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4.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7.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18.xml" ContentType="application/vnd.openxmlformats-officedocument.presentationml.notesSlide+xml"/>
  <Override PartName="/ppt/tags/tag253.xml" ContentType="application/vnd.openxmlformats-officedocument.presentationml.tags+xml"/>
  <Override PartName="/ppt/notesSlides/notesSlide19.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54.xml" ContentType="application/vnd.openxmlformats-officedocument.presentationml.tags+xml"/>
  <Override PartName="/ppt/notesSlides/notesSlide23.xml" ContentType="application/vnd.openxmlformats-officedocument.presentationml.notesSlide+xml"/>
  <Override PartName="/ppt/tags/tag255.xml" ContentType="application/vnd.openxmlformats-officedocument.presentationml.tags+xml"/>
  <Override PartName="/ppt/notesSlides/notesSlide24.xml" ContentType="application/vnd.openxmlformats-officedocument.presentationml.notesSlide+xml"/>
  <Override PartName="/ppt/charts/chart1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2.xml" ContentType="application/vnd.openxmlformats-officedocument.drawingml.chart+xml"/>
  <Override PartName="/ppt/tags/tag271.xml" ContentType="application/vnd.openxmlformats-officedocument.presentationml.tags+xml"/>
  <Override PartName="/ppt/notesSlides/notesSlide35.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tags/tag272.xml" ContentType="application/vnd.openxmlformats-officedocument.presentationml.tags+xml"/>
  <Override PartName="/ppt/notesSlides/notesSlide36.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37.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38.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39.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notesSlides/notesSlide40.xml" ContentType="application/vnd.openxmlformats-officedocument.presentationml.notesSlide+xml"/>
  <Override PartName="/ppt/tags/tag404.xml" ContentType="application/vnd.openxmlformats-officedocument.presentationml.tags+xml"/>
  <Override PartName="/ppt/notesSlides/notesSlide41.xml" ContentType="application/vnd.openxmlformats-officedocument.presentationml.notesSlide+xml"/>
  <Override PartName="/ppt/charts/chart17.xml" ContentType="application/vnd.openxmlformats-officedocument.drawingml.chart+xml"/>
  <Override PartName="/ppt/tags/tag405.xml" ContentType="application/vnd.openxmlformats-officedocument.presentationml.tags+xml"/>
  <Override PartName="/ppt/notesSlides/notesSlide42.xml" ContentType="application/vnd.openxmlformats-officedocument.presentationml.notesSlide+xml"/>
  <Override PartName="/ppt/charts/chart18.xml" ContentType="application/vnd.openxmlformats-officedocument.drawingml.chart+xml"/>
  <Override PartName="/ppt/drawings/drawing2.xml" ContentType="application/vnd.openxmlformats-officedocument.drawingml.chartshapes+xml"/>
  <Override PartName="/ppt/notesSlides/notesSlide43.xml" ContentType="application/vnd.openxmlformats-officedocument.presentationml.notesSlide+xml"/>
  <Override PartName="/ppt/charts/chart19.xml" ContentType="application/vnd.openxmlformats-officedocument.drawingml.chart+xml"/>
  <Override PartName="/ppt/notesSlides/notesSlide44.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tags/tag406.xml" ContentType="application/vnd.openxmlformats-officedocument.presentationml.tags+xml"/>
  <Override PartName="/ppt/tags/tag407.xml" ContentType="application/vnd.openxmlformats-officedocument.presentationml.tags+xml"/>
  <Override PartName="/ppt/charts/chart22.xml" ContentType="application/vnd.openxmlformats-officedocument.drawingml.chart+xml"/>
  <Override PartName="/ppt/charts/chart23.xml" ContentType="application/vnd.openxmlformats-officedocument.drawingml.chart+xml"/>
  <Override PartName="/ppt/drawings/drawing3.xml" ContentType="application/vnd.openxmlformats-officedocument.drawingml.chartshapes+xml"/>
  <Override PartName="/ppt/charts/chart24.xml" ContentType="application/vnd.openxmlformats-officedocument.drawingml.chart+xml"/>
  <Override PartName="/ppt/notesSlides/notesSlide45.xml" ContentType="application/vnd.openxmlformats-officedocument.presentationml.notesSlide+xml"/>
  <Override PartName="/ppt/charts/chart25.xml" ContentType="application/vnd.openxmlformats-officedocument.drawingml.chart+xml"/>
  <Override PartName="/ppt/drawings/drawing4.xml" ContentType="application/vnd.openxmlformats-officedocument.drawingml.chartshapes+xml"/>
  <Override PartName="/ppt/charts/chart26.xml" ContentType="application/vnd.openxmlformats-officedocument.drawingml.chart+xml"/>
  <Override PartName="/ppt/drawings/drawing5.xml" ContentType="application/vnd.openxmlformats-officedocument.drawingml.chartshapes+xml"/>
  <Override PartName="/ppt/notesSlides/notesSlide46.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notesSlides/notesSlide47.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notesSlides/notesSlide48.xml" ContentType="application/vnd.openxmlformats-officedocument.presentationml.notesSlide+xml"/>
  <Override PartName="/ppt/charts/chart31.xml" ContentType="application/vnd.openxmlformats-officedocument.drawingml.chart+xml"/>
  <Override PartName="/ppt/notesSlides/notesSlide49.xml" ContentType="application/vnd.openxmlformats-officedocument.presentationml.notesSlide+xml"/>
  <Override PartName="/ppt/tags/tag408.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2.xml" ContentType="application/vnd.openxmlformats-officedocument.drawingml.chart+xml"/>
  <Override PartName="/ppt/notesSlides/notesSlide52.xml" ContentType="application/vnd.openxmlformats-officedocument.presentationml.notesSlide+xml"/>
  <Override PartName="/ppt/charts/chart33.xml" ContentType="application/vnd.openxmlformats-officedocument.drawingml.chart+xml"/>
  <Override PartName="/ppt/notesSlides/notesSlide53.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notesSlides/notesSlide54.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55.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notesSlides/notesSlide56.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notesSlides/notesSlide57.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94" r:id="rId1"/>
  </p:sldMasterIdLst>
  <p:notesMasterIdLst>
    <p:notesMasterId r:id="rId61"/>
  </p:notesMasterIdLst>
  <p:handoutMasterIdLst>
    <p:handoutMasterId r:id="rId62"/>
  </p:handoutMasterIdLst>
  <p:sldIdLst>
    <p:sldId id="645" r:id="rId2"/>
    <p:sldId id="744" r:id="rId3"/>
    <p:sldId id="745" r:id="rId4"/>
    <p:sldId id="783" r:id="rId5"/>
    <p:sldId id="782" r:id="rId6"/>
    <p:sldId id="746" r:id="rId7"/>
    <p:sldId id="759" r:id="rId8"/>
    <p:sldId id="760" r:id="rId9"/>
    <p:sldId id="785" r:id="rId10"/>
    <p:sldId id="748" r:id="rId11"/>
    <p:sldId id="752" r:id="rId12"/>
    <p:sldId id="749" r:id="rId13"/>
    <p:sldId id="750" r:id="rId14"/>
    <p:sldId id="765" r:id="rId15"/>
    <p:sldId id="788" r:id="rId16"/>
    <p:sldId id="751" r:id="rId17"/>
    <p:sldId id="762" r:id="rId18"/>
    <p:sldId id="747" r:id="rId19"/>
    <p:sldId id="770" r:id="rId20"/>
    <p:sldId id="771" r:id="rId21"/>
    <p:sldId id="772" r:id="rId22"/>
    <p:sldId id="688" r:id="rId23"/>
    <p:sldId id="789" r:id="rId24"/>
    <p:sldId id="792" r:id="rId25"/>
    <p:sldId id="793" r:id="rId26"/>
    <p:sldId id="776" r:id="rId27"/>
    <p:sldId id="777" r:id="rId28"/>
    <p:sldId id="778" r:id="rId29"/>
    <p:sldId id="737" r:id="rId30"/>
    <p:sldId id="773" r:id="rId31"/>
    <p:sldId id="779" r:id="rId32"/>
    <p:sldId id="780" r:id="rId33"/>
    <p:sldId id="784" r:id="rId34"/>
    <p:sldId id="738" r:id="rId35"/>
    <p:sldId id="790" r:id="rId36"/>
    <p:sldId id="791" r:id="rId37"/>
    <p:sldId id="787" r:id="rId38"/>
    <p:sldId id="774" r:id="rId39"/>
    <p:sldId id="781" r:id="rId40"/>
    <p:sldId id="786" r:id="rId41"/>
    <p:sldId id="775" r:id="rId42"/>
    <p:sldId id="700" r:id="rId43"/>
    <p:sldId id="706" r:id="rId44"/>
    <p:sldId id="707" r:id="rId45"/>
    <p:sldId id="652" r:id="rId46"/>
    <p:sldId id="723" r:id="rId47"/>
    <p:sldId id="708" r:id="rId48"/>
    <p:sldId id="742" r:id="rId49"/>
    <p:sldId id="672" r:id="rId50"/>
    <p:sldId id="680" r:id="rId51"/>
    <p:sldId id="735" r:id="rId52"/>
    <p:sldId id="753" r:id="rId53"/>
    <p:sldId id="698" r:id="rId54"/>
    <p:sldId id="739" r:id="rId55"/>
    <p:sldId id="740" r:id="rId56"/>
    <p:sldId id="741" r:id="rId57"/>
    <p:sldId id="693" r:id="rId58"/>
    <p:sldId id="696" r:id="rId59"/>
    <p:sldId id="697" r:id="rId60"/>
  </p:sldIdLst>
  <p:sldSz cx="9144000" cy="6858000" type="screen4x3"/>
  <p:notesSz cx="6797675" cy="9872663"/>
  <p:custDataLst>
    <p:tags r:id="rId63"/>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0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14" autoAdjust="0"/>
    <p:restoredTop sz="94707" autoAdjust="0"/>
  </p:normalViewPr>
  <p:slideViewPr>
    <p:cSldViewPr>
      <p:cViewPr varScale="1">
        <p:scale>
          <a:sx n="123" d="100"/>
          <a:sy n="123" d="100"/>
        </p:scale>
        <p:origin x="-1230" y="-90"/>
      </p:cViewPr>
      <p:guideLst>
        <p:guide orient="horz" pos="709"/>
        <p:guide orient="horz" pos="3748"/>
        <p:guide orient="horz" pos="1344"/>
        <p:guide orient="horz" pos="2024"/>
        <p:guide orient="horz" pos="3067"/>
        <p:guide orient="horz" pos="3113"/>
        <p:guide orient="horz" pos="3657"/>
        <p:guide pos="340"/>
        <p:guide pos="5420"/>
        <p:guide pos="1973"/>
        <p:guide pos="4332"/>
        <p:guide pos="1519"/>
        <p:guide pos="2880"/>
        <p:guide pos="2789"/>
        <p:guide pos="3016"/>
      </p:guideLst>
    </p:cSldViewPr>
  </p:slideViewPr>
  <p:notesTextViewPr>
    <p:cViewPr>
      <p:scale>
        <a:sx n="100" d="100"/>
        <a:sy n="100" d="100"/>
      </p:scale>
      <p:origin x="0" y="0"/>
    </p:cViewPr>
  </p:notesTextViewPr>
  <p:sorterViewPr>
    <p:cViewPr>
      <p:scale>
        <a:sx n="100" d="100"/>
        <a:sy n="100" d="100"/>
      </p:scale>
      <p:origin x="0" y="546"/>
    </p:cViewPr>
  </p:sorterViewPr>
  <p:notesViewPr>
    <p:cSldViewPr>
      <p:cViewPr>
        <p:scale>
          <a:sx n="70" d="100"/>
          <a:sy n="70" d="100"/>
        </p:scale>
        <p:origin x="-4182" y="-750"/>
      </p:cViewPr>
      <p:guideLst>
        <p:guide orient="horz" pos="3109"/>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oleObject" Target="file:///C:\Users\a108393\MyDocs\Presentations\CVI.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7.xlsx"/><Relationship Id="rId1" Type="http://schemas.openxmlformats.org/officeDocument/2006/relationships/image" Target="../media/image57.png"/></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nb-NO" b="1" i="1" dirty="0" smtClean="0"/>
              <a:t>CROGI</a:t>
            </a:r>
            <a:endParaRPr lang="nb-NO" b="1" i="1" dirty="0"/>
          </a:p>
        </c:rich>
      </c:tx>
      <c:layout>
        <c:manualLayout>
          <c:xMode val="edge"/>
          <c:yMode val="edge"/>
          <c:x val="0.45493827160493838"/>
          <c:y val="2.0365618986529846E-2"/>
        </c:manualLayout>
      </c:layout>
      <c:overlay val="0"/>
      <c:spPr>
        <a:noFill/>
        <a:ln w="15424">
          <a:noFill/>
        </a:ln>
      </c:spPr>
    </c:title>
    <c:autoTitleDeleted val="0"/>
    <c:plotArea>
      <c:layout>
        <c:manualLayout>
          <c:layoutTarget val="inner"/>
          <c:xMode val="edge"/>
          <c:yMode val="edge"/>
          <c:x val="5.3774560496380547E-2"/>
          <c:y val="0.15623636946760769"/>
          <c:w val="0.94622543950365401"/>
          <c:h val="0.637248465133328"/>
        </c:manualLayout>
      </c:layout>
      <c:barChart>
        <c:barDir val="col"/>
        <c:grouping val="clustered"/>
        <c:varyColors val="0"/>
        <c:ser>
          <c:idx val="0"/>
          <c:order val="4"/>
          <c:tx>
            <c:strRef>
              <c:f>Sheet1!$B$1</c:f>
              <c:strCache>
                <c:ptCount val="1"/>
                <c:pt idx="0">
                  <c:v>2006</c:v>
                </c:pt>
              </c:strCache>
            </c:strRef>
          </c:tx>
          <c:spPr>
            <a:solidFill>
              <a:schemeClr val="accent3"/>
            </a:solidFill>
          </c:spPr>
          <c:invertIfNegative val="0"/>
          <c:cat>
            <c:strRef>
              <c:f>Sheet1!$A$2:$A$11</c:f>
              <c:strCache>
                <c:ptCount val="10"/>
                <c:pt idx="0">
                  <c:v>2004</c:v>
                </c:pt>
                <c:pt idx="1">
                  <c:v>2005</c:v>
                </c:pt>
                <c:pt idx="2">
                  <c:v>2006</c:v>
                </c:pt>
                <c:pt idx="3">
                  <c:v>2007</c:v>
                </c:pt>
                <c:pt idx="4">
                  <c:v>2008</c:v>
                </c:pt>
                <c:pt idx="5">
                  <c:v>2009</c:v>
                </c:pt>
                <c:pt idx="6">
                  <c:v>2010</c:v>
                </c:pt>
                <c:pt idx="7">
                  <c:v>2011</c:v>
                </c:pt>
                <c:pt idx="8">
                  <c:v>2012</c:v>
                </c:pt>
                <c:pt idx="9">
                  <c:v>L4Q</c:v>
                </c:pt>
              </c:strCache>
            </c:strRef>
          </c:cat>
          <c:val>
            <c:numRef>
              <c:f>Sheet1!$B$2:$B$10</c:f>
            </c:numRef>
          </c:val>
        </c:ser>
        <c:ser>
          <c:idx val="1"/>
          <c:order val="5"/>
          <c:tx>
            <c:strRef>
              <c:f>Sheet1!$C$1</c:f>
              <c:strCache>
                <c:ptCount val="1"/>
                <c:pt idx="0">
                  <c:v>2007</c:v>
                </c:pt>
              </c:strCache>
            </c:strRef>
          </c:tx>
          <c:spPr>
            <a:ln>
              <a:solidFill>
                <a:schemeClr val="tx1"/>
              </a:solidFill>
            </a:ln>
          </c:spPr>
          <c:invertIfNegative val="0"/>
          <c:cat>
            <c:strRef>
              <c:f>Sheet1!$A$2:$A$11</c:f>
              <c:strCache>
                <c:ptCount val="10"/>
                <c:pt idx="0">
                  <c:v>2004</c:v>
                </c:pt>
                <c:pt idx="1">
                  <c:v>2005</c:v>
                </c:pt>
                <c:pt idx="2">
                  <c:v>2006</c:v>
                </c:pt>
                <c:pt idx="3">
                  <c:v>2007</c:v>
                </c:pt>
                <c:pt idx="4">
                  <c:v>2008</c:v>
                </c:pt>
                <c:pt idx="5">
                  <c:v>2009</c:v>
                </c:pt>
                <c:pt idx="6">
                  <c:v>2010</c:v>
                </c:pt>
                <c:pt idx="7">
                  <c:v>2011</c:v>
                </c:pt>
                <c:pt idx="8">
                  <c:v>2012</c:v>
                </c:pt>
                <c:pt idx="9">
                  <c:v>L4Q</c:v>
                </c:pt>
              </c:strCache>
            </c:strRef>
          </c:cat>
          <c:val>
            <c:numRef>
              <c:f>Sheet1!$C$2:$C$10</c:f>
            </c:numRef>
          </c:val>
        </c:ser>
        <c:ser>
          <c:idx val="17"/>
          <c:order val="0"/>
          <c:tx>
            <c:strRef>
              <c:f>Sheet1!$D$1</c:f>
              <c:strCache>
                <c:ptCount val="1"/>
                <c:pt idx="0">
                  <c:v>Crogi</c:v>
                </c:pt>
              </c:strCache>
            </c:strRef>
          </c:tx>
          <c:spPr>
            <a:solidFill>
              <a:schemeClr val="accent3"/>
            </a:solidFill>
            <a:ln w="15424">
              <a:noFill/>
            </a:ln>
          </c:spPr>
          <c:invertIfNegative val="0"/>
          <c:dLbls>
            <c:delete val="1"/>
          </c:dLbls>
          <c:cat>
            <c:strRef>
              <c:f>Sheet1!$A$2:$A$11</c:f>
              <c:strCache>
                <c:ptCount val="10"/>
                <c:pt idx="0">
                  <c:v>2004</c:v>
                </c:pt>
                <c:pt idx="1">
                  <c:v>2005</c:v>
                </c:pt>
                <c:pt idx="2">
                  <c:v>2006</c:v>
                </c:pt>
                <c:pt idx="3">
                  <c:v>2007</c:v>
                </c:pt>
                <c:pt idx="4">
                  <c:v>2008</c:v>
                </c:pt>
                <c:pt idx="5">
                  <c:v>2009</c:v>
                </c:pt>
                <c:pt idx="6">
                  <c:v>2010</c:v>
                </c:pt>
                <c:pt idx="7">
                  <c:v>2011</c:v>
                </c:pt>
                <c:pt idx="8">
                  <c:v>2012</c:v>
                </c:pt>
                <c:pt idx="9">
                  <c:v>L4Q</c:v>
                </c:pt>
              </c:strCache>
            </c:strRef>
          </c:cat>
          <c:val>
            <c:numRef>
              <c:f>Sheet1!$D$2:$D$11</c:f>
              <c:numCache>
                <c:formatCode>0.000</c:formatCode>
                <c:ptCount val="10"/>
                <c:pt idx="0">
                  <c:v>0.14099999999999999</c:v>
                </c:pt>
                <c:pt idx="1">
                  <c:v>0.14399999999999999</c:v>
                </c:pt>
                <c:pt idx="2">
                  <c:v>0.14099999999999999</c:v>
                </c:pt>
                <c:pt idx="3">
                  <c:v>0.161</c:v>
                </c:pt>
                <c:pt idx="4">
                  <c:v>0.22800000000000001</c:v>
                </c:pt>
                <c:pt idx="5">
                  <c:v>8.5000000000000006E-2</c:v>
                </c:pt>
                <c:pt idx="6">
                  <c:v>0.17399999999999999</c:v>
                </c:pt>
                <c:pt idx="7">
                  <c:v>0.20899999999999999</c:v>
                </c:pt>
                <c:pt idx="8">
                  <c:v>0.17299999999999999</c:v>
                </c:pt>
                <c:pt idx="9">
                  <c:v>0.14699999999999999</c:v>
                </c:pt>
              </c:numCache>
            </c:numRef>
          </c:val>
        </c:ser>
        <c:ser>
          <c:idx val="15"/>
          <c:order val="1"/>
          <c:tx>
            <c:strRef>
              <c:f>Sheet1!$B$1</c:f>
              <c:strCache>
                <c:ptCount val="1"/>
                <c:pt idx="0">
                  <c:v>2006</c:v>
                </c:pt>
              </c:strCache>
            </c:strRef>
          </c:tx>
          <c:spPr>
            <a:solidFill>
              <a:srgbClr val="EBEB7C"/>
            </a:solidFill>
            <a:ln w="15424">
              <a:noFill/>
            </a:ln>
          </c:spPr>
          <c:invertIfNegative val="0"/>
          <c:dLbls>
            <c:numFmt formatCode="#,##0.00_);[Red]\(#,##0.00\)" sourceLinked="0"/>
            <c:spPr>
              <a:noFill/>
              <a:ln w="15424">
                <a:noFill/>
              </a:ln>
            </c:spPr>
            <c:txPr>
              <a:bodyPr/>
              <a:lstStyle/>
              <a:p>
                <a:pPr>
                  <a:defRPr lang="en-US" sz="1000"/>
                </a:pPr>
                <a:endParaRPr lang="en-US"/>
              </a:p>
            </c:txPr>
            <c:showLegendKey val="0"/>
            <c:showVal val="1"/>
            <c:showCatName val="0"/>
            <c:showSerName val="0"/>
            <c:showPercent val="0"/>
            <c:showBubbleSize val="0"/>
            <c:showLeaderLines val="0"/>
          </c:dLbls>
          <c:cat>
            <c:strRef>
              <c:f>Sheet1!$A$2:$A$11</c:f>
              <c:strCache>
                <c:ptCount val="10"/>
                <c:pt idx="0">
                  <c:v>2004</c:v>
                </c:pt>
                <c:pt idx="1">
                  <c:v>2005</c:v>
                </c:pt>
                <c:pt idx="2">
                  <c:v>2006</c:v>
                </c:pt>
                <c:pt idx="3">
                  <c:v>2007</c:v>
                </c:pt>
                <c:pt idx="4">
                  <c:v>2008</c:v>
                </c:pt>
                <c:pt idx="5">
                  <c:v>2009</c:v>
                </c:pt>
                <c:pt idx="6">
                  <c:v>2010</c:v>
                </c:pt>
                <c:pt idx="7">
                  <c:v>2011</c:v>
                </c:pt>
                <c:pt idx="8">
                  <c:v>2012</c:v>
                </c:pt>
                <c:pt idx="9">
                  <c:v>L4Q</c:v>
                </c:pt>
              </c:strCache>
            </c:strRef>
          </c:cat>
          <c:val>
            <c:numRef>
              <c:f>Sheet1!$B$2:$B$10</c:f>
            </c:numRef>
          </c:val>
        </c:ser>
        <c:ser>
          <c:idx val="16"/>
          <c:order val="2"/>
          <c:tx>
            <c:strRef>
              <c:f>Sheet1!$C$1</c:f>
              <c:strCache>
                <c:ptCount val="1"/>
                <c:pt idx="0">
                  <c:v>2007</c:v>
                </c:pt>
              </c:strCache>
            </c:strRef>
          </c:tx>
          <c:spPr>
            <a:solidFill>
              <a:srgbClr val="C1CD23"/>
            </a:solidFill>
            <a:ln w="15424">
              <a:noFill/>
            </a:ln>
          </c:spPr>
          <c:invertIfNegative val="0"/>
          <c:dLbls>
            <c:numFmt formatCode="#,##0.00_);[Red]\(#,##0.00\)" sourceLinked="0"/>
            <c:spPr>
              <a:noFill/>
              <a:ln w="15424">
                <a:noFill/>
              </a:ln>
            </c:spPr>
            <c:txPr>
              <a:bodyPr/>
              <a:lstStyle/>
              <a:p>
                <a:pPr>
                  <a:defRPr lang="en-US" sz="1000"/>
                </a:pPr>
                <a:endParaRPr lang="en-US"/>
              </a:p>
            </c:txPr>
            <c:showLegendKey val="0"/>
            <c:showVal val="1"/>
            <c:showCatName val="0"/>
            <c:showSerName val="0"/>
            <c:showPercent val="0"/>
            <c:showBubbleSize val="0"/>
            <c:showLeaderLines val="0"/>
          </c:dLbls>
          <c:cat>
            <c:strRef>
              <c:f>Sheet1!$A$2:$A$11</c:f>
              <c:strCache>
                <c:ptCount val="10"/>
                <c:pt idx="0">
                  <c:v>2004</c:v>
                </c:pt>
                <c:pt idx="1">
                  <c:v>2005</c:v>
                </c:pt>
                <c:pt idx="2">
                  <c:v>2006</c:v>
                </c:pt>
                <c:pt idx="3">
                  <c:v>2007</c:v>
                </c:pt>
                <c:pt idx="4">
                  <c:v>2008</c:v>
                </c:pt>
                <c:pt idx="5">
                  <c:v>2009</c:v>
                </c:pt>
                <c:pt idx="6">
                  <c:v>2010</c:v>
                </c:pt>
                <c:pt idx="7">
                  <c:v>2011</c:v>
                </c:pt>
                <c:pt idx="8">
                  <c:v>2012</c:v>
                </c:pt>
                <c:pt idx="9">
                  <c:v>L4Q</c:v>
                </c:pt>
              </c:strCache>
            </c:strRef>
          </c:cat>
          <c:val>
            <c:numRef>
              <c:f>Sheet1!$C$2:$C$10</c:f>
            </c:numRef>
          </c:val>
        </c:ser>
        <c:ser>
          <c:idx val="18"/>
          <c:order val="3"/>
          <c:tx>
            <c:strRef>
              <c:f>Sheet1!$E$1</c:f>
              <c:strCache>
                <c:ptCount val="1"/>
                <c:pt idx="0">
                  <c:v>Ex special items</c:v>
                </c:pt>
              </c:strCache>
            </c:strRef>
          </c:tx>
          <c:spPr>
            <a:noFill/>
            <a:ln w="15424">
              <a:solidFill>
                <a:srgbClr val="000000"/>
              </a:solidFill>
              <a:prstDash val="dash"/>
            </a:ln>
          </c:spPr>
          <c:invertIfNegative val="0"/>
          <c:dLbls>
            <c:delete val="1"/>
          </c:dLbls>
          <c:cat>
            <c:strRef>
              <c:f>Sheet1!$A$2:$A$11</c:f>
              <c:strCache>
                <c:ptCount val="10"/>
                <c:pt idx="0">
                  <c:v>2004</c:v>
                </c:pt>
                <c:pt idx="1">
                  <c:v>2005</c:v>
                </c:pt>
                <c:pt idx="2">
                  <c:v>2006</c:v>
                </c:pt>
                <c:pt idx="3">
                  <c:v>2007</c:v>
                </c:pt>
                <c:pt idx="4">
                  <c:v>2008</c:v>
                </c:pt>
                <c:pt idx="5">
                  <c:v>2009</c:v>
                </c:pt>
                <c:pt idx="6">
                  <c:v>2010</c:v>
                </c:pt>
                <c:pt idx="7">
                  <c:v>2011</c:v>
                </c:pt>
                <c:pt idx="8">
                  <c:v>2012</c:v>
                </c:pt>
                <c:pt idx="9">
                  <c:v>L4Q</c:v>
                </c:pt>
              </c:strCache>
            </c:strRef>
          </c:cat>
          <c:val>
            <c:numRef>
              <c:f>Sheet1!$E$2:$E$11</c:f>
              <c:numCache>
                <c:formatCode>General</c:formatCode>
                <c:ptCount val="10"/>
                <c:pt idx="2">
                  <c:v>0.11900000000000001</c:v>
                </c:pt>
                <c:pt idx="3">
                  <c:v>0.14599999999999999</c:v>
                </c:pt>
                <c:pt idx="4">
                  <c:v>0.22399999999999998</c:v>
                </c:pt>
                <c:pt idx="5">
                  <c:v>8.4000000000000005E-2</c:v>
                </c:pt>
                <c:pt idx="6">
                  <c:v>0.13</c:v>
                </c:pt>
                <c:pt idx="7">
                  <c:v>0.18099999999999999</c:v>
                </c:pt>
                <c:pt idx="8">
                  <c:v>0.17199999999999999</c:v>
                </c:pt>
                <c:pt idx="9">
                  <c:v>0.14599999999999999</c:v>
                </c:pt>
              </c:numCache>
            </c:numRef>
          </c:val>
        </c:ser>
        <c:dLbls>
          <c:showLegendKey val="0"/>
          <c:showVal val="1"/>
          <c:showCatName val="0"/>
          <c:showSerName val="0"/>
          <c:showPercent val="0"/>
          <c:showBubbleSize val="0"/>
        </c:dLbls>
        <c:gapWidth val="50"/>
        <c:overlap val="100"/>
        <c:axId val="491510016"/>
        <c:axId val="491602304"/>
      </c:barChart>
      <c:lineChart>
        <c:grouping val="standard"/>
        <c:varyColors val="0"/>
        <c:ser>
          <c:idx val="2"/>
          <c:order val="6"/>
          <c:tx>
            <c:strRef>
              <c:f>Sheet1!$F$1</c:f>
              <c:strCache>
                <c:ptCount val="1"/>
                <c:pt idx="0">
                  <c:v>Long-term target</c:v>
                </c:pt>
              </c:strCache>
            </c:strRef>
          </c:tx>
          <c:spPr>
            <a:ln>
              <a:solidFill>
                <a:prstClr val="black"/>
              </a:solidFill>
              <a:prstDash val="solid"/>
            </a:ln>
          </c:spPr>
          <c:marker>
            <c:symbol val="none"/>
          </c:marker>
          <c:cat>
            <c:strRef>
              <c:f>Sheet1!$A$2:$A$11</c:f>
              <c:strCache>
                <c:ptCount val="10"/>
                <c:pt idx="0">
                  <c:v>2004</c:v>
                </c:pt>
                <c:pt idx="1">
                  <c:v>2005</c:v>
                </c:pt>
                <c:pt idx="2">
                  <c:v>2006</c:v>
                </c:pt>
                <c:pt idx="3">
                  <c:v>2007</c:v>
                </c:pt>
                <c:pt idx="4">
                  <c:v>2008</c:v>
                </c:pt>
                <c:pt idx="5">
                  <c:v>2009</c:v>
                </c:pt>
                <c:pt idx="6">
                  <c:v>2010</c:v>
                </c:pt>
                <c:pt idx="7">
                  <c:v>2011</c:v>
                </c:pt>
                <c:pt idx="8">
                  <c:v>2012</c:v>
                </c:pt>
                <c:pt idx="9">
                  <c:v>L4Q</c:v>
                </c:pt>
              </c:strCache>
            </c:strRef>
          </c:cat>
          <c:val>
            <c:numRef>
              <c:f>Sheet1!$F$2:$F$11</c:f>
              <c:numCache>
                <c:formatCode>0.00</c:formatCode>
                <c:ptCount val="10"/>
                <c:pt idx="0">
                  <c:v>0.1</c:v>
                </c:pt>
                <c:pt idx="1">
                  <c:v>0.1</c:v>
                </c:pt>
                <c:pt idx="2">
                  <c:v>0.1</c:v>
                </c:pt>
                <c:pt idx="3">
                  <c:v>0.1</c:v>
                </c:pt>
                <c:pt idx="4">
                  <c:v>0.1</c:v>
                </c:pt>
                <c:pt idx="5">
                  <c:v>0.1</c:v>
                </c:pt>
                <c:pt idx="6">
                  <c:v>0.1</c:v>
                </c:pt>
                <c:pt idx="7">
                  <c:v>0.1</c:v>
                </c:pt>
                <c:pt idx="8">
                  <c:v>0.1</c:v>
                </c:pt>
                <c:pt idx="9">
                  <c:v>0.1</c:v>
                </c:pt>
              </c:numCache>
            </c:numRef>
          </c:val>
          <c:smooth val="0"/>
        </c:ser>
        <c:dLbls>
          <c:showLegendKey val="0"/>
          <c:showVal val="0"/>
          <c:showCatName val="0"/>
          <c:showSerName val="0"/>
          <c:showPercent val="0"/>
          <c:showBubbleSize val="0"/>
        </c:dLbls>
        <c:marker val="1"/>
        <c:smooth val="0"/>
        <c:axId val="491510016"/>
        <c:axId val="491602304"/>
      </c:lineChart>
      <c:dateAx>
        <c:axId val="491510016"/>
        <c:scaling>
          <c:orientation val="minMax"/>
        </c:scaling>
        <c:delete val="0"/>
        <c:axPos val="b"/>
        <c:title>
          <c:tx>
            <c:rich>
              <a:bodyPr/>
              <a:lstStyle/>
              <a:p>
                <a:pPr>
                  <a:defRPr lang="en-US"/>
                </a:pPr>
                <a:endParaRPr lang="nb-NO" dirty="0"/>
              </a:p>
            </c:rich>
          </c:tx>
          <c:layout>
            <c:manualLayout>
              <c:xMode val="edge"/>
              <c:yMode val="edge"/>
              <c:x val="0.52326783867631854"/>
              <c:y val="0.93191489361702162"/>
            </c:manualLayout>
          </c:layout>
          <c:overlay val="0"/>
          <c:spPr>
            <a:noFill/>
            <a:ln w="15424">
              <a:noFill/>
            </a:ln>
          </c:spPr>
        </c:title>
        <c:numFmt formatCode="General" sourceLinked="1"/>
        <c:majorTickMark val="none"/>
        <c:minorTickMark val="none"/>
        <c:tickLblPos val="low"/>
        <c:spPr>
          <a:ln w="7712">
            <a:solidFill>
              <a:schemeClr val="tx1"/>
            </a:solidFill>
            <a:prstDash val="solid"/>
          </a:ln>
        </c:spPr>
        <c:txPr>
          <a:bodyPr rot="0" vert="horz" anchor="ctr" anchorCtr="1"/>
          <a:lstStyle/>
          <a:p>
            <a:pPr>
              <a:defRPr lang="en-US" sz="1000"/>
            </a:pPr>
            <a:endParaRPr lang="en-US"/>
          </a:p>
        </c:txPr>
        <c:crossAx val="491602304"/>
        <c:crosses val="autoZero"/>
        <c:auto val="0"/>
        <c:lblOffset val="100"/>
        <c:baseTimeUnit val="days"/>
        <c:minorUnit val="1"/>
      </c:dateAx>
      <c:valAx>
        <c:axId val="491602304"/>
        <c:scaling>
          <c:orientation val="minMax"/>
        </c:scaling>
        <c:delete val="0"/>
        <c:axPos val="l"/>
        <c:numFmt formatCode="0%" sourceLinked="0"/>
        <c:majorTickMark val="out"/>
        <c:minorTickMark val="none"/>
        <c:tickLblPos val="nextTo"/>
        <c:spPr>
          <a:ln w="1928">
            <a:solidFill>
              <a:schemeClr val="tx1"/>
            </a:solidFill>
            <a:prstDash val="solid"/>
          </a:ln>
        </c:spPr>
        <c:txPr>
          <a:bodyPr rot="0" vert="horz"/>
          <a:lstStyle/>
          <a:p>
            <a:pPr>
              <a:defRPr lang="en-US" sz="1200"/>
            </a:pPr>
            <a:endParaRPr lang="en-US"/>
          </a:p>
        </c:txPr>
        <c:crossAx val="491510016"/>
        <c:crosses val="autoZero"/>
        <c:crossBetween val="between"/>
      </c:valAx>
    </c:plotArea>
    <c:legend>
      <c:legendPos val="b"/>
      <c:legendEntry>
        <c:idx val="0"/>
        <c:delete val="1"/>
      </c:legendEntry>
      <c:layout>
        <c:manualLayout>
          <c:xMode val="edge"/>
          <c:yMode val="edge"/>
          <c:x val="0.1"/>
          <c:y val="0.91773481169247784"/>
          <c:w val="0.8274812870613395"/>
          <c:h val="5.6080821039127711E-2"/>
        </c:manualLayout>
      </c:layout>
      <c:overlay val="0"/>
    </c:legend>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31571134604681E-2"/>
          <c:y val="8.6993665695749872E-2"/>
          <c:w val="0.90209974965338946"/>
          <c:h val="0.63567969562776172"/>
        </c:manualLayout>
      </c:layout>
      <c:barChart>
        <c:barDir val="col"/>
        <c:grouping val="clustered"/>
        <c:varyColors val="0"/>
        <c:ser>
          <c:idx val="1"/>
          <c:order val="0"/>
          <c:tx>
            <c:strRef>
              <c:f>Sheet1!$C$1</c:f>
              <c:strCache>
                <c:ptCount val="1"/>
                <c:pt idx="0">
                  <c:v>USD 2 billion M&amp;A</c:v>
                </c:pt>
              </c:strCache>
            </c:strRef>
          </c:tx>
          <c:spPr>
            <a:solidFill>
              <a:srgbClr val="FFC000"/>
            </a:solidFill>
            <a:ln>
              <a:noFill/>
            </a:ln>
          </c:spPr>
          <c:invertIfNegative val="0"/>
          <c:cat>
            <c:numRef>
              <c:f>Sheet1!$A$2:$A$5</c:f>
              <c:numCache>
                <c:formatCode>General</c:formatCode>
                <c:ptCount val="4"/>
                <c:pt idx="0">
                  <c:v>2014</c:v>
                </c:pt>
                <c:pt idx="1">
                  <c:v>2015</c:v>
                </c:pt>
                <c:pt idx="2">
                  <c:v>2016</c:v>
                </c:pt>
                <c:pt idx="3">
                  <c:v>2017</c:v>
                </c:pt>
              </c:numCache>
            </c:numRef>
          </c:cat>
          <c:val>
            <c:numRef>
              <c:f>Sheet1!$C$2:$C$5</c:f>
              <c:numCache>
                <c:formatCode>_-* #,##0.0_-;\-* #,##0.0_-;_-* "-"??_-;_-@_-</c:formatCode>
                <c:ptCount val="4"/>
                <c:pt idx="0">
                  <c:v>1.1392456240902165</c:v>
                </c:pt>
                <c:pt idx="1">
                  <c:v>1.9295719820374158</c:v>
                </c:pt>
                <c:pt idx="2">
                  <c:v>2.2782601134900995</c:v>
                </c:pt>
                <c:pt idx="3">
                  <c:v>2.4960138965720455</c:v>
                </c:pt>
              </c:numCache>
            </c:numRef>
          </c:val>
        </c:ser>
        <c:ser>
          <c:idx val="2"/>
          <c:order val="2"/>
          <c:tx>
            <c:strRef>
              <c:f>Sheet1!$D$1</c:f>
              <c:strCache>
                <c:ptCount val="1"/>
                <c:pt idx="0">
                  <c:v>USD 1 billion M&amp;A</c:v>
                </c:pt>
              </c:strCache>
            </c:strRef>
          </c:tx>
          <c:spPr>
            <a:solidFill>
              <a:schemeClr val="accent3"/>
            </a:solidFill>
          </c:spPr>
          <c:invertIfNegative val="0"/>
          <c:val>
            <c:numRef>
              <c:f>Sheet1!$D$2:$D$5</c:f>
              <c:numCache>
                <c:formatCode>_-* #,##0.0_-;\-* #,##0.0_-;_-* "-"??_-;_-@_-</c:formatCode>
                <c:ptCount val="4"/>
                <c:pt idx="0">
                  <c:v>0.73944085847245666</c:v>
                </c:pt>
                <c:pt idx="1">
                  <c:v>1.0951694942434693</c:v>
                </c:pt>
                <c:pt idx="2">
                  <c:v>1.2516660885379776</c:v>
                </c:pt>
                <c:pt idx="3">
                  <c:v>1.346727151867041</c:v>
                </c:pt>
              </c:numCache>
            </c:numRef>
          </c:val>
        </c:ser>
        <c:ser>
          <c:idx val="3"/>
          <c:order val="3"/>
          <c:tx>
            <c:strRef>
              <c:f>Sheet1!$E$1</c:f>
              <c:strCache>
                <c:ptCount val="1"/>
                <c:pt idx="0">
                  <c:v>2013 investment level ex Bunge</c:v>
                </c:pt>
              </c:strCache>
            </c:strRef>
          </c:tx>
          <c:spPr>
            <a:solidFill>
              <a:schemeClr val="bg1">
                <a:lumMod val="75000"/>
              </a:schemeClr>
            </a:solidFill>
          </c:spPr>
          <c:invertIfNegative val="0"/>
          <c:val>
            <c:numRef>
              <c:f>Sheet1!$E$2:$E$5</c:f>
              <c:numCache>
                <c:formatCode>_-* #,##0.0_-;\-* #,##0.0_-;_-* "-"??_-;_-@_-</c:formatCode>
                <c:ptCount val="4"/>
                <c:pt idx="0">
                  <c:v>0.28539975642954346</c:v>
                </c:pt>
                <c:pt idx="1">
                  <c:v>0.15056989685391522</c:v>
                </c:pt>
                <c:pt idx="2">
                  <c:v>-4.1092341859276536E-2</c:v>
                </c:pt>
                <c:pt idx="3">
                  <c:v>-0.24289118295800263</c:v>
                </c:pt>
              </c:numCache>
            </c:numRef>
          </c:val>
        </c:ser>
        <c:dLbls>
          <c:showLegendKey val="0"/>
          <c:showVal val="0"/>
          <c:showCatName val="0"/>
          <c:showSerName val="0"/>
          <c:showPercent val="0"/>
          <c:showBubbleSize val="0"/>
        </c:dLbls>
        <c:gapWidth val="50"/>
        <c:overlap val="100"/>
        <c:axId val="498717056"/>
        <c:axId val="498718592"/>
      </c:barChart>
      <c:lineChart>
        <c:grouping val="standard"/>
        <c:varyColors val="0"/>
        <c:ser>
          <c:idx val="0"/>
          <c:order val="1"/>
          <c:tx>
            <c:strRef>
              <c:f>Sheet1!$B$1</c:f>
              <c:strCache>
                <c:ptCount val="1"/>
                <c:pt idx="0">
                  <c:v>BBB rating requirement</c:v>
                </c:pt>
              </c:strCache>
            </c:strRef>
          </c:tx>
          <c:spPr>
            <a:ln>
              <a:solidFill>
                <a:srgbClr val="000000"/>
              </a:solidFill>
              <a:prstDash val="dash"/>
            </a:ln>
          </c:spPr>
          <c:marker>
            <c:symbol val="none"/>
          </c:marker>
          <c:cat>
            <c:numRef>
              <c:f>Sheet1!$A$2:$A$5</c:f>
              <c:numCache>
                <c:formatCode>General</c:formatCode>
                <c:ptCount val="4"/>
                <c:pt idx="0">
                  <c:v>2014</c:v>
                </c:pt>
                <c:pt idx="1">
                  <c:v>2015</c:v>
                </c:pt>
                <c:pt idx="2">
                  <c:v>2016</c:v>
                </c:pt>
                <c:pt idx="3">
                  <c:v>2017</c:v>
                </c:pt>
              </c:numCache>
            </c:numRef>
          </c:cat>
          <c:val>
            <c:numRef>
              <c:f>Sheet1!$B$2:$B$5</c:f>
              <c:numCache>
                <c:formatCode>_-* #,##0.0_-;\-* #,##0.0_-;_-* "-"??_-;_-@_-</c:formatCode>
                <c:ptCount val="4"/>
                <c:pt idx="0">
                  <c:v>2</c:v>
                </c:pt>
                <c:pt idx="1">
                  <c:v>2</c:v>
                </c:pt>
                <c:pt idx="2">
                  <c:v>2</c:v>
                </c:pt>
                <c:pt idx="3">
                  <c:v>2</c:v>
                </c:pt>
              </c:numCache>
            </c:numRef>
          </c:val>
          <c:smooth val="0"/>
        </c:ser>
        <c:dLbls>
          <c:showLegendKey val="0"/>
          <c:showVal val="0"/>
          <c:showCatName val="0"/>
          <c:showSerName val="0"/>
          <c:showPercent val="0"/>
          <c:showBubbleSize val="0"/>
        </c:dLbls>
        <c:marker val="1"/>
        <c:smooth val="0"/>
        <c:axId val="498717056"/>
        <c:axId val="498718592"/>
      </c:lineChart>
      <c:dateAx>
        <c:axId val="498717056"/>
        <c:scaling>
          <c:orientation val="minMax"/>
        </c:scaling>
        <c:delete val="0"/>
        <c:axPos val="b"/>
        <c:numFmt formatCode="General" sourceLinked="0"/>
        <c:majorTickMark val="none"/>
        <c:minorTickMark val="none"/>
        <c:tickLblPos val="low"/>
        <c:txPr>
          <a:bodyPr/>
          <a:lstStyle/>
          <a:p>
            <a:pPr>
              <a:defRPr lang="en-US"/>
            </a:pPr>
            <a:endParaRPr lang="en-US"/>
          </a:p>
        </c:txPr>
        <c:crossAx val="498718592"/>
        <c:crossesAt val="0"/>
        <c:auto val="0"/>
        <c:lblOffset val="100"/>
        <c:baseTimeUnit val="days"/>
      </c:dateAx>
      <c:valAx>
        <c:axId val="498718592"/>
        <c:scaling>
          <c:orientation val="minMax"/>
        </c:scaling>
        <c:delete val="0"/>
        <c:axPos val="l"/>
        <c:numFmt formatCode="#,##0.0" sourceLinked="0"/>
        <c:majorTickMark val="none"/>
        <c:minorTickMark val="none"/>
        <c:tickLblPos val="nextTo"/>
        <c:crossAx val="498717056"/>
        <c:crosses val="autoZero"/>
        <c:crossBetween val="between"/>
      </c:valAx>
      <c:spPr>
        <a:noFill/>
        <a:ln w="25400">
          <a:noFill/>
        </a:ln>
      </c:spPr>
    </c:plotArea>
    <c:legend>
      <c:legendPos val="b"/>
      <c:legendEntry>
        <c:idx val="3"/>
        <c:delete val="1"/>
      </c:legendEntry>
      <c:layout>
        <c:manualLayout>
          <c:xMode val="edge"/>
          <c:yMode val="edge"/>
          <c:x val="3.6961255995243858E-2"/>
          <c:y val="0.8205867881090827"/>
          <c:w val="0.74630670543221578"/>
          <c:h val="0.16116811705593126"/>
        </c:manualLayout>
      </c:layout>
      <c:overlay val="0"/>
    </c:legend>
    <c:plotVisOnly val="1"/>
    <c:dispBlanksAs val="gap"/>
    <c:showDLblsOverMax val="0"/>
  </c:chart>
  <c:txPr>
    <a:bodyPr/>
    <a:lstStyle/>
    <a:p>
      <a:pPr algn="ctr">
        <a:defRPr lang="en-US" sz="1100" b="0" i="0" u="none" strike="noStrike" kern="1200" baseline="0">
          <a:solidFill>
            <a:srgbClr val="000000"/>
          </a:solidFill>
          <a:latin typeface="+mn-lt"/>
          <a:ea typeface="+mn-ea"/>
          <a:cs typeface="+mn-cs"/>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1000">
                <a:solidFill>
                  <a:schemeClr val="accent4"/>
                </a:solidFill>
                <a:latin typeface="+mj-lt"/>
              </a:defRPr>
            </a:pPr>
            <a:r>
              <a:rPr lang="en-US" sz="1200" b="1" dirty="0" smtClean="0">
                <a:solidFill>
                  <a:schemeClr val="tx1"/>
                </a:solidFill>
                <a:latin typeface="+mn-lt"/>
              </a:rPr>
              <a:t>Strong</a:t>
            </a:r>
            <a:r>
              <a:rPr lang="en-US" sz="1200" b="1" baseline="0" dirty="0" smtClean="0">
                <a:solidFill>
                  <a:schemeClr val="tx1"/>
                </a:solidFill>
                <a:latin typeface="+mn-lt"/>
              </a:rPr>
              <a:t> earnings through the cycle</a:t>
            </a:r>
            <a:endParaRPr lang="en-US" sz="1200" b="1" dirty="0">
              <a:solidFill>
                <a:schemeClr val="tx1"/>
              </a:solidFill>
              <a:latin typeface="+mn-lt"/>
            </a:endParaRPr>
          </a:p>
        </c:rich>
      </c:tx>
      <c:layout>
        <c:manualLayout>
          <c:xMode val="edge"/>
          <c:yMode val="edge"/>
          <c:x val="0.19189990627762091"/>
          <c:y val="4.9586959524796533E-2"/>
        </c:manualLayout>
      </c:layout>
      <c:overlay val="0"/>
    </c:title>
    <c:autoTitleDeleted val="0"/>
    <c:plotArea>
      <c:layout>
        <c:manualLayout>
          <c:layoutTarget val="inner"/>
          <c:xMode val="edge"/>
          <c:yMode val="edge"/>
          <c:x val="0.12653151383910852"/>
          <c:y val="0.22046160313241453"/>
          <c:w val="0.69958300224908965"/>
          <c:h val="0.52328909695203352"/>
        </c:manualLayout>
      </c:layout>
      <c:barChart>
        <c:barDir val="col"/>
        <c:grouping val="clustered"/>
        <c:varyColors val="0"/>
        <c:ser>
          <c:idx val="0"/>
          <c:order val="0"/>
          <c:tx>
            <c:strRef>
              <c:f>Sheet1!$B$1</c:f>
              <c:strCache>
                <c:ptCount val="1"/>
                <c:pt idx="0">
                  <c:v>CROGI</c:v>
                </c:pt>
              </c:strCache>
            </c:strRef>
          </c:tx>
          <c:spPr>
            <a:solidFill>
              <a:schemeClr val="accent3"/>
            </a:solidFill>
          </c:spPr>
          <c:invertIfNegative val="0"/>
          <c:cat>
            <c:strRef>
              <c:f>Sheet1!$A$2:$A$11</c:f>
              <c:strCache>
                <c:ptCount val="10"/>
                <c:pt idx="0">
                  <c:v>2004</c:v>
                </c:pt>
                <c:pt idx="1">
                  <c:v>2005</c:v>
                </c:pt>
                <c:pt idx="2">
                  <c:v>2006</c:v>
                </c:pt>
                <c:pt idx="3">
                  <c:v>2007</c:v>
                </c:pt>
                <c:pt idx="4">
                  <c:v>2008</c:v>
                </c:pt>
                <c:pt idx="5">
                  <c:v>2009</c:v>
                </c:pt>
                <c:pt idx="6">
                  <c:v>2010</c:v>
                </c:pt>
                <c:pt idx="7">
                  <c:v>2011</c:v>
                </c:pt>
                <c:pt idx="8">
                  <c:v>2012</c:v>
                </c:pt>
                <c:pt idx="9">
                  <c:v>1H 2013</c:v>
                </c:pt>
              </c:strCache>
            </c:strRef>
          </c:cat>
          <c:val>
            <c:numRef>
              <c:f>Sheet1!$B$2:$B$11</c:f>
              <c:numCache>
                <c:formatCode>0.0%</c:formatCode>
                <c:ptCount val="10"/>
                <c:pt idx="0">
                  <c:v>0.14099999999999999</c:v>
                </c:pt>
                <c:pt idx="1">
                  <c:v>0.14399999999999999</c:v>
                </c:pt>
                <c:pt idx="2">
                  <c:v>0.14099999999999999</c:v>
                </c:pt>
                <c:pt idx="3">
                  <c:v>0.161</c:v>
                </c:pt>
                <c:pt idx="4">
                  <c:v>0.22900000000000001</c:v>
                </c:pt>
                <c:pt idx="5">
                  <c:v>8.5000000000000006E-2</c:v>
                </c:pt>
                <c:pt idx="6">
                  <c:v>0.17399999999999999</c:v>
                </c:pt>
                <c:pt idx="7">
                  <c:v>0.20899999999999999</c:v>
                </c:pt>
                <c:pt idx="8">
                  <c:v>0.17299999999999999</c:v>
                </c:pt>
                <c:pt idx="9">
                  <c:v>0.158</c:v>
                </c:pt>
              </c:numCache>
            </c:numRef>
          </c:val>
        </c:ser>
        <c:dLbls>
          <c:showLegendKey val="0"/>
          <c:showVal val="0"/>
          <c:showCatName val="0"/>
          <c:showSerName val="0"/>
          <c:showPercent val="0"/>
          <c:showBubbleSize val="0"/>
        </c:dLbls>
        <c:gapWidth val="72"/>
        <c:axId val="575555072"/>
        <c:axId val="575556608"/>
      </c:barChart>
      <c:lineChart>
        <c:grouping val="standard"/>
        <c:varyColors val="0"/>
        <c:ser>
          <c:idx val="1"/>
          <c:order val="1"/>
          <c:tx>
            <c:strRef>
              <c:f>Sheet1!$C$1</c:f>
              <c:strCache>
                <c:ptCount val="1"/>
                <c:pt idx="0">
                  <c:v>Long term target</c:v>
                </c:pt>
              </c:strCache>
            </c:strRef>
          </c:tx>
          <c:spPr>
            <a:ln>
              <a:solidFill>
                <a:schemeClr val="tx1"/>
              </a:solidFill>
            </a:ln>
          </c:spPr>
          <c:marker>
            <c:symbol val="none"/>
          </c:marker>
          <c:cat>
            <c:strRef>
              <c:f>Sheet1!$A$2:$A$11</c:f>
              <c:strCache>
                <c:ptCount val="10"/>
                <c:pt idx="0">
                  <c:v>2004</c:v>
                </c:pt>
                <c:pt idx="1">
                  <c:v>2005</c:v>
                </c:pt>
                <c:pt idx="2">
                  <c:v>2006</c:v>
                </c:pt>
                <c:pt idx="3">
                  <c:v>2007</c:v>
                </c:pt>
                <c:pt idx="4">
                  <c:v>2008</c:v>
                </c:pt>
                <c:pt idx="5">
                  <c:v>2009</c:v>
                </c:pt>
                <c:pt idx="6">
                  <c:v>2010</c:v>
                </c:pt>
                <c:pt idx="7">
                  <c:v>2011</c:v>
                </c:pt>
                <c:pt idx="8">
                  <c:v>2012</c:v>
                </c:pt>
                <c:pt idx="9">
                  <c:v>1H 2013</c:v>
                </c:pt>
              </c:strCache>
            </c:strRef>
          </c:cat>
          <c:val>
            <c:numRef>
              <c:f>Sheet1!$C$2:$C$11</c:f>
              <c:numCache>
                <c:formatCode>0%</c:formatCode>
                <c:ptCount val="10"/>
                <c:pt idx="0">
                  <c:v>0.1</c:v>
                </c:pt>
                <c:pt idx="1">
                  <c:v>0.1</c:v>
                </c:pt>
                <c:pt idx="2">
                  <c:v>0.1</c:v>
                </c:pt>
                <c:pt idx="3">
                  <c:v>0.1</c:v>
                </c:pt>
                <c:pt idx="4">
                  <c:v>0.1</c:v>
                </c:pt>
                <c:pt idx="5">
                  <c:v>0.1</c:v>
                </c:pt>
                <c:pt idx="6">
                  <c:v>0.1</c:v>
                </c:pt>
                <c:pt idx="7">
                  <c:v>0.1</c:v>
                </c:pt>
                <c:pt idx="8">
                  <c:v>0.1</c:v>
                </c:pt>
                <c:pt idx="9">
                  <c:v>0.1</c:v>
                </c:pt>
              </c:numCache>
            </c:numRef>
          </c:val>
          <c:smooth val="0"/>
        </c:ser>
        <c:dLbls>
          <c:showLegendKey val="0"/>
          <c:showVal val="0"/>
          <c:showCatName val="0"/>
          <c:showSerName val="0"/>
          <c:showPercent val="0"/>
          <c:showBubbleSize val="0"/>
        </c:dLbls>
        <c:marker val="1"/>
        <c:smooth val="0"/>
        <c:axId val="575555072"/>
        <c:axId val="575556608"/>
      </c:lineChart>
      <c:catAx>
        <c:axId val="575555072"/>
        <c:scaling>
          <c:orientation val="minMax"/>
        </c:scaling>
        <c:delete val="0"/>
        <c:axPos val="b"/>
        <c:numFmt formatCode="General" sourceLinked="1"/>
        <c:majorTickMark val="none"/>
        <c:minorTickMark val="none"/>
        <c:tickLblPos val="nextTo"/>
        <c:txPr>
          <a:bodyPr/>
          <a:lstStyle/>
          <a:p>
            <a:pPr>
              <a:defRPr lang="en-US" sz="800" baseline="0"/>
            </a:pPr>
            <a:endParaRPr lang="en-US"/>
          </a:p>
        </c:txPr>
        <c:crossAx val="575556608"/>
        <c:crosses val="autoZero"/>
        <c:auto val="1"/>
        <c:lblAlgn val="ctr"/>
        <c:lblOffset val="100"/>
        <c:noMultiLvlLbl val="0"/>
      </c:catAx>
      <c:valAx>
        <c:axId val="575556608"/>
        <c:scaling>
          <c:orientation val="minMax"/>
        </c:scaling>
        <c:delete val="0"/>
        <c:axPos val="l"/>
        <c:numFmt formatCode="0\ %" sourceLinked="0"/>
        <c:majorTickMark val="out"/>
        <c:minorTickMark val="none"/>
        <c:tickLblPos val="nextTo"/>
        <c:txPr>
          <a:bodyPr/>
          <a:lstStyle/>
          <a:p>
            <a:pPr>
              <a:defRPr lang="en-US" sz="1000"/>
            </a:pPr>
            <a:endParaRPr lang="en-US"/>
          </a:p>
        </c:txPr>
        <c:crossAx val="575555072"/>
        <c:crosses val="autoZero"/>
        <c:crossBetween val="between"/>
      </c:valAx>
    </c:plotArea>
    <c:legend>
      <c:legendPos val="b"/>
      <c:legendEntry>
        <c:idx val="0"/>
        <c:delete val="1"/>
      </c:legendEntry>
      <c:layout>
        <c:manualLayout>
          <c:xMode val="edge"/>
          <c:yMode val="edge"/>
          <c:x val="4.0908424711036534E-2"/>
          <c:y val="0.90107305636924961"/>
          <c:w val="0.29346329671906435"/>
          <c:h val="7.6131202854349794E-2"/>
        </c:manualLayout>
      </c:layout>
      <c:overlay val="0"/>
      <c:txPr>
        <a:bodyPr/>
        <a:lstStyle/>
        <a:p>
          <a:pPr>
            <a:defRPr lang="en-US" sz="800"/>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lang="en-US" i="1"/>
            </a:pPr>
            <a:r>
              <a:rPr lang="en-US" i="1"/>
              <a:t>CVI and hectare grown of key crops</a:t>
            </a:r>
          </a:p>
        </c:rich>
      </c:tx>
      <c:layout>
        <c:manualLayout>
          <c:xMode val="edge"/>
          <c:yMode val="edge"/>
          <c:x val="0.32358553173621835"/>
          <c:y val="0"/>
        </c:manualLayout>
      </c:layout>
      <c:overlay val="0"/>
    </c:title>
    <c:autoTitleDeleted val="0"/>
    <c:plotArea>
      <c:layout>
        <c:manualLayout>
          <c:layoutTarget val="inner"/>
          <c:xMode val="edge"/>
          <c:yMode val="edge"/>
          <c:x val="8.702037852148535E-2"/>
          <c:y val="9.3274872573898826E-2"/>
          <c:w val="0.8588071841427235"/>
          <c:h val="0.8026206684919106"/>
        </c:manualLayout>
      </c:layout>
      <c:scatterChart>
        <c:scatterStyle val="lineMarker"/>
        <c:varyColors val="0"/>
        <c:ser>
          <c:idx val="0"/>
          <c:order val="0"/>
          <c:spPr>
            <a:ln w="28575">
              <a:noFill/>
            </a:ln>
          </c:spPr>
          <c:marker>
            <c:spPr>
              <a:solidFill>
                <a:schemeClr val="accent3"/>
              </a:solidFill>
            </c:spPr>
          </c:marker>
          <c:xVal>
            <c:numRef>
              <c:f>Sheet1!$A$2:$A$35</c:f>
              <c:numCache>
                <c:formatCode>0</c:formatCode>
                <c:ptCount val="34"/>
                <c:pt idx="0">
                  <c:v>224</c:v>
                </c:pt>
                <c:pt idx="1">
                  <c:v>161</c:v>
                </c:pt>
                <c:pt idx="2">
                  <c:v>159</c:v>
                </c:pt>
                <c:pt idx="3">
                  <c:v>96.9</c:v>
                </c:pt>
                <c:pt idx="4">
                  <c:v>56.8</c:v>
                </c:pt>
                <c:pt idx="5">
                  <c:v>44.9</c:v>
                </c:pt>
                <c:pt idx="6">
                  <c:v>31.4</c:v>
                </c:pt>
                <c:pt idx="7">
                  <c:v>30.3</c:v>
                </c:pt>
                <c:pt idx="8">
                  <c:v>28</c:v>
                </c:pt>
                <c:pt idx="9">
                  <c:v>25</c:v>
                </c:pt>
                <c:pt idx="10">
                  <c:v>24.4</c:v>
                </c:pt>
                <c:pt idx="11">
                  <c:v>159</c:v>
                </c:pt>
                <c:pt idx="12">
                  <c:v>11.6</c:v>
                </c:pt>
                <c:pt idx="13">
                  <c:v>11.3</c:v>
                </c:pt>
                <c:pt idx="14">
                  <c:v>8.2000000000000011</c:v>
                </c:pt>
                <c:pt idx="15">
                  <c:v>7.4</c:v>
                </c:pt>
                <c:pt idx="16">
                  <c:v>5.2</c:v>
                </c:pt>
                <c:pt idx="17">
                  <c:v>4.8</c:v>
                </c:pt>
                <c:pt idx="18">
                  <c:v>4.2</c:v>
                </c:pt>
                <c:pt idx="19">
                  <c:v>2.5</c:v>
                </c:pt>
                <c:pt idx="20">
                  <c:v>2</c:v>
                </c:pt>
                <c:pt idx="21">
                  <c:v>1.8</c:v>
                </c:pt>
                <c:pt idx="22">
                  <c:v>1.6</c:v>
                </c:pt>
                <c:pt idx="23">
                  <c:v>1.4</c:v>
                </c:pt>
                <c:pt idx="24">
                  <c:v>0.4</c:v>
                </c:pt>
                <c:pt idx="25">
                  <c:v>0.4</c:v>
                </c:pt>
                <c:pt idx="26">
                  <c:v>8</c:v>
                </c:pt>
                <c:pt idx="27">
                  <c:v>10.200000000000001</c:v>
                </c:pt>
                <c:pt idx="28">
                  <c:v>5</c:v>
                </c:pt>
                <c:pt idx="29">
                  <c:v>5.3</c:v>
                </c:pt>
                <c:pt idx="30">
                  <c:v>2.2999999999999998</c:v>
                </c:pt>
                <c:pt idx="31">
                  <c:v>4.0999999999999996</c:v>
                </c:pt>
                <c:pt idx="32">
                  <c:v>0.30000000000000032</c:v>
                </c:pt>
                <c:pt idx="33">
                  <c:v>0.1</c:v>
                </c:pt>
              </c:numCache>
            </c:numRef>
          </c:xVal>
          <c:yVal>
            <c:numRef>
              <c:f>Sheet1!$B$2:$B$35</c:f>
              <c:numCache>
                <c:formatCode>0</c:formatCode>
                <c:ptCount val="34"/>
                <c:pt idx="0">
                  <c:v>13</c:v>
                </c:pt>
                <c:pt idx="1">
                  <c:v>20</c:v>
                </c:pt>
                <c:pt idx="2">
                  <c:v>37</c:v>
                </c:pt>
                <c:pt idx="3">
                  <c:v>13</c:v>
                </c:pt>
                <c:pt idx="4">
                  <c:v>14</c:v>
                </c:pt>
                <c:pt idx="5">
                  <c:v>12</c:v>
                </c:pt>
                <c:pt idx="6">
                  <c:v>26</c:v>
                </c:pt>
                <c:pt idx="7">
                  <c:v>10</c:v>
                </c:pt>
                <c:pt idx="8">
                  <c:v>57</c:v>
                </c:pt>
                <c:pt idx="9">
                  <c:v>12</c:v>
                </c:pt>
                <c:pt idx="10">
                  <c:v>8</c:v>
                </c:pt>
                <c:pt idx="11">
                  <c:v>37</c:v>
                </c:pt>
                <c:pt idx="12">
                  <c:v>15</c:v>
                </c:pt>
                <c:pt idx="13">
                  <c:v>14</c:v>
                </c:pt>
                <c:pt idx="14">
                  <c:v>57</c:v>
                </c:pt>
                <c:pt idx="15">
                  <c:v>160</c:v>
                </c:pt>
                <c:pt idx="16">
                  <c:v>99</c:v>
                </c:pt>
                <c:pt idx="17">
                  <c:v>239</c:v>
                </c:pt>
                <c:pt idx="18">
                  <c:v>153</c:v>
                </c:pt>
                <c:pt idx="19">
                  <c:v>107</c:v>
                </c:pt>
                <c:pt idx="20">
                  <c:v>68</c:v>
                </c:pt>
                <c:pt idx="21">
                  <c:v>82</c:v>
                </c:pt>
                <c:pt idx="22">
                  <c:v>194</c:v>
                </c:pt>
                <c:pt idx="23">
                  <c:v>386</c:v>
                </c:pt>
                <c:pt idx="24">
                  <c:v>323</c:v>
                </c:pt>
                <c:pt idx="25">
                  <c:v>153</c:v>
                </c:pt>
                <c:pt idx="26">
                  <c:v>200</c:v>
                </c:pt>
                <c:pt idx="27">
                  <c:v>41</c:v>
                </c:pt>
                <c:pt idx="28">
                  <c:v>86</c:v>
                </c:pt>
                <c:pt idx="29">
                  <c:v>106</c:v>
                </c:pt>
                <c:pt idx="30">
                  <c:v>77</c:v>
                </c:pt>
                <c:pt idx="31">
                  <c:v>107</c:v>
                </c:pt>
                <c:pt idx="32">
                  <c:v>639</c:v>
                </c:pt>
                <c:pt idx="33">
                  <c:v>208</c:v>
                </c:pt>
              </c:numCache>
            </c:numRef>
          </c:yVal>
          <c:smooth val="0"/>
        </c:ser>
        <c:dLbls>
          <c:showLegendKey val="0"/>
          <c:showVal val="0"/>
          <c:showCatName val="0"/>
          <c:showSerName val="0"/>
          <c:showPercent val="0"/>
          <c:showBubbleSize val="0"/>
        </c:dLbls>
        <c:axId val="491174528"/>
        <c:axId val="491205760"/>
      </c:scatterChart>
      <c:valAx>
        <c:axId val="491174528"/>
        <c:scaling>
          <c:orientation val="minMax"/>
        </c:scaling>
        <c:delete val="0"/>
        <c:axPos val="b"/>
        <c:majorGridlines/>
        <c:title>
          <c:tx>
            <c:rich>
              <a:bodyPr/>
              <a:lstStyle/>
              <a:p>
                <a:pPr>
                  <a:defRPr lang="en-US"/>
                </a:pPr>
                <a:r>
                  <a:rPr lang="en-US"/>
                  <a:t>million ha</a:t>
                </a:r>
              </a:p>
            </c:rich>
          </c:tx>
          <c:layout/>
          <c:overlay val="0"/>
        </c:title>
        <c:numFmt formatCode="0" sourceLinked="1"/>
        <c:majorTickMark val="out"/>
        <c:minorTickMark val="none"/>
        <c:tickLblPos val="nextTo"/>
        <c:txPr>
          <a:bodyPr/>
          <a:lstStyle/>
          <a:p>
            <a:pPr>
              <a:defRPr lang="en-US"/>
            </a:pPr>
            <a:endParaRPr lang="en-US"/>
          </a:p>
        </c:txPr>
        <c:crossAx val="491205760"/>
        <c:crosses val="autoZero"/>
        <c:crossBetween val="midCat"/>
      </c:valAx>
      <c:valAx>
        <c:axId val="491205760"/>
        <c:scaling>
          <c:orientation val="minMax"/>
        </c:scaling>
        <c:delete val="0"/>
        <c:axPos val="l"/>
        <c:majorGridlines/>
        <c:title>
          <c:tx>
            <c:rich>
              <a:bodyPr rot="0" vert="horz"/>
              <a:lstStyle/>
              <a:p>
                <a:pPr>
                  <a:defRPr lang="en-US"/>
                </a:pPr>
                <a:r>
                  <a:rPr lang="en-US"/>
                  <a:t>CVI</a:t>
                </a:r>
              </a:p>
            </c:rich>
          </c:tx>
          <c:layout>
            <c:manualLayout>
              <c:xMode val="edge"/>
              <c:yMode val="edge"/>
              <c:x val="6.5551102181135501E-3"/>
              <c:y val="2.8872186505673855E-3"/>
            </c:manualLayout>
          </c:layout>
          <c:overlay val="0"/>
          <c:spPr>
            <a:solidFill>
              <a:schemeClr val="bg1"/>
            </a:solidFill>
          </c:spPr>
        </c:title>
        <c:numFmt formatCode="0" sourceLinked="1"/>
        <c:majorTickMark val="out"/>
        <c:minorTickMark val="none"/>
        <c:tickLblPos val="nextTo"/>
        <c:txPr>
          <a:bodyPr/>
          <a:lstStyle/>
          <a:p>
            <a:pPr>
              <a:defRPr lang="en-US"/>
            </a:pPr>
            <a:endParaRPr lang="en-US"/>
          </a:p>
        </c:txPr>
        <c:crossAx val="491174528"/>
        <c:crosses val="autoZero"/>
        <c:crossBetween val="midCat"/>
      </c:valAx>
    </c:plotArea>
    <c:plotVisOnly val="1"/>
    <c:dispBlanksAs val="gap"/>
    <c:showDLblsOverMax val="0"/>
  </c:chart>
  <c:txPr>
    <a:bodyPr/>
    <a:lstStyle/>
    <a:p>
      <a:pPr>
        <a:defRPr sz="12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pPr>
            <a:r>
              <a:rPr lang="nb-NO" i="1"/>
              <a:t>Nitrogen upgrading margins</a:t>
            </a:r>
          </a:p>
        </c:rich>
      </c:tx>
      <c:layout>
        <c:manualLayout>
          <c:xMode val="edge"/>
          <c:yMode val="edge"/>
          <c:x val="0.2753229798780461"/>
          <c:y val="6.6691639564071231E-2"/>
        </c:manualLayout>
      </c:layout>
      <c:overlay val="0"/>
    </c:title>
    <c:autoTitleDeleted val="0"/>
    <c:plotArea>
      <c:layout>
        <c:manualLayout>
          <c:layoutTarget val="inner"/>
          <c:xMode val="edge"/>
          <c:yMode val="edge"/>
          <c:x val="7.5078304245501812E-2"/>
          <c:y val="0.19029960475138544"/>
          <c:w val="0.90712295983421209"/>
          <c:h val="0.64402352762014126"/>
        </c:manualLayout>
      </c:layout>
      <c:areaChart>
        <c:grouping val="stacked"/>
        <c:varyColors val="0"/>
        <c:ser>
          <c:idx val="1"/>
          <c:order val="2"/>
          <c:tx>
            <c:strRef>
              <c:f>Sheet1!$B$1</c:f>
              <c:strCache>
                <c:ptCount val="1"/>
                <c:pt idx="0">
                  <c:v>Yara EU gas*25</c:v>
                </c:pt>
              </c:strCache>
            </c:strRef>
          </c:tx>
          <c:spPr>
            <a:solidFill>
              <a:schemeClr val="accent3"/>
            </a:solidFill>
            <a:ln w="25400">
              <a:noFill/>
            </a:ln>
          </c:spPr>
          <c:cat>
            <c:strRef>
              <c:f>Sheet1!$A$5:$A$18</c:f>
              <c:strCache>
                <c:ptCount val="14"/>
                <c:pt idx="0">
                  <c:v>4Q09</c:v>
                </c:pt>
                <c:pt idx="1">
                  <c:v>1Q10</c:v>
                </c:pt>
                <c:pt idx="2">
                  <c:v>2Q10</c:v>
                </c:pt>
                <c:pt idx="3">
                  <c:v>3Q10</c:v>
                </c:pt>
                <c:pt idx="4">
                  <c:v>4Q10</c:v>
                </c:pt>
                <c:pt idx="5">
                  <c:v>1Q11</c:v>
                </c:pt>
                <c:pt idx="6">
                  <c:v>2Q11</c:v>
                </c:pt>
                <c:pt idx="7">
                  <c:v>3Q11</c:v>
                </c:pt>
                <c:pt idx="8">
                  <c:v>4Q11</c:v>
                </c:pt>
                <c:pt idx="9">
                  <c:v>1Q12</c:v>
                </c:pt>
                <c:pt idx="10">
                  <c:v>2Q12</c:v>
                </c:pt>
                <c:pt idx="11">
                  <c:v>3Q12</c:v>
                </c:pt>
                <c:pt idx="12">
                  <c:v>4Q12</c:v>
                </c:pt>
                <c:pt idx="13">
                  <c:v>1Q13</c:v>
                </c:pt>
              </c:strCache>
            </c:strRef>
          </c:cat>
          <c:val>
            <c:numRef>
              <c:f>Sheet1!$B$2:$B$20</c:f>
              <c:numCache>
                <c:formatCode>General</c:formatCode>
                <c:ptCount val="17"/>
                <c:pt idx="0">
                  <c:v>123.4</c:v>
                </c:pt>
                <c:pt idx="1">
                  <c:v>134</c:v>
                </c:pt>
                <c:pt idx="2">
                  <c:v>140</c:v>
                </c:pt>
                <c:pt idx="3">
                  <c:v>134</c:v>
                </c:pt>
                <c:pt idx="4">
                  <c:v>157.20000000000002</c:v>
                </c:pt>
                <c:pt idx="5">
                  <c:v>170.39999999999998</c:v>
                </c:pt>
                <c:pt idx="6">
                  <c:v>201.4</c:v>
                </c:pt>
                <c:pt idx="7">
                  <c:v>221.6</c:v>
                </c:pt>
                <c:pt idx="8">
                  <c:v>218</c:v>
                </c:pt>
                <c:pt idx="9">
                  <c:v>216</c:v>
                </c:pt>
                <c:pt idx="10">
                  <c:v>220</c:v>
                </c:pt>
                <c:pt idx="11">
                  <c:v>220</c:v>
                </c:pt>
                <c:pt idx="12">
                  <c:v>216</c:v>
                </c:pt>
                <c:pt idx="13">
                  <c:v>228</c:v>
                </c:pt>
                <c:pt idx="14">
                  <c:v>230</c:v>
                </c:pt>
                <c:pt idx="15">
                  <c:v>238</c:v>
                </c:pt>
                <c:pt idx="16">
                  <c:v>216</c:v>
                </c:pt>
              </c:numCache>
            </c:numRef>
          </c:val>
        </c:ser>
        <c:dLbls>
          <c:showLegendKey val="0"/>
          <c:showVal val="0"/>
          <c:showCatName val="0"/>
          <c:showSerName val="0"/>
          <c:showPercent val="0"/>
          <c:showBubbleSize val="0"/>
        </c:dLbls>
        <c:axId val="555760640"/>
        <c:axId val="560161536"/>
      </c:areaChart>
      <c:lineChart>
        <c:grouping val="standard"/>
        <c:varyColors val="0"/>
        <c:ser>
          <c:idx val="2"/>
          <c:order val="0"/>
          <c:tx>
            <c:strRef>
              <c:f>Sheet1!$D$1</c:f>
              <c:strCache>
                <c:ptCount val="1"/>
                <c:pt idx="0">
                  <c:v>Urea CFR</c:v>
                </c:pt>
              </c:strCache>
            </c:strRef>
          </c:tx>
          <c:spPr>
            <a:ln>
              <a:solidFill>
                <a:schemeClr val="accent5"/>
              </a:solidFill>
            </a:ln>
          </c:spPr>
          <c:marker>
            <c:symbol val="none"/>
          </c:marker>
          <c:cat>
            <c:strRef>
              <c:f>Sheet1!$A$2:$A$20</c:f>
              <c:strCache>
                <c:ptCount val="17"/>
                <c:pt idx="0">
                  <c:v>3Q09</c:v>
                </c:pt>
                <c:pt idx="1">
                  <c:v>4Q09</c:v>
                </c:pt>
                <c:pt idx="2">
                  <c:v>1Q10</c:v>
                </c:pt>
                <c:pt idx="3">
                  <c:v>2Q10</c:v>
                </c:pt>
                <c:pt idx="4">
                  <c:v>3Q10</c:v>
                </c:pt>
                <c:pt idx="5">
                  <c:v>4Q10</c:v>
                </c:pt>
                <c:pt idx="6">
                  <c:v>1Q11</c:v>
                </c:pt>
                <c:pt idx="7">
                  <c:v>2Q11</c:v>
                </c:pt>
                <c:pt idx="8">
                  <c:v>3Q11</c:v>
                </c:pt>
                <c:pt idx="9">
                  <c:v>4Q11</c:v>
                </c:pt>
                <c:pt idx="10">
                  <c:v>1Q12</c:v>
                </c:pt>
                <c:pt idx="11">
                  <c:v>2Q12</c:v>
                </c:pt>
                <c:pt idx="12">
                  <c:v>3Q12</c:v>
                </c:pt>
                <c:pt idx="13">
                  <c:v>4Q12</c:v>
                </c:pt>
                <c:pt idx="14">
                  <c:v>1Q13</c:v>
                </c:pt>
                <c:pt idx="15">
                  <c:v>2Q13</c:v>
                </c:pt>
                <c:pt idx="16">
                  <c:v>3Q13</c:v>
                </c:pt>
              </c:strCache>
            </c:strRef>
          </c:cat>
          <c:val>
            <c:numRef>
              <c:f>Sheet1!$D$2:$D$20</c:f>
              <c:numCache>
                <c:formatCode>General</c:formatCode>
                <c:ptCount val="17"/>
                <c:pt idx="0">
                  <c:v>265.04250000000002</c:v>
                </c:pt>
                <c:pt idx="1">
                  <c:v>267.60434375</c:v>
                </c:pt>
                <c:pt idx="2">
                  <c:v>302.60499999999996</c:v>
                </c:pt>
                <c:pt idx="3">
                  <c:v>255.11500000000001</c:v>
                </c:pt>
                <c:pt idx="4">
                  <c:v>296.17499999999995</c:v>
                </c:pt>
                <c:pt idx="5">
                  <c:v>377.01</c:v>
                </c:pt>
                <c:pt idx="6">
                  <c:v>363.93499999999995</c:v>
                </c:pt>
                <c:pt idx="7">
                  <c:v>416.39499999999998</c:v>
                </c:pt>
                <c:pt idx="8">
                  <c:v>498.23500000000001</c:v>
                </c:pt>
                <c:pt idx="9">
                  <c:v>451.49610576923072</c:v>
                </c:pt>
                <c:pt idx="10">
                  <c:v>398.91528846153841</c:v>
                </c:pt>
                <c:pt idx="11">
                  <c:v>485.94831730769226</c:v>
                </c:pt>
                <c:pt idx="12">
                  <c:v>390.20740384615385</c:v>
                </c:pt>
                <c:pt idx="13">
                  <c:v>389.98254807692308</c:v>
                </c:pt>
                <c:pt idx="14">
                  <c:v>405.02745192307685</c:v>
                </c:pt>
                <c:pt idx="15">
                  <c:v>342.80374999999998</c:v>
                </c:pt>
                <c:pt idx="16">
                  <c:v>310.60889423076918</c:v>
                </c:pt>
              </c:numCache>
            </c:numRef>
          </c:val>
          <c:smooth val="0"/>
        </c:ser>
        <c:ser>
          <c:idx val="0"/>
          <c:order val="1"/>
          <c:tx>
            <c:strRef>
              <c:f>Sheet1!$E$1</c:f>
              <c:strCache>
                <c:ptCount val="1"/>
                <c:pt idx="0">
                  <c:v>CAN (46% N)</c:v>
                </c:pt>
              </c:strCache>
            </c:strRef>
          </c:tx>
          <c:spPr>
            <a:ln>
              <a:solidFill>
                <a:srgbClr val="000000"/>
              </a:solidFill>
            </a:ln>
          </c:spPr>
          <c:marker>
            <c:symbol val="none"/>
          </c:marker>
          <c:cat>
            <c:strRef>
              <c:f>Sheet1!$A$2:$A$20</c:f>
              <c:strCache>
                <c:ptCount val="17"/>
                <c:pt idx="0">
                  <c:v>3Q09</c:v>
                </c:pt>
                <c:pt idx="1">
                  <c:v>4Q09</c:v>
                </c:pt>
                <c:pt idx="2">
                  <c:v>1Q10</c:v>
                </c:pt>
                <c:pt idx="3">
                  <c:v>2Q10</c:v>
                </c:pt>
                <c:pt idx="4">
                  <c:v>3Q10</c:v>
                </c:pt>
                <c:pt idx="5">
                  <c:v>4Q10</c:v>
                </c:pt>
                <c:pt idx="6">
                  <c:v>1Q11</c:v>
                </c:pt>
                <c:pt idx="7">
                  <c:v>2Q11</c:v>
                </c:pt>
                <c:pt idx="8">
                  <c:v>3Q11</c:v>
                </c:pt>
                <c:pt idx="9">
                  <c:v>4Q11</c:v>
                </c:pt>
                <c:pt idx="10">
                  <c:v>1Q12</c:v>
                </c:pt>
                <c:pt idx="11">
                  <c:v>2Q12</c:v>
                </c:pt>
                <c:pt idx="12">
                  <c:v>3Q12</c:v>
                </c:pt>
                <c:pt idx="13">
                  <c:v>4Q12</c:v>
                </c:pt>
                <c:pt idx="14">
                  <c:v>1Q13</c:v>
                </c:pt>
                <c:pt idx="15">
                  <c:v>2Q13</c:v>
                </c:pt>
                <c:pt idx="16">
                  <c:v>3Q13</c:v>
                </c:pt>
              </c:strCache>
            </c:strRef>
          </c:cat>
          <c:val>
            <c:numRef>
              <c:f>Sheet1!$E$2:$E$20</c:f>
              <c:numCache>
                <c:formatCode>General</c:formatCode>
                <c:ptCount val="17"/>
                <c:pt idx="0">
                  <c:v>311.62525086419754</c:v>
                </c:pt>
                <c:pt idx="1">
                  <c:v>340.47461654320983</c:v>
                </c:pt>
                <c:pt idx="2">
                  <c:v>417.54661064814809</c:v>
                </c:pt>
                <c:pt idx="3">
                  <c:v>399.6574588319088</c:v>
                </c:pt>
                <c:pt idx="4">
                  <c:v>410.42161984126983</c:v>
                </c:pt>
                <c:pt idx="5">
                  <c:v>554.82550522317172</c:v>
                </c:pt>
                <c:pt idx="6">
                  <c:v>648.64632763532768</c:v>
                </c:pt>
                <c:pt idx="7">
                  <c:v>661.17276761633423</c:v>
                </c:pt>
                <c:pt idx="8">
                  <c:v>647.82114748338086</c:v>
                </c:pt>
                <c:pt idx="9">
                  <c:v>643.5532888888888</c:v>
                </c:pt>
                <c:pt idx="10">
                  <c:v>615.58678945868951</c:v>
                </c:pt>
                <c:pt idx="11">
                  <c:v>563.04874786324785</c:v>
                </c:pt>
                <c:pt idx="12">
                  <c:v>535.65883418803412</c:v>
                </c:pt>
                <c:pt idx="13">
                  <c:v>585.04516153846157</c:v>
                </c:pt>
                <c:pt idx="14">
                  <c:v>598.42389458689456</c:v>
                </c:pt>
                <c:pt idx="15">
                  <c:v>548.61373162393159</c:v>
                </c:pt>
                <c:pt idx="16">
                  <c:v>500.30636638176651</c:v>
                </c:pt>
              </c:numCache>
            </c:numRef>
          </c:val>
          <c:smooth val="0"/>
        </c:ser>
        <c:ser>
          <c:idx val="3"/>
          <c:order val="3"/>
          <c:tx>
            <c:strRef>
              <c:f>Sheet1!$C$1</c:f>
              <c:strCache>
                <c:ptCount val="1"/>
                <c:pt idx="0">
                  <c:v>NH3 CFR (46% N)</c:v>
                </c:pt>
              </c:strCache>
            </c:strRef>
          </c:tx>
          <c:spPr>
            <a:ln>
              <a:solidFill>
                <a:schemeClr val="bg1">
                  <a:lumMod val="50000"/>
                </a:schemeClr>
              </a:solidFill>
            </a:ln>
          </c:spPr>
          <c:marker>
            <c:symbol val="none"/>
          </c:marker>
          <c:cat>
            <c:strRef>
              <c:f>Sheet1!$A$2:$A$20</c:f>
              <c:strCache>
                <c:ptCount val="17"/>
                <c:pt idx="0">
                  <c:v>3Q09</c:v>
                </c:pt>
                <c:pt idx="1">
                  <c:v>4Q09</c:v>
                </c:pt>
                <c:pt idx="2">
                  <c:v>1Q10</c:v>
                </c:pt>
                <c:pt idx="3">
                  <c:v>2Q10</c:v>
                </c:pt>
                <c:pt idx="4">
                  <c:v>3Q10</c:v>
                </c:pt>
                <c:pt idx="5">
                  <c:v>4Q10</c:v>
                </c:pt>
                <c:pt idx="6">
                  <c:v>1Q11</c:v>
                </c:pt>
                <c:pt idx="7">
                  <c:v>2Q11</c:v>
                </c:pt>
                <c:pt idx="8">
                  <c:v>3Q11</c:v>
                </c:pt>
                <c:pt idx="9">
                  <c:v>4Q11</c:v>
                </c:pt>
                <c:pt idx="10">
                  <c:v>1Q12</c:v>
                </c:pt>
                <c:pt idx="11">
                  <c:v>2Q12</c:v>
                </c:pt>
                <c:pt idx="12">
                  <c:v>3Q12</c:v>
                </c:pt>
                <c:pt idx="13">
                  <c:v>4Q12</c:v>
                </c:pt>
                <c:pt idx="14">
                  <c:v>1Q13</c:v>
                </c:pt>
                <c:pt idx="15">
                  <c:v>2Q13</c:v>
                </c:pt>
                <c:pt idx="16">
                  <c:v>3Q13</c:v>
                </c:pt>
              </c:strCache>
            </c:strRef>
          </c:cat>
          <c:val>
            <c:numRef>
              <c:f>Sheet1!$C$2:$C$20</c:f>
              <c:numCache>
                <c:formatCode>General</c:formatCode>
                <c:ptCount val="17"/>
                <c:pt idx="0">
                  <c:v>163.5100062539087</c:v>
                </c:pt>
                <c:pt idx="1">
                  <c:v>192.98228803716617</c:v>
                </c:pt>
                <c:pt idx="2">
                  <c:v>224.14871273712743</c:v>
                </c:pt>
                <c:pt idx="3">
                  <c:v>218.83802376485309</c:v>
                </c:pt>
                <c:pt idx="4">
                  <c:v>226.81445993031363</c:v>
                </c:pt>
                <c:pt idx="5">
                  <c:v>255.71138211382114</c:v>
                </c:pt>
                <c:pt idx="6">
                  <c:v>296.96466541588501</c:v>
                </c:pt>
                <c:pt idx="7">
                  <c:v>319.43964978111319</c:v>
                </c:pt>
                <c:pt idx="8">
                  <c:v>337.2110694183865</c:v>
                </c:pt>
                <c:pt idx="9">
                  <c:v>361.58474046278934</c:v>
                </c:pt>
                <c:pt idx="10">
                  <c:v>263.47873671044408</c:v>
                </c:pt>
                <c:pt idx="11">
                  <c:v>336.54221388367728</c:v>
                </c:pt>
                <c:pt idx="12">
                  <c:v>384.5272045028143</c:v>
                </c:pt>
                <c:pt idx="13">
                  <c:v>394.09255784865542</c:v>
                </c:pt>
                <c:pt idx="14">
                  <c:v>358.49937460913077</c:v>
                </c:pt>
                <c:pt idx="15">
                  <c:v>329.22076297686067</c:v>
                </c:pt>
                <c:pt idx="16">
                  <c:v>279.06378986866793</c:v>
                </c:pt>
              </c:numCache>
            </c:numRef>
          </c:val>
          <c:smooth val="0"/>
        </c:ser>
        <c:dLbls>
          <c:showLegendKey val="0"/>
          <c:showVal val="0"/>
          <c:showCatName val="0"/>
          <c:showSerName val="0"/>
          <c:showPercent val="0"/>
          <c:showBubbleSize val="0"/>
        </c:dLbls>
        <c:marker val="1"/>
        <c:smooth val="0"/>
        <c:axId val="555760640"/>
        <c:axId val="560161536"/>
      </c:lineChart>
      <c:catAx>
        <c:axId val="555760640"/>
        <c:scaling>
          <c:orientation val="minMax"/>
        </c:scaling>
        <c:delete val="0"/>
        <c:axPos val="b"/>
        <c:majorTickMark val="out"/>
        <c:minorTickMark val="none"/>
        <c:tickLblPos val="nextTo"/>
        <c:crossAx val="560161536"/>
        <c:crosses val="autoZero"/>
        <c:auto val="1"/>
        <c:lblAlgn val="ctr"/>
        <c:lblOffset val="100"/>
        <c:tickLblSkip val="2"/>
        <c:tickMarkSkip val="2"/>
        <c:noMultiLvlLbl val="0"/>
      </c:catAx>
      <c:valAx>
        <c:axId val="560161536"/>
        <c:scaling>
          <c:orientation val="minMax"/>
        </c:scaling>
        <c:delete val="0"/>
        <c:axPos val="l"/>
        <c:majorGridlines/>
        <c:title>
          <c:tx>
            <c:rich>
              <a:bodyPr rot="0" vert="horz"/>
              <a:lstStyle/>
              <a:p>
                <a:pPr>
                  <a:defRPr b="0"/>
                </a:pPr>
                <a:r>
                  <a:rPr lang="nb-NO" b="0"/>
                  <a:t>USD/t</a:t>
                </a:r>
              </a:p>
            </c:rich>
          </c:tx>
          <c:layout>
            <c:manualLayout>
              <c:xMode val="edge"/>
              <c:yMode val="edge"/>
              <c:x val="1.0441010934491551E-2"/>
              <c:y val="0.10722147050689149"/>
            </c:manualLayout>
          </c:layout>
          <c:overlay val="0"/>
        </c:title>
        <c:numFmt formatCode="General" sourceLinked="1"/>
        <c:majorTickMark val="out"/>
        <c:minorTickMark val="none"/>
        <c:tickLblPos val="nextTo"/>
        <c:crossAx val="555760640"/>
        <c:crosses val="autoZero"/>
        <c:crossBetween val="midCat"/>
      </c:valAx>
    </c:plotArea>
    <c:legend>
      <c:legendPos val="b"/>
      <c:legendEntry>
        <c:idx val="0"/>
        <c:delete val="1"/>
      </c:legendEntry>
      <c:layout>
        <c:manualLayout>
          <c:xMode val="edge"/>
          <c:yMode val="edge"/>
          <c:x val="0"/>
          <c:y val="0.9296239099155239"/>
          <c:w val="1"/>
          <c:h val="6.203963513896741E-2"/>
        </c:manualLayout>
      </c:layout>
      <c:overlay val="0"/>
    </c:legend>
    <c:plotVisOnly val="1"/>
    <c:dispBlanksAs val="zero"/>
    <c:showDLblsOverMax val="0"/>
  </c:chart>
  <c:txPr>
    <a:bodyPr/>
    <a:lstStyle/>
    <a:p>
      <a:pPr>
        <a:defRPr sz="10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i="1" noProof="0"/>
            </a:pPr>
            <a:r>
              <a:rPr lang="en-US" i="1" noProof="0" smtClean="0"/>
              <a:t>Nitrate premium, USD/t CAN</a:t>
            </a:r>
            <a:endParaRPr lang="en-US" i="1" noProof="0"/>
          </a:p>
        </c:rich>
      </c:tx>
      <c:layout>
        <c:manualLayout>
          <c:xMode val="edge"/>
          <c:yMode val="edge"/>
          <c:x val="0.24986447035606013"/>
          <c:y val="6.6691639564071231E-2"/>
        </c:manualLayout>
      </c:layout>
      <c:overlay val="0"/>
    </c:title>
    <c:autoTitleDeleted val="0"/>
    <c:plotArea>
      <c:layout>
        <c:manualLayout>
          <c:layoutTarget val="inner"/>
          <c:xMode val="edge"/>
          <c:yMode val="edge"/>
          <c:x val="7.5078304245501812E-2"/>
          <c:y val="0.19029960475138544"/>
          <c:w val="0.90712295983421209"/>
          <c:h val="0.64402352762014126"/>
        </c:manualLayout>
      </c:layout>
      <c:barChart>
        <c:barDir val="col"/>
        <c:grouping val="clustered"/>
        <c:varyColors val="0"/>
        <c:ser>
          <c:idx val="1"/>
          <c:order val="0"/>
          <c:tx>
            <c:strRef>
              <c:f>Sheet1!$B$1</c:f>
              <c:strCache>
                <c:ptCount val="1"/>
                <c:pt idx="0">
                  <c:v>Yara EU gas*25</c:v>
                </c:pt>
              </c:strCache>
            </c:strRef>
          </c:tx>
          <c:spPr>
            <a:solidFill>
              <a:schemeClr val="accent2"/>
            </a:solidFill>
            <a:ln w="25400">
              <a:noFill/>
            </a:ln>
          </c:spPr>
          <c:invertIfNegative val="0"/>
          <c:dPt>
            <c:idx val="0"/>
            <c:invertIfNegative val="0"/>
            <c:bubble3D val="0"/>
            <c:spPr>
              <a:solidFill>
                <a:schemeClr val="accent3"/>
              </a:solidFill>
              <a:ln w="25400">
                <a:noFill/>
              </a:ln>
            </c:spPr>
          </c:dPt>
          <c:dPt>
            <c:idx val="4"/>
            <c:invertIfNegative val="0"/>
            <c:bubble3D val="0"/>
            <c:spPr>
              <a:solidFill>
                <a:schemeClr val="accent3"/>
              </a:solidFill>
              <a:ln w="25400">
                <a:noFill/>
              </a:ln>
            </c:spPr>
          </c:dPt>
          <c:dPt>
            <c:idx val="8"/>
            <c:invertIfNegative val="0"/>
            <c:bubble3D val="0"/>
            <c:spPr>
              <a:solidFill>
                <a:schemeClr val="accent3"/>
              </a:solidFill>
              <a:ln w="25400">
                <a:noFill/>
              </a:ln>
            </c:spPr>
          </c:dPt>
          <c:dPt>
            <c:idx val="12"/>
            <c:invertIfNegative val="0"/>
            <c:bubble3D val="0"/>
            <c:spPr>
              <a:solidFill>
                <a:schemeClr val="accent3"/>
              </a:solidFill>
              <a:ln w="25400">
                <a:noFill/>
              </a:ln>
            </c:spPr>
          </c:dPt>
          <c:dPt>
            <c:idx val="16"/>
            <c:invertIfNegative val="0"/>
            <c:bubble3D val="0"/>
            <c:spPr>
              <a:solidFill>
                <a:schemeClr val="accent3"/>
              </a:solidFill>
              <a:ln w="25400">
                <a:noFill/>
              </a:ln>
            </c:spPr>
          </c:dPt>
          <c:cat>
            <c:strRef>
              <c:f>Sheet1!$A$4:$A$20</c:f>
              <c:strCache>
                <c:ptCount val="17"/>
                <c:pt idx="0">
                  <c:v>3Q09</c:v>
                </c:pt>
                <c:pt idx="1">
                  <c:v>4Q09</c:v>
                </c:pt>
                <c:pt idx="2">
                  <c:v>1Q10</c:v>
                </c:pt>
                <c:pt idx="3">
                  <c:v>2Q10</c:v>
                </c:pt>
                <c:pt idx="4">
                  <c:v>3Q10</c:v>
                </c:pt>
                <c:pt idx="5">
                  <c:v>4Q10</c:v>
                </c:pt>
                <c:pt idx="6">
                  <c:v>1Q11</c:v>
                </c:pt>
                <c:pt idx="7">
                  <c:v>2Q11</c:v>
                </c:pt>
                <c:pt idx="8">
                  <c:v>3Q11</c:v>
                </c:pt>
                <c:pt idx="9">
                  <c:v>4Q11</c:v>
                </c:pt>
                <c:pt idx="10">
                  <c:v>1Q12</c:v>
                </c:pt>
                <c:pt idx="11">
                  <c:v>2Q12</c:v>
                </c:pt>
                <c:pt idx="12">
                  <c:v>3Q12</c:v>
                </c:pt>
                <c:pt idx="13">
                  <c:v>4Q12</c:v>
                </c:pt>
                <c:pt idx="14">
                  <c:v>1Q13</c:v>
                </c:pt>
                <c:pt idx="15">
                  <c:v>2Q13</c:v>
                </c:pt>
                <c:pt idx="16">
                  <c:v>3Q13</c:v>
                </c:pt>
              </c:strCache>
            </c:strRef>
          </c:cat>
          <c:val>
            <c:numRef>
              <c:f>Sheet1!$G$4:$G$20</c:f>
              <c:numCache>
                <c:formatCode>General</c:formatCode>
                <c:ptCount val="17"/>
                <c:pt idx="0">
                  <c:v>9.234440724637663</c:v>
                </c:pt>
                <c:pt idx="1">
                  <c:v>23.108638378623166</c:v>
                </c:pt>
                <c:pt idx="2">
                  <c:v>46.922249728260859</c:v>
                </c:pt>
                <c:pt idx="3">
                  <c:v>65.177095401337766</c:v>
                </c:pt>
                <c:pt idx="4">
                  <c:v>43.99040729813666</c:v>
                </c:pt>
                <c:pt idx="5">
                  <c:v>79.365622630992121</c:v>
                </c:pt>
                <c:pt idx="6">
                  <c:v>137.55990969899671</c:v>
                </c:pt>
                <c:pt idx="7">
                  <c:v>111.1565157748049</c:v>
                </c:pt>
                <c:pt idx="8">
                  <c:v>55.811434392419194</c:v>
                </c:pt>
                <c:pt idx="9">
                  <c:v>81.0335640050167</c:v>
                </c:pt>
                <c:pt idx="10">
                  <c:v>94.894141889632166</c:v>
                </c:pt>
                <c:pt idx="11">
                  <c:v>12.971991847826109</c:v>
                </c:pt>
                <c:pt idx="12">
                  <c:v>53.67801346153842</c:v>
                </c:pt>
                <c:pt idx="13">
                  <c:v>81.036751379598684</c:v>
                </c:pt>
                <c:pt idx="14">
                  <c:v>79.765303302675619</c:v>
                </c:pt>
                <c:pt idx="15">
                  <c:v>85.877597909698991</c:v>
                </c:pt>
                <c:pt idx="16">
                  <c:v>79.648516262541918</c:v>
                </c:pt>
              </c:numCache>
            </c:numRef>
          </c:val>
        </c:ser>
        <c:dLbls>
          <c:showLegendKey val="0"/>
          <c:showVal val="0"/>
          <c:showCatName val="0"/>
          <c:showSerName val="0"/>
          <c:showPercent val="0"/>
          <c:showBubbleSize val="0"/>
        </c:dLbls>
        <c:gapWidth val="40"/>
        <c:axId val="573070720"/>
        <c:axId val="573158912"/>
      </c:barChart>
      <c:catAx>
        <c:axId val="573070720"/>
        <c:scaling>
          <c:orientation val="minMax"/>
        </c:scaling>
        <c:delete val="0"/>
        <c:axPos val="b"/>
        <c:majorTickMark val="none"/>
        <c:minorTickMark val="none"/>
        <c:tickLblPos val="nextTo"/>
        <c:crossAx val="573158912"/>
        <c:crosses val="autoZero"/>
        <c:auto val="1"/>
        <c:lblAlgn val="ctr"/>
        <c:lblOffset val="100"/>
        <c:tickLblSkip val="2"/>
        <c:tickMarkSkip val="2"/>
        <c:noMultiLvlLbl val="0"/>
      </c:catAx>
      <c:valAx>
        <c:axId val="573158912"/>
        <c:scaling>
          <c:orientation val="minMax"/>
        </c:scaling>
        <c:delete val="0"/>
        <c:axPos val="l"/>
        <c:majorGridlines/>
        <c:numFmt formatCode="General" sourceLinked="1"/>
        <c:majorTickMark val="out"/>
        <c:minorTickMark val="none"/>
        <c:tickLblPos val="nextTo"/>
        <c:crossAx val="573070720"/>
        <c:crosses val="autoZero"/>
        <c:crossBetween val="between"/>
      </c:valAx>
    </c:plotArea>
    <c:plotVisOnly val="1"/>
    <c:dispBlanksAs val="zero"/>
    <c:showDLblsOverMax val="0"/>
  </c:chart>
  <c:txPr>
    <a:bodyPr/>
    <a:lstStyle/>
    <a:p>
      <a:pPr>
        <a:defRPr sz="10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pPr>
            <a:r>
              <a:rPr lang="nb-NO" i="1"/>
              <a:t>Phosphate upgrading margins</a:t>
            </a:r>
          </a:p>
        </c:rich>
      </c:tx>
      <c:layout>
        <c:manualLayout>
          <c:xMode val="edge"/>
          <c:yMode val="edge"/>
          <c:x val="0.18886957671957672"/>
          <c:y val="7.2249276194410503E-2"/>
        </c:manualLayout>
      </c:layout>
      <c:overlay val="0"/>
    </c:title>
    <c:autoTitleDeleted val="0"/>
    <c:plotArea>
      <c:layout>
        <c:manualLayout>
          <c:layoutTarget val="inner"/>
          <c:xMode val="edge"/>
          <c:yMode val="edge"/>
          <c:x val="7.5078304245501812E-2"/>
          <c:y val="0.19307842306655509"/>
          <c:w val="0.87968963044510207"/>
          <c:h val="0.64124470930497157"/>
        </c:manualLayout>
      </c:layout>
      <c:areaChart>
        <c:grouping val="stacked"/>
        <c:varyColors val="0"/>
        <c:ser>
          <c:idx val="1"/>
          <c:order val="1"/>
          <c:tx>
            <c:strRef>
              <c:f>Sheet1!$B$1</c:f>
              <c:strCache>
                <c:ptCount val="1"/>
                <c:pt idx="0">
                  <c:v>Rock*1.4</c:v>
                </c:pt>
              </c:strCache>
            </c:strRef>
          </c:tx>
          <c:spPr>
            <a:solidFill>
              <a:schemeClr val="accent3"/>
            </a:solidFill>
            <a:ln w="25400">
              <a:noFill/>
            </a:ln>
          </c:spPr>
          <c:cat>
            <c:strRef>
              <c:f>Sheet1!$A$6:$A$20</c:f>
              <c:strCache>
                <c:ptCount val="15"/>
                <c:pt idx="0">
                  <c:v>1Q10</c:v>
                </c:pt>
                <c:pt idx="1">
                  <c:v>2Q10</c:v>
                </c:pt>
                <c:pt idx="2">
                  <c:v>3Q10</c:v>
                </c:pt>
                <c:pt idx="3">
                  <c:v>4Q10</c:v>
                </c:pt>
                <c:pt idx="4">
                  <c:v>1Q11</c:v>
                </c:pt>
                <c:pt idx="5">
                  <c:v>2Q11</c:v>
                </c:pt>
                <c:pt idx="6">
                  <c:v>3Q11</c:v>
                </c:pt>
                <c:pt idx="7">
                  <c:v>4Q11</c:v>
                </c:pt>
                <c:pt idx="8">
                  <c:v>1Q12</c:v>
                </c:pt>
                <c:pt idx="9">
                  <c:v>2Q12</c:v>
                </c:pt>
                <c:pt idx="10">
                  <c:v>3Q12</c:v>
                </c:pt>
                <c:pt idx="11">
                  <c:v>4Q12</c:v>
                </c:pt>
                <c:pt idx="12">
                  <c:v>1Q13</c:v>
                </c:pt>
                <c:pt idx="13">
                  <c:v>2Q13</c:v>
                </c:pt>
                <c:pt idx="14">
                  <c:v>3Q13</c:v>
                </c:pt>
              </c:strCache>
            </c:strRef>
          </c:cat>
          <c:val>
            <c:numRef>
              <c:f>Sheet1!$B$6:$B$20</c:f>
              <c:numCache>
                <c:formatCode>General</c:formatCode>
                <c:ptCount val="15"/>
                <c:pt idx="0">
                  <c:v>142.91666666666666</c:v>
                </c:pt>
                <c:pt idx="1">
                  <c:v>175</c:v>
                </c:pt>
                <c:pt idx="2">
                  <c:v>175</c:v>
                </c:pt>
                <c:pt idx="3">
                  <c:v>196</c:v>
                </c:pt>
                <c:pt idx="4">
                  <c:v>221.66666666666666</c:v>
                </c:pt>
                <c:pt idx="5">
                  <c:v>255.49999999999997</c:v>
                </c:pt>
                <c:pt idx="6">
                  <c:v>277.2</c:v>
                </c:pt>
                <c:pt idx="7">
                  <c:v>281.88461538461536</c:v>
                </c:pt>
                <c:pt idx="8">
                  <c:v>272.34038461538461</c:v>
                </c:pt>
                <c:pt idx="9">
                  <c:v>256.05192307692306</c:v>
                </c:pt>
                <c:pt idx="10">
                  <c:v>247.1</c:v>
                </c:pt>
                <c:pt idx="11">
                  <c:v>242.77884615384616</c:v>
                </c:pt>
                <c:pt idx="12">
                  <c:v>225.61538461538461</c:v>
                </c:pt>
                <c:pt idx="13">
                  <c:v>211.27884615384616</c:v>
                </c:pt>
                <c:pt idx="14">
                  <c:v>199.16346153846152</c:v>
                </c:pt>
              </c:numCache>
            </c:numRef>
          </c:val>
        </c:ser>
        <c:ser>
          <c:idx val="0"/>
          <c:order val="2"/>
          <c:tx>
            <c:strRef>
              <c:f>Sheet1!$C$1</c:f>
              <c:strCache>
                <c:ptCount val="1"/>
                <c:pt idx="0">
                  <c:v>NH3*0.22</c:v>
                </c:pt>
              </c:strCache>
            </c:strRef>
          </c:tx>
          <c:spPr>
            <a:solidFill>
              <a:schemeClr val="accent5"/>
            </a:solidFill>
            <a:ln>
              <a:noFill/>
            </a:ln>
          </c:spPr>
          <c:cat>
            <c:strRef>
              <c:f>Sheet1!$A$6:$A$20</c:f>
              <c:strCache>
                <c:ptCount val="15"/>
                <c:pt idx="0">
                  <c:v>1Q10</c:v>
                </c:pt>
                <c:pt idx="1">
                  <c:v>2Q10</c:v>
                </c:pt>
                <c:pt idx="2">
                  <c:v>3Q10</c:v>
                </c:pt>
                <c:pt idx="3">
                  <c:v>4Q10</c:v>
                </c:pt>
                <c:pt idx="4">
                  <c:v>1Q11</c:v>
                </c:pt>
                <c:pt idx="5">
                  <c:v>2Q11</c:v>
                </c:pt>
                <c:pt idx="6">
                  <c:v>3Q11</c:v>
                </c:pt>
                <c:pt idx="7">
                  <c:v>4Q11</c:v>
                </c:pt>
                <c:pt idx="8">
                  <c:v>1Q12</c:v>
                </c:pt>
                <c:pt idx="9">
                  <c:v>2Q12</c:v>
                </c:pt>
                <c:pt idx="10">
                  <c:v>3Q12</c:v>
                </c:pt>
                <c:pt idx="11">
                  <c:v>4Q12</c:v>
                </c:pt>
                <c:pt idx="12">
                  <c:v>1Q13</c:v>
                </c:pt>
                <c:pt idx="13">
                  <c:v>2Q13</c:v>
                </c:pt>
                <c:pt idx="14">
                  <c:v>3Q13</c:v>
                </c:pt>
              </c:strCache>
            </c:strRef>
          </c:cat>
          <c:val>
            <c:numRef>
              <c:f>Sheet1!$C$6:$C$20</c:f>
              <c:numCache>
                <c:formatCode>General</c:formatCode>
                <c:ptCount val="15"/>
                <c:pt idx="0">
                  <c:v>74.151458333333323</c:v>
                </c:pt>
                <c:pt idx="1">
                  <c:v>73.752884615384616</c:v>
                </c:pt>
                <c:pt idx="2">
                  <c:v>78.316071428571419</c:v>
                </c:pt>
                <c:pt idx="3">
                  <c:v>88.516153846153856</c:v>
                </c:pt>
                <c:pt idx="4">
                  <c:v>103.77019230769231</c:v>
                </c:pt>
                <c:pt idx="5">
                  <c:v>109.62769230769231</c:v>
                </c:pt>
                <c:pt idx="6">
                  <c:v>116.68461538461538</c:v>
                </c:pt>
                <c:pt idx="7">
                  <c:v>125.18846153846154</c:v>
                </c:pt>
                <c:pt idx="8">
                  <c:v>87.760961538461544</c:v>
                </c:pt>
                <c:pt idx="9">
                  <c:v>117.99615384615385</c:v>
                </c:pt>
                <c:pt idx="10">
                  <c:v>136.10384615384615</c:v>
                </c:pt>
                <c:pt idx="11">
                  <c:v>137.92942307692309</c:v>
                </c:pt>
                <c:pt idx="12">
                  <c:v>124.05673076923075</c:v>
                </c:pt>
                <c:pt idx="13">
                  <c:v>110.15442307692308</c:v>
                </c:pt>
                <c:pt idx="14">
                  <c:v>94.530192307692317</c:v>
                </c:pt>
              </c:numCache>
            </c:numRef>
          </c:val>
        </c:ser>
        <c:dLbls>
          <c:showLegendKey val="0"/>
          <c:showVal val="0"/>
          <c:showCatName val="0"/>
          <c:showSerName val="0"/>
          <c:showPercent val="0"/>
          <c:showBubbleSize val="0"/>
        </c:dLbls>
        <c:axId val="574178816"/>
        <c:axId val="574180352"/>
      </c:areaChart>
      <c:lineChart>
        <c:grouping val="standard"/>
        <c:varyColors val="0"/>
        <c:ser>
          <c:idx val="2"/>
          <c:order val="0"/>
          <c:tx>
            <c:strRef>
              <c:f>Sheet1!$D$1</c:f>
              <c:strCache>
                <c:ptCount val="1"/>
                <c:pt idx="0">
                  <c:v>DAP, fob USG</c:v>
                </c:pt>
              </c:strCache>
            </c:strRef>
          </c:tx>
          <c:spPr>
            <a:ln>
              <a:solidFill>
                <a:schemeClr val="tx1"/>
              </a:solidFill>
            </a:ln>
          </c:spPr>
          <c:marker>
            <c:symbol val="none"/>
          </c:marker>
          <c:cat>
            <c:strRef>
              <c:f>Sheet1!$A$5:$A$19</c:f>
              <c:strCache>
                <c:ptCount val="15"/>
                <c:pt idx="0">
                  <c:v>4Q09</c:v>
                </c:pt>
                <c:pt idx="1">
                  <c:v>1Q10</c:v>
                </c:pt>
                <c:pt idx="2">
                  <c:v>2Q10</c:v>
                </c:pt>
                <c:pt idx="3">
                  <c:v>3Q10</c:v>
                </c:pt>
                <c:pt idx="4">
                  <c:v>4Q10</c:v>
                </c:pt>
                <c:pt idx="5">
                  <c:v>1Q11</c:v>
                </c:pt>
                <c:pt idx="6">
                  <c:v>2Q11</c:v>
                </c:pt>
                <c:pt idx="7">
                  <c:v>3Q11</c:v>
                </c:pt>
                <c:pt idx="8">
                  <c:v>4Q11</c:v>
                </c:pt>
                <c:pt idx="9">
                  <c:v>1Q12</c:v>
                </c:pt>
                <c:pt idx="10">
                  <c:v>2Q12</c:v>
                </c:pt>
                <c:pt idx="11">
                  <c:v>3Q12</c:v>
                </c:pt>
                <c:pt idx="12">
                  <c:v>4Q12</c:v>
                </c:pt>
                <c:pt idx="13">
                  <c:v>1Q13</c:v>
                </c:pt>
                <c:pt idx="14">
                  <c:v>2Q13</c:v>
                </c:pt>
              </c:strCache>
            </c:strRef>
          </c:cat>
          <c:val>
            <c:numRef>
              <c:f>Sheet1!$D$6:$D$20</c:f>
              <c:numCache>
                <c:formatCode>General</c:formatCode>
                <c:ptCount val="15"/>
                <c:pt idx="0">
                  <c:v>466.22916666666669</c:v>
                </c:pt>
                <c:pt idx="1">
                  <c:v>456.68269230769232</c:v>
                </c:pt>
                <c:pt idx="2">
                  <c:v>496.53571428571428</c:v>
                </c:pt>
                <c:pt idx="3">
                  <c:v>581.58653846153845</c:v>
                </c:pt>
                <c:pt idx="4">
                  <c:v>606.31730769230774</c:v>
                </c:pt>
                <c:pt idx="5">
                  <c:v>616.40384615384619</c:v>
                </c:pt>
                <c:pt idx="6">
                  <c:v>649.63461538461536</c:v>
                </c:pt>
                <c:pt idx="7">
                  <c:v>605.60576923076928</c:v>
                </c:pt>
                <c:pt idx="8">
                  <c:v>516.48076923076928</c:v>
                </c:pt>
                <c:pt idx="9">
                  <c:v>547.21153846153845</c:v>
                </c:pt>
                <c:pt idx="10">
                  <c:v>559.19230769230774</c:v>
                </c:pt>
                <c:pt idx="11">
                  <c:v>522.83653846153845</c:v>
                </c:pt>
                <c:pt idx="12">
                  <c:v>488.70192307692309</c:v>
                </c:pt>
                <c:pt idx="13">
                  <c:v>487.49038461538464</c:v>
                </c:pt>
                <c:pt idx="14">
                  <c:v>430.84615384615387</c:v>
                </c:pt>
              </c:numCache>
            </c:numRef>
          </c:val>
          <c:smooth val="0"/>
        </c:ser>
        <c:dLbls>
          <c:showLegendKey val="0"/>
          <c:showVal val="0"/>
          <c:showCatName val="0"/>
          <c:showSerName val="0"/>
          <c:showPercent val="0"/>
          <c:showBubbleSize val="0"/>
        </c:dLbls>
        <c:marker val="1"/>
        <c:smooth val="0"/>
        <c:axId val="574178816"/>
        <c:axId val="574180352"/>
      </c:lineChart>
      <c:catAx>
        <c:axId val="574178816"/>
        <c:scaling>
          <c:orientation val="minMax"/>
        </c:scaling>
        <c:delete val="0"/>
        <c:axPos val="b"/>
        <c:majorTickMark val="none"/>
        <c:minorTickMark val="none"/>
        <c:tickLblPos val="nextTo"/>
        <c:crossAx val="574180352"/>
        <c:crosses val="autoZero"/>
        <c:auto val="1"/>
        <c:lblAlgn val="ctr"/>
        <c:lblOffset val="100"/>
        <c:tickLblSkip val="2"/>
        <c:noMultiLvlLbl val="0"/>
      </c:catAx>
      <c:valAx>
        <c:axId val="574180352"/>
        <c:scaling>
          <c:orientation val="minMax"/>
        </c:scaling>
        <c:delete val="0"/>
        <c:axPos val="l"/>
        <c:majorGridlines/>
        <c:title>
          <c:tx>
            <c:rich>
              <a:bodyPr rot="0" vert="horz"/>
              <a:lstStyle/>
              <a:p>
                <a:pPr>
                  <a:defRPr b="0"/>
                </a:pPr>
                <a:r>
                  <a:rPr lang="nb-NO" b="0"/>
                  <a:t>USD/t</a:t>
                </a:r>
              </a:p>
            </c:rich>
          </c:tx>
          <c:layout>
            <c:manualLayout>
              <c:xMode val="edge"/>
              <c:yMode val="edge"/>
              <c:x val="1.1055555555555556E-3"/>
              <c:y val="0.11555792545240037"/>
            </c:manualLayout>
          </c:layout>
          <c:overlay val="0"/>
        </c:title>
        <c:numFmt formatCode="General" sourceLinked="1"/>
        <c:majorTickMark val="out"/>
        <c:minorTickMark val="none"/>
        <c:tickLblPos val="nextTo"/>
        <c:crossAx val="574178816"/>
        <c:crosses val="autoZero"/>
        <c:crossBetween val="midCat"/>
      </c:valAx>
    </c:plotArea>
    <c:legend>
      <c:legendPos val="b"/>
      <c:legendEntry>
        <c:idx val="0"/>
        <c:delete val="1"/>
      </c:legendEntry>
      <c:legendEntry>
        <c:idx val="1"/>
        <c:delete val="1"/>
      </c:legendEntry>
      <c:layout>
        <c:manualLayout>
          <c:xMode val="edge"/>
          <c:yMode val="edge"/>
          <c:x val="0.19664445178605888"/>
          <c:y val="0.91428570803415454"/>
          <c:w val="0.42947786503254043"/>
          <c:h val="4.1253198923131333E-2"/>
        </c:manualLayout>
      </c:layout>
      <c:overlay val="0"/>
    </c:legend>
    <c:plotVisOnly val="1"/>
    <c:dispBlanksAs val="zero"/>
    <c:showDLblsOverMax val="0"/>
  </c:chart>
  <c:txPr>
    <a:bodyPr/>
    <a:lstStyle/>
    <a:p>
      <a:pPr>
        <a:defRPr sz="10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pPr>
            <a:r>
              <a:rPr lang="nb-NO" i="1"/>
              <a:t>NPK blend premium</a:t>
            </a:r>
          </a:p>
        </c:rich>
      </c:tx>
      <c:layout>
        <c:manualLayout>
          <c:xMode val="edge"/>
          <c:yMode val="edge"/>
          <c:x val="0.30569867724867728"/>
          <c:y val="7.2249276194410503E-2"/>
        </c:manualLayout>
      </c:layout>
      <c:overlay val="0"/>
    </c:title>
    <c:autoTitleDeleted val="0"/>
    <c:plotArea>
      <c:layout>
        <c:manualLayout>
          <c:layoutTarget val="inner"/>
          <c:xMode val="edge"/>
          <c:yMode val="edge"/>
          <c:x val="6.9684429002838069E-2"/>
          <c:y val="0.19307842306655509"/>
          <c:w val="0.84875634920634924"/>
          <c:h val="0.64124470930497157"/>
        </c:manualLayout>
      </c:layout>
      <c:areaChart>
        <c:grouping val="stacked"/>
        <c:varyColors val="0"/>
        <c:ser>
          <c:idx val="2"/>
          <c:order val="0"/>
          <c:tx>
            <c:strRef>
              <c:f>Sheet1!$B$1</c:f>
              <c:strCache>
                <c:ptCount val="1"/>
                <c:pt idx="0">
                  <c:v>DAP, fob Morocco</c:v>
                </c:pt>
              </c:strCache>
            </c:strRef>
          </c:tx>
          <c:spPr>
            <a:solidFill>
              <a:schemeClr val="accent3"/>
            </a:solidFill>
          </c:spPr>
          <c:cat>
            <c:strRef>
              <c:f>Sheet1!$A$4:$A$18</c:f>
              <c:strCache>
                <c:ptCount val="15"/>
                <c:pt idx="0">
                  <c:v>1Q10</c:v>
                </c:pt>
                <c:pt idx="1">
                  <c:v>2Q10</c:v>
                </c:pt>
                <c:pt idx="2">
                  <c:v>3Q10</c:v>
                </c:pt>
                <c:pt idx="3">
                  <c:v>4Q10</c:v>
                </c:pt>
                <c:pt idx="4">
                  <c:v>1Q11</c:v>
                </c:pt>
                <c:pt idx="5">
                  <c:v>2Q11</c:v>
                </c:pt>
                <c:pt idx="6">
                  <c:v>3Q11</c:v>
                </c:pt>
                <c:pt idx="7">
                  <c:v>4Q11</c:v>
                </c:pt>
                <c:pt idx="8">
                  <c:v>1Q12</c:v>
                </c:pt>
                <c:pt idx="9">
                  <c:v>2Q12</c:v>
                </c:pt>
                <c:pt idx="10">
                  <c:v>3Q12</c:v>
                </c:pt>
                <c:pt idx="11">
                  <c:v>4Q12</c:v>
                </c:pt>
                <c:pt idx="12">
                  <c:v>1Q13</c:v>
                </c:pt>
                <c:pt idx="13">
                  <c:v>2Q13</c:v>
                </c:pt>
                <c:pt idx="14">
                  <c:v>3Q13</c:v>
                </c:pt>
              </c:strCache>
            </c:strRef>
          </c:cat>
          <c:val>
            <c:numRef>
              <c:f>Sheet1!$B$4:$B$18</c:f>
              <c:numCache>
                <c:formatCode>0</c:formatCode>
                <c:ptCount val="15"/>
                <c:pt idx="0">
                  <c:v>171.35507246376812</c:v>
                </c:pt>
                <c:pt idx="1">
                  <c:v>169.07608695652178</c:v>
                </c:pt>
                <c:pt idx="2">
                  <c:v>182.38043478260872</c:v>
                </c:pt>
                <c:pt idx="3">
                  <c:v>214.31702898550725</c:v>
                </c:pt>
                <c:pt idx="4">
                  <c:v>226.14548494983276</c:v>
                </c:pt>
                <c:pt idx="5">
                  <c:v>238.30797101449278</c:v>
                </c:pt>
                <c:pt idx="6">
                  <c:v>255.82441471571903</c:v>
                </c:pt>
                <c:pt idx="7">
                  <c:v>253.18297101449278</c:v>
                </c:pt>
                <c:pt idx="8">
                  <c:v>215.34280936454854</c:v>
                </c:pt>
                <c:pt idx="9">
                  <c:v>210.80615942028987</c:v>
                </c:pt>
                <c:pt idx="10">
                  <c:v>214.43311036789299</c:v>
                </c:pt>
                <c:pt idx="11">
                  <c:v>205.72463768115949</c:v>
                </c:pt>
                <c:pt idx="12">
                  <c:v>190.61036789297663</c:v>
                </c:pt>
                <c:pt idx="13">
                  <c:v>191.09601449275365</c:v>
                </c:pt>
                <c:pt idx="14">
                  <c:v>172.55852842809367</c:v>
                </c:pt>
              </c:numCache>
            </c:numRef>
          </c:val>
        </c:ser>
        <c:ser>
          <c:idx val="1"/>
          <c:order val="1"/>
          <c:tx>
            <c:strRef>
              <c:f>Sheet1!$D$1</c:f>
              <c:strCache>
                <c:ptCount val="1"/>
                <c:pt idx="0">
                  <c:v>MOP</c:v>
                </c:pt>
              </c:strCache>
            </c:strRef>
          </c:tx>
          <c:cat>
            <c:strRef>
              <c:f>Sheet1!$A$4:$A$18</c:f>
              <c:strCache>
                <c:ptCount val="15"/>
                <c:pt idx="0">
                  <c:v>1Q10</c:v>
                </c:pt>
                <c:pt idx="1">
                  <c:v>2Q10</c:v>
                </c:pt>
                <c:pt idx="2">
                  <c:v>3Q10</c:v>
                </c:pt>
                <c:pt idx="3">
                  <c:v>4Q10</c:v>
                </c:pt>
                <c:pt idx="4">
                  <c:v>1Q11</c:v>
                </c:pt>
                <c:pt idx="5">
                  <c:v>2Q11</c:v>
                </c:pt>
                <c:pt idx="6">
                  <c:v>3Q11</c:v>
                </c:pt>
                <c:pt idx="7">
                  <c:v>4Q11</c:v>
                </c:pt>
                <c:pt idx="8">
                  <c:v>1Q12</c:v>
                </c:pt>
                <c:pt idx="9">
                  <c:v>2Q12</c:v>
                </c:pt>
                <c:pt idx="10">
                  <c:v>3Q12</c:v>
                </c:pt>
                <c:pt idx="11">
                  <c:v>4Q12</c:v>
                </c:pt>
                <c:pt idx="12">
                  <c:v>1Q13</c:v>
                </c:pt>
                <c:pt idx="13">
                  <c:v>2Q13</c:v>
                </c:pt>
                <c:pt idx="14">
                  <c:v>3Q13</c:v>
                </c:pt>
              </c:strCache>
            </c:strRef>
          </c:cat>
          <c:val>
            <c:numRef>
              <c:f>Sheet1!$D$4:$D$18</c:f>
              <c:numCache>
                <c:formatCode>0</c:formatCode>
                <c:ptCount val="15"/>
                <c:pt idx="0">
                  <c:v>116.34374527777781</c:v>
                </c:pt>
                <c:pt idx="1">
                  <c:v>110.41216666666668</c:v>
                </c:pt>
                <c:pt idx="2">
                  <c:v>112.94455952380953</c:v>
                </c:pt>
                <c:pt idx="3">
                  <c:v>121.58825000000002</c:v>
                </c:pt>
                <c:pt idx="4">
                  <c:v>130.03125641025642</c:v>
                </c:pt>
                <c:pt idx="5">
                  <c:v>144.8629027777778</c:v>
                </c:pt>
                <c:pt idx="6">
                  <c:v>146.13723076923077</c:v>
                </c:pt>
                <c:pt idx="7">
                  <c:v>142.54075000000003</c:v>
                </c:pt>
                <c:pt idx="8">
                  <c:v>138.52646153846155</c:v>
                </c:pt>
                <c:pt idx="9">
                  <c:v>132.0047638888889</c:v>
                </c:pt>
                <c:pt idx="10">
                  <c:v>126.9483717948718</c:v>
                </c:pt>
                <c:pt idx="11">
                  <c:v>133.53358333333338</c:v>
                </c:pt>
                <c:pt idx="12">
                  <c:v>136.59761538461538</c:v>
                </c:pt>
                <c:pt idx="13">
                  <c:v>135.06712500000003</c:v>
                </c:pt>
                <c:pt idx="14">
                  <c:v>136.98730769230772</c:v>
                </c:pt>
              </c:numCache>
            </c:numRef>
          </c:val>
        </c:ser>
        <c:ser>
          <c:idx val="4"/>
          <c:order val="2"/>
          <c:tx>
            <c:strRef>
              <c:f>Sheet1!$C$1</c:f>
              <c:strCache>
                <c:ptCount val="1"/>
                <c:pt idx="0">
                  <c:v>Urea</c:v>
                </c:pt>
              </c:strCache>
            </c:strRef>
          </c:tx>
          <c:cat>
            <c:strRef>
              <c:f>Sheet1!$A$4:$A$18</c:f>
              <c:strCache>
                <c:ptCount val="15"/>
                <c:pt idx="0">
                  <c:v>1Q10</c:v>
                </c:pt>
                <c:pt idx="1">
                  <c:v>2Q10</c:v>
                </c:pt>
                <c:pt idx="2">
                  <c:v>3Q10</c:v>
                </c:pt>
                <c:pt idx="3">
                  <c:v>4Q10</c:v>
                </c:pt>
                <c:pt idx="4">
                  <c:v>1Q11</c:v>
                </c:pt>
                <c:pt idx="5">
                  <c:v>2Q11</c:v>
                </c:pt>
                <c:pt idx="6">
                  <c:v>3Q11</c:v>
                </c:pt>
                <c:pt idx="7">
                  <c:v>4Q11</c:v>
                </c:pt>
                <c:pt idx="8">
                  <c:v>1Q12</c:v>
                </c:pt>
                <c:pt idx="9">
                  <c:v>2Q12</c:v>
                </c:pt>
                <c:pt idx="10">
                  <c:v>3Q12</c:v>
                </c:pt>
                <c:pt idx="11">
                  <c:v>4Q12</c:v>
                </c:pt>
                <c:pt idx="12">
                  <c:v>1Q13</c:v>
                </c:pt>
                <c:pt idx="13">
                  <c:v>2Q13</c:v>
                </c:pt>
                <c:pt idx="14">
                  <c:v>3Q13</c:v>
                </c:pt>
              </c:strCache>
            </c:strRef>
          </c:cat>
          <c:val>
            <c:numRef>
              <c:f>Sheet1!$C$4:$C$18</c:f>
              <c:numCache>
                <c:formatCode>0</c:formatCode>
                <c:ptCount val="15"/>
                <c:pt idx="0">
                  <c:v>75.668161921077512</c:v>
                </c:pt>
                <c:pt idx="1">
                  <c:v>65.309053048204149</c:v>
                </c:pt>
                <c:pt idx="2">
                  <c:v>75.378319352551998</c:v>
                </c:pt>
                <c:pt idx="3">
                  <c:v>94.362472826086943</c:v>
                </c:pt>
                <c:pt idx="4">
                  <c:v>92.69927175730696</c:v>
                </c:pt>
                <c:pt idx="5">
                  <c:v>107.40681444943289</c:v>
                </c:pt>
                <c:pt idx="6">
                  <c:v>124.77924140250109</c:v>
                </c:pt>
                <c:pt idx="7">
                  <c:v>115.95164431710778</c:v>
                </c:pt>
                <c:pt idx="8">
                  <c:v>102.10948833066745</c:v>
                </c:pt>
                <c:pt idx="9">
                  <c:v>121.31961424858224</c:v>
                </c:pt>
                <c:pt idx="10">
                  <c:v>100.51078813436091</c:v>
                </c:pt>
                <c:pt idx="11">
                  <c:v>100.96075850661627</c:v>
                </c:pt>
                <c:pt idx="12">
                  <c:v>104.47298458630215</c:v>
                </c:pt>
                <c:pt idx="13">
                  <c:v>90.499331285444228</c:v>
                </c:pt>
                <c:pt idx="14">
                  <c:v>82.045109786243998</c:v>
                </c:pt>
              </c:numCache>
            </c:numRef>
          </c:val>
        </c:ser>
        <c:ser>
          <c:idx val="0"/>
          <c:order val="3"/>
          <c:tx>
            <c:strRef>
              <c:f>Sheet1!$F$1</c:f>
              <c:strCache>
                <c:ptCount val="1"/>
                <c:pt idx="0">
                  <c:v>Nitrate premium</c:v>
                </c:pt>
              </c:strCache>
            </c:strRef>
          </c:tx>
          <c:spPr>
            <a:solidFill>
              <a:schemeClr val="bg1">
                <a:lumMod val="50000"/>
              </a:schemeClr>
            </a:solidFill>
          </c:spPr>
          <c:cat>
            <c:strRef>
              <c:f>Sheet1!$A$4:$A$18</c:f>
              <c:strCache>
                <c:ptCount val="15"/>
                <c:pt idx="0">
                  <c:v>1Q10</c:v>
                </c:pt>
                <c:pt idx="1">
                  <c:v>2Q10</c:v>
                </c:pt>
                <c:pt idx="2">
                  <c:v>3Q10</c:v>
                </c:pt>
                <c:pt idx="3">
                  <c:v>4Q10</c:v>
                </c:pt>
                <c:pt idx="4">
                  <c:v>1Q11</c:v>
                </c:pt>
                <c:pt idx="5">
                  <c:v>2Q11</c:v>
                </c:pt>
                <c:pt idx="6">
                  <c:v>3Q11</c:v>
                </c:pt>
                <c:pt idx="7">
                  <c:v>4Q11</c:v>
                </c:pt>
                <c:pt idx="8">
                  <c:v>1Q12</c:v>
                </c:pt>
                <c:pt idx="9">
                  <c:v>2Q12</c:v>
                </c:pt>
                <c:pt idx="10">
                  <c:v>3Q12</c:v>
                </c:pt>
                <c:pt idx="11">
                  <c:v>4Q12</c:v>
                </c:pt>
                <c:pt idx="12">
                  <c:v>1Q13</c:v>
                </c:pt>
                <c:pt idx="13">
                  <c:v>2Q13</c:v>
                </c:pt>
                <c:pt idx="14">
                  <c:v>3Q13</c:v>
                </c:pt>
              </c:strCache>
            </c:strRef>
          </c:cat>
          <c:val>
            <c:numRef>
              <c:f>Sheet1!$F$4:$F$18</c:f>
              <c:numCache>
                <c:formatCode>0</c:formatCode>
                <c:ptCount val="15"/>
                <c:pt idx="0">
                  <c:v>24.511917064429742</c:v>
                </c:pt>
                <c:pt idx="1">
                  <c:v>32.374425212665422</c:v>
                </c:pt>
                <c:pt idx="2">
                  <c:v>17.469071951795843</c:v>
                </c:pt>
                <c:pt idx="3">
                  <c:v>29.812708333333344</c:v>
                </c:pt>
                <c:pt idx="4">
                  <c:v>53.961029246037533</c:v>
                </c:pt>
                <c:pt idx="5">
                  <c:v>37.097786999842469</c:v>
                </c:pt>
                <c:pt idx="6">
                  <c:v>19.152698396830012</c:v>
                </c:pt>
                <c:pt idx="7">
                  <c:v>35.054080320573412</c:v>
                </c:pt>
                <c:pt idx="8">
                  <c:v>45.741983241238934</c:v>
                </c:pt>
                <c:pt idx="9">
                  <c:v>6.1617987948960335</c:v>
                </c:pt>
                <c:pt idx="10">
                  <c:v>25.177372400756152</c:v>
                </c:pt>
                <c:pt idx="11">
                  <c:v>40.105980623818532</c:v>
                </c:pt>
                <c:pt idx="12">
                  <c:v>38.780727788279798</c:v>
                </c:pt>
                <c:pt idx="13">
                  <c:v>40.508712192816645</c:v>
                </c:pt>
                <c:pt idx="14">
                  <c:v>35.269739712083769</c:v>
                </c:pt>
              </c:numCache>
            </c:numRef>
          </c:val>
        </c:ser>
        <c:dLbls>
          <c:showLegendKey val="0"/>
          <c:showVal val="0"/>
          <c:showCatName val="0"/>
          <c:showSerName val="0"/>
          <c:showPercent val="0"/>
          <c:showBubbleSize val="0"/>
        </c:dLbls>
        <c:axId val="575586688"/>
        <c:axId val="575588992"/>
      </c:areaChart>
      <c:lineChart>
        <c:grouping val="standard"/>
        <c:varyColors val="0"/>
        <c:ser>
          <c:idx val="3"/>
          <c:order val="4"/>
          <c:tx>
            <c:strRef>
              <c:f>Sheet1!$G$1</c:f>
              <c:strCache>
                <c:ptCount val="1"/>
                <c:pt idx="0">
                  <c:v>NPK T17, del France</c:v>
                </c:pt>
              </c:strCache>
            </c:strRef>
          </c:tx>
          <c:spPr>
            <a:ln>
              <a:solidFill>
                <a:schemeClr val="tx1"/>
              </a:solidFill>
            </a:ln>
          </c:spPr>
          <c:marker>
            <c:symbol val="none"/>
          </c:marker>
          <c:cat>
            <c:strRef>
              <c:f>Sheet1!$A$4:$A$17</c:f>
              <c:strCache>
                <c:ptCount val="14"/>
                <c:pt idx="0">
                  <c:v>1Q10</c:v>
                </c:pt>
                <c:pt idx="1">
                  <c:v>2Q10</c:v>
                </c:pt>
                <c:pt idx="2">
                  <c:v>3Q10</c:v>
                </c:pt>
                <c:pt idx="3">
                  <c:v>4Q10</c:v>
                </c:pt>
                <c:pt idx="4">
                  <c:v>1Q11</c:v>
                </c:pt>
                <c:pt idx="5">
                  <c:v>2Q11</c:v>
                </c:pt>
                <c:pt idx="6">
                  <c:v>3Q11</c:v>
                </c:pt>
                <c:pt idx="7">
                  <c:v>4Q11</c:v>
                </c:pt>
                <c:pt idx="8">
                  <c:v>1Q12</c:v>
                </c:pt>
                <c:pt idx="9">
                  <c:v>2Q12</c:v>
                </c:pt>
                <c:pt idx="10">
                  <c:v>3Q12</c:v>
                </c:pt>
                <c:pt idx="11">
                  <c:v>4Q12</c:v>
                </c:pt>
                <c:pt idx="12">
                  <c:v>1Q13</c:v>
                </c:pt>
                <c:pt idx="13">
                  <c:v>2Q13</c:v>
                </c:pt>
              </c:strCache>
            </c:strRef>
          </c:cat>
          <c:val>
            <c:numRef>
              <c:f>Sheet1!$G$4:$G$18</c:f>
              <c:numCache>
                <c:formatCode>0</c:formatCode>
                <c:ptCount val="15"/>
                <c:pt idx="0">
                  <c:v>411.13238333333339</c:v>
                </c:pt>
                <c:pt idx="1">
                  <c:v>405.34000000000003</c:v>
                </c:pt>
                <c:pt idx="2">
                  <c:v>452.38545454545459</c:v>
                </c:pt>
                <c:pt idx="3">
                  <c:v>546.74666666666656</c:v>
                </c:pt>
                <c:pt idx="4">
                  <c:v>602.98769230769233</c:v>
                </c:pt>
                <c:pt idx="5">
                  <c:v>648.85333333333335</c:v>
                </c:pt>
                <c:pt idx="6">
                  <c:v>644.69076923076921</c:v>
                </c:pt>
                <c:pt idx="7">
                  <c:v>622.29916666666657</c:v>
                </c:pt>
                <c:pt idx="8">
                  <c:v>587.6223076923078</c:v>
                </c:pt>
                <c:pt idx="9">
                  <c:v>579</c:v>
                </c:pt>
                <c:pt idx="10">
                  <c:v>560.35846153846148</c:v>
                </c:pt>
                <c:pt idx="11">
                  <c:v>581.99666666666656</c:v>
                </c:pt>
                <c:pt idx="12">
                  <c:v>591.56923076923078</c:v>
                </c:pt>
                <c:pt idx="13">
                  <c:v>558.53583333333336</c:v>
                </c:pt>
                <c:pt idx="14">
                  <c:v>525.54076923076923</c:v>
                </c:pt>
              </c:numCache>
            </c:numRef>
          </c:val>
          <c:smooth val="0"/>
        </c:ser>
        <c:dLbls>
          <c:showLegendKey val="0"/>
          <c:showVal val="0"/>
          <c:showCatName val="0"/>
          <c:showSerName val="0"/>
          <c:showPercent val="0"/>
          <c:showBubbleSize val="0"/>
        </c:dLbls>
        <c:marker val="1"/>
        <c:smooth val="0"/>
        <c:axId val="575586688"/>
        <c:axId val="575588992"/>
      </c:lineChart>
      <c:catAx>
        <c:axId val="575586688"/>
        <c:scaling>
          <c:orientation val="minMax"/>
        </c:scaling>
        <c:delete val="0"/>
        <c:axPos val="b"/>
        <c:majorTickMark val="out"/>
        <c:minorTickMark val="none"/>
        <c:tickLblPos val="nextTo"/>
        <c:crossAx val="575588992"/>
        <c:crosses val="autoZero"/>
        <c:auto val="1"/>
        <c:lblAlgn val="ctr"/>
        <c:lblOffset val="100"/>
        <c:tickLblSkip val="2"/>
        <c:noMultiLvlLbl val="0"/>
      </c:catAx>
      <c:valAx>
        <c:axId val="575588992"/>
        <c:scaling>
          <c:orientation val="minMax"/>
        </c:scaling>
        <c:delete val="0"/>
        <c:axPos val="l"/>
        <c:majorGridlines/>
        <c:title>
          <c:tx>
            <c:rich>
              <a:bodyPr rot="0" vert="horz"/>
              <a:lstStyle/>
              <a:p>
                <a:pPr>
                  <a:defRPr b="0"/>
                </a:pPr>
                <a:r>
                  <a:rPr lang="nb-NO" b="0"/>
                  <a:t>USD/t</a:t>
                </a:r>
              </a:p>
            </c:rich>
          </c:tx>
          <c:layout>
            <c:manualLayout>
              <c:xMode val="edge"/>
              <c:yMode val="edge"/>
              <c:x val="1.1055555555555556E-3"/>
              <c:y val="0.11555792545240037"/>
            </c:manualLayout>
          </c:layout>
          <c:overlay val="0"/>
        </c:title>
        <c:numFmt formatCode="0" sourceLinked="1"/>
        <c:majorTickMark val="out"/>
        <c:minorTickMark val="none"/>
        <c:tickLblPos val="nextTo"/>
        <c:crossAx val="575586688"/>
        <c:crosses val="autoZero"/>
        <c:crossBetween val="midCat"/>
      </c:valAx>
    </c:plotArea>
    <c:legend>
      <c:legendPos val="b"/>
      <c:legendEntry>
        <c:idx val="0"/>
        <c:delete val="1"/>
      </c:legendEntry>
      <c:legendEntry>
        <c:idx val="1"/>
        <c:delete val="1"/>
      </c:legendEntry>
      <c:legendEntry>
        <c:idx val="2"/>
        <c:delete val="1"/>
      </c:legendEntry>
      <c:legendEntry>
        <c:idx val="3"/>
        <c:delete val="1"/>
      </c:legendEntry>
      <c:layout>
        <c:manualLayout>
          <c:xMode val="edge"/>
          <c:yMode val="edge"/>
          <c:x val="0.11314239938252468"/>
          <c:y val="0.9129510000245068"/>
          <c:w val="0.76033730170331948"/>
          <c:h val="5.3703180193458294E-2"/>
        </c:manualLayout>
      </c:layout>
      <c:overlay val="0"/>
    </c:legend>
    <c:plotVisOnly val="1"/>
    <c:dispBlanksAs val="zero"/>
    <c:showDLblsOverMax val="0"/>
  </c:chart>
  <c:txPr>
    <a:bodyPr/>
    <a:lstStyle/>
    <a:p>
      <a:pPr>
        <a:defRPr sz="10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1.8323181300446038E-5"/>
          <c:y val="2.1850440313965186E-2"/>
          <c:w val="0.99054771455454871"/>
          <c:h val="0.78451410923973819"/>
        </c:manualLayout>
      </c:layout>
      <c:barChart>
        <c:barDir val="col"/>
        <c:grouping val="stacked"/>
        <c:varyColors val="0"/>
        <c:ser>
          <c:idx val="3"/>
          <c:order val="0"/>
          <c:tx>
            <c:strRef>
              <c:f>Sheet1!$B$1</c:f>
              <c:strCache>
                <c:ptCount val="1"/>
              </c:strCache>
            </c:strRef>
          </c:tx>
          <c:invertIfNegative val="0"/>
          <c:dPt>
            <c:idx val="0"/>
            <c:invertIfNegative val="0"/>
            <c:bubble3D val="0"/>
            <c:spPr>
              <a:solidFill>
                <a:schemeClr val="accent3"/>
              </a:solidFill>
            </c:spPr>
          </c:dPt>
          <c:dPt>
            <c:idx val="1"/>
            <c:invertIfNegative val="0"/>
            <c:bubble3D val="0"/>
            <c:spPr>
              <a:solidFill>
                <a:schemeClr val="accent2"/>
              </a:solidFill>
            </c:spPr>
          </c:dPt>
          <c:dPt>
            <c:idx val="2"/>
            <c:invertIfNegative val="0"/>
            <c:bubble3D val="0"/>
            <c:spPr>
              <a:solidFill>
                <a:schemeClr val="accent1"/>
              </a:solidFill>
            </c:spPr>
          </c:dPt>
          <c:dPt>
            <c:idx val="3"/>
            <c:invertIfNegative val="0"/>
            <c:bubble3D val="0"/>
            <c:spPr>
              <a:solidFill>
                <a:schemeClr val="accent4"/>
              </a:solidFill>
            </c:spPr>
          </c:dPt>
          <c:dPt>
            <c:idx val="5"/>
            <c:invertIfNegative val="0"/>
            <c:bubble3D val="0"/>
            <c:spPr>
              <a:solidFill>
                <a:schemeClr val="accent3"/>
              </a:solidFill>
            </c:spPr>
          </c:dPt>
          <c:dPt>
            <c:idx val="6"/>
            <c:invertIfNegative val="0"/>
            <c:bubble3D val="0"/>
            <c:spPr>
              <a:solidFill>
                <a:schemeClr val="accent2"/>
              </a:solidFill>
            </c:spPr>
          </c:dPt>
          <c:dPt>
            <c:idx val="7"/>
            <c:invertIfNegative val="0"/>
            <c:bubble3D val="0"/>
            <c:spPr>
              <a:solidFill>
                <a:schemeClr val="accent1"/>
              </a:solidFill>
            </c:spPr>
          </c:dPt>
          <c:dPt>
            <c:idx val="8"/>
            <c:invertIfNegative val="0"/>
            <c:bubble3D val="0"/>
            <c:spPr>
              <a:solidFill>
                <a:schemeClr val="accent4"/>
              </a:solidFill>
            </c:spPr>
          </c:dPt>
          <c:dPt>
            <c:idx val="10"/>
            <c:invertIfNegative val="0"/>
            <c:bubble3D val="0"/>
            <c:spPr>
              <a:solidFill>
                <a:schemeClr val="accent3"/>
              </a:solidFill>
            </c:spPr>
          </c:dPt>
          <c:dPt>
            <c:idx val="11"/>
            <c:invertIfNegative val="0"/>
            <c:bubble3D val="0"/>
            <c:spPr>
              <a:solidFill>
                <a:schemeClr val="accent2"/>
              </a:solidFill>
            </c:spPr>
          </c:dPt>
          <c:dPt>
            <c:idx val="12"/>
            <c:invertIfNegative val="0"/>
            <c:bubble3D val="0"/>
            <c:spPr>
              <a:solidFill>
                <a:schemeClr val="accent1"/>
              </a:solidFill>
            </c:spPr>
          </c:dPt>
          <c:dPt>
            <c:idx val="13"/>
            <c:invertIfNegative val="0"/>
            <c:bubble3D val="0"/>
            <c:spPr>
              <a:solidFill>
                <a:schemeClr val="accent4"/>
              </a:solidFill>
            </c:spPr>
          </c:dPt>
          <c:dPt>
            <c:idx val="15"/>
            <c:invertIfNegative val="0"/>
            <c:bubble3D val="0"/>
            <c:spPr>
              <a:solidFill>
                <a:schemeClr val="accent3"/>
              </a:solidFill>
            </c:spPr>
          </c:dPt>
          <c:dPt>
            <c:idx val="16"/>
            <c:invertIfNegative val="0"/>
            <c:bubble3D val="0"/>
            <c:spPr>
              <a:solidFill>
                <a:schemeClr val="accent2"/>
              </a:solidFill>
            </c:spPr>
          </c:dPt>
          <c:dPt>
            <c:idx val="17"/>
            <c:invertIfNegative val="0"/>
            <c:bubble3D val="0"/>
            <c:spPr>
              <a:solidFill>
                <a:schemeClr val="accent1"/>
              </a:solidFill>
            </c:spPr>
          </c:dPt>
          <c:dPt>
            <c:idx val="18"/>
            <c:invertIfNegative val="0"/>
            <c:bubble3D val="0"/>
            <c:spPr>
              <a:solidFill>
                <a:schemeClr val="accent4"/>
              </a:solidFill>
            </c:spPr>
          </c:dPt>
          <c:dPt>
            <c:idx val="20"/>
            <c:invertIfNegative val="0"/>
            <c:bubble3D val="0"/>
            <c:spPr>
              <a:solidFill>
                <a:schemeClr val="accent3"/>
              </a:solidFill>
            </c:spPr>
          </c:dPt>
          <c:dPt>
            <c:idx val="21"/>
            <c:invertIfNegative val="0"/>
            <c:bubble3D val="0"/>
            <c:spPr>
              <a:solidFill>
                <a:schemeClr val="accent1"/>
              </a:solidFill>
            </c:spPr>
          </c:dPt>
          <c:dPt>
            <c:idx val="22"/>
            <c:invertIfNegative val="0"/>
            <c:bubble3D val="0"/>
            <c:spPr>
              <a:solidFill>
                <a:schemeClr val="accent2"/>
              </a:solidFill>
            </c:spPr>
          </c:dPt>
          <c:dLbls>
            <c:dLbl>
              <c:idx val="20"/>
              <c:layout>
                <c:manualLayout>
                  <c:x val="3.2067144054700992E-3"/>
                  <c:y val="-2.6548451984216995E-3"/>
                </c:manualLayout>
              </c:layout>
              <c:dLblPos val="ctr"/>
              <c:showLegendKey val="0"/>
              <c:showVal val="1"/>
              <c:showCatName val="0"/>
              <c:showSerName val="0"/>
              <c:showPercent val="0"/>
              <c:showBubbleSize val="0"/>
            </c:dLbl>
            <c:dLbl>
              <c:idx val="21"/>
              <c:layout>
                <c:manualLayout>
                  <c:x val="-3.2067144054700992E-3"/>
                  <c:y val="-6.7324541178640594E-3"/>
                </c:manualLayout>
              </c:layout>
              <c:dLblPos val="ctr"/>
              <c:showLegendKey val="0"/>
              <c:showVal val="1"/>
              <c:showCatName val="0"/>
              <c:showSerName val="0"/>
              <c:showPercent val="0"/>
              <c:showBubbleSize val="0"/>
            </c:dLbl>
            <c:numFmt formatCode="#,##0.00" sourceLinked="0"/>
            <c:txPr>
              <a:bodyPr/>
              <a:lstStyle/>
              <a:p>
                <a:pPr>
                  <a:defRPr sz="1000"/>
                </a:pPr>
                <a:endParaRPr lang="en-US"/>
              </a:p>
            </c:txPr>
            <c:dLblPos val="inEnd"/>
            <c:showLegendKey val="0"/>
            <c:showVal val="1"/>
            <c:showCatName val="0"/>
            <c:showSerName val="0"/>
            <c:showPercent val="0"/>
            <c:showBubbleSize val="0"/>
            <c:showLeaderLines val="0"/>
          </c:dLbls>
          <c:cat>
            <c:strRef>
              <c:f>Sheet1!$A$2:$A$39</c:f>
              <c:strCache>
                <c:ptCount val="23"/>
                <c:pt idx="0">
                  <c:v>1Q09</c:v>
                </c:pt>
                <c:pt idx="1">
                  <c:v>2Q09</c:v>
                </c:pt>
                <c:pt idx="2">
                  <c:v>3Q09</c:v>
                </c:pt>
                <c:pt idx="3">
                  <c:v>4Q09</c:v>
                </c:pt>
                <c:pt idx="5">
                  <c:v>1Q10</c:v>
                </c:pt>
                <c:pt idx="6">
                  <c:v>2Q10</c:v>
                </c:pt>
                <c:pt idx="7">
                  <c:v>3Q10</c:v>
                </c:pt>
                <c:pt idx="8">
                  <c:v>4Q10</c:v>
                </c:pt>
                <c:pt idx="10">
                  <c:v>1Q11</c:v>
                </c:pt>
                <c:pt idx="11">
                  <c:v>2Q11</c:v>
                </c:pt>
                <c:pt idx="12">
                  <c:v>3Q11</c:v>
                </c:pt>
                <c:pt idx="13">
                  <c:v>4Q11</c:v>
                </c:pt>
                <c:pt idx="15">
                  <c:v>1Q12</c:v>
                </c:pt>
                <c:pt idx="16">
                  <c:v>2Q12</c:v>
                </c:pt>
                <c:pt idx="17">
                  <c:v>3Q12</c:v>
                </c:pt>
                <c:pt idx="18">
                  <c:v>4Q12</c:v>
                </c:pt>
                <c:pt idx="20">
                  <c:v>1Q13</c:v>
                </c:pt>
                <c:pt idx="21">
                  <c:v>2Q13</c:v>
                </c:pt>
                <c:pt idx="22">
                  <c:v>3Q13</c:v>
                </c:pt>
              </c:strCache>
            </c:strRef>
          </c:cat>
          <c:val>
            <c:numRef>
              <c:f>Sheet1!$B$2:$B$39</c:f>
              <c:numCache>
                <c:formatCode>_(* #,##0.00_);_(* \(#,##0.00\);_(* "-"??_);_(@_)</c:formatCode>
                <c:ptCount val="23"/>
                <c:pt idx="0">
                  <c:v>0.75</c:v>
                </c:pt>
                <c:pt idx="1">
                  <c:v>0.63</c:v>
                </c:pt>
                <c:pt idx="2">
                  <c:v>0.56999999999999995</c:v>
                </c:pt>
                <c:pt idx="3">
                  <c:v>0.56000000000000005</c:v>
                </c:pt>
                <c:pt idx="5">
                  <c:v>0.49</c:v>
                </c:pt>
                <c:pt idx="6">
                  <c:v>0.38</c:v>
                </c:pt>
                <c:pt idx="7">
                  <c:v>0.32</c:v>
                </c:pt>
                <c:pt idx="8">
                  <c:v>0.27</c:v>
                </c:pt>
                <c:pt idx="10">
                  <c:v>0.2</c:v>
                </c:pt>
                <c:pt idx="11">
                  <c:v>0.22</c:v>
                </c:pt>
                <c:pt idx="12">
                  <c:v>0.12</c:v>
                </c:pt>
                <c:pt idx="13">
                  <c:v>0.12</c:v>
                </c:pt>
                <c:pt idx="15">
                  <c:v>7.0000000000000007E-2</c:v>
                </c:pt>
                <c:pt idx="16">
                  <c:v>0.08</c:v>
                </c:pt>
                <c:pt idx="17">
                  <c:v>0.06</c:v>
                </c:pt>
                <c:pt idx="18">
                  <c:v>0.02</c:v>
                </c:pt>
                <c:pt idx="20" formatCode="0.00">
                  <c:v>-3.6959734722650892E-2</c:v>
                </c:pt>
                <c:pt idx="21">
                  <c:v>0.01</c:v>
                </c:pt>
                <c:pt idx="22">
                  <c:v>0.06</c:v>
                </c:pt>
              </c:numCache>
            </c:numRef>
          </c:val>
        </c:ser>
        <c:ser>
          <c:idx val="0"/>
          <c:order val="1"/>
          <c:tx>
            <c:strRef>
              <c:f>Sheet1!$C$1</c:f>
              <c:strCache>
                <c:ptCount val="1"/>
              </c:strCache>
            </c:strRef>
          </c:tx>
          <c:invertIfNegative val="0"/>
          <c:dPt>
            <c:idx val="22"/>
            <c:invertIfNegative val="0"/>
            <c:bubble3D val="0"/>
            <c:spPr>
              <a:noFill/>
              <a:ln>
                <a:solidFill>
                  <a:schemeClr val="tx1"/>
                </a:solidFill>
                <a:prstDash val="sysDash"/>
              </a:ln>
            </c:spPr>
          </c:dPt>
          <c:dLbls>
            <c:dLbl>
              <c:idx val="22"/>
              <c:layout/>
              <c:showLegendKey val="0"/>
              <c:showVal val="1"/>
              <c:showCatName val="0"/>
              <c:showSerName val="0"/>
              <c:showPercent val="0"/>
              <c:showBubbleSize val="0"/>
            </c:dLbl>
            <c:txPr>
              <a:bodyPr/>
              <a:lstStyle/>
              <a:p>
                <a:pPr>
                  <a:defRPr sz="1000"/>
                </a:pPr>
                <a:endParaRPr lang="en-US"/>
              </a:p>
            </c:txPr>
            <c:showLegendKey val="0"/>
            <c:showVal val="0"/>
            <c:showCatName val="0"/>
            <c:showSerName val="0"/>
            <c:showPercent val="0"/>
            <c:showBubbleSize val="0"/>
          </c:dLbls>
          <c:cat>
            <c:strRef>
              <c:f>Sheet1!$A$2:$A$39</c:f>
              <c:strCache>
                <c:ptCount val="23"/>
                <c:pt idx="0">
                  <c:v>1Q09</c:v>
                </c:pt>
                <c:pt idx="1">
                  <c:v>2Q09</c:v>
                </c:pt>
                <c:pt idx="2">
                  <c:v>3Q09</c:v>
                </c:pt>
                <c:pt idx="3">
                  <c:v>4Q09</c:v>
                </c:pt>
                <c:pt idx="5">
                  <c:v>1Q10</c:v>
                </c:pt>
                <c:pt idx="6">
                  <c:v>2Q10</c:v>
                </c:pt>
                <c:pt idx="7">
                  <c:v>3Q10</c:v>
                </c:pt>
                <c:pt idx="8">
                  <c:v>4Q10</c:v>
                </c:pt>
                <c:pt idx="10">
                  <c:v>1Q11</c:v>
                </c:pt>
                <c:pt idx="11">
                  <c:v>2Q11</c:v>
                </c:pt>
                <c:pt idx="12">
                  <c:v>3Q11</c:v>
                </c:pt>
                <c:pt idx="13">
                  <c:v>4Q11</c:v>
                </c:pt>
                <c:pt idx="15">
                  <c:v>1Q12</c:v>
                </c:pt>
                <c:pt idx="16">
                  <c:v>2Q12</c:v>
                </c:pt>
                <c:pt idx="17">
                  <c:v>3Q12</c:v>
                </c:pt>
                <c:pt idx="18">
                  <c:v>4Q12</c:v>
                </c:pt>
                <c:pt idx="20">
                  <c:v>1Q13</c:v>
                </c:pt>
                <c:pt idx="21">
                  <c:v>2Q13</c:v>
                </c:pt>
                <c:pt idx="22">
                  <c:v>3Q13</c:v>
                </c:pt>
              </c:strCache>
            </c:strRef>
          </c:cat>
          <c:val>
            <c:numRef>
              <c:f>Sheet1!$C$2:$C$39</c:f>
              <c:numCache>
                <c:formatCode>General</c:formatCode>
                <c:ptCount val="23"/>
                <c:pt idx="22">
                  <c:v>0.05</c:v>
                </c:pt>
              </c:numCache>
            </c:numRef>
          </c:val>
        </c:ser>
        <c:dLbls>
          <c:showLegendKey val="0"/>
          <c:showVal val="0"/>
          <c:showCatName val="0"/>
          <c:showSerName val="0"/>
          <c:showPercent val="0"/>
          <c:showBubbleSize val="0"/>
        </c:dLbls>
        <c:gapWidth val="20"/>
        <c:overlap val="100"/>
        <c:axId val="515348736"/>
        <c:axId val="515350528"/>
      </c:barChart>
      <c:catAx>
        <c:axId val="515348736"/>
        <c:scaling>
          <c:orientation val="minMax"/>
        </c:scaling>
        <c:delete val="0"/>
        <c:axPos val="b"/>
        <c:numFmt formatCode="General" sourceLinked="1"/>
        <c:majorTickMark val="none"/>
        <c:minorTickMark val="none"/>
        <c:tickLblPos val="none"/>
        <c:txPr>
          <a:bodyPr rot="0" vert="horz"/>
          <a:lstStyle/>
          <a:p>
            <a:pPr>
              <a:defRPr/>
            </a:pPr>
            <a:endParaRPr lang="en-US"/>
          </a:p>
        </c:txPr>
        <c:crossAx val="515350528"/>
        <c:crosses val="autoZero"/>
        <c:auto val="1"/>
        <c:lblAlgn val="ctr"/>
        <c:lblOffset val="100"/>
        <c:tickLblSkip val="1"/>
        <c:tickMarkSkip val="1"/>
        <c:noMultiLvlLbl val="0"/>
      </c:catAx>
      <c:valAx>
        <c:axId val="515350528"/>
        <c:scaling>
          <c:orientation val="minMax"/>
        </c:scaling>
        <c:delete val="1"/>
        <c:axPos val="l"/>
        <c:numFmt formatCode="#,##0.0" sourceLinked="0"/>
        <c:majorTickMark val="out"/>
        <c:minorTickMark val="none"/>
        <c:tickLblPos val="nextTo"/>
        <c:crossAx val="5153487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10602021204074E-2"/>
          <c:y val="0.11382313210848646"/>
          <c:w val="0.91314452228904464"/>
          <c:h val="0.78615517060367512"/>
        </c:manualLayout>
      </c:layout>
      <c:barChart>
        <c:barDir val="col"/>
        <c:grouping val="clustered"/>
        <c:varyColors val="0"/>
        <c:ser>
          <c:idx val="0"/>
          <c:order val="0"/>
          <c:spPr>
            <a:gradFill rotWithShape="0">
              <a:gsLst>
                <a:gs pos="0">
                  <a:srgbClr val="008000">
                    <a:gamma/>
                    <a:shade val="46275"/>
                    <a:invGamma/>
                  </a:srgbClr>
                </a:gs>
                <a:gs pos="50000">
                  <a:srgbClr val="008000"/>
                </a:gs>
                <a:gs pos="100000">
                  <a:srgbClr val="008000">
                    <a:gamma/>
                    <a:shade val="46275"/>
                    <a:invGamma/>
                  </a:srgbClr>
                </a:gs>
              </a:gsLst>
              <a:lin ang="0" scaled="1"/>
            </a:gradFill>
            <a:ln w="16130">
              <a:noFill/>
            </a:ln>
          </c:spPr>
          <c:invertIfNegative val="0"/>
          <c:dPt>
            <c:idx val="0"/>
            <c:invertIfNegative val="0"/>
            <c:bubble3D val="0"/>
            <c:spPr>
              <a:solidFill>
                <a:srgbClr val="EBEB7C"/>
              </a:solidFill>
              <a:ln w="16130">
                <a:noFill/>
              </a:ln>
            </c:spPr>
          </c:dPt>
          <c:dPt>
            <c:idx val="1"/>
            <c:invertIfNegative val="0"/>
            <c:bubble3D val="0"/>
            <c:spPr>
              <a:solidFill>
                <a:srgbClr val="C1CD23"/>
              </a:solidFill>
              <a:ln w="16130">
                <a:noFill/>
              </a:ln>
            </c:spPr>
          </c:dPt>
          <c:dPt>
            <c:idx val="2"/>
            <c:invertIfNegative val="0"/>
            <c:bubble3D val="0"/>
            <c:spPr>
              <a:solidFill>
                <a:srgbClr val="7EA831"/>
              </a:solidFill>
              <a:ln w="16130">
                <a:noFill/>
              </a:ln>
            </c:spPr>
          </c:dPt>
          <c:dPt>
            <c:idx val="3"/>
            <c:invertIfNegative val="0"/>
            <c:bubble3D val="0"/>
            <c:spPr>
              <a:solidFill>
                <a:srgbClr val="FFCB03"/>
              </a:solidFill>
              <a:ln w="16130">
                <a:noFill/>
              </a:ln>
            </c:spPr>
          </c:dPt>
          <c:dPt>
            <c:idx val="4"/>
            <c:invertIfNegative val="0"/>
            <c:bubble3D val="0"/>
            <c:spPr>
              <a:solidFill>
                <a:schemeClr val="tx2"/>
              </a:solidFill>
              <a:ln w="16130">
                <a:noFill/>
              </a:ln>
            </c:spPr>
          </c:dPt>
          <c:dPt>
            <c:idx val="5"/>
            <c:invertIfNegative val="0"/>
            <c:bubble3D val="0"/>
            <c:spPr>
              <a:solidFill>
                <a:srgbClr val="EBEB7C"/>
              </a:solidFill>
              <a:ln w="16130">
                <a:noFill/>
              </a:ln>
            </c:spPr>
          </c:dPt>
          <c:dPt>
            <c:idx val="6"/>
            <c:invertIfNegative val="0"/>
            <c:bubble3D val="0"/>
            <c:spPr>
              <a:solidFill>
                <a:srgbClr val="C1CD23"/>
              </a:solidFill>
              <a:ln w="16130">
                <a:noFill/>
              </a:ln>
            </c:spPr>
          </c:dPt>
          <c:dPt>
            <c:idx val="7"/>
            <c:invertIfNegative val="0"/>
            <c:bubble3D val="0"/>
            <c:spPr>
              <a:solidFill>
                <a:srgbClr val="7EA831"/>
              </a:solidFill>
              <a:ln w="16130">
                <a:noFill/>
              </a:ln>
            </c:spPr>
          </c:dPt>
          <c:dPt>
            <c:idx val="8"/>
            <c:invertIfNegative val="0"/>
            <c:bubble3D val="0"/>
            <c:spPr>
              <a:solidFill>
                <a:srgbClr val="FFCB03"/>
              </a:solidFill>
              <a:ln w="16130">
                <a:noFill/>
              </a:ln>
            </c:spPr>
          </c:dPt>
          <c:dPt>
            <c:idx val="10"/>
            <c:invertIfNegative val="0"/>
            <c:bubble3D val="0"/>
            <c:spPr>
              <a:solidFill>
                <a:srgbClr val="EBEB7C"/>
              </a:solidFill>
              <a:ln w="16130">
                <a:noFill/>
              </a:ln>
            </c:spPr>
          </c:dPt>
          <c:dPt>
            <c:idx val="11"/>
            <c:invertIfNegative val="0"/>
            <c:bubble3D val="0"/>
            <c:spPr>
              <a:solidFill>
                <a:srgbClr val="C1CD23"/>
              </a:solidFill>
              <a:ln w="16130">
                <a:noFill/>
              </a:ln>
            </c:spPr>
          </c:dPt>
          <c:dPt>
            <c:idx val="12"/>
            <c:invertIfNegative val="0"/>
            <c:bubble3D val="0"/>
            <c:spPr>
              <a:solidFill>
                <a:srgbClr val="7EA831"/>
              </a:solidFill>
              <a:ln w="16130">
                <a:noFill/>
              </a:ln>
            </c:spPr>
          </c:dPt>
          <c:dPt>
            <c:idx val="13"/>
            <c:invertIfNegative val="0"/>
            <c:bubble3D val="0"/>
            <c:spPr>
              <a:solidFill>
                <a:srgbClr val="FFC000"/>
              </a:solidFill>
              <a:ln w="16130">
                <a:noFill/>
              </a:ln>
            </c:spPr>
          </c:dPt>
          <c:dPt>
            <c:idx val="15"/>
            <c:invertIfNegative val="0"/>
            <c:bubble3D val="0"/>
            <c:spPr>
              <a:solidFill>
                <a:srgbClr val="EBEB7C"/>
              </a:solidFill>
              <a:ln w="16130">
                <a:noFill/>
              </a:ln>
            </c:spPr>
          </c:dPt>
          <c:dPt>
            <c:idx val="16"/>
            <c:invertIfNegative val="0"/>
            <c:bubble3D val="0"/>
            <c:spPr>
              <a:solidFill>
                <a:schemeClr val="accent2"/>
              </a:solidFill>
              <a:ln w="16130">
                <a:noFill/>
              </a:ln>
            </c:spPr>
          </c:dPt>
          <c:dPt>
            <c:idx val="17"/>
            <c:invertIfNegative val="0"/>
            <c:bubble3D val="0"/>
            <c:spPr>
              <a:solidFill>
                <a:schemeClr val="accent3"/>
              </a:solidFill>
              <a:ln w="16130">
                <a:noFill/>
              </a:ln>
            </c:spPr>
          </c:dPt>
          <c:dPt>
            <c:idx val="18"/>
            <c:invertIfNegative val="0"/>
            <c:bubble3D val="0"/>
            <c:spPr>
              <a:solidFill>
                <a:srgbClr val="FFCF01"/>
              </a:solidFill>
              <a:ln w="16130">
                <a:noFill/>
              </a:ln>
            </c:spPr>
          </c:dPt>
          <c:dLbls>
            <c:dLbl>
              <c:idx val="0"/>
              <c:layout>
                <c:manualLayout>
                  <c:x val="0"/>
                  <c:y val="-1.4222222222222223E-2"/>
                </c:manualLayout>
              </c:layout>
              <c:showLegendKey val="0"/>
              <c:showVal val="1"/>
              <c:showCatName val="0"/>
              <c:showSerName val="0"/>
              <c:showPercent val="0"/>
              <c:showBubbleSize val="0"/>
            </c:dLbl>
            <c:dLbl>
              <c:idx val="1"/>
              <c:layout>
                <c:manualLayout>
                  <c:x val="-7.5894551751241575E-3"/>
                  <c:y val="0"/>
                </c:manualLayout>
              </c:layout>
              <c:showLegendKey val="0"/>
              <c:showVal val="1"/>
              <c:showCatName val="0"/>
              <c:showSerName val="0"/>
              <c:showPercent val="0"/>
              <c:showBubbleSize val="0"/>
            </c:dLbl>
            <c:dLbl>
              <c:idx val="2"/>
              <c:layout>
                <c:manualLayout>
                  <c:x val="-1.5178910350247979E-3"/>
                  <c:y val="-1.4222222222222223E-2"/>
                </c:manualLayout>
              </c:layout>
              <c:showLegendKey val="0"/>
              <c:showVal val="1"/>
              <c:showCatName val="0"/>
              <c:showSerName val="0"/>
              <c:showPercent val="0"/>
              <c:showBubbleSize val="0"/>
            </c:dLbl>
            <c:dLbl>
              <c:idx val="7"/>
              <c:layout>
                <c:manualLayout>
                  <c:x val="0"/>
                  <c:y val="-9.1004807729055566E-3"/>
                </c:manualLayout>
              </c:layout>
              <c:showLegendKey val="0"/>
              <c:showVal val="1"/>
              <c:showCatName val="0"/>
              <c:showSerName val="0"/>
              <c:showPercent val="0"/>
              <c:showBubbleSize val="0"/>
            </c:dLbl>
            <c:dLbl>
              <c:idx val="11"/>
              <c:layout>
                <c:manualLayout>
                  <c:x val="1.5748031496062992E-3"/>
                  <c:y val="-2.1333333333333333E-2"/>
                </c:manualLayout>
              </c:layout>
              <c:showLegendKey val="0"/>
              <c:showVal val="1"/>
              <c:showCatName val="0"/>
              <c:showSerName val="0"/>
              <c:showPercent val="0"/>
              <c:showBubbleSize val="0"/>
            </c:dLbl>
            <c:dLbl>
              <c:idx val="15"/>
              <c:layout>
                <c:manualLayout>
                  <c:x val="-6.2422964845930788E-3"/>
                  <c:y val="3.5555555555555692E-3"/>
                </c:manualLayout>
              </c:layout>
              <c:showLegendKey val="0"/>
              <c:showVal val="1"/>
              <c:showCatName val="0"/>
              <c:showSerName val="0"/>
              <c:showPercent val="0"/>
              <c:showBubbleSize val="0"/>
            </c:dLbl>
            <c:dLbl>
              <c:idx val="16"/>
              <c:layout>
                <c:manualLayout>
                  <c:x val="0"/>
                  <c:y val="-2.4888888888888887E-2"/>
                </c:manualLayout>
              </c:layout>
              <c:showLegendKey val="0"/>
              <c:showVal val="1"/>
              <c:showCatName val="0"/>
              <c:showSerName val="0"/>
              <c:showPercent val="0"/>
              <c:showBubbleSize val="0"/>
            </c:dLbl>
            <c:spPr>
              <a:noFill/>
              <a:ln w="16130">
                <a:noFill/>
              </a:ln>
            </c:spPr>
            <c:txPr>
              <a:bodyPr/>
              <a:lstStyle/>
              <a:p>
                <a:pPr>
                  <a:defRPr lang="en-US" sz="1100"/>
                </a:pPr>
                <a:endParaRPr lang="en-US"/>
              </a:p>
            </c:txPr>
            <c:showLegendKey val="0"/>
            <c:showVal val="1"/>
            <c:showCatName val="0"/>
            <c:showSerName val="0"/>
            <c:showPercent val="0"/>
            <c:showBubbleSize val="0"/>
            <c:showLeaderLines val="0"/>
          </c:dLbls>
          <c:val>
            <c:numRef>
              <c:f>Sheet1!$B$17:$B$35</c:f>
              <c:numCache>
                <c:formatCode>_(* #,##0_);_(* \(#,##0\);_(* "-"??_);_(@_)</c:formatCode>
                <c:ptCount val="19"/>
                <c:pt idx="0">
                  <c:v>3251</c:v>
                </c:pt>
                <c:pt idx="1">
                  <c:v>6587</c:v>
                </c:pt>
                <c:pt idx="2">
                  <c:v>2486</c:v>
                </c:pt>
                <c:pt idx="3">
                  <c:v>2992</c:v>
                </c:pt>
                <c:pt idx="5">
                  <c:v>4281</c:v>
                </c:pt>
                <c:pt idx="6">
                  <c:v>3455</c:v>
                </c:pt>
                <c:pt idx="7">
                  <c:v>5444</c:v>
                </c:pt>
                <c:pt idx="8">
                  <c:v>4982</c:v>
                </c:pt>
                <c:pt idx="10">
                  <c:v>4310</c:v>
                </c:pt>
                <c:pt idx="11">
                  <c:v>4966</c:v>
                </c:pt>
                <c:pt idx="12">
                  <c:v>4103</c:v>
                </c:pt>
                <c:pt idx="13">
                  <c:v>3591</c:v>
                </c:pt>
                <c:pt idx="15">
                  <c:v>4128.9503340185202</c:v>
                </c:pt>
                <c:pt idx="16">
                  <c:v>3995.3107617543697</c:v>
                </c:pt>
                <c:pt idx="17">
                  <c:v>3307.2688180533601</c:v>
                </c:pt>
              </c:numCache>
            </c:numRef>
          </c:val>
        </c:ser>
        <c:ser>
          <c:idx val="1"/>
          <c:order val="1"/>
          <c:spPr>
            <a:noFill/>
            <a:ln w="12700">
              <a:solidFill>
                <a:schemeClr val="tx1"/>
              </a:solidFill>
              <a:prstDash val="dash"/>
            </a:ln>
          </c:spPr>
          <c:invertIfNegative val="0"/>
          <c:dPt>
            <c:idx val="14"/>
            <c:invertIfNegative val="0"/>
            <c:bubble3D val="0"/>
            <c:spPr>
              <a:blipFill>
                <a:blip xmlns:r="http://schemas.openxmlformats.org/officeDocument/2006/relationships" r:embed="rId1"/>
                <a:stretch>
                  <a:fillRect/>
                </a:stretch>
              </a:blipFill>
              <a:ln w="12700">
                <a:solidFill>
                  <a:schemeClr val="tx1"/>
                </a:solidFill>
                <a:prstDash val="dash"/>
              </a:ln>
            </c:spPr>
          </c:dPt>
          <c:val>
            <c:numRef>
              <c:f>Sheet1!$C$17:$C$35</c:f>
              <c:numCache>
                <c:formatCode>_(* #,##0_);_(* \(#,##0\);_(* "-"??_);_(@_)</c:formatCode>
                <c:ptCount val="19"/>
                <c:pt idx="0">
                  <c:v>2348</c:v>
                </c:pt>
                <c:pt idx="1">
                  <c:v>2719</c:v>
                </c:pt>
                <c:pt idx="2">
                  <c:v>2536</c:v>
                </c:pt>
                <c:pt idx="3">
                  <c:v>3144</c:v>
                </c:pt>
                <c:pt idx="5">
                  <c:v>4258</c:v>
                </c:pt>
                <c:pt idx="6">
                  <c:v>3539.777</c:v>
                </c:pt>
                <c:pt idx="7">
                  <c:v>4211</c:v>
                </c:pt>
                <c:pt idx="8">
                  <c:v>4001</c:v>
                </c:pt>
                <c:pt idx="10">
                  <c:v>3935</c:v>
                </c:pt>
                <c:pt idx="11">
                  <c:v>5196</c:v>
                </c:pt>
                <c:pt idx="12">
                  <c:v>4186</c:v>
                </c:pt>
                <c:pt idx="13">
                  <c:v>3541</c:v>
                </c:pt>
                <c:pt idx="15">
                  <c:v>4094.015721857596</c:v>
                </c:pt>
                <c:pt idx="16">
                  <c:v>4065.5833304668722</c:v>
                </c:pt>
                <c:pt idx="17">
                  <c:v>3214.5766295496351</c:v>
                </c:pt>
              </c:numCache>
            </c:numRef>
          </c:val>
        </c:ser>
        <c:dLbls>
          <c:showLegendKey val="0"/>
          <c:showVal val="0"/>
          <c:showCatName val="0"/>
          <c:showSerName val="0"/>
          <c:showPercent val="0"/>
          <c:showBubbleSize val="0"/>
        </c:dLbls>
        <c:gapWidth val="50"/>
        <c:overlap val="100"/>
        <c:axId val="515462656"/>
        <c:axId val="515464576"/>
      </c:barChart>
      <c:catAx>
        <c:axId val="515462656"/>
        <c:scaling>
          <c:orientation val="minMax"/>
        </c:scaling>
        <c:delete val="0"/>
        <c:axPos val="b"/>
        <c:title>
          <c:tx>
            <c:rich>
              <a:bodyPr/>
              <a:lstStyle/>
              <a:p>
                <a:pPr>
                  <a:defRPr lang="en-US"/>
                </a:pPr>
                <a:endParaRPr lang="en-US" dirty="0"/>
              </a:p>
            </c:rich>
          </c:tx>
          <c:layout>
            <c:manualLayout>
              <c:xMode val="edge"/>
              <c:yMode val="edge"/>
              <c:x val="0.55787043224764465"/>
              <c:y val="0.90532538572862953"/>
            </c:manualLayout>
          </c:layout>
          <c:overlay val="0"/>
          <c:spPr>
            <a:noFill/>
            <a:ln w="16130">
              <a:noFill/>
            </a:ln>
          </c:spPr>
        </c:title>
        <c:numFmt formatCode="_(* #,##0_);_(* \(#,##0\);_(* &quot;-&quot;??_);_(@_)" sourceLinked="1"/>
        <c:majorTickMark val="none"/>
        <c:minorTickMark val="none"/>
        <c:tickLblPos val="none"/>
        <c:spPr>
          <a:ln w="2032">
            <a:solidFill>
              <a:schemeClr val="tx1"/>
            </a:solidFill>
            <a:prstDash val="solid"/>
          </a:ln>
        </c:spPr>
        <c:txPr>
          <a:bodyPr rot="0" vert="horz"/>
          <a:lstStyle/>
          <a:p>
            <a:pPr>
              <a:defRPr lang="en-US"/>
            </a:pPr>
            <a:endParaRPr lang="en-US"/>
          </a:p>
        </c:txPr>
        <c:crossAx val="515464576"/>
        <c:crosses val="autoZero"/>
        <c:auto val="0"/>
        <c:lblAlgn val="ctr"/>
        <c:lblOffset val="100"/>
        <c:tickLblSkip val="1"/>
        <c:tickMarkSkip val="1"/>
        <c:noMultiLvlLbl val="0"/>
      </c:catAx>
      <c:valAx>
        <c:axId val="515464576"/>
        <c:scaling>
          <c:orientation val="minMax"/>
        </c:scaling>
        <c:delete val="1"/>
        <c:axPos val="l"/>
        <c:numFmt formatCode="#,##0" sourceLinked="0"/>
        <c:majorTickMark val="out"/>
        <c:minorTickMark val="none"/>
        <c:tickLblPos val="nextTo"/>
        <c:crossAx val="515462656"/>
        <c:crosses val="autoZero"/>
        <c:crossBetween val="between"/>
      </c:valAx>
      <c:spPr>
        <a:noFill/>
        <a:ln w="25359">
          <a:noFill/>
        </a:ln>
      </c:spPr>
    </c:plotArea>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endParaRPr lang="nb-NO"/>
          </a:p>
        </c:rich>
      </c:tx>
      <c:layout>
        <c:manualLayout>
          <c:xMode val="edge"/>
          <c:yMode val="edge"/>
          <c:x val="0.49638055842812828"/>
          <c:y val="2.0120724346076327E-2"/>
        </c:manualLayout>
      </c:layout>
      <c:overlay val="0"/>
      <c:spPr>
        <a:noFill/>
        <a:ln w="16231">
          <a:noFill/>
        </a:ln>
      </c:spPr>
    </c:title>
    <c:autoTitleDeleted val="0"/>
    <c:plotArea>
      <c:layout>
        <c:manualLayout>
          <c:layoutTarget val="inner"/>
          <c:xMode val="edge"/>
          <c:yMode val="edge"/>
          <c:x val="7.9542500895674384E-2"/>
          <c:y val="2.8405430802631148E-2"/>
          <c:w val="0.93071354705273956"/>
          <c:h val="0.74882297658537045"/>
        </c:manualLayout>
      </c:layout>
      <c:barChart>
        <c:barDir val="col"/>
        <c:grouping val="stacked"/>
        <c:varyColors val="0"/>
        <c:ser>
          <c:idx val="0"/>
          <c:order val="0"/>
          <c:tx>
            <c:strRef>
              <c:f>Sheet1!$B$1</c:f>
              <c:strCache>
                <c:ptCount val="1"/>
                <c:pt idx="0">
                  <c:v>Europe</c:v>
                </c:pt>
              </c:strCache>
            </c:strRef>
          </c:tx>
          <c:spPr>
            <a:solidFill>
              <a:srgbClr val="7EA831"/>
            </a:solidFill>
            <a:ln w="16231">
              <a:noFill/>
            </a:ln>
          </c:spPr>
          <c:invertIfNegative val="0"/>
          <c:dLbls>
            <c:delete val="1"/>
          </c:dLbls>
          <c:cat>
            <c:numRef>
              <c:f>Sheet1!$A$32:$A$64</c:f>
              <c:numCache>
                <c:formatCode>General</c:formatCode>
                <c:ptCount val="33"/>
                <c:pt idx="0">
                  <c:v>2007</c:v>
                </c:pt>
                <c:pt idx="5">
                  <c:v>2008</c:v>
                </c:pt>
                <c:pt idx="10">
                  <c:v>2009</c:v>
                </c:pt>
                <c:pt idx="15">
                  <c:v>2010</c:v>
                </c:pt>
                <c:pt idx="20">
                  <c:v>2011</c:v>
                </c:pt>
                <c:pt idx="25">
                  <c:v>2012</c:v>
                </c:pt>
                <c:pt idx="30">
                  <c:v>2013</c:v>
                </c:pt>
              </c:numCache>
            </c:numRef>
          </c:cat>
          <c:val>
            <c:numRef>
              <c:f>Sheet1!$B$32:$B$64</c:f>
              <c:numCache>
                <c:formatCode>General</c:formatCode>
                <c:ptCount val="33"/>
                <c:pt idx="0">
                  <c:v>2868</c:v>
                </c:pt>
                <c:pt idx="1">
                  <c:v>2352</c:v>
                </c:pt>
                <c:pt idx="2">
                  <c:v>2135</c:v>
                </c:pt>
                <c:pt idx="3">
                  <c:v>3269</c:v>
                </c:pt>
                <c:pt idx="5" formatCode="#,##0">
                  <c:v>3710</c:v>
                </c:pt>
                <c:pt idx="6">
                  <c:v>3002</c:v>
                </c:pt>
                <c:pt idx="7">
                  <c:v>2562</c:v>
                </c:pt>
                <c:pt idx="8">
                  <c:v>1956</c:v>
                </c:pt>
                <c:pt idx="10">
                  <c:v>2592</c:v>
                </c:pt>
                <c:pt idx="11" formatCode="#,##0">
                  <c:v>2551</c:v>
                </c:pt>
                <c:pt idx="12" formatCode="#,##0">
                  <c:v>2451</c:v>
                </c:pt>
                <c:pt idx="13">
                  <c:v>2436</c:v>
                </c:pt>
                <c:pt idx="15">
                  <c:v>2983</c:v>
                </c:pt>
                <c:pt idx="16">
                  <c:v>2347</c:v>
                </c:pt>
                <c:pt idx="17">
                  <c:v>2564</c:v>
                </c:pt>
                <c:pt idx="18">
                  <c:v>2400</c:v>
                </c:pt>
                <c:pt idx="20" formatCode="0">
                  <c:v>2937.3128620000002</c:v>
                </c:pt>
                <c:pt idx="21" formatCode="0">
                  <c:v>2255.7009819999985</c:v>
                </c:pt>
                <c:pt idx="22" formatCode="0">
                  <c:v>2216.3464179999955</c:v>
                </c:pt>
                <c:pt idx="23" formatCode="0">
                  <c:v>1959.6321850000015</c:v>
                </c:pt>
                <c:pt idx="25" formatCode="0">
                  <c:v>2880.3984030000015</c:v>
                </c:pt>
                <c:pt idx="26" formatCode="0">
                  <c:v>2254.2516440000013</c:v>
                </c:pt>
                <c:pt idx="27" formatCode="0">
                  <c:v>2269.817364</c:v>
                </c:pt>
                <c:pt idx="28" formatCode="0">
                  <c:v>2301.0995779999989</c:v>
                </c:pt>
                <c:pt idx="30" formatCode="0">
                  <c:v>2892</c:v>
                </c:pt>
                <c:pt idx="31" formatCode="0">
                  <c:v>2771</c:v>
                </c:pt>
                <c:pt idx="32" formatCode="0">
                  <c:v>2138.4691310000053</c:v>
                </c:pt>
              </c:numCache>
            </c:numRef>
          </c:val>
        </c:ser>
        <c:ser>
          <c:idx val="1"/>
          <c:order val="1"/>
          <c:tx>
            <c:strRef>
              <c:f>Sheet1!$C$1</c:f>
              <c:strCache>
                <c:ptCount val="1"/>
                <c:pt idx="0">
                  <c:v>Outside Europe</c:v>
                </c:pt>
              </c:strCache>
            </c:strRef>
          </c:tx>
          <c:spPr>
            <a:solidFill>
              <a:srgbClr val="C1CD23"/>
            </a:solidFill>
            <a:ln w="16231">
              <a:noFill/>
            </a:ln>
          </c:spPr>
          <c:invertIfNegative val="0"/>
          <c:dLbls>
            <c:delete val="1"/>
          </c:dLbls>
          <c:cat>
            <c:numRef>
              <c:f>Sheet1!$A$32:$A$64</c:f>
              <c:numCache>
                <c:formatCode>General</c:formatCode>
                <c:ptCount val="33"/>
                <c:pt idx="0">
                  <c:v>2007</c:v>
                </c:pt>
                <c:pt idx="5">
                  <c:v>2008</c:v>
                </c:pt>
                <c:pt idx="10">
                  <c:v>2009</c:v>
                </c:pt>
                <c:pt idx="15">
                  <c:v>2010</c:v>
                </c:pt>
                <c:pt idx="20">
                  <c:v>2011</c:v>
                </c:pt>
                <c:pt idx="25">
                  <c:v>2012</c:v>
                </c:pt>
                <c:pt idx="30">
                  <c:v>2013</c:v>
                </c:pt>
              </c:numCache>
            </c:numRef>
          </c:cat>
          <c:val>
            <c:numRef>
              <c:f>Sheet1!$C$32:$C$64</c:f>
              <c:numCache>
                <c:formatCode>General</c:formatCode>
                <c:ptCount val="33"/>
                <c:pt idx="0">
                  <c:v>2388</c:v>
                </c:pt>
                <c:pt idx="1">
                  <c:v>2827</c:v>
                </c:pt>
                <c:pt idx="2">
                  <c:v>2629</c:v>
                </c:pt>
                <c:pt idx="3">
                  <c:v>2835</c:v>
                </c:pt>
                <c:pt idx="5" formatCode="#,##0">
                  <c:v>2575</c:v>
                </c:pt>
                <c:pt idx="6">
                  <c:v>3015</c:v>
                </c:pt>
                <c:pt idx="7">
                  <c:v>2180</c:v>
                </c:pt>
                <c:pt idx="8">
                  <c:v>1540</c:v>
                </c:pt>
                <c:pt idx="10">
                  <c:v>2290</c:v>
                </c:pt>
                <c:pt idx="11" formatCode="#,##0">
                  <c:v>2658</c:v>
                </c:pt>
                <c:pt idx="12" formatCode="#,##0">
                  <c:v>2765</c:v>
                </c:pt>
                <c:pt idx="13">
                  <c:v>2355</c:v>
                </c:pt>
                <c:pt idx="15">
                  <c:v>2146</c:v>
                </c:pt>
                <c:pt idx="16">
                  <c:v>2412</c:v>
                </c:pt>
                <c:pt idx="17">
                  <c:v>2910</c:v>
                </c:pt>
                <c:pt idx="18">
                  <c:v>2514</c:v>
                </c:pt>
                <c:pt idx="20" formatCode="0">
                  <c:v>2543.3142449999996</c:v>
                </c:pt>
                <c:pt idx="21" formatCode="0">
                  <c:v>2714.7463179999982</c:v>
                </c:pt>
                <c:pt idx="22" formatCode="0">
                  <c:v>2617.194320999999</c:v>
                </c:pt>
                <c:pt idx="23" formatCode="0">
                  <c:v>2279.8174289999984</c:v>
                </c:pt>
                <c:pt idx="25" formatCode="0">
                  <c:v>2557.2023560000002</c:v>
                </c:pt>
                <c:pt idx="26" formatCode="0">
                  <c:v>2998.7890570000004</c:v>
                </c:pt>
                <c:pt idx="27" formatCode="0">
                  <c:v>2743.5096240000003</c:v>
                </c:pt>
                <c:pt idx="28" formatCode="0">
                  <c:v>2743.6281590000003</c:v>
                </c:pt>
                <c:pt idx="30" formatCode="0">
                  <c:v>2407.0527440000005</c:v>
                </c:pt>
                <c:pt idx="31" formatCode="0">
                  <c:v>3571.5603789999996</c:v>
                </c:pt>
                <c:pt idx="32" formatCode="0">
                  <c:v>3745.7465420000003</c:v>
                </c:pt>
              </c:numCache>
            </c:numRef>
          </c:val>
        </c:ser>
        <c:ser>
          <c:idx val="2"/>
          <c:order val="2"/>
          <c:tx>
            <c:strRef>
              <c:f>Sheet1!$D$1</c:f>
              <c:strCache>
                <c:ptCount val="1"/>
                <c:pt idx="0">
                  <c:v>Total</c:v>
                </c:pt>
              </c:strCache>
            </c:strRef>
          </c:tx>
          <c:spPr>
            <a:noFill/>
            <a:ln w="16231">
              <a:noFill/>
            </a:ln>
          </c:spPr>
          <c:invertIfNegative val="0"/>
          <c:dLbls>
            <c:dLbl>
              <c:idx val="16"/>
              <c:layout>
                <c:manualLayout>
                  <c:x val="1.7156959430141632E-3"/>
                  <c:y val="3.772247232006522E-17"/>
                </c:manualLayout>
              </c:layout>
              <c:dLblPos val="inBase"/>
              <c:showLegendKey val="0"/>
              <c:showVal val="1"/>
              <c:showCatName val="0"/>
              <c:showSerName val="0"/>
              <c:showPercent val="0"/>
              <c:showBubbleSize val="0"/>
            </c:dLbl>
            <c:dLbl>
              <c:idx val="20"/>
              <c:layout/>
              <c:tx>
                <c:rich>
                  <a:bodyPr/>
                  <a:lstStyle/>
                  <a:p>
                    <a:r>
                      <a:rPr lang="en-US" sz="600" dirty="0" smtClean="0"/>
                      <a:t>5,296</a:t>
                    </a:r>
                    <a:endParaRPr lang="en-US" dirty="0"/>
                  </a:p>
                </c:rich>
              </c:tx>
              <c:dLblPos val="inBase"/>
              <c:showLegendKey val="0"/>
              <c:showVal val="1"/>
              <c:showCatName val="0"/>
              <c:showSerName val="0"/>
              <c:showPercent val="0"/>
              <c:showBubbleSize val="0"/>
            </c:dLbl>
            <c:numFmt formatCode="#,##0" sourceLinked="0"/>
            <c:txPr>
              <a:bodyPr/>
              <a:lstStyle/>
              <a:p>
                <a:pPr>
                  <a:defRPr lang="en-US" sz="600"/>
                </a:pPr>
                <a:endParaRPr lang="en-US"/>
              </a:p>
            </c:txPr>
            <c:dLblPos val="inBase"/>
            <c:showLegendKey val="0"/>
            <c:showVal val="1"/>
            <c:showCatName val="0"/>
            <c:showSerName val="0"/>
            <c:showPercent val="0"/>
            <c:showBubbleSize val="0"/>
            <c:showLeaderLines val="0"/>
          </c:dLbls>
          <c:cat>
            <c:numRef>
              <c:f>Sheet1!$A$32:$A$64</c:f>
              <c:numCache>
                <c:formatCode>General</c:formatCode>
                <c:ptCount val="33"/>
                <c:pt idx="0">
                  <c:v>2007</c:v>
                </c:pt>
                <c:pt idx="5">
                  <c:v>2008</c:v>
                </c:pt>
                <c:pt idx="10">
                  <c:v>2009</c:v>
                </c:pt>
                <c:pt idx="15">
                  <c:v>2010</c:v>
                </c:pt>
                <c:pt idx="20">
                  <c:v>2011</c:v>
                </c:pt>
                <c:pt idx="25">
                  <c:v>2012</c:v>
                </c:pt>
                <c:pt idx="30">
                  <c:v>2013</c:v>
                </c:pt>
              </c:numCache>
            </c:numRef>
          </c:cat>
          <c:val>
            <c:numRef>
              <c:f>Sheet1!$D$32:$D$64</c:f>
              <c:numCache>
                <c:formatCode>General</c:formatCode>
                <c:ptCount val="33"/>
                <c:pt idx="0">
                  <c:v>5256</c:v>
                </c:pt>
                <c:pt idx="1">
                  <c:v>5179</c:v>
                </c:pt>
                <c:pt idx="2">
                  <c:v>4763</c:v>
                </c:pt>
                <c:pt idx="3">
                  <c:v>6104</c:v>
                </c:pt>
                <c:pt idx="5">
                  <c:v>6284</c:v>
                </c:pt>
                <c:pt idx="6">
                  <c:v>6017</c:v>
                </c:pt>
                <c:pt idx="7">
                  <c:v>4742</c:v>
                </c:pt>
                <c:pt idx="8">
                  <c:v>3496</c:v>
                </c:pt>
                <c:pt idx="10">
                  <c:v>4882</c:v>
                </c:pt>
                <c:pt idx="11" formatCode="#,##0">
                  <c:v>5210</c:v>
                </c:pt>
                <c:pt idx="12" formatCode="#,##0">
                  <c:v>5216</c:v>
                </c:pt>
                <c:pt idx="13">
                  <c:v>4791</c:v>
                </c:pt>
                <c:pt idx="15">
                  <c:v>5129</c:v>
                </c:pt>
                <c:pt idx="16">
                  <c:v>4759</c:v>
                </c:pt>
                <c:pt idx="17">
                  <c:v>5474</c:v>
                </c:pt>
                <c:pt idx="18">
                  <c:v>4914</c:v>
                </c:pt>
                <c:pt idx="20" formatCode="0">
                  <c:v>5480.6271070000003</c:v>
                </c:pt>
                <c:pt idx="21" formatCode="0">
                  <c:v>4970.4472999999962</c:v>
                </c:pt>
                <c:pt idx="22" formatCode="0">
                  <c:v>4833.5407389999946</c:v>
                </c:pt>
                <c:pt idx="23" formatCode="0">
                  <c:v>4239.4496140000001</c:v>
                </c:pt>
                <c:pt idx="25" formatCode="0">
                  <c:v>5437.6007590000017</c:v>
                </c:pt>
                <c:pt idx="26" formatCode="0">
                  <c:v>5253.0407010000017</c:v>
                </c:pt>
                <c:pt idx="27" formatCode="0">
                  <c:v>5013.3269880000007</c:v>
                </c:pt>
                <c:pt idx="28" formatCode="0">
                  <c:v>5044.7277369999993</c:v>
                </c:pt>
                <c:pt idx="30" formatCode="0">
                  <c:v>5299.0527440000005</c:v>
                </c:pt>
                <c:pt idx="31" formatCode="0">
                  <c:v>6342.5603789999996</c:v>
                </c:pt>
                <c:pt idx="32" formatCode="0">
                  <c:v>5884.2156730000061</c:v>
                </c:pt>
              </c:numCache>
            </c:numRef>
          </c:val>
        </c:ser>
        <c:dLbls>
          <c:showLegendKey val="0"/>
          <c:showVal val="1"/>
          <c:showCatName val="0"/>
          <c:showSerName val="0"/>
          <c:showPercent val="0"/>
          <c:showBubbleSize val="0"/>
        </c:dLbls>
        <c:gapWidth val="20"/>
        <c:overlap val="100"/>
        <c:axId val="515571072"/>
        <c:axId val="515629440"/>
      </c:barChart>
      <c:catAx>
        <c:axId val="515571072"/>
        <c:scaling>
          <c:orientation val="minMax"/>
        </c:scaling>
        <c:delete val="0"/>
        <c:axPos val="b"/>
        <c:title>
          <c:tx>
            <c:rich>
              <a:bodyPr/>
              <a:lstStyle/>
              <a:p>
                <a:pPr>
                  <a:defRPr lang="en-US"/>
                </a:pPr>
                <a:endParaRPr lang="nb-NO"/>
              </a:p>
            </c:rich>
          </c:tx>
          <c:layout>
            <c:manualLayout>
              <c:xMode val="edge"/>
              <c:yMode val="edge"/>
              <c:x val="0.53154084798345402"/>
              <c:y val="0.93561368209255535"/>
            </c:manualLayout>
          </c:layout>
          <c:overlay val="0"/>
          <c:spPr>
            <a:noFill/>
            <a:ln w="16231">
              <a:noFill/>
            </a:ln>
          </c:spPr>
        </c:title>
        <c:numFmt formatCode="General" sourceLinked="1"/>
        <c:majorTickMark val="none"/>
        <c:minorTickMark val="none"/>
        <c:tickLblPos val="none"/>
        <c:spPr>
          <a:ln w="8115">
            <a:solidFill>
              <a:schemeClr val="bg1">
                <a:lumMod val="65000"/>
              </a:schemeClr>
            </a:solidFill>
            <a:prstDash val="solid"/>
          </a:ln>
        </c:spPr>
        <c:txPr>
          <a:bodyPr/>
          <a:lstStyle/>
          <a:p>
            <a:pPr>
              <a:defRPr lang="en-US"/>
            </a:pPr>
            <a:endParaRPr lang="en-US"/>
          </a:p>
        </c:txPr>
        <c:crossAx val="515629440"/>
        <c:crosses val="autoZero"/>
        <c:auto val="0"/>
        <c:lblAlgn val="ctr"/>
        <c:lblOffset val="100"/>
        <c:tickLblSkip val="5"/>
        <c:tickMarkSkip val="5"/>
        <c:noMultiLvlLbl val="0"/>
      </c:catAx>
      <c:valAx>
        <c:axId val="515629440"/>
        <c:scaling>
          <c:orientation val="minMax"/>
          <c:max val="7000"/>
        </c:scaling>
        <c:delete val="0"/>
        <c:axPos val="l"/>
        <c:numFmt formatCode="#,##0" sourceLinked="0"/>
        <c:majorTickMark val="out"/>
        <c:minorTickMark val="none"/>
        <c:tickLblPos val="nextTo"/>
        <c:spPr>
          <a:ln w="8115">
            <a:solidFill>
              <a:schemeClr val="bg1">
                <a:lumMod val="65000"/>
              </a:schemeClr>
            </a:solidFill>
            <a:prstDash val="solid"/>
          </a:ln>
        </c:spPr>
        <c:txPr>
          <a:bodyPr rot="0" vert="horz"/>
          <a:lstStyle/>
          <a:p>
            <a:pPr>
              <a:defRPr lang="en-US"/>
            </a:pPr>
            <a:endParaRPr lang="en-US"/>
          </a:p>
        </c:txPr>
        <c:crossAx val="515571072"/>
        <c:crosses val="autoZero"/>
        <c:crossBetween val="between"/>
        <c:majorUnit val="1000"/>
      </c:valAx>
      <c:spPr>
        <a:noFill/>
        <a:ln w="16231">
          <a:noFill/>
        </a:ln>
      </c:spPr>
    </c:plotArea>
    <c:legend>
      <c:legendPos val="b"/>
      <c:layout>
        <c:manualLayout>
          <c:xMode val="edge"/>
          <c:yMode val="edge"/>
          <c:x val="0.37477162330774288"/>
          <c:y val="0.90902258025752236"/>
          <c:w val="0.38084964505358104"/>
          <c:h val="6.938117986890345E-2"/>
        </c:manualLayout>
      </c:layout>
      <c:overlay val="0"/>
    </c:legend>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Sheet1!$A$2</c:f>
              <c:strCache>
                <c:ptCount val="1"/>
                <c:pt idx="0">
                  <c:v>Other</c:v>
                </c:pt>
              </c:strCache>
            </c:strRef>
          </c:tx>
          <c:spPr>
            <a:solidFill>
              <a:srgbClr val="FFC000"/>
            </a:solidFill>
          </c:spPr>
          <c:invertIfNegative val="0"/>
          <c:cat>
            <c:strRef>
              <c:f>Sheet1!$B$1</c:f>
              <c:strCache>
                <c:ptCount val="1"/>
                <c:pt idx="0">
                  <c:v>Series 1</c:v>
                </c:pt>
              </c:strCache>
            </c:strRef>
          </c:cat>
          <c:val>
            <c:numRef>
              <c:f>Sheet1!$B$2</c:f>
              <c:numCache>
                <c:formatCode>0%</c:formatCode>
                <c:ptCount val="1"/>
                <c:pt idx="0">
                  <c:v>0.1</c:v>
                </c:pt>
              </c:numCache>
            </c:numRef>
          </c:val>
        </c:ser>
        <c:ser>
          <c:idx val="1"/>
          <c:order val="1"/>
          <c:tx>
            <c:strRef>
              <c:f>Sheet1!$A$3</c:f>
              <c:strCache>
                <c:ptCount val="1"/>
                <c:pt idx="0">
                  <c:v>Supply</c:v>
                </c:pt>
              </c:strCache>
            </c:strRef>
          </c:tx>
          <c:spPr>
            <a:solidFill>
              <a:schemeClr val="accent3"/>
            </a:solidFill>
          </c:spPr>
          <c:invertIfNegative val="0"/>
          <c:cat>
            <c:strRef>
              <c:f>Sheet1!$B$1</c:f>
              <c:strCache>
                <c:ptCount val="1"/>
                <c:pt idx="0">
                  <c:v>Series 1</c:v>
                </c:pt>
              </c:strCache>
            </c:strRef>
          </c:cat>
          <c:val>
            <c:numRef>
              <c:f>Sheet1!$B$3</c:f>
              <c:numCache>
                <c:formatCode>0%</c:formatCode>
                <c:ptCount val="1"/>
                <c:pt idx="0">
                  <c:v>0.35</c:v>
                </c:pt>
              </c:numCache>
            </c:numRef>
          </c:val>
        </c:ser>
        <c:ser>
          <c:idx val="2"/>
          <c:order val="2"/>
          <c:tx>
            <c:strRef>
              <c:f>Sheet1!$A$4</c:f>
              <c:strCache>
                <c:ptCount val="1"/>
                <c:pt idx="0">
                  <c:v>Logistics</c:v>
                </c:pt>
              </c:strCache>
            </c:strRef>
          </c:tx>
          <c:spPr>
            <a:solidFill>
              <a:schemeClr val="bg1">
                <a:lumMod val="85000"/>
              </a:schemeClr>
            </a:solidFill>
            <a:ln>
              <a:solidFill>
                <a:srgbClr val="FFC000"/>
              </a:solidFill>
            </a:ln>
          </c:spPr>
          <c:invertIfNegative val="0"/>
          <c:cat>
            <c:strRef>
              <c:f>Sheet1!$B$1</c:f>
              <c:strCache>
                <c:ptCount val="1"/>
                <c:pt idx="0">
                  <c:v>Series 1</c:v>
                </c:pt>
              </c:strCache>
            </c:strRef>
          </c:cat>
          <c:val>
            <c:numRef>
              <c:f>Sheet1!$B$4</c:f>
              <c:numCache>
                <c:formatCode>0%</c:formatCode>
                <c:ptCount val="1"/>
                <c:pt idx="0">
                  <c:v>0.2</c:v>
                </c:pt>
              </c:numCache>
            </c:numRef>
          </c:val>
        </c:ser>
        <c:ser>
          <c:idx val="3"/>
          <c:order val="3"/>
          <c:tx>
            <c:strRef>
              <c:f>Sheet1!$A$5</c:f>
              <c:strCache>
                <c:ptCount val="1"/>
                <c:pt idx="0">
                  <c:v>Operations</c:v>
                </c:pt>
              </c:strCache>
            </c:strRef>
          </c:tx>
          <c:spPr>
            <a:solidFill>
              <a:schemeClr val="accent2"/>
            </a:solidFill>
          </c:spPr>
          <c:invertIfNegative val="0"/>
          <c:cat>
            <c:strRef>
              <c:f>Sheet1!$B$1</c:f>
              <c:strCache>
                <c:ptCount val="1"/>
                <c:pt idx="0">
                  <c:v>Series 1</c:v>
                </c:pt>
              </c:strCache>
            </c:strRef>
          </c:cat>
          <c:val>
            <c:numRef>
              <c:f>Sheet1!$B$5</c:f>
              <c:numCache>
                <c:formatCode>0%</c:formatCode>
                <c:ptCount val="1"/>
                <c:pt idx="0">
                  <c:v>0.35</c:v>
                </c:pt>
              </c:numCache>
            </c:numRef>
          </c:val>
        </c:ser>
        <c:dLbls>
          <c:showLegendKey val="0"/>
          <c:showVal val="1"/>
          <c:showCatName val="0"/>
          <c:showSerName val="0"/>
          <c:showPercent val="0"/>
          <c:showBubbleSize val="0"/>
        </c:dLbls>
        <c:gapWidth val="50"/>
        <c:overlap val="100"/>
        <c:axId val="492772352"/>
        <c:axId val="492786432"/>
      </c:barChart>
      <c:catAx>
        <c:axId val="492772352"/>
        <c:scaling>
          <c:orientation val="minMax"/>
        </c:scaling>
        <c:delete val="0"/>
        <c:axPos val="b"/>
        <c:majorTickMark val="none"/>
        <c:minorTickMark val="none"/>
        <c:tickLblPos val="none"/>
        <c:crossAx val="492786432"/>
        <c:crosses val="autoZero"/>
        <c:auto val="1"/>
        <c:lblAlgn val="ctr"/>
        <c:lblOffset val="100"/>
        <c:noMultiLvlLbl val="0"/>
      </c:catAx>
      <c:valAx>
        <c:axId val="492786432"/>
        <c:scaling>
          <c:orientation val="minMax"/>
        </c:scaling>
        <c:delete val="1"/>
        <c:axPos val="l"/>
        <c:numFmt formatCode="0%" sourceLinked="1"/>
        <c:majorTickMark val="none"/>
        <c:minorTickMark val="none"/>
        <c:tickLblPos val="none"/>
        <c:crossAx val="492772352"/>
        <c:crosses val="autoZero"/>
        <c:crossBetween val="between"/>
      </c:valAx>
      <c:spPr>
        <a:noFill/>
        <a:ln>
          <a:noFill/>
        </a:ln>
      </c:spPr>
    </c:plotArea>
    <c:plotVisOnly val="1"/>
    <c:dispBlanksAs val="gap"/>
    <c:showDLblsOverMax val="0"/>
  </c:chart>
  <c:txPr>
    <a:bodyPr/>
    <a:lstStyle/>
    <a:p>
      <a:pPr>
        <a:defRPr sz="16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880352077202509E-3"/>
          <c:y val="0.24059650171924071"/>
          <c:w val="0.99231196479227979"/>
          <c:h val="0.57919147327045595"/>
        </c:manualLayout>
      </c:layout>
      <c:barChart>
        <c:barDir val="col"/>
        <c:grouping val="clustered"/>
        <c:varyColors val="0"/>
        <c:ser>
          <c:idx val="3"/>
          <c:order val="0"/>
          <c:tx>
            <c:strRef>
              <c:f>Sheet1!$A$2</c:f>
              <c:strCache>
                <c:ptCount val="1"/>
                <c:pt idx="0">
                  <c:v>3Q12</c:v>
                </c:pt>
              </c:strCache>
            </c:strRef>
          </c:tx>
          <c:spPr>
            <a:solidFill>
              <a:schemeClr val="accent3"/>
            </a:solidFill>
            <a:ln w="16249">
              <a:noFill/>
            </a:ln>
          </c:spPr>
          <c:invertIfNegative val="0"/>
          <c:dLbls>
            <c:numFmt formatCode="#,##0_);[Red]\(#,##0\)" sourceLinked="0"/>
            <c:spPr>
              <a:noFill/>
              <a:ln w="16249">
                <a:noFill/>
              </a:ln>
            </c:spPr>
            <c:txPr>
              <a:bodyPr/>
              <a:lstStyle/>
              <a:p>
                <a:pPr>
                  <a:defRPr lang="en-US" sz="912" b="0"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dLbls>
          <c:cat>
            <c:strRef>
              <c:f>Sheet1!$B$1:$F$1</c:f>
              <c:strCache>
                <c:ptCount val="5"/>
                <c:pt idx="0">
                  <c:v>Europe</c:v>
                </c:pt>
                <c:pt idx="1">
                  <c:v>Latin America</c:v>
                </c:pt>
                <c:pt idx="2">
                  <c:v>Asia</c:v>
                </c:pt>
                <c:pt idx="3">
                  <c:v>North America</c:v>
                </c:pt>
                <c:pt idx="4">
                  <c:v>Africa</c:v>
                </c:pt>
              </c:strCache>
            </c:strRef>
          </c:cat>
          <c:val>
            <c:numRef>
              <c:f>Sheet1!$B$2:$F$2</c:f>
              <c:numCache>
                <c:formatCode>_(* #,##0_);_(* \(#,##0\);_(* "-"??_);_(@_)</c:formatCode>
                <c:ptCount val="5"/>
                <c:pt idx="0">
                  <c:v>2269.81736400001</c:v>
                </c:pt>
                <c:pt idx="1">
                  <c:v>1496.8532100000004</c:v>
                </c:pt>
                <c:pt idx="2">
                  <c:v>469.25931600000001</c:v>
                </c:pt>
                <c:pt idx="3">
                  <c:v>461.21441600000009</c:v>
                </c:pt>
                <c:pt idx="4">
                  <c:v>316.18268199999994</c:v>
                </c:pt>
              </c:numCache>
            </c:numRef>
          </c:val>
        </c:ser>
        <c:ser>
          <c:idx val="0"/>
          <c:order val="1"/>
          <c:tx>
            <c:strRef>
              <c:f>Sheet1!$A$3</c:f>
              <c:strCache>
                <c:ptCount val="1"/>
                <c:pt idx="0">
                  <c:v>3Q13</c:v>
                </c:pt>
              </c:strCache>
            </c:strRef>
          </c:tx>
          <c:spPr>
            <a:solidFill>
              <a:schemeClr val="accent2"/>
            </a:solidFill>
            <a:ln w="16249">
              <a:noFill/>
            </a:ln>
          </c:spPr>
          <c:invertIfNegative val="0"/>
          <c:dLbls>
            <c:numFmt formatCode="#,##0_);[Red]\(#,##0\)" sourceLinked="0"/>
            <c:spPr>
              <a:noFill/>
              <a:ln w="16249">
                <a:noFill/>
              </a:ln>
            </c:spPr>
            <c:txPr>
              <a:bodyPr/>
              <a:lstStyle/>
              <a:p>
                <a:pPr>
                  <a:defRPr lang="en-US" sz="912" b="0"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dLbls>
          <c:cat>
            <c:strRef>
              <c:f>Sheet1!$B$1:$F$1</c:f>
              <c:strCache>
                <c:ptCount val="5"/>
                <c:pt idx="0">
                  <c:v>Europe</c:v>
                </c:pt>
                <c:pt idx="1">
                  <c:v>Latin America</c:v>
                </c:pt>
                <c:pt idx="2">
                  <c:v>Asia</c:v>
                </c:pt>
                <c:pt idx="3">
                  <c:v>North America</c:v>
                </c:pt>
                <c:pt idx="4">
                  <c:v>Africa</c:v>
                </c:pt>
              </c:strCache>
            </c:strRef>
          </c:cat>
          <c:val>
            <c:numRef>
              <c:f>Sheet1!$B$3:$F$3</c:f>
              <c:numCache>
                <c:formatCode>_(* #,##0_);_(* \(#,##0\);_(* "-"??_);_(@_)</c:formatCode>
                <c:ptCount val="5"/>
                <c:pt idx="0">
                  <c:v>2138.4691310000221</c:v>
                </c:pt>
                <c:pt idx="1">
                  <c:v>2376.9781350000021</c:v>
                </c:pt>
                <c:pt idx="2">
                  <c:v>543.96370500000012</c:v>
                </c:pt>
                <c:pt idx="3">
                  <c:v>573.02919200000031</c:v>
                </c:pt>
                <c:pt idx="4">
                  <c:v>251.77550999999997</c:v>
                </c:pt>
              </c:numCache>
            </c:numRef>
          </c:val>
        </c:ser>
        <c:dLbls>
          <c:showLegendKey val="0"/>
          <c:showVal val="0"/>
          <c:showCatName val="0"/>
          <c:showSerName val="0"/>
          <c:showPercent val="0"/>
          <c:showBubbleSize val="0"/>
        </c:dLbls>
        <c:gapWidth val="50"/>
        <c:overlap val="-10"/>
        <c:axId val="515751296"/>
        <c:axId val="515789952"/>
      </c:barChart>
      <c:catAx>
        <c:axId val="515751296"/>
        <c:scaling>
          <c:orientation val="minMax"/>
        </c:scaling>
        <c:delete val="0"/>
        <c:axPos val="b"/>
        <c:numFmt formatCode="General" sourceLinked="1"/>
        <c:majorTickMark val="none"/>
        <c:minorTickMark val="none"/>
        <c:tickLblPos val="nextTo"/>
        <c:spPr>
          <a:ln w="2031">
            <a:solidFill>
              <a:schemeClr val="tx1"/>
            </a:solidFill>
            <a:prstDash val="solid"/>
          </a:ln>
        </c:spPr>
        <c:txPr>
          <a:bodyPr rot="0" vert="horz"/>
          <a:lstStyle/>
          <a:p>
            <a:pPr>
              <a:defRPr lang="en-US" sz="912" b="0" i="0" u="none" strike="noStrike" baseline="0">
                <a:solidFill>
                  <a:schemeClr val="tx1"/>
                </a:solidFill>
                <a:latin typeface="Arial"/>
                <a:ea typeface="Arial"/>
                <a:cs typeface="Arial"/>
              </a:defRPr>
            </a:pPr>
            <a:endParaRPr lang="en-US"/>
          </a:p>
        </c:txPr>
        <c:crossAx val="515789952"/>
        <c:crosses val="autoZero"/>
        <c:auto val="1"/>
        <c:lblAlgn val="ctr"/>
        <c:lblOffset val="100"/>
        <c:tickLblSkip val="1"/>
        <c:tickMarkSkip val="1"/>
        <c:noMultiLvlLbl val="0"/>
      </c:catAx>
      <c:valAx>
        <c:axId val="515789952"/>
        <c:scaling>
          <c:orientation val="minMax"/>
        </c:scaling>
        <c:delete val="1"/>
        <c:axPos val="l"/>
        <c:numFmt formatCode="#,##0" sourceLinked="0"/>
        <c:majorTickMark val="out"/>
        <c:minorTickMark val="none"/>
        <c:tickLblPos val="nextTo"/>
        <c:crossAx val="515751296"/>
        <c:crosses val="autoZero"/>
        <c:crossBetween val="between"/>
      </c:valAx>
      <c:spPr>
        <a:noFill/>
        <a:ln w="16249">
          <a:noFill/>
        </a:ln>
      </c:spPr>
    </c:plotArea>
    <c:legend>
      <c:legendPos val="r"/>
      <c:layout>
        <c:manualLayout>
          <c:xMode val="edge"/>
          <c:yMode val="edge"/>
          <c:x val="0.7704239917269905"/>
          <c:y val="0.11660777385159179"/>
          <c:w val="0.19027921406411583"/>
          <c:h val="0.15901060070671391"/>
        </c:manualLayout>
      </c:layout>
      <c:overlay val="0"/>
      <c:spPr>
        <a:noFill/>
        <a:ln w="16249">
          <a:noFill/>
        </a:ln>
      </c:spPr>
      <c:txPr>
        <a:bodyPr/>
        <a:lstStyle/>
        <a:p>
          <a:pPr>
            <a:defRPr lang="en-US" sz="9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912" b="0" i="0" u="none" strike="noStrike" baseline="0">
          <a:solidFill>
            <a:schemeClr val="tx1"/>
          </a:solidFill>
          <a:latin typeface="Arial"/>
          <a:ea typeface="Arial"/>
          <a:cs typeface="Arial"/>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64666220241504E-3"/>
          <c:y val="0.1651581025535909"/>
          <c:w val="0.99214353337797589"/>
          <c:h val="0.64664983378985963"/>
        </c:manualLayout>
      </c:layout>
      <c:barChart>
        <c:barDir val="col"/>
        <c:grouping val="clustered"/>
        <c:varyColors val="0"/>
        <c:ser>
          <c:idx val="3"/>
          <c:order val="0"/>
          <c:tx>
            <c:strRef>
              <c:f>Sheet1!$A$2</c:f>
              <c:strCache>
                <c:ptCount val="1"/>
                <c:pt idx="0">
                  <c:v>3Q12</c:v>
                </c:pt>
              </c:strCache>
            </c:strRef>
          </c:tx>
          <c:spPr>
            <a:solidFill>
              <a:schemeClr val="accent3"/>
            </a:solidFill>
            <a:ln w="16324">
              <a:noFill/>
            </a:ln>
          </c:spPr>
          <c:invertIfNegative val="0"/>
          <c:dLbls>
            <c:numFmt formatCode="#,##0_);[Red]\(#,##0\)" sourceLinked="0"/>
            <c:spPr>
              <a:noFill/>
              <a:ln w="16324">
                <a:noFill/>
              </a:ln>
            </c:spPr>
            <c:txPr>
              <a:bodyPr/>
              <a:lstStyle/>
              <a:p>
                <a:pPr>
                  <a:defRPr lang="en-US" sz="916" b="0"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dLbls>
          <c:cat>
            <c:strRef>
              <c:f>Sheet1!$B$1:$H$1</c:f>
              <c:strCache>
                <c:ptCount val="7"/>
                <c:pt idx="0">
                  <c:v>NPK compounds</c:v>
                </c:pt>
                <c:pt idx="1">
                  <c:v>NPK blends</c:v>
                </c:pt>
                <c:pt idx="2">
                  <c:v>Nitrate </c:v>
                </c:pt>
                <c:pt idx="3">
                  <c:v>Urea</c:v>
                </c:pt>
                <c:pt idx="4">
                  <c:v>Other products</c:v>
                </c:pt>
                <c:pt idx="5">
                  <c:v>UAN</c:v>
                </c:pt>
                <c:pt idx="6">
                  <c:v>CN</c:v>
                </c:pt>
              </c:strCache>
            </c:strRef>
          </c:cat>
          <c:val>
            <c:numRef>
              <c:f>Sheet1!$B$2:$H$2</c:f>
              <c:numCache>
                <c:formatCode>General</c:formatCode>
                <c:ptCount val="7"/>
                <c:pt idx="0">
                  <c:v>1093.5708950000042</c:v>
                </c:pt>
                <c:pt idx="1">
                  <c:v>706.21509699999979</c:v>
                </c:pt>
                <c:pt idx="2">
                  <c:v>1335.7151180000014</c:v>
                </c:pt>
                <c:pt idx="3">
                  <c:v>987.68736499999898</c:v>
                </c:pt>
                <c:pt idx="4">
                  <c:v>449.46495499999935</c:v>
                </c:pt>
                <c:pt idx="5">
                  <c:v>215.8062999999994</c:v>
                </c:pt>
                <c:pt idx="6">
                  <c:v>224.86725800000008</c:v>
                </c:pt>
              </c:numCache>
            </c:numRef>
          </c:val>
        </c:ser>
        <c:ser>
          <c:idx val="0"/>
          <c:order val="1"/>
          <c:tx>
            <c:strRef>
              <c:f>Sheet1!$A$3</c:f>
              <c:strCache>
                <c:ptCount val="1"/>
                <c:pt idx="0">
                  <c:v>3Q13</c:v>
                </c:pt>
              </c:strCache>
            </c:strRef>
          </c:tx>
          <c:spPr>
            <a:solidFill>
              <a:schemeClr val="accent2"/>
            </a:solidFill>
            <a:ln w="16324">
              <a:noFill/>
            </a:ln>
          </c:spPr>
          <c:invertIfNegative val="0"/>
          <c:dLbls>
            <c:numFmt formatCode="#,##0_);[Red]\(#,##0\)" sourceLinked="0"/>
            <c:spPr>
              <a:noFill/>
              <a:ln w="16324">
                <a:noFill/>
              </a:ln>
            </c:spPr>
            <c:txPr>
              <a:bodyPr/>
              <a:lstStyle/>
              <a:p>
                <a:pPr>
                  <a:defRPr lang="en-US" sz="916" b="0"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dLbls>
          <c:cat>
            <c:strRef>
              <c:f>Sheet1!$B$1:$H$1</c:f>
              <c:strCache>
                <c:ptCount val="7"/>
                <c:pt idx="0">
                  <c:v>NPK compounds</c:v>
                </c:pt>
                <c:pt idx="1">
                  <c:v>NPK blends</c:v>
                </c:pt>
                <c:pt idx="2">
                  <c:v>Nitrate </c:v>
                </c:pt>
                <c:pt idx="3">
                  <c:v>Urea</c:v>
                </c:pt>
                <c:pt idx="4">
                  <c:v>Other products</c:v>
                </c:pt>
                <c:pt idx="5">
                  <c:v>UAN</c:v>
                </c:pt>
                <c:pt idx="6">
                  <c:v>CN</c:v>
                </c:pt>
              </c:strCache>
            </c:strRef>
          </c:cat>
          <c:val>
            <c:numRef>
              <c:f>Sheet1!$B$3:$H$3</c:f>
              <c:numCache>
                <c:formatCode>General</c:formatCode>
                <c:ptCount val="7"/>
                <c:pt idx="0">
                  <c:v>1032.3198450000045</c:v>
                </c:pt>
                <c:pt idx="1">
                  <c:v>1379.5666389999999</c:v>
                </c:pt>
                <c:pt idx="2">
                  <c:v>1305.0491160000104</c:v>
                </c:pt>
                <c:pt idx="3">
                  <c:v>1111.3816549999997</c:v>
                </c:pt>
                <c:pt idx="4">
                  <c:v>569.23568300000022</c:v>
                </c:pt>
                <c:pt idx="5">
                  <c:v>257.67709299999962</c:v>
                </c:pt>
                <c:pt idx="6">
                  <c:v>228.98564200000004</c:v>
                </c:pt>
              </c:numCache>
            </c:numRef>
          </c:val>
        </c:ser>
        <c:dLbls>
          <c:showLegendKey val="0"/>
          <c:showVal val="0"/>
          <c:showCatName val="0"/>
          <c:showSerName val="0"/>
          <c:showPercent val="0"/>
          <c:showBubbleSize val="0"/>
        </c:dLbls>
        <c:gapWidth val="50"/>
        <c:overlap val="-10"/>
        <c:axId val="515823872"/>
        <c:axId val="515903488"/>
      </c:barChart>
      <c:catAx>
        <c:axId val="515823872"/>
        <c:scaling>
          <c:orientation val="minMax"/>
        </c:scaling>
        <c:delete val="0"/>
        <c:axPos val="b"/>
        <c:numFmt formatCode="General" sourceLinked="1"/>
        <c:majorTickMark val="none"/>
        <c:minorTickMark val="none"/>
        <c:tickLblPos val="nextTo"/>
        <c:spPr>
          <a:ln w="2041">
            <a:solidFill>
              <a:schemeClr val="tx1"/>
            </a:solidFill>
            <a:prstDash val="solid"/>
          </a:ln>
        </c:spPr>
        <c:txPr>
          <a:bodyPr rot="0" vert="horz"/>
          <a:lstStyle/>
          <a:p>
            <a:pPr>
              <a:defRPr lang="en-US" sz="916" b="0" i="0" u="none" strike="noStrike" baseline="0">
                <a:solidFill>
                  <a:schemeClr val="tx1"/>
                </a:solidFill>
                <a:latin typeface="Arial"/>
                <a:ea typeface="Arial"/>
                <a:cs typeface="Arial"/>
              </a:defRPr>
            </a:pPr>
            <a:endParaRPr lang="en-US"/>
          </a:p>
        </c:txPr>
        <c:crossAx val="515903488"/>
        <c:crosses val="autoZero"/>
        <c:auto val="1"/>
        <c:lblAlgn val="ctr"/>
        <c:lblOffset val="100"/>
        <c:tickLblSkip val="1"/>
        <c:tickMarkSkip val="1"/>
        <c:noMultiLvlLbl val="0"/>
      </c:catAx>
      <c:valAx>
        <c:axId val="515903488"/>
        <c:scaling>
          <c:orientation val="minMax"/>
          <c:max val="3000"/>
        </c:scaling>
        <c:delete val="1"/>
        <c:axPos val="l"/>
        <c:numFmt formatCode="#,##0" sourceLinked="0"/>
        <c:majorTickMark val="out"/>
        <c:minorTickMark val="none"/>
        <c:tickLblPos val="nextTo"/>
        <c:crossAx val="515823872"/>
        <c:crosses val="autoZero"/>
        <c:crossBetween val="between"/>
        <c:majorUnit val="1000"/>
      </c:valAx>
      <c:spPr>
        <a:noFill/>
        <a:ln w="16324">
          <a:noFill/>
        </a:ln>
      </c:spPr>
    </c:plotArea>
    <c:plotVisOnly val="1"/>
    <c:dispBlanksAs val="gap"/>
    <c:showDLblsOverMax val="0"/>
  </c:chart>
  <c:spPr>
    <a:noFill/>
    <a:ln>
      <a:noFill/>
    </a:ln>
  </c:spPr>
  <c:txPr>
    <a:bodyPr/>
    <a:lstStyle/>
    <a:p>
      <a:pPr>
        <a:defRPr sz="916" b="0" i="0" u="none" strike="noStrike" baseline="0">
          <a:solidFill>
            <a:schemeClr val="tx1"/>
          </a:solidFill>
          <a:latin typeface="Arial"/>
          <a:ea typeface="Arial"/>
          <a:cs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1136519254258E-2"/>
          <c:y val="0.1246514058805795"/>
          <c:w val="0.81727581494341806"/>
          <c:h val="0.71596174291109316"/>
        </c:manualLayout>
      </c:layout>
      <c:barChart>
        <c:barDir val="col"/>
        <c:grouping val="clustered"/>
        <c:varyColors val="0"/>
        <c:ser>
          <c:idx val="0"/>
          <c:order val="0"/>
          <c:tx>
            <c:strRef>
              <c:f>Sheet1!$B$1</c:f>
              <c:strCache>
                <c:ptCount val="1"/>
                <c:pt idx="0">
                  <c:v>Yara-produced NPK compound deliveries</c:v>
                </c:pt>
              </c:strCache>
            </c:strRef>
          </c:tx>
          <c:spPr>
            <a:solidFill>
              <a:schemeClr val="accent2"/>
            </a:solidFill>
          </c:spPr>
          <c:invertIfNegative val="0"/>
          <c:dPt>
            <c:idx val="0"/>
            <c:invertIfNegative val="0"/>
            <c:bubble3D val="0"/>
            <c:spPr>
              <a:solidFill>
                <a:schemeClr val="accent3"/>
              </a:solidFill>
            </c:spPr>
          </c:dPt>
          <c:dPt>
            <c:idx val="4"/>
            <c:invertIfNegative val="0"/>
            <c:bubble3D val="0"/>
            <c:spPr>
              <a:solidFill>
                <a:schemeClr val="accent3"/>
              </a:solidFill>
            </c:spPr>
          </c:dPt>
          <c:dPt>
            <c:idx val="8"/>
            <c:invertIfNegative val="0"/>
            <c:bubble3D val="0"/>
            <c:spPr>
              <a:solidFill>
                <a:schemeClr val="accent3"/>
              </a:solidFill>
            </c:spPr>
          </c:dPt>
          <c:dPt>
            <c:idx val="12"/>
            <c:invertIfNegative val="0"/>
            <c:bubble3D val="0"/>
            <c:spPr>
              <a:solidFill>
                <a:schemeClr val="accent3"/>
              </a:solidFill>
            </c:spPr>
          </c:dPt>
          <c:dPt>
            <c:idx val="16"/>
            <c:invertIfNegative val="0"/>
            <c:bubble3D val="0"/>
            <c:spPr>
              <a:solidFill>
                <a:schemeClr val="accent3"/>
              </a:solidFill>
            </c:spPr>
          </c:dPt>
          <c:dPt>
            <c:idx val="20"/>
            <c:invertIfNegative val="0"/>
            <c:bubble3D val="0"/>
          </c:dPt>
          <c:dPt>
            <c:idx val="24"/>
            <c:invertIfNegative val="0"/>
            <c:bubble3D val="0"/>
          </c:dPt>
          <c:cat>
            <c:strRef>
              <c:f>Sheet1!$A$2:$A$28</c:f>
              <c:strCache>
                <c:ptCount val="17"/>
                <c:pt idx="0">
                  <c:v>3Q09</c:v>
                </c:pt>
                <c:pt idx="1">
                  <c:v>4Q09</c:v>
                </c:pt>
                <c:pt idx="2">
                  <c:v>1Q10</c:v>
                </c:pt>
                <c:pt idx="3">
                  <c:v>2Q10</c:v>
                </c:pt>
                <c:pt idx="4">
                  <c:v>3Q10</c:v>
                </c:pt>
                <c:pt idx="5">
                  <c:v>4Q10</c:v>
                </c:pt>
                <c:pt idx="6">
                  <c:v>1Q11</c:v>
                </c:pt>
                <c:pt idx="7">
                  <c:v>2Q11</c:v>
                </c:pt>
                <c:pt idx="8">
                  <c:v>3Q11</c:v>
                </c:pt>
                <c:pt idx="9">
                  <c:v>4Q11</c:v>
                </c:pt>
                <c:pt idx="10">
                  <c:v>1Q12</c:v>
                </c:pt>
                <c:pt idx="11">
                  <c:v>2Q12</c:v>
                </c:pt>
                <c:pt idx="12">
                  <c:v>3Q12</c:v>
                </c:pt>
                <c:pt idx="13">
                  <c:v>4Q12</c:v>
                </c:pt>
                <c:pt idx="14">
                  <c:v>1Q13</c:v>
                </c:pt>
                <c:pt idx="15">
                  <c:v>2Q13</c:v>
                </c:pt>
                <c:pt idx="16">
                  <c:v>3Q13</c:v>
                </c:pt>
              </c:strCache>
            </c:strRef>
          </c:cat>
          <c:val>
            <c:numRef>
              <c:f>Sheet1!$B$2:$B$28</c:f>
              <c:numCache>
                <c:formatCode>_(* #,##0_);_(* \(#,##0\);_(* "-"??_);_(@_)</c:formatCode>
                <c:ptCount val="17"/>
                <c:pt idx="0">
                  <c:v>654</c:v>
                </c:pt>
                <c:pt idx="1">
                  <c:v>809</c:v>
                </c:pt>
                <c:pt idx="2">
                  <c:v>1146</c:v>
                </c:pt>
                <c:pt idx="3">
                  <c:v>815</c:v>
                </c:pt>
                <c:pt idx="4">
                  <c:v>1012</c:v>
                </c:pt>
                <c:pt idx="5">
                  <c:v>1099</c:v>
                </c:pt>
                <c:pt idx="6">
                  <c:v>1147.8311290000004</c:v>
                </c:pt>
                <c:pt idx="7">
                  <c:v>811.56726099999969</c:v>
                </c:pt>
                <c:pt idx="8">
                  <c:v>924.18056099999933</c:v>
                </c:pt>
                <c:pt idx="9">
                  <c:v>951.70242500000086</c:v>
                </c:pt>
                <c:pt idx="10">
                  <c:v>1186</c:v>
                </c:pt>
                <c:pt idx="11">
                  <c:v>839</c:v>
                </c:pt>
                <c:pt idx="12">
                  <c:v>1051</c:v>
                </c:pt>
                <c:pt idx="13">
                  <c:v>1157</c:v>
                </c:pt>
                <c:pt idx="14" formatCode="General">
                  <c:v>1209</c:v>
                </c:pt>
                <c:pt idx="15" formatCode="General">
                  <c:v>1133</c:v>
                </c:pt>
                <c:pt idx="16" formatCode="General">
                  <c:v>980</c:v>
                </c:pt>
              </c:numCache>
            </c:numRef>
          </c:val>
        </c:ser>
        <c:dLbls>
          <c:showLegendKey val="0"/>
          <c:showVal val="0"/>
          <c:showCatName val="0"/>
          <c:showSerName val="0"/>
          <c:showPercent val="0"/>
          <c:showBubbleSize val="0"/>
        </c:dLbls>
        <c:gapWidth val="20"/>
        <c:axId val="517627264"/>
        <c:axId val="517653632"/>
      </c:barChart>
      <c:catAx>
        <c:axId val="517627264"/>
        <c:scaling>
          <c:orientation val="minMax"/>
        </c:scaling>
        <c:delete val="0"/>
        <c:axPos val="b"/>
        <c:majorTickMark val="none"/>
        <c:minorTickMark val="none"/>
        <c:tickLblPos val="nextTo"/>
        <c:crossAx val="517653632"/>
        <c:crosses val="autoZero"/>
        <c:auto val="1"/>
        <c:lblAlgn val="ctr"/>
        <c:lblOffset val="100"/>
        <c:tickLblSkip val="4"/>
        <c:tickMarkSkip val="4"/>
        <c:noMultiLvlLbl val="0"/>
      </c:catAx>
      <c:valAx>
        <c:axId val="517653632"/>
        <c:scaling>
          <c:orientation val="minMax"/>
          <c:min val="500"/>
        </c:scaling>
        <c:delete val="0"/>
        <c:axPos val="l"/>
        <c:majorGridlines/>
        <c:numFmt formatCode="#,##0" sourceLinked="0"/>
        <c:majorTickMark val="out"/>
        <c:minorTickMark val="none"/>
        <c:tickLblPos val="nextTo"/>
        <c:crossAx val="517627264"/>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1136519254258E-2"/>
          <c:y val="0.18234471971176797"/>
          <c:w val="0.91579373264041575"/>
          <c:h val="0.667714632823738"/>
        </c:manualLayout>
      </c:layout>
      <c:barChart>
        <c:barDir val="col"/>
        <c:grouping val="clustered"/>
        <c:varyColors val="0"/>
        <c:ser>
          <c:idx val="0"/>
          <c:order val="0"/>
          <c:tx>
            <c:strRef>
              <c:f>Sheet1!$B$1</c:f>
              <c:strCache>
                <c:ptCount val="1"/>
                <c:pt idx="0">
                  <c:v>Yara-produced NPK compound deliveries</c:v>
                </c:pt>
              </c:strCache>
            </c:strRef>
          </c:tx>
          <c:spPr>
            <a:solidFill>
              <a:schemeClr val="accent2"/>
            </a:solidFill>
          </c:spPr>
          <c:invertIfNegative val="0"/>
          <c:dPt>
            <c:idx val="0"/>
            <c:invertIfNegative val="0"/>
            <c:bubble3D val="0"/>
            <c:spPr>
              <a:solidFill>
                <a:schemeClr val="accent3"/>
              </a:solidFill>
            </c:spPr>
          </c:dPt>
          <c:dPt>
            <c:idx val="4"/>
            <c:invertIfNegative val="0"/>
            <c:bubble3D val="0"/>
            <c:spPr>
              <a:solidFill>
                <a:schemeClr val="accent3"/>
              </a:solidFill>
            </c:spPr>
          </c:dPt>
          <c:dPt>
            <c:idx val="8"/>
            <c:invertIfNegative val="0"/>
            <c:bubble3D val="0"/>
            <c:spPr>
              <a:solidFill>
                <a:schemeClr val="accent3"/>
              </a:solidFill>
            </c:spPr>
          </c:dPt>
          <c:dPt>
            <c:idx val="12"/>
            <c:invertIfNegative val="0"/>
            <c:bubble3D val="0"/>
            <c:spPr>
              <a:solidFill>
                <a:schemeClr val="accent3"/>
              </a:solidFill>
            </c:spPr>
          </c:dPt>
          <c:dPt>
            <c:idx val="16"/>
            <c:invertIfNegative val="0"/>
            <c:bubble3D val="0"/>
            <c:spPr>
              <a:solidFill>
                <a:schemeClr val="accent3"/>
              </a:solidFill>
            </c:spPr>
          </c:dPt>
          <c:dPt>
            <c:idx val="20"/>
            <c:invertIfNegative val="0"/>
            <c:bubble3D val="0"/>
          </c:dPt>
          <c:dPt>
            <c:idx val="24"/>
            <c:invertIfNegative val="0"/>
            <c:bubble3D val="0"/>
          </c:dPt>
          <c:cat>
            <c:strRef>
              <c:f>Sheet1!$A$2:$A$28</c:f>
              <c:strCache>
                <c:ptCount val="17"/>
                <c:pt idx="0">
                  <c:v>3Q09</c:v>
                </c:pt>
                <c:pt idx="1">
                  <c:v>4Q09</c:v>
                </c:pt>
                <c:pt idx="2">
                  <c:v>1Q10</c:v>
                </c:pt>
                <c:pt idx="3">
                  <c:v>2Q10</c:v>
                </c:pt>
                <c:pt idx="4">
                  <c:v>3Q10</c:v>
                </c:pt>
                <c:pt idx="5">
                  <c:v>4Q10</c:v>
                </c:pt>
                <c:pt idx="6">
                  <c:v>1Q11</c:v>
                </c:pt>
                <c:pt idx="7">
                  <c:v>2Q11</c:v>
                </c:pt>
                <c:pt idx="8">
                  <c:v>3Q11</c:v>
                </c:pt>
                <c:pt idx="9">
                  <c:v>4Q11</c:v>
                </c:pt>
                <c:pt idx="10">
                  <c:v>1Q12</c:v>
                </c:pt>
                <c:pt idx="11">
                  <c:v>2Q12</c:v>
                </c:pt>
                <c:pt idx="12">
                  <c:v>3Q12</c:v>
                </c:pt>
                <c:pt idx="13">
                  <c:v>4Q12</c:v>
                </c:pt>
                <c:pt idx="14">
                  <c:v>1Q13</c:v>
                </c:pt>
                <c:pt idx="15">
                  <c:v>2Q13</c:v>
                </c:pt>
                <c:pt idx="16">
                  <c:v>3Q13</c:v>
                </c:pt>
              </c:strCache>
            </c:strRef>
          </c:cat>
          <c:val>
            <c:numRef>
              <c:f>Sheet1!$J$2:$J$28</c:f>
              <c:numCache>
                <c:formatCode>_-* #,##0_-;\-* #,##0_-;_-* "-"??_-;_-@_-</c:formatCode>
                <c:ptCount val="17"/>
                <c:pt idx="0">
                  <c:v>1389</c:v>
                </c:pt>
                <c:pt idx="1">
                  <c:v>1311</c:v>
                </c:pt>
                <c:pt idx="2">
                  <c:v>1322</c:v>
                </c:pt>
                <c:pt idx="3">
                  <c:v>1084</c:v>
                </c:pt>
                <c:pt idx="4">
                  <c:v>1409</c:v>
                </c:pt>
                <c:pt idx="5">
                  <c:v>1170</c:v>
                </c:pt>
                <c:pt idx="6">
                  <c:v>1306.1110459999998</c:v>
                </c:pt>
                <c:pt idx="7">
                  <c:v>1089.708609</c:v>
                </c:pt>
                <c:pt idx="8">
                  <c:v>1281.2905909999999</c:v>
                </c:pt>
                <c:pt idx="9">
                  <c:v>1023.8276819999999</c:v>
                </c:pt>
                <c:pt idx="10">
                  <c:v>1385.7541079999999</c:v>
                </c:pt>
                <c:pt idx="11">
                  <c:v>1272.8155879999999</c:v>
                </c:pt>
                <c:pt idx="12">
                  <c:v>1206.9542879999999</c:v>
                </c:pt>
                <c:pt idx="13">
                  <c:v>1278</c:v>
                </c:pt>
                <c:pt idx="14">
                  <c:v>1356</c:v>
                </c:pt>
                <c:pt idx="15" formatCode="General">
                  <c:v>1459</c:v>
                </c:pt>
                <c:pt idx="16">
                  <c:v>1168</c:v>
                </c:pt>
              </c:numCache>
            </c:numRef>
          </c:val>
        </c:ser>
        <c:dLbls>
          <c:showLegendKey val="0"/>
          <c:showVal val="0"/>
          <c:showCatName val="0"/>
          <c:showSerName val="0"/>
          <c:showPercent val="0"/>
          <c:showBubbleSize val="0"/>
        </c:dLbls>
        <c:gapWidth val="20"/>
        <c:axId val="517777664"/>
        <c:axId val="517783552"/>
      </c:barChart>
      <c:catAx>
        <c:axId val="517777664"/>
        <c:scaling>
          <c:orientation val="minMax"/>
        </c:scaling>
        <c:delete val="0"/>
        <c:axPos val="b"/>
        <c:majorTickMark val="none"/>
        <c:minorTickMark val="none"/>
        <c:tickLblPos val="nextTo"/>
        <c:crossAx val="517783552"/>
        <c:crosses val="autoZero"/>
        <c:auto val="1"/>
        <c:lblAlgn val="ctr"/>
        <c:lblOffset val="100"/>
        <c:tickLblSkip val="4"/>
        <c:tickMarkSkip val="4"/>
        <c:noMultiLvlLbl val="0"/>
      </c:catAx>
      <c:valAx>
        <c:axId val="517783552"/>
        <c:scaling>
          <c:orientation val="minMax"/>
          <c:min val="500"/>
        </c:scaling>
        <c:delete val="0"/>
        <c:axPos val="l"/>
        <c:majorGridlines/>
        <c:numFmt formatCode="_-* #,##0_-;\-* #,##0_-;_-* &quot;-&quot;??_-;_-@_-" sourceLinked="1"/>
        <c:majorTickMark val="out"/>
        <c:minorTickMark val="none"/>
        <c:tickLblPos val="nextTo"/>
        <c:crossAx val="517777664"/>
        <c:crosses val="autoZero"/>
        <c:crossBetween val="between"/>
      </c:valAx>
    </c:plotArea>
    <c:plotVisOnly val="1"/>
    <c:dispBlanksAs val="gap"/>
    <c:showDLblsOverMax val="0"/>
  </c:chart>
  <c:txPr>
    <a:bodyPr/>
    <a:lstStyle/>
    <a:p>
      <a:pPr>
        <a:defRPr sz="1200"/>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470311494082112E-2"/>
          <c:y val="0.11627198561230442"/>
          <c:w val="0.88623409102164119"/>
          <c:h val="0.66278420629495116"/>
        </c:manualLayout>
      </c:layout>
      <c:barChart>
        <c:barDir val="col"/>
        <c:grouping val="stacked"/>
        <c:varyColors val="0"/>
        <c:ser>
          <c:idx val="0"/>
          <c:order val="0"/>
          <c:tx>
            <c:strRef>
              <c:f>Sheet1!$B$1</c:f>
              <c:strCache>
                <c:ptCount val="1"/>
                <c:pt idx="0">
                  <c:v>Other</c:v>
                </c:pt>
              </c:strCache>
            </c:strRef>
          </c:tx>
          <c:invertIfNegative val="0"/>
          <c:cat>
            <c:strRef>
              <c:f>Sheet1!$A$3:$A$19</c:f>
              <c:strCache>
                <c:ptCount val="17"/>
                <c:pt idx="0">
                  <c:v>Q3 2009</c:v>
                </c:pt>
                <c:pt idx="1">
                  <c:v>Q4 2009</c:v>
                </c:pt>
                <c:pt idx="2">
                  <c:v>Q1 2010</c:v>
                </c:pt>
                <c:pt idx="3">
                  <c:v>Q2 2010</c:v>
                </c:pt>
                <c:pt idx="4">
                  <c:v>Q3 2010</c:v>
                </c:pt>
                <c:pt idx="5">
                  <c:v>Q4 2010</c:v>
                </c:pt>
                <c:pt idx="6">
                  <c:v>Q1 2011</c:v>
                </c:pt>
                <c:pt idx="7">
                  <c:v>Q2 2011</c:v>
                </c:pt>
                <c:pt idx="8">
                  <c:v>Q3 2011</c:v>
                </c:pt>
                <c:pt idx="9">
                  <c:v>Q4 2011</c:v>
                </c:pt>
                <c:pt idx="10">
                  <c:v>Q1 2012</c:v>
                </c:pt>
                <c:pt idx="11">
                  <c:v>Q2 2012</c:v>
                </c:pt>
                <c:pt idx="12">
                  <c:v>Q3 2012</c:v>
                </c:pt>
                <c:pt idx="13">
                  <c:v>Q4 2012</c:v>
                </c:pt>
                <c:pt idx="14">
                  <c:v>Q1 2013</c:v>
                </c:pt>
                <c:pt idx="15">
                  <c:v>Q2 2013</c:v>
                </c:pt>
                <c:pt idx="16">
                  <c:v>Q3 2013</c:v>
                </c:pt>
              </c:strCache>
            </c:strRef>
          </c:cat>
          <c:val>
            <c:numRef>
              <c:f>Sheet1!$B$3:$B$19</c:f>
              <c:numCache>
                <c:formatCode>_ * #,##0_ ;_ * \-#,##0_ ;_ * "-"??_ ;_ @_ </c:formatCode>
                <c:ptCount val="17"/>
                <c:pt idx="0">
                  <c:v>1822</c:v>
                </c:pt>
                <c:pt idx="1">
                  <c:v>1451</c:v>
                </c:pt>
                <c:pt idx="2">
                  <c:v>1610</c:v>
                </c:pt>
                <c:pt idx="3">
                  <c:v>1656</c:v>
                </c:pt>
                <c:pt idx="4">
                  <c:v>1955</c:v>
                </c:pt>
                <c:pt idx="5">
                  <c:v>1740</c:v>
                </c:pt>
                <c:pt idx="6">
                  <c:v>1561</c:v>
                </c:pt>
                <c:pt idx="7">
                  <c:v>1704</c:v>
                </c:pt>
                <c:pt idx="8">
                  <c:v>1802</c:v>
                </c:pt>
                <c:pt idx="9">
                  <c:v>1602</c:v>
                </c:pt>
                <c:pt idx="10">
                  <c:v>1559</c:v>
                </c:pt>
                <c:pt idx="11">
                  <c:v>1524</c:v>
                </c:pt>
                <c:pt idx="12">
                  <c:v>1473</c:v>
                </c:pt>
                <c:pt idx="13">
                  <c:v>1539</c:v>
                </c:pt>
                <c:pt idx="14">
                  <c:v>1627</c:v>
                </c:pt>
                <c:pt idx="15">
                  <c:v>1509</c:v>
                </c:pt>
                <c:pt idx="16">
                  <c:v>1556</c:v>
                </c:pt>
              </c:numCache>
            </c:numRef>
          </c:val>
        </c:ser>
        <c:ser>
          <c:idx val="1"/>
          <c:order val="1"/>
          <c:tx>
            <c:strRef>
              <c:f>Sheet1!$C$1</c:f>
              <c:strCache>
                <c:ptCount val="1"/>
                <c:pt idx="0">
                  <c:v>NPK</c:v>
                </c:pt>
              </c:strCache>
            </c:strRef>
          </c:tx>
          <c:invertIfNegative val="0"/>
          <c:cat>
            <c:strRef>
              <c:f>Sheet1!$A$3:$A$19</c:f>
              <c:strCache>
                <c:ptCount val="17"/>
                <c:pt idx="0">
                  <c:v>Q3 2009</c:v>
                </c:pt>
                <c:pt idx="1">
                  <c:v>Q4 2009</c:v>
                </c:pt>
                <c:pt idx="2">
                  <c:v>Q1 2010</c:v>
                </c:pt>
                <c:pt idx="3">
                  <c:v>Q2 2010</c:v>
                </c:pt>
                <c:pt idx="4">
                  <c:v>Q3 2010</c:v>
                </c:pt>
                <c:pt idx="5">
                  <c:v>Q4 2010</c:v>
                </c:pt>
                <c:pt idx="6">
                  <c:v>Q1 2011</c:v>
                </c:pt>
                <c:pt idx="7">
                  <c:v>Q2 2011</c:v>
                </c:pt>
                <c:pt idx="8">
                  <c:v>Q3 2011</c:v>
                </c:pt>
                <c:pt idx="9">
                  <c:v>Q4 2011</c:v>
                </c:pt>
                <c:pt idx="10">
                  <c:v>Q1 2012</c:v>
                </c:pt>
                <c:pt idx="11">
                  <c:v>Q2 2012</c:v>
                </c:pt>
                <c:pt idx="12">
                  <c:v>Q3 2012</c:v>
                </c:pt>
                <c:pt idx="13">
                  <c:v>Q4 2012</c:v>
                </c:pt>
                <c:pt idx="14">
                  <c:v>Q1 2013</c:v>
                </c:pt>
                <c:pt idx="15">
                  <c:v>Q2 2013</c:v>
                </c:pt>
                <c:pt idx="16">
                  <c:v>Q3 2013</c:v>
                </c:pt>
              </c:strCache>
            </c:strRef>
          </c:cat>
          <c:val>
            <c:numRef>
              <c:f>Sheet1!$C$3:$C$19</c:f>
              <c:numCache>
                <c:formatCode>_ * #,##0_ ;_ * \-#,##0_ ;_ * "-"??_ ;_ @_ </c:formatCode>
                <c:ptCount val="17"/>
                <c:pt idx="0">
                  <c:v>949</c:v>
                </c:pt>
                <c:pt idx="1">
                  <c:v>938</c:v>
                </c:pt>
                <c:pt idx="2">
                  <c:v>900</c:v>
                </c:pt>
                <c:pt idx="3">
                  <c:v>947</c:v>
                </c:pt>
                <c:pt idx="4">
                  <c:v>857</c:v>
                </c:pt>
                <c:pt idx="5">
                  <c:v>992</c:v>
                </c:pt>
                <c:pt idx="6">
                  <c:v>893</c:v>
                </c:pt>
                <c:pt idx="7">
                  <c:v>1074</c:v>
                </c:pt>
                <c:pt idx="8">
                  <c:v>1146</c:v>
                </c:pt>
                <c:pt idx="9">
                  <c:v>1312</c:v>
                </c:pt>
                <c:pt idx="10">
                  <c:v>1119</c:v>
                </c:pt>
                <c:pt idx="11">
                  <c:v>1247</c:v>
                </c:pt>
                <c:pt idx="12">
                  <c:v>1330</c:v>
                </c:pt>
                <c:pt idx="13">
                  <c:v>1314</c:v>
                </c:pt>
                <c:pt idx="14">
                  <c:v>1280</c:v>
                </c:pt>
                <c:pt idx="15">
                  <c:v>1088</c:v>
                </c:pt>
                <c:pt idx="16">
                  <c:v>1290</c:v>
                </c:pt>
              </c:numCache>
            </c:numRef>
          </c:val>
        </c:ser>
        <c:ser>
          <c:idx val="2"/>
          <c:order val="2"/>
          <c:tx>
            <c:strRef>
              <c:f>Sheet1!$D$1</c:f>
              <c:strCache>
                <c:ptCount val="1"/>
                <c:pt idx="0">
                  <c:v>Nitrates</c:v>
                </c:pt>
              </c:strCache>
            </c:strRef>
          </c:tx>
          <c:spPr>
            <a:ln w="25400">
              <a:noFill/>
            </a:ln>
          </c:spPr>
          <c:invertIfNegative val="0"/>
          <c:cat>
            <c:strRef>
              <c:f>Sheet1!$A$3:$A$19</c:f>
              <c:strCache>
                <c:ptCount val="17"/>
                <c:pt idx="0">
                  <c:v>Q3 2009</c:v>
                </c:pt>
                <c:pt idx="1">
                  <c:v>Q4 2009</c:v>
                </c:pt>
                <c:pt idx="2">
                  <c:v>Q1 2010</c:v>
                </c:pt>
                <c:pt idx="3">
                  <c:v>Q2 2010</c:v>
                </c:pt>
                <c:pt idx="4">
                  <c:v>Q3 2010</c:v>
                </c:pt>
                <c:pt idx="5">
                  <c:v>Q4 2010</c:v>
                </c:pt>
                <c:pt idx="6">
                  <c:v>Q1 2011</c:v>
                </c:pt>
                <c:pt idx="7">
                  <c:v>Q2 2011</c:v>
                </c:pt>
                <c:pt idx="8">
                  <c:v>Q3 2011</c:v>
                </c:pt>
                <c:pt idx="9">
                  <c:v>Q4 2011</c:v>
                </c:pt>
                <c:pt idx="10">
                  <c:v>Q1 2012</c:v>
                </c:pt>
                <c:pt idx="11">
                  <c:v>Q2 2012</c:v>
                </c:pt>
                <c:pt idx="12">
                  <c:v>Q3 2012</c:v>
                </c:pt>
                <c:pt idx="13">
                  <c:v>Q4 2012</c:v>
                </c:pt>
                <c:pt idx="14">
                  <c:v>Q1 2013</c:v>
                </c:pt>
                <c:pt idx="15">
                  <c:v>Q2 2013</c:v>
                </c:pt>
                <c:pt idx="16">
                  <c:v>Q3 2013</c:v>
                </c:pt>
              </c:strCache>
            </c:strRef>
          </c:cat>
          <c:val>
            <c:numRef>
              <c:f>Sheet1!$D$3:$D$19</c:f>
              <c:numCache>
                <c:formatCode>_ * #,##0_ ;_ * \-#,##0_ ;_ * "-"??_ ;_ @_ </c:formatCode>
                <c:ptCount val="17"/>
                <c:pt idx="0">
                  <c:v>366</c:v>
                </c:pt>
                <c:pt idx="1">
                  <c:v>443</c:v>
                </c:pt>
                <c:pt idx="2">
                  <c:v>459</c:v>
                </c:pt>
                <c:pt idx="3">
                  <c:v>544</c:v>
                </c:pt>
                <c:pt idx="4">
                  <c:v>391</c:v>
                </c:pt>
                <c:pt idx="5">
                  <c:v>465</c:v>
                </c:pt>
                <c:pt idx="6">
                  <c:v>451</c:v>
                </c:pt>
                <c:pt idx="7">
                  <c:v>505</c:v>
                </c:pt>
                <c:pt idx="8">
                  <c:v>489</c:v>
                </c:pt>
                <c:pt idx="9">
                  <c:v>765</c:v>
                </c:pt>
                <c:pt idx="10">
                  <c:v>631</c:v>
                </c:pt>
                <c:pt idx="11">
                  <c:v>581</c:v>
                </c:pt>
                <c:pt idx="12">
                  <c:v>706</c:v>
                </c:pt>
                <c:pt idx="13">
                  <c:v>728</c:v>
                </c:pt>
                <c:pt idx="14">
                  <c:v>667</c:v>
                </c:pt>
                <c:pt idx="15">
                  <c:v>458</c:v>
                </c:pt>
                <c:pt idx="16">
                  <c:v>617</c:v>
                </c:pt>
              </c:numCache>
            </c:numRef>
          </c:val>
        </c:ser>
        <c:ser>
          <c:idx val="3"/>
          <c:order val="3"/>
          <c:tx>
            <c:strRef>
              <c:f>Sheet1!$E$1</c:f>
              <c:strCache>
                <c:ptCount val="1"/>
                <c:pt idx="0">
                  <c:v>Urea</c:v>
                </c:pt>
              </c:strCache>
            </c:strRef>
          </c:tx>
          <c:spPr>
            <a:ln w="25400">
              <a:noFill/>
            </a:ln>
          </c:spPr>
          <c:invertIfNegative val="0"/>
          <c:cat>
            <c:strRef>
              <c:f>Sheet1!$A$3:$A$19</c:f>
              <c:strCache>
                <c:ptCount val="17"/>
                <c:pt idx="0">
                  <c:v>Q3 2009</c:v>
                </c:pt>
                <c:pt idx="1">
                  <c:v>Q4 2009</c:v>
                </c:pt>
                <c:pt idx="2">
                  <c:v>Q1 2010</c:v>
                </c:pt>
                <c:pt idx="3">
                  <c:v>Q2 2010</c:v>
                </c:pt>
                <c:pt idx="4">
                  <c:v>Q3 2010</c:v>
                </c:pt>
                <c:pt idx="5">
                  <c:v>Q4 2010</c:v>
                </c:pt>
                <c:pt idx="6">
                  <c:v>Q1 2011</c:v>
                </c:pt>
                <c:pt idx="7">
                  <c:v>Q2 2011</c:v>
                </c:pt>
                <c:pt idx="8">
                  <c:v>Q3 2011</c:v>
                </c:pt>
                <c:pt idx="9">
                  <c:v>Q4 2011</c:v>
                </c:pt>
                <c:pt idx="10">
                  <c:v>Q1 2012</c:v>
                </c:pt>
                <c:pt idx="11">
                  <c:v>Q2 2012</c:v>
                </c:pt>
                <c:pt idx="12">
                  <c:v>Q3 2012</c:v>
                </c:pt>
                <c:pt idx="13">
                  <c:v>Q4 2012</c:v>
                </c:pt>
                <c:pt idx="14">
                  <c:v>Q1 2013</c:v>
                </c:pt>
                <c:pt idx="15">
                  <c:v>Q2 2013</c:v>
                </c:pt>
                <c:pt idx="16">
                  <c:v>Q3 2013</c:v>
                </c:pt>
              </c:strCache>
            </c:strRef>
          </c:cat>
          <c:val>
            <c:numRef>
              <c:f>Sheet1!$E$3:$E$19</c:f>
              <c:numCache>
                <c:formatCode>_ * #,##0_ ;_ * \-#,##0_ ;_ * "-"??_ ;_ @_ </c:formatCode>
                <c:ptCount val="17"/>
                <c:pt idx="0">
                  <c:v>623</c:v>
                </c:pt>
                <c:pt idx="1">
                  <c:v>665</c:v>
                </c:pt>
                <c:pt idx="2">
                  <c:v>667</c:v>
                </c:pt>
                <c:pt idx="3">
                  <c:v>543</c:v>
                </c:pt>
                <c:pt idx="4">
                  <c:v>686</c:v>
                </c:pt>
                <c:pt idx="5">
                  <c:v>806</c:v>
                </c:pt>
                <c:pt idx="6">
                  <c:v>834</c:v>
                </c:pt>
                <c:pt idx="7">
                  <c:v>441</c:v>
                </c:pt>
                <c:pt idx="8">
                  <c:v>556</c:v>
                </c:pt>
                <c:pt idx="9">
                  <c:v>769</c:v>
                </c:pt>
                <c:pt idx="10">
                  <c:v>547</c:v>
                </c:pt>
                <c:pt idx="11">
                  <c:v>516</c:v>
                </c:pt>
                <c:pt idx="12">
                  <c:v>734</c:v>
                </c:pt>
                <c:pt idx="13">
                  <c:v>614</c:v>
                </c:pt>
                <c:pt idx="14">
                  <c:v>791</c:v>
                </c:pt>
                <c:pt idx="15">
                  <c:v>491</c:v>
                </c:pt>
                <c:pt idx="16">
                  <c:v>869</c:v>
                </c:pt>
              </c:numCache>
            </c:numRef>
          </c:val>
        </c:ser>
        <c:ser>
          <c:idx val="4"/>
          <c:order val="4"/>
          <c:tx>
            <c:strRef>
              <c:f>Sheet1!$F$1</c:f>
              <c:strCache>
                <c:ptCount val="1"/>
                <c:pt idx="0">
                  <c:v>Bunge</c:v>
                </c:pt>
              </c:strCache>
            </c:strRef>
          </c:tx>
          <c:spPr>
            <a:solidFill>
              <a:schemeClr val="bg1">
                <a:lumMod val="65000"/>
              </a:schemeClr>
            </a:solidFill>
          </c:spPr>
          <c:invertIfNegative val="0"/>
          <c:cat>
            <c:strRef>
              <c:f>Sheet1!$A$3:$A$19</c:f>
              <c:strCache>
                <c:ptCount val="17"/>
                <c:pt idx="0">
                  <c:v>Q3 2009</c:v>
                </c:pt>
                <c:pt idx="1">
                  <c:v>Q4 2009</c:v>
                </c:pt>
                <c:pt idx="2">
                  <c:v>Q1 2010</c:v>
                </c:pt>
                <c:pt idx="3">
                  <c:v>Q2 2010</c:v>
                </c:pt>
                <c:pt idx="4">
                  <c:v>Q3 2010</c:v>
                </c:pt>
                <c:pt idx="5">
                  <c:v>Q4 2010</c:v>
                </c:pt>
                <c:pt idx="6">
                  <c:v>Q1 2011</c:v>
                </c:pt>
                <c:pt idx="7">
                  <c:v>Q2 2011</c:v>
                </c:pt>
                <c:pt idx="8">
                  <c:v>Q3 2011</c:v>
                </c:pt>
                <c:pt idx="9">
                  <c:v>Q4 2011</c:v>
                </c:pt>
                <c:pt idx="10">
                  <c:v>Q1 2012</c:v>
                </c:pt>
                <c:pt idx="11">
                  <c:v>Q2 2012</c:v>
                </c:pt>
                <c:pt idx="12">
                  <c:v>Q3 2012</c:v>
                </c:pt>
                <c:pt idx="13">
                  <c:v>Q4 2012</c:v>
                </c:pt>
                <c:pt idx="14">
                  <c:v>Q1 2013</c:v>
                </c:pt>
                <c:pt idx="15">
                  <c:v>Q2 2013</c:v>
                </c:pt>
                <c:pt idx="16">
                  <c:v>Q3 2013</c:v>
                </c:pt>
              </c:strCache>
            </c:strRef>
          </c:cat>
          <c:val>
            <c:numRef>
              <c:f>Sheet1!$F$3:$F$19</c:f>
              <c:numCache>
                <c:formatCode>General</c:formatCode>
                <c:ptCount val="17"/>
                <c:pt idx="16" formatCode="_ * #,##0_ ;_ * \-#,##0_ ;_ * &quot;-&quot;??_ ;_ @_ ">
                  <c:v>1075</c:v>
                </c:pt>
              </c:numCache>
            </c:numRef>
          </c:val>
        </c:ser>
        <c:dLbls>
          <c:showLegendKey val="0"/>
          <c:showVal val="0"/>
          <c:showCatName val="0"/>
          <c:showSerName val="0"/>
          <c:showPercent val="0"/>
          <c:showBubbleSize val="0"/>
        </c:dLbls>
        <c:gapWidth val="26"/>
        <c:overlap val="100"/>
        <c:axId val="518984832"/>
        <c:axId val="518986368"/>
      </c:barChart>
      <c:dateAx>
        <c:axId val="518984832"/>
        <c:scaling>
          <c:orientation val="minMax"/>
        </c:scaling>
        <c:delete val="0"/>
        <c:axPos val="b"/>
        <c:numFmt formatCode="mmm\-yy" sourceLinked="1"/>
        <c:majorTickMark val="none"/>
        <c:minorTickMark val="none"/>
        <c:tickLblPos val="nextTo"/>
        <c:txPr>
          <a:bodyPr rot="-2700000"/>
          <a:lstStyle/>
          <a:p>
            <a:pPr>
              <a:defRPr/>
            </a:pPr>
            <a:endParaRPr lang="en-US"/>
          </a:p>
        </c:txPr>
        <c:crossAx val="518986368"/>
        <c:crosses val="autoZero"/>
        <c:auto val="1"/>
        <c:lblOffset val="100"/>
        <c:baseTimeUnit val="months"/>
        <c:majorUnit val="4"/>
        <c:majorTimeUnit val="months"/>
        <c:minorUnit val="1"/>
        <c:minorTimeUnit val="months"/>
      </c:dateAx>
      <c:valAx>
        <c:axId val="518986368"/>
        <c:scaling>
          <c:orientation val="minMax"/>
          <c:min val="1000"/>
        </c:scaling>
        <c:delete val="0"/>
        <c:axPos val="l"/>
        <c:majorGridlines/>
        <c:title>
          <c:tx>
            <c:rich>
              <a:bodyPr rot="0" vert="horz"/>
              <a:lstStyle/>
              <a:p>
                <a:pPr algn="l">
                  <a:defRPr b="0"/>
                </a:pPr>
                <a:r>
                  <a:rPr lang="en-US" b="0" dirty="0" smtClean="0"/>
                  <a:t>Kilotons</a:t>
                </a:r>
              </a:p>
              <a:p>
                <a:pPr algn="l">
                  <a:defRPr b="0"/>
                </a:pPr>
                <a:r>
                  <a:rPr lang="en-US" b="0" dirty="0" smtClean="0"/>
                  <a:t>Finished fertilizer</a:t>
                </a:r>
                <a:endParaRPr lang="en-US" b="0" dirty="0"/>
              </a:p>
            </c:rich>
          </c:tx>
          <c:layout>
            <c:manualLayout>
              <c:xMode val="edge"/>
              <c:yMode val="edge"/>
              <c:x val="0"/>
              <c:y val="0"/>
            </c:manualLayout>
          </c:layout>
          <c:overlay val="0"/>
        </c:title>
        <c:numFmt formatCode="_ * #,##0_ ;_ * \-#,##0_ ;_ * &quot;-&quot;??_ ;_ @_ " sourceLinked="1"/>
        <c:majorTickMark val="out"/>
        <c:minorTickMark val="none"/>
        <c:tickLblPos val="nextTo"/>
        <c:crossAx val="518984832"/>
        <c:crosses val="autoZero"/>
        <c:crossBetween val="between"/>
      </c:valAx>
      <c:spPr>
        <a:noFill/>
        <a:ln w="25400">
          <a:noFill/>
        </a:ln>
      </c:spPr>
    </c:plotArea>
    <c:legend>
      <c:legendPos val="b"/>
      <c:layout/>
      <c:overlay val="0"/>
    </c:legend>
    <c:plotVisOnly val="1"/>
    <c:dispBlanksAs val="zero"/>
    <c:showDLblsOverMax val="0"/>
  </c:chart>
  <c:txPr>
    <a:bodyPr/>
    <a:lstStyle/>
    <a:p>
      <a:pPr>
        <a:defRPr sz="12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52490158626876"/>
          <c:y val="0.1701201258923363"/>
          <c:w val="0.82587134155400377"/>
          <c:h val="0.66740174898752946"/>
        </c:manualLayout>
      </c:layout>
      <c:barChart>
        <c:barDir val="col"/>
        <c:grouping val="stacked"/>
        <c:varyColors val="0"/>
        <c:ser>
          <c:idx val="0"/>
          <c:order val="0"/>
          <c:tx>
            <c:strRef>
              <c:f>Sheet1!$B$1</c:f>
              <c:strCache>
                <c:ptCount val="1"/>
                <c:pt idx="0">
                  <c:v>Urea</c:v>
                </c:pt>
              </c:strCache>
            </c:strRef>
          </c:tx>
          <c:spPr>
            <a:solidFill>
              <a:schemeClr val="accent3"/>
            </a:solidFill>
          </c:spPr>
          <c:invertIfNegative val="0"/>
          <c:cat>
            <c:numRef>
              <c:f>Sheet1!$A$12:$A$34</c:f>
              <c:numCache>
                <c:formatCode>General</c:formatCode>
                <c:ptCount val="23"/>
                <c:pt idx="0">
                  <c:v>2009</c:v>
                </c:pt>
                <c:pt idx="5">
                  <c:v>2010</c:v>
                </c:pt>
                <c:pt idx="10">
                  <c:v>2011</c:v>
                </c:pt>
                <c:pt idx="15">
                  <c:v>2012</c:v>
                </c:pt>
                <c:pt idx="20">
                  <c:v>2013</c:v>
                </c:pt>
              </c:numCache>
            </c:numRef>
          </c:cat>
          <c:val>
            <c:numRef>
              <c:f>Sheet1!$B$12:$B$34</c:f>
              <c:numCache>
                <c:formatCode>General</c:formatCode>
                <c:ptCount val="23"/>
                <c:pt idx="0">
                  <c:v>813</c:v>
                </c:pt>
                <c:pt idx="1">
                  <c:v>986</c:v>
                </c:pt>
                <c:pt idx="2">
                  <c:v>862</c:v>
                </c:pt>
                <c:pt idx="3">
                  <c:v>966</c:v>
                </c:pt>
                <c:pt idx="5">
                  <c:v>1013</c:v>
                </c:pt>
                <c:pt idx="6">
                  <c:v>930</c:v>
                </c:pt>
                <c:pt idx="7">
                  <c:v>821</c:v>
                </c:pt>
                <c:pt idx="8">
                  <c:v>1037</c:v>
                </c:pt>
                <c:pt idx="10">
                  <c:v>936</c:v>
                </c:pt>
                <c:pt idx="11">
                  <c:v>806</c:v>
                </c:pt>
                <c:pt idx="12">
                  <c:v>815</c:v>
                </c:pt>
                <c:pt idx="13">
                  <c:v>1020</c:v>
                </c:pt>
                <c:pt idx="15">
                  <c:v>1006</c:v>
                </c:pt>
                <c:pt idx="16" formatCode="0">
                  <c:v>1002.1020937499998</c:v>
                </c:pt>
                <c:pt idx="17" formatCode="_(* #,##0_);_(* \(#,##0\);_(* &quot;-&quot;??_);_(@_)">
                  <c:v>1023.2665750000001</c:v>
                </c:pt>
                <c:pt idx="18" formatCode="_(* #,##0_);_(* \(#,##0\);_(* &quot;-&quot;??_);_(@_)">
                  <c:v>1089.20236875</c:v>
                </c:pt>
                <c:pt idx="20" formatCode="_(* #,##0_);_(* \(#,##0\);_(* &quot;-&quot;??_);_(@_)">
                  <c:v>1191</c:v>
                </c:pt>
                <c:pt idx="21" formatCode="_(* #,##0_);_(* \(#,##0\);_(* &quot;-&quot;??_);_(@_)">
                  <c:v>1260.934503125</c:v>
                </c:pt>
                <c:pt idx="22" formatCode="_(* #,##0_);_(* \(#,##0\);_(* &quot;-&quot;??_);_(@_)">
                  <c:v>1199.6746031250002</c:v>
                </c:pt>
              </c:numCache>
            </c:numRef>
          </c:val>
        </c:ser>
        <c:ser>
          <c:idx val="1"/>
          <c:order val="1"/>
          <c:tx>
            <c:strRef>
              <c:f>Sheet1!$C$1</c:f>
              <c:strCache>
                <c:ptCount val="1"/>
                <c:pt idx="0">
                  <c:v>Nitrates</c:v>
                </c:pt>
              </c:strCache>
            </c:strRef>
          </c:tx>
          <c:spPr>
            <a:solidFill>
              <a:schemeClr val="accent2"/>
            </a:solidFill>
          </c:spPr>
          <c:invertIfNegative val="0"/>
          <c:cat>
            <c:numRef>
              <c:f>Sheet1!$A$12:$A$34</c:f>
              <c:numCache>
                <c:formatCode>General</c:formatCode>
                <c:ptCount val="23"/>
                <c:pt idx="0">
                  <c:v>2009</c:v>
                </c:pt>
                <c:pt idx="5">
                  <c:v>2010</c:v>
                </c:pt>
                <c:pt idx="10">
                  <c:v>2011</c:v>
                </c:pt>
                <c:pt idx="15">
                  <c:v>2012</c:v>
                </c:pt>
                <c:pt idx="20">
                  <c:v>2013</c:v>
                </c:pt>
              </c:numCache>
            </c:numRef>
          </c:cat>
          <c:val>
            <c:numRef>
              <c:f>Sheet1!$C$12:$C$34</c:f>
              <c:numCache>
                <c:formatCode>General</c:formatCode>
                <c:ptCount val="23"/>
                <c:pt idx="0">
                  <c:v>1561</c:v>
                </c:pt>
                <c:pt idx="1">
                  <c:v>1466</c:v>
                </c:pt>
                <c:pt idx="2">
                  <c:v>1554</c:v>
                </c:pt>
                <c:pt idx="3">
                  <c:v>1604</c:v>
                </c:pt>
                <c:pt idx="5">
                  <c:v>1565</c:v>
                </c:pt>
                <c:pt idx="6">
                  <c:v>1486</c:v>
                </c:pt>
                <c:pt idx="7">
                  <c:v>1584</c:v>
                </c:pt>
                <c:pt idx="8">
                  <c:v>1519</c:v>
                </c:pt>
                <c:pt idx="10">
                  <c:v>1638</c:v>
                </c:pt>
                <c:pt idx="11">
                  <c:v>1487</c:v>
                </c:pt>
                <c:pt idx="12">
                  <c:v>1602</c:v>
                </c:pt>
                <c:pt idx="13">
                  <c:v>1581</c:v>
                </c:pt>
                <c:pt idx="15">
                  <c:v>1495</c:v>
                </c:pt>
                <c:pt idx="16" formatCode="0">
                  <c:v>1532.0910000000001</c:v>
                </c:pt>
                <c:pt idx="17" formatCode="_(* #,##0_);_(* \(#,##0\);_(* &quot;-&quot;??_);_(@_)">
                  <c:v>1633.0235000000002</c:v>
                </c:pt>
                <c:pt idx="18" formatCode="_(* #,##0_);_(* \(#,##0\);_(* &quot;-&quot;??_);_(@_)">
                  <c:v>1555.9154999999998</c:v>
                </c:pt>
                <c:pt idx="20" formatCode="_(* #,##0_);_(* \(#,##0\);_(* &quot;-&quot;??_);_(@_)">
                  <c:v>1520</c:v>
                </c:pt>
                <c:pt idx="21" formatCode="_(* #,##0_);_(* \(#,##0\);_(* &quot;-&quot;??_);_(@_)">
                  <c:v>1513.0165</c:v>
                </c:pt>
                <c:pt idx="22" formatCode="_(* #,##0_);_(* \(#,##0\);_(* &quot;-&quot;??_);_(@_)">
                  <c:v>1603.8015000000003</c:v>
                </c:pt>
              </c:numCache>
            </c:numRef>
          </c:val>
        </c:ser>
        <c:ser>
          <c:idx val="2"/>
          <c:order val="2"/>
          <c:tx>
            <c:strRef>
              <c:f>Sheet1!$D$1</c:f>
              <c:strCache>
                <c:ptCount val="1"/>
                <c:pt idx="0">
                  <c:v>NPK</c:v>
                </c:pt>
              </c:strCache>
            </c:strRef>
          </c:tx>
          <c:spPr>
            <a:solidFill>
              <a:srgbClr val="FFC000"/>
            </a:solidFill>
          </c:spPr>
          <c:invertIfNegative val="0"/>
          <c:cat>
            <c:numRef>
              <c:f>Sheet1!$A$12:$A$34</c:f>
              <c:numCache>
                <c:formatCode>General</c:formatCode>
                <c:ptCount val="23"/>
                <c:pt idx="0">
                  <c:v>2009</c:v>
                </c:pt>
                <c:pt idx="5">
                  <c:v>2010</c:v>
                </c:pt>
                <c:pt idx="10">
                  <c:v>2011</c:v>
                </c:pt>
                <c:pt idx="15">
                  <c:v>2012</c:v>
                </c:pt>
                <c:pt idx="20">
                  <c:v>2013</c:v>
                </c:pt>
              </c:numCache>
            </c:numRef>
          </c:cat>
          <c:val>
            <c:numRef>
              <c:f>Sheet1!$D$12:$D$34</c:f>
              <c:numCache>
                <c:formatCode>0</c:formatCode>
                <c:ptCount val="23"/>
                <c:pt idx="0">
                  <c:v>922.928</c:v>
                </c:pt>
                <c:pt idx="1">
                  <c:v>634.06999999999994</c:v>
                </c:pt>
                <c:pt idx="2">
                  <c:v>886.75400000000002</c:v>
                </c:pt>
                <c:pt idx="3">
                  <c:v>1019.432</c:v>
                </c:pt>
                <c:pt idx="5">
                  <c:v>1269.0419999999999</c:v>
                </c:pt>
                <c:pt idx="6">
                  <c:v>1042.443</c:v>
                </c:pt>
                <c:pt idx="7">
                  <c:v>1097.702</c:v>
                </c:pt>
                <c:pt idx="8">
                  <c:v>1221.8389999999999</c:v>
                </c:pt>
                <c:pt idx="10">
                  <c:v>1270.2529999999999</c:v>
                </c:pt>
                <c:pt idx="11">
                  <c:v>1120.6669999999999</c:v>
                </c:pt>
                <c:pt idx="12">
                  <c:v>1065.2159999999999</c:v>
                </c:pt>
                <c:pt idx="13">
                  <c:v>1146.57</c:v>
                </c:pt>
                <c:pt idx="15">
                  <c:v>1137.5039999999999</c:v>
                </c:pt>
                <c:pt idx="16">
                  <c:v>1028.9659999999999</c:v>
                </c:pt>
                <c:pt idx="17" formatCode="_(* #,##0_);_(* \(#,##0\);_(* &quot;-&quot;??_);_(@_)">
                  <c:v>1154.8389999999999</c:v>
                </c:pt>
                <c:pt idx="18" formatCode="_(* #,##0_);_(* \(#,##0\);_(* &quot;-&quot;??_);_(@_)">
                  <c:v>1169.4005</c:v>
                </c:pt>
                <c:pt idx="20" formatCode="_(* #,##0_);_(* \(#,##0\);_(* &quot;-&quot;??_);_(@_)">
                  <c:v>1244</c:v>
                </c:pt>
                <c:pt idx="21" formatCode="_(* #,##0_);_(* \(#,##0\);_(* &quot;-&quot;??_);_(@_)">
                  <c:v>988.73699999999997</c:v>
                </c:pt>
                <c:pt idx="22" formatCode="_(* #,##0_);_(* \(#,##0\);_(* &quot;-&quot;??_);_(@_)">
                  <c:v>1172.7809999999999</c:v>
                </c:pt>
              </c:numCache>
            </c:numRef>
          </c:val>
        </c:ser>
        <c:ser>
          <c:idx val="3"/>
          <c:order val="3"/>
          <c:tx>
            <c:strRef>
              <c:f>Sheet1!$E$1</c:f>
              <c:strCache>
                <c:ptCount val="1"/>
                <c:pt idx="0">
                  <c:v>CN</c:v>
                </c:pt>
              </c:strCache>
            </c:strRef>
          </c:tx>
          <c:spPr>
            <a:solidFill>
              <a:schemeClr val="bg1">
                <a:lumMod val="50000"/>
              </a:schemeClr>
            </a:solidFill>
          </c:spPr>
          <c:invertIfNegative val="0"/>
          <c:cat>
            <c:numRef>
              <c:f>Sheet1!$A$12:$A$34</c:f>
              <c:numCache>
                <c:formatCode>General</c:formatCode>
                <c:ptCount val="23"/>
                <c:pt idx="0">
                  <c:v>2009</c:v>
                </c:pt>
                <c:pt idx="5">
                  <c:v>2010</c:v>
                </c:pt>
                <c:pt idx="10">
                  <c:v>2011</c:v>
                </c:pt>
                <c:pt idx="15">
                  <c:v>2012</c:v>
                </c:pt>
                <c:pt idx="20">
                  <c:v>2013</c:v>
                </c:pt>
              </c:numCache>
            </c:numRef>
          </c:cat>
          <c:val>
            <c:numRef>
              <c:f>Sheet1!$E$12:$E$34</c:f>
              <c:numCache>
                <c:formatCode>General</c:formatCode>
                <c:ptCount val="23"/>
                <c:pt idx="0">
                  <c:v>239</c:v>
                </c:pt>
                <c:pt idx="1">
                  <c:v>158</c:v>
                </c:pt>
                <c:pt idx="2">
                  <c:v>247</c:v>
                </c:pt>
                <c:pt idx="3">
                  <c:v>259</c:v>
                </c:pt>
                <c:pt idx="5">
                  <c:v>338</c:v>
                </c:pt>
                <c:pt idx="6">
                  <c:v>255</c:v>
                </c:pt>
                <c:pt idx="7">
                  <c:v>302</c:v>
                </c:pt>
                <c:pt idx="8">
                  <c:v>288</c:v>
                </c:pt>
                <c:pt idx="10">
                  <c:v>292</c:v>
                </c:pt>
                <c:pt idx="11">
                  <c:v>291</c:v>
                </c:pt>
                <c:pt idx="12">
                  <c:v>288</c:v>
                </c:pt>
                <c:pt idx="13">
                  <c:v>321</c:v>
                </c:pt>
                <c:pt idx="15">
                  <c:v>310</c:v>
                </c:pt>
                <c:pt idx="16" formatCode="0">
                  <c:v>331.69799999999998</c:v>
                </c:pt>
                <c:pt idx="17" formatCode="_(* #,##0_);_(* \(#,##0\);_(* &quot;-&quot;??_);_(@_)">
                  <c:v>321.63300000000004</c:v>
                </c:pt>
                <c:pt idx="18" formatCode="_(* #,##0_);_(* \(#,##0\);_(* &quot;-&quot;??_);_(@_)">
                  <c:v>289.71799999999996</c:v>
                </c:pt>
                <c:pt idx="20" formatCode="_(* #,##0_);_(* \(#,##0\);_(* &quot;-&quot;??_);_(@_)">
                  <c:v>326</c:v>
                </c:pt>
                <c:pt idx="21" formatCode="_(* #,##0_);_(* \(#,##0\);_(* &quot;-&quot;??_);_(@_)">
                  <c:v>274.53699999999998</c:v>
                </c:pt>
                <c:pt idx="22" formatCode="_(* #,##0_);_(* \(#,##0\);_(* &quot;-&quot;??_);_(@_)">
                  <c:v>313.32400000000001</c:v>
                </c:pt>
              </c:numCache>
            </c:numRef>
          </c:val>
        </c:ser>
        <c:ser>
          <c:idx val="4"/>
          <c:order val="4"/>
          <c:tx>
            <c:strRef>
              <c:f>Sheet1!$F$1</c:f>
              <c:strCache>
                <c:ptCount val="1"/>
                <c:pt idx="0">
                  <c:v>UAN</c:v>
                </c:pt>
              </c:strCache>
            </c:strRef>
          </c:tx>
          <c:spPr>
            <a:solidFill>
              <a:schemeClr val="accent2"/>
            </a:solidFill>
          </c:spPr>
          <c:invertIfNegative val="0"/>
          <c:cat>
            <c:numRef>
              <c:f>Sheet1!$A$12:$A$34</c:f>
              <c:numCache>
                <c:formatCode>General</c:formatCode>
                <c:ptCount val="23"/>
                <c:pt idx="0">
                  <c:v>2009</c:v>
                </c:pt>
                <c:pt idx="5">
                  <c:v>2010</c:v>
                </c:pt>
                <c:pt idx="10">
                  <c:v>2011</c:v>
                </c:pt>
                <c:pt idx="15">
                  <c:v>2012</c:v>
                </c:pt>
                <c:pt idx="20">
                  <c:v>2013</c:v>
                </c:pt>
              </c:numCache>
            </c:numRef>
          </c:cat>
          <c:val>
            <c:numRef>
              <c:f>Sheet1!$F$12:$F$34</c:f>
              <c:numCache>
                <c:formatCode>General</c:formatCode>
                <c:ptCount val="23"/>
                <c:pt idx="0">
                  <c:v>163</c:v>
                </c:pt>
                <c:pt idx="1">
                  <c:v>202</c:v>
                </c:pt>
                <c:pt idx="2">
                  <c:v>165</c:v>
                </c:pt>
                <c:pt idx="3">
                  <c:v>231</c:v>
                </c:pt>
                <c:pt idx="5">
                  <c:v>174</c:v>
                </c:pt>
                <c:pt idx="6">
                  <c:v>189</c:v>
                </c:pt>
                <c:pt idx="7">
                  <c:v>206</c:v>
                </c:pt>
                <c:pt idx="8">
                  <c:v>244</c:v>
                </c:pt>
                <c:pt idx="10">
                  <c:v>211</c:v>
                </c:pt>
                <c:pt idx="11">
                  <c:v>258</c:v>
                </c:pt>
                <c:pt idx="12">
                  <c:v>314</c:v>
                </c:pt>
                <c:pt idx="13">
                  <c:v>267</c:v>
                </c:pt>
                <c:pt idx="15">
                  <c:v>251</c:v>
                </c:pt>
                <c:pt idx="16" formatCode="0">
                  <c:v>282.27300000000002</c:v>
                </c:pt>
                <c:pt idx="17" formatCode="_(* #,##0_);_(* \(#,##0\);_(* &quot;-&quot;??_);_(@_)">
                  <c:v>224.608</c:v>
                </c:pt>
                <c:pt idx="18" formatCode="_(* #,##0_);_(* \(#,##0\);_(* &quot;-&quot;??_);_(@_)">
                  <c:v>195.75399999999999</c:v>
                </c:pt>
                <c:pt idx="20" formatCode="_(* #,##0_);_(* \(#,##0\);_(* &quot;-&quot;??_);_(@_)">
                  <c:v>248</c:v>
                </c:pt>
                <c:pt idx="21" formatCode="_(* #,##0_);_(* \(#,##0\);_(* &quot;-&quot;??_);_(@_)">
                  <c:v>268.31900000000007</c:v>
                </c:pt>
                <c:pt idx="22" formatCode="_(* #,##0_);_(* \(#,##0\);_(* &quot;-&quot;??_);_(@_)">
                  <c:v>288.39100000000002</c:v>
                </c:pt>
              </c:numCache>
            </c:numRef>
          </c:val>
        </c:ser>
        <c:ser>
          <c:idx val="5"/>
          <c:order val="5"/>
          <c:tx>
            <c:strRef>
              <c:f>Sheet1!$G$1</c:f>
              <c:strCache>
                <c:ptCount val="1"/>
                <c:pt idx="0">
                  <c:v>SSP - based fertilizer</c:v>
                </c:pt>
              </c:strCache>
            </c:strRef>
          </c:tx>
          <c:spPr>
            <a:solidFill>
              <a:schemeClr val="accent5">
                <a:lumMod val="75000"/>
              </a:schemeClr>
            </a:solidFill>
          </c:spPr>
          <c:invertIfNegative val="0"/>
          <c:cat>
            <c:numRef>
              <c:f>Sheet1!$A$12:$A$34</c:f>
              <c:numCache>
                <c:formatCode>General</c:formatCode>
                <c:ptCount val="23"/>
                <c:pt idx="0">
                  <c:v>2009</c:v>
                </c:pt>
                <c:pt idx="5">
                  <c:v>2010</c:v>
                </c:pt>
                <c:pt idx="10">
                  <c:v>2011</c:v>
                </c:pt>
                <c:pt idx="15">
                  <c:v>2012</c:v>
                </c:pt>
                <c:pt idx="20">
                  <c:v>2013</c:v>
                </c:pt>
              </c:numCache>
            </c:numRef>
          </c:cat>
          <c:val>
            <c:numRef>
              <c:f>Sheet1!$G$12:$G$34</c:f>
              <c:numCache>
                <c:formatCode>0</c:formatCode>
                <c:ptCount val="23"/>
                <c:pt idx="0">
                  <c:v>59.072000000000003</c:v>
                </c:pt>
                <c:pt idx="1">
                  <c:v>130.93</c:v>
                </c:pt>
                <c:pt idx="2">
                  <c:v>216.24599999999998</c:v>
                </c:pt>
                <c:pt idx="3">
                  <c:v>111.56800000000001</c:v>
                </c:pt>
                <c:pt idx="5">
                  <c:v>67.957999999999998</c:v>
                </c:pt>
                <c:pt idx="6">
                  <c:v>178.55699999999999</c:v>
                </c:pt>
                <c:pt idx="7">
                  <c:v>201.298</c:v>
                </c:pt>
                <c:pt idx="8">
                  <c:v>164.161</c:v>
                </c:pt>
                <c:pt idx="10">
                  <c:v>92.746999999999986</c:v>
                </c:pt>
                <c:pt idx="11">
                  <c:v>159.333</c:v>
                </c:pt>
                <c:pt idx="12">
                  <c:v>175.78400000000002</c:v>
                </c:pt>
                <c:pt idx="13">
                  <c:v>128.43</c:v>
                </c:pt>
                <c:pt idx="15">
                  <c:v>62.496000000000002</c:v>
                </c:pt>
                <c:pt idx="16">
                  <c:v>118.43</c:v>
                </c:pt>
                <c:pt idx="17">
                  <c:v>162.50400000000002</c:v>
                </c:pt>
                <c:pt idx="18">
                  <c:v>142.43200000000002</c:v>
                </c:pt>
                <c:pt idx="20" formatCode="_(* #,##0_);_(* \(#,##0\);_(* &quot;-&quot;??_);_(@_)">
                  <c:v>81.056000000000012</c:v>
                </c:pt>
                <c:pt idx="21" formatCode="_(* #,##0_);_(* \(#,##0\);_(* &quot;-&quot;??_);_(@_)">
                  <c:v>154.31</c:v>
                </c:pt>
                <c:pt idx="22">
                  <c:v>163.78</c:v>
                </c:pt>
              </c:numCache>
            </c:numRef>
          </c:val>
        </c:ser>
        <c:dLbls>
          <c:showLegendKey val="0"/>
          <c:showVal val="0"/>
          <c:showCatName val="0"/>
          <c:showSerName val="0"/>
          <c:showPercent val="0"/>
          <c:showBubbleSize val="0"/>
        </c:dLbls>
        <c:gapWidth val="14"/>
        <c:overlap val="100"/>
        <c:axId val="519076096"/>
        <c:axId val="519110656"/>
      </c:barChart>
      <c:catAx>
        <c:axId val="519076096"/>
        <c:scaling>
          <c:orientation val="minMax"/>
        </c:scaling>
        <c:delete val="0"/>
        <c:axPos val="b"/>
        <c:numFmt formatCode="General" sourceLinked="1"/>
        <c:majorTickMark val="none"/>
        <c:minorTickMark val="none"/>
        <c:tickLblPos val="none"/>
        <c:txPr>
          <a:bodyPr rot="0" vert="horz" anchor="ctr" anchorCtr="1"/>
          <a:lstStyle/>
          <a:p>
            <a:pPr>
              <a:defRPr lang="en-US" sz="800"/>
            </a:pPr>
            <a:endParaRPr lang="en-US"/>
          </a:p>
        </c:txPr>
        <c:crossAx val="519110656"/>
        <c:crosses val="autoZero"/>
        <c:auto val="1"/>
        <c:lblAlgn val="ctr"/>
        <c:lblOffset val="100"/>
        <c:noMultiLvlLbl val="0"/>
      </c:catAx>
      <c:valAx>
        <c:axId val="519110656"/>
        <c:scaling>
          <c:orientation val="minMax"/>
          <c:max val="5000"/>
        </c:scaling>
        <c:delete val="0"/>
        <c:axPos val="l"/>
        <c:majorGridlines/>
        <c:title>
          <c:tx>
            <c:rich>
              <a:bodyPr rot="0" vert="horz"/>
              <a:lstStyle/>
              <a:p>
                <a:pPr>
                  <a:defRPr lang="en-US"/>
                </a:pPr>
                <a:r>
                  <a:rPr lang="nb-NO" sz="1000" b="0" dirty="0" smtClean="0"/>
                  <a:t>Kilotons</a:t>
                </a:r>
                <a:endParaRPr lang="nb-NO" sz="1000" b="0" dirty="0"/>
              </a:p>
            </c:rich>
          </c:tx>
          <c:layout>
            <c:manualLayout>
              <c:xMode val="edge"/>
              <c:yMode val="edge"/>
              <c:x val="2.9809835091368303E-3"/>
              <c:y val="0.11443737892556942"/>
            </c:manualLayout>
          </c:layout>
          <c:overlay val="0"/>
        </c:title>
        <c:numFmt formatCode="#,##0" sourceLinked="0"/>
        <c:majorTickMark val="out"/>
        <c:minorTickMark val="none"/>
        <c:tickLblPos val="nextTo"/>
        <c:txPr>
          <a:bodyPr/>
          <a:lstStyle/>
          <a:p>
            <a:pPr>
              <a:defRPr lang="en-US" sz="1000"/>
            </a:pPr>
            <a:endParaRPr lang="en-US"/>
          </a:p>
        </c:txPr>
        <c:crossAx val="519076096"/>
        <c:crosses val="autoZero"/>
        <c:crossBetween val="between"/>
      </c:valAx>
    </c:plotArea>
    <c:legend>
      <c:legendPos val="b"/>
      <c:legendEntry>
        <c:idx val="0"/>
        <c:txPr>
          <a:bodyPr/>
          <a:lstStyle/>
          <a:p>
            <a:pPr>
              <a:defRPr sz="800"/>
            </a:pPr>
            <a:endParaRPr lang="en-US"/>
          </a:p>
        </c:txPr>
      </c:legendEntry>
      <c:layout>
        <c:manualLayout>
          <c:xMode val="edge"/>
          <c:yMode val="edge"/>
          <c:x val="9.4024909622146283E-2"/>
          <c:y val="0.8982964336633299"/>
          <c:w val="0.80447209429010058"/>
          <c:h val="3.9391289159586756E-2"/>
        </c:manualLayout>
      </c:layout>
      <c:overlay val="0"/>
      <c:txPr>
        <a:bodyPr/>
        <a:lstStyle/>
        <a:p>
          <a:pPr>
            <a:defRPr lang="en-US" sz="8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20457282024391"/>
          <c:y val="0.17481255953595784"/>
          <c:w val="0.82936851205616968"/>
          <c:h val="0.69806139239976261"/>
        </c:manualLayout>
      </c:layout>
      <c:barChart>
        <c:barDir val="col"/>
        <c:grouping val="stacked"/>
        <c:varyColors val="0"/>
        <c:ser>
          <c:idx val="0"/>
          <c:order val="0"/>
          <c:tx>
            <c:strRef>
              <c:f>Sheet1!$B$1</c:f>
              <c:strCache>
                <c:ptCount val="1"/>
                <c:pt idx="0">
                  <c:v>Ammonia</c:v>
                </c:pt>
              </c:strCache>
            </c:strRef>
          </c:tx>
          <c:spPr>
            <a:solidFill>
              <a:schemeClr val="accent3"/>
            </a:solidFill>
          </c:spPr>
          <c:invertIfNegative val="0"/>
          <c:cat>
            <c:numRef>
              <c:f>Sheet1!$A$12:$A$34</c:f>
              <c:numCache>
                <c:formatCode>General</c:formatCode>
                <c:ptCount val="23"/>
                <c:pt idx="0">
                  <c:v>2009</c:v>
                </c:pt>
                <c:pt idx="5">
                  <c:v>2010</c:v>
                </c:pt>
                <c:pt idx="10">
                  <c:v>2011</c:v>
                </c:pt>
                <c:pt idx="15">
                  <c:v>2012</c:v>
                </c:pt>
                <c:pt idx="20">
                  <c:v>2013</c:v>
                </c:pt>
              </c:numCache>
            </c:numRef>
          </c:cat>
          <c:val>
            <c:numRef>
              <c:f>Sheet1!$B$12:$B$34</c:f>
              <c:numCache>
                <c:formatCode>General</c:formatCode>
                <c:ptCount val="23"/>
                <c:pt idx="0">
                  <c:v>1399</c:v>
                </c:pt>
                <c:pt idx="1">
                  <c:v>1812</c:v>
                </c:pt>
                <c:pt idx="2">
                  <c:v>1712</c:v>
                </c:pt>
                <c:pt idx="3">
                  <c:v>1813</c:v>
                </c:pt>
                <c:pt idx="5">
                  <c:v>1819</c:v>
                </c:pt>
                <c:pt idx="6">
                  <c:v>1801</c:v>
                </c:pt>
                <c:pt idx="7">
                  <c:v>1803</c:v>
                </c:pt>
                <c:pt idx="8">
                  <c:v>1912</c:v>
                </c:pt>
                <c:pt idx="10">
                  <c:v>1749</c:v>
                </c:pt>
                <c:pt idx="11">
                  <c:v>1590</c:v>
                </c:pt>
                <c:pt idx="12">
                  <c:v>1592</c:v>
                </c:pt>
                <c:pt idx="13">
                  <c:v>1717</c:v>
                </c:pt>
                <c:pt idx="15">
                  <c:v>1682</c:v>
                </c:pt>
                <c:pt idx="16" formatCode="0">
                  <c:v>1755.6927180000002</c:v>
                </c:pt>
                <c:pt idx="17" formatCode="_(* #,##0_);_(* \(#,##0\);_(* &quot;-&quot;??_);_(@_)">
                  <c:v>1808.6734689999998</c:v>
                </c:pt>
                <c:pt idx="18" formatCode="_(* #,##0_);_(* \(#,##0\);_(* &quot;-&quot;??_);_(@_)">
                  <c:v>1788.125509</c:v>
                </c:pt>
                <c:pt idx="20">
                  <c:v>1826</c:v>
                </c:pt>
                <c:pt idx="21" formatCode="#,##0">
                  <c:v>1823.3045199999999</c:v>
                </c:pt>
                <c:pt idx="22" formatCode="_(* #,##0_);_(* \(#,##0\);_(* &quot;-&quot;??_);_(@_)">
                  <c:v>1866.6397179999999</c:v>
                </c:pt>
              </c:numCache>
            </c:numRef>
          </c:val>
        </c:ser>
        <c:dLbls>
          <c:showLegendKey val="0"/>
          <c:showVal val="0"/>
          <c:showCatName val="0"/>
          <c:showSerName val="0"/>
          <c:showPercent val="0"/>
          <c:showBubbleSize val="0"/>
        </c:dLbls>
        <c:gapWidth val="12"/>
        <c:overlap val="100"/>
        <c:axId val="519049216"/>
        <c:axId val="519188480"/>
      </c:barChart>
      <c:catAx>
        <c:axId val="519049216"/>
        <c:scaling>
          <c:orientation val="minMax"/>
        </c:scaling>
        <c:delete val="0"/>
        <c:axPos val="b"/>
        <c:numFmt formatCode="General" sourceLinked="1"/>
        <c:majorTickMark val="none"/>
        <c:minorTickMark val="none"/>
        <c:tickLblPos val="none"/>
        <c:txPr>
          <a:bodyPr/>
          <a:lstStyle/>
          <a:p>
            <a:pPr>
              <a:defRPr lang="en-US" sz="1000"/>
            </a:pPr>
            <a:endParaRPr lang="en-US"/>
          </a:p>
        </c:txPr>
        <c:crossAx val="519188480"/>
        <c:crosses val="autoZero"/>
        <c:auto val="1"/>
        <c:lblAlgn val="ctr"/>
        <c:lblOffset val="100"/>
        <c:noMultiLvlLbl val="0"/>
      </c:catAx>
      <c:valAx>
        <c:axId val="519188480"/>
        <c:scaling>
          <c:orientation val="minMax"/>
        </c:scaling>
        <c:delete val="0"/>
        <c:axPos val="l"/>
        <c:majorGridlines/>
        <c:title>
          <c:tx>
            <c:rich>
              <a:bodyPr rot="0" vert="horz"/>
              <a:lstStyle/>
              <a:p>
                <a:pPr>
                  <a:defRPr lang="en-US"/>
                </a:pPr>
                <a:r>
                  <a:rPr lang="nb-NO" sz="1000" b="0" dirty="0" smtClean="0"/>
                  <a:t>Kilotons</a:t>
                </a:r>
                <a:endParaRPr lang="nb-NO" sz="1000" b="0" dirty="0"/>
              </a:p>
            </c:rich>
          </c:tx>
          <c:layout>
            <c:manualLayout>
              <c:xMode val="edge"/>
              <c:yMode val="edge"/>
              <c:x val="3.5242295194207254E-2"/>
              <c:y val="0.1090176396144384"/>
            </c:manualLayout>
          </c:layout>
          <c:overlay val="0"/>
        </c:title>
        <c:numFmt formatCode="#,##0" sourceLinked="0"/>
        <c:majorTickMark val="out"/>
        <c:minorTickMark val="none"/>
        <c:tickLblPos val="nextTo"/>
        <c:txPr>
          <a:bodyPr/>
          <a:lstStyle/>
          <a:p>
            <a:pPr>
              <a:defRPr lang="en-US" sz="1000"/>
            </a:pPr>
            <a:endParaRPr lang="en-US"/>
          </a:p>
        </c:txPr>
        <c:crossAx val="51904921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428571428571452E-2"/>
          <c:y val="1.8930273853434983E-4"/>
          <c:w val="0.9285714285714286"/>
          <c:h val="0.830183943086792"/>
        </c:manualLayout>
      </c:layout>
      <c:barChart>
        <c:barDir val="col"/>
        <c:grouping val="percentStacked"/>
        <c:varyColors val="0"/>
        <c:ser>
          <c:idx val="3"/>
          <c:order val="0"/>
          <c:tx>
            <c:strRef>
              <c:f>Sheet1!$A$2:$A$2</c:f>
              <c:strCache>
                <c:ptCount val="1"/>
              </c:strCache>
            </c:strRef>
          </c:tx>
          <c:spPr>
            <a:noFill/>
            <a:ln w="25370">
              <a:noFill/>
            </a:ln>
          </c:spPr>
          <c:invertIfNegative val="0"/>
          <c:cat>
            <c:numRef>
              <c:f>Sheet1!$B$1:$H$1</c:f>
              <c:numCache>
                <c:formatCode>General</c:formatCode>
                <c:ptCount val="5"/>
                <c:pt idx="0">
                  <c:v>2006</c:v>
                </c:pt>
                <c:pt idx="1">
                  <c:v>2009</c:v>
                </c:pt>
                <c:pt idx="2">
                  <c:v>2010</c:v>
                </c:pt>
                <c:pt idx="3">
                  <c:v>2012</c:v>
                </c:pt>
                <c:pt idx="4">
                  <c:v>2013</c:v>
                </c:pt>
              </c:numCache>
            </c:numRef>
          </c:cat>
          <c:val>
            <c:numRef>
              <c:f>Sheet1!$B$2:$H$2</c:f>
              <c:numCache>
                <c:formatCode>General</c:formatCode>
                <c:ptCount val="5"/>
              </c:numCache>
            </c:numRef>
          </c:val>
        </c:ser>
        <c:ser>
          <c:idx val="0"/>
          <c:order val="1"/>
          <c:tx>
            <c:strRef>
              <c:f>Sheet1!$A$3:$A$3</c:f>
              <c:strCache>
                <c:ptCount val="1"/>
                <c:pt idx="0">
                  <c:v>Non gas*</c:v>
                </c:pt>
              </c:strCache>
            </c:strRef>
          </c:tx>
          <c:spPr>
            <a:solidFill>
              <a:schemeClr val="bg1">
                <a:lumMod val="50000"/>
              </a:schemeClr>
            </a:solidFill>
            <a:ln w="25370">
              <a:noFill/>
            </a:ln>
          </c:spPr>
          <c:invertIfNegative val="0"/>
          <c:dLbls>
            <c:txPr>
              <a:bodyPr/>
              <a:lstStyle/>
              <a:p>
                <a:pPr>
                  <a:defRPr lang="en-US"/>
                </a:pPr>
                <a:endParaRPr lang="en-US"/>
              </a:p>
            </c:txPr>
            <c:showLegendKey val="0"/>
            <c:showVal val="1"/>
            <c:showCatName val="0"/>
            <c:showSerName val="0"/>
            <c:showPercent val="0"/>
            <c:showBubbleSize val="0"/>
            <c:showLeaderLines val="0"/>
          </c:dLbls>
          <c:cat>
            <c:numRef>
              <c:f>Sheet1!$B$1:$H$1</c:f>
              <c:numCache>
                <c:formatCode>General</c:formatCode>
                <c:ptCount val="5"/>
                <c:pt idx="0">
                  <c:v>2006</c:v>
                </c:pt>
                <c:pt idx="1">
                  <c:v>2009</c:v>
                </c:pt>
                <c:pt idx="2">
                  <c:v>2010</c:v>
                </c:pt>
                <c:pt idx="3">
                  <c:v>2012</c:v>
                </c:pt>
                <c:pt idx="4">
                  <c:v>2013</c:v>
                </c:pt>
              </c:numCache>
            </c:numRef>
          </c:cat>
          <c:val>
            <c:numRef>
              <c:f>Sheet1!$B$3:$H$3</c:f>
              <c:numCache>
                <c:formatCode>0%</c:formatCode>
                <c:ptCount val="5"/>
                <c:pt idx="0">
                  <c:v>-0.30000000000000032</c:v>
                </c:pt>
                <c:pt idx="1">
                  <c:v>-0.2</c:v>
                </c:pt>
                <c:pt idx="2">
                  <c:v>-0.2</c:v>
                </c:pt>
                <c:pt idx="3">
                  <c:v>-0.2</c:v>
                </c:pt>
                <c:pt idx="4">
                  <c:v>-0.1</c:v>
                </c:pt>
              </c:numCache>
            </c:numRef>
          </c:val>
        </c:ser>
        <c:ser>
          <c:idx val="2"/>
          <c:order val="2"/>
          <c:tx>
            <c:strRef>
              <c:f>Sheet1!$A$4:$A$4</c:f>
              <c:strCache>
                <c:ptCount val="1"/>
              </c:strCache>
            </c:strRef>
          </c:tx>
          <c:spPr>
            <a:noFill/>
            <a:ln w="25370">
              <a:noFill/>
            </a:ln>
          </c:spPr>
          <c:invertIfNegative val="0"/>
          <c:cat>
            <c:numRef>
              <c:f>Sheet1!$B$1:$H$1</c:f>
              <c:numCache>
                <c:formatCode>General</c:formatCode>
                <c:ptCount val="5"/>
                <c:pt idx="0">
                  <c:v>2006</c:v>
                </c:pt>
                <c:pt idx="1">
                  <c:v>2009</c:v>
                </c:pt>
                <c:pt idx="2">
                  <c:v>2010</c:v>
                </c:pt>
                <c:pt idx="3">
                  <c:v>2012</c:v>
                </c:pt>
                <c:pt idx="4">
                  <c:v>2013</c:v>
                </c:pt>
              </c:numCache>
            </c:numRef>
          </c:cat>
          <c:val>
            <c:numRef>
              <c:f>Sheet1!$B$4:$H$4</c:f>
              <c:numCache>
                <c:formatCode>General</c:formatCode>
                <c:ptCount val="5"/>
              </c:numCache>
            </c:numRef>
          </c:val>
        </c:ser>
        <c:ser>
          <c:idx val="4"/>
          <c:order val="3"/>
          <c:tx>
            <c:strRef>
              <c:f>Sheet1!$A$5:$A$5</c:f>
              <c:strCache>
                <c:ptCount val="1"/>
                <c:pt idx="0">
                  <c:v>Spot gas</c:v>
                </c:pt>
              </c:strCache>
            </c:strRef>
          </c:tx>
          <c:spPr>
            <a:solidFill>
              <a:schemeClr val="accent3"/>
            </a:solidFill>
            <a:ln w="25370">
              <a:noFill/>
            </a:ln>
          </c:spPr>
          <c:invertIfNegative val="0"/>
          <c:dLbls>
            <c:dLbl>
              <c:idx val="0"/>
              <c:delete val="1"/>
            </c:dLbl>
            <c:txPr>
              <a:bodyPr/>
              <a:lstStyle/>
              <a:p>
                <a:pPr>
                  <a:defRPr lang="en-US"/>
                </a:pPr>
                <a:endParaRPr lang="en-US"/>
              </a:p>
            </c:txPr>
            <c:showLegendKey val="0"/>
            <c:showVal val="1"/>
            <c:showCatName val="0"/>
            <c:showSerName val="0"/>
            <c:showPercent val="0"/>
            <c:showBubbleSize val="0"/>
            <c:showLeaderLines val="0"/>
          </c:dLbls>
          <c:cat>
            <c:numRef>
              <c:f>Sheet1!$B$1:$H$1</c:f>
              <c:numCache>
                <c:formatCode>General</c:formatCode>
                <c:ptCount val="5"/>
                <c:pt idx="0">
                  <c:v>2006</c:v>
                </c:pt>
                <c:pt idx="1">
                  <c:v>2009</c:v>
                </c:pt>
                <c:pt idx="2">
                  <c:v>2010</c:v>
                </c:pt>
                <c:pt idx="3">
                  <c:v>2012</c:v>
                </c:pt>
                <c:pt idx="4">
                  <c:v>2013</c:v>
                </c:pt>
              </c:numCache>
            </c:numRef>
          </c:cat>
          <c:val>
            <c:numRef>
              <c:f>Sheet1!$B$5:$H$5</c:f>
              <c:numCache>
                <c:formatCode>0%</c:formatCode>
                <c:ptCount val="5"/>
                <c:pt idx="0" formatCode="General">
                  <c:v>0</c:v>
                </c:pt>
                <c:pt idx="1">
                  <c:v>0.55000000000000004</c:v>
                </c:pt>
                <c:pt idx="2">
                  <c:v>0.65000000000000324</c:v>
                </c:pt>
                <c:pt idx="3">
                  <c:v>0.8</c:v>
                </c:pt>
                <c:pt idx="4">
                  <c:v>0.9</c:v>
                </c:pt>
              </c:numCache>
            </c:numRef>
          </c:val>
        </c:ser>
        <c:ser>
          <c:idx val="5"/>
          <c:order val="4"/>
          <c:tx>
            <c:strRef>
              <c:f>Sheet1!$A$6:$A$6</c:f>
              <c:strCache>
                <c:ptCount val="1"/>
              </c:strCache>
            </c:strRef>
          </c:tx>
          <c:spPr>
            <a:noFill/>
            <a:ln w="25370">
              <a:noFill/>
            </a:ln>
          </c:spPr>
          <c:invertIfNegative val="0"/>
          <c:cat>
            <c:numRef>
              <c:f>Sheet1!$B$1:$H$1</c:f>
              <c:numCache>
                <c:formatCode>General</c:formatCode>
                <c:ptCount val="5"/>
                <c:pt idx="0">
                  <c:v>2006</c:v>
                </c:pt>
                <c:pt idx="1">
                  <c:v>2009</c:v>
                </c:pt>
                <c:pt idx="2">
                  <c:v>2010</c:v>
                </c:pt>
                <c:pt idx="3">
                  <c:v>2012</c:v>
                </c:pt>
                <c:pt idx="4">
                  <c:v>2013</c:v>
                </c:pt>
              </c:numCache>
            </c:numRef>
          </c:cat>
          <c:val>
            <c:numRef>
              <c:f>Sheet1!$B$6:$H$6</c:f>
              <c:numCache>
                <c:formatCode>General</c:formatCode>
                <c:ptCount val="5"/>
              </c:numCache>
            </c:numRef>
          </c:val>
        </c:ser>
        <c:ser>
          <c:idx val="1"/>
          <c:order val="5"/>
          <c:tx>
            <c:strRef>
              <c:f>Sheet1!$A$7:$A$7</c:f>
              <c:strCache>
                <c:ptCount val="1"/>
                <c:pt idx="0">
                  <c:v>Oil-linked</c:v>
                </c:pt>
              </c:strCache>
            </c:strRef>
          </c:tx>
          <c:spPr>
            <a:solidFill>
              <a:schemeClr val="accent2"/>
            </a:solidFill>
            <a:ln w="25370">
              <a:noFill/>
            </a:ln>
          </c:spPr>
          <c:invertIfNegative val="0"/>
          <c:dLbls>
            <c:dLbl>
              <c:idx val="3"/>
              <c:delete val="1"/>
            </c:dLbl>
            <c:dLbl>
              <c:idx val="4"/>
              <c:delete val="1"/>
            </c:dLbl>
            <c:txPr>
              <a:bodyPr/>
              <a:lstStyle/>
              <a:p>
                <a:pPr>
                  <a:defRPr lang="en-US"/>
                </a:pPr>
                <a:endParaRPr lang="en-US"/>
              </a:p>
            </c:txPr>
            <c:showLegendKey val="0"/>
            <c:showVal val="1"/>
            <c:showCatName val="0"/>
            <c:showSerName val="0"/>
            <c:showPercent val="0"/>
            <c:showBubbleSize val="0"/>
            <c:showLeaderLines val="0"/>
          </c:dLbls>
          <c:cat>
            <c:numRef>
              <c:f>Sheet1!$B$1:$H$1</c:f>
              <c:numCache>
                <c:formatCode>General</c:formatCode>
                <c:ptCount val="5"/>
                <c:pt idx="0">
                  <c:v>2006</c:v>
                </c:pt>
                <c:pt idx="1">
                  <c:v>2009</c:v>
                </c:pt>
                <c:pt idx="2">
                  <c:v>2010</c:v>
                </c:pt>
                <c:pt idx="3">
                  <c:v>2012</c:v>
                </c:pt>
                <c:pt idx="4">
                  <c:v>2013</c:v>
                </c:pt>
              </c:numCache>
            </c:numRef>
          </c:cat>
          <c:val>
            <c:numRef>
              <c:f>Sheet1!$B$7:$H$7</c:f>
              <c:numCache>
                <c:formatCode>0%</c:formatCode>
                <c:ptCount val="5"/>
                <c:pt idx="0">
                  <c:v>0.70000000000000062</c:v>
                </c:pt>
                <c:pt idx="1">
                  <c:v>0.25</c:v>
                </c:pt>
                <c:pt idx="2">
                  <c:v>0.15000000000000024</c:v>
                </c:pt>
                <c:pt idx="3">
                  <c:v>0</c:v>
                </c:pt>
                <c:pt idx="4">
                  <c:v>0</c:v>
                </c:pt>
              </c:numCache>
            </c:numRef>
          </c:val>
        </c:ser>
        <c:dLbls>
          <c:showLegendKey val="0"/>
          <c:showVal val="0"/>
          <c:showCatName val="0"/>
          <c:showSerName val="0"/>
          <c:showPercent val="0"/>
          <c:showBubbleSize val="0"/>
        </c:dLbls>
        <c:gapWidth val="50"/>
        <c:overlap val="100"/>
        <c:axId val="519890048"/>
        <c:axId val="519891584"/>
      </c:barChart>
      <c:catAx>
        <c:axId val="519890048"/>
        <c:scaling>
          <c:orientation val="minMax"/>
        </c:scaling>
        <c:delete val="0"/>
        <c:axPos val="b"/>
        <c:numFmt formatCode="General" sourceLinked="1"/>
        <c:majorTickMark val="none"/>
        <c:minorTickMark val="none"/>
        <c:tickLblPos val="low"/>
        <c:spPr>
          <a:ln w="12686">
            <a:solidFill>
              <a:schemeClr val="bg1">
                <a:lumMod val="65000"/>
              </a:schemeClr>
            </a:solidFill>
            <a:prstDash val="solid"/>
          </a:ln>
        </c:spPr>
        <c:txPr>
          <a:bodyPr rot="0" vert="horz"/>
          <a:lstStyle/>
          <a:p>
            <a:pPr>
              <a:defRPr lang="en-US"/>
            </a:pPr>
            <a:endParaRPr lang="en-US"/>
          </a:p>
        </c:txPr>
        <c:crossAx val="519891584"/>
        <c:crosses val="autoZero"/>
        <c:auto val="1"/>
        <c:lblAlgn val="ctr"/>
        <c:lblOffset val="100"/>
        <c:tickLblSkip val="1"/>
        <c:tickMarkSkip val="1"/>
        <c:noMultiLvlLbl val="0"/>
      </c:catAx>
      <c:valAx>
        <c:axId val="519891584"/>
        <c:scaling>
          <c:orientation val="minMax"/>
          <c:max val="0.9"/>
          <c:min val="-0.30000000000000032"/>
        </c:scaling>
        <c:delete val="0"/>
        <c:axPos val="l"/>
        <c:numFmt formatCode="0%" sourceLinked="1"/>
        <c:majorTickMark val="none"/>
        <c:minorTickMark val="none"/>
        <c:tickLblPos val="none"/>
        <c:spPr>
          <a:ln w="9513">
            <a:noFill/>
          </a:ln>
        </c:spPr>
        <c:txPr>
          <a:bodyPr/>
          <a:lstStyle/>
          <a:p>
            <a:pPr>
              <a:defRPr lang="en-US"/>
            </a:pPr>
            <a:endParaRPr lang="en-US"/>
          </a:p>
        </c:txPr>
        <c:crossAx val="519890048"/>
        <c:crosses val="autoZero"/>
        <c:crossBetween val="between"/>
      </c:valAx>
      <c:spPr>
        <a:noFill/>
        <a:ln w="25409">
          <a:noFill/>
        </a:ln>
      </c:spPr>
    </c:plotArea>
    <c:legend>
      <c:legendPos val="b"/>
      <c:legendEntry>
        <c:idx val="4"/>
        <c:delete val="1"/>
      </c:legendEntry>
      <c:layout>
        <c:manualLayout>
          <c:xMode val="edge"/>
          <c:yMode val="edge"/>
          <c:x val="9.1720558798845747E-2"/>
          <c:y val="0.92936802437686616"/>
          <c:w val="0.73853120541842165"/>
          <c:h val="7.063197562313378E-2"/>
        </c:manualLayout>
      </c:layout>
      <c:overlay val="0"/>
      <c:txPr>
        <a:bodyPr/>
        <a:lstStyle/>
        <a:p>
          <a:pPr>
            <a:defRPr lang="en-US"/>
          </a:pPr>
          <a:endParaRPr lang="en-US"/>
        </a:p>
      </c:txPr>
    </c:legend>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97306748259979"/>
          <c:y val="2.331317124231955E-2"/>
          <c:w val="0.80498911130830464"/>
          <c:h val="0.80981316911476176"/>
        </c:manualLayout>
      </c:layout>
      <c:barChart>
        <c:barDir val="col"/>
        <c:grouping val="stacked"/>
        <c:varyColors val="0"/>
        <c:ser>
          <c:idx val="0"/>
          <c:order val="0"/>
          <c:tx>
            <c:strRef>
              <c:f>Sheet1!$B$1</c:f>
              <c:strCache>
                <c:ptCount val="1"/>
                <c:pt idx="0">
                  <c:v>Europe</c:v>
                </c:pt>
              </c:strCache>
            </c:strRef>
          </c:tx>
          <c:spPr>
            <a:solidFill>
              <a:schemeClr val="accent3"/>
            </a:solidFill>
          </c:spPr>
          <c:invertIfNegative val="0"/>
          <c:cat>
            <c:numRef>
              <c:f>Sheet1!$A$2:$A$6</c:f>
              <c:numCache>
                <c:formatCode>General</c:formatCode>
                <c:ptCount val="5"/>
                <c:pt idx="0">
                  <c:v>2006</c:v>
                </c:pt>
                <c:pt idx="1">
                  <c:v>2007</c:v>
                </c:pt>
                <c:pt idx="2">
                  <c:v>2008</c:v>
                </c:pt>
                <c:pt idx="3">
                  <c:v>2009</c:v>
                </c:pt>
                <c:pt idx="4">
                  <c:v>2012</c:v>
                </c:pt>
              </c:numCache>
            </c:numRef>
          </c:cat>
          <c:val>
            <c:numRef>
              <c:f>Sheet1!$B$2:$B$6</c:f>
              <c:numCache>
                <c:formatCode>0%</c:formatCode>
                <c:ptCount val="5"/>
                <c:pt idx="0">
                  <c:v>0.65000000000000702</c:v>
                </c:pt>
                <c:pt idx="1">
                  <c:v>0.70000000000000062</c:v>
                </c:pt>
                <c:pt idx="2">
                  <c:v>0.65000000000000702</c:v>
                </c:pt>
                <c:pt idx="3">
                  <c:v>0.60000000000000064</c:v>
                </c:pt>
                <c:pt idx="4">
                  <c:v>0.55000000000000004</c:v>
                </c:pt>
              </c:numCache>
            </c:numRef>
          </c:val>
        </c:ser>
        <c:ser>
          <c:idx val="1"/>
          <c:order val="1"/>
          <c:tx>
            <c:strRef>
              <c:f>Sheet1!$C$1</c:f>
              <c:strCache>
                <c:ptCount val="1"/>
                <c:pt idx="0">
                  <c:v>ROW</c:v>
                </c:pt>
              </c:strCache>
            </c:strRef>
          </c:tx>
          <c:invertIfNegative val="0"/>
          <c:cat>
            <c:numRef>
              <c:f>Sheet1!$A$2:$A$6</c:f>
              <c:numCache>
                <c:formatCode>General</c:formatCode>
                <c:ptCount val="5"/>
                <c:pt idx="0">
                  <c:v>2006</c:v>
                </c:pt>
                <c:pt idx="1">
                  <c:v>2007</c:v>
                </c:pt>
                <c:pt idx="2">
                  <c:v>2008</c:v>
                </c:pt>
                <c:pt idx="3">
                  <c:v>2009</c:v>
                </c:pt>
                <c:pt idx="4">
                  <c:v>2012</c:v>
                </c:pt>
              </c:numCache>
            </c:numRef>
          </c:cat>
          <c:val>
            <c:numRef>
              <c:f>Sheet1!$C$2:$C$6</c:f>
              <c:numCache>
                <c:formatCode>0%</c:formatCode>
                <c:ptCount val="5"/>
                <c:pt idx="0">
                  <c:v>0.35000000000000031</c:v>
                </c:pt>
                <c:pt idx="1">
                  <c:v>0.30000000000000032</c:v>
                </c:pt>
                <c:pt idx="2">
                  <c:v>0.35000000000000031</c:v>
                </c:pt>
                <c:pt idx="3">
                  <c:v>0.4</c:v>
                </c:pt>
                <c:pt idx="4">
                  <c:v>0.45</c:v>
                </c:pt>
              </c:numCache>
            </c:numRef>
          </c:val>
        </c:ser>
        <c:dLbls>
          <c:showLegendKey val="0"/>
          <c:showVal val="0"/>
          <c:showCatName val="0"/>
          <c:showSerName val="0"/>
          <c:showPercent val="0"/>
          <c:showBubbleSize val="0"/>
        </c:dLbls>
        <c:gapWidth val="50"/>
        <c:overlap val="100"/>
        <c:axId val="519900544"/>
        <c:axId val="519943296"/>
      </c:barChart>
      <c:catAx>
        <c:axId val="519900544"/>
        <c:scaling>
          <c:orientation val="minMax"/>
        </c:scaling>
        <c:delete val="0"/>
        <c:axPos val="b"/>
        <c:numFmt formatCode="General" sourceLinked="1"/>
        <c:majorTickMark val="none"/>
        <c:minorTickMark val="none"/>
        <c:tickLblPos val="nextTo"/>
        <c:txPr>
          <a:bodyPr/>
          <a:lstStyle/>
          <a:p>
            <a:pPr>
              <a:defRPr lang="en-US"/>
            </a:pPr>
            <a:endParaRPr lang="en-US"/>
          </a:p>
        </c:txPr>
        <c:crossAx val="519943296"/>
        <c:crosses val="autoZero"/>
        <c:auto val="1"/>
        <c:lblAlgn val="ctr"/>
        <c:lblOffset val="100"/>
        <c:noMultiLvlLbl val="0"/>
      </c:catAx>
      <c:valAx>
        <c:axId val="519943296"/>
        <c:scaling>
          <c:orientation val="minMax"/>
          <c:max val="1"/>
        </c:scaling>
        <c:delete val="0"/>
        <c:axPos val="l"/>
        <c:majorGridlines/>
        <c:numFmt formatCode="0%" sourceLinked="1"/>
        <c:majorTickMark val="out"/>
        <c:minorTickMark val="none"/>
        <c:tickLblPos val="nextTo"/>
        <c:txPr>
          <a:bodyPr/>
          <a:lstStyle/>
          <a:p>
            <a:pPr>
              <a:defRPr lang="en-US"/>
            </a:pPr>
            <a:endParaRPr lang="en-US"/>
          </a:p>
        </c:txPr>
        <c:crossAx val="519900544"/>
        <c:crosses val="autoZero"/>
        <c:crossBetween val="between"/>
      </c:valAx>
    </c:plotArea>
    <c:legend>
      <c:legendPos val="b"/>
      <c:layout>
        <c:manualLayout>
          <c:xMode val="edge"/>
          <c:yMode val="edge"/>
          <c:x val="0.32601212044815531"/>
          <c:y val="0.93200644372847463"/>
          <c:w val="0.37510949638074864"/>
          <c:h val="6.799355627152541E-2"/>
        </c:manualLayout>
      </c:layout>
      <c:overlay val="0"/>
      <c:txPr>
        <a:bodyPr/>
        <a:lstStyle/>
        <a:p>
          <a:pPr>
            <a:defRPr lang="en-US"/>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nb-NO"/>
          </a:p>
        </c:rich>
      </c:tx>
      <c:layout>
        <c:manualLayout>
          <c:xMode val="edge"/>
          <c:yMode val="edge"/>
          <c:x val="0.49638055842812828"/>
          <c:y val="2.0703933747412012E-2"/>
        </c:manualLayout>
      </c:layout>
      <c:overlay val="0"/>
      <c:spPr>
        <a:noFill/>
        <a:ln w="17181">
          <a:noFill/>
        </a:ln>
      </c:spPr>
    </c:title>
    <c:autoTitleDeleted val="0"/>
    <c:plotArea>
      <c:layout>
        <c:manualLayout>
          <c:layoutTarget val="inner"/>
          <c:xMode val="edge"/>
          <c:yMode val="edge"/>
          <c:x val="4.6923330922841282E-2"/>
          <c:y val="0.13177184165884157"/>
          <c:w val="0.92901503797296481"/>
          <c:h val="0.67557036204078325"/>
        </c:manualLayout>
      </c:layout>
      <c:barChart>
        <c:barDir val="col"/>
        <c:grouping val="clustered"/>
        <c:varyColors val="0"/>
        <c:ser>
          <c:idx val="0"/>
          <c:order val="0"/>
          <c:tx>
            <c:strRef>
              <c:f>Sheet1!$D$53</c:f>
              <c:strCache>
                <c:ptCount val="1"/>
                <c:pt idx="0">
                  <c:v>Yara Europe</c:v>
                </c:pt>
              </c:strCache>
            </c:strRef>
          </c:tx>
          <c:spPr>
            <a:solidFill>
              <a:schemeClr val="accent3"/>
            </a:solidFill>
            <a:ln w="25771">
              <a:noFill/>
              <a:prstDash val="solid"/>
            </a:ln>
          </c:spPr>
          <c:invertIfNegative val="0"/>
          <c:dPt>
            <c:idx val="5"/>
            <c:invertIfNegative val="0"/>
            <c:bubble3D val="0"/>
            <c:spPr>
              <a:solidFill>
                <a:schemeClr val="accent3"/>
              </a:solidFill>
              <a:ln w="25771">
                <a:noFill/>
                <a:prstDash val="sysDash"/>
              </a:ln>
            </c:spPr>
          </c:dPt>
          <c:dPt>
            <c:idx val="6"/>
            <c:invertIfNegative val="0"/>
            <c:bubble3D val="0"/>
            <c:spPr>
              <a:noFill/>
              <a:ln w="25771">
                <a:solidFill>
                  <a:schemeClr val="accent3"/>
                </a:solidFill>
                <a:prstDash val="sysDash"/>
              </a:ln>
            </c:spPr>
          </c:dPt>
          <c:dPt>
            <c:idx val="7"/>
            <c:invertIfNegative val="0"/>
            <c:bubble3D val="0"/>
            <c:spPr>
              <a:noFill/>
              <a:ln w="25400">
                <a:solidFill>
                  <a:schemeClr val="accent3"/>
                </a:solidFill>
                <a:prstDash val="sysDash"/>
              </a:ln>
            </c:spPr>
          </c:dPt>
          <c:dLbls>
            <c:numFmt formatCode="#,##0.0" sourceLinked="0"/>
            <c:showLegendKey val="0"/>
            <c:showVal val="1"/>
            <c:showCatName val="0"/>
            <c:showSerName val="0"/>
            <c:showPercent val="0"/>
            <c:showBubbleSize val="0"/>
            <c:showLeaderLines val="0"/>
          </c:dLbls>
          <c:cat>
            <c:strRef>
              <c:f>Sheet1!$A$55:$A$62</c:f>
              <c:strCache>
                <c:ptCount val="8"/>
                <c:pt idx="0">
                  <c:v>2Q12</c:v>
                </c:pt>
                <c:pt idx="1">
                  <c:v>3Q12</c:v>
                </c:pt>
                <c:pt idx="2">
                  <c:v>4Q12</c:v>
                </c:pt>
                <c:pt idx="3">
                  <c:v>1Q13</c:v>
                </c:pt>
                <c:pt idx="4">
                  <c:v>2Q13</c:v>
                </c:pt>
                <c:pt idx="5">
                  <c:v>3Q13</c:v>
                </c:pt>
                <c:pt idx="6">
                  <c:v>4Q13</c:v>
                </c:pt>
                <c:pt idx="7">
                  <c:v>1Q14</c:v>
                </c:pt>
              </c:strCache>
            </c:strRef>
          </c:cat>
          <c:val>
            <c:numRef>
              <c:f>Sheet1!$E$55:$E$62</c:f>
              <c:numCache>
                <c:formatCode>General</c:formatCode>
                <c:ptCount val="8"/>
                <c:pt idx="0">
                  <c:v>1.7369908594799703</c:v>
                </c:pt>
                <c:pt idx="1">
                  <c:v>2.1076599898615225</c:v>
                </c:pt>
                <c:pt idx="2">
                  <c:v>1.4102829320997099</c:v>
                </c:pt>
                <c:pt idx="3">
                  <c:v>1.1454704486263285</c:v>
                </c:pt>
                <c:pt idx="4">
                  <c:v>0.92134211006787226</c:v>
                </c:pt>
                <c:pt idx="5">
                  <c:v>0.81583115263333461</c:v>
                </c:pt>
                <c:pt idx="6">
                  <c:v>0.92711270000000034</c:v>
                </c:pt>
                <c:pt idx="7">
                  <c:v>0.87314900000000151</c:v>
                </c:pt>
              </c:numCache>
            </c:numRef>
          </c:val>
        </c:ser>
        <c:dLbls>
          <c:showLegendKey val="0"/>
          <c:showVal val="0"/>
          <c:showCatName val="0"/>
          <c:showSerName val="0"/>
          <c:showPercent val="0"/>
          <c:showBubbleSize val="0"/>
        </c:dLbls>
        <c:gapWidth val="50"/>
        <c:axId val="520280704"/>
        <c:axId val="520880896"/>
      </c:barChart>
      <c:catAx>
        <c:axId val="520280704"/>
        <c:scaling>
          <c:orientation val="minMax"/>
        </c:scaling>
        <c:delete val="0"/>
        <c:axPos val="b"/>
        <c:title>
          <c:tx>
            <c:rich>
              <a:bodyPr/>
              <a:lstStyle/>
              <a:p>
                <a:pPr>
                  <a:defRPr/>
                </a:pPr>
                <a:endParaRPr lang="nb-NO"/>
              </a:p>
            </c:rich>
          </c:tx>
          <c:layout>
            <c:manualLayout>
              <c:xMode val="edge"/>
              <c:yMode val="edge"/>
              <c:x val="0.50258531540847984"/>
              <c:y val="0.93788819875773866"/>
            </c:manualLayout>
          </c:layout>
          <c:overlay val="0"/>
          <c:spPr>
            <a:noFill/>
            <a:ln w="17181">
              <a:noFill/>
            </a:ln>
          </c:spPr>
        </c:title>
        <c:numFmt formatCode="0" sourceLinked="0"/>
        <c:majorTickMark val="none"/>
        <c:minorTickMark val="none"/>
        <c:tickLblPos val="low"/>
        <c:spPr>
          <a:ln w="2148">
            <a:solidFill>
              <a:schemeClr val="bg1">
                <a:lumMod val="50000"/>
              </a:schemeClr>
            </a:solidFill>
            <a:prstDash val="solid"/>
          </a:ln>
        </c:spPr>
        <c:txPr>
          <a:bodyPr rot="0" vert="horz"/>
          <a:lstStyle/>
          <a:p>
            <a:pPr>
              <a:defRPr/>
            </a:pPr>
            <a:endParaRPr lang="en-US"/>
          </a:p>
        </c:txPr>
        <c:crossAx val="520880896"/>
        <c:crosses val="autoZero"/>
        <c:auto val="0"/>
        <c:lblAlgn val="ctr"/>
        <c:lblOffset val="100"/>
        <c:tickLblSkip val="1"/>
        <c:tickMarkSkip val="1"/>
        <c:noMultiLvlLbl val="0"/>
      </c:catAx>
      <c:valAx>
        <c:axId val="520880896"/>
        <c:scaling>
          <c:orientation val="minMax"/>
        </c:scaling>
        <c:delete val="1"/>
        <c:axPos val="l"/>
        <c:title>
          <c:tx>
            <c:rich>
              <a:bodyPr rot="0" vert="horz"/>
              <a:lstStyle/>
              <a:p>
                <a:pPr>
                  <a:defRPr/>
                </a:pPr>
                <a:r>
                  <a:rPr lang="en-US" dirty="0" smtClean="0"/>
                  <a:t>USD/</a:t>
                </a:r>
              </a:p>
              <a:p>
                <a:pPr>
                  <a:defRPr/>
                </a:pPr>
                <a:r>
                  <a:rPr lang="en-US" dirty="0" err="1" smtClean="0"/>
                  <a:t>MMBtu</a:t>
                </a:r>
                <a:endParaRPr lang="en-US" dirty="0"/>
              </a:p>
            </c:rich>
          </c:tx>
          <c:layout>
            <c:manualLayout>
              <c:xMode val="edge"/>
              <c:yMode val="edge"/>
              <c:x val="0"/>
              <c:y val="2.8947757387463628E-2"/>
            </c:manualLayout>
          </c:layout>
          <c:overlay val="0"/>
        </c:title>
        <c:numFmt formatCode="#,##0.0" sourceLinked="0"/>
        <c:majorTickMark val="out"/>
        <c:minorTickMark val="none"/>
        <c:tickLblPos val="nextTo"/>
        <c:crossAx val="520280704"/>
        <c:crosses val="autoZero"/>
        <c:crossBetween val="between"/>
      </c:valAx>
      <c:spPr>
        <a:noFill/>
        <a:ln w="17181">
          <a:noFill/>
        </a:ln>
      </c:spPr>
    </c:plotArea>
    <c:plotVisOnly val="1"/>
    <c:dispBlanksAs val="gap"/>
    <c:showDLblsOverMax val="0"/>
  </c:chart>
  <c:spPr>
    <a:noFill/>
    <a:ln>
      <a:noFill/>
    </a:ln>
  </c:spPr>
  <c:txPr>
    <a:bodyPr/>
    <a:lstStyle/>
    <a:p>
      <a:pPr>
        <a:defRPr sz="1100" b="0"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stacked"/>
        <c:varyColors val="0"/>
        <c:ser>
          <c:idx val="0"/>
          <c:order val="0"/>
          <c:tx>
            <c:strRef>
              <c:f>Sheet1!$B$1</c:f>
              <c:strCache>
                <c:ptCount val="1"/>
                <c:pt idx="0">
                  <c:v>YaraBela</c:v>
                </c:pt>
              </c:strCache>
            </c:strRef>
          </c:tx>
          <c:spPr>
            <a:solidFill>
              <a:schemeClr val="accent3"/>
            </a:solidFill>
            <a:effectLst/>
            <a:scene3d>
              <a:camera prst="orthographicFront"/>
              <a:lightRig rig="threePt" dir="t"/>
            </a:scene3d>
            <a:sp3d/>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Sheet1!$B$2:$B$7</c:f>
              <c:numCache>
                <c:formatCode>#,##0</c:formatCode>
                <c:ptCount val="6"/>
                <c:pt idx="0">
                  <c:v>2.7931500000000011</c:v>
                </c:pt>
                <c:pt idx="1">
                  <c:v>16.254293000000004</c:v>
                </c:pt>
                <c:pt idx="2">
                  <c:v>13.941700000000001</c:v>
                </c:pt>
                <c:pt idx="3">
                  <c:v>98.323700000000088</c:v>
                </c:pt>
                <c:pt idx="4">
                  <c:v>194.94200000000001</c:v>
                </c:pt>
                <c:pt idx="5">
                  <c:v>301.14070999999996</c:v>
                </c:pt>
              </c:numCache>
            </c:numRef>
          </c:val>
        </c:ser>
        <c:ser>
          <c:idx val="1"/>
          <c:order val="1"/>
          <c:tx>
            <c:strRef>
              <c:f>Sheet1!$C$1</c:f>
              <c:strCache>
                <c:ptCount val="1"/>
                <c:pt idx="0">
                  <c:v>YaraLiva</c:v>
                </c:pt>
              </c:strCache>
            </c:strRef>
          </c:tx>
          <c:spPr>
            <a:solidFill>
              <a:schemeClr val="accent2"/>
            </a:solidFill>
            <a:effectLst/>
            <a:scene3d>
              <a:camera prst="orthographicFront"/>
              <a:lightRig rig="threePt" dir="t"/>
            </a:scene3d>
            <a:sp3d/>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Sheet1!$C$2:$C$7</c:f>
              <c:numCache>
                <c:formatCode>#,##0</c:formatCode>
                <c:ptCount val="6"/>
                <c:pt idx="0">
                  <c:v>47.367615000000001</c:v>
                </c:pt>
                <c:pt idx="1">
                  <c:v>46.778285000000032</c:v>
                </c:pt>
                <c:pt idx="2">
                  <c:v>51.150864999999904</c:v>
                </c:pt>
                <c:pt idx="3">
                  <c:v>73.276874999999947</c:v>
                </c:pt>
                <c:pt idx="4">
                  <c:v>89.179260000000141</c:v>
                </c:pt>
                <c:pt idx="5">
                  <c:v>99.644899999998827</c:v>
                </c:pt>
              </c:numCache>
            </c:numRef>
          </c:val>
        </c:ser>
        <c:ser>
          <c:idx val="2"/>
          <c:order val="2"/>
          <c:tx>
            <c:strRef>
              <c:f>Sheet1!$D$1</c:f>
              <c:strCache>
                <c:ptCount val="1"/>
                <c:pt idx="0">
                  <c:v>YaraMila (T16)</c:v>
                </c:pt>
              </c:strCache>
            </c:strRef>
          </c:tx>
          <c:spPr>
            <a:solidFill>
              <a:schemeClr val="bg1">
                <a:lumMod val="75000"/>
              </a:schemeClr>
            </a:solidFill>
            <a:effectLst/>
            <a:scene3d>
              <a:camera prst="orthographicFront"/>
              <a:lightRig rig="threePt" dir="t"/>
            </a:scene3d>
            <a:sp3d/>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Sheet1!$D$2:$D$7</c:f>
              <c:numCache>
                <c:formatCode>#,##0</c:formatCode>
                <c:ptCount val="6"/>
                <c:pt idx="0">
                  <c:v>27.277499999999989</c:v>
                </c:pt>
                <c:pt idx="1">
                  <c:v>57.451274999999995</c:v>
                </c:pt>
                <c:pt idx="2">
                  <c:v>31.935444999999984</c:v>
                </c:pt>
                <c:pt idx="3">
                  <c:v>76.105550000000008</c:v>
                </c:pt>
                <c:pt idx="4">
                  <c:v>209.36095</c:v>
                </c:pt>
                <c:pt idx="5">
                  <c:v>186.92500000000001</c:v>
                </c:pt>
              </c:numCache>
            </c:numRef>
          </c:val>
        </c:ser>
        <c:ser>
          <c:idx val="3"/>
          <c:order val="3"/>
          <c:tx>
            <c:strRef>
              <c:f>Sheet1!$E$1</c:f>
              <c:strCache>
                <c:ptCount val="1"/>
                <c:pt idx="0">
                  <c:v>YaraMila (Other)</c:v>
                </c:pt>
              </c:strCache>
            </c:strRef>
          </c:tx>
          <c:spPr>
            <a:solidFill>
              <a:srgbClr val="FFC000"/>
            </a:solidFill>
            <a:effectLst/>
            <a:scene3d>
              <a:camera prst="orthographicFront"/>
              <a:lightRig rig="threePt" dir="t"/>
            </a:scene3d>
            <a:sp3d/>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Sheet1!$E$2:$E$7</c:f>
              <c:numCache>
                <c:formatCode>#,##0</c:formatCode>
                <c:ptCount val="6"/>
                <c:pt idx="0">
                  <c:v>6.8423499999999997</c:v>
                </c:pt>
                <c:pt idx="1">
                  <c:v>8.8773750000000007</c:v>
                </c:pt>
                <c:pt idx="2">
                  <c:v>13.5693</c:v>
                </c:pt>
                <c:pt idx="3">
                  <c:v>112.09679900000002</c:v>
                </c:pt>
                <c:pt idx="4">
                  <c:v>154.51932299999999</c:v>
                </c:pt>
                <c:pt idx="5">
                  <c:v>205.39188000000001</c:v>
                </c:pt>
              </c:numCache>
            </c:numRef>
          </c:val>
        </c:ser>
        <c:dLbls>
          <c:showLegendKey val="0"/>
          <c:showVal val="0"/>
          <c:showCatName val="0"/>
          <c:showSerName val="0"/>
          <c:showPercent val="0"/>
          <c:showBubbleSize val="0"/>
        </c:dLbls>
        <c:gapWidth val="44"/>
        <c:overlap val="100"/>
        <c:axId val="492888448"/>
        <c:axId val="492889984"/>
      </c:barChart>
      <c:catAx>
        <c:axId val="492888448"/>
        <c:scaling>
          <c:orientation val="minMax"/>
        </c:scaling>
        <c:delete val="0"/>
        <c:axPos val="b"/>
        <c:numFmt formatCode="General" sourceLinked="1"/>
        <c:majorTickMark val="out"/>
        <c:minorTickMark val="none"/>
        <c:tickLblPos val="nextTo"/>
        <c:crossAx val="492889984"/>
        <c:crosses val="autoZero"/>
        <c:auto val="1"/>
        <c:lblAlgn val="ctr"/>
        <c:lblOffset val="100"/>
        <c:noMultiLvlLbl val="0"/>
      </c:catAx>
      <c:valAx>
        <c:axId val="492889984"/>
        <c:scaling>
          <c:orientation val="minMax"/>
        </c:scaling>
        <c:delete val="0"/>
        <c:axPos val="l"/>
        <c:numFmt formatCode="#,##0" sourceLinked="1"/>
        <c:majorTickMark val="out"/>
        <c:minorTickMark val="none"/>
        <c:tickLblPos val="nextTo"/>
        <c:crossAx val="492888448"/>
        <c:crosses val="autoZero"/>
        <c:crossBetween val="between"/>
      </c:valAx>
    </c:plotArea>
    <c:legend>
      <c:legendPos val="b"/>
      <c:layout>
        <c:manualLayout>
          <c:xMode val="edge"/>
          <c:yMode val="edge"/>
          <c:x val="0.14471620077161565"/>
          <c:y val="0.87548212252334323"/>
          <c:w val="0.81962909407775508"/>
          <c:h val="0.10716419949897518"/>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4703219113444"/>
          <c:y val="0.160255231506367"/>
          <c:w val="0.83542366068455887"/>
          <c:h val="0.61774854553140668"/>
        </c:manualLayout>
      </c:layout>
      <c:barChart>
        <c:barDir val="col"/>
        <c:grouping val="clustered"/>
        <c:varyColors val="0"/>
        <c:ser>
          <c:idx val="1"/>
          <c:order val="1"/>
          <c:tx>
            <c:strRef>
              <c:f>Sheet1!$C$53</c:f>
              <c:strCache>
                <c:ptCount val="1"/>
                <c:pt idx="0">
                  <c:v>Zeebrugge (1-month lag)</c:v>
                </c:pt>
              </c:strCache>
            </c:strRef>
          </c:tx>
          <c:spPr>
            <a:solidFill>
              <a:schemeClr val="accent3"/>
            </a:solidFill>
          </c:spPr>
          <c:invertIfNegative val="0"/>
          <c:dPt>
            <c:idx val="5"/>
            <c:invertIfNegative val="0"/>
            <c:bubble3D val="0"/>
            <c:spPr>
              <a:solidFill>
                <a:schemeClr val="accent3"/>
              </a:solidFill>
              <a:ln w="25400">
                <a:noFill/>
                <a:prstDash val="sysDash"/>
              </a:ln>
            </c:spPr>
          </c:dPt>
          <c:dPt>
            <c:idx val="6"/>
            <c:invertIfNegative val="0"/>
            <c:bubble3D val="0"/>
            <c:spPr>
              <a:noFill/>
              <a:ln w="25400">
                <a:solidFill>
                  <a:schemeClr val="accent3"/>
                </a:solidFill>
                <a:prstDash val="sysDash"/>
              </a:ln>
            </c:spPr>
          </c:dPt>
          <c:dPt>
            <c:idx val="7"/>
            <c:invertIfNegative val="0"/>
            <c:bubble3D val="0"/>
            <c:spPr>
              <a:noFill/>
              <a:ln w="25400">
                <a:solidFill>
                  <a:schemeClr val="accent3"/>
                </a:solidFill>
                <a:prstDash val="sysDash"/>
              </a:ln>
            </c:spPr>
          </c:dPt>
          <c:dLbls>
            <c:delete val="1"/>
          </c:dLbls>
          <c:val>
            <c:numRef>
              <c:f>Sheet1!$C$55:$C$62</c:f>
              <c:numCache>
                <c:formatCode>General</c:formatCode>
                <c:ptCount val="8"/>
                <c:pt idx="0">
                  <c:v>9.2430091405200301</c:v>
                </c:pt>
                <c:pt idx="1">
                  <c:v>8.6923400101384782</c:v>
                </c:pt>
                <c:pt idx="2">
                  <c:v>9.9897170679002905</c:v>
                </c:pt>
                <c:pt idx="3">
                  <c:v>10.354529551373671</c:v>
                </c:pt>
                <c:pt idx="4">
                  <c:v>10.978657889932128</c:v>
                </c:pt>
                <c:pt idx="5">
                  <c:v>10.077359794166666</c:v>
                </c:pt>
                <c:pt idx="6" formatCode="0.00">
                  <c:v>10.3828873</c:v>
                </c:pt>
                <c:pt idx="7" formatCode="0.00">
                  <c:v>10.926850999999999</c:v>
                </c:pt>
              </c:numCache>
            </c:numRef>
          </c:val>
        </c:ser>
        <c:dLbls>
          <c:showLegendKey val="0"/>
          <c:showVal val="1"/>
          <c:showCatName val="0"/>
          <c:showSerName val="0"/>
          <c:showPercent val="0"/>
          <c:showBubbleSize val="0"/>
        </c:dLbls>
        <c:gapWidth val="50"/>
        <c:axId val="521499392"/>
        <c:axId val="521500928"/>
      </c:barChart>
      <c:lineChart>
        <c:grouping val="standard"/>
        <c:varyColors val="0"/>
        <c:ser>
          <c:idx val="0"/>
          <c:order val="0"/>
          <c:tx>
            <c:strRef>
              <c:f>Sheet1!$D$53</c:f>
              <c:strCache>
                <c:ptCount val="1"/>
                <c:pt idx="0">
                  <c:v>Yara Europe</c:v>
                </c:pt>
              </c:strCache>
            </c:strRef>
          </c:tx>
          <c:spPr>
            <a:ln>
              <a:solidFill>
                <a:schemeClr val="tx1"/>
              </a:solidFill>
            </a:ln>
          </c:spPr>
          <c:marker>
            <c:spPr>
              <a:solidFill>
                <a:schemeClr val="tx1"/>
              </a:solidFill>
              <a:ln>
                <a:noFill/>
              </a:ln>
            </c:spPr>
          </c:marker>
          <c:dPt>
            <c:idx val="5"/>
            <c:bubble3D val="0"/>
            <c:spPr>
              <a:ln>
                <a:solidFill>
                  <a:schemeClr val="tx1"/>
                </a:solidFill>
                <a:prstDash val="solid"/>
              </a:ln>
            </c:spPr>
          </c:dPt>
          <c:dPt>
            <c:idx val="6"/>
            <c:bubble3D val="0"/>
            <c:spPr>
              <a:ln>
                <a:solidFill>
                  <a:schemeClr val="tx1"/>
                </a:solidFill>
                <a:prstDash val="sysDash"/>
              </a:ln>
            </c:spPr>
          </c:dPt>
          <c:dPt>
            <c:idx val="7"/>
            <c:bubble3D val="0"/>
            <c:spPr>
              <a:ln>
                <a:solidFill>
                  <a:schemeClr val="tx1"/>
                </a:solidFill>
                <a:prstDash val="sysDash"/>
              </a:ln>
            </c:spPr>
          </c:dPt>
          <c:cat>
            <c:strRef>
              <c:f>Sheet1!$A$55:$A$62</c:f>
              <c:strCache>
                <c:ptCount val="8"/>
                <c:pt idx="0">
                  <c:v>2Q12</c:v>
                </c:pt>
                <c:pt idx="1">
                  <c:v>3Q12</c:v>
                </c:pt>
                <c:pt idx="2">
                  <c:v>4Q12</c:v>
                </c:pt>
                <c:pt idx="3">
                  <c:v>1Q13</c:v>
                </c:pt>
                <c:pt idx="4">
                  <c:v>2Q13</c:v>
                </c:pt>
                <c:pt idx="5">
                  <c:v>3Q13</c:v>
                </c:pt>
                <c:pt idx="6">
                  <c:v>4Q13</c:v>
                </c:pt>
                <c:pt idx="7">
                  <c:v>1Q14</c:v>
                </c:pt>
              </c:strCache>
            </c:strRef>
          </c:cat>
          <c:val>
            <c:numRef>
              <c:f>Sheet1!$D$55:$D$62</c:f>
              <c:numCache>
                <c:formatCode>General</c:formatCode>
                <c:ptCount val="8"/>
                <c:pt idx="0">
                  <c:v>10.98</c:v>
                </c:pt>
                <c:pt idx="1">
                  <c:v>10.8</c:v>
                </c:pt>
                <c:pt idx="2">
                  <c:v>11.4</c:v>
                </c:pt>
                <c:pt idx="3">
                  <c:v>11.5</c:v>
                </c:pt>
                <c:pt idx="4">
                  <c:v>11.9</c:v>
                </c:pt>
                <c:pt idx="5" formatCode="0.00">
                  <c:v>10.77</c:v>
                </c:pt>
                <c:pt idx="6" formatCode="0.00">
                  <c:v>11.31</c:v>
                </c:pt>
                <c:pt idx="7" formatCode="0.00">
                  <c:v>11.8</c:v>
                </c:pt>
              </c:numCache>
            </c:numRef>
          </c:val>
          <c:smooth val="0"/>
        </c:ser>
        <c:dLbls>
          <c:showLegendKey val="0"/>
          <c:showVal val="0"/>
          <c:showCatName val="0"/>
          <c:showSerName val="0"/>
          <c:showPercent val="0"/>
          <c:showBubbleSize val="0"/>
        </c:dLbls>
        <c:marker val="1"/>
        <c:smooth val="0"/>
        <c:axId val="521499392"/>
        <c:axId val="521500928"/>
      </c:lineChart>
      <c:catAx>
        <c:axId val="521499392"/>
        <c:scaling>
          <c:orientation val="minMax"/>
        </c:scaling>
        <c:delete val="0"/>
        <c:axPos val="b"/>
        <c:numFmt formatCode="0" sourceLinked="0"/>
        <c:majorTickMark val="none"/>
        <c:minorTickMark val="none"/>
        <c:tickLblPos val="low"/>
        <c:spPr>
          <a:ln w="2148">
            <a:solidFill>
              <a:schemeClr val="bg1">
                <a:lumMod val="50000"/>
              </a:schemeClr>
            </a:solidFill>
            <a:prstDash val="solid"/>
          </a:ln>
        </c:spPr>
        <c:txPr>
          <a:bodyPr rot="0" vert="horz"/>
          <a:lstStyle/>
          <a:p>
            <a:pPr>
              <a:defRPr/>
            </a:pPr>
            <a:endParaRPr lang="en-US"/>
          </a:p>
        </c:txPr>
        <c:crossAx val="521500928"/>
        <c:crosses val="autoZero"/>
        <c:auto val="0"/>
        <c:lblAlgn val="ctr"/>
        <c:lblOffset val="100"/>
        <c:tickLblSkip val="1"/>
        <c:tickMarkSkip val="1"/>
        <c:noMultiLvlLbl val="0"/>
      </c:catAx>
      <c:valAx>
        <c:axId val="521500928"/>
        <c:scaling>
          <c:orientation val="minMax"/>
          <c:min val="6"/>
        </c:scaling>
        <c:delete val="0"/>
        <c:axPos val="l"/>
        <c:majorGridlines/>
        <c:title>
          <c:tx>
            <c:rich>
              <a:bodyPr rot="0" vert="horz"/>
              <a:lstStyle/>
              <a:p>
                <a:pPr>
                  <a:defRPr/>
                </a:pPr>
                <a:r>
                  <a:rPr lang="en-US" dirty="0"/>
                  <a:t>USD</a:t>
                </a:r>
                <a:r>
                  <a:rPr lang="en-US" dirty="0" smtClean="0"/>
                  <a:t>/</a:t>
                </a:r>
              </a:p>
              <a:p>
                <a:pPr>
                  <a:defRPr/>
                </a:pPr>
                <a:r>
                  <a:rPr lang="en-US" dirty="0" err="1" smtClean="0"/>
                  <a:t>MMBtu</a:t>
                </a:r>
                <a:endParaRPr lang="en-US" dirty="0"/>
              </a:p>
            </c:rich>
          </c:tx>
          <c:layout>
            <c:manualLayout>
              <c:xMode val="edge"/>
              <c:yMode val="edge"/>
              <c:x val="0"/>
              <c:y val="6.0795517885741848E-2"/>
            </c:manualLayout>
          </c:layout>
          <c:overlay val="0"/>
        </c:title>
        <c:numFmt formatCode="#,##0.0" sourceLinked="0"/>
        <c:majorTickMark val="out"/>
        <c:minorTickMark val="none"/>
        <c:tickLblPos val="nextTo"/>
        <c:crossAx val="521499392"/>
        <c:crosses val="autoZero"/>
        <c:crossBetween val="between"/>
      </c:valAx>
      <c:spPr>
        <a:noFill/>
        <a:ln w="17181">
          <a:noFill/>
        </a:ln>
      </c:spPr>
    </c:plotArea>
    <c:legend>
      <c:legendPos val="b"/>
      <c:layout>
        <c:manualLayout>
          <c:xMode val="edge"/>
          <c:yMode val="edge"/>
          <c:x val="0"/>
          <c:y val="0.86171818489911334"/>
          <c:w val="1"/>
          <c:h val="5.1558192587646753E-2"/>
        </c:manualLayout>
      </c:layout>
      <c:overlay val="0"/>
    </c:legend>
    <c:plotVisOnly val="1"/>
    <c:dispBlanksAs val="gap"/>
    <c:showDLblsOverMax val="0"/>
  </c:chart>
  <c:spPr>
    <a:noFill/>
    <a:ln>
      <a:noFill/>
    </a:ln>
  </c:spPr>
  <c:txPr>
    <a:bodyPr/>
    <a:lstStyle/>
    <a:p>
      <a:pPr>
        <a:defRPr sz="1100" b="0" i="0" u="none" strike="noStrike" baseline="0">
          <a:solidFill>
            <a:schemeClr val="tx1"/>
          </a:solidFill>
          <a:latin typeface="Arial"/>
          <a:ea typeface="Arial"/>
          <a:cs typeface="Arial"/>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endParaRPr lang="nb-NO"/>
          </a:p>
        </c:rich>
      </c:tx>
      <c:layout>
        <c:manualLayout>
          <c:xMode val="edge"/>
          <c:yMode val="edge"/>
          <c:x val="0.49638055842812828"/>
          <c:y val="2.0703933747412012E-2"/>
        </c:manualLayout>
      </c:layout>
      <c:overlay val="0"/>
      <c:spPr>
        <a:noFill/>
        <a:ln w="17181">
          <a:noFill/>
        </a:ln>
      </c:spPr>
    </c:title>
    <c:autoTitleDeleted val="0"/>
    <c:plotArea>
      <c:layout>
        <c:manualLayout>
          <c:layoutTarget val="inner"/>
          <c:xMode val="edge"/>
          <c:yMode val="edge"/>
          <c:x val="3.5160289555325755E-2"/>
          <c:y val="6.1225373762507321E-2"/>
          <c:w val="0.94208893485005152"/>
          <c:h val="0.73078062136280053"/>
        </c:manualLayout>
      </c:layout>
      <c:lineChart>
        <c:grouping val="standard"/>
        <c:varyColors val="0"/>
        <c:ser>
          <c:idx val="0"/>
          <c:order val="0"/>
          <c:tx>
            <c:strRef>
              <c:f>Sheet1!$B$1</c:f>
              <c:strCache>
                <c:ptCount val="1"/>
                <c:pt idx="0">
                  <c:v>US gas price (Henry Hub)</c:v>
                </c:pt>
              </c:strCache>
            </c:strRef>
          </c:tx>
          <c:spPr>
            <a:ln w="25771">
              <a:solidFill>
                <a:srgbClr val="7EA831"/>
              </a:solidFill>
              <a:prstDash val="solid"/>
            </a:ln>
          </c:spPr>
          <c:marker>
            <c:symbol val="none"/>
          </c:marker>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Sheet1!$B$2:$B$45</c:f>
              <c:numCache>
                <c:formatCode>General</c:formatCode>
                <c:ptCount val="13"/>
                <c:pt idx="0">
                  <c:v>4</c:v>
                </c:pt>
                <c:pt idx="1">
                  <c:v>4.4000000000000004</c:v>
                </c:pt>
                <c:pt idx="2">
                  <c:v>4.2</c:v>
                </c:pt>
                <c:pt idx="3">
                  <c:v>4.4000000000000004</c:v>
                </c:pt>
                <c:pt idx="4">
                  <c:v>4.0999999999999996</c:v>
                </c:pt>
                <c:pt idx="5">
                  <c:v>3.3</c:v>
                </c:pt>
                <c:pt idx="6">
                  <c:v>2.5</c:v>
                </c:pt>
                <c:pt idx="7">
                  <c:v>2.2999999999999998</c:v>
                </c:pt>
                <c:pt idx="8">
                  <c:v>2.9</c:v>
                </c:pt>
                <c:pt idx="9">
                  <c:v>3.4</c:v>
                </c:pt>
                <c:pt idx="10">
                  <c:v>3.5</c:v>
                </c:pt>
                <c:pt idx="11" formatCode="0.0">
                  <c:v>4</c:v>
                </c:pt>
                <c:pt idx="12">
                  <c:v>3.6</c:v>
                </c:pt>
              </c:numCache>
            </c:numRef>
          </c:val>
          <c:smooth val="0"/>
        </c:ser>
        <c:ser>
          <c:idx val="3"/>
          <c:order val="1"/>
          <c:tx>
            <c:strRef>
              <c:f>Sheet1!$C$1</c:f>
              <c:strCache>
                <c:ptCount val="1"/>
              </c:strCache>
            </c:strRef>
          </c:tx>
          <c:spPr>
            <a:ln w="25771">
              <a:solidFill>
                <a:srgbClr val="7EA831"/>
              </a:solidFill>
              <a:prstDash val="lgDash"/>
            </a:ln>
          </c:spPr>
          <c:marker>
            <c:symbol val="none"/>
          </c:marker>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Sheet1!$C$2:$C$47</c:f>
              <c:numCache>
                <c:formatCode>General</c:formatCode>
                <c:ptCount val="15"/>
                <c:pt idx="12">
                  <c:v>3.6</c:v>
                </c:pt>
                <c:pt idx="13" formatCode="0.0">
                  <c:v>3.851</c:v>
                </c:pt>
                <c:pt idx="14" formatCode="0.0">
                  <c:v>4.0120000000000005</c:v>
                </c:pt>
              </c:numCache>
            </c:numRef>
          </c:val>
          <c:smooth val="0"/>
        </c:ser>
        <c:ser>
          <c:idx val="4"/>
          <c:order val="2"/>
          <c:tx>
            <c:strRef>
              <c:f>Sheet1!$D$1</c:f>
              <c:strCache>
                <c:ptCount val="1"/>
                <c:pt idx="0">
                  <c:v>Yara Global</c:v>
                </c:pt>
              </c:strCache>
            </c:strRef>
          </c:tx>
          <c:spPr>
            <a:ln w="25771">
              <a:solidFill>
                <a:srgbClr val="010000"/>
              </a:solidFill>
              <a:prstDash val="solid"/>
            </a:ln>
          </c:spPr>
          <c:marker>
            <c:symbol val="circle"/>
            <c:size val="6"/>
            <c:spPr>
              <a:noFill/>
              <a:ln>
                <a:solidFill>
                  <a:srgbClr val="010000"/>
                </a:solidFill>
                <a:prstDash val="solid"/>
              </a:ln>
            </c:spPr>
          </c:marker>
          <c:dLbls>
            <c:dLbl>
              <c:idx val="0"/>
              <c:layout>
                <c:manualLayout>
                  <c:x val="-7.0250212408737083E-3"/>
                  <c:y val="3.5220820333269641E-2"/>
                </c:manualLayout>
              </c:layout>
              <c:dLblPos val="r"/>
              <c:showLegendKey val="0"/>
              <c:showVal val="1"/>
              <c:showCatName val="0"/>
              <c:showSerName val="0"/>
              <c:showPercent val="0"/>
              <c:showBubbleSize val="0"/>
            </c:dLbl>
            <c:dLbl>
              <c:idx val="1"/>
              <c:layout>
                <c:manualLayout>
                  <c:x val="-1.9165675802449423E-2"/>
                  <c:y val="3.6867871083022426E-2"/>
                </c:manualLayout>
              </c:layout>
              <c:dLblPos val="r"/>
              <c:showLegendKey val="0"/>
              <c:showVal val="1"/>
              <c:showCatName val="0"/>
              <c:showSerName val="0"/>
              <c:showPercent val="0"/>
              <c:showBubbleSize val="0"/>
            </c:dLbl>
            <c:dLbl>
              <c:idx val="2"/>
              <c:layout>
                <c:manualLayout>
                  <c:x val="-2.9495474492061014E-2"/>
                  <c:y val="9.157882679134341E-2"/>
                </c:manualLayout>
              </c:layout>
              <c:dLblPos val="r"/>
              <c:showLegendKey val="0"/>
              <c:showVal val="1"/>
              <c:showCatName val="0"/>
              <c:showSerName val="0"/>
              <c:showPercent val="0"/>
              <c:showBubbleSize val="0"/>
            </c:dLbl>
            <c:dLbl>
              <c:idx val="3"/>
              <c:layout>
                <c:manualLayout>
                  <c:x val="-3.2112410381336602E-2"/>
                  <c:y val="7.6253109305882069E-2"/>
                </c:manualLayout>
              </c:layout>
              <c:dLblPos val="r"/>
              <c:showLegendKey val="0"/>
              <c:showVal val="1"/>
              <c:showCatName val="0"/>
              <c:showSerName val="0"/>
              <c:showPercent val="0"/>
              <c:showBubbleSize val="0"/>
            </c:dLbl>
            <c:dLbl>
              <c:idx val="4"/>
              <c:layout>
                <c:manualLayout>
                  <c:x val="-1.4263403995828859E-2"/>
                  <c:y val="4.1191300437356776E-2"/>
                </c:manualLayout>
              </c:layout>
              <c:dLblPos val="r"/>
              <c:showLegendKey val="0"/>
              <c:showVal val="1"/>
              <c:showCatName val="0"/>
              <c:showSerName val="0"/>
              <c:showPercent val="0"/>
              <c:showBubbleSize val="0"/>
            </c:dLbl>
            <c:dLbl>
              <c:idx val="5"/>
              <c:layout>
                <c:manualLayout>
                  <c:x val="-1.3606197286451981E-2"/>
                  <c:y val="4.5479356461880255E-2"/>
                </c:manualLayout>
              </c:layout>
              <c:dLblPos val="r"/>
              <c:showLegendKey val="0"/>
              <c:showVal val="1"/>
              <c:showCatName val="0"/>
              <c:showSerName val="0"/>
              <c:showPercent val="0"/>
              <c:showBubbleSize val="0"/>
            </c:dLbl>
            <c:dLbl>
              <c:idx val="6"/>
              <c:layout>
                <c:manualLayout>
                  <c:x val="-2.0187898733153985E-2"/>
                  <c:y val="3.3479132261972612E-2"/>
                </c:manualLayout>
              </c:layout>
              <c:dLblPos val="r"/>
              <c:showLegendKey val="0"/>
              <c:showVal val="1"/>
              <c:showCatName val="0"/>
              <c:showSerName val="0"/>
              <c:showPercent val="0"/>
              <c:showBubbleSize val="0"/>
            </c:dLbl>
            <c:dLbl>
              <c:idx val="7"/>
              <c:layout>
                <c:manualLayout>
                  <c:x val="-2.030751789486367E-2"/>
                  <c:y val="4.7666581999831537E-2"/>
                </c:manualLayout>
              </c:layout>
              <c:dLblPos val="r"/>
              <c:showLegendKey val="0"/>
              <c:showVal val="1"/>
              <c:showCatName val="0"/>
              <c:showSerName val="0"/>
              <c:showPercent val="0"/>
              <c:showBubbleSize val="0"/>
            </c:dLbl>
            <c:dLbl>
              <c:idx val="8"/>
              <c:layout>
                <c:manualLayout>
                  <c:x val="-2.1284930709377065E-2"/>
                  <c:y val="4.791691361160557E-2"/>
                </c:manualLayout>
              </c:layout>
              <c:dLblPos val="r"/>
              <c:showLegendKey val="0"/>
              <c:showVal val="1"/>
              <c:showCatName val="0"/>
              <c:showSerName val="0"/>
              <c:showPercent val="0"/>
              <c:showBubbleSize val="0"/>
            </c:dLbl>
            <c:dLbl>
              <c:idx val="9"/>
              <c:layout>
                <c:manualLayout>
                  <c:x val="-1.912902439088698E-2"/>
                  <c:y val="4.2871052408771475E-2"/>
                </c:manualLayout>
              </c:layout>
              <c:showLegendKey val="0"/>
              <c:showVal val="1"/>
              <c:showCatName val="0"/>
              <c:showSerName val="0"/>
              <c:showPercent val="0"/>
              <c:showBubbleSize val="0"/>
            </c:dLbl>
            <c:dLbl>
              <c:idx val="10"/>
              <c:layout>
                <c:manualLayout>
                  <c:x val="-1.4346768293165101E-2"/>
                  <c:y val="4.6393335641693151E-2"/>
                </c:manualLayout>
              </c:layout>
              <c:showLegendKey val="0"/>
              <c:showVal val="1"/>
              <c:showCatName val="0"/>
              <c:showSerName val="0"/>
              <c:showPercent val="0"/>
              <c:showBubbleSize val="0"/>
            </c:dLbl>
            <c:dLbl>
              <c:idx val="11"/>
              <c:layout/>
              <c:dLblPos val="b"/>
              <c:showLegendKey val="0"/>
              <c:showVal val="1"/>
              <c:showCatName val="0"/>
              <c:showSerName val="0"/>
              <c:showPercent val="0"/>
              <c:showBubbleSize val="0"/>
            </c:dLbl>
            <c:dLbl>
              <c:idx val="12"/>
              <c:delete val="1"/>
            </c:dLbl>
            <c:dLbl>
              <c:idx val="13"/>
              <c:dLblPos val="r"/>
              <c:showLegendKey val="0"/>
              <c:showVal val="1"/>
              <c:showCatName val="0"/>
              <c:showSerName val="0"/>
              <c:showPercent val="0"/>
              <c:showBubbleSize val="0"/>
            </c:dLbl>
            <c:dLbl>
              <c:idx val="14"/>
              <c:delete val="1"/>
            </c:dLbl>
            <c:dLbl>
              <c:idx val="15"/>
              <c:delete val="1"/>
            </c:dLbl>
            <c:numFmt formatCode="0.0" sourceLinked="0"/>
            <c:spPr>
              <a:noFill/>
              <a:ln w="17181">
                <a:noFill/>
              </a:ln>
            </c:spPr>
            <c:txPr>
              <a:bodyPr/>
              <a:lstStyle/>
              <a:p>
                <a:pPr>
                  <a:defRPr lang="en-US"/>
                </a:pPr>
                <a:endParaRPr lang="en-US"/>
              </a:p>
            </c:txPr>
            <c:showLegendKey val="0"/>
            <c:showVal val="1"/>
            <c:showCatName val="0"/>
            <c:showSerName val="0"/>
            <c:showPercent val="0"/>
            <c:showBubbleSize val="0"/>
            <c:showLeaderLines val="0"/>
          </c:dLbls>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Sheet1!$D$2:$D$47</c:f>
              <c:numCache>
                <c:formatCode>General</c:formatCode>
                <c:ptCount val="15"/>
                <c:pt idx="0">
                  <c:v>4.8</c:v>
                </c:pt>
                <c:pt idx="1">
                  <c:v>5.7</c:v>
                </c:pt>
                <c:pt idx="2">
                  <c:v>7.59</c:v>
                </c:pt>
                <c:pt idx="3">
                  <c:v>8.3000000000000007</c:v>
                </c:pt>
                <c:pt idx="4">
                  <c:v>8.3000000000000007</c:v>
                </c:pt>
                <c:pt idx="5">
                  <c:v>8.6</c:v>
                </c:pt>
                <c:pt idx="6">
                  <c:v>7.9</c:v>
                </c:pt>
                <c:pt idx="7">
                  <c:v>7.71</c:v>
                </c:pt>
                <c:pt idx="8">
                  <c:v>8.1</c:v>
                </c:pt>
                <c:pt idx="9">
                  <c:v>8.3000000000000007</c:v>
                </c:pt>
                <c:pt idx="10">
                  <c:v>8.3000000000000007</c:v>
                </c:pt>
                <c:pt idx="11">
                  <c:v>8.5</c:v>
                </c:pt>
                <c:pt idx="12">
                  <c:v>7.5</c:v>
                </c:pt>
              </c:numCache>
            </c:numRef>
          </c:val>
          <c:smooth val="0"/>
        </c:ser>
        <c:ser>
          <c:idx val="5"/>
          <c:order val="3"/>
          <c:tx>
            <c:strRef>
              <c:f>Sheet1!$E$1</c:f>
              <c:strCache>
                <c:ptCount val="1"/>
              </c:strCache>
            </c:strRef>
          </c:tx>
          <c:spPr>
            <a:ln w="25400">
              <a:solidFill>
                <a:schemeClr val="tx1"/>
              </a:solidFill>
              <a:prstDash val="dash"/>
            </a:ln>
          </c:spPr>
          <c:marker>
            <c:symbol val="circle"/>
            <c:size val="6"/>
            <c:spPr>
              <a:noFill/>
              <a:ln>
                <a:solidFill>
                  <a:schemeClr val="tx1"/>
                </a:solidFill>
                <a:prstDash val="solid"/>
              </a:ln>
            </c:spPr>
          </c:marker>
          <c:dLbls>
            <c:dLbl>
              <c:idx val="9"/>
              <c:delete val="1"/>
            </c:dLbl>
            <c:dLbl>
              <c:idx val="10"/>
              <c:layout>
                <c:manualLayout>
                  <c:x val="-2.2317195122701292E-2"/>
                  <c:y val="3.9426523297491037E-2"/>
                </c:manualLayout>
              </c:layout>
              <c:showLegendKey val="0"/>
              <c:showVal val="1"/>
              <c:showCatName val="0"/>
              <c:showSerName val="0"/>
              <c:showPercent val="0"/>
              <c:showBubbleSize val="0"/>
            </c:dLbl>
            <c:dLbl>
              <c:idx val="11"/>
              <c:layout>
                <c:manualLayout>
                  <c:x val="-1.434676829316541E-2"/>
                  <c:y val="3.9426523297491037E-2"/>
                </c:manualLayout>
              </c:layout>
              <c:showLegendKey val="0"/>
              <c:showVal val="1"/>
              <c:showCatName val="0"/>
              <c:showSerName val="0"/>
              <c:showPercent val="0"/>
              <c:showBubbleSize val="0"/>
            </c:dLbl>
            <c:dLbl>
              <c:idx val="12"/>
              <c:layout>
                <c:manualLayout>
                  <c:x val="-3.1881707318145158E-3"/>
                  <c:y val="8.9605734767025144E-2"/>
                </c:manualLayout>
              </c:layout>
              <c:dLblPos val="t"/>
              <c:showLegendKey val="0"/>
              <c:showVal val="1"/>
              <c:showCatName val="0"/>
              <c:showSerName val="0"/>
              <c:showPercent val="0"/>
              <c:showBubbleSize val="0"/>
            </c:dLbl>
            <c:dLbl>
              <c:idx val="13"/>
              <c:layout>
                <c:manualLayout>
                  <c:x val="-3.1881707318144031E-3"/>
                  <c:y val="0.10035842293906728"/>
                </c:manualLayout>
              </c:layout>
              <c:dLblPos val="t"/>
              <c:showLegendKey val="0"/>
              <c:showVal val="1"/>
              <c:showCatName val="0"/>
              <c:showSerName val="0"/>
              <c:showPercent val="0"/>
              <c:showBubbleSize val="0"/>
            </c:dLbl>
            <c:dLbl>
              <c:idx val="14"/>
              <c:layout/>
              <c:dLblPos val="b"/>
              <c:showLegendKey val="0"/>
              <c:showVal val="1"/>
              <c:showCatName val="0"/>
              <c:showSerName val="0"/>
              <c:showPercent val="0"/>
              <c:showBubbleSize val="0"/>
            </c:dLbl>
            <c:numFmt formatCode="#,##0.0" sourceLinked="0"/>
            <c:txPr>
              <a:bodyPr/>
              <a:lstStyle/>
              <a:p>
                <a:pPr>
                  <a:defRPr lang="en-US"/>
                </a:pPr>
                <a:endParaRPr lang="en-US"/>
              </a:p>
            </c:txPr>
            <c:dLblPos val="t"/>
            <c:showLegendKey val="0"/>
            <c:showVal val="1"/>
            <c:showCatName val="0"/>
            <c:showSerName val="0"/>
            <c:showPercent val="0"/>
            <c:showBubbleSize val="0"/>
            <c:showLeaderLines val="0"/>
          </c:dLbls>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Sheet1!$E$2:$E$47</c:f>
              <c:numCache>
                <c:formatCode>General</c:formatCode>
                <c:ptCount val="15"/>
                <c:pt idx="12">
                  <c:v>7.5</c:v>
                </c:pt>
                <c:pt idx="13" formatCode="0.00">
                  <c:v>7.93</c:v>
                </c:pt>
                <c:pt idx="14" formatCode="0.00">
                  <c:v>8.27</c:v>
                </c:pt>
              </c:numCache>
            </c:numRef>
          </c:val>
          <c:smooth val="0"/>
        </c:ser>
        <c:ser>
          <c:idx val="1"/>
          <c:order val="4"/>
          <c:tx>
            <c:strRef>
              <c:f>Sheet1!$F$1</c:f>
              <c:strCache>
                <c:ptCount val="1"/>
                <c:pt idx="0">
                  <c:v>Zeebrugge day ahead</c:v>
                </c:pt>
              </c:strCache>
            </c:strRef>
          </c:tx>
          <c:spPr>
            <a:ln w="25771">
              <a:solidFill>
                <a:srgbClr val="FF7200"/>
              </a:solidFill>
              <a:prstDash val="solid"/>
            </a:ln>
          </c:spPr>
          <c:marker>
            <c:symbol val="none"/>
          </c:marker>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Sheet1!$F$2:$F$47</c:f>
              <c:numCache>
                <c:formatCode>General</c:formatCode>
                <c:ptCount val="15"/>
                <c:pt idx="0">
                  <c:v>4.7</c:v>
                </c:pt>
                <c:pt idx="1">
                  <c:v>6.6</c:v>
                </c:pt>
                <c:pt idx="2">
                  <c:v>9</c:v>
                </c:pt>
                <c:pt idx="3">
                  <c:v>9.5</c:v>
                </c:pt>
                <c:pt idx="4">
                  <c:v>9.1999999999999993</c:v>
                </c:pt>
                <c:pt idx="5">
                  <c:v>9</c:v>
                </c:pt>
                <c:pt idx="6">
                  <c:v>9.3000000000000007</c:v>
                </c:pt>
                <c:pt idx="7">
                  <c:v>9.1</c:v>
                </c:pt>
                <c:pt idx="8">
                  <c:v>9.1</c:v>
                </c:pt>
                <c:pt idx="9">
                  <c:v>10.3</c:v>
                </c:pt>
                <c:pt idx="10">
                  <c:v>11.1</c:v>
                </c:pt>
                <c:pt idx="11">
                  <c:v>10.3</c:v>
                </c:pt>
                <c:pt idx="12">
                  <c:v>10.07</c:v>
                </c:pt>
              </c:numCache>
            </c:numRef>
          </c:val>
          <c:smooth val="0"/>
        </c:ser>
        <c:ser>
          <c:idx val="2"/>
          <c:order val="5"/>
          <c:tx>
            <c:strRef>
              <c:f>Sheet1!$G$1</c:f>
              <c:strCache>
                <c:ptCount val="1"/>
              </c:strCache>
            </c:strRef>
          </c:tx>
          <c:spPr>
            <a:ln w="25771">
              <a:solidFill>
                <a:srgbClr val="FF7200"/>
              </a:solidFill>
              <a:prstDash val="lgDash"/>
            </a:ln>
          </c:spPr>
          <c:marker>
            <c:symbol val="none"/>
          </c:marker>
          <c:dLbls>
            <c:dLbl>
              <c:idx val="12"/>
              <c:delete val="1"/>
            </c:dLbl>
            <c:dLbl>
              <c:idx val="13"/>
              <c:delete val="1"/>
            </c:dLbl>
            <c:dLbl>
              <c:idx val="14"/>
              <c:delete val="1"/>
            </c:dLbl>
            <c:showLegendKey val="0"/>
            <c:showVal val="1"/>
            <c:showCatName val="0"/>
            <c:showSerName val="0"/>
            <c:showPercent val="0"/>
            <c:showBubbleSize val="0"/>
            <c:showLeaderLines val="0"/>
          </c:dLbls>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Sheet1!$G$2:$G$47</c:f>
              <c:numCache>
                <c:formatCode>General</c:formatCode>
                <c:ptCount val="15"/>
                <c:pt idx="12">
                  <c:v>10.07</c:v>
                </c:pt>
                <c:pt idx="13" formatCode="0.00">
                  <c:v>10.517160166666669</c:v>
                </c:pt>
                <c:pt idx="14" formatCode="0.00">
                  <c:v>11.014075499999999</c:v>
                </c:pt>
              </c:numCache>
            </c:numRef>
          </c:val>
          <c:smooth val="0"/>
        </c:ser>
        <c:ser>
          <c:idx val="7"/>
          <c:order val="6"/>
          <c:tx>
            <c:strRef>
              <c:f>Sheet1!$I$1</c:f>
              <c:strCache>
                <c:ptCount val="1"/>
                <c:pt idx="0">
                  <c:v>Yara Europe</c:v>
                </c:pt>
              </c:strCache>
            </c:strRef>
          </c:tx>
          <c:spPr>
            <a:ln w="25771">
              <a:solidFill>
                <a:srgbClr val="C0C0C0"/>
              </a:solidFill>
              <a:prstDash val="solid"/>
            </a:ln>
          </c:spPr>
          <c:marker>
            <c:symbol val="circle"/>
            <c:size val="6"/>
            <c:spPr>
              <a:noFill/>
              <a:ln>
                <a:solidFill>
                  <a:srgbClr val="C0C0C0"/>
                </a:solidFill>
                <a:prstDash val="solid"/>
              </a:ln>
            </c:spPr>
          </c:marker>
          <c:dLbls>
            <c:dLbl>
              <c:idx val="0"/>
              <c:layout>
                <c:manualLayout>
                  <c:x val="0"/>
                  <c:y val="-2.7986011401545212E-2"/>
                </c:manualLayout>
              </c:layout>
              <c:showLegendKey val="0"/>
              <c:showVal val="1"/>
              <c:showCatName val="0"/>
              <c:showSerName val="0"/>
              <c:showPercent val="0"/>
              <c:showBubbleSize val="0"/>
            </c:dLbl>
            <c:dLbl>
              <c:idx val="1"/>
              <c:layout>
                <c:manualLayout>
                  <c:x val="-3.1881707318145033E-2"/>
                  <c:y val="-3.9979939709538059E-2"/>
                </c:manualLayout>
              </c:layout>
              <c:showLegendKey val="0"/>
              <c:showVal val="1"/>
              <c:showCatName val="0"/>
              <c:showSerName val="0"/>
              <c:showPercent val="0"/>
              <c:showBubbleSize val="0"/>
            </c:dLbl>
            <c:dLbl>
              <c:idx val="2"/>
              <c:layout>
                <c:manualLayout>
                  <c:x val="-2.2317195122701292E-2"/>
                  <c:y val="-4.7976019545505913E-2"/>
                </c:manualLayout>
              </c:layout>
              <c:showLegendKey val="0"/>
              <c:showVal val="1"/>
              <c:showCatName val="0"/>
              <c:showSerName val="0"/>
              <c:showPercent val="0"/>
              <c:showBubbleSize val="0"/>
            </c:dLbl>
            <c:dLbl>
              <c:idx val="3"/>
              <c:layout>
                <c:manualLayout>
                  <c:x val="-1.5940853659072506E-2"/>
                  <c:y val="-5.5287913962019569E-2"/>
                </c:manualLayout>
              </c:layout>
              <c:showLegendKey val="0"/>
              <c:showVal val="1"/>
              <c:showCatName val="0"/>
              <c:showSerName val="0"/>
              <c:showPercent val="0"/>
              <c:showBubbleSize val="0"/>
            </c:dLbl>
            <c:dLbl>
              <c:idx val="4"/>
              <c:layout>
                <c:manualLayout>
                  <c:x val="-3.8258048781773912E-2"/>
                  <c:y val="-4.3079525953000783E-2"/>
                </c:manualLayout>
              </c:layout>
              <c:showLegendKey val="0"/>
              <c:showVal val="1"/>
              <c:showCatName val="0"/>
              <c:showSerName val="0"/>
              <c:showPercent val="0"/>
              <c:showBubbleSize val="0"/>
            </c:dLbl>
            <c:dLbl>
              <c:idx val="5"/>
              <c:layout>
                <c:manualLayout>
                  <c:x val="-1.5940853659073306E-3"/>
                  <c:y val="-3.5982014659129452E-2"/>
                </c:manualLayout>
              </c:layout>
              <c:showLegendKey val="0"/>
              <c:showVal val="1"/>
              <c:showCatName val="0"/>
              <c:showSerName val="0"/>
              <c:showPercent val="0"/>
              <c:showBubbleSize val="0"/>
            </c:dLbl>
            <c:dLbl>
              <c:idx val="6"/>
              <c:layout>
                <c:manualLayout>
                  <c:x val="-9.5645121954434746E-3"/>
                  <c:y val="-3.198401303033728E-2"/>
                </c:manualLayout>
              </c:layout>
              <c:showLegendKey val="0"/>
              <c:showVal val="1"/>
              <c:showCatName val="0"/>
              <c:showSerName val="0"/>
              <c:showPercent val="0"/>
              <c:showBubbleSize val="0"/>
            </c:dLbl>
            <c:dLbl>
              <c:idx val="7"/>
              <c:layout>
                <c:manualLayout>
                  <c:x val="-2.0723109756794041E-2"/>
                  <c:y val="-3.198401303033728E-2"/>
                </c:manualLayout>
              </c:layout>
              <c:showLegendKey val="0"/>
              <c:showVal val="1"/>
              <c:showCatName val="0"/>
              <c:showSerName val="0"/>
              <c:showPercent val="0"/>
              <c:showBubbleSize val="0"/>
            </c:dLbl>
            <c:dLbl>
              <c:idx val="8"/>
              <c:layout>
                <c:manualLayout>
                  <c:x val="-2.2317195122701292E-2"/>
                  <c:y val="-3.998001628792161E-2"/>
                </c:manualLayout>
              </c:layout>
              <c:showLegendKey val="0"/>
              <c:showVal val="1"/>
              <c:showCatName val="0"/>
              <c:showSerName val="0"/>
              <c:showPercent val="0"/>
              <c:showBubbleSize val="0"/>
            </c:dLbl>
            <c:dLbl>
              <c:idx val="9"/>
              <c:layout>
                <c:manualLayout>
                  <c:x val="-1.9129024390887258E-2"/>
                  <c:y val="-4.0393700787401593E-2"/>
                </c:manualLayout>
              </c:layout>
              <c:showLegendKey val="0"/>
              <c:showVal val="1"/>
              <c:showCatName val="0"/>
              <c:showSerName val="0"/>
              <c:showPercent val="0"/>
              <c:showBubbleSize val="0"/>
            </c:dLbl>
            <c:dLbl>
              <c:idx val="10"/>
              <c:layout>
                <c:manualLayout>
                  <c:x val="-3.0287621952237428E-2"/>
                  <c:y val="-4.7976136395363064E-2"/>
                </c:manualLayout>
              </c:layout>
              <c:showLegendKey val="0"/>
              <c:showVal val="1"/>
              <c:showCatName val="0"/>
              <c:showSerName val="0"/>
              <c:showPercent val="0"/>
              <c:showBubbleSize val="0"/>
            </c:dLbl>
            <c:dLbl>
              <c:idx val="11"/>
              <c:layout/>
              <c:dLblPos val="t"/>
              <c:showLegendKey val="0"/>
              <c:showVal val="1"/>
              <c:showCatName val="0"/>
              <c:showSerName val="0"/>
              <c:showPercent val="0"/>
              <c:showBubbleSize val="0"/>
            </c:dLbl>
            <c:dLbl>
              <c:idx val="12"/>
              <c:delete val="1"/>
            </c:dLbl>
            <c:numFmt formatCode="#,##0.0" sourceLinked="0"/>
            <c:spPr>
              <a:noFill/>
              <a:ln w="17181">
                <a:noFill/>
              </a:ln>
            </c:spPr>
            <c:txPr>
              <a:bodyPr/>
              <a:lstStyle/>
              <a:p>
                <a:pPr>
                  <a:defRPr lang="en-US"/>
                </a:pPr>
                <a:endParaRPr lang="en-US"/>
              </a:p>
            </c:txPr>
            <c:showLegendKey val="0"/>
            <c:showVal val="1"/>
            <c:showCatName val="0"/>
            <c:showSerName val="0"/>
            <c:showPercent val="0"/>
            <c:showBubbleSize val="0"/>
            <c:showLeaderLines val="0"/>
          </c:dLbls>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Sheet1!$I$2:$I$47</c:f>
              <c:numCache>
                <c:formatCode>General</c:formatCode>
                <c:ptCount val="15"/>
                <c:pt idx="0">
                  <c:v>6.6</c:v>
                </c:pt>
                <c:pt idx="1">
                  <c:v>7.6</c:v>
                </c:pt>
                <c:pt idx="2">
                  <c:v>10.07</c:v>
                </c:pt>
                <c:pt idx="3">
                  <c:v>11.08</c:v>
                </c:pt>
                <c:pt idx="4">
                  <c:v>10.9</c:v>
                </c:pt>
                <c:pt idx="5">
                  <c:v>10.8</c:v>
                </c:pt>
                <c:pt idx="6">
                  <c:v>11</c:v>
                </c:pt>
                <c:pt idx="7" formatCode="0">
                  <c:v>10.98</c:v>
                </c:pt>
                <c:pt idx="8">
                  <c:v>10.8</c:v>
                </c:pt>
                <c:pt idx="9">
                  <c:v>11.4</c:v>
                </c:pt>
                <c:pt idx="10">
                  <c:v>11.5</c:v>
                </c:pt>
                <c:pt idx="11">
                  <c:v>11.9</c:v>
                </c:pt>
                <c:pt idx="12" formatCode="0.0">
                  <c:v>10.77</c:v>
                </c:pt>
              </c:numCache>
            </c:numRef>
          </c:val>
          <c:smooth val="0"/>
        </c:ser>
        <c:ser>
          <c:idx val="8"/>
          <c:order val="7"/>
          <c:tx>
            <c:strRef>
              <c:f>Sheet1!$J$1</c:f>
              <c:strCache>
                <c:ptCount val="1"/>
              </c:strCache>
            </c:strRef>
          </c:tx>
          <c:spPr>
            <a:ln w="25771">
              <a:solidFill>
                <a:srgbClr val="C0C0C0"/>
              </a:solidFill>
              <a:prstDash val="lgDash"/>
            </a:ln>
          </c:spPr>
          <c:marker>
            <c:symbol val="circle"/>
            <c:size val="6"/>
            <c:spPr>
              <a:noFill/>
              <a:ln>
                <a:solidFill>
                  <a:srgbClr val="C0C0C0"/>
                </a:solidFill>
                <a:prstDash val="solid"/>
              </a:ln>
            </c:spPr>
          </c:marker>
          <c:dLbls>
            <c:dLbl>
              <c:idx val="6"/>
              <c:layout>
                <c:manualLayout>
                  <c:x val="4.9464954702022534E-4"/>
                  <c:y val="0"/>
                </c:manualLayout>
              </c:layout>
              <c:dLblPos val="r"/>
              <c:showLegendKey val="0"/>
              <c:showVal val="1"/>
              <c:showCatName val="0"/>
              <c:showSerName val="0"/>
              <c:showPercent val="0"/>
              <c:showBubbleSize val="0"/>
            </c:dLbl>
            <c:dLbl>
              <c:idx val="7"/>
              <c:layout>
                <c:manualLayout>
                  <c:x val="-2.0564793174832827E-2"/>
                  <c:y val="0"/>
                </c:manualLayout>
              </c:layout>
              <c:dLblPos val="r"/>
              <c:showLegendKey val="0"/>
              <c:showVal val="1"/>
              <c:showCatName val="0"/>
              <c:showSerName val="0"/>
              <c:showPercent val="0"/>
              <c:showBubbleSize val="0"/>
            </c:dLbl>
            <c:dLbl>
              <c:idx val="8"/>
              <c:delete val="1"/>
            </c:dLbl>
            <c:dLbl>
              <c:idx val="9"/>
              <c:delete val="1"/>
            </c:dLbl>
            <c:dLbl>
              <c:idx val="10"/>
              <c:delete val="1"/>
            </c:dLbl>
            <c:dLbl>
              <c:idx val="11"/>
              <c:layout>
                <c:manualLayout>
                  <c:x val="-1.753493902497957E-2"/>
                  <c:y val="-3.5842293906810055E-2"/>
                </c:manualLayout>
              </c:layout>
              <c:showLegendKey val="0"/>
              <c:showVal val="1"/>
              <c:showCatName val="0"/>
              <c:showSerName val="0"/>
              <c:showPercent val="0"/>
              <c:showBubbleSize val="0"/>
            </c:dLbl>
            <c:dLbl>
              <c:idx val="12"/>
              <c:layout/>
              <c:dLblPos val="t"/>
              <c:showLegendKey val="0"/>
              <c:showVal val="1"/>
              <c:showCatName val="0"/>
              <c:showSerName val="0"/>
              <c:showPercent val="0"/>
              <c:showBubbleSize val="0"/>
            </c:dLbl>
            <c:dLbl>
              <c:idx val="13"/>
              <c:layout/>
              <c:dLblPos val="t"/>
              <c:showLegendKey val="0"/>
              <c:showVal val="1"/>
              <c:showCatName val="0"/>
              <c:showSerName val="0"/>
              <c:showPercent val="0"/>
              <c:showBubbleSize val="0"/>
            </c:dLbl>
            <c:dLbl>
              <c:idx val="14"/>
              <c:layout/>
              <c:dLblPos val="t"/>
              <c:showLegendKey val="0"/>
              <c:showVal val="1"/>
              <c:showCatName val="0"/>
              <c:showSerName val="0"/>
              <c:showPercent val="0"/>
              <c:showBubbleSize val="0"/>
            </c:dLbl>
            <c:dLbl>
              <c:idx val="15"/>
              <c:delete val="1"/>
            </c:dLbl>
            <c:numFmt formatCode="#,##0.0_);[Red]\(#,##0.0\)" sourceLinked="0"/>
            <c:spPr>
              <a:noFill/>
              <a:ln w="17181">
                <a:noFill/>
              </a:ln>
            </c:spPr>
            <c:txPr>
              <a:bodyPr/>
              <a:lstStyle/>
              <a:p>
                <a:pPr>
                  <a:defRPr lang="en-US"/>
                </a:pPr>
                <a:endParaRPr lang="en-US"/>
              </a:p>
            </c:txPr>
            <c:showLegendKey val="0"/>
            <c:showVal val="1"/>
            <c:showCatName val="0"/>
            <c:showSerName val="0"/>
            <c:showPercent val="0"/>
            <c:showBubbleSize val="0"/>
            <c:showLeaderLines val="0"/>
          </c:dLbls>
          <c:cat>
            <c:strRef>
              <c:f>Sheet1!$A$2:$A$47</c:f>
              <c:strCache>
                <c:ptCount val="15"/>
                <c:pt idx="0">
                  <c:v>2009</c:v>
                </c:pt>
                <c:pt idx="1">
                  <c:v>2010</c:v>
                </c:pt>
                <c:pt idx="2">
                  <c:v>1Q11</c:v>
                </c:pt>
                <c:pt idx="3">
                  <c:v>2Q11</c:v>
                </c:pt>
                <c:pt idx="4">
                  <c:v>3Q11</c:v>
                </c:pt>
                <c:pt idx="5">
                  <c:v>4Q11</c:v>
                </c:pt>
                <c:pt idx="6">
                  <c:v>1Q12</c:v>
                </c:pt>
                <c:pt idx="7">
                  <c:v>2Q12</c:v>
                </c:pt>
                <c:pt idx="8">
                  <c:v>3Q12</c:v>
                </c:pt>
                <c:pt idx="9">
                  <c:v>4Q12</c:v>
                </c:pt>
                <c:pt idx="10">
                  <c:v>1Q13</c:v>
                </c:pt>
                <c:pt idx="11">
                  <c:v>2Q13</c:v>
                </c:pt>
                <c:pt idx="12">
                  <c:v>3Q13</c:v>
                </c:pt>
                <c:pt idx="13">
                  <c:v>4Q13</c:v>
                </c:pt>
                <c:pt idx="14">
                  <c:v>1Q14</c:v>
                </c:pt>
              </c:strCache>
            </c:strRef>
          </c:cat>
          <c:val>
            <c:numRef>
              <c:f>Sheet1!$J$2:$J$47</c:f>
              <c:numCache>
                <c:formatCode>General</c:formatCode>
                <c:ptCount val="15"/>
                <c:pt idx="12" formatCode="0.0">
                  <c:v>10.77</c:v>
                </c:pt>
                <c:pt idx="13" formatCode="0.00">
                  <c:v>11.31</c:v>
                </c:pt>
                <c:pt idx="14" formatCode="0.00">
                  <c:v>11.8</c:v>
                </c:pt>
              </c:numCache>
            </c:numRef>
          </c:val>
          <c:smooth val="0"/>
        </c:ser>
        <c:dLbls>
          <c:showLegendKey val="0"/>
          <c:showVal val="0"/>
          <c:showCatName val="0"/>
          <c:showSerName val="0"/>
          <c:showPercent val="0"/>
          <c:showBubbleSize val="0"/>
        </c:dLbls>
        <c:marker val="1"/>
        <c:smooth val="0"/>
        <c:axId val="521971200"/>
        <c:axId val="521973120"/>
      </c:lineChart>
      <c:catAx>
        <c:axId val="521971200"/>
        <c:scaling>
          <c:orientation val="minMax"/>
        </c:scaling>
        <c:delete val="0"/>
        <c:axPos val="b"/>
        <c:title>
          <c:tx>
            <c:rich>
              <a:bodyPr/>
              <a:lstStyle/>
              <a:p>
                <a:pPr>
                  <a:defRPr lang="en-US"/>
                </a:pPr>
                <a:endParaRPr lang="nb-NO"/>
              </a:p>
            </c:rich>
          </c:tx>
          <c:layout>
            <c:manualLayout>
              <c:xMode val="edge"/>
              <c:yMode val="edge"/>
              <c:x val="0.50258531540847984"/>
              <c:y val="0.93788819875773866"/>
            </c:manualLayout>
          </c:layout>
          <c:overlay val="0"/>
          <c:spPr>
            <a:noFill/>
            <a:ln w="17181">
              <a:noFill/>
            </a:ln>
          </c:spPr>
        </c:title>
        <c:numFmt formatCode="0" sourceLinked="0"/>
        <c:majorTickMark val="none"/>
        <c:minorTickMark val="none"/>
        <c:tickLblPos val="low"/>
        <c:spPr>
          <a:ln w="2148">
            <a:solidFill>
              <a:schemeClr val="tx1"/>
            </a:solidFill>
            <a:prstDash val="solid"/>
          </a:ln>
        </c:spPr>
        <c:txPr>
          <a:bodyPr rot="0" vert="horz"/>
          <a:lstStyle/>
          <a:p>
            <a:pPr>
              <a:defRPr lang="en-US"/>
            </a:pPr>
            <a:endParaRPr lang="en-US"/>
          </a:p>
        </c:txPr>
        <c:crossAx val="521973120"/>
        <c:crosses val="autoZero"/>
        <c:auto val="0"/>
        <c:lblAlgn val="ctr"/>
        <c:lblOffset val="100"/>
        <c:tickLblSkip val="1"/>
        <c:tickMarkSkip val="1"/>
        <c:noMultiLvlLbl val="0"/>
      </c:catAx>
      <c:valAx>
        <c:axId val="521973120"/>
        <c:scaling>
          <c:orientation val="minMax"/>
          <c:min val="0"/>
        </c:scaling>
        <c:delete val="0"/>
        <c:axPos val="l"/>
        <c:numFmt formatCode="General" sourceLinked="0"/>
        <c:majorTickMark val="out"/>
        <c:minorTickMark val="none"/>
        <c:tickLblPos val="nextTo"/>
        <c:spPr>
          <a:ln w="2148">
            <a:solidFill>
              <a:schemeClr val="tx1"/>
            </a:solidFill>
            <a:prstDash val="solid"/>
          </a:ln>
        </c:spPr>
        <c:txPr>
          <a:bodyPr rot="0" vert="horz"/>
          <a:lstStyle/>
          <a:p>
            <a:pPr>
              <a:defRPr lang="en-US"/>
            </a:pPr>
            <a:endParaRPr lang="en-US"/>
          </a:p>
        </c:txPr>
        <c:crossAx val="521971200"/>
        <c:crosses val="autoZero"/>
        <c:crossBetween val="midCat"/>
      </c:valAx>
      <c:spPr>
        <a:noFill/>
        <a:ln w="17181">
          <a:noFill/>
        </a:ln>
      </c:spPr>
    </c:plotArea>
    <c:legend>
      <c:legendPos val="b"/>
      <c:legendEntry>
        <c:idx val="1"/>
        <c:delete val="1"/>
      </c:legendEntry>
      <c:legendEntry>
        <c:idx val="3"/>
        <c:delete val="1"/>
      </c:legendEntry>
      <c:legendEntry>
        <c:idx val="5"/>
        <c:delete val="1"/>
      </c:legendEntry>
      <c:legendEntry>
        <c:idx val="7"/>
        <c:delete val="1"/>
      </c:legendEntry>
      <c:layout>
        <c:manualLayout>
          <c:xMode val="edge"/>
          <c:yMode val="edge"/>
          <c:x val="2.3873624928783952E-2"/>
          <c:y val="0.90517885831167832"/>
          <c:w val="0.96819347828297175"/>
          <c:h val="9.4821141688326047E-2"/>
        </c:manualLayout>
      </c:layout>
      <c:overlay val="0"/>
      <c:txPr>
        <a:bodyPr/>
        <a:lstStyle/>
        <a:p>
          <a:pPr>
            <a:defRPr lang="en-US"/>
          </a:pPr>
          <a:endParaRPr lang="en-US"/>
        </a:p>
      </c:txPr>
    </c:legend>
    <c:plotVisOnly val="1"/>
    <c:dispBlanksAs val="gap"/>
    <c:showDLblsOverMax val="0"/>
  </c:chart>
  <c:spPr>
    <a:noFill/>
    <a:ln>
      <a:noFill/>
    </a:ln>
  </c:spPr>
  <c:txPr>
    <a:bodyPr/>
    <a:lstStyle/>
    <a:p>
      <a:pPr>
        <a:defRPr sz="1100" b="0" i="0" u="none" strike="noStrike" baseline="0">
          <a:solidFill>
            <a:schemeClr val="tx1"/>
          </a:solidFill>
          <a:latin typeface="Arial"/>
          <a:ea typeface="Arial"/>
          <a:cs typeface="Arial"/>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6535677352637132E-2"/>
          <c:y val="0.12711858189107444"/>
          <c:w val="0.95346432264736258"/>
          <c:h val="0.68941475493599857"/>
        </c:manualLayout>
      </c:layout>
      <c:barChart>
        <c:barDir val="col"/>
        <c:grouping val="clustered"/>
        <c:varyColors val="0"/>
        <c:ser>
          <c:idx val="6"/>
          <c:order val="5"/>
          <c:tx>
            <c:strRef>
              <c:f>Sheet1!$R$1</c:f>
              <c:strCache>
                <c:ptCount val="1"/>
                <c:pt idx="0">
                  <c:v>13/14</c:v>
                </c:pt>
              </c:strCache>
            </c:strRef>
          </c:tx>
          <c:spPr>
            <a:solidFill>
              <a:schemeClr val="accent3"/>
            </a:solidFill>
          </c:spPr>
          <c:invertIfNegative val="0"/>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Sheet1!$R$2:$R$13</c:f>
              <c:numCache>
                <c:formatCode>General</c:formatCode>
                <c:ptCount val="12"/>
                <c:pt idx="0">
                  <c:v>0.40714214812908084</c:v>
                </c:pt>
                <c:pt idx="1">
                  <c:v>0.59590805317074558</c:v>
                </c:pt>
              </c:numCache>
            </c:numRef>
          </c:val>
        </c:ser>
        <c:dLbls>
          <c:showLegendKey val="0"/>
          <c:showVal val="0"/>
          <c:showCatName val="0"/>
          <c:showSerName val="0"/>
          <c:showPercent val="0"/>
          <c:showBubbleSize val="0"/>
        </c:dLbls>
        <c:gapWidth val="150"/>
        <c:axId val="526510720"/>
        <c:axId val="526528896"/>
      </c:barChart>
      <c:lineChart>
        <c:grouping val="standard"/>
        <c:varyColors val="0"/>
        <c:ser>
          <c:idx val="1"/>
          <c:order val="0"/>
          <c:tx>
            <c:strRef>
              <c:f>Sheet1!$M$1</c:f>
              <c:strCache>
                <c:ptCount val="1"/>
                <c:pt idx="0">
                  <c:v>08/09</c:v>
                </c:pt>
              </c:strCache>
            </c:strRef>
          </c:tx>
          <c:spPr>
            <a:ln>
              <a:solidFill>
                <a:schemeClr val="accent2"/>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Sheet1!$M$2:$M$13</c:f>
              <c:numCache>
                <c:formatCode>General</c:formatCode>
                <c:ptCount val="12"/>
                <c:pt idx="0">
                  <c:v>0.59515601788060635</c:v>
                </c:pt>
                <c:pt idx="1">
                  <c:v>0.58210223305691411</c:v>
                </c:pt>
                <c:pt idx="2">
                  <c:v>0.54531138803506807</c:v>
                </c:pt>
                <c:pt idx="3">
                  <c:v>0.57914624646905133</c:v>
                </c:pt>
                <c:pt idx="4">
                  <c:v>0.89503303403338219</c:v>
                </c:pt>
                <c:pt idx="5">
                  <c:v>1.3014046404110453</c:v>
                </c:pt>
                <c:pt idx="6">
                  <c:v>1.5681046187080137</c:v>
                </c:pt>
                <c:pt idx="7">
                  <c:v>1.6013354935420863</c:v>
                </c:pt>
                <c:pt idx="8">
                  <c:v>1.4171373196250925</c:v>
                </c:pt>
                <c:pt idx="9">
                  <c:v>1.423860212285935</c:v>
                </c:pt>
                <c:pt idx="10">
                  <c:v>1.601766189368206</c:v>
                </c:pt>
                <c:pt idx="11">
                  <c:v>0.85066295191516639</c:v>
                </c:pt>
              </c:numCache>
            </c:numRef>
          </c:val>
          <c:smooth val="0"/>
        </c:ser>
        <c:ser>
          <c:idx val="2"/>
          <c:order val="1"/>
          <c:tx>
            <c:strRef>
              <c:f>Sheet1!$N$1</c:f>
              <c:strCache>
                <c:ptCount val="1"/>
                <c:pt idx="0">
                  <c:v>09/10</c:v>
                </c:pt>
              </c:strCache>
            </c:strRef>
          </c:tx>
          <c:spPr>
            <a:ln>
              <a:solidFill>
                <a:schemeClr val="accent4">
                  <a:lumMod val="50000"/>
                </a:schemeClr>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Sheet1!$N$2:$N$13</c:f>
              <c:numCache>
                <c:formatCode>General</c:formatCode>
                <c:ptCount val="12"/>
                <c:pt idx="0">
                  <c:v>0.50042648981219306</c:v>
                </c:pt>
                <c:pt idx="1">
                  <c:v>0.47084475266114501</c:v>
                </c:pt>
                <c:pt idx="2">
                  <c:v>0.48500051313369907</c:v>
                </c:pt>
                <c:pt idx="3">
                  <c:v>0.65530538184718035</c:v>
                </c:pt>
                <c:pt idx="4">
                  <c:v>0.72002752415513793</c:v>
                </c:pt>
                <c:pt idx="5">
                  <c:v>0.81236635390747114</c:v>
                </c:pt>
                <c:pt idx="6">
                  <c:v>0.74429622451365851</c:v>
                </c:pt>
                <c:pt idx="7">
                  <c:v>0.676327039454093</c:v>
                </c:pt>
                <c:pt idx="8">
                  <c:v>0.62181709896077808</c:v>
                </c:pt>
                <c:pt idx="9">
                  <c:v>0.66690556825771752</c:v>
                </c:pt>
                <c:pt idx="10">
                  <c:v>0.93070676175622946</c:v>
                </c:pt>
                <c:pt idx="11">
                  <c:v>0.80082505169191109</c:v>
                </c:pt>
              </c:numCache>
            </c:numRef>
          </c:val>
          <c:smooth val="0"/>
        </c:ser>
        <c:ser>
          <c:idx val="3"/>
          <c:order val="2"/>
          <c:tx>
            <c:strRef>
              <c:f>Sheet1!$O$1</c:f>
              <c:strCache>
                <c:ptCount val="1"/>
                <c:pt idx="0">
                  <c:v>10/11</c:v>
                </c:pt>
              </c:strCache>
            </c:strRef>
          </c:tx>
          <c:spPr>
            <a:ln>
              <a:solidFill>
                <a:schemeClr val="accent5"/>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Sheet1!$O$2:$O$13</c:f>
              <c:numCache>
                <c:formatCode>General</c:formatCode>
                <c:ptCount val="12"/>
                <c:pt idx="0">
                  <c:v>0.65950298374627969</c:v>
                </c:pt>
                <c:pt idx="1">
                  <c:v>0.55990457395602522</c:v>
                </c:pt>
                <c:pt idx="2">
                  <c:v>0.46972763536214612</c:v>
                </c:pt>
                <c:pt idx="3">
                  <c:v>0.48486928549917807</c:v>
                </c:pt>
                <c:pt idx="4">
                  <c:v>0.46602634310642727</c:v>
                </c:pt>
                <c:pt idx="5">
                  <c:v>0.65378280480562323</c:v>
                </c:pt>
                <c:pt idx="6">
                  <c:v>0.59826342096983953</c:v>
                </c:pt>
                <c:pt idx="7">
                  <c:v>0.50875944460427291</c:v>
                </c:pt>
                <c:pt idx="8">
                  <c:v>0.61407803333518396</c:v>
                </c:pt>
                <c:pt idx="9">
                  <c:v>0.97781411773810667</c:v>
                </c:pt>
                <c:pt idx="10">
                  <c:v>0.89806809368307161</c:v>
                </c:pt>
                <c:pt idx="11">
                  <c:v>0.61845228781921535</c:v>
                </c:pt>
              </c:numCache>
            </c:numRef>
          </c:val>
          <c:smooth val="0"/>
        </c:ser>
        <c:ser>
          <c:idx val="4"/>
          <c:order val="3"/>
          <c:tx>
            <c:strRef>
              <c:f>Sheet1!$P$1</c:f>
              <c:strCache>
                <c:ptCount val="1"/>
                <c:pt idx="0">
                  <c:v>11/12</c:v>
                </c:pt>
              </c:strCache>
            </c:strRef>
          </c:tx>
          <c:spPr>
            <a:ln>
              <a:solidFill>
                <a:schemeClr val="tx1"/>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Sheet1!$P$2:$P$13</c:f>
              <c:numCache>
                <c:formatCode>General</c:formatCode>
                <c:ptCount val="12"/>
                <c:pt idx="0">
                  <c:v>0.50001093563621002</c:v>
                </c:pt>
                <c:pt idx="1">
                  <c:v>0.54644532938977464</c:v>
                </c:pt>
                <c:pt idx="2">
                  <c:v>0.5309671981385865</c:v>
                </c:pt>
                <c:pt idx="3">
                  <c:v>0.57571918632136965</c:v>
                </c:pt>
                <c:pt idx="4">
                  <c:v>0.64738966363665418</c:v>
                </c:pt>
                <c:pt idx="5">
                  <c:v>0.88427236800266484</c:v>
                </c:pt>
                <c:pt idx="6">
                  <c:v>0.99295576787513862</c:v>
                </c:pt>
                <c:pt idx="7">
                  <c:v>1.0511670006241722</c:v>
                </c:pt>
                <c:pt idx="8">
                  <c:v>0.86778479340900783</c:v>
                </c:pt>
                <c:pt idx="9">
                  <c:v>0.94652137412157389</c:v>
                </c:pt>
                <c:pt idx="10">
                  <c:v>1.0171824080943896</c:v>
                </c:pt>
                <c:pt idx="11">
                  <c:v>0.76112028022147171</c:v>
                </c:pt>
              </c:numCache>
            </c:numRef>
          </c:val>
          <c:smooth val="0"/>
        </c:ser>
        <c:ser>
          <c:idx val="5"/>
          <c:order val="4"/>
          <c:tx>
            <c:strRef>
              <c:f>Sheet1!$Q$1</c:f>
              <c:strCache>
                <c:ptCount val="1"/>
                <c:pt idx="0">
                  <c:v>12/13</c:v>
                </c:pt>
              </c:strCache>
            </c:strRef>
          </c:tx>
          <c:spPr>
            <a:ln>
              <a:solidFill>
                <a:schemeClr val="bg1">
                  <a:lumMod val="65000"/>
                </a:schemeClr>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Sheet1!$Q$2:$Q$13</c:f>
              <c:numCache>
                <c:formatCode>General</c:formatCode>
                <c:ptCount val="12"/>
                <c:pt idx="0">
                  <c:v>0.60230119433971463</c:v>
                </c:pt>
                <c:pt idx="1">
                  <c:v>0.62955616458637209</c:v>
                </c:pt>
                <c:pt idx="2">
                  <c:v>0.71636829203868857</c:v>
                </c:pt>
                <c:pt idx="3">
                  <c:v>0.66185835154537354</c:v>
                </c:pt>
                <c:pt idx="4">
                  <c:v>0.6251819101023407</c:v>
                </c:pt>
                <c:pt idx="5">
                  <c:v>0.92397713947310423</c:v>
                </c:pt>
                <c:pt idx="6">
                  <c:v>0.89874105591138431</c:v>
                </c:pt>
                <c:pt idx="7">
                  <c:v>0.82606113525363101</c:v>
                </c:pt>
                <c:pt idx="8">
                  <c:v>0.796787278322036</c:v>
                </c:pt>
                <c:pt idx="9">
                  <c:v>0.67329870942668657</c:v>
                </c:pt>
                <c:pt idx="10">
                  <c:v>0.71367644312543843</c:v>
                </c:pt>
                <c:pt idx="11">
                  <c:v>0.43540656171820713</c:v>
                </c:pt>
              </c:numCache>
            </c:numRef>
          </c:val>
          <c:smooth val="0"/>
        </c:ser>
        <c:dLbls>
          <c:showLegendKey val="0"/>
          <c:showVal val="0"/>
          <c:showCatName val="0"/>
          <c:showSerName val="0"/>
          <c:showPercent val="0"/>
          <c:showBubbleSize val="0"/>
        </c:dLbls>
        <c:marker val="1"/>
        <c:smooth val="0"/>
        <c:axId val="526510720"/>
        <c:axId val="526528896"/>
      </c:lineChart>
      <c:catAx>
        <c:axId val="526510720"/>
        <c:scaling>
          <c:orientation val="minMax"/>
        </c:scaling>
        <c:delete val="0"/>
        <c:axPos val="b"/>
        <c:numFmt formatCode="@" sourceLinked="1"/>
        <c:majorTickMark val="none"/>
        <c:minorTickMark val="none"/>
        <c:tickLblPos val="nextTo"/>
        <c:txPr>
          <a:bodyPr rot="0" vert="horz"/>
          <a:lstStyle/>
          <a:p>
            <a:pPr>
              <a:defRPr/>
            </a:pPr>
            <a:endParaRPr lang="en-US"/>
          </a:p>
        </c:txPr>
        <c:crossAx val="526528896"/>
        <c:crosses val="autoZero"/>
        <c:auto val="1"/>
        <c:lblAlgn val="ctr"/>
        <c:lblOffset val="100"/>
        <c:tickLblSkip val="1"/>
        <c:tickMarkSkip val="1"/>
        <c:noMultiLvlLbl val="0"/>
      </c:catAx>
      <c:valAx>
        <c:axId val="526528896"/>
        <c:scaling>
          <c:orientation val="minMax"/>
        </c:scaling>
        <c:delete val="0"/>
        <c:axPos val="l"/>
        <c:majorGridlines/>
        <c:title>
          <c:tx>
            <c:rich>
              <a:bodyPr rot="0" vert="horz"/>
              <a:lstStyle/>
              <a:p>
                <a:pPr algn="l">
                  <a:defRPr b="0"/>
                </a:pPr>
                <a:r>
                  <a:rPr lang="nb-NO" b="0" dirty="0" err="1" smtClean="0"/>
                  <a:t>Index</a:t>
                </a:r>
                <a:endParaRPr lang="nb-NO" b="0" dirty="0" smtClean="0"/>
              </a:p>
              <a:p>
                <a:pPr algn="l">
                  <a:defRPr b="0"/>
                </a:pPr>
                <a:r>
                  <a:rPr lang="nb-NO" b="0" dirty="0" smtClean="0"/>
                  <a:t>June </a:t>
                </a:r>
                <a:r>
                  <a:rPr lang="nb-NO" b="0" dirty="0"/>
                  <a:t>2007=1</a:t>
                </a:r>
              </a:p>
            </c:rich>
          </c:tx>
          <c:layout>
            <c:manualLayout>
              <c:xMode val="edge"/>
              <c:yMode val="edge"/>
              <c:x val="0"/>
              <c:y val="6.9037970519930381E-3"/>
            </c:manualLayout>
          </c:layout>
          <c:overlay val="0"/>
        </c:title>
        <c:numFmt formatCode="#,##0.0" sourceLinked="0"/>
        <c:majorTickMark val="none"/>
        <c:minorTickMark val="none"/>
        <c:tickLblPos val="nextTo"/>
        <c:txPr>
          <a:bodyPr rot="0" vert="horz"/>
          <a:lstStyle/>
          <a:p>
            <a:pPr>
              <a:defRPr/>
            </a:pPr>
            <a:endParaRPr lang="en-US"/>
          </a:p>
        </c:txPr>
        <c:crossAx val="526510720"/>
        <c:crosses val="autoZero"/>
        <c:crossBetween val="between"/>
      </c:valAx>
    </c:plotArea>
    <c:legend>
      <c:legendPos val="b"/>
      <c:layout>
        <c:manualLayout>
          <c:xMode val="edge"/>
          <c:yMode val="edge"/>
          <c:x val="0.22289703608623587"/>
          <c:y val="0.92829521015575223"/>
          <c:w val="0.77710296391376643"/>
          <c:h val="5.9382211922142644E-2"/>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7.2397790566107914E-2"/>
          <c:y val="8.2543024014881491E-2"/>
          <c:w val="0.89479576557140161"/>
          <c:h val="0.70345705686275639"/>
        </c:manualLayout>
      </c:layout>
      <c:barChart>
        <c:barDir val="col"/>
        <c:grouping val="stacked"/>
        <c:varyColors val="0"/>
        <c:ser>
          <c:idx val="1"/>
          <c:order val="1"/>
          <c:tx>
            <c:strRef>
              <c:f>Sheet1!$C$1</c:f>
              <c:strCache>
                <c:ptCount val="1"/>
                <c:pt idx="0">
                  <c:v>Population less developed regions</c:v>
                </c:pt>
              </c:strCache>
            </c:strRef>
          </c:tx>
          <c:spPr>
            <a:solidFill>
              <a:schemeClr val="accent3"/>
            </a:solidFill>
          </c:spPr>
          <c:invertIfNegative val="0"/>
          <c:cat>
            <c:strRef>
              <c:f>Sheet1!$A$4:$A$91</c:f>
              <c:strCache>
                <c:ptCount val="8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00</c:v>
                </c:pt>
                <c:pt idx="36">
                  <c:v>01</c:v>
                </c:pt>
                <c:pt idx="37">
                  <c:v>02</c:v>
                </c:pt>
                <c:pt idx="38">
                  <c:v>03</c:v>
                </c:pt>
                <c:pt idx="39">
                  <c:v>04</c:v>
                </c:pt>
                <c:pt idx="40">
                  <c:v>05</c:v>
                </c:pt>
                <c:pt idx="41">
                  <c:v>06</c:v>
                </c:pt>
                <c:pt idx="42">
                  <c:v>07</c:v>
                </c:pt>
                <c:pt idx="43">
                  <c:v>08</c:v>
                </c:pt>
                <c:pt idx="44">
                  <c:v>09</c:v>
                </c:pt>
                <c:pt idx="45">
                  <c:v>10</c:v>
                </c:pt>
                <c:pt idx="46">
                  <c:v>11E</c:v>
                </c:pt>
                <c:pt idx="47">
                  <c:v>12E</c:v>
                </c:pt>
                <c:pt idx="48">
                  <c:v>13E</c:v>
                </c:pt>
                <c:pt idx="49">
                  <c:v>14E</c:v>
                </c:pt>
                <c:pt idx="50">
                  <c:v>15E</c:v>
                </c:pt>
                <c:pt idx="51">
                  <c:v>16E</c:v>
                </c:pt>
                <c:pt idx="52">
                  <c:v>17E</c:v>
                </c:pt>
                <c:pt idx="53">
                  <c:v>18E</c:v>
                </c:pt>
                <c:pt idx="54">
                  <c:v>19E</c:v>
                </c:pt>
                <c:pt idx="55">
                  <c:v>20E</c:v>
                </c:pt>
                <c:pt idx="56">
                  <c:v>21E</c:v>
                </c:pt>
                <c:pt idx="57">
                  <c:v>22E</c:v>
                </c:pt>
                <c:pt idx="58">
                  <c:v>23E</c:v>
                </c:pt>
                <c:pt idx="59">
                  <c:v>24E</c:v>
                </c:pt>
                <c:pt idx="60">
                  <c:v>25E</c:v>
                </c:pt>
                <c:pt idx="61">
                  <c:v>26E</c:v>
                </c:pt>
                <c:pt idx="62">
                  <c:v>27E</c:v>
                </c:pt>
                <c:pt idx="63">
                  <c:v>28E</c:v>
                </c:pt>
                <c:pt idx="64">
                  <c:v>29E</c:v>
                </c:pt>
                <c:pt idx="65">
                  <c:v>30E</c:v>
                </c:pt>
                <c:pt idx="66">
                  <c:v>31E</c:v>
                </c:pt>
                <c:pt idx="67">
                  <c:v>32E</c:v>
                </c:pt>
                <c:pt idx="68">
                  <c:v>33E</c:v>
                </c:pt>
                <c:pt idx="69">
                  <c:v>34E</c:v>
                </c:pt>
                <c:pt idx="70">
                  <c:v>35E</c:v>
                </c:pt>
                <c:pt idx="71">
                  <c:v>36E</c:v>
                </c:pt>
                <c:pt idx="72">
                  <c:v>37E</c:v>
                </c:pt>
                <c:pt idx="73">
                  <c:v>38E</c:v>
                </c:pt>
                <c:pt idx="74">
                  <c:v>39E</c:v>
                </c:pt>
                <c:pt idx="75">
                  <c:v>40E</c:v>
                </c:pt>
                <c:pt idx="76">
                  <c:v>41E</c:v>
                </c:pt>
                <c:pt idx="77">
                  <c:v>42E</c:v>
                </c:pt>
                <c:pt idx="78">
                  <c:v>43E</c:v>
                </c:pt>
                <c:pt idx="79">
                  <c:v>44E</c:v>
                </c:pt>
                <c:pt idx="80">
                  <c:v>45E</c:v>
                </c:pt>
                <c:pt idx="81">
                  <c:v>46E</c:v>
                </c:pt>
                <c:pt idx="82">
                  <c:v>47E</c:v>
                </c:pt>
                <c:pt idx="83">
                  <c:v>48E</c:v>
                </c:pt>
                <c:pt idx="84">
                  <c:v>49E</c:v>
                </c:pt>
                <c:pt idx="85">
                  <c:v>50E</c:v>
                </c:pt>
              </c:strCache>
            </c:strRef>
          </c:cat>
          <c:val>
            <c:numRef>
              <c:f>Sheet1!$C$4:$C$91</c:f>
              <c:numCache>
                <c:formatCode>General</c:formatCode>
                <c:ptCount val="86"/>
                <c:pt idx="0">
                  <c:v>2.3688620809999996</c:v>
                </c:pt>
                <c:pt idx="1">
                  <c:v>2.4275940199999999</c:v>
                </c:pt>
                <c:pt idx="2">
                  <c:v>2.4900998629999997</c:v>
                </c:pt>
                <c:pt idx="3">
                  <c:v>2.5554647090000002</c:v>
                </c:pt>
                <c:pt idx="4">
                  <c:v>2.6223597189999994</c:v>
                </c:pt>
                <c:pt idx="5">
                  <c:v>2.6897650720000001</c:v>
                </c:pt>
                <c:pt idx="6">
                  <c:v>2.7574704540000003</c:v>
                </c:pt>
                <c:pt idx="7">
                  <c:v>2.8256032930000003</c:v>
                </c:pt>
                <c:pt idx="8">
                  <c:v>2.8938956710000001</c:v>
                </c:pt>
                <c:pt idx="9">
                  <c:v>2.9621192460000003</c:v>
                </c:pt>
                <c:pt idx="10">
                  <c:v>3.0301547720000008</c:v>
                </c:pt>
                <c:pt idx="11">
                  <c:v>3.0977878260000002</c:v>
                </c:pt>
                <c:pt idx="12">
                  <c:v>3.1651121379999991</c:v>
                </c:pt>
                <c:pt idx="13">
                  <c:v>3.2327207739999992</c:v>
                </c:pt>
                <c:pt idx="14">
                  <c:v>3.3014488970000007</c:v>
                </c:pt>
                <c:pt idx="15">
                  <c:v>3.3719131259999995</c:v>
                </c:pt>
                <c:pt idx="16">
                  <c:v>3.4441949810000008</c:v>
                </c:pt>
                <c:pt idx="17">
                  <c:v>3.5181374519999999</c:v>
                </c:pt>
                <c:pt idx="18">
                  <c:v>3.5938097730000003</c:v>
                </c:pt>
                <c:pt idx="19">
                  <c:v>3.6712329449999999</c:v>
                </c:pt>
                <c:pt idx="20">
                  <c:v>3.7503394179999998</c:v>
                </c:pt>
                <c:pt idx="21">
                  <c:v>3.8312073400000006</c:v>
                </c:pt>
                <c:pt idx="22">
                  <c:v>3.9136209939999991</c:v>
                </c:pt>
                <c:pt idx="23">
                  <c:v>3.9968399490000004</c:v>
                </c:pt>
                <c:pt idx="24">
                  <c:v>4.0798853399999997</c:v>
                </c:pt>
                <c:pt idx="25">
                  <c:v>4.1870051840000011</c:v>
                </c:pt>
                <c:pt idx="26">
                  <c:v>4.2695899380000002</c:v>
                </c:pt>
                <c:pt idx="27">
                  <c:v>4.3507262859999996</c:v>
                </c:pt>
                <c:pt idx="28">
                  <c:v>4.4304668649999996</c:v>
                </c:pt>
                <c:pt idx="29">
                  <c:v>4.5090515269999996</c:v>
                </c:pt>
                <c:pt idx="30">
                  <c:v>4.586666041</c:v>
                </c:pt>
                <c:pt idx="31">
                  <c:v>4.6654150370000007</c:v>
                </c:pt>
                <c:pt idx="32">
                  <c:v>4.7431436169999994</c:v>
                </c:pt>
                <c:pt idx="33">
                  <c:v>4.8197548449999994</c:v>
                </c:pt>
                <c:pt idx="34">
                  <c:v>4.8951689660000008</c:v>
                </c:pt>
                <c:pt idx="35">
                  <c:v>4.9693735640000005</c:v>
                </c:pt>
                <c:pt idx="36">
                  <c:v>5.0446508230000005</c:v>
                </c:pt>
                <c:pt idx="37">
                  <c:v>5.1188927410000007</c:v>
                </c:pt>
                <c:pt idx="38">
                  <c:v>5.1923232330000006</c:v>
                </c:pt>
                <c:pt idx="39">
                  <c:v>5.2652810939999997</c:v>
                </c:pt>
                <c:pt idx="40">
                  <c:v>5.3380249730000013</c:v>
                </c:pt>
                <c:pt idx="41">
                  <c:v>5.4131717259999999</c:v>
                </c:pt>
                <c:pt idx="42">
                  <c:v>5.4881674939999989</c:v>
                </c:pt>
                <c:pt idx="43">
                  <c:v>5.5629928020000001</c:v>
                </c:pt>
                <c:pt idx="44">
                  <c:v>5.6376643400000024</c:v>
                </c:pt>
                <c:pt idx="45">
                  <c:v>5.7121797919999997</c:v>
                </c:pt>
                <c:pt idx="46">
                  <c:v>5.7892410820000011</c:v>
                </c:pt>
                <c:pt idx="47">
                  <c:v>5.8661137530000005</c:v>
                </c:pt>
                <c:pt idx="48">
                  <c:v>5.9424977590000019</c:v>
                </c:pt>
                <c:pt idx="49">
                  <c:v>6.0180386539999997</c:v>
                </c:pt>
                <c:pt idx="50">
                  <c:v>6.0924970350000009</c:v>
                </c:pt>
                <c:pt idx="51">
                  <c:v>6.168726546000002</c:v>
                </c:pt>
                <c:pt idx="52">
                  <c:v>6.2438483629999988</c:v>
                </c:pt>
                <c:pt idx="53">
                  <c:v>6.3176311630000015</c:v>
                </c:pt>
                <c:pt idx="54">
                  <c:v>6.3898724950000014</c:v>
                </c:pt>
                <c:pt idx="55">
                  <c:v>6.460498627999999</c:v>
                </c:pt>
                <c:pt idx="56">
                  <c:v>6.5327127109999985</c:v>
                </c:pt>
                <c:pt idx="57">
                  <c:v>6.6034212629999995</c:v>
                </c:pt>
                <c:pt idx="58">
                  <c:v>6.6726491959999992</c:v>
                </c:pt>
                <c:pt idx="59">
                  <c:v>6.7404737119999991</c:v>
                </c:pt>
                <c:pt idx="60">
                  <c:v>6.8069770069999986</c:v>
                </c:pt>
                <c:pt idx="61">
                  <c:v>6.8754966939999989</c:v>
                </c:pt>
                <c:pt idx="62">
                  <c:v>6.9425654740000011</c:v>
                </c:pt>
                <c:pt idx="63">
                  <c:v>7.0084385870000023</c:v>
                </c:pt>
                <c:pt idx="64">
                  <c:v>7.073528048</c:v>
                </c:pt>
                <c:pt idx="65">
                  <c:v>7.1380241890000002</c:v>
                </c:pt>
                <c:pt idx="66">
                  <c:v>7.2053350170000012</c:v>
                </c:pt>
                <c:pt idx="67">
                  <c:v>7.2717442329999997</c:v>
                </c:pt>
                <c:pt idx="68">
                  <c:v>7.3367094320000019</c:v>
                </c:pt>
                <c:pt idx="69">
                  <c:v>7.3996983380000012</c:v>
                </c:pt>
                <c:pt idx="70">
                  <c:v>7.4605544069999992</c:v>
                </c:pt>
                <c:pt idx="71">
                  <c:v>7.523326312</c:v>
                </c:pt>
                <c:pt idx="72">
                  <c:v>7.5840573760000014</c:v>
                </c:pt>
                <c:pt idx="73">
                  <c:v>7.6427801269999991</c:v>
                </c:pt>
                <c:pt idx="74">
                  <c:v>7.6996549950000031</c:v>
                </c:pt>
                <c:pt idx="75">
                  <c:v>7.754836716999999</c:v>
                </c:pt>
                <c:pt idx="76">
                  <c:v>7.8125817840000016</c:v>
                </c:pt>
                <c:pt idx="77">
                  <c:v>7.8682608319999998</c:v>
                </c:pt>
                <c:pt idx="78">
                  <c:v>7.9220990049999997</c:v>
                </c:pt>
                <c:pt idx="79">
                  <c:v>7.9743959719999999</c:v>
                </c:pt>
                <c:pt idx="80">
                  <c:v>8.0252515670000015</c:v>
                </c:pt>
                <c:pt idx="81">
                  <c:v>8.0793716800000013</c:v>
                </c:pt>
                <c:pt idx="82">
                  <c:v>8.1317705839999999</c:v>
                </c:pt>
                <c:pt idx="83">
                  <c:v>8.1820021960000009</c:v>
                </c:pt>
                <c:pt idx="84">
                  <c:v>8.2296915879999997</c:v>
                </c:pt>
                <c:pt idx="85">
                  <c:v>8.2748126460000009</c:v>
                </c:pt>
              </c:numCache>
            </c:numRef>
          </c:val>
        </c:ser>
        <c:ser>
          <c:idx val="2"/>
          <c:order val="2"/>
          <c:tx>
            <c:strRef>
              <c:f>Sheet1!$D$1</c:f>
              <c:strCache>
                <c:ptCount val="1"/>
                <c:pt idx="0">
                  <c:v>Population more developed regions</c:v>
                </c:pt>
              </c:strCache>
            </c:strRef>
          </c:tx>
          <c:spPr>
            <a:solidFill>
              <a:schemeClr val="bg1">
                <a:lumMod val="50000"/>
              </a:schemeClr>
            </a:solidFill>
          </c:spPr>
          <c:invertIfNegative val="0"/>
          <c:cat>
            <c:strRef>
              <c:f>Sheet1!$A$4:$A$91</c:f>
              <c:strCache>
                <c:ptCount val="8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00</c:v>
                </c:pt>
                <c:pt idx="36">
                  <c:v>01</c:v>
                </c:pt>
                <c:pt idx="37">
                  <c:v>02</c:v>
                </c:pt>
                <c:pt idx="38">
                  <c:v>03</c:v>
                </c:pt>
                <c:pt idx="39">
                  <c:v>04</c:v>
                </c:pt>
                <c:pt idx="40">
                  <c:v>05</c:v>
                </c:pt>
                <c:pt idx="41">
                  <c:v>06</c:v>
                </c:pt>
                <c:pt idx="42">
                  <c:v>07</c:v>
                </c:pt>
                <c:pt idx="43">
                  <c:v>08</c:v>
                </c:pt>
                <c:pt idx="44">
                  <c:v>09</c:v>
                </c:pt>
                <c:pt idx="45">
                  <c:v>10</c:v>
                </c:pt>
                <c:pt idx="46">
                  <c:v>11E</c:v>
                </c:pt>
                <c:pt idx="47">
                  <c:v>12E</c:v>
                </c:pt>
                <c:pt idx="48">
                  <c:v>13E</c:v>
                </c:pt>
                <c:pt idx="49">
                  <c:v>14E</c:v>
                </c:pt>
                <c:pt idx="50">
                  <c:v>15E</c:v>
                </c:pt>
                <c:pt idx="51">
                  <c:v>16E</c:v>
                </c:pt>
                <c:pt idx="52">
                  <c:v>17E</c:v>
                </c:pt>
                <c:pt idx="53">
                  <c:v>18E</c:v>
                </c:pt>
                <c:pt idx="54">
                  <c:v>19E</c:v>
                </c:pt>
                <c:pt idx="55">
                  <c:v>20E</c:v>
                </c:pt>
                <c:pt idx="56">
                  <c:v>21E</c:v>
                </c:pt>
                <c:pt idx="57">
                  <c:v>22E</c:v>
                </c:pt>
                <c:pt idx="58">
                  <c:v>23E</c:v>
                </c:pt>
                <c:pt idx="59">
                  <c:v>24E</c:v>
                </c:pt>
                <c:pt idx="60">
                  <c:v>25E</c:v>
                </c:pt>
                <c:pt idx="61">
                  <c:v>26E</c:v>
                </c:pt>
                <c:pt idx="62">
                  <c:v>27E</c:v>
                </c:pt>
                <c:pt idx="63">
                  <c:v>28E</c:v>
                </c:pt>
                <c:pt idx="64">
                  <c:v>29E</c:v>
                </c:pt>
                <c:pt idx="65">
                  <c:v>30E</c:v>
                </c:pt>
                <c:pt idx="66">
                  <c:v>31E</c:v>
                </c:pt>
                <c:pt idx="67">
                  <c:v>32E</c:v>
                </c:pt>
                <c:pt idx="68">
                  <c:v>33E</c:v>
                </c:pt>
                <c:pt idx="69">
                  <c:v>34E</c:v>
                </c:pt>
                <c:pt idx="70">
                  <c:v>35E</c:v>
                </c:pt>
                <c:pt idx="71">
                  <c:v>36E</c:v>
                </c:pt>
                <c:pt idx="72">
                  <c:v>37E</c:v>
                </c:pt>
                <c:pt idx="73">
                  <c:v>38E</c:v>
                </c:pt>
                <c:pt idx="74">
                  <c:v>39E</c:v>
                </c:pt>
                <c:pt idx="75">
                  <c:v>40E</c:v>
                </c:pt>
                <c:pt idx="76">
                  <c:v>41E</c:v>
                </c:pt>
                <c:pt idx="77">
                  <c:v>42E</c:v>
                </c:pt>
                <c:pt idx="78">
                  <c:v>43E</c:v>
                </c:pt>
                <c:pt idx="79">
                  <c:v>44E</c:v>
                </c:pt>
                <c:pt idx="80">
                  <c:v>45E</c:v>
                </c:pt>
                <c:pt idx="81">
                  <c:v>46E</c:v>
                </c:pt>
                <c:pt idx="82">
                  <c:v>47E</c:v>
                </c:pt>
                <c:pt idx="83">
                  <c:v>48E</c:v>
                </c:pt>
                <c:pt idx="84">
                  <c:v>49E</c:v>
                </c:pt>
                <c:pt idx="85">
                  <c:v>50E</c:v>
                </c:pt>
              </c:strCache>
            </c:strRef>
          </c:cat>
          <c:val>
            <c:numRef>
              <c:f>Sheet1!$D$4:$D$91</c:f>
              <c:numCache>
                <c:formatCode>General</c:formatCode>
                <c:ptCount val="86"/>
                <c:pt idx="0">
                  <c:v>0.96414496800000005</c:v>
                </c:pt>
                <c:pt idx="1">
                  <c:v>0.97322899699999998</c:v>
                </c:pt>
                <c:pt idx="2">
                  <c:v>0.98185526999999995</c:v>
                </c:pt>
                <c:pt idx="3">
                  <c:v>0.99014794700000008</c:v>
                </c:pt>
                <c:pt idx="4">
                  <c:v>0.99829234600000005</c:v>
                </c:pt>
                <c:pt idx="5">
                  <c:v>1.0064212340000003</c:v>
                </c:pt>
                <c:pt idx="6">
                  <c:v>1.0145779319999999</c:v>
                </c:pt>
                <c:pt idx="7">
                  <c:v>1.0227161700000003</c:v>
                </c:pt>
                <c:pt idx="8">
                  <c:v>1.030771978</c:v>
                </c:pt>
                <c:pt idx="9">
                  <c:v>1.038644884</c:v>
                </c:pt>
                <c:pt idx="10">
                  <c:v>1.0462644350000001</c:v>
                </c:pt>
                <c:pt idx="11">
                  <c:v>1.053621704</c:v>
                </c:pt>
                <c:pt idx="12">
                  <c:v>1.0607517020000001</c:v>
                </c:pt>
                <c:pt idx="13">
                  <c:v>1.067680915</c:v>
                </c:pt>
                <c:pt idx="14">
                  <c:v>1.0744502279999999</c:v>
                </c:pt>
                <c:pt idx="15">
                  <c:v>1.0810943520000003</c:v>
                </c:pt>
                <c:pt idx="16">
                  <c:v>1.087604274</c:v>
                </c:pt>
                <c:pt idx="17">
                  <c:v>1.093982368</c:v>
                </c:pt>
                <c:pt idx="18">
                  <c:v>1.1002874979999999</c:v>
                </c:pt>
                <c:pt idx="19">
                  <c:v>1.106594887</c:v>
                </c:pt>
                <c:pt idx="20">
                  <c:v>1.112950517</c:v>
                </c:pt>
                <c:pt idx="21">
                  <c:v>1.1193833640000002</c:v>
                </c:pt>
                <c:pt idx="22">
                  <c:v>1.1258574170000002</c:v>
                </c:pt>
                <c:pt idx="23">
                  <c:v>1.1322726240000001</c:v>
                </c:pt>
                <c:pt idx="24">
                  <c:v>1.138489168</c:v>
                </c:pt>
                <c:pt idx="25">
                  <c:v>1.17558611</c:v>
                </c:pt>
                <c:pt idx="26">
                  <c:v>1.1828387520000001</c:v>
                </c:pt>
                <c:pt idx="27">
                  <c:v>1.1896650959999997</c:v>
                </c:pt>
                <c:pt idx="28">
                  <c:v>1.19585293</c:v>
                </c:pt>
                <c:pt idx="29">
                  <c:v>1.2011597860000001</c:v>
                </c:pt>
                <c:pt idx="30">
                  <c:v>1.2055317010000004</c:v>
                </c:pt>
                <c:pt idx="31">
                  <c:v>1.2102732919999997</c:v>
                </c:pt>
                <c:pt idx="32">
                  <c:v>1.2142703329999998</c:v>
                </c:pt>
                <c:pt idx="33">
                  <c:v>1.2178985600000001</c:v>
                </c:pt>
                <c:pt idx="34">
                  <c:v>1.2216169699999999</c:v>
                </c:pt>
                <c:pt idx="35">
                  <c:v>1.225678399</c:v>
                </c:pt>
                <c:pt idx="36">
                  <c:v>1.2312211229999996</c:v>
                </c:pt>
                <c:pt idx="37">
                  <c:v>1.236999717</c:v>
                </c:pt>
                <c:pt idx="38">
                  <c:v>1.2429690619999993</c:v>
                </c:pt>
                <c:pt idx="39">
                  <c:v>1.2490242460000005</c:v>
                </c:pt>
                <c:pt idx="40">
                  <c:v>1.2550706010000003</c:v>
                </c:pt>
                <c:pt idx="41">
                  <c:v>1.2622200599999998</c:v>
                </c:pt>
                <c:pt idx="42">
                  <c:v>1.2694520219999998</c:v>
                </c:pt>
                <c:pt idx="43">
                  <c:v>1.2764955009999999</c:v>
                </c:pt>
                <c:pt idx="44">
                  <c:v>1.28304419</c:v>
                </c:pt>
                <c:pt idx="45">
                  <c:v>1.2889617020000002</c:v>
                </c:pt>
                <c:pt idx="46">
                  <c:v>1.2950806400000001</c:v>
                </c:pt>
                <c:pt idx="47">
                  <c:v>1.3005011680000003</c:v>
                </c:pt>
                <c:pt idx="48">
                  <c:v>1.3054698520000003</c:v>
                </c:pt>
                <c:pt idx="49">
                  <c:v>1.3102699190000002</c:v>
                </c:pt>
                <c:pt idx="50">
                  <c:v>1.3149976209999998</c:v>
                </c:pt>
                <c:pt idx="51">
                  <c:v>1.3204511499999998</c:v>
                </c:pt>
                <c:pt idx="52">
                  <c:v>1.3258090070000002</c:v>
                </c:pt>
                <c:pt idx="53">
                  <c:v>1.3308724599999999</c:v>
                </c:pt>
                <c:pt idx="54">
                  <c:v>1.3353577610000003</c:v>
                </c:pt>
                <c:pt idx="55">
                  <c:v>1.3391729439999998</c:v>
                </c:pt>
                <c:pt idx="56">
                  <c:v>1.3433330830000001</c:v>
                </c:pt>
                <c:pt idx="57">
                  <c:v>1.3469913770000002</c:v>
                </c:pt>
                <c:pt idx="58">
                  <c:v>1.350366373</c:v>
                </c:pt>
                <c:pt idx="59">
                  <c:v>1.3537451329999999</c:v>
                </c:pt>
                <c:pt idx="60">
                  <c:v>1.3572871889999998</c:v>
                </c:pt>
                <c:pt idx="61">
                  <c:v>1.3617555070000003</c:v>
                </c:pt>
                <c:pt idx="62">
                  <c:v>1.3662554950000001</c:v>
                </c:pt>
                <c:pt idx="63">
                  <c:v>1.3706927000000007</c:v>
                </c:pt>
                <c:pt idx="64">
                  <c:v>1.374898137</c:v>
                </c:pt>
                <c:pt idx="65">
                  <c:v>1.3787621270000001</c:v>
                </c:pt>
                <c:pt idx="66">
                  <c:v>1.3829417590000002</c:v>
                </c:pt>
                <c:pt idx="67">
                  <c:v>1.3868454779999997</c:v>
                </c:pt>
                <c:pt idx="68">
                  <c:v>1.3904596430000002</c:v>
                </c:pt>
                <c:pt idx="69">
                  <c:v>1.3938250310000002</c:v>
                </c:pt>
                <c:pt idx="70">
                  <c:v>1.3970268029999999</c:v>
                </c:pt>
                <c:pt idx="71">
                  <c:v>1.4006141039999997</c:v>
                </c:pt>
                <c:pt idx="72">
                  <c:v>1.4039164629999996</c:v>
                </c:pt>
                <c:pt idx="73">
                  <c:v>1.4070509779999996</c:v>
                </c:pt>
                <c:pt idx="74">
                  <c:v>1.4100667430000002</c:v>
                </c:pt>
                <c:pt idx="75">
                  <c:v>1.4129120460000002</c:v>
                </c:pt>
                <c:pt idx="76">
                  <c:v>1.4160168910000002</c:v>
                </c:pt>
                <c:pt idx="77">
                  <c:v>1.4190339599999997</c:v>
                </c:pt>
                <c:pt idx="78">
                  <c:v>1.4218045160000001</c:v>
                </c:pt>
                <c:pt idx="79">
                  <c:v>1.4241484950000001</c:v>
                </c:pt>
                <c:pt idx="80">
                  <c:v>1.4260512169999999</c:v>
                </c:pt>
                <c:pt idx="81">
                  <c:v>1.4281645859999998</c:v>
                </c:pt>
                <c:pt idx="82">
                  <c:v>1.429894282</c:v>
                </c:pt>
                <c:pt idx="83">
                  <c:v>1.4313603529999999</c:v>
                </c:pt>
                <c:pt idx="84">
                  <c:v>1.43265332</c:v>
                </c:pt>
                <c:pt idx="85">
                  <c:v>1.4337826429999998</c:v>
                </c:pt>
              </c:numCache>
            </c:numRef>
          </c:val>
        </c:ser>
        <c:dLbls>
          <c:showLegendKey val="0"/>
          <c:showVal val="0"/>
          <c:showCatName val="0"/>
          <c:showSerName val="0"/>
          <c:showPercent val="0"/>
          <c:showBubbleSize val="0"/>
        </c:dLbls>
        <c:gapWidth val="23"/>
        <c:overlap val="100"/>
        <c:axId val="527218176"/>
        <c:axId val="527203712"/>
      </c:barChart>
      <c:lineChart>
        <c:grouping val="standard"/>
        <c:varyColors val="0"/>
        <c:ser>
          <c:idx val="0"/>
          <c:order val="0"/>
          <c:tx>
            <c:strRef>
              <c:f>Sheet1!$B$1</c:f>
              <c:strCache>
                <c:ptCount val="1"/>
                <c:pt idx="0">
                  <c:v>Grain consumption</c:v>
                </c:pt>
              </c:strCache>
            </c:strRef>
          </c:tx>
          <c:spPr>
            <a:ln>
              <a:solidFill>
                <a:schemeClr val="accent1"/>
              </a:solidFill>
            </a:ln>
          </c:spPr>
          <c:marker>
            <c:symbol val="none"/>
          </c:marker>
          <c:cat>
            <c:strRef>
              <c:f>Sheet1!$A$4:$A$91</c:f>
              <c:strCache>
                <c:ptCount val="8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00</c:v>
                </c:pt>
                <c:pt idx="36">
                  <c:v>01</c:v>
                </c:pt>
                <c:pt idx="37">
                  <c:v>02</c:v>
                </c:pt>
                <c:pt idx="38">
                  <c:v>03</c:v>
                </c:pt>
                <c:pt idx="39">
                  <c:v>04</c:v>
                </c:pt>
                <c:pt idx="40">
                  <c:v>05</c:v>
                </c:pt>
                <c:pt idx="41">
                  <c:v>06</c:v>
                </c:pt>
                <c:pt idx="42">
                  <c:v>07</c:v>
                </c:pt>
                <c:pt idx="43">
                  <c:v>08</c:v>
                </c:pt>
                <c:pt idx="44">
                  <c:v>09</c:v>
                </c:pt>
                <c:pt idx="45">
                  <c:v>10</c:v>
                </c:pt>
                <c:pt idx="46">
                  <c:v>11E</c:v>
                </c:pt>
                <c:pt idx="47">
                  <c:v>12E</c:v>
                </c:pt>
                <c:pt idx="48">
                  <c:v>13E</c:v>
                </c:pt>
                <c:pt idx="49">
                  <c:v>14E</c:v>
                </c:pt>
                <c:pt idx="50">
                  <c:v>15E</c:v>
                </c:pt>
                <c:pt idx="51">
                  <c:v>16E</c:v>
                </c:pt>
                <c:pt idx="52">
                  <c:v>17E</c:v>
                </c:pt>
                <c:pt idx="53">
                  <c:v>18E</c:v>
                </c:pt>
                <c:pt idx="54">
                  <c:v>19E</c:v>
                </c:pt>
                <c:pt idx="55">
                  <c:v>20E</c:v>
                </c:pt>
                <c:pt idx="56">
                  <c:v>21E</c:v>
                </c:pt>
                <c:pt idx="57">
                  <c:v>22E</c:v>
                </c:pt>
                <c:pt idx="58">
                  <c:v>23E</c:v>
                </c:pt>
                <c:pt idx="59">
                  <c:v>24E</c:v>
                </c:pt>
                <c:pt idx="60">
                  <c:v>25E</c:v>
                </c:pt>
                <c:pt idx="61">
                  <c:v>26E</c:v>
                </c:pt>
                <c:pt idx="62">
                  <c:v>27E</c:v>
                </c:pt>
                <c:pt idx="63">
                  <c:v>28E</c:v>
                </c:pt>
                <c:pt idx="64">
                  <c:v>29E</c:v>
                </c:pt>
                <c:pt idx="65">
                  <c:v>30E</c:v>
                </c:pt>
                <c:pt idx="66">
                  <c:v>31E</c:v>
                </c:pt>
                <c:pt idx="67">
                  <c:v>32E</c:v>
                </c:pt>
                <c:pt idx="68">
                  <c:v>33E</c:v>
                </c:pt>
                <c:pt idx="69">
                  <c:v>34E</c:v>
                </c:pt>
                <c:pt idx="70">
                  <c:v>35E</c:v>
                </c:pt>
                <c:pt idx="71">
                  <c:v>36E</c:v>
                </c:pt>
                <c:pt idx="72">
                  <c:v>37E</c:v>
                </c:pt>
                <c:pt idx="73">
                  <c:v>38E</c:v>
                </c:pt>
                <c:pt idx="74">
                  <c:v>39E</c:v>
                </c:pt>
                <c:pt idx="75">
                  <c:v>40E</c:v>
                </c:pt>
                <c:pt idx="76">
                  <c:v>41E</c:v>
                </c:pt>
                <c:pt idx="77">
                  <c:v>42E</c:v>
                </c:pt>
                <c:pt idx="78">
                  <c:v>43E</c:v>
                </c:pt>
                <c:pt idx="79">
                  <c:v>44E</c:v>
                </c:pt>
                <c:pt idx="80">
                  <c:v>45E</c:v>
                </c:pt>
                <c:pt idx="81">
                  <c:v>46E</c:v>
                </c:pt>
                <c:pt idx="82">
                  <c:v>47E</c:v>
                </c:pt>
                <c:pt idx="83">
                  <c:v>48E</c:v>
                </c:pt>
                <c:pt idx="84">
                  <c:v>49E</c:v>
                </c:pt>
                <c:pt idx="85">
                  <c:v>50E</c:v>
                </c:pt>
              </c:strCache>
            </c:strRef>
          </c:cat>
          <c:val>
            <c:numRef>
              <c:f>Sheet1!$B$4:$B$91</c:f>
              <c:numCache>
                <c:formatCode>General</c:formatCode>
                <c:ptCount val="86"/>
                <c:pt idx="0">
                  <c:v>895.8</c:v>
                </c:pt>
                <c:pt idx="1">
                  <c:v>932</c:v>
                </c:pt>
                <c:pt idx="2">
                  <c:v>956.5</c:v>
                </c:pt>
                <c:pt idx="3">
                  <c:v>987.5</c:v>
                </c:pt>
                <c:pt idx="4">
                  <c:v>1020</c:v>
                </c:pt>
                <c:pt idx="5">
                  <c:v>1068.7</c:v>
                </c:pt>
                <c:pt idx="6">
                  <c:v>1108</c:v>
                </c:pt>
                <c:pt idx="7">
                  <c:v>1150</c:v>
                </c:pt>
                <c:pt idx="8">
                  <c:v>1173.5999999999999</c:v>
                </c:pt>
                <c:pt idx="9">
                  <c:v>1229.8</c:v>
                </c:pt>
                <c:pt idx="10">
                  <c:v>1190.5</c:v>
                </c:pt>
                <c:pt idx="11">
                  <c:v>1212.0999999999999</c:v>
                </c:pt>
                <c:pt idx="12">
                  <c:v>1273.2</c:v>
                </c:pt>
                <c:pt idx="13">
                  <c:v>1319.9</c:v>
                </c:pt>
                <c:pt idx="14">
                  <c:v>1380.4</c:v>
                </c:pt>
                <c:pt idx="15">
                  <c:v>1416.3</c:v>
                </c:pt>
                <c:pt idx="16">
                  <c:v>1439.9</c:v>
                </c:pt>
                <c:pt idx="17">
                  <c:v>1461.8</c:v>
                </c:pt>
                <c:pt idx="18">
                  <c:v>1478.4</c:v>
                </c:pt>
                <c:pt idx="19">
                  <c:v>1504.6</c:v>
                </c:pt>
                <c:pt idx="20">
                  <c:v>1552.4</c:v>
                </c:pt>
                <c:pt idx="21">
                  <c:v>1552.7</c:v>
                </c:pt>
                <c:pt idx="22">
                  <c:v>1601.4</c:v>
                </c:pt>
                <c:pt idx="23">
                  <c:v>1639.9</c:v>
                </c:pt>
                <c:pt idx="24">
                  <c:v>1621.1</c:v>
                </c:pt>
                <c:pt idx="25">
                  <c:v>1677.8</c:v>
                </c:pt>
                <c:pt idx="26">
                  <c:v>1710.9</c:v>
                </c:pt>
                <c:pt idx="27">
                  <c:v>1718.8</c:v>
                </c:pt>
                <c:pt idx="28">
                  <c:v>1742.2</c:v>
                </c:pt>
                <c:pt idx="29">
                  <c:v>1744.1</c:v>
                </c:pt>
                <c:pt idx="30">
                  <c:v>1762.7</c:v>
                </c:pt>
                <c:pt idx="31">
                  <c:v>1740.3</c:v>
                </c:pt>
                <c:pt idx="32">
                  <c:v>1808.8</c:v>
                </c:pt>
                <c:pt idx="33">
                  <c:v>1820.7</c:v>
                </c:pt>
                <c:pt idx="34">
                  <c:v>1835.2</c:v>
                </c:pt>
                <c:pt idx="35">
                  <c:v>1855.5</c:v>
                </c:pt>
                <c:pt idx="36">
                  <c:v>1859.2</c:v>
                </c:pt>
                <c:pt idx="37">
                  <c:v>1905.2</c:v>
                </c:pt>
                <c:pt idx="38">
                  <c:v>1911.6</c:v>
                </c:pt>
                <c:pt idx="39">
                  <c:v>1935.9</c:v>
                </c:pt>
                <c:pt idx="40">
                  <c:v>1991.2</c:v>
                </c:pt>
                <c:pt idx="41">
                  <c:v>2020.2</c:v>
                </c:pt>
                <c:pt idx="42">
                  <c:v>2048.5</c:v>
                </c:pt>
                <c:pt idx="43">
                  <c:v>2097.6999999999998</c:v>
                </c:pt>
                <c:pt idx="44">
                  <c:v>2151.4</c:v>
                </c:pt>
                <c:pt idx="45">
                  <c:v>2204.79</c:v>
                </c:pt>
                <c:pt idx="46">
                  <c:v>2230</c:v>
                </c:pt>
                <c:pt idx="47">
                  <c:v>2302.15</c:v>
                </c:pt>
                <c:pt idx="48">
                  <c:v>2275.38</c:v>
                </c:pt>
              </c:numCache>
            </c:numRef>
          </c:val>
          <c:smooth val="0"/>
        </c:ser>
        <c:dLbls>
          <c:showLegendKey val="0"/>
          <c:showVal val="0"/>
          <c:showCatName val="0"/>
          <c:showSerName val="0"/>
          <c:showPercent val="0"/>
          <c:showBubbleSize val="0"/>
        </c:dLbls>
        <c:marker val="1"/>
        <c:smooth val="0"/>
        <c:axId val="527200256"/>
        <c:axId val="527201792"/>
      </c:lineChart>
      <c:catAx>
        <c:axId val="527200256"/>
        <c:scaling>
          <c:orientation val="minMax"/>
        </c:scaling>
        <c:delete val="0"/>
        <c:axPos val="b"/>
        <c:numFmt formatCode="General" sourceLinked="1"/>
        <c:majorTickMark val="out"/>
        <c:minorTickMark val="none"/>
        <c:tickLblPos val="nextTo"/>
        <c:txPr>
          <a:bodyPr rot="0" vert="horz"/>
          <a:lstStyle/>
          <a:p>
            <a:pPr>
              <a:defRPr/>
            </a:pPr>
            <a:endParaRPr lang="en-US"/>
          </a:p>
        </c:txPr>
        <c:crossAx val="527201792"/>
        <c:crosses val="autoZero"/>
        <c:auto val="0"/>
        <c:lblAlgn val="ctr"/>
        <c:lblOffset val="100"/>
        <c:tickLblSkip val="5"/>
        <c:tickMarkSkip val="5"/>
        <c:noMultiLvlLbl val="0"/>
      </c:catAx>
      <c:valAx>
        <c:axId val="527201792"/>
        <c:scaling>
          <c:orientation val="minMax"/>
        </c:scaling>
        <c:delete val="0"/>
        <c:axPos val="l"/>
        <c:majorGridlines/>
        <c:title>
          <c:tx>
            <c:rich>
              <a:bodyPr rot="0" vert="horz"/>
              <a:lstStyle/>
              <a:p>
                <a:pPr>
                  <a:defRPr/>
                </a:pPr>
                <a:r>
                  <a:rPr lang="nb-NO" b="0" dirty="0" smtClean="0"/>
                  <a:t>Million </a:t>
                </a:r>
                <a:r>
                  <a:rPr lang="nb-NO" b="0" dirty="0" err="1" smtClean="0"/>
                  <a:t>tons</a:t>
                </a:r>
                <a:endParaRPr lang="nb-NO" b="0" dirty="0"/>
              </a:p>
            </c:rich>
          </c:tx>
          <c:layout>
            <c:manualLayout>
              <c:xMode val="edge"/>
              <c:yMode val="edge"/>
              <c:x val="0"/>
              <c:y val="2.2160472787566125E-4"/>
            </c:manualLayout>
          </c:layout>
          <c:overlay val="0"/>
        </c:title>
        <c:numFmt formatCode="#,##0" sourceLinked="0"/>
        <c:majorTickMark val="out"/>
        <c:minorTickMark val="none"/>
        <c:tickLblPos val="nextTo"/>
        <c:txPr>
          <a:bodyPr rot="0" vert="horz"/>
          <a:lstStyle/>
          <a:p>
            <a:pPr>
              <a:defRPr/>
            </a:pPr>
            <a:endParaRPr lang="en-US"/>
          </a:p>
        </c:txPr>
        <c:crossAx val="527200256"/>
        <c:crosses val="autoZero"/>
        <c:crossBetween val="between"/>
      </c:valAx>
      <c:valAx>
        <c:axId val="527203712"/>
        <c:scaling>
          <c:orientation val="minMax"/>
          <c:min val="0"/>
        </c:scaling>
        <c:delete val="0"/>
        <c:axPos val="r"/>
        <c:title>
          <c:tx>
            <c:rich>
              <a:bodyPr rot="0" vert="horz"/>
              <a:lstStyle/>
              <a:p>
                <a:pPr>
                  <a:defRPr b="0"/>
                </a:pPr>
                <a:r>
                  <a:rPr lang="nb-NO" b="0" dirty="0" smtClean="0"/>
                  <a:t>Billions</a:t>
                </a:r>
                <a:endParaRPr lang="nb-NO" b="0" dirty="0"/>
              </a:p>
            </c:rich>
          </c:tx>
          <c:layout>
            <c:manualLayout>
              <c:xMode val="edge"/>
              <c:yMode val="edge"/>
              <c:x val="0.92206069290108483"/>
              <c:y val="2.0132880561697483E-3"/>
            </c:manualLayout>
          </c:layout>
          <c:overlay val="0"/>
        </c:title>
        <c:numFmt formatCode="General" sourceLinked="1"/>
        <c:majorTickMark val="out"/>
        <c:minorTickMark val="none"/>
        <c:tickLblPos val="nextTo"/>
        <c:crossAx val="527218176"/>
        <c:crosses val="max"/>
        <c:crossBetween val="between"/>
      </c:valAx>
      <c:catAx>
        <c:axId val="527218176"/>
        <c:scaling>
          <c:orientation val="minMax"/>
        </c:scaling>
        <c:delete val="1"/>
        <c:axPos val="b"/>
        <c:numFmt formatCode="General" sourceLinked="1"/>
        <c:majorTickMark val="out"/>
        <c:minorTickMark val="none"/>
        <c:tickLblPos val="nextTo"/>
        <c:crossAx val="527203712"/>
        <c:crosses val="autoZero"/>
        <c:auto val="1"/>
        <c:lblAlgn val="ctr"/>
        <c:lblOffset val="100"/>
        <c:noMultiLvlLbl val="0"/>
      </c:catAx>
    </c:plotArea>
    <c:legend>
      <c:legendPos val="b"/>
      <c:layout>
        <c:manualLayout>
          <c:xMode val="edge"/>
          <c:yMode val="edge"/>
          <c:x val="5.9477824130391203E-2"/>
          <c:y val="0.87805695737016765"/>
          <c:w val="0.9"/>
          <c:h val="5.4315733888315475E-2"/>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31746031746844"/>
          <c:y val="2.8776978417266747E-2"/>
          <c:w val="0.51428571428571423"/>
          <c:h val="0.86115269837845665"/>
        </c:manualLayout>
      </c:layout>
      <c:barChart>
        <c:barDir val="bar"/>
        <c:grouping val="clustered"/>
        <c:varyColors val="0"/>
        <c:ser>
          <c:idx val="0"/>
          <c:order val="0"/>
          <c:tx>
            <c:strRef>
              <c:f>Sheet1!$A$2</c:f>
              <c:strCache>
                <c:ptCount val="1"/>
              </c:strCache>
            </c:strRef>
          </c:tx>
          <c:spPr>
            <a:solidFill>
              <a:schemeClr val="accent3"/>
            </a:solidFill>
            <a:ln w="21708">
              <a:noFill/>
            </a:ln>
          </c:spPr>
          <c:invertIfNegative val="0"/>
          <c:dPt>
            <c:idx val="5"/>
            <c:invertIfNegative val="0"/>
            <c:bubble3D val="0"/>
            <c:spPr>
              <a:solidFill>
                <a:schemeClr val="accent5"/>
              </a:solidFill>
              <a:ln w="21708">
                <a:noFill/>
              </a:ln>
            </c:spPr>
          </c:dPt>
          <c:cat>
            <c:strRef>
              <c:f>Sheet1!$B$1:$G$1</c:f>
              <c:strCache>
                <c:ptCount val="6"/>
                <c:pt idx="0">
                  <c:v>Africa</c:v>
                </c:pt>
                <c:pt idx="1">
                  <c:v>Asia</c:v>
                </c:pt>
                <c:pt idx="2">
                  <c:v>Latin America</c:v>
                </c:pt>
                <c:pt idx="3">
                  <c:v>North America</c:v>
                </c:pt>
                <c:pt idx="4">
                  <c:v>EU</c:v>
                </c:pt>
                <c:pt idx="5">
                  <c:v>World</c:v>
                </c:pt>
              </c:strCache>
            </c:strRef>
          </c:cat>
          <c:val>
            <c:numRef>
              <c:f>Sheet1!$B$2:$G$2</c:f>
              <c:numCache>
                <c:formatCode>General</c:formatCode>
                <c:ptCount val="6"/>
                <c:pt idx="0">
                  <c:v>18</c:v>
                </c:pt>
                <c:pt idx="1">
                  <c:v>32</c:v>
                </c:pt>
                <c:pt idx="2">
                  <c:v>58</c:v>
                </c:pt>
                <c:pt idx="3">
                  <c:v>120</c:v>
                </c:pt>
                <c:pt idx="4">
                  <c:v>88</c:v>
                </c:pt>
                <c:pt idx="5">
                  <c:v>39</c:v>
                </c:pt>
              </c:numCache>
            </c:numRef>
          </c:val>
        </c:ser>
        <c:dLbls>
          <c:showLegendKey val="0"/>
          <c:showVal val="0"/>
          <c:showCatName val="0"/>
          <c:showSerName val="0"/>
          <c:showPercent val="0"/>
          <c:showBubbleSize val="0"/>
        </c:dLbls>
        <c:gapWidth val="51"/>
        <c:axId val="527301632"/>
        <c:axId val="527323904"/>
      </c:barChart>
      <c:catAx>
        <c:axId val="527301632"/>
        <c:scaling>
          <c:orientation val="minMax"/>
        </c:scaling>
        <c:delete val="0"/>
        <c:axPos val="l"/>
        <c:numFmt formatCode="General" sourceLinked="1"/>
        <c:majorTickMark val="none"/>
        <c:minorTickMark val="none"/>
        <c:tickLblPos val="nextTo"/>
        <c:spPr>
          <a:ln w="2713">
            <a:solidFill>
              <a:schemeClr val="tx1"/>
            </a:solidFill>
            <a:prstDash val="solid"/>
          </a:ln>
        </c:spPr>
        <c:txPr>
          <a:bodyPr rot="0" vert="horz"/>
          <a:lstStyle/>
          <a:p>
            <a:pPr>
              <a:defRPr lang="en-US"/>
            </a:pPr>
            <a:endParaRPr lang="en-US"/>
          </a:p>
        </c:txPr>
        <c:crossAx val="527323904"/>
        <c:crosses val="autoZero"/>
        <c:auto val="1"/>
        <c:lblAlgn val="ctr"/>
        <c:lblOffset val="100"/>
        <c:tickLblSkip val="1"/>
        <c:tickMarkSkip val="1"/>
        <c:noMultiLvlLbl val="0"/>
      </c:catAx>
      <c:valAx>
        <c:axId val="527323904"/>
        <c:scaling>
          <c:orientation val="minMax"/>
          <c:max val="140"/>
        </c:scaling>
        <c:delete val="0"/>
        <c:axPos val="b"/>
        <c:numFmt formatCode="General" sourceLinked="1"/>
        <c:majorTickMark val="out"/>
        <c:minorTickMark val="none"/>
        <c:tickLblPos val="nextTo"/>
        <c:spPr>
          <a:ln w="2713">
            <a:solidFill>
              <a:schemeClr val="tx1"/>
            </a:solidFill>
            <a:prstDash val="solid"/>
          </a:ln>
        </c:spPr>
        <c:txPr>
          <a:bodyPr rot="0" vert="horz"/>
          <a:lstStyle/>
          <a:p>
            <a:pPr>
              <a:defRPr lang="en-US"/>
            </a:pPr>
            <a:endParaRPr lang="en-US"/>
          </a:p>
        </c:txPr>
        <c:crossAx val="527301632"/>
        <c:crosses val="autoZero"/>
        <c:crossBetween val="between"/>
        <c:majorUnit val="20"/>
      </c:valAx>
      <c:spPr>
        <a:noFill/>
        <a:ln w="21708">
          <a:noFill/>
        </a:ln>
      </c:spPr>
    </c:plotArea>
    <c:plotVisOnly val="1"/>
    <c:dispBlanksAs val="gap"/>
    <c:showDLblsOverMax val="0"/>
  </c:chart>
  <c:spPr>
    <a:noFill/>
    <a:ln>
      <a:noFill/>
    </a:ln>
  </c:spPr>
  <c:txPr>
    <a:bodyPr/>
    <a:lstStyle/>
    <a:p>
      <a:pPr>
        <a:defRPr sz="1200" b="0" i="0" u="none" strike="noStrike" baseline="0">
          <a:solidFill>
            <a:schemeClr val="tx1"/>
          </a:solidFill>
          <a:latin typeface="+mn-lt"/>
          <a:ea typeface="Arial Black"/>
          <a:cs typeface="Arial Black"/>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50125302133844"/>
          <c:y val="2.6378767564685105E-2"/>
          <c:w val="0.63968253968253963"/>
          <c:h val="0.83453237410071857"/>
        </c:manualLayout>
      </c:layout>
      <c:barChart>
        <c:barDir val="bar"/>
        <c:grouping val="clustered"/>
        <c:varyColors val="0"/>
        <c:ser>
          <c:idx val="0"/>
          <c:order val="0"/>
          <c:tx>
            <c:strRef>
              <c:f>Sheet1!$A$2</c:f>
              <c:strCache>
                <c:ptCount val="1"/>
              </c:strCache>
            </c:strRef>
          </c:tx>
          <c:spPr>
            <a:solidFill>
              <a:srgbClr val="F7941D"/>
            </a:solidFill>
            <a:ln w="21073">
              <a:noFill/>
            </a:ln>
          </c:spPr>
          <c:invertIfNegative val="0"/>
          <c:dPt>
            <c:idx val="0"/>
            <c:invertIfNegative val="0"/>
            <c:bubble3D val="0"/>
            <c:spPr>
              <a:solidFill>
                <a:schemeClr val="accent5"/>
              </a:solidFill>
              <a:ln w="21073">
                <a:noFill/>
              </a:ln>
            </c:spPr>
          </c:dPt>
          <c:dPt>
            <c:idx val="1"/>
            <c:invertIfNegative val="0"/>
            <c:bubble3D val="0"/>
            <c:spPr>
              <a:solidFill>
                <a:schemeClr val="accent2"/>
              </a:solidFill>
              <a:ln w="21073">
                <a:noFill/>
              </a:ln>
            </c:spPr>
          </c:dPt>
          <c:dPt>
            <c:idx val="2"/>
            <c:invertIfNegative val="0"/>
            <c:bubble3D val="0"/>
            <c:spPr>
              <a:solidFill>
                <a:schemeClr val="accent6"/>
              </a:solidFill>
              <a:ln w="21073">
                <a:noFill/>
              </a:ln>
            </c:spPr>
          </c:dPt>
          <c:cat>
            <c:strRef>
              <c:f>Sheet1!$B$1:$G$1</c:f>
              <c:strCache>
                <c:ptCount val="3"/>
                <c:pt idx="0">
                  <c:v>Beef</c:v>
                </c:pt>
                <c:pt idx="1">
                  <c:v>Pork</c:v>
                </c:pt>
                <c:pt idx="2">
                  <c:v>Poultry</c:v>
                </c:pt>
              </c:strCache>
            </c:strRef>
          </c:cat>
          <c:val>
            <c:numRef>
              <c:f>Sheet1!$B$2:$G$2</c:f>
              <c:numCache>
                <c:formatCode>General</c:formatCode>
                <c:ptCount val="3"/>
                <c:pt idx="0">
                  <c:v>7</c:v>
                </c:pt>
                <c:pt idx="1">
                  <c:v>4</c:v>
                </c:pt>
                <c:pt idx="2">
                  <c:v>2</c:v>
                </c:pt>
              </c:numCache>
            </c:numRef>
          </c:val>
        </c:ser>
        <c:dLbls>
          <c:showLegendKey val="0"/>
          <c:showVal val="0"/>
          <c:showCatName val="0"/>
          <c:showSerName val="0"/>
          <c:showPercent val="0"/>
          <c:showBubbleSize val="0"/>
        </c:dLbls>
        <c:gapWidth val="72"/>
        <c:axId val="527369344"/>
        <c:axId val="527370880"/>
      </c:barChart>
      <c:catAx>
        <c:axId val="527369344"/>
        <c:scaling>
          <c:orientation val="minMax"/>
        </c:scaling>
        <c:delete val="0"/>
        <c:axPos val="l"/>
        <c:numFmt formatCode="General" sourceLinked="1"/>
        <c:majorTickMark val="none"/>
        <c:minorTickMark val="none"/>
        <c:tickLblPos val="nextTo"/>
        <c:spPr>
          <a:ln w="2634">
            <a:solidFill>
              <a:schemeClr val="tx1"/>
            </a:solidFill>
            <a:prstDash val="solid"/>
          </a:ln>
        </c:spPr>
        <c:txPr>
          <a:bodyPr rot="0" vert="horz"/>
          <a:lstStyle/>
          <a:p>
            <a:pPr>
              <a:defRPr lang="en-US"/>
            </a:pPr>
            <a:endParaRPr lang="en-US"/>
          </a:p>
        </c:txPr>
        <c:crossAx val="527370880"/>
        <c:crosses val="autoZero"/>
        <c:auto val="1"/>
        <c:lblAlgn val="ctr"/>
        <c:lblOffset val="100"/>
        <c:tickLblSkip val="1"/>
        <c:tickMarkSkip val="1"/>
        <c:noMultiLvlLbl val="0"/>
      </c:catAx>
      <c:valAx>
        <c:axId val="527370880"/>
        <c:scaling>
          <c:orientation val="minMax"/>
          <c:max val="9"/>
        </c:scaling>
        <c:delete val="0"/>
        <c:axPos val="b"/>
        <c:numFmt formatCode="General" sourceLinked="1"/>
        <c:majorTickMark val="out"/>
        <c:minorTickMark val="none"/>
        <c:tickLblPos val="nextTo"/>
        <c:spPr>
          <a:ln w="2634">
            <a:solidFill>
              <a:schemeClr val="tx1"/>
            </a:solidFill>
            <a:prstDash val="solid"/>
          </a:ln>
        </c:spPr>
        <c:txPr>
          <a:bodyPr rot="0" vert="horz"/>
          <a:lstStyle/>
          <a:p>
            <a:pPr>
              <a:defRPr lang="en-US"/>
            </a:pPr>
            <a:endParaRPr lang="en-US"/>
          </a:p>
        </c:txPr>
        <c:crossAx val="527369344"/>
        <c:crosses val="autoZero"/>
        <c:crossBetween val="between"/>
        <c:majorUnit val="1"/>
        <c:minorUnit val="0.5"/>
      </c:valAx>
      <c:spPr>
        <a:noFill/>
        <a:ln w="21073">
          <a:noFill/>
        </a:ln>
      </c:spPr>
    </c:plotArea>
    <c:plotVisOnly val="1"/>
    <c:dispBlanksAs val="gap"/>
    <c:showDLblsOverMax val="0"/>
  </c:chart>
  <c:spPr>
    <a:noFill/>
    <a:ln>
      <a:noFill/>
    </a:ln>
  </c:spPr>
  <c:txPr>
    <a:bodyPr/>
    <a:lstStyle/>
    <a:p>
      <a:pPr>
        <a:defRPr sz="1200" b="0" i="0" u="none" strike="noStrike" baseline="0">
          <a:solidFill>
            <a:schemeClr val="tx1"/>
          </a:solidFill>
          <a:latin typeface="Arial" pitchFamily="34" charset="0"/>
          <a:ea typeface="Arial Black"/>
          <a:cs typeface="Arial" pitchFamily="34" charset="0"/>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i="1"/>
            </a:pPr>
            <a:r>
              <a:rPr lang="nb-NO" sz="1000" i="1" dirty="0" err="1" smtClean="0"/>
              <a:t>Maize</a:t>
            </a:r>
            <a:r>
              <a:rPr lang="nb-NO" sz="1000" i="1" dirty="0" smtClean="0"/>
              <a:t> </a:t>
            </a:r>
            <a:r>
              <a:rPr lang="nb-NO" sz="1000" i="1" dirty="0" err="1" smtClean="0"/>
              <a:t>yields</a:t>
            </a:r>
            <a:endParaRPr lang="nb-NO" sz="1000" i="1" dirty="0"/>
          </a:p>
        </c:rich>
      </c:tx>
      <c:layout>
        <c:manualLayout>
          <c:xMode val="edge"/>
          <c:yMode val="edge"/>
          <c:x val="0.39979706904811635"/>
          <c:y val="0"/>
        </c:manualLayout>
      </c:layout>
      <c:overlay val="1"/>
    </c:title>
    <c:autoTitleDeleted val="0"/>
    <c:plotArea>
      <c:layout>
        <c:manualLayout>
          <c:layoutTarget val="inner"/>
          <c:xMode val="edge"/>
          <c:yMode val="edge"/>
          <c:x val="0.13185131499748179"/>
          <c:y val="0.2051282051282052"/>
          <c:w val="0.82491161693712445"/>
          <c:h val="0.62473227283836485"/>
        </c:manualLayout>
      </c:layout>
      <c:barChart>
        <c:barDir val="col"/>
        <c:grouping val="clustered"/>
        <c:varyColors val="0"/>
        <c:ser>
          <c:idx val="5"/>
          <c:order val="0"/>
          <c:tx>
            <c:strRef>
              <c:f>Sheet1!$H$1</c:f>
              <c:strCache>
                <c:ptCount val="1"/>
                <c:pt idx="0">
                  <c:v>2010</c:v>
                </c:pt>
              </c:strCache>
            </c:strRef>
          </c:tx>
          <c:spPr>
            <a:solidFill>
              <a:schemeClr val="accent1"/>
            </a:solidFill>
          </c:spPr>
          <c:invertIfNegative val="0"/>
          <c:cat>
            <c:strRef>
              <c:f>Sheet1!$A$2:$A$6</c:f>
              <c:strCache>
                <c:ptCount val="5"/>
                <c:pt idx="0">
                  <c:v>US</c:v>
                </c:pt>
                <c:pt idx="1">
                  <c:v>Argentina</c:v>
                </c:pt>
                <c:pt idx="2">
                  <c:v>China</c:v>
                </c:pt>
                <c:pt idx="3">
                  <c:v>Brazil</c:v>
                </c:pt>
                <c:pt idx="4">
                  <c:v>Mexico</c:v>
                </c:pt>
              </c:strCache>
            </c:strRef>
          </c:cat>
          <c:val>
            <c:numRef>
              <c:f>Sheet1!$H$2:$H$6</c:f>
              <c:numCache>
                <c:formatCode>#,##0</c:formatCode>
                <c:ptCount val="5"/>
                <c:pt idx="0">
                  <c:v>9.5923000000000016</c:v>
                </c:pt>
                <c:pt idx="1">
                  <c:v>7.8121999999999945</c:v>
                </c:pt>
                <c:pt idx="2">
                  <c:v>5.4597000000000024</c:v>
                </c:pt>
                <c:pt idx="3">
                  <c:v>4.3746999999999998</c:v>
                </c:pt>
                <c:pt idx="4">
                  <c:v>3.2599</c:v>
                </c:pt>
              </c:numCache>
            </c:numRef>
          </c:val>
        </c:ser>
        <c:dLbls>
          <c:showLegendKey val="0"/>
          <c:showVal val="0"/>
          <c:showCatName val="0"/>
          <c:showSerName val="0"/>
          <c:showPercent val="0"/>
          <c:showBubbleSize val="0"/>
        </c:dLbls>
        <c:gapWidth val="101"/>
        <c:axId val="527432704"/>
        <c:axId val="527459072"/>
      </c:barChart>
      <c:catAx>
        <c:axId val="527432704"/>
        <c:scaling>
          <c:orientation val="minMax"/>
        </c:scaling>
        <c:delete val="0"/>
        <c:axPos val="b"/>
        <c:majorTickMark val="none"/>
        <c:minorTickMark val="none"/>
        <c:tickLblPos val="nextTo"/>
        <c:txPr>
          <a:bodyPr/>
          <a:lstStyle/>
          <a:p>
            <a:pPr>
              <a:defRPr lang="en-US"/>
            </a:pPr>
            <a:endParaRPr lang="en-US"/>
          </a:p>
        </c:txPr>
        <c:crossAx val="527459072"/>
        <c:crosses val="autoZero"/>
        <c:auto val="1"/>
        <c:lblAlgn val="ctr"/>
        <c:lblOffset val="100"/>
        <c:noMultiLvlLbl val="0"/>
      </c:catAx>
      <c:valAx>
        <c:axId val="527459072"/>
        <c:scaling>
          <c:orientation val="minMax"/>
        </c:scaling>
        <c:delete val="0"/>
        <c:axPos val="l"/>
        <c:majorGridlines/>
        <c:title>
          <c:tx>
            <c:rich>
              <a:bodyPr rot="0" vert="horz"/>
              <a:lstStyle/>
              <a:p>
                <a:pPr>
                  <a:defRPr lang="en-US"/>
                </a:pPr>
                <a:r>
                  <a:rPr lang="nb-NO" b="0" dirty="0" err="1" smtClean="0"/>
                  <a:t>Tons/Ha</a:t>
                </a:r>
                <a:endParaRPr lang="nb-NO" b="0" dirty="0"/>
              </a:p>
            </c:rich>
          </c:tx>
          <c:layout>
            <c:manualLayout>
              <c:xMode val="edge"/>
              <c:yMode val="edge"/>
              <c:x val="6.2402496099844579E-2"/>
              <c:y val="6.8101628996780322E-2"/>
            </c:manualLayout>
          </c:layout>
          <c:overlay val="0"/>
        </c:title>
        <c:numFmt formatCode="#,##0" sourceLinked="0"/>
        <c:majorTickMark val="out"/>
        <c:minorTickMark val="none"/>
        <c:tickLblPos val="nextTo"/>
        <c:txPr>
          <a:bodyPr/>
          <a:lstStyle/>
          <a:p>
            <a:pPr>
              <a:defRPr lang="en-US"/>
            </a:pPr>
            <a:endParaRPr lang="en-US"/>
          </a:p>
        </c:txPr>
        <c:crossAx val="527432704"/>
        <c:crosses val="autoZero"/>
        <c:crossBetween val="between"/>
      </c:valAx>
    </c:plotArea>
    <c:plotVisOnly val="1"/>
    <c:dispBlanksAs val="gap"/>
    <c:showDLblsOverMax val="0"/>
  </c:chart>
  <c:txPr>
    <a:bodyPr/>
    <a:lstStyle/>
    <a:p>
      <a:pPr>
        <a:defRPr sz="10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i="1"/>
            </a:pPr>
            <a:r>
              <a:rPr lang="nb-NO" sz="1000" i="1" dirty="0" err="1" smtClean="0"/>
              <a:t>Wheat</a:t>
            </a:r>
            <a:r>
              <a:rPr lang="nb-NO" sz="1000" i="1" dirty="0" smtClean="0"/>
              <a:t> </a:t>
            </a:r>
            <a:r>
              <a:rPr lang="nb-NO" sz="1000" i="1" dirty="0" err="1" smtClean="0"/>
              <a:t>yields</a:t>
            </a:r>
            <a:endParaRPr lang="nb-NO" sz="1000" i="1" dirty="0"/>
          </a:p>
        </c:rich>
      </c:tx>
      <c:layout>
        <c:manualLayout>
          <c:xMode val="edge"/>
          <c:yMode val="edge"/>
          <c:x val="0.39667694424312488"/>
          <c:y val="0"/>
        </c:manualLayout>
      </c:layout>
      <c:overlay val="1"/>
    </c:title>
    <c:autoTitleDeleted val="0"/>
    <c:plotArea>
      <c:layout>
        <c:manualLayout>
          <c:layoutTarget val="inner"/>
          <c:xMode val="edge"/>
          <c:yMode val="edge"/>
          <c:x val="0.13185131499748179"/>
          <c:y val="0.2051282051282052"/>
          <c:w val="0.81555124252214184"/>
          <c:h val="0.62473227283836485"/>
        </c:manualLayout>
      </c:layout>
      <c:barChart>
        <c:barDir val="col"/>
        <c:grouping val="clustered"/>
        <c:varyColors val="0"/>
        <c:ser>
          <c:idx val="5"/>
          <c:order val="0"/>
          <c:tx>
            <c:strRef>
              <c:f>Sheet1!$H$1</c:f>
              <c:strCache>
                <c:ptCount val="1"/>
                <c:pt idx="0">
                  <c:v>2010</c:v>
                </c:pt>
              </c:strCache>
            </c:strRef>
          </c:tx>
          <c:invertIfNegative val="0"/>
          <c:cat>
            <c:strRef>
              <c:f>Sheet1!$A$2:$A$6</c:f>
              <c:strCache>
                <c:ptCount val="5"/>
                <c:pt idx="0">
                  <c:v>France</c:v>
                </c:pt>
                <c:pt idx="1">
                  <c:v>China</c:v>
                </c:pt>
                <c:pt idx="2">
                  <c:v>US</c:v>
                </c:pt>
                <c:pt idx="3">
                  <c:v>India</c:v>
                </c:pt>
                <c:pt idx="4">
                  <c:v>Russia</c:v>
                </c:pt>
              </c:strCache>
            </c:strRef>
          </c:cat>
          <c:val>
            <c:numRef>
              <c:f>Sheet1!$H$2:$H$6</c:f>
              <c:numCache>
                <c:formatCode>General</c:formatCode>
                <c:ptCount val="5"/>
                <c:pt idx="0">
                  <c:v>7.0415000000000001</c:v>
                </c:pt>
                <c:pt idx="1">
                  <c:v>4.7484999999999999</c:v>
                </c:pt>
                <c:pt idx="2">
                  <c:v>3.1175999999999999</c:v>
                </c:pt>
                <c:pt idx="3">
                  <c:v>2.8298999999999968</c:v>
                </c:pt>
                <c:pt idx="4">
                  <c:v>1.9180999999999999</c:v>
                </c:pt>
              </c:numCache>
            </c:numRef>
          </c:val>
        </c:ser>
        <c:dLbls>
          <c:showLegendKey val="0"/>
          <c:showVal val="0"/>
          <c:showCatName val="0"/>
          <c:showSerName val="0"/>
          <c:showPercent val="0"/>
          <c:showBubbleSize val="0"/>
        </c:dLbls>
        <c:gapWidth val="100"/>
        <c:axId val="527545088"/>
        <c:axId val="527546624"/>
      </c:barChart>
      <c:catAx>
        <c:axId val="527545088"/>
        <c:scaling>
          <c:orientation val="minMax"/>
        </c:scaling>
        <c:delete val="0"/>
        <c:axPos val="b"/>
        <c:majorTickMark val="none"/>
        <c:minorTickMark val="none"/>
        <c:tickLblPos val="nextTo"/>
        <c:txPr>
          <a:bodyPr/>
          <a:lstStyle/>
          <a:p>
            <a:pPr>
              <a:defRPr lang="en-US"/>
            </a:pPr>
            <a:endParaRPr lang="en-US"/>
          </a:p>
        </c:txPr>
        <c:crossAx val="527546624"/>
        <c:crosses val="autoZero"/>
        <c:auto val="1"/>
        <c:lblAlgn val="ctr"/>
        <c:lblOffset val="100"/>
        <c:noMultiLvlLbl val="0"/>
      </c:catAx>
      <c:valAx>
        <c:axId val="527546624"/>
        <c:scaling>
          <c:orientation val="minMax"/>
        </c:scaling>
        <c:delete val="0"/>
        <c:axPos val="l"/>
        <c:majorGridlines/>
        <c:title>
          <c:tx>
            <c:rich>
              <a:bodyPr rot="0" vert="horz"/>
              <a:lstStyle/>
              <a:p>
                <a:pPr>
                  <a:defRPr lang="en-US"/>
                </a:pPr>
                <a:r>
                  <a:rPr lang="nb-NO" b="0" dirty="0" err="1" smtClean="0"/>
                  <a:t>Tons/Ha</a:t>
                </a:r>
                <a:endParaRPr lang="nb-NO" b="0" dirty="0"/>
              </a:p>
            </c:rich>
          </c:tx>
          <c:layout>
            <c:manualLayout>
              <c:xMode val="edge"/>
              <c:yMode val="edge"/>
              <c:x val="7.4882995319813364E-2"/>
              <c:y val="6.2703518335511924E-2"/>
            </c:manualLayout>
          </c:layout>
          <c:overlay val="0"/>
        </c:title>
        <c:numFmt formatCode="#,##0" sourceLinked="0"/>
        <c:majorTickMark val="out"/>
        <c:minorTickMark val="none"/>
        <c:tickLblPos val="nextTo"/>
        <c:txPr>
          <a:bodyPr/>
          <a:lstStyle/>
          <a:p>
            <a:pPr>
              <a:defRPr lang="en-US"/>
            </a:pPr>
            <a:endParaRPr lang="en-US"/>
          </a:p>
        </c:txPr>
        <c:crossAx val="527545088"/>
        <c:crosses val="autoZero"/>
        <c:crossBetween val="between"/>
      </c:valAx>
    </c:plotArea>
    <c:plotVisOnly val="1"/>
    <c:dispBlanksAs val="gap"/>
    <c:showDLblsOverMax val="0"/>
  </c:chart>
  <c:txPr>
    <a:bodyPr/>
    <a:lstStyle/>
    <a:p>
      <a:pPr>
        <a:defRPr sz="10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i="1"/>
            </a:pPr>
            <a:r>
              <a:rPr lang="nb-NO" sz="1000" i="1" dirty="0" smtClean="0"/>
              <a:t>Rice </a:t>
            </a:r>
            <a:r>
              <a:rPr lang="nb-NO" sz="1000" i="1" dirty="0" err="1" smtClean="0"/>
              <a:t>yields</a:t>
            </a:r>
            <a:endParaRPr lang="nb-NO" sz="1000" i="1" dirty="0"/>
          </a:p>
        </c:rich>
      </c:tx>
      <c:layout>
        <c:manualLayout>
          <c:xMode val="edge"/>
          <c:yMode val="edge"/>
          <c:x val="0.42475806748805656"/>
          <c:y val="2.6990553306342768E-2"/>
        </c:manualLayout>
      </c:layout>
      <c:overlay val="1"/>
    </c:title>
    <c:autoTitleDeleted val="0"/>
    <c:plotArea>
      <c:layout>
        <c:manualLayout>
          <c:layoutTarget val="inner"/>
          <c:xMode val="edge"/>
          <c:yMode val="edge"/>
          <c:x val="0.13185131499748179"/>
          <c:y val="0.2051282051282052"/>
          <c:w val="0.82491161693712445"/>
          <c:h val="0.62473227283836485"/>
        </c:manualLayout>
      </c:layout>
      <c:barChart>
        <c:barDir val="col"/>
        <c:grouping val="clustered"/>
        <c:varyColors val="0"/>
        <c:ser>
          <c:idx val="4"/>
          <c:order val="0"/>
          <c:tx>
            <c:strRef>
              <c:f>Sheet1!$H$1</c:f>
              <c:strCache>
                <c:ptCount val="1"/>
                <c:pt idx="0">
                  <c:v>2010</c:v>
                </c:pt>
              </c:strCache>
            </c:strRef>
          </c:tx>
          <c:spPr>
            <a:solidFill>
              <a:schemeClr val="accent4"/>
            </a:solidFill>
          </c:spPr>
          <c:invertIfNegative val="0"/>
          <c:cat>
            <c:strRef>
              <c:f>Sheet1!$A$2:$A$6</c:f>
              <c:strCache>
                <c:ptCount val="5"/>
                <c:pt idx="0">
                  <c:v>China</c:v>
                </c:pt>
                <c:pt idx="1">
                  <c:v>Viet Nam</c:v>
                </c:pt>
                <c:pt idx="2">
                  <c:v>Indonesia</c:v>
                </c:pt>
                <c:pt idx="3">
                  <c:v>Bangladesh</c:v>
                </c:pt>
                <c:pt idx="4">
                  <c:v>India</c:v>
                </c:pt>
              </c:strCache>
            </c:strRef>
          </c:cat>
          <c:val>
            <c:numRef>
              <c:f>Sheet1!$H$2:$H$6</c:f>
              <c:numCache>
                <c:formatCode>_(* #,##0_);_(* \(#,##0\);_(* "-"??_);_(@_)</c:formatCode>
                <c:ptCount val="5"/>
                <c:pt idx="0">
                  <c:v>7.5374999999999996</c:v>
                </c:pt>
                <c:pt idx="1">
                  <c:v>5.3220999999999945</c:v>
                </c:pt>
                <c:pt idx="2">
                  <c:v>5.0143999999999975</c:v>
                </c:pt>
                <c:pt idx="3">
                  <c:v>4.1825999999999945</c:v>
                </c:pt>
                <c:pt idx="4">
                  <c:v>3.2644000000000002</c:v>
                </c:pt>
              </c:numCache>
            </c:numRef>
          </c:val>
        </c:ser>
        <c:dLbls>
          <c:showLegendKey val="0"/>
          <c:showVal val="0"/>
          <c:showCatName val="0"/>
          <c:showSerName val="0"/>
          <c:showPercent val="0"/>
          <c:showBubbleSize val="0"/>
        </c:dLbls>
        <c:gapWidth val="100"/>
        <c:axId val="527620352"/>
        <c:axId val="527634432"/>
      </c:barChart>
      <c:catAx>
        <c:axId val="527620352"/>
        <c:scaling>
          <c:orientation val="minMax"/>
        </c:scaling>
        <c:delete val="0"/>
        <c:axPos val="b"/>
        <c:majorTickMark val="none"/>
        <c:minorTickMark val="none"/>
        <c:tickLblPos val="nextTo"/>
        <c:txPr>
          <a:bodyPr/>
          <a:lstStyle/>
          <a:p>
            <a:pPr>
              <a:defRPr lang="en-US"/>
            </a:pPr>
            <a:endParaRPr lang="en-US"/>
          </a:p>
        </c:txPr>
        <c:crossAx val="527634432"/>
        <c:crosses val="autoZero"/>
        <c:auto val="1"/>
        <c:lblAlgn val="ctr"/>
        <c:lblOffset val="100"/>
        <c:noMultiLvlLbl val="0"/>
      </c:catAx>
      <c:valAx>
        <c:axId val="527634432"/>
        <c:scaling>
          <c:orientation val="minMax"/>
        </c:scaling>
        <c:delete val="0"/>
        <c:axPos val="l"/>
        <c:majorGridlines/>
        <c:title>
          <c:tx>
            <c:rich>
              <a:bodyPr rot="0" vert="horz"/>
              <a:lstStyle/>
              <a:p>
                <a:pPr>
                  <a:defRPr lang="en-US"/>
                </a:pPr>
                <a:r>
                  <a:rPr lang="nb-NO" b="0" dirty="0" err="1" smtClean="0"/>
                  <a:t>Tons/Ha</a:t>
                </a:r>
                <a:endParaRPr lang="nb-NO" b="0" dirty="0"/>
              </a:p>
            </c:rich>
          </c:tx>
          <c:layout>
            <c:manualLayout>
              <c:xMode val="edge"/>
              <c:yMode val="edge"/>
              <c:x val="8.4243369734789728E-2"/>
              <c:y val="6.8101628996780322E-2"/>
            </c:manualLayout>
          </c:layout>
          <c:overlay val="0"/>
        </c:title>
        <c:numFmt formatCode="#,##0" sourceLinked="0"/>
        <c:majorTickMark val="out"/>
        <c:minorTickMark val="none"/>
        <c:tickLblPos val="nextTo"/>
        <c:txPr>
          <a:bodyPr/>
          <a:lstStyle/>
          <a:p>
            <a:pPr>
              <a:defRPr lang="en-US"/>
            </a:pPr>
            <a:endParaRPr lang="en-US"/>
          </a:p>
        </c:txPr>
        <c:crossAx val="527620352"/>
        <c:crosses val="autoZero"/>
        <c:crossBetween val="between"/>
      </c:valAx>
    </c:plotArea>
    <c:plotVisOnly val="1"/>
    <c:dispBlanksAs val="gap"/>
    <c:showDLblsOverMax val="0"/>
  </c:chart>
  <c:txPr>
    <a:bodyPr/>
    <a:lstStyle/>
    <a:p>
      <a:pPr>
        <a:defRPr sz="10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nb-NO" sz="1000" dirty="0" err="1" smtClean="0"/>
              <a:t>Soybean</a:t>
            </a:r>
            <a:r>
              <a:rPr lang="nb-NO" sz="1000" dirty="0" smtClean="0"/>
              <a:t> </a:t>
            </a:r>
            <a:r>
              <a:rPr lang="nb-NO" sz="1000" dirty="0" err="1" smtClean="0"/>
              <a:t>yields</a:t>
            </a:r>
            <a:endParaRPr lang="nb-NO" sz="1000" dirty="0"/>
          </a:p>
        </c:rich>
      </c:tx>
      <c:layout>
        <c:manualLayout>
          <c:xMode val="edge"/>
          <c:yMode val="edge"/>
          <c:x val="0.33739457294827846"/>
          <c:y val="1.0796221322537125E-2"/>
        </c:manualLayout>
      </c:layout>
      <c:overlay val="1"/>
    </c:title>
    <c:autoTitleDeleted val="0"/>
    <c:plotArea>
      <c:layout>
        <c:manualLayout>
          <c:layoutTarget val="inner"/>
          <c:xMode val="edge"/>
          <c:yMode val="edge"/>
          <c:x val="0.13185131499748179"/>
          <c:y val="0.2051282051282052"/>
          <c:w val="0.81555124252214184"/>
          <c:h val="0.62473227283836485"/>
        </c:manualLayout>
      </c:layout>
      <c:barChart>
        <c:barDir val="col"/>
        <c:grouping val="clustered"/>
        <c:varyColors val="0"/>
        <c:ser>
          <c:idx val="5"/>
          <c:order val="0"/>
          <c:tx>
            <c:strRef>
              <c:f>Sheet1!$H$1</c:f>
              <c:strCache>
                <c:ptCount val="1"/>
                <c:pt idx="0">
                  <c:v>2010</c:v>
                </c:pt>
              </c:strCache>
            </c:strRef>
          </c:tx>
          <c:spPr>
            <a:solidFill>
              <a:schemeClr val="bg1">
                <a:lumMod val="75000"/>
              </a:schemeClr>
            </a:solidFill>
          </c:spPr>
          <c:invertIfNegative val="0"/>
          <c:cat>
            <c:strRef>
              <c:f>Sheet1!$A$2:$A$6</c:f>
              <c:strCache>
                <c:ptCount val="5"/>
                <c:pt idx="0">
                  <c:v>Argentina</c:v>
                </c:pt>
                <c:pt idx="1">
                  <c:v>Brazil</c:v>
                </c:pt>
                <c:pt idx="2">
                  <c:v>US</c:v>
                </c:pt>
                <c:pt idx="3">
                  <c:v>China</c:v>
                </c:pt>
                <c:pt idx="4">
                  <c:v>India</c:v>
                </c:pt>
              </c:strCache>
            </c:strRef>
          </c:cat>
          <c:val>
            <c:numRef>
              <c:f>Sheet1!$H$2:$H$6</c:f>
              <c:numCache>
                <c:formatCode>General</c:formatCode>
                <c:ptCount val="5"/>
                <c:pt idx="0">
                  <c:v>2.9053999999999998</c:v>
                </c:pt>
                <c:pt idx="1">
                  <c:v>2.9415999999999998</c:v>
                </c:pt>
                <c:pt idx="2">
                  <c:v>2.9223999999999997</c:v>
                </c:pt>
                <c:pt idx="3">
                  <c:v>1.771099999999995</c:v>
                </c:pt>
                <c:pt idx="4">
                  <c:v>1.0650999999999955</c:v>
                </c:pt>
              </c:numCache>
            </c:numRef>
          </c:val>
        </c:ser>
        <c:dLbls>
          <c:showLegendKey val="0"/>
          <c:showVal val="0"/>
          <c:showCatName val="0"/>
          <c:showSerName val="0"/>
          <c:showPercent val="0"/>
          <c:showBubbleSize val="0"/>
        </c:dLbls>
        <c:gapWidth val="100"/>
        <c:axId val="527687680"/>
        <c:axId val="527689216"/>
      </c:barChart>
      <c:catAx>
        <c:axId val="527687680"/>
        <c:scaling>
          <c:orientation val="minMax"/>
        </c:scaling>
        <c:delete val="0"/>
        <c:axPos val="b"/>
        <c:majorTickMark val="none"/>
        <c:minorTickMark val="none"/>
        <c:tickLblPos val="nextTo"/>
        <c:txPr>
          <a:bodyPr/>
          <a:lstStyle/>
          <a:p>
            <a:pPr>
              <a:defRPr lang="en-US"/>
            </a:pPr>
            <a:endParaRPr lang="en-US"/>
          </a:p>
        </c:txPr>
        <c:crossAx val="527689216"/>
        <c:crosses val="autoZero"/>
        <c:auto val="1"/>
        <c:lblAlgn val="ctr"/>
        <c:lblOffset val="100"/>
        <c:noMultiLvlLbl val="0"/>
      </c:catAx>
      <c:valAx>
        <c:axId val="527689216"/>
        <c:scaling>
          <c:orientation val="minMax"/>
        </c:scaling>
        <c:delete val="0"/>
        <c:axPos val="l"/>
        <c:majorGridlines/>
        <c:title>
          <c:tx>
            <c:rich>
              <a:bodyPr rot="0" vert="horz"/>
              <a:lstStyle/>
              <a:p>
                <a:pPr>
                  <a:defRPr lang="en-US"/>
                </a:pPr>
                <a:r>
                  <a:rPr lang="nb-NO" b="0" dirty="0" err="1" smtClean="0"/>
                  <a:t>Tons/Ha</a:t>
                </a:r>
                <a:endParaRPr lang="nb-NO" b="0" dirty="0"/>
              </a:p>
            </c:rich>
          </c:tx>
          <c:layout>
            <c:manualLayout>
              <c:xMode val="edge"/>
              <c:yMode val="edge"/>
              <c:x val="8.1123244929797195E-2"/>
              <c:y val="7.8897850319317384E-2"/>
            </c:manualLayout>
          </c:layout>
          <c:overlay val="0"/>
        </c:title>
        <c:numFmt formatCode="#,##0" sourceLinked="0"/>
        <c:majorTickMark val="out"/>
        <c:minorTickMark val="none"/>
        <c:tickLblPos val="nextTo"/>
        <c:txPr>
          <a:bodyPr/>
          <a:lstStyle/>
          <a:p>
            <a:pPr>
              <a:defRPr lang="en-US"/>
            </a:pPr>
            <a:endParaRPr lang="en-US"/>
          </a:p>
        </c:txPr>
        <c:crossAx val="527687680"/>
        <c:crosses val="autoZero"/>
        <c:crossBetween val="between"/>
      </c:valAx>
    </c:plotArea>
    <c:plotVisOnly val="1"/>
    <c:dispBlanksAs val="gap"/>
    <c:showDLblsOverMax val="0"/>
  </c:chart>
  <c:txPr>
    <a:bodyPr/>
    <a:lstStyle/>
    <a:p>
      <a:pPr>
        <a:defRPr sz="1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0.12973139429478533"/>
          <c:y val="8.9628411915439049E-2"/>
          <c:w val="0.82291352269413465"/>
          <c:h val="0.69646609293756689"/>
        </c:manualLayout>
      </c:layout>
      <c:lineChart>
        <c:grouping val="standard"/>
        <c:varyColors val="0"/>
        <c:ser>
          <c:idx val="0"/>
          <c:order val="0"/>
          <c:tx>
            <c:strRef>
              <c:f>Sheet1!$D$2:$D$3</c:f>
              <c:strCache>
                <c:ptCount val="1"/>
                <c:pt idx="0">
                  <c:v>Consumption</c:v>
                </c:pt>
              </c:strCache>
            </c:strRef>
          </c:tx>
          <c:marker>
            <c:symbol val="none"/>
          </c:marker>
          <c:cat>
            <c:strRef>
              <c:f>Sheet1!$A$4:$A$23</c:f>
              <c:strCache>
                <c:ptCount val="9"/>
                <c:pt idx="0">
                  <c:v>06</c:v>
                </c:pt>
                <c:pt idx="1">
                  <c:v>07</c:v>
                </c:pt>
                <c:pt idx="2">
                  <c:v>08</c:v>
                </c:pt>
                <c:pt idx="3">
                  <c:v>09</c:v>
                </c:pt>
                <c:pt idx="4">
                  <c:v>10</c:v>
                </c:pt>
                <c:pt idx="5">
                  <c:v>11</c:v>
                </c:pt>
                <c:pt idx="6">
                  <c:v>12</c:v>
                </c:pt>
                <c:pt idx="7">
                  <c:v>13E</c:v>
                </c:pt>
                <c:pt idx="8">
                  <c:v>14F</c:v>
                </c:pt>
              </c:strCache>
            </c:strRef>
          </c:cat>
          <c:val>
            <c:numRef>
              <c:f>Sheet1!$D$4:$D$23</c:f>
              <c:numCache>
                <c:formatCode>_-* #,##0_-;\-* #,##0_-;_-* "-"??_-;_-@_-</c:formatCode>
                <c:ptCount val="9"/>
                <c:pt idx="0">
                  <c:v>2032</c:v>
                </c:pt>
                <c:pt idx="1">
                  <c:v>2048</c:v>
                </c:pt>
                <c:pt idx="2">
                  <c:v>2101</c:v>
                </c:pt>
                <c:pt idx="3">
                  <c:v>2158</c:v>
                </c:pt>
                <c:pt idx="4" formatCode="General">
                  <c:v>2204.79</c:v>
                </c:pt>
                <c:pt idx="5" formatCode="General">
                  <c:v>2231.35</c:v>
                </c:pt>
                <c:pt idx="6" formatCode="General">
                  <c:v>2309</c:v>
                </c:pt>
                <c:pt idx="7" formatCode="General">
                  <c:v>2278</c:v>
                </c:pt>
                <c:pt idx="8" formatCode="General">
                  <c:v>2396</c:v>
                </c:pt>
              </c:numCache>
            </c:numRef>
          </c:val>
          <c:smooth val="0"/>
        </c:ser>
        <c:ser>
          <c:idx val="1"/>
          <c:order val="1"/>
          <c:tx>
            <c:strRef>
              <c:f>Sheet1!$E$2:$E$3</c:f>
              <c:strCache>
                <c:ptCount val="1"/>
                <c:pt idx="0">
                  <c:v>Production</c:v>
                </c:pt>
              </c:strCache>
            </c:strRef>
          </c:tx>
          <c:spPr>
            <a:ln>
              <a:solidFill>
                <a:schemeClr val="tx1"/>
              </a:solidFill>
            </a:ln>
          </c:spPr>
          <c:marker>
            <c:symbol val="none"/>
          </c:marker>
          <c:cat>
            <c:strRef>
              <c:f>Sheet1!$A$4:$A$23</c:f>
              <c:strCache>
                <c:ptCount val="9"/>
                <c:pt idx="0">
                  <c:v>06</c:v>
                </c:pt>
                <c:pt idx="1">
                  <c:v>07</c:v>
                </c:pt>
                <c:pt idx="2">
                  <c:v>08</c:v>
                </c:pt>
                <c:pt idx="3">
                  <c:v>09</c:v>
                </c:pt>
                <c:pt idx="4">
                  <c:v>10</c:v>
                </c:pt>
                <c:pt idx="5">
                  <c:v>11</c:v>
                </c:pt>
                <c:pt idx="6">
                  <c:v>12</c:v>
                </c:pt>
                <c:pt idx="7">
                  <c:v>13E</c:v>
                </c:pt>
                <c:pt idx="8">
                  <c:v>14F</c:v>
                </c:pt>
              </c:strCache>
            </c:strRef>
          </c:cat>
          <c:val>
            <c:numRef>
              <c:f>Sheet1!$E$4:$E$23</c:f>
              <c:numCache>
                <c:formatCode>_-* #,##0_-;\-* #,##0_-;_-* "-"??_-;_-@_-</c:formatCode>
                <c:ptCount val="9"/>
                <c:pt idx="0">
                  <c:v>2017</c:v>
                </c:pt>
                <c:pt idx="1">
                  <c:v>2001</c:v>
                </c:pt>
                <c:pt idx="2">
                  <c:v>2123</c:v>
                </c:pt>
                <c:pt idx="3" formatCode="General">
                  <c:v>2242</c:v>
                </c:pt>
                <c:pt idx="4" formatCode="General">
                  <c:v>2243.83</c:v>
                </c:pt>
                <c:pt idx="5" formatCode="General">
                  <c:v>2200.81</c:v>
                </c:pt>
                <c:pt idx="6" formatCode="General">
                  <c:v>2315</c:v>
                </c:pt>
                <c:pt idx="7" formatCode="General">
                  <c:v>2256</c:v>
                </c:pt>
                <c:pt idx="8" formatCode="General">
                  <c:v>2432</c:v>
                </c:pt>
              </c:numCache>
            </c:numRef>
          </c:val>
          <c:smooth val="0"/>
        </c:ser>
        <c:dLbls>
          <c:showLegendKey val="0"/>
          <c:showVal val="0"/>
          <c:showCatName val="0"/>
          <c:showSerName val="0"/>
          <c:showPercent val="0"/>
          <c:showBubbleSize val="0"/>
        </c:dLbls>
        <c:marker val="1"/>
        <c:smooth val="0"/>
        <c:axId val="495820160"/>
        <c:axId val="495842432"/>
      </c:lineChart>
      <c:catAx>
        <c:axId val="495820160"/>
        <c:scaling>
          <c:orientation val="minMax"/>
        </c:scaling>
        <c:delete val="0"/>
        <c:axPos val="b"/>
        <c:numFmt formatCode="General" sourceLinked="1"/>
        <c:majorTickMark val="none"/>
        <c:minorTickMark val="none"/>
        <c:tickLblPos val="nextTo"/>
        <c:txPr>
          <a:bodyPr rot="0" vert="horz"/>
          <a:lstStyle/>
          <a:p>
            <a:pPr>
              <a:defRPr lang="en-US"/>
            </a:pPr>
            <a:endParaRPr lang="en-US"/>
          </a:p>
        </c:txPr>
        <c:crossAx val="495842432"/>
        <c:crosses val="autoZero"/>
        <c:auto val="1"/>
        <c:lblAlgn val="ctr"/>
        <c:lblOffset val="100"/>
        <c:tickLblSkip val="1"/>
        <c:tickMarkSkip val="1"/>
        <c:noMultiLvlLbl val="0"/>
      </c:catAx>
      <c:valAx>
        <c:axId val="495842432"/>
        <c:scaling>
          <c:orientation val="minMax"/>
          <c:max val="2500"/>
          <c:min val="1950"/>
        </c:scaling>
        <c:delete val="0"/>
        <c:axPos val="l"/>
        <c:majorGridlines/>
        <c:title>
          <c:tx>
            <c:rich>
              <a:bodyPr rot="0" vert="horz"/>
              <a:lstStyle/>
              <a:p>
                <a:pPr>
                  <a:defRPr lang="en-US"/>
                </a:pPr>
                <a:r>
                  <a:rPr lang="nb-NO" b="0" dirty="0" smtClean="0"/>
                  <a:t>Million </a:t>
                </a:r>
                <a:r>
                  <a:rPr lang="nb-NO" b="0" dirty="0" err="1" smtClean="0"/>
                  <a:t>tons</a:t>
                </a:r>
                <a:endParaRPr lang="nb-NO" b="0" dirty="0"/>
              </a:p>
            </c:rich>
          </c:tx>
          <c:layout>
            <c:manualLayout>
              <c:xMode val="edge"/>
              <c:yMode val="edge"/>
              <c:x val="3.2070707070707069E-3"/>
              <c:y val="0"/>
            </c:manualLayout>
          </c:layout>
          <c:overlay val="0"/>
        </c:title>
        <c:numFmt formatCode="#,##0_);[Red]\(#,##0\)" sourceLinked="0"/>
        <c:majorTickMark val="none"/>
        <c:minorTickMark val="none"/>
        <c:tickLblPos val="nextTo"/>
        <c:txPr>
          <a:bodyPr rot="0" vert="horz"/>
          <a:lstStyle/>
          <a:p>
            <a:pPr>
              <a:defRPr lang="en-US"/>
            </a:pPr>
            <a:endParaRPr lang="en-US"/>
          </a:p>
        </c:txPr>
        <c:crossAx val="495820160"/>
        <c:crosses val="autoZero"/>
        <c:crossBetween val="midCat"/>
        <c:majorUnit val="50"/>
      </c:valAx>
    </c:plotArea>
    <c:legend>
      <c:legendPos val="b"/>
      <c:layout>
        <c:manualLayout>
          <c:xMode val="edge"/>
          <c:yMode val="edge"/>
          <c:x val="0.19979393939393941"/>
          <c:y val="0.93128702368769001"/>
          <c:w val="0.68465637650570288"/>
          <c:h val="6.871311256612618E-2"/>
        </c:manualLayout>
      </c:layout>
      <c:overlay val="0"/>
      <c:txPr>
        <a:bodyPr/>
        <a:lstStyle/>
        <a:p>
          <a:pPr>
            <a:defRPr lang="en-US"/>
          </a:pPr>
          <a:endParaRPr lang="en-US"/>
        </a:p>
      </c:txPr>
    </c:legend>
    <c:plotVisOnly val="1"/>
    <c:dispBlanksAs val="gap"/>
    <c:showDLblsOverMax val="0"/>
  </c:chart>
  <c:txPr>
    <a:bodyPr/>
    <a:lstStyle/>
    <a:p>
      <a:pPr>
        <a:defRPr sz="10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91995590104548E-2"/>
          <c:y val="6.8512380406921133E-2"/>
          <c:w val="0.9073080044099"/>
          <c:h val="0.59277348794995433"/>
        </c:manualLayout>
      </c:layout>
      <c:barChart>
        <c:barDir val="col"/>
        <c:grouping val="stacked"/>
        <c:varyColors val="0"/>
        <c:ser>
          <c:idx val="0"/>
          <c:order val="0"/>
          <c:tx>
            <c:strRef>
              <c:f>Sheet1!$B$1</c:f>
              <c:strCache>
                <c:ptCount val="1"/>
              </c:strCache>
            </c:strRef>
          </c:tx>
          <c:spPr>
            <a:noFill/>
            <a:ln w="26997">
              <a:noFill/>
            </a:ln>
          </c:spPr>
          <c:invertIfNegative val="0"/>
          <c:cat>
            <c:strRef>
              <c:f>Sheet1!$A$3:$A$13</c:f>
              <c:strCache>
                <c:ptCount val="7"/>
                <c:pt idx="0">
                  <c:v>Production</c:v>
                </c:pt>
                <c:pt idx="1">
                  <c:v>Export</c:v>
                </c:pt>
                <c:pt idx="2">
                  <c:v>Domestic</c:v>
                </c:pt>
                <c:pt idx="4">
                  <c:v>Domestic</c:v>
                </c:pt>
                <c:pt idx="5">
                  <c:v>Export</c:v>
                </c:pt>
                <c:pt idx="6">
                  <c:v>Production</c:v>
                </c:pt>
              </c:strCache>
            </c:strRef>
          </c:cat>
          <c:val>
            <c:numRef>
              <c:f>Sheet1!$B$3:$B$13</c:f>
              <c:numCache>
                <c:formatCode>General</c:formatCode>
                <c:ptCount val="7"/>
                <c:pt idx="0">
                  <c:v>0</c:v>
                </c:pt>
                <c:pt idx="1">
                  <c:v>10.74</c:v>
                </c:pt>
                <c:pt idx="2">
                  <c:v>0</c:v>
                </c:pt>
                <c:pt idx="4">
                  <c:v>0</c:v>
                </c:pt>
                <c:pt idx="5">
                  <c:v>9.44</c:v>
                </c:pt>
                <c:pt idx="6">
                  <c:v>0</c:v>
                </c:pt>
              </c:numCache>
            </c:numRef>
          </c:val>
        </c:ser>
        <c:ser>
          <c:idx val="2"/>
          <c:order val="1"/>
          <c:tx>
            <c:strRef>
              <c:f>Sheet1!$C$1</c:f>
              <c:strCache>
                <c:ptCount val="1"/>
              </c:strCache>
            </c:strRef>
          </c:tx>
          <c:spPr>
            <a:solidFill>
              <a:srgbClr val="7EA823"/>
            </a:solidFill>
            <a:ln w="26997">
              <a:noFill/>
            </a:ln>
          </c:spPr>
          <c:invertIfNegative val="0"/>
          <c:dPt>
            <c:idx val="1"/>
            <c:invertIfNegative val="0"/>
            <c:bubble3D val="0"/>
            <c:spPr>
              <a:solidFill>
                <a:schemeClr val="tx2"/>
              </a:solidFill>
              <a:ln w="26997">
                <a:noFill/>
              </a:ln>
            </c:spPr>
          </c:dPt>
          <c:dPt>
            <c:idx val="2"/>
            <c:invertIfNegative val="0"/>
            <c:bubble3D val="0"/>
            <c:spPr>
              <a:solidFill>
                <a:schemeClr val="bg1">
                  <a:lumMod val="50000"/>
                </a:schemeClr>
              </a:solidFill>
              <a:ln w="26997">
                <a:noFill/>
              </a:ln>
            </c:spPr>
          </c:dPt>
          <c:dPt>
            <c:idx val="4"/>
            <c:invertIfNegative val="0"/>
            <c:bubble3D val="0"/>
            <c:spPr>
              <a:solidFill>
                <a:schemeClr val="bg1">
                  <a:lumMod val="50000"/>
                </a:schemeClr>
              </a:solidFill>
              <a:ln w="26997">
                <a:noFill/>
              </a:ln>
            </c:spPr>
          </c:dPt>
          <c:dPt>
            <c:idx val="5"/>
            <c:invertIfNegative val="0"/>
            <c:bubble3D val="0"/>
            <c:spPr>
              <a:solidFill>
                <a:schemeClr val="tx2"/>
              </a:solidFill>
              <a:ln w="26997">
                <a:noFill/>
              </a:ln>
            </c:spPr>
          </c:dPt>
          <c:dLbls>
            <c:dLbl>
              <c:idx val="0"/>
              <c:layout>
                <c:manualLayout>
                  <c:x val="-2.655086947459812E-7"/>
                  <c:y val="-0.27307391975318485"/>
                </c:manualLayout>
              </c:layout>
              <c:dLblPos val="ctr"/>
              <c:showLegendKey val="0"/>
              <c:showVal val="1"/>
              <c:showCatName val="0"/>
              <c:showSerName val="0"/>
              <c:showPercent val="0"/>
              <c:showBubbleSize val="0"/>
            </c:dLbl>
            <c:dLbl>
              <c:idx val="1"/>
              <c:layout>
                <c:manualLayout>
                  <c:x val="3.1446540880503875E-3"/>
                  <c:y val="4.0499489451319023E-2"/>
                </c:manualLayout>
              </c:layout>
              <c:dLblPos val="inEnd"/>
              <c:showLegendKey val="0"/>
              <c:showVal val="1"/>
              <c:showCatName val="0"/>
              <c:showSerName val="0"/>
              <c:showPercent val="0"/>
              <c:showBubbleSize val="0"/>
            </c:dLbl>
            <c:dLbl>
              <c:idx val="2"/>
              <c:layout>
                <c:manualLayout>
                  <c:x val="0"/>
                  <c:y val="-4.8599387341581812E-2"/>
                </c:manualLayout>
              </c:layout>
              <c:dLblPos val="inEnd"/>
              <c:showLegendKey val="0"/>
              <c:showVal val="1"/>
              <c:showCatName val="0"/>
              <c:showSerName val="0"/>
              <c:showPercent val="0"/>
              <c:showBubbleSize val="0"/>
            </c:dLbl>
            <c:dLbl>
              <c:idx val="4"/>
              <c:layout>
                <c:manualLayout>
                  <c:x val="0"/>
                  <c:y val="-5.3999319268423995E-2"/>
                </c:manualLayout>
              </c:layout>
              <c:dLblPos val="inEnd"/>
              <c:showLegendKey val="0"/>
              <c:showVal val="1"/>
              <c:showCatName val="0"/>
              <c:showSerName val="0"/>
              <c:showPercent val="0"/>
              <c:showBubbleSize val="0"/>
            </c:dLbl>
            <c:dLbl>
              <c:idx val="5"/>
              <c:layout>
                <c:manualLayout>
                  <c:x val="6.9711962892504819E-3"/>
                  <c:y val="7.87101731103374E-2"/>
                </c:manualLayout>
              </c:layout>
              <c:dLblPos val="ctr"/>
              <c:showLegendKey val="0"/>
              <c:showVal val="1"/>
              <c:showCatName val="0"/>
              <c:showSerName val="0"/>
              <c:showPercent val="0"/>
              <c:showBubbleSize val="0"/>
            </c:dLbl>
            <c:dLbl>
              <c:idx val="6"/>
              <c:layout>
                <c:manualLayout>
                  <c:x val="-1.1530265124245335E-16"/>
                  <c:y val="-4.8599387341581812E-2"/>
                </c:manualLayout>
              </c:layout>
              <c:dLblPos val="inEnd"/>
              <c:showLegendKey val="0"/>
              <c:showVal val="1"/>
              <c:showCatName val="0"/>
              <c:showSerName val="0"/>
              <c:showPercent val="0"/>
              <c:showBubbleSize val="0"/>
            </c:dLbl>
            <c:numFmt formatCode="#,##0.0" sourceLinked="0"/>
            <c:txPr>
              <a:bodyPr/>
              <a:lstStyle/>
              <a:p>
                <a:pPr>
                  <a:defRPr sz="1200"/>
                </a:pPr>
                <a:endParaRPr lang="en-US"/>
              </a:p>
            </c:txPr>
            <c:dLblPos val="inEnd"/>
            <c:showLegendKey val="0"/>
            <c:showVal val="1"/>
            <c:showCatName val="0"/>
            <c:showSerName val="0"/>
            <c:showPercent val="0"/>
            <c:showBubbleSize val="0"/>
            <c:showLeaderLines val="0"/>
          </c:dLbls>
          <c:cat>
            <c:strRef>
              <c:f>Sheet1!$A$3:$A$13</c:f>
              <c:strCache>
                <c:ptCount val="7"/>
                <c:pt idx="0">
                  <c:v>Production</c:v>
                </c:pt>
                <c:pt idx="1">
                  <c:v>Export</c:v>
                </c:pt>
                <c:pt idx="2">
                  <c:v>Domestic</c:v>
                </c:pt>
                <c:pt idx="4">
                  <c:v>Domestic</c:v>
                </c:pt>
                <c:pt idx="5">
                  <c:v>Export</c:v>
                </c:pt>
                <c:pt idx="6">
                  <c:v>Production</c:v>
                </c:pt>
              </c:strCache>
            </c:strRef>
          </c:cat>
          <c:val>
            <c:numRef>
              <c:f>Sheet1!$C$3:$C$13</c:f>
              <c:numCache>
                <c:formatCode>General</c:formatCode>
                <c:ptCount val="7"/>
                <c:pt idx="0">
                  <c:v>11.77</c:v>
                </c:pt>
                <c:pt idx="1">
                  <c:v>1.03</c:v>
                </c:pt>
                <c:pt idx="2">
                  <c:v>10.74</c:v>
                </c:pt>
                <c:pt idx="4">
                  <c:v>9.44</c:v>
                </c:pt>
                <c:pt idx="5">
                  <c:v>2.76</c:v>
                </c:pt>
                <c:pt idx="6">
                  <c:v>12.2</c:v>
                </c:pt>
              </c:numCache>
            </c:numRef>
          </c:val>
        </c:ser>
        <c:dLbls>
          <c:showLegendKey val="0"/>
          <c:showVal val="0"/>
          <c:showCatName val="0"/>
          <c:showSerName val="0"/>
          <c:showPercent val="0"/>
          <c:showBubbleSize val="0"/>
        </c:dLbls>
        <c:gapWidth val="30"/>
        <c:overlap val="100"/>
        <c:axId val="527981184"/>
        <c:axId val="528011648"/>
      </c:barChart>
      <c:catAx>
        <c:axId val="527981184"/>
        <c:scaling>
          <c:orientation val="minMax"/>
        </c:scaling>
        <c:delete val="0"/>
        <c:axPos val="b"/>
        <c:numFmt formatCode="General" sourceLinked="1"/>
        <c:majorTickMark val="none"/>
        <c:minorTickMark val="none"/>
        <c:tickLblPos val="low"/>
        <c:spPr>
          <a:ln w="3375">
            <a:solidFill>
              <a:schemeClr val="bg1">
                <a:lumMod val="65000"/>
              </a:schemeClr>
            </a:solidFill>
            <a:prstDash val="solid"/>
          </a:ln>
        </c:spPr>
        <c:txPr>
          <a:bodyPr rot="-5400000" vert="horz"/>
          <a:lstStyle/>
          <a:p>
            <a:pPr>
              <a:defRPr sz="1200"/>
            </a:pPr>
            <a:endParaRPr lang="en-US"/>
          </a:p>
        </c:txPr>
        <c:crossAx val="528011648"/>
        <c:crossesAt val="0"/>
        <c:auto val="1"/>
        <c:lblAlgn val="ctr"/>
        <c:lblOffset val="100"/>
        <c:tickLblSkip val="1"/>
        <c:tickMarkSkip val="1"/>
        <c:noMultiLvlLbl val="0"/>
      </c:catAx>
      <c:valAx>
        <c:axId val="528011648"/>
        <c:scaling>
          <c:orientation val="minMax"/>
        </c:scaling>
        <c:delete val="0"/>
        <c:axPos val="l"/>
        <c:title>
          <c:tx>
            <c:rich>
              <a:bodyPr rot="0" vert="horz"/>
              <a:lstStyle/>
              <a:p>
                <a:pPr>
                  <a:defRPr lang="en-US" noProof="0"/>
                </a:pPr>
                <a:r>
                  <a:rPr lang="en-US" noProof="0" smtClean="0"/>
                  <a:t>Million tons</a:t>
                </a:r>
                <a:endParaRPr lang="en-US" noProof="0"/>
              </a:p>
            </c:rich>
          </c:tx>
          <c:layout>
            <c:manualLayout>
              <c:xMode val="edge"/>
              <c:yMode val="edge"/>
              <c:x val="0"/>
              <c:y val="2.4286937926081852E-3"/>
            </c:manualLayout>
          </c:layout>
          <c:overlay val="0"/>
        </c:title>
        <c:numFmt formatCode="#,##0" sourceLinked="0"/>
        <c:majorTickMark val="out"/>
        <c:minorTickMark val="none"/>
        <c:tickLblPos val="nextTo"/>
        <c:spPr>
          <a:ln w="3375">
            <a:solidFill>
              <a:schemeClr val="bg1">
                <a:lumMod val="65000"/>
              </a:schemeClr>
            </a:solidFill>
            <a:prstDash val="solid"/>
          </a:ln>
        </c:spPr>
        <c:txPr>
          <a:bodyPr rot="0" vert="horz"/>
          <a:lstStyle/>
          <a:p>
            <a:pPr>
              <a:defRPr sz="1200"/>
            </a:pPr>
            <a:endParaRPr lang="en-US"/>
          </a:p>
        </c:txPr>
        <c:crossAx val="527981184"/>
        <c:crosses val="autoZero"/>
        <c:crossBetween val="between"/>
      </c:valAx>
      <c:spPr>
        <a:noFill/>
        <a:ln w="26997">
          <a:noFill/>
        </a:ln>
      </c:spPr>
    </c:plotArea>
    <c:plotVisOnly val="1"/>
    <c:dispBlanksAs val="gap"/>
    <c:showDLblsOverMax val="0"/>
  </c:chart>
  <c:spPr>
    <a:noFill/>
    <a:ln>
      <a:noFill/>
    </a:ln>
  </c:spPr>
  <c:txPr>
    <a:bodyPr/>
    <a:lstStyle/>
    <a:p>
      <a:pPr>
        <a:defRPr sz="1000" b="0" i="0" u="none" strike="noStrike" baseline="0">
          <a:solidFill>
            <a:schemeClr val="tx1"/>
          </a:solidFill>
          <a:latin typeface="+mn-lt"/>
          <a:ea typeface="Arial Black"/>
          <a:cs typeface="Arial Black"/>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535677352637132E-2"/>
          <c:y val="0.12711858189107444"/>
          <c:w val="0.95346432264736258"/>
          <c:h val="0.78761949502527673"/>
        </c:manualLayout>
      </c:layout>
      <c:lineChart>
        <c:grouping val="standard"/>
        <c:varyColors val="0"/>
        <c:ser>
          <c:idx val="9"/>
          <c:order val="0"/>
          <c:tx>
            <c:strRef>
              <c:f>Sheet1!$B$1</c:f>
              <c:strCache>
                <c:ptCount val="1"/>
                <c:pt idx="0">
                  <c:v>2009</c:v>
                </c:pt>
              </c:strCache>
            </c:strRef>
          </c:tx>
          <c:spPr>
            <a:ln w="25400">
              <a:solidFill>
                <a:schemeClr val="accent1"/>
              </a:solidFill>
              <a:prstDash val="solid"/>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Ref>
          </c:val>
          <c:smooth val="0"/>
        </c:ser>
        <c:ser>
          <c:idx val="10"/>
          <c:order val="1"/>
          <c:tx>
            <c:strRef>
              <c:f>Sheet1!$C$1</c:f>
              <c:strCache>
                <c:ptCount val="1"/>
                <c:pt idx="0">
                  <c:v>2010</c:v>
                </c:pt>
              </c:strCache>
            </c:strRef>
          </c:tx>
          <c:spPr>
            <a:ln w="38100">
              <a:solidFill>
                <a:schemeClr val="tx2"/>
              </a:solidFill>
              <a:prstDash val="solid"/>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Sheet1!$C$2:$C$13</c:f>
            </c:numRef>
          </c:val>
          <c:smooth val="0"/>
        </c:ser>
        <c:ser>
          <c:idx val="0"/>
          <c:order val="2"/>
          <c:tx>
            <c:strRef>
              <c:f>Sheet1!$D$1</c:f>
              <c:strCache>
                <c:ptCount val="1"/>
                <c:pt idx="0">
                  <c:v>2011</c:v>
                </c:pt>
              </c:strCache>
            </c:strRef>
          </c:tx>
          <c:spPr>
            <a:ln w="38100">
              <a:solidFill>
                <a:schemeClr val="accent6"/>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Sheet1!$D$2:$D$13</c:f>
              <c:numCache>
                <c:formatCode>General</c:formatCode>
                <c:ptCount val="12"/>
                <c:pt idx="0">
                  <c:v>5.1959999999999997</c:v>
                </c:pt>
                <c:pt idx="1">
                  <c:v>4.7240000000000002</c:v>
                </c:pt>
                <c:pt idx="2">
                  <c:v>4.5910000000000002</c:v>
                </c:pt>
                <c:pt idx="3">
                  <c:v>5</c:v>
                </c:pt>
                <c:pt idx="4">
                  <c:v>4.8499999999999996</c:v>
                </c:pt>
                <c:pt idx="5">
                  <c:v>4.45</c:v>
                </c:pt>
                <c:pt idx="6">
                  <c:v>5.25</c:v>
                </c:pt>
                <c:pt idx="7">
                  <c:v>5.35</c:v>
                </c:pt>
                <c:pt idx="8">
                  <c:v>5.16</c:v>
                </c:pt>
                <c:pt idx="9">
                  <c:v>5.3717391304347828</c:v>
                </c:pt>
                <c:pt idx="10">
                  <c:v>5.69</c:v>
                </c:pt>
                <c:pt idx="11">
                  <c:v>5.8090000000000002</c:v>
                </c:pt>
              </c:numCache>
            </c:numRef>
          </c:val>
          <c:smooth val="0"/>
        </c:ser>
        <c:ser>
          <c:idx val="1"/>
          <c:order val="3"/>
          <c:tx>
            <c:strRef>
              <c:f>Sheet1!$E$1</c:f>
              <c:strCache>
                <c:ptCount val="1"/>
                <c:pt idx="0">
                  <c:v>2012</c:v>
                </c:pt>
              </c:strCache>
            </c:strRef>
          </c:tx>
          <c:spPr>
            <a:ln>
              <a:solidFill>
                <a:srgbClr val="0070C0"/>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Sheet1!$E$2:$E$13</c:f>
              <c:numCache>
                <c:formatCode>General</c:formatCode>
                <c:ptCount val="12"/>
                <c:pt idx="0">
                  <c:v>5.98</c:v>
                </c:pt>
                <c:pt idx="1">
                  <c:v>5.79</c:v>
                </c:pt>
                <c:pt idx="2">
                  <c:v>5.6</c:v>
                </c:pt>
                <c:pt idx="3">
                  <c:v>5.81</c:v>
                </c:pt>
                <c:pt idx="4">
                  <c:v>5.6</c:v>
                </c:pt>
                <c:pt idx="5">
                  <c:v>5.51</c:v>
                </c:pt>
                <c:pt idx="6">
                  <c:v>4.96</c:v>
                </c:pt>
                <c:pt idx="7">
                  <c:v>5.53</c:v>
                </c:pt>
                <c:pt idx="8">
                  <c:v>6.18</c:v>
                </c:pt>
                <c:pt idx="9">
                  <c:v>6.53</c:v>
                </c:pt>
                <c:pt idx="10">
                  <c:v>6.16</c:v>
                </c:pt>
                <c:pt idx="11">
                  <c:v>6.58</c:v>
                </c:pt>
              </c:numCache>
            </c:numRef>
          </c:val>
          <c:smooth val="0"/>
        </c:ser>
        <c:ser>
          <c:idx val="2"/>
          <c:order val="4"/>
          <c:tx>
            <c:strRef>
              <c:f>Sheet1!$F$1</c:f>
              <c:strCache>
                <c:ptCount val="1"/>
                <c:pt idx="0">
                  <c:v>2013</c:v>
                </c:pt>
              </c:strCache>
            </c:strRef>
          </c:tx>
          <c:spPr>
            <a:ln>
              <a:solidFill>
                <a:schemeClr val="tx2"/>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Sheet1!$F$2:$F$13</c:f>
              <c:numCache>
                <c:formatCode>General</c:formatCode>
                <c:ptCount val="12"/>
                <c:pt idx="0">
                  <c:v>6.13</c:v>
                </c:pt>
                <c:pt idx="1">
                  <c:v>6.07</c:v>
                </c:pt>
              </c:numCache>
            </c:numRef>
          </c:val>
          <c:smooth val="0"/>
        </c:ser>
        <c:dLbls>
          <c:showLegendKey val="0"/>
          <c:showVal val="0"/>
          <c:showCatName val="0"/>
          <c:showSerName val="0"/>
          <c:showPercent val="0"/>
          <c:showBubbleSize val="0"/>
        </c:dLbls>
        <c:marker val="1"/>
        <c:smooth val="0"/>
        <c:axId val="528047104"/>
        <c:axId val="528061184"/>
      </c:lineChart>
      <c:catAx>
        <c:axId val="528047104"/>
        <c:scaling>
          <c:orientation val="minMax"/>
        </c:scaling>
        <c:delete val="0"/>
        <c:axPos val="b"/>
        <c:numFmt formatCode="@" sourceLinked="1"/>
        <c:majorTickMark val="none"/>
        <c:minorTickMark val="none"/>
        <c:tickLblPos val="nextTo"/>
        <c:spPr>
          <a:ln w="2041">
            <a:solidFill>
              <a:schemeClr val="bg1">
                <a:lumMod val="65000"/>
              </a:schemeClr>
            </a:solidFill>
            <a:prstDash val="solid"/>
          </a:ln>
        </c:spPr>
        <c:txPr>
          <a:bodyPr rot="0" vert="horz"/>
          <a:lstStyle/>
          <a:p>
            <a:pPr>
              <a:defRPr sz="1100"/>
            </a:pPr>
            <a:endParaRPr lang="en-US"/>
          </a:p>
        </c:txPr>
        <c:crossAx val="528061184"/>
        <c:crosses val="autoZero"/>
        <c:auto val="1"/>
        <c:lblAlgn val="ctr"/>
        <c:lblOffset val="100"/>
        <c:tickLblSkip val="1"/>
        <c:tickMarkSkip val="1"/>
        <c:noMultiLvlLbl val="0"/>
      </c:catAx>
      <c:valAx>
        <c:axId val="528061184"/>
        <c:scaling>
          <c:orientation val="minMax"/>
        </c:scaling>
        <c:delete val="0"/>
        <c:axPos val="l"/>
        <c:majorGridlines>
          <c:spPr>
            <a:ln w="8164">
              <a:solidFill>
                <a:srgbClr val="C0C0C0"/>
              </a:solidFill>
              <a:prstDash val="solid"/>
            </a:ln>
          </c:spPr>
        </c:majorGridlines>
        <c:title>
          <c:tx>
            <c:rich>
              <a:bodyPr rot="0" vert="horz"/>
              <a:lstStyle/>
              <a:p>
                <a:pPr algn="ctr">
                  <a:defRPr/>
                </a:pPr>
                <a:r>
                  <a:rPr lang="nb-NO"/>
                  <a:t>Million tons</a:t>
                </a:r>
              </a:p>
            </c:rich>
          </c:tx>
          <c:layout>
            <c:manualLayout>
              <c:xMode val="edge"/>
              <c:yMode val="edge"/>
              <c:x val="0"/>
              <c:y val="5.0164948183473716E-2"/>
            </c:manualLayout>
          </c:layout>
          <c:overlay val="0"/>
          <c:spPr>
            <a:noFill/>
            <a:ln w="16328">
              <a:noFill/>
            </a:ln>
          </c:spPr>
        </c:title>
        <c:numFmt formatCode="#,##0.0" sourceLinked="0"/>
        <c:majorTickMark val="none"/>
        <c:minorTickMark val="none"/>
        <c:tickLblPos val="nextTo"/>
        <c:spPr>
          <a:ln w="2041">
            <a:solidFill>
              <a:schemeClr val="bg1">
                <a:lumMod val="65000"/>
              </a:schemeClr>
            </a:solidFill>
            <a:prstDash val="solid"/>
          </a:ln>
        </c:spPr>
        <c:txPr>
          <a:bodyPr rot="0" vert="horz"/>
          <a:lstStyle/>
          <a:p>
            <a:pPr>
              <a:defRPr sz="1200"/>
            </a:pPr>
            <a:endParaRPr lang="en-US"/>
          </a:p>
        </c:txPr>
        <c:crossAx val="528047104"/>
        <c:crosses val="autoZero"/>
        <c:crossBetween val="between"/>
      </c:valAx>
      <c:spPr>
        <a:noFill/>
        <a:ln w="16328">
          <a:noFill/>
        </a:ln>
      </c:spPr>
    </c:plotArea>
    <c:plotVisOnly val="1"/>
    <c:dispBlanksAs val="gap"/>
    <c:showDLblsOverMax val="0"/>
  </c:chart>
  <c:spPr>
    <a:noFill/>
    <a:ln>
      <a:noFill/>
    </a:ln>
  </c:spPr>
  <c:txPr>
    <a:bodyPr/>
    <a:lstStyle/>
    <a:p>
      <a:pPr>
        <a:defRPr sz="1000" b="0" i="0" u="none" strike="noStrike" baseline="0">
          <a:solidFill>
            <a:schemeClr val="tx1"/>
          </a:solidFill>
          <a:latin typeface="Arial"/>
          <a:ea typeface="Arial"/>
          <a:cs typeface="Arial"/>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900"/>
            </a:pPr>
            <a:r>
              <a:rPr lang="en-US" sz="900"/>
              <a:t>Urea prilled fob Black Sea (USD/t)</a:t>
            </a:r>
          </a:p>
        </c:rich>
      </c:tx>
      <c:layout>
        <c:manualLayout>
          <c:xMode val="edge"/>
          <c:yMode val="edge"/>
          <c:x val="0"/>
          <c:y val="1.7857142857142856E-2"/>
        </c:manualLayout>
      </c:layout>
      <c:overlay val="0"/>
      <c:spPr>
        <a:noFill/>
        <a:ln w="16418">
          <a:noFill/>
        </a:ln>
      </c:spPr>
    </c:title>
    <c:autoTitleDeleted val="0"/>
    <c:plotArea>
      <c:layout>
        <c:manualLayout>
          <c:layoutTarget val="inner"/>
          <c:xMode val="edge"/>
          <c:yMode val="edge"/>
          <c:x val="0"/>
          <c:y val="0.19345248013893948"/>
          <c:w val="0.95956225195033995"/>
          <c:h val="0.58034805261861"/>
        </c:manualLayout>
      </c:layout>
      <c:barChart>
        <c:barDir val="col"/>
        <c:grouping val="clustered"/>
        <c:varyColors val="0"/>
        <c:ser>
          <c:idx val="0"/>
          <c:order val="0"/>
          <c:tx>
            <c:strRef>
              <c:f>Sheet1!$B$1</c:f>
              <c:strCache>
                <c:ptCount val="1"/>
              </c:strCache>
            </c:strRef>
          </c:tx>
          <c:spPr>
            <a:gradFill rotWithShape="0">
              <a:gsLst>
                <a:gs pos="0">
                  <a:srgbClr val="008000">
                    <a:gamma/>
                    <a:shade val="46275"/>
                    <a:invGamma/>
                  </a:srgbClr>
                </a:gs>
                <a:gs pos="50000">
                  <a:srgbClr val="008000"/>
                </a:gs>
                <a:gs pos="100000">
                  <a:srgbClr val="008000">
                    <a:gamma/>
                    <a:shade val="46275"/>
                    <a:invGamma/>
                  </a:srgbClr>
                </a:gs>
              </a:gsLst>
              <a:lin ang="0" scaled="1"/>
            </a:gradFill>
            <a:ln w="16418">
              <a:noFill/>
            </a:ln>
          </c:spPr>
          <c:invertIfNegative val="0"/>
          <c:dPt>
            <c:idx val="0"/>
            <c:invertIfNegative val="0"/>
            <c:bubble3D val="0"/>
            <c:spPr>
              <a:solidFill>
                <a:srgbClr val="EBEB7C"/>
              </a:solidFill>
              <a:ln w="16418">
                <a:noFill/>
              </a:ln>
            </c:spPr>
          </c:dPt>
          <c:dPt>
            <c:idx val="1"/>
            <c:invertIfNegative val="0"/>
            <c:bubble3D val="0"/>
            <c:spPr>
              <a:solidFill>
                <a:srgbClr val="C1CD23"/>
              </a:solidFill>
              <a:ln w="16418">
                <a:noFill/>
              </a:ln>
            </c:spPr>
          </c:dPt>
          <c:dPt>
            <c:idx val="2"/>
            <c:invertIfNegative val="0"/>
            <c:bubble3D val="0"/>
            <c:spPr>
              <a:solidFill>
                <a:srgbClr val="7EA831"/>
              </a:solidFill>
              <a:ln w="16418">
                <a:noFill/>
              </a:ln>
            </c:spPr>
          </c:dPt>
          <c:dPt>
            <c:idx val="3"/>
            <c:invertIfNegative val="0"/>
            <c:bubble3D val="0"/>
            <c:spPr>
              <a:solidFill>
                <a:srgbClr val="FFCB05"/>
              </a:solidFill>
              <a:ln w="16418">
                <a:noFill/>
              </a:ln>
            </c:spPr>
          </c:dPt>
          <c:dPt>
            <c:idx val="4"/>
            <c:invertIfNegative val="0"/>
            <c:bubble3D val="0"/>
            <c:spPr>
              <a:solidFill>
                <a:srgbClr val="B2B2B2"/>
              </a:solidFill>
              <a:ln w="16418">
                <a:noFill/>
              </a:ln>
            </c:spPr>
          </c:dPt>
          <c:dLbls>
            <c:spPr>
              <a:noFill/>
              <a:ln w="16418">
                <a:noFill/>
              </a:ln>
            </c:spPr>
            <c:txPr>
              <a:bodyPr/>
              <a:lstStyle/>
              <a:p>
                <a:pPr>
                  <a:defRPr lang="en-US"/>
                </a:pPr>
                <a:endParaRPr lang="en-US"/>
              </a:p>
            </c:txPr>
            <c:showLegendKey val="0"/>
            <c:showVal val="1"/>
            <c:showCatName val="0"/>
            <c:showSerName val="0"/>
            <c:showPercent val="0"/>
            <c:showBubbleSize val="0"/>
            <c:showLeaderLines val="0"/>
          </c:dLbls>
          <c:cat>
            <c:strRef>
              <c:f>Sheet1!$A$2:$A$44</c:f>
              <c:strCache>
                <c:ptCount val="5"/>
                <c:pt idx="0">
                  <c:v>3Q12</c:v>
                </c:pt>
                <c:pt idx="1">
                  <c:v>4Q12</c:v>
                </c:pt>
                <c:pt idx="2">
                  <c:v>1Q13</c:v>
                </c:pt>
                <c:pt idx="3">
                  <c:v>2Q13</c:v>
                </c:pt>
                <c:pt idx="4">
                  <c:v>3Q13</c:v>
                </c:pt>
              </c:strCache>
            </c:strRef>
          </c:cat>
          <c:val>
            <c:numRef>
              <c:f>Sheet1!$B$2:$B$44</c:f>
              <c:numCache>
                <c:formatCode>General</c:formatCode>
                <c:ptCount val="5"/>
                <c:pt idx="0">
                  <c:v>383</c:v>
                </c:pt>
                <c:pt idx="1">
                  <c:v>385</c:v>
                </c:pt>
                <c:pt idx="2">
                  <c:v>400</c:v>
                </c:pt>
                <c:pt idx="3">
                  <c:v>342</c:v>
                </c:pt>
                <c:pt idx="4">
                  <c:v>308</c:v>
                </c:pt>
              </c:numCache>
            </c:numRef>
          </c:val>
        </c:ser>
        <c:dLbls>
          <c:showLegendKey val="0"/>
          <c:showVal val="0"/>
          <c:showCatName val="0"/>
          <c:showSerName val="0"/>
          <c:showPercent val="0"/>
          <c:showBubbleSize val="0"/>
        </c:dLbls>
        <c:gapWidth val="60"/>
        <c:axId val="536954752"/>
        <c:axId val="536977408"/>
      </c:barChart>
      <c:catAx>
        <c:axId val="536954752"/>
        <c:scaling>
          <c:orientation val="minMax"/>
        </c:scaling>
        <c:delete val="0"/>
        <c:axPos val="b"/>
        <c:title>
          <c:tx>
            <c:rich>
              <a:bodyPr/>
              <a:lstStyle/>
              <a:p>
                <a:pPr>
                  <a:defRPr lang="en-US"/>
                </a:pPr>
                <a:endParaRPr lang="nb-NO"/>
              </a:p>
            </c:rich>
          </c:tx>
          <c:layout>
            <c:manualLayout>
              <c:xMode val="edge"/>
              <c:yMode val="edge"/>
              <c:x val="0.55963302752293576"/>
              <c:y val="0.90476190476189999"/>
            </c:manualLayout>
          </c:layout>
          <c:overlay val="0"/>
          <c:spPr>
            <a:noFill/>
            <a:ln w="16418">
              <a:noFill/>
            </a:ln>
          </c:spPr>
        </c:title>
        <c:numFmt formatCode="General" sourceLinked="1"/>
        <c:majorTickMark val="none"/>
        <c:minorTickMark val="none"/>
        <c:tickLblPos val="low"/>
        <c:spPr>
          <a:ln w="2052">
            <a:solidFill>
              <a:schemeClr val="tx1"/>
            </a:solidFill>
            <a:prstDash val="solid"/>
          </a:ln>
        </c:spPr>
        <c:txPr>
          <a:bodyPr rot="0" vert="horz"/>
          <a:lstStyle/>
          <a:p>
            <a:pPr>
              <a:defRPr lang="en-US"/>
            </a:pPr>
            <a:endParaRPr lang="en-US"/>
          </a:p>
        </c:txPr>
        <c:crossAx val="536977408"/>
        <c:crosses val="autoZero"/>
        <c:auto val="0"/>
        <c:lblAlgn val="ctr"/>
        <c:lblOffset val="100"/>
        <c:tickLblSkip val="1"/>
        <c:tickMarkSkip val="1"/>
        <c:noMultiLvlLbl val="0"/>
      </c:catAx>
      <c:valAx>
        <c:axId val="536977408"/>
        <c:scaling>
          <c:orientation val="minMax"/>
        </c:scaling>
        <c:delete val="1"/>
        <c:axPos val="l"/>
        <c:title>
          <c:tx>
            <c:rich>
              <a:bodyPr/>
              <a:lstStyle/>
              <a:p>
                <a:pPr>
                  <a:defRPr lang="en-US"/>
                </a:pPr>
                <a:endParaRPr lang="nb-NO"/>
              </a:p>
            </c:rich>
          </c:tx>
          <c:layout>
            <c:manualLayout>
              <c:xMode val="edge"/>
              <c:yMode val="edge"/>
              <c:x val="2.5229357798165212E-2"/>
              <c:y val="0.44047619047619024"/>
            </c:manualLayout>
          </c:layout>
          <c:overlay val="0"/>
          <c:spPr>
            <a:noFill/>
            <a:ln w="16418">
              <a:noFill/>
            </a:ln>
          </c:spPr>
        </c:title>
        <c:numFmt formatCode="General" sourceLinked="0"/>
        <c:majorTickMark val="out"/>
        <c:minorTickMark val="none"/>
        <c:tickLblPos val="nextTo"/>
        <c:crossAx val="536954752"/>
        <c:crosses val="autoZero"/>
        <c:crossBetween val="between"/>
        <c:majorUnit val="100"/>
      </c:valAx>
      <c:spPr>
        <a:noFill/>
        <a:ln w="16418">
          <a:noFill/>
        </a:ln>
      </c:spPr>
    </c:plotArea>
    <c:plotVisOnly val="1"/>
    <c:dispBlanksAs val="gap"/>
    <c:showDLblsOverMax val="0"/>
  </c:chart>
  <c:spPr>
    <a:noFill/>
    <a:ln>
      <a:noFill/>
    </a:ln>
  </c:spPr>
  <c:txPr>
    <a:bodyPr/>
    <a:lstStyle/>
    <a:p>
      <a:pPr>
        <a:defRPr sz="800" b="0" i="0" u="none" strike="noStrike" baseline="0">
          <a:solidFill>
            <a:schemeClr val="tx1"/>
          </a:solidFill>
          <a:latin typeface="Arial"/>
          <a:ea typeface="Arial"/>
          <a:cs typeface="Arial"/>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900"/>
            </a:pPr>
            <a:r>
              <a:rPr lang="nb-NO" sz="900"/>
              <a:t>CAN cif Germany (USD/t)</a:t>
            </a:r>
          </a:p>
        </c:rich>
      </c:tx>
      <c:layout>
        <c:manualLayout>
          <c:xMode val="edge"/>
          <c:yMode val="edge"/>
          <c:x val="0"/>
          <c:y val="2.6627218934911292E-2"/>
        </c:manualLayout>
      </c:layout>
      <c:overlay val="0"/>
      <c:spPr>
        <a:noFill/>
        <a:ln w="16156">
          <a:noFill/>
        </a:ln>
      </c:spPr>
    </c:title>
    <c:autoTitleDeleted val="0"/>
    <c:plotArea>
      <c:layout>
        <c:manualLayout>
          <c:layoutTarget val="inner"/>
          <c:xMode val="edge"/>
          <c:yMode val="edge"/>
          <c:x val="0"/>
          <c:y val="0.19526627218934944"/>
          <c:w val="0.94053798327404381"/>
          <c:h val="0.57389388826396703"/>
        </c:manualLayout>
      </c:layout>
      <c:barChart>
        <c:barDir val="col"/>
        <c:grouping val="clustered"/>
        <c:varyColors val="0"/>
        <c:ser>
          <c:idx val="0"/>
          <c:order val="0"/>
          <c:tx>
            <c:strRef>
              <c:f>Sheet1!$B$1</c:f>
              <c:strCache>
                <c:ptCount val="1"/>
              </c:strCache>
            </c:strRef>
          </c:tx>
          <c:spPr>
            <a:gradFill rotWithShape="0">
              <a:gsLst>
                <a:gs pos="0">
                  <a:srgbClr val="008000">
                    <a:gamma/>
                    <a:shade val="46275"/>
                    <a:invGamma/>
                  </a:srgbClr>
                </a:gs>
                <a:gs pos="50000">
                  <a:srgbClr val="008000"/>
                </a:gs>
                <a:gs pos="100000">
                  <a:srgbClr val="008000">
                    <a:gamma/>
                    <a:shade val="46275"/>
                    <a:invGamma/>
                  </a:srgbClr>
                </a:gs>
              </a:gsLst>
              <a:lin ang="0" scaled="1"/>
            </a:gradFill>
            <a:ln w="16156">
              <a:noFill/>
            </a:ln>
          </c:spPr>
          <c:invertIfNegative val="0"/>
          <c:dPt>
            <c:idx val="0"/>
            <c:invertIfNegative val="0"/>
            <c:bubble3D val="0"/>
            <c:spPr>
              <a:solidFill>
                <a:srgbClr val="EBEB7C"/>
              </a:solidFill>
              <a:ln w="16156">
                <a:noFill/>
              </a:ln>
            </c:spPr>
          </c:dPt>
          <c:dPt>
            <c:idx val="1"/>
            <c:invertIfNegative val="0"/>
            <c:bubble3D val="0"/>
            <c:spPr>
              <a:solidFill>
                <a:srgbClr val="C1CD23"/>
              </a:solidFill>
              <a:ln w="16156">
                <a:noFill/>
              </a:ln>
            </c:spPr>
          </c:dPt>
          <c:dPt>
            <c:idx val="2"/>
            <c:invertIfNegative val="0"/>
            <c:bubble3D val="0"/>
            <c:spPr>
              <a:solidFill>
                <a:srgbClr val="7EA831"/>
              </a:solidFill>
              <a:ln w="16156">
                <a:noFill/>
              </a:ln>
            </c:spPr>
          </c:dPt>
          <c:dPt>
            <c:idx val="3"/>
            <c:invertIfNegative val="0"/>
            <c:bubble3D val="0"/>
            <c:spPr>
              <a:solidFill>
                <a:srgbClr val="FFCB05"/>
              </a:solidFill>
              <a:ln w="16156">
                <a:noFill/>
              </a:ln>
            </c:spPr>
          </c:dPt>
          <c:dPt>
            <c:idx val="4"/>
            <c:invertIfNegative val="0"/>
            <c:bubble3D val="0"/>
            <c:spPr>
              <a:solidFill>
                <a:srgbClr val="B2B2B2"/>
              </a:solidFill>
              <a:ln w="16156">
                <a:noFill/>
              </a:ln>
            </c:spPr>
          </c:dPt>
          <c:dLbls>
            <c:spPr>
              <a:noFill/>
              <a:ln w="16156">
                <a:noFill/>
              </a:ln>
            </c:spPr>
            <c:txPr>
              <a:bodyPr/>
              <a:lstStyle/>
              <a:p>
                <a:pPr>
                  <a:defRPr lang="en-US"/>
                </a:pPr>
                <a:endParaRPr lang="en-US"/>
              </a:p>
            </c:txPr>
            <c:showLegendKey val="0"/>
            <c:showVal val="1"/>
            <c:showCatName val="0"/>
            <c:showSerName val="0"/>
            <c:showPercent val="0"/>
            <c:showBubbleSize val="0"/>
            <c:showLeaderLines val="0"/>
          </c:dLbls>
          <c:cat>
            <c:strRef>
              <c:f>Sheet1!$A$2:$A$44</c:f>
              <c:strCache>
                <c:ptCount val="5"/>
                <c:pt idx="0">
                  <c:v>3Q12</c:v>
                </c:pt>
                <c:pt idx="1">
                  <c:v>4Q12</c:v>
                </c:pt>
                <c:pt idx="2">
                  <c:v>1Q13</c:v>
                </c:pt>
                <c:pt idx="3">
                  <c:v>2Q13</c:v>
                </c:pt>
                <c:pt idx="4">
                  <c:v>3Q13</c:v>
                </c:pt>
              </c:strCache>
            </c:strRef>
          </c:cat>
          <c:val>
            <c:numRef>
              <c:f>Sheet1!$B$2:$B$44</c:f>
              <c:numCache>
                <c:formatCode>General</c:formatCode>
                <c:ptCount val="5"/>
                <c:pt idx="0">
                  <c:v>314</c:v>
                </c:pt>
                <c:pt idx="1">
                  <c:v>343</c:v>
                </c:pt>
                <c:pt idx="2">
                  <c:v>351</c:v>
                </c:pt>
                <c:pt idx="3">
                  <c:v>322</c:v>
                </c:pt>
                <c:pt idx="4">
                  <c:v>294</c:v>
                </c:pt>
              </c:numCache>
            </c:numRef>
          </c:val>
        </c:ser>
        <c:dLbls>
          <c:showLegendKey val="0"/>
          <c:showVal val="0"/>
          <c:showCatName val="0"/>
          <c:showSerName val="0"/>
          <c:showPercent val="0"/>
          <c:showBubbleSize val="0"/>
        </c:dLbls>
        <c:gapWidth val="60"/>
        <c:axId val="537057536"/>
        <c:axId val="537063808"/>
      </c:barChart>
      <c:catAx>
        <c:axId val="537057536"/>
        <c:scaling>
          <c:orientation val="minMax"/>
        </c:scaling>
        <c:delete val="0"/>
        <c:axPos val="b"/>
        <c:title>
          <c:tx>
            <c:rich>
              <a:bodyPr/>
              <a:lstStyle/>
              <a:p>
                <a:pPr>
                  <a:defRPr lang="en-US"/>
                </a:pPr>
                <a:endParaRPr lang="nb-NO"/>
              </a:p>
            </c:rich>
          </c:tx>
          <c:layout>
            <c:manualLayout>
              <c:xMode val="edge"/>
              <c:yMode val="edge"/>
              <c:x val="0.55787037037039933"/>
              <c:y val="0.90532544378698221"/>
            </c:manualLayout>
          </c:layout>
          <c:overlay val="0"/>
          <c:spPr>
            <a:noFill/>
            <a:ln w="16156">
              <a:noFill/>
            </a:ln>
          </c:spPr>
        </c:title>
        <c:numFmt formatCode="General" sourceLinked="1"/>
        <c:majorTickMark val="none"/>
        <c:minorTickMark val="none"/>
        <c:tickLblPos val="low"/>
        <c:spPr>
          <a:ln w="2020">
            <a:solidFill>
              <a:schemeClr val="tx1"/>
            </a:solidFill>
            <a:prstDash val="solid"/>
          </a:ln>
        </c:spPr>
        <c:txPr>
          <a:bodyPr rot="0" vert="horz"/>
          <a:lstStyle/>
          <a:p>
            <a:pPr>
              <a:defRPr lang="en-US"/>
            </a:pPr>
            <a:endParaRPr lang="en-US"/>
          </a:p>
        </c:txPr>
        <c:crossAx val="537063808"/>
        <c:crosses val="autoZero"/>
        <c:auto val="0"/>
        <c:lblAlgn val="ctr"/>
        <c:lblOffset val="100"/>
        <c:tickLblSkip val="1"/>
        <c:tickMarkSkip val="1"/>
        <c:noMultiLvlLbl val="0"/>
      </c:catAx>
      <c:valAx>
        <c:axId val="537063808"/>
        <c:scaling>
          <c:orientation val="minMax"/>
          <c:min val="0"/>
        </c:scaling>
        <c:delete val="1"/>
        <c:axPos val="l"/>
        <c:title>
          <c:tx>
            <c:rich>
              <a:bodyPr/>
              <a:lstStyle/>
              <a:p>
                <a:pPr>
                  <a:defRPr lang="en-US"/>
                </a:pPr>
                <a:endParaRPr lang="nb-NO"/>
              </a:p>
            </c:rich>
          </c:tx>
          <c:layout>
            <c:manualLayout>
              <c:xMode val="edge"/>
              <c:yMode val="edge"/>
              <c:x val="2.3148148148148147E-2"/>
              <c:y val="0.44378698224852081"/>
            </c:manualLayout>
          </c:layout>
          <c:overlay val="0"/>
          <c:spPr>
            <a:noFill/>
            <a:ln w="16156">
              <a:noFill/>
            </a:ln>
          </c:spPr>
        </c:title>
        <c:numFmt formatCode="General" sourceLinked="0"/>
        <c:majorTickMark val="out"/>
        <c:minorTickMark val="none"/>
        <c:tickLblPos val="nextTo"/>
        <c:crossAx val="537057536"/>
        <c:crosses val="autoZero"/>
        <c:crossBetween val="between"/>
      </c:valAx>
      <c:spPr>
        <a:noFill/>
        <a:ln w="16156">
          <a:noFill/>
        </a:ln>
      </c:spPr>
    </c:plotArea>
    <c:plotVisOnly val="1"/>
    <c:dispBlanksAs val="gap"/>
    <c:showDLblsOverMax val="0"/>
  </c:chart>
  <c:spPr>
    <a:noFill/>
    <a:ln>
      <a:noFill/>
    </a:ln>
  </c:spPr>
  <c:txPr>
    <a:bodyPr/>
    <a:lstStyle/>
    <a:p>
      <a:pPr>
        <a:defRPr sz="800" b="0" i="0" u="none" strike="noStrike" baseline="0">
          <a:solidFill>
            <a:schemeClr val="tx1"/>
          </a:solidFill>
          <a:latin typeface="Arial"/>
          <a:ea typeface="Arial"/>
          <a:cs typeface="Arial"/>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900"/>
            </a:pPr>
            <a:r>
              <a:rPr lang="en-US" sz="900"/>
              <a:t>US gas price Henry Hub (USD/MMBtu)</a:t>
            </a:r>
          </a:p>
        </c:rich>
      </c:tx>
      <c:layout>
        <c:manualLayout>
          <c:xMode val="edge"/>
          <c:yMode val="edge"/>
          <c:x val="0"/>
          <c:y val="5.5418541432320993E-2"/>
        </c:manualLayout>
      </c:layout>
      <c:overlay val="0"/>
      <c:spPr>
        <a:noFill/>
        <a:ln w="13676">
          <a:noFill/>
        </a:ln>
      </c:spPr>
    </c:title>
    <c:autoTitleDeleted val="0"/>
    <c:plotArea>
      <c:layout>
        <c:manualLayout>
          <c:layoutTarget val="inner"/>
          <c:xMode val="edge"/>
          <c:yMode val="edge"/>
          <c:x val="4.9030791456521868E-3"/>
          <c:y val="0.19129733783277131"/>
          <c:w val="0.91349991579892253"/>
          <c:h val="0.60816929133858444"/>
        </c:manualLayout>
      </c:layout>
      <c:barChart>
        <c:barDir val="col"/>
        <c:grouping val="clustered"/>
        <c:varyColors val="0"/>
        <c:ser>
          <c:idx val="0"/>
          <c:order val="0"/>
          <c:tx>
            <c:strRef>
              <c:f>Sheet1!$B$1</c:f>
              <c:strCache>
                <c:ptCount val="1"/>
              </c:strCache>
            </c:strRef>
          </c:tx>
          <c:spPr>
            <a:gradFill rotWithShape="0">
              <a:gsLst>
                <a:gs pos="0">
                  <a:srgbClr val="008000">
                    <a:gamma/>
                    <a:shade val="46275"/>
                    <a:invGamma/>
                  </a:srgbClr>
                </a:gs>
                <a:gs pos="50000">
                  <a:srgbClr val="008000"/>
                </a:gs>
                <a:gs pos="100000">
                  <a:srgbClr val="008000">
                    <a:gamma/>
                    <a:shade val="46275"/>
                    <a:invGamma/>
                  </a:srgbClr>
                </a:gs>
              </a:gsLst>
              <a:lin ang="0" scaled="1"/>
            </a:gradFill>
            <a:ln w="13676">
              <a:noFill/>
            </a:ln>
          </c:spPr>
          <c:invertIfNegative val="0"/>
          <c:dPt>
            <c:idx val="0"/>
            <c:invertIfNegative val="0"/>
            <c:bubble3D val="0"/>
            <c:spPr>
              <a:solidFill>
                <a:srgbClr val="EBEB7C"/>
              </a:solidFill>
              <a:ln w="13676">
                <a:noFill/>
              </a:ln>
            </c:spPr>
          </c:dPt>
          <c:dPt>
            <c:idx val="1"/>
            <c:invertIfNegative val="0"/>
            <c:bubble3D val="0"/>
            <c:spPr>
              <a:solidFill>
                <a:srgbClr val="C1CD23"/>
              </a:solidFill>
              <a:ln w="13676">
                <a:noFill/>
              </a:ln>
            </c:spPr>
          </c:dPt>
          <c:dPt>
            <c:idx val="2"/>
            <c:invertIfNegative val="0"/>
            <c:bubble3D val="0"/>
            <c:spPr>
              <a:solidFill>
                <a:srgbClr val="7EA831"/>
              </a:solidFill>
              <a:ln w="13676">
                <a:noFill/>
              </a:ln>
            </c:spPr>
          </c:dPt>
          <c:dPt>
            <c:idx val="3"/>
            <c:invertIfNegative val="0"/>
            <c:bubble3D val="0"/>
            <c:spPr>
              <a:solidFill>
                <a:srgbClr val="FFCB05"/>
              </a:solidFill>
              <a:ln w="13676">
                <a:noFill/>
              </a:ln>
            </c:spPr>
          </c:dPt>
          <c:dPt>
            <c:idx val="4"/>
            <c:invertIfNegative val="0"/>
            <c:bubble3D val="0"/>
            <c:spPr>
              <a:solidFill>
                <a:srgbClr val="B2B2B2"/>
              </a:solidFill>
              <a:ln w="13676">
                <a:noFill/>
              </a:ln>
            </c:spPr>
          </c:dPt>
          <c:dLbls>
            <c:numFmt formatCode="0.0" sourceLinked="0"/>
            <c:spPr>
              <a:noFill/>
              <a:ln w="13676">
                <a:noFill/>
              </a:ln>
            </c:spPr>
            <c:txPr>
              <a:bodyPr/>
              <a:lstStyle/>
              <a:p>
                <a:pPr>
                  <a:defRPr lang="en-US"/>
                </a:pPr>
                <a:endParaRPr lang="en-US"/>
              </a:p>
            </c:txPr>
            <c:showLegendKey val="0"/>
            <c:showVal val="1"/>
            <c:showCatName val="0"/>
            <c:showSerName val="0"/>
            <c:showPercent val="0"/>
            <c:showBubbleSize val="0"/>
            <c:showLeaderLines val="0"/>
          </c:dLbls>
          <c:cat>
            <c:strRef>
              <c:f>Sheet1!$A$2:$A$44</c:f>
              <c:strCache>
                <c:ptCount val="5"/>
                <c:pt idx="0">
                  <c:v>3Q12</c:v>
                </c:pt>
                <c:pt idx="1">
                  <c:v>4Q12</c:v>
                </c:pt>
                <c:pt idx="2">
                  <c:v>1Q13</c:v>
                </c:pt>
                <c:pt idx="3">
                  <c:v>2Q13</c:v>
                </c:pt>
                <c:pt idx="4">
                  <c:v>3Q13</c:v>
                </c:pt>
              </c:strCache>
            </c:strRef>
          </c:cat>
          <c:val>
            <c:numRef>
              <c:f>Sheet1!$B$2:$B$44</c:f>
              <c:numCache>
                <c:formatCode>General</c:formatCode>
                <c:ptCount val="5"/>
                <c:pt idx="0">
                  <c:v>2.9</c:v>
                </c:pt>
                <c:pt idx="1">
                  <c:v>3.4</c:v>
                </c:pt>
                <c:pt idx="2">
                  <c:v>3.5</c:v>
                </c:pt>
                <c:pt idx="3">
                  <c:v>4</c:v>
                </c:pt>
                <c:pt idx="4">
                  <c:v>3.6</c:v>
                </c:pt>
              </c:numCache>
            </c:numRef>
          </c:val>
        </c:ser>
        <c:dLbls>
          <c:showLegendKey val="0"/>
          <c:showVal val="0"/>
          <c:showCatName val="0"/>
          <c:showSerName val="0"/>
          <c:showPercent val="0"/>
          <c:showBubbleSize val="0"/>
        </c:dLbls>
        <c:gapWidth val="60"/>
        <c:axId val="537148032"/>
        <c:axId val="537166592"/>
      </c:barChart>
      <c:catAx>
        <c:axId val="537148032"/>
        <c:scaling>
          <c:orientation val="minMax"/>
        </c:scaling>
        <c:delete val="0"/>
        <c:axPos val="b"/>
        <c:title>
          <c:tx>
            <c:rich>
              <a:bodyPr/>
              <a:lstStyle/>
              <a:p>
                <a:pPr>
                  <a:defRPr lang="en-US"/>
                </a:pPr>
                <a:endParaRPr lang="nb-NO"/>
              </a:p>
            </c:rich>
          </c:tx>
          <c:layout>
            <c:manualLayout>
              <c:xMode val="edge"/>
              <c:yMode val="edge"/>
              <c:x val="0.54320987654324626"/>
              <c:y val="0.91379310344830589"/>
            </c:manualLayout>
          </c:layout>
          <c:overlay val="0"/>
          <c:spPr>
            <a:noFill/>
            <a:ln w="13676">
              <a:noFill/>
            </a:ln>
          </c:spPr>
        </c:title>
        <c:numFmt formatCode="General" sourceLinked="1"/>
        <c:majorTickMark val="none"/>
        <c:minorTickMark val="none"/>
        <c:tickLblPos val="low"/>
        <c:spPr>
          <a:ln w="1709">
            <a:solidFill>
              <a:schemeClr val="tx1"/>
            </a:solidFill>
            <a:prstDash val="solid"/>
          </a:ln>
        </c:spPr>
        <c:txPr>
          <a:bodyPr rot="0" vert="horz"/>
          <a:lstStyle/>
          <a:p>
            <a:pPr>
              <a:defRPr lang="en-US"/>
            </a:pPr>
            <a:endParaRPr lang="en-US"/>
          </a:p>
        </c:txPr>
        <c:crossAx val="537166592"/>
        <c:crosses val="autoZero"/>
        <c:auto val="0"/>
        <c:lblAlgn val="ctr"/>
        <c:lblOffset val="100"/>
        <c:tickLblSkip val="1"/>
        <c:tickMarkSkip val="1"/>
        <c:noMultiLvlLbl val="0"/>
      </c:catAx>
      <c:valAx>
        <c:axId val="537166592"/>
        <c:scaling>
          <c:orientation val="minMax"/>
          <c:min val="0"/>
        </c:scaling>
        <c:delete val="1"/>
        <c:axPos val="l"/>
        <c:title>
          <c:tx>
            <c:rich>
              <a:bodyPr/>
              <a:lstStyle/>
              <a:p>
                <a:pPr>
                  <a:defRPr lang="en-US"/>
                </a:pPr>
                <a:endParaRPr lang="nb-NO"/>
              </a:p>
            </c:rich>
          </c:tx>
          <c:layout>
            <c:manualLayout>
              <c:xMode val="edge"/>
              <c:yMode val="edge"/>
              <c:x val="2.4691358024691412E-2"/>
              <c:y val="0.44827586206896552"/>
            </c:manualLayout>
          </c:layout>
          <c:overlay val="0"/>
          <c:spPr>
            <a:noFill/>
            <a:ln w="13676">
              <a:noFill/>
            </a:ln>
          </c:spPr>
        </c:title>
        <c:numFmt formatCode="#,##0.0" sourceLinked="0"/>
        <c:majorTickMark val="out"/>
        <c:minorTickMark val="none"/>
        <c:tickLblPos val="nextTo"/>
        <c:crossAx val="537148032"/>
        <c:crosses val="autoZero"/>
        <c:crossBetween val="between"/>
      </c:valAx>
      <c:spPr>
        <a:noFill/>
        <a:ln w="13676">
          <a:noFill/>
        </a:ln>
      </c:spPr>
    </c:plotArea>
    <c:plotVisOnly val="1"/>
    <c:dispBlanksAs val="gap"/>
    <c:showDLblsOverMax val="0"/>
  </c:chart>
  <c:spPr>
    <a:noFill/>
    <a:ln>
      <a:noFill/>
    </a:ln>
  </c:spPr>
  <c:txPr>
    <a:bodyPr/>
    <a:lstStyle/>
    <a:p>
      <a:pPr>
        <a:defRPr sz="800" b="0" i="0" u="none" strike="noStrike" baseline="0">
          <a:solidFill>
            <a:schemeClr val="tx1"/>
          </a:solidFill>
          <a:latin typeface="Arial"/>
          <a:ea typeface="Arial"/>
          <a:cs typeface="Arial"/>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900"/>
            </a:pPr>
            <a:r>
              <a:rPr lang="en-US" sz="900" dirty="0" err="1" smtClean="0"/>
              <a:t>Zeebrugge</a:t>
            </a:r>
            <a:r>
              <a:rPr lang="en-US" sz="900" baseline="0" dirty="0" smtClean="0"/>
              <a:t> day ahead </a:t>
            </a:r>
            <a:r>
              <a:rPr lang="en-US" sz="900" dirty="0" smtClean="0"/>
              <a:t>(USD/</a:t>
            </a:r>
            <a:r>
              <a:rPr lang="en-US" sz="900" dirty="0" err="1" smtClean="0"/>
              <a:t>MMBtu</a:t>
            </a:r>
            <a:r>
              <a:rPr lang="en-US" sz="900" dirty="0" smtClean="0"/>
              <a:t>)</a:t>
            </a:r>
            <a:endParaRPr lang="en-US" sz="900" dirty="0"/>
          </a:p>
        </c:rich>
      </c:tx>
      <c:layout>
        <c:manualLayout>
          <c:xMode val="edge"/>
          <c:yMode val="edge"/>
          <c:x val="4.4843049327354294E-3"/>
          <c:y val="2.2222222222222251E-2"/>
        </c:manualLayout>
      </c:layout>
      <c:overlay val="0"/>
      <c:spPr>
        <a:noFill/>
        <a:ln w="15744">
          <a:noFill/>
        </a:ln>
      </c:spPr>
    </c:title>
    <c:autoTitleDeleted val="0"/>
    <c:plotArea>
      <c:layout>
        <c:manualLayout>
          <c:layoutTarget val="inner"/>
          <c:xMode val="edge"/>
          <c:yMode val="edge"/>
          <c:x val="0"/>
          <c:y val="0.19445313480592846"/>
          <c:w val="1"/>
          <c:h val="0.57380052716669461"/>
        </c:manualLayout>
      </c:layout>
      <c:barChart>
        <c:barDir val="col"/>
        <c:grouping val="clustered"/>
        <c:varyColors val="0"/>
        <c:ser>
          <c:idx val="0"/>
          <c:order val="0"/>
          <c:tx>
            <c:strRef>
              <c:f>Sheet1!$B$1</c:f>
              <c:strCache>
                <c:ptCount val="1"/>
                <c:pt idx="0">
                  <c:v>Zee</c:v>
                </c:pt>
              </c:strCache>
            </c:strRef>
          </c:tx>
          <c:spPr>
            <a:gradFill rotWithShape="0">
              <a:gsLst>
                <a:gs pos="0">
                  <a:srgbClr val="008000">
                    <a:gamma/>
                    <a:shade val="46275"/>
                    <a:invGamma/>
                  </a:srgbClr>
                </a:gs>
                <a:gs pos="50000">
                  <a:srgbClr val="008000"/>
                </a:gs>
                <a:gs pos="100000">
                  <a:srgbClr val="008000">
                    <a:gamma/>
                    <a:shade val="46275"/>
                    <a:invGamma/>
                  </a:srgbClr>
                </a:gs>
              </a:gsLst>
              <a:lin ang="0" scaled="1"/>
            </a:gradFill>
            <a:ln w="7872">
              <a:solidFill>
                <a:schemeClr val="tx1"/>
              </a:solidFill>
              <a:prstDash val="solid"/>
            </a:ln>
          </c:spPr>
          <c:invertIfNegative val="0"/>
          <c:dPt>
            <c:idx val="0"/>
            <c:invertIfNegative val="0"/>
            <c:bubble3D val="0"/>
            <c:spPr>
              <a:solidFill>
                <a:srgbClr val="EBEB7C"/>
              </a:solidFill>
              <a:ln w="15744">
                <a:noFill/>
              </a:ln>
            </c:spPr>
          </c:dPt>
          <c:dPt>
            <c:idx val="1"/>
            <c:invertIfNegative val="0"/>
            <c:bubble3D val="0"/>
            <c:spPr>
              <a:solidFill>
                <a:srgbClr val="C1CD23"/>
              </a:solidFill>
              <a:ln w="15744">
                <a:noFill/>
              </a:ln>
            </c:spPr>
          </c:dPt>
          <c:dPt>
            <c:idx val="2"/>
            <c:invertIfNegative val="0"/>
            <c:bubble3D val="0"/>
            <c:spPr>
              <a:solidFill>
                <a:srgbClr val="7EA831"/>
              </a:solidFill>
              <a:ln w="15744">
                <a:noFill/>
              </a:ln>
            </c:spPr>
          </c:dPt>
          <c:dPt>
            <c:idx val="3"/>
            <c:invertIfNegative val="0"/>
            <c:bubble3D val="0"/>
            <c:spPr>
              <a:solidFill>
                <a:srgbClr val="FFCB05"/>
              </a:solidFill>
              <a:ln w="15744">
                <a:noFill/>
              </a:ln>
            </c:spPr>
          </c:dPt>
          <c:dPt>
            <c:idx val="4"/>
            <c:invertIfNegative val="0"/>
            <c:bubble3D val="0"/>
            <c:spPr>
              <a:solidFill>
                <a:srgbClr val="B2B2B2"/>
              </a:solidFill>
              <a:ln w="15744">
                <a:noFill/>
              </a:ln>
            </c:spPr>
          </c:dPt>
          <c:dLbls>
            <c:numFmt formatCode="#,##0.0" sourceLinked="0"/>
            <c:spPr>
              <a:noFill/>
              <a:ln w="15744">
                <a:noFill/>
              </a:ln>
            </c:spPr>
            <c:txPr>
              <a:bodyPr/>
              <a:lstStyle/>
              <a:p>
                <a:pPr>
                  <a:defRPr lang="en-US"/>
                </a:pPr>
                <a:endParaRPr lang="en-US"/>
              </a:p>
            </c:txPr>
            <c:showLegendKey val="0"/>
            <c:showVal val="1"/>
            <c:showCatName val="0"/>
            <c:showSerName val="0"/>
            <c:showPercent val="0"/>
            <c:showBubbleSize val="0"/>
            <c:showLeaderLines val="0"/>
          </c:dLbls>
          <c:cat>
            <c:strRef>
              <c:f>Sheet1!$A$2:$A$44</c:f>
              <c:strCache>
                <c:ptCount val="5"/>
                <c:pt idx="0">
                  <c:v>3Q12</c:v>
                </c:pt>
                <c:pt idx="1">
                  <c:v>4Q12</c:v>
                </c:pt>
                <c:pt idx="2">
                  <c:v>1Q13</c:v>
                </c:pt>
                <c:pt idx="3">
                  <c:v>2Q13</c:v>
                </c:pt>
                <c:pt idx="4">
                  <c:v>3Q13</c:v>
                </c:pt>
              </c:strCache>
            </c:strRef>
          </c:cat>
          <c:val>
            <c:numRef>
              <c:f>Sheet1!$B$2:$B$44</c:f>
              <c:numCache>
                <c:formatCode>General</c:formatCode>
                <c:ptCount val="5"/>
                <c:pt idx="0">
                  <c:v>9.1</c:v>
                </c:pt>
                <c:pt idx="1">
                  <c:v>10.3</c:v>
                </c:pt>
                <c:pt idx="2">
                  <c:v>11.1</c:v>
                </c:pt>
                <c:pt idx="3">
                  <c:v>10.3</c:v>
                </c:pt>
                <c:pt idx="4">
                  <c:v>10.1</c:v>
                </c:pt>
              </c:numCache>
            </c:numRef>
          </c:val>
        </c:ser>
        <c:dLbls>
          <c:showLegendKey val="0"/>
          <c:showVal val="0"/>
          <c:showCatName val="0"/>
          <c:showSerName val="0"/>
          <c:showPercent val="0"/>
          <c:showBubbleSize val="0"/>
        </c:dLbls>
        <c:gapWidth val="60"/>
        <c:axId val="537287680"/>
        <c:axId val="537289856"/>
      </c:barChart>
      <c:catAx>
        <c:axId val="537287680"/>
        <c:scaling>
          <c:orientation val="minMax"/>
        </c:scaling>
        <c:delete val="0"/>
        <c:axPos val="b"/>
        <c:title>
          <c:tx>
            <c:rich>
              <a:bodyPr/>
              <a:lstStyle/>
              <a:p>
                <a:pPr>
                  <a:defRPr lang="en-US"/>
                </a:pPr>
                <a:endParaRPr lang="nb-NO"/>
              </a:p>
            </c:rich>
          </c:tx>
          <c:layout>
            <c:manualLayout>
              <c:xMode val="edge"/>
              <c:yMode val="edge"/>
              <c:x val="0.55605381165920065"/>
              <c:y val="0.89841269841269356"/>
            </c:manualLayout>
          </c:layout>
          <c:overlay val="0"/>
          <c:spPr>
            <a:noFill/>
            <a:ln w="15744">
              <a:noFill/>
            </a:ln>
          </c:spPr>
        </c:title>
        <c:numFmt formatCode="General" sourceLinked="1"/>
        <c:majorTickMark val="none"/>
        <c:minorTickMark val="none"/>
        <c:tickLblPos val="low"/>
        <c:spPr>
          <a:ln w="1968">
            <a:solidFill>
              <a:schemeClr val="tx1"/>
            </a:solidFill>
            <a:prstDash val="solid"/>
          </a:ln>
        </c:spPr>
        <c:txPr>
          <a:bodyPr rot="0" vert="horz"/>
          <a:lstStyle/>
          <a:p>
            <a:pPr>
              <a:defRPr lang="en-US"/>
            </a:pPr>
            <a:endParaRPr lang="en-US"/>
          </a:p>
        </c:txPr>
        <c:crossAx val="537289856"/>
        <c:crosses val="autoZero"/>
        <c:auto val="0"/>
        <c:lblAlgn val="ctr"/>
        <c:lblOffset val="100"/>
        <c:tickLblSkip val="1"/>
        <c:tickMarkSkip val="1"/>
        <c:noMultiLvlLbl val="0"/>
      </c:catAx>
      <c:valAx>
        <c:axId val="537289856"/>
        <c:scaling>
          <c:orientation val="minMax"/>
        </c:scaling>
        <c:delete val="1"/>
        <c:axPos val="l"/>
        <c:title>
          <c:tx>
            <c:rich>
              <a:bodyPr/>
              <a:lstStyle/>
              <a:p>
                <a:pPr>
                  <a:defRPr lang="en-US"/>
                </a:pPr>
                <a:endParaRPr lang="nb-NO"/>
              </a:p>
            </c:rich>
          </c:tx>
          <c:layout>
            <c:manualLayout>
              <c:xMode val="edge"/>
              <c:yMode val="edge"/>
              <c:x val="2.2421524663677191E-2"/>
              <c:y val="0.43809523809523809"/>
            </c:manualLayout>
          </c:layout>
          <c:overlay val="0"/>
          <c:spPr>
            <a:noFill/>
            <a:ln w="15744">
              <a:noFill/>
            </a:ln>
          </c:spPr>
        </c:title>
        <c:numFmt formatCode="#,##0.0" sourceLinked="0"/>
        <c:majorTickMark val="out"/>
        <c:minorTickMark val="none"/>
        <c:tickLblPos val="nextTo"/>
        <c:crossAx val="537287680"/>
        <c:crosses val="autoZero"/>
        <c:crossBetween val="between"/>
      </c:valAx>
      <c:spPr>
        <a:noFill/>
        <a:ln w="15744">
          <a:noFill/>
        </a:ln>
      </c:spPr>
    </c:plotArea>
    <c:plotVisOnly val="1"/>
    <c:dispBlanksAs val="gap"/>
    <c:showDLblsOverMax val="0"/>
  </c:chart>
  <c:spPr>
    <a:noFill/>
    <a:ln>
      <a:noFill/>
    </a:ln>
  </c:spPr>
  <c:txPr>
    <a:bodyPr/>
    <a:lstStyle/>
    <a:p>
      <a:pPr>
        <a:defRPr sz="800" b="0" i="0" u="none" strike="noStrike" baseline="0">
          <a:solidFill>
            <a:schemeClr val="tx1"/>
          </a:solidFill>
          <a:latin typeface="Arial"/>
          <a:ea typeface="Arial"/>
          <a:cs typeface="Arial"/>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900"/>
            </a:pPr>
            <a:r>
              <a:rPr lang="nb-NO" sz="900"/>
              <a:t> NOK/USD exchange rate</a:t>
            </a:r>
          </a:p>
        </c:rich>
      </c:tx>
      <c:layout>
        <c:manualLayout>
          <c:xMode val="edge"/>
          <c:yMode val="edge"/>
          <c:x val="0"/>
          <c:y val="2.4316109422492398E-2"/>
        </c:manualLayout>
      </c:layout>
      <c:overlay val="0"/>
      <c:spPr>
        <a:noFill/>
        <a:ln w="15799">
          <a:noFill/>
        </a:ln>
      </c:spPr>
    </c:title>
    <c:autoTitleDeleted val="0"/>
    <c:plotArea>
      <c:layout>
        <c:manualLayout>
          <c:layoutTarget val="inner"/>
          <c:xMode val="edge"/>
          <c:yMode val="edge"/>
          <c:x val="0"/>
          <c:y val="0.19465551181102364"/>
          <c:w val="0.94309423952396332"/>
          <c:h val="0.60422994000749963"/>
        </c:manualLayout>
      </c:layout>
      <c:barChart>
        <c:barDir val="col"/>
        <c:grouping val="clustered"/>
        <c:varyColors val="0"/>
        <c:ser>
          <c:idx val="0"/>
          <c:order val="0"/>
          <c:tx>
            <c:strRef>
              <c:f>Sheet1!$B$1</c:f>
              <c:strCache>
                <c:ptCount val="1"/>
              </c:strCache>
            </c:strRef>
          </c:tx>
          <c:spPr>
            <a:gradFill rotWithShape="0">
              <a:gsLst>
                <a:gs pos="0">
                  <a:srgbClr val="008000">
                    <a:gamma/>
                    <a:shade val="46275"/>
                    <a:invGamma/>
                  </a:srgbClr>
                </a:gs>
                <a:gs pos="50000">
                  <a:srgbClr val="008000"/>
                </a:gs>
                <a:gs pos="100000">
                  <a:srgbClr val="008000">
                    <a:gamma/>
                    <a:shade val="46275"/>
                    <a:invGamma/>
                  </a:srgbClr>
                </a:gs>
              </a:gsLst>
              <a:lin ang="0" scaled="1"/>
            </a:gradFill>
            <a:ln w="15799">
              <a:noFill/>
            </a:ln>
          </c:spPr>
          <c:invertIfNegative val="0"/>
          <c:dPt>
            <c:idx val="0"/>
            <c:invertIfNegative val="0"/>
            <c:bubble3D val="0"/>
            <c:spPr>
              <a:solidFill>
                <a:srgbClr val="EBEB7C"/>
              </a:solidFill>
              <a:ln w="15799">
                <a:noFill/>
              </a:ln>
            </c:spPr>
          </c:dPt>
          <c:dPt>
            <c:idx val="1"/>
            <c:invertIfNegative val="0"/>
            <c:bubble3D val="0"/>
            <c:spPr>
              <a:solidFill>
                <a:srgbClr val="C1CD23"/>
              </a:solidFill>
              <a:ln w="15799">
                <a:noFill/>
              </a:ln>
            </c:spPr>
          </c:dPt>
          <c:dPt>
            <c:idx val="2"/>
            <c:invertIfNegative val="0"/>
            <c:bubble3D val="0"/>
            <c:spPr>
              <a:solidFill>
                <a:srgbClr val="7EA831"/>
              </a:solidFill>
              <a:ln w="15799">
                <a:noFill/>
              </a:ln>
            </c:spPr>
          </c:dPt>
          <c:dPt>
            <c:idx val="3"/>
            <c:invertIfNegative val="0"/>
            <c:bubble3D val="0"/>
            <c:spPr>
              <a:solidFill>
                <a:srgbClr val="FFCB05"/>
              </a:solidFill>
              <a:ln w="15799">
                <a:noFill/>
              </a:ln>
            </c:spPr>
          </c:dPt>
          <c:dPt>
            <c:idx val="4"/>
            <c:invertIfNegative val="0"/>
            <c:bubble3D val="0"/>
            <c:spPr>
              <a:solidFill>
                <a:srgbClr val="B2B2B2"/>
              </a:solidFill>
              <a:ln w="15799">
                <a:noFill/>
              </a:ln>
            </c:spPr>
          </c:dPt>
          <c:dLbls>
            <c:numFmt formatCode="#,##0.0" sourceLinked="0"/>
            <c:spPr>
              <a:noFill/>
              <a:ln w="15799">
                <a:noFill/>
              </a:ln>
            </c:spPr>
            <c:txPr>
              <a:bodyPr/>
              <a:lstStyle/>
              <a:p>
                <a:pPr>
                  <a:defRPr lang="en-US"/>
                </a:pPr>
                <a:endParaRPr lang="en-US"/>
              </a:p>
            </c:txPr>
            <c:showLegendKey val="0"/>
            <c:showVal val="1"/>
            <c:showCatName val="0"/>
            <c:showSerName val="0"/>
            <c:showPercent val="0"/>
            <c:showBubbleSize val="0"/>
            <c:showLeaderLines val="0"/>
          </c:dLbls>
          <c:cat>
            <c:strRef>
              <c:f>Sheet1!$A$2:$A$44</c:f>
              <c:strCache>
                <c:ptCount val="5"/>
                <c:pt idx="0">
                  <c:v>3Q12</c:v>
                </c:pt>
                <c:pt idx="1">
                  <c:v>4Q12</c:v>
                </c:pt>
                <c:pt idx="2">
                  <c:v>1Q13</c:v>
                </c:pt>
                <c:pt idx="3">
                  <c:v>2Q13</c:v>
                </c:pt>
                <c:pt idx="4">
                  <c:v>3Q13</c:v>
                </c:pt>
              </c:strCache>
            </c:strRef>
          </c:cat>
          <c:val>
            <c:numRef>
              <c:f>Sheet1!$B$2:$B$44</c:f>
              <c:numCache>
                <c:formatCode>0.00</c:formatCode>
                <c:ptCount val="5"/>
                <c:pt idx="0">
                  <c:v>5.5</c:v>
                </c:pt>
                <c:pt idx="1">
                  <c:v>5.68</c:v>
                </c:pt>
                <c:pt idx="2">
                  <c:v>5.63</c:v>
                </c:pt>
                <c:pt idx="3">
                  <c:v>5.83</c:v>
                </c:pt>
                <c:pt idx="4">
                  <c:v>5.99</c:v>
                </c:pt>
              </c:numCache>
            </c:numRef>
          </c:val>
        </c:ser>
        <c:dLbls>
          <c:showLegendKey val="0"/>
          <c:showVal val="0"/>
          <c:showCatName val="0"/>
          <c:showSerName val="0"/>
          <c:showPercent val="0"/>
          <c:showBubbleSize val="0"/>
        </c:dLbls>
        <c:gapWidth val="60"/>
        <c:axId val="537333120"/>
        <c:axId val="537339392"/>
      </c:barChart>
      <c:catAx>
        <c:axId val="537333120"/>
        <c:scaling>
          <c:orientation val="minMax"/>
        </c:scaling>
        <c:delete val="0"/>
        <c:axPos val="b"/>
        <c:title>
          <c:tx>
            <c:rich>
              <a:bodyPr/>
              <a:lstStyle/>
              <a:p>
                <a:pPr>
                  <a:defRPr lang="en-US"/>
                </a:pPr>
                <a:endParaRPr lang="nb-NO"/>
              </a:p>
            </c:rich>
          </c:tx>
          <c:layout>
            <c:manualLayout>
              <c:xMode val="edge"/>
              <c:yMode val="edge"/>
              <c:x val="0.5452488687782806"/>
              <c:y val="0.9027355623100306"/>
            </c:manualLayout>
          </c:layout>
          <c:overlay val="0"/>
          <c:spPr>
            <a:noFill/>
            <a:ln w="15799">
              <a:noFill/>
            </a:ln>
          </c:spPr>
        </c:title>
        <c:numFmt formatCode="General" sourceLinked="1"/>
        <c:majorTickMark val="none"/>
        <c:minorTickMark val="none"/>
        <c:tickLblPos val="low"/>
        <c:spPr>
          <a:ln w="1975">
            <a:solidFill>
              <a:schemeClr val="tx1"/>
            </a:solidFill>
            <a:prstDash val="solid"/>
          </a:ln>
        </c:spPr>
        <c:txPr>
          <a:bodyPr rot="0" vert="horz"/>
          <a:lstStyle/>
          <a:p>
            <a:pPr>
              <a:defRPr lang="en-US"/>
            </a:pPr>
            <a:endParaRPr lang="en-US"/>
          </a:p>
        </c:txPr>
        <c:crossAx val="537339392"/>
        <c:crosses val="autoZero"/>
        <c:auto val="0"/>
        <c:lblAlgn val="ctr"/>
        <c:lblOffset val="100"/>
        <c:tickLblSkip val="1"/>
        <c:tickMarkSkip val="1"/>
        <c:noMultiLvlLbl val="0"/>
      </c:catAx>
      <c:valAx>
        <c:axId val="537339392"/>
        <c:scaling>
          <c:orientation val="minMax"/>
        </c:scaling>
        <c:delete val="1"/>
        <c:axPos val="l"/>
        <c:title>
          <c:tx>
            <c:rich>
              <a:bodyPr/>
              <a:lstStyle/>
              <a:p>
                <a:pPr>
                  <a:defRPr lang="en-US"/>
                </a:pPr>
                <a:endParaRPr lang="nb-NO"/>
              </a:p>
            </c:rich>
          </c:tx>
          <c:layout>
            <c:manualLayout>
              <c:xMode val="edge"/>
              <c:yMode val="edge"/>
              <c:x val="2.4886877828056417E-2"/>
              <c:y val="0.44072948328269224"/>
            </c:manualLayout>
          </c:layout>
          <c:overlay val="0"/>
          <c:spPr>
            <a:noFill/>
            <a:ln w="15799">
              <a:noFill/>
            </a:ln>
          </c:spPr>
        </c:title>
        <c:numFmt formatCode="#,##0.0" sourceLinked="0"/>
        <c:majorTickMark val="out"/>
        <c:minorTickMark val="none"/>
        <c:tickLblPos val="nextTo"/>
        <c:crossAx val="537333120"/>
        <c:crosses val="autoZero"/>
        <c:crossBetween val="between"/>
      </c:valAx>
      <c:spPr>
        <a:noFill/>
        <a:ln w="15799">
          <a:noFill/>
        </a:ln>
      </c:spPr>
    </c:plotArea>
    <c:plotVisOnly val="1"/>
    <c:dispBlanksAs val="gap"/>
    <c:showDLblsOverMax val="0"/>
  </c:chart>
  <c:spPr>
    <a:noFill/>
    <a:ln>
      <a:noFill/>
    </a:ln>
  </c:spPr>
  <c:txPr>
    <a:bodyPr/>
    <a:lstStyle/>
    <a:p>
      <a:pPr>
        <a:defRPr sz="800" b="0" i="0" u="none" strike="noStrike" baseline="0">
          <a:solidFill>
            <a:schemeClr val="tx1"/>
          </a:solidFill>
          <a:latin typeface="Arial"/>
          <a:ea typeface="Arial"/>
          <a:cs typeface="Arial"/>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900"/>
            </a:pPr>
            <a:r>
              <a:rPr lang="en-US" sz="900" dirty="0"/>
              <a:t>Ammonia fob Black Sea (USD/t)</a:t>
            </a:r>
          </a:p>
        </c:rich>
      </c:tx>
      <c:layout>
        <c:manualLayout>
          <c:xMode val="edge"/>
          <c:yMode val="edge"/>
          <c:x val="0"/>
          <c:y val="2.0958083832335127E-2"/>
        </c:manualLayout>
      </c:layout>
      <c:overlay val="0"/>
      <c:spPr>
        <a:noFill/>
        <a:ln w="16501">
          <a:noFill/>
        </a:ln>
      </c:spPr>
    </c:title>
    <c:autoTitleDeleted val="0"/>
    <c:plotArea>
      <c:layout>
        <c:manualLayout>
          <c:layoutTarget val="inner"/>
          <c:xMode val="edge"/>
          <c:yMode val="edge"/>
          <c:x val="0"/>
          <c:y val="0.19161676646706591"/>
          <c:w val="1"/>
          <c:h val="0.61068902377729073"/>
        </c:manualLayout>
      </c:layout>
      <c:barChart>
        <c:barDir val="col"/>
        <c:grouping val="clustered"/>
        <c:varyColors val="0"/>
        <c:ser>
          <c:idx val="0"/>
          <c:order val="0"/>
          <c:tx>
            <c:strRef>
              <c:f>Sheet1!$B$1</c:f>
              <c:strCache>
                <c:ptCount val="1"/>
              </c:strCache>
            </c:strRef>
          </c:tx>
          <c:spPr>
            <a:gradFill rotWithShape="0">
              <a:gsLst>
                <a:gs pos="0">
                  <a:srgbClr val="008000">
                    <a:gamma/>
                    <a:shade val="46275"/>
                    <a:invGamma/>
                  </a:srgbClr>
                </a:gs>
                <a:gs pos="50000">
                  <a:srgbClr val="008000"/>
                </a:gs>
                <a:gs pos="100000">
                  <a:srgbClr val="008000">
                    <a:gamma/>
                    <a:shade val="46275"/>
                    <a:invGamma/>
                  </a:srgbClr>
                </a:gs>
              </a:gsLst>
              <a:lin ang="0" scaled="1"/>
            </a:gradFill>
            <a:ln w="16501">
              <a:noFill/>
            </a:ln>
          </c:spPr>
          <c:invertIfNegative val="0"/>
          <c:dPt>
            <c:idx val="0"/>
            <c:invertIfNegative val="0"/>
            <c:bubble3D val="0"/>
            <c:spPr>
              <a:solidFill>
                <a:srgbClr val="EBEB7C"/>
              </a:solidFill>
              <a:ln w="16501">
                <a:noFill/>
              </a:ln>
            </c:spPr>
          </c:dPt>
          <c:dPt>
            <c:idx val="1"/>
            <c:invertIfNegative val="0"/>
            <c:bubble3D val="0"/>
            <c:spPr>
              <a:solidFill>
                <a:srgbClr val="C1CD23"/>
              </a:solidFill>
              <a:ln w="16501">
                <a:noFill/>
              </a:ln>
            </c:spPr>
          </c:dPt>
          <c:dPt>
            <c:idx val="2"/>
            <c:invertIfNegative val="0"/>
            <c:bubble3D val="0"/>
            <c:spPr>
              <a:solidFill>
                <a:srgbClr val="7EA831"/>
              </a:solidFill>
              <a:ln w="16501">
                <a:noFill/>
              </a:ln>
            </c:spPr>
          </c:dPt>
          <c:dPt>
            <c:idx val="3"/>
            <c:invertIfNegative val="0"/>
            <c:bubble3D val="0"/>
            <c:spPr>
              <a:solidFill>
                <a:srgbClr val="FFCB05"/>
              </a:solidFill>
              <a:ln w="16501">
                <a:noFill/>
              </a:ln>
            </c:spPr>
          </c:dPt>
          <c:dPt>
            <c:idx val="4"/>
            <c:invertIfNegative val="0"/>
            <c:bubble3D val="0"/>
            <c:spPr>
              <a:solidFill>
                <a:srgbClr val="B2B2B2"/>
              </a:solidFill>
              <a:ln w="16501">
                <a:noFill/>
              </a:ln>
            </c:spPr>
          </c:dPt>
          <c:dLbls>
            <c:spPr>
              <a:noFill/>
              <a:ln w="16501">
                <a:noFill/>
              </a:ln>
            </c:spPr>
            <c:txPr>
              <a:bodyPr/>
              <a:lstStyle/>
              <a:p>
                <a:pPr>
                  <a:defRPr lang="en-US"/>
                </a:pPr>
                <a:endParaRPr lang="en-US"/>
              </a:p>
            </c:txPr>
            <c:showLegendKey val="0"/>
            <c:showVal val="1"/>
            <c:showCatName val="0"/>
            <c:showSerName val="0"/>
            <c:showPercent val="0"/>
            <c:showBubbleSize val="0"/>
            <c:showLeaderLines val="0"/>
          </c:dLbls>
          <c:cat>
            <c:strRef>
              <c:f>Sheet1!$A$2:$A$44</c:f>
              <c:strCache>
                <c:ptCount val="5"/>
                <c:pt idx="0">
                  <c:v>3Q12</c:v>
                </c:pt>
                <c:pt idx="1">
                  <c:v>4Q12</c:v>
                </c:pt>
                <c:pt idx="2">
                  <c:v>1Q13</c:v>
                </c:pt>
                <c:pt idx="3">
                  <c:v>2Q13</c:v>
                </c:pt>
                <c:pt idx="4">
                  <c:v>3Q13</c:v>
                </c:pt>
              </c:strCache>
            </c:strRef>
          </c:cat>
          <c:val>
            <c:numRef>
              <c:f>Sheet1!$B$2:$B$44</c:f>
              <c:numCache>
                <c:formatCode>General</c:formatCode>
                <c:ptCount val="5"/>
                <c:pt idx="0">
                  <c:v>619</c:v>
                </c:pt>
                <c:pt idx="1">
                  <c:v>627</c:v>
                </c:pt>
                <c:pt idx="2">
                  <c:v>562</c:v>
                </c:pt>
                <c:pt idx="3">
                  <c:v>500</c:v>
                </c:pt>
                <c:pt idx="4">
                  <c:v>430</c:v>
                </c:pt>
              </c:numCache>
            </c:numRef>
          </c:val>
        </c:ser>
        <c:dLbls>
          <c:showLegendKey val="0"/>
          <c:showVal val="0"/>
          <c:showCatName val="0"/>
          <c:showSerName val="0"/>
          <c:showPercent val="0"/>
          <c:showBubbleSize val="0"/>
        </c:dLbls>
        <c:gapWidth val="60"/>
        <c:axId val="537505792"/>
        <c:axId val="537507712"/>
      </c:barChart>
      <c:catAx>
        <c:axId val="537505792"/>
        <c:scaling>
          <c:orientation val="minMax"/>
        </c:scaling>
        <c:delete val="0"/>
        <c:axPos val="b"/>
        <c:title>
          <c:tx>
            <c:rich>
              <a:bodyPr/>
              <a:lstStyle/>
              <a:p>
                <a:pPr>
                  <a:defRPr lang="en-US"/>
                </a:pPr>
                <a:endParaRPr lang="nb-NO"/>
              </a:p>
            </c:rich>
          </c:tx>
          <c:layout>
            <c:manualLayout>
              <c:xMode val="edge"/>
              <c:yMode val="edge"/>
              <c:x val="0.57345971563983977"/>
              <c:y val="0.90419161676646764"/>
            </c:manualLayout>
          </c:layout>
          <c:overlay val="0"/>
          <c:spPr>
            <a:noFill/>
            <a:ln w="16501">
              <a:noFill/>
            </a:ln>
          </c:spPr>
        </c:title>
        <c:numFmt formatCode="General" sourceLinked="1"/>
        <c:majorTickMark val="none"/>
        <c:minorTickMark val="none"/>
        <c:tickLblPos val="low"/>
        <c:spPr>
          <a:ln w="2063">
            <a:solidFill>
              <a:schemeClr val="tx1"/>
            </a:solidFill>
            <a:prstDash val="solid"/>
          </a:ln>
        </c:spPr>
        <c:txPr>
          <a:bodyPr rot="0" vert="horz"/>
          <a:lstStyle/>
          <a:p>
            <a:pPr>
              <a:defRPr lang="en-US"/>
            </a:pPr>
            <a:endParaRPr lang="en-US"/>
          </a:p>
        </c:txPr>
        <c:crossAx val="537507712"/>
        <c:crosses val="autoZero"/>
        <c:auto val="0"/>
        <c:lblAlgn val="ctr"/>
        <c:lblOffset val="100"/>
        <c:tickLblSkip val="1"/>
        <c:tickMarkSkip val="1"/>
        <c:noMultiLvlLbl val="0"/>
      </c:catAx>
      <c:valAx>
        <c:axId val="537507712"/>
        <c:scaling>
          <c:orientation val="minMax"/>
          <c:min val="0"/>
        </c:scaling>
        <c:delete val="1"/>
        <c:axPos val="l"/>
        <c:title>
          <c:tx>
            <c:rich>
              <a:bodyPr/>
              <a:lstStyle/>
              <a:p>
                <a:pPr>
                  <a:defRPr lang="en-US"/>
                </a:pPr>
                <a:endParaRPr lang="nb-NO"/>
              </a:p>
            </c:rich>
          </c:tx>
          <c:layout>
            <c:manualLayout>
              <c:xMode val="edge"/>
              <c:yMode val="edge"/>
              <c:x val="2.3696682464454992E-2"/>
              <c:y val="0.44011976047904638"/>
            </c:manualLayout>
          </c:layout>
          <c:overlay val="0"/>
          <c:spPr>
            <a:noFill/>
            <a:ln w="16501">
              <a:noFill/>
            </a:ln>
          </c:spPr>
        </c:title>
        <c:numFmt formatCode="General" sourceLinked="0"/>
        <c:majorTickMark val="out"/>
        <c:minorTickMark val="none"/>
        <c:tickLblPos val="nextTo"/>
        <c:crossAx val="537505792"/>
        <c:crosses val="autoZero"/>
        <c:crossBetween val="between"/>
      </c:valAx>
      <c:spPr>
        <a:noFill/>
        <a:ln w="16501">
          <a:noFill/>
        </a:ln>
      </c:spPr>
    </c:plotArea>
    <c:plotVisOnly val="1"/>
    <c:dispBlanksAs val="gap"/>
    <c:showDLblsOverMax val="0"/>
  </c:chart>
  <c:spPr>
    <a:noFill/>
    <a:ln>
      <a:noFill/>
    </a:ln>
  </c:spPr>
  <c:txPr>
    <a:bodyPr/>
    <a:lstStyle/>
    <a:p>
      <a:pPr>
        <a:defRPr sz="800" b="0" i="0" u="none" strike="noStrike" baseline="0">
          <a:solidFill>
            <a:schemeClr val="tx1"/>
          </a:solidFill>
          <a:latin typeface="Arial"/>
          <a:ea typeface="Arial"/>
          <a:cs typeface="Arial"/>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lang="en-US" i="1"/>
            </a:pPr>
            <a:r>
              <a:rPr lang="nb-NO" i="1"/>
              <a:t>Ammonia fob Black Sea</a:t>
            </a:r>
          </a:p>
        </c:rich>
      </c:tx>
      <c:layout>
        <c:manualLayout>
          <c:xMode val="edge"/>
          <c:yMode val="edge"/>
          <c:x val="0.35116471979464736"/>
          <c:y val="1.649322653112165E-2"/>
        </c:manualLayout>
      </c:layout>
      <c:overlay val="0"/>
    </c:title>
    <c:autoTitleDeleted val="0"/>
    <c:plotArea>
      <c:layout>
        <c:manualLayout>
          <c:layoutTarget val="inner"/>
          <c:xMode val="edge"/>
          <c:yMode val="edge"/>
          <c:x val="9.1935270132517843E-2"/>
          <c:y val="0.17671242823753691"/>
          <c:w val="0.88144469928644242"/>
          <c:h val="0.67456448412698411"/>
        </c:manualLayout>
      </c:layout>
      <c:lineChart>
        <c:grouping val="standard"/>
        <c:varyColors val="0"/>
        <c:ser>
          <c:idx val="0"/>
          <c:order val="0"/>
          <c:tx>
            <c:strRef>
              <c:f>Sheet1!$B$1</c:f>
              <c:strCache>
                <c:ptCount val="1"/>
              </c:strCache>
            </c:strRef>
          </c:tx>
          <c:marker>
            <c:symbol val="none"/>
          </c:marker>
          <c:cat>
            <c:strRef>
              <c:f>Sheet1!$A$2:$A$238</c:f>
              <c:strCache>
                <c:ptCount val="121"/>
                <c:pt idx="0">
                  <c:v>2003</c:v>
                </c:pt>
                <c:pt idx="12">
                  <c:v>2004</c:v>
                </c:pt>
                <c:pt idx="24">
                  <c:v>2005</c:v>
                </c:pt>
                <c:pt idx="36">
                  <c:v>2006</c:v>
                </c:pt>
                <c:pt idx="48">
                  <c:v>2007</c:v>
                </c:pt>
                <c:pt idx="60">
                  <c:v>2008</c:v>
                </c:pt>
                <c:pt idx="72">
                  <c:v>2009</c:v>
                </c:pt>
                <c:pt idx="84">
                  <c:v>2010</c:v>
                </c:pt>
                <c:pt idx="96">
                  <c:v>2011</c:v>
                </c:pt>
                <c:pt idx="108">
                  <c:v>2012</c:v>
                </c:pt>
                <c:pt idx="120">
                  <c:v>2013</c:v>
                </c:pt>
              </c:strCache>
            </c:strRef>
          </c:cat>
          <c:val>
            <c:numRef>
              <c:f>Sheet1!$B$2:$B$238</c:f>
              <c:numCache>
                <c:formatCode>General</c:formatCode>
                <c:ptCount val="129"/>
                <c:pt idx="0">
                  <c:v>129</c:v>
                </c:pt>
                <c:pt idx="1">
                  <c:v>158</c:v>
                </c:pt>
                <c:pt idx="2">
                  <c:v>208</c:v>
                </c:pt>
                <c:pt idx="3">
                  <c:v>182</c:v>
                </c:pt>
                <c:pt idx="4">
                  <c:v>145</c:v>
                </c:pt>
                <c:pt idx="5">
                  <c:v>152</c:v>
                </c:pt>
                <c:pt idx="6">
                  <c:v>163</c:v>
                </c:pt>
                <c:pt idx="7">
                  <c:v>184</c:v>
                </c:pt>
                <c:pt idx="8">
                  <c:v>201</c:v>
                </c:pt>
                <c:pt idx="9">
                  <c:v>208</c:v>
                </c:pt>
                <c:pt idx="10">
                  <c:v>225</c:v>
                </c:pt>
                <c:pt idx="11">
                  <c:v>260</c:v>
                </c:pt>
                <c:pt idx="12">
                  <c:v>274</c:v>
                </c:pt>
                <c:pt idx="13">
                  <c:v>230</c:v>
                </c:pt>
                <c:pt idx="14">
                  <c:v>172</c:v>
                </c:pt>
                <c:pt idx="15">
                  <c:v>134</c:v>
                </c:pt>
                <c:pt idx="16">
                  <c:v>191</c:v>
                </c:pt>
                <c:pt idx="17">
                  <c:v>240</c:v>
                </c:pt>
                <c:pt idx="18">
                  <c:v>243</c:v>
                </c:pt>
                <c:pt idx="19">
                  <c:v>241</c:v>
                </c:pt>
                <c:pt idx="20">
                  <c:v>243</c:v>
                </c:pt>
                <c:pt idx="21">
                  <c:v>248</c:v>
                </c:pt>
                <c:pt idx="22">
                  <c:v>268</c:v>
                </c:pt>
                <c:pt idx="23">
                  <c:v>267</c:v>
                </c:pt>
                <c:pt idx="24">
                  <c:v>175</c:v>
                </c:pt>
                <c:pt idx="25">
                  <c:v>191</c:v>
                </c:pt>
                <c:pt idx="26">
                  <c:v>220</c:v>
                </c:pt>
                <c:pt idx="27">
                  <c:v>234</c:v>
                </c:pt>
                <c:pt idx="28">
                  <c:v>242</c:v>
                </c:pt>
                <c:pt idx="29">
                  <c:v>222</c:v>
                </c:pt>
                <c:pt idx="30">
                  <c:v>206</c:v>
                </c:pt>
                <c:pt idx="31">
                  <c:v>235</c:v>
                </c:pt>
                <c:pt idx="32">
                  <c:v>290</c:v>
                </c:pt>
                <c:pt idx="33">
                  <c:v>301</c:v>
                </c:pt>
                <c:pt idx="34">
                  <c:v>296</c:v>
                </c:pt>
                <c:pt idx="35">
                  <c:v>272</c:v>
                </c:pt>
                <c:pt idx="36">
                  <c:v>260</c:v>
                </c:pt>
                <c:pt idx="37">
                  <c:v>263</c:v>
                </c:pt>
                <c:pt idx="38">
                  <c:v>270</c:v>
                </c:pt>
                <c:pt idx="39">
                  <c:v>274</c:v>
                </c:pt>
                <c:pt idx="40">
                  <c:v>238</c:v>
                </c:pt>
                <c:pt idx="41">
                  <c:v>212</c:v>
                </c:pt>
                <c:pt idx="42">
                  <c:v>210</c:v>
                </c:pt>
                <c:pt idx="43">
                  <c:v>212</c:v>
                </c:pt>
                <c:pt idx="44">
                  <c:v>228</c:v>
                </c:pt>
                <c:pt idx="45">
                  <c:v>242</c:v>
                </c:pt>
                <c:pt idx="46">
                  <c:v>251</c:v>
                </c:pt>
                <c:pt idx="47">
                  <c:v>283</c:v>
                </c:pt>
                <c:pt idx="48">
                  <c:v>278</c:v>
                </c:pt>
                <c:pt idx="49">
                  <c:v>282</c:v>
                </c:pt>
                <c:pt idx="50">
                  <c:v>284</c:v>
                </c:pt>
                <c:pt idx="51">
                  <c:v>269</c:v>
                </c:pt>
                <c:pt idx="52">
                  <c:v>247</c:v>
                </c:pt>
                <c:pt idx="53">
                  <c:v>235</c:v>
                </c:pt>
                <c:pt idx="54">
                  <c:v>235</c:v>
                </c:pt>
                <c:pt idx="55">
                  <c:v>250</c:v>
                </c:pt>
                <c:pt idx="56">
                  <c:v>276</c:v>
                </c:pt>
                <c:pt idx="57">
                  <c:v>263</c:v>
                </c:pt>
                <c:pt idx="58">
                  <c:v>268</c:v>
                </c:pt>
                <c:pt idx="59">
                  <c:v>353</c:v>
                </c:pt>
                <c:pt idx="60">
                  <c:v>432</c:v>
                </c:pt>
                <c:pt idx="61">
                  <c:v>557</c:v>
                </c:pt>
                <c:pt idx="62">
                  <c:v>557</c:v>
                </c:pt>
                <c:pt idx="63">
                  <c:v>496</c:v>
                </c:pt>
                <c:pt idx="64">
                  <c:v>437</c:v>
                </c:pt>
                <c:pt idx="65">
                  <c:v>484</c:v>
                </c:pt>
                <c:pt idx="66">
                  <c:v>622</c:v>
                </c:pt>
                <c:pt idx="67">
                  <c:v>829</c:v>
                </c:pt>
                <c:pt idx="68">
                  <c:v>872</c:v>
                </c:pt>
                <c:pt idx="69">
                  <c:v>657</c:v>
                </c:pt>
                <c:pt idx="70">
                  <c:v>261</c:v>
                </c:pt>
                <c:pt idx="71">
                  <c:v>111</c:v>
                </c:pt>
                <c:pt idx="72">
                  <c:v>177</c:v>
                </c:pt>
                <c:pt idx="73">
                  <c:v>205</c:v>
                </c:pt>
                <c:pt idx="74">
                  <c:v>246</c:v>
                </c:pt>
                <c:pt idx="75">
                  <c:v>253</c:v>
                </c:pt>
                <c:pt idx="76">
                  <c:v>212</c:v>
                </c:pt>
                <c:pt idx="77">
                  <c:v>181</c:v>
                </c:pt>
                <c:pt idx="78">
                  <c:v>208</c:v>
                </c:pt>
                <c:pt idx="79">
                  <c:v>257</c:v>
                </c:pt>
                <c:pt idx="80">
                  <c:v>268</c:v>
                </c:pt>
                <c:pt idx="81">
                  <c:v>295</c:v>
                </c:pt>
                <c:pt idx="82">
                  <c:v>294</c:v>
                </c:pt>
                <c:pt idx="83">
                  <c:v>278</c:v>
                </c:pt>
                <c:pt idx="84">
                  <c:v>282.71875</c:v>
                </c:pt>
                <c:pt idx="85">
                  <c:v>337.8125</c:v>
                </c:pt>
                <c:pt idx="86">
                  <c:v>390.625</c:v>
                </c:pt>
                <c:pt idx="87">
                  <c:v>377.625</c:v>
                </c:pt>
                <c:pt idx="88">
                  <c:v>319.21875</c:v>
                </c:pt>
                <c:pt idx="89">
                  <c:v>298.28125</c:v>
                </c:pt>
                <c:pt idx="90">
                  <c:v>316.32499999999999</c:v>
                </c:pt>
                <c:pt idx="91">
                  <c:v>357.1875</c:v>
                </c:pt>
                <c:pt idx="92">
                  <c:v>394.67500000000001</c:v>
                </c:pt>
                <c:pt idx="93">
                  <c:v>414.1875</c:v>
                </c:pt>
                <c:pt idx="94">
                  <c:v>395.15625</c:v>
                </c:pt>
                <c:pt idx="95">
                  <c:v>398.625</c:v>
                </c:pt>
                <c:pt idx="96">
                  <c:v>445.53125</c:v>
                </c:pt>
                <c:pt idx="97">
                  <c:v>475.78125</c:v>
                </c:pt>
                <c:pt idx="98">
                  <c:v>489.32499999999999</c:v>
                </c:pt>
                <c:pt idx="99">
                  <c:v>498.34375</c:v>
                </c:pt>
                <c:pt idx="100">
                  <c:v>502.5</c:v>
                </c:pt>
                <c:pt idx="101">
                  <c:v>494.92500000000001</c:v>
                </c:pt>
                <c:pt idx="102">
                  <c:v>492.125</c:v>
                </c:pt>
                <c:pt idx="103">
                  <c:v>510.375</c:v>
                </c:pt>
                <c:pt idx="104">
                  <c:v>577</c:v>
                </c:pt>
                <c:pt idx="105">
                  <c:v>633.75</c:v>
                </c:pt>
                <c:pt idx="106">
                  <c:v>608.59375</c:v>
                </c:pt>
                <c:pt idx="107">
                  <c:v>485.625</c:v>
                </c:pt>
                <c:pt idx="108">
                  <c:v>421.09375</c:v>
                </c:pt>
                <c:pt idx="109">
                  <c:v>373.75</c:v>
                </c:pt>
                <c:pt idx="110">
                  <c:v>401.3</c:v>
                </c:pt>
                <c:pt idx="111">
                  <c:v>469.53125</c:v>
                </c:pt>
                <c:pt idx="112">
                  <c:v>540.75</c:v>
                </c:pt>
                <c:pt idx="113">
                  <c:v>597.65625</c:v>
                </c:pt>
                <c:pt idx="114">
                  <c:v>599.375</c:v>
                </c:pt>
                <c:pt idx="115">
                  <c:v>614.875</c:v>
                </c:pt>
                <c:pt idx="116">
                  <c:v>642.65625</c:v>
                </c:pt>
                <c:pt idx="117">
                  <c:v>647.96875</c:v>
                </c:pt>
                <c:pt idx="118">
                  <c:v>626.625</c:v>
                </c:pt>
                <c:pt idx="119">
                  <c:v>606.34375</c:v>
                </c:pt>
                <c:pt idx="120">
                  <c:v>589.625</c:v>
                </c:pt>
                <c:pt idx="121">
                  <c:v>560.9375</c:v>
                </c:pt>
                <c:pt idx="122">
                  <c:v>534.6875</c:v>
                </c:pt>
                <c:pt idx="123">
                  <c:v>510</c:v>
                </c:pt>
                <c:pt idx="124">
                  <c:v>510</c:v>
                </c:pt>
                <c:pt idx="125">
                  <c:v>480</c:v>
                </c:pt>
                <c:pt idx="126">
                  <c:v>430</c:v>
                </c:pt>
                <c:pt idx="127">
                  <c:v>422</c:v>
                </c:pt>
                <c:pt idx="128">
                  <c:v>439</c:v>
                </c:pt>
              </c:numCache>
            </c:numRef>
          </c:val>
          <c:smooth val="0"/>
        </c:ser>
        <c:ser>
          <c:idx val="1"/>
          <c:order val="1"/>
          <c:tx>
            <c:strRef>
              <c:f>Sheet1!$C$1</c:f>
              <c:strCache>
                <c:ptCount val="1"/>
              </c:strCache>
            </c:strRef>
          </c:tx>
          <c:spPr>
            <a:ln w="25400">
              <a:solidFill>
                <a:schemeClr val="tx1"/>
              </a:solidFill>
              <a:prstDash val="sysDash"/>
            </a:ln>
          </c:spPr>
          <c:marker>
            <c:symbol val="none"/>
          </c:marker>
          <c:cat>
            <c:strRef>
              <c:f>Sheet1!$A$2:$A$238</c:f>
              <c:strCache>
                <c:ptCount val="121"/>
                <c:pt idx="0">
                  <c:v>2003</c:v>
                </c:pt>
                <c:pt idx="12">
                  <c:v>2004</c:v>
                </c:pt>
                <c:pt idx="24">
                  <c:v>2005</c:v>
                </c:pt>
                <c:pt idx="36">
                  <c:v>2006</c:v>
                </c:pt>
                <c:pt idx="48">
                  <c:v>2007</c:v>
                </c:pt>
                <c:pt idx="60">
                  <c:v>2008</c:v>
                </c:pt>
                <c:pt idx="72">
                  <c:v>2009</c:v>
                </c:pt>
                <c:pt idx="84">
                  <c:v>2010</c:v>
                </c:pt>
                <c:pt idx="96">
                  <c:v>2011</c:v>
                </c:pt>
                <c:pt idx="108">
                  <c:v>2012</c:v>
                </c:pt>
                <c:pt idx="120">
                  <c:v>2013</c:v>
                </c:pt>
              </c:strCache>
            </c:strRef>
          </c:cat>
          <c:val>
            <c:numRef>
              <c:f>Sheet1!$C$2:$C$238</c:f>
              <c:numCache>
                <c:formatCode>General</c:formatCode>
                <c:ptCount val="129"/>
                <c:pt idx="0">
                  <c:v>331.22817028985509</c:v>
                </c:pt>
                <c:pt idx="1">
                  <c:v>331.22817028985509</c:v>
                </c:pt>
                <c:pt idx="2">
                  <c:v>331.22817028985509</c:v>
                </c:pt>
                <c:pt idx="3">
                  <c:v>331.22817028985509</c:v>
                </c:pt>
                <c:pt idx="4">
                  <c:v>331.22817028985509</c:v>
                </c:pt>
                <c:pt idx="5">
                  <c:v>331.22817028985509</c:v>
                </c:pt>
                <c:pt idx="6">
                  <c:v>331.22817028985509</c:v>
                </c:pt>
                <c:pt idx="7">
                  <c:v>331.22817028985509</c:v>
                </c:pt>
                <c:pt idx="8">
                  <c:v>331.22817028985509</c:v>
                </c:pt>
                <c:pt idx="9">
                  <c:v>331.22817028985509</c:v>
                </c:pt>
                <c:pt idx="10">
                  <c:v>331.22817028985509</c:v>
                </c:pt>
                <c:pt idx="11">
                  <c:v>331.22817028985509</c:v>
                </c:pt>
                <c:pt idx="12">
                  <c:v>331.22817028985509</c:v>
                </c:pt>
                <c:pt idx="13">
                  <c:v>331.22817028985509</c:v>
                </c:pt>
                <c:pt idx="14">
                  <c:v>331.22817028985509</c:v>
                </c:pt>
                <c:pt idx="15">
                  <c:v>331.22817028985509</c:v>
                </c:pt>
                <c:pt idx="16">
                  <c:v>331.22817028985509</c:v>
                </c:pt>
                <c:pt idx="17">
                  <c:v>331.22817028985509</c:v>
                </c:pt>
                <c:pt idx="18">
                  <c:v>331.22817028985509</c:v>
                </c:pt>
                <c:pt idx="19">
                  <c:v>331.22817028985509</c:v>
                </c:pt>
                <c:pt idx="20">
                  <c:v>331.22817028985509</c:v>
                </c:pt>
                <c:pt idx="21">
                  <c:v>331.22817028985509</c:v>
                </c:pt>
                <c:pt idx="22">
                  <c:v>331.22817028985509</c:v>
                </c:pt>
                <c:pt idx="23">
                  <c:v>331.22817028985509</c:v>
                </c:pt>
                <c:pt idx="24">
                  <c:v>331.22817028985509</c:v>
                </c:pt>
                <c:pt idx="25">
                  <c:v>331.22817028985509</c:v>
                </c:pt>
                <c:pt idx="26">
                  <c:v>331.22817028985509</c:v>
                </c:pt>
                <c:pt idx="27">
                  <c:v>331.22817028985509</c:v>
                </c:pt>
                <c:pt idx="28">
                  <c:v>331.22817028985509</c:v>
                </c:pt>
                <c:pt idx="29">
                  <c:v>331.22817028985509</c:v>
                </c:pt>
                <c:pt idx="30">
                  <c:v>331.22817028985509</c:v>
                </c:pt>
                <c:pt idx="31">
                  <c:v>331.22817028985509</c:v>
                </c:pt>
                <c:pt idx="32">
                  <c:v>331.22817028985509</c:v>
                </c:pt>
                <c:pt idx="33">
                  <c:v>331.22817028985509</c:v>
                </c:pt>
                <c:pt idx="34">
                  <c:v>331.22817028985509</c:v>
                </c:pt>
                <c:pt idx="35">
                  <c:v>331.22817028985509</c:v>
                </c:pt>
                <c:pt idx="36">
                  <c:v>331.22817028985509</c:v>
                </c:pt>
                <c:pt idx="37">
                  <c:v>331.22817028985509</c:v>
                </c:pt>
                <c:pt idx="38">
                  <c:v>331.22817028985509</c:v>
                </c:pt>
                <c:pt idx="39">
                  <c:v>331.22817028985509</c:v>
                </c:pt>
                <c:pt idx="40">
                  <c:v>331.22817028985509</c:v>
                </c:pt>
                <c:pt idx="41">
                  <c:v>331.22817028985509</c:v>
                </c:pt>
                <c:pt idx="42">
                  <c:v>331.22817028985509</c:v>
                </c:pt>
                <c:pt idx="43">
                  <c:v>331.22817028985509</c:v>
                </c:pt>
                <c:pt idx="44">
                  <c:v>331.22817028985509</c:v>
                </c:pt>
                <c:pt idx="45">
                  <c:v>331.22817028985509</c:v>
                </c:pt>
                <c:pt idx="46">
                  <c:v>331.22817028985509</c:v>
                </c:pt>
                <c:pt idx="47">
                  <c:v>331.22817028985509</c:v>
                </c:pt>
                <c:pt idx="48">
                  <c:v>331.22817028985509</c:v>
                </c:pt>
                <c:pt idx="49">
                  <c:v>331.22817028985509</c:v>
                </c:pt>
                <c:pt idx="50">
                  <c:v>331.22817028985509</c:v>
                </c:pt>
                <c:pt idx="51">
                  <c:v>331.22817028985509</c:v>
                </c:pt>
                <c:pt idx="52">
                  <c:v>331.22817028985509</c:v>
                </c:pt>
                <c:pt idx="53">
                  <c:v>331.22817028985509</c:v>
                </c:pt>
                <c:pt idx="54">
                  <c:v>331.22817028985509</c:v>
                </c:pt>
                <c:pt idx="55">
                  <c:v>331.22817028985509</c:v>
                </c:pt>
                <c:pt idx="56">
                  <c:v>331.22817028985509</c:v>
                </c:pt>
                <c:pt idx="57">
                  <c:v>331.22817028985509</c:v>
                </c:pt>
                <c:pt idx="58">
                  <c:v>331.22817028985509</c:v>
                </c:pt>
                <c:pt idx="59">
                  <c:v>331.22817028985509</c:v>
                </c:pt>
                <c:pt idx="60">
                  <c:v>331.22817028985509</c:v>
                </c:pt>
                <c:pt idx="61">
                  <c:v>331.22817028985509</c:v>
                </c:pt>
                <c:pt idx="62">
                  <c:v>331.22817028985509</c:v>
                </c:pt>
                <c:pt idx="63">
                  <c:v>331.22817028985509</c:v>
                </c:pt>
                <c:pt idx="64">
                  <c:v>331.22817028985509</c:v>
                </c:pt>
                <c:pt idx="65">
                  <c:v>331.22817028985509</c:v>
                </c:pt>
                <c:pt idx="66">
                  <c:v>331.22817028985509</c:v>
                </c:pt>
                <c:pt idx="67">
                  <c:v>331.22817028985509</c:v>
                </c:pt>
                <c:pt idx="68">
                  <c:v>331.22817028985509</c:v>
                </c:pt>
                <c:pt idx="69">
                  <c:v>331.22817028985509</c:v>
                </c:pt>
                <c:pt idx="70">
                  <c:v>331.22817028985509</c:v>
                </c:pt>
                <c:pt idx="71">
                  <c:v>331.22817028985509</c:v>
                </c:pt>
                <c:pt idx="72">
                  <c:v>331.22817028985509</c:v>
                </c:pt>
                <c:pt idx="73">
                  <c:v>331.22817028985509</c:v>
                </c:pt>
                <c:pt idx="74">
                  <c:v>331.22817028985509</c:v>
                </c:pt>
                <c:pt idx="75">
                  <c:v>331.22817028985509</c:v>
                </c:pt>
                <c:pt idx="76">
                  <c:v>331.22817028985509</c:v>
                </c:pt>
                <c:pt idx="77">
                  <c:v>331.22817028985509</c:v>
                </c:pt>
                <c:pt idx="78">
                  <c:v>331.22817028985509</c:v>
                </c:pt>
                <c:pt idx="79">
                  <c:v>331.22817028985509</c:v>
                </c:pt>
                <c:pt idx="80">
                  <c:v>331.22817028985509</c:v>
                </c:pt>
                <c:pt idx="81">
                  <c:v>331.22817028985509</c:v>
                </c:pt>
                <c:pt idx="82">
                  <c:v>331.22817028985509</c:v>
                </c:pt>
                <c:pt idx="83">
                  <c:v>331.22817028985509</c:v>
                </c:pt>
                <c:pt idx="84">
                  <c:v>331.22817028985509</c:v>
                </c:pt>
                <c:pt idx="85">
                  <c:v>331.22817028985509</c:v>
                </c:pt>
                <c:pt idx="86">
                  <c:v>331.22817028985509</c:v>
                </c:pt>
                <c:pt idx="87">
                  <c:v>331.22817028985509</c:v>
                </c:pt>
                <c:pt idx="88">
                  <c:v>331.22817028985509</c:v>
                </c:pt>
                <c:pt idx="89">
                  <c:v>331.22817028985509</c:v>
                </c:pt>
                <c:pt idx="90">
                  <c:v>331.22817028985509</c:v>
                </c:pt>
                <c:pt idx="91">
                  <c:v>331.22817028985509</c:v>
                </c:pt>
                <c:pt idx="92">
                  <c:v>331.22817028985509</c:v>
                </c:pt>
                <c:pt idx="93">
                  <c:v>331.22817028985509</c:v>
                </c:pt>
                <c:pt idx="94">
                  <c:v>331.22817028985509</c:v>
                </c:pt>
                <c:pt idx="95">
                  <c:v>331.22817028985509</c:v>
                </c:pt>
                <c:pt idx="96">
                  <c:v>331.22817028985509</c:v>
                </c:pt>
                <c:pt idx="97">
                  <c:v>331.22817028985509</c:v>
                </c:pt>
                <c:pt idx="98">
                  <c:v>331.22817028985509</c:v>
                </c:pt>
                <c:pt idx="99">
                  <c:v>331.22817028985509</c:v>
                </c:pt>
                <c:pt idx="100">
                  <c:v>331.22817028985509</c:v>
                </c:pt>
                <c:pt idx="101">
                  <c:v>331.22817028985509</c:v>
                </c:pt>
                <c:pt idx="102">
                  <c:v>331.22817028985509</c:v>
                </c:pt>
                <c:pt idx="103">
                  <c:v>331.22817028985509</c:v>
                </c:pt>
                <c:pt idx="104">
                  <c:v>331.22817028985509</c:v>
                </c:pt>
                <c:pt idx="105">
                  <c:v>331.22817028985509</c:v>
                </c:pt>
                <c:pt idx="106">
                  <c:v>331.22817028985509</c:v>
                </c:pt>
                <c:pt idx="107">
                  <c:v>331.22817028985509</c:v>
                </c:pt>
                <c:pt idx="108">
                  <c:v>331.22817028985509</c:v>
                </c:pt>
                <c:pt idx="109">
                  <c:v>331.22817028985509</c:v>
                </c:pt>
                <c:pt idx="110">
                  <c:v>331.22817028985509</c:v>
                </c:pt>
                <c:pt idx="111">
                  <c:v>331.22817028985509</c:v>
                </c:pt>
                <c:pt idx="112">
                  <c:v>331.22817028985509</c:v>
                </c:pt>
                <c:pt idx="113">
                  <c:v>331.22817028985509</c:v>
                </c:pt>
                <c:pt idx="114">
                  <c:v>331.22817028985509</c:v>
                </c:pt>
                <c:pt idx="115">
                  <c:v>331.22817028985509</c:v>
                </c:pt>
                <c:pt idx="116">
                  <c:v>331.22817028985509</c:v>
                </c:pt>
                <c:pt idx="117">
                  <c:v>331.22817028985509</c:v>
                </c:pt>
                <c:pt idx="118">
                  <c:v>331.22817028985509</c:v>
                </c:pt>
                <c:pt idx="119">
                  <c:v>331.22817028985509</c:v>
                </c:pt>
                <c:pt idx="120">
                  <c:v>331.22817028985509</c:v>
                </c:pt>
                <c:pt idx="121">
                  <c:v>331.22817028985509</c:v>
                </c:pt>
                <c:pt idx="122">
                  <c:v>331.22817028985509</c:v>
                </c:pt>
              </c:numCache>
            </c:numRef>
          </c:val>
          <c:smooth val="0"/>
        </c:ser>
        <c:dLbls>
          <c:showLegendKey val="0"/>
          <c:showVal val="0"/>
          <c:showCatName val="0"/>
          <c:showSerName val="0"/>
          <c:showPercent val="0"/>
          <c:showBubbleSize val="0"/>
        </c:dLbls>
        <c:marker val="1"/>
        <c:smooth val="0"/>
        <c:axId val="537609344"/>
        <c:axId val="537611264"/>
      </c:lineChart>
      <c:catAx>
        <c:axId val="537609344"/>
        <c:scaling>
          <c:orientation val="minMax"/>
        </c:scaling>
        <c:delete val="0"/>
        <c:axPos val="b"/>
        <c:title>
          <c:tx>
            <c:rich>
              <a:bodyPr/>
              <a:lstStyle/>
              <a:p>
                <a:pPr>
                  <a:defRPr lang="en-US"/>
                </a:pPr>
                <a:endParaRPr lang="nb-NO"/>
              </a:p>
            </c:rich>
          </c:tx>
          <c:layout>
            <c:manualLayout>
              <c:xMode val="edge"/>
              <c:yMode val="edge"/>
              <c:x val="0.55524079320113362"/>
              <c:y val="0.89548022598870058"/>
            </c:manualLayout>
          </c:layout>
          <c:overlay val="0"/>
        </c:title>
        <c:numFmt formatCode="General" sourceLinked="1"/>
        <c:majorTickMark val="none"/>
        <c:minorTickMark val="none"/>
        <c:tickLblPos val="low"/>
        <c:txPr>
          <a:bodyPr rot="0" vert="horz"/>
          <a:lstStyle/>
          <a:p>
            <a:pPr>
              <a:defRPr lang="en-US"/>
            </a:pPr>
            <a:endParaRPr lang="en-US"/>
          </a:p>
        </c:txPr>
        <c:crossAx val="537611264"/>
        <c:crosses val="autoZero"/>
        <c:auto val="0"/>
        <c:lblAlgn val="ctr"/>
        <c:lblOffset val="100"/>
        <c:tickLblSkip val="2"/>
        <c:tickMarkSkip val="2"/>
        <c:noMultiLvlLbl val="0"/>
      </c:catAx>
      <c:valAx>
        <c:axId val="537611264"/>
        <c:scaling>
          <c:orientation val="minMax"/>
        </c:scaling>
        <c:delete val="0"/>
        <c:axPos val="l"/>
        <c:majorGridlines/>
        <c:title>
          <c:tx>
            <c:rich>
              <a:bodyPr rot="0" vert="horz"/>
              <a:lstStyle/>
              <a:p>
                <a:pPr>
                  <a:defRPr lang="en-US" b="0"/>
                </a:pPr>
                <a:r>
                  <a:rPr lang="nb-NO" b="0"/>
                  <a:t>USD/t</a:t>
                </a:r>
              </a:p>
            </c:rich>
          </c:tx>
          <c:layout>
            <c:manualLayout>
              <c:xMode val="edge"/>
              <c:yMode val="edge"/>
              <c:x val="0"/>
              <c:y val="5.2657376557598314E-2"/>
            </c:manualLayout>
          </c:layout>
          <c:overlay val="0"/>
        </c:title>
        <c:numFmt formatCode="#,##0" sourceLinked="0"/>
        <c:majorTickMark val="none"/>
        <c:minorTickMark val="none"/>
        <c:tickLblPos val="nextTo"/>
        <c:txPr>
          <a:bodyPr rot="0" vert="horz"/>
          <a:lstStyle/>
          <a:p>
            <a:pPr>
              <a:defRPr lang="en-US"/>
            </a:pPr>
            <a:endParaRPr lang="en-US"/>
          </a:p>
        </c:txPr>
        <c:crossAx val="537609344"/>
        <c:crosses val="autoZero"/>
        <c:crossBetween val="midCat"/>
        <c:majorUnit val="200"/>
        <c:minorUnit val="25"/>
      </c:valAx>
    </c:plotArea>
    <c:plotVisOnly val="1"/>
    <c:dispBlanksAs val="gap"/>
    <c:showDLblsOverMax val="0"/>
  </c:chart>
  <c:txPr>
    <a:bodyPr/>
    <a:lstStyle/>
    <a:p>
      <a:pPr>
        <a:defRPr sz="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lang="en-US" i="1"/>
            </a:pPr>
            <a:r>
              <a:rPr lang="nb-NO" i="1"/>
              <a:t>CAN cif Germany</a:t>
            </a:r>
          </a:p>
        </c:rich>
      </c:tx>
      <c:layout>
        <c:manualLayout>
          <c:xMode val="edge"/>
          <c:yMode val="edge"/>
          <c:x val="0.37859785932721995"/>
          <c:y val="0"/>
        </c:manualLayout>
      </c:layout>
      <c:overlay val="0"/>
    </c:title>
    <c:autoTitleDeleted val="0"/>
    <c:plotArea>
      <c:layout>
        <c:manualLayout>
          <c:layoutTarget val="inner"/>
          <c:xMode val="edge"/>
          <c:yMode val="edge"/>
          <c:x val="8.9855759429154025E-2"/>
          <c:y val="0.15972222222222399"/>
          <c:w val="0.87497171253822625"/>
          <c:h val="0.69155456349206346"/>
        </c:manualLayout>
      </c:layout>
      <c:lineChart>
        <c:grouping val="standard"/>
        <c:varyColors val="0"/>
        <c:ser>
          <c:idx val="0"/>
          <c:order val="0"/>
          <c:tx>
            <c:strRef>
              <c:f>Sheet1!$B$1</c:f>
              <c:strCache>
                <c:ptCount val="1"/>
              </c:strCache>
            </c:strRef>
          </c:tx>
          <c:marker>
            <c:symbol val="none"/>
          </c:marker>
          <c:cat>
            <c:numRef>
              <c:f>Sheet1!$A$2:$A$238</c:f>
              <c:numCache>
                <c:formatCode>General</c:formatCode>
                <c:ptCount val="129"/>
                <c:pt idx="0">
                  <c:v>2003</c:v>
                </c:pt>
                <c:pt idx="12">
                  <c:v>2004</c:v>
                </c:pt>
                <c:pt idx="24">
                  <c:v>2005</c:v>
                </c:pt>
                <c:pt idx="36">
                  <c:v>2006</c:v>
                </c:pt>
                <c:pt idx="48">
                  <c:v>2007</c:v>
                </c:pt>
                <c:pt idx="60">
                  <c:v>2008</c:v>
                </c:pt>
                <c:pt idx="72">
                  <c:v>2009</c:v>
                </c:pt>
                <c:pt idx="84">
                  <c:v>2010</c:v>
                </c:pt>
                <c:pt idx="96">
                  <c:v>2011</c:v>
                </c:pt>
                <c:pt idx="108">
                  <c:v>2012</c:v>
                </c:pt>
                <c:pt idx="120">
                  <c:v>2013</c:v>
                </c:pt>
              </c:numCache>
            </c:numRef>
          </c:cat>
          <c:val>
            <c:numRef>
              <c:f>Sheet1!$B$2:$B$238</c:f>
              <c:numCache>
                <c:formatCode>General</c:formatCode>
                <c:ptCount val="129"/>
                <c:pt idx="0">
                  <c:v>121.43622000000001</c:v>
                </c:pt>
                <c:pt idx="1">
                  <c:v>132.97538750000001</c:v>
                </c:pt>
                <c:pt idx="2">
                  <c:v>145.02657500000001</c:v>
                </c:pt>
                <c:pt idx="3">
                  <c:v>154.7371875</c:v>
                </c:pt>
                <c:pt idx="4">
                  <c:v>154.93389999999999</c:v>
                </c:pt>
                <c:pt idx="5">
                  <c:v>149.40633750000001</c:v>
                </c:pt>
                <c:pt idx="6">
                  <c:v>132.32104000000001</c:v>
                </c:pt>
                <c:pt idx="7">
                  <c:v>130.91809999999998</c:v>
                </c:pt>
                <c:pt idx="8">
                  <c:v>136.72375000000002</c:v>
                </c:pt>
                <c:pt idx="9">
                  <c:v>146.54250000000002</c:v>
                </c:pt>
                <c:pt idx="10">
                  <c:v>151.38150000000002</c:v>
                </c:pt>
                <c:pt idx="11">
                  <c:v>163.48492499999998</c:v>
                </c:pt>
                <c:pt idx="12">
                  <c:v>171.9663875</c:v>
                </c:pt>
                <c:pt idx="13">
                  <c:v>176.4636375</c:v>
                </c:pt>
                <c:pt idx="14">
                  <c:v>169.65573000000001</c:v>
                </c:pt>
                <c:pt idx="15">
                  <c:v>162.2038</c:v>
                </c:pt>
                <c:pt idx="16">
                  <c:v>154.86535000000001</c:v>
                </c:pt>
                <c:pt idx="17">
                  <c:v>144.43844999999999</c:v>
                </c:pt>
                <c:pt idx="18">
                  <c:v>140.72319999999999</c:v>
                </c:pt>
                <c:pt idx="19">
                  <c:v>143.50387500000002</c:v>
                </c:pt>
                <c:pt idx="20">
                  <c:v>154.34495999999999</c:v>
                </c:pt>
                <c:pt idx="21">
                  <c:v>164.98349999999999</c:v>
                </c:pt>
                <c:pt idx="22">
                  <c:v>185.90357499999999</c:v>
                </c:pt>
                <c:pt idx="23">
                  <c:v>201.87190000000001</c:v>
                </c:pt>
                <c:pt idx="24">
                  <c:v>201.64257500000002</c:v>
                </c:pt>
                <c:pt idx="25">
                  <c:v>205.71392500000002</c:v>
                </c:pt>
                <c:pt idx="26">
                  <c:v>211.59818000000001</c:v>
                </c:pt>
                <c:pt idx="27">
                  <c:v>193.91125</c:v>
                </c:pt>
                <c:pt idx="28">
                  <c:v>179.07968750000001</c:v>
                </c:pt>
                <c:pt idx="29">
                  <c:v>165.79167999999999</c:v>
                </c:pt>
                <c:pt idx="30">
                  <c:v>166.67295000000001</c:v>
                </c:pt>
                <c:pt idx="31">
                  <c:v>170.69145</c:v>
                </c:pt>
                <c:pt idx="32">
                  <c:v>179.76104000000001</c:v>
                </c:pt>
                <c:pt idx="33">
                  <c:v>183.62677500000001</c:v>
                </c:pt>
                <c:pt idx="34">
                  <c:v>187.93004999999999</c:v>
                </c:pt>
                <c:pt idx="35">
                  <c:v>195.23625000000001</c:v>
                </c:pt>
                <c:pt idx="36">
                  <c:v>203.822</c:v>
                </c:pt>
                <c:pt idx="37">
                  <c:v>203.96827500000001</c:v>
                </c:pt>
                <c:pt idx="38">
                  <c:v>208.29701999999997</c:v>
                </c:pt>
                <c:pt idx="39">
                  <c:v>215.10124999999999</c:v>
                </c:pt>
                <c:pt idx="40">
                  <c:v>221.43718749999999</c:v>
                </c:pt>
                <c:pt idx="41">
                  <c:v>209.55243999999999</c:v>
                </c:pt>
                <c:pt idx="42">
                  <c:v>209.57887500000004</c:v>
                </c:pt>
                <c:pt idx="43">
                  <c:v>214.94178000000002</c:v>
                </c:pt>
                <c:pt idx="44">
                  <c:v>217.58894999999998</c:v>
                </c:pt>
                <c:pt idx="45">
                  <c:v>217.00427500000004</c:v>
                </c:pt>
                <c:pt idx="46">
                  <c:v>221.94492</c:v>
                </c:pt>
                <c:pt idx="47">
                  <c:v>226.54513333333333</c:v>
                </c:pt>
                <c:pt idx="48">
                  <c:v>224.68812499999999</c:v>
                </c:pt>
                <c:pt idx="49">
                  <c:v>229.59317499999997</c:v>
                </c:pt>
                <c:pt idx="50">
                  <c:v>234.32396</c:v>
                </c:pt>
                <c:pt idx="51">
                  <c:v>238.43826250000001</c:v>
                </c:pt>
                <c:pt idx="52">
                  <c:v>241.86988000000002</c:v>
                </c:pt>
                <c:pt idx="53">
                  <c:v>223.95097499999997</c:v>
                </c:pt>
                <c:pt idx="54">
                  <c:v>221.59525000000002</c:v>
                </c:pt>
                <c:pt idx="55">
                  <c:v>218.06145999999998</c:v>
                </c:pt>
                <c:pt idx="56">
                  <c:v>233.6524</c:v>
                </c:pt>
                <c:pt idx="57">
                  <c:v>257.22817499999996</c:v>
                </c:pt>
                <c:pt idx="58">
                  <c:v>297.35282999999998</c:v>
                </c:pt>
                <c:pt idx="59">
                  <c:v>328.34786666666668</c:v>
                </c:pt>
                <c:pt idx="60">
                  <c:v>350.51407999999998</c:v>
                </c:pt>
                <c:pt idx="61">
                  <c:v>400.16005000000001</c:v>
                </c:pt>
                <c:pt idx="62">
                  <c:v>451.813875</c:v>
                </c:pt>
                <c:pt idx="63">
                  <c:v>482.2713</c:v>
                </c:pt>
                <c:pt idx="64">
                  <c:v>474.8202</c:v>
                </c:pt>
                <c:pt idx="65">
                  <c:v>463.32881250000003</c:v>
                </c:pt>
                <c:pt idx="66">
                  <c:v>475.79435000000001</c:v>
                </c:pt>
                <c:pt idx="67">
                  <c:v>510.98632500000008</c:v>
                </c:pt>
                <c:pt idx="68">
                  <c:v>527.25959999999998</c:v>
                </c:pt>
                <c:pt idx="69">
                  <c:v>493.91404</c:v>
                </c:pt>
                <c:pt idx="70">
                  <c:v>470.58567500000004</c:v>
                </c:pt>
                <c:pt idx="71">
                  <c:v>505.07939999999996</c:v>
                </c:pt>
                <c:pt idx="72">
                  <c:v>483</c:v>
                </c:pt>
                <c:pt idx="73">
                  <c:v>332.46849999999995</c:v>
                </c:pt>
                <c:pt idx="74">
                  <c:v>341.99749999999995</c:v>
                </c:pt>
                <c:pt idx="75">
                  <c:v>262.36340000000001</c:v>
                </c:pt>
                <c:pt idx="76">
                  <c:v>231.85025000000002</c:v>
                </c:pt>
                <c:pt idx="77">
                  <c:v>160.78149999999999</c:v>
                </c:pt>
                <c:pt idx="78">
                  <c:v>177.53652000000002</c:v>
                </c:pt>
                <c:pt idx="79">
                  <c:v>181.52490000000003</c:v>
                </c:pt>
                <c:pt idx="80">
                  <c:v>189.66999999999996</c:v>
                </c:pt>
                <c:pt idx="81">
                  <c:v>192.28040000000001</c:v>
                </c:pt>
                <c:pt idx="82">
                  <c:v>194.09974999999997</c:v>
                </c:pt>
                <c:pt idx="83">
                  <c:v>213.15124</c:v>
                </c:pt>
                <c:pt idx="84">
                  <c:v>222.14909999999998</c:v>
                </c:pt>
                <c:pt idx="85">
                  <c:v>251.4169</c:v>
                </c:pt>
                <c:pt idx="86">
                  <c:v>261.67911875000004</c:v>
                </c:pt>
                <c:pt idx="87">
                  <c:v>255.30122</c:v>
                </c:pt>
                <c:pt idx="88">
                  <c:v>232.97978125</c:v>
                </c:pt>
                <c:pt idx="89">
                  <c:v>210.28373749999997</c:v>
                </c:pt>
                <c:pt idx="90">
                  <c:v>217.30775</c:v>
                </c:pt>
                <c:pt idx="91">
                  <c:v>223.55292500000002</c:v>
                </c:pt>
                <c:pt idx="92">
                  <c:v>278.36892</c:v>
                </c:pt>
                <c:pt idx="93">
                  <c:v>329.71692916666666</c:v>
                </c:pt>
                <c:pt idx="94">
                  <c:v>327.63408333333336</c:v>
                </c:pt>
                <c:pt idx="95">
                  <c:v>320.83115666666663</c:v>
                </c:pt>
                <c:pt idx="96">
                  <c:v>343.28109999999998</c:v>
                </c:pt>
                <c:pt idx="97">
                  <c:v>382.73670416666664</c:v>
                </c:pt>
                <c:pt idx="98">
                  <c:v>409.07645666666667</c:v>
                </c:pt>
                <c:pt idx="99">
                  <c:v>423.22609999999997</c:v>
                </c:pt>
                <c:pt idx="100">
                  <c:v>383.01932500000004</c:v>
                </c:pt>
                <c:pt idx="101">
                  <c:v>364.01079666666669</c:v>
                </c:pt>
                <c:pt idx="102">
                  <c:v>376.15633750000001</c:v>
                </c:pt>
                <c:pt idx="103">
                  <c:v>383.01339999999999</c:v>
                </c:pt>
                <c:pt idx="104">
                  <c:v>381.29561333333334</c:v>
                </c:pt>
                <c:pt idx="105">
                  <c:v>390.63317916666671</c:v>
                </c:pt>
                <c:pt idx="106">
                  <c:v>390.31192499999997</c:v>
                </c:pt>
                <c:pt idx="107">
                  <c:v>379.55584333333331</c:v>
                </c:pt>
                <c:pt idx="108">
                  <c:v>368.63758333333328</c:v>
                </c:pt>
                <c:pt idx="109">
                  <c:v>363.7140583333333</c:v>
                </c:pt>
                <c:pt idx="110">
                  <c:v>365.03748333333334</c:v>
                </c:pt>
                <c:pt idx="111">
                  <c:v>357.78635416666668</c:v>
                </c:pt>
                <c:pt idx="112">
                  <c:v>322.22461999999996</c:v>
                </c:pt>
                <c:pt idx="113">
                  <c:v>310.88052916666663</c:v>
                </c:pt>
                <c:pt idx="114">
                  <c:v>305.80942499999998</c:v>
                </c:pt>
                <c:pt idx="115">
                  <c:v>314.37829333333332</c:v>
                </c:pt>
                <c:pt idx="116">
                  <c:v>335.89510000000001</c:v>
                </c:pt>
                <c:pt idx="117">
                  <c:v>347.39966666666663</c:v>
                </c:pt>
                <c:pt idx="118">
                  <c:v>344.29482333333328</c:v>
                </c:pt>
                <c:pt idx="119">
                  <c:v>352.60927916666662</c:v>
                </c:pt>
                <c:pt idx="120">
                  <c:v>358.04784333333328</c:v>
                </c:pt>
                <c:pt idx="121">
                  <c:v>363.77794583333332</c:v>
                </c:pt>
                <c:pt idx="122">
                  <c:v>351.95499999999993</c:v>
                </c:pt>
                <c:pt idx="123">
                  <c:v>348.5</c:v>
                </c:pt>
                <c:pt idx="124">
                  <c:v>322.39999999999998</c:v>
                </c:pt>
                <c:pt idx="125">
                  <c:v>295.10000000000002</c:v>
                </c:pt>
                <c:pt idx="126">
                  <c:v>295.56355130884839</c:v>
                </c:pt>
                <c:pt idx="127">
                  <c:v>302.12624484458308</c:v>
                </c:pt>
                <c:pt idx="128">
                  <c:v>284.28407607057954</c:v>
                </c:pt>
              </c:numCache>
            </c:numRef>
          </c:val>
          <c:smooth val="0"/>
        </c:ser>
        <c:ser>
          <c:idx val="1"/>
          <c:order val="1"/>
          <c:tx>
            <c:strRef>
              <c:f>Sheet1!$C$1</c:f>
              <c:strCache>
                <c:ptCount val="1"/>
              </c:strCache>
            </c:strRef>
          </c:tx>
          <c:spPr>
            <a:ln w="25400">
              <a:solidFill>
                <a:srgbClr val="000000"/>
              </a:solidFill>
              <a:prstDash val="sysDash"/>
            </a:ln>
          </c:spPr>
          <c:marker>
            <c:symbol val="none"/>
          </c:marker>
          <c:cat>
            <c:numRef>
              <c:f>Sheet1!$A$2:$A$238</c:f>
              <c:numCache>
                <c:formatCode>General</c:formatCode>
                <c:ptCount val="129"/>
                <c:pt idx="0">
                  <c:v>2003</c:v>
                </c:pt>
                <c:pt idx="12">
                  <c:v>2004</c:v>
                </c:pt>
                <c:pt idx="24">
                  <c:v>2005</c:v>
                </c:pt>
                <c:pt idx="36">
                  <c:v>2006</c:v>
                </c:pt>
                <c:pt idx="48">
                  <c:v>2007</c:v>
                </c:pt>
                <c:pt idx="60">
                  <c:v>2008</c:v>
                </c:pt>
                <c:pt idx="72">
                  <c:v>2009</c:v>
                </c:pt>
                <c:pt idx="84">
                  <c:v>2010</c:v>
                </c:pt>
                <c:pt idx="96">
                  <c:v>2011</c:v>
                </c:pt>
                <c:pt idx="108">
                  <c:v>2012</c:v>
                </c:pt>
                <c:pt idx="120">
                  <c:v>2013</c:v>
                </c:pt>
              </c:numCache>
            </c:numRef>
          </c:cat>
          <c:val>
            <c:numRef>
              <c:f>Sheet1!$C$2:$C$238</c:f>
              <c:numCache>
                <c:formatCode>General</c:formatCode>
                <c:ptCount val="129"/>
                <c:pt idx="0">
                  <c:v>272.75496690257154</c:v>
                </c:pt>
                <c:pt idx="1">
                  <c:v>272.75496690257154</c:v>
                </c:pt>
                <c:pt idx="2">
                  <c:v>272.75496690257154</c:v>
                </c:pt>
                <c:pt idx="3">
                  <c:v>272.75496690257154</c:v>
                </c:pt>
                <c:pt idx="4">
                  <c:v>272.75496690257154</c:v>
                </c:pt>
                <c:pt idx="5">
                  <c:v>272.75496690257154</c:v>
                </c:pt>
                <c:pt idx="6">
                  <c:v>272.75496690257154</c:v>
                </c:pt>
                <c:pt idx="7">
                  <c:v>272.75496690257154</c:v>
                </c:pt>
                <c:pt idx="8">
                  <c:v>272.75496690257154</c:v>
                </c:pt>
                <c:pt idx="9">
                  <c:v>272.75496690257154</c:v>
                </c:pt>
                <c:pt idx="10">
                  <c:v>272.75496690257154</c:v>
                </c:pt>
                <c:pt idx="11">
                  <c:v>272.75496690257154</c:v>
                </c:pt>
                <c:pt idx="12">
                  <c:v>272.75496690257154</c:v>
                </c:pt>
                <c:pt idx="13">
                  <c:v>272.75496690257154</c:v>
                </c:pt>
                <c:pt idx="14">
                  <c:v>272.75496690257154</c:v>
                </c:pt>
                <c:pt idx="15">
                  <c:v>272.75496690257154</c:v>
                </c:pt>
                <c:pt idx="16">
                  <c:v>272.75496690257154</c:v>
                </c:pt>
                <c:pt idx="17">
                  <c:v>272.75496690257154</c:v>
                </c:pt>
                <c:pt idx="18">
                  <c:v>272.75496690257154</c:v>
                </c:pt>
                <c:pt idx="19">
                  <c:v>272.75496690257154</c:v>
                </c:pt>
                <c:pt idx="20">
                  <c:v>272.75496690257154</c:v>
                </c:pt>
                <c:pt idx="21">
                  <c:v>272.75496690257154</c:v>
                </c:pt>
                <c:pt idx="22">
                  <c:v>272.75496690257154</c:v>
                </c:pt>
                <c:pt idx="23">
                  <c:v>272.75496690257154</c:v>
                </c:pt>
                <c:pt idx="24">
                  <c:v>272.75496690257154</c:v>
                </c:pt>
                <c:pt idx="25">
                  <c:v>272.75496690257154</c:v>
                </c:pt>
                <c:pt idx="26">
                  <c:v>272.75496690257154</c:v>
                </c:pt>
                <c:pt idx="27">
                  <c:v>272.75496690257154</c:v>
                </c:pt>
                <c:pt idx="28">
                  <c:v>272.75496690257154</c:v>
                </c:pt>
                <c:pt idx="29">
                  <c:v>272.75496690257154</c:v>
                </c:pt>
                <c:pt idx="30">
                  <c:v>272.75496690257154</c:v>
                </c:pt>
                <c:pt idx="31">
                  <c:v>272.75496690257154</c:v>
                </c:pt>
                <c:pt idx="32">
                  <c:v>272.75496690257154</c:v>
                </c:pt>
                <c:pt idx="33">
                  <c:v>272.75496690257154</c:v>
                </c:pt>
                <c:pt idx="34">
                  <c:v>272.75496690257154</c:v>
                </c:pt>
                <c:pt idx="35">
                  <c:v>272.75496690257154</c:v>
                </c:pt>
                <c:pt idx="36">
                  <c:v>272.75496690257154</c:v>
                </c:pt>
                <c:pt idx="37">
                  <c:v>272.75496690257154</c:v>
                </c:pt>
                <c:pt idx="38">
                  <c:v>272.75496690257154</c:v>
                </c:pt>
                <c:pt idx="39">
                  <c:v>272.75496690257154</c:v>
                </c:pt>
                <c:pt idx="40">
                  <c:v>272.75496690257154</c:v>
                </c:pt>
                <c:pt idx="41">
                  <c:v>272.75496690257154</c:v>
                </c:pt>
                <c:pt idx="42">
                  <c:v>272.75496690257154</c:v>
                </c:pt>
                <c:pt idx="43">
                  <c:v>272.75496690257154</c:v>
                </c:pt>
                <c:pt idx="44">
                  <c:v>272.75496690257154</c:v>
                </c:pt>
                <c:pt idx="45">
                  <c:v>272.75496690257154</c:v>
                </c:pt>
                <c:pt idx="46">
                  <c:v>272.75496690257154</c:v>
                </c:pt>
                <c:pt idx="47">
                  <c:v>272.75496690257154</c:v>
                </c:pt>
                <c:pt idx="48">
                  <c:v>272.75496690257154</c:v>
                </c:pt>
                <c:pt idx="49">
                  <c:v>272.75496690257154</c:v>
                </c:pt>
                <c:pt idx="50">
                  <c:v>272.75496690257154</c:v>
                </c:pt>
                <c:pt idx="51">
                  <c:v>272.75496690257154</c:v>
                </c:pt>
                <c:pt idx="52">
                  <c:v>272.75496690257154</c:v>
                </c:pt>
                <c:pt idx="53">
                  <c:v>272.75496690257154</c:v>
                </c:pt>
                <c:pt idx="54">
                  <c:v>272.75496690257154</c:v>
                </c:pt>
                <c:pt idx="55">
                  <c:v>272.75496690257154</c:v>
                </c:pt>
                <c:pt idx="56">
                  <c:v>272.75496690257154</c:v>
                </c:pt>
                <c:pt idx="57">
                  <c:v>272.75496690257154</c:v>
                </c:pt>
                <c:pt idx="58">
                  <c:v>272.75496690257154</c:v>
                </c:pt>
                <c:pt idx="59">
                  <c:v>272.75496690257154</c:v>
                </c:pt>
                <c:pt idx="60">
                  <c:v>272.75496690257154</c:v>
                </c:pt>
                <c:pt idx="61">
                  <c:v>272.75496690257154</c:v>
                </c:pt>
                <c:pt idx="62">
                  <c:v>272.75496690257154</c:v>
                </c:pt>
                <c:pt idx="63">
                  <c:v>272.75496690257154</c:v>
                </c:pt>
                <c:pt idx="64">
                  <c:v>272.75496690257154</c:v>
                </c:pt>
                <c:pt idx="65">
                  <c:v>272.75496690257154</c:v>
                </c:pt>
                <c:pt idx="66">
                  <c:v>272.75496690257154</c:v>
                </c:pt>
                <c:pt idx="67">
                  <c:v>272.75496690257154</c:v>
                </c:pt>
                <c:pt idx="68">
                  <c:v>272.75496690257154</c:v>
                </c:pt>
                <c:pt idx="69">
                  <c:v>272.75496690257154</c:v>
                </c:pt>
                <c:pt idx="70">
                  <c:v>272.75496690257154</c:v>
                </c:pt>
                <c:pt idx="71">
                  <c:v>272.75496690257154</c:v>
                </c:pt>
                <c:pt idx="72">
                  <c:v>272.75496690257154</c:v>
                </c:pt>
                <c:pt idx="73">
                  <c:v>272.75496690257154</c:v>
                </c:pt>
                <c:pt idx="74">
                  <c:v>272.75496690257154</c:v>
                </c:pt>
                <c:pt idx="75">
                  <c:v>272.75496690257154</c:v>
                </c:pt>
                <c:pt idx="76">
                  <c:v>272.75496690257154</c:v>
                </c:pt>
                <c:pt idx="77">
                  <c:v>272.75496690257154</c:v>
                </c:pt>
                <c:pt idx="78">
                  <c:v>272.75496690257154</c:v>
                </c:pt>
                <c:pt idx="79">
                  <c:v>272.75496690257154</c:v>
                </c:pt>
                <c:pt idx="80">
                  <c:v>272.75496690257154</c:v>
                </c:pt>
                <c:pt idx="81">
                  <c:v>272.75496690257154</c:v>
                </c:pt>
                <c:pt idx="82">
                  <c:v>272.75496690257154</c:v>
                </c:pt>
                <c:pt idx="83">
                  <c:v>272.75496690257154</c:v>
                </c:pt>
                <c:pt idx="84">
                  <c:v>272.75496690257154</c:v>
                </c:pt>
                <c:pt idx="85">
                  <c:v>272.75496690257154</c:v>
                </c:pt>
                <c:pt idx="86">
                  <c:v>272.75496690257154</c:v>
                </c:pt>
                <c:pt idx="87">
                  <c:v>272.75496690257154</c:v>
                </c:pt>
                <c:pt idx="88">
                  <c:v>272.75496690257154</c:v>
                </c:pt>
                <c:pt idx="89">
                  <c:v>272.75496690257154</c:v>
                </c:pt>
                <c:pt idx="90">
                  <c:v>272.75496690257154</c:v>
                </c:pt>
                <c:pt idx="91">
                  <c:v>272.75496690257154</c:v>
                </c:pt>
                <c:pt idx="92">
                  <c:v>272.75496690257154</c:v>
                </c:pt>
                <c:pt idx="93">
                  <c:v>272.75496690257154</c:v>
                </c:pt>
                <c:pt idx="94">
                  <c:v>272.75496690257154</c:v>
                </c:pt>
                <c:pt idx="95">
                  <c:v>272.75496690257154</c:v>
                </c:pt>
                <c:pt idx="96">
                  <c:v>272.75496690257154</c:v>
                </c:pt>
                <c:pt idx="97">
                  <c:v>272.75496690257154</c:v>
                </c:pt>
                <c:pt idx="98">
                  <c:v>272.75496690257154</c:v>
                </c:pt>
                <c:pt idx="99">
                  <c:v>272.75496690257154</c:v>
                </c:pt>
                <c:pt idx="100">
                  <c:v>272.75496690257154</c:v>
                </c:pt>
                <c:pt idx="101">
                  <c:v>272.75496690257154</c:v>
                </c:pt>
                <c:pt idx="102">
                  <c:v>272.75496690257154</c:v>
                </c:pt>
                <c:pt idx="103">
                  <c:v>272.75496690257154</c:v>
                </c:pt>
                <c:pt idx="104">
                  <c:v>272.75496690257154</c:v>
                </c:pt>
                <c:pt idx="105">
                  <c:v>272.75496690257154</c:v>
                </c:pt>
                <c:pt idx="106">
                  <c:v>272.75496690257154</c:v>
                </c:pt>
                <c:pt idx="107">
                  <c:v>272.75496690257154</c:v>
                </c:pt>
                <c:pt idx="108">
                  <c:v>272.75496690257154</c:v>
                </c:pt>
                <c:pt idx="109">
                  <c:v>272.75496690257154</c:v>
                </c:pt>
                <c:pt idx="110">
                  <c:v>272.75496690257154</c:v>
                </c:pt>
                <c:pt idx="111">
                  <c:v>272.75496690257154</c:v>
                </c:pt>
                <c:pt idx="112">
                  <c:v>272.75496690257154</c:v>
                </c:pt>
                <c:pt idx="113">
                  <c:v>272.75496690257154</c:v>
                </c:pt>
                <c:pt idx="114">
                  <c:v>272.75496690257154</c:v>
                </c:pt>
                <c:pt idx="115">
                  <c:v>272.75496690257154</c:v>
                </c:pt>
                <c:pt idx="116">
                  <c:v>272.75496690257154</c:v>
                </c:pt>
                <c:pt idx="117">
                  <c:v>272.75496690257154</c:v>
                </c:pt>
                <c:pt idx="118">
                  <c:v>272.75496690257154</c:v>
                </c:pt>
                <c:pt idx="119">
                  <c:v>272.75496690257154</c:v>
                </c:pt>
                <c:pt idx="120">
                  <c:v>272.75496690257154</c:v>
                </c:pt>
                <c:pt idx="121">
                  <c:v>272.75496690257154</c:v>
                </c:pt>
                <c:pt idx="122">
                  <c:v>272.75496690257154</c:v>
                </c:pt>
              </c:numCache>
            </c:numRef>
          </c:val>
          <c:smooth val="0"/>
        </c:ser>
        <c:dLbls>
          <c:showLegendKey val="0"/>
          <c:showVal val="0"/>
          <c:showCatName val="0"/>
          <c:showSerName val="0"/>
          <c:showPercent val="0"/>
          <c:showBubbleSize val="0"/>
        </c:dLbls>
        <c:marker val="1"/>
        <c:smooth val="0"/>
        <c:axId val="537862144"/>
        <c:axId val="537864064"/>
      </c:lineChart>
      <c:catAx>
        <c:axId val="537862144"/>
        <c:scaling>
          <c:orientation val="minMax"/>
        </c:scaling>
        <c:delete val="0"/>
        <c:axPos val="b"/>
        <c:title>
          <c:tx>
            <c:rich>
              <a:bodyPr/>
              <a:lstStyle/>
              <a:p>
                <a:pPr>
                  <a:defRPr lang="en-US"/>
                </a:pPr>
                <a:endParaRPr lang="nb-NO"/>
              </a:p>
            </c:rich>
          </c:tx>
          <c:layout>
            <c:manualLayout>
              <c:xMode val="edge"/>
              <c:yMode val="edge"/>
              <c:x val="0.51424050632912865"/>
              <c:y val="0.95016611295681053"/>
            </c:manualLayout>
          </c:layout>
          <c:overlay val="0"/>
        </c:title>
        <c:numFmt formatCode="General" sourceLinked="1"/>
        <c:majorTickMark val="none"/>
        <c:minorTickMark val="none"/>
        <c:tickLblPos val="low"/>
        <c:txPr>
          <a:bodyPr rot="0" vert="horz"/>
          <a:lstStyle/>
          <a:p>
            <a:pPr>
              <a:defRPr lang="en-US"/>
            </a:pPr>
            <a:endParaRPr lang="en-US"/>
          </a:p>
        </c:txPr>
        <c:crossAx val="537864064"/>
        <c:crosses val="autoZero"/>
        <c:auto val="0"/>
        <c:lblAlgn val="ctr"/>
        <c:lblOffset val="100"/>
        <c:tickLblSkip val="6"/>
        <c:tickMarkSkip val="1"/>
        <c:noMultiLvlLbl val="0"/>
      </c:catAx>
      <c:valAx>
        <c:axId val="537864064"/>
        <c:scaling>
          <c:orientation val="minMax"/>
          <c:max val="500"/>
          <c:min val="0"/>
        </c:scaling>
        <c:delete val="0"/>
        <c:axPos val="l"/>
        <c:majorGridlines/>
        <c:title>
          <c:tx>
            <c:rich>
              <a:bodyPr rot="0" vert="horz"/>
              <a:lstStyle/>
              <a:p>
                <a:pPr>
                  <a:defRPr lang="en-US" b="0"/>
                </a:pPr>
                <a:r>
                  <a:rPr lang="nb-NO" b="0"/>
                  <a:t>USD/t</a:t>
                </a:r>
              </a:p>
            </c:rich>
          </c:tx>
          <c:layout>
            <c:manualLayout>
              <c:xMode val="edge"/>
              <c:yMode val="edge"/>
              <c:x val="7.9834352701325193E-3"/>
              <c:y val="4.4005952380952375E-2"/>
            </c:manualLayout>
          </c:layout>
          <c:overlay val="0"/>
        </c:title>
        <c:numFmt formatCode="0" sourceLinked="0"/>
        <c:majorTickMark val="none"/>
        <c:minorTickMark val="none"/>
        <c:tickLblPos val="nextTo"/>
        <c:txPr>
          <a:bodyPr rot="0" vert="horz"/>
          <a:lstStyle/>
          <a:p>
            <a:pPr>
              <a:defRPr lang="en-US"/>
            </a:pPr>
            <a:endParaRPr lang="en-US"/>
          </a:p>
        </c:txPr>
        <c:crossAx val="537862144"/>
        <c:crosses val="autoZero"/>
        <c:crossBetween val="midCat"/>
        <c:majorUnit val="100"/>
        <c:minorUnit val="50"/>
      </c:valAx>
    </c:plotArea>
    <c:plotVisOnly val="1"/>
    <c:dispBlanksAs val="gap"/>
    <c:showDLblsOverMax val="0"/>
  </c:chart>
  <c:txPr>
    <a:bodyPr/>
    <a:lstStyle/>
    <a:p>
      <a:pPr>
        <a:defRPr sz="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4692911433161613E-2"/>
          <c:y val="0.10456067249289912"/>
          <c:w val="0.86795200555575824"/>
          <c:h val="0.6838003233476172"/>
        </c:manualLayout>
      </c:layout>
      <c:lineChart>
        <c:grouping val="standard"/>
        <c:varyColors val="0"/>
        <c:ser>
          <c:idx val="0"/>
          <c:order val="0"/>
          <c:tx>
            <c:strRef>
              <c:f>Sheet1!$M$2</c:f>
              <c:strCache>
                <c:ptCount val="1"/>
                <c:pt idx="0">
                  <c:v>World</c:v>
                </c:pt>
              </c:strCache>
            </c:strRef>
          </c:tx>
          <c:marker>
            <c:symbol val="none"/>
          </c:marker>
          <c:cat>
            <c:strRef>
              <c:f>Sheet1!$A$9:$A$23</c:f>
              <c:strCache>
                <c:ptCount val="9"/>
                <c:pt idx="0">
                  <c:v>06</c:v>
                </c:pt>
                <c:pt idx="1">
                  <c:v>07</c:v>
                </c:pt>
                <c:pt idx="2">
                  <c:v>08</c:v>
                </c:pt>
                <c:pt idx="3">
                  <c:v>09</c:v>
                </c:pt>
                <c:pt idx="4">
                  <c:v>10</c:v>
                </c:pt>
                <c:pt idx="5">
                  <c:v>11</c:v>
                </c:pt>
                <c:pt idx="6">
                  <c:v>12</c:v>
                </c:pt>
                <c:pt idx="7">
                  <c:v>13E</c:v>
                </c:pt>
                <c:pt idx="8">
                  <c:v>14F</c:v>
                </c:pt>
              </c:strCache>
            </c:strRef>
          </c:cat>
          <c:val>
            <c:numRef>
              <c:f>Sheet1!$M$9:$M$23</c:f>
              <c:numCache>
                <c:formatCode>0</c:formatCode>
                <c:ptCount val="9"/>
                <c:pt idx="0">
                  <c:v>71.00130167322834</c:v>
                </c:pt>
                <c:pt idx="1">
                  <c:v>62.189191894531248</c:v>
                </c:pt>
                <c:pt idx="2">
                  <c:v>64.462370299857199</c:v>
                </c:pt>
                <c:pt idx="3">
                  <c:v>76.53008109360519</c:v>
                </c:pt>
                <c:pt idx="4">
                  <c:v>81.481388250128134</c:v>
                </c:pt>
                <c:pt idx="5">
                  <c:v>75.834808523987732</c:v>
                </c:pt>
                <c:pt idx="6">
                  <c:v>74.149145789576252</c:v>
                </c:pt>
                <c:pt idx="7">
                  <c:v>71.526560229672128</c:v>
                </c:pt>
                <c:pt idx="8">
                  <c:v>73.525585375015652</c:v>
                </c:pt>
              </c:numCache>
            </c:numRef>
          </c:val>
          <c:smooth val="0"/>
        </c:ser>
        <c:dLbls>
          <c:showLegendKey val="0"/>
          <c:showVal val="0"/>
          <c:showCatName val="0"/>
          <c:showSerName val="0"/>
          <c:showPercent val="0"/>
          <c:showBubbleSize val="0"/>
        </c:dLbls>
        <c:marker val="1"/>
        <c:smooth val="0"/>
        <c:axId val="495883392"/>
        <c:axId val="495884928"/>
      </c:lineChart>
      <c:catAx>
        <c:axId val="495883392"/>
        <c:scaling>
          <c:orientation val="minMax"/>
        </c:scaling>
        <c:delete val="0"/>
        <c:axPos val="b"/>
        <c:numFmt formatCode="General" sourceLinked="1"/>
        <c:majorTickMark val="none"/>
        <c:minorTickMark val="none"/>
        <c:tickLblPos val="nextTo"/>
        <c:txPr>
          <a:bodyPr rot="0" vert="horz"/>
          <a:lstStyle/>
          <a:p>
            <a:pPr>
              <a:defRPr lang="en-US"/>
            </a:pPr>
            <a:endParaRPr lang="en-US"/>
          </a:p>
        </c:txPr>
        <c:crossAx val="495884928"/>
        <c:crosses val="autoZero"/>
        <c:auto val="1"/>
        <c:lblAlgn val="ctr"/>
        <c:lblOffset val="100"/>
        <c:tickLblSkip val="1"/>
        <c:tickMarkSkip val="1"/>
        <c:noMultiLvlLbl val="0"/>
      </c:catAx>
      <c:valAx>
        <c:axId val="495884928"/>
        <c:scaling>
          <c:orientation val="minMax"/>
          <c:min val="55"/>
        </c:scaling>
        <c:delete val="0"/>
        <c:axPos val="l"/>
        <c:majorGridlines/>
        <c:title>
          <c:tx>
            <c:rich>
              <a:bodyPr rot="0" vert="horz"/>
              <a:lstStyle/>
              <a:p>
                <a:pPr>
                  <a:defRPr lang="en-US"/>
                </a:pPr>
                <a:r>
                  <a:rPr lang="nb-NO" b="0" dirty="0" smtClean="0"/>
                  <a:t>Days</a:t>
                </a:r>
                <a:endParaRPr lang="nb-NO" b="0" dirty="0"/>
              </a:p>
            </c:rich>
          </c:tx>
          <c:layout>
            <c:manualLayout>
              <c:xMode val="edge"/>
              <c:yMode val="edge"/>
              <c:x val="0"/>
              <c:y val="9.7272727272727181E-3"/>
            </c:manualLayout>
          </c:layout>
          <c:overlay val="0"/>
        </c:title>
        <c:numFmt formatCode="#,##0_);[Red]\(#,##0\)" sourceLinked="0"/>
        <c:majorTickMark val="none"/>
        <c:minorTickMark val="none"/>
        <c:tickLblPos val="nextTo"/>
        <c:txPr>
          <a:bodyPr rot="0" vert="horz"/>
          <a:lstStyle/>
          <a:p>
            <a:pPr>
              <a:defRPr lang="en-US"/>
            </a:pPr>
            <a:endParaRPr lang="en-US"/>
          </a:p>
        </c:txPr>
        <c:crossAx val="495883392"/>
        <c:crosses val="autoZero"/>
        <c:crossBetween val="midCat"/>
      </c:valAx>
    </c:plotArea>
    <c:plotVisOnly val="1"/>
    <c:dispBlanksAs val="gap"/>
    <c:showDLblsOverMax val="0"/>
  </c:chart>
  <c:txPr>
    <a:bodyPr/>
    <a:lstStyle/>
    <a:p>
      <a:pPr>
        <a:defRPr sz="10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lang="en-US" i="1"/>
            </a:pPr>
            <a:r>
              <a:rPr lang="en-US" i="1" dirty="0"/>
              <a:t>Urea </a:t>
            </a:r>
            <a:r>
              <a:rPr lang="en-US" i="1" dirty="0" err="1"/>
              <a:t>prilled</a:t>
            </a:r>
            <a:r>
              <a:rPr lang="en-US" i="1" dirty="0"/>
              <a:t> fob Black Sea</a:t>
            </a:r>
          </a:p>
        </c:rich>
      </c:tx>
      <c:layout>
        <c:manualLayout>
          <c:xMode val="edge"/>
          <c:yMode val="edge"/>
          <c:x val="0.31348216106014953"/>
          <c:y val="5.9692460317460972E-3"/>
        </c:manualLayout>
      </c:layout>
      <c:overlay val="0"/>
    </c:title>
    <c:autoTitleDeleted val="0"/>
    <c:plotArea>
      <c:layout>
        <c:manualLayout>
          <c:layoutTarget val="inner"/>
          <c:xMode val="edge"/>
          <c:yMode val="edge"/>
          <c:x val="8.5359898805885265E-2"/>
          <c:y val="0.17748379300899408"/>
          <c:w val="0.89618500608254104"/>
          <c:h val="0.67689806837145883"/>
        </c:manualLayout>
      </c:layout>
      <c:lineChart>
        <c:grouping val="standard"/>
        <c:varyColors val="0"/>
        <c:ser>
          <c:idx val="0"/>
          <c:order val="0"/>
          <c:tx>
            <c:strRef>
              <c:f>Sheet1!$B$1</c:f>
              <c:strCache>
                <c:ptCount val="1"/>
              </c:strCache>
            </c:strRef>
          </c:tx>
          <c:marker>
            <c:symbol val="none"/>
          </c:marker>
          <c:cat>
            <c:numRef>
              <c:f>Sheet1!$A$2:$A$238</c:f>
              <c:numCache>
                <c:formatCode>General</c:formatCode>
                <c:ptCount val="129"/>
                <c:pt idx="0">
                  <c:v>2003</c:v>
                </c:pt>
                <c:pt idx="12">
                  <c:v>2004</c:v>
                </c:pt>
                <c:pt idx="24">
                  <c:v>2005</c:v>
                </c:pt>
                <c:pt idx="36">
                  <c:v>2006</c:v>
                </c:pt>
                <c:pt idx="48">
                  <c:v>2007</c:v>
                </c:pt>
                <c:pt idx="60">
                  <c:v>2008</c:v>
                </c:pt>
                <c:pt idx="72">
                  <c:v>2009</c:v>
                </c:pt>
                <c:pt idx="84">
                  <c:v>2010</c:v>
                </c:pt>
                <c:pt idx="96">
                  <c:v>2011</c:v>
                </c:pt>
                <c:pt idx="108">
                  <c:v>2012</c:v>
                </c:pt>
                <c:pt idx="120">
                  <c:v>2013</c:v>
                </c:pt>
              </c:numCache>
            </c:numRef>
          </c:cat>
          <c:val>
            <c:numRef>
              <c:f>Sheet1!$B$2:$B$238</c:f>
              <c:numCache>
                <c:formatCode>General</c:formatCode>
                <c:ptCount val="129"/>
                <c:pt idx="0">
                  <c:v>116</c:v>
                </c:pt>
                <c:pt idx="1">
                  <c:v>133</c:v>
                </c:pt>
                <c:pt idx="2">
                  <c:v>138</c:v>
                </c:pt>
                <c:pt idx="3">
                  <c:v>117</c:v>
                </c:pt>
                <c:pt idx="4">
                  <c:v>130</c:v>
                </c:pt>
                <c:pt idx="5">
                  <c:v>134</c:v>
                </c:pt>
                <c:pt idx="6">
                  <c:v>138</c:v>
                </c:pt>
                <c:pt idx="7">
                  <c:v>147</c:v>
                </c:pt>
                <c:pt idx="8">
                  <c:v>149</c:v>
                </c:pt>
                <c:pt idx="9">
                  <c:v>151</c:v>
                </c:pt>
                <c:pt idx="10">
                  <c:v>155</c:v>
                </c:pt>
                <c:pt idx="11">
                  <c:v>160</c:v>
                </c:pt>
                <c:pt idx="12">
                  <c:v>154</c:v>
                </c:pt>
                <c:pt idx="13">
                  <c:v>127</c:v>
                </c:pt>
                <c:pt idx="14">
                  <c:v>130</c:v>
                </c:pt>
                <c:pt idx="15">
                  <c:v>130</c:v>
                </c:pt>
                <c:pt idx="16">
                  <c:v>138</c:v>
                </c:pt>
                <c:pt idx="17">
                  <c:v>162</c:v>
                </c:pt>
                <c:pt idx="18">
                  <c:v>200</c:v>
                </c:pt>
                <c:pt idx="19">
                  <c:v>203</c:v>
                </c:pt>
                <c:pt idx="20">
                  <c:v>227</c:v>
                </c:pt>
                <c:pt idx="21">
                  <c:v>242</c:v>
                </c:pt>
                <c:pt idx="22">
                  <c:v>206</c:v>
                </c:pt>
                <c:pt idx="23">
                  <c:v>185</c:v>
                </c:pt>
                <c:pt idx="24">
                  <c:v>189</c:v>
                </c:pt>
                <c:pt idx="25">
                  <c:v>186</c:v>
                </c:pt>
                <c:pt idx="26">
                  <c:v>220</c:v>
                </c:pt>
                <c:pt idx="27">
                  <c:v>246</c:v>
                </c:pt>
                <c:pt idx="28">
                  <c:v>257</c:v>
                </c:pt>
                <c:pt idx="29">
                  <c:v>220</c:v>
                </c:pt>
                <c:pt idx="30">
                  <c:v>217</c:v>
                </c:pt>
                <c:pt idx="31">
                  <c:v>210</c:v>
                </c:pt>
                <c:pt idx="32">
                  <c:v>210</c:v>
                </c:pt>
                <c:pt idx="33">
                  <c:v>225</c:v>
                </c:pt>
                <c:pt idx="34">
                  <c:v>235</c:v>
                </c:pt>
                <c:pt idx="35">
                  <c:v>215</c:v>
                </c:pt>
                <c:pt idx="36">
                  <c:v>199</c:v>
                </c:pt>
                <c:pt idx="37">
                  <c:v>216</c:v>
                </c:pt>
                <c:pt idx="38">
                  <c:v>243</c:v>
                </c:pt>
                <c:pt idx="39">
                  <c:v>248</c:v>
                </c:pt>
                <c:pt idx="40">
                  <c:v>228</c:v>
                </c:pt>
                <c:pt idx="41">
                  <c:v>208</c:v>
                </c:pt>
                <c:pt idx="42">
                  <c:v>205</c:v>
                </c:pt>
                <c:pt idx="43">
                  <c:v>214</c:v>
                </c:pt>
                <c:pt idx="44">
                  <c:v>216</c:v>
                </c:pt>
                <c:pt idx="45">
                  <c:v>212</c:v>
                </c:pt>
                <c:pt idx="46">
                  <c:v>235</c:v>
                </c:pt>
                <c:pt idx="47">
                  <c:v>253</c:v>
                </c:pt>
                <c:pt idx="48">
                  <c:v>266</c:v>
                </c:pt>
                <c:pt idx="49">
                  <c:v>296</c:v>
                </c:pt>
                <c:pt idx="50">
                  <c:v>316</c:v>
                </c:pt>
                <c:pt idx="51">
                  <c:v>290</c:v>
                </c:pt>
                <c:pt idx="52">
                  <c:v>296</c:v>
                </c:pt>
                <c:pt idx="53">
                  <c:v>287</c:v>
                </c:pt>
                <c:pt idx="54">
                  <c:v>266</c:v>
                </c:pt>
                <c:pt idx="55">
                  <c:v>267</c:v>
                </c:pt>
                <c:pt idx="56">
                  <c:v>313</c:v>
                </c:pt>
                <c:pt idx="57">
                  <c:v>330</c:v>
                </c:pt>
                <c:pt idx="58">
                  <c:v>371</c:v>
                </c:pt>
                <c:pt idx="59">
                  <c:v>390</c:v>
                </c:pt>
                <c:pt idx="60">
                  <c:v>369</c:v>
                </c:pt>
                <c:pt idx="61">
                  <c:v>325</c:v>
                </c:pt>
                <c:pt idx="62">
                  <c:v>375</c:v>
                </c:pt>
                <c:pt idx="63">
                  <c:v>463</c:v>
                </c:pt>
                <c:pt idx="64">
                  <c:v>629</c:v>
                </c:pt>
                <c:pt idx="65">
                  <c:v>625</c:v>
                </c:pt>
                <c:pt idx="66">
                  <c:v>762</c:v>
                </c:pt>
                <c:pt idx="67">
                  <c:v>784</c:v>
                </c:pt>
                <c:pt idx="68">
                  <c:v>729</c:v>
                </c:pt>
                <c:pt idx="69">
                  <c:v>402</c:v>
                </c:pt>
                <c:pt idx="70">
                  <c:v>242</c:v>
                </c:pt>
                <c:pt idx="71">
                  <c:v>223</c:v>
                </c:pt>
                <c:pt idx="72">
                  <c:v>253</c:v>
                </c:pt>
                <c:pt idx="73">
                  <c:v>274</c:v>
                </c:pt>
                <c:pt idx="74">
                  <c:v>266</c:v>
                </c:pt>
                <c:pt idx="75">
                  <c:v>246</c:v>
                </c:pt>
                <c:pt idx="76">
                  <c:v>243</c:v>
                </c:pt>
                <c:pt idx="77">
                  <c:v>238</c:v>
                </c:pt>
                <c:pt idx="78">
                  <c:v>248</c:v>
                </c:pt>
                <c:pt idx="79">
                  <c:v>247</c:v>
                </c:pt>
                <c:pt idx="80">
                  <c:v>233</c:v>
                </c:pt>
                <c:pt idx="81">
                  <c:v>238</c:v>
                </c:pt>
                <c:pt idx="82">
                  <c:v>245</c:v>
                </c:pt>
                <c:pt idx="83">
                  <c:v>260</c:v>
                </c:pt>
                <c:pt idx="84">
                  <c:v>275.5</c:v>
                </c:pt>
                <c:pt idx="85">
                  <c:v>287.78125</c:v>
                </c:pt>
                <c:pt idx="86">
                  <c:v>279.25</c:v>
                </c:pt>
                <c:pt idx="87">
                  <c:v>251.5</c:v>
                </c:pt>
                <c:pt idx="88">
                  <c:v>228.34375</c:v>
                </c:pt>
                <c:pt idx="89">
                  <c:v>225.15625</c:v>
                </c:pt>
                <c:pt idx="90">
                  <c:v>247.92500000000001</c:v>
                </c:pt>
                <c:pt idx="91">
                  <c:v>273.375</c:v>
                </c:pt>
                <c:pt idx="92">
                  <c:v>316.35000000000002</c:v>
                </c:pt>
                <c:pt idx="93">
                  <c:v>333.21875</c:v>
                </c:pt>
                <c:pt idx="94">
                  <c:v>367.1875</c:v>
                </c:pt>
                <c:pt idx="95">
                  <c:v>376.05</c:v>
                </c:pt>
                <c:pt idx="96">
                  <c:v>373.71875</c:v>
                </c:pt>
                <c:pt idx="97">
                  <c:v>359.34375</c:v>
                </c:pt>
                <c:pt idx="98">
                  <c:v>328.57499999999999</c:v>
                </c:pt>
                <c:pt idx="99">
                  <c:v>339.84375</c:v>
                </c:pt>
                <c:pt idx="100">
                  <c:v>397.21875</c:v>
                </c:pt>
                <c:pt idx="101">
                  <c:v>486.3</c:v>
                </c:pt>
                <c:pt idx="102">
                  <c:v>472.375</c:v>
                </c:pt>
                <c:pt idx="103">
                  <c:v>477.71875</c:v>
                </c:pt>
                <c:pt idx="104">
                  <c:v>503.1</c:v>
                </c:pt>
                <c:pt idx="105">
                  <c:v>489.09375</c:v>
                </c:pt>
                <c:pt idx="106">
                  <c:v>486.25</c:v>
                </c:pt>
                <c:pt idx="107">
                  <c:v>362.8</c:v>
                </c:pt>
                <c:pt idx="108">
                  <c:v>373.75</c:v>
                </c:pt>
                <c:pt idx="109">
                  <c:v>382.1875</c:v>
                </c:pt>
                <c:pt idx="110">
                  <c:v>412.4</c:v>
                </c:pt>
                <c:pt idx="111">
                  <c:v>497.09375</c:v>
                </c:pt>
                <c:pt idx="112">
                  <c:v>498.3</c:v>
                </c:pt>
                <c:pt idx="113">
                  <c:v>417.0625</c:v>
                </c:pt>
                <c:pt idx="114">
                  <c:v>383.78125</c:v>
                </c:pt>
                <c:pt idx="115">
                  <c:v>377.625</c:v>
                </c:pt>
                <c:pt idx="116">
                  <c:v>386</c:v>
                </c:pt>
                <c:pt idx="117">
                  <c:v>401.625</c:v>
                </c:pt>
                <c:pt idx="118">
                  <c:v>375.92500000000001</c:v>
                </c:pt>
                <c:pt idx="119">
                  <c:v>378.75</c:v>
                </c:pt>
                <c:pt idx="120">
                  <c:v>395.92500000000001</c:v>
                </c:pt>
                <c:pt idx="121">
                  <c:v>417.71875</c:v>
                </c:pt>
                <c:pt idx="122">
                  <c:v>385.09375</c:v>
                </c:pt>
                <c:pt idx="123">
                  <c:v>362</c:v>
                </c:pt>
                <c:pt idx="124">
                  <c:v>346</c:v>
                </c:pt>
                <c:pt idx="125">
                  <c:v>319</c:v>
                </c:pt>
                <c:pt idx="126">
                  <c:v>322</c:v>
                </c:pt>
                <c:pt idx="127">
                  <c:v>305</c:v>
                </c:pt>
                <c:pt idx="128">
                  <c:v>296</c:v>
                </c:pt>
              </c:numCache>
            </c:numRef>
          </c:val>
          <c:smooth val="0"/>
        </c:ser>
        <c:ser>
          <c:idx val="1"/>
          <c:order val="1"/>
          <c:tx>
            <c:strRef>
              <c:f>Sheet1!$C$1</c:f>
              <c:strCache>
                <c:ptCount val="1"/>
              </c:strCache>
            </c:strRef>
          </c:tx>
          <c:spPr>
            <a:ln w="25400">
              <a:solidFill>
                <a:schemeClr val="tx1"/>
              </a:solidFill>
              <a:prstDash val="sysDash"/>
            </a:ln>
          </c:spPr>
          <c:marker>
            <c:symbol val="none"/>
          </c:marker>
          <c:cat>
            <c:numRef>
              <c:f>Sheet1!$A$2:$A$238</c:f>
              <c:numCache>
                <c:formatCode>General</c:formatCode>
                <c:ptCount val="129"/>
                <c:pt idx="0">
                  <c:v>2003</c:v>
                </c:pt>
                <c:pt idx="12">
                  <c:v>2004</c:v>
                </c:pt>
                <c:pt idx="24">
                  <c:v>2005</c:v>
                </c:pt>
                <c:pt idx="36">
                  <c:v>2006</c:v>
                </c:pt>
                <c:pt idx="48">
                  <c:v>2007</c:v>
                </c:pt>
                <c:pt idx="60">
                  <c:v>2008</c:v>
                </c:pt>
                <c:pt idx="72">
                  <c:v>2009</c:v>
                </c:pt>
                <c:pt idx="84">
                  <c:v>2010</c:v>
                </c:pt>
                <c:pt idx="96">
                  <c:v>2011</c:v>
                </c:pt>
                <c:pt idx="108">
                  <c:v>2012</c:v>
                </c:pt>
                <c:pt idx="120">
                  <c:v>2013</c:v>
                </c:pt>
              </c:numCache>
            </c:numRef>
          </c:cat>
          <c:val>
            <c:numRef>
              <c:f>Sheet1!$C$2:$C$238</c:f>
              <c:numCache>
                <c:formatCode>General</c:formatCode>
                <c:ptCount val="129"/>
                <c:pt idx="0">
                  <c:v>296.56753875968991</c:v>
                </c:pt>
                <c:pt idx="1">
                  <c:v>296.56753875968991</c:v>
                </c:pt>
                <c:pt idx="2">
                  <c:v>296.56753875968991</c:v>
                </c:pt>
                <c:pt idx="3">
                  <c:v>296.56753875968991</c:v>
                </c:pt>
                <c:pt idx="4">
                  <c:v>296.56753875968991</c:v>
                </c:pt>
                <c:pt idx="5">
                  <c:v>296.56753875968991</c:v>
                </c:pt>
                <c:pt idx="6">
                  <c:v>296.56753875968991</c:v>
                </c:pt>
                <c:pt idx="7">
                  <c:v>296.56753875968991</c:v>
                </c:pt>
                <c:pt idx="8">
                  <c:v>296.56753875968991</c:v>
                </c:pt>
                <c:pt idx="9">
                  <c:v>296.56753875968991</c:v>
                </c:pt>
                <c:pt idx="10">
                  <c:v>296.56753875968991</c:v>
                </c:pt>
                <c:pt idx="11">
                  <c:v>296.56753875968991</c:v>
                </c:pt>
                <c:pt idx="12">
                  <c:v>296.56753875968991</c:v>
                </c:pt>
                <c:pt idx="13">
                  <c:v>296.56753875968991</c:v>
                </c:pt>
                <c:pt idx="14">
                  <c:v>296.56753875968991</c:v>
                </c:pt>
                <c:pt idx="15">
                  <c:v>296.56753875968991</c:v>
                </c:pt>
                <c:pt idx="16">
                  <c:v>296.56753875968991</c:v>
                </c:pt>
                <c:pt idx="17">
                  <c:v>296.56753875968991</c:v>
                </c:pt>
                <c:pt idx="18">
                  <c:v>296.56753875968991</c:v>
                </c:pt>
                <c:pt idx="19">
                  <c:v>296.56753875968991</c:v>
                </c:pt>
                <c:pt idx="20">
                  <c:v>296.56753875968991</c:v>
                </c:pt>
                <c:pt idx="21">
                  <c:v>296.56753875968991</c:v>
                </c:pt>
                <c:pt idx="22">
                  <c:v>296.56753875968991</c:v>
                </c:pt>
                <c:pt idx="23">
                  <c:v>296.56753875968991</c:v>
                </c:pt>
                <c:pt idx="24">
                  <c:v>296.56753875968991</c:v>
                </c:pt>
                <c:pt idx="25">
                  <c:v>296.56753875968991</c:v>
                </c:pt>
                <c:pt idx="26">
                  <c:v>296.56753875968991</c:v>
                </c:pt>
                <c:pt idx="27">
                  <c:v>296.56753875968991</c:v>
                </c:pt>
                <c:pt idx="28">
                  <c:v>296.56753875968991</c:v>
                </c:pt>
                <c:pt idx="29">
                  <c:v>296.56753875968991</c:v>
                </c:pt>
                <c:pt idx="30">
                  <c:v>296.56753875968991</c:v>
                </c:pt>
                <c:pt idx="31">
                  <c:v>296.56753875968991</c:v>
                </c:pt>
                <c:pt idx="32">
                  <c:v>296.56753875968991</c:v>
                </c:pt>
                <c:pt idx="33">
                  <c:v>296.56753875968991</c:v>
                </c:pt>
                <c:pt idx="34">
                  <c:v>296.56753875968991</c:v>
                </c:pt>
                <c:pt idx="35">
                  <c:v>296.56753875968991</c:v>
                </c:pt>
                <c:pt idx="36">
                  <c:v>296.56753875968991</c:v>
                </c:pt>
                <c:pt idx="37">
                  <c:v>296.56753875968991</c:v>
                </c:pt>
                <c:pt idx="38">
                  <c:v>296.56753875968991</c:v>
                </c:pt>
                <c:pt idx="39">
                  <c:v>296.56753875968991</c:v>
                </c:pt>
                <c:pt idx="40">
                  <c:v>296.56753875968991</c:v>
                </c:pt>
                <c:pt idx="41">
                  <c:v>296.56753875968991</c:v>
                </c:pt>
                <c:pt idx="42">
                  <c:v>296.56753875968991</c:v>
                </c:pt>
                <c:pt idx="43">
                  <c:v>296.56753875968991</c:v>
                </c:pt>
                <c:pt idx="44">
                  <c:v>296.56753875968991</c:v>
                </c:pt>
                <c:pt idx="45">
                  <c:v>296.56753875968991</c:v>
                </c:pt>
                <c:pt idx="46">
                  <c:v>296.56753875968991</c:v>
                </c:pt>
                <c:pt idx="47">
                  <c:v>296.56753875968991</c:v>
                </c:pt>
                <c:pt idx="48">
                  <c:v>296.56753875968991</c:v>
                </c:pt>
                <c:pt idx="49">
                  <c:v>296.56753875968991</c:v>
                </c:pt>
                <c:pt idx="50">
                  <c:v>296.56753875968991</c:v>
                </c:pt>
                <c:pt idx="51">
                  <c:v>296.56753875968991</c:v>
                </c:pt>
                <c:pt idx="52">
                  <c:v>296.56753875968991</c:v>
                </c:pt>
                <c:pt idx="53">
                  <c:v>296.56753875968991</c:v>
                </c:pt>
                <c:pt idx="54">
                  <c:v>296.56753875968991</c:v>
                </c:pt>
                <c:pt idx="55">
                  <c:v>296.56753875968991</c:v>
                </c:pt>
                <c:pt idx="56">
                  <c:v>296.56753875968991</c:v>
                </c:pt>
                <c:pt idx="57">
                  <c:v>296.56753875968991</c:v>
                </c:pt>
                <c:pt idx="58">
                  <c:v>296.56753875968991</c:v>
                </c:pt>
                <c:pt idx="59">
                  <c:v>296.56753875968991</c:v>
                </c:pt>
                <c:pt idx="60">
                  <c:v>296.56753875968991</c:v>
                </c:pt>
                <c:pt idx="61">
                  <c:v>296.56753875968991</c:v>
                </c:pt>
                <c:pt idx="62">
                  <c:v>296.56753875968991</c:v>
                </c:pt>
                <c:pt idx="63">
                  <c:v>296.56753875968991</c:v>
                </c:pt>
                <c:pt idx="64">
                  <c:v>296.56753875968991</c:v>
                </c:pt>
                <c:pt idx="65">
                  <c:v>296.56753875968991</c:v>
                </c:pt>
                <c:pt idx="66">
                  <c:v>296.56753875968991</c:v>
                </c:pt>
                <c:pt idx="67">
                  <c:v>296.56753875968991</c:v>
                </c:pt>
                <c:pt idx="68">
                  <c:v>296.56753875968991</c:v>
                </c:pt>
                <c:pt idx="69">
                  <c:v>296.56753875968991</c:v>
                </c:pt>
                <c:pt idx="70">
                  <c:v>296.56753875968991</c:v>
                </c:pt>
                <c:pt idx="71">
                  <c:v>296.56753875968991</c:v>
                </c:pt>
                <c:pt idx="72">
                  <c:v>296.56753875968991</c:v>
                </c:pt>
                <c:pt idx="73">
                  <c:v>296.56753875968991</c:v>
                </c:pt>
                <c:pt idx="74">
                  <c:v>296.56753875968991</c:v>
                </c:pt>
                <c:pt idx="75">
                  <c:v>296.56753875968991</c:v>
                </c:pt>
                <c:pt idx="76">
                  <c:v>296.56753875968991</c:v>
                </c:pt>
                <c:pt idx="77">
                  <c:v>296.56753875968991</c:v>
                </c:pt>
                <c:pt idx="78">
                  <c:v>296.56753875968991</c:v>
                </c:pt>
                <c:pt idx="79">
                  <c:v>296.56753875968991</c:v>
                </c:pt>
                <c:pt idx="80">
                  <c:v>296.56753875968991</c:v>
                </c:pt>
                <c:pt idx="81">
                  <c:v>296.56753875968991</c:v>
                </c:pt>
                <c:pt idx="82">
                  <c:v>296.56753875968991</c:v>
                </c:pt>
                <c:pt idx="83">
                  <c:v>296.56753875968991</c:v>
                </c:pt>
                <c:pt idx="84">
                  <c:v>296.56753875968991</c:v>
                </c:pt>
                <c:pt idx="85">
                  <c:v>296.56753875968991</c:v>
                </c:pt>
                <c:pt idx="86">
                  <c:v>296.56753875968991</c:v>
                </c:pt>
                <c:pt idx="87">
                  <c:v>296.56753875968991</c:v>
                </c:pt>
                <c:pt idx="88">
                  <c:v>296.56753875968991</c:v>
                </c:pt>
                <c:pt idx="89">
                  <c:v>296.56753875968991</c:v>
                </c:pt>
                <c:pt idx="90">
                  <c:v>296.56753875968991</c:v>
                </c:pt>
                <c:pt idx="91">
                  <c:v>296.56753875968991</c:v>
                </c:pt>
                <c:pt idx="92">
                  <c:v>296.56753875968991</c:v>
                </c:pt>
                <c:pt idx="93">
                  <c:v>296.56753875968991</c:v>
                </c:pt>
                <c:pt idx="94">
                  <c:v>296.56753875968991</c:v>
                </c:pt>
                <c:pt idx="95">
                  <c:v>296.56753875968991</c:v>
                </c:pt>
                <c:pt idx="96">
                  <c:v>296.56753875968991</c:v>
                </c:pt>
                <c:pt idx="97">
                  <c:v>296.56753875968991</c:v>
                </c:pt>
                <c:pt idx="98">
                  <c:v>296.56753875968991</c:v>
                </c:pt>
                <c:pt idx="99">
                  <c:v>296.56753875968991</c:v>
                </c:pt>
                <c:pt idx="100">
                  <c:v>296.56753875968991</c:v>
                </c:pt>
                <c:pt idx="101">
                  <c:v>296.56753875968991</c:v>
                </c:pt>
                <c:pt idx="102">
                  <c:v>296.56753875968991</c:v>
                </c:pt>
                <c:pt idx="103">
                  <c:v>296.56753875968991</c:v>
                </c:pt>
                <c:pt idx="104">
                  <c:v>296.56753875968991</c:v>
                </c:pt>
                <c:pt idx="105">
                  <c:v>296.56753875968991</c:v>
                </c:pt>
                <c:pt idx="106">
                  <c:v>296.56753875968991</c:v>
                </c:pt>
                <c:pt idx="107">
                  <c:v>296.56753875968991</c:v>
                </c:pt>
                <c:pt idx="108">
                  <c:v>296.56753875968991</c:v>
                </c:pt>
                <c:pt idx="109">
                  <c:v>296.56753875968991</c:v>
                </c:pt>
                <c:pt idx="110">
                  <c:v>296.56753875968991</c:v>
                </c:pt>
                <c:pt idx="111">
                  <c:v>296.56753875968991</c:v>
                </c:pt>
                <c:pt idx="112">
                  <c:v>296.56753875968991</c:v>
                </c:pt>
                <c:pt idx="113">
                  <c:v>296.56753875968991</c:v>
                </c:pt>
                <c:pt idx="114">
                  <c:v>296.56753875968991</c:v>
                </c:pt>
                <c:pt idx="115">
                  <c:v>296.56753875968991</c:v>
                </c:pt>
                <c:pt idx="116">
                  <c:v>296.56753875968991</c:v>
                </c:pt>
                <c:pt idx="117">
                  <c:v>296.56753875968991</c:v>
                </c:pt>
                <c:pt idx="118">
                  <c:v>296.56753875968991</c:v>
                </c:pt>
                <c:pt idx="119">
                  <c:v>296.56753875968991</c:v>
                </c:pt>
                <c:pt idx="120">
                  <c:v>296.56753875968991</c:v>
                </c:pt>
                <c:pt idx="121">
                  <c:v>296.56753875968991</c:v>
                </c:pt>
                <c:pt idx="122">
                  <c:v>296.56753875968991</c:v>
                </c:pt>
              </c:numCache>
            </c:numRef>
          </c:val>
          <c:smooth val="0"/>
        </c:ser>
        <c:dLbls>
          <c:showLegendKey val="0"/>
          <c:showVal val="0"/>
          <c:showCatName val="0"/>
          <c:showSerName val="0"/>
          <c:showPercent val="0"/>
          <c:showBubbleSize val="0"/>
        </c:dLbls>
        <c:marker val="1"/>
        <c:smooth val="0"/>
        <c:axId val="537991808"/>
        <c:axId val="537998080"/>
      </c:lineChart>
      <c:catAx>
        <c:axId val="537991808"/>
        <c:scaling>
          <c:orientation val="minMax"/>
        </c:scaling>
        <c:delete val="0"/>
        <c:axPos val="b"/>
        <c:title>
          <c:tx>
            <c:rich>
              <a:bodyPr/>
              <a:lstStyle/>
              <a:p>
                <a:pPr>
                  <a:defRPr lang="en-US"/>
                </a:pPr>
                <a:endParaRPr lang="nb-NO"/>
              </a:p>
            </c:rich>
          </c:tx>
          <c:layout>
            <c:manualLayout>
              <c:xMode val="edge"/>
              <c:yMode val="edge"/>
              <c:x val="0.54315476190473322"/>
              <c:y val="0.95398773006134951"/>
            </c:manualLayout>
          </c:layout>
          <c:overlay val="0"/>
        </c:title>
        <c:numFmt formatCode="General" sourceLinked="1"/>
        <c:majorTickMark val="none"/>
        <c:minorTickMark val="none"/>
        <c:tickLblPos val="low"/>
        <c:txPr>
          <a:bodyPr rot="0" vert="horz"/>
          <a:lstStyle/>
          <a:p>
            <a:pPr>
              <a:defRPr lang="en-US"/>
            </a:pPr>
            <a:endParaRPr lang="en-US"/>
          </a:p>
        </c:txPr>
        <c:crossAx val="537998080"/>
        <c:crosses val="autoZero"/>
        <c:auto val="0"/>
        <c:lblAlgn val="ctr"/>
        <c:lblOffset val="100"/>
        <c:tickLblSkip val="6"/>
        <c:tickMarkSkip val="1"/>
        <c:noMultiLvlLbl val="0"/>
      </c:catAx>
      <c:valAx>
        <c:axId val="537998080"/>
        <c:scaling>
          <c:orientation val="minMax"/>
          <c:max val="800"/>
        </c:scaling>
        <c:delete val="0"/>
        <c:axPos val="l"/>
        <c:majorGridlines/>
        <c:title>
          <c:tx>
            <c:rich>
              <a:bodyPr rot="0" vert="horz"/>
              <a:lstStyle/>
              <a:p>
                <a:pPr>
                  <a:defRPr lang="en-US" b="0"/>
                </a:pPr>
                <a:r>
                  <a:rPr lang="nb-NO" b="0"/>
                  <a:t>USD/t</a:t>
                </a:r>
              </a:p>
            </c:rich>
          </c:tx>
          <c:layout>
            <c:manualLayout>
              <c:xMode val="edge"/>
              <c:yMode val="edge"/>
              <c:x val="8.1804281345565716E-4"/>
              <c:y val="7.0154761904761914E-2"/>
            </c:manualLayout>
          </c:layout>
          <c:overlay val="0"/>
        </c:title>
        <c:numFmt formatCode="#,##0" sourceLinked="0"/>
        <c:majorTickMark val="none"/>
        <c:minorTickMark val="none"/>
        <c:tickLblPos val="nextTo"/>
        <c:txPr>
          <a:bodyPr rot="0" vert="horz"/>
          <a:lstStyle/>
          <a:p>
            <a:pPr>
              <a:defRPr lang="en-US"/>
            </a:pPr>
            <a:endParaRPr lang="en-US"/>
          </a:p>
        </c:txPr>
        <c:crossAx val="537991808"/>
        <c:crosses val="autoZero"/>
        <c:crossBetween val="midCat"/>
        <c:majorUnit val="200"/>
        <c:minorUnit val="25"/>
      </c:valAx>
    </c:plotArea>
    <c:plotVisOnly val="1"/>
    <c:dispBlanksAs val="gap"/>
    <c:showDLblsOverMax val="0"/>
  </c:chart>
  <c:txPr>
    <a:bodyPr/>
    <a:lstStyle/>
    <a:p>
      <a:pPr>
        <a:defRPr sz="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lang="en-US" i="1"/>
            </a:pPr>
            <a:r>
              <a:rPr lang="en-US" i="1"/>
              <a:t>DAP fob US Gulf </a:t>
            </a:r>
          </a:p>
        </c:rich>
      </c:tx>
      <c:layout>
        <c:manualLayout>
          <c:xMode val="edge"/>
          <c:yMode val="edge"/>
          <c:x val="0.38096267559176661"/>
          <c:y val="5.9694374129427462E-3"/>
        </c:manualLayout>
      </c:layout>
      <c:overlay val="0"/>
    </c:title>
    <c:autoTitleDeleted val="0"/>
    <c:plotArea>
      <c:layout>
        <c:manualLayout>
          <c:layoutTarget val="inner"/>
          <c:xMode val="edge"/>
          <c:yMode val="edge"/>
          <c:x val="0.10588269471696514"/>
          <c:y val="0.17577380952380953"/>
          <c:w val="0.87566221017146162"/>
          <c:h val="0.67550297619048283"/>
        </c:manualLayout>
      </c:layout>
      <c:lineChart>
        <c:grouping val="standard"/>
        <c:varyColors val="0"/>
        <c:ser>
          <c:idx val="0"/>
          <c:order val="0"/>
          <c:tx>
            <c:strRef>
              <c:f>Sheet1!$B$1:$B$85</c:f>
              <c:strCache>
                <c:ptCount val="1"/>
                <c:pt idx="0">
                  <c:v>149 147 146 145 144 156 168 168 161 158 156</c:v>
                </c:pt>
              </c:strCache>
            </c:strRef>
          </c:tx>
          <c:marker>
            <c:symbol val="none"/>
          </c:marker>
          <c:cat>
            <c:numRef>
              <c:f>Sheet1!$A$86:$A$238</c:f>
              <c:numCache>
                <c:formatCode>General</c:formatCode>
                <c:ptCount val="129"/>
                <c:pt idx="0">
                  <c:v>2003</c:v>
                </c:pt>
                <c:pt idx="12">
                  <c:v>2004</c:v>
                </c:pt>
                <c:pt idx="24">
                  <c:v>2005</c:v>
                </c:pt>
                <c:pt idx="36">
                  <c:v>2006</c:v>
                </c:pt>
                <c:pt idx="48">
                  <c:v>2007</c:v>
                </c:pt>
                <c:pt idx="60">
                  <c:v>2008</c:v>
                </c:pt>
                <c:pt idx="72">
                  <c:v>2009</c:v>
                </c:pt>
                <c:pt idx="84">
                  <c:v>2010</c:v>
                </c:pt>
                <c:pt idx="96">
                  <c:v>2011</c:v>
                </c:pt>
                <c:pt idx="108">
                  <c:v>2012</c:v>
                </c:pt>
                <c:pt idx="120">
                  <c:v>2013</c:v>
                </c:pt>
              </c:numCache>
            </c:numRef>
          </c:cat>
          <c:val>
            <c:numRef>
              <c:f>Sheet1!$B$86:$B$238</c:f>
              <c:numCache>
                <c:formatCode>General</c:formatCode>
                <c:ptCount val="129"/>
                <c:pt idx="0">
                  <c:v>155</c:v>
                </c:pt>
                <c:pt idx="1">
                  <c:v>171</c:v>
                </c:pt>
                <c:pt idx="2">
                  <c:v>190</c:v>
                </c:pt>
                <c:pt idx="3">
                  <c:v>190</c:v>
                </c:pt>
                <c:pt idx="4">
                  <c:v>178</c:v>
                </c:pt>
                <c:pt idx="5">
                  <c:v>174</c:v>
                </c:pt>
                <c:pt idx="6">
                  <c:v>181</c:v>
                </c:pt>
                <c:pt idx="7">
                  <c:v>181</c:v>
                </c:pt>
                <c:pt idx="8">
                  <c:v>179</c:v>
                </c:pt>
                <c:pt idx="9">
                  <c:v>171</c:v>
                </c:pt>
                <c:pt idx="10">
                  <c:v>182</c:v>
                </c:pt>
                <c:pt idx="11">
                  <c:v>203</c:v>
                </c:pt>
                <c:pt idx="12">
                  <c:v>214</c:v>
                </c:pt>
                <c:pt idx="13">
                  <c:v>221</c:v>
                </c:pt>
                <c:pt idx="14">
                  <c:v>218</c:v>
                </c:pt>
                <c:pt idx="15">
                  <c:v>211</c:v>
                </c:pt>
                <c:pt idx="16">
                  <c:v>204</c:v>
                </c:pt>
                <c:pt idx="17">
                  <c:v>212</c:v>
                </c:pt>
                <c:pt idx="18">
                  <c:v>222</c:v>
                </c:pt>
                <c:pt idx="19">
                  <c:v>224</c:v>
                </c:pt>
                <c:pt idx="20">
                  <c:v>226</c:v>
                </c:pt>
                <c:pt idx="21">
                  <c:v>234</c:v>
                </c:pt>
                <c:pt idx="22">
                  <c:v>236</c:v>
                </c:pt>
                <c:pt idx="23">
                  <c:v>235</c:v>
                </c:pt>
                <c:pt idx="24">
                  <c:v>229</c:v>
                </c:pt>
                <c:pt idx="25">
                  <c:v>227</c:v>
                </c:pt>
                <c:pt idx="26">
                  <c:v>224</c:v>
                </c:pt>
                <c:pt idx="27">
                  <c:v>224</c:v>
                </c:pt>
                <c:pt idx="28">
                  <c:v>234</c:v>
                </c:pt>
                <c:pt idx="29">
                  <c:v>247</c:v>
                </c:pt>
                <c:pt idx="30">
                  <c:v>259</c:v>
                </c:pt>
                <c:pt idx="31">
                  <c:v>262</c:v>
                </c:pt>
                <c:pt idx="32">
                  <c:v>264</c:v>
                </c:pt>
                <c:pt idx="33">
                  <c:v>266</c:v>
                </c:pt>
                <c:pt idx="34">
                  <c:v>264</c:v>
                </c:pt>
                <c:pt idx="35">
                  <c:v>263</c:v>
                </c:pt>
                <c:pt idx="36">
                  <c:v>262</c:v>
                </c:pt>
                <c:pt idx="37">
                  <c:v>260</c:v>
                </c:pt>
                <c:pt idx="38">
                  <c:v>256</c:v>
                </c:pt>
                <c:pt idx="39">
                  <c:v>261</c:v>
                </c:pt>
                <c:pt idx="40">
                  <c:v>269</c:v>
                </c:pt>
                <c:pt idx="41">
                  <c:v>268</c:v>
                </c:pt>
                <c:pt idx="42">
                  <c:v>261</c:v>
                </c:pt>
                <c:pt idx="43">
                  <c:v>261</c:v>
                </c:pt>
                <c:pt idx="44">
                  <c:v>259</c:v>
                </c:pt>
                <c:pt idx="45">
                  <c:v>256</c:v>
                </c:pt>
                <c:pt idx="46">
                  <c:v>254</c:v>
                </c:pt>
                <c:pt idx="47">
                  <c:v>254</c:v>
                </c:pt>
                <c:pt idx="48">
                  <c:v>264</c:v>
                </c:pt>
                <c:pt idx="49">
                  <c:v>319</c:v>
                </c:pt>
                <c:pt idx="50">
                  <c:v>410</c:v>
                </c:pt>
                <c:pt idx="51">
                  <c:v>433</c:v>
                </c:pt>
                <c:pt idx="52">
                  <c:v>427</c:v>
                </c:pt>
                <c:pt idx="53">
                  <c:v>435</c:v>
                </c:pt>
                <c:pt idx="54">
                  <c:v>437</c:v>
                </c:pt>
                <c:pt idx="55">
                  <c:v>429</c:v>
                </c:pt>
                <c:pt idx="56">
                  <c:v>432</c:v>
                </c:pt>
                <c:pt idx="57">
                  <c:v>445</c:v>
                </c:pt>
                <c:pt idx="58">
                  <c:v>513</c:v>
                </c:pt>
                <c:pt idx="59">
                  <c:v>584</c:v>
                </c:pt>
                <c:pt idx="60">
                  <c:v>703</c:v>
                </c:pt>
                <c:pt idx="61">
                  <c:v>825</c:v>
                </c:pt>
                <c:pt idx="62">
                  <c:v>1042</c:v>
                </c:pt>
                <c:pt idx="63">
                  <c:v>1202</c:v>
                </c:pt>
                <c:pt idx="64">
                  <c:v>1202</c:v>
                </c:pt>
                <c:pt idx="65">
                  <c:v>1171</c:v>
                </c:pt>
                <c:pt idx="66">
                  <c:v>1182</c:v>
                </c:pt>
                <c:pt idx="67">
                  <c:v>1178</c:v>
                </c:pt>
                <c:pt idx="68">
                  <c:v>1094</c:v>
                </c:pt>
                <c:pt idx="69">
                  <c:v>947</c:v>
                </c:pt>
                <c:pt idx="70">
                  <c:v>624</c:v>
                </c:pt>
                <c:pt idx="71">
                  <c:v>414</c:v>
                </c:pt>
                <c:pt idx="72">
                  <c:v>358</c:v>
                </c:pt>
                <c:pt idx="73">
                  <c:v>366</c:v>
                </c:pt>
                <c:pt idx="74">
                  <c:v>364</c:v>
                </c:pt>
                <c:pt idx="75">
                  <c:v>332</c:v>
                </c:pt>
                <c:pt idx="76">
                  <c:v>293</c:v>
                </c:pt>
                <c:pt idx="77">
                  <c:v>279</c:v>
                </c:pt>
                <c:pt idx="78">
                  <c:v>293</c:v>
                </c:pt>
                <c:pt idx="79">
                  <c:v>317</c:v>
                </c:pt>
                <c:pt idx="80">
                  <c:v>318</c:v>
                </c:pt>
                <c:pt idx="81">
                  <c:v>299</c:v>
                </c:pt>
                <c:pt idx="82">
                  <c:v>293</c:v>
                </c:pt>
                <c:pt idx="83">
                  <c:v>357</c:v>
                </c:pt>
                <c:pt idx="84">
                  <c:v>428.90625</c:v>
                </c:pt>
                <c:pt idx="85">
                  <c:v>489.625</c:v>
                </c:pt>
                <c:pt idx="86">
                  <c:v>480.15625</c:v>
                </c:pt>
                <c:pt idx="87">
                  <c:v>465.67500000000001</c:v>
                </c:pt>
                <c:pt idx="88">
                  <c:v>458.46875</c:v>
                </c:pt>
                <c:pt idx="89">
                  <c:v>443.65625</c:v>
                </c:pt>
                <c:pt idx="90">
                  <c:v>463.02499999999998</c:v>
                </c:pt>
                <c:pt idx="91">
                  <c:v>495.25</c:v>
                </c:pt>
                <c:pt idx="92">
                  <c:v>531.07500000000005</c:v>
                </c:pt>
                <c:pt idx="93">
                  <c:v>573.125</c:v>
                </c:pt>
                <c:pt idx="94">
                  <c:v>584.40625</c:v>
                </c:pt>
                <c:pt idx="95">
                  <c:v>586.1</c:v>
                </c:pt>
                <c:pt idx="96">
                  <c:v>593.8125</c:v>
                </c:pt>
                <c:pt idx="97">
                  <c:v>606.0625</c:v>
                </c:pt>
                <c:pt idx="98">
                  <c:v>616.52499999999998</c:v>
                </c:pt>
                <c:pt idx="99">
                  <c:v>615.53125</c:v>
                </c:pt>
                <c:pt idx="100">
                  <c:v>606.8125</c:v>
                </c:pt>
                <c:pt idx="101">
                  <c:v>624.77499999999998</c:v>
                </c:pt>
                <c:pt idx="102">
                  <c:v>651.40625</c:v>
                </c:pt>
                <c:pt idx="103">
                  <c:v>656.71875</c:v>
                </c:pt>
                <c:pt idx="104">
                  <c:v>642.54999999999995</c:v>
                </c:pt>
                <c:pt idx="105">
                  <c:v>627.40625</c:v>
                </c:pt>
                <c:pt idx="106">
                  <c:v>619.15625</c:v>
                </c:pt>
                <c:pt idx="107">
                  <c:v>577.32500000000005</c:v>
                </c:pt>
                <c:pt idx="108">
                  <c:v>529.96875</c:v>
                </c:pt>
                <c:pt idx="109">
                  <c:v>518.28125</c:v>
                </c:pt>
                <c:pt idx="110">
                  <c:v>504.25</c:v>
                </c:pt>
                <c:pt idx="111">
                  <c:v>521.03125</c:v>
                </c:pt>
                <c:pt idx="112">
                  <c:v>552.97500000000002</c:v>
                </c:pt>
                <c:pt idx="113">
                  <c:v>566.1875</c:v>
                </c:pt>
                <c:pt idx="114">
                  <c:v>560.34375</c:v>
                </c:pt>
                <c:pt idx="115">
                  <c:v>558.17499999999995</c:v>
                </c:pt>
                <c:pt idx="116">
                  <c:v>559.3125</c:v>
                </c:pt>
                <c:pt idx="117">
                  <c:v>553.75</c:v>
                </c:pt>
                <c:pt idx="118">
                  <c:v>519</c:v>
                </c:pt>
                <c:pt idx="119">
                  <c:v>496.71875</c:v>
                </c:pt>
                <c:pt idx="120">
                  <c:v>482.625</c:v>
                </c:pt>
                <c:pt idx="121">
                  <c:v>480.0625</c:v>
                </c:pt>
                <c:pt idx="122">
                  <c:v>504.9375</c:v>
                </c:pt>
                <c:pt idx="123">
                  <c:v>507</c:v>
                </c:pt>
                <c:pt idx="124">
                  <c:v>482</c:v>
                </c:pt>
                <c:pt idx="125">
                  <c:v>475</c:v>
                </c:pt>
                <c:pt idx="126">
                  <c:v>458</c:v>
                </c:pt>
                <c:pt idx="127">
                  <c:v>436</c:v>
                </c:pt>
                <c:pt idx="128">
                  <c:v>397</c:v>
                </c:pt>
              </c:numCache>
            </c:numRef>
          </c:val>
          <c:smooth val="0"/>
        </c:ser>
        <c:ser>
          <c:idx val="1"/>
          <c:order val="1"/>
          <c:tx>
            <c:strRef>
              <c:f>Sheet1!$C$1:$C$85</c:f>
              <c:strCache>
                <c:ptCount val="1"/>
                <c:pt idx="0">
                  <c:v>#REF! #REF! #REF! #REF! #REF! #REF! #REF! #REF! #REF! #REF! #REF!</c:v>
                </c:pt>
              </c:strCache>
            </c:strRef>
          </c:tx>
          <c:spPr>
            <a:ln w="25400">
              <a:solidFill>
                <a:schemeClr val="tx1"/>
              </a:solidFill>
              <a:prstDash val="sysDash"/>
            </a:ln>
          </c:spPr>
          <c:marker>
            <c:symbol val="none"/>
          </c:marker>
          <c:cat>
            <c:numRef>
              <c:f>Sheet1!$A$86:$A$238</c:f>
              <c:numCache>
                <c:formatCode>General</c:formatCode>
                <c:ptCount val="129"/>
                <c:pt idx="0">
                  <c:v>2003</c:v>
                </c:pt>
                <c:pt idx="12">
                  <c:v>2004</c:v>
                </c:pt>
                <c:pt idx="24">
                  <c:v>2005</c:v>
                </c:pt>
                <c:pt idx="36">
                  <c:v>2006</c:v>
                </c:pt>
                <c:pt idx="48">
                  <c:v>2007</c:v>
                </c:pt>
                <c:pt idx="60">
                  <c:v>2008</c:v>
                </c:pt>
                <c:pt idx="72">
                  <c:v>2009</c:v>
                </c:pt>
                <c:pt idx="84">
                  <c:v>2010</c:v>
                </c:pt>
                <c:pt idx="96">
                  <c:v>2011</c:v>
                </c:pt>
                <c:pt idx="108">
                  <c:v>2012</c:v>
                </c:pt>
                <c:pt idx="120">
                  <c:v>2013</c:v>
                </c:pt>
              </c:numCache>
            </c:numRef>
          </c:cat>
          <c:val>
            <c:numRef>
              <c:f>Sheet1!$C$86:$C$238</c:f>
              <c:numCache>
                <c:formatCode>General</c:formatCode>
                <c:ptCount val="129"/>
                <c:pt idx="0">
                  <c:v>430.83076550387602</c:v>
                </c:pt>
                <c:pt idx="1">
                  <c:v>430.83076550387602</c:v>
                </c:pt>
                <c:pt idx="2">
                  <c:v>430.83076550387602</c:v>
                </c:pt>
                <c:pt idx="3">
                  <c:v>430.83076550387602</c:v>
                </c:pt>
                <c:pt idx="4">
                  <c:v>430.83076550387602</c:v>
                </c:pt>
                <c:pt idx="5">
                  <c:v>430.83076550387602</c:v>
                </c:pt>
                <c:pt idx="6">
                  <c:v>430.83076550387602</c:v>
                </c:pt>
                <c:pt idx="7">
                  <c:v>430.83076550387602</c:v>
                </c:pt>
                <c:pt idx="8">
                  <c:v>430.83076550387602</c:v>
                </c:pt>
                <c:pt idx="9">
                  <c:v>430.83076550387602</c:v>
                </c:pt>
                <c:pt idx="10">
                  <c:v>430.83076550387602</c:v>
                </c:pt>
                <c:pt idx="11">
                  <c:v>430.83076550387602</c:v>
                </c:pt>
                <c:pt idx="12">
                  <c:v>430.83076550387602</c:v>
                </c:pt>
                <c:pt idx="13">
                  <c:v>430.83076550387602</c:v>
                </c:pt>
                <c:pt idx="14">
                  <c:v>430.83076550387602</c:v>
                </c:pt>
                <c:pt idx="15">
                  <c:v>430.83076550387602</c:v>
                </c:pt>
                <c:pt idx="16">
                  <c:v>430.83076550387602</c:v>
                </c:pt>
                <c:pt idx="17">
                  <c:v>430.83076550387602</c:v>
                </c:pt>
                <c:pt idx="18">
                  <c:v>430.83076550387602</c:v>
                </c:pt>
                <c:pt idx="19">
                  <c:v>430.83076550387602</c:v>
                </c:pt>
                <c:pt idx="20">
                  <c:v>430.83076550387602</c:v>
                </c:pt>
                <c:pt idx="21">
                  <c:v>430.83076550387602</c:v>
                </c:pt>
                <c:pt idx="22">
                  <c:v>430.83076550387602</c:v>
                </c:pt>
                <c:pt idx="23">
                  <c:v>430.83076550387602</c:v>
                </c:pt>
                <c:pt idx="24">
                  <c:v>430.83076550387602</c:v>
                </c:pt>
                <c:pt idx="25">
                  <c:v>430.83076550387602</c:v>
                </c:pt>
                <c:pt idx="26">
                  <c:v>430.83076550387602</c:v>
                </c:pt>
                <c:pt idx="27">
                  <c:v>430.83076550387602</c:v>
                </c:pt>
                <c:pt idx="28">
                  <c:v>430.83076550387602</c:v>
                </c:pt>
                <c:pt idx="29">
                  <c:v>430.83076550387602</c:v>
                </c:pt>
                <c:pt idx="30">
                  <c:v>430.83076550387602</c:v>
                </c:pt>
                <c:pt idx="31">
                  <c:v>430.83076550387602</c:v>
                </c:pt>
                <c:pt idx="32">
                  <c:v>430.83076550387602</c:v>
                </c:pt>
                <c:pt idx="33">
                  <c:v>430.83076550387602</c:v>
                </c:pt>
                <c:pt idx="34">
                  <c:v>430.83076550387602</c:v>
                </c:pt>
                <c:pt idx="35">
                  <c:v>430.83076550387602</c:v>
                </c:pt>
                <c:pt idx="36">
                  <c:v>430.83076550387602</c:v>
                </c:pt>
                <c:pt idx="37">
                  <c:v>430.83076550387602</c:v>
                </c:pt>
                <c:pt idx="38">
                  <c:v>430.83076550387602</c:v>
                </c:pt>
                <c:pt idx="39">
                  <c:v>430.83076550387602</c:v>
                </c:pt>
                <c:pt idx="40">
                  <c:v>430.83076550387602</c:v>
                </c:pt>
                <c:pt idx="41">
                  <c:v>430.83076550387602</c:v>
                </c:pt>
                <c:pt idx="42">
                  <c:v>430.83076550387602</c:v>
                </c:pt>
                <c:pt idx="43">
                  <c:v>430.83076550387602</c:v>
                </c:pt>
                <c:pt idx="44">
                  <c:v>430.83076550387602</c:v>
                </c:pt>
                <c:pt idx="45">
                  <c:v>430.83076550387602</c:v>
                </c:pt>
                <c:pt idx="46">
                  <c:v>430.83076550387602</c:v>
                </c:pt>
                <c:pt idx="47">
                  <c:v>430.83076550387602</c:v>
                </c:pt>
                <c:pt idx="48">
                  <c:v>430.83076550387602</c:v>
                </c:pt>
                <c:pt idx="49">
                  <c:v>430.83076550387602</c:v>
                </c:pt>
                <c:pt idx="50">
                  <c:v>430.83076550387602</c:v>
                </c:pt>
                <c:pt idx="51">
                  <c:v>430.83076550387602</c:v>
                </c:pt>
                <c:pt idx="52">
                  <c:v>430.83076550387602</c:v>
                </c:pt>
                <c:pt idx="53">
                  <c:v>430.83076550387602</c:v>
                </c:pt>
                <c:pt idx="54">
                  <c:v>430.83076550387602</c:v>
                </c:pt>
                <c:pt idx="55">
                  <c:v>430.83076550387602</c:v>
                </c:pt>
                <c:pt idx="56">
                  <c:v>430.83076550387602</c:v>
                </c:pt>
                <c:pt idx="57">
                  <c:v>430.83076550387602</c:v>
                </c:pt>
                <c:pt idx="58">
                  <c:v>430.83076550387602</c:v>
                </c:pt>
                <c:pt idx="59">
                  <c:v>430.83076550387602</c:v>
                </c:pt>
                <c:pt idx="60">
                  <c:v>430.83076550387602</c:v>
                </c:pt>
                <c:pt idx="61">
                  <c:v>430.83076550387602</c:v>
                </c:pt>
                <c:pt idx="62">
                  <c:v>430.83076550387602</c:v>
                </c:pt>
                <c:pt idx="63">
                  <c:v>430.83076550387602</c:v>
                </c:pt>
                <c:pt idx="64">
                  <c:v>430.83076550387602</c:v>
                </c:pt>
                <c:pt idx="65">
                  <c:v>430.83076550387602</c:v>
                </c:pt>
                <c:pt idx="66">
                  <c:v>430.83076550387602</c:v>
                </c:pt>
                <c:pt idx="67">
                  <c:v>430.83076550387602</c:v>
                </c:pt>
                <c:pt idx="68">
                  <c:v>430.83076550387602</c:v>
                </c:pt>
                <c:pt idx="69">
                  <c:v>430.83076550387602</c:v>
                </c:pt>
                <c:pt idx="70">
                  <c:v>430.83076550387602</c:v>
                </c:pt>
                <c:pt idx="71">
                  <c:v>430.83076550387602</c:v>
                </c:pt>
                <c:pt idx="72">
                  <c:v>430.83076550387602</c:v>
                </c:pt>
                <c:pt idx="73">
                  <c:v>430.83076550387602</c:v>
                </c:pt>
                <c:pt idx="74">
                  <c:v>430.83076550387602</c:v>
                </c:pt>
                <c:pt idx="75">
                  <c:v>430.83076550387602</c:v>
                </c:pt>
                <c:pt idx="76">
                  <c:v>430.83076550387602</c:v>
                </c:pt>
                <c:pt idx="77">
                  <c:v>430.83076550387602</c:v>
                </c:pt>
                <c:pt idx="78">
                  <c:v>430.83076550387602</c:v>
                </c:pt>
                <c:pt idx="79">
                  <c:v>430.83076550387602</c:v>
                </c:pt>
                <c:pt idx="80">
                  <c:v>430.83076550387602</c:v>
                </c:pt>
                <c:pt idx="81">
                  <c:v>430.83076550387602</c:v>
                </c:pt>
                <c:pt idx="82">
                  <c:v>430.83076550387602</c:v>
                </c:pt>
                <c:pt idx="83">
                  <c:v>430.83076550387602</c:v>
                </c:pt>
                <c:pt idx="84">
                  <c:v>430.83076550387602</c:v>
                </c:pt>
                <c:pt idx="85">
                  <c:v>430.83076550387602</c:v>
                </c:pt>
                <c:pt idx="86">
                  <c:v>430.83076550387602</c:v>
                </c:pt>
                <c:pt idx="87">
                  <c:v>430.83076550387602</c:v>
                </c:pt>
                <c:pt idx="88">
                  <c:v>430.83076550387602</c:v>
                </c:pt>
                <c:pt idx="89">
                  <c:v>430.83076550387602</c:v>
                </c:pt>
                <c:pt idx="90">
                  <c:v>430.83076550387602</c:v>
                </c:pt>
                <c:pt idx="91">
                  <c:v>430.83076550387602</c:v>
                </c:pt>
                <c:pt idx="92">
                  <c:v>430.83076550387602</c:v>
                </c:pt>
                <c:pt idx="93">
                  <c:v>430.83076550387602</c:v>
                </c:pt>
                <c:pt idx="94">
                  <c:v>430.83076550387602</c:v>
                </c:pt>
                <c:pt idx="95">
                  <c:v>430.83076550387602</c:v>
                </c:pt>
                <c:pt idx="96">
                  <c:v>430.83076550387602</c:v>
                </c:pt>
                <c:pt idx="97">
                  <c:v>430.83076550387602</c:v>
                </c:pt>
                <c:pt idx="98">
                  <c:v>430.83076550387602</c:v>
                </c:pt>
                <c:pt idx="99">
                  <c:v>430.83076550387602</c:v>
                </c:pt>
                <c:pt idx="100">
                  <c:v>430.83076550387602</c:v>
                </c:pt>
                <c:pt idx="101">
                  <c:v>430.83076550387602</c:v>
                </c:pt>
                <c:pt idx="102">
                  <c:v>430.83076550387602</c:v>
                </c:pt>
                <c:pt idx="103">
                  <c:v>430.83076550387602</c:v>
                </c:pt>
                <c:pt idx="104">
                  <c:v>430.83076550387602</c:v>
                </c:pt>
                <c:pt idx="105">
                  <c:v>430.83076550387602</c:v>
                </c:pt>
                <c:pt idx="106">
                  <c:v>430.83076550387602</c:v>
                </c:pt>
                <c:pt idx="107">
                  <c:v>430.83076550387602</c:v>
                </c:pt>
                <c:pt idx="108">
                  <c:v>430.83076550387602</c:v>
                </c:pt>
                <c:pt idx="109">
                  <c:v>430.83076550387602</c:v>
                </c:pt>
                <c:pt idx="110">
                  <c:v>430.83076550387602</c:v>
                </c:pt>
                <c:pt idx="111">
                  <c:v>430.83076550387602</c:v>
                </c:pt>
                <c:pt idx="112">
                  <c:v>430.83076550387602</c:v>
                </c:pt>
                <c:pt idx="113">
                  <c:v>430.83076550387602</c:v>
                </c:pt>
                <c:pt idx="114">
                  <c:v>430.83076550387602</c:v>
                </c:pt>
                <c:pt idx="115">
                  <c:v>430.83076550387602</c:v>
                </c:pt>
                <c:pt idx="116">
                  <c:v>430.83076550387602</c:v>
                </c:pt>
                <c:pt idx="117">
                  <c:v>430.83076550387602</c:v>
                </c:pt>
                <c:pt idx="118">
                  <c:v>430.83076550387602</c:v>
                </c:pt>
                <c:pt idx="119">
                  <c:v>430.83076550387602</c:v>
                </c:pt>
                <c:pt idx="120">
                  <c:v>430.83076550387602</c:v>
                </c:pt>
                <c:pt idx="121">
                  <c:v>430.83076550387602</c:v>
                </c:pt>
                <c:pt idx="122">
                  <c:v>430.83076550387602</c:v>
                </c:pt>
              </c:numCache>
            </c:numRef>
          </c:val>
          <c:smooth val="0"/>
        </c:ser>
        <c:dLbls>
          <c:showLegendKey val="0"/>
          <c:showVal val="0"/>
          <c:showCatName val="0"/>
          <c:showSerName val="0"/>
          <c:showPercent val="0"/>
          <c:showBubbleSize val="0"/>
        </c:dLbls>
        <c:marker val="1"/>
        <c:smooth val="0"/>
        <c:axId val="538027520"/>
        <c:axId val="538029440"/>
      </c:lineChart>
      <c:catAx>
        <c:axId val="538027520"/>
        <c:scaling>
          <c:orientation val="minMax"/>
        </c:scaling>
        <c:delete val="0"/>
        <c:axPos val="b"/>
        <c:title>
          <c:tx>
            <c:rich>
              <a:bodyPr/>
              <a:lstStyle/>
              <a:p>
                <a:pPr>
                  <a:defRPr lang="en-US"/>
                </a:pPr>
                <a:endParaRPr lang="nb-NO"/>
              </a:p>
            </c:rich>
          </c:tx>
          <c:layout>
            <c:manualLayout>
              <c:xMode val="edge"/>
              <c:yMode val="edge"/>
              <c:x val="0.543154761904733"/>
              <c:y val="0.95398773006134951"/>
            </c:manualLayout>
          </c:layout>
          <c:overlay val="0"/>
        </c:title>
        <c:numFmt formatCode="General" sourceLinked="1"/>
        <c:majorTickMark val="none"/>
        <c:minorTickMark val="none"/>
        <c:tickLblPos val="low"/>
        <c:txPr>
          <a:bodyPr rot="0" vert="horz"/>
          <a:lstStyle/>
          <a:p>
            <a:pPr>
              <a:defRPr lang="en-US"/>
            </a:pPr>
            <a:endParaRPr lang="en-US"/>
          </a:p>
        </c:txPr>
        <c:crossAx val="538029440"/>
        <c:crosses val="autoZero"/>
        <c:auto val="0"/>
        <c:lblAlgn val="ctr"/>
        <c:lblOffset val="100"/>
        <c:tickLblSkip val="12"/>
        <c:tickMarkSkip val="1"/>
        <c:noMultiLvlLbl val="0"/>
      </c:catAx>
      <c:valAx>
        <c:axId val="538029440"/>
        <c:scaling>
          <c:orientation val="minMax"/>
          <c:max val="1200"/>
        </c:scaling>
        <c:delete val="0"/>
        <c:axPos val="l"/>
        <c:majorGridlines/>
        <c:title>
          <c:tx>
            <c:rich>
              <a:bodyPr rot="0" vert="horz"/>
              <a:lstStyle/>
              <a:p>
                <a:pPr>
                  <a:defRPr lang="en-US" b="0"/>
                </a:pPr>
                <a:r>
                  <a:rPr lang="nb-NO" b="0"/>
                  <a:t>USD/t</a:t>
                </a:r>
              </a:p>
            </c:rich>
          </c:tx>
          <c:layout>
            <c:manualLayout>
              <c:xMode val="edge"/>
              <c:yMode val="edge"/>
              <c:x val="1.3040265035678008E-3"/>
              <c:y val="6.9365575396825432E-2"/>
            </c:manualLayout>
          </c:layout>
          <c:overlay val="0"/>
        </c:title>
        <c:numFmt formatCode="#,##0" sourceLinked="0"/>
        <c:majorTickMark val="none"/>
        <c:minorTickMark val="none"/>
        <c:tickLblPos val="nextTo"/>
        <c:txPr>
          <a:bodyPr rot="0" vert="horz"/>
          <a:lstStyle/>
          <a:p>
            <a:pPr>
              <a:defRPr lang="en-US"/>
            </a:pPr>
            <a:endParaRPr lang="en-US"/>
          </a:p>
        </c:txPr>
        <c:crossAx val="538027520"/>
        <c:crosses val="autoZero"/>
        <c:crossBetween val="midCat"/>
        <c:majorUnit val="200"/>
        <c:minorUnit val="25"/>
      </c:valAx>
    </c:plotArea>
    <c:plotVisOnly val="1"/>
    <c:dispBlanksAs val="gap"/>
    <c:showDLblsOverMax val="0"/>
  </c:chart>
  <c:txPr>
    <a:bodyPr/>
    <a:lstStyle/>
    <a:p>
      <a:pPr>
        <a:defRPr sz="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91995590104548E-2"/>
          <c:y val="6.8512380406921133E-2"/>
          <c:w val="0.9073080044099"/>
          <c:h val="0.59277348794995433"/>
        </c:manualLayout>
      </c:layout>
      <c:barChart>
        <c:barDir val="col"/>
        <c:grouping val="stacked"/>
        <c:varyColors val="0"/>
        <c:ser>
          <c:idx val="0"/>
          <c:order val="0"/>
          <c:tx>
            <c:strRef>
              <c:f>Sheet1!$B$1</c:f>
              <c:strCache>
                <c:ptCount val="1"/>
              </c:strCache>
            </c:strRef>
          </c:tx>
          <c:spPr>
            <a:noFill/>
            <a:ln w="26997">
              <a:noFill/>
            </a:ln>
          </c:spPr>
          <c:invertIfNegative val="0"/>
          <c:cat>
            <c:strRef>
              <c:f>Sheet1!$A$3:$A$13</c:f>
              <c:strCache>
                <c:ptCount val="7"/>
                <c:pt idx="0">
                  <c:v>Production</c:v>
                </c:pt>
                <c:pt idx="1">
                  <c:v>Export</c:v>
                </c:pt>
                <c:pt idx="2">
                  <c:v>Domestic</c:v>
                </c:pt>
                <c:pt idx="4">
                  <c:v>Domestic</c:v>
                </c:pt>
                <c:pt idx="5">
                  <c:v>Export</c:v>
                </c:pt>
                <c:pt idx="6">
                  <c:v>Production</c:v>
                </c:pt>
              </c:strCache>
            </c:strRef>
          </c:cat>
          <c:val>
            <c:numRef>
              <c:f>Sheet1!$B$3:$B$13</c:f>
              <c:numCache>
                <c:formatCode>General</c:formatCode>
                <c:ptCount val="7"/>
                <c:pt idx="0">
                  <c:v>0</c:v>
                </c:pt>
                <c:pt idx="1">
                  <c:v>19.689999999999998</c:v>
                </c:pt>
                <c:pt idx="2">
                  <c:v>0</c:v>
                </c:pt>
                <c:pt idx="4">
                  <c:v>0</c:v>
                </c:pt>
                <c:pt idx="5">
                  <c:v>18.98</c:v>
                </c:pt>
                <c:pt idx="6">
                  <c:v>0</c:v>
                </c:pt>
              </c:numCache>
            </c:numRef>
          </c:val>
        </c:ser>
        <c:ser>
          <c:idx val="2"/>
          <c:order val="1"/>
          <c:tx>
            <c:strRef>
              <c:f>Sheet1!$C$1</c:f>
              <c:strCache>
                <c:ptCount val="1"/>
              </c:strCache>
            </c:strRef>
          </c:tx>
          <c:spPr>
            <a:solidFill>
              <a:srgbClr val="7EA823"/>
            </a:solidFill>
            <a:ln w="26997">
              <a:noFill/>
            </a:ln>
          </c:spPr>
          <c:invertIfNegative val="0"/>
          <c:dPt>
            <c:idx val="1"/>
            <c:invertIfNegative val="0"/>
            <c:bubble3D val="0"/>
            <c:spPr>
              <a:solidFill>
                <a:schemeClr val="tx2"/>
              </a:solidFill>
              <a:ln w="26997">
                <a:noFill/>
              </a:ln>
            </c:spPr>
          </c:dPt>
          <c:dPt>
            <c:idx val="2"/>
            <c:invertIfNegative val="0"/>
            <c:bubble3D val="0"/>
            <c:spPr>
              <a:solidFill>
                <a:schemeClr val="bg1">
                  <a:lumMod val="50000"/>
                </a:schemeClr>
              </a:solidFill>
              <a:ln w="26997">
                <a:noFill/>
              </a:ln>
            </c:spPr>
          </c:dPt>
          <c:dPt>
            <c:idx val="4"/>
            <c:invertIfNegative val="0"/>
            <c:bubble3D val="0"/>
            <c:spPr>
              <a:solidFill>
                <a:schemeClr val="bg1">
                  <a:lumMod val="50000"/>
                </a:schemeClr>
              </a:solidFill>
              <a:ln w="26997">
                <a:noFill/>
              </a:ln>
            </c:spPr>
          </c:dPt>
          <c:dPt>
            <c:idx val="5"/>
            <c:invertIfNegative val="0"/>
            <c:bubble3D val="0"/>
            <c:spPr>
              <a:solidFill>
                <a:schemeClr val="tx2"/>
              </a:solidFill>
              <a:ln w="26997">
                <a:noFill/>
              </a:ln>
            </c:spPr>
          </c:dPt>
          <c:dLbls>
            <c:dLbl>
              <c:idx val="0"/>
              <c:layout>
                <c:manualLayout>
                  <c:x val="3.3719604232739764E-3"/>
                  <c:y val="-0.24877422608239419"/>
                </c:manualLayout>
              </c:layout>
              <c:dLblPos val="ctr"/>
              <c:showLegendKey val="0"/>
              <c:showVal val="1"/>
              <c:showCatName val="0"/>
              <c:showSerName val="0"/>
              <c:showPercent val="0"/>
              <c:showBubbleSize val="0"/>
            </c:dLbl>
            <c:dLbl>
              <c:idx val="1"/>
              <c:layout>
                <c:manualLayout>
                  <c:x val="3.1446849805714014E-3"/>
                  <c:y val="5.8406003873919671E-2"/>
                </c:manualLayout>
              </c:layout>
              <c:dLblPos val="ctr"/>
              <c:showLegendKey val="0"/>
              <c:showVal val="1"/>
              <c:showCatName val="0"/>
              <c:showSerName val="0"/>
              <c:showPercent val="0"/>
              <c:showBubbleSize val="0"/>
            </c:dLbl>
            <c:dLbl>
              <c:idx val="2"/>
              <c:layout>
                <c:manualLayout>
                  <c:x val="0"/>
                  <c:y val="-4.8599387341581812E-2"/>
                </c:manualLayout>
              </c:layout>
              <c:dLblPos val="inEnd"/>
              <c:showLegendKey val="0"/>
              <c:showVal val="1"/>
              <c:showCatName val="0"/>
              <c:showSerName val="0"/>
              <c:showPercent val="0"/>
              <c:showBubbleSize val="0"/>
            </c:dLbl>
            <c:dLbl>
              <c:idx val="4"/>
              <c:layout>
                <c:manualLayout>
                  <c:x val="0"/>
                  <c:y val="-5.3999319268423995E-2"/>
                </c:manualLayout>
              </c:layout>
              <c:dLblPos val="inEnd"/>
              <c:showLegendKey val="0"/>
              <c:showVal val="1"/>
              <c:showCatName val="0"/>
              <c:showSerName val="0"/>
              <c:showPercent val="0"/>
              <c:showBubbleSize val="0"/>
            </c:dLbl>
            <c:dLbl>
              <c:idx val="5"/>
              <c:layout>
                <c:manualLayout>
                  <c:x val="1.0343156712524443E-2"/>
                  <c:y val="7.3310241183494995E-2"/>
                </c:manualLayout>
              </c:layout>
              <c:dLblPos val="ctr"/>
              <c:showLegendKey val="0"/>
              <c:showVal val="1"/>
              <c:showCatName val="0"/>
              <c:showSerName val="0"/>
              <c:showPercent val="0"/>
              <c:showBubbleSize val="0"/>
            </c:dLbl>
            <c:dLbl>
              <c:idx val="6"/>
              <c:layout>
                <c:manualLayout>
                  <c:x val="-1.1530265124245335E-16"/>
                  <c:y val="-4.8599387341581812E-2"/>
                </c:manualLayout>
              </c:layout>
              <c:dLblPos val="inEnd"/>
              <c:showLegendKey val="0"/>
              <c:showVal val="1"/>
              <c:showCatName val="0"/>
              <c:showSerName val="0"/>
              <c:showPercent val="0"/>
              <c:showBubbleSize val="0"/>
            </c:dLbl>
            <c:numFmt formatCode="#,##0.0" sourceLinked="0"/>
            <c:txPr>
              <a:bodyPr/>
              <a:lstStyle/>
              <a:p>
                <a:pPr>
                  <a:defRPr sz="1200"/>
                </a:pPr>
                <a:endParaRPr lang="en-US"/>
              </a:p>
            </c:txPr>
            <c:dLblPos val="inEnd"/>
            <c:showLegendKey val="0"/>
            <c:showVal val="1"/>
            <c:showCatName val="0"/>
            <c:showSerName val="0"/>
            <c:showPercent val="0"/>
            <c:showBubbleSize val="0"/>
            <c:showLeaderLines val="0"/>
          </c:dLbls>
          <c:cat>
            <c:strRef>
              <c:f>Sheet1!$A$3:$A$13</c:f>
              <c:strCache>
                <c:ptCount val="7"/>
                <c:pt idx="0">
                  <c:v>Production</c:v>
                </c:pt>
                <c:pt idx="1">
                  <c:v>Export</c:v>
                </c:pt>
                <c:pt idx="2">
                  <c:v>Domestic</c:v>
                </c:pt>
                <c:pt idx="4">
                  <c:v>Domestic</c:v>
                </c:pt>
                <c:pt idx="5">
                  <c:v>Export</c:v>
                </c:pt>
                <c:pt idx="6">
                  <c:v>Production</c:v>
                </c:pt>
              </c:strCache>
            </c:strRef>
          </c:cat>
          <c:val>
            <c:numRef>
              <c:f>Sheet1!$C$3:$C$13</c:f>
              <c:numCache>
                <c:formatCode>General</c:formatCode>
                <c:ptCount val="7"/>
                <c:pt idx="0">
                  <c:v>23.18</c:v>
                </c:pt>
                <c:pt idx="1">
                  <c:v>3.49</c:v>
                </c:pt>
                <c:pt idx="2">
                  <c:v>19.689999999999998</c:v>
                </c:pt>
                <c:pt idx="4">
                  <c:v>18.98</c:v>
                </c:pt>
                <c:pt idx="5">
                  <c:v>5.22</c:v>
                </c:pt>
                <c:pt idx="6">
                  <c:v>24.2</c:v>
                </c:pt>
              </c:numCache>
            </c:numRef>
          </c:val>
        </c:ser>
        <c:dLbls>
          <c:showLegendKey val="0"/>
          <c:showVal val="0"/>
          <c:showCatName val="0"/>
          <c:showSerName val="0"/>
          <c:showPercent val="0"/>
          <c:showBubbleSize val="0"/>
        </c:dLbls>
        <c:gapWidth val="30"/>
        <c:overlap val="100"/>
        <c:axId val="495976832"/>
        <c:axId val="495978368"/>
      </c:barChart>
      <c:catAx>
        <c:axId val="495976832"/>
        <c:scaling>
          <c:orientation val="minMax"/>
        </c:scaling>
        <c:delete val="0"/>
        <c:axPos val="b"/>
        <c:numFmt formatCode="General" sourceLinked="1"/>
        <c:majorTickMark val="none"/>
        <c:minorTickMark val="none"/>
        <c:tickLblPos val="low"/>
        <c:spPr>
          <a:ln w="3375">
            <a:solidFill>
              <a:schemeClr val="tx1"/>
            </a:solidFill>
            <a:prstDash val="solid"/>
          </a:ln>
        </c:spPr>
        <c:txPr>
          <a:bodyPr rot="-5400000" vert="horz"/>
          <a:lstStyle/>
          <a:p>
            <a:pPr>
              <a:defRPr sz="1200"/>
            </a:pPr>
            <a:endParaRPr lang="en-US"/>
          </a:p>
        </c:txPr>
        <c:crossAx val="495978368"/>
        <c:crossesAt val="0"/>
        <c:auto val="1"/>
        <c:lblAlgn val="ctr"/>
        <c:lblOffset val="100"/>
        <c:tickLblSkip val="1"/>
        <c:tickMarkSkip val="1"/>
        <c:noMultiLvlLbl val="0"/>
      </c:catAx>
      <c:valAx>
        <c:axId val="495978368"/>
        <c:scaling>
          <c:orientation val="minMax"/>
        </c:scaling>
        <c:delete val="0"/>
        <c:axPos val="l"/>
        <c:title>
          <c:tx>
            <c:rich>
              <a:bodyPr rot="0" vert="horz"/>
              <a:lstStyle/>
              <a:p>
                <a:pPr>
                  <a:defRPr/>
                </a:pPr>
                <a:r>
                  <a:rPr lang="nb-NO" dirty="0" smtClean="0"/>
                  <a:t>Million </a:t>
                </a:r>
                <a:r>
                  <a:rPr lang="nb-NO" dirty="0" err="1" smtClean="0"/>
                  <a:t>tons</a:t>
                </a:r>
                <a:endParaRPr lang="nb-NO" dirty="0"/>
              </a:p>
            </c:rich>
          </c:tx>
          <c:layout>
            <c:manualLayout>
              <c:xMode val="edge"/>
              <c:yMode val="edge"/>
              <c:x val="0"/>
              <c:y val="2.4286937926081852E-3"/>
            </c:manualLayout>
          </c:layout>
          <c:overlay val="0"/>
        </c:title>
        <c:numFmt formatCode="#,##0" sourceLinked="0"/>
        <c:majorTickMark val="out"/>
        <c:minorTickMark val="none"/>
        <c:tickLblPos val="nextTo"/>
        <c:spPr>
          <a:ln w="3375">
            <a:solidFill>
              <a:schemeClr val="tx1"/>
            </a:solidFill>
            <a:prstDash val="solid"/>
          </a:ln>
        </c:spPr>
        <c:txPr>
          <a:bodyPr rot="0" vert="horz"/>
          <a:lstStyle/>
          <a:p>
            <a:pPr>
              <a:defRPr sz="1200"/>
            </a:pPr>
            <a:endParaRPr lang="en-US"/>
          </a:p>
        </c:txPr>
        <c:crossAx val="495976832"/>
        <c:crosses val="autoZero"/>
        <c:crossBetween val="between"/>
      </c:valAx>
      <c:spPr>
        <a:noFill/>
        <a:ln w="26997">
          <a:noFill/>
        </a:ln>
      </c:spPr>
    </c:plotArea>
    <c:plotVisOnly val="1"/>
    <c:dispBlanksAs val="gap"/>
    <c:showDLblsOverMax val="0"/>
  </c:chart>
  <c:spPr>
    <a:noFill/>
    <a:ln>
      <a:noFill/>
    </a:ln>
  </c:spPr>
  <c:txPr>
    <a:bodyPr/>
    <a:lstStyle/>
    <a:p>
      <a:pPr>
        <a:defRPr sz="1000" b="0" i="0" u="none" strike="noStrike" baseline="0">
          <a:solidFill>
            <a:schemeClr val="tx1"/>
          </a:solidFill>
          <a:latin typeface="+mn-lt"/>
          <a:ea typeface="Arial Black"/>
          <a:cs typeface="Arial Black"/>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535677352637132E-2"/>
          <c:y val="0.12711858189107444"/>
          <c:w val="0.95346432264736258"/>
          <c:h val="0.79830508474576256"/>
        </c:manualLayout>
      </c:layout>
      <c:lineChart>
        <c:grouping val="standard"/>
        <c:varyColors val="0"/>
        <c:ser>
          <c:idx val="9"/>
          <c:order val="0"/>
          <c:tx>
            <c:strRef>
              <c:f>Sheet1!$B$1</c:f>
              <c:strCache>
                <c:ptCount val="1"/>
                <c:pt idx="0">
                  <c:v>2009</c:v>
                </c:pt>
              </c:strCache>
            </c:strRef>
          </c:tx>
          <c:spPr>
            <a:ln w="25400">
              <a:solidFill>
                <a:schemeClr val="accent1"/>
              </a:solidFill>
              <a:prstDash val="solid"/>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Ref>
          </c:val>
          <c:smooth val="0"/>
        </c:ser>
        <c:ser>
          <c:idx val="10"/>
          <c:order val="1"/>
          <c:tx>
            <c:strRef>
              <c:f>Sheet1!$C$1</c:f>
              <c:strCache>
                <c:ptCount val="1"/>
                <c:pt idx="0">
                  <c:v>2010</c:v>
                </c:pt>
              </c:strCache>
            </c:strRef>
          </c:tx>
          <c:spPr>
            <a:ln w="38100">
              <a:solidFill>
                <a:schemeClr val="tx2"/>
              </a:solidFill>
              <a:prstDash val="solid"/>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Sheet1!$C$2:$C$13</c:f>
            </c:numRef>
          </c:val>
          <c:smooth val="0"/>
        </c:ser>
        <c:ser>
          <c:idx val="0"/>
          <c:order val="2"/>
          <c:tx>
            <c:strRef>
              <c:f>Sheet1!$D$1</c:f>
              <c:strCache>
                <c:ptCount val="1"/>
                <c:pt idx="0">
                  <c:v>2011</c:v>
                </c:pt>
              </c:strCache>
            </c:strRef>
          </c:tx>
          <c:spPr>
            <a:ln w="38100">
              <a:solidFill>
                <a:schemeClr val="accent6"/>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Sheet1!$D$2:$D$13</c:f>
              <c:numCache>
                <c:formatCode>General</c:formatCode>
                <c:ptCount val="12"/>
                <c:pt idx="0">
                  <c:v>5.1959999999999997</c:v>
                </c:pt>
                <c:pt idx="1">
                  <c:v>4.7240000000000002</c:v>
                </c:pt>
                <c:pt idx="2">
                  <c:v>4.5910000000000002</c:v>
                </c:pt>
                <c:pt idx="3">
                  <c:v>5</c:v>
                </c:pt>
                <c:pt idx="4">
                  <c:v>4.8499999999999996</c:v>
                </c:pt>
                <c:pt idx="5">
                  <c:v>4.45</c:v>
                </c:pt>
                <c:pt idx="6">
                  <c:v>5.25</c:v>
                </c:pt>
                <c:pt idx="7">
                  <c:v>5.35</c:v>
                </c:pt>
                <c:pt idx="8">
                  <c:v>5.16</c:v>
                </c:pt>
                <c:pt idx="9">
                  <c:v>5.3717391304347828</c:v>
                </c:pt>
                <c:pt idx="10">
                  <c:v>5.69</c:v>
                </c:pt>
                <c:pt idx="11">
                  <c:v>5.8090000000000002</c:v>
                </c:pt>
              </c:numCache>
            </c:numRef>
          </c:val>
          <c:smooth val="0"/>
        </c:ser>
        <c:ser>
          <c:idx val="1"/>
          <c:order val="3"/>
          <c:tx>
            <c:strRef>
              <c:f>Sheet1!$E$1</c:f>
              <c:strCache>
                <c:ptCount val="1"/>
                <c:pt idx="0">
                  <c:v>2012</c:v>
                </c:pt>
              </c:strCache>
            </c:strRef>
          </c:tx>
          <c:spPr>
            <a:ln>
              <a:solidFill>
                <a:srgbClr val="0070C0"/>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Sheet1!$E$2:$E$13</c:f>
              <c:numCache>
                <c:formatCode>General</c:formatCode>
                <c:ptCount val="12"/>
                <c:pt idx="0">
                  <c:v>5.98</c:v>
                </c:pt>
                <c:pt idx="1">
                  <c:v>5.79</c:v>
                </c:pt>
                <c:pt idx="2">
                  <c:v>5.6</c:v>
                </c:pt>
                <c:pt idx="3">
                  <c:v>5.81</c:v>
                </c:pt>
                <c:pt idx="4">
                  <c:v>5.6</c:v>
                </c:pt>
                <c:pt idx="5">
                  <c:v>5.51</c:v>
                </c:pt>
                <c:pt idx="6">
                  <c:v>4.96</c:v>
                </c:pt>
                <c:pt idx="7">
                  <c:v>5.53</c:v>
                </c:pt>
                <c:pt idx="8">
                  <c:v>6.18</c:v>
                </c:pt>
                <c:pt idx="9">
                  <c:v>6.53</c:v>
                </c:pt>
                <c:pt idx="10">
                  <c:v>6.16</c:v>
                </c:pt>
                <c:pt idx="11">
                  <c:v>6.58</c:v>
                </c:pt>
              </c:numCache>
            </c:numRef>
          </c:val>
          <c:smooth val="0"/>
        </c:ser>
        <c:ser>
          <c:idx val="2"/>
          <c:order val="4"/>
          <c:tx>
            <c:strRef>
              <c:f>Sheet1!$F$1</c:f>
              <c:strCache>
                <c:ptCount val="1"/>
                <c:pt idx="0">
                  <c:v>2013</c:v>
                </c:pt>
              </c:strCache>
            </c:strRef>
          </c:tx>
          <c:spPr>
            <a:ln>
              <a:solidFill>
                <a:schemeClr val="tx2"/>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Sheet1!$F$2:$F$13</c:f>
              <c:numCache>
                <c:formatCode>General</c:formatCode>
                <c:ptCount val="12"/>
                <c:pt idx="0">
                  <c:v>6.13</c:v>
                </c:pt>
                <c:pt idx="1">
                  <c:v>6.07</c:v>
                </c:pt>
                <c:pt idx="2">
                  <c:v>6.2</c:v>
                </c:pt>
                <c:pt idx="3">
                  <c:v>5.8</c:v>
                </c:pt>
              </c:numCache>
            </c:numRef>
          </c:val>
          <c:smooth val="0"/>
        </c:ser>
        <c:dLbls>
          <c:showLegendKey val="0"/>
          <c:showVal val="0"/>
          <c:showCatName val="0"/>
          <c:showSerName val="0"/>
          <c:showPercent val="0"/>
          <c:showBubbleSize val="0"/>
        </c:dLbls>
        <c:marker val="1"/>
        <c:smooth val="0"/>
        <c:axId val="496071424"/>
        <c:axId val="496072960"/>
      </c:lineChart>
      <c:catAx>
        <c:axId val="496071424"/>
        <c:scaling>
          <c:orientation val="minMax"/>
        </c:scaling>
        <c:delete val="0"/>
        <c:axPos val="b"/>
        <c:numFmt formatCode="@" sourceLinked="1"/>
        <c:majorTickMark val="none"/>
        <c:minorTickMark val="none"/>
        <c:tickLblPos val="nextTo"/>
        <c:spPr>
          <a:ln w="2041">
            <a:solidFill>
              <a:schemeClr val="tx1"/>
            </a:solidFill>
            <a:prstDash val="solid"/>
          </a:ln>
        </c:spPr>
        <c:txPr>
          <a:bodyPr rot="0" vert="horz"/>
          <a:lstStyle/>
          <a:p>
            <a:pPr>
              <a:defRPr sz="1100"/>
            </a:pPr>
            <a:endParaRPr lang="en-US"/>
          </a:p>
        </c:txPr>
        <c:crossAx val="496072960"/>
        <c:crosses val="autoZero"/>
        <c:auto val="1"/>
        <c:lblAlgn val="ctr"/>
        <c:lblOffset val="100"/>
        <c:tickLblSkip val="1"/>
        <c:tickMarkSkip val="1"/>
        <c:noMultiLvlLbl val="0"/>
      </c:catAx>
      <c:valAx>
        <c:axId val="496072960"/>
        <c:scaling>
          <c:orientation val="minMax"/>
        </c:scaling>
        <c:delete val="0"/>
        <c:axPos val="l"/>
        <c:majorGridlines>
          <c:spPr>
            <a:ln w="8164">
              <a:solidFill>
                <a:srgbClr val="C0C0C0"/>
              </a:solidFill>
              <a:prstDash val="solid"/>
            </a:ln>
          </c:spPr>
        </c:majorGridlines>
        <c:title>
          <c:tx>
            <c:rich>
              <a:bodyPr rot="0" vert="horz"/>
              <a:lstStyle/>
              <a:p>
                <a:pPr algn="ctr">
                  <a:defRPr/>
                </a:pPr>
                <a:r>
                  <a:rPr lang="nb-NO"/>
                  <a:t>Million tons</a:t>
                </a:r>
              </a:p>
            </c:rich>
          </c:tx>
          <c:layout>
            <c:manualLayout>
              <c:xMode val="edge"/>
              <c:yMode val="edge"/>
              <c:x val="0"/>
              <c:y val="5.0164948183473716E-2"/>
            </c:manualLayout>
          </c:layout>
          <c:overlay val="0"/>
          <c:spPr>
            <a:noFill/>
            <a:ln w="16328">
              <a:noFill/>
            </a:ln>
          </c:spPr>
        </c:title>
        <c:numFmt formatCode="#,##0.0" sourceLinked="0"/>
        <c:majorTickMark val="none"/>
        <c:minorTickMark val="none"/>
        <c:tickLblPos val="nextTo"/>
        <c:spPr>
          <a:ln w="2041">
            <a:solidFill>
              <a:schemeClr val="tx1"/>
            </a:solidFill>
            <a:prstDash val="solid"/>
          </a:ln>
        </c:spPr>
        <c:txPr>
          <a:bodyPr rot="0" vert="horz"/>
          <a:lstStyle/>
          <a:p>
            <a:pPr>
              <a:defRPr sz="1200"/>
            </a:pPr>
            <a:endParaRPr lang="en-US"/>
          </a:p>
        </c:txPr>
        <c:crossAx val="496071424"/>
        <c:crosses val="autoZero"/>
        <c:crossBetween val="between"/>
      </c:valAx>
      <c:spPr>
        <a:noFill/>
        <a:ln w="16328">
          <a:noFill/>
        </a:ln>
      </c:spPr>
    </c:plotArea>
    <c:plotVisOnly val="1"/>
    <c:dispBlanksAs val="gap"/>
    <c:showDLblsOverMax val="0"/>
  </c:chart>
  <c:spPr>
    <a:noFill/>
    <a:ln>
      <a:noFill/>
    </a:ln>
  </c:spPr>
  <c:txPr>
    <a:bodyPr/>
    <a:lstStyle/>
    <a:p>
      <a:pPr>
        <a:defRPr sz="1000" b="0" i="0" u="none" strike="noStrike" baseline="0">
          <a:solidFill>
            <a:schemeClr val="tx1"/>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03897983967469E-2"/>
          <c:y val="0.1840549266835973"/>
          <c:w val="0.85081663809034824"/>
          <c:h val="0.66980716956571673"/>
        </c:manualLayout>
      </c:layout>
      <c:lineChart>
        <c:grouping val="standard"/>
        <c:varyColors val="0"/>
        <c:ser>
          <c:idx val="0"/>
          <c:order val="0"/>
          <c:tx>
            <c:strRef>
              <c:f>Sheet1!$E$1</c:f>
              <c:strCache>
                <c:ptCount val="1"/>
                <c:pt idx="0">
                  <c:v>Urea fob Black Sea</c:v>
                </c:pt>
              </c:strCache>
            </c:strRef>
          </c:tx>
          <c:spPr>
            <a:ln>
              <a:solidFill>
                <a:schemeClr val="accent3"/>
              </a:solidFill>
            </a:ln>
          </c:spPr>
          <c:marker>
            <c:symbol val="none"/>
          </c:marker>
          <c:cat>
            <c:numRef>
              <c:f>Sheet1!$A$2:$A$204</c:f>
              <c:numCache>
                <c:formatCode>m/d/yyyy</c:formatCode>
                <c:ptCount val="203"/>
                <c:pt idx="0">
                  <c:v>40183</c:v>
                </c:pt>
                <c:pt idx="1">
                  <c:v>40190</c:v>
                </c:pt>
                <c:pt idx="2">
                  <c:v>40197</c:v>
                </c:pt>
                <c:pt idx="3">
                  <c:v>40204</c:v>
                </c:pt>
                <c:pt idx="4">
                  <c:v>40211</c:v>
                </c:pt>
                <c:pt idx="5">
                  <c:v>40218</c:v>
                </c:pt>
                <c:pt idx="6">
                  <c:v>40225</c:v>
                </c:pt>
                <c:pt idx="7">
                  <c:v>40232</c:v>
                </c:pt>
                <c:pt idx="8">
                  <c:v>40239</c:v>
                </c:pt>
                <c:pt idx="9">
                  <c:v>40246</c:v>
                </c:pt>
                <c:pt idx="10">
                  <c:v>40253</c:v>
                </c:pt>
                <c:pt idx="11">
                  <c:v>40260</c:v>
                </c:pt>
                <c:pt idx="12">
                  <c:v>40267</c:v>
                </c:pt>
                <c:pt idx="13">
                  <c:v>40274</c:v>
                </c:pt>
                <c:pt idx="14">
                  <c:v>40281</c:v>
                </c:pt>
                <c:pt idx="15">
                  <c:v>40288</c:v>
                </c:pt>
                <c:pt idx="16">
                  <c:v>40295</c:v>
                </c:pt>
                <c:pt idx="17">
                  <c:v>40302</c:v>
                </c:pt>
                <c:pt idx="18">
                  <c:v>40309</c:v>
                </c:pt>
                <c:pt idx="19">
                  <c:v>40316</c:v>
                </c:pt>
                <c:pt idx="20">
                  <c:v>40323</c:v>
                </c:pt>
                <c:pt idx="21">
                  <c:v>40330</c:v>
                </c:pt>
                <c:pt idx="22">
                  <c:v>40337</c:v>
                </c:pt>
                <c:pt idx="23">
                  <c:v>40344</c:v>
                </c:pt>
                <c:pt idx="24">
                  <c:v>40351</c:v>
                </c:pt>
                <c:pt idx="25">
                  <c:v>40358</c:v>
                </c:pt>
                <c:pt idx="26">
                  <c:v>40365</c:v>
                </c:pt>
                <c:pt idx="27">
                  <c:v>40372</c:v>
                </c:pt>
                <c:pt idx="28">
                  <c:v>40379</c:v>
                </c:pt>
                <c:pt idx="29">
                  <c:v>40386</c:v>
                </c:pt>
                <c:pt idx="30">
                  <c:v>40393</c:v>
                </c:pt>
                <c:pt idx="31">
                  <c:v>40400</c:v>
                </c:pt>
                <c:pt idx="32">
                  <c:v>40407</c:v>
                </c:pt>
                <c:pt idx="33">
                  <c:v>40414</c:v>
                </c:pt>
                <c:pt idx="34">
                  <c:v>40421</c:v>
                </c:pt>
                <c:pt idx="35">
                  <c:v>40428</c:v>
                </c:pt>
                <c:pt idx="36">
                  <c:v>40435</c:v>
                </c:pt>
                <c:pt idx="37">
                  <c:v>40442</c:v>
                </c:pt>
                <c:pt idx="38">
                  <c:v>40449</c:v>
                </c:pt>
                <c:pt idx="39">
                  <c:v>40456</c:v>
                </c:pt>
                <c:pt idx="40">
                  <c:v>40463</c:v>
                </c:pt>
                <c:pt idx="41">
                  <c:v>40470</c:v>
                </c:pt>
                <c:pt idx="42">
                  <c:v>40477</c:v>
                </c:pt>
                <c:pt idx="43">
                  <c:v>40484</c:v>
                </c:pt>
                <c:pt idx="44">
                  <c:v>40491</c:v>
                </c:pt>
                <c:pt idx="45">
                  <c:v>40498</c:v>
                </c:pt>
                <c:pt idx="46">
                  <c:v>40505</c:v>
                </c:pt>
                <c:pt idx="47">
                  <c:v>40513</c:v>
                </c:pt>
                <c:pt idx="48">
                  <c:v>40520</c:v>
                </c:pt>
                <c:pt idx="49">
                  <c:v>40527</c:v>
                </c:pt>
                <c:pt idx="50">
                  <c:v>40534</c:v>
                </c:pt>
                <c:pt idx="51">
                  <c:v>40541</c:v>
                </c:pt>
                <c:pt idx="52">
                  <c:v>40548</c:v>
                </c:pt>
                <c:pt idx="53">
                  <c:v>40555</c:v>
                </c:pt>
                <c:pt idx="54">
                  <c:v>40562</c:v>
                </c:pt>
                <c:pt idx="55">
                  <c:v>40569</c:v>
                </c:pt>
                <c:pt idx="56">
                  <c:v>40576</c:v>
                </c:pt>
                <c:pt idx="57">
                  <c:v>40583</c:v>
                </c:pt>
                <c:pt idx="58">
                  <c:v>40590</c:v>
                </c:pt>
                <c:pt idx="59">
                  <c:v>40597</c:v>
                </c:pt>
                <c:pt idx="60">
                  <c:v>40604</c:v>
                </c:pt>
                <c:pt idx="61">
                  <c:v>40611</c:v>
                </c:pt>
                <c:pt idx="62">
                  <c:v>40618</c:v>
                </c:pt>
                <c:pt idx="63">
                  <c:v>40625</c:v>
                </c:pt>
                <c:pt idx="64">
                  <c:v>40632</c:v>
                </c:pt>
                <c:pt idx="65">
                  <c:v>40639</c:v>
                </c:pt>
                <c:pt idx="66">
                  <c:v>40646</c:v>
                </c:pt>
                <c:pt idx="67">
                  <c:v>40653</c:v>
                </c:pt>
                <c:pt idx="68">
                  <c:v>40660</c:v>
                </c:pt>
                <c:pt idx="69">
                  <c:v>40667</c:v>
                </c:pt>
                <c:pt idx="70">
                  <c:v>40674</c:v>
                </c:pt>
                <c:pt idx="71">
                  <c:v>40681</c:v>
                </c:pt>
                <c:pt idx="72">
                  <c:v>40688</c:v>
                </c:pt>
                <c:pt idx="73">
                  <c:v>40695</c:v>
                </c:pt>
                <c:pt idx="74">
                  <c:v>40702</c:v>
                </c:pt>
                <c:pt idx="75">
                  <c:v>40709</c:v>
                </c:pt>
                <c:pt idx="76">
                  <c:v>40716</c:v>
                </c:pt>
                <c:pt idx="77">
                  <c:v>40723</c:v>
                </c:pt>
                <c:pt idx="78">
                  <c:v>40730</c:v>
                </c:pt>
                <c:pt idx="79">
                  <c:v>40737</c:v>
                </c:pt>
                <c:pt idx="80">
                  <c:v>40744</c:v>
                </c:pt>
                <c:pt idx="81">
                  <c:v>40751</c:v>
                </c:pt>
                <c:pt idx="82">
                  <c:v>40758</c:v>
                </c:pt>
                <c:pt idx="83">
                  <c:v>40765</c:v>
                </c:pt>
                <c:pt idx="84">
                  <c:v>40772</c:v>
                </c:pt>
                <c:pt idx="85">
                  <c:v>40779</c:v>
                </c:pt>
                <c:pt idx="86">
                  <c:v>40786</c:v>
                </c:pt>
                <c:pt idx="87">
                  <c:v>40793</c:v>
                </c:pt>
                <c:pt idx="88">
                  <c:v>40800</c:v>
                </c:pt>
                <c:pt idx="89">
                  <c:v>40807</c:v>
                </c:pt>
                <c:pt idx="90">
                  <c:v>40814</c:v>
                </c:pt>
                <c:pt idx="91">
                  <c:v>40821</c:v>
                </c:pt>
                <c:pt idx="92">
                  <c:v>40828</c:v>
                </c:pt>
                <c:pt idx="93">
                  <c:v>40835</c:v>
                </c:pt>
                <c:pt idx="94">
                  <c:v>40842</c:v>
                </c:pt>
                <c:pt idx="95">
                  <c:v>40849</c:v>
                </c:pt>
                <c:pt idx="96">
                  <c:v>40856</c:v>
                </c:pt>
                <c:pt idx="97">
                  <c:v>40863</c:v>
                </c:pt>
                <c:pt idx="98">
                  <c:v>40870</c:v>
                </c:pt>
                <c:pt idx="99">
                  <c:v>40877</c:v>
                </c:pt>
                <c:pt idx="100">
                  <c:v>40884</c:v>
                </c:pt>
                <c:pt idx="101">
                  <c:v>40891</c:v>
                </c:pt>
                <c:pt idx="102">
                  <c:v>40898</c:v>
                </c:pt>
                <c:pt idx="103">
                  <c:v>40905</c:v>
                </c:pt>
                <c:pt idx="104">
                  <c:v>40912</c:v>
                </c:pt>
                <c:pt idx="105">
                  <c:v>40919</c:v>
                </c:pt>
                <c:pt idx="106">
                  <c:v>40926</c:v>
                </c:pt>
                <c:pt idx="107">
                  <c:v>40933</c:v>
                </c:pt>
                <c:pt idx="108">
                  <c:v>40940</c:v>
                </c:pt>
                <c:pt idx="109">
                  <c:v>40947</c:v>
                </c:pt>
                <c:pt idx="110">
                  <c:v>40954</c:v>
                </c:pt>
                <c:pt idx="111">
                  <c:v>40961</c:v>
                </c:pt>
                <c:pt idx="112">
                  <c:v>40968</c:v>
                </c:pt>
                <c:pt idx="113">
                  <c:v>40975</c:v>
                </c:pt>
                <c:pt idx="114">
                  <c:v>40982</c:v>
                </c:pt>
                <c:pt idx="115">
                  <c:v>40989</c:v>
                </c:pt>
                <c:pt idx="116">
                  <c:v>40996</c:v>
                </c:pt>
                <c:pt idx="117">
                  <c:v>41003</c:v>
                </c:pt>
                <c:pt idx="118">
                  <c:v>41010</c:v>
                </c:pt>
                <c:pt idx="119">
                  <c:v>41017</c:v>
                </c:pt>
                <c:pt idx="120">
                  <c:v>41024</c:v>
                </c:pt>
                <c:pt idx="121">
                  <c:v>41031</c:v>
                </c:pt>
                <c:pt idx="122">
                  <c:v>41038</c:v>
                </c:pt>
                <c:pt idx="123">
                  <c:v>41045</c:v>
                </c:pt>
                <c:pt idx="124">
                  <c:v>41052</c:v>
                </c:pt>
                <c:pt idx="125">
                  <c:v>41059</c:v>
                </c:pt>
                <c:pt idx="126">
                  <c:v>41066</c:v>
                </c:pt>
                <c:pt idx="127">
                  <c:v>41073</c:v>
                </c:pt>
                <c:pt idx="128">
                  <c:v>41080</c:v>
                </c:pt>
                <c:pt idx="129">
                  <c:v>41087</c:v>
                </c:pt>
                <c:pt idx="130">
                  <c:v>41094</c:v>
                </c:pt>
                <c:pt idx="131">
                  <c:v>41101</c:v>
                </c:pt>
                <c:pt idx="132">
                  <c:v>41108</c:v>
                </c:pt>
                <c:pt idx="133">
                  <c:v>41115</c:v>
                </c:pt>
                <c:pt idx="134">
                  <c:v>41122</c:v>
                </c:pt>
                <c:pt idx="135">
                  <c:v>41129</c:v>
                </c:pt>
                <c:pt idx="136">
                  <c:v>41136</c:v>
                </c:pt>
                <c:pt idx="137">
                  <c:v>41143</c:v>
                </c:pt>
                <c:pt idx="138">
                  <c:v>41150</c:v>
                </c:pt>
                <c:pt idx="139">
                  <c:v>41157</c:v>
                </c:pt>
                <c:pt idx="140">
                  <c:v>41164</c:v>
                </c:pt>
                <c:pt idx="141">
                  <c:v>41171</c:v>
                </c:pt>
                <c:pt idx="142">
                  <c:v>41178</c:v>
                </c:pt>
                <c:pt idx="143">
                  <c:v>41185</c:v>
                </c:pt>
                <c:pt idx="144">
                  <c:v>41192</c:v>
                </c:pt>
                <c:pt idx="145">
                  <c:v>41199</c:v>
                </c:pt>
                <c:pt idx="146">
                  <c:v>41206</c:v>
                </c:pt>
                <c:pt idx="147">
                  <c:v>41213</c:v>
                </c:pt>
                <c:pt idx="148">
                  <c:v>41220</c:v>
                </c:pt>
                <c:pt idx="149">
                  <c:v>41227</c:v>
                </c:pt>
                <c:pt idx="150">
                  <c:v>41234</c:v>
                </c:pt>
                <c:pt idx="151">
                  <c:v>41241</c:v>
                </c:pt>
                <c:pt idx="152">
                  <c:v>41248</c:v>
                </c:pt>
                <c:pt idx="153">
                  <c:v>41255</c:v>
                </c:pt>
                <c:pt idx="154">
                  <c:v>41262</c:v>
                </c:pt>
                <c:pt idx="155">
                  <c:v>41269</c:v>
                </c:pt>
                <c:pt idx="156">
                  <c:v>41276</c:v>
                </c:pt>
                <c:pt idx="157">
                  <c:v>41283</c:v>
                </c:pt>
                <c:pt idx="158">
                  <c:v>41290</c:v>
                </c:pt>
                <c:pt idx="159">
                  <c:v>41297</c:v>
                </c:pt>
                <c:pt idx="160">
                  <c:v>41304</c:v>
                </c:pt>
                <c:pt idx="161">
                  <c:v>41311</c:v>
                </c:pt>
                <c:pt idx="162">
                  <c:v>41318</c:v>
                </c:pt>
                <c:pt idx="163">
                  <c:v>41325</c:v>
                </c:pt>
                <c:pt idx="164">
                  <c:v>41332</c:v>
                </c:pt>
                <c:pt idx="165">
                  <c:v>41339</c:v>
                </c:pt>
                <c:pt idx="166">
                  <c:v>41346</c:v>
                </c:pt>
                <c:pt idx="167">
                  <c:v>41353</c:v>
                </c:pt>
                <c:pt idx="168">
                  <c:v>41360</c:v>
                </c:pt>
                <c:pt idx="169">
                  <c:v>41367</c:v>
                </c:pt>
                <c:pt idx="170">
                  <c:v>41374</c:v>
                </c:pt>
                <c:pt idx="171">
                  <c:v>41381</c:v>
                </c:pt>
                <c:pt idx="172">
                  <c:v>41388</c:v>
                </c:pt>
                <c:pt idx="173">
                  <c:v>41395</c:v>
                </c:pt>
                <c:pt idx="174">
                  <c:v>41402</c:v>
                </c:pt>
                <c:pt idx="175">
                  <c:v>41409</c:v>
                </c:pt>
                <c:pt idx="176">
                  <c:v>41416</c:v>
                </c:pt>
                <c:pt idx="177">
                  <c:v>41423</c:v>
                </c:pt>
                <c:pt idx="178">
                  <c:v>41430</c:v>
                </c:pt>
                <c:pt idx="179">
                  <c:v>41437</c:v>
                </c:pt>
                <c:pt idx="180">
                  <c:v>41444</c:v>
                </c:pt>
                <c:pt idx="181">
                  <c:v>41451</c:v>
                </c:pt>
                <c:pt idx="182">
                  <c:v>41458</c:v>
                </c:pt>
                <c:pt idx="183">
                  <c:v>41465</c:v>
                </c:pt>
                <c:pt idx="184">
                  <c:v>41472</c:v>
                </c:pt>
                <c:pt idx="185">
                  <c:v>41479</c:v>
                </c:pt>
                <c:pt idx="186">
                  <c:v>41486</c:v>
                </c:pt>
                <c:pt idx="187">
                  <c:v>41493</c:v>
                </c:pt>
                <c:pt idx="188">
                  <c:v>41500</c:v>
                </c:pt>
                <c:pt idx="189">
                  <c:v>41507</c:v>
                </c:pt>
                <c:pt idx="190">
                  <c:v>41514</c:v>
                </c:pt>
                <c:pt idx="191">
                  <c:v>41521</c:v>
                </c:pt>
                <c:pt idx="192">
                  <c:v>41528</c:v>
                </c:pt>
                <c:pt idx="193">
                  <c:v>41535</c:v>
                </c:pt>
                <c:pt idx="194">
                  <c:v>41542</c:v>
                </c:pt>
                <c:pt idx="195">
                  <c:v>41549</c:v>
                </c:pt>
                <c:pt idx="196">
                  <c:v>41556</c:v>
                </c:pt>
                <c:pt idx="197">
                  <c:v>41563</c:v>
                </c:pt>
                <c:pt idx="198">
                  <c:v>41570</c:v>
                </c:pt>
                <c:pt idx="199">
                  <c:v>41577</c:v>
                </c:pt>
                <c:pt idx="200">
                  <c:v>41584</c:v>
                </c:pt>
                <c:pt idx="201">
                  <c:v>41591</c:v>
                </c:pt>
                <c:pt idx="202">
                  <c:v>41598</c:v>
                </c:pt>
              </c:numCache>
            </c:numRef>
          </c:cat>
          <c:val>
            <c:numRef>
              <c:f>Sheet1!$E$2:$E$204</c:f>
              <c:numCache>
                <c:formatCode>General</c:formatCode>
                <c:ptCount val="203"/>
                <c:pt idx="0">
                  <c:v>269.5</c:v>
                </c:pt>
                <c:pt idx="1">
                  <c:v>268.875</c:v>
                </c:pt>
                <c:pt idx="2">
                  <c:v>273</c:v>
                </c:pt>
                <c:pt idx="3">
                  <c:v>290.625</c:v>
                </c:pt>
                <c:pt idx="4">
                  <c:v>299.125</c:v>
                </c:pt>
                <c:pt idx="5">
                  <c:v>294.375</c:v>
                </c:pt>
                <c:pt idx="6">
                  <c:v>283.375</c:v>
                </c:pt>
                <c:pt idx="7">
                  <c:v>274.25</c:v>
                </c:pt>
                <c:pt idx="8">
                  <c:v>281.75</c:v>
                </c:pt>
                <c:pt idx="9">
                  <c:v>285.875</c:v>
                </c:pt>
                <c:pt idx="10">
                  <c:v>280.125</c:v>
                </c:pt>
                <c:pt idx="11">
                  <c:v>269.25</c:v>
                </c:pt>
                <c:pt idx="12">
                  <c:v>259.25</c:v>
                </c:pt>
                <c:pt idx="13">
                  <c:v>256.625</c:v>
                </c:pt>
                <c:pt idx="14">
                  <c:v>253.375</c:v>
                </c:pt>
                <c:pt idx="15">
                  <c:v>250</c:v>
                </c:pt>
                <c:pt idx="16">
                  <c:v>238.25</c:v>
                </c:pt>
                <c:pt idx="17">
                  <c:v>232.125</c:v>
                </c:pt>
                <c:pt idx="18">
                  <c:v>233.5</c:v>
                </c:pt>
                <c:pt idx="19">
                  <c:v>227.5</c:v>
                </c:pt>
                <c:pt idx="20">
                  <c:v>220.25</c:v>
                </c:pt>
                <c:pt idx="21">
                  <c:v>220.25</c:v>
                </c:pt>
                <c:pt idx="22">
                  <c:v>219.75</c:v>
                </c:pt>
                <c:pt idx="23">
                  <c:v>225.125</c:v>
                </c:pt>
                <c:pt idx="24">
                  <c:v>235.5</c:v>
                </c:pt>
                <c:pt idx="25">
                  <c:v>243.5</c:v>
                </c:pt>
                <c:pt idx="26">
                  <c:v>248.5</c:v>
                </c:pt>
                <c:pt idx="27">
                  <c:v>251.5</c:v>
                </c:pt>
                <c:pt idx="28">
                  <c:v>250.875</c:v>
                </c:pt>
                <c:pt idx="29">
                  <c:v>245.25</c:v>
                </c:pt>
                <c:pt idx="30">
                  <c:v>249.25</c:v>
                </c:pt>
                <c:pt idx="31">
                  <c:v>280.5</c:v>
                </c:pt>
                <c:pt idx="32">
                  <c:v>283.375</c:v>
                </c:pt>
                <c:pt idx="33">
                  <c:v>280.375</c:v>
                </c:pt>
                <c:pt idx="34">
                  <c:v>281.75</c:v>
                </c:pt>
                <c:pt idx="35">
                  <c:v>305.625</c:v>
                </c:pt>
                <c:pt idx="36">
                  <c:v>332.25</c:v>
                </c:pt>
                <c:pt idx="37">
                  <c:v>337.75</c:v>
                </c:pt>
                <c:pt idx="38">
                  <c:v>324.375</c:v>
                </c:pt>
                <c:pt idx="39">
                  <c:v>325</c:v>
                </c:pt>
                <c:pt idx="40">
                  <c:v>335</c:v>
                </c:pt>
                <c:pt idx="41">
                  <c:v>334.75</c:v>
                </c:pt>
                <c:pt idx="42">
                  <c:v>338.125</c:v>
                </c:pt>
                <c:pt idx="43">
                  <c:v>351.375</c:v>
                </c:pt>
                <c:pt idx="44">
                  <c:v>362.375</c:v>
                </c:pt>
                <c:pt idx="45">
                  <c:v>375.375</c:v>
                </c:pt>
                <c:pt idx="46">
                  <c:v>379.625</c:v>
                </c:pt>
                <c:pt idx="47">
                  <c:v>378.25</c:v>
                </c:pt>
                <c:pt idx="48">
                  <c:v>376.25</c:v>
                </c:pt>
                <c:pt idx="49">
                  <c:v>375</c:v>
                </c:pt>
                <c:pt idx="50">
                  <c:v>375.375</c:v>
                </c:pt>
                <c:pt idx="51">
                  <c:v>375.375</c:v>
                </c:pt>
                <c:pt idx="52">
                  <c:v>377.25</c:v>
                </c:pt>
                <c:pt idx="53">
                  <c:v>377.625</c:v>
                </c:pt>
                <c:pt idx="54">
                  <c:v>370</c:v>
                </c:pt>
                <c:pt idx="55">
                  <c:v>370</c:v>
                </c:pt>
                <c:pt idx="56">
                  <c:v>361.125</c:v>
                </c:pt>
                <c:pt idx="57">
                  <c:v>364.625</c:v>
                </c:pt>
                <c:pt idx="58">
                  <c:v>359.375</c:v>
                </c:pt>
                <c:pt idx="59">
                  <c:v>352.25</c:v>
                </c:pt>
                <c:pt idx="60">
                  <c:v>345.875</c:v>
                </c:pt>
                <c:pt idx="61">
                  <c:v>338.125</c:v>
                </c:pt>
                <c:pt idx="62">
                  <c:v>329</c:v>
                </c:pt>
                <c:pt idx="63">
                  <c:v>318.25</c:v>
                </c:pt>
                <c:pt idx="64">
                  <c:v>311.625</c:v>
                </c:pt>
                <c:pt idx="65">
                  <c:v>317.25</c:v>
                </c:pt>
                <c:pt idx="66">
                  <c:v>337.125</c:v>
                </c:pt>
                <c:pt idx="67">
                  <c:v>345.875</c:v>
                </c:pt>
                <c:pt idx="68">
                  <c:v>359.125</c:v>
                </c:pt>
                <c:pt idx="69">
                  <c:v>373.75</c:v>
                </c:pt>
                <c:pt idx="70">
                  <c:v>389.875</c:v>
                </c:pt>
                <c:pt idx="71">
                  <c:v>405.375</c:v>
                </c:pt>
                <c:pt idx="72">
                  <c:v>419.875</c:v>
                </c:pt>
                <c:pt idx="73">
                  <c:v>435.125</c:v>
                </c:pt>
                <c:pt idx="74">
                  <c:v>470</c:v>
                </c:pt>
                <c:pt idx="75">
                  <c:v>506.375</c:v>
                </c:pt>
                <c:pt idx="76">
                  <c:v>511.625</c:v>
                </c:pt>
                <c:pt idx="77">
                  <c:v>508.375</c:v>
                </c:pt>
                <c:pt idx="78">
                  <c:v>470.75</c:v>
                </c:pt>
                <c:pt idx="79">
                  <c:v>463.75</c:v>
                </c:pt>
                <c:pt idx="80">
                  <c:v>480.625</c:v>
                </c:pt>
                <c:pt idx="81">
                  <c:v>474.375</c:v>
                </c:pt>
                <c:pt idx="82">
                  <c:v>482.75</c:v>
                </c:pt>
                <c:pt idx="83">
                  <c:v>467</c:v>
                </c:pt>
                <c:pt idx="84">
                  <c:v>473.375</c:v>
                </c:pt>
                <c:pt idx="85">
                  <c:v>487.75</c:v>
                </c:pt>
                <c:pt idx="86">
                  <c:v>494.125</c:v>
                </c:pt>
                <c:pt idx="87">
                  <c:v>503.75</c:v>
                </c:pt>
                <c:pt idx="88">
                  <c:v>508.75</c:v>
                </c:pt>
                <c:pt idx="89">
                  <c:v>509.875</c:v>
                </c:pt>
                <c:pt idx="90">
                  <c:v>499</c:v>
                </c:pt>
                <c:pt idx="91">
                  <c:v>480.625</c:v>
                </c:pt>
                <c:pt idx="92">
                  <c:v>484.75</c:v>
                </c:pt>
                <c:pt idx="93">
                  <c:v>495.375</c:v>
                </c:pt>
                <c:pt idx="94">
                  <c:v>495.625</c:v>
                </c:pt>
                <c:pt idx="95">
                  <c:v>495.25</c:v>
                </c:pt>
                <c:pt idx="96">
                  <c:v>492.5</c:v>
                </c:pt>
                <c:pt idx="97">
                  <c:v>483.125</c:v>
                </c:pt>
                <c:pt idx="98">
                  <c:v>474.125</c:v>
                </c:pt>
                <c:pt idx="99">
                  <c:v>417.625</c:v>
                </c:pt>
                <c:pt idx="100">
                  <c:v>385.125</c:v>
                </c:pt>
                <c:pt idx="101">
                  <c:v>360.625</c:v>
                </c:pt>
                <c:pt idx="102">
                  <c:v>323.125</c:v>
                </c:pt>
                <c:pt idx="103">
                  <c:v>327.5</c:v>
                </c:pt>
                <c:pt idx="104">
                  <c:v>362.5</c:v>
                </c:pt>
                <c:pt idx="105">
                  <c:v>382.25</c:v>
                </c:pt>
                <c:pt idx="106">
                  <c:v>378.75</c:v>
                </c:pt>
                <c:pt idx="107">
                  <c:v>371.5</c:v>
                </c:pt>
                <c:pt idx="108">
                  <c:v>374.5</c:v>
                </c:pt>
                <c:pt idx="109">
                  <c:v>374.625</c:v>
                </c:pt>
                <c:pt idx="110">
                  <c:v>380.625</c:v>
                </c:pt>
                <c:pt idx="111">
                  <c:v>399</c:v>
                </c:pt>
                <c:pt idx="112">
                  <c:v>404.875</c:v>
                </c:pt>
                <c:pt idx="113">
                  <c:v>396.5</c:v>
                </c:pt>
                <c:pt idx="114">
                  <c:v>400.625</c:v>
                </c:pt>
                <c:pt idx="115">
                  <c:v>423.125</c:v>
                </c:pt>
                <c:pt idx="116">
                  <c:v>436.875</c:v>
                </c:pt>
                <c:pt idx="117">
                  <c:v>467.5</c:v>
                </c:pt>
                <c:pt idx="118">
                  <c:v>496.25</c:v>
                </c:pt>
                <c:pt idx="119">
                  <c:v>512.125</c:v>
                </c:pt>
                <c:pt idx="120">
                  <c:v>512.5</c:v>
                </c:pt>
                <c:pt idx="121">
                  <c:v>533.625</c:v>
                </c:pt>
                <c:pt idx="122">
                  <c:v>521.25</c:v>
                </c:pt>
                <c:pt idx="123">
                  <c:v>492.125</c:v>
                </c:pt>
                <c:pt idx="124">
                  <c:v>482.125</c:v>
                </c:pt>
                <c:pt idx="125">
                  <c:v>462.375</c:v>
                </c:pt>
                <c:pt idx="126">
                  <c:v>456.375</c:v>
                </c:pt>
                <c:pt idx="127">
                  <c:v>436.875</c:v>
                </c:pt>
                <c:pt idx="128">
                  <c:v>407.5</c:v>
                </c:pt>
                <c:pt idx="129">
                  <c:v>367.5</c:v>
                </c:pt>
                <c:pt idx="130">
                  <c:v>370.625</c:v>
                </c:pt>
                <c:pt idx="131">
                  <c:v>411.75</c:v>
                </c:pt>
                <c:pt idx="132">
                  <c:v>374</c:v>
                </c:pt>
                <c:pt idx="133">
                  <c:v>378.75</c:v>
                </c:pt>
                <c:pt idx="134">
                  <c:v>384.375</c:v>
                </c:pt>
                <c:pt idx="135">
                  <c:v>377.5</c:v>
                </c:pt>
                <c:pt idx="136">
                  <c:v>367.75</c:v>
                </c:pt>
                <c:pt idx="137">
                  <c:v>377.625</c:v>
                </c:pt>
                <c:pt idx="138">
                  <c:v>380.875</c:v>
                </c:pt>
                <c:pt idx="139">
                  <c:v>378.375</c:v>
                </c:pt>
                <c:pt idx="140">
                  <c:v>387.125</c:v>
                </c:pt>
                <c:pt idx="141">
                  <c:v>394.125</c:v>
                </c:pt>
                <c:pt idx="142">
                  <c:v>384.375</c:v>
                </c:pt>
                <c:pt idx="143">
                  <c:v>392.25</c:v>
                </c:pt>
                <c:pt idx="144">
                  <c:v>409.25</c:v>
                </c:pt>
                <c:pt idx="145">
                  <c:v>407.25</c:v>
                </c:pt>
                <c:pt idx="146">
                  <c:v>397.75</c:v>
                </c:pt>
                <c:pt idx="147">
                  <c:v>375.625</c:v>
                </c:pt>
                <c:pt idx="148">
                  <c:v>374.25</c:v>
                </c:pt>
                <c:pt idx="149">
                  <c:v>365.875</c:v>
                </c:pt>
                <c:pt idx="150">
                  <c:v>380.125</c:v>
                </c:pt>
                <c:pt idx="151">
                  <c:v>383.75</c:v>
                </c:pt>
                <c:pt idx="152">
                  <c:v>386</c:v>
                </c:pt>
                <c:pt idx="153">
                  <c:v>378.25</c:v>
                </c:pt>
                <c:pt idx="154">
                  <c:v>375.625</c:v>
                </c:pt>
                <c:pt idx="155">
                  <c:v>375.125</c:v>
                </c:pt>
                <c:pt idx="156">
                  <c:v>377.375</c:v>
                </c:pt>
                <c:pt idx="157">
                  <c:v>386.5</c:v>
                </c:pt>
                <c:pt idx="158">
                  <c:v>395.625</c:v>
                </c:pt>
                <c:pt idx="159">
                  <c:v>401.875</c:v>
                </c:pt>
                <c:pt idx="160">
                  <c:v>418.25</c:v>
                </c:pt>
                <c:pt idx="161">
                  <c:v>437.5</c:v>
                </c:pt>
                <c:pt idx="162">
                  <c:v>428.75</c:v>
                </c:pt>
                <c:pt idx="163">
                  <c:v>401.875</c:v>
                </c:pt>
                <c:pt idx="164">
                  <c:v>402.75</c:v>
                </c:pt>
                <c:pt idx="165">
                  <c:v>396.625</c:v>
                </c:pt>
                <c:pt idx="166">
                  <c:v>384.625</c:v>
                </c:pt>
                <c:pt idx="167">
                  <c:v>381.25</c:v>
                </c:pt>
                <c:pt idx="168">
                  <c:v>377.875</c:v>
                </c:pt>
                <c:pt idx="169">
                  <c:v>371.875</c:v>
                </c:pt>
                <c:pt idx="170">
                  <c:v>360.875</c:v>
                </c:pt>
                <c:pt idx="171">
                  <c:v>356.375</c:v>
                </c:pt>
                <c:pt idx="172">
                  <c:v>357.75</c:v>
                </c:pt>
                <c:pt idx="173">
                  <c:v>352.375</c:v>
                </c:pt>
                <c:pt idx="174">
                  <c:v>348.125</c:v>
                </c:pt>
                <c:pt idx="175">
                  <c:v>346.5</c:v>
                </c:pt>
                <c:pt idx="176">
                  <c:v>342.625</c:v>
                </c:pt>
                <c:pt idx="177">
                  <c:v>341.625</c:v>
                </c:pt>
                <c:pt idx="178">
                  <c:v>326</c:v>
                </c:pt>
                <c:pt idx="179">
                  <c:v>315.625</c:v>
                </c:pt>
                <c:pt idx="180">
                  <c:v>320.375</c:v>
                </c:pt>
                <c:pt idx="181">
                  <c:v>315.625</c:v>
                </c:pt>
                <c:pt idx="182">
                  <c:v>316</c:v>
                </c:pt>
                <c:pt idx="183">
                  <c:v>319.875</c:v>
                </c:pt>
                <c:pt idx="184">
                  <c:v>325.5</c:v>
                </c:pt>
                <c:pt idx="185">
                  <c:v>326.5</c:v>
                </c:pt>
                <c:pt idx="186">
                  <c:v>322.375</c:v>
                </c:pt>
                <c:pt idx="187">
                  <c:v>316.875</c:v>
                </c:pt>
                <c:pt idx="188">
                  <c:v>306.75</c:v>
                </c:pt>
                <c:pt idx="189">
                  <c:v>292.375</c:v>
                </c:pt>
                <c:pt idx="190">
                  <c:v>287</c:v>
                </c:pt>
                <c:pt idx="191">
                  <c:v>290.625</c:v>
                </c:pt>
                <c:pt idx="192">
                  <c:v>296.875</c:v>
                </c:pt>
                <c:pt idx="193">
                  <c:v>297.125</c:v>
                </c:pt>
                <c:pt idx="194">
                  <c:v>297.75</c:v>
                </c:pt>
                <c:pt idx="195">
                  <c:v>298.125</c:v>
                </c:pt>
                <c:pt idx="196">
                  <c:v>300.625</c:v>
                </c:pt>
                <c:pt idx="197">
                  <c:v>294.5</c:v>
                </c:pt>
                <c:pt idx="198">
                  <c:v>295</c:v>
                </c:pt>
                <c:pt idx="199">
                  <c:v>301.375</c:v>
                </c:pt>
                <c:pt idx="200">
                  <c:v>313.5</c:v>
                </c:pt>
                <c:pt idx="201">
                  <c:v>316.5</c:v>
                </c:pt>
              </c:numCache>
            </c:numRef>
          </c:val>
          <c:smooth val="0"/>
        </c:ser>
        <c:ser>
          <c:idx val="2"/>
          <c:order val="1"/>
          <c:tx>
            <c:strRef>
              <c:f>Sheet1!$D$1</c:f>
              <c:strCache>
                <c:ptCount val="1"/>
                <c:pt idx="0">
                  <c:v>Anthracite price</c:v>
                </c:pt>
              </c:strCache>
            </c:strRef>
          </c:tx>
          <c:spPr>
            <a:ln>
              <a:solidFill>
                <a:schemeClr val="tx1"/>
              </a:solidFill>
            </a:ln>
          </c:spPr>
          <c:marker>
            <c:symbol val="none"/>
          </c:marker>
          <c:cat>
            <c:numRef>
              <c:f>Sheet1!$A$2:$A$204</c:f>
              <c:numCache>
                <c:formatCode>m/d/yyyy</c:formatCode>
                <c:ptCount val="203"/>
                <c:pt idx="0">
                  <c:v>40183</c:v>
                </c:pt>
                <c:pt idx="1">
                  <c:v>40190</c:v>
                </c:pt>
                <c:pt idx="2">
                  <c:v>40197</c:v>
                </c:pt>
                <c:pt idx="3">
                  <c:v>40204</c:v>
                </c:pt>
                <c:pt idx="4">
                  <c:v>40211</c:v>
                </c:pt>
                <c:pt idx="5">
                  <c:v>40218</c:v>
                </c:pt>
                <c:pt idx="6">
                  <c:v>40225</c:v>
                </c:pt>
                <c:pt idx="7">
                  <c:v>40232</c:v>
                </c:pt>
                <c:pt idx="8">
                  <c:v>40239</c:v>
                </c:pt>
                <c:pt idx="9">
                  <c:v>40246</c:v>
                </c:pt>
                <c:pt idx="10">
                  <c:v>40253</c:v>
                </c:pt>
                <c:pt idx="11">
                  <c:v>40260</c:v>
                </c:pt>
                <c:pt idx="12">
                  <c:v>40267</c:v>
                </c:pt>
                <c:pt idx="13">
                  <c:v>40274</c:v>
                </c:pt>
                <c:pt idx="14">
                  <c:v>40281</c:v>
                </c:pt>
                <c:pt idx="15">
                  <c:v>40288</c:v>
                </c:pt>
                <c:pt idx="16">
                  <c:v>40295</c:v>
                </c:pt>
                <c:pt idx="17">
                  <c:v>40302</c:v>
                </c:pt>
                <c:pt idx="18">
                  <c:v>40309</c:v>
                </c:pt>
                <c:pt idx="19">
                  <c:v>40316</c:v>
                </c:pt>
                <c:pt idx="20">
                  <c:v>40323</c:v>
                </c:pt>
                <c:pt idx="21">
                  <c:v>40330</c:v>
                </c:pt>
                <c:pt idx="22">
                  <c:v>40337</c:v>
                </c:pt>
                <c:pt idx="23">
                  <c:v>40344</c:v>
                </c:pt>
                <c:pt idx="24">
                  <c:v>40351</c:v>
                </c:pt>
                <c:pt idx="25">
                  <c:v>40358</c:v>
                </c:pt>
                <c:pt idx="26">
                  <c:v>40365</c:v>
                </c:pt>
                <c:pt idx="27">
                  <c:v>40372</c:v>
                </c:pt>
                <c:pt idx="28">
                  <c:v>40379</c:v>
                </c:pt>
                <c:pt idx="29">
                  <c:v>40386</c:v>
                </c:pt>
                <c:pt idx="30">
                  <c:v>40393</c:v>
                </c:pt>
                <c:pt idx="31">
                  <c:v>40400</c:v>
                </c:pt>
                <c:pt idx="32">
                  <c:v>40407</c:v>
                </c:pt>
                <c:pt idx="33">
                  <c:v>40414</c:v>
                </c:pt>
                <c:pt idx="34">
                  <c:v>40421</c:v>
                </c:pt>
                <c:pt idx="35">
                  <c:v>40428</c:v>
                </c:pt>
                <c:pt idx="36">
                  <c:v>40435</c:v>
                </c:pt>
                <c:pt idx="37">
                  <c:v>40442</c:v>
                </c:pt>
                <c:pt idx="38">
                  <c:v>40449</c:v>
                </c:pt>
                <c:pt idx="39">
                  <c:v>40456</c:v>
                </c:pt>
                <c:pt idx="40">
                  <c:v>40463</c:v>
                </c:pt>
                <c:pt idx="41">
                  <c:v>40470</c:v>
                </c:pt>
                <c:pt idx="42">
                  <c:v>40477</c:v>
                </c:pt>
                <c:pt idx="43">
                  <c:v>40484</c:v>
                </c:pt>
                <c:pt idx="44">
                  <c:v>40491</c:v>
                </c:pt>
                <c:pt idx="45">
                  <c:v>40498</c:v>
                </c:pt>
                <c:pt idx="46">
                  <c:v>40505</c:v>
                </c:pt>
                <c:pt idx="47">
                  <c:v>40513</c:v>
                </c:pt>
                <c:pt idx="48">
                  <c:v>40520</c:v>
                </c:pt>
                <c:pt idx="49">
                  <c:v>40527</c:v>
                </c:pt>
                <c:pt idx="50">
                  <c:v>40534</c:v>
                </c:pt>
                <c:pt idx="51">
                  <c:v>40541</c:v>
                </c:pt>
                <c:pt idx="52">
                  <c:v>40548</c:v>
                </c:pt>
                <c:pt idx="53">
                  <c:v>40555</c:v>
                </c:pt>
                <c:pt idx="54">
                  <c:v>40562</c:v>
                </c:pt>
                <c:pt idx="55">
                  <c:v>40569</c:v>
                </c:pt>
                <c:pt idx="56">
                  <c:v>40576</c:v>
                </c:pt>
                <c:pt idx="57">
                  <c:v>40583</c:v>
                </c:pt>
                <c:pt idx="58">
                  <c:v>40590</c:v>
                </c:pt>
                <c:pt idx="59">
                  <c:v>40597</c:v>
                </c:pt>
                <c:pt idx="60">
                  <c:v>40604</c:v>
                </c:pt>
                <c:pt idx="61">
                  <c:v>40611</c:v>
                </c:pt>
                <c:pt idx="62">
                  <c:v>40618</c:v>
                </c:pt>
                <c:pt idx="63">
                  <c:v>40625</c:v>
                </c:pt>
                <c:pt idx="64">
                  <c:v>40632</c:v>
                </c:pt>
                <c:pt idx="65">
                  <c:v>40639</c:v>
                </c:pt>
                <c:pt idx="66">
                  <c:v>40646</c:v>
                </c:pt>
                <c:pt idx="67">
                  <c:v>40653</c:v>
                </c:pt>
                <c:pt idx="68">
                  <c:v>40660</c:v>
                </c:pt>
                <c:pt idx="69">
                  <c:v>40667</c:v>
                </c:pt>
                <c:pt idx="70">
                  <c:v>40674</c:v>
                </c:pt>
                <c:pt idx="71">
                  <c:v>40681</c:v>
                </c:pt>
                <c:pt idx="72">
                  <c:v>40688</c:v>
                </c:pt>
                <c:pt idx="73">
                  <c:v>40695</c:v>
                </c:pt>
                <c:pt idx="74">
                  <c:v>40702</c:v>
                </c:pt>
                <c:pt idx="75">
                  <c:v>40709</c:v>
                </c:pt>
                <c:pt idx="76">
                  <c:v>40716</c:v>
                </c:pt>
                <c:pt idx="77">
                  <c:v>40723</c:v>
                </c:pt>
                <c:pt idx="78">
                  <c:v>40730</c:v>
                </c:pt>
                <c:pt idx="79">
                  <c:v>40737</c:v>
                </c:pt>
                <c:pt idx="80">
                  <c:v>40744</c:v>
                </c:pt>
                <c:pt idx="81">
                  <c:v>40751</c:v>
                </c:pt>
                <c:pt idx="82">
                  <c:v>40758</c:v>
                </c:pt>
                <c:pt idx="83">
                  <c:v>40765</c:v>
                </c:pt>
                <c:pt idx="84">
                  <c:v>40772</c:v>
                </c:pt>
                <c:pt idx="85">
                  <c:v>40779</c:v>
                </c:pt>
                <c:pt idx="86">
                  <c:v>40786</c:v>
                </c:pt>
                <c:pt idx="87">
                  <c:v>40793</c:v>
                </c:pt>
                <c:pt idx="88">
                  <c:v>40800</c:v>
                </c:pt>
                <c:pt idx="89">
                  <c:v>40807</c:v>
                </c:pt>
                <c:pt idx="90">
                  <c:v>40814</c:v>
                </c:pt>
                <c:pt idx="91">
                  <c:v>40821</c:v>
                </c:pt>
                <c:pt idx="92">
                  <c:v>40828</c:v>
                </c:pt>
                <c:pt idx="93">
                  <c:v>40835</c:v>
                </c:pt>
                <c:pt idx="94">
                  <c:v>40842</c:v>
                </c:pt>
                <c:pt idx="95">
                  <c:v>40849</c:v>
                </c:pt>
                <c:pt idx="96">
                  <c:v>40856</c:v>
                </c:pt>
                <c:pt idx="97">
                  <c:v>40863</c:v>
                </c:pt>
                <c:pt idx="98">
                  <c:v>40870</c:v>
                </c:pt>
                <c:pt idx="99">
                  <c:v>40877</c:v>
                </c:pt>
                <c:pt idx="100">
                  <c:v>40884</c:v>
                </c:pt>
                <c:pt idx="101">
                  <c:v>40891</c:v>
                </c:pt>
                <c:pt idx="102">
                  <c:v>40898</c:v>
                </c:pt>
                <c:pt idx="103">
                  <c:v>40905</c:v>
                </c:pt>
                <c:pt idx="104">
                  <c:v>40912</c:v>
                </c:pt>
                <c:pt idx="105">
                  <c:v>40919</c:v>
                </c:pt>
                <c:pt idx="106">
                  <c:v>40926</c:v>
                </c:pt>
                <c:pt idx="107">
                  <c:v>40933</c:v>
                </c:pt>
                <c:pt idx="108">
                  <c:v>40940</c:v>
                </c:pt>
                <c:pt idx="109">
                  <c:v>40947</c:v>
                </c:pt>
                <c:pt idx="110">
                  <c:v>40954</c:v>
                </c:pt>
                <c:pt idx="111">
                  <c:v>40961</c:v>
                </c:pt>
                <c:pt idx="112">
                  <c:v>40968</c:v>
                </c:pt>
                <c:pt idx="113">
                  <c:v>40975</c:v>
                </c:pt>
                <c:pt idx="114">
                  <c:v>40982</c:v>
                </c:pt>
                <c:pt idx="115">
                  <c:v>40989</c:v>
                </c:pt>
                <c:pt idx="116">
                  <c:v>40996</c:v>
                </c:pt>
                <c:pt idx="117">
                  <c:v>41003</c:v>
                </c:pt>
                <c:pt idx="118">
                  <c:v>41010</c:v>
                </c:pt>
                <c:pt idx="119">
                  <c:v>41017</c:v>
                </c:pt>
                <c:pt idx="120">
                  <c:v>41024</c:v>
                </c:pt>
                <c:pt idx="121">
                  <c:v>41031</c:v>
                </c:pt>
                <c:pt idx="122">
                  <c:v>41038</c:v>
                </c:pt>
                <c:pt idx="123">
                  <c:v>41045</c:v>
                </c:pt>
                <c:pt idx="124">
                  <c:v>41052</c:v>
                </c:pt>
                <c:pt idx="125">
                  <c:v>41059</c:v>
                </c:pt>
                <c:pt idx="126">
                  <c:v>41066</c:v>
                </c:pt>
                <c:pt idx="127">
                  <c:v>41073</c:v>
                </c:pt>
                <c:pt idx="128">
                  <c:v>41080</c:v>
                </c:pt>
                <c:pt idx="129">
                  <c:v>41087</c:v>
                </c:pt>
                <c:pt idx="130">
                  <c:v>41094</c:v>
                </c:pt>
                <c:pt idx="131">
                  <c:v>41101</c:v>
                </c:pt>
                <c:pt idx="132">
                  <c:v>41108</c:v>
                </c:pt>
                <c:pt idx="133">
                  <c:v>41115</c:v>
                </c:pt>
                <c:pt idx="134">
                  <c:v>41122</c:v>
                </c:pt>
                <c:pt idx="135">
                  <c:v>41129</c:v>
                </c:pt>
                <c:pt idx="136">
                  <c:v>41136</c:v>
                </c:pt>
                <c:pt idx="137">
                  <c:v>41143</c:v>
                </c:pt>
                <c:pt idx="138">
                  <c:v>41150</c:v>
                </c:pt>
                <c:pt idx="139">
                  <c:v>41157</c:v>
                </c:pt>
                <c:pt idx="140">
                  <c:v>41164</c:v>
                </c:pt>
                <c:pt idx="141">
                  <c:v>41171</c:v>
                </c:pt>
                <c:pt idx="142">
                  <c:v>41178</c:v>
                </c:pt>
                <c:pt idx="143">
                  <c:v>41185</c:v>
                </c:pt>
                <c:pt idx="144">
                  <c:v>41192</c:v>
                </c:pt>
                <c:pt idx="145">
                  <c:v>41199</c:v>
                </c:pt>
                <c:pt idx="146">
                  <c:v>41206</c:v>
                </c:pt>
                <c:pt idx="147">
                  <c:v>41213</c:v>
                </c:pt>
                <c:pt idx="148">
                  <c:v>41220</c:v>
                </c:pt>
                <c:pt idx="149">
                  <c:v>41227</c:v>
                </c:pt>
                <c:pt idx="150">
                  <c:v>41234</c:v>
                </c:pt>
                <c:pt idx="151">
                  <c:v>41241</c:v>
                </c:pt>
                <c:pt idx="152">
                  <c:v>41248</c:v>
                </c:pt>
                <c:pt idx="153">
                  <c:v>41255</c:v>
                </c:pt>
                <c:pt idx="154">
                  <c:v>41262</c:v>
                </c:pt>
                <c:pt idx="155">
                  <c:v>41269</c:v>
                </c:pt>
                <c:pt idx="156">
                  <c:v>41276</c:v>
                </c:pt>
                <c:pt idx="157">
                  <c:v>41283</c:v>
                </c:pt>
                <c:pt idx="158">
                  <c:v>41290</c:v>
                </c:pt>
                <c:pt idx="159">
                  <c:v>41297</c:v>
                </c:pt>
                <c:pt idx="160">
                  <c:v>41304</c:v>
                </c:pt>
                <c:pt idx="161">
                  <c:v>41311</c:v>
                </c:pt>
                <c:pt idx="162">
                  <c:v>41318</c:v>
                </c:pt>
                <c:pt idx="163">
                  <c:v>41325</c:v>
                </c:pt>
                <c:pt idx="164">
                  <c:v>41332</c:v>
                </c:pt>
                <c:pt idx="165">
                  <c:v>41339</c:v>
                </c:pt>
                <c:pt idx="166">
                  <c:v>41346</c:v>
                </c:pt>
                <c:pt idx="167">
                  <c:v>41353</c:v>
                </c:pt>
                <c:pt idx="168">
                  <c:v>41360</c:v>
                </c:pt>
                <c:pt idx="169">
                  <c:v>41367</c:v>
                </c:pt>
                <c:pt idx="170">
                  <c:v>41374</c:v>
                </c:pt>
                <c:pt idx="171">
                  <c:v>41381</c:v>
                </c:pt>
                <c:pt idx="172">
                  <c:v>41388</c:v>
                </c:pt>
                <c:pt idx="173">
                  <c:v>41395</c:v>
                </c:pt>
                <c:pt idx="174">
                  <c:v>41402</c:v>
                </c:pt>
                <c:pt idx="175">
                  <c:v>41409</c:v>
                </c:pt>
                <c:pt idx="176">
                  <c:v>41416</c:v>
                </c:pt>
                <c:pt idx="177">
                  <c:v>41423</c:v>
                </c:pt>
                <c:pt idx="178">
                  <c:v>41430</c:v>
                </c:pt>
                <c:pt idx="179">
                  <c:v>41437</c:v>
                </c:pt>
                <c:pt idx="180">
                  <c:v>41444</c:v>
                </c:pt>
                <c:pt idx="181">
                  <c:v>41451</c:v>
                </c:pt>
                <c:pt idx="182">
                  <c:v>41458</c:v>
                </c:pt>
                <c:pt idx="183">
                  <c:v>41465</c:v>
                </c:pt>
                <c:pt idx="184">
                  <c:v>41472</c:v>
                </c:pt>
                <c:pt idx="185">
                  <c:v>41479</c:v>
                </c:pt>
                <c:pt idx="186">
                  <c:v>41486</c:v>
                </c:pt>
                <c:pt idx="187">
                  <c:v>41493</c:v>
                </c:pt>
                <c:pt idx="188">
                  <c:v>41500</c:v>
                </c:pt>
                <c:pt idx="189">
                  <c:v>41507</c:v>
                </c:pt>
                <c:pt idx="190">
                  <c:v>41514</c:v>
                </c:pt>
                <c:pt idx="191">
                  <c:v>41521</c:v>
                </c:pt>
                <c:pt idx="192">
                  <c:v>41528</c:v>
                </c:pt>
                <c:pt idx="193">
                  <c:v>41535</c:v>
                </c:pt>
                <c:pt idx="194">
                  <c:v>41542</c:v>
                </c:pt>
                <c:pt idx="195">
                  <c:v>41549</c:v>
                </c:pt>
                <c:pt idx="196">
                  <c:v>41556</c:v>
                </c:pt>
                <c:pt idx="197">
                  <c:v>41563</c:v>
                </c:pt>
                <c:pt idx="198">
                  <c:v>41570</c:v>
                </c:pt>
                <c:pt idx="199">
                  <c:v>41577</c:v>
                </c:pt>
                <c:pt idx="200">
                  <c:v>41584</c:v>
                </c:pt>
                <c:pt idx="201">
                  <c:v>41591</c:v>
                </c:pt>
                <c:pt idx="202">
                  <c:v>41598</c:v>
                </c:pt>
              </c:numCache>
            </c:numRef>
          </c:cat>
          <c:val>
            <c:numRef>
              <c:f>Sheet1!$D$2:$D$204</c:f>
            </c:numRef>
          </c:val>
          <c:smooth val="0"/>
        </c:ser>
        <c:ser>
          <c:idx val="1"/>
          <c:order val="2"/>
          <c:tx>
            <c:strRef>
              <c:f>Sheet1!$C$1</c:f>
              <c:strCache>
                <c:ptCount val="1"/>
                <c:pt idx="0">
                  <c:v>Urea price China (inland proxy price)</c:v>
                </c:pt>
              </c:strCache>
            </c:strRef>
          </c:tx>
          <c:spPr>
            <a:ln>
              <a:solidFill>
                <a:schemeClr val="tx1"/>
              </a:solidFill>
            </a:ln>
          </c:spPr>
          <c:marker>
            <c:symbol val="none"/>
          </c:marker>
          <c:cat>
            <c:numRef>
              <c:f>Sheet1!$A$2:$A$204</c:f>
              <c:numCache>
                <c:formatCode>m/d/yyyy</c:formatCode>
                <c:ptCount val="203"/>
                <c:pt idx="0">
                  <c:v>40183</c:v>
                </c:pt>
                <c:pt idx="1">
                  <c:v>40190</c:v>
                </c:pt>
                <c:pt idx="2">
                  <c:v>40197</c:v>
                </c:pt>
                <c:pt idx="3">
                  <c:v>40204</c:v>
                </c:pt>
                <c:pt idx="4">
                  <c:v>40211</c:v>
                </c:pt>
                <c:pt idx="5">
                  <c:v>40218</c:v>
                </c:pt>
                <c:pt idx="6">
                  <c:v>40225</c:v>
                </c:pt>
                <c:pt idx="7">
                  <c:v>40232</c:v>
                </c:pt>
                <c:pt idx="8">
                  <c:v>40239</c:v>
                </c:pt>
                <c:pt idx="9">
                  <c:v>40246</c:v>
                </c:pt>
                <c:pt idx="10">
                  <c:v>40253</c:v>
                </c:pt>
                <c:pt idx="11">
                  <c:v>40260</c:v>
                </c:pt>
                <c:pt idx="12">
                  <c:v>40267</c:v>
                </c:pt>
                <c:pt idx="13">
                  <c:v>40274</c:v>
                </c:pt>
                <c:pt idx="14">
                  <c:v>40281</c:v>
                </c:pt>
                <c:pt idx="15">
                  <c:v>40288</c:v>
                </c:pt>
                <c:pt idx="16">
                  <c:v>40295</c:v>
                </c:pt>
                <c:pt idx="17">
                  <c:v>40302</c:v>
                </c:pt>
                <c:pt idx="18">
                  <c:v>40309</c:v>
                </c:pt>
                <c:pt idx="19">
                  <c:v>40316</c:v>
                </c:pt>
                <c:pt idx="20">
                  <c:v>40323</c:v>
                </c:pt>
                <c:pt idx="21">
                  <c:v>40330</c:v>
                </c:pt>
                <c:pt idx="22">
                  <c:v>40337</c:v>
                </c:pt>
                <c:pt idx="23">
                  <c:v>40344</c:v>
                </c:pt>
                <c:pt idx="24">
                  <c:v>40351</c:v>
                </c:pt>
                <c:pt idx="25">
                  <c:v>40358</c:v>
                </c:pt>
                <c:pt idx="26">
                  <c:v>40365</c:v>
                </c:pt>
                <c:pt idx="27">
                  <c:v>40372</c:v>
                </c:pt>
                <c:pt idx="28">
                  <c:v>40379</c:v>
                </c:pt>
                <c:pt idx="29">
                  <c:v>40386</c:v>
                </c:pt>
                <c:pt idx="30">
                  <c:v>40393</c:v>
                </c:pt>
                <c:pt idx="31">
                  <c:v>40400</c:v>
                </c:pt>
                <c:pt idx="32">
                  <c:v>40407</c:v>
                </c:pt>
                <c:pt idx="33">
                  <c:v>40414</c:v>
                </c:pt>
                <c:pt idx="34">
                  <c:v>40421</c:v>
                </c:pt>
                <c:pt idx="35">
                  <c:v>40428</c:v>
                </c:pt>
                <c:pt idx="36">
                  <c:v>40435</c:v>
                </c:pt>
                <c:pt idx="37">
                  <c:v>40442</c:v>
                </c:pt>
                <c:pt idx="38">
                  <c:v>40449</c:v>
                </c:pt>
                <c:pt idx="39">
                  <c:v>40456</c:v>
                </c:pt>
                <c:pt idx="40">
                  <c:v>40463</c:v>
                </c:pt>
                <c:pt idx="41">
                  <c:v>40470</c:v>
                </c:pt>
                <c:pt idx="42">
                  <c:v>40477</c:v>
                </c:pt>
                <c:pt idx="43">
                  <c:v>40484</c:v>
                </c:pt>
                <c:pt idx="44">
                  <c:v>40491</c:v>
                </c:pt>
                <c:pt idx="45">
                  <c:v>40498</c:v>
                </c:pt>
                <c:pt idx="46">
                  <c:v>40505</c:v>
                </c:pt>
                <c:pt idx="47">
                  <c:v>40513</c:v>
                </c:pt>
                <c:pt idx="48">
                  <c:v>40520</c:v>
                </c:pt>
                <c:pt idx="49">
                  <c:v>40527</c:v>
                </c:pt>
                <c:pt idx="50">
                  <c:v>40534</c:v>
                </c:pt>
                <c:pt idx="51">
                  <c:v>40541</c:v>
                </c:pt>
                <c:pt idx="52">
                  <c:v>40548</c:v>
                </c:pt>
                <c:pt idx="53">
                  <c:v>40555</c:v>
                </c:pt>
                <c:pt idx="54">
                  <c:v>40562</c:v>
                </c:pt>
                <c:pt idx="55">
                  <c:v>40569</c:v>
                </c:pt>
                <c:pt idx="56">
                  <c:v>40576</c:v>
                </c:pt>
                <c:pt idx="57">
                  <c:v>40583</c:v>
                </c:pt>
                <c:pt idx="58">
                  <c:v>40590</c:v>
                </c:pt>
                <c:pt idx="59">
                  <c:v>40597</c:v>
                </c:pt>
                <c:pt idx="60">
                  <c:v>40604</c:v>
                </c:pt>
                <c:pt idx="61">
                  <c:v>40611</c:v>
                </c:pt>
                <c:pt idx="62">
                  <c:v>40618</c:v>
                </c:pt>
                <c:pt idx="63">
                  <c:v>40625</c:v>
                </c:pt>
                <c:pt idx="64">
                  <c:v>40632</c:v>
                </c:pt>
                <c:pt idx="65">
                  <c:v>40639</c:v>
                </c:pt>
                <c:pt idx="66">
                  <c:v>40646</c:v>
                </c:pt>
                <c:pt idx="67">
                  <c:v>40653</c:v>
                </c:pt>
                <c:pt idx="68">
                  <c:v>40660</c:v>
                </c:pt>
                <c:pt idx="69">
                  <c:v>40667</c:v>
                </c:pt>
                <c:pt idx="70">
                  <c:v>40674</c:v>
                </c:pt>
                <c:pt idx="71">
                  <c:v>40681</c:v>
                </c:pt>
                <c:pt idx="72">
                  <c:v>40688</c:v>
                </c:pt>
                <c:pt idx="73">
                  <c:v>40695</c:v>
                </c:pt>
                <c:pt idx="74">
                  <c:v>40702</c:v>
                </c:pt>
                <c:pt idx="75">
                  <c:v>40709</c:v>
                </c:pt>
                <c:pt idx="76">
                  <c:v>40716</c:v>
                </c:pt>
                <c:pt idx="77">
                  <c:v>40723</c:v>
                </c:pt>
                <c:pt idx="78">
                  <c:v>40730</c:v>
                </c:pt>
                <c:pt idx="79">
                  <c:v>40737</c:v>
                </c:pt>
                <c:pt idx="80">
                  <c:v>40744</c:v>
                </c:pt>
                <c:pt idx="81">
                  <c:v>40751</c:v>
                </c:pt>
                <c:pt idx="82">
                  <c:v>40758</c:v>
                </c:pt>
                <c:pt idx="83">
                  <c:v>40765</c:v>
                </c:pt>
                <c:pt idx="84">
                  <c:v>40772</c:v>
                </c:pt>
                <c:pt idx="85">
                  <c:v>40779</c:v>
                </c:pt>
                <c:pt idx="86">
                  <c:v>40786</c:v>
                </c:pt>
                <c:pt idx="87">
                  <c:v>40793</c:v>
                </c:pt>
                <c:pt idx="88">
                  <c:v>40800</c:v>
                </c:pt>
                <c:pt idx="89">
                  <c:v>40807</c:v>
                </c:pt>
                <c:pt idx="90">
                  <c:v>40814</c:v>
                </c:pt>
                <c:pt idx="91">
                  <c:v>40821</c:v>
                </c:pt>
                <c:pt idx="92">
                  <c:v>40828</c:v>
                </c:pt>
                <c:pt idx="93">
                  <c:v>40835</c:v>
                </c:pt>
                <c:pt idx="94">
                  <c:v>40842</c:v>
                </c:pt>
                <c:pt idx="95">
                  <c:v>40849</c:v>
                </c:pt>
                <c:pt idx="96">
                  <c:v>40856</c:v>
                </c:pt>
                <c:pt idx="97">
                  <c:v>40863</c:v>
                </c:pt>
                <c:pt idx="98">
                  <c:v>40870</c:v>
                </c:pt>
                <c:pt idx="99">
                  <c:v>40877</c:v>
                </c:pt>
                <c:pt idx="100">
                  <c:v>40884</c:v>
                </c:pt>
                <c:pt idx="101">
                  <c:v>40891</c:v>
                </c:pt>
                <c:pt idx="102">
                  <c:v>40898</c:v>
                </c:pt>
                <c:pt idx="103">
                  <c:v>40905</c:v>
                </c:pt>
                <c:pt idx="104">
                  <c:v>40912</c:v>
                </c:pt>
                <c:pt idx="105">
                  <c:v>40919</c:v>
                </c:pt>
                <c:pt idx="106">
                  <c:v>40926</c:v>
                </c:pt>
                <c:pt idx="107">
                  <c:v>40933</c:v>
                </c:pt>
                <c:pt idx="108">
                  <c:v>40940</c:v>
                </c:pt>
                <c:pt idx="109">
                  <c:v>40947</c:v>
                </c:pt>
                <c:pt idx="110">
                  <c:v>40954</c:v>
                </c:pt>
                <c:pt idx="111">
                  <c:v>40961</c:v>
                </c:pt>
                <c:pt idx="112">
                  <c:v>40968</c:v>
                </c:pt>
                <c:pt idx="113">
                  <c:v>40975</c:v>
                </c:pt>
                <c:pt idx="114">
                  <c:v>40982</c:v>
                </c:pt>
                <c:pt idx="115">
                  <c:v>40989</c:v>
                </c:pt>
                <c:pt idx="116">
                  <c:v>40996</c:v>
                </c:pt>
                <c:pt idx="117">
                  <c:v>41003</c:v>
                </c:pt>
                <c:pt idx="118">
                  <c:v>41010</c:v>
                </c:pt>
                <c:pt idx="119">
                  <c:v>41017</c:v>
                </c:pt>
                <c:pt idx="120">
                  <c:v>41024</c:v>
                </c:pt>
                <c:pt idx="121">
                  <c:v>41031</c:v>
                </c:pt>
                <c:pt idx="122">
                  <c:v>41038</c:v>
                </c:pt>
                <c:pt idx="123">
                  <c:v>41045</c:v>
                </c:pt>
                <c:pt idx="124">
                  <c:v>41052</c:v>
                </c:pt>
                <c:pt idx="125">
                  <c:v>41059</c:v>
                </c:pt>
                <c:pt idx="126">
                  <c:v>41066</c:v>
                </c:pt>
                <c:pt idx="127">
                  <c:v>41073</c:v>
                </c:pt>
                <c:pt idx="128">
                  <c:v>41080</c:v>
                </c:pt>
                <c:pt idx="129">
                  <c:v>41087</c:v>
                </c:pt>
                <c:pt idx="130">
                  <c:v>41094</c:v>
                </c:pt>
                <c:pt idx="131">
                  <c:v>41101</c:v>
                </c:pt>
                <c:pt idx="132">
                  <c:v>41108</c:v>
                </c:pt>
                <c:pt idx="133">
                  <c:v>41115</c:v>
                </c:pt>
                <c:pt idx="134">
                  <c:v>41122</c:v>
                </c:pt>
                <c:pt idx="135">
                  <c:v>41129</c:v>
                </c:pt>
                <c:pt idx="136">
                  <c:v>41136</c:v>
                </c:pt>
                <c:pt idx="137">
                  <c:v>41143</c:v>
                </c:pt>
                <c:pt idx="138">
                  <c:v>41150</c:v>
                </c:pt>
                <c:pt idx="139">
                  <c:v>41157</c:v>
                </c:pt>
                <c:pt idx="140">
                  <c:v>41164</c:v>
                </c:pt>
                <c:pt idx="141">
                  <c:v>41171</c:v>
                </c:pt>
                <c:pt idx="142">
                  <c:v>41178</c:v>
                </c:pt>
                <c:pt idx="143">
                  <c:v>41185</c:v>
                </c:pt>
                <c:pt idx="144">
                  <c:v>41192</c:v>
                </c:pt>
                <c:pt idx="145">
                  <c:v>41199</c:v>
                </c:pt>
                <c:pt idx="146">
                  <c:v>41206</c:v>
                </c:pt>
                <c:pt idx="147">
                  <c:v>41213</c:v>
                </c:pt>
                <c:pt idx="148">
                  <c:v>41220</c:v>
                </c:pt>
                <c:pt idx="149">
                  <c:v>41227</c:v>
                </c:pt>
                <c:pt idx="150">
                  <c:v>41234</c:v>
                </c:pt>
                <c:pt idx="151">
                  <c:v>41241</c:v>
                </c:pt>
                <c:pt idx="152">
                  <c:v>41248</c:v>
                </c:pt>
                <c:pt idx="153">
                  <c:v>41255</c:v>
                </c:pt>
                <c:pt idx="154">
                  <c:v>41262</c:v>
                </c:pt>
                <c:pt idx="155">
                  <c:v>41269</c:v>
                </c:pt>
                <c:pt idx="156">
                  <c:v>41276</c:v>
                </c:pt>
                <c:pt idx="157">
                  <c:v>41283</c:v>
                </c:pt>
                <c:pt idx="158">
                  <c:v>41290</c:v>
                </c:pt>
                <c:pt idx="159">
                  <c:v>41297</c:v>
                </c:pt>
                <c:pt idx="160">
                  <c:v>41304</c:v>
                </c:pt>
                <c:pt idx="161">
                  <c:v>41311</c:v>
                </c:pt>
                <c:pt idx="162">
                  <c:v>41318</c:v>
                </c:pt>
                <c:pt idx="163">
                  <c:v>41325</c:v>
                </c:pt>
                <c:pt idx="164">
                  <c:v>41332</c:v>
                </c:pt>
                <c:pt idx="165">
                  <c:v>41339</c:v>
                </c:pt>
                <c:pt idx="166">
                  <c:v>41346</c:v>
                </c:pt>
                <c:pt idx="167">
                  <c:v>41353</c:v>
                </c:pt>
                <c:pt idx="168">
                  <c:v>41360</c:v>
                </c:pt>
                <c:pt idx="169">
                  <c:v>41367</c:v>
                </c:pt>
                <c:pt idx="170">
                  <c:v>41374</c:v>
                </c:pt>
                <c:pt idx="171">
                  <c:v>41381</c:v>
                </c:pt>
                <c:pt idx="172">
                  <c:v>41388</c:v>
                </c:pt>
                <c:pt idx="173">
                  <c:v>41395</c:v>
                </c:pt>
                <c:pt idx="174">
                  <c:v>41402</c:v>
                </c:pt>
                <c:pt idx="175">
                  <c:v>41409</c:v>
                </c:pt>
                <c:pt idx="176">
                  <c:v>41416</c:v>
                </c:pt>
                <c:pt idx="177">
                  <c:v>41423</c:v>
                </c:pt>
                <c:pt idx="178">
                  <c:v>41430</c:v>
                </c:pt>
                <c:pt idx="179">
                  <c:v>41437</c:v>
                </c:pt>
                <c:pt idx="180">
                  <c:v>41444</c:v>
                </c:pt>
                <c:pt idx="181">
                  <c:v>41451</c:v>
                </c:pt>
                <c:pt idx="182">
                  <c:v>41458</c:v>
                </c:pt>
                <c:pt idx="183">
                  <c:v>41465</c:v>
                </c:pt>
                <c:pt idx="184">
                  <c:v>41472</c:v>
                </c:pt>
                <c:pt idx="185">
                  <c:v>41479</c:v>
                </c:pt>
                <c:pt idx="186">
                  <c:v>41486</c:v>
                </c:pt>
                <c:pt idx="187">
                  <c:v>41493</c:v>
                </c:pt>
                <c:pt idx="188">
                  <c:v>41500</c:v>
                </c:pt>
                <c:pt idx="189">
                  <c:v>41507</c:v>
                </c:pt>
                <c:pt idx="190">
                  <c:v>41514</c:v>
                </c:pt>
                <c:pt idx="191">
                  <c:v>41521</c:v>
                </c:pt>
                <c:pt idx="192">
                  <c:v>41528</c:v>
                </c:pt>
                <c:pt idx="193">
                  <c:v>41535</c:v>
                </c:pt>
                <c:pt idx="194">
                  <c:v>41542</c:v>
                </c:pt>
                <c:pt idx="195">
                  <c:v>41549</c:v>
                </c:pt>
                <c:pt idx="196">
                  <c:v>41556</c:v>
                </c:pt>
                <c:pt idx="197">
                  <c:v>41563</c:v>
                </c:pt>
                <c:pt idx="198">
                  <c:v>41570</c:v>
                </c:pt>
                <c:pt idx="199">
                  <c:v>41577</c:v>
                </c:pt>
                <c:pt idx="200">
                  <c:v>41584</c:v>
                </c:pt>
                <c:pt idx="201">
                  <c:v>41591</c:v>
                </c:pt>
                <c:pt idx="202">
                  <c:v>41598</c:v>
                </c:pt>
              </c:numCache>
            </c:numRef>
          </c:cat>
          <c:val>
            <c:numRef>
              <c:f>Sheet1!$C$2:$C$204</c:f>
              <c:numCache>
                <c:formatCode>General</c:formatCode>
                <c:ptCount val="203"/>
                <c:pt idx="0">
                  <c:v>266.85434444737689</c:v>
                </c:pt>
                <c:pt idx="1">
                  <c:v>266.09781843771992</c:v>
                </c:pt>
                <c:pt idx="2">
                  <c:v>265.39589442815247</c:v>
                </c:pt>
                <c:pt idx="3">
                  <c:v>265.73980377491313</c:v>
                </c:pt>
                <c:pt idx="4">
                  <c:v>266.19148187258008</c:v>
                </c:pt>
                <c:pt idx="5">
                  <c:v>265.45038570967648</c:v>
                </c:pt>
                <c:pt idx="6">
                  <c:v>267.47764912794958</c:v>
                </c:pt>
                <c:pt idx="7">
                  <c:v>266.72137874435782</c:v>
                </c:pt>
                <c:pt idx="8">
                  <c:v>271.00350486134533</c:v>
                </c:pt>
                <c:pt idx="9">
                  <c:v>263.34321176021831</c:v>
                </c:pt>
                <c:pt idx="10">
                  <c:v>256.67727599407442</c:v>
                </c:pt>
                <c:pt idx="11">
                  <c:v>253.06613461651312</c:v>
                </c:pt>
                <c:pt idx="12">
                  <c:v>249.37655860349128</c:v>
                </c:pt>
                <c:pt idx="13">
                  <c:v>245.67682130861411</c:v>
                </c:pt>
                <c:pt idx="14">
                  <c:v>242.04905527520245</c:v>
                </c:pt>
                <c:pt idx="15">
                  <c:v>239.10460459726278</c:v>
                </c:pt>
                <c:pt idx="16">
                  <c:v>237.89943609022558</c:v>
                </c:pt>
                <c:pt idx="17">
                  <c:v>239.80991214303526</c:v>
                </c:pt>
                <c:pt idx="18">
                  <c:v>240.60679860917534</c:v>
                </c:pt>
                <c:pt idx="19">
                  <c:v>241.3120333289325</c:v>
                </c:pt>
                <c:pt idx="20">
                  <c:v>236.1153885638025</c:v>
                </c:pt>
                <c:pt idx="21">
                  <c:v>235.75292858504258</c:v>
                </c:pt>
                <c:pt idx="22">
                  <c:v>235.45279948393906</c:v>
                </c:pt>
                <c:pt idx="23">
                  <c:v>235.18371895252341</c:v>
                </c:pt>
                <c:pt idx="24">
                  <c:v>234.55939483676133</c:v>
                </c:pt>
                <c:pt idx="25">
                  <c:v>234.71760308443947</c:v>
                </c:pt>
                <c:pt idx="26">
                  <c:v>236.16933341205646</c:v>
                </c:pt>
                <c:pt idx="27">
                  <c:v>237.97909922693748</c:v>
                </c:pt>
                <c:pt idx="28">
                  <c:v>239.51033442739291</c:v>
                </c:pt>
                <c:pt idx="29">
                  <c:v>237.14188620144503</c:v>
                </c:pt>
                <c:pt idx="30">
                  <c:v>237.07183054903177</c:v>
                </c:pt>
                <c:pt idx="31">
                  <c:v>238.09171707014093</c:v>
                </c:pt>
                <c:pt idx="32">
                  <c:v>239.3192696330438</c:v>
                </c:pt>
                <c:pt idx="33">
                  <c:v>249.87101054028156</c:v>
                </c:pt>
                <c:pt idx="34">
                  <c:v>247.50651914492391</c:v>
                </c:pt>
                <c:pt idx="35">
                  <c:v>245.77618178607167</c:v>
                </c:pt>
                <c:pt idx="36">
                  <c:v>252.31286795626576</c:v>
                </c:pt>
                <c:pt idx="37">
                  <c:v>263.61125137374881</c:v>
                </c:pt>
                <c:pt idx="38">
                  <c:v>270.13312638051457</c:v>
                </c:pt>
                <c:pt idx="39">
                  <c:v>270.03979533826038</c:v>
                </c:pt>
                <c:pt idx="40">
                  <c:v>271.90603886084108</c:v>
                </c:pt>
                <c:pt idx="41">
                  <c:v>278.15366110359344</c:v>
                </c:pt>
                <c:pt idx="42">
                  <c:v>283.84279475982532</c:v>
                </c:pt>
                <c:pt idx="43">
                  <c:v>285.22960983591793</c:v>
                </c:pt>
                <c:pt idx="44">
                  <c:v>291.26942421740108</c:v>
                </c:pt>
                <c:pt idx="45">
                  <c:v>299.89300299893006</c:v>
                </c:pt>
                <c:pt idx="46">
                  <c:v>301.69552887226212</c:v>
                </c:pt>
                <c:pt idx="47">
                  <c:v>293.59953024075162</c:v>
                </c:pt>
                <c:pt idx="48">
                  <c:v>296.07586756240892</c:v>
                </c:pt>
                <c:pt idx="49">
                  <c:v>294.89204844655086</c:v>
                </c:pt>
                <c:pt idx="50">
                  <c:v>292.48560128723744</c:v>
                </c:pt>
                <c:pt idx="51">
                  <c:v>290.48765803732692</c:v>
                </c:pt>
                <c:pt idx="52">
                  <c:v>290.57888762769579</c:v>
                </c:pt>
                <c:pt idx="53">
                  <c:v>294.75023477022813</c:v>
                </c:pt>
                <c:pt idx="54">
                  <c:v>294.6166197097761</c:v>
                </c:pt>
                <c:pt idx="55">
                  <c:v>296.47874475460679</c:v>
                </c:pt>
                <c:pt idx="56">
                  <c:v>299.66079007012371</c:v>
                </c:pt>
                <c:pt idx="57">
                  <c:v>300.07616146230004</c:v>
                </c:pt>
                <c:pt idx="58">
                  <c:v>307.79076322966984</c:v>
                </c:pt>
                <c:pt idx="59">
                  <c:v>307.79993004547043</c:v>
                </c:pt>
                <c:pt idx="60">
                  <c:v>307.64544623819677</c:v>
                </c:pt>
                <c:pt idx="61">
                  <c:v>303.29817716271413</c:v>
                </c:pt>
                <c:pt idx="62">
                  <c:v>302.59607615969759</c:v>
                </c:pt>
                <c:pt idx="63">
                  <c:v>297.06590292800342</c:v>
                </c:pt>
                <c:pt idx="64">
                  <c:v>296.88310895381142</c:v>
                </c:pt>
                <c:pt idx="65">
                  <c:v>295.5868200357454</c:v>
                </c:pt>
                <c:pt idx="66">
                  <c:v>296.51741293532342</c:v>
                </c:pt>
                <c:pt idx="67">
                  <c:v>298.80935962855699</c:v>
                </c:pt>
                <c:pt idx="68">
                  <c:v>302.45746691871454</c:v>
                </c:pt>
                <c:pt idx="69">
                  <c:v>303.34293149377146</c:v>
                </c:pt>
                <c:pt idx="70">
                  <c:v>309.86002343220082</c:v>
                </c:pt>
                <c:pt idx="71">
                  <c:v>315.83650453726096</c:v>
                </c:pt>
                <c:pt idx="72">
                  <c:v>323.45511675189454</c:v>
                </c:pt>
                <c:pt idx="73">
                  <c:v>337.44221879815098</c:v>
                </c:pt>
                <c:pt idx="74">
                  <c:v>339.68964718598011</c:v>
                </c:pt>
                <c:pt idx="75">
                  <c:v>339.8575687825375</c:v>
                </c:pt>
                <c:pt idx="76">
                  <c:v>347.67828169667001</c:v>
                </c:pt>
                <c:pt idx="77">
                  <c:v>352.97942501509453</c:v>
                </c:pt>
                <c:pt idx="78">
                  <c:v>355.60778007977979</c:v>
                </c:pt>
                <c:pt idx="79">
                  <c:v>356.00408630777326</c:v>
                </c:pt>
                <c:pt idx="80">
                  <c:v>356.18050608604085</c:v>
                </c:pt>
                <c:pt idx="81">
                  <c:v>355.59006211180122</c:v>
                </c:pt>
                <c:pt idx="82">
                  <c:v>354.89695535769874</c:v>
                </c:pt>
                <c:pt idx="83">
                  <c:v>354.44418477837502</c:v>
                </c:pt>
                <c:pt idx="84">
                  <c:v>352.52001000500252</c:v>
                </c:pt>
                <c:pt idx="85">
                  <c:v>353.47346592515788</c:v>
                </c:pt>
                <c:pt idx="86">
                  <c:v>350.01255650426918</c:v>
                </c:pt>
                <c:pt idx="87">
                  <c:v>350.29295801196963</c:v>
                </c:pt>
                <c:pt idx="88">
                  <c:v>349.79843453436024</c:v>
                </c:pt>
                <c:pt idx="89">
                  <c:v>351.41113534035111</c:v>
                </c:pt>
                <c:pt idx="90">
                  <c:v>351.16873344098326</c:v>
                </c:pt>
                <c:pt idx="91">
                  <c:v>349.26153894344469</c:v>
                </c:pt>
                <c:pt idx="92">
                  <c:v>348.52504827542901</c:v>
                </c:pt>
                <c:pt idx="93">
                  <c:v>345.85756956453389</c:v>
                </c:pt>
                <c:pt idx="94">
                  <c:v>333.39609024443814</c:v>
                </c:pt>
                <c:pt idx="95">
                  <c:v>322.58572125446506</c:v>
                </c:pt>
                <c:pt idx="96">
                  <c:v>319.375443577005</c:v>
                </c:pt>
                <c:pt idx="97">
                  <c:v>319.97598204974247</c:v>
                </c:pt>
                <c:pt idx="98">
                  <c:v>327.3283695103483</c:v>
                </c:pt>
                <c:pt idx="99">
                  <c:v>326.08354024578051</c:v>
                </c:pt>
                <c:pt idx="100">
                  <c:v>328.98361378268191</c:v>
                </c:pt>
                <c:pt idx="101">
                  <c:v>335.54397599873676</c:v>
                </c:pt>
                <c:pt idx="102">
                  <c:v>336.1344537815126</c:v>
                </c:pt>
                <c:pt idx="103">
                  <c:v>337.55606263277991</c:v>
                </c:pt>
                <c:pt idx="104">
                  <c:v>339.19677195637098</c:v>
                </c:pt>
                <c:pt idx="105">
                  <c:v>340.21140578517628</c:v>
                </c:pt>
                <c:pt idx="106">
                  <c:v>340.68740186204383</c:v>
                </c:pt>
                <c:pt idx="107">
                  <c:v>341.56803558662324</c:v>
                </c:pt>
                <c:pt idx="108">
                  <c:v>342.20532319391634</c:v>
                </c:pt>
                <c:pt idx="109">
                  <c:v>342.53334606691493</c:v>
                </c:pt>
                <c:pt idx="110">
                  <c:v>345.45338767193073</c:v>
                </c:pt>
                <c:pt idx="111">
                  <c:v>350.0453467835606</c:v>
                </c:pt>
                <c:pt idx="112">
                  <c:v>348.37108679053193</c:v>
                </c:pt>
                <c:pt idx="113">
                  <c:v>351.46869384055094</c:v>
                </c:pt>
                <c:pt idx="114">
                  <c:v>353.95139913972349</c:v>
                </c:pt>
                <c:pt idx="115">
                  <c:v>354.66046010861476</c:v>
                </c:pt>
                <c:pt idx="116">
                  <c:v>356.51471217378906</c:v>
                </c:pt>
                <c:pt idx="117">
                  <c:v>356.71819262782401</c:v>
                </c:pt>
                <c:pt idx="118">
                  <c:v>357.82291336083784</c:v>
                </c:pt>
                <c:pt idx="119">
                  <c:v>360.89915446483809</c:v>
                </c:pt>
                <c:pt idx="120">
                  <c:v>382.35760748849754</c:v>
                </c:pt>
                <c:pt idx="121">
                  <c:v>379.29885258129531</c:v>
                </c:pt>
                <c:pt idx="122">
                  <c:v>384.49927707780552</c:v>
                </c:pt>
                <c:pt idx="123">
                  <c:v>382.57004524168582</c:v>
                </c:pt>
                <c:pt idx="124">
                  <c:v>381.81846987436433</c:v>
                </c:pt>
                <c:pt idx="125">
                  <c:v>381.41360427942897</c:v>
                </c:pt>
                <c:pt idx="126">
                  <c:v>379.12895123453865</c:v>
                </c:pt>
                <c:pt idx="127">
                  <c:v>371.6649005994085</c:v>
                </c:pt>
                <c:pt idx="128">
                  <c:v>364.48346354373012</c:v>
                </c:pt>
                <c:pt idx="129">
                  <c:v>357.19955548499757</c:v>
                </c:pt>
                <c:pt idx="130">
                  <c:v>356.85963521015071</c:v>
                </c:pt>
                <c:pt idx="131">
                  <c:v>353.04571346968567</c:v>
                </c:pt>
                <c:pt idx="132">
                  <c:v>351.88384662936483</c:v>
                </c:pt>
                <c:pt idx="133">
                  <c:v>345.07377439314615</c:v>
                </c:pt>
                <c:pt idx="134">
                  <c:v>340.08225245175578</c:v>
                </c:pt>
                <c:pt idx="135">
                  <c:v>332.61530663963509</c:v>
                </c:pt>
                <c:pt idx="136">
                  <c:v>329.17642590365256</c:v>
                </c:pt>
                <c:pt idx="137">
                  <c:v>327.0245505387216</c:v>
                </c:pt>
                <c:pt idx="138">
                  <c:v>325.46014693103717</c:v>
                </c:pt>
                <c:pt idx="139">
                  <c:v>325.37789641610459</c:v>
                </c:pt>
                <c:pt idx="140">
                  <c:v>324.64967850992906</c:v>
                </c:pt>
                <c:pt idx="141">
                  <c:v>323.28949032502845</c:v>
                </c:pt>
                <c:pt idx="142">
                  <c:v>324.95256166982921</c:v>
                </c:pt>
                <c:pt idx="143">
                  <c:v>324.02358259440149</c:v>
                </c:pt>
                <c:pt idx="144">
                  <c:v>324.42355473262751</c:v>
                </c:pt>
                <c:pt idx="145">
                  <c:v>324.8656957672377</c:v>
                </c:pt>
                <c:pt idx="146">
                  <c:v>325.92451270310664</c:v>
                </c:pt>
                <c:pt idx="147">
                  <c:v>326.02818155793761</c:v>
                </c:pt>
                <c:pt idx="148">
                  <c:v>326.261677780784</c:v>
                </c:pt>
                <c:pt idx="149">
                  <c:v>322.20083056214099</c:v>
                </c:pt>
                <c:pt idx="150">
                  <c:v>318.78606267333993</c:v>
                </c:pt>
                <c:pt idx="151">
                  <c:v>318.73525849429467</c:v>
                </c:pt>
                <c:pt idx="152">
                  <c:v>319.23383878691141</c:v>
                </c:pt>
                <c:pt idx="153">
                  <c:v>318.58801790464662</c:v>
                </c:pt>
                <c:pt idx="154">
                  <c:v>326.25129306914937</c:v>
                </c:pt>
                <c:pt idx="155">
                  <c:v>333.94291166414882</c:v>
                </c:pt>
                <c:pt idx="156">
                  <c:v>335.50126903553297</c:v>
                </c:pt>
                <c:pt idx="157">
                  <c:v>338.11670582259194</c:v>
                </c:pt>
                <c:pt idx="158">
                  <c:v>342.34033406047479</c:v>
                </c:pt>
                <c:pt idx="159">
                  <c:v>346.20058846104644</c:v>
                </c:pt>
                <c:pt idx="160">
                  <c:v>346.63011777455495</c:v>
                </c:pt>
                <c:pt idx="161">
                  <c:v>346.0675587519292</c:v>
                </c:pt>
                <c:pt idx="162">
                  <c:v>346.71968190854875</c:v>
                </c:pt>
                <c:pt idx="163">
                  <c:v>347.07296492652557</c:v>
                </c:pt>
                <c:pt idx="164">
                  <c:v>347.01771700545999</c:v>
                </c:pt>
                <c:pt idx="165">
                  <c:v>347.90777657474047</c:v>
                </c:pt>
                <c:pt idx="166">
                  <c:v>349.8119461974884</c:v>
                </c:pt>
                <c:pt idx="167">
                  <c:v>348.10935104752167</c:v>
                </c:pt>
                <c:pt idx="168">
                  <c:v>345.19595650371502</c:v>
                </c:pt>
                <c:pt idx="169">
                  <c:v>345.2840419763325</c:v>
                </c:pt>
                <c:pt idx="170">
                  <c:v>343.30789129115703</c:v>
                </c:pt>
                <c:pt idx="171">
                  <c:v>339.95648556984708</c:v>
                </c:pt>
                <c:pt idx="172">
                  <c:v>336.78133269184508</c:v>
                </c:pt>
                <c:pt idx="173">
                  <c:v>334.04532095652593</c:v>
                </c:pt>
                <c:pt idx="174">
                  <c:v>328.66118898018368</c:v>
                </c:pt>
                <c:pt idx="175">
                  <c:v>326.06414747138865</c:v>
                </c:pt>
                <c:pt idx="176">
                  <c:v>325.06291540298122</c:v>
                </c:pt>
                <c:pt idx="177">
                  <c:v>324.84848484848487</c:v>
                </c:pt>
                <c:pt idx="178">
                  <c:v>323.6822088073929</c:v>
                </c:pt>
                <c:pt idx="179">
                  <c:v>322.4395223358232</c:v>
                </c:pt>
                <c:pt idx="180">
                  <c:v>314.85839487137872</c:v>
                </c:pt>
                <c:pt idx="181">
                  <c:v>301.47332933529992</c:v>
                </c:pt>
                <c:pt idx="182">
                  <c:v>290.94200556022503</c:v>
                </c:pt>
                <c:pt idx="183">
                  <c:v>291.3752913752914</c:v>
                </c:pt>
                <c:pt idx="184">
                  <c:v>287.41215712944074</c:v>
                </c:pt>
                <c:pt idx="185">
                  <c:v>283.52018663728859</c:v>
                </c:pt>
                <c:pt idx="186">
                  <c:v>279.59673236514521</c:v>
                </c:pt>
                <c:pt idx="187">
                  <c:v>275.45531142653448</c:v>
                </c:pt>
                <c:pt idx="188">
                  <c:v>274.24825146455055</c:v>
                </c:pt>
                <c:pt idx="189">
                  <c:v>273.61002857885165</c:v>
                </c:pt>
                <c:pt idx="190">
                  <c:v>272.82914075060495</c:v>
                </c:pt>
                <c:pt idx="191">
                  <c:v>271.19634940482956</c:v>
                </c:pt>
                <c:pt idx="192">
                  <c:v>270.97192925523285</c:v>
                </c:pt>
                <c:pt idx="193">
                  <c:v>270.55133975723504</c:v>
                </c:pt>
                <c:pt idx="194">
                  <c:v>270.32308494007299</c:v>
                </c:pt>
                <c:pt idx="195">
                  <c:v>269.57031631755547</c:v>
                </c:pt>
                <c:pt idx="196">
                  <c:v>268.10743855531649</c:v>
                </c:pt>
                <c:pt idx="197">
                  <c:v>266.68623996868274</c:v>
                </c:pt>
                <c:pt idx="198">
                  <c:v>265.42312529604885</c:v>
                </c:pt>
                <c:pt idx="199">
                  <c:v>265.51419888238951</c:v>
                </c:pt>
                <c:pt idx="200">
                  <c:v>267.60655309705635</c:v>
                </c:pt>
                <c:pt idx="201">
                  <c:v>270.58305758855073</c:v>
                </c:pt>
                <c:pt idx="202">
                  <c:v>274.01728918610343</c:v>
                </c:pt>
              </c:numCache>
            </c:numRef>
          </c:val>
          <c:smooth val="0"/>
        </c:ser>
        <c:dLbls>
          <c:showLegendKey val="0"/>
          <c:showVal val="0"/>
          <c:showCatName val="0"/>
          <c:showSerName val="0"/>
          <c:showPercent val="0"/>
          <c:showBubbleSize val="0"/>
        </c:dLbls>
        <c:marker val="1"/>
        <c:smooth val="0"/>
        <c:axId val="497143808"/>
        <c:axId val="497145344"/>
      </c:lineChart>
      <c:dateAx>
        <c:axId val="497143808"/>
        <c:scaling>
          <c:orientation val="minMax"/>
        </c:scaling>
        <c:delete val="0"/>
        <c:axPos val="b"/>
        <c:numFmt formatCode="[$-409]mmm\-yy;@" sourceLinked="0"/>
        <c:majorTickMark val="none"/>
        <c:minorTickMark val="none"/>
        <c:tickLblPos val="nextTo"/>
        <c:txPr>
          <a:bodyPr/>
          <a:lstStyle/>
          <a:p>
            <a:pPr>
              <a:defRPr sz="1200" baseline="0"/>
            </a:pPr>
            <a:endParaRPr lang="en-US"/>
          </a:p>
        </c:txPr>
        <c:crossAx val="497145344"/>
        <c:crosses val="autoZero"/>
        <c:auto val="0"/>
        <c:lblOffset val="100"/>
        <c:baseTimeUnit val="days"/>
        <c:majorUnit val="3"/>
        <c:majorTimeUnit val="months"/>
      </c:dateAx>
      <c:valAx>
        <c:axId val="497145344"/>
        <c:scaling>
          <c:orientation val="minMax"/>
        </c:scaling>
        <c:delete val="0"/>
        <c:axPos val="l"/>
        <c:title>
          <c:tx>
            <c:rich>
              <a:bodyPr rot="0" vert="horz"/>
              <a:lstStyle/>
              <a:p>
                <a:pPr>
                  <a:defRPr/>
                </a:pPr>
                <a:r>
                  <a:rPr lang="nb-NO" dirty="0" smtClean="0"/>
                  <a:t>USD/</a:t>
                </a:r>
                <a:r>
                  <a:rPr lang="nb-NO" dirty="0" err="1" smtClean="0"/>
                  <a:t>mt</a:t>
                </a:r>
                <a:endParaRPr lang="nb-NO" dirty="0"/>
              </a:p>
            </c:rich>
          </c:tx>
          <c:layout>
            <c:manualLayout>
              <c:xMode val="edge"/>
              <c:yMode val="edge"/>
              <c:x val="3.1520874761359692E-3"/>
              <c:y val="9.6120930588700706E-2"/>
            </c:manualLayout>
          </c:layout>
          <c:overlay val="0"/>
        </c:title>
        <c:numFmt formatCode="#,##0" sourceLinked="0"/>
        <c:majorTickMark val="none"/>
        <c:minorTickMark val="none"/>
        <c:tickLblPos val="nextTo"/>
        <c:txPr>
          <a:bodyPr/>
          <a:lstStyle/>
          <a:p>
            <a:pPr>
              <a:defRPr sz="1200" baseline="0"/>
            </a:pPr>
            <a:endParaRPr lang="en-US"/>
          </a:p>
        </c:txPr>
        <c:crossAx val="497143808"/>
        <c:crosses val="autoZero"/>
        <c:crossBetween val="between"/>
      </c:valAx>
    </c:plotArea>
    <c:legend>
      <c:legendPos val="r"/>
      <c:layout>
        <c:manualLayout>
          <c:xMode val="edge"/>
          <c:yMode val="edge"/>
          <c:x val="0.1335195199426138"/>
          <c:y val="5.0911410267264985E-2"/>
          <c:w val="0.40000143614105926"/>
          <c:h val="0.19369694917167612"/>
        </c:manualLayout>
      </c:layout>
      <c:overlay val="0"/>
      <c:spPr>
        <a:noFill/>
      </c:spPr>
    </c:legend>
    <c:plotVisOnly val="1"/>
    <c:dispBlanksAs val="gap"/>
    <c:showDLblsOverMax val="0"/>
  </c:chart>
  <c:txPr>
    <a:bodyPr/>
    <a:lstStyle/>
    <a:p>
      <a:pPr algn="ctr">
        <a:defRPr lang="en-US" sz="1200" b="0" i="0" u="none" strike="noStrike" kern="1200" baseline="0">
          <a:solidFill>
            <a:srgbClr val="000000"/>
          </a:solidFill>
          <a:latin typeface="+mn-lt"/>
          <a:ea typeface="+mn-ea"/>
          <a:cs typeface="+mn-cs"/>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96685096006481E-2"/>
          <c:y val="3.5299230329956077E-2"/>
          <c:w val="0.94023463940175345"/>
          <c:h val="0.84549828623010126"/>
        </c:manualLayout>
      </c:layout>
      <c:barChart>
        <c:barDir val="col"/>
        <c:grouping val="stacked"/>
        <c:varyColors val="0"/>
        <c:ser>
          <c:idx val="1"/>
          <c:order val="0"/>
          <c:tx>
            <c:strRef>
              <c:f>Sheet1!$E$1</c:f>
              <c:strCache>
                <c:ptCount val="1"/>
                <c:pt idx="0">
                  <c:v>Actual Div</c:v>
                </c:pt>
              </c:strCache>
            </c:strRef>
          </c:tx>
          <c:spPr>
            <a:solidFill>
              <a:schemeClr val="accent3"/>
            </a:solidFill>
            <a:ln>
              <a:solidFill>
                <a:schemeClr val="bg1"/>
              </a:solidFill>
            </a:ln>
          </c:spPr>
          <c:invertIfNegative val="0"/>
          <c:dLbls>
            <c:numFmt formatCode="0%" sourceLinked="0"/>
            <c:txPr>
              <a:bodyPr/>
              <a:lstStyle/>
              <a:p>
                <a:pPr>
                  <a:defRPr sz="900"/>
                </a:pPr>
                <a:endParaRPr lang="en-US"/>
              </a:p>
            </c:txPr>
            <c:dLblPos val="inEnd"/>
            <c:showLegendKey val="0"/>
            <c:showVal val="1"/>
            <c:showCatName val="0"/>
            <c:showSerName val="0"/>
            <c:showPercent val="0"/>
            <c:showBubbleSize val="0"/>
            <c:showLeaderLines val="0"/>
          </c:dLbls>
          <c:cat>
            <c:numRef>
              <c:f>Sheet1!$A$2:$A$10</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Sheet1!$E$2:$E$10</c:f>
              <c:numCache>
                <c:formatCode>#,##0.00</c:formatCode>
                <c:ptCount val="9"/>
                <c:pt idx="0">
                  <c:v>0.24947185616678347</c:v>
                </c:pt>
                <c:pt idx="1">
                  <c:v>0.22576839136110952</c:v>
                </c:pt>
                <c:pt idx="2">
                  <c:v>0.17653712122068041</c:v>
                </c:pt>
                <c:pt idx="3">
                  <c:v>0.19319075512565545</c:v>
                </c:pt>
                <c:pt idx="4">
                  <c:v>0.15850874871221801</c:v>
                </c:pt>
                <c:pt idx="5">
                  <c:v>0.34368308610658094</c:v>
                </c:pt>
                <c:pt idx="6">
                  <c:v>0.18151363130238868</c:v>
                </c:pt>
                <c:pt idx="7">
                  <c:v>0.16560526187266056</c:v>
                </c:pt>
                <c:pt idx="8">
                  <c:v>0.34402701177441847</c:v>
                </c:pt>
              </c:numCache>
            </c:numRef>
          </c:val>
        </c:ser>
        <c:ser>
          <c:idx val="2"/>
          <c:order val="2"/>
          <c:tx>
            <c:strRef>
              <c:f>Sheet1!$F$1</c:f>
              <c:strCache>
                <c:ptCount val="1"/>
                <c:pt idx="0">
                  <c:v>Actual BB</c:v>
                </c:pt>
              </c:strCache>
            </c:strRef>
          </c:tx>
          <c:spPr>
            <a:solidFill>
              <a:schemeClr val="accent2"/>
            </a:solidFill>
            <a:ln>
              <a:solidFill>
                <a:schemeClr val="bg1"/>
              </a:solidFill>
            </a:ln>
          </c:spPr>
          <c:invertIfNegative val="0"/>
          <c:dLbls>
            <c:dLbl>
              <c:idx val="4"/>
              <c:layout>
                <c:manualLayout>
                  <c:x val="0"/>
                  <c:y val="-1.4799597267066765E-3"/>
                </c:manualLayout>
              </c:layout>
              <c:dLblPos val="ctr"/>
              <c:showLegendKey val="0"/>
              <c:showVal val="1"/>
              <c:showCatName val="0"/>
              <c:showSerName val="0"/>
              <c:showPercent val="0"/>
              <c:showBubbleSize val="0"/>
            </c:dLbl>
            <c:dLbl>
              <c:idx val="5"/>
              <c:layout>
                <c:manualLayout>
                  <c:x val="0"/>
                  <c:y val="-5.2683309928372437E-3"/>
                </c:manualLayout>
              </c:layout>
              <c:dLblPos val="ctr"/>
              <c:showLegendKey val="0"/>
              <c:showVal val="1"/>
              <c:showCatName val="0"/>
              <c:showSerName val="0"/>
              <c:showPercent val="0"/>
              <c:showBubbleSize val="0"/>
            </c:dLbl>
            <c:numFmt formatCode="0%" sourceLinked="0"/>
            <c:txPr>
              <a:bodyPr/>
              <a:lstStyle/>
              <a:p>
                <a:pPr>
                  <a:defRPr sz="900"/>
                </a:pPr>
                <a:endParaRPr lang="en-US"/>
              </a:p>
            </c:txPr>
            <c:dLblPos val="inEnd"/>
            <c:showLegendKey val="0"/>
            <c:showVal val="1"/>
            <c:showCatName val="0"/>
            <c:showSerName val="0"/>
            <c:showPercent val="0"/>
            <c:showBubbleSize val="0"/>
            <c:showLeaderLines val="0"/>
          </c:dLbls>
          <c:cat>
            <c:numRef>
              <c:f>Sheet1!$A$2:$A$10</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Sheet1!$F$2:$F$10</c:f>
              <c:numCache>
                <c:formatCode>#,##0.00</c:formatCode>
                <c:ptCount val="9"/>
                <c:pt idx="0">
                  <c:v>0.27970372168347646</c:v>
                </c:pt>
                <c:pt idx="1">
                  <c:v>0.37145813643114711</c:v>
                </c:pt>
                <c:pt idx="2">
                  <c:v>9.5468483583577138E-2</c:v>
                </c:pt>
                <c:pt idx="3">
                  <c:v>6.9911297589750149E-2</c:v>
                </c:pt>
                <c:pt idx="4">
                  <c:v>2.9119216687323261E-2</c:v>
                </c:pt>
                <c:pt idx="5">
                  <c:v>3.050658161497816E-2</c:v>
                </c:pt>
                <c:pt idx="6">
                  <c:v>8.7417525789328501E-2</c:v>
                </c:pt>
                <c:pt idx="7">
                  <c:v>0.10530838953926355</c:v>
                </c:pt>
                <c:pt idx="8">
                  <c:v>9.7534889870260641E-2</c:v>
                </c:pt>
              </c:numCache>
            </c:numRef>
          </c:val>
        </c:ser>
        <c:dLbls>
          <c:showLegendKey val="0"/>
          <c:showVal val="0"/>
          <c:showCatName val="0"/>
          <c:showSerName val="0"/>
          <c:showPercent val="0"/>
          <c:showBubbleSize val="0"/>
        </c:dLbls>
        <c:gapWidth val="50"/>
        <c:overlap val="100"/>
        <c:axId val="498107520"/>
        <c:axId val="498109056"/>
      </c:barChart>
      <c:lineChart>
        <c:grouping val="standard"/>
        <c:varyColors val="0"/>
        <c:ser>
          <c:idx val="0"/>
          <c:order val="1"/>
          <c:tx>
            <c:strRef>
              <c:f>Sheet1!$B$1</c:f>
              <c:strCache>
                <c:ptCount val="1"/>
                <c:pt idx="0">
                  <c:v>Target Div</c:v>
                </c:pt>
              </c:strCache>
            </c:strRef>
          </c:tx>
          <c:spPr>
            <a:ln>
              <a:solidFill>
                <a:schemeClr val="tx2"/>
              </a:solidFill>
              <a:prstDash val="dash"/>
            </a:ln>
          </c:spPr>
          <c:marker>
            <c:symbol val="none"/>
          </c:marker>
          <c:cat>
            <c:numRef>
              <c:f>Sheet1!$A$2:$A$10</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Sheet1!$B$2:$B$10</c:f>
              <c:numCache>
                <c:formatCode>#,##0.00</c:formatCode>
                <c:ptCount val="9"/>
                <c:pt idx="0">
                  <c:v>0.3</c:v>
                </c:pt>
                <c:pt idx="1">
                  <c:v>0.3</c:v>
                </c:pt>
                <c:pt idx="2">
                  <c:v>0.3</c:v>
                </c:pt>
                <c:pt idx="3">
                  <c:v>0.3</c:v>
                </c:pt>
                <c:pt idx="4">
                  <c:v>0.3</c:v>
                </c:pt>
                <c:pt idx="5">
                  <c:v>0.3</c:v>
                </c:pt>
                <c:pt idx="6">
                  <c:v>0.3</c:v>
                </c:pt>
                <c:pt idx="7">
                  <c:v>0.3</c:v>
                </c:pt>
                <c:pt idx="8">
                  <c:v>0.3</c:v>
                </c:pt>
              </c:numCache>
            </c:numRef>
          </c:val>
          <c:smooth val="0"/>
        </c:ser>
        <c:ser>
          <c:idx val="3"/>
          <c:order val="3"/>
          <c:spPr>
            <a:ln>
              <a:solidFill>
                <a:schemeClr val="tx2"/>
              </a:solidFill>
              <a:prstDash val="dash"/>
            </a:ln>
          </c:spPr>
          <c:marker>
            <c:symbol val="none"/>
          </c:marker>
          <c:val>
            <c:numRef>
              <c:f>Sheet1!$C$2:$C$10</c:f>
              <c:numCache>
                <c:formatCode>#,##0.00</c:formatCode>
                <c:ptCount val="9"/>
                <c:pt idx="0">
                  <c:v>0.4</c:v>
                </c:pt>
                <c:pt idx="1">
                  <c:v>0.4</c:v>
                </c:pt>
                <c:pt idx="2">
                  <c:v>0.4</c:v>
                </c:pt>
                <c:pt idx="3">
                  <c:v>0.4</c:v>
                </c:pt>
                <c:pt idx="4">
                  <c:v>0.4</c:v>
                </c:pt>
                <c:pt idx="5">
                  <c:v>0.4</c:v>
                </c:pt>
                <c:pt idx="6">
                  <c:v>0.4</c:v>
                </c:pt>
                <c:pt idx="7">
                  <c:v>0.4</c:v>
                </c:pt>
                <c:pt idx="8">
                  <c:v>0.4</c:v>
                </c:pt>
              </c:numCache>
            </c:numRef>
          </c:val>
          <c:smooth val="0"/>
        </c:ser>
        <c:ser>
          <c:idx val="4"/>
          <c:order val="4"/>
          <c:spPr>
            <a:ln>
              <a:solidFill>
                <a:schemeClr val="tx1"/>
              </a:solidFill>
              <a:prstDash val="dash"/>
            </a:ln>
          </c:spPr>
          <c:marker>
            <c:symbol val="none"/>
          </c:marker>
          <c:val>
            <c:numRef>
              <c:f>Sheet1!$D$2:$D$10</c:f>
              <c:numCache>
                <c:formatCode>#,##0.00</c:formatCode>
                <c:ptCount val="9"/>
                <c:pt idx="0">
                  <c:v>0.45</c:v>
                </c:pt>
                <c:pt idx="1">
                  <c:v>0.45</c:v>
                </c:pt>
                <c:pt idx="2">
                  <c:v>0.45</c:v>
                </c:pt>
                <c:pt idx="3">
                  <c:v>0.45</c:v>
                </c:pt>
                <c:pt idx="4">
                  <c:v>0.45</c:v>
                </c:pt>
                <c:pt idx="5">
                  <c:v>0.45</c:v>
                </c:pt>
                <c:pt idx="6">
                  <c:v>0.45</c:v>
                </c:pt>
                <c:pt idx="7">
                  <c:v>0.45</c:v>
                </c:pt>
                <c:pt idx="8">
                  <c:v>0.45</c:v>
                </c:pt>
              </c:numCache>
            </c:numRef>
          </c:val>
          <c:smooth val="0"/>
        </c:ser>
        <c:dLbls>
          <c:showLegendKey val="0"/>
          <c:showVal val="0"/>
          <c:showCatName val="0"/>
          <c:showSerName val="0"/>
          <c:showPercent val="0"/>
          <c:showBubbleSize val="0"/>
        </c:dLbls>
        <c:marker val="1"/>
        <c:smooth val="0"/>
        <c:axId val="498107520"/>
        <c:axId val="498109056"/>
      </c:lineChart>
      <c:dateAx>
        <c:axId val="498107520"/>
        <c:scaling>
          <c:orientation val="minMax"/>
        </c:scaling>
        <c:delete val="0"/>
        <c:axPos val="b"/>
        <c:numFmt formatCode="General" sourceLinked="0"/>
        <c:majorTickMark val="none"/>
        <c:minorTickMark val="none"/>
        <c:tickLblPos val="nextTo"/>
        <c:txPr>
          <a:bodyPr/>
          <a:lstStyle/>
          <a:p>
            <a:pPr>
              <a:defRPr lang="en-US"/>
            </a:pPr>
            <a:endParaRPr lang="en-US"/>
          </a:p>
        </c:txPr>
        <c:crossAx val="498109056"/>
        <c:crosses val="autoZero"/>
        <c:auto val="0"/>
        <c:lblOffset val="100"/>
        <c:baseTimeUnit val="days"/>
      </c:dateAx>
      <c:valAx>
        <c:axId val="498109056"/>
        <c:scaling>
          <c:orientation val="minMax"/>
        </c:scaling>
        <c:delete val="1"/>
        <c:axPos val="l"/>
        <c:numFmt formatCode="#,##0" sourceLinked="0"/>
        <c:majorTickMark val="none"/>
        <c:minorTickMark val="none"/>
        <c:tickLblPos val="nextTo"/>
        <c:crossAx val="498107520"/>
        <c:crosses val="autoZero"/>
        <c:crossBetween val="between"/>
      </c:valAx>
      <c:spPr>
        <a:noFill/>
        <a:ln w="25400">
          <a:noFill/>
        </a:ln>
      </c:spPr>
    </c:plotArea>
    <c:plotVisOnly val="1"/>
    <c:dispBlanksAs val="gap"/>
    <c:showDLblsOverMax val="0"/>
  </c:chart>
  <c:txPr>
    <a:bodyPr/>
    <a:lstStyle/>
    <a:p>
      <a:pPr algn="ctr">
        <a:defRPr lang="en-US" sz="1100" b="0" i="0" u="none" strike="noStrike" kern="1200" baseline="0">
          <a:solidFill>
            <a:srgbClr val="000000"/>
          </a:solidFill>
          <a:latin typeface="+mn-lt"/>
          <a:ea typeface="+mn-ea"/>
          <a:cs typeface="+mn-cs"/>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emf"/><Relationship Id="rId5" Type="http://schemas.openxmlformats.org/officeDocument/2006/relationships/image" Target="../media/image48.emf"/><Relationship Id="rId4"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emf"/><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4.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0.24322</cdr:x>
      <cdr:y>0.46032</cdr:y>
    </cdr:from>
    <cdr:to>
      <cdr:x>0.67594</cdr:x>
      <cdr:y>0.52928</cdr:y>
    </cdr:to>
    <cdr:sp macro="" textlink="">
      <cdr:nvSpPr>
        <cdr:cNvPr id="2" name="TextBox 1"/>
        <cdr:cNvSpPr txBox="1"/>
      </cdr:nvSpPr>
      <cdr:spPr>
        <a:xfrm xmlns:a="http://schemas.openxmlformats.org/drawingml/2006/main">
          <a:off x="1944018" y="2088232"/>
          <a:ext cx="3458597" cy="312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000" b="1" dirty="0" smtClean="0">
              <a:solidFill>
                <a:schemeClr val="tx1"/>
              </a:solidFill>
            </a:rPr>
            <a:t>Minimum 30% dividend</a:t>
          </a:r>
          <a:endParaRPr lang="en-US" sz="1000" b="1" dirty="0">
            <a:solidFill>
              <a:schemeClr val="tx1"/>
            </a:solidFill>
          </a:endParaRPr>
        </a:p>
      </cdr:txBody>
    </cdr:sp>
  </cdr:relSizeAnchor>
  <cdr:relSizeAnchor xmlns:cdr="http://schemas.openxmlformats.org/drawingml/2006/chartDrawing">
    <cdr:from>
      <cdr:x>0.24322</cdr:x>
      <cdr:y>0.33333</cdr:y>
    </cdr:from>
    <cdr:to>
      <cdr:x>0.67594</cdr:x>
      <cdr:y>0.40229</cdr:y>
    </cdr:to>
    <cdr:sp macro="" textlink="">
      <cdr:nvSpPr>
        <cdr:cNvPr id="3" name="TextBox 1"/>
        <cdr:cNvSpPr txBox="1"/>
      </cdr:nvSpPr>
      <cdr:spPr>
        <a:xfrm xmlns:a="http://schemas.openxmlformats.org/drawingml/2006/main">
          <a:off x="1944018" y="1512168"/>
          <a:ext cx="3458597" cy="3128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000" b="1" dirty="0" smtClean="0"/>
            <a:t>Overall target  </a:t>
          </a:r>
          <a:r>
            <a:rPr lang="nb-NO" sz="1000" b="1" dirty="0" err="1" smtClean="0"/>
            <a:t>including</a:t>
          </a:r>
          <a:r>
            <a:rPr lang="nb-NO" sz="1000" b="1" dirty="0" smtClean="0"/>
            <a:t> buy-backs 40-45%</a:t>
          </a:r>
          <a:endParaRPr lang="en-US" sz="10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0.09819</cdr:x>
      <cdr:y>0.9302</cdr:y>
    </cdr:from>
    <cdr:to>
      <cdr:x>0.27806</cdr:x>
      <cdr:y>1</cdr:y>
    </cdr:to>
    <cdr:sp macro="" textlink="">
      <cdr:nvSpPr>
        <cdr:cNvPr id="3" name="TextBox 8"/>
        <cdr:cNvSpPr txBox="1"/>
      </cdr:nvSpPr>
      <cdr:spPr>
        <a:xfrm xmlns:a="http://schemas.openxmlformats.org/drawingml/2006/main">
          <a:off x="791890" y="3322583"/>
          <a:ext cx="1450562" cy="24931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algn="l" rtl="0" eaLnBrk="0" fontAlgn="base" hangingPunct="0">
            <a:lnSpc>
              <a:spcPct val="85000"/>
            </a:lnSpc>
            <a:spcBef>
              <a:spcPct val="0"/>
            </a:spcBef>
            <a:spcAft>
              <a:spcPct val="0"/>
            </a:spcAft>
            <a:defRPr b="1" i="1" kern="1200">
              <a:solidFill>
                <a:srgbClr val="000000"/>
              </a:solidFill>
              <a:latin typeface="Arial" charset="0"/>
              <a:cs typeface="Arial" charset="0"/>
            </a:defRPr>
          </a:lvl1pPr>
          <a:lvl2pPr marL="457200" algn="l" rtl="0" eaLnBrk="0" fontAlgn="base" hangingPunct="0">
            <a:lnSpc>
              <a:spcPct val="85000"/>
            </a:lnSpc>
            <a:spcBef>
              <a:spcPct val="0"/>
            </a:spcBef>
            <a:spcAft>
              <a:spcPct val="0"/>
            </a:spcAft>
            <a:defRPr b="1" i="1" kern="1200">
              <a:solidFill>
                <a:srgbClr val="000000"/>
              </a:solidFill>
              <a:latin typeface="Arial" charset="0"/>
              <a:cs typeface="Arial" charset="0"/>
            </a:defRPr>
          </a:lvl2pPr>
          <a:lvl3pPr marL="914400" algn="l" rtl="0" eaLnBrk="0" fontAlgn="base" hangingPunct="0">
            <a:lnSpc>
              <a:spcPct val="85000"/>
            </a:lnSpc>
            <a:spcBef>
              <a:spcPct val="0"/>
            </a:spcBef>
            <a:spcAft>
              <a:spcPct val="0"/>
            </a:spcAft>
            <a:defRPr b="1" i="1" kern="1200">
              <a:solidFill>
                <a:srgbClr val="000000"/>
              </a:solidFill>
              <a:latin typeface="Arial" charset="0"/>
              <a:cs typeface="Arial" charset="0"/>
            </a:defRPr>
          </a:lvl3pPr>
          <a:lvl4pPr marL="1371600" algn="l" rtl="0" eaLnBrk="0" fontAlgn="base" hangingPunct="0">
            <a:lnSpc>
              <a:spcPct val="85000"/>
            </a:lnSpc>
            <a:spcBef>
              <a:spcPct val="0"/>
            </a:spcBef>
            <a:spcAft>
              <a:spcPct val="0"/>
            </a:spcAft>
            <a:defRPr b="1" i="1" kern="1200">
              <a:solidFill>
                <a:srgbClr val="000000"/>
              </a:solidFill>
              <a:latin typeface="Arial" charset="0"/>
              <a:cs typeface="Arial" charset="0"/>
            </a:defRPr>
          </a:lvl4pPr>
          <a:lvl5pPr marL="1828800" algn="l" rtl="0" eaLnBrk="0" fontAlgn="base" hangingPunct="0">
            <a:lnSpc>
              <a:spcPct val="85000"/>
            </a:lnSpc>
            <a:spcBef>
              <a:spcPct val="0"/>
            </a:spcBef>
            <a:spcAft>
              <a:spcPct val="0"/>
            </a:spcAft>
            <a:defRPr b="1" i="1" kern="1200">
              <a:solidFill>
                <a:srgbClr val="000000"/>
              </a:solidFill>
              <a:latin typeface="Arial" charset="0"/>
              <a:cs typeface="Arial" charset="0"/>
            </a:defRPr>
          </a:lvl5pPr>
          <a:lvl6pPr marL="2286000" algn="l" defTabSz="914400" rtl="0" eaLnBrk="1" latinLnBrk="0" hangingPunct="1">
            <a:defRPr b="1" i="1" kern="1200">
              <a:solidFill>
                <a:srgbClr val="000000"/>
              </a:solidFill>
              <a:latin typeface="Arial" charset="0"/>
              <a:cs typeface="Arial" charset="0"/>
            </a:defRPr>
          </a:lvl6pPr>
          <a:lvl7pPr marL="2743200" algn="l" defTabSz="914400" rtl="0" eaLnBrk="1" latinLnBrk="0" hangingPunct="1">
            <a:defRPr b="1" i="1" kern="1200">
              <a:solidFill>
                <a:srgbClr val="000000"/>
              </a:solidFill>
              <a:latin typeface="Arial" charset="0"/>
              <a:cs typeface="Arial" charset="0"/>
            </a:defRPr>
          </a:lvl7pPr>
          <a:lvl8pPr marL="3200400" algn="l" defTabSz="914400" rtl="0" eaLnBrk="1" latinLnBrk="0" hangingPunct="1">
            <a:defRPr b="1" i="1" kern="1200">
              <a:solidFill>
                <a:srgbClr val="000000"/>
              </a:solidFill>
              <a:latin typeface="Arial" charset="0"/>
              <a:cs typeface="Arial" charset="0"/>
            </a:defRPr>
          </a:lvl8pPr>
          <a:lvl9pPr marL="3657600" algn="l" defTabSz="914400" rtl="0" eaLnBrk="1" latinLnBrk="0" hangingPunct="1">
            <a:defRPr b="1" i="1" kern="1200">
              <a:solidFill>
                <a:srgbClr val="000000"/>
              </a:solidFill>
              <a:latin typeface="Arial" charset="0"/>
              <a:cs typeface="Arial" charset="0"/>
            </a:defRPr>
          </a:lvl9pPr>
        </a:lstStyle>
        <a:p xmlns:a="http://schemas.openxmlformats.org/drawingml/2006/main">
          <a:pPr algn="ctr"/>
          <a:r>
            <a:rPr lang="nb-NO" sz="1200" b="0" i="0" dirty="0" smtClean="0"/>
            <a:t>2010</a:t>
          </a:r>
        </a:p>
      </cdr:txBody>
    </cdr:sp>
  </cdr:relSizeAnchor>
  <cdr:relSizeAnchor xmlns:cdr="http://schemas.openxmlformats.org/drawingml/2006/chartDrawing">
    <cdr:from>
      <cdr:x>0.57069</cdr:x>
      <cdr:y>0.92245</cdr:y>
    </cdr:from>
    <cdr:to>
      <cdr:x>0.75056</cdr:x>
      <cdr:y>1</cdr:y>
    </cdr:to>
    <cdr:sp macro="" textlink="">
      <cdr:nvSpPr>
        <cdr:cNvPr id="4" name="TextBox 8"/>
        <cdr:cNvSpPr txBox="1"/>
      </cdr:nvSpPr>
      <cdr:spPr>
        <a:xfrm xmlns:a="http://schemas.openxmlformats.org/drawingml/2006/main">
          <a:off x="4602369" y="3433400"/>
          <a:ext cx="145056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a:r>
            <a:rPr lang="nb-NO" sz="1200" b="0" i="0" dirty="0" smtClean="0"/>
            <a:t>2012</a:t>
          </a:r>
        </a:p>
      </cdr:txBody>
    </cdr:sp>
  </cdr:relSizeAnchor>
  <cdr:relSizeAnchor xmlns:cdr="http://schemas.openxmlformats.org/drawingml/2006/chartDrawing">
    <cdr:from>
      <cdr:x>0.32013</cdr:x>
      <cdr:y>0.92245</cdr:y>
    </cdr:from>
    <cdr:to>
      <cdr:x>0.5</cdr:x>
      <cdr:y>1</cdr:y>
    </cdr:to>
    <cdr:sp macro="" textlink="">
      <cdr:nvSpPr>
        <cdr:cNvPr id="5" name="TextBox 8"/>
        <cdr:cNvSpPr txBox="1"/>
      </cdr:nvSpPr>
      <cdr:spPr>
        <a:xfrm xmlns:a="http://schemas.openxmlformats.org/drawingml/2006/main">
          <a:off x="2581689" y="3433400"/>
          <a:ext cx="1450561"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a:r>
            <a:rPr lang="nb-NO" sz="1200" b="0" i="0" dirty="0" smtClean="0"/>
            <a:t>2011</a:t>
          </a:r>
        </a:p>
      </cdr:txBody>
    </cdr:sp>
  </cdr:relSizeAnchor>
  <cdr:relSizeAnchor xmlns:cdr="http://schemas.openxmlformats.org/drawingml/2006/chartDrawing">
    <cdr:from>
      <cdr:x>0.8393</cdr:x>
      <cdr:y>0.92245</cdr:y>
    </cdr:from>
    <cdr:to>
      <cdr:x>0.94251</cdr:x>
      <cdr:y>1</cdr:y>
    </cdr:to>
    <cdr:sp macro="" textlink="">
      <cdr:nvSpPr>
        <cdr:cNvPr id="6" name="TextBox 8"/>
        <cdr:cNvSpPr txBox="1"/>
      </cdr:nvSpPr>
      <cdr:spPr>
        <a:xfrm xmlns:a="http://schemas.openxmlformats.org/drawingml/2006/main">
          <a:off x="6768554" y="3571900"/>
          <a:ext cx="832337"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a:r>
            <a:rPr lang="nb-NO" sz="1200" b="0" i="0" dirty="0" smtClean="0"/>
            <a:t>2013</a:t>
          </a:r>
        </a:p>
      </cdr:txBody>
    </cdr:sp>
  </cdr:relSizeAnchor>
</c:userShapes>
</file>

<file path=ppt/drawings/drawing3.xml><?xml version="1.0" encoding="utf-8"?>
<c:userShapes xmlns:c="http://schemas.openxmlformats.org/drawingml/2006/chart">
  <cdr:relSizeAnchor xmlns:cdr="http://schemas.openxmlformats.org/drawingml/2006/chartDrawing">
    <cdr:from>
      <cdr:x>0.20758</cdr:x>
      <cdr:y>0.01441</cdr:y>
    </cdr:from>
    <cdr:to>
      <cdr:x>0.82022</cdr:x>
      <cdr:y>0.07893</cdr:y>
    </cdr:to>
    <cdr:sp macro="" textlink="">
      <cdr:nvSpPr>
        <cdr:cNvPr id="2" name="TextBox 1"/>
        <cdr:cNvSpPr txBox="1"/>
      </cdr:nvSpPr>
      <cdr:spPr>
        <a:xfrm xmlns:a="http://schemas.openxmlformats.org/drawingml/2006/main">
          <a:off x="792212" y="62133"/>
          <a:ext cx="2338048" cy="278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i="1" dirty="0" smtClean="0"/>
            <a:t>Yara-produced nitrate deliveries</a:t>
          </a:r>
          <a:endParaRPr lang="en-US" sz="1200" b="1" i="1" dirty="0"/>
        </a:p>
      </cdr:txBody>
    </cdr:sp>
  </cdr:relSizeAnchor>
  <cdr:relSizeAnchor xmlns:cdr="http://schemas.openxmlformats.org/drawingml/2006/chartDrawing">
    <cdr:from>
      <cdr:x>0</cdr:x>
      <cdr:y>0.10048</cdr:y>
    </cdr:from>
    <cdr:to>
      <cdr:x>0.16701</cdr:x>
      <cdr:y>0.16473</cdr:y>
    </cdr:to>
    <cdr:sp macro="" textlink="">
      <cdr:nvSpPr>
        <cdr:cNvPr id="3" name="TextBox 8"/>
        <cdr:cNvSpPr txBox="1"/>
      </cdr:nvSpPr>
      <cdr:spPr>
        <a:xfrm xmlns:a="http://schemas.openxmlformats.org/drawingml/2006/main">
          <a:off x="0" y="433222"/>
          <a:ext cx="637354" cy="276999"/>
        </a:xfrm>
        <a:prstGeom xmlns:a="http://schemas.openxmlformats.org/drawingml/2006/main" prst="rect">
          <a:avLst/>
        </a:prstGeom>
        <a:noFill xmlns:a="http://schemas.openxmlformats.org/drawingml/2006/main"/>
      </cdr:spPr>
      <cdr:txBody>
        <a:bodyPr xmlns:a="http://schemas.openxmlformats.org/drawingml/2006/main" wrap="none" lIns="0" rtlCol="0">
          <a:spAutoFit/>
        </a:bodyPr>
        <a:lstStyle xmlns:a="http://schemas.openxmlformats.org/drawingml/2006/main">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nb-NO" sz="1200" dirty="0" smtClean="0"/>
            <a:t>Kilotons</a:t>
          </a:r>
          <a:endParaRPr lang="en-US" sz="1200" dirty="0"/>
        </a:p>
      </cdr:txBody>
    </cdr:sp>
  </cdr:relSizeAnchor>
</c:userShapes>
</file>

<file path=ppt/drawings/drawing4.xml><?xml version="1.0" encoding="utf-8"?>
<c:userShapes xmlns:c="http://schemas.openxmlformats.org/drawingml/2006/chart">
  <cdr:relSizeAnchor xmlns:cdr="http://schemas.openxmlformats.org/drawingml/2006/chartDrawing">
    <cdr:from>
      <cdr:x>0.6772</cdr:x>
      <cdr:y>0.84636</cdr:y>
    </cdr:from>
    <cdr:to>
      <cdr:x>0.78418</cdr:x>
      <cdr:y>0.89222</cdr:y>
    </cdr:to>
    <cdr:sp macro="" textlink="">
      <cdr:nvSpPr>
        <cdr:cNvPr id="2" name="TextBox 1"/>
        <cdr:cNvSpPr txBox="1"/>
      </cdr:nvSpPr>
      <cdr:spPr>
        <a:xfrm xmlns:a="http://schemas.openxmlformats.org/drawingml/2006/main">
          <a:off x="2734955" y="4050923"/>
          <a:ext cx="432050" cy="2195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nb-NO" sz="800" dirty="0" smtClean="0"/>
            <a:t>2012</a:t>
          </a:r>
          <a:endParaRPr lang="en-US" sz="800" dirty="0"/>
        </a:p>
      </cdr:txBody>
    </cdr:sp>
  </cdr:relSizeAnchor>
  <cdr:relSizeAnchor xmlns:cdr="http://schemas.openxmlformats.org/drawingml/2006/chartDrawing">
    <cdr:from>
      <cdr:x>0.12448</cdr:x>
      <cdr:y>0.84635</cdr:y>
    </cdr:from>
    <cdr:to>
      <cdr:x>0.24929</cdr:x>
      <cdr:y>0.89222</cdr:y>
    </cdr:to>
    <cdr:sp macro="" textlink="">
      <cdr:nvSpPr>
        <cdr:cNvPr id="3" name="TextBox 1"/>
        <cdr:cNvSpPr txBox="1"/>
      </cdr:nvSpPr>
      <cdr:spPr>
        <a:xfrm xmlns:a="http://schemas.openxmlformats.org/drawingml/2006/main">
          <a:off x="502707" y="4050875"/>
          <a:ext cx="504058" cy="2195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nb-NO" sz="800" dirty="0" smtClean="0"/>
            <a:t>2009</a:t>
          </a:r>
          <a:endParaRPr lang="en-US" sz="800" dirty="0"/>
        </a:p>
      </cdr:txBody>
    </cdr:sp>
  </cdr:relSizeAnchor>
  <cdr:relSizeAnchor xmlns:cdr="http://schemas.openxmlformats.org/drawingml/2006/chartDrawing">
    <cdr:from>
      <cdr:x>0.3206</cdr:x>
      <cdr:y>0.84752</cdr:y>
    </cdr:from>
    <cdr:to>
      <cdr:x>0.42758</cdr:x>
      <cdr:y>0.89339</cdr:y>
    </cdr:to>
    <cdr:sp macro="" textlink="">
      <cdr:nvSpPr>
        <cdr:cNvPr id="4" name="TextBox 1"/>
        <cdr:cNvSpPr txBox="1"/>
      </cdr:nvSpPr>
      <cdr:spPr>
        <a:xfrm xmlns:a="http://schemas.openxmlformats.org/drawingml/2006/main">
          <a:off x="1294795" y="4056508"/>
          <a:ext cx="432049" cy="2195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nb-NO" sz="800" dirty="0" smtClean="0"/>
            <a:t>2010</a:t>
          </a:r>
          <a:endParaRPr lang="en-US" sz="800" dirty="0"/>
        </a:p>
      </cdr:txBody>
    </cdr:sp>
  </cdr:relSizeAnchor>
  <cdr:relSizeAnchor xmlns:cdr="http://schemas.openxmlformats.org/drawingml/2006/chartDrawing">
    <cdr:from>
      <cdr:x>0.4989</cdr:x>
      <cdr:y>0.84518</cdr:y>
    </cdr:from>
    <cdr:to>
      <cdr:x>0.6112</cdr:x>
      <cdr:y>0.89105</cdr:y>
    </cdr:to>
    <cdr:sp macro="" textlink="">
      <cdr:nvSpPr>
        <cdr:cNvPr id="5" name="TextBox 1"/>
        <cdr:cNvSpPr txBox="1"/>
      </cdr:nvSpPr>
      <cdr:spPr>
        <a:xfrm xmlns:a="http://schemas.openxmlformats.org/drawingml/2006/main">
          <a:off x="2014875" y="4045316"/>
          <a:ext cx="453535" cy="2195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nb-NO" sz="800" dirty="0" smtClean="0"/>
            <a:t>2011</a:t>
          </a:r>
          <a:endParaRPr lang="en-US" sz="800" dirty="0"/>
        </a:p>
      </cdr:txBody>
    </cdr:sp>
  </cdr:relSizeAnchor>
  <cdr:relSizeAnchor xmlns:cdr="http://schemas.openxmlformats.org/drawingml/2006/chartDrawing">
    <cdr:from>
      <cdr:x>0.85539</cdr:x>
      <cdr:y>0.84678</cdr:y>
    </cdr:from>
    <cdr:to>
      <cdr:x>0.96237</cdr:x>
      <cdr:y>0.89264</cdr:y>
    </cdr:to>
    <cdr:sp macro="" textlink="">
      <cdr:nvSpPr>
        <cdr:cNvPr id="6" name="TextBox 1"/>
        <cdr:cNvSpPr txBox="1"/>
      </cdr:nvSpPr>
      <cdr:spPr>
        <a:xfrm xmlns:a="http://schemas.openxmlformats.org/drawingml/2006/main">
          <a:off x="3454587" y="4052951"/>
          <a:ext cx="432050" cy="219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800" dirty="0" smtClean="0"/>
            <a:t>2013</a:t>
          </a:r>
          <a:endParaRPr lang="en-US" sz="800" dirty="0"/>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cdr:x>
      <cdr:y>0</cdr:y>
    </cdr:to>
    <cdr:grpSp>
      <cdr:nvGrpSpPr>
        <cdr:cNvPr id="5" name="Group 4"/>
        <cdr:cNvGrpSpPr/>
      </cdr:nvGrpSpPr>
      <cdr:grpSpPr>
        <a:xfrm xmlns:a="http://schemas.openxmlformats.org/drawingml/2006/main">
          <a:off x="0" y="0"/>
          <a:ext cx="0" cy="0"/>
          <a:chOff x="0" y="0"/>
          <a:chExt cx="0" cy="0"/>
        </a:xfrm>
      </cdr:grpSpPr>
    </cdr:grpSp>
  </cdr:relSizeAnchor>
  <cdr:relSizeAnchor xmlns:cdr="http://schemas.openxmlformats.org/drawingml/2006/chartDrawing">
    <cdr:from>
      <cdr:x>0.88353</cdr:x>
      <cdr:y>0.88401</cdr:y>
    </cdr:from>
    <cdr:to>
      <cdr:x>0.98835</cdr:x>
      <cdr:y>0.93149</cdr:y>
    </cdr:to>
    <cdr:sp macro="" textlink="">
      <cdr:nvSpPr>
        <cdr:cNvPr id="3" name="TextBox 16"/>
        <cdr:cNvSpPr txBox="1"/>
      </cdr:nvSpPr>
      <cdr:spPr>
        <a:xfrm xmlns:a="http://schemas.openxmlformats.org/drawingml/2006/main">
          <a:off x="3502313" y="4073281"/>
          <a:ext cx="415506" cy="21877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0" i="0" dirty="0" smtClean="0"/>
            <a:t>2013</a:t>
          </a:r>
          <a:endParaRPr lang="en-US" sz="800" b="0" i="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958" cy="494186"/>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sz="quarter" idx="1"/>
          </p:nvPr>
        </p:nvSpPr>
        <p:spPr>
          <a:xfrm>
            <a:off x="3851100" y="0"/>
            <a:ext cx="2944958" cy="494186"/>
          </a:xfrm>
          <a:prstGeom prst="rect">
            <a:avLst/>
          </a:prstGeom>
        </p:spPr>
        <p:txBody>
          <a:bodyPr vert="horz" lIns="91432" tIns="45716" rIns="91432" bIns="45716" rtlCol="0"/>
          <a:lstStyle>
            <a:lvl1pPr algn="r">
              <a:defRPr sz="1200"/>
            </a:lvl1pPr>
          </a:lstStyle>
          <a:p>
            <a:fld id="{55B6818B-7211-44C7-A3AC-6A448E982C1A}" type="datetimeFigureOut">
              <a:rPr lang="en-US" smtClean="0"/>
              <a:pPr/>
              <a:t>11/29/2013</a:t>
            </a:fld>
            <a:endParaRPr lang="en-US"/>
          </a:p>
        </p:txBody>
      </p:sp>
      <p:sp>
        <p:nvSpPr>
          <p:cNvPr id="4" name="Footer Placeholder 3"/>
          <p:cNvSpPr>
            <a:spLocks noGrp="1"/>
          </p:cNvSpPr>
          <p:nvPr>
            <p:ph type="ftr" sz="quarter" idx="2"/>
          </p:nvPr>
        </p:nvSpPr>
        <p:spPr>
          <a:xfrm>
            <a:off x="1" y="9376903"/>
            <a:ext cx="2944958" cy="494185"/>
          </a:xfrm>
          <a:prstGeom prst="rect">
            <a:avLst/>
          </a:prstGeom>
        </p:spPr>
        <p:txBody>
          <a:bodyPr vert="horz" lIns="91432" tIns="45716" rIns="91432"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851100" y="9376903"/>
            <a:ext cx="2944958" cy="494185"/>
          </a:xfrm>
          <a:prstGeom prst="rect">
            <a:avLst/>
          </a:prstGeom>
        </p:spPr>
        <p:txBody>
          <a:bodyPr vert="horz" lIns="91432" tIns="45716" rIns="91432" bIns="45716" rtlCol="0" anchor="b"/>
          <a:lstStyle>
            <a:lvl1pPr algn="r">
              <a:defRPr sz="1200"/>
            </a:lvl1pPr>
          </a:lstStyle>
          <a:p>
            <a:fld id="{1EF8316F-77ED-45A9-B01F-32BBFDC0A90E}" type="slidenum">
              <a:rPr lang="en-US" smtClean="0"/>
              <a:pPr/>
              <a:t>‹#›</a:t>
            </a:fld>
            <a:endParaRPr lang="en-US"/>
          </a:p>
        </p:txBody>
      </p:sp>
    </p:spTree>
    <p:extLst>
      <p:ext uri="{BB962C8B-B14F-4D97-AF65-F5344CB8AC3E}">
        <p14:creationId xmlns:p14="http://schemas.microsoft.com/office/powerpoint/2010/main" val="1151273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633"/>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50443" y="1"/>
            <a:ext cx="2945659" cy="493633"/>
          </a:xfrm>
          <a:prstGeom prst="rect">
            <a:avLst/>
          </a:prstGeom>
        </p:spPr>
        <p:txBody>
          <a:bodyPr vert="horz" lIns="91432" tIns="45716" rIns="91432" bIns="45716" rtlCol="0"/>
          <a:lstStyle>
            <a:lvl1pPr algn="r">
              <a:defRPr sz="1200"/>
            </a:lvl1pPr>
          </a:lstStyle>
          <a:p>
            <a:fld id="{8AE11C90-A0B1-44B3-9547-49D70F3442EB}" type="datetimeFigureOut">
              <a:rPr lang="en-US" smtClean="0"/>
              <a:pPr/>
              <a:t>11/29/2013</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79768" y="4689516"/>
            <a:ext cx="5438140" cy="4442698"/>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7"/>
            <a:ext cx="2945659" cy="493633"/>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3633"/>
          </a:xfrm>
          <a:prstGeom prst="rect">
            <a:avLst/>
          </a:prstGeom>
        </p:spPr>
        <p:txBody>
          <a:bodyPr vert="horz" lIns="91432" tIns="45716" rIns="91432" bIns="45716" rtlCol="0" anchor="b"/>
          <a:lstStyle>
            <a:lvl1pPr algn="r">
              <a:defRPr sz="1200"/>
            </a:lvl1pPr>
          </a:lstStyle>
          <a:p>
            <a:fld id="{1EB92378-2109-45B5-A62C-942AD31CAE03}" type="slidenum">
              <a:rPr lang="en-US" smtClean="0"/>
              <a:pPr/>
              <a:t>‹#›</a:t>
            </a:fld>
            <a:endParaRPr lang="en-US"/>
          </a:p>
        </p:txBody>
      </p:sp>
    </p:spTree>
    <p:extLst>
      <p:ext uri="{BB962C8B-B14F-4D97-AF65-F5344CB8AC3E}">
        <p14:creationId xmlns:p14="http://schemas.microsoft.com/office/powerpoint/2010/main" val="92965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B92378-2109-45B5-A62C-942AD31CAE03}" type="slidenum">
              <a:rPr lang="en-US" smtClean="0"/>
              <a:pPr/>
              <a:t>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916745"/>
            <a:fld id="{0466BFFF-55A7-4953-A58B-E3DCEB32D220}" type="slidenum">
              <a:rPr lang="en-US" smtClean="0"/>
              <a:pPr defTabSz="916745"/>
              <a:t>9</a:t>
            </a:fld>
            <a:endParaRPr lang="en-US" dirty="0" smtClean="0"/>
          </a:p>
        </p:txBody>
      </p:sp>
      <p:sp>
        <p:nvSpPr>
          <p:cNvPr id="65539" name="Rectangle 1026"/>
          <p:cNvSpPr>
            <a:spLocks noGrp="1" noRot="1" noChangeAspect="1" noChangeArrowheads="1" noTextEdit="1"/>
          </p:cNvSpPr>
          <p:nvPr>
            <p:ph type="sldImg"/>
          </p:nvPr>
        </p:nvSpPr>
        <p:spPr>
          <a:xfrm>
            <a:off x="936625" y="754063"/>
            <a:ext cx="4940300" cy="3705225"/>
          </a:xfrm>
          <a:ln/>
        </p:spPr>
      </p:sp>
      <p:sp>
        <p:nvSpPr>
          <p:cNvPr id="5" name="Notes Placeholder 4"/>
          <p:cNvSpPr>
            <a:spLocks noGrp="1"/>
          </p:cNvSpPr>
          <p:nvPr>
            <p:ph type="body" sz="quarter" idx="10"/>
          </p:nvPr>
        </p:nvSpPr>
        <p:spPr>
          <a:xfrm>
            <a:off x="679768" y="4689516"/>
            <a:ext cx="5438140" cy="4442698"/>
          </a:xfrm>
        </p:spPr>
        <p:txBody>
          <a:bodyPr>
            <a:normAutofit/>
          </a:bodyPr>
          <a:lstStyle/>
          <a:p>
            <a:r>
              <a:rPr lang="en-US" dirty="0" smtClean="0"/>
              <a:t>The trend growth for global grain consumption is 2% per year. Unless further depletion of already low stocks, production need to set new records going forward.</a:t>
            </a:r>
          </a:p>
          <a:p>
            <a:endParaRPr lang="en-US" dirty="0" smtClean="0"/>
          </a:p>
          <a:p>
            <a:r>
              <a:rPr lang="en-US" dirty="0" smtClean="0"/>
              <a:t>Demand prospects for fertilizer demand are very solid.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6A22D-5EE8-4362-B220-189FC75CC33B}" type="slidenum">
              <a:rPr lang="en-GB"/>
              <a:pPr/>
              <a:t>10</a:t>
            </a:fld>
            <a:endParaRPr lang="en-GB"/>
          </a:p>
        </p:txBody>
      </p:sp>
      <p:sp>
        <p:nvSpPr>
          <p:cNvPr id="374786" name="Rectangle 1026"/>
          <p:cNvSpPr>
            <a:spLocks noGrp="1" noRot="1" noChangeAspect="1" noChangeArrowheads="1" noTextEdit="1"/>
          </p:cNvSpPr>
          <p:nvPr>
            <p:ph type="sldImg"/>
          </p:nvPr>
        </p:nvSpPr>
        <p:spPr>
          <a:xfrm>
            <a:off x="933450" y="741363"/>
            <a:ext cx="4933950" cy="3700462"/>
          </a:xfrm>
          <a:ln/>
        </p:spPr>
      </p:sp>
      <p:sp>
        <p:nvSpPr>
          <p:cNvPr id="5" name="Notes Placeholder 4"/>
          <p:cNvSpPr>
            <a:spLocks noGrp="1"/>
          </p:cNvSpPr>
          <p:nvPr>
            <p:ph type="body" sz="quarter" idx="10"/>
          </p:nvPr>
        </p:nvSpPr>
        <p:spPr>
          <a:noFill/>
          <a:ln w="9525">
            <a:noFill/>
            <a:miter lim="800000"/>
            <a:headEnd/>
            <a:tailEnd/>
          </a:ln>
          <a:effectLst/>
        </p:spPr>
        <p:txBody>
          <a:bodyPr vert="horz" wrap="square" lIns="92228" tIns="46114" rIns="92228" bIns="46114" numCol="1" anchor="t" anchorCtr="0" compatLnSpc="1">
            <a:prstTxWarp prst="textNoShape">
              <a:avLst/>
            </a:prstTxWarp>
            <a:normAutofit/>
          </a:bodyPr>
          <a:lstStyle/>
          <a:p>
            <a:r>
              <a:rPr lang="en-US" dirty="0" smtClean="0"/>
              <a:t>Urea production in China has still been gaining year on year, but has recently slowed. Capacity is increasing, but curtailments are  reducing the  rate of capacity utilization. </a:t>
            </a:r>
          </a:p>
          <a:p>
            <a:endParaRPr lang="en-US" dirty="0" smtClean="0"/>
          </a:p>
          <a:p>
            <a:r>
              <a:rPr lang="en-US" dirty="0" smtClean="0"/>
              <a:t>Since July,  exports increased more than  production, reducing supply to the domestic market somewhat.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increase in production to 22 million tons in 2011, Indian urea production has been stable.</a:t>
            </a:r>
          </a:p>
          <a:p>
            <a:endParaRPr lang="en-US" dirty="0" smtClean="0"/>
          </a:p>
          <a:p>
            <a:r>
              <a:rPr lang="en-US" dirty="0" smtClean="0"/>
              <a:t>Consumption has continued to develop strongly, increasing the need for imports. India is now clearly the top importer of urea in the world, needing 8 million tons a year, or more if the trend continues.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463ECE-F641-43C5-A2C4-3554D20E7866}" type="slidenum">
              <a:rPr lang="en-US" smtClean="0"/>
              <a:pPr/>
              <a:t>11</a:t>
            </a:fld>
            <a:endParaRPr lang="en-US" dirty="0"/>
          </a:p>
        </p:txBody>
      </p:sp>
    </p:spTree>
    <p:extLst>
      <p:ext uri="{BB962C8B-B14F-4D97-AF65-F5344CB8AC3E}">
        <p14:creationId xmlns:p14="http://schemas.microsoft.com/office/powerpoint/2010/main" val="4182338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A4B87F-065A-4FBC-BDDC-DAED06322FF1}" type="slidenum">
              <a:rPr lang="en-GB"/>
              <a:pPr/>
              <a:t>12</a:t>
            </a:fld>
            <a:endParaRPr lang="en-GB"/>
          </a:p>
        </p:txBody>
      </p:sp>
      <p:sp>
        <p:nvSpPr>
          <p:cNvPr id="483330" name="Rectangle 2"/>
          <p:cNvSpPr>
            <a:spLocks noGrp="1" noRot="1" noChangeAspect="1" noChangeArrowheads="1" noTextEdit="1"/>
          </p:cNvSpPr>
          <p:nvPr>
            <p:ph type="sldImg"/>
          </p:nvPr>
        </p:nvSpPr>
        <p:spPr>
          <a:xfrm>
            <a:off x="984250" y="757238"/>
            <a:ext cx="4900613" cy="3676650"/>
          </a:xfrm>
          <a:ln/>
        </p:spPr>
      </p:sp>
      <p:sp>
        <p:nvSpPr>
          <p:cNvPr id="6" name="Notes Placeholder 5"/>
          <p:cNvSpPr>
            <a:spLocks noGrp="1"/>
          </p:cNvSpPr>
          <p:nvPr>
            <p:ph type="body" sz="quarter" idx="10"/>
          </p:nvPr>
        </p:nvSpPr>
        <p:spPr/>
        <p:txBody>
          <a:bodyPr>
            <a:normAutofit/>
          </a:bodyPr>
          <a:lstStyle/>
          <a:p>
            <a:r>
              <a:rPr lang="en-US" dirty="0" smtClean="0"/>
              <a:t>According to </a:t>
            </a:r>
            <a:r>
              <a:rPr lang="en-US" dirty="0" err="1" smtClean="0"/>
              <a:t>Fertecon</a:t>
            </a:r>
            <a:r>
              <a:rPr lang="en-US" dirty="0" smtClean="0"/>
              <a:t> estimates, quite a lot of  new capacity is scheduled for completion during 2015 and 2016. </a:t>
            </a:r>
          </a:p>
          <a:p>
            <a:endParaRPr lang="en-US" dirty="0" smtClean="0"/>
          </a:p>
          <a:p>
            <a:r>
              <a:rPr lang="en-US" dirty="0" smtClean="0"/>
              <a:t>It is worth noting that empirical evidence suggest that only around 1/3 of planned capacity actually manage to be ready the year it was planned. And several of the relevant projects have concerns attached to them, with Algeria, Bangladesh, Egypt, Iran, Nigeria as examples. Also in USA, the tempo may be reduced compared to the ambitious schedule predicted.</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742950"/>
            <a:ext cx="4927600" cy="3697288"/>
          </a:xfrm>
        </p:spPr>
      </p:sp>
      <p:sp>
        <p:nvSpPr>
          <p:cNvPr id="3" name="Notes Placeholder 2"/>
          <p:cNvSpPr>
            <a:spLocks noGrp="1"/>
          </p:cNvSpPr>
          <p:nvPr>
            <p:ph type="body" idx="1"/>
          </p:nvPr>
        </p:nvSpPr>
        <p:spPr/>
        <p:txBody>
          <a:bodyPr>
            <a:normAutofit/>
          </a:bodyPr>
          <a:lstStyle/>
          <a:p>
            <a:pPr algn="just"/>
            <a:r>
              <a:rPr lang="en-GB" baseline="0" dirty="0" smtClean="0"/>
              <a:t>The scenario based</a:t>
            </a:r>
            <a:r>
              <a:rPr lang="en-GB" dirty="0" smtClean="0"/>
              <a:t> on assumed Chinese cost follows the same logic as the one presented in Yara’s 2012 Capital Markets Day, with updated assumptions for cost, logistics and tax.</a:t>
            </a:r>
          </a:p>
          <a:p>
            <a:pPr algn="just"/>
            <a:endParaRPr lang="en-GB" dirty="0"/>
          </a:p>
          <a:p>
            <a:pPr algn="just"/>
            <a:r>
              <a:rPr lang="en-US" dirty="0" smtClean="0"/>
              <a:t>A domestic </a:t>
            </a:r>
            <a:r>
              <a:rPr lang="en-US" dirty="0"/>
              <a:t>price </a:t>
            </a:r>
            <a:r>
              <a:rPr lang="en-US" dirty="0" smtClean="0"/>
              <a:t>/ cost ex-works </a:t>
            </a:r>
            <a:r>
              <a:rPr lang="en-US" dirty="0"/>
              <a:t>at </a:t>
            </a:r>
            <a:r>
              <a:rPr lang="en-US" dirty="0" smtClean="0"/>
              <a:t>RMB 1,650/t is assumed, with logistics </a:t>
            </a:r>
            <a:r>
              <a:rPr lang="en-US" dirty="0"/>
              <a:t>cost of </a:t>
            </a:r>
            <a:r>
              <a:rPr lang="en-US" dirty="0" smtClean="0"/>
              <a:t>RMB 200/t added. For export tax, the expected (but not officially confirmed at the time of writing) 2014 regime is used, with assumptions as follows:</a:t>
            </a:r>
          </a:p>
          <a:p>
            <a:pPr algn="just"/>
            <a:endParaRPr lang="en-US" dirty="0"/>
          </a:p>
          <a:p>
            <a:pPr algn="just"/>
            <a:r>
              <a:rPr lang="en-US" dirty="0" smtClean="0"/>
              <a:t>- RMB </a:t>
            </a:r>
            <a:r>
              <a:rPr lang="en-US" dirty="0"/>
              <a:t>50/t tax in the low tax period (July through October, as in 2013</a:t>
            </a:r>
            <a:r>
              <a:rPr lang="en-US" dirty="0" smtClean="0"/>
              <a:t>)</a:t>
            </a:r>
          </a:p>
          <a:p>
            <a:pPr algn="just"/>
            <a:r>
              <a:rPr lang="en-US" dirty="0" smtClean="0"/>
              <a:t>- 15</a:t>
            </a:r>
            <a:r>
              <a:rPr lang="en-US" dirty="0"/>
              <a:t>% tax + RMB 50/t for the rest of the </a:t>
            </a:r>
            <a:r>
              <a:rPr lang="en-US" dirty="0" smtClean="0"/>
              <a:t>year</a:t>
            </a:r>
            <a:endParaRPr lang="en-US" dirty="0"/>
          </a:p>
          <a:p>
            <a:pPr algn="just"/>
            <a:endParaRPr lang="en-GB" dirty="0" smtClean="0"/>
          </a:p>
          <a:p>
            <a:pPr algn="just"/>
            <a:r>
              <a:rPr lang="en-GB" dirty="0" smtClean="0"/>
              <a:t>The ex-works assumption has come down due to lower</a:t>
            </a:r>
            <a:r>
              <a:rPr lang="en-GB" baseline="0" dirty="0" smtClean="0"/>
              <a:t> coal prices, </a:t>
            </a:r>
            <a:r>
              <a:rPr lang="en-GB" dirty="0" smtClean="0"/>
              <a:t>partly offset by the appreciation of RMB versus the USD. Logistics cost have been revised upwards, and could potentially increase further with the removal of subsidies.</a:t>
            </a:r>
            <a:endParaRPr lang="en-GB" baseline="0" dirty="0" smtClean="0"/>
          </a:p>
        </p:txBody>
      </p:sp>
      <p:sp>
        <p:nvSpPr>
          <p:cNvPr id="4" name="Slide Number Placeholder 3"/>
          <p:cNvSpPr>
            <a:spLocks noGrp="1"/>
          </p:cNvSpPr>
          <p:nvPr>
            <p:ph type="sldNum" sz="quarter" idx="10"/>
          </p:nvPr>
        </p:nvSpPr>
        <p:spPr/>
        <p:txBody>
          <a:bodyPr/>
          <a:lstStyle/>
          <a:p>
            <a:fld id="{1EB92378-2109-45B5-A62C-942AD31CAE03}" type="slidenum">
              <a:rPr lang="en-US" smtClean="0"/>
              <a:pPr/>
              <a:t>13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defTabSz="887777"/>
            <a:fld id="{80D58B49-0048-4C24-9933-B0B9197AF597}" type="slidenum">
              <a:rPr lang="en-GB" smtClean="0">
                <a:latin typeface="Arial" pitchFamily="34" charset="0"/>
                <a:cs typeface="Arial" pitchFamily="34" charset="0"/>
              </a:rPr>
              <a:pPr defTabSz="887777"/>
              <a:t>14</a:t>
            </a:fld>
            <a:endParaRPr lang="en-GB" dirty="0" smtClean="0">
              <a:latin typeface="Arial" pitchFamily="34" charset="0"/>
              <a:cs typeface="Arial" pitchFamily="34" charset="0"/>
            </a:endParaRPr>
          </a:p>
        </p:txBody>
      </p:sp>
      <p:sp>
        <p:nvSpPr>
          <p:cNvPr id="198659" name="Rectangle 2"/>
          <p:cNvSpPr>
            <a:spLocks noGrp="1" noRot="1" noChangeAspect="1" noChangeArrowheads="1" noTextEdit="1"/>
          </p:cNvSpPr>
          <p:nvPr>
            <p:ph type="sldImg"/>
          </p:nvPr>
        </p:nvSpPr>
        <p:spPr>
          <a:xfrm>
            <a:off x="931863" y="763588"/>
            <a:ext cx="4956175" cy="3717925"/>
          </a:xfrm>
          <a:ln/>
        </p:spPr>
      </p:sp>
      <p:sp>
        <p:nvSpPr>
          <p:cNvPr id="652291" name="Rectangle 3"/>
          <p:cNvSpPr>
            <a:spLocks noGrp="1" noChangeArrowheads="1"/>
          </p:cNvSpPr>
          <p:nvPr>
            <p:ph type="body" idx="1"/>
          </p:nvPr>
        </p:nvSpPr>
        <p:spPr>
          <a:xfrm>
            <a:off x="861084" y="4689020"/>
            <a:ext cx="5056449" cy="4440938"/>
          </a:xfrm>
          <a:noFill/>
          <a:ln w="9525">
            <a:noFill/>
            <a:miter lim="800000"/>
            <a:headEnd/>
            <a:tailEnd/>
          </a:ln>
          <a:effectLst/>
        </p:spPr>
        <p:txBody>
          <a:bodyPr vert="horz" wrap="square" lIns="92636" tIns="46318" rIns="92636" bIns="46318" numCol="1" anchor="t" anchorCtr="0" compatLnSpc="1">
            <a:prstTxWarp prst="textNoShape">
              <a:avLst/>
            </a:prstTxWarp>
          </a:bodyPr>
          <a:lstStyle/>
          <a:p>
            <a:pPr>
              <a:defRPr/>
            </a:pPr>
            <a:r>
              <a:rPr lang="en-GB" dirty="0" smtClean="0"/>
              <a:t>The demand driven scenario illustrates the effect of a demand  driven margin of USD 150 on top of the average price in the two swing scenarios.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741363"/>
            <a:ext cx="4929187" cy="3698875"/>
          </a:xfrm>
        </p:spPr>
      </p:sp>
      <p:sp>
        <p:nvSpPr>
          <p:cNvPr id="3" name="Notes Placeholder 2"/>
          <p:cNvSpPr>
            <a:spLocks noGrp="1"/>
          </p:cNvSpPr>
          <p:nvPr>
            <p:ph type="body" idx="1"/>
          </p:nvPr>
        </p:nvSpPr>
        <p:spPr>
          <a:noFill/>
          <a:ln w="9525">
            <a:noFill/>
            <a:miter lim="800000"/>
            <a:headEnd/>
            <a:tailEnd/>
          </a:ln>
          <a:effectLst/>
        </p:spPr>
        <p:txBody>
          <a:bodyPr vert="horz" wrap="square" lIns="91825" tIns="45913" rIns="91825" bIns="45913" numCol="1" anchor="t" anchorCtr="0" compatLnSpc="1">
            <a:prstTxWarp prst="textNoShape">
              <a:avLst/>
            </a:prstTxWarp>
            <a:normAutofit/>
          </a:bodyPr>
          <a:lstStyle/>
          <a:p>
            <a:r>
              <a:rPr lang="en-US" dirty="0" smtClean="0"/>
              <a:t>Over the last few years, China has been the major swing supplier to the world market. So domestic urea prices in China, plus the restrictions in place for exports, correlate strongly with global urea pricing.</a:t>
            </a:r>
          </a:p>
          <a:p>
            <a:endParaRPr lang="en-US" dirty="0" smtClean="0"/>
          </a:p>
          <a:p>
            <a:r>
              <a:rPr lang="en-US" dirty="0" smtClean="0"/>
              <a:t>Given current coal prices, urea prices in China are likely close to the floor, as the highest cost producers in China are struggling to operate.</a:t>
            </a:r>
            <a:endParaRPr lang="en-US" dirty="0"/>
          </a:p>
        </p:txBody>
      </p:sp>
      <p:sp>
        <p:nvSpPr>
          <p:cNvPr id="4" name="Slide Number Placeholder 3"/>
          <p:cNvSpPr>
            <a:spLocks noGrp="1"/>
          </p:cNvSpPr>
          <p:nvPr>
            <p:ph type="sldNum" sz="quarter" idx="10"/>
          </p:nvPr>
        </p:nvSpPr>
        <p:spPr/>
        <p:txBody>
          <a:bodyPr/>
          <a:lstStyle/>
          <a:p>
            <a:fld id="{B11E0AA4-499A-40CD-B16E-FBF0E6539B41}" type="slidenum">
              <a:rPr lang="en-GB" smtClean="0"/>
              <a:pPr/>
              <a:t>15</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t>Although nitrate and NPK production technically does not need to be integrated with ammonia production, for a plant to have ammonia sourcing flexibility in practice, it must be in a location which allows ammonia import (normally with port access).</a:t>
            </a:r>
          </a:p>
          <a:p>
            <a:pPr algn="just"/>
            <a:endParaRPr lang="en-US" dirty="0"/>
          </a:p>
          <a:p>
            <a:pPr algn="just"/>
            <a:r>
              <a:rPr lang="en-US" dirty="0"/>
              <a:t>With the exception of the Tertre nitrate plant, all of Yara’s European nitrate and NPK plants have logistical access to ammonia sourcing.</a:t>
            </a:r>
          </a:p>
        </p:txBody>
      </p:sp>
      <p:sp>
        <p:nvSpPr>
          <p:cNvPr id="4" name="Slide Number Placeholder 3"/>
          <p:cNvSpPr>
            <a:spLocks noGrp="1"/>
          </p:cNvSpPr>
          <p:nvPr>
            <p:ph type="sldNum" sz="quarter" idx="10"/>
          </p:nvPr>
        </p:nvSpPr>
        <p:spPr/>
        <p:txBody>
          <a:bodyPr/>
          <a:lstStyle/>
          <a:p>
            <a:fld id="{C8463ECE-F641-43C5-A2C4-3554D20E7866}" type="slidenum">
              <a:rPr lang="en-US" smtClean="0"/>
              <a:pPr/>
              <a:t>16</a:t>
            </a:fld>
            <a:endParaRPr lang="en-US" dirty="0"/>
          </a:p>
        </p:txBody>
      </p:sp>
    </p:spTree>
    <p:extLst>
      <p:ext uri="{BB962C8B-B14F-4D97-AF65-F5344CB8AC3E}">
        <p14:creationId xmlns:p14="http://schemas.microsoft.com/office/powerpoint/2010/main" val="118623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225" y="742950"/>
            <a:ext cx="4930775" cy="3698875"/>
          </a:xfrm>
        </p:spPr>
      </p:sp>
      <p:sp>
        <p:nvSpPr>
          <p:cNvPr id="3" name="Notes Placeholder 2"/>
          <p:cNvSpPr>
            <a:spLocks noGrp="1"/>
          </p:cNvSpPr>
          <p:nvPr>
            <p:ph type="body" idx="1"/>
          </p:nvPr>
        </p:nvSpPr>
        <p:spPr/>
        <p:txBody>
          <a:bodyPr>
            <a:normAutofit/>
          </a:bodyPr>
          <a:lstStyle/>
          <a:p>
            <a:r>
              <a:rPr lang="en-GB" dirty="0"/>
              <a:t>As previously communicated, Yara sees profitable market opportunities to target an 8 million ton increase in own-produced and joint venture product sales. Yara has made significant progress towards this target during 2012 and 2013.</a:t>
            </a:r>
          </a:p>
        </p:txBody>
      </p:sp>
      <p:sp>
        <p:nvSpPr>
          <p:cNvPr id="4" name="Slide Number Placeholder 3"/>
          <p:cNvSpPr>
            <a:spLocks noGrp="1"/>
          </p:cNvSpPr>
          <p:nvPr>
            <p:ph type="sldNum" sz="quarter" idx="10"/>
          </p:nvPr>
        </p:nvSpPr>
        <p:spPr/>
        <p:txBody>
          <a:bodyPr/>
          <a:lstStyle/>
          <a:p>
            <a:fld id="{1EB92378-2109-45B5-A62C-942AD31CAE03}" type="slidenum">
              <a:rPr lang="en-US" smtClean="0"/>
              <a:pPr/>
              <a:t>17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err="1" smtClean="0"/>
              <a:t>Yara</a:t>
            </a:r>
            <a:r>
              <a:rPr lang="en-US" dirty="0" smtClean="0"/>
              <a:t> uses CROGI (Cash Return On Gross Investment) to measure the performance of its business. The goal is to maintain a CROGI at or above 10% as an average over the business cycle.</a:t>
            </a:r>
          </a:p>
          <a:p>
            <a:pPr>
              <a:defRPr/>
            </a:pPr>
            <a:endParaRPr lang="en-US" dirty="0" smtClean="0"/>
          </a:p>
          <a:p>
            <a:pPr>
              <a:defRPr/>
            </a:pPr>
            <a:r>
              <a:rPr lang="en-GB" dirty="0" smtClean="0"/>
              <a:t>Measured on a 12-month rolling basis, CROGI remained well above 10% in 2013 and Yara’s balance sheet has strengthened substantially amid strong cash flow.</a:t>
            </a:r>
            <a:endParaRPr lang="en-US" dirty="0" smtClean="0"/>
          </a:p>
        </p:txBody>
      </p:sp>
      <p:sp>
        <p:nvSpPr>
          <p:cNvPr id="4" name="Slide Number Placeholder 3"/>
          <p:cNvSpPr>
            <a:spLocks noGrp="1"/>
          </p:cNvSpPr>
          <p:nvPr>
            <p:ph type="sldNum" sz="quarter" idx="10"/>
          </p:nvPr>
        </p:nvSpPr>
        <p:spPr/>
        <p:txBody>
          <a:bodyPr/>
          <a:lstStyle/>
          <a:p>
            <a:fld id="{1EB92378-2109-45B5-A62C-942AD31CAE03}" type="slidenum">
              <a:rPr lang="en-US" smtClean="0"/>
              <a:pPr/>
              <a:t>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19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pPr defTabSz="923133"/>
            <a:fld id="{30728ED8-7B3D-460B-868C-F5B3D5BFEEE9}" type="slidenum">
              <a:rPr lang="en-GB" smtClean="0">
                <a:solidFill>
                  <a:srgbClr val="000000"/>
                </a:solidFill>
                <a:latin typeface="Arial" pitchFamily="34" charset="0"/>
                <a:cs typeface="Arial" pitchFamily="34" charset="0"/>
              </a:rPr>
              <a:pPr defTabSz="923133"/>
              <a:t>20</a:t>
            </a:fld>
            <a:endParaRPr lang="en-GB" dirty="0" smtClean="0">
              <a:solidFill>
                <a:srgbClr val="000000"/>
              </a:solidFill>
              <a:latin typeface="Arial" pitchFamily="34" charset="0"/>
              <a:cs typeface="Arial" pitchFamily="34" charset="0"/>
            </a:endParaRPr>
          </a:p>
        </p:txBody>
      </p:sp>
      <p:sp>
        <p:nvSpPr>
          <p:cNvPr id="202755" name="Rectangle 2"/>
          <p:cNvSpPr>
            <a:spLocks noGrp="1" noRot="1" noChangeAspect="1" noChangeArrowheads="1" noTextEdit="1"/>
          </p:cNvSpPr>
          <p:nvPr>
            <p:ph type="sldImg"/>
          </p:nvPr>
        </p:nvSpPr>
        <p:spPr>
          <a:xfrm>
            <a:off x="944563" y="758825"/>
            <a:ext cx="4960937" cy="3722688"/>
          </a:xfrm>
          <a:ln/>
        </p:spPr>
      </p:sp>
      <p:sp>
        <p:nvSpPr>
          <p:cNvPr id="202756" name="Rectangle 3"/>
          <p:cNvSpPr>
            <a:spLocks noGrp="1" noChangeArrowheads="1"/>
          </p:cNvSpPr>
          <p:nvPr>
            <p:ph type="body" idx="1"/>
          </p:nvPr>
        </p:nvSpPr>
        <p:spPr>
          <a:xfrm>
            <a:off x="839073" y="4708934"/>
            <a:ext cx="5056449" cy="4405715"/>
          </a:xfrm>
          <a:noFill/>
          <a:ln w="9525">
            <a:noFill/>
            <a:miter lim="800000"/>
            <a:headEnd/>
            <a:tailEnd/>
          </a:ln>
          <a:effectLst/>
        </p:spPr>
        <p:txBody>
          <a:bodyPr vert="horz" wrap="square" lIns="96325" tIns="48163" rIns="96325" bIns="48163" numCol="1" anchor="t" anchorCtr="0" compatLnSpc="1">
            <a:prstTxWarp prst="textNoShape">
              <a:avLst/>
            </a:prstTxWarp>
          </a:bodyPr>
          <a:lstStyle/>
          <a:p>
            <a:pPr>
              <a:defRPr/>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B92378-2109-45B5-A62C-942AD31CAE03}" type="slidenum">
              <a:rPr lang="en-US" smtClean="0"/>
              <a:pPr/>
              <a:t>21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txBox="1">
            <a:spLocks noGrp="1" noChangeArrowheads="1"/>
          </p:cNvSpPr>
          <p:nvPr/>
        </p:nvSpPr>
        <p:spPr bwMode="auto">
          <a:xfrm>
            <a:off x="3852868" y="3"/>
            <a:ext cx="2944812" cy="493712"/>
          </a:xfrm>
          <a:prstGeom prst="rect">
            <a:avLst/>
          </a:prstGeom>
          <a:noFill/>
          <a:ln w="9525">
            <a:noFill/>
            <a:miter lim="800000"/>
            <a:headEnd/>
            <a:tailEnd/>
          </a:ln>
        </p:spPr>
        <p:txBody>
          <a:bodyPr lIns="95314" tIns="47657" rIns="95314" bIns="47657"/>
          <a:lstStyle/>
          <a:p>
            <a:pPr algn="r" defTabSz="954088" eaLnBrk="0" hangingPunct="0">
              <a:lnSpc>
                <a:spcPct val="85000"/>
              </a:lnSpc>
            </a:pPr>
            <a:fld id="{7850063C-147F-47FD-8471-4818D293F0A1}" type="datetime1">
              <a:rPr lang="en-US" sz="1300"/>
              <a:pPr algn="r" defTabSz="954088" eaLnBrk="0" hangingPunct="0">
                <a:lnSpc>
                  <a:spcPct val="85000"/>
                </a:lnSpc>
              </a:pPr>
              <a:t>11/29/2013</a:t>
            </a:fld>
            <a:endParaRPr lang="en-GB" sz="1300"/>
          </a:p>
        </p:txBody>
      </p:sp>
      <p:sp>
        <p:nvSpPr>
          <p:cNvPr id="63490" name="Rectangle 7"/>
          <p:cNvSpPr txBox="1">
            <a:spLocks noGrp="1" noChangeArrowheads="1"/>
          </p:cNvSpPr>
          <p:nvPr/>
        </p:nvSpPr>
        <p:spPr bwMode="auto">
          <a:xfrm>
            <a:off x="3852868" y="9378956"/>
            <a:ext cx="2944812" cy="493712"/>
          </a:xfrm>
          <a:prstGeom prst="rect">
            <a:avLst/>
          </a:prstGeom>
          <a:noFill/>
          <a:ln w="9525">
            <a:noFill/>
            <a:miter lim="800000"/>
            <a:headEnd/>
            <a:tailEnd/>
          </a:ln>
        </p:spPr>
        <p:txBody>
          <a:bodyPr lIns="95314" tIns="47657" rIns="95314" bIns="47657" anchor="b"/>
          <a:lstStyle/>
          <a:p>
            <a:pPr algn="r" defTabSz="954088" eaLnBrk="0" hangingPunct="0">
              <a:lnSpc>
                <a:spcPct val="85000"/>
              </a:lnSpc>
            </a:pPr>
            <a:fld id="{C9FA5AD0-AB0D-451A-BA54-71905DB28C17}" type="slidenum">
              <a:rPr lang="en-GB" sz="1300"/>
              <a:pPr algn="r" defTabSz="954088" eaLnBrk="0" hangingPunct="0">
                <a:lnSpc>
                  <a:spcPct val="85000"/>
                </a:lnSpc>
              </a:pPr>
              <a:t>22</a:t>
            </a:fld>
            <a:endParaRPr lang="en-GB" sz="1300"/>
          </a:p>
        </p:txBody>
      </p:sp>
      <p:sp>
        <p:nvSpPr>
          <p:cNvPr id="63491" name="Rectangle 2"/>
          <p:cNvSpPr>
            <a:spLocks noGrp="1" noRot="1" noChangeAspect="1" noChangeArrowheads="1" noTextEdit="1"/>
          </p:cNvSpPr>
          <p:nvPr>
            <p:ph type="sldImg"/>
          </p:nvPr>
        </p:nvSpPr>
        <p:spPr>
          <a:xfrm>
            <a:off x="931863" y="739775"/>
            <a:ext cx="4937125" cy="3703638"/>
          </a:xfrm>
          <a:ln/>
        </p:spPr>
      </p:sp>
      <p:sp>
        <p:nvSpPr>
          <p:cNvPr id="63492" name="Rectangle 3"/>
          <p:cNvSpPr>
            <a:spLocks noGrp="1" noChangeArrowheads="1"/>
          </p:cNvSpPr>
          <p:nvPr>
            <p:ph type="body" idx="1"/>
          </p:nvPr>
        </p:nvSpPr>
        <p:spPr>
          <a:xfrm>
            <a:off x="611189" y="4689478"/>
            <a:ext cx="5541962" cy="4443413"/>
          </a:xfrm>
          <a:noFill/>
          <a:ln/>
        </p:spPr>
        <p:txBody>
          <a:bodyPr lIns="91692" tIns="45845" rIns="91692" bIns="45845"/>
          <a:lstStyle/>
          <a:p>
            <a:pPr eaLnBrk="1" hangingPunct="1"/>
            <a:r>
              <a:rPr lang="en-GB" dirty="0" smtClean="0"/>
              <a:t>Our strategy is closely connected to our unique business model. With global optimization at its’ core, the model builds upon Yara’s scale advantage, extensive flexibility and unrivalled presence.</a:t>
            </a:r>
          </a:p>
          <a:p>
            <a:pPr eaLnBrk="1" hangingPunct="1"/>
            <a:endParaRPr lang="en-GB" dirty="0" smtClean="0"/>
          </a:p>
          <a:p>
            <a:pPr eaLnBrk="1" hangingPunct="1"/>
            <a:r>
              <a:rPr lang="en-GB" b="1" dirty="0" smtClean="0"/>
              <a:t>Upstream</a:t>
            </a:r>
            <a:r>
              <a:rPr lang="en-GB" dirty="0" smtClean="0"/>
              <a:t> includes Yara’s large-scale ammonia and fertilizer plants worldwide and phosphate mines, composing the backbone of Yara’s production system.</a:t>
            </a:r>
          </a:p>
          <a:p>
            <a:pPr eaLnBrk="1" hangingPunct="1"/>
            <a:endParaRPr lang="en-GB" dirty="0" smtClean="0"/>
          </a:p>
          <a:p>
            <a:pPr eaLnBrk="1" hangingPunct="1"/>
            <a:r>
              <a:rPr lang="en-GB" b="1" dirty="0" smtClean="0"/>
              <a:t>Downstream</a:t>
            </a:r>
            <a:r>
              <a:rPr lang="en-GB" dirty="0" smtClean="0"/>
              <a:t> consists of Yara’s worldwide marketing organization and global distribution network for fertilizer products and agronomic solutions, providing a unique global presence.</a:t>
            </a:r>
          </a:p>
          <a:p>
            <a:pPr eaLnBrk="1" hangingPunct="1"/>
            <a:endParaRPr lang="en-GB" dirty="0" smtClean="0"/>
          </a:p>
          <a:p>
            <a:pPr eaLnBrk="1" hangingPunct="1"/>
            <a:r>
              <a:rPr lang="en-GB" b="1" dirty="0" smtClean="0"/>
              <a:t>Industrial</a:t>
            </a:r>
            <a:r>
              <a:rPr lang="en-GB" dirty="0" smtClean="0"/>
              <a:t> provides environmental and industrial solutions, developing chemical products and industrial gases for non-fertilizer market segments, exploiting the company’s industry base.</a:t>
            </a:r>
          </a:p>
          <a:p>
            <a:pPr eaLnBrk="1" hangingPunct="1"/>
            <a:endParaRPr lang="en-GB" dirty="0" smtClean="0"/>
          </a:p>
          <a:p>
            <a:pPr eaLnBrk="1" hangingPunct="1"/>
            <a:r>
              <a:rPr lang="en-GB" b="1" dirty="0" smtClean="0"/>
              <a:t>Supply &amp; trade </a:t>
            </a:r>
            <a:r>
              <a:rPr lang="en-GB" dirty="0" smtClean="0"/>
              <a:t>is responsible for global optimization of energy and raw materials purchases, ammonia trade and shipping, maritime logistics, third-party sourcing, and feed phosphate.</a:t>
            </a:r>
          </a:p>
          <a:p>
            <a:pPr eaLnBrk="1" hangingPunct="1"/>
            <a:endParaRPr lang="en-GB" dirty="0" smtClean="0"/>
          </a:p>
          <a:p>
            <a:pPr eaLnBrk="1" hangingPunct="1"/>
            <a:endParaRPr lang="en-GB"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8713" cy="3703638"/>
          </a:xfrm>
        </p:spPr>
      </p:sp>
      <p:sp>
        <p:nvSpPr>
          <p:cNvPr id="4" name="Slide Number Placeholder 3"/>
          <p:cNvSpPr>
            <a:spLocks noGrp="1"/>
          </p:cNvSpPr>
          <p:nvPr>
            <p:ph type="sldNum" sz="quarter" idx="10"/>
          </p:nvPr>
        </p:nvSpPr>
        <p:spPr/>
        <p:txBody>
          <a:bodyPr/>
          <a:lstStyle/>
          <a:p>
            <a:fld id="{B11E0AA4-499A-40CD-B16E-FBF0E6539B41}" type="slidenum">
              <a:rPr lang="en-GB" smtClean="0"/>
              <a:pPr/>
              <a:t>23</a:t>
            </a:fld>
            <a:endParaRPr lang="en-GB" dirty="0"/>
          </a:p>
        </p:txBody>
      </p:sp>
      <p:sp>
        <p:nvSpPr>
          <p:cNvPr id="3" name="Notes Placeholder 2"/>
          <p:cNvSpPr>
            <a:spLocks noGrp="1"/>
          </p:cNvSpPr>
          <p:nvPr>
            <p:ph type="body" sz="quarter" idx="1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lgn="r" rtl="0"/>
            <a:fld id="{1EB92378-2109-45B5-A62C-942AD31CAE03}" type="slidenum">
              <a:rPr lang="en-US" sz="1200" kern="1200">
                <a:solidFill>
                  <a:prstClr val="black"/>
                </a:solidFill>
                <a:latin typeface="Calibri"/>
                <a:ea typeface="+mn-ea"/>
                <a:cs typeface="+mn-cs"/>
              </a:rPr>
              <a:pPr algn="r" rtl="0"/>
              <a:t>24</a:t>
            </a:fld>
            <a:endParaRPr lang="en-US" sz="1200" kern="1200">
              <a:solidFill>
                <a:prstClr val="black"/>
              </a:solidFill>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C57136-037E-4F40-ABA8-49F1A8A382F9}" type="slidenum">
              <a:rPr lang="en-GB"/>
              <a:pPr/>
              <a:t>25</a:t>
            </a:fld>
            <a:endParaRPr lang="en-GB"/>
          </a:p>
        </p:txBody>
      </p:sp>
      <p:sp>
        <p:nvSpPr>
          <p:cNvPr id="635906" name="Rectangle 2"/>
          <p:cNvSpPr>
            <a:spLocks noGrp="1" noRot="1" noChangeAspect="1" noChangeArrowheads="1" noTextEdit="1"/>
          </p:cNvSpPr>
          <p:nvPr>
            <p:ph type="sldImg"/>
          </p:nvPr>
        </p:nvSpPr>
        <p:spPr>
          <a:xfrm>
            <a:off x="952500" y="747713"/>
            <a:ext cx="4922838" cy="3692525"/>
          </a:xfrm>
          <a:ln/>
        </p:spPr>
      </p:sp>
      <p:sp>
        <p:nvSpPr>
          <p:cNvPr id="5" name="Notes Placeholder 4"/>
          <p:cNvSpPr>
            <a:spLocks noGrp="1"/>
          </p:cNvSpPr>
          <p:nvPr>
            <p:ph type="body" sz="quarter" idx="10"/>
          </p:nvPr>
        </p:nvSpPr>
        <p:spPr>
          <a:noFill/>
          <a:ln w="9525">
            <a:noFill/>
            <a:miter lim="800000"/>
            <a:headEnd/>
            <a:tailEnd/>
          </a:ln>
          <a:effectLst/>
        </p:spPr>
        <p:txBody>
          <a:bodyPr vert="horz" wrap="square" lIns="96325" tIns="48163" rIns="96325" bIns="48163" numCol="1" anchor="t" anchorCtr="0" compatLnSpc="1">
            <a:prstTxWarp prst="textNoShape">
              <a:avLst/>
            </a:prstTxWarp>
          </a:bodyPr>
          <a:lstStyle/>
          <a:p>
            <a:pPr>
              <a:defRPr/>
            </a:pPr>
            <a:r>
              <a:rPr lang="en-US" dirty="0" smtClean="0"/>
              <a:t>The basis for the nitrogen sensitivity is Yara’s nitrogen capacity expressed in urea equivalents. The EBITDA sensitivity reflects taxation and elements of urea-linked gas contracts in some of the associated companies.</a:t>
            </a:r>
          </a:p>
          <a:p>
            <a:pPr>
              <a:defRPr/>
            </a:pPr>
            <a:endParaRPr lang="en-US" dirty="0" smtClean="0"/>
          </a:p>
          <a:p>
            <a:pPr>
              <a:defRPr/>
            </a:pPr>
            <a:r>
              <a:rPr lang="en-US" dirty="0" smtClean="0"/>
              <a:t>The nitrate premium sensitivity is based on the part of our capacity that carries a premium over urea. This includes all nitrates and all NPKs produced in </a:t>
            </a:r>
            <a:r>
              <a:rPr lang="en-US" dirty="0" err="1" smtClean="0"/>
              <a:t>Yara’s</a:t>
            </a:r>
            <a:r>
              <a:rPr lang="en-US" dirty="0" smtClean="0"/>
              <a:t> European NPK plants. The reference for the sensitivity is the CAN price, and shows the effect of a 50 USD increase in the nitrate premium.</a:t>
            </a:r>
          </a:p>
          <a:p>
            <a:pPr>
              <a:defRPr/>
            </a:pPr>
            <a:endParaRPr lang="en-US" dirty="0" smtClean="0"/>
          </a:p>
          <a:p>
            <a:pPr>
              <a:defRPr/>
            </a:pPr>
            <a:r>
              <a:rPr lang="en-US" dirty="0" smtClean="0"/>
              <a:t>The sensitivities are long-term (&gt;1 year) and ignore any correlation between the different parameters. For example, even though commodity prices in the past have often increased when the US dollar has weakened, this is not taken into account in the USD sensitivity.</a:t>
            </a:r>
          </a:p>
          <a:p>
            <a:pPr>
              <a:defRPr/>
            </a:pPr>
            <a:endParaRPr lang="en-US" dirty="0" smtClean="0"/>
          </a:p>
          <a:p>
            <a:pPr>
              <a:defRPr/>
            </a:pPr>
            <a:r>
              <a:rPr lang="en-US" dirty="0" smtClean="0"/>
              <a:t>Further explanation on how to use the sensitivities can be found at www.yara.com</a:t>
            </a:r>
          </a:p>
          <a:p>
            <a:pPr>
              <a:defRPr/>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pPr defTabSz="923133"/>
            <a:fld id="{94BA6A19-2F2C-40C8-840A-DD6B9118825B}" type="slidenum">
              <a:rPr lang="en-GB" smtClean="0">
                <a:latin typeface="Arial" pitchFamily="34" charset="0"/>
                <a:cs typeface="Arial" pitchFamily="34" charset="0"/>
              </a:rPr>
              <a:pPr defTabSz="923133"/>
              <a:t>26</a:t>
            </a:fld>
            <a:endParaRPr lang="en-GB" dirty="0" smtClean="0">
              <a:latin typeface="Arial" pitchFamily="34" charset="0"/>
              <a:cs typeface="Arial" pitchFamily="34" charset="0"/>
            </a:endParaRPr>
          </a:p>
        </p:txBody>
      </p:sp>
      <p:sp>
        <p:nvSpPr>
          <p:cNvPr id="196611" name="Rectangle 2"/>
          <p:cNvSpPr>
            <a:spLocks noGrp="1" noRot="1" noChangeAspect="1" noChangeArrowheads="1" noTextEdit="1"/>
          </p:cNvSpPr>
          <p:nvPr>
            <p:ph type="sldImg"/>
          </p:nvPr>
        </p:nvSpPr>
        <p:spPr>
          <a:xfrm>
            <a:off x="942975" y="760413"/>
            <a:ext cx="4960938" cy="3721100"/>
          </a:xfrm>
          <a:ln/>
        </p:spPr>
      </p:sp>
      <p:sp>
        <p:nvSpPr>
          <p:cNvPr id="196612" name="Rectangle 3"/>
          <p:cNvSpPr>
            <a:spLocks noGrp="1" noChangeArrowheads="1"/>
          </p:cNvSpPr>
          <p:nvPr>
            <p:ph type="body" idx="1"/>
          </p:nvPr>
        </p:nvSpPr>
        <p:spPr>
          <a:xfrm>
            <a:off x="865391" y="4705868"/>
            <a:ext cx="5056449" cy="4405715"/>
          </a:xfrm>
          <a:noFill/>
          <a:ln w="9525">
            <a:noFill/>
            <a:miter lim="800000"/>
            <a:headEnd/>
            <a:tailEnd/>
          </a:ln>
          <a:effectLst/>
        </p:spPr>
        <p:txBody>
          <a:bodyPr vert="horz" wrap="square" lIns="96325" tIns="48163" rIns="96325" bIns="48163" numCol="1" anchor="t" anchorCtr="0" compatLnSpc="1">
            <a:prstTxWarp prst="textNoShape">
              <a:avLst/>
            </a:prstTxWarp>
          </a:bodyPr>
          <a:lstStyle/>
          <a:p>
            <a:pPr>
              <a:defRPr/>
            </a:pPr>
            <a:r>
              <a:rPr lang="en-US" dirty="0" smtClean="0"/>
              <a:t>The “5-year average” scenario assumes fertilizer prices, energy prices and currency rates equal to the average over the last five years.</a:t>
            </a:r>
          </a:p>
          <a:p>
            <a:pPr>
              <a:defRPr/>
            </a:pPr>
            <a:endParaRPr lang="en-US" dirty="0" smtClean="0"/>
          </a:p>
          <a:p>
            <a:pPr>
              <a:defRPr/>
            </a:pPr>
            <a:r>
              <a:rPr lang="en-US" dirty="0" smtClean="0"/>
              <a:t>Nitrate premiums over urea are assumed to be 85 USD/t, equal to the 5-year average. The European energy price is based on forward prices with a discount of USD 0.5 per </a:t>
            </a:r>
            <a:r>
              <a:rPr lang="en-US" dirty="0" err="1" smtClean="0"/>
              <a:t>MMBtu</a:t>
            </a:r>
            <a:r>
              <a:rPr lang="en-US" dirty="0" smtClean="0"/>
              <a:t> for the hub-based capacity. </a:t>
            </a:r>
          </a:p>
          <a:p>
            <a:pPr>
              <a:defRPr/>
            </a:pPr>
            <a:endParaRPr lang="en-US" dirty="0" smtClean="0"/>
          </a:p>
          <a:p>
            <a:pPr>
              <a:defRPr/>
            </a:pPr>
            <a:r>
              <a:rPr lang="en-US" dirty="0" smtClean="0"/>
              <a:t>In the demand-driven scenario, urea prices are assumed USD 150 above the average of the two swing scenarios.</a:t>
            </a:r>
          </a:p>
          <a:p>
            <a:pPr>
              <a:defRPr/>
            </a:pPr>
            <a:endParaRPr lang="en-US" baseline="0" dirty="0"/>
          </a:p>
          <a:p>
            <a:pPr>
              <a:defRPr/>
            </a:pPr>
            <a:r>
              <a:rPr lang="en-US" dirty="0" smtClean="0"/>
              <a:t>Phosphate rock and DAP prices reflect current price levels, influenced by the weak demand situation in India. </a:t>
            </a:r>
            <a:r>
              <a:rPr lang="en-US" baseline="0" dirty="0" smtClean="0"/>
              <a:t>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pPr defTabSz="923133"/>
            <a:fld id="{94BA6A19-2F2C-40C8-840A-DD6B9118825B}" type="slidenum">
              <a:rPr lang="en-GB" smtClean="0">
                <a:latin typeface="Arial" pitchFamily="34" charset="0"/>
                <a:cs typeface="Arial" pitchFamily="34" charset="0"/>
              </a:rPr>
              <a:pPr defTabSz="923133"/>
              <a:t>27</a:t>
            </a:fld>
            <a:endParaRPr lang="en-GB" dirty="0" smtClean="0">
              <a:latin typeface="Arial" pitchFamily="34" charset="0"/>
              <a:cs typeface="Arial" pitchFamily="34" charset="0"/>
            </a:endParaRPr>
          </a:p>
        </p:txBody>
      </p:sp>
      <p:sp>
        <p:nvSpPr>
          <p:cNvPr id="196611" name="Rectangle 2"/>
          <p:cNvSpPr>
            <a:spLocks noGrp="1" noRot="1" noChangeAspect="1" noChangeArrowheads="1" noTextEdit="1"/>
          </p:cNvSpPr>
          <p:nvPr>
            <p:ph type="sldImg"/>
          </p:nvPr>
        </p:nvSpPr>
        <p:spPr>
          <a:xfrm>
            <a:off x="942975" y="760413"/>
            <a:ext cx="4960938" cy="3721100"/>
          </a:xfrm>
          <a:ln/>
        </p:spPr>
      </p:sp>
      <p:sp>
        <p:nvSpPr>
          <p:cNvPr id="196612" name="Rectangle 3"/>
          <p:cNvSpPr>
            <a:spLocks noGrp="1" noChangeArrowheads="1"/>
          </p:cNvSpPr>
          <p:nvPr>
            <p:ph type="body" idx="1"/>
          </p:nvPr>
        </p:nvSpPr>
        <p:spPr>
          <a:xfrm>
            <a:off x="875838" y="4705867"/>
            <a:ext cx="5056449" cy="4405715"/>
          </a:xfrm>
          <a:noFill/>
          <a:ln w="9525">
            <a:noFill/>
            <a:miter lim="800000"/>
            <a:headEnd/>
            <a:tailEnd/>
          </a:ln>
          <a:effectLst/>
        </p:spPr>
        <p:txBody>
          <a:bodyPr vert="horz" wrap="square" lIns="96325" tIns="48163" rIns="96325" bIns="48163" numCol="1" anchor="t" anchorCtr="0" compatLnSpc="1">
            <a:prstTxWarp prst="textNoShape">
              <a:avLst/>
            </a:prstTxWarp>
          </a:bodyPr>
          <a:lstStyle/>
          <a:p>
            <a:pPr>
              <a:defRPr/>
            </a:pPr>
            <a:r>
              <a:rPr lang="en-US" dirty="0" smtClean="0"/>
              <a:t>The cash flows and earnings in the various scenarios exclude special items like foreign exchange effects, position gains etc.</a:t>
            </a:r>
          </a:p>
          <a:p>
            <a:pPr>
              <a:defRPr/>
            </a:pPr>
            <a:endParaRPr lang="en-US" dirty="0" smtClean="0"/>
          </a:p>
          <a:p>
            <a:pPr>
              <a:defRPr/>
            </a:pPr>
            <a:r>
              <a:rPr lang="en-US" dirty="0" smtClean="0"/>
              <a:t>The basis is today’s activities but with different price scenarios. </a:t>
            </a:r>
          </a:p>
          <a:p>
            <a:pPr>
              <a:defRPr/>
            </a:pPr>
            <a:endParaRPr lang="en-US" dirty="0" smtClean="0"/>
          </a:p>
          <a:p>
            <a:pPr>
              <a:defRPr/>
            </a:pPr>
            <a:r>
              <a:rPr lang="en-US" dirty="0" smtClean="0"/>
              <a:t>The 5-year average scenario is based on today’s business but using average prices for the last five years. </a:t>
            </a:r>
          </a:p>
          <a:p>
            <a:pPr>
              <a:defRPr/>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E9C8D702-A1F5-48E2-8811-DE1CD4E12E57}" type="slidenum">
              <a:rPr lang="en-GB"/>
              <a:pPr/>
              <a:t>28</a:t>
            </a:fld>
            <a:endParaRPr lang="en-GB"/>
          </a:p>
        </p:txBody>
      </p:sp>
      <p:sp>
        <p:nvSpPr>
          <p:cNvPr id="98307" name="Rectangle 2"/>
          <p:cNvSpPr>
            <a:spLocks noGrp="1" noRot="1" noChangeAspect="1" noChangeArrowheads="1" noTextEdit="1"/>
          </p:cNvSpPr>
          <p:nvPr>
            <p:ph type="sldImg"/>
          </p:nvPr>
        </p:nvSpPr>
        <p:spPr>
          <a:xfrm>
            <a:off x="623888" y="508000"/>
            <a:ext cx="5553075" cy="4165600"/>
          </a:xfrm>
          <a:ln/>
        </p:spPr>
      </p:sp>
      <p:sp>
        <p:nvSpPr>
          <p:cNvPr id="98308" name="Rectangle 3"/>
          <p:cNvSpPr>
            <a:spLocks noGrp="1" noChangeArrowheads="1"/>
          </p:cNvSpPr>
          <p:nvPr>
            <p:ph type="body" idx="1"/>
          </p:nvPr>
        </p:nvSpPr>
        <p:spPr>
          <a:xfrm>
            <a:off x="555023" y="4937097"/>
            <a:ext cx="5687630" cy="3377200"/>
          </a:xfrm>
          <a:noFill/>
          <a:ln w="9525">
            <a:noFill/>
            <a:miter lim="800000"/>
            <a:headEnd/>
            <a:tailEnd/>
          </a:ln>
          <a:effectLst/>
        </p:spPr>
        <p:txBody>
          <a:bodyPr vert="horz" wrap="square" lIns="91826" tIns="45913" rIns="91826" bIns="45913" numCol="1" anchor="t" anchorCtr="0" compatLnSpc="1">
            <a:prstTxWarp prst="textNoShape">
              <a:avLst/>
            </a:prstTxWarp>
          </a:bodyPr>
          <a:lstStyle/>
          <a:p>
            <a:pPr algn="just" eaLnBrk="1" hangingPunct="1"/>
            <a:r>
              <a:rPr lang="en-GB" dirty="0" smtClean="0">
                <a:latin typeface="Arial" charset="0"/>
              </a:rPr>
              <a:t>Nitrate is immediately and easily taken up by plants</a:t>
            </a:r>
          </a:p>
          <a:p>
            <a:pPr algn="just" eaLnBrk="1" hangingPunct="1"/>
            <a:r>
              <a:rPr lang="en-GB" b="0" dirty="0" smtClean="0">
                <a:latin typeface="Arial" charset="0"/>
              </a:rPr>
              <a:t>Ammonia (NH3) is the basis for all nitrogen fertilizers and it contains the highest amount of nitrogen (82%).  Ammonia can be applied directly to the soil, but for several reasons, including environmental, it is common to further process ammonia into, e.g., urea or nitrates before application. If ammonia is applied directly to the soil, it must be converted to ammonium (NH4) and nitrate before plants can use it as a source of nitrogen.</a:t>
            </a:r>
          </a:p>
          <a:p>
            <a:pPr algn="just" eaLnBrk="1" hangingPunct="1"/>
            <a:r>
              <a:rPr lang="en-GB" b="0" dirty="0" smtClean="0">
                <a:latin typeface="Arial" charset="0"/>
              </a:rPr>
              <a:t>While ammonium and nitrate are readily available to plants, urea first needs to be transformed to ammonium and then to nitrate.</a:t>
            </a:r>
          </a:p>
          <a:p>
            <a:pPr algn="just" eaLnBrk="1" hangingPunct="1"/>
            <a:r>
              <a:rPr lang="en-GB" b="0" dirty="0" smtClean="0">
                <a:latin typeface="Arial" charset="0"/>
              </a:rPr>
              <a:t>The transformation process is dependent upon many environmental and biological factors. E.g., under low temperatures and low pH (as seen in Europe), urea transformation is slow and difficult to predict with resulting nitrogen and efficiency losses. Nitrates, in comparison, are readily absorbed by the plants with minimum losses. Therefore, nitrates are widely regarded as a quality nitrogen fertilizer for European agricultural conditions. This is reflected in their large market share.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8423">
              <a:defRPr/>
            </a:pPr>
            <a:r>
              <a:rPr lang="en-US" dirty="0" smtClean="0"/>
              <a:t>The share of the contribution generated by European and overseas commodity business has decreased over the last year commodity prices in</a:t>
            </a:r>
            <a:r>
              <a:rPr lang="en-US" baseline="0" dirty="0" smtClean="0"/>
              <a:t> combination with limited upgrade margins from ammonia to urea/UAN. At the same time the value added share of the contribution has increased as we have been able to maintain a stable nitrate premium and NPK premium above blend.</a:t>
            </a:r>
            <a:r>
              <a:rPr lang="en-US" dirty="0" smtClean="0"/>
              <a:t> Contribution from trade activities has been stable during the</a:t>
            </a:r>
            <a:r>
              <a:rPr lang="en-US" baseline="0" dirty="0" smtClean="0"/>
              <a:t> same</a:t>
            </a:r>
            <a:r>
              <a:rPr lang="en-US" dirty="0" smtClean="0"/>
              <a:t> period.</a:t>
            </a:r>
          </a:p>
          <a:p>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altLang="en-US" dirty="0"/>
              <a:t>Yara’s offers a complete portfolio of fertilizer products to optimize quality and yields for a range of crops</a:t>
            </a:r>
            <a:r>
              <a:rPr lang="en-US" altLang="en-US" b="1" dirty="0"/>
              <a:t>.</a:t>
            </a:r>
            <a:r>
              <a:rPr lang="en-US" altLang="en-US" dirty="0"/>
              <a:t> A key focus area for Yara is to continuously develop and improve differentiated products to meet changing customer needs and maintain its competitive edge.</a:t>
            </a:r>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29</a:t>
            </a:fld>
            <a:endParaRPr lang="en-US"/>
          </a:p>
        </p:txBody>
      </p:sp>
    </p:spTree>
    <p:extLst>
      <p:ext uri="{BB962C8B-B14F-4D97-AF65-F5344CB8AC3E}">
        <p14:creationId xmlns:p14="http://schemas.microsoft.com/office/powerpoint/2010/main" val="4142626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18423">
              <a:defRPr/>
            </a:pPr>
            <a:r>
              <a:rPr lang="en-US" dirty="0" err="1"/>
              <a:t>YaraVita</a:t>
            </a:r>
            <a:r>
              <a:rPr lang="en-US" dirty="0"/>
              <a:t> </a:t>
            </a:r>
            <a:r>
              <a:rPr lang="en-GB" altLang="en-US" dirty="0"/>
              <a:t>is Yara’s micro nutrient/foliar specialty range from, a business acquired in 2006 </a:t>
            </a:r>
            <a:r>
              <a:rPr lang="en-US" altLang="en-US" dirty="0"/>
              <a:t>enabling Yara </a:t>
            </a:r>
            <a:r>
              <a:rPr lang="en-US" dirty="0"/>
              <a:t>to offer a complete plant nutrition portfolio.</a:t>
            </a:r>
            <a:r>
              <a:rPr lang="en-GB" altLang="en-US" dirty="0"/>
              <a:t>  Revenues have increased with a compound average growth rate of 17% since 2009.</a:t>
            </a:r>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30</a:t>
            </a:fld>
            <a:endParaRPr lang="en-US"/>
          </a:p>
        </p:txBody>
      </p:sp>
    </p:spTree>
    <p:extLst>
      <p:ext uri="{BB962C8B-B14F-4D97-AF65-F5344CB8AC3E}">
        <p14:creationId xmlns:p14="http://schemas.microsoft.com/office/powerpoint/2010/main" val="693443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Procote</a:t>
            </a:r>
            <a:r>
              <a:rPr lang="en-US" dirty="0"/>
              <a:t> is a technique for application of a micronutrient coating to standard fertilizer, achieving:</a:t>
            </a:r>
          </a:p>
          <a:p>
            <a:pPr marL="172204" indent="-172204">
              <a:spcBef>
                <a:spcPts val="603"/>
              </a:spcBef>
              <a:buFontTx/>
              <a:buChar char="-"/>
            </a:pPr>
            <a:r>
              <a:rPr lang="en-US" dirty="0"/>
              <a:t>Greater uniformity in Micronutrient distribution</a:t>
            </a:r>
          </a:p>
          <a:p>
            <a:pPr marL="172204" indent="-172204">
              <a:spcBef>
                <a:spcPts val="603"/>
              </a:spcBef>
              <a:buFontTx/>
              <a:buChar char="-"/>
            </a:pPr>
            <a:r>
              <a:rPr lang="en-US" dirty="0"/>
              <a:t>Reduced dust in the granules</a:t>
            </a:r>
          </a:p>
          <a:p>
            <a:pPr marL="172204" indent="-172204">
              <a:spcBef>
                <a:spcPts val="603"/>
              </a:spcBef>
              <a:buFontTx/>
              <a:buChar char="-"/>
            </a:pPr>
            <a:r>
              <a:rPr lang="en-US" dirty="0"/>
              <a:t>Differentiation of offering</a:t>
            </a:r>
          </a:p>
        </p:txBody>
      </p:sp>
      <p:sp>
        <p:nvSpPr>
          <p:cNvPr id="4" name="Slide Number Placeholder 3"/>
          <p:cNvSpPr>
            <a:spLocks noGrp="1"/>
          </p:cNvSpPr>
          <p:nvPr>
            <p:ph type="sldNum" sz="quarter" idx="10"/>
          </p:nvPr>
        </p:nvSpPr>
        <p:spPr/>
        <p:txBody>
          <a:bodyPr/>
          <a:lstStyle/>
          <a:p>
            <a:fld id="{1EB92378-2109-45B5-A62C-942AD31CAE03}" type="slidenum">
              <a:rPr lang="en-US" smtClean="0"/>
              <a:pPr/>
              <a:t>31</a:t>
            </a:fld>
            <a:endParaRPr lang="en-US"/>
          </a:p>
        </p:txBody>
      </p:sp>
    </p:spTree>
    <p:extLst>
      <p:ext uri="{BB962C8B-B14F-4D97-AF65-F5344CB8AC3E}">
        <p14:creationId xmlns:p14="http://schemas.microsoft.com/office/powerpoint/2010/main" val="3468595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t>The German water sensor company ZIM Plant Technology sells the most advanced and reliable crop water sensor technology available today, used in high-precision irrigation systems to improve yields and water use efficiency.</a:t>
            </a:r>
          </a:p>
          <a:p>
            <a:pPr algn="just"/>
            <a:endParaRPr lang="en-US" dirty="0"/>
          </a:p>
          <a:p>
            <a:pPr algn="just"/>
            <a:r>
              <a:rPr lang="en-US" dirty="0"/>
              <a:t>Yara will incorporate ZIM knowledge and technology into its existing Crop Nutrition solutions, providing a valuable add-on for our offering to irrigated farming. This clearly improves </a:t>
            </a:r>
            <a:r>
              <a:rPr lang="en-US" dirty="0" err="1"/>
              <a:t>Yara's</a:t>
            </a:r>
            <a:r>
              <a:rPr lang="en-US" dirty="0"/>
              <a:t> leadership position within the growing </a:t>
            </a:r>
            <a:r>
              <a:rPr lang="en-US" dirty="0" err="1"/>
              <a:t>fertigation</a:t>
            </a:r>
            <a:r>
              <a:rPr lang="en-US" dirty="0"/>
              <a:t> segment. </a:t>
            </a:r>
          </a:p>
          <a:p>
            <a:pPr algn="just"/>
            <a:endParaRPr lang="en-US" dirty="0"/>
          </a:p>
          <a:p>
            <a:pPr defTabSz="918423">
              <a:defRPr/>
            </a:pPr>
            <a:r>
              <a:rPr lang="en-US" dirty="0"/>
              <a:t>The farmers' motivation to purchase the technology is reduced water consumption, increased yields and improved crop quality. Integrating the water precision tool with </a:t>
            </a:r>
            <a:r>
              <a:rPr lang="en-US" dirty="0" err="1"/>
              <a:t>Yara's</a:t>
            </a:r>
            <a:r>
              <a:rPr lang="en-US" dirty="0"/>
              <a:t> knowledge on precise application of water soluble and liquid fertilizer (</a:t>
            </a:r>
            <a:r>
              <a:rPr lang="en-US" dirty="0" err="1"/>
              <a:t>fertigation</a:t>
            </a:r>
            <a:r>
              <a:rPr lang="en-US" dirty="0"/>
              <a:t>)</a:t>
            </a:r>
            <a:r>
              <a:rPr lang="en-US" b="1" dirty="0"/>
              <a:t> </a:t>
            </a:r>
            <a:r>
              <a:rPr lang="en-US" dirty="0"/>
              <a:t>will multiply the market potential for both.</a:t>
            </a:r>
          </a:p>
          <a:p>
            <a:pPr algn="just"/>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32</a:t>
            </a:fld>
            <a:endParaRPr lang="en-US"/>
          </a:p>
        </p:txBody>
      </p:sp>
    </p:spTree>
    <p:extLst>
      <p:ext uri="{BB962C8B-B14F-4D97-AF65-F5344CB8AC3E}">
        <p14:creationId xmlns:p14="http://schemas.microsoft.com/office/powerpoint/2010/main" val="197574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identify what crop segments to focus our marketing efforts around, we work in a systematic manner. First we look at the crop value index in combination with the acreage of that crop. Crop value index gives an indication of the value of the crop compared to the fertilizer input. Typical cash crops will have a high CVI. The acreage is important to ensure we work on crops with a significant overall potential. This picture we match with our knowledge on where </a:t>
            </a:r>
            <a:r>
              <a:rPr lang="en-US" baseline="0" dirty="0" err="1" smtClean="0"/>
              <a:t>Yara’s</a:t>
            </a:r>
            <a:r>
              <a:rPr lang="en-US" baseline="0" dirty="0" smtClean="0"/>
              <a:t> product portfolio have a significant benefit in terms of increased quality and yield. E.g. beans have a relative high CVI of 57 and 27 million of acreage but need for nitrogen is limited and therefore is not a focus crop. </a:t>
            </a:r>
          </a:p>
        </p:txBody>
      </p:sp>
      <p:sp>
        <p:nvSpPr>
          <p:cNvPr id="4" name="Slide Number Placeholder 3"/>
          <p:cNvSpPr>
            <a:spLocks noGrp="1"/>
          </p:cNvSpPr>
          <p:nvPr>
            <p:ph type="sldNum" sz="quarter" idx="10"/>
          </p:nvPr>
        </p:nvSpPr>
        <p:spPr/>
        <p:txBody>
          <a:bodyPr/>
          <a:lstStyle/>
          <a:p>
            <a:fld id="{15733087-784C-4A73-B7AB-438A8BB9D219}" type="slidenum">
              <a:rPr lang="en-US" smtClean="0"/>
              <a:pPr/>
              <a:t>33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7125" cy="37036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34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7125" cy="37036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35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9965" y="4721483"/>
            <a:ext cx="5056449" cy="4442698"/>
          </a:xfrm>
        </p:spPr>
        <p:txBody>
          <a:bodyPr>
            <a:normAutofit/>
          </a:bodyPr>
          <a:lstStyle/>
          <a:p>
            <a:pPr algn="just"/>
            <a:r>
              <a:rPr lang="en-US" dirty="0"/>
              <a:t>Supply &amp; Trade plays an important  role in </a:t>
            </a:r>
            <a:r>
              <a:rPr lang="en-US" dirty="0" err="1"/>
              <a:t>Yara</a:t>
            </a:r>
            <a:r>
              <a:rPr lang="en-US" dirty="0"/>
              <a:t> as it is responsible for optimizing the sourcing of all the key input factors into </a:t>
            </a:r>
            <a:r>
              <a:rPr lang="en-US" dirty="0" err="1"/>
              <a:t>Yara’s</a:t>
            </a:r>
            <a:r>
              <a:rPr lang="en-US" dirty="0"/>
              <a:t> global production and downstream systems. In addition, the Supply &amp; Trade organization is responsible for a sizable trading activity. </a:t>
            </a:r>
          </a:p>
          <a:p>
            <a:pPr algn="just"/>
            <a:endParaRPr lang="en-US" dirty="0"/>
          </a:p>
          <a:p>
            <a:pPr algn="just"/>
            <a:r>
              <a:rPr lang="en-US" dirty="0"/>
              <a:t>Yara is the biggest industrial buyer of natural gas in Europe, and the third single biggest buyer of phosphate and potash globally, providing scale and potential to source these raw materials more competitively than the average non-integrated NPK producer or farmer. </a:t>
            </a:r>
          </a:p>
        </p:txBody>
      </p:sp>
      <p:sp>
        <p:nvSpPr>
          <p:cNvPr id="4" name="Slide Number Placeholder 3"/>
          <p:cNvSpPr>
            <a:spLocks noGrp="1"/>
          </p:cNvSpPr>
          <p:nvPr>
            <p:ph type="sldNum" sz="quarter" idx="10"/>
          </p:nvPr>
        </p:nvSpPr>
        <p:spPr/>
        <p:txBody>
          <a:bodyPr/>
          <a:lstStyle/>
          <a:p>
            <a:fld id="{1EB92378-2109-45B5-A62C-942AD31CAE03}" type="slidenum">
              <a:rPr lang="en-US" smtClean="0"/>
              <a:pPr/>
              <a:t>36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t>Yara's ammonia footprint covers the world's most important regions, Americas, Europe/Med and Asia. Although Yara is net long overall, we import more than 1 million tons annually into Europe to serve both own nitrate and NPK plants and end-user sales in the Industrial segment.</a:t>
            </a:r>
          </a:p>
          <a:p>
            <a:pPr algn="just"/>
            <a:endParaRPr lang="en-US" dirty="0"/>
          </a:p>
          <a:p>
            <a:pPr algn="just"/>
            <a:r>
              <a:rPr lang="en-US" dirty="0"/>
              <a:t>Our established position requires a dedicated LPG fleet to meet transport obligations of 4 - 5 million tons of ammonia on an annual basis. This presence, operating 18 vessels at any given time, provides Yara a unique position to arbitrage intra-regional imbalances and external trade opportunities without impacting its overall risk profile.</a:t>
            </a:r>
          </a:p>
          <a:p>
            <a:pPr algn="just"/>
            <a:endParaRPr lang="en-US" dirty="0"/>
          </a:p>
          <a:p>
            <a:pPr algn="just"/>
            <a:r>
              <a:rPr lang="en-US" dirty="0"/>
              <a:t>.</a:t>
            </a:r>
          </a:p>
          <a:p>
            <a:pPr algn="just"/>
            <a:r>
              <a:rPr lang="en-US" dirty="0"/>
              <a:t>  </a:t>
            </a:r>
          </a:p>
        </p:txBody>
      </p:sp>
      <p:sp>
        <p:nvSpPr>
          <p:cNvPr id="4" name="Slide Number Placeholder 3"/>
          <p:cNvSpPr>
            <a:spLocks noGrp="1"/>
          </p:cNvSpPr>
          <p:nvPr>
            <p:ph type="sldNum" sz="quarter" idx="10"/>
          </p:nvPr>
        </p:nvSpPr>
        <p:spPr/>
        <p:txBody>
          <a:bodyPr/>
          <a:lstStyle/>
          <a:p>
            <a:fld id="{1EB92378-2109-45B5-A62C-942AD31CAE03}" type="slidenum">
              <a:rPr lang="en-US" smtClean="0"/>
              <a:pPr/>
              <a:t>37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nb-NO" dirty="0"/>
              <a:t>The </a:t>
            </a:r>
            <a:r>
              <a:rPr lang="nb-NO" dirty="0" err="1"/>
              <a:t>flexibility</a:t>
            </a:r>
            <a:r>
              <a:rPr lang="nb-NO" dirty="0"/>
              <a:t> </a:t>
            </a:r>
            <a:r>
              <a:rPr lang="nb-NO" dirty="0" err="1"/>
              <a:t>of</a:t>
            </a:r>
            <a:r>
              <a:rPr lang="nb-NO" dirty="0"/>
              <a:t> Yara’s </a:t>
            </a:r>
            <a:r>
              <a:rPr lang="nb-NO" dirty="0" err="1"/>
              <a:t>ammonia</a:t>
            </a:r>
            <a:r>
              <a:rPr lang="nb-NO" dirty="0"/>
              <a:t> </a:t>
            </a:r>
            <a:r>
              <a:rPr lang="nb-NO" dirty="0" err="1"/>
              <a:t>position</a:t>
            </a:r>
            <a:r>
              <a:rPr lang="nb-NO" dirty="0"/>
              <a:t> in Europe is </a:t>
            </a:r>
            <a:r>
              <a:rPr lang="nb-NO" dirty="0" err="1"/>
              <a:t>significant</a:t>
            </a:r>
            <a:r>
              <a:rPr lang="nb-NO" dirty="0"/>
              <a:t> due to:</a:t>
            </a:r>
          </a:p>
          <a:p>
            <a:pPr algn="just"/>
            <a:endParaRPr lang="nb-NO" dirty="0"/>
          </a:p>
          <a:p>
            <a:pPr marL="229606" indent="-229606">
              <a:buAutoNum type="arabicParenBoth"/>
            </a:pPr>
            <a:r>
              <a:rPr lang="nb-NO" dirty="0"/>
              <a:t>most </a:t>
            </a:r>
            <a:r>
              <a:rPr lang="nb-NO" dirty="0" err="1"/>
              <a:t>of</a:t>
            </a:r>
            <a:r>
              <a:rPr lang="nb-NO" dirty="0"/>
              <a:t> </a:t>
            </a:r>
            <a:r>
              <a:rPr lang="nb-NO" dirty="0" err="1"/>
              <a:t>the</a:t>
            </a:r>
            <a:r>
              <a:rPr lang="nb-NO" dirty="0"/>
              <a:t> </a:t>
            </a:r>
            <a:r>
              <a:rPr lang="nb-NO" dirty="0" err="1"/>
              <a:t>ammonia</a:t>
            </a:r>
            <a:r>
              <a:rPr lang="nb-NO" dirty="0"/>
              <a:t> is </a:t>
            </a:r>
            <a:r>
              <a:rPr lang="nb-NO" dirty="0" err="1"/>
              <a:t>upgraded</a:t>
            </a:r>
            <a:r>
              <a:rPr lang="nb-NO" dirty="0"/>
              <a:t> to </a:t>
            </a:r>
            <a:r>
              <a:rPr lang="nb-NO" dirty="0" err="1"/>
              <a:t>nitrate</a:t>
            </a:r>
            <a:r>
              <a:rPr lang="nb-NO" dirty="0"/>
              <a:t> and NPK. </a:t>
            </a:r>
            <a:r>
              <a:rPr lang="nb-NO" dirty="0" err="1"/>
              <a:t>Unlike</a:t>
            </a:r>
            <a:r>
              <a:rPr lang="nb-NO" dirty="0"/>
              <a:t> urea, </a:t>
            </a:r>
            <a:r>
              <a:rPr lang="nb-NO" dirty="0" err="1"/>
              <a:t>nitrate</a:t>
            </a:r>
            <a:r>
              <a:rPr lang="nb-NO" dirty="0"/>
              <a:t> and NPK plants </a:t>
            </a:r>
            <a:r>
              <a:rPr lang="nb-NO" dirty="0" err="1"/>
              <a:t>can</a:t>
            </a:r>
            <a:r>
              <a:rPr lang="nb-NO" dirty="0"/>
              <a:t> import </a:t>
            </a:r>
            <a:r>
              <a:rPr lang="nb-NO" dirty="0" err="1"/>
              <a:t>ammonia</a:t>
            </a:r>
            <a:r>
              <a:rPr lang="nb-NO" dirty="0"/>
              <a:t> </a:t>
            </a:r>
            <a:r>
              <a:rPr lang="nb-NO" dirty="0" err="1"/>
              <a:t>since</a:t>
            </a:r>
            <a:r>
              <a:rPr lang="nb-NO" dirty="0"/>
              <a:t> </a:t>
            </a:r>
            <a:r>
              <a:rPr lang="nb-NO" dirty="0" err="1"/>
              <a:t>the</a:t>
            </a:r>
            <a:r>
              <a:rPr lang="nb-NO" dirty="0"/>
              <a:t> </a:t>
            </a:r>
            <a:r>
              <a:rPr lang="nb-NO" dirty="0" err="1"/>
              <a:t>production</a:t>
            </a:r>
            <a:r>
              <a:rPr lang="nb-NO" dirty="0"/>
              <a:t> </a:t>
            </a:r>
            <a:r>
              <a:rPr lang="nb-NO" dirty="0" err="1"/>
              <a:t>processes</a:t>
            </a:r>
            <a:r>
              <a:rPr lang="nb-NO" dirty="0"/>
              <a:t> </a:t>
            </a:r>
            <a:r>
              <a:rPr lang="nb-NO" dirty="0" err="1"/>
              <a:t>are</a:t>
            </a:r>
            <a:r>
              <a:rPr lang="nb-NO" dirty="0"/>
              <a:t> non-</a:t>
            </a:r>
            <a:r>
              <a:rPr lang="nb-NO" dirty="0" err="1"/>
              <a:t>integrated</a:t>
            </a:r>
            <a:r>
              <a:rPr lang="nb-NO" dirty="0"/>
              <a:t>.</a:t>
            </a:r>
          </a:p>
          <a:p>
            <a:pPr marL="229606" indent="-229606">
              <a:buAutoNum type="arabicParenBoth"/>
            </a:pPr>
            <a:r>
              <a:rPr lang="nb-NO" dirty="0"/>
              <a:t>Yara has a </a:t>
            </a:r>
            <a:r>
              <a:rPr lang="nb-NO" dirty="0" err="1"/>
              <a:t>net</a:t>
            </a:r>
            <a:r>
              <a:rPr lang="nb-NO" dirty="0"/>
              <a:t> </a:t>
            </a:r>
            <a:r>
              <a:rPr lang="nb-NO" dirty="0" err="1"/>
              <a:t>short</a:t>
            </a:r>
            <a:r>
              <a:rPr lang="nb-NO" dirty="0"/>
              <a:t> </a:t>
            </a:r>
            <a:r>
              <a:rPr lang="nb-NO" dirty="0" err="1"/>
              <a:t>ammonia</a:t>
            </a:r>
            <a:r>
              <a:rPr lang="nb-NO" dirty="0"/>
              <a:t> </a:t>
            </a:r>
            <a:r>
              <a:rPr lang="nb-NO" dirty="0" err="1"/>
              <a:t>position</a:t>
            </a:r>
            <a:r>
              <a:rPr lang="nb-NO" dirty="0"/>
              <a:t> in Europe </a:t>
            </a:r>
            <a:endParaRPr lang="en-GB"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38</a:t>
            </a:fld>
            <a:endParaRPr lang="en-US"/>
          </a:p>
        </p:txBody>
      </p:sp>
    </p:spTree>
    <p:extLst>
      <p:ext uri="{BB962C8B-B14F-4D97-AF65-F5344CB8AC3E}">
        <p14:creationId xmlns:p14="http://schemas.microsoft.com/office/powerpoint/2010/main" val="315101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8423">
              <a:defRPr/>
            </a:pPr>
            <a:r>
              <a:rPr lang="en-GB" dirty="0"/>
              <a:t>Currently more than 50% of </a:t>
            </a:r>
            <a:r>
              <a:rPr lang="en-GB" dirty="0" err="1"/>
              <a:t>Yara’s</a:t>
            </a:r>
            <a:r>
              <a:rPr lang="en-GB" dirty="0"/>
              <a:t> portfolio consist of differentiated and specialty products. Pure urea accounts for approximately 25% of sales volume</a:t>
            </a:r>
            <a:r>
              <a:rPr lang="en-US" altLang="en-US" dirty="0"/>
              <a:t>. Yara combines leading marketing, agronomical knowhow and innovation competence to achieve value-added premiums and sustainable market positions. </a:t>
            </a:r>
          </a:p>
          <a:p>
            <a:pPr defTabSz="918423">
              <a:defRPr/>
            </a:pPr>
            <a:r>
              <a:rPr lang="en-US" dirty="0"/>
              <a:t> </a:t>
            </a:r>
          </a:p>
          <a:p>
            <a:pPr defTabSz="918423">
              <a:defRPr/>
            </a:pPr>
            <a:r>
              <a:rPr lang="en-US" dirty="0"/>
              <a:t>Prices and margins for non-standard products are relatively uncorrelated to commodity fertilizer prices, and more strongly linked to food prices.  </a:t>
            </a:r>
          </a:p>
          <a:p>
            <a:pPr algn="just"/>
            <a:endParaRPr lang="en-US" dirty="0"/>
          </a:p>
        </p:txBody>
      </p:sp>
      <p:sp>
        <p:nvSpPr>
          <p:cNvPr id="4" name="Slide Number Placeholder 3"/>
          <p:cNvSpPr>
            <a:spLocks noGrp="1"/>
          </p:cNvSpPr>
          <p:nvPr>
            <p:ph type="sldNum" sz="quarter" idx="10"/>
          </p:nvPr>
        </p:nvSpPr>
        <p:spPr/>
        <p:txBody>
          <a:bodyPr/>
          <a:lstStyle/>
          <a:p>
            <a:fld id="{1EB92378-2109-45B5-A62C-942AD31CAE03}" type="slidenum">
              <a:rPr lang="en-US" smtClean="0"/>
              <a:pPr/>
              <a:t>3</a:t>
            </a:fld>
            <a:endParaRPr lang="en-US"/>
          </a:p>
        </p:txBody>
      </p:sp>
    </p:spTree>
    <p:extLst>
      <p:ext uri="{BB962C8B-B14F-4D97-AF65-F5344CB8AC3E}">
        <p14:creationId xmlns:p14="http://schemas.microsoft.com/office/powerpoint/2010/main" val="2965142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Most </a:t>
            </a:r>
            <a:r>
              <a:rPr lang="nb-NO" dirty="0" err="1" smtClean="0"/>
              <a:t>of</a:t>
            </a:r>
            <a:r>
              <a:rPr lang="nb-NO" dirty="0" smtClean="0"/>
              <a:t> Yara’s </a:t>
            </a:r>
            <a:r>
              <a:rPr lang="nb-NO" dirty="0" err="1" smtClean="0"/>
              <a:t>costs</a:t>
            </a:r>
            <a:r>
              <a:rPr lang="nb-NO" dirty="0" smtClean="0"/>
              <a:t> </a:t>
            </a:r>
            <a:r>
              <a:rPr lang="nb-NO" dirty="0" err="1" smtClean="0"/>
              <a:t>are</a:t>
            </a:r>
            <a:r>
              <a:rPr lang="nb-NO" dirty="0" smtClean="0"/>
              <a:t> variable. </a:t>
            </a:r>
            <a:r>
              <a:rPr lang="nb-NO" dirty="0" err="1" smtClean="0"/>
              <a:t>Combined</a:t>
            </a:r>
            <a:r>
              <a:rPr lang="nb-NO" dirty="0" smtClean="0"/>
              <a:t> </a:t>
            </a:r>
            <a:r>
              <a:rPr lang="nb-NO" dirty="0" err="1" smtClean="0"/>
              <a:t>with</a:t>
            </a:r>
            <a:r>
              <a:rPr lang="nb-NO" dirty="0" smtClean="0"/>
              <a:t> </a:t>
            </a:r>
            <a:r>
              <a:rPr lang="nb-NO" dirty="0" err="1" smtClean="0"/>
              <a:t>the</a:t>
            </a:r>
            <a:r>
              <a:rPr lang="nb-NO" dirty="0" smtClean="0"/>
              <a:t> </a:t>
            </a:r>
            <a:r>
              <a:rPr lang="nb-NO" dirty="0" err="1" smtClean="0"/>
              <a:t>significant</a:t>
            </a:r>
            <a:r>
              <a:rPr lang="nb-NO" dirty="0" smtClean="0"/>
              <a:t> </a:t>
            </a:r>
            <a:r>
              <a:rPr lang="nb-NO" dirty="0" err="1" smtClean="0"/>
              <a:t>sourcing</a:t>
            </a:r>
            <a:r>
              <a:rPr lang="nb-NO" dirty="0" smtClean="0"/>
              <a:t> </a:t>
            </a:r>
            <a:r>
              <a:rPr lang="nb-NO" dirty="0" err="1" smtClean="0"/>
              <a:t>flexibility</a:t>
            </a:r>
            <a:r>
              <a:rPr lang="nb-NO" dirty="0" smtClean="0"/>
              <a:t> </a:t>
            </a:r>
            <a:r>
              <a:rPr lang="nb-NO" dirty="0" err="1" smtClean="0"/>
              <a:t>of</a:t>
            </a:r>
            <a:r>
              <a:rPr lang="nb-NO" dirty="0" smtClean="0"/>
              <a:t> Yara’s European </a:t>
            </a:r>
            <a:r>
              <a:rPr lang="nb-NO" dirty="0" err="1" smtClean="0"/>
              <a:t>nitrate</a:t>
            </a:r>
            <a:r>
              <a:rPr lang="nb-NO" dirty="0" smtClean="0"/>
              <a:t> and NPK plants, </a:t>
            </a:r>
            <a:r>
              <a:rPr lang="nb-NO" dirty="0" err="1" smtClean="0"/>
              <a:t>this</a:t>
            </a:r>
            <a:r>
              <a:rPr lang="nb-NO" dirty="0" smtClean="0"/>
              <a:t> </a:t>
            </a:r>
            <a:r>
              <a:rPr lang="nb-NO" dirty="0" err="1" smtClean="0"/>
              <a:t>represents</a:t>
            </a:r>
            <a:r>
              <a:rPr lang="nb-NO" dirty="0" smtClean="0"/>
              <a:t> a </a:t>
            </a:r>
            <a:r>
              <a:rPr lang="nb-NO" dirty="0" err="1" smtClean="0"/>
              <a:t>significant</a:t>
            </a:r>
            <a:r>
              <a:rPr lang="nb-NO" dirty="0" smtClean="0"/>
              <a:t> </a:t>
            </a:r>
            <a:r>
              <a:rPr lang="nb-NO" dirty="0" err="1" smtClean="0"/>
              <a:t>downside</a:t>
            </a:r>
            <a:r>
              <a:rPr lang="nb-NO" dirty="0" smtClean="0"/>
              <a:t> </a:t>
            </a:r>
            <a:r>
              <a:rPr lang="nb-NO" dirty="0" err="1" smtClean="0"/>
              <a:t>protection</a:t>
            </a:r>
            <a:r>
              <a:rPr lang="nb-NO" dirty="0" smtClean="0"/>
              <a:t>.</a:t>
            </a:r>
            <a:endParaRPr lang="en-GB" dirty="0"/>
          </a:p>
        </p:txBody>
      </p:sp>
      <p:sp>
        <p:nvSpPr>
          <p:cNvPr id="4" name="Slide Number Placeholder 3"/>
          <p:cNvSpPr>
            <a:spLocks noGrp="1"/>
          </p:cNvSpPr>
          <p:nvPr>
            <p:ph type="sldNum" sz="quarter" idx="10"/>
          </p:nvPr>
        </p:nvSpPr>
        <p:spPr/>
        <p:txBody>
          <a:bodyPr/>
          <a:lstStyle/>
          <a:p>
            <a:fld id="{25A1D763-31C5-4841-BF5E-FF7E3D68FFE7}" type="slidenum">
              <a:rPr lang="en-GB" smtClean="0"/>
              <a:pPr/>
              <a:t>39</a:t>
            </a:fld>
            <a:endParaRPr lang="en-GB"/>
          </a:p>
        </p:txBody>
      </p:sp>
    </p:spTree>
    <p:extLst>
      <p:ext uri="{BB962C8B-B14F-4D97-AF65-F5344CB8AC3E}">
        <p14:creationId xmlns:p14="http://schemas.microsoft.com/office/powerpoint/2010/main" val="2441352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E3159-1D89-4707-9ADE-D934C6A3358B}" type="slidenum">
              <a:rPr lang="en-GB"/>
              <a:pPr/>
              <a:t>40</a:t>
            </a:fld>
            <a:endParaRPr lang="en-GB" dirty="0"/>
          </a:p>
        </p:txBody>
      </p:sp>
      <p:sp>
        <p:nvSpPr>
          <p:cNvPr id="530434" name="Rectangle 2"/>
          <p:cNvSpPr>
            <a:spLocks noGrp="1" noRot="1" noChangeAspect="1" noChangeArrowheads="1" noTextEdit="1"/>
          </p:cNvSpPr>
          <p:nvPr>
            <p:ph type="sldImg"/>
          </p:nvPr>
        </p:nvSpPr>
        <p:spPr>
          <a:xfrm>
            <a:off x="941388" y="758825"/>
            <a:ext cx="4960937" cy="3722688"/>
          </a:xfrm>
          <a:ln/>
        </p:spPr>
      </p:sp>
      <p:sp>
        <p:nvSpPr>
          <p:cNvPr id="6" name="Notes Placeholder 5"/>
          <p:cNvSpPr>
            <a:spLocks noGrp="1"/>
          </p:cNvSpPr>
          <p:nvPr>
            <p:ph type="body" sz="quarter" idx="10"/>
          </p:nvPr>
        </p:nvSpPr>
        <p:spPr/>
        <p:txBody>
          <a:bodyPr>
            <a:normAutofit/>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930E74F-8CC9-43B9-B2B1-B22BE934200A}" type="slidenum">
              <a:rPr lang="en-GB" smtClean="0">
                <a:latin typeface="Arial" pitchFamily="34" charset="0"/>
                <a:cs typeface="Arial" pitchFamily="34" charset="0"/>
              </a:rPr>
              <a:pPr/>
              <a:t>41</a:t>
            </a:fld>
            <a:endParaRPr lang="en-GB" dirty="0" smtClean="0">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xfrm>
            <a:off x="1030288" y="771525"/>
            <a:ext cx="4878387" cy="3657600"/>
          </a:xfrm>
          <a:ln/>
        </p:spPr>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A6B990-F774-4328-AA31-8E6E8A538F4D}" type="slidenum">
              <a:rPr lang="en-GB"/>
              <a:pPr/>
              <a:t>42</a:t>
            </a:fld>
            <a:endParaRPr lang="en-GB"/>
          </a:p>
        </p:txBody>
      </p:sp>
      <p:sp>
        <p:nvSpPr>
          <p:cNvPr id="548866" name="Rectangle 1026"/>
          <p:cNvSpPr>
            <a:spLocks noGrp="1" noRot="1" noChangeAspect="1" noChangeArrowheads="1" noTextEdit="1"/>
          </p:cNvSpPr>
          <p:nvPr>
            <p:ph type="sldImg"/>
          </p:nvPr>
        </p:nvSpPr>
        <p:spPr>
          <a:xfrm>
            <a:off x="939800" y="758825"/>
            <a:ext cx="4964113" cy="3722688"/>
          </a:xfrm>
          <a:ln/>
        </p:spPr>
      </p:sp>
      <p:sp>
        <p:nvSpPr>
          <p:cNvPr id="6" name="Notes Placeholder 5"/>
          <p:cNvSpPr>
            <a:spLocks noGrp="1"/>
          </p:cNvSpPr>
          <p:nvPr>
            <p:ph type="body" sz="quarter" idx="10"/>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1D476-5742-4071-BD48-DB8B0C84887C}" type="slidenum">
              <a:rPr lang="en-GB"/>
              <a:pPr/>
              <a:t>43</a:t>
            </a:fld>
            <a:endParaRPr lang="en-GB"/>
          </a:p>
        </p:txBody>
      </p:sp>
      <p:sp>
        <p:nvSpPr>
          <p:cNvPr id="458754" name="Rectangle 2"/>
          <p:cNvSpPr>
            <a:spLocks noGrp="1" noRot="1" noChangeAspect="1" noChangeArrowheads="1" noTextEdit="1"/>
          </p:cNvSpPr>
          <p:nvPr>
            <p:ph type="sldImg"/>
          </p:nvPr>
        </p:nvSpPr>
        <p:spPr>
          <a:xfrm>
            <a:off x="939800" y="758825"/>
            <a:ext cx="4967288" cy="3724275"/>
          </a:xfrm>
          <a:ln/>
        </p:spPr>
      </p:sp>
      <p:sp>
        <p:nvSpPr>
          <p:cNvPr id="458755" name="Rectangle 3"/>
          <p:cNvSpPr>
            <a:spLocks noGrp="1" noChangeArrowheads="1"/>
          </p:cNvSpPr>
          <p:nvPr>
            <p:ph type="body" idx="1"/>
          </p:nvPr>
        </p:nvSpPr>
        <p:spPr>
          <a:xfrm>
            <a:off x="920710" y="4708188"/>
            <a:ext cx="4995100" cy="4405042"/>
          </a:xfrm>
        </p:spPr>
        <p:txBody>
          <a:bodyPr/>
          <a:lstStyle/>
          <a:p>
            <a:pPr>
              <a:spcBef>
                <a:spcPct val="0"/>
              </a:spcBef>
            </a:pPr>
            <a:endParaRPr lang="nb-NO" dirty="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88C2-55EB-4289-82EB-A8187E47515C}" type="slidenum">
              <a:rPr lang="en-GB"/>
              <a:pPr/>
              <a:t>46</a:t>
            </a:fld>
            <a:endParaRPr lang="en-GB"/>
          </a:p>
        </p:txBody>
      </p:sp>
      <p:sp>
        <p:nvSpPr>
          <p:cNvPr id="462850" name="Rectangle 2"/>
          <p:cNvSpPr>
            <a:spLocks noGrp="1" noRot="1" noChangeAspect="1" noChangeArrowheads="1" noTextEdit="1"/>
          </p:cNvSpPr>
          <p:nvPr>
            <p:ph type="sldImg"/>
          </p:nvPr>
        </p:nvSpPr>
        <p:spPr>
          <a:xfrm>
            <a:off x="939800" y="758825"/>
            <a:ext cx="4967288" cy="3724275"/>
          </a:xfrm>
          <a:ln/>
        </p:spPr>
      </p:sp>
      <p:sp>
        <p:nvSpPr>
          <p:cNvPr id="462851" name="Rectangle 3"/>
          <p:cNvSpPr>
            <a:spLocks noGrp="1" noChangeArrowheads="1"/>
          </p:cNvSpPr>
          <p:nvPr>
            <p:ph type="body" idx="1"/>
          </p:nvPr>
        </p:nvSpPr>
        <p:spPr>
          <a:xfrm>
            <a:off x="920710" y="4708188"/>
            <a:ext cx="4995100" cy="4405042"/>
          </a:xfrm>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930275" y="739775"/>
            <a:ext cx="4938713" cy="3703638"/>
          </a:xfrm>
          <a:prstGeom prst="rect">
            <a:avLst/>
          </a:prstGeom>
          <a:ln/>
        </p:spPr>
      </p:sp>
      <p:sp>
        <p:nvSpPr>
          <p:cNvPr id="60419" name="Notes Placeholder 2"/>
          <p:cNvSpPr>
            <a:spLocks noGrp="1"/>
          </p:cNvSpPr>
          <p:nvPr>
            <p:ph type="body" idx="1"/>
          </p:nvPr>
        </p:nvSpPr>
        <p:spPr>
          <a:noFill/>
          <a:ln/>
        </p:spPr>
        <p:txBody>
          <a:bodyPr/>
          <a:lstStyle/>
          <a:p>
            <a:pPr algn="just" eaLnBrk="1" hangingPunct="1"/>
            <a:endParaRPr lang="en-US" dirty="0" smtClean="0">
              <a:latin typeface="Arial" charset="0"/>
            </a:endParaRPr>
          </a:p>
        </p:txBody>
      </p:sp>
      <p:sp>
        <p:nvSpPr>
          <p:cNvPr id="60420" name="Slide Number Placeholder 3"/>
          <p:cNvSpPr>
            <a:spLocks noGrp="1"/>
          </p:cNvSpPr>
          <p:nvPr>
            <p:ph type="sldNum" sz="quarter" idx="5"/>
          </p:nvPr>
        </p:nvSpPr>
        <p:spPr>
          <a:noFill/>
        </p:spPr>
        <p:txBody>
          <a:bodyPr/>
          <a:lstStyle/>
          <a:p>
            <a:pPr algn="r" defTabSz="912646" rtl="0"/>
            <a:fld id="{7720940F-B74E-427D-A73E-770C779A0261}" type="slidenum">
              <a:rPr lang="en-GB" sz="1200" kern="1200">
                <a:solidFill>
                  <a:prstClr val="black"/>
                </a:solidFill>
                <a:latin typeface="Calibri"/>
                <a:ea typeface="+mn-ea"/>
                <a:cs typeface="+mn-cs"/>
              </a:rPr>
              <a:pPr algn="r" defTabSz="912646" rtl="0"/>
              <a:t>47</a:t>
            </a:fld>
            <a:endParaRPr lang="en-GB" sz="1200" kern="1200" dirty="0">
              <a:solidFill>
                <a:prstClr val="black"/>
              </a:solidFill>
              <a:latin typeface="Calibri"/>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F1937-52E0-4133-A542-5CF4CF4172EA}" type="slidenum">
              <a:rPr lang="en-GB"/>
              <a:pPr/>
              <a:t>48</a:t>
            </a:fld>
            <a:endParaRPr lang="en-GB"/>
          </a:p>
        </p:txBody>
      </p:sp>
      <p:sp>
        <p:nvSpPr>
          <p:cNvPr id="495618" name="Rectangle 2"/>
          <p:cNvSpPr>
            <a:spLocks noGrp="1" noRot="1" noChangeAspect="1" noChangeArrowheads="1" noTextEdit="1"/>
          </p:cNvSpPr>
          <p:nvPr>
            <p:ph type="sldImg"/>
          </p:nvPr>
        </p:nvSpPr>
        <p:spPr>
          <a:xfrm>
            <a:off x="930275" y="758825"/>
            <a:ext cx="4972050" cy="3729038"/>
          </a:xfrm>
          <a:ln/>
        </p:spPr>
      </p:sp>
      <p:sp>
        <p:nvSpPr>
          <p:cNvPr id="495619" name="Text Box 3"/>
          <p:cNvSpPr txBox="1">
            <a:spLocks noChangeArrowheads="1"/>
          </p:cNvSpPr>
          <p:nvPr/>
        </p:nvSpPr>
        <p:spPr bwMode="auto">
          <a:xfrm>
            <a:off x="839806" y="4941858"/>
            <a:ext cx="5063061" cy="1027154"/>
          </a:xfrm>
          <a:prstGeom prst="rect">
            <a:avLst/>
          </a:prstGeom>
          <a:noFill/>
          <a:ln w="9525">
            <a:noFill/>
            <a:miter lim="800000"/>
            <a:headEnd/>
            <a:tailEnd/>
          </a:ln>
          <a:effectLst/>
        </p:spPr>
        <p:txBody>
          <a:bodyPr lIns="71642" tIns="46571" rIns="71642" bIns="46571">
            <a:spAutoFit/>
          </a:bodyPr>
          <a:lstStyle/>
          <a:p>
            <a:pPr defTabSz="911141"/>
            <a:endParaRPr lang="en-US" sz="1200" dirty="0">
              <a:latin typeface="Times New Roman" pitchFamily="18" charset="0"/>
            </a:endParaRPr>
          </a:p>
          <a:p>
            <a:pPr defTabSz="911141"/>
            <a:endParaRPr lang="en-US" sz="1200" dirty="0">
              <a:latin typeface="Times New Roman" pitchFamily="18" charset="0"/>
            </a:endParaRPr>
          </a:p>
          <a:p>
            <a:pPr defTabSz="911141"/>
            <a:endParaRPr lang="en-US" sz="1200" dirty="0">
              <a:latin typeface="Times New Roman" pitchFamily="18" charset="0"/>
            </a:endParaRPr>
          </a:p>
          <a:p>
            <a:pPr defTabSz="911141"/>
            <a:endParaRPr lang="en-US" sz="1200" dirty="0">
              <a:latin typeface="Times New Roman" pitchFamily="18" charset="0"/>
            </a:endParaRPr>
          </a:p>
          <a:p>
            <a:pPr defTabSz="911141"/>
            <a:endParaRPr lang="en-US" sz="1200" dirty="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F1937-52E0-4133-A542-5CF4CF4172EA}" type="slidenum">
              <a:rPr lang="en-GB"/>
              <a:pPr/>
              <a:t>49</a:t>
            </a:fld>
            <a:endParaRPr lang="en-GB"/>
          </a:p>
        </p:txBody>
      </p:sp>
      <p:sp>
        <p:nvSpPr>
          <p:cNvPr id="495618" name="Rectangle 2"/>
          <p:cNvSpPr>
            <a:spLocks noGrp="1" noRot="1" noChangeAspect="1" noChangeArrowheads="1" noTextEdit="1"/>
          </p:cNvSpPr>
          <p:nvPr>
            <p:ph type="sldImg"/>
          </p:nvPr>
        </p:nvSpPr>
        <p:spPr>
          <a:xfrm>
            <a:off x="930275" y="758825"/>
            <a:ext cx="4972050" cy="3729038"/>
          </a:xfrm>
          <a:ln/>
        </p:spPr>
      </p:sp>
      <p:sp>
        <p:nvSpPr>
          <p:cNvPr id="495619" name="Text Box 3"/>
          <p:cNvSpPr txBox="1">
            <a:spLocks noChangeArrowheads="1"/>
          </p:cNvSpPr>
          <p:nvPr/>
        </p:nvSpPr>
        <p:spPr bwMode="auto">
          <a:xfrm>
            <a:off x="839805" y="4941858"/>
            <a:ext cx="5063061" cy="1027154"/>
          </a:xfrm>
          <a:prstGeom prst="rect">
            <a:avLst/>
          </a:prstGeom>
          <a:noFill/>
          <a:ln w="9525">
            <a:noFill/>
            <a:miter lim="800000"/>
            <a:headEnd/>
            <a:tailEnd/>
          </a:ln>
          <a:effectLst/>
        </p:spPr>
        <p:txBody>
          <a:bodyPr lIns="71642" tIns="46571" rIns="71642" bIns="46571">
            <a:spAutoFit/>
          </a:bodyPr>
          <a:lstStyle/>
          <a:p>
            <a:pPr defTabSz="911141"/>
            <a:endParaRPr lang="en-US" sz="1200" dirty="0">
              <a:latin typeface="Times New Roman" pitchFamily="18" charset="0"/>
            </a:endParaRPr>
          </a:p>
          <a:p>
            <a:pPr defTabSz="911141"/>
            <a:endParaRPr lang="en-US" sz="1200" dirty="0">
              <a:latin typeface="Times New Roman" pitchFamily="18" charset="0"/>
            </a:endParaRPr>
          </a:p>
          <a:p>
            <a:pPr defTabSz="911141"/>
            <a:endParaRPr lang="en-US" sz="1200" dirty="0">
              <a:latin typeface="Times New Roman" pitchFamily="18" charset="0"/>
            </a:endParaRPr>
          </a:p>
          <a:p>
            <a:pPr defTabSz="911141"/>
            <a:endParaRPr lang="en-US" sz="1200" dirty="0">
              <a:latin typeface="Times New Roman" pitchFamily="18" charset="0"/>
            </a:endParaRPr>
          </a:p>
          <a:p>
            <a:pPr defTabSz="911141"/>
            <a:endParaRPr lang="en-US" sz="1200" dirty="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27419-153F-47E8-8E55-9BFD85B649CC}" type="slidenum">
              <a:rPr lang="en-GB"/>
              <a:pPr/>
              <a:t>50</a:t>
            </a:fld>
            <a:endParaRPr lang="en-GB"/>
          </a:p>
        </p:txBody>
      </p:sp>
      <p:sp>
        <p:nvSpPr>
          <p:cNvPr id="543746" name="Rectangle 2"/>
          <p:cNvSpPr>
            <a:spLocks noGrp="1" noRot="1" noChangeAspect="1" noChangeArrowheads="1" noTextEdit="1"/>
          </p:cNvSpPr>
          <p:nvPr>
            <p:ph type="sldImg"/>
          </p:nvPr>
        </p:nvSpPr>
        <p:spPr>
          <a:xfrm>
            <a:off x="930275" y="739775"/>
            <a:ext cx="4937125" cy="3703638"/>
          </a:xfrm>
          <a:ln/>
        </p:spPr>
      </p:sp>
      <p:sp>
        <p:nvSpPr>
          <p:cNvPr id="543747" name="Rectangle 3"/>
          <p:cNvSpPr>
            <a:spLocks noGrp="1" noChangeArrowheads="1"/>
          </p:cNvSpPr>
          <p:nvPr>
            <p:ph type="body" idx="1"/>
          </p:nvPr>
        </p:nvSpPr>
        <p:spPr/>
        <p:txBody>
          <a:bodyPr/>
          <a:lstStyle/>
          <a:p>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noChangeArrowheads="1"/>
          </p:cNvSpPr>
          <p:nvPr>
            <p:ph type="dt" sz="quarter" idx="1"/>
          </p:nvPr>
        </p:nvSpPr>
        <p:spPr>
          <a:noFill/>
        </p:spPr>
        <p:txBody>
          <a:bodyPr/>
          <a:lstStyle/>
          <a:p>
            <a:fld id="{891238BE-54F2-4F19-AD30-21150130B461}" type="datetime1">
              <a:rPr lang="en-US" smtClean="0">
                <a:solidFill>
                  <a:srgbClr val="000000"/>
                </a:solidFill>
              </a:rPr>
              <a:pPr/>
              <a:t>11/29/2013</a:t>
            </a:fld>
            <a:endParaRPr lang="en-GB" smtClean="0">
              <a:solidFill>
                <a:srgbClr val="000000"/>
              </a:solidFill>
            </a:endParaRPr>
          </a:p>
        </p:txBody>
      </p:sp>
      <p:sp>
        <p:nvSpPr>
          <p:cNvPr id="55298" name="Rectangle 7"/>
          <p:cNvSpPr>
            <a:spLocks noGrp="1" noChangeArrowheads="1"/>
          </p:cNvSpPr>
          <p:nvPr>
            <p:ph type="sldNum" sz="quarter" idx="5"/>
          </p:nvPr>
        </p:nvSpPr>
        <p:spPr>
          <a:noFill/>
        </p:spPr>
        <p:txBody>
          <a:bodyPr/>
          <a:lstStyle/>
          <a:p>
            <a:fld id="{845968FB-691F-4BFB-9879-47E00F6F8308}" type="slidenum">
              <a:rPr lang="en-GB" smtClean="0">
                <a:solidFill>
                  <a:srgbClr val="000000"/>
                </a:solidFill>
              </a:rPr>
              <a:pPr/>
              <a:t>4</a:t>
            </a:fld>
            <a:endParaRPr lang="en-GB" smtClean="0">
              <a:solidFill>
                <a:srgbClr val="000000"/>
              </a:solidFill>
            </a:endParaRPr>
          </a:p>
        </p:txBody>
      </p:sp>
      <p:sp>
        <p:nvSpPr>
          <p:cNvPr id="55299" name="Rectangle 2"/>
          <p:cNvSpPr>
            <a:spLocks noGrp="1" noRot="1" noChangeAspect="1" noChangeArrowheads="1" noTextEdit="1"/>
          </p:cNvSpPr>
          <p:nvPr>
            <p:ph type="sldImg"/>
          </p:nvPr>
        </p:nvSpPr>
        <p:spPr>
          <a:xfrm>
            <a:off x="928688" y="739775"/>
            <a:ext cx="4937125" cy="3703638"/>
          </a:xfrm>
          <a:ln/>
        </p:spPr>
      </p:sp>
      <p:sp>
        <p:nvSpPr>
          <p:cNvPr id="55300" name="Rectangle 3"/>
          <p:cNvSpPr>
            <a:spLocks noGrp="1" noChangeArrowheads="1"/>
          </p:cNvSpPr>
          <p:nvPr>
            <p:ph type="body" idx="1"/>
          </p:nvPr>
        </p:nvSpPr>
        <p:spPr>
          <a:xfrm>
            <a:off x="906466" y="4700589"/>
            <a:ext cx="4984750" cy="4443412"/>
          </a:xfrm>
          <a:noFill/>
          <a:ln/>
        </p:spPr>
        <p:txBody>
          <a:bodyPr/>
          <a:lstStyle/>
          <a:p>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F86C8-9A89-4CC6-BDD9-82D7B946DE4D}" type="slidenum">
              <a:rPr lang="en-US"/>
              <a:pPr/>
              <a:t>51</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normAutofit/>
          </a:bodyPr>
          <a:lstStyle/>
          <a:p>
            <a:pPr algn="just"/>
            <a:r>
              <a:rPr lang="en-US" dirty="0"/>
              <a:t>This scenario is based on a domestic price ex. works at RMB 1,650/</a:t>
            </a:r>
            <a:r>
              <a:rPr lang="en-US" dirty="0" err="1"/>
              <a:t>mt</a:t>
            </a:r>
            <a:r>
              <a:rPr lang="en-US" dirty="0"/>
              <a:t> in main export provinces, like Shanxi and Shandong. A cost of RMB 200/</a:t>
            </a:r>
            <a:r>
              <a:rPr lang="en-US" dirty="0" err="1"/>
              <a:t>mt</a:t>
            </a:r>
            <a:r>
              <a:rPr lang="en-US" dirty="0"/>
              <a:t> is added to cover  transport, bagging operations, port costs etc. </a:t>
            </a:r>
          </a:p>
          <a:p>
            <a:pPr algn="just"/>
            <a:endParaRPr lang="en-US" dirty="0"/>
          </a:p>
          <a:p>
            <a:pPr algn="just"/>
            <a:r>
              <a:rPr lang="en-US" dirty="0"/>
              <a:t>At the moment, market followers are expecting a RMB 50/t tax in the low tax period (July through October, as in 2013), and a 15% tax + RMB 50/t for the rest of the year. This scheme is not at the time of writing confirmed by Chinese officials.</a:t>
            </a:r>
          </a:p>
          <a:p>
            <a:pPr algn="just"/>
            <a:endParaRPr lang="en-US" dirty="0"/>
          </a:p>
          <a:p>
            <a:pPr algn="just"/>
            <a:r>
              <a:rPr lang="en-US" dirty="0"/>
              <a:t>But based on these assumptions, the export price fob China would logically fall in a USD 310-360 /</a:t>
            </a:r>
            <a:r>
              <a:rPr lang="en-US" dirty="0" err="1"/>
              <a:t>mt</a:t>
            </a:r>
            <a:r>
              <a:rPr lang="en-US" dirty="0"/>
              <a:t> range.</a:t>
            </a:r>
          </a:p>
          <a:p>
            <a:pPr algn="just"/>
            <a:endParaRPr lang="en-US" dirty="0"/>
          </a:p>
          <a:p>
            <a:pPr algn="just"/>
            <a:r>
              <a:rPr lang="en-US" dirty="0"/>
              <a:t>Assuming that Black Sea exporters chase business in India in competition with China, an extra roughly 10/</a:t>
            </a:r>
            <a:r>
              <a:rPr lang="en-US" dirty="0" err="1"/>
              <a:t>mt</a:t>
            </a:r>
            <a:r>
              <a:rPr lang="en-US" dirty="0"/>
              <a:t> is added to logistics from Black Sea. During 2H2013, Black Sea producers have not been very active in India, preferring other markets, or curtailing production.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6A22D-5EE8-4362-B220-189FC75CC33B}" type="slidenum">
              <a:rPr lang="en-GB"/>
              <a:pPr/>
              <a:t>52</a:t>
            </a:fld>
            <a:endParaRPr lang="en-GB" dirty="0"/>
          </a:p>
        </p:txBody>
      </p:sp>
      <p:sp>
        <p:nvSpPr>
          <p:cNvPr id="374786" name="Rectangle 1026"/>
          <p:cNvSpPr>
            <a:spLocks noGrp="1" noRot="1" noChangeAspect="1" noChangeArrowheads="1" noTextEdit="1"/>
          </p:cNvSpPr>
          <p:nvPr>
            <p:ph type="sldImg"/>
          </p:nvPr>
        </p:nvSpPr>
        <p:spPr>
          <a:xfrm>
            <a:off x="928688" y="738188"/>
            <a:ext cx="4943475" cy="3706812"/>
          </a:xfrm>
          <a:ln/>
        </p:spPr>
      </p:sp>
      <p:sp>
        <p:nvSpPr>
          <p:cNvPr id="5" name="Notes Placeholder 4"/>
          <p:cNvSpPr>
            <a:spLocks noGrp="1"/>
          </p:cNvSpPr>
          <p:nvPr>
            <p:ph type="body" sz="quarter" idx="10"/>
          </p:nvPr>
        </p:nvSpPr>
        <p:spPr/>
        <p:txBody>
          <a:bodyPr>
            <a:normAutofit/>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0E8D4B0-13EA-4F35-AE69-D942D5CD0510}" type="slidenum">
              <a:rPr lang="en-GB"/>
              <a:pPr/>
              <a:t>53</a:t>
            </a:fld>
            <a:endParaRPr lang="en-GB"/>
          </a:p>
        </p:txBody>
      </p:sp>
      <p:sp>
        <p:nvSpPr>
          <p:cNvPr id="135171" name="Rectangle 2"/>
          <p:cNvSpPr>
            <a:spLocks noGrp="1" noRot="1" noChangeAspect="1" noChangeArrowheads="1" noTextEdit="1"/>
          </p:cNvSpPr>
          <p:nvPr>
            <p:ph type="sldImg"/>
          </p:nvPr>
        </p:nvSpPr>
        <p:spPr>
          <a:xfrm>
            <a:off x="622300" y="504825"/>
            <a:ext cx="5556250" cy="4168775"/>
          </a:xfrm>
          <a:prstGeom prst="rect">
            <a:avLst/>
          </a:prstGeom>
          <a:ln/>
        </p:spPr>
      </p:sp>
      <p:sp>
        <p:nvSpPr>
          <p:cNvPr id="135172" name="Rectangle 3"/>
          <p:cNvSpPr>
            <a:spLocks noGrp="1" noChangeArrowheads="1"/>
          </p:cNvSpPr>
          <p:nvPr>
            <p:ph type="body" idx="1"/>
          </p:nvPr>
        </p:nvSpPr>
        <p:spPr>
          <a:xfrm>
            <a:off x="556543" y="4937097"/>
            <a:ext cx="5687630" cy="4442935"/>
          </a:xfrm>
          <a:noFill/>
          <a:ln w="9525">
            <a:noFill/>
            <a:miter lim="800000"/>
            <a:headEnd/>
            <a:tailEnd/>
          </a:ln>
          <a:effectLst/>
        </p:spPr>
        <p:txBody>
          <a:bodyPr vert="horz" wrap="square" lIns="91817" tIns="45909" rIns="91817" bIns="45909" numCol="1" anchor="t" anchorCtr="0" compatLnSpc="1">
            <a:prstTxWarp prst="textNoShape">
              <a:avLst/>
            </a:prstTxWarp>
          </a:bodyPr>
          <a:lstStyle/>
          <a:p>
            <a:pPr algn="just" eaLnBrk="1" hangingPunct="1"/>
            <a:endParaRPr lang="nb-NO" sz="1000" dirty="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766E80C-0B51-4F4C-9AF3-7CF011368927}" type="slidenum">
              <a:rPr lang="en-GB"/>
              <a:pPr/>
              <a:t>54</a:t>
            </a:fld>
            <a:endParaRPr lang="en-GB"/>
          </a:p>
        </p:txBody>
      </p:sp>
      <p:sp>
        <p:nvSpPr>
          <p:cNvPr id="140291" name="Rectangle 2"/>
          <p:cNvSpPr>
            <a:spLocks noGrp="1" noRot="1" noChangeAspect="1" noChangeArrowheads="1" noTextEdit="1"/>
          </p:cNvSpPr>
          <p:nvPr>
            <p:ph type="sldImg"/>
          </p:nvPr>
        </p:nvSpPr>
        <p:spPr>
          <a:xfrm>
            <a:off x="623888" y="508000"/>
            <a:ext cx="5553075" cy="4165600"/>
          </a:xfrm>
          <a:prstGeom prst="rect">
            <a:avLst/>
          </a:prstGeom>
          <a:ln/>
        </p:spPr>
      </p:sp>
      <p:sp>
        <p:nvSpPr>
          <p:cNvPr id="140292" name="Rectangle 3"/>
          <p:cNvSpPr>
            <a:spLocks noGrp="1" noChangeArrowheads="1"/>
          </p:cNvSpPr>
          <p:nvPr>
            <p:ph type="body" idx="1"/>
          </p:nvPr>
        </p:nvSpPr>
        <p:spPr>
          <a:xfrm>
            <a:off x="556543" y="4937097"/>
            <a:ext cx="5687630" cy="3093003"/>
          </a:xfrm>
          <a:noFill/>
          <a:ln w="9525">
            <a:noFill/>
            <a:miter lim="800000"/>
            <a:headEnd/>
            <a:tailEnd/>
          </a:ln>
          <a:effectLst/>
        </p:spPr>
        <p:txBody>
          <a:bodyPr vert="horz" wrap="square" lIns="91826" tIns="45913" rIns="91826" bIns="45913" numCol="1" anchor="t" anchorCtr="0" compatLnSpc="1">
            <a:prstTxWarp prst="textNoShape">
              <a:avLst/>
            </a:prstTxWarp>
          </a:bodyPr>
          <a:lstStyle/>
          <a:p>
            <a:pPr algn="just" eaLnBrk="1" hangingPunct="1"/>
            <a:endParaRPr lang="en-US" b="0" dirty="0"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506413"/>
            <a:ext cx="5556250" cy="4167187"/>
          </a:xfrm>
          <a:prstGeom prst="rect">
            <a:avLst/>
          </a:prstGeom>
        </p:spPr>
      </p:sp>
      <p:sp>
        <p:nvSpPr>
          <p:cNvPr id="3" name="Notes Placeholder 2"/>
          <p:cNvSpPr>
            <a:spLocks noGrp="1"/>
          </p:cNvSpPr>
          <p:nvPr>
            <p:ph type="body" idx="1"/>
          </p:nvPr>
        </p:nvSpPr>
        <p:spPr>
          <a:xfrm>
            <a:off x="556543" y="4937097"/>
            <a:ext cx="5687630" cy="4442935"/>
          </a:xfrm>
          <a:noFill/>
          <a:ln w="9525">
            <a:noFill/>
            <a:miter lim="800000"/>
            <a:headEnd/>
            <a:tailEnd/>
          </a:ln>
          <a:effectLst/>
        </p:spPr>
        <p:txBody>
          <a:bodyPr vert="horz" wrap="square" lIns="91826" tIns="45913" rIns="91826" bIns="45913" numCol="1" anchor="t" anchorCtr="0" compatLnSpc="1">
            <a:prstTxWarp prst="textNoShape">
              <a:avLst/>
            </a:prstTxWarp>
          </a:bodyPr>
          <a:lstStyle/>
          <a:p>
            <a:pPr algn="just" eaLnBrk="1" hangingPunct="1"/>
            <a:endParaRPr lang="nb-NO" sz="1000" dirty="0">
              <a:latin typeface="Arial" charset="0"/>
            </a:endParaRPr>
          </a:p>
        </p:txBody>
      </p:sp>
      <p:sp>
        <p:nvSpPr>
          <p:cNvPr id="4" name="Slide Number Placeholder 3"/>
          <p:cNvSpPr>
            <a:spLocks noGrp="1"/>
          </p:cNvSpPr>
          <p:nvPr>
            <p:ph type="sldNum" sz="quarter" idx="10"/>
          </p:nvPr>
        </p:nvSpPr>
        <p:spPr/>
        <p:txBody>
          <a:bodyPr/>
          <a:lstStyle/>
          <a:p>
            <a:pPr>
              <a:defRPr/>
            </a:pPr>
            <a:fld id="{E65DA37D-4D1F-40C0-9610-B0A01F03E7A2}" type="slidenum">
              <a:rPr lang="en-GB" smtClean="0"/>
              <a:pPr>
                <a:defRPr/>
              </a:pPr>
              <a:t>55</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6A22D-5EE8-4362-B220-189FC75CC33B}" type="slidenum">
              <a:rPr lang="en-GB"/>
              <a:pPr/>
              <a:t>56</a:t>
            </a:fld>
            <a:endParaRPr lang="en-GB"/>
          </a:p>
        </p:txBody>
      </p:sp>
      <p:sp>
        <p:nvSpPr>
          <p:cNvPr id="374786" name="Rectangle 1026"/>
          <p:cNvSpPr>
            <a:spLocks noGrp="1" noRot="1" noChangeAspect="1" noChangeArrowheads="1" noTextEdit="1"/>
          </p:cNvSpPr>
          <p:nvPr>
            <p:ph type="sldImg"/>
          </p:nvPr>
        </p:nvSpPr>
        <p:spPr>
          <a:xfrm>
            <a:off x="931863" y="739775"/>
            <a:ext cx="4938712" cy="3703638"/>
          </a:xfrm>
          <a:ln/>
        </p:spPr>
      </p:sp>
      <p:sp>
        <p:nvSpPr>
          <p:cNvPr id="5" name="Notes Placeholder 4"/>
          <p:cNvSpPr>
            <a:spLocks noGrp="1"/>
          </p:cNvSpPr>
          <p:nvPr>
            <p:ph type="body" sz="quarter" idx="10"/>
          </p:nvPr>
        </p:nvSpPr>
        <p:spPr>
          <a:noFill/>
          <a:ln w="9525">
            <a:noFill/>
            <a:miter lim="800000"/>
            <a:headEnd/>
            <a:tailEnd/>
          </a:ln>
          <a:effectLst/>
        </p:spPr>
        <p:txBody>
          <a:bodyPr vert="horz" wrap="square" lIns="91824" tIns="45912" rIns="91824" bIns="45912" numCol="1" anchor="t" anchorCtr="0" compatLnSpc="1">
            <a:prstTxWarp prst="textNoShape">
              <a:avLst/>
            </a:prstTxWarp>
            <a:norm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CA801-CC58-4E75-B071-6191135434E3}" type="slidenum">
              <a:rPr lang="en-GB"/>
              <a:pPr/>
              <a:t>57</a:t>
            </a:fld>
            <a:endParaRPr lang="en-GB"/>
          </a:p>
        </p:txBody>
      </p:sp>
      <p:sp>
        <p:nvSpPr>
          <p:cNvPr id="364546" name="Rectangle 2"/>
          <p:cNvSpPr>
            <a:spLocks noGrp="1" noRot="1" noChangeAspect="1" noChangeArrowheads="1" noTextEdit="1"/>
          </p:cNvSpPr>
          <p:nvPr>
            <p:ph type="sldImg"/>
          </p:nvPr>
        </p:nvSpPr>
        <p:spPr>
          <a:xfrm>
            <a:off x="1028700" y="771525"/>
            <a:ext cx="4878388" cy="3657600"/>
          </a:xfrm>
          <a:ln/>
        </p:spPr>
      </p:sp>
      <p:sp>
        <p:nvSpPr>
          <p:cNvPr id="364547" name="Rectangle 3"/>
          <p:cNvSpPr>
            <a:spLocks noGrp="1" noChangeArrowheads="1"/>
          </p:cNvSpPr>
          <p:nvPr>
            <p:ph type="body" idx="1"/>
          </p:nvPr>
        </p:nvSpPr>
        <p:spPr>
          <a:xfrm>
            <a:off x="906142" y="4689244"/>
            <a:ext cx="4985393" cy="4439776"/>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3882F-0E82-43D9-A93D-30962D4B80E9}" type="slidenum">
              <a:rPr lang="en-GB"/>
              <a:pPr/>
              <a:t>58</a:t>
            </a:fld>
            <a:endParaRPr lang="en-GB"/>
          </a:p>
        </p:txBody>
      </p:sp>
      <p:sp>
        <p:nvSpPr>
          <p:cNvPr id="368642" name="Rectangle 2"/>
          <p:cNvSpPr>
            <a:spLocks noGrp="1" noRot="1" noChangeAspect="1" noChangeArrowheads="1" noTextEdit="1"/>
          </p:cNvSpPr>
          <p:nvPr>
            <p:ph type="sldImg"/>
          </p:nvPr>
        </p:nvSpPr>
        <p:spPr>
          <a:xfrm>
            <a:off x="965200" y="754063"/>
            <a:ext cx="4941888" cy="3706812"/>
          </a:xfrm>
          <a:ln/>
        </p:spPr>
      </p:sp>
      <p:sp>
        <p:nvSpPr>
          <p:cNvPr id="368643" name="Rectangle 3"/>
          <p:cNvSpPr>
            <a:spLocks noGrp="1" noChangeArrowheads="1"/>
          </p:cNvSpPr>
          <p:nvPr>
            <p:ph type="body" idx="1"/>
          </p:nvPr>
        </p:nvSpPr>
        <p:spPr>
          <a:xfrm>
            <a:off x="906142" y="4684507"/>
            <a:ext cx="4985393" cy="4458725"/>
          </a:xfrm>
        </p:spPr>
        <p:txBody>
          <a:bodyPr/>
          <a:lstStyle/>
          <a:p>
            <a:endParaRPr lang="en-US" sz="14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t>By acquiring the Abocol Group, Yara will secure a value-added nitrogen production company situated in Latin America, in addition to several distribution assets which will increase Yara’s market presence across Latin America.</a:t>
            </a:r>
          </a:p>
          <a:p>
            <a:pPr algn="just"/>
            <a:endParaRPr lang="en-US" dirty="0"/>
          </a:p>
        </p:txBody>
      </p:sp>
      <p:sp>
        <p:nvSpPr>
          <p:cNvPr id="4" name="Slide Number Placeholder 3"/>
          <p:cNvSpPr>
            <a:spLocks noGrp="1"/>
          </p:cNvSpPr>
          <p:nvPr>
            <p:ph type="sldNum" sz="quarter" idx="10"/>
          </p:nvPr>
        </p:nvSpPr>
        <p:spPr/>
        <p:txBody>
          <a:bodyPr/>
          <a:lstStyle/>
          <a:p>
            <a:fld id="{C3D6ABEB-CC5D-4802-A429-F3415B43E92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09290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t>The integration of Bunge Fertilizer and Yara Brazil is well underway, with the legal merge already completed as of 1 Novembers, and operations fully merged by year end. Minimum annual synergies of USD 50 million will be realized from 2014.</a:t>
            </a:r>
          </a:p>
        </p:txBody>
      </p:sp>
      <p:sp>
        <p:nvSpPr>
          <p:cNvPr id="4" name="Slide Number Placeholder 3"/>
          <p:cNvSpPr>
            <a:spLocks noGrp="1"/>
          </p:cNvSpPr>
          <p:nvPr>
            <p:ph type="sldNum" sz="quarter" idx="10"/>
          </p:nvPr>
        </p:nvSpPr>
        <p:spPr/>
        <p:txBody>
          <a:bodyPr/>
          <a:lstStyle/>
          <a:p>
            <a:fld id="{1EB92378-2109-45B5-A62C-942AD31CAE03}" type="slidenum">
              <a:rPr lang="en-US" smtClean="0"/>
              <a:pPr/>
              <a:t>6</a:t>
            </a:fld>
            <a:endParaRPr lang="en-US"/>
          </a:p>
        </p:txBody>
      </p:sp>
    </p:spTree>
    <p:extLst>
      <p:ext uri="{BB962C8B-B14F-4D97-AF65-F5344CB8AC3E}">
        <p14:creationId xmlns:p14="http://schemas.microsoft.com/office/powerpoint/2010/main" val="17432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t>The Bunge Fertilizer acquisition will also increase Yara’s Brazilian footprint for value-added product  sales. Low cost and scale in operations will enable Downstream to increase its reach for value-added products. 	</a:t>
            </a:r>
          </a:p>
          <a:p>
            <a:pPr algn="just"/>
            <a:endParaRPr lang="en-US" dirty="0"/>
          </a:p>
          <a:p>
            <a:pPr algn="just"/>
            <a:r>
              <a:rPr lang="en-US" dirty="0"/>
              <a:t>Yara is </a:t>
            </a:r>
            <a:r>
              <a:rPr lang="en-US" dirty="0" err="1"/>
              <a:t>targeing</a:t>
            </a:r>
            <a:r>
              <a:rPr lang="en-US" dirty="0"/>
              <a:t> more than 1 million </a:t>
            </a:r>
            <a:r>
              <a:rPr lang="en-US" dirty="0" err="1"/>
              <a:t>tonnes</a:t>
            </a:r>
            <a:r>
              <a:rPr lang="en-US" dirty="0"/>
              <a:t> of value-added product sales in Brazil in 2014, mainly compound NPKs, nitrates and calcium nitrate.</a:t>
            </a:r>
          </a:p>
        </p:txBody>
      </p:sp>
      <p:sp>
        <p:nvSpPr>
          <p:cNvPr id="4" name="Slide Number Placeholder 3"/>
          <p:cNvSpPr>
            <a:spLocks noGrp="1"/>
          </p:cNvSpPr>
          <p:nvPr>
            <p:ph type="sldNum" sz="quarter" idx="10"/>
          </p:nvPr>
        </p:nvSpPr>
        <p:spPr/>
        <p:txBody>
          <a:bodyPr/>
          <a:lstStyle/>
          <a:p>
            <a:fld id="{1EB92378-2109-45B5-A62C-942AD31CAE03}" type="slidenum">
              <a:rPr lang="en-US" smtClean="0"/>
              <a:pPr/>
              <a:t>7</a:t>
            </a:fld>
            <a:endParaRPr lang="en-US"/>
          </a:p>
        </p:txBody>
      </p:sp>
    </p:spTree>
    <p:extLst>
      <p:ext uri="{BB962C8B-B14F-4D97-AF65-F5344CB8AC3E}">
        <p14:creationId xmlns:p14="http://schemas.microsoft.com/office/powerpoint/2010/main" val="141194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noChangeArrowheads="1"/>
          </p:cNvSpPr>
          <p:nvPr>
            <p:ph type="dt" sz="quarter" idx="1"/>
          </p:nvPr>
        </p:nvSpPr>
        <p:spPr>
          <a:xfrm>
            <a:off x="3849689" y="2"/>
            <a:ext cx="2946400" cy="493713"/>
          </a:xfrm>
          <a:prstGeom prst="rect">
            <a:avLst/>
          </a:prstGeom>
          <a:noFill/>
        </p:spPr>
        <p:txBody>
          <a:bodyPr lIns="91842" tIns="45921" rIns="91842" bIns="45921"/>
          <a:lstStyle/>
          <a:p>
            <a:fld id="{891238BE-54F2-4F19-AD30-21150130B461}" type="datetime1">
              <a:rPr lang="en-US" smtClean="0">
                <a:solidFill>
                  <a:srgbClr val="000000"/>
                </a:solidFill>
              </a:rPr>
              <a:pPr/>
              <a:t>11/29/2013</a:t>
            </a:fld>
            <a:endParaRPr lang="en-GB" smtClean="0">
              <a:solidFill>
                <a:srgbClr val="000000"/>
              </a:solidFill>
            </a:endParaRPr>
          </a:p>
        </p:txBody>
      </p:sp>
      <p:sp>
        <p:nvSpPr>
          <p:cNvPr id="55298" name="Rectangle 7"/>
          <p:cNvSpPr>
            <a:spLocks noGrp="1" noChangeArrowheads="1"/>
          </p:cNvSpPr>
          <p:nvPr>
            <p:ph type="sldNum" sz="quarter" idx="5"/>
          </p:nvPr>
        </p:nvSpPr>
        <p:spPr>
          <a:noFill/>
        </p:spPr>
        <p:txBody>
          <a:bodyPr/>
          <a:lstStyle/>
          <a:p>
            <a:fld id="{845968FB-691F-4BFB-9879-47E00F6F8308}" type="slidenum">
              <a:rPr lang="en-GB" smtClean="0">
                <a:solidFill>
                  <a:srgbClr val="000000"/>
                </a:solidFill>
              </a:rPr>
              <a:pPr/>
              <a:t>8</a:t>
            </a:fld>
            <a:endParaRPr lang="en-GB" smtClean="0">
              <a:solidFill>
                <a:srgbClr val="000000"/>
              </a:solidFill>
            </a:endParaRPr>
          </a:p>
        </p:txBody>
      </p:sp>
      <p:sp>
        <p:nvSpPr>
          <p:cNvPr id="55299" name="Rectangle 2"/>
          <p:cNvSpPr>
            <a:spLocks noGrp="1" noRot="1" noChangeAspect="1" noChangeArrowheads="1" noTextEdit="1"/>
          </p:cNvSpPr>
          <p:nvPr>
            <p:ph type="sldImg"/>
          </p:nvPr>
        </p:nvSpPr>
        <p:spPr>
          <a:xfrm>
            <a:off x="930275" y="741363"/>
            <a:ext cx="4933950" cy="3700462"/>
          </a:xfrm>
          <a:ln/>
        </p:spPr>
      </p:sp>
      <p:sp>
        <p:nvSpPr>
          <p:cNvPr id="55300" name="Rectangle 3"/>
          <p:cNvSpPr>
            <a:spLocks noGrp="1" noChangeArrowheads="1"/>
          </p:cNvSpPr>
          <p:nvPr>
            <p:ph type="body" idx="1"/>
          </p:nvPr>
        </p:nvSpPr>
        <p:spPr>
          <a:xfrm>
            <a:off x="906467" y="4700589"/>
            <a:ext cx="4984750" cy="4443412"/>
          </a:xfrm>
          <a:noFill/>
          <a:ln/>
        </p:spPr>
        <p:txBody>
          <a:bodyPr>
            <a:normAutofit/>
          </a:bodyPr>
          <a:lstStyle/>
          <a:p>
            <a:r>
              <a:rPr lang="en-US" dirty="0"/>
              <a:t>The Bunge Fertilizer acquisition more than doubles Yara’s fertilizer shipments to the country, creating increased scale within maritime logistics, through larger shipments, trade flow optimization and other scale benefits.</a:t>
            </a:r>
          </a:p>
          <a:p>
            <a:endParaRPr lang="en-US" dirty="0"/>
          </a:p>
          <a:p>
            <a:pPr algn="just"/>
            <a:r>
              <a:rPr lang="en-US" dirty="0"/>
              <a:t>The optimization and synergy harvest linked to the Bunge Fertilizer acquisition, with increased scale within raw material purchasing and maritime logistics, are the current key priority for Yara’s Supply &amp; Trade function.</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gi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tags" Target="../tags/tag6.xml"/><Relationship Id="rId11" Type="http://schemas.openxmlformats.org/officeDocument/2006/relationships/image" Target="../media/image5.jpeg"/><Relationship Id="rId5" Type="http://schemas.openxmlformats.org/officeDocument/2006/relationships/tags" Target="../tags/tag5.xml"/><Relationship Id="rId10" Type="http://schemas.openxmlformats.org/officeDocument/2006/relationships/image" Target="../media/image4.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9458" name="Picture 2" descr="http://mediabase.edbasa.com/erez4/download/filename_48fd5d8ff8a26673.zipu"/>
          <p:cNvPicPr>
            <a:picLocks noChangeAspect="1" noChangeArrowheads="1"/>
          </p:cNvPicPr>
          <p:nvPr userDrawn="1"/>
        </p:nvPicPr>
        <p:blipFill>
          <a:blip r:embed="rId2" cstate="print"/>
          <a:srcRect r="11111"/>
          <a:stretch>
            <a:fillRect/>
          </a:stretch>
        </p:blipFill>
        <p:spPr bwMode="auto">
          <a:xfrm>
            <a:off x="0" y="1"/>
            <a:ext cx="8064500" cy="6048375"/>
          </a:xfrm>
          <a:prstGeom prst="rect">
            <a:avLst/>
          </a:prstGeom>
          <a:noFill/>
        </p:spPr>
      </p:pic>
      <p:sp>
        <p:nvSpPr>
          <p:cNvPr id="2" name="Title 1"/>
          <p:cNvSpPr>
            <a:spLocks noGrp="1"/>
          </p:cNvSpPr>
          <p:nvPr>
            <p:ph type="ctrTitle"/>
          </p:nvPr>
        </p:nvSpPr>
        <p:spPr>
          <a:xfrm>
            <a:off x="550800" y="2361600"/>
            <a:ext cx="8064500" cy="1219800"/>
          </a:xfrm>
        </p:spPr>
        <p:txBody>
          <a:bodyPr>
            <a:noAutofit/>
          </a:bodyPr>
          <a:lstStyle>
            <a:lvl1pPr algn="ctr">
              <a:defRPr sz="3800" b="1" baseline="0">
                <a:solidFill>
                  <a:srgbClr val="FFFFFF"/>
                </a:solidFill>
                <a:latin typeface="Arial" pitchFamily="34" charset="0"/>
                <a:cs typeface="Arial" pitchFamily="34" charset="0"/>
              </a:defRPr>
            </a:lvl1pPr>
          </a:lstStyle>
          <a:p>
            <a:r>
              <a:rPr lang="en-US" smtClean="0"/>
              <a:t>Click to edit Master title style</a:t>
            </a:r>
            <a:endParaRPr lang="nb-NO" dirty="0"/>
          </a:p>
        </p:txBody>
      </p:sp>
      <p:sp>
        <p:nvSpPr>
          <p:cNvPr id="3" name="Subtitle 2"/>
          <p:cNvSpPr>
            <a:spLocks noGrp="1"/>
          </p:cNvSpPr>
          <p:nvPr>
            <p:ph type="subTitle" idx="1"/>
          </p:nvPr>
        </p:nvSpPr>
        <p:spPr>
          <a:xfrm>
            <a:off x="550800" y="3581400"/>
            <a:ext cx="8064500" cy="914400"/>
          </a:xfrm>
          <a:prstGeom prst="rect">
            <a:avLst/>
          </a:prstGeom>
        </p:spPr>
        <p:txBody>
          <a:bodyPr>
            <a:noAutofit/>
          </a:bodyPr>
          <a:lstStyle>
            <a:lvl1pPr marL="0" indent="0" algn="ctr">
              <a:buNone/>
              <a:defRPr sz="28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5" name="Picture 4" descr="YARA_CMYK_w_tagline_whitetransparent.gif"/>
          <p:cNvPicPr>
            <a:picLocks noChangeAspect="1"/>
          </p:cNvPicPr>
          <p:nvPr userDrawn="1"/>
        </p:nvPicPr>
        <p:blipFill>
          <a:blip r:embed="rId3" cstate="print"/>
          <a:srcRect l="13935" t="29542" r="16388" b="31068"/>
          <a:stretch>
            <a:fillRect/>
          </a:stretch>
        </p:blipFill>
        <p:spPr>
          <a:xfrm>
            <a:off x="437510" y="548864"/>
            <a:ext cx="1530170" cy="1224136"/>
          </a:xfrm>
          <a:prstGeom prst="rect">
            <a:avLst/>
          </a:prstGeom>
        </p:spPr>
      </p:pic>
      <p:sp>
        <p:nvSpPr>
          <p:cNvPr id="6" name="Rectangle 5"/>
          <p:cNvSpPr/>
          <p:nvPr userDrawn="1"/>
        </p:nvSpPr>
        <p:spPr>
          <a:xfrm>
            <a:off x="0" y="2492896"/>
            <a:ext cx="9144000" cy="2304256"/>
          </a:xfrm>
          <a:prstGeom prst="rect">
            <a:avLst/>
          </a:prstGeom>
          <a:solidFill>
            <a:srgbClr val="7D6A5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45576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198400" y="1213200"/>
            <a:ext cx="3412800" cy="4806000"/>
          </a:xfrm>
        </p:spPr>
        <p:txBody>
          <a:bodyPr rtlCol="0">
            <a:noAutofit/>
          </a:bodyPr>
          <a:lstStyle/>
          <a:p>
            <a:pPr lvl="0"/>
            <a:r>
              <a:rPr lang="en-US" noProof="0" smtClean="0"/>
              <a:t>Click icon to add picture</a:t>
            </a:r>
            <a:endParaRPr lang="en-US" noProof="0"/>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Pictures Right">
    <p:spTree>
      <p:nvGrpSpPr>
        <p:cNvPr id="1" name=""/>
        <p:cNvGrpSpPr/>
        <p:nvPr/>
      </p:nvGrpSpPr>
      <p:grpSpPr>
        <a:xfrm>
          <a:off x="0" y="0"/>
          <a:ext cx="0" cy="0"/>
          <a:chOff x="0" y="0"/>
          <a:chExt cx="0" cy="0"/>
        </a:xfrm>
      </p:grpSpPr>
      <p:sp>
        <p:nvSpPr>
          <p:cNvPr id="2" name="Title 1"/>
          <p:cNvSpPr>
            <a:spLocks noGrp="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45576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198400" y="1213200"/>
            <a:ext cx="3412800" cy="2340000"/>
          </a:xfrm>
        </p:spPr>
        <p:txBody>
          <a:bodyPr rtlCol="0">
            <a:noAutofit/>
          </a:bodyPr>
          <a:lstStyle/>
          <a:p>
            <a:pPr lvl="0"/>
            <a:r>
              <a:rPr lang="en-US" noProof="0" smtClean="0"/>
              <a:t>Click icon to add picture</a:t>
            </a:r>
            <a:endParaRPr lang="en-US" noProof="0"/>
          </a:p>
        </p:txBody>
      </p:sp>
      <p:sp>
        <p:nvSpPr>
          <p:cNvPr id="5" name="Picture Placeholder 5"/>
          <p:cNvSpPr>
            <a:spLocks noGrp="1" noChangeAspect="1"/>
          </p:cNvSpPr>
          <p:nvPr>
            <p:ph type="pic" sz="quarter" idx="11"/>
          </p:nvPr>
        </p:nvSpPr>
        <p:spPr>
          <a:xfrm>
            <a:off x="5198400" y="3661200"/>
            <a:ext cx="3412800" cy="2340000"/>
          </a:xfrm>
        </p:spPr>
        <p:txBody>
          <a:bodyPr rtlCol="0">
            <a:noAutofit/>
          </a:bodyPr>
          <a:lstStyle/>
          <a:p>
            <a:pPr lvl="0"/>
            <a:r>
              <a:rPr lang="en-US" noProof="0" smtClean="0"/>
              <a:t>Click icon to add picture</a:t>
            </a:r>
            <a:endParaRPr lang="en-US" noProof="0"/>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Picture Bottom">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3400" y="1213199"/>
            <a:ext cx="8078400" cy="2898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33400" y="4219200"/>
            <a:ext cx="8077200" cy="1800000"/>
          </a:xfrm>
        </p:spPr>
        <p:txBody>
          <a:bodyPr rtlCol="0">
            <a:noAutofit/>
          </a:bodyPr>
          <a:lstStyle/>
          <a:p>
            <a:pPr lvl="0"/>
            <a:r>
              <a:rPr lang="en-US" noProof="0" smtClean="0"/>
              <a:t>Click icon to add picture</a:t>
            </a:r>
            <a:endParaRPr lang="en-US" noProof="0"/>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ictures Bottom">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3400" y="1213199"/>
            <a:ext cx="8078400" cy="2898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33400" y="4219200"/>
            <a:ext cx="2620800" cy="1800000"/>
          </a:xfrm>
        </p:spPr>
        <p:txBody>
          <a:bodyPr rtlCol="0">
            <a:noAutofit/>
          </a:bodyPr>
          <a:lstStyle/>
          <a:p>
            <a:pPr lvl="0"/>
            <a:r>
              <a:rPr lang="en-US" noProof="0" smtClean="0"/>
              <a:t>Click icon to add picture</a:t>
            </a:r>
            <a:endParaRPr lang="en-US" noProof="0"/>
          </a:p>
        </p:txBody>
      </p:sp>
      <p:sp>
        <p:nvSpPr>
          <p:cNvPr id="7" name="Picture Placeholder 5"/>
          <p:cNvSpPr>
            <a:spLocks noGrp="1" noChangeAspect="1"/>
          </p:cNvSpPr>
          <p:nvPr>
            <p:ph type="pic" sz="quarter" idx="11"/>
          </p:nvPr>
        </p:nvSpPr>
        <p:spPr>
          <a:xfrm>
            <a:off x="3261600" y="4219200"/>
            <a:ext cx="2620800" cy="1800000"/>
          </a:xfrm>
        </p:spPr>
        <p:txBody>
          <a:bodyPr rtlCol="0">
            <a:noAutofit/>
          </a:bodyPr>
          <a:lstStyle/>
          <a:p>
            <a:pPr lvl="0"/>
            <a:r>
              <a:rPr lang="en-US" noProof="0" smtClean="0"/>
              <a:t>Click icon to add picture</a:t>
            </a:r>
            <a:endParaRPr lang="en-US" noProof="0"/>
          </a:p>
        </p:txBody>
      </p:sp>
      <p:sp>
        <p:nvSpPr>
          <p:cNvPr id="8" name="Picture Placeholder 5"/>
          <p:cNvSpPr>
            <a:spLocks noGrp="1" noChangeAspect="1"/>
          </p:cNvSpPr>
          <p:nvPr>
            <p:ph type="pic" sz="quarter" idx="12"/>
          </p:nvPr>
        </p:nvSpPr>
        <p:spPr>
          <a:xfrm>
            <a:off x="5990400" y="4219200"/>
            <a:ext cx="2620800" cy="1800000"/>
          </a:xfrm>
        </p:spPr>
        <p:txBody>
          <a:bodyPr rtlCol="0">
            <a:noAutofit/>
          </a:body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Picture Top">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3400" y="3121200"/>
            <a:ext cx="8078400" cy="2898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7" name="Picture Placeholder 5"/>
          <p:cNvSpPr>
            <a:spLocks noGrp="1" noChangeAspect="1"/>
          </p:cNvSpPr>
          <p:nvPr>
            <p:ph type="pic" sz="quarter" idx="10"/>
          </p:nvPr>
        </p:nvSpPr>
        <p:spPr>
          <a:xfrm>
            <a:off x="533400" y="1213200"/>
            <a:ext cx="8077200" cy="1800000"/>
          </a:xfrm>
        </p:spPr>
        <p:txBody>
          <a:bodyPr rtlCol="0">
            <a:noAutofit/>
          </a:bodyPr>
          <a:lstStyle/>
          <a:p>
            <a:pPr lvl="0"/>
            <a:r>
              <a:rPr lang="en-US" noProof="0" smtClean="0"/>
              <a:t>Click icon to add picture</a:t>
            </a:r>
            <a:endParaRPr lang="en-US" noProof="0"/>
          </a:p>
        </p:txBody>
      </p:sp>
    </p:spTree>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2925" y="230188"/>
            <a:ext cx="8069263" cy="846137"/>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8163" y="1674813"/>
            <a:ext cx="8072437" cy="4192587"/>
          </a:xfrm>
        </p:spPr>
        <p:txBody>
          <a:bodyPr/>
          <a:lstStyle/>
          <a:p>
            <a:endParaRPr lang="en-US"/>
          </a:p>
        </p:txBody>
      </p:sp>
      <p:pic>
        <p:nvPicPr>
          <p:cNvPr id="4" name="Picture 2" descr="Click to zoom"/>
          <p:cNvPicPr>
            <a:picLocks noChangeAspect="1" noChangeArrowheads="1"/>
          </p:cNvPicPr>
          <p:nvPr userDrawn="1"/>
        </p:nvPicPr>
        <p:blipFill>
          <a:blip r:embed="rId2" cstate="print"/>
          <a:srcRect/>
          <a:stretch>
            <a:fillRect/>
          </a:stretch>
        </p:blipFill>
        <p:spPr bwMode="auto">
          <a:xfrm>
            <a:off x="683568" y="260648"/>
            <a:ext cx="8096615" cy="6086046"/>
          </a:xfrm>
          <a:prstGeom prst="rect">
            <a:avLst/>
          </a:prstGeom>
          <a:noFill/>
        </p:spPr>
      </p:pic>
    </p:spTree>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2925" y="230188"/>
            <a:ext cx="8069263" cy="8461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8163" y="1674813"/>
            <a:ext cx="3959225" cy="419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9788" y="1674813"/>
            <a:ext cx="3960812" cy="4192587"/>
          </a:xfrm>
        </p:spPr>
        <p:txBody>
          <a:bodyPr/>
          <a:lstStyle/>
          <a:p>
            <a:endParaRPr lang="en-US"/>
          </a:p>
        </p:txBody>
      </p:sp>
    </p:spTree>
    <p:extLst>
      <p:ext uri="{BB962C8B-B14F-4D97-AF65-F5344CB8AC3E}">
        <p14:creationId xmlns:p14="http://schemas.microsoft.com/office/powerpoint/2010/main" val="1901923329"/>
      </p:ext>
    </p:extLst>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34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072949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87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custDataLst>
              <p:tags r:id="rId3"/>
            </p:custDataLst>
          </p:nvPr>
        </p:nvPicPr>
        <p:blipFill rotWithShape="1">
          <a:blip r:embed="rId11" cstate="print">
            <a:extLst>
              <a:ext uri="{28A0092B-C50C-407E-A947-70E740481C1C}">
                <a14:useLocalDpi xmlns:a14="http://schemas.microsoft.com/office/drawing/2010/main"/>
              </a:ext>
            </a:extLst>
          </a:blip>
          <a:srcRect/>
          <a:stretch/>
        </p:blipFill>
        <p:spPr>
          <a:xfrm>
            <a:off x="0" y="1"/>
            <a:ext cx="9143999" cy="6858000"/>
          </a:xfrm>
          <a:prstGeom prst="rect">
            <a:avLst/>
          </a:prstGeom>
        </p:spPr>
      </p:pic>
      <p:sp>
        <p:nvSpPr>
          <p:cNvPr id="6" name="Rectangle 5"/>
          <p:cNvSpPr/>
          <p:nvPr userDrawn="1">
            <p:custDataLst>
              <p:tags r:id="rId4"/>
            </p:custDataLst>
          </p:nvPr>
        </p:nvSpPr>
        <p:spPr>
          <a:xfrm>
            <a:off x="0" y="2492896"/>
            <a:ext cx="9144000" cy="2304256"/>
          </a:xfrm>
          <a:prstGeom prst="rect">
            <a:avLst/>
          </a:prstGeom>
          <a:solidFill>
            <a:srgbClr val="7D6A55">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p:cNvSpPr>
            <a:spLocks noGrp="1"/>
          </p:cNvSpPr>
          <p:nvPr>
            <p:ph type="subTitle" idx="1"/>
            <p:custDataLst>
              <p:tags r:id="rId5"/>
            </p:custDataLst>
          </p:nvPr>
        </p:nvSpPr>
        <p:spPr>
          <a:xfrm>
            <a:off x="550800" y="3581400"/>
            <a:ext cx="8064500" cy="914400"/>
          </a:xfrm>
          <a:prstGeom prst="rect">
            <a:avLst/>
          </a:prstGeom>
        </p:spPr>
        <p:txBody>
          <a:bodyPr>
            <a:noAutofit/>
          </a:bodyPr>
          <a:lstStyle>
            <a:lvl1pPr marL="0" indent="0" algn="ctr">
              <a:buNone/>
              <a:defRPr sz="28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5" name="Picture 4" descr="YARA_CMYK_w_tagline_whitetransparent.gif"/>
          <p:cNvPicPr>
            <a:picLocks noChangeAspect="1"/>
          </p:cNvPicPr>
          <p:nvPr userDrawn="1">
            <p:custDataLst>
              <p:tags r:id="rId6"/>
            </p:custDataLst>
          </p:nvPr>
        </p:nvPicPr>
        <p:blipFill>
          <a:blip r:embed="rId12" cstate="print"/>
          <a:srcRect l="13935" t="29542" r="16388" b="31068"/>
          <a:stretch>
            <a:fillRect/>
          </a:stretch>
        </p:blipFill>
        <p:spPr>
          <a:xfrm>
            <a:off x="437510" y="548864"/>
            <a:ext cx="1530170" cy="1224136"/>
          </a:xfrm>
          <a:prstGeom prst="rect">
            <a:avLst/>
          </a:prstGeom>
        </p:spPr>
      </p:pic>
      <p:sp>
        <p:nvSpPr>
          <p:cNvPr id="2" name="Title 1"/>
          <p:cNvSpPr>
            <a:spLocks noGrp="1"/>
          </p:cNvSpPr>
          <p:nvPr>
            <p:ph type="ctrTitle"/>
            <p:custDataLst>
              <p:tags r:id="rId7"/>
            </p:custDataLst>
          </p:nvPr>
        </p:nvSpPr>
        <p:spPr>
          <a:xfrm>
            <a:off x="550800" y="2361600"/>
            <a:ext cx="8064500" cy="1219800"/>
          </a:xfrm>
        </p:spPr>
        <p:txBody>
          <a:bodyPr>
            <a:noAutofit/>
          </a:bodyPr>
          <a:lstStyle>
            <a:lvl1pPr algn="ctr">
              <a:defRPr sz="3800" b="1" baseline="0">
                <a:solidFill>
                  <a:srgbClr val="FFFFFF"/>
                </a:solidFill>
                <a:latin typeface="Arial" pitchFamily="34" charset="0"/>
                <a:cs typeface="Arial" pitchFamily="34" charset="0"/>
              </a:defRPr>
            </a:lvl1pPr>
          </a:lstStyle>
          <a:p>
            <a:r>
              <a:rPr lang="en-US" smtClean="0"/>
              <a:t>Click to edit Master title style</a:t>
            </a:r>
            <a:endParaRPr lang="nb-NO"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532800" y="1214422"/>
            <a:ext cx="8078400" cy="4786345"/>
          </a:xfrm>
          <a:prstGeom prst="rect">
            <a:avLst/>
          </a:prstGeom>
        </p:spPr>
        <p:txBody>
          <a:bodyPr>
            <a:noAutofit/>
          </a:bodyPr>
          <a:lstStyle>
            <a:lvl1pPr>
              <a:buClr>
                <a:schemeClr val="accent6"/>
              </a:buClr>
              <a:buFont typeface="Wingdings" pitchFamily="2" charset="2"/>
              <a:buChar char=""/>
              <a:defRPr sz="1800">
                <a:solidFill>
                  <a:srgbClr val="000000"/>
                </a:solidFill>
                <a:latin typeface="Arial" pitchFamily="34" charset="0"/>
                <a:cs typeface="Arial" pitchFamily="34" charset="0"/>
              </a:defRPr>
            </a:lvl1pPr>
            <a:lvl2pPr>
              <a:buClr>
                <a:schemeClr val="accent6"/>
              </a:buClr>
              <a:buFont typeface="Arial" pitchFamily="34" charset="0"/>
              <a:buChar char="–"/>
              <a:defRPr sz="1600">
                <a:solidFill>
                  <a:srgbClr val="000000"/>
                </a:solidFill>
                <a:latin typeface="Arial" pitchFamily="34" charset="0"/>
                <a:cs typeface="Arial" pitchFamily="34" charset="0"/>
              </a:defRPr>
            </a:lvl2pPr>
            <a:lvl3pPr>
              <a:buClr>
                <a:schemeClr val="accent6"/>
              </a:buClr>
              <a:buFont typeface="Arial" pitchFamily="34" charset="0"/>
              <a:buChar char="•"/>
              <a:defRPr sz="1600">
                <a:solidFill>
                  <a:srgbClr val="000000"/>
                </a:solidFill>
                <a:latin typeface="Arial" pitchFamily="34" charset="0"/>
                <a:cs typeface="Arial" pitchFamily="34" charset="0"/>
              </a:defRPr>
            </a:lvl3pPr>
            <a:lvl4pPr>
              <a:buClr>
                <a:schemeClr val="accent6"/>
              </a:buClr>
              <a:buFont typeface="Arial" pitchFamily="34" charset="0"/>
              <a:buChar char="–"/>
              <a:defRPr sz="1600">
                <a:solidFill>
                  <a:srgbClr val="000000"/>
                </a:solidFill>
                <a:latin typeface="Arial" pitchFamily="34" charset="0"/>
                <a:cs typeface="Arial" pitchFamily="34" charset="0"/>
              </a:defRPr>
            </a:lvl4pPr>
            <a:lvl5pPr>
              <a:buClr>
                <a:schemeClr val="accent6"/>
              </a:buClr>
              <a:buFont typeface="Arial" pitchFamily="34" charset="0"/>
              <a:buChar char="•"/>
              <a:defRPr sz="1600">
                <a:solidFill>
                  <a:srgbClr val="0000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5" name="Title 4"/>
          <p:cNvSpPr>
            <a:spLocks noGrp="1"/>
          </p:cNvSpPr>
          <p:nvPr>
            <p:ph type="title"/>
          </p:nvPr>
        </p:nvSpPr>
        <p:spPr/>
        <p:txBody>
          <a:bodyPr/>
          <a:lstStyle>
            <a:lvl1pPr>
              <a:defRPr baseline="0">
                <a:solidFill>
                  <a:schemeClr val="accent6"/>
                </a:solidFill>
              </a:defRPr>
            </a:lvl1pPr>
          </a:lstStyle>
          <a:p>
            <a:r>
              <a:rPr lang="en-US" dirty="0" smtClean="0"/>
              <a:t>Click to edit Master title style</a:t>
            </a:r>
            <a:endParaRPr lang="en-US" dirty="0"/>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2800" y="230400"/>
            <a:ext cx="8039728"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39600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7" name="Content Placeholder 2"/>
          <p:cNvSpPr>
            <a:spLocks noGrp="1"/>
          </p:cNvSpPr>
          <p:nvPr>
            <p:ph sz="half" idx="10"/>
          </p:nvPr>
        </p:nvSpPr>
        <p:spPr>
          <a:xfrm>
            <a:off x="4600800" y="1213200"/>
            <a:ext cx="39600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26208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4" name="Content Placeholder 3"/>
          <p:cNvSpPr>
            <a:spLocks noGrp="1" noChangeAspect="1"/>
          </p:cNvSpPr>
          <p:nvPr>
            <p:ph sz="half" idx="2"/>
          </p:nvPr>
        </p:nvSpPr>
        <p:spPr>
          <a:xfrm>
            <a:off x="5990400" y="1213200"/>
            <a:ext cx="2620800" cy="4806000"/>
          </a:xfrm>
          <a:prstGeom prst="rect">
            <a:avLst/>
          </a:prstGeom>
        </p:spPr>
        <p:txBody>
          <a:bodyPr/>
          <a:lstStyle>
            <a:lvl1pPr>
              <a:buClr>
                <a:schemeClr val="accent6"/>
              </a:buClr>
              <a:defRPr sz="1800">
                <a:solidFill>
                  <a:srgbClr val="000000"/>
                </a:solidFill>
              </a:defRPr>
            </a:lvl1pPr>
            <a:lvl2pPr>
              <a:buClr>
                <a:schemeClr val="accent6"/>
              </a:buClr>
              <a:defRPr sz="1600">
                <a:solidFill>
                  <a:srgbClr val="000000"/>
                </a:solidFill>
              </a:defRPr>
            </a:lvl2pPr>
            <a:lvl3pPr>
              <a:buClr>
                <a:schemeClr val="accent6"/>
              </a:buClr>
              <a:defRPr sz="1600">
                <a:solidFill>
                  <a:srgbClr val="000000"/>
                </a:solidFill>
              </a:defRPr>
            </a:lvl3pPr>
            <a:lvl4pPr>
              <a:buClr>
                <a:schemeClr val="accent6"/>
              </a:buClr>
              <a:defRPr sz="1600">
                <a:solidFill>
                  <a:srgbClr val="000000"/>
                </a:solidFill>
              </a:defRPr>
            </a:lvl4pPr>
            <a:lvl5pPr>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5" name="Content Placeholder 2"/>
          <p:cNvSpPr>
            <a:spLocks noGrp="1" noChangeAspect="1"/>
          </p:cNvSpPr>
          <p:nvPr>
            <p:ph sz="half" idx="10"/>
          </p:nvPr>
        </p:nvSpPr>
        <p:spPr>
          <a:xfrm>
            <a:off x="3261600" y="1213200"/>
            <a:ext cx="26208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1" cstate="print"/>
          <a:srcRect t="5066"/>
          <a:stretch>
            <a:fillRect/>
          </a:stretch>
        </p:blipFill>
        <p:spPr bwMode="auto">
          <a:xfrm>
            <a:off x="0" y="6092825"/>
            <a:ext cx="9144000" cy="765175"/>
          </a:xfrm>
          <a:prstGeom prst="rect">
            <a:avLst/>
          </a:prstGeom>
          <a:noFill/>
          <a:ln w="9525">
            <a:noFill/>
            <a:miter lim="800000"/>
            <a:headEnd/>
            <a:tailEnd/>
          </a:ln>
        </p:spPr>
      </p:pic>
      <p:sp>
        <p:nvSpPr>
          <p:cNvPr id="1027" name="Title Placeholder 1"/>
          <p:cNvSpPr>
            <a:spLocks noGrp="1"/>
          </p:cNvSpPr>
          <p:nvPr>
            <p:ph type="title"/>
          </p:nvPr>
        </p:nvSpPr>
        <p:spPr bwMode="auto">
          <a:xfrm>
            <a:off x="533400" y="230188"/>
            <a:ext cx="8077200" cy="846137"/>
          </a:xfrm>
          <a:prstGeom prst="rect">
            <a:avLst/>
          </a:prstGeom>
          <a:noFill/>
          <a:ln w="9525">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Master title style</a:t>
            </a:r>
            <a:endParaRPr lang="nb-NO" dirty="0" smtClean="0"/>
          </a:p>
        </p:txBody>
      </p:sp>
      <p:sp>
        <p:nvSpPr>
          <p:cNvPr id="1028" name="Text Placeholder 13"/>
          <p:cNvSpPr>
            <a:spLocks noGrp="1" noChangeAspect="1"/>
          </p:cNvSpPr>
          <p:nvPr>
            <p:ph type="body" idx="1"/>
          </p:nvPr>
        </p:nvSpPr>
        <p:spPr bwMode="auto">
          <a:xfrm>
            <a:off x="533400" y="1214438"/>
            <a:ext cx="8077200" cy="4805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smtClean="0"/>
          </a:p>
        </p:txBody>
      </p:sp>
      <p:sp>
        <p:nvSpPr>
          <p:cNvPr id="11" name="Date Placeholder 3"/>
          <p:cNvSpPr>
            <a:spLocks noGrp="1"/>
          </p:cNvSpPr>
          <p:nvPr>
            <p:ph type="dt" sz="half" idx="2"/>
          </p:nvPr>
        </p:nvSpPr>
        <p:spPr>
          <a:xfrm>
            <a:off x="2286000" y="6553200"/>
            <a:ext cx="609600" cy="152400"/>
          </a:xfrm>
          <a:prstGeom prst="rect">
            <a:avLst/>
          </a:prstGeom>
        </p:spPr>
        <p:txBody>
          <a:bodyPr vert="horz" wrap="square" lIns="91440" tIns="45720" rIns="91440" bIns="45720" numCol="1" anchor="t" anchorCtr="0" compatLnSpc="1">
            <a:prstTxWarp prst="textNoShape">
              <a:avLst/>
            </a:prstTxWarp>
          </a:bodyPr>
          <a:lstStyle>
            <a:lvl1pPr>
              <a:defRPr sz="600">
                <a:latin typeface="Verdana" pitchFamily="-65" charset="0"/>
              </a:defRPr>
            </a:lvl1pPr>
          </a:lstStyle>
          <a:p>
            <a:pPr fontAlgn="base">
              <a:spcBef>
                <a:spcPct val="0"/>
              </a:spcBef>
              <a:spcAft>
                <a:spcPct val="0"/>
              </a:spcAft>
            </a:pPr>
            <a:fld id="{9B6A78CB-0559-49D9-A58C-6D2EE201EA10}" type="datetime1">
              <a:rPr lang="nb-NO" smtClean="0">
                <a:solidFill>
                  <a:srgbClr val="000000"/>
                </a:solidFill>
                <a:ea typeface="ＭＳ Ｐゴシック" pitchFamily="-65" charset="-128"/>
              </a:rPr>
              <a:pPr fontAlgn="base">
                <a:spcBef>
                  <a:spcPct val="0"/>
                </a:spcBef>
                <a:spcAft>
                  <a:spcPct val="0"/>
                </a:spcAft>
              </a:pPr>
              <a:t>29.11.2013</a:t>
            </a:fld>
            <a:endParaRPr lang="en-US">
              <a:solidFill>
                <a:srgbClr val="000000"/>
              </a:solidFill>
              <a:ea typeface="ＭＳ Ｐゴシック" pitchFamily="-65" charset="-128"/>
            </a:endParaRPr>
          </a:p>
        </p:txBody>
      </p:sp>
      <p:sp>
        <p:nvSpPr>
          <p:cNvPr id="12" name="Slide Number Placeholder 5"/>
          <p:cNvSpPr>
            <a:spLocks noGrp="1"/>
          </p:cNvSpPr>
          <p:nvPr>
            <p:ph type="sldNum" sz="quarter" idx="4"/>
          </p:nvPr>
        </p:nvSpPr>
        <p:spPr>
          <a:xfrm>
            <a:off x="2895600" y="6553200"/>
            <a:ext cx="533400" cy="152400"/>
          </a:xfrm>
          <a:prstGeom prst="rect">
            <a:avLst/>
          </a:prstGeom>
        </p:spPr>
        <p:txBody>
          <a:bodyPr vert="horz" wrap="square" lIns="91440" tIns="45720" rIns="91440" bIns="45720" numCol="1" anchor="t" anchorCtr="0" compatLnSpc="1">
            <a:prstTxWarp prst="textNoShape">
              <a:avLst/>
            </a:prstTxWarp>
          </a:bodyPr>
          <a:lstStyle>
            <a:lvl1pPr>
              <a:defRPr sz="600">
                <a:latin typeface="Verdana" pitchFamily="-65" charset="0"/>
              </a:defRPr>
            </a:lvl1pPr>
          </a:lstStyle>
          <a:p>
            <a:pPr fontAlgn="base">
              <a:spcBef>
                <a:spcPct val="0"/>
              </a:spcBef>
              <a:spcAft>
                <a:spcPct val="0"/>
              </a:spcAft>
            </a:pPr>
            <a:fld id="{65ADF186-D75F-4FCE-A065-D11FF8C0D629}" type="slidenum">
              <a:rPr lang="en-US">
                <a:solidFill>
                  <a:srgbClr val="000000"/>
                </a:solidFill>
                <a:ea typeface="ＭＳ Ｐゴシック" pitchFamily="-65" charset="-128"/>
              </a:rPr>
              <a:pPr fontAlgn="base">
                <a:spcBef>
                  <a:spcPct val="0"/>
                </a:spcBef>
                <a:spcAft>
                  <a:spcPct val="0"/>
                </a:spcAft>
              </a:pPr>
              <a:t>‹#›</a:t>
            </a:fld>
            <a:endParaRPr lang="en-US">
              <a:solidFill>
                <a:srgbClr val="000000"/>
              </a:solidFill>
              <a:ea typeface="ＭＳ Ｐゴシック" pitchFamily="-65" charset="-128"/>
            </a:endParaRPr>
          </a:p>
        </p:txBody>
      </p:sp>
      <p:sp>
        <p:nvSpPr>
          <p:cNvPr id="13" name="Footer Placeholder 4"/>
          <p:cNvSpPr>
            <a:spLocks noGrp="1"/>
          </p:cNvSpPr>
          <p:nvPr>
            <p:ph type="ftr" sz="quarter" idx="3"/>
          </p:nvPr>
        </p:nvSpPr>
        <p:spPr>
          <a:xfrm>
            <a:off x="990600" y="6553200"/>
            <a:ext cx="1295400" cy="152400"/>
          </a:xfrm>
          <a:prstGeom prst="rect">
            <a:avLst/>
          </a:prstGeom>
        </p:spPr>
        <p:txBody>
          <a:bodyPr vert="horz" wrap="square" lIns="91440" tIns="45720" rIns="91440" bIns="45720" numCol="1" anchor="t" anchorCtr="0" compatLnSpc="1">
            <a:prstTxWarp prst="textNoShape">
              <a:avLst/>
            </a:prstTxWarp>
          </a:bodyPr>
          <a:lstStyle>
            <a:lvl1pPr>
              <a:defRPr sz="600">
                <a:latin typeface="Verdana" pitchFamily="-65" charset="0"/>
              </a:defRPr>
            </a:lvl1pPr>
          </a:lstStyle>
          <a:p>
            <a:pPr fontAlgn="base">
              <a:spcBef>
                <a:spcPct val="0"/>
              </a:spcBef>
              <a:spcAft>
                <a:spcPct val="0"/>
              </a:spcAft>
            </a:pPr>
            <a:endParaRPr lang="en-US">
              <a:solidFill>
                <a:srgbClr val="000000"/>
              </a:solidFill>
              <a:ea typeface="ＭＳ Ｐゴシック" pitchFamily="-65" charset="-128"/>
            </a:endParaRPr>
          </a:p>
        </p:txBody>
      </p:sp>
      <p:pic>
        <p:nvPicPr>
          <p:cNvPr id="1032" name="Picture 2"/>
          <p:cNvPicPr>
            <a:picLocks noChangeAspect="1" noChangeArrowheads="1"/>
          </p:cNvPicPr>
          <p:nvPr/>
        </p:nvPicPr>
        <p:blipFill>
          <a:blip r:embed="rId21" cstate="print"/>
          <a:srcRect t="5066"/>
          <a:stretch>
            <a:fillRect/>
          </a:stretch>
        </p:blipFill>
        <p:spPr bwMode="auto">
          <a:xfrm>
            <a:off x="0" y="6092825"/>
            <a:ext cx="9144000" cy="765175"/>
          </a:xfrm>
          <a:prstGeom prst="rect">
            <a:avLst/>
          </a:prstGeom>
          <a:noFill/>
          <a:ln w="9525">
            <a:noFill/>
            <a:miter lim="800000"/>
            <a:headEnd/>
            <a:tailEnd/>
          </a:ln>
        </p:spPr>
      </p:pic>
      <p:pic>
        <p:nvPicPr>
          <p:cNvPr id="1033" name="Picture 2"/>
          <p:cNvPicPr>
            <a:picLocks noChangeAspect="1" noChangeArrowheads="1"/>
          </p:cNvPicPr>
          <p:nvPr/>
        </p:nvPicPr>
        <p:blipFill>
          <a:blip r:embed="rId21" cstate="print"/>
          <a:srcRect t="5066"/>
          <a:stretch>
            <a:fillRect/>
          </a:stretch>
        </p:blipFill>
        <p:spPr bwMode="auto">
          <a:xfrm>
            <a:off x="0" y="6092825"/>
            <a:ext cx="9144000" cy="765175"/>
          </a:xfrm>
          <a:prstGeom prst="rect">
            <a:avLst/>
          </a:prstGeom>
          <a:noFill/>
          <a:ln w="9525">
            <a:noFill/>
            <a:miter lim="800000"/>
            <a:headEnd/>
            <a:tailEnd/>
          </a:ln>
        </p:spPr>
      </p:pic>
      <p:pic>
        <p:nvPicPr>
          <p:cNvPr id="1034" name="Picture 2"/>
          <p:cNvPicPr>
            <a:picLocks noChangeAspect="1" noChangeArrowheads="1"/>
          </p:cNvPicPr>
          <p:nvPr/>
        </p:nvPicPr>
        <p:blipFill>
          <a:blip r:embed="rId21" cstate="print"/>
          <a:srcRect t="5066"/>
          <a:stretch>
            <a:fillRect/>
          </a:stretch>
        </p:blipFill>
        <p:spPr bwMode="auto">
          <a:xfrm>
            <a:off x="0" y="6092825"/>
            <a:ext cx="9144000" cy="765175"/>
          </a:xfrm>
          <a:prstGeom prst="rect">
            <a:avLst/>
          </a:prstGeom>
          <a:noFill/>
          <a:ln w="9525">
            <a:noFill/>
            <a:miter lim="800000"/>
            <a:headEnd/>
            <a:tailEnd/>
          </a:ln>
        </p:spPr>
      </p:pic>
      <p:pic>
        <p:nvPicPr>
          <p:cNvPr id="1035" name="Picture 2"/>
          <p:cNvPicPr>
            <a:picLocks noChangeAspect="1" noChangeArrowheads="1"/>
          </p:cNvPicPr>
          <p:nvPr/>
        </p:nvPicPr>
        <p:blipFill>
          <a:blip r:embed="rId21" cstate="print"/>
          <a:srcRect t="5066"/>
          <a:stretch>
            <a:fillRect/>
          </a:stretch>
        </p:blipFill>
        <p:spPr bwMode="auto">
          <a:xfrm>
            <a:off x="0" y="6092825"/>
            <a:ext cx="9144000" cy="765175"/>
          </a:xfrm>
          <a:prstGeom prst="rect">
            <a:avLst/>
          </a:prstGeom>
          <a:noFill/>
          <a:ln w="9525">
            <a:noFill/>
            <a:miter lim="800000"/>
            <a:headEnd/>
            <a:tailEnd/>
          </a:ln>
        </p:spPr>
      </p:pic>
      <p:sp>
        <p:nvSpPr>
          <p:cNvPr id="14" name="TextBox 13"/>
          <p:cNvSpPr txBox="1"/>
          <p:nvPr/>
        </p:nvSpPr>
        <p:spPr>
          <a:xfrm>
            <a:off x="1115616" y="6309320"/>
            <a:ext cx="2664296" cy="246221"/>
          </a:xfrm>
          <a:prstGeom prst="rect">
            <a:avLst/>
          </a:prstGeom>
          <a:noFill/>
        </p:spPr>
        <p:txBody>
          <a:bodyPr wrap="square" rtlCol="0">
            <a:spAutoFit/>
          </a:bodyPr>
          <a:lstStyle/>
          <a:p>
            <a:r>
              <a:rPr lang="en-US" sz="1000" dirty="0" smtClean="0"/>
              <a:t>IR-Date</a:t>
            </a:r>
            <a:r>
              <a:rPr lang="en-US" sz="1000" baseline="0" dirty="0" smtClean="0"/>
              <a:t>: 2013-12-02</a:t>
            </a:r>
            <a:endParaRPr lang="en-US" sz="1000" dirty="0"/>
          </a:p>
        </p:txBody>
      </p:sp>
      <p:sp>
        <p:nvSpPr>
          <p:cNvPr id="15" name="TextBox 14"/>
          <p:cNvSpPr txBox="1"/>
          <p:nvPr/>
        </p:nvSpPr>
        <p:spPr>
          <a:xfrm>
            <a:off x="8604250" y="260648"/>
            <a:ext cx="341760" cy="246221"/>
          </a:xfrm>
          <a:prstGeom prst="rect">
            <a:avLst/>
          </a:prstGeom>
          <a:noFill/>
        </p:spPr>
        <p:txBody>
          <a:bodyPr wrap="none" rtlCol="0">
            <a:spAutoFit/>
          </a:bodyPr>
          <a:lstStyle/>
          <a:p>
            <a:fld id="{2BDB0C12-8D36-46BD-A8F2-25CF905B2C1A}" type="slidenum">
              <a:rPr lang="en-US" sz="1000" smtClean="0"/>
              <a:pPr/>
              <a:t>‹#›</a:t>
            </a:fld>
            <a:endParaRPr lang="en-US" sz="1000" dirty="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ransition>
    <p:wipe dir="r"/>
  </p:transition>
  <p:hf hdr="0" ftr="0" dt="0"/>
  <p:txStyles>
    <p:titleStyle>
      <a:lvl1pPr algn="l" rtl="0" fontAlgn="base">
        <a:spcBef>
          <a:spcPct val="0"/>
        </a:spcBef>
        <a:spcAft>
          <a:spcPct val="0"/>
        </a:spcAft>
        <a:defRPr sz="2400" kern="1200">
          <a:solidFill>
            <a:srgbClr val="78A22F"/>
          </a:solidFill>
          <a:latin typeface="Arial Black" pitchFamily="34" charset="0"/>
          <a:ea typeface="ＭＳ Ｐゴシック" pitchFamily="-65" charset="-128"/>
          <a:cs typeface="+mj-cs"/>
        </a:defRPr>
      </a:lvl1pPr>
      <a:lvl2pPr algn="l" rtl="0" fontAlgn="base">
        <a:spcBef>
          <a:spcPct val="0"/>
        </a:spcBef>
        <a:spcAft>
          <a:spcPct val="0"/>
        </a:spcAft>
        <a:defRPr sz="2400">
          <a:solidFill>
            <a:srgbClr val="78A22F"/>
          </a:solidFill>
          <a:latin typeface="Arial Black" pitchFamily="-65" charset="0"/>
          <a:ea typeface="ＭＳ Ｐゴシック" pitchFamily="-65" charset="-128"/>
        </a:defRPr>
      </a:lvl2pPr>
      <a:lvl3pPr algn="l" rtl="0" fontAlgn="base">
        <a:spcBef>
          <a:spcPct val="0"/>
        </a:spcBef>
        <a:spcAft>
          <a:spcPct val="0"/>
        </a:spcAft>
        <a:defRPr sz="2400">
          <a:solidFill>
            <a:srgbClr val="78A22F"/>
          </a:solidFill>
          <a:latin typeface="Arial Black" pitchFamily="-65" charset="0"/>
          <a:ea typeface="ＭＳ Ｐゴシック" pitchFamily="-65" charset="-128"/>
        </a:defRPr>
      </a:lvl3pPr>
      <a:lvl4pPr algn="l" rtl="0" fontAlgn="base">
        <a:spcBef>
          <a:spcPct val="0"/>
        </a:spcBef>
        <a:spcAft>
          <a:spcPct val="0"/>
        </a:spcAft>
        <a:defRPr sz="2400">
          <a:solidFill>
            <a:srgbClr val="78A22F"/>
          </a:solidFill>
          <a:latin typeface="Arial Black" pitchFamily="-65" charset="0"/>
          <a:ea typeface="ＭＳ Ｐゴシック" pitchFamily="-65" charset="-128"/>
        </a:defRPr>
      </a:lvl4pPr>
      <a:lvl5pPr algn="l" rtl="0" fontAlgn="base">
        <a:spcBef>
          <a:spcPct val="0"/>
        </a:spcBef>
        <a:spcAft>
          <a:spcPct val="0"/>
        </a:spcAft>
        <a:defRPr sz="2400">
          <a:solidFill>
            <a:srgbClr val="78A22F"/>
          </a:solidFill>
          <a:latin typeface="Arial Black" pitchFamily="-65" charset="0"/>
          <a:ea typeface="ＭＳ Ｐゴシック" pitchFamily="-65" charset="-128"/>
        </a:defRPr>
      </a:lvl5pPr>
      <a:lvl6pPr marL="457200" algn="l" rtl="0" fontAlgn="base">
        <a:spcBef>
          <a:spcPct val="0"/>
        </a:spcBef>
        <a:spcAft>
          <a:spcPct val="0"/>
        </a:spcAft>
        <a:defRPr sz="2400">
          <a:solidFill>
            <a:srgbClr val="78A22F"/>
          </a:solidFill>
          <a:latin typeface="Arial Black" pitchFamily="-65" charset="0"/>
          <a:ea typeface="ＭＳ Ｐゴシック" pitchFamily="-65" charset="-128"/>
        </a:defRPr>
      </a:lvl6pPr>
      <a:lvl7pPr marL="914400" algn="l" rtl="0" fontAlgn="base">
        <a:spcBef>
          <a:spcPct val="0"/>
        </a:spcBef>
        <a:spcAft>
          <a:spcPct val="0"/>
        </a:spcAft>
        <a:defRPr sz="2400">
          <a:solidFill>
            <a:srgbClr val="78A22F"/>
          </a:solidFill>
          <a:latin typeface="Arial Black" pitchFamily="-65" charset="0"/>
          <a:ea typeface="ＭＳ Ｐゴシック" pitchFamily="-65" charset="-128"/>
        </a:defRPr>
      </a:lvl7pPr>
      <a:lvl8pPr marL="1371600" algn="l" rtl="0" fontAlgn="base">
        <a:spcBef>
          <a:spcPct val="0"/>
        </a:spcBef>
        <a:spcAft>
          <a:spcPct val="0"/>
        </a:spcAft>
        <a:defRPr sz="2400">
          <a:solidFill>
            <a:srgbClr val="78A22F"/>
          </a:solidFill>
          <a:latin typeface="Arial Black" pitchFamily="-65" charset="0"/>
          <a:ea typeface="ＭＳ Ｐゴシック" pitchFamily="-65" charset="-128"/>
        </a:defRPr>
      </a:lvl8pPr>
      <a:lvl9pPr marL="1828800" algn="l" rtl="0" fontAlgn="base">
        <a:spcBef>
          <a:spcPct val="0"/>
        </a:spcBef>
        <a:spcAft>
          <a:spcPct val="0"/>
        </a:spcAft>
        <a:defRPr sz="2400">
          <a:solidFill>
            <a:srgbClr val="78A22F"/>
          </a:solidFill>
          <a:latin typeface="Arial Black" pitchFamily="-65" charset="0"/>
          <a:ea typeface="ＭＳ Ｐゴシック" pitchFamily="-65" charset="-128"/>
        </a:defRPr>
      </a:lvl9pPr>
    </p:titleStyle>
    <p:bodyStyle>
      <a:lvl1pPr marL="342900" indent="-342900" algn="l" rtl="0" fontAlgn="base">
        <a:spcBef>
          <a:spcPct val="0"/>
        </a:spcBef>
        <a:spcAft>
          <a:spcPts val="600"/>
        </a:spcAft>
        <a:buClr>
          <a:srgbClr val="78A22F"/>
        </a:buClr>
        <a:buSzPct val="75000"/>
        <a:buFont typeface="Wingdings" pitchFamily="-65" charset="2"/>
        <a:buChar char=""/>
        <a:defRPr lang="en-US" kern="1200" dirty="0">
          <a:solidFill>
            <a:srgbClr val="000000"/>
          </a:solidFill>
          <a:latin typeface="Arial" pitchFamily="34" charset="0"/>
          <a:ea typeface="ＭＳ Ｐゴシック" pitchFamily="-65" charset="-128"/>
          <a:cs typeface="Arial" pitchFamily="34" charset="0"/>
        </a:defRPr>
      </a:lvl1pPr>
      <a:lvl2pPr marL="742950" indent="-285750" algn="l" rtl="0" fontAlgn="base">
        <a:spcBef>
          <a:spcPct val="0"/>
        </a:spcBef>
        <a:spcAft>
          <a:spcPts val="600"/>
        </a:spcAft>
        <a:buClr>
          <a:srgbClr val="78A22F"/>
        </a:buClr>
        <a:buSzPct val="75000"/>
        <a:buFont typeface="Arial" charset="0"/>
        <a:buChar char="–"/>
        <a:defRPr lang="en-US" sz="1600" kern="1200" dirty="0">
          <a:solidFill>
            <a:srgbClr val="000000"/>
          </a:solidFill>
          <a:latin typeface="Arial" pitchFamily="34" charset="0"/>
          <a:ea typeface="ＭＳ Ｐゴシック" pitchFamily="-65" charset="-128"/>
          <a:cs typeface="Arial" pitchFamily="34" charset="0"/>
        </a:defRPr>
      </a:lvl2pPr>
      <a:lvl3pPr marL="1143000" indent="-228600" algn="l" rtl="0" fontAlgn="base">
        <a:spcBef>
          <a:spcPct val="0"/>
        </a:spcBef>
        <a:spcAft>
          <a:spcPts val="600"/>
        </a:spcAft>
        <a:buClr>
          <a:srgbClr val="78A22F"/>
        </a:buClr>
        <a:buSzPct val="75000"/>
        <a:buFont typeface="Arial" charset="0"/>
        <a:buChar char="•"/>
        <a:defRPr lang="en-US" sz="1600" kern="1200" dirty="0">
          <a:solidFill>
            <a:srgbClr val="000000"/>
          </a:solidFill>
          <a:latin typeface="Arial" pitchFamily="34" charset="0"/>
          <a:ea typeface="ＭＳ Ｐゴシック" pitchFamily="-65" charset="-128"/>
          <a:cs typeface="Arial" pitchFamily="34" charset="0"/>
        </a:defRPr>
      </a:lvl3pPr>
      <a:lvl4pPr marL="1600200" indent="-228600" algn="l" rtl="0" fontAlgn="base">
        <a:spcBef>
          <a:spcPct val="0"/>
        </a:spcBef>
        <a:spcAft>
          <a:spcPts val="600"/>
        </a:spcAft>
        <a:buClr>
          <a:srgbClr val="78A22F"/>
        </a:buClr>
        <a:buSzPct val="75000"/>
        <a:buFont typeface="Arial" charset="0"/>
        <a:buChar char="–"/>
        <a:defRPr lang="en-US" sz="1600" kern="1200" dirty="0">
          <a:solidFill>
            <a:srgbClr val="000000"/>
          </a:solidFill>
          <a:latin typeface="Arial" pitchFamily="34" charset="0"/>
          <a:ea typeface="ＭＳ Ｐゴシック" pitchFamily="-65" charset="-128"/>
          <a:cs typeface="Arial" pitchFamily="34" charset="0"/>
        </a:defRPr>
      </a:lvl4pPr>
      <a:lvl5pPr marL="2057400" indent="-228600" algn="l" rtl="0" fontAlgn="base">
        <a:spcBef>
          <a:spcPct val="0"/>
        </a:spcBef>
        <a:spcAft>
          <a:spcPts val="600"/>
        </a:spcAft>
        <a:buClr>
          <a:srgbClr val="78A22F"/>
        </a:buClr>
        <a:buSzPct val="75000"/>
        <a:buFont typeface="Arial" charset="0"/>
        <a:buChar char="•"/>
        <a:defRPr lang="nb-NO" sz="1600" kern="1200" dirty="0">
          <a:solidFill>
            <a:srgbClr val="000000"/>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tags" Target="../tags/tag87.xml"/><Relationship Id="rId26" Type="http://schemas.openxmlformats.org/officeDocument/2006/relationships/tags" Target="../tags/tag95.xml"/><Relationship Id="rId39" Type="http://schemas.openxmlformats.org/officeDocument/2006/relationships/oleObject" Target="../embeddings/oleObject11.bin"/><Relationship Id="rId3" Type="http://schemas.openxmlformats.org/officeDocument/2006/relationships/tags" Target="../tags/tag72.xml"/><Relationship Id="rId21" Type="http://schemas.openxmlformats.org/officeDocument/2006/relationships/tags" Target="../tags/tag90.xml"/><Relationship Id="rId34" Type="http://schemas.openxmlformats.org/officeDocument/2006/relationships/tags" Target="../tags/tag103.xml"/><Relationship Id="rId42" Type="http://schemas.openxmlformats.org/officeDocument/2006/relationships/image" Target="../media/image16.emf"/><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tags" Target="../tags/tag94.xml"/><Relationship Id="rId33" Type="http://schemas.openxmlformats.org/officeDocument/2006/relationships/tags" Target="../tags/tag102.xml"/><Relationship Id="rId38" Type="http://schemas.openxmlformats.org/officeDocument/2006/relationships/notesSlide" Target="../notesSlides/notesSlide12.xml"/><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tags" Target="../tags/tag89.xml"/><Relationship Id="rId29" Type="http://schemas.openxmlformats.org/officeDocument/2006/relationships/tags" Target="../tags/tag98.xml"/><Relationship Id="rId41" Type="http://schemas.openxmlformats.org/officeDocument/2006/relationships/oleObject" Target="../embeddings/oleObject12.bin"/><Relationship Id="rId1" Type="http://schemas.openxmlformats.org/officeDocument/2006/relationships/vmlDrawing" Target="../drawings/vmlDrawing8.v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tags" Target="../tags/tag93.xml"/><Relationship Id="rId32" Type="http://schemas.openxmlformats.org/officeDocument/2006/relationships/tags" Target="../tags/tag101.xml"/><Relationship Id="rId37" Type="http://schemas.openxmlformats.org/officeDocument/2006/relationships/slideLayout" Target="../slideLayouts/slideLayout16.xml"/><Relationship Id="rId40" Type="http://schemas.openxmlformats.org/officeDocument/2006/relationships/image" Target="../media/image15.emf"/><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tags" Target="../tags/tag92.xml"/><Relationship Id="rId28" Type="http://schemas.openxmlformats.org/officeDocument/2006/relationships/tags" Target="../tags/tag97.xml"/><Relationship Id="rId36" Type="http://schemas.openxmlformats.org/officeDocument/2006/relationships/tags" Target="../tags/tag105.xml"/><Relationship Id="rId10" Type="http://schemas.openxmlformats.org/officeDocument/2006/relationships/tags" Target="../tags/tag79.xml"/><Relationship Id="rId19" Type="http://schemas.openxmlformats.org/officeDocument/2006/relationships/tags" Target="../tags/tag88.xml"/><Relationship Id="rId31" Type="http://schemas.openxmlformats.org/officeDocument/2006/relationships/tags" Target="../tags/tag100.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tags" Target="../tags/tag91.xml"/><Relationship Id="rId27" Type="http://schemas.openxmlformats.org/officeDocument/2006/relationships/tags" Target="../tags/tag96.xml"/><Relationship Id="rId30" Type="http://schemas.openxmlformats.org/officeDocument/2006/relationships/tags" Target="../tags/tag99.xml"/><Relationship Id="rId35" Type="http://schemas.openxmlformats.org/officeDocument/2006/relationships/tags" Target="../tags/tag10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3" Type="http://schemas.openxmlformats.org/officeDocument/2006/relationships/tags" Target="../tags/tag117.xml"/><Relationship Id="rId18" Type="http://schemas.openxmlformats.org/officeDocument/2006/relationships/tags" Target="../tags/tag122.xml"/><Relationship Id="rId26" Type="http://schemas.openxmlformats.org/officeDocument/2006/relationships/tags" Target="../tags/tag130.xml"/><Relationship Id="rId39" Type="http://schemas.openxmlformats.org/officeDocument/2006/relationships/tags" Target="../tags/tag143.xml"/><Relationship Id="rId21" Type="http://schemas.openxmlformats.org/officeDocument/2006/relationships/tags" Target="../tags/tag125.xml"/><Relationship Id="rId34" Type="http://schemas.openxmlformats.org/officeDocument/2006/relationships/tags" Target="../tags/tag138.xml"/><Relationship Id="rId42" Type="http://schemas.openxmlformats.org/officeDocument/2006/relationships/tags" Target="../tags/tag146.xml"/><Relationship Id="rId47" Type="http://schemas.openxmlformats.org/officeDocument/2006/relationships/tags" Target="../tags/tag151.xml"/><Relationship Id="rId50" Type="http://schemas.openxmlformats.org/officeDocument/2006/relationships/tags" Target="../tags/tag154.xml"/><Relationship Id="rId55" Type="http://schemas.openxmlformats.org/officeDocument/2006/relationships/tags" Target="../tags/tag159.xml"/><Relationship Id="rId63" Type="http://schemas.openxmlformats.org/officeDocument/2006/relationships/tags" Target="../tags/tag167.xml"/><Relationship Id="rId68" Type="http://schemas.openxmlformats.org/officeDocument/2006/relationships/tags" Target="../tags/tag172.xml"/><Relationship Id="rId7" Type="http://schemas.openxmlformats.org/officeDocument/2006/relationships/tags" Target="../tags/tag111.xml"/><Relationship Id="rId71" Type="http://schemas.openxmlformats.org/officeDocument/2006/relationships/oleObject" Target="../embeddings/oleObject13.bin"/><Relationship Id="rId2" Type="http://schemas.openxmlformats.org/officeDocument/2006/relationships/tags" Target="../tags/tag106.xml"/><Relationship Id="rId16" Type="http://schemas.openxmlformats.org/officeDocument/2006/relationships/tags" Target="../tags/tag120.xml"/><Relationship Id="rId29" Type="http://schemas.openxmlformats.org/officeDocument/2006/relationships/tags" Target="../tags/tag133.xml"/><Relationship Id="rId11" Type="http://schemas.openxmlformats.org/officeDocument/2006/relationships/tags" Target="../tags/tag115.xml"/><Relationship Id="rId24" Type="http://schemas.openxmlformats.org/officeDocument/2006/relationships/tags" Target="../tags/tag128.xml"/><Relationship Id="rId32" Type="http://schemas.openxmlformats.org/officeDocument/2006/relationships/tags" Target="../tags/tag136.xml"/><Relationship Id="rId37" Type="http://schemas.openxmlformats.org/officeDocument/2006/relationships/tags" Target="../tags/tag141.xml"/><Relationship Id="rId40" Type="http://schemas.openxmlformats.org/officeDocument/2006/relationships/tags" Target="../tags/tag144.xml"/><Relationship Id="rId45" Type="http://schemas.openxmlformats.org/officeDocument/2006/relationships/tags" Target="../tags/tag149.xml"/><Relationship Id="rId53" Type="http://schemas.openxmlformats.org/officeDocument/2006/relationships/tags" Target="../tags/tag157.xml"/><Relationship Id="rId58" Type="http://schemas.openxmlformats.org/officeDocument/2006/relationships/tags" Target="../tags/tag162.xml"/><Relationship Id="rId66" Type="http://schemas.openxmlformats.org/officeDocument/2006/relationships/tags" Target="../tags/tag170.xml"/><Relationship Id="rId74" Type="http://schemas.openxmlformats.org/officeDocument/2006/relationships/image" Target="../media/image17.emf"/><Relationship Id="rId5" Type="http://schemas.openxmlformats.org/officeDocument/2006/relationships/tags" Target="../tags/tag109.xml"/><Relationship Id="rId15" Type="http://schemas.openxmlformats.org/officeDocument/2006/relationships/tags" Target="../tags/tag119.xml"/><Relationship Id="rId23" Type="http://schemas.openxmlformats.org/officeDocument/2006/relationships/tags" Target="../tags/tag127.xml"/><Relationship Id="rId28" Type="http://schemas.openxmlformats.org/officeDocument/2006/relationships/tags" Target="../tags/tag132.xml"/><Relationship Id="rId36" Type="http://schemas.openxmlformats.org/officeDocument/2006/relationships/tags" Target="../tags/tag140.xml"/><Relationship Id="rId49" Type="http://schemas.openxmlformats.org/officeDocument/2006/relationships/tags" Target="../tags/tag153.xml"/><Relationship Id="rId57" Type="http://schemas.openxmlformats.org/officeDocument/2006/relationships/tags" Target="../tags/tag161.xml"/><Relationship Id="rId61" Type="http://schemas.openxmlformats.org/officeDocument/2006/relationships/tags" Target="../tags/tag165.xml"/><Relationship Id="rId10" Type="http://schemas.openxmlformats.org/officeDocument/2006/relationships/tags" Target="../tags/tag114.xml"/><Relationship Id="rId19" Type="http://schemas.openxmlformats.org/officeDocument/2006/relationships/tags" Target="../tags/tag123.xml"/><Relationship Id="rId31" Type="http://schemas.openxmlformats.org/officeDocument/2006/relationships/tags" Target="../tags/tag135.xml"/><Relationship Id="rId44" Type="http://schemas.openxmlformats.org/officeDocument/2006/relationships/tags" Target="../tags/tag148.xml"/><Relationship Id="rId52" Type="http://schemas.openxmlformats.org/officeDocument/2006/relationships/tags" Target="../tags/tag156.xml"/><Relationship Id="rId60" Type="http://schemas.openxmlformats.org/officeDocument/2006/relationships/tags" Target="../tags/tag164.xml"/><Relationship Id="rId65" Type="http://schemas.openxmlformats.org/officeDocument/2006/relationships/tags" Target="../tags/tag169.xml"/><Relationship Id="rId73" Type="http://schemas.openxmlformats.org/officeDocument/2006/relationships/oleObject" Target="../embeddings/oleObject14.bin"/><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tags" Target="../tags/tag126.xml"/><Relationship Id="rId27" Type="http://schemas.openxmlformats.org/officeDocument/2006/relationships/tags" Target="../tags/tag131.xml"/><Relationship Id="rId30" Type="http://schemas.openxmlformats.org/officeDocument/2006/relationships/tags" Target="../tags/tag134.xml"/><Relationship Id="rId35" Type="http://schemas.openxmlformats.org/officeDocument/2006/relationships/tags" Target="../tags/tag139.xml"/><Relationship Id="rId43" Type="http://schemas.openxmlformats.org/officeDocument/2006/relationships/tags" Target="../tags/tag147.xml"/><Relationship Id="rId48" Type="http://schemas.openxmlformats.org/officeDocument/2006/relationships/tags" Target="../tags/tag152.xml"/><Relationship Id="rId56" Type="http://schemas.openxmlformats.org/officeDocument/2006/relationships/tags" Target="../tags/tag160.xml"/><Relationship Id="rId64" Type="http://schemas.openxmlformats.org/officeDocument/2006/relationships/tags" Target="../tags/tag168.xml"/><Relationship Id="rId69" Type="http://schemas.openxmlformats.org/officeDocument/2006/relationships/slideLayout" Target="../slideLayouts/slideLayout7.xml"/><Relationship Id="rId8" Type="http://schemas.openxmlformats.org/officeDocument/2006/relationships/tags" Target="../tags/tag112.xml"/><Relationship Id="rId51" Type="http://schemas.openxmlformats.org/officeDocument/2006/relationships/tags" Target="../tags/tag155.xml"/><Relationship Id="rId72" Type="http://schemas.openxmlformats.org/officeDocument/2006/relationships/image" Target="../media/image13.emf"/><Relationship Id="rId3" Type="http://schemas.openxmlformats.org/officeDocument/2006/relationships/tags" Target="../tags/tag107.xml"/><Relationship Id="rId12" Type="http://schemas.openxmlformats.org/officeDocument/2006/relationships/tags" Target="../tags/tag116.xml"/><Relationship Id="rId17" Type="http://schemas.openxmlformats.org/officeDocument/2006/relationships/tags" Target="../tags/tag121.xml"/><Relationship Id="rId25" Type="http://schemas.openxmlformats.org/officeDocument/2006/relationships/tags" Target="../tags/tag129.xml"/><Relationship Id="rId33" Type="http://schemas.openxmlformats.org/officeDocument/2006/relationships/tags" Target="../tags/tag137.xml"/><Relationship Id="rId38" Type="http://schemas.openxmlformats.org/officeDocument/2006/relationships/tags" Target="../tags/tag142.xml"/><Relationship Id="rId46" Type="http://schemas.openxmlformats.org/officeDocument/2006/relationships/tags" Target="../tags/tag150.xml"/><Relationship Id="rId59" Type="http://schemas.openxmlformats.org/officeDocument/2006/relationships/tags" Target="../tags/tag163.xml"/><Relationship Id="rId67" Type="http://schemas.openxmlformats.org/officeDocument/2006/relationships/tags" Target="../tags/tag171.xml"/><Relationship Id="rId20" Type="http://schemas.openxmlformats.org/officeDocument/2006/relationships/tags" Target="../tags/tag124.xml"/><Relationship Id="rId41" Type="http://schemas.openxmlformats.org/officeDocument/2006/relationships/tags" Target="../tags/tag145.xml"/><Relationship Id="rId54" Type="http://schemas.openxmlformats.org/officeDocument/2006/relationships/tags" Target="../tags/tag158.xml"/><Relationship Id="rId62" Type="http://schemas.openxmlformats.org/officeDocument/2006/relationships/tags" Target="../tags/tag166.xml"/><Relationship Id="rId70" Type="http://schemas.openxmlformats.org/officeDocument/2006/relationships/notesSlide" Target="../notesSlides/notesSlide14.xml"/><Relationship Id="rId1" Type="http://schemas.openxmlformats.org/officeDocument/2006/relationships/vmlDrawing" Target="../drawings/vmlDrawing9.vml"/><Relationship Id="rId6" Type="http://schemas.openxmlformats.org/officeDocument/2006/relationships/tags" Target="../tags/tag110.xml"/></Relationships>
</file>

<file path=ppt/slides/_rels/slide15.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tags" Target="../tags/tag189.xml"/><Relationship Id="rId26" Type="http://schemas.openxmlformats.org/officeDocument/2006/relationships/tags" Target="../tags/tag197.xml"/><Relationship Id="rId39" Type="http://schemas.openxmlformats.org/officeDocument/2006/relationships/notesSlide" Target="../notesSlides/notesSlide15.xml"/><Relationship Id="rId3" Type="http://schemas.openxmlformats.org/officeDocument/2006/relationships/tags" Target="../tags/tag174.xml"/><Relationship Id="rId21" Type="http://schemas.openxmlformats.org/officeDocument/2006/relationships/tags" Target="../tags/tag192.xml"/><Relationship Id="rId34" Type="http://schemas.openxmlformats.org/officeDocument/2006/relationships/tags" Target="../tags/tag205.xml"/><Relationship Id="rId42" Type="http://schemas.openxmlformats.org/officeDocument/2006/relationships/oleObject" Target="../embeddings/oleObject16.bin"/><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tags" Target="../tags/tag188.xml"/><Relationship Id="rId25" Type="http://schemas.openxmlformats.org/officeDocument/2006/relationships/tags" Target="../tags/tag196.xml"/><Relationship Id="rId33" Type="http://schemas.openxmlformats.org/officeDocument/2006/relationships/tags" Target="../tags/tag204.xml"/><Relationship Id="rId38" Type="http://schemas.openxmlformats.org/officeDocument/2006/relationships/slideLayout" Target="../slideLayouts/slideLayout7.xml"/><Relationship Id="rId2" Type="http://schemas.openxmlformats.org/officeDocument/2006/relationships/tags" Target="../tags/tag173.xml"/><Relationship Id="rId16" Type="http://schemas.openxmlformats.org/officeDocument/2006/relationships/tags" Target="../tags/tag187.xml"/><Relationship Id="rId20" Type="http://schemas.openxmlformats.org/officeDocument/2006/relationships/tags" Target="../tags/tag191.xml"/><Relationship Id="rId29" Type="http://schemas.openxmlformats.org/officeDocument/2006/relationships/tags" Target="../tags/tag200.xml"/><Relationship Id="rId41" Type="http://schemas.openxmlformats.org/officeDocument/2006/relationships/image" Target="../media/image4.emf"/><Relationship Id="rId1" Type="http://schemas.openxmlformats.org/officeDocument/2006/relationships/vmlDrawing" Target="../drawings/vmlDrawing10.vml"/><Relationship Id="rId6" Type="http://schemas.openxmlformats.org/officeDocument/2006/relationships/tags" Target="../tags/tag177.xml"/><Relationship Id="rId11" Type="http://schemas.openxmlformats.org/officeDocument/2006/relationships/tags" Target="../tags/tag182.xml"/><Relationship Id="rId24" Type="http://schemas.openxmlformats.org/officeDocument/2006/relationships/tags" Target="../tags/tag195.xml"/><Relationship Id="rId32" Type="http://schemas.openxmlformats.org/officeDocument/2006/relationships/tags" Target="../tags/tag203.xml"/><Relationship Id="rId37" Type="http://schemas.openxmlformats.org/officeDocument/2006/relationships/tags" Target="../tags/tag208.xml"/><Relationship Id="rId40" Type="http://schemas.openxmlformats.org/officeDocument/2006/relationships/oleObject" Target="../embeddings/oleObject15.bin"/><Relationship Id="rId5" Type="http://schemas.openxmlformats.org/officeDocument/2006/relationships/tags" Target="../tags/tag176.xml"/><Relationship Id="rId15" Type="http://schemas.openxmlformats.org/officeDocument/2006/relationships/tags" Target="../tags/tag186.xml"/><Relationship Id="rId23" Type="http://schemas.openxmlformats.org/officeDocument/2006/relationships/tags" Target="../tags/tag194.xml"/><Relationship Id="rId28" Type="http://schemas.openxmlformats.org/officeDocument/2006/relationships/tags" Target="../tags/tag199.xml"/><Relationship Id="rId36" Type="http://schemas.openxmlformats.org/officeDocument/2006/relationships/tags" Target="../tags/tag207.xml"/><Relationship Id="rId10" Type="http://schemas.openxmlformats.org/officeDocument/2006/relationships/tags" Target="../tags/tag181.xml"/><Relationship Id="rId19" Type="http://schemas.openxmlformats.org/officeDocument/2006/relationships/tags" Target="../tags/tag190.xml"/><Relationship Id="rId31" Type="http://schemas.openxmlformats.org/officeDocument/2006/relationships/tags" Target="../tags/tag202.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 Id="rId22" Type="http://schemas.openxmlformats.org/officeDocument/2006/relationships/tags" Target="../tags/tag193.xml"/><Relationship Id="rId27" Type="http://schemas.openxmlformats.org/officeDocument/2006/relationships/tags" Target="../tags/tag198.xml"/><Relationship Id="rId30" Type="http://schemas.openxmlformats.org/officeDocument/2006/relationships/tags" Target="../tags/tag201.xml"/><Relationship Id="rId35" Type="http://schemas.openxmlformats.org/officeDocument/2006/relationships/tags" Target="../tags/tag206.xml"/><Relationship Id="rId43"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tags" Target="../tags/tag225.xml"/><Relationship Id="rId26" Type="http://schemas.openxmlformats.org/officeDocument/2006/relationships/notesSlide" Target="../notesSlides/notesSlide17.xml"/><Relationship Id="rId3" Type="http://schemas.openxmlformats.org/officeDocument/2006/relationships/tags" Target="../tags/tag210.xml"/><Relationship Id="rId21" Type="http://schemas.openxmlformats.org/officeDocument/2006/relationships/tags" Target="../tags/tag228.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tags" Target="../tags/tag224.xml"/><Relationship Id="rId25" Type="http://schemas.openxmlformats.org/officeDocument/2006/relationships/slideLayout" Target="../slideLayouts/slideLayout16.xml"/><Relationship Id="rId2" Type="http://schemas.openxmlformats.org/officeDocument/2006/relationships/tags" Target="../tags/tag209.xml"/><Relationship Id="rId16" Type="http://schemas.openxmlformats.org/officeDocument/2006/relationships/tags" Target="../tags/tag223.xml"/><Relationship Id="rId20" Type="http://schemas.openxmlformats.org/officeDocument/2006/relationships/tags" Target="../tags/tag227.xml"/><Relationship Id="rId29" Type="http://schemas.openxmlformats.org/officeDocument/2006/relationships/image" Target="../media/image20.png"/><Relationship Id="rId1" Type="http://schemas.openxmlformats.org/officeDocument/2006/relationships/vmlDrawing" Target="../drawings/vmlDrawing11.vml"/><Relationship Id="rId6" Type="http://schemas.openxmlformats.org/officeDocument/2006/relationships/tags" Target="../tags/tag213.xml"/><Relationship Id="rId11" Type="http://schemas.openxmlformats.org/officeDocument/2006/relationships/tags" Target="../tags/tag218.xml"/><Relationship Id="rId24" Type="http://schemas.openxmlformats.org/officeDocument/2006/relationships/tags" Target="../tags/tag231.xml"/><Relationship Id="rId32" Type="http://schemas.openxmlformats.org/officeDocument/2006/relationships/image" Target="../media/image19.emf"/><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tags" Target="../tags/tag230.xml"/><Relationship Id="rId28" Type="http://schemas.openxmlformats.org/officeDocument/2006/relationships/image" Target="../media/image4.emf"/><Relationship Id="rId10" Type="http://schemas.openxmlformats.org/officeDocument/2006/relationships/tags" Target="../tags/tag217.xml"/><Relationship Id="rId19" Type="http://schemas.openxmlformats.org/officeDocument/2006/relationships/tags" Target="../tags/tag226.xml"/><Relationship Id="rId31" Type="http://schemas.openxmlformats.org/officeDocument/2006/relationships/oleObject" Target="../embeddings/oleObject18.bin"/><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tags" Target="../tags/tag229.xml"/><Relationship Id="rId27" Type="http://schemas.openxmlformats.org/officeDocument/2006/relationships/oleObject" Target="../embeddings/oleObject17.bin"/><Relationship Id="rId30"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tags" Target="../tags/tag243.xml"/><Relationship Id="rId18" Type="http://schemas.openxmlformats.org/officeDocument/2006/relationships/tags" Target="../tags/tag248.xml"/><Relationship Id="rId26" Type="http://schemas.openxmlformats.org/officeDocument/2006/relationships/image" Target="../media/image22.emf"/><Relationship Id="rId3" Type="http://schemas.openxmlformats.org/officeDocument/2006/relationships/tags" Target="../tags/tag233.xml"/><Relationship Id="rId21" Type="http://schemas.openxmlformats.org/officeDocument/2006/relationships/tags" Target="../tags/tag251.xml"/><Relationship Id="rId7" Type="http://schemas.openxmlformats.org/officeDocument/2006/relationships/tags" Target="../tags/tag237.xml"/><Relationship Id="rId12" Type="http://schemas.openxmlformats.org/officeDocument/2006/relationships/tags" Target="../tags/tag242.xml"/><Relationship Id="rId17" Type="http://schemas.openxmlformats.org/officeDocument/2006/relationships/tags" Target="../tags/tag247.xml"/><Relationship Id="rId25" Type="http://schemas.openxmlformats.org/officeDocument/2006/relationships/oleObject" Target="../embeddings/oleObject19.bin"/><Relationship Id="rId2" Type="http://schemas.openxmlformats.org/officeDocument/2006/relationships/tags" Target="../tags/tag232.xml"/><Relationship Id="rId16" Type="http://schemas.openxmlformats.org/officeDocument/2006/relationships/tags" Target="../tags/tag246.xml"/><Relationship Id="rId20" Type="http://schemas.openxmlformats.org/officeDocument/2006/relationships/tags" Target="../tags/tag250.xml"/><Relationship Id="rId1" Type="http://schemas.openxmlformats.org/officeDocument/2006/relationships/vmlDrawing" Target="../drawings/vmlDrawing12.vml"/><Relationship Id="rId6" Type="http://schemas.openxmlformats.org/officeDocument/2006/relationships/tags" Target="../tags/tag236.xml"/><Relationship Id="rId11" Type="http://schemas.openxmlformats.org/officeDocument/2006/relationships/tags" Target="../tags/tag241.xml"/><Relationship Id="rId24" Type="http://schemas.openxmlformats.org/officeDocument/2006/relationships/notesSlide" Target="../notesSlides/notesSlide18.xml"/><Relationship Id="rId5" Type="http://schemas.openxmlformats.org/officeDocument/2006/relationships/tags" Target="../tags/tag235.xml"/><Relationship Id="rId15" Type="http://schemas.openxmlformats.org/officeDocument/2006/relationships/tags" Target="../tags/tag245.xml"/><Relationship Id="rId23" Type="http://schemas.openxmlformats.org/officeDocument/2006/relationships/slideLayout" Target="../slideLayouts/slideLayout7.xml"/><Relationship Id="rId28" Type="http://schemas.openxmlformats.org/officeDocument/2006/relationships/image" Target="../media/image23.emf"/><Relationship Id="rId10" Type="http://schemas.openxmlformats.org/officeDocument/2006/relationships/tags" Target="../tags/tag240.xml"/><Relationship Id="rId19" Type="http://schemas.openxmlformats.org/officeDocument/2006/relationships/tags" Target="../tags/tag249.xml"/><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tags" Target="../tags/tag244.xml"/><Relationship Id="rId22" Type="http://schemas.openxmlformats.org/officeDocument/2006/relationships/tags" Target="../tags/tag252.xml"/><Relationship Id="rId27"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hart" Target="../charts/chart9.xml"/><Relationship Id="rId2" Type="http://schemas.openxmlformats.org/officeDocument/2006/relationships/tags" Target="../tags/tag253.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oleObject" Target="../embeddings/oleObject21.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tags" Target="../tags/tag254.xml"/><Relationship Id="rId1" Type="http://schemas.openxmlformats.org/officeDocument/2006/relationships/vmlDrawing" Target="../drawings/vmlDrawing14.vml"/><Relationship Id="rId6" Type="http://schemas.openxmlformats.org/officeDocument/2006/relationships/image" Target="../media/image4.emf"/><Relationship Id="rId5" Type="http://schemas.openxmlformats.org/officeDocument/2006/relationships/oleObject" Target="../embeddings/oleObject22.bin"/><Relationship Id="rId4" Type="http://schemas.openxmlformats.org/officeDocument/2006/relationships/notesSlide" Target="../notesSlides/notesSlide23.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slideLayout" Target="../slideLayouts/slideLayout8.xml"/><Relationship Id="rId7" Type="http://schemas.openxmlformats.org/officeDocument/2006/relationships/image" Target="../media/image29.png"/><Relationship Id="rId2" Type="http://schemas.openxmlformats.org/officeDocument/2006/relationships/tags" Target="../tags/tag255.xml"/><Relationship Id="rId1" Type="http://schemas.openxmlformats.org/officeDocument/2006/relationships/vmlDrawing" Target="../drawings/vmlDrawing15.vml"/><Relationship Id="rId6" Type="http://schemas.openxmlformats.org/officeDocument/2006/relationships/image" Target="../media/image4.emf"/><Relationship Id="rId5" Type="http://schemas.openxmlformats.org/officeDocument/2006/relationships/oleObject" Target="../embeddings/oleObject23.bin"/><Relationship Id="rId4" Type="http://schemas.openxmlformats.org/officeDocument/2006/relationships/notesSlide" Target="../notesSlides/notesSlide24.xml"/><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tags" Target="../tags/tag33.xml"/><Relationship Id="rId39" Type="http://schemas.openxmlformats.org/officeDocument/2006/relationships/image" Target="../media/image9.png"/><Relationship Id="rId3" Type="http://schemas.openxmlformats.org/officeDocument/2006/relationships/tags" Target="../tags/tag10.xml"/><Relationship Id="rId21" Type="http://schemas.openxmlformats.org/officeDocument/2006/relationships/tags" Target="../tags/tag28.xml"/><Relationship Id="rId34" Type="http://schemas.openxmlformats.org/officeDocument/2006/relationships/oleObject" Target="../embeddings/oleObject3.bin"/><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notesSlide" Target="../notesSlides/notesSlide3.xml"/><Relationship Id="rId38" Type="http://schemas.openxmlformats.org/officeDocument/2006/relationships/image" Target="../media/image8.png"/><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tags" Target="../tags/tag27.xml"/><Relationship Id="rId29"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tags" Target="../tags/tag31.xml"/><Relationship Id="rId32" Type="http://schemas.openxmlformats.org/officeDocument/2006/relationships/slideLayout" Target="../slideLayouts/slideLayout7.xml"/><Relationship Id="rId37" Type="http://schemas.openxmlformats.org/officeDocument/2006/relationships/image" Target="../media/image7.emf"/><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oleObject" Target="../embeddings/oleObject4.bin"/><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tags" Target="../tags/tag38.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tags" Target="../tags/tag37.xml"/><Relationship Id="rId35" Type="http://schemas.openxmlformats.org/officeDocument/2006/relationships/image" Target="../media/image4.emf"/></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tags" Target="../tags/tag267.xml"/><Relationship Id="rId18" Type="http://schemas.openxmlformats.org/officeDocument/2006/relationships/notesSlide" Target="../notesSlides/notesSlide31.xml"/><Relationship Id="rId3" Type="http://schemas.openxmlformats.org/officeDocument/2006/relationships/tags" Target="../tags/tag257.xml"/><Relationship Id="rId21" Type="http://schemas.openxmlformats.org/officeDocument/2006/relationships/image" Target="../media/image42.jpeg"/><Relationship Id="rId7" Type="http://schemas.openxmlformats.org/officeDocument/2006/relationships/tags" Target="../tags/tag261.xml"/><Relationship Id="rId12" Type="http://schemas.openxmlformats.org/officeDocument/2006/relationships/tags" Target="../tags/tag266.xml"/><Relationship Id="rId17" Type="http://schemas.openxmlformats.org/officeDocument/2006/relationships/slideLayout" Target="../slideLayouts/slideLayout11.xml"/><Relationship Id="rId2" Type="http://schemas.openxmlformats.org/officeDocument/2006/relationships/tags" Target="../tags/tag256.xml"/><Relationship Id="rId16" Type="http://schemas.openxmlformats.org/officeDocument/2006/relationships/tags" Target="../tags/tag270.xml"/><Relationship Id="rId20" Type="http://schemas.openxmlformats.org/officeDocument/2006/relationships/image" Target="../media/image4.emf"/><Relationship Id="rId1" Type="http://schemas.openxmlformats.org/officeDocument/2006/relationships/vmlDrawing" Target="../drawings/vmlDrawing16.vml"/><Relationship Id="rId6" Type="http://schemas.openxmlformats.org/officeDocument/2006/relationships/tags" Target="../tags/tag260.xml"/><Relationship Id="rId11" Type="http://schemas.openxmlformats.org/officeDocument/2006/relationships/tags" Target="../tags/tag265.xml"/><Relationship Id="rId5" Type="http://schemas.openxmlformats.org/officeDocument/2006/relationships/tags" Target="../tags/tag259.xml"/><Relationship Id="rId15" Type="http://schemas.openxmlformats.org/officeDocument/2006/relationships/tags" Target="../tags/tag269.xml"/><Relationship Id="rId23" Type="http://schemas.openxmlformats.org/officeDocument/2006/relationships/image" Target="../media/image41.emf"/><Relationship Id="rId10" Type="http://schemas.openxmlformats.org/officeDocument/2006/relationships/tags" Target="../tags/tag264.xml"/><Relationship Id="rId19" Type="http://schemas.openxmlformats.org/officeDocument/2006/relationships/oleObject" Target="../embeddings/oleObject24.bin"/><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tags" Target="../tags/tag268.xml"/><Relationship Id="rId22" Type="http://schemas.openxmlformats.org/officeDocument/2006/relationships/oleObject" Target="../embeddings/oleObject25.bin"/></Relationships>
</file>

<file path=ppt/slides/_rels/slide32.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slideLayout" Target="../slideLayouts/slideLayout8.xml"/><Relationship Id="rId7" Type="http://schemas.openxmlformats.org/officeDocument/2006/relationships/chart" Target="../charts/chart13.xml"/><Relationship Id="rId2" Type="http://schemas.openxmlformats.org/officeDocument/2006/relationships/tags" Target="../tags/tag271.xml"/><Relationship Id="rId1" Type="http://schemas.openxmlformats.org/officeDocument/2006/relationships/vmlDrawing" Target="../drawings/vmlDrawing17.vml"/><Relationship Id="rId6" Type="http://schemas.openxmlformats.org/officeDocument/2006/relationships/image" Target="../media/image4.emf"/><Relationship Id="rId5" Type="http://schemas.openxmlformats.org/officeDocument/2006/relationships/oleObject" Target="../embeddings/oleObject26.bin"/><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slideLayout" Target="../slideLayouts/slideLayout7.xml"/><Relationship Id="rId7" Type="http://schemas.openxmlformats.org/officeDocument/2006/relationships/chart" Target="../charts/chart15.xml"/><Relationship Id="rId2" Type="http://schemas.openxmlformats.org/officeDocument/2006/relationships/tags" Target="../tags/tag272.xml"/><Relationship Id="rId1" Type="http://schemas.openxmlformats.org/officeDocument/2006/relationships/vmlDrawing" Target="../drawings/vmlDrawing18.vml"/><Relationship Id="rId6" Type="http://schemas.openxmlformats.org/officeDocument/2006/relationships/image" Target="../media/image4.emf"/><Relationship Id="rId5" Type="http://schemas.openxmlformats.org/officeDocument/2006/relationships/oleObject" Target="../embeddings/oleObject27.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18" Type="http://schemas.openxmlformats.org/officeDocument/2006/relationships/tags" Target="../tags/tag289.xml"/><Relationship Id="rId26" Type="http://schemas.openxmlformats.org/officeDocument/2006/relationships/tags" Target="../tags/tag297.xml"/><Relationship Id="rId39" Type="http://schemas.openxmlformats.org/officeDocument/2006/relationships/oleObject" Target="../embeddings/oleObject31.bin"/><Relationship Id="rId3" Type="http://schemas.openxmlformats.org/officeDocument/2006/relationships/tags" Target="../tags/tag274.xml"/><Relationship Id="rId21" Type="http://schemas.openxmlformats.org/officeDocument/2006/relationships/tags" Target="../tags/tag292.xml"/><Relationship Id="rId34" Type="http://schemas.openxmlformats.org/officeDocument/2006/relationships/image" Target="../media/image4.emf"/><Relationship Id="rId42" Type="http://schemas.openxmlformats.org/officeDocument/2006/relationships/image" Target="../media/image48.emf"/><Relationship Id="rId7" Type="http://schemas.openxmlformats.org/officeDocument/2006/relationships/tags" Target="../tags/tag278.xml"/><Relationship Id="rId12" Type="http://schemas.openxmlformats.org/officeDocument/2006/relationships/tags" Target="../tags/tag283.xml"/><Relationship Id="rId17" Type="http://schemas.openxmlformats.org/officeDocument/2006/relationships/tags" Target="../tags/tag288.xml"/><Relationship Id="rId25" Type="http://schemas.openxmlformats.org/officeDocument/2006/relationships/tags" Target="../tags/tag296.xml"/><Relationship Id="rId33" Type="http://schemas.openxmlformats.org/officeDocument/2006/relationships/oleObject" Target="../embeddings/oleObject28.bin"/><Relationship Id="rId38" Type="http://schemas.openxmlformats.org/officeDocument/2006/relationships/image" Target="../media/image46.emf"/><Relationship Id="rId2" Type="http://schemas.openxmlformats.org/officeDocument/2006/relationships/tags" Target="../tags/tag273.xml"/><Relationship Id="rId16" Type="http://schemas.openxmlformats.org/officeDocument/2006/relationships/tags" Target="../tags/tag287.xml"/><Relationship Id="rId20" Type="http://schemas.openxmlformats.org/officeDocument/2006/relationships/tags" Target="../tags/tag291.xml"/><Relationship Id="rId29" Type="http://schemas.openxmlformats.org/officeDocument/2006/relationships/tags" Target="../tags/tag300.xml"/><Relationship Id="rId41" Type="http://schemas.openxmlformats.org/officeDocument/2006/relationships/oleObject" Target="../embeddings/oleObject32.bin"/><Relationship Id="rId1" Type="http://schemas.openxmlformats.org/officeDocument/2006/relationships/vmlDrawing" Target="../drawings/vmlDrawing19.vml"/><Relationship Id="rId6" Type="http://schemas.openxmlformats.org/officeDocument/2006/relationships/tags" Target="../tags/tag277.xml"/><Relationship Id="rId11" Type="http://schemas.openxmlformats.org/officeDocument/2006/relationships/tags" Target="../tags/tag282.xml"/><Relationship Id="rId24" Type="http://schemas.openxmlformats.org/officeDocument/2006/relationships/tags" Target="../tags/tag295.xml"/><Relationship Id="rId32" Type="http://schemas.openxmlformats.org/officeDocument/2006/relationships/notesSlide" Target="../notesSlides/notesSlide37.xml"/><Relationship Id="rId37" Type="http://schemas.openxmlformats.org/officeDocument/2006/relationships/oleObject" Target="../embeddings/oleObject30.bin"/><Relationship Id="rId40" Type="http://schemas.openxmlformats.org/officeDocument/2006/relationships/image" Target="../media/image47.emf"/><Relationship Id="rId5" Type="http://schemas.openxmlformats.org/officeDocument/2006/relationships/tags" Target="../tags/tag276.xml"/><Relationship Id="rId15" Type="http://schemas.openxmlformats.org/officeDocument/2006/relationships/tags" Target="../tags/tag286.xml"/><Relationship Id="rId23" Type="http://schemas.openxmlformats.org/officeDocument/2006/relationships/tags" Target="../tags/tag294.xml"/><Relationship Id="rId28" Type="http://schemas.openxmlformats.org/officeDocument/2006/relationships/tags" Target="../tags/tag299.xml"/><Relationship Id="rId36" Type="http://schemas.openxmlformats.org/officeDocument/2006/relationships/image" Target="../media/image45.emf"/><Relationship Id="rId10" Type="http://schemas.openxmlformats.org/officeDocument/2006/relationships/tags" Target="../tags/tag281.xml"/><Relationship Id="rId19" Type="http://schemas.openxmlformats.org/officeDocument/2006/relationships/tags" Target="../tags/tag290.xml"/><Relationship Id="rId31" Type="http://schemas.openxmlformats.org/officeDocument/2006/relationships/slideLayout" Target="../slideLayouts/slideLayout7.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 Id="rId22" Type="http://schemas.openxmlformats.org/officeDocument/2006/relationships/tags" Target="../tags/tag293.xml"/><Relationship Id="rId27" Type="http://schemas.openxmlformats.org/officeDocument/2006/relationships/tags" Target="../tags/tag298.xml"/><Relationship Id="rId30" Type="http://schemas.openxmlformats.org/officeDocument/2006/relationships/tags" Target="../tags/tag301.xml"/><Relationship Id="rId35" Type="http://schemas.openxmlformats.org/officeDocument/2006/relationships/oleObject" Target="../embeddings/oleObject29.bin"/></Relationships>
</file>

<file path=ppt/slides/_rels/slide38.xml.rels><?xml version="1.0" encoding="UTF-8" standalone="yes"?>
<Relationships xmlns="http://schemas.openxmlformats.org/package/2006/relationships"><Relationship Id="rId13" Type="http://schemas.openxmlformats.org/officeDocument/2006/relationships/tags" Target="../tags/tag313.xml"/><Relationship Id="rId18" Type="http://schemas.openxmlformats.org/officeDocument/2006/relationships/tags" Target="../tags/tag318.xml"/><Relationship Id="rId26" Type="http://schemas.openxmlformats.org/officeDocument/2006/relationships/tags" Target="../tags/tag326.xml"/><Relationship Id="rId39" Type="http://schemas.openxmlformats.org/officeDocument/2006/relationships/tags" Target="../tags/tag339.xml"/><Relationship Id="rId21" Type="http://schemas.openxmlformats.org/officeDocument/2006/relationships/tags" Target="../tags/tag321.xml"/><Relationship Id="rId34" Type="http://schemas.openxmlformats.org/officeDocument/2006/relationships/tags" Target="../tags/tag334.xml"/><Relationship Id="rId42" Type="http://schemas.openxmlformats.org/officeDocument/2006/relationships/tags" Target="../tags/tag342.xml"/><Relationship Id="rId47" Type="http://schemas.openxmlformats.org/officeDocument/2006/relationships/oleObject" Target="../embeddings/oleObject34.bin"/><Relationship Id="rId50" Type="http://schemas.openxmlformats.org/officeDocument/2006/relationships/image" Target="../media/image50.emf"/><Relationship Id="rId55" Type="http://schemas.openxmlformats.org/officeDocument/2006/relationships/oleObject" Target="../embeddings/oleObject38.bin"/><Relationship Id="rId7" Type="http://schemas.openxmlformats.org/officeDocument/2006/relationships/tags" Target="../tags/tag307.xml"/><Relationship Id="rId12" Type="http://schemas.openxmlformats.org/officeDocument/2006/relationships/tags" Target="../tags/tag312.xml"/><Relationship Id="rId17" Type="http://schemas.openxmlformats.org/officeDocument/2006/relationships/tags" Target="../tags/tag317.xml"/><Relationship Id="rId25" Type="http://schemas.openxmlformats.org/officeDocument/2006/relationships/tags" Target="../tags/tag325.xml"/><Relationship Id="rId33" Type="http://schemas.openxmlformats.org/officeDocument/2006/relationships/tags" Target="../tags/tag333.xml"/><Relationship Id="rId38" Type="http://schemas.openxmlformats.org/officeDocument/2006/relationships/tags" Target="../tags/tag338.xml"/><Relationship Id="rId46" Type="http://schemas.openxmlformats.org/officeDocument/2006/relationships/image" Target="../media/image4.emf"/><Relationship Id="rId2" Type="http://schemas.openxmlformats.org/officeDocument/2006/relationships/tags" Target="../tags/tag302.xml"/><Relationship Id="rId16" Type="http://schemas.openxmlformats.org/officeDocument/2006/relationships/tags" Target="../tags/tag316.xml"/><Relationship Id="rId20" Type="http://schemas.openxmlformats.org/officeDocument/2006/relationships/tags" Target="../tags/tag320.xml"/><Relationship Id="rId29" Type="http://schemas.openxmlformats.org/officeDocument/2006/relationships/tags" Target="../tags/tag329.xml"/><Relationship Id="rId41" Type="http://schemas.openxmlformats.org/officeDocument/2006/relationships/tags" Target="../tags/tag341.xml"/><Relationship Id="rId54" Type="http://schemas.openxmlformats.org/officeDocument/2006/relationships/image" Target="../media/image52.emf"/><Relationship Id="rId1" Type="http://schemas.openxmlformats.org/officeDocument/2006/relationships/vmlDrawing" Target="../drawings/vmlDrawing20.vml"/><Relationship Id="rId6" Type="http://schemas.openxmlformats.org/officeDocument/2006/relationships/tags" Target="../tags/tag306.xml"/><Relationship Id="rId11" Type="http://schemas.openxmlformats.org/officeDocument/2006/relationships/tags" Target="../tags/tag311.xml"/><Relationship Id="rId24" Type="http://schemas.openxmlformats.org/officeDocument/2006/relationships/tags" Target="../tags/tag324.xml"/><Relationship Id="rId32" Type="http://schemas.openxmlformats.org/officeDocument/2006/relationships/tags" Target="../tags/tag332.xml"/><Relationship Id="rId37" Type="http://schemas.openxmlformats.org/officeDocument/2006/relationships/tags" Target="../tags/tag337.xml"/><Relationship Id="rId40" Type="http://schemas.openxmlformats.org/officeDocument/2006/relationships/tags" Target="../tags/tag340.xml"/><Relationship Id="rId45" Type="http://schemas.openxmlformats.org/officeDocument/2006/relationships/oleObject" Target="../embeddings/oleObject33.bin"/><Relationship Id="rId53" Type="http://schemas.openxmlformats.org/officeDocument/2006/relationships/oleObject" Target="../embeddings/oleObject37.bin"/><Relationship Id="rId5" Type="http://schemas.openxmlformats.org/officeDocument/2006/relationships/tags" Target="../tags/tag305.xml"/><Relationship Id="rId15" Type="http://schemas.openxmlformats.org/officeDocument/2006/relationships/tags" Target="../tags/tag315.xml"/><Relationship Id="rId23" Type="http://schemas.openxmlformats.org/officeDocument/2006/relationships/tags" Target="../tags/tag323.xml"/><Relationship Id="rId28" Type="http://schemas.openxmlformats.org/officeDocument/2006/relationships/tags" Target="../tags/tag328.xml"/><Relationship Id="rId36" Type="http://schemas.openxmlformats.org/officeDocument/2006/relationships/tags" Target="../tags/tag336.xml"/><Relationship Id="rId49" Type="http://schemas.openxmlformats.org/officeDocument/2006/relationships/oleObject" Target="../embeddings/oleObject35.bin"/><Relationship Id="rId10" Type="http://schemas.openxmlformats.org/officeDocument/2006/relationships/tags" Target="../tags/tag310.xml"/><Relationship Id="rId19" Type="http://schemas.openxmlformats.org/officeDocument/2006/relationships/tags" Target="../tags/tag319.xml"/><Relationship Id="rId31" Type="http://schemas.openxmlformats.org/officeDocument/2006/relationships/tags" Target="../tags/tag331.xml"/><Relationship Id="rId44" Type="http://schemas.openxmlformats.org/officeDocument/2006/relationships/notesSlide" Target="../notesSlides/notesSlide38.xml"/><Relationship Id="rId52" Type="http://schemas.openxmlformats.org/officeDocument/2006/relationships/image" Target="../media/image51.emf"/><Relationship Id="rId4" Type="http://schemas.openxmlformats.org/officeDocument/2006/relationships/tags" Target="../tags/tag304.xml"/><Relationship Id="rId9" Type="http://schemas.openxmlformats.org/officeDocument/2006/relationships/tags" Target="../tags/tag309.xml"/><Relationship Id="rId14" Type="http://schemas.openxmlformats.org/officeDocument/2006/relationships/tags" Target="../tags/tag314.xml"/><Relationship Id="rId22" Type="http://schemas.openxmlformats.org/officeDocument/2006/relationships/tags" Target="../tags/tag322.xml"/><Relationship Id="rId27" Type="http://schemas.openxmlformats.org/officeDocument/2006/relationships/tags" Target="../tags/tag327.xml"/><Relationship Id="rId30" Type="http://schemas.openxmlformats.org/officeDocument/2006/relationships/tags" Target="../tags/tag330.xml"/><Relationship Id="rId35" Type="http://schemas.openxmlformats.org/officeDocument/2006/relationships/tags" Target="../tags/tag335.xml"/><Relationship Id="rId43" Type="http://schemas.openxmlformats.org/officeDocument/2006/relationships/slideLayout" Target="../slideLayouts/slideLayout7.xml"/><Relationship Id="rId48" Type="http://schemas.openxmlformats.org/officeDocument/2006/relationships/image" Target="../media/image49.emf"/><Relationship Id="rId56" Type="http://schemas.openxmlformats.org/officeDocument/2006/relationships/image" Target="../media/image53.emf"/><Relationship Id="rId8" Type="http://schemas.openxmlformats.org/officeDocument/2006/relationships/tags" Target="../tags/tag308.xml"/><Relationship Id="rId51" Type="http://schemas.openxmlformats.org/officeDocument/2006/relationships/oleObject" Target="../embeddings/oleObject36.bin"/><Relationship Id="rId3" Type="http://schemas.openxmlformats.org/officeDocument/2006/relationships/tags" Target="../tags/tag303.xml"/></Relationships>
</file>

<file path=ppt/slides/_rels/slide39.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tags" Target="../tags/tag354.xml"/><Relationship Id="rId18" Type="http://schemas.openxmlformats.org/officeDocument/2006/relationships/tags" Target="../tags/tag359.xml"/><Relationship Id="rId26" Type="http://schemas.openxmlformats.org/officeDocument/2006/relationships/tags" Target="../tags/tag367.xml"/><Relationship Id="rId3" Type="http://schemas.openxmlformats.org/officeDocument/2006/relationships/tags" Target="../tags/tag344.xml"/><Relationship Id="rId21" Type="http://schemas.openxmlformats.org/officeDocument/2006/relationships/tags" Target="../tags/tag362.xml"/><Relationship Id="rId34" Type="http://schemas.openxmlformats.org/officeDocument/2006/relationships/notesSlide" Target="../notesSlides/notesSlide39.xml"/><Relationship Id="rId7" Type="http://schemas.openxmlformats.org/officeDocument/2006/relationships/tags" Target="../tags/tag348.xml"/><Relationship Id="rId12" Type="http://schemas.openxmlformats.org/officeDocument/2006/relationships/tags" Target="../tags/tag353.xml"/><Relationship Id="rId17" Type="http://schemas.openxmlformats.org/officeDocument/2006/relationships/tags" Target="../tags/tag358.xml"/><Relationship Id="rId25" Type="http://schemas.openxmlformats.org/officeDocument/2006/relationships/tags" Target="../tags/tag366.xml"/><Relationship Id="rId33" Type="http://schemas.openxmlformats.org/officeDocument/2006/relationships/slideLayout" Target="../slideLayouts/slideLayout11.xml"/><Relationship Id="rId38" Type="http://schemas.openxmlformats.org/officeDocument/2006/relationships/image" Target="../media/image54.emf"/><Relationship Id="rId2" Type="http://schemas.openxmlformats.org/officeDocument/2006/relationships/tags" Target="../tags/tag343.xml"/><Relationship Id="rId16" Type="http://schemas.openxmlformats.org/officeDocument/2006/relationships/tags" Target="../tags/tag357.xml"/><Relationship Id="rId20" Type="http://schemas.openxmlformats.org/officeDocument/2006/relationships/tags" Target="../tags/tag361.xml"/><Relationship Id="rId29" Type="http://schemas.openxmlformats.org/officeDocument/2006/relationships/tags" Target="../tags/tag370.xml"/><Relationship Id="rId1" Type="http://schemas.openxmlformats.org/officeDocument/2006/relationships/vmlDrawing" Target="../drawings/vmlDrawing21.vml"/><Relationship Id="rId6" Type="http://schemas.openxmlformats.org/officeDocument/2006/relationships/tags" Target="../tags/tag347.xml"/><Relationship Id="rId11" Type="http://schemas.openxmlformats.org/officeDocument/2006/relationships/tags" Target="../tags/tag352.xml"/><Relationship Id="rId24" Type="http://schemas.openxmlformats.org/officeDocument/2006/relationships/tags" Target="../tags/tag365.xml"/><Relationship Id="rId32" Type="http://schemas.openxmlformats.org/officeDocument/2006/relationships/tags" Target="../tags/tag373.xml"/><Relationship Id="rId37" Type="http://schemas.openxmlformats.org/officeDocument/2006/relationships/oleObject" Target="../embeddings/oleObject40.bin"/><Relationship Id="rId5" Type="http://schemas.openxmlformats.org/officeDocument/2006/relationships/tags" Target="../tags/tag346.xml"/><Relationship Id="rId15" Type="http://schemas.openxmlformats.org/officeDocument/2006/relationships/tags" Target="../tags/tag356.xml"/><Relationship Id="rId23" Type="http://schemas.openxmlformats.org/officeDocument/2006/relationships/tags" Target="../tags/tag364.xml"/><Relationship Id="rId28" Type="http://schemas.openxmlformats.org/officeDocument/2006/relationships/tags" Target="../tags/tag369.xml"/><Relationship Id="rId36" Type="http://schemas.openxmlformats.org/officeDocument/2006/relationships/image" Target="../media/image4.emf"/><Relationship Id="rId10" Type="http://schemas.openxmlformats.org/officeDocument/2006/relationships/tags" Target="../tags/tag351.xml"/><Relationship Id="rId19" Type="http://schemas.openxmlformats.org/officeDocument/2006/relationships/tags" Target="../tags/tag360.xml"/><Relationship Id="rId31" Type="http://schemas.openxmlformats.org/officeDocument/2006/relationships/tags" Target="../tags/tag372.xml"/><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tags" Target="../tags/tag355.xml"/><Relationship Id="rId22" Type="http://schemas.openxmlformats.org/officeDocument/2006/relationships/tags" Target="../tags/tag363.xml"/><Relationship Id="rId27" Type="http://schemas.openxmlformats.org/officeDocument/2006/relationships/tags" Target="../tags/tag368.xml"/><Relationship Id="rId30" Type="http://schemas.openxmlformats.org/officeDocument/2006/relationships/tags" Target="../tags/tag371.xml"/><Relationship Id="rId35" Type="http://schemas.openxmlformats.org/officeDocument/2006/relationships/oleObject" Target="../embeddings/oleObject39.bin"/></Relationships>
</file>

<file path=ppt/slides/_rels/slide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oleObject" Target="../embeddings/oleObject6.bin"/><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4.emf"/><Relationship Id="rId2" Type="http://schemas.openxmlformats.org/officeDocument/2006/relationships/tags" Target="../tags/tag39.xml"/><Relationship Id="rId1" Type="http://schemas.openxmlformats.org/officeDocument/2006/relationships/vmlDrawing" Target="../drawings/vmlDrawing4.vml"/><Relationship Id="rId6" Type="http://schemas.openxmlformats.org/officeDocument/2006/relationships/tags" Target="../tags/tag43.xml"/><Relationship Id="rId11" Type="http://schemas.openxmlformats.org/officeDocument/2006/relationships/oleObject" Target="../embeddings/oleObject5.bin"/><Relationship Id="rId5" Type="http://schemas.openxmlformats.org/officeDocument/2006/relationships/tags" Target="../tags/tag42.xml"/><Relationship Id="rId10" Type="http://schemas.openxmlformats.org/officeDocument/2006/relationships/notesSlide" Target="../notesSlides/notesSlide4.xml"/><Relationship Id="rId4" Type="http://schemas.openxmlformats.org/officeDocument/2006/relationships/tags" Target="../tags/tag41.xml"/><Relationship Id="rId9" Type="http://schemas.openxmlformats.org/officeDocument/2006/relationships/slideLayout" Target="../slideLayouts/slideLayout8.xml"/><Relationship Id="rId14" Type="http://schemas.openxmlformats.org/officeDocument/2006/relationships/image" Target="../media/image10.emf"/></Relationships>
</file>

<file path=ppt/slides/_rels/slide40.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tags" Target="../tags/tag385.xml"/><Relationship Id="rId18" Type="http://schemas.openxmlformats.org/officeDocument/2006/relationships/tags" Target="../tags/tag390.xml"/><Relationship Id="rId26" Type="http://schemas.openxmlformats.org/officeDocument/2006/relationships/tags" Target="../tags/tag398.xml"/><Relationship Id="rId39" Type="http://schemas.openxmlformats.org/officeDocument/2006/relationships/image" Target="../media/image56.emf"/><Relationship Id="rId3" Type="http://schemas.openxmlformats.org/officeDocument/2006/relationships/tags" Target="../tags/tag375.xml"/><Relationship Id="rId21" Type="http://schemas.openxmlformats.org/officeDocument/2006/relationships/tags" Target="../tags/tag393.xml"/><Relationship Id="rId34" Type="http://schemas.openxmlformats.org/officeDocument/2006/relationships/oleObject" Target="../embeddings/oleObject41.bin"/><Relationship Id="rId7" Type="http://schemas.openxmlformats.org/officeDocument/2006/relationships/tags" Target="../tags/tag379.xml"/><Relationship Id="rId12" Type="http://schemas.openxmlformats.org/officeDocument/2006/relationships/tags" Target="../tags/tag384.xml"/><Relationship Id="rId17" Type="http://schemas.openxmlformats.org/officeDocument/2006/relationships/tags" Target="../tags/tag389.xml"/><Relationship Id="rId25" Type="http://schemas.openxmlformats.org/officeDocument/2006/relationships/tags" Target="../tags/tag397.xml"/><Relationship Id="rId33" Type="http://schemas.openxmlformats.org/officeDocument/2006/relationships/notesSlide" Target="../notesSlides/notesSlide40.xml"/><Relationship Id="rId38" Type="http://schemas.openxmlformats.org/officeDocument/2006/relationships/oleObject" Target="../embeddings/oleObject43.bin"/><Relationship Id="rId2" Type="http://schemas.openxmlformats.org/officeDocument/2006/relationships/tags" Target="../tags/tag374.xml"/><Relationship Id="rId16" Type="http://schemas.openxmlformats.org/officeDocument/2006/relationships/tags" Target="../tags/tag388.xml"/><Relationship Id="rId20" Type="http://schemas.openxmlformats.org/officeDocument/2006/relationships/tags" Target="../tags/tag392.xml"/><Relationship Id="rId29" Type="http://schemas.openxmlformats.org/officeDocument/2006/relationships/tags" Target="../tags/tag401.xml"/><Relationship Id="rId1" Type="http://schemas.openxmlformats.org/officeDocument/2006/relationships/vmlDrawing" Target="../drawings/vmlDrawing22.vml"/><Relationship Id="rId6" Type="http://schemas.openxmlformats.org/officeDocument/2006/relationships/tags" Target="../tags/tag378.xml"/><Relationship Id="rId11" Type="http://schemas.openxmlformats.org/officeDocument/2006/relationships/tags" Target="../tags/tag383.xml"/><Relationship Id="rId24" Type="http://schemas.openxmlformats.org/officeDocument/2006/relationships/tags" Target="../tags/tag396.xml"/><Relationship Id="rId32" Type="http://schemas.openxmlformats.org/officeDocument/2006/relationships/slideLayout" Target="../slideLayouts/slideLayout7.xml"/><Relationship Id="rId37" Type="http://schemas.openxmlformats.org/officeDocument/2006/relationships/image" Target="../media/image55.emf"/><Relationship Id="rId5" Type="http://schemas.openxmlformats.org/officeDocument/2006/relationships/tags" Target="../tags/tag377.xml"/><Relationship Id="rId15" Type="http://schemas.openxmlformats.org/officeDocument/2006/relationships/tags" Target="../tags/tag387.xml"/><Relationship Id="rId23" Type="http://schemas.openxmlformats.org/officeDocument/2006/relationships/tags" Target="../tags/tag395.xml"/><Relationship Id="rId28" Type="http://schemas.openxmlformats.org/officeDocument/2006/relationships/tags" Target="../tags/tag400.xml"/><Relationship Id="rId36" Type="http://schemas.openxmlformats.org/officeDocument/2006/relationships/oleObject" Target="../embeddings/oleObject42.bin"/><Relationship Id="rId10" Type="http://schemas.openxmlformats.org/officeDocument/2006/relationships/tags" Target="../tags/tag382.xml"/><Relationship Id="rId19" Type="http://schemas.openxmlformats.org/officeDocument/2006/relationships/tags" Target="../tags/tag391.xml"/><Relationship Id="rId31" Type="http://schemas.openxmlformats.org/officeDocument/2006/relationships/tags" Target="../tags/tag403.xml"/><Relationship Id="rId4" Type="http://schemas.openxmlformats.org/officeDocument/2006/relationships/tags" Target="../tags/tag376.xml"/><Relationship Id="rId9" Type="http://schemas.openxmlformats.org/officeDocument/2006/relationships/tags" Target="../tags/tag381.xml"/><Relationship Id="rId14" Type="http://schemas.openxmlformats.org/officeDocument/2006/relationships/tags" Target="../tags/tag386.xml"/><Relationship Id="rId22" Type="http://schemas.openxmlformats.org/officeDocument/2006/relationships/tags" Target="../tags/tag394.xml"/><Relationship Id="rId27" Type="http://schemas.openxmlformats.org/officeDocument/2006/relationships/tags" Target="../tags/tag399.xml"/><Relationship Id="rId30" Type="http://schemas.openxmlformats.org/officeDocument/2006/relationships/tags" Target="../tags/tag402.xml"/><Relationship Id="rId35"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hart" Target="../charts/chart17.xml"/><Relationship Id="rId2" Type="http://schemas.openxmlformats.org/officeDocument/2006/relationships/tags" Target="../tags/tag404.xml"/><Relationship Id="rId1" Type="http://schemas.openxmlformats.org/officeDocument/2006/relationships/vmlDrawing" Target="../drawings/vmlDrawing23.vml"/><Relationship Id="rId6" Type="http://schemas.openxmlformats.org/officeDocument/2006/relationships/image" Target="../media/image4.emf"/><Relationship Id="rId5" Type="http://schemas.openxmlformats.org/officeDocument/2006/relationships/oleObject" Target="../embeddings/oleObject44.bin"/><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05.xml"/><Relationship Id="rId4" Type="http://schemas.openxmlformats.org/officeDocument/2006/relationships/chart" Target="../charts/chart18.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5.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tags" Target="../tags/tag407.xml"/><Relationship Id="rId7" Type="http://schemas.openxmlformats.org/officeDocument/2006/relationships/chart" Target="../charts/chart22.xml"/><Relationship Id="rId2" Type="http://schemas.openxmlformats.org/officeDocument/2006/relationships/tags" Target="../tags/tag406.xml"/><Relationship Id="rId1" Type="http://schemas.openxmlformats.org/officeDocument/2006/relationships/vmlDrawing" Target="../drawings/vmlDrawing24.vml"/><Relationship Id="rId6" Type="http://schemas.openxmlformats.org/officeDocument/2006/relationships/image" Target="../media/image4.emf"/><Relationship Id="rId5" Type="http://schemas.openxmlformats.org/officeDocument/2006/relationships/oleObject" Target="../embeddings/oleObject45.bin"/><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4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4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8.png"/><Relationship Id="rId2" Type="http://schemas.openxmlformats.org/officeDocument/2006/relationships/tags" Target="../tags/tag408.xml"/><Relationship Id="rId1" Type="http://schemas.openxmlformats.org/officeDocument/2006/relationships/vmlDrawing" Target="../drawings/vmlDrawing25.vml"/><Relationship Id="rId6" Type="http://schemas.openxmlformats.org/officeDocument/2006/relationships/image" Target="../media/image4.emf"/><Relationship Id="rId5" Type="http://schemas.openxmlformats.org/officeDocument/2006/relationships/oleObject" Target="../embeddings/oleObject46.bin"/><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chart" Target="../charts/chart35.xml"/></Relationships>
</file>

<file path=ppt/slides/_rels/slide5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5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chart" Target="../charts/chart41.xml"/></Relationships>
</file>

<file path=ppt/slides/_rels/slide58.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chart" Target="../charts/chart42.xml"/><Relationship Id="rId7" Type="http://schemas.openxmlformats.org/officeDocument/2006/relationships/chart" Target="../charts/chart46.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chart" Target="../charts/chart45.xml"/><Relationship Id="rId5" Type="http://schemas.openxmlformats.org/officeDocument/2006/relationships/chart" Target="../charts/chart44.xml"/><Relationship Id="rId4" Type="http://schemas.openxmlformats.org/officeDocument/2006/relationships/chart" Target="../charts/chart43.xml"/></Relationships>
</file>

<file path=ppt/slides/_rels/slide5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chart" Target="../charts/chart51.xml"/><Relationship Id="rId5" Type="http://schemas.openxmlformats.org/officeDocument/2006/relationships/chart" Target="../charts/chart50.xml"/><Relationship Id="rId4" Type="http://schemas.openxmlformats.org/officeDocument/2006/relationships/chart" Target="../charts/chart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46.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48.xml"/><Relationship Id="rId7" Type="http://schemas.openxmlformats.org/officeDocument/2006/relationships/oleObject" Target="../embeddings/oleObject8.bin"/><Relationship Id="rId2" Type="http://schemas.openxmlformats.org/officeDocument/2006/relationships/tags" Target="../tags/tag47.xml"/><Relationship Id="rId1" Type="http://schemas.openxmlformats.org/officeDocument/2006/relationships/vmlDrawing" Target="../drawings/vmlDrawing6.v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49.xml"/><Relationship Id="rId9"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tags" Target="../tags/tag66.xml"/><Relationship Id="rId26" Type="http://schemas.openxmlformats.org/officeDocument/2006/relationships/image" Target="../media/image4.emf"/><Relationship Id="rId3" Type="http://schemas.openxmlformats.org/officeDocument/2006/relationships/tags" Target="../tags/tag51.xml"/><Relationship Id="rId21" Type="http://schemas.openxmlformats.org/officeDocument/2006/relationships/tags" Target="../tags/tag69.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oleObject" Target="../embeddings/oleObject9.bin"/><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tags" Target="../tags/tag68.xml"/><Relationship Id="rId29" Type="http://schemas.openxmlformats.org/officeDocument/2006/relationships/image" Target="../media/image14.emf"/><Relationship Id="rId1" Type="http://schemas.openxmlformats.org/officeDocument/2006/relationships/vmlDrawing" Target="../drawings/vmlDrawing7.v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notesSlide" Target="../notesSlides/notesSlide9.xml"/><Relationship Id="rId5" Type="http://schemas.openxmlformats.org/officeDocument/2006/relationships/tags" Target="../tags/tag53.xml"/><Relationship Id="rId15" Type="http://schemas.openxmlformats.org/officeDocument/2006/relationships/tags" Target="../tags/tag63.xml"/><Relationship Id="rId23" Type="http://schemas.openxmlformats.org/officeDocument/2006/relationships/slideLayout" Target="../slideLayouts/slideLayout19.xml"/><Relationship Id="rId28" Type="http://schemas.openxmlformats.org/officeDocument/2006/relationships/oleObject" Target="../embeddings/oleObject10.bin"/><Relationship Id="rId10" Type="http://schemas.openxmlformats.org/officeDocument/2006/relationships/tags" Target="../tags/tag58.xml"/><Relationship Id="rId19" Type="http://schemas.openxmlformats.org/officeDocument/2006/relationships/tags" Target="../tags/tag67.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tags" Target="../tags/tag70.xml"/><Relationship Id="rId2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109256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08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Title 2"/>
          <p:cNvSpPr>
            <a:spLocks noGrp="1"/>
          </p:cNvSpPr>
          <p:nvPr>
            <p:ph type="ctrTitle"/>
          </p:nvPr>
        </p:nvSpPr>
        <p:spPr>
          <a:xfrm>
            <a:off x="550800" y="2569240"/>
            <a:ext cx="8064500" cy="1219800"/>
          </a:xfrm>
        </p:spPr>
        <p:txBody>
          <a:bodyPr/>
          <a:lstStyle/>
          <a:p>
            <a:r>
              <a:rPr lang="en-US" dirty="0" smtClean="0"/>
              <a:t>Yara International ASA</a:t>
            </a:r>
            <a:br>
              <a:rPr lang="en-US" dirty="0" smtClean="0"/>
            </a:br>
            <a:r>
              <a:rPr lang="en-US" sz="3200" dirty="0" smtClean="0"/>
              <a:t>Torgeir Kvidal, CFO</a:t>
            </a:r>
            <a:endParaRPr lang="en-US" sz="3200" dirty="0"/>
          </a:p>
        </p:txBody>
      </p:sp>
      <p:sp>
        <p:nvSpPr>
          <p:cNvPr id="2" name="Subtitle 1"/>
          <p:cNvSpPr>
            <a:spLocks noGrp="1"/>
          </p:cNvSpPr>
          <p:nvPr>
            <p:ph type="subTitle" idx="1"/>
          </p:nvPr>
        </p:nvSpPr>
        <p:spPr>
          <a:xfrm>
            <a:off x="550800" y="3810744"/>
            <a:ext cx="8064500" cy="914400"/>
          </a:xfrm>
        </p:spPr>
        <p:txBody>
          <a:bodyPr/>
          <a:lstStyle/>
          <a:p>
            <a:r>
              <a:rPr lang="en-US" sz="2400" dirty="0" err="1" smtClean="0"/>
              <a:t>BofAML</a:t>
            </a:r>
            <a:r>
              <a:rPr lang="en-US" sz="2400" dirty="0" smtClean="0"/>
              <a:t> Conference</a:t>
            </a:r>
          </a:p>
          <a:p>
            <a:r>
              <a:rPr lang="en-US" sz="2400" dirty="0" smtClean="0"/>
              <a:t>London 2 December 2013</a:t>
            </a:r>
            <a:endParaRPr lang="en-US" sz="2400" dirty="0"/>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3"/>
          <p:cNvGraphicFramePr>
            <a:graphicFrameLocks/>
          </p:cNvGraphicFramePr>
          <p:nvPr>
            <p:extLst>
              <p:ext uri="{D42A27DB-BD31-4B8C-83A1-F6EECF244321}">
                <p14:modId xmlns:p14="http://schemas.microsoft.com/office/powerpoint/2010/main" val="1989545817"/>
              </p:ext>
            </p:extLst>
          </p:nvPr>
        </p:nvGraphicFramePr>
        <p:xfrm>
          <a:off x="465137" y="1700808"/>
          <a:ext cx="3960000" cy="4032449"/>
        </p:xfrm>
        <a:graphic>
          <a:graphicData uri="http://schemas.openxmlformats.org/drawingml/2006/chart">
            <c:chart xmlns:c="http://schemas.openxmlformats.org/drawingml/2006/chart" xmlns:r="http://schemas.openxmlformats.org/officeDocument/2006/relationships" r:id="rId3"/>
          </a:graphicData>
        </a:graphic>
      </p:graphicFrame>
      <p:sp>
        <p:nvSpPr>
          <p:cNvPr id="7175" name="Text Box 5"/>
          <p:cNvSpPr txBox="1">
            <a:spLocks noChangeArrowheads="1"/>
          </p:cNvSpPr>
          <p:nvPr/>
        </p:nvSpPr>
        <p:spPr bwMode="auto">
          <a:xfrm>
            <a:off x="533400" y="5877272"/>
            <a:ext cx="2525713" cy="187325"/>
          </a:xfrm>
          <a:prstGeom prst="rect">
            <a:avLst/>
          </a:prstGeom>
          <a:noFill/>
          <a:ln w="9525">
            <a:noFill/>
            <a:miter lim="800000"/>
            <a:headEnd/>
            <a:tailEnd/>
          </a:ln>
        </p:spPr>
        <p:txBody>
          <a:bodyPr lIns="0" tIns="0" rIns="0" bIns="0"/>
          <a:lstStyle/>
          <a:p>
            <a:pPr defTabSz="438150">
              <a:buClr>
                <a:srgbClr val="FF0000"/>
              </a:buClr>
              <a:buSzPct val="90000"/>
              <a:buFont typeface="Monotype Sorts" pitchFamily="2" charset="2"/>
              <a:buNone/>
            </a:pPr>
            <a:r>
              <a:rPr lang="en-GB" sz="1000" b="0" i="1" dirty="0">
                <a:solidFill>
                  <a:srgbClr val="000000"/>
                </a:solidFill>
                <a:cs typeface="Times New Roman" pitchFamily="18" charset="0"/>
              </a:rPr>
              <a:t>Source: </a:t>
            </a:r>
            <a:r>
              <a:rPr lang="en-GB" sz="1000" b="0" i="1" dirty="0" smtClean="0">
                <a:solidFill>
                  <a:srgbClr val="000000"/>
                </a:solidFill>
                <a:cs typeface="Times New Roman" pitchFamily="18" charset="0"/>
              </a:rPr>
              <a:t>USDA, November 2013</a:t>
            </a:r>
            <a:endParaRPr lang="en-GB" sz="1000" b="0" i="1" dirty="0">
              <a:solidFill>
                <a:srgbClr val="000000"/>
              </a:solidFill>
              <a:cs typeface="Times New Roman" pitchFamily="18" charset="0"/>
            </a:endParaRPr>
          </a:p>
          <a:p>
            <a:pPr defTabSz="438150">
              <a:buClr>
                <a:srgbClr val="FF0000"/>
              </a:buClr>
              <a:buSzPct val="90000"/>
              <a:buFont typeface="Monotype Sorts" pitchFamily="2" charset="2"/>
              <a:buNone/>
            </a:pPr>
            <a:endParaRPr lang="en-GB" sz="1000" b="0" dirty="0">
              <a:solidFill>
                <a:srgbClr val="000000"/>
              </a:solidFill>
              <a:cs typeface="Times New Roman" pitchFamily="18" charset="0"/>
            </a:endParaRPr>
          </a:p>
        </p:txBody>
      </p:sp>
      <p:sp>
        <p:nvSpPr>
          <p:cNvPr id="23" name="Text Placeholder 20"/>
          <p:cNvSpPr txBox="1">
            <a:spLocks/>
          </p:cNvSpPr>
          <p:nvPr/>
        </p:nvSpPr>
        <p:spPr>
          <a:xfrm>
            <a:off x="685800" y="1367756"/>
            <a:ext cx="4040188" cy="293687"/>
          </a:xfrm>
          <a:prstGeom prst="rect">
            <a:avLst/>
          </a:prstGeom>
        </p:spPr>
        <p:txBody>
          <a:bodyPr anchor="b"/>
          <a:lstStyle/>
          <a:p>
            <a:pPr marL="342900" indent="-342900" algn="ctr">
              <a:spcBef>
                <a:spcPct val="25000"/>
              </a:spcBef>
              <a:buClr>
                <a:schemeClr val="tx1"/>
              </a:buClr>
              <a:buSzPct val="75000"/>
              <a:defRPr/>
            </a:pPr>
            <a:r>
              <a:rPr lang="nb-NO" sz="1400" b="1" i="1" kern="0" dirty="0" err="1">
                <a:latin typeface="+mn-lt"/>
                <a:cs typeface="+mn-cs"/>
              </a:rPr>
              <a:t>Grain</a:t>
            </a:r>
            <a:r>
              <a:rPr lang="nb-NO" sz="1400" b="1" i="1" kern="0" dirty="0">
                <a:latin typeface="+mn-lt"/>
                <a:cs typeface="+mn-cs"/>
              </a:rPr>
              <a:t> </a:t>
            </a:r>
            <a:r>
              <a:rPr lang="nb-NO" sz="1400" b="1" i="1" kern="0" dirty="0" err="1" smtClean="0"/>
              <a:t>consumption</a:t>
            </a:r>
            <a:r>
              <a:rPr lang="nb-NO" sz="1400" b="1" i="1" kern="0" dirty="0" smtClean="0"/>
              <a:t> a</a:t>
            </a:r>
            <a:r>
              <a:rPr lang="nb-NO" sz="1400" b="1" i="1" kern="0" dirty="0" smtClean="0">
                <a:latin typeface="+mn-lt"/>
                <a:cs typeface="+mn-cs"/>
              </a:rPr>
              <a:t>nd </a:t>
            </a:r>
            <a:r>
              <a:rPr lang="nb-NO" sz="1400" b="1" i="1" kern="0" dirty="0" err="1" smtClean="0">
                <a:latin typeface="+mn-lt"/>
                <a:cs typeface="+mn-cs"/>
              </a:rPr>
              <a:t>production</a:t>
            </a:r>
            <a:endParaRPr lang="nb-NO" sz="1400" b="1" i="1" kern="0" dirty="0">
              <a:latin typeface="+mn-lt"/>
              <a:cs typeface="+mn-cs"/>
            </a:endParaRPr>
          </a:p>
        </p:txBody>
      </p:sp>
      <p:sp>
        <p:nvSpPr>
          <p:cNvPr id="24" name="Text Placeholder 22"/>
          <p:cNvSpPr txBox="1">
            <a:spLocks/>
          </p:cNvSpPr>
          <p:nvPr/>
        </p:nvSpPr>
        <p:spPr>
          <a:xfrm>
            <a:off x="4922713" y="1340768"/>
            <a:ext cx="4041775" cy="320675"/>
          </a:xfrm>
          <a:prstGeom prst="rect">
            <a:avLst/>
          </a:prstGeom>
        </p:spPr>
        <p:txBody>
          <a:bodyPr anchor="b"/>
          <a:lstStyle/>
          <a:p>
            <a:pPr marL="342900" indent="-342900" algn="ctr">
              <a:spcBef>
                <a:spcPct val="25000"/>
              </a:spcBef>
              <a:buClr>
                <a:schemeClr val="tx1"/>
              </a:buClr>
              <a:buSzPct val="75000"/>
              <a:defRPr/>
            </a:pPr>
            <a:r>
              <a:rPr lang="nb-NO" sz="1400" b="1" i="1" kern="0" dirty="0" smtClean="0">
                <a:latin typeface="+mn-lt"/>
                <a:cs typeface="+mn-cs"/>
              </a:rPr>
              <a:t>Days </a:t>
            </a:r>
            <a:r>
              <a:rPr lang="nb-NO" sz="1400" b="1" i="1" kern="0" dirty="0" err="1" smtClean="0">
                <a:latin typeface="+mn-lt"/>
                <a:cs typeface="+mn-cs"/>
              </a:rPr>
              <a:t>of</a:t>
            </a:r>
            <a:r>
              <a:rPr lang="nb-NO" sz="1400" b="1" i="1" kern="0" dirty="0" smtClean="0">
                <a:latin typeface="+mn-lt"/>
                <a:cs typeface="+mn-cs"/>
              </a:rPr>
              <a:t> </a:t>
            </a:r>
            <a:r>
              <a:rPr lang="nb-NO" sz="1400" b="1" i="1" kern="0" dirty="0" err="1" smtClean="0">
                <a:latin typeface="+mn-lt"/>
                <a:cs typeface="+mn-cs"/>
              </a:rPr>
              <a:t>consumption</a:t>
            </a:r>
            <a:r>
              <a:rPr lang="nb-NO" sz="1400" b="1" i="1" kern="0" dirty="0" smtClean="0">
                <a:latin typeface="+mn-lt"/>
                <a:cs typeface="+mn-cs"/>
              </a:rPr>
              <a:t> in </a:t>
            </a:r>
            <a:r>
              <a:rPr lang="nb-NO" sz="1400" b="1" i="1" kern="0" dirty="0" err="1" smtClean="0">
                <a:latin typeface="+mn-lt"/>
                <a:cs typeface="+mn-cs"/>
              </a:rPr>
              <a:t>stocks</a:t>
            </a:r>
            <a:endParaRPr lang="nb-NO" sz="1400" b="1" i="1" kern="0" dirty="0">
              <a:latin typeface="+mn-lt"/>
              <a:cs typeface="+mn-cs"/>
            </a:endParaRPr>
          </a:p>
        </p:txBody>
      </p:sp>
      <p:graphicFrame>
        <p:nvGraphicFramePr>
          <p:cNvPr id="16" name="Object 3"/>
          <p:cNvGraphicFramePr>
            <a:graphicFrameLocks/>
          </p:cNvGraphicFramePr>
          <p:nvPr>
            <p:extLst>
              <p:ext uri="{D42A27DB-BD31-4B8C-83A1-F6EECF244321}">
                <p14:modId xmlns:p14="http://schemas.microsoft.com/office/powerpoint/2010/main" val="3308468240"/>
              </p:ext>
            </p:extLst>
          </p:nvPr>
        </p:nvGraphicFramePr>
        <p:xfrm>
          <a:off x="4716015" y="1628776"/>
          <a:ext cx="3960000" cy="4105798"/>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0"/>
          <p:cNvSpPr>
            <a:spLocks noGrp="1"/>
          </p:cNvSpPr>
          <p:nvPr>
            <p:ph type="title"/>
          </p:nvPr>
        </p:nvSpPr>
        <p:spPr/>
        <p:txBody>
          <a:bodyPr/>
          <a:lstStyle/>
          <a:p>
            <a:pPr lvl="0"/>
            <a:r>
              <a:rPr lang="en-US" dirty="0" smtClean="0">
                <a:solidFill>
                  <a:srgbClr val="7EA831"/>
                </a:solidFill>
              </a:rPr>
              <a:t>Continued strong price incentives necessary to match consumption growth</a:t>
            </a:r>
            <a:endParaRPr lang="en-US" dirty="0"/>
          </a:p>
        </p:txBody>
      </p:sp>
    </p:spTree>
    <p:extLst>
      <p:ext uri="{BB962C8B-B14F-4D97-AF65-F5344CB8AC3E}">
        <p14:creationId xmlns:p14="http://schemas.microsoft.com/office/powerpoint/2010/main" val="113252687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2"/>
          <p:cNvGraphicFramePr>
            <a:graphicFrameLocks noChangeAspect="1"/>
          </p:cNvGraphicFramePr>
          <p:nvPr>
            <p:extLst>
              <p:ext uri="{D42A27DB-BD31-4B8C-83A1-F6EECF244321}">
                <p14:modId xmlns:p14="http://schemas.microsoft.com/office/powerpoint/2010/main" val="3233535306"/>
              </p:ext>
            </p:extLst>
          </p:nvPr>
        </p:nvGraphicFramePr>
        <p:xfrm>
          <a:off x="4681609" y="1828800"/>
          <a:ext cx="3766355" cy="4703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3"/>
          <p:cNvGraphicFramePr>
            <a:graphicFrameLocks noChangeAspect="1"/>
          </p:cNvGraphicFramePr>
          <p:nvPr>
            <p:extLst>
              <p:ext uri="{D42A27DB-BD31-4B8C-83A1-F6EECF244321}">
                <p14:modId xmlns:p14="http://schemas.microsoft.com/office/powerpoint/2010/main" val="3913229649"/>
              </p:ext>
            </p:extLst>
          </p:nvPr>
        </p:nvGraphicFramePr>
        <p:xfrm>
          <a:off x="530227" y="1682750"/>
          <a:ext cx="3717924" cy="3565525"/>
        </p:xfrm>
        <a:graphic>
          <a:graphicData uri="http://schemas.openxmlformats.org/drawingml/2006/chart">
            <c:chart xmlns:c="http://schemas.openxmlformats.org/drawingml/2006/chart" xmlns:r="http://schemas.openxmlformats.org/officeDocument/2006/relationships" r:id="rId4"/>
          </a:graphicData>
        </a:graphic>
      </p:graphicFrame>
      <p:sp>
        <p:nvSpPr>
          <p:cNvPr id="373764" name="Text Box 4"/>
          <p:cNvSpPr txBox="1">
            <a:spLocks noChangeArrowheads="1"/>
          </p:cNvSpPr>
          <p:nvPr/>
        </p:nvSpPr>
        <p:spPr bwMode="auto">
          <a:xfrm>
            <a:off x="1763688" y="2308174"/>
            <a:ext cx="462802" cy="225319"/>
          </a:xfrm>
          <a:prstGeom prst="rect">
            <a:avLst/>
          </a:prstGeom>
          <a:noFill/>
          <a:ln w="9525">
            <a:noFill/>
            <a:miter lim="800000"/>
            <a:headEnd/>
            <a:tailEnd/>
          </a:ln>
          <a:effectLst/>
        </p:spPr>
        <p:txBody>
          <a:bodyPr wrap="none" lIns="72000" tIns="46800" rIns="72000" bIns="46800">
            <a:spAutoFit/>
          </a:bodyPr>
          <a:lstStyle/>
          <a:p>
            <a:r>
              <a:rPr lang="en-US" sz="1000" i="0" dirty="0" smtClean="0">
                <a:solidFill>
                  <a:schemeClr val="tx2"/>
                </a:solidFill>
              </a:rPr>
              <a:t>13/14</a:t>
            </a:r>
            <a:endParaRPr lang="en-US" sz="1000" i="0" dirty="0">
              <a:solidFill>
                <a:schemeClr val="tx2"/>
              </a:solidFill>
            </a:endParaRPr>
          </a:p>
        </p:txBody>
      </p:sp>
      <p:sp>
        <p:nvSpPr>
          <p:cNvPr id="373767" name="Text Box 7"/>
          <p:cNvSpPr txBox="1">
            <a:spLocks noChangeArrowheads="1"/>
          </p:cNvSpPr>
          <p:nvPr/>
        </p:nvSpPr>
        <p:spPr bwMode="auto">
          <a:xfrm>
            <a:off x="305609" y="5877272"/>
            <a:ext cx="1538416" cy="225319"/>
          </a:xfrm>
          <a:prstGeom prst="rect">
            <a:avLst/>
          </a:prstGeom>
          <a:noFill/>
          <a:ln w="9525">
            <a:noFill/>
            <a:miter lim="800000"/>
            <a:headEnd/>
            <a:tailEnd/>
          </a:ln>
          <a:effectLst/>
        </p:spPr>
        <p:txBody>
          <a:bodyPr wrap="none" lIns="72000" tIns="46800" rIns="72000" bIns="46800">
            <a:spAutoFit/>
          </a:bodyPr>
          <a:lstStyle/>
          <a:p>
            <a:pPr algn="l"/>
            <a:r>
              <a:rPr lang="nb-NO" sz="1000" b="0" dirty="0"/>
              <a:t>Source: </a:t>
            </a:r>
            <a:r>
              <a:rPr lang="nb-NO" sz="1000" b="0" dirty="0" smtClean="0"/>
              <a:t>BOABC, CFMW</a:t>
            </a:r>
            <a:endParaRPr lang="en-GB" sz="1000" b="0" dirty="0"/>
          </a:p>
        </p:txBody>
      </p:sp>
      <p:sp>
        <p:nvSpPr>
          <p:cNvPr id="9" name="Text Box 6"/>
          <p:cNvSpPr txBox="1">
            <a:spLocks noChangeArrowheads="1"/>
          </p:cNvSpPr>
          <p:nvPr/>
        </p:nvSpPr>
        <p:spPr bwMode="auto">
          <a:xfrm>
            <a:off x="2971800" y="2199392"/>
            <a:ext cx="568325" cy="225319"/>
          </a:xfrm>
          <a:prstGeom prst="rect">
            <a:avLst/>
          </a:prstGeom>
          <a:noFill/>
          <a:ln w="9525">
            <a:noFill/>
            <a:miter lim="800000"/>
            <a:headEnd/>
            <a:tailEnd/>
          </a:ln>
          <a:effectLst/>
        </p:spPr>
        <p:txBody>
          <a:bodyPr wrap="square" lIns="72000" tIns="46800" rIns="72000" bIns="46800">
            <a:spAutoFit/>
          </a:bodyPr>
          <a:lstStyle/>
          <a:p>
            <a:r>
              <a:rPr lang="en-US" sz="1000" i="0" dirty="0" smtClean="0">
                <a:solidFill>
                  <a:srgbClr val="0070C0"/>
                </a:solidFill>
              </a:rPr>
              <a:t>12/13</a:t>
            </a:r>
            <a:endParaRPr lang="en-US" sz="1000" i="0" dirty="0">
              <a:solidFill>
                <a:srgbClr val="0070C0"/>
              </a:solidFill>
            </a:endParaRPr>
          </a:p>
        </p:txBody>
      </p:sp>
      <p:sp>
        <p:nvSpPr>
          <p:cNvPr id="10" name="Title 9"/>
          <p:cNvSpPr>
            <a:spLocks noGrp="1"/>
          </p:cNvSpPr>
          <p:nvPr>
            <p:ph type="title"/>
          </p:nvPr>
        </p:nvSpPr>
        <p:spPr/>
        <p:txBody>
          <a:bodyPr/>
          <a:lstStyle/>
          <a:p>
            <a:r>
              <a:rPr lang="nb-NO" dirty="0" err="1" smtClean="0"/>
              <a:t>Chinese</a:t>
            </a:r>
            <a:r>
              <a:rPr lang="nb-NO" dirty="0" smtClean="0"/>
              <a:t> urea </a:t>
            </a:r>
            <a:r>
              <a:rPr lang="nb-NO" dirty="0" err="1" smtClean="0"/>
              <a:t>production</a:t>
            </a:r>
            <a:r>
              <a:rPr lang="nb-NO" dirty="0" smtClean="0"/>
              <a:t> and </a:t>
            </a:r>
            <a:r>
              <a:rPr lang="nb-NO" dirty="0" err="1" smtClean="0"/>
              <a:t>exports</a:t>
            </a:r>
            <a:r>
              <a:rPr lang="nb-NO" dirty="0" smtClean="0"/>
              <a:t> </a:t>
            </a:r>
            <a:r>
              <a:rPr lang="nb-NO" dirty="0" err="1" smtClean="0"/>
              <a:t>ahead</a:t>
            </a:r>
            <a:r>
              <a:rPr lang="nb-NO" dirty="0" smtClean="0"/>
              <a:t> </a:t>
            </a:r>
            <a:r>
              <a:rPr lang="nb-NO" dirty="0" err="1" smtClean="0"/>
              <a:t>of</a:t>
            </a:r>
            <a:r>
              <a:rPr lang="nb-NO" dirty="0" smtClean="0"/>
              <a:t> last </a:t>
            </a:r>
            <a:r>
              <a:rPr lang="nb-NO" dirty="0" err="1" smtClean="0"/>
              <a:t>year</a:t>
            </a:r>
            <a:endParaRPr lang="en-US" dirty="0"/>
          </a:p>
        </p:txBody>
      </p:sp>
      <p:sp>
        <p:nvSpPr>
          <p:cNvPr id="11" name="Text Placeholder 20"/>
          <p:cNvSpPr txBox="1">
            <a:spLocks/>
          </p:cNvSpPr>
          <p:nvPr/>
        </p:nvSpPr>
        <p:spPr>
          <a:xfrm>
            <a:off x="638175" y="1541463"/>
            <a:ext cx="4040188" cy="293687"/>
          </a:xfrm>
          <a:prstGeom prst="rect">
            <a:avLst/>
          </a:prstGeom>
        </p:spPr>
        <p:txBody>
          <a:bodyPr/>
          <a:lstStyle/>
          <a:p>
            <a:pPr marL="342900" indent="-342900" algn="ctr">
              <a:spcBef>
                <a:spcPct val="25000"/>
              </a:spcBef>
              <a:buClr>
                <a:schemeClr val="tx1"/>
              </a:buClr>
              <a:buSzPct val="75000"/>
              <a:defRPr/>
            </a:pPr>
            <a:r>
              <a:rPr lang="nb-NO" sz="1400" kern="0" dirty="0" err="1" smtClean="0">
                <a:latin typeface="+mn-lt"/>
                <a:cs typeface="+mn-cs"/>
              </a:rPr>
              <a:t>Chinese</a:t>
            </a:r>
            <a:r>
              <a:rPr lang="nb-NO" sz="1400" kern="0" dirty="0" smtClean="0">
                <a:latin typeface="+mn-lt"/>
                <a:cs typeface="+mn-cs"/>
              </a:rPr>
              <a:t> urea </a:t>
            </a:r>
            <a:r>
              <a:rPr lang="nb-NO" sz="1400" kern="0" dirty="0" err="1" smtClean="0">
                <a:latin typeface="+mn-lt"/>
                <a:cs typeface="+mn-cs"/>
              </a:rPr>
              <a:t>production</a:t>
            </a:r>
            <a:endParaRPr lang="nb-NO" sz="1400" kern="0" dirty="0">
              <a:latin typeface="+mn-lt"/>
              <a:cs typeface="+mn-cs"/>
            </a:endParaRPr>
          </a:p>
        </p:txBody>
      </p:sp>
      <p:sp>
        <p:nvSpPr>
          <p:cNvPr id="12" name="Text Placeholder 20"/>
          <p:cNvSpPr txBox="1">
            <a:spLocks/>
          </p:cNvSpPr>
          <p:nvPr/>
        </p:nvSpPr>
        <p:spPr>
          <a:xfrm>
            <a:off x="4924425" y="1541463"/>
            <a:ext cx="4040188" cy="293687"/>
          </a:xfrm>
          <a:prstGeom prst="rect">
            <a:avLst/>
          </a:prstGeom>
        </p:spPr>
        <p:txBody>
          <a:bodyPr/>
          <a:lstStyle/>
          <a:p>
            <a:pPr marL="342900" indent="-342900" algn="ctr">
              <a:spcBef>
                <a:spcPct val="25000"/>
              </a:spcBef>
              <a:buClr>
                <a:schemeClr val="tx1"/>
              </a:buClr>
              <a:buSzPct val="75000"/>
              <a:defRPr/>
            </a:pPr>
            <a:r>
              <a:rPr lang="nb-NO" sz="1400" kern="0" dirty="0" err="1" smtClean="0">
                <a:latin typeface="+mn-lt"/>
                <a:cs typeface="+mn-cs"/>
              </a:rPr>
              <a:t>Domestic</a:t>
            </a:r>
            <a:r>
              <a:rPr lang="nb-NO" sz="1400" kern="0" dirty="0" smtClean="0">
                <a:latin typeface="+mn-lt"/>
                <a:cs typeface="+mn-cs"/>
              </a:rPr>
              <a:t> urea </a:t>
            </a:r>
            <a:r>
              <a:rPr lang="nb-NO" sz="1400" kern="0" dirty="0" err="1" smtClean="0">
                <a:latin typeface="+mn-lt"/>
                <a:cs typeface="+mn-cs"/>
              </a:rPr>
              <a:t>balance</a:t>
            </a:r>
            <a:endParaRPr lang="nb-NO" sz="1400" kern="0" dirty="0">
              <a:latin typeface="+mn-lt"/>
              <a:cs typeface="+mn-cs"/>
            </a:endParaRPr>
          </a:p>
        </p:txBody>
      </p:sp>
      <p:sp>
        <p:nvSpPr>
          <p:cNvPr id="14" name="Left Brace 13"/>
          <p:cNvSpPr/>
          <p:nvPr/>
        </p:nvSpPr>
        <p:spPr bwMode="auto">
          <a:xfrm rot="16200000">
            <a:off x="5697921" y="5170171"/>
            <a:ext cx="133354" cy="1280160"/>
          </a:xfrm>
          <a:prstGeom prst="leftBrace">
            <a:avLst/>
          </a:prstGeom>
          <a:noFill/>
          <a:ln w="9525" cap="flat" cmpd="sng" algn="ctr">
            <a:solidFill>
              <a:schemeClr val="tx1"/>
            </a:solidFill>
            <a:prstDash val="solid"/>
            <a:round/>
            <a:headEnd type="none" w="med" len="med"/>
            <a:tailEnd type="none" w="med" len="med"/>
          </a:ln>
          <a:effectLst/>
        </p:spPr>
        <p:txBody>
          <a:bodyPr vert="horz" wrap="square" lIns="72000" tIns="46800" rIns="72000" bIns="46800" numCol="1" rtlCol="0" anchor="t" anchorCtr="0" compatLnSpc="1">
            <a:prstTxWarp prst="textNoShape">
              <a:avLst/>
            </a:prstTxWarp>
            <a:no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1800" b="1" i="1" u="none" strike="noStrike" cap="none" normalizeH="0" baseline="0" smtClean="0">
              <a:ln>
                <a:noFill/>
              </a:ln>
              <a:solidFill>
                <a:schemeClr val="tx1"/>
              </a:solidFill>
              <a:effectLst/>
              <a:latin typeface="Arial" charset="0"/>
              <a:cs typeface="Arial" charset="0"/>
            </a:endParaRPr>
          </a:p>
        </p:txBody>
      </p:sp>
      <p:sp>
        <p:nvSpPr>
          <p:cNvPr id="16" name="Left Brace 15"/>
          <p:cNvSpPr/>
          <p:nvPr/>
        </p:nvSpPr>
        <p:spPr bwMode="auto">
          <a:xfrm rot="16200000">
            <a:off x="7672154" y="5170171"/>
            <a:ext cx="133354" cy="1280160"/>
          </a:xfrm>
          <a:prstGeom prst="leftBrace">
            <a:avLst/>
          </a:prstGeom>
          <a:noFill/>
          <a:ln w="9525" cap="flat" cmpd="sng" algn="ctr">
            <a:solidFill>
              <a:schemeClr val="tx1"/>
            </a:solidFill>
            <a:prstDash val="solid"/>
            <a:round/>
            <a:headEnd type="none" w="med" len="med"/>
            <a:tailEnd type="none" w="med" len="med"/>
          </a:ln>
          <a:effectLst/>
        </p:spPr>
        <p:txBody>
          <a:bodyPr vert="horz" wrap="square" lIns="72000" tIns="46800" rIns="72000" bIns="46800" numCol="1" rtlCol="0" anchor="t" anchorCtr="0" compatLnSpc="1">
            <a:prstTxWarp prst="textNoShape">
              <a:avLst/>
            </a:prstTxWarp>
            <a:no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1800" b="1" i="1" u="none" strike="noStrike" cap="none" normalizeH="0" baseline="0" smtClean="0">
              <a:ln>
                <a:noFill/>
              </a:ln>
              <a:solidFill>
                <a:schemeClr val="tx1"/>
              </a:solidFill>
              <a:effectLst/>
              <a:latin typeface="Arial" charset="0"/>
              <a:cs typeface="Arial" charset="0"/>
            </a:endParaRPr>
          </a:p>
        </p:txBody>
      </p:sp>
      <p:sp>
        <p:nvSpPr>
          <p:cNvPr id="17" name="TextBox 16"/>
          <p:cNvSpPr txBox="1"/>
          <p:nvPr/>
        </p:nvSpPr>
        <p:spPr>
          <a:xfrm>
            <a:off x="5246763" y="5867400"/>
            <a:ext cx="1098378" cy="276999"/>
          </a:xfrm>
          <a:prstGeom prst="rect">
            <a:avLst/>
          </a:prstGeom>
          <a:noFill/>
        </p:spPr>
        <p:txBody>
          <a:bodyPr wrap="none" rtlCol="0">
            <a:spAutoFit/>
          </a:bodyPr>
          <a:lstStyle/>
          <a:p>
            <a:r>
              <a:rPr lang="en-US" sz="1200" b="0" i="0" dirty="0" smtClean="0"/>
              <a:t>Jul-Oct 12/13</a:t>
            </a:r>
            <a:endParaRPr lang="en-US" sz="1200" b="0" i="0" dirty="0"/>
          </a:p>
        </p:txBody>
      </p:sp>
      <p:sp>
        <p:nvSpPr>
          <p:cNvPr id="18" name="TextBox 17"/>
          <p:cNvSpPr txBox="1"/>
          <p:nvPr/>
        </p:nvSpPr>
        <p:spPr>
          <a:xfrm>
            <a:off x="7271462" y="5867400"/>
            <a:ext cx="1098378" cy="276999"/>
          </a:xfrm>
          <a:prstGeom prst="rect">
            <a:avLst/>
          </a:prstGeom>
          <a:noFill/>
        </p:spPr>
        <p:txBody>
          <a:bodyPr wrap="none" rtlCol="0">
            <a:spAutoFit/>
          </a:bodyPr>
          <a:lstStyle/>
          <a:p>
            <a:r>
              <a:rPr lang="en-US" sz="1200" b="0" i="0" dirty="0" smtClean="0"/>
              <a:t>Jul-Oct 13/14</a:t>
            </a:r>
            <a:endParaRPr lang="en-US" sz="1200" b="0" i="0" dirty="0"/>
          </a:p>
        </p:txBody>
      </p:sp>
      <p:cxnSp>
        <p:nvCxnSpPr>
          <p:cNvPr id="20" name="Straight Arrow Connector 19"/>
          <p:cNvCxnSpPr/>
          <p:nvPr/>
        </p:nvCxnSpPr>
        <p:spPr bwMode="auto">
          <a:xfrm>
            <a:off x="6459504" y="3068960"/>
            <a:ext cx="555189" cy="1035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Oval 20"/>
          <p:cNvSpPr/>
          <p:nvPr/>
        </p:nvSpPr>
        <p:spPr bwMode="auto">
          <a:xfrm>
            <a:off x="6531543" y="2721362"/>
            <a:ext cx="483149" cy="313247"/>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4.0%</a:t>
            </a:r>
          </a:p>
        </p:txBody>
      </p:sp>
      <p:sp>
        <p:nvSpPr>
          <p:cNvPr id="23" name="Text Box 4"/>
          <p:cNvSpPr txBox="1">
            <a:spLocks noChangeArrowheads="1"/>
          </p:cNvSpPr>
          <p:nvPr/>
        </p:nvSpPr>
        <p:spPr bwMode="auto">
          <a:xfrm>
            <a:off x="4038600" y="2527695"/>
            <a:ext cx="462801" cy="225319"/>
          </a:xfrm>
          <a:prstGeom prst="rect">
            <a:avLst/>
          </a:prstGeom>
          <a:noFill/>
          <a:ln w="9525">
            <a:noFill/>
            <a:miter lim="800000"/>
            <a:headEnd/>
            <a:tailEnd/>
          </a:ln>
          <a:effectLst/>
        </p:spPr>
        <p:txBody>
          <a:bodyPr wrap="none" lIns="72000" tIns="46800" rIns="72000" bIns="46800">
            <a:spAutoFit/>
          </a:bodyPr>
          <a:lstStyle/>
          <a:p>
            <a:r>
              <a:rPr lang="en-US" sz="1000" i="0" dirty="0" smtClean="0">
                <a:solidFill>
                  <a:schemeClr val="accent6"/>
                </a:solidFill>
              </a:rPr>
              <a:t>11/12</a:t>
            </a:r>
            <a:endParaRPr lang="en-US" sz="1000" i="0" dirty="0">
              <a:solidFill>
                <a:schemeClr val="accent6"/>
              </a:solidFill>
            </a:endParaRPr>
          </a:p>
        </p:txBody>
      </p:sp>
    </p:spTree>
    <p:extLst>
      <p:ext uri="{BB962C8B-B14F-4D97-AF65-F5344CB8AC3E}">
        <p14:creationId xmlns:p14="http://schemas.microsoft.com/office/powerpoint/2010/main" val="219546158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ext uri="{D42A27DB-BD31-4B8C-83A1-F6EECF244321}">
                <p14:modId xmlns:p14="http://schemas.microsoft.com/office/powerpoint/2010/main" val="17883543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7158" name="think-cell Slide" r:id="rId39" imgW="270" imgH="270" progId="TCLayout.ActiveDocument.1">
                  <p:embed/>
                </p:oleObj>
              </mc:Choice>
              <mc:Fallback>
                <p:oleObj name="think-cell Slide" r:id="rId39" imgW="270" imgH="270" progId="TCLayout.ActiveDocument.1">
                  <p:embed/>
                  <p:pic>
                    <p:nvPicPr>
                      <p:cNvPr id="0" name=""/>
                      <p:cNvPicPr/>
                      <p:nvPr/>
                    </p:nvPicPr>
                    <p:blipFill>
                      <a:blip r:embed="rId40"/>
                      <a:stretch>
                        <a:fillRect/>
                      </a:stretch>
                    </p:blipFill>
                    <p:spPr>
                      <a:xfrm>
                        <a:off x="1588" y="1588"/>
                        <a:ext cx="1587" cy="1587"/>
                      </a:xfrm>
                      <a:prstGeom prst="rect">
                        <a:avLst/>
                      </a:prstGeom>
                    </p:spPr>
                  </p:pic>
                </p:oleObj>
              </mc:Fallback>
            </mc:AlternateContent>
          </a:graphicData>
        </a:graphic>
      </p:graphicFrame>
      <p:sp>
        <p:nvSpPr>
          <p:cNvPr id="23" name="Rectangle 22" hidden="1"/>
          <p:cNvSpPr/>
          <p:nvPr>
            <p:custDataLst>
              <p:tags r:id="rId3"/>
            </p:custDataLst>
          </p:nvPr>
        </p:nvSpPr>
        <p:spPr bwMode="auto">
          <a:xfrm>
            <a:off x="0" y="0"/>
            <a:ext cx="158750" cy="158750"/>
          </a:xfrm>
          <a:prstGeom prst="rect">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720000">
              <a:lnSpc>
                <a:spcPct val="90000"/>
              </a:lnSpc>
              <a:spcBef>
                <a:spcPct val="0"/>
              </a:spcBef>
              <a:spcAft>
                <a:spcPct val="0"/>
              </a:spcAft>
            </a:pPr>
            <a:endParaRPr lang="en-US" sz="800" b="1" dirty="0" smtClean="0">
              <a:solidFill>
                <a:schemeClr val="tx1"/>
              </a:solidFill>
              <a:latin typeface="Arial"/>
              <a:ea typeface="+mj-ea"/>
              <a:cs typeface="Arial"/>
              <a:sym typeface="Arial"/>
            </a:endParaRPr>
          </a:p>
        </p:txBody>
      </p:sp>
      <p:sp>
        <p:nvSpPr>
          <p:cNvPr id="2" name="Title 1"/>
          <p:cNvSpPr>
            <a:spLocks noGrp="1"/>
          </p:cNvSpPr>
          <p:nvPr>
            <p:ph type="title"/>
          </p:nvPr>
        </p:nvSpPr>
        <p:spPr>
          <a:xfrm>
            <a:off x="532800" y="230400"/>
            <a:ext cx="8503696" cy="846000"/>
          </a:xfrm>
        </p:spPr>
        <p:txBody>
          <a:bodyPr/>
          <a:lstStyle/>
          <a:p>
            <a:r>
              <a:rPr lang="en-US" dirty="0" smtClean="0"/>
              <a:t>India nitrogen consumption outpaces capacity</a:t>
            </a:r>
            <a:br>
              <a:rPr lang="en-US" dirty="0" smtClean="0"/>
            </a:br>
            <a:r>
              <a:rPr lang="en-US" dirty="0" smtClean="0"/>
              <a:t>Urea supply &amp; demand 2005-2012</a:t>
            </a:r>
            <a:endParaRPr lang="en-US" dirty="0"/>
          </a:p>
        </p:txBody>
      </p:sp>
      <p:graphicFrame>
        <p:nvGraphicFramePr>
          <p:cNvPr id="25" name="Object 24"/>
          <p:cNvGraphicFramePr>
            <a:graphicFrameLocks/>
          </p:cNvGraphicFramePr>
          <p:nvPr>
            <p:custDataLst>
              <p:tags r:id="rId4"/>
            </p:custDataLst>
            <p:extLst>
              <p:ext uri="{D42A27DB-BD31-4B8C-83A1-F6EECF244321}">
                <p14:modId xmlns:p14="http://schemas.microsoft.com/office/powerpoint/2010/main" val="1894278832"/>
              </p:ext>
            </p:extLst>
          </p:nvPr>
        </p:nvGraphicFramePr>
        <p:xfrm>
          <a:off x="533400" y="1981200"/>
          <a:ext cx="8182057" cy="2705100"/>
        </p:xfrm>
        <a:graphic>
          <a:graphicData uri="http://schemas.openxmlformats.org/presentationml/2006/ole">
            <mc:AlternateContent xmlns:mc="http://schemas.openxmlformats.org/markup-compatibility/2006">
              <mc:Choice xmlns:v="urn:schemas-microsoft-com:vml" Requires="v">
                <p:oleObj spid="_x0000_s177159" name="Chart" r:id="rId41" imgW="8182057" imgH="2705100" progId="MSGraph.Chart.8">
                  <p:embed followColorScheme="full"/>
                </p:oleObj>
              </mc:Choice>
              <mc:Fallback>
                <p:oleObj name="Chart" r:id="rId41" imgW="8182057" imgH="2705100" progId="MSGraph.Chart.8">
                  <p:embed followColorScheme="full"/>
                  <p:pic>
                    <p:nvPicPr>
                      <p:cNvPr id="0" name=""/>
                      <p:cNvPicPr/>
                      <p:nvPr/>
                    </p:nvPicPr>
                    <p:blipFill>
                      <a:blip r:embed="rId42"/>
                      <a:stretch>
                        <a:fillRect/>
                      </a:stretch>
                    </p:blipFill>
                    <p:spPr>
                      <a:xfrm>
                        <a:off x="533400" y="1981200"/>
                        <a:ext cx="8182057" cy="2705100"/>
                      </a:xfrm>
                      <a:prstGeom prst="rect">
                        <a:avLst/>
                      </a:prstGeom>
                    </p:spPr>
                  </p:pic>
                </p:oleObj>
              </mc:Fallback>
            </mc:AlternateContent>
          </a:graphicData>
        </a:graphic>
      </p:graphicFrame>
      <p:cxnSp>
        <p:nvCxnSpPr>
          <p:cNvPr id="9" name="Straight Connector 8"/>
          <p:cNvCxnSpPr/>
          <p:nvPr>
            <p:custDataLst>
              <p:tags r:id="rId5"/>
            </p:custDataLst>
          </p:nvPr>
        </p:nvCxnSpPr>
        <p:spPr bwMode="gray">
          <a:xfrm flipV="1">
            <a:off x="1338263" y="1701800"/>
            <a:ext cx="6943725" cy="666750"/>
          </a:xfrm>
          <a:prstGeom prst="line">
            <a:avLst/>
          </a:prstGeom>
          <a:ln w="25400">
            <a:solidFill>
              <a:srgbClr val="78A22F"/>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6"/>
            </p:custDataLst>
          </p:nvPr>
        </p:nvCxnSpPr>
        <p:spPr bwMode="gray">
          <a:xfrm flipV="1">
            <a:off x="985838" y="1633538"/>
            <a:ext cx="6943725" cy="171450"/>
          </a:xfrm>
          <a:prstGeom prst="line">
            <a:avLst/>
          </a:prstGeom>
          <a:ln w="25400">
            <a:solidFill>
              <a:srgbClr val="C2CC23"/>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custDataLst>
              <p:tags r:id="rId7"/>
            </p:custDataLst>
          </p:nvPr>
        </p:nvSpPr>
        <p:spPr bwMode="gray">
          <a:xfrm>
            <a:off x="2214563" y="2424113"/>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E8F61C4D-37B0-425D-8E11-5C73A9C70AFD}" type="datetime'''''2''''5'',''''''''''''''''''''''''''''''''''''''''''2'">
              <a:rPr lang="en-US" sz="800">
                <a:solidFill>
                  <a:srgbClr val="000000"/>
                </a:solidFill>
                <a:latin typeface="Arial"/>
                <a:ea typeface="+mj-ea"/>
                <a:cs typeface="Arial"/>
                <a:sym typeface="Arial"/>
              </a:rPr>
              <a:pPr algn="ctr">
                <a:spcBef>
                  <a:spcPct val="0"/>
                </a:spcBef>
                <a:spcAft>
                  <a:spcPct val="0"/>
                </a:spcAft>
              </a:pPr>
              <a:t>25,2</a:t>
            </a:fld>
            <a:endParaRPr lang="en-GB" sz="800">
              <a:solidFill>
                <a:srgbClr val="000000"/>
              </a:solidFill>
              <a:latin typeface="Arial"/>
              <a:ea typeface="+mj-ea"/>
              <a:cs typeface="Arial"/>
              <a:sym typeface="Arial"/>
            </a:endParaRPr>
          </a:p>
        </p:txBody>
      </p:sp>
      <p:sp>
        <p:nvSpPr>
          <p:cNvPr id="22" name="Rectangle 21"/>
          <p:cNvSpPr/>
          <p:nvPr>
            <p:custDataLst>
              <p:tags r:id="rId8"/>
            </p:custDataLst>
          </p:nvPr>
        </p:nvSpPr>
        <p:spPr bwMode="gray">
          <a:xfrm>
            <a:off x="1862138" y="2690813"/>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7E0F2829-217F-4993-B712-E49C3EF89277}" type="datetime'''''''''''''''2''''1'''''''''''''''',''''''''''''''8'">
              <a:rPr lang="en-US" sz="800">
                <a:solidFill>
                  <a:srgbClr val="000000"/>
                </a:solidFill>
                <a:latin typeface="Arial"/>
                <a:ea typeface="+mj-ea"/>
                <a:cs typeface="Arial"/>
                <a:sym typeface="Arial"/>
              </a:rPr>
              <a:pPr algn="ctr">
                <a:spcBef>
                  <a:spcPct val="0"/>
                </a:spcBef>
                <a:spcAft>
                  <a:spcPct val="0"/>
                </a:spcAft>
              </a:pPr>
              <a:t>21,8</a:t>
            </a:fld>
            <a:endParaRPr lang="en-GB" sz="800" dirty="0">
              <a:solidFill>
                <a:srgbClr val="000000"/>
              </a:solidFill>
              <a:latin typeface="Arial"/>
              <a:ea typeface="+mj-ea"/>
              <a:cs typeface="Arial"/>
              <a:sym typeface="Arial"/>
            </a:endParaRPr>
          </a:p>
        </p:txBody>
      </p:sp>
      <p:sp>
        <p:nvSpPr>
          <p:cNvPr id="34" name="Rectangle 33"/>
          <p:cNvSpPr/>
          <p:nvPr>
            <p:custDataLst>
              <p:tags r:id="rId9"/>
            </p:custDataLst>
          </p:nvPr>
        </p:nvSpPr>
        <p:spPr bwMode="auto">
          <a:xfrm>
            <a:off x="1041400"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F253D1C7-CB7B-4BF1-80EC-CD48C5961B6A}" type="datetime'''''''''''''2''''0''''''''''''''''''''''''''''''0''5'''''''''">
              <a:rPr lang="en-US" sz="800" smtClean="0">
                <a:solidFill>
                  <a:srgbClr val="000000"/>
                </a:solidFill>
                <a:ea typeface="+mj-ea"/>
                <a:cs typeface="Arial"/>
              </a:rPr>
              <a:pPr/>
              <a:t>2005</a:t>
            </a:fld>
            <a:endParaRPr lang="en-US" sz="800" dirty="0" smtClean="0">
              <a:solidFill>
                <a:srgbClr val="000000"/>
              </a:solidFill>
              <a:latin typeface="Arial"/>
              <a:ea typeface="+mj-ea"/>
              <a:cs typeface="Arial"/>
              <a:sym typeface="Arial"/>
            </a:endParaRPr>
          </a:p>
        </p:txBody>
      </p:sp>
      <p:sp>
        <p:nvSpPr>
          <p:cNvPr id="21" name="Rectangle 20"/>
          <p:cNvSpPr/>
          <p:nvPr>
            <p:custDataLst>
              <p:tags r:id="rId10"/>
            </p:custDataLst>
          </p:nvPr>
        </p:nvSpPr>
        <p:spPr bwMode="gray">
          <a:xfrm>
            <a:off x="1223963" y="262413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CF8678AC-7A79-4C9B-9A15-7BCC2B1E0A29}" type="datetime'''''''''''''''''''''''''''''''''''''''2''''2,6'''''''''''">
              <a:rPr lang="en-US" sz="800">
                <a:solidFill>
                  <a:srgbClr val="000000"/>
                </a:solidFill>
                <a:latin typeface="Arial"/>
                <a:ea typeface="+mj-ea"/>
                <a:cs typeface="Arial"/>
                <a:sym typeface="Arial"/>
              </a:rPr>
              <a:pPr algn="ctr">
                <a:spcBef>
                  <a:spcPct val="0"/>
                </a:spcBef>
                <a:spcAft>
                  <a:spcPct val="0"/>
                </a:spcAft>
              </a:pPr>
              <a:t>22,6</a:t>
            </a:fld>
            <a:endParaRPr lang="en-GB" sz="800">
              <a:solidFill>
                <a:srgbClr val="000000"/>
              </a:solidFill>
              <a:latin typeface="Arial"/>
              <a:ea typeface="+mj-ea"/>
              <a:cs typeface="Arial"/>
              <a:sym typeface="Arial"/>
            </a:endParaRPr>
          </a:p>
        </p:txBody>
      </p:sp>
      <p:sp>
        <p:nvSpPr>
          <p:cNvPr id="11" name="Rectangle 10"/>
          <p:cNvSpPr/>
          <p:nvPr>
            <p:custDataLst>
              <p:tags r:id="rId11"/>
            </p:custDataLst>
          </p:nvPr>
        </p:nvSpPr>
        <p:spPr bwMode="gray">
          <a:xfrm>
            <a:off x="871538" y="2767013"/>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F10CA170-B0C0-4F04-AC19-CC80CD4EE567}" type="datetime'''''''2''''''''''''''0'''''''''''',''''''8'''''''">
              <a:rPr lang="en-US" sz="800">
                <a:solidFill>
                  <a:srgbClr val="000000"/>
                </a:solidFill>
                <a:latin typeface="Arial"/>
                <a:ea typeface="+mj-ea"/>
                <a:cs typeface="Arial"/>
                <a:sym typeface="Arial"/>
              </a:rPr>
              <a:pPr algn="ctr">
                <a:spcBef>
                  <a:spcPct val="0"/>
                </a:spcBef>
                <a:spcAft>
                  <a:spcPct val="0"/>
                </a:spcAft>
              </a:pPr>
              <a:t>20,8</a:t>
            </a:fld>
            <a:endParaRPr lang="en-GB" sz="800">
              <a:solidFill>
                <a:srgbClr val="000000"/>
              </a:solidFill>
              <a:latin typeface="Arial"/>
              <a:ea typeface="+mj-ea"/>
              <a:cs typeface="Arial"/>
              <a:sym typeface="Arial"/>
            </a:endParaRPr>
          </a:p>
        </p:txBody>
      </p:sp>
      <p:sp>
        <p:nvSpPr>
          <p:cNvPr id="55" name="Rectangle 54"/>
          <p:cNvSpPr/>
          <p:nvPr>
            <p:custDataLst>
              <p:tags r:id="rId12"/>
            </p:custDataLst>
          </p:nvPr>
        </p:nvSpPr>
        <p:spPr bwMode="gray">
          <a:xfrm>
            <a:off x="6186488" y="2195513"/>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A6A7D6EF-8E05-4D82-AA25-34A02E90D2F8}" type="datetime'''''''''28'''''''',''''''''''''0'''''''''''''''''''''">
              <a:rPr lang="en-US" sz="800">
                <a:solidFill>
                  <a:srgbClr val="000000"/>
                </a:solidFill>
                <a:latin typeface="Arial"/>
                <a:ea typeface="+mj-ea"/>
                <a:cs typeface="Arial"/>
                <a:sym typeface="Arial"/>
              </a:rPr>
              <a:pPr algn="ctr">
                <a:spcBef>
                  <a:spcPct val="0"/>
                </a:spcBef>
                <a:spcAft>
                  <a:spcPct val="0"/>
                </a:spcAft>
              </a:pPr>
              <a:t>28,0</a:t>
            </a:fld>
            <a:endParaRPr lang="en-GB" sz="800">
              <a:solidFill>
                <a:srgbClr val="000000"/>
              </a:solidFill>
              <a:latin typeface="Arial"/>
              <a:ea typeface="+mj-ea"/>
              <a:cs typeface="Arial"/>
              <a:sym typeface="Arial"/>
            </a:endParaRPr>
          </a:p>
        </p:txBody>
      </p:sp>
      <p:sp>
        <p:nvSpPr>
          <p:cNvPr id="54" name="Rectangle 53"/>
          <p:cNvSpPr/>
          <p:nvPr>
            <p:custDataLst>
              <p:tags r:id="rId13"/>
            </p:custDataLst>
          </p:nvPr>
        </p:nvSpPr>
        <p:spPr bwMode="gray">
          <a:xfrm>
            <a:off x="5834063" y="2633663"/>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78743EBE-8A4D-4CFC-A24D-91FA4CE669B8}" type="datetime'''''''''''''''''''''''''''''''22'''',''''''''''''''''6'''">
              <a:rPr lang="en-US" sz="800">
                <a:solidFill>
                  <a:srgbClr val="000000"/>
                </a:solidFill>
                <a:latin typeface="Arial"/>
                <a:ea typeface="+mj-ea"/>
                <a:cs typeface="Arial"/>
                <a:sym typeface="Arial"/>
              </a:rPr>
              <a:pPr algn="ctr">
                <a:spcBef>
                  <a:spcPct val="0"/>
                </a:spcBef>
                <a:spcAft>
                  <a:spcPct val="0"/>
                </a:spcAft>
              </a:pPr>
              <a:t>22,6</a:t>
            </a:fld>
            <a:endParaRPr lang="en-GB" sz="800">
              <a:solidFill>
                <a:srgbClr val="000000"/>
              </a:solidFill>
              <a:latin typeface="Arial"/>
              <a:ea typeface="+mj-ea"/>
              <a:cs typeface="Arial"/>
              <a:sym typeface="Arial"/>
            </a:endParaRPr>
          </a:p>
        </p:txBody>
      </p:sp>
      <p:sp>
        <p:nvSpPr>
          <p:cNvPr id="38" name="Rectangle 37"/>
          <p:cNvSpPr/>
          <p:nvPr>
            <p:custDataLst>
              <p:tags r:id="rId14"/>
            </p:custDataLst>
          </p:nvPr>
        </p:nvSpPr>
        <p:spPr bwMode="auto">
          <a:xfrm>
            <a:off x="5013325"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425F009B-3A79-49C2-81FB-F840164A17C8}" type="datetime'''''''''2''''''''''''''''''0''0''''''9'''''''''">
              <a:rPr lang="en-US" sz="800" smtClean="0">
                <a:solidFill>
                  <a:srgbClr val="000000"/>
                </a:solidFill>
                <a:ea typeface="+mj-ea"/>
                <a:cs typeface="Arial"/>
              </a:rPr>
              <a:pPr/>
              <a:t>2009</a:t>
            </a:fld>
            <a:endParaRPr lang="en-US" sz="800" dirty="0" smtClean="0">
              <a:solidFill>
                <a:srgbClr val="000000"/>
              </a:solidFill>
              <a:latin typeface="Arial"/>
              <a:ea typeface="+mj-ea"/>
              <a:cs typeface="Arial"/>
              <a:sym typeface="Arial"/>
            </a:endParaRPr>
          </a:p>
        </p:txBody>
      </p:sp>
      <p:sp>
        <p:nvSpPr>
          <p:cNvPr id="52" name="Rectangle 51"/>
          <p:cNvSpPr/>
          <p:nvPr>
            <p:custDataLst>
              <p:tags r:id="rId15"/>
            </p:custDataLst>
          </p:nvPr>
        </p:nvSpPr>
        <p:spPr bwMode="gray">
          <a:xfrm>
            <a:off x="5195888" y="231933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E49FF5D2-599C-49CA-9275-64EDBAB09051}" type="datetime'''''''''''''26'''''''''''',''5'''''''">
              <a:rPr lang="en-US" sz="800">
                <a:solidFill>
                  <a:srgbClr val="000000"/>
                </a:solidFill>
                <a:latin typeface="Arial"/>
                <a:ea typeface="+mj-ea"/>
                <a:cs typeface="Arial"/>
                <a:sym typeface="Arial"/>
              </a:rPr>
              <a:pPr algn="ctr">
                <a:spcBef>
                  <a:spcPct val="0"/>
                </a:spcBef>
                <a:spcAft>
                  <a:spcPct val="0"/>
                </a:spcAft>
              </a:pPr>
              <a:t>26,5</a:t>
            </a:fld>
            <a:endParaRPr lang="en-GB" sz="800">
              <a:solidFill>
                <a:srgbClr val="000000"/>
              </a:solidFill>
              <a:latin typeface="Arial"/>
              <a:ea typeface="+mj-ea"/>
              <a:cs typeface="Arial"/>
              <a:sym typeface="Arial"/>
            </a:endParaRPr>
          </a:p>
        </p:txBody>
      </p:sp>
      <p:sp>
        <p:nvSpPr>
          <p:cNvPr id="51" name="Rectangle 50"/>
          <p:cNvSpPr/>
          <p:nvPr>
            <p:custDataLst>
              <p:tags r:id="rId16"/>
            </p:custDataLst>
          </p:nvPr>
        </p:nvSpPr>
        <p:spPr bwMode="gray">
          <a:xfrm>
            <a:off x="4843463" y="266223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CAFBC5F1-C987-4CA3-ADF5-BA9C32467DB9}" type="datetime'''''2''''2'''''''',''''''2'''''''''">
              <a:rPr lang="en-US" sz="800">
                <a:solidFill>
                  <a:srgbClr val="000000"/>
                </a:solidFill>
                <a:latin typeface="Arial"/>
                <a:ea typeface="+mj-ea"/>
                <a:cs typeface="Arial"/>
                <a:sym typeface="Arial"/>
              </a:rPr>
              <a:pPr algn="ctr">
                <a:spcBef>
                  <a:spcPct val="0"/>
                </a:spcBef>
                <a:spcAft>
                  <a:spcPct val="0"/>
                </a:spcAft>
              </a:pPr>
              <a:t>22,2</a:t>
            </a:fld>
            <a:endParaRPr lang="en-GB" sz="800">
              <a:solidFill>
                <a:srgbClr val="000000"/>
              </a:solidFill>
              <a:latin typeface="Arial"/>
              <a:ea typeface="+mj-ea"/>
              <a:cs typeface="Arial"/>
              <a:sym typeface="Arial"/>
            </a:endParaRPr>
          </a:p>
        </p:txBody>
      </p:sp>
      <p:sp>
        <p:nvSpPr>
          <p:cNvPr id="37" name="Rectangle 36"/>
          <p:cNvSpPr/>
          <p:nvPr>
            <p:custDataLst>
              <p:tags r:id="rId17"/>
            </p:custDataLst>
          </p:nvPr>
        </p:nvSpPr>
        <p:spPr bwMode="auto">
          <a:xfrm>
            <a:off x="4017963"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E7C6A4BD-2790-45D9-809B-2E07B9394519}" type="datetime'''''''''''2''''''''''''''''0''''0''8'''''''''''''''''''">
              <a:rPr lang="en-US" sz="800" smtClean="0">
                <a:solidFill>
                  <a:srgbClr val="000000"/>
                </a:solidFill>
                <a:ea typeface="+mj-ea"/>
                <a:cs typeface="Arial"/>
              </a:rPr>
              <a:pPr/>
              <a:t>2008</a:t>
            </a:fld>
            <a:endParaRPr lang="en-US" sz="800" dirty="0" smtClean="0">
              <a:solidFill>
                <a:srgbClr val="000000"/>
              </a:solidFill>
              <a:latin typeface="Arial"/>
              <a:ea typeface="+mj-ea"/>
              <a:cs typeface="Arial"/>
              <a:sym typeface="Arial"/>
            </a:endParaRPr>
          </a:p>
        </p:txBody>
      </p:sp>
      <p:sp>
        <p:nvSpPr>
          <p:cNvPr id="49" name="Rectangle 48"/>
          <p:cNvSpPr/>
          <p:nvPr>
            <p:custDataLst>
              <p:tags r:id="rId18"/>
            </p:custDataLst>
          </p:nvPr>
        </p:nvSpPr>
        <p:spPr bwMode="gray">
          <a:xfrm>
            <a:off x="4205288" y="231933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8D6567E6-AE0C-4506-AABF-C5E228177169}" type="datetime'''''''2''''6'',''''''''''''''''5'''''''''''''''''''''''''">
              <a:rPr lang="en-US" sz="800">
                <a:solidFill>
                  <a:srgbClr val="000000"/>
                </a:solidFill>
                <a:latin typeface="Arial"/>
                <a:ea typeface="+mj-ea"/>
                <a:cs typeface="Arial"/>
                <a:sym typeface="Arial"/>
              </a:rPr>
              <a:pPr algn="ctr">
                <a:spcBef>
                  <a:spcPct val="0"/>
                </a:spcBef>
                <a:spcAft>
                  <a:spcPct val="0"/>
                </a:spcAft>
              </a:pPr>
              <a:t>26,5</a:t>
            </a:fld>
            <a:endParaRPr lang="en-GB" sz="800">
              <a:solidFill>
                <a:srgbClr val="000000"/>
              </a:solidFill>
              <a:latin typeface="Arial"/>
              <a:ea typeface="+mj-ea"/>
              <a:cs typeface="Arial"/>
              <a:sym typeface="Arial"/>
            </a:endParaRPr>
          </a:p>
        </p:txBody>
      </p:sp>
      <p:sp>
        <p:nvSpPr>
          <p:cNvPr id="33" name="Rectangle 32"/>
          <p:cNvSpPr/>
          <p:nvPr>
            <p:custDataLst>
              <p:tags r:id="rId19"/>
            </p:custDataLst>
          </p:nvPr>
        </p:nvSpPr>
        <p:spPr bwMode="gray">
          <a:xfrm>
            <a:off x="3848100" y="268128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35BAAA0B-6936-4512-9D2A-AAC77B903996}" type="datetime'''''22,''''0'''''''''''''''''">
              <a:rPr lang="en-US" sz="800">
                <a:solidFill>
                  <a:srgbClr val="000000"/>
                </a:solidFill>
                <a:latin typeface="Arial"/>
                <a:ea typeface="+mj-ea"/>
                <a:cs typeface="Arial"/>
                <a:sym typeface="Arial"/>
              </a:rPr>
              <a:pPr algn="ctr">
                <a:spcBef>
                  <a:spcPct val="0"/>
                </a:spcBef>
                <a:spcAft>
                  <a:spcPct val="0"/>
                </a:spcAft>
              </a:pPr>
              <a:t>22,0</a:t>
            </a:fld>
            <a:endParaRPr lang="en-GB" sz="800">
              <a:solidFill>
                <a:srgbClr val="000000"/>
              </a:solidFill>
              <a:latin typeface="Arial"/>
              <a:ea typeface="+mj-ea"/>
              <a:cs typeface="Arial"/>
              <a:sym typeface="Arial"/>
            </a:endParaRPr>
          </a:p>
        </p:txBody>
      </p:sp>
      <p:sp>
        <p:nvSpPr>
          <p:cNvPr id="36" name="Rectangle 35"/>
          <p:cNvSpPr/>
          <p:nvPr>
            <p:custDataLst>
              <p:tags r:id="rId20"/>
            </p:custDataLst>
          </p:nvPr>
        </p:nvSpPr>
        <p:spPr bwMode="auto">
          <a:xfrm>
            <a:off x="3022600"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1000E2E0-A848-4ED4-91F3-AC8AD885B16D}" type="datetime'''''''''''''''''''''2''''''''''''00''7'''''''''''''''''''''''">
              <a:rPr lang="en-US" sz="800" smtClean="0">
                <a:solidFill>
                  <a:srgbClr val="000000"/>
                </a:solidFill>
                <a:ea typeface="+mj-ea"/>
                <a:cs typeface="Arial"/>
              </a:rPr>
              <a:pPr/>
              <a:t>2007</a:t>
            </a:fld>
            <a:endParaRPr lang="en-US" sz="800" dirty="0" smtClean="0">
              <a:solidFill>
                <a:srgbClr val="000000"/>
              </a:solidFill>
              <a:latin typeface="Arial"/>
              <a:ea typeface="+mj-ea"/>
              <a:cs typeface="Arial"/>
              <a:sym typeface="Arial"/>
            </a:endParaRPr>
          </a:p>
        </p:txBody>
      </p:sp>
      <p:sp>
        <p:nvSpPr>
          <p:cNvPr id="28" name="Rectangle 27"/>
          <p:cNvSpPr/>
          <p:nvPr>
            <p:custDataLst>
              <p:tags r:id="rId21"/>
            </p:custDataLst>
          </p:nvPr>
        </p:nvSpPr>
        <p:spPr bwMode="gray">
          <a:xfrm>
            <a:off x="3205163" y="2290763"/>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D4826CC0-3A8C-4B9C-A5C7-2076B7C8AC4A}" type="datetime'''''''2''''''''''6'''',''''''''''8'''''''''''''''''''''">
              <a:rPr lang="en-US" sz="800">
                <a:solidFill>
                  <a:srgbClr val="000000"/>
                </a:solidFill>
                <a:latin typeface="Arial"/>
                <a:ea typeface="+mj-ea"/>
                <a:cs typeface="Arial"/>
                <a:sym typeface="Arial"/>
              </a:rPr>
              <a:pPr algn="ctr">
                <a:spcBef>
                  <a:spcPct val="0"/>
                </a:spcBef>
                <a:spcAft>
                  <a:spcPct val="0"/>
                </a:spcAft>
              </a:pPr>
              <a:t>26,8</a:t>
            </a:fld>
            <a:endParaRPr lang="en-GB" sz="800">
              <a:solidFill>
                <a:srgbClr val="000000"/>
              </a:solidFill>
              <a:latin typeface="Arial"/>
              <a:ea typeface="+mj-ea"/>
              <a:cs typeface="Arial"/>
              <a:sym typeface="Arial"/>
            </a:endParaRPr>
          </a:p>
        </p:txBody>
      </p:sp>
      <p:sp>
        <p:nvSpPr>
          <p:cNvPr id="27" name="Rectangle 26"/>
          <p:cNvSpPr/>
          <p:nvPr>
            <p:custDataLst>
              <p:tags r:id="rId22"/>
            </p:custDataLst>
          </p:nvPr>
        </p:nvSpPr>
        <p:spPr bwMode="gray">
          <a:xfrm>
            <a:off x="2852738" y="268128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D6B036DE-97CB-4F2A-A141-27EFCF483EB7}" type="datetime'''''''''''''2''''''''2,''''''''''''''''''''''''''''''0'''''''">
              <a:rPr lang="en-US" sz="800">
                <a:solidFill>
                  <a:srgbClr val="000000"/>
                </a:solidFill>
                <a:latin typeface="Arial"/>
                <a:ea typeface="+mj-ea"/>
                <a:cs typeface="Arial"/>
                <a:sym typeface="Arial"/>
              </a:rPr>
              <a:pPr algn="ctr">
                <a:spcBef>
                  <a:spcPct val="0"/>
                </a:spcBef>
                <a:spcAft>
                  <a:spcPct val="0"/>
                </a:spcAft>
              </a:pPr>
              <a:t>22,0</a:t>
            </a:fld>
            <a:endParaRPr lang="en-GB" sz="800">
              <a:solidFill>
                <a:srgbClr val="000000"/>
              </a:solidFill>
              <a:latin typeface="Arial"/>
              <a:ea typeface="+mj-ea"/>
              <a:cs typeface="Arial"/>
              <a:sym typeface="Arial"/>
            </a:endParaRPr>
          </a:p>
        </p:txBody>
      </p:sp>
      <p:sp>
        <p:nvSpPr>
          <p:cNvPr id="35" name="Rectangle 34"/>
          <p:cNvSpPr/>
          <p:nvPr>
            <p:custDataLst>
              <p:tags r:id="rId23"/>
            </p:custDataLst>
          </p:nvPr>
        </p:nvSpPr>
        <p:spPr bwMode="auto">
          <a:xfrm>
            <a:off x="2032000"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A070290D-55F3-4A1B-80B6-CFAF046E74CF}" type="datetime'''''''''''''''''2''0''''''''''''''0''''6'''''''">
              <a:rPr lang="en-US" sz="800" smtClean="0">
                <a:solidFill>
                  <a:srgbClr val="000000"/>
                </a:solidFill>
                <a:ea typeface="+mj-ea"/>
                <a:cs typeface="Arial"/>
              </a:rPr>
              <a:pPr/>
              <a:t>2006</a:t>
            </a:fld>
            <a:endParaRPr lang="en-US" sz="800" dirty="0" smtClean="0">
              <a:solidFill>
                <a:srgbClr val="000000"/>
              </a:solidFill>
              <a:latin typeface="Arial"/>
              <a:ea typeface="+mj-ea"/>
              <a:cs typeface="Arial"/>
              <a:sym typeface="Arial"/>
            </a:endParaRPr>
          </a:p>
        </p:txBody>
      </p:sp>
      <p:sp>
        <p:nvSpPr>
          <p:cNvPr id="39" name="Rectangle 38"/>
          <p:cNvSpPr/>
          <p:nvPr>
            <p:custDataLst>
              <p:tags r:id="rId24"/>
            </p:custDataLst>
          </p:nvPr>
        </p:nvSpPr>
        <p:spPr bwMode="auto">
          <a:xfrm>
            <a:off x="6003925"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3C5AA682-41A9-4AEC-B08F-31213E23D262}" type="datetime'''''''''''''''''2''0''''''1''''''''''''''''0'''''''''''''''">
              <a:rPr lang="en-US" sz="800" smtClean="0">
                <a:solidFill>
                  <a:srgbClr val="000000"/>
                </a:solidFill>
                <a:ea typeface="+mj-ea"/>
                <a:cs typeface="Arial"/>
              </a:rPr>
              <a:pPr/>
              <a:t>2010</a:t>
            </a:fld>
            <a:endParaRPr lang="en-US" sz="800" dirty="0" smtClean="0">
              <a:solidFill>
                <a:srgbClr val="000000"/>
              </a:solidFill>
              <a:latin typeface="Arial"/>
              <a:ea typeface="+mj-ea"/>
              <a:cs typeface="Arial"/>
              <a:sym typeface="Arial"/>
            </a:endParaRPr>
          </a:p>
        </p:txBody>
      </p:sp>
      <p:sp>
        <p:nvSpPr>
          <p:cNvPr id="40" name="Rectangle 39"/>
          <p:cNvSpPr/>
          <p:nvPr>
            <p:custDataLst>
              <p:tags r:id="rId25"/>
            </p:custDataLst>
          </p:nvPr>
        </p:nvSpPr>
        <p:spPr bwMode="auto">
          <a:xfrm>
            <a:off x="6994525"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10CB50E6-8783-4F74-A77C-9E529D700EFF}" type="datetime'''''''''''''''''''''''''''2''''''''''0''''1''''1'''''''''">
              <a:rPr lang="en-US" sz="800" smtClean="0">
                <a:solidFill>
                  <a:srgbClr val="000000"/>
                </a:solidFill>
                <a:ea typeface="+mj-ea"/>
                <a:cs typeface="Arial"/>
              </a:rPr>
              <a:pPr/>
              <a:t>2011</a:t>
            </a:fld>
            <a:endParaRPr lang="en-US" sz="800" dirty="0" smtClean="0">
              <a:solidFill>
                <a:srgbClr val="000000"/>
              </a:solidFill>
              <a:latin typeface="Arial"/>
              <a:ea typeface="+mj-ea"/>
              <a:cs typeface="Arial"/>
              <a:sym typeface="Arial"/>
            </a:endParaRPr>
          </a:p>
        </p:txBody>
      </p:sp>
      <p:sp>
        <p:nvSpPr>
          <p:cNvPr id="41" name="Rectangle 40"/>
          <p:cNvSpPr/>
          <p:nvPr>
            <p:custDataLst>
              <p:tags r:id="rId26"/>
            </p:custDataLst>
          </p:nvPr>
        </p:nvSpPr>
        <p:spPr bwMode="auto">
          <a:xfrm>
            <a:off x="7985125" y="4673600"/>
            <a:ext cx="24130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defTabSz="720000">
              <a:spcBef>
                <a:spcPct val="0"/>
              </a:spcBef>
              <a:spcAft>
                <a:spcPct val="0"/>
              </a:spcAft>
            </a:pPr>
            <a:fld id="{AFCD4EAB-A2F7-4B3B-BAD1-F43FC25C2FEA}" type="datetime'2''''''''0''1''''''''''''''''''''2'''''''''''''">
              <a:rPr lang="en-US" sz="800" smtClean="0">
                <a:solidFill>
                  <a:srgbClr val="000000"/>
                </a:solidFill>
                <a:ea typeface="+mj-ea"/>
                <a:cs typeface="Arial"/>
              </a:rPr>
              <a:pPr/>
              <a:t>2012</a:t>
            </a:fld>
            <a:endParaRPr lang="en-US" sz="800" dirty="0" smtClean="0">
              <a:solidFill>
                <a:srgbClr val="000000"/>
              </a:solidFill>
              <a:latin typeface="Arial"/>
              <a:ea typeface="+mj-ea"/>
              <a:cs typeface="Arial"/>
              <a:sym typeface="Arial"/>
            </a:endParaRPr>
          </a:p>
        </p:txBody>
      </p:sp>
      <p:sp>
        <p:nvSpPr>
          <p:cNvPr id="56" name="Rectangle 55"/>
          <p:cNvSpPr/>
          <p:nvPr>
            <p:custDataLst>
              <p:tags r:id="rId27"/>
            </p:custDataLst>
          </p:nvPr>
        </p:nvSpPr>
        <p:spPr bwMode="gray">
          <a:xfrm>
            <a:off x="6824663" y="262413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17ABB219-FA5D-4C6E-9186-071901BF3B5C}" type="datetime'''''2''''''2,''7'''''''''''''''''''''''''''">
              <a:rPr lang="en-US" sz="800">
                <a:solidFill>
                  <a:srgbClr val="000000"/>
                </a:solidFill>
                <a:latin typeface="Arial"/>
                <a:ea typeface="+mj-ea"/>
                <a:cs typeface="Arial"/>
                <a:sym typeface="Arial"/>
              </a:rPr>
              <a:pPr algn="ctr">
                <a:spcBef>
                  <a:spcPct val="0"/>
                </a:spcBef>
                <a:spcAft>
                  <a:spcPct val="0"/>
                </a:spcAft>
              </a:pPr>
              <a:t>22,7</a:t>
            </a:fld>
            <a:endParaRPr lang="en-GB" sz="800">
              <a:solidFill>
                <a:srgbClr val="000000"/>
              </a:solidFill>
              <a:latin typeface="Arial"/>
              <a:ea typeface="+mj-ea"/>
              <a:cs typeface="Arial"/>
              <a:sym typeface="Arial"/>
            </a:endParaRPr>
          </a:p>
        </p:txBody>
      </p:sp>
      <p:sp>
        <p:nvSpPr>
          <p:cNvPr id="31" name="Oval 30"/>
          <p:cNvSpPr/>
          <p:nvPr>
            <p:custDataLst>
              <p:tags r:id="rId28"/>
            </p:custDataLst>
          </p:nvPr>
        </p:nvSpPr>
        <p:spPr bwMode="gray">
          <a:xfrm>
            <a:off x="4645025" y="1957388"/>
            <a:ext cx="330200" cy="155575"/>
          </a:xfrm>
          <a:prstGeom prst="ellipse">
            <a:avLst/>
          </a:prstGeom>
          <a:solidFill>
            <a:srgbClr val="FFFFFF"/>
          </a:solidFill>
          <a:ln w="9525">
            <a:solidFill>
              <a:srgbClr val="78A22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720000">
              <a:lnSpc>
                <a:spcPct val="90000"/>
              </a:lnSpc>
              <a:spcBef>
                <a:spcPct val="0"/>
              </a:spcBef>
              <a:spcAft>
                <a:spcPct val="0"/>
              </a:spcAft>
            </a:pPr>
            <a:fld id="{B3CE5ACE-ABFD-48A6-952C-559764ACD111}" type="datetime'''''''''4,''''''''''''''''''''6''''''%'''''''''''''">
              <a:rPr lang="en-US" sz="800" b="1">
                <a:solidFill>
                  <a:srgbClr val="000000"/>
                </a:solidFill>
                <a:ea typeface="+mj-ea"/>
                <a:cs typeface="Arial"/>
              </a:rPr>
              <a:pPr/>
              <a:t>4,6%</a:t>
            </a:fld>
            <a:endParaRPr lang="en-US" sz="800" b="1" dirty="0" smtClean="0">
              <a:solidFill>
                <a:srgbClr val="000000"/>
              </a:solidFill>
              <a:latin typeface="Arial"/>
              <a:ea typeface="+mj-ea"/>
              <a:cs typeface="Arial"/>
              <a:sym typeface="Arial"/>
            </a:endParaRPr>
          </a:p>
        </p:txBody>
      </p:sp>
      <p:sp>
        <p:nvSpPr>
          <p:cNvPr id="58" name="Rectangle 57"/>
          <p:cNvSpPr/>
          <p:nvPr>
            <p:custDataLst>
              <p:tags r:id="rId29"/>
            </p:custDataLst>
          </p:nvPr>
        </p:nvSpPr>
        <p:spPr bwMode="gray">
          <a:xfrm>
            <a:off x="7177088" y="199548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C27B2889-17FC-4004-BFE1-A64D77141B2D}" type="datetime'''''''''''''''3''''''0'''''''''''',''''''''''''''''''''5'''''">
              <a:rPr lang="en-US" sz="800">
                <a:solidFill>
                  <a:srgbClr val="000000"/>
                </a:solidFill>
                <a:latin typeface="Arial"/>
                <a:ea typeface="+mj-ea"/>
                <a:cs typeface="Arial"/>
                <a:sym typeface="Arial"/>
              </a:rPr>
              <a:pPr algn="ctr">
                <a:spcBef>
                  <a:spcPct val="0"/>
                </a:spcBef>
                <a:spcAft>
                  <a:spcPct val="0"/>
                </a:spcAft>
              </a:pPr>
              <a:t>30,5</a:t>
            </a:fld>
            <a:endParaRPr lang="en-GB" sz="800">
              <a:solidFill>
                <a:srgbClr val="000000"/>
              </a:solidFill>
              <a:latin typeface="Arial"/>
              <a:ea typeface="+mj-ea"/>
              <a:cs typeface="Arial"/>
              <a:sym typeface="Arial"/>
            </a:endParaRPr>
          </a:p>
        </p:txBody>
      </p:sp>
      <p:sp>
        <p:nvSpPr>
          <p:cNvPr id="61" name="Rectangle 60"/>
          <p:cNvSpPr/>
          <p:nvPr>
            <p:custDataLst>
              <p:tags r:id="rId30"/>
            </p:custDataLst>
          </p:nvPr>
        </p:nvSpPr>
        <p:spPr bwMode="gray">
          <a:xfrm>
            <a:off x="8167688" y="1957388"/>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5EBE6659-4669-41B5-9B7D-83E72DB5D006}" type="datetime'''''''''''''''''''''''''''''3''''1'',''''0'''''''''''''''''">
              <a:rPr lang="en-US" sz="800">
                <a:solidFill>
                  <a:srgbClr val="000000"/>
                </a:solidFill>
                <a:latin typeface="Arial"/>
                <a:ea typeface="+mj-ea"/>
                <a:cs typeface="Arial"/>
                <a:sym typeface="Arial"/>
              </a:rPr>
              <a:pPr algn="ctr">
                <a:spcBef>
                  <a:spcPct val="0"/>
                </a:spcBef>
                <a:spcAft>
                  <a:spcPct val="0"/>
                </a:spcAft>
              </a:pPr>
              <a:t>31,0</a:t>
            </a:fld>
            <a:endParaRPr lang="en-GB" sz="800">
              <a:solidFill>
                <a:srgbClr val="000000"/>
              </a:solidFill>
              <a:latin typeface="Arial"/>
              <a:ea typeface="+mj-ea"/>
              <a:cs typeface="Arial"/>
              <a:sym typeface="Arial"/>
            </a:endParaRPr>
          </a:p>
        </p:txBody>
      </p:sp>
      <p:sp>
        <p:nvSpPr>
          <p:cNvPr id="60" name="Rectangle 59"/>
          <p:cNvSpPr/>
          <p:nvPr>
            <p:custDataLst>
              <p:tags r:id="rId31"/>
            </p:custDataLst>
          </p:nvPr>
        </p:nvSpPr>
        <p:spPr bwMode="gray">
          <a:xfrm>
            <a:off x="7815263" y="2595563"/>
            <a:ext cx="228600" cy="12223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4288" tIns="0" rIns="14288" bIns="0" rtlCol="0" anchor="b"/>
          <a:lstStyle/>
          <a:p>
            <a:pPr algn="ctr">
              <a:spcBef>
                <a:spcPct val="0"/>
              </a:spcBef>
              <a:spcAft>
                <a:spcPct val="0"/>
              </a:spcAft>
            </a:pPr>
            <a:fld id="{07108456-7AE0-4591-AC0D-58C98B95F61B}" type="datetime'''''''''''2''''''''3'''''''''''''',0'">
              <a:rPr lang="en-US" sz="800">
                <a:solidFill>
                  <a:srgbClr val="000000"/>
                </a:solidFill>
                <a:latin typeface="Arial"/>
                <a:ea typeface="+mj-ea"/>
                <a:cs typeface="Arial"/>
                <a:sym typeface="Arial"/>
              </a:rPr>
              <a:pPr algn="ctr">
                <a:spcBef>
                  <a:spcPct val="0"/>
                </a:spcBef>
                <a:spcAft>
                  <a:spcPct val="0"/>
                </a:spcAft>
              </a:pPr>
              <a:t>23,0</a:t>
            </a:fld>
            <a:endParaRPr lang="en-GB" sz="800">
              <a:solidFill>
                <a:srgbClr val="000000"/>
              </a:solidFill>
              <a:latin typeface="Arial"/>
              <a:ea typeface="+mj-ea"/>
              <a:cs typeface="Arial"/>
              <a:sym typeface="Arial"/>
            </a:endParaRPr>
          </a:p>
        </p:txBody>
      </p:sp>
      <p:sp>
        <p:nvSpPr>
          <p:cNvPr id="32" name="Oval 31"/>
          <p:cNvSpPr/>
          <p:nvPr>
            <p:custDataLst>
              <p:tags r:id="rId32"/>
            </p:custDataLst>
          </p:nvPr>
        </p:nvSpPr>
        <p:spPr bwMode="gray">
          <a:xfrm>
            <a:off x="4292600" y="1641475"/>
            <a:ext cx="330200" cy="155575"/>
          </a:xfrm>
          <a:prstGeom prst="ellipse">
            <a:avLst/>
          </a:prstGeom>
          <a:solidFill>
            <a:srgbClr val="FFFFFF"/>
          </a:solidFill>
          <a:ln w="9525">
            <a:solidFill>
              <a:srgbClr val="C2CC2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720000">
              <a:lnSpc>
                <a:spcPct val="90000"/>
              </a:lnSpc>
              <a:spcBef>
                <a:spcPct val="0"/>
              </a:spcBef>
              <a:spcAft>
                <a:spcPct val="0"/>
              </a:spcAft>
            </a:pPr>
            <a:fld id="{BBDD9AE3-A4FE-4018-AD33-5ED0DFB31DA6}" type="datetime'''''''''1'',''''''''''''''''4''''''''''''''''''''%'''">
              <a:rPr lang="en-US" sz="800" b="1" smtClean="0">
                <a:solidFill>
                  <a:srgbClr val="000000"/>
                </a:solidFill>
                <a:ea typeface="+mj-ea"/>
                <a:cs typeface="Arial"/>
              </a:rPr>
              <a:pPr/>
              <a:t>1,4%</a:t>
            </a:fld>
            <a:endParaRPr lang="en-US" sz="800" b="1" dirty="0" smtClean="0">
              <a:solidFill>
                <a:srgbClr val="000000"/>
              </a:solidFill>
              <a:latin typeface="Arial"/>
              <a:ea typeface="+mj-ea"/>
              <a:cs typeface="Arial"/>
              <a:sym typeface="Arial"/>
            </a:endParaRPr>
          </a:p>
        </p:txBody>
      </p:sp>
      <p:sp>
        <p:nvSpPr>
          <p:cNvPr id="43" name="Rectangle 42"/>
          <p:cNvSpPr/>
          <p:nvPr>
            <p:custDataLst>
              <p:tags r:id="rId33"/>
            </p:custDataLst>
          </p:nvPr>
        </p:nvSpPr>
        <p:spPr bwMode="auto">
          <a:xfrm>
            <a:off x="7766050" y="5095875"/>
            <a:ext cx="142875" cy="106363"/>
          </a:xfrm>
          <a:prstGeom prst="rect">
            <a:avLst/>
          </a:prstGeom>
          <a:solidFill>
            <a:srgbClr val="78A22F"/>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4625" indent="-174625" algn="ctr" defTabSz="720000">
              <a:buFont typeface="Arial" pitchFamily="34" charset="0"/>
              <a:buChar char="•"/>
            </a:pPr>
            <a:endParaRPr lang="en-US" dirty="0" smtClean="0">
              <a:solidFill>
                <a:schemeClr val="tx1"/>
              </a:solidFill>
            </a:endParaRPr>
          </a:p>
        </p:txBody>
      </p:sp>
      <p:sp>
        <p:nvSpPr>
          <p:cNvPr id="42" name="Rectangle 41"/>
          <p:cNvSpPr/>
          <p:nvPr>
            <p:custDataLst>
              <p:tags r:id="rId34"/>
            </p:custDataLst>
          </p:nvPr>
        </p:nvSpPr>
        <p:spPr bwMode="auto">
          <a:xfrm>
            <a:off x="7766050" y="4922838"/>
            <a:ext cx="142875" cy="106363"/>
          </a:xfrm>
          <a:prstGeom prst="rect">
            <a:avLst/>
          </a:prstGeom>
          <a:solidFill>
            <a:srgbClr val="C2CC23"/>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4625" indent="-174625" algn="ctr" defTabSz="720000">
              <a:buFont typeface="Arial" pitchFamily="34" charset="0"/>
              <a:buChar char="•"/>
            </a:pPr>
            <a:endParaRPr lang="en-US" dirty="0" smtClean="0">
              <a:solidFill>
                <a:schemeClr val="tx1"/>
              </a:solidFill>
            </a:endParaRPr>
          </a:p>
        </p:txBody>
      </p:sp>
      <p:sp>
        <p:nvSpPr>
          <p:cNvPr id="44" name="Rectangle 43"/>
          <p:cNvSpPr/>
          <p:nvPr>
            <p:custDataLst>
              <p:tags r:id="rId35"/>
            </p:custDataLst>
          </p:nvPr>
        </p:nvSpPr>
        <p:spPr bwMode="auto">
          <a:xfrm>
            <a:off x="7959725" y="4919663"/>
            <a:ext cx="488950"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720000">
              <a:spcBef>
                <a:spcPct val="0"/>
              </a:spcBef>
              <a:spcAft>
                <a:spcPct val="0"/>
              </a:spcAft>
            </a:pPr>
            <a:fld id="{7F8E6490-63C4-46EB-8214-F01B06655AA8}" type="datetime'Pr''''o''''''d''''''u''c''t''''i''''''''o''''''n'''''">
              <a:rPr lang="en-US" sz="800" smtClean="0">
                <a:solidFill>
                  <a:srgbClr val="000000"/>
                </a:solidFill>
                <a:ea typeface="+mj-ea"/>
                <a:cs typeface="Arial"/>
              </a:rPr>
              <a:pPr/>
              <a:t>Production</a:t>
            </a:fld>
            <a:endParaRPr lang="en-US" sz="800" dirty="0" smtClean="0">
              <a:solidFill>
                <a:srgbClr val="000000"/>
              </a:solidFill>
              <a:latin typeface="Arial"/>
              <a:ea typeface="+mj-ea"/>
              <a:cs typeface="Arial"/>
              <a:sym typeface="Arial"/>
            </a:endParaRPr>
          </a:p>
        </p:txBody>
      </p:sp>
      <p:sp>
        <p:nvSpPr>
          <p:cNvPr id="45" name="Rectangle 44"/>
          <p:cNvSpPr/>
          <p:nvPr>
            <p:custDataLst>
              <p:tags r:id="rId36"/>
            </p:custDataLst>
          </p:nvPr>
        </p:nvSpPr>
        <p:spPr bwMode="auto">
          <a:xfrm>
            <a:off x="7959725" y="5092700"/>
            <a:ext cx="601663" cy="122238"/>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720000">
              <a:spcBef>
                <a:spcPct val="0"/>
              </a:spcBef>
              <a:spcAft>
                <a:spcPct val="0"/>
              </a:spcAft>
            </a:pPr>
            <a:fld id="{1EA98117-6337-45A1-86A8-D0364BE767AF}" type="datetime'C''''o''''''''''n''s''''''um''''pt''ion'''''''''''''''''''''''">
              <a:rPr lang="en-US" sz="800" smtClean="0">
                <a:solidFill>
                  <a:srgbClr val="000000"/>
                </a:solidFill>
                <a:ea typeface="+mj-ea"/>
                <a:cs typeface="Arial"/>
              </a:rPr>
              <a:pPr/>
              <a:t>Consumption</a:t>
            </a:fld>
            <a:endParaRPr lang="en-US" sz="800" dirty="0" smtClean="0">
              <a:solidFill>
                <a:srgbClr val="000000"/>
              </a:solidFill>
              <a:latin typeface="Arial"/>
              <a:ea typeface="+mj-ea"/>
              <a:cs typeface="Arial"/>
              <a:sym typeface="Arial"/>
            </a:endParaRPr>
          </a:p>
        </p:txBody>
      </p:sp>
      <p:sp>
        <p:nvSpPr>
          <p:cNvPr id="50" name="Rectangle 49"/>
          <p:cNvSpPr/>
          <p:nvPr/>
        </p:nvSpPr>
        <p:spPr>
          <a:xfrm>
            <a:off x="1619672" y="5373216"/>
            <a:ext cx="6264696" cy="576064"/>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720000"/>
            <a:r>
              <a:rPr lang="en-US" sz="1600" b="1" dirty="0" smtClean="0">
                <a:solidFill>
                  <a:schemeClr val="bg1"/>
                </a:solidFill>
              </a:rPr>
              <a:t>New subsidy policy aimed at increasing production – but limited gas available</a:t>
            </a:r>
          </a:p>
        </p:txBody>
      </p:sp>
    </p:spTree>
    <p:extLst>
      <p:ext uri="{BB962C8B-B14F-4D97-AF65-F5344CB8AC3E}">
        <p14:creationId xmlns:p14="http://schemas.microsoft.com/office/powerpoint/2010/main" val="387338258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Rectangle 3"/>
          <p:cNvSpPr>
            <a:spLocks noChangeArrowheads="1"/>
          </p:cNvSpPr>
          <p:nvPr/>
        </p:nvSpPr>
        <p:spPr bwMode="auto">
          <a:xfrm>
            <a:off x="537216" y="5877272"/>
            <a:ext cx="6843096" cy="216024"/>
          </a:xfrm>
          <a:prstGeom prst="rect">
            <a:avLst/>
          </a:prstGeom>
          <a:noFill/>
          <a:ln w="9525">
            <a:noFill/>
            <a:miter lim="800000"/>
            <a:headEnd/>
            <a:tailEnd/>
          </a:ln>
          <a:effectLst/>
        </p:spPr>
        <p:txBody>
          <a:bodyPr lIns="0" tIns="0" rIns="0" bIns="0" anchor="ctr"/>
          <a:lstStyle/>
          <a:p>
            <a:pPr defTabSz="438150">
              <a:lnSpc>
                <a:spcPct val="100000"/>
              </a:lnSpc>
              <a:buClr>
                <a:srgbClr val="FF0000"/>
              </a:buClr>
              <a:buSzPct val="90000"/>
              <a:buFont typeface="Monotype Sorts" pitchFamily="2" charset="2"/>
              <a:buNone/>
            </a:pPr>
            <a:r>
              <a:rPr lang="en-GB" sz="1000" b="0" i="1" dirty="0"/>
              <a:t>Source: Fertecon </a:t>
            </a:r>
            <a:r>
              <a:rPr lang="en-GB" sz="1000" b="0" i="1" dirty="0" smtClean="0"/>
              <a:t>urea update August 2013 (February update in brackets). Consumption data source is IFA. </a:t>
            </a:r>
            <a:endParaRPr lang="en-GB" sz="1000" b="0" i="1" dirty="0"/>
          </a:p>
        </p:txBody>
      </p:sp>
      <p:graphicFrame>
        <p:nvGraphicFramePr>
          <p:cNvPr id="482309" name="Group 5"/>
          <p:cNvGraphicFramePr>
            <a:graphicFrameLocks noGrp="1"/>
          </p:cNvGraphicFramePr>
          <p:nvPr>
            <p:extLst>
              <p:ext uri="{D42A27DB-BD31-4B8C-83A1-F6EECF244321}">
                <p14:modId xmlns:p14="http://schemas.microsoft.com/office/powerpoint/2010/main" val="3642871089"/>
              </p:ext>
            </p:extLst>
          </p:nvPr>
        </p:nvGraphicFramePr>
        <p:xfrm>
          <a:off x="539552" y="1268761"/>
          <a:ext cx="7704856" cy="4320479"/>
        </p:xfrm>
        <a:graphic>
          <a:graphicData uri="http://schemas.openxmlformats.org/drawingml/2006/table">
            <a:tbl>
              <a:tblPr/>
              <a:tblGrid>
                <a:gridCol w="2880320"/>
                <a:gridCol w="2080191"/>
                <a:gridCol w="2744345"/>
              </a:tblGrid>
              <a:tr h="395032">
                <a:tc>
                  <a:txBody>
                    <a:bodyPr/>
                    <a:lstStyle/>
                    <a:p>
                      <a:pPr marL="0" marR="0" lvl="0" indent="0" algn="l" defTabSz="914400" rtl="0" eaLnBrk="0" fontAlgn="base" latinLnBrk="0" hangingPunct="0">
                        <a:lnSpc>
                          <a:spcPct val="100000"/>
                        </a:lnSpc>
                        <a:spcBef>
                          <a:spcPct val="40000"/>
                        </a:spcBef>
                        <a:spcAft>
                          <a:spcPct val="0"/>
                        </a:spcAft>
                        <a:buClr>
                          <a:schemeClr val="accent1"/>
                        </a:buClr>
                        <a:buSzPct val="75000"/>
                        <a:buFont typeface="Wingdings" pitchFamily="2" charset="2"/>
                        <a:buNone/>
                        <a:tabLst/>
                      </a:pPr>
                      <a:r>
                        <a:rPr kumimoji="0" lang="en-US" sz="1200" b="1" i="0" u="none" strike="noStrike" cap="none" normalizeH="0" baseline="0" dirty="0" smtClean="0">
                          <a:ln>
                            <a:noFill/>
                          </a:ln>
                          <a:solidFill>
                            <a:srgbClr val="FFFFFF"/>
                          </a:solidFill>
                          <a:effectLst/>
                          <a:latin typeface="Arial" charset="0"/>
                        </a:rPr>
                        <a:t>Year</a:t>
                      </a:r>
                    </a:p>
                  </a:txBody>
                  <a:tcPr marL="72390" marR="53340" marT="22860" marB="22860" anchor="ctr" horzOverflow="overflow">
                    <a:lnL w="317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a:noFill/>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40000"/>
                        </a:spcBef>
                        <a:spcAft>
                          <a:spcPct val="0"/>
                        </a:spcAft>
                        <a:buClr>
                          <a:schemeClr val="accent1"/>
                        </a:buClr>
                        <a:buSzPct val="75000"/>
                        <a:buFont typeface="Wingdings" pitchFamily="2" charset="2"/>
                        <a:buNone/>
                        <a:tabLst/>
                      </a:pPr>
                      <a:r>
                        <a:rPr kumimoji="0" lang="en-US" sz="1200" b="1" i="0" u="none" strike="noStrike" cap="none" normalizeH="0" baseline="0" dirty="0" smtClean="0">
                          <a:ln>
                            <a:noFill/>
                          </a:ln>
                          <a:solidFill>
                            <a:srgbClr val="FFFFFF"/>
                          </a:solidFill>
                          <a:effectLst/>
                          <a:latin typeface="Arial" charset="0"/>
                        </a:rPr>
                        <a:t>Driving regions</a:t>
                      </a:r>
                    </a:p>
                  </a:txBody>
                  <a:tcPr marL="72390" marR="53340" marT="22860" marB="22860" anchor="ctr" horzOverflow="overflow">
                    <a:lnL>
                      <a:noFill/>
                    </a:lnL>
                    <a:lnR>
                      <a:noFill/>
                    </a:lnR>
                    <a:lnT w="3175" cap="flat" cmpd="sng" algn="ctr">
                      <a:noFill/>
                      <a:prstDash val="solid"/>
                      <a:round/>
                      <a:headEnd type="none" w="med" len="med"/>
                      <a:tailEnd type="none" w="med" len="med"/>
                    </a:lnT>
                    <a:lnB>
                      <a:noFill/>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75000"/>
                        <a:buFont typeface="Wingdings" pitchFamily="2" charset="2"/>
                        <a:buNone/>
                        <a:tabLst/>
                      </a:pPr>
                      <a:r>
                        <a:rPr kumimoji="0" lang="en-US" sz="1200" b="1" i="0" u="none" strike="noStrike" cap="none" normalizeH="0" baseline="0" dirty="0" smtClean="0">
                          <a:ln>
                            <a:noFill/>
                          </a:ln>
                          <a:solidFill>
                            <a:srgbClr val="FCFDF5"/>
                          </a:solidFill>
                          <a:effectLst/>
                          <a:latin typeface="Arial" charset="0"/>
                        </a:rPr>
                        <a:t>Urea capacity growth relative</a:t>
                      </a:r>
                    </a:p>
                    <a:p>
                      <a:pPr marL="0" marR="0" lvl="0" indent="0" algn="ctr" defTabSz="914400" rtl="0" eaLnBrk="0" fontAlgn="base" latinLnBrk="0" hangingPunct="0">
                        <a:lnSpc>
                          <a:spcPct val="100000"/>
                        </a:lnSpc>
                        <a:spcBef>
                          <a:spcPct val="0"/>
                        </a:spcBef>
                        <a:spcAft>
                          <a:spcPct val="0"/>
                        </a:spcAft>
                        <a:buClr>
                          <a:schemeClr val="accent1"/>
                        </a:buClr>
                        <a:buSzPct val="75000"/>
                        <a:buFont typeface="Wingdings" pitchFamily="2" charset="2"/>
                        <a:buNone/>
                        <a:tabLst/>
                      </a:pPr>
                      <a:r>
                        <a:rPr kumimoji="0" lang="en-US" sz="1200" b="1" i="0" u="none" strike="noStrike" cap="none" normalizeH="0" baseline="0" dirty="0" smtClean="0">
                          <a:ln>
                            <a:noFill/>
                          </a:ln>
                          <a:solidFill>
                            <a:srgbClr val="FCFDF5"/>
                          </a:solidFill>
                          <a:effectLst/>
                          <a:latin typeface="Arial" charset="0"/>
                        </a:rPr>
                        <a:t> to nitrogen capacity</a:t>
                      </a:r>
                    </a:p>
                  </a:txBody>
                  <a:tcPr marL="72390" marR="53340" marT="22860" marB="22860" anchor="ctr" horzOverflow="overflow">
                    <a:lnL>
                      <a:noFill/>
                    </a:lnL>
                    <a:lnR>
                      <a:noFill/>
                    </a:lnR>
                    <a:lnT w="3175" cap="flat" cmpd="sng" algn="ctr">
                      <a:noFill/>
                      <a:prstDash val="solid"/>
                      <a:round/>
                      <a:headEnd type="none" w="med" len="med"/>
                      <a:tailEnd type="none" w="med" len="med"/>
                    </a:lnT>
                    <a:lnB>
                      <a:noFill/>
                    </a:lnB>
                    <a:lnTlToBr>
                      <a:noFill/>
                    </a:lnTlToBr>
                    <a:lnBlToTr>
                      <a:noFill/>
                    </a:lnBlToTr>
                    <a:solidFill>
                      <a:schemeClr val="accent3"/>
                    </a:solidFill>
                  </a:tcPr>
                </a:tc>
              </a:tr>
              <a:tr h="217043">
                <a:tc>
                  <a:txBody>
                    <a:bodyPr/>
                    <a:lstStyle/>
                    <a:p>
                      <a:pPr marL="0" marR="0" lvl="0" indent="0" algn="l" defTabSz="914400" rtl="0" eaLnBrk="0" fontAlgn="base" latinLnBrk="0" hangingPunct="0">
                        <a:lnSpc>
                          <a:spcPct val="100000"/>
                        </a:lnSpc>
                        <a:spcBef>
                          <a:spcPct val="40000"/>
                        </a:spcBef>
                        <a:spcAft>
                          <a:spcPct val="0"/>
                        </a:spcAft>
                        <a:buClr>
                          <a:schemeClr val="accent1"/>
                        </a:buClr>
                        <a:buSzPct val="75000"/>
                        <a:buFont typeface="Wingdings" pitchFamily="2" charset="2"/>
                        <a:buNone/>
                        <a:tabLst/>
                      </a:pPr>
                      <a:endParaRPr kumimoji="0" lang="en-US" sz="1200" b="0" i="0" u="none" strike="noStrike" cap="none" normalizeH="0" baseline="0" dirty="0" smtClean="0">
                        <a:ln>
                          <a:noFill/>
                        </a:ln>
                        <a:solidFill>
                          <a:schemeClr val="tx1"/>
                        </a:solidFill>
                        <a:effectLst/>
                        <a:latin typeface="Arial" charset="0"/>
                      </a:endParaRPr>
                    </a:p>
                  </a:txBody>
                  <a:tcPr marL="72000" marR="54000" marT="21600" marB="21600" horzOverflow="overflow">
                    <a:lnL w="3175" cap="flat" cmpd="sng" algn="ctr">
                      <a:solidFill>
                        <a:schemeClr val="bg2"/>
                      </a:solidFill>
                      <a:prstDash val="solid"/>
                      <a:round/>
                      <a:headEnd type="none" w="med" len="med"/>
                      <a:tailEnd type="none" w="med" len="med"/>
                    </a:lnL>
                    <a:lnR>
                      <a:noFill/>
                    </a:lnR>
                    <a:lnT>
                      <a:noFill/>
                    </a:lnT>
                    <a:lnB w="6350" cap="flat" cmpd="sng" algn="ctr">
                      <a:solidFill>
                        <a:schemeClr val="tx1"/>
                      </a:solidFill>
                      <a:prstDash val="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nb-NO" sz="1200" b="1" i="0" u="none" strike="noStrike" cap="none" normalizeH="0" baseline="0" dirty="0" smtClean="0">
                          <a:ln>
                            <a:noFill/>
                          </a:ln>
                          <a:solidFill>
                            <a:schemeClr val="tx1"/>
                          </a:solidFill>
                          <a:effectLst/>
                          <a:latin typeface="Arial" charset="0"/>
                        </a:rPr>
                        <a:t>Excluding China</a:t>
                      </a:r>
                      <a:endParaRPr kumimoji="0" lang="en-GB" sz="1200" b="1" i="0" u="none" strike="noStrike" cap="none" normalizeH="0" baseline="0" dirty="0" smtClean="0">
                        <a:ln>
                          <a:noFill/>
                        </a:ln>
                        <a:solidFill>
                          <a:schemeClr val="tx1"/>
                        </a:solidFill>
                        <a:effectLst/>
                        <a:latin typeface="Arial" charset="0"/>
                      </a:endParaRPr>
                    </a:p>
                  </a:txBody>
                  <a:tcPr marL="72000" marR="54000" marT="21600" marB="21600" horzOverflow="overflow">
                    <a:lnL>
                      <a:noFill/>
                    </a:lnL>
                    <a:lnR>
                      <a:noFill/>
                    </a:lnR>
                    <a:lnT>
                      <a:noFill/>
                    </a:lnT>
                    <a:lnB w="635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nb-NO" sz="1200" b="1" i="0" u="none" strike="noStrike" kern="1200" cap="none" normalizeH="0" baseline="0" dirty="0" smtClean="0">
                          <a:ln>
                            <a:noFill/>
                          </a:ln>
                          <a:solidFill>
                            <a:schemeClr val="tx1"/>
                          </a:solidFill>
                          <a:effectLst/>
                          <a:latin typeface="Arial" charset="0"/>
                          <a:ea typeface="+mn-ea"/>
                          <a:cs typeface="+mn-cs"/>
                        </a:rPr>
                        <a:t>Excluding China</a:t>
                      </a:r>
                      <a:endParaRPr kumimoji="0" lang="en-GB" sz="1200" b="1" i="0" u="none" strike="noStrike" kern="1200" cap="none" normalizeH="0" baseline="0" dirty="0" smtClean="0">
                        <a:ln>
                          <a:noFill/>
                        </a:ln>
                        <a:solidFill>
                          <a:schemeClr val="tx1"/>
                        </a:solidFill>
                        <a:effectLst/>
                        <a:latin typeface="Arial" charset="0"/>
                        <a:ea typeface="+mn-ea"/>
                        <a:cs typeface="+mn-cs"/>
                      </a:endParaRPr>
                    </a:p>
                  </a:txBody>
                  <a:tcPr marL="72000" marR="54000" marT="21600" marB="21600" horzOverflow="overflow">
                    <a:lnL>
                      <a:noFill/>
                    </a:lnL>
                    <a:lnR>
                      <a:noFill/>
                    </a:lnR>
                    <a:lnT>
                      <a:noFill/>
                    </a:lnT>
                    <a:lnB w="6350" cap="flat" cmpd="sng" algn="ctr">
                      <a:solidFill>
                        <a:schemeClr val="tx1"/>
                      </a:solidFill>
                      <a:prstDash val="dot"/>
                      <a:round/>
                      <a:headEnd type="none" w="med" len="med"/>
                      <a:tailEnd type="none" w="med" len="med"/>
                    </a:lnB>
                    <a:lnTlToBr>
                      <a:noFill/>
                    </a:lnTlToBr>
                    <a:lnBlToTr>
                      <a:noFill/>
                    </a:lnBlToTr>
                    <a:noFill/>
                  </a:tcPr>
                </a:tc>
              </a:tr>
              <a:tr h="392613">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2013</a:t>
                      </a: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Qatar 19%</a:t>
                      </a:r>
                      <a:br>
                        <a:rPr kumimoji="0" lang="en-GB" sz="1200" b="0" i="0" u="none" strike="noStrike" cap="none" normalizeH="0" baseline="0" dirty="0" smtClean="0">
                          <a:ln>
                            <a:noFill/>
                          </a:ln>
                          <a:solidFill>
                            <a:schemeClr val="tx1"/>
                          </a:solidFill>
                          <a:effectLst/>
                          <a:latin typeface="Arial" charset="0"/>
                        </a:rPr>
                      </a:br>
                      <a:r>
                        <a:rPr kumimoji="0" lang="en-GB" sz="1200" b="0" i="0" u="none" strike="noStrike" cap="none" normalizeH="0" baseline="0" dirty="0" smtClean="0">
                          <a:ln>
                            <a:noFill/>
                          </a:ln>
                          <a:solidFill>
                            <a:schemeClr val="tx1"/>
                          </a:solidFill>
                          <a:effectLst/>
                          <a:latin typeface="Arial" charset="0"/>
                        </a:rPr>
                        <a:t>Algeria 17%</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kern="1200" cap="none" normalizeH="0" baseline="0" dirty="0" smtClean="0">
                          <a:ln>
                            <a:noFill/>
                          </a:ln>
                          <a:solidFill>
                            <a:schemeClr val="tx1"/>
                          </a:solidFill>
                          <a:effectLst/>
                          <a:latin typeface="Arial" charset="0"/>
                          <a:ea typeface="+mn-ea"/>
                          <a:cs typeface="+mn-cs"/>
                        </a:rPr>
                        <a:t>1.4% (2.5%)</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r>
              <a:tr h="436505">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2014</a:t>
                      </a: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Iran 23%</a:t>
                      </a:r>
                    </a:p>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India  21%</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kern="1200" cap="none" normalizeH="0" baseline="0" dirty="0" smtClean="0">
                          <a:ln>
                            <a:noFill/>
                          </a:ln>
                          <a:solidFill>
                            <a:schemeClr val="tx1"/>
                          </a:solidFill>
                          <a:effectLst/>
                          <a:latin typeface="Arial" charset="0"/>
                          <a:ea typeface="+mn-ea"/>
                          <a:cs typeface="+mn-cs"/>
                        </a:rPr>
                        <a:t>1.8% (1.8%)</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r>
              <a:tr h="436505">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2015</a:t>
                      </a: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Algeria 25%</a:t>
                      </a:r>
                    </a:p>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Iran 13%</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kern="1200" cap="none" normalizeH="0" baseline="0" dirty="0" smtClean="0">
                          <a:ln>
                            <a:noFill/>
                          </a:ln>
                          <a:solidFill>
                            <a:schemeClr val="tx1"/>
                          </a:solidFill>
                          <a:effectLst/>
                          <a:latin typeface="Arial" charset="0"/>
                          <a:ea typeface="+mn-ea"/>
                          <a:cs typeface="+mn-cs"/>
                        </a:rPr>
                        <a:t>3.5% (2.2%)</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r>
              <a:tr h="436505">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2016</a:t>
                      </a: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nb-NO" sz="1200" b="0" i="0" u="none" strike="noStrike" cap="none" normalizeH="0" baseline="0" dirty="0" smtClean="0">
                          <a:ln>
                            <a:noFill/>
                          </a:ln>
                          <a:solidFill>
                            <a:schemeClr val="tx1"/>
                          </a:solidFill>
                          <a:effectLst/>
                          <a:latin typeface="Arial" charset="0"/>
                        </a:rPr>
                        <a:t>USA 32%</a:t>
                      </a:r>
                    </a:p>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nb-NO" sz="1200" b="0" i="0" u="none" strike="noStrike" cap="none" normalizeH="0" baseline="0" dirty="0" smtClean="0">
                          <a:ln>
                            <a:noFill/>
                          </a:ln>
                          <a:solidFill>
                            <a:schemeClr val="tx1"/>
                          </a:solidFill>
                          <a:effectLst/>
                          <a:latin typeface="Arial" charset="0"/>
                        </a:rPr>
                        <a:t>Indonesia 14%</a:t>
                      </a:r>
                      <a:endParaRPr kumimoji="0" lang="en-GB" sz="1200" b="0" i="0" u="none" strike="noStrike" cap="none" normalizeH="0" baseline="0" dirty="0" smtClean="0">
                        <a:ln>
                          <a:noFill/>
                        </a:ln>
                        <a:solidFill>
                          <a:schemeClr val="tx1"/>
                        </a:solidFill>
                        <a:effectLst/>
                        <a:latin typeface="Arial" charset="0"/>
                      </a:endParaRP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kern="1200" cap="none" normalizeH="0" baseline="0" dirty="0" smtClean="0">
                          <a:ln>
                            <a:noFill/>
                          </a:ln>
                          <a:solidFill>
                            <a:schemeClr val="tx1"/>
                          </a:solidFill>
                          <a:effectLst/>
                          <a:latin typeface="Arial" charset="0"/>
                          <a:ea typeface="+mn-ea"/>
                          <a:cs typeface="+mn-cs"/>
                        </a:rPr>
                        <a:t>3.2%</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lnTlToBr>
                      <a:noFill/>
                    </a:lnTlToBr>
                    <a:lnBlToTr>
                      <a:noFill/>
                    </a:lnBlToTr>
                    <a:noFill/>
                  </a:tcPr>
                </a:tc>
              </a:tr>
              <a:tr h="436505">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nb-NO" sz="1200" b="0" i="0" u="none" strike="noStrike" cap="none" normalizeH="0" baseline="0" dirty="0" smtClean="0">
                          <a:ln>
                            <a:noFill/>
                          </a:ln>
                          <a:solidFill>
                            <a:schemeClr val="tx1"/>
                          </a:solidFill>
                          <a:effectLst/>
                          <a:latin typeface="Arial" charset="0"/>
                        </a:rPr>
                        <a:t>2017</a:t>
                      </a:r>
                      <a:endParaRPr kumimoji="0" lang="en-GB" sz="1200" b="0" i="0" u="none" strike="noStrike" cap="none" normalizeH="0" baseline="0" dirty="0" smtClean="0">
                        <a:ln>
                          <a:noFill/>
                        </a:ln>
                        <a:solidFill>
                          <a:schemeClr val="tx1"/>
                        </a:solidFill>
                        <a:effectLst/>
                        <a:latin typeface="Arial" charset="0"/>
                      </a:endParaRP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6350" cap="flat" cmpd="sng" algn="ctr">
                      <a:solidFill>
                        <a:schemeClr val="tx1"/>
                      </a:solidFill>
                      <a:prstDash val="dot"/>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USA 31%</a:t>
                      </a:r>
                    </a:p>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chemeClr val="tx1"/>
                          </a:solidFill>
                          <a:effectLst/>
                          <a:latin typeface="Arial" charset="0"/>
                        </a:rPr>
                        <a:t>Iraq 30%</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kern="1200" cap="none" normalizeH="0" baseline="0" dirty="0" smtClean="0">
                          <a:ln>
                            <a:noFill/>
                          </a:ln>
                          <a:solidFill>
                            <a:schemeClr val="tx1"/>
                          </a:solidFill>
                          <a:effectLst/>
                          <a:latin typeface="Arial" charset="0"/>
                          <a:ea typeface="+mn-ea"/>
                          <a:cs typeface="+mn-cs"/>
                        </a:rPr>
                        <a:t>1.5%</a:t>
                      </a:r>
                    </a:p>
                  </a:txBody>
                  <a:tcPr marL="72000" marR="54000" marT="21600" marB="21600" anchor="ctr" horzOverflow="overflow">
                    <a:lnL>
                      <a:noFill/>
                    </a:lnL>
                    <a:lnR>
                      <a:noFill/>
                    </a:lnR>
                    <a:lnT w="6350" cap="flat" cmpd="sng" algn="ctr">
                      <a:solidFill>
                        <a:schemeClr val="tx1"/>
                      </a:solidFill>
                      <a:prstDash val="dot"/>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noFill/>
                  </a:tcPr>
                </a:tc>
              </a:tr>
              <a:tr h="392613">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r>
                        <a:rPr kumimoji="0" lang="en-GB" sz="1200" b="1" i="0" u="none" strike="noStrike" cap="none" normalizeH="0" baseline="0" dirty="0" smtClean="0">
                          <a:ln>
                            <a:noFill/>
                          </a:ln>
                          <a:solidFill>
                            <a:schemeClr val="tx1"/>
                          </a:solidFill>
                          <a:effectLst/>
                          <a:latin typeface="Arial" charset="0"/>
                        </a:rPr>
                        <a:t>Gross annual addition 2013-2017</a:t>
                      </a: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endParaRPr kumimoji="0" lang="en-GB" sz="1200" b="1" i="0" u="none" strike="noStrike" cap="none" normalizeH="0" baseline="0" dirty="0" smtClean="0">
                        <a:ln>
                          <a:noFill/>
                        </a:ln>
                        <a:solidFill>
                          <a:schemeClr val="tx1"/>
                        </a:solidFill>
                        <a:effectLst/>
                        <a:latin typeface="Arial" charset="0"/>
                      </a:endParaRPr>
                    </a:p>
                  </a:txBody>
                  <a:tcPr marL="72000" marR="54000" marT="21600" marB="21600" anchor="ctr" horzOverflow="overflow">
                    <a:lnL w="3175" cap="flat" cmpd="sng" algn="ctr">
                      <a:noFill/>
                      <a:prstDash val="solid"/>
                      <a:round/>
                      <a:headEnd type="none" w="med" len="med"/>
                      <a:tailEnd type="none" w="med" len="med"/>
                    </a:lnL>
                    <a:lnR>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1" i="0" u="none" strike="noStrike" kern="1200" cap="none" normalizeH="0" baseline="0" dirty="0" smtClean="0">
                          <a:ln>
                            <a:noFill/>
                          </a:ln>
                          <a:solidFill>
                            <a:schemeClr val="tx1"/>
                          </a:solidFill>
                          <a:effectLst/>
                          <a:latin typeface="Arial" charset="0"/>
                          <a:ea typeface="+mn-ea"/>
                          <a:cs typeface="+mn-cs"/>
                        </a:rPr>
                        <a:t>~2.3%</a:t>
                      </a:r>
                    </a:p>
                  </a:txBody>
                  <a:tcPr marL="72000" marR="54000" marT="21600" marB="21600" anchor="ctr" horzOverflow="overflow">
                    <a:lnL>
                      <a:noFill/>
                    </a:lnL>
                    <a:lnR>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75000"/>
                      </a:schemeClr>
                    </a:solidFill>
                  </a:tcPr>
                </a:tc>
              </a:tr>
              <a:tr h="239208">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endParaRPr kumimoji="0" lang="en-GB" sz="1200" b="1" i="0" u="none" strike="noStrike" cap="none" normalizeH="0" baseline="0" dirty="0" smtClean="0">
                        <a:ln>
                          <a:noFill/>
                        </a:ln>
                        <a:solidFill>
                          <a:schemeClr val="tx1"/>
                        </a:solidFill>
                        <a:effectLst/>
                        <a:latin typeface="Arial" charset="0"/>
                      </a:endParaRPr>
                    </a:p>
                  </a:txBody>
                  <a:tcPr marL="72000" marR="54000" marT="21600" marB="21600" anchor="ctr" horzOverflow="overflow">
                    <a:lnL w="3175" cap="flat" cmpd="sng" algn="ctr">
                      <a:noFill/>
                      <a:prstDash val="solid"/>
                      <a:round/>
                      <a:headEnd type="none" w="med" len="med"/>
                      <a:tailEnd type="none" w="med" len="med"/>
                    </a:lnL>
                    <a:lnR>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endParaRPr kumimoji="0" lang="en-GB" sz="1200" b="1" i="0" u="none" strike="noStrike" cap="none" normalizeH="0" baseline="0" dirty="0" smtClean="0">
                        <a:ln>
                          <a:noFill/>
                        </a:ln>
                        <a:solidFill>
                          <a:schemeClr val="tx1"/>
                        </a:solidFill>
                        <a:effectLst/>
                        <a:latin typeface="Arial" charset="0"/>
                      </a:endParaRPr>
                    </a:p>
                  </a:txBody>
                  <a:tcPr marL="72000" marR="54000" marT="21600" marB="21600" anchor="ctr" horzOverflow="overflow">
                    <a:lnL>
                      <a:noFill/>
                    </a:lnL>
                    <a:lnR>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endParaRPr kumimoji="0" lang="en-GB" sz="1200" b="1" i="0" u="none" strike="noStrike" kern="1200" cap="none" normalizeH="0" baseline="0" dirty="0" smtClean="0">
                        <a:ln>
                          <a:noFill/>
                        </a:ln>
                        <a:solidFill>
                          <a:schemeClr val="tx1"/>
                        </a:solidFill>
                        <a:effectLst/>
                        <a:latin typeface="Arial" charset="0"/>
                        <a:ea typeface="+mn-ea"/>
                        <a:cs typeface="+mn-cs"/>
                      </a:endParaRPr>
                    </a:p>
                  </a:txBody>
                  <a:tcPr marL="72000" marR="54000" marT="21600" marB="21600" anchor="ctr" horzOverflow="overflow">
                    <a:lnL>
                      <a:noFill/>
                    </a:lnL>
                    <a:lnR>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noFill/>
                  </a:tcPr>
                </a:tc>
              </a:tr>
              <a:tr h="247354">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r>
                        <a:rPr kumimoji="0" lang="en-GB" sz="1200" b="0" i="0" u="none" strike="noStrike" kern="1200" cap="none" normalizeH="0" baseline="0" dirty="0" smtClean="0">
                          <a:ln>
                            <a:noFill/>
                          </a:ln>
                          <a:solidFill>
                            <a:schemeClr val="tx1"/>
                          </a:solidFill>
                          <a:effectLst/>
                          <a:latin typeface="Arial" charset="0"/>
                          <a:ea typeface="+mn-ea"/>
                          <a:cs typeface="+mn-cs"/>
                        </a:rPr>
                        <a:t>Assumed annual closures</a:t>
                      </a: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1905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endParaRPr kumimoji="0" lang="en-GB" sz="1200" b="0" i="0" u="none" strike="noStrike" kern="1200" cap="none" normalizeH="0" baseline="0" dirty="0" smtClean="0">
                        <a:ln>
                          <a:noFill/>
                        </a:ln>
                        <a:solidFill>
                          <a:schemeClr val="tx1"/>
                        </a:solidFill>
                        <a:effectLst/>
                        <a:latin typeface="Arial" charset="0"/>
                        <a:ea typeface="+mn-ea"/>
                        <a:cs typeface="+mn-cs"/>
                      </a:endParaRPr>
                    </a:p>
                  </a:txBody>
                  <a:tcPr marL="72000" marR="54000" marT="21600" marB="21600" anchor="ctr" horzOverflow="overflow">
                    <a:lnL>
                      <a:noFill/>
                    </a:lnL>
                    <a:lnR w="12700" cap="flat" cmpd="sng" algn="ctr">
                      <a:no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kern="1200" cap="none" normalizeH="0" baseline="0" dirty="0" smtClean="0">
                          <a:ln>
                            <a:noFill/>
                          </a:ln>
                          <a:solidFill>
                            <a:schemeClr val="tx1"/>
                          </a:solidFill>
                          <a:effectLst/>
                          <a:latin typeface="Arial" charset="0"/>
                          <a:ea typeface="+mn-ea"/>
                          <a:cs typeface="+mn-cs"/>
                        </a:rPr>
                        <a:t>~0.5%</a:t>
                      </a:r>
                    </a:p>
                  </a:txBody>
                  <a:tcPr marL="72000" marR="54000" marT="21600" marB="21600" anchor="ctr" horzOverflow="overflow">
                    <a:lnL w="12700" cap="flat" cmpd="sng" algn="ctr">
                      <a:noFill/>
                      <a:prstDash val="solid"/>
                      <a:round/>
                      <a:headEnd type="none" w="med" len="med"/>
                      <a:tailEnd type="none" w="med" len="med"/>
                    </a:lnL>
                    <a:lnR>
                      <a:noFill/>
                    </a:lnR>
                    <a:lnT w="1905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a:noFill/>
                    </a:lnTlToBr>
                    <a:lnBlToTr>
                      <a:noFill/>
                    </a:lnBlToTr>
                    <a:noFill/>
                  </a:tcPr>
                </a:tc>
              </a:tr>
              <a:tr h="288032">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r>
                        <a:rPr kumimoji="0" lang="en-GB" sz="1200" b="1" i="0" u="none" strike="noStrike" cap="none" normalizeH="0" baseline="0" dirty="0" smtClean="0">
                          <a:ln>
                            <a:noFill/>
                          </a:ln>
                          <a:solidFill>
                            <a:schemeClr val="tx1"/>
                          </a:solidFill>
                          <a:effectLst/>
                          <a:latin typeface="Arial" charset="0"/>
                        </a:rPr>
                        <a:t>Net annual addition 2011-2015</a:t>
                      </a:r>
                    </a:p>
                  </a:txBody>
                  <a:tcPr marL="72000" marR="54000" marT="21600" marB="21600" anchor="ctr" horzOverflow="overflow">
                    <a:lnL w="3175" cap="flat" cmpd="sng" algn="ctr">
                      <a:solidFill>
                        <a:schemeClr val="bg2"/>
                      </a:solidFill>
                      <a:prstDash val="solid"/>
                      <a:round/>
                      <a:headEnd type="none" w="med" len="med"/>
                      <a:tailEnd type="none" w="med" len="med"/>
                    </a:lnL>
                    <a:lnR>
                      <a:noFill/>
                    </a:lnR>
                    <a:lnT w="12700" cap="flat" cmpd="sng" algn="ctr">
                      <a:solidFill>
                        <a:schemeClr val="bg1">
                          <a:lumMod val="50000"/>
                        </a:schemeClr>
                      </a:solidFill>
                      <a:prstDash val="sysDash"/>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endParaRPr kumimoji="0" lang="en-GB" sz="1200" b="1" i="0" u="none" strike="noStrike" cap="none" normalizeH="0" baseline="0" dirty="0" smtClean="0">
                        <a:ln>
                          <a:noFill/>
                        </a:ln>
                        <a:solidFill>
                          <a:schemeClr val="tx1"/>
                        </a:solidFill>
                        <a:effectLst/>
                        <a:latin typeface="Arial" charset="0"/>
                      </a:endParaRPr>
                    </a:p>
                  </a:txBody>
                  <a:tcPr marL="72000" marR="54000" marT="21600" marB="216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1" i="0" u="none" strike="noStrike" kern="1200" cap="none" normalizeH="0" baseline="0" dirty="0" smtClean="0">
                          <a:ln>
                            <a:noFill/>
                          </a:ln>
                          <a:solidFill>
                            <a:schemeClr val="tx1"/>
                          </a:solidFill>
                          <a:effectLst/>
                          <a:latin typeface="Arial" charset="0"/>
                          <a:ea typeface="+mn-ea"/>
                          <a:cs typeface="+mn-cs"/>
                        </a:rPr>
                        <a:t>~1.8%</a:t>
                      </a:r>
                    </a:p>
                  </a:txBody>
                  <a:tcPr marL="72000" marR="54000" marT="21600" marB="21600" anchor="ctr" horzOverflow="overflow">
                    <a:lnL w="12700" cap="flat" cmpd="sng" algn="ctr">
                      <a:noFill/>
                      <a:prstDash val="solid"/>
                      <a:round/>
                      <a:headEnd type="none" w="med" len="med"/>
                      <a:tailEnd type="none" w="med" len="med"/>
                    </a:lnL>
                    <a:lnR>
                      <a:noFill/>
                    </a:lnR>
                    <a:lnT w="12700" cap="flat" cmpd="sng" algn="ctr">
                      <a:solidFill>
                        <a:schemeClr val="bg1">
                          <a:lumMod val="50000"/>
                        </a:schemeClr>
                      </a:solidFill>
                      <a:prstDash val="sysDash"/>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noFill/>
                  </a:tcPr>
                </a:tc>
              </a:tr>
              <a:tr h="288032">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r>
                        <a:rPr kumimoji="0" lang="en-US" sz="1200" b="1" i="0" u="none" strike="noStrike" kern="1200" cap="none" normalizeH="0" baseline="0" dirty="0" smtClean="0">
                          <a:ln>
                            <a:noFill/>
                          </a:ln>
                          <a:solidFill>
                            <a:schemeClr val="tx1"/>
                          </a:solidFill>
                          <a:effectLst/>
                          <a:latin typeface="Arial" charset="0"/>
                          <a:ea typeface="+mn-ea"/>
                          <a:cs typeface="+mn-cs"/>
                        </a:rPr>
                        <a:t>Trend consumption growth </a:t>
                      </a:r>
                      <a:r>
                        <a:rPr kumimoji="0" lang="nb-NO" sz="1200" b="1" i="0" u="none" strike="noStrike" kern="1200" cap="none" normalizeH="0" baseline="0" dirty="0" smtClean="0">
                          <a:ln>
                            <a:noFill/>
                          </a:ln>
                          <a:solidFill>
                            <a:schemeClr val="tx1"/>
                          </a:solidFill>
                          <a:effectLst/>
                          <a:latin typeface="Arial" charset="0"/>
                          <a:ea typeface="+mn-ea"/>
                          <a:cs typeface="+mn-cs"/>
                        </a:rPr>
                        <a:t>from </a:t>
                      </a:r>
                      <a:r>
                        <a:rPr kumimoji="0" lang="en-GB" sz="1200" b="1" i="0" u="none" strike="noStrike" cap="none" normalizeH="0" baseline="0" dirty="0" smtClean="0">
                          <a:ln>
                            <a:noFill/>
                          </a:ln>
                          <a:solidFill>
                            <a:schemeClr val="tx1"/>
                          </a:solidFill>
                          <a:effectLst/>
                          <a:latin typeface="Arial" charset="0"/>
                        </a:rPr>
                        <a:t>2002</a:t>
                      </a:r>
                    </a:p>
                  </a:txBody>
                  <a:tcPr marL="72000" marR="54000" marT="21600" marB="21600" anchor="ctr" horzOverflow="overflow">
                    <a:lnL w="3175"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endParaRPr kumimoji="0" lang="en-GB" sz="1200" b="0" i="0" u="none" strike="noStrike" cap="none" normalizeH="0" baseline="0" dirty="0" smtClean="0">
                        <a:ln>
                          <a:noFill/>
                        </a:ln>
                        <a:solidFill>
                          <a:schemeClr val="tx1"/>
                        </a:solidFill>
                        <a:effectLst/>
                        <a:latin typeface="Arial" charset="0"/>
                      </a:endParaRPr>
                    </a:p>
                  </a:txBody>
                  <a:tcPr marL="72000" marR="54000" marT="21600" marB="216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1" i="0" u="none" strike="noStrike" kern="1200" cap="none" normalizeH="0" baseline="0" dirty="0" smtClean="0">
                          <a:ln>
                            <a:noFill/>
                          </a:ln>
                          <a:solidFill>
                            <a:schemeClr val="tx1"/>
                          </a:solidFill>
                          <a:effectLst/>
                          <a:latin typeface="Arial" charset="0"/>
                          <a:ea typeface="+mn-ea"/>
                          <a:cs typeface="+mn-cs"/>
                        </a:rPr>
                        <a:t>2.1%</a:t>
                      </a:r>
                    </a:p>
                  </a:txBody>
                  <a:tcPr marL="72000" marR="54000" marT="21600" marB="21600" anchor="ctr" horzOverflow="overflow">
                    <a:lnL w="12700" cap="flat" cmpd="sng" algn="ctr">
                      <a:noFill/>
                      <a:prstDash val="solid"/>
                      <a:round/>
                      <a:headEnd type="none" w="med" len="med"/>
                      <a:tailEnd type="none" w="med" len="med"/>
                    </a:lnL>
                    <a:lnR>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7" name="Title 6"/>
          <p:cNvSpPr>
            <a:spLocks noGrp="1"/>
          </p:cNvSpPr>
          <p:nvPr>
            <p:ph type="title"/>
          </p:nvPr>
        </p:nvSpPr>
        <p:spPr>
          <a:xfrm>
            <a:off x="533400" y="230188"/>
            <a:ext cx="8431088" cy="846137"/>
          </a:xfrm>
        </p:spPr>
        <p:txBody>
          <a:bodyPr/>
          <a:lstStyle/>
          <a:p>
            <a:r>
              <a:rPr lang="en-US" dirty="0" smtClean="0"/>
              <a:t>Projected nitrogen capacity additions outside China in line with historical consumption growth</a:t>
            </a:r>
            <a:endParaRPr lang="en-US" dirty="0"/>
          </a:p>
        </p:txBody>
      </p:sp>
    </p:spTree>
    <p:extLst>
      <p:ext uri="{BB962C8B-B14F-4D97-AF65-F5344CB8AC3E}">
        <p14:creationId xmlns:p14="http://schemas.microsoft.com/office/powerpoint/2010/main" val="96402365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41332307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84" name="think-cell Slide" r:id="rId71" imgW="360" imgH="360" progId="TCLayout.ActiveDocument.1">
                  <p:embed/>
                </p:oleObj>
              </mc:Choice>
              <mc:Fallback>
                <p:oleObj name="think-cell Slide" r:id="rId71" imgW="360" imgH="360" progId="TCLayout.ActiveDocument.1">
                  <p:embed/>
                  <p:pic>
                    <p:nvPicPr>
                      <p:cNvPr id="0" nam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hidden="1"/>
          <p:cNvSpPr/>
          <p:nvPr>
            <p:custDataLst>
              <p:tags r:id="rId3"/>
            </p:custDataLst>
          </p:nvPr>
        </p:nvSpPr>
        <p:spPr bwMode="auto">
          <a:xfrm>
            <a:off x="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200">
              <a:latin typeface="Arial"/>
              <a:ea typeface="ＭＳ Ｐゴシック"/>
              <a:cs typeface="Arial"/>
              <a:sym typeface="Arial"/>
            </a:endParaRPr>
          </a:p>
        </p:txBody>
      </p:sp>
      <p:sp>
        <p:nvSpPr>
          <p:cNvPr id="3" name="Title 2"/>
          <p:cNvSpPr>
            <a:spLocks noGrp="1"/>
          </p:cNvSpPr>
          <p:nvPr>
            <p:ph type="title"/>
          </p:nvPr>
        </p:nvSpPr>
        <p:spPr>
          <a:xfrm>
            <a:off x="532800" y="230400"/>
            <a:ext cx="7351568" cy="846000"/>
          </a:xfrm>
        </p:spPr>
        <p:txBody>
          <a:bodyPr/>
          <a:lstStyle/>
          <a:p>
            <a:r>
              <a:rPr lang="en-US" dirty="0" smtClean="0"/>
              <a:t>Summary of scenario price assumptions</a:t>
            </a:r>
            <a:endParaRPr lang="en-US" dirty="0"/>
          </a:p>
        </p:txBody>
      </p:sp>
      <p:graphicFrame>
        <p:nvGraphicFramePr>
          <p:cNvPr id="6" name="Object 5"/>
          <p:cNvGraphicFramePr>
            <a:graphicFrameLocks noChangeAspect="1"/>
          </p:cNvGraphicFramePr>
          <p:nvPr>
            <p:custDataLst>
              <p:tags r:id="rId4"/>
            </p:custDataLst>
            <p:extLst>
              <p:ext uri="{D42A27DB-BD31-4B8C-83A1-F6EECF244321}">
                <p14:modId xmlns:p14="http://schemas.microsoft.com/office/powerpoint/2010/main" val="503216674"/>
              </p:ext>
            </p:extLst>
          </p:nvPr>
        </p:nvGraphicFramePr>
        <p:xfrm>
          <a:off x="876300" y="1638300"/>
          <a:ext cx="7543732" cy="3552757"/>
        </p:xfrm>
        <a:graphic>
          <a:graphicData uri="http://schemas.openxmlformats.org/presentationml/2006/ole">
            <mc:AlternateContent xmlns:mc="http://schemas.openxmlformats.org/markup-compatibility/2006">
              <mc:Choice xmlns:v="urn:schemas-microsoft-com:vml" Requires="v">
                <p:oleObj spid="_x0000_s178185" name="Chart" r:id="rId73" imgW="7543732" imgH="3552757" progId="MSGraph.Chart.8">
                  <p:embed followColorScheme="full"/>
                </p:oleObj>
              </mc:Choice>
              <mc:Fallback>
                <p:oleObj name="Chart" r:id="rId73" imgW="7543732" imgH="3552757" progId="MSGraph.Chart.8">
                  <p:embed followColorScheme="full"/>
                  <p:pic>
                    <p:nvPicPr>
                      <p:cNvPr id="0" name=""/>
                      <p:cNvPicPr>
                        <a:picLocks noChangeAspect="1" noChangeArrowheads="1"/>
                      </p:cNvPicPr>
                      <p:nvPr/>
                    </p:nvPicPr>
                    <p:blipFill>
                      <a:blip r:embed="rId74"/>
                      <a:srcRect/>
                      <a:stretch>
                        <a:fillRect/>
                      </a:stretch>
                    </p:blipFill>
                    <p:spPr bwMode="auto">
                      <a:xfrm>
                        <a:off x="876300" y="1638300"/>
                        <a:ext cx="7543732" cy="35527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4" name="Rectangle 253"/>
          <p:cNvSpPr/>
          <p:nvPr>
            <p:custDataLst>
              <p:tags r:id="rId5"/>
            </p:custDataLst>
          </p:nvPr>
        </p:nvSpPr>
        <p:spPr bwMode="gray">
          <a:xfrm>
            <a:off x="627063" y="315753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42AA3F5C-9C36-4ABE-A25C-FCDCEB8A205A}" type="datetime'''''3''''''''4''''''''''''''''''''0'''">
              <a:rPr lang="en-US" sz="1200">
                <a:solidFill>
                  <a:srgbClr val="000000"/>
                </a:solidFill>
                <a:latin typeface="Arial"/>
                <a:ea typeface="ＭＳ Ｐゴシック"/>
                <a:cs typeface="Arial"/>
                <a:sym typeface="Arial"/>
              </a:rPr>
              <a:pPr algn="r">
                <a:spcBef>
                  <a:spcPct val="0"/>
                </a:spcBef>
                <a:spcAft>
                  <a:spcPct val="0"/>
                </a:spcAft>
              </a:pPr>
              <a:t>340</a:t>
            </a:fld>
            <a:endParaRPr lang="en-US" sz="1200">
              <a:solidFill>
                <a:srgbClr val="000000"/>
              </a:solidFill>
              <a:latin typeface="Arial"/>
              <a:ea typeface="ＭＳ Ｐゴシック"/>
              <a:cs typeface="Arial"/>
              <a:sym typeface="Arial"/>
            </a:endParaRPr>
          </a:p>
        </p:txBody>
      </p:sp>
      <p:sp>
        <p:nvSpPr>
          <p:cNvPr id="255" name="Rectangle 254"/>
          <p:cNvSpPr/>
          <p:nvPr>
            <p:custDataLst>
              <p:tags r:id="rId6"/>
            </p:custDataLst>
          </p:nvPr>
        </p:nvSpPr>
        <p:spPr bwMode="gray">
          <a:xfrm>
            <a:off x="627063" y="2862263"/>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F8CF4AA3-D598-4F0A-85F4-6BE8A804D239}" type="datetime'''3''''''''''''''6''''''''''''''''''0'''''''''''''''''''''">
              <a:rPr lang="en-US" sz="1200">
                <a:solidFill>
                  <a:srgbClr val="000000"/>
                </a:solidFill>
                <a:latin typeface="Arial"/>
                <a:ea typeface="ＭＳ Ｐゴシック"/>
                <a:cs typeface="Arial"/>
                <a:sym typeface="Arial"/>
              </a:rPr>
              <a:pPr algn="r">
                <a:spcBef>
                  <a:spcPct val="0"/>
                </a:spcBef>
                <a:spcAft>
                  <a:spcPct val="0"/>
                </a:spcAft>
              </a:pPr>
              <a:t>360</a:t>
            </a:fld>
            <a:endParaRPr lang="en-US" sz="1200">
              <a:solidFill>
                <a:srgbClr val="000000"/>
              </a:solidFill>
              <a:latin typeface="Arial"/>
              <a:ea typeface="ＭＳ Ｐゴシック"/>
              <a:cs typeface="Arial"/>
              <a:sym typeface="Arial"/>
            </a:endParaRPr>
          </a:p>
        </p:txBody>
      </p:sp>
      <p:sp>
        <p:nvSpPr>
          <p:cNvPr id="252" name="Rectangle 251"/>
          <p:cNvSpPr/>
          <p:nvPr>
            <p:custDataLst>
              <p:tags r:id="rId7"/>
            </p:custDataLst>
          </p:nvPr>
        </p:nvSpPr>
        <p:spPr bwMode="gray">
          <a:xfrm>
            <a:off x="627063" y="3757613"/>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BCC5F89B-430E-4998-8844-D42B6B5FE849}" type="datetime'''''''3''''0''''''''0'''''''''''''">
              <a:rPr lang="en-US" sz="1200">
                <a:solidFill>
                  <a:srgbClr val="000000"/>
                </a:solidFill>
                <a:latin typeface="Arial"/>
                <a:ea typeface="ＭＳ Ｐゴシック"/>
                <a:cs typeface="Arial"/>
                <a:sym typeface="Arial"/>
              </a:rPr>
              <a:pPr algn="r">
                <a:spcBef>
                  <a:spcPct val="0"/>
                </a:spcBef>
                <a:spcAft>
                  <a:spcPct val="0"/>
                </a:spcAft>
              </a:pPr>
              <a:t>300</a:t>
            </a:fld>
            <a:endParaRPr lang="en-US" sz="1200">
              <a:solidFill>
                <a:srgbClr val="000000"/>
              </a:solidFill>
              <a:latin typeface="Arial"/>
              <a:ea typeface="ＭＳ Ｐゴシック"/>
              <a:cs typeface="Arial"/>
              <a:sym typeface="Arial"/>
            </a:endParaRPr>
          </a:p>
        </p:txBody>
      </p:sp>
      <p:sp>
        <p:nvSpPr>
          <p:cNvPr id="251" name="Rectangle 250"/>
          <p:cNvSpPr/>
          <p:nvPr>
            <p:custDataLst>
              <p:tags r:id="rId8"/>
            </p:custDataLst>
          </p:nvPr>
        </p:nvSpPr>
        <p:spPr bwMode="gray">
          <a:xfrm>
            <a:off x="627063" y="405288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EB0E18AE-5B69-4526-A6AA-024478D2CC83}" type="datetime'''''''''2''''8''''''''''''''''''''''''''''''''0'''">
              <a:rPr lang="en-US" sz="1200">
                <a:solidFill>
                  <a:srgbClr val="000000"/>
                </a:solidFill>
                <a:latin typeface="Arial"/>
                <a:ea typeface="ＭＳ Ｐゴシック"/>
                <a:cs typeface="Arial"/>
                <a:sym typeface="Arial"/>
              </a:rPr>
              <a:pPr algn="r">
                <a:spcBef>
                  <a:spcPct val="0"/>
                </a:spcBef>
                <a:spcAft>
                  <a:spcPct val="0"/>
                </a:spcAft>
              </a:pPr>
              <a:t>280</a:t>
            </a:fld>
            <a:endParaRPr lang="en-US" sz="1200">
              <a:solidFill>
                <a:srgbClr val="000000"/>
              </a:solidFill>
              <a:latin typeface="Arial"/>
              <a:ea typeface="ＭＳ Ｐゴシック"/>
              <a:cs typeface="Arial"/>
              <a:sym typeface="Arial"/>
            </a:endParaRPr>
          </a:p>
        </p:txBody>
      </p:sp>
      <p:sp>
        <p:nvSpPr>
          <p:cNvPr id="250" name="Rectangle 249"/>
          <p:cNvSpPr/>
          <p:nvPr>
            <p:custDataLst>
              <p:tags r:id="rId9"/>
            </p:custDataLst>
          </p:nvPr>
        </p:nvSpPr>
        <p:spPr bwMode="gray">
          <a:xfrm>
            <a:off x="627063" y="4348163"/>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456B7EF7-7DC8-4C0F-AFEB-6B4FBEB5FF14}" type="datetime'''''''''''''''''''2''''''60'''''''''''''''''''''''">
              <a:rPr lang="en-US" sz="1200">
                <a:solidFill>
                  <a:srgbClr val="000000"/>
                </a:solidFill>
                <a:latin typeface="Arial"/>
                <a:ea typeface="ＭＳ Ｐゴシック"/>
                <a:cs typeface="Arial"/>
                <a:sym typeface="Arial"/>
              </a:rPr>
              <a:pPr algn="r">
                <a:spcBef>
                  <a:spcPct val="0"/>
                </a:spcBef>
                <a:spcAft>
                  <a:spcPct val="0"/>
                </a:spcAft>
              </a:pPr>
              <a:t>260</a:t>
            </a:fld>
            <a:endParaRPr lang="en-US" sz="1200">
              <a:solidFill>
                <a:srgbClr val="000000"/>
              </a:solidFill>
              <a:latin typeface="Arial"/>
              <a:ea typeface="ＭＳ Ｐゴシック"/>
              <a:cs typeface="Arial"/>
              <a:sym typeface="Arial"/>
            </a:endParaRPr>
          </a:p>
        </p:txBody>
      </p:sp>
      <p:sp>
        <p:nvSpPr>
          <p:cNvPr id="37" name="Rectangle 36"/>
          <p:cNvSpPr/>
          <p:nvPr>
            <p:custDataLst>
              <p:tags r:id="rId10"/>
            </p:custDataLst>
          </p:nvPr>
        </p:nvSpPr>
        <p:spPr bwMode="gray">
          <a:xfrm>
            <a:off x="795338" y="4995863"/>
            <a:ext cx="84137"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r">
              <a:spcBef>
                <a:spcPct val="0"/>
              </a:spcBef>
              <a:spcAft>
                <a:spcPct val="0"/>
              </a:spcAft>
            </a:pPr>
            <a:fld id="{5BC4CF1F-11AB-4143-A69C-EB8301DB224C}" type="datetime'''''''''''''''''''''''''''''''''''''''''''''0'''''''''">
              <a:rPr lang="en-US" sz="1200" smtClean="0">
                <a:solidFill>
                  <a:srgbClr val="000000"/>
                </a:solidFill>
                <a:ea typeface="ＭＳ Ｐゴシック"/>
                <a:cs typeface="Arial"/>
              </a:rPr>
              <a:pPr algn="r">
                <a:spcBef>
                  <a:spcPct val="0"/>
                </a:spcBef>
                <a:spcAft>
                  <a:spcPct val="0"/>
                </a:spcAft>
              </a:pPr>
              <a:t>0</a:t>
            </a:fld>
            <a:endParaRPr lang="en-US" sz="1200">
              <a:solidFill>
                <a:srgbClr val="000000"/>
              </a:solidFill>
              <a:latin typeface="Arial"/>
              <a:ea typeface="ＭＳ Ｐゴシック"/>
              <a:cs typeface="Arial"/>
              <a:sym typeface="Arial"/>
            </a:endParaRPr>
          </a:p>
        </p:txBody>
      </p:sp>
      <p:sp>
        <p:nvSpPr>
          <p:cNvPr id="256" name="Rectangle 255"/>
          <p:cNvSpPr/>
          <p:nvPr>
            <p:custDataLst>
              <p:tags r:id="rId11"/>
            </p:custDataLst>
          </p:nvPr>
        </p:nvSpPr>
        <p:spPr bwMode="gray">
          <a:xfrm>
            <a:off x="627063" y="256698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90848645-F63C-4B0B-A358-3EE93D5C3460}" type="datetime'3''''''''8''''''''''''''0'''''''''''''''''''''''''">
              <a:rPr lang="en-US" sz="1200">
                <a:solidFill>
                  <a:srgbClr val="000000"/>
                </a:solidFill>
                <a:latin typeface="Arial"/>
                <a:ea typeface="ＭＳ Ｐゴシック"/>
                <a:cs typeface="Arial"/>
                <a:sym typeface="Arial"/>
              </a:rPr>
              <a:pPr algn="r">
                <a:spcBef>
                  <a:spcPct val="0"/>
                </a:spcBef>
                <a:spcAft>
                  <a:spcPct val="0"/>
                </a:spcAft>
              </a:pPr>
              <a:t>380</a:t>
            </a:fld>
            <a:endParaRPr lang="en-US" sz="1200">
              <a:solidFill>
                <a:srgbClr val="000000"/>
              </a:solidFill>
              <a:latin typeface="Arial"/>
              <a:ea typeface="ＭＳ Ｐゴシック"/>
              <a:cs typeface="Arial"/>
              <a:sym typeface="Arial"/>
            </a:endParaRPr>
          </a:p>
        </p:txBody>
      </p:sp>
      <p:sp>
        <p:nvSpPr>
          <p:cNvPr id="253" name="Rectangle 252"/>
          <p:cNvSpPr/>
          <p:nvPr>
            <p:custDataLst>
              <p:tags r:id="rId12"/>
            </p:custDataLst>
          </p:nvPr>
        </p:nvSpPr>
        <p:spPr bwMode="gray">
          <a:xfrm>
            <a:off x="627063" y="346233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9114E838-06F1-4D11-8101-0878D6317797}" type="datetime'''''''''''''3''''''2''''''''''''0'">
              <a:rPr lang="en-US" sz="1200">
                <a:solidFill>
                  <a:srgbClr val="000000"/>
                </a:solidFill>
                <a:latin typeface="Arial"/>
                <a:ea typeface="ＭＳ Ｐゴシック"/>
                <a:cs typeface="Arial"/>
                <a:sym typeface="Arial"/>
              </a:rPr>
              <a:pPr algn="r">
                <a:spcBef>
                  <a:spcPct val="0"/>
                </a:spcBef>
                <a:spcAft>
                  <a:spcPct val="0"/>
                </a:spcAft>
              </a:pPr>
              <a:t>320</a:t>
            </a:fld>
            <a:endParaRPr lang="en-US" sz="1200">
              <a:solidFill>
                <a:srgbClr val="000000"/>
              </a:solidFill>
              <a:latin typeface="Arial"/>
              <a:ea typeface="ＭＳ Ｐゴシック"/>
              <a:cs typeface="Arial"/>
              <a:sym typeface="Arial"/>
            </a:endParaRPr>
          </a:p>
        </p:txBody>
      </p:sp>
      <p:sp>
        <p:nvSpPr>
          <p:cNvPr id="259" name="Rectangle 258"/>
          <p:cNvSpPr/>
          <p:nvPr>
            <p:custDataLst>
              <p:tags r:id="rId13"/>
            </p:custDataLst>
          </p:nvPr>
        </p:nvSpPr>
        <p:spPr bwMode="gray">
          <a:xfrm>
            <a:off x="627063" y="1681163"/>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719BB002-5DA0-4B71-9D53-C21EF53789E1}" type="datetime'''4''''''4''''''''''''''''''''''''''''''''''''0'''''''''''''">
              <a:rPr lang="en-US" sz="1200">
                <a:solidFill>
                  <a:srgbClr val="000000"/>
                </a:solidFill>
                <a:latin typeface="Arial"/>
                <a:ea typeface="ＭＳ Ｐゴシック"/>
                <a:cs typeface="Arial"/>
                <a:sym typeface="Arial"/>
              </a:rPr>
              <a:pPr algn="r">
                <a:spcBef>
                  <a:spcPct val="0"/>
                </a:spcBef>
                <a:spcAft>
                  <a:spcPct val="0"/>
                </a:spcAft>
              </a:pPr>
              <a:t>440</a:t>
            </a:fld>
            <a:endParaRPr lang="en-US" sz="1200">
              <a:solidFill>
                <a:srgbClr val="000000"/>
              </a:solidFill>
              <a:latin typeface="Arial"/>
              <a:ea typeface="ＭＳ Ｐゴシック"/>
              <a:cs typeface="Arial"/>
              <a:sym typeface="Arial"/>
            </a:endParaRPr>
          </a:p>
        </p:txBody>
      </p:sp>
      <p:sp>
        <p:nvSpPr>
          <p:cNvPr id="258" name="Rectangle 257"/>
          <p:cNvSpPr/>
          <p:nvPr>
            <p:custDataLst>
              <p:tags r:id="rId14"/>
            </p:custDataLst>
          </p:nvPr>
        </p:nvSpPr>
        <p:spPr bwMode="gray">
          <a:xfrm>
            <a:off x="627063" y="197643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BC17FB56-0EA8-4E3C-953F-BB682AD4B0E2}" type="datetime'''''''''''''''''''''''''''420'''''''''''''''''''''''''">
              <a:rPr lang="en-US" sz="1200">
                <a:solidFill>
                  <a:srgbClr val="000000"/>
                </a:solidFill>
                <a:latin typeface="Arial"/>
                <a:ea typeface="ＭＳ Ｐゴシック"/>
                <a:cs typeface="Arial"/>
                <a:sym typeface="Arial"/>
              </a:rPr>
              <a:pPr algn="r">
                <a:spcBef>
                  <a:spcPct val="0"/>
                </a:spcBef>
                <a:spcAft>
                  <a:spcPct val="0"/>
                </a:spcAft>
              </a:pPr>
              <a:t>420</a:t>
            </a:fld>
            <a:endParaRPr lang="en-US" sz="1200">
              <a:solidFill>
                <a:srgbClr val="000000"/>
              </a:solidFill>
              <a:latin typeface="Arial"/>
              <a:ea typeface="ＭＳ Ｐゴシック"/>
              <a:cs typeface="Arial"/>
              <a:sym typeface="Arial"/>
            </a:endParaRPr>
          </a:p>
        </p:txBody>
      </p:sp>
      <p:sp>
        <p:nvSpPr>
          <p:cNvPr id="257" name="Rectangle 256"/>
          <p:cNvSpPr/>
          <p:nvPr>
            <p:custDataLst>
              <p:tags r:id="rId15"/>
            </p:custDataLst>
          </p:nvPr>
        </p:nvSpPr>
        <p:spPr bwMode="gray">
          <a:xfrm>
            <a:off x="627063" y="2271713"/>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A3D8EB5B-9796-425D-B3BA-9FDE29B7B639}" type="datetime'''''''''4''''0''''''''''''0'''''''''''''''''''''''''''''">
              <a:rPr lang="en-US" sz="1200">
                <a:solidFill>
                  <a:srgbClr val="000000"/>
                </a:solidFill>
                <a:latin typeface="Arial"/>
                <a:ea typeface="ＭＳ Ｐゴシック"/>
                <a:cs typeface="Arial"/>
                <a:sym typeface="Arial"/>
              </a:rPr>
              <a:pPr algn="r">
                <a:spcBef>
                  <a:spcPct val="0"/>
                </a:spcBef>
                <a:spcAft>
                  <a:spcPct val="0"/>
                </a:spcAft>
              </a:pPr>
              <a:t>400</a:t>
            </a:fld>
            <a:endParaRPr lang="en-US" sz="1200">
              <a:solidFill>
                <a:srgbClr val="000000"/>
              </a:solidFill>
              <a:latin typeface="Arial"/>
              <a:ea typeface="ＭＳ Ｐゴシック"/>
              <a:cs typeface="Arial"/>
              <a:sym typeface="Arial"/>
            </a:endParaRPr>
          </a:p>
        </p:txBody>
      </p:sp>
      <p:cxnSp>
        <p:nvCxnSpPr>
          <p:cNvPr id="273" name="Straight Connector 272"/>
          <p:cNvCxnSpPr/>
          <p:nvPr>
            <p:custDataLst>
              <p:tags r:id="rId16"/>
            </p:custDataLst>
          </p:nvPr>
        </p:nvCxnSpPr>
        <p:spPr bwMode="gray">
          <a:xfrm>
            <a:off x="949325" y="2362200"/>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custDataLst>
              <p:tags r:id="rId17"/>
            </p:custDataLst>
          </p:nvPr>
        </p:nvCxnSpPr>
        <p:spPr bwMode="gray">
          <a:xfrm>
            <a:off x="949325" y="2657475"/>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custDataLst>
              <p:tags r:id="rId18"/>
            </p:custDataLst>
          </p:nvPr>
        </p:nvCxnSpPr>
        <p:spPr bwMode="gray">
          <a:xfrm>
            <a:off x="949325" y="5086350"/>
            <a:ext cx="50800" cy="0"/>
          </a:xfrm>
          <a:prstGeom prst="line">
            <a:avLst/>
          </a:prstGeom>
          <a:ln w="9525">
            <a:solidFill>
              <a:srgbClr val="808080"/>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custDataLst>
              <p:tags r:id="rId19"/>
            </p:custDataLst>
          </p:nvPr>
        </p:nvCxnSpPr>
        <p:spPr bwMode="gray">
          <a:xfrm>
            <a:off x="949325" y="4438650"/>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custDataLst>
              <p:tags r:id="rId20"/>
            </p:custDataLst>
          </p:nvPr>
        </p:nvCxnSpPr>
        <p:spPr bwMode="gray">
          <a:xfrm>
            <a:off x="949325" y="4143375"/>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custDataLst>
              <p:tags r:id="rId21"/>
            </p:custDataLst>
          </p:nvPr>
        </p:nvCxnSpPr>
        <p:spPr bwMode="gray">
          <a:xfrm>
            <a:off x="949325" y="3848100"/>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custDataLst>
              <p:tags r:id="rId22"/>
            </p:custDataLst>
          </p:nvPr>
        </p:nvCxnSpPr>
        <p:spPr bwMode="gray">
          <a:xfrm>
            <a:off x="949325" y="3552825"/>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custDataLst>
              <p:tags r:id="rId23"/>
            </p:custDataLst>
          </p:nvPr>
        </p:nvCxnSpPr>
        <p:spPr bwMode="gray">
          <a:xfrm>
            <a:off x="949325" y="3248025"/>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custDataLst>
              <p:tags r:id="rId24"/>
            </p:custDataLst>
          </p:nvPr>
        </p:nvCxnSpPr>
        <p:spPr bwMode="gray">
          <a:xfrm>
            <a:off x="949325" y="2952750"/>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custDataLst>
              <p:tags r:id="rId25"/>
            </p:custDataLst>
          </p:nvPr>
        </p:nvCxnSpPr>
        <p:spPr bwMode="gray">
          <a:xfrm>
            <a:off x="949325" y="1771650"/>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custDataLst>
              <p:tags r:id="rId26"/>
            </p:custDataLst>
          </p:nvPr>
        </p:nvCxnSpPr>
        <p:spPr bwMode="gray">
          <a:xfrm>
            <a:off x="949325" y="2066925"/>
            <a:ext cx="508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sp useBgFill="1">
        <p:nvSpPr>
          <p:cNvPr id="30" name="Freeform 29"/>
          <p:cNvSpPr/>
          <p:nvPr>
            <p:custDataLst>
              <p:tags r:id="rId27"/>
            </p:custDataLst>
          </p:nvPr>
        </p:nvSpPr>
        <p:spPr bwMode="auto">
          <a:xfrm>
            <a:off x="6845300" y="4508500"/>
            <a:ext cx="1114426" cy="357189"/>
          </a:xfrm>
          <a:custGeom>
            <a:avLst/>
            <a:gdLst/>
            <a:ahLst/>
            <a:cxnLst/>
            <a:rect l="0" t="0" r="0" b="0"/>
            <a:pathLst>
              <a:path w="1114426" h="357189">
                <a:moveTo>
                  <a:pt x="0" y="300038"/>
                </a:moveTo>
                <a:lnTo>
                  <a:pt x="1114425" y="0"/>
                </a:lnTo>
                <a:lnTo>
                  <a:pt x="1114425" y="57150"/>
                </a:lnTo>
                <a:lnTo>
                  <a:pt x="0" y="357188"/>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Freeform 4"/>
          <p:cNvSpPr/>
          <p:nvPr>
            <p:custDataLst>
              <p:tags r:id="rId28"/>
            </p:custDataLst>
          </p:nvPr>
        </p:nvSpPr>
        <p:spPr bwMode="auto">
          <a:xfrm>
            <a:off x="928688" y="4638675"/>
            <a:ext cx="146051" cy="96839"/>
          </a:xfrm>
          <a:custGeom>
            <a:avLst/>
            <a:gdLst/>
            <a:ahLst/>
            <a:cxnLst/>
            <a:rect l="0" t="0" r="0" b="0"/>
            <a:pathLst>
              <a:path w="146051" h="96839">
                <a:moveTo>
                  <a:pt x="0" y="39688"/>
                </a:moveTo>
                <a:lnTo>
                  <a:pt x="146050" y="0"/>
                </a:lnTo>
                <a:lnTo>
                  <a:pt x="146050" y="57150"/>
                </a:lnTo>
                <a:lnTo>
                  <a:pt x="0" y="96838"/>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14"/>
          <p:cNvSpPr/>
          <p:nvPr>
            <p:custDataLst>
              <p:tags r:id="rId29"/>
            </p:custDataLst>
          </p:nvPr>
        </p:nvSpPr>
        <p:spPr bwMode="auto">
          <a:xfrm>
            <a:off x="1358900" y="4508500"/>
            <a:ext cx="1114426" cy="357189"/>
          </a:xfrm>
          <a:custGeom>
            <a:avLst/>
            <a:gdLst/>
            <a:ahLst/>
            <a:cxnLst/>
            <a:rect l="0" t="0" r="0" b="0"/>
            <a:pathLst>
              <a:path w="1114426" h="357189">
                <a:moveTo>
                  <a:pt x="0" y="300038"/>
                </a:moveTo>
                <a:lnTo>
                  <a:pt x="1114425" y="0"/>
                </a:lnTo>
                <a:lnTo>
                  <a:pt x="1114425" y="57150"/>
                </a:lnTo>
                <a:lnTo>
                  <a:pt x="0" y="357188"/>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18"/>
          <p:cNvSpPr/>
          <p:nvPr>
            <p:custDataLst>
              <p:tags r:id="rId30"/>
            </p:custDataLst>
          </p:nvPr>
        </p:nvSpPr>
        <p:spPr bwMode="auto">
          <a:xfrm>
            <a:off x="3187700" y="4508500"/>
            <a:ext cx="1114426" cy="357189"/>
          </a:xfrm>
          <a:custGeom>
            <a:avLst/>
            <a:gdLst/>
            <a:ahLst/>
            <a:cxnLst/>
            <a:rect l="0" t="0" r="0" b="0"/>
            <a:pathLst>
              <a:path w="1114426" h="357189">
                <a:moveTo>
                  <a:pt x="0" y="300038"/>
                </a:moveTo>
                <a:lnTo>
                  <a:pt x="1114425" y="0"/>
                </a:lnTo>
                <a:lnTo>
                  <a:pt x="1114425" y="57150"/>
                </a:lnTo>
                <a:lnTo>
                  <a:pt x="0" y="357188"/>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23"/>
          <p:cNvSpPr/>
          <p:nvPr>
            <p:custDataLst>
              <p:tags r:id="rId31"/>
            </p:custDataLst>
          </p:nvPr>
        </p:nvSpPr>
        <p:spPr bwMode="auto">
          <a:xfrm>
            <a:off x="5016500" y="4508500"/>
            <a:ext cx="1114426" cy="357189"/>
          </a:xfrm>
          <a:custGeom>
            <a:avLst/>
            <a:gdLst/>
            <a:ahLst/>
            <a:cxnLst/>
            <a:rect l="0" t="0" r="0" b="0"/>
            <a:pathLst>
              <a:path w="1114426" h="357189">
                <a:moveTo>
                  <a:pt x="0" y="300038"/>
                </a:moveTo>
                <a:lnTo>
                  <a:pt x="1114425" y="0"/>
                </a:lnTo>
                <a:lnTo>
                  <a:pt x="1114425" y="57150"/>
                </a:lnTo>
                <a:lnTo>
                  <a:pt x="0" y="357188"/>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custDataLst>
              <p:tags r:id="rId32"/>
            </p:custDataLst>
          </p:nvPr>
        </p:nvSpPr>
        <p:spPr bwMode="auto">
          <a:xfrm>
            <a:off x="6845300" y="450850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Freeform 1"/>
          <p:cNvSpPr/>
          <p:nvPr>
            <p:custDataLst>
              <p:tags r:id="rId33"/>
            </p:custDataLst>
          </p:nvPr>
        </p:nvSpPr>
        <p:spPr bwMode="auto">
          <a:xfrm>
            <a:off x="928688" y="4638675"/>
            <a:ext cx="146051" cy="39689"/>
          </a:xfrm>
          <a:custGeom>
            <a:avLst/>
            <a:gdLst/>
            <a:ahLst/>
            <a:cxnLst/>
            <a:rect l="0" t="0" r="0" b="0"/>
            <a:pathLst>
              <a:path w="146051" h="39689">
                <a:moveTo>
                  <a:pt x="0" y="39688"/>
                </a:moveTo>
                <a:lnTo>
                  <a:pt x="146050"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custDataLst>
              <p:tags r:id="rId34"/>
            </p:custDataLst>
          </p:nvPr>
        </p:nvSpPr>
        <p:spPr bwMode="auto">
          <a:xfrm>
            <a:off x="5016500" y="456565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custDataLst>
              <p:tags r:id="rId35"/>
            </p:custDataLst>
          </p:nvPr>
        </p:nvSpPr>
        <p:spPr bwMode="auto">
          <a:xfrm>
            <a:off x="5016500" y="450850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custDataLst>
              <p:tags r:id="rId36"/>
            </p:custDataLst>
          </p:nvPr>
        </p:nvSpPr>
        <p:spPr bwMode="auto">
          <a:xfrm>
            <a:off x="3187700" y="456565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custDataLst>
              <p:tags r:id="rId37"/>
            </p:custDataLst>
          </p:nvPr>
        </p:nvSpPr>
        <p:spPr bwMode="auto">
          <a:xfrm>
            <a:off x="3187700" y="450850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custDataLst>
              <p:tags r:id="rId38"/>
            </p:custDataLst>
          </p:nvPr>
        </p:nvSpPr>
        <p:spPr bwMode="auto">
          <a:xfrm>
            <a:off x="1358900" y="456565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custDataLst>
              <p:tags r:id="rId39"/>
            </p:custDataLst>
          </p:nvPr>
        </p:nvSpPr>
        <p:spPr bwMode="auto">
          <a:xfrm>
            <a:off x="1358900" y="450850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custDataLst>
              <p:tags r:id="rId40"/>
            </p:custDataLst>
          </p:nvPr>
        </p:nvSpPr>
        <p:spPr bwMode="auto">
          <a:xfrm>
            <a:off x="928688" y="4695825"/>
            <a:ext cx="146051" cy="39689"/>
          </a:xfrm>
          <a:custGeom>
            <a:avLst/>
            <a:gdLst/>
            <a:ahLst/>
            <a:cxnLst/>
            <a:rect l="0" t="0" r="0" b="0"/>
            <a:pathLst>
              <a:path w="146051" h="39689">
                <a:moveTo>
                  <a:pt x="0" y="39688"/>
                </a:moveTo>
                <a:lnTo>
                  <a:pt x="146050"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custDataLst>
              <p:tags r:id="rId41"/>
            </p:custDataLst>
          </p:nvPr>
        </p:nvSpPr>
        <p:spPr bwMode="auto">
          <a:xfrm>
            <a:off x="6845300" y="4565650"/>
            <a:ext cx="1114426" cy="300039"/>
          </a:xfrm>
          <a:custGeom>
            <a:avLst/>
            <a:gdLst/>
            <a:ahLst/>
            <a:cxnLst/>
            <a:rect l="0" t="0" r="0" b="0"/>
            <a:pathLst>
              <a:path w="1114426" h="300039">
                <a:moveTo>
                  <a:pt x="0" y="300038"/>
                </a:moveTo>
                <a:lnTo>
                  <a:pt x="1114425" y="0"/>
                </a:lnTo>
              </a:path>
            </a:pathLst>
          </a:cu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p:cNvSpPr/>
          <p:nvPr>
            <p:custDataLst>
              <p:tags r:id="rId42"/>
            </p:custDataLst>
          </p:nvPr>
        </p:nvSpPr>
        <p:spPr bwMode="gray">
          <a:xfrm>
            <a:off x="5462588" y="3952875"/>
            <a:ext cx="209550" cy="182563"/>
          </a:xfrm>
          <a:prstGeom prst="rect">
            <a:avLst/>
          </a:prstGeom>
          <a:noFill/>
          <a:ln w="25400" cap="flat" cmpd="sng" algn="ctr">
            <a:noFill/>
            <a:prstDash val="solid"/>
          </a:ln>
          <a:effectLst/>
          <a:extLst>
            <a:ext uri="{909E8E84-426E-40DD-AFC4-6F175D3DCCD1}">
              <a14:hiddenFill xmlns:a14="http://schemas.microsoft.com/office/drawing/2010/main">
                <a:solidFill>
                  <a:srgbClr val="FFCF0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424595A0-369B-4F18-8F97-BC8DAADE4482}" type="datetime'''''''''''''''3''''''''''''''''''''''''3'''''''''''">
              <a:rPr lang="en-US" sz="1200">
                <a:solidFill>
                  <a:srgbClr val="000000"/>
                </a:solidFill>
                <a:ea typeface="ＭＳ Ｐゴシック"/>
                <a:cs typeface="Arial"/>
              </a:rPr>
              <a:pPr/>
              <a:t>33</a:t>
            </a:fld>
            <a:endParaRPr lang="en-US" sz="1200">
              <a:solidFill>
                <a:srgbClr val="000000"/>
              </a:solidFill>
              <a:latin typeface="Arial"/>
              <a:ea typeface="ＭＳ Ｐゴシック"/>
              <a:cs typeface="Arial"/>
              <a:sym typeface="Arial"/>
            </a:endParaRPr>
          </a:p>
        </p:txBody>
      </p:sp>
      <p:sp>
        <p:nvSpPr>
          <p:cNvPr id="62" name="Rectangle 61"/>
          <p:cNvSpPr/>
          <p:nvPr>
            <p:custDataLst>
              <p:tags r:id="rId43"/>
            </p:custDataLst>
          </p:nvPr>
        </p:nvSpPr>
        <p:spPr bwMode="auto">
          <a:xfrm>
            <a:off x="6811963" y="5226050"/>
            <a:ext cx="11699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04A5DF14-5F06-48DB-9751-4CE35C126BF8}" type="datetime'C''M''D'' 1''''3'' ''Hi''''''g''h'''''' ''''ta''''''''x'''''''">
              <a:rPr lang="en-US" sz="1200">
                <a:solidFill>
                  <a:srgbClr val="000000"/>
                </a:solidFill>
                <a:ea typeface="ＭＳ Ｐゴシック"/>
                <a:cs typeface="Arial"/>
              </a:rPr>
              <a:pPr/>
              <a:t>CMD 13 High tax</a:t>
            </a:fld>
            <a:endParaRPr lang="en-US" sz="1200">
              <a:solidFill>
                <a:srgbClr val="000000"/>
              </a:solidFill>
              <a:latin typeface="Arial"/>
              <a:ea typeface="ＭＳ Ｐゴシック"/>
              <a:cs typeface="Arial"/>
              <a:sym typeface="Arial"/>
            </a:endParaRPr>
          </a:p>
        </p:txBody>
      </p:sp>
      <p:sp>
        <p:nvSpPr>
          <p:cNvPr id="87" name="Rectangle 86"/>
          <p:cNvSpPr/>
          <p:nvPr>
            <p:custDataLst>
              <p:tags r:id="rId44"/>
            </p:custDataLst>
          </p:nvPr>
        </p:nvSpPr>
        <p:spPr bwMode="gray">
          <a:xfrm>
            <a:off x="1804988" y="3405188"/>
            <a:ext cx="209550" cy="182562"/>
          </a:xfrm>
          <a:prstGeom prst="rect">
            <a:avLst/>
          </a:prstGeom>
          <a:noFill/>
          <a:ln>
            <a:noFill/>
          </a:ln>
          <a:effectLst/>
          <a:extLst>
            <a:ext uri="{909E8E84-426E-40DD-AFC4-6F175D3DCCD1}">
              <a14:hiddenFill xmlns:a14="http://schemas.microsoft.com/office/drawing/2010/main">
                <a:solidFill>
                  <a:srgbClr val="78A22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nchorCtr="0">
            <a:noAutofit/>
          </a:bodyPr>
          <a:lstStyle/>
          <a:p>
            <a:pPr algn="ctr">
              <a:spcBef>
                <a:spcPct val="0"/>
              </a:spcBef>
              <a:spcAft>
                <a:spcPct val="0"/>
              </a:spcAft>
            </a:pPr>
            <a:fld id="{A8992B29-6127-4526-B6F3-14137011993D}" type="datetime'''''''''''''''''''''''''''''''''''''''''''''''''''22'''">
              <a:rPr lang="en-US" sz="1200" smtClean="0">
                <a:solidFill>
                  <a:schemeClr val="bg1"/>
                </a:solidFill>
                <a:ea typeface="ＭＳ Ｐゴシック"/>
                <a:cs typeface="Arial"/>
              </a:rPr>
              <a:pPr algn="ctr">
                <a:spcBef>
                  <a:spcPct val="0"/>
                </a:spcBef>
                <a:spcAft>
                  <a:spcPct val="0"/>
                </a:spcAft>
              </a:pPr>
              <a:t>22</a:t>
            </a:fld>
            <a:endParaRPr lang="en-US" sz="1200">
              <a:solidFill>
                <a:schemeClr val="bg1"/>
              </a:solidFill>
              <a:latin typeface="Arial"/>
              <a:ea typeface="ＭＳ Ｐゴシック"/>
              <a:cs typeface="Arial"/>
              <a:sym typeface="Arial"/>
            </a:endParaRPr>
          </a:p>
        </p:txBody>
      </p:sp>
      <p:sp>
        <p:nvSpPr>
          <p:cNvPr id="47" name="Rectangle 46"/>
          <p:cNvSpPr/>
          <p:nvPr>
            <p:custDataLst>
              <p:tags r:id="rId45"/>
            </p:custDataLst>
          </p:nvPr>
        </p:nvSpPr>
        <p:spPr bwMode="gray">
          <a:xfrm>
            <a:off x="1804988" y="3743325"/>
            <a:ext cx="209550" cy="182563"/>
          </a:xfrm>
          <a:prstGeom prst="rect">
            <a:avLst/>
          </a:prstGeom>
          <a:noFill/>
          <a:ln w="25400" cap="flat" cmpd="sng" algn="ctr">
            <a:noFill/>
            <a:prstDash val="solid"/>
          </a:ln>
          <a:effectLst/>
          <a:extLst>
            <a:ext uri="{909E8E84-426E-40DD-AFC4-6F175D3DCCD1}">
              <a14:hiddenFill xmlns:a14="http://schemas.microsoft.com/office/drawing/2010/main">
                <a:solidFill>
                  <a:srgbClr val="FFCF0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EDF1B70E-945D-4358-BCF2-71002361B5E2}" type="datetime'2''''''''''''''''''''''''''''''''''''''''''''''''''''''''4'''">
              <a:rPr lang="en-US" sz="1200">
                <a:solidFill>
                  <a:srgbClr val="000000"/>
                </a:solidFill>
                <a:latin typeface="Arial"/>
                <a:ea typeface="ＭＳ Ｐゴシック"/>
                <a:cs typeface="Arial"/>
                <a:sym typeface="Arial"/>
              </a:rPr>
              <a:pPr algn="ctr">
                <a:spcBef>
                  <a:spcPct val="0"/>
                </a:spcBef>
                <a:spcAft>
                  <a:spcPct val="0"/>
                </a:spcAft>
              </a:pPr>
              <a:t>24</a:t>
            </a:fld>
            <a:endParaRPr lang="en-US" sz="1200">
              <a:solidFill>
                <a:srgbClr val="000000"/>
              </a:solidFill>
              <a:latin typeface="Arial"/>
              <a:ea typeface="ＭＳ Ｐゴシック"/>
              <a:cs typeface="Arial"/>
              <a:sym typeface="Arial"/>
            </a:endParaRPr>
          </a:p>
        </p:txBody>
      </p:sp>
      <p:sp>
        <p:nvSpPr>
          <p:cNvPr id="99" name="Rectangle 98"/>
          <p:cNvSpPr/>
          <p:nvPr>
            <p:custDataLst>
              <p:tags r:id="rId46"/>
            </p:custDataLst>
          </p:nvPr>
        </p:nvSpPr>
        <p:spPr bwMode="gray">
          <a:xfrm>
            <a:off x="5421313" y="4386263"/>
            <a:ext cx="2936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8DF41F53-1B9F-4703-A332-03F2974AEB49}" type="datetime'''''2''''''''''''''''''''''''''''''''''''''7''0'''''''''''''">
              <a:rPr lang="en-US" sz="1200">
                <a:solidFill>
                  <a:schemeClr val="bg1"/>
                </a:solidFill>
                <a:ea typeface="ＭＳ Ｐゴシック"/>
                <a:cs typeface="Arial"/>
              </a:rPr>
              <a:pPr/>
              <a:t>270</a:t>
            </a:fld>
            <a:endParaRPr lang="en-US" sz="1200">
              <a:solidFill>
                <a:schemeClr val="bg1"/>
              </a:solidFill>
              <a:latin typeface="Arial"/>
              <a:ea typeface="ＭＳ Ｐゴシック"/>
              <a:cs typeface="Arial"/>
              <a:sym typeface="Arial"/>
            </a:endParaRPr>
          </a:p>
        </p:txBody>
      </p:sp>
      <p:sp>
        <p:nvSpPr>
          <p:cNvPr id="28" name="Rectangle 27"/>
          <p:cNvSpPr/>
          <p:nvPr>
            <p:custDataLst>
              <p:tags r:id="rId47"/>
            </p:custDataLst>
          </p:nvPr>
        </p:nvSpPr>
        <p:spPr bwMode="gray">
          <a:xfrm>
            <a:off x="1763713" y="4386263"/>
            <a:ext cx="293687"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nchorCtr="0">
            <a:noAutofit/>
          </a:bodyPr>
          <a:lstStyle/>
          <a:p>
            <a:pPr algn="ctr">
              <a:spcBef>
                <a:spcPct val="0"/>
              </a:spcBef>
              <a:spcAft>
                <a:spcPct val="0"/>
              </a:spcAft>
            </a:pPr>
            <a:fld id="{779C0065-A4F0-4276-85B7-E19E48DC4141}" type="datetime'2''''''''''''8''''''''''''''9'''''''">
              <a:rPr lang="en-US" sz="1200" smtClean="0">
                <a:solidFill>
                  <a:schemeClr val="bg1"/>
                </a:solidFill>
                <a:ea typeface="ＭＳ Ｐゴシック"/>
                <a:cs typeface="Arial"/>
              </a:rPr>
              <a:pPr algn="ctr">
                <a:spcBef>
                  <a:spcPct val="0"/>
                </a:spcBef>
                <a:spcAft>
                  <a:spcPct val="0"/>
                </a:spcAft>
              </a:pPr>
              <a:t>289</a:t>
            </a:fld>
            <a:endParaRPr lang="en-US" sz="1200">
              <a:solidFill>
                <a:schemeClr val="bg1"/>
              </a:solidFill>
              <a:latin typeface="Arial"/>
              <a:ea typeface="ＭＳ Ｐゴシック"/>
              <a:cs typeface="Arial"/>
              <a:sym typeface="Arial"/>
            </a:endParaRPr>
          </a:p>
        </p:txBody>
      </p:sp>
      <p:sp>
        <p:nvSpPr>
          <p:cNvPr id="64" name="Rectangle 63"/>
          <p:cNvSpPr/>
          <p:nvPr>
            <p:custDataLst>
              <p:tags r:id="rId48"/>
            </p:custDataLst>
          </p:nvPr>
        </p:nvSpPr>
        <p:spPr bwMode="gray">
          <a:xfrm>
            <a:off x="5421313" y="3470275"/>
            <a:ext cx="2936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lstStyle/>
          <a:p>
            <a:pPr algn="ctr">
              <a:spcBef>
                <a:spcPct val="0"/>
              </a:spcBef>
              <a:spcAft>
                <a:spcPct val="0"/>
              </a:spcAft>
            </a:pPr>
            <a:fld id="{98345624-0051-4ED0-A436-BB36B5DEAA52}" type="datetime'''''3''''''''''''1''''''0'''''''''''''''''''''">
              <a:rPr lang="en-US" sz="1200">
                <a:solidFill>
                  <a:srgbClr val="000000"/>
                </a:solidFill>
                <a:ea typeface="ＭＳ Ｐゴシック"/>
                <a:cs typeface="Arial"/>
              </a:rPr>
              <a:pPr/>
              <a:t>310</a:t>
            </a:fld>
            <a:endParaRPr lang="en-US" sz="1200">
              <a:solidFill>
                <a:srgbClr val="000000"/>
              </a:solidFill>
              <a:latin typeface="Arial"/>
              <a:ea typeface="ＭＳ Ｐゴシック"/>
              <a:cs typeface="Arial"/>
              <a:sym typeface="Arial"/>
            </a:endParaRPr>
          </a:p>
        </p:txBody>
      </p:sp>
      <p:sp>
        <p:nvSpPr>
          <p:cNvPr id="36" name="Rectangle 35"/>
          <p:cNvSpPr/>
          <p:nvPr>
            <p:custDataLst>
              <p:tags r:id="rId49"/>
            </p:custDataLst>
          </p:nvPr>
        </p:nvSpPr>
        <p:spPr bwMode="auto">
          <a:xfrm>
            <a:off x="4783138" y="5226050"/>
            <a:ext cx="15684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BBF6C9A8-1C9A-4EBD-AED8-FD03B509A118}" type="datetime'C''''MD'' 13'''' Ass''um''''''''''''ed ''''''c''''''''os''''t'">
              <a:rPr lang="en-US" sz="1200">
                <a:solidFill>
                  <a:srgbClr val="000000"/>
                </a:solidFill>
                <a:ea typeface="ＭＳ Ｐゴシック"/>
                <a:cs typeface="Arial"/>
              </a:rPr>
              <a:pPr/>
              <a:t>CMD 13 Assumed cost</a:t>
            </a:fld>
            <a:endParaRPr lang="en-US" sz="1200">
              <a:solidFill>
                <a:srgbClr val="000000"/>
              </a:solidFill>
              <a:latin typeface="Arial"/>
              <a:ea typeface="ＭＳ Ｐゴシック"/>
              <a:cs typeface="Arial"/>
              <a:sym typeface="Arial"/>
            </a:endParaRPr>
          </a:p>
        </p:txBody>
      </p:sp>
      <p:sp useBgFill="1">
        <p:nvSpPr>
          <p:cNvPr id="16" name="Rectangle 15"/>
          <p:cNvSpPr/>
          <p:nvPr>
            <p:custDataLst>
              <p:tags r:id="rId50"/>
            </p:custDataLst>
          </p:nvPr>
        </p:nvSpPr>
        <p:spPr bwMode="gray">
          <a:xfrm>
            <a:off x="1763713" y="3125788"/>
            <a:ext cx="293687"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nchorCtr="0">
            <a:noAutofit/>
          </a:bodyPr>
          <a:lstStyle/>
          <a:p>
            <a:pPr algn="ctr">
              <a:spcBef>
                <a:spcPct val="0"/>
              </a:spcBef>
              <a:spcAft>
                <a:spcPct val="0"/>
              </a:spcAft>
            </a:pPr>
            <a:fld id="{2E1BD7A6-176C-42D1-B363-A54DD9E9BE9A}" type="datetime'''3''''''''''''''''''''3''''''''''''''''''''''5'''''''''''''''">
              <a:rPr lang="en-US" sz="1200" smtClean="0">
                <a:solidFill>
                  <a:srgbClr val="000000"/>
                </a:solidFill>
                <a:ea typeface="ＭＳ Ｐゴシック"/>
                <a:cs typeface="Arial"/>
              </a:rPr>
              <a:pPr algn="ctr">
                <a:spcBef>
                  <a:spcPct val="0"/>
                </a:spcBef>
                <a:spcAft>
                  <a:spcPct val="0"/>
                </a:spcAft>
              </a:pPr>
              <a:t>335</a:t>
            </a:fld>
            <a:endParaRPr lang="en-US" sz="1200">
              <a:solidFill>
                <a:srgbClr val="000000"/>
              </a:solidFill>
              <a:latin typeface="Arial"/>
              <a:ea typeface="ＭＳ Ｐゴシック"/>
              <a:cs typeface="Arial"/>
              <a:sym typeface="Arial"/>
            </a:endParaRPr>
          </a:p>
        </p:txBody>
      </p:sp>
      <p:sp>
        <p:nvSpPr>
          <p:cNvPr id="26" name="Rectangle 25"/>
          <p:cNvSpPr/>
          <p:nvPr>
            <p:custDataLst>
              <p:tags r:id="rId51"/>
            </p:custDataLst>
          </p:nvPr>
        </p:nvSpPr>
        <p:spPr bwMode="gray">
          <a:xfrm>
            <a:off x="7291388" y="3290888"/>
            <a:ext cx="2095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5E1CE699-5C41-4ECB-95EF-188DDE648152}" type="datetime'''''''''''''''''''''''''''''''''''5''''''6'''''''''''">
              <a:rPr lang="en-US" sz="1200">
                <a:solidFill>
                  <a:schemeClr val="bg1"/>
                </a:solidFill>
                <a:ea typeface="ＭＳ Ｐゴシック"/>
                <a:cs typeface="Arial"/>
              </a:rPr>
              <a:pPr/>
              <a:t>56</a:t>
            </a:fld>
            <a:endParaRPr lang="en-US" sz="1200">
              <a:solidFill>
                <a:schemeClr val="bg1"/>
              </a:solidFill>
              <a:latin typeface="Arial"/>
              <a:ea typeface="ＭＳ Ｐゴシック"/>
              <a:cs typeface="Arial"/>
              <a:sym typeface="Arial"/>
            </a:endParaRPr>
          </a:p>
        </p:txBody>
      </p:sp>
      <p:sp>
        <p:nvSpPr>
          <p:cNvPr id="140" name="Rectangle 139"/>
          <p:cNvSpPr/>
          <p:nvPr>
            <p:custDataLst>
              <p:tags r:id="rId52"/>
            </p:custDataLst>
          </p:nvPr>
        </p:nvSpPr>
        <p:spPr bwMode="gray">
          <a:xfrm>
            <a:off x="7291388" y="3952875"/>
            <a:ext cx="209550" cy="182563"/>
          </a:xfrm>
          <a:prstGeom prst="rect">
            <a:avLst/>
          </a:prstGeom>
          <a:noFill/>
          <a:ln w="25400" cap="flat" cmpd="sng" algn="ctr">
            <a:noFill/>
            <a:prstDash val="solid"/>
          </a:ln>
          <a:effectLst/>
          <a:extLst>
            <a:ext uri="{909E8E84-426E-40DD-AFC4-6F175D3DCCD1}">
              <a14:hiddenFill xmlns:a14="http://schemas.microsoft.com/office/drawing/2010/main">
                <a:solidFill>
                  <a:srgbClr val="FFCF0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3DB47579-E959-44D0-A72F-218CB8F5D7B0}" type="datetime'''''''''''''''''''''''''''''''3''''''3'''">
              <a:rPr lang="en-US" sz="1200">
                <a:solidFill>
                  <a:srgbClr val="000000"/>
                </a:solidFill>
                <a:ea typeface="ＭＳ Ｐゴシック"/>
                <a:cs typeface="Arial"/>
              </a:rPr>
              <a:pPr/>
              <a:t>33</a:t>
            </a:fld>
            <a:endParaRPr lang="en-US" sz="1200">
              <a:solidFill>
                <a:srgbClr val="000000"/>
              </a:solidFill>
              <a:latin typeface="Arial"/>
              <a:ea typeface="ＭＳ Ｐゴシック"/>
              <a:cs typeface="Arial"/>
              <a:sym typeface="Arial"/>
            </a:endParaRPr>
          </a:p>
        </p:txBody>
      </p:sp>
      <p:sp>
        <p:nvSpPr>
          <p:cNvPr id="33" name="Rectangle 32"/>
          <p:cNvSpPr/>
          <p:nvPr>
            <p:custDataLst>
              <p:tags r:id="rId53"/>
            </p:custDataLst>
          </p:nvPr>
        </p:nvSpPr>
        <p:spPr bwMode="auto">
          <a:xfrm>
            <a:off x="1425575" y="5226050"/>
            <a:ext cx="968375"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335F81C1-081B-413F-8106-F1EFEC4D2D7F}" type="datetime'C''M''D'''' ''''''12''''&#10;As''''s''u''m''''ed c''o''s''''t'">
              <a:rPr lang="en-US" sz="1200" smtClean="0">
                <a:solidFill>
                  <a:srgbClr val="000000"/>
                </a:solidFill>
                <a:ea typeface="ＭＳ Ｐゴシック"/>
                <a:cs typeface="Arial"/>
              </a:rPr>
              <a:pPr algn="ctr">
                <a:spcBef>
                  <a:spcPct val="0"/>
                </a:spcBef>
                <a:spcAft>
                  <a:spcPct val="0"/>
                </a:spcAft>
              </a:pPr>
              <a:t>CMD 12
Assumed cost</a:t>
            </a:fld>
            <a:endParaRPr lang="en-US" sz="1200">
              <a:solidFill>
                <a:srgbClr val="000000"/>
              </a:solidFill>
              <a:latin typeface="Arial"/>
              <a:ea typeface="ＭＳ Ｐゴシック"/>
              <a:cs typeface="Arial"/>
              <a:sym typeface="Arial"/>
            </a:endParaRPr>
          </a:p>
        </p:txBody>
      </p:sp>
      <p:sp>
        <p:nvSpPr>
          <p:cNvPr id="139" name="Rectangle 138"/>
          <p:cNvSpPr/>
          <p:nvPr>
            <p:custDataLst>
              <p:tags r:id="rId54"/>
            </p:custDataLst>
          </p:nvPr>
        </p:nvSpPr>
        <p:spPr bwMode="gray">
          <a:xfrm>
            <a:off x="7250113" y="4386263"/>
            <a:ext cx="2936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4FDB48FB-3C7C-4338-9B87-07540CA87C32}" type="datetime'''''''''2''''7''''''''''''''''''0'''''''''''''''''''''''''">
              <a:rPr lang="en-US" sz="1200">
                <a:solidFill>
                  <a:schemeClr val="bg1"/>
                </a:solidFill>
                <a:ea typeface="ＭＳ Ｐゴシック"/>
                <a:cs typeface="Arial"/>
              </a:rPr>
              <a:pPr/>
              <a:t>270</a:t>
            </a:fld>
            <a:endParaRPr lang="en-US" sz="1200">
              <a:solidFill>
                <a:schemeClr val="bg1"/>
              </a:solidFill>
              <a:latin typeface="Arial"/>
              <a:ea typeface="ＭＳ Ｐゴシック"/>
              <a:cs typeface="Arial"/>
              <a:sym typeface="Arial"/>
            </a:endParaRPr>
          </a:p>
        </p:txBody>
      </p:sp>
      <p:sp>
        <p:nvSpPr>
          <p:cNvPr id="25" name="Rectangle 24"/>
          <p:cNvSpPr/>
          <p:nvPr>
            <p:custDataLst>
              <p:tags r:id="rId55"/>
            </p:custDataLst>
          </p:nvPr>
        </p:nvSpPr>
        <p:spPr bwMode="auto">
          <a:xfrm>
            <a:off x="3060700" y="5226050"/>
            <a:ext cx="1355725" cy="365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4D1487BB-481C-4A82-9C83-AA2B1A65C249}" type="datetime'CM''''D 12&#10; Rea''li''z''e''d ''expor''t'' ''t''a''x'''''''''">
              <a:rPr lang="en-US" sz="1200">
                <a:solidFill>
                  <a:srgbClr val="000000"/>
                </a:solidFill>
                <a:ea typeface="ＭＳ Ｐゴシック"/>
                <a:cs typeface="Arial"/>
              </a:rPr>
              <a:pPr/>
              <a:t>CMD 12
 Realized export tax</a:t>
            </a:fld>
            <a:endParaRPr lang="en-US" sz="1200">
              <a:solidFill>
                <a:srgbClr val="000000"/>
              </a:solidFill>
              <a:latin typeface="Arial"/>
              <a:ea typeface="ＭＳ Ｐゴシック"/>
              <a:cs typeface="Arial"/>
              <a:sym typeface="Arial"/>
            </a:endParaRPr>
          </a:p>
        </p:txBody>
      </p:sp>
      <p:sp>
        <p:nvSpPr>
          <p:cNvPr id="75" name="Rectangle 74"/>
          <p:cNvSpPr/>
          <p:nvPr>
            <p:custDataLst>
              <p:tags r:id="rId56"/>
            </p:custDataLst>
          </p:nvPr>
        </p:nvSpPr>
        <p:spPr bwMode="gray">
          <a:xfrm>
            <a:off x="5505450" y="3652838"/>
            <a:ext cx="125413" cy="182563"/>
          </a:xfrm>
          <a:prstGeom prst="rect">
            <a:avLst/>
          </a:prstGeom>
          <a:solidFill>
            <a:srgbClr val="78A22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BD189F4B-C359-4C12-A028-3CAD180C2CE2}" type="datetime'''7'''''''''''''''">
              <a:rPr lang="en-US" sz="1200">
                <a:solidFill>
                  <a:schemeClr val="bg1"/>
                </a:solidFill>
                <a:ea typeface="ＭＳ Ｐゴシック"/>
                <a:cs typeface="Arial"/>
              </a:rPr>
              <a:pPr/>
              <a:t>7</a:t>
            </a:fld>
            <a:endParaRPr lang="en-US" sz="1200">
              <a:solidFill>
                <a:schemeClr val="bg1"/>
              </a:solidFill>
              <a:latin typeface="Arial"/>
              <a:ea typeface="ＭＳ Ｐゴシック"/>
              <a:cs typeface="Arial"/>
              <a:sym typeface="Arial"/>
            </a:endParaRPr>
          </a:p>
        </p:txBody>
      </p:sp>
      <p:sp>
        <p:nvSpPr>
          <p:cNvPr id="276" name="Rectangle 275"/>
          <p:cNvSpPr/>
          <p:nvPr>
            <p:custDataLst>
              <p:tags r:id="rId57"/>
            </p:custDataLst>
          </p:nvPr>
        </p:nvSpPr>
        <p:spPr bwMode="gray">
          <a:xfrm>
            <a:off x="7250113" y="2754313"/>
            <a:ext cx="2936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lstStyle/>
          <a:p>
            <a:pPr algn="ctr">
              <a:spcBef>
                <a:spcPct val="0"/>
              </a:spcBef>
              <a:spcAft>
                <a:spcPct val="0"/>
              </a:spcAft>
            </a:pPr>
            <a:fld id="{0DB2AA5D-78D5-42C3-A451-9510CB0D3CA7}" type="datetime'''''3''''''''''60'''''''''''''''''">
              <a:rPr lang="en-US" sz="1200">
                <a:solidFill>
                  <a:srgbClr val="000000"/>
                </a:solidFill>
                <a:ea typeface="ＭＳ Ｐゴシック"/>
                <a:cs typeface="Arial"/>
              </a:rPr>
              <a:pPr/>
              <a:t>360</a:t>
            </a:fld>
            <a:endParaRPr lang="en-US" sz="1200" dirty="0">
              <a:solidFill>
                <a:srgbClr val="000000"/>
              </a:solidFill>
              <a:latin typeface="Arial"/>
              <a:ea typeface="ＭＳ Ｐゴシック"/>
              <a:cs typeface="Arial"/>
              <a:sym typeface="Arial"/>
            </a:endParaRPr>
          </a:p>
        </p:txBody>
      </p:sp>
      <p:sp>
        <p:nvSpPr>
          <p:cNvPr id="97" name="Rectangle 96"/>
          <p:cNvSpPr/>
          <p:nvPr>
            <p:custDataLst>
              <p:tags r:id="rId58"/>
            </p:custDataLst>
          </p:nvPr>
        </p:nvSpPr>
        <p:spPr bwMode="auto">
          <a:xfrm>
            <a:off x="796925" y="1377950"/>
            <a:ext cx="406400"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noAutofit/>
          </a:bodyPr>
          <a:lstStyle/>
          <a:p>
            <a:pPr algn="ctr">
              <a:spcBef>
                <a:spcPct val="0"/>
              </a:spcBef>
              <a:spcAft>
                <a:spcPct val="0"/>
              </a:spcAft>
            </a:pPr>
            <a:r>
              <a:rPr lang="en-US" sz="1200" dirty="0" smtClean="0">
                <a:solidFill>
                  <a:srgbClr val="000000"/>
                </a:solidFill>
                <a:latin typeface="Arial"/>
                <a:ea typeface="ＭＳ Ｐゴシック"/>
                <a:cs typeface="Arial"/>
                <a:sym typeface="Arial"/>
              </a:rPr>
              <a:t>USD/t</a:t>
            </a:r>
            <a:endParaRPr lang="en-US" sz="1200" dirty="0">
              <a:solidFill>
                <a:srgbClr val="000000"/>
              </a:solidFill>
              <a:latin typeface="Arial"/>
              <a:ea typeface="ＭＳ Ｐゴシック"/>
              <a:cs typeface="Arial"/>
              <a:sym typeface="Arial"/>
            </a:endParaRPr>
          </a:p>
        </p:txBody>
      </p:sp>
      <p:sp>
        <p:nvSpPr>
          <p:cNvPr id="31" name="Rectangle 30"/>
          <p:cNvSpPr/>
          <p:nvPr>
            <p:custDataLst>
              <p:tags r:id="rId59"/>
            </p:custDataLst>
          </p:nvPr>
        </p:nvSpPr>
        <p:spPr bwMode="gray">
          <a:xfrm>
            <a:off x="3592513" y="3327400"/>
            <a:ext cx="2936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lstStyle/>
          <a:p>
            <a:pPr algn="ctr">
              <a:spcBef>
                <a:spcPct val="0"/>
              </a:spcBef>
              <a:spcAft>
                <a:spcPct val="0"/>
              </a:spcAft>
            </a:pPr>
            <a:fld id="{4BD8380A-7F46-41F6-8553-285F4F445E98}" type="datetime'''''''''''3''''''''''''''''''''''''''2''''''''''0'''''''''">
              <a:rPr lang="en-US" sz="1200">
                <a:solidFill>
                  <a:srgbClr val="000000"/>
                </a:solidFill>
                <a:ea typeface="ＭＳ Ｐゴシック"/>
                <a:cs typeface="Arial"/>
              </a:rPr>
              <a:pPr/>
              <a:t>320</a:t>
            </a:fld>
            <a:endParaRPr lang="en-US" sz="1200" dirty="0">
              <a:solidFill>
                <a:srgbClr val="000000"/>
              </a:solidFill>
              <a:latin typeface="Arial"/>
              <a:ea typeface="ＭＳ Ｐゴシック"/>
              <a:cs typeface="Arial"/>
              <a:sym typeface="Arial"/>
            </a:endParaRPr>
          </a:p>
        </p:txBody>
      </p:sp>
      <p:sp>
        <p:nvSpPr>
          <p:cNvPr id="224" name="Rectangle 223"/>
          <p:cNvSpPr/>
          <p:nvPr>
            <p:custDataLst>
              <p:tags r:id="rId60"/>
            </p:custDataLst>
          </p:nvPr>
        </p:nvSpPr>
        <p:spPr bwMode="gray">
          <a:xfrm>
            <a:off x="3592513" y="4386263"/>
            <a:ext cx="2936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BEF87490-649F-4DD3-AA8A-D9387BE37327}" type="datetime'''2''''''''''''''''8''''''''''''''9'''''''''''''''''''''''">
              <a:rPr lang="en-US" sz="1200">
                <a:solidFill>
                  <a:schemeClr val="bg1"/>
                </a:solidFill>
                <a:latin typeface="Arial"/>
                <a:ea typeface="ＭＳ Ｐゴシック"/>
                <a:cs typeface="Arial"/>
                <a:sym typeface="Arial"/>
              </a:rPr>
              <a:pPr algn="ctr">
                <a:spcBef>
                  <a:spcPct val="0"/>
                </a:spcBef>
                <a:spcAft>
                  <a:spcPct val="0"/>
                </a:spcAft>
              </a:pPr>
              <a:t>289</a:t>
            </a:fld>
            <a:endParaRPr lang="en-US" sz="1200">
              <a:solidFill>
                <a:schemeClr val="bg1"/>
              </a:solidFill>
              <a:latin typeface="Arial"/>
              <a:ea typeface="ＭＳ Ｐゴシック"/>
              <a:cs typeface="Arial"/>
              <a:sym typeface="Arial"/>
            </a:endParaRPr>
          </a:p>
        </p:txBody>
      </p:sp>
      <p:sp>
        <p:nvSpPr>
          <p:cNvPr id="225" name="Rectangle 224"/>
          <p:cNvSpPr/>
          <p:nvPr>
            <p:custDataLst>
              <p:tags r:id="rId61"/>
            </p:custDataLst>
          </p:nvPr>
        </p:nvSpPr>
        <p:spPr bwMode="gray">
          <a:xfrm>
            <a:off x="3633788" y="3738563"/>
            <a:ext cx="2095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DB9E519F-1EA5-40A6-8BD4-6529192BABD4}" type="datetime'''''''''''''''''''''''''''''''''''2''''''''4'''''''">
              <a:rPr lang="en-US" sz="1200">
                <a:solidFill>
                  <a:srgbClr val="000000"/>
                </a:solidFill>
                <a:latin typeface="Arial"/>
                <a:ea typeface="ＭＳ Ｐゴシック"/>
                <a:cs typeface="Arial"/>
                <a:sym typeface="Arial"/>
              </a:rPr>
              <a:pPr algn="ctr">
                <a:spcBef>
                  <a:spcPct val="0"/>
                </a:spcBef>
                <a:spcAft>
                  <a:spcPct val="0"/>
                </a:spcAft>
              </a:pPr>
              <a:t>24</a:t>
            </a:fld>
            <a:endParaRPr lang="en-US" sz="1200">
              <a:solidFill>
                <a:srgbClr val="000000"/>
              </a:solidFill>
              <a:latin typeface="Arial"/>
              <a:ea typeface="ＭＳ Ｐゴシック"/>
              <a:cs typeface="Arial"/>
              <a:sym typeface="Arial"/>
            </a:endParaRPr>
          </a:p>
        </p:txBody>
      </p:sp>
      <p:sp>
        <p:nvSpPr>
          <p:cNvPr id="226" name="Rectangle 225"/>
          <p:cNvSpPr/>
          <p:nvPr>
            <p:custDataLst>
              <p:tags r:id="rId62"/>
            </p:custDataLst>
          </p:nvPr>
        </p:nvSpPr>
        <p:spPr bwMode="gray">
          <a:xfrm>
            <a:off x="3676650" y="3509963"/>
            <a:ext cx="125413" cy="182563"/>
          </a:xfrm>
          <a:prstGeom prst="rect">
            <a:avLst/>
          </a:prstGeom>
          <a:solidFill>
            <a:srgbClr val="78A22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D69E0136-0066-4378-989C-C94723C2C090}" type="datetime'''''''''''''''''''''''7'''''''''''''''">
              <a:rPr lang="en-US" sz="1200">
                <a:solidFill>
                  <a:schemeClr val="bg1"/>
                </a:solidFill>
                <a:ea typeface="ＭＳ Ｐゴシック"/>
                <a:cs typeface="Arial"/>
              </a:rPr>
              <a:pPr/>
              <a:t>7</a:t>
            </a:fld>
            <a:endParaRPr lang="en-US" sz="1200">
              <a:solidFill>
                <a:schemeClr val="bg1"/>
              </a:solidFill>
              <a:latin typeface="Arial"/>
              <a:ea typeface="ＭＳ Ｐゴシック"/>
              <a:cs typeface="Arial"/>
              <a:sym typeface="Arial"/>
            </a:endParaRPr>
          </a:p>
        </p:txBody>
      </p:sp>
      <p:sp>
        <p:nvSpPr>
          <p:cNvPr id="83" name="Rectangle 82"/>
          <p:cNvSpPr/>
          <p:nvPr>
            <p:custDataLst>
              <p:tags r:id="rId63"/>
            </p:custDataLst>
          </p:nvPr>
        </p:nvSpPr>
        <p:spPr bwMode="auto">
          <a:xfrm>
            <a:off x="4281488" y="5832475"/>
            <a:ext cx="214312" cy="160338"/>
          </a:xfrm>
          <a:prstGeom prst="rect">
            <a:avLst/>
          </a:prstGeom>
          <a:solidFill>
            <a:srgbClr val="FFCF01"/>
          </a:solidFill>
          <a:ln w="952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custDataLst>
              <p:tags r:id="rId64"/>
            </p:custDataLst>
          </p:nvPr>
        </p:nvSpPr>
        <p:spPr bwMode="auto">
          <a:xfrm>
            <a:off x="3660775" y="5832475"/>
            <a:ext cx="214312" cy="160338"/>
          </a:xfrm>
          <a:prstGeom prst="rect">
            <a:avLst/>
          </a:prstGeom>
          <a:solidFill>
            <a:srgbClr val="78A22F"/>
          </a:solidFill>
          <a:ln w="952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custDataLst>
              <p:tags r:id="rId65"/>
            </p:custDataLst>
          </p:nvPr>
        </p:nvSpPr>
        <p:spPr bwMode="auto">
          <a:xfrm>
            <a:off x="5238750" y="5832475"/>
            <a:ext cx="214312" cy="160338"/>
          </a:xfrm>
          <a:prstGeom prst="rect">
            <a:avLst/>
          </a:prstGeom>
          <a:solidFill>
            <a:srgbClr val="808080"/>
          </a:solidFill>
          <a:ln w="952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custDataLst>
              <p:tags r:id="rId66"/>
            </p:custDataLst>
          </p:nvPr>
        </p:nvSpPr>
        <p:spPr bwMode="auto">
          <a:xfrm>
            <a:off x="3925888" y="5827713"/>
            <a:ext cx="254000"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85F2D0FB-C98D-4DDE-9F56-A1E22AC85915}" type="datetime'''''Ta''''''''''''''''''x'''''''''''''">
              <a:rPr lang="en-US" sz="1200" smtClean="0">
                <a:solidFill>
                  <a:srgbClr val="000000"/>
                </a:solidFill>
                <a:ea typeface="ＭＳ Ｐゴシック"/>
                <a:cs typeface="Arial"/>
              </a:rPr>
              <a:pPr>
                <a:spcBef>
                  <a:spcPct val="0"/>
                </a:spcBef>
                <a:spcAft>
                  <a:spcPct val="0"/>
                </a:spcAft>
              </a:pPr>
              <a:t>Tax</a:t>
            </a:fld>
            <a:endParaRPr lang="en-US" sz="1200">
              <a:solidFill>
                <a:srgbClr val="000000"/>
              </a:solidFill>
              <a:latin typeface="Arial"/>
              <a:ea typeface="ＭＳ Ｐゴシック"/>
              <a:cs typeface="Arial"/>
              <a:sym typeface="Arial"/>
            </a:endParaRPr>
          </a:p>
        </p:txBody>
      </p:sp>
      <p:sp>
        <p:nvSpPr>
          <p:cNvPr id="22" name="Rectangle 21"/>
          <p:cNvSpPr/>
          <p:nvPr>
            <p:custDataLst>
              <p:tags r:id="rId67"/>
            </p:custDataLst>
          </p:nvPr>
        </p:nvSpPr>
        <p:spPr bwMode="auto">
          <a:xfrm>
            <a:off x="5503863" y="5827713"/>
            <a:ext cx="312737"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43E9762F-AAEC-4C70-A01B-7A5ECB64654F}" type="datetime'C''''''''''''''''''''''''''''''''''''''o''s''''t'''''">
              <a:rPr lang="en-US" sz="1200" smtClean="0">
                <a:solidFill>
                  <a:srgbClr val="000000"/>
                </a:solidFill>
                <a:ea typeface="ＭＳ Ｐゴシック"/>
                <a:cs typeface="Arial"/>
              </a:rPr>
              <a:pPr>
                <a:spcBef>
                  <a:spcPct val="0"/>
                </a:spcBef>
                <a:spcAft>
                  <a:spcPct val="0"/>
                </a:spcAft>
              </a:pPr>
              <a:t>Cost</a:t>
            </a:fld>
            <a:endParaRPr lang="en-US" sz="1200">
              <a:solidFill>
                <a:srgbClr val="000000"/>
              </a:solidFill>
              <a:latin typeface="Arial"/>
              <a:ea typeface="ＭＳ Ｐゴシック"/>
              <a:cs typeface="Arial"/>
              <a:sym typeface="Arial"/>
            </a:endParaRPr>
          </a:p>
        </p:txBody>
      </p:sp>
      <p:sp>
        <p:nvSpPr>
          <p:cNvPr id="13" name="Rectangle 12"/>
          <p:cNvSpPr/>
          <p:nvPr>
            <p:custDataLst>
              <p:tags r:id="rId68"/>
            </p:custDataLst>
          </p:nvPr>
        </p:nvSpPr>
        <p:spPr bwMode="auto">
          <a:xfrm>
            <a:off x="4546600" y="5827713"/>
            <a:ext cx="590550"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4441470B-BEFA-4935-8C40-A0085D96EAAC}" type="datetime'''L''''o''gi''''st''''''''''i''''''''''''''''''c''''''''''s'''">
              <a:rPr lang="en-US" sz="1200" smtClean="0">
                <a:solidFill>
                  <a:srgbClr val="000000"/>
                </a:solidFill>
                <a:ea typeface="ＭＳ Ｐゴシック"/>
                <a:cs typeface="Arial"/>
              </a:rPr>
              <a:pPr>
                <a:spcBef>
                  <a:spcPct val="0"/>
                </a:spcBef>
                <a:spcAft>
                  <a:spcPct val="0"/>
                </a:spcAft>
              </a:pPr>
              <a:t>Logistics</a:t>
            </a:fld>
            <a:endParaRPr lang="en-US" sz="1200" dirty="0">
              <a:solidFill>
                <a:srgbClr val="000000"/>
              </a:solidFill>
              <a:latin typeface="Arial"/>
              <a:ea typeface="ＭＳ Ｐゴシック"/>
              <a:cs typeface="Arial"/>
              <a:sym typeface="Arial"/>
            </a:endParaRPr>
          </a:p>
        </p:txBody>
      </p:sp>
      <p:sp>
        <p:nvSpPr>
          <p:cNvPr id="69" name="Text Placeholder 20"/>
          <p:cNvSpPr txBox="1">
            <a:spLocks/>
          </p:cNvSpPr>
          <p:nvPr/>
        </p:nvSpPr>
        <p:spPr>
          <a:xfrm>
            <a:off x="1425575" y="1340768"/>
            <a:ext cx="4586585" cy="278606"/>
          </a:xfrm>
          <a:prstGeom prst="rect">
            <a:avLst/>
          </a:prstGeom>
        </p:spPr>
        <p:txBody>
          <a:bodyPr/>
          <a:lstStyle/>
          <a:p>
            <a:pPr marL="342900" indent="-342900" algn="ctr">
              <a:spcBef>
                <a:spcPct val="25000"/>
              </a:spcBef>
              <a:buClr>
                <a:schemeClr val="tx1"/>
              </a:buClr>
              <a:buSzPct val="75000"/>
              <a:defRPr/>
            </a:pPr>
            <a:r>
              <a:rPr lang="nb-NO" sz="1400" b="1" i="1" kern="0" dirty="0" smtClean="0">
                <a:latin typeface="+mn-lt"/>
                <a:cs typeface="+mn-cs"/>
              </a:rPr>
              <a:t>Urea </a:t>
            </a:r>
            <a:r>
              <a:rPr lang="nb-NO" sz="1400" b="1" i="1" kern="0" dirty="0" err="1" smtClean="0">
                <a:latin typeface="+mn-lt"/>
                <a:cs typeface="+mn-cs"/>
              </a:rPr>
              <a:t>price</a:t>
            </a:r>
            <a:r>
              <a:rPr lang="nb-NO" sz="1400" b="1" i="1" kern="0" dirty="0" smtClean="0">
                <a:latin typeface="+mn-lt"/>
                <a:cs typeface="+mn-cs"/>
              </a:rPr>
              <a:t> fob China</a:t>
            </a:r>
            <a:endParaRPr lang="nb-NO" sz="1400" b="1" i="1" kern="0" dirty="0">
              <a:latin typeface="+mn-lt"/>
              <a:cs typeface="+mn-cs"/>
            </a:endParaRPr>
          </a:p>
        </p:txBody>
      </p:sp>
      <p:sp>
        <p:nvSpPr>
          <p:cNvPr id="65" name="TextBox 64"/>
          <p:cNvSpPr txBox="1"/>
          <p:nvPr/>
        </p:nvSpPr>
        <p:spPr>
          <a:xfrm>
            <a:off x="4900464" y="2060848"/>
            <a:ext cx="1255712" cy="276999"/>
          </a:xfrm>
          <a:prstGeom prst="rect">
            <a:avLst/>
          </a:prstGeom>
          <a:noFill/>
          <a:ln>
            <a:noFill/>
          </a:ln>
        </p:spPr>
        <p:txBody>
          <a:bodyPr wrap="square" rtlCol="0">
            <a:spAutoFit/>
          </a:bodyPr>
          <a:lstStyle/>
          <a:p>
            <a:pPr algn="ctr"/>
            <a:r>
              <a:rPr lang="en-US" sz="1200" i="1" dirty="0" smtClean="0"/>
              <a:t>USD/RMB 6.10</a:t>
            </a:r>
          </a:p>
        </p:txBody>
      </p:sp>
      <p:sp>
        <p:nvSpPr>
          <p:cNvPr id="77" name="TextBox 76"/>
          <p:cNvSpPr txBox="1"/>
          <p:nvPr/>
        </p:nvSpPr>
        <p:spPr>
          <a:xfrm>
            <a:off x="1270074" y="2060848"/>
            <a:ext cx="1285702" cy="276999"/>
          </a:xfrm>
          <a:prstGeom prst="rect">
            <a:avLst/>
          </a:prstGeom>
          <a:noFill/>
          <a:ln>
            <a:noFill/>
          </a:ln>
        </p:spPr>
        <p:txBody>
          <a:bodyPr wrap="square" rtlCol="0">
            <a:spAutoFit/>
          </a:bodyPr>
          <a:lstStyle/>
          <a:p>
            <a:pPr algn="ctr"/>
            <a:r>
              <a:rPr lang="en-US" sz="1200" i="1" dirty="0" smtClean="0"/>
              <a:t>USD/RMB 6.23</a:t>
            </a:r>
          </a:p>
        </p:txBody>
      </p:sp>
      <p:sp>
        <p:nvSpPr>
          <p:cNvPr id="78" name="TextBox 77"/>
          <p:cNvSpPr txBox="1"/>
          <p:nvPr/>
        </p:nvSpPr>
        <p:spPr>
          <a:xfrm>
            <a:off x="6732240" y="2060848"/>
            <a:ext cx="1255712" cy="276999"/>
          </a:xfrm>
          <a:prstGeom prst="rect">
            <a:avLst/>
          </a:prstGeom>
          <a:noFill/>
          <a:ln>
            <a:noFill/>
          </a:ln>
        </p:spPr>
        <p:txBody>
          <a:bodyPr wrap="square" rtlCol="0">
            <a:spAutoFit/>
          </a:bodyPr>
          <a:lstStyle/>
          <a:p>
            <a:pPr algn="ctr"/>
            <a:r>
              <a:rPr lang="en-US" sz="1200" i="1" dirty="0" smtClean="0"/>
              <a:t>USD/RMB 6.10</a:t>
            </a:r>
          </a:p>
        </p:txBody>
      </p:sp>
      <p:sp>
        <p:nvSpPr>
          <p:cNvPr id="88" name="TextBox 87"/>
          <p:cNvSpPr txBox="1"/>
          <p:nvPr/>
        </p:nvSpPr>
        <p:spPr>
          <a:xfrm>
            <a:off x="3131840" y="2066925"/>
            <a:ext cx="1255712" cy="276999"/>
          </a:xfrm>
          <a:prstGeom prst="rect">
            <a:avLst/>
          </a:prstGeom>
          <a:noFill/>
          <a:ln>
            <a:noFill/>
          </a:ln>
        </p:spPr>
        <p:txBody>
          <a:bodyPr wrap="square" rtlCol="0">
            <a:spAutoFit/>
          </a:bodyPr>
          <a:lstStyle/>
          <a:p>
            <a:pPr algn="ctr"/>
            <a:r>
              <a:rPr lang="en-US" sz="1200" i="1" dirty="0" smtClean="0"/>
              <a:t>USD/RMB 6.23</a:t>
            </a:r>
          </a:p>
        </p:txBody>
      </p:sp>
    </p:spTree>
    <p:extLst>
      <p:ext uri="{BB962C8B-B14F-4D97-AF65-F5344CB8AC3E}">
        <p14:creationId xmlns:p14="http://schemas.microsoft.com/office/powerpoint/2010/main" val="3853852619"/>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34796318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636" name="think-cell Slide" r:id="rId40" imgW="270" imgH="270" progId="TCLayout.ActiveDocument.1">
                  <p:embed/>
                </p:oleObj>
              </mc:Choice>
              <mc:Fallback>
                <p:oleObj name="think-cell Slide" r:id="rId40" imgW="270" imgH="270" progId="TCLayout.ActiveDocument.1">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hidden="1"/>
          <p:cNvSpPr/>
          <p:nvPr>
            <p:custDataLst>
              <p:tags r:id="rId3"/>
            </p:custDataLst>
          </p:nvPr>
        </p:nvSpPr>
        <p:spPr bwMode="auto">
          <a:xfrm>
            <a:off x="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000">
              <a:latin typeface="Arial"/>
              <a:ea typeface="ＭＳ Ｐゴシック"/>
              <a:cs typeface="Arial"/>
              <a:sym typeface="Arial"/>
            </a:endParaRPr>
          </a:p>
        </p:txBody>
      </p:sp>
      <p:sp>
        <p:nvSpPr>
          <p:cNvPr id="47109" name="Rectangle 6"/>
          <p:cNvSpPr>
            <a:spLocks noChangeArrowheads="1"/>
          </p:cNvSpPr>
          <p:nvPr/>
        </p:nvSpPr>
        <p:spPr bwMode="auto">
          <a:xfrm>
            <a:off x="6310313" y="1484784"/>
            <a:ext cx="2582167" cy="4438649"/>
          </a:xfrm>
          <a:prstGeom prst="rect">
            <a:avLst/>
          </a:prstGeom>
          <a:solidFill>
            <a:schemeClr val="bg1"/>
          </a:solidFill>
          <a:ln w="9525">
            <a:noFill/>
            <a:miter lim="800000"/>
            <a:headEnd/>
            <a:tailEnd/>
          </a:ln>
        </p:spPr>
        <p:txBody>
          <a:bodyPr lIns="72000" tIns="46800" rIns="72000" bIns="46800" anchor="ctr"/>
          <a:lstStyle/>
          <a:p>
            <a:pPr eaLnBrk="0" hangingPunct="0">
              <a:lnSpc>
                <a:spcPct val="85000"/>
              </a:lnSpc>
            </a:pPr>
            <a:endParaRPr lang="en-US"/>
          </a:p>
        </p:txBody>
      </p:sp>
      <p:sp>
        <p:nvSpPr>
          <p:cNvPr id="9" name="Title 8"/>
          <p:cNvSpPr>
            <a:spLocks noGrp="1"/>
          </p:cNvSpPr>
          <p:nvPr>
            <p:ph type="title"/>
          </p:nvPr>
        </p:nvSpPr>
        <p:spPr>
          <a:xfrm>
            <a:off x="533400" y="230188"/>
            <a:ext cx="7999040" cy="846137"/>
          </a:xfrm>
        </p:spPr>
        <p:txBody>
          <a:bodyPr/>
          <a:lstStyle/>
          <a:p>
            <a:r>
              <a:rPr lang="en-GB" dirty="0" smtClean="0"/>
              <a:t>Earnings scenarios</a:t>
            </a:r>
            <a:endParaRPr lang="en-US" dirty="0"/>
          </a:p>
        </p:txBody>
      </p:sp>
      <p:cxnSp>
        <p:nvCxnSpPr>
          <p:cNvPr id="15" name="Straight Connector 14"/>
          <p:cNvCxnSpPr/>
          <p:nvPr>
            <p:custDataLst>
              <p:tags r:id="rId4"/>
            </p:custDataLst>
          </p:nvPr>
        </p:nvCxnSpPr>
        <p:spPr bwMode="auto">
          <a:xfrm>
            <a:off x="4714875" y="4152900"/>
            <a:ext cx="323850"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5"/>
            </p:custDataLst>
          </p:nvPr>
        </p:nvCxnSpPr>
        <p:spPr bwMode="auto">
          <a:xfrm>
            <a:off x="3248025" y="4457700"/>
            <a:ext cx="323850" cy="0"/>
          </a:xfrm>
          <a:prstGeom prst="line">
            <a:avLst/>
          </a:prstGeom>
          <a:ln w="3175">
            <a:solidFill>
              <a:schemeClr val="tx1"/>
            </a:solid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custDataLst>
              <p:tags r:id="rId6"/>
            </p:custDataLst>
          </p:nvPr>
        </p:nvCxnSpPr>
        <p:spPr bwMode="auto">
          <a:xfrm>
            <a:off x="3981450" y="4248150"/>
            <a:ext cx="323850"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114" name="Straight Connector 47113"/>
          <p:cNvCxnSpPr/>
          <p:nvPr>
            <p:custDataLst>
              <p:tags r:id="rId7"/>
            </p:custDataLst>
          </p:nvPr>
        </p:nvCxnSpPr>
        <p:spPr bwMode="auto">
          <a:xfrm>
            <a:off x="6924675" y="3457575"/>
            <a:ext cx="323850"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110" name="Straight Connector 47109"/>
          <p:cNvCxnSpPr/>
          <p:nvPr>
            <p:custDataLst>
              <p:tags r:id="rId8"/>
            </p:custDataLst>
          </p:nvPr>
        </p:nvCxnSpPr>
        <p:spPr bwMode="auto">
          <a:xfrm>
            <a:off x="6181725" y="3457575"/>
            <a:ext cx="323850"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9"/>
            </p:custDataLst>
          </p:nvPr>
        </p:nvCxnSpPr>
        <p:spPr bwMode="auto">
          <a:xfrm>
            <a:off x="5448300" y="4152900"/>
            <a:ext cx="323850"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119" name="Straight Connector 47118"/>
          <p:cNvCxnSpPr/>
          <p:nvPr>
            <p:custDataLst>
              <p:tags r:id="rId10"/>
            </p:custDataLst>
          </p:nvPr>
        </p:nvCxnSpPr>
        <p:spPr bwMode="auto">
          <a:xfrm>
            <a:off x="7658100" y="1657350"/>
            <a:ext cx="323850"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custDataLst>
              <p:tags r:id="rId11"/>
            </p:custDataLst>
          </p:nvPr>
        </p:nvCxnSpPr>
        <p:spPr bwMode="auto">
          <a:xfrm>
            <a:off x="1038225" y="4067175"/>
            <a:ext cx="323850" cy="0"/>
          </a:xfrm>
          <a:prstGeom prst="line">
            <a:avLst/>
          </a:prstGeom>
          <a:ln w="3175">
            <a:solidFill>
              <a:schemeClr val="tx1"/>
            </a:solid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12"/>
            </p:custDataLst>
          </p:nvPr>
        </p:nvCxnSpPr>
        <p:spPr bwMode="auto">
          <a:xfrm>
            <a:off x="1771650" y="3848100"/>
            <a:ext cx="323850" cy="0"/>
          </a:xfrm>
          <a:prstGeom prst="line">
            <a:avLst/>
          </a:prstGeom>
          <a:ln w="3175">
            <a:solidFill>
              <a:schemeClr val="tx1"/>
            </a:solid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custDataLst>
              <p:tags r:id="rId13"/>
            </p:custDataLst>
          </p:nvPr>
        </p:nvCxnSpPr>
        <p:spPr bwMode="auto">
          <a:xfrm>
            <a:off x="2514600" y="3962400"/>
            <a:ext cx="323850" cy="0"/>
          </a:xfrm>
          <a:prstGeom prst="line">
            <a:avLst/>
          </a:prstGeom>
          <a:ln w="3175">
            <a:solidFill>
              <a:schemeClr val="tx1"/>
            </a:solid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graphicFrame>
        <p:nvGraphicFramePr>
          <p:cNvPr id="52" name="Object 51"/>
          <p:cNvGraphicFramePr>
            <a:graphicFrameLocks noChangeAspect="1"/>
          </p:cNvGraphicFramePr>
          <p:nvPr>
            <p:custDataLst>
              <p:tags r:id="rId14"/>
            </p:custDataLst>
            <p:extLst>
              <p:ext uri="{D42A27DB-BD31-4B8C-83A1-F6EECF244321}">
                <p14:modId xmlns:p14="http://schemas.microsoft.com/office/powerpoint/2010/main" val="3940802373"/>
              </p:ext>
            </p:extLst>
          </p:nvPr>
        </p:nvGraphicFramePr>
        <p:xfrm>
          <a:off x="342900" y="1562100"/>
          <a:ext cx="8315232" cy="4057785"/>
        </p:xfrm>
        <a:graphic>
          <a:graphicData uri="http://schemas.openxmlformats.org/presentationml/2006/ole">
            <mc:AlternateContent xmlns:mc="http://schemas.openxmlformats.org/markup-compatibility/2006">
              <mc:Choice xmlns:v="urn:schemas-microsoft-com:vml" Requires="v">
                <p:oleObj spid="_x0000_s197637" name="Chart" r:id="rId42" imgW="8315232" imgH="4057785" progId="MSGraph.Chart.8">
                  <p:embed followColorScheme="full"/>
                </p:oleObj>
              </mc:Choice>
              <mc:Fallback>
                <p:oleObj name="Chart" r:id="rId42" imgW="8315232" imgH="4057785" progId="MSGraph.Chart.8">
                  <p:embed followColorScheme="full"/>
                  <p:pic>
                    <p:nvPicPr>
                      <p:cNvPr id="0" name=""/>
                      <p:cNvPicPr>
                        <a:picLocks noChangeAspect="1" noChangeArrowheads="1"/>
                      </p:cNvPicPr>
                      <p:nvPr/>
                    </p:nvPicPr>
                    <p:blipFill>
                      <a:blip r:embed="rId43"/>
                      <a:srcRect/>
                      <a:stretch>
                        <a:fillRect/>
                      </a:stretch>
                    </p:blipFill>
                    <p:spPr bwMode="auto">
                      <a:xfrm>
                        <a:off x="342900" y="1562100"/>
                        <a:ext cx="8315232" cy="40577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Rectangle 60"/>
          <p:cNvSpPr/>
          <p:nvPr>
            <p:custDataLst>
              <p:tags r:id="rId15"/>
            </p:custDataLst>
          </p:nvPr>
        </p:nvSpPr>
        <p:spPr bwMode="auto">
          <a:xfrm>
            <a:off x="2716213" y="5632450"/>
            <a:ext cx="654050" cy="3048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E6F1B7AB-3655-40EE-B58B-A4BD5E56DD29}" type="datetime'C''omm''''''od''''i''''ty N ''m''''''''a''''''rgi''''ns'''">
              <a:rPr lang="en-US" sz="1000">
                <a:solidFill>
                  <a:srgbClr val="000000"/>
                </a:solidFill>
                <a:ea typeface="ＭＳ Ｐゴシック"/>
                <a:cs typeface="Arial"/>
              </a:rPr>
              <a:pPr/>
              <a:t>Commodity N margins</a:t>
            </a:fld>
            <a:endParaRPr lang="en-US" sz="1000">
              <a:solidFill>
                <a:srgbClr val="000000"/>
              </a:solidFill>
              <a:latin typeface="Arial"/>
              <a:ea typeface="ＭＳ Ｐゴシック"/>
              <a:cs typeface="Arial"/>
              <a:sym typeface="Arial"/>
            </a:endParaRPr>
          </a:p>
        </p:txBody>
      </p:sp>
      <p:sp>
        <p:nvSpPr>
          <p:cNvPr id="41" name="Rectangle 40"/>
          <p:cNvSpPr/>
          <p:nvPr>
            <p:custDataLst>
              <p:tags r:id="rId16"/>
            </p:custDataLst>
          </p:nvPr>
        </p:nvSpPr>
        <p:spPr bwMode="gray">
          <a:xfrm>
            <a:off x="2970213" y="3784600"/>
            <a:ext cx="147638"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6833110A-89A2-4CE4-92E3-6AC31C957413}" type="datetime'''-''''''''''''''7'''''''''''''''''''">
              <a:rPr lang="en-US" sz="1000">
                <a:solidFill>
                  <a:srgbClr val="000000"/>
                </a:solidFill>
                <a:ea typeface="ＭＳ Ｐゴシック"/>
                <a:cs typeface="Arial"/>
              </a:rPr>
              <a:pPr/>
              <a:t>-7</a:t>
            </a:fld>
            <a:endParaRPr lang="en-US" sz="1000">
              <a:solidFill>
                <a:srgbClr val="000000"/>
              </a:solidFill>
              <a:latin typeface="Arial"/>
              <a:ea typeface="ＭＳ Ｐゴシック"/>
              <a:cs typeface="Arial"/>
              <a:sym typeface="Arial"/>
            </a:endParaRPr>
          </a:p>
        </p:txBody>
      </p:sp>
      <p:sp>
        <p:nvSpPr>
          <p:cNvPr id="60" name="Rectangle 59"/>
          <p:cNvSpPr/>
          <p:nvPr>
            <p:custDataLst>
              <p:tags r:id="rId17"/>
            </p:custDataLst>
          </p:nvPr>
        </p:nvSpPr>
        <p:spPr bwMode="auto">
          <a:xfrm>
            <a:off x="1998663" y="5632450"/>
            <a:ext cx="614363" cy="3048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9EEBEACA-3F19-46AB-AFCB-277A5CDD11C4}" type="datetime'''Ph''''o''s''''phat''''''''''e'' ''marg''''in''''''''s'''">
              <a:rPr lang="en-US" sz="1000">
                <a:solidFill>
                  <a:srgbClr val="000000"/>
                </a:solidFill>
                <a:ea typeface="ＭＳ Ｐゴシック"/>
                <a:cs typeface="Arial"/>
              </a:rPr>
              <a:pPr/>
              <a:t>Phosphate margins</a:t>
            </a:fld>
            <a:endParaRPr lang="en-US" sz="1000">
              <a:solidFill>
                <a:srgbClr val="000000"/>
              </a:solidFill>
              <a:latin typeface="Arial"/>
              <a:ea typeface="ＭＳ Ｐゴシック"/>
              <a:cs typeface="Arial"/>
              <a:sym typeface="Arial"/>
            </a:endParaRPr>
          </a:p>
        </p:txBody>
      </p:sp>
      <p:sp>
        <p:nvSpPr>
          <p:cNvPr id="28" name="Rectangle 27"/>
          <p:cNvSpPr/>
          <p:nvPr>
            <p:custDataLst>
              <p:tags r:id="rId18"/>
            </p:custDataLst>
          </p:nvPr>
        </p:nvSpPr>
        <p:spPr bwMode="gray">
          <a:xfrm>
            <a:off x="2232025" y="3670300"/>
            <a:ext cx="147638"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1530C948-9F1C-4804-B672-5911A3A958AD}" type="datetime'''''''''''''''-''''''''''''''''''''2'''''''''''''''''''''">
              <a:rPr lang="en-US" sz="1000">
                <a:solidFill>
                  <a:srgbClr val="000000"/>
                </a:solidFill>
                <a:ea typeface="ＭＳ Ｐゴシック"/>
                <a:cs typeface="Arial"/>
              </a:rPr>
              <a:pPr/>
              <a:t>-2</a:t>
            </a:fld>
            <a:endParaRPr lang="en-US" sz="1000">
              <a:solidFill>
                <a:srgbClr val="000000"/>
              </a:solidFill>
              <a:latin typeface="Arial"/>
              <a:ea typeface="ＭＳ Ｐゴシック"/>
              <a:cs typeface="Arial"/>
              <a:sym typeface="Arial"/>
            </a:endParaRPr>
          </a:p>
        </p:txBody>
      </p:sp>
      <p:sp>
        <p:nvSpPr>
          <p:cNvPr id="59" name="Rectangle 58"/>
          <p:cNvSpPr/>
          <p:nvPr>
            <p:custDataLst>
              <p:tags r:id="rId19"/>
            </p:custDataLst>
          </p:nvPr>
        </p:nvSpPr>
        <p:spPr bwMode="auto">
          <a:xfrm>
            <a:off x="1346200" y="5632450"/>
            <a:ext cx="44132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4968FE9B-1EA3-4868-9CDF-8FE40AE97C96}" type="datetime'''V''''''''''''''''''''''''''''o''l''''u''''''''''''''''me'''">
              <a:rPr lang="en-US" sz="1000">
                <a:solidFill>
                  <a:srgbClr val="000000"/>
                </a:solidFill>
                <a:ea typeface="ＭＳ Ｐゴシック"/>
                <a:cs typeface="Arial"/>
              </a:rPr>
              <a:pPr/>
              <a:t>Volume</a:t>
            </a:fld>
            <a:endParaRPr lang="en-US" sz="1000">
              <a:solidFill>
                <a:srgbClr val="000000"/>
              </a:solidFill>
              <a:latin typeface="Arial"/>
              <a:ea typeface="ＭＳ Ｐゴシック"/>
              <a:cs typeface="Arial"/>
              <a:sym typeface="Arial"/>
            </a:endParaRPr>
          </a:p>
        </p:txBody>
      </p:sp>
      <p:sp>
        <p:nvSpPr>
          <p:cNvPr id="38" name="Rectangle 37"/>
          <p:cNvSpPr/>
          <p:nvPr>
            <p:custDataLst>
              <p:tags r:id="rId20"/>
            </p:custDataLst>
          </p:nvPr>
        </p:nvSpPr>
        <p:spPr bwMode="gray">
          <a:xfrm>
            <a:off x="1514475" y="3670300"/>
            <a:ext cx="10477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6F7169CD-7188-4E3F-97BD-30530A7AA36C}" type="datetime'''''''''''''''''''''''''''''''''''''''''''''''''3'''''''''''">
              <a:rPr lang="en-US" sz="1000">
                <a:solidFill>
                  <a:srgbClr val="000000"/>
                </a:solidFill>
                <a:ea typeface="ＭＳ Ｐゴシック"/>
                <a:cs typeface="Arial"/>
              </a:rPr>
              <a:pPr/>
              <a:t>3</a:t>
            </a:fld>
            <a:endParaRPr lang="en-US" sz="1000">
              <a:solidFill>
                <a:srgbClr val="000000"/>
              </a:solidFill>
              <a:latin typeface="Arial"/>
              <a:ea typeface="ＭＳ Ｐゴシック"/>
              <a:cs typeface="Arial"/>
              <a:sym typeface="Arial"/>
            </a:endParaRPr>
          </a:p>
        </p:txBody>
      </p:sp>
      <p:sp>
        <p:nvSpPr>
          <p:cNvPr id="47111" name="Rectangle 47110"/>
          <p:cNvSpPr/>
          <p:nvPr>
            <p:custDataLst>
              <p:tags r:id="rId21"/>
            </p:custDataLst>
          </p:nvPr>
        </p:nvSpPr>
        <p:spPr bwMode="auto">
          <a:xfrm>
            <a:off x="7091363" y="5632450"/>
            <a:ext cx="72390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DC212F3A-BA50-4A8B-8A31-662C6724103B}" type="datetime'''''Pr''''''''''i''''c''''''''''e''''/''m''''''argi''''''''n'">
              <a:rPr lang="en-US" sz="1000">
                <a:solidFill>
                  <a:srgbClr val="000000"/>
                </a:solidFill>
                <a:latin typeface="Arial"/>
                <a:ea typeface="ＭＳ Ｐゴシック"/>
                <a:cs typeface="Arial"/>
                <a:sym typeface="Arial"/>
              </a:rPr>
              <a:pPr algn="ctr">
                <a:spcBef>
                  <a:spcPct val="0"/>
                </a:spcBef>
                <a:spcAft>
                  <a:spcPct val="0"/>
                </a:spcAft>
              </a:pPr>
              <a:t>Price/margin</a:t>
            </a:fld>
            <a:endParaRPr lang="en-US" sz="1000">
              <a:solidFill>
                <a:srgbClr val="000000"/>
              </a:solidFill>
              <a:latin typeface="Arial"/>
              <a:ea typeface="ＭＳ Ｐゴシック"/>
              <a:cs typeface="Arial"/>
              <a:sym typeface="Arial"/>
            </a:endParaRPr>
          </a:p>
        </p:txBody>
      </p:sp>
      <p:sp>
        <p:nvSpPr>
          <p:cNvPr id="47112" name="Rectangle 47111"/>
          <p:cNvSpPr/>
          <p:nvPr>
            <p:custDataLst>
              <p:tags r:id="rId22"/>
            </p:custDataLst>
          </p:nvPr>
        </p:nvSpPr>
        <p:spPr bwMode="gray">
          <a:xfrm>
            <a:off x="7366000" y="1479550"/>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FC8470CC-4A6B-452A-9EA0-7685660AB8C2}" type="datetime'''''''''''''''''''''''''''''''''2''''5'''''''''''">
              <a:rPr lang="en-US" sz="1000">
                <a:solidFill>
                  <a:srgbClr val="000000"/>
                </a:solidFill>
                <a:ea typeface="ＭＳ Ｐゴシック"/>
                <a:cs typeface="Arial"/>
              </a:rPr>
              <a:pPr/>
              <a:t>25</a:t>
            </a:fld>
            <a:endParaRPr lang="en-US" sz="1000">
              <a:solidFill>
                <a:srgbClr val="000000"/>
              </a:solidFill>
              <a:latin typeface="Arial"/>
              <a:ea typeface="ＭＳ Ｐゴシック"/>
              <a:cs typeface="Arial"/>
              <a:sym typeface="Arial"/>
            </a:endParaRPr>
          </a:p>
        </p:txBody>
      </p:sp>
      <p:sp>
        <p:nvSpPr>
          <p:cNvPr id="47115" name="Rectangle 47114"/>
          <p:cNvSpPr/>
          <p:nvPr>
            <p:custDataLst>
              <p:tags r:id="rId23"/>
            </p:custDataLst>
          </p:nvPr>
        </p:nvSpPr>
        <p:spPr bwMode="gray">
          <a:xfrm>
            <a:off x="7366000" y="2481263"/>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spcBef>
                <a:spcPct val="0"/>
              </a:spcBef>
              <a:spcAft>
                <a:spcPct val="0"/>
              </a:spcAft>
            </a:pPr>
            <a:fld id="{D2394C19-01BB-498B-814F-8F4EC1D3A77F}" type="datetime'''''''''''2''''''''''''''''''''''''''''''''''''5'">
              <a:rPr lang="en-US" sz="1000">
                <a:solidFill>
                  <a:schemeClr val="bg1"/>
                </a:solidFill>
                <a:latin typeface="Arial"/>
                <a:ea typeface="ＭＳ Ｐゴシック"/>
                <a:cs typeface="Arial"/>
                <a:sym typeface="Arial"/>
              </a:rPr>
              <a:pPr algn="ctr">
                <a:spcBef>
                  <a:spcPct val="0"/>
                </a:spcBef>
                <a:spcAft>
                  <a:spcPct val="0"/>
                </a:spcAft>
              </a:pPr>
              <a:t>25</a:t>
            </a:fld>
            <a:endParaRPr lang="en-US" sz="1000" dirty="0">
              <a:solidFill>
                <a:schemeClr val="bg1"/>
              </a:solidFill>
              <a:latin typeface="Arial"/>
              <a:ea typeface="ＭＳ Ｐゴシック"/>
              <a:cs typeface="Arial"/>
              <a:sym typeface="Arial"/>
            </a:endParaRPr>
          </a:p>
        </p:txBody>
      </p:sp>
      <p:sp>
        <p:nvSpPr>
          <p:cNvPr id="3" name="Rectangle 2"/>
          <p:cNvSpPr/>
          <p:nvPr>
            <p:custDataLst>
              <p:tags r:id="rId24"/>
            </p:custDataLst>
          </p:nvPr>
        </p:nvSpPr>
        <p:spPr bwMode="gray">
          <a:xfrm>
            <a:off x="746125" y="3889375"/>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229FD108-8438-4750-8A85-E09FFE90E44E}" type="datetime'''''''''''''''''''''''''''''''''''''2''''''''''''0'''''">
              <a:rPr lang="en-US" sz="1000">
                <a:solidFill>
                  <a:srgbClr val="000000"/>
                </a:solidFill>
                <a:ea typeface="ＭＳ Ｐゴシック"/>
                <a:cs typeface="Arial"/>
              </a:rPr>
              <a:pPr/>
              <a:t>20</a:t>
            </a:fld>
            <a:endParaRPr lang="en-US" sz="1000">
              <a:solidFill>
                <a:srgbClr val="000000"/>
              </a:solidFill>
              <a:latin typeface="Arial"/>
              <a:ea typeface="ＭＳ Ｐゴシック"/>
              <a:cs typeface="Arial"/>
              <a:sym typeface="Arial"/>
            </a:endParaRPr>
          </a:p>
        </p:txBody>
      </p:sp>
      <p:sp>
        <p:nvSpPr>
          <p:cNvPr id="53" name="Rectangle 52"/>
          <p:cNvSpPr/>
          <p:nvPr>
            <p:custDataLst>
              <p:tags r:id="rId25"/>
            </p:custDataLst>
          </p:nvPr>
        </p:nvSpPr>
        <p:spPr bwMode="auto">
          <a:xfrm>
            <a:off x="612775" y="5632450"/>
            <a:ext cx="442913" cy="3048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7F0E5ABD-E73A-480E-BCA3-6F0610FBE801}" type="datetime'''''''''''''Sw''''''''''i''n''''g'' C''''''''M''D''''1''''2'">
              <a:rPr lang="en-US" sz="1000">
                <a:solidFill>
                  <a:srgbClr val="000000"/>
                </a:solidFill>
                <a:ea typeface="ＭＳ Ｐゴシック"/>
                <a:cs typeface="Arial"/>
              </a:rPr>
              <a:pPr/>
              <a:t>Swing CMD12</a:t>
            </a:fld>
            <a:endParaRPr lang="en-US" sz="1000">
              <a:solidFill>
                <a:srgbClr val="000000"/>
              </a:solidFill>
              <a:latin typeface="Arial"/>
              <a:ea typeface="ＭＳ Ｐゴシック"/>
              <a:cs typeface="Arial"/>
              <a:sym typeface="Arial"/>
            </a:endParaRPr>
          </a:p>
        </p:txBody>
      </p:sp>
      <p:sp>
        <p:nvSpPr>
          <p:cNvPr id="47116" name="Rectangle 47115"/>
          <p:cNvSpPr/>
          <p:nvPr>
            <p:custDataLst>
              <p:tags r:id="rId26"/>
            </p:custDataLst>
          </p:nvPr>
        </p:nvSpPr>
        <p:spPr bwMode="auto">
          <a:xfrm>
            <a:off x="7942263" y="5632450"/>
            <a:ext cx="490538"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DDA562A3-5692-4E29-8E68-8F8347987D5C}" type="datetime'Demand'''''''''' ''''''''''''d''r''i''''''''''''ve''''n'">
              <a:rPr lang="en-US" sz="1000">
                <a:solidFill>
                  <a:srgbClr val="000000"/>
                </a:solidFill>
                <a:latin typeface="Arial"/>
                <a:ea typeface="ＭＳ Ｐゴシック"/>
                <a:cs typeface="Arial"/>
                <a:sym typeface="Arial"/>
              </a:rPr>
              <a:pPr algn="ctr">
                <a:spcBef>
                  <a:spcPct val="0"/>
                </a:spcBef>
                <a:spcAft>
                  <a:spcPct val="0"/>
                </a:spcAft>
              </a:pPr>
              <a:t>Demand driven</a:t>
            </a:fld>
            <a:endParaRPr lang="en-US" sz="1000">
              <a:solidFill>
                <a:srgbClr val="000000"/>
              </a:solidFill>
              <a:latin typeface="Arial"/>
              <a:ea typeface="ＭＳ Ｐゴシック"/>
              <a:cs typeface="Arial"/>
              <a:sym typeface="Arial"/>
            </a:endParaRPr>
          </a:p>
        </p:txBody>
      </p:sp>
      <p:sp>
        <p:nvSpPr>
          <p:cNvPr id="47117" name="Rectangle 47116"/>
          <p:cNvSpPr/>
          <p:nvPr>
            <p:custDataLst>
              <p:tags r:id="rId27"/>
            </p:custDataLst>
          </p:nvPr>
        </p:nvSpPr>
        <p:spPr bwMode="gray">
          <a:xfrm>
            <a:off x="8099425" y="1479550"/>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CBCA55A7-D6CE-4751-8628-9374096EFC66}" type="datetime'''''''''''''''''''''''''''''''''5''''''''''''4'''''''''">
              <a:rPr lang="en-US" sz="1000">
                <a:solidFill>
                  <a:srgbClr val="000000"/>
                </a:solidFill>
                <a:ea typeface="ＭＳ Ｐゴシック"/>
                <a:cs typeface="Arial"/>
              </a:rPr>
              <a:pPr/>
              <a:t>54</a:t>
            </a:fld>
            <a:endParaRPr lang="en-US" sz="1000">
              <a:solidFill>
                <a:srgbClr val="000000"/>
              </a:solidFill>
              <a:latin typeface="Arial"/>
              <a:ea typeface="ＭＳ Ｐゴシック"/>
              <a:cs typeface="Arial"/>
              <a:sym typeface="Arial"/>
            </a:endParaRPr>
          </a:p>
        </p:txBody>
      </p:sp>
      <p:sp>
        <p:nvSpPr>
          <p:cNvPr id="17" name="Rectangle 16"/>
          <p:cNvSpPr/>
          <p:nvPr>
            <p:custDataLst>
              <p:tags r:id="rId28"/>
            </p:custDataLst>
          </p:nvPr>
        </p:nvSpPr>
        <p:spPr bwMode="auto">
          <a:xfrm>
            <a:off x="4246563" y="5632450"/>
            <a:ext cx="5270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75DCA672-77CB-44FB-AE72-73E602609BB4}" type="datetime'''Cu''''''''''''''rr''e''''''n''''''''cy'''''">
              <a:rPr lang="en-US" sz="1000">
                <a:solidFill>
                  <a:srgbClr val="000000"/>
                </a:solidFill>
                <a:latin typeface="Arial"/>
                <a:ea typeface="ＭＳ Ｐゴシック"/>
                <a:cs typeface="Arial"/>
                <a:sym typeface="Arial"/>
              </a:rPr>
              <a:pPr algn="ctr">
                <a:spcBef>
                  <a:spcPct val="0"/>
                </a:spcBef>
                <a:spcAft>
                  <a:spcPct val="0"/>
                </a:spcAft>
              </a:pPr>
              <a:t>Currency</a:t>
            </a:fld>
            <a:endParaRPr lang="en-US" sz="1000">
              <a:solidFill>
                <a:srgbClr val="000000"/>
              </a:solidFill>
              <a:latin typeface="Arial"/>
              <a:ea typeface="ＭＳ Ｐゴシック"/>
              <a:cs typeface="Arial"/>
              <a:sym typeface="Arial"/>
            </a:endParaRPr>
          </a:p>
        </p:txBody>
      </p:sp>
      <p:sp>
        <p:nvSpPr>
          <p:cNvPr id="23" name="Rectangle 22"/>
          <p:cNvSpPr/>
          <p:nvPr>
            <p:custDataLst>
              <p:tags r:id="rId29"/>
            </p:custDataLst>
          </p:nvPr>
        </p:nvSpPr>
        <p:spPr bwMode="gray">
          <a:xfrm>
            <a:off x="4457700" y="3975100"/>
            <a:ext cx="10477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04600DC3-B8A4-4E47-9FFF-3AD11EAC5DAB}" type="datetime'''''''''1'''''">
              <a:rPr lang="en-US" sz="1000">
                <a:solidFill>
                  <a:srgbClr val="000000"/>
                </a:solidFill>
                <a:latin typeface="Arial"/>
                <a:ea typeface="ＭＳ Ｐゴシック"/>
                <a:cs typeface="Arial"/>
                <a:sym typeface="Arial"/>
              </a:rPr>
              <a:pPr algn="ctr">
                <a:spcBef>
                  <a:spcPct val="0"/>
                </a:spcBef>
                <a:spcAft>
                  <a:spcPct val="0"/>
                </a:spcAft>
              </a:pPr>
              <a:t>1</a:t>
            </a:fld>
            <a:endParaRPr lang="en-US" sz="1000">
              <a:solidFill>
                <a:srgbClr val="000000"/>
              </a:solidFill>
              <a:latin typeface="Arial"/>
              <a:ea typeface="ＭＳ Ｐゴシック"/>
              <a:cs typeface="Arial"/>
              <a:sym typeface="Arial"/>
            </a:endParaRPr>
          </a:p>
        </p:txBody>
      </p:sp>
      <p:sp>
        <p:nvSpPr>
          <p:cNvPr id="10" name="Rectangle 9"/>
          <p:cNvSpPr/>
          <p:nvPr>
            <p:custDataLst>
              <p:tags r:id="rId30"/>
            </p:custDataLst>
          </p:nvPr>
        </p:nvSpPr>
        <p:spPr bwMode="auto">
          <a:xfrm>
            <a:off x="6365875" y="5632450"/>
            <a:ext cx="700088" cy="4572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564C96A3-F11E-4CCF-AFD6-1A75DA7E38D6}" type="datetime'''Sw''i''ng'' CMD 1''''3'' ''a''ss''um''ed'' h''''ig''h t''ax'">
              <a:rPr lang="en-US" sz="1000">
                <a:solidFill>
                  <a:srgbClr val="000000"/>
                </a:solidFill>
                <a:ea typeface="ＭＳ Ｐゴシック"/>
                <a:cs typeface="Arial"/>
              </a:rPr>
              <a:pPr/>
              <a:t>Swing CMD 13 assumed high tax</a:t>
            </a:fld>
            <a:endParaRPr lang="en-US" sz="1000">
              <a:solidFill>
                <a:srgbClr val="000000"/>
              </a:solidFill>
              <a:latin typeface="Arial"/>
              <a:ea typeface="ＭＳ Ｐゴシック"/>
              <a:cs typeface="Arial"/>
              <a:sym typeface="Arial"/>
            </a:endParaRPr>
          </a:p>
        </p:txBody>
      </p:sp>
      <p:sp>
        <p:nvSpPr>
          <p:cNvPr id="14" name="Rectangle 13"/>
          <p:cNvSpPr/>
          <p:nvPr>
            <p:custDataLst>
              <p:tags r:id="rId31"/>
            </p:custDataLst>
          </p:nvPr>
        </p:nvSpPr>
        <p:spPr bwMode="gray">
          <a:xfrm>
            <a:off x="6627813" y="3279775"/>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68681050-7BC3-459D-95D6-D853C8AE5BE5}" type="datetime'''''''''''''''''''''''2''''''''''''''''''''''''''9'''''''''">
              <a:rPr lang="en-US" sz="1000">
                <a:solidFill>
                  <a:srgbClr val="000000"/>
                </a:solidFill>
                <a:ea typeface="ＭＳ Ｐゴシック"/>
                <a:cs typeface="Arial"/>
              </a:rPr>
              <a:pPr/>
              <a:t>29</a:t>
            </a:fld>
            <a:endParaRPr lang="en-US" sz="1000">
              <a:solidFill>
                <a:srgbClr val="000000"/>
              </a:solidFill>
              <a:latin typeface="Arial"/>
              <a:ea typeface="ＭＳ Ｐゴシック"/>
              <a:cs typeface="Arial"/>
              <a:sym typeface="Arial"/>
            </a:endParaRPr>
          </a:p>
        </p:txBody>
      </p:sp>
      <p:sp>
        <p:nvSpPr>
          <p:cNvPr id="2" name="Rectangle 1"/>
          <p:cNvSpPr/>
          <p:nvPr>
            <p:custDataLst>
              <p:tags r:id="rId32"/>
            </p:custDataLst>
          </p:nvPr>
        </p:nvSpPr>
        <p:spPr bwMode="auto">
          <a:xfrm>
            <a:off x="5614988" y="5632450"/>
            <a:ext cx="72390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31FA498A-734A-4C5D-981E-320E3DCD4E65}" type="datetime'''''''''P''''''''''''r''i''''''''''c''e''/Ma''''''r''g''i''n'">
              <a:rPr lang="en-US" sz="1000">
                <a:solidFill>
                  <a:srgbClr val="000000"/>
                </a:solidFill>
                <a:latin typeface="Arial"/>
                <a:ea typeface="ＭＳ Ｐゴシック"/>
                <a:cs typeface="Arial"/>
                <a:sym typeface="Arial"/>
              </a:rPr>
              <a:pPr algn="ctr">
                <a:spcBef>
                  <a:spcPct val="0"/>
                </a:spcBef>
                <a:spcAft>
                  <a:spcPct val="0"/>
                </a:spcAft>
              </a:pPr>
              <a:t>Price/Margin</a:t>
            </a:fld>
            <a:endParaRPr lang="en-US" sz="1000">
              <a:solidFill>
                <a:srgbClr val="000000"/>
              </a:solidFill>
              <a:latin typeface="Arial"/>
              <a:ea typeface="ＭＳ Ｐゴシック"/>
              <a:cs typeface="Arial"/>
              <a:sym typeface="Arial"/>
            </a:endParaRPr>
          </a:p>
        </p:txBody>
      </p:sp>
      <p:sp>
        <p:nvSpPr>
          <p:cNvPr id="4" name="Rectangle 3"/>
          <p:cNvSpPr/>
          <p:nvPr>
            <p:custDataLst>
              <p:tags r:id="rId33"/>
            </p:custDataLst>
          </p:nvPr>
        </p:nvSpPr>
        <p:spPr bwMode="gray">
          <a:xfrm>
            <a:off x="5889625" y="3279775"/>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FB94B03C-071C-49DE-9779-1D22D43ED139}" type="datetime'''''''1''''''''''''''''''''''''0'''''''''''''''''''''">
              <a:rPr lang="en-US" sz="1000">
                <a:solidFill>
                  <a:srgbClr val="000000"/>
                </a:solidFill>
                <a:ea typeface="ＭＳ Ｐゴシック"/>
                <a:cs typeface="Arial"/>
              </a:rPr>
              <a:pPr/>
              <a:t>10</a:t>
            </a:fld>
            <a:endParaRPr lang="en-US" sz="1000" dirty="0">
              <a:solidFill>
                <a:srgbClr val="000000"/>
              </a:solidFill>
              <a:latin typeface="Arial"/>
              <a:ea typeface="ＭＳ Ｐゴシック"/>
              <a:cs typeface="Arial"/>
              <a:sym typeface="Arial"/>
            </a:endParaRPr>
          </a:p>
        </p:txBody>
      </p:sp>
      <p:sp>
        <p:nvSpPr>
          <p:cNvPr id="13" name="Rectangle 12"/>
          <p:cNvSpPr/>
          <p:nvPr>
            <p:custDataLst>
              <p:tags r:id="rId34"/>
            </p:custDataLst>
          </p:nvPr>
        </p:nvSpPr>
        <p:spPr bwMode="auto">
          <a:xfrm>
            <a:off x="4894263" y="5632450"/>
            <a:ext cx="700088" cy="4572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DE248696-52A5-4BDA-85F5-A29B8A4054FB}" type="datetime'Sw''ing C''''MD'' 13 as''''''sum''''e''d ''''''c''ost'''''''">
              <a:rPr lang="en-US" sz="1000">
                <a:solidFill>
                  <a:srgbClr val="000000"/>
                </a:solidFill>
                <a:ea typeface="ＭＳ Ｐゴシック"/>
                <a:cs typeface="Arial"/>
              </a:rPr>
              <a:pPr/>
              <a:t>Swing CMD 13 assumed cost</a:t>
            </a:fld>
            <a:endParaRPr lang="en-US" sz="1000">
              <a:solidFill>
                <a:srgbClr val="000000"/>
              </a:solidFill>
              <a:latin typeface="Arial"/>
              <a:ea typeface="ＭＳ Ｐゴシック"/>
              <a:cs typeface="Arial"/>
              <a:sym typeface="Arial"/>
            </a:endParaRPr>
          </a:p>
        </p:txBody>
      </p:sp>
      <p:sp>
        <p:nvSpPr>
          <p:cNvPr id="18" name="Rectangle 17"/>
          <p:cNvSpPr/>
          <p:nvPr>
            <p:custDataLst>
              <p:tags r:id="rId35"/>
            </p:custDataLst>
          </p:nvPr>
        </p:nvSpPr>
        <p:spPr bwMode="gray">
          <a:xfrm>
            <a:off x="5156200" y="3975100"/>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1C86440B-0289-4937-BE42-63BE890FA8E8}" type="datetime'''''''''''''''''''''''''''''1''''''''''''''''''9'''''">
              <a:rPr lang="en-US" sz="1000">
                <a:solidFill>
                  <a:srgbClr val="000000"/>
                </a:solidFill>
                <a:ea typeface="ＭＳ Ｐゴシック"/>
                <a:cs typeface="Arial"/>
              </a:rPr>
              <a:pPr/>
              <a:t>19</a:t>
            </a:fld>
            <a:endParaRPr lang="en-US" sz="1000">
              <a:solidFill>
                <a:srgbClr val="000000"/>
              </a:solidFill>
              <a:latin typeface="Arial"/>
              <a:ea typeface="ＭＳ Ｐゴシック"/>
              <a:cs typeface="Arial"/>
              <a:sym typeface="Arial"/>
            </a:endParaRPr>
          </a:p>
        </p:txBody>
      </p:sp>
      <p:sp>
        <p:nvSpPr>
          <p:cNvPr id="8" name="Rectangle 7"/>
          <p:cNvSpPr/>
          <p:nvPr>
            <p:custDataLst>
              <p:tags r:id="rId36"/>
            </p:custDataLst>
          </p:nvPr>
        </p:nvSpPr>
        <p:spPr bwMode="auto">
          <a:xfrm>
            <a:off x="3413125" y="5632450"/>
            <a:ext cx="727075"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4C4F7C31-ED70-4C77-9193-F032C9446171}" type="datetime'V''''''al''''''''''''''ue-''add''e''''d'' marg''in''''s'''''''">
              <a:rPr lang="en-US" sz="1000">
                <a:solidFill>
                  <a:srgbClr val="000000"/>
                </a:solidFill>
                <a:ea typeface="ＭＳ Ｐゴシック"/>
                <a:cs typeface="Arial"/>
              </a:rPr>
              <a:pPr/>
              <a:t>Value-added margins</a:t>
            </a:fld>
            <a:endParaRPr lang="en-US" sz="1000">
              <a:solidFill>
                <a:srgbClr val="000000"/>
              </a:solidFill>
              <a:latin typeface="Arial"/>
              <a:ea typeface="ＭＳ Ｐゴシック"/>
              <a:cs typeface="Arial"/>
              <a:sym typeface="Arial"/>
            </a:endParaRPr>
          </a:p>
        </p:txBody>
      </p:sp>
      <p:sp>
        <p:nvSpPr>
          <p:cNvPr id="40" name="Rectangle 39"/>
          <p:cNvSpPr/>
          <p:nvPr>
            <p:custDataLst>
              <p:tags r:id="rId37"/>
            </p:custDataLst>
          </p:nvPr>
        </p:nvSpPr>
        <p:spPr bwMode="gray">
          <a:xfrm>
            <a:off x="3724275" y="4070350"/>
            <a:ext cx="10477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0241359C-84BD-4EEA-B44D-831FCEB38C49}" type="datetime'''''''''''''''''''''''''''3'''''''">
              <a:rPr lang="en-US" sz="1000">
                <a:solidFill>
                  <a:srgbClr val="000000"/>
                </a:solidFill>
                <a:ea typeface="ＭＳ Ｐゴシック"/>
                <a:cs typeface="Arial"/>
              </a:rPr>
              <a:pPr/>
              <a:t>3</a:t>
            </a:fld>
            <a:endParaRPr lang="en-US" sz="1000">
              <a:solidFill>
                <a:srgbClr val="000000"/>
              </a:solidFill>
              <a:latin typeface="Arial"/>
              <a:ea typeface="ＭＳ Ｐゴシック"/>
              <a:cs typeface="Arial"/>
              <a:sym typeface="Arial"/>
            </a:endParaRPr>
          </a:p>
        </p:txBody>
      </p:sp>
      <p:sp>
        <p:nvSpPr>
          <p:cNvPr id="108" name="TextBox 107"/>
          <p:cNvSpPr txBox="1"/>
          <p:nvPr/>
        </p:nvSpPr>
        <p:spPr>
          <a:xfrm>
            <a:off x="3003550" y="1341438"/>
            <a:ext cx="1439818" cy="307777"/>
          </a:xfrm>
          <a:prstGeom prst="rect">
            <a:avLst/>
          </a:prstGeom>
          <a:noFill/>
        </p:spPr>
        <p:txBody>
          <a:bodyPr wrap="none" rtlCol="0">
            <a:spAutoFit/>
          </a:bodyPr>
          <a:lstStyle/>
          <a:p>
            <a:r>
              <a:rPr lang="en-US" sz="1400" b="1" i="1" dirty="0" smtClean="0"/>
              <a:t>NOK per share</a:t>
            </a:r>
            <a:endParaRPr lang="en-US" sz="1400" b="1" i="1" dirty="0"/>
          </a:p>
        </p:txBody>
      </p:sp>
    </p:spTree>
    <p:extLst>
      <p:ext uri="{BB962C8B-B14F-4D97-AF65-F5344CB8AC3E}">
        <p14:creationId xmlns:p14="http://schemas.microsoft.com/office/powerpoint/2010/main" val="349736533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Chinese urea prices – the relevant floor prices?</a:t>
            </a:r>
            <a:endParaRPr lang="en-GB" dirty="0"/>
          </a:p>
        </p:txBody>
      </p:sp>
      <p:sp>
        <p:nvSpPr>
          <p:cNvPr id="6" name="Text Box 7"/>
          <p:cNvSpPr txBox="1">
            <a:spLocks noChangeArrowheads="1"/>
          </p:cNvSpPr>
          <p:nvPr/>
        </p:nvSpPr>
        <p:spPr bwMode="auto">
          <a:xfrm>
            <a:off x="539552" y="5877272"/>
            <a:ext cx="3748957" cy="248402"/>
          </a:xfrm>
          <a:prstGeom prst="rect">
            <a:avLst/>
          </a:prstGeom>
          <a:noFill/>
          <a:ln w="9525">
            <a:noFill/>
            <a:miter lim="800000"/>
            <a:headEnd/>
            <a:tailEnd/>
          </a:ln>
          <a:effectLst/>
        </p:spPr>
        <p:txBody>
          <a:bodyPr wrap="none" lIns="72000" tIns="46800" rIns="72000" bIns="46800">
            <a:spAutoFit/>
          </a:bodyPr>
          <a:lstStyle/>
          <a:p>
            <a:r>
              <a:rPr lang="nb-NO" sz="1000" b="0" dirty="0"/>
              <a:t>Source: </a:t>
            </a:r>
            <a:r>
              <a:rPr lang="nb-NO" sz="1000" b="0" dirty="0" smtClean="0"/>
              <a:t>China </a:t>
            </a:r>
            <a:r>
              <a:rPr lang="nb-NO" sz="1000" b="0" dirty="0" err="1" smtClean="0"/>
              <a:t>Fertilizer</a:t>
            </a:r>
            <a:r>
              <a:rPr lang="nb-NO" sz="1000" b="0" dirty="0" smtClean="0"/>
              <a:t> Market </a:t>
            </a:r>
            <a:r>
              <a:rPr lang="nb-NO" sz="1000" b="0" dirty="0" err="1" smtClean="0"/>
              <a:t>Week</a:t>
            </a:r>
            <a:r>
              <a:rPr lang="nb-NO" sz="1000" b="0" dirty="0" smtClean="0"/>
              <a:t>, International </a:t>
            </a:r>
            <a:r>
              <a:rPr lang="nb-NO" sz="1000" b="0" dirty="0" err="1" smtClean="0"/>
              <a:t>publications</a:t>
            </a:r>
            <a:endParaRPr lang="en-GB" sz="1000" b="0" dirty="0"/>
          </a:p>
        </p:txBody>
      </p:sp>
      <p:graphicFrame>
        <p:nvGraphicFramePr>
          <p:cNvPr id="8" name="Chart 7"/>
          <p:cNvGraphicFramePr/>
          <p:nvPr>
            <p:extLst>
              <p:ext uri="{D42A27DB-BD31-4B8C-83A1-F6EECF244321}">
                <p14:modId xmlns:p14="http://schemas.microsoft.com/office/powerpoint/2010/main" val="1190041617"/>
              </p:ext>
            </p:extLst>
          </p:nvPr>
        </p:nvGraphicFramePr>
        <p:xfrm>
          <a:off x="539552" y="1268760"/>
          <a:ext cx="8077201"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577409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extLst>
              <p:ext uri="{D42A27DB-BD31-4B8C-83A1-F6EECF244321}">
                <p14:modId xmlns:p14="http://schemas.microsoft.com/office/powerpoint/2010/main" val="40688577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306" name="think-cell Slide" r:id="rId27" imgW="270" imgH="270" progId="TCLayout.ActiveDocument.1">
                  <p:embed/>
                </p:oleObj>
              </mc:Choice>
              <mc:Fallback>
                <p:oleObj name="think-cell Slide" r:id="rId27" imgW="270" imgH="270" progId="TCLayout.ActiveDocument.1">
                  <p:embed/>
                  <p:pic>
                    <p:nvPicPr>
                      <p:cNvPr id="0" name=""/>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GB" sz="1000">
              <a:latin typeface="Arial"/>
              <a:ea typeface="ＭＳ Ｐゴシック"/>
              <a:cs typeface="Arial"/>
              <a:sym typeface="Arial"/>
            </a:endParaRPr>
          </a:p>
        </p:txBody>
      </p:sp>
      <p:sp>
        <p:nvSpPr>
          <p:cNvPr id="22" name="Rectangle 7"/>
          <p:cNvSpPr>
            <a:spLocks noChangeArrowheads="1"/>
          </p:cNvSpPr>
          <p:nvPr/>
        </p:nvSpPr>
        <p:spPr bwMode="gray">
          <a:xfrm>
            <a:off x="4860032" y="1530836"/>
            <a:ext cx="3783349" cy="241980"/>
          </a:xfrm>
          <a:prstGeom prst="rect">
            <a:avLst/>
          </a:prstGeom>
          <a:solidFill>
            <a:schemeClr val="bg1"/>
          </a:solidFill>
          <a:ln w="9525" algn="ctr">
            <a:noFill/>
            <a:miter lim="800000"/>
            <a:headEnd type="none" w="lg" len="lg"/>
            <a:tailEnd type="none" w="lg" len="lg"/>
          </a:ln>
          <a:effectLst>
            <a:outerShdw dist="25400" dir="5400000" algn="ctr" rotWithShape="0">
              <a:schemeClr val="accent2">
                <a:lumMod val="75000"/>
              </a:schemeClr>
            </a:outerShdw>
          </a:effectLst>
        </p:spPr>
        <p:txBody>
          <a:bodyPr wrap="square" lIns="36000" tIns="36000" rIns="36000" bIns="36000" anchor="b">
            <a:spAutoFit/>
          </a:bodyPr>
          <a:lstStyle/>
          <a:p>
            <a:pPr algn="ctr"/>
            <a:r>
              <a:rPr lang="en-US" sz="1100" b="1" dirty="0" smtClean="0">
                <a:solidFill>
                  <a:schemeClr val="tx1">
                    <a:lumMod val="95000"/>
                    <a:lumOff val="5000"/>
                  </a:schemeClr>
                </a:solidFill>
                <a:latin typeface="+mj-lt"/>
              </a:rPr>
              <a:t>Nitrate and NPK plant locations</a:t>
            </a:r>
            <a:endParaRPr lang="en-US" sz="1100" b="1" dirty="0">
              <a:solidFill>
                <a:schemeClr val="tx1">
                  <a:lumMod val="95000"/>
                  <a:lumOff val="5000"/>
                </a:schemeClr>
              </a:solidFill>
              <a:latin typeface="+mj-lt"/>
            </a:endParaRPr>
          </a:p>
        </p:txBody>
      </p:sp>
      <p:sp>
        <p:nvSpPr>
          <p:cNvPr id="23" name="Rectangle 7"/>
          <p:cNvSpPr>
            <a:spLocks noChangeArrowheads="1"/>
          </p:cNvSpPr>
          <p:nvPr/>
        </p:nvSpPr>
        <p:spPr bwMode="gray">
          <a:xfrm>
            <a:off x="572627" y="1530836"/>
            <a:ext cx="3783349" cy="241980"/>
          </a:xfrm>
          <a:prstGeom prst="rect">
            <a:avLst/>
          </a:prstGeom>
          <a:solidFill>
            <a:schemeClr val="bg1"/>
          </a:solidFill>
          <a:ln w="9525" algn="ctr">
            <a:noFill/>
            <a:miter lim="800000"/>
            <a:headEnd type="none" w="lg" len="lg"/>
            <a:tailEnd type="none" w="lg" len="lg"/>
          </a:ln>
          <a:effectLst>
            <a:outerShdw dist="25400" dir="5400000" algn="ctr" rotWithShape="0">
              <a:schemeClr val="accent2">
                <a:lumMod val="75000"/>
              </a:schemeClr>
            </a:outerShdw>
          </a:effectLst>
        </p:spPr>
        <p:txBody>
          <a:bodyPr wrap="square" lIns="36000" tIns="36000" rIns="36000" bIns="36000" anchor="b">
            <a:spAutoFit/>
          </a:bodyPr>
          <a:lstStyle/>
          <a:p>
            <a:pPr algn="ctr"/>
            <a:r>
              <a:rPr lang="en-US" sz="1100" b="1" dirty="0" smtClean="0">
                <a:solidFill>
                  <a:schemeClr val="tx1">
                    <a:lumMod val="95000"/>
                    <a:lumOff val="5000"/>
                  </a:schemeClr>
                </a:solidFill>
                <a:latin typeface="+mj-lt"/>
              </a:rPr>
              <a:t>Yara European ammonia production</a:t>
            </a:r>
            <a:endParaRPr lang="en-US" sz="1100" b="1" dirty="0">
              <a:solidFill>
                <a:schemeClr val="tx1">
                  <a:lumMod val="95000"/>
                  <a:lumOff val="5000"/>
                </a:schemeClr>
              </a:solidFill>
              <a:latin typeface="+mj-lt"/>
            </a:endParaRPr>
          </a:p>
        </p:txBody>
      </p:sp>
      <p:sp>
        <p:nvSpPr>
          <p:cNvPr id="24" name="Content Placeholder 1"/>
          <p:cNvSpPr txBox="1">
            <a:spLocks/>
          </p:cNvSpPr>
          <p:nvPr/>
        </p:nvSpPr>
        <p:spPr>
          <a:xfrm>
            <a:off x="464606" y="1851713"/>
            <a:ext cx="3171290" cy="256292"/>
          </a:xfrm>
          <a:prstGeom prst="rect">
            <a:avLst/>
          </a:prstGeom>
        </p:spPr>
        <p:txBody>
          <a:bodyPr vert="horz" lIns="91440" tIns="45720" rIns="91440" bIns="45720" rtlCol="0" anchor="ctr" anchorCtr="0">
            <a:noAutofit/>
          </a:bodyPr>
          <a:lstStyle/>
          <a:p>
            <a:pPr marR="0" lvl="0" algn="l" defTabSz="914400" rtl="0" eaLnBrk="1" fontAlgn="auto" latinLnBrk="0" hangingPunct="1">
              <a:lnSpc>
                <a:spcPct val="100000"/>
              </a:lnSpc>
              <a:spcBef>
                <a:spcPct val="0"/>
              </a:spcBef>
              <a:spcAft>
                <a:spcPts val="300"/>
              </a:spcAft>
              <a:buClr>
                <a:schemeClr val="accent6"/>
              </a:buClr>
              <a:buSzPct val="75000"/>
              <a:tabLst/>
              <a:defRPr/>
            </a:pPr>
            <a:endParaRPr lang="nb-NO" sz="1000" dirty="0">
              <a:solidFill>
                <a:srgbClr val="000000"/>
              </a:solidFill>
              <a:latin typeface="Arial" pitchFamily="34" charset="0"/>
              <a:cs typeface="Arial" pitchFamily="34" charset="0"/>
            </a:endParaRPr>
          </a:p>
        </p:txBody>
      </p:sp>
      <p:pic>
        <p:nvPicPr>
          <p:cNvPr id="3"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09969" y="1931462"/>
            <a:ext cx="4032448" cy="357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742153" y="5243830"/>
            <a:ext cx="4244280" cy="338094"/>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4625" indent="-174625" algn="ctr" defTabSz="720000">
              <a:buFont typeface="Arial" pitchFamily="34" charset="0"/>
              <a:buChar char="•"/>
            </a:pPr>
            <a:endParaRPr lang="en-US" dirty="0" smtClean="0">
              <a:solidFill>
                <a:schemeClr val="tx1"/>
              </a:solidFill>
            </a:endParaRPr>
          </a:p>
        </p:txBody>
      </p:sp>
      <p:sp>
        <p:nvSpPr>
          <p:cNvPr id="32" name="Rectangle 31"/>
          <p:cNvSpPr/>
          <p:nvPr/>
        </p:nvSpPr>
        <p:spPr>
          <a:xfrm rot="16200000">
            <a:off x="7006213" y="3335618"/>
            <a:ext cx="3456384" cy="504056"/>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4625" indent="-174625" algn="ctr" defTabSz="720000">
              <a:buFont typeface="Arial" pitchFamily="34" charset="0"/>
              <a:buChar char="•"/>
            </a:pPr>
            <a:endParaRPr lang="en-US" dirty="0" smtClean="0">
              <a:solidFill>
                <a:schemeClr val="tx1"/>
              </a:solidFill>
            </a:endParaRPr>
          </a:p>
        </p:txBody>
      </p:sp>
      <p:pic>
        <p:nvPicPr>
          <p:cNvPr id="36876" name="Picture 12" descr="http://maps.gstatic.com/intl/en_ALL/mapfiles/markerTransparent.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2075" y="-18891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onnector 3"/>
          <p:cNvSpPr/>
          <p:nvPr/>
        </p:nvSpPr>
        <p:spPr>
          <a:xfrm>
            <a:off x="6156176" y="3284984"/>
            <a:ext cx="138303" cy="144016"/>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6087024" y="3506085"/>
            <a:ext cx="138303" cy="144016"/>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6499648" y="2673096"/>
            <a:ext cx="138303" cy="140709"/>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5652560" y="3767669"/>
            <a:ext cx="138303" cy="144016"/>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5560208" y="3125752"/>
            <a:ext cx="138303" cy="140709"/>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5712608" y="2991544"/>
            <a:ext cx="138303" cy="140709"/>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custDataLst>
              <p:tags r:id="rId4"/>
            </p:custDataLst>
          </p:nvPr>
        </p:nvCxnSpPr>
        <p:spPr bwMode="auto">
          <a:xfrm>
            <a:off x="3676650" y="532447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custDataLst>
              <p:tags r:id="rId5"/>
            </p:custDataLst>
          </p:nvPr>
        </p:nvCxnSpPr>
        <p:spPr bwMode="auto">
          <a:xfrm>
            <a:off x="3124200" y="507682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custDataLst>
              <p:tags r:id="rId6"/>
            </p:custDataLst>
          </p:nvPr>
        </p:nvCxnSpPr>
        <p:spPr bwMode="auto">
          <a:xfrm>
            <a:off x="2571750" y="425767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custDataLst>
              <p:tags r:id="rId7"/>
            </p:custDataLst>
          </p:nvPr>
        </p:nvCxnSpPr>
        <p:spPr bwMode="auto">
          <a:xfrm>
            <a:off x="2028825" y="309562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custDataLst>
              <p:tags r:id="rId8"/>
            </p:custDataLst>
          </p:nvPr>
        </p:nvCxnSpPr>
        <p:spPr bwMode="auto">
          <a:xfrm>
            <a:off x="1476375" y="2933700"/>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custDataLst>
              <p:tags r:id="rId9"/>
            </p:custDataLst>
          </p:nvPr>
        </p:nvCxnSpPr>
        <p:spPr bwMode="auto">
          <a:xfrm>
            <a:off x="923925" y="2057400"/>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50" name="Object 49"/>
          <p:cNvGraphicFramePr>
            <a:graphicFrameLocks/>
          </p:cNvGraphicFramePr>
          <p:nvPr>
            <p:custDataLst>
              <p:tags r:id="rId10"/>
            </p:custDataLst>
            <p:extLst>
              <p:ext uri="{D42A27DB-BD31-4B8C-83A1-F6EECF244321}">
                <p14:modId xmlns:p14="http://schemas.microsoft.com/office/powerpoint/2010/main" val="2231299061"/>
              </p:ext>
            </p:extLst>
          </p:nvPr>
        </p:nvGraphicFramePr>
        <p:xfrm>
          <a:off x="381000" y="1943100"/>
          <a:ext cx="4076576" cy="3476557"/>
        </p:xfrm>
        <a:graphic>
          <a:graphicData uri="http://schemas.openxmlformats.org/presentationml/2006/ole">
            <mc:AlternateContent xmlns:mc="http://schemas.openxmlformats.org/markup-compatibility/2006">
              <mc:Choice xmlns:v="urn:schemas-microsoft-com:vml" Requires="v">
                <p:oleObj spid="_x0000_s183307" name="Chart" r:id="rId31" imgW="4076576" imgH="3476557" progId="MSGraph.Chart.8">
                  <p:embed followColorScheme="full"/>
                </p:oleObj>
              </mc:Choice>
              <mc:Fallback>
                <p:oleObj name="Chart" r:id="rId31" imgW="4076576" imgH="3476557" progId="MSGraph.Chart.8">
                  <p:embed followColorScheme="full"/>
                  <p:pic>
                    <p:nvPicPr>
                      <p:cNvPr id="0" name=""/>
                      <p:cNvPicPr/>
                      <p:nvPr/>
                    </p:nvPicPr>
                    <p:blipFill>
                      <a:blip r:embed="rId32"/>
                      <a:stretch>
                        <a:fillRect/>
                      </a:stretch>
                    </p:blipFill>
                    <p:spPr>
                      <a:xfrm>
                        <a:off x="381000" y="1943100"/>
                        <a:ext cx="4076576" cy="3476557"/>
                      </a:xfrm>
                      <a:prstGeom prst="rect">
                        <a:avLst/>
                      </a:prstGeom>
                    </p:spPr>
                  </p:pic>
                </p:oleObj>
              </mc:Fallback>
            </mc:AlternateContent>
          </a:graphicData>
        </a:graphic>
      </p:graphicFrame>
      <p:sp>
        <p:nvSpPr>
          <p:cNvPr id="51" name="Rectangle 50"/>
          <p:cNvSpPr/>
          <p:nvPr>
            <p:custDataLst>
              <p:tags r:id="rId11"/>
            </p:custDataLst>
          </p:nvPr>
        </p:nvSpPr>
        <p:spPr bwMode="auto">
          <a:xfrm>
            <a:off x="2809875" y="4716463"/>
            <a:ext cx="314325" cy="34925"/>
          </a:xfrm>
          <a:prstGeom prst="rect">
            <a:avLst/>
          </a:prstGeom>
          <a:solidFill>
            <a:srgbClr val="FFCF0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custDataLst>
              <p:tags r:id="rId12"/>
            </p:custDataLst>
          </p:nvPr>
        </p:nvSpPr>
        <p:spPr bwMode="auto">
          <a:xfrm>
            <a:off x="2195513" y="5441950"/>
            <a:ext cx="449263"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1D0714B3-F39C-4A30-A918-30BB7B4AF83F}" type="datetime'N''''''''i''''''''''''''t''''r''''a''te''''''''''''''''s'">
              <a:rPr lang="en-US" sz="1000">
                <a:solidFill>
                  <a:srgbClr val="000000"/>
                </a:solidFill>
              </a:rPr>
              <a:pPr algn="ctr">
                <a:spcBef>
                  <a:spcPct val="0"/>
                </a:spcBef>
                <a:spcAft>
                  <a:spcPct val="0"/>
                </a:spcAft>
              </a:pPr>
              <a:t>Nitrates</a:t>
            </a:fld>
            <a:endParaRPr lang="en-US" sz="1000">
              <a:solidFill>
                <a:srgbClr val="000000"/>
              </a:solidFill>
              <a:latin typeface="Arial"/>
              <a:sym typeface="Arial"/>
            </a:endParaRPr>
          </a:p>
        </p:txBody>
      </p:sp>
      <p:sp>
        <p:nvSpPr>
          <p:cNvPr id="55" name="Rectangle 54"/>
          <p:cNvSpPr/>
          <p:nvPr>
            <p:custDataLst>
              <p:tags r:id="rId13"/>
            </p:custDataLst>
          </p:nvPr>
        </p:nvSpPr>
        <p:spPr bwMode="auto">
          <a:xfrm>
            <a:off x="1647825" y="5441950"/>
            <a:ext cx="449263"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12354592-5079-4230-9195-A40AB56C7569}" type="datetime'''Te''''''''r''''tr''''''e ''Ni''''tr''a''''t''''''e''''''s'">
              <a:rPr lang="en-US" sz="1000">
                <a:solidFill>
                  <a:srgbClr val="000000"/>
                </a:solidFill>
              </a:rPr>
              <a:pPr algn="ctr">
                <a:spcBef>
                  <a:spcPct val="0"/>
                </a:spcBef>
                <a:spcAft>
                  <a:spcPct val="0"/>
                </a:spcAft>
              </a:pPr>
              <a:t>Tertre Nitrates</a:t>
            </a:fld>
            <a:endParaRPr lang="en-US" sz="1000">
              <a:solidFill>
                <a:srgbClr val="000000"/>
              </a:solidFill>
              <a:latin typeface="Arial"/>
              <a:sym typeface="Arial"/>
            </a:endParaRPr>
          </a:p>
        </p:txBody>
      </p:sp>
      <p:sp>
        <p:nvSpPr>
          <p:cNvPr id="56" name="Rectangle 55"/>
          <p:cNvSpPr/>
          <p:nvPr>
            <p:custDataLst>
              <p:tags r:id="rId14"/>
            </p:custDataLst>
          </p:nvPr>
        </p:nvSpPr>
        <p:spPr bwMode="auto">
          <a:xfrm>
            <a:off x="1023938" y="5441950"/>
            <a:ext cx="590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9E08E594-C530-4EEF-886D-8F8DF7BD9CE5}" type="datetime'''''Ur''''e''''''''a''''/''''''''''U''''''''''''''A''''''N'''">
              <a:rPr lang="en-US" sz="1000">
                <a:solidFill>
                  <a:srgbClr val="000000"/>
                </a:solidFill>
              </a:rPr>
              <a:pPr algn="ctr">
                <a:spcBef>
                  <a:spcPct val="0"/>
                </a:spcBef>
                <a:spcAft>
                  <a:spcPct val="0"/>
                </a:spcAft>
              </a:pPr>
              <a:t>Urea/UAN</a:t>
            </a:fld>
            <a:endParaRPr lang="en-US" sz="1000" dirty="0">
              <a:solidFill>
                <a:srgbClr val="000000"/>
              </a:solidFill>
              <a:latin typeface="Arial"/>
              <a:sym typeface="Arial"/>
            </a:endParaRPr>
          </a:p>
        </p:txBody>
      </p:sp>
      <p:sp>
        <p:nvSpPr>
          <p:cNvPr id="58" name="Rectangle 57"/>
          <p:cNvSpPr/>
          <p:nvPr>
            <p:custDataLst>
              <p:tags r:id="rId15"/>
            </p:custDataLst>
          </p:nvPr>
        </p:nvSpPr>
        <p:spPr bwMode="auto">
          <a:xfrm>
            <a:off x="466725" y="5441950"/>
            <a:ext cx="601663"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D045B983-6796-4B97-8A23-029AA6FE23F7}" type="datetime'''NH''3 ''''''p''''''''ro''du''''''''ct''io''''''''''''''n'">
              <a:rPr lang="en-US" sz="1000">
                <a:solidFill>
                  <a:srgbClr val="000000"/>
                </a:solidFill>
              </a:rPr>
              <a:pPr algn="ctr">
                <a:spcBef>
                  <a:spcPct val="0"/>
                </a:spcBef>
                <a:spcAft>
                  <a:spcPct val="0"/>
                </a:spcAft>
              </a:pPr>
              <a:t>NH3 production</a:t>
            </a:fld>
            <a:endParaRPr lang="en-US" sz="1000" dirty="0">
              <a:solidFill>
                <a:srgbClr val="000000"/>
              </a:solidFill>
              <a:sym typeface="+mn-lt"/>
            </a:endParaRPr>
          </a:p>
        </p:txBody>
      </p:sp>
      <p:sp>
        <p:nvSpPr>
          <p:cNvPr id="59" name="Rectangle 58"/>
          <p:cNvSpPr/>
          <p:nvPr>
            <p:custDataLst>
              <p:tags r:id="rId16"/>
            </p:custDataLst>
          </p:nvPr>
        </p:nvSpPr>
        <p:spPr bwMode="auto">
          <a:xfrm>
            <a:off x="3303588" y="5441950"/>
            <a:ext cx="433388"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12B68AB5-5F31-490F-BA9E-4B12990502B9}" type="datetime'''''IN''''''D ''''''''''o''''f''''''''''f-ta''k''''e'">
              <a:rPr lang="en-US" sz="1000">
                <a:solidFill>
                  <a:srgbClr val="000000"/>
                </a:solidFill>
              </a:rPr>
              <a:pPr algn="ctr">
                <a:spcBef>
                  <a:spcPct val="0"/>
                </a:spcBef>
                <a:spcAft>
                  <a:spcPct val="0"/>
                </a:spcAft>
              </a:pPr>
              <a:t>IND off-take</a:t>
            </a:fld>
            <a:endParaRPr lang="en-US" sz="1000" dirty="0">
              <a:solidFill>
                <a:srgbClr val="000000"/>
              </a:solidFill>
              <a:sym typeface="+mn-lt"/>
            </a:endParaRPr>
          </a:p>
        </p:txBody>
      </p:sp>
      <p:sp>
        <p:nvSpPr>
          <p:cNvPr id="63" name="Rectangle 62"/>
          <p:cNvSpPr/>
          <p:nvPr>
            <p:custDataLst>
              <p:tags r:id="rId17"/>
            </p:custDataLst>
          </p:nvPr>
        </p:nvSpPr>
        <p:spPr bwMode="auto">
          <a:xfrm>
            <a:off x="2798763" y="5441950"/>
            <a:ext cx="336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1D71083B-4147-46C4-8CA4-C3DA9E674F03}" type="datetime'N''''P''''''''''K''s'''''''''''''''''''''''''''">
              <a:rPr lang="en-US" sz="1000">
                <a:solidFill>
                  <a:srgbClr val="000000"/>
                </a:solidFill>
              </a:rPr>
              <a:pPr algn="ctr">
                <a:spcBef>
                  <a:spcPct val="0"/>
                </a:spcBef>
                <a:spcAft>
                  <a:spcPct val="0"/>
                </a:spcAft>
              </a:pPr>
              <a:t>NPKs</a:t>
            </a:fld>
            <a:endParaRPr lang="en-US" sz="1000">
              <a:solidFill>
                <a:srgbClr val="000000"/>
              </a:solidFill>
              <a:latin typeface="Arial"/>
              <a:sym typeface="Arial"/>
            </a:endParaRPr>
          </a:p>
        </p:txBody>
      </p:sp>
      <p:sp>
        <p:nvSpPr>
          <p:cNvPr id="66" name="Rectangle 65"/>
          <p:cNvSpPr/>
          <p:nvPr>
            <p:custDataLst>
              <p:tags r:id="rId18"/>
            </p:custDataLst>
          </p:nvPr>
        </p:nvSpPr>
        <p:spPr bwMode="auto">
          <a:xfrm>
            <a:off x="3848100" y="5441950"/>
            <a:ext cx="447675"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0AE52A41-1571-42CF-8F22-42D6C8B12C95}" type="datetime'''S''''h''ort'''''''''' p''''o''''''s''it''i''''''''on'">
              <a:rPr lang="en-US" sz="1000">
                <a:solidFill>
                  <a:srgbClr val="000000"/>
                </a:solidFill>
              </a:rPr>
              <a:pPr algn="ctr">
                <a:spcBef>
                  <a:spcPct val="0"/>
                </a:spcBef>
                <a:spcAft>
                  <a:spcPct val="0"/>
                </a:spcAft>
              </a:pPr>
              <a:t>Short position</a:t>
            </a:fld>
            <a:endParaRPr lang="en-US" sz="1000" dirty="0">
              <a:solidFill>
                <a:srgbClr val="000000"/>
              </a:solidFill>
              <a:sym typeface="+mn-lt"/>
            </a:endParaRPr>
          </a:p>
        </p:txBody>
      </p:sp>
      <p:sp>
        <p:nvSpPr>
          <p:cNvPr id="68" name="Rectangle 67"/>
          <p:cNvSpPr/>
          <p:nvPr>
            <p:custDataLst>
              <p:tags r:id="rId19"/>
            </p:custDataLst>
          </p:nvPr>
        </p:nvSpPr>
        <p:spPr bwMode="auto">
          <a:xfrm>
            <a:off x="3414713" y="2317750"/>
            <a:ext cx="179388" cy="133350"/>
          </a:xfrm>
          <a:prstGeom prst="rect">
            <a:avLst/>
          </a:prstGeom>
          <a:solidFill>
            <a:srgbClr val="969696"/>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custDataLst>
              <p:tags r:id="rId20"/>
            </p:custDataLst>
          </p:nvPr>
        </p:nvSpPr>
        <p:spPr bwMode="auto">
          <a:xfrm>
            <a:off x="3414713" y="2520950"/>
            <a:ext cx="179388" cy="133350"/>
          </a:xfrm>
          <a:prstGeom prst="rect">
            <a:avLst/>
          </a:prstGeom>
          <a:solidFill>
            <a:srgbClr val="FFCF0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custDataLst>
              <p:tags r:id="rId21"/>
            </p:custDataLst>
          </p:nvPr>
        </p:nvSpPr>
        <p:spPr bwMode="auto">
          <a:xfrm>
            <a:off x="3414713" y="2114550"/>
            <a:ext cx="179388" cy="133350"/>
          </a:xfrm>
          <a:prstGeom prst="rect">
            <a:avLst/>
          </a:prstGeom>
          <a:solidFill>
            <a:srgbClr val="78A22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custDataLst>
              <p:tags r:id="rId22"/>
            </p:custDataLst>
          </p:nvPr>
        </p:nvSpPr>
        <p:spPr bwMode="auto">
          <a:xfrm>
            <a:off x="3644900" y="2517775"/>
            <a:ext cx="436563"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D39AA0D1-8C41-4D0D-84A7-02F40CEAA9AA}" type="datetime'''''Fl''''''''''''''''e''''''''''xi''b''''''''le'''''''''''">
              <a:rPr lang="en-US" sz="1000">
                <a:solidFill>
                  <a:srgbClr val="000000"/>
                </a:solidFill>
              </a:rPr>
              <a:pPr>
                <a:spcBef>
                  <a:spcPct val="0"/>
                </a:spcBef>
                <a:spcAft>
                  <a:spcPct val="0"/>
                </a:spcAft>
              </a:pPr>
              <a:t>Flexible</a:t>
            </a:fld>
            <a:endParaRPr lang="en-US" sz="1000">
              <a:solidFill>
                <a:srgbClr val="000000"/>
              </a:solidFill>
              <a:sym typeface="+mn-lt"/>
            </a:endParaRPr>
          </a:p>
        </p:txBody>
      </p:sp>
      <p:sp>
        <p:nvSpPr>
          <p:cNvPr id="72" name="Rectangle 71"/>
          <p:cNvSpPr/>
          <p:nvPr>
            <p:custDataLst>
              <p:tags r:id="rId23"/>
            </p:custDataLst>
          </p:nvPr>
        </p:nvSpPr>
        <p:spPr bwMode="auto">
          <a:xfrm>
            <a:off x="3644900" y="2314575"/>
            <a:ext cx="566738"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A5528B68-93D5-4BB0-AEA1-321329AE8C0C}" type="datetime'''''In''t''''''eg''''''''''''''''''''ra''t''''''ed'''">
              <a:rPr lang="en-US" sz="1000">
                <a:solidFill>
                  <a:srgbClr val="000000"/>
                </a:solidFill>
              </a:rPr>
              <a:pPr/>
              <a:t>Integrated</a:t>
            </a:fld>
            <a:endParaRPr lang="en-US" sz="1000">
              <a:solidFill>
                <a:srgbClr val="000000"/>
              </a:solidFill>
              <a:sym typeface="+mn-lt"/>
            </a:endParaRPr>
          </a:p>
        </p:txBody>
      </p:sp>
      <p:sp>
        <p:nvSpPr>
          <p:cNvPr id="73" name="Rectangle 72"/>
          <p:cNvSpPr/>
          <p:nvPr>
            <p:custDataLst>
              <p:tags r:id="rId24"/>
            </p:custDataLst>
          </p:nvPr>
        </p:nvSpPr>
        <p:spPr bwMode="auto">
          <a:xfrm>
            <a:off x="3644900" y="2111375"/>
            <a:ext cx="512763"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6B7671DE-6C00-434E-9382-17BB1E07103E}" type="datetime'''''Av''a''''''''''''i''''l''a''''''b''''le'''">
              <a:rPr lang="en-US" sz="1000">
                <a:solidFill>
                  <a:srgbClr val="000000"/>
                </a:solidFill>
              </a:rPr>
              <a:pPr>
                <a:spcBef>
                  <a:spcPct val="0"/>
                </a:spcBef>
                <a:spcAft>
                  <a:spcPct val="0"/>
                </a:spcAft>
              </a:pPr>
              <a:t>Available</a:t>
            </a:fld>
            <a:endParaRPr lang="en-US" sz="1000">
              <a:solidFill>
                <a:srgbClr val="000000"/>
              </a:solidFill>
              <a:sym typeface="+mn-lt"/>
            </a:endParaRPr>
          </a:p>
        </p:txBody>
      </p:sp>
      <p:sp>
        <p:nvSpPr>
          <p:cNvPr id="75" name="Flowchart: Connector 74"/>
          <p:cNvSpPr/>
          <p:nvPr/>
        </p:nvSpPr>
        <p:spPr>
          <a:xfrm>
            <a:off x="6757041" y="1859453"/>
            <a:ext cx="138303" cy="140709"/>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p:cNvSpPr/>
          <p:nvPr/>
        </p:nvSpPr>
        <p:spPr>
          <a:xfrm>
            <a:off x="6687890" y="4077072"/>
            <a:ext cx="138303" cy="144016"/>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p:cNvSpPr/>
          <p:nvPr/>
        </p:nvSpPr>
        <p:spPr>
          <a:xfrm>
            <a:off x="6725990" y="3120385"/>
            <a:ext cx="138303" cy="144016"/>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Connector 77"/>
          <p:cNvSpPr/>
          <p:nvPr/>
        </p:nvSpPr>
        <p:spPr>
          <a:xfrm>
            <a:off x="7308304" y="2255474"/>
            <a:ext cx="138303" cy="144016"/>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Connector 73"/>
          <p:cNvSpPr/>
          <p:nvPr/>
        </p:nvSpPr>
        <p:spPr>
          <a:xfrm>
            <a:off x="7746065" y="2064155"/>
            <a:ext cx="138303" cy="140709"/>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p:cNvSpPr/>
          <p:nvPr/>
        </p:nvSpPr>
        <p:spPr>
          <a:xfrm>
            <a:off x="6953977" y="2712227"/>
            <a:ext cx="138303" cy="140709"/>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Connector 79"/>
          <p:cNvSpPr/>
          <p:nvPr/>
        </p:nvSpPr>
        <p:spPr>
          <a:xfrm>
            <a:off x="5796136" y="3933056"/>
            <a:ext cx="138303" cy="140709"/>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2"/>
          <p:cNvSpPr>
            <a:spLocks noGrp="1"/>
          </p:cNvSpPr>
          <p:nvPr>
            <p:ph type="title"/>
          </p:nvPr>
        </p:nvSpPr>
        <p:spPr>
          <a:xfrm>
            <a:off x="533400" y="230188"/>
            <a:ext cx="8109981" cy="846137"/>
          </a:xfrm>
        </p:spPr>
        <p:txBody>
          <a:bodyPr/>
          <a:lstStyle/>
          <a:p>
            <a:r>
              <a:rPr lang="en-GB" dirty="0"/>
              <a:t>Flexible </a:t>
            </a:r>
            <a:r>
              <a:rPr lang="en-GB" dirty="0" smtClean="0"/>
              <a:t>structure gives downside protection</a:t>
            </a:r>
            <a:br>
              <a:rPr lang="en-GB" dirty="0" smtClean="0"/>
            </a:br>
            <a:r>
              <a:rPr lang="en-GB" sz="1600" dirty="0" smtClean="0">
                <a:solidFill>
                  <a:schemeClr val="tx1"/>
                </a:solidFill>
              </a:rPr>
              <a:t>Costs are ~90% variable, and 90% of nitrate /NPK plants are flexible</a:t>
            </a:r>
            <a:endParaRPr lang="en-GB" sz="1600" dirty="0">
              <a:solidFill>
                <a:schemeClr val="tx1"/>
              </a:solidFill>
            </a:endParaRPr>
          </a:p>
        </p:txBody>
      </p:sp>
    </p:spTree>
    <p:extLst>
      <p:ext uri="{BB962C8B-B14F-4D97-AF65-F5344CB8AC3E}">
        <p14:creationId xmlns:p14="http://schemas.microsoft.com/office/powerpoint/2010/main" val="302624487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2"/>
            </p:custDataLst>
            <p:extLst>
              <p:ext uri="{D42A27DB-BD31-4B8C-83A1-F6EECF244321}">
                <p14:modId xmlns:p14="http://schemas.microsoft.com/office/powerpoint/2010/main" val="4194111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7398" name="think-cell Slide" r:id="rId25" imgW="360" imgH="360" progId="TCLayout.ActiveDocument.1">
                  <p:embed/>
                </p:oleObj>
              </mc:Choice>
              <mc:Fallback>
                <p:oleObj name="think-cell Slide" r:id="rId25" imgW="360" imgH="360" progId="TCLayout.ActiveDocument.1">
                  <p:embed/>
                  <p:pic>
                    <p:nvPicPr>
                      <p:cNvPr id="0" name=""/>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hidden="1"/>
          <p:cNvSpPr/>
          <p:nvPr>
            <p:custDataLst>
              <p:tags r:id="rId3"/>
            </p:custDataLst>
          </p:nvPr>
        </p:nvSpPr>
        <p:spPr bwMode="auto">
          <a:xfrm>
            <a:off x="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200">
              <a:latin typeface="Arial"/>
              <a:ea typeface="ＭＳ Ｐゴシック"/>
              <a:cs typeface="Arial"/>
              <a:sym typeface="Arial"/>
            </a:endParaRPr>
          </a:p>
        </p:txBody>
      </p:sp>
      <p:cxnSp>
        <p:nvCxnSpPr>
          <p:cNvPr id="53" name="Straight Connector 52"/>
          <p:cNvCxnSpPr/>
          <p:nvPr>
            <p:custDataLst>
              <p:tags r:id="rId4"/>
            </p:custDataLst>
          </p:nvPr>
        </p:nvCxnSpPr>
        <p:spPr bwMode="auto">
          <a:xfrm>
            <a:off x="4457700" y="2857500"/>
            <a:ext cx="457200" cy="0"/>
          </a:xfrm>
          <a:prstGeom prst="line">
            <a:avLst/>
          </a:prstGeom>
          <a:ln w="3175">
            <a:no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custDataLst>
              <p:tags r:id="rId5"/>
            </p:custDataLst>
          </p:nvPr>
        </p:nvCxnSpPr>
        <p:spPr bwMode="auto">
          <a:xfrm>
            <a:off x="2419350" y="3238500"/>
            <a:ext cx="457200" cy="0"/>
          </a:xfrm>
          <a:prstGeom prst="line">
            <a:avLst/>
          </a:prstGeom>
          <a:ln w="3175">
            <a:no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custDataLst>
              <p:tags r:id="rId6"/>
            </p:custDataLst>
          </p:nvPr>
        </p:nvCxnSpPr>
        <p:spPr bwMode="auto">
          <a:xfrm>
            <a:off x="3438525" y="3181350"/>
            <a:ext cx="457200" cy="0"/>
          </a:xfrm>
          <a:prstGeom prst="line">
            <a:avLst/>
          </a:prstGeom>
          <a:ln w="3175">
            <a:no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custDataLst>
              <p:tags r:id="rId7"/>
            </p:custDataLst>
          </p:nvPr>
        </p:nvCxnSpPr>
        <p:spPr bwMode="auto">
          <a:xfrm>
            <a:off x="1400175" y="3409950"/>
            <a:ext cx="457200" cy="0"/>
          </a:xfrm>
          <a:prstGeom prst="line">
            <a:avLst/>
          </a:prstGeom>
          <a:ln w="3175">
            <a:noFill/>
            <a:prstDash val="lgDash"/>
            <a:headEnd type="none"/>
            <a:tailEnd type="none"/>
          </a:ln>
          <a:effectLst/>
        </p:spPr>
        <p:style>
          <a:lnRef idx="1">
            <a:schemeClr val="accent1"/>
          </a:lnRef>
          <a:fillRef idx="0">
            <a:schemeClr val="accent1"/>
          </a:fillRef>
          <a:effectRef idx="0">
            <a:schemeClr val="accent1"/>
          </a:effectRef>
          <a:fontRef idx="minor">
            <a:schemeClr val="tx1"/>
          </a:fontRef>
        </p:style>
      </p:cxnSp>
      <p:graphicFrame>
        <p:nvGraphicFramePr>
          <p:cNvPr id="6" name="Object 5"/>
          <p:cNvGraphicFramePr>
            <a:graphicFrameLocks noChangeAspect="1"/>
          </p:cNvGraphicFramePr>
          <p:nvPr>
            <p:custDataLst>
              <p:tags r:id="rId8"/>
            </p:custDataLst>
            <p:extLst>
              <p:ext uri="{D42A27DB-BD31-4B8C-83A1-F6EECF244321}">
                <p14:modId xmlns:p14="http://schemas.microsoft.com/office/powerpoint/2010/main" val="2972284535"/>
              </p:ext>
            </p:extLst>
          </p:nvPr>
        </p:nvGraphicFramePr>
        <p:xfrm>
          <a:off x="495300" y="2743200"/>
          <a:ext cx="5305411" cy="2447857"/>
        </p:xfrm>
        <a:graphic>
          <a:graphicData uri="http://schemas.openxmlformats.org/presentationml/2006/ole">
            <mc:AlternateContent xmlns:mc="http://schemas.openxmlformats.org/markup-compatibility/2006">
              <mc:Choice xmlns:v="urn:schemas-microsoft-com:vml" Requires="v">
                <p:oleObj spid="_x0000_s187399" name="Chart" r:id="rId27" imgW="5305411" imgH="2447857" progId="MSGraph.Chart.8">
                  <p:embed followColorScheme="full"/>
                </p:oleObj>
              </mc:Choice>
              <mc:Fallback>
                <p:oleObj name="Chart" r:id="rId27" imgW="5305411" imgH="2447857" progId="MSGraph.Chart.8">
                  <p:embed followColorScheme="full"/>
                  <p:pic>
                    <p:nvPicPr>
                      <p:cNvPr id="0" name=""/>
                      <p:cNvPicPr>
                        <a:picLocks noChangeAspect="1" noChangeArrowheads="1"/>
                      </p:cNvPicPr>
                      <p:nvPr/>
                    </p:nvPicPr>
                    <p:blipFill>
                      <a:blip r:embed="rId28"/>
                      <a:srcRect/>
                      <a:stretch>
                        <a:fillRect/>
                      </a:stretch>
                    </p:blipFill>
                    <p:spPr bwMode="auto">
                      <a:xfrm>
                        <a:off x="495300" y="2743200"/>
                        <a:ext cx="5305411" cy="24478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4" name="Straight Connector 53"/>
          <p:cNvCxnSpPr/>
          <p:nvPr>
            <p:custDataLst>
              <p:tags r:id="rId9"/>
            </p:custDataLst>
          </p:nvPr>
        </p:nvCxnSpPr>
        <p:spPr bwMode="auto">
          <a:xfrm flipV="1">
            <a:off x="1119188" y="2459038"/>
            <a:ext cx="0" cy="704850"/>
          </a:xfrm>
          <a:prstGeom prst="line">
            <a:avLst/>
          </a:prstGeom>
          <a:ln w="1270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custDataLst>
              <p:tags r:id="rId10"/>
            </p:custDataLst>
          </p:nvPr>
        </p:nvCxnSpPr>
        <p:spPr bwMode="auto">
          <a:xfrm>
            <a:off x="1119188" y="2459038"/>
            <a:ext cx="4076700" cy="0"/>
          </a:xfrm>
          <a:prstGeom prst="line">
            <a:avLst/>
          </a:prstGeom>
          <a:ln w="1270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custDataLst>
              <p:tags r:id="rId11"/>
            </p:custDataLst>
          </p:nvPr>
        </p:nvCxnSpPr>
        <p:spPr bwMode="auto">
          <a:xfrm>
            <a:off x="5195888" y="2459038"/>
            <a:ext cx="0" cy="152400"/>
          </a:xfrm>
          <a:prstGeom prst="line">
            <a:avLst/>
          </a:prstGeom>
          <a:ln w="12700">
            <a:solidFill>
              <a:schemeClr val="tx1"/>
            </a:solidFill>
            <a:headEnd type="none"/>
            <a:tailEnd type="triangle" w="med" len="med"/>
          </a:ln>
          <a:effectLst/>
        </p:spPr>
        <p:style>
          <a:lnRef idx="1">
            <a:schemeClr val="accent1"/>
          </a:lnRef>
          <a:fillRef idx="0">
            <a:schemeClr val="accent1"/>
          </a:fillRef>
          <a:effectRef idx="0">
            <a:schemeClr val="accent1"/>
          </a:effectRef>
          <a:fontRef idx="minor">
            <a:schemeClr val="tx1"/>
          </a:fontRef>
        </p:style>
      </p:cxnSp>
      <p:sp>
        <p:nvSpPr>
          <p:cNvPr id="33" name="Oval 32"/>
          <p:cNvSpPr/>
          <p:nvPr>
            <p:custDataLst>
              <p:tags r:id="rId12"/>
            </p:custDataLst>
          </p:nvPr>
        </p:nvSpPr>
        <p:spPr bwMode="gray">
          <a:xfrm>
            <a:off x="2944813" y="2341563"/>
            <a:ext cx="425450" cy="234950"/>
          </a:xfrm>
          <a:prstGeom prst="ellipse">
            <a:avLst/>
          </a:prstGeom>
          <a:solidFill>
            <a:srgbClr val="FFFFFF"/>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a:lnSpc>
                <a:spcPct val="90000"/>
              </a:lnSpc>
              <a:spcBef>
                <a:spcPct val="0"/>
              </a:spcBef>
              <a:spcAft>
                <a:spcPct val="0"/>
              </a:spcAft>
            </a:pPr>
            <a:fld id="{4595114A-9224-48B4-9598-5A35A1AA71A6}" type="datetime'''''''''''''''+''8''''''''''''.''0'''''''">
              <a:rPr lang="en-US" sz="1200" b="1">
                <a:solidFill>
                  <a:srgbClr val="000000"/>
                </a:solidFill>
                <a:ea typeface="ＭＳ Ｐゴシック"/>
                <a:cs typeface="Arial"/>
              </a:rPr>
              <a:pPr/>
              <a:t>+8.0</a:t>
            </a:fld>
            <a:endParaRPr lang="en-US" sz="1200" b="1">
              <a:solidFill>
                <a:srgbClr val="000000"/>
              </a:solidFill>
              <a:latin typeface="Arial"/>
              <a:ea typeface="ＭＳ Ｐゴシック"/>
              <a:cs typeface="Arial"/>
              <a:sym typeface="Arial"/>
            </a:endParaRPr>
          </a:p>
        </p:txBody>
      </p:sp>
      <p:sp>
        <p:nvSpPr>
          <p:cNvPr id="2" name="Rectangle 1"/>
          <p:cNvSpPr/>
          <p:nvPr>
            <p:custDataLst>
              <p:tags r:id="rId13"/>
            </p:custDataLst>
          </p:nvPr>
        </p:nvSpPr>
        <p:spPr bwMode="gray">
          <a:xfrm>
            <a:off x="950913" y="3201988"/>
            <a:ext cx="3365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lstStyle/>
          <a:p>
            <a:pPr algn="ctr">
              <a:spcBef>
                <a:spcPct val="0"/>
              </a:spcBef>
              <a:spcAft>
                <a:spcPct val="0"/>
              </a:spcAft>
            </a:pPr>
            <a:fld id="{0622C003-EA29-4A8C-A3A3-13B4C894918C}" type="datetime'''''''''''''''''''''''''''2''''''4''''''.5'">
              <a:rPr lang="en-US" sz="1200">
                <a:solidFill>
                  <a:srgbClr val="000000"/>
                </a:solidFill>
                <a:latin typeface="Arial"/>
                <a:ea typeface="ＭＳ Ｐゴシック"/>
                <a:cs typeface="Arial"/>
                <a:sym typeface="Arial"/>
              </a:rPr>
              <a:pPr algn="ctr">
                <a:spcBef>
                  <a:spcPct val="0"/>
                </a:spcBef>
                <a:spcAft>
                  <a:spcPct val="0"/>
                </a:spcAft>
              </a:pPr>
              <a:t>24.5</a:t>
            </a:fld>
            <a:endParaRPr lang="en-GB" sz="1200">
              <a:solidFill>
                <a:srgbClr val="000000"/>
              </a:solidFill>
              <a:latin typeface="Arial"/>
              <a:ea typeface="ＭＳ Ｐゴシック"/>
              <a:cs typeface="Arial"/>
              <a:sym typeface="Arial"/>
            </a:endParaRPr>
          </a:p>
        </p:txBody>
      </p:sp>
      <p:sp>
        <p:nvSpPr>
          <p:cNvPr id="10" name="Rectangle 9"/>
          <p:cNvSpPr/>
          <p:nvPr>
            <p:custDataLst>
              <p:tags r:id="rId14"/>
            </p:custDataLst>
          </p:nvPr>
        </p:nvSpPr>
        <p:spPr bwMode="auto">
          <a:xfrm>
            <a:off x="4970463" y="5235575"/>
            <a:ext cx="452438"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126E176F-D115-4980-BEEB-C901DFE6CCE6}" type="datetime'''''''''''''''''''''T''''''''ar''''''''''''''''''''g''e''''t'">
              <a:rPr lang="en-US" sz="1200">
                <a:solidFill>
                  <a:srgbClr val="000000"/>
                </a:solidFill>
                <a:ea typeface="ＭＳ Ｐゴシック"/>
                <a:cs typeface="Arial"/>
              </a:rPr>
              <a:pPr/>
              <a:t>Target</a:t>
            </a:fld>
            <a:endParaRPr lang="en-US" sz="1200">
              <a:solidFill>
                <a:srgbClr val="000000"/>
              </a:solidFill>
              <a:latin typeface="Arial"/>
              <a:ea typeface="ＭＳ Ｐゴシック"/>
              <a:cs typeface="Arial"/>
              <a:sym typeface="Arial"/>
            </a:endParaRPr>
          </a:p>
        </p:txBody>
      </p:sp>
      <p:sp>
        <p:nvSpPr>
          <p:cNvPr id="3" name="Rectangle 2"/>
          <p:cNvSpPr/>
          <p:nvPr>
            <p:custDataLst>
              <p:tags r:id="rId15"/>
            </p:custDataLst>
          </p:nvPr>
        </p:nvSpPr>
        <p:spPr bwMode="gray">
          <a:xfrm>
            <a:off x="5027613" y="2649538"/>
            <a:ext cx="3365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lstStyle/>
          <a:p>
            <a:pPr algn="ctr">
              <a:spcBef>
                <a:spcPct val="0"/>
              </a:spcBef>
              <a:spcAft>
                <a:spcPct val="0"/>
              </a:spcAft>
            </a:pPr>
            <a:fld id="{C96E2BBD-BC44-4062-B5C5-ABB2713D32B6}" type="datetime'''''''''''3''''''''''''''''''''''''''''2.''5'''''''''''''''">
              <a:rPr lang="en-US" sz="1200">
                <a:solidFill>
                  <a:srgbClr val="000000"/>
                </a:solidFill>
                <a:ea typeface="ＭＳ Ｐゴシック"/>
                <a:cs typeface="Arial"/>
              </a:rPr>
              <a:pPr/>
              <a:t>32.5</a:t>
            </a:fld>
            <a:endParaRPr lang="en-GB" sz="1200">
              <a:solidFill>
                <a:srgbClr val="000000"/>
              </a:solidFill>
              <a:latin typeface="Arial"/>
              <a:ea typeface="ＭＳ Ｐゴシック"/>
              <a:cs typeface="Arial"/>
              <a:sym typeface="Arial"/>
            </a:endParaRPr>
          </a:p>
        </p:txBody>
      </p:sp>
      <p:sp>
        <p:nvSpPr>
          <p:cNvPr id="9" name="Rectangle 8"/>
          <p:cNvSpPr/>
          <p:nvPr>
            <p:custDataLst>
              <p:tags r:id="rId16"/>
            </p:custDataLst>
          </p:nvPr>
        </p:nvSpPr>
        <p:spPr bwMode="auto">
          <a:xfrm>
            <a:off x="3838575" y="5235575"/>
            <a:ext cx="677863" cy="365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823690CD-0C1E-4250-BFFA-B7D09D03B05C}" type="datetime'''P''''i''''pel''i''''n''e'''' / r''''''e''m''''a''inin''''g'">
              <a:rPr lang="en-US" sz="1200">
                <a:solidFill>
                  <a:srgbClr val="000000"/>
                </a:solidFill>
                <a:ea typeface="ＭＳ Ｐゴシック"/>
                <a:cs typeface="Arial"/>
              </a:rPr>
              <a:pPr/>
              <a:t>Pipeline / remaining</a:t>
            </a:fld>
            <a:endParaRPr lang="en-GB" sz="1200">
              <a:solidFill>
                <a:srgbClr val="000000"/>
              </a:solidFill>
              <a:latin typeface="Arial"/>
              <a:ea typeface="ＭＳ Ｐゴシック"/>
              <a:cs typeface="Arial"/>
              <a:sym typeface="Arial"/>
            </a:endParaRPr>
          </a:p>
        </p:txBody>
      </p:sp>
      <p:sp>
        <p:nvSpPr>
          <p:cNvPr id="5" name="Rectangle 4"/>
          <p:cNvSpPr/>
          <p:nvPr>
            <p:custDataLst>
              <p:tags r:id="rId17"/>
            </p:custDataLst>
          </p:nvPr>
        </p:nvSpPr>
        <p:spPr bwMode="auto">
          <a:xfrm>
            <a:off x="2860675" y="5235575"/>
            <a:ext cx="593725" cy="365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F280CCFC-15CB-4977-8503-93D740EB50A1}" type="datetime'''Clos''''e ''''''''''t''o a''p''''pr''''ova''''''''''l'''">
              <a:rPr lang="en-US" sz="1200">
                <a:solidFill>
                  <a:srgbClr val="000000"/>
                </a:solidFill>
                <a:ea typeface="ＭＳ Ｐゴシック"/>
                <a:cs typeface="Arial"/>
              </a:rPr>
              <a:pPr/>
              <a:t>Close to approval</a:t>
            </a:fld>
            <a:endParaRPr lang="en-GB" sz="1200">
              <a:solidFill>
                <a:srgbClr val="000000"/>
              </a:solidFill>
              <a:latin typeface="Arial"/>
              <a:ea typeface="ＭＳ Ｐゴシック"/>
              <a:cs typeface="Arial"/>
              <a:sym typeface="Arial"/>
            </a:endParaRPr>
          </a:p>
        </p:txBody>
      </p:sp>
      <p:sp useBgFill="1">
        <p:nvSpPr>
          <p:cNvPr id="12" name="Rectangle 11"/>
          <p:cNvSpPr/>
          <p:nvPr>
            <p:custDataLst>
              <p:tags r:id="rId18"/>
            </p:custDataLst>
          </p:nvPr>
        </p:nvSpPr>
        <p:spPr bwMode="gray">
          <a:xfrm>
            <a:off x="3032125" y="3119438"/>
            <a:ext cx="252413" cy="182563"/>
          </a:xfrm>
          <a:prstGeom prst="rect">
            <a:avLst/>
          </a:pr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A0887714-9B2C-41DC-81C8-59D2F200F738}" type="datetime'''''''''''''''''''''''0''''''''''''.''''''''''''''''''''''''9'">
              <a:rPr lang="en-US" sz="1200">
                <a:solidFill>
                  <a:srgbClr val="000000"/>
                </a:solidFill>
                <a:ea typeface="ＭＳ Ｐゴシック"/>
                <a:cs typeface="Arial"/>
              </a:rPr>
              <a:pPr/>
              <a:t>0.9</a:t>
            </a:fld>
            <a:endParaRPr lang="en-GB" sz="1200">
              <a:solidFill>
                <a:srgbClr val="000000"/>
              </a:solidFill>
              <a:latin typeface="Arial"/>
              <a:ea typeface="ＭＳ Ｐゴシック"/>
              <a:cs typeface="Arial"/>
              <a:sym typeface="Arial"/>
            </a:endParaRPr>
          </a:p>
        </p:txBody>
      </p:sp>
      <p:sp>
        <p:nvSpPr>
          <p:cNvPr id="4" name="Rectangle 3"/>
          <p:cNvSpPr/>
          <p:nvPr>
            <p:custDataLst>
              <p:tags r:id="rId19"/>
            </p:custDataLst>
          </p:nvPr>
        </p:nvSpPr>
        <p:spPr bwMode="auto">
          <a:xfrm>
            <a:off x="1727200" y="5235575"/>
            <a:ext cx="822325" cy="365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934B1D36-23BA-475B-8196-54A302D22C5C}" type="datetime'E''x''''''e''cute''''''''''''d'''' / in exec''''''u''tion'''">
              <a:rPr lang="en-US" sz="1200">
                <a:solidFill>
                  <a:srgbClr val="000000"/>
                </a:solidFill>
                <a:ea typeface="ＭＳ Ｐゴシック"/>
                <a:cs typeface="Arial"/>
              </a:rPr>
              <a:pPr/>
              <a:t>Executed / in execution</a:t>
            </a:fld>
            <a:endParaRPr lang="en-GB" sz="1200">
              <a:solidFill>
                <a:srgbClr val="000000"/>
              </a:solidFill>
              <a:latin typeface="Arial"/>
              <a:ea typeface="ＭＳ Ｐゴシック"/>
              <a:cs typeface="Arial"/>
              <a:sym typeface="Arial"/>
            </a:endParaRPr>
          </a:p>
        </p:txBody>
      </p:sp>
      <p:sp>
        <p:nvSpPr>
          <p:cNvPr id="11" name="Rectangle 10"/>
          <p:cNvSpPr/>
          <p:nvPr>
            <p:custDataLst>
              <p:tags r:id="rId20"/>
            </p:custDataLst>
          </p:nvPr>
        </p:nvSpPr>
        <p:spPr bwMode="gray">
          <a:xfrm>
            <a:off x="2012950" y="323373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153A95BC-CFE0-494A-A3E9-BB7219577346}" type="datetime'2''''.''''''''''''''''''''''''''''''''''''''4'''''''''''''''">
              <a:rPr lang="en-US" sz="1200">
                <a:solidFill>
                  <a:srgbClr val="000000"/>
                </a:solidFill>
                <a:ea typeface="ＭＳ Ｐゴシック"/>
                <a:cs typeface="Arial"/>
              </a:rPr>
              <a:pPr/>
              <a:t>2.4</a:t>
            </a:fld>
            <a:endParaRPr lang="en-GB" sz="1200">
              <a:solidFill>
                <a:srgbClr val="000000"/>
              </a:solidFill>
              <a:latin typeface="Arial"/>
              <a:ea typeface="ＭＳ Ｐゴシック"/>
              <a:cs typeface="Arial"/>
              <a:sym typeface="Arial"/>
            </a:endParaRPr>
          </a:p>
        </p:txBody>
      </p:sp>
      <p:sp>
        <p:nvSpPr>
          <p:cNvPr id="7" name="Rectangle 6"/>
          <p:cNvSpPr/>
          <p:nvPr>
            <p:custDataLst>
              <p:tags r:id="rId21"/>
            </p:custDataLst>
          </p:nvPr>
        </p:nvSpPr>
        <p:spPr bwMode="auto">
          <a:xfrm>
            <a:off x="944563" y="5235575"/>
            <a:ext cx="349250" cy="182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62724C94-3BEE-41BC-A309-CB988CD30464}" type="datetime'''''''''''2''''''''''''01''''''''''''0'''''''''''''">
              <a:rPr lang="en-US" sz="1200" smtClean="0">
                <a:solidFill>
                  <a:srgbClr val="000000"/>
                </a:solidFill>
                <a:ea typeface="ＭＳ Ｐゴシック"/>
                <a:cs typeface="Arial"/>
              </a:rPr>
              <a:pPr algn="ctr">
                <a:spcBef>
                  <a:spcPct val="0"/>
                </a:spcBef>
                <a:spcAft>
                  <a:spcPct val="0"/>
                </a:spcAft>
              </a:pPr>
              <a:t>2010</a:t>
            </a:fld>
            <a:endParaRPr lang="en-US" sz="1200">
              <a:solidFill>
                <a:srgbClr val="000000"/>
              </a:solidFill>
              <a:latin typeface="Arial"/>
              <a:ea typeface="ＭＳ Ｐゴシック"/>
              <a:cs typeface="Arial"/>
              <a:sym typeface="Arial"/>
            </a:endParaRPr>
          </a:p>
        </p:txBody>
      </p:sp>
      <p:sp>
        <p:nvSpPr>
          <p:cNvPr id="27" name="TextBox 26"/>
          <p:cNvSpPr txBox="1"/>
          <p:nvPr/>
        </p:nvSpPr>
        <p:spPr>
          <a:xfrm>
            <a:off x="1371601" y="1749425"/>
            <a:ext cx="3686174" cy="307777"/>
          </a:xfrm>
          <a:prstGeom prst="rect">
            <a:avLst/>
          </a:prstGeom>
          <a:noFill/>
        </p:spPr>
        <p:txBody>
          <a:bodyPr wrap="square" rtlCol="0">
            <a:spAutoFit/>
          </a:bodyPr>
          <a:lstStyle/>
          <a:p>
            <a:pPr algn="ctr"/>
            <a:r>
              <a:rPr lang="en-US" sz="1400" b="1" i="1" dirty="0" smtClean="0"/>
              <a:t>Growth in own-produced and JV volumes</a:t>
            </a:r>
            <a:endParaRPr lang="en-US" sz="1400" b="1" i="1" dirty="0"/>
          </a:p>
        </p:txBody>
      </p:sp>
      <p:sp>
        <p:nvSpPr>
          <p:cNvPr id="30" name="Title 29"/>
          <p:cNvSpPr>
            <a:spLocks noGrp="1"/>
          </p:cNvSpPr>
          <p:nvPr>
            <p:ph type="title"/>
          </p:nvPr>
        </p:nvSpPr>
        <p:spPr>
          <a:xfrm>
            <a:off x="533400" y="230188"/>
            <a:ext cx="8143056" cy="846137"/>
          </a:xfrm>
        </p:spPr>
        <p:txBody>
          <a:bodyPr/>
          <a:lstStyle/>
          <a:p>
            <a:r>
              <a:rPr lang="nb-NO" dirty="0" smtClean="0">
                <a:solidFill>
                  <a:schemeClr val="accent3"/>
                </a:solidFill>
              </a:rPr>
              <a:t>Growth is progressing and pipeline is </a:t>
            </a:r>
            <a:r>
              <a:rPr lang="nb-NO" dirty="0" err="1" smtClean="0">
                <a:solidFill>
                  <a:schemeClr val="accent3"/>
                </a:solidFill>
              </a:rPr>
              <a:t>strong</a:t>
            </a:r>
            <a:endParaRPr lang="en-US" dirty="0"/>
          </a:p>
        </p:txBody>
      </p:sp>
      <p:sp>
        <p:nvSpPr>
          <p:cNvPr id="21" name="Rectangle 20"/>
          <p:cNvSpPr/>
          <p:nvPr/>
        </p:nvSpPr>
        <p:spPr bwMode="gray">
          <a:xfrm>
            <a:off x="504825" y="1641153"/>
            <a:ext cx="5300960" cy="402009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22" name="TextBox 106"/>
          <p:cNvSpPr txBox="1">
            <a:spLocks/>
          </p:cNvSpPr>
          <p:nvPr>
            <p:custDataLst>
              <p:tags r:id="rId22"/>
            </p:custDataLst>
          </p:nvPr>
        </p:nvSpPr>
        <p:spPr>
          <a:xfrm>
            <a:off x="6084168" y="1641154"/>
            <a:ext cx="2520280" cy="4020094"/>
          </a:xfrm>
          <a:prstGeom prst="rect">
            <a:avLst/>
          </a:prstGeom>
          <a:solidFill>
            <a:schemeClr val="bg1"/>
          </a:solidFill>
          <a:ln w="28575">
            <a:solidFill>
              <a:schemeClr val="accent3"/>
            </a:solidFill>
          </a:ln>
        </p:spPr>
        <p:txBody>
          <a:bodyPr vert="horz" lIns="76200" tIns="76200" rIns="76200" bIns="76200" rtlCol="0" anchor="t" anchorCtr="0">
            <a:noAutofit/>
          </a:bodyPr>
          <a:lstStyle>
            <a:defPPr>
              <a:defRPr lang="en-US"/>
            </a:defPPr>
            <a:lvl1pPr marL="342900" lvl="0" indent="-342900">
              <a:spcBef>
                <a:spcPct val="0"/>
              </a:spcBef>
              <a:spcAft>
                <a:spcPts val="600"/>
              </a:spcAft>
              <a:buClr>
                <a:schemeClr val="accent6"/>
              </a:buClr>
              <a:buSzPct val="75000"/>
              <a:buFont typeface="Wingdings" pitchFamily="2" charset="2"/>
              <a:buChar char=""/>
              <a:defRPr sz="1100" b="1">
                <a:solidFill>
                  <a:srgbClr val="000000"/>
                </a:solidFill>
                <a:latin typeface="Arial" pitchFamily="34" charset="0"/>
                <a:ea typeface="+mj-ea"/>
                <a:cs typeface="Arial" pitchFamily="34" charset="0"/>
              </a:defRPr>
            </a:lvl1pPr>
            <a:lvl2pPr marL="742950" lvl="1" indent="-285750">
              <a:spcBef>
                <a:spcPct val="0"/>
              </a:spcBef>
              <a:spcAft>
                <a:spcPts val="600"/>
              </a:spcAft>
              <a:buClr>
                <a:schemeClr val="accent6"/>
              </a:buClr>
              <a:buSzPct val="75000"/>
              <a:buFont typeface="Arial" pitchFamily="34" charset="0"/>
              <a:buChar char="–"/>
              <a:defRPr sz="1600">
                <a:solidFill>
                  <a:srgbClr val="000000"/>
                </a:solidFill>
                <a:latin typeface="Arial" pitchFamily="34" charset="0"/>
                <a:ea typeface="+mj-ea"/>
                <a:cs typeface="Arial" pitchFamily="34" charset="0"/>
              </a:defRPr>
            </a:lvl2pPr>
            <a:lvl3pPr marL="1143000" lvl="2" indent="-228600">
              <a:spcBef>
                <a:spcPct val="0"/>
              </a:spcBef>
              <a:spcAft>
                <a:spcPts val="600"/>
              </a:spcAft>
              <a:buClr>
                <a:schemeClr val="accent6"/>
              </a:buClr>
              <a:buSzPct val="75000"/>
              <a:buFont typeface="Arial" pitchFamily="34" charset="0"/>
              <a:buChar char="•"/>
              <a:defRPr sz="1600">
                <a:solidFill>
                  <a:srgbClr val="000000"/>
                </a:solidFill>
                <a:latin typeface="Arial" pitchFamily="34" charset="0"/>
                <a:ea typeface="+mj-ea"/>
                <a:cs typeface="Arial" pitchFamily="34" charset="0"/>
              </a:defRPr>
            </a:lvl3pPr>
            <a:lvl4pPr marL="1600200" lvl="3" indent="-228600">
              <a:spcBef>
                <a:spcPct val="0"/>
              </a:spcBef>
              <a:spcAft>
                <a:spcPts val="600"/>
              </a:spcAft>
              <a:buClr>
                <a:schemeClr val="accent6"/>
              </a:buClr>
              <a:buSzPct val="75000"/>
              <a:buFont typeface="Arial" pitchFamily="34" charset="0"/>
              <a:buChar char="–"/>
              <a:defRPr sz="1600">
                <a:solidFill>
                  <a:srgbClr val="000000"/>
                </a:solidFill>
                <a:latin typeface="Arial" pitchFamily="34" charset="0"/>
                <a:ea typeface="+mj-ea"/>
                <a:cs typeface="Arial" pitchFamily="34" charset="0"/>
              </a:defRPr>
            </a:lvl4pPr>
            <a:lvl5pPr marL="2057400" lvl="4" indent="-228600">
              <a:spcBef>
                <a:spcPct val="0"/>
              </a:spcBef>
              <a:spcAft>
                <a:spcPts val="600"/>
              </a:spcAft>
              <a:buClr>
                <a:schemeClr val="accent6"/>
              </a:buClr>
              <a:buSzPct val="75000"/>
              <a:buFont typeface="Arial" pitchFamily="34" charset="0"/>
              <a:buChar char="•"/>
              <a:defRPr sz="1600">
                <a:solidFill>
                  <a:srgbClr val="000000"/>
                </a:solidFill>
                <a:latin typeface="Arial" pitchFamily="34" charset="0"/>
                <a:ea typeface="+mj-ea"/>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sz="400" dirty="0" smtClean="0"/>
          </a:p>
          <a:p>
            <a:r>
              <a:rPr lang="en-US" sz="1600" dirty="0" smtClean="0"/>
              <a:t>Executed &amp; pipeline projects so far are mainly plant expansions</a:t>
            </a:r>
          </a:p>
          <a:p>
            <a:endParaRPr lang="en-US" sz="400" dirty="0" smtClean="0"/>
          </a:p>
          <a:p>
            <a:r>
              <a:rPr lang="en-US" sz="1600" dirty="0"/>
              <a:t>Bunge </a:t>
            </a:r>
            <a:r>
              <a:rPr lang="en-US" sz="1600" dirty="0" smtClean="0"/>
              <a:t>production tons are limited, but acquisition gives significant footprint for future upstream growth</a:t>
            </a:r>
          </a:p>
          <a:p>
            <a:endParaRPr lang="en-US" sz="400" dirty="0" smtClean="0"/>
          </a:p>
          <a:p>
            <a:r>
              <a:rPr lang="en-US" sz="1600" dirty="0" smtClean="0">
                <a:solidFill>
                  <a:schemeClr val="tx1"/>
                </a:solidFill>
              </a:rPr>
              <a:t>Further investments under evaluation</a:t>
            </a:r>
          </a:p>
        </p:txBody>
      </p:sp>
      <p:sp>
        <p:nvSpPr>
          <p:cNvPr id="28" name="Rectangular Callout 27"/>
          <p:cNvSpPr/>
          <p:nvPr/>
        </p:nvSpPr>
        <p:spPr>
          <a:xfrm>
            <a:off x="1693966" y="3789040"/>
            <a:ext cx="927547" cy="1152128"/>
          </a:xfrm>
          <a:prstGeom prst="wedgeRectCallout">
            <a:avLst>
              <a:gd name="adj1" fmla="val -2918"/>
              <a:gd name="adj2" fmla="val -84523"/>
            </a:avLst>
          </a:prstGeom>
          <a:solidFill>
            <a:schemeClr val="bg1">
              <a:lumMod val="9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r>
              <a:rPr lang="en-US" sz="800" u="sng" dirty="0" smtClean="0">
                <a:solidFill>
                  <a:srgbClr val="000000"/>
                </a:solidFill>
              </a:rPr>
              <a:t>Commodity:</a:t>
            </a:r>
          </a:p>
          <a:p>
            <a:r>
              <a:rPr lang="en-US" sz="800" dirty="0" smtClean="0">
                <a:solidFill>
                  <a:srgbClr val="000000"/>
                </a:solidFill>
              </a:rPr>
              <a:t>Qafco V &amp; VI: 0.7</a:t>
            </a:r>
          </a:p>
          <a:p>
            <a:r>
              <a:rPr lang="en-US" sz="800" dirty="0" smtClean="0">
                <a:solidFill>
                  <a:srgbClr val="000000"/>
                </a:solidFill>
              </a:rPr>
              <a:t>Sluiskil: 0.5 </a:t>
            </a:r>
          </a:p>
          <a:p>
            <a:r>
              <a:rPr lang="en-US" sz="800" dirty="0" smtClean="0">
                <a:solidFill>
                  <a:srgbClr val="000000"/>
                </a:solidFill>
              </a:rPr>
              <a:t>Bunge</a:t>
            </a:r>
            <a:r>
              <a:rPr lang="en-US" sz="800" dirty="0">
                <a:solidFill>
                  <a:srgbClr val="000000"/>
                </a:solidFill>
              </a:rPr>
              <a:t>: </a:t>
            </a:r>
            <a:r>
              <a:rPr lang="en-US" sz="800" dirty="0" smtClean="0">
                <a:solidFill>
                  <a:srgbClr val="000000"/>
                </a:solidFill>
              </a:rPr>
              <a:t>0.3</a:t>
            </a:r>
          </a:p>
          <a:p>
            <a:endParaRPr lang="en-US" sz="800" dirty="0">
              <a:solidFill>
                <a:srgbClr val="000000"/>
              </a:solidFill>
            </a:endParaRPr>
          </a:p>
          <a:p>
            <a:r>
              <a:rPr lang="en-US" sz="800" u="sng" dirty="0" smtClean="0">
                <a:solidFill>
                  <a:srgbClr val="000000"/>
                </a:solidFill>
              </a:rPr>
              <a:t>Value-added:</a:t>
            </a:r>
          </a:p>
          <a:p>
            <a:r>
              <a:rPr lang="en-US" sz="800" dirty="0" smtClean="0">
                <a:solidFill>
                  <a:srgbClr val="000000"/>
                </a:solidFill>
              </a:rPr>
              <a:t>OFD 0.5</a:t>
            </a:r>
          </a:p>
          <a:p>
            <a:r>
              <a:rPr lang="en-US" sz="800" dirty="0" smtClean="0">
                <a:solidFill>
                  <a:srgbClr val="000000"/>
                </a:solidFill>
              </a:rPr>
              <a:t>Porsgrunn 0.3</a:t>
            </a:r>
          </a:p>
          <a:p>
            <a:r>
              <a:rPr lang="en-US" sz="800" dirty="0" smtClean="0">
                <a:solidFill>
                  <a:srgbClr val="000000"/>
                </a:solidFill>
              </a:rPr>
              <a:t>Pilbara TAN 0.2</a:t>
            </a:r>
          </a:p>
        </p:txBody>
      </p:sp>
      <p:sp>
        <p:nvSpPr>
          <p:cNvPr id="29" name="Rectangular Callout 28"/>
          <p:cNvSpPr/>
          <p:nvPr/>
        </p:nvSpPr>
        <p:spPr>
          <a:xfrm>
            <a:off x="2987824" y="3789040"/>
            <a:ext cx="927547" cy="792088"/>
          </a:xfrm>
          <a:prstGeom prst="wedgeRectCallout">
            <a:avLst>
              <a:gd name="adj1" fmla="val -30753"/>
              <a:gd name="adj2" fmla="val -94128"/>
            </a:avLst>
          </a:prstGeom>
          <a:solidFill>
            <a:schemeClr val="bg1">
              <a:lumMod val="9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r>
              <a:rPr lang="en-US" sz="800" u="sng" dirty="0" smtClean="0">
                <a:solidFill>
                  <a:srgbClr val="000000"/>
                </a:solidFill>
              </a:rPr>
              <a:t>Commodity:</a:t>
            </a:r>
          </a:p>
          <a:p>
            <a:r>
              <a:rPr lang="en-US" sz="800" dirty="0" smtClean="0">
                <a:solidFill>
                  <a:srgbClr val="000000"/>
                </a:solidFill>
              </a:rPr>
              <a:t>BASF 0.4*</a:t>
            </a:r>
          </a:p>
          <a:p>
            <a:endParaRPr lang="en-US" sz="800" dirty="0">
              <a:solidFill>
                <a:srgbClr val="000000"/>
              </a:solidFill>
            </a:endParaRPr>
          </a:p>
          <a:p>
            <a:r>
              <a:rPr lang="en-US" sz="800" u="sng" dirty="0" smtClean="0">
                <a:solidFill>
                  <a:srgbClr val="000000"/>
                </a:solidFill>
              </a:rPr>
              <a:t>Value-added:</a:t>
            </a:r>
          </a:p>
          <a:p>
            <a:r>
              <a:rPr lang="en-US" sz="800" dirty="0" smtClean="0">
                <a:solidFill>
                  <a:srgbClr val="000000"/>
                </a:solidFill>
              </a:rPr>
              <a:t>Porsgrunn 0.3</a:t>
            </a:r>
          </a:p>
          <a:p>
            <a:r>
              <a:rPr lang="en-US" sz="800" dirty="0" err="1" smtClean="0">
                <a:solidFill>
                  <a:srgbClr val="000000"/>
                </a:solidFill>
              </a:rPr>
              <a:t>Uusikaupunki</a:t>
            </a:r>
            <a:r>
              <a:rPr lang="en-US" sz="800" dirty="0" smtClean="0">
                <a:solidFill>
                  <a:srgbClr val="000000"/>
                </a:solidFill>
              </a:rPr>
              <a:t> 0.2</a:t>
            </a:r>
          </a:p>
        </p:txBody>
      </p:sp>
    </p:spTree>
    <p:extLst>
      <p:ext uri="{BB962C8B-B14F-4D97-AF65-F5344CB8AC3E}">
        <p14:creationId xmlns:p14="http://schemas.microsoft.com/office/powerpoint/2010/main" val="18549556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0047748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842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10" name="Chart 9"/>
          <p:cNvGraphicFramePr/>
          <p:nvPr>
            <p:extLst>
              <p:ext uri="{D42A27DB-BD31-4B8C-83A1-F6EECF244321}">
                <p14:modId xmlns:p14="http://schemas.microsoft.com/office/powerpoint/2010/main" val="104832662"/>
              </p:ext>
            </p:extLst>
          </p:nvPr>
        </p:nvGraphicFramePr>
        <p:xfrm>
          <a:off x="539750" y="1196752"/>
          <a:ext cx="7992690" cy="4536505"/>
        </p:xfrm>
        <a:graphic>
          <a:graphicData uri="http://schemas.openxmlformats.org/drawingml/2006/chart">
            <c:chart xmlns:c="http://schemas.openxmlformats.org/drawingml/2006/chart" xmlns:r="http://schemas.openxmlformats.org/officeDocument/2006/relationships" r:id="rId7"/>
          </a:graphicData>
        </a:graphic>
      </p:graphicFrame>
      <p:sp>
        <p:nvSpPr>
          <p:cNvPr id="12" name="Title 11"/>
          <p:cNvSpPr>
            <a:spLocks noGrp="1"/>
          </p:cNvSpPr>
          <p:nvPr>
            <p:ph type="title"/>
          </p:nvPr>
        </p:nvSpPr>
        <p:spPr>
          <a:xfrm>
            <a:off x="533400" y="230188"/>
            <a:ext cx="7855024" cy="846137"/>
          </a:xfrm>
        </p:spPr>
        <p:txBody>
          <a:bodyPr/>
          <a:lstStyle/>
          <a:p>
            <a:r>
              <a:rPr lang="en-US" dirty="0"/>
              <a:t>Cash return policy 40-45</a:t>
            </a:r>
            <a:r>
              <a:rPr lang="en-US" dirty="0" smtClean="0"/>
              <a:t>% of net income, </a:t>
            </a:r>
            <a:r>
              <a:rPr lang="en-US" dirty="0"/>
              <a:t>minimum 30% dividend</a:t>
            </a:r>
          </a:p>
        </p:txBody>
      </p:sp>
      <p:sp>
        <p:nvSpPr>
          <p:cNvPr id="5" name="Rectangle 69"/>
          <p:cNvSpPr>
            <a:spLocks noChangeArrowheads="1"/>
          </p:cNvSpPr>
          <p:nvPr/>
        </p:nvSpPr>
        <p:spPr bwMode="auto">
          <a:xfrm>
            <a:off x="665566" y="5543573"/>
            <a:ext cx="7794866" cy="533400"/>
          </a:xfrm>
          <a:prstGeom prst="rect">
            <a:avLst/>
          </a:prstGeom>
          <a:noFill/>
          <a:ln w="9525">
            <a:noFill/>
            <a:miter lim="800000"/>
            <a:headEnd/>
            <a:tailEnd/>
          </a:ln>
        </p:spPr>
        <p:txBody>
          <a:bodyPr lIns="0" tIns="0" rIns="0" bIns="0" anchor="b"/>
          <a:lstStyle/>
          <a:p>
            <a:pPr defTabSz="438150" eaLnBrk="0" hangingPunct="0">
              <a:buClr>
                <a:srgbClr val="FF0000"/>
              </a:buClr>
              <a:buSzPct val="90000"/>
              <a:buFont typeface="Monotype Sorts"/>
              <a:buNone/>
            </a:pPr>
            <a:r>
              <a:rPr lang="en-GB" sz="1200" dirty="0" smtClean="0"/>
              <a:t>Numbers reflect cash returns executed in a calendar year relative to net income the year before. 2005 number reflects buy-backs and redemptions carried out in 2004 and 2005.  </a:t>
            </a:r>
            <a:endParaRPr lang="en-GB" sz="1200" b="0" i="0" dirty="0"/>
          </a:p>
        </p:txBody>
      </p:sp>
    </p:spTree>
    <p:extLst>
      <p:ext uri="{BB962C8B-B14F-4D97-AF65-F5344CB8AC3E}">
        <p14:creationId xmlns:p14="http://schemas.microsoft.com/office/powerpoint/2010/main" val="429154338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en-US" dirty="0" smtClean="0"/>
              <a:t>Financial highlights</a:t>
            </a:r>
            <a:endParaRPr lang="en-US" dirty="0"/>
          </a:p>
        </p:txBody>
      </p:sp>
      <p:sp>
        <p:nvSpPr>
          <p:cNvPr id="4" name="Text Placeholder 3"/>
          <p:cNvSpPr>
            <a:spLocks noGrp="1"/>
          </p:cNvSpPr>
          <p:nvPr>
            <p:ph type="body" sz="half" idx="1"/>
          </p:nvPr>
        </p:nvSpPr>
        <p:spPr>
          <a:xfrm>
            <a:off x="538163" y="1531668"/>
            <a:ext cx="3959225" cy="4192587"/>
          </a:xfrm>
        </p:spPr>
        <p:txBody>
          <a:bodyPr/>
          <a:lstStyle/>
          <a:p>
            <a:r>
              <a:rPr lang="en-US" dirty="0" smtClean="0"/>
              <a:t>Strong results</a:t>
            </a:r>
          </a:p>
          <a:p>
            <a:endParaRPr lang="en-US" dirty="0" smtClean="0"/>
          </a:p>
          <a:p>
            <a:r>
              <a:rPr lang="en-US" dirty="0" smtClean="0"/>
              <a:t>Increase in deliveries from completion of Bunge acquisition</a:t>
            </a:r>
          </a:p>
          <a:p>
            <a:endParaRPr lang="en-US" dirty="0" smtClean="0"/>
          </a:p>
          <a:p>
            <a:r>
              <a:rPr lang="en-US" dirty="0" smtClean="0"/>
              <a:t>Declining commodity fertilizer prices but robust value-added product premiums</a:t>
            </a:r>
          </a:p>
          <a:p>
            <a:endParaRPr lang="en-US" dirty="0" smtClean="0"/>
          </a:p>
          <a:p>
            <a:r>
              <a:rPr lang="en-US" dirty="0" smtClean="0"/>
              <a:t>Improved production regularity</a:t>
            </a:r>
          </a:p>
          <a:p>
            <a:endParaRPr lang="en-US" dirty="0" smtClean="0"/>
          </a:p>
          <a:p>
            <a:r>
              <a:rPr lang="en-US" dirty="0" smtClean="0"/>
              <a:t>Record cash distribution</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3527715351"/>
              </p:ext>
            </p:extLst>
          </p:nvPr>
        </p:nvGraphicFramePr>
        <p:xfrm>
          <a:off x="4497389" y="1403775"/>
          <a:ext cx="4114800" cy="4365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4284302"/>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487825707"/>
              </p:ext>
            </p:extLst>
          </p:nvPr>
        </p:nvGraphicFramePr>
        <p:xfrm>
          <a:off x="539750" y="1772815"/>
          <a:ext cx="3744218" cy="4176465"/>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1"/>
          <p:cNvSpPr>
            <a:spLocks noGrp="1"/>
          </p:cNvSpPr>
          <p:nvPr>
            <p:ph type="title"/>
          </p:nvPr>
        </p:nvSpPr>
        <p:spPr>
          <a:xfrm>
            <a:off x="533400" y="230188"/>
            <a:ext cx="7855024" cy="846137"/>
          </a:xfrm>
        </p:spPr>
        <p:txBody>
          <a:bodyPr/>
          <a:lstStyle/>
          <a:p>
            <a:r>
              <a:rPr lang="en-US" dirty="0" smtClean="0"/>
              <a:t>Maintaining BBB credit rating and ability to execute medium-size M&amp;A</a:t>
            </a:r>
            <a:endParaRPr lang="en-US" dirty="0"/>
          </a:p>
        </p:txBody>
      </p:sp>
      <p:sp>
        <p:nvSpPr>
          <p:cNvPr id="6" name="TextBox 1"/>
          <p:cNvSpPr txBox="1"/>
          <p:nvPr/>
        </p:nvSpPr>
        <p:spPr>
          <a:xfrm>
            <a:off x="899592" y="2537905"/>
            <a:ext cx="2664296" cy="31503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1000" b="1" dirty="0" smtClean="0"/>
              <a:t>BBB </a:t>
            </a:r>
            <a:r>
              <a:rPr lang="nb-NO" sz="1000" b="1" dirty="0" err="1" smtClean="0"/>
              <a:t>rating</a:t>
            </a:r>
            <a:r>
              <a:rPr lang="nb-NO" sz="1000" b="1" dirty="0" smtClean="0"/>
              <a:t> </a:t>
            </a:r>
            <a:r>
              <a:rPr lang="nb-NO" sz="1000" b="1" dirty="0" err="1" smtClean="0"/>
              <a:t>requirement</a:t>
            </a:r>
            <a:r>
              <a:rPr lang="nb-NO" sz="1000" b="1" dirty="0" smtClean="0"/>
              <a:t>: 2x</a:t>
            </a:r>
            <a:endParaRPr lang="en-US" sz="1000" b="1" dirty="0"/>
          </a:p>
        </p:txBody>
      </p:sp>
      <p:sp>
        <p:nvSpPr>
          <p:cNvPr id="7" name="Content Placeholder 1"/>
          <p:cNvSpPr txBox="1">
            <a:spLocks noGrp="1"/>
          </p:cNvSpPr>
          <p:nvPr>
            <p:ph sz="half" idx="4294967295"/>
          </p:nvPr>
        </p:nvSpPr>
        <p:spPr bwMode="auto">
          <a:xfrm>
            <a:off x="4860032" y="1797496"/>
            <a:ext cx="3744416" cy="4079775"/>
          </a:xfrm>
          <a:prstGeom prst="rect">
            <a:avLst/>
          </a:prstGeom>
          <a:noFill/>
          <a:ln w="28575">
            <a:solidFill>
              <a:schemeClr val="accent2"/>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0"/>
              </a:spcBef>
              <a:spcAft>
                <a:spcPts val="600"/>
              </a:spcAft>
              <a:buClr>
                <a:schemeClr val="accent6"/>
              </a:buClr>
              <a:buSzPct val="75000"/>
              <a:buFont typeface="Wingdings" pitchFamily="-65" charset="2"/>
              <a:buChar char=""/>
              <a:defRPr lang="en-US" sz="1800" kern="1200">
                <a:solidFill>
                  <a:srgbClr val="000000"/>
                </a:solidFill>
                <a:latin typeface="Arial" pitchFamily="34" charset="0"/>
                <a:ea typeface="ＭＳ Ｐゴシック" pitchFamily="-65" charset="-128"/>
                <a:cs typeface="Arial" pitchFamily="34" charset="0"/>
              </a:defRPr>
            </a:lvl1pPr>
            <a:lvl2pPr marL="742950" indent="-285750" algn="l" rtl="0" fontAlgn="base">
              <a:spcBef>
                <a:spcPct val="0"/>
              </a:spcBef>
              <a:spcAft>
                <a:spcPts val="600"/>
              </a:spcAft>
              <a:buClr>
                <a:schemeClr val="accent6"/>
              </a:buClr>
              <a:buSzPct val="75000"/>
              <a:buFont typeface="Arial" charset="0"/>
              <a:buChar char="–"/>
              <a:defRPr lang="en-US" sz="1600" kern="1200">
                <a:solidFill>
                  <a:srgbClr val="000000"/>
                </a:solidFill>
                <a:latin typeface="Arial" pitchFamily="34" charset="0"/>
                <a:ea typeface="ＭＳ Ｐゴシック" pitchFamily="-65" charset="-128"/>
                <a:cs typeface="Arial" pitchFamily="34" charset="0"/>
              </a:defRPr>
            </a:lvl2pPr>
            <a:lvl3pPr marL="1143000" indent="-228600" algn="l" rtl="0" fontAlgn="base">
              <a:spcBef>
                <a:spcPts val="0"/>
              </a:spcBef>
              <a:spcAft>
                <a:spcPts val="600"/>
              </a:spcAft>
              <a:buClr>
                <a:schemeClr val="accent6"/>
              </a:buClr>
              <a:buSzPct val="75000"/>
              <a:buFont typeface="Arial" charset="0"/>
              <a:buChar char="•"/>
              <a:defRPr lang="en-US" sz="1600" kern="1200">
                <a:solidFill>
                  <a:srgbClr val="000000"/>
                </a:solidFill>
                <a:latin typeface="Arial" pitchFamily="34" charset="0"/>
                <a:ea typeface="ＭＳ Ｐゴシック" pitchFamily="-65" charset="-128"/>
                <a:cs typeface="Arial" pitchFamily="34" charset="0"/>
              </a:defRPr>
            </a:lvl3pPr>
            <a:lvl4pPr marL="1600200" indent="-228600" algn="l" rtl="0" fontAlgn="base">
              <a:spcBef>
                <a:spcPct val="0"/>
              </a:spcBef>
              <a:spcAft>
                <a:spcPts val="600"/>
              </a:spcAft>
              <a:buClr>
                <a:schemeClr val="accent6"/>
              </a:buClr>
              <a:buSzPct val="75000"/>
              <a:buFont typeface="Arial" charset="0"/>
              <a:buChar char="–"/>
              <a:defRPr lang="en-US" sz="1600" kern="1200">
                <a:solidFill>
                  <a:srgbClr val="000000"/>
                </a:solidFill>
                <a:latin typeface="Arial" pitchFamily="34" charset="0"/>
                <a:ea typeface="ＭＳ Ｐゴシック" pitchFamily="-65" charset="-128"/>
                <a:cs typeface="Arial" pitchFamily="34" charset="0"/>
              </a:defRPr>
            </a:lvl4pPr>
            <a:lvl5pPr marL="2057400" indent="-228600" algn="l" rtl="0" fontAlgn="base">
              <a:spcBef>
                <a:spcPct val="0"/>
              </a:spcBef>
              <a:spcAft>
                <a:spcPts val="600"/>
              </a:spcAft>
              <a:buClr>
                <a:schemeClr val="accent6"/>
              </a:buClr>
              <a:buSzPct val="75000"/>
              <a:buFont typeface="Arial" charset="0"/>
              <a:buChar char="•"/>
              <a:defRPr lang="nb-NO" sz="1600" kern="1200">
                <a:solidFill>
                  <a:srgbClr val="000000"/>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sz="600" dirty="0" smtClean="0"/>
          </a:p>
          <a:p>
            <a:r>
              <a:rPr lang="en-US" sz="1600" dirty="0" smtClean="0"/>
              <a:t>Maintaining BBB credit rating is key to growth financing ability</a:t>
            </a:r>
          </a:p>
          <a:p>
            <a:endParaRPr lang="en-US" sz="1600" dirty="0" smtClean="0"/>
          </a:p>
          <a:p>
            <a:r>
              <a:rPr lang="en-US" sz="1600" dirty="0" smtClean="0"/>
              <a:t>Yara wants ability to execute medium-size M&amp;A (up to ~USD 2 </a:t>
            </a:r>
            <a:r>
              <a:rPr lang="en-US" sz="1600" dirty="0" err="1" smtClean="0"/>
              <a:t>bn</a:t>
            </a:r>
            <a:r>
              <a:rPr lang="en-US" sz="1600" dirty="0" smtClean="0"/>
              <a:t> targets)</a:t>
            </a:r>
          </a:p>
          <a:p>
            <a:endParaRPr lang="en-US" sz="1600" dirty="0"/>
          </a:p>
          <a:p>
            <a:r>
              <a:rPr lang="en-US" sz="1600" dirty="0" smtClean="0"/>
              <a:t>Ability to execute M&amp;A during cyclical lows is of high importance</a:t>
            </a:r>
          </a:p>
          <a:p>
            <a:endParaRPr lang="en-US" sz="1600" dirty="0"/>
          </a:p>
          <a:p>
            <a:r>
              <a:rPr lang="en-US" sz="1600" dirty="0" smtClean="0"/>
              <a:t>More cash  to shareholders in the event of stronger earnings and / or limited growth execution</a:t>
            </a:r>
            <a:endParaRPr lang="en-US" sz="1600" dirty="0"/>
          </a:p>
        </p:txBody>
      </p:sp>
      <p:sp>
        <p:nvSpPr>
          <p:cNvPr id="8" name="Rectangle 7"/>
          <p:cNvSpPr>
            <a:spLocks noChangeArrowheads="1"/>
          </p:cNvSpPr>
          <p:nvPr/>
        </p:nvSpPr>
        <p:spPr bwMode="gray">
          <a:xfrm>
            <a:off x="539552" y="1412776"/>
            <a:ext cx="3672408" cy="384721"/>
          </a:xfrm>
          <a:prstGeom prst="rect">
            <a:avLst/>
          </a:prstGeom>
          <a:solidFill>
            <a:schemeClr val="bg1"/>
          </a:solidFill>
          <a:ln w="9525" algn="ctr">
            <a:noFill/>
            <a:miter lim="800000"/>
            <a:headEnd type="none" w="lg" len="lg"/>
            <a:tailEnd type="none" w="lg" len="lg"/>
          </a:ln>
          <a:effectLst>
            <a:outerShdw dist="25400" dir="5400000" algn="ctr" rotWithShape="0">
              <a:schemeClr val="accent2">
                <a:lumMod val="75000"/>
              </a:schemeClr>
            </a:outerShdw>
          </a:effectLst>
        </p:spPr>
        <p:txBody>
          <a:bodyPr wrap="square" tIns="91440" bIns="91440" anchor="b">
            <a:spAutoFit/>
          </a:bodyPr>
          <a:lstStyle/>
          <a:p>
            <a:pPr algn="ctr"/>
            <a:r>
              <a:rPr lang="nb-NO" sz="1300" b="1" dirty="0" err="1" smtClean="0"/>
              <a:t>Debt</a:t>
            </a:r>
            <a:r>
              <a:rPr lang="nb-NO" sz="1300" b="1" dirty="0" smtClean="0"/>
              <a:t> / EBITDA at “</a:t>
            </a:r>
            <a:r>
              <a:rPr lang="nb-NO" sz="1300" b="1" dirty="0" err="1" smtClean="0"/>
              <a:t>low</a:t>
            </a:r>
            <a:r>
              <a:rPr lang="nb-NO" sz="1300" b="1" dirty="0" smtClean="0"/>
              <a:t> swing“ </a:t>
            </a:r>
            <a:r>
              <a:rPr lang="nb-NO" sz="1300" b="1" dirty="0" err="1" smtClean="0"/>
              <a:t>earnings</a:t>
            </a:r>
            <a:endParaRPr lang="en-GB" sz="1300" b="1" dirty="0"/>
          </a:p>
        </p:txBody>
      </p:sp>
    </p:spTree>
    <p:extLst>
      <p:ext uri="{BB962C8B-B14F-4D97-AF65-F5344CB8AC3E}">
        <p14:creationId xmlns:p14="http://schemas.microsoft.com/office/powerpoint/2010/main" val="3429382323"/>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p:cNvSpPr>
            <a:spLocks noGrp="1" noChangeArrowheads="1"/>
          </p:cNvSpPr>
          <p:nvPr>
            <p:ph type="title"/>
          </p:nvPr>
        </p:nvSpPr>
        <p:spPr/>
        <p:txBody>
          <a:bodyPr/>
          <a:lstStyle/>
          <a:p>
            <a:r>
              <a:rPr lang="en-US" dirty="0" smtClean="0"/>
              <a:t>Prospects 2014</a:t>
            </a:r>
          </a:p>
        </p:txBody>
      </p:sp>
      <p:sp>
        <p:nvSpPr>
          <p:cNvPr id="108547" name="Rectangle 1027"/>
          <p:cNvSpPr>
            <a:spLocks noGrp="1" noChangeArrowheads="1"/>
          </p:cNvSpPr>
          <p:nvPr>
            <p:ph idx="1"/>
          </p:nvPr>
        </p:nvSpPr>
        <p:spPr>
          <a:xfrm>
            <a:off x="538163" y="1556792"/>
            <a:ext cx="4719637" cy="3778795"/>
          </a:xfrm>
        </p:spPr>
        <p:txBody>
          <a:bodyPr/>
          <a:lstStyle/>
          <a:p>
            <a:pPr>
              <a:spcBef>
                <a:spcPts val="200"/>
              </a:spcBef>
            </a:pPr>
            <a:r>
              <a:rPr lang="en-US" dirty="0" smtClean="0"/>
              <a:t>Continued strong demand fundamentals and value-added premiums</a:t>
            </a:r>
          </a:p>
          <a:p>
            <a:pPr>
              <a:spcBef>
                <a:spcPts val="200"/>
              </a:spcBef>
            </a:pPr>
            <a:endParaRPr lang="en-US" sz="800" dirty="0" smtClean="0"/>
          </a:p>
          <a:p>
            <a:pPr>
              <a:spcBef>
                <a:spcPts val="200"/>
              </a:spcBef>
            </a:pPr>
            <a:r>
              <a:rPr lang="en-US" dirty="0"/>
              <a:t>Chinese domestic urea and coal price development likely to influence </a:t>
            </a:r>
            <a:r>
              <a:rPr lang="en-US" dirty="0" smtClean="0"/>
              <a:t>commodity nitrogen fertilizer markets</a:t>
            </a:r>
            <a:endParaRPr lang="en-US" dirty="0"/>
          </a:p>
          <a:p>
            <a:pPr>
              <a:spcBef>
                <a:spcPts val="200"/>
              </a:spcBef>
            </a:pPr>
            <a:endParaRPr lang="nb-NO" sz="800" dirty="0"/>
          </a:p>
          <a:p>
            <a:pPr>
              <a:spcBef>
                <a:spcPts val="200"/>
              </a:spcBef>
            </a:pPr>
            <a:r>
              <a:rPr lang="en-US" dirty="0" smtClean="0"/>
              <a:t>Limited nitrogen capacity growth outside China</a:t>
            </a:r>
          </a:p>
          <a:p>
            <a:pPr>
              <a:spcBef>
                <a:spcPts val="200"/>
              </a:spcBef>
            </a:pPr>
            <a:endParaRPr lang="en-US" sz="800" dirty="0">
              <a:solidFill>
                <a:srgbClr val="000000"/>
              </a:solidFill>
            </a:endParaRPr>
          </a:p>
          <a:p>
            <a:pPr>
              <a:spcBef>
                <a:spcPts val="200"/>
              </a:spcBef>
            </a:pPr>
            <a:r>
              <a:rPr lang="en-US" dirty="0"/>
              <a:t>Yara’s value-added products and differentiated business create impact  and provide sustainable strong returns</a:t>
            </a:r>
          </a:p>
          <a:p>
            <a:pPr>
              <a:spcBef>
                <a:spcPts val="200"/>
              </a:spcBef>
            </a:pPr>
            <a:endParaRPr lang="en-US" dirty="0" smtClean="0">
              <a:solidFill>
                <a:srgbClr val="000000"/>
              </a:solidFill>
            </a:endParaRPr>
          </a:p>
          <a:p>
            <a:pPr marL="284163" indent="-284163">
              <a:lnSpc>
                <a:spcPct val="90000"/>
              </a:lnSpc>
              <a:buFont typeface="Wingdings" pitchFamily="2" charset="2"/>
              <a:buNone/>
            </a:pPr>
            <a:endParaRPr lang="en-US" dirty="0" smtClean="0">
              <a:solidFill>
                <a:srgbClr val="000000"/>
              </a:solidFill>
            </a:endParaRPr>
          </a:p>
        </p:txBody>
      </p:sp>
      <p:pic>
        <p:nvPicPr>
          <p:cNvPr id="5" name="Picture 4" descr="http://mediabase.edbasa.com/erez4/download/200510-Image%202_8656dea871762dd.zipu"/>
          <p:cNvPicPr>
            <a:picLocks noChangeAspect="1" noChangeArrowheads="1"/>
          </p:cNvPicPr>
          <p:nvPr/>
        </p:nvPicPr>
        <p:blipFill>
          <a:blip r:embed="rId3" cstate="print"/>
          <a:srcRect l="52790"/>
          <a:stretch>
            <a:fillRect/>
          </a:stretch>
        </p:blipFill>
        <p:spPr bwMode="auto">
          <a:xfrm>
            <a:off x="5652120" y="1173660"/>
            <a:ext cx="2946615" cy="4681230"/>
          </a:xfrm>
          <a:prstGeom prst="rect">
            <a:avLst/>
          </a:prstGeom>
          <a:noFill/>
        </p:spPr>
      </p:pic>
    </p:spTree>
    <p:extLst>
      <p:ext uri="{BB962C8B-B14F-4D97-AF65-F5344CB8AC3E}">
        <p14:creationId xmlns:p14="http://schemas.microsoft.com/office/powerpoint/2010/main" val="1226622837"/>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30188"/>
            <a:ext cx="8431088" cy="846137"/>
          </a:xfrm>
        </p:spPr>
        <p:txBody>
          <a:bodyPr/>
          <a:lstStyle/>
          <a:p>
            <a:r>
              <a:rPr lang="en-US" dirty="0" smtClean="0"/>
              <a:t>More information can be found on www.yara.com</a:t>
            </a:r>
            <a:endParaRPr lang="en-US" dirty="0"/>
          </a:p>
        </p:txBody>
      </p:sp>
      <p:sp>
        <p:nvSpPr>
          <p:cNvPr id="4" name="TextBox 3"/>
          <p:cNvSpPr txBox="1"/>
          <p:nvPr/>
        </p:nvSpPr>
        <p:spPr>
          <a:xfrm>
            <a:off x="2555776" y="2865130"/>
            <a:ext cx="4248472" cy="707886"/>
          </a:xfrm>
          <a:prstGeom prst="rect">
            <a:avLst/>
          </a:prstGeom>
          <a:solidFill>
            <a:srgbClr val="FFFF00"/>
          </a:solidFill>
        </p:spPr>
        <p:txBody>
          <a:bodyPr wrap="square" rtlCol="0">
            <a:spAutoFit/>
          </a:bodyPr>
          <a:lstStyle/>
          <a:p>
            <a:pPr algn="ctr"/>
            <a:r>
              <a:rPr lang="nb-NO" sz="4000" b="1" dirty="0" smtClean="0"/>
              <a:t>NOT UPDATED</a:t>
            </a:r>
            <a:endParaRPr lang="en-GB" sz="4000" b="1" dirty="0"/>
          </a:p>
        </p:txBody>
      </p:sp>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26" y="1556792"/>
            <a:ext cx="8061722" cy="417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151208"/>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p:cNvGraphicFramePr>
          <p:nvPr>
            <p:custDataLst>
              <p:tags r:id="rId2"/>
            </p:custDataLst>
            <p:extLst>
              <p:ext uri="{D42A27DB-BD31-4B8C-83A1-F6EECF244321}">
                <p14:modId xmlns:p14="http://schemas.microsoft.com/office/powerpoint/2010/main" val="40386910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682" name="think-cell Slide" r:id="rId5" imgW="360" imgH="360" progId="TCLayout.ActiveDocument.1">
                  <p:embed/>
                </p:oleObj>
              </mc:Choice>
              <mc:Fallback>
                <p:oleObj name="think-cell Slide" r:id="rId5" imgW="360" imgH="360" progId="TCLayout.ActiveDocument.1">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65" name="Rectangle 16"/>
          <p:cNvSpPr>
            <a:spLocks noGrp="1" noChangeArrowheads="1"/>
          </p:cNvSpPr>
          <p:nvPr>
            <p:ph type="title"/>
          </p:nvPr>
        </p:nvSpPr>
        <p:spPr>
          <a:xfrm>
            <a:off x="533400" y="230188"/>
            <a:ext cx="8077200" cy="738664"/>
          </a:xfrm>
        </p:spPr>
        <p:txBody>
          <a:bodyPr vert="horz" lIns="0" tIns="0" rIns="0" bIns="0" rtlCol="0" anchor="t" anchorCtr="0">
            <a:spAutoFit/>
          </a:bodyPr>
          <a:lstStyle/>
          <a:p>
            <a:r>
              <a:rPr lang="en-US" dirty="0" smtClean="0"/>
              <a:t>Integrated </a:t>
            </a:r>
            <a:r>
              <a:rPr lang="en-US" dirty="0"/>
              <a:t>business model provides </a:t>
            </a:r>
            <a:r>
              <a:rPr lang="en-US" dirty="0" smtClean="0"/>
              <a:t>scale, flexibility </a:t>
            </a:r>
            <a:r>
              <a:rPr lang="en-US" dirty="0"/>
              <a:t>and </a:t>
            </a:r>
            <a:r>
              <a:rPr lang="en-US" dirty="0" smtClean="0"/>
              <a:t>end-to-end </a:t>
            </a:r>
            <a:r>
              <a:rPr lang="en-US" dirty="0"/>
              <a:t>presence</a:t>
            </a:r>
          </a:p>
        </p:txBody>
      </p:sp>
      <p:grpSp>
        <p:nvGrpSpPr>
          <p:cNvPr id="2" name="Group 5"/>
          <p:cNvGrpSpPr/>
          <p:nvPr/>
        </p:nvGrpSpPr>
        <p:grpSpPr>
          <a:xfrm>
            <a:off x="381000" y="1749222"/>
            <a:ext cx="8224520" cy="4200058"/>
            <a:chOff x="381000" y="1600200"/>
            <a:chExt cx="6796088" cy="3470593"/>
          </a:xfrm>
        </p:grpSpPr>
        <p:sp>
          <p:nvSpPr>
            <p:cNvPr id="23" name="AutoShape 19"/>
            <p:cNvSpPr>
              <a:spLocks noChangeArrowheads="1"/>
            </p:cNvSpPr>
            <p:nvPr/>
          </p:nvSpPr>
          <p:spPr bwMode="auto">
            <a:xfrm>
              <a:off x="5181600" y="4297680"/>
              <a:ext cx="1884363" cy="752475"/>
            </a:xfrm>
            <a:prstGeom prst="roundRect">
              <a:avLst>
                <a:gd name="adj" fmla="val 19676"/>
              </a:avLst>
            </a:prstGeom>
            <a:noFill/>
            <a:ln w="9525">
              <a:noFill/>
              <a:round/>
              <a:headEnd/>
              <a:tailEnd/>
            </a:ln>
          </p:spPr>
          <p:txBody>
            <a:bodyPr wrap="none" lIns="71987" tIns="71987" rIns="71987" bIns="71987" anchor="ctr">
              <a:spAutoFit/>
            </a:bodyPr>
            <a:lstStyle/>
            <a:p>
              <a:pPr marL="354013" eaLnBrk="0" hangingPunct="0">
                <a:lnSpc>
                  <a:spcPct val="85000"/>
                </a:lnSpc>
              </a:pPr>
              <a:r>
                <a:rPr lang="en-US" sz="2000" dirty="0">
                  <a:solidFill>
                    <a:srgbClr val="7D6A55"/>
                  </a:solidFill>
                </a:rPr>
                <a:t>Unrivalled </a:t>
              </a:r>
              <a:br>
                <a:rPr lang="en-US" sz="2000" dirty="0">
                  <a:solidFill>
                    <a:srgbClr val="7D6A55"/>
                  </a:solidFill>
                </a:rPr>
              </a:br>
              <a:r>
                <a:rPr lang="en-US" sz="2000" dirty="0">
                  <a:solidFill>
                    <a:srgbClr val="7D6A55"/>
                  </a:solidFill>
                </a:rPr>
                <a:t>presence</a:t>
              </a:r>
            </a:p>
          </p:txBody>
        </p:sp>
        <p:sp>
          <p:nvSpPr>
            <p:cNvPr id="25" name="Text Box 20"/>
            <p:cNvSpPr txBox="1">
              <a:spLocks noChangeArrowheads="1"/>
            </p:cNvSpPr>
            <p:nvPr/>
          </p:nvSpPr>
          <p:spPr bwMode="auto">
            <a:xfrm>
              <a:off x="2441575" y="4297680"/>
              <a:ext cx="522288" cy="773113"/>
            </a:xfrm>
            <a:prstGeom prst="rect">
              <a:avLst/>
            </a:prstGeom>
            <a:noFill/>
            <a:ln w="9525">
              <a:noFill/>
              <a:miter lim="800000"/>
              <a:headEnd/>
              <a:tailEnd/>
            </a:ln>
          </p:spPr>
          <p:txBody>
            <a:bodyPr lIns="71987" tIns="71987" rIns="71987" bIns="71987" anchor="ctr">
              <a:spAutoFit/>
            </a:bodyPr>
            <a:lstStyle/>
            <a:p>
              <a:pPr eaLnBrk="0" hangingPunct="0">
                <a:lnSpc>
                  <a:spcPct val="85000"/>
                </a:lnSpc>
              </a:pPr>
              <a:r>
                <a:rPr lang="en-US" sz="4800">
                  <a:solidFill>
                    <a:srgbClr val="7D6A55"/>
                  </a:solidFill>
                </a:rPr>
                <a:t>+</a:t>
              </a:r>
            </a:p>
          </p:txBody>
        </p:sp>
        <p:sp>
          <p:nvSpPr>
            <p:cNvPr id="26" name="Text Box 21"/>
            <p:cNvSpPr txBox="1">
              <a:spLocks noChangeArrowheads="1"/>
            </p:cNvSpPr>
            <p:nvPr/>
          </p:nvSpPr>
          <p:spPr bwMode="auto">
            <a:xfrm>
              <a:off x="4800600" y="4297680"/>
              <a:ext cx="523875" cy="773113"/>
            </a:xfrm>
            <a:prstGeom prst="rect">
              <a:avLst/>
            </a:prstGeom>
            <a:noFill/>
            <a:ln w="9525">
              <a:noFill/>
              <a:miter lim="800000"/>
              <a:headEnd/>
              <a:tailEnd/>
            </a:ln>
          </p:spPr>
          <p:txBody>
            <a:bodyPr lIns="71987" tIns="71987" rIns="71987" bIns="71987" anchor="ctr">
              <a:spAutoFit/>
            </a:bodyPr>
            <a:lstStyle/>
            <a:p>
              <a:pPr eaLnBrk="0" hangingPunct="0">
                <a:lnSpc>
                  <a:spcPct val="85000"/>
                </a:lnSpc>
              </a:pPr>
              <a:r>
                <a:rPr lang="en-US" sz="4800">
                  <a:solidFill>
                    <a:srgbClr val="7D6A55"/>
                  </a:solidFill>
                </a:rPr>
                <a:t>+</a:t>
              </a:r>
            </a:p>
          </p:txBody>
        </p:sp>
        <p:grpSp>
          <p:nvGrpSpPr>
            <p:cNvPr id="3" name="Group 56"/>
            <p:cNvGrpSpPr>
              <a:grpSpLocks/>
            </p:cNvGrpSpPr>
            <p:nvPr/>
          </p:nvGrpSpPr>
          <p:grpSpPr bwMode="auto">
            <a:xfrm>
              <a:off x="533400" y="1600200"/>
              <a:ext cx="6643688" cy="2590800"/>
              <a:chOff x="312" y="1537"/>
              <a:chExt cx="5049" cy="1949"/>
            </a:xfrm>
          </p:grpSpPr>
          <p:grpSp>
            <p:nvGrpSpPr>
              <p:cNvPr id="4" name="Group 42"/>
              <p:cNvGrpSpPr>
                <a:grpSpLocks/>
              </p:cNvGrpSpPr>
              <p:nvPr/>
            </p:nvGrpSpPr>
            <p:grpSpPr bwMode="auto">
              <a:xfrm>
                <a:off x="312" y="1551"/>
                <a:ext cx="5046" cy="1561"/>
                <a:chOff x="312" y="1284"/>
                <a:chExt cx="5100" cy="1577"/>
              </a:xfrm>
            </p:grpSpPr>
            <p:grpSp>
              <p:nvGrpSpPr>
                <p:cNvPr id="5" name="Group 43"/>
                <p:cNvGrpSpPr>
                  <a:grpSpLocks/>
                </p:cNvGrpSpPr>
                <p:nvPr/>
              </p:nvGrpSpPr>
              <p:grpSpPr bwMode="auto">
                <a:xfrm>
                  <a:off x="312" y="1284"/>
                  <a:ext cx="2548" cy="1577"/>
                  <a:chOff x="357" y="1284"/>
                  <a:chExt cx="2481" cy="1535"/>
                </a:xfrm>
              </p:grpSpPr>
              <p:sp>
                <p:nvSpPr>
                  <p:cNvPr id="40" name="AutoShape 20"/>
                  <p:cNvSpPr>
                    <a:spLocks noChangeArrowheads="1"/>
                  </p:cNvSpPr>
                  <p:nvPr/>
                </p:nvSpPr>
                <p:spPr bwMode="auto">
                  <a:xfrm>
                    <a:off x="379" y="1303"/>
                    <a:ext cx="2459" cy="1516"/>
                  </a:xfrm>
                  <a:prstGeom prst="roundRect">
                    <a:avLst>
                      <a:gd name="adj" fmla="val 10528"/>
                    </a:avLst>
                  </a:prstGeom>
                  <a:solidFill>
                    <a:srgbClr val="7D6A55"/>
                  </a:solidFill>
                  <a:ln w="9525">
                    <a:noFill/>
                    <a:round/>
                    <a:headEnd/>
                    <a:tailEnd/>
                  </a:ln>
                </p:spPr>
                <p:txBody>
                  <a:bodyPr wrap="none" lIns="72000" tIns="72000" rIns="72000" bIns="72000" anchor="ctr"/>
                  <a:lstStyle/>
                  <a:p>
                    <a:pPr marL="355600" eaLnBrk="0" hangingPunct="0">
                      <a:lnSpc>
                        <a:spcPct val="85000"/>
                      </a:lnSpc>
                    </a:pPr>
                    <a:endParaRPr lang="nb-NO" sz="2400">
                      <a:solidFill>
                        <a:srgbClr val="FFFFFF"/>
                      </a:solidFill>
                    </a:endParaRPr>
                  </a:p>
                  <a:p>
                    <a:pPr marL="355600" eaLnBrk="0" hangingPunct="0">
                      <a:lnSpc>
                        <a:spcPct val="85000"/>
                      </a:lnSpc>
                    </a:pPr>
                    <a:r>
                      <a:rPr lang="nb-NO" sz="2400">
                        <a:solidFill>
                          <a:srgbClr val="FFFFFF"/>
                        </a:solidFill>
                      </a:rPr>
                      <a:t>Upstream</a:t>
                    </a:r>
                  </a:p>
                </p:txBody>
              </p:sp>
              <p:pic>
                <p:nvPicPr>
                  <p:cNvPr id="41" name="Picture 7" descr="produksjon_speilvendt.png"/>
                  <p:cNvPicPr>
                    <a:picLocks noChangeAspect="1"/>
                  </p:cNvPicPr>
                  <p:nvPr/>
                </p:nvPicPr>
                <p:blipFill>
                  <a:blip r:embed="rId7" cstate="print"/>
                  <a:srcRect l="9677" t="11932" r="28407"/>
                  <a:stretch>
                    <a:fillRect/>
                  </a:stretch>
                </p:blipFill>
                <p:spPr bwMode="auto">
                  <a:xfrm>
                    <a:off x="357" y="1284"/>
                    <a:ext cx="1190" cy="620"/>
                  </a:xfrm>
                  <a:prstGeom prst="rect">
                    <a:avLst/>
                  </a:prstGeom>
                  <a:noFill/>
                  <a:ln w="9525">
                    <a:noFill/>
                    <a:miter lim="800000"/>
                    <a:headEnd/>
                    <a:tailEnd/>
                  </a:ln>
                </p:spPr>
              </p:pic>
            </p:grpSp>
            <p:grpSp>
              <p:nvGrpSpPr>
                <p:cNvPr id="6" name="Group 46"/>
                <p:cNvGrpSpPr>
                  <a:grpSpLocks/>
                </p:cNvGrpSpPr>
                <p:nvPr/>
              </p:nvGrpSpPr>
              <p:grpSpPr bwMode="auto">
                <a:xfrm>
                  <a:off x="2873" y="2077"/>
                  <a:ext cx="2539" cy="781"/>
                  <a:chOff x="2844" y="2056"/>
                  <a:chExt cx="2472" cy="760"/>
                </a:xfrm>
              </p:grpSpPr>
              <p:sp>
                <p:nvSpPr>
                  <p:cNvPr id="38" name="AutoShape 22"/>
                  <p:cNvSpPr>
                    <a:spLocks noChangeArrowheads="1"/>
                  </p:cNvSpPr>
                  <p:nvPr/>
                </p:nvSpPr>
                <p:spPr bwMode="auto">
                  <a:xfrm>
                    <a:off x="2844" y="2067"/>
                    <a:ext cx="2459" cy="749"/>
                  </a:xfrm>
                  <a:prstGeom prst="roundRect">
                    <a:avLst>
                      <a:gd name="adj" fmla="val 18231"/>
                    </a:avLst>
                  </a:prstGeom>
                  <a:solidFill>
                    <a:schemeClr val="accent3"/>
                  </a:solidFill>
                  <a:ln w="9525">
                    <a:noFill/>
                    <a:round/>
                    <a:headEnd/>
                    <a:tailEnd/>
                  </a:ln>
                </p:spPr>
                <p:txBody>
                  <a:bodyPr wrap="none" lIns="72000" tIns="72000" rIns="72000" bIns="72000" anchor="ctr"/>
                  <a:lstStyle/>
                  <a:p>
                    <a:pPr marL="355600" eaLnBrk="0" hangingPunct="0">
                      <a:lnSpc>
                        <a:spcPct val="85000"/>
                      </a:lnSpc>
                    </a:pPr>
                    <a:r>
                      <a:rPr lang="nb-NO" sz="2400">
                        <a:solidFill>
                          <a:srgbClr val="FFFFFF"/>
                        </a:solidFill>
                      </a:rPr>
                      <a:t>Industrial</a:t>
                    </a:r>
                  </a:p>
                </p:txBody>
              </p:sp>
              <p:pic>
                <p:nvPicPr>
                  <p:cNvPr id="39" name="Picture 8" descr="industrielle_løsninger.png"/>
                  <p:cNvPicPr>
                    <a:picLocks noChangeAspect="1"/>
                  </p:cNvPicPr>
                  <p:nvPr/>
                </p:nvPicPr>
                <p:blipFill>
                  <a:blip r:embed="rId8" cstate="print"/>
                  <a:srcRect l="49844"/>
                  <a:stretch>
                    <a:fillRect/>
                  </a:stretch>
                </p:blipFill>
                <p:spPr bwMode="auto">
                  <a:xfrm>
                    <a:off x="4670" y="2056"/>
                    <a:ext cx="646" cy="472"/>
                  </a:xfrm>
                  <a:prstGeom prst="rect">
                    <a:avLst/>
                  </a:prstGeom>
                  <a:noFill/>
                  <a:ln w="9525">
                    <a:noFill/>
                    <a:miter lim="800000"/>
                    <a:headEnd/>
                    <a:tailEnd/>
                  </a:ln>
                </p:spPr>
              </p:pic>
            </p:grpSp>
            <p:grpSp>
              <p:nvGrpSpPr>
                <p:cNvPr id="7" name="Group 49"/>
                <p:cNvGrpSpPr>
                  <a:grpSpLocks/>
                </p:cNvGrpSpPr>
                <p:nvPr/>
              </p:nvGrpSpPr>
              <p:grpSpPr bwMode="auto">
                <a:xfrm>
                  <a:off x="2873" y="1293"/>
                  <a:ext cx="2535" cy="795"/>
                  <a:chOff x="2844" y="1293"/>
                  <a:chExt cx="2468" cy="774"/>
                </a:xfrm>
              </p:grpSpPr>
              <p:sp>
                <p:nvSpPr>
                  <p:cNvPr id="36" name="AutoShape 21"/>
                  <p:cNvSpPr>
                    <a:spLocks noChangeArrowheads="1"/>
                  </p:cNvSpPr>
                  <p:nvPr/>
                </p:nvSpPr>
                <p:spPr bwMode="auto">
                  <a:xfrm>
                    <a:off x="2844" y="1306"/>
                    <a:ext cx="2459" cy="749"/>
                  </a:xfrm>
                  <a:prstGeom prst="roundRect">
                    <a:avLst>
                      <a:gd name="adj" fmla="val 19676"/>
                    </a:avLst>
                  </a:prstGeom>
                  <a:solidFill>
                    <a:schemeClr val="accent4"/>
                  </a:solidFill>
                  <a:ln w="9525">
                    <a:noFill/>
                    <a:round/>
                    <a:headEnd/>
                    <a:tailEnd/>
                  </a:ln>
                </p:spPr>
                <p:txBody>
                  <a:bodyPr wrap="none" lIns="72000" tIns="72000" rIns="72000" bIns="72000" anchor="ctr"/>
                  <a:lstStyle/>
                  <a:p>
                    <a:pPr marL="355600" eaLnBrk="0" hangingPunct="0">
                      <a:lnSpc>
                        <a:spcPct val="85000"/>
                      </a:lnSpc>
                    </a:pPr>
                    <a:r>
                      <a:rPr lang="nb-NO" sz="2400">
                        <a:solidFill>
                          <a:srgbClr val="FFFFFF"/>
                        </a:solidFill>
                      </a:rPr>
                      <a:t>Downstream</a:t>
                    </a:r>
                  </a:p>
                </p:txBody>
              </p:sp>
              <p:pic>
                <p:nvPicPr>
                  <p:cNvPr id="37" name="Picture 9" descr="agronomic_solutions.png"/>
                  <p:cNvPicPr>
                    <a:picLocks noChangeAspect="1"/>
                  </p:cNvPicPr>
                  <p:nvPr/>
                </p:nvPicPr>
                <p:blipFill>
                  <a:blip r:embed="rId9" cstate="print"/>
                  <a:srcRect l="72159"/>
                  <a:stretch>
                    <a:fillRect/>
                  </a:stretch>
                </p:blipFill>
                <p:spPr bwMode="auto">
                  <a:xfrm>
                    <a:off x="4724" y="1293"/>
                    <a:ext cx="588" cy="774"/>
                  </a:xfrm>
                  <a:prstGeom prst="rect">
                    <a:avLst/>
                  </a:prstGeom>
                  <a:noFill/>
                  <a:ln w="9525">
                    <a:noFill/>
                    <a:miter lim="800000"/>
                    <a:headEnd/>
                    <a:tailEnd/>
                  </a:ln>
                </p:spPr>
              </p:pic>
            </p:grpSp>
            <p:sp>
              <p:nvSpPr>
                <p:cNvPr id="35" name="Line 23"/>
                <p:cNvSpPr>
                  <a:spLocks noChangeShapeType="1"/>
                </p:cNvSpPr>
                <p:nvPr/>
              </p:nvSpPr>
              <p:spPr bwMode="auto">
                <a:xfrm>
                  <a:off x="2394" y="2083"/>
                  <a:ext cx="628" cy="0"/>
                </a:xfrm>
                <a:prstGeom prst="line">
                  <a:avLst/>
                </a:prstGeom>
                <a:noFill/>
                <a:ln w="165100">
                  <a:solidFill>
                    <a:srgbClr val="FFFFFF"/>
                  </a:solidFill>
                  <a:round/>
                  <a:headEnd/>
                  <a:tailEnd type="arrow" w="med" len="sm"/>
                </a:ln>
              </p:spPr>
              <p:txBody>
                <a:bodyPr lIns="72000" tIns="72000" rIns="72000" bIns="72000" anchor="ctr"/>
                <a:lstStyle/>
                <a:p>
                  <a:endParaRPr lang="en-US"/>
                </a:p>
              </p:txBody>
            </p:sp>
          </p:grpSp>
          <p:sp>
            <p:nvSpPr>
              <p:cNvPr id="29" name="Rectangle 53"/>
              <p:cNvSpPr>
                <a:spLocks noChangeArrowheads="1"/>
              </p:cNvSpPr>
              <p:nvPr/>
            </p:nvSpPr>
            <p:spPr bwMode="auto">
              <a:xfrm>
                <a:off x="2841" y="1561"/>
                <a:ext cx="2505" cy="789"/>
              </a:xfrm>
              <a:prstGeom prst="rect">
                <a:avLst/>
              </a:prstGeom>
              <a:noFill/>
              <a:ln w="28575">
                <a:solidFill>
                  <a:srgbClr val="FFFFFF"/>
                </a:solidFill>
                <a:miter lim="800000"/>
                <a:headEnd/>
                <a:tailEnd/>
              </a:ln>
            </p:spPr>
            <p:txBody>
              <a:bodyPr wrap="none" lIns="72000" tIns="72000" rIns="72000" bIns="72000" anchor="ctr"/>
              <a:lstStyle/>
              <a:p>
                <a:pPr eaLnBrk="0" hangingPunct="0">
                  <a:lnSpc>
                    <a:spcPct val="85000"/>
                  </a:lnSpc>
                </a:pPr>
                <a:endParaRPr lang="nb-NO"/>
              </a:p>
            </p:txBody>
          </p:sp>
          <p:sp>
            <p:nvSpPr>
              <p:cNvPr id="30" name="Rectangle 55"/>
              <p:cNvSpPr>
                <a:spLocks noChangeArrowheads="1"/>
              </p:cNvSpPr>
              <p:nvPr/>
            </p:nvSpPr>
            <p:spPr bwMode="auto">
              <a:xfrm>
                <a:off x="2841" y="2335"/>
                <a:ext cx="2505" cy="794"/>
              </a:xfrm>
              <a:prstGeom prst="rect">
                <a:avLst/>
              </a:prstGeom>
              <a:noFill/>
              <a:ln w="28575">
                <a:solidFill>
                  <a:srgbClr val="FFFFFF"/>
                </a:solidFill>
                <a:miter lim="800000"/>
                <a:headEnd/>
                <a:tailEnd/>
              </a:ln>
            </p:spPr>
            <p:txBody>
              <a:bodyPr wrap="none" lIns="72000" tIns="72000" rIns="72000" bIns="72000" anchor="ctr"/>
              <a:lstStyle/>
              <a:p>
                <a:pPr eaLnBrk="0" hangingPunct="0">
                  <a:lnSpc>
                    <a:spcPct val="85000"/>
                  </a:lnSpc>
                </a:pPr>
                <a:endParaRPr lang="nb-NO"/>
              </a:p>
            </p:txBody>
          </p:sp>
          <p:sp>
            <p:nvSpPr>
              <p:cNvPr id="31" name="AutoShape 18"/>
              <p:cNvSpPr>
                <a:spLocks noChangeArrowheads="1"/>
              </p:cNvSpPr>
              <p:nvPr/>
            </p:nvSpPr>
            <p:spPr bwMode="auto">
              <a:xfrm>
                <a:off x="315" y="1537"/>
                <a:ext cx="5046" cy="1949"/>
              </a:xfrm>
              <a:prstGeom prst="roundRect">
                <a:avLst>
                  <a:gd name="adj" fmla="val 10171"/>
                </a:avLst>
              </a:prstGeom>
              <a:noFill/>
              <a:ln w="9525">
                <a:solidFill>
                  <a:srgbClr val="43403B"/>
                </a:solidFill>
                <a:prstDash val="dash"/>
                <a:round/>
                <a:headEnd/>
                <a:tailEnd/>
              </a:ln>
            </p:spPr>
            <p:txBody>
              <a:bodyPr wrap="none" lIns="72000" tIns="72000" rIns="72000" bIns="72000" anchor="b"/>
              <a:lstStyle/>
              <a:p>
                <a:pPr algn="ctr" eaLnBrk="0" hangingPunct="0">
                  <a:lnSpc>
                    <a:spcPct val="85000"/>
                  </a:lnSpc>
                </a:pPr>
                <a:r>
                  <a:rPr lang="en-US" sz="2400">
                    <a:solidFill>
                      <a:srgbClr val="7D6A55"/>
                    </a:solidFill>
                  </a:rPr>
                  <a:t>Supply &amp; Trade</a:t>
                </a:r>
                <a:endParaRPr lang="en-GB" sz="2400">
                  <a:solidFill>
                    <a:srgbClr val="7D6A55"/>
                  </a:solidFill>
                </a:endParaRPr>
              </a:p>
            </p:txBody>
          </p:sp>
        </p:grpSp>
        <p:sp>
          <p:nvSpPr>
            <p:cNvPr id="42" name="AutoShape 17"/>
            <p:cNvSpPr>
              <a:spLocks noChangeArrowheads="1"/>
            </p:cNvSpPr>
            <p:nvPr/>
          </p:nvSpPr>
          <p:spPr bwMode="auto">
            <a:xfrm>
              <a:off x="381000" y="4297680"/>
              <a:ext cx="1990725" cy="752475"/>
            </a:xfrm>
            <a:prstGeom prst="roundRect">
              <a:avLst>
                <a:gd name="adj" fmla="val 19676"/>
              </a:avLst>
            </a:prstGeom>
            <a:noFill/>
            <a:ln w="9525">
              <a:noFill/>
              <a:round/>
              <a:headEnd/>
              <a:tailEnd/>
            </a:ln>
          </p:spPr>
          <p:txBody>
            <a:bodyPr wrap="none" lIns="71987" tIns="71987" rIns="71987" bIns="71987" anchor="ctr">
              <a:spAutoFit/>
            </a:bodyPr>
            <a:lstStyle/>
            <a:p>
              <a:pPr marL="354013" eaLnBrk="0" hangingPunct="0">
                <a:lnSpc>
                  <a:spcPct val="85000"/>
                </a:lnSpc>
              </a:pPr>
              <a:r>
                <a:rPr lang="en-US" sz="2000">
                  <a:solidFill>
                    <a:srgbClr val="7D6A55"/>
                  </a:solidFill>
                </a:rPr>
                <a:t>Scale </a:t>
              </a:r>
              <a:br>
                <a:rPr lang="en-US" sz="2000">
                  <a:solidFill>
                    <a:srgbClr val="7D6A55"/>
                  </a:solidFill>
                </a:rPr>
              </a:br>
              <a:r>
                <a:rPr lang="en-US" sz="2000">
                  <a:solidFill>
                    <a:srgbClr val="7D6A55"/>
                  </a:solidFill>
                </a:rPr>
                <a:t>advantages</a:t>
              </a:r>
            </a:p>
          </p:txBody>
        </p:sp>
        <p:sp>
          <p:nvSpPr>
            <p:cNvPr id="43" name="AutoShape 18"/>
            <p:cNvSpPr>
              <a:spLocks noChangeArrowheads="1"/>
            </p:cNvSpPr>
            <p:nvPr/>
          </p:nvSpPr>
          <p:spPr bwMode="auto">
            <a:xfrm>
              <a:off x="2895600" y="4297680"/>
              <a:ext cx="1765300" cy="752475"/>
            </a:xfrm>
            <a:prstGeom prst="roundRect">
              <a:avLst>
                <a:gd name="adj" fmla="val 19676"/>
              </a:avLst>
            </a:prstGeom>
            <a:noFill/>
            <a:ln w="9525">
              <a:noFill/>
              <a:round/>
              <a:headEnd/>
              <a:tailEnd/>
            </a:ln>
          </p:spPr>
          <p:txBody>
            <a:bodyPr lIns="71987" tIns="71987" rIns="71987" bIns="71987" anchor="ctr">
              <a:spAutoFit/>
            </a:bodyPr>
            <a:lstStyle/>
            <a:p>
              <a:pPr marL="354013" eaLnBrk="0" hangingPunct="0">
                <a:lnSpc>
                  <a:spcPct val="85000"/>
                </a:lnSpc>
              </a:pPr>
              <a:r>
                <a:rPr lang="en-US" sz="2000">
                  <a:solidFill>
                    <a:srgbClr val="7D6A55"/>
                  </a:solidFill>
                </a:rPr>
                <a:t>Unique </a:t>
              </a:r>
              <a:br>
                <a:rPr lang="en-US" sz="2000">
                  <a:solidFill>
                    <a:srgbClr val="7D6A55"/>
                  </a:solidFill>
                </a:rPr>
              </a:br>
              <a:r>
                <a:rPr lang="en-US" sz="2000">
                  <a:solidFill>
                    <a:srgbClr val="7D6A55"/>
                  </a:solidFill>
                </a:rPr>
                <a:t>flexibility</a:t>
              </a:r>
            </a:p>
          </p:txBody>
        </p:sp>
      </p:grpSp>
    </p:spTree>
    <p:extLst>
      <p:ext uri="{BB962C8B-B14F-4D97-AF65-F5344CB8AC3E}">
        <p14:creationId xmlns:p14="http://schemas.microsoft.com/office/powerpoint/2010/main" val="130100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0709955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70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26" name="Picture 2"/>
          <p:cNvPicPr preferRelativeResize="0">
            <a:picLocks noChangeArrowheads="1"/>
          </p:cNvPicPr>
          <p:nvPr/>
        </p:nvPicPr>
        <p:blipFill>
          <a:blip r:embed="rId7" cstate="print"/>
          <a:srcRect/>
          <a:stretch>
            <a:fillRect/>
          </a:stretch>
        </p:blipFill>
        <p:spPr bwMode="auto">
          <a:xfrm>
            <a:off x="4886325" y="1162046"/>
            <a:ext cx="3937290" cy="2333630"/>
          </a:xfrm>
          <a:prstGeom prst="rect">
            <a:avLst/>
          </a:prstGeom>
          <a:noFill/>
          <a:ln w="6350">
            <a:noFill/>
            <a:round/>
            <a:headEnd/>
            <a:tailEnd/>
          </a:ln>
        </p:spPr>
      </p:pic>
      <p:sp>
        <p:nvSpPr>
          <p:cNvPr id="6" name="Title 5"/>
          <p:cNvSpPr>
            <a:spLocks noGrp="1"/>
          </p:cNvSpPr>
          <p:nvPr>
            <p:ph type="title"/>
          </p:nvPr>
        </p:nvSpPr>
        <p:spPr>
          <a:xfrm>
            <a:off x="532800" y="44624"/>
            <a:ext cx="8039728" cy="846000"/>
          </a:xfrm>
        </p:spPr>
        <p:txBody>
          <a:bodyPr/>
          <a:lstStyle/>
          <a:p>
            <a:r>
              <a:rPr lang="nb-NO" dirty="0" err="1" smtClean="0"/>
              <a:t>Targeting</a:t>
            </a:r>
            <a:r>
              <a:rPr lang="nb-NO" dirty="0" smtClean="0"/>
              <a:t> </a:t>
            </a:r>
            <a:r>
              <a:rPr lang="nb-NO" dirty="0" err="1" smtClean="0"/>
              <a:t>continued</a:t>
            </a:r>
            <a:r>
              <a:rPr lang="nb-NO" dirty="0" smtClean="0"/>
              <a:t> profitable </a:t>
            </a:r>
            <a:r>
              <a:rPr lang="nb-NO" dirty="0" err="1" smtClean="0"/>
              <a:t>growth</a:t>
            </a:r>
            <a:endParaRPr lang="nb-NO" dirty="0"/>
          </a:p>
        </p:txBody>
      </p:sp>
      <p:sp>
        <p:nvSpPr>
          <p:cNvPr id="8" name="Content Placeholder 2"/>
          <p:cNvSpPr txBox="1">
            <a:spLocks noGrp="1"/>
          </p:cNvSpPr>
          <p:nvPr>
            <p:ph sz="half" idx="1"/>
          </p:nvPr>
        </p:nvSpPr>
        <p:spPr bwMode="auto">
          <a:xfrm>
            <a:off x="4800599" y="3495675"/>
            <a:ext cx="3724275" cy="26479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82588" marR="0" lvl="0" indent="-382588"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r>
              <a:rPr kumimoji="0" lang="nb-NO" sz="1000" b="0" i="0" u="none" strike="noStrike" kern="0" cap="none" spc="0" normalizeH="0" baseline="0" noProof="0" dirty="0" smtClean="0">
                <a:ln>
                  <a:noFill/>
                </a:ln>
                <a:solidFill>
                  <a:schemeClr val="tx1"/>
                </a:solidFill>
                <a:effectLst/>
                <a:uLnTx/>
                <a:uFillTx/>
                <a:latin typeface="+mj-lt"/>
                <a:ea typeface="+mn-ea"/>
                <a:cs typeface="+mn-cs"/>
              </a:rPr>
              <a:t> </a:t>
            </a:r>
          </a:p>
          <a:p>
            <a:pPr marL="382588" marR="0" lvl="0" indent="-382588"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r>
              <a:rPr lang="nb-NO" sz="1200" b="1" kern="0" dirty="0" err="1" smtClean="0">
                <a:solidFill>
                  <a:schemeClr val="tx1"/>
                </a:solidFill>
                <a:ea typeface="+mn-ea"/>
                <a:cs typeface="+mn-cs"/>
              </a:rPr>
              <a:t>Valuation</a:t>
            </a:r>
            <a:r>
              <a:rPr lang="nb-NO" sz="1200" b="1" kern="0" dirty="0" smtClean="0">
                <a:solidFill>
                  <a:schemeClr val="tx1"/>
                </a:solidFill>
                <a:ea typeface="+mn-ea"/>
                <a:cs typeface="+mn-cs"/>
              </a:rPr>
              <a:t> and c</a:t>
            </a:r>
            <a:r>
              <a:rPr kumimoji="0" lang="nb-NO" sz="1200" b="1" i="0" u="none" strike="noStrike" kern="0" cap="none" spc="0" normalizeH="0" baseline="0" noProof="0" dirty="0" err="1" smtClean="0">
                <a:ln>
                  <a:noFill/>
                </a:ln>
                <a:solidFill>
                  <a:schemeClr val="tx1"/>
                </a:solidFill>
                <a:effectLst/>
                <a:uLnTx/>
                <a:uFillTx/>
                <a:ea typeface="+mn-ea"/>
                <a:cs typeface="+mn-cs"/>
              </a:rPr>
              <a:t>apital</a:t>
            </a:r>
            <a:r>
              <a:rPr kumimoji="0" lang="nb-NO" sz="1200" b="1" i="0" u="none" strike="noStrike" kern="0" cap="none" spc="0" normalizeH="0" noProof="0" dirty="0" smtClean="0">
                <a:ln>
                  <a:noFill/>
                </a:ln>
                <a:solidFill>
                  <a:schemeClr val="tx1"/>
                </a:solidFill>
                <a:effectLst/>
                <a:uLnTx/>
                <a:uFillTx/>
                <a:ea typeface="+mn-ea"/>
                <a:cs typeface="+mn-cs"/>
              </a:rPr>
              <a:t> </a:t>
            </a:r>
            <a:r>
              <a:rPr kumimoji="0" lang="nb-NO" sz="1200" b="1" i="0" u="none" strike="noStrike" kern="0" cap="none" spc="0" normalizeH="0" noProof="0" dirty="0" err="1" smtClean="0">
                <a:ln>
                  <a:noFill/>
                </a:ln>
                <a:solidFill>
                  <a:schemeClr val="tx1"/>
                </a:solidFill>
                <a:effectLst/>
                <a:uLnTx/>
                <a:uFillTx/>
                <a:ea typeface="+mn-ea"/>
                <a:cs typeface="+mn-cs"/>
              </a:rPr>
              <a:t>discipline</a:t>
            </a:r>
            <a:endParaRPr kumimoji="0" lang="nb-NO" sz="1200" b="1" i="0" u="none" strike="noStrike" kern="0" cap="none" spc="0" normalizeH="0" noProof="0" dirty="0" smtClean="0">
              <a:ln>
                <a:noFill/>
              </a:ln>
              <a:solidFill>
                <a:schemeClr val="tx1"/>
              </a:solidFill>
              <a:effectLst/>
              <a:uLnTx/>
              <a:uFillTx/>
              <a:ea typeface="+mn-ea"/>
              <a:cs typeface="+mn-cs"/>
            </a:endParaRPr>
          </a:p>
          <a:p>
            <a:pPr marL="382588" marR="0" lvl="0" indent="-382588" algn="ctr"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endParaRPr kumimoji="0" lang="nb-NO" sz="1000" b="0" i="0" u="none" strike="noStrike" kern="0" cap="none" spc="0" normalizeH="0" noProof="0" dirty="0" smtClean="0">
              <a:ln>
                <a:noFill/>
              </a:ln>
              <a:solidFill>
                <a:schemeClr val="tx1"/>
              </a:solidFill>
              <a:effectLst/>
              <a:uLnTx/>
              <a:uFillTx/>
              <a:latin typeface="+mj-lt"/>
              <a:ea typeface="+mn-ea"/>
              <a:cs typeface="+mn-cs"/>
            </a:endParaRPr>
          </a:p>
          <a:p>
            <a:pPr marL="228600" marR="0" lvl="0" indent="-228600" algn="l" defTabSz="914400" rtl="0" eaLnBrk="0" fontAlgn="base" latinLnBrk="0" hangingPunct="0">
              <a:lnSpc>
                <a:spcPct val="100000"/>
              </a:lnSpc>
              <a:spcBef>
                <a:spcPct val="25000"/>
              </a:spcBef>
              <a:spcAft>
                <a:spcPct val="0"/>
              </a:spcAft>
              <a:buClr>
                <a:schemeClr val="accent3"/>
              </a:buClr>
              <a:buSzPct val="75000"/>
              <a:buFont typeface="Wingdings" pitchFamily="2" charset="2"/>
              <a:buChar char="l"/>
              <a:tabLst/>
              <a:defRPr/>
            </a:pPr>
            <a:r>
              <a:rPr kumimoji="0" lang="en-US" sz="1000" b="0" i="0" u="none" strike="noStrike" kern="0" cap="none" spc="0" normalizeH="0" baseline="0" noProof="0" dirty="0" smtClean="0">
                <a:ln>
                  <a:noFill/>
                </a:ln>
                <a:solidFill>
                  <a:schemeClr val="tx1"/>
                </a:solidFill>
                <a:effectLst/>
                <a:uLnTx/>
                <a:uFillTx/>
                <a:latin typeface="+mn-lt"/>
                <a:ea typeface="+mn-ea"/>
                <a:cs typeface="+mn-cs"/>
              </a:rPr>
              <a:t>In acquisitions </a:t>
            </a:r>
            <a:r>
              <a:rPr kumimoji="0" lang="en-US" sz="1000" b="0" i="0" u="none" strike="noStrike" kern="0" cap="none" spc="0" normalizeH="0" baseline="0" noProof="0" dirty="0" err="1" smtClean="0">
                <a:ln>
                  <a:noFill/>
                </a:ln>
                <a:solidFill>
                  <a:schemeClr val="tx1"/>
                </a:solidFill>
                <a:effectLst/>
                <a:uLnTx/>
                <a:uFillTx/>
                <a:latin typeface="+mn-lt"/>
                <a:ea typeface="+mn-ea"/>
                <a:cs typeface="+mn-cs"/>
              </a:rPr>
              <a:t>Yara</a:t>
            </a:r>
            <a:r>
              <a:rPr kumimoji="0" lang="en-US" sz="1000" b="0" i="0" u="none" strike="noStrike" kern="0" cap="none" spc="0" normalizeH="0" baseline="0" noProof="0" dirty="0" smtClean="0">
                <a:ln>
                  <a:noFill/>
                </a:ln>
                <a:solidFill>
                  <a:schemeClr val="tx1"/>
                </a:solidFill>
                <a:effectLst/>
                <a:uLnTx/>
                <a:uFillTx/>
                <a:latin typeface="+mn-lt"/>
                <a:ea typeface="+mn-ea"/>
                <a:cs typeface="+mn-cs"/>
              </a:rPr>
              <a:t> looks for:</a:t>
            </a:r>
          </a:p>
          <a:p>
            <a:pPr marL="571500" lvl="1" indent="-171450" eaLnBrk="0" fontAlgn="base" hangingPunct="0">
              <a:spcBef>
                <a:spcPct val="25000"/>
              </a:spcBef>
              <a:spcAft>
                <a:spcPct val="0"/>
              </a:spcAft>
              <a:buClr>
                <a:schemeClr val="accent3"/>
              </a:buClr>
              <a:buFont typeface="Wingdings" pitchFamily="2" charset="2"/>
              <a:buChar char="l"/>
              <a:defRPr/>
            </a:pPr>
            <a:r>
              <a:rPr lang="en-US" sz="800" kern="0" noProof="0" dirty="0" smtClean="0">
                <a:solidFill>
                  <a:schemeClr val="tx1"/>
                </a:solidFill>
                <a:latin typeface="+mn-lt"/>
                <a:ea typeface="+mn-ea"/>
                <a:cs typeface="+mn-cs"/>
              </a:rPr>
              <a:t>Relative synergies compared to alternative buyers</a:t>
            </a:r>
          </a:p>
          <a:p>
            <a:pPr marL="571500" lvl="1" indent="-171450" eaLnBrk="0" fontAlgn="base" hangingPunct="0">
              <a:spcBef>
                <a:spcPct val="25000"/>
              </a:spcBef>
              <a:spcAft>
                <a:spcPct val="0"/>
              </a:spcAft>
              <a:buClr>
                <a:schemeClr val="accent3"/>
              </a:buClr>
              <a:buFont typeface="Wingdings" pitchFamily="2" charset="2"/>
              <a:buChar char="l"/>
              <a:defRPr/>
            </a:pPr>
            <a:r>
              <a:rPr lang="en-US" sz="800" kern="0" noProof="0" dirty="0" smtClean="0">
                <a:solidFill>
                  <a:schemeClr val="tx1"/>
                </a:solidFill>
                <a:latin typeface="+mn-lt"/>
                <a:ea typeface="+mn-ea"/>
                <a:cs typeface="+mn-cs"/>
              </a:rPr>
              <a:t>Distressed sellers</a:t>
            </a:r>
          </a:p>
          <a:p>
            <a:pPr marL="571500" lvl="1" indent="-171450" eaLnBrk="0" fontAlgn="base" hangingPunct="0">
              <a:spcBef>
                <a:spcPct val="25000"/>
              </a:spcBef>
              <a:spcAft>
                <a:spcPct val="0"/>
              </a:spcAft>
              <a:buClr>
                <a:schemeClr val="accent3"/>
              </a:buClr>
              <a:buFont typeface="Wingdings" pitchFamily="2" charset="2"/>
              <a:buChar char="l"/>
              <a:defRPr/>
            </a:pPr>
            <a:r>
              <a:rPr kumimoji="0" lang="en-US" sz="800" b="0" i="0" u="none" strike="noStrike" kern="0" cap="none" spc="0" normalizeH="0" noProof="0" dirty="0" smtClean="0">
                <a:ln>
                  <a:noFill/>
                </a:ln>
                <a:solidFill>
                  <a:schemeClr val="tx1"/>
                </a:solidFill>
                <a:effectLst/>
                <a:uLnTx/>
                <a:uFillTx/>
                <a:latin typeface="+mn-lt"/>
                <a:ea typeface="+mn-ea"/>
                <a:cs typeface="+mn-cs"/>
              </a:rPr>
              <a:t>Our cycle view compared to seller &amp; alternative buyers</a:t>
            </a:r>
            <a:endParaRPr lang="en-US" sz="800" kern="0" dirty="0" smtClean="0">
              <a:solidFill>
                <a:schemeClr val="tx1"/>
              </a:solidFill>
              <a:latin typeface="+mn-lt"/>
              <a:ea typeface="+mn-ea"/>
              <a:cs typeface="+mn-cs"/>
            </a:endParaRPr>
          </a:p>
          <a:p>
            <a:pPr marL="782638" lvl="1" indent="-382588" eaLnBrk="0" fontAlgn="base" hangingPunct="0">
              <a:spcBef>
                <a:spcPct val="25000"/>
              </a:spcBef>
              <a:spcAft>
                <a:spcPct val="0"/>
              </a:spcAft>
              <a:buClr>
                <a:schemeClr val="accent1"/>
              </a:buClr>
              <a:buFont typeface="Wingdings" pitchFamily="2" charset="2"/>
              <a:buChar char="l"/>
              <a:defRPr/>
            </a:pPr>
            <a:endParaRPr kumimoji="0" lang="en-US" sz="1000" b="0" i="0" u="none" strike="noStrike" kern="0" cap="none" spc="0" normalizeH="0" noProof="0" dirty="0" smtClean="0">
              <a:ln>
                <a:noFill/>
              </a:ln>
              <a:solidFill>
                <a:schemeClr val="tx1"/>
              </a:solidFill>
              <a:effectLst/>
              <a:uLnTx/>
              <a:uFillTx/>
              <a:latin typeface="+mn-lt"/>
              <a:ea typeface="+mn-ea"/>
              <a:cs typeface="+mn-cs"/>
            </a:endParaRPr>
          </a:p>
          <a:p>
            <a:pPr marL="228600" indent="-228600">
              <a:lnSpc>
                <a:spcPct val="100000"/>
              </a:lnSpc>
              <a:spcBef>
                <a:spcPct val="25000"/>
              </a:spcBef>
              <a:buClr>
                <a:schemeClr val="accent3"/>
              </a:buClr>
              <a:buSzPct val="75000"/>
              <a:buFont typeface="Wingdings" pitchFamily="2" charset="2"/>
              <a:buChar char="l"/>
            </a:pPr>
            <a:r>
              <a:rPr lang="en-US" sz="1000" b="0" i="0" kern="0" baseline="0" dirty="0" smtClean="0">
                <a:latin typeface="+mn-lt"/>
                <a:cs typeface="+mn-cs"/>
              </a:rPr>
              <a:t>Capital</a:t>
            </a:r>
            <a:r>
              <a:rPr lang="en-US" sz="1000" b="0" i="0" kern="0" dirty="0" smtClean="0">
                <a:latin typeface="+mn-lt"/>
                <a:cs typeface="+mn-cs"/>
              </a:rPr>
              <a:t> and valuation discipline demonstrated</a:t>
            </a:r>
          </a:p>
          <a:p>
            <a:pPr marL="228600" indent="-228600">
              <a:lnSpc>
                <a:spcPct val="100000"/>
              </a:lnSpc>
              <a:spcBef>
                <a:spcPct val="25000"/>
              </a:spcBef>
              <a:buClr>
                <a:schemeClr val="accent3"/>
              </a:buClr>
              <a:buSzPct val="75000"/>
              <a:buFont typeface="Wingdings" pitchFamily="2" charset="2"/>
              <a:buChar char="l"/>
            </a:pPr>
            <a:endParaRPr lang="en-US" sz="1000" b="0" i="0" kern="0" dirty="0" smtClean="0">
              <a:latin typeface="+mn-lt"/>
              <a:cs typeface="+mn-cs"/>
            </a:endParaRPr>
          </a:p>
          <a:p>
            <a:pPr marL="228600" indent="-228600">
              <a:lnSpc>
                <a:spcPct val="100000"/>
              </a:lnSpc>
              <a:spcBef>
                <a:spcPct val="25000"/>
              </a:spcBef>
              <a:buClr>
                <a:schemeClr val="accent3"/>
              </a:buClr>
              <a:buSzPct val="75000"/>
              <a:buFont typeface="Wingdings" pitchFamily="2" charset="2"/>
              <a:buChar char="l"/>
            </a:pPr>
            <a:r>
              <a:rPr kumimoji="0" lang="en-US" sz="1000" b="0" i="0" u="none" strike="noStrike" kern="0" cap="none" spc="0" normalizeH="0" baseline="0" noProof="0" dirty="0" smtClean="0">
                <a:ln>
                  <a:noFill/>
                </a:ln>
                <a:solidFill>
                  <a:schemeClr val="tx1"/>
                </a:solidFill>
                <a:effectLst/>
                <a:uLnTx/>
                <a:uFillTx/>
                <a:latin typeface="+mn-lt"/>
                <a:ea typeface="+mn-ea"/>
                <a:cs typeface="+mn-cs"/>
              </a:rPr>
              <a:t>Grain, fertilizer and gas outlook</a:t>
            </a:r>
            <a:r>
              <a:rPr kumimoji="0" lang="en-US" sz="1000" b="0" i="0" u="none" strike="noStrike" kern="0" cap="none" spc="0" normalizeH="0" noProof="0" dirty="0" smtClean="0">
                <a:ln>
                  <a:noFill/>
                </a:ln>
                <a:solidFill>
                  <a:schemeClr val="tx1"/>
                </a:solidFill>
                <a:effectLst/>
                <a:uLnTx/>
                <a:uFillTx/>
                <a:latin typeface="+mn-lt"/>
                <a:ea typeface="+mn-ea"/>
                <a:cs typeface="+mn-cs"/>
              </a:rPr>
              <a:t> has recently improved increasing nitrogen asset values</a:t>
            </a:r>
            <a:endParaRPr kumimoji="0" lang="en-US" sz="1000" b="0" i="0" u="none" strike="noStrike" kern="0" cap="none" spc="0" normalizeH="0" baseline="0" noProof="0" dirty="0" smtClean="0">
              <a:ln>
                <a:noFill/>
              </a:ln>
              <a:solidFill>
                <a:schemeClr val="tx1"/>
              </a:solidFill>
              <a:effectLst/>
              <a:uLnTx/>
              <a:uFillTx/>
              <a:latin typeface="+mn-lt"/>
              <a:ea typeface="+mn-ea"/>
              <a:cs typeface="+mn-cs"/>
            </a:endParaRPr>
          </a:p>
          <a:p>
            <a:pPr marL="382588" marR="0" lvl="0" indent="-382588" algn="l" defTabSz="914400" rtl="0" eaLnBrk="0" fontAlgn="base" latinLnBrk="0" hangingPunct="0">
              <a:lnSpc>
                <a:spcPct val="100000"/>
              </a:lnSpc>
              <a:spcBef>
                <a:spcPct val="25000"/>
              </a:spcBef>
              <a:spcAft>
                <a:spcPct val="0"/>
              </a:spcAft>
              <a:buClr>
                <a:schemeClr val="accent1"/>
              </a:buClr>
              <a:buSzPct val="75000"/>
              <a:buFont typeface="Wingdings" pitchFamily="2" charset="2"/>
              <a:buChar char="l"/>
              <a:tabLst/>
              <a:defRPr/>
            </a:pPr>
            <a:endParaRPr kumimoji="0" lang="en-US" sz="1000" b="0" i="0" u="none" strike="noStrike" kern="0" cap="none" spc="0" normalizeH="0" baseline="0" noProof="0" dirty="0" smtClean="0">
              <a:ln>
                <a:noFill/>
              </a:ln>
              <a:solidFill>
                <a:schemeClr val="tx1"/>
              </a:solidFill>
              <a:effectLst/>
              <a:uLnTx/>
              <a:uFillTx/>
              <a:latin typeface="+mn-lt"/>
              <a:ea typeface="+mn-ea"/>
              <a:cs typeface="+mn-cs"/>
            </a:endParaRPr>
          </a:p>
          <a:p>
            <a:pPr marL="382588" marR="0" lvl="0" indent="-382588"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defRPr/>
            </a:pPr>
            <a:r>
              <a:rPr kumimoji="0" lang="en-US" sz="1000" b="0" i="0" u="none" strike="noStrike" kern="0" cap="none" spc="0" normalizeH="0" baseline="0" noProof="0" dirty="0" smtClean="0">
                <a:ln>
                  <a:noFill/>
                </a:ln>
                <a:solidFill>
                  <a:schemeClr val="tx1"/>
                </a:solidFill>
                <a:effectLst/>
                <a:uLnTx/>
                <a:uFillTx/>
                <a:latin typeface="+mn-lt"/>
                <a:ea typeface="+mn-ea"/>
                <a:cs typeface="+mn-cs"/>
              </a:rPr>
              <a:t/>
            </a:r>
            <a:br>
              <a:rPr kumimoji="0" lang="en-US" sz="1000" b="0" i="0" u="none" strike="noStrike" kern="0" cap="none" spc="0" normalizeH="0" baseline="0" noProof="0" dirty="0" smtClean="0">
                <a:ln>
                  <a:noFill/>
                </a:ln>
                <a:solidFill>
                  <a:schemeClr val="tx1"/>
                </a:solidFill>
                <a:effectLst/>
                <a:uLnTx/>
                <a:uFillTx/>
                <a:latin typeface="+mn-lt"/>
                <a:ea typeface="+mn-ea"/>
                <a:cs typeface="+mn-cs"/>
              </a:rPr>
            </a:br>
            <a:endParaRPr kumimoji="0" lang="en-US" sz="1000" b="0" i="0" u="none" strike="noStrike" kern="0" cap="none" spc="0" normalizeH="0" baseline="0" noProof="0" dirty="0">
              <a:ln>
                <a:noFill/>
              </a:ln>
              <a:solidFill>
                <a:schemeClr val="tx1"/>
              </a:solidFill>
              <a:effectLst/>
              <a:uLnTx/>
              <a:uFillTx/>
              <a:latin typeface="+mn-lt"/>
              <a:ea typeface="+mn-ea"/>
              <a:cs typeface="+mn-cs"/>
            </a:endParaRPr>
          </a:p>
        </p:txBody>
      </p:sp>
      <p:graphicFrame>
        <p:nvGraphicFramePr>
          <p:cNvPr id="9" name="Content Placeholder 3"/>
          <p:cNvGraphicFramePr>
            <a:graphicFrameLocks noGrp="1"/>
          </p:cNvGraphicFramePr>
          <p:nvPr>
            <p:ph sz="half" idx="10"/>
            <p:extLst>
              <p:ext uri="{D42A27DB-BD31-4B8C-83A1-F6EECF244321}">
                <p14:modId xmlns:p14="http://schemas.microsoft.com/office/powerpoint/2010/main" val="1768739316"/>
              </p:ext>
            </p:extLst>
          </p:nvPr>
        </p:nvGraphicFramePr>
        <p:xfrm>
          <a:off x="285750" y="1143000"/>
          <a:ext cx="4048126" cy="2333625"/>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p:cNvSpPr txBox="1"/>
          <p:nvPr/>
        </p:nvSpPr>
        <p:spPr>
          <a:xfrm>
            <a:off x="409575" y="1276350"/>
            <a:ext cx="495300" cy="275460"/>
          </a:xfrm>
          <a:prstGeom prst="rect">
            <a:avLst/>
          </a:prstGeom>
          <a:noFill/>
        </p:spPr>
        <p:txBody>
          <a:bodyPr wrap="square" rtlCol="0">
            <a:spAutoFit/>
          </a:bodyPr>
          <a:lstStyle/>
          <a:p>
            <a:r>
              <a:rPr lang="nb-NO" sz="700" dirty="0" smtClean="0"/>
              <a:t>Yara CROGI</a:t>
            </a:r>
            <a:endParaRPr lang="nb-NO" sz="700" dirty="0"/>
          </a:p>
        </p:txBody>
      </p:sp>
      <p:cxnSp>
        <p:nvCxnSpPr>
          <p:cNvPr id="14" name="Straight Connector 13"/>
          <p:cNvCxnSpPr/>
          <p:nvPr/>
        </p:nvCxnSpPr>
        <p:spPr bwMode="auto">
          <a:xfrm rot="16200000" flipH="1">
            <a:off x="2109789" y="3614739"/>
            <a:ext cx="4648197" cy="285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623888" y="3552825"/>
            <a:ext cx="7896225"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11"/>
          <p:cNvSpPr/>
          <p:nvPr/>
        </p:nvSpPr>
        <p:spPr bwMode="auto">
          <a:xfrm>
            <a:off x="1076325" y="3714750"/>
            <a:ext cx="2533650" cy="2857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2000" tIns="46800" rIns="72000" bIns="46800" numCol="1" rtlCol="0" anchor="t" anchorCtr="0" compatLnSpc="1">
            <a:prstTxWarp prst="textNoShape">
              <a:avLst/>
            </a:prstTxWarp>
            <a:sp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1800" b="1" i="1" u="none" strike="noStrike" cap="none" normalizeH="0" baseline="0" dirty="0" smtClean="0">
              <a:ln>
                <a:noFill/>
              </a:ln>
              <a:solidFill>
                <a:schemeClr val="tx1"/>
              </a:solidFill>
              <a:effectLst/>
              <a:latin typeface="Arial" charset="0"/>
              <a:cs typeface="Arial" charset="0"/>
            </a:endParaRPr>
          </a:p>
        </p:txBody>
      </p:sp>
      <p:sp>
        <p:nvSpPr>
          <p:cNvPr id="11" name="TextBox 10"/>
          <p:cNvSpPr txBox="1"/>
          <p:nvPr/>
        </p:nvSpPr>
        <p:spPr>
          <a:xfrm>
            <a:off x="800100" y="3611749"/>
            <a:ext cx="3152775" cy="249299"/>
          </a:xfrm>
          <a:prstGeom prst="rect">
            <a:avLst/>
          </a:prstGeom>
          <a:noFill/>
        </p:spPr>
        <p:txBody>
          <a:bodyPr wrap="square" rtlCol="0">
            <a:spAutoFit/>
          </a:bodyPr>
          <a:lstStyle/>
          <a:p>
            <a:r>
              <a:rPr lang="en-US" sz="1200" i="0" dirty="0" smtClean="0"/>
              <a:t>Industry-leading acquisition track-record</a:t>
            </a:r>
            <a:endParaRPr lang="en-US" sz="1200" i="0" dirty="0"/>
          </a:p>
        </p:txBody>
      </p:sp>
      <p:sp>
        <p:nvSpPr>
          <p:cNvPr id="15" name="Rectangle 14"/>
          <p:cNvSpPr/>
          <p:nvPr/>
        </p:nvSpPr>
        <p:spPr bwMode="auto">
          <a:xfrm>
            <a:off x="5505450" y="1247775"/>
            <a:ext cx="3000375" cy="2476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2000" tIns="46800" rIns="72000" bIns="46800" numCol="1" rtlCol="0" anchor="t" anchorCtr="0" compatLnSpc="1">
            <a:prstTxWarp prst="textNoShape">
              <a:avLst/>
            </a:prstTxWarp>
            <a:sp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1800" b="1" i="1" u="none" strike="noStrike" cap="none" normalizeH="0" baseline="0" smtClean="0">
              <a:ln>
                <a:noFill/>
              </a:ln>
              <a:solidFill>
                <a:schemeClr val="tx1"/>
              </a:solidFill>
              <a:effectLst/>
              <a:latin typeface="Arial" charset="0"/>
              <a:cs typeface="Arial" charset="0"/>
            </a:endParaRPr>
          </a:p>
        </p:txBody>
      </p:sp>
      <p:sp>
        <p:nvSpPr>
          <p:cNvPr id="13" name="TextBox 12"/>
          <p:cNvSpPr txBox="1"/>
          <p:nvPr/>
        </p:nvSpPr>
        <p:spPr>
          <a:xfrm>
            <a:off x="4914900" y="1247775"/>
            <a:ext cx="3619500" cy="249299"/>
          </a:xfrm>
          <a:prstGeom prst="rect">
            <a:avLst/>
          </a:prstGeom>
          <a:noFill/>
        </p:spPr>
        <p:txBody>
          <a:bodyPr wrap="square" rtlCol="0">
            <a:spAutoFit/>
          </a:bodyPr>
          <a:lstStyle/>
          <a:p>
            <a:r>
              <a:rPr lang="en-US" sz="1200" i="0" dirty="0" smtClean="0"/>
              <a:t>A scalable business model giving synergies</a:t>
            </a:r>
            <a:endParaRPr lang="en-US" sz="1200" i="0" dirty="0"/>
          </a:p>
        </p:txBody>
      </p:sp>
      <p:pic>
        <p:nvPicPr>
          <p:cNvPr id="16896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61" y="3844682"/>
            <a:ext cx="3281214" cy="217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756634"/>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30188"/>
            <a:ext cx="8101489" cy="846137"/>
          </a:xfrm>
        </p:spPr>
        <p:txBody>
          <a:bodyPr/>
          <a:lstStyle/>
          <a:p>
            <a:r>
              <a:rPr lang="en-US" dirty="0" smtClean="0"/>
              <a:t>Multiple growth options; de-bottlenecking and regional M&amp;A currently most attractive</a:t>
            </a:r>
            <a:endParaRPr lang="en-US" dirty="0"/>
          </a:p>
        </p:txBody>
      </p:sp>
      <p:grpSp>
        <p:nvGrpSpPr>
          <p:cNvPr id="2" name="Group 3"/>
          <p:cNvGrpSpPr>
            <a:grpSpLocks noGrp="1"/>
          </p:cNvGrpSpPr>
          <p:nvPr/>
        </p:nvGrpSpPr>
        <p:grpSpPr bwMode="auto">
          <a:xfrm>
            <a:off x="3347864" y="1639069"/>
            <a:ext cx="5550768" cy="3579862"/>
            <a:chOff x="2673" y="759"/>
            <a:chExt cx="4104" cy="2244"/>
          </a:xfrm>
        </p:grpSpPr>
        <p:sp>
          <p:nvSpPr>
            <p:cNvPr id="293" name="Freeform 4"/>
            <p:cNvSpPr>
              <a:spLocks/>
            </p:cNvSpPr>
            <p:nvPr/>
          </p:nvSpPr>
          <p:spPr bwMode="gray">
            <a:xfrm>
              <a:off x="2716" y="1079"/>
              <a:ext cx="433" cy="324"/>
            </a:xfrm>
            <a:custGeom>
              <a:avLst/>
              <a:gdLst/>
              <a:ahLst/>
              <a:cxnLst>
                <a:cxn ang="0">
                  <a:pos x="292" y="31"/>
                </a:cxn>
                <a:cxn ang="0">
                  <a:pos x="240" y="23"/>
                </a:cxn>
                <a:cxn ang="0">
                  <a:pos x="167" y="14"/>
                </a:cxn>
                <a:cxn ang="0">
                  <a:pos x="141" y="0"/>
                </a:cxn>
                <a:cxn ang="0">
                  <a:pos x="104" y="12"/>
                </a:cxn>
                <a:cxn ang="0">
                  <a:pos x="72" y="33"/>
                </a:cxn>
                <a:cxn ang="0">
                  <a:pos x="27" y="61"/>
                </a:cxn>
                <a:cxn ang="0">
                  <a:pos x="45" y="92"/>
                </a:cxn>
                <a:cxn ang="0">
                  <a:pos x="75" y="100"/>
                </a:cxn>
                <a:cxn ang="0">
                  <a:pos x="91" y="115"/>
                </a:cxn>
                <a:cxn ang="0">
                  <a:pos x="73" y="127"/>
                </a:cxn>
                <a:cxn ang="0">
                  <a:pos x="20" y="123"/>
                </a:cxn>
                <a:cxn ang="0">
                  <a:pos x="16" y="138"/>
                </a:cxn>
                <a:cxn ang="0">
                  <a:pos x="60" y="150"/>
                </a:cxn>
                <a:cxn ang="0">
                  <a:pos x="83" y="179"/>
                </a:cxn>
                <a:cxn ang="0">
                  <a:pos x="52" y="180"/>
                </a:cxn>
                <a:cxn ang="0">
                  <a:pos x="43" y="196"/>
                </a:cxn>
                <a:cxn ang="0">
                  <a:pos x="24" y="215"/>
                </a:cxn>
                <a:cxn ang="0">
                  <a:pos x="37" y="228"/>
                </a:cxn>
                <a:cxn ang="0">
                  <a:pos x="48" y="251"/>
                </a:cxn>
                <a:cxn ang="0">
                  <a:pos x="70" y="242"/>
                </a:cxn>
                <a:cxn ang="0">
                  <a:pos x="75" y="276"/>
                </a:cxn>
                <a:cxn ang="0">
                  <a:pos x="114" y="273"/>
                </a:cxn>
                <a:cxn ang="0">
                  <a:pos x="123" y="296"/>
                </a:cxn>
                <a:cxn ang="0">
                  <a:pos x="85" y="334"/>
                </a:cxn>
                <a:cxn ang="0">
                  <a:pos x="68" y="351"/>
                </a:cxn>
                <a:cxn ang="0">
                  <a:pos x="106" y="336"/>
                </a:cxn>
                <a:cxn ang="0">
                  <a:pos x="119" y="321"/>
                </a:cxn>
                <a:cxn ang="0">
                  <a:pos x="152" y="292"/>
                </a:cxn>
                <a:cxn ang="0">
                  <a:pos x="171" y="269"/>
                </a:cxn>
                <a:cxn ang="0">
                  <a:pos x="190" y="242"/>
                </a:cxn>
                <a:cxn ang="0">
                  <a:pos x="217" y="221"/>
                </a:cxn>
                <a:cxn ang="0">
                  <a:pos x="219" y="227"/>
                </a:cxn>
                <a:cxn ang="0">
                  <a:pos x="206" y="259"/>
                </a:cxn>
                <a:cxn ang="0">
                  <a:pos x="225" y="255"/>
                </a:cxn>
                <a:cxn ang="0">
                  <a:pos x="244" y="234"/>
                </a:cxn>
                <a:cxn ang="0">
                  <a:pos x="265" y="223"/>
                </a:cxn>
                <a:cxn ang="0">
                  <a:pos x="273" y="238"/>
                </a:cxn>
                <a:cxn ang="0">
                  <a:pos x="308" y="248"/>
                </a:cxn>
                <a:cxn ang="0">
                  <a:pos x="371" y="267"/>
                </a:cxn>
                <a:cxn ang="0">
                  <a:pos x="392" y="286"/>
                </a:cxn>
                <a:cxn ang="0">
                  <a:pos x="400" y="299"/>
                </a:cxn>
                <a:cxn ang="0">
                  <a:pos x="423" y="332"/>
                </a:cxn>
                <a:cxn ang="0">
                  <a:pos x="432" y="332"/>
                </a:cxn>
                <a:cxn ang="0">
                  <a:pos x="430" y="317"/>
                </a:cxn>
                <a:cxn ang="0">
                  <a:pos x="421" y="307"/>
                </a:cxn>
                <a:cxn ang="0">
                  <a:pos x="402" y="292"/>
                </a:cxn>
                <a:cxn ang="0">
                  <a:pos x="425" y="290"/>
                </a:cxn>
                <a:cxn ang="0">
                  <a:pos x="436" y="307"/>
                </a:cxn>
                <a:cxn ang="0">
                  <a:pos x="446" y="330"/>
                </a:cxn>
                <a:cxn ang="0">
                  <a:pos x="455" y="336"/>
                </a:cxn>
                <a:cxn ang="0">
                  <a:pos x="471" y="346"/>
                </a:cxn>
                <a:cxn ang="0">
                  <a:pos x="476" y="365"/>
                </a:cxn>
                <a:cxn ang="0">
                  <a:pos x="488" y="344"/>
                </a:cxn>
                <a:cxn ang="0">
                  <a:pos x="465" y="321"/>
                </a:cxn>
                <a:cxn ang="0">
                  <a:pos x="419" y="265"/>
                </a:cxn>
                <a:cxn ang="0">
                  <a:pos x="396" y="259"/>
                </a:cxn>
                <a:cxn ang="0">
                  <a:pos x="359" y="244"/>
                </a:cxn>
                <a:cxn ang="0">
                  <a:pos x="333" y="236"/>
                </a:cxn>
              </a:cxnLst>
              <a:rect l="0" t="0" r="r" b="b"/>
              <a:pathLst>
                <a:path w="488" h="365">
                  <a:moveTo>
                    <a:pt x="327" y="31"/>
                  </a:moveTo>
                  <a:lnTo>
                    <a:pt x="321" y="29"/>
                  </a:lnTo>
                  <a:lnTo>
                    <a:pt x="315" y="27"/>
                  </a:lnTo>
                  <a:lnTo>
                    <a:pt x="309" y="25"/>
                  </a:lnTo>
                  <a:lnTo>
                    <a:pt x="304" y="25"/>
                  </a:lnTo>
                  <a:lnTo>
                    <a:pt x="304" y="27"/>
                  </a:lnTo>
                  <a:lnTo>
                    <a:pt x="304" y="31"/>
                  </a:lnTo>
                  <a:lnTo>
                    <a:pt x="296" y="31"/>
                  </a:lnTo>
                  <a:lnTo>
                    <a:pt x="292" y="31"/>
                  </a:lnTo>
                  <a:lnTo>
                    <a:pt x="290" y="27"/>
                  </a:lnTo>
                  <a:lnTo>
                    <a:pt x="283" y="27"/>
                  </a:lnTo>
                  <a:lnTo>
                    <a:pt x="275" y="27"/>
                  </a:lnTo>
                  <a:lnTo>
                    <a:pt x="275" y="23"/>
                  </a:lnTo>
                  <a:lnTo>
                    <a:pt x="260" y="23"/>
                  </a:lnTo>
                  <a:lnTo>
                    <a:pt x="248" y="25"/>
                  </a:lnTo>
                  <a:lnTo>
                    <a:pt x="246" y="21"/>
                  </a:lnTo>
                  <a:lnTo>
                    <a:pt x="242" y="21"/>
                  </a:lnTo>
                  <a:lnTo>
                    <a:pt x="240" y="23"/>
                  </a:lnTo>
                  <a:lnTo>
                    <a:pt x="235" y="19"/>
                  </a:lnTo>
                  <a:lnTo>
                    <a:pt x="231" y="17"/>
                  </a:lnTo>
                  <a:lnTo>
                    <a:pt x="219" y="19"/>
                  </a:lnTo>
                  <a:lnTo>
                    <a:pt x="210" y="21"/>
                  </a:lnTo>
                  <a:lnTo>
                    <a:pt x="198" y="19"/>
                  </a:lnTo>
                  <a:lnTo>
                    <a:pt x="189" y="15"/>
                  </a:lnTo>
                  <a:lnTo>
                    <a:pt x="187" y="12"/>
                  </a:lnTo>
                  <a:lnTo>
                    <a:pt x="175" y="12"/>
                  </a:lnTo>
                  <a:lnTo>
                    <a:pt x="167" y="14"/>
                  </a:lnTo>
                  <a:lnTo>
                    <a:pt x="164" y="10"/>
                  </a:lnTo>
                  <a:lnTo>
                    <a:pt x="162" y="6"/>
                  </a:lnTo>
                  <a:lnTo>
                    <a:pt x="156" y="10"/>
                  </a:lnTo>
                  <a:lnTo>
                    <a:pt x="150" y="14"/>
                  </a:lnTo>
                  <a:lnTo>
                    <a:pt x="148" y="10"/>
                  </a:lnTo>
                  <a:lnTo>
                    <a:pt x="148" y="4"/>
                  </a:lnTo>
                  <a:lnTo>
                    <a:pt x="146" y="2"/>
                  </a:lnTo>
                  <a:lnTo>
                    <a:pt x="144" y="2"/>
                  </a:lnTo>
                  <a:lnTo>
                    <a:pt x="141" y="0"/>
                  </a:lnTo>
                  <a:lnTo>
                    <a:pt x="135" y="2"/>
                  </a:lnTo>
                  <a:lnTo>
                    <a:pt x="129" y="6"/>
                  </a:lnTo>
                  <a:lnTo>
                    <a:pt x="123" y="12"/>
                  </a:lnTo>
                  <a:lnTo>
                    <a:pt x="118" y="12"/>
                  </a:lnTo>
                  <a:lnTo>
                    <a:pt x="112" y="12"/>
                  </a:lnTo>
                  <a:lnTo>
                    <a:pt x="110" y="14"/>
                  </a:lnTo>
                  <a:lnTo>
                    <a:pt x="108" y="15"/>
                  </a:lnTo>
                  <a:lnTo>
                    <a:pt x="106" y="12"/>
                  </a:lnTo>
                  <a:lnTo>
                    <a:pt x="104" y="12"/>
                  </a:lnTo>
                  <a:lnTo>
                    <a:pt x="104" y="15"/>
                  </a:lnTo>
                  <a:lnTo>
                    <a:pt x="100" y="15"/>
                  </a:lnTo>
                  <a:lnTo>
                    <a:pt x="98" y="15"/>
                  </a:lnTo>
                  <a:lnTo>
                    <a:pt x="96" y="17"/>
                  </a:lnTo>
                  <a:lnTo>
                    <a:pt x="96" y="19"/>
                  </a:lnTo>
                  <a:lnTo>
                    <a:pt x="89" y="19"/>
                  </a:lnTo>
                  <a:lnTo>
                    <a:pt x="83" y="19"/>
                  </a:lnTo>
                  <a:lnTo>
                    <a:pt x="75" y="25"/>
                  </a:lnTo>
                  <a:lnTo>
                    <a:pt x="72" y="33"/>
                  </a:lnTo>
                  <a:lnTo>
                    <a:pt x="68" y="33"/>
                  </a:lnTo>
                  <a:lnTo>
                    <a:pt x="66" y="35"/>
                  </a:lnTo>
                  <a:lnTo>
                    <a:pt x="62" y="46"/>
                  </a:lnTo>
                  <a:lnTo>
                    <a:pt x="60" y="58"/>
                  </a:lnTo>
                  <a:lnTo>
                    <a:pt x="48" y="60"/>
                  </a:lnTo>
                  <a:lnTo>
                    <a:pt x="39" y="60"/>
                  </a:lnTo>
                  <a:lnTo>
                    <a:pt x="35" y="61"/>
                  </a:lnTo>
                  <a:lnTo>
                    <a:pt x="33" y="63"/>
                  </a:lnTo>
                  <a:lnTo>
                    <a:pt x="27" y="61"/>
                  </a:lnTo>
                  <a:lnTo>
                    <a:pt x="22" y="61"/>
                  </a:lnTo>
                  <a:lnTo>
                    <a:pt x="22" y="67"/>
                  </a:lnTo>
                  <a:lnTo>
                    <a:pt x="22" y="73"/>
                  </a:lnTo>
                  <a:lnTo>
                    <a:pt x="20" y="75"/>
                  </a:lnTo>
                  <a:lnTo>
                    <a:pt x="20" y="77"/>
                  </a:lnTo>
                  <a:lnTo>
                    <a:pt x="27" y="79"/>
                  </a:lnTo>
                  <a:lnTo>
                    <a:pt x="35" y="83"/>
                  </a:lnTo>
                  <a:lnTo>
                    <a:pt x="39" y="88"/>
                  </a:lnTo>
                  <a:lnTo>
                    <a:pt x="45" y="92"/>
                  </a:lnTo>
                  <a:lnTo>
                    <a:pt x="48" y="92"/>
                  </a:lnTo>
                  <a:lnTo>
                    <a:pt x="52" y="92"/>
                  </a:lnTo>
                  <a:lnTo>
                    <a:pt x="52" y="96"/>
                  </a:lnTo>
                  <a:lnTo>
                    <a:pt x="54" y="102"/>
                  </a:lnTo>
                  <a:lnTo>
                    <a:pt x="60" y="100"/>
                  </a:lnTo>
                  <a:lnTo>
                    <a:pt x="68" y="100"/>
                  </a:lnTo>
                  <a:lnTo>
                    <a:pt x="70" y="100"/>
                  </a:lnTo>
                  <a:lnTo>
                    <a:pt x="73" y="100"/>
                  </a:lnTo>
                  <a:lnTo>
                    <a:pt x="75" y="100"/>
                  </a:lnTo>
                  <a:lnTo>
                    <a:pt x="75" y="102"/>
                  </a:lnTo>
                  <a:lnTo>
                    <a:pt x="75" y="104"/>
                  </a:lnTo>
                  <a:lnTo>
                    <a:pt x="73" y="106"/>
                  </a:lnTo>
                  <a:lnTo>
                    <a:pt x="77" y="108"/>
                  </a:lnTo>
                  <a:lnTo>
                    <a:pt x="85" y="111"/>
                  </a:lnTo>
                  <a:lnTo>
                    <a:pt x="85" y="109"/>
                  </a:lnTo>
                  <a:lnTo>
                    <a:pt x="91" y="109"/>
                  </a:lnTo>
                  <a:lnTo>
                    <a:pt x="89" y="111"/>
                  </a:lnTo>
                  <a:lnTo>
                    <a:pt x="91" y="115"/>
                  </a:lnTo>
                  <a:lnTo>
                    <a:pt x="83" y="113"/>
                  </a:lnTo>
                  <a:lnTo>
                    <a:pt x="77" y="113"/>
                  </a:lnTo>
                  <a:lnTo>
                    <a:pt x="75" y="115"/>
                  </a:lnTo>
                  <a:lnTo>
                    <a:pt x="73" y="117"/>
                  </a:lnTo>
                  <a:lnTo>
                    <a:pt x="77" y="117"/>
                  </a:lnTo>
                  <a:lnTo>
                    <a:pt x="81" y="117"/>
                  </a:lnTo>
                  <a:lnTo>
                    <a:pt x="83" y="125"/>
                  </a:lnTo>
                  <a:lnTo>
                    <a:pt x="81" y="121"/>
                  </a:lnTo>
                  <a:lnTo>
                    <a:pt x="73" y="127"/>
                  </a:lnTo>
                  <a:lnTo>
                    <a:pt x="58" y="125"/>
                  </a:lnTo>
                  <a:lnTo>
                    <a:pt x="48" y="121"/>
                  </a:lnTo>
                  <a:lnTo>
                    <a:pt x="48" y="113"/>
                  </a:lnTo>
                  <a:lnTo>
                    <a:pt x="48" y="108"/>
                  </a:lnTo>
                  <a:lnTo>
                    <a:pt x="35" y="111"/>
                  </a:lnTo>
                  <a:lnTo>
                    <a:pt x="25" y="115"/>
                  </a:lnTo>
                  <a:lnTo>
                    <a:pt x="25" y="119"/>
                  </a:lnTo>
                  <a:lnTo>
                    <a:pt x="25" y="123"/>
                  </a:lnTo>
                  <a:lnTo>
                    <a:pt x="20" y="123"/>
                  </a:lnTo>
                  <a:lnTo>
                    <a:pt x="14" y="121"/>
                  </a:lnTo>
                  <a:lnTo>
                    <a:pt x="6" y="125"/>
                  </a:lnTo>
                  <a:lnTo>
                    <a:pt x="0" y="131"/>
                  </a:lnTo>
                  <a:lnTo>
                    <a:pt x="2" y="134"/>
                  </a:lnTo>
                  <a:lnTo>
                    <a:pt x="8" y="134"/>
                  </a:lnTo>
                  <a:lnTo>
                    <a:pt x="14" y="134"/>
                  </a:lnTo>
                  <a:lnTo>
                    <a:pt x="18" y="136"/>
                  </a:lnTo>
                  <a:lnTo>
                    <a:pt x="18" y="136"/>
                  </a:lnTo>
                  <a:lnTo>
                    <a:pt x="16" y="138"/>
                  </a:lnTo>
                  <a:lnTo>
                    <a:pt x="12" y="140"/>
                  </a:lnTo>
                  <a:lnTo>
                    <a:pt x="14" y="144"/>
                  </a:lnTo>
                  <a:lnTo>
                    <a:pt x="18" y="146"/>
                  </a:lnTo>
                  <a:lnTo>
                    <a:pt x="18" y="150"/>
                  </a:lnTo>
                  <a:lnTo>
                    <a:pt x="20" y="152"/>
                  </a:lnTo>
                  <a:lnTo>
                    <a:pt x="27" y="154"/>
                  </a:lnTo>
                  <a:lnTo>
                    <a:pt x="39" y="154"/>
                  </a:lnTo>
                  <a:lnTo>
                    <a:pt x="48" y="152"/>
                  </a:lnTo>
                  <a:lnTo>
                    <a:pt x="60" y="150"/>
                  </a:lnTo>
                  <a:lnTo>
                    <a:pt x="62" y="154"/>
                  </a:lnTo>
                  <a:lnTo>
                    <a:pt x="66" y="157"/>
                  </a:lnTo>
                  <a:lnTo>
                    <a:pt x="66" y="154"/>
                  </a:lnTo>
                  <a:lnTo>
                    <a:pt x="70" y="152"/>
                  </a:lnTo>
                  <a:lnTo>
                    <a:pt x="81" y="150"/>
                  </a:lnTo>
                  <a:lnTo>
                    <a:pt x="91" y="152"/>
                  </a:lnTo>
                  <a:lnTo>
                    <a:pt x="87" y="161"/>
                  </a:lnTo>
                  <a:lnTo>
                    <a:pt x="89" y="175"/>
                  </a:lnTo>
                  <a:lnTo>
                    <a:pt x="83" y="179"/>
                  </a:lnTo>
                  <a:lnTo>
                    <a:pt x="77" y="180"/>
                  </a:lnTo>
                  <a:lnTo>
                    <a:pt x="73" y="179"/>
                  </a:lnTo>
                  <a:lnTo>
                    <a:pt x="73" y="179"/>
                  </a:lnTo>
                  <a:lnTo>
                    <a:pt x="68" y="182"/>
                  </a:lnTo>
                  <a:lnTo>
                    <a:pt x="66" y="186"/>
                  </a:lnTo>
                  <a:lnTo>
                    <a:pt x="60" y="186"/>
                  </a:lnTo>
                  <a:lnTo>
                    <a:pt x="56" y="186"/>
                  </a:lnTo>
                  <a:lnTo>
                    <a:pt x="54" y="182"/>
                  </a:lnTo>
                  <a:lnTo>
                    <a:pt x="52" y="180"/>
                  </a:lnTo>
                  <a:lnTo>
                    <a:pt x="48" y="180"/>
                  </a:lnTo>
                  <a:lnTo>
                    <a:pt x="47" y="180"/>
                  </a:lnTo>
                  <a:lnTo>
                    <a:pt x="41" y="186"/>
                  </a:lnTo>
                  <a:lnTo>
                    <a:pt x="39" y="188"/>
                  </a:lnTo>
                  <a:lnTo>
                    <a:pt x="39" y="190"/>
                  </a:lnTo>
                  <a:lnTo>
                    <a:pt x="47" y="190"/>
                  </a:lnTo>
                  <a:lnTo>
                    <a:pt x="45" y="192"/>
                  </a:lnTo>
                  <a:lnTo>
                    <a:pt x="47" y="196"/>
                  </a:lnTo>
                  <a:lnTo>
                    <a:pt x="43" y="196"/>
                  </a:lnTo>
                  <a:lnTo>
                    <a:pt x="41" y="194"/>
                  </a:lnTo>
                  <a:lnTo>
                    <a:pt x="39" y="196"/>
                  </a:lnTo>
                  <a:lnTo>
                    <a:pt x="39" y="200"/>
                  </a:lnTo>
                  <a:lnTo>
                    <a:pt x="33" y="202"/>
                  </a:lnTo>
                  <a:lnTo>
                    <a:pt x="29" y="205"/>
                  </a:lnTo>
                  <a:lnTo>
                    <a:pt x="29" y="207"/>
                  </a:lnTo>
                  <a:lnTo>
                    <a:pt x="29" y="211"/>
                  </a:lnTo>
                  <a:lnTo>
                    <a:pt x="25" y="213"/>
                  </a:lnTo>
                  <a:lnTo>
                    <a:pt x="24" y="215"/>
                  </a:lnTo>
                  <a:lnTo>
                    <a:pt x="29" y="221"/>
                  </a:lnTo>
                  <a:lnTo>
                    <a:pt x="35" y="225"/>
                  </a:lnTo>
                  <a:lnTo>
                    <a:pt x="41" y="227"/>
                  </a:lnTo>
                  <a:lnTo>
                    <a:pt x="52" y="227"/>
                  </a:lnTo>
                  <a:lnTo>
                    <a:pt x="48" y="234"/>
                  </a:lnTo>
                  <a:lnTo>
                    <a:pt x="45" y="230"/>
                  </a:lnTo>
                  <a:lnTo>
                    <a:pt x="43" y="228"/>
                  </a:lnTo>
                  <a:lnTo>
                    <a:pt x="39" y="228"/>
                  </a:lnTo>
                  <a:lnTo>
                    <a:pt x="37" y="228"/>
                  </a:lnTo>
                  <a:lnTo>
                    <a:pt x="35" y="230"/>
                  </a:lnTo>
                  <a:lnTo>
                    <a:pt x="39" y="232"/>
                  </a:lnTo>
                  <a:lnTo>
                    <a:pt x="39" y="236"/>
                  </a:lnTo>
                  <a:lnTo>
                    <a:pt x="45" y="236"/>
                  </a:lnTo>
                  <a:lnTo>
                    <a:pt x="45" y="238"/>
                  </a:lnTo>
                  <a:lnTo>
                    <a:pt x="43" y="240"/>
                  </a:lnTo>
                  <a:lnTo>
                    <a:pt x="43" y="244"/>
                  </a:lnTo>
                  <a:lnTo>
                    <a:pt x="45" y="248"/>
                  </a:lnTo>
                  <a:lnTo>
                    <a:pt x="48" y="251"/>
                  </a:lnTo>
                  <a:lnTo>
                    <a:pt x="52" y="251"/>
                  </a:lnTo>
                  <a:lnTo>
                    <a:pt x="58" y="251"/>
                  </a:lnTo>
                  <a:lnTo>
                    <a:pt x="62" y="250"/>
                  </a:lnTo>
                  <a:lnTo>
                    <a:pt x="66" y="246"/>
                  </a:lnTo>
                  <a:lnTo>
                    <a:pt x="64" y="242"/>
                  </a:lnTo>
                  <a:lnTo>
                    <a:pt x="66" y="240"/>
                  </a:lnTo>
                  <a:lnTo>
                    <a:pt x="66" y="240"/>
                  </a:lnTo>
                  <a:lnTo>
                    <a:pt x="68" y="240"/>
                  </a:lnTo>
                  <a:lnTo>
                    <a:pt x="70" y="242"/>
                  </a:lnTo>
                  <a:lnTo>
                    <a:pt x="70" y="244"/>
                  </a:lnTo>
                  <a:lnTo>
                    <a:pt x="68" y="248"/>
                  </a:lnTo>
                  <a:lnTo>
                    <a:pt x="75" y="259"/>
                  </a:lnTo>
                  <a:lnTo>
                    <a:pt x="73" y="261"/>
                  </a:lnTo>
                  <a:lnTo>
                    <a:pt x="73" y="265"/>
                  </a:lnTo>
                  <a:lnTo>
                    <a:pt x="72" y="265"/>
                  </a:lnTo>
                  <a:lnTo>
                    <a:pt x="77" y="267"/>
                  </a:lnTo>
                  <a:lnTo>
                    <a:pt x="75" y="273"/>
                  </a:lnTo>
                  <a:lnTo>
                    <a:pt x="75" y="276"/>
                  </a:lnTo>
                  <a:lnTo>
                    <a:pt x="85" y="271"/>
                  </a:lnTo>
                  <a:lnTo>
                    <a:pt x="95" y="265"/>
                  </a:lnTo>
                  <a:lnTo>
                    <a:pt x="96" y="267"/>
                  </a:lnTo>
                  <a:lnTo>
                    <a:pt x="98" y="271"/>
                  </a:lnTo>
                  <a:lnTo>
                    <a:pt x="100" y="269"/>
                  </a:lnTo>
                  <a:lnTo>
                    <a:pt x="106" y="269"/>
                  </a:lnTo>
                  <a:lnTo>
                    <a:pt x="112" y="278"/>
                  </a:lnTo>
                  <a:lnTo>
                    <a:pt x="112" y="276"/>
                  </a:lnTo>
                  <a:lnTo>
                    <a:pt x="114" y="273"/>
                  </a:lnTo>
                  <a:lnTo>
                    <a:pt x="119" y="274"/>
                  </a:lnTo>
                  <a:lnTo>
                    <a:pt x="125" y="274"/>
                  </a:lnTo>
                  <a:lnTo>
                    <a:pt x="131" y="273"/>
                  </a:lnTo>
                  <a:lnTo>
                    <a:pt x="139" y="269"/>
                  </a:lnTo>
                  <a:lnTo>
                    <a:pt x="137" y="274"/>
                  </a:lnTo>
                  <a:lnTo>
                    <a:pt x="135" y="280"/>
                  </a:lnTo>
                  <a:lnTo>
                    <a:pt x="129" y="284"/>
                  </a:lnTo>
                  <a:lnTo>
                    <a:pt x="125" y="290"/>
                  </a:lnTo>
                  <a:lnTo>
                    <a:pt x="123" y="296"/>
                  </a:lnTo>
                  <a:lnTo>
                    <a:pt x="125" y="301"/>
                  </a:lnTo>
                  <a:lnTo>
                    <a:pt x="118" y="313"/>
                  </a:lnTo>
                  <a:lnTo>
                    <a:pt x="106" y="321"/>
                  </a:lnTo>
                  <a:lnTo>
                    <a:pt x="95" y="326"/>
                  </a:lnTo>
                  <a:lnTo>
                    <a:pt x="95" y="330"/>
                  </a:lnTo>
                  <a:lnTo>
                    <a:pt x="95" y="334"/>
                  </a:lnTo>
                  <a:lnTo>
                    <a:pt x="89" y="334"/>
                  </a:lnTo>
                  <a:lnTo>
                    <a:pt x="87" y="336"/>
                  </a:lnTo>
                  <a:lnTo>
                    <a:pt x="85" y="334"/>
                  </a:lnTo>
                  <a:lnTo>
                    <a:pt x="75" y="334"/>
                  </a:lnTo>
                  <a:lnTo>
                    <a:pt x="70" y="342"/>
                  </a:lnTo>
                  <a:lnTo>
                    <a:pt x="66" y="349"/>
                  </a:lnTo>
                  <a:lnTo>
                    <a:pt x="62" y="349"/>
                  </a:lnTo>
                  <a:lnTo>
                    <a:pt x="60" y="349"/>
                  </a:lnTo>
                  <a:lnTo>
                    <a:pt x="58" y="351"/>
                  </a:lnTo>
                  <a:lnTo>
                    <a:pt x="58" y="355"/>
                  </a:lnTo>
                  <a:lnTo>
                    <a:pt x="64" y="353"/>
                  </a:lnTo>
                  <a:lnTo>
                    <a:pt x="68" y="351"/>
                  </a:lnTo>
                  <a:lnTo>
                    <a:pt x="72" y="346"/>
                  </a:lnTo>
                  <a:lnTo>
                    <a:pt x="77" y="338"/>
                  </a:lnTo>
                  <a:lnTo>
                    <a:pt x="79" y="338"/>
                  </a:lnTo>
                  <a:lnTo>
                    <a:pt x="83" y="338"/>
                  </a:lnTo>
                  <a:lnTo>
                    <a:pt x="81" y="340"/>
                  </a:lnTo>
                  <a:lnTo>
                    <a:pt x="81" y="344"/>
                  </a:lnTo>
                  <a:lnTo>
                    <a:pt x="93" y="340"/>
                  </a:lnTo>
                  <a:lnTo>
                    <a:pt x="104" y="334"/>
                  </a:lnTo>
                  <a:lnTo>
                    <a:pt x="106" y="336"/>
                  </a:lnTo>
                  <a:lnTo>
                    <a:pt x="108" y="336"/>
                  </a:lnTo>
                  <a:lnTo>
                    <a:pt x="110" y="330"/>
                  </a:lnTo>
                  <a:lnTo>
                    <a:pt x="112" y="332"/>
                  </a:lnTo>
                  <a:lnTo>
                    <a:pt x="114" y="332"/>
                  </a:lnTo>
                  <a:lnTo>
                    <a:pt x="114" y="328"/>
                  </a:lnTo>
                  <a:lnTo>
                    <a:pt x="114" y="324"/>
                  </a:lnTo>
                  <a:lnTo>
                    <a:pt x="116" y="322"/>
                  </a:lnTo>
                  <a:lnTo>
                    <a:pt x="121" y="322"/>
                  </a:lnTo>
                  <a:lnTo>
                    <a:pt x="119" y="321"/>
                  </a:lnTo>
                  <a:lnTo>
                    <a:pt x="119" y="319"/>
                  </a:lnTo>
                  <a:lnTo>
                    <a:pt x="121" y="319"/>
                  </a:lnTo>
                  <a:lnTo>
                    <a:pt x="125" y="319"/>
                  </a:lnTo>
                  <a:lnTo>
                    <a:pt x="131" y="315"/>
                  </a:lnTo>
                  <a:lnTo>
                    <a:pt x="139" y="309"/>
                  </a:lnTo>
                  <a:lnTo>
                    <a:pt x="137" y="303"/>
                  </a:lnTo>
                  <a:lnTo>
                    <a:pt x="141" y="301"/>
                  </a:lnTo>
                  <a:lnTo>
                    <a:pt x="146" y="299"/>
                  </a:lnTo>
                  <a:lnTo>
                    <a:pt x="152" y="292"/>
                  </a:lnTo>
                  <a:lnTo>
                    <a:pt x="158" y="286"/>
                  </a:lnTo>
                  <a:lnTo>
                    <a:pt x="162" y="284"/>
                  </a:lnTo>
                  <a:lnTo>
                    <a:pt x="167" y="284"/>
                  </a:lnTo>
                  <a:lnTo>
                    <a:pt x="167" y="280"/>
                  </a:lnTo>
                  <a:lnTo>
                    <a:pt x="167" y="278"/>
                  </a:lnTo>
                  <a:lnTo>
                    <a:pt x="171" y="274"/>
                  </a:lnTo>
                  <a:lnTo>
                    <a:pt x="177" y="273"/>
                  </a:lnTo>
                  <a:lnTo>
                    <a:pt x="177" y="269"/>
                  </a:lnTo>
                  <a:lnTo>
                    <a:pt x="171" y="269"/>
                  </a:lnTo>
                  <a:lnTo>
                    <a:pt x="167" y="269"/>
                  </a:lnTo>
                  <a:lnTo>
                    <a:pt x="169" y="259"/>
                  </a:lnTo>
                  <a:lnTo>
                    <a:pt x="171" y="255"/>
                  </a:lnTo>
                  <a:lnTo>
                    <a:pt x="177" y="251"/>
                  </a:lnTo>
                  <a:lnTo>
                    <a:pt x="185" y="248"/>
                  </a:lnTo>
                  <a:lnTo>
                    <a:pt x="183" y="246"/>
                  </a:lnTo>
                  <a:lnTo>
                    <a:pt x="183" y="242"/>
                  </a:lnTo>
                  <a:lnTo>
                    <a:pt x="185" y="242"/>
                  </a:lnTo>
                  <a:lnTo>
                    <a:pt x="190" y="242"/>
                  </a:lnTo>
                  <a:lnTo>
                    <a:pt x="190" y="236"/>
                  </a:lnTo>
                  <a:lnTo>
                    <a:pt x="192" y="234"/>
                  </a:lnTo>
                  <a:lnTo>
                    <a:pt x="196" y="232"/>
                  </a:lnTo>
                  <a:lnTo>
                    <a:pt x="200" y="232"/>
                  </a:lnTo>
                  <a:lnTo>
                    <a:pt x="200" y="228"/>
                  </a:lnTo>
                  <a:lnTo>
                    <a:pt x="202" y="225"/>
                  </a:lnTo>
                  <a:lnTo>
                    <a:pt x="212" y="217"/>
                  </a:lnTo>
                  <a:lnTo>
                    <a:pt x="214" y="217"/>
                  </a:lnTo>
                  <a:lnTo>
                    <a:pt x="217" y="221"/>
                  </a:lnTo>
                  <a:lnTo>
                    <a:pt x="223" y="217"/>
                  </a:lnTo>
                  <a:lnTo>
                    <a:pt x="225" y="217"/>
                  </a:lnTo>
                  <a:lnTo>
                    <a:pt x="225" y="219"/>
                  </a:lnTo>
                  <a:lnTo>
                    <a:pt x="225" y="219"/>
                  </a:lnTo>
                  <a:lnTo>
                    <a:pt x="223" y="221"/>
                  </a:lnTo>
                  <a:lnTo>
                    <a:pt x="223" y="225"/>
                  </a:lnTo>
                  <a:lnTo>
                    <a:pt x="225" y="227"/>
                  </a:lnTo>
                  <a:lnTo>
                    <a:pt x="227" y="228"/>
                  </a:lnTo>
                  <a:lnTo>
                    <a:pt x="219" y="227"/>
                  </a:lnTo>
                  <a:lnTo>
                    <a:pt x="214" y="227"/>
                  </a:lnTo>
                  <a:lnTo>
                    <a:pt x="210" y="228"/>
                  </a:lnTo>
                  <a:lnTo>
                    <a:pt x="208" y="232"/>
                  </a:lnTo>
                  <a:lnTo>
                    <a:pt x="204" y="232"/>
                  </a:lnTo>
                  <a:lnTo>
                    <a:pt x="202" y="244"/>
                  </a:lnTo>
                  <a:lnTo>
                    <a:pt x="200" y="255"/>
                  </a:lnTo>
                  <a:lnTo>
                    <a:pt x="202" y="255"/>
                  </a:lnTo>
                  <a:lnTo>
                    <a:pt x="206" y="255"/>
                  </a:lnTo>
                  <a:lnTo>
                    <a:pt x="206" y="259"/>
                  </a:lnTo>
                  <a:lnTo>
                    <a:pt x="200" y="261"/>
                  </a:lnTo>
                  <a:lnTo>
                    <a:pt x="198" y="263"/>
                  </a:lnTo>
                  <a:lnTo>
                    <a:pt x="200" y="265"/>
                  </a:lnTo>
                  <a:lnTo>
                    <a:pt x="202" y="267"/>
                  </a:lnTo>
                  <a:lnTo>
                    <a:pt x="210" y="263"/>
                  </a:lnTo>
                  <a:lnTo>
                    <a:pt x="217" y="261"/>
                  </a:lnTo>
                  <a:lnTo>
                    <a:pt x="217" y="257"/>
                  </a:lnTo>
                  <a:lnTo>
                    <a:pt x="221" y="255"/>
                  </a:lnTo>
                  <a:lnTo>
                    <a:pt x="225" y="255"/>
                  </a:lnTo>
                  <a:lnTo>
                    <a:pt x="227" y="250"/>
                  </a:lnTo>
                  <a:lnTo>
                    <a:pt x="231" y="246"/>
                  </a:lnTo>
                  <a:lnTo>
                    <a:pt x="237" y="248"/>
                  </a:lnTo>
                  <a:lnTo>
                    <a:pt x="244" y="250"/>
                  </a:lnTo>
                  <a:lnTo>
                    <a:pt x="246" y="248"/>
                  </a:lnTo>
                  <a:lnTo>
                    <a:pt x="250" y="244"/>
                  </a:lnTo>
                  <a:lnTo>
                    <a:pt x="248" y="238"/>
                  </a:lnTo>
                  <a:lnTo>
                    <a:pt x="248" y="236"/>
                  </a:lnTo>
                  <a:lnTo>
                    <a:pt x="244" y="234"/>
                  </a:lnTo>
                  <a:lnTo>
                    <a:pt x="242" y="234"/>
                  </a:lnTo>
                  <a:lnTo>
                    <a:pt x="242" y="228"/>
                  </a:lnTo>
                  <a:lnTo>
                    <a:pt x="242" y="225"/>
                  </a:lnTo>
                  <a:lnTo>
                    <a:pt x="248" y="227"/>
                  </a:lnTo>
                  <a:lnTo>
                    <a:pt x="254" y="227"/>
                  </a:lnTo>
                  <a:lnTo>
                    <a:pt x="258" y="227"/>
                  </a:lnTo>
                  <a:lnTo>
                    <a:pt x="263" y="225"/>
                  </a:lnTo>
                  <a:lnTo>
                    <a:pt x="261" y="223"/>
                  </a:lnTo>
                  <a:lnTo>
                    <a:pt x="265" y="223"/>
                  </a:lnTo>
                  <a:lnTo>
                    <a:pt x="265" y="225"/>
                  </a:lnTo>
                  <a:lnTo>
                    <a:pt x="265" y="228"/>
                  </a:lnTo>
                  <a:lnTo>
                    <a:pt x="267" y="228"/>
                  </a:lnTo>
                  <a:lnTo>
                    <a:pt x="267" y="230"/>
                  </a:lnTo>
                  <a:lnTo>
                    <a:pt x="267" y="230"/>
                  </a:lnTo>
                  <a:lnTo>
                    <a:pt x="265" y="230"/>
                  </a:lnTo>
                  <a:lnTo>
                    <a:pt x="269" y="232"/>
                  </a:lnTo>
                  <a:lnTo>
                    <a:pt x="275" y="234"/>
                  </a:lnTo>
                  <a:lnTo>
                    <a:pt x="273" y="238"/>
                  </a:lnTo>
                  <a:lnTo>
                    <a:pt x="275" y="242"/>
                  </a:lnTo>
                  <a:lnTo>
                    <a:pt x="279" y="242"/>
                  </a:lnTo>
                  <a:lnTo>
                    <a:pt x="285" y="240"/>
                  </a:lnTo>
                  <a:lnTo>
                    <a:pt x="285" y="242"/>
                  </a:lnTo>
                  <a:lnTo>
                    <a:pt x="286" y="246"/>
                  </a:lnTo>
                  <a:lnTo>
                    <a:pt x="290" y="246"/>
                  </a:lnTo>
                  <a:lnTo>
                    <a:pt x="296" y="248"/>
                  </a:lnTo>
                  <a:lnTo>
                    <a:pt x="296" y="250"/>
                  </a:lnTo>
                  <a:lnTo>
                    <a:pt x="308" y="248"/>
                  </a:lnTo>
                  <a:lnTo>
                    <a:pt x="319" y="248"/>
                  </a:lnTo>
                  <a:lnTo>
                    <a:pt x="336" y="255"/>
                  </a:lnTo>
                  <a:lnTo>
                    <a:pt x="356" y="259"/>
                  </a:lnTo>
                  <a:lnTo>
                    <a:pt x="356" y="257"/>
                  </a:lnTo>
                  <a:lnTo>
                    <a:pt x="359" y="255"/>
                  </a:lnTo>
                  <a:lnTo>
                    <a:pt x="357" y="265"/>
                  </a:lnTo>
                  <a:lnTo>
                    <a:pt x="363" y="269"/>
                  </a:lnTo>
                  <a:lnTo>
                    <a:pt x="371" y="271"/>
                  </a:lnTo>
                  <a:lnTo>
                    <a:pt x="371" y="267"/>
                  </a:lnTo>
                  <a:lnTo>
                    <a:pt x="371" y="265"/>
                  </a:lnTo>
                  <a:lnTo>
                    <a:pt x="373" y="265"/>
                  </a:lnTo>
                  <a:lnTo>
                    <a:pt x="377" y="265"/>
                  </a:lnTo>
                  <a:lnTo>
                    <a:pt x="375" y="269"/>
                  </a:lnTo>
                  <a:lnTo>
                    <a:pt x="375" y="276"/>
                  </a:lnTo>
                  <a:lnTo>
                    <a:pt x="379" y="276"/>
                  </a:lnTo>
                  <a:lnTo>
                    <a:pt x="386" y="288"/>
                  </a:lnTo>
                  <a:lnTo>
                    <a:pt x="388" y="286"/>
                  </a:lnTo>
                  <a:lnTo>
                    <a:pt x="392" y="286"/>
                  </a:lnTo>
                  <a:lnTo>
                    <a:pt x="392" y="288"/>
                  </a:lnTo>
                  <a:lnTo>
                    <a:pt x="392" y="292"/>
                  </a:lnTo>
                  <a:lnTo>
                    <a:pt x="394" y="292"/>
                  </a:lnTo>
                  <a:lnTo>
                    <a:pt x="398" y="294"/>
                  </a:lnTo>
                  <a:lnTo>
                    <a:pt x="396" y="296"/>
                  </a:lnTo>
                  <a:lnTo>
                    <a:pt x="396" y="298"/>
                  </a:lnTo>
                  <a:lnTo>
                    <a:pt x="398" y="298"/>
                  </a:lnTo>
                  <a:lnTo>
                    <a:pt x="400" y="296"/>
                  </a:lnTo>
                  <a:lnTo>
                    <a:pt x="400" y="299"/>
                  </a:lnTo>
                  <a:lnTo>
                    <a:pt x="400" y="303"/>
                  </a:lnTo>
                  <a:lnTo>
                    <a:pt x="404" y="305"/>
                  </a:lnTo>
                  <a:lnTo>
                    <a:pt x="409" y="309"/>
                  </a:lnTo>
                  <a:lnTo>
                    <a:pt x="409" y="311"/>
                  </a:lnTo>
                  <a:lnTo>
                    <a:pt x="409" y="315"/>
                  </a:lnTo>
                  <a:lnTo>
                    <a:pt x="413" y="321"/>
                  </a:lnTo>
                  <a:lnTo>
                    <a:pt x="419" y="328"/>
                  </a:lnTo>
                  <a:lnTo>
                    <a:pt x="421" y="330"/>
                  </a:lnTo>
                  <a:lnTo>
                    <a:pt x="423" y="332"/>
                  </a:lnTo>
                  <a:lnTo>
                    <a:pt x="425" y="330"/>
                  </a:lnTo>
                  <a:lnTo>
                    <a:pt x="425" y="326"/>
                  </a:lnTo>
                  <a:lnTo>
                    <a:pt x="427" y="328"/>
                  </a:lnTo>
                  <a:lnTo>
                    <a:pt x="430" y="330"/>
                  </a:lnTo>
                  <a:lnTo>
                    <a:pt x="428" y="332"/>
                  </a:lnTo>
                  <a:lnTo>
                    <a:pt x="428" y="334"/>
                  </a:lnTo>
                  <a:lnTo>
                    <a:pt x="430" y="334"/>
                  </a:lnTo>
                  <a:lnTo>
                    <a:pt x="434" y="336"/>
                  </a:lnTo>
                  <a:lnTo>
                    <a:pt x="432" y="332"/>
                  </a:lnTo>
                  <a:lnTo>
                    <a:pt x="432" y="328"/>
                  </a:lnTo>
                  <a:lnTo>
                    <a:pt x="434" y="328"/>
                  </a:lnTo>
                  <a:lnTo>
                    <a:pt x="434" y="330"/>
                  </a:lnTo>
                  <a:lnTo>
                    <a:pt x="438" y="330"/>
                  </a:lnTo>
                  <a:lnTo>
                    <a:pt x="438" y="324"/>
                  </a:lnTo>
                  <a:lnTo>
                    <a:pt x="440" y="319"/>
                  </a:lnTo>
                  <a:lnTo>
                    <a:pt x="436" y="319"/>
                  </a:lnTo>
                  <a:lnTo>
                    <a:pt x="434" y="317"/>
                  </a:lnTo>
                  <a:lnTo>
                    <a:pt x="430" y="317"/>
                  </a:lnTo>
                  <a:lnTo>
                    <a:pt x="430" y="324"/>
                  </a:lnTo>
                  <a:lnTo>
                    <a:pt x="427" y="322"/>
                  </a:lnTo>
                  <a:lnTo>
                    <a:pt x="423" y="322"/>
                  </a:lnTo>
                  <a:lnTo>
                    <a:pt x="421" y="317"/>
                  </a:lnTo>
                  <a:lnTo>
                    <a:pt x="421" y="313"/>
                  </a:lnTo>
                  <a:lnTo>
                    <a:pt x="417" y="311"/>
                  </a:lnTo>
                  <a:lnTo>
                    <a:pt x="415" y="311"/>
                  </a:lnTo>
                  <a:lnTo>
                    <a:pt x="417" y="309"/>
                  </a:lnTo>
                  <a:lnTo>
                    <a:pt x="421" y="307"/>
                  </a:lnTo>
                  <a:lnTo>
                    <a:pt x="419" y="303"/>
                  </a:lnTo>
                  <a:lnTo>
                    <a:pt x="419" y="301"/>
                  </a:lnTo>
                  <a:lnTo>
                    <a:pt x="415" y="301"/>
                  </a:lnTo>
                  <a:lnTo>
                    <a:pt x="415" y="299"/>
                  </a:lnTo>
                  <a:lnTo>
                    <a:pt x="415" y="298"/>
                  </a:lnTo>
                  <a:lnTo>
                    <a:pt x="413" y="296"/>
                  </a:lnTo>
                  <a:lnTo>
                    <a:pt x="411" y="294"/>
                  </a:lnTo>
                  <a:lnTo>
                    <a:pt x="402" y="292"/>
                  </a:lnTo>
                  <a:lnTo>
                    <a:pt x="402" y="292"/>
                  </a:lnTo>
                  <a:lnTo>
                    <a:pt x="407" y="290"/>
                  </a:lnTo>
                  <a:lnTo>
                    <a:pt x="413" y="288"/>
                  </a:lnTo>
                  <a:lnTo>
                    <a:pt x="411" y="290"/>
                  </a:lnTo>
                  <a:lnTo>
                    <a:pt x="415" y="292"/>
                  </a:lnTo>
                  <a:lnTo>
                    <a:pt x="413" y="284"/>
                  </a:lnTo>
                  <a:lnTo>
                    <a:pt x="415" y="278"/>
                  </a:lnTo>
                  <a:lnTo>
                    <a:pt x="419" y="284"/>
                  </a:lnTo>
                  <a:lnTo>
                    <a:pt x="423" y="290"/>
                  </a:lnTo>
                  <a:lnTo>
                    <a:pt x="425" y="290"/>
                  </a:lnTo>
                  <a:lnTo>
                    <a:pt x="428" y="290"/>
                  </a:lnTo>
                  <a:lnTo>
                    <a:pt x="428" y="294"/>
                  </a:lnTo>
                  <a:lnTo>
                    <a:pt x="430" y="294"/>
                  </a:lnTo>
                  <a:lnTo>
                    <a:pt x="434" y="294"/>
                  </a:lnTo>
                  <a:lnTo>
                    <a:pt x="434" y="296"/>
                  </a:lnTo>
                  <a:lnTo>
                    <a:pt x="432" y="298"/>
                  </a:lnTo>
                  <a:lnTo>
                    <a:pt x="432" y="299"/>
                  </a:lnTo>
                  <a:lnTo>
                    <a:pt x="434" y="301"/>
                  </a:lnTo>
                  <a:lnTo>
                    <a:pt x="436" y="307"/>
                  </a:lnTo>
                  <a:lnTo>
                    <a:pt x="438" y="315"/>
                  </a:lnTo>
                  <a:lnTo>
                    <a:pt x="440" y="315"/>
                  </a:lnTo>
                  <a:lnTo>
                    <a:pt x="444" y="315"/>
                  </a:lnTo>
                  <a:lnTo>
                    <a:pt x="444" y="319"/>
                  </a:lnTo>
                  <a:lnTo>
                    <a:pt x="446" y="322"/>
                  </a:lnTo>
                  <a:lnTo>
                    <a:pt x="442" y="324"/>
                  </a:lnTo>
                  <a:lnTo>
                    <a:pt x="442" y="328"/>
                  </a:lnTo>
                  <a:lnTo>
                    <a:pt x="444" y="328"/>
                  </a:lnTo>
                  <a:lnTo>
                    <a:pt x="446" y="330"/>
                  </a:lnTo>
                  <a:lnTo>
                    <a:pt x="446" y="326"/>
                  </a:lnTo>
                  <a:lnTo>
                    <a:pt x="446" y="324"/>
                  </a:lnTo>
                  <a:lnTo>
                    <a:pt x="448" y="326"/>
                  </a:lnTo>
                  <a:lnTo>
                    <a:pt x="453" y="328"/>
                  </a:lnTo>
                  <a:lnTo>
                    <a:pt x="451" y="330"/>
                  </a:lnTo>
                  <a:lnTo>
                    <a:pt x="451" y="332"/>
                  </a:lnTo>
                  <a:lnTo>
                    <a:pt x="453" y="332"/>
                  </a:lnTo>
                  <a:lnTo>
                    <a:pt x="455" y="330"/>
                  </a:lnTo>
                  <a:lnTo>
                    <a:pt x="455" y="336"/>
                  </a:lnTo>
                  <a:lnTo>
                    <a:pt x="455" y="346"/>
                  </a:lnTo>
                  <a:lnTo>
                    <a:pt x="457" y="344"/>
                  </a:lnTo>
                  <a:lnTo>
                    <a:pt x="459" y="340"/>
                  </a:lnTo>
                  <a:lnTo>
                    <a:pt x="461" y="346"/>
                  </a:lnTo>
                  <a:lnTo>
                    <a:pt x="463" y="353"/>
                  </a:lnTo>
                  <a:lnTo>
                    <a:pt x="465" y="351"/>
                  </a:lnTo>
                  <a:lnTo>
                    <a:pt x="469" y="353"/>
                  </a:lnTo>
                  <a:lnTo>
                    <a:pt x="469" y="347"/>
                  </a:lnTo>
                  <a:lnTo>
                    <a:pt x="471" y="346"/>
                  </a:lnTo>
                  <a:lnTo>
                    <a:pt x="471" y="347"/>
                  </a:lnTo>
                  <a:lnTo>
                    <a:pt x="471" y="351"/>
                  </a:lnTo>
                  <a:lnTo>
                    <a:pt x="471" y="353"/>
                  </a:lnTo>
                  <a:lnTo>
                    <a:pt x="469" y="355"/>
                  </a:lnTo>
                  <a:lnTo>
                    <a:pt x="467" y="357"/>
                  </a:lnTo>
                  <a:lnTo>
                    <a:pt x="467" y="361"/>
                  </a:lnTo>
                  <a:lnTo>
                    <a:pt x="469" y="363"/>
                  </a:lnTo>
                  <a:lnTo>
                    <a:pt x="471" y="365"/>
                  </a:lnTo>
                  <a:lnTo>
                    <a:pt x="476" y="365"/>
                  </a:lnTo>
                  <a:lnTo>
                    <a:pt x="476" y="361"/>
                  </a:lnTo>
                  <a:lnTo>
                    <a:pt x="482" y="357"/>
                  </a:lnTo>
                  <a:lnTo>
                    <a:pt x="482" y="357"/>
                  </a:lnTo>
                  <a:lnTo>
                    <a:pt x="484" y="357"/>
                  </a:lnTo>
                  <a:lnTo>
                    <a:pt x="486" y="353"/>
                  </a:lnTo>
                  <a:lnTo>
                    <a:pt x="486" y="353"/>
                  </a:lnTo>
                  <a:lnTo>
                    <a:pt x="488" y="349"/>
                  </a:lnTo>
                  <a:lnTo>
                    <a:pt x="486" y="347"/>
                  </a:lnTo>
                  <a:lnTo>
                    <a:pt x="488" y="344"/>
                  </a:lnTo>
                  <a:lnTo>
                    <a:pt x="488" y="340"/>
                  </a:lnTo>
                  <a:lnTo>
                    <a:pt x="486" y="338"/>
                  </a:lnTo>
                  <a:lnTo>
                    <a:pt x="484" y="332"/>
                  </a:lnTo>
                  <a:lnTo>
                    <a:pt x="482" y="332"/>
                  </a:lnTo>
                  <a:lnTo>
                    <a:pt x="480" y="330"/>
                  </a:lnTo>
                  <a:lnTo>
                    <a:pt x="476" y="328"/>
                  </a:lnTo>
                  <a:lnTo>
                    <a:pt x="473" y="326"/>
                  </a:lnTo>
                  <a:lnTo>
                    <a:pt x="469" y="322"/>
                  </a:lnTo>
                  <a:lnTo>
                    <a:pt x="465" y="321"/>
                  </a:lnTo>
                  <a:lnTo>
                    <a:pt x="461" y="315"/>
                  </a:lnTo>
                  <a:lnTo>
                    <a:pt x="457" y="307"/>
                  </a:lnTo>
                  <a:lnTo>
                    <a:pt x="451" y="301"/>
                  </a:lnTo>
                  <a:lnTo>
                    <a:pt x="450" y="294"/>
                  </a:lnTo>
                  <a:lnTo>
                    <a:pt x="440" y="284"/>
                  </a:lnTo>
                  <a:lnTo>
                    <a:pt x="432" y="276"/>
                  </a:lnTo>
                  <a:lnTo>
                    <a:pt x="428" y="271"/>
                  </a:lnTo>
                  <a:lnTo>
                    <a:pt x="421" y="265"/>
                  </a:lnTo>
                  <a:lnTo>
                    <a:pt x="419" y="265"/>
                  </a:lnTo>
                  <a:lnTo>
                    <a:pt x="417" y="263"/>
                  </a:lnTo>
                  <a:lnTo>
                    <a:pt x="415" y="261"/>
                  </a:lnTo>
                  <a:lnTo>
                    <a:pt x="415" y="259"/>
                  </a:lnTo>
                  <a:lnTo>
                    <a:pt x="411" y="255"/>
                  </a:lnTo>
                  <a:lnTo>
                    <a:pt x="407" y="251"/>
                  </a:lnTo>
                  <a:lnTo>
                    <a:pt x="402" y="250"/>
                  </a:lnTo>
                  <a:lnTo>
                    <a:pt x="396" y="251"/>
                  </a:lnTo>
                  <a:lnTo>
                    <a:pt x="394" y="253"/>
                  </a:lnTo>
                  <a:lnTo>
                    <a:pt x="396" y="259"/>
                  </a:lnTo>
                  <a:lnTo>
                    <a:pt x="390" y="263"/>
                  </a:lnTo>
                  <a:lnTo>
                    <a:pt x="384" y="265"/>
                  </a:lnTo>
                  <a:lnTo>
                    <a:pt x="380" y="269"/>
                  </a:lnTo>
                  <a:lnTo>
                    <a:pt x="379" y="269"/>
                  </a:lnTo>
                  <a:lnTo>
                    <a:pt x="379" y="265"/>
                  </a:lnTo>
                  <a:lnTo>
                    <a:pt x="379" y="263"/>
                  </a:lnTo>
                  <a:lnTo>
                    <a:pt x="371" y="255"/>
                  </a:lnTo>
                  <a:lnTo>
                    <a:pt x="363" y="250"/>
                  </a:lnTo>
                  <a:lnTo>
                    <a:pt x="359" y="244"/>
                  </a:lnTo>
                  <a:lnTo>
                    <a:pt x="357" y="240"/>
                  </a:lnTo>
                  <a:lnTo>
                    <a:pt x="357" y="236"/>
                  </a:lnTo>
                  <a:lnTo>
                    <a:pt x="357" y="232"/>
                  </a:lnTo>
                  <a:lnTo>
                    <a:pt x="357" y="232"/>
                  </a:lnTo>
                  <a:lnTo>
                    <a:pt x="352" y="236"/>
                  </a:lnTo>
                  <a:lnTo>
                    <a:pt x="348" y="236"/>
                  </a:lnTo>
                  <a:lnTo>
                    <a:pt x="344" y="232"/>
                  </a:lnTo>
                  <a:lnTo>
                    <a:pt x="336" y="234"/>
                  </a:lnTo>
                  <a:lnTo>
                    <a:pt x="333" y="236"/>
                  </a:lnTo>
                  <a:lnTo>
                    <a:pt x="327" y="3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grpSp>
          <p:nvGrpSpPr>
            <p:cNvPr id="4" name="Group 5"/>
            <p:cNvGrpSpPr>
              <a:grpSpLocks/>
            </p:cNvGrpSpPr>
            <p:nvPr/>
          </p:nvGrpSpPr>
          <p:grpSpPr bwMode="auto">
            <a:xfrm>
              <a:off x="2801" y="759"/>
              <a:ext cx="3976" cy="2225"/>
              <a:chOff x="731" y="1210"/>
              <a:chExt cx="4487" cy="2514"/>
            </a:xfrm>
          </p:grpSpPr>
          <p:sp>
            <p:nvSpPr>
              <p:cNvPr id="378" name="Freeform 6"/>
              <p:cNvSpPr>
                <a:spLocks/>
              </p:cNvSpPr>
              <p:nvPr/>
            </p:nvSpPr>
            <p:spPr bwMode="gray">
              <a:xfrm>
                <a:off x="731" y="2461"/>
                <a:ext cx="6" cy="6"/>
              </a:xfrm>
              <a:custGeom>
                <a:avLst/>
                <a:gdLst/>
                <a:ahLst/>
                <a:cxnLst>
                  <a:cxn ang="0">
                    <a:pos x="2" y="0"/>
                  </a:cxn>
                  <a:cxn ang="0">
                    <a:pos x="0" y="2"/>
                  </a:cxn>
                  <a:cxn ang="0">
                    <a:pos x="0" y="4"/>
                  </a:cxn>
                  <a:cxn ang="0">
                    <a:pos x="2" y="4"/>
                  </a:cxn>
                  <a:cxn ang="0">
                    <a:pos x="6" y="6"/>
                  </a:cxn>
                  <a:cxn ang="0">
                    <a:pos x="4" y="2"/>
                  </a:cxn>
                  <a:cxn ang="0">
                    <a:pos x="2" y="0"/>
                  </a:cxn>
                </a:cxnLst>
                <a:rect l="0" t="0" r="r" b="b"/>
                <a:pathLst>
                  <a:path w="6" h="6">
                    <a:moveTo>
                      <a:pt x="2" y="0"/>
                    </a:moveTo>
                    <a:lnTo>
                      <a:pt x="0" y="2"/>
                    </a:lnTo>
                    <a:lnTo>
                      <a:pt x="0" y="4"/>
                    </a:lnTo>
                    <a:lnTo>
                      <a:pt x="2" y="4"/>
                    </a:lnTo>
                    <a:lnTo>
                      <a:pt x="6" y="6"/>
                    </a:lnTo>
                    <a:lnTo>
                      <a:pt x="4"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9" name="Freeform 7"/>
              <p:cNvSpPr>
                <a:spLocks/>
              </p:cNvSpPr>
              <p:nvPr/>
            </p:nvSpPr>
            <p:spPr bwMode="gray">
              <a:xfrm>
                <a:off x="731" y="2461"/>
                <a:ext cx="6" cy="6"/>
              </a:xfrm>
              <a:custGeom>
                <a:avLst/>
                <a:gdLst/>
                <a:ahLst/>
                <a:cxnLst>
                  <a:cxn ang="0">
                    <a:pos x="2" y="0"/>
                  </a:cxn>
                  <a:cxn ang="0">
                    <a:pos x="0" y="2"/>
                  </a:cxn>
                  <a:cxn ang="0">
                    <a:pos x="0" y="4"/>
                  </a:cxn>
                  <a:cxn ang="0">
                    <a:pos x="2" y="4"/>
                  </a:cxn>
                  <a:cxn ang="0">
                    <a:pos x="6" y="6"/>
                  </a:cxn>
                  <a:cxn ang="0">
                    <a:pos x="4" y="2"/>
                  </a:cxn>
                  <a:cxn ang="0">
                    <a:pos x="2" y="0"/>
                  </a:cxn>
                  <a:cxn ang="0">
                    <a:pos x="2" y="0"/>
                  </a:cxn>
                  <a:cxn ang="0">
                    <a:pos x="2" y="0"/>
                  </a:cxn>
                </a:cxnLst>
                <a:rect l="0" t="0" r="r" b="b"/>
                <a:pathLst>
                  <a:path w="6" h="6">
                    <a:moveTo>
                      <a:pt x="2" y="0"/>
                    </a:moveTo>
                    <a:lnTo>
                      <a:pt x="0" y="2"/>
                    </a:lnTo>
                    <a:lnTo>
                      <a:pt x="0" y="4"/>
                    </a:lnTo>
                    <a:lnTo>
                      <a:pt x="2" y="4"/>
                    </a:lnTo>
                    <a:lnTo>
                      <a:pt x="6" y="6"/>
                    </a:lnTo>
                    <a:lnTo>
                      <a:pt x="4" y="2"/>
                    </a:lnTo>
                    <a:lnTo>
                      <a:pt x="2" y="0"/>
                    </a:lnTo>
                    <a:lnTo>
                      <a:pt x="2" y="0"/>
                    </a:lnTo>
                    <a:lnTo>
                      <a:pt x="2" y="0"/>
                    </a:lnTo>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0" name="Freeform 8"/>
              <p:cNvSpPr>
                <a:spLocks/>
              </p:cNvSpPr>
              <p:nvPr/>
            </p:nvSpPr>
            <p:spPr bwMode="gray">
              <a:xfrm>
                <a:off x="753" y="2467"/>
                <a:ext cx="5" cy="7"/>
              </a:xfrm>
              <a:custGeom>
                <a:avLst/>
                <a:gdLst/>
                <a:ahLst/>
                <a:cxnLst>
                  <a:cxn ang="0">
                    <a:pos x="3" y="0"/>
                  </a:cxn>
                  <a:cxn ang="0">
                    <a:pos x="1" y="0"/>
                  </a:cxn>
                  <a:cxn ang="0">
                    <a:pos x="0" y="1"/>
                  </a:cxn>
                  <a:cxn ang="0">
                    <a:pos x="0" y="3"/>
                  </a:cxn>
                  <a:cxn ang="0">
                    <a:pos x="5" y="5"/>
                  </a:cxn>
                  <a:cxn ang="0">
                    <a:pos x="5" y="7"/>
                  </a:cxn>
                  <a:cxn ang="0">
                    <a:pos x="5" y="3"/>
                  </a:cxn>
                  <a:cxn ang="0">
                    <a:pos x="3" y="0"/>
                  </a:cxn>
                </a:cxnLst>
                <a:rect l="0" t="0" r="r" b="b"/>
                <a:pathLst>
                  <a:path w="5" h="7">
                    <a:moveTo>
                      <a:pt x="3" y="0"/>
                    </a:moveTo>
                    <a:lnTo>
                      <a:pt x="1" y="0"/>
                    </a:lnTo>
                    <a:lnTo>
                      <a:pt x="0" y="1"/>
                    </a:lnTo>
                    <a:lnTo>
                      <a:pt x="0" y="3"/>
                    </a:lnTo>
                    <a:lnTo>
                      <a:pt x="5" y="5"/>
                    </a:lnTo>
                    <a:lnTo>
                      <a:pt x="5" y="7"/>
                    </a:lnTo>
                    <a:lnTo>
                      <a:pt x="5" y="3"/>
                    </a:lnTo>
                    <a:lnTo>
                      <a:pt x="3"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1" name="Freeform 9"/>
              <p:cNvSpPr>
                <a:spLocks/>
              </p:cNvSpPr>
              <p:nvPr/>
            </p:nvSpPr>
            <p:spPr bwMode="gray">
              <a:xfrm>
                <a:off x="753" y="2467"/>
                <a:ext cx="5" cy="7"/>
              </a:xfrm>
              <a:custGeom>
                <a:avLst/>
                <a:gdLst/>
                <a:ahLst/>
                <a:cxnLst>
                  <a:cxn ang="0">
                    <a:pos x="3" y="0"/>
                  </a:cxn>
                  <a:cxn ang="0">
                    <a:pos x="1" y="0"/>
                  </a:cxn>
                  <a:cxn ang="0">
                    <a:pos x="0" y="1"/>
                  </a:cxn>
                  <a:cxn ang="0">
                    <a:pos x="0" y="3"/>
                  </a:cxn>
                  <a:cxn ang="0">
                    <a:pos x="5" y="5"/>
                  </a:cxn>
                  <a:cxn ang="0">
                    <a:pos x="5" y="5"/>
                  </a:cxn>
                  <a:cxn ang="0">
                    <a:pos x="5" y="7"/>
                  </a:cxn>
                  <a:cxn ang="0">
                    <a:pos x="5" y="7"/>
                  </a:cxn>
                  <a:cxn ang="0">
                    <a:pos x="5" y="3"/>
                  </a:cxn>
                  <a:cxn ang="0">
                    <a:pos x="3" y="0"/>
                  </a:cxn>
                  <a:cxn ang="0">
                    <a:pos x="3" y="0"/>
                  </a:cxn>
                  <a:cxn ang="0">
                    <a:pos x="3" y="0"/>
                  </a:cxn>
                </a:cxnLst>
                <a:rect l="0" t="0" r="r" b="b"/>
                <a:pathLst>
                  <a:path w="5" h="7">
                    <a:moveTo>
                      <a:pt x="3" y="0"/>
                    </a:moveTo>
                    <a:lnTo>
                      <a:pt x="1" y="0"/>
                    </a:lnTo>
                    <a:lnTo>
                      <a:pt x="0" y="1"/>
                    </a:lnTo>
                    <a:lnTo>
                      <a:pt x="0" y="3"/>
                    </a:lnTo>
                    <a:lnTo>
                      <a:pt x="5" y="5"/>
                    </a:lnTo>
                    <a:lnTo>
                      <a:pt x="5" y="5"/>
                    </a:lnTo>
                    <a:lnTo>
                      <a:pt x="5" y="7"/>
                    </a:lnTo>
                    <a:lnTo>
                      <a:pt x="5" y="7"/>
                    </a:lnTo>
                    <a:lnTo>
                      <a:pt x="5" y="3"/>
                    </a:lnTo>
                    <a:lnTo>
                      <a:pt x="3" y="0"/>
                    </a:lnTo>
                    <a:lnTo>
                      <a:pt x="3" y="0"/>
                    </a:lnTo>
                    <a:lnTo>
                      <a:pt x="3"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2" name="Freeform 10"/>
              <p:cNvSpPr>
                <a:spLocks/>
              </p:cNvSpPr>
              <p:nvPr/>
            </p:nvSpPr>
            <p:spPr bwMode="gray">
              <a:xfrm>
                <a:off x="776" y="2480"/>
                <a:ext cx="3" cy="6"/>
              </a:xfrm>
              <a:custGeom>
                <a:avLst/>
                <a:gdLst/>
                <a:ahLst/>
                <a:cxnLst>
                  <a:cxn ang="0">
                    <a:pos x="0" y="0"/>
                  </a:cxn>
                  <a:cxn ang="0">
                    <a:pos x="0" y="2"/>
                  </a:cxn>
                  <a:cxn ang="0">
                    <a:pos x="2" y="6"/>
                  </a:cxn>
                  <a:cxn ang="0">
                    <a:pos x="3" y="6"/>
                  </a:cxn>
                  <a:cxn ang="0">
                    <a:pos x="3" y="4"/>
                  </a:cxn>
                  <a:cxn ang="0">
                    <a:pos x="2" y="2"/>
                  </a:cxn>
                  <a:cxn ang="0">
                    <a:pos x="0" y="0"/>
                  </a:cxn>
                </a:cxnLst>
                <a:rect l="0" t="0" r="r" b="b"/>
                <a:pathLst>
                  <a:path w="3" h="6">
                    <a:moveTo>
                      <a:pt x="0" y="0"/>
                    </a:moveTo>
                    <a:lnTo>
                      <a:pt x="0" y="2"/>
                    </a:lnTo>
                    <a:lnTo>
                      <a:pt x="2" y="6"/>
                    </a:lnTo>
                    <a:lnTo>
                      <a:pt x="3" y="6"/>
                    </a:lnTo>
                    <a:lnTo>
                      <a:pt x="3" y="4"/>
                    </a:lnTo>
                    <a:lnTo>
                      <a:pt x="2"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3" name="Freeform 11"/>
              <p:cNvSpPr>
                <a:spLocks/>
              </p:cNvSpPr>
              <p:nvPr/>
            </p:nvSpPr>
            <p:spPr bwMode="gray">
              <a:xfrm>
                <a:off x="776" y="2480"/>
                <a:ext cx="3" cy="6"/>
              </a:xfrm>
              <a:custGeom>
                <a:avLst/>
                <a:gdLst/>
                <a:ahLst/>
                <a:cxnLst>
                  <a:cxn ang="0">
                    <a:pos x="0" y="0"/>
                  </a:cxn>
                  <a:cxn ang="0">
                    <a:pos x="0" y="2"/>
                  </a:cxn>
                  <a:cxn ang="0">
                    <a:pos x="2" y="6"/>
                  </a:cxn>
                  <a:cxn ang="0">
                    <a:pos x="3" y="6"/>
                  </a:cxn>
                  <a:cxn ang="0">
                    <a:pos x="3" y="4"/>
                  </a:cxn>
                  <a:cxn ang="0">
                    <a:pos x="2" y="2"/>
                  </a:cxn>
                  <a:cxn ang="0">
                    <a:pos x="0" y="0"/>
                  </a:cxn>
                  <a:cxn ang="0">
                    <a:pos x="0" y="0"/>
                  </a:cxn>
                  <a:cxn ang="0">
                    <a:pos x="0" y="0"/>
                  </a:cxn>
                </a:cxnLst>
                <a:rect l="0" t="0" r="r" b="b"/>
                <a:pathLst>
                  <a:path w="3" h="6">
                    <a:moveTo>
                      <a:pt x="0" y="0"/>
                    </a:moveTo>
                    <a:lnTo>
                      <a:pt x="0" y="2"/>
                    </a:lnTo>
                    <a:lnTo>
                      <a:pt x="2" y="6"/>
                    </a:lnTo>
                    <a:lnTo>
                      <a:pt x="3" y="6"/>
                    </a:lnTo>
                    <a:lnTo>
                      <a:pt x="3" y="4"/>
                    </a:lnTo>
                    <a:lnTo>
                      <a:pt x="2" y="2"/>
                    </a:lnTo>
                    <a:lnTo>
                      <a:pt x="0" y="0"/>
                    </a:lnTo>
                    <a:lnTo>
                      <a:pt x="0"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4" name="Freeform 12"/>
              <p:cNvSpPr>
                <a:spLocks/>
              </p:cNvSpPr>
              <p:nvPr/>
            </p:nvSpPr>
            <p:spPr bwMode="gray">
              <a:xfrm>
                <a:off x="781" y="2497"/>
                <a:ext cx="14" cy="16"/>
              </a:xfrm>
              <a:custGeom>
                <a:avLst/>
                <a:gdLst/>
                <a:ahLst/>
                <a:cxnLst>
                  <a:cxn ang="0">
                    <a:pos x="4" y="0"/>
                  </a:cxn>
                  <a:cxn ang="0">
                    <a:pos x="2" y="2"/>
                  </a:cxn>
                  <a:cxn ang="0">
                    <a:pos x="0" y="4"/>
                  </a:cxn>
                  <a:cxn ang="0">
                    <a:pos x="0" y="8"/>
                  </a:cxn>
                  <a:cxn ang="0">
                    <a:pos x="0" y="12"/>
                  </a:cxn>
                  <a:cxn ang="0">
                    <a:pos x="0" y="14"/>
                  </a:cxn>
                  <a:cxn ang="0">
                    <a:pos x="4" y="16"/>
                  </a:cxn>
                  <a:cxn ang="0">
                    <a:pos x="4" y="16"/>
                  </a:cxn>
                  <a:cxn ang="0">
                    <a:pos x="6" y="14"/>
                  </a:cxn>
                  <a:cxn ang="0">
                    <a:pos x="10" y="10"/>
                  </a:cxn>
                  <a:cxn ang="0">
                    <a:pos x="14" y="8"/>
                  </a:cxn>
                  <a:cxn ang="0">
                    <a:pos x="10" y="4"/>
                  </a:cxn>
                  <a:cxn ang="0">
                    <a:pos x="10" y="0"/>
                  </a:cxn>
                  <a:cxn ang="0">
                    <a:pos x="6" y="0"/>
                  </a:cxn>
                  <a:cxn ang="0">
                    <a:pos x="4" y="0"/>
                  </a:cxn>
                </a:cxnLst>
                <a:rect l="0" t="0" r="r" b="b"/>
                <a:pathLst>
                  <a:path w="14" h="16">
                    <a:moveTo>
                      <a:pt x="4" y="0"/>
                    </a:moveTo>
                    <a:lnTo>
                      <a:pt x="2" y="2"/>
                    </a:lnTo>
                    <a:lnTo>
                      <a:pt x="0" y="4"/>
                    </a:lnTo>
                    <a:lnTo>
                      <a:pt x="0" y="8"/>
                    </a:lnTo>
                    <a:lnTo>
                      <a:pt x="0" y="12"/>
                    </a:lnTo>
                    <a:lnTo>
                      <a:pt x="0" y="14"/>
                    </a:lnTo>
                    <a:lnTo>
                      <a:pt x="4" y="16"/>
                    </a:lnTo>
                    <a:lnTo>
                      <a:pt x="4" y="16"/>
                    </a:lnTo>
                    <a:lnTo>
                      <a:pt x="6" y="14"/>
                    </a:lnTo>
                    <a:lnTo>
                      <a:pt x="10" y="10"/>
                    </a:lnTo>
                    <a:lnTo>
                      <a:pt x="14" y="8"/>
                    </a:lnTo>
                    <a:lnTo>
                      <a:pt x="10" y="4"/>
                    </a:lnTo>
                    <a:lnTo>
                      <a:pt x="10" y="0"/>
                    </a:lnTo>
                    <a:lnTo>
                      <a:pt x="6" y="0"/>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5" name="Freeform 13"/>
              <p:cNvSpPr>
                <a:spLocks/>
              </p:cNvSpPr>
              <p:nvPr/>
            </p:nvSpPr>
            <p:spPr bwMode="gray">
              <a:xfrm>
                <a:off x="781" y="2497"/>
                <a:ext cx="14" cy="16"/>
              </a:xfrm>
              <a:custGeom>
                <a:avLst/>
                <a:gdLst/>
                <a:ahLst/>
                <a:cxnLst>
                  <a:cxn ang="0">
                    <a:pos x="4" y="0"/>
                  </a:cxn>
                  <a:cxn ang="0">
                    <a:pos x="2" y="2"/>
                  </a:cxn>
                  <a:cxn ang="0">
                    <a:pos x="0" y="4"/>
                  </a:cxn>
                  <a:cxn ang="0">
                    <a:pos x="0" y="8"/>
                  </a:cxn>
                  <a:cxn ang="0">
                    <a:pos x="0" y="12"/>
                  </a:cxn>
                  <a:cxn ang="0">
                    <a:pos x="0" y="14"/>
                  </a:cxn>
                  <a:cxn ang="0">
                    <a:pos x="4" y="16"/>
                  </a:cxn>
                  <a:cxn ang="0">
                    <a:pos x="4" y="16"/>
                  </a:cxn>
                  <a:cxn ang="0">
                    <a:pos x="6" y="14"/>
                  </a:cxn>
                  <a:cxn ang="0">
                    <a:pos x="10" y="10"/>
                  </a:cxn>
                  <a:cxn ang="0">
                    <a:pos x="14" y="8"/>
                  </a:cxn>
                  <a:cxn ang="0">
                    <a:pos x="10" y="4"/>
                  </a:cxn>
                  <a:cxn ang="0">
                    <a:pos x="10" y="0"/>
                  </a:cxn>
                  <a:cxn ang="0">
                    <a:pos x="6" y="0"/>
                  </a:cxn>
                  <a:cxn ang="0">
                    <a:pos x="4" y="0"/>
                  </a:cxn>
                  <a:cxn ang="0">
                    <a:pos x="4" y="0"/>
                  </a:cxn>
                  <a:cxn ang="0">
                    <a:pos x="4" y="0"/>
                  </a:cxn>
                </a:cxnLst>
                <a:rect l="0" t="0" r="r" b="b"/>
                <a:pathLst>
                  <a:path w="14" h="16">
                    <a:moveTo>
                      <a:pt x="4" y="0"/>
                    </a:moveTo>
                    <a:lnTo>
                      <a:pt x="2" y="2"/>
                    </a:lnTo>
                    <a:lnTo>
                      <a:pt x="0" y="4"/>
                    </a:lnTo>
                    <a:lnTo>
                      <a:pt x="0" y="8"/>
                    </a:lnTo>
                    <a:lnTo>
                      <a:pt x="0" y="12"/>
                    </a:lnTo>
                    <a:lnTo>
                      <a:pt x="0" y="14"/>
                    </a:lnTo>
                    <a:lnTo>
                      <a:pt x="4" y="16"/>
                    </a:lnTo>
                    <a:lnTo>
                      <a:pt x="4" y="16"/>
                    </a:lnTo>
                    <a:lnTo>
                      <a:pt x="6" y="14"/>
                    </a:lnTo>
                    <a:lnTo>
                      <a:pt x="10" y="10"/>
                    </a:lnTo>
                    <a:lnTo>
                      <a:pt x="14" y="8"/>
                    </a:lnTo>
                    <a:lnTo>
                      <a:pt x="10" y="4"/>
                    </a:lnTo>
                    <a:lnTo>
                      <a:pt x="10" y="0"/>
                    </a:lnTo>
                    <a:lnTo>
                      <a:pt x="6" y="0"/>
                    </a:lnTo>
                    <a:lnTo>
                      <a:pt x="4" y="0"/>
                    </a:lnTo>
                    <a:lnTo>
                      <a:pt x="4" y="0"/>
                    </a:lnTo>
                    <a:lnTo>
                      <a:pt x="4" y="0"/>
                    </a:lnTo>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6" name="Freeform 14"/>
              <p:cNvSpPr>
                <a:spLocks/>
              </p:cNvSpPr>
              <p:nvPr/>
            </p:nvSpPr>
            <p:spPr bwMode="gray">
              <a:xfrm>
                <a:off x="5215" y="2476"/>
                <a:ext cx="3" cy="4"/>
              </a:xfrm>
              <a:custGeom>
                <a:avLst/>
                <a:gdLst/>
                <a:ahLst/>
                <a:cxnLst>
                  <a:cxn ang="0">
                    <a:pos x="0" y="0"/>
                  </a:cxn>
                  <a:cxn ang="0">
                    <a:pos x="0" y="2"/>
                  </a:cxn>
                  <a:cxn ang="0">
                    <a:pos x="1" y="4"/>
                  </a:cxn>
                  <a:cxn ang="0">
                    <a:pos x="3" y="4"/>
                  </a:cxn>
                  <a:cxn ang="0">
                    <a:pos x="3" y="2"/>
                  </a:cxn>
                  <a:cxn ang="0">
                    <a:pos x="3" y="0"/>
                  </a:cxn>
                  <a:cxn ang="0">
                    <a:pos x="0" y="0"/>
                  </a:cxn>
                </a:cxnLst>
                <a:rect l="0" t="0" r="r" b="b"/>
                <a:pathLst>
                  <a:path w="3" h="4">
                    <a:moveTo>
                      <a:pt x="0" y="0"/>
                    </a:moveTo>
                    <a:lnTo>
                      <a:pt x="0" y="2"/>
                    </a:lnTo>
                    <a:lnTo>
                      <a:pt x="1" y="4"/>
                    </a:lnTo>
                    <a:lnTo>
                      <a:pt x="3" y="4"/>
                    </a:lnTo>
                    <a:lnTo>
                      <a:pt x="3" y="2"/>
                    </a:lnTo>
                    <a:lnTo>
                      <a:pt x="3"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7" name="Freeform 15"/>
              <p:cNvSpPr>
                <a:spLocks/>
              </p:cNvSpPr>
              <p:nvPr/>
            </p:nvSpPr>
            <p:spPr bwMode="gray">
              <a:xfrm>
                <a:off x="5215" y="2476"/>
                <a:ext cx="3" cy="4"/>
              </a:xfrm>
              <a:custGeom>
                <a:avLst/>
                <a:gdLst/>
                <a:ahLst/>
                <a:cxnLst>
                  <a:cxn ang="0">
                    <a:pos x="0" y="0"/>
                  </a:cxn>
                  <a:cxn ang="0">
                    <a:pos x="0" y="2"/>
                  </a:cxn>
                  <a:cxn ang="0">
                    <a:pos x="1" y="4"/>
                  </a:cxn>
                  <a:cxn ang="0">
                    <a:pos x="3" y="4"/>
                  </a:cxn>
                  <a:cxn ang="0">
                    <a:pos x="3" y="2"/>
                  </a:cxn>
                  <a:cxn ang="0">
                    <a:pos x="3" y="0"/>
                  </a:cxn>
                  <a:cxn ang="0">
                    <a:pos x="0" y="0"/>
                  </a:cxn>
                  <a:cxn ang="0">
                    <a:pos x="0" y="0"/>
                  </a:cxn>
                  <a:cxn ang="0">
                    <a:pos x="0" y="0"/>
                  </a:cxn>
                </a:cxnLst>
                <a:rect l="0" t="0" r="r" b="b"/>
                <a:pathLst>
                  <a:path w="3" h="4">
                    <a:moveTo>
                      <a:pt x="0" y="0"/>
                    </a:moveTo>
                    <a:lnTo>
                      <a:pt x="0" y="2"/>
                    </a:lnTo>
                    <a:lnTo>
                      <a:pt x="1" y="4"/>
                    </a:lnTo>
                    <a:lnTo>
                      <a:pt x="3" y="4"/>
                    </a:lnTo>
                    <a:lnTo>
                      <a:pt x="3" y="2"/>
                    </a:lnTo>
                    <a:lnTo>
                      <a:pt x="3" y="0"/>
                    </a:lnTo>
                    <a:lnTo>
                      <a:pt x="0" y="0"/>
                    </a:lnTo>
                    <a:lnTo>
                      <a:pt x="0"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8" name="Freeform 16"/>
              <p:cNvSpPr>
                <a:spLocks/>
              </p:cNvSpPr>
              <p:nvPr/>
            </p:nvSpPr>
            <p:spPr bwMode="gray">
              <a:xfrm>
                <a:off x="3040" y="3046"/>
                <a:ext cx="96" cy="111"/>
              </a:xfrm>
              <a:custGeom>
                <a:avLst/>
                <a:gdLst/>
                <a:ahLst/>
                <a:cxnLst>
                  <a:cxn ang="0">
                    <a:pos x="65" y="10"/>
                  </a:cxn>
                  <a:cxn ang="0">
                    <a:pos x="71" y="10"/>
                  </a:cxn>
                  <a:cxn ang="0">
                    <a:pos x="77" y="14"/>
                  </a:cxn>
                  <a:cxn ang="0">
                    <a:pos x="85" y="17"/>
                  </a:cxn>
                  <a:cxn ang="0">
                    <a:pos x="92" y="21"/>
                  </a:cxn>
                  <a:cxn ang="0">
                    <a:pos x="94" y="29"/>
                  </a:cxn>
                  <a:cxn ang="0">
                    <a:pos x="90" y="35"/>
                  </a:cxn>
                  <a:cxn ang="0">
                    <a:pos x="92" y="44"/>
                  </a:cxn>
                  <a:cxn ang="0">
                    <a:pos x="96" y="50"/>
                  </a:cxn>
                  <a:cxn ang="0">
                    <a:pos x="92" y="56"/>
                  </a:cxn>
                  <a:cxn ang="0">
                    <a:pos x="90" y="62"/>
                  </a:cxn>
                  <a:cxn ang="0">
                    <a:pos x="92" y="65"/>
                  </a:cxn>
                  <a:cxn ang="0">
                    <a:pos x="90" y="75"/>
                  </a:cxn>
                  <a:cxn ang="0">
                    <a:pos x="92" y="85"/>
                  </a:cxn>
                  <a:cxn ang="0">
                    <a:pos x="90" y="88"/>
                  </a:cxn>
                  <a:cxn ang="0">
                    <a:pos x="94" y="90"/>
                  </a:cxn>
                  <a:cxn ang="0">
                    <a:pos x="88" y="100"/>
                  </a:cxn>
                  <a:cxn ang="0">
                    <a:pos x="77" y="111"/>
                  </a:cxn>
                  <a:cxn ang="0">
                    <a:pos x="67" y="110"/>
                  </a:cxn>
                  <a:cxn ang="0">
                    <a:pos x="64" y="108"/>
                  </a:cxn>
                  <a:cxn ang="0">
                    <a:pos x="56" y="110"/>
                  </a:cxn>
                  <a:cxn ang="0">
                    <a:pos x="52" y="108"/>
                  </a:cxn>
                  <a:cxn ang="0">
                    <a:pos x="46" y="104"/>
                  </a:cxn>
                  <a:cxn ang="0">
                    <a:pos x="39" y="100"/>
                  </a:cxn>
                  <a:cxn ang="0">
                    <a:pos x="37" y="94"/>
                  </a:cxn>
                  <a:cxn ang="0">
                    <a:pos x="37" y="86"/>
                  </a:cxn>
                  <a:cxn ang="0">
                    <a:pos x="33" y="83"/>
                  </a:cxn>
                  <a:cxn ang="0">
                    <a:pos x="29" y="77"/>
                  </a:cxn>
                  <a:cxn ang="0">
                    <a:pos x="27" y="73"/>
                  </a:cxn>
                  <a:cxn ang="0">
                    <a:pos x="21" y="69"/>
                  </a:cxn>
                  <a:cxn ang="0">
                    <a:pos x="16" y="67"/>
                  </a:cxn>
                  <a:cxn ang="0">
                    <a:pos x="10" y="60"/>
                  </a:cxn>
                  <a:cxn ang="0">
                    <a:pos x="6" y="52"/>
                  </a:cxn>
                  <a:cxn ang="0">
                    <a:pos x="0" y="44"/>
                  </a:cxn>
                  <a:cxn ang="0">
                    <a:pos x="2" y="40"/>
                  </a:cxn>
                  <a:cxn ang="0">
                    <a:pos x="10" y="40"/>
                  </a:cxn>
                  <a:cxn ang="0">
                    <a:pos x="16" y="40"/>
                  </a:cxn>
                  <a:cxn ang="0">
                    <a:pos x="25" y="38"/>
                  </a:cxn>
                  <a:cxn ang="0">
                    <a:pos x="33" y="37"/>
                  </a:cxn>
                  <a:cxn ang="0">
                    <a:pos x="39" y="29"/>
                  </a:cxn>
                  <a:cxn ang="0">
                    <a:pos x="40" y="21"/>
                  </a:cxn>
                  <a:cxn ang="0">
                    <a:pos x="46" y="17"/>
                  </a:cxn>
                  <a:cxn ang="0">
                    <a:pos x="48" y="12"/>
                  </a:cxn>
                  <a:cxn ang="0">
                    <a:pos x="54" y="8"/>
                  </a:cxn>
                  <a:cxn ang="0">
                    <a:pos x="65" y="0"/>
                  </a:cxn>
                </a:cxnLst>
                <a:rect l="0" t="0" r="r" b="b"/>
                <a:pathLst>
                  <a:path w="96" h="111">
                    <a:moveTo>
                      <a:pt x="65" y="0"/>
                    </a:moveTo>
                    <a:lnTo>
                      <a:pt x="65" y="10"/>
                    </a:lnTo>
                    <a:lnTo>
                      <a:pt x="67" y="10"/>
                    </a:lnTo>
                    <a:lnTo>
                      <a:pt x="71" y="10"/>
                    </a:lnTo>
                    <a:lnTo>
                      <a:pt x="73" y="12"/>
                    </a:lnTo>
                    <a:lnTo>
                      <a:pt x="77" y="14"/>
                    </a:lnTo>
                    <a:lnTo>
                      <a:pt x="81" y="15"/>
                    </a:lnTo>
                    <a:lnTo>
                      <a:pt x="85" y="17"/>
                    </a:lnTo>
                    <a:lnTo>
                      <a:pt x="88" y="19"/>
                    </a:lnTo>
                    <a:lnTo>
                      <a:pt x="92" y="21"/>
                    </a:lnTo>
                    <a:lnTo>
                      <a:pt x="94" y="25"/>
                    </a:lnTo>
                    <a:lnTo>
                      <a:pt x="94" y="29"/>
                    </a:lnTo>
                    <a:lnTo>
                      <a:pt x="92" y="29"/>
                    </a:lnTo>
                    <a:lnTo>
                      <a:pt x="90" y="35"/>
                    </a:lnTo>
                    <a:lnTo>
                      <a:pt x="90" y="38"/>
                    </a:lnTo>
                    <a:lnTo>
                      <a:pt x="92" y="44"/>
                    </a:lnTo>
                    <a:lnTo>
                      <a:pt x="94" y="48"/>
                    </a:lnTo>
                    <a:lnTo>
                      <a:pt x="96" y="50"/>
                    </a:lnTo>
                    <a:lnTo>
                      <a:pt x="96" y="52"/>
                    </a:lnTo>
                    <a:lnTo>
                      <a:pt x="92" y="56"/>
                    </a:lnTo>
                    <a:lnTo>
                      <a:pt x="90" y="58"/>
                    </a:lnTo>
                    <a:lnTo>
                      <a:pt x="90" y="62"/>
                    </a:lnTo>
                    <a:lnTo>
                      <a:pt x="92" y="63"/>
                    </a:lnTo>
                    <a:lnTo>
                      <a:pt x="92" y="65"/>
                    </a:lnTo>
                    <a:lnTo>
                      <a:pt x="92" y="69"/>
                    </a:lnTo>
                    <a:lnTo>
                      <a:pt x="90" y="75"/>
                    </a:lnTo>
                    <a:lnTo>
                      <a:pt x="92" y="79"/>
                    </a:lnTo>
                    <a:lnTo>
                      <a:pt x="92" y="85"/>
                    </a:lnTo>
                    <a:lnTo>
                      <a:pt x="90" y="88"/>
                    </a:lnTo>
                    <a:lnTo>
                      <a:pt x="90" y="88"/>
                    </a:lnTo>
                    <a:lnTo>
                      <a:pt x="94" y="90"/>
                    </a:lnTo>
                    <a:lnTo>
                      <a:pt x="94" y="90"/>
                    </a:lnTo>
                    <a:lnTo>
                      <a:pt x="90" y="96"/>
                    </a:lnTo>
                    <a:lnTo>
                      <a:pt x="88" y="100"/>
                    </a:lnTo>
                    <a:lnTo>
                      <a:pt x="79" y="111"/>
                    </a:lnTo>
                    <a:lnTo>
                      <a:pt x="77" y="111"/>
                    </a:lnTo>
                    <a:lnTo>
                      <a:pt x="71" y="110"/>
                    </a:lnTo>
                    <a:lnTo>
                      <a:pt x="67" y="110"/>
                    </a:lnTo>
                    <a:lnTo>
                      <a:pt x="67" y="108"/>
                    </a:lnTo>
                    <a:lnTo>
                      <a:pt x="64" y="108"/>
                    </a:lnTo>
                    <a:lnTo>
                      <a:pt x="60" y="110"/>
                    </a:lnTo>
                    <a:lnTo>
                      <a:pt x="56" y="110"/>
                    </a:lnTo>
                    <a:lnTo>
                      <a:pt x="54" y="108"/>
                    </a:lnTo>
                    <a:lnTo>
                      <a:pt x="52" y="108"/>
                    </a:lnTo>
                    <a:lnTo>
                      <a:pt x="48" y="104"/>
                    </a:lnTo>
                    <a:lnTo>
                      <a:pt x="46" y="104"/>
                    </a:lnTo>
                    <a:lnTo>
                      <a:pt x="42" y="102"/>
                    </a:lnTo>
                    <a:lnTo>
                      <a:pt x="39" y="100"/>
                    </a:lnTo>
                    <a:lnTo>
                      <a:pt x="39" y="98"/>
                    </a:lnTo>
                    <a:lnTo>
                      <a:pt x="37" y="94"/>
                    </a:lnTo>
                    <a:lnTo>
                      <a:pt x="39" y="88"/>
                    </a:lnTo>
                    <a:lnTo>
                      <a:pt x="37" y="86"/>
                    </a:lnTo>
                    <a:lnTo>
                      <a:pt x="35" y="85"/>
                    </a:lnTo>
                    <a:lnTo>
                      <a:pt x="33" y="83"/>
                    </a:lnTo>
                    <a:lnTo>
                      <a:pt x="31" y="81"/>
                    </a:lnTo>
                    <a:lnTo>
                      <a:pt x="29" y="77"/>
                    </a:lnTo>
                    <a:lnTo>
                      <a:pt x="29" y="75"/>
                    </a:lnTo>
                    <a:lnTo>
                      <a:pt x="27" y="73"/>
                    </a:lnTo>
                    <a:lnTo>
                      <a:pt x="21" y="69"/>
                    </a:lnTo>
                    <a:lnTo>
                      <a:pt x="21" y="69"/>
                    </a:lnTo>
                    <a:lnTo>
                      <a:pt x="17" y="69"/>
                    </a:lnTo>
                    <a:lnTo>
                      <a:pt x="16" y="67"/>
                    </a:lnTo>
                    <a:lnTo>
                      <a:pt x="14" y="65"/>
                    </a:lnTo>
                    <a:lnTo>
                      <a:pt x="10" y="60"/>
                    </a:lnTo>
                    <a:lnTo>
                      <a:pt x="6" y="56"/>
                    </a:lnTo>
                    <a:lnTo>
                      <a:pt x="6" y="52"/>
                    </a:lnTo>
                    <a:lnTo>
                      <a:pt x="4" y="48"/>
                    </a:lnTo>
                    <a:lnTo>
                      <a:pt x="0" y="44"/>
                    </a:lnTo>
                    <a:lnTo>
                      <a:pt x="0" y="40"/>
                    </a:lnTo>
                    <a:lnTo>
                      <a:pt x="2" y="40"/>
                    </a:lnTo>
                    <a:lnTo>
                      <a:pt x="6" y="40"/>
                    </a:lnTo>
                    <a:lnTo>
                      <a:pt x="10" y="40"/>
                    </a:lnTo>
                    <a:lnTo>
                      <a:pt x="12" y="40"/>
                    </a:lnTo>
                    <a:lnTo>
                      <a:pt x="16" y="40"/>
                    </a:lnTo>
                    <a:lnTo>
                      <a:pt x="21" y="40"/>
                    </a:lnTo>
                    <a:lnTo>
                      <a:pt x="25" y="38"/>
                    </a:lnTo>
                    <a:lnTo>
                      <a:pt x="29" y="37"/>
                    </a:lnTo>
                    <a:lnTo>
                      <a:pt x="33" y="37"/>
                    </a:lnTo>
                    <a:lnTo>
                      <a:pt x="37" y="35"/>
                    </a:lnTo>
                    <a:lnTo>
                      <a:pt x="39" y="29"/>
                    </a:lnTo>
                    <a:lnTo>
                      <a:pt x="40" y="23"/>
                    </a:lnTo>
                    <a:lnTo>
                      <a:pt x="40" y="21"/>
                    </a:lnTo>
                    <a:lnTo>
                      <a:pt x="42" y="19"/>
                    </a:lnTo>
                    <a:lnTo>
                      <a:pt x="46" y="17"/>
                    </a:lnTo>
                    <a:lnTo>
                      <a:pt x="46" y="14"/>
                    </a:lnTo>
                    <a:lnTo>
                      <a:pt x="48" y="12"/>
                    </a:lnTo>
                    <a:lnTo>
                      <a:pt x="50" y="10"/>
                    </a:lnTo>
                    <a:lnTo>
                      <a:pt x="54" y="8"/>
                    </a:lnTo>
                    <a:lnTo>
                      <a:pt x="56" y="6"/>
                    </a:lnTo>
                    <a:lnTo>
                      <a:pt x="6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89" name="Freeform 17"/>
              <p:cNvSpPr>
                <a:spLocks/>
              </p:cNvSpPr>
              <p:nvPr/>
            </p:nvSpPr>
            <p:spPr bwMode="gray">
              <a:xfrm>
                <a:off x="3000" y="2937"/>
                <a:ext cx="142" cy="149"/>
              </a:xfrm>
              <a:custGeom>
                <a:avLst/>
                <a:gdLst/>
                <a:ahLst/>
                <a:cxnLst>
                  <a:cxn ang="0">
                    <a:pos x="33" y="144"/>
                  </a:cxn>
                  <a:cxn ang="0">
                    <a:pos x="40" y="149"/>
                  </a:cxn>
                  <a:cxn ang="0">
                    <a:pos x="50" y="149"/>
                  </a:cxn>
                  <a:cxn ang="0">
                    <a:pos x="61" y="149"/>
                  </a:cxn>
                  <a:cxn ang="0">
                    <a:pos x="73" y="146"/>
                  </a:cxn>
                  <a:cxn ang="0">
                    <a:pos x="80" y="132"/>
                  </a:cxn>
                  <a:cxn ang="0">
                    <a:pos x="86" y="126"/>
                  </a:cxn>
                  <a:cxn ang="0">
                    <a:pos x="90" y="119"/>
                  </a:cxn>
                  <a:cxn ang="0">
                    <a:pos x="105" y="109"/>
                  </a:cxn>
                  <a:cxn ang="0">
                    <a:pos x="102" y="101"/>
                  </a:cxn>
                  <a:cxn ang="0">
                    <a:pos x="128" y="84"/>
                  </a:cxn>
                  <a:cxn ang="0">
                    <a:pos x="130" y="71"/>
                  </a:cxn>
                  <a:cxn ang="0">
                    <a:pos x="140" y="59"/>
                  </a:cxn>
                  <a:cxn ang="0">
                    <a:pos x="136" y="50"/>
                  </a:cxn>
                  <a:cxn ang="0">
                    <a:pos x="140" y="40"/>
                  </a:cxn>
                  <a:cxn ang="0">
                    <a:pos x="142" y="29"/>
                  </a:cxn>
                  <a:cxn ang="0">
                    <a:pos x="138" y="17"/>
                  </a:cxn>
                  <a:cxn ang="0">
                    <a:pos x="128" y="13"/>
                  </a:cxn>
                  <a:cxn ang="0">
                    <a:pos x="125" y="4"/>
                  </a:cxn>
                  <a:cxn ang="0">
                    <a:pos x="119" y="5"/>
                  </a:cxn>
                  <a:cxn ang="0">
                    <a:pos x="115" y="7"/>
                  </a:cxn>
                  <a:cxn ang="0">
                    <a:pos x="107" y="4"/>
                  </a:cxn>
                  <a:cxn ang="0">
                    <a:pos x="84" y="7"/>
                  </a:cxn>
                  <a:cxn ang="0">
                    <a:pos x="77" y="17"/>
                  </a:cxn>
                  <a:cxn ang="0">
                    <a:pos x="77" y="23"/>
                  </a:cxn>
                  <a:cxn ang="0">
                    <a:pos x="79" y="32"/>
                  </a:cxn>
                  <a:cxn ang="0">
                    <a:pos x="79" y="42"/>
                  </a:cxn>
                  <a:cxn ang="0">
                    <a:pos x="88" y="52"/>
                  </a:cxn>
                  <a:cxn ang="0">
                    <a:pos x="96" y="57"/>
                  </a:cxn>
                  <a:cxn ang="0">
                    <a:pos x="104" y="71"/>
                  </a:cxn>
                  <a:cxn ang="0">
                    <a:pos x="94" y="71"/>
                  </a:cxn>
                  <a:cxn ang="0">
                    <a:pos x="86" y="65"/>
                  </a:cxn>
                  <a:cxn ang="0">
                    <a:pos x="77" y="57"/>
                  </a:cxn>
                  <a:cxn ang="0">
                    <a:pos x="73" y="48"/>
                  </a:cxn>
                  <a:cxn ang="0">
                    <a:pos x="65" y="48"/>
                  </a:cxn>
                  <a:cxn ang="0">
                    <a:pos x="54" y="52"/>
                  </a:cxn>
                  <a:cxn ang="0">
                    <a:pos x="46" y="50"/>
                  </a:cxn>
                  <a:cxn ang="0">
                    <a:pos x="46" y="42"/>
                  </a:cxn>
                  <a:cxn ang="0">
                    <a:pos x="42" y="42"/>
                  </a:cxn>
                  <a:cxn ang="0">
                    <a:pos x="36" y="44"/>
                  </a:cxn>
                  <a:cxn ang="0">
                    <a:pos x="34" y="36"/>
                  </a:cxn>
                  <a:cxn ang="0">
                    <a:pos x="31" y="46"/>
                  </a:cxn>
                  <a:cxn ang="0">
                    <a:pos x="29" y="57"/>
                  </a:cxn>
                  <a:cxn ang="0">
                    <a:pos x="29" y="65"/>
                  </a:cxn>
                  <a:cxn ang="0">
                    <a:pos x="2" y="123"/>
                  </a:cxn>
                  <a:cxn ang="0">
                    <a:pos x="9" y="136"/>
                  </a:cxn>
                </a:cxnLst>
                <a:rect l="0" t="0" r="r" b="b"/>
                <a:pathLst>
                  <a:path w="142" h="149">
                    <a:moveTo>
                      <a:pt x="17" y="146"/>
                    </a:moveTo>
                    <a:lnTo>
                      <a:pt x="31" y="146"/>
                    </a:lnTo>
                    <a:lnTo>
                      <a:pt x="33" y="144"/>
                    </a:lnTo>
                    <a:lnTo>
                      <a:pt x="36" y="146"/>
                    </a:lnTo>
                    <a:lnTo>
                      <a:pt x="38" y="149"/>
                    </a:lnTo>
                    <a:lnTo>
                      <a:pt x="40" y="149"/>
                    </a:lnTo>
                    <a:lnTo>
                      <a:pt x="42" y="149"/>
                    </a:lnTo>
                    <a:lnTo>
                      <a:pt x="46" y="149"/>
                    </a:lnTo>
                    <a:lnTo>
                      <a:pt x="50" y="149"/>
                    </a:lnTo>
                    <a:lnTo>
                      <a:pt x="52" y="149"/>
                    </a:lnTo>
                    <a:lnTo>
                      <a:pt x="56" y="149"/>
                    </a:lnTo>
                    <a:lnTo>
                      <a:pt x="61" y="149"/>
                    </a:lnTo>
                    <a:lnTo>
                      <a:pt x="65" y="147"/>
                    </a:lnTo>
                    <a:lnTo>
                      <a:pt x="69" y="146"/>
                    </a:lnTo>
                    <a:lnTo>
                      <a:pt x="73" y="146"/>
                    </a:lnTo>
                    <a:lnTo>
                      <a:pt x="77" y="144"/>
                    </a:lnTo>
                    <a:lnTo>
                      <a:pt x="79" y="138"/>
                    </a:lnTo>
                    <a:lnTo>
                      <a:pt x="80" y="132"/>
                    </a:lnTo>
                    <a:lnTo>
                      <a:pt x="80" y="130"/>
                    </a:lnTo>
                    <a:lnTo>
                      <a:pt x="82" y="128"/>
                    </a:lnTo>
                    <a:lnTo>
                      <a:pt x="86" y="126"/>
                    </a:lnTo>
                    <a:lnTo>
                      <a:pt x="86" y="123"/>
                    </a:lnTo>
                    <a:lnTo>
                      <a:pt x="88" y="121"/>
                    </a:lnTo>
                    <a:lnTo>
                      <a:pt x="90" y="119"/>
                    </a:lnTo>
                    <a:lnTo>
                      <a:pt x="94" y="117"/>
                    </a:lnTo>
                    <a:lnTo>
                      <a:pt x="96" y="115"/>
                    </a:lnTo>
                    <a:lnTo>
                      <a:pt x="105" y="109"/>
                    </a:lnTo>
                    <a:lnTo>
                      <a:pt x="105" y="109"/>
                    </a:lnTo>
                    <a:lnTo>
                      <a:pt x="105" y="105"/>
                    </a:lnTo>
                    <a:lnTo>
                      <a:pt x="102" y="101"/>
                    </a:lnTo>
                    <a:lnTo>
                      <a:pt x="130" y="92"/>
                    </a:lnTo>
                    <a:lnTo>
                      <a:pt x="130" y="90"/>
                    </a:lnTo>
                    <a:lnTo>
                      <a:pt x="128" y="84"/>
                    </a:lnTo>
                    <a:lnTo>
                      <a:pt x="130" y="80"/>
                    </a:lnTo>
                    <a:lnTo>
                      <a:pt x="130" y="76"/>
                    </a:lnTo>
                    <a:lnTo>
                      <a:pt x="130" y="71"/>
                    </a:lnTo>
                    <a:lnTo>
                      <a:pt x="132" y="67"/>
                    </a:lnTo>
                    <a:lnTo>
                      <a:pt x="138" y="63"/>
                    </a:lnTo>
                    <a:lnTo>
                      <a:pt x="140" y="59"/>
                    </a:lnTo>
                    <a:lnTo>
                      <a:pt x="138" y="57"/>
                    </a:lnTo>
                    <a:lnTo>
                      <a:pt x="136" y="55"/>
                    </a:lnTo>
                    <a:lnTo>
                      <a:pt x="136" y="50"/>
                    </a:lnTo>
                    <a:lnTo>
                      <a:pt x="136" y="46"/>
                    </a:lnTo>
                    <a:lnTo>
                      <a:pt x="138" y="42"/>
                    </a:lnTo>
                    <a:lnTo>
                      <a:pt x="140" y="40"/>
                    </a:lnTo>
                    <a:lnTo>
                      <a:pt x="142" y="36"/>
                    </a:lnTo>
                    <a:lnTo>
                      <a:pt x="142" y="32"/>
                    </a:lnTo>
                    <a:lnTo>
                      <a:pt x="142" y="29"/>
                    </a:lnTo>
                    <a:lnTo>
                      <a:pt x="140" y="23"/>
                    </a:lnTo>
                    <a:lnTo>
                      <a:pt x="138" y="21"/>
                    </a:lnTo>
                    <a:lnTo>
                      <a:pt x="138" y="17"/>
                    </a:lnTo>
                    <a:lnTo>
                      <a:pt x="134" y="17"/>
                    </a:lnTo>
                    <a:lnTo>
                      <a:pt x="130" y="15"/>
                    </a:lnTo>
                    <a:lnTo>
                      <a:pt x="128" y="13"/>
                    </a:lnTo>
                    <a:lnTo>
                      <a:pt x="125" y="11"/>
                    </a:lnTo>
                    <a:lnTo>
                      <a:pt x="125" y="7"/>
                    </a:lnTo>
                    <a:lnTo>
                      <a:pt x="125" y="4"/>
                    </a:lnTo>
                    <a:lnTo>
                      <a:pt x="123" y="4"/>
                    </a:lnTo>
                    <a:lnTo>
                      <a:pt x="119" y="4"/>
                    </a:lnTo>
                    <a:lnTo>
                      <a:pt x="119" y="5"/>
                    </a:lnTo>
                    <a:lnTo>
                      <a:pt x="119" y="5"/>
                    </a:lnTo>
                    <a:lnTo>
                      <a:pt x="117" y="7"/>
                    </a:lnTo>
                    <a:lnTo>
                      <a:pt x="115" y="7"/>
                    </a:lnTo>
                    <a:lnTo>
                      <a:pt x="111" y="7"/>
                    </a:lnTo>
                    <a:lnTo>
                      <a:pt x="109" y="5"/>
                    </a:lnTo>
                    <a:lnTo>
                      <a:pt x="107" y="4"/>
                    </a:lnTo>
                    <a:lnTo>
                      <a:pt x="105" y="0"/>
                    </a:lnTo>
                    <a:lnTo>
                      <a:pt x="86" y="5"/>
                    </a:lnTo>
                    <a:lnTo>
                      <a:pt x="84" y="7"/>
                    </a:lnTo>
                    <a:lnTo>
                      <a:pt x="79" y="13"/>
                    </a:lnTo>
                    <a:lnTo>
                      <a:pt x="79" y="15"/>
                    </a:lnTo>
                    <a:lnTo>
                      <a:pt x="77" y="17"/>
                    </a:lnTo>
                    <a:lnTo>
                      <a:pt x="75" y="17"/>
                    </a:lnTo>
                    <a:lnTo>
                      <a:pt x="75" y="21"/>
                    </a:lnTo>
                    <a:lnTo>
                      <a:pt x="77" y="23"/>
                    </a:lnTo>
                    <a:lnTo>
                      <a:pt x="77" y="25"/>
                    </a:lnTo>
                    <a:lnTo>
                      <a:pt x="77" y="27"/>
                    </a:lnTo>
                    <a:lnTo>
                      <a:pt x="79" y="32"/>
                    </a:lnTo>
                    <a:lnTo>
                      <a:pt x="80" y="36"/>
                    </a:lnTo>
                    <a:lnTo>
                      <a:pt x="79" y="40"/>
                    </a:lnTo>
                    <a:lnTo>
                      <a:pt x="79" y="42"/>
                    </a:lnTo>
                    <a:lnTo>
                      <a:pt x="80" y="46"/>
                    </a:lnTo>
                    <a:lnTo>
                      <a:pt x="84" y="50"/>
                    </a:lnTo>
                    <a:lnTo>
                      <a:pt x="88" y="52"/>
                    </a:lnTo>
                    <a:lnTo>
                      <a:pt x="92" y="53"/>
                    </a:lnTo>
                    <a:lnTo>
                      <a:pt x="94" y="57"/>
                    </a:lnTo>
                    <a:lnTo>
                      <a:pt x="96" y="57"/>
                    </a:lnTo>
                    <a:lnTo>
                      <a:pt x="100" y="55"/>
                    </a:lnTo>
                    <a:lnTo>
                      <a:pt x="104" y="55"/>
                    </a:lnTo>
                    <a:lnTo>
                      <a:pt x="104" y="71"/>
                    </a:lnTo>
                    <a:lnTo>
                      <a:pt x="98" y="69"/>
                    </a:lnTo>
                    <a:lnTo>
                      <a:pt x="96" y="69"/>
                    </a:lnTo>
                    <a:lnTo>
                      <a:pt x="94" y="71"/>
                    </a:lnTo>
                    <a:lnTo>
                      <a:pt x="90" y="73"/>
                    </a:lnTo>
                    <a:lnTo>
                      <a:pt x="86" y="69"/>
                    </a:lnTo>
                    <a:lnTo>
                      <a:pt x="86" y="65"/>
                    </a:lnTo>
                    <a:lnTo>
                      <a:pt x="86" y="61"/>
                    </a:lnTo>
                    <a:lnTo>
                      <a:pt x="80" y="59"/>
                    </a:lnTo>
                    <a:lnTo>
                      <a:pt x="77" y="57"/>
                    </a:lnTo>
                    <a:lnTo>
                      <a:pt x="75" y="53"/>
                    </a:lnTo>
                    <a:lnTo>
                      <a:pt x="73" y="52"/>
                    </a:lnTo>
                    <a:lnTo>
                      <a:pt x="73" y="48"/>
                    </a:lnTo>
                    <a:lnTo>
                      <a:pt x="69" y="48"/>
                    </a:lnTo>
                    <a:lnTo>
                      <a:pt x="67" y="46"/>
                    </a:lnTo>
                    <a:lnTo>
                      <a:pt x="65" y="48"/>
                    </a:lnTo>
                    <a:lnTo>
                      <a:pt x="63" y="52"/>
                    </a:lnTo>
                    <a:lnTo>
                      <a:pt x="59" y="52"/>
                    </a:lnTo>
                    <a:lnTo>
                      <a:pt x="54" y="52"/>
                    </a:lnTo>
                    <a:lnTo>
                      <a:pt x="50" y="52"/>
                    </a:lnTo>
                    <a:lnTo>
                      <a:pt x="46" y="50"/>
                    </a:lnTo>
                    <a:lnTo>
                      <a:pt x="46" y="50"/>
                    </a:lnTo>
                    <a:lnTo>
                      <a:pt x="46" y="48"/>
                    </a:lnTo>
                    <a:lnTo>
                      <a:pt x="46" y="44"/>
                    </a:lnTo>
                    <a:lnTo>
                      <a:pt x="46" y="42"/>
                    </a:lnTo>
                    <a:lnTo>
                      <a:pt x="46" y="42"/>
                    </a:lnTo>
                    <a:lnTo>
                      <a:pt x="44" y="42"/>
                    </a:lnTo>
                    <a:lnTo>
                      <a:pt x="42" y="42"/>
                    </a:lnTo>
                    <a:lnTo>
                      <a:pt x="40" y="44"/>
                    </a:lnTo>
                    <a:lnTo>
                      <a:pt x="38" y="44"/>
                    </a:lnTo>
                    <a:lnTo>
                      <a:pt x="36" y="44"/>
                    </a:lnTo>
                    <a:lnTo>
                      <a:pt x="36" y="42"/>
                    </a:lnTo>
                    <a:lnTo>
                      <a:pt x="36" y="38"/>
                    </a:lnTo>
                    <a:lnTo>
                      <a:pt x="34" y="36"/>
                    </a:lnTo>
                    <a:lnTo>
                      <a:pt x="29" y="36"/>
                    </a:lnTo>
                    <a:lnTo>
                      <a:pt x="29" y="40"/>
                    </a:lnTo>
                    <a:lnTo>
                      <a:pt x="31" y="46"/>
                    </a:lnTo>
                    <a:lnTo>
                      <a:pt x="29" y="50"/>
                    </a:lnTo>
                    <a:lnTo>
                      <a:pt x="29" y="53"/>
                    </a:lnTo>
                    <a:lnTo>
                      <a:pt x="29" y="57"/>
                    </a:lnTo>
                    <a:lnTo>
                      <a:pt x="29" y="59"/>
                    </a:lnTo>
                    <a:lnTo>
                      <a:pt x="29" y="63"/>
                    </a:lnTo>
                    <a:lnTo>
                      <a:pt x="29" y="65"/>
                    </a:lnTo>
                    <a:lnTo>
                      <a:pt x="2" y="65"/>
                    </a:lnTo>
                    <a:lnTo>
                      <a:pt x="0" y="121"/>
                    </a:lnTo>
                    <a:lnTo>
                      <a:pt x="2" y="123"/>
                    </a:lnTo>
                    <a:lnTo>
                      <a:pt x="4" y="126"/>
                    </a:lnTo>
                    <a:lnTo>
                      <a:pt x="6" y="132"/>
                    </a:lnTo>
                    <a:lnTo>
                      <a:pt x="9" y="136"/>
                    </a:lnTo>
                    <a:lnTo>
                      <a:pt x="13" y="144"/>
                    </a:lnTo>
                    <a:lnTo>
                      <a:pt x="17" y="14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0" name="Freeform 18"/>
              <p:cNvSpPr>
                <a:spLocks noEditPoints="1"/>
              </p:cNvSpPr>
              <p:nvPr/>
            </p:nvSpPr>
            <p:spPr bwMode="gray">
              <a:xfrm>
                <a:off x="2873" y="2718"/>
                <a:ext cx="250" cy="292"/>
              </a:xfrm>
              <a:custGeom>
                <a:avLst/>
                <a:gdLst/>
                <a:ahLst/>
                <a:cxnLst>
                  <a:cxn ang="0">
                    <a:pos x="94" y="4"/>
                  </a:cxn>
                  <a:cxn ang="0">
                    <a:pos x="115" y="10"/>
                  </a:cxn>
                  <a:cxn ang="0">
                    <a:pos x="138" y="13"/>
                  </a:cxn>
                  <a:cxn ang="0">
                    <a:pos x="152" y="10"/>
                  </a:cxn>
                  <a:cxn ang="0">
                    <a:pos x="163" y="6"/>
                  </a:cxn>
                  <a:cxn ang="0">
                    <a:pos x="184" y="2"/>
                  </a:cxn>
                  <a:cxn ang="0">
                    <a:pos x="198" y="11"/>
                  </a:cxn>
                  <a:cxn ang="0">
                    <a:pos x="213" y="13"/>
                  </a:cxn>
                  <a:cxn ang="0">
                    <a:pos x="223" y="11"/>
                  </a:cxn>
                  <a:cxn ang="0">
                    <a:pos x="236" y="27"/>
                  </a:cxn>
                  <a:cxn ang="0">
                    <a:pos x="250" y="36"/>
                  </a:cxn>
                  <a:cxn ang="0">
                    <a:pos x="242" y="56"/>
                  </a:cxn>
                  <a:cxn ang="0">
                    <a:pos x="240" y="67"/>
                  </a:cxn>
                  <a:cxn ang="0">
                    <a:pos x="232" y="77"/>
                  </a:cxn>
                  <a:cxn ang="0">
                    <a:pos x="221" y="100"/>
                  </a:cxn>
                  <a:cxn ang="0">
                    <a:pos x="211" y="106"/>
                  </a:cxn>
                  <a:cxn ang="0">
                    <a:pos x="219" y="104"/>
                  </a:cxn>
                  <a:cxn ang="0">
                    <a:pos x="217" y="115"/>
                  </a:cxn>
                  <a:cxn ang="0">
                    <a:pos x="211" y="117"/>
                  </a:cxn>
                  <a:cxn ang="0">
                    <a:pos x="209" y="130"/>
                  </a:cxn>
                  <a:cxn ang="0">
                    <a:pos x="217" y="136"/>
                  </a:cxn>
                  <a:cxn ang="0">
                    <a:pos x="213" y="148"/>
                  </a:cxn>
                  <a:cxn ang="0">
                    <a:pos x="215" y="159"/>
                  </a:cxn>
                  <a:cxn ang="0">
                    <a:pos x="213" y="180"/>
                  </a:cxn>
                  <a:cxn ang="0">
                    <a:pos x="231" y="211"/>
                  </a:cxn>
                  <a:cxn ang="0">
                    <a:pos x="206" y="228"/>
                  </a:cxn>
                  <a:cxn ang="0">
                    <a:pos x="200" y="236"/>
                  </a:cxn>
                  <a:cxn ang="0">
                    <a:pos x="204" y="246"/>
                  </a:cxn>
                  <a:cxn ang="0">
                    <a:pos x="207" y="265"/>
                  </a:cxn>
                  <a:cxn ang="0">
                    <a:pos x="223" y="276"/>
                  </a:cxn>
                  <a:cxn ang="0">
                    <a:pos x="223" y="288"/>
                  </a:cxn>
                  <a:cxn ang="0">
                    <a:pos x="213" y="280"/>
                  </a:cxn>
                  <a:cxn ang="0">
                    <a:pos x="200" y="267"/>
                  </a:cxn>
                  <a:cxn ang="0">
                    <a:pos x="186" y="271"/>
                  </a:cxn>
                  <a:cxn ang="0">
                    <a:pos x="173" y="263"/>
                  </a:cxn>
                  <a:cxn ang="0">
                    <a:pos x="167" y="263"/>
                  </a:cxn>
                  <a:cxn ang="0">
                    <a:pos x="161" y="255"/>
                  </a:cxn>
                  <a:cxn ang="0">
                    <a:pos x="140" y="257"/>
                  </a:cxn>
                  <a:cxn ang="0">
                    <a:pos x="133" y="244"/>
                  </a:cxn>
                  <a:cxn ang="0">
                    <a:pos x="131" y="226"/>
                  </a:cxn>
                  <a:cxn ang="0">
                    <a:pos x="125" y="207"/>
                  </a:cxn>
                  <a:cxn ang="0">
                    <a:pos x="112" y="194"/>
                  </a:cxn>
                  <a:cxn ang="0">
                    <a:pos x="100" y="203"/>
                  </a:cxn>
                  <a:cxn ang="0">
                    <a:pos x="83" y="209"/>
                  </a:cxn>
                  <a:cxn ang="0">
                    <a:pos x="73" y="190"/>
                  </a:cxn>
                  <a:cxn ang="0">
                    <a:pos x="46" y="175"/>
                  </a:cxn>
                  <a:cxn ang="0">
                    <a:pos x="12" y="182"/>
                  </a:cxn>
                  <a:cxn ang="0">
                    <a:pos x="0" y="169"/>
                  </a:cxn>
                  <a:cxn ang="0">
                    <a:pos x="14" y="155"/>
                  </a:cxn>
                  <a:cxn ang="0">
                    <a:pos x="27" y="152"/>
                  </a:cxn>
                  <a:cxn ang="0">
                    <a:pos x="37" y="146"/>
                  </a:cxn>
                  <a:cxn ang="0">
                    <a:pos x="50" y="153"/>
                  </a:cxn>
                  <a:cxn ang="0">
                    <a:pos x="60" y="140"/>
                  </a:cxn>
                  <a:cxn ang="0">
                    <a:pos x="64" y="123"/>
                  </a:cxn>
                  <a:cxn ang="0">
                    <a:pos x="71" y="102"/>
                  </a:cxn>
                  <a:cxn ang="0">
                    <a:pos x="77" y="69"/>
                  </a:cxn>
                  <a:cxn ang="0">
                    <a:pos x="83" y="44"/>
                  </a:cxn>
                  <a:cxn ang="0">
                    <a:pos x="217" y="125"/>
                  </a:cxn>
                </a:cxnLst>
                <a:rect l="0" t="0" r="r" b="b"/>
                <a:pathLst>
                  <a:path w="250" h="292">
                    <a:moveTo>
                      <a:pt x="85" y="29"/>
                    </a:moveTo>
                    <a:lnTo>
                      <a:pt x="85" y="15"/>
                    </a:lnTo>
                    <a:lnTo>
                      <a:pt x="88" y="15"/>
                    </a:lnTo>
                    <a:lnTo>
                      <a:pt x="92" y="10"/>
                    </a:lnTo>
                    <a:lnTo>
                      <a:pt x="94" y="4"/>
                    </a:lnTo>
                    <a:lnTo>
                      <a:pt x="96" y="2"/>
                    </a:lnTo>
                    <a:lnTo>
                      <a:pt x="102" y="2"/>
                    </a:lnTo>
                    <a:lnTo>
                      <a:pt x="106" y="4"/>
                    </a:lnTo>
                    <a:lnTo>
                      <a:pt x="112" y="8"/>
                    </a:lnTo>
                    <a:lnTo>
                      <a:pt x="115" y="10"/>
                    </a:lnTo>
                    <a:lnTo>
                      <a:pt x="119" y="11"/>
                    </a:lnTo>
                    <a:lnTo>
                      <a:pt x="125" y="11"/>
                    </a:lnTo>
                    <a:lnTo>
                      <a:pt x="129" y="11"/>
                    </a:lnTo>
                    <a:lnTo>
                      <a:pt x="133" y="13"/>
                    </a:lnTo>
                    <a:lnTo>
                      <a:pt x="138" y="13"/>
                    </a:lnTo>
                    <a:lnTo>
                      <a:pt x="140" y="15"/>
                    </a:lnTo>
                    <a:lnTo>
                      <a:pt x="140" y="11"/>
                    </a:lnTo>
                    <a:lnTo>
                      <a:pt x="144" y="8"/>
                    </a:lnTo>
                    <a:lnTo>
                      <a:pt x="148" y="10"/>
                    </a:lnTo>
                    <a:lnTo>
                      <a:pt x="152" y="10"/>
                    </a:lnTo>
                    <a:lnTo>
                      <a:pt x="158" y="10"/>
                    </a:lnTo>
                    <a:lnTo>
                      <a:pt x="160" y="10"/>
                    </a:lnTo>
                    <a:lnTo>
                      <a:pt x="158" y="6"/>
                    </a:lnTo>
                    <a:lnTo>
                      <a:pt x="161" y="4"/>
                    </a:lnTo>
                    <a:lnTo>
                      <a:pt x="163" y="6"/>
                    </a:lnTo>
                    <a:lnTo>
                      <a:pt x="165" y="6"/>
                    </a:lnTo>
                    <a:lnTo>
                      <a:pt x="169" y="2"/>
                    </a:lnTo>
                    <a:lnTo>
                      <a:pt x="173" y="0"/>
                    </a:lnTo>
                    <a:lnTo>
                      <a:pt x="183" y="0"/>
                    </a:lnTo>
                    <a:lnTo>
                      <a:pt x="184" y="2"/>
                    </a:lnTo>
                    <a:lnTo>
                      <a:pt x="186" y="2"/>
                    </a:lnTo>
                    <a:lnTo>
                      <a:pt x="190" y="2"/>
                    </a:lnTo>
                    <a:lnTo>
                      <a:pt x="194" y="2"/>
                    </a:lnTo>
                    <a:lnTo>
                      <a:pt x="198" y="8"/>
                    </a:lnTo>
                    <a:lnTo>
                      <a:pt x="198" y="11"/>
                    </a:lnTo>
                    <a:lnTo>
                      <a:pt x="200" y="13"/>
                    </a:lnTo>
                    <a:lnTo>
                      <a:pt x="204" y="15"/>
                    </a:lnTo>
                    <a:lnTo>
                      <a:pt x="206" y="11"/>
                    </a:lnTo>
                    <a:lnTo>
                      <a:pt x="207" y="11"/>
                    </a:lnTo>
                    <a:lnTo>
                      <a:pt x="213" y="13"/>
                    </a:lnTo>
                    <a:lnTo>
                      <a:pt x="215" y="15"/>
                    </a:lnTo>
                    <a:lnTo>
                      <a:pt x="217" y="11"/>
                    </a:lnTo>
                    <a:lnTo>
                      <a:pt x="219" y="11"/>
                    </a:lnTo>
                    <a:lnTo>
                      <a:pt x="221" y="11"/>
                    </a:lnTo>
                    <a:lnTo>
                      <a:pt x="223" y="11"/>
                    </a:lnTo>
                    <a:lnTo>
                      <a:pt x="225" y="13"/>
                    </a:lnTo>
                    <a:lnTo>
                      <a:pt x="227" y="19"/>
                    </a:lnTo>
                    <a:lnTo>
                      <a:pt x="229" y="23"/>
                    </a:lnTo>
                    <a:lnTo>
                      <a:pt x="232" y="25"/>
                    </a:lnTo>
                    <a:lnTo>
                      <a:pt x="236" y="27"/>
                    </a:lnTo>
                    <a:lnTo>
                      <a:pt x="240" y="27"/>
                    </a:lnTo>
                    <a:lnTo>
                      <a:pt x="242" y="27"/>
                    </a:lnTo>
                    <a:lnTo>
                      <a:pt x="248" y="31"/>
                    </a:lnTo>
                    <a:lnTo>
                      <a:pt x="250" y="33"/>
                    </a:lnTo>
                    <a:lnTo>
                      <a:pt x="250" y="36"/>
                    </a:lnTo>
                    <a:lnTo>
                      <a:pt x="246" y="42"/>
                    </a:lnTo>
                    <a:lnTo>
                      <a:pt x="244" y="44"/>
                    </a:lnTo>
                    <a:lnTo>
                      <a:pt x="246" y="46"/>
                    </a:lnTo>
                    <a:lnTo>
                      <a:pt x="242" y="50"/>
                    </a:lnTo>
                    <a:lnTo>
                      <a:pt x="242" y="56"/>
                    </a:lnTo>
                    <a:lnTo>
                      <a:pt x="242" y="58"/>
                    </a:lnTo>
                    <a:lnTo>
                      <a:pt x="244" y="59"/>
                    </a:lnTo>
                    <a:lnTo>
                      <a:pt x="244" y="63"/>
                    </a:lnTo>
                    <a:lnTo>
                      <a:pt x="240" y="69"/>
                    </a:lnTo>
                    <a:lnTo>
                      <a:pt x="240" y="67"/>
                    </a:lnTo>
                    <a:lnTo>
                      <a:pt x="242" y="63"/>
                    </a:lnTo>
                    <a:lnTo>
                      <a:pt x="236" y="67"/>
                    </a:lnTo>
                    <a:lnTo>
                      <a:pt x="232" y="71"/>
                    </a:lnTo>
                    <a:lnTo>
                      <a:pt x="232" y="73"/>
                    </a:lnTo>
                    <a:lnTo>
                      <a:pt x="232" y="77"/>
                    </a:lnTo>
                    <a:lnTo>
                      <a:pt x="227" y="79"/>
                    </a:lnTo>
                    <a:lnTo>
                      <a:pt x="225" y="82"/>
                    </a:lnTo>
                    <a:lnTo>
                      <a:pt x="223" y="86"/>
                    </a:lnTo>
                    <a:lnTo>
                      <a:pt x="223" y="92"/>
                    </a:lnTo>
                    <a:lnTo>
                      <a:pt x="221" y="100"/>
                    </a:lnTo>
                    <a:lnTo>
                      <a:pt x="219" y="98"/>
                    </a:lnTo>
                    <a:lnTo>
                      <a:pt x="217" y="98"/>
                    </a:lnTo>
                    <a:lnTo>
                      <a:pt x="213" y="100"/>
                    </a:lnTo>
                    <a:lnTo>
                      <a:pt x="211" y="104"/>
                    </a:lnTo>
                    <a:lnTo>
                      <a:pt x="211" y="106"/>
                    </a:lnTo>
                    <a:lnTo>
                      <a:pt x="213" y="107"/>
                    </a:lnTo>
                    <a:lnTo>
                      <a:pt x="213" y="107"/>
                    </a:lnTo>
                    <a:lnTo>
                      <a:pt x="217" y="107"/>
                    </a:lnTo>
                    <a:lnTo>
                      <a:pt x="217" y="106"/>
                    </a:lnTo>
                    <a:lnTo>
                      <a:pt x="219" y="104"/>
                    </a:lnTo>
                    <a:lnTo>
                      <a:pt x="219" y="106"/>
                    </a:lnTo>
                    <a:lnTo>
                      <a:pt x="217" y="107"/>
                    </a:lnTo>
                    <a:lnTo>
                      <a:pt x="215" y="111"/>
                    </a:lnTo>
                    <a:lnTo>
                      <a:pt x="215" y="113"/>
                    </a:lnTo>
                    <a:lnTo>
                      <a:pt x="217" y="115"/>
                    </a:lnTo>
                    <a:lnTo>
                      <a:pt x="217" y="115"/>
                    </a:lnTo>
                    <a:lnTo>
                      <a:pt x="217" y="119"/>
                    </a:lnTo>
                    <a:lnTo>
                      <a:pt x="217" y="123"/>
                    </a:lnTo>
                    <a:lnTo>
                      <a:pt x="213" y="119"/>
                    </a:lnTo>
                    <a:lnTo>
                      <a:pt x="211" y="117"/>
                    </a:lnTo>
                    <a:lnTo>
                      <a:pt x="209" y="121"/>
                    </a:lnTo>
                    <a:lnTo>
                      <a:pt x="207" y="125"/>
                    </a:lnTo>
                    <a:lnTo>
                      <a:pt x="207" y="127"/>
                    </a:lnTo>
                    <a:lnTo>
                      <a:pt x="207" y="129"/>
                    </a:lnTo>
                    <a:lnTo>
                      <a:pt x="209" y="130"/>
                    </a:lnTo>
                    <a:lnTo>
                      <a:pt x="211" y="130"/>
                    </a:lnTo>
                    <a:lnTo>
                      <a:pt x="211" y="132"/>
                    </a:lnTo>
                    <a:lnTo>
                      <a:pt x="211" y="132"/>
                    </a:lnTo>
                    <a:lnTo>
                      <a:pt x="213" y="136"/>
                    </a:lnTo>
                    <a:lnTo>
                      <a:pt x="217" y="136"/>
                    </a:lnTo>
                    <a:lnTo>
                      <a:pt x="219" y="142"/>
                    </a:lnTo>
                    <a:lnTo>
                      <a:pt x="219" y="144"/>
                    </a:lnTo>
                    <a:lnTo>
                      <a:pt x="217" y="144"/>
                    </a:lnTo>
                    <a:lnTo>
                      <a:pt x="215" y="144"/>
                    </a:lnTo>
                    <a:lnTo>
                      <a:pt x="213" y="148"/>
                    </a:lnTo>
                    <a:lnTo>
                      <a:pt x="211" y="153"/>
                    </a:lnTo>
                    <a:lnTo>
                      <a:pt x="211" y="155"/>
                    </a:lnTo>
                    <a:lnTo>
                      <a:pt x="211" y="157"/>
                    </a:lnTo>
                    <a:lnTo>
                      <a:pt x="213" y="159"/>
                    </a:lnTo>
                    <a:lnTo>
                      <a:pt x="215" y="159"/>
                    </a:lnTo>
                    <a:lnTo>
                      <a:pt x="213" y="163"/>
                    </a:lnTo>
                    <a:lnTo>
                      <a:pt x="213" y="167"/>
                    </a:lnTo>
                    <a:lnTo>
                      <a:pt x="217" y="171"/>
                    </a:lnTo>
                    <a:lnTo>
                      <a:pt x="215" y="177"/>
                    </a:lnTo>
                    <a:lnTo>
                      <a:pt x="213" y="180"/>
                    </a:lnTo>
                    <a:lnTo>
                      <a:pt x="215" y="188"/>
                    </a:lnTo>
                    <a:lnTo>
                      <a:pt x="219" y="198"/>
                    </a:lnTo>
                    <a:lnTo>
                      <a:pt x="231" y="205"/>
                    </a:lnTo>
                    <a:lnTo>
                      <a:pt x="231" y="209"/>
                    </a:lnTo>
                    <a:lnTo>
                      <a:pt x="231" y="211"/>
                    </a:lnTo>
                    <a:lnTo>
                      <a:pt x="232" y="215"/>
                    </a:lnTo>
                    <a:lnTo>
                      <a:pt x="232" y="219"/>
                    </a:lnTo>
                    <a:lnTo>
                      <a:pt x="213" y="224"/>
                    </a:lnTo>
                    <a:lnTo>
                      <a:pt x="206" y="232"/>
                    </a:lnTo>
                    <a:lnTo>
                      <a:pt x="206" y="228"/>
                    </a:lnTo>
                    <a:lnTo>
                      <a:pt x="207" y="226"/>
                    </a:lnTo>
                    <a:lnTo>
                      <a:pt x="202" y="230"/>
                    </a:lnTo>
                    <a:lnTo>
                      <a:pt x="198" y="232"/>
                    </a:lnTo>
                    <a:lnTo>
                      <a:pt x="200" y="234"/>
                    </a:lnTo>
                    <a:lnTo>
                      <a:pt x="200" y="236"/>
                    </a:lnTo>
                    <a:lnTo>
                      <a:pt x="202" y="236"/>
                    </a:lnTo>
                    <a:lnTo>
                      <a:pt x="202" y="240"/>
                    </a:lnTo>
                    <a:lnTo>
                      <a:pt x="204" y="242"/>
                    </a:lnTo>
                    <a:lnTo>
                      <a:pt x="204" y="244"/>
                    </a:lnTo>
                    <a:lnTo>
                      <a:pt x="204" y="246"/>
                    </a:lnTo>
                    <a:lnTo>
                      <a:pt x="206" y="251"/>
                    </a:lnTo>
                    <a:lnTo>
                      <a:pt x="207" y="255"/>
                    </a:lnTo>
                    <a:lnTo>
                      <a:pt x="206" y="259"/>
                    </a:lnTo>
                    <a:lnTo>
                      <a:pt x="206" y="261"/>
                    </a:lnTo>
                    <a:lnTo>
                      <a:pt x="207" y="265"/>
                    </a:lnTo>
                    <a:lnTo>
                      <a:pt x="211" y="269"/>
                    </a:lnTo>
                    <a:lnTo>
                      <a:pt x="215" y="271"/>
                    </a:lnTo>
                    <a:lnTo>
                      <a:pt x="219" y="272"/>
                    </a:lnTo>
                    <a:lnTo>
                      <a:pt x="221" y="276"/>
                    </a:lnTo>
                    <a:lnTo>
                      <a:pt x="223" y="276"/>
                    </a:lnTo>
                    <a:lnTo>
                      <a:pt x="227" y="274"/>
                    </a:lnTo>
                    <a:lnTo>
                      <a:pt x="231" y="274"/>
                    </a:lnTo>
                    <a:lnTo>
                      <a:pt x="231" y="290"/>
                    </a:lnTo>
                    <a:lnTo>
                      <a:pt x="225" y="288"/>
                    </a:lnTo>
                    <a:lnTo>
                      <a:pt x="223" y="288"/>
                    </a:lnTo>
                    <a:lnTo>
                      <a:pt x="221" y="290"/>
                    </a:lnTo>
                    <a:lnTo>
                      <a:pt x="217" y="292"/>
                    </a:lnTo>
                    <a:lnTo>
                      <a:pt x="213" y="288"/>
                    </a:lnTo>
                    <a:lnTo>
                      <a:pt x="213" y="284"/>
                    </a:lnTo>
                    <a:lnTo>
                      <a:pt x="213" y="280"/>
                    </a:lnTo>
                    <a:lnTo>
                      <a:pt x="207" y="278"/>
                    </a:lnTo>
                    <a:lnTo>
                      <a:pt x="204" y="276"/>
                    </a:lnTo>
                    <a:lnTo>
                      <a:pt x="202" y="272"/>
                    </a:lnTo>
                    <a:lnTo>
                      <a:pt x="200" y="271"/>
                    </a:lnTo>
                    <a:lnTo>
                      <a:pt x="200" y="267"/>
                    </a:lnTo>
                    <a:lnTo>
                      <a:pt x="196" y="267"/>
                    </a:lnTo>
                    <a:lnTo>
                      <a:pt x="194" y="265"/>
                    </a:lnTo>
                    <a:lnTo>
                      <a:pt x="192" y="267"/>
                    </a:lnTo>
                    <a:lnTo>
                      <a:pt x="190" y="271"/>
                    </a:lnTo>
                    <a:lnTo>
                      <a:pt x="186" y="271"/>
                    </a:lnTo>
                    <a:lnTo>
                      <a:pt x="177" y="271"/>
                    </a:lnTo>
                    <a:lnTo>
                      <a:pt x="173" y="269"/>
                    </a:lnTo>
                    <a:lnTo>
                      <a:pt x="173" y="269"/>
                    </a:lnTo>
                    <a:lnTo>
                      <a:pt x="173" y="267"/>
                    </a:lnTo>
                    <a:lnTo>
                      <a:pt x="173" y="263"/>
                    </a:lnTo>
                    <a:lnTo>
                      <a:pt x="173" y="261"/>
                    </a:lnTo>
                    <a:lnTo>
                      <a:pt x="173" y="261"/>
                    </a:lnTo>
                    <a:lnTo>
                      <a:pt x="171" y="261"/>
                    </a:lnTo>
                    <a:lnTo>
                      <a:pt x="169" y="261"/>
                    </a:lnTo>
                    <a:lnTo>
                      <a:pt x="167" y="263"/>
                    </a:lnTo>
                    <a:lnTo>
                      <a:pt x="165" y="263"/>
                    </a:lnTo>
                    <a:lnTo>
                      <a:pt x="163" y="263"/>
                    </a:lnTo>
                    <a:lnTo>
                      <a:pt x="163" y="261"/>
                    </a:lnTo>
                    <a:lnTo>
                      <a:pt x="163" y="257"/>
                    </a:lnTo>
                    <a:lnTo>
                      <a:pt x="161" y="255"/>
                    </a:lnTo>
                    <a:lnTo>
                      <a:pt x="156" y="255"/>
                    </a:lnTo>
                    <a:lnTo>
                      <a:pt x="152" y="255"/>
                    </a:lnTo>
                    <a:lnTo>
                      <a:pt x="146" y="255"/>
                    </a:lnTo>
                    <a:lnTo>
                      <a:pt x="144" y="255"/>
                    </a:lnTo>
                    <a:lnTo>
                      <a:pt x="140" y="257"/>
                    </a:lnTo>
                    <a:lnTo>
                      <a:pt x="138" y="259"/>
                    </a:lnTo>
                    <a:lnTo>
                      <a:pt x="135" y="257"/>
                    </a:lnTo>
                    <a:lnTo>
                      <a:pt x="133" y="253"/>
                    </a:lnTo>
                    <a:lnTo>
                      <a:pt x="133" y="248"/>
                    </a:lnTo>
                    <a:lnTo>
                      <a:pt x="133" y="244"/>
                    </a:lnTo>
                    <a:lnTo>
                      <a:pt x="133" y="240"/>
                    </a:lnTo>
                    <a:lnTo>
                      <a:pt x="135" y="236"/>
                    </a:lnTo>
                    <a:lnTo>
                      <a:pt x="133" y="234"/>
                    </a:lnTo>
                    <a:lnTo>
                      <a:pt x="131" y="230"/>
                    </a:lnTo>
                    <a:lnTo>
                      <a:pt x="131" y="226"/>
                    </a:lnTo>
                    <a:lnTo>
                      <a:pt x="129" y="223"/>
                    </a:lnTo>
                    <a:lnTo>
                      <a:pt x="127" y="217"/>
                    </a:lnTo>
                    <a:lnTo>
                      <a:pt x="129" y="213"/>
                    </a:lnTo>
                    <a:lnTo>
                      <a:pt x="127" y="209"/>
                    </a:lnTo>
                    <a:lnTo>
                      <a:pt x="125" y="207"/>
                    </a:lnTo>
                    <a:lnTo>
                      <a:pt x="125" y="201"/>
                    </a:lnTo>
                    <a:lnTo>
                      <a:pt x="119" y="198"/>
                    </a:lnTo>
                    <a:lnTo>
                      <a:pt x="113" y="198"/>
                    </a:lnTo>
                    <a:lnTo>
                      <a:pt x="113" y="194"/>
                    </a:lnTo>
                    <a:lnTo>
                      <a:pt x="112" y="194"/>
                    </a:lnTo>
                    <a:lnTo>
                      <a:pt x="106" y="194"/>
                    </a:lnTo>
                    <a:lnTo>
                      <a:pt x="102" y="194"/>
                    </a:lnTo>
                    <a:lnTo>
                      <a:pt x="98" y="194"/>
                    </a:lnTo>
                    <a:lnTo>
                      <a:pt x="98" y="200"/>
                    </a:lnTo>
                    <a:lnTo>
                      <a:pt x="100" y="203"/>
                    </a:lnTo>
                    <a:lnTo>
                      <a:pt x="98" y="205"/>
                    </a:lnTo>
                    <a:lnTo>
                      <a:pt x="94" y="205"/>
                    </a:lnTo>
                    <a:lnTo>
                      <a:pt x="92" y="207"/>
                    </a:lnTo>
                    <a:lnTo>
                      <a:pt x="88" y="209"/>
                    </a:lnTo>
                    <a:lnTo>
                      <a:pt x="83" y="209"/>
                    </a:lnTo>
                    <a:lnTo>
                      <a:pt x="79" y="207"/>
                    </a:lnTo>
                    <a:lnTo>
                      <a:pt x="77" y="203"/>
                    </a:lnTo>
                    <a:lnTo>
                      <a:pt x="75" y="200"/>
                    </a:lnTo>
                    <a:lnTo>
                      <a:pt x="75" y="194"/>
                    </a:lnTo>
                    <a:lnTo>
                      <a:pt x="73" y="190"/>
                    </a:lnTo>
                    <a:lnTo>
                      <a:pt x="73" y="186"/>
                    </a:lnTo>
                    <a:lnTo>
                      <a:pt x="73" y="182"/>
                    </a:lnTo>
                    <a:lnTo>
                      <a:pt x="71" y="178"/>
                    </a:lnTo>
                    <a:lnTo>
                      <a:pt x="71" y="175"/>
                    </a:lnTo>
                    <a:lnTo>
                      <a:pt x="46" y="175"/>
                    </a:lnTo>
                    <a:lnTo>
                      <a:pt x="41" y="175"/>
                    </a:lnTo>
                    <a:lnTo>
                      <a:pt x="29" y="175"/>
                    </a:lnTo>
                    <a:lnTo>
                      <a:pt x="21" y="175"/>
                    </a:lnTo>
                    <a:lnTo>
                      <a:pt x="17" y="178"/>
                    </a:lnTo>
                    <a:lnTo>
                      <a:pt x="12" y="182"/>
                    </a:lnTo>
                    <a:lnTo>
                      <a:pt x="8" y="184"/>
                    </a:lnTo>
                    <a:lnTo>
                      <a:pt x="6" y="184"/>
                    </a:lnTo>
                    <a:lnTo>
                      <a:pt x="4" y="177"/>
                    </a:lnTo>
                    <a:lnTo>
                      <a:pt x="0" y="171"/>
                    </a:lnTo>
                    <a:lnTo>
                      <a:pt x="0" y="169"/>
                    </a:lnTo>
                    <a:lnTo>
                      <a:pt x="2" y="169"/>
                    </a:lnTo>
                    <a:lnTo>
                      <a:pt x="12" y="163"/>
                    </a:lnTo>
                    <a:lnTo>
                      <a:pt x="10" y="163"/>
                    </a:lnTo>
                    <a:lnTo>
                      <a:pt x="12" y="159"/>
                    </a:lnTo>
                    <a:lnTo>
                      <a:pt x="14" y="155"/>
                    </a:lnTo>
                    <a:lnTo>
                      <a:pt x="16" y="153"/>
                    </a:lnTo>
                    <a:lnTo>
                      <a:pt x="17" y="153"/>
                    </a:lnTo>
                    <a:lnTo>
                      <a:pt x="19" y="152"/>
                    </a:lnTo>
                    <a:lnTo>
                      <a:pt x="23" y="152"/>
                    </a:lnTo>
                    <a:lnTo>
                      <a:pt x="27" y="152"/>
                    </a:lnTo>
                    <a:lnTo>
                      <a:pt x="29" y="150"/>
                    </a:lnTo>
                    <a:lnTo>
                      <a:pt x="29" y="146"/>
                    </a:lnTo>
                    <a:lnTo>
                      <a:pt x="29" y="146"/>
                    </a:lnTo>
                    <a:lnTo>
                      <a:pt x="33" y="148"/>
                    </a:lnTo>
                    <a:lnTo>
                      <a:pt x="37" y="146"/>
                    </a:lnTo>
                    <a:lnTo>
                      <a:pt x="39" y="146"/>
                    </a:lnTo>
                    <a:lnTo>
                      <a:pt x="39" y="153"/>
                    </a:lnTo>
                    <a:lnTo>
                      <a:pt x="41" y="153"/>
                    </a:lnTo>
                    <a:lnTo>
                      <a:pt x="46" y="153"/>
                    </a:lnTo>
                    <a:lnTo>
                      <a:pt x="50" y="153"/>
                    </a:lnTo>
                    <a:lnTo>
                      <a:pt x="52" y="152"/>
                    </a:lnTo>
                    <a:lnTo>
                      <a:pt x="56" y="152"/>
                    </a:lnTo>
                    <a:lnTo>
                      <a:pt x="58" y="150"/>
                    </a:lnTo>
                    <a:lnTo>
                      <a:pt x="60" y="146"/>
                    </a:lnTo>
                    <a:lnTo>
                      <a:pt x="60" y="140"/>
                    </a:lnTo>
                    <a:lnTo>
                      <a:pt x="60" y="138"/>
                    </a:lnTo>
                    <a:lnTo>
                      <a:pt x="64" y="134"/>
                    </a:lnTo>
                    <a:lnTo>
                      <a:pt x="64" y="132"/>
                    </a:lnTo>
                    <a:lnTo>
                      <a:pt x="65" y="129"/>
                    </a:lnTo>
                    <a:lnTo>
                      <a:pt x="64" y="123"/>
                    </a:lnTo>
                    <a:lnTo>
                      <a:pt x="62" y="117"/>
                    </a:lnTo>
                    <a:lnTo>
                      <a:pt x="64" y="113"/>
                    </a:lnTo>
                    <a:lnTo>
                      <a:pt x="65" y="107"/>
                    </a:lnTo>
                    <a:lnTo>
                      <a:pt x="69" y="106"/>
                    </a:lnTo>
                    <a:lnTo>
                      <a:pt x="71" y="102"/>
                    </a:lnTo>
                    <a:lnTo>
                      <a:pt x="71" y="94"/>
                    </a:lnTo>
                    <a:lnTo>
                      <a:pt x="75" y="88"/>
                    </a:lnTo>
                    <a:lnTo>
                      <a:pt x="77" y="81"/>
                    </a:lnTo>
                    <a:lnTo>
                      <a:pt x="77" y="73"/>
                    </a:lnTo>
                    <a:lnTo>
                      <a:pt x="77" y="69"/>
                    </a:lnTo>
                    <a:lnTo>
                      <a:pt x="77" y="63"/>
                    </a:lnTo>
                    <a:lnTo>
                      <a:pt x="77" y="59"/>
                    </a:lnTo>
                    <a:lnTo>
                      <a:pt x="79" y="52"/>
                    </a:lnTo>
                    <a:lnTo>
                      <a:pt x="79" y="46"/>
                    </a:lnTo>
                    <a:lnTo>
                      <a:pt x="83" y="44"/>
                    </a:lnTo>
                    <a:lnTo>
                      <a:pt x="85" y="35"/>
                    </a:lnTo>
                    <a:lnTo>
                      <a:pt x="85" y="29"/>
                    </a:lnTo>
                    <a:close/>
                    <a:moveTo>
                      <a:pt x="217" y="123"/>
                    </a:moveTo>
                    <a:lnTo>
                      <a:pt x="217" y="125"/>
                    </a:lnTo>
                    <a:lnTo>
                      <a:pt x="217" y="125"/>
                    </a:lnTo>
                    <a:lnTo>
                      <a:pt x="215" y="127"/>
                    </a:lnTo>
                    <a:lnTo>
                      <a:pt x="215" y="127"/>
                    </a:lnTo>
                    <a:lnTo>
                      <a:pt x="215" y="125"/>
                    </a:lnTo>
                    <a:lnTo>
                      <a:pt x="217" y="12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1" name="Freeform 19"/>
              <p:cNvSpPr>
                <a:spLocks/>
              </p:cNvSpPr>
              <p:nvPr/>
            </p:nvSpPr>
            <p:spPr bwMode="gray">
              <a:xfrm>
                <a:off x="2956" y="2064"/>
                <a:ext cx="65" cy="74"/>
              </a:xfrm>
              <a:custGeom>
                <a:avLst/>
                <a:gdLst/>
                <a:ahLst/>
                <a:cxnLst>
                  <a:cxn ang="0">
                    <a:pos x="5" y="65"/>
                  </a:cxn>
                  <a:cxn ang="0">
                    <a:pos x="11" y="65"/>
                  </a:cxn>
                  <a:cxn ang="0">
                    <a:pos x="21" y="65"/>
                  </a:cxn>
                  <a:cxn ang="0">
                    <a:pos x="29" y="69"/>
                  </a:cxn>
                  <a:cxn ang="0">
                    <a:pos x="36" y="69"/>
                  </a:cxn>
                  <a:cxn ang="0">
                    <a:pos x="48" y="65"/>
                  </a:cxn>
                  <a:cxn ang="0">
                    <a:pos x="59" y="57"/>
                  </a:cxn>
                  <a:cxn ang="0">
                    <a:pos x="61" y="49"/>
                  </a:cxn>
                  <a:cxn ang="0">
                    <a:pos x="59" y="42"/>
                  </a:cxn>
                  <a:cxn ang="0">
                    <a:pos x="57" y="34"/>
                  </a:cxn>
                  <a:cxn ang="0">
                    <a:pos x="65" y="28"/>
                  </a:cxn>
                  <a:cxn ang="0">
                    <a:pos x="63" y="25"/>
                  </a:cxn>
                  <a:cxn ang="0">
                    <a:pos x="57" y="21"/>
                  </a:cxn>
                  <a:cxn ang="0">
                    <a:pos x="59" y="19"/>
                  </a:cxn>
                  <a:cxn ang="0">
                    <a:pos x="63" y="19"/>
                  </a:cxn>
                  <a:cxn ang="0">
                    <a:pos x="63" y="17"/>
                  </a:cxn>
                  <a:cxn ang="0">
                    <a:pos x="57" y="13"/>
                  </a:cxn>
                  <a:cxn ang="0">
                    <a:pos x="52" y="15"/>
                  </a:cxn>
                  <a:cxn ang="0">
                    <a:pos x="50" y="17"/>
                  </a:cxn>
                  <a:cxn ang="0">
                    <a:pos x="46" y="13"/>
                  </a:cxn>
                  <a:cxn ang="0">
                    <a:pos x="42" y="11"/>
                  </a:cxn>
                  <a:cxn ang="0">
                    <a:pos x="40" y="3"/>
                  </a:cxn>
                  <a:cxn ang="0">
                    <a:pos x="32" y="0"/>
                  </a:cxn>
                  <a:cxn ang="0">
                    <a:pos x="25" y="0"/>
                  </a:cxn>
                  <a:cxn ang="0">
                    <a:pos x="19" y="5"/>
                  </a:cxn>
                  <a:cxn ang="0">
                    <a:pos x="13" y="9"/>
                  </a:cxn>
                  <a:cxn ang="0">
                    <a:pos x="15" y="15"/>
                  </a:cxn>
                  <a:cxn ang="0">
                    <a:pos x="15" y="19"/>
                  </a:cxn>
                  <a:cxn ang="0">
                    <a:pos x="13" y="21"/>
                  </a:cxn>
                  <a:cxn ang="0">
                    <a:pos x="15" y="28"/>
                  </a:cxn>
                  <a:cxn ang="0">
                    <a:pos x="13" y="32"/>
                  </a:cxn>
                  <a:cxn ang="0">
                    <a:pos x="13" y="36"/>
                  </a:cxn>
                  <a:cxn ang="0">
                    <a:pos x="15" y="42"/>
                  </a:cxn>
                  <a:cxn ang="0">
                    <a:pos x="9" y="44"/>
                  </a:cxn>
                  <a:cxn ang="0">
                    <a:pos x="5" y="48"/>
                  </a:cxn>
                  <a:cxn ang="0">
                    <a:pos x="2" y="55"/>
                  </a:cxn>
                  <a:cxn ang="0">
                    <a:pos x="2" y="63"/>
                  </a:cxn>
                </a:cxnLst>
                <a:rect l="0" t="0" r="r" b="b"/>
                <a:pathLst>
                  <a:path w="65" h="74">
                    <a:moveTo>
                      <a:pt x="0" y="63"/>
                    </a:moveTo>
                    <a:lnTo>
                      <a:pt x="5" y="65"/>
                    </a:lnTo>
                    <a:lnTo>
                      <a:pt x="11" y="67"/>
                    </a:lnTo>
                    <a:lnTo>
                      <a:pt x="11" y="65"/>
                    </a:lnTo>
                    <a:lnTo>
                      <a:pt x="19" y="61"/>
                    </a:lnTo>
                    <a:lnTo>
                      <a:pt x="21" y="65"/>
                    </a:lnTo>
                    <a:lnTo>
                      <a:pt x="23" y="63"/>
                    </a:lnTo>
                    <a:lnTo>
                      <a:pt x="29" y="69"/>
                    </a:lnTo>
                    <a:lnTo>
                      <a:pt x="30" y="74"/>
                    </a:lnTo>
                    <a:lnTo>
                      <a:pt x="36" y="69"/>
                    </a:lnTo>
                    <a:lnTo>
                      <a:pt x="44" y="69"/>
                    </a:lnTo>
                    <a:lnTo>
                      <a:pt x="48" y="65"/>
                    </a:lnTo>
                    <a:lnTo>
                      <a:pt x="59" y="59"/>
                    </a:lnTo>
                    <a:lnTo>
                      <a:pt x="59" y="57"/>
                    </a:lnTo>
                    <a:lnTo>
                      <a:pt x="59" y="55"/>
                    </a:lnTo>
                    <a:lnTo>
                      <a:pt x="61" y="49"/>
                    </a:lnTo>
                    <a:lnTo>
                      <a:pt x="63" y="46"/>
                    </a:lnTo>
                    <a:lnTo>
                      <a:pt x="59" y="42"/>
                    </a:lnTo>
                    <a:lnTo>
                      <a:pt x="57" y="38"/>
                    </a:lnTo>
                    <a:lnTo>
                      <a:pt x="57" y="34"/>
                    </a:lnTo>
                    <a:lnTo>
                      <a:pt x="61" y="32"/>
                    </a:lnTo>
                    <a:lnTo>
                      <a:pt x="65" y="28"/>
                    </a:lnTo>
                    <a:lnTo>
                      <a:pt x="65" y="26"/>
                    </a:lnTo>
                    <a:lnTo>
                      <a:pt x="63" y="25"/>
                    </a:lnTo>
                    <a:lnTo>
                      <a:pt x="59" y="23"/>
                    </a:lnTo>
                    <a:lnTo>
                      <a:pt x="57" y="21"/>
                    </a:lnTo>
                    <a:lnTo>
                      <a:pt x="57" y="21"/>
                    </a:lnTo>
                    <a:lnTo>
                      <a:pt x="59" y="19"/>
                    </a:lnTo>
                    <a:lnTo>
                      <a:pt x="61" y="19"/>
                    </a:lnTo>
                    <a:lnTo>
                      <a:pt x="63" y="19"/>
                    </a:lnTo>
                    <a:lnTo>
                      <a:pt x="63" y="19"/>
                    </a:lnTo>
                    <a:lnTo>
                      <a:pt x="63" y="17"/>
                    </a:lnTo>
                    <a:lnTo>
                      <a:pt x="61" y="17"/>
                    </a:lnTo>
                    <a:lnTo>
                      <a:pt x="57" y="13"/>
                    </a:lnTo>
                    <a:lnTo>
                      <a:pt x="53" y="15"/>
                    </a:lnTo>
                    <a:lnTo>
                      <a:pt x="52" y="15"/>
                    </a:lnTo>
                    <a:lnTo>
                      <a:pt x="52" y="17"/>
                    </a:lnTo>
                    <a:lnTo>
                      <a:pt x="50" y="17"/>
                    </a:lnTo>
                    <a:lnTo>
                      <a:pt x="48" y="17"/>
                    </a:lnTo>
                    <a:lnTo>
                      <a:pt x="46" y="13"/>
                    </a:lnTo>
                    <a:lnTo>
                      <a:pt x="44" y="13"/>
                    </a:lnTo>
                    <a:lnTo>
                      <a:pt x="42" y="11"/>
                    </a:lnTo>
                    <a:lnTo>
                      <a:pt x="42" y="9"/>
                    </a:lnTo>
                    <a:lnTo>
                      <a:pt x="40" y="3"/>
                    </a:lnTo>
                    <a:lnTo>
                      <a:pt x="36" y="0"/>
                    </a:lnTo>
                    <a:lnTo>
                      <a:pt x="32" y="0"/>
                    </a:lnTo>
                    <a:lnTo>
                      <a:pt x="30" y="0"/>
                    </a:lnTo>
                    <a:lnTo>
                      <a:pt x="25" y="0"/>
                    </a:lnTo>
                    <a:lnTo>
                      <a:pt x="21" y="3"/>
                    </a:lnTo>
                    <a:lnTo>
                      <a:pt x="19" y="5"/>
                    </a:lnTo>
                    <a:lnTo>
                      <a:pt x="15" y="7"/>
                    </a:lnTo>
                    <a:lnTo>
                      <a:pt x="13" y="9"/>
                    </a:lnTo>
                    <a:lnTo>
                      <a:pt x="13" y="13"/>
                    </a:lnTo>
                    <a:lnTo>
                      <a:pt x="15" y="15"/>
                    </a:lnTo>
                    <a:lnTo>
                      <a:pt x="15" y="17"/>
                    </a:lnTo>
                    <a:lnTo>
                      <a:pt x="15" y="19"/>
                    </a:lnTo>
                    <a:lnTo>
                      <a:pt x="13" y="21"/>
                    </a:lnTo>
                    <a:lnTo>
                      <a:pt x="13" y="21"/>
                    </a:lnTo>
                    <a:lnTo>
                      <a:pt x="13" y="25"/>
                    </a:lnTo>
                    <a:lnTo>
                      <a:pt x="15" y="28"/>
                    </a:lnTo>
                    <a:lnTo>
                      <a:pt x="17" y="30"/>
                    </a:lnTo>
                    <a:lnTo>
                      <a:pt x="13" y="32"/>
                    </a:lnTo>
                    <a:lnTo>
                      <a:pt x="11" y="34"/>
                    </a:lnTo>
                    <a:lnTo>
                      <a:pt x="13" y="36"/>
                    </a:lnTo>
                    <a:lnTo>
                      <a:pt x="17" y="40"/>
                    </a:lnTo>
                    <a:lnTo>
                      <a:pt x="15" y="42"/>
                    </a:lnTo>
                    <a:lnTo>
                      <a:pt x="11" y="42"/>
                    </a:lnTo>
                    <a:lnTo>
                      <a:pt x="9" y="44"/>
                    </a:lnTo>
                    <a:lnTo>
                      <a:pt x="7" y="48"/>
                    </a:lnTo>
                    <a:lnTo>
                      <a:pt x="5" y="48"/>
                    </a:lnTo>
                    <a:lnTo>
                      <a:pt x="4" y="49"/>
                    </a:lnTo>
                    <a:lnTo>
                      <a:pt x="2" y="55"/>
                    </a:lnTo>
                    <a:lnTo>
                      <a:pt x="2" y="61"/>
                    </a:lnTo>
                    <a:lnTo>
                      <a:pt x="2" y="63"/>
                    </a:lnTo>
                    <a:lnTo>
                      <a:pt x="0" y="6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2" name="Freeform 20"/>
              <p:cNvSpPr>
                <a:spLocks noEditPoints="1"/>
              </p:cNvSpPr>
              <p:nvPr/>
            </p:nvSpPr>
            <p:spPr bwMode="gray">
              <a:xfrm>
                <a:off x="3259" y="2513"/>
                <a:ext cx="146" cy="97"/>
              </a:xfrm>
              <a:custGeom>
                <a:avLst/>
                <a:gdLst/>
                <a:ahLst/>
                <a:cxnLst>
                  <a:cxn ang="0">
                    <a:pos x="4" y="30"/>
                  </a:cxn>
                  <a:cxn ang="0">
                    <a:pos x="6" y="26"/>
                  </a:cxn>
                  <a:cxn ang="0">
                    <a:pos x="8" y="23"/>
                  </a:cxn>
                  <a:cxn ang="0">
                    <a:pos x="10" y="19"/>
                  </a:cxn>
                  <a:cxn ang="0">
                    <a:pos x="15" y="19"/>
                  </a:cxn>
                  <a:cxn ang="0">
                    <a:pos x="19" y="23"/>
                  </a:cxn>
                  <a:cxn ang="0">
                    <a:pos x="36" y="25"/>
                  </a:cxn>
                  <a:cxn ang="0">
                    <a:pos x="48" y="44"/>
                  </a:cxn>
                  <a:cxn ang="0">
                    <a:pos x="54" y="36"/>
                  </a:cxn>
                  <a:cxn ang="0">
                    <a:pos x="115" y="0"/>
                  </a:cxn>
                  <a:cxn ang="0">
                    <a:pos x="127" y="26"/>
                  </a:cxn>
                  <a:cxn ang="0">
                    <a:pos x="132" y="34"/>
                  </a:cxn>
                  <a:cxn ang="0">
                    <a:pos x="119" y="38"/>
                  </a:cxn>
                  <a:cxn ang="0">
                    <a:pos x="119" y="48"/>
                  </a:cxn>
                  <a:cxn ang="0">
                    <a:pos x="113" y="53"/>
                  </a:cxn>
                  <a:cxn ang="0">
                    <a:pos x="111" y="55"/>
                  </a:cxn>
                  <a:cxn ang="0">
                    <a:pos x="79" y="69"/>
                  </a:cxn>
                  <a:cxn ang="0">
                    <a:pos x="73" y="76"/>
                  </a:cxn>
                  <a:cxn ang="0">
                    <a:pos x="63" y="78"/>
                  </a:cxn>
                  <a:cxn ang="0">
                    <a:pos x="59" y="74"/>
                  </a:cxn>
                  <a:cxn ang="0">
                    <a:pos x="54" y="78"/>
                  </a:cxn>
                  <a:cxn ang="0">
                    <a:pos x="42" y="78"/>
                  </a:cxn>
                  <a:cxn ang="0">
                    <a:pos x="23" y="90"/>
                  </a:cxn>
                  <a:cxn ang="0">
                    <a:pos x="13" y="90"/>
                  </a:cxn>
                  <a:cxn ang="0">
                    <a:pos x="10" y="86"/>
                  </a:cxn>
                  <a:cxn ang="0">
                    <a:pos x="8" y="73"/>
                  </a:cxn>
                  <a:cxn ang="0">
                    <a:pos x="2" y="67"/>
                  </a:cxn>
                  <a:cxn ang="0">
                    <a:pos x="4" y="65"/>
                  </a:cxn>
                  <a:cxn ang="0">
                    <a:pos x="0" y="42"/>
                  </a:cxn>
                  <a:cxn ang="0">
                    <a:pos x="0" y="36"/>
                  </a:cxn>
                  <a:cxn ang="0">
                    <a:pos x="2" y="32"/>
                  </a:cxn>
                  <a:cxn ang="0">
                    <a:pos x="140" y="96"/>
                  </a:cxn>
                  <a:cxn ang="0">
                    <a:pos x="146" y="97"/>
                  </a:cxn>
                  <a:cxn ang="0">
                    <a:pos x="144" y="94"/>
                  </a:cxn>
                </a:cxnLst>
                <a:rect l="0" t="0" r="r" b="b"/>
                <a:pathLst>
                  <a:path w="146" h="97">
                    <a:moveTo>
                      <a:pt x="2" y="32"/>
                    </a:moveTo>
                    <a:lnTo>
                      <a:pt x="4" y="30"/>
                    </a:lnTo>
                    <a:lnTo>
                      <a:pt x="4" y="28"/>
                    </a:lnTo>
                    <a:lnTo>
                      <a:pt x="6" y="26"/>
                    </a:lnTo>
                    <a:lnTo>
                      <a:pt x="8" y="25"/>
                    </a:lnTo>
                    <a:lnTo>
                      <a:pt x="8" y="23"/>
                    </a:lnTo>
                    <a:lnTo>
                      <a:pt x="8" y="21"/>
                    </a:lnTo>
                    <a:lnTo>
                      <a:pt x="10" y="19"/>
                    </a:lnTo>
                    <a:lnTo>
                      <a:pt x="11" y="19"/>
                    </a:lnTo>
                    <a:lnTo>
                      <a:pt x="15" y="19"/>
                    </a:lnTo>
                    <a:lnTo>
                      <a:pt x="15" y="23"/>
                    </a:lnTo>
                    <a:lnTo>
                      <a:pt x="19" y="23"/>
                    </a:lnTo>
                    <a:lnTo>
                      <a:pt x="23" y="23"/>
                    </a:lnTo>
                    <a:lnTo>
                      <a:pt x="36" y="25"/>
                    </a:lnTo>
                    <a:lnTo>
                      <a:pt x="46" y="28"/>
                    </a:lnTo>
                    <a:lnTo>
                      <a:pt x="48" y="44"/>
                    </a:lnTo>
                    <a:lnTo>
                      <a:pt x="52" y="40"/>
                    </a:lnTo>
                    <a:lnTo>
                      <a:pt x="54" y="36"/>
                    </a:lnTo>
                    <a:lnTo>
                      <a:pt x="71" y="15"/>
                    </a:lnTo>
                    <a:lnTo>
                      <a:pt x="115" y="0"/>
                    </a:lnTo>
                    <a:lnTo>
                      <a:pt x="115" y="3"/>
                    </a:lnTo>
                    <a:lnTo>
                      <a:pt x="127" y="26"/>
                    </a:lnTo>
                    <a:lnTo>
                      <a:pt x="134" y="34"/>
                    </a:lnTo>
                    <a:lnTo>
                      <a:pt x="132" y="34"/>
                    </a:lnTo>
                    <a:lnTo>
                      <a:pt x="125" y="34"/>
                    </a:lnTo>
                    <a:lnTo>
                      <a:pt x="119" y="38"/>
                    </a:lnTo>
                    <a:lnTo>
                      <a:pt x="117" y="44"/>
                    </a:lnTo>
                    <a:lnTo>
                      <a:pt x="119" y="48"/>
                    </a:lnTo>
                    <a:lnTo>
                      <a:pt x="115" y="48"/>
                    </a:lnTo>
                    <a:lnTo>
                      <a:pt x="113" y="53"/>
                    </a:lnTo>
                    <a:lnTo>
                      <a:pt x="111" y="53"/>
                    </a:lnTo>
                    <a:lnTo>
                      <a:pt x="111" y="55"/>
                    </a:lnTo>
                    <a:lnTo>
                      <a:pt x="96" y="63"/>
                    </a:lnTo>
                    <a:lnTo>
                      <a:pt x="79" y="69"/>
                    </a:lnTo>
                    <a:lnTo>
                      <a:pt x="75" y="73"/>
                    </a:lnTo>
                    <a:lnTo>
                      <a:pt x="73" y="76"/>
                    </a:lnTo>
                    <a:lnTo>
                      <a:pt x="67" y="78"/>
                    </a:lnTo>
                    <a:lnTo>
                      <a:pt x="63" y="78"/>
                    </a:lnTo>
                    <a:lnTo>
                      <a:pt x="61" y="76"/>
                    </a:lnTo>
                    <a:lnTo>
                      <a:pt x="59" y="74"/>
                    </a:lnTo>
                    <a:lnTo>
                      <a:pt x="56" y="76"/>
                    </a:lnTo>
                    <a:lnTo>
                      <a:pt x="54" y="78"/>
                    </a:lnTo>
                    <a:lnTo>
                      <a:pt x="48" y="78"/>
                    </a:lnTo>
                    <a:lnTo>
                      <a:pt x="42" y="78"/>
                    </a:lnTo>
                    <a:lnTo>
                      <a:pt x="33" y="84"/>
                    </a:lnTo>
                    <a:lnTo>
                      <a:pt x="23" y="90"/>
                    </a:lnTo>
                    <a:lnTo>
                      <a:pt x="17" y="90"/>
                    </a:lnTo>
                    <a:lnTo>
                      <a:pt x="13" y="90"/>
                    </a:lnTo>
                    <a:lnTo>
                      <a:pt x="11" y="88"/>
                    </a:lnTo>
                    <a:lnTo>
                      <a:pt x="10" y="86"/>
                    </a:lnTo>
                    <a:lnTo>
                      <a:pt x="10" y="80"/>
                    </a:lnTo>
                    <a:lnTo>
                      <a:pt x="8" y="73"/>
                    </a:lnTo>
                    <a:lnTo>
                      <a:pt x="4" y="69"/>
                    </a:lnTo>
                    <a:lnTo>
                      <a:pt x="2" y="67"/>
                    </a:lnTo>
                    <a:lnTo>
                      <a:pt x="2" y="65"/>
                    </a:lnTo>
                    <a:lnTo>
                      <a:pt x="4" y="65"/>
                    </a:lnTo>
                    <a:lnTo>
                      <a:pt x="2" y="51"/>
                    </a:lnTo>
                    <a:lnTo>
                      <a:pt x="0" y="42"/>
                    </a:lnTo>
                    <a:lnTo>
                      <a:pt x="0" y="38"/>
                    </a:lnTo>
                    <a:lnTo>
                      <a:pt x="0" y="36"/>
                    </a:lnTo>
                    <a:lnTo>
                      <a:pt x="0" y="34"/>
                    </a:lnTo>
                    <a:lnTo>
                      <a:pt x="2" y="32"/>
                    </a:lnTo>
                    <a:close/>
                    <a:moveTo>
                      <a:pt x="140" y="94"/>
                    </a:moveTo>
                    <a:lnTo>
                      <a:pt x="140" y="96"/>
                    </a:lnTo>
                    <a:lnTo>
                      <a:pt x="146" y="97"/>
                    </a:lnTo>
                    <a:lnTo>
                      <a:pt x="146" y="97"/>
                    </a:lnTo>
                    <a:lnTo>
                      <a:pt x="146" y="96"/>
                    </a:lnTo>
                    <a:lnTo>
                      <a:pt x="144" y="94"/>
                    </a:lnTo>
                    <a:lnTo>
                      <a:pt x="140" y="9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3" name="Freeform 21"/>
              <p:cNvSpPr>
                <a:spLocks/>
              </p:cNvSpPr>
              <p:nvPr/>
            </p:nvSpPr>
            <p:spPr bwMode="gray">
              <a:xfrm>
                <a:off x="2514" y="2373"/>
                <a:ext cx="112" cy="103"/>
              </a:xfrm>
              <a:custGeom>
                <a:avLst/>
                <a:gdLst/>
                <a:ahLst/>
                <a:cxnLst>
                  <a:cxn ang="0">
                    <a:pos x="60" y="0"/>
                  </a:cxn>
                  <a:cxn ang="0">
                    <a:pos x="58" y="3"/>
                  </a:cxn>
                  <a:cxn ang="0">
                    <a:pos x="58" y="5"/>
                  </a:cxn>
                  <a:cxn ang="0">
                    <a:pos x="52" y="5"/>
                  </a:cxn>
                  <a:cxn ang="0">
                    <a:pos x="48" y="7"/>
                  </a:cxn>
                  <a:cxn ang="0">
                    <a:pos x="46" y="13"/>
                  </a:cxn>
                  <a:cxn ang="0">
                    <a:pos x="44" y="19"/>
                  </a:cxn>
                  <a:cxn ang="0">
                    <a:pos x="39" y="23"/>
                  </a:cxn>
                  <a:cxn ang="0">
                    <a:pos x="35" y="26"/>
                  </a:cxn>
                  <a:cxn ang="0">
                    <a:pos x="29" y="40"/>
                  </a:cxn>
                  <a:cxn ang="0">
                    <a:pos x="25" y="55"/>
                  </a:cxn>
                  <a:cxn ang="0">
                    <a:pos x="20" y="59"/>
                  </a:cxn>
                  <a:cxn ang="0">
                    <a:pos x="16" y="65"/>
                  </a:cxn>
                  <a:cxn ang="0">
                    <a:pos x="12" y="76"/>
                  </a:cxn>
                  <a:cxn ang="0">
                    <a:pos x="8" y="88"/>
                  </a:cxn>
                  <a:cxn ang="0">
                    <a:pos x="4" y="90"/>
                  </a:cxn>
                  <a:cxn ang="0">
                    <a:pos x="2" y="92"/>
                  </a:cxn>
                  <a:cxn ang="0">
                    <a:pos x="0" y="99"/>
                  </a:cxn>
                  <a:cxn ang="0">
                    <a:pos x="0" y="103"/>
                  </a:cxn>
                  <a:cxn ang="0">
                    <a:pos x="4" y="101"/>
                  </a:cxn>
                  <a:cxn ang="0">
                    <a:pos x="4" y="101"/>
                  </a:cxn>
                  <a:cxn ang="0">
                    <a:pos x="50" y="99"/>
                  </a:cxn>
                  <a:cxn ang="0">
                    <a:pos x="50" y="92"/>
                  </a:cxn>
                  <a:cxn ang="0">
                    <a:pos x="50" y="74"/>
                  </a:cxn>
                  <a:cxn ang="0">
                    <a:pos x="50" y="72"/>
                  </a:cxn>
                  <a:cxn ang="0">
                    <a:pos x="52" y="69"/>
                  </a:cxn>
                  <a:cxn ang="0">
                    <a:pos x="54" y="69"/>
                  </a:cxn>
                  <a:cxn ang="0">
                    <a:pos x="58" y="67"/>
                  </a:cxn>
                  <a:cxn ang="0">
                    <a:pos x="62" y="67"/>
                  </a:cxn>
                  <a:cxn ang="0">
                    <a:pos x="64" y="67"/>
                  </a:cxn>
                  <a:cxn ang="0">
                    <a:pos x="66" y="32"/>
                  </a:cxn>
                  <a:cxn ang="0">
                    <a:pos x="112" y="32"/>
                  </a:cxn>
                  <a:cxn ang="0">
                    <a:pos x="112" y="9"/>
                  </a:cxn>
                  <a:cxn ang="0">
                    <a:pos x="112" y="0"/>
                  </a:cxn>
                  <a:cxn ang="0">
                    <a:pos x="60" y="0"/>
                  </a:cxn>
                </a:cxnLst>
                <a:rect l="0" t="0" r="r" b="b"/>
                <a:pathLst>
                  <a:path w="112" h="103">
                    <a:moveTo>
                      <a:pt x="60" y="0"/>
                    </a:moveTo>
                    <a:lnTo>
                      <a:pt x="58" y="3"/>
                    </a:lnTo>
                    <a:lnTo>
                      <a:pt x="58" y="5"/>
                    </a:lnTo>
                    <a:lnTo>
                      <a:pt x="52" y="5"/>
                    </a:lnTo>
                    <a:lnTo>
                      <a:pt x="48" y="7"/>
                    </a:lnTo>
                    <a:lnTo>
                      <a:pt x="46" y="13"/>
                    </a:lnTo>
                    <a:lnTo>
                      <a:pt x="44" y="19"/>
                    </a:lnTo>
                    <a:lnTo>
                      <a:pt x="39" y="23"/>
                    </a:lnTo>
                    <a:lnTo>
                      <a:pt x="35" y="26"/>
                    </a:lnTo>
                    <a:lnTo>
                      <a:pt x="29" y="40"/>
                    </a:lnTo>
                    <a:lnTo>
                      <a:pt x="25" y="55"/>
                    </a:lnTo>
                    <a:lnTo>
                      <a:pt x="20" y="59"/>
                    </a:lnTo>
                    <a:lnTo>
                      <a:pt x="16" y="65"/>
                    </a:lnTo>
                    <a:lnTo>
                      <a:pt x="12" y="76"/>
                    </a:lnTo>
                    <a:lnTo>
                      <a:pt x="8" y="88"/>
                    </a:lnTo>
                    <a:lnTo>
                      <a:pt x="4" y="90"/>
                    </a:lnTo>
                    <a:lnTo>
                      <a:pt x="2" y="92"/>
                    </a:lnTo>
                    <a:lnTo>
                      <a:pt x="0" y="99"/>
                    </a:lnTo>
                    <a:lnTo>
                      <a:pt x="0" y="103"/>
                    </a:lnTo>
                    <a:lnTo>
                      <a:pt x="4" y="101"/>
                    </a:lnTo>
                    <a:lnTo>
                      <a:pt x="4" y="101"/>
                    </a:lnTo>
                    <a:lnTo>
                      <a:pt x="50" y="99"/>
                    </a:lnTo>
                    <a:lnTo>
                      <a:pt x="50" y="92"/>
                    </a:lnTo>
                    <a:lnTo>
                      <a:pt x="50" y="74"/>
                    </a:lnTo>
                    <a:lnTo>
                      <a:pt x="50" y="72"/>
                    </a:lnTo>
                    <a:lnTo>
                      <a:pt x="52" y="69"/>
                    </a:lnTo>
                    <a:lnTo>
                      <a:pt x="54" y="69"/>
                    </a:lnTo>
                    <a:lnTo>
                      <a:pt x="58" y="67"/>
                    </a:lnTo>
                    <a:lnTo>
                      <a:pt x="62" y="67"/>
                    </a:lnTo>
                    <a:lnTo>
                      <a:pt x="64" y="67"/>
                    </a:lnTo>
                    <a:lnTo>
                      <a:pt x="66" y="32"/>
                    </a:lnTo>
                    <a:lnTo>
                      <a:pt x="112" y="32"/>
                    </a:lnTo>
                    <a:lnTo>
                      <a:pt x="112" y="9"/>
                    </a:lnTo>
                    <a:lnTo>
                      <a:pt x="112" y="0"/>
                    </a:lnTo>
                    <a:lnTo>
                      <a:pt x="6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4" name="Freeform 22"/>
              <p:cNvSpPr>
                <a:spLocks noEditPoints="1"/>
              </p:cNvSpPr>
              <p:nvPr/>
            </p:nvSpPr>
            <p:spPr bwMode="gray">
              <a:xfrm>
                <a:off x="4007" y="2451"/>
                <a:ext cx="83" cy="225"/>
              </a:xfrm>
              <a:custGeom>
                <a:avLst/>
                <a:gdLst/>
                <a:ahLst/>
                <a:cxnLst>
                  <a:cxn ang="0">
                    <a:pos x="54" y="21"/>
                  </a:cxn>
                  <a:cxn ang="0">
                    <a:pos x="45" y="12"/>
                  </a:cxn>
                  <a:cxn ang="0">
                    <a:pos x="35" y="2"/>
                  </a:cxn>
                  <a:cxn ang="0">
                    <a:pos x="18" y="4"/>
                  </a:cxn>
                  <a:cxn ang="0">
                    <a:pos x="0" y="6"/>
                  </a:cxn>
                  <a:cxn ang="0">
                    <a:pos x="8" y="17"/>
                  </a:cxn>
                  <a:cxn ang="0">
                    <a:pos x="20" y="19"/>
                  </a:cxn>
                  <a:cxn ang="0">
                    <a:pos x="29" y="33"/>
                  </a:cxn>
                  <a:cxn ang="0">
                    <a:pos x="23" y="48"/>
                  </a:cxn>
                  <a:cxn ang="0">
                    <a:pos x="16" y="58"/>
                  </a:cxn>
                  <a:cxn ang="0">
                    <a:pos x="31" y="79"/>
                  </a:cxn>
                  <a:cxn ang="0">
                    <a:pos x="41" y="92"/>
                  </a:cxn>
                  <a:cxn ang="0">
                    <a:pos x="50" y="108"/>
                  </a:cxn>
                  <a:cxn ang="0">
                    <a:pos x="58" y="125"/>
                  </a:cxn>
                  <a:cxn ang="0">
                    <a:pos x="60" y="142"/>
                  </a:cxn>
                  <a:cxn ang="0">
                    <a:pos x="62" y="159"/>
                  </a:cxn>
                  <a:cxn ang="0">
                    <a:pos x="50" y="181"/>
                  </a:cxn>
                  <a:cxn ang="0">
                    <a:pos x="33" y="188"/>
                  </a:cxn>
                  <a:cxn ang="0">
                    <a:pos x="22" y="194"/>
                  </a:cxn>
                  <a:cxn ang="0">
                    <a:pos x="23" y="200"/>
                  </a:cxn>
                  <a:cxn ang="0">
                    <a:pos x="23" y="217"/>
                  </a:cxn>
                  <a:cxn ang="0">
                    <a:pos x="25" y="225"/>
                  </a:cxn>
                  <a:cxn ang="0">
                    <a:pos x="33" y="217"/>
                  </a:cxn>
                  <a:cxn ang="0">
                    <a:pos x="37" y="213"/>
                  </a:cxn>
                  <a:cxn ang="0">
                    <a:pos x="43" y="211"/>
                  </a:cxn>
                  <a:cxn ang="0">
                    <a:pos x="41" y="204"/>
                  </a:cxn>
                  <a:cxn ang="0">
                    <a:pos x="37" y="198"/>
                  </a:cxn>
                  <a:cxn ang="0">
                    <a:pos x="41" y="200"/>
                  </a:cxn>
                  <a:cxn ang="0">
                    <a:pos x="52" y="198"/>
                  </a:cxn>
                  <a:cxn ang="0">
                    <a:pos x="62" y="194"/>
                  </a:cxn>
                  <a:cxn ang="0">
                    <a:pos x="79" y="179"/>
                  </a:cxn>
                  <a:cxn ang="0">
                    <a:pos x="79" y="138"/>
                  </a:cxn>
                  <a:cxn ang="0">
                    <a:pos x="68" y="117"/>
                  </a:cxn>
                  <a:cxn ang="0">
                    <a:pos x="62" y="104"/>
                  </a:cxn>
                  <a:cxn ang="0">
                    <a:pos x="56" y="92"/>
                  </a:cxn>
                  <a:cxn ang="0">
                    <a:pos x="45" y="85"/>
                  </a:cxn>
                  <a:cxn ang="0">
                    <a:pos x="39" y="77"/>
                  </a:cxn>
                  <a:cxn ang="0">
                    <a:pos x="37" y="58"/>
                  </a:cxn>
                  <a:cxn ang="0">
                    <a:pos x="45" y="48"/>
                  </a:cxn>
                  <a:cxn ang="0">
                    <a:pos x="58" y="29"/>
                  </a:cxn>
                  <a:cxn ang="0">
                    <a:pos x="37" y="204"/>
                  </a:cxn>
                  <a:cxn ang="0">
                    <a:pos x="35" y="204"/>
                  </a:cxn>
                  <a:cxn ang="0">
                    <a:pos x="35" y="202"/>
                  </a:cxn>
                  <a:cxn ang="0">
                    <a:pos x="35" y="200"/>
                  </a:cxn>
                  <a:cxn ang="0">
                    <a:pos x="33" y="194"/>
                  </a:cxn>
                  <a:cxn ang="0">
                    <a:pos x="29" y="192"/>
                  </a:cxn>
                </a:cxnLst>
                <a:rect l="0" t="0" r="r" b="b"/>
                <a:pathLst>
                  <a:path w="83" h="225">
                    <a:moveTo>
                      <a:pt x="66" y="25"/>
                    </a:moveTo>
                    <a:lnTo>
                      <a:pt x="62" y="21"/>
                    </a:lnTo>
                    <a:lnTo>
                      <a:pt x="54" y="21"/>
                    </a:lnTo>
                    <a:lnTo>
                      <a:pt x="48" y="25"/>
                    </a:lnTo>
                    <a:lnTo>
                      <a:pt x="43" y="17"/>
                    </a:lnTo>
                    <a:lnTo>
                      <a:pt x="45" y="12"/>
                    </a:lnTo>
                    <a:lnTo>
                      <a:pt x="45" y="8"/>
                    </a:lnTo>
                    <a:lnTo>
                      <a:pt x="41" y="8"/>
                    </a:lnTo>
                    <a:lnTo>
                      <a:pt x="35" y="2"/>
                    </a:lnTo>
                    <a:lnTo>
                      <a:pt x="29" y="0"/>
                    </a:lnTo>
                    <a:lnTo>
                      <a:pt x="25" y="4"/>
                    </a:lnTo>
                    <a:lnTo>
                      <a:pt x="18" y="4"/>
                    </a:lnTo>
                    <a:lnTo>
                      <a:pt x="12" y="8"/>
                    </a:lnTo>
                    <a:lnTo>
                      <a:pt x="6" y="4"/>
                    </a:lnTo>
                    <a:lnTo>
                      <a:pt x="0" y="6"/>
                    </a:lnTo>
                    <a:lnTo>
                      <a:pt x="0" y="10"/>
                    </a:lnTo>
                    <a:lnTo>
                      <a:pt x="2" y="16"/>
                    </a:lnTo>
                    <a:lnTo>
                      <a:pt x="8" y="17"/>
                    </a:lnTo>
                    <a:lnTo>
                      <a:pt x="10" y="21"/>
                    </a:lnTo>
                    <a:lnTo>
                      <a:pt x="16" y="23"/>
                    </a:lnTo>
                    <a:lnTo>
                      <a:pt x="20" y="19"/>
                    </a:lnTo>
                    <a:lnTo>
                      <a:pt x="25" y="19"/>
                    </a:lnTo>
                    <a:lnTo>
                      <a:pt x="29" y="25"/>
                    </a:lnTo>
                    <a:lnTo>
                      <a:pt x="29" y="33"/>
                    </a:lnTo>
                    <a:lnTo>
                      <a:pt x="25" y="35"/>
                    </a:lnTo>
                    <a:lnTo>
                      <a:pt x="25" y="46"/>
                    </a:lnTo>
                    <a:lnTo>
                      <a:pt x="23" y="48"/>
                    </a:lnTo>
                    <a:lnTo>
                      <a:pt x="18" y="48"/>
                    </a:lnTo>
                    <a:lnTo>
                      <a:pt x="14" y="52"/>
                    </a:lnTo>
                    <a:lnTo>
                      <a:pt x="16" y="58"/>
                    </a:lnTo>
                    <a:lnTo>
                      <a:pt x="23" y="62"/>
                    </a:lnTo>
                    <a:lnTo>
                      <a:pt x="27" y="71"/>
                    </a:lnTo>
                    <a:lnTo>
                      <a:pt x="31" y="79"/>
                    </a:lnTo>
                    <a:lnTo>
                      <a:pt x="35" y="83"/>
                    </a:lnTo>
                    <a:lnTo>
                      <a:pt x="37" y="87"/>
                    </a:lnTo>
                    <a:lnTo>
                      <a:pt x="41" y="92"/>
                    </a:lnTo>
                    <a:lnTo>
                      <a:pt x="46" y="96"/>
                    </a:lnTo>
                    <a:lnTo>
                      <a:pt x="48" y="102"/>
                    </a:lnTo>
                    <a:lnTo>
                      <a:pt x="50" y="108"/>
                    </a:lnTo>
                    <a:lnTo>
                      <a:pt x="56" y="112"/>
                    </a:lnTo>
                    <a:lnTo>
                      <a:pt x="56" y="117"/>
                    </a:lnTo>
                    <a:lnTo>
                      <a:pt x="58" y="125"/>
                    </a:lnTo>
                    <a:lnTo>
                      <a:pt x="56" y="129"/>
                    </a:lnTo>
                    <a:lnTo>
                      <a:pt x="58" y="136"/>
                    </a:lnTo>
                    <a:lnTo>
                      <a:pt x="60" y="142"/>
                    </a:lnTo>
                    <a:lnTo>
                      <a:pt x="60" y="148"/>
                    </a:lnTo>
                    <a:lnTo>
                      <a:pt x="62" y="154"/>
                    </a:lnTo>
                    <a:lnTo>
                      <a:pt x="62" y="159"/>
                    </a:lnTo>
                    <a:lnTo>
                      <a:pt x="62" y="167"/>
                    </a:lnTo>
                    <a:lnTo>
                      <a:pt x="58" y="177"/>
                    </a:lnTo>
                    <a:lnTo>
                      <a:pt x="50" y="181"/>
                    </a:lnTo>
                    <a:lnTo>
                      <a:pt x="45" y="184"/>
                    </a:lnTo>
                    <a:lnTo>
                      <a:pt x="43" y="190"/>
                    </a:lnTo>
                    <a:lnTo>
                      <a:pt x="33" y="188"/>
                    </a:lnTo>
                    <a:lnTo>
                      <a:pt x="29" y="188"/>
                    </a:lnTo>
                    <a:lnTo>
                      <a:pt x="25" y="190"/>
                    </a:lnTo>
                    <a:lnTo>
                      <a:pt x="22" y="194"/>
                    </a:lnTo>
                    <a:lnTo>
                      <a:pt x="20" y="198"/>
                    </a:lnTo>
                    <a:lnTo>
                      <a:pt x="22" y="200"/>
                    </a:lnTo>
                    <a:lnTo>
                      <a:pt x="23" y="200"/>
                    </a:lnTo>
                    <a:lnTo>
                      <a:pt x="23" y="207"/>
                    </a:lnTo>
                    <a:lnTo>
                      <a:pt x="22" y="213"/>
                    </a:lnTo>
                    <a:lnTo>
                      <a:pt x="23" y="217"/>
                    </a:lnTo>
                    <a:lnTo>
                      <a:pt x="27" y="221"/>
                    </a:lnTo>
                    <a:lnTo>
                      <a:pt x="27" y="223"/>
                    </a:lnTo>
                    <a:lnTo>
                      <a:pt x="25" y="225"/>
                    </a:lnTo>
                    <a:lnTo>
                      <a:pt x="29" y="223"/>
                    </a:lnTo>
                    <a:lnTo>
                      <a:pt x="33" y="221"/>
                    </a:lnTo>
                    <a:lnTo>
                      <a:pt x="33" y="217"/>
                    </a:lnTo>
                    <a:lnTo>
                      <a:pt x="37" y="217"/>
                    </a:lnTo>
                    <a:lnTo>
                      <a:pt x="39" y="217"/>
                    </a:lnTo>
                    <a:lnTo>
                      <a:pt x="37" y="213"/>
                    </a:lnTo>
                    <a:lnTo>
                      <a:pt x="37" y="207"/>
                    </a:lnTo>
                    <a:lnTo>
                      <a:pt x="39" y="209"/>
                    </a:lnTo>
                    <a:lnTo>
                      <a:pt x="43" y="211"/>
                    </a:lnTo>
                    <a:lnTo>
                      <a:pt x="43" y="209"/>
                    </a:lnTo>
                    <a:lnTo>
                      <a:pt x="45" y="206"/>
                    </a:lnTo>
                    <a:lnTo>
                      <a:pt x="41" y="204"/>
                    </a:lnTo>
                    <a:lnTo>
                      <a:pt x="39" y="202"/>
                    </a:lnTo>
                    <a:lnTo>
                      <a:pt x="37" y="198"/>
                    </a:lnTo>
                    <a:lnTo>
                      <a:pt x="37" y="198"/>
                    </a:lnTo>
                    <a:lnTo>
                      <a:pt x="37" y="196"/>
                    </a:lnTo>
                    <a:lnTo>
                      <a:pt x="41" y="198"/>
                    </a:lnTo>
                    <a:lnTo>
                      <a:pt x="41" y="200"/>
                    </a:lnTo>
                    <a:lnTo>
                      <a:pt x="48" y="200"/>
                    </a:lnTo>
                    <a:lnTo>
                      <a:pt x="54" y="200"/>
                    </a:lnTo>
                    <a:lnTo>
                      <a:pt x="52" y="198"/>
                    </a:lnTo>
                    <a:lnTo>
                      <a:pt x="52" y="196"/>
                    </a:lnTo>
                    <a:lnTo>
                      <a:pt x="56" y="196"/>
                    </a:lnTo>
                    <a:lnTo>
                      <a:pt x="62" y="194"/>
                    </a:lnTo>
                    <a:lnTo>
                      <a:pt x="70" y="188"/>
                    </a:lnTo>
                    <a:lnTo>
                      <a:pt x="75" y="184"/>
                    </a:lnTo>
                    <a:lnTo>
                      <a:pt x="79" y="179"/>
                    </a:lnTo>
                    <a:lnTo>
                      <a:pt x="81" y="171"/>
                    </a:lnTo>
                    <a:lnTo>
                      <a:pt x="83" y="158"/>
                    </a:lnTo>
                    <a:lnTo>
                      <a:pt x="79" y="138"/>
                    </a:lnTo>
                    <a:lnTo>
                      <a:pt x="75" y="123"/>
                    </a:lnTo>
                    <a:lnTo>
                      <a:pt x="71" y="121"/>
                    </a:lnTo>
                    <a:lnTo>
                      <a:pt x="68" y="117"/>
                    </a:lnTo>
                    <a:lnTo>
                      <a:pt x="68" y="113"/>
                    </a:lnTo>
                    <a:lnTo>
                      <a:pt x="68" y="110"/>
                    </a:lnTo>
                    <a:lnTo>
                      <a:pt x="62" y="104"/>
                    </a:lnTo>
                    <a:lnTo>
                      <a:pt x="56" y="98"/>
                    </a:lnTo>
                    <a:lnTo>
                      <a:pt x="56" y="94"/>
                    </a:lnTo>
                    <a:lnTo>
                      <a:pt x="56" y="92"/>
                    </a:lnTo>
                    <a:lnTo>
                      <a:pt x="52" y="90"/>
                    </a:lnTo>
                    <a:lnTo>
                      <a:pt x="46" y="88"/>
                    </a:lnTo>
                    <a:lnTo>
                      <a:pt x="45" y="85"/>
                    </a:lnTo>
                    <a:lnTo>
                      <a:pt x="45" y="81"/>
                    </a:lnTo>
                    <a:lnTo>
                      <a:pt x="43" y="79"/>
                    </a:lnTo>
                    <a:lnTo>
                      <a:pt x="39" y="77"/>
                    </a:lnTo>
                    <a:lnTo>
                      <a:pt x="37" y="71"/>
                    </a:lnTo>
                    <a:lnTo>
                      <a:pt x="35" y="64"/>
                    </a:lnTo>
                    <a:lnTo>
                      <a:pt x="37" y="58"/>
                    </a:lnTo>
                    <a:lnTo>
                      <a:pt x="39" y="50"/>
                    </a:lnTo>
                    <a:lnTo>
                      <a:pt x="41" y="48"/>
                    </a:lnTo>
                    <a:lnTo>
                      <a:pt x="45" y="48"/>
                    </a:lnTo>
                    <a:lnTo>
                      <a:pt x="48" y="42"/>
                    </a:lnTo>
                    <a:lnTo>
                      <a:pt x="52" y="35"/>
                    </a:lnTo>
                    <a:lnTo>
                      <a:pt x="58" y="29"/>
                    </a:lnTo>
                    <a:lnTo>
                      <a:pt x="66" y="25"/>
                    </a:lnTo>
                    <a:lnTo>
                      <a:pt x="66" y="25"/>
                    </a:lnTo>
                    <a:close/>
                    <a:moveTo>
                      <a:pt x="37" y="204"/>
                    </a:moveTo>
                    <a:lnTo>
                      <a:pt x="37" y="206"/>
                    </a:lnTo>
                    <a:lnTo>
                      <a:pt x="35" y="207"/>
                    </a:lnTo>
                    <a:lnTo>
                      <a:pt x="35" y="204"/>
                    </a:lnTo>
                    <a:lnTo>
                      <a:pt x="37" y="204"/>
                    </a:lnTo>
                    <a:close/>
                    <a:moveTo>
                      <a:pt x="35" y="200"/>
                    </a:moveTo>
                    <a:lnTo>
                      <a:pt x="35" y="202"/>
                    </a:lnTo>
                    <a:lnTo>
                      <a:pt x="33" y="204"/>
                    </a:lnTo>
                    <a:lnTo>
                      <a:pt x="33" y="200"/>
                    </a:lnTo>
                    <a:lnTo>
                      <a:pt x="35" y="200"/>
                    </a:lnTo>
                    <a:close/>
                    <a:moveTo>
                      <a:pt x="31" y="192"/>
                    </a:moveTo>
                    <a:lnTo>
                      <a:pt x="33" y="192"/>
                    </a:lnTo>
                    <a:lnTo>
                      <a:pt x="33" y="194"/>
                    </a:lnTo>
                    <a:lnTo>
                      <a:pt x="31" y="196"/>
                    </a:lnTo>
                    <a:lnTo>
                      <a:pt x="29" y="196"/>
                    </a:lnTo>
                    <a:lnTo>
                      <a:pt x="29" y="192"/>
                    </a:lnTo>
                    <a:lnTo>
                      <a:pt x="31" y="19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5" name="Freeform 23"/>
              <p:cNvSpPr>
                <a:spLocks/>
              </p:cNvSpPr>
              <p:nvPr/>
            </p:nvSpPr>
            <p:spPr bwMode="gray">
              <a:xfrm>
                <a:off x="1808" y="2626"/>
                <a:ext cx="169" cy="176"/>
              </a:xfrm>
              <a:custGeom>
                <a:avLst/>
                <a:gdLst/>
                <a:ahLst/>
                <a:cxnLst>
                  <a:cxn ang="0">
                    <a:pos x="142" y="52"/>
                  </a:cxn>
                  <a:cxn ang="0">
                    <a:pos x="148" y="46"/>
                  </a:cxn>
                  <a:cxn ang="0">
                    <a:pos x="159" y="34"/>
                  </a:cxn>
                  <a:cxn ang="0">
                    <a:pos x="152" y="32"/>
                  </a:cxn>
                  <a:cxn ang="0">
                    <a:pos x="140" y="31"/>
                  </a:cxn>
                  <a:cxn ang="0">
                    <a:pos x="140" y="19"/>
                  </a:cxn>
                  <a:cxn ang="0">
                    <a:pos x="125" y="19"/>
                  </a:cxn>
                  <a:cxn ang="0">
                    <a:pos x="117" y="23"/>
                  </a:cxn>
                  <a:cxn ang="0">
                    <a:pos x="94" y="19"/>
                  </a:cxn>
                  <a:cxn ang="0">
                    <a:pos x="63" y="13"/>
                  </a:cxn>
                  <a:cxn ang="0">
                    <a:pos x="46" y="8"/>
                  </a:cxn>
                  <a:cxn ang="0">
                    <a:pos x="40" y="0"/>
                  </a:cxn>
                  <a:cxn ang="0">
                    <a:pos x="46" y="11"/>
                  </a:cxn>
                  <a:cxn ang="0">
                    <a:pos x="27" y="27"/>
                  </a:cxn>
                  <a:cxn ang="0">
                    <a:pos x="35" y="40"/>
                  </a:cxn>
                  <a:cxn ang="0">
                    <a:pos x="23" y="44"/>
                  </a:cxn>
                  <a:cxn ang="0">
                    <a:pos x="19" y="27"/>
                  </a:cxn>
                  <a:cxn ang="0">
                    <a:pos x="25" y="19"/>
                  </a:cxn>
                  <a:cxn ang="0">
                    <a:pos x="19" y="15"/>
                  </a:cxn>
                  <a:cxn ang="0">
                    <a:pos x="23" y="8"/>
                  </a:cxn>
                  <a:cxn ang="0">
                    <a:pos x="21" y="2"/>
                  </a:cxn>
                  <a:cxn ang="0">
                    <a:pos x="2" y="25"/>
                  </a:cxn>
                  <a:cxn ang="0">
                    <a:pos x="0" y="44"/>
                  </a:cxn>
                  <a:cxn ang="0">
                    <a:pos x="12" y="59"/>
                  </a:cxn>
                  <a:cxn ang="0">
                    <a:pos x="14" y="71"/>
                  </a:cxn>
                  <a:cxn ang="0">
                    <a:pos x="29" y="80"/>
                  </a:cxn>
                  <a:cxn ang="0">
                    <a:pos x="48" y="90"/>
                  </a:cxn>
                  <a:cxn ang="0">
                    <a:pos x="65" y="94"/>
                  </a:cxn>
                  <a:cxn ang="0">
                    <a:pos x="63" y="109"/>
                  </a:cxn>
                  <a:cxn ang="0">
                    <a:pos x="77" y="127"/>
                  </a:cxn>
                  <a:cxn ang="0">
                    <a:pos x="86" y="144"/>
                  </a:cxn>
                  <a:cxn ang="0">
                    <a:pos x="83" y="155"/>
                  </a:cxn>
                  <a:cxn ang="0">
                    <a:pos x="86" y="159"/>
                  </a:cxn>
                  <a:cxn ang="0">
                    <a:pos x="94" y="176"/>
                  </a:cxn>
                  <a:cxn ang="0">
                    <a:pos x="109" y="165"/>
                  </a:cxn>
                  <a:cxn ang="0">
                    <a:pos x="123" y="155"/>
                  </a:cxn>
                  <a:cxn ang="0">
                    <a:pos x="123" y="150"/>
                  </a:cxn>
                  <a:cxn ang="0">
                    <a:pos x="109" y="146"/>
                  </a:cxn>
                  <a:cxn ang="0">
                    <a:pos x="108" y="128"/>
                  </a:cxn>
                  <a:cxn ang="0">
                    <a:pos x="102" y="119"/>
                  </a:cxn>
                  <a:cxn ang="0">
                    <a:pos x="115" y="123"/>
                  </a:cxn>
                  <a:cxn ang="0">
                    <a:pos x="131" y="127"/>
                  </a:cxn>
                  <a:cxn ang="0">
                    <a:pos x="133" y="121"/>
                  </a:cxn>
                  <a:cxn ang="0">
                    <a:pos x="146" y="119"/>
                  </a:cxn>
                  <a:cxn ang="0">
                    <a:pos x="157" y="111"/>
                  </a:cxn>
                  <a:cxn ang="0">
                    <a:pos x="152" y="84"/>
                  </a:cxn>
                  <a:cxn ang="0">
                    <a:pos x="163" y="75"/>
                  </a:cxn>
                  <a:cxn ang="0">
                    <a:pos x="156" y="65"/>
                  </a:cxn>
                  <a:cxn ang="0">
                    <a:pos x="165" y="57"/>
                  </a:cxn>
                </a:cxnLst>
                <a:rect l="0" t="0" r="r" b="b"/>
                <a:pathLst>
                  <a:path w="169" h="176">
                    <a:moveTo>
                      <a:pt x="169" y="50"/>
                    </a:moveTo>
                    <a:lnTo>
                      <a:pt x="157" y="48"/>
                    </a:lnTo>
                    <a:lnTo>
                      <a:pt x="146" y="50"/>
                    </a:lnTo>
                    <a:lnTo>
                      <a:pt x="142" y="52"/>
                    </a:lnTo>
                    <a:lnTo>
                      <a:pt x="140" y="52"/>
                    </a:lnTo>
                    <a:lnTo>
                      <a:pt x="140" y="50"/>
                    </a:lnTo>
                    <a:lnTo>
                      <a:pt x="142" y="46"/>
                    </a:lnTo>
                    <a:lnTo>
                      <a:pt x="148" y="46"/>
                    </a:lnTo>
                    <a:lnTo>
                      <a:pt x="156" y="46"/>
                    </a:lnTo>
                    <a:lnTo>
                      <a:pt x="156" y="40"/>
                    </a:lnTo>
                    <a:lnTo>
                      <a:pt x="157" y="34"/>
                    </a:lnTo>
                    <a:lnTo>
                      <a:pt x="159" y="34"/>
                    </a:lnTo>
                    <a:lnTo>
                      <a:pt x="157" y="32"/>
                    </a:lnTo>
                    <a:lnTo>
                      <a:pt x="156" y="31"/>
                    </a:lnTo>
                    <a:lnTo>
                      <a:pt x="156" y="31"/>
                    </a:lnTo>
                    <a:lnTo>
                      <a:pt x="152" y="32"/>
                    </a:lnTo>
                    <a:lnTo>
                      <a:pt x="148" y="32"/>
                    </a:lnTo>
                    <a:lnTo>
                      <a:pt x="148" y="29"/>
                    </a:lnTo>
                    <a:lnTo>
                      <a:pt x="144" y="31"/>
                    </a:lnTo>
                    <a:lnTo>
                      <a:pt x="140" y="31"/>
                    </a:lnTo>
                    <a:lnTo>
                      <a:pt x="140" y="27"/>
                    </a:lnTo>
                    <a:lnTo>
                      <a:pt x="136" y="25"/>
                    </a:lnTo>
                    <a:lnTo>
                      <a:pt x="136" y="21"/>
                    </a:lnTo>
                    <a:lnTo>
                      <a:pt x="140" y="19"/>
                    </a:lnTo>
                    <a:lnTo>
                      <a:pt x="144" y="17"/>
                    </a:lnTo>
                    <a:lnTo>
                      <a:pt x="133" y="17"/>
                    </a:lnTo>
                    <a:lnTo>
                      <a:pt x="123" y="17"/>
                    </a:lnTo>
                    <a:lnTo>
                      <a:pt x="125" y="19"/>
                    </a:lnTo>
                    <a:lnTo>
                      <a:pt x="127" y="21"/>
                    </a:lnTo>
                    <a:lnTo>
                      <a:pt x="121" y="19"/>
                    </a:lnTo>
                    <a:lnTo>
                      <a:pt x="119" y="19"/>
                    </a:lnTo>
                    <a:lnTo>
                      <a:pt x="117" y="23"/>
                    </a:lnTo>
                    <a:lnTo>
                      <a:pt x="115" y="25"/>
                    </a:lnTo>
                    <a:lnTo>
                      <a:pt x="104" y="25"/>
                    </a:lnTo>
                    <a:lnTo>
                      <a:pt x="94" y="23"/>
                    </a:lnTo>
                    <a:lnTo>
                      <a:pt x="94" y="19"/>
                    </a:lnTo>
                    <a:lnTo>
                      <a:pt x="79" y="21"/>
                    </a:lnTo>
                    <a:lnTo>
                      <a:pt x="67" y="25"/>
                    </a:lnTo>
                    <a:lnTo>
                      <a:pt x="65" y="19"/>
                    </a:lnTo>
                    <a:lnTo>
                      <a:pt x="63" y="13"/>
                    </a:lnTo>
                    <a:lnTo>
                      <a:pt x="60" y="9"/>
                    </a:lnTo>
                    <a:lnTo>
                      <a:pt x="54" y="8"/>
                    </a:lnTo>
                    <a:lnTo>
                      <a:pt x="50" y="8"/>
                    </a:lnTo>
                    <a:lnTo>
                      <a:pt x="46" y="8"/>
                    </a:lnTo>
                    <a:lnTo>
                      <a:pt x="46" y="6"/>
                    </a:lnTo>
                    <a:lnTo>
                      <a:pt x="46" y="2"/>
                    </a:lnTo>
                    <a:lnTo>
                      <a:pt x="42" y="2"/>
                    </a:lnTo>
                    <a:lnTo>
                      <a:pt x="40" y="0"/>
                    </a:lnTo>
                    <a:lnTo>
                      <a:pt x="40" y="4"/>
                    </a:lnTo>
                    <a:lnTo>
                      <a:pt x="40" y="6"/>
                    </a:lnTo>
                    <a:lnTo>
                      <a:pt x="44" y="8"/>
                    </a:lnTo>
                    <a:lnTo>
                      <a:pt x="46" y="11"/>
                    </a:lnTo>
                    <a:lnTo>
                      <a:pt x="37" y="13"/>
                    </a:lnTo>
                    <a:lnTo>
                      <a:pt x="27" y="15"/>
                    </a:lnTo>
                    <a:lnTo>
                      <a:pt x="27" y="21"/>
                    </a:lnTo>
                    <a:lnTo>
                      <a:pt x="27" y="27"/>
                    </a:lnTo>
                    <a:lnTo>
                      <a:pt x="29" y="29"/>
                    </a:lnTo>
                    <a:lnTo>
                      <a:pt x="33" y="34"/>
                    </a:lnTo>
                    <a:lnTo>
                      <a:pt x="35" y="38"/>
                    </a:lnTo>
                    <a:lnTo>
                      <a:pt x="35" y="40"/>
                    </a:lnTo>
                    <a:lnTo>
                      <a:pt x="33" y="42"/>
                    </a:lnTo>
                    <a:lnTo>
                      <a:pt x="31" y="44"/>
                    </a:lnTo>
                    <a:lnTo>
                      <a:pt x="27" y="44"/>
                    </a:lnTo>
                    <a:lnTo>
                      <a:pt x="23" y="44"/>
                    </a:lnTo>
                    <a:lnTo>
                      <a:pt x="21" y="42"/>
                    </a:lnTo>
                    <a:lnTo>
                      <a:pt x="21" y="40"/>
                    </a:lnTo>
                    <a:lnTo>
                      <a:pt x="19" y="34"/>
                    </a:lnTo>
                    <a:lnTo>
                      <a:pt x="19" y="27"/>
                    </a:lnTo>
                    <a:lnTo>
                      <a:pt x="21" y="27"/>
                    </a:lnTo>
                    <a:lnTo>
                      <a:pt x="25" y="25"/>
                    </a:lnTo>
                    <a:lnTo>
                      <a:pt x="25" y="23"/>
                    </a:lnTo>
                    <a:lnTo>
                      <a:pt x="25" y="19"/>
                    </a:lnTo>
                    <a:lnTo>
                      <a:pt x="21" y="19"/>
                    </a:lnTo>
                    <a:lnTo>
                      <a:pt x="21" y="17"/>
                    </a:lnTo>
                    <a:lnTo>
                      <a:pt x="23" y="15"/>
                    </a:lnTo>
                    <a:lnTo>
                      <a:pt x="19" y="15"/>
                    </a:lnTo>
                    <a:lnTo>
                      <a:pt x="17" y="13"/>
                    </a:lnTo>
                    <a:lnTo>
                      <a:pt x="17" y="13"/>
                    </a:lnTo>
                    <a:lnTo>
                      <a:pt x="17" y="11"/>
                    </a:lnTo>
                    <a:lnTo>
                      <a:pt x="23" y="8"/>
                    </a:lnTo>
                    <a:lnTo>
                      <a:pt x="29" y="4"/>
                    </a:lnTo>
                    <a:lnTo>
                      <a:pt x="27" y="2"/>
                    </a:lnTo>
                    <a:lnTo>
                      <a:pt x="25" y="0"/>
                    </a:lnTo>
                    <a:lnTo>
                      <a:pt x="21" y="2"/>
                    </a:lnTo>
                    <a:lnTo>
                      <a:pt x="19" y="4"/>
                    </a:lnTo>
                    <a:lnTo>
                      <a:pt x="12" y="9"/>
                    </a:lnTo>
                    <a:lnTo>
                      <a:pt x="8" y="23"/>
                    </a:lnTo>
                    <a:lnTo>
                      <a:pt x="2" y="25"/>
                    </a:lnTo>
                    <a:lnTo>
                      <a:pt x="2" y="27"/>
                    </a:lnTo>
                    <a:lnTo>
                      <a:pt x="2" y="32"/>
                    </a:lnTo>
                    <a:lnTo>
                      <a:pt x="2" y="38"/>
                    </a:lnTo>
                    <a:lnTo>
                      <a:pt x="0" y="44"/>
                    </a:lnTo>
                    <a:lnTo>
                      <a:pt x="0" y="48"/>
                    </a:lnTo>
                    <a:lnTo>
                      <a:pt x="2" y="48"/>
                    </a:lnTo>
                    <a:lnTo>
                      <a:pt x="6" y="48"/>
                    </a:lnTo>
                    <a:lnTo>
                      <a:pt x="12" y="59"/>
                    </a:lnTo>
                    <a:lnTo>
                      <a:pt x="10" y="59"/>
                    </a:lnTo>
                    <a:lnTo>
                      <a:pt x="10" y="63"/>
                    </a:lnTo>
                    <a:lnTo>
                      <a:pt x="12" y="67"/>
                    </a:lnTo>
                    <a:lnTo>
                      <a:pt x="14" y="71"/>
                    </a:lnTo>
                    <a:lnTo>
                      <a:pt x="15" y="77"/>
                    </a:lnTo>
                    <a:lnTo>
                      <a:pt x="17" y="79"/>
                    </a:lnTo>
                    <a:lnTo>
                      <a:pt x="25" y="80"/>
                    </a:lnTo>
                    <a:lnTo>
                      <a:pt x="29" y="80"/>
                    </a:lnTo>
                    <a:lnTo>
                      <a:pt x="37" y="80"/>
                    </a:lnTo>
                    <a:lnTo>
                      <a:pt x="40" y="80"/>
                    </a:lnTo>
                    <a:lnTo>
                      <a:pt x="44" y="82"/>
                    </a:lnTo>
                    <a:lnTo>
                      <a:pt x="48" y="90"/>
                    </a:lnTo>
                    <a:lnTo>
                      <a:pt x="50" y="94"/>
                    </a:lnTo>
                    <a:lnTo>
                      <a:pt x="54" y="94"/>
                    </a:lnTo>
                    <a:lnTo>
                      <a:pt x="60" y="92"/>
                    </a:lnTo>
                    <a:lnTo>
                      <a:pt x="65" y="94"/>
                    </a:lnTo>
                    <a:lnTo>
                      <a:pt x="67" y="94"/>
                    </a:lnTo>
                    <a:lnTo>
                      <a:pt x="67" y="102"/>
                    </a:lnTo>
                    <a:lnTo>
                      <a:pt x="65" y="103"/>
                    </a:lnTo>
                    <a:lnTo>
                      <a:pt x="63" y="109"/>
                    </a:lnTo>
                    <a:lnTo>
                      <a:pt x="67" y="115"/>
                    </a:lnTo>
                    <a:lnTo>
                      <a:pt x="71" y="119"/>
                    </a:lnTo>
                    <a:lnTo>
                      <a:pt x="73" y="123"/>
                    </a:lnTo>
                    <a:lnTo>
                      <a:pt x="77" y="127"/>
                    </a:lnTo>
                    <a:lnTo>
                      <a:pt x="85" y="130"/>
                    </a:lnTo>
                    <a:lnTo>
                      <a:pt x="90" y="134"/>
                    </a:lnTo>
                    <a:lnTo>
                      <a:pt x="88" y="138"/>
                    </a:lnTo>
                    <a:lnTo>
                      <a:pt x="86" y="144"/>
                    </a:lnTo>
                    <a:lnTo>
                      <a:pt x="83" y="148"/>
                    </a:lnTo>
                    <a:lnTo>
                      <a:pt x="81" y="150"/>
                    </a:lnTo>
                    <a:lnTo>
                      <a:pt x="81" y="153"/>
                    </a:lnTo>
                    <a:lnTo>
                      <a:pt x="83" y="155"/>
                    </a:lnTo>
                    <a:lnTo>
                      <a:pt x="85" y="153"/>
                    </a:lnTo>
                    <a:lnTo>
                      <a:pt x="85" y="155"/>
                    </a:lnTo>
                    <a:lnTo>
                      <a:pt x="86" y="155"/>
                    </a:lnTo>
                    <a:lnTo>
                      <a:pt x="86" y="159"/>
                    </a:lnTo>
                    <a:lnTo>
                      <a:pt x="88" y="163"/>
                    </a:lnTo>
                    <a:lnTo>
                      <a:pt x="88" y="163"/>
                    </a:lnTo>
                    <a:lnTo>
                      <a:pt x="88" y="171"/>
                    </a:lnTo>
                    <a:lnTo>
                      <a:pt x="94" y="176"/>
                    </a:lnTo>
                    <a:lnTo>
                      <a:pt x="98" y="174"/>
                    </a:lnTo>
                    <a:lnTo>
                      <a:pt x="102" y="173"/>
                    </a:lnTo>
                    <a:lnTo>
                      <a:pt x="106" y="169"/>
                    </a:lnTo>
                    <a:lnTo>
                      <a:pt x="109" y="165"/>
                    </a:lnTo>
                    <a:lnTo>
                      <a:pt x="113" y="165"/>
                    </a:lnTo>
                    <a:lnTo>
                      <a:pt x="115" y="163"/>
                    </a:lnTo>
                    <a:lnTo>
                      <a:pt x="119" y="159"/>
                    </a:lnTo>
                    <a:lnTo>
                      <a:pt x="123" y="155"/>
                    </a:lnTo>
                    <a:lnTo>
                      <a:pt x="127" y="153"/>
                    </a:lnTo>
                    <a:lnTo>
                      <a:pt x="127" y="153"/>
                    </a:lnTo>
                    <a:lnTo>
                      <a:pt x="127" y="150"/>
                    </a:lnTo>
                    <a:lnTo>
                      <a:pt x="123" y="150"/>
                    </a:lnTo>
                    <a:lnTo>
                      <a:pt x="117" y="150"/>
                    </a:lnTo>
                    <a:lnTo>
                      <a:pt x="113" y="150"/>
                    </a:lnTo>
                    <a:lnTo>
                      <a:pt x="111" y="148"/>
                    </a:lnTo>
                    <a:lnTo>
                      <a:pt x="109" y="146"/>
                    </a:lnTo>
                    <a:lnTo>
                      <a:pt x="109" y="140"/>
                    </a:lnTo>
                    <a:lnTo>
                      <a:pt x="109" y="134"/>
                    </a:lnTo>
                    <a:lnTo>
                      <a:pt x="109" y="132"/>
                    </a:lnTo>
                    <a:lnTo>
                      <a:pt x="108" y="128"/>
                    </a:lnTo>
                    <a:lnTo>
                      <a:pt x="106" y="125"/>
                    </a:lnTo>
                    <a:lnTo>
                      <a:pt x="104" y="121"/>
                    </a:lnTo>
                    <a:lnTo>
                      <a:pt x="104" y="121"/>
                    </a:lnTo>
                    <a:lnTo>
                      <a:pt x="102" y="119"/>
                    </a:lnTo>
                    <a:lnTo>
                      <a:pt x="104" y="119"/>
                    </a:lnTo>
                    <a:lnTo>
                      <a:pt x="106" y="119"/>
                    </a:lnTo>
                    <a:lnTo>
                      <a:pt x="111" y="121"/>
                    </a:lnTo>
                    <a:lnTo>
                      <a:pt x="115" y="123"/>
                    </a:lnTo>
                    <a:lnTo>
                      <a:pt x="119" y="123"/>
                    </a:lnTo>
                    <a:lnTo>
                      <a:pt x="123" y="125"/>
                    </a:lnTo>
                    <a:lnTo>
                      <a:pt x="127" y="127"/>
                    </a:lnTo>
                    <a:lnTo>
                      <a:pt x="131" y="127"/>
                    </a:lnTo>
                    <a:lnTo>
                      <a:pt x="129" y="125"/>
                    </a:lnTo>
                    <a:lnTo>
                      <a:pt x="129" y="123"/>
                    </a:lnTo>
                    <a:lnTo>
                      <a:pt x="133" y="121"/>
                    </a:lnTo>
                    <a:lnTo>
                      <a:pt x="133" y="121"/>
                    </a:lnTo>
                    <a:lnTo>
                      <a:pt x="136" y="121"/>
                    </a:lnTo>
                    <a:lnTo>
                      <a:pt x="140" y="121"/>
                    </a:lnTo>
                    <a:lnTo>
                      <a:pt x="144" y="121"/>
                    </a:lnTo>
                    <a:lnTo>
                      <a:pt x="146" y="119"/>
                    </a:lnTo>
                    <a:lnTo>
                      <a:pt x="150" y="115"/>
                    </a:lnTo>
                    <a:lnTo>
                      <a:pt x="152" y="113"/>
                    </a:lnTo>
                    <a:lnTo>
                      <a:pt x="156" y="113"/>
                    </a:lnTo>
                    <a:lnTo>
                      <a:pt x="157" y="111"/>
                    </a:lnTo>
                    <a:lnTo>
                      <a:pt x="159" y="107"/>
                    </a:lnTo>
                    <a:lnTo>
                      <a:pt x="159" y="103"/>
                    </a:lnTo>
                    <a:lnTo>
                      <a:pt x="148" y="86"/>
                    </a:lnTo>
                    <a:lnTo>
                      <a:pt x="152" y="84"/>
                    </a:lnTo>
                    <a:lnTo>
                      <a:pt x="152" y="82"/>
                    </a:lnTo>
                    <a:lnTo>
                      <a:pt x="154" y="79"/>
                    </a:lnTo>
                    <a:lnTo>
                      <a:pt x="159" y="79"/>
                    </a:lnTo>
                    <a:lnTo>
                      <a:pt x="163" y="75"/>
                    </a:lnTo>
                    <a:lnTo>
                      <a:pt x="161" y="73"/>
                    </a:lnTo>
                    <a:lnTo>
                      <a:pt x="159" y="71"/>
                    </a:lnTo>
                    <a:lnTo>
                      <a:pt x="159" y="69"/>
                    </a:lnTo>
                    <a:lnTo>
                      <a:pt x="156" y="65"/>
                    </a:lnTo>
                    <a:lnTo>
                      <a:pt x="154" y="63"/>
                    </a:lnTo>
                    <a:lnTo>
                      <a:pt x="156" y="59"/>
                    </a:lnTo>
                    <a:lnTo>
                      <a:pt x="161" y="59"/>
                    </a:lnTo>
                    <a:lnTo>
                      <a:pt x="165" y="57"/>
                    </a:lnTo>
                    <a:lnTo>
                      <a:pt x="167" y="55"/>
                    </a:lnTo>
                    <a:lnTo>
                      <a:pt x="167" y="54"/>
                    </a:lnTo>
                    <a:lnTo>
                      <a:pt x="169" y="5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6" name="Freeform 24"/>
              <p:cNvSpPr>
                <a:spLocks noEditPoints="1"/>
              </p:cNvSpPr>
              <p:nvPr/>
            </p:nvSpPr>
            <p:spPr bwMode="gray">
              <a:xfrm>
                <a:off x="4808" y="3061"/>
                <a:ext cx="11" cy="29"/>
              </a:xfrm>
              <a:custGeom>
                <a:avLst/>
                <a:gdLst/>
                <a:ahLst/>
                <a:cxnLst>
                  <a:cxn ang="0">
                    <a:pos x="5" y="20"/>
                  </a:cxn>
                  <a:cxn ang="0">
                    <a:pos x="7" y="23"/>
                  </a:cxn>
                  <a:cxn ang="0">
                    <a:pos x="7" y="29"/>
                  </a:cxn>
                  <a:cxn ang="0">
                    <a:pos x="11" y="29"/>
                  </a:cxn>
                  <a:cxn ang="0">
                    <a:pos x="11" y="25"/>
                  </a:cxn>
                  <a:cxn ang="0">
                    <a:pos x="9" y="23"/>
                  </a:cxn>
                  <a:cxn ang="0">
                    <a:pos x="5" y="20"/>
                  </a:cxn>
                  <a:cxn ang="0">
                    <a:pos x="0" y="0"/>
                  </a:cxn>
                  <a:cxn ang="0">
                    <a:pos x="0" y="8"/>
                  </a:cxn>
                  <a:cxn ang="0">
                    <a:pos x="0" y="14"/>
                  </a:cxn>
                  <a:cxn ang="0">
                    <a:pos x="4" y="14"/>
                  </a:cxn>
                  <a:cxn ang="0">
                    <a:pos x="7" y="14"/>
                  </a:cxn>
                  <a:cxn ang="0">
                    <a:pos x="7" y="10"/>
                  </a:cxn>
                  <a:cxn ang="0">
                    <a:pos x="7" y="6"/>
                  </a:cxn>
                  <a:cxn ang="0">
                    <a:pos x="5" y="6"/>
                  </a:cxn>
                  <a:cxn ang="0">
                    <a:pos x="4" y="2"/>
                  </a:cxn>
                  <a:cxn ang="0">
                    <a:pos x="0" y="0"/>
                  </a:cxn>
                </a:cxnLst>
                <a:rect l="0" t="0" r="r" b="b"/>
                <a:pathLst>
                  <a:path w="11" h="29">
                    <a:moveTo>
                      <a:pt x="5" y="20"/>
                    </a:moveTo>
                    <a:lnTo>
                      <a:pt x="7" y="23"/>
                    </a:lnTo>
                    <a:lnTo>
                      <a:pt x="7" y="29"/>
                    </a:lnTo>
                    <a:lnTo>
                      <a:pt x="11" y="29"/>
                    </a:lnTo>
                    <a:lnTo>
                      <a:pt x="11" y="25"/>
                    </a:lnTo>
                    <a:lnTo>
                      <a:pt x="9" y="23"/>
                    </a:lnTo>
                    <a:lnTo>
                      <a:pt x="5" y="20"/>
                    </a:lnTo>
                    <a:close/>
                    <a:moveTo>
                      <a:pt x="0" y="0"/>
                    </a:moveTo>
                    <a:lnTo>
                      <a:pt x="0" y="8"/>
                    </a:lnTo>
                    <a:lnTo>
                      <a:pt x="0" y="14"/>
                    </a:lnTo>
                    <a:lnTo>
                      <a:pt x="4" y="14"/>
                    </a:lnTo>
                    <a:lnTo>
                      <a:pt x="7" y="14"/>
                    </a:lnTo>
                    <a:lnTo>
                      <a:pt x="7" y="10"/>
                    </a:lnTo>
                    <a:lnTo>
                      <a:pt x="7" y="6"/>
                    </a:lnTo>
                    <a:lnTo>
                      <a:pt x="5" y="6"/>
                    </a:lnTo>
                    <a:lnTo>
                      <a:pt x="4"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7" name="Freeform 25"/>
              <p:cNvSpPr>
                <a:spLocks/>
              </p:cNvSpPr>
              <p:nvPr/>
            </p:nvSpPr>
            <p:spPr bwMode="gray">
              <a:xfrm>
                <a:off x="3426" y="2067"/>
                <a:ext cx="205" cy="148"/>
              </a:xfrm>
              <a:custGeom>
                <a:avLst/>
                <a:gdLst/>
                <a:ahLst/>
                <a:cxnLst>
                  <a:cxn ang="0">
                    <a:pos x="146" y="140"/>
                  </a:cxn>
                  <a:cxn ang="0">
                    <a:pos x="153" y="133"/>
                  </a:cxn>
                  <a:cxn ang="0">
                    <a:pos x="152" y="121"/>
                  </a:cxn>
                  <a:cxn ang="0">
                    <a:pos x="142" y="119"/>
                  </a:cxn>
                  <a:cxn ang="0">
                    <a:pos x="138" y="112"/>
                  </a:cxn>
                  <a:cxn ang="0">
                    <a:pos x="146" y="108"/>
                  </a:cxn>
                  <a:cxn ang="0">
                    <a:pos x="155" y="106"/>
                  </a:cxn>
                  <a:cxn ang="0">
                    <a:pos x="155" y="100"/>
                  </a:cxn>
                  <a:cxn ang="0">
                    <a:pos x="161" y="91"/>
                  </a:cxn>
                  <a:cxn ang="0">
                    <a:pos x="161" y="83"/>
                  </a:cxn>
                  <a:cxn ang="0">
                    <a:pos x="169" y="85"/>
                  </a:cxn>
                  <a:cxn ang="0">
                    <a:pos x="175" y="77"/>
                  </a:cxn>
                  <a:cxn ang="0">
                    <a:pos x="175" y="89"/>
                  </a:cxn>
                  <a:cxn ang="0">
                    <a:pos x="178" y="94"/>
                  </a:cxn>
                  <a:cxn ang="0">
                    <a:pos x="182" y="98"/>
                  </a:cxn>
                  <a:cxn ang="0">
                    <a:pos x="186" y="93"/>
                  </a:cxn>
                  <a:cxn ang="0">
                    <a:pos x="194" y="94"/>
                  </a:cxn>
                  <a:cxn ang="0">
                    <a:pos x="205" y="81"/>
                  </a:cxn>
                  <a:cxn ang="0">
                    <a:pos x="192" y="75"/>
                  </a:cxn>
                  <a:cxn ang="0">
                    <a:pos x="188" y="75"/>
                  </a:cxn>
                  <a:cxn ang="0">
                    <a:pos x="188" y="71"/>
                  </a:cxn>
                  <a:cxn ang="0">
                    <a:pos x="180" y="71"/>
                  </a:cxn>
                  <a:cxn ang="0">
                    <a:pos x="180" y="66"/>
                  </a:cxn>
                  <a:cxn ang="0">
                    <a:pos x="186" y="56"/>
                  </a:cxn>
                  <a:cxn ang="0">
                    <a:pos x="178" y="58"/>
                  </a:cxn>
                  <a:cxn ang="0">
                    <a:pos x="167" y="60"/>
                  </a:cxn>
                  <a:cxn ang="0">
                    <a:pos x="157" y="66"/>
                  </a:cxn>
                  <a:cxn ang="0">
                    <a:pos x="152" y="73"/>
                  </a:cxn>
                  <a:cxn ang="0">
                    <a:pos x="144" y="81"/>
                  </a:cxn>
                  <a:cxn ang="0">
                    <a:pos x="140" y="73"/>
                  </a:cxn>
                  <a:cxn ang="0">
                    <a:pos x="125" y="71"/>
                  </a:cxn>
                  <a:cxn ang="0">
                    <a:pos x="119" y="64"/>
                  </a:cxn>
                  <a:cxn ang="0">
                    <a:pos x="117" y="58"/>
                  </a:cxn>
                  <a:cxn ang="0">
                    <a:pos x="105" y="56"/>
                  </a:cxn>
                  <a:cxn ang="0">
                    <a:pos x="100" y="52"/>
                  </a:cxn>
                  <a:cxn ang="0">
                    <a:pos x="77" y="48"/>
                  </a:cxn>
                  <a:cxn ang="0">
                    <a:pos x="71" y="35"/>
                  </a:cxn>
                  <a:cxn ang="0">
                    <a:pos x="67" y="27"/>
                  </a:cxn>
                  <a:cxn ang="0">
                    <a:pos x="63" y="31"/>
                  </a:cxn>
                  <a:cxn ang="0">
                    <a:pos x="59" y="39"/>
                  </a:cxn>
                  <a:cxn ang="0">
                    <a:pos x="46" y="37"/>
                  </a:cxn>
                  <a:cxn ang="0">
                    <a:pos x="42" y="45"/>
                  </a:cxn>
                  <a:cxn ang="0">
                    <a:pos x="38" y="45"/>
                  </a:cxn>
                  <a:cxn ang="0">
                    <a:pos x="40" y="33"/>
                  </a:cxn>
                  <a:cxn ang="0">
                    <a:pos x="27" y="27"/>
                  </a:cxn>
                  <a:cxn ang="0">
                    <a:pos x="31" y="4"/>
                  </a:cxn>
                  <a:cxn ang="0">
                    <a:pos x="25" y="0"/>
                  </a:cxn>
                  <a:cxn ang="0">
                    <a:pos x="8" y="6"/>
                  </a:cxn>
                  <a:cxn ang="0">
                    <a:pos x="13" y="69"/>
                  </a:cxn>
                  <a:cxn ang="0">
                    <a:pos x="10" y="60"/>
                  </a:cxn>
                  <a:cxn ang="0">
                    <a:pos x="23" y="52"/>
                  </a:cxn>
                  <a:cxn ang="0">
                    <a:pos x="33" y="50"/>
                  </a:cxn>
                  <a:cxn ang="0">
                    <a:pos x="44" y="69"/>
                  </a:cxn>
                  <a:cxn ang="0">
                    <a:pos x="44" y="81"/>
                  </a:cxn>
                  <a:cxn ang="0">
                    <a:pos x="58" y="77"/>
                  </a:cxn>
                  <a:cxn ang="0">
                    <a:pos x="77" y="83"/>
                  </a:cxn>
                  <a:cxn ang="0">
                    <a:pos x="82" y="98"/>
                  </a:cxn>
                  <a:cxn ang="0">
                    <a:pos x="94" y="112"/>
                  </a:cxn>
                  <a:cxn ang="0">
                    <a:pos x="111" y="119"/>
                  </a:cxn>
                  <a:cxn ang="0">
                    <a:pos x="125" y="127"/>
                  </a:cxn>
                  <a:cxn ang="0">
                    <a:pos x="125" y="133"/>
                  </a:cxn>
                  <a:cxn ang="0">
                    <a:pos x="129" y="144"/>
                  </a:cxn>
                  <a:cxn ang="0">
                    <a:pos x="144" y="148"/>
                  </a:cxn>
                </a:cxnLst>
                <a:rect l="0" t="0" r="r" b="b"/>
                <a:pathLst>
                  <a:path w="205" h="148">
                    <a:moveTo>
                      <a:pt x="144" y="148"/>
                    </a:moveTo>
                    <a:lnTo>
                      <a:pt x="144" y="144"/>
                    </a:lnTo>
                    <a:lnTo>
                      <a:pt x="146" y="140"/>
                    </a:lnTo>
                    <a:lnTo>
                      <a:pt x="148" y="139"/>
                    </a:lnTo>
                    <a:lnTo>
                      <a:pt x="152" y="137"/>
                    </a:lnTo>
                    <a:lnTo>
                      <a:pt x="153" y="133"/>
                    </a:lnTo>
                    <a:lnTo>
                      <a:pt x="150" y="131"/>
                    </a:lnTo>
                    <a:lnTo>
                      <a:pt x="150" y="127"/>
                    </a:lnTo>
                    <a:lnTo>
                      <a:pt x="152" y="121"/>
                    </a:lnTo>
                    <a:lnTo>
                      <a:pt x="150" y="119"/>
                    </a:lnTo>
                    <a:lnTo>
                      <a:pt x="146" y="121"/>
                    </a:lnTo>
                    <a:lnTo>
                      <a:pt x="142" y="119"/>
                    </a:lnTo>
                    <a:lnTo>
                      <a:pt x="140" y="116"/>
                    </a:lnTo>
                    <a:lnTo>
                      <a:pt x="138" y="114"/>
                    </a:lnTo>
                    <a:lnTo>
                      <a:pt x="138" y="112"/>
                    </a:lnTo>
                    <a:lnTo>
                      <a:pt x="138" y="110"/>
                    </a:lnTo>
                    <a:lnTo>
                      <a:pt x="140" y="110"/>
                    </a:lnTo>
                    <a:lnTo>
                      <a:pt x="146" y="108"/>
                    </a:lnTo>
                    <a:lnTo>
                      <a:pt x="148" y="110"/>
                    </a:lnTo>
                    <a:lnTo>
                      <a:pt x="150" y="110"/>
                    </a:lnTo>
                    <a:lnTo>
                      <a:pt x="155" y="106"/>
                    </a:lnTo>
                    <a:lnTo>
                      <a:pt x="157" y="102"/>
                    </a:lnTo>
                    <a:lnTo>
                      <a:pt x="157" y="102"/>
                    </a:lnTo>
                    <a:lnTo>
                      <a:pt x="155" y="100"/>
                    </a:lnTo>
                    <a:lnTo>
                      <a:pt x="159" y="94"/>
                    </a:lnTo>
                    <a:lnTo>
                      <a:pt x="161" y="93"/>
                    </a:lnTo>
                    <a:lnTo>
                      <a:pt x="161" y="91"/>
                    </a:lnTo>
                    <a:lnTo>
                      <a:pt x="159" y="89"/>
                    </a:lnTo>
                    <a:lnTo>
                      <a:pt x="157" y="85"/>
                    </a:lnTo>
                    <a:lnTo>
                      <a:pt x="161" y="83"/>
                    </a:lnTo>
                    <a:lnTo>
                      <a:pt x="163" y="83"/>
                    </a:lnTo>
                    <a:lnTo>
                      <a:pt x="165" y="83"/>
                    </a:lnTo>
                    <a:lnTo>
                      <a:pt x="169" y="85"/>
                    </a:lnTo>
                    <a:lnTo>
                      <a:pt x="171" y="85"/>
                    </a:lnTo>
                    <a:lnTo>
                      <a:pt x="173" y="83"/>
                    </a:lnTo>
                    <a:lnTo>
                      <a:pt x="175" y="77"/>
                    </a:lnTo>
                    <a:lnTo>
                      <a:pt x="176" y="77"/>
                    </a:lnTo>
                    <a:lnTo>
                      <a:pt x="180" y="85"/>
                    </a:lnTo>
                    <a:lnTo>
                      <a:pt x="175" y="89"/>
                    </a:lnTo>
                    <a:lnTo>
                      <a:pt x="175" y="91"/>
                    </a:lnTo>
                    <a:lnTo>
                      <a:pt x="178" y="94"/>
                    </a:lnTo>
                    <a:lnTo>
                      <a:pt x="178" y="94"/>
                    </a:lnTo>
                    <a:lnTo>
                      <a:pt x="180" y="96"/>
                    </a:lnTo>
                    <a:lnTo>
                      <a:pt x="182" y="98"/>
                    </a:lnTo>
                    <a:lnTo>
                      <a:pt x="182" y="98"/>
                    </a:lnTo>
                    <a:lnTo>
                      <a:pt x="184" y="96"/>
                    </a:lnTo>
                    <a:lnTo>
                      <a:pt x="184" y="94"/>
                    </a:lnTo>
                    <a:lnTo>
                      <a:pt x="186" y="93"/>
                    </a:lnTo>
                    <a:lnTo>
                      <a:pt x="188" y="93"/>
                    </a:lnTo>
                    <a:lnTo>
                      <a:pt x="188" y="93"/>
                    </a:lnTo>
                    <a:lnTo>
                      <a:pt x="194" y="94"/>
                    </a:lnTo>
                    <a:lnTo>
                      <a:pt x="200" y="89"/>
                    </a:lnTo>
                    <a:lnTo>
                      <a:pt x="203" y="83"/>
                    </a:lnTo>
                    <a:lnTo>
                      <a:pt x="205" y="81"/>
                    </a:lnTo>
                    <a:lnTo>
                      <a:pt x="200" y="79"/>
                    </a:lnTo>
                    <a:lnTo>
                      <a:pt x="196" y="77"/>
                    </a:lnTo>
                    <a:lnTo>
                      <a:pt x="192" y="75"/>
                    </a:lnTo>
                    <a:lnTo>
                      <a:pt x="188" y="75"/>
                    </a:lnTo>
                    <a:lnTo>
                      <a:pt x="188" y="75"/>
                    </a:lnTo>
                    <a:lnTo>
                      <a:pt x="188" y="75"/>
                    </a:lnTo>
                    <a:lnTo>
                      <a:pt x="188" y="73"/>
                    </a:lnTo>
                    <a:lnTo>
                      <a:pt x="188" y="71"/>
                    </a:lnTo>
                    <a:lnTo>
                      <a:pt x="188" y="71"/>
                    </a:lnTo>
                    <a:lnTo>
                      <a:pt x="186" y="71"/>
                    </a:lnTo>
                    <a:lnTo>
                      <a:pt x="184" y="71"/>
                    </a:lnTo>
                    <a:lnTo>
                      <a:pt x="180" y="71"/>
                    </a:lnTo>
                    <a:lnTo>
                      <a:pt x="176" y="68"/>
                    </a:lnTo>
                    <a:lnTo>
                      <a:pt x="176" y="68"/>
                    </a:lnTo>
                    <a:lnTo>
                      <a:pt x="180" y="66"/>
                    </a:lnTo>
                    <a:lnTo>
                      <a:pt x="182" y="64"/>
                    </a:lnTo>
                    <a:lnTo>
                      <a:pt x="186" y="60"/>
                    </a:lnTo>
                    <a:lnTo>
                      <a:pt x="186" y="56"/>
                    </a:lnTo>
                    <a:lnTo>
                      <a:pt x="184" y="54"/>
                    </a:lnTo>
                    <a:lnTo>
                      <a:pt x="182" y="56"/>
                    </a:lnTo>
                    <a:lnTo>
                      <a:pt x="178" y="58"/>
                    </a:lnTo>
                    <a:lnTo>
                      <a:pt x="176" y="58"/>
                    </a:lnTo>
                    <a:lnTo>
                      <a:pt x="173" y="60"/>
                    </a:lnTo>
                    <a:lnTo>
                      <a:pt x="167" y="60"/>
                    </a:lnTo>
                    <a:lnTo>
                      <a:pt x="165" y="62"/>
                    </a:lnTo>
                    <a:lnTo>
                      <a:pt x="161" y="64"/>
                    </a:lnTo>
                    <a:lnTo>
                      <a:pt x="157" y="66"/>
                    </a:lnTo>
                    <a:lnTo>
                      <a:pt x="155" y="69"/>
                    </a:lnTo>
                    <a:lnTo>
                      <a:pt x="153" y="73"/>
                    </a:lnTo>
                    <a:lnTo>
                      <a:pt x="152" y="73"/>
                    </a:lnTo>
                    <a:lnTo>
                      <a:pt x="146" y="75"/>
                    </a:lnTo>
                    <a:lnTo>
                      <a:pt x="146" y="79"/>
                    </a:lnTo>
                    <a:lnTo>
                      <a:pt x="144" y="81"/>
                    </a:lnTo>
                    <a:lnTo>
                      <a:pt x="142" y="81"/>
                    </a:lnTo>
                    <a:lnTo>
                      <a:pt x="140" y="79"/>
                    </a:lnTo>
                    <a:lnTo>
                      <a:pt x="140" y="73"/>
                    </a:lnTo>
                    <a:lnTo>
                      <a:pt x="136" y="71"/>
                    </a:lnTo>
                    <a:lnTo>
                      <a:pt x="130" y="71"/>
                    </a:lnTo>
                    <a:lnTo>
                      <a:pt x="125" y="71"/>
                    </a:lnTo>
                    <a:lnTo>
                      <a:pt x="119" y="69"/>
                    </a:lnTo>
                    <a:lnTo>
                      <a:pt x="119" y="68"/>
                    </a:lnTo>
                    <a:lnTo>
                      <a:pt x="119" y="64"/>
                    </a:lnTo>
                    <a:lnTo>
                      <a:pt x="119" y="62"/>
                    </a:lnTo>
                    <a:lnTo>
                      <a:pt x="117" y="62"/>
                    </a:lnTo>
                    <a:lnTo>
                      <a:pt x="117" y="58"/>
                    </a:lnTo>
                    <a:lnTo>
                      <a:pt x="113" y="58"/>
                    </a:lnTo>
                    <a:lnTo>
                      <a:pt x="109" y="58"/>
                    </a:lnTo>
                    <a:lnTo>
                      <a:pt x="105" y="56"/>
                    </a:lnTo>
                    <a:lnTo>
                      <a:pt x="104" y="52"/>
                    </a:lnTo>
                    <a:lnTo>
                      <a:pt x="102" y="48"/>
                    </a:lnTo>
                    <a:lnTo>
                      <a:pt x="100" y="52"/>
                    </a:lnTo>
                    <a:lnTo>
                      <a:pt x="94" y="50"/>
                    </a:lnTo>
                    <a:lnTo>
                      <a:pt x="84" y="48"/>
                    </a:lnTo>
                    <a:lnTo>
                      <a:pt x="77" y="48"/>
                    </a:lnTo>
                    <a:lnTo>
                      <a:pt x="71" y="48"/>
                    </a:lnTo>
                    <a:lnTo>
                      <a:pt x="71" y="43"/>
                    </a:lnTo>
                    <a:lnTo>
                      <a:pt x="71" y="35"/>
                    </a:lnTo>
                    <a:lnTo>
                      <a:pt x="69" y="29"/>
                    </a:lnTo>
                    <a:lnTo>
                      <a:pt x="67" y="27"/>
                    </a:lnTo>
                    <a:lnTo>
                      <a:pt x="67" y="27"/>
                    </a:lnTo>
                    <a:lnTo>
                      <a:pt x="65" y="27"/>
                    </a:lnTo>
                    <a:lnTo>
                      <a:pt x="65" y="31"/>
                    </a:lnTo>
                    <a:lnTo>
                      <a:pt x="63" y="31"/>
                    </a:lnTo>
                    <a:lnTo>
                      <a:pt x="61" y="33"/>
                    </a:lnTo>
                    <a:lnTo>
                      <a:pt x="59" y="35"/>
                    </a:lnTo>
                    <a:lnTo>
                      <a:pt x="59" y="39"/>
                    </a:lnTo>
                    <a:lnTo>
                      <a:pt x="54" y="39"/>
                    </a:lnTo>
                    <a:lnTo>
                      <a:pt x="48" y="41"/>
                    </a:lnTo>
                    <a:lnTo>
                      <a:pt x="46" y="37"/>
                    </a:lnTo>
                    <a:lnTo>
                      <a:pt x="44" y="35"/>
                    </a:lnTo>
                    <a:lnTo>
                      <a:pt x="44" y="41"/>
                    </a:lnTo>
                    <a:lnTo>
                      <a:pt x="42" y="45"/>
                    </a:lnTo>
                    <a:lnTo>
                      <a:pt x="40" y="45"/>
                    </a:lnTo>
                    <a:lnTo>
                      <a:pt x="38" y="45"/>
                    </a:lnTo>
                    <a:lnTo>
                      <a:pt x="38" y="45"/>
                    </a:lnTo>
                    <a:lnTo>
                      <a:pt x="38" y="43"/>
                    </a:lnTo>
                    <a:lnTo>
                      <a:pt x="38" y="37"/>
                    </a:lnTo>
                    <a:lnTo>
                      <a:pt x="40" y="33"/>
                    </a:lnTo>
                    <a:lnTo>
                      <a:pt x="33" y="35"/>
                    </a:lnTo>
                    <a:lnTo>
                      <a:pt x="27" y="37"/>
                    </a:lnTo>
                    <a:lnTo>
                      <a:pt x="27" y="27"/>
                    </a:lnTo>
                    <a:lnTo>
                      <a:pt x="27" y="20"/>
                    </a:lnTo>
                    <a:lnTo>
                      <a:pt x="27" y="12"/>
                    </a:lnTo>
                    <a:lnTo>
                      <a:pt x="31" y="4"/>
                    </a:lnTo>
                    <a:lnTo>
                      <a:pt x="31" y="2"/>
                    </a:lnTo>
                    <a:lnTo>
                      <a:pt x="27" y="2"/>
                    </a:lnTo>
                    <a:lnTo>
                      <a:pt x="25" y="0"/>
                    </a:lnTo>
                    <a:lnTo>
                      <a:pt x="19" y="2"/>
                    </a:lnTo>
                    <a:lnTo>
                      <a:pt x="15" y="2"/>
                    </a:lnTo>
                    <a:lnTo>
                      <a:pt x="8" y="6"/>
                    </a:lnTo>
                    <a:lnTo>
                      <a:pt x="2" y="8"/>
                    </a:lnTo>
                    <a:lnTo>
                      <a:pt x="0" y="68"/>
                    </a:lnTo>
                    <a:lnTo>
                      <a:pt x="13" y="69"/>
                    </a:lnTo>
                    <a:lnTo>
                      <a:pt x="13" y="66"/>
                    </a:lnTo>
                    <a:lnTo>
                      <a:pt x="10" y="64"/>
                    </a:lnTo>
                    <a:lnTo>
                      <a:pt x="10" y="60"/>
                    </a:lnTo>
                    <a:lnTo>
                      <a:pt x="13" y="56"/>
                    </a:lnTo>
                    <a:lnTo>
                      <a:pt x="19" y="58"/>
                    </a:lnTo>
                    <a:lnTo>
                      <a:pt x="23" y="52"/>
                    </a:lnTo>
                    <a:lnTo>
                      <a:pt x="27" y="48"/>
                    </a:lnTo>
                    <a:lnTo>
                      <a:pt x="29" y="50"/>
                    </a:lnTo>
                    <a:lnTo>
                      <a:pt x="33" y="50"/>
                    </a:lnTo>
                    <a:lnTo>
                      <a:pt x="34" y="58"/>
                    </a:lnTo>
                    <a:lnTo>
                      <a:pt x="36" y="66"/>
                    </a:lnTo>
                    <a:lnTo>
                      <a:pt x="44" y="69"/>
                    </a:lnTo>
                    <a:lnTo>
                      <a:pt x="44" y="75"/>
                    </a:lnTo>
                    <a:lnTo>
                      <a:pt x="42" y="79"/>
                    </a:lnTo>
                    <a:lnTo>
                      <a:pt x="44" y="81"/>
                    </a:lnTo>
                    <a:lnTo>
                      <a:pt x="50" y="83"/>
                    </a:lnTo>
                    <a:lnTo>
                      <a:pt x="56" y="79"/>
                    </a:lnTo>
                    <a:lnTo>
                      <a:pt x="58" y="77"/>
                    </a:lnTo>
                    <a:lnTo>
                      <a:pt x="65" y="77"/>
                    </a:lnTo>
                    <a:lnTo>
                      <a:pt x="71" y="77"/>
                    </a:lnTo>
                    <a:lnTo>
                      <a:pt x="77" y="83"/>
                    </a:lnTo>
                    <a:lnTo>
                      <a:pt x="75" y="91"/>
                    </a:lnTo>
                    <a:lnTo>
                      <a:pt x="81" y="94"/>
                    </a:lnTo>
                    <a:lnTo>
                      <a:pt x="82" y="98"/>
                    </a:lnTo>
                    <a:lnTo>
                      <a:pt x="86" y="104"/>
                    </a:lnTo>
                    <a:lnTo>
                      <a:pt x="90" y="108"/>
                    </a:lnTo>
                    <a:lnTo>
                      <a:pt x="94" y="112"/>
                    </a:lnTo>
                    <a:lnTo>
                      <a:pt x="100" y="117"/>
                    </a:lnTo>
                    <a:lnTo>
                      <a:pt x="104" y="121"/>
                    </a:lnTo>
                    <a:lnTo>
                      <a:pt x="111" y="119"/>
                    </a:lnTo>
                    <a:lnTo>
                      <a:pt x="115" y="123"/>
                    </a:lnTo>
                    <a:lnTo>
                      <a:pt x="121" y="123"/>
                    </a:lnTo>
                    <a:lnTo>
                      <a:pt x="125" y="127"/>
                    </a:lnTo>
                    <a:lnTo>
                      <a:pt x="130" y="127"/>
                    </a:lnTo>
                    <a:lnTo>
                      <a:pt x="132" y="129"/>
                    </a:lnTo>
                    <a:lnTo>
                      <a:pt x="125" y="133"/>
                    </a:lnTo>
                    <a:lnTo>
                      <a:pt x="125" y="137"/>
                    </a:lnTo>
                    <a:lnTo>
                      <a:pt x="125" y="142"/>
                    </a:lnTo>
                    <a:lnTo>
                      <a:pt x="129" y="144"/>
                    </a:lnTo>
                    <a:lnTo>
                      <a:pt x="134" y="148"/>
                    </a:lnTo>
                    <a:lnTo>
                      <a:pt x="140" y="148"/>
                    </a:lnTo>
                    <a:lnTo>
                      <a:pt x="144" y="14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8" name="Freeform 26"/>
              <p:cNvSpPr>
                <a:spLocks noEditPoints="1"/>
              </p:cNvSpPr>
              <p:nvPr/>
            </p:nvSpPr>
            <p:spPr bwMode="gray">
              <a:xfrm>
                <a:off x="1179" y="1994"/>
                <a:ext cx="714" cy="415"/>
              </a:xfrm>
              <a:custGeom>
                <a:avLst/>
                <a:gdLst/>
                <a:ahLst/>
                <a:cxnLst>
                  <a:cxn ang="0">
                    <a:pos x="602" y="177"/>
                  </a:cxn>
                  <a:cxn ang="0">
                    <a:pos x="410" y="336"/>
                  </a:cxn>
                  <a:cxn ang="0">
                    <a:pos x="650" y="158"/>
                  </a:cxn>
                  <a:cxn ang="0">
                    <a:pos x="159" y="146"/>
                  </a:cxn>
                  <a:cxn ang="0">
                    <a:pos x="151" y="135"/>
                  </a:cxn>
                  <a:cxn ang="0">
                    <a:pos x="637" y="83"/>
                  </a:cxn>
                  <a:cxn ang="0">
                    <a:pos x="23" y="41"/>
                  </a:cxn>
                  <a:cxn ang="0">
                    <a:pos x="28" y="24"/>
                  </a:cxn>
                  <a:cxn ang="0">
                    <a:pos x="704" y="66"/>
                  </a:cxn>
                  <a:cxn ang="0">
                    <a:pos x="683" y="39"/>
                  </a:cxn>
                  <a:cxn ang="0">
                    <a:pos x="621" y="75"/>
                  </a:cxn>
                  <a:cxn ang="0">
                    <a:pos x="589" y="108"/>
                  </a:cxn>
                  <a:cxn ang="0">
                    <a:pos x="525" y="142"/>
                  </a:cxn>
                  <a:cxn ang="0">
                    <a:pos x="514" y="127"/>
                  </a:cxn>
                  <a:cxn ang="0">
                    <a:pos x="522" y="114"/>
                  </a:cxn>
                  <a:cxn ang="0">
                    <a:pos x="504" y="70"/>
                  </a:cxn>
                  <a:cxn ang="0">
                    <a:pos x="479" y="79"/>
                  </a:cxn>
                  <a:cxn ang="0">
                    <a:pos x="458" y="137"/>
                  </a:cxn>
                  <a:cxn ang="0">
                    <a:pos x="456" y="81"/>
                  </a:cxn>
                  <a:cxn ang="0">
                    <a:pos x="481" y="58"/>
                  </a:cxn>
                  <a:cxn ang="0">
                    <a:pos x="499" y="58"/>
                  </a:cxn>
                  <a:cxn ang="0">
                    <a:pos x="449" y="43"/>
                  </a:cxn>
                  <a:cxn ang="0">
                    <a:pos x="439" y="39"/>
                  </a:cxn>
                  <a:cxn ang="0">
                    <a:pos x="433" y="24"/>
                  </a:cxn>
                  <a:cxn ang="0">
                    <a:pos x="403" y="16"/>
                  </a:cxn>
                  <a:cxn ang="0">
                    <a:pos x="368" y="0"/>
                  </a:cxn>
                  <a:cxn ang="0">
                    <a:pos x="0" y="18"/>
                  </a:cxn>
                  <a:cxn ang="0">
                    <a:pos x="5" y="108"/>
                  </a:cxn>
                  <a:cxn ang="0">
                    <a:pos x="13" y="171"/>
                  </a:cxn>
                  <a:cxn ang="0">
                    <a:pos x="30" y="215"/>
                  </a:cxn>
                  <a:cxn ang="0">
                    <a:pos x="53" y="267"/>
                  </a:cxn>
                  <a:cxn ang="0">
                    <a:pos x="84" y="285"/>
                  </a:cxn>
                  <a:cxn ang="0">
                    <a:pos x="222" y="308"/>
                  </a:cxn>
                  <a:cxn ang="0">
                    <a:pos x="245" y="340"/>
                  </a:cxn>
                  <a:cxn ang="0">
                    <a:pos x="284" y="342"/>
                  </a:cxn>
                  <a:cxn ang="0">
                    <a:pos x="309" y="386"/>
                  </a:cxn>
                  <a:cxn ang="0">
                    <a:pos x="330" y="394"/>
                  </a:cxn>
                  <a:cxn ang="0">
                    <a:pos x="353" y="359"/>
                  </a:cxn>
                  <a:cxn ang="0">
                    <a:pos x="410" y="350"/>
                  </a:cxn>
                  <a:cxn ang="0">
                    <a:pos x="439" y="348"/>
                  </a:cxn>
                  <a:cxn ang="0">
                    <a:pos x="431" y="334"/>
                  </a:cxn>
                  <a:cxn ang="0">
                    <a:pos x="456" y="331"/>
                  </a:cxn>
                  <a:cxn ang="0">
                    <a:pos x="485" y="334"/>
                  </a:cxn>
                  <a:cxn ang="0">
                    <a:pos x="510" y="346"/>
                  </a:cxn>
                  <a:cxn ang="0">
                    <a:pos x="527" y="394"/>
                  </a:cxn>
                  <a:cxn ang="0">
                    <a:pos x="545" y="373"/>
                  </a:cxn>
                  <a:cxn ang="0">
                    <a:pos x="531" y="327"/>
                  </a:cxn>
                  <a:cxn ang="0">
                    <a:pos x="541" y="298"/>
                  </a:cxn>
                  <a:cxn ang="0">
                    <a:pos x="577" y="275"/>
                  </a:cxn>
                  <a:cxn ang="0">
                    <a:pos x="595" y="246"/>
                  </a:cxn>
                  <a:cxn ang="0">
                    <a:pos x="600" y="227"/>
                  </a:cxn>
                  <a:cxn ang="0">
                    <a:pos x="593" y="206"/>
                  </a:cxn>
                  <a:cxn ang="0">
                    <a:pos x="600" y="175"/>
                  </a:cxn>
                  <a:cxn ang="0">
                    <a:pos x="606" y="206"/>
                  </a:cxn>
                  <a:cxn ang="0">
                    <a:pos x="625" y="171"/>
                  </a:cxn>
                  <a:cxn ang="0">
                    <a:pos x="652" y="141"/>
                  </a:cxn>
                  <a:cxn ang="0">
                    <a:pos x="667" y="131"/>
                  </a:cxn>
                  <a:cxn ang="0">
                    <a:pos x="687" y="100"/>
                  </a:cxn>
                  <a:cxn ang="0">
                    <a:pos x="710" y="77"/>
                  </a:cxn>
                </a:cxnLst>
                <a:rect l="0" t="0" r="r" b="b"/>
                <a:pathLst>
                  <a:path w="714" h="415">
                    <a:moveTo>
                      <a:pt x="606" y="208"/>
                    </a:moveTo>
                    <a:lnTo>
                      <a:pt x="608" y="212"/>
                    </a:lnTo>
                    <a:lnTo>
                      <a:pt x="608" y="208"/>
                    </a:lnTo>
                    <a:lnTo>
                      <a:pt x="606" y="208"/>
                    </a:lnTo>
                    <a:close/>
                    <a:moveTo>
                      <a:pt x="604" y="173"/>
                    </a:moveTo>
                    <a:lnTo>
                      <a:pt x="606" y="173"/>
                    </a:lnTo>
                    <a:lnTo>
                      <a:pt x="606" y="175"/>
                    </a:lnTo>
                    <a:lnTo>
                      <a:pt x="604" y="177"/>
                    </a:lnTo>
                    <a:lnTo>
                      <a:pt x="604" y="177"/>
                    </a:lnTo>
                    <a:lnTo>
                      <a:pt x="602" y="177"/>
                    </a:lnTo>
                    <a:lnTo>
                      <a:pt x="602" y="175"/>
                    </a:lnTo>
                    <a:lnTo>
                      <a:pt x="602" y="173"/>
                    </a:lnTo>
                    <a:lnTo>
                      <a:pt x="604" y="173"/>
                    </a:lnTo>
                    <a:close/>
                    <a:moveTo>
                      <a:pt x="424" y="346"/>
                    </a:moveTo>
                    <a:lnTo>
                      <a:pt x="426" y="352"/>
                    </a:lnTo>
                    <a:lnTo>
                      <a:pt x="428" y="352"/>
                    </a:lnTo>
                    <a:lnTo>
                      <a:pt x="429" y="350"/>
                    </a:lnTo>
                    <a:lnTo>
                      <a:pt x="428" y="348"/>
                    </a:lnTo>
                    <a:lnTo>
                      <a:pt x="424" y="346"/>
                    </a:lnTo>
                    <a:close/>
                    <a:moveTo>
                      <a:pt x="410" y="336"/>
                    </a:moveTo>
                    <a:lnTo>
                      <a:pt x="410" y="338"/>
                    </a:lnTo>
                    <a:lnTo>
                      <a:pt x="408" y="340"/>
                    </a:lnTo>
                    <a:lnTo>
                      <a:pt x="408" y="336"/>
                    </a:lnTo>
                    <a:lnTo>
                      <a:pt x="410" y="336"/>
                    </a:lnTo>
                    <a:close/>
                    <a:moveTo>
                      <a:pt x="641" y="150"/>
                    </a:moveTo>
                    <a:lnTo>
                      <a:pt x="637" y="154"/>
                    </a:lnTo>
                    <a:lnTo>
                      <a:pt x="633" y="154"/>
                    </a:lnTo>
                    <a:lnTo>
                      <a:pt x="631" y="154"/>
                    </a:lnTo>
                    <a:lnTo>
                      <a:pt x="637" y="158"/>
                    </a:lnTo>
                    <a:lnTo>
                      <a:pt x="650" y="158"/>
                    </a:lnTo>
                    <a:lnTo>
                      <a:pt x="650" y="156"/>
                    </a:lnTo>
                    <a:lnTo>
                      <a:pt x="652" y="152"/>
                    </a:lnTo>
                    <a:lnTo>
                      <a:pt x="648" y="150"/>
                    </a:lnTo>
                    <a:lnTo>
                      <a:pt x="641" y="150"/>
                    </a:lnTo>
                    <a:close/>
                    <a:moveTo>
                      <a:pt x="151" y="135"/>
                    </a:moveTo>
                    <a:lnTo>
                      <a:pt x="151" y="141"/>
                    </a:lnTo>
                    <a:lnTo>
                      <a:pt x="155" y="141"/>
                    </a:lnTo>
                    <a:lnTo>
                      <a:pt x="157" y="141"/>
                    </a:lnTo>
                    <a:lnTo>
                      <a:pt x="157" y="141"/>
                    </a:lnTo>
                    <a:lnTo>
                      <a:pt x="159" y="146"/>
                    </a:lnTo>
                    <a:lnTo>
                      <a:pt x="159" y="148"/>
                    </a:lnTo>
                    <a:lnTo>
                      <a:pt x="159" y="148"/>
                    </a:lnTo>
                    <a:lnTo>
                      <a:pt x="157" y="150"/>
                    </a:lnTo>
                    <a:lnTo>
                      <a:pt x="157" y="152"/>
                    </a:lnTo>
                    <a:lnTo>
                      <a:pt x="153" y="148"/>
                    </a:lnTo>
                    <a:lnTo>
                      <a:pt x="149" y="142"/>
                    </a:lnTo>
                    <a:lnTo>
                      <a:pt x="147" y="141"/>
                    </a:lnTo>
                    <a:lnTo>
                      <a:pt x="145" y="137"/>
                    </a:lnTo>
                    <a:lnTo>
                      <a:pt x="147" y="135"/>
                    </a:lnTo>
                    <a:lnTo>
                      <a:pt x="151" y="135"/>
                    </a:lnTo>
                    <a:close/>
                    <a:moveTo>
                      <a:pt x="677" y="133"/>
                    </a:moveTo>
                    <a:lnTo>
                      <a:pt x="675" y="135"/>
                    </a:lnTo>
                    <a:lnTo>
                      <a:pt x="677" y="137"/>
                    </a:lnTo>
                    <a:lnTo>
                      <a:pt x="677" y="135"/>
                    </a:lnTo>
                    <a:lnTo>
                      <a:pt x="677" y="133"/>
                    </a:lnTo>
                    <a:close/>
                    <a:moveTo>
                      <a:pt x="637" y="83"/>
                    </a:moveTo>
                    <a:lnTo>
                      <a:pt x="637" y="87"/>
                    </a:lnTo>
                    <a:lnTo>
                      <a:pt x="635" y="89"/>
                    </a:lnTo>
                    <a:lnTo>
                      <a:pt x="635" y="85"/>
                    </a:lnTo>
                    <a:lnTo>
                      <a:pt x="637" y="83"/>
                    </a:lnTo>
                    <a:close/>
                    <a:moveTo>
                      <a:pt x="472" y="64"/>
                    </a:moveTo>
                    <a:lnTo>
                      <a:pt x="474" y="68"/>
                    </a:lnTo>
                    <a:lnTo>
                      <a:pt x="474" y="64"/>
                    </a:lnTo>
                    <a:lnTo>
                      <a:pt x="472" y="64"/>
                    </a:lnTo>
                    <a:close/>
                    <a:moveTo>
                      <a:pt x="28" y="37"/>
                    </a:moveTo>
                    <a:lnTo>
                      <a:pt x="30" y="37"/>
                    </a:lnTo>
                    <a:lnTo>
                      <a:pt x="30" y="39"/>
                    </a:lnTo>
                    <a:lnTo>
                      <a:pt x="26" y="39"/>
                    </a:lnTo>
                    <a:lnTo>
                      <a:pt x="23" y="41"/>
                    </a:lnTo>
                    <a:lnTo>
                      <a:pt x="23" y="41"/>
                    </a:lnTo>
                    <a:lnTo>
                      <a:pt x="21" y="41"/>
                    </a:lnTo>
                    <a:lnTo>
                      <a:pt x="23" y="41"/>
                    </a:lnTo>
                    <a:lnTo>
                      <a:pt x="25" y="39"/>
                    </a:lnTo>
                    <a:lnTo>
                      <a:pt x="25" y="37"/>
                    </a:lnTo>
                    <a:lnTo>
                      <a:pt x="28" y="37"/>
                    </a:lnTo>
                    <a:close/>
                    <a:moveTo>
                      <a:pt x="32" y="20"/>
                    </a:moveTo>
                    <a:lnTo>
                      <a:pt x="30" y="24"/>
                    </a:lnTo>
                    <a:lnTo>
                      <a:pt x="30" y="31"/>
                    </a:lnTo>
                    <a:lnTo>
                      <a:pt x="28" y="27"/>
                    </a:lnTo>
                    <a:lnTo>
                      <a:pt x="28" y="24"/>
                    </a:lnTo>
                    <a:lnTo>
                      <a:pt x="28" y="22"/>
                    </a:lnTo>
                    <a:lnTo>
                      <a:pt x="32" y="20"/>
                    </a:lnTo>
                    <a:close/>
                    <a:moveTo>
                      <a:pt x="712" y="79"/>
                    </a:moveTo>
                    <a:lnTo>
                      <a:pt x="712" y="77"/>
                    </a:lnTo>
                    <a:lnTo>
                      <a:pt x="712" y="75"/>
                    </a:lnTo>
                    <a:lnTo>
                      <a:pt x="710" y="75"/>
                    </a:lnTo>
                    <a:lnTo>
                      <a:pt x="708" y="71"/>
                    </a:lnTo>
                    <a:lnTo>
                      <a:pt x="708" y="68"/>
                    </a:lnTo>
                    <a:lnTo>
                      <a:pt x="706" y="66"/>
                    </a:lnTo>
                    <a:lnTo>
                      <a:pt x="704" y="66"/>
                    </a:lnTo>
                    <a:lnTo>
                      <a:pt x="702" y="60"/>
                    </a:lnTo>
                    <a:lnTo>
                      <a:pt x="704" y="48"/>
                    </a:lnTo>
                    <a:lnTo>
                      <a:pt x="704" y="45"/>
                    </a:lnTo>
                    <a:lnTo>
                      <a:pt x="702" y="41"/>
                    </a:lnTo>
                    <a:lnTo>
                      <a:pt x="698" y="39"/>
                    </a:lnTo>
                    <a:lnTo>
                      <a:pt x="694" y="39"/>
                    </a:lnTo>
                    <a:lnTo>
                      <a:pt x="691" y="41"/>
                    </a:lnTo>
                    <a:lnTo>
                      <a:pt x="689" y="41"/>
                    </a:lnTo>
                    <a:lnTo>
                      <a:pt x="685" y="37"/>
                    </a:lnTo>
                    <a:lnTo>
                      <a:pt x="683" y="39"/>
                    </a:lnTo>
                    <a:lnTo>
                      <a:pt x="679" y="47"/>
                    </a:lnTo>
                    <a:lnTo>
                      <a:pt x="677" y="50"/>
                    </a:lnTo>
                    <a:lnTo>
                      <a:pt x="677" y="56"/>
                    </a:lnTo>
                    <a:lnTo>
                      <a:pt x="671" y="62"/>
                    </a:lnTo>
                    <a:lnTo>
                      <a:pt x="666" y="68"/>
                    </a:lnTo>
                    <a:lnTo>
                      <a:pt x="662" y="70"/>
                    </a:lnTo>
                    <a:lnTo>
                      <a:pt x="662" y="71"/>
                    </a:lnTo>
                    <a:lnTo>
                      <a:pt x="644" y="75"/>
                    </a:lnTo>
                    <a:lnTo>
                      <a:pt x="625" y="77"/>
                    </a:lnTo>
                    <a:lnTo>
                      <a:pt x="621" y="75"/>
                    </a:lnTo>
                    <a:lnTo>
                      <a:pt x="612" y="79"/>
                    </a:lnTo>
                    <a:lnTo>
                      <a:pt x="602" y="87"/>
                    </a:lnTo>
                    <a:lnTo>
                      <a:pt x="600" y="89"/>
                    </a:lnTo>
                    <a:lnTo>
                      <a:pt x="598" y="93"/>
                    </a:lnTo>
                    <a:lnTo>
                      <a:pt x="600" y="91"/>
                    </a:lnTo>
                    <a:lnTo>
                      <a:pt x="604" y="89"/>
                    </a:lnTo>
                    <a:lnTo>
                      <a:pt x="600" y="96"/>
                    </a:lnTo>
                    <a:lnTo>
                      <a:pt x="598" y="102"/>
                    </a:lnTo>
                    <a:lnTo>
                      <a:pt x="595" y="106"/>
                    </a:lnTo>
                    <a:lnTo>
                      <a:pt x="589" y="108"/>
                    </a:lnTo>
                    <a:lnTo>
                      <a:pt x="577" y="110"/>
                    </a:lnTo>
                    <a:lnTo>
                      <a:pt x="562" y="110"/>
                    </a:lnTo>
                    <a:lnTo>
                      <a:pt x="562" y="114"/>
                    </a:lnTo>
                    <a:lnTo>
                      <a:pt x="564" y="118"/>
                    </a:lnTo>
                    <a:lnTo>
                      <a:pt x="554" y="127"/>
                    </a:lnTo>
                    <a:lnTo>
                      <a:pt x="543" y="133"/>
                    </a:lnTo>
                    <a:lnTo>
                      <a:pt x="537" y="133"/>
                    </a:lnTo>
                    <a:lnTo>
                      <a:pt x="533" y="133"/>
                    </a:lnTo>
                    <a:lnTo>
                      <a:pt x="533" y="137"/>
                    </a:lnTo>
                    <a:lnTo>
                      <a:pt x="525" y="142"/>
                    </a:lnTo>
                    <a:lnTo>
                      <a:pt x="516" y="144"/>
                    </a:lnTo>
                    <a:lnTo>
                      <a:pt x="514" y="141"/>
                    </a:lnTo>
                    <a:lnTo>
                      <a:pt x="516" y="139"/>
                    </a:lnTo>
                    <a:lnTo>
                      <a:pt x="514" y="137"/>
                    </a:lnTo>
                    <a:lnTo>
                      <a:pt x="510" y="137"/>
                    </a:lnTo>
                    <a:lnTo>
                      <a:pt x="506" y="137"/>
                    </a:lnTo>
                    <a:lnTo>
                      <a:pt x="508" y="133"/>
                    </a:lnTo>
                    <a:lnTo>
                      <a:pt x="512" y="129"/>
                    </a:lnTo>
                    <a:lnTo>
                      <a:pt x="514" y="127"/>
                    </a:lnTo>
                    <a:lnTo>
                      <a:pt x="514" y="127"/>
                    </a:lnTo>
                    <a:lnTo>
                      <a:pt x="514" y="125"/>
                    </a:lnTo>
                    <a:lnTo>
                      <a:pt x="516" y="125"/>
                    </a:lnTo>
                    <a:lnTo>
                      <a:pt x="516" y="121"/>
                    </a:lnTo>
                    <a:lnTo>
                      <a:pt x="520" y="118"/>
                    </a:lnTo>
                    <a:lnTo>
                      <a:pt x="518" y="119"/>
                    </a:lnTo>
                    <a:lnTo>
                      <a:pt x="518" y="123"/>
                    </a:lnTo>
                    <a:lnTo>
                      <a:pt x="520" y="121"/>
                    </a:lnTo>
                    <a:lnTo>
                      <a:pt x="520" y="119"/>
                    </a:lnTo>
                    <a:lnTo>
                      <a:pt x="520" y="116"/>
                    </a:lnTo>
                    <a:lnTo>
                      <a:pt x="522" y="114"/>
                    </a:lnTo>
                    <a:lnTo>
                      <a:pt x="518" y="104"/>
                    </a:lnTo>
                    <a:lnTo>
                      <a:pt x="516" y="96"/>
                    </a:lnTo>
                    <a:lnTo>
                      <a:pt x="512" y="96"/>
                    </a:lnTo>
                    <a:lnTo>
                      <a:pt x="510" y="96"/>
                    </a:lnTo>
                    <a:lnTo>
                      <a:pt x="508" y="98"/>
                    </a:lnTo>
                    <a:lnTo>
                      <a:pt x="504" y="102"/>
                    </a:lnTo>
                    <a:lnTo>
                      <a:pt x="506" y="93"/>
                    </a:lnTo>
                    <a:lnTo>
                      <a:pt x="508" y="85"/>
                    </a:lnTo>
                    <a:lnTo>
                      <a:pt x="506" y="79"/>
                    </a:lnTo>
                    <a:lnTo>
                      <a:pt x="504" y="70"/>
                    </a:lnTo>
                    <a:lnTo>
                      <a:pt x="501" y="70"/>
                    </a:lnTo>
                    <a:lnTo>
                      <a:pt x="497" y="70"/>
                    </a:lnTo>
                    <a:lnTo>
                      <a:pt x="495" y="68"/>
                    </a:lnTo>
                    <a:lnTo>
                      <a:pt x="493" y="64"/>
                    </a:lnTo>
                    <a:lnTo>
                      <a:pt x="489" y="70"/>
                    </a:lnTo>
                    <a:lnTo>
                      <a:pt x="485" y="73"/>
                    </a:lnTo>
                    <a:lnTo>
                      <a:pt x="483" y="73"/>
                    </a:lnTo>
                    <a:lnTo>
                      <a:pt x="483" y="77"/>
                    </a:lnTo>
                    <a:lnTo>
                      <a:pt x="483" y="79"/>
                    </a:lnTo>
                    <a:lnTo>
                      <a:pt x="479" y="79"/>
                    </a:lnTo>
                    <a:lnTo>
                      <a:pt x="476" y="79"/>
                    </a:lnTo>
                    <a:lnTo>
                      <a:pt x="474" y="85"/>
                    </a:lnTo>
                    <a:lnTo>
                      <a:pt x="476" y="93"/>
                    </a:lnTo>
                    <a:lnTo>
                      <a:pt x="472" y="93"/>
                    </a:lnTo>
                    <a:lnTo>
                      <a:pt x="474" y="108"/>
                    </a:lnTo>
                    <a:lnTo>
                      <a:pt x="474" y="121"/>
                    </a:lnTo>
                    <a:lnTo>
                      <a:pt x="468" y="129"/>
                    </a:lnTo>
                    <a:lnTo>
                      <a:pt x="464" y="137"/>
                    </a:lnTo>
                    <a:lnTo>
                      <a:pt x="460" y="137"/>
                    </a:lnTo>
                    <a:lnTo>
                      <a:pt x="458" y="137"/>
                    </a:lnTo>
                    <a:lnTo>
                      <a:pt x="454" y="125"/>
                    </a:lnTo>
                    <a:lnTo>
                      <a:pt x="453" y="114"/>
                    </a:lnTo>
                    <a:lnTo>
                      <a:pt x="453" y="102"/>
                    </a:lnTo>
                    <a:lnTo>
                      <a:pt x="456" y="91"/>
                    </a:lnTo>
                    <a:lnTo>
                      <a:pt x="460" y="91"/>
                    </a:lnTo>
                    <a:lnTo>
                      <a:pt x="460" y="87"/>
                    </a:lnTo>
                    <a:lnTo>
                      <a:pt x="462" y="85"/>
                    </a:lnTo>
                    <a:lnTo>
                      <a:pt x="462" y="77"/>
                    </a:lnTo>
                    <a:lnTo>
                      <a:pt x="458" y="79"/>
                    </a:lnTo>
                    <a:lnTo>
                      <a:pt x="456" y="81"/>
                    </a:lnTo>
                    <a:lnTo>
                      <a:pt x="456" y="83"/>
                    </a:lnTo>
                    <a:lnTo>
                      <a:pt x="456" y="87"/>
                    </a:lnTo>
                    <a:lnTo>
                      <a:pt x="453" y="87"/>
                    </a:lnTo>
                    <a:lnTo>
                      <a:pt x="451" y="87"/>
                    </a:lnTo>
                    <a:lnTo>
                      <a:pt x="456" y="75"/>
                    </a:lnTo>
                    <a:lnTo>
                      <a:pt x="464" y="64"/>
                    </a:lnTo>
                    <a:lnTo>
                      <a:pt x="470" y="64"/>
                    </a:lnTo>
                    <a:lnTo>
                      <a:pt x="479" y="62"/>
                    </a:lnTo>
                    <a:lnTo>
                      <a:pt x="479" y="60"/>
                    </a:lnTo>
                    <a:lnTo>
                      <a:pt x="481" y="58"/>
                    </a:lnTo>
                    <a:lnTo>
                      <a:pt x="485" y="58"/>
                    </a:lnTo>
                    <a:lnTo>
                      <a:pt x="489" y="60"/>
                    </a:lnTo>
                    <a:lnTo>
                      <a:pt x="491" y="60"/>
                    </a:lnTo>
                    <a:lnTo>
                      <a:pt x="495" y="62"/>
                    </a:lnTo>
                    <a:lnTo>
                      <a:pt x="495" y="58"/>
                    </a:lnTo>
                    <a:lnTo>
                      <a:pt x="497" y="58"/>
                    </a:lnTo>
                    <a:lnTo>
                      <a:pt x="499" y="62"/>
                    </a:lnTo>
                    <a:lnTo>
                      <a:pt x="501" y="62"/>
                    </a:lnTo>
                    <a:lnTo>
                      <a:pt x="502" y="60"/>
                    </a:lnTo>
                    <a:lnTo>
                      <a:pt x="499" y="58"/>
                    </a:lnTo>
                    <a:lnTo>
                      <a:pt x="499" y="54"/>
                    </a:lnTo>
                    <a:lnTo>
                      <a:pt x="493" y="54"/>
                    </a:lnTo>
                    <a:lnTo>
                      <a:pt x="489" y="54"/>
                    </a:lnTo>
                    <a:lnTo>
                      <a:pt x="489" y="48"/>
                    </a:lnTo>
                    <a:lnTo>
                      <a:pt x="489" y="45"/>
                    </a:lnTo>
                    <a:lnTo>
                      <a:pt x="477" y="48"/>
                    </a:lnTo>
                    <a:lnTo>
                      <a:pt x="464" y="52"/>
                    </a:lnTo>
                    <a:lnTo>
                      <a:pt x="458" y="47"/>
                    </a:lnTo>
                    <a:lnTo>
                      <a:pt x="456" y="43"/>
                    </a:lnTo>
                    <a:lnTo>
                      <a:pt x="449" y="43"/>
                    </a:lnTo>
                    <a:lnTo>
                      <a:pt x="445" y="45"/>
                    </a:lnTo>
                    <a:lnTo>
                      <a:pt x="445" y="43"/>
                    </a:lnTo>
                    <a:lnTo>
                      <a:pt x="443" y="41"/>
                    </a:lnTo>
                    <a:lnTo>
                      <a:pt x="445" y="41"/>
                    </a:lnTo>
                    <a:lnTo>
                      <a:pt x="451" y="39"/>
                    </a:lnTo>
                    <a:lnTo>
                      <a:pt x="451" y="37"/>
                    </a:lnTo>
                    <a:lnTo>
                      <a:pt x="454" y="35"/>
                    </a:lnTo>
                    <a:lnTo>
                      <a:pt x="453" y="33"/>
                    </a:lnTo>
                    <a:lnTo>
                      <a:pt x="453" y="31"/>
                    </a:lnTo>
                    <a:lnTo>
                      <a:pt x="439" y="39"/>
                    </a:lnTo>
                    <a:lnTo>
                      <a:pt x="426" y="47"/>
                    </a:lnTo>
                    <a:lnTo>
                      <a:pt x="426" y="48"/>
                    </a:lnTo>
                    <a:lnTo>
                      <a:pt x="420" y="47"/>
                    </a:lnTo>
                    <a:lnTo>
                      <a:pt x="416" y="43"/>
                    </a:lnTo>
                    <a:lnTo>
                      <a:pt x="410" y="43"/>
                    </a:lnTo>
                    <a:lnTo>
                      <a:pt x="403" y="45"/>
                    </a:lnTo>
                    <a:lnTo>
                      <a:pt x="406" y="39"/>
                    </a:lnTo>
                    <a:lnTo>
                      <a:pt x="410" y="35"/>
                    </a:lnTo>
                    <a:lnTo>
                      <a:pt x="422" y="29"/>
                    </a:lnTo>
                    <a:lnTo>
                      <a:pt x="433" y="24"/>
                    </a:lnTo>
                    <a:lnTo>
                      <a:pt x="431" y="22"/>
                    </a:lnTo>
                    <a:lnTo>
                      <a:pt x="431" y="22"/>
                    </a:lnTo>
                    <a:lnTo>
                      <a:pt x="428" y="22"/>
                    </a:lnTo>
                    <a:lnTo>
                      <a:pt x="426" y="18"/>
                    </a:lnTo>
                    <a:lnTo>
                      <a:pt x="422" y="18"/>
                    </a:lnTo>
                    <a:lnTo>
                      <a:pt x="418" y="18"/>
                    </a:lnTo>
                    <a:lnTo>
                      <a:pt x="414" y="18"/>
                    </a:lnTo>
                    <a:lnTo>
                      <a:pt x="410" y="18"/>
                    </a:lnTo>
                    <a:lnTo>
                      <a:pt x="406" y="18"/>
                    </a:lnTo>
                    <a:lnTo>
                      <a:pt x="403" y="16"/>
                    </a:lnTo>
                    <a:lnTo>
                      <a:pt x="399" y="14"/>
                    </a:lnTo>
                    <a:lnTo>
                      <a:pt x="395" y="12"/>
                    </a:lnTo>
                    <a:lnTo>
                      <a:pt x="391" y="12"/>
                    </a:lnTo>
                    <a:lnTo>
                      <a:pt x="387" y="14"/>
                    </a:lnTo>
                    <a:lnTo>
                      <a:pt x="385" y="14"/>
                    </a:lnTo>
                    <a:lnTo>
                      <a:pt x="380" y="12"/>
                    </a:lnTo>
                    <a:lnTo>
                      <a:pt x="376" y="12"/>
                    </a:lnTo>
                    <a:lnTo>
                      <a:pt x="374" y="12"/>
                    </a:lnTo>
                    <a:lnTo>
                      <a:pt x="372" y="6"/>
                    </a:lnTo>
                    <a:lnTo>
                      <a:pt x="368" y="0"/>
                    </a:lnTo>
                    <a:lnTo>
                      <a:pt x="364" y="2"/>
                    </a:lnTo>
                    <a:lnTo>
                      <a:pt x="364" y="6"/>
                    </a:lnTo>
                    <a:lnTo>
                      <a:pt x="26" y="4"/>
                    </a:lnTo>
                    <a:lnTo>
                      <a:pt x="26" y="10"/>
                    </a:lnTo>
                    <a:lnTo>
                      <a:pt x="26" y="16"/>
                    </a:lnTo>
                    <a:lnTo>
                      <a:pt x="26" y="18"/>
                    </a:lnTo>
                    <a:lnTo>
                      <a:pt x="25" y="20"/>
                    </a:lnTo>
                    <a:lnTo>
                      <a:pt x="25" y="22"/>
                    </a:lnTo>
                    <a:lnTo>
                      <a:pt x="13" y="20"/>
                    </a:lnTo>
                    <a:lnTo>
                      <a:pt x="0" y="18"/>
                    </a:lnTo>
                    <a:lnTo>
                      <a:pt x="0" y="22"/>
                    </a:lnTo>
                    <a:lnTo>
                      <a:pt x="2" y="27"/>
                    </a:lnTo>
                    <a:lnTo>
                      <a:pt x="7" y="35"/>
                    </a:lnTo>
                    <a:lnTo>
                      <a:pt x="13" y="47"/>
                    </a:lnTo>
                    <a:lnTo>
                      <a:pt x="11" y="54"/>
                    </a:lnTo>
                    <a:lnTo>
                      <a:pt x="9" y="62"/>
                    </a:lnTo>
                    <a:lnTo>
                      <a:pt x="9" y="73"/>
                    </a:lnTo>
                    <a:lnTo>
                      <a:pt x="11" y="87"/>
                    </a:lnTo>
                    <a:lnTo>
                      <a:pt x="9" y="96"/>
                    </a:lnTo>
                    <a:lnTo>
                      <a:pt x="5" y="108"/>
                    </a:lnTo>
                    <a:lnTo>
                      <a:pt x="5" y="119"/>
                    </a:lnTo>
                    <a:lnTo>
                      <a:pt x="7" y="131"/>
                    </a:lnTo>
                    <a:lnTo>
                      <a:pt x="9" y="133"/>
                    </a:lnTo>
                    <a:lnTo>
                      <a:pt x="13" y="135"/>
                    </a:lnTo>
                    <a:lnTo>
                      <a:pt x="11" y="141"/>
                    </a:lnTo>
                    <a:lnTo>
                      <a:pt x="13" y="148"/>
                    </a:lnTo>
                    <a:lnTo>
                      <a:pt x="9" y="158"/>
                    </a:lnTo>
                    <a:lnTo>
                      <a:pt x="7" y="166"/>
                    </a:lnTo>
                    <a:lnTo>
                      <a:pt x="9" y="169"/>
                    </a:lnTo>
                    <a:lnTo>
                      <a:pt x="13" y="171"/>
                    </a:lnTo>
                    <a:lnTo>
                      <a:pt x="15" y="181"/>
                    </a:lnTo>
                    <a:lnTo>
                      <a:pt x="17" y="190"/>
                    </a:lnTo>
                    <a:lnTo>
                      <a:pt x="21" y="198"/>
                    </a:lnTo>
                    <a:lnTo>
                      <a:pt x="26" y="206"/>
                    </a:lnTo>
                    <a:lnTo>
                      <a:pt x="28" y="202"/>
                    </a:lnTo>
                    <a:lnTo>
                      <a:pt x="28" y="200"/>
                    </a:lnTo>
                    <a:lnTo>
                      <a:pt x="30" y="202"/>
                    </a:lnTo>
                    <a:lnTo>
                      <a:pt x="34" y="202"/>
                    </a:lnTo>
                    <a:lnTo>
                      <a:pt x="32" y="208"/>
                    </a:lnTo>
                    <a:lnTo>
                      <a:pt x="30" y="215"/>
                    </a:lnTo>
                    <a:lnTo>
                      <a:pt x="40" y="219"/>
                    </a:lnTo>
                    <a:lnTo>
                      <a:pt x="36" y="225"/>
                    </a:lnTo>
                    <a:lnTo>
                      <a:pt x="36" y="231"/>
                    </a:lnTo>
                    <a:lnTo>
                      <a:pt x="44" y="240"/>
                    </a:lnTo>
                    <a:lnTo>
                      <a:pt x="51" y="246"/>
                    </a:lnTo>
                    <a:lnTo>
                      <a:pt x="50" y="248"/>
                    </a:lnTo>
                    <a:lnTo>
                      <a:pt x="48" y="250"/>
                    </a:lnTo>
                    <a:lnTo>
                      <a:pt x="51" y="252"/>
                    </a:lnTo>
                    <a:lnTo>
                      <a:pt x="51" y="258"/>
                    </a:lnTo>
                    <a:lnTo>
                      <a:pt x="53" y="267"/>
                    </a:lnTo>
                    <a:lnTo>
                      <a:pt x="55" y="267"/>
                    </a:lnTo>
                    <a:lnTo>
                      <a:pt x="57" y="265"/>
                    </a:lnTo>
                    <a:lnTo>
                      <a:pt x="63" y="267"/>
                    </a:lnTo>
                    <a:lnTo>
                      <a:pt x="73" y="271"/>
                    </a:lnTo>
                    <a:lnTo>
                      <a:pt x="73" y="275"/>
                    </a:lnTo>
                    <a:lnTo>
                      <a:pt x="73" y="277"/>
                    </a:lnTo>
                    <a:lnTo>
                      <a:pt x="74" y="277"/>
                    </a:lnTo>
                    <a:lnTo>
                      <a:pt x="78" y="275"/>
                    </a:lnTo>
                    <a:lnTo>
                      <a:pt x="80" y="279"/>
                    </a:lnTo>
                    <a:lnTo>
                      <a:pt x="84" y="285"/>
                    </a:lnTo>
                    <a:lnTo>
                      <a:pt x="90" y="286"/>
                    </a:lnTo>
                    <a:lnTo>
                      <a:pt x="90" y="290"/>
                    </a:lnTo>
                    <a:lnTo>
                      <a:pt x="90" y="294"/>
                    </a:lnTo>
                    <a:lnTo>
                      <a:pt x="122" y="290"/>
                    </a:lnTo>
                    <a:lnTo>
                      <a:pt x="122" y="294"/>
                    </a:lnTo>
                    <a:lnTo>
                      <a:pt x="155" y="311"/>
                    </a:lnTo>
                    <a:lnTo>
                      <a:pt x="195" y="315"/>
                    </a:lnTo>
                    <a:lnTo>
                      <a:pt x="195" y="306"/>
                    </a:lnTo>
                    <a:lnTo>
                      <a:pt x="220" y="308"/>
                    </a:lnTo>
                    <a:lnTo>
                      <a:pt x="222" y="308"/>
                    </a:lnTo>
                    <a:lnTo>
                      <a:pt x="226" y="309"/>
                    </a:lnTo>
                    <a:lnTo>
                      <a:pt x="226" y="313"/>
                    </a:lnTo>
                    <a:lnTo>
                      <a:pt x="228" y="315"/>
                    </a:lnTo>
                    <a:lnTo>
                      <a:pt x="230" y="319"/>
                    </a:lnTo>
                    <a:lnTo>
                      <a:pt x="234" y="321"/>
                    </a:lnTo>
                    <a:lnTo>
                      <a:pt x="238" y="323"/>
                    </a:lnTo>
                    <a:lnTo>
                      <a:pt x="241" y="327"/>
                    </a:lnTo>
                    <a:lnTo>
                      <a:pt x="245" y="331"/>
                    </a:lnTo>
                    <a:lnTo>
                      <a:pt x="243" y="334"/>
                    </a:lnTo>
                    <a:lnTo>
                      <a:pt x="245" y="340"/>
                    </a:lnTo>
                    <a:lnTo>
                      <a:pt x="251" y="344"/>
                    </a:lnTo>
                    <a:lnTo>
                      <a:pt x="255" y="346"/>
                    </a:lnTo>
                    <a:lnTo>
                      <a:pt x="263" y="346"/>
                    </a:lnTo>
                    <a:lnTo>
                      <a:pt x="264" y="342"/>
                    </a:lnTo>
                    <a:lnTo>
                      <a:pt x="266" y="338"/>
                    </a:lnTo>
                    <a:lnTo>
                      <a:pt x="270" y="336"/>
                    </a:lnTo>
                    <a:lnTo>
                      <a:pt x="274" y="338"/>
                    </a:lnTo>
                    <a:lnTo>
                      <a:pt x="278" y="338"/>
                    </a:lnTo>
                    <a:lnTo>
                      <a:pt x="282" y="340"/>
                    </a:lnTo>
                    <a:lnTo>
                      <a:pt x="284" y="342"/>
                    </a:lnTo>
                    <a:lnTo>
                      <a:pt x="287" y="346"/>
                    </a:lnTo>
                    <a:lnTo>
                      <a:pt x="289" y="350"/>
                    </a:lnTo>
                    <a:lnTo>
                      <a:pt x="293" y="352"/>
                    </a:lnTo>
                    <a:lnTo>
                      <a:pt x="295" y="356"/>
                    </a:lnTo>
                    <a:lnTo>
                      <a:pt x="295" y="359"/>
                    </a:lnTo>
                    <a:lnTo>
                      <a:pt x="297" y="363"/>
                    </a:lnTo>
                    <a:lnTo>
                      <a:pt x="301" y="369"/>
                    </a:lnTo>
                    <a:lnTo>
                      <a:pt x="305" y="373"/>
                    </a:lnTo>
                    <a:lnTo>
                      <a:pt x="305" y="377"/>
                    </a:lnTo>
                    <a:lnTo>
                      <a:pt x="309" y="386"/>
                    </a:lnTo>
                    <a:lnTo>
                      <a:pt x="311" y="390"/>
                    </a:lnTo>
                    <a:lnTo>
                      <a:pt x="311" y="392"/>
                    </a:lnTo>
                    <a:lnTo>
                      <a:pt x="314" y="396"/>
                    </a:lnTo>
                    <a:lnTo>
                      <a:pt x="320" y="400"/>
                    </a:lnTo>
                    <a:lnTo>
                      <a:pt x="326" y="400"/>
                    </a:lnTo>
                    <a:lnTo>
                      <a:pt x="330" y="403"/>
                    </a:lnTo>
                    <a:lnTo>
                      <a:pt x="332" y="405"/>
                    </a:lnTo>
                    <a:lnTo>
                      <a:pt x="334" y="403"/>
                    </a:lnTo>
                    <a:lnTo>
                      <a:pt x="332" y="398"/>
                    </a:lnTo>
                    <a:lnTo>
                      <a:pt x="330" y="394"/>
                    </a:lnTo>
                    <a:lnTo>
                      <a:pt x="330" y="388"/>
                    </a:lnTo>
                    <a:lnTo>
                      <a:pt x="330" y="382"/>
                    </a:lnTo>
                    <a:lnTo>
                      <a:pt x="334" y="382"/>
                    </a:lnTo>
                    <a:lnTo>
                      <a:pt x="334" y="379"/>
                    </a:lnTo>
                    <a:lnTo>
                      <a:pt x="334" y="375"/>
                    </a:lnTo>
                    <a:lnTo>
                      <a:pt x="339" y="371"/>
                    </a:lnTo>
                    <a:lnTo>
                      <a:pt x="347" y="369"/>
                    </a:lnTo>
                    <a:lnTo>
                      <a:pt x="347" y="365"/>
                    </a:lnTo>
                    <a:lnTo>
                      <a:pt x="349" y="361"/>
                    </a:lnTo>
                    <a:lnTo>
                      <a:pt x="353" y="359"/>
                    </a:lnTo>
                    <a:lnTo>
                      <a:pt x="358" y="359"/>
                    </a:lnTo>
                    <a:lnTo>
                      <a:pt x="360" y="352"/>
                    </a:lnTo>
                    <a:lnTo>
                      <a:pt x="364" y="346"/>
                    </a:lnTo>
                    <a:lnTo>
                      <a:pt x="366" y="348"/>
                    </a:lnTo>
                    <a:lnTo>
                      <a:pt x="372" y="348"/>
                    </a:lnTo>
                    <a:lnTo>
                      <a:pt x="378" y="342"/>
                    </a:lnTo>
                    <a:lnTo>
                      <a:pt x="385" y="338"/>
                    </a:lnTo>
                    <a:lnTo>
                      <a:pt x="399" y="342"/>
                    </a:lnTo>
                    <a:lnTo>
                      <a:pt x="410" y="346"/>
                    </a:lnTo>
                    <a:lnTo>
                      <a:pt x="410" y="350"/>
                    </a:lnTo>
                    <a:lnTo>
                      <a:pt x="412" y="352"/>
                    </a:lnTo>
                    <a:lnTo>
                      <a:pt x="416" y="352"/>
                    </a:lnTo>
                    <a:lnTo>
                      <a:pt x="422" y="350"/>
                    </a:lnTo>
                    <a:lnTo>
                      <a:pt x="420" y="346"/>
                    </a:lnTo>
                    <a:lnTo>
                      <a:pt x="420" y="344"/>
                    </a:lnTo>
                    <a:lnTo>
                      <a:pt x="422" y="342"/>
                    </a:lnTo>
                    <a:lnTo>
                      <a:pt x="426" y="340"/>
                    </a:lnTo>
                    <a:lnTo>
                      <a:pt x="431" y="348"/>
                    </a:lnTo>
                    <a:lnTo>
                      <a:pt x="435" y="348"/>
                    </a:lnTo>
                    <a:lnTo>
                      <a:pt x="439" y="348"/>
                    </a:lnTo>
                    <a:lnTo>
                      <a:pt x="439" y="352"/>
                    </a:lnTo>
                    <a:lnTo>
                      <a:pt x="443" y="350"/>
                    </a:lnTo>
                    <a:lnTo>
                      <a:pt x="443" y="348"/>
                    </a:lnTo>
                    <a:lnTo>
                      <a:pt x="437" y="346"/>
                    </a:lnTo>
                    <a:lnTo>
                      <a:pt x="437" y="342"/>
                    </a:lnTo>
                    <a:lnTo>
                      <a:pt x="439" y="342"/>
                    </a:lnTo>
                    <a:lnTo>
                      <a:pt x="439" y="340"/>
                    </a:lnTo>
                    <a:lnTo>
                      <a:pt x="441" y="338"/>
                    </a:lnTo>
                    <a:lnTo>
                      <a:pt x="435" y="336"/>
                    </a:lnTo>
                    <a:lnTo>
                      <a:pt x="431" y="334"/>
                    </a:lnTo>
                    <a:lnTo>
                      <a:pt x="429" y="334"/>
                    </a:lnTo>
                    <a:lnTo>
                      <a:pt x="428" y="331"/>
                    </a:lnTo>
                    <a:lnTo>
                      <a:pt x="431" y="332"/>
                    </a:lnTo>
                    <a:lnTo>
                      <a:pt x="437" y="332"/>
                    </a:lnTo>
                    <a:lnTo>
                      <a:pt x="437" y="329"/>
                    </a:lnTo>
                    <a:lnTo>
                      <a:pt x="445" y="329"/>
                    </a:lnTo>
                    <a:lnTo>
                      <a:pt x="453" y="331"/>
                    </a:lnTo>
                    <a:lnTo>
                      <a:pt x="453" y="329"/>
                    </a:lnTo>
                    <a:lnTo>
                      <a:pt x="454" y="327"/>
                    </a:lnTo>
                    <a:lnTo>
                      <a:pt x="456" y="331"/>
                    </a:lnTo>
                    <a:lnTo>
                      <a:pt x="460" y="332"/>
                    </a:lnTo>
                    <a:lnTo>
                      <a:pt x="464" y="327"/>
                    </a:lnTo>
                    <a:lnTo>
                      <a:pt x="466" y="329"/>
                    </a:lnTo>
                    <a:lnTo>
                      <a:pt x="470" y="331"/>
                    </a:lnTo>
                    <a:lnTo>
                      <a:pt x="470" y="329"/>
                    </a:lnTo>
                    <a:lnTo>
                      <a:pt x="474" y="327"/>
                    </a:lnTo>
                    <a:lnTo>
                      <a:pt x="476" y="331"/>
                    </a:lnTo>
                    <a:lnTo>
                      <a:pt x="476" y="332"/>
                    </a:lnTo>
                    <a:lnTo>
                      <a:pt x="479" y="332"/>
                    </a:lnTo>
                    <a:lnTo>
                      <a:pt x="485" y="334"/>
                    </a:lnTo>
                    <a:lnTo>
                      <a:pt x="485" y="336"/>
                    </a:lnTo>
                    <a:lnTo>
                      <a:pt x="487" y="340"/>
                    </a:lnTo>
                    <a:lnTo>
                      <a:pt x="491" y="340"/>
                    </a:lnTo>
                    <a:lnTo>
                      <a:pt x="497" y="342"/>
                    </a:lnTo>
                    <a:lnTo>
                      <a:pt x="499" y="338"/>
                    </a:lnTo>
                    <a:lnTo>
                      <a:pt x="501" y="336"/>
                    </a:lnTo>
                    <a:lnTo>
                      <a:pt x="502" y="336"/>
                    </a:lnTo>
                    <a:lnTo>
                      <a:pt x="506" y="336"/>
                    </a:lnTo>
                    <a:lnTo>
                      <a:pt x="508" y="342"/>
                    </a:lnTo>
                    <a:lnTo>
                      <a:pt x="510" y="346"/>
                    </a:lnTo>
                    <a:lnTo>
                      <a:pt x="516" y="348"/>
                    </a:lnTo>
                    <a:lnTo>
                      <a:pt x="516" y="361"/>
                    </a:lnTo>
                    <a:lnTo>
                      <a:pt x="516" y="375"/>
                    </a:lnTo>
                    <a:lnTo>
                      <a:pt x="520" y="373"/>
                    </a:lnTo>
                    <a:lnTo>
                      <a:pt x="524" y="373"/>
                    </a:lnTo>
                    <a:lnTo>
                      <a:pt x="520" y="379"/>
                    </a:lnTo>
                    <a:lnTo>
                      <a:pt x="520" y="386"/>
                    </a:lnTo>
                    <a:lnTo>
                      <a:pt x="524" y="388"/>
                    </a:lnTo>
                    <a:lnTo>
                      <a:pt x="527" y="390"/>
                    </a:lnTo>
                    <a:lnTo>
                      <a:pt x="527" y="394"/>
                    </a:lnTo>
                    <a:lnTo>
                      <a:pt x="529" y="400"/>
                    </a:lnTo>
                    <a:lnTo>
                      <a:pt x="531" y="403"/>
                    </a:lnTo>
                    <a:lnTo>
                      <a:pt x="535" y="405"/>
                    </a:lnTo>
                    <a:lnTo>
                      <a:pt x="535" y="409"/>
                    </a:lnTo>
                    <a:lnTo>
                      <a:pt x="535" y="411"/>
                    </a:lnTo>
                    <a:lnTo>
                      <a:pt x="539" y="413"/>
                    </a:lnTo>
                    <a:lnTo>
                      <a:pt x="545" y="415"/>
                    </a:lnTo>
                    <a:lnTo>
                      <a:pt x="547" y="400"/>
                    </a:lnTo>
                    <a:lnTo>
                      <a:pt x="548" y="382"/>
                    </a:lnTo>
                    <a:lnTo>
                      <a:pt x="545" y="373"/>
                    </a:lnTo>
                    <a:lnTo>
                      <a:pt x="543" y="361"/>
                    </a:lnTo>
                    <a:lnTo>
                      <a:pt x="539" y="359"/>
                    </a:lnTo>
                    <a:lnTo>
                      <a:pt x="539" y="357"/>
                    </a:lnTo>
                    <a:lnTo>
                      <a:pt x="541" y="354"/>
                    </a:lnTo>
                    <a:lnTo>
                      <a:pt x="537" y="350"/>
                    </a:lnTo>
                    <a:lnTo>
                      <a:pt x="535" y="346"/>
                    </a:lnTo>
                    <a:lnTo>
                      <a:pt x="535" y="338"/>
                    </a:lnTo>
                    <a:lnTo>
                      <a:pt x="535" y="332"/>
                    </a:lnTo>
                    <a:lnTo>
                      <a:pt x="531" y="329"/>
                    </a:lnTo>
                    <a:lnTo>
                      <a:pt x="531" y="327"/>
                    </a:lnTo>
                    <a:lnTo>
                      <a:pt x="533" y="327"/>
                    </a:lnTo>
                    <a:lnTo>
                      <a:pt x="533" y="327"/>
                    </a:lnTo>
                    <a:lnTo>
                      <a:pt x="531" y="327"/>
                    </a:lnTo>
                    <a:lnTo>
                      <a:pt x="533" y="325"/>
                    </a:lnTo>
                    <a:lnTo>
                      <a:pt x="535" y="323"/>
                    </a:lnTo>
                    <a:lnTo>
                      <a:pt x="535" y="323"/>
                    </a:lnTo>
                    <a:lnTo>
                      <a:pt x="535" y="315"/>
                    </a:lnTo>
                    <a:lnTo>
                      <a:pt x="541" y="306"/>
                    </a:lnTo>
                    <a:lnTo>
                      <a:pt x="541" y="302"/>
                    </a:lnTo>
                    <a:lnTo>
                      <a:pt x="541" y="298"/>
                    </a:lnTo>
                    <a:lnTo>
                      <a:pt x="543" y="298"/>
                    </a:lnTo>
                    <a:lnTo>
                      <a:pt x="547" y="298"/>
                    </a:lnTo>
                    <a:lnTo>
                      <a:pt x="547" y="296"/>
                    </a:lnTo>
                    <a:lnTo>
                      <a:pt x="548" y="292"/>
                    </a:lnTo>
                    <a:lnTo>
                      <a:pt x="554" y="290"/>
                    </a:lnTo>
                    <a:lnTo>
                      <a:pt x="562" y="286"/>
                    </a:lnTo>
                    <a:lnTo>
                      <a:pt x="562" y="283"/>
                    </a:lnTo>
                    <a:lnTo>
                      <a:pt x="564" y="279"/>
                    </a:lnTo>
                    <a:lnTo>
                      <a:pt x="570" y="277"/>
                    </a:lnTo>
                    <a:lnTo>
                      <a:pt x="577" y="275"/>
                    </a:lnTo>
                    <a:lnTo>
                      <a:pt x="579" y="269"/>
                    </a:lnTo>
                    <a:lnTo>
                      <a:pt x="583" y="263"/>
                    </a:lnTo>
                    <a:lnTo>
                      <a:pt x="585" y="261"/>
                    </a:lnTo>
                    <a:lnTo>
                      <a:pt x="589" y="261"/>
                    </a:lnTo>
                    <a:lnTo>
                      <a:pt x="587" y="258"/>
                    </a:lnTo>
                    <a:lnTo>
                      <a:pt x="585" y="254"/>
                    </a:lnTo>
                    <a:lnTo>
                      <a:pt x="589" y="252"/>
                    </a:lnTo>
                    <a:lnTo>
                      <a:pt x="593" y="252"/>
                    </a:lnTo>
                    <a:lnTo>
                      <a:pt x="591" y="248"/>
                    </a:lnTo>
                    <a:lnTo>
                      <a:pt x="595" y="246"/>
                    </a:lnTo>
                    <a:lnTo>
                      <a:pt x="604" y="246"/>
                    </a:lnTo>
                    <a:lnTo>
                      <a:pt x="602" y="242"/>
                    </a:lnTo>
                    <a:lnTo>
                      <a:pt x="600" y="240"/>
                    </a:lnTo>
                    <a:lnTo>
                      <a:pt x="596" y="240"/>
                    </a:lnTo>
                    <a:lnTo>
                      <a:pt x="593" y="240"/>
                    </a:lnTo>
                    <a:lnTo>
                      <a:pt x="593" y="237"/>
                    </a:lnTo>
                    <a:lnTo>
                      <a:pt x="596" y="237"/>
                    </a:lnTo>
                    <a:lnTo>
                      <a:pt x="600" y="235"/>
                    </a:lnTo>
                    <a:lnTo>
                      <a:pt x="600" y="231"/>
                    </a:lnTo>
                    <a:lnTo>
                      <a:pt x="600" y="227"/>
                    </a:lnTo>
                    <a:lnTo>
                      <a:pt x="596" y="227"/>
                    </a:lnTo>
                    <a:lnTo>
                      <a:pt x="593" y="225"/>
                    </a:lnTo>
                    <a:lnTo>
                      <a:pt x="591" y="221"/>
                    </a:lnTo>
                    <a:lnTo>
                      <a:pt x="589" y="219"/>
                    </a:lnTo>
                    <a:lnTo>
                      <a:pt x="591" y="215"/>
                    </a:lnTo>
                    <a:lnTo>
                      <a:pt x="595" y="212"/>
                    </a:lnTo>
                    <a:lnTo>
                      <a:pt x="591" y="210"/>
                    </a:lnTo>
                    <a:lnTo>
                      <a:pt x="591" y="210"/>
                    </a:lnTo>
                    <a:lnTo>
                      <a:pt x="593" y="208"/>
                    </a:lnTo>
                    <a:lnTo>
                      <a:pt x="593" y="206"/>
                    </a:lnTo>
                    <a:lnTo>
                      <a:pt x="589" y="204"/>
                    </a:lnTo>
                    <a:lnTo>
                      <a:pt x="585" y="202"/>
                    </a:lnTo>
                    <a:lnTo>
                      <a:pt x="585" y="200"/>
                    </a:lnTo>
                    <a:lnTo>
                      <a:pt x="589" y="200"/>
                    </a:lnTo>
                    <a:lnTo>
                      <a:pt x="587" y="196"/>
                    </a:lnTo>
                    <a:lnTo>
                      <a:pt x="587" y="194"/>
                    </a:lnTo>
                    <a:lnTo>
                      <a:pt x="591" y="187"/>
                    </a:lnTo>
                    <a:lnTo>
                      <a:pt x="593" y="177"/>
                    </a:lnTo>
                    <a:lnTo>
                      <a:pt x="596" y="177"/>
                    </a:lnTo>
                    <a:lnTo>
                      <a:pt x="600" y="175"/>
                    </a:lnTo>
                    <a:lnTo>
                      <a:pt x="600" y="177"/>
                    </a:lnTo>
                    <a:lnTo>
                      <a:pt x="602" y="179"/>
                    </a:lnTo>
                    <a:lnTo>
                      <a:pt x="596" y="190"/>
                    </a:lnTo>
                    <a:lnTo>
                      <a:pt x="595" y="200"/>
                    </a:lnTo>
                    <a:lnTo>
                      <a:pt x="595" y="202"/>
                    </a:lnTo>
                    <a:lnTo>
                      <a:pt x="596" y="204"/>
                    </a:lnTo>
                    <a:lnTo>
                      <a:pt x="598" y="202"/>
                    </a:lnTo>
                    <a:lnTo>
                      <a:pt x="604" y="202"/>
                    </a:lnTo>
                    <a:lnTo>
                      <a:pt x="604" y="206"/>
                    </a:lnTo>
                    <a:lnTo>
                      <a:pt x="606" y="206"/>
                    </a:lnTo>
                    <a:lnTo>
                      <a:pt x="610" y="206"/>
                    </a:lnTo>
                    <a:lnTo>
                      <a:pt x="612" y="196"/>
                    </a:lnTo>
                    <a:lnTo>
                      <a:pt x="614" y="187"/>
                    </a:lnTo>
                    <a:lnTo>
                      <a:pt x="610" y="187"/>
                    </a:lnTo>
                    <a:lnTo>
                      <a:pt x="608" y="185"/>
                    </a:lnTo>
                    <a:lnTo>
                      <a:pt x="608" y="181"/>
                    </a:lnTo>
                    <a:lnTo>
                      <a:pt x="608" y="179"/>
                    </a:lnTo>
                    <a:lnTo>
                      <a:pt x="618" y="179"/>
                    </a:lnTo>
                    <a:lnTo>
                      <a:pt x="623" y="177"/>
                    </a:lnTo>
                    <a:lnTo>
                      <a:pt x="625" y="171"/>
                    </a:lnTo>
                    <a:lnTo>
                      <a:pt x="631" y="164"/>
                    </a:lnTo>
                    <a:lnTo>
                      <a:pt x="625" y="160"/>
                    </a:lnTo>
                    <a:lnTo>
                      <a:pt x="625" y="156"/>
                    </a:lnTo>
                    <a:lnTo>
                      <a:pt x="627" y="154"/>
                    </a:lnTo>
                    <a:lnTo>
                      <a:pt x="633" y="148"/>
                    </a:lnTo>
                    <a:lnTo>
                      <a:pt x="639" y="144"/>
                    </a:lnTo>
                    <a:lnTo>
                      <a:pt x="643" y="144"/>
                    </a:lnTo>
                    <a:lnTo>
                      <a:pt x="646" y="144"/>
                    </a:lnTo>
                    <a:lnTo>
                      <a:pt x="648" y="141"/>
                    </a:lnTo>
                    <a:lnTo>
                      <a:pt x="652" y="141"/>
                    </a:lnTo>
                    <a:lnTo>
                      <a:pt x="658" y="142"/>
                    </a:lnTo>
                    <a:lnTo>
                      <a:pt x="658" y="139"/>
                    </a:lnTo>
                    <a:lnTo>
                      <a:pt x="660" y="133"/>
                    </a:lnTo>
                    <a:lnTo>
                      <a:pt x="662" y="135"/>
                    </a:lnTo>
                    <a:lnTo>
                      <a:pt x="664" y="139"/>
                    </a:lnTo>
                    <a:lnTo>
                      <a:pt x="666" y="139"/>
                    </a:lnTo>
                    <a:lnTo>
                      <a:pt x="667" y="137"/>
                    </a:lnTo>
                    <a:lnTo>
                      <a:pt x="669" y="135"/>
                    </a:lnTo>
                    <a:lnTo>
                      <a:pt x="673" y="135"/>
                    </a:lnTo>
                    <a:lnTo>
                      <a:pt x="667" y="131"/>
                    </a:lnTo>
                    <a:lnTo>
                      <a:pt x="664" y="129"/>
                    </a:lnTo>
                    <a:lnTo>
                      <a:pt x="666" y="125"/>
                    </a:lnTo>
                    <a:lnTo>
                      <a:pt x="669" y="123"/>
                    </a:lnTo>
                    <a:lnTo>
                      <a:pt x="667" y="119"/>
                    </a:lnTo>
                    <a:lnTo>
                      <a:pt x="667" y="118"/>
                    </a:lnTo>
                    <a:lnTo>
                      <a:pt x="671" y="116"/>
                    </a:lnTo>
                    <a:lnTo>
                      <a:pt x="673" y="110"/>
                    </a:lnTo>
                    <a:lnTo>
                      <a:pt x="675" y="102"/>
                    </a:lnTo>
                    <a:lnTo>
                      <a:pt x="681" y="102"/>
                    </a:lnTo>
                    <a:lnTo>
                      <a:pt x="687" y="100"/>
                    </a:lnTo>
                    <a:lnTo>
                      <a:pt x="691" y="98"/>
                    </a:lnTo>
                    <a:lnTo>
                      <a:pt x="694" y="91"/>
                    </a:lnTo>
                    <a:lnTo>
                      <a:pt x="694" y="96"/>
                    </a:lnTo>
                    <a:lnTo>
                      <a:pt x="700" y="93"/>
                    </a:lnTo>
                    <a:lnTo>
                      <a:pt x="700" y="95"/>
                    </a:lnTo>
                    <a:lnTo>
                      <a:pt x="704" y="96"/>
                    </a:lnTo>
                    <a:lnTo>
                      <a:pt x="708" y="93"/>
                    </a:lnTo>
                    <a:lnTo>
                      <a:pt x="714" y="89"/>
                    </a:lnTo>
                    <a:lnTo>
                      <a:pt x="712" y="83"/>
                    </a:lnTo>
                    <a:lnTo>
                      <a:pt x="710" y="77"/>
                    </a:lnTo>
                    <a:lnTo>
                      <a:pt x="712" y="77"/>
                    </a:lnTo>
                    <a:lnTo>
                      <a:pt x="712" y="7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99" name="Freeform 27"/>
              <p:cNvSpPr>
                <a:spLocks/>
              </p:cNvSpPr>
              <p:nvPr/>
            </p:nvSpPr>
            <p:spPr bwMode="gray">
              <a:xfrm>
                <a:off x="1998" y="3286"/>
                <a:ext cx="65" cy="79"/>
              </a:xfrm>
              <a:custGeom>
                <a:avLst/>
                <a:gdLst/>
                <a:ahLst/>
                <a:cxnLst>
                  <a:cxn ang="0">
                    <a:pos x="63" y="56"/>
                  </a:cxn>
                  <a:cxn ang="0">
                    <a:pos x="60" y="52"/>
                  </a:cxn>
                  <a:cxn ang="0">
                    <a:pos x="65" y="42"/>
                  </a:cxn>
                  <a:cxn ang="0">
                    <a:pos x="65" y="40"/>
                  </a:cxn>
                  <a:cxn ang="0">
                    <a:pos x="61" y="38"/>
                  </a:cxn>
                  <a:cxn ang="0">
                    <a:pos x="58" y="35"/>
                  </a:cxn>
                  <a:cxn ang="0">
                    <a:pos x="56" y="31"/>
                  </a:cxn>
                  <a:cxn ang="0">
                    <a:pos x="52" y="27"/>
                  </a:cxn>
                  <a:cxn ang="0">
                    <a:pos x="46" y="25"/>
                  </a:cxn>
                  <a:cxn ang="0">
                    <a:pos x="42" y="21"/>
                  </a:cxn>
                  <a:cxn ang="0">
                    <a:pos x="40" y="17"/>
                  </a:cxn>
                  <a:cxn ang="0">
                    <a:pos x="35" y="15"/>
                  </a:cxn>
                  <a:cxn ang="0">
                    <a:pos x="31" y="13"/>
                  </a:cxn>
                  <a:cxn ang="0">
                    <a:pos x="29" y="8"/>
                  </a:cxn>
                  <a:cxn ang="0">
                    <a:pos x="29" y="6"/>
                  </a:cxn>
                  <a:cxn ang="0">
                    <a:pos x="17" y="0"/>
                  </a:cxn>
                  <a:cxn ang="0">
                    <a:pos x="8" y="2"/>
                  </a:cxn>
                  <a:cxn ang="0">
                    <a:pos x="6" y="6"/>
                  </a:cxn>
                  <a:cxn ang="0">
                    <a:pos x="6" y="12"/>
                  </a:cxn>
                  <a:cxn ang="0">
                    <a:pos x="4" y="17"/>
                  </a:cxn>
                  <a:cxn ang="0">
                    <a:pos x="2" y="21"/>
                  </a:cxn>
                  <a:cxn ang="0">
                    <a:pos x="0" y="29"/>
                  </a:cxn>
                  <a:cxn ang="0">
                    <a:pos x="0" y="33"/>
                  </a:cxn>
                  <a:cxn ang="0">
                    <a:pos x="0" y="36"/>
                  </a:cxn>
                  <a:cxn ang="0">
                    <a:pos x="0" y="40"/>
                  </a:cxn>
                  <a:cxn ang="0">
                    <a:pos x="2" y="46"/>
                  </a:cxn>
                  <a:cxn ang="0">
                    <a:pos x="0" y="48"/>
                  </a:cxn>
                  <a:cxn ang="0">
                    <a:pos x="0" y="59"/>
                  </a:cxn>
                  <a:cxn ang="0">
                    <a:pos x="2" y="67"/>
                  </a:cxn>
                  <a:cxn ang="0">
                    <a:pos x="6" y="69"/>
                  </a:cxn>
                  <a:cxn ang="0">
                    <a:pos x="12" y="69"/>
                  </a:cxn>
                  <a:cxn ang="0">
                    <a:pos x="14" y="73"/>
                  </a:cxn>
                  <a:cxn ang="0">
                    <a:pos x="15" y="75"/>
                  </a:cxn>
                  <a:cxn ang="0">
                    <a:pos x="21" y="77"/>
                  </a:cxn>
                  <a:cxn ang="0">
                    <a:pos x="25" y="79"/>
                  </a:cxn>
                  <a:cxn ang="0">
                    <a:pos x="29" y="77"/>
                  </a:cxn>
                  <a:cxn ang="0">
                    <a:pos x="35" y="75"/>
                  </a:cxn>
                  <a:cxn ang="0">
                    <a:pos x="38" y="77"/>
                  </a:cxn>
                  <a:cxn ang="0">
                    <a:pos x="46" y="77"/>
                  </a:cxn>
                  <a:cxn ang="0">
                    <a:pos x="54" y="69"/>
                  </a:cxn>
                  <a:cxn ang="0">
                    <a:pos x="63" y="56"/>
                  </a:cxn>
                </a:cxnLst>
                <a:rect l="0" t="0" r="r" b="b"/>
                <a:pathLst>
                  <a:path w="65" h="79">
                    <a:moveTo>
                      <a:pt x="63" y="56"/>
                    </a:moveTo>
                    <a:lnTo>
                      <a:pt x="60" y="52"/>
                    </a:lnTo>
                    <a:lnTo>
                      <a:pt x="65" y="42"/>
                    </a:lnTo>
                    <a:lnTo>
                      <a:pt x="65" y="40"/>
                    </a:lnTo>
                    <a:lnTo>
                      <a:pt x="61" y="38"/>
                    </a:lnTo>
                    <a:lnTo>
                      <a:pt x="58" y="35"/>
                    </a:lnTo>
                    <a:lnTo>
                      <a:pt x="56" y="31"/>
                    </a:lnTo>
                    <a:lnTo>
                      <a:pt x="52" y="27"/>
                    </a:lnTo>
                    <a:lnTo>
                      <a:pt x="46" y="25"/>
                    </a:lnTo>
                    <a:lnTo>
                      <a:pt x="42" y="21"/>
                    </a:lnTo>
                    <a:lnTo>
                      <a:pt x="40" y="17"/>
                    </a:lnTo>
                    <a:lnTo>
                      <a:pt x="35" y="15"/>
                    </a:lnTo>
                    <a:lnTo>
                      <a:pt x="31" y="13"/>
                    </a:lnTo>
                    <a:lnTo>
                      <a:pt x="29" y="8"/>
                    </a:lnTo>
                    <a:lnTo>
                      <a:pt x="29" y="6"/>
                    </a:lnTo>
                    <a:lnTo>
                      <a:pt x="17" y="0"/>
                    </a:lnTo>
                    <a:lnTo>
                      <a:pt x="8" y="2"/>
                    </a:lnTo>
                    <a:lnTo>
                      <a:pt x="6" y="6"/>
                    </a:lnTo>
                    <a:lnTo>
                      <a:pt x="6" y="12"/>
                    </a:lnTo>
                    <a:lnTo>
                      <a:pt x="4" y="17"/>
                    </a:lnTo>
                    <a:lnTo>
                      <a:pt x="2" y="21"/>
                    </a:lnTo>
                    <a:lnTo>
                      <a:pt x="0" y="29"/>
                    </a:lnTo>
                    <a:lnTo>
                      <a:pt x="0" y="33"/>
                    </a:lnTo>
                    <a:lnTo>
                      <a:pt x="0" y="36"/>
                    </a:lnTo>
                    <a:lnTo>
                      <a:pt x="0" y="40"/>
                    </a:lnTo>
                    <a:lnTo>
                      <a:pt x="2" y="46"/>
                    </a:lnTo>
                    <a:lnTo>
                      <a:pt x="0" y="48"/>
                    </a:lnTo>
                    <a:lnTo>
                      <a:pt x="0" y="59"/>
                    </a:lnTo>
                    <a:lnTo>
                      <a:pt x="2" y="67"/>
                    </a:lnTo>
                    <a:lnTo>
                      <a:pt x="6" y="69"/>
                    </a:lnTo>
                    <a:lnTo>
                      <a:pt x="12" y="69"/>
                    </a:lnTo>
                    <a:lnTo>
                      <a:pt x="14" y="73"/>
                    </a:lnTo>
                    <a:lnTo>
                      <a:pt x="15" y="75"/>
                    </a:lnTo>
                    <a:lnTo>
                      <a:pt x="21" y="77"/>
                    </a:lnTo>
                    <a:lnTo>
                      <a:pt x="25" y="79"/>
                    </a:lnTo>
                    <a:lnTo>
                      <a:pt x="29" y="77"/>
                    </a:lnTo>
                    <a:lnTo>
                      <a:pt x="35" y="75"/>
                    </a:lnTo>
                    <a:lnTo>
                      <a:pt x="38" y="77"/>
                    </a:lnTo>
                    <a:lnTo>
                      <a:pt x="46" y="77"/>
                    </a:lnTo>
                    <a:lnTo>
                      <a:pt x="54" y="69"/>
                    </a:lnTo>
                    <a:lnTo>
                      <a:pt x="63" y="5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0" name="Freeform 28"/>
              <p:cNvSpPr>
                <a:spLocks noEditPoints="1"/>
              </p:cNvSpPr>
              <p:nvPr/>
            </p:nvSpPr>
            <p:spPr bwMode="gray">
              <a:xfrm>
                <a:off x="2631" y="1772"/>
                <a:ext cx="121" cy="211"/>
              </a:xfrm>
              <a:custGeom>
                <a:avLst/>
                <a:gdLst/>
                <a:ahLst/>
                <a:cxnLst>
                  <a:cxn ang="0">
                    <a:pos x="2" y="123"/>
                  </a:cxn>
                  <a:cxn ang="0">
                    <a:pos x="4" y="132"/>
                  </a:cxn>
                  <a:cxn ang="0">
                    <a:pos x="12" y="134"/>
                  </a:cxn>
                  <a:cxn ang="0">
                    <a:pos x="25" y="130"/>
                  </a:cxn>
                  <a:cxn ang="0">
                    <a:pos x="25" y="125"/>
                  </a:cxn>
                  <a:cxn ang="0">
                    <a:pos x="23" y="115"/>
                  </a:cxn>
                  <a:cxn ang="0">
                    <a:pos x="8" y="119"/>
                  </a:cxn>
                  <a:cxn ang="0">
                    <a:pos x="22" y="96"/>
                  </a:cxn>
                  <a:cxn ang="0">
                    <a:pos x="18" y="84"/>
                  </a:cxn>
                  <a:cxn ang="0">
                    <a:pos x="23" y="90"/>
                  </a:cxn>
                  <a:cxn ang="0">
                    <a:pos x="2" y="67"/>
                  </a:cxn>
                  <a:cxn ang="0">
                    <a:pos x="4" y="65"/>
                  </a:cxn>
                  <a:cxn ang="0">
                    <a:pos x="14" y="67"/>
                  </a:cxn>
                  <a:cxn ang="0">
                    <a:pos x="22" y="75"/>
                  </a:cxn>
                  <a:cxn ang="0">
                    <a:pos x="23" y="73"/>
                  </a:cxn>
                  <a:cxn ang="0">
                    <a:pos x="18" y="40"/>
                  </a:cxn>
                  <a:cxn ang="0">
                    <a:pos x="12" y="59"/>
                  </a:cxn>
                  <a:cxn ang="0">
                    <a:pos x="22" y="42"/>
                  </a:cxn>
                  <a:cxn ang="0">
                    <a:pos x="45" y="38"/>
                  </a:cxn>
                  <a:cxn ang="0">
                    <a:pos x="37" y="46"/>
                  </a:cxn>
                  <a:cxn ang="0">
                    <a:pos x="29" y="57"/>
                  </a:cxn>
                  <a:cxn ang="0">
                    <a:pos x="25" y="63"/>
                  </a:cxn>
                  <a:cxn ang="0">
                    <a:pos x="29" y="69"/>
                  </a:cxn>
                  <a:cxn ang="0">
                    <a:pos x="29" y="71"/>
                  </a:cxn>
                  <a:cxn ang="0">
                    <a:pos x="29" y="77"/>
                  </a:cxn>
                  <a:cxn ang="0">
                    <a:pos x="25" y="86"/>
                  </a:cxn>
                  <a:cxn ang="0">
                    <a:pos x="31" y="88"/>
                  </a:cxn>
                  <a:cxn ang="0">
                    <a:pos x="29" y="98"/>
                  </a:cxn>
                  <a:cxn ang="0">
                    <a:pos x="37" y="98"/>
                  </a:cxn>
                  <a:cxn ang="0">
                    <a:pos x="58" y="117"/>
                  </a:cxn>
                  <a:cxn ang="0">
                    <a:pos x="64" y="128"/>
                  </a:cxn>
                  <a:cxn ang="0">
                    <a:pos x="41" y="142"/>
                  </a:cxn>
                  <a:cxn ang="0">
                    <a:pos x="45" y="150"/>
                  </a:cxn>
                  <a:cxn ang="0">
                    <a:pos x="45" y="157"/>
                  </a:cxn>
                  <a:cxn ang="0">
                    <a:pos x="31" y="173"/>
                  </a:cxn>
                  <a:cxn ang="0">
                    <a:pos x="43" y="176"/>
                  </a:cxn>
                  <a:cxn ang="0">
                    <a:pos x="54" y="180"/>
                  </a:cxn>
                  <a:cxn ang="0">
                    <a:pos x="62" y="182"/>
                  </a:cxn>
                  <a:cxn ang="0">
                    <a:pos x="33" y="199"/>
                  </a:cxn>
                  <a:cxn ang="0">
                    <a:pos x="33" y="211"/>
                  </a:cxn>
                  <a:cxn ang="0">
                    <a:pos x="41" y="201"/>
                  </a:cxn>
                  <a:cxn ang="0">
                    <a:pos x="56" y="198"/>
                  </a:cxn>
                  <a:cxn ang="0">
                    <a:pos x="75" y="194"/>
                  </a:cxn>
                  <a:cxn ang="0">
                    <a:pos x="114" y="190"/>
                  </a:cxn>
                  <a:cxn ang="0">
                    <a:pos x="106" y="180"/>
                  </a:cxn>
                  <a:cxn ang="0">
                    <a:pos x="119" y="169"/>
                  </a:cxn>
                  <a:cxn ang="0">
                    <a:pos x="112" y="153"/>
                  </a:cxn>
                  <a:cxn ang="0">
                    <a:pos x="100" y="157"/>
                  </a:cxn>
                  <a:cxn ang="0">
                    <a:pos x="98" y="142"/>
                  </a:cxn>
                  <a:cxn ang="0">
                    <a:pos x="102" y="138"/>
                  </a:cxn>
                  <a:cxn ang="0">
                    <a:pos x="83" y="123"/>
                  </a:cxn>
                  <a:cxn ang="0">
                    <a:pos x="69" y="102"/>
                  </a:cxn>
                  <a:cxn ang="0">
                    <a:pos x="60" y="96"/>
                  </a:cxn>
                  <a:cxn ang="0">
                    <a:pos x="66" y="84"/>
                  </a:cxn>
                  <a:cxn ang="0">
                    <a:pos x="71" y="75"/>
                  </a:cxn>
                  <a:cxn ang="0">
                    <a:pos x="66" y="59"/>
                  </a:cxn>
                  <a:cxn ang="0">
                    <a:pos x="45" y="61"/>
                  </a:cxn>
                  <a:cxn ang="0">
                    <a:pos x="54" y="46"/>
                  </a:cxn>
                  <a:cxn ang="0">
                    <a:pos x="52" y="36"/>
                  </a:cxn>
                  <a:cxn ang="0">
                    <a:pos x="79" y="6"/>
                  </a:cxn>
                  <a:cxn ang="0">
                    <a:pos x="85" y="0"/>
                  </a:cxn>
                </a:cxnLst>
                <a:rect l="0" t="0" r="r" b="b"/>
                <a:pathLst>
                  <a:path w="121" h="211">
                    <a:moveTo>
                      <a:pt x="12" y="113"/>
                    </a:moveTo>
                    <a:lnTo>
                      <a:pt x="8" y="115"/>
                    </a:lnTo>
                    <a:lnTo>
                      <a:pt x="4" y="121"/>
                    </a:lnTo>
                    <a:lnTo>
                      <a:pt x="2" y="123"/>
                    </a:lnTo>
                    <a:lnTo>
                      <a:pt x="0" y="125"/>
                    </a:lnTo>
                    <a:lnTo>
                      <a:pt x="0" y="128"/>
                    </a:lnTo>
                    <a:lnTo>
                      <a:pt x="2" y="128"/>
                    </a:lnTo>
                    <a:lnTo>
                      <a:pt x="4" y="132"/>
                    </a:lnTo>
                    <a:lnTo>
                      <a:pt x="6" y="132"/>
                    </a:lnTo>
                    <a:lnTo>
                      <a:pt x="10" y="130"/>
                    </a:lnTo>
                    <a:lnTo>
                      <a:pt x="10" y="130"/>
                    </a:lnTo>
                    <a:lnTo>
                      <a:pt x="12" y="134"/>
                    </a:lnTo>
                    <a:lnTo>
                      <a:pt x="18" y="132"/>
                    </a:lnTo>
                    <a:lnTo>
                      <a:pt x="20" y="130"/>
                    </a:lnTo>
                    <a:lnTo>
                      <a:pt x="22" y="130"/>
                    </a:lnTo>
                    <a:lnTo>
                      <a:pt x="25" y="130"/>
                    </a:lnTo>
                    <a:lnTo>
                      <a:pt x="29" y="130"/>
                    </a:lnTo>
                    <a:lnTo>
                      <a:pt x="27" y="128"/>
                    </a:lnTo>
                    <a:lnTo>
                      <a:pt x="25" y="128"/>
                    </a:lnTo>
                    <a:lnTo>
                      <a:pt x="25" y="125"/>
                    </a:lnTo>
                    <a:lnTo>
                      <a:pt x="25" y="121"/>
                    </a:lnTo>
                    <a:lnTo>
                      <a:pt x="22" y="121"/>
                    </a:lnTo>
                    <a:lnTo>
                      <a:pt x="22" y="119"/>
                    </a:lnTo>
                    <a:lnTo>
                      <a:pt x="23" y="115"/>
                    </a:lnTo>
                    <a:lnTo>
                      <a:pt x="23" y="113"/>
                    </a:lnTo>
                    <a:lnTo>
                      <a:pt x="18" y="113"/>
                    </a:lnTo>
                    <a:lnTo>
                      <a:pt x="12" y="115"/>
                    </a:lnTo>
                    <a:lnTo>
                      <a:pt x="8" y="119"/>
                    </a:lnTo>
                    <a:lnTo>
                      <a:pt x="10" y="115"/>
                    </a:lnTo>
                    <a:lnTo>
                      <a:pt x="12" y="113"/>
                    </a:lnTo>
                    <a:close/>
                    <a:moveTo>
                      <a:pt x="23" y="92"/>
                    </a:moveTo>
                    <a:lnTo>
                      <a:pt x="22" y="96"/>
                    </a:lnTo>
                    <a:lnTo>
                      <a:pt x="23" y="98"/>
                    </a:lnTo>
                    <a:lnTo>
                      <a:pt x="25" y="94"/>
                    </a:lnTo>
                    <a:lnTo>
                      <a:pt x="23" y="92"/>
                    </a:lnTo>
                    <a:close/>
                    <a:moveTo>
                      <a:pt x="18" y="84"/>
                    </a:moveTo>
                    <a:lnTo>
                      <a:pt x="18" y="88"/>
                    </a:lnTo>
                    <a:lnTo>
                      <a:pt x="20" y="92"/>
                    </a:lnTo>
                    <a:lnTo>
                      <a:pt x="22" y="92"/>
                    </a:lnTo>
                    <a:lnTo>
                      <a:pt x="23" y="90"/>
                    </a:lnTo>
                    <a:lnTo>
                      <a:pt x="22" y="86"/>
                    </a:lnTo>
                    <a:lnTo>
                      <a:pt x="18" y="84"/>
                    </a:lnTo>
                    <a:close/>
                    <a:moveTo>
                      <a:pt x="2" y="65"/>
                    </a:moveTo>
                    <a:lnTo>
                      <a:pt x="2" y="67"/>
                    </a:lnTo>
                    <a:lnTo>
                      <a:pt x="4" y="69"/>
                    </a:lnTo>
                    <a:lnTo>
                      <a:pt x="4" y="67"/>
                    </a:lnTo>
                    <a:lnTo>
                      <a:pt x="6" y="67"/>
                    </a:lnTo>
                    <a:lnTo>
                      <a:pt x="4" y="65"/>
                    </a:lnTo>
                    <a:lnTo>
                      <a:pt x="2" y="65"/>
                    </a:lnTo>
                    <a:close/>
                    <a:moveTo>
                      <a:pt x="18" y="61"/>
                    </a:moveTo>
                    <a:lnTo>
                      <a:pt x="16" y="63"/>
                    </a:lnTo>
                    <a:lnTo>
                      <a:pt x="14" y="67"/>
                    </a:lnTo>
                    <a:lnTo>
                      <a:pt x="16" y="69"/>
                    </a:lnTo>
                    <a:lnTo>
                      <a:pt x="18" y="75"/>
                    </a:lnTo>
                    <a:lnTo>
                      <a:pt x="20" y="75"/>
                    </a:lnTo>
                    <a:lnTo>
                      <a:pt x="22" y="75"/>
                    </a:lnTo>
                    <a:lnTo>
                      <a:pt x="23" y="75"/>
                    </a:lnTo>
                    <a:lnTo>
                      <a:pt x="25" y="75"/>
                    </a:lnTo>
                    <a:lnTo>
                      <a:pt x="25" y="75"/>
                    </a:lnTo>
                    <a:lnTo>
                      <a:pt x="23" y="73"/>
                    </a:lnTo>
                    <a:lnTo>
                      <a:pt x="20" y="73"/>
                    </a:lnTo>
                    <a:lnTo>
                      <a:pt x="18" y="65"/>
                    </a:lnTo>
                    <a:lnTo>
                      <a:pt x="18" y="61"/>
                    </a:lnTo>
                    <a:close/>
                    <a:moveTo>
                      <a:pt x="18" y="40"/>
                    </a:moveTo>
                    <a:lnTo>
                      <a:pt x="14" y="44"/>
                    </a:lnTo>
                    <a:lnTo>
                      <a:pt x="10" y="52"/>
                    </a:lnTo>
                    <a:lnTo>
                      <a:pt x="10" y="57"/>
                    </a:lnTo>
                    <a:lnTo>
                      <a:pt x="12" y="59"/>
                    </a:lnTo>
                    <a:lnTo>
                      <a:pt x="16" y="56"/>
                    </a:lnTo>
                    <a:lnTo>
                      <a:pt x="20" y="48"/>
                    </a:lnTo>
                    <a:lnTo>
                      <a:pt x="22" y="44"/>
                    </a:lnTo>
                    <a:lnTo>
                      <a:pt x="22" y="42"/>
                    </a:lnTo>
                    <a:lnTo>
                      <a:pt x="20" y="40"/>
                    </a:lnTo>
                    <a:lnTo>
                      <a:pt x="18" y="40"/>
                    </a:lnTo>
                    <a:close/>
                    <a:moveTo>
                      <a:pt x="48" y="36"/>
                    </a:moveTo>
                    <a:lnTo>
                      <a:pt x="45" y="38"/>
                    </a:lnTo>
                    <a:lnTo>
                      <a:pt x="43" y="42"/>
                    </a:lnTo>
                    <a:lnTo>
                      <a:pt x="37" y="38"/>
                    </a:lnTo>
                    <a:lnTo>
                      <a:pt x="37" y="42"/>
                    </a:lnTo>
                    <a:lnTo>
                      <a:pt x="37" y="46"/>
                    </a:lnTo>
                    <a:lnTo>
                      <a:pt x="33" y="48"/>
                    </a:lnTo>
                    <a:lnTo>
                      <a:pt x="33" y="54"/>
                    </a:lnTo>
                    <a:lnTo>
                      <a:pt x="33" y="57"/>
                    </a:lnTo>
                    <a:lnTo>
                      <a:pt x="29" y="57"/>
                    </a:lnTo>
                    <a:lnTo>
                      <a:pt x="27" y="57"/>
                    </a:lnTo>
                    <a:lnTo>
                      <a:pt x="27" y="59"/>
                    </a:lnTo>
                    <a:lnTo>
                      <a:pt x="27" y="63"/>
                    </a:lnTo>
                    <a:lnTo>
                      <a:pt x="25" y="63"/>
                    </a:lnTo>
                    <a:lnTo>
                      <a:pt x="25" y="65"/>
                    </a:lnTo>
                    <a:lnTo>
                      <a:pt x="27" y="69"/>
                    </a:lnTo>
                    <a:lnTo>
                      <a:pt x="29" y="69"/>
                    </a:lnTo>
                    <a:lnTo>
                      <a:pt x="29" y="69"/>
                    </a:lnTo>
                    <a:lnTo>
                      <a:pt x="29" y="69"/>
                    </a:lnTo>
                    <a:lnTo>
                      <a:pt x="27" y="69"/>
                    </a:lnTo>
                    <a:lnTo>
                      <a:pt x="27" y="69"/>
                    </a:lnTo>
                    <a:lnTo>
                      <a:pt x="29" y="71"/>
                    </a:lnTo>
                    <a:lnTo>
                      <a:pt x="25" y="71"/>
                    </a:lnTo>
                    <a:lnTo>
                      <a:pt x="25" y="73"/>
                    </a:lnTo>
                    <a:lnTo>
                      <a:pt x="27" y="75"/>
                    </a:lnTo>
                    <a:lnTo>
                      <a:pt x="29" y="77"/>
                    </a:lnTo>
                    <a:lnTo>
                      <a:pt x="27" y="77"/>
                    </a:lnTo>
                    <a:lnTo>
                      <a:pt x="25" y="79"/>
                    </a:lnTo>
                    <a:lnTo>
                      <a:pt x="25" y="82"/>
                    </a:lnTo>
                    <a:lnTo>
                      <a:pt x="25" y="86"/>
                    </a:lnTo>
                    <a:lnTo>
                      <a:pt x="29" y="86"/>
                    </a:lnTo>
                    <a:lnTo>
                      <a:pt x="31" y="86"/>
                    </a:lnTo>
                    <a:lnTo>
                      <a:pt x="33" y="86"/>
                    </a:lnTo>
                    <a:lnTo>
                      <a:pt x="31" y="88"/>
                    </a:lnTo>
                    <a:lnTo>
                      <a:pt x="27" y="90"/>
                    </a:lnTo>
                    <a:lnTo>
                      <a:pt x="27" y="94"/>
                    </a:lnTo>
                    <a:lnTo>
                      <a:pt x="27" y="100"/>
                    </a:lnTo>
                    <a:lnTo>
                      <a:pt x="29" y="98"/>
                    </a:lnTo>
                    <a:lnTo>
                      <a:pt x="31" y="94"/>
                    </a:lnTo>
                    <a:lnTo>
                      <a:pt x="35" y="94"/>
                    </a:lnTo>
                    <a:lnTo>
                      <a:pt x="37" y="94"/>
                    </a:lnTo>
                    <a:lnTo>
                      <a:pt x="37" y="98"/>
                    </a:lnTo>
                    <a:lnTo>
                      <a:pt x="35" y="105"/>
                    </a:lnTo>
                    <a:lnTo>
                      <a:pt x="33" y="119"/>
                    </a:lnTo>
                    <a:lnTo>
                      <a:pt x="43" y="119"/>
                    </a:lnTo>
                    <a:lnTo>
                      <a:pt x="58" y="117"/>
                    </a:lnTo>
                    <a:lnTo>
                      <a:pt x="54" y="121"/>
                    </a:lnTo>
                    <a:lnTo>
                      <a:pt x="52" y="127"/>
                    </a:lnTo>
                    <a:lnTo>
                      <a:pt x="56" y="127"/>
                    </a:lnTo>
                    <a:lnTo>
                      <a:pt x="64" y="128"/>
                    </a:lnTo>
                    <a:lnTo>
                      <a:pt x="62" y="138"/>
                    </a:lnTo>
                    <a:lnTo>
                      <a:pt x="58" y="144"/>
                    </a:lnTo>
                    <a:lnTo>
                      <a:pt x="52" y="144"/>
                    </a:lnTo>
                    <a:lnTo>
                      <a:pt x="41" y="142"/>
                    </a:lnTo>
                    <a:lnTo>
                      <a:pt x="41" y="144"/>
                    </a:lnTo>
                    <a:lnTo>
                      <a:pt x="41" y="148"/>
                    </a:lnTo>
                    <a:lnTo>
                      <a:pt x="43" y="148"/>
                    </a:lnTo>
                    <a:lnTo>
                      <a:pt x="45" y="150"/>
                    </a:lnTo>
                    <a:lnTo>
                      <a:pt x="41" y="153"/>
                    </a:lnTo>
                    <a:lnTo>
                      <a:pt x="37" y="159"/>
                    </a:lnTo>
                    <a:lnTo>
                      <a:pt x="41" y="157"/>
                    </a:lnTo>
                    <a:lnTo>
                      <a:pt x="45" y="157"/>
                    </a:lnTo>
                    <a:lnTo>
                      <a:pt x="45" y="161"/>
                    </a:lnTo>
                    <a:lnTo>
                      <a:pt x="45" y="165"/>
                    </a:lnTo>
                    <a:lnTo>
                      <a:pt x="37" y="169"/>
                    </a:lnTo>
                    <a:lnTo>
                      <a:pt x="31" y="173"/>
                    </a:lnTo>
                    <a:lnTo>
                      <a:pt x="33" y="178"/>
                    </a:lnTo>
                    <a:lnTo>
                      <a:pt x="33" y="180"/>
                    </a:lnTo>
                    <a:lnTo>
                      <a:pt x="37" y="180"/>
                    </a:lnTo>
                    <a:lnTo>
                      <a:pt x="43" y="176"/>
                    </a:lnTo>
                    <a:lnTo>
                      <a:pt x="43" y="178"/>
                    </a:lnTo>
                    <a:lnTo>
                      <a:pt x="43" y="182"/>
                    </a:lnTo>
                    <a:lnTo>
                      <a:pt x="48" y="180"/>
                    </a:lnTo>
                    <a:lnTo>
                      <a:pt x="54" y="180"/>
                    </a:lnTo>
                    <a:lnTo>
                      <a:pt x="56" y="180"/>
                    </a:lnTo>
                    <a:lnTo>
                      <a:pt x="58" y="178"/>
                    </a:lnTo>
                    <a:lnTo>
                      <a:pt x="66" y="178"/>
                    </a:lnTo>
                    <a:lnTo>
                      <a:pt x="62" y="182"/>
                    </a:lnTo>
                    <a:lnTo>
                      <a:pt x="62" y="186"/>
                    </a:lnTo>
                    <a:lnTo>
                      <a:pt x="41" y="186"/>
                    </a:lnTo>
                    <a:lnTo>
                      <a:pt x="37" y="194"/>
                    </a:lnTo>
                    <a:lnTo>
                      <a:pt x="33" y="199"/>
                    </a:lnTo>
                    <a:lnTo>
                      <a:pt x="27" y="205"/>
                    </a:lnTo>
                    <a:lnTo>
                      <a:pt x="22" y="209"/>
                    </a:lnTo>
                    <a:lnTo>
                      <a:pt x="27" y="211"/>
                    </a:lnTo>
                    <a:lnTo>
                      <a:pt x="33" y="211"/>
                    </a:lnTo>
                    <a:lnTo>
                      <a:pt x="33" y="207"/>
                    </a:lnTo>
                    <a:lnTo>
                      <a:pt x="33" y="205"/>
                    </a:lnTo>
                    <a:lnTo>
                      <a:pt x="37" y="203"/>
                    </a:lnTo>
                    <a:lnTo>
                      <a:pt x="41" y="201"/>
                    </a:lnTo>
                    <a:lnTo>
                      <a:pt x="46" y="201"/>
                    </a:lnTo>
                    <a:lnTo>
                      <a:pt x="52" y="203"/>
                    </a:lnTo>
                    <a:lnTo>
                      <a:pt x="54" y="199"/>
                    </a:lnTo>
                    <a:lnTo>
                      <a:pt x="56" y="198"/>
                    </a:lnTo>
                    <a:lnTo>
                      <a:pt x="64" y="198"/>
                    </a:lnTo>
                    <a:lnTo>
                      <a:pt x="71" y="199"/>
                    </a:lnTo>
                    <a:lnTo>
                      <a:pt x="73" y="196"/>
                    </a:lnTo>
                    <a:lnTo>
                      <a:pt x="75" y="194"/>
                    </a:lnTo>
                    <a:lnTo>
                      <a:pt x="89" y="194"/>
                    </a:lnTo>
                    <a:lnTo>
                      <a:pt x="102" y="196"/>
                    </a:lnTo>
                    <a:lnTo>
                      <a:pt x="108" y="194"/>
                    </a:lnTo>
                    <a:lnTo>
                      <a:pt x="114" y="190"/>
                    </a:lnTo>
                    <a:lnTo>
                      <a:pt x="114" y="186"/>
                    </a:lnTo>
                    <a:lnTo>
                      <a:pt x="108" y="186"/>
                    </a:lnTo>
                    <a:lnTo>
                      <a:pt x="104" y="186"/>
                    </a:lnTo>
                    <a:lnTo>
                      <a:pt x="106" y="180"/>
                    </a:lnTo>
                    <a:lnTo>
                      <a:pt x="108" y="176"/>
                    </a:lnTo>
                    <a:lnTo>
                      <a:pt x="114" y="176"/>
                    </a:lnTo>
                    <a:lnTo>
                      <a:pt x="117" y="175"/>
                    </a:lnTo>
                    <a:lnTo>
                      <a:pt x="119" y="169"/>
                    </a:lnTo>
                    <a:lnTo>
                      <a:pt x="121" y="161"/>
                    </a:lnTo>
                    <a:lnTo>
                      <a:pt x="119" y="157"/>
                    </a:lnTo>
                    <a:lnTo>
                      <a:pt x="117" y="155"/>
                    </a:lnTo>
                    <a:lnTo>
                      <a:pt x="112" y="153"/>
                    </a:lnTo>
                    <a:lnTo>
                      <a:pt x="108" y="153"/>
                    </a:lnTo>
                    <a:lnTo>
                      <a:pt x="106" y="159"/>
                    </a:lnTo>
                    <a:lnTo>
                      <a:pt x="104" y="157"/>
                    </a:lnTo>
                    <a:lnTo>
                      <a:pt x="100" y="157"/>
                    </a:lnTo>
                    <a:lnTo>
                      <a:pt x="100" y="151"/>
                    </a:lnTo>
                    <a:lnTo>
                      <a:pt x="102" y="146"/>
                    </a:lnTo>
                    <a:lnTo>
                      <a:pt x="98" y="144"/>
                    </a:lnTo>
                    <a:lnTo>
                      <a:pt x="98" y="142"/>
                    </a:lnTo>
                    <a:lnTo>
                      <a:pt x="100" y="142"/>
                    </a:lnTo>
                    <a:lnTo>
                      <a:pt x="102" y="142"/>
                    </a:lnTo>
                    <a:lnTo>
                      <a:pt x="102" y="140"/>
                    </a:lnTo>
                    <a:lnTo>
                      <a:pt x="102" y="138"/>
                    </a:lnTo>
                    <a:lnTo>
                      <a:pt x="98" y="138"/>
                    </a:lnTo>
                    <a:lnTo>
                      <a:pt x="93" y="130"/>
                    </a:lnTo>
                    <a:lnTo>
                      <a:pt x="87" y="123"/>
                    </a:lnTo>
                    <a:lnTo>
                      <a:pt x="83" y="123"/>
                    </a:lnTo>
                    <a:lnTo>
                      <a:pt x="81" y="121"/>
                    </a:lnTo>
                    <a:lnTo>
                      <a:pt x="77" y="111"/>
                    </a:lnTo>
                    <a:lnTo>
                      <a:pt x="73" y="102"/>
                    </a:lnTo>
                    <a:lnTo>
                      <a:pt x="69" y="102"/>
                    </a:lnTo>
                    <a:lnTo>
                      <a:pt x="68" y="100"/>
                    </a:lnTo>
                    <a:lnTo>
                      <a:pt x="68" y="96"/>
                    </a:lnTo>
                    <a:lnTo>
                      <a:pt x="64" y="96"/>
                    </a:lnTo>
                    <a:lnTo>
                      <a:pt x="60" y="96"/>
                    </a:lnTo>
                    <a:lnTo>
                      <a:pt x="62" y="92"/>
                    </a:lnTo>
                    <a:lnTo>
                      <a:pt x="64" y="88"/>
                    </a:lnTo>
                    <a:lnTo>
                      <a:pt x="66" y="86"/>
                    </a:lnTo>
                    <a:lnTo>
                      <a:pt x="66" y="84"/>
                    </a:lnTo>
                    <a:lnTo>
                      <a:pt x="64" y="84"/>
                    </a:lnTo>
                    <a:lnTo>
                      <a:pt x="62" y="82"/>
                    </a:lnTo>
                    <a:lnTo>
                      <a:pt x="66" y="79"/>
                    </a:lnTo>
                    <a:lnTo>
                      <a:pt x="71" y="75"/>
                    </a:lnTo>
                    <a:lnTo>
                      <a:pt x="73" y="67"/>
                    </a:lnTo>
                    <a:lnTo>
                      <a:pt x="73" y="61"/>
                    </a:lnTo>
                    <a:lnTo>
                      <a:pt x="69" y="59"/>
                    </a:lnTo>
                    <a:lnTo>
                      <a:pt x="66" y="59"/>
                    </a:lnTo>
                    <a:lnTo>
                      <a:pt x="56" y="61"/>
                    </a:lnTo>
                    <a:lnTo>
                      <a:pt x="48" y="63"/>
                    </a:lnTo>
                    <a:lnTo>
                      <a:pt x="46" y="61"/>
                    </a:lnTo>
                    <a:lnTo>
                      <a:pt x="45" y="61"/>
                    </a:lnTo>
                    <a:lnTo>
                      <a:pt x="45" y="57"/>
                    </a:lnTo>
                    <a:lnTo>
                      <a:pt x="46" y="54"/>
                    </a:lnTo>
                    <a:lnTo>
                      <a:pt x="50" y="52"/>
                    </a:lnTo>
                    <a:lnTo>
                      <a:pt x="54" y="46"/>
                    </a:lnTo>
                    <a:lnTo>
                      <a:pt x="58" y="46"/>
                    </a:lnTo>
                    <a:lnTo>
                      <a:pt x="58" y="40"/>
                    </a:lnTo>
                    <a:lnTo>
                      <a:pt x="56" y="38"/>
                    </a:lnTo>
                    <a:lnTo>
                      <a:pt x="52" y="36"/>
                    </a:lnTo>
                    <a:lnTo>
                      <a:pt x="48" y="36"/>
                    </a:lnTo>
                    <a:close/>
                    <a:moveTo>
                      <a:pt x="85" y="0"/>
                    </a:moveTo>
                    <a:lnTo>
                      <a:pt x="81" y="4"/>
                    </a:lnTo>
                    <a:lnTo>
                      <a:pt x="79" y="6"/>
                    </a:lnTo>
                    <a:lnTo>
                      <a:pt x="81" y="9"/>
                    </a:lnTo>
                    <a:lnTo>
                      <a:pt x="85" y="13"/>
                    </a:lnTo>
                    <a:lnTo>
                      <a:pt x="85" y="4"/>
                    </a:lnTo>
                    <a:lnTo>
                      <a:pt x="8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1" name="Freeform 29"/>
              <p:cNvSpPr>
                <a:spLocks/>
              </p:cNvSpPr>
              <p:nvPr/>
            </p:nvSpPr>
            <p:spPr bwMode="gray">
              <a:xfrm>
                <a:off x="3363" y="2403"/>
                <a:ext cx="67" cy="44"/>
              </a:xfrm>
              <a:custGeom>
                <a:avLst/>
                <a:gdLst/>
                <a:ahLst/>
                <a:cxnLst>
                  <a:cxn ang="0">
                    <a:pos x="0" y="12"/>
                  </a:cxn>
                  <a:cxn ang="0">
                    <a:pos x="0" y="18"/>
                  </a:cxn>
                  <a:cxn ang="0">
                    <a:pos x="5" y="25"/>
                  </a:cxn>
                  <a:cxn ang="0">
                    <a:pos x="7" y="37"/>
                  </a:cxn>
                  <a:cxn ang="0">
                    <a:pos x="26" y="41"/>
                  </a:cxn>
                  <a:cxn ang="0">
                    <a:pos x="48" y="44"/>
                  </a:cxn>
                  <a:cxn ang="0">
                    <a:pos x="51" y="44"/>
                  </a:cxn>
                  <a:cxn ang="0">
                    <a:pos x="51" y="44"/>
                  </a:cxn>
                  <a:cxn ang="0">
                    <a:pos x="51" y="41"/>
                  </a:cxn>
                  <a:cxn ang="0">
                    <a:pos x="55" y="35"/>
                  </a:cxn>
                  <a:cxn ang="0">
                    <a:pos x="57" y="27"/>
                  </a:cxn>
                  <a:cxn ang="0">
                    <a:pos x="55" y="25"/>
                  </a:cxn>
                  <a:cxn ang="0">
                    <a:pos x="55" y="25"/>
                  </a:cxn>
                  <a:cxn ang="0">
                    <a:pos x="53" y="23"/>
                  </a:cxn>
                  <a:cxn ang="0">
                    <a:pos x="55" y="23"/>
                  </a:cxn>
                  <a:cxn ang="0">
                    <a:pos x="55" y="21"/>
                  </a:cxn>
                  <a:cxn ang="0">
                    <a:pos x="59" y="19"/>
                  </a:cxn>
                  <a:cxn ang="0">
                    <a:pos x="59" y="18"/>
                  </a:cxn>
                  <a:cxn ang="0">
                    <a:pos x="59" y="18"/>
                  </a:cxn>
                  <a:cxn ang="0">
                    <a:pos x="57" y="14"/>
                  </a:cxn>
                  <a:cxn ang="0">
                    <a:pos x="59" y="14"/>
                  </a:cxn>
                  <a:cxn ang="0">
                    <a:pos x="63" y="14"/>
                  </a:cxn>
                  <a:cxn ang="0">
                    <a:pos x="65" y="12"/>
                  </a:cxn>
                  <a:cxn ang="0">
                    <a:pos x="67" y="10"/>
                  </a:cxn>
                  <a:cxn ang="0">
                    <a:pos x="65" y="8"/>
                  </a:cxn>
                  <a:cxn ang="0">
                    <a:pos x="61" y="6"/>
                  </a:cxn>
                  <a:cxn ang="0">
                    <a:pos x="61" y="0"/>
                  </a:cxn>
                  <a:cxn ang="0">
                    <a:pos x="57" y="0"/>
                  </a:cxn>
                  <a:cxn ang="0">
                    <a:pos x="53" y="6"/>
                  </a:cxn>
                  <a:cxn ang="0">
                    <a:pos x="49" y="10"/>
                  </a:cxn>
                  <a:cxn ang="0">
                    <a:pos x="44" y="16"/>
                  </a:cxn>
                  <a:cxn ang="0">
                    <a:pos x="36" y="19"/>
                  </a:cxn>
                  <a:cxn ang="0">
                    <a:pos x="34" y="23"/>
                  </a:cxn>
                  <a:cxn ang="0">
                    <a:pos x="28" y="21"/>
                  </a:cxn>
                  <a:cxn ang="0">
                    <a:pos x="25" y="19"/>
                  </a:cxn>
                  <a:cxn ang="0">
                    <a:pos x="15" y="21"/>
                  </a:cxn>
                  <a:cxn ang="0">
                    <a:pos x="3" y="19"/>
                  </a:cxn>
                  <a:cxn ang="0">
                    <a:pos x="3" y="16"/>
                  </a:cxn>
                  <a:cxn ang="0">
                    <a:pos x="3" y="14"/>
                  </a:cxn>
                  <a:cxn ang="0">
                    <a:pos x="0" y="12"/>
                  </a:cxn>
                </a:cxnLst>
                <a:rect l="0" t="0" r="r" b="b"/>
                <a:pathLst>
                  <a:path w="67" h="44">
                    <a:moveTo>
                      <a:pt x="0" y="12"/>
                    </a:moveTo>
                    <a:lnTo>
                      <a:pt x="0" y="18"/>
                    </a:lnTo>
                    <a:lnTo>
                      <a:pt x="5" y="25"/>
                    </a:lnTo>
                    <a:lnTo>
                      <a:pt x="7" y="37"/>
                    </a:lnTo>
                    <a:lnTo>
                      <a:pt x="26" y="41"/>
                    </a:lnTo>
                    <a:lnTo>
                      <a:pt x="48" y="44"/>
                    </a:lnTo>
                    <a:lnTo>
                      <a:pt x="51" y="44"/>
                    </a:lnTo>
                    <a:lnTo>
                      <a:pt x="51" y="44"/>
                    </a:lnTo>
                    <a:lnTo>
                      <a:pt x="51" y="41"/>
                    </a:lnTo>
                    <a:lnTo>
                      <a:pt x="55" y="35"/>
                    </a:lnTo>
                    <a:lnTo>
                      <a:pt x="57" y="27"/>
                    </a:lnTo>
                    <a:lnTo>
                      <a:pt x="55" y="25"/>
                    </a:lnTo>
                    <a:lnTo>
                      <a:pt x="55" y="25"/>
                    </a:lnTo>
                    <a:lnTo>
                      <a:pt x="53" y="23"/>
                    </a:lnTo>
                    <a:lnTo>
                      <a:pt x="55" y="23"/>
                    </a:lnTo>
                    <a:lnTo>
                      <a:pt x="55" y="21"/>
                    </a:lnTo>
                    <a:lnTo>
                      <a:pt x="59" y="19"/>
                    </a:lnTo>
                    <a:lnTo>
                      <a:pt x="59" y="18"/>
                    </a:lnTo>
                    <a:lnTo>
                      <a:pt x="59" y="18"/>
                    </a:lnTo>
                    <a:lnTo>
                      <a:pt x="57" y="14"/>
                    </a:lnTo>
                    <a:lnTo>
                      <a:pt x="59" y="14"/>
                    </a:lnTo>
                    <a:lnTo>
                      <a:pt x="63" y="14"/>
                    </a:lnTo>
                    <a:lnTo>
                      <a:pt x="65" y="12"/>
                    </a:lnTo>
                    <a:lnTo>
                      <a:pt x="67" y="10"/>
                    </a:lnTo>
                    <a:lnTo>
                      <a:pt x="65" y="8"/>
                    </a:lnTo>
                    <a:lnTo>
                      <a:pt x="61" y="6"/>
                    </a:lnTo>
                    <a:lnTo>
                      <a:pt x="61" y="0"/>
                    </a:lnTo>
                    <a:lnTo>
                      <a:pt x="57" y="0"/>
                    </a:lnTo>
                    <a:lnTo>
                      <a:pt x="53" y="6"/>
                    </a:lnTo>
                    <a:lnTo>
                      <a:pt x="49" y="10"/>
                    </a:lnTo>
                    <a:lnTo>
                      <a:pt x="44" y="16"/>
                    </a:lnTo>
                    <a:lnTo>
                      <a:pt x="36" y="19"/>
                    </a:lnTo>
                    <a:lnTo>
                      <a:pt x="34" y="23"/>
                    </a:lnTo>
                    <a:lnTo>
                      <a:pt x="28" y="21"/>
                    </a:lnTo>
                    <a:lnTo>
                      <a:pt x="25" y="19"/>
                    </a:lnTo>
                    <a:lnTo>
                      <a:pt x="15" y="21"/>
                    </a:lnTo>
                    <a:lnTo>
                      <a:pt x="3" y="19"/>
                    </a:lnTo>
                    <a:lnTo>
                      <a:pt x="3" y="16"/>
                    </a:lnTo>
                    <a:lnTo>
                      <a:pt x="3" y="14"/>
                    </a:lnTo>
                    <a:lnTo>
                      <a:pt x="0" y="1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2" name="Freeform 30"/>
              <p:cNvSpPr>
                <a:spLocks noEditPoints="1"/>
              </p:cNvSpPr>
              <p:nvPr/>
            </p:nvSpPr>
            <p:spPr bwMode="gray">
              <a:xfrm>
                <a:off x="3019" y="1939"/>
                <a:ext cx="202" cy="151"/>
              </a:xfrm>
              <a:custGeom>
                <a:avLst/>
                <a:gdLst/>
                <a:ahLst/>
                <a:cxnLst>
                  <a:cxn ang="0">
                    <a:pos x="79" y="113"/>
                  </a:cxn>
                  <a:cxn ang="0">
                    <a:pos x="69" y="126"/>
                  </a:cxn>
                  <a:cxn ang="0">
                    <a:pos x="71" y="132"/>
                  </a:cxn>
                  <a:cxn ang="0">
                    <a:pos x="79" y="128"/>
                  </a:cxn>
                  <a:cxn ang="0">
                    <a:pos x="88" y="117"/>
                  </a:cxn>
                  <a:cxn ang="0">
                    <a:pos x="196" y="90"/>
                  </a:cxn>
                  <a:cxn ang="0">
                    <a:pos x="198" y="73"/>
                  </a:cxn>
                  <a:cxn ang="0">
                    <a:pos x="194" y="59"/>
                  </a:cxn>
                  <a:cxn ang="0">
                    <a:pos x="196" y="50"/>
                  </a:cxn>
                  <a:cxn ang="0">
                    <a:pos x="184" y="40"/>
                  </a:cxn>
                  <a:cxn ang="0">
                    <a:pos x="175" y="34"/>
                  </a:cxn>
                  <a:cxn ang="0">
                    <a:pos x="161" y="38"/>
                  </a:cxn>
                  <a:cxn ang="0">
                    <a:pos x="156" y="31"/>
                  </a:cxn>
                  <a:cxn ang="0">
                    <a:pos x="150" y="25"/>
                  </a:cxn>
                  <a:cxn ang="0">
                    <a:pos x="134" y="21"/>
                  </a:cxn>
                  <a:cxn ang="0">
                    <a:pos x="125" y="11"/>
                  </a:cxn>
                  <a:cxn ang="0">
                    <a:pos x="119" y="2"/>
                  </a:cxn>
                  <a:cxn ang="0">
                    <a:pos x="108" y="4"/>
                  </a:cxn>
                  <a:cxn ang="0">
                    <a:pos x="102" y="0"/>
                  </a:cxn>
                  <a:cxn ang="0">
                    <a:pos x="94" y="8"/>
                  </a:cxn>
                  <a:cxn ang="0">
                    <a:pos x="85" y="9"/>
                  </a:cxn>
                  <a:cxn ang="0">
                    <a:pos x="71" y="8"/>
                  </a:cxn>
                  <a:cxn ang="0">
                    <a:pos x="65" y="8"/>
                  </a:cxn>
                  <a:cxn ang="0">
                    <a:pos x="50" y="8"/>
                  </a:cxn>
                  <a:cxn ang="0">
                    <a:pos x="27" y="6"/>
                  </a:cxn>
                  <a:cxn ang="0">
                    <a:pos x="23" y="9"/>
                  </a:cxn>
                  <a:cxn ang="0">
                    <a:pos x="17" y="15"/>
                  </a:cxn>
                  <a:cxn ang="0">
                    <a:pos x="14" y="29"/>
                  </a:cxn>
                  <a:cxn ang="0">
                    <a:pos x="15" y="48"/>
                  </a:cxn>
                  <a:cxn ang="0">
                    <a:pos x="14" y="63"/>
                  </a:cxn>
                  <a:cxn ang="0">
                    <a:pos x="0" y="77"/>
                  </a:cxn>
                  <a:cxn ang="0">
                    <a:pos x="14" y="82"/>
                  </a:cxn>
                  <a:cxn ang="0">
                    <a:pos x="27" y="86"/>
                  </a:cxn>
                  <a:cxn ang="0">
                    <a:pos x="38" y="79"/>
                  </a:cxn>
                  <a:cxn ang="0">
                    <a:pos x="50" y="69"/>
                  </a:cxn>
                  <a:cxn ang="0">
                    <a:pos x="63" y="75"/>
                  </a:cxn>
                  <a:cxn ang="0">
                    <a:pos x="73" y="86"/>
                  </a:cxn>
                  <a:cxn ang="0">
                    <a:pos x="79" y="100"/>
                  </a:cxn>
                  <a:cxn ang="0">
                    <a:pos x="92" y="113"/>
                  </a:cxn>
                  <a:cxn ang="0">
                    <a:pos x="109" y="113"/>
                  </a:cxn>
                  <a:cxn ang="0">
                    <a:pos x="117" y="123"/>
                  </a:cxn>
                  <a:cxn ang="0">
                    <a:pos x="131" y="121"/>
                  </a:cxn>
                  <a:cxn ang="0">
                    <a:pos x="127" y="126"/>
                  </a:cxn>
                  <a:cxn ang="0">
                    <a:pos x="119" y="136"/>
                  </a:cxn>
                  <a:cxn ang="0">
                    <a:pos x="129" y="142"/>
                  </a:cxn>
                  <a:cxn ang="0">
                    <a:pos x="144" y="146"/>
                  </a:cxn>
                  <a:cxn ang="0">
                    <a:pos x="142" y="132"/>
                  </a:cxn>
                  <a:cxn ang="0">
                    <a:pos x="138" y="126"/>
                  </a:cxn>
                  <a:cxn ang="0">
                    <a:pos x="150" y="119"/>
                  </a:cxn>
                  <a:cxn ang="0">
                    <a:pos x="173" y="107"/>
                  </a:cxn>
                </a:cxnLst>
                <a:rect l="0" t="0" r="r" b="b"/>
                <a:pathLst>
                  <a:path w="202" h="151">
                    <a:moveTo>
                      <a:pt x="88" y="117"/>
                    </a:moveTo>
                    <a:lnTo>
                      <a:pt x="85" y="115"/>
                    </a:lnTo>
                    <a:lnTo>
                      <a:pt x="83" y="115"/>
                    </a:lnTo>
                    <a:lnTo>
                      <a:pt x="79" y="113"/>
                    </a:lnTo>
                    <a:lnTo>
                      <a:pt x="77" y="113"/>
                    </a:lnTo>
                    <a:lnTo>
                      <a:pt x="73" y="117"/>
                    </a:lnTo>
                    <a:lnTo>
                      <a:pt x="71" y="121"/>
                    </a:lnTo>
                    <a:lnTo>
                      <a:pt x="69" y="126"/>
                    </a:lnTo>
                    <a:lnTo>
                      <a:pt x="67" y="130"/>
                    </a:lnTo>
                    <a:lnTo>
                      <a:pt x="67" y="130"/>
                    </a:lnTo>
                    <a:lnTo>
                      <a:pt x="69" y="130"/>
                    </a:lnTo>
                    <a:lnTo>
                      <a:pt x="71" y="132"/>
                    </a:lnTo>
                    <a:lnTo>
                      <a:pt x="73" y="130"/>
                    </a:lnTo>
                    <a:lnTo>
                      <a:pt x="75" y="130"/>
                    </a:lnTo>
                    <a:lnTo>
                      <a:pt x="79" y="130"/>
                    </a:lnTo>
                    <a:lnTo>
                      <a:pt x="79" y="128"/>
                    </a:lnTo>
                    <a:lnTo>
                      <a:pt x="83" y="126"/>
                    </a:lnTo>
                    <a:lnTo>
                      <a:pt x="85" y="125"/>
                    </a:lnTo>
                    <a:lnTo>
                      <a:pt x="86" y="123"/>
                    </a:lnTo>
                    <a:lnTo>
                      <a:pt x="88" y="117"/>
                    </a:lnTo>
                    <a:close/>
                    <a:moveTo>
                      <a:pt x="184" y="103"/>
                    </a:moveTo>
                    <a:lnTo>
                      <a:pt x="186" y="96"/>
                    </a:lnTo>
                    <a:lnTo>
                      <a:pt x="190" y="90"/>
                    </a:lnTo>
                    <a:lnTo>
                      <a:pt x="196" y="90"/>
                    </a:lnTo>
                    <a:lnTo>
                      <a:pt x="202" y="88"/>
                    </a:lnTo>
                    <a:lnTo>
                      <a:pt x="200" y="82"/>
                    </a:lnTo>
                    <a:lnTo>
                      <a:pt x="198" y="75"/>
                    </a:lnTo>
                    <a:lnTo>
                      <a:pt x="198" y="73"/>
                    </a:lnTo>
                    <a:lnTo>
                      <a:pt x="198" y="71"/>
                    </a:lnTo>
                    <a:lnTo>
                      <a:pt x="198" y="65"/>
                    </a:lnTo>
                    <a:lnTo>
                      <a:pt x="194" y="61"/>
                    </a:lnTo>
                    <a:lnTo>
                      <a:pt x="194" y="59"/>
                    </a:lnTo>
                    <a:lnTo>
                      <a:pt x="198" y="55"/>
                    </a:lnTo>
                    <a:lnTo>
                      <a:pt x="198" y="54"/>
                    </a:lnTo>
                    <a:lnTo>
                      <a:pt x="196" y="54"/>
                    </a:lnTo>
                    <a:lnTo>
                      <a:pt x="196" y="50"/>
                    </a:lnTo>
                    <a:lnTo>
                      <a:pt x="194" y="46"/>
                    </a:lnTo>
                    <a:lnTo>
                      <a:pt x="192" y="44"/>
                    </a:lnTo>
                    <a:lnTo>
                      <a:pt x="188" y="42"/>
                    </a:lnTo>
                    <a:lnTo>
                      <a:pt x="184" y="40"/>
                    </a:lnTo>
                    <a:lnTo>
                      <a:pt x="180" y="38"/>
                    </a:lnTo>
                    <a:lnTo>
                      <a:pt x="179" y="38"/>
                    </a:lnTo>
                    <a:lnTo>
                      <a:pt x="179" y="36"/>
                    </a:lnTo>
                    <a:lnTo>
                      <a:pt x="175" y="34"/>
                    </a:lnTo>
                    <a:lnTo>
                      <a:pt x="173" y="34"/>
                    </a:lnTo>
                    <a:lnTo>
                      <a:pt x="171" y="34"/>
                    </a:lnTo>
                    <a:lnTo>
                      <a:pt x="167" y="36"/>
                    </a:lnTo>
                    <a:lnTo>
                      <a:pt x="161" y="38"/>
                    </a:lnTo>
                    <a:lnTo>
                      <a:pt x="159" y="38"/>
                    </a:lnTo>
                    <a:lnTo>
                      <a:pt x="159" y="34"/>
                    </a:lnTo>
                    <a:lnTo>
                      <a:pt x="156" y="31"/>
                    </a:lnTo>
                    <a:lnTo>
                      <a:pt x="156" y="31"/>
                    </a:lnTo>
                    <a:lnTo>
                      <a:pt x="154" y="31"/>
                    </a:lnTo>
                    <a:lnTo>
                      <a:pt x="154" y="29"/>
                    </a:lnTo>
                    <a:lnTo>
                      <a:pt x="152" y="29"/>
                    </a:lnTo>
                    <a:lnTo>
                      <a:pt x="150" y="25"/>
                    </a:lnTo>
                    <a:lnTo>
                      <a:pt x="146" y="23"/>
                    </a:lnTo>
                    <a:lnTo>
                      <a:pt x="142" y="23"/>
                    </a:lnTo>
                    <a:lnTo>
                      <a:pt x="138" y="21"/>
                    </a:lnTo>
                    <a:lnTo>
                      <a:pt x="134" y="21"/>
                    </a:lnTo>
                    <a:lnTo>
                      <a:pt x="131" y="21"/>
                    </a:lnTo>
                    <a:lnTo>
                      <a:pt x="127" y="17"/>
                    </a:lnTo>
                    <a:lnTo>
                      <a:pt x="127" y="15"/>
                    </a:lnTo>
                    <a:lnTo>
                      <a:pt x="125" y="11"/>
                    </a:lnTo>
                    <a:lnTo>
                      <a:pt x="123" y="9"/>
                    </a:lnTo>
                    <a:lnTo>
                      <a:pt x="123" y="8"/>
                    </a:lnTo>
                    <a:lnTo>
                      <a:pt x="121" y="4"/>
                    </a:lnTo>
                    <a:lnTo>
                      <a:pt x="119" y="2"/>
                    </a:lnTo>
                    <a:lnTo>
                      <a:pt x="115" y="2"/>
                    </a:lnTo>
                    <a:lnTo>
                      <a:pt x="113" y="0"/>
                    </a:lnTo>
                    <a:lnTo>
                      <a:pt x="109" y="2"/>
                    </a:lnTo>
                    <a:lnTo>
                      <a:pt x="108" y="4"/>
                    </a:lnTo>
                    <a:lnTo>
                      <a:pt x="106" y="4"/>
                    </a:lnTo>
                    <a:lnTo>
                      <a:pt x="104" y="2"/>
                    </a:lnTo>
                    <a:lnTo>
                      <a:pt x="102" y="0"/>
                    </a:lnTo>
                    <a:lnTo>
                      <a:pt x="102" y="0"/>
                    </a:lnTo>
                    <a:lnTo>
                      <a:pt x="98" y="0"/>
                    </a:lnTo>
                    <a:lnTo>
                      <a:pt x="96" y="2"/>
                    </a:lnTo>
                    <a:lnTo>
                      <a:pt x="94" y="4"/>
                    </a:lnTo>
                    <a:lnTo>
                      <a:pt x="94" y="8"/>
                    </a:lnTo>
                    <a:lnTo>
                      <a:pt x="94" y="9"/>
                    </a:lnTo>
                    <a:lnTo>
                      <a:pt x="92" y="9"/>
                    </a:lnTo>
                    <a:lnTo>
                      <a:pt x="90" y="9"/>
                    </a:lnTo>
                    <a:lnTo>
                      <a:pt x="85" y="9"/>
                    </a:lnTo>
                    <a:lnTo>
                      <a:pt x="81" y="9"/>
                    </a:lnTo>
                    <a:lnTo>
                      <a:pt x="77" y="8"/>
                    </a:lnTo>
                    <a:lnTo>
                      <a:pt x="75" y="9"/>
                    </a:lnTo>
                    <a:lnTo>
                      <a:pt x="71" y="8"/>
                    </a:lnTo>
                    <a:lnTo>
                      <a:pt x="69" y="8"/>
                    </a:lnTo>
                    <a:lnTo>
                      <a:pt x="67" y="9"/>
                    </a:lnTo>
                    <a:lnTo>
                      <a:pt x="67" y="11"/>
                    </a:lnTo>
                    <a:lnTo>
                      <a:pt x="65" y="8"/>
                    </a:lnTo>
                    <a:lnTo>
                      <a:pt x="65" y="8"/>
                    </a:lnTo>
                    <a:lnTo>
                      <a:pt x="61" y="8"/>
                    </a:lnTo>
                    <a:lnTo>
                      <a:pt x="56" y="8"/>
                    </a:lnTo>
                    <a:lnTo>
                      <a:pt x="50" y="8"/>
                    </a:lnTo>
                    <a:lnTo>
                      <a:pt x="44" y="6"/>
                    </a:lnTo>
                    <a:lnTo>
                      <a:pt x="37" y="6"/>
                    </a:lnTo>
                    <a:lnTo>
                      <a:pt x="31" y="6"/>
                    </a:lnTo>
                    <a:lnTo>
                      <a:pt x="27" y="6"/>
                    </a:lnTo>
                    <a:lnTo>
                      <a:pt x="27" y="8"/>
                    </a:lnTo>
                    <a:lnTo>
                      <a:pt x="25" y="9"/>
                    </a:lnTo>
                    <a:lnTo>
                      <a:pt x="25" y="9"/>
                    </a:lnTo>
                    <a:lnTo>
                      <a:pt x="23" y="9"/>
                    </a:lnTo>
                    <a:lnTo>
                      <a:pt x="19" y="6"/>
                    </a:lnTo>
                    <a:lnTo>
                      <a:pt x="15" y="8"/>
                    </a:lnTo>
                    <a:lnTo>
                      <a:pt x="15" y="11"/>
                    </a:lnTo>
                    <a:lnTo>
                      <a:pt x="17" y="15"/>
                    </a:lnTo>
                    <a:lnTo>
                      <a:pt x="17" y="17"/>
                    </a:lnTo>
                    <a:lnTo>
                      <a:pt x="15" y="21"/>
                    </a:lnTo>
                    <a:lnTo>
                      <a:pt x="15" y="25"/>
                    </a:lnTo>
                    <a:lnTo>
                      <a:pt x="14" y="29"/>
                    </a:lnTo>
                    <a:lnTo>
                      <a:pt x="15" y="36"/>
                    </a:lnTo>
                    <a:lnTo>
                      <a:pt x="19" y="38"/>
                    </a:lnTo>
                    <a:lnTo>
                      <a:pt x="17" y="42"/>
                    </a:lnTo>
                    <a:lnTo>
                      <a:pt x="15" y="48"/>
                    </a:lnTo>
                    <a:lnTo>
                      <a:pt x="14" y="50"/>
                    </a:lnTo>
                    <a:lnTo>
                      <a:pt x="12" y="54"/>
                    </a:lnTo>
                    <a:lnTo>
                      <a:pt x="12" y="59"/>
                    </a:lnTo>
                    <a:lnTo>
                      <a:pt x="14" y="63"/>
                    </a:lnTo>
                    <a:lnTo>
                      <a:pt x="10" y="67"/>
                    </a:lnTo>
                    <a:lnTo>
                      <a:pt x="6" y="69"/>
                    </a:lnTo>
                    <a:lnTo>
                      <a:pt x="2" y="71"/>
                    </a:lnTo>
                    <a:lnTo>
                      <a:pt x="0" y="77"/>
                    </a:lnTo>
                    <a:lnTo>
                      <a:pt x="2" y="77"/>
                    </a:lnTo>
                    <a:lnTo>
                      <a:pt x="4" y="79"/>
                    </a:lnTo>
                    <a:lnTo>
                      <a:pt x="8" y="82"/>
                    </a:lnTo>
                    <a:lnTo>
                      <a:pt x="14" y="82"/>
                    </a:lnTo>
                    <a:lnTo>
                      <a:pt x="17" y="82"/>
                    </a:lnTo>
                    <a:lnTo>
                      <a:pt x="21" y="84"/>
                    </a:lnTo>
                    <a:lnTo>
                      <a:pt x="23" y="86"/>
                    </a:lnTo>
                    <a:lnTo>
                      <a:pt x="27" y="86"/>
                    </a:lnTo>
                    <a:lnTo>
                      <a:pt x="29" y="82"/>
                    </a:lnTo>
                    <a:lnTo>
                      <a:pt x="33" y="80"/>
                    </a:lnTo>
                    <a:lnTo>
                      <a:pt x="37" y="80"/>
                    </a:lnTo>
                    <a:lnTo>
                      <a:pt x="38" y="79"/>
                    </a:lnTo>
                    <a:lnTo>
                      <a:pt x="40" y="75"/>
                    </a:lnTo>
                    <a:lnTo>
                      <a:pt x="42" y="75"/>
                    </a:lnTo>
                    <a:lnTo>
                      <a:pt x="46" y="71"/>
                    </a:lnTo>
                    <a:lnTo>
                      <a:pt x="50" y="69"/>
                    </a:lnTo>
                    <a:lnTo>
                      <a:pt x="54" y="69"/>
                    </a:lnTo>
                    <a:lnTo>
                      <a:pt x="58" y="71"/>
                    </a:lnTo>
                    <a:lnTo>
                      <a:pt x="61" y="71"/>
                    </a:lnTo>
                    <a:lnTo>
                      <a:pt x="63" y="75"/>
                    </a:lnTo>
                    <a:lnTo>
                      <a:pt x="67" y="77"/>
                    </a:lnTo>
                    <a:lnTo>
                      <a:pt x="69" y="79"/>
                    </a:lnTo>
                    <a:lnTo>
                      <a:pt x="73" y="82"/>
                    </a:lnTo>
                    <a:lnTo>
                      <a:pt x="73" y="86"/>
                    </a:lnTo>
                    <a:lnTo>
                      <a:pt x="75" y="90"/>
                    </a:lnTo>
                    <a:lnTo>
                      <a:pt x="77" y="94"/>
                    </a:lnTo>
                    <a:lnTo>
                      <a:pt x="79" y="98"/>
                    </a:lnTo>
                    <a:lnTo>
                      <a:pt x="79" y="100"/>
                    </a:lnTo>
                    <a:lnTo>
                      <a:pt x="81" y="107"/>
                    </a:lnTo>
                    <a:lnTo>
                      <a:pt x="83" y="109"/>
                    </a:lnTo>
                    <a:lnTo>
                      <a:pt x="88" y="117"/>
                    </a:lnTo>
                    <a:lnTo>
                      <a:pt x="92" y="113"/>
                    </a:lnTo>
                    <a:lnTo>
                      <a:pt x="100" y="111"/>
                    </a:lnTo>
                    <a:lnTo>
                      <a:pt x="106" y="111"/>
                    </a:lnTo>
                    <a:lnTo>
                      <a:pt x="109" y="111"/>
                    </a:lnTo>
                    <a:lnTo>
                      <a:pt x="109" y="113"/>
                    </a:lnTo>
                    <a:lnTo>
                      <a:pt x="108" y="115"/>
                    </a:lnTo>
                    <a:lnTo>
                      <a:pt x="104" y="115"/>
                    </a:lnTo>
                    <a:lnTo>
                      <a:pt x="109" y="119"/>
                    </a:lnTo>
                    <a:lnTo>
                      <a:pt x="117" y="123"/>
                    </a:lnTo>
                    <a:lnTo>
                      <a:pt x="121" y="121"/>
                    </a:lnTo>
                    <a:lnTo>
                      <a:pt x="125" y="119"/>
                    </a:lnTo>
                    <a:lnTo>
                      <a:pt x="127" y="119"/>
                    </a:lnTo>
                    <a:lnTo>
                      <a:pt x="131" y="121"/>
                    </a:lnTo>
                    <a:lnTo>
                      <a:pt x="131" y="125"/>
                    </a:lnTo>
                    <a:lnTo>
                      <a:pt x="131" y="128"/>
                    </a:lnTo>
                    <a:lnTo>
                      <a:pt x="129" y="128"/>
                    </a:lnTo>
                    <a:lnTo>
                      <a:pt x="127" y="126"/>
                    </a:lnTo>
                    <a:lnTo>
                      <a:pt x="121" y="128"/>
                    </a:lnTo>
                    <a:lnTo>
                      <a:pt x="115" y="132"/>
                    </a:lnTo>
                    <a:lnTo>
                      <a:pt x="115" y="136"/>
                    </a:lnTo>
                    <a:lnTo>
                      <a:pt x="119" y="136"/>
                    </a:lnTo>
                    <a:lnTo>
                      <a:pt x="123" y="136"/>
                    </a:lnTo>
                    <a:lnTo>
                      <a:pt x="125" y="138"/>
                    </a:lnTo>
                    <a:lnTo>
                      <a:pt x="127" y="138"/>
                    </a:lnTo>
                    <a:lnTo>
                      <a:pt x="129" y="142"/>
                    </a:lnTo>
                    <a:lnTo>
                      <a:pt x="129" y="146"/>
                    </a:lnTo>
                    <a:lnTo>
                      <a:pt x="127" y="148"/>
                    </a:lnTo>
                    <a:lnTo>
                      <a:pt x="125" y="151"/>
                    </a:lnTo>
                    <a:lnTo>
                      <a:pt x="144" y="146"/>
                    </a:lnTo>
                    <a:lnTo>
                      <a:pt x="163" y="140"/>
                    </a:lnTo>
                    <a:lnTo>
                      <a:pt x="163" y="136"/>
                    </a:lnTo>
                    <a:lnTo>
                      <a:pt x="152" y="134"/>
                    </a:lnTo>
                    <a:lnTo>
                      <a:pt x="142" y="132"/>
                    </a:lnTo>
                    <a:lnTo>
                      <a:pt x="142" y="130"/>
                    </a:lnTo>
                    <a:lnTo>
                      <a:pt x="144" y="126"/>
                    </a:lnTo>
                    <a:lnTo>
                      <a:pt x="140" y="126"/>
                    </a:lnTo>
                    <a:lnTo>
                      <a:pt x="138" y="126"/>
                    </a:lnTo>
                    <a:lnTo>
                      <a:pt x="134" y="123"/>
                    </a:lnTo>
                    <a:lnTo>
                      <a:pt x="132" y="117"/>
                    </a:lnTo>
                    <a:lnTo>
                      <a:pt x="140" y="119"/>
                    </a:lnTo>
                    <a:lnTo>
                      <a:pt x="150" y="119"/>
                    </a:lnTo>
                    <a:lnTo>
                      <a:pt x="154" y="115"/>
                    </a:lnTo>
                    <a:lnTo>
                      <a:pt x="157" y="111"/>
                    </a:lnTo>
                    <a:lnTo>
                      <a:pt x="171" y="111"/>
                    </a:lnTo>
                    <a:lnTo>
                      <a:pt x="173" y="107"/>
                    </a:lnTo>
                    <a:lnTo>
                      <a:pt x="179" y="105"/>
                    </a:lnTo>
                    <a:lnTo>
                      <a:pt x="184" y="10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3" name="Freeform 31"/>
              <p:cNvSpPr>
                <a:spLocks noEditPoints="1"/>
              </p:cNvSpPr>
              <p:nvPr/>
            </p:nvSpPr>
            <p:spPr bwMode="gray">
              <a:xfrm>
                <a:off x="3088" y="2741"/>
                <a:ext cx="71" cy="100"/>
              </a:xfrm>
              <a:custGeom>
                <a:avLst/>
                <a:gdLst/>
                <a:ahLst/>
                <a:cxnLst>
                  <a:cxn ang="0">
                    <a:pos x="16" y="56"/>
                  </a:cxn>
                  <a:cxn ang="0">
                    <a:pos x="10" y="59"/>
                  </a:cxn>
                  <a:cxn ang="0">
                    <a:pos x="8" y="69"/>
                  </a:cxn>
                  <a:cxn ang="0">
                    <a:pos x="4" y="79"/>
                  </a:cxn>
                  <a:cxn ang="0">
                    <a:pos x="4" y="83"/>
                  </a:cxn>
                  <a:cxn ang="0">
                    <a:pos x="0" y="88"/>
                  </a:cxn>
                  <a:cxn ang="0">
                    <a:pos x="2" y="92"/>
                  </a:cxn>
                  <a:cxn ang="0">
                    <a:pos x="4" y="94"/>
                  </a:cxn>
                  <a:cxn ang="0">
                    <a:pos x="10" y="98"/>
                  </a:cxn>
                  <a:cxn ang="0">
                    <a:pos x="16" y="98"/>
                  </a:cxn>
                  <a:cxn ang="0">
                    <a:pos x="23" y="94"/>
                  </a:cxn>
                  <a:cxn ang="0">
                    <a:pos x="35" y="92"/>
                  </a:cxn>
                  <a:cxn ang="0">
                    <a:pos x="33" y="92"/>
                  </a:cxn>
                  <a:cxn ang="0">
                    <a:pos x="31" y="88"/>
                  </a:cxn>
                  <a:cxn ang="0">
                    <a:pos x="35" y="81"/>
                  </a:cxn>
                  <a:cxn ang="0">
                    <a:pos x="33" y="73"/>
                  </a:cxn>
                  <a:cxn ang="0">
                    <a:pos x="39" y="67"/>
                  </a:cxn>
                  <a:cxn ang="0">
                    <a:pos x="52" y="69"/>
                  </a:cxn>
                  <a:cxn ang="0">
                    <a:pos x="54" y="65"/>
                  </a:cxn>
                  <a:cxn ang="0">
                    <a:pos x="60" y="67"/>
                  </a:cxn>
                  <a:cxn ang="0">
                    <a:pos x="60" y="75"/>
                  </a:cxn>
                  <a:cxn ang="0">
                    <a:pos x="63" y="79"/>
                  </a:cxn>
                  <a:cxn ang="0">
                    <a:pos x="63" y="71"/>
                  </a:cxn>
                  <a:cxn ang="0">
                    <a:pos x="63" y="63"/>
                  </a:cxn>
                  <a:cxn ang="0">
                    <a:pos x="65" y="52"/>
                  </a:cxn>
                  <a:cxn ang="0">
                    <a:pos x="67" y="42"/>
                  </a:cxn>
                  <a:cxn ang="0">
                    <a:pos x="71" y="38"/>
                  </a:cxn>
                  <a:cxn ang="0">
                    <a:pos x="71" y="31"/>
                  </a:cxn>
                  <a:cxn ang="0">
                    <a:pos x="65" y="23"/>
                  </a:cxn>
                  <a:cxn ang="0">
                    <a:pos x="69" y="12"/>
                  </a:cxn>
                  <a:cxn ang="0">
                    <a:pos x="67" y="8"/>
                  </a:cxn>
                  <a:cxn ang="0">
                    <a:pos x="62" y="4"/>
                  </a:cxn>
                  <a:cxn ang="0">
                    <a:pos x="62" y="0"/>
                  </a:cxn>
                  <a:cxn ang="0">
                    <a:pos x="54" y="0"/>
                  </a:cxn>
                  <a:cxn ang="0">
                    <a:pos x="44" y="2"/>
                  </a:cxn>
                  <a:cxn ang="0">
                    <a:pos x="37" y="4"/>
                  </a:cxn>
                  <a:cxn ang="0">
                    <a:pos x="35" y="10"/>
                  </a:cxn>
                  <a:cxn ang="0">
                    <a:pos x="31" y="19"/>
                  </a:cxn>
                  <a:cxn ang="0">
                    <a:pos x="31" y="23"/>
                  </a:cxn>
                  <a:cxn ang="0">
                    <a:pos x="27" y="33"/>
                  </a:cxn>
                  <a:cxn ang="0">
                    <a:pos x="29" y="36"/>
                  </a:cxn>
                  <a:cxn ang="0">
                    <a:pos x="25" y="46"/>
                  </a:cxn>
                  <a:cxn ang="0">
                    <a:pos x="21" y="52"/>
                  </a:cxn>
                  <a:cxn ang="0">
                    <a:pos x="17" y="54"/>
                  </a:cxn>
                  <a:cxn ang="0">
                    <a:pos x="42" y="46"/>
                  </a:cxn>
                  <a:cxn ang="0">
                    <a:pos x="44" y="50"/>
                  </a:cxn>
                  <a:cxn ang="0">
                    <a:pos x="39" y="48"/>
                  </a:cxn>
                  <a:cxn ang="0">
                    <a:pos x="39" y="44"/>
                  </a:cxn>
                </a:cxnLst>
                <a:rect l="0" t="0" r="r" b="b"/>
                <a:pathLst>
                  <a:path w="71" h="100">
                    <a:moveTo>
                      <a:pt x="17" y="54"/>
                    </a:moveTo>
                    <a:lnTo>
                      <a:pt x="16" y="56"/>
                    </a:lnTo>
                    <a:lnTo>
                      <a:pt x="12" y="56"/>
                    </a:lnTo>
                    <a:lnTo>
                      <a:pt x="10" y="59"/>
                    </a:lnTo>
                    <a:lnTo>
                      <a:pt x="8" y="63"/>
                    </a:lnTo>
                    <a:lnTo>
                      <a:pt x="8" y="69"/>
                    </a:lnTo>
                    <a:lnTo>
                      <a:pt x="6" y="77"/>
                    </a:lnTo>
                    <a:lnTo>
                      <a:pt x="4" y="79"/>
                    </a:lnTo>
                    <a:lnTo>
                      <a:pt x="4" y="81"/>
                    </a:lnTo>
                    <a:lnTo>
                      <a:pt x="4" y="83"/>
                    </a:lnTo>
                    <a:lnTo>
                      <a:pt x="2" y="84"/>
                    </a:lnTo>
                    <a:lnTo>
                      <a:pt x="0" y="88"/>
                    </a:lnTo>
                    <a:lnTo>
                      <a:pt x="0" y="90"/>
                    </a:lnTo>
                    <a:lnTo>
                      <a:pt x="2" y="92"/>
                    </a:lnTo>
                    <a:lnTo>
                      <a:pt x="2" y="92"/>
                    </a:lnTo>
                    <a:lnTo>
                      <a:pt x="4" y="94"/>
                    </a:lnTo>
                    <a:lnTo>
                      <a:pt x="6" y="96"/>
                    </a:lnTo>
                    <a:lnTo>
                      <a:pt x="10" y="98"/>
                    </a:lnTo>
                    <a:lnTo>
                      <a:pt x="14" y="100"/>
                    </a:lnTo>
                    <a:lnTo>
                      <a:pt x="16" y="98"/>
                    </a:lnTo>
                    <a:lnTo>
                      <a:pt x="19" y="96"/>
                    </a:lnTo>
                    <a:lnTo>
                      <a:pt x="23" y="94"/>
                    </a:lnTo>
                    <a:lnTo>
                      <a:pt x="35" y="94"/>
                    </a:lnTo>
                    <a:lnTo>
                      <a:pt x="35" y="92"/>
                    </a:lnTo>
                    <a:lnTo>
                      <a:pt x="33" y="92"/>
                    </a:lnTo>
                    <a:lnTo>
                      <a:pt x="33" y="92"/>
                    </a:lnTo>
                    <a:lnTo>
                      <a:pt x="31" y="90"/>
                    </a:lnTo>
                    <a:lnTo>
                      <a:pt x="31" y="88"/>
                    </a:lnTo>
                    <a:lnTo>
                      <a:pt x="33" y="84"/>
                    </a:lnTo>
                    <a:lnTo>
                      <a:pt x="35" y="81"/>
                    </a:lnTo>
                    <a:lnTo>
                      <a:pt x="33" y="77"/>
                    </a:lnTo>
                    <a:lnTo>
                      <a:pt x="33" y="73"/>
                    </a:lnTo>
                    <a:lnTo>
                      <a:pt x="37" y="69"/>
                    </a:lnTo>
                    <a:lnTo>
                      <a:pt x="39" y="67"/>
                    </a:lnTo>
                    <a:lnTo>
                      <a:pt x="44" y="67"/>
                    </a:lnTo>
                    <a:lnTo>
                      <a:pt x="52" y="69"/>
                    </a:lnTo>
                    <a:lnTo>
                      <a:pt x="52" y="67"/>
                    </a:lnTo>
                    <a:lnTo>
                      <a:pt x="54" y="65"/>
                    </a:lnTo>
                    <a:lnTo>
                      <a:pt x="56" y="67"/>
                    </a:lnTo>
                    <a:lnTo>
                      <a:pt x="60" y="67"/>
                    </a:lnTo>
                    <a:lnTo>
                      <a:pt x="60" y="71"/>
                    </a:lnTo>
                    <a:lnTo>
                      <a:pt x="60" y="75"/>
                    </a:lnTo>
                    <a:lnTo>
                      <a:pt x="62" y="77"/>
                    </a:lnTo>
                    <a:lnTo>
                      <a:pt x="63" y="79"/>
                    </a:lnTo>
                    <a:lnTo>
                      <a:pt x="63" y="73"/>
                    </a:lnTo>
                    <a:lnTo>
                      <a:pt x="63" y="71"/>
                    </a:lnTo>
                    <a:lnTo>
                      <a:pt x="63" y="67"/>
                    </a:lnTo>
                    <a:lnTo>
                      <a:pt x="63" y="63"/>
                    </a:lnTo>
                    <a:lnTo>
                      <a:pt x="63" y="56"/>
                    </a:lnTo>
                    <a:lnTo>
                      <a:pt x="65" y="52"/>
                    </a:lnTo>
                    <a:lnTo>
                      <a:pt x="65" y="46"/>
                    </a:lnTo>
                    <a:lnTo>
                      <a:pt x="67" y="42"/>
                    </a:lnTo>
                    <a:lnTo>
                      <a:pt x="69" y="40"/>
                    </a:lnTo>
                    <a:lnTo>
                      <a:pt x="71" y="38"/>
                    </a:lnTo>
                    <a:lnTo>
                      <a:pt x="71" y="35"/>
                    </a:lnTo>
                    <a:lnTo>
                      <a:pt x="71" y="31"/>
                    </a:lnTo>
                    <a:lnTo>
                      <a:pt x="69" y="27"/>
                    </a:lnTo>
                    <a:lnTo>
                      <a:pt x="65" y="23"/>
                    </a:lnTo>
                    <a:lnTo>
                      <a:pt x="67" y="17"/>
                    </a:lnTo>
                    <a:lnTo>
                      <a:pt x="69" y="12"/>
                    </a:lnTo>
                    <a:lnTo>
                      <a:pt x="67" y="10"/>
                    </a:lnTo>
                    <a:lnTo>
                      <a:pt x="67" y="8"/>
                    </a:lnTo>
                    <a:lnTo>
                      <a:pt x="63" y="6"/>
                    </a:lnTo>
                    <a:lnTo>
                      <a:pt x="62" y="4"/>
                    </a:lnTo>
                    <a:lnTo>
                      <a:pt x="62" y="4"/>
                    </a:lnTo>
                    <a:lnTo>
                      <a:pt x="62" y="0"/>
                    </a:lnTo>
                    <a:lnTo>
                      <a:pt x="56" y="4"/>
                    </a:lnTo>
                    <a:lnTo>
                      <a:pt x="54" y="0"/>
                    </a:lnTo>
                    <a:lnTo>
                      <a:pt x="48" y="0"/>
                    </a:lnTo>
                    <a:lnTo>
                      <a:pt x="44" y="2"/>
                    </a:lnTo>
                    <a:lnTo>
                      <a:pt x="42" y="2"/>
                    </a:lnTo>
                    <a:lnTo>
                      <a:pt x="37" y="4"/>
                    </a:lnTo>
                    <a:lnTo>
                      <a:pt x="33" y="8"/>
                    </a:lnTo>
                    <a:lnTo>
                      <a:pt x="35" y="10"/>
                    </a:lnTo>
                    <a:lnTo>
                      <a:pt x="35" y="13"/>
                    </a:lnTo>
                    <a:lnTo>
                      <a:pt x="31" y="19"/>
                    </a:lnTo>
                    <a:lnTo>
                      <a:pt x="29" y="21"/>
                    </a:lnTo>
                    <a:lnTo>
                      <a:pt x="31" y="23"/>
                    </a:lnTo>
                    <a:lnTo>
                      <a:pt x="27" y="27"/>
                    </a:lnTo>
                    <a:lnTo>
                      <a:pt x="27" y="33"/>
                    </a:lnTo>
                    <a:lnTo>
                      <a:pt x="27" y="35"/>
                    </a:lnTo>
                    <a:lnTo>
                      <a:pt x="29" y="36"/>
                    </a:lnTo>
                    <a:lnTo>
                      <a:pt x="29" y="40"/>
                    </a:lnTo>
                    <a:lnTo>
                      <a:pt x="25" y="46"/>
                    </a:lnTo>
                    <a:lnTo>
                      <a:pt x="23" y="50"/>
                    </a:lnTo>
                    <a:lnTo>
                      <a:pt x="21" y="52"/>
                    </a:lnTo>
                    <a:lnTo>
                      <a:pt x="19" y="54"/>
                    </a:lnTo>
                    <a:lnTo>
                      <a:pt x="17" y="54"/>
                    </a:lnTo>
                    <a:close/>
                    <a:moveTo>
                      <a:pt x="40" y="44"/>
                    </a:moveTo>
                    <a:lnTo>
                      <a:pt x="42" y="46"/>
                    </a:lnTo>
                    <a:lnTo>
                      <a:pt x="44" y="48"/>
                    </a:lnTo>
                    <a:lnTo>
                      <a:pt x="44" y="50"/>
                    </a:lnTo>
                    <a:lnTo>
                      <a:pt x="40" y="50"/>
                    </a:lnTo>
                    <a:lnTo>
                      <a:pt x="39" y="48"/>
                    </a:lnTo>
                    <a:lnTo>
                      <a:pt x="37" y="46"/>
                    </a:lnTo>
                    <a:lnTo>
                      <a:pt x="39" y="44"/>
                    </a:lnTo>
                    <a:lnTo>
                      <a:pt x="40" y="4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4" name="Freeform 32"/>
              <p:cNvSpPr>
                <a:spLocks noEditPoints="1"/>
              </p:cNvSpPr>
              <p:nvPr/>
            </p:nvSpPr>
            <p:spPr bwMode="gray">
              <a:xfrm>
                <a:off x="3384" y="2115"/>
                <a:ext cx="174" cy="129"/>
              </a:xfrm>
              <a:custGeom>
                <a:avLst/>
                <a:gdLst/>
                <a:ahLst/>
                <a:cxnLst>
                  <a:cxn ang="0">
                    <a:pos x="0" y="23"/>
                  </a:cxn>
                  <a:cxn ang="0">
                    <a:pos x="4" y="18"/>
                  </a:cxn>
                  <a:cxn ang="0">
                    <a:pos x="11" y="14"/>
                  </a:cxn>
                  <a:cxn ang="0">
                    <a:pos x="23" y="25"/>
                  </a:cxn>
                  <a:cxn ang="0">
                    <a:pos x="25" y="37"/>
                  </a:cxn>
                  <a:cxn ang="0">
                    <a:pos x="23" y="41"/>
                  </a:cxn>
                  <a:cxn ang="0">
                    <a:pos x="9" y="37"/>
                  </a:cxn>
                  <a:cxn ang="0">
                    <a:pos x="5" y="35"/>
                  </a:cxn>
                  <a:cxn ang="0">
                    <a:pos x="2" y="48"/>
                  </a:cxn>
                  <a:cxn ang="0">
                    <a:pos x="7" y="52"/>
                  </a:cxn>
                  <a:cxn ang="0">
                    <a:pos x="15" y="52"/>
                  </a:cxn>
                  <a:cxn ang="0">
                    <a:pos x="11" y="56"/>
                  </a:cxn>
                  <a:cxn ang="0">
                    <a:pos x="15" y="62"/>
                  </a:cxn>
                  <a:cxn ang="0">
                    <a:pos x="19" y="69"/>
                  </a:cxn>
                  <a:cxn ang="0">
                    <a:pos x="21" y="75"/>
                  </a:cxn>
                  <a:cxn ang="0">
                    <a:pos x="15" y="87"/>
                  </a:cxn>
                  <a:cxn ang="0">
                    <a:pos x="27" y="89"/>
                  </a:cxn>
                  <a:cxn ang="0">
                    <a:pos x="32" y="81"/>
                  </a:cxn>
                  <a:cxn ang="0">
                    <a:pos x="52" y="77"/>
                  </a:cxn>
                  <a:cxn ang="0">
                    <a:pos x="76" y="83"/>
                  </a:cxn>
                  <a:cxn ang="0">
                    <a:pos x="101" y="94"/>
                  </a:cxn>
                  <a:cxn ang="0">
                    <a:pos x="109" y="108"/>
                  </a:cxn>
                  <a:cxn ang="0">
                    <a:pos x="119" y="121"/>
                  </a:cxn>
                  <a:cxn ang="0">
                    <a:pos x="124" y="127"/>
                  </a:cxn>
                  <a:cxn ang="0">
                    <a:pos x="138" y="117"/>
                  </a:cxn>
                  <a:cxn ang="0">
                    <a:pos x="147" y="96"/>
                  </a:cxn>
                  <a:cxn ang="0">
                    <a:pos x="157" y="92"/>
                  </a:cxn>
                  <a:cxn ang="0">
                    <a:pos x="167" y="89"/>
                  </a:cxn>
                  <a:cxn ang="0">
                    <a:pos x="172" y="79"/>
                  </a:cxn>
                  <a:cxn ang="0">
                    <a:pos x="157" y="75"/>
                  </a:cxn>
                  <a:cxn ang="0">
                    <a:pos x="142" y="69"/>
                  </a:cxn>
                  <a:cxn ang="0">
                    <a:pos x="128" y="56"/>
                  </a:cxn>
                  <a:cxn ang="0">
                    <a:pos x="117" y="43"/>
                  </a:cxn>
                  <a:cxn ang="0">
                    <a:pos x="107" y="29"/>
                  </a:cxn>
                  <a:cxn ang="0">
                    <a:pos x="92" y="35"/>
                  </a:cxn>
                  <a:cxn ang="0">
                    <a:pos x="86" y="27"/>
                  </a:cxn>
                  <a:cxn ang="0">
                    <a:pos x="76" y="10"/>
                  </a:cxn>
                  <a:cxn ang="0">
                    <a:pos x="69" y="0"/>
                  </a:cxn>
                  <a:cxn ang="0">
                    <a:pos x="55" y="8"/>
                  </a:cxn>
                  <a:cxn ang="0">
                    <a:pos x="55" y="18"/>
                  </a:cxn>
                  <a:cxn ang="0">
                    <a:pos x="36" y="20"/>
                  </a:cxn>
                  <a:cxn ang="0">
                    <a:pos x="25" y="12"/>
                  </a:cxn>
                  <a:cxn ang="0">
                    <a:pos x="17" y="6"/>
                  </a:cxn>
                  <a:cxn ang="0">
                    <a:pos x="7" y="8"/>
                  </a:cxn>
                  <a:cxn ang="0">
                    <a:pos x="0" y="14"/>
                  </a:cxn>
                  <a:cxn ang="0">
                    <a:pos x="4" y="62"/>
                  </a:cxn>
                  <a:cxn ang="0">
                    <a:pos x="7" y="62"/>
                  </a:cxn>
                  <a:cxn ang="0">
                    <a:pos x="5" y="60"/>
                  </a:cxn>
                </a:cxnLst>
                <a:rect l="0" t="0" r="r" b="b"/>
                <a:pathLst>
                  <a:path w="174" h="129">
                    <a:moveTo>
                      <a:pt x="0" y="14"/>
                    </a:moveTo>
                    <a:lnTo>
                      <a:pt x="0" y="20"/>
                    </a:lnTo>
                    <a:lnTo>
                      <a:pt x="0" y="23"/>
                    </a:lnTo>
                    <a:lnTo>
                      <a:pt x="4" y="23"/>
                    </a:lnTo>
                    <a:lnTo>
                      <a:pt x="4" y="20"/>
                    </a:lnTo>
                    <a:lnTo>
                      <a:pt x="4" y="18"/>
                    </a:lnTo>
                    <a:lnTo>
                      <a:pt x="5" y="16"/>
                    </a:lnTo>
                    <a:lnTo>
                      <a:pt x="7" y="14"/>
                    </a:lnTo>
                    <a:lnTo>
                      <a:pt x="11" y="14"/>
                    </a:lnTo>
                    <a:lnTo>
                      <a:pt x="17" y="16"/>
                    </a:lnTo>
                    <a:lnTo>
                      <a:pt x="17" y="20"/>
                    </a:lnTo>
                    <a:lnTo>
                      <a:pt x="23" y="25"/>
                    </a:lnTo>
                    <a:lnTo>
                      <a:pt x="27" y="31"/>
                    </a:lnTo>
                    <a:lnTo>
                      <a:pt x="27" y="33"/>
                    </a:lnTo>
                    <a:lnTo>
                      <a:pt x="25" y="37"/>
                    </a:lnTo>
                    <a:lnTo>
                      <a:pt x="21" y="37"/>
                    </a:lnTo>
                    <a:lnTo>
                      <a:pt x="23" y="39"/>
                    </a:lnTo>
                    <a:lnTo>
                      <a:pt x="23" y="41"/>
                    </a:lnTo>
                    <a:lnTo>
                      <a:pt x="17" y="41"/>
                    </a:lnTo>
                    <a:lnTo>
                      <a:pt x="13" y="41"/>
                    </a:lnTo>
                    <a:lnTo>
                      <a:pt x="9" y="37"/>
                    </a:lnTo>
                    <a:lnTo>
                      <a:pt x="7" y="35"/>
                    </a:lnTo>
                    <a:lnTo>
                      <a:pt x="5" y="35"/>
                    </a:lnTo>
                    <a:lnTo>
                      <a:pt x="5" y="35"/>
                    </a:lnTo>
                    <a:lnTo>
                      <a:pt x="4" y="37"/>
                    </a:lnTo>
                    <a:lnTo>
                      <a:pt x="2" y="43"/>
                    </a:lnTo>
                    <a:lnTo>
                      <a:pt x="2" y="48"/>
                    </a:lnTo>
                    <a:lnTo>
                      <a:pt x="2" y="54"/>
                    </a:lnTo>
                    <a:lnTo>
                      <a:pt x="4" y="52"/>
                    </a:lnTo>
                    <a:lnTo>
                      <a:pt x="7" y="52"/>
                    </a:lnTo>
                    <a:lnTo>
                      <a:pt x="11" y="50"/>
                    </a:lnTo>
                    <a:lnTo>
                      <a:pt x="17" y="50"/>
                    </a:lnTo>
                    <a:lnTo>
                      <a:pt x="15" y="52"/>
                    </a:lnTo>
                    <a:lnTo>
                      <a:pt x="11" y="52"/>
                    </a:lnTo>
                    <a:lnTo>
                      <a:pt x="9" y="54"/>
                    </a:lnTo>
                    <a:lnTo>
                      <a:pt x="11" y="56"/>
                    </a:lnTo>
                    <a:lnTo>
                      <a:pt x="11" y="58"/>
                    </a:lnTo>
                    <a:lnTo>
                      <a:pt x="13" y="58"/>
                    </a:lnTo>
                    <a:lnTo>
                      <a:pt x="15" y="62"/>
                    </a:lnTo>
                    <a:lnTo>
                      <a:pt x="13" y="66"/>
                    </a:lnTo>
                    <a:lnTo>
                      <a:pt x="15" y="68"/>
                    </a:lnTo>
                    <a:lnTo>
                      <a:pt x="19" y="69"/>
                    </a:lnTo>
                    <a:lnTo>
                      <a:pt x="19" y="71"/>
                    </a:lnTo>
                    <a:lnTo>
                      <a:pt x="21" y="73"/>
                    </a:lnTo>
                    <a:lnTo>
                      <a:pt x="21" y="75"/>
                    </a:lnTo>
                    <a:lnTo>
                      <a:pt x="19" y="77"/>
                    </a:lnTo>
                    <a:lnTo>
                      <a:pt x="15" y="77"/>
                    </a:lnTo>
                    <a:lnTo>
                      <a:pt x="15" y="87"/>
                    </a:lnTo>
                    <a:lnTo>
                      <a:pt x="15" y="94"/>
                    </a:lnTo>
                    <a:lnTo>
                      <a:pt x="23" y="94"/>
                    </a:lnTo>
                    <a:lnTo>
                      <a:pt x="27" y="89"/>
                    </a:lnTo>
                    <a:lnTo>
                      <a:pt x="27" y="87"/>
                    </a:lnTo>
                    <a:lnTo>
                      <a:pt x="28" y="83"/>
                    </a:lnTo>
                    <a:lnTo>
                      <a:pt x="32" y="81"/>
                    </a:lnTo>
                    <a:lnTo>
                      <a:pt x="40" y="81"/>
                    </a:lnTo>
                    <a:lnTo>
                      <a:pt x="44" y="79"/>
                    </a:lnTo>
                    <a:lnTo>
                      <a:pt x="52" y="77"/>
                    </a:lnTo>
                    <a:lnTo>
                      <a:pt x="65" y="81"/>
                    </a:lnTo>
                    <a:lnTo>
                      <a:pt x="73" y="81"/>
                    </a:lnTo>
                    <a:lnTo>
                      <a:pt x="76" y="83"/>
                    </a:lnTo>
                    <a:lnTo>
                      <a:pt x="86" y="87"/>
                    </a:lnTo>
                    <a:lnTo>
                      <a:pt x="94" y="91"/>
                    </a:lnTo>
                    <a:lnTo>
                      <a:pt x="101" y="94"/>
                    </a:lnTo>
                    <a:lnTo>
                      <a:pt x="105" y="98"/>
                    </a:lnTo>
                    <a:lnTo>
                      <a:pt x="107" y="102"/>
                    </a:lnTo>
                    <a:lnTo>
                      <a:pt x="109" y="108"/>
                    </a:lnTo>
                    <a:lnTo>
                      <a:pt x="117" y="110"/>
                    </a:lnTo>
                    <a:lnTo>
                      <a:pt x="117" y="116"/>
                    </a:lnTo>
                    <a:lnTo>
                      <a:pt x="119" y="121"/>
                    </a:lnTo>
                    <a:lnTo>
                      <a:pt x="117" y="127"/>
                    </a:lnTo>
                    <a:lnTo>
                      <a:pt x="123" y="129"/>
                    </a:lnTo>
                    <a:lnTo>
                      <a:pt x="124" y="127"/>
                    </a:lnTo>
                    <a:lnTo>
                      <a:pt x="130" y="129"/>
                    </a:lnTo>
                    <a:lnTo>
                      <a:pt x="140" y="121"/>
                    </a:lnTo>
                    <a:lnTo>
                      <a:pt x="138" y="117"/>
                    </a:lnTo>
                    <a:lnTo>
                      <a:pt x="146" y="110"/>
                    </a:lnTo>
                    <a:lnTo>
                      <a:pt x="147" y="104"/>
                    </a:lnTo>
                    <a:lnTo>
                      <a:pt x="147" y="96"/>
                    </a:lnTo>
                    <a:lnTo>
                      <a:pt x="149" y="94"/>
                    </a:lnTo>
                    <a:lnTo>
                      <a:pt x="151" y="91"/>
                    </a:lnTo>
                    <a:lnTo>
                      <a:pt x="157" y="92"/>
                    </a:lnTo>
                    <a:lnTo>
                      <a:pt x="161" y="94"/>
                    </a:lnTo>
                    <a:lnTo>
                      <a:pt x="167" y="94"/>
                    </a:lnTo>
                    <a:lnTo>
                      <a:pt x="167" y="89"/>
                    </a:lnTo>
                    <a:lnTo>
                      <a:pt x="167" y="85"/>
                    </a:lnTo>
                    <a:lnTo>
                      <a:pt x="174" y="81"/>
                    </a:lnTo>
                    <a:lnTo>
                      <a:pt x="172" y="79"/>
                    </a:lnTo>
                    <a:lnTo>
                      <a:pt x="167" y="79"/>
                    </a:lnTo>
                    <a:lnTo>
                      <a:pt x="163" y="75"/>
                    </a:lnTo>
                    <a:lnTo>
                      <a:pt x="157" y="75"/>
                    </a:lnTo>
                    <a:lnTo>
                      <a:pt x="153" y="71"/>
                    </a:lnTo>
                    <a:lnTo>
                      <a:pt x="146" y="73"/>
                    </a:lnTo>
                    <a:lnTo>
                      <a:pt x="142" y="69"/>
                    </a:lnTo>
                    <a:lnTo>
                      <a:pt x="136" y="64"/>
                    </a:lnTo>
                    <a:lnTo>
                      <a:pt x="132" y="60"/>
                    </a:lnTo>
                    <a:lnTo>
                      <a:pt x="128" y="56"/>
                    </a:lnTo>
                    <a:lnTo>
                      <a:pt x="124" y="50"/>
                    </a:lnTo>
                    <a:lnTo>
                      <a:pt x="123" y="46"/>
                    </a:lnTo>
                    <a:lnTo>
                      <a:pt x="117" y="43"/>
                    </a:lnTo>
                    <a:lnTo>
                      <a:pt x="119" y="35"/>
                    </a:lnTo>
                    <a:lnTo>
                      <a:pt x="113" y="29"/>
                    </a:lnTo>
                    <a:lnTo>
                      <a:pt x="107" y="29"/>
                    </a:lnTo>
                    <a:lnTo>
                      <a:pt x="100" y="29"/>
                    </a:lnTo>
                    <a:lnTo>
                      <a:pt x="98" y="31"/>
                    </a:lnTo>
                    <a:lnTo>
                      <a:pt x="92" y="35"/>
                    </a:lnTo>
                    <a:lnTo>
                      <a:pt x="86" y="33"/>
                    </a:lnTo>
                    <a:lnTo>
                      <a:pt x="84" y="31"/>
                    </a:lnTo>
                    <a:lnTo>
                      <a:pt x="86" y="27"/>
                    </a:lnTo>
                    <a:lnTo>
                      <a:pt x="86" y="21"/>
                    </a:lnTo>
                    <a:lnTo>
                      <a:pt x="78" y="18"/>
                    </a:lnTo>
                    <a:lnTo>
                      <a:pt x="76" y="10"/>
                    </a:lnTo>
                    <a:lnTo>
                      <a:pt x="75" y="2"/>
                    </a:lnTo>
                    <a:lnTo>
                      <a:pt x="71" y="2"/>
                    </a:lnTo>
                    <a:lnTo>
                      <a:pt x="69" y="0"/>
                    </a:lnTo>
                    <a:lnTo>
                      <a:pt x="65" y="4"/>
                    </a:lnTo>
                    <a:lnTo>
                      <a:pt x="61" y="10"/>
                    </a:lnTo>
                    <a:lnTo>
                      <a:pt x="55" y="8"/>
                    </a:lnTo>
                    <a:lnTo>
                      <a:pt x="52" y="12"/>
                    </a:lnTo>
                    <a:lnTo>
                      <a:pt x="52" y="16"/>
                    </a:lnTo>
                    <a:lnTo>
                      <a:pt x="55" y="18"/>
                    </a:lnTo>
                    <a:lnTo>
                      <a:pt x="55" y="21"/>
                    </a:lnTo>
                    <a:lnTo>
                      <a:pt x="42" y="20"/>
                    </a:lnTo>
                    <a:lnTo>
                      <a:pt x="36" y="20"/>
                    </a:lnTo>
                    <a:lnTo>
                      <a:pt x="30" y="20"/>
                    </a:lnTo>
                    <a:lnTo>
                      <a:pt x="28" y="18"/>
                    </a:lnTo>
                    <a:lnTo>
                      <a:pt x="25" y="12"/>
                    </a:lnTo>
                    <a:lnTo>
                      <a:pt x="23" y="10"/>
                    </a:lnTo>
                    <a:lnTo>
                      <a:pt x="21" y="8"/>
                    </a:lnTo>
                    <a:lnTo>
                      <a:pt x="17" y="6"/>
                    </a:lnTo>
                    <a:lnTo>
                      <a:pt x="13" y="6"/>
                    </a:lnTo>
                    <a:lnTo>
                      <a:pt x="9" y="6"/>
                    </a:lnTo>
                    <a:lnTo>
                      <a:pt x="7" y="8"/>
                    </a:lnTo>
                    <a:lnTo>
                      <a:pt x="4" y="10"/>
                    </a:lnTo>
                    <a:lnTo>
                      <a:pt x="2" y="14"/>
                    </a:lnTo>
                    <a:lnTo>
                      <a:pt x="0" y="14"/>
                    </a:lnTo>
                    <a:close/>
                    <a:moveTo>
                      <a:pt x="5" y="60"/>
                    </a:moveTo>
                    <a:lnTo>
                      <a:pt x="4" y="60"/>
                    </a:lnTo>
                    <a:lnTo>
                      <a:pt x="4" y="62"/>
                    </a:lnTo>
                    <a:lnTo>
                      <a:pt x="5" y="64"/>
                    </a:lnTo>
                    <a:lnTo>
                      <a:pt x="7" y="64"/>
                    </a:lnTo>
                    <a:lnTo>
                      <a:pt x="7" y="62"/>
                    </a:lnTo>
                    <a:lnTo>
                      <a:pt x="9" y="60"/>
                    </a:lnTo>
                    <a:lnTo>
                      <a:pt x="9" y="60"/>
                    </a:lnTo>
                    <a:lnTo>
                      <a:pt x="5" y="6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5" name="Freeform 33"/>
              <p:cNvSpPr>
                <a:spLocks noEditPoints="1"/>
              </p:cNvSpPr>
              <p:nvPr/>
            </p:nvSpPr>
            <p:spPr bwMode="gray">
              <a:xfrm>
                <a:off x="3056" y="2131"/>
                <a:ext cx="234" cy="109"/>
              </a:xfrm>
              <a:custGeom>
                <a:avLst/>
                <a:gdLst/>
                <a:ahLst/>
                <a:cxnLst>
                  <a:cxn ang="0">
                    <a:pos x="126" y="105"/>
                  </a:cxn>
                  <a:cxn ang="0">
                    <a:pos x="130" y="96"/>
                  </a:cxn>
                  <a:cxn ang="0">
                    <a:pos x="140" y="92"/>
                  </a:cxn>
                  <a:cxn ang="0">
                    <a:pos x="159" y="90"/>
                  </a:cxn>
                  <a:cxn ang="0">
                    <a:pos x="190" y="80"/>
                  </a:cxn>
                  <a:cxn ang="0">
                    <a:pos x="199" y="82"/>
                  </a:cxn>
                  <a:cxn ang="0">
                    <a:pos x="211" y="84"/>
                  </a:cxn>
                  <a:cxn ang="0">
                    <a:pos x="218" y="84"/>
                  </a:cxn>
                  <a:cxn ang="0">
                    <a:pos x="228" y="78"/>
                  </a:cxn>
                  <a:cxn ang="0">
                    <a:pos x="222" y="61"/>
                  </a:cxn>
                  <a:cxn ang="0">
                    <a:pos x="224" y="52"/>
                  </a:cxn>
                  <a:cxn ang="0">
                    <a:pos x="228" y="44"/>
                  </a:cxn>
                  <a:cxn ang="0">
                    <a:pos x="234" y="38"/>
                  </a:cxn>
                  <a:cxn ang="0">
                    <a:pos x="218" y="23"/>
                  </a:cxn>
                  <a:cxn ang="0">
                    <a:pos x="216" y="11"/>
                  </a:cxn>
                  <a:cxn ang="0">
                    <a:pos x="207" y="9"/>
                  </a:cxn>
                  <a:cxn ang="0">
                    <a:pos x="195" y="5"/>
                  </a:cxn>
                  <a:cxn ang="0">
                    <a:pos x="178" y="15"/>
                  </a:cxn>
                  <a:cxn ang="0">
                    <a:pos x="161" y="13"/>
                  </a:cxn>
                  <a:cxn ang="0">
                    <a:pos x="136" y="15"/>
                  </a:cxn>
                  <a:cxn ang="0">
                    <a:pos x="122" y="13"/>
                  </a:cxn>
                  <a:cxn ang="0">
                    <a:pos x="111" y="4"/>
                  </a:cxn>
                  <a:cxn ang="0">
                    <a:pos x="76" y="4"/>
                  </a:cxn>
                  <a:cxn ang="0">
                    <a:pos x="63" y="13"/>
                  </a:cxn>
                  <a:cxn ang="0">
                    <a:pos x="34" y="19"/>
                  </a:cxn>
                  <a:cxn ang="0">
                    <a:pos x="34" y="21"/>
                  </a:cxn>
                  <a:cxn ang="0">
                    <a:pos x="19" y="25"/>
                  </a:cxn>
                  <a:cxn ang="0">
                    <a:pos x="21" y="21"/>
                  </a:cxn>
                  <a:cxn ang="0">
                    <a:pos x="21" y="7"/>
                  </a:cxn>
                  <a:cxn ang="0">
                    <a:pos x="15" y="4"/>
                  </a:cxn>
                  <a:cxn ang="0">
                    <a:pos x="7" y="5"/>
                  </a:cxn>
                  <a:cxn ang="0">
                    <a:pos x="7" y="13"/>
                  </a:cxn>
                  <a:cxn ang="0">
                    <a:pos x="0" y="27"/>
                  </a:cxn>
                  <a:cxn ang="0">
                    <a:pos x="9" y="27"/>
                  </a:cxn>
                  <a:cxn ang="0">
                    <a:pos x="0" y="44"/>
                  </a:cxn>
                  <a:cxn ang="0">
                    <a:pos x="7" y="59"/>
                  </a:cxn>
                  <a:cxn ang="0">
                    <a:pos x="1" y="65"/>
                  </a:cxn>
                  <a:cxn ang="0">
                    <a:pos x="9" y="69"/>
                  </a:cxn>
                  <a:cxn ang="0">
                    <a:pos x="21" y="86"/>
                  </a:cxn>
                  <a:cxn ang="0">
                    <a:pos x="28" y="90"/>
                  </a:cxn>
                  <a:cxn ang="0">
                    <a:pos x="49" y="103"/>
                  </a:cxn>
                  <a:cxn ang="0">
                    <a:pos x="59" y="92"/>
                  </a:cxn>
                  <a:cxn ang="0">
                    <a:pos x="78" y="105"/>
                  </a:cxn>
                  <a:cxn ang="0">
                    <a:pos x="103" y="94"/>
                  </a:cxn>
                  <a:cxn ang="0">
                    <a:pos x="117" y="88"/>
                  </a:cxn>
                  <a:cxn ang="0">
                    <a:pos x="115" y="105"/>
                  </a:cxn>
                  <a:cxn ang="0">
                    <a:pos x="213" y="61"/>
                  </a:cxn>
                  <a:cxn ang="0">
                    <a:pos x="197" y="67"/>
                  </a:cxn>
                  <a:cxn ang="0">
                    <a:pos x="211" y="57"/>
                  </a:cxn>
                </a:cxnLst>
                <a:rect l="0" t="0" r="r" b="b"/>
                <a:pathLst>
                  <a:path w="234" h="109">
                    <a:moveTo>
                      <a:pt x="119" y="107"/>
                    </a:moveTo>
                    <a:lnTo>
                      <a:pt x="119" y="109"/>
                    </a:lnTo>
                    <a:lnTo>
                      <a:pt x="124" y="109"/>
                    </a:lnTo>
                    <a:lnTo>
                      <a:pt x="126" y="105"/>
                    </a:lnTo>
                    <a:lnTo>
                      <a:pt x="128" y="103"/>
                    </a:lnTo>
                    <a:lnTo>
                      <a:pt x="132" y="101"/>
                    </a:lnTo>
                    <a:lnTo>
                      <a:pt x="132" y="100"/>
                    </a:lnTo>
                    <a:lnTo>
                      <a:pt x="130" y="96"/>
                    </a:lnTo>
                    <a:lnTo>
                      <a:pt x="132" y="94"/>
                    </a:lnTo>
                    <a:lnTo>
                      <a:pt x="136" y="94"/>
                    </a:lnTo>
                    <a:lnTo>
                      <a:pt x="138" y="94"/>
                    </a:lnTo>
                    <a:lnTo>
                      <a:pt x="140" y="92"/>
                    </a:lnTo>
                    <a:lnTo>
                      <a:pt x="143" y="90"/>
                    </a:lnTo>
                    <a:lnTo>
                      <a:pt x="147" y="92"/>
                    </a:lnTo>
                    <a:lnTo>
                      <a:pt x="151" y="92"/>
                    </a:lnTo>
                    <a:lnTo>
                      <a:pt x="159" y="90"/>
                    </a:lnTo>
                    <a:lnTo>
                      <a:pt x="168" y="86"/>
                    </a:lnTo>
                    <a:lnTo>
                      <a:pt x="176" y="84"/>
                    </a:lnTo>
                    <a:lnTo>
                      <a:pt x="184" y="84"/>
                    </a:lnTo>
                    <a:lnTo>
                      <a:pt x="190" y="80"/>
                    </a:lnTo>
                    <a:lnTo>
                      <a:pt x="195" y="78"/>
                    </a:lnTo>
                    <a:lnTo>
                      <a:pt x="197" y="82"/>
                    </a:lnTo>
                    <a:lnTo>
                      <a:pt x="197" y="82"/>
                    </a:lnTo>
                    <a:lnTo>
                      <a:pt x="199" y="82"/>
                    </a:lnTo>
                    <a:lnTo>
                      <a:pt x="201" y="82"/>
                    </a:lnTo>
                    <a:lnTo>
                      <a:pt x="203" y="82"/>
                    </a:lnTo>
                    <a:lnTo>
                      <a:pt x="207" y="82"/>
                    </a:lnTo>
                    <a:lnTo>
                      <a:pt x="211" y="84"/>
                    </a:lnTo>
                    <a:lnTo>
                      <a:pt x="213" y="80"/>
                    </a:lnTo>
                    <a:lnTo>
                      <a:pt x="214" y="80"/>
                    </a:lnTo>
                    <a:lnTo>
                      <a:pt x="216" y="80"/>
                    </a:lnTo>
                    <a:lnTo>
                      <a:pt x="218" y="84"/>
                    </a:lnTo>
                    <a:lnTo>
                      <a:pt x="222" y="82"/>
                    </a:lnTo>
                    <a:lnTo>
                      <a:pt x="226" y="84"/>
                    </a:lnTo>
                    <a:lnTo>
                      <a:pt x="228" y="82"/>
                    </a:lnTo>
                    <a:lnTo>
                      <a:pt x="228" y="78"/>
                    </a:lnTo>
                    <a:lnTo>
                      <a:pt x="226" y="75"/>
                    </a:lnTo>
                    <a:lnTo>
                      <a:pt x="224" y="71"/>
                    </a:lnTo>
                    <a:lnTo>
                      <a:pt x="222" y="67"/>
                    </a:lnTo>
                    <a:lnTo>
                      <a:pt x="222" y="61"/>
                    </a:lnTo>
                    <a:lnTo>
                      <a:pt x="224" y="59"/>
                    </a:lnTo>
                    <a:lnTo>
                      <a:pt x="224" y="55"/>
                    </a:lnTo>
                    <a:lnTo>
                      <a:pt x="224" y="53"/>
                    </a:lnTo>
                    <a:lnTo>
                      <a:pt x="224" y="52"/>
                    </a:lnTo>
                    <a:lnTo>
                      <a:pt x="222" y="50"/>
                    </a:lnTo>
                    <a:lnTo>
                      <a:pt x="224" y="46"/>
                    </a:lnTo>
                    <a:lnTo>
                      <a:pt x="226" y="44"/>
                    </a:lnTo>
                    <a:lnTo>
                      <a:pt x="228" y="44"/>
                    </a:lnTo>
                    <a:lnTo>
                      <a:pt x="230" y="46"/>
                    </a:lnTo>
                    <a:lnTo>
                      <a:pt x="232" y="46"/>
                    </a:lnTo>
                    <a:lnTo>
                      <a:pt x="234" y="42"/>
                    </a:lnTo>
                    <a:lnTo>
                      <a:pt x="234" y="38"/>
                    </a:lnTo>
                    <a:lnTo>
                      <a:pt x="230" y="34"/>
                    </a:lnTo>
                    <a:lnTo>
                      <a:pt x="222" y="30"/>
                    </a:lnTo>
                    <a:lnTo>
                      <a:pt x="216" y="27"/>
                    </a:lnTo>
                    <a:lnTo>
                      <a:pt x="218" y="23"/>
                    </a:lnTo>
                    <a:lnTo>
                      <a:pt x="220" y="21"/>
                    </a:lnTo>
                    <a:lnTo>
                      <a:pt x="220" y="15"/>
                    </a:lnTo>
                    <a:lnTo>
                      <a:pt x="220" y="11"/>
                    </a:lnTo>
                    <a:lnTo>
                      <a:pt x="216" y="11"/>
                    </a:lnTo>
                    <a:lnTo>
                      <a:pt x="216" y="9"/>
                    </a:lnTo>
                    <a:lnTo>
                      <a:pt x="214" y="7"/>
                    </a:lnTo>
                    <a:lnTo>
                      <a:pt x="211" y="9"/>
                    </a:lnTo>
                    <a:lnTo>
                      <a:pt x="207" y="9"/>
                    </a:lnTo>
                    <a:lnTo>
                      <a:pt x="205" y="7"/>
                    </a:lnTo>
                    <a:lnTo>
                      <a:pt x="201" y="5"/>
                    </a:lnTo>
                    <a:lnTo>
                      <a:pt x="199" y="5"/>
                    </a:lnTo>
                    <a:lnTo>
                      <a:pt x="195" y="5"/>
                    </a:lnTo>
                    <a:lnTo>
                      <a:pt x="190" y="7"/>
                    </a:lnTo>
                    <a:lnTo>
                      <a:pt x="188" y="5"/>
                    </a:lnTo>
                    <a:lnTo>
                      <a:pt x="184" y="11"/>
                    </a:lnTo>
                    <a:lnTo>
                      <a:pt x="178" y="15"/>
                    </a:lnTo>
                    <a:lnTo>
                      <a:pt x="172" y="17"/>
                    </a:lnTo>
                    <a:lnTo>
                      <a:pt x="166" y="17"/>
                    </a:lnTo>
                    <a:lnTo>
                      <a:pt x="165" y="15"/>
                    </a:lnTo>
                    <a:lnTo>
                      <a:pt x="161" y="13"/>
                    </a:lnTo>
                    <a:lnTo>
                      <a:pt x="159" y="17"/>
                    </a:lnTo>
                    <a:lnTo>
                      <a:pt x="153" y="19"/>
                    </a:lnTo>
                    <a:lnTo>
                      <a:pt x="147" y="19"/>
                    </a:lnTo>
                    <a:lnTo>
                      <a:pt x="136" y="15"/>
                    </a:lnTo>
                    <a:lnTo>
                      <a:pt x="134" y="11"/>
                    </a:lnTo>
                    <a:lnTo>
                      <a:pt x="132" y="9"/>
                    </a:lnTo>
                    <a:lnTo>
                      <a:pt x="126" y="11"/>
                    </a:lnTo>
                    <a:lnTo>
                      <a:pt x="122" y="13"/>
                    </a:lnTo>
                    <a:lnTo>
                      <a:pt x="120" y="9"/>
                    </a:lnTo>
                    <a:lnTo>
                      <a:pt x="119" y="5"/>
                    </a:lnTo>
                    <a:lnTo>
                      <a:pt x="115" y="4"/>
                    </a:lnTo>
                    <a:lnTo>
                      <a:pt x="111" y="4"/>
                    </a:lnTo>
                    <a:lnTo>
                      <a:pt x="109" y="0"/>
                    </a:lnTo>
                    <a:lnTo>
                      <a:pt x="97" y="0"/>
                    </a:lnTo>
                    <a:lnTo>
                      <a:pt x="84" y="0"/>
                    </a:lnTo>
                    <a:lnTo>
                      <a:pt x="76" y="4"/>
                    </a:lnTo>
                    <a:lnTo>
                      <a:pt x="71" y="9"/>
                    </a:lnTo>
                    <a:lnTo>
                      <a:pt x="67" y="9"/>
                    </a:lnTo>
                    <a:lnTo>
                      <a:pt x="65" y="9"/>
                    </a:lnTo>
                    <a:lnTo>
                      <a:pt x="63" y="13"/>
                    </a:lnTo>
                    <a:lnTo>
                      <a:pt x="61" y="15"/>
                    </a:lnTo>
                    <a:lnTo>
                      <a:pt x="48" y="15"/>
                    </a:lnTo>
                    <a:lnTo>
                      <a:pt x="36" y="13"/>
                    </a:lnTo>
                    <a:lnTo>
                      <a:pt x="34" y="19"/>
                    </a:lnTo>
                    <a:lnTo>
                      <a:pt x="38" y="19"/>
                    </a:lnTo>
                    <a:lnTo>
                      <a:pt x="42" y="21"/>
                    </a:lnTo>
                    <a:lnTo>
                      <a:pt x="38" y="21"/>
                    </a:lnTo>
                    <a:lnTo>
                      <a:pt x="34" y="21"/>
                    </a:lnTo>
                    <a:lnTo>
                      <a:pt x="34" y="23"/>
                    </a:lnTo>
                    <a:lnTo>
                      <a:pt x="36" y="25"/>
                    </a:lnTo>
                    <a:lnTo>
                      <a:pt x="26" y="25"/>
                    </a:lnTo>
                    <a:lnTo>
                      <a:pt x="19" y="25"/>
                    </a:lnTo>
                    <a:lnTo>
                      <a:pt x="19" y="29"/>
                    </a:lnTo>
                    <a:lnTo>
                      <a:pt x="15" y="27"/>
                    </a:lnTo>
                    <a:lnTo>
                      <a:pt x="9" y="27"/>
                    </a:lnTo>
                    <a:lnTo>
                      <a:pt x="21" y="21"/>
                    </a:lnTo>
                    <a:lnTo>
                      <a:pt x="32" y="17"/>
                    </a:lnTo>
                    <a:lnTo>
                      <a:pt x="32" y="13"/>
                    </a:lnTo>
                    <a:lnTo>
                      <a:pt x="26" y="11"/>
                    </a:lnTo>
                    <a:lnTo>
                      <a:pt x="21" y="7"/>
                    </a:lnTo>
                    <a:lnTo>
                      <a:pt x="19" y="5"/>
                    </a:lnTo>
                    <a:lnTo>
                      <a:pt x="19" y="4"/>
                    </a:lnTo>
                    <a:lnTo>
                      <a:pt x="17" y="4"/>
                    </a:lnTo>
                    <a:lnTo>
                      <a:pt x="15" y="4"/>
                    </a:lnTo>
                    <a:lnTo>
                      <a:pt x="11" y="2"/>
                    </a:lnTo>
                    <a:lnTo>
                      <a:pt x="9" y="4"/>
                    </a:lnTo>
                    <a:lnTo>
                      <a:pt x="7" y="5"/>
                    </a:lnTo>
                    <a:lnTo>
                      <a:pt x="7" y="5"/>
                    </a:lnTo>
                    <a:lnTo>
                      <a:pt x="13" y="9"/>
                    </a:lnTo>
                    <a:lnTo>
                      <a:pt x="13" y="11"/>
                    </a:lnTo>
                    <a:lnTo>
                      <a:pt x="11" y="13"/>
                    </a:lnTo>
                    <a:lnTo>
                      <a:pt x="7" y="13"/>
                    </a:lnTo>
                    <a:lnTo>
                      <a:pt x="5" y="15"/>
                    </a:lnTo>
                    <a:lnTo>
                      <a:pt x="1" y="21"/>
                    </a:lnTo>
                    <a:lnTo>
                      <a:pt x="0" y="25"/>
                    </a:lnTo>
                    <a:lnTo>
                      <a:pt x="0" y="27"/>
                    </a:lnTo>
                    <a:lnTo>
                      <a:pt x="0" y="29"/>
                    </a:lnTo>
                    <a:lnTo>
                      <a:pt x="1" y="30"/>
                    </a:lnTo>
                    <a:lnTo>
                      <a:pt x="5" y="29"/>
                    </a:lnTo>
                    <a:lnTo>
                      <a:pt x="9" y="27"/>
                    </a:lnTo>
                    <a:lnTo>
                      <a:pt x="5" y="30"/>
                    </a:lnTo>
                    <a:lnTo>
                      <a:pt x="1" y="36"/>
                    </a:lnTo>
                    <a:lnTo>
                      <a:pt x="0" y="38"/>
                    </a:lnTo>
                    <a:lnTo>
                      <a:pt x="0" y="44"/>
                    </a:lnTo>
                    <a:lnTo>
                      <a:pt x="3" y="44"/>
                    </a:lnTo>
                    <a:lnTo>
                      <a:pt x="7" y="46"/>
                    </a:lnTo>
                    <a:lnTo>
                      <a:pt x="7" y="53"/>
                    </a:lnTo>
                    <a:lnTo>
                      <a:pt x="7" y="59"/>
                    </a:lnTo>
                    <a:lnTo>
                      <a:pt x="9" y="61"/>
                    </a:lnTo>
                    <a:lnTo>
                      <a:pt x="11" y="63"/>
                    </a:lnTo>
                    <a:lnTo>
                      <a:pt x="5" y="63"/>
                    </a:lnTo>
                    <a:lnTo>
                      <a:pt x="1" y="65"/>
                    </a:lnTo>
                    <a:lnTo>
                      <a:pt x="3" y="69"/>
                    </a:lnTo>
                    <a:lnTo>
                      <a:pt x="3" y="71"/>
                    </a:lnTo>
                    <a:lnTo>
                      <a:pt x="5" y="71"/>
                    </a:lnTo>
                    <a:lnTo>
                      <a:pt x="9" y="69"/>
                    </a:lnTo>
                    <a:lnTo>
                      <a:pt x="11" y="78"/>
                    </a:lnTo>
                    <a:lnTo>
                      <a:pt x="11" y="86"/>
                    </a:lnTo>
                    <a:lnTo>
                      <a:pt x="15" y="86"/>
                    </a:lnTo>
                    <a:lnTo>
                      <a:pt x="21" y="86"/>
                    </a:lnTo>
                    <a:lnTo>
                      <a:pt x="21" y="88"/>
                    </a:lnTo>
                    <a:lnTo>
                      <a:pt x="21" y="92"/>
                    </a:lnTo>
                    <a:lnTo>
                      <a:pt x="24" y="92"/>
                    </a:lnTo>
                    <a:lnTo>
                      <a:pt x="28" y="90"/>
                    </a:lnTo>
                    <a:lnTo>
                      <a:pt x="34" y="98"/>
                    </a:lnTo>
                    <a:lnTo>
                      <a:pt x="42" y="105"/>
                    </a:lnTo>
                    <a:lnTo>
                      <a:pt x="46" y="103"/>
                    </a:lnTo>
                    <a:lnTo>
                      <a:pt x="49" y="103"/>
                    </a:lnTo>
                    <a:lnTo>
                      <a:pt x="53" y="98"/>
                    </a:lnTo>
                    <a:lnTo>
                      <a:pt x="55" y="94"/>
                    </a:lnTo>
                    <a:lnTo>
                      <a:pt x="57" y="92"/>
                    </a:lnTo>
                    <a:lnTo>
                      <a:pt x="59" y="92"/>
                    </a:lnTo>
                    <a:lnTo>
                      <a:pt x="65" y="94"/>
                    </a:lnTo>
                    <a:lnTo>
                      <a:pt x="71" y="98"/>
                    </a:lnTo>
                    <a:lnTo>
                      <a:pt x="74" y="101"/>
                    </a:lnTo>
                    <a:lnTo>
                      <a:pt x="78" y="105"/>
                    </a:lnTo>
                    <a:lnTo>
                      <a:pt x="86" y="105"/>
                    </a:lnTo>
                    <a:lnTo>
                      <a:pt x="94" y="101"/>
                    </a:lnTo>
                    <a:lnTo>
                      <a:pt x="99" y="96"/>
                    </a:lnTo>
                    <a:lnTo>
                      <a:pt x="103" y="94"/>
                    </a:lnTo>
                    <a:lnTo>
                      <a:pt x="105" y="96"/>
                    </a:lnTo>
                    <a:lnTo>
                      <a:pt x="111" y="96"/>
                    </a:lnTo>
                    <a:lnTo>
                      <a:pt x="113" y="92"/>
                    </a:lnTo>
                    <a:lnTo>
                      <a:pt x="117" y="88"/>
                    </a:lnTo>
                    <a:lnTo>
                      <a:pt x="117" y="92"/>
                    </a:lnTo>
                    <a:lnTo>
                      <a:pt x="119" y="98"/>
                    </a:lnTo>
                    <a:lnTo>
                      <a:pt x="115" y="100"/>
                    </a:lnTo>
                    <a:lnTo>
                      <a:pt x="115" y="105"/>
                    </a:lnTo>
                    <a:lnTo>
                      <a:pt x="117" y="109"/>
                    </a:lnTo>
                    <a:lnTo>
                      <a:pt x="119" y="107"/>
                    </a:lnTo>
                    <a:close/>
                    <a:moveTo>
                      <a:pt x="214" y="55"/>
                    </a:moveTo>
                    <a:lnTo>
                      <a:pt x="213" y="61"/>
                    </a:lnTo>
                    <a:lnTo>
                      <a:pt x="213" y="67"/>
                    </a:lnTo>
                    <a:lnTo>
                      <a:pt x="207" y="67"/>
                    </a:lnTo>
                    <a:lnTo>
                      <a:pt x="199" y="67"/>
                    </a:lnTo>
                    <a:lnTo>
                      <a:pt x="197" y="67"/>
                    </a:lnTo>
                    <a:lnTo>
                      <a:pt x="197" y="65"/>
                    </a:lnTo>
                    <a:lnTo>
                      <a:pt x="199" y="63"/>
                    </a:lnTo>
                    <a:lnTo>
                      <a:pt x="203" y="61"/>
                    </a:lnTo>
                    <a:lnTo>
                      <a:pt x="211" y="57"/>
                    </a:lnTo>
                    <a:lnTo>
                      <a:pt x="214" y="5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6" name="Freeform 34"/>
              <p:cNvSpPr>
                <a:spLocks/>
              </p:cNvSpPr>
              <p:nvPr/>
            </p:nvSpPr>
            <p:spPr bwMode="gray">
              <a:xfrm>
                <a:off x="2818" y="2213"/>
                <a:ext cx="51" cy="112"/>
              </a:xfrm>
              <a:custGeom>
                <a:avLst/>
                <a:gdLst/>
                <a:ahLst/>
                <a:cxnLst>
                  <a:cxn ang="0">
                    <a:pos x="49" y="66"/>
                  </a:cxn>
                  <a:cxn ang="0">
                    <a:pos x="49" y="64"/>
                  </a:cxn>
                  <a:cxn ang="0">
                    <a:pos x="49" y="64"/>
                  </a:cxn>
                  <a:cxn ang="0">
                    <a:pos x="48" y="64"/>
                  </a:cxn>
                  <a:cxn ang="0">
                    <a:pos x="46" y="66"/>
                  </a:cxn>
                  <a:cxn ang="0">
                    <a:pos x="42" y="62"/>
                  </a:cxn>
                  <a:cxn ang="0">
                    <a:pos x="40" y="60"/>
                  </a:cxn>
                  <a:cxn ang="0">
                    <a:pos x="38" y="56"/>
                  </a:cxn>
                  <a:cxn ang="0">
                    <a:pos x="38" y="52"/>
                  </a:cxn>
                  <a:cxn ang="0">
                    <a:pos x="40" y="50"/>
                  </a:cxn>
                  <a:cxn ang="0">
                    <a:pos x="44" y="48"/>
                  </a:cxn>
                  <a:cxn ang="0">
                    <a:pos x="46" y="39"/>
                  </a:cxn>
                  <a:cxn ang="0">
                    <a:pos x="48" y="29"/>
                  </a:cxn>
                  <a:cxn ang="0">
                    <a:pos x="44" y="29"/>
                  </a:cxn>
                  <a:cxn ang="0">
                    <a:pos x="42" y="29"/>
                  </a:cxn>
                  <a:cxn ang="0">
                    <a:pos x="42" y="25"/>
                  </a:cxn>
                  <a:cxn ang="0">
                    <a:pos x="42" y="21"/>
                  </a:cxn>
                  <a:cxn ang="0">
                    <a:pos x="46" y="14"/>
                  </a:cxn>
                  <a:cxn ang="0">
                    <a:pos x="51" y="6"/>
                  </a:cxn>
                  <a:cxn ang="0">
                    <a:pos x="48" y="6"/>
                  </a:cxn>
                  <a:cxn ang="0">
                    <a:pos x="44" y="8"/>
                  </a:cxn>
                  <a:cxn ang="0">
                    <a:pos x="40" y="8"/>
                  </a:cxn>
                  <a:cxn ang="0">
                    <a:pos x="40" y="6"/>
                  </a:cxn>
                  <a:cxn ang="0">
                    <a:pos x="40" y="2"/>
                  </a:cxn>
                  <a:cxn ang="0">
                    <a:pos x="36" y="0"/>
                  </a:cxn>
                  <a:cxn ang="0">
                    <a:pos x="34" y="0"/>
                  </a:cxn>
                  <a:cxn ang="0">
                    <a:pos x="26" y="2"/>
                  </a:cxn>
                  <a:cxn ang="0">
                    <a:pos x="21" y="6"/>
                  </a:cxn>
                  <a:cxn ang="0">
                    <a:pos x="13" y="6"/>
                  </a:cxn>
                  <a:cxn ang="0">
                    <a:pos x="7" y="4"/>
                  </a:cxn>
                  <a:cxn ang="0">
                    <a:pos x="7" y="10"/>
                  </a:cxn>
                  <a:cxn ang="0">
                    <a:pos x="9" y="16"/>
                  </a:cxn>
                  <a:cxn ang="0">
                    <a:pos x="11" y="18"/>
                  </a:cxn>
                  <a:cxn ang="0">
                    <a:pos x="9" y="23"/>
                  </a:cxn>
                  <a:cxn ang="0">
                    <a:pos x="11" y="29"/>
                  </a:cxn>
                  <a:cxn ang="0">
                    <a:pos x="13" y="35"/>
                  </a:cxn>
                  <a:cxn ang="0">
                    <a:pos x="11" y="39"/>
                  </a:cxn>
                  <a:cxn ang="0">
                    <a:pos x="9" y="42"/>
                  </a:cxn>
                  <a:cxn ang="0">
                    <a:pos x="7" y="46"/>
                  </a:cxn>
                  <a:cxn ang="0">
                    <a:pos x="3" y="50"/>
                  </a:cxn>
                  <a:cxn ang="0">
                    <a:pos x="0" y="50"/>
                  </a:cxn>
                  <a:cxn ang="0">
                    <a:pos x="0" y="54"/>
                  </a:cxn>
                  <a:cxn ang="0">
                    <a:pos x="0" y="62"/>
                  </a:cxn>
                  <a:cxn ang="0">
                    <a:pos x="1" y="67"/>
                  </a:cxn>
                  <a:cxn ang="0">
                    <a:pos x="3" y="67"/>
                  </a:cxn>
                  <a:cxn ang="0">
                    <a:pos x="7" y="69"/>
                  </a:cxn>
                  <a:cxn ang="0">
                    <a:pos x="9" y="75"/>
                  </a:cxn>
                  <a:cxn ang="0">
                    <a:pos x="9" y="81"/>
                  </a:cxn>
                  <a:cxn ang="0">
                    <a:pos x="17" y="83"/>
                  </a:cxn>
                  <a:cxn ang="0">
                    <a:pos x="21" y="112"/>
                  </a:cxn>
                  <a:cxn ang="0">
                    <a:pos x="26" y="110"/>
                  </a:cxn>
                  <a:cxn ang="0">
                    <a:pos x="28" y="106"/>
                  </a:cxn>
                  <a:cxn ang="0">
                    <a:pos x="30" y="102"/>
                  </a:cxn>
                  <a:cxn ang="0">
                    <a:pos x="30" y="98"/>
                  </a:cxn>
                  <a:cxn ang="0">
                    <a:pos x="30" y="92"/>
                  </a:cxn>
                  <a:cxn ang="0">
                    <a:pos x="30" y="89"/>
                  </a:cxn>
                  <a:cxn ang="0">
                    <a:pos x="32" y="87"/>
                  </a:cxn>
                  <a:cxn ang="0">
                    <a:pos x="36" y="85"/>
                  </a:cxn>
                  <a:cxn ang="0">
                    <a:pos x="40" y="83"/>
                  </a:cxn>
                  <a:cxn ang="0">
                    <a:pos x="44" y="79"/>
                  </a:cxn>
                  <a:cxn ang="0">
                    <a:pos x="48" y="75"/>
                  </a:cxn>
                  <a:cxn ang="0">
                    <a:pos x="46" y="71"/>
                  </a:cxn>
                  <a:cxn ang="0">
                    <a:pos x="49" y="66"/>
                  </a:cxn>
                </a:cxnLst>
                <a:rect l="0" t="0" r="r" b="b"/>
                <a:pathLst>
                  <a:path w="51" h="112">
                    <a:moveTo>
                      <a:pt x="49" y="66"/>
                    </a:moveTo>
                    <a:lnTo>
                      <a:pt x="49" y="64"/>
                    </a:lnTo>
                    <a:lnTo>
                      <a:pt x="49" y="64"/>
                    </a:lnTo>
                    <a:lnTo>
                      <a:pt x="48" y="64"/>
                    </a:lnTo>
                    <a:lnTo>
                      <a:pt x="46" y="66"/>
                    </a:lnTo>
                    <a:lnTo>
                      <a:pt x="42" y="62"/>
                    </a:lnTo>
                    <a:lnTo>
                      <a:pt x="40" y="60"/>
                    </a:lnTo>
                    <a:lnTo>
                      <a:pt x="38" y="56"/>
                    </a:lnTo>
                    <a:lnTo>
                      <a:pt x="38" y="52"/>
                    </a:lnTo>
                    <a:lnTo>
                      <a:pt x="40" y="50"/>
                    </a:lnTo>
                    <a:lnTo>
                      <a:pt x="44" y="48"/>
                    </a:lnTo>
                    <a:lnTo>
                      <a:pt x="46" y="39"/>
                    </a:lnTo>
                    <a:lnTo>
                      <a:pt x="48" y="29"/>
                    </a:lnTo>
                    <a:lnTo>
                      <a:pt x="44" y="29"/>
                    </a:lnTo>
                    <a:lnTo>
                      <a:pt x="42" y="29"/>
                    </a:lnTo>
                    <a:lnTo>
                      <a:pt x="42" y="25"/>
                    </a:lnTo>
                    <a:lnTo>
                      <a:pt x="42" y="21"/>
                    </a:lnTo>
                    <a:lnTo>
                      <a:pt x="46" y="14"/>
                    </a:lnTo>
                    <a:lnTo>
                      <a:pt x="51" y="6"/>
                    </a:lnTo>
                    <a:lnTo>
                      <a:pt x="48" y="6"/>
                    </a:lnTo>
                    <a:lnTo>
                      <a:pt x="44" y="8"/>
                    </a:lnTo>
                    <a:lnTo>
                      <a:pt x="40" y="8"/>
                    </a:lnTo>
                    <a:lnTo>
                      <a:pt x="40" y="6"/>
                    </a:lnTo>
                    <a:lnTo>
                      <a:pt x="40" y="2"/>
                    </a:lnTo>
                    <a:lnTo>
                      <a:pt x="36" y="0"/>
                    </a:lnTo>
                    <a:lnTo>
                      <a:pt x="34" y="0"/>
                    </a:lnTo>
                    <a:lnTo>
                      <a:pt x="26" y="2"/>
                    </a:lnTo>
                    <a:lnTo>
                      <a:pt x="21" y="6"/>
                    </a:lnTo>
                    <a:lnTo>
                      <a:pt x="13" y="6"/>
                    </a:lnTo>
                    <a:lnTo>
                      <a:pt x="7" y="4"/>
                    </a:lnTo>
                    <a:lnTo>
                      <a:pt x="7" y="10"/>
                    </a:lnTo>
                    <a:lnTo>
                      <a:pt x="9" y="16"/>
                    </a:lnTo>
                    <a:lnTo>
                      <a:pt x="11" y="18"/>
                    </a:lnTo>
                    <a:lnTo>
                      <a:pt x="9" y="23"/>
                    </a:lnTo>
                    <a:lnTo>
                      <a:pt x="11" y="29"/>
                    </a:lnTo>
                    <a:lnTo>
                      <a:pt x="13" y="35"/>
                    </a:lnTo>
                    <a:lnTo>
                      <a:pt x="11" y="39"/>
                    </a:lnTo>
                    <a:lnTo>
                      <a:pt x="9" y="42"/>
                    </a:lnTo>
                    <a:lnTo>
                      <a:pt x="7" y="46"/>
                    </a:lnTo>
                    <a:lnTo>
                      <a:pt x="3" y="50"/>
                    </a:lnTo>
                    <a:lnTo>
                      <a:pt x="0" y="50"/>
                    </a:lnTo>
                    <a:lnTo>
                      <a:pt x="0" y="54"/>
                    </a:lnTo>
                    <a:lnTo>
                      <a:pt x="0" y="62"/>
                    </a:lnTo>
                    <a:lnTo>
                      <a:pt x="1" y="67"/>
                    </a:lnTo>
                    <a:lnTo>
                      <a:pt x="3" y="67"/>
                    </a:lnTo>
                    <a:lnTo>
                      <a:pt x="7" y="69"/>
                    </a:lnTo>
                    <a:lnTo>
                      <a:pt x="9" y="75"/>
                    </a:lnTo>
                    <a:lnTo>
                      <a:pt x="9" y="81"/>
                    </a:lnTo>
                    <a:lnTo>
                      <a:pt x="17" y="83"/>
                    </a:lnTo>
                    <a:lnTo>
                      <a:pt x="21" y="112"/>
                    </a:lnTo>
                    <a:lnTo>
                      <a:pt x="26" y="110"/>
                    </a:lnTo>
                    <a:lnTo>
                      <a:pt x="28" y="106"/>
                    </a:lnTo>
                    <a:lnTo>
                      <a:pt x="30" y="102"/>
                    </a:lnTo>
                    <a:lnTo>
                      <a:pt x="30" y="98"/>
                    </a:lnTo>
                    <a:lnTo>
                      <a:pt x="30" y="92"/>
                    </a:lnTo>
                    <a:lnTo>
                      <a:pt x="30" y="89"/>
                    </a:lnTo>
                    <a:lnTo>
                      <a:pt x="32" y="87"/>
                    </a:lnTo>
                    <a:lnTo>
                      <a:pt x="36" y="85"/>
                    </a:lnTo>
                    <a:lnTo>
                      <a:pt x="40" y="83"/>
                    </a:lnTo>
                    <a:lnTo>
                      <a:pt x="44" y="79"/>
                    </a:lnTo>
                    <a:lnTo>
                      <a:pt x="48" y="75"/>
                    </a:lnTo>
                    <a:lnTo>
                      <a:pt x="46" y="71"/>
                    </a:lnTo>
                    <a:lnTo>
                      <a:pt x="49" y="6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7" name="Freeform 35"/>
              <p:cNvSpPr>
                <a:spLocks/>
              </p:cNvSpPr>
              <p:nvPr/>
            </p:nvSpPr>
            <p:spPr bwMode="gray">
              <a:xfrm>
                <a:off x="1962" y="2639"/>
                <a:ext cx="5" cy="10"/>
              </a:xfrm>
              <a:custGeom>
                <a:avLst/>
                <a:gdLst/>
                <a:ahLst/>
                <a:cxnLst>
                  <a:cxn ang="0">
                    <a:pos x="0" y="0"/>
                  </a:cxn>
                  <a:cxn ang="0">
                    <a:pos x="0" y="6"/>
                  </a:cxn>
                  <a:cxn ang="0">
                    <a:pos x="2" y="10"/>
                  </a:cxn>
                  <a:cxn ang="0">
                    <a:pos x="3" y="10"/>
                  </a:cxn>
                  <a:cxn ang="0">
                    <a:pos x="5" y="8"/>
                  </a:cxn>
                  <a:cxn ang="0">
                    <a:pos x="5" y="4"/>
                  </a:cxn>
                  <a:cxn ang="0">
                    <a:pos x="5" y="0"/>
                  </a:cxn>
                  <a:cxn ang="0">
                    <a:pos x="2" y="0"/>
                  </a:cxn>
                  <a:cxn ang="0">
                    <a:pos x="0" y="0"/>
                  </a:cxn>
                </a:cxnLst>
                <a:rect l="0" t="0" r="r" b="b"/>
                <a:pathLst>
                  <a:path w="5" h="10">
                    <a:moveTo>
                      <a:pt x="0" y="0"/>
                    </a:moveTo>
                    <a:lnTo>
                      <a:pt x="0" y="6"/>
                    </a:lnTo>
                    <a:lnTo>
                      <a:pt x="2" y="10"/>
                    </a:lnTo>
                    <a:lnTo>
                      <a:pt x="3" y="10"/>
                    </a:lnTo>
                    <a:lnTo>
                      <a:pt x="5" y="8"/>
                    </a:lnTo>
                    <a:lnTo>
                      <a:pt x="5" y="4"/>
                    </a:lnTo>
                    <a:lnTo>
                      <a:pt x="5" y="0"/>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8" name="Freeform 36"/>
              <p:cNvSpPr>
                <a:spLocks/>
              </p:cNvSpPr>
              <p:nvPr/>
            </p:nvSpPr>
            <p:spPr bwMode="gray">
              <a:xfrm>
                <a:off x="2724" y="2624"/>
                <a:ext cx="26" cy="96"/>
              </a:xfrm>
              <a:custGeom>
                <a:avLst/>
                <a:gdLst/>
                <a:ahLst/>
                <a:cxnLst>
                  <a:cxn ang="0">
                    <a:pos x="24" y="86"/>
                  </a:cxn>
                  <a:cxn ang="0">
                    <a:pos x="24" y="86"/>
                  </a:cxn>
                  <a:cxn ang="0">
                    <a:pos x="24" y="82"/>
                  </a:cxn>
                  <a:cxn ang="0">
                    <a:pos x="23" y="81"/>
                  </a:cxn>
                  <a:cxn ang="0">
                    <a:pos x="23" y="81"/>
                  </a:cxn>
                  <a:cxn ang="0">
                    <a:pos x="23" y="77"/>
                  </a:cxn>
                  <a:cxn ang="0">
                    <a:pos x="21" y="71"/>
                  </a:cxn>
                  <a:cxn ang="0">
                    <a:pos x="21" y="67"/>
                  </a:cxn>
                  <a:cxn ang="0">
                    <a:pos x="23" y="63"/>
                  </a:cxn>
                  <a:cxn ang="0">
                    <a:pos x="23" y="57"/>
                  </a:cxn>
                  <a:cxn ang="0">
                    <a:pos x="23" y="52"/>
                  </a:cxn>
                  <a:cxn ang="0">
                    <a:pos x="23" y="48"/>
                  </a:cxn>
                  <a:cxn ang="0">
                    <a:pos x="23" y="40"/>
                  </a:cxn>
                  <a:cxn ang="0">
                    <a:pos x="23" y="34"/>
                  </a:cxn>
                  <a:cxn ang="0">
                    <a:pos x="23" y="33"/>
                  </a:cxn>
                  <a:cxn ang="0">
                    <a:pos x="23" y="31"/>
                  </a:cxn>
                  <a:cxn ang="0">
                    <a:pos x="21" y="25"/>
                  </a:cxn>
                  <a:cxn ang="0">
                    <a:pos x="23" y="19"/>
                  </a:cxn>
                  <a:cxn ang="0">
                    <a:pos x="21" y="17"/>
                  </a:cxn>
                  <a:cxn ang="0">
                    <a:pos x="11" y="13"/>
                  </a:cxn>
                  <a:cxn ang="0">
                    <a:pos x="13" y="2"/>
                  </a:cxn>
                  <a:cxn ang="0">
                    <a:pos x="11" y="2"/>
                  </a:cxn>
                  <a:cxn ang="0">
                    <a:pos x="7" y="0"/>
                  </a:cxn>
                  <a:cxn ang="0">
                    <a:pos x="3" y="0"/>
                  </a:cxn>
                  <a:cxn ang="0">
                    <a:pos x="1" y="0"/>
                  </a:cxn>
                  <a:cxn ang="0">
                    <a:pos x="0" y="6"/>
                  </a:cxn>
                  <a:cxn ang="0">
                    <a:pos x="1" y="11"/>
                  </a:cxn>
                  <a:cxn ang="0">
                    <a:pos x="3" y="13"/>
                  </a:cxn>
                  <a:cxn ang="0">
                    <a:pos x="5" y="19"/>
                  </a:cxn>
                  <a:cxn ang="0">
                    <a:pos x="5" y="25"/>
                  </a:cxn>
                  <a:cxn ang="0">
                    <a:pos x="5" y="31"/>
                  </a:cxn>
                  <a:cxn ang="0">
                    <a:pos x="5" y="34"/>
                  </a:cxn>
                  <a:cxn ang="0">
                    <a:pos x="7" y="36"/>
                  </a:cxn>
                  <a:cxn ang="0">
                    <a:pos x="3" y="40"/>
                  </a:cxn>
                  <a:cxn ang="0">
                    <a:pos x="5" y="48"/>
                  </a:cxn>
                  <a:cxn ang="0">
                    <a:pos x="9" y="52"/>
                  </a:cxn>
                  <a:cxn ang="0">
                    <a:pos x="9" y="56"/>
                  </a:cxn>
                  <a:cxn ang="0">
                    <a:pos x="9" y="63"/>
                  </a:cxn>
                  <a:cxn ang="0">
                    <a:pos x="7" y="69"/>
                  </a:cxn>
                  <a:cxn ang="0">
                    <a:pos x="7" y="71"/>
                  </a:cxn>
                  <a:cxn ang="0">
                    <a:pos x="7" y="75"/>
                  </a:cxn>
                  <a:cxn ang="0">
                    <a:pos x="7" y="77"/>
                  </a:cxn>
                  <a:cxn ang="0">
                    <a:pos x="7" y="79"/>
                  </a:cxn>
                  <a:cxn ang="0">
                    <a:pos x="13" y="84"/>
                  </a:cxn>
                  <a:cxn ang="0">
                    <a:pos x="15" y="90"/>
                  </a:cxn>
                  <a:cxn ang="0">
                    <a:pos x="17" y="92"/>
                  </a:cxn>
                  <a:cxn ang="0">
                    <a:pos x="15" y="96"/>
                  </a:cxn>
                  <a:cxn ang="0">
                    <a:pos x="15" y="96"/>
                  </a:cxn>
                  <a:cxn ang="0">
                    <a:pos x="19" y="96"/>
                  </a:cxn>
                  <a:cxn ang="0">
                    <a:pos x="23" y="92"/>
                  </a:cxn>
                  <a:cxn ang="0">
                    <a:pos x="26" y="86"/>
                  </a:cxn>
                  <a:cxn ang="0">
                    <a:pos x="24" y="86"/>
                  </a:cxn>
                </a:cxnLst>
                <a:rect l="0" t="0" r="r" b="b"/>
                <a:pathLst>
                  <a:path w="26" h="96">
                    <a:moveTo>
                      <a:pt x="24" y="86"/>
                    </a:moveTo>
                    <a:lnTo>
                      <a:pt x="24" y="86"/>
                    </a:lnTo>
                    <a:lnTo>
                      <a:pt x="24" y="82"/>
                    </a:lnTo>
                    <a:lnTo>
                      <a:pt x="23" y="81"/>
                    </a:lnTo>
                    <a:lnTo>
                      <a:pt x="23" y="81"/>
                    </a:lnTo>
                    <a:lnTo>
                      <a:pt x="23" y="77"/>
                    </a:lnTo>
                    <a:lnTo>
                      <a:pt x="21" y="71"/>
                    </a:lnTo>
                    <a:lnTo>
                      <a:pt x="21" y="67"/>
                    </a:lnTo>
                    <a:lnTo>
                      <a:pt x="23" y="63"/>
                    </a:lnTo>
                    <a:lnTo>
                      <a:pt x="23" y="57"/>
                    </a:lnTo>
                    <a:lnTo>
                      <a:pt x="23" y="52"/>
                    </a:lnTo>
                    <a:lnTo>
                      <a:pt x="23" y="48"/>
                    </a:lnTo>
                    <a:lnTo>
                      <a:pt x="23" y="40"/>
                    </a:lnTo>
                    <a:lnTo>
                      <a:pt x="23" y="34"/>
                    </a:lnTo>
                    <a:lnTo>
                      <a:pt x="23" y="33"/>
                    </a:lnTo>
                    <a:lnTo>
                      <a:pt x="23" y="31"/>
                    </a:lnTo>
                    <a:lnTo>
                      <a:pt x="21" y="25"/>
                    </a:lnTo>
                    <a:lnTo>
                      <a:pt x="23" y="19"/>
                    </a:lnTo>
                    <a:lnTo>
                      <a:pt x="21" y="17"/>
                    </a:lnTo>
                    <a:lnTo>
                      <a:pt x="11" y="13"/>
                    </a:lnTo>
                    <a:lnTo>
                      <a:pt x="13" y="2"/>
                    </a:lnTo>
                    <a:lnTo>
                      <a:pt x="11" y="2"/>
                    </a:lnTo>
                    <a:lnTo>
                      <a:pt x="7" y="0"/>
                    </a:lnTo>
                    <a:lnTo>
                      <a:pt x="3" y="0"/>
                    </a:lnTo>
                    <a:lnTo>
                      <a:pt x="1" y="0"/>
                    </a:lnTo>
                    <a:lnTo>
                      <a:pt x="0" y="6"/>
                    </a:lnTo>
                    <a:lnTo>
                      <a:pt x="1" y="11"/>
                    </a:lnTo>
                    <a:lnTo>
                      <a:pt x="3" y="13"/>
                    </a:lnTo>
                    <a:lnTo>
                      <a:pt x="5" y="19"/>
                    </a:lnTo>
                    <a:lnTo>
                      <a:pt x="5" y="25"/>
                    </a:lnTo>
                    <a:lnTo>
                      <a:pt x="5" y="31"/>
                    </a:lnTo>
                    <a:lnTo>
                      <a:pt x="5" y="34"/>
                    </a:lnTo>
                    <a:lnTo>
                      <a:pt x="7" y="36"/>
                    </a:lnTo>
                    <a:lnTo>
                      <a:pt x="3" y="40"/>
                    </a:lnTo>
                    <a:lnTo>
                      <a:pt x="5" y="48"/>
                    </a:lnTo>
                    <a:lnTo>
                      <a:pt x="9" y="52"/>
                    </a:lnTo>
                    <a:lnTo>
                      <a:pt x="9" y="56"/>
                    </a:lnTo>
                    <a:lnTo>
                      <a:pt x="9" y="63"/>
                    </a:lnTo>
                    <a:lnTo>
                      <a:pt x="7" y="69"/>
                    </a:lnTo>
                    <a:lnTo>
                      <a:pt x="7" y="71"/>
                    </a:lnTo>
                    <a:lnTo>
                      <a:pt x="7" y="75"/>
                    </a:lnTo>
                    <a:lnTo>
                      <a:pt x="7" y="77"/>
                    </a:lnTo>
                    <a:lnTo>
                      <a:pt x="7" y="79"/>
                    </a:lnTo>
                    <a:lnTo>
                      <a:pt x="13" y="84"/>
                    </a:lnTo>
                    <a:lnTo>
                      <a:pt x="15" y="90"/>
                    </a:lnTo>
                    <a:lnTo>
                      <a:pt x="17" y="92"/>
                    </a:lnTo>
                    <a:lnTo>
                      <a:pt x="15" y="96"/>
                    </a:lnTo>
                    <a:lnTo>
                      <a:pt x="15" y="96"/>
                    </a:lnTo>
                    <a:lnTo>
                      <a:pt x="19" y="96"/>
                    </a:lnTo>
                    <a:lnTo>
                      <a:pt x="23" y="92"/>
                    </a:lnTo>
                    <a:lnTo>
                      <a:pt x="26" y="86"/>
                    </a:lnTo>
                    <a:lnTo>
                      <a:pt x="24" y="8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09" name="Freeform 37"/>
              <p:cNvSpPr>
                <a:spLocks/>
              </p:cNvSpPr>
              <p:nvPr/>
            </p:nvSpPr>
            <p:spPr bwMode="gray">
              <a:xfrm>
                <a:off x="3946" y="2495"/>
                <a:ext cx="98" cy="231"/>
              </a:xfrm>
              <a:custGeom>
                <a:avLst/>
                <a:gdLst/>
                <a:ahLst/>
                <a:cxnLst>
                  <a:cxn ang="0">
                    <a:pos x="15" y="146"/>
                  </a:cxn>
                  <a:cxn ang="0">
                    <a:pos x="15" y="148"/>
                  </a:cxn>
                  <a:cxn ang="0">
                    <a:pos x="13" y="156"/>
                  </a:cxn>
                  <a:cxn ang="0">
                    <a:pos x="10" y="171"/>
                  </a:cxn>
                  <a:cxn ang="0">
                    <a:pos x="19" y="194"/>
                  </a:cxn>
                  <a:cxn ang="0">
                    <a:pos x="33" y="217"/>
                  </a:cxn>
                  <a:cxn ang="0">
                    <a:pos x="36" y="221"/>
                  </a:cxn>
                  <a:cxn ang="0">
                    <a:pos x="42" y="231"/>
                  </a:cxn>
                  <a:cxn ang="0">
                    <a:pos x="46" y="227"/>
                  </a:cxn>
                  <a:cxn ang="0">
                    <a:pos x="52" y="221"/>
                  </a:cxn>
                  <a:cxn ang="0">
                    <a:pos x="48" y="210"/>
                  </a:cxn>
                  <a:cxn ang="0">
                    <a:pos x="38" y="202"/>
                  </a:cxn>
                  <a:cxn ang="0">
                    <a:pos x="33" y="192"/>
                  </a:cxn>
                  <a:cxn ang="0">
                    <a:pos x="29" y="185"/>
                  </a:cxn>
                  <a:cxn ang="0">
                    <a:pos x="23" y="179"/>
                  </a:cxn>
                  <a:cxn ang="0">
                    <a:pos x="21" y="173"/>
                  </a:cxn>
                  <a:cxn ang="0">
                    <a:pos x="19" y="162"/>
                  </a:cxn>
                  <a:cxn ang="0">
                    <a:pos x="25" y="139"/>
                  </a:cxn>
                  <a:cxn ang="0">
                    <a:pos x="27" y="114"/>
                  </a:cxn>
                  <a:cxn ang="0">
                    <a:pos x="31" y="110"/>
                  </a:cxn>
                  <a:cxn ang="0">
                    <a:pos x="38" y="110"/>
                  </a:cxn>
                  <a:cxn ang="0">
                    <a:pos x="40" y="115"/>
                  </a:cxn>
                  <a:cxn ang="0">
                    <a:pos x="48" y="119"/>
                  </a:cxn>
                  <a:cxn ang="0">
                    <a:pos x="52" y="119"/>
                  </a:cxn>
                  <a:cxn ang="0">
                    <a:pos x="56" y="125"/>
                  </a:cxn>
                  <a:cxn ang="0">
                    <a:pos x="60" y="131"/>
                  </a:cxn>
                  <a:cxn ang="0">
                    <a:pos x="60" y="133"/>
                  </a:cxn>
                  <a:cxn ang="0">
                    <a:pos x="61" y="123"/>
                  </a:cxn>
                  <a:cxn ang="0">
                    <a:pos x="56" y="106"/>
                  </a:cxn>
                  <a:cxn ang="0">
                    <a:pos x="61" y="96"/>
                  </a:cxn>
                  <a:cxn ang="0">
                    <a:pos x="71" y="94"/>
                  </a:cxn>
                  <a:cxn ang="0">
                    <a:pos x="83" y="91"/>
                  </a:cxn>
                  <a:cxn ang="0">
                    <a:pos x="92" y="87"/>
                  </a:cxn>
                  <a:cxn ang="0">
                    <a:pos x="98" y="79"/>
                  </a:cxn>
                  <a:cxn ang="0">
                    <a:pos x="96" y="69"/>
                  </a:cxn>
                  <a:cxn ang="0">
                    <a:pos x="92" y="62"/>
                  </a:cxn>
                  <a:cxn ang="0">
                    <a:pos x="86" y="54"/>
                  </a:cxn>
                  <a:cxn ang="0">
                    <a:pos x="84" y="41"/>
                  </a:cxn>
                  <a:cxn ang="0">
                    <a:pos x="77" y="31"/>
                  </a:cxn>
                  <a:cxn ang="0">
                    <a:pos x="69" y="23"/>
                  </a:cxn>
                  <a:cxn ang="0">
                    <a:pos x="60" y="25"/>
                  </a:cxn>
                  <a:cxn ang="0">
                    <a:pos x="54" y="33"/>
                  </a:cxn>
                  <a:cxn ang="0">
                    <a:pos x="48" y="31"/>
                  </a:cxn>
                  <a:cxn ang="0">
                    <a:pos x="38" y="29"/>
                  </a:cxn>
                  <a:cxn ang="0">
                    <a:pos x="36" y="21"/>
                  </a:cxn>
                  <a:cxn ang="0">
                    <a:pos x="42" y="12"/>
                  </a:cxn>
                  <a:cxn ang="0">
                    <a:pos x="36" y="8"/>
                  </a:cxn>
                  <a:cxn ang="0">
                    <a:pos x="33" y="2"/>
                  </a:cxn>
                  <a:cxn ang="0">
                    <a:pos x="23" y="4"/>
                  </a:cxn>
                  <a:cxn ang="0">
                    <a:pos x="17" y="0"/>
                  </a:cxn>
                  <a:cxn ang="0">
                    <a:pos x="15" y="10"/>
                  </a:cxn>
                  <a:cxn ang="0">
                    <a:pos x="8" y="16"/>
                  </a:cxn>
                  <a:cxn ang="0">
                    <a:pos x="2" y="21"/>
                  </a:cxn>
                  <a:cxn ang="0">
                    <a:pos x="2" y="35"/>
                  </a:cxn>
                  <a:cxn ang="0">
                    <a:pos x="2" y="54"/>
                  </a:cxn>
                  <a:cxn ang="0">
                    <a:pos x="13" y="66"/>
                  </a:cxn>
                  <a:cxn ang="0">
                    <a:pos x="8" y="75"/>
                  </a:cxn>
                  <a:cxn ang="0">
                    <a:pos x="13" y="98"/>
                  </a:cxn>
                  <a:cxn ang="0">
                    <a:pos x="23" y="115"/>
                  </a:cxn>
                  <a:cxn ang="0">
                    <a:pos x="21" y="129"/>
                  </a:cxn>
                  <a:cxn ang="0">
                    <a:pos x="17" y="142"/>
                  </a:cxn>
                </a:cxnLst>
                <a:rect l="0" t="0" r="r" b="b"/>
                <a:pathLst>
                  <a:path w="98" h="231">
                    <a:moveTo>
                      <a:pt x="15" y="142"/>
                    </a:moveTo>
                    <a:lnTo>
                      <a:pt x="15" y="146"/>
                    </a:lnTo>
                    <a:lnTo>
                      <a:pt x="15" y="148"/>
                    </a:lnTo>
                    <a:lnTo>
                      <a:pt x="15" y="148"/>
                    </a:lnTo>
                    <a:lnTo>
                      <a:pt x="13" y="148"/>
                    </a:lnTo>
                    <a:lnTo>
                      <a:pt x="13" y="156"/>
                    </a:lnTo>
                    <a:lnTo>
                      <a:pt x="13" y="165"/>
                    </a:lnTo>
                    <a:lnTo>
                      <a:pt x="10" y="171"/>
                    </a:lnTo>
                    <a:lnTo>
                      <a:pt x="8" y="179"/>
                    </a:lnTo>
                    <a:lnTo>
                      <a:pt x="19" y="194"/>
                    </a:lnTo>
                    <a:lnTo>
                      <a:pt x="31" y="211"/>
                    </a:lnTo>
                    <a:lnTo>
                      <a:pt x="33" y="217"/>
                    </a:lnTo>
                    <a:lnTo>
                      <a:pt x="33" y="223"/>
                    </a:lnTo>
                    <a:lnTo>
                      <a:pt x="36" y="221"/>
                    </a:lnTo>
                    <a:lnTo>
                      <a:pt x="42" y="225"/>
                    </a:lnTo>
                    <a:lnTo>
                      <a:pt x="42" y="231"/>
                    </a:lnTo>
                    <a:lnTo>
                      <a:pt x="46" y="231"/>
                    </a:lnTo>
                    <a:lnTo>
                      <a:pt x="46" y="227"/>
                    </a:lnTo>
                    <a:lnTo>
                      <a:pt x="50" y="229"/>
                    </a:lnTo>
                    <a:lnTo>
                      <a:pt x="52" y="221"/>
                    </a:lnTo>
                    <a:lnTo>
                      <a:pt x="52" y="217"/>
                    </a:lnTo>
                    <a:lnTo>
                      <a:pt x="48" y="210"/>
                    </a:lnTo>
                    <a:lnTo>
                      <a:pt x="44" y="204"/>
                    </a:lnTo>
                    <a:lnTo>
                      <a:pt x="38" y="202"/>
                    </a:lnTo>
                    <a:lnTo>
                      <a:pt x="35" y="200"/>
                    </a:lnTo>
                    <a:lnTo>
                      <a:pt x="33" y="192"/>
                    </a:lnTo>
                    <a:lnTo>
                      <a:pt x="31" y="185"/>
                    </a:lnTo>
                    <a:lnTo>
                      <a:pt x="29" y="185"/>
                    </a:lnTo>
                    <a:lnTo>
                      <a:pt x="25" y="185"/>
                    </a:lnTo>
                    <a:lnTo>
                      <a:pt x="23" y="179"/>
                    </a:lnTo>
                    <a:lnTo>
                      <a:pt x="21" y="173"/>
                    </a:lnTo>
                    <a:lnTo>
                      <a:pt x="21" y="173"/>
                    </a:lnTo>
                    <a:lnTo>
                      <a:pt x="19" y="173"/>
                    </a:lnTo>
                    <a:lnTo>
                      <a:pt x="19" y="162"/>
                    </a:lnTo>
                    <a:lnTo>
                      <a:pt x="23" y="150"/>
                    </a:lnTo>
                    <a:lnTo>
                      <a:pt x="25" y="139"/>
                    </a:lnTo>
                    <a:lnTo>
                      <a:pt x="29" y="129"/>
                    </a:lnTo>
                    <a:lnTo>
                      <a:pt x="27" y="114"/>
                    </a:lnTo>
                    <a:lnTo>
                      <a:pt x="27" y="110"/>
                    </a:lnTo>
                    <a:lnTo>
                      <a:pt x="31" y="110"/>
                    </a:lnTo>
                    <a:lnTo>
                      <a:pt x="36" y="108"/>
                    </a:lnTo>
                    <a:lnTo>
                      <a:pt x="38" y="110"/>
                    </a:lnTo>
                    <a:lnTo>
                      <a:pt x="40" y="110"/>
                    </a:lnTo>
                    <a:lnTo>
                      <a:pt x="40" y="115"/>
                    </a:lnTo>
                    <a:lnTo>
                      <a:pt x="42" y="119"/>
                    </a:lnTo>
                    <a:lnTo>
                      <a:pt x="48" y="119"/>
                    </a:lnTo>
                    <a:lnTo>
                      <a:pt x="52" y="117"/>
                    </a:lnTo>
                    <a:lnTo>
                      <a:pt x="52" y="119"/>
                    </a:lnTo>
                    <a:lnTo>
                      <a:pt x="52" y="123"/>
                    </a:lnTo>
                    <a:lnTo>
                      <a:pt x="56" y="125"/>
                    </a:lnTo>
                    <a:lnTo>
                      <a:pt x="60" y="127"/>
                    </a:lnTo>
                    <a:lnTo>
                      <a:pt x="60" y="131"/>
                    </a:lnTo>
                    <a:lnTo>
                      <a:pt x="60" y="133"/>
                    </a:lnTo>
                    <a:lnTo>
                      <a:pt x="60" y="133"/>
                    </a:lnTo>
                    <a:lnTo>
                      <a:pt x="61" y="133"/>
                    </a:lnTo>
                    <a:lnTo>
                      <a:pt x="61" y="123"/>
                    </a:lnTo>
                    <a:lnTo>
                      <a:pt x="58" y="115"/>
                    </a:lnTo>
                    <a:lnTo>
                      <a:pt x="56" y="106"/>
                    </a:lnTo>
                    <a:lnTo>
                      <a:pt x="58" y="98"/>
                    </a:lnTo>
                    <a:lnTo>
                      <a:pt x="61" y="96"/>
                    </a:lnTo>
                    <a:lnTo>
                      <a:pt x="67" y="94"/>
                    </a:lnTo>
                    <a:lnTo>
                      <a:pt x="71" y="94"/>
                    </a:lnTo>
                    <a:lnTo>
                      <a:pt x="75" y="94"/>
                    </a:lnTo>
                    <a:lnTo>
                      <a:pt x="83" y="91"/>
                    </a:lnTo>
                    <a:lnTo>
                      <a:pt x="84" y="87"/>
                    </a:lnTo>
                    <a:lnTo>
                      <a:pt x="92" y="87"/>
                    </a:lnTo>
                    <a:lnTo>
                      <a:pt x="96" y="85"/>
                    </a:lnTo>
                    <a:lnTo>
                      <a:pt x="98" y="79"/>
                    </a:lnTo>
                    <a:lnTo>
                      <a:pt x="98" y="77"/>
                    </a:lnTo>
                    <a:lnTo>
                      <a:pt x="96" y="69"/>
                    </a:lnTo>
                    <a:lnTo>
                      <a:pt x="94" y="66"/>
                    </a:lnTo>
                    <a:lnTo>
                      <a:pt x="92" y="62"/>
                    </a:lnTo>
                    <a:lnTo>
                      <a:pt x="88" y="58"/>
                    </a:lnTo>
                    <a:lnTo>
                      <a:pt x="86" y="54"/>
                    </a:lnTo>
                    <a:lnTo>
                      <a:pt x="84" y="46"/>
                    </a:lnTo>
                    <a:lnTo>
                      <a:pt x="84" y="41"/>
                    </a:lnTo>
                    <a:lnTo>
                      <a:pt x="81" y="31"/>
                    </a:lnTo>
                    <a:lnTo>
                      <a:pt x="77" y="31"/>
                    </a:lnTo>
                    <a:lnTo>
                      <a:pt x="71" y="29"/>
                    </a:lnTo>
                    <a:lnTo>
                      <a:pt x="69" y="23"/>
                    </a:lnTo>
                    <a:lnTo>
                      <a:pt x="63" y="23"/>
                    </a:lnTo>
                    <a:lnTo>
                      <a:pt x="60" y="25"/>
                    </a:lnTo>
                    <a:lnTo>
                      <a:pt x="56" y="27"/>
                    </a:lnTo>
                    <a:lnTo>
                      <a:pt x="54" y="33"/>
                    </a:lnTo>
                    <a:lnTo>
                      <a:pt x="50" y="33"/>
                    </a:lnTo>
                    <a:lnTo>
                      <a:pt x="48" y="31"/>
                    </a:lnTo>
                    <a:lnTo>
                      <a:pt x="44" y="29"/>
                    </a:lnTo>
                    <a:lnTo>
                      <a:pt x="38" y="29"/>
                    </a:lnTo>
                    <a:lnTo>
                      <a:pt x="38" y="23"/>
                    </a:lnTo>
                    <a:lnTo>
                      <a:pt x="36" y="21"/>
                    </a:lnTo>
                    <a:lnTo>
                      <a:pt x="36" y="18"/>
                    </a:lnTo>
                    <a:lnTo>
                      <a:pt x="42" y="12"/>
                    </a:lnTo>
                    <a:lnTo>
                      <a:pt x="40" y="6"/>
                    </a:lnTo>
                    <a:lnTo>
                      <a:pt x="36" y="8"/>
                    </a:lnTo>
                    <a:lnTo>
                      <a:pt x="33" y="6"/>
                    </a:lnTo>
                    <a:lnTo>
                      <a:pt x="33" y="2"/>
                    </a:lnTo>
                    <a:lnTo>
                      <a:pt x="33" y="4"/>
                    </a:lnTo>
                    <a:lnTo>
                      <a:pt x="23" y="4"/>
                    </a:lnTo>
                    <a:lnTo>
                      <a:pt x="19" y="0"/>
                    </a:lnTo>
                    <a:lnTo>
                      <a:pt x="17" y="0"/>
                    </a:lnTo>
                    <a:lnTo>
                      <a:pt x="15" y="6"/>
                    </a:lnTo>
                    <a:lnTo>
                      <a:pt x="15" y="10"/>
                    </a:lnTo>
                    <a:lnTo>
                      <a:pt x="12" y="12"/>
                    </a:lnTo>
                    <a:lnTo>
                      <a:pt x="8" y="16"/>
                    </a:lnTo>
                    <a:lnTo>
                      <a:pt x="2" y="18"/>
                    </a:lnTo>
                    <a:lnTo>
                      <a:pt x="2" y="21"/>
                    </a:lnTo>
                    <a:lnTo>
                      <a:pt x="4" y="29"/>
                    </a:lnTo>
                    <a:lnTo>
                      <a:pt x="2" y="35"/>
                    </a:lnTo>
                    <a:lnTo>
                      <a:pt x="0" y="43"/>
                    </a:lnTo>
                    <a:lnTo>
                      <a:pt x="2" y="54"/>
                    </a:lnTo>
                    <a:lnTo>
                      <a:pt x="10" y="60"/>
                    </a:lnTo>
                    <a:lnTo>
                      <a:pt x="13" y="66"/>
                    </a:lnTo>
                    <a:lnTo>
                      <a:pt x="13" y="73"/>
                    </a:lnTo>
                    <a:lnTo>
                      <a:pt x="8" y="75"/>
                    </a:lnTo>
                    <a:lnTo>
                      <a:pt x="10" y="89"/>
                    </a:lnTo>
                    <a:lnTo>
                      <a:pt x="13" y="98"/>
                    </a:lnTo>
                    <a:lnTo>
                      <a:pt x="19" y="106"/>
                    </a:lnTo>
                    <a:lnTo>
                      <a:pt x="23" y="115"/>
                    </a:lnTo>
                    <a:lnTo>
                      <a:pt x="23" y="123"/>
                    </a:lnTo>
                    <a:lnTo>
                      <a:pt x="21" y="129"/>
                    </a:lnTo>
                    <a:lnTo>
                      <a:pt x="17" y="137"/>
                    </a:lnTo>
                    <a:lnTo>
                      <a:pt x="17" y="142"/>
                    </a:lnTo>
                    <a:lnTo>
                      <a:pt x="15" y="14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0" name="Freeform 38"/>
              <p:cNvSpPr>
                <a:spLocks noEditPoints="1"/>
              </p:cNvSpPr>
              <p:nvPr/>
            </p:nvSpPr>
            <p:spPr bwMode="gray">
              <a:xfrm>
                <a:off x="3094" y="2835"/>
                <a:ext cx="134" cy="161"/>
              </a:xfrm>
              <a:custGeom>
                <a:avLst/>
                <a:gdLst/>
                <a:ahLst/>
                <a:cxnLst>
                  <a:cxn ang="0">
                    <a:pos x="109" y="33"/>
                  </a:cxn>
                  <a:cxn ang="0">
                    <a:pos x="104" y="25"/>
                  </a:cxn>
                  <a:cxn ang="0">
                    <a:pos x="59" y="0"/>
                  </a:cxn>
                  <a:cxn ang="0">
                    <a:pos x="54" y="8"/>
                  </a:cxn>
                  <a:cxn ang="0">
                    <a:pos x="61" y="15"/>
                  </a:cxn>
                  <a:cxn ang="0">
                    <a:pos x="59" y="15"/>
                  </a:cxn>
                  <a:cxn ang="0">
                    <a:pos x="54" y="23"/>
                  </a:cxn>
                  <a:cxn ang="0">
                    <a:pos x="52" y="19"/>
                  </a:cxn>
                  <a:cxn ang="0">
                    <a:pos x="40" y="19"/>
                  </a:cxn>
                  <a:cxn ang="0">
                    <a:pos x="36" y="25"/>
                  </a:cxn>
                  <a:cxn ang="0">
                    <a:pos x="27" y="19"/>
                  </a:cxn>
                  <a:cxn ang="0">
                    <a:pos x="29" y="0"/>
                  </a:cxn>
                  <a:cxn ang="0">
                    <a:pos x="19" y="10"/>
                  </a:cxn>
                  <a:cxn ang="0">
                    <a:pos x="19" y="19"/>
                  </a:cxn>
                  <a:cxn ang="0">
                    <a:pos x="23" y="29"/>
                  </a:cxn>
                  <a:cxn ang="0">
                    <a:pos x="21" y="35"/>
                  </a:cxn>
                  <a:cxn ang="0">
                    <a:pos x="15" y="46"/>
                  </a:cxn>
                  <a:cxn ang="0">
                    <a:pos x="4" y="48"/>
                  </a:cxn>
                  <a:cxn ang="0">
                    <a:pos x="0" y="71"/>
                  </a:cxn>
                  <a:cxn ang="0">
                    <a:pos x="13" y="86"/>
                  </a:cxn>
                  <a:cxn ang="0">
                    <a:pos x="25" y="106"/>
                  </a:cxn>
                  <a:cxn ang="0">
                    <a:pos x="31" y="109"/>
                  </a:cxn>
                  <a:cxn ang="0">
                    <a:pos x="36" y="117"/>
                  </a:cxn>
                  <a:cxn ang="0">
                    <a:pos x="54" y="123"/>
                  </a:cxn>
                  <a:cxn ang="0">
                    <a:pos x="59" y="129"/>
                  </a:cxn>
                  <a:cxn ang="0">
                    <a:pos x="61" y="152"/>
                  </a:cxn>
                  <a:cxn ang="0">
                    <a:pos x="59" y="159"/>
                  </a:cxn>
                  <a:cxn ang="0">
                    <a:pos x="73" y="155"/>
                  </a:cxn>
                  <a:cxn ang="0">
                    <a:pos x="81" y="161"/>
                  </a:cxn>
                  <a:cxn ang="0">
                    <a:pos x="94" y="159"/>
                  </a:cxn>
                  <a:cxn ang="0">
                    <a:pos x="104" y="154"/>
                  </a:cxn>
                  <a:cxn ang="0">
                    <a:pos x="111" y="152"/>
                  </a:cxn>
                  <a:cxn ang="0">
                    <a:pos x="125" y="148"/>
                  </a:cxn>
                  <a:cxn ang="0">
                    <a:pos x="134" y="140"/>
                  </a:cxn>
                  <a:cxn ang="0">
                    <a:pos x="121" y="121"/>
                  </a:cxn>
                  <a:cxn ang="0">
                    <a:pos x="123" y="90"/>
                  </a:cxn>
                  <a:cxn ang="0">
                    <a:pos x="113" y="73"/>
                  </a:cxn>
                  <a:cxn ang="0">
                    <a:pos x="123" y="42"/>
                  </a:cxn>
                  <a:cxn ang="0">
                    <a:pos x="44" y="96"/>
                  </a:cxn>
                  <a:cxn ang="0">
                    <a:pos x="44" y="98"/>
                  </a:cxn>
                  <a:cxn ang="0">
                    <a:pos x="42" y="92"/>
                  </a:cxn>
                  <a:cxn ang="0">
                    <a:pos x="121" y="77"/>
                  </a:cxn>
                  <a:cxn ang="0">
                    <a:pos x="67" y="36"/>
                  </a:cxn>
                  <a:cxn ang="0">
                    <a:pos x="67" y="40"/>
                  </a:cxn>
                  <a:cxn ang="0">
                    <a:pos x="63" y="40"/>
                  </a:cxn>
                  <a:cxn ang="0">
                    <a:pos x="46" y="8"/>
                  </a:cxn>
                  <a:cxn ang="0">
                    <a:pos x="52" y="8"/>
                  </a:cxn>
                </a:cxnLst>
                <a:rect l="0" t="0" r="r" b="b"/>
                <a:pathLst>
                  <a:path w="134" h="161">
                    <a:moveTo>
                      <a:pt x="123" y="42"/>
                    </a:moveTo>
                    <a:lnTo>
                      <a:pt x="109" y="35"/>
                    </a:lnTo>
                    <a:lnTo>
                      <a:pt x="109" y="33"/>
                    </a:lnTo>
                    <a:lnTo>
                      <a:pt x="105" y="33"/>
                    </a:lnTo>
                    <a:lnTo>
                      <a:pt x="104" y="29"/>
                    </a:lnTo>
                    <a:lnTo>
                      <a:pt x="104" y="25"/>
                    </a:lnTo>
                    <a:lnTo>
                      <a:pt x="102" y="21"/>
                    </a:lnTo>
                    <a:lnTo>
                      <a:pt x="102" y="19"/>
                    </a:lnTo>
                    <a:lnTo>
                      <a:pt x="59" y="0"/>
                    </a:lnTo>
                    <a:lnTo>
                      <a:pt x="59" y="6"/>
                    </a:lnTo>
                    <a:lnTo>
                      <a:pt x="56" y="6"/>
                    </a:lnTo>
                    <a:lnTo>
                      <a:pt x="54" y="8"/>
                    </a:lnTo>
                    <a:lnTo>
                      <a:pt x="57" y="12"/>
                    </a:lnTo>
                    <a:lnTo>
                      <a:pt x="61" y="13"/>
                    </a:lnTo>
                    <a:lnTo>
                      <a:pt x="61" y="15"/>
                    </a:lnTo>
                    <a:lnTo>
                      <a:pt x="61" y="17"/>
                    </a:lnTo>
                    <a:lnTo>
                      <a:pt x="61" y="17"/>
                    </a:lnTo>
                    <a:lnTo>
                      <a:pt x="59" y="15"/>
                    </a:lnTo>
                    <a:lnTo>
                      <a:pt x="56" y="17"/>
                    </a:lnTo>
                    <a:lnTo>
                      <a:pt x="54" y="17"/>
                    </a:lnTo>
                    <a:lnTo>
                      <a:pt x="54" y="23"/>
                    </a:lnTo>
                    <a:lnTo>
                      <a:pt x="54" y="27"/>
                    </a:lnTo>
                    <a:lnTo>
                      <a:pt x="52" y="25"/>
                    </a:lnTo>
                    <a:lnTo>
                      <a:pt x="52" y="19"/>
                    </a:lnTo>
                    <a:lnTo>
                      <a:pt x="46" y="17"/>
                    </a:lnTo>
                    <a:lnTo>
                      <a:pt x="40" y="15"/>
                    </a:lnTo>
                    <a:lnTo>
                      <a:pt x="40" y="19"/>
                    </a:lnTo>
                    <a:lnTo>
                      <a:pt x="36" y="19"/>
                    </a:lnTo>
                    <a:lnTo>
                      <a:pt x="34" y="19"/>
                    </a:lnTo>
                    <a:lnTo>
                      <a:pt x="36" y="25"/>
                    </a:lnTo>
                    <a:lnTo>
                      <a:pt x="33" y="25"/>
                    </a:lnTo>
                    <a:lnTo>
                      <a:pt x="31" y="25"/>
                    </a:lnTo>
                    <a:lnTo>
                      <a:pt x="27" y="19"/>
                    </a:lnTo>
                    <a:lnTo>
                      <a:pt x="27" y="13"/>
                    </a:lnTo>
                    <a:lnTo>
                      <a:pt x="27" y="8"/>
                    </a:lnTo>
                    <a:lnTo>
                      <a:pt x="29" y="0"/>
                    </a:lnTo>
                    <a:lnTo>
                      <a:pt x="17" y="0"/>
                    </a:lnTo>
                    <a:lnTo>
                      <a:pt x="21" y="8"/>
                    </a:lnTo>
                    <a:lnTo>
                      <a:pt x="19" y="10"/>
                    </a:lnTo>
                    <a:lnTo>
                      <a:pt x="19" y="15"/>
                    </a:lnTo>
                    <a:lnTo>
                      <a:pt x="19" y="19"/>
                    </a:lnTo>
                    <a:lnTo>
                      <a:pt x="19" y="19"/>
                    </a:lnTo>
                    <a:lnTo>
                      <a:pt x="17" y="23"/>
                    </a:lnTo>
                    <a:lnTo>
                      <a:pt x="21" y="27"/>
                    </a:lnTo>
                    <a:lnTo>
                      <a:pt x="23" y="29"/>
                    </a:lnTo>
                    <a:lnTo>
                      <a:pt x="25" y="29"/>
                    </a:lnTo>
                    <a:lnTo>
                      <a:pt x="23" y="31"/>
                    </a:lnTo>
                    <a:lnTo>
                      <a:pt x="21" y="35"/>
                    </a:lnTo>
                    <a:lnTo>
                      <a:pt x="19" y="36"/>
                    </a:lnTo>
                    <a:lnTo>
                      <a:pt x="17" y="38"/>
                    </a:lnTo>
                    <a:lnTo>
                      <a:pt x="15" y="46"/>
                    </a:lnTo>
                    <a:lnTo>
                      <a:pt x="13" y="46"/>
                    </a:lnTo>
                    <a:lnTo>
                      <a:pt x="10" y="48"/>
                    </a:lnTo>
                    <a:lnTo>
                      <a:pt x="4" y="48"/>
                    </a:lnTo>
                    <a:lnTo>
                      <a:pt x="0" y="48"/>
                    </a:lnTo>
                    <a:lnTo>
                      <a:pt x="0" y="60"/>
                    </a:lnTo>
                    <a:lnTo>
                      <a:pt x="0" y="71"/>
                    </a:lnTo>
                    <a:lnTo>
                      <a:pt x="8" y="75"/>
                    </a:lnTo>
                    <a:lnTo>
                      <a:pt x="13" y="79"/>
                    </a:lnTo>
                    <a:lnTo>
                      <a:pt x="13" y="86"/>
                    </a:lnTo>
                    <a:lnTo>
                      <a:pt x="13" y="92"/>
                    </a:lnTo>
                    <a:lnTo>
                      <a:pt x="19" y="98"/>
                    </a:lnTo>
                    <a:lnTo>
                      <a:pt x="25" y="106"/>
                    </a:lnTo>
                    <a:lnTo>
                      <a:pt x="29" y="106"/>
                    </a:lnTo>
                    <a:lnTo>
                      <a:pt x="31" y="106"/>
                    </a:lnTo>
                    <a:lnTo>
                      <a:pt x="31" y="109"/>
                    </a:lnTo>
                    <a:lnTo>
                      <a:pt x="31" y="113"/>
                    </a:lnTo>
                    <a:lnTo>
                      <a:pt x="34" y="115"/>
                    </a:lnTo>
                    <a:lnTo>
                      <a:pt x="36" y="117"/>
                    </a:lnTo>
                    <a:lnTo>
                      <a:pt x="40" y="119"/>
                    </a:lnTo>
                    <a:lnTo>
                      <a:pt x="46" y="121"/>
                    </a:lnTo>
                    <a:lnTo>
                      <a:pt x="54" y="123"/>
                    </a:lnTo>
                    <a:lnTo>
                      <a:pt x="56" y="125"/>
                    </a:lnTo>
                    <a:lnTo>
                      <a:pt x="57" y="125"/>
                    </a:lnTo>
                    <a:lnTo>
                      <a:pt x="59" y="129"/>
                    </a:lnTo>
                    <a:lnTo>
                      <a:pt x="61" y="132"/>
                    </a:lnTo>
                    <a:lnTo>
                      <a:pt x="61" y="140"/>
                    </a:lnTo>
                    <a:lnTo>
                      <a:pt x="61" y="152"/>
                    </a:lnTo>
                    <a:lnTo>
                      <a:pt x="59" y="154"/>
                    </a:lnTo>
                    <a:lnTo>
                      <a:pt x="59" y="157"/>
                    </a:lnTo>
                    <a:lnTo>
                      <a:pt x="59" y="159"/>
                    </a:lnTo>
                    <a:lnTo>
                      <a:pt x="63" y="159"/>
                    </a:lnTo>
                    <a:lnTo>
                      <a:pt x="69" y="157"/>
                    </a:lnTo>
                    <a:lnTo>
                      <a:pt x="73" y="155"/>
                    </a:lnTo>
                    <a:lnTo>
                      <a:pt x="75" y="155"/>
                    </a:lnTo>
                    <a:lnTo>
                      <a:pt x="77" y="159"/>
                    </a:lnTo>
                    <a:lnTo>
                      <a:pt x="81" y="161"/>
                    </a:lnTo>
                    <a:lnTo>
                      <a:pt x="86" y="159"/>
                    </a:lnTo>
                    <a:lnTo>
                      <a:pt x="90" y="159"/>
                    </a:lnTo>
                    <a:lnTo>
                      <a:pt x="94" y="159"/>
                    </a:lnTo>
                    <a:lnTo>
                      <a:pt x="100" y="157"/>
                    </a:lnTo>
                    <a:lnTo>
                      <a:pt x="102" y="155"/>
                    </a:lnTo>
                    <a:lnTo>
                      <a:pt x="104" y="154"/>
                    </a:lnTo>
                    <a:lnTo>
                      <a:pt x="105" y="155"/>
                    </a:lnTo>
                    <a:lnTo>
                      <a:pt x="109" y="154"/>
                    </a:lnTo>
                    <a:lnTo>
                      <a:pt x="111" y="152"/>
                    </a:lnTo>
                    <a:lnTo>
                      <a:pt x="115" y="150"/>
                    </a:lnTo>
                    <a:lnTo>
                      <a:pt x="121" y="150"/>
                    </a:lnTo>
                    <a:lnTo>
                      <a:pt x="125" y="148"/>
                    </a:lnTo>
                    <a:lnTo>
                      <a:pt x="130" y="146"/>
                    </a:lnTo>
                    <a:lnTo>
                      <a:pt x="132" y="146"/>
                    </a:lnTo>
                    <a:lnTo>
                      <a:pt x="134" y="140"/>
                    </a:lnTo>
                    <a:lnTo>
                      <a:pt x="134" y="136"/>
                    </a:lnTo>
                    <a:lnTo>
                      <a:pt x="127" y="129"/>
                    </a:lnTo>
                    <a:lnTo>
                      <a:pt x="121" y="121"/>
                    </a:lnTo>
                    <a:lnTo>
                      <a:pt x="121" y="109"/>
                    </a:lnTo>
                    <a:lnTo>
                      <a:pt x="121" y="94"/>
                    </a:lnTo>
                    <a:lnTo>
                      <a:pt x="123" y="90"/>
                    </a:lnTo>
                    <a:lnTo>
                      <a:pt x="125" y="86"/>
                    </a:lnTo>
                    <a:lnTo>
                      <a:pt x="119" y="81"/>
                    </a:lnTo>
                    <a:lnTo>
                      <a:pt x="113" y="73"/>
                    </a:lnTo>
                    <a:lnTo>
                      <a:pt x="117" y="58"/>
                    </a:lnTo>
                    <a:lnTo>
                      <a:pt x="123" y="44"/>
                    </a:lnTo>
                    <a:lnTo>
                      <a:pt x="123" y="42"/>
                    </a:lnTo>
                    <a:close/>
                    <a:moveTo>
                      <a:pt x="42" y="92"/>
                    </a:moveTo>
                    <a:lnTo>
                      <a:pt x="44" y="94"/>
                    </a:lnTo>
                    <a:lnTo>
                      <a:pt x="44" y="96"/>
                    </a:lnTo>
                    <a:lnTo>
                      <a:pt x="46" y="98"/>
                    </a:lnTo>
                    <a:lnTo>
                      <a:pt x="44" y="98"/>
                    </a:lnTo>
                    <a:lnTo>
                      <a:pt x="44" y="98"/>
                    </a:lnTo>
                    <a:lnTo>
                      <a:pt x="42" y="98"/>
                    </a:lnTo>
                    <a:lnTo>
                      <a:pt x="40" y="94"/>
                    </a:lnTo>
                    <a:lnTo>
                      <a:pt x="42" y="92"/>
                    </a:lnTo>
                    <a:close/>
                    <a:moveTo>
                      <a:pt x="119" y="69"/>
                    </a:moveTo>
                    <a:lnTo>
                      <a:pt x="119" y="73"/>
                    </a:lnTo>
                    <a:lnTo>
                      <a:pt x="121" y="77"/>
                    </a:lnTo>
                    <a:lnTo>
                      <a:pt x="123" y="75"/>
                    </a:lnTo>
                    <a:lnTo>
                      <a:pt x="119" y="69"/>
                    </a:lnTo>
                    <a:close/>
                    <a:moveTo>
                      <a:pt x="67" y="36"/>
                    </a:moveTo>
                    <a:lnTo>
                      <a:pt x="69" y="36"/>
                    </a:lnTo>
                    <a:lnTo>
                      <a:pt x="69" y="38"/>
                    </a:lnTo>
                    <a:lnTo>
                      <a:pt x="67" y="40"/>
                    </a:lnTo>
                    <a:lnTo>
                      <a:pt x="67" y="40"/>
                    </a:lnTo>
                    <a:lnTo>
                      <a:pt x="63" y="40"/>
                    </a:lnTo>
                    <a:lnTo>
                      <a:pt x="63" y="40"/>
                    </a:lnTo>
                    <a:lnTo>
                      <a:pt x="65" y="38"/>
                    </a:lnTo>
                    <a:lnTo>
                      <a:pt x="67" y="36"/>
                    </a:lnTo>
                    <a:close/>
                    <a:moveTo>
                      <a:pt x="46" y="8"/>
                    </a:moveTo>
                    <a:lnTo>
                      <a:pt x="48" y="10"/>
                    </a:lnTo>
                    <a:lnTo>
                      <a:pt x="52" y="12"/>
                    </a:lnTo>
                    <a:lnTo>
                      <a:pt x="52" y="8"/>
                    </a:lnTo>
                    <a:lnTo>
                      <a:pt x="48" y="8"/>
                    </a:lnTo>
                    <a:lnTo>
                      <a:pt x="46" y="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1" name="Freeform 39"/>
              <p:cNvSpPr>
                <a:spLocks/>
              </p:cNvSpPr>
              <p:nvPr/>
            </p:nvSpPr>
            <p:spPr bwMode="gray">
              <a:xfrm>
                <a:off x="3564" y="2144"/>
                <a:ext cx="92" cy="90"/>
              </a:xfrm>
              <a:custGeom>
                <a:avLst/>
                <a:gdLst/>
                <a:ahLst/>
                <a:cxnLst>
                  <a:cxn ang="0">
                    <a:pos x="73" y="35"/>
                  </a:cxn>
                  <a:cxn ang="0">
                    <a:pos x="73" y="40"/>
                  </a:cxn>
                  <a:cxn ang="0">
                    <a:pos x="85" y="40"/>
                  </a:cxn>
                  <a:cxn ang="0">
                    <a:pos x="86" y="46"/>
                  </a:cxn>
                  <a:cxn ang="0">
                    <a:pos x="88" y="60"/>
                  </a:cxn>
                  <a:cxn ang="0">
                    <a:pos x="90" y="67"/>
                  </a:cxn>
                  <a:cxn ang="0">
                    <a:pos x="86" y="73"/>
                  </a:cxn>
                  <a:cxn ang="0">
                    <a:pos x="69" y="73"/>
                  </a:cxn>
                  <a:cxn ang="0">
                    <a:pos x="56" y="79"/>
                  </a:cxn>
                  <a:cxn ang="0">
                    <a:pos x="48" y="85"/>
                  </a:cxn>
                  <a:cxn ang="0">
                    <a:pos x="37" y="90"/>
                  </a:cxn>
                  <a:cxn ang="0">
                    <a:pos x="33" y="77"/>
                  </a:cxn>
                  <a:cxn ang="0">
                    <a:pos x="31" y="67"/>
                  </a:cxn>
                  <a:cxn ang="0">
                    <a:pos x="25" y="62"/>
                  </a:cxn>
                  <a:cxn ang="0">
                    <a:pos x="19" y="67"/>
                  </a:cxn>
                  <a:cxn ang="0">
                    <a:pos x="10" y="69"/>
                  </a:cxn>
                  <a:cxn ang="0">
                    <a:pos x="6" y="67"/>
                  </a:cxn>
                  <a:cxn ang="0">
                    <a:pos x="10" y="62"/>
                  </a:cxn>
                  <a:cxn ang="0">
                    <a:pos x="15" y="56"/>
                  </a:cxn>
                  <a:cxn ang="0">
                    <a:pos x="12" y="50"/>
                  </a:cxn>
                  <a:cxn ang="0">
                    <a:pos x="12" y="42"/>
                  </a:cxn>
                  <a:cxn ang="0">
                    <a:pos x="4" y="42"/>
                  </a:cxn>
                  <a:cxn ang="0">
                    <a:pos x="0" y="37"/>
                  </a:cxn>
                  <a:cxn ang="0">
                    <a:pos x="0" y="33"/>
                  </a:cxn>
                  <a:cxn ang="0">
                    <a:pos x="8" y="31"/>
                  </a:cxn>
                  <a:cxn ang="0">
                    <a:pos x="12" y="33"/>
                  </a:cxn>
                  <a:cxn ang="0">
                    <a:pos x="19" y="25"/>
                  </a:cxn>
                  <a:cxn ang="0">
                    <a:pos x="17" y="23"/>
                  </a:cxn>
                  <a:cxn ang="0">
                    <a:pos x="23" y="16"/>
                  </a:cxn>
                  <a:cxn ang="0">
                    <a:pos x="21" y="12"/>
                  </a:cxn>
                  <a:cxn ang="0">
                    <a:pos x="23" y="6"/>
                  </a:cxn>
                  <a:cxn ang="0">
                    <a:pos x="27" y="6"/>
                  </a:cxn>
                  <a:cxn ang="0">
                    <a:pos x="33" y="8"/>
                  </a:cxn>
                  <a:cxn ang="0">
                    <a:pos x="37" y="0"/>
                  </a:cxn>
                  <a:cxn ang="0">
                    <a:pos x="42" y="8"/>
                  </a:cxn>
                  <a:cxn ang="0">
                    <a:pos x="37" y="14"/>
                  </a:cxn>
                  <a:cxn ang="0">
                    <a:pos x="38" y="21"/>
                  </a:cxn>
                  <a:cxn ang="0">
                    <a:pos x="27" y="21"/>
                  </a:cxn>
                  <a:cxn ang="0">
                    <a:pos x="38" y="27"/>
                  </a:cxn>
                  <a:cxn ang="0">
                    <a:pos x="42" y="31"/>
                  </a:cxn>
                  <a:cxn ang="0">
                    <a:pos x="50" y="29"/>
                  </a:cxn>
                  <a:cxn ang="0">
                    <a:pos x="56" y="31"/>
                  </a:cxn>
                  <a:cxn ang="0">
                    <a:pos x="63" y="31"/>
                  </a:cxn>
                  <a:cxn ang="0">
                    <a:pos x="73" y="31"/>
                  </a:cxn>
                </a:cxnLst>
                <a:rect l="0" t="0" r="r" b="b"/>
                <a:pathLst>
                  <a:path w="92" h="90">
                    <a:moveTo>
                      <a:pt x="73" y="31"/>
                    </a:moveTo>
                    <a:lnTo>
                      <a:pt x="73" y="35"/>
                    </a:lnTo>
                    <a:lnTo>
                      <a:pt x="73" y="37"/>
                    </a:lnTo>
                    <a:lnTo>
                      <a:pt x="73" y="40"/>
                    </a:lnTo>
                    <a:lnTo>
                      <a:pt x="77" y="44"/>
                    </a:lnTo>
                    <a:lnTo>
                      <a:pt x="85" y="40"/>
                    </a:lnTo>
                    <a:lnTo>
                      <a:pt x="86" y="42"/>
                    </a:lnTo>
                    <a:lnTo>
                      <a:pt x="86" y="46"/>
                    </a:lnTo>
                    <a:lnTo>
                      <a:pt x="85" y="52"/>
                    </a:lnTo>
                    <a:lnTo>
                      <a:pt x="88" y="60"/>
                    </a:lnTo>
                    <a:lnTo>
                      <a:pt x="88" y="65"/>
                    </a:lnTo>
                    <a:lnTo>
                      <a:pt x="90" y="67"/>
                    </a:lnTo>
                    <a:lnTo>
                      <a:pt x="92" y="71"/>
                    </a:lnTo>
                    <a:lnTo>
                      <a:pt x="86" y="73"/>
                    </a:lnTo>
                    <a:lnTo>
                      <a:pt x="79" y="75"/>
                    </a:lnTo>
                    <a:lnTo>
                      <a:pt x="69" y="73"/>
                    </a:lnTo>
                    <a:lnTo>
                      <a:pt x="63" y="73"/>
                    </a:lnTo>
                    <a:lnTo>
                      <a:pt x="56" y="79"/>
                    </a:lnTo>
                    <a:lnTo>
                      <a:pt x="52" y="79"/>
                    </a:lnTo>
                    <a:lnTo>
                      <a:pt x="48" y="85"/>
                    </a:lnTo>
                    <a:lnTo>
                      <a:pt x="42" y="88"/>
                    </a:lnTo>
                    <a:lnTo>
                      <a:pt x="37" y="90"/>
                    </a:lnTo>
                    <a:lnTo>
                      <a:pt x="31" y="85"/>
                    </a:lnTo>
                    <a:lnTo>
                      <a:pt x="33" y="77"/>
                    </a:lnTo>
                    <a:lnTo>
                      <a:pt x="35" y="71"/>
                    </a:lnTo>
                    <a:lnTo>
                      <a:pt x="31" y="67"/>
                    </a:lnTo>
                    <a:lnTo>
                      <a:pt x="29" y="63"/>
                    </a:lnTo>
                    <a:lnTo>
                      <a:pt x="25" y="62"/>
                    </a:lnTo>
                    <a:lnTo>
                      <a:pt x="23" y="65"/>
                    </a:lnTo>
                    <a:lnTo>
                      <a:pt x="19" y="67"/>
                    </a:lnTo>
                    <a:lnTo>
                      <a:pt x="14" y="69"/>
                    </a:lnTo>
                    <a:lnTo>
                      <a:pt x="10" y="69"/>
                    </a:lnTo>
                    <a:lnTo>
                      <a:pt x="6" y="69"/>
                    </a:lnTo>
                    <a:lnTo>
                      <a:pt x="6" y="67"/>
                    </a:lnTo>
                    <a:lnTo>
                      <a:pt x="8" y="63"/>
                    </a:lnTo>
                    <a:lnTo>
                      <a:pt x="10" y="62"/>
                    </a:lnTo>
                    <a:lnTo>
                      <a:pt x="14" y="60"/>
                    </a:lnTo>
                    <a:lnTo>
                      <a:pt x="15" y="56"/>
                    </a:lnTo>
                    <a:lnTo>
                      <a:pt x="12" y="54"/>
                    </a:lnTo>
                    <a:lnTo>
                      <a:pt x="12" y="50"/>
                    </a:lnTo>
                    <a:lnTo>
                      <a:pt x="14" y="44"/>
                    </a:lnTo>
                    <a:lnTo>
                      <a:pt x="12" y="42"/>
                    </a:lnTo>
                    <a:lnTo>
                      <a:pt x="8" y="44"/>
                    </a:lnTo>
                    <a:lnTo>
                      <a:pt x="4" y="42"/>
                    </a:lnTo>
                    <a:lnTo>
                      <a:pt x="2" y="39"/>
                    </a:lnTo>
                    <a:lnTo>
                      <a:pt x="0" y="37"/>
                    </a:lnTo>
                    <a:lnTo>
                      <a:pt x="0" y="35"/>
                    </a:lnTo>
                    <a:lnTo>
                      <a:pt x="0" y="33"/>
                    </a:lnTo>
                    <a:lnTo>
                      <a:pt x="2" y="33"/>
                    </a:lnTo>
                    <a:lnTo>
                      <a:pt x="8" y="31"/>
                    </a:lnTo>
                    <a:lnTo>
                      <a:pt x="10" y="33"/>
                    </a:lnTo>
                    <a:lnTo>
                      <a:pt x="12" y="33"/>
                    </a:lnTo>
                    <a:lnTo>
                      <a:pt x="17" y="29"/>
                    </a:lnTo>
                    <a:lnTo>
                      <a:pt x="19" y="25"/>
                    </a:lnTo>
                    <a:lnTo>
                      <a:pt x="19" y="25"/>
                    </a:lnTo>
                    <a:lnTo>
                      <a:pt x="17" y="23"/>
                    </a:lnTo>
                    <a:lnTo>
                      <a:pt x="21" y="17"/>
                    </a:lnTo>
                    <a:lnTo>
                      <a:pt x="23" y="16"/>
                    </a:lnTo>
                    <a:lnTo>
                      <a:pt x="23" y="14"/>
                    </a:lnTo>
                    <a:lnTo>
                      <a:pt x="21" y="12"/>
                    </a:lnTo>
                    <a:lnTo>
                      <a:pt x="19" y="8"/>
                    </a:lnTo>
                    <a:lnTo>
                      <a:pt x="23" y="6"/>
                    </a:lnTo>
                    <a:lnTo>
                      <a:pt x="25" y="6"/>
                    </a:lnTo>
                    <a:lnTo>
                      <a:pt x="27" y="6"/>
                    </a:lnTo>
                    <a:lnTo>
                      <a:pt x="31" y="8"/>
                    </a:lnTo>
                    <a:lnTo>
                      <a:pt x="33" y="8"/>
                    </a:lnTo>
                    <a:lnTo>
                      <a:pt x="35" y="6"/>
                    </a:lnTo>
                    <a:lnTo>
                      <a:pt x="37" y="0"/>
                    </a:lnTo>
                    <a:lnTo>
                      <a:pt x="38" y="0"/>
                    </a:lnTo>
                    <a:lnTo>
                      <a:pt x="42" y="8"/>
                    </a:lnTo>
                    <a:lnTo>
                      <a:pt x="37" y="12"/>
                    </a:lnTo>
                    <a:lnTo>
                      <a:pt x="37" y="14"/>
                    </a:lnTo>
                    <a:lnTo>
                      <a:pt x="40" y="17"/>
                    </a:lnTo>
                    <a:lnTo>
                      <a:pt x="38" y="21"/>
                    </a:lnTo>
                    <a:lnTo>
                      <a:pt x="33" y="19"/>
                    </a:lnTo>
                    <a:lnTo>
                      <a:pt x="27" y="21"/>
                    </a:lnTo>
                    <a:lnTo>
                      <a:pt x="29" y="27"/>
                    </a:lnTo>
                    <a:lnTo>
                      <a:pt x="38" y="27"/>
                    </a:lnTo>
                    <a:lnTo>
                      <a:pt x="38" y="29"/>
                    </a:lnTo>
                    <a:lnTo>
                      <a:pt x="42" y="31"/>
                    </a:lnTo>
                    <a:lnTo>
                      <a:pt x="46" y="29"/>
                    </a:lnTo>
                    <a:lnTo>
                      <a:pt x="50" y="29"/>
                    </a:lnTo>
                    <a:lnTo>
                      <a:pt x="54" y="31"/>
                    </a:lnTo>
                    <a:lnTo>
                      <a:pt x="56" y="31"/>
                    </a:lnTo>
                    <a:lnTo>
                      <a:pt x="58" y="33"/>
                    </a:lnTo>
                    <a:lnTo>
                      <a:pt x="63" y="31"/>
                    </a:lnTo>
                    <a:lnTo>
                      <a:pt x="67" y="29"/>
                    </a:lnTo>
                    <a:lnTo>
                      <a:pt x="73" y="3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2" name="Freeform 40"/>
              <p:cNvSpPr>
                <a:spLocks/>
              </p:cNvSpPr>
              <p:nvPr/>
            </p:nvSpPr>
            <p:spPr bwMode="gray">
              <a:xfrm>
                <a:off x="4220" y="2415"/>
                <a:ext cx="22" cy="50"/>
              </a:xfrm>
              <a:custGeom>
                <a:avLst/>
                <a:gdLst/>
                <a:ahLst/>
                <a:cxnLst>
                  <a:cxn ang="0">
                    <a:pos x="16" y="0"/>
                  </a:cxn>
                  <a:cxn ang="0">
                    <a:pos x="8" y="13"/>
                  </a:cxn>
                  <a:cxn ang="0">
                    <a:pos x="2" y="27"/>
                  </a:cxn>
                  <a:cxn ang="0">
                    <a:pos x="0" y="34"/>
                  </a:cxn>
                  <a:cxn ang="0">
                    <a:pos x="2" y="40"/>
                  </a:cxn>
                  <a:cxn ang="0">
                    <a:pos x="4" y="44"/>
                  </a:cxn>
                  <a:cxn ang="0">
                    <a:pos x="6" y="50"/>
                  </a:cxn>
                  <a:cxn ang="0">
                    <a:pos x="10" y="50"/>
                  </a:cxn>
                  <a:cxn ang="0">
                    <a:pos x="14" y="38"/>
                  </a:cxn>
                  <a:cxn ang="0">
                    <a:pos x="18" y="25"/>
                  </a:cxn>
                  <a:cxn ang="0">
                    <a:pos x="20" y="11"/>
                  </a:cxn>
                  <a:cxn ang="0">
                    <a:pos x="22" y="0"/>
                  </a:cxn>
                  <a:cxn ang="0">
                    <a:pos x="20" y="0"/>
                  </a:cxn>
                  <a:cxn ang="0">
                    <a:pos x="16" y="0"/>
                  </a:cxn>
                </a:cxnLst>
                <a:rect l="0" t="0" r="r" b="b"/>
                <a:pathLst>
                  <a:path w="22" h="50">
                    <a:moveTo>
                      <a:pt x="16" y="0"/>
                    </a:moveTo>
                    <a:lnTo>
                      <a:pt x="8" y="13"/>
                    </a:lnTo>
                    <a:lnTo>
                      <a:pt x="2" y="27"/>
                    </a:lnTo>
                    <a:lnTo>
                      <a:pt x="0" y="34"/>
                    </a:lnTo>
                    <a:lnTo>
                      <a:pt x="2" y="40"/>
                    </a:lnTo>
                    <a:lnTo>
                      <a:pt x="4" y="44"/>
                    </a:lnTo>
                    <a:lnTo>
                      <a:pt x="6" y="50"/>
                    </a:lnTo>
                    <a:lnTo>
                      <a:pt x="10" y="50"/>
                    </a:lnTo>
                    <a:lnTo>
                      <a:pt x="14" y="38"/>
                    </a:lnTo>
                    <a:lnTo>
                      <a:pt x="18" y="25"/>
                    </a:lnTo>
                    <a:lnTo>
                      <a:pt x="20" y="11"/>
                    </a:lnTo>
                    <a:lnTo>
                      <a:pt x="22" y="0"/>
                    </a:lnTo>
                    <a:lnTo>
                      <a:pt x="20" y="0"/>
                    </a:lnTo>
                    <a:lnTo>
                      <a:pt x="1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3" name="Freeform 41"/>
              <p:cNvSpPr>
                <a:spLocks/>
              </p:cNvSpPr>
              <p:nvPr/>
            </p:nvSpPr>
            <p:spPr bwMode="gray">
              <a:xfrm>
                <a:off x="3173" y="2209"/>
                <a:ext cx="82" cy="87"/>
              </a:xfrm>
              <a:custGeom>
                <a:avLst/>
                <a:gdLst/>
                <a:ahLst/>
                <a:cxnLst>
                  <a:cxn ang="0">
                    <a:pos x="5" y="50"/>
                  </a:cxn>
                  <a:cxn ang="0">
                    <a:pos x="15" y="46"/>
                  </a:cxn>
                  <a:cxn ang="0">
                    <a:pos x="15" y="54"/>
                  </a:cxn>
                  <a:cxn ang="0">
                    <a:pos x="11" y="64"/>
                  </a:cxn>
                  <a:cxn ang="0">
                    <a:pos x="7" y="70"/>
                  </a:cxn>
                  <a:cxn ang="0">
                    <a:pos x="3" y="75"/>
                  </a:cxn>
                  <a:cxn ang="0">
                    <a:pos x="2" y="77"/>
                  </a:cxn>
                  <a:cxn ang="0">
                    <a:pos x="2" y="87"/>
                  </a:cxn>
                  <a:cxn ang="0">
                    <a:pos x="3" y="87"/>
                  </a:cxn>
                  <a:cxn ang="0">
                    <a:pos x="3" y="87"/>
                  </a:cxn>
                  <a:cxn ang="0">
                    <a:pos x="11" y="85"/>
                  </a:cxn>
                  <a:cxn ang="0">
                    <a:pos x="21" y="87"/>
                  </a:cxn>
                  <a:cxn ang="0">
                    <a:pos x="67" y="52"/>
                  </a:cxn>
                  <a:cxn ang="0">
                    <a:pos x="69" y="48"/>
                  </a:cxn>
                  <a:cxn ang="0">
                    <a:pos x="73" y="41"/>
                  </a:cxn>
                  <a:cxn ang="0">
                    <a:pos x="73" y="35"/>
                  </a:cxn>
                  <a:cxn ang="0">
                    <a:pos x="74" y="27"/>
                  </a:cxn>
                  <a:cxn ang="0">
                    <a:pos x="73" y="22"/>
                  </a:cxn>
                  <a:cxn ang="0">
                    <a:pos x="80" y="14"/>
                  </a:cxn>
                  <a:cxn ang="0">
                    <a:pos x="82" y="4"/>
                  </a:cxn>
                  <a:cxn ang="0">
                    <a:pos x="80" y="4"/>
                  </a:cxn>
                  <a:cxn ang="0">
                    <a:pos x="78" y="0"/>
                  </a:cxn>
                  <a:cxn ang="0">
                    <a:pos x="67" y="6"/>
                  </a:cxn>
                  <a:cxn ang="0">
                    <a:pos x="51" y="8"/>
                  </a:cxn>
                  <a:cxn ang="0">
                    <a:pos x="34" y="14"/>
                  </a:cxn>
                  <a:cxn ang="0">
                    <a:pos x="26" y="12"/>
                  </a:cxn>
                  <a:cxn ang="0">
                    <a:pos x="21" y="16"/>
                  </a:cxn>
                  <a:cxn ang="0">
                    <a:pos x="15" y="16"/>
                  </a:cxn>
                  <a:cxn ang="0">
                    <a:pos x="15" y="22"/>
                  </a:cxn>
                  <a:cxn ang="0">
                    <a:pos x="11" y="25"/>
                  </a:cxn>
                  <a:cxn ang="0">
                    <a:pos x="7" y="31"/>
                  </a:cxn>
                  <a:cxn ang="0">
                    <a:pos x="2" y="29"/>
                  </a:cxn>
                  <a:cxn ang="0">
                    <a:pos x="0" y="33"/>
                  </a:cxn>
                  <a:cxn ang="0">
                    <a:pos x="0" y="45"/>
                  </a:cxn>
                  <a:cxn ang="0">
                    <a:pos x="2" y="48"/>
                  </a:cxn>
                  <a:cxn ang="0">
                    <a:pos x="3" y="52"/>
                  </a:cxn>
                </a:cxnLst>
                <a:rect l="0" t="0" r="r" b="b"/>
                <a:pathLst>
                  <a:path w="82" h="87">
                    <a:moveTo>
                      <a:pt x="3" y="52"/>
                    </a:moveTo>
                    <a:lnTo>
                      <a:pt x="5" y="50"/>
                    </a:lnTo>
                    <a:lnTo>
                      <a:pt x="9" y="46"/>
                    </a:lnTo>
                    <a:lnTo>
                      <a:pt x="15" y="46"/>
                    </a:lnTo>
                    <a:lnTo>
                      <a:pt x="17" y="48"/>
                    </a:lnTo>
                    <a:lnTo>
                      <a:pt x="15" y="54"/>
                    </a:lnTo>
                    <a:lnTo>
                      <a:pt x="11" y="60"/>
                    </a:lnTo>
                    <a:lnTo>
                      <a:pt x="11" y="64"/>
                    </a:lnTo>
                    <a:lnTo>
                      <a:pt x="9" y="70"/>
                    </a:lnTo>
                    <a:lnTo>
                      <a:pt x="7" y="70"/>
                    </a:lnTo>
                    <a:lnTo>
                      <a:pt x="5" y="71"/>
                    </a:lnTo>
                    <a:lnTo>
                      <a:pt x="3" y="75"/>
                    </a:lnTo>
                    <a:lnTo>
                      <a:pt x="3" y="75"/>
                    </a:lnTo>
                    <a:lnTo>
                      <a:pt x="2" y="77"/>
                    </a:lnTo>
                    <a:lnTo>
                      <a:pt x="2" y="81"/>
                    </a:lnTo>
                    <a:lnTo>
                      <a:pt x="2" y="87"/>
                    </a:lnTo>
                    <a:lnTo>
                      <a:pt x="3" y="87"/>
                    </a:lnTo>
                    <a:lnTo>
                      <a:pt x="3" y="87"/>
                    </a:lnTo>
                    <a:lnTo>
                      <a:pt x="3" y="87"/>
                    </a:lnTo>
                    <a:lnTo>
                      <a:pt x="3" y="87"/>
                    </a:lnTo>
                    <a:lnTo>
                      <a:pt x="7" y="85"/>
                    </a:lnTo>
                    <a:lnTo>
                      <a:pt x="11" y="85"/>
                    </a:lnTo>
                    <a:lnTo>
                      <a:pt x="17" y="87"/>
                    </a:lnTo>
                    <a:lnTo>
                      <a:pt x="21" y="87"/>
                    </a:lnTo>
                    <a:lnTo>
                      <a:pt x="40" y="73"/>
                    </a:lnTo>
                    <a:lnTo>
                      <a:pt x="67" y="52"/>
                    </a:lnTo>
                    <a:lnTo>
                      <a:pt x="67" y="52"/>
                    </a:lnTo>
                    <a:lnTo>
                      <a:pt x="69" y="48"/>
                    </a:lnTo>
                    <a:lnTo>
                      <a:pt x="71" y="45"/>
                    </a:lnTo>
                    <a:lnTo>
                      <a:pt x="73" y="41"/>
                    </a:lnTo>
                    <a:lnTo>
                      <a:pt x="73" y="39"/>
                    </a:lnTo>
                    <a:lnTo>
                      <a:pt x="73" y="35"/>
                    </a:lnTo>
                    <a:lnTo>
                      <a:pt x="73" y="31"/>
                    </a:lnTo>
                    <a:lnTo>
                      <a:pt x="74" y="27"/>
                    </a:lnTo>
                    <a:lnTo>
                      <a:pt x="74" y="23"/>
                    </a:lnTo>
                    <a:lnTo>
                      <a:pt x="73" y="22"/>
                    </a:lnTo>
                    <a:lnTo>
                      <a:pt x="76" y="16"/>
                    </a:lnTo>
                    <a:lnTo>
                      <a:pt x="80" y="14"/>
                    </a:lnTo>
                    <a:lnTo>
                      <a:pt x="82" y="8"/>
                    </a:lnTo>
                    <a:lnTo>
                      <a:pt x="82" y="4"/>
                    </a:lnTo>
                    <a:lnTo>
                      <a:pt x="80" y="4"/>
                    </a:lnTo>
                    <a:lnTo>
                      <a:pt x="80" y="4"/>
                    </a:lnTo>
                    <a:lnTo>
                      <a:pt x="80" y="4"/>
                    </a:lnTo>
                    <a:lnTo>
                      <a:pt x="78" y="0"/>
                    </a:lnTo>
                    <a:lnTo>
                      <a:pt x="73" y="2"/>
                    </a:lnTo>
                    <a:lnTo>
                      <a:pt x="67" y="6"/>
                    </a:lnTo>
                    <a:lnTo>
                      <a:pt x="59" y="6"/>
                    </a:lnTo>
                    <a:lnTo>
                      <a:pt x="51" y="8"/>
                    </a:lnTo>
                    <a:lnTo>
                      <a:pt x="42" y="12"/>
                    </a:lnTo>
                    <a:lnTo>
                      <a:pt x="34" y="14"/>
                    </a:lnTo>
                    <a:lnTo>
                      <a:pt x="30" y="14"/>
                    </a:lnTo>
                    <a:lnTo>
                      <a:pt x="26" y="12"/>
                    </a:lnTo>
                    <a:lnTo>
                      <a:pt x="23" y="14"/>
                    </a:lnTo>
                    <a:lnTo>
                      <a:pt x="21" y="16"/>
                    </a:lnTo>
                    <a:lnTo>
                      <a:pt x="19" y="16"/>
                    </a:lnTo>
                    <a:lnTo>
                      <a:pt x="15" y="16"/>
                    </a:lnTo>
                    <a:lnTo>
                      <a:pt x="13" y="18"/>
                    </a:lnTo>
                    <a:lnTo>
                      <a:pt x="15" y="22"/>
                    </a:lnTo>
                    <a:lnTo>
                      <a:pt x="15" y="23"/>
                    </a:lnTo>
                    <a:lnTo>
                      <a:pt x="11" y="25"/>
                    </a:lnTo>
                    <a:lnTo>
                      <a:pt x="9" y="27"/>
                    </a:lnTo>
                    <a:lnTo>
                      <a:pt x="7" y="31"/>
                    </a:lnTo>
                    <a:lnTo>
                      <a:pt x="2" y="31"/>
                    </a:lnTo>
                    <a:lnTo>
                      <a:pt x="2" y="29"/>
                    </a:lnTo>
                    <a:lnTo>
                      <a:pt x="0" y="31"/>
                    </a:lnTo>
                    <a:lnTo>
                      <a:pt x="0" y="33"/>
                    </a:lnTo>
                    <a:lnTo>
                      <a:pt x="2" y="39"/>
                    </a:lnTo>
                    <a:lnTo>
                      <a:pt x="0" y="45"/>
                    </a:lnTo>
                    <a:lnTo>
                      <a:pt x="0" y="48"/>
                    </a:lnTo>
                    <a:lnTo>
                      <a:pt x="2" y="48"/>
                    </a:lnTo>
                    <a:lnTo>
                      <a:pt x="3" y="50"/>
                    </a:lnTo>
                    <a:lnTo>
                      <a:pt x="3" y="5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4" name="Freeform 42"/>
              <p:cNvSpPr>
                <a:spLocks/>
              </p:cNvSpPr>
              <p:nvPr/>
            </p:nvSpPr>
            <p:spPr bwMode="gray">
              <a:xfrm>
                <a:off x="2800" y="2025"/>
                <a:ext cx="58" cy="40"/>
              </a:xfrm>
              <a:custGeom>
                <a:avLst/>
                <a:gdLst/>
                <a:ahLst/>
                <a:cxnLst>
                  <a:cxn ang="0">
                    <a:pos x="58" y="19"/>
                  </a:cxn>
                  <a:cxn ang="0">
                    <a:pos x="58" y="17"/>
                  </a:cxn>
                  <a:cxn ang="0">
                    <a:pos x="58" y="16"/>
                  </a:cxn>
                  <a:cxn ang="0">
                    <a:pos x="56" y="16"/>
                  </a:cxn>
                  <a:cxn ang="0">
                    <a:pos x="56" y="14"/>
                  </a:cxn>
                  <a:cxn ang="0">
                    <a:pos x="54" y="12"/>
                  </a:cxn>
                  <a:cxn ang="0">
                    <a:pos x="54" y="10"/>
                  </a:cxn>
                  <a:cxn ang="0">
                    <a:pos x="44" y="2"/>
                  </a:cxn>
                  <a:cxn ang="0">
                    <a:pos x="44" y="2"/>
                  </a:cxn>
                  <a:cxn ang="0">
                    <a:pos x="41" y="0"/>
                  </a:cxn>
                  <a:cxn ang="0">
                    <a:pos x="37" y="0"/>
                  </a:cxn>
                  <a:cxn ang="0">
                    <a:pos x="35" y="2"/>
                  </a:cxn>
                  <a:cxn ang="0">
                    <a:pos x="31" y="4"/>
                  </a:cxn>
                  <a:cxn ang="0">
                    <a:pos x="29" y="4"/>
                  </a:cxn>
                  <a:cxn ang="0">
                    <a:pos x="27" y="6"/>
                  </a:cxn>
                  <a:cxn ang="0">
                    <a:pos x="23" y="6"/>
                  </a:cxn>
                  <a:cxn ang="0">
                    <a:pos x="21" y="6"/>
                  </a:cxn>
                  <a:cxn ang="0">
                    <a:pos x="21" y="8"/>
                  </a:cxn>
                  <a:cxn ang="0">
                    <a:pos x="21" y="10"/>
                  </a:cxn>
                  <a:cxn ang="0">
                    <a:pos x="19" y="10"/>
                  </a:cxn>
                  <a:cxn ang="0">
                    <a:pos x="14" y="14"/>
                  </a:cxn>
                  <a:cxn ang="0">
                    <a:pos x="10" y="19"/>
                  </a:cxn>
                  <a:cxn ang="0">
                    <a:pos x="6" y="25"/>
                  </a:cxn>
                  <a:cxn ang="0">
                    <a:pos x="2" y="29"/>
                  </a:cxn>
                  <a:cxn ang="0">
                    <a:pos x="2" y="31"/>
                  </a:cxn>
                  <a:cxn ang="0">
                    <a:pos x="0" y="35"/>
                  </a:cxn>
                  <a:cxn ang="0">
                    <a:pos x="2" y="35"/>
                  </a:cxn>
                  <a:cxn ang="0">
                    <a:pos x="4" y="35"/>
                  </a:cxn>
                  <a:cxn ang="0">
                    <a:pos x="8" y="33"/>
                  </a:cxn>
                  <a:cxn ang="0">
                    <a:pos x="10" y="35"/>
                  </a:cxn>
                  <a:cxn ang="0">
                    <a:pos x="12" y="37"/>
                  </a:cxn>
                  <a:cxn ang="0">
                    <a:pos x="18" y="39"/>
                  </a:cxn>
                  <a:cxn ang="0">
                    <a:pos x="19" y="40"/>
                  </a:cxn>
                  <a:cxn ang="0">
                    <a:pos x="21" y="40"/>
                  </a:cxn>
                  <a:cxn ang="0">
                    <a:pos x="25" y="39"/>
                  </a:cxn>
                  <a:cxn ang="0">
                    <a:pos x="29" y="35"/>
                  </a:cxn>
                  <a:cxn ang="0">
                    <a:pos x="29" y="33"/>
                  </a:cxn>
                  <a:cxn ang="0">
                    <a:pos x="29" y="31"/>
                  </a:cxn>
                  <a:cxn ang="0">
                    <a:pos x="29" y="31"/>
                  </a:cxn>
                  <a:cxn ang="0">
                    <a:pos x="31" y="31"/>
                  </a:cxn>
                  <a:cxn ang="0">
                    <a:pos x="33" y="35"/>
                  </a:cxn>
                  <a:cxn ang="0">
                    <a:pos x="37" y="35"/>
                  </a:cxn>
                  <a:cxn ang="0">
                    <a:pos x="41" y="37"/>
                  </a:cxn>
                  <a:cxn ang="0">
                    <a:pos x="43" y="37"/>
                  </a:cxn>
                  <a:cxn ang="0">
                    <a:pos x="43" y="37"/>
                  </a:cxn>
                  <a:cxn ang="0">
                    <a:pos x="43" y="33"/>
                  </a:cxn>
                  <a:cxn ang="0">
                    <a:pos x="44" y="31"/>
                  </a:cxn>
                  <a:cxn ang="0">
                    <a:pos x="48" y="29"/>
                  </a:cxn>
                  <a:cxn ang="0">
                    <a:pos x="50" y="25"/>
                  </a:cxn>
                  <a:cxn ang="0">
                    <a:pos x="54" y="25"/>
                  </a:cxn>
                  <a:cxn ang="0">
                    <a:pos x="56" y="27"/>
                  </a:cxn>
                  <a:cxn ang="0">
                    <a:pos x="58" y="25"/>
                  </a:cxn>
                  <a:cxn ang="0">
                    <a:pos x="56" y="23"/>
                  </a:cxn>
                  <a:cxn ang="0">
                    <a:pos x="56" y="21"/>
                  </a:cxn>
                  <a:cxn ang="0">
                    <a:pos x="58" y="19"/>
                  </a:cxn>
                  <a:cxn ang="0">
                    <a:pos x="58" y="19"/>
                  </a:cxn>
                </a:cxnLst>
                <a:rect l="0" t="0" r="r" b="b"/>
                <a:pathLst>
                  <a:path w="58" h="40">
                    <a:moveTo>
                      <a:pt x="58" y="19"/>
                    </a:moveTo>
                    <a:lnTo>
                      <a:pt x="58" y="17"/>
                    </a:lnTo>
                    <a:lnTo>
                      <a:pt x="58" y="16"/>
                    </a:lnTo>
                    <a:lnTo>
                      <a:pt x="56" y="16"/>
                    </a:lnTo>
                    <a:lnTo>
                      <a:pt x="56" y="14"/>
                    </a:lnTo>
                    <a:lnTo>
                      <a:pt x="54" y="12"/>
                    </a:lnTo>
                    <a:lnTo>
                      <a:pt x="54" y="10"/>
                    </a:lnTo>
                    <a:lnTo>
                      <a:pt x="44" y="2"/>
                    </a:lnTo>
                    <a:lnTo>
                      <a:pt x="44" y="2"/>
                    </a:lnTo>
                    <a:lnTo>
                      <a:pt x="41" y="0"/>
                    </a:lnTo>
                    <a:lnTo>
                      <a:pt x="37" y="0"/>
                    </a:lnTo>
                    <a:lnTo>
                      <a:pt x="35" y="2"/>
                    </a:lnTo>
                    <a:lnTo>
                      <a:pt x="31" y="4"/>
                    </a:lnTo>
                    <a:lnTo>
                      <a:pt x="29" y="4"/>
                    </a:lnTo>
                    <a:lnTo>
                      <a:pt x="27" y="6"/>
                    </a:lnTo>
                    <a:lnTo>
                      <a:pt x="23" y="6"/>
                    </a:lnTo>
                    <a:lnTo>
                      <a:pt x="21" y="6"/>
                    </a:lnTo>
                    <a:lnTo>
                      <a:pt x="21" y="8"/>
                    </a:lnTo>
                    <a:lnTo>
                      <a:pt x="21" y="10"/>
                    </a:lnTo>
                    <a:lnTo>
                      <a:pt x="19" y="10"/>
                    </a:lnTo>
                    <a:lnTo>
                      <a:pt x="14" y="14"/>
                    </a:lnTo>
                    <a:lnTo>
                      <a:pt x="10" y="19"/>
                    </a:lnTo>
                    <a:lnTo>
                      <a:pt x="6" y="25"/>
                    </a:lnTo>
                    <a:lnTo>
                      <a:pt x="2" y="29"/>
                    </a:lnTo>
                    <a:lnTo>
                      <a:pt x="2" y="31"/>
                    </a:lnTo>
                    <a:lnTo>
                      <a:pt x="0" y="35"/>
                    </a:lnTo>
                    <a:lnTo>
                      <a:pt x="2" y="35"/>
                    </a:lnTo>
                    <a:lnTo>
                      <a:pt x="4" y="35"/>
                    </a:lnTo>
                    <a:lnTo>
                      <a:pt x="8" y="33"/>
                    </a:lnTo>
                    <a:lnTo>
                      <a:pt x="10" y="35"/>
                    </a:lnTo>
                    <a:lnTo>
                      <a:pt x="12" y="37"/>
                    </a:lnTo>
                    <a:lnTo>
                      <a:pt x="18" y="39"/>
                    </a:lnTo>
                    <a:lnTo>
                      <a:pt x="19" y="40"/>
                    </a:lnTo>
                    <a:lnTo>
                      <a:pt x="21" y="40"/>
                    </a:lnTo>
                    <a:lnTo>
                      <a:pt x="25" y="39"/>
                    </a:lnTo>
                    <a:lnTo>
                      <a:pt x="29" y="35"/>
                    </a:lnTo>
                    <a:lnTo>
                      <a:pt x="29" y="33"/>
                    </a:lnTo>
                    <a:lnTo>
                      <a:pt x="29" y="31"/>
                    </a:lnTo>
                    <a:lnTo>
                      <a:pt x="29" y="31"/>
                    </a:lnTo>
                    <a:lnTo>
                      <a:pt x="31" y="31"/>
                    </a:lnTo>
                    <a:lnTo>
                      <a:pt x="33" y="35"/>
                    </a:lnTo>
                    <a:lnTo>
                      <a:pt x="37" y="35"/>
                    </a:lnTo>
                    <a:lnTo>
                      <a:pt x="41" y="37"/>
                    </a:lnTo>
                    <a:lnTo>
                      <a:pt x="43" y="37"/>
                    </a:lnTo>
                    <a:lnTo>
                      <a:pt x="43" y="37"/>
                    </a:lnTo>
                    <a:lnTo>
                      <a:pt x="43" y="33"/>
                    </a:lnTo>
                    <a:lnTo>
                      <a:pt x="44" y="31"/>
                    </a:lnTo>
                    <a:lnTo>
                      <a:pt x="48" y="29"/>
                    </a:lnTo>
                    <a:lnTo>
                      <a:pt x="50" y="25"/>
                    </a:lnTo>
                    <a:lnTo>
                      <a:pt x="54" y="25"/>
                    </a:lnTo>
                    <a:lnTo>
                      <a:pt x="56" y="27"/>
                    </a:lnTo>
                    <a:lnTo>
                      <a:pt x="58" y="25"/>
                    </a:lnTo>
                    <a:lnTo>
                      <a:pt x="56" y="23"/>
                    </a:lnTo>
                    <a:lnTo>
                      <a:pt x="56" y="21"/>
                    </a:lnTo>
                    <a:lnTo>
                      <a:pt x="58" y="19"/>
                    </a:lnTo>
                    <a:lnTo>
                      <a:pt x="58" y="1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5" name="Freeform 43"/>
              <p:cNvSpPr>
                <a:spLocks noEditPoints="1"/>
              </p:cNvSpPr>
              <p:nvPr/>
            </p:nvSpPr>
            <p:spPr bwMode="gray">
              <a:xfrm>
                <a:off x="2871" y="1590"/>
                <a:ext cx="154" cy="301"/>
              </a:xfrm>
              <a:custGeom>
                <a:avLst/>
                <a:gdLst/>
                <a:ahLst/>
                <a:cxnLst>
                  <a:cxn ang="0">
                    <a:pos x="4" y="234"/>
                  </a:cxn>
                  <a:cxn ang="0">
                    <a:pos x="21" y="266"/>
                  </a:cxn>
                  <a:cxn ang="0">
                    <a:pos x="14" y="278"/>
                  </a:cxn>
                  <a:cxn ang="0">
                    <a:pos x="18" y="287"/>
                  </a:cxn>
                  <a:cxn ang="0">
                    <a:pos x="35" y="284"/>
                  </a:cxn>
                  <a:cxn ang="0">
                    <a:pos x="46" y="272"/>
                  </a:cxn>
                  <a:cxn ang="0">
                    <a:pos x="66" y="266"/>
                  </a:cxn>
                  <a:cxn ang="0">
                    <a:pos x="62" y="261"/>
                  </a:cxn>
                  <a:cxn ang="0">
                    <a:pos x="67" y="232"/>
                  </a:cxn>
                  <a:cxn ang="0">
                    <a:pos x="77" y="222"/>
                  </a:cxn>
                  <a:cxn ang="0">
                    <a:pos x="90" y="211"/>
                  </a:cxn>
                  <a:cxn ang="0">
                    <a:pos x="96" y="201"/>
                  </a:cxn>
                  <a:cxn ang="0">
                    <a:pos x="73" y="184"/>
                  </a:cxn>
                  <a:cxn ang="0">
                    <a:pos x="71" y="153"/>
                  </a:cxn>
                  <a:cxn ang="0">
                    <a:pos x="75" y="145"/>
                  </a:cxn>
                  <a:cxn ang="0">
                    <a:pos x="83" y="134"/>
                  </a:cxn>
                  <a:cxn ang="0">
                    <a:pos x="92" y="122"/>
                  </a:cxn>
                  <a:cxn ang="0">
                    <a:pos x="117" y="105"/>
                  </a:cxn>
                  <a:cxn ang="0">
                    <a:pos x="123" y="84"/>
                  </a:cxn>
                  <a:cxn ang="0">
                    <a:pos x="133" y="71"/>
                  </a:cxn>
                  <a:cxn ang="0">
                    <a:pos x="138" y="61"/>
                  </a:cxn>
                  <a:cxn ang="0">
                    <a:pos x="154" y="65"/>
                  </a:cxn>
                  <a:cxn ang="0">
                    <a:pos x="152" y="48"/>
                  </a:cxn>
                  <a:cxn ang="0">
                    <a:pos x="150" y="32"/>
                  </a:cxn>
                  <a:cxn ang="0">
                    <a:pos x="144" y="19"/>
                  </a:cxn>
                  <a:cxn ang="0">
                    <a:pos x="127" y="9"/>
                  </a:cxn>
                  <a:cxn ang="0">
                    <a:pos x="110" y="0"/>
                  </a:cxn>
                  <a:cxn ang="0">
                    <a:pos x="106" y="19"/>
                  </a:cxn>
                  <a:cxn ang="0">
                    <a:pos x="94" y="19"/>
                  </a:cxn>
                  <a:cxn ang="0">
                    <a:pos x="85" y="19"/>
                  </a:cxn>
                  <a:cxn ang="0">
                    <a:pos x="77" y="34"/>
                  </a:cxn>
                  <a:cxn ang="0">
                    <a:pos x="67" y="46"/>
                  </a:cxn>
                  <a:cxn ang="0">
                    <a:pos x="58" y="57"/>
                  </a:cxn>
                  <a:cxn ang="0">
                    <a:pos x="44" y="80"/>
                  </a:cxn>
                  <a:cxn ang="0">
                    <a:pos x="41" y="101"/>
                  </a:cxn>
                  <a:cxn ang="0">
                    <a:pos x="21" y="103"/>
                  </a:cxn>
                  <a:cxn ang="0">
                    <a:pos x="10" y="122"/>
                  </a:cxn>
                  <a:cxn ang="0">
                    <a:pos x="10" y="142"/>
                  </a:cxn>
                  <a:cxn ang="0">
                    <a:pos x="10" y="159"/>
                  </a:cxn>
                  <a:cxn ang="0">
                    <a:pos x="12" y="174"/>
                  </a:cxn>
                  <a:cxn ang="0">
                    <a:pos x="8" y="184"/>
                  </a:cxn>
                  <a:cxn ang="0">
                    <a:pos x="10" y="193"/>
                  </a:cxn>
                  <a:cxn ang="0">
                    <a:pos x="4" y="201"/>
                  </a:cxn>
                  <a:cxn ang="0">
                    <a:pos x="6" y="213"/>
                  </a:cxn>
                  <a:cxn ang="0">
                    <a:pos x="0" y="220"/>
                  </a:cxn>
                  <a:cxn ang="0">
                    <a:pos x="41" y="230"/>
                  </a:cxn>
                  <a:cxn ang="0">
                    <a:pos x="39" y="228"/>
                  </a:cxn>
                  <a:cxn ang="0">
                    <a:pos x="41" y="297"/>
                  </a:cxn>
                  <a:cxn ang="0">
                    <a:pos x="46" y="301"/>
                  </a:cxn>
                  <a:cxn ang="0">
                    <a:pos x="94" y="241"/>
                  </a:cxn>
                  <a:cxn ang="0">
                    <a:pos x="85" y="253"/>
                  </a:cxn>
                  <a:cxn ang="0">
                    <a:pos x="94" y="241"/>
                  </a:cxn>
                  <a:cxn ang="0">
                    <a:pos x="37" y="232"/>
                  </a:cxn>
                  <a:cxn ang="0">
                    <a:pos x="79" y="209"/>
                  </a:cxn>
                  <a:cxn ang="0">
                    <a:pos x="71" y="207"/>
                  </a:cxn>
                  <a:cxn ang="0">
                    <a:pos x="31" y="209"/>
                  </a:cxn>
                  <a:cxn ang="0">
                    <a:pos x="25" y="224"/>
                  </a:cxn>
                  <a:cxn ang="0">
                    <a:pos x="18" y="214"/>
                  </a:cxn>
                </a:cxnLst>
                <a:rect l="0" t="0" r="r" b="b"/>
                <a:pathLst>
                  <a:path w="154" h="301">
                    <a:moveTo>
                      <a:pt x="0" y="222"/>
                    </a:moveTo>
                    <a:lnTo>
                      <a:pt x="0" y="228"/>
                    </a:lnTo>
                    <a:lnTo>
                      <a:pt x="0" y="234"/>
                    </a:lnTo>
                    <a:lnTo>
                      <a:pt x="4" y="234"/>
                    </a:lnTo>
                    <a:lnTo>
                      <a:pt x="2" y="239"/>
                    </a:lnTo>
                    <a:lnTo>
                      <a:pt x="2" y="245"/>
                    </a:lnTo>
                    <a:lnTo>
                      <a:pt x="10" y="255"/>
                    </a:lnTo>
                    <a:lnTo>
                      <a:pt x="21" y="266"/>
                    </a:lnTo>
                    <a:lnTo>
                      <a:pt x="19" y="270"/>
                    </a:lnTo>
                    <a:lnTo>
                      <a:pt x="18" y="274"/>
                    </a:lnTo>
                    <a:lnTo>
                      <a:pt x="14" y="274"/>
                    </a:lnTo>
                    <a:lnTo>
                      <a:pt x="14" y="278"/>
                    </a:lnTo>
                    <a:lnTo>
                      <a:pt x="14" y="282"/>
                    </a:lnTo>
                    <a:lnTo>
                      <a:pt x="16" y="282"/>
                    </a:lnTo>
                    <a:lnTo>
                      <a:pt x="18" y="284"/>
                    </a:lnTo>
                    <a:lnTo>
                      <a:pt x="18" y="287"/>
                    </a:lnTo>
                    <a:lnTo>
                      <a:pt x="16" y="289"/>
                    </a:lnTo>
                    <a:lnTo>
                      <a:pt x="25" y="289"/>
                    </a:lnTo>
                    <a:lnTo>
                      <a:pt x="35" y="289"/>
                    </a:lnTo>
                    <a:lnTo>
                      <a:pt x="35" y="284"/>
                    </a:lnTo>
                    <a:lnTo>
                      <a:pt x="35" y="280"/>
                    </a:lnTo>
                    <a:lnTo>
                      <a:pt x="37" y="276"/>
                    </a:lnTo>
                    <a:lnTo>
                      <a:pt x="41" y="272"/>
                    </a:lnTo>
                    <a:lnTo>
                      <a:pt x="46" y="272"/>
                    </a:lnTo>
                    <a:lnTo>
                      <a:pt x="52" y="274"/>
                    </a:lnTo>
                    <a:lnTo>
                      <a:pt x="58" y="274"/>
                    </a:lnTo>
                    <a:lnTo>
                      <a:pt x="64" y="272"/>
                    </a:lnTo>
                    <a:lnTo>
                      <a:pt x="66" y="266"/>
                    </a:lnTo>
                    <a:lnTo>
                      <a:pt x="67" y="262"/>
                    </a:lnTo>
                    <a:lnTo>
                      <a:pt x="66" y="264"/>
                    </a:lnTo>
                    <a:lnTo>
                      <a:pt x="64" y="266"/>
                    </a:lnTo>
                    <a:lnTo>
                      <a:pt x="62" y="261"/>
                    </a:lnTo>
                    <a:lnTo>
                      <a:pt x="64" y="251"/>
                    </a:lnTo>
                    <a:lnTo>
                      <a:pt x="66" y="247"/>
                    </a:lnTo>
                    <a:lnTo>
                      <a:pt x="67" y="239"/>
                    </a:lnTo>
                    <a:lnTo>
                      <a:pt x="67" y="232"/>
                    </a:lnTo>
                    <a:lnTo>
                      <a:pt x="66" y="228"/>
                    </a:lnTo>
                    <a:lnTo>
                      <a:pt x="67" y="224"/>
                    </a:lnTo>
                    <a:lnTo>
                      <a:pt x="69" y="222"/>
                    </a:lnTo>
                    <a:lnTo>
                      <a:pt x="77" y="222"/>
                    </a:lnTo>
                    <a:lnTo>
                      <a:pt x="83" y="222"/>
                    </a:lnTo>
                    <a:lnTo>
                      <a:pt x="89" y="214"/>
                    </a:lnTo>
                    <a:lnTo>
                      <a:pt x="92" y="214"/>
                    </a:lnTo>
                    <a:lnTo>
                      <a:pt x="90" y="211"/>
                    </a:lnTo>
                    <a:lnTo>
                      <a:pt x="89" y="209"/>
                    </a:lnTo>
                    <a:lnTo>
                      <a:pt x="92" y="207"/>
                    </a:lnTo>
                    <a:lnTo>
                      <a:pt x="96" y="205"/>
                    </a:lnTo>
                    <a:lnTo>
                      <a:pt x="96" y="201"/>
                    </a:lnTo>
                    <a:lnTo>
                      <a:pt x="90" y="193"/>
                    </a:lnTo>
                    <a:lnTo>
                      <a:pt x="87" y="188"/>
                    </a:lnTo>
                    <a:lnTo>
                      <a:pt x="81" y="186"/>
                    </a:lnTo>
                    <a:lnTo>
                      <a:pt x="73" y="184"/>
                    </a:lnTo>
                    <a:lnTo>
                      <a:pt x="73" y="176"/>
                    </a:lnTo>
                    <a:lnTo>
                      <a:pt x="73" y="167"/>
                    </a:lnTo>
                    <a:lnTo>
                      <a:pt x="73" y="159"/>
                    </a:lnTo>
                    <a:lnTo>
                      <a:pt x="71" y="153"/>
                    </a:lnTo>
                    <a:lnTo>
                      <a:pt x="75" y="153"/>
                    </a:lnTo>
                    <a:lnTo>
                      <a:pt x="75" y="149"/>
                    </a:lnTo>
                    <a:lnTo>
                      <a:pt x="77" y="147"/>
                    </a:lnTo>
                    <a:lnTo>
                      <a:pt x="75" y="145"/>
                    </a:lnTo>
                    <a:lnTo>
                      <a:pt x="75" y="142"/>
                    </a:lnTo>
                    <a:lnTo>
                      <a:pt x="79" y="140"/>
                    </a:lnTo>
                    <a:lnTo>
                      <a:pt x="83" y="140"/>
                    </a:lnTo>
                    <a:lnTo>
                      <a:pt x="83" y="134"/>
                    </a:lnTo>
                    <a:lnTo>
                      <a:pt x="83" y="132"/>
                    </a:lnTo>
                    <a:lnTo>
                      <a:pt x="87" y="130"/>
                    </a:lnTo>
                    <a:lnTo>
                      <a:pt x="90" y="130"/>
                    </a:lnTo>
                    <a:lnTo>
                      <a:pt x="92" y="122"/>
                    </a:lnTo>
                    <a:lnTo>
                      <a:pt x="94" y="117"/>
                    </a:lnTo>
                    <a:lnTo>
                      <a:pt x="104" y="113"/>
                    </a:lnTo>
                    <a:lnTo>
                      <a:pt x="115" y="111"/>
                    </a:lnTo>
                    <a:lnTo>
                      <a:pt x="117" y="105"/>
                    </a:lnTo>
                    <a:lnTo>
                      <a:pt x="121" y="101"/>
                    </a:lnTo>
                    <a:lnTo>
                      <a:pt x="125" y="101"/>
                    </a:lnTo>
                    <a:lnTo>
                      <a:pt x="125" y="94"/>
                    </a:lnTo>
                    <a:lnTo>
                      <a:pt x="123" y="84"/>
                    </a:lnTo>
                    <a:lnTo>
                      <a:pt x="125" y="80"/>
                    </a:lnTo>
                    <a:lnTo>
                      <a:pt x="129" y="76"/>
                    </a:lnTo>
                    <a:lnTo>
                      <a:pt x="129" y="72"/>
                    </a:lnTo>
                    <a:lnTo>
                      <a:pt x="133" y="71"/>
                    </a:lnTo>
                    <a:lnTo>
                      <a:pt x="137" y="71"/>
                    </a:lnTo>
                    <a:lnTo>
                      <a:pt x="138" y="67"/>
                    </a:lnTo>
                    <a:lnTo>
                      <a:pt x="138" y="63"/>
                    </a:lnTo>
                    <a:lnTo>
                      <a:pt x="138" y="61"/>
                    </a:lnTo>
                    <a:lnTo>
                      <a:pt x="144" y="61"/>
                    </a:lnTo>
                    <a:lnTo>
                      <a:pt x="146" y="65"/>
                    </a:lnTo>
                    <a:lnTo>
                      <a:pt x="150" y="65"/>
                    </a:lnTo>
                    <a:lnTo>
                      <a:pt x="154" y="65"/>
                    </a:lnTo>
                    <a:lnTo>
                      <a:pt x="152" y="57"/>
                    </a:lnTo>
                    <a:lnTo>
                      <a:pt x="150" y="55"/>
                    </a:lnTo>
                    <a:lnTo>
                      <a:pt x="150" y="51"/>
                    </a:lnTo>
                    <a:lnTo>
                      <a:pt x="152" y="48"/>
                    </a:lnTo>
                    <a:lnTo>
                      <a:pt x="152" y="42"/>
                    </a:lnTo>
                    <a:lnTo>
                      <a:pt x="152" y="38"/>
                    </a:lnTo>
                    <a:lnTo>
                      <a:pt x="150" y="36"/>
                    </a:lnTo>
                    <a:lnTo>
                      <a:pt x="150" y="32"/>
                    </a:lnTo>
                    <a:lnTo>
                      <a:pt x="150" y="28"/>
                    </a:lnTo>
                    <a:lnTo>
                      <a:pt x="150" y="25"/>
                    </a:lnTo>
                    <a:lnTo>
                      <a:pt x="148" y="23"/>
                    </a:lnTo>
                    <a:lnTo>
                      <a:pt x="144" y="19"/>
                    </a:lnTo>
                    <a:lnTo>
                      <a:pt x="142" y="15"/>
                    </a:lnTo>
                    <a:lnTo>
                      <a:pt x="138" y="13"/>
                    </a:lnTo>
                    <a:lnTo>
                      <a:pt x="133" y="11"/>
                    </a:lnTo>
                    <a:lnTo>
                      <a:pt x="127" y="9"/>
                    </a:lnTo>
                    <a:lnTo>
                      <a:pt x="125" y="3"/>
                    </a:lnTo>
                    <a:lnTo>
                      <a:pt x="121" y="1"/>
                    </a:lnTo>
                    <a:lnTo>
                      <a:pt x="117" y="0"/>
                    </a:lnTo>
                    <a:lnTo>
                      <a:pt x="110" y="0"/>
                    </a:lnTo>
                    <a:lnTo>
                      <a:pt x="114" y="3"/>
                    </a:lnTo>
                    <a:lnTo>
                      <a:pt x="112" y="13"/>
                    </a:lnTo>
                    <a:lnTo>
                      <a:pt x="110" y="15"/>
                    </a:lnTo>
                    <a:lnTo>
                      <a:pt x="106" y="19"/>
                    </a:lnTo>
                    <a:lnTo>
                      <a:pt x="102" y="17"/>
                    </a:lnTo>
                    <a:lnTo>
                      <a:pt x="98" y="17"/>
                    </a:lnTo>
                    <a:lnTo>
                      <a:pt x="94" y="17"/>
                    </a:lnTo>
                    <a:lnTo>
                      <a:pt x="94" y="19"/>
                    </a:lnTo>
                    <a:lnTo>
                      <a:pt x="92" y="23"/>
                    </a:lnTo>
                    <a:lnTo>
                      <a:pt x="92" y="26"/>
                    </a:lnTo>
                    <a:lnTo>
                      <a:pt x="90" y="25"/>
                    </a:lnTo>
                    <a:lnTo>
                      <a:pt x="85" y="19"/>
                    </a:lnTo>
                    <a:lnTo>
                      <a:pt x="83" y="21"/>
                    </a:lnTo>
                    <a:lnTo>
                      <a:pt x="79" y="25"/>
                    </a:lnTo>
                    <a:lnTo>
                      <a:pt x="77" y="28"/>
                    </a:lnTo>
                    <a:lnTo>
                      <a:pt x="77" y="34"/>
                    </a:lnTo>
                    <a:lnTo>
                      <a:pt x="75" y="38"/>
                    </a:lnTo>
                    <a:lnTo>
                      <a:pt x="73" y="40"/>
                    </a:lnTo>
                    <a:lnTo>
                      <a:pt x="69" y="42"/>
                    </a:lnTo>
                    <a:lnTo>
                      <a:pt x="67" y="46"/>
                    </a:lnTo>
                    <a:lnTo>
                      <a:pt x="66" y="48"/>
                    </a:lnTo>
                    <a:lnTo>
                      <a:pt x="62" y="48"/>
                    </a:lnTo>
                    <a:lnTo>
                      <a:pt x="58" y="51"/>
                    </a:lnTo>
                    <a:lnTo>
                      <a:pt x="58" y="57"/>
                    </a:lnTo>
                    <a:lnTo>
                      <a:pt x="56" y="67"/>
                    </a:lnTo>
                    <a:lnTo>
                      <a:pt x="52" y="74"/>
                    </a:lnTo>
                    <a:lnTo>
                      <a:pt x="46" y="76"/>
                    </a:lnTo>
                    <a:lnTo>
                      <a:pt x="44" y="80"/>
                    </a:lnTo>
                    <a:lnTo>
                      <a:pt x="44" y="86"/>
                    </a:lnTo>
                    <a:lnTo>
                      <a:pt x="44" y="94"/>
                    </a:lnTo>
                    <a:lnTo>
                      <a:pt x="43" y="99"/>
                    </a:lnTo>
                    <a:lnTo>
                      <a:pt x="41" y="101"/>
                    </a:lnTo>
                    <a:lnTo>
                      <a:pt x="37" y="96"/>
                    </a:lnTo>
                    <a:lnTo>
                      <a:pt x="31" y="94"/>
                    </a:lnTo>
                    <a:lnTo>
                      <a:pt x="25" y="97"/>
                    </a:lnTo>
                    <a:lnTo>
                      <a:pt x="21" y="103"/>
                    </a:lnTo>
                    <a:lnTo>
                      <a:pt x="19" y="107"/>
                    </a:lnTo>
                    <a:lnTo>
                      <a:pt x="16" y="113"/>
                    </a:lnTo>
                    <a:lnTo>
                      <a:pt x="12" y="119"/>
                    </a:lnTo>
                    <a:lnTo>
                      <a:pt x="10" y="122"/>
                    </a:lnTo>
                    <a:lnTo>
                      <a:pt x="10" y="126"/>
                    </a:lnTo>
                    <a:lnTo>
                      <a:pt x="10" y="130"/>
                    </a:lnTo>
                    <a:lnTo>
                      <a:pt x="10" y="136"/>
                    </a:lnTo>
                    <a:lnTo>
                      <a:pt x="10" y="142"/>
                    </a:lnTo>
                    <a:lnTo>
                      <a:pt x="10" y="147"/>
                    </a:lnTo>
                    <a:lnTo>
                      <a:pt x="10" y="153"/>
                    </a:lnTo>
                    <a:lnTo>
                      <a:pt x="8" y="157"/>
                    </a:lnTo>
                    <a:lnTo>
                      <a:pt x="10" y="159"/>
                    </a:lnTo>
                    <a:lnTo>
                      <a:pt x="12" y="161"/>
                    </a:lnTo>
                    <a:lnTo>
                      <a:pt x="14" y="165"/>
                    </a:lnTo>
                    <a:lnTo>
                      <a:pt x="14" y="170"/>
                    </a:lnTo>
                    <a:lnTo>
                      <a:pt x="12" y="174"/>
                    </a:lnTo>
                    <a:lnTo>
                      <a:pt x="10" y="176"/>
                    </a:lnTo>
                    <a:lnTo>
                      <a:pt x="8" y="174"/>
                    </a:lnTo>
                    <a:lnTo>
                      <a:pt x="8" y="178"/>
                    </a:lnTo>
                    <a:lnTo>
                      <a:pt x="8" y="184"/>
                    </a:lnTo>
                    <a:lnTo>
                      <a:pt x="6" y="188"/>
                    </a:lnTo>
                    <a:lnTo>
                      <a:pt x="8" y="190"/>
                    </a:lnTo>
                    <a:lnTo>
                      <a:pt x="10" y="193"/>
                    </a:lnTo>
                    <a:lnTo>
                      <a:pt x="10" y="193"/>
                    </a:lnTo>
                    <a:lnTo>
                      <a:pt x="10" y="195"/>
                    </a:lnTo>
                    <a:lnTo>
                      <a:pt x="8" y="197"/>
                    </a:lnTo>
                    <a:lnTo>
                      <a:pt x="6" y="199"/>
                    </a:lnTo>
                    <a:lnTo>
                      <a:pt x="4" y="201"/>
                    </a:lnTo>
                    <a:lnTo>
                      <a:pt x="2" y="203"/>
                    </a:lnTo>
                    <a:lnTo>
                      <a:pt x="2" y="207"/>
                    </a:lnTo>
                    <a:lnTo>
                      <a:pt x="4" y="211"/>
                    </a:lnTo>
                    <a:lnTo>
                      <a:pt x="6" y="213"/>
                    </a:lnTo>
                    <a:lnTo>
                      <a:pt x="6" y="218"/>
                    </a:lnTo>
                    <a:lnTo>
                      <a:pt x="4" y="220"/>
                    </a:lnTo>
                    <a:lnTo>
                      <a:pt x="0" y="220"/>
                    </a:lnTo>
                    <a:lnTo>
                      <a:pt x="0" y="220"/>
                    </a:lnTo>
                    <a:lnTo>
                      <a:pt x="0" y="222"/>
                    </a:lnTo>
                    <a:close/>
                    <a:moveTo>
                      <a:pt x="43" y="220"/>
                    </a:moveTo>
                    <a:lnTo>
                      <a:pt x="41" y="224"/>
                    </a:lnTo>
                    <a:lnTo>
                      <a:pt x="41" y="230"/>
                    </a:lnTo>
                    <a:lnTo>
                      <a:pt x="39" y="230"/>
                    </a:lnTo>
                    <a:lnTo>
                      <a:pt x="39" y="230"/>
                    </a:lnTo>
                    <a:lnTo>
                      <a:pt x="39" y="230"/>
                    </a:lnTo>
                    <a:lnTo>
                      <a:pt x="39" y="228"/>
                    </a:lnTo>
                    <a:lnTo>
                      <a:pt x="41" y="222"/>
                    </a:lnTo>
                    <a:lnTo>
                      <a:pt x="43" y="220"/>
                    </a:lnTo>
                    <a:close/>
                    <a:moveTo>
                      <a:pt x="41" y="293"/>
                    </a:moveTo>
                    <a:lnTo>
                      <a:pt x="41" y="297"/>
                    </a:lnTo>
                    <a:lnTo>
                      <a:pt x="43" y="301"/>
                    </a:lnTo>
                    <a:lnTo>
                      <a:pt x="44" y="301"/>
                    </a:lnTo>
                    <a:lnTo>
                      <a:pt x="46" y="301"/>
                    </a:lnTo>
                    <a:lnTo>
                      <a:pt x="46" y="301"/>
                    </a:lnTo>
                    <a:lnTo>
                      <a:pt x="46" y="299"/>
                    </a:lnTo>
                    <a:lnTo>
                      <a:pt x="43" y="295"/>
                    </a:lnTo>
                    <a:lnTo>
                      <a:pt x="41" y="293"/>
                    </a:lnTo>
                    <a:close/>
                    <a:moveTo>
                      <a:pt x="94" y="241"/>
                    </a:moveTo>
                    <a:lnTo>
                      <a:pt x="94" y="245"/>
                    </a:lnTo>
                    <a:lnTo>
                      <a:pt x="90" y="245"/>
                    </a:lnTo>
                    <a:lnTo>
                      <a:pt x="89" y="245"/>
                    </a:lnTo>
                    <a:lnTo>
                      <a:pt x="85" y="253"/>
                    </a:lnTo>
                    <a:lnTo>
                      <a:pt x="83" y="262"/>
                    </a:lnTo>
                    <a:lnTo>
                      <a:pt x="89" y="264"/>
                    </a:lnTo>
                    <a:lnTo>
                      <a:pt x="94" y="251"/>
                    </a:lnTo>
                    <a:lnTo>
                      <a:pt x="94" y="241"/>
                    </a:lnTo>
                    <a:close/>
                    <a:moveTo>
                      <a:pt x="39" y="232"/>
                    </a:moveTo>
                    <a:lnTo>
                      <a:pt x="39" y="234"/>
                    </a:lnTo>
                    <a:lnTo>
                      <a:pt x="37" y="236"/>
                    </a:lnTo>
                    <a:lnTo>
                      <a:pt x="37" y="232"/>
                    </a:lnTo>
                    <a:lnTo>
                      <a:pt x="39" y="232"/>
                    </a:lnTo>
                    <a:close/>
                    <a:moveTo>
                      <a:pt x="73" y="205"/>
                    </a:moveTo>
                    <a:lnTo>
                      <a:pt x="77" y="207"/>
                    </a:lnTo>
                    <a:lnTo>
                      <a:pt x="79" y="209"/>
                    </a:lnTo>
                    <a:lnTo>
                      <a:pt x="79" y="209"/>
                    </a:lnTo>
                    <a:lnTo>
                      <a:pt x="73" y="209"/>
                    </a:lnTo>
                    <a:lnTo>
                      <a:pt x="71" y="209"/>
                    </a:lnTo>
                    <a:lnTo>
                      <a:pt x="71" y="207"/>
                    </a:lnTo>
                    <a:lnTo>
                      <a:pt x="71" y="205"/>
                    </a:lnTo>
                    <a:lnTo>
                      <a:pt x="73" y="205"/>
                    </a:lnTo>
                    <a:close/>
                    <a:moveTo>
                      <a:pt x="25" y="205"/>
                    </a:moveTo>
                    <a:lnTo>
                      <a:pt x="31" y="209"/>
                    </a:lnTo>
                    <a:lnTo>
                      <a:pt x="33" y="213"/>
                    </a:lnTo>
                    <a:lnTo>
                      <a:pt x="35" y="214"/>
                    </a:lnTo>
                    <a:lnTo>
                      <a:pt x="33" y="218"/>
                    </a:lnTo>
                    <a:lnTo>
                      <a:pt x="25" y="224"/>
                    </a:lnTo>
                    <a:lnTo>
                      <a:pt x="14" y="228"/>
                    </a:lnTo>
                    <a:lnTo>
                      <a:pt x="14" y="222"/>
                    </a:lnTo>
                    <a:lnTo>
                      <a:pt x="14" y="218"/>
                    </a:lnTo>
                    <a:lnTo>
                      <a:pt x="18" y="214"/>
                    </a:lnTo>
                    <a:lnTo>
                      <a:pt x="21" y="214"/>
                    </a:lnTo>
                    <a:lnTo>
                      <a:pt x="23" y="211"/>
                    </a:lnTo>
                    <a:lnTo>
                      <a:pt x="25" y="20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6" name="Freeform 44"/>
              <p:cNvSpPr>
                <a:spLocks/>
              </p:cNvSpPr>
              <p:nvPr/>
            </p:nvSpPr>
            <p:spPr bwMode="gray">
              <a:xfrm>
                <a:off x="3109" y="3209"/>
                <a:ext cx="18" cy="23"/>
              </a:xfrm>
              <a:custGeom>
                <a:avLst/>
                <a:gdLst/>
                <a:ahLst/>
                <a:cxnLst>
                  <a:cxn ang="0">
                    <a:pos x="16" y="16"/>
                  </a:cxn>
                  <a:cxn ang="0">
                    <a:pos x="16" y="12"/>
                  </a:cxn>
                  <a:cxn ang="0">
                    <a:pos x="18" y="6"/>
                  </a:cxn>
                  <a:cxn ang="0">
                    <a:pos x="14" y="2"/>
                  </a:cxn>
                  <a:cxn ang="0">
                    <a:pos x="12" y="0"/>
                  </a:cxn>
                  <a:cxn ang="0">
                    <a:pos x="8" y="2"/>
                  </a:cxn>
                  <a:cxn ang="0">
                    <a:pos x="6" y="2"/>
                  </a:cxn>
                  <a:cxn ang="0">
                    <a:pos x="4" y="2"/>
                  </a:cxn>
                  <a:cxn ang="0">
                    <a:pos x="2" y="2"/>
                  </a:cxn>
                  <a:cxn ang="0">
                    <a:pos x="2" y="4"/>
                  </a:cxn>
                  <a:cxn ang="0">
                    <a:pos x="0" y="8"/>
                  </a:cxn>
                  <a:cxn ang="0">
                    <a:pos x="0" y="12"/>
                  </a:cxn>
                  <a:cxn ang="0">
                    <a:pos x="2" y="16"/>
                  </a:cxn>
                  <a:cxn ang="0">
                    <a:pos x="4" y="19"/>
                  </a:cxn>
                  <a:cxn ang="0">
                    <a:pos x="6" y="19"/>
                  </a:cxn>
                  <a:cxn ang="0">
                    <a:pos x="12" y="21"/>
                  </a:cxn>
                  <a:cxn ang="0">
                    <a:pos x="16" y="23"/>
                  </a:cxn>
                  <a:cxn ang="0">
                    <a:pos x="16" y="16"/>
                  </a:cxn>
                </a:cxnLst>
                <a:rect l="0" t="0" r="r" b="b"/>
                <a:pathLst>
                  <a:path w="18" h="23">
                    <a:moveTo>
                      <a:pt x="16" y="16"/>
                    </a:moveTo>
                    <a:lnTo>
                      <a:pt x="16" y="12"/>
                    </a:lnTo>
                    <a:lnTo>
                      <a:pt x="18" y="6"/>
                    </a:lnTo>
                    <a:lnTo>
                      <a:pt x="14" y="2"/>
                    </a:lnTo>
                    <a:lnTo>
                      <a:pt x="12" y="0"/>
                    </a:lnTo>
                    <a:lnTo>
                      <a:pt x="8" y="2"/>
                    </a:lnTo>
                    <a:lnTo>
                      <a:pt x="6" y="2"/>
                    </a:lnTo>
                    <a:lnTo>
                      <a:pt x="4" y="2"/>
                    </a:lnTo>
                    <a:lnTo>
                      <a:pt x="2" y="2"/>
                    </a:lnTo>
                    <a:lnTo>
                      <a:pt x="2" y="4"/>
                    </a:lnTo>
                    <a:lnTo>
                      <a:pt x="0" y="8"/>
                    </a:lnTo>
                    <a:lnTo>
                      <a:pt x="0" y="12"/>
                    </a:lnTo>
                    <a:lnTo>
                      <a:pt x="2" y="16"/>
                    </a:lnTo>
                    <a:lnTo>
                      <a:pt x="4" y="19"/>
                    </a:lnTo>
                    <a:lnTo>
                      <a:pt x="6" y="19"/>
                    </a:lnTo>
                    <a:lnTo>
                      <a:pt x="12" y="21"/>
                    </a:lnTo>
                    <a:lnTo>
                      <a:pt x="16" y="23"/>
                    </a:lnTo>
                    <a:lnTo>
                      <a:pt x="16" y="1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7" name="Freeform 45"/>
              <p:cNvSpPr>
                <a:spLocks/>
              </p:cNvSpPr>
              <p:nvPr/>
            </p:nvSpPr>
            <p:spPr bwMode="gray">
              <a:xfrm>
                <a:off x="2002" y="2710"/>
                <a:ext cx="50" cy="77"/>
              </a:xfrm>
              <a:custGeom>
                <a:avLst/>
                <a:gdLst/>
                <a:ahLst/>
                <a:cxnLst>
                  <a:cxn ang="0">
                    <a:pos x="13" y="4"/>
                  </a:cxn>
                  <a:cxn ang="0">
                    <a:pos x="10" y="10"/>
                  </a:cxn>
                  <a:cxn ang="0">
                    <a:pos x="8" y="14"/>
                  </a:cxn>
                  <a:cxn ang="0">
                    <a:pos x="8" y="16"/>
                  </a:cxn>
                  <a:cxn ang="0">
                    <a:pos x="6" y="21"/>
                  </a:cxn>
                  <a:cxn ang="0">
                    <a:pos x="4" y="23"/>
                  </a:cxn>
                  <a:cxn ang="0">
                    <a:pos x="0" y="27"/>
                  </a:cxn>
                  <a:cxn ang="0">
                    <a:pos x="0" y="31"/>
                  </a:cxn>
                  <a:cxn ang="0">
                    <a:pos x="2" y="35"/>
                  </a:cxn>
                  <a:cxn ang="0">
                    <a:pos x="0" y="43"/>
                  </a:cxn>
                  <a:cxn ang="0">
                    <a:pos x="0" y="44"/>
                  </a:cxn>
                  <a:cxn ang="0">
                    <a:pos x="2" y="46"/>
                  </a:cxn>
                  <a:cxn ang="0">
                    <a:pos x="4" y="48"/>
                  </a:cxn>
                  <a:cxn ang="0">
                    <a:pos x="4" y="52"/>
                  </a:cxn>
                  <a:cxn ang="0">
                    <a:pos x="4" y="56"/>
                  </a:cxn>
                  <a:cxn ang="0">
                    <a:pos x="6" y="67"/>
                  </a:cxn>
                  <a:cxn ang="0">
                    <a:pos x="8" y="75"/>
                  </a:cxn>
                  <a:cxn ang="0">
                    <a:pos x="13" y="73"/>
                  </a:cxn>
                  <a:cxn ang="0">
                    <a:pos x="21" y="77"/>
                  </a:cxn>
                  <a:cxn ang="0">
                    <a:pos x="25" y="71"/>
                  </a:cxn>
                  <a:cxn ang="0">
                    <a:pos x="19" y="67"/>
                  </a:cxn>
                  <a:cxn ang="0">
                    <a:pos x="21" y="60"/>
                  </a:cxn>
                  <a:cxn ang="0">
                    <a:pos x="31" y="64"/>
                  </a:cxn>
                  <a:cxn ang="0">
                    <a:pos x="34" y="62"/>
                  </a:cxn>
                  <a:cxn ang="0">
                    <a:pos x="36" y="64"/>
                  </a:cxn>
                  <a:cxn ang="0">
                    <a:pos x="42" y="64"/>
                  </a:cxn>
                  <a:cxn ang="0">
                    <a:pos x="44" y="62"/>
                  </a:cxn>
                  <a:cxn ang="0">
                    <a:pos x="48" y="56"/>
                  </a:cxn>
                  <a:cxn ang="0">
                    <a:pos x="50" y="48"/>
                  </a:cxn>
                  <a:cxn ang="0">
                    <a:pos x="50" y="44"/>
                  </a:cxn>
                  <a:cxn ang="0">
                    <a:pos x="46" y="41"/>
                  </a:cxn>
                  <a:cxn ang="0">
                    <a:pos x="42" y="35"/>
                  </a:cxn>
                  <a:cxn ang="0">
                    <a:pos x="42" y="25"/>
                  </a:cxn>
                  <a:cxn ang="0">
                    <a:pos x="42" y="18"/>
                  </a:cxn>
                  <a:cxn ang="0">
                    <a:pos x="48" y="8"/>
                  </a:cxn>
                  <a:cxn ang="0">
                    <a:pos x="48" y="6"/>
                  </a:cxn>
                  <a:cxn ang="0">
                    <a:pos x="48" y="2"/>
                  </a:cxn>
                  <a:cxn ang="0">
                    <a:pos x="33" y="2"/>
                  </a:cxn>
                  <a:cxn ang="0">
                    <a:pos x="15" y="0"/>
                  </a:cxn>
                  <a:cxn ang="0">
                    <a:pos x="15" y="4"/>
                  </a:cxn>
                  <a:cxn ang="0">
                    <a:pos x="13" y="6"/>
                  </a:cxn>
                  <a:cxn ang="0">
                    <a:pos x="13" y="4"/>
                  </a:cxn>
                </a:cxnLst>
                <a:rect l="0" t="0" r="r" b="b"/>
                <a:pathLst>
                  <a:path w="50" h="77">
                    <a:moveTo>
                      <a:pt x="13" y="4"/>
                    </a:moveTo>
                    <a:lnTo>
                      <a:pt x="10" y="10"/>
                    </a:lnTo>
                    <a:lnTo>
                      <a:pt x="8" y="14"/>
                    </a:lnTo>
                    <a:lnTo>
                      <a:pt x="8" y="16"/>
                    </a:lnTo>
                    <a:lnTo>
                      <a:pt x="6" y="21"/>
                    </a:lnTo>
                    <a:lnTo>
                      <a:pt x="4" y="23"/>
                    </a:lnTo>
                    <a:lnTo>
                      <a:pt x="0" y="27"/>
                    </a:lnTo>
                    <a:lnTo>
                      <a:pt x="0" y="31"/>
                    </a:lnTo>
                    <a:lnTo>
                      <a:pt x="2" y="35"/>
                    </a:lnTo>
                    <a:lnTo>
                      <a:pt x="0" y="43"/>
                    </a:lnTo>
                    <a:lnTo>
                      <a:pt x="0" y="44"/>
                    </a:lnTo>
                    <a:lnTo>
                      <a:pt x="2" y="46"/>
                    </a:lnTo>
                    <a:lnTo>
                      <a:pt x="4" y="48"/>
                    </a:lnTo>
                    <a:lnTo>
                      <a:pt x="4" y="52"/>
                    </a:lnTo>
                    <a:lnTo>
                      <a:pt x="4" y="56"/>
                    </a:lnTo>
                    <a:lnTo>
                      <a:pt x="6" y="67"/>
                    </a:lnTo>
                    <a:lnTo>
                      <a:pt x="8" y="75"/>
                    </a:lnTo>
                    <a:lnTo>
                      <a:pt x="13" y="73"/>
                    </a:lnTo>
                    <a:lnTo>
                      <a:pt x="21" y="77"/>
                    </a:lnTo>
                    <a:lnTo>
                      <a:pt x="25" y="71"/>
                    </a:lnTo>
                    <a:lnTo>
                      <a:pt x="19" y="67"/>
                    </a:lnTo>
                    <a:lnTo>
                      <a:pt x="21" y="60"/>
                    </a:lnTo>
                    <a:lnTo>
                      <a:pt x="31" y="64"/>
                    </a:lnTo>
                    <a:lnTo>
                      <a:pt x="34" y="62"/>
                    </a:lnTo>
                    <a:lnTo>
                      <a:pt x="36" y="64"/>
                    </a:lnTo>
                    <a:lnTo>
                      <a:pt x="42" y="64"/>
                    </a:lnTo>
                    <a:lnTo>
                      <a:pt x="44" y="62"/>
                    </a:lnTo>
                    <a:lnTo>
                      <a:pt x="48" y="56"/>
                    </a:lnTo>
                    <a:lnTo>
                      <a:pt x="50" y="48"/>
                    </a:lnTo>
                    <a:lnTo>
                      <a:pt x="50" y="44"/>
                    </a:lnTo>
                    <a:lnTo>
                      <a:pt x="46" y="41"/>
                    </a:lnTo>
                    <a:lnTo>
                      <a:pt x="42" y="35"/>
                    </a:lnTo>
                    <a:lnTo>
                      <a:pt x="42" y="25"/>
                    </a:lnTo>
                    <a:lnTo>
                      <a:pt x="42" y="18"/>
                    </a:lnTo>
                    <a:lnTo>
                      <a:pt x="48" y="8"/>
                    </a:lnTo>
                    <a:lnTo>
                      <a:pt x="48" y="6"/>
                    </a:lnTo>
                    <a:lnTo>
                      <a:pt x="48" y="2"/>
                    </a:lnTo>
                    <a:lnTo>
                      <a:pt x="33" y="2"/>
                    </a:lnTo>
                    <a:lnTo>
                      <a:pt x="15" y="0"/>
                    </a:lnTo>
                    <a:lnTo>
                      <a:pt x="15" y="4"/>
                    </a:lnTo>
                    <a:lnTo>
                      <a:pt x="13" y="6"/>
                    </a:lnTo>
                    <a:lnTo>
                      <a:pt x="13" y="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8" name="Freeform 46"/>
              <p:cNvSpPr>
                <a:spLocks/>
              </p:cNvSpPr>
              <p:nvPr/>
            </p:nvSpPr>
            <p:spPr bwMode="gray">
              <a:xfrm>
                <a:off x="2996" y="2440"/>
                <a:ext cx="217" cy="309"/>
              </a:xfrm>
              <a:custGeom>
                <a:avLst/>
                <a:gdLst/>
                <a:ahLst/>
                <a:cxnLst>
                  <a:cxn ang="0">
                    <a:pos x="203" y="67"/>
                  </a:cxn>
                  <a:cxn ang="0">
                    <a:pos x="196" y="23"/>
                  </a:cxn>
                  <a:cxn ang="0">
                    <a:pos x="192" y="11"/>
                  </a:cxn>
                  <a:cxn ang="0">
                    <a:pos x="177" y="0"/>
                  </a:cxn>
                  <a:cxn ang="0">
                    <a:pos x="163" y="11"/>
                  </a:cxn>
                  <a:cxn ang="0">
                    <a:pos x="152" y="23"/>
                  </a:cxn>
                  <a:cxn ang="0">
                    <a:pos x="138" y="17"/>
                  </a:cxn>
                  <a:cxn ang="0">
                    <a:pos x="46" y="48"/>
                  </a:cxn>
                  <a:cxn ang="0">
                    <a:pos x="33" y="119"/>
                  </a:cxn>
                  <a:cxn ang="0">
                    <a:pos x="21" y="117"/>
                  </a:cxn>
                  <a:cxn ang="0">
                    <a:pos x="15" y="126"/>
                  </a:cxn>
                  <a:cxn ang="0">
                    <a:pos x="12" y="136"/>
                  </a:cxn>
                  <a:cxn ang="0">
                    <a:pos x="8" y="149"/>
                  </a:cxn>
                  <a:cxn ang="0">
                    <a:pos x="4" y="157"/>
                  </a:cxn>
                  <a:cxn ang="0">
                    <a:pos x="0" y="165"/>
                  </a:cxn>
                  <a:cxn ang="0">
                    <a:pos x="10" y="165"/>
                  </a:cxn>
                  <a:cxn ang="0">
                    <a:pos x="8" y="176"/>
                  </a:cxn>
                  <a:cxn ang="0">
                    <a:pos x="10" y="180"/>
                  </a:cxn>
                  <a:cxn ang="0">
                    <a:pos x="12" y="190"/>
                  </a:cxn>
                  <a:cxn ang="0">
                    <a:pos x="19" y="203"/>
                  </a:cxn>
                  <a:cxn ang="0">
                    <a:pos x="19" y="215"/>
                  </a:cxn>
                  <a:cxn ang="0">
                    <a:pos x="25" y="220"/>
                  </a:cxn>
                  <a:cxn ang="0">
                    <a:pos x="25" y="232"/>
                  </a:cxn>
                  <a:cxn ang="0">
                    <a:pos x="35" y="241"/>
                  </a:cxn>
                  <a:cxn ang="0">
                    <a:pos x="44" y="247"/>
                  </a:cxn>
                  <a:cxn ang="0">
                    <a:pos x="52" y="251"/>
                  </a:cxn>
                  <a:cxn ang="0">
                    <a:pos x="63" y="261"/>
                  </a:cxn>
                  <a:cxn ang="0">
                    <a:pos x="67" y="274"/>
                  </a:cxn>
                  <a:cxn ang="0">
                    <a:pos x="75" y="286"/>
                  </a:cxn>
                  <a:cxn ang="0">
                    <a:pos x="81" y="293"/>
                  </a:cxn>
                  <a:cxn ang="0">
                    <a:pos x="90" y="291"/>
                  </a:cxn>
                  <a:cxn ang="0">
                    <a:pos x="96" y="289"/>
                  </a:cxn>
                  <a:cxn ang="0">
                    <a:pos x="102" y="291"/>
                  </a:cxn>
                  <a:cxn ang="0">
                    <a:pos x="109" y="303"/>
                  </a:cxn>
                  <a:cxn ang="0">
                    <a:pos x="119" y="305"/>
                  </a:cxn>
                  <a:cxn ang="0">
                    <a:pos x="134" y="303"/>
                  </a:cxn>
                  <a:cxn ang="0">
                    <a:pos x="146" y="301"/>
                  </a:cxn>
                  <a:cxn ang="0">
                    <a:pos x="159" y="299"/>
                  </a:cxn>
                  <a:cxn ang="0">
                    <a:pos x="167" y="295"/>
                  </a:cxn>
                  <a:cxn ang="0">
                    <a:pos x="180" y="297"/>
                  </a:cxn>
                  <a:cxn ang="0">
                    <a:pos x="175" y="289"/>
                  </a:cxn>
                  <a:cxn ang="0">
                    <a:pos x="167" y="284"/>
                  </a:cxn>
                  <a:cxn ang="0">
                    <a:pos x="161" y="266"/>
                  </a:cxn>
                  <a:cxn ang="0">
                    <a:pos x="152" y="257"/>
                  </a:cxn>
                  <a:cxn ang="0">
                    <a:pos x="140" y="253"/>
                  </a:cxn>
                  <a:cxn ang="0">
                    <a:pos x="140" y="243"/>
                  </a:cxn>
                  <a:cxn ang="0">
                    <a:pos x="148" y="241"/>
                  </a:cxn>
                  <a:cxn ang="0">
                    <a:pos x="152" y="232"/>
                  </a:cxn>
                  <a:cxn ang="0">
                    <a:pos x="154" y="213"/>
                  </a:cxn>
                  <a:cxn ang="0">
                    <a:pos x="157" y="195"/>
                  </a:cxn>
                  <a:cxn ang="0">
                    <a:pos x="167" y="190"/>
                  </a:cxn>
                  <a:cxn ang="0">
                    <a:pos x="173" y="180"/>
                  </a:cxn>
                  <a:cxn ang="0">
                    <a:pos x="179" y="161"/>
                  </a:cxn>
                  <a:cxn ang="0">
                    <a:pos x="190" y="146"/>
                  </a:cxn>
                  <a:cxn ang="0">
                    <a:pos x="188" y="128"/>
                  </a:cxn>
                  <a:cxn ang="0">
                    <a:pos x="194" y="111"/>
                  </a:cxn>
                  <a:cxn ang="0">
                    <a:pos x="194" y="96"/>
                  </a:cxn>
                  <a:cxn ang="0">
                    <a:pos x="198" y="88"/>
                  </a:cxn>
                  <a:cxn ang="0">
                    <a:pos x="213" y="84"/>
                  </a:cxn>
                </a:cxnLst>
                <a:rect l="0" t="0" r="r" b="b"/>
                <a:pathLst>
                  <a:path w="217" h="309">
                    <a:moveTo>
                      <a:pt x="217" y="76"/>
                    </a:moveTo>
                    <a:lnTo>
                      <a:pt x="213" y="76"/>
                    </a:lnTo>
                    <a:lnTo>
                      <a:pt x="203" y="67"/>
                    </a:lnTo>
                    <a:lnTo>
                      <a:pt x="196" y="57"/>
                    </a:lnTo>
                    <a:lnTo>
                      <a:pt x="196" y="40"/>
                    </a:lnTo>
                    <a:lnTo>
                      <a:pt x="196" y="23"/>
                    </a:lnTo>
                    <a:lnTo>
                      <a:pt x="192" y="21"/>
                    </a:lnTo>
                    <a:lnTo>
                      <a:pt x="192" y="17"/>
                    </a:lnTo>
                    <a:lnTo>
                      <a:pt x="192" y="11"/>
                    </a:lnTo>
                    <a:lnTo>
                      <a:pt x="186" y="7"/>
                    </a:lnTo>
                    <a:lnTo>
                      <a:pt x="179" y="2"/>
                    </a:lnTo>
                    <a:lnTo>
                      <a:pt x="177" y="0"/>
                    </a:lnTo>
                    <a:lnTo>
                      <a:pt x="171" y="4"/>
                    </a:lnTo>
                    <a:lnTo>
                      <a:pt x="165" y="4"/>
                    </a:lnTo>
                    <a:lnTo>
                      <a:pt x="163" y="11"/>
                    </a:lnTo>
                    <a:lnTo>
                      <a:pt x="157" y="13"/>
                    </a:lnTo>
                    <a:lnTo>
                      <a:pt x="157" y="21"/>
                    </a:lnTo>
                    <a:lnTo>
                      <a:pt x="152" y="23"/>
                    </a:lnTo>
                    <a:lnTo>
                      <a:pt x="150" y="19"/>
                    </a:lnTo>
                    <a:lnTo>
                      <a:pt x="138" y="19"/>
                    </a:lnTo>
                    <a:lnTo>
                      <a:pt x="138" y="17"/>
                    </a:lnTo>
                    <a:lnTo>
                      <a:pt x="134" y="19"/>
                    </a:lnTo>
                    <a:lnTo>
                      <a:pt x="46" y="19"/>
                    </a:lnTo>
                    <a:lnTo>
                      <a:pt x="46" y="48"/>
                    </a:lnTo>
                    <a:lnTo>
                      <a:pt x="33" y="48"/>
                    </a:lnTo>
                    <a:lnTo>
                      <a:pt x="33" y="59"/>
                    </a:lnTo>
                    <a:lnTo>
                      <a:pt x="33" y="119"/>
                    </a:lnTo>
                    <a:lnTo>
                      <a:pt x="31" y="119"/>
                    </a:lnTo>
                    <a:lnTo>
                      <a:pt x="25" y="119"/>
                    </a:lnTo>
                    <a:lnTo>
                      <a:pt x="21" y="117"/>
                    </a:lnTo>
                    <a:lnTo>
                      <a:pt x="19" y="119"/>
                    </a:lnTo>
                    <a:lnTo>
                      <a:pt x="15" y="123"/>
                    </a:lnTo>
                    <a:lnTo>
                      <a:pt x="15" y="126"/>
                    </a:lnTo>
                    <a:lnTo>
                      <a:pt x="15" y="130"/>
                    </a:lnTo>
                    <a:lnTo>
                      <a:pt x="13" y="134"/>
                    </a:lnTo>
                    <a:lnTo>
                      <a:pt x="12" y="136"/>
                    </a:lnTo>
                    <a:lnTo>
                      <a:pt x="12" y="140"/>
                    </a:lnTo>
                    <a:lnTo>
                      <a:pt x="12" y="144"/>
                    </a:lnTo>
                    <a:lnTo>
                      <a:pt x="8" y="149"/>
                    </a:lnTo>
                    <a:lnTo>
                      <a:pt x="6" y="151"/>
                    </a:lnTo>
                    <a:lnTo>
                      <a:pt x="6" y="153"/>
                    </a:lnTo>
                    <a:lnTo>
                      <a:pt x="4" y="157"/>
                    </a:lnTo>
                    <a:lnTo>
                      <a:pt x="2" y="159"/>
                    </a:lnTo>
                    <a:lnTo>
                      <a:pt x="0" y="161"/>
                    </a:lnTo>
                    <a:lnTo>
                      <a:pt x="0" y="165"/>
                    </a:lnTo>
                    <a:lnTo>
                      <a:pt x="2" y="165"/>
                    </a:lnTo>
                    <a:lnTo>
                      <a:pt x="6" y="165"/>
                    </a:lnTo>
                    <a:lnTo>
                      <a:pt x="10" y="165"/>
                    </a:lnTo>
                    <a:lnTo>
                      <a:pt x="12" y="169"/>
                    </a:lnTo>
                    <a:lnTo>
                      <a:pt x="10" y="172"/>
                    </a:lnTo>
                    <a:lnTo>
                      <a:pt x="8" y="176"/>
                    </a:lnTo>
                    <a:lnTo>
                      <a:pt x="10" y="178"/>
                    </a:lnTo>
                    <a:lnTo>
                      <a:pt x="10" y="178"/>
                    </a:lnTo>
                    <a:lnTo>
                      <a:pt x="10" y="180"/>
                    </a:lnTo>
                    <a:lnTo>
                      <a:pt x="10" y="184"/>
                    </a:lnTo>
                    <a:lnTo>
                      <a:pt x="8" y="188"/>
                    </a:lnTo>
                    <a:lnTo>
                      <a:pt x="12" y="190"/>
                    </a:lnTo>
                    <a:lnTo>
                      <a:pt x="13" y="194"/>
                    </a:lnTo>
                    <a:lnTo>
                      <a:pt x="12" y="195"/>
                    </a:lnTo>
                    <a:lnTo>
                      <a:pt x="19" y="203"/>
                    </a:lnTo>
                    <a:lnTo>
                      <a:pt x="21" y="205"/>
                    </a:lnTo>
                    <a:lnTo>
                      <a:pt x="19" y="211"/>
                    </a:lnTo>
                    <a:lnTo>
                      <a:pt x="19" y="215"/>
                    </a:lnTo>
                    <a:lnTo>
                      <a:pt x="21" y="217"/>
                    </a:lnTo>
                    <a:lnTo>
                      <a:pt x="23" y="218"/>
                    </a:lnTo>
                    <a:lnTo>
                      <a:pt x="25" y="220"/>
                    </a:lnTo>
                    <a:lnTo>
                      <a:pt x="25" y="222"/>
                    </a:lnTo>
                    <a:lnTo>
                      <a:pt x="25" y="224"/>
                    </a:lnTo>
                    <a:lnTo>
                      <a:pt x="25" y="232"/>
                    </a:lnTo>
                    <a:lnTo>
                      <a:pt x="31" y="236"/>
                    </a:lnTo>
                    <a:lnTo>
                      <a:pt x="33" y="240"/>
                    </a:lnTo>
                    <a:lnTo>
                      <a:pt x="35" y="241"/>
                    </a:lnTo>
                    <a:lnTo>
                      <a:pt x="38" y="241"/>
                    </a:lnTo>
                    <a:lnTo>
                      <a:pt x="40" y="243"/>
                    </a:lnTo>
                    <a:lnTo>
                      <a:pt x="44" y="247"/>
                    </a:lnTo>
                    <a:lnTo>
                      <a:pt x="48" y="249"/>
                    </a:lnTo>
                    <a:lnTo>
                      <a:pt x="50" y="249"/>
                    </a:lnTo>
                    <a:lnTo>
                      <a:pt x="52" y="251"/>
                    </a:lnTo>
                    <a:lnTo>
                      <a:pt x="54" y="255"/>
                    </a:lnTo>
                    <a:lnTo>
                      <a:pt x="58" y="259"/>
                    </a:lnTo>
                    <a:lnTo>
                      <a:pt x="63" y="261"/>
                    </a:lnTo>
                    <a:lnTo>
                      <a:pt x="65" y="266"/>
                    </a:lnTo>
                    <a:lnTo>
                      <a:pt x="67" y="272"/>
                    </a:lnTo>
                    <a:lnTo>
                      <a:pt x="67" y="274"/>
                    </a:lnTo>
                    <a:lnTo>
                      <a:pt x="69" y="278"/>
                    </a:lnTo>
                    <a:lnTo>
                      <a:pt x="71" y="280"/>
                    </a:lnTo>
                    <a:lnTo>
                      <a:pt x="75" y="286"/>
                    </a:lnTo>
                    <a:lnTo>
                      <a:pt x="75" y="289"/>
                    </a:lnTo>
                    <a:lnTo>
                      <a:pt x="77" y="291"/>
                    </a:lnTo>
                    <a:lnTo>
                      <a:pt x="81" y="293"/>
                    </a:lnTo>
                    <a:lnTo>
                      <a:pt x="83" y="289"/>
                    </a:lnTo>
                    <a:lnTo>
                      <a:pt x="84" y="289"/>
                    </a:lnTo>
                    <a:lnTo>
                      <a:pt x="90" y="291"/>
                    </a:lnTo>
                    <a:lnTo>
                      <a:pt x="92" y="293"/>
                    </a:lnTo>
                    <a:lnTo>
                      <a:pt x="94" y="289"/>
                    </a:lnTo>
                    <a:lnTo>
                      <a:pt x="96" y="289"/>
                    </a:lnTo>
                    <a:lnTo>
                      <a:pt x="98" y="289"/>
                    </a:lnTo>
                    <a:lnTo>
                      <a:pt x="100" y="289"/>
                    </a:lnTo>
                    <a:lnTo>
                      <a:pt x="102" y="291"/>
                    </a:lnTo>
                    <a:lnTo>
                      <a:pt x="104" y="297"/>
                    </a:lnTo>
                    <a:lnTo>
                      <a:pt x="106" y="301"/>
                    </a:lnTo>
                    <a:lnTo>
                      <a:pt x="109" y="303"/>
                    </a:lnTo>
                    <a:lnTo>
                      <a:pt x="113" y="305"/>
                    </a:lnTo>
                    <a:lnTo>
                      <a:pt x="117" y="305"/>
                    </a:lnTo>
                    <a:lnTo>
                      <a:pt x="119" y="305"/>
                    </a:lnTo>
                    <a:lnTo>
                      <a:pt x="125" y="309"/>
                    </a:lnTo>
                    <a:lnTo>
                      <a:pt x="129" y="305"/>
                    </a:lnTo>
                    <a:lnTo>
                      <a:pt x="134" y="303"/>
                    </a:lnTo>
                    <a:lnTo>
                      <a:pt x="136" y="303"/>
                    </a:lnTo>
                    <a:lnTo>
                      <a:pt x="140" y="301"/>
                    </a:lnTo>
                    <a:lnTo>
                      <a:pt x="146" y="301"/>
                    </a:lnTo>
                    <a:lnTo>
                      <a:pt x="148" y="305"/>
                    </a:lnTo>
                    <a:lnTo>
                      <a:pt x="154" y="301"/>
                    </a:lnTo>
                    <a:lnTo>
                      <a:pt x="159" y="299"/>
                    </a:lnTo>
                    <a:lnTo>
                      <a:pt x="163" y="295"/>
                    </a:lnTo>
                    <a:lnTo>
                      <a:pt x="167" y="295"/>
                    </a:lnTo>
                    <a:lnTo>
                      <a:pt x="167" y="295"/>
                    </a:lnTo>
                    <a:lnTo>
                      <a:pt x="173" y="295"/>
                    </a:lnTo>
                    <a:lnTo>
                      <a:pt x="180" y="301"/>
                    </a:lnTo>
                    <a:lnTo>
                      <a:pt x="180" y="297"/>
                    </a:lnTo>
                    <a:lnTo>
                      <a:pt x="180" y="293"/>
                    </a:lnTo>
                    <a:lnTo>
                      <a:pt x="177" y="289"/>
                    </a:lnTo>
                    <a:lnTo>
                      <a:pt x="175" y="289"/>
                    </a:lnTo>
                    <a:lnTo>
                      <a:pt x="175" y="289"/>
                    </a:lnTo>
                    <a:lnTo>
                      <a:pt x="169" y="288"/>
                    </a:lnTo>
                    <a:lnTo>
                      <a:pt x="167" y="284"/>
                    </a:lnTo>
                    <a:lnTo>
                      <a:pt x="163" y="278"/>
                    </a:lnTo>
                    <a:lnTo>
                      <a:pt x="161" y="270"/>
                    </a:lnTo>
                    <a:lnTo>
                      <a:pt x="161" y="266"/>
                    </a:lnTo>
                    <a:lnTo>
                      <a:pt x="157" y="265"/>
                    </a:lnTo>
                    <a:lnTo>
                      <a:pt x="155" y="261"/>
                    </a:lnTo>
                    <a:lnTo>
                      <a:pt x="152" y="257"/>
                    </a:lnTo>
                    <a:lnTo>
                      <a:pt x="150" y="255"/>
                    </a:lnTo>
                    <a:lnTo>
                      <a:pt x="146" y="253"/>
                    </a:lnTo>
                    <a:lnTo>
                      <a:pt x="140" y="253"/>
                    </a:lnTo>
                    <a:lnTo>
                      <a:pt x="138" y="251"/>
                    </a:lnTo>
                    <a:lnTo>
                      <a:pt x="138" y="245"/>
                    </a:lnTo>
                    <a:lnTo>
                      <a:pt x="140" y="243"/>
                    </a:lnTo>
                    <a:lnTo>
                      <a:pt x="140" y="243"/>
                    </a:lnTo>
                    <a:lnTo>
                      <a:pt x="144" y="241"/>
                    </a:lnTo>
                    <a:lnTo>
                      <a:pt x="148" y="241"/>
                    </a:lnTo>
                    <a:lnTo>
                      <a:pt x="150" y="240"/>
                    </a:lnTo>
                    <a:lnTo>
                      <a:pt x="150" y="238"/>
                    </a:lnTo>
                    <a:lnTo>
                      <a:pt x="152" y="232"/>
                    </a:lnTo>
                    <a:lnTo>
                      <a:pt x="152" y="226"/>
                    </a:lnTo>
                    <a:lnTo>
                      <a:pt x="152" y="218"/>
                    </a:lnTo>
                    <a:lnTo>
                      <a:pt x="154" y="213"/>
                    </a:lnTo>
                    <a:lnTo>
                      <a:pt x="157" y="203"/>
                    </a:lnTo>
                    <a:lnTo>
                      <a:pt x="157" y="197"/>
                    </a:lnTo>
                    <a:lnTo>
                      <a:pt x="157" y="195"/>
                    </a:lnTo>
                    <a:lnTo>
                      <a:pt x="159" y="194"/>
                    </a:lnTo>
                    <a:lnTo>
                      <a:pt x="163" y="192"/>
                    </a:lnTo>
                    <a:lnTo>
                      <a:pt x="167" y="190"/>
                    </a:lnTo>
                    <a:lnTo>
                      <a:pt x="169" y="188"/>
                    </a:lnTo>
                    <a:lnTo>
                      <a:pt x="171" y="184"/>
                    </a:lnTo>
                    <a:lnTo>
                      <a:pt x="173" y="180"/>
                    </a:lnTo>
                    <a:lnTo>
                      <a:pt x="175" y="174"/>
                    </a:lnTo>
                    <a:lnTo>
                      <a:pt x="177" y="169"/>
                    </a:lnTo>
                    <a:lnTo>
                      <a:pt x="179" y="161"/>
                    </a:lnTo>
                    <a:lnTo>
                      <a:pt x="182" y="157"/>
                    </a:lnTo>
                    <a:lnTo>
                      <a:pt x="186" y="149"/>
                    </a:lnTo>
                    <a:lnTo>
                      <a:pt x="190" y="146"/>
                    </a:lnTo>
                    <a:lnTo>
                      <a:pt x="190" y="140"/>
                    </a:lnTo>
                    <a:lnTo>
                      <a:pt x="188" y="132"/>
                    </a:lnTo>
                    <a:lnTo>
                      <a:pt x="188" y="128"/>
                    </a:lnTo>
                    <a:lnTo>
                      <a:pt x="190" y="121"/>
                    </a:lnTo>
                    <a:lnTo>
                      <a:pt x="192" y="117"/>
                    </a:lnTo>
                    <a:lnTo>
                      <a:pt x="194" y="111"/>
                    </a:lnTo>
                    <a:lnTo>
                      <a:pt x="194" y="105"/>
                    </a:lnTo>
                    <a:lnTo>
                      <a:pt x="194" y="99"/>
                    </a:lnTo>
                    <a:lnTo>
                      <a:pt x="194" y="96"/>
                    </a:lnTo>
                    <a:lnTo>
                      <a:pt x="196" y="94"/>
                    </a:lnTo>
                    <a:lnTo>
                      <a:pt x="198" y="92"/>
                    </a:lnTo>
                    <a:lnTo>
                      <a:pt x="198" y="88"/>
                    </a:lnTo>
                    <a:lnTo>
                      <a:pt x="202" y="84"/>
                    </a:lnTo>
                    <a:lnTo>
                      <a:pt x="205" y="84"/>
                    </a:lnTo>
                    <a:lnTo>
                      <a:pt x="213" y="84"/>
                    </a:lnTo>
                    <a:lnTo>
                      <a:pt x="217" y="78"/>
                    </a:lnTo>
                    <a:lnTo>
                      <a:pt x="217" y="7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19" name="Freeform 47"/>
              <p:cNvSpPr>
                <a:spLocks/>
              </p:cNvSpPr>
              <p:nvPr/>
            </p:nvSpPr>
            <p:spPr bwMode="gray">
              <a:xfrm>
                <a:off x="3714" y="2660"/>
                <a:ext cx="29" cy="60"/>
              </a:xfrm>
              <a:custGeom>
                <a:avLst/>
                <a:gdLst/>
                <a:ahLst/>
                <a:cxnLst>
                  <a:cxn ang="0">
                    <a:pos x="6" y="0"/>
                  </a:cxn>
                  <a:cxn ang="0">
                    <a:pos x="6" y="2"/>
                  </a:cxn>
                  <a:cxn ang="0">
                    <a:pos x="4" y="4"/>
                  </a:cxn>
                  <a:cxn ang="0">
                    <a:pos x="4" y="4"/>
                  </a:cxn>
                  <a:cxn ang="0">
                    <a:pos x="4" y="8"/>
                  </a:cxn>
                  <a:cxn ang="0">
                    <a:pos x="6" y="8"/>
                  </a:cxn>
                  <a:cxn ang="0">
                    <a:pos x="6" y="12"/>
                  </a:cxn>
                  <a:cxn ang="0">
                    <a:pos x="2" y="20"/>
                  </a:cxn>
                  <a:cxn ang="0">
                    <a:pos x="0" y="27"/>
                  </a:cxn>
                  <a:cxn ang="0">
                    <a:pos x="2" y="35"/>
                  </a:cxn>
                  <a:cxn ang="0">
                    <a:pos x="4" y="43"/>
                  </a:cxn>
                  <a:cxn ang="0">
                    <a:pos x="6" y="52"/>
                  </a:cxn>
                  <a:cxn ang="0">
                    <a:pos x="7" y="58"/>
                  </a:cxn>
                  <a:cxn ang="0">
                    <a:pos x="9" y="60"/>
                  </a:cxn>
                  <a:cxn ang="0">
                    <a:pos x="11" y="60"/>
                  </a:cxn>
                  <a:cxn ang="0">
                    <a:pos x="15" y="58"/>
                  </a:cxn>
                  <a:cxn ang="0">
                    <a:pos x="19" y="56"/>
                  </a:cxn>
                  <a:cxn ang="0">
                    <a:pos x="23" y="54"/>
                  </a:cxn>
                  <a:cxn ang="0">
                    <a:pos x="27" y="52"/>
                  </a:cxn>
                  <a:cxn ang="0">
                    <a:pos x="29" y="46"/>
                  </a:cxn>
                  <a:cxn ang="0">
                    <a:pos x="29" y="43"/>
                  </a:cxn>
                  <a:cxn ang="0">
                    <a:pos x="29" y="37"/>
                  </a:cxn>
                  <a:cxn ang="0">
                    <a:pos x="27" y="31"/>
                  </a:cxn>
                  <a:cxn ang="0">
                    <a:pos x="13" y="12"/>
                  </a:cxn>
                  <a:cxn ang="0">
                    <a:pos x="6" y="0"/>
                  </a:cxn>
                </a:cxnLst>
                <a:rect l="0" t="0" r="r" b="b"/>
                <a:pathLst>
                  <a:path w="29" h="60">
                    <a:moveTo>
                      <a:pt x="6" y="0"/>
                    </a:moveTo>
                    <a:lnTo>
                      <a:pt x="6" y="2"/>
                    </a:lnTo>
                    <a:lnTo>
                      <a:pt x="4" y="4"/>
                    </a:lnTo>
                    <a:lnTo>
                      <a:pt x="4" y="4"/>
                    </a:lnTo>
                    <a:lnTo>
                      <a:pt x="4" y="8"/>
                    </a:lnTo>
                    <a:lnTo>
                      <a:pt x="6" y="8"/>
                    </a:lnTo>
                    <a:lnTo>
                      <a:pt x="6" y="12"/>
                    </a:lnTo>
                    <a:lnTo>
                      <a:pt x="2" y="20"/>
                    </a:lnTo>
                    <a:lnTo>
                      <a:pt x="0" y="27"/>
                    </a:lnTo>
                    <a:lnTo>
                      <a:pt x="2" y="35"/>
                    </a:lnTo>
                    <a:lnTo>
                      <a:pt x="4" y="43"/>
                    </a:lnTo>
                    <a:lnTo>
                      <a:pt x="6" y="52"/>
                    </a:lnTo>
                    <a:lnTo>
                      <a:pt x="7" y="58"/>
                    </a:lnTo>
                    <a:lnTo>
                      <a:pt x="9" y="60"/>
                    </a:lnTo>
                    <a:lnTo>
                      <a:pt x="11" y="60"/>
                    </a:lnTo>
                    <a:lnTo>
                      <a:pt x="15" y="58"/>
                    </a:lnTo>
                    <a:lnTo>
                      <a:pt x="19" y="56"/>
                    </a:lnTo>
                    <a:lnTo>
                      <a:pt x="23" y="54"/>
                    </a:lnTo>
                    <a:lnTo>
                      <a:pt x="27" y="52"/>
                    </a:lnTo>
                    <a:lnTo>
                      <a:pt x="29" y="46"/>
                    </a:lnTo>
                    <a:lnTo>
                      <a:pt x="29" y="43"/>
                    </a:lnTo>
                    <a:lnTo>
                      <a:pt x="29" y="37"/>
                    </a:lnTo>
                    <a:lnTo>
                      <a:pt x="27" y="31"/>
                    </a:lnTo>
                    <a:lnTo>
                      <a:pt x="13" y="12"/>
                    </a:lnTo>
                    <a:lnTo>
                      <a:pt x="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0" name="Freeform 48"/>
              <p:cNvSpPr>
                <a:spLocks noEditPoints="1"/>
              </p:cNvSpPr>
              <p:nvPr/>
            </p:nvSpPr>
            <p:spPr bwMode="gray">
              <a:xfrm>
                <a:off x="2518" y="2098"/>
                <a:ext cx="275" cy="276"/>
              </a:xfrm>
              <a:custGeom>
                <a:avLst/>
                <a:gdLst/>
                <a:ahLst/>
                <a:cxnLst>
                  <a:cxn ang="0">
                    <a:pos x="250" y="75"/>
                  </a:cxn>
                  <a:cxn ang="0">
                    <a:pos x="250" y="77"/>
                  </a:cxn>
                  <a:cxn ang="0">
                    <a:pos x="255" y="71"/>
                  </a:cxn>
                  <a:cxn ang="0">
                    <a:pos x="267" y="67"/>
                  </a:cxn>
                  <a:cxn ang="0">
                    <a:pos x="273" y="69"/>
                  </a:cxn>
                  <a:cxn ang="0">
                    <a:pos x="225" y="79"/>
                  </a:cxn>
                  <a:cxn ang="0">
                    <a:pos x="227" y="81"/>
                  </a:cxn>
                  <a:cxn ang="0">
                    <a:pos x="225" y="79"/>
                  </a:cxn>
                  <a:cxn ang="0">
                    <a:pos x="33" y="271"/>
                  </a:cxn>
                  <a:cxn ang="0">
                    <a:pos x="39" y="263"/>
                  </a:cxn>
                  <a:cxn ang="0">
                    <a:pos x="2" y="267"/>
                  </a:cxn>
                  <a:cxn ang="0">
                    <a:pos x="4" y="271"/>
                  </a:cxn>
                  <a:cxn ang="0">
                    <a:pos x="8" y="265"/>
                  </a:cxn>
                  <a:cxn ang="0">
                    <a:pos x="16" y="271"/>
                  </a:cxn>
                  <a:cxn ang="0">
                    <a:pos x="16" y="275"/>
                  </a:cxn>
                  <a:cxn ang="0">
                    <a:pos x="19" y="273"/>
                  </a:cxn>
                  <a:cxn ang="0">
                    <a:pos x="192" y="8"/>
                  </a:cxn>
                  <a:cxn ang="0">
                    <a:pos x="136" y="4"/>
                  </a:cxn>
                  <a:cxn ang="0">
                    <a:pos x="117" y="0"/>
                  </a:cxn>
                  <a:cxn ang="0">
                    <a:pos x="102" y="8"/>
                  </a:cxn>
                  <a:cxn ang="0">
                    <a:pos x="92" y="14"/>
                  </a:cxn>
                  <a:cxn ang="0">
                    <a:pos x="98" y="27"/>
                  </a:cxn>
                  <a:cxn ang="0">
                    <a:pos x="108" y="31"/>
                  </a:cxn>
                  <a:cxn ang="0">
                    <a:pos x="108" y="33"/>
                  </a:cxn>
                  <a:cxn ang="0">
                    <a:pos x="119" y="33"/>
                  </a:cxn>
                  <a:cxn ang="0">
                    <a:pos x="125" y="35"/>
                  </a:cxn>
                  <a:cxn ang="0">
                    <a:pos x="125" y="40"/>
                  </a:cxn>
                  <a:cxn ang="0">
                    <a:pos x="123" y="52"/>
                  </a:cxn>
                  <a:cxn ang="0">
                    <a:pos x="123" y="62"/>
                  </a:cxn>
                  <a:cxn ang="0">
                    <a:pos x="121" y="73"/>
                  </a:cxn>
                  <a:cxn ang="0">
                    <a:pos x="117" y="81"/>
                  </a:cxn>
                  <a:cxn ang="0">
                    <a:pos x="121" y="90"/>
                  </a:cxn>
                  <a:cxn ang="0">
                    <a:pos x="117" y="102"/>
                  </a:cxn>
                  <a:cxn ang="0">
                    <a:pos x="121" y="111"/>
                  </a:cxn>
                  <a:cxn ang="0">
                    <a:pos x="135" y="131"/>
                  </a:cxn>
                  <a:cxn ang="0">
                    <a:pos x="154" y="123"/>
                  </a:cxn>
                  <a:cxn ang="0">
                    <a:pos x="179" y="121"/>
                  </a:cxn>
                  <a:cxn ang="0">
                    <a:pos x="192" y="108"/>
                  </a:cxn>
                  <a:cxn ang="0">
                    <a:pos x="200" y="96"/>
                  </a:cxn>
                  <a:cxn ang="0">
                    <a:pos x="211" y="85"/>
                  </a:cxn>
                  <a:cxn ang="0">
                    <a:pos x="209" y="69"/>
                  </a:cxn>
                  <a:cxn ang="0">
                    <a:pos x="230" y="44"/>
                  </a:cxn>
                  <a:cxn ang="0">
                    <a:pos x="250" y="29"/>
                  </a:cxn>
                  <a:cxn ang="0">
                    <a:pos x="242" y="25"/>
                  </a:cxn>
                  <a:cxn ang="0">
                    <a:pos x="230" y="27"/>
                  </a:cxn>
                  <a:cxn ang="0">
                    <a:pos x="221" y="21"/>
                  </a:cxn>
                  <a:cxn ang="0">
                    <a:pos x="209" y="19"/>
                  </a:cxn>
                  <a:cxn ang="0">
                    <a:pos x="200" y="15"/>
                  </a:cxn>
                  <a:cxn ang="0">
                    <a:pos x="194" y="10"/>
                  </a:cxn>
                </a:cxnLst>
                <a:rect l="0" t="0" r="r" b="b"/>
                <a:pathLst>
                  <a:path w="275" h="276">
                    <a:moveTo>
                      <a:pt x="248" y="67"/>
                    </a:moveTo>
                    <a:lnTo>
                      <a:pt x="250" y="71"/>
                    </a:lnTo>
                    <a:lnTo>
                      <a:pt x="250" y="75"/>
                    </a:lnTo>
                    <a:lnTo>
                      <a:pt x="248" y="75"/>
                    </a:lnTo>
                    <a:lnTo>
                      <a:pt x="248" y="77"/>
                    </a:lnTo>
                    <a:lnTo>
                      <a:pt x="250" y="77"/>
                    </a:lnTo>
                    <a:lnTo>
                      <a:pt x="252" y="79"/>
                    </a:lnTo>
                    <a:lnTo>
                      <a:pt x="253" y="75"/>
                    </a:lnTo>
                    <a:lnTo>
                      <a:pt x="255" y="71"/>
                    </a:lnTo>
                    <a:lnTo>
                      <a:pt x="252" y="69"/>
                    </a:lnTo>
                    <a:lnTo>
                      <a:pt x="248" y="67"/>
                    </a:lnTo>
                    <a:close/>
                    <a:moveTo>
                      <a:pt x="267" y="67"/>
                    </a:moveTo>
                    <a:lnTo>
                      <a:pt x="271" y="71"/>
                    </a:lnTo>
                    <a:lnTo>
                      <a:pt x="275" y="71"/>
                    </a:lnTo>
                    <a:lnTo>
                      <a:pt x="273" y="69"/>
                    </a:lnTo>
                    <a:lnTo>
                      <a:pt x="271" y="69"/>
                    </a:lnTo>
                    <a:lnTo>
                      <a:pt x="267" y="67"/>
                    </a:lnTo>
                    <a:close/>
                    <a:moveTo>
                      <a:pt x="225" y="79"/>
                    </a:moveTo>
                    <a:lnTo>
                      <a:pt x="225" y="81"/>
                    </a:lnTo>
                    <a:lnTo>
                      <a:pt x="227" y="83"/>
                    </a:lnTo>
                    <a:lnTo>
                      <a:pt x="227" y="81"/>
                    </a:lnTo>
                    <a:lnTo>
                      <a:pt x="229" y="81"/>
                    </a:lnTo>
                    <a:lnTo>
                      <a:pt x="229" y="79"/>
                    </a:lnTo>
                    <a:lnTo>
                      <a:pt x="225" y="79"/>
                    </a:lnTo>
                    <a:close/>
                    <a:moveTo>
                      <a:pt x="37" y="263"/>
                    </a:moveTo>
                    <a:lnTo>
                      <a:pt x="35" y="269"/>
                    </a:lnTo>
                    <a:lnTo>
                      <a:pt x="33" y="271"/>
                    </a:lnTo>
                    <a:lnTo>
                      <a:pt x="35" y="269"/>
                    </a:lnTo>
                    <a:lnTo>
                      <a:pt x="39" y="267"/>
                    </a:lnTo>
                    <a:lnTo>
                      <a:pt x="39" y="263"/>
                    </a:lnTo>
                    <a:lnTo>
                      <a:pt x="37" y="263"/>
                    </a:lnTo>
                    <a:close/>
                    <a:moveTo>
                      <a:pt x="4" y="265"/>
                    </a:moveTo>
                    <a:lnTo>
                      <a:pt x="2" y="267"/>
                    </a:lnTo>
                    <a:lnTo>
                      <a:pt x="0" y="269"/>
                    </a:lnTo>
                    <a:lnTo>
                      <a:pt x="0" y="271"/>
                    </a:lnTo>
                    <a:lnTo>
                      <a:pt x="4" y="271"/>
                    </a:lnTo>
                    <a:lnTo>
                      <a:pt x="4" y="267"/>
                    </a:lnTo>
                    <a:lnTo>
                      <a:pt x="8" y="267"/>
                    </a:lnTo>
                    <a:lnTo>
                      <a:pt x="8" y="265"/>
                    </a:lnTo>
                    <a:lnTo>
                      <a:pt x="6" y="265"/>
                    </a:lnTo>
                    <a:lnTo>
                      <a:pt x="4" y="265"/>
                    </a:lnTo>
                    <a:close/>
                    <a:moveTo>
                      <a:pt x="16" y="271"/>
                    </a:moveTo>
                    <a:lnTo>
                      <a:pt x="14" y="273"/>
                    </a:lnTo>
                    <a:lnTo>
                      <a:pt x="14" y="273"/>
                    </a:lnTo>
                    <a:lnTo>
                      <a:pt x="16" y="275"/>
                    </a:lnTo>
                    <a:lnTo>
                      <a:pt x="17" y="276"/>
                    </a:lnTo>
                    <a:lnTo>
                      <a:pt x="17" y="275"/>
                    </a:lnTo>
                    <a:lnTo>
                      <a:pt x="19" y="273"/>
                    </a:lnTo>
                    <a:lnTo>
                      <a:pt x="19" y="271"/>
                    </a:lnTo>
                    <a:lnTo>
                      <a:pt x="16" y="271"/>
                    </a:lnTo>
                    <a:close/>
                    <a:moveTo>
                      <a:pt x="192" y="8"/>
                    </a:moveTo>
                    <a:lnTo>
                      <a:pt x="171" y="6"/>
                    </a:lnTo>
                    <a:lnTo>
                      <a:pt x="150" y="4"/>
                    </a:lnTo>
                    <a:lnTo>
                      <a:pt x="136" y="4"/>
                    </a:lnTo>
                    <a:lnTo>
                      <a:pt x="123" y="4"/>
                    </a:lnTo>
                    <a:lnTo>
                      <a:pt x="121" y="2"/>
                    </a:lnTo>
                    <a:lnTo>
                      <a:pt x="117" y="0"/>
                    </a:lnTo>
                    <a:lnTo>
                      <a:pt x="110" y="4"/>
                    </a:lnTo>
                    <a:lnTo>
                      <a:pt x="108" y="8"/>
                    </a:lnTo>
                    <a:lnTo>
                      <a:pt x="102" y="8"/>
                    </a:lnTo>
                    <a:lnTo>
                      <a:pt x="98" y="8"/>
                    </a:lnTo>
                    <a:lnTo>
                      <a:pt x="94" y="10"/>
                    </a:lnTo>
                    <a:lnTo>
                      <a:pt x="92" y="14"/>
                    </a:lnTo>
                    <a:lnTo>
                      <a:pt x="96" y="21"/>
                    </a:lnTo>
                    <a:lnTo>
                      <a:pt x="98" y="23"/>
                    </a:lnTo>
                    <a:lnTo>
                      <a:pt x="98" y="27"/>
                    </a:lnTo>
                    <a:lnTo>
                      <a:pt x="98" y="33"/>
                    </a:lnTo>
                    <a:lnTo>
                      <a:pt x="102" y="31"/>
                    </a:lnTo>
                    <a:lnTo>
                      <a:pt x="108" y="31"/>
                    </a:lnTo>
                    <a:lnTo>
                      <a:pt x="108" y="33"/>
                    </a:lnTo>
                    <a:lnTo>
                      <a:pt x="108" y="33"/>
                    </a:lnTo>
                    <a:lnTo>
                      <a:pt x="108" y="33"/>
                    </a:lnTo>
                    <a:lnTo>
                      <a:pt x="110" y="33"/>
                    </a:lnTo>
                    <a:lnTo>
                      <a:pt x="115" y="33"/>
                    </a:lnTo>
                    <a:lnTo>
                      <a:pt x="119" y="33"/>
                    </a:lnTo>
                    <a:lnTo>
                      <a:pt x="123" y="33"/>
                    </a:lnTo>
                    <a:lnTo>
                      <a:pt x="123" y="35"/>
                    </a:lnTo>
                    <a:lnTo>
                      <a:pt x="125" y="35"/>
                    </a:lnTo>
                    <a:lnTo>
                      <a:pt x="127" y="35"/>
                    </a:lnTo>
                    <a:lnTo>
                      <a:pt x="127" y="37"/>
                    </a:lnTo>
                    <a:lnTo>
                      <a:pt x="125" y="40"/>
                    </a:lnTo>
                    <a:lnTo>
                      <a:pt x="119" y="44"/>
                    </a:lnTo>
                    <a:lnTo>
                      <a:pt x="119" y="48"/>
                    </a:lnTo>
                    <a:lnTo>
                      <a:pt x="123" y="52"/>
                    </a:lnTo>
                    <a:lnTo>
                      <a:pt x="123" y="56"/>
                    </a:lnTo>
                    <a:lnTo>
                      <a:pt x="125" y="60"/>
                    </a:lnTo>
                    <a:lnTo>
                      <a:pt x="123" y="62"/>
                    </a:lnTo>
                    <a:lnTo>
                      <a:pt x="119" y="65"/>
                    </a:lnTo>
                    <a:lnTo>
                      <a:pt x="119" y="69"/>
                    </a:lnTo>
                    <a:lnTo>
                      <a:pt x="121" y="73"/>
                    </a:lnTo>
                    <a:lnTo>
                      <a:pt x="119" y="77"/>
                    </a:lnTo>
                    <a:lnTo>
                      <a:pt x="119" y="79"/>
                    </a:lnTo>
                    <a:lnTo>
                      <a:pt x="117" y="81"/>
                    </a:lnTo>
                    <a:lnTo>
                      <a:pt x="117" y="83"/>
                    </a:lnTo>
                    <a:lnTo>
                      <a:pt x="119" y="86"/>
                    </a:lnTo>
                    <a:lnTo>
                      <a:pt x="121" y="90"/>
                    </a:lnTo>
                    <a:lnTo>
                      <a:pt x="119" y="92"/>
                    </a:lnTo>
                    <a:lnTo>
                      <a:pt x="117" y="96"/>
                    </a:lnTo>
                    <a:lnTo>
                      <a:pt x="117" y="102"/>
                    </a:lnTo>
                    <a:lnTo>
                      <a:pt x="121" y="104"/>
                    </a:lnTo>
                    <a:lnTo>
                      <a:pt x="121" y="106"/>
                    </a:lnTo>
                    <a:lnTo>
                      <a:pt x="121" y="111"/>
                    </a:lnTo>
                    <a:lnTo>
                      <a:pt x="123" y="113"/>
                    </a:lnTo>
                    <a:lnTo>
                      <a:pt x="129" y="121"/>
                    </a:lnTo>
                    <a:lnTo>
                      <a:pt x="135" y="131"/>
                    </a:lnTo>
                    <a:lnTo>
                      <a:pt x="142" y="129"/>
                    </a:lnTo>
                    <a:lnTo>
                      <a:pt x="152" y="127"/>
                    </a:lnTo>
                    <a:lnTo>
                      <a:pt x="154" y="123"/>
                    </a:lnTo>
                    <a:lnTo>
                      <a:pt x="165" y="125"/>
                    </a:lnTo>
                    <a:lnTo>
                      <a:pt x="179" y="123"/>
                    </a:lnTo>
                    <a:lnTo>
                      <a:pt x="179" y="121"/>
                    </a:lnTo>
                    <a:lnTo>
                      <a:pt x="182" y="115"/>
                    </a:lnTo>
                    <a:lnTo>
                      <a:pt x="186" y="109"/>
                    </a:lnTo>
                    <a:lnTo>
                      <a:pt x="192" y="108"/>
                    </a:lnTo>
                    <a:lnTo>
                      <a:pt x="200" y="104"/>
                    </a:lnTo>
                    <a:lnTo>
                      <a:pt x="200" y="100"/>
                    </a:lnTo>
                    <a:lnTo>
                      <a:pt x="200" y="96"/>
                    </a:lnTo>
                    <a:lnTo>
                      <a:pt x="204" y="90"/>
                    </a:lnTo>
                    <a:lnTo>
                      <a:pt x="209" y="86"/>
                    </a:lnTo>
                    <a:lnTo>
                      <a:pt x="211" y="85"/>
                    </a:lnTo>
                    <a:lnTo>
                      <a:pt x="209" y="79"/>
                    </a:lnTo>
                    <a:lnTo>
                      <a:pt x="207" y="71"/>
                    </a:lnTo>
                    <a:lnTo>
                      <a:pt x="209" y="69"/>
                    </a:lnTo>
                    <a:lnTo>
                      <a:pt x="213" y="67"/>
                    </a:lnTo>
                    <a:lnTo>
                      <a:pt x="221" y="54"/>
                    </a:lnTo>
                    <a:lnTo>
                      <a:pt x="230" y="44"/>
                    </a:lnTo>
                    <a:lnTo>
                      <a:pt x="240" y="40"/>
                    </a:lnTo>
                    <a:lnTo>
                      <a:pt x="250" y="35"/>
                    </a:lnTo>
                    <a:lnTo>
                      <a:pt x="250" y="29"/>
                    </a:lnTo>
                    <a:lnTo>
                      <a:pt x="250" y="21"/>
                    </a:lnTo>
                    <a:lnTo>
                      <a:pt x="244" y="23"/>
                    </a:lnTo>
                    <a:lnTo>
                      <a:pt x="242" y="25"/>
                    </a:lnTo>
                    <a:lnTo>
                      <a:pt x="238" y="25"/>
                    </a:lnTo>
                    <a:lnTo>
                      <a:pt x="234" y="25"/>
                    </a:lnTo>
                    <a:lnTo>
                      <a:pt x="230" y="27"/>
                    </a:lnTo>
                    <a:lnTo>
                      <a:pt x="229" y="23"/>
                    </a:lnTo>
                    <a:lnTo>
                      <a:pt x="227" y="23"/>
                    </a:lnTo>
                    <a:lnTo>
                      <a:pt x="221" y="21"/>
                    </a:lnTo>
                    <a:lnTo>
                      <a:pt x="215" y="21"/>
                    </a:lnTo>
                    <a:lnTo>
                      <a:pt x="211" y="21"/>
                    </a:lnTo>
                    <a:lnTo>
                      <a:pt x="209" y="19"/>
                    </a:lnTo>
                    <a:lnTo>
                      <a:pt x="207" y="17"/>
                    </a:lnTo>
                    <a:lnTo>
                      <a:pt x="204" y="17"/>
                    </a:lnTo>
                    <a:lnTo>
                      <a:pt x="200" y="15"/>
                    </a:lnTo>
                    <a:lnTo>
                      <a:pt x="196" y="15"/>
                    </a:lnTo>
                    <a:lnTo>
                      <a:pt x="196" y="14"/>
                    </a:lnTo>
                    <a:lnTo>
                      <a:pt x="194" y="10"/>
                    </a:lnTo>
                    <a:lnTo>
                      <a:pt x="192" y="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1" name="Freeform 49"/>
              <p:cNvSpPr>
                <a:spLocks noEditPoints="1"/>
              </p:cNvSpPr>
              <p:nvPr/>
            </p:nvSpPr>
            <p:spPr bwMode="gray">
              <a:xfrm>
                <a:off x="4297" y="2196"/>
                <a:ext cx="42" cy="90"/>
              </a:xfrm>
              <a:custGeom>
                <a:avLst/>
                <a:gdLst/>
                <a:ahLst/>
                <a:cxnLst>
                  <a:cxn ang="0">
                    <a:pos x="8" y="10"/>
                  </a:cxn>
                  <a:cxn ang="0">
                    <a:pos x="10" y="15"/>
                  </a:cxn>
                  <a:cxn ang="0">
                    <a:pos x="12" y="19"/>
                  </a:cxn>
                  <a:cxn ang="0">
                    <a:pos x="10" y="21"/>
                  </a:cxn>
                  <a:cxn ang="0">
                    <a:pos x="6" y="25"/>
                  </a:cxn>
                  <a:cxn ang="0">
                    <a:pos x="8" y="27"/>
                  </a:cxn>
                  <a:cxn ang="0">
                    <a:pos x="12" y="31"/>
                  </a:cxn>
                  <a:cxn ang="0">
                    <a:pos x="12" y="33"/>
                  </a:cxn>
                  <a:cxn ang="0">
                    <a:pos x="10" y="35"/>
                  </a:cxn>
                  <a:cxn ang="0">
                    <a:pos x="10" y="36"/>
                  </a:cxn>
                  <a:cxn ang="0">
                    <a:pos x="10" y="40"/>
                  </a:cxn>
                  <a:cxn ang="0">
                    <a:pos x="12" y="42"/>
                  </a:cxn>
                  <a:cxn ang="0">
                    <a:pos x="12" y="48"/>
                  </a:cxn>
                  <a:cxn ang="0">
                    <a:pos x="10" y="50"/>
                  </a:cxn>
                  <a:cxn ang="0">
                    <a:pos x="6" y="50"/>
                  </a:cxn>
                  <a:cxn ang="0">
                    <a:pos x="6" y="61"/>
                  </a:cxn>
                  <a:cxn ang="0">
                    <a:pos x="4" y="71"/>
                  </a:cxn>
                  <a:cxn ang="0">
                    <a:pos x="8" y="71"/>
                  </a:cxn>
                  <a:cxn ang="0">
                    <a:pos x="10" y="73"/>
                  </a:cxn>
                  <a:cxn ang="0">
                    <a:pos x="16" y="67"/>
                  </a:cxn>
                  <a:cxn ang="0">
                    <a:pos x="23" y="61"/>
                  </a:cxn>
                  <a:cxn ang="0">
                    <a:pos x="33" y="58"/>
                  </a:cxn>
                  <a:cxn ang="0">
                    <a:pos x="41" y="54"/>
                  </a:cxn>
                  <a:cxn ang="0">
                    <a:pos x="42" y="38"/>
                  </a:cxn>
                  <a:cxn ang="0">
                    <a:pos x="42" y="23"/>
                  </a:cxn>
                  <a:cxn ang="0">
                    <a:pos x="41" y="21"/>
                  </a:cxn>
                  <a:cxn ang="0">
                    <a:pos x="37" y="17"/>
                  </a:cxn>
                  <a:cxn ang="0">
                    <a:pos x="37" y="13"/>
                  </a:cxn>
                  <a:cxn ang="0">
                    <a:pos x="37" y="11"/>
                  </a:cxn>
                  <a:cxn ang="0">
                    <a:pos x="33" y="11"/>
                  </a:cxn>
                  <a:cxn ang="0">
                    <a:pos x="33" y="8"/>
                  </a:cxn>
                  <a:cxn ang="0">
                    <a:pos x="33" y="4"/>
                  </a:cxn>
                  <a:cxn ang="0">
                    <a:pos x="31" y="4"/>
                  </a:cxn>
                  <a:cxn ang="0">
                    <a:pos x="29" y="2"/>
                  </a:cxn>
                  <a:cxn ang="0">
                    <a:pos x="27" y="4"/>
                  </a:cxn>
                  <a:cxn ang="0">
                    <a:pos x="23" y="4"/>
                  </a:cxn>
                  <a:cxn ang="0">
                    <a:pos x="19" y="2"/>
                  </a:cxn>
                  <a:cxn ang="0">
                    <a:pos x="17" y="0"/>
                  </a:cxn>
                  <a:cxn ang="0">
                    <a:pos x="14" y="2"/>
                  </a:cxn>
                  <a:cxn ang="0">
                    <a:pos x="6" y="10"/>
                  </a:cxn>
                  <a:cxn ang="0">
                    <a:pos x="8" y="10"/>
                  </a:cxn>
                  <a:cxn ang="0">
                    <a:pos x="4" y="84"/>
                  </a:cxn>
                  <a:cxn ang="0">
                    <a:pos x="2" y="86"/>
                  </a:cxn>
                  <a:cxn ang="0">
                    <a:pos x="2" y="88"/>
                  </a:cxn>
                  <a:cxn ang="0">
                    <a:pos x="0" y="90"/>
                  </a:cxn>
                  <a:cxn ang="0">
                    <a:pos x="4" y="90"/>
                  </a:cxn>
                  <a:cxn ang="0">
                    <a:pos x="6" y="88"/>
                  </a:cxn>
                  <a:cxn ang="0">
                    <a:pos x="8" y="86"/>
                  </a:cxn>
                  <a:cxn ang="0">
                    <a:pos x="8" y="84"/>
                  </a:cxn>
                  <a:cxn ang="0">
                    <a:pos x="4" y="84"/>
                  </a:cxn>
                </a:cxnLst>
                <a:rect l="0" t="0" r="r" b="b"/>
                <a:pathLst>
                  <a:path w="42" h="90">
                    <a:moveTo>
                      <a:pt x="8" y="10"/>
                    </a:moveTo>
                    <a:lnTo>
                      <a:pt x="10" y="15"/>
                    </a:lnTo>
                    <a:lnTo>
                      <a:pt x="12" y="19"/>
                    </a:lnTo>
                    <a:lnTo>
                      <a:pt x="10" y="21"/>
                    </a:lnTo>
                    <a:lnTo>
                      <a:pt x="6" y="25"/>
                    </a:lnTo>
                    <a:lnTo>
                      <a:pt x="8" y="27"/>
                    </a:lnTo>
                    <a:lnTo>
                      <a:pt x="12" y="31"/>
                    </a:lnTo>
                    <a:lnTo>
                      <a:pt x="12" y="33"/>
                    </a:lnTo>
                    <a:lnTo>
                      <a:pt x="10" y="35"/>
                    </a:lnTo>
                    <a:lnTo>
                      <a:pt x="10" y="36"/>
                    </a:lnTo>
                    <a:lnTo>
                      <a:pt x="10" y="40"/>
                    </a:lnTo>
                    <a:lnTo>
                      <a:pt x="12" y="42"/>
                    </a:lnTo>
                    <a:lnTo>
                      <a:pt x="12" y="48"/>
                    </a:lnTo>
                    <a:lnTo>
                      <a:pt x="10" y="50"/>
                    </a:lnTo>
                    <a:lnTo>
                      <a:pt x="6" y="50"/>
                    </a:lnTo>
                    <a:lnTo>
                      <a:pt x="6" y="61"/>
                    </a:lnTo>
                    <a:lnTo>
                      <a:pt x="4" y="71"/>
                    </a:lnTo>
                    <a:lnTo>
                      <a:pt x="8" y="71"/>
                    </a:lnTo>
                    <a:lnTo>
                      <a:pt x="10" y="73"/>
                    </a:lnTo>
                    <a:lnTo>
                      <a:pt x="16" y="67"/>
                    </a:lnTo>
                    <a:lnTo>
                      <a:pt x="23" y="61"/>
                    </a:lnTo>
                    <a:lnTo>
                      <a:pt x="33" y="58"/>
                    </a:lnTo>
                    <a:lnTo>
                      <a:pt x="41" y="54"/>
                    </a:lnTo>
                    <a:lnTo>
                      <a:pt x="42" y="38"/>
                    </a:lnTo>
                    <a:lnTo>
                      <a:pt x="42" y="23"/>
                    </a:lnTo>
                    <a:lnTo>
                      <a:pt x="41" y="21"/>
                    </a:lnTo>
                    <a:lnTo>
                      <a:pt x="37" y="17"/>
                    </a:lnTo>
                    <a:lnTo>
                      <a:pt x="37" y="13"/>
                    </a:lnTo>
                    <a:lnTo>
                      <a:pt x="37" y="11"/>
                    </a:lnTo>
                    <a:lnTo>
                      <a:pt x="33" y="11"/>
                    </a:lnTo>
                    <a:lnTo>
                      <a:pt x="33" y="8"/>
                    </a:lnTo>
                    <a:lnTo>
                      <a:pt x="33" y="4"/>
                    </a:lnTo>
                    <a:lnTo>
                      <a:pt x="31" y="4"/>
                    </a:lnTo>
                    <a:lnTo>
                      <a:pt x="29" y="2"/>
                    </a:lnTo>
                    <a:lnTo>
                      <a:pt x="27" y="4"/>
                    </a:lnTo>
                    <a:lnTo>
                      <a:pt x="23" y="4"/>
                    </a:lnTo>
                    <a:lnTo>
                      <a:pt x="19" y="2"/>
                    </a:lnTo>
                    <a:lnTo>
                      <a:pt x="17" y="0"/>
                    </a:lnTo>
                    <a:lnTo>
                      <a:pt x="14" y="2"/>
                    </a:lnTo>
                    <a:lnTo>
                      <a:pt x="6" y="10"/>
                    </a:lnTo>
                    <a:lnTo>
                      <a:pt x="8" y="10"/>
                    </a:lnTo>
                    <a:close/>
                    <a:moveTo>
                      <a:pt x="4" y="84"/>
                    </a:moveTo>
                    <a:lnTo>
                      <a:pt x="2" y="86"/>
                    </a:lnTo>
                    <a:lnTo>
                      <a:pt x="2" y="88"/>
                    </a:lnTo>
                    <a:lnTo>
                      <a:pt x="0" y="90"/>
                    </a:lnTo>
                    <a:lnTo>
                      <a:pt x="4" y="90"/>
                    </a:lnTo>
                    <a:lnTo>
                      <a:pt x="6" y="88"/>
                    </a:lnTo>
                    <a:lnTo>
                      <a:pt x="8" y="86"/>
                    </a:lnTo>
                    <a:lnTo>
                      <a:pt x="8" y="84"/>
                    </a:lnTo>
                    <a:lnTo>
                      <a:pt x="4" y="8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2" name="Freeform 50"/>
              <p:cNvSpPr>
                <a:spLocks noEditPoints="1"/>
              </p:cNvSpPr>
              <p:nvPr/>
            </p:nvSpPr>
            <p:spPr bwMode="gray">
              <a:xfrm>
                <a:off x="2929" y="3154"/>
                <a:ext cx="203" cy="203"/>
              </a:xfrm>
              <a:custGeom>
                <a:avLst/>
                <a:gdLst/>
                <a:ahLst/>
                <a:cxnLst>
                  <a:cxn ang="0">
                    <a:pos x="201" y="96"/>
                  </a:cxn>
                  <a:cxn ang="0">
                    <a:pos x="196" y="99"/>
                  </a:cxn>
                  <a:cxn ang="0">
                    <a:pos x="192" y="111"/>
                  </a:cxn>
                  <a:cxn ang="0">
                    <a:pos x="175" y="136"/>
                  </a:cxn>
                  <a:cxn ang="0">
                    <a:pos x="173" y="142"/>
                  </a:cxn>
                  <a:cxn ang="0">
                    <a:pos x="155" y="159"/>
                  </a:cxn>
                  <a:cxn ang="0">
                    <a:pos x="127" y="186"/>
                  </a:cxn>
                  <a:cxn ang="0">
                    <a:pos x="117" y="190"/>
                  </a:cxn>
                  <a:cxn ang="0">
                    <a:pos x="104" y="191"/>
                  </a:cxn>
                  <a:cxn ang="0">
                    <a:pos x="73" y="191"/>
                  </a:cxn>
                  <a:cxn ang="0">
                    <a:pos x="61" y="197"/>
                  </a:cxn>
                  <a:cxn ang="0">
                    <a:pos x="34" y="203"/>
                  </a:cxn>
                  <a:cxn ang="0">
                    <a:pos x="27" y="199"/>
                  </a:cxn>
                  <a:cxn ang="0">
                    <a:pos x="21" y="197"/>
                  </a:cxn>
                  <a:cxn ang="0">
                    <a:pos x="13" y="174"/>
                  </a:cxn>
                  <a:cxn ang="0">
                    <a:pos x="19" y="149"/>
                  </a:cxn>
                  <a:cxn ang="0">
                    <a:pos x="9" y="134"/>
                  </a:cxn>
                  <a:cxn ang="0">
                    <a:pos x="4" y="111"/>
                  </a:cxn>
                  <a:cxn ang="0">
                    <a:pos x="8" y="99"/>
                  </a:cxn>
                  <a:cxn ang="0">
                    <a:pos x="13" y="99"/>
                  </a:cxn>
                  <a:cxn ang="0">
                    <a:pos x="21" y="107"/>
                  </a:cxn>
                  <a:cxn ang="0">
                    <a:pos x="31" y="105"/>
                  </a:cxn>
                  <a:cxn ang="0">
                    <a:pos x="40" y="99"/>
                  </a:cxn>
                  <a:cxn ang="0">
                    <a:pos x="50" y="59"/>
                  </a:cxn>
                  <a:cxn ang="0">
                    <a:pos x="50" y="73"/>
                  </a:cxn>
                  <a:cxn ang="0">
                    <a:pos x="54" y="76"/>
                  </a:cxn>
                  <a:cxn ang="0">
                    <a:pos x="67" y="73"/>
                  </a:cxn>
                  <a:cxn ang="0">
                    <a:pos x="84" y="59"/>
                  </a:cxn>
                  <a:cxn ang="0">
                    <a:pos x="86" y="55"/>
                  </a:cxn>
                  <a:cxn ang="0">
                    <a:pos x="94" y="55"/>
                  </a:cxn>
                  <a:cxn ang="0">
                    <a:pos x="107" y="55"/>
                  </a:cxn>
                  <a:cxn ang="0">
                    <a:pos x="117" y="57"/>
                  </a:cxn>
                  <a:cxn ang="0">
                    <a:pos x="121" y="36"/>
                  </a:cxn>
                  <a:cxn ang="0">
                    <a:pos x="130" y="23"/>
                  </a:cxn>
                  <a:cxn ang="0">
                    <a:pos x="146" y="11"/>
                  </a:cxn>
                  <a:cxn ang="0">
                    <a:pos x="157" y="5"/>
                  </a:cxn>
                  <a:cxn ang="0">
                    <a:pos x="167" y="2"/>
                  </a:cxn>
                  <a:cxn ang="0">
                    <a:pos x="178" y="0"/>
                  </a:cxn>
                  <a:cxn ang="0">
                    <a:pos x="188" y="3"/>
                  </a:cxn>
                  <a:cxn ang="0">
                    <a:pos x="190" y="17"/>
                  </a:cxn>
                  <a:cxn ang="0">
                    <a:pos x="190" y="38"/>
                  </a:cxn>
                  <a:cxn ang="0">
                    <a:pos x="190" y="51"/>
                  </a:cxn>
                  <a:cxn ang="0">
                    <a:pos x="188" y="57"/>
                  </a:cxn>
                  <a:cxn ang="0">
                    <a:pos x="182" y="57"/>
                  </a:cxn>
                  <a:cxn ang="0">
                    <a:pos x="180" y="67"/>
                  </a:cxn>
                  <a:cxn ang="0">
                    <a:pos x="186" y="74"/>
                  </a:cxn>
                  <a:cxn ang="0">
                    <a:pos x="196" y="71"/>
                  </a:cxn>
                  <a:cxn ang="0">
                    <a:pos x="144" y="130"/>
                  </a:cxn>
                  <a:cxn ang="0">
                    <a:pos x="150" y="126"/>
                  </a:cxn>
                  <a:cxn ang="0">
                    <a:pos x="155" y="120"/>
                  </a:cxn>
                  <a:cxn ang="0">
                    <a:pos x="150" y="113"/>
                  </a:cxn>
                  <a:cxn ang="0">
                    <a:pos x="140" y="117"/>
                  </a:cxn>
                  <a:cxn ang="0">
                    <a:pos x="132" y="120"/>
                  </a:cxn>
                  <a:cxn ang="0">
                    <a:pos x="134" y="128"/>
                  </a:cxn>
                  <a:cxn ang="0">
                    <a:pos x="142" y="132"/>
                  </a:cxn>
                </a:cxnLst>
                <a:rect l="0" t="0" r="r" b="b"/>
                <a:pathLst>
                  <a:path w="203" h="203">
                    <a:moveTo>
                      <a:pt x="203" y="71"/>
                    </a:moveTo>
                    <a:lnTo>
                      <a:pt x="201" y="86"/>
                    </a:lnTo>
                    <a:lnTo>
                      <a:pt x="201" y="96"/>
                    </a:lnTo>
                    <a:lnTo>
                      <a:pt x="198" y="96"/>
                    </a:lnTo>
                    <a:lnTo>
                      <a:pt x="196" y="96"/>
                    </a:lnTo>
                    <a:lnTo>
                      <a:pt x="196" y="99"/>
                    </a:lnTo>
                    <a:lnTo>
                      <a:pt x="196" y="101"/>
                    </a:lnTo>
                    <a:lnTo>
                      <a:pt x="199" y="105"/>
                    </a:lnTo>
                    <a:lnTo>
                      <a:pt x="192" y="111"/>
                    </a:lnTo>
                    <a:lnTo>
                      <a:pt x="184" y="115"/>
                    </a:lnTo>
                    <a:lnTo>
                      <a:pt x="178" y="124"/>
                    </a:lnTo>
                    <a:lnTo>
                      <a:pt x="175" y="136"/>
                    </a:lnTo>
                    <a:lnTo>
                      <a:pt x="173" y="136"/>
                    </a:lnTo>
                    <a:lnTo>
                      <a:pt x="173" y="140"/>
                    </a:lnTo>
                    <a:lnTo>
                      <a:pt x="173" y="142"/>
                    </a:lnTo>
                    <a:lnTo>
                      <a:pt x="167" y="145"/>
                    </a:lnTo>
                    <a:lnTo>
                      <a:pt x="163" y="149"/>
                    </a:lnTo>
                    <a:lnTo>
                      <a:pt x="155" y="159"/>
                    </a:lnTo>
                    <a:lnTo>
                      <a:pt x="146" y="170"/>
                    </a:lnTo>
                    <a:lnTo>
                      <a:pt x="136" y="180"/>
                    </a:lnTo>
                    <a:lnTo>
                      <a:pt x="127" y="186"/>
                    </a:lnTo>
                    <a:lnTo>
                      <a:pt x="121" y="186"/>
                    </a:lnTo>
                    <a:lnTo>
                      <a:pt x="117" y="186"/>
                    </a:lnTo>
                    <a:lnTo>
                      <a:pt x="117" y="190"/>
                    </a:lnTo>
                    <a:lnTo>
                      <a:pt x="111" y="190"/>
                    </a:lnTo>
                    <a:lnTo>
                      <a:pt x="105" y="190"/>
                    </a:lnTo>
                    <a:lnTo>
                      <a:pt x="104" y="191"/>
                    </a:lnTo>
                    <a:lnTo>
                      <a:pt x="104" y="193"/>
                    </a:lnTo>
                    <a:lnTo>
                      <a:pt x="88" y="191"/>
                    </a:lnTo>
                    <a:lnTo>
                      <a:pt x="73" y="191"/>
                    </a:lnTo>
                    <a:lnTo>
                      <a:pt x="69" y="195"/>
                    </a:lnTo>
                    <a:lnTo>
                      <a:pt x="67" y="197"/>
                    </a:lnTo>
                    <a:lnTo>
                      <a:pt x="61" y="197"/>
                    </a:lnTo>
                    <a:lnTo>
                      <a:pt x="54" y="195"/>
                    </a:lnTo>
                    <a:lnTo>
                      <a:pt x="46" y="201"/>
                    </a:lnTo>
                    <a:lnTo>
                      <a:pt x="34" y="203"/>
                    </a:lnTo>
                    <a:lnTo>
                      <a:pt x="32" y="199"/>
                    </a:lnTo>
                    <a:lnTo>
                      <a:pt x="29" y="199"/>
                    </a:lnTo>
                    <a:lnTo>
                      <a:pt x="27" y="199"/>
                    </a:lnTo>
                    <a:lnTo>
                      <a:pt x="27" y="195"/>
                    </a:lnTo>
                    <a:lnTo>
                      <a:pt x="21" y="199"/>
                    </a:lnTo>
                    <a:lnTo>
                      <a:pt x="21" y="197"/>
                    </a:lnTo>
                    <a:lnTo>
                      <a:pt x="17" y="186"/>
                    </a:lnTo>
                    <a:lnTo>
                      <a:pt x="17" y="176"/>
                    </a:lnTo>
                    <a:lnTo>
                      <a:pt x="13" y="174"/>
                    </a:lnTo>
                    <a:lnTo>
                      <a:pt x="17" y="168"/>
                    </a:lnTo>
                    <a:lnTo>
                      <a:pt x="21" y="163"/>
                    </a:lnTo>
                    <a:lnTo>
                      <a:pt x="19" y="149"/>
                    </a:lnTo>
                    <a:lnTo>
                      <a:pt x="15" y="138"/>
                    </a:lnTo>
                    <a:lnTo>
                      <a:pt x="11" y="136"/>
                    </a:lnTo>
                    <a:lnTo>
                      <a:pt x="9" y="134"/>
                    </a:lnTo>
                    <a:lnTo>
                      <a:pt x="8" y="122"/>
                    </a:lnTo>
                    <a:lnTo>
                      <a:pt x="8" y="115"/>
                    </a:lnTo>
                    <a:lnTo>
                      <a:pt x="4" y="111"/>
                    </a:lnTo>
                    <a:lnTo>
                      <a:pt x="0" y="107"/>
                    </a:lnTo>
                    <a:lnTo>
                      <a:pt x="4" y="105"/>
                    </a:lnTo>
                    <a:lnTo>
                      <a:pt x="8" y="99"/>
                    </a:lnTo>
                    <a:lnTo>
                      <a:pt x="9" y="97"/>
                    </a:lnTo>
                    <a:lnTo>
                      <a:pt x="13" y="97"/>
                    </a:lnTo>
                    <a:lnTo>
                      <a:pt x="13" y="99"/>
                    </a:lnTo>
                    <a:lnTo>
                      <a:pt x="13" y="103"/>
                    </a:lnTo>
                    <a:lnTo>
                      <a:pt x="17" y="105"/>
                    </a:lnTo>
                    <a:lnTo>
                      <a:pt x="21" y="107"/>
                    </a:lnTo>
                    <a:lnTo>
                      <a:pt x="25" y="107"/>
                    </a:lnTo>
                    <a:lnTo>
                      <a:pt x="27" y="107"/>
                    </a:lnTo>
                    <a:lnTo>
                      <a:pt x="31" y="105"/>
                    </a:lnTo>
                    <a:lnTo>
                      <a:pt x="32" y="101"/>
                    </a:lnTo>
                    <a:lnTo>
                      <a:pt x="38" y="99"/>
                    </a:lnTo>
                    <a:lnTo>
                      <a:pt x="40" y="99"/>
                    </a:lnTo>
                    <a:lnTo>
                      <a:pt x="42" y="49"/>
                    </a:lnTo>
                    <a:lnTo>
                      <a:pt x="44" y="51"/>
                    </a:lnTo>
                    <a:lnTo>
                      <a:pt x="50" y="59"/>
                    </a:lnTo>
                    <a:lnTo>
                      <a:pt x="52" y="65"/>
                    </a:lnTo>
                    <a:lnTo>
                      <a:pt x="52" y="69"/>
                    </a:lnTo>
                    <a:lnTo>
                      <a:pt x="50" y="73"/>
                    </a:lnTo>
                    <a:lnTo>
                      <a:pt x="50" y="74"/>
                    </a:lnTo>
                    <a:lnTo>
                      <a:pt x="52" y="76"/>
                    </a:lnTo>
                    <a:lnTo>
                      <a:pt x="54" y="76"/>
                    </a:lnTo>
                    <a:lnTo>
                      <a:pt x="57" y="76"/>
                    </a:lnTo>
                    <a:lnTo>
                      <a:pt x="59" y="74"/>
                    </a:lnTo>
                    <a:lnTo>
                      <a:pt x="67" y="73"/>
                    </a:lnTo>
                    <a:lnTo>
                      <a:pt x="71" y="69"/>
                    </a:lnTo>
                    <a:lnTo>
                      <a:pt x="79" y="65"/>
                    </a:lnTo>
                    <a:lnTo>
                      <a:pt x="84" y="59"/>
                    </a:lnTo>
                    <a:lnTo>
                      <a:pt x="84" y="57"/>
                    </a:lnTo>
                    <a:lnTo>
                      <a:pt x="84" y="55"/>
                    </a:lnTo>
                    <a:lnTo>
                      <a:pt x="86" y="55"/>
                    </a:lnTo>
                    <a:lnTo>
                      <a:pt x="88" y="51"/>
                    </a:lnTo>
                    <a:lnTo>
                      <a:pt x="92" y="53"/>
                    </a:lnTo>
                    <a:lnTo>
                      <a:pt x="94" y="55"/>
                    </a:lnTo>
                    <a:lnTo>
                      <a:pt x="98" y="55"/>
                    </a:lnTo>
                    <a:lnTo>
                      <a:pt x="102" y="55"/>
                    </a:lnTo>
                    <a:lnTo>
                      <a:pt x="107" y="55"/>
                    </a:lnTo>
                    <a:lnTo>
                      <a:pt x="111" y="57"/>
                    </a:lnTo>
                    <a:lnTo>
                      <a:pt x="115" y="57"/>
                    </a:lnTo>
                    <a:lnTo>
                      <a:pt x="117" y="57"/>
                    </a:lnTo>
                    <a:lnTo>
                      <a:pt x="117" y="46"/>
                    </a:lnTo>
                    <a:lnTo>
                      <a:pt x="119" y="38"/>
                    </a:lnTo>
                    <a:lnTo>
                      <a:pt x="121" y="36"/>
                    </a:lnTo>
                    <a:lnTo>
                      <a:pt x="125" y="36"/>
                    </a:lnTo>
                    <a:lnTo>
                      <a:pt x="127" y="30"/>
                    </a:lnTo>
                    <a:lnTo>
                      <a:pt x="130" y="23"/>
                    </a:lnTo>
                    <a:lnTo>
                      <a:pt x="134" y="17"/>
                    </a:lnTo>
                    <a:lnTo>
                      <a:pt x="140" y="13"/>
                    </a:lnTo>
                    <a:lnTo>
                      <a:pt x="146" y="11"/>
                    </a:lnTo>
                    <a:lnTo>
                      <a:pt x="151" y="9"/>
                    </a:lnTo>
                    <a:lnTo>
                      <a:pt x="153" y="7"/>
                    </a:lnTo>
                    <a:lnTo>
                      <a:pt x="157" y="5"/>
                    </a:lnTo>
                    <a:lnTo>
                      <a:pt x="163" y="3"/>
                    </a:lnTo>
                    <a:lnTo>
                      <a:pt x="165" y="0"/>
                    </a:lnTo>
                    <a:lnTo>
                      <a:pt x="167" y="2"/>
                    </a:lnTo>
                    <a:lnTo>
                      <a:pt x="171" y="2"/>
                    </a:lnTo>
                    <a:lnTo>
                      <a:pt x="175" y="0"/>
                    </a:lnTo>
                    <a:lnTo>
                      <a:pt x="178" y="0"/>
                    </a:lnTo>
                    <a:lnTo>
                      <a:pt x="178" y="2"/>
                    </a:lnTo>
                    <a:lnTo>
                      <a:pt x="182" y="2"/>
                    </a:lnTo>
                    <a:lnTo>
                      <a:pt x="188" y="3"/>
                    </a:lnTo>
                    <a:lnTo>
                      <a:pt x="190" y="3"/>
                    </a:lnTo>
                    <a:lnTo>
                      <a:pt x="190" y="9"/>
                    </a:lnTo>
                    <a:lnTo>
                      <a:pt x="190" y="17"/>
                    </a:lnTo>
                    <a:lnTo>
                      <a:pt x="188" y="23"/>
                    </a:lnTo>
                    <a:lnTo>
                      <a:pt x="190" y="30"/>
                    </a:lnTo>
                    <a:lnTo>
                      <a:pt x="190" y="38"/>
                    </a:lnTo>
                    <a:lnTo>
                      <a:pt x="190" y="44"/>
                    </a:lnTo>
                    <a:lnTo>
                      <a:pt x="188" y="48"/>
                    </a:lnTo>
                    <a:lnTo>
                      <a:pt x="190" y="51"/>
                    </a:lnTo>
                    <a:lnTo>
                      <a:pt x="192" y="53"/>
                    </a:lnTo>
                    <a:lnTo>
                      <a:pt x="192" y="55"/>
                    </a:lnTo>
                    <a:lnTo>
                      <a:pt x="188" y="57"/>
                    </a:lnTo>
                    <a:lnTo>
                      <a:pt x="186" y="57"/>
                    </a:lnTo>
                    <a:lnTo>
                      <a:pt x="184" y="57"/>
                    </a:lnTo>
                    <a:lnTo>
                      <a:pt x="182" y="57"/>
                    </a:lnTo>
                    <a:lnTo>
                      <a:pt x="182" y="59"/>
                    </a:lnTo>
                    <a:lnTo>
                      <a:pt x="180" y="63"/>
                    </a:lnTo>
                    <a:lnTo>
                      <a:pt x="180" y="67"/>
                    </a:lnTo>
                    <a:lnTo>
                      <a:pt x="182" y="71"/>
                    </a:lnTo>
                    <a:lnTo>
                      <a:pt x="184" y="74"/>
                    </a:lnTo>
                    <a:lnTo>
                      <a:pt x="186" y="74"/>
                    </a:lnTo>
                    <a:lnTo>
                      <a:pt x="192" y="76"/>
                    </a:lnTo>
                    <a:lnTo>
                      <a:pt x="196" y="78"/>
                    </a:lnTo>
                    <a:lnTo>
                      <a:pt x="196" y="71"/>
                    </a:lnTo>
                    <a:lnTo>
                      <a:pt x="203" y="71"/>
                    </a:lnTo>
                    <a:close/>
                    <a:moveTo>
                      <a:pt x="144" y="130"/>
                    </a:moveTo>
                    <a:lnTo>
                      <a:pt x="144" y="130"/>
                    </a:lnTo>
                    <a:lnTo>
                      <a:pt x="146" y="128"/>
                    </a:lnTo>
                    <a:lnTo>
                      <a:pt x="148" y="126"/>
                    </a:lnTo>
                    <a:lnTo>
                      <a:pt x="150" y="126"/>
                    </a:lnTo>
                    <a:lnTo>
                      <a:pt x="153" y="124"/>
                    </a:lnTo>
                    <a:lnTo>
                      <a:pt x="155" y="124"/>
                    </a:lnTo>
                    <a:lnTo>
                      <a:pt x="155" y="120"/>
                    </a:lnTo>
                    <a:lnTo>
                      <a:pt x="153" y="119"/>
                    </a:lnTo>
                    <a:lnTo>
                      <a:pt x="151" y="117"/>
                    </a:lnTo>
                    <a:lnTo>
                      <a:pt x="150" y="113"/>
                    </a:lnTo>
                    <a:lnTo>
                      <a:pt x="148" y="111"/>
                    </a:lnTo>
                    <a:lnTo>
                      <a:pt x="144" y="113"/>
                    </a:lnTo>
                    <a:lnTo>
                      <a:pt x="140" y="117"/>
                    </a:lnTo>
                    <a:lnTo>
                      <a:pt x="136" y="119"/>
                    </a:lnTo>
                    <a:lnTo>
                      <a:pt x="134" y="119"/>
                    </a:lnTo>
                    <a:lnTo>
                      <a:pt x="132" y="120"/>
                    </a:lnTo>
                    <a:lnTo>
                      <a:pt x="132" y="122"/>
                    </a:lnTo>
                    <a:lnTo>
                      <a:pt x="134" y="124"/>
                    </a:lnTo>
                    <a:lnTo>
                      <a:pt x="134" y="128"/>
                    </a:lnTo>
                    <a:lnTo>
                      <a:pt x="136" y="132"/>
                    </a:lnTo>
                    <a:lnTo>
                      <a:pt x="138" y="132"/>
                    </a:lnTo>
                    <a:lnTo>
                      <a:pt x="142" y="132"/>
                    </a:lnTo>
                    <a:lnTo>
                      <a:pt x="144" y="13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3" name="Freeform 51"/>
              <p:cNvSpPr>
                <a:spLocks/>
              </p:cNvSpPr>
              <p:nvPr/>
            </p:nvSpPr>
            <p:spPr bwMode="gray">
              <a:xfrm>
                <a:off x="3244" y="2616"/>
                <a:ext cx="122" cy="202"/>
              </a:xfrm>
              <a:custGeom>
                <a:avLst/>
                <a:gdLst/>
                <a:ahLst/>
                <a:cxnLst>
                  <a:cxn ang="0">
                    <a:pos x="17" y="23"/>
                  </a:cxn>
                  <a:cxn ang="0">
                    <a:pos x="15" y="31"/>
                  </a:cxn>
                  <a:cxn ang="0">
                    <a:pos x="21" y="39"/>
                  </a:cxn>
                  <a:cxn ang="0">
                    <a:pos x="26" y="46"/>
                  </a:cxn>
                  <a:cxn ang="0">
                    <a:pos x="50" y="58"/>
                  </a:cxn>
                  <a:cxn ang="0">
                    <a:pos x="84" y="64"/>
                  </a:cxn>
                  <a:cxn ang="0">
                    <a:pos x="34" y="115"/>
                  </a:cxn>
                  <a:cxn ang="0">
                    <a:pos x="17" y="119"/>
                  </a:cxn>
                  <a:cxn ang="0">
                    <a:pos x="7" y="138"/>
                  </a:cxn>
                  <a:cxn ang="0">
                    <a:pos x="2" y="194"/>
                  </a:cxn>
                  <a:cxn ang="0">
                    <a:pos x="7" y="200"/>
                  </a:cxn>
                  <a:cxn ang="0">
                    <a:pos x="13" y="196"/>
                  </a:cxn>
                  <a:cxn ang="0">
                    <a:pos x="23" y="179"/>
                  </a:cxn>
                  <a:cxn ang="0">
                    <a:pos x="30" y="177"/>
                  </a:cxn>
                  <a:cxn ang="0">
                    <a:pos x="38" y="167"/>
                  </a:cxn>
                  <a:cxn ang="0">
                    <a:pos x="44" y="167"/>
                  </a:cxn>
                  <a:cxn ang="0">
                    <a:pos x="57" y="154"/>
                  </a:cxn>
                  <a:cxn ang="0">
                    <a:pos x="59" y="146"/>
                  </a:cxn>
                  <a:cxn ang="0">
                    <a:pos x="69" y="142"/>
                  </a:cxn>
                  <a:cxn ang="0">
                    <a:pos x="69" y="135"/>
                  </a:cxn>
                  <a:cxn ang="0">
                    <a:pos x="78" y="129"/>
                  </a:cxn>
                  <a:cxn ang="0">
                    <a:pos x="80" y="119"/>
                  </a:cxn>
                  <a:cxn ang="0">
                    <a:pos x="86" y="113"/>
                  </a:cxn>
                  <a:cxn ang="0">
                    <a:pos x="92" y="92"/>
                  </a:cxn>
                  <a:cxn ang="0">
                    <a:pos x="97" y="81"/>
                  </a:cxn>
                  <a:cxn ang="0">
                    <a:pos x="107" y="58"/>
                  </a:cxn>
                  <a:cxn ang="0">
                    <a:pos x="113" y="46"/>
                  </a:cxn>
                  <a:cxn ang="0">
                    <a:pos x="117" y="41"/>
                  </a:cxn>
                  <a:cxn ang="0">
                    <a:pos x="117" y="29"/>
                  </a:cxn>
                  <a:cxn ang="0">
                    <a:pos x="121" y="16"/>
                  </a:cxn>
                  <a:cxn ang="0">
                    <a:pos x="121" y="0"/>
                  </a:cxn>
                  <a:cxn ang="0">
                    <a:pos x="111" y="4"/>
                  </a:cxn>
                  <a:cxn ang="0">
                    <a:pos x="90" y="10"/>
                  </a:cxn>
                  <a:cxn ang="0">
                    <a:pos x="73" y="16"/>
                  </a:cxn>
                  <a:cxn ang="0">
                    <a:pos x="57" y="18"/>
                  </a:cxn>
                  <a:cxn ang="0">
                    <a:pos x="42" y="19"/>
                  </a:cxn>
                  <a:cxn ang="0">
                    <a:pos x="32" y="18"/>
                  </a:cxn>
                </a:cxnLst>
                <a:rect l="0" t="0" r="r" b="b"/>
                <a:pathLst>
                  <a:path w="122" h="202">
                    <a:moveTo>
                      <a:pt x="28" y="10"/>
                    </a:moveTo>
                    <a:lnTo>
                      <a:pt x="17" y="23"/>
                    </a:lnTo>
                    <a:lnTo>
                      <a:pt x="13" y="29"/>
                    </a:lnTo>
                    <a:lnTo>
                      <a:pt x="15" y="31"/>
                    </a:lnTo>
                    <a:lnTo>
                      <a:pt x="19" y="35"/>
                    </a:lnTo>
                    <a:lnTo>
                      <a:pt x="21" y="39"/>
                    </a:lnTo>
                    <a:lnTo>
                      <a:pt x="23" y="42"/>
                    </a:lnTo>
                    <a:lnTo>
                      <a:pt x="26" y="46"/>
                    </a:lnTo>
                    <a:lnTo>
                      <a:pt x="32" y="48"/>
                    </a:lnTo>
                    <a:lnTo>
                      <a:pt x="50" y="58"/>
                    </a:lnTo>
                    <a:lnTo>
                      <a:pt x="65" y="65"/>
                    </a:lnTo>
                    <a:lnTo>
                      <a:pt x="84" y="64"/>
                    </a:lnTo>
                    <a:lnTo>
                      <a:pt x="50" y="113"/>
                    </a:lnTo>
                    <a:lnTo>
                      <a:pt x="34" y="115"/>
                    </a:lnTo>
                    <a:lnTo>
                      <a:pt x="28" y="119"/>
                    </a:lnTo>
                    <a:lnTo>
                      <a:pt x="17" y="119"/>
                    </a:lnTo>
                    <a:lnTo>
                      <a:pt x="15" y="121"/>
                    </a:lnTo>
                    <a:lnTo>
                      <a:pt x="7" y="138"/>
                    </a:lnTo>
                    <a:lnTo>
                      <a:pt x="0" y="142"/>
                    </a:lnTo>
                    <a:lnTo>
                      <a:pt x="2" y="194"/>
                    </a:lnTo>
                    <a:lnTo>
                      <a:pt x="7" y="202"/>
                    </a:lnTo>
                    <a:lnTo>
                      <a:pt x="7" y="200"/>
                    </a:lnTo>
                    <a:lnTo>
                      <a:pt x="9" y="196"/>
                    </a:lnTo>
                    <a:lnTo>
                      <a:pt x="13" y="196"/>
                    </a:lnTo>
                    <a:lnTo>
                      <a:pt x="17" y="188"/>
                    </a:lnTo>
                    <a:lnTo>
                      <a:pt x="23" y="179"/>
                    </a:lnTo>
                    <a:lnTo>
                      <a:pt x="26" y="177"/>
                    </a:lnTo>
                    <a:lnTo>
                      <a:pt x="30" y="177"/>
                    </a:lnTo>
                    <a:lnTo>
                      <a:pt x="34" y="171"/>
                    </a:lnTo>
                    <a:lnTo>
                      <a:pt x="38" y="167"/>
                    </a:lnTo>
                    <a:lnTo>
                      <a:pt x="40" y="167"/>
                    </a:lnTo>
                    <a:lnTo>
                      <a:pt x="44" y="167"/>
                    </a:lnTo>
                    <a:lnTo>
                      <a:pt x="51" y="161"/>
                    </a:lnTo>
                    <a:lnTo>
                      <a:pt x="57" y="154"/>
                    </a:lnTo>
                    <a:lnTo>
                      <a:pt x="57" y="150"/>
                    </a:lnTo>
                    <a:lnTo>
                      <a:pt x="59" y="146"/>
                    </a:lnTo>
                    <a:lnTo>
                      <a:pt x="63" y="144"/>
                    </a:lnTo>
                    <a:lnTo>
                      <a:pt x="69" y="142"/>
                    </a:lnTo>
                    <a:lnTo>
                      <a:pt x="69" y="138"/>
                    </a:lnTo>
                    <a:lnTo>
                      <a:pt x="69" y="135"/>
                    </a:lnTo>
                    <a:lnTo>
                      <a:pt x="73" y="133"/>
                    </a:lnTo>
                    <a:lnTo>
                      <a:pt x="78" y="129"/>
                    </a:lnTo>
                    <a:lnTo>
                      <a:pt x="80" y="125"/>
                    </a:lnTo>
                    <a:lnTo>
                      <a:pt x="80" y="119"/>
                    </a:lnTo>
                    <a:lnTo>
                      <a:pt x="82" y="115"/>
                    </a:lnTo>
                    <a:lnTo>
                      <a:pt x="86" y="113"/>
                    </a:lnTo>
                    <a:lnTo>
                      <a:pt x="88" y="104"/>
                    </a:lnTo>
                    <a:lnTo>
                      <a:pt x="92" y="92"/>
                    </a:lnTo>
                    <a:lnTo>
                      <a:pt x="96" y="92"/>
                    </a:lnTo>
                    <a:lnTo>
                      <a:pt x="97" y="81"/>
                    </a:lnTo>
                    <a:lnTo>
                      <a:pt x="101" y="67"/>
                    </a:lnTo>
                    <a:lnTo>
                      <a:pt x="107" y="58"/>
                    </a:lnTo>
                    <a:lnTo>
                      <a:pt x="113" y="50"/>
                    </a:lnTo>
                    <a:lnTo>
                      <a:pt x="113" y="46"/>
                    </a:lnTo>
                    <a:lnTo>
                      <a:pt x="113" y="42"/>
                    </a:lnTo>
                    <a:lnTo>
                      <a:pt x="117" y="41"/>
                    </a:lnTo>
                    <a:lnTo>
                      <a:pt x="117" y="35"/>
                    </a:lnTo>
                    <a:lnTo>
                      <a:pt x="117" y="29"/>
                    </a:lnTo>
                    <a:lnTo>
                      <a:pt x="121" y="25"/>
                    </a:lnTo>
                    <a:lnTo>
                      <a:pt x="121" y="16"/>
                    </a:lnTo>
                    <a:lnTo>
                      <a:pt x="122" y="6"/>
                    </a:lnTo>
                    <a:lnTo>
                      <a:pt x="121" y="0"/>
                    </a:lnTo>
                    <a:lnTo>
                      <a:pt x="117" y="0"/>
                    </a:lnTo>
                    <a:lnTo>
                      <a:pt x="111" y="4"/>
                    </a:lnTo>
                    <a:lnTo>
                      <a:pt x="105" y="8"/>
                    </a:lnTo>
                    <a:lnTo>
                      <a:pt x="90" y="10"/>
                    </a:lnTo>
                    <a:lnTo>
                      <a:pt x="76" y="12"/>
                    </a:lnTo>
                    <a:lnTo>
                      <a:pt x="73" y="16"/>
                    </a:lnTo>
                    <a:lnTo>
                      <a:pt x="67" y="19"/>
                    </a:lnTo>
                    <a:lnTo>
                      <a:pt x="57" y="18"/>
                    </a:lnTo>
                    <a:lnTo>
                      <a:pt x="46" y="18"/>
                    </a:lnTo>
                    <a:lnTo>
                      <a:pt x="42" y="19"/>
                    </a:lnTo>
                    <a:lnTo>
                      <a:pt x="38" y="21"/>
                    </a:lnTo>
                    <a:lnTo>
                      <a:pt x="32" y="18"/>
                    </a:lnTo>
                    <a:lnTo>
                      <a:pt x="28" y="1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4" name="Freeform 52"/>
              <p:cNvSpPr>
                <a:spLocks noEditPoints="1"/>
              </p:cNvSpPr>
              <p:nvPr/>
            </p:nvSpPr>
            <p:spPr bwMode="gray">
              <a:xfrm>
                <a:off x="4668" y="2918"/>
                <a:ext cx="71" cy="63"/>
              </a:xfrm>
              <a:custGeom>
                <a:avLst/>
                <a:gdLst/>
                <a:ahLst/>
                <a:cxnLst>
                  <a:cxn ang="0">
                    <a:pos x="61" y="57"/>
                  </a:cxn>
                  <a:cxn ang="0">
                    <a:pos x="65" y="61"/>
                  </a:cxn>
                  <a:cxn ang="0">
                    <a:pos x="69" y="63"/>
                  </a:cxn>
                  <a:cxn ang="0">
                    <a:pos x="71" y="63"/>
                  </a:cxn>
                  <a:cxn ang="0">
                    <a:pos x="71" y="61"/>
                  </a:cxn>
                  <a:cxn ang="0">
                    <a:pos x="69" y="59"/>
                  </a:cxn>
                  <a:cxn ang="0">
                    <a:pos x="67" y="57"/>
                  </a:cxn>
                  <a:cxn ang="0">
                    <a:pos x="65" y="57"/>
                  </a:cxn>
                  <a:cxn ang="0">
                    <a:pos x="61" y="57"/>
                  </a:cxn>
                  <a:cxn ang="0">
                    <a:pos x="38" y="42"/>
                  </a:cxn>
                  <a:cxn ang="0">
                    <a:pos x="40" y="46"/>
                  </a:cxn>
                  <a:cxn ang="0">
                    <a:pos x="44" y="49"/>
                  </a:cxn>
                  <a:cxn ang="0">
                    <a:pos x="50" y="49"/>
                  </a:cxn>
                  <a:cxn ang="0">
                    <a:pos x="53" y="48"/>
                  </a:cxn>
                  <a:cxn ang="0">
                    <a:pos x="51" y="44"/>
                  </a:cxn>
                  <a:cxn ang="0">
                    <a:pos x="48" y="42"/>
                  </a:cxn>
                  <a:cxn ang="0">
                    <a:pos x="44" y="42"/>
                  </a:cxn>
                  <a:cxn ang="0">
                    <a:pos x="38" y="42"/>
                  </a:cxn>
                  <a:cxn ang="0">
                    <a:pos x="51" y="28"/>
                  </a:cxn>
                  <a:cxn ang="0">
                    <a:pos x="53" y="34"/>
                  </a:cxn>
                  <a:cxn ang="0">
                    <a:pos x="55" y="40"/>
                  </a:cxn>
                  <a:cxn ang="0">
                    <a:pos x="59" y="42"/>
                  </a:cxn>
                  <a:cxn ang="0">
                    <a:pos x="61" y="44"/>
                  </a:cxn>
                  <a:cxn ang="0">
                    <a:pos x="61" y="42"/>
                  </a:cxn>
                  <a:cxn ang="0">
                    <a:pos x="61" y="38"/>
                  </a:cxn>
                  <a:cxn ang="0">
                    <a:pos x="59" y="34"/>
                  </a:cxn>
                  <a:cxn ang="0">
                    <a:pos x="55" y="28"/>
                  </a:cxn>
                  <a:cxn ang="0">
                    <a:pos x="51" y="28"/>
                  </a:cxn>
                  <a:cxn ang="0">
                    <a:pos x="11" y="19"/>
                  </a:cxn>
                  <a:cxn ang="0">
                    <a:pos x="9" y="24"/>
                  </a:cxn>
                  <a:cxn ang="0">
                    <a:pos x="13" y="26"/>
                  </a:cxn>
                  <a:cxn ang="0">
                    <a:pos x="15" y="28"/>
                  </a:cxn>
                  <a:cxn ang="0">
                    <a:pos x="15" y="28"/>
                  </a:cxn>
                  <a:cxn ang="0">
                    <a:pos x="15" y="24"/>
                  </a:cxn>
                  <a:cxn ang="0">
                    <a:pos x="15" y="23"/>
                  </a:cxn>
                  <a:cxn ang="0">
                    <a:pos x="15" y="19"/>
                  </a:cxn>
                  <a:cxn ang="0">
                    <a:pos x="11" y="19"/>
                  </a:cxn>
                  <a:cxn ang="0">
                    <a:pos x="25" y="13"/>
                  </a:cxn>
                  <a:cxn ang="0">
                    <a:pos x="34" y="24"/>
                  </a:cxn>
                  <a:cxn ang="0">
                    <a:pos x="38" y="24"/>
                  </a:cxn>
                  <a:cxn ang="0">
                    <a:pos x="40" y="24"/>
                  </a:cxn>
                  <a:cxn ang="0">
                    <a:pos x="34" y="15"/>
                  </a:cxn>
                  <a:cxn ang="0">
                    <a:pos x="30" y="15"/>
                  </a:cxn>
                  <a:cxn ang="0">
                    <a:pos x="25" y="13"/>
                  </a:cxn>
                  <a:cxn ang="0">
                    <a:pos x="0" y="0"/>
                  </a:cxn>
                  <a:cxn ang="0">
                    <a:pos x="2" y="3"/>
                  </a:cxn>
                  <a:cxn ang="0">
                    <a:pos x="2" y="7"/>
                  </a:cxn>
                  <a:cxn ang="0">
                    <a:pos x="9" y="11"/>
                  </a:cxn>
                  <a:cxn ang="0">
                    <a:pos x="11" y="9"/>
                  </a:cxn>
                  <a:cxn ang="0">
                    <a:pos x="5" y="5"/>
                  </a:cxn>
                  <a:cxn ang="0">
                    <a:pos x="0" y="0"/>
                  </a:cxn>
                </a:cxnLst>
                <a:rect l="0" t="0" r="r" b="b"/>
                <a:pathLst>
                  <a:path w="71" h="63">
                    <a:moveTo>
                      <a:pt x="61" y="57"/>
                    </a:moveTo>
                    <a:lnTo>
                      <a:pt x="65" y="61"/>
                    </a:lnTo>
                    <a:lnTo>
                      <a:pt x="69" y="63"/>
                    </a:lnTo>
                    <a:lnTo>
                      <a:pt x="71" y="63"/>
                    </a:lnTo>
                    <a:lnTo>
                      <a:pt x="71" y="61"/>
                    </a:lnTo>
                    <a:lnTo>
                      <a:pt x="69" y="59"/>
                    </a:lnTo>
                    <a:lnTo>
                      <a:pt x="67" y="57"/>
                    </a:lnTo>
                    <a:lnTo>
                      <a:pt x="65" y="57"/>
                    </a:lnTo>
                    <a:lnTo>
                      <a:pt x="61" y="57"/>
                    </a:lnTo>
                    <a:close/>
                    <a:moveTo>
                      <a:pt x="38" y="42"/>
                    </a:moveTo>
                    <a:lnTo>
                      <a:pt x="40" y="46"/>
                    </a:lnTo>
                    <a:lnTo>
                      <a:pt x="44" y="49"/>
                    </a:lnTo>
                    <a:lnTo>
                      <a:pt x="50" y="49"/>
                    </a:lnTo>
                    <a:lnTo>
                      <a:pt x="53" y="48"/>
                    </a:lnTo>
                    <a:lnTo>
                      <a:pt x="51" y="44"/>
                    </a:lnTo>
                    <a:lnTo>
                      <a:pt x="48" y="42"/>
                    </a:lnTo>
                    <a:lnTo>
                      <a:pt x="44" y="42"/>
                    </a:lnTo>
                    <a:lnTo>
                      <a:pt x="38" y="42"/>
                    </a:lnTo>
                    <a:close/>
                    <a:moveTo>
                      <a:pt x="51" y="28"/>
                    </a:moveTo>
                    <a:lnTo>
                      <a:pt x="53" y="34"/>
                    </a:lnTo>
                    <a:lnTo>
                      <a:pt x="55" y="40"/>
                    </a:lnTo>
                    <a:lnTo>
                      <a:pt x="59" y="42"/>
                    </a:lnTo>
                    <a:lnTo>
                      <a:pt x="61" y="44"/>
                    </a:lnTo>
                    <a:lnTo>
                      <a:pt x="61" y="42"/>
                    </a:lnTo>
                    <a:lnTo>
                      <a:pt x="61" y="38"/>
                    </a:lnTo>
                    <a:lnTo>
                      <a:pt x="59" y="34"/>
                    </a:lnTo>
                    <a:lnTo>
                      <a:pt x="55" y="28"/>
                    </a:lnTo>
                    <a:lnTo>
                      <a:pt x="51" y="28"/>
                    </a:lnTo>
                    <a:close/>
                    <a:moveTo>
                      <a:pt x="11" y="19"/>
                    </a:moveTo>
                    <a:lnTo>
                      <a:pt x="9" y="24"/>
                    </a:lnTo>
                    <a:lnTo>
                      <a:pt x="13" y="26"/>
                    </a:lnTo>
                    <a:lnTo>
                      <a:pt x="15" y="28"/>
                    </a:lnTo>
                    <a:lnTo>
                      <a:pt x="15" y="28"/>
                    </a:lnTo>
                    <a:lnTo>
                      <a:pt x="15" y="24"/>
                    </a:lnTo>
                    <a:lnTo>
                      <a:pt x="15" y="23"/>
                    </a:lnTo>
                    <a:lnTo>
                      <a:pt x="15" y="19"/>
                    </a:lnTo>
                    <a:lnTo>
                      <a:pt x="11" y="19"/>
                    </a:lnTo>
                    <a:close/>
                    <a:moveTo>
                      <a:pt x="25" y="13"/>
                    </a:moveTo>
                    <a:lnTo>
                      <a:pt x="34" y="24"/>
                    </a:lnTo>
                    <a:lnTo>
                      <a:pt x="38" y="24"/>
                    </a:lnTo>
                    <a:lnTo>
                      <a:pt x="40" y="24"/>
                    </a:lnTo>
                    <a:lnTo>
                      <a:pt x="34" y="15"/>
                    </a:lnTo>
                    <a:lnTo>
                      <a:pt x="30" y="15"/>
                    </a:lnTo>
                    <a:lnTo>
                      <a:pt x="25" y="13"/>
                    </a:lnTo>
                    <a:close/>
                    <a:moveTo>
                      <a:pt x="0" y="0"/>
                    </a:moveTo>
                    <a:lnTo>
                      <a:pt x="2" y="3"/>
                    </a:lnTo>
                    <a:lnTo>
                      <a:pt x="2" y="7"/>
                    </a:lnTo>
                    <a:lnTo>
                      <a:pt x="9" y="11"/>
                    </a:lnTo>
                    <a:lnTo>
                      <a:pt x="11" y="9"/>
                    </a:lnTo>
                    <a:lnTo>
                      <a:pt x="5" y="5"/>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5" name="Freeform 53"/>
              <p:cNvSpPr>
                <a:spLocks/>
              </p:cNvSpPr>
              <p:nvPr/>
            </p:nvSpPr>
            <p:spPr bwMode="gray">
              <a:xfrm>
                <a:off x="2890" y="2035"/>
                <a:ext cx="43" cy="38"/>
              </a:xfrm>
              <a:custGeom>
                <a:avLst/>
                <a:gdLst/>
                <a:ahLst/>
                <a:cxnLst>
                  <a:cxn ang="0">
                    <a:pos x="6" y="32"/>
                  </a:cxn>
                  <a:cxn ang="0">
                    <a:pos x="4" y="36"/>
                  </a:cxn>
                  <a:cxn ang="0">
                    <a:pos x="4" y="38"/>
                  </a:cxn>
                  <a:cxn ang="0">
                    <a:pos x="12" y="38"/>
                  </a:cxn>
                  <a:cxn ang="0">
                    <a:pos x="20" y="34"/>
                  </a:cxn>
                  <a:cxn ang="0">
                    <a:pos x="20" y="30"/>
                  </a:cxn>
                  <a:cxn ang="0">
                    <a:pos x="20" y="27"/>
                  </a:cxn>
                  <a:cxn ang="0">
                    <a:pos x="22" y="27"/>
                  </a:cxn>
                  <a:cxn ang="0">
                    <a:pos x="25" y="30"/>
                  </a:cxn>
                  <a:cxn ang="0">
                    <a:pos x="29" y="25"/>
                  </a:cxn>
                  <a:cxn ang="0">
                    <a:pos x="31" y="19"/>
                  </a:cxn>
                  <a:cxn ang="0">
                    <a:pos x="31" y="15"/>
                  </a:cxn>
                  <a:cxn ang="0">
                    <a:pos x="35" y="15"/>
                  </a:cxn>
                  <a:cxn ang="0">
                    <a:pos x="37" y="15"/>
                  </a:cxn>
                  <a:cxn ang="0">
                    <a:pos x="39" y="13"/>
                  </a:cxn>
                  <a:cxn ang="0">
                    <a:pos x="41" y="9"/>
                  </a:cxn>
                  <a:cxn ang="0">
                    <a:pos x="43" y="9"/>
                  </a:cxn>
                  <a:cxn ang="0">
                    <a:pos x="43" y="7"/>
                  </a:cxn>
                  <a:cxn ang="0">
                    <a:pos x="43" y="4"/>
                  </a:cxn>
                  <a:cxn ang="0">
                    <a:pos x="43" y="2"/>
                  </a:cxn>
                  <a:cxn ang="0">
                    <a:pos x="41" y="0"/>
                  </a:cxn>
                  <a:cxn ang="0">
                    <a:pos x="39" y="0"/>
                  </a:cxn>
                  <a:cxn ang="0">
                    <a:pos x="37" y="2"/>
                  </a:cxn>
                  <a:cxn ang="0">
                    <a:pos x="31" y="2"/>
                  </a:cxn>
                  <a:cxn ang="0">
                    <a:pos x="27" y="2"/>
                  </a:cxn>
                  <a:cxn ang="0">
                    <a:pos x="24" y="2"/>
                  </a:cxn>
                  <a:cxn ang="0">
                    <a:pos x="22" y="4"/>
                  </a:cxn>
                  <a:cxn ang="0">
                    <a:pos x="18" y="7"/>
                  </a:cxn>
                  <a:cxn ang="0">
                    <a:pos x="12" y="7"/>
                  </a:cxn>
                  <a:cxn ang="0">
                    <a:pos x="10" y="6"/>
                  </a:cxn>
                  <a:cxn ang="0">
                    <a:pos x="8" y="6"/>
                  </a:cxn>
                  <a:cxn ang="0">
                    <a:pos x="8" y="7"/>
                  </a:cxn>
                  <a:cxn ang="0">
                    <a:pos x="8" y="9"/>
                  </a:cxn>
                  <a:cxn ang="0">
                    <a:pos x="6" y="11"/>
                  </a:cxn>
                  <a:cxn ang="0">
                    <a:pos x="2" y="11"/>
                  </a:cxn>
                  <a:cxn ang="0">
                    <a:pos x="0" y="15"/>
                  </a:cxn>
                  <a:cxn ang="0">
                    <a:pos x="2" y="19"/>
                  </a:cxn>
                  <a:cxn ang="0">
                    <a:pos x="4" y="19"/>
                  </a:cxn>
                  <a:cxn ang="0">
                    <a:pos x="4" y="21"/>
                  </a:cxn>
                  <a:cxn ang="0">
                    <a:pos x="4" y="21"/>
                  </a:cxn>
                  <a:cxn ang="0">
                    <a:pos x="4" y="23"/>
                  </a:cxn>
                  <a:cxn ang="0">
                    <a:pos x="4" y="29"/>
                  </a:cxn>
                  <a:cxn ang="0">
                    <a:pos x="4" y="32"/>
                  </a:cxn>
                  <a:cxn ang="0">
                    <a:pos x="6" y="32"/>
                  </a:cxn>
                </a:cxnLst>
                <a:rect l="0" t="0" r="r" b="b"/>
                <a:pathLst>
                  <a:path w="43" h="38">
                    <a:moveTo>
                      <a:pt x="6" y="32"/>
                    </a:moveTo>
                    <a:lnTo>
                      <a:pt x="4" y="36"/>
                    </a:lnTo>
                    <a:lnTo>
                      <a:pt x="4" y="38"/>
                    </a:lnTo>
                    <a:lnTo>
                      <a:pt x="12" y="38"/>
                    </a:lnTo>
                    <a:lnTo>
                      <a:pt x="20" y="34"/>
                    </a:lnTo>
                    <a:lnTo>
                      <a:pt x="20" y="30"/>
                    </a:lnTo>
                    <a:lnTo>
                      <a:pt x="20" y="27"/>
                    </a:lnTo>
                    <a:lnTo>
                      <a:pt x="22" y="27"/>
                    </a:lnTo>
                    <a:lnTo>
                      <a:pt x="25" y="30"/>
                    </a:lnTo>
                    <a:lnTo>
                      <a:pt x="29" y="25"/>
                    </a:lnTo>
                    <a:lnTo>
                      <a:pt x="31" y="19"/>
                    </a:lnTo>
                    <a:lnTo>
                      <a:pt x="31" y="15"/>
                    </a:lnTo>
                    <a:lnTo>
                      <a:pt x="35" y="15"/>
                    </a:lnTo>
                    <a:lnTo>
                      <a:pt x="37" y="15"/>
                    </a:lnTo>
                    <a:lnTo>
                      <a:pt x="39" y="13"/>
                    </a:lnTo>
                    <a:lnTo>
                      <a:pt x="41" y="9"/>
                    </a:lnTo>
                    <a:lnTo>
                      <a:pt x="43" y="9"/>
                    </a:lnTo>
                    <a:lnTo>
                      <a:pt x="43" y="7"/>
                    </a:lnTo>
                    <a:lnTo>
                      <a:pt x="43" y="4"/>
                    </a:lnTo>
                    <a:lnTo>
                      <a:pt x="43" y="2"/>
                    </a:lnTo>
                    <a:lnTo>
                      <a:pt x="41" y="0"/>
                    </a:lnTo>
                    <a:lnTo>
                      <a:pt x="39" y="0"/>
                    </a:lnTo>
                    <a:lnTo>
                      <a:pt x="37" y="2"/>
                    </a:lnTo>
                    <a:lnTo>
                      <a:pt x="31" y="2"/>
                    </a:lnTo>
                    <a:lnTo>
                      <a:pt x="27" y="2"/>
                    </a:lnTo>
                    <a:lnTo>
                      <a:pt x="24" y="2"/>
                    </a:lnTo>
                    <a:lnTo>
                      <a:pt x="22" y="4"/>
                    </a:lnTo>
                    <a:lnTo>
                      <a:pt x="18" y="7"/>
                    </a:lnTo>
                    <a:lnTo>
                      <a:pt x="12" y="7"/>
                    </a:lnTo>
                    <a:lnTo>
                      <a:pt x="10" y="6"/>
                    </a:lnTo>
                    <a:lnTo>
                      <a:pt x="8" y="6"/>
                    </a:lnTo>
                    <a:lnTo>
                      <a:pt x="8" y="7"/>
                    </a:lnTo>
                    <a:lnTo>
                      <a:pt x="8" y="9"/>
                    </a:lnTo>
                    <a:lnTo>
                      <a:pt x="6" y="11"/>
                    </a:lnTo>
                    <a:lnTo>
                      <a:pt x="2" y="11"/>
                    </a:lnTo>
                    <a:lnTo>
                      <a:pt x="0" y="15"/>
                    </a:lnTo>
                    <a:lnTo>
                      <a:pt x="2" y="19"/>
                    </a:lnTo>
                    <a:lnTo>
                      <a:pt x="4" y="19"/>
                    </a:lnTo>
                    <a:lnTo>
                      <a:pt x="4" y="21"/>
                    </a:lnTo>
                    <a:lnTo>
                      <a:pt x="4" y="21"/>
                    </a:lnTo>
                    <a:lnTo>
                      <a:pt x="4" y="23"/>
                    </a:lnTo>
                    <a:lnTo>
                      <a:pt x="4" y="29"/>
                    </a:lnTo>
                    <a:lnTo>
                      <a:pt x="4" y="32"/>
                    </a:lnTo>
                    <a:lnTo>
                      <a:pt x="6" y="3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6" name="Freeform 54"/>
              <p:cNvSpPr>
                <a:spLocks/>
              </p:cNvSpPr>
              <p:nvPr/>
            </p:nvSpPr>
            <p:spPr bwMode="gray">
              <a:xfrm>
                <a:off x="2937" y="1987"/>
                <a:ext cx="88" cy="36"/>
              </a:xfrm>
              <a:custGeom>
                <a:avLst/>
                <a:gdLst/>
                <a:ahLst/>
                <a:cxnLst>
                  <a:cxn ang="0">
                    <a:pos x="88" y="21"/>
                  </a:cxn>
                  <a:cxn ang="0">
                    <a:pos x="84" y="23"/>
                  </a:cxn>
                  <a:cxn ang="0">
                    <a:pos x="82" y="29"/>
                  </a:cxn>
                  <a:cxn ang="0">
                    <a:pos x="80" y="29"/>
                  </a:cxn>
                  <a:cxn ang="0">
                    <a:pos x="76" y="27"/>
                  </a:cxn>
                  <a:cxn ang="0">
                    <a:pos x="72" y="25"/>
                  </a:cxn>
                  <a:cxn ang="0">
                    <a:pos x="67" y="25"/>
                  </a:cxn>
                  <a:cxn ang="0">
                    <a:pos x="61" y="25"/>
                  </a:cxn>
                  <a:cxn ang="0">
                    <a:pos x="55" y="27"/>
                  </a:cxn>
                  <a:cxn ang="0">
                    <a:pos x="51" y="29"/>
                  </a:cxn>
                  <a:cxn ang="0">
                    <a:pos x="51" y="31"/>
                  </a:cxn>
                  <a:cxn ang="0">
                    <a:pos x="49" y="31"/>
                  </a:cxn>
                  <a:cxn ang="0">
                    <a:pos x="46" y="29"/>
                  </a:cxn>
                  <a:cxn ang="0">
                    <a:pos x="42" y="29"/>
                  </a:cxn>
                  <a:cxn ang="0">
                    <a:pos x="36" y="31"/>
                  </a:cxn>
                  <a:cxn ang="0">
                    <a:pos x="30" y="31"/>
                  </a:cxn>
                  <a:cxn ang="0">
                    <a:pos x="28" y="31"/>
                  </a:cxn>
                  <a:cxn ang="0">
                    <a:pos x="30" y="36"/>
                  </a:cxn>
                  <a:cxn ang="0">
                    <a:pos x="30" y="36"/>
                  </a:cxn>
                  <a:cxn ang="0">
                    <a:pos x="24" y="36"/>
                  </a:cxn>
                  <a:cxn ang="0">
                    <a:pos x="17" y="34"/>
                  </a:cxn>
                  <a:cxn ang="0">
                    <a:pos x="13" y="34"/>
                  </a:cxn>
                  <a:cxn ang="0">
                    <a:pos x="7" y="32"/>
                  </a:cxn>
                  <a:cxn ang="0">
                    <a:pos x="3" y="31"/>
                  </a:cxn>
                  <a:cxn ang="0">
                    <a:pos x="1" y="25"/>
                  </a:cxn>
                  <a:cxn ang="0">
                    <a:pos x="0" y="23"/>
                  </a:cxn>
                  <a:cxn ang="0">
                    <a:pos x="0" y="21"/>
                  </a:cxn>
                  <a:cxn ang="0">
                    <a:pos x="0" y="19"/>
                  </a:cxn>
                  <a:cxn ang="0">
                    <a:pos x="1" y="17"/>
                  </a:cxn>
                  <a:cxn ang="0">
                    <a:pos x="3" y="15"/>
                  </a:cxn>
                  <a:cxn ang="0">
                    <a:pos x="7" y="11"/>
                  </a:cxn>
                  <a:cxn ang="0">
                    <a:pos x="9" y="9"/>
                  </a:cxn>
                  <a:cxn ang="0">
                    <a:pos x="9" y="6"/>
                  </a:cxn>
                  <a:cxn ang="0">
                    <a:pos x="15" y="4"/>
                  </a:cxn>
                  <a:cxn ang="0">
                    <a:pos x="17" y="4"/>
                  </a:cxn>
                  <a:cxn ang="0">
                    <a:pos x="17" y="4"/>
                  </a:cxn>
                  <a:cxn ang="0">
                    <a:pos x="23" y="4"/>
                  </a:cxn>
                  <a:cxn ang="0">
                    <a:pos x="26" y="4"/>
                  </a:cxn>
                  <a:cxn ang="0">
                    <a:pos x="28" y="4"/>
                  </a:cxn>
                  <a:cxn ang="0">
                    <a:pos x="32" y="6"/>
                  </a:cxn>
                  <a:cxn ang="0">
                    <a:pos x="36" y="7"/>
                  </a:cxn>
                  <a:cxn ang="0">
                    <a:pos x="40" y="9"/>
                  </a:cxn>
                  <a:cxn ang="0">
                    <a:pos x="42" y="9"/>
                  </a:cxn>
                  <a:cxn ang="0">
                    <a:pos x="44" y="9"/>
                  </a:cxn>
                  <a:cxn ang="0">
                    <a:pos x="46" y="7"/>
                  </a:cxn>
                  <a:cxn ang="0">
                    <a:pos x="48" y="6"/>
                  </a:cxn>
                  <a:cxn ang="0">
                    <a:pos x="53" y="4"/>
                  </a:cxn>
                  <a:cxn ang="0">
                    <a:pos x="59" y="0"/>
                  </a:cxn>
                  <a:cxn ang="0">
                    <a:pos x="65" y="0"/>
                  </a:cxn>
                  <a:cxn ang="0">
                    <a:pos x="69" y="2"/>
                  </a:cxn>
                  <a:cxn ang="0">
                    <a:pos x="72" y="4"/>
                  </a:cxn>
                  <a:cxn ang="0">
                    <a:pos x="76" y="6"/>
                  </a:cxn>
                  <a:cxn ang="0">
                    <a:pos x="80" y="9"/>
                  </a:cxn>
                  <a:cxn ang="0">
                    <a:pos x="82" y="11"/>
                  </a:cxn>
                  <a:cxn ang="0">
                    <a:pos x="82" y="15"/>
                  </a:cxn>
                  <a:cxn ang="0">
                    <a:pos x="86" y="19"/>
                  </a:cxn>
                  <a:cxn ang="0">
                    <a:pos x="88" y="21"/>
                  </a:cxn>
                </a:cxnLst>
                <a:rect l="0" t="0" r="r" b="b"/>
                <a:pathLst>
                  <a:path w="88" h="36">
                    <a:moveTo>
                      <a:pt x="88" y="21"/>
                    </a:moveTo>
                    <a:lnTo>
                      <a:pt x="84" y="23"/>
                    </a:lnTo>
                    <a:lnTo>
                      <a:pt x="82" y="29"/>
                    </a:lnTo>
                    <a:lnTo>
                      <a:pt x="80" y="29"/>
                    </a:lnTo>
                    <a:lnTo>
                      <a:pt x="76" y="27"/>
                    </a:lnTo>
                    <a:lnTo>
                      <a:pt x="72" y="25"/>
                    </a:lnTo>
                    <a:lnTo>
                      <a:pt x="67" y="25"/>
                    </a:lnTo>
                    <a:lnTo>
                      <a:pt x="61" y="25"/>
                    </a:lnTo>
                    <a:lnTo>
                      <a:pt x="55" y="27"/>
                    </a:lnTo>
                    <a:lnTo>
                      <a:pt x="51" y="29"/>
                    </a:lnTo>
                    <a:lnTo>
                      <a:pt x="51" y="31"/>
                    </a:lnTo>
                    <a:lnTo>
                      <a:pt x="49" y="31"/>
                    </a:lnTo>
                    <a:lnTo>
                      <a:pt x="46" y="29"/>
                    </a:lnTo>
                    <a:lnTo>
                      <a:pt x="42" y="29"/>
                    </a:lnTo>
                    <a:lnTo>
                      <a:pt x="36" y="31"/>
                    </a:lnTo>
                    <a:lnTo>
                      <a:pt x="30" y="31"/>
                    </a:lnTo>
                    <a:lnTo>
                      <a:pt x="28" y="31"/>
                    </a:lnTo>
                    <a:lnTo>
                      <a:pt x="30" y="36"/>
                    </a:lnTo>
                    <a:lnTo>
                      <a:pt x="30" y="36"/>
                    </a:lnTo>
                    <a:lnTo>
                      <a:pt x="24" y="36"/>
                    </a:lnTo>
                    <a:lnTo>
                      <a:pt x="17" y="34"/>
                    </a:lnTo>
                    <a:lnTo>
                      <a:pt x="13" y="34"/>
                    </a:lnTo>
                    <a:lnTo>
                      <a:pt x="7" y="32"/>
                    </a:lnTo>
                    <a:lnTo>
                      <a:pt x="3" y="31"/>
                    </a:lnTo>
                    <a:lnTo>
                      <a:pt x="1" y="25"/>
                    </a:lnTo>
                    <a:lnTo>
                      <a:pt x="0" y="23"/>
                    </a:lnTo>
                    <a:lnTo>
                      <a:pt x="0" y="21"/>
                    </a:lnTo>
                    <a:lnTo>
                      <a:pt x="0" y="19"/>
                    </a:lnTo>
                    <a:lnTo>
                      <a:pt x="1" y="17"/>
                    </a:lnTo>
                    <a:lnTo>
                      <a:pt x="3" y="15"/>
                    </a:lnTo>
                    <a:lnTo>
                      <a:pt x="7" y="11"/>
                    </a:lnTo>
                    <a:lnTo>
                      <a:pt x="9" y="9"/>
                    </a:lnTo>
                    <a:lnTo>
                      <a:pt x="9" y="6"/>
                    </a:lnTo>
                    <a:lnTo>
                      <a:pt x="15" y="4"/>
                    </a:lnTo>
                    <a:lnTo>
                      <a:pt x="17" y="4"/>
                    </a:lnTo>
                    <a:lnTo>
                      <a:pt x="17" y="4"/>
                    </a:lnTo>
                    <a:lnTo>
                      <a:pt x="23" y="4"/>
                    </a:lnTo>
                    <a:lnTo>
                      <a:pt x="26" y="4"/>
                    </a:lnTo>
                    <a:lnTo>
                      <a:pt x="28" y="4"/>
                    </a:lnTo>
                    <a:lnTo>
                      <a:pt x="32" y="6"/>
                    </a:lnTo>
                    <a:lnTo>
                      <a:pt x="36" y="7"/>
                    </a:lnTo>
                    <a:lnTo>
                      <a:pt x="40" y="9"/>
                    </a:lnTo>
                    <a:lnTo>
                      <a:pt x="42" y="9"/>
                    </a:lnTo>
                    <a:lnTo>
                      <a:pt x="44" y="9"/>
                    </a:lnTo>
                    <a:lnTo>
                      <a:pt x="46" y="7"/>
                    </a:lnTo>
                    <a:lnTo>
                      <a:pt x="48" y="6"/>
                    </a:lnTo>
                    <a:lnTo>
                      <a:pt x="53" y="4"/>
                    </a:lnTo>
                    <a:lnTo>
                      <a:pt x="59" y="0"/>
                    </a:lnTo>
                    <a:lnTo>
                      <a:pt x="65" y="0"/>
                    </a:lnTo>
                    <a:lnTo>
                      <a:pt x="69" y="2"/>
                    </a:lnTo>
                    <a:lnTo>
                      <a:pt x="72" y="4"/>
                    </a:lnTo>
                    <a:lnTo>
                      <a:pt x="76" y="6"/>
                    </a:lnTo>
                    <a:lnTo>
                      <a:pt x="80" y="9"/>
                    </a:lnTo>
                    <a:lnTo>
                      <a:pt x="82" y="11"/>
                    </a:lnTo>
                    <a:lnTo>
                      <a:pt x="82" y="15"/>
                    </a:lnTo>
                    <a:lnTo>
                      <a:pt x="86" y="19"/>
                    </a:lnTo>
                    <a:lnTo>
                      <a:pt x="88" y="2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7" name="Freeform 55"/>
              <p:cNvSpPr>
                <a:spLocks/>
              </p:cNvSpPr>
              <p:nvPr/>
            </p:nvSpPr>
            <p:spPr bwMode="gray">
              <a:xfrm>
                <a:off x="4011" y="2779"/>
                <a:ext cx="14" cy="4"/>
              </a:xfrm>
              <a:custGeom>
                <a:avLst/>
                <a:gdLst/>
                <a:ahLst/>
                <a:cxnLst>
                  <a:cxn ang="0">
                    <a:pos x="0" y="4"/>
                  </a:cxn>
                  <a:cxn ang="0">
                    <a:pos x="6" y="0"/>
                  </a:cxn>
                  <a:cxn ang="0">
                    <a:pos x="14" y="2"/>
                  </a:cxn>
                  <a:cxn ang="0">
                    <a:pos x="10" y="2"/>
                  </a:cxn>
                  <a:cxn ang="0">
                    <a:pos x="6" y="4"/>
                  </a:cxn>
                  <a:cxn ang="0">
                    <a:pos x="2" y="4"/>
                  </a:cxn>
                  <a:cxn ang="0">
                    <a:pos x="0" y="4"/>
                  </a:cxn>
                </a:cxnLst>
                <a:rect l="0" t="0" r="r" b="b"/>
                <a:pathLst>
                  <a:path w="14" h="4">
                    <a:moveTo>
                      <a:pt x="0" y="4"/>
                    </a:moveTo>
                    <a:lnTo>
                      <a:pt x="6" y="0"/>
                    </a:lnTo>
                    <a:lnTo>
                      <a:pt x="14" y="2"/>
                    </a:lnTo>
                    <a:lnTo>
                      <a:pt x="10" y="2"/>
                    </a:lnTo>
                    <a:lnTo>
                      <a:pt x="6" y="4"/>
                    </a:lnTo>
                    <a:lnTo>
                      <a:pt x="2" y="4"/>
                    </a:lnTo>
                    <a:lnTo>
                      <a:pt x="0" y="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8" name="Freeform 56"/>
              <p:cNvSpPr>
                <a:spLocks/>
              </p:cNvSpPr>
              <p:nvPr/>
            </p:nvSpPr>
            <p:spPr bwMode="gray">
              <a:xfrm>
                <a:off x="2557" y="2647"/>
                <a:ext cx="42" cy="56"/>
              </a:xfrm>
              <a:custGeom>
                <a:avLst/>
                <a:gdLst/>
                <a:ahLst/>
                <a:cxnLst>
                  <a:cxn ang="0">
                    <a:pos x="0" y="21"/>
                  </a:cxn>
                  <a:cxn ang="0">
                    <a:pos x="1" y="27"/>
                  </a:cxn>
                  <a:cxn ang="0">
                    <a:pos x="1" y="33"/>
                  </a:cxn>
                  <a:cxn ang="0">
                    <a:pos x="3" y="38"/>
                  </a:cxn>
                  <a:cxn ang="0">
                    <a:pos x="7" y="42"/>
                  </a:cxn>
                  <a:cxn ang="0">
                    <a:pos x="7" y="44"/>
                  </a:cxn>
                  <a:cxn ang="0">
                    <a:pos x="5" y="46"/>
                  </a:cxn>
                  <a:cxn ang="0">
                    <a:pos x="7" y="46"/>
                  </a:cxn>
                  <a:cxn ang="0">
                    <a:pos x="7" y="44"/>
                  </a:cxn>
                  <a:cxn ang="0">
                    <a:pos x="11" y="50"/>
                  </a:cxn>
                  <a:cxn ang="0">
                    <a:pos x="17" y="56"/>
                  </a:cxn>
                  <a:cxn ang="0">
                    <a:pos x="19" y="56"/>
                  </a:cxn>
                  <a:cxn ang="0">
                    <a:pos x="23" y="56"/>
                  </a:cxn>
                  <a:cxn ang="0">
                    <a:pos x="23" y="56"/>
                  </a:cxn>
                  <a:cxn ang="0">
                    <a:pos x="25" y="52"/>
                  </a:cxn>
                  <a:cxn ang="0">
                    <a:pos x="28" y="46"/>
                  </a:cxn>
                  <a:cxn ang="0">
                    <a:pos x="32" y="40"/>
                  </a:cxn>
                  <a:cxn ang="0">
                    <a:pos x="34" y="36"/>
                  </a:cxn>
                  <a:cxn ang="0">
                    <a:pos x="36" y="34"/>
                  </a:cxn>
                  <a:cxn ang="0">
                    <a:pos x="40" y="33"/>
                  </a:cxn>
                  <a:cxn ang="0">
                    <a:pos x="42" y="29"/>
                  </a:cxn>
                  <a:cxn ang="0">
                    <a:pos x="42" y="27"/>
                  </a:cxn>
                  <a:cxn ang="0">
                    <a:pos x="36" y="29"/>
                  </a:cxn>
                  <a:cxn ang="0">
                    <a:pos x="38" y="25"/>
                  </a:cxn>
                  <a:cxn ang="0">
                    <a:pos x="38" y="21"/>
                  </a:cxn>
                  <a:cxn ang="0">
                    <a:pos x="38" y="17"/>
                  </a:cxn>
                  <a:cxn ang="0">
                    <a:pos x="36" y="15"/>
                  </a:cxn>
                  <a:cxn ang="0">
                    <a:pos x="34" y="11"/>
                  </a:cxn>
                  <a:cxn ang="0">
                    <a:pos x="32" y="10"/>
                  </a:cxn>
                  <a:cxn ang="0">
                    <a:pos x="30" y="4"/>
                  </a:cxn>
                  <a:cxn ang="0">
                    <a:pos x="28" y="2"/>
                  </a:cxn>
                  <a:cxn ang="0">
                    <a:pos x="25" y="2"/>
                  </a:cxn>
                  <a:cxn ang="0">
                    <a:pos x="21" y="2"/>
                  </a:cxn>
                  <a:cxn ang="0">
                    <a:pos x="17" y="0"/>
                  </a:cxn>
                  <a:cxn ang="0">
                    <a:pos x="15" y="0"/>
                  </a:cxn>
                  <a:cxn ang="0">
                    <a:pos x="13" y="0"/>
                  </a:cxn>
                  <a:cxn ang="0">
                    <a:pos x="11" y="4"/>
                  </a:cxn>
                  <a:cxn ang="0">
                    <a:pos x="11" y="10"/>
                  </a:cxn>
                  <a:cxn ang="0">
                    <a:pos x="7" y="13"/>
                  </a:cxn>
                  <a:cxn ang="0">
                    <a:pos x="5" y="15"/>
                  </a:cxn>
                  <a:cxn ang="0">
                    <a:pos x="3" y="17"/>
                  </a:cxn>
                  <a:cxn ang="0">
                    <a:pos x="1" y="19"/>
                  </a:cxn>
                  <a:cxn ang="0">
                    <a:pos x="0" y="21"/>
                  </a:cxn>
                </a:cxnLst>
                <a:rect l="0" t="0" r="r" b="b"/>
                <a:pathLst>
                  <a:path w="42" h="56">
                    <a:moveTo>
                      <a:pt x="0" y="21"/>
                    </a:moveTo>
                    <a:lnTo>
                      <a:pt x="1" y="27"/>
                    </a:lnTo>
                    <a:lnTo>
                      <a:pt x="1" y="33"/>
                    </a:lnTo>
                    <a:lnTo>
                      <a:pt x="3" y="38"/>
                    </a:lnTo>
                    <a:lnTo>
                      <a:pt x="7" y="42"/>
                    </a:lnTo>
                    <a:lnTo>
                      <a:pt x="7" y="44"/>
                    </a:lnTo>
                    <a:lnTo>
                      <a:pt x="5" y="46"/>
                    </a:lnTo>
                    <a:lnTo>
                      <a:pt x="7" y="46"/>
                    </a:lnTo>
                    <a:lnTo>
                      <a:pt x="7" y="44"/>
                    </a:lnTo>
                    <a:lnTo>
                      <a:pt x="11" y="50"/>
                    </a:lnTo>
                    <a:lnTo>
                      <a:pt x="17" y="56"/>
                    </a:lnTo>
                    <a:lnTo>
                      <a:pt x="19" y="56"/>
                    </a:lnTo>
                    <a:lnTo>
                      <a:pt x="23" y="56"/>
                    </a:lnTo>
                    <a:lnTo>
                      <a:pt x="23" y="56"/>
                    </a:lnTo>
                    <a:lnTo>
                      <a:pt x="25" y="52"/>
                    </a:lnTo>
                    <a:lnTo>
                      <a:pt x="28" y="46"/>
                    </a:lnTo>
                    <a:lnTo>
                      <a:pt x="32" y="40"/>
                    </a:lnTo>
                    <a:lnTo>
                      <a:pt x="34" y="36"/>
                    </a:lnTo>
                    <a:lnTo>
                      <a:pt x="36" y="34"/>
                    </a:lnTo>
                    <a:lnTo>
                      <a:pt x="40" y="33"/>
                    </a:lnTo>
                    <a:lnTo>
                      <a:pt x="42" y="29"/>
                    </a:lnTo>
                    <a:lnTo>
                      <a:pt x="42" y="27"/>
                    </a:lnTo>
                    <a:lnTo>
                      <a:pt x="36" y="29"/>
                    </a:lnTo>
                    <a:lnTo>
                      <a:pt x="38" y="25"/>
                    </a:lnTo>
                    <a:lnTo>
                      <a:pt x="38" y="21"/>
                    </a:lnTo>
                    <a:lnTo>
                      <a:pt x="38" y="17"/>
                    </a:lnTo>
                    <a:lnTo>
                      <a:pt x="36" y="15"/>
                    </a:lnTo>
                    <a:lnTo>
                      <a:pt x="34" y="11"/>
                    </a:lnTo>
                    <a:lnTo>
                      <a:pt x="32" y="10"/>
                    </a:lnTo>
                    <a:lnTo>
                      <a:pt x="30" y="4"/>
                    </a:lnTo>
                    <a:lnTo>
                      <a:pt x="28" y="2"/>
                    </a:lnTo>
                    <a:lnTo>
                      <a:pt x="25" y="2"/>
                    </a:lnTo>
                    <a:lnTo>
                      <a:pt x="21" y="2"/>
                    </a:lnTo>
                    <a:lnTo>
                      <a:pt x="17" y="0"/>
                    </a:lnTo>
                    <a:lnTo>
                      <a:pt x="15" y="0"/>
                    </a:lnTo>
                    <a:lnTo>
                      <a:pt x="13" y="0"/>
                    </a:lnTo>
                    <a:lnTo>
                      <a:pt x="11" y="4"/>
                    </a:lnTo>
                    <a:lnTo>
                      <a:pt x="11" y="10"/>
                    </a:lnTo>
                    <a:lnTo>
                      <a:pt x="7" y="13"/>
                    </a:lnTo>
                    <a:lnTo>
                      <a:pt x="5" y="15"/>
                    </a:lnTo>
                    <a:lnTo>
                      <a:pt x="3" y="17"/>
                    </a:lnTo>
                    <a:lnTo>
                      <a:pt x="1" y="19"/>
                    </a:lnTo>
                    <a:lnTo>
                      <a:pt x="0" y="2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29" name="Freeform 57"/>
              <p:cNvSpPr>
                <a:spLocks/>
              </p:cNvSpPr>
              <p:nvPr/>
            </p:nvSpPr>
            <p:spPr bwMode="gray">
              <a:xfrm>
                <a:off x="2509" y="2541"/>
                <a:ext cx="73" cy="73"/>
              </a:xfrm>
              <a:custGeom>
                <a:avLst/>
                <a:gdLst/>
                <a:ahLst/>
                <a:cxnLst>
                  <a:cxn ang="0">
                    <a:pos x="19" y="71"/>
                  </a:cxn>
                  <a:cxn ang="0">
                    <a:pos x="32" y="68"/>
                  </a:cxn>
                  <a:cxn ang="0">
                    <a:pos x="48" y="69"/>
                  </a:cxn>
                  <a:cxn ang="0">
                    <a:pos x="57" y="68"/>
                  </a:cxn>
                  <a:cxn ang="0">
                    <a:pos x="67" y="69"/>
                  </a:cxn>
                  <a:cxn ang="0">
                    <a:pos x="71" y="66"/>
                  </a:cxn>
                  <a:cxn ang="0">
                    <a:pos x="69" y="58"/>
                  </a:cxn>
                  <a:cxn ang="0">
                    <a:pos x="65" y="52"/>
                  </a:cxn>
                  <a:cxn ang="0">
                    <a:pos x="67" y="45"/>
                  </a:cxn>
                  <a:cxn ang="0">
                    <a:pos x="65" y="35"/>
                  </a:cxn>
                  <a:cxn ang="0">
                    <a:pos x="65" y="29"/>
                  </a:cxn>
                  <a:cxn ang="0">
                    <a:pos x="59" y="25"/>
                  </a:cxn>
                  <a:cxn ang="0">
                    <a:pos x="55" y="18"/>
                  </a:cxn>
                  <a:cxn ang="0">
                    <a:pos x="49" y="16"/>
                  </a:cxn>
                  <a:cxn ang="0">
                    <a:pos x="48" y="8"/>
                  </a:cxn>
                  <a:cxn ang="0">
                    <a:pos x="42" y="2"/>
                  </a:cxn>
                  <a:cxn ang="0">
                    <a:pos x="32" y="2"/>
                  </a:cxn>
                  <a:cxn ang="0">
                    <a:pos x="25" y="0"/>
                  </a:cxn>
                  <a:cxn ang="0">
                    <a:pos x="17" y="4"/>
                  </a:cxn>
                  <a:cxn ang="0">
                    <a:pos x="13" y="10"/>
                  </a:cxn>
                  <a:cxn ang="0">
                    <a:pos x="9" y="12"/>
                  </a:cxn>
                  <a:cxn ang="0">
                    <a:pos x="7" y="31"/>
                  </a:cxn>
                  <a:cxn ang="0">
                    <a:pos x="0" y="39"/>
                  </a:cxn>
                  <a:cxn ang="0">
                    <a:pos x="5" y="54"/>
                  </a:cxn>
                  <a:cxn ang="0">
                    <a:pos x="15" y="52"/>
                  </a:cxn>
                  <a:cxn ang="0">
                    <a:pos x="21" y="50"/>
                  </a:cxn>
                  <a:cxn ang="0">
                    <a:pos x="25" y="50"/>
                  </a:cxn>
                  <a:cxn ang="0">
                    <a:pos x="36" y="50"/>
                  </a:cxn>
                  <a:cxn ang="0">
                    <a:pos x="44" y="50"/>
                  </a:cxn>
                  <a:cxn ang="0">
                    <a:pos x="49" y="52"/>
                  </a:cxn>
                  <a:cxn ang="0">
                    <a:pos x="48" y="56"/>
                  </a:cxn>
                  <a:cxn ang="0">
                    <a:pos x="44" y="58"/>
                  </a:cxn>
                  <a:cxn ang="0">
                    <a:pos x="25" y="58"/>
                  </a:cxn>
                  <a:cxn ang="0">
                    <a:pos x="19" y="62"/>
                  </a:cxn>
                  <a:cxn ang="0">
                    <a:pos x="7" y="68"/>
                  </a:cxn>
                </a:cxnLst>
                <a:rect l="0" t="0" r="r" b="b"/>
                <a:pathLst>
                  <a:path w="73" h="73">
                    <a:moveTo>
                      <a:pt x="9" y="73"/>
                    </a:moveTo>
                    <a:lnTo>
                      <a:pt x="19" y="71"/>
                    </a:lnTo>
                    <a:lnTo>
                      <a:pt x="25" y="68"/>
                    </a:lnTo>
                    <a:lnTo>
                      <a:pt x="32" y="68"/>
                    </a:lnTo>
                    <a:lnTo>
                      <a:pt x="44" y="68"/>
                    </a:lnTo>
                    <a:lnTo>
                      <a:pt x="48" y="69"/>
                    </a:lnTo>
                    <a:lnTo>
                      <a:pt x="53" y="69"/>
                    </a:lnTo>
                    <a:lnTo>
                      <a:pt x="57" y="68"/>
                    </a:lnTo>
                    <a:lnTo>
                      <a:pt x="59" y="69"/>
                    </a:lnTo>
                    <a:lnTo>
                      <a:pt x="67" y="69"/>
                    </a:lnTo>
                    <a:lnTo>
                      <a:pt x="73" y="69"/>
                    </a:lnTo>
                    <a:lnTo>
                      <a:pt x="71" y="66"/>
                    </a:lnTo>
                    <a:lnTo>
                      <a:pt x="71" y="60"/>
                    </a:lnTo>
                    <a:lnTo>
                      <a:pt x="69" y="58"/>
                    </a:lnTo>
                    <a:lnTo>
                      <a:pt x="67" y="54"/>
                    </a:lnTo>
                    <a:lnTo>
                      <a:pt x="65" y="52"/>
                    </a:lnTo>
                    <a:lnTo>
                      <a:pt x="65" y="50"/>
                    </a:lnTo>
                    <a:lnTo>
                      <a:pt x="67" y="45"/>
                    </a:lnTo>
                    <a:lnTo>
                      <a:pt x="67" y="39"/>
                    </a:lnTo>
                    <a:lnTo>
                      <a:pt x="65" y="35"/>
                    </a:lnTo>
                    <a:lnTo>
                      <a:pt x="67" y="31"/>
                    </a:lnTo>
                    <a:lnTo>
                      <a:pt x="65" y="29"/>
                    </a:lnTo>
                    <a:lnTo>
                      <a:pt x="63" y="27"/>
                    </a:lnTo>
                    <a:lnTo>
                      <a:pt x="59" y="25"/>
                    </a:lnTo>
                    <a:lnTo>
                      <a:pt x="55" y="23"/>
                    </a:lnTo>
                    <a:lnTo>
                      <a:pt x="55" y="18"/>
                    </a:lnTo>
                    <a:lnTo>
                      <a:pt x="53" y="16"/>
                    </a:lnTo>
                    <a:lnTo>
                      <a:pt x="49" y="16"/>
                    </a:lnTo>
                    <a:lnTo>
                      <a:pt x="48" y="12"/>
                    </a:lnTo>
                    <a:lnTo>
                      <a:pt x="48" y="8"/>
                    </a:lnTo>
                    <a:lnTo>
                      <a:pt x="44" y="4"/>
                    </a:lnTo>
                    <a:lnTo>
                      <a:pt x="42" y="2"/>
                    </a:lnTo>
                    <a:lnTo>
                      <a:pt x="36" y="0"/>
                    </a:lnTo>
                    <a:lnTo>
                      <a:pt x="32" y="2"/>
                    </a:lnTo>
                    <a:lnTo>
                      <a:pt x="28" y="2"/>
                    </a:lnTo>
                    <a:lnTo>
                      <a:pt x="25" y="0"/>
                    </a:lnTo>
                    <a:lnTo>
                      <a:pt x="21" y="2"/>
                    </a:lnTo>
                    <a:lnTo>
                      <a:pt x="17" y="4"/>
                    </a:lnTo>
                    <a:lnTo>
                      <a:pt x="13" y="6"/>
                    </a:lnTo>
                    <a:lnTo>
                      <a:pt x="13" y="10"/>
                    </a:lnTo>
                    <a:lnTo>
                      <a:pt x="13" y="12"/>
                    </a:lnTo>
                    <a:lnTo>
                      <a:pt x="9" y="12"/>
                    </a:lnTo>
                    <a:lnTo>
                      <a:pt x="9" y="22"/>
                    </a:lnTo>
                    <a:lnTo>
                      <a:pt x="7" y="31"/>
                    </a:lnTo>
                    <a:lnTo>
                      <a:pt x="3" y="35"/>
                    </a:lnTo>
                    <a:lnTo>
                      <a:pt x="0" y="39"/>
                    </a:lnTo>
                    <a:lnTo>
                      <a:pt x="1" y="46"/>
                    </a:lnTo>
                    <a:lnTo>
                      <a:pt x="5" y="54"/>
                    </a:lnTo>
                    <a:lnTo>
                      <a:pt x="9" y="54"/>
                    </a:lnTo>
                    <a:lnTo>
                      <a:pt x="15" y="52"/>
                    </a:lnTo>
                    <a:lnTo>
                      <a:pt x="17" y="52"/>
                    </a:lnTo>
                    <a:lnTo>
                      <a:pt x="21" y="50"/>
                    </a:lnTo>
                    <a:lnTo>
                      <a:pt x="23" y="50"/>
                    </a:lnTo>
                    <a:lnTo>
                      <a:pt x="25" y="50"/>
                    </a:lnTo>
                    <a:lnTo>
                      <a:pt x="30" y="52"/>
                    </a:lnTo>
                    <a:lnTo>
                      <a:pt x="36" y="50"/>
                    </a:lnTo>
                    <a:lnTo>
                      <a:pt x="40" y="50"/>
                    </a:lnTo>
                    <a:lnTo>
                      <a:pt x="44" y="50"/>
                    </a:lnTo>
                    <a:lnTo>
                      <a:pt x="48" y="50"/>
                    </a:lnTo>
                    <a:lnTo>
                      <a:pt x="49" y="52"/>
                    </a:lnTo>
                    <a:lnTo>
                      <a:pt x="49" y="56"/>
                    </a:lnTo>
                    <a:lnTo>
                      <a:pt x="48" y="56"/>
                    </a:lnTo>
                    <a:lnTo>
                      <a:pt x="46" y="58"/>
                    </a:lnTo>
                    <a:lnTo>
                      <a:pt x="44" y="58"/>
                    </a:lnTo>
                    <a:lnTo>
                      <a:pt x="34" y="58"/>
                    </a:lnTo>
                    <a:lnTo>
                      <a:pt x="25" y="58"/>
                    </a:lnTo>
                    <a:lnTo>
                      <a:pt x="21" y="60"/>
                    </a:lnTo>
                    <a:lnTo>
                      <a:pt x="19" y="62"/>
                    </a:lnTo>
                    <a:lnTo>
                      <a:pt x="7" y="64"/>
                    </a:lnTo>
                    <a:lnTo>
                      <a:pt x="7" y="68"/>
                    </a:lnTo>
                    <a:lnTo>
                      <a:pt x="9" y="7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0" name="Freeform 58"/>
              <p:cNvSpPr>
                <a:spLocks/>
              </p:cNvSpPr>
              <p:nvPr/>
            </p:nvSpPr>
            <p:spPr bwMode="gray">
              <a:xfrm>
                <a:off x="3159" y="2303"/>
                <a:ext cx="263" cy="254"/>
              </a:xfrm>
              <a:custGeom>
                <a:avLst/>
                <a:gdLst/>
                <a:ahLst/>
                <a:cxnLst>
                  <a:cxn ang="0">
                    <a:pos x="104" y="240"/>
                  </a:cxn>
                  <a:cxn ang="0">
                    <a:pos x="106" y="236"/>
                  </a:cxn>
                  <a:cxn ang="0">
                    <a:pos x="108" y="233"/>
                  </a:cxn>
                  <a:cxn ang="0">
                    <a:pos x="110" y="229"/>
                  </a:cxn>
                  <a:cxn ang="0">
                    <a:pos x="115" y="229"/>
                  </a:cxn>
                  <a:cxn ang="0">
                    <a:pos x="119" y="233"/>
                  </a:cxn>
                  <a:cxn ang="0">
                    <a:pos x="136" y="235"/>
                  </a:cxn>
                  <a:cxn ang="0">
                    <a:pos x="148" y="254"/>
                  </a:cxn>
                  <a:cxn ang="0">
                    <a:pos x="154" y="246"/>
                  </a:cxn>
                  <a:cxn ang="0">
                    <a:pos x="215" y="210"/>
                  </a:cxn>
                  <a:cxn ang="0">
                    <a:pos x="255" y="192"/>
                  </a:cxn>
                  <a:cxn ang="0">
                    <a:pos x="263" y="154"/>
                  </a:cxn>
                  <a:cxn ang="0">
                    <a:pos x="255" y="144"/>
                  </a:cxn>
                  <a:cxn ang="0">
                    <a:pos x="230" y="141"/>
                  </a:cxn>
                  <a:cxn ang="0">
                    <a:pos x="209" y="125"/>
                  </a:cxn>
                  <a:cxn ang="0">
                    <a:pos x="204" y="112"/>
                  </a:cxn>
                  <a:cxn ang="0">
                    <a:pos x="196" y="108"/>
                  </a:cxn>
                  <a:cxn ang="0">
                    <a:pos x="192" y="96"/>
                  </a:cxn>
                  <a:cxn ang="0">
                    <a:pos x="194" y="87"/>
                  </a:cxn>
                  <a:cxn ang="0">
                    <a:pos x="184" y="79"/>
                  </a:cxn>
                  <a:cxn ang="0">
                    <a:pos x="181" y="68"/>
                  </a:cxn>
                  <a:cxn ang="0">
                    <a:pos x="173" y="62"/>
                  </a:cxn>
                  <a:cxn ang="0">
                    <a:pos x="171" y="48"/>
                  </a:cxn>
                  <a:cxn ang="0">
                    <a:pos x="158" y="45"/>
                  </a:cxn>
                  <a:cxn ang="0">
                    <a:pos x="117" y="39"/>
                  </a:cxn>
                  <a:cxn ang="0">
                    <a:pos x="106" y="25"/>
                  </a:cxn>
                  <a:cxn ang="0">
                    <a:pos x="96" y="22"/>
                  </a:cxn>
                  <a:cxn ang="0">
                    <a:pos x="62" y="4"/>
                  </a:cxn>
                  <a:cxn ang="0">
                    <a:pos x="44" y="23"/>
                  </a:cxn>
                  <a:cxn ang="0">
                    <a:pos x="37" y="29"/>
                  </a:cxn>
                  <a:cxn ang="0">
                    <a:pos x="33" y="35"/>
                  </a:cxn>
                  <a:cxn ang="0">
                    <a:pos x="27" y="39"/>
                  </a:cxn>
                  <a:cxn ang="0">
                    <a:pos x="2" y="43"/>
                  </a:cxn>
                  <a:cxn ang="0">
                    <a:pos x="0" y="50"/>
                  </a:cxn>
                  <a:cxn ang="0">
                    <a:pos x="16" y="64"/>
                  </a:cxn>
                  <a:cxn ang="0">
                    <a:pos x="23" y="81"/>
                  </a:cxn>
                  <a:cxn ang="0">
                    <a:pos x="33" y="89"/>
                  </a:cxn>
                  <a:cxn ang="0">
                    <a:pos x="37" y="110"/>
                  </a:cxn>
                  <a:cxn ang="0">
                    <a:pos x="54" y="129"/>
                  </a:cxn>
                  <a:cxn ang="0">
                    <a:pos x="52" y="139"/>
                  </a:cxn>
                  <a:cxn ang="0">
                    <a:pos x="56" y="156"/>
                  </a:cxn>
                  <a:cxn ang="0">
                    <a:pos x="58" y="177"/>
                  </a:cxn>
                  <a:cxn ang="0">
                    <a:pos x="79" y="194"/>
                  </a:cxn>
                  <a:cxn ang="0">
                    <a:pos x="85" y="217"/>
                  </a:cxn>
                  <a:cxn ang="0">
                    <a:pos x="92" y="221"/>
                  </a:cxn>
                  <a:cxn ang="0">
                    <a:pos x="102" y="238"/>
                  </a:cxn>
                </a:cxnLst>
                <a:rect l="0" t="0" r="r" b="b"/>
                <a:pathLst>
                  <a:path w="263" h="254">
                    <a:moveTo>
                      <a:pt x="102" y="242"/>
                    </a:moveTo>
                    <a:lnTo>
                      <a:pt x="104" y="240"/>
                    </a:lnTo>
                    <a:lnTo>
                      <a:pt x="104" y="238"/>
                    </a:lnTo>
                    <a:lnTo>
                      <a:pt x="106" y="236"/>
                    </a:lnTo>
                    <a:lnTo>
                      <a:pt x="108" y="235"/>
                    </a:lnTo>
                    <a:lnTo>
                      <a:pt x="108" y="233"/>
                    </a:lnTo>
                    <a:lnTo>
                      <a:pt x="108" y="231"/>
                    </a:lnTo>
                    <a:lnTo>
                      <a:pt x="110" y="229"/>
                    </a:lnTo>
                    <a:lnTo>
                      <a:pt x="111" y="229"/>
                    </a:lnTo>
                    <a:lnTo>
                      <a:pt x="115" y="229"/>
                    </a:lnTo>
                    <a:lnTo>
                      <a:pt x="115" y="233"/>
                    </a:lnTo>
                    <a:lnTo>
                      <a:pt x="119" y="233"/>
                    </a:lnTo>
                    <a:lnTo>
                      <a:pt x="123" y="233"/>
                    </a:lnTo>
                    <a:lnTo>
                      <a:pt x="136" y="235"/>
                    </a:lnTo>
                    <a:lnTo>
                      <a:pt x="146" y="238"/>
                    </a:lnTo>
                    <a:lnTo>
                      <a:pt x="148" y="254"/>
                    </a:lnTo>
                    <a:lnTo>
                      <a:pt x="152" y="250"/>
                    </a:lnTo>
                    <a:lnTo>
                      <a:pt x="154" y="246"/>
                    </a:lnTo>
                    <a:lnTo>
                      <a:pt x="171" y="225"/>
                    </a:lnTo>
                    <a:lnTo>
                      <a:pt x="215" y="210"/>
                    </a:lnTo>
                    <a:lnTo>
                      <a:pt x="232" y="202"/>
                    </a:lnTo>
                    <a:lnTo>
                      <a:pt x="255" y="192"/>
                    </a:lnTo>
                    <a:lnTo>
                      <a:pt x="261" y="173"/>
                    </a:lnTo>
                    <a:lnTo>
                      <a:pt x="263" y="154"/>
                    </a:lnTo>
                    <a:lnTo>
                      <a:pt x="255" y="144"/>
                    </a:lnTo>
                    <a:lnTo>
                      <a:pt x="255" y="144"/>
                    </a:lnTo>
                    <a:lnTo>
                      <a:pt x="252" y="144"/>
                    </a:lnTo>
                    <a:lnTo>
                      <a:pt x="230" y="141"/>
                    </a:lnTo>
                    <a:lnTo>
                      <a:pt x="211" y="137"/>
                    </a:lnTo>
                    <a:lnTo>
                      <a:pt x="209" y="125"/>
                    </a:lnTo>
                    <a:lnTo>
                      <a:pt x="204" y="118"/>
                    </a:lnTo>
                    <a:lnTo>
                      <a:pt x="204" y="112"/>
                    </a:lnTo>
                    <a:lnTo>
                      <a:pt x="198" y="108"/>
                    </a:lnTo>
                    <a:lnTo>
                      <a:pt x="196" y="108"/>
                    </a:lnTo>
                    <a:lnTo>
                      <a:pt x="194" y="102"/>
                    </a:lnTo>
                    <a:lnTo>
                      <a:pt x="192" y="96"/>
                    </a:lnTo>
                    <a:lnTo>
                      <a:pt x="194" y="93"/>
                    </a:lnTo>
                    <a:lnTo>
                      <a:pt x="194" y="87"/>
                    </a:lnTo>
                    <a:lnTo>
                      <a:pt x="190" y="83"/>
                    </a:lnTo>
                    <a:lnTo>
                      <a:pt x="184" y="79"/>
                    </a:lnTo>
                    <a:lnTo>
                      <a:pt x="182" y="73"/>
                    </a:lnTo>
                    <a:lnTo>
                      <a:pt x="181" y="68"/>
                    </a:lnTo>
                    <a:lnTo>
                      <a:pt x="177" y="66"/>
                    </a:lnTo>
                    <a:lnTo>
                      <a:pt x="173" y="62"/>
                    </a:lnTo>
                    <a:lnTo>
                      <a:pt x="171" y="56"/>
                    </a:lnTo>
                    <a:lnTo>
                      <a:pt x="171" y="48"/>
                    </a:lnTo>
                    <a:lnTo>
                      <a:pt x="159" y="50"/>
                    </a:lnTo>
                    <a:lnTo>
                      <a:pt x="158" y="45"/>
                    </a:lnTo>
                    <a:lnTo>
                      <a:pt x="140" y="41"/>
                    </a:lnTo>
                    <a:lnTo>
                      <a:pt x="117" y="39"/>
                    </a:lnTo>
                    <a:lnTo>
                      <a:pt x="108" y="33"/>
                    </a:lnTo>
                    <a:lnTo>
                      <a:pt x="106" y="25"/>
                    </a:lnTo>
                    <a:lnTo>
                      <a:pt x="98" y="25"/>
                    </a:lnTo>
                    <a:lnTo>
                      <a:pt x="96" y="22"/>
                    </a:lnTo>
                    <a:lnTo>
                      <a:pt x="62" y="0"/>
                    </a:lnTo>
                    <a:lnTo>
                      <a:pt x="62" y="4"/>
                    </a:lnTo>
                    <a:lnTo>
                      <a:pt x="37" y="10"/>
                    </a:lnTo>
                    <a:lnTo>
                      <a:pt x="44" y="23"/>
                    </a:lnTo>
                    <a:lnTo>
                      <a:pt x="40" y="25"/>
                    </a:lnTo>
                    <a:lnTo>
                      <a:pt x="37" y="29"/>
                    </a:lnTo>
                    <a:lnTo>
                      <a:pt x="35" y="31"/>
                    </a:lnTo>
                    <a:lnTo>
                      <a:pt x="33" y="35"/>
                    </a:lnTo>
                    <a:lnTo>
                      <a:pt x="29" y="37"/>
                    </a:lnTo>
                    <a:lnTo>
                      <a:pt x="27" y="39"/>
                    </a:lnTo>
                    <a:lnTo>
                      <a:pt x="16" y="45"/>
                    </a:lnTo>
                    <a:lnTo>
                      <a:pt x="2" y="43"/>
                    </a:lnTo>
                    <a:lnTo>
                      <a:pt x="2" y="47"/>
                    </a:lnTo>
                    <a:lnTo>
                      <a:pt x="0" y="50"/>
                    </a:lnTo>
                    <a:lnTo>
                      <a:pt x="10" y="58"/>
                    </a:lnTo>
                    <a:lnTo>
                      <a:pt x="16" y="64"/>
                    </a:lnTo>
                    <a:lnTo>
                      <a:pt x="17" y="71"/>
                    </a:lnTo>
                    <a:lnTo>
                      <a:pt x="23" y="81"/>
                    </a:lnTo>
                    <a:lnTo>
                      <a:pt x="29" y="85"/>
                    </a:lnTo>
                    <a:lnTo>
                      <a:pt x="33" y="89"/>
                    </a:lnTo>
                    <a:lnTo>
                      <a:pt x="35" y="100"/>
                    </a:lnTo>
                    <a:lnTo>
                      <a:pt x="37" y="110"/>
                    </a:lnTo>
                    <a:lnTo>
                      <a:pt x="46" y="118"/>
                    </a:lnTo>
                    <a:lnTo>
                      <a:pt x="54" y="129"/>
                    </a:lnTo>
                    <a:lnTo>
                      <a:pt x="54" y="133"/>
                    </a:lnTo>
                    <a:lnTo>
                      <a:pt x="52" y="139"/>
                    </a:lnTo>
                    <a:lnTo>
                      <a:pt x="52" y="148"/>
                    </a:lnTo>
                    <a:lnTo>
                      <a:pt x="56" y="156"/>
                    </a:lnTo>
                    <a:lnTo>
                      <a:pt x="56" y="167"/>
                    </a:lnTo>
                    <a:lnTo>
                      <a:pt x="58" y="177"/>
                    </a:lnTo>
                    <a:lnTo>
                      <a:pt x="67" y="187"/>
                    </a:lnTo>
                    <a:lnTo>
                      <a:pt x="79" y="194"/>
                    </a:lnTo>
                    <a:lnTo>
                      <a:pt x="83" y="206"/>
                    </a:lnTo>
                    <a:lnTo>
                      <a:pt x="85" y="217"/>
                    </a:lnTo>
                    <a:lnTo>
                      <a:pt x="88" y="219"/>
                    </a:lnTo>
                    <a:lnTo>
                      <a:pt x="92" y="221"/>
                    </a:lnTo>
                    <a:lnTo>
                      <a:pt x="102" y="236"/>
                    </a:lnTo>
                    <a:lnTo>
                      <a:pt x="102" y="238"/>
                    </a:lnTo>
                    <a:lnTo>
                      <a:pt x="102" y="24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1" name="Freeform 59"/>
              <p:cNvSpPr>
                <a:spLocks/>
              </p:cNvSpPr>
              <p:nvPr/>
            </p:nvSpPr>
            <p:spPr bwMode="gray">
              <a:xfrm>
                <a:off x="3084" y="2835"/>
                <a:ext cx="31" cy="25"/>
              </a:xfrm>
              <a:custGeom>
                <a:avLst/>
                <a:gdLst/>
                <a:ahLst/>
                <a:cxnLst>
                  <a:cxn ang="0">
                    <a:pos x="4" y="10"/>
                  </a:cxn>
                  <a:cxn ang="0">
                    <a:pos x="4" y="12"/>
                  </a:cxn>
                  <a:cxn ang="0">
                    <a:pos x="4" y="12"/>
                  </a:cxn>
                  <a:cxn ang="0">
                    <a:pos x="2" y="12"/>
                  </a:cxn>
                  <a:cxn ang="0">
                    <a:pos x="2" y="12"/>
                  </a:cxn>
                  <a:cxn ang="0">
                    <a:pos x="0" y="13"/>
                  </a:cxn>
                  <a:cxn ang="0">
                    <a:pos x="0" y="15"/>
                  </a:cxn>
                  <a:cxn ang="0">
                    <a:pos x="2" y="19"/>
                  </a:cxn>
                  <a:cxn ang="0">
                    <a:pos x="6" y="19"/>
                  </a:cxn>
                  <a:cxn ang="0">
                    <a:pos x="8" y="19"/>
                  </a:cxn>
                  <a:cxn ang="0">
                    <a:pos x="12" y="19"/>
                  </a:cxn>
                  <a:cxn ang="0">
                    <a:pos x="12" y="21"/>
                  </a:cxn>
                  <a:cxn ang="0">
                    <a:pos x="14" y="25"/>
                  </a:cxn>
                  <a:cxn ang="0">
                    <a:pos x="14" y="25"/>
                  </a:cxn>
                  <a:cxn ang="0">
                    <a:pos x="16" y="23"/>
                  </a:cxn>
                  <a:cxn ang="0">
                    <a:pos x="20" y="19"/>
                  </a:cxn>
                  <a:cxn ang="0">
                    <a:pos x="21" y="17"/>
                  </a:cxn>
                  <a:cxn ang="0">
                    <a:pos x="25" y="19"/>
                  </a:cxn>
                  <a:cxn ang="0">
                    <a:pos x="29" y="19"/>
                  </a:cxn>
                  <a:cxn ang="0">
                    <a:pos x="29" y="19"/>
                  </a:cxn>
                  <a:cxn ang="0">
                    <a:pos x="29" y="15"/>
                  </a:cxn>
                  <a:cxn ang="0">
                    <a:pos x="29" y="10"/>
                  </a:cxn>
                  <a:cxn ang="0">
                    <a:pos x="31" y="8"/>
                  </a:cxn>
                  <a:cxn ang="0">
                    <a:pos x="27" y="0"/>
                  </a:cxn>
                  <a:cxn ang="0">
                    <a:pos x="23" y="2"/>
                  </a:cxn>
                  <a:cxn ang="0">
                    <a:pos x="20" y="4"/>
                  </a:cxn>
                  <a:cxn ang="0">
                    <a:pos x="18" y="6"/>
                  </a:cxn>
                  <a:cxn ang="0">
                    <a:pos x="14" y="4"/>
                  </a:cxn>
                  <a:cxn ang="0">
                    <a:pos x="10" y="0"/>
                  </a:cxn>
                  <a:cxn ang="0">
                    <a:pos x="6" y="0"/>
                  </a:cxn>
                  <a:cxn ang="0">
                    <a:pos x="6" y="2"/>
                  </a:cxn>
                  <a:cxn ang="0">
                    <a:pos x="6" y="6"/>
                  </a:cxn>
                  <a:cxn ang="0">
                    <a:pos x="6" y="8"/>
                  </a:cxn>
                  <a:cxn ang="0">
                    <a:pos x="6" y="8"/>
                  </a:cxn>
                  <a:cxn ang="0">
                    <a:pos x="4" y="10"/>
                  </a:cxn>
                  <a:cxn ang="0">
                    <a:pos x="4" y="10"/>
                  </a:cxn>
                </a:cxnLst>
                <a:rect l="0" t="0" r="r" b="b"/>
                <a:pathLst>
                  <a:path w="31" h="25">
                    <a:moveTo>
                      <a:pt x="4" y="10"/>
                    </a:moveTo>
                    <a:lnTo>
                      <a:pt x="4" y="12"/>
                    </a:lnTo>
                    <a:lnTo>
                      <a:pt x="4" y="12"/>
                    </a:lnTo>
                    <a:lnTo>
                      <a:pt x="2" y="12"/>
                    </a:lnTo>
                    <a:lnTo>
                      <a:pt x="2" y="12"/>
                    </a:lnTo>
                    <a:lnTo>
                      <a:pt x="0" y="13"/>
                    </a:lnTo>
                    <a:lnTo>
                      <a:pt x="0" y="15"/>
                    </a:lnTo>
                    <a:lnTo>
                      <a:pt x="2" y="19"/>
                    </a:lnTo>
                    <a:lnTo>
                      <a:pt x="6" y="19"/>
                    </a:lnTo>
                    <a:lnTo>
                      <a:pt x="8" y="19"/>
                    </a:lnTo>
                    <a:lnTo>
                      <a:pt x="12" y="19"/>
                    </a:lnTo>
                    <a:lnTo>
                      <a:pt x="12" y="21"/>
                    </a:lnTo>
                    <a:lnTo>
                      <a:pt x="14" y="25"/>
                    </a:lnTo>
                    <a:lnTo>
                      <a:pt x="14" y="25"/>
                    </a:lnTo>
                    <a:lnTo>
                      <a:pt x="16" y="23"/>
                    </a:lnTo>
                    <a:lnTo>
                      <a:pt x="20" y="19"/>
                    </a:lnTo>
                    <a:lnTo>
                      <a:pt x="21" y="17"/>
                    </a:lnTo>
                    <a:lnTo>
                      <a:pt x="25" y="19"/>
                    </a:lnTo>
                    <a:lnTo>
                      <a:pt x="29" y="19"/>
                    </a:lnTo>
                    <a:lnTo>
                      <a:pt x="29" y="19"/>
                    </a:lnTo>
                    <a:lnTo>
                      <a:pt x="29" y="15"/>
                    </a:lnTo>
                    <a:lnTo>
                      <a:pt x="29" y="10"/>
                    </a:lnTo>
                    <a:lnTo>
                      <a:pt x="31" y="8"/>
                    </a:lnTo>
                    <a:lnTo>
                      <a:pt x="27" y="0"/>
                    </a:lnTo>
                    <a:lnTo>
                      <a:pt x="23" y="2"/>
                    </a:lnTo>
                    <a:lnTo>
                      <a:pt x="20" y="4"/>
                    </a:lnTo>
                    <a:lnTo>
                      <a:pt x="18" y="6"/>
                    </a:lnTo>
                    <a:lnTo>
                      <a:pt x="14" y="4"/>
                    </a:lnTo>
                    <a:lnTo>
                      <a:pt x="10" y="0"/>
                    </a:lnTo>
                    <a:lnTo>
                      <a:pt x="6" y="0"/>
                    </a:lnTo>
                    <a:lnTo>
                      <a:pt x="6" y="2"/>
                    </a:lnTo>
                    <a:lnTo>
                      <a:pt x="6" y="6"/>
                    </a:lnTo>
                    <a:lnTo>
                      <a:pt x="6" y="8"/>
                    </a:lnTo>
                    <a:lnTo>
                      <a:pt x="6" y="8"/>
                    </a:lnTo>
                    <a:lnTo>
                      <a:pt x="4" y="10"/>
                    </a:lnTo>
                    <a:lnTo>
                      <a:pt x="4" y="1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2" name="Freeform 60"/>
              <p:cNvSpPr>
                <a:spLocks/>
              </p:cNvSpPr>
              <p:nvPr/>
            </p:nvSpPr>
            <p:spPr bwMode="gray">
              <a:xfrm>
                <a:off x="2973" y="1883"/>
                <a:ext cx="42" cy="29"/>
              </a:xfrm>
              <a:custGeom>
                <a:avLst/>
                <a:gdLst/>
                <a:ahLst/>
                <a:cxnLst>
                  <a:cxn ang="0">
                    <a:pos x="15" y="2"/>
                  </a:cxn>
                  <a:cxn ang="0">
                    <a:pos x="13" y="4"/>
                  </a:cxn>
                  <a:cxn ang="0">
                    <a:pos x="10" y="6"/>
                  </a:cxn>
                  <a:cxn ang="0">
                    <a:pos x="12" y="0"/>
                  </a:cxn>
                  <a:cxn ang="0">
                    <a:pos x="8" y="0"/>
                  </a:cxn>
                  <a:cxn ang="0">
                    <a:pos x="4" y="4"/>
                  </a:cxn>
                  <a:cxn ang="0">
                    <a:pos x="2" y="6"/>
                  </a:cxn>
                  <a:cxn ang="0">
                    <a:pos x="2" y="10"/>
                  </a:cxn>
                  <a:cxn ang="0">
                    <a:pos x="2" y="16"/>
                  </a:cxn>
                  <a:cxn ang="0">
                    <a:pos x="0" y="17"/>
                  </a:cxn>
                  <a:cxn ang="0">
                    <a:pos x="0" y="19"/>
                  </a:cxn>
                  <a:cxn ang="0">
                    <a:pos x="2" y="21"/>
                  </a:cxn>
                  <a:cxn ang="0">
                    <a:pos x="13" y="25"/>
                  </a:cxn>
                  <a:cxn ang="0">
                    <a:pos x="23" y="27"/>
                  </a:cxn>
                  <a:cxn ang="0">
                    <a:pos x="31" y="29"/>
                  </a:cxn>
                  <a:cxn ang="0">
                    <a:pos x="35" y="29"/>
                  </a:cxn>
                  <a:cxn ang="0">
                    <a:pos x="36" y="29"/>
                  </a:cxn>
                  <a:cxn ang="0">
                    <a:pos x="42" y="27"/>
                  </a:cxn>
                  <a:cxn ang="0">
                    <a:pos x="40" y="14"/>
                  </a:cxn>
                  <a:cxn ang="0">
                    <a:pos x="33" y="14"/>
                  </a:cxn>
                  <a:cxn ang="0">
                    <a:pos x="25" y="12"/>
                  </a:cxn>
                  <a:cxn ang="0">
                    <a:pos x="19" y="6"/>
                  </a:cxn>
                  <a:cxn ang="0">
                    <a:pos x="15" y="2"/>
                  </a:cxn>
                </a:cxnLst>
                <a:rect l="0" t="0" r="r" b="b"/>
                <a:pathLst>
                  <a:path w="42" h="29">
                    <a:moveTo>
                      <a:pt x="15" y="2"/>
                    </a:moveTo>
                    <a:lnTo>
                      <a:pt x="13" y="4"/>
                    </a:lnTo>
                    <a:lnTo>
                      <a:pt x="10" y="6"/>
                    </a:lnTo>
                    <a:lnTo>
                      <a:pt x="12" y="0"/>
                    </a:lnTo>
                    <a:lnTo>
                      <a:pt x="8" y="0"/>
                    </a:lnTo>
                    <a:lnTo>
                      <a:pt x="4" y="4"/>
                    </a:lnTo>
                    <a:lnTo>
                      <a:pt x="2" y="6"/>
                    </a:lnTo>
                    <a:lnTo>
                      <a:pt x="2" y="10"/>
                    </a:lnTo>
                    <a:lnTo>
                      <a:pt x="2" y="16"/>
                    </a:lnTo>
                    <a:lnTo>
                      <a:pt x="0" y="17"/>
                    </a:lnTo>
                    <a:lnTo>
                      <a:pt x="0" y="19"/>
                    </a:lnTo>
                    <a:lnTo>
                      <a:pt x="2" y="21"/>
                    </a:lnTo>
                    <a:lnTo>
                      <a:pt x="13" y="25"/>
                    </a:lnTo>
                    <a:lnTo>
                      <a:pt x="23" y="27"/>
                    </a:lnTo>
                    <a:lnTo>
                      <a:pt x="31" y="29"/>
                    </a:lnTo>
                    <a:lnTo>
                      <a:pt x="35" y="29"/>
                    </a:lnTo>
                    <a:lnTo>
                      <a:pt x="36" y="29"/>
                    </a:lnTo>
                    <a:lnTo>
                      <a:pt x="42" y="27"/>
                    </a:lnTo>
                    <a:lnTo>
                      <a:pt x="40" y="14"/>
                    </a:lnTo>
                    <a:lnTo>
                      <a:pt x="33" y="14"/>
                    </a:lnTo>
                    <a:lnTo>
                      <a:pt x="25" y="12"/>
                    </a:lnTo>
                    <a:lnTo>
                      <a:pt x="19" y="6"/>
                    </a:lnTo>
                    <a:lnTo>
                      <a:pt x="15" y="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3" name="Freeform 61"/>
              <p:cNvSpPr>
                <a:spLocks/>
              </p:cNvSpPr>
              <p:nvPr/>
            </p:nvSpPr>
            <p:spPr bwMode="gray">
              <a:xfrm>
                <a:off x="3192" y="1806"/>
                <a:ext cx="23" cy="18"/>
              </a:xfrm>
              <a:custGeom>
                <a:avLst/>
                <a:gdLst/>
                <a:ahLst/>
                <a:cxnLst>
                  <a:cxn ang="0">
                    <a:pos x="13" y="0"/>
                  </a:cxn>
                  <a:cxn ang="0">
                    <a:pos x="15" y="2"/>
                  </a:cxn>
                  <a:cxn ang="0">
                    <a:pos x="19" y="6"/>
                  </a:cxn>
                  <a:cxn ang="0">
                    <a:pos x="19" y="6"/>
                  </a:cxn>
                  <a:cxn ang="0">
                    <a:pos x="21" y="6"/>
                  </a:cxn>
                  <a:cxn ang="0">
                    <a:pos x="23" y="8"/>
                  </a:cxn>
                  <a:cxn ang="0">
                    <a:pos x="21" y="14"/>
                  </a:cxn>
                  <a:cxn ang="0">
                    <a:pos x="17" y="16"/>
                  </a:cxn>
                  <a:cxn ang="0">
                    <a:pos x="11" y="18"/>
                  </a:cxn>
                  <a:cxn ang="0">
                    <a:pos x="6" y="12"/>
                  </a:cxn>
                  <a:cxn ang="0">
                    <a:pos x="0" y="4"/>
                  </a:cxn>
                  <a:cxn ang="0">
                    <a:pos x="4" y="4"/>
                  </a:cxn>
                  <a:cxn ang="0">
                    <a:pos x="11" y="6"/>
                  </a:cxn>
                  <a:cxn ang="0">
                    <a:pos x="11" y="2"/>
                  </a:cxn>
                  <a:cxn ang="0">
                    <a:pos x="13" y="0"/>
                  </a:cxn>
                </a:cxnLst>
                <a:rect l="0" t="0" r="r" b="b"/>
                <a:pathLst>
                  <a:path w="23" h="18">
                    <a:moveTo>
                      <a:pt x="13" y="0"/>
                    </a:moveTo>
                    <a:lnTo>
                      <a:pt x="15" y="2"/>
                    </a:lnTo>
                    <a:lnTo>
                      <a:pt x="19" y="6"/>
                    </a:lnTo>
                    <a:lnTo>
                      <a:pt x="19" y="6"/>
                    </a:lnTo>
                    <a:lnTo>
                      <a:pt x="21" y="6"/>
                    </a:lnTo>
                    <a:lnTo>
                      <a:pt x="23" y="8"/>
                    </a:lnTo>
                    <a:lnTo>
                      <a:pt x="21" y="14"/>
                    </a:lnTo>
                    <a:lnTo>
                      <a:pt x="17" y="16"/>
                    </a:lnTo>
                    <a:lnTo>
                      <a:pt x="11" y="18"/>
                    </a:lnTo>
                    <a:lnTo>
                      <a:pt x="6" y="12"/>
                    </a:lnTo>
                    <a:lnTo>
                      <a:pt x="0" y="4"/>
                    </a:lnTo>
                    <a:lnTo>
                      <a:pt x="4" y="4"/>
                    </a:lnTo>
                    <a:lnTo>
                      <a:pt x="11" y="6"/>
                    </a:lnTo>
                    <a:lnTo>
                      <a:pt x="11" y="2"/>
                    </a:lnTo>
                    <a:lnTo>
                      <a:pt x="13"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4" name="Freeform 62"/>
              <p:cNvSpPr>
                <a:spLocks/>
              </p:cNvSpPr>
              <p:nvPr/>
            </p:nvSpPr>
            <p:spPr bwMode="gray">
              <a:xfrm>
                <a:off x="3198" y="1799"/>
                <a:ext cx="3" cy="5"/>
              </a:xfrm>
              <a:custGeom>
                <a:avLst/>
                <a:gdLst/>
                <a:ahLst/>
                <a:cxnLst>
                  <a:cxn ang="0">
                    <a:pos x="1" y="0"/>
                  </a:cxn>
                  <a:cxn ang="0">
                    <a:pos x="3" y="4"/>
                  </a:cxn>
                  <a:cxn ang="0">
                    <a:pos x="1" y="5"/>
                  </a:cxn>
                  <a:cxn ang="0">
                    <a:pos x="0" y="2"/>
                  </a:cxn>
                  <a:cxn ang="0">
                    <a:pos x="1" y="0"/>
                  </a:cxn>
                </a:cxnLst>
                <a:rect l="0" t="0" r="r" b="b"/>
                <a:pathLst>
                  <a:path w="3" h="5">
                    <a:moveTo>
                      <a:pt x="1" y="0"/>
                    </a:moveTo>
                    <a:lnTo>
                      <a:pt x="3" y="4"/>
                    </a:lnTo>
                    <a:lnTo>
                      <a:pt x="1" y="5"/>
                    </a:lnTo>
                    <a:lnTo>
                      <a:pt x="0" y="2"/>
                    </a:lnTo>
                    <a:lnTo>
                      <a:pt x="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5" name="Freeform 63"/>
              <p:cNvSpPr>
                <a:spLocks/>
              </p:cNvSpPr>
              <p:nvPr/>
            </p:nvSpPr>
            <p:spPr bwMode="gray">
              <a:xfrm>
                <a:off x="3190" y="1776"/>
                <a:ext cx="9" cy="4"/>
              </a:xfrm>
              <a:custGeom>
                <a:avLst/>
                <a:gdLst/>
                <a:ahLst/>
                <a:cxnLst>
                  <a:cxn ang="0">
                    <a:pos x="2" y="0"/>
                  </a:cxn>
                  <a:cxn ang="0">
                    <a:pos x="8" y="0"/>
                  </a:cxn>
                  <a:cxn ang="0">
                    <a:pos x="9" y="2"/>
                  </a:cxn>
                  <a:cxn ang="0">
                    <a:pos x="6" y="4"/>
                  </a:cxn>
                  <a:cxn ang="0">
                    <a:pos x="2" y="4"/>
                  </a:cxn>
                  <a:cxn ang="0">
                    <a:pos x="0" y="2"/>
                  </a:cxn>
                  <a:cxn ang="0">
                    <a:pos x="2" y="0"/>
                  </a:cxn>
                </a:cxnLst>
                <a:rect l="0" t="0" r="r" b="b"/>
                <a:pathLst>
                  <a:path w="9" h="4">
                    <a:moveTo>
                      <a:pt x="2" y="0"/>
                    </a:moveTo>
                    <a:lnTo>
                      <a:pt x="8" y="0"/>
                    </a:lnTo>
                    <a:lnTo>
                      <a:pt x="9" y="2"/>
                    </a:lnTo>
                    <a:lnTo>
                      <a:pt x="6" y="4"/>
                    </a:lnTo>
                    <a:lnTo>
                      <a:pt x="2" y="4"/>
                    </a:lnTo>
                    <a:lnTo>
                      <a:pt x="0"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6" name="Freeform 64"/>
              <p:cNvSpPr>
                <a:spLocks/>
              </p:cNvSpPr>
              <p:nvPr/>
            </p:nvSpPr>
            <p:spPr bwMode="gray">
              <a:xfrm>
                <a:off x="3104" y="1747"/>
                <a:ext cx="36" cy="36"/>
              </a:xfrm>
              <a:custGeom>
                <a:avLst/>
                <a:gdLst/>
                <a:ahLst/>
                <a:cxnLst>
                  <a:cxn ang="0">
                    <a:pos x="11" y="0"/>
                  </a:cxn>
                  <a:cxn ang="0">
                    <a:pos x="17" y="6"/>
                  </a:cxn>
                  <a:cxn ang="0">
                    <a:pos x="24" y="11"/>
                  </a:cxn>
                  <a:cxn ang="0">
                    <a:pos x="26" y="11"/>
                  </a:cxn>
                  <a:cxn ang="0">
                    <a:pos x="30" y="11"/>
                  </a:cxn>
                  <a:cxn ang="0">
                    <a:pos x="32" y="15"/>
                  </a:cxn>
                  <a:cxn ang="0">
                    <a:pos x="34" y="19"/>
                  </a:cxn>
                  <a:cxn ang="0">
                    <a:pos x="36" y="23"/>
                  </a:cxn>
                  <a:cxn ang="0">
                    <a:pos x="36" y="29"/>
                  </a:cxn>
                  <a:cxn ang="0">
                    <a:pos x="34" y="27"/>
                  </a:cxn>
                  <a:cxn ang="0">
                    <a:pos x="32" y="27"/>
                  </a:cxn>
                  <a:cxn ang="0">
                    <a:pos x="32" y="29"/>
                  </a:cxn>
                  <a:cxn ang="0">
                    <a:pos x="32" y="33"/>
                  </a:cxn>
                  <a:cxn ang="0">
                    <a:pos x="23" y="34"/>
                  </a:cxn>
                  <a:cxn ang="0">
                    <a:pos x="15" y="36"/>
                  </a:cxn>
                  <a:cxn ang="0">
                    <a:pos x="15" y="33"/>
                  </a:cxn>
                  <a:cxn ang="0">
                    <a:pos x="15" y="31"/>
                  </a:cxn>
                  <a:cxn ang="0">
                    <a:pos x="11" y="27"/>
                  </a:cxn>
                  <a:cxn ang="0">
                    <a:pos x="7" y="23"/>
                  </a:cxn>
                  <a:cxn ang="0">
                    <a:pos x="7" y="19"/>
                  </a:cxn>
                  <a:cxn ang="0">
                    <a:pos x="7" y="17"/>
                  </a:cxn>
                  <a:cxn ang="0">
                    <a:pos x="3" y="11"/>
                  </a:cxn>
                  <a:cxn ang="0">
                    <a:pos x="0" y="8"/>
                  </a:cxn>
                  <a:cxn ang="0">
                    <a:pos x="5" y="4"/>
                  </a:cxn>
                  <a:cxn ang="0">
                    <a:pos x="11" y="0"/>
                  </a:cxn>
                </a:cxnLst>
                <a:rect l="0" t="0" r="r" b="b"/>
                <a:pathLst>
                  <a:path w="36" h="36">
                    <a:moveTo>
                      <a:pt x="11" y="0"/>
                    </a:moveTo>
                    <a:lnTo>
                      <a:pt x="17" y="6"/>
                    </a:lnTo>
                    <a:lnTo>
                      <a:pt x="24" y="11"/>
                    </a:lnTo>
                    <a:lnTo>
                      <a:pt x="26" y="11"/>
                    </a:lnTo>
                    <a:lnTo>
                      <a:pt x="30" y="11"/>
                    </a:lnTo>
                    <a:lnTo>
                      <a:pt x="32" y="15"/>
                    </a:lnTo>
                    <a:lnTo>
                      <a:pt x="34" y="19"/>
                    </a:lnTo>
                    <a:lnTo>
                      <a:pt x="36" y="23"/>
                    </a:lnTo>
                    <a:lnTo>
                      <a:pt x="36" y="29"/>
                    </a:lnTo>
                    <a:lnTo>
                      <a:pt x="34" y="27"/>
                    </a:lnTo>
                    <a:lnTo>
                      <a:pt x="32" y="27"/>
                    </a:lnTo>
                    <a:lnTo>
                      <a:pt x="32" y="29"/>
                    </a:lnTo>
                    <a:lnTo>
                      <a:pt x="32" y="33"/>
                    </a:lnTo>
                    <a:lnTo>
                      <a:pt x="23" y="34"/>
                    </a:lnTo>
                    <a:lnTo>
                      <a:pt x="15" y="36"/>
                    </a:lnTo>
                    <a:lnTo>
                      <a:pt x="15" y="33"/>
                    </a:lnTo>
                    <a:lnTo>
                      <a:pt x="15" y="31"/>
                    </a:lnTo>
                    <a:lnTo>
                      <a:pt x="11" y="27"/>
                    </a:lnTo>
                    <a:lnTo>
                      <a:pt x="7" y="23"/>
                    </a:lnTo>
                    <a:lnTo>
                      <a:pt x="7" y="19"/>
                    </a:lnTo>
                    <a:lnTo>
                      <a:pt x="7" y="17"/>
                    </a:lnTo>
                    <a:lnTo>
                      <a:pt x="3" y="11"/>
                    </a:lnTo>
                    <a:lnTo>
                      <a:pt x="0" y="8"/>
                    </a:lnTo>
                    <a:lnTo>
                      <a:pt x="5" y="4"/>
                    </a:lnTo>
                    <a:lnTo>
                      <a:pt x="1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7" name="Freeform 65"/>
              <p:cNvSpPr>
                <a:spLocks/>
              </p:cNvSpPr>
              <p:nvPr/>
            </p:nvSpPr>
            <p:spPr bwMode="gray">
              <a:xfrm>
                <a:off x="3161" y="1730"/>
                <a:ext cx="23" cy="38"/>
              </a:xfrm>
              <a:custGeom>
                <a:avLst/>
                <a:gdLst/>
                <a:ahLst/>
                <a:cxnLst>
                  <a:cxn ang="0">
                    <a:pos x="4" y="0"/>
                  </a:cxn>
                  <a:cxn ang="0">
                    <a:pos x="10" y="2"/>
                  </a:cxn>
                  <a:cxn ang="0">
                    <a:pos x="15" y="3"/>
                  </a:cxn>
                  <a:cxn ang="0">
                    <a:pos x="15" y="11"/>
                  </a:cxn>
                  <a:cxn ang="0">
                    <a:pos x="17" y="19"/>
                  </a:cxn>
                  <a:cxn ang="0">
                    <a:pos x="21" y="23"/>
                  </a:cxn>
                  <a:cxn ang="0">
                    <a:pos x="23" y="32"/>
                  </a:cxn>
                  <a:cxn ang="0">
                    <a:pos x="19" y="34"/>
                  </a:cxn>
                  <a:cxn ang="0">
                    <a:pos x="17" y="38"/>
                  </a:cxn>
                  <a:cxn ang="0">
                    <a:pos x="10" y="28"/>
                  </a:cxn>
                  <a:cxn ang="0">
                    <a:pos x="0" y="21"/>
                  </a:cxn>
                  <a:cxn ang="0">
                    <a:pos x="0" y="17"/>
                  </a:cxn>
                  <a:cxn ang="0">
                    <a:pos x="4" y="19"/>
                  </a:cxn>
                  <a:cxn ang="0">
                    <a:pos x="6" y="19"/>
                  </a:cxn>
                  <a:cxn ang="0">
                    <a:pos x="4" y="15"/>
                  </a:cxn>
                  <a:cxn ang="0">
                    <a:pos x="6" y="13"/>
                  </a:cxn>
                  <a:cxn ang="0">
                    <a:pos x="6" y="13"/>
                  </a:cxn>
                  <a:cxn ang="0">
                    <a:pos x="10" y="15"/>
                  </a:cxn>
                  <a:cxn ang="0">
                    <a:pos x="10" y="13"/>
                  </a:cxn>
                  <a:cxn ang="0">
                    <a:pos x="12" y="9"/>
                  </a:cxn>
                  <a:cxn ang="0">
                    <a:pos x="12" y="7"/>
                  </a:cxn>
                  <a:cxn ang="0">
                    <a:pos x="10" y="5"/>
                  </a:cxn>
                  <a:cxn ang="0">
                    <a:pos x="10" y="3"/>
                  </a:cxn>
                  <a:cxn ang="0">
                    <a:pos x="8" y="5"/>
                  </a:cxn>
                  <a:cxn ang="0">
                    <a:pos x="8" y="7"/>
                  </a:cxn>
                  <a:cxn ang="0">
                    <a:pos x="4" y="7"/>
                  </a:cxn>
                  <a:cxn ang="0">
                    <a:pos x="2" y="5"/>
                  </a:cxn>
                  <a:cxn ang="0">
                    <a:pos x="2" y="3"/>
                  </a:cxn>
                  <a:cxn ang="0">
                    <a:pos x="2" y="0"/>
                  </a:cxn>
                  <a:cxn ang="0">
                    <a:pos x="4" y="0"/>
                  </a:cxn>
                </a:cxnLst>
                <a:rect l="0" t="0" r="r" b="b"/>
                <a:pathLst>
                  <a:path w="23" h="38">
                    <a:moveTo>
                      <a:pt x="4" y="0"/>
                    </a:moveTo>
                    <a:lnTo>
                      <a:pt x="10" y="2"/>
                    </a:lnTo>
                    <a:lnTo>
                      <a:pt x="15" y="3"/>
                    </a:lnTo>
                    <a:lnTo>
                      <a:pt x="15" y="11"/>
                    </a:lnTo>
                    <a:lnTo>
                      <a:pt x="17" y="19"/>
                    </a:lnTo>
                    <a:lnTo>
                      <a:pt x="21" y="23"/>
                    </a:lnTo>
                    <a:lnTo>
                      <a:pt x="23" y="32"/>
                    </a:lnTo>
                    <a:lnTo>
                      <a:pt x="19" y="34"/>
                    </a:lnTo>
                    <a:lnTo>
                      <a:pt x="17" y="38"/>
                    </a:lnTo>
                    <a:lnTo>
                      <a:pt x="10" y="28"/>
                    </a:lnTo>
                    <a:lnTo>
                      <a:pt x="0" y="21"/>
                    </a:lnTo>
                    <a:lnTo>
                      <a:pt x="0" y="17"/>
                    </a:lnTo>
                    <a:lnTo>
                      <a:pt x="4" y="19"/>
                    </a:lnTo>
                    <a:lnTo>
                      <a:pt x="6" y="19"/>
                    </a:lnTo>
                    <a:lnTo>
                      <a:pt x="4" y="15"/>
                    </a:lnTo>
                    <a:lnTo>
                      <a:pt x="6" y="13"/>
                    </a:lnTo>
                    <a:lnTo>
                      <a:pt x="6" y="13"/>
                    </a:lnTo>
                    <a:lnTo>
                      <a:pt x="10" y="15"/>
                    </a:lnTo>
                    <a:lnTo>
                      <a:pt x="10" y="13"/>
                    </a:lnTo>
                    <a:lnTo>
                      <a:pt x="12" y="9"/>
                    </a:lnTo>
                    <a:lnTo>
                      <a:pt x="12" y="7"/>
                    </a:lnTo>
                    <a:lnTo>
                      <a:pt x="10" y="5"/>
                    </a:lnTo>
                    <a:lnTo>
                      <a:pt x="10" y="3"/>
                    </a:lnTo>
                    <a:lnTo>
                      <a:pt x="8" y="5"/>
                    </a:lnTo>
                    <a:lnTo>
                      <a:pt x="8" y="7"/>
                    </a:lnTo>
                    <a:lnTo>
                      <a:pt x="4" y="7"/>
                    </a:lnTo>
                    <a:lnTo>
                      <a:pt x="2" y="5"/>
                    </a:lnTo>
                    <a:lnTo>
                      <a:pt x="2" y="3"/>
                    </a:lnTo>
                    <a:lnTo>
                      <a:pt x="2" y="0"/>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8" name="Freeform 66"/>
              <p:cNvSpPr>
                <a:spLocks/>
              </p:cNvSpPr>
              <p:nvPr/>
            </p:nvSpPr>
            <p:spPr bwMode="gray">
              <a:xfrm>
                <a:off x="3157" y="1707"/>
                <a:ext cx="12" cy="11"/>
              </a:xfrm>
              <a:custGeom>
                <a:avLst/>
                <a:gdLst/>
                <a:ahLst/>
                <a:cxnLst>
                  <a:cxn ang="0">
                    <a:pos x="0" y="0"/>
                  </a:cxn>
                  <a:cxn ang="0">
                    <a:pos x="6" y="2"/>
                  </a:cxn>
                  <a:cxn ang="0">
                    <a:pos x="8" y="3"/>
                  </a:cxn>
                  <a:cxn ang="0">
                    <a:pos x="8" y="5"/>
                  </a:cxn>
                  <a:cxn ang="0">
                    <a:pos x="10" y="7"/>
                  </a:cxn>
                  <a:cxn ang="0">
                    <a:pos x="12" y="9"/>
                  </a:cxn>
                  <a:cxn ang="0">
                    <a:pos x="12" y="11"/>
                  </a:cxn>
                  <a:cxn ang="0">
                    <a:pos x="8" y="11"/>
                  </a:cxn>
                  <a:cxn ang="0">
                    <a:pos x="2" y="11"/>
                  </a:cxn>
                  <a:cxn ang="0">
                    <a:pos x="0" y="3"/>
                  </a:cxn>
                  <a:cxn ang="0">
                    <a:pos x="0" y="0"/>
                  </a:cxn>
                </a:cxnLst>
                <a:rect l="0" t="0" r="r" b="b"/>
                <a:pathLst>
                  <a:path w="12" h="11">
                    <a:moveTo>
                      <a:pt x="0" y="0"/>
                    </a:moveTo>
                    <a:lnTo>
                      <a:pt x="6" y="2"/>
                    </a:lnTo>
                    <a:lnTo>
                      <a:pt x="8" y="3"/>
                    </a:lnTo>
                    <a:lnTo>
                      <a:pt x="8" y="5"/>
                    </a:lnTo>
                    <a:lnTo>
                      <a:pt x="10" y="7"/>
                    </a:lnTo>
                    <a:lnTo>
                      <a:pt x="12" y="9"/>
                    </a:lnTo>
                    <a:lnTo>
                      <a:pt x="12" y="11"/>
                    </a:lnTo>
                    <a:lnTo>
                      <a:pt x="8" y="11"/>
                    </a:lnTo>
                    <a:lnTo>
                      <a:pt x="2" y="11"/>
                    </a:lnTo>
                    <a:lnTo>
                      <a:pt x="0" y="3"/>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39" name="Freeform 67"/>
              <p:cNvSpPr>
                <a:spLocks/>
              </p:cNvSpPr>
              <p:nvPr/>
            </p:nvSpPr>
            <p:spPr bwMode="gray">
              <a:xfrm>
                <a:off x="3211" y="1682"/>
                <a:ext cx="2" cy="4"/>
              </a:xfrm>
              <a:custGeom>
                <a:avLst/>
                <a:gdLst/>
                <a:ahLst/>
                <a:cxnLst>
                  <a:cxn ang="0">
                    <a:pos x="2" y="0"/>
                  </a:cxn>
                  <a:cxn ang="0">
                    <a:pos x="2" y="2"/>
                  </a:cxn>
                  <a:cxn ang="0">
                    <a:pos x="0" y="4"/>
                  </a:cxn>
                  <a:cxn ang="0">
                    <a:pos x="0" y="0"/>
                  </a:cxn>
                  <a:cxn ang="0">
                    <a:pos x="2" y="0"/>
                  </a:cxn>
                </a:cxnLst>
                <a:rect l="0" t="0" r="r" b="b"/>
                <a:pathLst>
                  <a:path w="2" h="4">
                    <a:moveTo>
                      <a:pt x="2" y="0"/>
                    </a:moveTo>
                    <a:lnTo>
                      <a:pt x="2" y="2"/>
                    </a:lnTo>
                    <a:lnTo>
                      <a:pt x="0" y="4"/>
                    </a:lnTo>
                    <a:lnTo>
                      <a:pt x="0"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0" name="Freeform 68"/>
              <p:cNvSpPr>
                <a:spLocks/>
              </p:cNvSpPr>
              <p:nvPr/>
            </p:nvSpPr>
            <p:spPr bwMode="gray">
              <a:xfrm>
                <a:off x="3338" y="1574"/>
                <a:ext cx="15" cy="17"/>
              </a:xfrm>
              <a:custGeom>
                <a:avLst/>
                <a:gdLst/>
                <a:ahLst/>
                <a:cxnLst>
                  <a:cxn ang="0">
                    <a:pos x="5" y="0"/>
                  </a:cxn>
                  <a:cxn ang="0">
                    <a:pos x="3" y="2"/>
                  </a:cxn>
                  <a:cxn ang="0">
                    <a:pos x="0" y="4"/>
                  </a:cxn>
                  <a:cxn ang="0">
                    <a:pos x="0" y="8"/>
                  </a:cxn>
                  <a:cxn ang="0">
                    <a:pos x="0" y="14"/>
                  </a:cxn>
                  <a:cxn ang="0">
                    <a:pos x="2" y="16"/>
                  </a:cxn>
                  <a:cxn ang="0">
                    <a:pos x="3" y="17"/>
                  </a:cxn>
                  <a:cxn ang="0">
                    <a:pos x="7" y="17"/>
                  </a:cxn>
                  <a:cxn ang="0">
                    <a:pos x="9" y="16"/>
                  </a:cxn>
                  <a:cxn ang="0">
                    <a:pos x="11" y="14"/>
                  </a:cxn>
                  <a:cxn ang="0">
                    <a:pos x="15" y="12"/>
                  </a:cxn>
                  <a:cxn ang="0">
                    <a:pos x="15" y="8"/>
                  </a:cxn>
                  <a:cxn ang="0">
                    <a:pos x="15" y="4"/>
                  </a:cxn>
                  <a:cxn ang="0">
                    <a:pos x="9" y="2"/>
                  </a:cxn>
                  <a:cxn ang="0">
                    <a:pos x="5" y="0"/>
                  </a:cxn>
                </a:cxnLst>
                <a:rect l="0" t="0" r="r" b="b"/>
                <a:pathLst>
                  <a:path w="15" h="17">
                    <a:moveTo>
                      <a:pt x="5" y="0"/>
                    </a:moveTo>
                    <a:lnTo>
                      <a:pt x="3" y="2"/>
                    </a:lnTo>
                    <a:lnTo>
                      <a:pt x="0" y="4"/>
                    </a:lnTo>
                    <a:lnTo>
                      <a:pt x="0" y="8"/>
                    </a:lnTo>
                    <a:lnTo>
                      <a:pt x="0" y="14"/>
                    </a:lnTo>
                    <a:lnTo>
                      <a:pt x="2" y="16"/>
                    </a:lnTo>
                    <a:lnTo>
                      <a:pt x="3" y="17"/>
                    </a:lnTo>
                    <a:lnTo>
                      <a:pt x="7" y="17"/>
                    </a:lnTo>
                    <a:lnTo>
                      <a:pt x="9" y="16"/>
                    </a:lnTo>
                    <a:lnTo>
                      <a:pt x="11" y="14"/>
                    </a:lnTo>
                    <a:lnTo>
                      <a:pt x="15" y="12"/>
                    </a:lnTo>
                    <a:lnTo>
                      <a:pt x="15" y="8"/>
                    </a:lnTo>
                    <a:lnTo>
                      <a:pt x="15" y="4"/>
                    </a:lnTo>
                    <a:lnTo>
                      <a:pt x="9" y="2"/>
                    </a:lnTo>
                    <a:lnTo>
                      <a:pt x="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1" name="Freeform 69"/>
              <p:cNvSpPr>
                <a:spLocks/>
              </p:cNvSpPr>
              <p:nvPr/>
            </p:nvSpPr>
            <p:spPr bwMode="gray">
              <a:xfrm>
                <a:off x="3460" y="1557"/>
                <a:ext cx="22" cy="17"/>
              </a:xfrm>
              <a:custGeom>
                <a:avLst/>
                <a:gdLst/>
                <a:ahLst/>
                <a:cxnLst>
                  <a:cxn ang="0">
                    <a:pos x="0" y="0"/>
                  </a:cxn>
                  <a:cxn ang="0">
                    <a:pos x="0" y="6"/>
                  </a:cxn>
                  <a:cxn ang="0">
                    <a:pos x="0" y="11"/>
                  </a:cxn>
                  <a:cxn ang="0">
                    <a:pos x="6" y="13"/>
                  </a:cxn>
                  <a:cxn ang="0">
                    <a:pos x="12" y="13"/>
                  </a:cxn>
                  <a:cxn ang="0">
                    <a:pos x="12" y="17"/>
                  </a:cxn>
                  <a:cxn ang="0">
                    <a:pos x="16" y="17"/>
                  </a:cxn>
                  <a:cxn ang="0">
                    <a:pos x="22" y="17"/>
                  </a:cxn>
                  <a:cxn ang="0">
                    <a:pos x="22" y="13"/>
                  </a:cxn>
                  <a:cxn ang="0">
                    <a:pos x="22" y="10"/>
                  </a:cxn>
                  <a:cxn ang="0">
                    <a:pos x="14" y="4"/>
                  </a:cxn>
                  <a:cxn ang="0">
                    <a:pos x="8" y="0"/>
                  </a:cxn>
                  <a:cxn ang="0">
                    <a:pos x="4" y="0"/>
                  </a:cxn>
                  <a:cxn ang="0">
                    <a:pos x="0" y="0"/>
                  </a:cxn>
                </a:cxnLst>
                <a:rect l="0" t="0" r="r" b="b"/>
                <a:pathLst>
                  <a:path w="22" h="17">
                    <a:moveTo>
                      <a:pt x="0" y="0"/>
                    </a:moveTo>
                    <a:lnTo>
                      <a:pt x="0" y="6"/>
                    </a:lnTo>
                    <a:lnTo>
                      <a:pt x="0" y="11"/>
                    </a:lnTo>
                    <a:lnTo>
                      <a:pt x="6" y="13"/>
                    </a:lnTo>
                    <a:lnTo>
                      <a:pt x="12" y="13"/>
                    </a:lnTo>
                    <a:lnTo>
                      <a:pt x="12" y="17"/>
                    </a:lnTo>
                    <a:lnTo>
                      <a:pt x="16" y="17"/>
                    </a:lnTo>
                    <a:lnTo>
                      <a:pt x="22" y="17"/>
                    </a:lnTo>
                    <a:lnTo>
                      <a:pt x="22" y="13"/>
                    </a:lnTo>
                    <a:lnTo>
                      <a:pt x="22" y="10"/>
                    </a:lnTo>
                    <a:lnTo>
                      <a:pt x="14" y="4"/>
                    </a:lnTo>
                    <a:lnTo>
                      <a:pt x="8" y="0"/>
                    </a:lnTo>
                    <a:lnTo>
                      <a:pt x="4"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2" name="Freeform 70"/>
              <p:cNvSpPr>
                <a:spLocks/>
              </p:cNvSpPr>
              <p:nvPr/>
            </p:nvSpPr>
            <p:spPr bwMode="gray">
              <a:xfrm>
                <a:off x="3702" y="1549"/>
                <a:ext cx="4" cy="4"/>
              </a:xfrm>
              <a:custGeom>
                <a:avLst/>
                <a:gdLst/>
                <a:ahLst/>
                <a:cxnLst>
                  <a:cxn ang="0">
                    <a:pos x="2" y="0"/>
                  </a:cxn>
                  <a:cxn ang="0">
                    <a:pos x="4" y="0"/>
                  </a:cxn>
                  <a:cxn ang="0">
                    <a:pos x="4" y="2"/>
                  </a:cxn>
                  <a:cxn ang="0">
                    <a:pos x="2" y="2"/>
                  </a:cxn>
                  <a:cxn ang="0">
                    <a:pos x="0" y="4"/>
                  </a:cxn>
                  <a:cxn ang="0">
                    <a:pos x="0" y="0"/>
                  </a:cxn>
                  <a:cxn ang="0">
                    <a:pos x="2" y="0"/>
                  </a:cxn>
                </a:cxnLst>
                <a:rect l="0" t="0" r="r" b="b"/>
                <a:pathLst>
                  <a:path w="4" h="4">
                    <a:moveTo>
                      <a:pt x="2" y="0"/>
                    </a:moveTo>
                    <a:lnTo>
                      <a:pt x="4" y="0"/>
                    </a:lnTo>
                    <a:lnTo>
                      <a:pt x="4" y="2"/>
                    </a:lnTo>
                    <a:lnTo>
                      <a:pt x="2" y="2"/>
                    </a:lnTo>
                    <a:lnTo>
                      <a:pt x="0" y="4"/>
                    </a:lnTo>
                    <a:lnTo>
                      <a:pt x="0"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3" name="Freeform 71"/>
              <p:cNvSpPr>
                <a:spLocks/>
              </p:cNvSpPr>
              <p:nvPr/>
            </p:nvSpPr>
            <p:spPr bwMode="gray">
              <a:xfrm>
                <a:off x="3695" y="1499"/>
                <a:ext cx="17" cy="10"/>
              </a:xfrm>
              <a:custGeom>
                <a:avLst/>
                <a:gdLst/>
                <a:ahLst/>
                <a:cxnLst>
                  <a:cxn ang="0">
                    <a:pos x="7" y="0"/>
                  </a:cxn>
                  <a:cxn ang="0">
                    <a:pos x="3" y="6"/>
                  </a:cxn>
                  <a:cxn ang="0">
                    <a:pos x="0" y="10"/>
                  </a:cxn>
                  <a:cxn ang="0">
                    <a:pos x="5" y="10"/>
                  </a:cxn>
                  <a:cxn ang="0">
                    <a:pos x="17" y="8"/>
                  </a:cxn>
                  <a:cxn ang="0">
                    <a:pos x="17" y="4"/>
                  </a:cxn>
                  <a:cxn ang="0">
                    <a:pos x="17" y="2"/>
                  </a:cxn>
                  <a:cxn ang="0">
                    <a:pos x="11" y="2"/>
                  </a:cxn>
                  <a:cxn ang="0">
                    <a:pos x="7" y="0"/>
                  </a:cxn>
                </a:cxnLst>
                <a:rect l="0" t="0" r="r" b="b"/>
                <a:pathLst>
                  <a:path w="17" h="10">
                    <a:moveTo>
                      <a:pt x="7" y="0"/>
                    </a:moveTo>
                    <a:lnTo>
                      <a:pt x="3" y="6"/>
                    </a:lnTo>
                    <a:lnTo>
                      <a:pt x="0" y="10"/>
                    </a:lnTo>
                    <a:lnTo>
                      <a:pt x="5" y="10"/>
                    </a:lnTo>
                    <a:lnTo>
                      <a:pt x="17" y="8"/>
                    </a:lnTo>
                    <a:lnTo>
                      <a:pt x="17" y="4"/>
                    </a:lnTo>
                    <a:lnTo>
                      <a:pt x="17" y="2"/>
                    </a:lnTo>
                    <a:lnTo>
                      <a:pt x="11" y="2"/>
                    </a:lnTo>
                    <a:lnTo>
                      <a:pt x="7"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4" name="Freeform 72"/>
              <p:cNvSpPr>
                <a:spLocks/>
              </p:cNvSpPr>
              <p:nvPr/>
            </p:nvSpPr>
            <p:spPr bwMode="gray">
              <a:xfrm>
                <a:off x="3712" y="1484"/>
                <a:ext cx="11" cy="12"/>
              </a:xfrm>
              <a:custGeom>
                <a:avLst/>
                <a:gdLst/>
                <a:ahLst/>
                <a:cxnLst>
                  <a:cxn ang="0">
                    <a:pos x="6" y="0"/>
                  </a:cxn>
                  <a:cxn ang="0">
                    <a:pos x="4" y="2"/>
                  </a:cxn>
                  <a:cxn ang="0">
                    <a:pos x="0" y="6"/>
                  </a:cxn>
                  <a:cxn ang="0">
                    <a:pos x="2" y="8"/>
                  </a:cxn>
                  <a:cxn ang="0">
                    <a:pos x="4" y="12"/>
                  </a:cxn>
                  <a:cxn ang="0">
                    <a:pos x="8" y="12"/>
                  </a:cxn>
                  <a:cxn ang="0">
                    <a:pos x="9" y="12"/>
                  </a:cxn>
                  <a:cxn ang="0">
                    <a:pos x="11" y="4"/>
                  </a:cxn>
                  <a:cxn ang="0">
                    <a:pos x="6" y="0"/>
                  </a:cxn>
                </a:cxnLst>
                <a:rect l="0" t="0" r="r" b="b"/>
                <a:pathLst>
                  <a:path w="11" h="12">
                    <a:moveTo>
                      <a:pt x="6" y="0"/>
                    </a:moveTo>
                    <a:lnTo>
                      <a:pt x="4" y="2"/>
                    </a:lnTo>
                    <a:lnTo>
                      <a:pt x="0" y="6"/>
                    </a:lnTo>
                    <a:lnTo>
                      <a:pt x="2" y="8"/>
                    </a:lnTo>
                    <a:lnTo>
                      <a:pt x="4" y="12"/>
                    </a:lnTo>
                    <a:lnTo>
                      <a:pt x="8" y="12"/>
                    </a:lnTo>
                    <a:lnTo>
                      <a:pt x="9" y="12"/>
                    </a:lnTo>
                    <a:lnTo>
                      <a:pt x="11" y="4"/>
                    </a:lnTo>
                    <a:lnTo>
                      <a:pt x="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5" name="Freeform 73"/>
              <p:cNvSpPr>
                <a:spLocks/>
              </p:cNvSpPr>
              <p:nvPr/>
            </p:nvSpPr>
            <p:spPr bwMode="gray">
              <a:xfrm>
                <a:off x="3796" y="1482"/>
                <a:ext cx="8" cy="10"/>
              </a:xfrm>
              <a:custGeom>
                <a:avLst/>
                <a:gdLst/>
                <a:ahLst/>
                <a:cxnLst>
                  <a:cxn ang="0">
                    <a:pos x="8" y="0"/>
                  </a:cxn>
                  <a:cxn ang="0">
                    <a:pos x="6" y="4"/>
                  </a:cxn>
                  <a:cxn ang="0">
                    <a:pos x="4" y="10"/>
                  </a:cxn>
                  <a:cxn ang="0">
                    <a:pos x="0" y="10"/>
                  </a:cxn>
                  <a:cxn ang="0">
                    <a:pos x="0" y="8"/>
                  </a:cxn>
                  <a:cxn ang="0">
                    <a:pos x="4" y="4"/>
                  </a:cxn>
                  <a:cxn ang="0">
                    <a:pos x="8" y="0"/>
                  </a:cxn>
                </a:cxnLst>
                <a:rect l="0" t="0" r="r" b="b"/>
                <a:pathLst>
                  <a:path w="8" h="10">
                    <a:moveTo>
                      <a:pt x="8" y="0"/>
                    </a:moveTo>
                    <a:lnTo>
                      <a:pt x="6" y="4"/>
                    </a:lnTo>
                    <a:lnTo>
                      <a:pt x="4" y="10"/>
                    </a:lnTo>
                    <a:lnTo>
                      <a:pt x="0" y="10"/>
                    </a:lnTo>
                    <a:lnTo>
                      <a:pt x="0" y="8"/>
                    </a:lnTo>
                    <a:lnTo>
                      <a:pt x="4" y="4"/>
                    </a:lnTo>
                    <a:lnTo>
                      <a:pt x="8"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6" name="Freeform 74"/>
              <p:cNvSpPr>
                <a:spLocks/>
              </p:cNvSpPr>
              <p:nvPr/>
            </p:nvSpPr>
            <p:spPr bwMode="gray">
              <a:xfrm>
                <a:off x="3418" y="1482"/>
                <a:ext cx="6" cy="4"/>
              </a:xfrm>
              <a:custGeom>
                <a:avLst/>
                <a:gdLst/>
                <a:ahLst/>
                <a:cxnLst>
                  <a:cxn ang="0">
                    <a:pos x="2" y="0"/>
                  </a:cxn>
                  <a:cxn ang="0">
                    <a:pos x="4" y="2"/>
                  </a:cxn>
                  <a:cxn ang="0">
                    <a:pos x="6" y="4"/>
                  </a:cxn>
                  <a:cxn ang="0">
                    <a:pos x="4" y="2"/>
                  </a:cxn>
                  <a:cxn ang="0">
                    <a:pos x="0" y="2"/>
                  </a:cxn>
                  <a:cxn ang="0">
                    <a:pos x="0" y="0"/>
                  </a:cxn>
                  <a:cxn ang="0">
                    <a:pos x="2" y="0"/>
                  </a:cxn>
                </a:cxnLst>
                <a:rect l="0" t="0" r="r" b="b"/>
                <a:pathLst>
                  <a:path w="6" h="4">
                    <a:moveTo>
                      <a:pt x="2" y="0"/>
                    </a:moveTo>
                    <a:lnTo>
                      <a:pt x="4" y="2"/>
                    </a:lnTo>
                    <a:lnTo>
                      <a:pt x="6" y="4"/>
                    </a:lnTo>
                    <a:lnTo>
                      <a:pt x="4" y="2"/>
                    </a:lnTo>
                    <a:lnTo>
                      <a:pt x="0" y="2"/>
                    </a:lnTo>
                    <a:lnTo>
                      <a:pt x="0"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7" name="Freeform 75"/>
              <p:cNvSpPr>
                <a:spLocks/>
              </p:cNvSpPr>
              <p:nvPr/>
            </p:nvSpPr>
            <p:spPr bwMode="gray">
              <a:xfrm>
                <a:off x="3409" y="1480"/>
                <a:ext cx="3" cy="4"/>
              </a:xfrm>
              <a:custGeom>
                <a:avLst/>
                <a:gdLst/>
                <a:ahLst/>
                <a:cxnLst>
                  <a:cxn ang="0">
                    <a:pos x="2" y="0"/>
                  </a:cxn>
                  <a:cxn ang="0">
                    <a:pos x="3" y="0"/>
                  </a:cxn>
                  <a:cxn ang="0">
                    <a:pos x="3" y="2"/>
                  </a:cxn>
                  <a:cxn ang="0">
                    <a:pos x="2" y="2"/>
                  </a:cxn>
                  <a:cxn ang="0">
                    <a:pos x="0" y="4"/>
                  </a:cxn>
                  <a:cxn ang="0">
                    <a:pos x="0" y="0"/>
                  </a:cxn>
                  <a:cxn ang="0">
                    <a:pos x="2" y="0"/>
                  </a:cxn>
                </a:cxnLst>
                <a:rect l="0" t="0" r="r" b="b"/>
                <a:pathLst>
                  <a:path w="3" h="4">
                    <a:moveTo>
                      <a:pt x="2" y="0"/>
                    </a:moveTo>
                    <a:lnTo>
                      <a:pt x="3" y="0"/>
                    </a:lnTo>
                    <a:lnTo>
                      <a:pt x="3" y="2"/>
                    </a:lnTo>
                    <a:lnTo>
                      <a:pt x="2" y="2"/>
                    </a:lnTo>
                    <a:lnTo>
                      <a:pt x="0" y="4"/>
                    </a:lnTo>
                    <a:lnTo>
                      <a:pt x="0"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8" name="Freeform 76"/>
              <p:cNvSpPr>
                <a:spLocks/>
              </p:cNvSpPr>
              <p:nvPr/>
            </p:nvSpPr>
            <p:spPr bwMode="gray">
              <a:xfrm>
                <a:off x="3606" y="1474"/>
                <a:ext cx="10" cy="12"/>
              </a:xfrm>
              <a:custGeom>
                <a:avLst/>
                <a:gdLst/>
                <a:ahLst/>
                <a:cxnLst>
                  <a:cxn ang="0">
                    <a:pos x="2" y="0"/>
                  </a:cxn>
                  <a:cxn ang="0">
                    <a:pos x="0" y="6"/>
                  </a:cxn>
                  <a:cxn ang="0">
                    <a:pos x="0" y="10"/>
                  </a:cxn>
                  <a:cxn ang="0">
                    <a:pos x="0" y="12"/>
                  </a:cxn>
                  <a:cxn ang="0">
                    <a:pos x="2" y="12"/>
                  </a:cxn>
                  <a:cxn ang="0">
                    <a:pos x="6" y="12"/>
                  </a:cxn>
                  <a:cxn ang="0">
                    <a:pos x="10" y="12"/>
                  </a:cxn>
                  <a:cxn ang="0">
                    <a:pos x="10" y="8"/>
                  </a:cxn>
                  <a:cxn ang="0">
                    <a:pos x="10" y="2"/>
                  </a:cxn>
                  <a:cxn ang="0">
                    <a:pos x="6" y="0"/>
                  </a:cxn>
                  <a:cxn ang="0">
                    <a:pos x="2" y="0"/>
                  </a:cxn>
                </a:cxnLst>
                <a:rect l="0" t="0" r="r" b="b"/>
                <a:pathLst>
                  <a:path w="10" h="12">
                    <a:moveTo>
                      <a:pt x="2" y="0"/>
                    </a:moveTo>
                    <a:lnTo>
                      <a:pt x="0" y="6"/>
                    </a:lnTo>
                    <a:lnTo>
                      <a:pt x="0" y="10"/>
                    </a:lnTo>
                    <a:lnTo>
                      <a:pt x="0" y="12"/>
                    </a:lnTo>
                    <a:lnTo>
                      <a:pt x="2" y="12"/>
                    </a:lnTo>
                    <a:lnTo>
                      <a:pt x="6" y="12"/>
                    </a:lnTo>
                    <a:lnTo>
                      <a:pt x="10" y="12"/>
                    </a:lnTo>
                    <a:lnTo>
                      <a:pt x="10" y="8"/>
                    </a:lnTo>
                    <a:lnTo>
                      <a:pt x="10" y="2"/>
                    </a:lnTo>
                    <a:lnTo>
                      <a:pt x="6"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49" name="Freeform 77"/>
              <p:cNvSpPr>
                <a:spLocks/>
              </p:cNvSpPr>
              <p:nvPr/>
            </p:nvSpPr>
            <p:spPr bwMode="gray">
              <a:xfrm>
                <a:off x="3990" y="1421"/>
                <a:ext cx="35" cy="25"/>
              </a:xfrm>
              <a:custGeom>
                <a:avLst/>
                <a:gdLst/>
                <a:ahLst/>
                <a:cxnLst>
                  <a:cxn ang="0">
                    <a:pos x="31" y="0"/>
                  </a:cxn>
                  <a:cxn ang="0">
                    <a:pos x="35" y="2"/>
                  </a:cxn>
                  <a:cxn ang="0">
                    <a:pos x="35" y="4"/>
                  </a:cxn>
                  <a:cxn ang="0">
                    <a:pos x="35" y="5"/>
                  </a:cxn>
                  <a:cxn ang="0">
                    <a:pos x="33" y="7"/>
                  </a:cxn>
                  <a:cxn ang="0">
                    <a:pos x="27" y="9"/>
                  </a:cxn>
                  <a:cxn ang="0">
                    <a:pos x="21" y="13"/>
                  </a:cxn>
                  <a:cxn ang="0">
                    <a:pos x="14" y="19"/>
                  </a:cxn>
                  <a:cxn ang="0">
                    <a:pos x="8" y="25"/>
                  </a:cxn>
                  <a:cxn ang="0">
                    <a:pos x="8" y="21"/>
                  </a:cxn>
                  <a:cxn ang="0">
                    <a:pos x="4" y="19"/>
                  </a:cxn>
                  <a:cxn ang="0">
                    <a:pos x="0" y="19"/>
                  </a:cxn>
                  <a:cxn ang="0">
                    <a:pos x="2" y="13"/>
                  </a:cxn>
                  <a:cxn ang="0">
                    <a:pos x="2" y="7"/>
                  </a:cxn>
                  <a:cxn ang="0">
                    <a:pos x="6" y="9"/>
                  </a:cxn>
                  <a:cxn ang="0">
                    <a:pos x="6" y="11"/>
                  </a:cxn>
                  <a:cxn ang="0">
                    <a:pos x="14" y="11"/>
                  </a:cxn>
                  <a:cxn ang="0">
                    <a:pos x="19" y="9"/>
                  </a:cxn>
                  <a:cxn ang="0">
                    <a:pos x="25" y="7"/>
                  </a:cxn>
                  <a:cxn ang="0">
                    <a:pos x="31" y="5"/>
                  </a:cxn>
                  <a:cxn ang="0">
                    <a:pos x="29" y="2"/>
                  </a:cxn>
                  <a:cxn ang="0">
                    <a:pos x="31" y="0"/>
                  </a:cxn>
                </a:cxnLst>
                <a:rect l="0" t="0" r="r" b="b"/>
                <a:pathLst>
                  <a:path w="35" h="25">
                    <a:moveTo>
                      <a:pt x="31" y="0"/>
                    </a:moveTo>
                    <a:lnTo>
                      <a:pt x="35" y="2"/>
                    </a:lnTo>
                    <a:lnTo>
                      <a:pt x="35" y="4"/>
                    </a:lnTo>
                    <a:lnTo>
                      <a:pt x="35" y="5"/>
                    </a:lnTo>
                    <a:lnTo>
                      <a:pt x="33" y="7"/>
                    </a:lnTo>
                    <a:lnTo>
                      <a:pt x="27" y="9"/>
                    </a:lnTo>
                    <a:lnTo>
                      <a:pt x="21" y="13"/>
                    </a:lnTo>
                    <a:lnTo>
                      <a:pt x="14" y="19"/>
                    </a:lnTo>
                    <a:lnTo>
                      <a:pt x="8" y="25"/>
                    </a:lnTo>
                    <a:lnTo>
                      <a:pt x="8" y="21"/>
                    </a:lnTo>
                    <a:lnTo>
                      <a:pt x="4" y="19"/>
                    </a:lnTo>
                    <a:lnTo>
                      <a:pt x="0" y="19"/>
                    </a:lnTo>
                    <a:lnTo>
                      <a:pt x="2" y="13"/>
                    </a:lnTo>
                    <a:lnTo>
                      <a:pt x="2" y="7"/>
                    </a:lnTo>
                    <a:lnTo>
                      <a:pt x="6" y="9"/>
                    </a:lnTo>
                    <a:lnTo>
                      <a:pt x="6" y="11"/>
                    </a:lnTo>
                    <a:lnTo>
                      <a:pt x="14" y="11"/>
                    </a:lnTo>
                    <a:lnTo>
                      <a:pt x="19" y="9"/>
                    </a:lnTo>
                    <a:lnTo>
                      <a:pt x="25" y="7"/>
                    </a:lnTo>
                    <a:lnTo>
                      <a:pt x="31" y="5"/>
                    </a:lnTo>
                    <a:lnTo>
                      <a:pt x="29" y="2"/>
                    </a:lnTo>
                    <a:lnTo>
                      <a:pt x="3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0" name="Freeform 78"/>
              <p:cNvSpPr>
                <a:spLocks/>
              </p:cNvSpPr>
              <p:nvPr/>
            </p:nvSpPr>
            <p:spPr bwMode="gray">
              <a:xfrm>
                <a:off x="3965" y="1415"/>
                <a:ext cx="6" cy="10"/>
              </a:xfrm>
              <a:custGeom>
                <a:avLst/>
                <a:gdLst/>
                <a:ahLst/>
                <a:cxnLst>
                  <a:cxn ang="0">
                    <a:pos x="4" y="0"/>
                  </a:cxn>
                  <a:cxn ang="0">
                    <a:pos x="4" y="4"/>
                  </a:cxn>
                  <a:cxn ang="0">
                    <a:pos x="6" y="10"/>
                  </a:cxn>
                  <a:cxn ang="0">
                    <a:pos x="2" y="10"/>
                  </a:cxn>
                  <a:cxn ang="0">
                    <a:pos x="0" y="10"/>
                  </a:cxn>
                  <a:cxn ang="0">
                    <a:pos x="2" y="4"/>
                  </a:cxn>
                  <a:cxn ang="0">
                    <a:pos x="4" y="0"/>
                  </a:cxn>
                </a:cxnLst>
                <a:rect l="0" t="0" r="r" b="b"/>
                <a:pathLst>
                  <a:path w="6" h="10">
                    <a:moveTo>
                      <a:pt x="4" y="0"/>
                    </a:moveTo>
                    <a:lnTo>
                      <a:pt x="4" y="4"/>
                    </a:lnTo>
                    <a:lnTo>
                      <a:pt x="6" y="10"/>
                    </a:lnTo>
                    <a:lnTo>
                      <a:pt x="2" y="10"/>
                    </a:lnTo>
                    <a:lnTo>
                      <a:pt x="0" y="10"/>
                    </a:lnTo>
                    <a:lnTo>
                      <a:pt x="2" y="4"/>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1" name="Freeform 79"/>
              <p:cNvSpPr>
                <a:spLocks/>
              </p:cNvSpPr>
              <p:nvPr/>
            </p:nvSpPr>
            <p:spPr bwMode="gray">
              <a:xfrm>
                <a:off x="3370" y="1400"/>
                <a:ext cx="200" cy="159"/>
              </a:xfrm>
              <a:custGeom>
                <a:avLst/>
                <a:gdLst/>
                <a:ahLst/>
                <a:cxnLst>
                  <a:cxn ang="0">
                    <a:pos x="177" y="9"/>
                  </a:cxn>
                  <a:cxn ang="0">
                    <a:pos x="161" y="11"/>
                  </a:cxn>
                  <a:cxn ang="0">
                    <a:pos x="142" y="17"/>
                  </a:cxn>
                  <a:cxn ang="0">
                    <a:pos x="137" y="17"/>
                  </a:cxn>
                  <a:cxn ang="0">
                    <a:pos x="127" y="17"/>
                  </a:cxn>
                  <a:cxn ang="0">
                    <a:pos x="119" y="21"/>
                  </a:cxn>
                  <a:cxn ang="0">
                    <a:pos x="96" y="25"/>
                  </a:cxn>
                  <a:cxn ang="0">
                    <a:pos x="89" y="26"/>
                  </a:cxn>
                  <a:cxn ang="0">
                    <a:pos x="71" y="34"/>
                  </a:cxn>
                  <a:cxn ang="0">
                    <a:pos x="62" y="40"/>
                  </a:cxn>
                  <a:cxn ang="0">
                    <a:pos x="50" y="40"/>
                  </a:cxn>
                  <a:cxn ang="0">
                    <a:pos x="54" y="44"/>
                  </a:cxn>
                  <a:cxn ang="0">
                    <a:pos x="50" y="48"/>
                  </a:cxn>
                  <a:cxn ang="0">
                    <a:pos x="44" y="48"/>
                  </a:cxn>
                  <a:cxn ang="0">
                    <a:pos x="41" y="53"/>
                  </a:cxn>
                  <a:cxn ang="0">
                    <a:pos x="39" y="59"/>
                  </a:cxn>
                  <a:cxn ang="0">
                    <a:pos x="27" y="63"/>
                  </a:cxn>
                  <a:cxn ang="0">
                    <a:pos x="18" y="67"/>
                  </a:cxn>
                  <a:cxn ang="0">
                    <a:pos x="27" y="74"/>
                  </a:cxn>
                  <a:cxn ang="0">
                    <a:pos x="27" y="82"/>
                  </a:cxn>
                  <a:cxn ang="0">
                    <a:pos x="25" y="86"/>
                  </a:cxn>
                  <a:cxn ang="0">
                    <a:pos x="12" y="92"/>
                  </a:cxn>
                  <a:cxn ang="0">
                    <a:pos x="14" y="103"/>
                  </a:cxn>
                  <a:cxn ang="0">
                    <a:pos x="12" y="105"/>
                  </a:cxn>
                  <a:cxn ang="0">
                    <a:pos x="14" y="107"/>
                  </a:cxn>
                  <a:cxn ang="0">
                    <a:pos x="10" y="111"/>
                  </a:cxn>
                  <a:cxn ang="0">
                    <a:pos x="0" y="119"/>
                  </a:cxn>
                  <a:cxn ang="0">
                    <a:pos x="4" y="134"/>
                  </a:cxn>
                  <a:cxn ang="0">
                    <a:pos x="14" y="130"/>
                  </a:cxn>
                  <a:cxn ang="0">
                    <a:pos x="18" y="128"/>
                  </a:cxn>
                  <a:cxn ang="0">
                    <a:pos x="25" y="132"/>
                  </a:cxn>
                  <a:cxn ang="0">
                    <a:pos x="35" y="136"/>
                  </a:cxn>
                  <a:cxn ang="0">
                    <a:pos x="29" y="142"/>
                  </a:cxn>
                  <a:cxn ang="0">
                    <a:pos x="27" y="145"/>
                  </a:cxn>
                  <a:cxn ang="0">
                    <a:pos x="29" y="147"/>
                  </a:cxn>
                  <a:cxn ang="0">
                    <a:pos x="31" y="153"/>
                  </a:cxn>
                  <a:cxn ang="0">
                    <a:pos x="44" y="159"/>
                  </a:cxn>
                  <a:cxn ang="0">
                    <a:pos x="50" y="153"/>
                  </a:cxn>
                  <a:cxn ang="0">
                    <a:pos x="66" y="155"/>
                  </a:cxn>
                  <a:cxn ang="0">
                    <a:pos x="62" y="147"/>
                  </a:cxn>
                  <a:cxn ang="0">
                    <a:pos x="69" y="151"/>
                  </a:cxn>
                  <a:cxn ang="0">
                    <a:pos x="81" y="149"/>
                  </a:cxn>
                  <a:cxn ang="0">
                    <a:pos x="71" y="145"/>
                  </a:cxn>
                  <a:cxn ang="0">
                    <a:pos x="60" y="136"/>
                  </a:cxn>
                  <a:cxn ang="0">
                    <a:pos x="50" y="115"/>
                  </a:cxn>
                  <a:cxn ang="0">
                    <a:pos x="54" y="107"/>
                  </a:cxn>
                  <a:cxn ang="0">
                    <a:pos x="60" y="88"/>
                  </a:cxn>
                  <a:cxn ang="0">
                    <a:pos x="58" y="84"/>
                  </a:cxn>
                  <a:cxn ang="0">
                    <a:pos x="64" y="74"/>
                  </a:cxn>
                  <a:cxn ang="0">
                    <a:pos x="69" y="76"/>
                  </a:cxn>
                  <a:cxn ang="0">
                    <a:pos x="69" y="71"/>
                  </a:cxn>
                  <a:cxn ang="0">
                    <a:pos x="73" y="65"/>
                  </a:cxn>
                  <a:cxn ang="0">
                    <a:pos x="83" y="61"/>
                  </a:cxn>
                  <a:cxn ang="0">
                    <a:pos x="89" y="53"/>
                  </a:cxn>
                  <a:cxn ang="0">
                    <a:pos x="112" y="42"/>
                  </a:cxn>
                  <a:cxn ang="0">
                    <a:pos x="137" y="36"/>
                  </a:cxn>
                  <a:cxn ang="0">
                    <a:pos x="148" y="32"/>
                  </a:cxn>
                  <a:cxn ang="0">
                    <a:pos x="158" y="28"/>
                  </a:cxn>
                  <a:cxn ang="0">
                    <a:pos x="198" y="5"/>
                  </a:cxn>
                  <a:cxn ang="0">
                    <a:pos x="188" y="0"/>
                  </a:cxn>
                </a:cxnLst>
                <a:rect l="0" t="0" r="r" b="b"/>
                <a:pathLst>
                  <a:path w="200" h="159">
                    <a:moveTo>
                      <a:pt x="188" y="0"/>
                    </a:moveTo>
                    <a:lnTo>
                      <a:pt x="183" y="3"/>
                    </a:lnTo>
                    <a:lnTo>
                      <a:pt x="177" y="9"/>
                    </a:lnTo>
                    <a:lnTo>
                      <a:pt x="175" y="7"/>
                    </a:lnTo>
                    <a:lnTo>
                      <a:pt x="171" y="7"/>
                    </a:lnTo>
                    <a:lnTo>
                      <a:pt x="161" y="11"/>
                    </a:lnTo>
                    <a:lnTo>
                      <a:pt x="154" y="17"/>
                    </a:lnTo>
                    <a:lnTo>
                      <a:pt x="148" y="17"/>
                    </a:lnTo>
                    <a:lnTo>
                      <a:pt x="142" y="17"/>
                    </a:lnTo>
                    <a:lnTo>
                      <a:pt x="140" y="19"/>
                    </a:lnTo>
                    <a:lnTo>
                      <a:pt x="137" y="21"/>
                    </a:lnTo>
                    <a:lnTo>
                      <a:pt x="137" y="17"/>
                    </a:lnTo>
                    <a:lnTo>
                      <a:pt x="135" y="17"/>
                    </a:lnTo>
                    <a:lnTo>
                      <a:pt x="131" y="19"/>
                    </a:lnTo>
                    <a:lnTo>
                      <a:pt x="127" y="17"/>
                    </a:lnTo>
                    <a:lnTo>
                      <a:pt x="119" y="15"/>
                    </a:lnTo>
                    <a:lnTo>
                      <a:pt x="119" y="17"/>
                    </a:lnTo>
                    <a:lnTo>
                      <a:pt x="119" y="21"/>
                    </a:lnTo>
                    <a:lnTo>
                      <a:pt x="110" y="21"/>
                    </a:lnTo>
                    <a:lnTo>
                      <a:pt x="98" y="23"/>
                    </a:lnTo>
                    <a:lnTo>
                      <a:pt x="96" y="25"/>
                    </a:lnTo>
                    <a:lnTo>
                      <a:pt x="96" y="26"/>
                    </a:lnTo>
                    <a:lnTo>
                      <a:pt x="92" y="26"/>
                    </a:lnTo>
                    <a:lnTo>
                      <a:pt x="89" y="26"/>
                    </a:lnTo>
                    <a:lnTo>
                      <a:pt x="85" y="30"/>
                    </a:lnTo>
                    <a:lnTo>
                      <a:pt x="81" y="34"/>
                    </a:lnTo>
                    <a:lnTo>
                      <a:pt x="71" y="34"/>
                    </a:lnTo>
                    <a:lnTo>
                      <a:pt x="64" y="34"/>
                    </a:lnTo>
                    <a:lnTo>
                      <a:pt x="64" y="38"/>
                    </a:lnTo>
                    <a:lnTo>
                      <a:pt x="62" y="40"/>
                    </a:lnTo>
                    <a:lnTo>
                      <a:pt x="56" y="38"/>
                    </a:lnTo>
                    <a:lnTo>
                      <a:pt x="52" y="38"/>
                    </a:lnTo>
                    <a:lnTo>
                      <a:pt x="50" y="40"/>
                    </a:lnTo>
                    <a:lnTo>
                      <a:pt x="50" y="42"/>
                    </a:lnTo>
                    <a:lnTo>
                      <a:pt x="52" y="42"/>
                    </a:lnTo>
                    <a:lnTo>
                      <a:pt x="54" y="44"/>
                    </a:lnTo>
                    <a:lnTo>
                      <a:pt x="50" y="46"/>
                    </a:lnTo>
                    <a:lnTo>
                      <a:pt x="50" y="48"/>
                    </a:lnTo>
                    <a:lnTo>
                      <a:pt x="50" y="48"/>
                    </a:lnTo>
                    <a:lnTo>
                      <a:pt x="52" y="49"/>
                    </a:lnTo>
                    <a:lnTo>
                      <a:pt x="48" y="49"/>
                    </a:lnTo>
                    <a:lnTo>
                      <a:pt x="44" y="48"/>
                    </a:lnTo>
                    <a:lnTo>
                      <a:pt x="42" y="51"/>
                    </a:lnTo>
                    <a:lnTo>
                      <a:pt x="41" y="55"/>
                    </a:lnTo>
                    <a:lnTo>
                      <a:pt x="41" y="53"/>
                    </a:lnTo>
                    <a:lnTo>
                      <a:pt x="39" y="53"/>
                    </a:lnTo>
                    <a:lnTo>
                      <a:pt x="39" y="55"/>
                    </a:lnTo>
                    <a:lnTo>
                      <a:pt x="39" y="59"/>
                    </a:lnTo>
                    <a:lnTo>
                      <a:pt x="35" y="59"/>
                    </a:lnTo>
                    <a:lnTo>
                      <a:pt x="29" y="61"/>
                    </a:lnTo>
                    <a:lnTo>
                      <a:pt x="27" y="63"/>
                    </a:lnTo>
                    <a:lnTo>
                      <a:pt x="25" y="67"/>
                    </a:lnTo>
                    <a:lnTo>
                      <a:pt x="21" y="67"/>
                    </a:lnTo>
                    <a:lnTo>
                      <a:pt x="18" y="67"/>
                    </a:lnTo>
                    <a:lnTo>
                      <a:pt x="18" y="71"/>
                    </a:lnTo>
                    <a:lnTo>
                      <a:pt x="23" y="73"/>
                    </a:lnTo>
                    <a:lnTo>
                      <a:pt x="27" y="74"/>
                    </a:lnTo>
                    <a:lnTo>
                      <a:pt x="27" y="76"/>
                    </a:lnTo>
                    <a:lnTo>
                      <a:pt x="23" y="80"/>
                    </a:lnTo>
                    <a:lnTo>
                      <a:pt x="27" y="82"/>
                    </a:lnTo>
                    <a:lnTo>
                      <a:pt x="29" y="82"/>
                    </a:lnTo>
                    <a:lnTo>
                      <a:pt x="27" y="84"/>
                    </a:lnTo>
                    <a:lnTo>
                      <a:pt x="25" y="86"/>
                    </a:lnTo>
                    <a:lnTo>
                      <a:pt x="23" y="88"/>
                    </a:lnTo>
                    <a:lnTo>
                      <a:pt x="16" y="90"/>
                    </a:lnTo>
                    <a:lnTo>
                      <a:pt x="12" y="92"/>
                    </a:lnTo>
                    <a:lnTo>
                      <a:pt x="14" y="97"/>
                    </a:lnTo>
                    <a:lnTo>
                      <a:pt x="14" y="101"/>
                    </a:lnTo>
                    <a:lnTo>
                      <a:pt x="14" y="103"/>
                    </a:lnTo>
                    <a:lnTo>
                      <a:pt x="12" y="103"/>
                    </a:lnTo>
                    <a:lnTo>
                      <a:pt x="12" y="105"/>
                    </a:lnTo>
                    <a:lnTo>
                      <a:pt x="12" y="105"/>
                    </a:lnTo>
                    <a:lnTo>
                      <a:pt x="12" y="105"/>
                    </a:lnTo>
                    <a:lnTo>
                      <a:pt x="14" y="105"/>
                    </a:lnTo>
                    <a:lnTo>
                      <a:pt x="14" y="107"/>
                    </a:lnTo>
                    <a:lnTo>
                      <a:pt x="12" y="107"/>
                    </a:lnTo>
                    <a:lnTo>
                      <a:pt x="10" y="109"/>
                    </a:lnTo>
                    <a:lnTo>
                      <a:pt x="10" y="111"/>
                    </a:lnTo>
                    <a:lnTo>
                      <a:pt x="12" y="115"/>
                    </a:lnTo>
                    <a:lnTo>
                      <a:pt x="4" y="117"/>
                    </a:lnTo>
                    <a:lnTo>
                      <a:pt x="0" y="119"/>
                    </a:lnTo>
                    <a:lnTo>
                      <a:pt x="0" y="124"/>
                    </a:lnTo>
                    <a:lnTo>
                      <a:pt x="2" y="134"/>
                    </a:lnTo>
                    <a:lnTo>
                      <a:pt x="4" y="134"/>
                    </a:lnTo>
                    <a:lnTo>
                      <a:pt x="8" y="134"/>
                    </a:lnTo>
                    <a:lnTo>
                      <a:pt x="10" y="128"/>
                    </a:lnTo>
                    <a:lnTo>
                      <a:pt x="14" y="130"/>
                    </a:lnTo>
                    <a:lnTo>
                      <a:pt x="16" y="132"/>
                    </a:lnTo>
                    <a:lnTo>
                      <a:pt x="18" y="130"/>
                    </a:lnTo>
                    <a:lnTo>
                      <a:pt x="18" y="128"/>
                    </a:lnTo>
                    <a:lnTo>
                      <a:pt x="21" y="128"/>
                    </a:lnTo>
                    <a:lnTo>
                      <a:pt x="25" y="128"/>
                    </a:lnTo>
                    <a:lnTo>
                      <a:pt x="25" y="132"/>
                    </a:lnTo>
                    <a:lnTo>
                      <a:pt x="25" y="138"/>
                    </a:lnTo>
                    <a:lnTo>
                      <a:pt x="31" y="138"/>
                    </a:lnTo>
                    <a:lnTo>
                      <a:pt x="35" y="136"/>
                    </a:lnTo>
                    <a:lnTo>
                      <a:pt x="35" y="138"/>
                    </a:lnTo>
                    <a:lnTo>
                      <a:pt x="35" y="142"/>
                    </a:lnTo>
                    <a:lnTo>
                      <a:pt x="29" y="142"/>
                    </a:lnTo>
                    <a:lnTo>
                      <a:pt x="25" y="144"/>
                    </a:lnTo>
                    <a:lnTo>
                      <a:pt x="25" y="147"/>
                    </a:lnTo>
                    <a:lnTo>
                      <a:pt x="27" y="145"/>
                    </a:lnTo>
                    <a:lnTo>
                      <a:pt x="29" y="145"/>
                    </a:lnTo>
                    <a:lnTo>
                      <a:pt x="29" y="147"/>
                    </a:lnTo>
                    <a:lnTo>
                      <a:pt x="29" y="147"/>
                    </a:lnTo>
                    <a:lnTo>
                      <a:pt x="25" y="151"/>
                    </a:lnTo>
                    <a:lnTo>
                      <a:pt x="23" y="153"/>
                    </a:lnTo>
                    <a:lnTo>
                      <a:pt x="31" y="153"/>
                    </a:lnTo>
                    <a:lnTo>
                      <a:pt x="39" y="153"/>
                    </a:lnTo>
                    <a:lnTo>
                      <a:pt x="41" y="155"/>
                    </a:lnTo>
                    <a:lnTo>
                      <a:pt x="44" y="159"/>
                    </a:lnTo>
                    <a:lnTo>
                      <a:pt x="46" y="155"/>
                    </a:lnTo>
                    <a:lnTo>
                      <a:pt x="48" y="151"/>
                    </a:lnTo>
                    <a:lnTo>
                      <a:pt x="50" y="153"/>
                    </a:lnTo>
                    <a:lnTo>
                      <a:pt x="52" y="155"/>
                    </a:lnTo>
                    <a:lnTo>
                      <a:pt x="60" y="155"/>
                    </a:lnTo>
                    <a:lnTo>
                      <a:pt x="66" y="155"/>
                    </a:lnTo>
                    <a:lnTo>
                      <a:pt x="64" y="153"/>
                    </a:lnTo>
                    <a:lnTo>
                      <a:pt x="64" y="151"/>
                    </a:lnTo>
                    <a:lnTo>
                      <a:pt x="62" y="147"/>
                    </a:lnTo>
                    <a:lnTo>
                      <a:pt x="64" y="147"/>
                    </a:lnTo>
                    <a:lnTo>
                      <a:pt x="67" y="147"/>
                    </a:lnTo>
                    <a:lnTo>
                      <a:pt x="69" y="151"/>
                    </a:lnTo>
                    <a:lnTo>
                      <a:pt x="73" y="151"/>
                    </a:lnTo>
                    <a:lnTo>
                      <a:pt x="77" y="149"/>
                    </a:lnTo>
                    <a:lnTo>
                      <a:pt x="81" y="149"/>
                    </a:lnTo>
                    <a:lnTo>
                      <a:pt x="81" y="145"/>
                    </a:lnTo>
                    <a:lnTo>
                      <a:pt x="75" y="145"/>
                    </a:lnTo>
                    <a:lnTo>
                      <a:pt x="71" y="145"/>
                    </a:lnTo>
                    <a:lnTo>
                      <a:pt x="67" y="144"/>
                    </a:lnTo>
                    <a:lnTo>
                      <a:pt x="64" y="140"/>
                    </a:lnTo>
                    <a:lnTo>
                      <a:pt x="60" y="136"/>
                    </a:lnTo>
                    <a:lnTo>
                      <a:pt x="56" y="132"/>
                    </a:lnTo>
                    <a:lnTo>
                      <a:pt x="52" y="122"/>
                    </a:lnTo>
                    <a:lnTo>
                      <a:pt x="50" y="115"/>
                    </a:lnTo>
                    <a:lnTo>
                      <a:pt x="52" y="113"/>
                    </a:lnTo>
                    <a:lnTo>
                      <a:pt x="56" y="111"/>
                    </a:lnTo>
                    <a:lnTo>
                      <a:pt x="54" y="107"/>
                    </a:lnTo>
                    <a:lnTo>
                      <a:pt x="52" y="105"/>
                    </a:lnTo>
                    <a:lnTo>
                      <a:pt x="60" y="92"/>
                    </a:lnTo>
                    <a:lnTo>
                      <a:pt x="60" y="88"/>
                    </a:lnTo>
                    <a:lnTo>
                      <a:pt x="56" y="86"/>
                    </a:lnTo>
                    <a:lnTo>
                      <a:pt x="54" y="86"/>
                    </a:lnTo>
                    <a:lnTo>
                      <a:pt x="58" y="84"/>
                    </a:lnTo>
                    <a:lnTo>
                      <a:pt x="64" y="84"/>
                    </a:lnTo>
                    <a:lnTo>
                      <a:pt x="64" y="78"/>
                    </a:lnTo>
                    <a:lnTo>
                      <a:pt x="64" y="74"/>
                    </a:lnTo>
                    <a:lnTo>
                      <a:pt x="66" y="74"/>
                    </a:lnTo>
                    <a:lnTo>
                      <a:pt x="66" y="76"/>
                    </a:lnTo>
                    <a:lnTo>
                      <a:pt x="69" y="76"/>
                    </a:lnTo>
                    <a:lnTo>
                      <a:pt x="71" y="74"/>
                    </a:lnTo>
                    <a:lnTo>
                      <a:pt x="69" y="73"/>
                    </a:lnTo>
                    <a:lnTo>
                      <a:pt x="69" y="71"/>
                    </a:lnTo>
                    <a:lnTo>
                      <a:pt x="71" y="71"/>
                    </a:lnTo>
                    <a:lnTo>
                      <a:pt x="75" y="71"/>
                    </a:lnTo>
                    <a:lnTo>
                      <a:pt x="73" y="65"/>
                    </a:lnTo>
                    <a:lnTo>
                      <a:pt x="75" y="61"/>
                    </a:lnTo>
                    <a:lnTo>
                      <a:pt x="81" y="65"/>
                    </a:lnTo>
                    <a:lnTo>
                      <a:pt x="83" y="61"/>
                    </a:lnTo>
                    <a:lnTo>
                      <a:pt x="85" y="57"/>
                    </a:lnTo>
                    <a:lnTo>
                      <a:pt x="89" y="57"/>
                    </a:lnTo>
                    <a:lnTo>
                      <a:pt x="89" y="53"/>
                    </a:lnTo>
                    <a:lnTo>
                      <a:pt x="92" y="48"/>
                    </a:lnTo>
                    <a:lnTo>
                      <a:pt x="108" y="48"/>
                    </a:lnTo>
                    <a:lnTo>
                      <a:pt x="112" y="42"/>
                    </a:lnTo>
                    <a:lnTo>
                      <a:pt x="115" y="38"/>
                    </a:lnTo>
                    <a:lnTo>
                      <a:pt x="125" y="36"/>
                    </a:lnTo>
                    <a:lnTo>
                      <a:pt x="137" y="36"/>
                    </a:lnTo>
                    <a:lnTo>
                      <a:pt x="140" y="32"/>
                    </a:lnTo>
                    <a:lnTo>
                      <a:pt x="146" y="30"/>
                    </a:lnTo>
                    <a:lnTo>
                      <a:pt x="148" y="32"/>
                    </a:lnTo>
                    <a:lnTo>
                      <a:pt x="150" y="34"/>
                    </a:lnTo>
                    <a:lnTo>
                      <a:pt x="154" y="30"/>
                    </a:lnTo>
                    <a:lnTo>
                      <a:pt x="158" y="28"/>
                    </a:lnTo>
                    <a:lnTo>
                      <a:pt x="181" y="23"/>
                    </a:lnTo>
                    <a:lnTo>
                      <a:pt x="200" y="15"/>
                    </a:lnTo>
                    <a:lnTo>
                      <a:pt x="198" y="5"/>
                    </a:lnTo>
                    <a:lnTo>
                      <a:pt x="196" y="0"/>
                    </a:lnTo>
                    <a:lnTo>
                      <a:pt x="192" y="0"/>
                    </a:lnTo>
                    <a:lnTo>
                      <a:pt x="188"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2" name="Freeform 80"/>
              <p:cNvSpPr>
                <a:spLocks/>
              </p:cNvSpPr>
              <p:nvPr/>
            </p:nvSpPr>
            <p:spPr bwMode="gray">
              <a:xfrm>
                <a:off x="3969" y="1329"/>
                <a:ext cx="61" cy="40"/>
              </a:xfrm>
              <a:custGeom>
                <a:avLst/>
                <a:gdLst/>
                <a:ahLst/>
                <a:cxnLst>
                  <a:cxn ang="0">
                    <a:pos x="27" y="0"/>
                  </a:cxn>
                  <a:cxn ang="0">
                    <a:pos x="27" y="3"/>
                  </a:cxn>
                  <a:cxn ang="0">
                    <a:pos x="25" y="3"/>
                  </a:cxn>
                  <a:cxn ang="0">
                    <a:pos x="25" y="1"/>
                  </a:cxn>
                  <a:cxn ang="0">
                    <a:pos x="21" y="1"/>
                  </a:cxn>
                  <a:cxn ang="0">
                    <a:pos x="23" y="3"/>
                  </a:cxn>
                  <a:cxn ang="0">
                    <a:pos x="23" y="5"/>
                  </a:cxn>
                  <a:cxn ang="0">
                    <a:pos x="12" y="23"/>
                  </a:cxn>
                  <a:cxn ang="0">
                    <a:pos x="12" y="26"/>
                  </a:cxn>
                  <a:cxn ang="0">
                    <a:pos x="12" y="30"/>
                  </a:cxn>
                  <a:cxn ang="0">
                    <a:pos x="6" y="34"/>
                  </a:cxn>
                  <a:cxn ang="0">
                    <a:pos x="0" y="40"/>
                  </a:cxn>
                  <a:cxn ang="0">
                    <a:pos x="8" y="40"/>
                  </a:cxn>
                  <a:cxn ang="0">
                    <a:pos x="15" y="38"/>
                  </a:cxn>
                  <a:cxn ang="0">
                    <a:pos x="17" y="34"/>
                  </a:cxn>
                  <a:cxn ang="0">
                    <a:pos x="21" y="30"/>
                  </a:cxn>
                  <a:cxn ang="0">
                    <a:pos x="27" y="32"/>
                  </a:cxn>
                  <a:cxn ang="0">
                    <a:pos x="31" y="34"/>
                  </a:cxn>
                  <a:cxn ang="0">
                    <a:pos x="42" y="32"/>
                  </a:cxn>
                  <a:cxn ang="0">
                    <a:pos x="52" y="28"/>
                  </a:cxn>
                  <a:cxn ang="0">
                    <a:pos x="56" y="28"/>
                  </a:cxn>
                  <a:cxn ang="0">
                    <a:pos x="60" y="28"/>
                  </a:cxn>
                  <a:cxn ang="0">
                    <a:pos x="61" y="25"/>
                  </a:cxn>
                  <a:cxn ang="0">
                    <a:pos x="61" y="21"/>
                  </a:cxn>
                  <a:cxn ang="0">
                    <a:pos x="50" y="13"/>
                  </a:cxn>
                  <a:cxn ang="0">
                    <a:pos x="37" y="5"/>
                  </a:cxn>
                  <a:cxn ang="0">
                    <a:pos x="35" y="7"/>
                  </a:cxn>
                  <a:cxn ang="0">
                    <a:pos x="31" y="9"/>
                  </a:cxn>
                  <a:cxn ang="0">
                    <a:pos x="31" y="5"/>
                  </a:cxn>
                  <a:cxn ang="0">
                    <a:pos x="33" y="1"/>
                  </a:cxn>
                  <a:cxn ang="0">
                    <a:pos x="29" y="0"/>
                  </a:cxn>
                  <a:cxn ang="0">
                    <a:pos x="27" y="0"/>
                  </a:cxn>
                </a:cxnLst>
                <a:rect l="0" t="0" r="r" b="b"/>
                <a:pathLst>
                  <a:path w="61" h="40">
                    <a:moveTo>
                      <a:pt x="27" y="0"/>
                    </a:moveTo>
                    <a:lnTo>
                      <a:pt x="27" y="3"/>
                    </a:lnTo>
                    <a:lnTo>
                      <a:pt x="25" y="3"/>
                    </a:lnTo>
                    <a:lnTo>
                      <a:pt x="25" y="1"/>
                    </a:lnTo>
                    <a:lnTo>
                      <a:pt x="21" y="1"/>
                    </a:lnTo>
                    <a:lnTo>
                      <a:pt x="23" y="3"/>
                    </a:lnTo>
                    <a:lnTo>
                      <a:pt x="23" y="5"/>
                    </a:lnTo>
                    <a:lnTo>
                      <a:pt x="12" y="23"/>
                    </a:lnTo>
                    <a:lnTo>
                      <a:pt x="12" y="26"/>
                    </a:lnTo>
                    <a:lnTo>
                      <a:pt x="12" y="30"/>
                    </a:lnTo>
                    <a:lnTo>
                      <a:pt x="6" y="34"/>
                    </a:lnTo>
                    <a:lnTo>
                      <a:pt x="0" y="40"/>
                    </a:lnTo>
                    <a:lnTo>
                      <a:pt x="8" y="40"/>
                    </a:lnTo>
                    <a:lnTo>
                      <a:pt x="15" y="38"/>
                    </a:lnTo>
                    <a:lnTo>
                      <a:pt x="17" y="34"/>
                    </a:lnTo>
                    <a:lnTo>
                      <a:pt x="21" y="30"/>
                    </a:lnTo>
                    <a:lnTo>
                      <a:pt x="27" y="32"/>
                    </a:lnTo>
                    <a:lnTo>
                      <a:pt x="31" y="34"/>
                    </a:lnTo>
                    <a:lnTo>
                      <a:pt x="42" y="32"/>
                    </a:lnTo>
                    <a:lnTo>
                      <a:pt x="52" y="28"/>
                    </a:lnTo>
                    <a:lnTo>
                      <a:pt x="56" y="28"/>
                    </a:lnTo>
                    <a:lnTo>
                      <a:pt x="60" y="28"/>
                    </a:lnTo>
                    <a:lnTo>
                      <a:pt x="61" y="25"/>
                    </a:lnTo>
                    <a:lnTo>
                      <a:pt x="61" y="21"/>
                    </a:lnTo>
                    <a:lnTo>
                      <a:pt x="50" y="13"/>
                    </a:lnTo>
                    <a:lnTo>
                      <a:pt x="37" y="5"/>
                    </a:lnTo>
                    <a:lnTo>
                      <a:pt x="35" y="7"/>
                    </a:lnTo>
                    <a:lnTo>
                      <a:pt x="31" y="9"/>
                    </a:lnTo>
                    <a:lnTo>
                      <a:pt x="31" y="5"/>
                    </a:lnTo>
                    <a:lnTo>
                      <a:pt x="33" y="1"/>
                    </a:lnTo>
                    <a:lnTo>
                      <a:pt x="29" y="0"/>
                    </a:lnTo>
                    <a:lnTo>
                      <a:pt x="27"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3" name="Freeform 81"/>
              <p:cNvSpPr>
                <a:spLocks/>
              </p:cNvSpPr>
              <p:nvPr/>
            </p:nvSpPr>
            <p:spPr bwMode="gray">
              <a:xfrm>
                <a:off x="3875" y="1321"/>
                <a:ext cx="25" cy="17"/>
              </a:xfrm>
              <a:custGeom>
                <a:avLst/>
                <a:gdLst/>
                <a:ahLst/>
                <a:cxnLst>
                  <a:cxn ang="0">
                    <a:pos x="2" y="0"/>
                  </a:cxn>
                  <a:cxn ang="0">
                    <a:pos x="0" y="9"/>
                  </a:cxn>
                  <a:cxn ang="0">
                    <a:pos x="0" y="17"/>
                  </a:cxn>
                  <a:cxn ang="0">
                    <a:pos x="12" y="15"/>
                  </a:cxn>
                  <a:cxn ang="0">
                    <a:pos x="25" y="15"/>
                  </a:cxn>
                  <a:cxn ang="0">
                    <a:pos x="25" y="11"/>
                  </a:cxn>
                  <a:cxn ang="0">
                    <a:pos x="25" y="8"/>
                  </a:cxn>
                  <a:cxn ang="0">
                    <a:pos x="15" y="2"/>
                  </a:cxn>
                  <a:cxn ang="0">
                    <a:pos x="2" y="0"/>
                  </a:cxn>
                </a:cxnLst>
                <a:rect l="0" t="0" r="r" b="b"/>
                <a:pathLst>
                  <a:path w="25" h="17">
                    <a:moveTo>
                      <a:pt x="2" y="0"/>
                    </a:moveTo>
                    <a:lnTo>
                      <a:pt x="0" y="9"/>
                    </a:lnTo>
                    <a:lnTo>
                      <a:pt x="0" y="17"/>
                    </a:lnTo>
                    <a:lnTo>
                      <a:pt x="12" y="15"/>
                    </a:lnTo>
                    <a:lnTo>
                      <a:pt x="25" y="15"/>
                    </a:lnTo>
                    <a:lnTo>
                      <a:pt x="25" y="11"/>
                    </a:lnTo>
                    <a:lnTo>
                      <a:pt x="25" y="8"/>
                    </a:lnTo>
                    <a:lnTo>
                      <a:pt x="15"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4" name="Freeform 82"/>
              <p:cNvSpPr>
                <a:spLocks/>
              </p:cNvSpPr>
              <p:nvPr/>
            </p:nvSpPr>
            <p:spPr bwMode="gray">
              <a:xfrm>
                <a:off x="3368" y="1319"/>
                <a:ext cx="8" cy="8"/>
              </a:xfrm>
              <a:custGeom>
                <a:avLst/>
                <a:gdLst/>
                <a:ahLst/>
                <a:cxnLst>
                  <a:cxn ang="0">
                    <a:pos x="2" y="0"/>
                  </a:cxn>
                  <a:cxn ang="0">
                    <a:pos x="0" y="2"/>
                  </a:cxn>
                  <a:cxn ang="0">
                    <a:pos x="0" y="6"/>
                  </a:cxn>
                  <a:cxn ang="0">
                    <a:pos x="4" y="6"/>
                  </a:cxn>
                  <a:cxn ang="0">
                    <a:pos x="8" y="8"/>
                  </a:cxn>
                  <a:cxn ang="0">
                    <a:pos x="6" y="4"/>
                  </a:cxn>
                  <a:cxn ang="0">
                    <a:pos x="6" y="2"/>
                  </a:cxn>
                  <a:cxn ang="0">
                    <a:pos x="4" y="0"/>
                  </a:cxn>
                  <a:cxn ang="0">
                    <a:pos x="2" y="0"/>
                  </a:cxn>
                </a:cxnLst>
                <a:rect l="0" t="0" r="r" b="b"/>
                <a:pathLst>
                  <a:path w="8" h="8">
                    <a:moveTo>
                      <a:pt x="2" y="0"/>
                    </a:moveTo>
                    <a:lnTo>
                      <a:pt x="0" y="2"/>
                    </a:lnTo>
                    <a:lnTo>
                      <a:pt x="0" y="6"/>
                    </a:lnTo>
                    <a:lnTo>
                      <a:pt x="4" y="6"/>
                    </a:lnTo>
                    <a:lnTo>
                      <a:pt x="8" y="8"/>
                    </a:lnTo>
                    <a:lnTo>
                      <a:pt x="6" y="4"/>
                    </a:lnTo>
                    <a:lnTo>
                      <a:pt x="6" y="2"/>
                    </a:lnTo>
                    <a:lnTo>
                      <a:pt x="4"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5" name="Freeform 83"/>
              <p:cNvSpPr>
                <a:spLocks/>
              </p:cNvSpPr>
              <p:nvPr/>
            </p:nvSpPr>
            <p:spPr bwMode="gray">
              <a:xfrm>
                <a:off x="3466" y="1317"/>
                <a:ext cx="10" cy="12"/>
              </a:xfrm>
              <a:custGeom>
                <a:avLst/>
                <a:gdLst/>
                <a:ahLst/>
                <a:cxnLst>
                  <a:cxn ang="0">
                    <a:pos x="4" y="0"/>
                  </a:cxn>
                  <a:cxn ang="0">
                    <a:pos x="0" y="4"/>
                  </a:cxn>
                  <a:cxn ang="0">
                    <a:pos x="0" y="6"/>
                  </a:cxn>
                  <a:cxn ang="0">
                    <a:pos x="2" y="8"/>
                  </a:cxn>
                  <a:cxn ang="0">
                    <a:pos x="8" y="12"/>
                  </a:cxn>
                  <a:cxn ang="0">
                    <a:pos x="10" y="2"/>
                  </a:cxn>
                  <a:cxn ang="0">
                    <a:pos x="4" y="0"/>
                  </a:cxn>
                </a:cxnLst>
                <a:rect l="0" t="0" r="r" b="b"/>
                <a:pathLst>
                  <a:path w="10" h="12">
                    <a:moveTo>
                      <a:pt x="4" y="0"/>
                    </a:moveTo>
                    <a:lnTo>
                      <a:pt x="0" y="4"/>
                    </a:lnTo>
                    <a:lnTo>
                      <a:pt x="0" y="6"/>
                    </a:lnTo>
                    <a:lnTo>
                      <a:pt x="2" y="8"/>
                    </a:lnTo>
                    <a:lnTo>
                      <a:pt x="8" y="12"/>
                    </a:lnTo>
                    <a:lnTo>
                      <a:pt x="10"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6" name="Freeform 84"/>
              <p:cNvSpPr>
                <a:spLocks/>
              </p:cNvSpPr>
              <p:nvPr/>
            </p:nvSpPr>
            <p:spPr bwMode="gray">
              <a:xfrm>
                <a:off x="3353" y="1315"/>
                <a:ext cx="10" cy="6"/>
              </a:xfrm>
              <a:custGeom>
                <a:avLst/>
                <a:gdLst/>
                <a:ahLst/>
                <a:cxnLst>
                  <a:cxn ang="0">
                    <a:pos x="4" y="0"/>
                  </a:cxn>
                  <a:cxn ang="0">
                    <a:pos x="4" y="2"/>
                  </a:cxn>
                  <a:cxn ang="0">
                    <a:pos x="0" y="2"/>
                  </a:cxn>
                  <a:cxn ang="0">
                    <a:pos x="2" y="4"/>
                  </a:cxn>
                  <a:cxn ang="0">
                    <a:pos x="2" y="6"/>
                  </a:cxn>
                  <a:cxn ang="0">
                    <a:pos x="6" y="6"/>
                  </a:cxn>
                  <a:cxn ang="0">
                    <a:pos x="10" y="6"/>
                  </a:cxn>
                  <a:cxn ang="0">
                    <a:pos x="8" y="2"/>
                  </a:cxn>
                  <a:cxn ang="0">
                    <a:pos x="6" y="0"/>
                  </a:cxn>
                  <a:cxn ang="0">
                    <a:pos x="4" y="0"/>
                  </a:cxn>
                </a:cxnLst>
                <a:rect l="0" t="0" r="r" b="b"/>
                <a:pathLst>
                  <a:path w="10" h="6">
                    <a:moveTo>
                      <a:pt x="4" y="0"/>
                    </a:moveTo>
                    <a:lnTo>
                      <a:pt x="4" y="2"/>
                    </a:lnTo>
                    <a:lnTo>
                      <a:pt x="0" y="2"/>
                    </a:lnTo>
                    <a:lnTo>
                      <a:pt x="2" y="4"/>
                    </a:lnTo>
                    <a:lnTo>
                      <a:pt x="2" y="6"/>
                    </a:lnTo>
                    <a:lnTo>
                      <a:pt x="6" y="6"/>
                    </a:lnTo>
                    <a:lnTo>
                      <a:pt x="10" y="6"/>
                    </a:lnTo>
                    <a:lnTo>
                      <a:pt x="8" y="2"/>
                    </a:lnTo>
                    <a:lnTo>
                      <a:pt x="6" y="0"/>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7" name="Freeform 85"/>
              <p:cNvSpPr>
                <a:spLocks/>
              </p:cNvSpPr>
              <p:nvPr/>
            </p:nvSpPr>
            <p:spPr bwMode="gray">
              <a:xfrm>
                <a:off x="3416" y="1309"/>
                <a:ext cx="4" cy="4"/>
              </a:xfrm>
              <a:custGeom>
                <a:avLst/>
                <a:gdLst/>
                <a:ahLst/>
                <a:cxnLst>
                  <a:cxn ang="0">
                    <a:pos x="0" y="0"/>
                  </a:cxn>
                  <a:cxn ang="0">
                    <a:pos x="0" y="4"/>
                  </a:cxn>
                  <a:cxn ang="0">
                    <a:pos x="4" y="4"/>
                  </a:cxn>
                  <a:cxn ang="0">
                    <a:pos x="4" y="2"/>
                  </a:cxn>
                  <a:cxn ang="0">
                    <a:pos x="0" y="0"/>
                  </a:cxn>
                </a:cxnLst>
                <a:rect l="0" t="0" r="r" b="b"/>
                <a:pathLst>
                  <a:path w="4" h="4">
                    <a:moveTo>
                      <a:pt x="0" y="0"/>
                    </a:moveTo>
                    <a:lnTo>
                      <a:pt x="0" y="4"/>
                    </a:lnTo>
                    <a:lnTo>
                      <a:pt x="4" y="4"/>
                    </a:lnTo>
                    <a:lnTo>
                      <a:pt x="4"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8" name="Freeform 86"/>
              <p:cNvSpPr>
                <a:spLocks/>
              </p:cNvSpPr>
              <p:nvPr/>
            </p:nvSpPr>
            <p:spPr bwMode="gray">
              <a:xfrm>
                <a:off x="3434" y="1307"/>
                <a:ext cx="13" cy="12"/>
              </a:xfrm>
              <a:custGeom>
                <a:avLst/>
                <a:gdLst/>
                <a:ahLst/>
                <a:cxnLst>
                  <a:cxn ang="0">
                    <a:pos x="7" y="0"/>
                  </a:cxn>
                  <a:cxn ang="0">
                    <a:pos x="3" y="0"/>
                  </a:cxn>
                  <a:cxn ang="0">
                    <a:pos x="2" y="2"/>
                  </a:cxn>
                  <a:cxn ang="0">
                    <a:pos x="0" y="6"/>
                  </a:cxn>
                  <a:cxn ang="0">
                    <a:pos x="0" y="8"/>
                  </a:cxn>
                  <a:cxn ang="0">
                    <a:pos x="2" y="10"/>
                  </a:cxn>
                  <a:cxn ang="0">
                    <a:pos x="3" y="10"/>
                  </a:cxn>
                  <a:cxn ang="0">
                    <a:pos x="7" y="12"/>
                  </a:cxn>
                  <a:cxn ang="0">
                    <a:pos x="11" y="12"/>
                  </a:cxn>
                  <a:cxn ang="0">
                    <a:pos x="13" y="8"/>
                  </a:cxn>
                  <a:cxn ang="0">
                    <a:pos x="11" y="6"/>
                  </a:cxn>
                  <a:cxn ang="0">
                    <a:pos x="13" y="6"/>
                  </a:cxn>
                  <a:cxn ang="0">
                    <a:pos x="13" y="4"/>
                  </a:cxn>
                  <a:cxn ang="0">
                    <a:pos x="13" y="2"/>
                  </a:cxn>
                  <a:cxn ang="0">
                    <a:pos x="11" y="0"/>
                  </a:cxn>
                  <a:cxn ang="0">
                    <a:pos x="7" y="0"/>
                  </a:cxn>
                </a:cxnLst>
                <a:rect l="0" t="0" r="r" b="b"/>
                <a:pathLst>
                  <a:path w="13" h="12">
                    <a:moveTo>
                      <a:pt x="7" y="0"/>
                    </a:moveTo>
                    <a:lnTo>
                      <a:pt x="3" y="0"/>
                    </a:lnTo>
                    <a:lnTo>
                      <a:pt x="2" y="2"/>
                    </a:lnTo>
                    <a:lnTo>
                      <a:pt x="0" y="6"/>
                    </a:lnTo>
                    <a:lnTo>
                      <a:pt x="0" y="8"/>
                    </a:lnTo>
                    <a:lnTo>
                      <a:pt x="2" y="10"/>
                    </a:lnTo>
                    <a:lnTo>
                      <a:pt x="3" y="10"/>
                    </a:lnTo>
                    <a:lnTo>
                      <a:pt x="7" y="12"/>
                    </a:lnTo>
                    <a:lnTo>
                      <a:pt x="11" y="12"/>
                    </a:lnTo>
                    <a:lnTo>
                      <a:pt x="13" y="8"/>
                    </a:lnTo>
                    <a:lnTo>
                      <a:pt x="11" y="6"/>
                    </a:lnTo>
                    <a:lnTo>
                      <a:pt x="13" y="6"/>
                    </a:lnTo>
                    <a:lnTo>
                      <a:pt x="13" y="4"/>
                    </a:lnTo>
                    <a:lnTo>
                      <a:pt x="13" y="2"/>
                    </a:lnTo>
                    <a:lnTo>
                      <a:pt x="11" y="0"/>
                    </a:lnTo>
                    <a:lnTo>
                      <a:pt x="7"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59" name="Freeform 87"/>
              <p:cNvSpPr>
                <a:spLocks/>
              </p:cNvSpPr>
              <p:nvPr/>
            </p:nvSpPr>
            <p:spPr bwMode="gray">
              <a:xfrm>
                <a:off x="3384" y="1306"/>
                <a:ext cx="17" cy="9"/>
              </a:xfrm>
              <a:custGeom>
                <a:avLst/>
                <a:gdLst/>
                <a:ahLst/>
                <a:cxnLst>
                  <a:cxn ang="0">
                    <a:pos x="7" y="0"/>
                  </a:cxn>
                  <a:cxn ang="0">
                    <a:pos x="4" y="1"/>
                  </a:cxn>
                  <a:cxn ang="0">
                    <a:pos x="0" y="3"/>
                  </a:cxn>
                  <a:cxn ang="0">
                    <a:pos x="0" y="5"/>
                  </a:cxn>
                  <a:cxn ang="0">
                    <a:pos x="2" y="5"/>
                  </a:cxn>
                  <a:cxn ang="0">
                    <a:pos x="7" y="7"/>
                  </a:cxn>
                  <a:cxn ang="0">
                    <a:pos x="15" y="9"/>
                  </a:cxn>
                  <a:cxn ang="0">
                    <a:pos x="17" y="3"/>
                  </a:cxn>
                  <a:cxn ang="0">
                    <a:pos x="11" y="1"/>
                  </a:cxn>
                  <a:cxn ang="0">
                    <a:pos x="7" y="0"/>
                  </a:cxn>
                </a:cxnLst>
                <a:rect l="0" t="0" r="r" b="b"/>
                <a:pathLst>
                  <a:path w="17" h="9">
                    <a:moveTo>
                      <a:pt x="7" y="0"/>
                    </a:moveTo>
                    <a:lnTo>
                      <a:pt x="4" y="1"/>
                    </a:lnTo>
                    <a:lnTo>
                      <a:pt x="0" y="3"/>
                    </a:lnTo>
                    <a:lnTo>
                      <a:pt x="0" y="5"/>
                    </a:lnTo>
                    <a:lnTo>
                      <a:pt x="2" y="5"/>
                    </a:lnTo>
                    <a:lnTo>
                      <a:pt x="7" y="7"/>
                    </a:lnTo>
                    <a:lnTo>
                      <a:pt x="15" y="9"/>
                    </a:lnTo>
                    <a:lnTo>
                      <a:pt x="17" y="3"/>
                    </a:lnTo>
                    <a:lnTo>
                      <a:pt x="11" y="1"/>
                    </a:lnTo>
                    <a:lnTo>
                      <a:pt x="7"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0" name="Freeform 88"/>
              <p:cNvSpPr>
                <a:spLocks/>
              </p:cNvSpPr>
              <p:nvPr/>
            </p:nvSpPr>
            <p:spPr bwMode="gray">
              <a:xfrm>
                <a:off x="3451" y="1302"/>
                <a:ext cx="15" cy="13"/>
              </a:xfrm>
              <a:custGeom>
                <a:avLst/>
                <a:gdLst/>
                <a:ahLst/>
                <a:cxnLst>
                  <a:cxn ang="0">
                    <a:pos x="0" y="0"/>
                  </a:cxn>
                  <a:cxn ang="0">
                    <a:pos x="0" y="5"/>
                  </a:cxn>
                  <a:cxn ang="0">
                    <a:pos x="0" y="13"/>
                  </a:cxn>
                  <a:cxn ang="0">
                    <a:pos x="4" y="13"/>
                  </a:cxn>
                  <a:cxn ang="0">
                    <a:pos x="8" y="13"/>
                  </a:cxn>
                  <a:cxn ang="0">
                    <a:pos x="9" y="11"/>
                  </a:cxn>
                  <a:cxn ang="0">
                    <a:pos x="9" y="7"/>
                  </a:cxn>
                  <a:cxn ang="0">
                    <a:pos x="13" y="5"/>
                  </a:cxn>
                  <a:cxn ang="0">
                    <a:pos x="15" y="5"/>
                  </a:cxn>
                  <a:cxn ang="0">
                    <a:pos x="15" y="4"/>
                  </a:cxn>
                  <a:cxn ang="0">
                    <a:pos x="13" y="4"/>
                  </a:cxn>
                  <a:cxn ang="0">
                    <a:pos x="6" y="2"/>
                  </a:cxn>
                  <a:cxn ang="0">
                    <a:pos x="0" y="0"/>
                  </a:cxn>
                </a:cxnLst>
                <a:rect l="0" t="0" r="r" b="b"/>
                <a:pathLst>
                  <a:path w="15" h="13">
                    <a:moveTo>
                      <a:pt x="0" y="0"/>
                    </a:moveTo>
                    <a:lnTo>
                      <a:pt x="0" y="5"/>
                    </a:lnTo>
                    <a:lnTo>
                      <a:pt x="0" y="13"/>
                    </a:lnTo>
                    <a:lnTo>
                      <a:pt x="4" y="13"/>
                    </a:lnTo>
                    <a:lnTo>
                      <a:pt x="8" y="13"/>
                    </a:lnTo>
                    <a:lnTo>
                      <a:pt x="9" y="11"/>
                    </a:lnTo>
                    <a:lnTo>
                      <a:pt x="9" y="7"/>
                    </a:lnTo>
                    <a:lnTo>
                      <a:pt x="13" y="5"/>
                    </a:lnTo>
                    <a:lnTo>
                      <a:pt x="15" y="5"/>
                    </a:lnTo>
                    <a:lnTo>
                      <a:pt x="15" y="4"/>
                    </a:lnTo>
                    <a:lnTo>
                      <a:pt x="13" y="4"/>
                    </a:lnTo>
                    <a:lnTo>
                      <a:pt x="6"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1" name="Freeform 89"/>
              <p:cNvSpPr>
                <a:spLocks/>
              </p:cNvSpPr>
              <p:nvPr/>
            </p:nvSpPr>
            <p:spPr bwMode="gray">
              <a:xfrm>
                <a:off x="3403" y="1302"/>
                <a:ext cx="4" cy="4"/>
              </a:xfrm>
              <a:custGeom>
                <a:avLst/>
                <a:gdLst/>
                <a:ahLst/>
                <a:cxnLst>
                  <a:cxn ang="0">
                    <a:pos x="0" y="0"/>
                  </a:cxn>
                  <a:cxn ang="0">
                    <a:pos x="0" y="4"/>
                  </a:cxn>
                  <a:cxn ang="0">
                    <a:pos x="4" y="4"/>
                  </a:cxn>
                  <a:cxn ang="0">
                    <a:pos x="4" y="2"/>
                  </a:cxn>
                  <a:cxn ang="0">
                    <a:pos x="0" y="0"/>
                  </a:cxn>
                </a:cxnLst>
                <a:rect l="0" t="0" r="r" b="b"/>
                <a:pathLst>
                  <a:path w="4" h="4">
                    <a:moveTo>
                      <a:pt x="0" y="0"/>
                    </a:moveTo>
                    <a:lnTo>
                      <a:pt x="0" y="4"/>
                    </a:lnTo>
                    <a:lnTo>
                      <a:pt x="4" y="4"/>
                    </a:lnTo>
                    <a:lnTo>
                      <a:pt x="4"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2" name="Freeform 90"/>
              <p:cNvSpPr>
                <a:spLocks/>
              </p:cNvSpPr>
              <p:nvPr/>
            </p:nvSpPr>
            <p:spPr bwMode="gray">
              <a:xfrm>
                <a:off x="3259" y="1294"/>
                <a:ext cx="113" cy="27"/>
              </a:xfrm>
              <a:custGeom>
                <a:avLst/>
                <a:gdLst/>
                <a:ahLst/>
                <a:cxnLst>
                  <a:cxn ang="0">
                    <a:pos x="61" y="0"/>
                  </a:cxn>
                  <a:cxn ang="0">
                    <a:pos x="58" y="4"/>
                  </a:cxn>
                  <a:cxn ang="0">
                    <a:pos x="44" y="4"/>
                  </a:cxn>
                  <a:cxn ang="0">
                    <a:pos x="33" y="2"/>
                  </a:cxn>
                  <a:cxn ang="0">
                    <a:pos x="23" y="6"/>
                  </a:cxn>
                  <a:cxn ang="0">
                    <a:pos x="15" y="10"/>
                  </a:cxn>
                  <a:cxn ang="0">
                    <a:pos x="11" y="8"/>
                  </a:cxn>
                  <a:cxn ang="0">
                    <a:pos x="8" y="8"/>
                  </a:cxn>
                  <a:cxn ang="0">
                    <a:pos x="4" y="12"/>
                  </a:cxn>
                  <a:cxn ang="0">
                    <a:pos x="0" y="17"/>
                  </a:cxn>
                  <a:cxn ang="0">
                    <a:pos x="6" y="17"/>
                  </a:cxn>
                  <a:cxn ang="0">
                    <a:pos x="13" y="17"/>
                  </a:cxn>
                  <a:cxn ang="0">
                    <a:pos x="13" y="19"/>
                  </a:cxn>
                  <a:cxn ang="0">
                    <a:pos x="23" y="17"/>
                  </a:cxn>
                  <a:cxn ang="0">
                    <a:pos x="33" y="15"/>
                  </a:cxn>
                  <a:cxn ang="0">
                    <a:pos x="35" y="19"/>
                  </a:cxn>
                  <a:cxn ang="0">
                    <a:pos x="40" y="17"/>
                  </a:cxn>
                  <a:cxn ang="0">
                    <a:pos x="42" y="15"/>
                  </a:cxn>
                  <a:cxn ang="0">
                    <a:pos x="44" y="12"/>
                  </a:cxn>
                  <a:cxn ang="0">
                    <a:pos x="48" y="10"/>
                  </a:cxn>
                  <a:cxn ang="0">
                    <a:pos x="54" y="12"/>
                  </a:cxn>
                  <a:cxn ang="0">
                    <a:pos x="56" y="13"/>
                  </a:cxn>
                  <a:cxn ang="0">
                    <a:pos x="59" y="13"/>
                  </a:cxn>
                  <a:cxn ang="0">
                    <a:pos x="63" y="15"/>
                  </a:cxn>
                  <a:cxn ang="0">
                    <a:pos x="61" y="17"/>
                  </a:cxn>
                  <a:cxn ang="0">
                    <a:pos x="59" y="21"/>
                  </a:cxn>
                  <a:cxn ang="0">
                    <a:pos x="63" y="21"/>
                  </a:cxn>
                  <a:cxn ang="0">
                    <a:pos x="67" y="23"/>
                  </a:cxn>
                  <a:cxn ang="0">
                    <a:pos x="69" y="27"/>
                  </a:cxn>
                  <a:cxn ang="0">
                    <a:pos x="77" y="23"/>
                  </a:cxn>
                  <a:cxn ang="0">
                    <a:pos x="86" y="17"/>
                  </a:cxn>
                  <a:cxn ang="0">
                    <a:pos x="90" y="17"/>
                  </a:cxn>
                  <a:cxn ang="0">
                    <a:pos x="98" y="19"/>
                  </a:cxn>
                  <a:cxn ang="0">
                    <a:pos x="98" y="15"/>
                  </a:cxn>
                  <a:cxn ang="0">
                    <a:pos x="106" y="13"/>
                  </a:cxn>
                  <a:cxn ang="0">
                    <a:pos x="113" y="13"/>
                  </a:cxn>
                  <a:cxn ang="0">
                    <a:pos x="113" y="10"/>
                  </a:cxn>
                  <a:cxn ang="0">
                    <a:pos x="113" y="6"/>
                  </a:cxn>
                  <a:cxn ang="0">
                    <a:pos x="107" y="8"/>
                  </a:cxn>
                  <a:cxn ang="0">
                    <a:pos x="106" y="8"/>
                  </a:cxn>
                  <a:cxn ang="0">
                    <a:pos x="106" y="6"/>
                  </a:cxn>
                  <a:cxn ang="0">
                    <a:pos x="107" y="4"/>
                  </a:cxn>
                  <a:cxn ang="0">
                    <a:pos x="98" y="4"/>
                  </a:cxn>
                  <a:cxn ang="0">
                    <a:pos x="94" y="4"/>
                  </a:cxn>
                  <a:cxn ang="0">
                    <a:pos x="96" y="4"/>
                  </a:cxn>
                  <a:cxn ang="0">
                    <a:pos x="96" y="6"/>
                  </a:cxn>
                  <a:cxn ang="0">
                    <a:pos x="96" y="8"/>
                  </a:cxn>
                  <a:cxn ang="0">
                    <a:pos x="94" y="10"/>
                  </a:cxn>
                  <a:cxn ang="0">
                    <a:pos x="84" y="12"/>
                  </a:cxn>
                  <a:cxn ang="0">
                    <a:pos x="77" y="12"/>
                  </a:cxn>
                  <a:cxn ang="0">
                    <a:pos x="67" y="10"/>
                  </a:cxn>
                  <a:cxn ang="0">
                    <a:pos x="58" y="10"/>
                  </a:cxn>
                  <a:cxn ang="0">
                    <a:pos x="77" y="8"/>
                  </a:cxn>
                  <a:cxn ang="0">
                    <a:pos x="84" y="8"/>
                  </a:cxn>
                  <a:cxn ang="0">
                    <a:pos x="81" y="6"/>
                  </a:cxn>
                  <a:cxn ang="0">
                    <a:pos x="77" y="6"/>
                  </a:cxn>
                  <a:cxn ang="0">
                    <a:pos x="69" y="2"/>
                  </a:cxn>
                  <a:cxn ang="0">
                    <a:pos x="61" y="0"/>
                  </a:cxn>
                </a:cxnLst>
                <a:rect l="0" t="0" r="r" b="b"/>
                <a:pathLst>
                  <a:path w="113" h="27">
                    <a:moveTo>
                      <a:pt x="61" y="0"/>
                    </a:moveTo>
                    <a:lnTo>
                      <a:pt x="58" y="4"/>
                    </a:lnTo>
                    <a:lnTo>
                      <a:pt x="44" y="4"/>
                    </a:lnTo>
                    <a:lnTo>
                      <a:pt x="33" y="2"/>
                    </a:lnTo>
                    <a:lnTo>
                      <a:pt x="23" y="6"/>
                    </a:lnTo>
                    <a:lnTo>
                      <a:pt x="15" y="10"/>
                    </a:lnTo>
                    <a:lnTo>
                      <a:pt x="11" y="8"/>
                    </a:lnTo>
                    <a:lnTo>
                      <a:pt x="8" y="8"/>
                    </a:lnTo>
                    <a:lnTo>
                      <a:pt x="4" y="12"/>
                    </a:lnTo>
                    <a:lnTo>
                      <a:pt x="0" y="17"/>
                    </a:lnTo>
                    <a:lnTo>
                      <a:pt x="6" y="17"/>
                    </a:lnTo>
                    <a:lnTo>
                      <a:pt x="13" y="17"/>
                    </a:lnTo>
                    <a:lnTo>
                      <a:pt x="13" y="19"/>
                    </a:lnTo>
                    <a:lnTo>
                      <a:pt x="23" y="17"/>
                    </a:lnTo>
                    <a:lnTo>
                      <a:pt x="33" y="15"/>
                    </a:lnTo>
                    <a:lnTo>
                      <a:pt x="35" y="19"/>
                    </a:lnTo>
                    <a:lnTo>
                      <a:pt x="40" y="17"/>
                    </a:lnTo>
                    <a:lnTo>
                      <a:pt x="42" y="15"/>
                    </a:lnTo>
                    <a:lnTo>
                      <a:pt x="44" y="12"/>
                    </a:lnTo>
                    <a:lnTo>
                      <a:pt x="48" y="10"/>
                    </a:lnTo>
                    <a:lnTo>
                      <a:pt x="54" y="12"/>
                    </a:lnTo>
                    <a:lnTo>
                      <a:pt x="56" y="13"/>
                    </a:lnTo>
                    <a:lnTo>
                      <a:pt x="59" y="13"/>
                    </a:lnTo>
                    <a:lnTo>
                      <a:pt x="63" y="15"/>
                    </a:lnTo>
                    <a:lnTo>
                      <a:pt x="61" y="17"/>
                    </a:lnTo>
                    <a:lnTo>
                      <a:pt x="59" y="21"/>
                    </a:lnTo>
                    <a:lnTo>
                      <a:pt x="63" y="21"/>
                    </a:lnTo>
                    <a:lnTo>
                      <a:pt x="67" y="23"/>
                    </a:lnTo>
                    <a:lnTo>
                      <a:pt x="69" y="27"/>
                    </a:lnTo>
                    <a:lnTo>
                      <a:pt x="77" y="23"/>
                    </a:lnTo>
                    <a:lnTo>
                      <a:pt x="86" y="17"/>
                    </a:lnTo>
                    <a:lnTo>
                      <a:pt x="90" y="17"/>
                    </a:lnTo>
                    <a:lnTo>
                      <a:pt x="98" y="19"/>
                    </a:lnTo>
                    <a:lnTo>
                      <a:pt x="98" y="15"/>
                    </a:lnTo>
                    <a:lnTo>
                      <a:pt x="106" y="13"/>
                    </a:lnTo>
                    <a:lnTo>
                      <a:pt x="113" y="13"/>
                    </a:lnTo>
                    <a:lnTo>
                      <a:pt x="113" y="10"/>
                    </a:lnTo>
                    <a:lnTo>
                      <a:pt x="113" y="6"/>
                    </a:lnTo>
                    <a:lnTo>
                      <a:pt x="107" y="8"/>
                    </a:lnTo>
                    <a:lnTo>
                      <a:pt x="106" y="8"/>
                    </a:lnTo>
                    <a:lnTo>
                      <a:pt x="106" y="6"/>
                    </a:lnTo>
                    <a:lnTo>
                      <a:pt x="107" y="4"/>
                    </a:lnTo>
                    <a:lnTo>
                      <a:pt x="98" y="4"/>
                    </a:lnTo>
                    <a:lnTo>
                      <a:pt x="94" y="4"/>
                    </a:lnTo>
                    <a:lnTo>
                      <a:pt x="96" y="4"/>
                    </a:lnTo>
                    <a:lnTo>
                      <a:pt x="96" y="6"/>
                    </a:lnTo>
                    <a:lnTo>
                      <a:pt x="96" y="8"/>
                    </a:lnTo>
                    <a:lnTo>
                      <a:pt x="94" y="10"/>
                    </a:lnTo>
                    <a:lnTo>
                      <a:pt x="84" y="12"/>
                    </a:lnTo>
                    <a:lnTo>
                      <a:pt x="77" y="12"/>
                    </a:lnTo>
                    <a:lnTo>
                      <a:pt x="67" y="10"/>
                    </a:lnTo>
                    <a:lnTo>
                      <a:pt x="58" y="10"/>
                    </a:lnTo>
                    <a:lnTo>
                      <a:pt x="77" y="8"/>
                    </a:lnTo>
                    <a:lnTo>
                      <a:pt x="84" y="8"/>
                    </a:lnTo>
                    <a:lnTo>
                      <a:pt x="81" y="6"/>
                    </a:lnTo>
                    <a:lnTo>
                      <a:pt x="77" y="6"/>
                    </a:lnTo>
                    <a:lnTo>
                      <a:pt x="69" y="2"/>
                    </a:lnTo>
                    <a:lnTo>
                      <a:pt x="6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3" name="Freeform 91"/>
              <p:cNvSpPr>
                <a:spLocks/>
              </p:cNvSpPr>
              <p:nvPr/>
            </p:nvSpPr>
            <p:spPr bwMode="gray">
              <a:xfrm>
                <a:off x="3476" y="1292"/>
                <a:ext cx="27" cy="21"/>
              </a:xfrm>
              <a:custGeom>
                <a:avLst/>
                <a:gdLst/>
                <a:ahLst/>
                <a:cxnLst>
                  <a:cxn ang="0">
                    <a:pos x="9" y="0"/>
                  </a:cxn>
                  <a:cxn ang="0">
                    <a:pos x="4" y="4"/>
                  </a:cxn>
                  <a:cxn ang="0">
                    <a:pos x="2" y="8"/>
                  </a:cxn>
                  <a:cxn ang="0">
                    <a:pos x="0" y="12"/>
                  </a:cxn>
                  <a:cxn ang="0">
                    <a:pos x="0" y="15"/>
                  </a:cxn>
                  <a:cxn ang="0">
                    <a:pos x="2" y="17"/>
                  </a:cxn>
                  <a:cxn ang="0">
                    <a:pos x="4" y="19"/>
                  </a:cxn>
                  <a:cxn ang="0">
                    <a:pos x="8" y="21"/>
                  </a:cxn>
                  <a:cxn ang="0">
                    <a:pos x="13" y="21"/>
                  </a:cxn>
                  <a:cxn ang="0">
                    <a:pos x="11" y="17"/>
                  </a:cxn>
                  <a:cxn ang="0">
                    <a:pos x="11" y="14"/>
                  </a:cxn>
                  <a:cxn ang="0">
                    <a:pos x="17" y="14"/>
                  </a:cxn>
                  <a:cxn ang="0">
                    <a:pos x="27" y="14"/>
                  </a:cxn>
                  <a:cxn ang="0">
                    <a:pos x="23" y="6"/>
                  </a:cxn>
                  <a:cxn ang="0">
                    <a:pos x="21" y="4"/>
                  </a:cxn>
                  <a:cxn ang="0">
                    <a:pos x="17" y="4"/>
                  </a:cxn>
                  <a:cxn ang="0">
                    <a:pos x="17" y="0"/>
                  </a:cxn>
                  <a:cxn ang="0">
                    <a:pos x="13" y="0"/>
                  </a:cxn>
                  <a:cxn ang="0">
                    <a:pos x="9" y="0"/>
                  </a:cxn>
                </a:cxnLst>
                <a:rect l="0" t="0" r="r" b="b"/>
                <a:pathLst>
                  <a:path w="27" h="21">
                    <a:moveTo>
                      <a:pt x="9" y="0"/>
                    </a:moveTo>
                    <a:lnTo>
                      <a:pt x="4" y="4"/>
                    </a:lnTo>
                    <a:lnTo>
                      <a:pt x="2" y="8"/>
                    </a:lnTo>
                    <a:lnTo>
                      <a:pt x="0" y="12"/>
                    </a:lnTo>
                    <a:lnTo>
                      <a:pt x="0" y="15"/>
                    </a:lnTo>
                    <a:lnTo>
                      <a:pt x="2" y="17"/>
                    </a:lnTo>
                    <a:lnTo>
                      <a:pt x="4" y="19"/>
                    </a:lnTo>
                    <a:lnTo>
                      <a:pt x="8" y="21"/>
                    </a:lnTo>
                    <a:lnTo>
                      <a:pt x="13" y="21"/>
                    </a:lnTo>
                    <a:lnTo>
                      <a:pt x="11" y="17"/>
                    </a:lnTo>
                    <a:lnTo>
                      <a:pt x="11" y="14"/>
                    </a:lnTo>
                    <a:lnTo>
                      <a:pt x="17" y="14"/>
                    </a:lnTo>
                    <a:lnTo>
                      <a:pt x="27" y="14"/>
                    </a:lnTo>
                    <a:lnTo>
                      <a:pt x="23" y="6"/>
                    </a:lnTo>
                    <a:lnTo>
                      <a:pt x="21" y="4"/>
                    </a:lnTo>
                    <a:lnTo>
                      <a:pt x="17" y="4"/>
                    </a:lnTo>
                    <a:lnTo>
                      <a:pt x="17" y="0"/>
                    </a:lnTo>
                    <a:lnTo>
                      <a:pt x="13" y="0"/>
                    </a:lnTo>
                    <a:lnTo>
                      <a:pt x="9"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4" name="Freeform 92"/>
              <p:cNvSpPr>
                <a:spLocks/>
              </p:cNvSpPr>
              <p:nvPr/>
            </p:nvSpPr>
            <p:spPr bwMode="gray">
              <a:xfrm>
                <a:off x="3888" y="1288"/>
                <a:ext cx="89" cy="60"/>
              </a:xfrm>
              <a:custGeom>
                <a:avLst/>
                <a:gdLst/>
                <a:ahLst/>
                <a:cxnLst>
                  <a:cxn ang="0">
                    <a:pos x="39" y="0"/>
                  </a:cxn>
                  <a:cxn ang="0">
                    <a:pos x="35" y="6"/>
                  </a:cxn>
                  <a:cxn ang="0">
                    <a:pos x="29" y="10"/>
                  </a:cxn>
                  <a:cxn ang="0">
                    <a:pos x="25" y="10"/>
                  </a:cxn>
                  <a:cxn ang="0">
                    <a:pos x="22" y="10"/>
                  </a:cxn>
                  <a:cxn ang="0">
                    <a:pos x="20" y="16"/>
                  </a:cxn>
                  <a:cxn ang="0">
                    <a:pos x="18" y="23"/>
                  </a:cxn>
                  <a:cxn ang="0">
                    <a:pos x="12" y="23"/>
                  </a:cxn>
                  <a:cxn ang="0">
                    <a:pos x="6" y="23"/>
                  </a:cxn>
                  <a:cxn ang="0">
                    <a:pos x="4" y="25"/>
                  </a:cxn>
                  <a:cxn ang="0">
                    <a:pos x="0" y="29"/>
                  </a:cxn>
                  <a:cxn ang="0">
                    <a:pos x="6" y="29"/>
                  </a:cxn>
                  <a:cxn ang="0">
                    <a:pos x="12" y="29"/>
                  </a:cxn>
                  <a:cxn ang="0">
                    <a:pos x="14" y="33"/>
                  </a:cxn>
                  <a:cxn ang="0">
                    <a:pos x="22" y="35"/>
                  </a:cxn>
                  <a:cxn ang="0">
                    <a:pos x="29" y="33"/>
                  </a:cxn>
                  <a:cxn ang="0">
                    <a:pos x="37" y="33"/>
                  </a:cxn>
                  <a:cxn ang="0">
                    <a:pos x="45" y="31"/>
                  </a:cxn>
                  <a:cxn ang="0">
                    <a:pos x="45" y="35"/>
                  </a:cxn>
                  <a:cxn ang="0">
                    <a:pos x="37" y="35"/>
                  </a:cxn>
                  <a:cxn ang="0">
                    <a:pos x="29" y="39"/>
                  </a:cxn>
                  <a:cxn ang="0">
                    <a:pos x="27" y="41"/>
                  </a:cxn>
                  <a:cxn ang="0">
                    <a:pos x="27" y="44"/>
                  </a:cxn>
                  <a:cxn ang="0">
                    <a:pos x="16" y="48"/>
                  </a:cxn>
                  <a:cxn ang="0">
                    <a:pos x="16" y="52"/>
                  </a:cxn>
                  <a:cxn ang="0">
                    <a:pos x="27" y="54"/>
                  </a:cxn>
                  <a:cxn ang="0">
                    <a:pos x="37" y="54"/>
                  </a:cxn>
                  <a:cxn ang="0">
                    <a:pos x="39" y="58"/>
                  </a:cxn>
                  <a:cxn ang="0">
                    <a:pos x="52" y="60"/>
                  </a:cxn>
                  <a:cxn ang="0">
                    <a:pos x="64" y="60"/>
                  </a:cxn>
                  <a:cxn ang="0">
                    <a:pos x="73" y="56"/>
                  </a:cxn>
                  <a:cxn ang="0">
                    <a:pos x="77" y="56"/>
                  </a:cxn>
                  <a:cxn ang="0">
                    <a:pos x="81" y="56"/>
                  </a:cxn>
                  <a:cxn ang="0">
                    <a:pos x="83" y="52"/>
                  </a:cxn>
                  <a:cxn ang="0">
                    <a:pos x="83" y="50"/>
                  </a:cxn>
                  <a:cxn ang="0">
                    <a:pos x="85" y="48"/>
                  </a:cxn>
                  <a:cxn ang="0">
                    <a:pos x="89" y="46"/>
                  </a:cxn>
                  <a:cxn ang="0">
                    <a:pos x="87" y="42"/>
                  </a:cxn>
                  <a:cxn ang="0">
                    <a:pos x="87" y="39"/>
                  </a:cxn>
                  <a:cxn ang="0">
                    <a:pos x="83" y="37"/>
                  </a:cxn>
                  <a:cxn ang="0">
                    <a:pos x="81" y="35"/>
                  </a:cxn>
                  <a:cxn ang="0">
                    <a:pos x="79" y="39"/>
                  </a:cxn>
                  <a:cxn ang="0">
                    <a:pos x="77" y="42"/>
                  </a:cxn>
                  <a:cxn ang="0">
                    <a:pos x="73" y="42"/>
                  </a:cxn>
                  <a:cxn ang="0">
                    <a:pos x="71" y="42"/>
                  </a:cxn>
                  <a:cxn ang="0">
                    <a:pos x="71" y="39"/>
                  </a:cxn>
                  <a:cxn ang="0">
                    <a:pos x="73" y="33"/>
                  </a:cxn>
                  <a:cxn ang="0">
                    <a:pos x="70" y="31"/>
                  </a:cxn>
                  <a:cxn ang="0">
                    <a:pos x="68" y="29"/>
                  </a:cxn>
                  <a:cxn ang="0">
                    <a:pos x="68" y="33"/>
                  </a:cxn>
                  <a:cxn ang="0">
                    <a:pos x="62" y="33"/>
                  </a:cxn>
                  <a:cxn ang="0">
                    <a:pos x="54" y="35"/>
                  </a:cxn>
                  <a:cxn ang="0">
                    <a:pos x="58" y="33"/>
                  </a:cxn>
                  <a:cxn ang="0">
                    <a:pos x="64" y="31"/>
                  </a:cxn>
                  <a:cxn ang="0">
                    <a:pos x="64" y="25"/>
                  </a:cxn>
                  <a:cxn ang="0">
                    <a:pos x="64" y="21"/>
                  </a:cxn>
                  <a:cxn ang="0">
                    <a:pos x="66" y="21"/>
                  </a:cxn>
                  <a:cxn ang="0">
                    <a:pos x="66" y="19"/>
                  </a:cxn>
                  <a:cxn ang="0">
                    <a:pos x="52" y="10"/>
                  </a:cxn>
                  <a:cxn ang="0">
                    <a:pos x="39" y="0"/>
                  </a:cxn>
                </a:cxnLst>
                <a:rect l="0" t="0" r="r" b="b"/>
                <a:pathLst>
                  <a:path w="89" h="60">
                    <a:moveTo>
                      <a:pt x="39" y="0"/>
                    </a:moveTo>
                    <a:lnTo>
                      <a:pt x="35" y="6"/>
                    </a:lnTo>
                    <a:lnTo>
                      <a:pt x="29" y="10"/>
                    </a:lnTo>
                    <a:lnTo>
                      <a:pt x="25" y="10"/>
                    </a:lnTo>
                    <a:lnTo>
                      <a:pt x="22" y="10"/>
                    </a:lnTo>
                    <a:lnTo>
                      <a:pt x="20" y="16"/>
                    </a:lnTo>
                    <a:lnTo>
                      <a:pt x="18" y="23"/>
                    </a:lnTo>
                    <a:lnTo>
                      <a:pt x="12" y="23"/>
                    </a:lnTo>
                    <a:lnTo>
                      <a:pt x="6" y="23"/>
                    </a:lnTo>
                    <a:lnTo>
                      <a:pt x="4" y="25"/>
                    </a:lnTo>
                    <a:lnTo>
                      <a:pt x="0" y="29"/>
                    </a:lnTo>
                    <a:lnTo>
                      <a:pt x="6" y="29"/>
                    </a:lnTo>
                    <a:lnTo>
                      <a:pt x="12" y="29"/>
                    </a:lnTo>
                    <a:lnTo>
                      <a:pt x="14" y="33"/>
                    </a:lnTo>
                    <a:lnTo>
                      <a:pt x="22" y="35"/>
                    </a:lnTo>
                    <a:lnTo>
                      <a:pt x="29" y="33"/>
                    </a:lnTo>
                    <a:lnTo>
                      <a:pt x="37" y="33"/>
                    </a:lnTo>
                    <a:lnTo>
                      <a:pt x="45" y="31"/>
                    </a:lnTo>
                    <a:lnTo>
                      <a:pt x="45" y="35"/>
                    </a:lnTo>
                    <a:lnTo>
                      <a:pt x="37" y="35"/>
                    </a:lnTo>
                    <a:lnTo>
                      <a:pt x="29" y="39"/>
                    </a:lnTo>
                    <a:lnTo>
                      <a:pt x="27" y="41"/>
                    </a:lnTo>
                    <a:lnTo>
                      <a:pt x="27" y="44"/>
                    </a:lnTo>
                    <a:lnTo>
                      <a:pt x="16" y="48"/>
                    </a:lnTo>
                    <a:lnTo>
                      <a:pt x="16" y="52"/>
                    </a:lnTo>
                    <a:lnTo>
                      <a:pt x="27" y="54"/>
                    </a:lnTo>
                    <a:lnTo>
                      <a:pt x="37" y="54"/>
                    </a:lnTo>
                    <a:lnTo>
                      <a:pt x="39" y="58"/>
                    </a:lnTo>
                    <a:lnTo>
                      <a:pt x="52" y="60"/>
                    </a:lnTo>
                    <a:lnTo>
                      <a:pt x="64" y="60"/>
                    </a:lnTo>
                    <a:lnTo>
                      <a:pt x="73" y="56"/>
                    </a:lnTo>
                    <a:lnTo>
                      <a:pt x="77" y="56"/>
                    </a:lnTo>
                    <a:lnTo>
                      <a:pt x="81" y="56"/>
                    </a:lnTo>
                    <a:lnTo>
                      <a:pt x="83" y="52"/>
                    </a:lnTo>
                    <a:lnTo>
                      <a:pt x="83" y="50"/>
                    </a:lnTo>
                    <a:lnTo>
                      <a:pt x="85" y="48"/>
                    </a:lnTo>
                    <a:lnTo>
                      <a:pt x="89" y="46"/>
                    </a:lnTo>
                    <a:lnTo>
                      <a:pt x="87" y="42"/>
                    </a:lnTo>
                    <a:lnTo>
                      <a:pt x="87" y="39"/>
                    </a:lnTo>
                    <a:lnTo>
                      <a:pt x="83" y="37"/>
                    </a:lnTo>
                    <a:lnTo>
                      <a:pt x="81" y="35"/>
                    </a:lnTo>
                    <a:lnTo>
                      <a:pt x="79" y="39"/>
                    </a:lnTo>
                    <a:lnTo>
                      <a:pt x="77" y="42"/>
                    </a:lnTo>
                    <a:lnTo>
                      <a:pt x="73" y="42"/>
                    </a:lnTo>
                    <a:lnTo>
                      <a:pt x="71" y="42"/>
                    </a:lnTo>
                    <a:lnTo>
                      <a:pt x="71" y="39"/>
                    </a:lnTo>
                    <a:lnTo>
                      <a:pt x="73" y="33"/>
                    </a:lnTo>
                    <a:lnTo>
                      <a:pt x="70" y="31"/>
                    </a:lnTo>
                    <a:lnTo>
                      <a:pt x="68" y="29"/>
                    </a:lnTo>
                    <a:lnTo>
                      <a:pt x="68" y="33"/>
                    </a:lnTo>
                    <a:lnTo>
                      <a:pt x="62" y="33"/>
                    </a:lnTo>
                    <a:lnTo>
                      <a:pt x="54" y="35"/>
                    </a:lnTo>
                    <a:lnTo>
                      <a:pt x="58" y="33"/>
                    </a:lnTo>
                    <a:lnTo>
                      <a:pt x="64" y="31"/>
                    </a:lnTo>
                    <a:lnTo>
                      <a:pt x="64" y="25"/>
                    </a:lnTo>
                    <a:lnTo>
                      <a:pt x="64" y="21"/>
                    </a:lnTo>
                    <a:lnTo>
                      <a:pt x="66" y="21"/>
                    </a:lnTo>
                    <a:lnTo>
                      <a:pt x="66" y="19"/>
                    </a:lnTo>
                    <a:lnTo>
                      <a:pt x="52" y="10"/>
                    </a:lnTo>
                    <a:lnTo>
                      <a:pt x="39"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5" name="Freeform 93"/>
              <p:cNvSpPr>
                <a:spLocks/>
              </p:cNvSpPr>
              <p:nvPr/>
            </p:nvSpPr>
            <p:spPr bwMode="gray">
              <a:xfrm>
                <a:off x="3860" y="1286"/>
                <a:ext cx="13" cy="8"/>
              </a:xfrm>
              <a:custGeom>
                <a:avLst/>
                <a:gdLst/>
                <a:ahLst/>
                <a:cxnLst>
                  <a:cxn ang="0">
                    <a:pos x="5" y="0"/>
                  </a:cxn>
                  <a:cxn ang="0">
                    <a:pos x="3" y="0"/>
                  </a:cxn>
                  <a:cxn ang="0">
                    <a:pos x="0" y="2"/>
                  </a:cxn>
                  <a:cxn ang="0">
                    <a:pos x="2" y="4"/>
                  </a:cxn>
                  <a:cxn ang="0">
                    <a:pos x="3" y="8"/>
                  </a:cxn>
                  <a:cxn ang="0">
                    <a:pos x="11" y="4"/>
                  </a:cxn>
                  <a:cxn ang="0">
                    <a:pos x="13" y="4"/>
                  </a:cxn>
                  <a:cxn ang="0">
                    <a:pos x="13" y="2"/>
                  </a:cxn>
                  <a:cxn ang="0">
                    <a:pos x="5" y="0"/>
                  </a:cxn>
                </a:cxnLst>
                <a:rect l="0" t="0" r="r" b="b"/>
                <a:pathLst>
                  <a:path w="13" h="8">
                    <a:moveTo>
                      <a:pt x="5" y="0"/>
                    </a:moveTo>
                    <a:lnTo>
                      <a:pt x="3" y="0"/>
                    </a:lnTo>
                    <a:lnTo>
                      <a:pt x="0" y="2"/>
                    </a:lnTo>
                    <a:lnTo>
                      <a:pt x="2" y="4"/>
                    </a:lnTo>
                    <a:lnTo>
                      <a:pt x="3" y="8"/>
                    </a:lnTo>
                    <a:lnTo>
                      <a:pt x="11" y="4"/>
                    </a:lnTo>
                    <a:lnTo>
                      <a:pt x="13" y="4"/>
                    </a:lnTo>
                    <a:lnTo>
                      <a:pt x="13" y="2"/>
                    </a:lnTo>
                    <a:lnTo>
                      <a:pt x="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6" name="Freeform 94"/>
              <p:cNvSpPr>
                <a:spLocks/>
              </p:cNvSpPr>
              <p:nvPr/>
            </p:nvSpPr>
            <p:spPr bwMode="gray">
              <a:xfrm>
                <a:off x="3514" y="1286"/>
                <a:ext cx="31" cy="20"/>
              </a:xfrm>
              <a:custGeom>
                <a:avLst/>
                <a:gdLst/>
                <a:ahLst/>
                <a:cxnLst>
                  <a:cxn ang="0">
                    <a:pos x="16" y="0"/>
                  </a:cxn>
                  <a:cxn ang="0">
                    <a:pos x="14" y="2"/>
                  </a:cxn>
                  <a:cxn ang="0">
                    <a:pos x="10" y="6"/>
                  </a:cxn>
                  <a:cxn ang="0">
                    <a:pos x="6" y="6"/>
                  </a:cxn>
                  <a:cxn ang="0">
                    <a:pos x="2" y="6"/>
                  </a:cxn>
                  <a:cxn ang="0">
                    <a:pos x="2" y="8"/>
                  </a:cxn>
                  <a:cxn ang="0">
                    <a:pos x="4" y="10"/>
                  </a:cxn>
                  <a:cxn ang="0">
                    <a:pos x="2" y="10"/>
                  </a:cxn>
                  <a:cxn ang="0">
                    <a:pos x="0" y="14"/>
                  </a:cxn>
                  <a:cxn ang="0">
                    <a:pos x="4" y="14"/>
                  </a:cxn>
                  <a:cxn ang="0">
                    <a:pos x="4" y="16"/>
                  </a:cxn>
                  <a:cxn ang="0">
                    <a:pos x="6" y="20"/>
                  </a:cxn>
                  <a:cxn ang="0">
                    <a:pos x="8" y="20"/>
                  </a:cxn>
                  <a:cxn ang="0">
                    <a:pos x="12" y="20"/>
                  </a:cxn>
                  <a:cxn ang="0">
                    <a:pos x="12" y="16"/>
                  </a:cxn>
                  <a:cxn ang="0">
                    <a:pos x="14" y="14"/>
                  </a:cxn>
                  <a:cxn ang="0">
                    <a:pos x="19" y="12"/>
                  </a:cxn>
                  <a:cxn ang="0">
                    <a:pos x="25" y="8"/>
                  </a:cxn>
                  <a:cxn ang="0">
                    <a:pos x="29" y="6"/>
                  </a:cxn>
                  <a:cxn ang="0">
                    <a:pos x="31" y="4"/>
                  </a:cxn>
                  <a:cxn ang="0">
                    <a:pos x="29" y="4"/>
                  </a:cxn>
                  <a:cxn ang="0">
                    <a:pos x="27" y="2"/>
                  </a:cxn>
                  <a:cxn ang="0">
                    <a:pos x="21" y="0"/>
                  </a:cxn>
                  <a:cxn ang="0">
                    <a:pos x="16" y="0"/>
                  </a:cxn>
                </a:cxnLst>
                <a:rect l="0" t="0" r="r" b="b"/>
                <a:pathLst>
                  <a:path w="31" h="20">
                    <a:moveTo>
                      <a:pt x="16" y="0"/>
                    </a:moveTo>
                    <a:lnTo>
                      <a:pt x="14" y="2"/>
                    </a:lnTo>
                    <a:lnTo>
                      <a:pt x="10" y="6"/>
                    </a:lnTo>
                    <a:lnTo>
                      <a:pt x="6" y="6"/>
                    </a:lnTo>
                    <a:lnTo>
                      <a:pt x="2" y="6"/>
                    </a:lnTo>
                    <a:lnTo>
                      <a:pt x="2" y="8"/>
                    </a:lnTo>
                    <a:lnTo>
                      <a:pt x="4" y="10"/>
                    </a:lnTo>
                    <a:lnTo>
                      <a:pt x="2" y="10"/>
                    </a:lnTo>
                    <a:lnTo>
                      <a:pt x="0" y="14"/>
                    </a:lnTo>
                    <a:lnTo>
                      <a:pt x="4" y="14"/>
                    </a:lnTo>
                    <a:lnTo>
                      <a:pt x="4" y="16"/>
                    </a:lnTo>
                    <a:lnTo>
                      <a:pt x="6" y="20"/>
                    </a:lnTo>
                    <a:lnTo>
                      <a:pt x="8" y="20"/>
                    </a:lnTo>
                    <a:lnTo>
                      <a:pt x="12" y="20"/>
                    </a:lnTo>
                    <a:lnTo>
                      <a:pt x="12" y="16"/>
                    </a:lnTo>
                    <a:lnTo>
                      <a:pt x="14" y="14"/>
                    </a:lnTo>
                    <a:lnTo>
                      <a:pt x="19" y="12"/>
                    </a:lnTo>
                    <a:lnTo>
                      <a:pt x="25" y="8"/>
                    </a:lnTo>
                    <a:lnTo>
                      <a:pt x="29" y="6"/>
                    </a:lnTo>
                    <a:lnTo>
                      <a:pt x="31" y="4"/>
                    </a:lnTo>
                    <a:lnTo>
                      <a:pt x="29" y="4"/>
                    </a:lnTo>
                    <a:lnTo>
                      <a:pt x="27" y="2"/>
                    </a:lnTo>
                    <a:lnTo>
                      <a:pt x="21" y="0"/>
                    </a:lnTo>
                    <a:lnTo>
                      <a:pt x="1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7" name="Freeform 95"/>
              <p:cNvSpPr>
                <a:spLocks/>
              </p:cNvSpPr>
              <p:nvPr/>
            </p:nvSpPr>
            <p:spPr bwMode="gray">
              <a:xfrm>
                <a:off x="3414" y="1283"/>
                <a:ext cx="12" cy="3"/>
              </a:xfrm>
              <a:custGeom>
                <a:avLst/>
                <a:gdLst/>
                <a:ahLst/>
                <a:cxnLst>
                  <a:cxn ang="0">
                    <a:pos x="0" y="0"/>
                  </a:cxn>
                  <a:cxn ang="0">
                    <a:pos x="4" y="3"/>
                  </a:cxn>
                  <a:cxn ang="0">
                    <a:pos x="8" y="3"/>
                  </a:cxn>
                  <a:cxn ang="0">
                    <a:pos x="12" y="3"/>
                  </a:cxn>
                  <a:cxn ang="0">
                    <a:pos x="10" y="1"/>
                  </a:cxn>
                  <a:cxn ang="0">
                    <a:pos x="8" y="0"/>
                  </a:cxn>
                  <a:cxn ang="0">
                    <a:pos x="4" y="0"/>
                  </a:cxn>
                  <a:cxn ang="0">
                    <a:pos x="0" y="0"/>
                  </a:cxn>
                </a:cxnLst>
                <a:rect l="0" t="0" r="r" b="b"/>
                <a:pathLst>
                  <a:path w="12" h="3">
                    <a:moveTo>
                      <a:pt x="0" y="0"/>
                    </a:moveTo>
                    <a:lnTo>
                      <a:pt x="4" y="3"/>
                    </a:lnTo>
                    <a:lnTo>
                      <a:pt x="8" y="3"/>
                    </a:lnTo>
                    <a:lnTo>
                      <a:pt x="12" y="3"/>
                    </a:lnTo>
                    <a:lnTo>
                      <a:pt x="10" y="1"/>
                    </a:lnTo>
                    <a:lnTo>
                      <a:pt x="8" y="0"/>
                    </a:lnTo>
                    <a:lnTo>
                      <a:pt x="4"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8" name="Freeform 96"/>
              <p:cNvSpPr>
                <a:spLocks/>
              </p:cNvSpPr>
              <p:nvPr/>
            </p:nvSpPr>
            <p:spPr bwMode="gray">
              <a:xfrm>
                <a:off x="3453" y="1277"/>
                <a:ext cx="6" cy="6"/>
              </a:xfrm>
              <a:custGeom>
                <a:avLst/>
                <a:gdLst/>
                <a:ahLst/>
                <a:cxnLst>
                  <a:cxn ang="0">
                    <a:pos x="4" y="0"/>
                  </a:cxn>
                  <a:cxn ang="0">
                    <a:pos x="2" y="2"/>
                  </a:cxn>
                  <a:cxn ang="0">
                    <a:pos x="0" y="4"/>
                  </a:cxn>
                  <a:cxn ang="0">
                    <a:pos x="2" y="6"/>
                  </a:cxn>
                  <a:cxn ang="0">
                    <a:pos x="6" y="6"/>
                  </a:cxn>
                  <a:cxn ang="0">
                    <a:pos x="6" y="2"/>
                  </a:cxn>
                  <a:cxn ang="0">
                    <a:pos x="4" y="0"/>
                  </a:cxn>
                </a:cxnLst>
                <a:rect l="0" t="0" r="r" b="b"/>
                <a:pathLst>
                  <a:path w="6" h="6">
                    <a:moveTo>
                      <a:pt x="4" y="0"/>
                    </a:moveTo>
                    <a:lnTo>
                      <a:pt x="2" y="2"/>
                    </a:lnTo>
                    <a:lnTo>
                      <a:pt x="0" y="4"/>
                    </a:lnTo>
                    <a:lnTo>
                      <a:pt x="2" y="6"/>
                    </a:lnTo>
                    <a:lnTo>
                      <a:pt x="6" y="6"/>
                    </a:lnTo>
                    <a:lnTo>
                      <a:pt x="6"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69" name="Freeform 97"/>
              <p:cNvSpPr>
                <a:spLocks/>
              </p:cNvSpPr>
              <p:nvPr/>
            </p:nvSpPr>
            <p:spPr bwMode="gray">
              <a:xfrm>
                <a:off x="3437" y="1277"/>
                <a:ext cx="8" cy="4"/>
              </a:xfrm>
              <a:custGeom>
                <a:avLst/>
                <a:gdLst/>
                <a:ahLst/>
                <a:cxnLst>
                  <a:cxn ang="0">
                    <a:pos x="2" y="0"/>
                  </a:cxn>
                  <a:cxn ang="0">
                    <a:pos x="6" y="0"/>
                  </a:cxn>
                  <a:cxn ang="0">
                    <a:pos x="8" y="2"/>
                  </a:cxn>
                  <a:cxn ang="0">
                    <a:pos x="6" y="4"/>
                  </a:cxn>
                  <a:cxn ang="0">
                    <a:pos x="2" y="4"/>
                  </a:cxn>
                  <a:cxn ang="0">
                    <a:pos x="2" y="2"/>
                  </a:cxn>
                  <a:cxn ang="0">
                    <a:pos x="0" y="2"/>
                  </a:cxn>
                  <a:cxn ang="0">
                    <a:pos x="0" y="0"/>
                  </a:cxn>
                  <a:cxn ang="0">
                    <a:pos x="2" y="0"/>
                  </a:cxn>
                </a:cxnLst>
                <a:rect l="0" t="0" r="r" b="b"/>
                <a:pathLst>
                  <a:path w="8" h="4">
                    <a:moveTo>
                      <a:pt x="2" y="0"/>
                    </a:moveTo>
                    <a:lnTo>
                      <a:pt x="6" y="0"/>
                    </a:lnTo>
                    <a:lnTo>
                      <a:pt x="8" y="2"/>
                    </a:lnTo>
                    <a:lnTo>
                      <a:pt x="6" y="4"/>
                    </a:lnTo>
                    <a:lnTo>
                      <a:pt x="2" y="4"/>
                    </a:lnTo>
                    <a:lnTo>
                      <a:pt x="2" y="2"/>
                    </a:lnTo>
                    <a:lnTo>
                      <a:pt x="0" y="2"/>
                    </a:lnTo>
                    <a:lnTo>
                      <a:pt x="0"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0" name="Freeform 98"/>
              <p:cNvSpPr>
                <a:spLocks/>
              </p:cNvSpPr>
              <p:nvPr/>
            </p:nvSpPr>
            <p:spPr bwMode="gray">
              <a:xfrm>
                <a:off x="3426" y="1273"/>
                <a:ext cx="25" cy="17"/>
              </a:xfrm>
              <a:custGeom>
                <a:avLst/>
                <a:gdLst/>
                <a:ahLst/>
                <a:cxnLst>
                  <a:cxn ang="0">
                    <a:pos x="2" y="0"/>
                  </a:cxn>
                  <a:cxn ang="0">
                    <a:pos x="0" y="2"/>
                  </a:cxn>
                  <a:cxn ang="0">
                    <a:pos x="0" y="6"/>
                  </a:cxn>
                  <a:cxn ang="0">
                    <a:pos x="8" y="8"/>
                  </a:cxn>
                  <a:cxn ang="0">
                    <a:pos x="15" y="10"/>
                  </a:cxn>
                  <a:cxn ang="0">
                    <a:pos x="17" y="13"/>
                  </a:cxn>
                  <a:cxn ang="0">
                    <a:pos x="13" y="11"/>
                  </a:cxn>
                  <a:cxn ang="0">
                    <a:pos x="11" y="11"/>
                  </a:cxn>
                  <a:cxn ang="0">
                    <a:pos x="8" y="11"/>
                  </a:cxn>
                  <a:cxn ang="0">
                    <a:pos x="2" y="13"/>
                  </a:cxn>
                  <a:cxn ang="0">
                    <a:pos x="2" y="17"/>
                  </a:cxn>
                  <a:cxn ang="0">
                    <a:pos x="10" y="17"/>
                  </a:cxn>
                  <a:cxn ang="0">
                    <a:pos x="17" y="17"/>
                  </a:cxn>
                  <a:cxn ang="0">
                    <a:pos x="19" y="15"/>
                  </a:cxn>
                  <a:cxn ang="0">
                    <a:pos x="23" y="11"/>
                  </a:cxn>
                  <a:cxn ang="0">
                    <a:pos x="21" y="10"/>
                  </a:cxn>
                  <a:cxn ang="0">
                    <a:pos x="19" y="8"/>
                  </a:cxn>
                  <a:cxn ang="0">
                    <a:pos x="25" y="6"/>
                  </a:cxn>
                  <a:cxn ang="0">
                    <a:pos x="25" y="2"/>
                  </a:cxn>
                  <a:cxn ang="0">
                    <a:pos x="21" y="0"/>
                  </a:cxn>
                  <a:cxn ang="0">
                    <a:pos x="19" y="0"/>
                  </a:cxn>
                  <a:cxn ang="0">
                    <a:pos x="13" y="0"/>
                  </a:cxn>
                  <a:cxn ang="0">
                    <a:pos x="10" y="2"/>
                  </a:cxn>
                  <a:cxn ang="0">
                    <a:pos x="8" y="2"/>
                  </a:cxn>
                  <a:cxn ang="0">
                    <a:pos x="2" y="0"/>
                  </a:cxn>
                </a:cxnLst>
                <a:rect l="0" t="0" r="r" b="b"/>
                <a:pathLst>
                  <a:path w="25" h="17">
                    <a:moveTo>
                      <a:pt x="2" y="0"/>
                    </a:moveTo>
                    <a:lnTo>
                      <a:pt x="0" y="2"/>
                    </a:lnTo>
                    <a:lnTo>
                      <a:pt x="0" y="6"/>
                    </a:lnTo>
                    <a:lnTo>
                      <a:pt x="8" y="8"/>
                    </a:lnTo>
                    <a:lnTo>
                      <a:pt x="15" y="10"/>
                    </a:lnTo>
                    <a:lnTo>
                      <a:pt x="17" y="13"/>
                    </a:lnTo>
                    <a:lnTo>
                      <a:pt x="13" y="11"/>
                    </a:lnTo>
                    <a:lnTo>
                      <a:pt x="11" y="11"/>
                    </a:lnTo>
                    <a:lnTo>
                      <a:pt x="8" y="11"/>
                    </a:lnTo>
                    <a:lnTo>
                      <a:pt x="2" y="13"/>
                    </a:lnTo>
                    <a:lnTo>
                      <a:pt x="2" y="17"/>
                    </a:lnTo>
                    <a:lnTo>
                      <a:pt x="10" y="17"/>
                    </a:lnTo>
                    <a:lnTo>
                      <a:pt x="17" y="17"/>
                    </a:lnTo>
                    <a:lnTo>
                      <a:pt x="19" y="15"/>
                    </a:lnTo>
                    <a:lnTo>
                      <a:pt x="23" y="11"/>
                    </a:lnTo>
                    <a:lnTo>
                      <a:pt x="21" y="10"/>
                    </a:lnTo>
                    <a:lnTo>
                      <a:pt x="19" y="8"/>
                    </a:lnTo>
                    <a:lnTo>
                      <a:pt x="25" y="6"/>
                    </a:lnTo>
                    <a:lnTo>
                      <a:pt x="25" y="2"/>
                    </a:lnTo>
                    <a:lnTo>
                      <a:pt x="21" y="0"/>
                    </a:lnTo>
                    <a:lnTo>
                      <a:pt x="19" y="0"/>
                    </a:lnTo>
                    <a:lnTo>
                      <a:pt x="13" y="0"/>
                    </a:lnTo>
                    <a:lnTo>
                      <a:pt x="10" y="2"/>
                    </a:lnTo>
                    <a:lnTo>
                      <a:pt x="8"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1" name="Freeform 99"/>
              <p:cNvSpPr>
                <a:spLocks/>
              </p:cNvSpPr>
              <p:nvPr/>
            </p:nvSpPr>
            <p:spPr bwMode="gray">
              <a:xfrm>
                <a:off x="3453" y="1271"/>
                <a:ext cx="4" cy="4"/>
              </a:xfrm>
              <a:custGeom>
                <a:avLst/>
                <a:gdLst/>
                <a:ahLst/>
                <a:cxnLst>
                  <a:cxn ang="0">
                    <a:pos x="0" y="0"/>
                  </a:cxn>
                  <a:cxn ang="0">
                    <a:pos x="2" y="4"/>
                  </a:cxn>
                  <a:cxn ang="0">
                    <a:pos x="4" y="4"/>
                  </a:cxn>
                  <a:cxn ang="0">
                    <a:pos x="4" y="2"/>
                  </a:cxn>
                  <a:cxn ang="0">
                    <a:pos x="2" y="0"/>
                  </a:cxn>
                  <a:cxn ang="0">
                    <a:pos x="0" y="0"/>
                  </a:cxn>
                </a:cxnLst>
                <a:rect l="0" t="0" r="r" b="b"/>
                <a:pathLst>
                  <a:path w="4" h="4">
                    <a:moveTo>
                      <a:pt x="0" y="0"/>
                    </a:moveTo>
                    <a:lnTo>
                      <a:pt x="2" y="4"/>
                    </a:lnTo>
                    <a:lnTo>
                      <a:pt x="4" y="4"/>
                    </a:lnTo>
                    <a:lnTo>
                      <a:pt x="4" y="2"/>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2" name="Freeform 100"/>
              <p:cNvSpPr>
                <a:spLocks/>
              </p:cNvSpPr>
              <p:nvPr/>
            </p:nvSpPr>
            <p:spPr bwMode="gray">
              <a:xfrm>
                <a:off x="3416" y="1271"/>
                <a:ext cx="8" cy="6"/>
              </a:xfrm>
              <a:custGeom>
                <a:avLst/>
                <a:gdLst/>
                <a:ahLst/>
                <a:cxnLst>
                  <a:cxn ang="0">
                    <a:pos x="0" y="0"/>
                  </a:cxn>
                  <a:cxn ang="0">
                    <a:pos x="0" y="2"/>
                  </a:cxn>
                  <a:cxn ang="0">
                    <a:pos x="2" y="6"/>
                  </a:cxn>
                  <a:cxn ang="0">
                    <a:pos x="6" y="6"/>
                  </a:cxn>
                  <a:cxn ang="0">
                    <a:pos x="8" y="6"/>
                  </a:cxn>
                  <a:cxn ang="0">
                    <a:pos x="4" y="2"/>
                  </a:cxn>
                  <a:cxn ang="0">
                    <a:pos x="0" y="0"/>
                  </a:cxn>
                </a:cxnLst>
                <a:rect l="0" t="0" r="r" b="b"/>
                <a:pathLst>
                  <a:path w="8" h="6">
                    <a:moveTo>
                      <a:pt x="0" y="0"/>
                    </a:moveTo>
                    <a:lnTo>
                      <a:pt x="0" y="2"/>
                    </a:lnTo>
                    <a:lnTo>
                      <a:pt x="2" y="6"/>
                    </a:lnTo>
                    <a:lnTo>
                      <a:pt x="6" y="6"/>
                    </a:lnTo>
                    <a:lnTo>
                      <a:pt x="8" y="6"/>
                    </a:lnTo>
                    <a:lnTo>
                      <a:pt x="4"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3" name="Freeform 101"/>
              <p:cNvSpPr>
                <a:spLocks/>
              </p:cNvSpPr>
              <p:nvPr/>
            </p:nvSpPr>
            <p:spPr bwMode="gray">
              <a:xfrm>
                <a:off x="3457" y="1259"/>
                <a:ext cx="3" cy="4"/>
              </a:xfrm>
              <a:custGeom>
                <a:avLst/>
                <a:gdLst/>
                <a:ahLst/>
                <a:cxnLst>
                  <a:cxn ang="0">
                    <a:pos x="2" y="0"/>
                  </a:cxn>
                  <a:cxn ang="0">
                    <a:pos x="0" y="2"/>
                  </a:cxn>
                  <a:cxn ang="0">
                    <a:pos x="2" y="4"/>
                  </a:cxn>
                  <a:cxn ang="0">
                    <a:pos x="3" y="0"/>
                  </a:cxn>
                  <a:cxn ang="0">
                    <a:pos x="2" y="0"/>
                  </a:cxn>
                </a:cxnLst>
                <a:rect l="0" t="0" r="r" b="b"/>
                <a:pathLst>
                  <a:path w="3" h="4">
                    <a:moveTo>
                      <a:pt x="2" y="0"/>
                    </a:moveTo>
                    <a:lnTo>
                      <a:pt x="0" y="2"/>
                    </a:lnTo>
                    <a:lnTo>
                      <a:pt x="2" y="4"/>
                    </a:lnTo>
                    <a:lnTo>
                      <a:pt x="3"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4" name="Freeform 102"/>
              <p:cNvSpPr>
                <a:spLocks/>
              </p:cNvSpPr>
              <p:nvPr/>
            </p:nvSpPr>
            <p:spPr bwMode="gray">
              <a:xfrm>
                <a:off x="3426" y="1258"/>
                <a:ext cx="15" cy="9"/>
              </a:xfrm>
              <a:custGeom>
                <a:avLst/>
                <a:gdLst/>
                <a:ahLst/>
                <a:cxnLst>
                  <a:cxn ang="0">
                    <a:pos x="8" y="0"/>
                  </a:cxn>
                  <a:cxn ang="0">
                    <a:pos x="8" y="3"/>
                  </a:cxn>
                  <a:cxn ang="0">
                    <a:pos x="2" y="5"/>
                  </a:cxn>
                  <a:cxn ang="0">
                    <a:pos x="0" y="7"/>
                  </a:cxn>
                  <a:cxn ang="0">
                    <a:pos x="0" y="9"/>
                  </a:cxn>
                  <a:cxn ang="0">
                    <a:pos x="2" y="9"/>
                  </a:cxn>
                  <a:cxn ang="0">
                    <a:pos x="6" y="7"/>
                  </a:cxn>
                  <a:cxn ang="0">
                    <a:pos x="11" y="5"/>
                  </a:cxn>
                  <a:cxn ang="0">
                    <a:pos x="13" y="3"/>
                  </a:cxn>
                  <a:cxn ang="0">
                    <a:pos x="15" y="3"/>
                  </a:cxn>
                  <a:cxn ang="0">
                    <a:pos x="15" y="1"/>
                  </a:cxn>
                  <a:cxn ang="0">
                    <a:pos x="13" y="1"/>
                  </a:cxn>
                  <a:cxn ang="0">
                    <a:pos x="10" y="0"/>
                  </a:cxn>
                  <a:cxn ang="0">
                    <a:pos x="8" y="0"/>
                  </a:cxn>
                </a:cxnLst>
                <a:rect l="0" t="0" r="r" b="b"/>
                <a:pathLst>
                  <a:path w="15" h="9">
                    <a:moveTo>
                      <a:pt x="8" y="0"/>
                    </a:moveTo>
                    <a:lnTo>
                      <a:pt x="8" y="3"/>
                    </a:lnTo>
                    <a:lnTo>
                      <a:pt x="2" y="5"/>
                    </a:lnTo>
                    <a:lnTo>
                      <a:pt x="0" y="7"/>
                    </a:lnTo>
                    <a:lnTo>
                      <a:pt x="0" y="9"/>
                    </a:lnTo>
                    <a:lnTo>
                      <a:pt x="2" y="9"/>
                    </a:lnTo>
                    <a:lnTo>
                      <a:pt x="6" y="7"/>
                    </a:lnTo>
                    <a:lnTo>
                      <a:pt x="11" y="5"/>
                    </a:lnTo>
                    <a:lnTo>
                      <a:pt x="13" y="3"/>
                    </a:lnTo>
                    <a:lnTo>
                      <a:pt x="15" y="3"/>
                    </a:lnTo>
                    <a:lnTo>
                      <a:pt x="15" y="1"/>
                    </a:lnTo>
                    <a:lnTo>
                      <a:pt x="13" y="1"/>
                    </a:lnTo>
                    <a:lnTo>
                      <a:pt x="10" y="0"/>
                    </a:lnTo>
                    <a:lnTo>
                      <a:pt x="8"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5" name="Freeform 103"/>
              <p:cNvSpPr>
                <a:spLocks/>
              </p:cNvSpPr>
              <p:nvPr/>
            </p:nvSpPr>
            <p:spPr bwMode="gray">
              <a:xfrm>
                <a:off x="3445" y="1252"/>
                <a:ext cx="8" cy="7"/>
              </a:xfrm>
              <a:custGeom>
                <a:avLst/>
                <a:gdLst/>
                <a:ahLst/>
                <a:cxnLst>
                  <a:cxn ang="0">
                    <a:pos x="2" y="0"/>
                  </a:cxn>
                  <a:cxn ang="0">
                    <a:pos x="2" y="2"/>
                  </a:cxn>
                  <a:cxn ang="0">
                    <a:pos x="0" y="4"/>
                  </a:cxn>
                  <a:cxn ang="0">
                    <a:pos x="2" y="6"/>
                  </a:cxn>
                  <a:cxn ang="0">
                    <a:pos x="4" y="7"/>
                  </a:cxn>
                  <a:cxn ang="0">
                    <a:pos x="6" y="7"/>
                  </a:cxn>
                  <a:cxn ang="0">
                    <a:pos x="6" y="6"/>
                  </a:cxn>
                  <a:cxn ang="0">
                    <a:pos x="8" y="4"/>
                  </a:cxn>
                  <a:cxn ang="0">
                    <a:pos x="8" y="2"/>
                  </a:cxn>
                  <a:cxn ang="0">
                    <a:pos x="6" y="2"/>
                  </a:cxn>
                  <a:cxn ang="0">
                    <a:pos x="2" y="0"/>
                  </a:cxn>
                </a:cxnLst>
                <a:rect l="0" t="0" r="r" b="b"/>
                <a:pathLst>
                  <a:path w="8" h="7">
                    <a:moveTo>
                      <a:pt x="2" y="0"/>
                    </a:moveTo>
                    <a:lnTo>
                      <a:pt x="2" y="2"/>
                    </a:lnTo>
                    <a:lnTo>
                      <a:pt x="0" y="4"/>
                    </a:lnTo>
                    <a:lnTo>
                      <a:pt x="2" y="6"/>
                    </a:lnTo>
                    <a:lnTo>
                      <a:pt x="4" y="7"/>
                    </a:lnTo>
                    <a:lnTo>
                      <a:pt x="6" y="7"/>
                    </a:lnTo>
                    <a:lnTo>
                      <a:pt x="6" y="6"/>
                    </a:lnTo>
                    <a:lnTo>
                      <a:pt x="8" y="4"/>
                    </a:lnTo>
                    <a:lnTo>
                      <a:pt x="8" y="2"/>
                    </a:lnTo>
                    <a:lnTo>
                      <a:pt x="6"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6" name="Freeform 104"/>
              <p:cNvSpPr>
                <a:spLocks/>
              </p:cNvSpPr>
              <p:nvPr/>
            </p:nvSpPr>
            <p:spPr bwMode="gray">
              <a:xfrm>
                <a:off x="3459" y="1244"/>
                <a:ext cx="9" cy="4"/>
              </a:xfrm>
              <a:custGeom>
                <a:avLst/>
                <a:gdLst/>
                <a:ahLst/>
                <a:cxnLst>
                  <a:cxn ang="0">
                    <a:pos x="0" y="0"/>
                  </a:cxn>
                  <a:cxn ang="0">
                    <a:pos x="0" y="4"/>
                  </a:cxn>
                  <a:cxn ang="0">
                    <a:pos x="5" y="2"/>
                  </a:cxn>
                  <a:cxn ang="0">
                    <a:pos x="9" y="2"/>
                  </a:cxn>
                  <a:cxn ang="0">
                    <a:pos x="5" y="0"/>
                  </a:cxn>
                  <a:cxn ang="0">
                    <a:pos x="0" y="0"/>
                  </a:cxn>
                </a:cxnLst>
                <a:rect l="0" t="0" r="r" b="b"/>
                <a:pathLst>
                  <a:path w="9" h="4">
                    <a:moveTo>
                      <a:pt x="0" y="0"/>
                    </a:moveTo>
                    <a:lnTo>
                      <a:pt x="0" y="4"/>
                    </a:lnTo>
                    <a:lnTo>
                      <a:pt x="5" y="2"/>
                    </a:lnTo>
                    <a:lnTo>
                      <a:pt x="9" y="2"/>
                    </a:lnTo>
                    <a:lnTo>
                      <a:pt x="5"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7" name="Freeform 105"/>
              <p:cNvSpPr>
                <a:spLocks/>
              </p:cNvSpPr>
              <p:nvPr/>
            </p:nvSpPr>
            <p:spPr bwMode="gray">
              <a:xfrm>
                <a:off x="3330" y="2050"/>
                <a:ext cx="2" cy="4"/>
              </a:xfrm>
              <a:custGeom>
                <a:avLst/>
                <a:gdLst/>
                <a:ahLst/>
                <a:cxnLst>
                  <a:cxn ang="0">
                    <a:pos x="2" y="0"/>
                  </a:cxn>
                  <a:cxn ang="0">
                    <a:pos x="2" y="2"/>
                  </a:cxn>
                  <a:cxn ang="0">
                    <a:pos x="0" y="4"/>
                  </a:cxn>
                  <a:cxn ang="0">
                    <a:pos x="0" y="0"/>
                  </a:cxn>
                  <a:cxn ang="0">
                    <a:pos x="2" y="0"/>
                  </a:cxn>
                </a:cxnLst>
                <a:rect l="0" t="0" r="r" b="b"/>
                <a:pathLst>
                  <a:path w="2" h="4">
                    <a:moveTo>
                      <a:pt x="2" y="0"/>
                    </a:moveTo>
                    <a:lnTo>
                      <a:pt x="2" y="2"/>
                    </a:lnTo>
                    <a:lnTo>
                      <a:pt x="0" y="4"/>
                    </a:lnTo>
                    <a:lnTo>
                      <a:pt x="0"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8" name="Freeform 106"/>
              <p:cNvSpPr>
                <a:spLocks noEditPoints="1"/>
              </p:cNvSpPr>
              <p:nvPr/>
            </p:nvSpPr>
            <p:spPr bwMode="gray">
              <a:xfrm>
                <a:off x="3067" y="1377"/>
                <a:ext cx="2023" cy="771"/>
              </a:xfrm>
              <a:custGeom>
                <a:avLst/>
                <a:gdLst/>
                <a:ahLst/>
                <a:cxnLst>
                  <a:cxn ang="0">
                    <a:pos x="689" y="612"/>
                  </a:cxn>
                  <a:cxn ang="0">
                    <a:pos x="484" y="520"/>
                  </a:cxn>
                  <a:cxn ang="0">
                    <a:pos x="355" y="596"/>
                  </a:cxn>
                  <a:cxn ang="0">
                    <a:pos x="257" y="602"/>
                  </a:cxn>
                  <a:cxn ang="0">
                    <a:pos x="251" y="721"/>
                  </a:cxn>
                  <a:cxn ang="0">
                    <a:pos x="190" y="725"/>
                  </a:cxn>
                  <a:cxn ang="0">
                    <a:pos x="152" y="665"/>
                  </a:cxn>
                  <a:cxn ang="0">
                    <a:pos x="104" y="591"/>
                  </a:cxn>
                  <a:cxn ang="0">
                    <a:pos x="38" y="493"/>
                  </a:cxn>
                  <a:cxn ang="0">
                    <a:pos x="29" y="410"/>
                  </a:cxn>
                  <a:cxn ang="0">
                    <a:pos x="38" y="282"/>
                  </a:cxn>
                  <a:cxn ang="0">
                    <a:pos x="104" y="207"/>
                  </a:cxn>
                  <a:cxn ang="0">
                    <a:pos x="73" y="266"/>
                  </a:cxn>
                  <a:cxn ang="0">
                    <a:pos x="161" y="299"/>
                  </a:cxn>
                  <a:cxn ang="0">
                    <a:pos x="230" y="249"/>
                  </a:cxn>
                  <a:cxn ang="0">
                    <a:pos x="326" y="234"/>
                  </a:cxn>
                  <a:cxn ang="0">
                    <a:pos x="417" y="205"/>
                  </a:cxn>
                  <a:cxn ang="0">
                    <a:pos x="503" y="155"/>
                  </a:cxn>
                  <a:cxn ang="0">
                    <a:pos x="537" y="268"/>
                  </a:cxn>
                  <a:cxn ang="0">
                    <a:pos x="635" y="253"/>
                  </a:cxn>
                  <a:cxn ang="0">
                    <a:pos x="591" y="122"/>
                  </a:cxn>
                  <a:cxn ang="0">
                    <a:pos x="639" y="138"/>
                  </a:cxn>
                  <a:cxn ang="0">
                    <a:pos x="699" y="184"/>
                  </a:cxn>
                  <a:cxn ang="0">
                    <a:pos x="750" y="78"/>
                  </a:cxn>
                  <a:cxn ang="0">
                    <a:pos x="869" y="38"/>
                  </a:cxn>
                  <a:cxn ang="0">
                    <a:pos x="981" y="7"/>
                  </a:cxn>
                  <a:cxn ang="0">
                    <a:pos x="1079" y="72"/>
                  </a:cxn>
                  <a:cxn ang="0">
                    <a:pos x="1061" y="107"/>
                  </a:cxn>
                  <a:cxn ang="0">
                    <a:pos x="1201" y="115"/>
                  </a:cxn>
                  <a:cxn ang="0">
                    <a:pos x="1238" y="136"/>
                  </a:cxn>
                  <a:cxn ang="0">
                    <a:pos x="1309" y="151"/>
                  </a:cxn>
                  <a:cxn ang="0">
                    <a:pos x="1414" y="130"/>
                  </a:cxn>
                  <a:cxn ang="0">
                    <a:pos x="1503" y="140"/>
                  </a:cxn>
                  <a:cxn ang="0">
                    <a:pos x="1622" y="168"/>
                  </a:cxn>
                  <a:cxn ang="0">
                    <a:pos x="1766" y="213"/>
                  </a:cxn>
                  <a:cxn ang="0">
                    <a:pos x="1904" y="220"/>
                  </a:cxn>
                  <a:cxn ang="0">
                    <a:pos x="2017" y="295"/>
                  </a:cxn>
                  <a:cxn ang="0">
                    <a:pos x="1929" y="293"/>
                  </a:cxn>
                  <a:cxn ang="0">
                    <a:pos x="1877" y="320"/>
                  </a:cxn>
                  <a:cxn ang="0">
                    <a:pos x="1752" y="393"/>
                  </a:cxn>
                  <a:cxn ang="0">
                    <a:pos x="1683" y="468"/>
                  </a:cxn>
                  <a:cxn ang="0">
                    <a:pos x="1604" y="475"/>
                  </a:cxn>
                  <a:cxn ang="0">
                    <a:pos x="1716" y="358"/>
                  </a:cxn>
                  <a:cxn ang="0">
                    <a:pos x="1614" y="376"/>
                  </a:cxn>
                  <a:cxn ang="0">
                    <a:pos x="1555" y="426"/>
                  </a:cxn>
                  <a:cxn ang="0">
                    <a:pos x="1405" y="456"/>
                  </a:cxn>
                  <a:cxn ang="0">
                    <a:pos x="1386" y="543"/>
                  </a:cxn>
                  <a:cxn ang="0">
                    <a:pos x="1390" y="656"/>
                  </a:cxn>
                  <a:cxn ang="0">
                    <a:pos x="1303" y="698"/>
                  </a:cxn>
                  <a:cxn ang="0">
                    <a:pos x="1265" y="608"/>
                  </a:cxn>
                  <a:cxn ang="0">
                    <a:pos x="1123" y="617"/>
                  </a:cxn>
                  <a:cxn ang="0">
                    <a:pos x="1372" y="514"/>
                  </a:cxn>
                  <a:cxn ang="0">
                    <a:pos x="1437" y="667"/>
                  </a:cxn>
                  <a:cxn ang="0">
                    <a:pos x="1010" y="552"/>
                  </a:cxn>
                  <a:cxn ang="0">
                    <a:pos x="1374" y="71"/>
                  </a:cxn>
                  <a:cxn ang="0">
                    <a:pos x="1530" y="65"/>
                  </a:cxn>
                  <a:cxn ang="0">
                    <a:pos x="1259" y="122"/>
                  </a:cxn>
                  <a:cxn ang="0">
                    <a:pos x="1549" y="159"/>
                  </a:cxn>
                  <a:cxn ang="0">
                    <a:pos x="1073" y="120"/>
                  </a:cxn>
                  <a:cxn ang="0">
                    <a:pos x="1246" y="134"/>
                  </a:cxn>
                  <a:cxn ang="0">
                    <a:pos x="1702" y="435"/>
                  </a:cxn>
                  <a:cxn ang="0">
                    <a:pos x="1530" y="681"/>
                  </a:cxn>
                </a:cxnLst>
                <a:rect l="0" t="0" r="r" b="b"/>
                <a:pathLst>
                  <a:path w="2023" h="771">
                    <a:moveTo>
                      <a:pt x="883" y="568"/>
                    </a:moveTo>
                    <a:lnTo>
                      <a:pt x="879" y="573"/>
                    </a:lnTo>
                    <a:lnTo>
                      <a:pt x="877" y="577"/>
                    </a:lnTo>
                    <a:lnTo>
                      <a:pt x="875" y="585"/>
                    </a:lnTo>
                    <a:lnTo>
                      <a:pt x="881" y="587"/>
                    </a:lnTo>
                    <a:lnTo>
                      <a:pt x="883" y="593"/>
                    </a:lnTo>
                    <a:lnTo>
                      <a:pt x="885" y="600"/>
                    </a:lnTo>
                    <a:lnTo>
                      <a:pt x="883" y="606"/>
                    </a:lnTo>
                    <a:lnTo>
                      <a:pt x="871" y="604"/>
                    </a:lnTo>
                    <a:lnTo>
                      <a:pt x="860" y="606"/>
                    </a:lnTo>
                    <a:lnTo>
                      <a:pt x="852" y="606"/>
                    </a:lnTo>
                    <a:lnTo>
                      <a:pt x="844" y="604"/>
                    </a:lnTo>
                    <a:lnTo>
                      <a:pt x="837" y="600"/>
                    </a:lnTo>
                    <a:lnTo>
                      <a:pt x="827" y="594"/>
                    </a:lnTo>
                    <a:lnTo>
                      <a:pt x="821" y="598"/>
                    </a:lnTo>
                    <a:lnTo>
                      <a:pt x="818" y="594"/>
                    </a:lnTo>
                    <a:lnTo>
                      <a:pt x="810" y="593"/>
                    </a:lnTo>
                    <a:lnTo>
                      <a:pt x="802" y="594"/>
                    </a:lnTo>
                    <a:lnTo>
                      <a:pt x="798" y="596"/>
                    </a:lnTo>
                    <a:lnTo>
                      <a:pt x="791" y="600"/>
                    </a:lnTo>
                    <a:lnTo>
                      <a:pt x="785" y="602"/>
                    </a:lnTo>
                    <a:lnTo>
                      <a:pt x="779" y="606"/>
                    </a:lnTo>
                    <a:lnTo>
                      <a:pt x="775" y="610"/>
                    </a:lnTo>
                    <a:lnTo>
                      <a:pt x="775" y="614"/>
                    </a:lnTo>
                    <a:lnTo>
                      <a:pt x="773" y="617"/>
                    </a:lnTo>
                    <a:lnTo>
                      <a:pt x="768" y="619"/>
                    </a:lnTo>
                    <a:lnTo>
                      <a:pt x="762" y="621"/>
                    </a:lnTo>
                    <a:lnTo>
                      <a:pt x="758" y="625"/>
                    </a:lnTo>
                    <a:lnTo>
                      <a:pt x="749" y="623"/>
                    </a:lnTo>
                    <a:lnTo>
                      <a:pt x="745" y="619"/>
                    </a:lnTo>
                    <a:lnTo>
                      <a:pt x="741" y="616"/>
                    </a:lnTo>
                    <a:lnTo>
                      <a:pt x="737" y="610"/>
                    </a:lnTo>
                    <a:lnTo>
                      <a:pt x="731" y="608"/>
                    </a:lnTo>
                    <a:lnTo>
                      <a:pt x="722" y="610"/>
                    </a:lnTo>
                    <a:lnTo>
                      <a:pt x="706" y="617"/>
                    </a:lnTo>
                    <a:lnTo>
                      <a:pt x="699" y="619"/>
                    </a:lnTo>
                    <a:lnTo>
                      <a:pt x="691" y="616"/>
                    </a:lnTo>
                    <a:lnTo>
                      <a:pt x="689" y="612"/>
                    </a:lnTo>
                    <a:lnTo>
                      <a:pt x="685" y="602"/>
                    </a:lnTo>
                    <a:lnTo>
                      <a:pt x="683" y="594"/>
                    </a:lnTo>
                    <a:lnTo>
                      <a:pt x="679" y="591"/>
                    </a:lnTo>
                    <a:lnTo>
                      <a:pt x="672" y="585"/>
                    </a:lnTo>
                    <a:lnTo>
                      <a:pt x="658" y="585"/>
                    </a:lnTo>
                    <a:lnTo>
                      <a:pt x="654" y="587"/>
                    </a:lnTo>
                    <a:lnTo>
                      <a:pt x="647" y="587"/>
                    </a:lnTo>
                    <a:lnTo>
                      <a:pt x="641" y="583"/>
                    </a:lnTo>
                    <a:lnTo>
                      <a:pt x="639" y="579"/>
                    </a:lnTo>
                    <a:lnTo>
                      <a:pt x="631" y="564"/>
                    </a:lnTo>
                    <a:lnTo>
                      <a:pt x="622" y="543"/>
                    </a:lnTo>
                    <a:lnTo>
                      <a:pt x="614" y="529"/>
                    </a:lnTo>
                    <a:lnTo>
                      <a:pt x="614" y="523"/>
                    </a:lnTo>
                    <a:lnTo>
                      <a:pt x="612" y="520"/>
                    </a:lnTo>
                    <a:lnTo>
                      <a:pt x="603" y="523"/>
                    </a:lnTo>
                    <a:lnTo>
                      <a:pt x="593" y="525"/>
                    </a:lnTo>
                    <a:lnTo>
                      <a:pt x="582" y="531"/>
                    </a:lnTo>
                    <a:lnTo>
                      <a:pt x="570" y="537"/>
                    </a:lnTo>
                    <a:lnTo>
                      <a:pt x="559" y="535"/>
                    </a:lnTo>
                    <a:lnTo>
                      <a:pt x="560" y="535"/>
                    </a:lnTo>
                    <a:lnTo>
                      <a:pt x="559" y="531"/>
                    </a:lnTo>
                    <a:lnTo>
                      <a:pt x="557" y="527"/>
                    </a:lnTo>
                    <a:lnTo>
                      <a:pt x="555" y="527"/>
                    </a:lnTo>
                    <a:lnTo>
                      <a:pt x="551" y="531"/>
                    </a:lnTo>
                    <a:lnTo>
                      <a:pt x="549" y="529"/>
                    </a:lnTo>
                    <a:lnTo>
                      <a:pt x="539" y="523"/>
                    </a:lnTo>
                    <a:lnTo>
                      <a:pt x="535" y="529"/>
                    </a:lnTo>
                    <a:lnTo>
                      <a:pt x="530" y="531"/>
                    </a:lnTo>
                    <a:lnTo>
                      <a:pt x="524" y="525"/>
                    </a:lnTo>
                    <a:lnTo>
                      <a:pt x="520" y="525"/>
                    </a:lnTo>
                    <a:lnTo>
                      <a:pt x="522" y="518"/>
                    </a:lnTo>
                    <a:lnTo>
                      <a:pt x="522" y="516"/>
                    </a:lnTo>
                    <a:lnTo>
                      <a:pt x="516" y="514"/>
                    </a:lnTo>
                    <a:lnTo>
                      <a:pt x="514" y="510"/>
                    </a:lnTo>
                    <a:lnTo>
                      <a:pt x="509" y="512"/>
                    </a:lnTo>
                    <a:lnTo>
                      <a:pt x="501" y="514"/>
                    </a:lnTo>
                    <a:lnTo>
                      <a:pt x="489" y="520"/>
                    </a:lnTo>
                    <a:lnTo>
                      <a:pt x="484" y="520"/>
                    </a:lnTo>
                    <a:lnTo>
                      <a:pt x="472" y="523"/>
                    </a:lnTo>
                    <a:lnTo>
                      <a:pt x="461" y="523"/>
                    </a:lnTo>
                    <a:lnTo>
                      <a:pt x="451" y="527"/>
                    </a:lnTo>
                    <a:lnTo>
                      <a:pt x="440" y="527"/>
                    </a:lnTo>
                    <a:lnTo>
                      <a:pt x="434" y="525"/>
                    </a:lnTo>
                    <a:lnTo>
                      <a:pt x="428" y="525"/>
                    </a:lnTo>
                    <a:lnTo>
                      <a:pt x="420" y="522"/>
                    </a:lnTo>
                    <a:lnTo>
                      <a:pt x="415" y="525"/>
                    </a:lnTo>
                    <a:lnTo>
                      <a:pt x="417" y="529"/>
                    </a:lnTo>
                    <a:lnTo>
                      <a:pt x="417" y="535"/>
                    </a:lnTo>
                    <a:lnTo>
                      <a:pt x="409" y="541"/>
                    </a:lnTo>
                    <a:lnTo>
                      <a:pt x="409" y="548"/>
                    </a:lnTo>
                    <a:lnTo>
                      <a:pt x="407" y="554"/>
                    </a:lnTo>
                    <a:lnTo>
                      <a:pt x="407" y="560"/>
                    </a:lnTo>
                    <a:lnTo>
                      <a:pt x="413" y="568"/>
                    </a:lnTo>
                    <a:lnTo>
                      <a:pt x="415" y="571"/>
                    </a:lnTo>
                    <a:lnTo>
                      <a:pt x="409" y="579"/>
                    </a:lnTo>
                    <a:lnTo>
                      <a:pt x="415" y="585"/>
                    </a:lnTo>
                    <a:lnTo>
                      <a:pt x="417" y="585"/>
                    </a:lnTo>
                    <a:lnTo>
                      <a:pt x="422" y="589"/>
                    </a:lnTo>
                    <a:lnTo>
                      <a:pt x="418" y="594"/>
                    </a:lnTo>
                    <a:lnTo>
                      <a:pt x="417" y="596"/>
                    </a:lnTo>
                    <a:lnTo>
                      <a:pt x="411" y="596"/>
                    </a:lnTo>
                    <a:lnTo>
                      <a:pt x="403" y="594"/>
                    </a:lnTo>
                    <a:lnTo>
                      <a:pt x="401" y="591"/>
                    </a:lnTo>
                    <a:lnTo>
                      <a:pt x="397" y="585"/>
                    </a:lnTo>
                    <a:lnTo>
                      <a:pt x="393" y="585"/>
                    </a:lnTo>
                    <a:lnTo>
                      <a:pt x="392" y="587"/>
                    </a:lnTo>
                    <a:lnTo>
                      <a:pt x="390" y="585"/>
                    </a:lnTo>
                    <a:lnTo>
                      <a:pt x="384" y="583"/>
                    </a:lnTo>
                    <a:lnTo>
                      <a:pt x="378" y="587"/>
                    </a:lnTo>
                    <a:lnTo>
                      <a:pt x="374" y="589"/>
                    </a:lnTo>
                    <a:lnTo>
                      <a:pt x="370" y="589"/>
                    </a:lnTo>
                    <a:lnTo>
                      <a:pt x="363" y="587"/>
                    </a:lnTo>
                    <a:lnTo>
                      <a:pt x="359" y="587"/>
                    </a:lnTo>
                    <a:lnTo>
                      <a:pt x="357" y="587"/>
                    </a:lnTo>
                    <a:lnTo>
                      <a:pt x="355" y="591"/>
                    </a:lnTo>
                    <a:lnTo>
                      <a:pt x="355" y="596"/>
                    </a:lnTo>
                    <a:lnTo>
                      <a:pt x="349" y="594"/>
                    </a:lnTo>
                    <a:lnTo>
                      <a:pt x="351" y="591"/>
                    </a:lnTo>
                    <a:lnTo>
                      <a:pt x="351" y="587"/>
                    </a:lnTo>
                    <a:lnTo>
                      <a:pt x="347" y="585"/>
                    </a:lnTo>
                    <a:lnTo>
                      <a:pt x="344" y="585"/>
                    </a:lnTo>
                    <a:lnTo>
                      <a:pt x="342" y="583"/>
                    </a:lnTo>
                    <a:lnTo>
                      <a:pt x="340" y="579"/>
                    </a:lnTo>
                    <a:lnTo>
                      <a:pt x="336" y="577"/>
                    </a:lnTo>
                    <a:lnTo>
                      <a:pt x="332" y="575"/>
                    </a:lnTo>
                    <a:lnTo>
                      <a:pt x="328" y="573"/>
                    </a:lnTo>
                    <a:lnTo>
                      <a:pt x="324" y="573"/>
                    </a:lnTo>
                    <a:lnTo>
                      <a:pt x="324" y="571"/>
                    </a:lnTo>
                    <a:lnTo>
                      <a:pt x="324" y="568"/>
                    </a:lnTo>
                    <a:lnTo>
                      <a:pt x="321" y="564"/>
                    </a:lnTo>
                    <a:lnTo>
                      <a:pt x="317" y="564"/>
                    </a:lnTo>
                    <a:lnTo>
                      <a:pt x="317" y="566"/>
                    </a:lnTo>
                    <a:lnTo>
                      <a:pt x="317" y="566"/>
                    </a:lnTo>
                    <a:lnTo>
                      <a:pt x="311" y="568"/>
                    </a:lnTo>
                    <a:lnTo>
                      <a:pt x="311" y="564"/>
                    </a:lnTo>
                    <a:lnTo>
                      <a:pt x="299" y="566"/>
                    </a:lnTo>
                    <a:lnTo>
                      <a:pt x="301" y="568"/>
                    </a:lnTo>
                    <a:lnTo>
                      <a:pt x="303" y="570"/>
                    </a:lnTo>
                    <a:lnTo>
                      <a:pt x="298" y="575"/>
                    </a:lnTo>
                    <a:lnTo>
                      <a:pt x="292" y="579"/>
                    </a:lnTo>
                    <a:lnTo>
                      <a:pt x="290" y="581"/>
                    </a:lnTo>
                    <a:lnTo>
                      <a:pt x="284" y="579"/>
                    </a:lnTo>
                    <a:lnTo>
                      <a:pt x="280" y="581"/>
                    </a:lnTo>
                    <a:lnTo>
                      <a:pt x="278" y="585"/>
                    </a:lnTo>
                    <a:lnTo>
                      <a:pt x="274" y="587"/>
                    </a:lnTo>
                    <a:lnTo>
                      <a:pt x="274" y="593"/>
                    </a:lnTo>
                    <a:lnTo>
                      <a:pt x="276" y="598"/>
                    </a:lnTo>
                    <a:lnTo>
                      <a:pt x="280" y="600"/>
                    </a:lnTo>
                    <a:lnTo>
                      <a:pt x="273" y="606"/>
                    </a:lnTo>
                    <a:lnTo>
                      <a:pt x="271" y="602"/>
                    </a:lnTo>
                    <a:lnTo>
                      <a:pt x="267" y="596"/>
                    </a:lnTo>
                    <a:lnTo>
                      <a:pt x="265" y="596"/>
                    </a:lnTo>
                    <a:lnTo>
                      <a:pt x="261" y="600"/>
                    </a:lnTo>
                    <a:lnTo>
                      <a:pt x="257" y="602"/>
                    </a:lnTo>
                    <a:lnTo>
                      <a:pt x="255" y="604"/>
                    </a:lnTo>
                    <a:lnTo>
                      <a:pt x="255" y="612"/>
                    </a:lnTo>
                    <a:lnTo>
                      <a:pt x="251" y="616"/>
                    </a:lnTo>
                    <a:lnTo>
                      <a:pt x="253" y="616"/>
                    </a:lnTo>
                    <a:lnTo>
                      <a:pt x="255" y="619"/>
                    </a:lnTo>
                    <a:lnTo>
                      <a:pt x="255" y="621"/>
                    </a:lnTo>
                    <a:lnTo>
                      <a:pt x="253" y="623"/>
                    </a:lnTo>
                    <a:lnTo>
                      <a:pt x="251" y="625"/>
                    </a:lnTo>
                    <a:lnTo>
                      <a:pt x="248" y="631"/>
                    </a:lnTo>
                    <a:lnTo>
                      <a:pt x="248" y="633"/>
                    </a:lnTo>
                    <a:lnTo>
                      <a:pt x="248" y="635"/>
                    </a:lnTo>
                    <a:lnTo>
                      <a:pt x="250" y="637"/>
                    </a:lnTo>
                    <a:lnTo>
                      <a:pt x="251" y="637"/>
                    </a:lnTo>
                    <a:lnTo>
                      <a:pt x="255" y="642"/>
                    </a:lnTo>
                    <a:lnTo>
                      <a:pt x="253" y="648"/>
                    </a:lnTo>
                    <a:lnTo>
                      <a:pt x="257" y="648"/>
                    </a:lnTo>
                    <a:lnTo>
                      <a:pt x="261" y="646"/>
                    </a:lnTo>
                    <a:lnTo>
                      <a:pt x="267" y="660"/>
                    </a:lnTo>
                    <a:lnTo>
                      <a:pt x="267" y="662"/>
                    </a:lnTo>
                    <a:lnTo>
                      <a:pt x="267" y="665"/>
                    </a:lnTo>
                    <a:lnTo>
                      <a:pt x="267" y="669"/>
                    </a:lnTo>
                    <a:lnTo>
                      <a:pt x="269" y="673"/>
                    </a:lnTo>
                    <a:lnTo>
                      <a:pt x="269" y="677"/>
                    </a:lnTo>
                    <a:lnTo>
                      <a:pt x="267" y="679"/>
                    </a:lnTo>
                    <a:lnTo>
                      <a:pt x="263" y="685"/>
                    </a:lnTo>
                    <a:lnTo>
                      <a:pt x="261" y="685"/>
                    </a:lnTo>
                    <a:lnTo>
                      <a:pt x="261" y="683"/>
                    </a:lnTo>
                    <a:lnTo>
                      <a:pt x="261" y="683"/>
                    </a:lnTo>
                    <a:lnTo>
                      <a:pt x="263" y="683"/>
                    </a:lnTo>
                    <a:lnTo>
                      <a:pt x="259" y="679"/>
                    </a:lnTo>
                    <a:lnTo>
                      <a:pt x="257" y="677"/>
                    </a:lnTo>
                    <a:lnTo>
                      <a:pt x="255" y="681"/>
                    </a:lnTo>
                    <a:lnTo>
                      <a:pt x="251" y="681"/>
                    </a:lnTo>
                    <a:lnTo>
                      <a:pt x="246" y="700"/>
                    </a:lnTo>
                    <a:lnTo>
                      <a:pt x="242" y="715"/>
                    </a:lnTo>
                    <a:lnTo>
                      <a:pt x="248" y="715"/>
                    </a:lnTo>
                    <a:lnTo>
                      <a:pt x="253" y="715"/>
                    </a:lnTo>
                    <a:lnTo>
                      <a:pt x="251" y="721"/>
                    </a:lnTo>
                    <a:lnTo>
                      <a:pt x="251" y="727"/>
                    </a:lnTo>
                    <a:lnTo>
                      <a:pt x="255" y="727"/>
                    </a:lnTo>
                    <a:lnTo>
                      <a:pt x="253" y="735"/>
                    </a:lnTo>
                    <a:lnTo>
                      <a:pt x="255" y="742"/>
                    </a:lnTo>
                    <a:lnTo>
                      <a:pt x="257" y="744"/>
                    </a:lnTo>
                    <a:lnTo>
                      <a:pt x="261" y="746"/>
                    </a:lnTo>
                    <a:lnTo>
                      <a:pt x="261" y="750"/>
                    </a:lnTo>
                    <a:lnTo>
                      <a:pt x="263" y="754"/>
                    </a:lnTo>
                    <a:lnTo>
                      <a:pt x="267" y="758"/>
                    </a:lnTo>
                    <a:lnTo>
                      <a:pt x="271" y="761"/>
                    </a:lnTo>
                    <a:lnTo>
                      <a:pt x="269" y="765"/>
                    </a:lnTo>
                    <a:lnTo>
                      <a:pt x="265" y="771"/>
                    </a:lnTo>
                    <a:lnTo>
                      <a:pt x="261" y="769"/>
                    </a:lnTo>
                    <a:lnTo>
                      <a:pt x="259" y="765"/>
                    </a:lnTo>
                    <a:lnTo>
                      <a:pt x="257" y="761"/>
                    </a:lnTo>
                    <a:lnTo>
                      <a:pt x="253" y="759"/>
                    </a:lnTo>
                    <a:lnTo>
                      <a:pt x="250" y="756"/>
                    </a:lnTo>
                    <a:lnTo>
                      <a:pt x="248" y="754"/>
                    </a:lnTo>
                    <a:lnTo>
                      <a:pt x="248" y="752"/>
                    </a:lnTo>
                    <a:lnTo>
                      <a:pt x="244" y="750"/>
                    </a:lnTo>
                    <a:lnTo>
                      <a:pt x="242" y="748"/>
                    </a:lnTo>
                    <a:lnTo>
                      <a:pt x="238" y="748"/>
                    </a:lnTo>
                    <a:lnTo>
                      <a:pt x="236" y="746"/>
                    </a:lnTo>
                    <a:lnTo>
                      <a:pt x="236" y="742"/>
                    </a:lnTo>
                    <a:lnTo>
                      <a:pt x="234" y="742"/>
                    </a:lnTo>
                    <a:lnTo>
                      <a:pt x="232" y="740"/>
                    </a:lnTo>
                    <a:lnTo>
                      <a:pt x="228" y="736"/>
                    </a:lnTo>
                    <a:lnTo>
                      <a:pt x="227" y="735"/>
                    </a:lnTo>
                    <a:lnTo>
                      <a:pt x="225" y="733"/>
                    </a:lnTo>
                    <a:lnTo>
                      <a:pt x="221" y="733"/>
                    </a:lnTo>
                    <a:lnTo>
                      <a:pt x="217" y="735"/>
                    </a:lnTo>
                    <a:lnTo>
                      <a:pt x="215" y="735"/>
                    </a:lnTo>
                    <a:lnTo>
                      <a:pt x="211" y="735"/>
                    </a:lnTo>
                    <a:lnTo>
                      <a:pt x="205" y="736"/>
                    </a:lnTo>
                    <a:lnTo>
                      <a:pt x="200" y="733"/>
                    </a:lnTo>
                    <a:lnTo>
                      <a:pt x="196" y="729"/>
                    </a:lnTo>
                    <a:lnTo>
                      <a:pt x="192" y="725"/>
                    </a:lnTo>
                    <a:lnTo>
                      <a:pt x="190" y="725"/>
                    </a:lnTo>
                    <a:lnTo>
                      <a:pt x="184" y="725"/>
                    </a:lnTo>
                    <a:lnTo>
                      <a:pt x="180" y="725"/>
                    </a:lnTo>
                    <a:lnTo>
                      <a:pt x="175" y="723"/>
                    </a:lnTo>
                    <a:lnTo>
                      <a:pt x="171" y="721"/>
                    </a:lnTo>
                    <a:lnTo>
                      <a:pt x="167" y="719"/>
                    </a:lnTo>
                    <a:lnTo>
                      <a:pt x="161" y="721"/>
                    </a:lnTo>
                    <a:lnTo>
                      <a:pt x="159" y="727"/>
                    </a:lnTo>
                    <a:lnTo>
                      <a:pt x="159" y="733"/>
                    </a:lnTo>
                    <a:lnTo>
                      <a:pt x="155" y="731"/>
                    </a:lnTo>
                    <a:lnTo>
                      <a:pt x="152" y="729"/>
                    </a:lnTo>
                    <a:lnTo>
                      <a:pt x="146" y="721"/>
                    </a:lnTo>
                    <a:lnTo>
                      <a:pt x="140" y="713"/>
                    </a:lnTo>
                    <a:lnTo>
                      <a:pt x="136" y="713"/>
                    </a:lnTo>
                    <a:lnTo>
                      <a:pt x="134" y="712"/>
                    </a:lnTo>
                    <a:lnTo>
                      <a:pt x="134" y="708"/>
                    </a:lnTo>
                    <a:lnTo>
                      <a:pt x="131" y="708"/>
                    </a:lnTo>
                    <a:lnTo>
                      <a:pt x="129" y="708"/>
                    </a:lnTo>
                    <a:lnTo>
                      <a:pt x="127" y="704"/>
                    </a:lnTo>
                    <a:lnTo>
                      <a:pt x="127" y="700"/>
                    </a:lnTo>
                    <a:lnTo>
                      <a:pt x="119" y="698"/>
                    </a:lnTo>
                    <a:lnTo>
                      <a:pt x="115" y="696"/>
                    </a:lnTo>
                    <a:lnTo>
                      <a:pt x="123" y="696"/>
                    </a:lnTo>
                    <a:lnTo>
                      <a:pt x="131" y="694"/>
                    </a:lnTo>
                    <a:lnTo>
                      <a:pt x="131" y="690"/>
                    </a:lnTo>
                    <a:lnTo>
                      <a:pt x="131" y="688"/>
                    </a:lnTo>
                    <a:lnTo>
                      <a:pt x="134" y="688"/>
                    </a:lnTo>
                    <a:lnTo>
                      <a:pt x="134" y="687"/>
                    </a:lnTo>
                    <a:lnTo>
                      <a:pt x="134" y="685"/>
                    </a:lnTo>
                    <a:lnTo>
                      <a:pt x="136" y="683"/>
                    </a:lnTo>
                    <a:lnTo>
                      <a:pt x="132" y="683"/>
                    </a:lnTo>
                    <a:lnTo>
                      <a:pt x="129" y="681"/>
                    </a:lnTo>
                    <a:lnTo>
                      <a:pt x="129" y="677"/>
                    </a:lnTo>
                    <a:lnTo>
                      <a:pt x="132" y="677"/>
                    </a:lnTo>
                    <a:lnTo>
                      <a:pt x="138" y="677"/>
                    </a:lnTo>
                    <a:lnTo>
                      <a:pt x="138" y="673"/>
                    </a:lnTo>
                    <a:lnTo>
                      <a:pt x="138" y="671"/>
                    </a:lnTo>
                    <a:lnTo>
                      <a:pt x="144" y="667"/>
                    </a:lnTo>
                    <a:lnTo>
                      <a:pt x="152" y="665"/>
                    </a:lnTo>
                    <a:lnTo>
                      <a:pt x="152" y="662"/>
                    </a:lnTo>
                    <a:lnTo>
                      <a:pt x="144" y="662"/>
                    </a:lnTo>
                    <a:lnTo>
                      <a:pt x="138" y="664"/>
                    </a:lnTo>
                    <a:lnTo>
                      <a:pt x="136" y="665"/>
                    </a:lnTo>
                    <a:lnTo>
                      <a:pt x="138" y="658"/>
                    </a:lnTo>
                    <a:lnTo>
                      <a:pt x="142" y="652"/>
                    </a:lnTo>
                    <a:lnTo>
                      <a:pt x="148" y="652"/>
                    </a:lnTo>
                    <a:lnTo>
                      <a:pt x="154" y="650"/>
                    </a:lnTo>
                    <a:lnTo>
                      <a:pt x="152" y="644"/>
                    </a:lnTo>
                    <a:lnTo>
                      <a:pt x="150" y="637"/>
                    </a:lnTo>
                    <a:lnTo>
                      <a:pt x="150" y="635"/>
                    </a:lnTo>
                    <a:lnTo>
                      <a:pt x="150" y="633"/>
                    </a:lnTo>
                    <a:lnTo>
                      <a:pt x="150" y="627"/>
                    </a:lnTo>
                    <a:lnTo>
                      <a:pt x="146" y="623"/>
                    </a:lnTo>
                    <a:lnTo>
                      <a:pt x="146" y="621"/>
                    </a:lnTo>
                    <a:lnTo>
                      <a:pt x="150" y="617"/>
                    </a:lnTo>
                    <a:lnTo>
                      <a:pt x="150" y="616"/>
                    </a:lnTo>
                    <a:lnTo>
                      <a:pt x="148" y="616"/>
                    </a:lnTo>
                    <a:lnTo>
                      <a:pt x="148" y="612"/>
                    </a:lnTo>
                    <a:lnTo>
                      <a:pt x="146" y="608"/>
                    </a:lnTo>
                    <a:lnTo>
                      <a:pt x="144" y="606"/>
                    </a:lnTo>
                    <a:lnTo>
                      <a:pt x="140" y="604"/>
                    </a:lnTo>
                    <a:lnTo>
                      <a:pt x="136" y="602"/>
                    </a:lnTo>
                    <a:lnTo>
                      <a:pt x="132" y="600"/>
                    </a:lnTo>
                    <a:lnTo>
                      <a:pt x="131" y="600"/>
                    </a:lnTo>
                    <a:lnTo>
                      <a:pt x="131" y="598"/>
                    </a:lnTo>
                    <a:lnTo>
                      <a:pt x="127" y="596"/>
                    </a:lnTo>
                    <a:lnTo>
                      <a:pt x="125" y="596"/>
                    </a:lnTo>
                    <a:lnTo>
                      <a:pt x="123" y="596"/>
                    </a:lnTo>
                    <a:lnTo>
                      <a:pt x="119" y="598"/>
                    </a:lnTo>
                    <a:lnTo>
                      <a:pt x="113" y="600"/>
                    </a:lnTo>
                    <a:lnTo>
                      <a:pt x="111" y="600"/>
                    </a:lnTo>
                    <a:lnTo>
                      <a:pt x="111" y="596"/>
                    </a:lnTo>
                    <a:lnTo>
                      <a:pt x="108" y="593"/>
                    </a:lnTo>
                    <a:lnTo>
                      <a:pt x="108" y="593"/>
                    </a:lnTo>
                    <a:lnTo>
                      <a:pt x="106" y="593"/>
                    </a:lnTo>
                    <a:lnTo>
                      <a:pt x="106" y="591"/>
                    </a:lnTo>
                    <a:lnTo>
                      <a:pt x="104" y="591"/>
                    </a:lnTo>
                    <a:lnTo>
                      <a:pt x="102" y="587"/>
                    </a:lnTo>
                    <a:lnTo>
                      <a:pt x="98" y="585"/>
                    </a:lnTo>
                    <a:lnTo>
                      <a:pt x="94" y="585"/>
                    </a:lnTo>
                    <a:lnTo>
                      <a:pt x="90" y="583"/>
                    </a:lnTo>
                    <a:lnTo>
                      <a:pt x="86" y="583"/>
                    </a:lnTo>
                    <a:lnTo>
                      <a:pt x="83" y="583"/>
                    </a:lnTo>
                    <a:lnTo>
                      <a:pt x="79" y="579"/>
                    </a:lnTo>
                    <a:lnTo>
                      <a:pt x="79" y="577"/>
                    </a:lnTo>
                    <a:lnTo>
                      <a:pt x="77" y="573"/>
                    </a:lnTo>
                    <a:lnTo>
                      <a:pt x="75" y="571"/>
                    </a:lnTo>
                    <a:lnTo>
                      <a:pt x="75" y="570"/>
                    </a:lnTo>
                    <a:lnTo>
                      <a:pt x="73" y="566"/>
                    </a:lnTo>
                    <a:lnTo>
                      <a:pt x="71" y="564"/>
                    </a:lnTo>
                    <a:lnTo>
                      <a:pt x="67" y="564"/>
                    </a:lnTo>
                    <a:lnTo>
                      <a:pt x="65" y="562"/>
                    </a:lnTo>
                    <a:lnTo>
                      <a:pt x="61" y="564"/>
                    </a:lnTo>
                    <a:lnTo>
                      <a:pt x="60" y="566"/>
                    </a:lnTo>
                    <a:lnTo>
                      <a:pt x="58" y="566"/>
                    </a:lnTo>
                    <a:lnTo>
                      <a:pt x="56" y="564"/>
                    </a:lnTo>
                    <a:lnTo>
                      <a:pt x="54" y="562"/>
                    </a:lnTo>
                    <a:lnTo>
                      <a:pt x="54" y="546"/>
                    </a:lnTo>
                    <a:lnTo>
                      <a:pt x="52" y="545"/>
                    </a:lnTo>
                    <a:lnTo>
                      <a:pt x="50" y="541"/>
                    </a:lnTo>
                    <a:lnTo>
                      <a:pt x="54" y="539"/>
                    </a:lnTo>
                    <a:lnTo>
                      <a:pt x="58" y="539"/>
                    </a:lnTo>
                    <a:lnTo>
                      <a:pt x="60" y="537"/>
                    </a:lnTo>
                    <a:lnTo>
                      <a:pt x="60" y="535"/>
                    </a:lnTo>
                    <a:lnTo>
                      <a:pt x="60" y="533"/>
                    </a:lnTo>
                    <a:lnTo>
                      <a:pt x="58" y="529"/>
                    </a:lnTo>
                    <a:lnTo>
                      <a:pt x="54" y="525"/>
                    </a:lnTo>
                    <a:lnTo>
                      <a:pt x="50" y="523"/>
                    </a:lnTo>
                    <a:lnTo>
                      <a:pt x="48" y="518"/>
                    </a:lnTo>
                    <a:lnTo>
                      <a:pt x="48" y="512"/>
                    </a:lnTo>
                    <a:lnTo>
                      <a:pt x="48" y="506"/>
                    </a:lnTo>
                    <a:lnTo>
                      <a:pt x="46" y="502"/>
                    </a:lnTo>
                    <a:lnTo>
                      <a:pt x="44" y="499"/>
                    </a:lnTo>
                    <a:lnTo>
                      <a:pt x="40" y="495"/>
                    </a:lnTo>
                    <a:lnTo>
                      <a:pt x="38" y="493"/>
                    </a:lnTo>
                    <a:lnTo>
                      <a:pt x="35" y="491"/>
                    </a:lnTo>
                    <a:lnTo>
                      <a:pt x="31" y="489"/>
                    </a:lnTo>
                    <a:lnTo>
                      <a:pt x="29" y="489"/>
                    </a:lnTo>
                    <a:lnTo>
                      <a:pt x="27" y="489"/>
                    </a:lnTo>
                    <a:lnTo>
                      <a:pt x="23" y="491"/>
                    </a:lnTo>
                    <a:lnTo>
                      <a:pt x="21" y="489"/>
                    </a:lnTo>
                    <a:lnTo>
                      <a:pt x="19" y="487"/>
                    </a:lnTo>
                    <a:lnTo>
                      <a:pt x="17" y="481"/>
                    </a:lnTo>
                    <a:lnTo>
                      <a:pt x="15" y="479"/>
                    </a:lnTo>
                    <a:lnTo>
                      <a:pt x="13" y="475"/>
                    </a:lnTo>
                    <a:lnTo>
                      <a:pt x="10" y="475"/>
                    </a:lnTo>
                    <a:lnTo>
                      <a:pt x="8" y="474"/>
                    </a:lnTo>
                    <a:lnTo>
                      <a:pt x="8" y="468"/>
                    </a:lnTo>
                    <a:lnTo>
                      <a:pt x="8" y="464"/>
                    </a:lnTo>
                    <a:lnTo>
                      <a:pt x="4" y="464"/>
                    </a:lnTo>
                    <a:lnTo>
                      <a:pt x="2" y="464"/>
                    </a:lnTo>
                    <a:lnTo>
                      <a:pt x="0" y="460"/>
                    </a:lnTo>
                    <a:lnTo>
                      <a:pt x="0" y="458"/>
                    </a:lnTo>
                    <a:lnTo>
                      <a:pt x="0" y="454"/>
                    </a:lnTo>
                    <a:lnTo>
                      <a:pt x="2" y="451"/>
                    </a:lnTo>
                    <a:lnTo>
                      <a:pt x="4" y="449"/>
                    </a:lnTo>
                    <a:lnTo>
                      <a:pt x="6" y="447"/>
                    </a:lnTo>
                    <a:lnTo>
                      <a:pt x="8" y="449"/>
                    </a:lnTo>
                    <a:lnTo>
                      <a:pt x="10" y="445"/>
                    </a:lnTo>
                    <a:lnTo>
                      <a:pt x="12" y="443"/>
                    </a:lnTo>
                    <a:lnTo>
                      <a:pt x="10" y="437"/>
                    </a:lnTo>
                    <a:lnTo>
                      <a:pt x="10" y="431"/>
                    </a:lnTo>
                    <a:lnTo>
                      <a:pt x="13" y="427"/>
                    </a:lnTo>
                    <a:lnTo>
                      <a:pt x="13" y="426"/>
                    </a:lnTo>
                    <a:lnTo>
                      <a:pt x="15" y="424"/>
                    </a:lnTo>
                    <a:lnTo>
                      <a:pt x="13" y="420"/>
                    </a:lnTo>
                    <a:lnTo>
                      <a:pt x="13" y="418"/>
                    </a:lnTo>
                    <a:lnTo>
                      <a:pt x="13" y="414"/>
                    </a:lnTo>
                    <a:lnTo>
                      <a:pt x="13" y="412"/>
                    </a:lnTo>
                    <a:lnTo>
                      <a:pt x="19" y="414"/>
                    </a:lnTo>
                    <a:lnTo>
                      <a:pt x="27" y="414"/>
                    </a:lnTo>
                    <a:lnTo>
                      <a:pt x="27" y="412"/>
                    </a:lnTo>
                    <a:lnTo>
                      <a:pt x="29" y="410"/>
                    </a:lnTo>
                    <a:lnTo>
                      <a:pt x="37" y="408"/>
                    </a:lnTo>
                    <a:lnTo>
                      <a:pt x="44" y="408"/>
                    </a:lnTo>
                    <a:lnTo>
                      <a:pt x="40" y="408"/>
                    </a:lnTo>
                    <a:lnTo>
                      <a:pt x="38" y="408"/>
                    </a:lnTo>
                    <a:lnTo>
                      <a:pt x="37" y="404"/>
                    </a:lnTo>
                    <a:lnTo>
                      <a:pt x="35" y="403"/>
                    </a:lnTo>
                    <a:lnTo>
                      <a:pt x="29" y="403"/>
                    </a:lnTo>
                    <a:lnTo>
                      <a:pt x="25" y="404"/>
                    </a:lnTo>
                    <a:lnTo>
                      <a:pt x="19" y="401"/>
                    </a:lnTo>
                    <a:lnTo>
                      <a:pt x="13" y="395"/>
                    </a:lnTo>
                    <a:lnTo>
                      <a:pt x="15" y="393"/>
                    </a:lnTo>
                    <a:lnTo>
                      <a:pt x="15" y="389"/>
                    </a:lnTo>
                    <a:lnTo>
                      <a:pt x="10" y="391"/>
                    </a:lnTo>
                    <a:lnTo>
                      <a:pt x="6" y="393"/>
                    </a:lnTo>
                    <a:lnTo>
                      <a:pt x="4" y="393"/>
                    </a:lnTo>
                    <a:lnTo>
                      <a:pt x="13" y="383"/>
                    </a:lnTo>
                    <a:lnTo>
                      <a:pt x="35" y="370"/>
                    </a:lnTo>
                    <a:lnTo>
                      <a:pt x="58" y="355"/>
                    </a:lnTo>
                    <a:lnTo>
                      <a:pt x="56" y="351"/>
                    </a:lnTo>
                    <a:lnTo>
                      <a:pt x="56" y="345"/>
                    </a:lnTo>
                    <a:lnTo>
                      <a:pt x="52" y="343"/>
                    </a:lnTo>
                    <a:lnTo>
                      <a:pt x="46" y="341"/>
                    </a:lnTo>
                    <a:lnTo>
                      <a:pt x="44" y="337"/>
                    </a:lnTo>
                    <a:lnTo>
                      <a:pt x="44" y="333"/>
                    </a:lnTo>
                    <a:lnTo>
                      <a:pt x="46" y="330"/>
                    </a:lnTo>
                    <a:lnTo>
                      <a:pt x="48" y="326"/>
                    </a:lnTo>
                    <a:lnTo>
                      <a:pt x="48" y="322"/>
                    </a:lnTo>
                    <a:lnTo>
                      <a:pt x="46" y="316"/>
                    </a:lnTo>
                    <a:lnTo>
                      <a:pt x="46" y="312"/>
                    </a:lnTo>
                    <a:lnTo>
                      <a:pt x="42" y="310"/>
                    </a:lnTo>
                    <a:lnTo>
                      <a:pt x="40" y="305"/>
                    </a:lnTo>
                    <a:lnTo>
                      <a:pt x="38" y="303"/>
                    </a:lnTo>
                    <a:lnTo>
                      <a:pt x="38" y="301"/>
                    </a:lnTo>
                    <a:lnTo>
                      <a:pt x="37" y="295"/>
                    </a:lnTo>
                    <a:lnTo>
                      <a:pt x="37" y="291"/>
                    </a:lnTo>
                    <a:lnTo>
                      <a:pt x="38" y="287"/>
                    </a:lnTo>
                    <a:lnTo>
                      <a:pt x="38" y="284"/>
                    </a:lnTo>
                    <a:lnTo>
                      <a:pt x="38" y="282"/>
                    </a:lnTo>
                    <a:lnTo>
                      <a:pt x="38" y="276"/>
                    </a:lnTo>
                    <a:lnTo>
                      <a:pt x="37" y="274"/>
                    </a:lnTo>
                    <a:lnTo>
                      <a:pt x="33" y="262"/>
                    </a:lnTo>
                    <a:lnTo>
                      <a:pt x="29" y="249"/>
                    </a:lnTo>
                    <a:lnTo>
                      <a:pt x="33" y="243"/>
                    </a:lnTo>
                    <a:lnTo>
                      <a:pt x="37" y="238"/>
                    </a:lnTo>
                    <a:lnTo>
                      <a:pt x="37" y="230"/>
                    </a:lnTo>
                    <a:lnTo>
                      <a:pt x="35" y="226"/>
                    </a:lnTo>
                    <a:lnTo>
                      <a:pt x="33" y="228"/>
                    </a:lnTo>
                    <a:lnTo>
                      <a:pt x="31" y="226"/>
                    </a:lnTo>
                    <a:lnTo>
                      <a:pt x="29" y="216"/>
                    </a:lnTo>
                    <a:lnTo>
                      <a:pt x="31" y="211"/>
                    </a:lnTo>
                    <a:lnTo>
                      <a:pt x="35" y="205"/>
                    </a:lnTo>
                    <a:lnTo>
                      <a:pt x="35" y="209"/>
                    </a:lnTo>
                    <a:lnTo>
                      <a:pt x="35" y="209"/>
                    </a:lnTo>
                    <a:lnTo>
                      <a:pt x="38" y="209"/>
                    </a:lnTo>
                    <a:lnTo>
                      <a:pt x="40" y="205"/>
                    </a:lnTo>
                    <a:lnTo>
                      <a:pt x="40" y="199"/>
                    </a:lnTo>
                    <a:lnTo>
                      <a:pt x="40" y="197"/>
                    </a:lnTo>
                    <a:lnTo>
                      <a:pt x="38" y="197"/>
                    </a:lnTo>
                    <a:lnTo>
                      <a:pt x="42" y="195"/>
                    </a:lnTo>
                    <a:lnTo>
                      <a:pt x="44" y="193"/>
                    </a:lnTo>
                    <a:lnTo>
                      <a:pt x="48" y="190"/>
                    </a:lnTo>
                    <a:lnTo>
                      <a:pt x="50" y="188"/>
                    </a:lnTo>
                    <a:lnTo>
                      <a:pt x="56" y="190"/>
                    </a:lnTo>
                    <a:lnTo>
                      <a:pt x="61" y="190"/>
                    </a:lnTo>
                    <a:lnTo>
                      <a:pt x="63" y="190"/>
                    </a:lnTo>
                    <a:lnTo>
                      <a:pt x="63" y="190"/>
                    </a:lnTo>
                    <a:lnTo>
                      <a:pt x="67" y="191"/>
                    </a:lnTo>
                    <a:lnTo>
                      <a:pt x="71" y="193"/>
                    </a:lnTo>
                    <a:lnTo>
                      <a:pt x="71" y="193"/>
                    </a:lnTo>
                    <a:lnTo>
                      <a:pt x="65" y="195"/>
                    </a:lnTo>
                    <a:lnTo>
                      <a:pt x="65" y="199"/>
                    </a:lnTo>
                    <a:lnTo>
                      <a:pt x="79" y="199"/>
                    </a:lnTo>
                    <a:lnTo>
                      <a:pt x="94" y="203"/>
                    </a:lnTo>
                    <a:lnTo>
                      <a:pt x="96" y="207"/>
                    </a:lnTo>
                    <a:lnTo>
                      <a:pt x="100" y="207"/>
                    </a:lnTo>
                    <a:lnTo>
                      <a:pt x="104" y="207"/>
                    </a:lnTo>
                    <a:lnTo>
                      <a:pt x="106" y="209"/>
                    </a:lnTo>
                    <a:lnTo>
                      <a:pt x="108" y="213"/>
                    </a:lnTo>
                    <a:lnTo>
                      <a:pt x="111" y="213"/>
                    </a:lnTo>
                    <a:lnTo>
                      <a:pt x="117" y="213"/>
                    </a:lnTo>
                    <a:lnTo>
                      <a:pt x="132" y="218"/>
                    </a:lnTo>
                    <a:lnTo>
                      <a:pt x="148" y="228"/>
                    </a:lnTo>
                    <a:lnTo>
                      <a:pt x="148" y="232"/>
                    </a:lnTo>
                    <a:lnTo>
                      <a:pt x="150" y="232"/>
                    </a:lnTo>
                    <a:lnTo>
                      <a:pt x="154" y="232"/>
                    </a:lnTo>
                    <a:lnTo>
                      <a:pt x="154" y="236"/>
                    </a:lnTo>
                    <a:lnTo>
                      <a:pt x="159" y="238"/>
                    </a:lnTo>
                    <a:lnTo>
                      <a:pt x="167" y="241"/>
                    </a:lnTo>
                    <a:lnTo>
                      <a:pt x="167" y="245"/>
                    </a:lnTo>
                    <a:lnTo>
                      <a:pt x="171" y="245"/>
                    </a:lnTo>
                    <a:lnTo>
                      <a:pt x="173" y="249"/>
                    </a:lnTo>
                    <a:lnTo>
                      <a:pt x="173" y="255"/>
                    </a:lnTo>
                    <a:lnTo>
                      <a:pt x="173" y="259"/>
                    </a:lnTo>
                    <a:lnTo>
                      <a:pt x="171" y="261"/>
                    </a:lnTo>
                    <a:lnTo>
                      <a:pt x="165" y="268"/>
                    </a:lnTo>
                    <a:lnTo>
                      <a:pt x="159" y="272"/>
                    </a:lnTo>
                    <a:lnTo>
                      <a:pt x="154" y="276"/>
                    </a:lnTo>
                    <a:lnTo>
                      <a:pt x="148" y="280"/>
                    </a:lnTo>
                    <a:lnTo>
                      <a:pt x="136" y="280"/>
                    </a:lnTo>
                    <a:lnTo>
                      <a:pt x="121" y="276"/>
                    </a:lnTo>
                    <a:lnTo>
                      <a:pt x="108" y="272"/>
                    </a:lnTo>
                    <a:lnTo>
                      <a:pt x="96" y="268"/>
                    </a:lnTo>
                    <a:lnTo>
                      <a:pt x="96" y="264"/>
                    </a:lnTo>
                    <a:lnTo>
                      <a:pt x="96" y="262"/>
                    </a:lnTo>
                    <a:lnTo>
                      <a:pt x="92" y="264"/>
                    </a:lnTo>
                    <a:lnTo>
                      <a:pt x="90" y="268"/>
                    </a:lnTo>
                    <a:lnTo>
                      <a:pt x="86" y="262"/>
                    </a:lnTo>
                    <a:lnTo>
                      <a:pt x="83" y="259"/>
                    </a:lnTo>
                    <a:lnTo>
                      <a:pt x="81" y="259"/>
                    </a:lnTo>
                    <a:lnTo>
                      <a:pt x="79" y="261"/>
                    </a:lnTo>
                    <a:lnTo>
                      <a:pt x="63" y="251"/>
                    </a:lnTo>
                    <a:lnTo>
                      <a:pt x="67" y="257"/>
                    </a:lnTo>
                    <a:lnTo>
                      <a:pt x="71" y="262"/>
                    </a:lnTo>
                    <a:lnTo>
                      <a:pt x="73" y="266"/>
                    </a:lnTo>
                    <a:lnTo>
                      <a:pt x="73" y="268"/>
                    </a:lnTo>
                    <a:lnTo>
                      <a:pt x="73" y="272"/>
                    </a:lnTo>
                    <a:lnTo>
                      <a:pt x="77" y="272"/>
                    </a:lnTo>
                    <a:lnTo>
                      <a:pt x="81" y="272"/>
                    </a:lnTo>
                    <a:lnTo>
                      <a:pt x="79" y="278"/>
                    </a:lnTo>
                    <a:lnTo>
                      <a:pt x="90" y="280"/>
                    </a:lnTo>
                    <a:lnTo>
                      <a:pt x="102" y="285"/>
                    </a:lnTo>
                    <a:lnTo>
                      <a:pt x="102" y="295"/>
                    </a:lnTo>
                    <a:lnTo>
                      <a:pt x="102" y="303"/>
                    </a:lnTo>
                    <a:lnTo>
                      <a:pt x="104" y="312"/>
                    </a:lnTo>
                    <a:lnTo>
                      <a:pt x="108" y="320"/>
                    </a:lnTo>
                    <a:lnTo>
                      <a:pt x="111" y="320"/>
                    </a:lnTo>
                    <a:lnTo>
                      <a:pt x="115" y="320"/>
                    </a:lnTo>
                    <a:lnTo>
                      <a:pt x="115" y="324"/>
                    </a:lnTo>
                    <a:lnTo>
                      <a:pt x="115" y="328"/>
                    </a:lnTo>
                    <a:lnTo>
                      <a:pt x="117" y="328"/>
                    </a:lnTo>
                    <a:lnTo>
                      <a:pt x="123" y="328"/>
                    </a:lnTo>
                    <a:lnTo>
                      <a:pt x="132" y="330"/>
                    </a:lnTo>
                    <a:lnTo>
                      <a:pt x="132" y="332"/>
                    </a:lnTo>
                    <a:lnTo>
                      <a:pt x="136" y="332"/>
                    </a:lnTo>
                    <a:lnTo>
                      <a:pt x="138" y="330"/>
                    </a:lnTo>
                    <a:lnTo>
                      <a:pt x="140" y="328"/>
                    </a:lnTo>
                    <a:lnTo>
                      <a:pt x="140" y="320"/>
                    </a:lnTo>
                    <a:lnTo>
                      <a:pt x="140" y="314"/>
                    </a:lnTo>
                    <a:lnTo>
                      <a:pt x="136" y="314"/>
                    </a:lnTo>
                    <a:lnTo>
                      <a:pt x="134" y="314"/>
                    </a:lnTo>
                    <a:lnTo>
                      <a:pt x="131" y="310"/>
                    </a:lnTo>
                    <a:lnTo>
                      <a:pt x="129" y="305"/>
                    </a:lnTo>
                    <a:lnTo>
                      <a:pt x="129" y="299"/>
                    </a:lnTo>
                    <a:lnTo>
                      <a:pt x="131" y="293"/>
                    </a:lnTo>
                    <a:lnTo>
                      <a:pt x="148" y="303"/>
                    </a:lnTo>
                    <a:lnTo>
                      <a:pt x="165" y="310"/>
                    </a:lnTo>
                    <a:lnTo>
                      <a:pt x="169" y="310"/>
                    </a:lnTo>
                    <a:lnTo>
                      <a:pt x="171" y="309"/>
                    </a:lnTo>
                    <a:lnTo>
                      <a:pt x="169" y="307"/>
                    </a:lnTo>
                    <a:lnTo>
                      <a:pt x="169" y="305"/>
                    </a:lnTo>
                    <a:lnTo>
                      <a:pt x="163" y="301"/>
                    </a:lnTo>
                    <a:lnTo>
                      <a:pt x="161" y="299"/>
                    </a:lnTo>
                    <a:lnTo>
                      <a:pt x="159" y="293"/>
                    </a:lnTo>
                    <a:lnTo>
                      <a:pt x="159" y="287"/>
                    </a:lnTo>
                    <a:lnTo>
                      <a:pt x="171" y="278"/>
                    </a:lnTo>
                    <a:lnTo>
                      <a:pt x="182" y="270"/>
                    </a:lnTo>
                    <a:lnTo>
                      <a:pt x="186" y="272"/>
                    </a:lnTo>
                    <a:lnTo>
                      <a:pt x="188" y="274"/>
                    </a:lnTo>
                    <a:lnTo>
                      <a:pt x="190" y="274"/>
                    </a:lnTo>
                    <a:lnTo>
                      <a:pt x="194" y="274"/>
                    </a:lnTo>
                    <a:lnTo>
                      <a:pt x="198" y="278"/>
                    </a:lnTo>
                    <a:lnTo>
                      <a:pt x="200" y="284"/>
                    </a:lnTo>
                    <a:lnTo>
                      <a:pt x="202" y="282"/>
                    </a:lnTo>
                    <a:lnTo>
                      <a:pt x="202" y="278"/>
                    </a:lnTo>
                    <a:lnTo>
                      <a:pt x="203" y="274"/>
                    </a:lnTo>
                    <a:lnTo>
                      <a:pt x="205" y="272"/>
                    </a:lnTo>
                    <a:lnTo>
                      <a:pt x="207" y="266"/>
                    </a:lnTo>
                    <a:lnTo>
                      <a:pt x="209" y="261"/>
                    </a:lnTo>
                    <a:lnTo>
                      <a:pt x="211" y="259"/>
                    </a:lnTo>
                    <a:lnTo>
                      <a:pt x="209" y="257"/>
                    </a:lnTo>
                    <a:lnTo>
                      <a:pt x="209" y="255"/>
                    </a:lnTo>
                    <a:lnTo>
                      <a:pt x="205" y="253"/>
                    </a:lnTo>
                    <a:lnTo>
                      <a:pt x="205" y="251"/>
                    </a:lnTo>
                    <a:lnTo>
                      <a:pt x="207" y="249"/>
                    </a:lnTo>
                    <a:lnTo>
                      <a:pt x="211" y="241"/>
                    </a:lnTo>
                    <a:lnTo>
                      <a:pt x="213" y="238"/>
                    </a:lnTo>
                    <a:lnTo>
                      <a:pt x="213" y="232"/>
                    </a:lnTo>
                    <a:lnTo>
                      <a:pt x="211" y="226"/>
                    </a:lnTo>
                    <a:lnTo>
                      <a:pt x="209" y="222"/>
                    </a:lnTo>
                    <a:lnTo>
                      <a:pt x="205" y="218"/>
                    </a:lnTo>
                    <a:lnTo>
                      <a:pt x="213" y="222"/>
                    </a:lnTo>
                    <a:lnTo>
                      <a:pt x="219" y="224"/>
                    </a:lnTo>
                    <a:lnTo>
                      <a:pt x="225" y="224"/>
                    </a:lnTo>
                    <a:lnTo>
                      <a:pt x="230" y="224"/>
                    </a:lnTo>
                    <a:lnTo>
                      <a:pt x="238" y="234"/>
                    </a:lnTo>
                    <a:lnTo>
                      <a:pt x="246" y="247"/>
                    </a:lnTo>
                    <a:lnTo>
                      <a:pt x="242" y="247"/>
                    </a:lnTo>
                    <a:lnTo>
                      <a:pt x="240" y="247"/>
                    </a:lnTo>
                    <a:lnTo>
                      <a:pt x="236" y="247"/>
                    </a:lnTo>
                    <a:lnTo>
                      <a:pt x="230" y="249"/>
                    </a:lnTo>
                    <a:lnTo>
                      <a:pt x="228" y="253"/>
                    </a:lnTo>
                    <a:lnTo>
                      <a:pt x="227" y="255"/>
                    </a:lnTo>
                    <a:lnTo>
                      <a:pt x="228" y="264"/>
                    </a:lnTo>
                    <a:lnTo>
                      <a:pt x="232" y="274"/>
                    </a:lnTo>
                    <a:lnTo>
                      <a:pt x="240" y="272"/>
                    </a:lnTo>
                    <a:lnTo>
                      <a:pt x="248" y="270"/>
                    </a:lnTo>
                    <a:lnTo>
                      <a:pt x="250" y="266"/>
                    </a:lnTo>
                    <a:lnTo>
                      <a:pt x="251" y="264"/>
                    </a:lnTo>
                    <a:lnTo>
                      <a:pt x="253" y="266"/>
                    </a:lnTo>
                    <a:lnTo>
                      <a:pt x="255" y="266"/>
                    </a:lnTo>
                    <a:lnTo>
                      <a:pt x="257" y="257"/>
                    </a:lnTo>
                    <a:lnTo>
                      <a:pt x="259" y="247"/>
                    </a:lnTo>
                    <a:lnTo>
                      <a:pt x="263" y="247"/>
                    </a:lnTo>
                    <a:lnTo>
                      <a:pt x="269" y="245"/>
                    </a:lnTo>
                    <a:lnTo>
                      <a:pt x="269" y="241"/>
                    </a:lnTo>
                    <a:lnTo>
                      <a:pt x="273" y="241"/>
                    </a:lnTo>
                    <a:lnTo>
                      <a:pt x="276" y="241"/>
                    </a:lnTo>
                    <a:lnTo>
                      <a:pt x="286" y="236"/>
                    </a:lnTo>
                    <a:lnTo>
                      <a:pt x="296" y="230"/>
                    </a:lnTo>
                    <a:lnTo>
                      <a:pt x="299" y="230"/>
                    </a:lnTo>
                    <a:lnTo>
                      <a:pt x="303" y="230"/>
                    </a:lnTo>
                    <a:lnTo>
                      <a:pt x="303" y="228"/>
                    </a:lnTo>
                    <a:lnTo>
                      <a:pt x="305" y="226"/>
                    </a:lnTo>
                    <a:lnTo>
                      <a:pt x="311" y="228"/>
                    </a:lnTo>
                    <a:lnTo>
                      <a:pt x="315" y="230"/>
                    </a:lnTo>
                    <a:lnTo>
                      <a:pt x="315" y="226"/>
                    </a:lnTo>
                    <a:lnTo>
                      <a:pt x="315" y="224"/>
                    </a:lnTo>
                    <a:lnTo>
                      <a:pt x="321" y="220"/>
                    </a:lnTo>
                    <a:lnTo>
                      <a:pt x="328" y="216"/>
                    </a:lnTo>
                    <a:lnTo>
                      <a:pt x="328" y="218"/>
                    </a:lnTo>
                    <a:lnTo>
                      <a:pt x="326" y="220"/>
                    </a:lnTo>
                    <a:lnTo>
                      <a:pt x="328" y="220"/>
                    </a:lnTo>
                    <a:lnTo>
                      <a:pt x="332" y="222"/>
                    </a:lnTo>
                    <a:lnTo>
                      <a:pt x="332" y="224"/>
                    </a:lnTo>
                    <a:lnTo>
                      <a:pt x="334" y="228"/>
                    </a:lnTo>
                    <a:lnTo>
                      <a:pt x="334" y="230"/>
                    </a:lnTo>
                    <a:lnTo>
                      <a:pt x="326" y="230"/>
                    </a:lnTo>
                    <a:lnTo>
                      <a:pt x="326" y="234"/>
                    </a:lnTo>
                    <a:lnTo>
                      <a:pt x="332" y="234"/>
                    </a:lnTo>
                    <a:lnTo>
                      <a:pt x="340" y="234"/>
                    </a:lnTo>
                    <a:lnTo>
                      <a:pt x="342" y="232"/>
                    </a:lnTo>
                    <a:lnTo>
                      <a:pt x="344" y="230"/>
                    </a:lnTo>
                    <a:lnTo>
                      <a:pt x="345" y="234"/>
                    </a:lnTo>
                    <a:lnTo>
                      <a:pt x="349" y="236"/>
                    </a:lnTo>
                    <a:lnTo>
                      <a:pt x="349" y="232"/>
                    </a:lnTo>
                    <a:lnTo>
                      <a:pt x="349" y="230"/>
                    </a:lnTo>
                    <a:lnTo>
                      <a:pt x="353" y="226"/>
                    </a:lnTo>
                    <a:lnTo>
                      <a:pt x="361" y="222"/>
                    </a:lnTo>
                    <a:lnTo>
                      <a:pt x="370" y="224"/>
                    </a:lnTo>
                    <a:lnTo>
                      <a:pt x="376" y="228"/>
                    </a:lnTo>
                    <a:lnTo>
                      <a:pt x="378" y="228"/>
                    </a:lnTo>
                    <a:lnTo>
                      <a:pt x="382" y="228"/>
                    </a:lnTo>
                    <a:lnTo>
                      <a:pt x="382" y="224"/>
                    </a:lnTo>
                    <a:lnTo>
                      <a:pt x="380" y="222"/>
                    </a:lnTo>
                    <a:lnTo>
                      <a:pt x="382" y="222"/>
                    </a:lnTo>
                    <a:lnTo>
                      <a:pt x="384" y="224"/>
                    </a:lnTo>
                    <a:lnTo>
                      <a:pt x="392" y="222"/>
                    </a:lnTo>
                    <a:lnTo>
                      <a:pt x="401" y="218"/>
                    </a:lnTo>
                    <a:lnTo>
                      <a:pt x="399" y="220"/>
                    </a:lnTo>
                    <a:lnTo>
                      <a:pt x="397" y="222"/>
                    </a:lnTo>
                    <a:lnTo>
                      <a:pt x="399" y="224"/>
                    </a:lnTo>
                    <a:lnTo>
                      <a:pt x="399" y="228"/>
                    </a:lnTo>
                    <a:lnTo>
                      <a:pt x="405" y="232"/>
                    </a:lnTo>
                    <a:lnTo>
                      <a:pt x="407" y="236"/>
                    </a:lnTo>
                    <a:lnTo>
                      <a:pt x="407" y="230"/>
                    </a:lnTo>
                    <a:lnTo>
                      <a:pt x="407" y="226"/>
                    </a:lnTo>
                    <a:lnTo>
                      <a:pt x="409" y="224"/>
                    </a:lnTo>
                    <a:lnTo>
                      <a:pt x="411" y="224"/>
                    </a:lnTo>
                    <a:lnTo>
                      <a:pt x="413" y="226"/>
                    </a:lnTo>
                    <a:lnTo>
                      <a:pt x="415" y="228"/>
                    </a:lnTo>
                    <a:lnTo>
                      <a:pt x="418" y="226"/>
                    </a:lnTo>
                    <a:lnTo>
                      <a:pt x="420" y="226"/>
                    </a:lnTo>
                    <a:lnTo>
                      <a:pt x="420" y="218"/>
                    </a:lnTo>
                    <a:lnTo>
                      <a:pt x="420" y="213"/>
                    </a:lnTo>
                    <a:lnTo>
                      <a:pt x="418" y="211"/>
                    </a:lnTo>
                    <a:lnTo>
                      <a:pt x="417" y="205"/>
                    </a:lnTo>
                    <a:lnTo>
                      <a:pt x="418" y="203"/>
                    </a:lnTo>
                    <a:lnTo>
                      <a:pt x="418" y="201"/>
                    </a:lnTo>
                    <a:lnTo>
                      <a:pt x="428" y="201"/>
                    </a:lnTo>
                    <a:lnTo>
                      <a:pt x="438" y="203"/>
                    </a:lnTo>
                    <a:lnTo>
                      <a:pt x="438" y="199"/>
                    </a:lnTo>
                    <a:lnTo>
                      <a:pt x="440" y="197"/>
                    </a:lnTo>
                    <a:lnTo>
                      <a:pt x="443" y="199"/>
                    </a:lnTo>
                    <a:lnTo>
                      <a:pt x="445" y="201"/>
                    </a:lnTo>
                    <a:lnTo>
                      <a:pt x="457" y="201"/>
                    </a:lnTo>
                    <a:lnTo>
                      <a:pt x="470" y="203"/>
                    </a:lnTo>
                    <a:lnTo>
                      <a:pt x="468" y="209"/>
                    </a:lnTo>
                    <a:lnTo>
                      <a:pt x="468" y="214"/>
                    </a:lnTo>
                    <a:lnTo>
                      <a:pt x="472" y="213"/>
                    </a:lnTo>
                    <a:lnTo>
                      <a:pt x="472" y="207"/>
                    </a:lnTo>
                    <a:lnTo>
                      <a:pt x="474" y="209"/>
                    </a:lnTo>
                    <a:lnTo>
                      <a:pt x="476" y="211"/>
                    </a:lnTo>
                    <a:lnTo>
                      <a:pt x="480" y="211"/>
                    </a:lnTo>
                    <a:lnTo>
                      <a:pt x="484" y="211"/>
                    </a:lnTo>
                    <a:lnTo>
                      <a:pt x="482" y="213"/>
                    </a:lnTo>
                    <a:lnTo>
                      <a:pt x="484" y="216"/>
                    </a:lnTo>
                    <a:lnTo>
                      <a:pt x="488" y="216"/>
                    </a:lnTo>
                    <a:lnTo>
                      <a:pt x="491" y="216"/>
                    </a:lnTo>
                    <a:lnTo>
                      <a:pt x="499" y="226"/>
                    </a:lnTo>
                    <a:lnTo>
                      <a:pt x="507" y="238"/>
                    </a:lnTo>
                    <a:lnTo>
                      <a:pt x="512" y="228"/>
                    </a:lnTo>
                    <a:lnTo>
                      <a:pt x="516" y="218"/>
                    </a:lnTo>
                    <a:lnTo>
                      <a:pt x="511" y="220"/>
                    </a:lnTo>
                    <a:lnTo>
                      <a:pt x="511" y="211"/>
                    </a:lnTo>
                    <a:lnTo>
                      <a:pt x="511" y="201"/>
                    </a:lnTo>
                    <a:lnTo>
                      <a:pt x="505" y="201"/>
                    </a:lnTo>
                    <a:lnTo>
                      <a:pt x="497" y="199"/>
                    </a:lnTo>
                    <a:lnTo>
                      <a:pt x="497" y="193"/>
                    </a:lnTo>
                    <a:lnTo>
                      <a:pt x="497" y="188"/>
                    </a:lnTo>
                    <a:lnTo>
                      <a:pt x="503" y="186"/>
                    </a:lnTo>
                    <a:lnTo>
                      <a:pt x="503" y="182"/>
                    </a:lnTo>
                    <a:lnTo>
                      <a:pt x="501" y="172"/>
                    </a:lnTo>
                    <a:lnTo>
                      <a:pt x="499" y="157"/>
                    </a:lnTo>
                    <a:lnTo>
                      <a:pt x="503" y="155"/>
                    </a:lnTo>
                    <a:lnTo>
                      <a:pt x="507" y="155"/>
                    </a:lnTo>
                    <a:lnTo>
                      <a:pt x="512" y="145"/>
                    </a:lnTo>
                    <a:lnTo>
                      <a:pt x="520" y="136"/>
                    </a:lnTo>
                    <a:lnTo>
                      <a:pt x="522" y="136"/>
                    </a:lnTo>
                    <a:lnTo>
                      <a:pt x="526" y="126"/>
                    </a:lnTo>
                    <a:lnTo>
                      <a:pt x="530" y="119"/>
                    </a:lnTo>
                    <a:lnTo>
                      <a:pt x="537" y="117"/>
                    </a:lnTo>
                    <a:lnTo>
                      <a:pt x="549" y="115"/>
                    </a:lnTo>
                    <a:lnTo>
                      <a:pt x="560" y="117"/>
                    </a:lnTo>
                    <a:lnTo>
                      <a:pt x="568" y="120"/>
                    </a:lnTo>
                    <a:lnTo>
                      <a:pt x="570" y="126"/>
                    </a:lnTo>
                    <a:lnTo>
                      <a:pt x="570" y="136"/>
                    </a:lnTo>
                    <a:lnTo>
                      <a:pt x="570" y="145"/>
                    </a:lnTo>
                    <a:lnTo>
                      <a:pt x="568" y="153"/>
                    </a:lnTo>
                    <a:lnTo>
                      <a:pt x="564" y="155"/>
                    </a:lnTo>
                    <a:lnTo>
                      <a:pt x="562" y="159"/>
                    </a:lnTo>
                    <a:lnTo>
                      <a:pt x="560" y="163"/>
                    </a:lnTo>
                    <a:lnTo>
                      <a:pt x="560" y="167"/>
                    </a:lnTo>
                    <a:lnTo>
                      <a:pt x="562" y="168"/>
                    </a:lnTo>
                    <a:lnTo>
                      <a:pt x="562" y="172"/>
                    </a:lnTo>
                    <a:lnTo>
                      <a:pt x="568" y="178"/>
                    </a:lnTo>
                    <a:lnTo>
                      <a:pt x="572" y="184"/>
                    </a:lnTo>
                    <a:lnTo>
                      <a:pt x="568" y="197"/>
                    </a:lnTo>
                    <a:lnTo>
                      <a:pt x="566" y="214"/>
                    </a:lnTo>
                    <a:lnTo>
                      <a:pt x="572" y="222"/>
                    </a:lnTo>
                    <a:lnTo>
                      <a:pt x="578" y="228"/>
                    </a:lnTo>
                    <a:lnTo>
                      <a:pt x="578" y="238"/>
                    </a:lnTo>
                    <a:lnTo>
                      <a:pt x="578" y="249"/>
                    </a:lnTo>
                    <a:lnTo>
                      <a:pt x="568" y="257"/>
                    </a:lnTo>
                    <a:lnTo>
                      <a:pt x="570" y="259"/>
                    </a:lnTo>
                    <a:lnTo>
                      <a:pt x="570" y="262"/>
                    </a:lnTo>
                    <a:lnTo>
                      <a:pt x="566" y="262"/>
                    </a:lnTo>
                    <a:lnTo>
                      <a:pt x="564" y="264"/>
                    </a:lnTo>
                    <a:lnTo>
                      <a:pt x="562" y="262"/>
                    </a:lnTo>
                    <a:lnTo>
                      <a:pt x="559" y="261"/>
                    </a:lnTo>
                    <a:lnTo>
                      <a:pt x="555" y="264"/>
                    </a:lnTo>
                    <a:lnTo>
                      <a:pt x="549" y="268"/>
                    </a:lnTo>
                    <a:lnTo>
                      <a:pt x="537" y="268"/>
                    </a:lnTo>
                    <a:lnTo>
                      <a:pt x="528" y="268"/>
                    </a:lnTo>
                    <a:lnTo>
                      <a:pt x="534" y="274"/>
                    </a:lnTo>
                    <a:lnTo>
                      <a:pt x="541" y="278"/>
                    </a:lnTo>
                    <a:lnTo>
                      <a:pt x="551" y="276"/>
                    </a:lnTo>
                    <a:lnTo>
                      <a:pt x="560" y="278"/>
                    </a:lnTo>
                    <a:lnTo>
                      <a:pt x="564" y="284"/>
                    </a:lnTo>
                    <a:lnTo>
                      <a:pt x="566" y="289"/>
                    </a:lnTo>
                    <a:lnTo>
                      <a:pt x="570" y="289"/>
                    </a:lnTo>
                    <a:lnTo>
                      <a:pt x="572" y="289"/>
                    </a:lnTo>
                    <a:lnTo>
                      <a:pt x="572" y="284"/>
                    </a:lnTo>
                    <a:lnTo>
                      <a:pt x="570" y="276"/>
                    </a:lnTo>
                    <a:lnTo>
                      <a:pt x="568" y="274"/>
                    </a:lnTo>
                    <a:lnTo>
                      <a:pt x="564" y="272"/>
                    </a:lnTo>
                    <a:lnTo>
                      <a:pt x="578" y="266"/>
                    </a:lnTo>
                    <a:lnTo>
                      <a:pt x="585" y="262"/>
                    </a:lnTo>
                    <a:lnTo>
                      <a:pt x="587" y="259"/>
                    </a:lnTo>
                    <a:lnTo>
                      <a:pt x="589" y="255"/>
                    </a:lnTo>
                    <a:lnTo>
                      <a:pt x="591" y="249"/>
                    </a:lnTo>
                    <a:lnTo>
                      <a:pt x="593" y="239"/>
                    </a:lnTo>
                    <a:lnTo>
                      <a:pt x="595" y="236"/>
                    </a:lnTo>
                    <a:lnTo>
                      <a:pt x="593" y="232"/>
                    </a:lnTo>
                    <a:lnTo>
                      <a:pt x="591" y="232"/>
                    </a:lnTo>
                    <a:lnTo>
                      <a:pt x="591" y="228"/>
                    </a:lnTo>
                    <a:lnTo>
                      <a:pt x="593" y="224"/>
                    </a:lnTo>
                    <a:lnTo>
                      <a:pt x="595" y="222"/>
                    </a:lnTo>
                    <a:lnTo>
                      <a:pt x="599" y="220"/>
                    </a:lnTo>
                    <a:lnTo>
                      <a:pt x="603" y="218"/>
                    </a:lnTo>
                    <a:lnTo>
                      <a:pt x="612" y="214"/>
                    </a:lnTo>
                    <a:lnTo>
                      <a:pt x="620" y="213"/>
                    </a:lnTo>
                    <a:lnTo>
                      <a:pt x="624" y="222"/>
                    </a:lnTo>
                    <a:lnTo>
                      <a:pt x="626" y="230"/>
                    </a:lnTo>
                    <a:lnTo>
                      <a:pt x="628" y="239"/>
                    </a:lnTo>
                    <a:lnTo>
                      <a:pt x="626" y="253"/>
                    </a:lnTo>
                    <a:lnTo>
                      <a:pt x="631" y="255"/>
                    </a:lnTo>
                    <a:lnTo>
                      <a:pt x="631" y="257"/>
                    </a:lnTo>
                    <a:lnTo>
                      <a:pt x="635" y="259"/>
                    </a:lnTo>
                    <a:lnTo>
                      <a:pt x="635" y="255"/>
                    </a:lnTo>
                    <a:lnTo>
                      <a:pt x="635" y="253"/>
                    </a:lnTo>
                    <a:lnTo>
                      <a:pt x="647" y="255"/>
                    </a:lnTo>
                    <a:lnTo>
                      <a:pt x="658" y="257"/>
                    </a:lnTo>
                    <a:lnTo>
                      <a:pt x="656" y="255"/>
                    </a:lnTo>
                    <a:lnTo>
                      <a:pt x="656" y="253"/>
                    </a:lnTo>
                    <a:lnTo>
                      <a:pt x="647" y="251"/>
                    </a:lnTo>
                    <a:lnTo>
                      <a:pt x="637" y="249"/>
                    </a:lnTo>
                    <a:lnTo>
                      <a:pt x="635" y="247"/>
                    </a:lnTo>
                    <a:lnTo>
                      <a:pt x="633" y="245"/>
                    </a:lnTo>
                    <a:lnTo>
                      <a:pt x="633" y="241"/>
                    </a:lnTo>
                    <a:lnTo>
                      <a:pt x="633" y="238"/>
                    </a:lnTo>
                    <a:lnTo>
                      <a:pt x="637" y="234"/>
                    </a:lnTo>
                    <a:lnTo>
                      <a:pt x="641" y="232"/>
                    </a:lnTo>
                    <a:lnTo>
                      <a:pt x="637" y="224"/>
                    </a:lnTo>
                    <a:lnTo>
                      <a:pt x="633" y="216"/>
                    </a:lnTo>
                    <a:lnTo>
                      <a:pt x="628" y="209"/>
                    </a:lnTo>
                    <a:lnTo>
                      <a:pt x="620" y="207"/>
                    </a:lnTo>
                    <a:lnTo>
                      <a:pt x="618" y="207"/>
                    </a:lnTo>
                    <a:lnTo>
                      <a:pt x="616" y="209"/>
                    </a:lnTo>
                    <a:lnTo>
                      <a:pt x="612" y="207"/>
                    </a:lnTo>
                    <a:lnTo>
                      <a:pt x="608" y="205"/>
                    </a:lnTo>
                    <a:lnTo>
                      <a:pt x="605" y="207"/>
                    </a:lnTo>
                    <a:lnTo>
                      <a:pt x="601" y="211"/>
                    </a:lnTo>
                    <a:lnTo>
                      <a:pt x="593" y="211"/>
                    </a:lnTo>
                    <a:lnTo>
                      <a:pt x="587" y="213"/>
                    </a:lnTo>
                    <a:lnTo>
                      <a:pt x="583" y="203"/>
                    </a:lnTo>
                    <a:lnTo>
                      <a:pt x="583" y="193"/>
                    </a:lnTo>
                    <a:lnTo>
                      <a:pt x="585" y="190"/>
                    </a:lnTo>
                    <a:lnTo>
                      <a:pt x="587" y="182"/>
                    </a:lnTo>
                    <a:lnTo>
                      <a:pt x="582" y="176"/>
                    </a:lnTo>
                    <a:lnTo>
                      <a:pt x="578" y="170"/>
                    </a:lnTo>
                    <a:lnTo>
                      <a:pt x="580" y="168"/>
                    </a:lnTo>
                    <a:lnTo>
                      <a:pt x="582" y="167"/>
                    </a:lnTo>
                    <a:lnTo>
                      <a:pt x="582" y="161"/>
                    </a:lnTo>
                    <a:lnTo>
                      <a:pt x="583" y="157"/>
                    </a:lnTo>
                    <a:lnTo>
                      <a:pt x="589" y="153"/>
                    </a:lnTo>
                    <a:lnTo>
                      <a:pt x="593" y="147"/>
                    </a:lnTo>
                    <a:lnTo>
                      <a:pt x="593" y="134"/>
                    </a:lnTo>
                    <a:lnTo>
                      <a:pt x="591" y="122"/>
                    </a:lnTo>
                    <a:lnTo>
                      <a:pt x="599" y="128"/>
                    </a:lnTo>
                    <a:lnTo>
                      <a:pt x="599" y="142"/>
                    </a:lnTo>
                    <a:lnTo>
                      <a:pt x="597" y="153"/>
                    </a:lnTo>
                    <a:lnTo>
                      <a:pt x="601" y="157"/>
                    </a:lnTo>
                    <a:lnTo>
                      <a:pt x="601" y="163"/>
                    </a:lnTo>
                    <a:lnTo>
                      <a:pt x="601" y="167"/>
                    </a:lnTo>
                    <a:lnTo>
                      <a:pt x="603" y="168"/>
                    </a:lnTo>
                    <a:lnTo>
                      <a:pt x="606" y="172"/>
                    </a:lnTo>
                    <a:lnTo>
                      <a:pt x="612" y="170"/>
                    </a:lnTo>
                    <a:lnTo>
                      <a:pt x="616" y="168"/>
                    </a:lnTo>
                    <a:lnTo>
                      <a:pt x="618" y="170"/>
                    </a:lnTo>
                    <a:lnTo>
                      <a:pt x="620" y="172"/>
                    </a:lnTo>
                    <a:lnTo>
                      <a:pt x="626" y="172"/>
                    </a:lnTo>
                    <a:lnTo>
                      <a:pt x="631" y="170"/>
                    </a:lnTo>
                    <a:lnTo>
                      <a:pt x="633" y="170"/>
                    </a:lnTo>
                    <a:lnTo>
                      <a:pt x="635" y="168"/>
                    </a:lnTo>
                    <a:lnTo>
                      <a:pt x="633" y="167"/>
                    </a:lnTo>
                    <a:lnTo>
                      <a:pt x="631" y="165"/>
                    </a:lnTo>
                    <a:lnTo>
                      <a:pt x="626" y="161"/>
                    </a:lnTo>
                    <a:lnTo>
                      <a:pt x="620" y="157"/>
                    </a:lnTo>
                    <a:lnTo>
                      <a:pt x="616" y="157"/>
                    </a:lnTo>
                    <a:lnTo>
                      <a:pt x="614" y="157"/>
                    </a:lnTo>
                    <a:lnTo>
                      <a:pt x="618" y="151"/>
                    </a:lnTo>
                    <a:lnTo>
                      <a:pt x="620" y="147"/>
                    </a:lnTo>
                    <a:lnTo>
                      <a:pt x="622" y="147"/>
                    </a:lnTo>
                    <a:lnTo>
                      <a:pt x="628" y="147"/>
                    </a:lnTo>
                    <a:lnTo>
                      <a:pt x="630" y="149"/>
                    </a:lnTo>
                    <a:lnTo>
                      <a:pt x="633" y="151"/>
                    </a:lnTo>
                    <a:lnTo>
                      <a:pt x="635" y="153"/>
                    </a:lnTo>
                    <a:lnTo>
                      <a:pt x="639" y="153"/>
                    </a:lnTo>
                    <a:lnTo>
                      <a:pt x="641" y="149"/>
                    </a:lnTo>
                    <a:lnTo>
                      <a:pt x="643" y="147"/>
                    </a:lnTo>
                    <a:lnTo>
                      <a:pt x="641" y="145"/>
                    </a:lnTo>
                    <a:lnTo>
                      <a:pt x="641" y="143"/>
                    </a:lnTo>
                    <a:lnTo>
                      <a:pt x="635" y="143"/>
                    </a:lnTo>
                    <a:lnTo>
                      <a:pt x="633" y="142"/>
                    </a:lnTo>
                    <a:lnTo>
                      <a:pt x="635" y="140"/>
                    </a:lnTo>
                    <a:lnTo>
                      <a:pt x="639" y="138"/>
                    </a:lnTo>
                    <a:lnTo>
                      <a:pt x="645" y="136"/>
                    </a:lnTo>
                    <a:lnTo>
                      <a:pt x="651" y="134"/>
                    </a:lnTo>
                    <a:lnTo>
                      <a:pt x="656" y="136"/>
                    </a:lnTo>
                    <a:lnTo>
                      <a:pt x="662" y="138"/>
                    </a:lnTo>
                    <a:lnTo>
                      <a:pt x="666" y="142"/>
                    </a:lnTo>
                    <a:lnTo>
                      <a:pt x="668" y="140"/>
                    </a:lnTo>
                    <a:lnTo>
                      <a:pt x="670" y="140"/>
                    </a:lnTo>
                    <a:lnTo>
                      <a:pt x="672" y="145"/>
                    </a:lnTo>
                    <a:lnTo>
                      <a:pt x="676" y="151"/>
                    </a:lnTo>
                    <a:lnTo>
                      <a:pt x="679" y="151"/>
                    </a:lnTo>
                    <a:lnTo>
                      <a:pt x="678" y="147"/>
                    </a:lnTo>
                    <a:lnTo>
                      <a:pt x="687" y="149"/>
                    </a:lnTo>
                    <a:lnTo>
                      <a:pt x="699" y="151"/>
                    </a:lnTo>
                    <a:lnTo>
                      <a:pt x="693" y="161"/>
                    </a:lnTo>
                    <a:lnTo>
                      <a:pt x="689" y="168"/>
                    </a:lnTo>
                    <a:lnTo>
                      <a:pt x="685" y="180"/>
                    </a:lnTo>
                    <a:lnTo>
                      <a:pt x="683" y="191"/>
                    </a:lnTo>
                    <a:lnTo>
                      <a:pt x="687" y="191"/>
                    </a:lnTo>
                    <a:lnTo>
                      <a:pt x="689" y="190"/>
                    </a:lnTo>
                    <a:lnTo>
                      <a:pt x="689" y="188"/>
                    </a:lnTo>
                    <a:lnTo>
                      <a:pt x="691" y="188"/>
                    </a:lnTo>
                    <a:lnTo>
                      <a:pt x="693" y="188"/>
                    </a:lnTo>
                    <a:lnTo>
                      <a:pt x="699" y="191"/>
                    </a:lnTo>
                    <a:lnTo>
                      <a:pt x="701" y="195"/>
                    </a:lnTo>
                    <a:lnTo>
                      <a:pt x="701" y="199"/>
                    </a:lnTo>
                    <a:lnTo>
                      <a:pt x="716" y="199"/>
                    </a:lnTo>
                    <a:lnTo>
                      <a:pt x="727" y="199"/>
                    </a:lnTo>
                    <a:lnTo>
                      <a:pt x="729" y="207"/>
                    </a:lnTo>
                    <a:lnTo>
                      <a:pt x="733" y="207"/>
                    </a:lnTo>
                    <a:lnTo>
                      <a:pt x="731" y="197"/>
                    </a:lnTo>
                    <a:lnTo>
                      <a:pt x="725" y="193"/>
                    </a:lnTo>
                    <a:lnTo>
                      <a:pt x="718" y="193"/>
                    </a:lnTo>
                    <a:lnTo>
                      <a:pt x="716" y="195"/>
                    </a:lnTo>
                    <a:lnTo>
                      <a:pt x="710" y="197"/>
                    </a:lnTo>
                    <a:lnTo>
                      <a:pt x="704" y="193"/>
                    </a:lnTo>
                    <a:lnTo>
                      <a:pt x="699" y="190"/>
                    </a:lnTo>
                    <a:lnTo>
                      <a:pt x="699" y="186"/>
                    </a:lnTo>
                    <a:lnTo>
                      <a:pt x="699" y="184"/>
                    </a:lnTo>
                    <a:lnTo>
                      <a:pt x="702" y="184"/>
                    </a:lnTo>
                    <a:lnTo>
                      <a:pt x="706" y="184"/>
                    </a:lnTo>
                    <a:lnTo>
                      <a:pt x="708" y="180"/>
                    </a:lnTo>
                    <a:lnTo>
                      <a:pt x="706" y="178"/>
                    </a:lnTo>
                    <a:lnTo>
                      <a:pt x="706" y="174"/>
                    </a:lnTo>
                    <a:lnTo>
                      <a:pt x="704" y="172"/>
                    </a:lnTo>
                    <a:lnTo>
                      <a:pt x="706" y="159"/>
                    </a:lnTo>
                    <a:lnTo>
                      <a:pt x="708" y="149"/>
                    </a:lnTo>
                    <a:lnTo>
                      <a:pt x="702" y="147"/>
                    </a:lnTo>
                    <a:lnTo>
                      <a:pt x="699" y="145"/>
                    </a:lnTo>
                    <a:lnTo>
                      <a:pt x="695" y="142"/>
                    </a:lnTo>
                    <a:lnTo>
                      <a:pt x="693" y="138"/>
                    </a:lnTo>
                    <a:lnTo>
                      <a:pt x="689" y="138"/>
                    </a:lnTo>
                    <a:lnTo>
                      <a:pt x="685" y="140"/>
                    </a:lnTo>
                    <a:lnTo>
                      <a:pt x="681" y="138"/>
                    </a:lnTo>
                    <a:lnTo>
                      <a:pt x="678" y="134"/>
                    </a:lnTo>
                    <a:lnTo>
                      <a:pt x="676" y="130"/>
                    </a:lnTo>
                    <a:lnTo>
                      <a:pt x="674" y="124"/>
                    </a:lnTo>
                    <a:lnTo>
                      <a:pt x="674" y="113"/>
                    </a:lnTo>
                    <a:lnTo>
                      <a:pt x="678" y="103"/>
                    </a:lnTo>
                    <a:lnTo>
                      <a:pt x="679" y="101"/>
                    </a:lnTo>
                    <a:lnTo>
                      <a:pt x="683" y="99"/>
                    </a:lnTo>
                    <a:lnTo>
                      <a:pt x="718" y="94"/>
                    </a:lnTo>
                    <a:lnTo>
                      <a:pt x="722" y="96"/>
                    </a:lnTo>
                    <a:lnTo>
                      <a:pt x="727" y="97"/>
                    </a:lnTo>
                    <a:lnTo>
                      <a:pt x="735" y="96"/>
                    </a:lnTo>
                    <a:lnTo>
                      <a:pt x="745" y="94"/>
                    </a:lnTo>
                    <a:lnTo>
                      <a:pt x="745" y="96"/>
                    </a:lnTo>
                    <a:lnTo>
                      <a:pt x="749" y="97"/>
                    </a:lnTo>
                    <a:lnTo>
                      <a:pt x="749" y="99"/>
                    </a:lnTo>
                    <a:lnTo>
                      <a:pt x="747" y="101"/>
                    </a:lnTo>
                    <a:lnTo>
                      <a:pt x="747" y="103"/>
                    </a:lnTo>
                    <a:lnTo>
                      <a:pt x="750" y="103"/>
                    </a:lnTo>
                    <a:lnTo>
                      <a:pt x="756" y="103"/>
                    </a:lnTo>
                    <a:lnTo>
                      <a:pt x="750" y="90"/>
                    </a:lnTo>
                    <a:lnTo>
                      <a:pt x="743" y="80"/>
                    </a:lnTo>
                    <a:lnTo>
                      <a:pt x="747" y="78"/>
                    </a:lnTo>
                    <a:lnTo>
                      <a:pt x="750" y="78"/>
                    </a:lnTo>
                    <a:lnTo>
                      <a:pt x="749" y="74"/>
                    </a:lnTo>
                    <a:lnTo>
                      <a:pt x="743" y="72"/>
                    </a:lnTo>
                    <a:lnTo>
                      <a:pt x="743" y="71"/>
                    </a:lnTo>
                    <a:lnTo>
                      <a:pt x="745" y="69"/>
                    </a:lnTo>
                    <a:lnTo>
                      <a:pt x="747" y="69"/>
                    </a:lnTo>
                    <a:lnTo>
                      <a:pt x="750" y="69"/>
                    </a:lnTo>
                    <a:lnTo>
                      <a:pt x="752" y="71"/>
                    </a:lnTo>
                    <a:lnTo>
                      <a:pt x="754" y="74"/>
                    </a:lnTo>
                    <a:lnTo>
                      <a:pt x="756" y="71"/>
                    </a:lnTo>
                    <a:lnTo>
                      <a:pt x="756" y="65"/>
                    </a:lnTo>
                    <a:lnTo>
                      <a:pt x="760" y="63"/>
                    </a:lnTo>
                    <a:lnTo>
                      <a:pt x="762" y="61"/>
                    </a:lnTo>
                    <a:lnTo>
                      <a:pt x="760" y="57"/>
                    </a:lnTo>
                    <a:lnTo>
                      <a:pt x="756" y="55"/>
                    </a:lnTo>
                    <a:lnTo>
                      <a:pt x="766" y="55"/>
                    </a:lnTo>
                    <a:lnTo>
                      <a:pt x="775" y="55"/>
                    </a:lnTo>
                    <a:lnTo>
                      <a:pt x="779" y="51"/>
                    </a:lnTo>
                    <a:lnTo>
                      <a:pt x="783" y="49"/>
                    </a:lnTo>
                    <a:lnTo>
                      <a:pt x="789" y="49"/>
                    </a:lnTo>
                    <a:lnTo>
                      <a:pt x="798" y="51"/>
                    </a:lnTo>
                    <a:lnTo>
                      <a:pt x="814" y="48"/>
                    </a:lnTo>
                    <a:lnTo>
                      <a:pt x="829" y="46"/>
                    </a:lnTo>
                    <a:lnTo>
                      <a:pt x="829" y="42"/>
                    </a:lnTo>
                    <a:lnTo>
                      <a:pt x="829" y="40"/>
                    </a:lnTo>
                    <a:lnTo>
                      <a:pt x="833" y="40"/>
                    </a:lnTo>
                    <a:lnTo>
                      <a:pt x="835" y="42"/>
                    </a:lnTo>
                    <a:lnTo>
                      <a:pt x="848" y="42"/>
                    </a:lnTo>
                    <a:lnTo>
                      <a:pt x="862" y="42"/>
                    </a:lnTo>
                    <a:lnTo>
                      <a:pt x="862" y="40"/>
                    </a:lnTo>
                    <a:lnTo>
                      <a:pt x="864" y="38"/>
                    </a:lnTo>
                    <a:lnTo>
                      <a:pt x="860" y="38"/>
                    </a:lnTo>
                    <a:lnTo>
                      <a:pt x="858" y="38"/>
                    </a:lnTo>
                    <a:lnTo>
                      <a:pt x="858" y="34"/>
                    </a:lnTo>
                    <a:lnTo>
                      <a:pt x="858" y="32"/>
                    </a:lnTo>
                    <a:lnTo>
                      <a:pt x="873" y="32"/>
                    </a:lnTo>
                    <a:lnTo>
                      <a:pt x="871" y="36"/>
                    </a:lnTo>
                    <a:lnTo>
                      <a:pt x="871" y="38"/>
                    </a:lnTo>
                    <a:lnTo>
                      <a:pt x="869" y="38"/>
                    </a:lnTo>
                    <a:lnTo>
                      <a:pt x="866" y="38"/>
                    </a:lnTo>
                    <a:lnTo>
                      <a:pt x="869" y="42"/>
                    </a:lnTo>
                    <a:lnTo>
                      <a:pt x="869" y="44"/>
                    </a:lnTo>
                    <a:lnTo>
                      <a:pt x="866" y="46"/>
                    </a:lnTo>
                    <a:lnTo>
                      <a:pt x="862" y="49"/>
                    </a:lnTo>
                    <a:lnTo>
                      <a:pt x="862" y="49"/>
                    </a:lnTo>
                    <a:lnTo>
                      <a:pt x="860" y="53"/>
                    </a:lnTo>
                    <a:lnTo>
                      <a:pt x="860" y="55"/>
                    </a:lnTo>
                    <a:lnTo>
                      <a:pt x="862" y="55"/>
                    </a:lnTo>
                    <a:lnTo>
                      <a:pt x="866" y="51"/>
                    </a:lnTo>
                    <a:lnTo>
                      <a:pt x="871" y="49"/>
                    </a:lnTo>
                    <a:lnTo>
                      <a:pt x="875" y="48"/>
                    </a:lnTo>
                    <a:lnTo>
                      <a:pt x="875" y="49"/>
                    </a:lnTo>
                    <a:lnTo>
                      <a:pt x="877" y="51"/>
                    </a:lnTo>
                    <a:lnTo>
                      <a:pt x="883" y="48"/>
                    </a:lnTo>
                    <a:lnTo>
                      <a:pt x="889" y="46"/>
                    </a:lnTo>
                    <a:lnTo>
                      <a:pt x="889" y="42"/>
                    </a:lnTo>
                    <a:lnTo>
                      <a:pt x="889" y="40"/>
                    </a:lnTo>
                    <a:lnTo>
                      <a:pt x="894" y="38"/>
                    </a:lnTo>
                    <a:lnTo>
                      <a:pt x="900" y="38"/>
                    </a:lnTo>
                    <a:lnTo>
                      <a:pt x="898" y="36"/>
                    </a:lnTo>
                    <a:lnTo>
                      <a:pt x="896" y="30"/>
                    </a:lnTo>
                    <a:lnTo>
                      <a:pt x="912" y="30"/>
                    </a:lnTo>
                    <a:lnTo>
                      <a:pt x="927" y="34"/>
                    </a:lnTo>
                    <a:lnTo>
                      <a:pt x="923" y="30"/>
                    </a:lnTo>
                    <a:lnTo>
                      <a:pt x="919" y="26"/>
                    </a:lnTo>
                    <a:lnTo>
                      <a:pt x="919" y="23"/>
                    </a:lnTo>
                    <a:lnTo>
                      <a:pt x="919" y="21"/>
                    </a:lnTo>
                    <a:lnTo>
                      <a:pt x="921" y="19"/>
                    </a:lnTo>
                    <a:lnTo>
                      <a:pt x="925" y="19"/>
                    </a:lnTo>
                    <a:lnTo>
                      <a:pt x="925" y="15"/>
                    </a:lnTo>
                    <a:lnTo>
                      <a:pt x="933" y="9"/>
                    </a:lnTo>
                    <a:lnTo>
                      <a:pt x="937" y="5"/>
                    </a:lnTo>
                    <a:lnTo>
                      <a:pt x="942" y="5"/>
                    </a:lnTo>
                    <a:lnTo>
                      <a:pt x="954" y="5"/>
                    </a:lnTo>
                    <a:lnTo>
                      <a:pt x="956" y="0"/>
                    </a:lnTo>
                    <a:lnTo>
                      <a:pt x="969" y="1"/>
                    </a:lnTo>
                    <a:lnTo>
                      <a:pt x="981" y="7"/>
                    </a:lnTo>
                    <a:lnTo>
                      <a:pt x="977" y="11"/>
                    </a:lnTo>
                    <a:lnTo>
                      <a:pt x="975" y="17"/>
                    </a:lnTo>
                    <a:lnTo>
                      <a:pt x="986" y="17"/>
                    </a:lnTo>
                    <a:lnTo>
                      <a:pt x="1000" y="21"/>
                    </a:lnTo>
                    <a:lnTo>
                      <a:pt x="996" y="26"/>
                    </a:lnTo>
                    <a:lnTo>
                      <a:pt x="994" y="34"/>
                    </a:lnTo>
                    <a:lnTo>
                      <a:pt x="1000" y="34"/>
                    </a:lnTo>
                    <a:lnTo>
                      <a:pt x="1004" y="34"/>
                    </a:lnTo>
                    <a:lnTo>
                      <a:pt x="1008" y="28"/>
                    </a:lnTo>
                    <a:lnTo>
                      <a:pt x="1017" y="23"/>
                    </a:lnTo>
                    <a:lnTo>
                      <a:pt x="1025" y="21"/>
                    </a:lnTo>
                    <a:lnTo>
                      <a:pt x="1033" y="21"/>
                    </a:lnTo>
                    <a:lnTo>
                      <a:pt x="1034" y="24"/>
                    </a:lnTo>
                    <a:lnTo>
                      <a:pt x="1040" y="21"/>
                    </a:lnTo>
                    <a:lnTo>
                      <a:pt x="1048" y="19"/>
                    </a:lnTo>
                    <a:lnTo>
                      <a:pt x="1050" y="19"/>
                    </a:lnTo>
                    <a:lnTo>
                      <a:pt x="1054" y="21"/>
                    </a:lnTo>
                    <a:lnTo>
                      <a:pt x="1056" y="28"/>
                    </a:lnTo>
                    <a:lnTo>
                      <a:pt x="1059" y="34"/>
                    </a:lnTo>
                    <a:lnTo>
                      <a:pt x="1065" y="34"/>
                    </a:lnTo>
                    <a:lnTo>
                      <a:pt x="1071" y="36"/>
                    </a:lnTo>
                    <a:lnTo>
                      <a:pt x="1071" y="40"/>
                    </a:lnTo>
                    <a:lnTo>
                      <a:pt x="1071" y="44"/>
                    </a:lnTo>
                    <a:lnTo>
                      <a:pt x="1075" y="46"/>
                    </a:lnTo>
                    <a:lnTo>
                      <a:pt x="1079" y="49"/>
                    </a:lnTo>
                    <a:lnTo>
                      <a:pt x="1079" y="51"/>
                    </a:lnTo>
                    <a:lnTo>
                      <a:pt x="1079" y="55"/>
                    </a:lnTo>
                    <a:lnTo>
                      <a:pt x="1075" y="57"/>
                    </a:lnTo>
                    <a:lnTo>
                      <a:pt x="1075" y="57"/>
                    </a:lnTo>
                    <a:lnTo>
                      <a:pt x="1071" y="55"/>
                    </a:lnTo>
                    <a:lnTo>
                      <a:pt x="1069" y="55"/>
                    </a:lnTo>
                    <a:lnTo>
                      <a:pt x="1069" y="57"/>
                    </a:lnTo>
                    <a:lnTo>
                      <a:pt x="1069" y="57"/>
                    </a:lnTo>
                    <a:lnTo>
                      <a:pt x="1073" y="61"/>
                    </a:lnTo>
                    <a:lnTo>
                      <a:pt x="1075" y="63"/>
                    </a:lnTo>
                    <a:lnTo>
                      <a:pt x="1077" y="63"/>
                    </a:lnTo>
                    <a:lnTo>
                      <a:pt x="1079" y="67"/>
                    </a:lnTo>
                    <a:lnTo>
                      <a:pt x="1079" y="72"/>
                    </a:lnTo>
                    <a:lnTo>
                      <a:pt x="1052" y="80"/>
                    </a:lnTo>
                    <a:lnTo>
                      <a:pt x="1023" y="88"/>
                    </a:lnTo>
                    <a:lnTo>
                      <a:pt x="1019" y="97"/>
                    </a:lnTo>
                    <a:lnTo>
                      <a:pt x="1015" y="105"/>
                    </a:lnTo>
                    <a:lnTo>
                      <a:pt x="1008" y="113"/>
                    </a:lnTo>
                    <a:lnTo>
                      <a:pt x="1000" y="117"/>
                    </a:lnTo>
                    <a:lnTo>
                      <a:pt x="994" y="117"/>
                    </a:lnTo>
                    <a:lnTo>
                      <a:pt x="988" y="119"/>
                    </a:lnTo>
                    <a:lnTo>
                      <a:pt x="986" y="122"/>
                    </a:lnTo>
                    <a:lnTo>
                      <a:pt x="986" y="126"/>
                    </a:lnTo>
                    <a:lnTo>
                      <a:pt x="973" y="130"/>
                    </a:lnTo>
                    <a:lnTo>
                      <a:pt x="965" y="132"/>
                    </a:lnTo>
                    <a:lnTo>
                      <a:pt x="975" y="136"/>
                    </a:lnTo>
                    <a:lnTo>
                      <a:pt x="983" y="136"/>
                    </a:lnTo>
                    <a:lnTo>
                      <a:pt x="988" y="130"/>
                    </a:lnTo>
                    <a:lnTo>
                      <a:pt x="990" y="124"/>
                    </a:lnTo>
                    <a:lnTo>
                      <a:pt x="1006" y="122"/>
                    </a:lnTo>
                    <a:lnTo>
                      <a:pt x="1019" y="120"/>
                    </a:lnTo>
                    <a:lnTo>
                      <a:pt x="1021" y="117"/>
                    </a:lnTo>
                    <a:lnTo>
                      <a:pt x="1019" y="113"/>
                    </a:lnTo>
                    <a:lnTo>
                      <a:pt x="1023" y="115"/>
                    </a:lnTo>
                    <a:lnTo>
                      <a:pt x="1029" y="117"/>
                    </a:lnTo>
                    <a:lnTo>
                      <a:pt x="1029" y="115"/>
                    </a:lnTo>
                    <a:lnTo>
                      <a:pt x="1031" y="113"/>
                    </a:lnTo>
                    <a:lnTo>
                      <a:pt x="1027" y="111"/>
                    </a:lnTo>
                    <a:lnTo>
                      <a:pt x="1025" y="109"/>
                    </a:lnTo>
                    <a:lnTo>
                      <a:pt x="1025" y="107"/>
                    </a:lnTo>
                    <a:lnTo>
                      <a:pt x="1025" y="105"/>
                    </a:lnTo>
                    <a:lnTo>
                      <a:pt x="1027" y="101"/>
                    </a:lnTo>
                    <a:lnTo>
                      <a:pt x="1031" y="97"/>
                    </a:lnTo>
                    <a:lnTo>
                      <a:pt x="1034" y="99"/>
                    </a:lnTo>
                    <a:lnTo>
                      <a:pt x="1038" y="101"/>
                    </a:lnTo>
                    <a:lnTo>
                      <a:pt x="1040" y="97"/>
                    </a:lnTo>
                    <a:lnTo>
                      <a:pt x="1040" y="96"/>
                    </a:lnTo>
                    <a:lnTo>
                      <a:pt x="1044" y="101"/>
                    </a:lnTo>
                    <a:lnTo>
                      <a:pt x="1046" y="105"/>
                    </a:lnTo>
                    <a:lnTo>
                      <a:pt x="1052" y="105"/>
                    </a:lnTo>
                    <a:lnTo>
                      <a:pt x="1061" y="107"/>
                    </a:lnTo>
                    <a:lnTo>
                      <a:pt x="1061" y="103"/>
                    </a:lnTo>
                    <a:lnTo>
                      <a:pt x="1061" y="99"/>
                    </a:lnTo>
                    <a:lnTo>
                      <a:pt x="1063" y="101"/>
                    </a:lnTo>
                    <a:lnTo>
                      <a:pt x="1067" y="101"/>
                    </a:lnTo>
                    <a:lnTo>
                      <a:pt x="1067" y="111"/>
                    </a:lnTo>
                    <a:lnTo>
                      <a:pt x="1069" y="117"/>
                    </a:lnTo>
                    <a:lnTo>
                      <a:pt x="1069" y="113"/>
                    </a:lnTo>
                    <a:lnTo>
                      <a:pt x="1069" y="111"/>
                    </a:lnTo>
                    <a:lnTo>
                      <a:pt x="1073" y="107"/>
                    </a:lnTo>
                    <a:lnTo>
                      <a:pt x="1081" y="101"/>
                    </a:lnTo>
                    <a:lnTo>
                      <a:pt x="1088" y="97"/>
                    </a:lnTo>
                    <a:lnTo>
                      <a:pt x="1096" y="96"/>
                    </a:lnTo>
                    <a:lnTo>
                      <a:pt x="1102" y="99"/>
                    </a:lnTo>
                    <a:lnTo>
                      <a:pt x="1105" y="97"/>
                    </a:lnTo>
                    <a:lnTo>
                      <a:pt x="1109" y="97"/>
                    </a:lnTo>
                    <a:lnTo>
                      <a:pt x="1111" y="101"/>
                    </a:lnTo>
                    <a:lnTo>
                      <a:pt x="1123" y="99"/>
                    </a:lnTo>
                    <a:lnTo>
                      <a:pt x="1130" y="99"/>
                    </a:lnTo>
                    <a:lnTo>
                      <a:pt x="1132" y="103"/>
                    </a:lnTo>
                    <a:lnTo>
                      <a:pt x="1132" y="107"/>
                    </a:lnTo>
                    <a:lnTo>
                      <a:pt x="1132" y="111"/>
                    </a:lnTo>
                    <a:lnTo>
                      <a:pt x="1130" y="113"/>
                    </a:lnTo>
                    <a:lnTo>
                      <a:pt x="1132" y="115"/>
                    </a:lnTo>
                    <a:lnTo>
                      <a:pt x="1134" y="117"/>
                    </a:lnTo>
                    <a:lnTo>
                      <a:pt x="1142" y="119"/>
                    </a:lnTo>
                    <a:lnTo>
                      <a:pt x="1148" y="119"/>
                    </a:lnTo>
                    <a:lnTo>
                      <a:pt x="1150" y="122"/>
                    </a:lnTo>
                    <a:lnTo>
                      <a:pt x="1161" y="120"/>
                    </a:lnTo>
                    <a:lnTo>
                      <a:pt x="1173" y="120"/>
                    </a:lnTo>
                    <a:lnTo>
                      <a:pt x="1184" y="124"/>
                    </a:lnTo>
                    <a:lnTo>
                      <a:pt x="1200" y="128"/>
                    </a:lnTo>
                    <a:lnTo>
                      <a:pt x="1198" y="122"/>
                    </a:lnTo>
                    <a:lnTo>
                      <a:pt x="1205" y="124"/>
                    </a:lnTo>
                    <a:lnTo>
                      <a:pt x="1205" y="122"/>
                    </a:lnTo>
                    <a:lnTo>
                      <a:pt x="1203" y="119"/>
                    </a:lnTo>
                    <a:lnTo>
                      <a:pt x="1207" y="117"/>
                    </a:lnTo>
                    <a:lnTo>
                      <a:pt x="1207" y="115"/>
                    </a:lnTo>
                    <a:lnTo>
                      <a:pt x="1201" y="115"/>
                    </a:lnTo>
                    <a:lnTo>
                      <a:pt x="1194" y="113"/>
                    </a:lnTo>
                    <a:lnTo>
                      <a:pt x="1194" y="109"/>
                    </a:lnTo>
                    <a:lnTo>
                      <a:pt x="1190" y="105"/>
                    </a:lnTo>
                    <a:lnTo>
                      <a:pt x="1188" y="103"/>
                    </a:lnTo>
                    <a:lnTo>
                      <a:pt x="1188" y="99"/>
                    </a:lnTo>
                    <a:lnTo>
                      <a:pt x="1190" y="96"/>
                    </a:lnTo>
                    <a:lnTo>
                      <a:pt x="1194" y="96"/>
                    </a:lnTo>
                    <a:lnTo>
                      <a:pt x="1196" y="96"/>
                    </a:lnTo>
                    <a:lnTo>
                      <a:pt x="1201" y="92"/>
                    </a:lnTo>
                    <a:lnTo>
                      <a:pt x="1211" y="92"/>
                    </a:lnTo>
                    <a:lnTo>
                      <a:pt x="1217" y="96"/>
                    </a:lnTo>
                    <a:lnTo>
                      <a:pt x="1221" y="99"/>
                    </a:lnTo>
                    <a:lnTo>
                      <a:pt x="1226" y="101"/>
                    </a:lnTo>
                    <a:lnTo>
                      <a:pt x="1234" y="103"/>
                    </a:lnTo>
                    <a:lnTo>
                      <a:pt x="1230" y="109"/>
                    </a:lnTo>
                    <a:lnTo>
                      <a:pt x="1226" y="115"/>
                    </a:lnTo>
                    <a:lnTo>
                      <a:pt x="1221" y="117"/>
                    </a:lnTo>
                    <a:lnTo>
                      <a:pt x="1213" y="119"/>
                    </a:lnTo>
                    <a:lnTo>
                      <a:pt x="1213" y="122"/>
                    </a:lnTo>
                    <a:lnTo>
                      <a:pt x="1211" y="124"/>
                    </a:lnTo>
                    <a:lnTo>
                      <a:pt x="1211" y="124"/>
                    </a:lnTo>
                    <a:lnTo>
                      <a:pt x="1213" y="126"/>
                    </a:lnTo>
                    <a:lnTo>
                      <a:pt x="1217" y="126"/>
                    </a:lnTo>
                    <a:lnTo>
                      <a:pt x="1215" y="126"/>
                    </a:lnTo>
                    <a:lnTo>
                      <a:pt x="1215" y="128"/>
                    </a:lnTo>
                    <a:lnTo>
                      <a:pt x="1215" y="130"/>
                    </a:lnTo>
                    <a:lnTo>
                      <a:pt x="1217" y="134"/>
                    </a:lnTo>
                    <a:lnTo>
                      <a:pt x="1221" y="132"/>
                    </a:lnTo>
                    <a:lnTo>
                      <a:pt x="1226" y="130"/>
                    </a:lnTo>
                    <a:lnTo>
                      <a:pt x="1230" y="130"/>
                    </a:lnTo>
                    <a:lnTo>
                      <a:pt x="1230" y="134"/>
                    </a:lnTo>
                    <a:lnTo>
                      <a:pt x="1228" y="136"/>
                    </a:lnTo>
                    <a:lnTo>
                      <a:pt x="1226" y="138"/>
                    </a:lnTo>
                    <a:lnTo>
                      <a:pt x="1230" y="138"/>
                    </a:lnTo>
                    <a:lnTo>
                      <a:pt x="1234" y="138"/>
                    </a:lnTo>
                    <a:lnTo>
                      <a:pt x="1236" y="134"/>
                    </a:lnTo>
                    <a:lnTo>
                      <a:pt x="1238" y="132"/>
                    </a:lnTo>
                    <a:lnTo>
                      <a:pt x="1238" y="136"/>
                    </a:lnTo>
                    <a:lnTo>
                      <a:pt x="1238" y="140"/>
                    </a:lnTo>
                    <a:lnTo>
                      <a:pt x="1238" y="142"/>
                    </a:lnTo>
                    <a:lnTo>
                      <a:pt x="1238" y="143"/>
                    </a:lnTo>
                    <a:lnTo>
                      <a:pt x="1240" y="145"/>
                    </a:lnTo>
                    <a:lnTo>
                      <a:pt x="1242" y="136"/>
                    </a:lnTo>
                    <a:lnTo>
                      <a:pt x="1249" y="140"/>
                    </a:lnTo>
                    <a:lnTo>
                      <a:pt x="1257" y="143"/>
                    </a:lnTo>
                    <a:lnTo>
                      <a:pt x="1259" y="147"/>
                    </a:lnTo>
                    <a:lnTo>
                      <a:pt x="1259" y="151"/>
                    </a:lnTo>
                    <a:lnTo>
                      <a:pt x="1265" y="149"/>
                    </a:lnTo>
                    <a:lnTo>
                      <a:pt x="1267" y="149"/>
                    </a:lnTo>
                    <a:lnTo>
                      <a:pt x="1269" y="151"/>
                    </a:lnTo>
                    <a:lnTo>
                      <a:pt x="1269" y="153"/>
                    </a:lnTo>
                    <a:lnTo>
                      <a:pt x="1267" y="153"/>
                    </a:lnTo>
                    <a:lnTo>
                      <a:pt x="1263" y="153"/>
                    </a:lnTo>
                    <a:lnTo>
                      <a:pt x="1263" y="155"/>
                    </a:lnTo>
                    <a:lnTo>
                      <a:pt x="1263" y="159"/>
                    </a:lnTo>
                    <a:lnTo>
                      <a:pt x="1267" y="159"/>
                    </a:lnTo>
                    <a:lnTo>
                      <a:pt x="1269" y="157"/>
                    </a:lnTo>
                    <a:lnTo>
                      <a:pt x="1274" y="163"/>
                    </a:lnTo>
                    <a:lnTo>
                      <a:pt x="1276" y="165"/>
                    </a:lnTo>
                    <a:lnTo>
                      <a:pt x="1280" y="165"/>
                    </a:lnTo>
                    <a:lnTo>
                      <a:pt x="1284" y="165"/>
                    </a:lnTo>
                    <a:lnTo>
                      <a:pt x="1286" y="167"/>
                    </a:lnTo>
                    <a:lnTo>
                      <a:pt x="1290" y="170"/>
                    </a:lnTo>
                    <a:lnTo>
                      <a:pt x="1294" y="168"/>
                    </a:lnTo>
                    <a:lnTo>
                      <a:pt x="1295" y="168"/>
                    </a:lnTo>
                    <a:lnTo>
                      <a:pt x="1295" y="170"/>
                    </a:lnTo>
                    <a:lnTo>
                      <a:pt x="1294" y="172"/>
                    </a:lnTo>
                    <a:lnTo>
                      <a:pt x="1294" y="174"/>
                    </a:lnTo>
                    <a:lnTo>
                      <a:pt x="1294" y="178"/>
                    </a:lnTo>
                    <a:lnTo>
                      <a:pt x="1294" y="178"/>
                    </a:lnTo>
                    <a:lnTo>
                      <a:pt x="1294" y="180"/>
                    </a:lnTo>
                    <a:lnTo>
                      <a:pt x="1295" y="180"/>
                    </a:lnTo>
                    <a:lnTo>
                      <a:pt x="1297" y="180"/>
                    </a:lnTo>
                    <a:lnTo>
                      <a:pt x="1303" y="174"/>
                    </a:lnTo>
                    <a:lnTo>
                      <a:pt x="1307" y="163"/>
                    </a:lnTo>
                    <a:lnTo>
                      <a:pt x="1309" y="151"/>
                    </a:lnTo>
                    <a:lnTo>
                      <a:pt x="1311" y="143"/>
                    </a:lnTo>
                    <a:lnTo>
                      <a:pt x="1313" y="147"/>
                    </a:lnTo>
                    <a:lnTo>
                      <a:pt x="1315" y="151"/>
                    </a:lnTo>
                    <a:lnTo>
                      <a:pt x="1318" y="151"/>
                    </a:lnTo>
                    <a:lnTo>
                      <a:pt x="1318" y="155"/>
                    </a:lnTo>
                    <a:lnTo>
                      <a:pt x="1317" y="161"/>
                    </a:lnTo>
                    <a:lnTo>
                      <a:pt x="1324" y="159"/>
                    </a:lnTo>
                    <a:lnTo>
                      <a:pt x="1330" y="157"/>
                    </a:lnTo>
                    <a:lnTo>
                      <a:pt x="1334" y="153"/>
                    </a:lnTo>
                    <a:lnTo>
                      <a:pt x="1338" y="149"/>
                    </a:lnTo>
                    <a:lnTo>
                      <a:pt x="1342" y="149"/>
                    </a:lnTo>
                    <a:lnTo>
                      <a:pt x="1343" y="149"/>
                    </a:lnTo>
                    <a:lnTo>
                      <a:pt x="1345" y="151"/>
                    </a:lnTo>
                    <a:lnTo>
                      <a:pt x="1345" y="153"/>
                    </a:lnTo>
                    <a:lnTo>
                      <a:pt x="1353" y="155"/>
                    </a:lnTo>
                    <a:lnTo>
                      <a:pt x="1359" y="157"/>
                    </a:lnTo>
                    <a:lnTo>
                      <a:pt x="1365" y="163"/>
                    </a:lnTo>
                    <a:lnTo>
                      <a:pt x="1372" y="167"/>
                    </a:lnTo>
                    <a:lnTo>
                      <a:pt x="1382" y="159"/>
                    </a:lnTo>
                    <a:lnTo>
                      <a:pt x="1390" y="153"/>
                    </a:lnTo>
                    <a:lnTo>
                      <a:pt x="1390" y="157"/>
                    </a:lnTo>
                    <a:lnTo>
                      <a:pt x="1390" y="161"/>
                    </a:lnTo>
                    <a:lnTo>
                      <a:pt x="1393" y="161"/>
                    </a:lnTo>
                    <a:lnTo>
                      <a:pt x="1393" y="159"/>
                    </a:lnTo>
                    <a:lnTo>
                      <a:pt x="1395" y="161"/>
                    </a:lnTo>
                    <a:lnTo>
                      <a:pt x="1403" y="157"/>
                    </a:lnTo>
                    <a:lnTo>
                      <a:pt x="1403" y="155"/>
                    </a:lnTo>
                    <a:lnTo>
                      <a:pt x="1401" y="151"/>
                    </a:lnTo>
                    <a:lnTo>
                      <a:pt x="1399" y="147"/>
                    </a:lnTo>
                    <a:lnTo>
                      <a:pt x="1397" y="143"/>
                    </a:lnTo>
                    <a:lnTo>
                      <a:pt x="1399" y="140"/>
                    </a:lnTo>
                    <a:lnTo>
                      <a:pt x="1403" y="140"/>
                    </a:lnTo>
                    <a:lnTo>
                      <a:pt x="1405" y="138"/>
                    </a:lnTo>
                    <a:lnTo>
                      <a:pt x="1403" y="136"/>
                    </a:lnTo>
                    <a:lnTo>
                      <a:pt x="1399" y="136"/>
                    </a:lnTo>
                    <a:lnTo>
                      <a:pt x="1401" y="130"/>
                    </a:lnTo>
                    <a:lnTo>
                      <a:pt x="1407" y="130"/>
                    </a:lnTo>
                    <a:lnTo>
                      <a:pt x="1414" y="130"/>
                    </a:lnTo>
                    <a:lnTo>
                      <a:pt x="1413" y="126"/>
                    </a:lnTo>
                    <a:lnTo>
                      <a:pt x="1409" y="124"/>
                    </a:lnTo>
                    <a:lnTo>
                      <a:pt x="1409" y="120"/>
                    </a:lnTo>
                    <a:lnTo>
                      <a:pt x="1413" y="120"/>
                    </a:lnTo>
                    <a:lnTo>
                      <a:pt x="1416" y="120"/>
                    </a:lnTo>
                    <a:lnTo>
                      <a:pt x="1418" y="122"/>
                    </a:lnTo>
                    <a:lnTo>
                      <a:pt x="1420" y="126"/>
                    </a:lnTo>
                    <a:lnTo>
                      <a:pt x="1441" y="130"/>
                    </a:lnTo>
                    <a:lnTo>
                      <a:pt x="1464" y="132"/>
                    </a:lnTo>
                    <a:lnTo>
                      <a:pt x="1472" y="134"/>
                    </a:lnTo>
                    <a:lnTo>
                      <a:pt x="1470" y="136"/>
                    </a:lnTo>
                    <a:lnTo>
                      <a:pt x="1464" y="136"/>
                    </a:lnTo>
                    <a:lnTo>
                      <a:pt x="1457" y="136"/>
                    </a:lnTo>
                    <a:lnTo>
                      <a:pt x="1459" y="140"/>
                    </a:lnTo>
                    <a:lnTo>
                      <a:pt x="1459" y="143"/>
                    </a:lnTo>
                    <a:lnTo>
                      <a:pt x="1472" y="142"/>
                    </a:lnTo>
                    <a:lnTo>
                      <a:pt x="1485" y="142"/>
                    </a:lnTo>
                    <a:lnTo>
                      <a:pt x="1484" y="145"/>
                    </a:lnTo>
                    <a:lnTo>
                      <a:pt x="1484" y="149"/>
                    </a:lnTo>
                    <a:lnTo>
                      <a:pt x="1480" y="147"/>
                    </a:lnTo>
                    <a:lnTo>
                      <a:pt x="1478" y="143"/>
                    </a:lnTo>
                    <a:lnTo>
                      <a:pt x="1478" y="145"/>
                    </a:lnTo>
                    <a:lnTo>
                      <a:pt x="1474" y="149"/>
                    </a:lnTo>
                    <a:lnTo>
                      <a:pt x="1468" y="153"/>
                    </a:lnTo>
                    <a:lnTo>
                      <a:pt x="1470" y="155"/>
                    </a:lnTo>
                    <a:lnTo>
                      <a:pt x="1472" y="157"/>
                    </a:lnTo>
                    <a:lnTo>
                      <a:pt x="1470" y="159"/>
                    </a:lnTo>
                    <a:lnTo>
                      <a:pt x="1466" y="161"/>
                    </a:lnTo>
                    <a:lnTo>
                      <a:pt x="1466" y="163"/>
                    </a:lnTo>
                    <a:lnTo>
                      <a:pt x="1474" y="163"/>
                    </a:lnTo>
                    <a:lnTo>
                      <a:pt x="1480" y="161"/>
                    </a:lnTo>
                    <a:lnTo>
                      <a:pt x="1484" y="157"/>
                    </a:lnTo>
                    <a:lnTo>
                      <a:pt x="1485" y="151"/>
                    </a:lnTo>
                    <a:lnTo>
                      <a:pt x="1487" y="147"/>
                    </a:lnTo>
                    <a:lnTo>
                      <a:pt x="1487" y="143"/>
                    </a:lnTo>
                    <a:lnTo>
                      <a:pt x="1487" y="142"/>
                    </a:lnTo>
                    <a:lnTo>
                      <a:pt x="1495" y="140"/>
                    </a:lnTo>
                    <a:lnTo>
                      <a:pt x="1503" y="140"/>
                    </a:lnTo>
                    <a:lnTo>
                      <a:pt x="1503" y="138"/>
                    </a:lnTo>
                    <a:lnTo>
                      <a:pt x="1507" y="138"/>
                    </a:lnTo>
                    <a:lnTo>
                      <a:pt x="1518" y="142"/>
                    </a:lnTo>
                    <a:lnTo>
                      <a:pt x="1530" y="147"/>
                    </a:lnTo>
                    <a:lnTo>
                      <a:pt x="1528" y="151"/>
                    </a:lnTo>
                    <a:lnTo>
                      <a:pt x="1526" y="157"/>
                    </a:lnTo>
                    <a:lnTo>
                      <a:pt x="1520" y="155"/>
                    </a:lnTo>
                    <a:lnTo>
                      <a:pt x="1518" y="155"/>
                    </a:lnTo>
                    <a:lnTo>
                      <a:pt x="1516" y="155"/>
                    </a:lnTo>
                    <a:lnTo>
                      <a:pt x="1516" y="159"/>
                    </a:lnTo>
                    <a:lnTo>
                      <a:pt x="1520" y="161"/>
                    </a:lnTo>
                    <a:lnTo>
                      <a:pt x="1524" y="163"/>
                    </a:lnTo>
                    <a:lnTo>
                      <a:pt x="1528" y="163"/>
                    </a:lnTo>
                    <a:lnTo>
                      <a:pt x="1530" y="163"/>
                    </a:lnTo>
                    <a:lnTo>
                      <a:pt x="1530" y="161"/>
                    </a:lnTo>
                    <a:lnTo>
                      <a:pt x="1532" y="159"/>
                    </a:lnTo>
                    <a:lnTo>
                      <a:pt x="1537" y="153"/>
                    </a:lnTo>
                    <a:lnTo>
                      <a:pt x="1539" y="153"/>
                    </a:lnTo>
                    <a:lnTo>
                      <a:pt x="1539" y="153"/>
                    </a:lnTo>
                    <a:lnTo>
                      <a:pt x="1539" y="155"/>
                    </a:lnTo>
                    <a:lnTo>
                      <a:pt x="1537" y="159"/>
                    </a:lnTo>
                    <a:lnTo>
                      <a:pt x="1532" y="167"/>
                    </a:lnTo>
                    <a:lnTo>
                      <a:pt x="1524" y="172"/>
                    </a:lnTo>
                    <a:lnTo>
                      <a:pt x="1520" y="172"/>
                    </a:lnTo>
                    <a:lnTo>
                      <a:pt x="1516" y="170"/>
                    </a:lnTo>
                    <a:lnTo>
                      <a:pt x="1514" y="172"/>
                    </a:lnTo>
                    <a:lnTo>
                      <a:pt x="1512" y="174"/>
                    </a:lnTo>
                    <a:lnTo>
                      <a:pt x="1535" y="176"/>
                    </a:lnTo>
                    <a:lnTo>
                      <a:pt x="1562" y="174"/>
                    </a:lnTo>
                    <a:lnTo>
                      <a:pt x="1566" y="170"/>
                    </a:lnTo>
                    <a:lnTo>
                      <a:pt x="1576" y="172"/>
                    </a:lnTo>
                    <a:lnTo>
                      <a:pt x="1583" y="172"/>
                    </a:lnTo>
                    <a:lnTo>
                      <a:pt x="1589" y="168"/>
                    </a:lnTo>
                    <a:lnTo>
                      <a:pt x="1599" y="168"/>
                    </a:lnTo>
                    <a:lnTo>
                      <a:pt x="1606" y="168"/>
                    </a:lnTo>
                    <a:lnTo>
                      <a:pt x="1608" y="170"/>
                    </a:lnTo>
                    <a:lnTo>
                      <a:pt x="1610" y="172"/>
                    </a:lnTo>
                    <a:lnTo>
                      <a:pt x="1622" y="168"/>
                    </a:lnTo>
                    <a:lnTo>
                      <a:pt x="1629" y="167"/>
                    </a:lnTo>
                    <a:lnTo>
                      <a:pt x="1633" y="170"/>
                    </a:lnTo>
                    <a:lnTo>
                      <a:pt x="1639" y="170"/>
                    </a:lnTo>
                    <a:lnTo>
                      <a:pt x="1645" y="172"/>
                    </a:lnTo>
                    <a:lnTo>
                      <a:pt x="1647" y="174"/>
                    </a:lnTo>
                    <a:lnTo>
                      <a:pt x="1647" y="178"/>
                    </a:lnTo>
                    <a:lnTo>
                      <a:pt x="1652" y="182"/>
                    </a:lnTo>
                    <a:lnTo>
                      <a:pt x="1658" y="186"/>
                    </a:lnTo>
                    <a:lnTo>
                      <a:pt x="1658" y="188"/>
                    </a:lnTo>
                    <a:lnTo>
                      <a:pt x="1654" y="188"/>
                    </a:lnTo>
                    <a:lnTo>
                      <a:pt x="1656" y="191"/>
                    </a:lnTo>
                    <a:lnTo>
                      <a:pt x="1654" y="197"/>
                    </a:lnTo>
                    <a:lnTo>
                      <a:pt x="1658" y="199"/>
                    </a:lnTo>
                    <a:lnTo>
                      <a:pt x="1662" y="199"/>
                    </a:lnTo>
                    <a:lnTo>
                      <a:pt x="1666" y="209"/>
                    </a:lnTo>
                    <a:lnTo>
                      <a:pt x="1668" y="216"/>
                    </a:lnTo>
                    <a:lnTo>
                      <a:pt x="1670" y="209"/>
                    </a:lnTo>
                    <a:lnTo>
                      <a:pt x="1674" y="203"/>
                    </a:lnTo>
                    <a:lnTo>
                      <a:pt x="1677" y="199"/>
                    </a:lnTo>
                    <a:lnTo>
                      <a:pt x="1681" y="197"/>
                    </a:lnTo>
                    <a:lnTo>
                      <a:pt x="1695" y="195"/>
                    </a:lnTo>
                    <a:lnTo>
                      <a:pt x="1712" y="195"/>
                    </a:lnTo>
                    <a:lnTo>
                      <a:pt x="1712" y="199"/>
                    </a:lnTo>
                    <a:lnTo>
                      <a:pt x="1714" y="201"/>
                    </a:lnTo>
                    <a:lnTo>
                      <a:pt x="1718" y="199"/>
                    </a:lnTo>
                    <a:lnTo>
                      <a:pt x="1720" y="197"/>
                    </a:lnTo>
                    <a:lnTo>
                      <a:pt x="1729" y="197"/>
                    </a:lnTo>
                    <a:lnTo>
                      <a:pt x="1739" y="199"/>
                    </a:lnTo>
                    <a:lnTo>
                      <a:pt x="1737" y="199"/>
                    </a:lnTo>
                    <a:lnTo>
                      <a:pt x="1737" y="201"/>
                    </a:lnTo>
                    <a:lnTo>
                      <a:pt x="1739" y="203"/>
                    </a:lnTo>
                    <a:lnTo>
                      <a:pt x="1743" y="203"/>
                    </a:lnTo>
                    <a:lnTo>
                      <a:pt x="1750" y="199"/>
                    </a:lnTo>
                    <a:lnTo>
                      <a:pt x="1758" y="195"/>
                    </a:lnTo>
                    <a:lnTo>
                      <a:pt x="1760" y="201"/>
                    </a:lnTo>
                    <a:lnTo>
                      <a:pt x="1758" y="205"/>
                    </a:lnTo>
                    <a:lnTo>
                      <a:pt x="1764" y="207"/>
                    </a:lnTo>
                    <a:lnTo>
                      <a:pt x="1766" y="213"/>
                    </a:lnTo>
                    <a:lnTo>
                      <a:pt x="1766" y="220"/>
                    </a:lnTo>
                    <a:lnTo>
                      <a:pt x="1771" y="220"/>
                    </a:lnTo>
                    <a:lnTo>
                      <a:pt x="1775" y="220"/>
                    </a:lnTo>
                    <a:lnTo>
                      <a:pt x="1777" y="218"/>
                    </a:lnTo>
                    <a:lnTo>
                      <a:pt x="1777" y="216"/>
                    </a:lnTo>
                    <a:lnTo>
                      <a:pt x="1779" y="216"/>
                    </a:lnTo>
                    <a:lnTo>
                      <a:pt x="1783" y="218"/>
                    </a:lnTo>
                    <a:lnTo>
                      <a:pt x="1787" y="214"/>
                    </a:lnTo>
                    <a:lnTo>
                      <a:pt x="1789" y="211"/>
                    </a:lnTo>
                    <a:lnTo>
                      <a:pt x="1791" y="209"/>
                    </a:lnTo>
                    <a:lnTo>
                      <a:pt x="1793" y="209"/>
                    </a:lnTo>
                    <a:lnTo>
                      <a:pt x="1791" y="203"/>
                    </a:lnTo>
                    <a:lnTo>
                      <a:pt x="1791" y="201"/>
                    </a:lnTo>
                    <a:lnTo>
                      <a:pt x="1793" y="199"/>
                    </a:lnTo>
                    <a:lnTo>
                      <a:pt x="1789" y="197"/>
                    </a:lnTo>
                    <a:lnTo>
                      <a:pt x="1785" y="193"/>
                    </a:lnTo>
                    <a:lnTo>
                      <a:pt x="1787" y="182"/>
                    </a:lnTo>
                    <a:lnTo>
                      <a:pt x="1791" y="184"/>
                    </a:lnTo>
                    <a:lnTo>
                      <a:pt x="1793" y="186"/>
                    </a:lnTo>
                    <a:lnTo>
                      <a:pt x="1802" y="186"/>
                    </a:lnTo>
                    <a:lnTo>
                      <a:pt x="1810" y="184"/>
                    </a:lnTo>
                    <a:lnTo>
                      <a:pt x="1812" y="188"/>
                    </a:lnTo>
                    <a:lnTo>
                      <a:pt x="1829" y="186"/>
                    </a:lnTo>
                    <a:lnTo>
                      <a:pt x="1844" y="186"/>
                    </a:lnTo>
                    <a:lnTo>
                      <a:pt x="1846" y="188"/>
                    </a:lnTo>
                    <a:lnTo>
                      <a:pt x="1848" y="191"/>
                    </a:lnTo>
                    <a:lnTo>
                      <a:pt x="1854" y="191"/>
                    </a:lnTo>
                    <a:lnTo>
                      <a:pt x="1860" y="193"/>
                    </a:lnTo>
                    <a:lnTo>
                      <a:pt x="1864" y="199"/>
                    </a:lnTo>
                    <a:lnTo>
                      <a:pt x="1869" y="203"/>
                    </a:lnTo>
                    <a:lnTo>
                      <a:pt x="1873" y="201"/>
                    </a:lnTo>
                    <a:lnTo>
                      <a:pt x="1877" y="201"/>
                    </a:lnTo>
                    <a:lnTo>
                      <a:pt x="1883" y="199"/>
                    </a:lnTo>
                    <a:lnTo>
                      <a:pt x="1888" y="203"/>
                    </a:lnTo>
                    <a:lnTo>
                      <a:pt x="1890" y="205"/>
                    </a:lnTo>
                    <a:lnTo>
                      <a:pt x="1890" y="209"/>
                    </a:lnTo>
                    <a:lnTo>
                      <a:pt x="1898" y="214"/>
                    </a:lnTo>
                    <a:lnTo>
                      <a:pt x="1904" y="220"/>
                    </a:lnTo>
                    <a:lnTo>
                      <a:pt x="1908" y="220"/>
                    </a:lnTo>
                    <a:lnTo>
                      <a:pt x="1912" y="220"/>
                    </a:lnTo>
                    <a:lnTo>
                      <a:pt x="1917" y="226"/>
                    </a:lnTo>
                    <a:lnTo>
                      <a:pt x="1921" y="232"/>
                    </a:lnTo>
                    <a:lnTo>
                      <a:pt x="1927" y="232"/>
                    </a:lnTo>
                    <a:lnTo>
                      <a:pt x="1931" y="234"/>
                    </a:lnTo>
                    <a:lnTo>
                      <a:pt x="1931" y="238"/>
                    </a:lnTo>
                    <a:lnTo>
                      <a:pt x="1935" y="238"/>
                    </a:lnTo>
                    <a:lnTo>
                      <a:pt x="1936" y="239"/>
                    </a:lnTo>
                    <a:lnTo>
                      <a:pt x="1936" y="241"/>
                    </a:lnTo>
                    <a:lnTo>
                      <a:pt x="1936" y="245"/>
                    </a:lnTo>
                    <a:lnTo>
                      <a:pt x="1942" y="245"/>
                    </a:lnTo>
                    <a:lnTo>
                      <a:pt x="1948" y="245"/>
                    </a:lnTo>
                    <a:lnTo>
                      <a:pt x="1950" y="247"/>
                    </a:lnTo>
                    <a:lnTo>
                      <a:pt x="1952" y="251"/>
                    </a:lnTo>
                    <a:lnTo>
                      <a:pt x="1954" y="251"/>
                    </a:lnTo>
                    <a:lnTo>
                      <a:pt x="1956" y="249"/>
                    </a:lnTo>
                    <a:lnTo>
                      <a:pt x="1958" y="253"/>
                    </a:lnTo>
                    <a:lnTo>
                      <a:pt x="1963" y="261"/>
                    </a:lnTo>
                    <a:lnTo>
                      <a:pt x="1963" y="264"/>
                    </a:lnTo>
                    <a:lnTo>
                      <a:pt x="1965" y="268"/>
                    </a:lnTo>
                    <a:lnTo>
                      <a:pt x="1963" y="270"/>
                    </a:lnTo>
                    <a:lnTo>
                      <a:pt x="1961" y="272"/>
                    </a:lnTo>
                    <a:lnTo>
                      <a:pt x="1967" y="272"/>
                    </a:lnTo>
                    <a:lnTo>
                      <a:pt x="1967" y="272"/>
                    </a:lnTo>
                    <a:lnTo>
                      <a:pt x="1967" y="268"/>
                    </a:lnTo>
                    <a:lnTo>
                      <a:pt x="1965" y="266"/>
                    </a:lnTo>
                    <a:lnTo>
                      <a:pt x="1967" y="264"/>
                    </a:lnTo>
                    <a:lnTo>
                      <a:pt x="1969" y="262"/>
                    </a:lnTo>
                    <a:lnTo>
                      <a:pt x="1981" y="262"/>
                    </a:lnTo>
                    <a:lnTo>
                      <a:pt x="1990" y="262"/>
                    </a:lnTo>
                    <a:lnTo>
                      <a:pt x="2000" y="270"/>
                    </a:lnTo>
                    <a:lnTo>
                      <a:pt x="2007" y="280"/>
                    </a:lnTo>
                    <a:lnTo>
                      <a:pt x="2015" y="284"/>
                    </a:lnTo>
                    <a:lnTo>
                      <a:pt x="2023" y="287"/>
                    </a:lnTo>
                    <a:lnTo>
                      <a:pt x="2019" y="287"/>
                    </a:lnTo>
                    <a:lnTo>
                      <a:pt x="2019" y="291"/>
                    </a:lnTo>
                    <a:lnTo>
                      <a:pt x="2017" y="295"/>
                    </a:lnTo>
                    <a:lnTo>
                      <a:pt x="2013" y="295"/>
                    </a:lnTo>
                    <a:lnTo>
                      <a:pt x="2015" y="299"/>
                    </a:lnTo>
                    <a:lnTo>
                      <a:pt x="2015" y="303"/>
                    </a:lnTo>
                    <a:lnTo>
                      <a:pt x="2013" y="303"/>
                    </a:lnTo>
                    <a:lnTo>
                      <a:pt x="2013" y="301"/>
                    </a:lnTo>
                    <a:lnTo>
                      <a:pt x="2004" y="299"/>
                    </a:lnTo>
                    <a:lnTo>
                      <a:pt x="2002" y="299"/>
                    </a:lnTo>
                    <a:lnTo>
                      <a:pt x="2000" y="299"/>
                    </a:lnTo>
                    <a:lnTo>
                      <a:pt x="2000" y="297"/>
                    </a:lnTo>
                    <a:lnTo>
                      <a:pt x="1996" y="297"/>
                    </a:lnTo>
                    <a:lnTo>
                      <a:pt x="1992" y="297"/>
                    </a:lnTo>
                    <a:lnTo>
                      <a:pt x="1994" y="299"/>
                    </a:lnTo>
                    <a:lnTo>
                      <a:pt x="1994" y="301"/>
                    </a:lnTo>
                    <a:lnTo>
                      <a:pt x="1994" y="305"/>
                    </a:lnTo>
                    <a:lnTo>
                      <a:pt x="1996" y="305"/>
                    </a:lnTo>
                    <a:lnTo>
                      <a:pt x="2000" y="303"/>
                    </a:lnTo>
                    <a:lnTo>
                      <a:pt x="2000" y="307"/>
                    </a:lnTo>
                    <a:lnTo>
                      <a:pt x="2000" y="310"/>
                    </a:lnTo>
                    <a:lnTo>
                      <a:pt x="1996" y="310"/>
                    </a:lnTo>
                    <a:lnTo>
                      <a:pt x="1992" y="310"/>
                    </a:lnTo>
                    <a:lnTo>
                      <a:pt x="1992" y="314"/>
                    </a:lnTo>
                    <a:lnTo>
                      <a:pt x="1998" y="322"/>
                    </a:lnTo>
                    <a:lnTo>
                      <a:pt x="1998" y="324"/>
                    </a:lnTo>
                    <a:lnTo>
                      <a:pt x="1994" y="324"/>
                    </a:lnTo>
                    <a:lnTo>
                      <a:pt x="1986" y="324"/>
                    </a:lnTo>
                    <a:lnTo>
                      <a:pt x="1986" y="320"/>
                    </a:lnTo>
                    <a:lnTo>
                      <a:pt x="1983" y="322"/>
                    </a:lnTo>
                    <a:lnTo>
                      <a:pt x="1977" y="324"/>
                    </a:lnTo>
                    <a:lnTo>
                      <a:pt x="1977" y="320"/>
                    </a:lnTo>
                    <a:lnTo>
                      <a:pt x="1961" y="314"/>
                    </a:lnTo>
                    <a:lnTo>
                      <a:pt x="1950" y="310"/>
                    </a:lnTo>
                    <a:lnTo>
                      <a:pt x="1952" y="307"/>
                    </a:lnTo>
                    <a:lnTo>
                      <a:pt x="1952" y="303"/>
                    </a:lnTo>
                    <a:lnTo>
                      <a:pt x="1950" y="301"/>
                    </a:lnTo>
                    <a:lnTo>
                      <a:pt x="1946" y="299"/>
                    </a:lnTo>
                    <a:lnTo>
                      <a:pt x="1940" y="293"/>
                    </a:lnTo>
                    <a:lnTo>
                      <a:pt x="1935" y="291"/>
                    </a:lnTo>
                    <a:lnTo>
                      <a:pt x="1929" y="293"/>
                    </a:lnTo>
                    <a:lnTo>
                      <a:pt x="1921" y="297"/>
                    </a:lnTo>
                    <a:lnTo>
                      <a:pt x="1923" y="299"/>
                    </a:lnTo>
                    <a:lnTo>
                      <a:pt x="1921" y="301"/>
                    </a:lnTo>
                    <a:lnTo>
                      <a:pt x="1917" y="297"/>
                    </a:lnTo>
                    <a:lnTo>
                      <a:pt x="1912" y="293"/>
                    </a:lnTo>
                    <a:lnTo>
                      <a:pt x="1910" y="289"/>
                    </a:lnTo>
                    <a:lnTo>
                      <a:pt x="1910" y="287"/>
                    </a:lnTo>
                    <a:lnTo>
                      <a:pt x="1912" y="285"/>
                    </a:lnTo>
                    <a:lnTo>
                      <a:pt x="1913" y="284"/>
                    </a:lnTo>
                    <a:lnTo>
                      <a:pt x="1912" y="282"/>
                    </a:lnTo>
                    <a:lnTo>
                      <a:pt x="1910" y="282"/>
                    </a:lnTo>
                    <a:lnTo>
                      <a:pt x="1912" y="276"/>
                    </a:lnTo>
                    <a:lnTo>
                      <a:pt x="1908" y="276"/>
                    </a:lnTo>
                    <a:lnTo>
                      <a:pt x="1904" y="278"/>
                    </a:lnTo>
                    <a:lnTo>
                      <a:pt x="1904" y="282"/>
                    </a:lnTo>
                    <a:lnTo>
                      <a:pt x="1904" y="285"/>
                    </a:lnTo>
                    <a:lnTo>
                      <a:pt x="1902" y="287"/>
                    </a:lnTo>
                    <a:lnTo>
                      <a:pt x="1902" y="291"/>
                    </a:lnTo>
                    <a:lnTo>
                      <a:pt x="1906" y="291"/>
                    </a:lnTo>
                    <a:lnTo>
                      <a:pt x="1908" y="293"/>
                    </a:lnTo>
                    <a:lnTo>
                      <a:pt x="1908" y="301"/>
                    </a:lnTo>
                    <a:lnTo>
                      <a:pt x="1904" y="309"/>
                    </a:lnTo>
                    <a:lnTo>
                      <a:pt x="1896" y="314"/>
                    </a:lnTo>
                    <a:lnTo>
                      <a:pt x="1887" y="314"/>
                    </a:lnTo>
                    <a:lnTo>
                      <a:pt x="1873" y="312"/>
                    </a:lnTo>
                    <a:lnTo>
                      <a:pt x="1869" y="309"/>
                    </a:lnTo>
                    <a:lnTo>
                      <a:pt x="1864" y="309"/>
                    </a:lnTo>
                    <a:lnTo>
                      <a:pt x="1854" y="310"/>
                    </a:lnTo>
                    <a:lnTo>
                      <a:pt x="1854" y="314"/>
                    </a:lnTo>
                    <a:lnTo>
                      <a:pt x="1864" y="314"/>
                    </a:lnTo>
                    <a:lnTo>
                      <a:pt x="1871" y="314"/>
                    </a:lnTo>
                    <a:lnTo>
                      <a:pt x="1869" y="318"/>
                    </a:lnTo>
                    <a:lnTo>
                      <a:pt x="1867" y="320"/>
                    </a:lnTo>
                    <a:lnTo>
                      <a:pt x="1867" y="324"/>
                    </a:lnTo>
                    <a:lnTo>
                      <a:pt x="1871" y="322"/>
                    </a:lnTo>
                    <a:lnTo>
                      <a:pt x="1871" y="322"/>
                    </a:lnTo>
                    <a:lnTo>
                      <a:pt x="1875" y="320"/>
                    </a:lnTo>
                    <a:lnTo>
                      <a:pt x="1877" y="320"/>
                    </a:lnTo>
                    <a:lnTo>
                      <a:pt x="1877" y="322"/>
                    </a:lnTo>
                    <a:lnTo>
                      <a:pt x="1879" y="324"/>
                    </a:lnTo>
                    <a:lnTo>
                      <a:pt x="1883" y="335"/>
                    </a:lnTo>
                    <a:lnTo>
                      <a:pt x="1887" y="345"/>
                    </a:lnTo>
                    <a:lnTo>
                      <a:pt x="1890" y="345"/>
                    </a:lnTo>
                    <a:lnTo>
                      <a:pt x="1892" y="347"/>
                    </a:lnTo>
                    <a:lnTo>
                      <a:pt x="1892" y="351"/>
                    </a:lnTo>
                    <a:lnTo>
                      <a:pt x="1892" y="355"/>
                    </a:lnTo>
                    <a:lnTo>
                      <a:pt x="1890" y="356"/>
                    </a:lnTo>
                    <a:lnTo>
                      <a:pt x="1887" y="360"/>
                    </a:lnTo>
                    <a:lnTo>
                      <a:pt x="1875" y="358"/>
                    </a:lnTo>
                    <a:lnTo>
                      <a:pt x="1858" y="356"/>
                    </a:lnTo>
                    <a:lnTo>
                      <a:pt x="1848" y="360"/>
                    </a:lnTo>
                    <a:lnTo>
                      <a:pt x="1841" y="366"/>
                    </a:lnTo>
                    <a:lnTo>
                      <a:pt x="1835" y="366"/>
                    </a:lnTo>
                    <a:lnTo>
                      <a:pt x="1829" y="368"/>
                    </a:lnTo>
                    <a:lnTo>
                      <a:pt x="1827" y="370"/>
                    </a:lnTo>
                    <a:lnTo>
                      <a:pt x="1825" y="374"/>
                    </a:lnTo>
                    <a:lnTo>
                      <a:pt x="1821" y="372"/>
                    </a:lnTo>
                    <a:lnTo>
                      <a:pt x="1817" y="372"/>
                    </a:lnTo>
                    <a:lnTo>
                      <a:pt x="1819" y="376"/>
                    </a:lnTo>
                    <a:lnTo>
                      <a:pt x="1817" y="380"/>
                    </a:lnTo>
                    <a:lnTo>
                      <a:pt x="1814" y="378"/>
                    </a:lnTo>
                    <a:lnTo>
                      <a:pt x="1808" y="378"/>
                    </a:lnTo>
                    <a:lnTo>
                      <a:pt x="1808" y="380"/>
                    </a:lnTo>
                    <a:lnTo>
                      <a:pt x="1810" y="380"/>
                    </a:lnTo>
                    <a:lnTo>
                      <a:pt x="1810" y="383"/>
                    </a:lnTo>
                    <a:lnTo>
                      <a:pt x="1800" y="387"/>
                    </a:lnTo>
                    <a:lnTo>
                      <a:pt x="1793" y="393"/>
                    </a:lnTo>
                    <a:lnTo>
                      <a:pt x="1789" y="401"/>
                    </a:lnTo>
                    <a:lnTo>
                      <a:pt x="1783" y="410"/>
                    </a:lnTo>
                    <a:lnTo>
                      <a:pt x="1777" y="406"/>
                    </a:lnTo>
                    <a:lnTo>
                      <a:pt x="1771" y="404"/>
                    </a:lnTo>
                    <a:lnTo>
                      <a:pt x="1771" y="401"/>
                    </a:lnTo>
                    <a:lnTo>
                      <a:pt x="1771" y="399"/>
                    </a:lnTo>
                    <a:lnTo>
                      <a:pt x="1764" y="395"/>
                    </a:lnTo>
                    <a:lnTo>
                      <a:pt x="1758" y="393"/>
                    </a:lnTo>
                    <a:lnTo>
                      <a:pt x="1752" y="393"/>
                    </a:lnTo>
                    <a:lnTo>
                      <a:pt x="1745" y="397"/>
                    </a:lnTo>
                    <a:lnTo>
                      <a:pt x="1741" y="403"/>
                    </a:lnTo>
                    <a:lnTo>
                      <a:pt x="1737" y="410"/>
                    </a:lnTo>
                    <a:lnTo>
                      <a:pt x="1735" y="410"/>
                    </a:lnTo>
                    <a:lnTo>
                      <a:pt x="1733" y="412"/>
                    </a:lnTo>
                    <a:lnTo>
                      <a:pt x="1731" y="412"/>
                    </a:lnTo>
                    <a:lnTo>
                      <a:pt x="1729" y="410"/>
                    </a:lnTo>
                    <a:lnTo>
                      <a:pt x="1729" y="408"/>
                    </a:lnTo>
                    <a:lnTo>
                      <a:pt x="1729" y="406"/>
                    </a:lnTo>
                    <a:lnTo>
                      <a:pt x="1731" y="401"/>
                    </a:lnTo>
                    <a:lnTo>
                      <a:pt x="1731" y="397"/>
                    </a:lnTo>
                    <a:lnTo>
                      <a:pt x="1723" y="401"/>
                    </a:lnTo>
                    <a:lnTo>
                      <a:pt x="1718" y="404"/>
                    </a:lnTo>
                    <a:lnTo>
                      <a:pt x="1718" y="406"/>
                    </a:lnTo>
                    <a:lnTo>
                      <a:pt x="1718" y="410"/>
                    </a:lnTo>
                    <a:lnTo>
                      <a:pt x="1698" y="408"/>
                    </a:lnTo>
                    <a:lnTo>
                      <a:pt x="1697" y="412"/>
                    </a:lnTo>
                    <a:lnTo>
                      <a:pt x="1695" y="414"/>
                    </a:lnTo>
                    <a:lnTo>
                      <a:pt x="1697" y="416"/>
                    </a:lnTo>
                    <a:lnTo>
                      <a:pt x="1697" y="420"/>
                    </a:lnTo>
                    <a:lnTo>
                      <a:pt x="1693" y="420"/>
                    </a:lnTo>
                    <a:lnTo>
                      <a:pt x="1693" y="422"/>
                    </a:lnTo>
                    <a:lnTo>
                      <a:pt x="1693" y="426"/>
                    </a:lnTo>
                    <a:lnTo>
                      <a:pt x="1687" y="431"/>
                    </a:lnTo>
                    <a:lnTo>
                      <a:pt x="1679" y="437"/>
                    </a:lnTo>
                    <a:lnTo>
                      <a:pt x="1679" y="443"/>
                    </a:lnTo>
                    <a:lnTo>
                      <a:pt x="1679" y="451"/>
                    </a:lnTo>
                    <a:lnTo>
                      <a:pt x="1683" y="451"/>
                    </a:lnTo>
                    <a:lnTo>
                      <a:pt x="1687" y="452"/>
                    </a:lnTo>
                    <a:lnTo>
                      <a:pt x="1691" y="452"/>
                    </a:lnTo>
                    <a:lnTo>
                      <a:pt x="1693" y="452"/>
                    </a:lnTo>
                    <a:lnTo>
                      <a:pt x="1693" y="454"/>
                    </a:lnTo>
                    <a:lnTo>
                      <a:pt x="1691" y="456"/>
                    </a:lnTo>
                    <a:lnTo>
                      <a:pt x="1691" y="458"/>
                    </a:lnTo>
                    <a:lnTo>
                      <a:pt x="1691" y="462"/>
                    </a:lnTo>
                    <a:lnTo>
                      <a:pt x="1687" y="462"/>
                    </a:lnTo>
                    <a:lnTo>
                      <a:pt x="1685" y="468"/>
                    </a:lnTo>
                    <a:lnTo>
                      <a:pt x="1683" y="468"/>
                    </a:lnTo>
                    <a:lnTo>
                      <a:pt x="1685" y="474"/>
                    </a:lnTo>
                    <a:lnTo>
                      <a:pt x="1687" y="481"/>
                    </a:lnTo>
                    <a:lnTo>
                      <a:pt x="1691" y="479"/>
                    </a:lnTo>
                    <a:lnTo>
                      <a:pt x="1695" y="479"/>
                    </a:lnTo>
                    <a:lnTo>
                      <a:pt x="1695" y="483"/>
                    </a:lnTo>
                    <a:lnTo>
                      <a:pt x="1695" y="487"/>
                    </a:lnTo>
                    <a:lnTo>
                      <a:pt x="1687" y="487"/>
                    </a:lnTo>
                    <a:lnTo>
                      <a:pt x="1681" y="489"/>
                    </a:lnTo>
                    <a:lnTo>
                      <a:pt x="1677" y="493"/>
                    </a:lnTo>
                    <a:lnTo>
                      <a:pt x="1675" y="497"/>
                    </a:lnTo>
                    <a:lnTo>
                      <a:pt x="1674" y="500"/>
                    </a:lnTo>
                    <a:lnTo>
                      <a:pt x="1675" y="506"/>
                    </a:lnTo>
                    <a:lnTo>
                      <a:pt x="1677" y="512"/>
                    </a:lnTo>
                    <a:lnTo>
                      <a:pt x="1681" y="518"/>
                    </a:lnTo>
                    <a:lnTo>
                      <a:pt x="1677" y="522"/>
                    </a:lnTo>
                    <a:lnTo>
                      <a:pt x="1674" y="525"/>
                    </a:lnTo>
                    <a:lnTo>
                      <a:pt x="1672" y="525"/>
                    </a:lnTo>
                    <a:lnTo>
                      <a:pt x="1668" y="523"/>
                    </a:lnTo>
                    <a:lnTo>
                      <a:pt x="1664" y="523"/>
                    </a:lnTo>
                    <a:lnTo>
                      <a:pt x="1658" y="525"/>
                    </a:lnTo>
                    <a:lnTo>
                      <a:pt x="1658" y="529"/>
                    </a:lnTo>
                    <a:lnTo>
                      <a:pt x="1654" y="531"/>
                    </a:lnTo>
                    <a:lnTo>
                      <a:pt x="1651" y="535"/>
                    </a:lnTo>
                    <a:lnTo>
                      <a:pt x="1651" y="541"/>
                    </a:lnTo>
                    <a:lnTo>
                      <a:pt x="1651" y="545"/>
                    </a:lnTo>
                    <a:lnTo>
                      <a:pt x="1651" y="552"/>
                    </a:lnTo>
                    <a:lnTo>
                      <a:pt x="1639" y="556"/>
                    </a:lnTo>
                    <a:lnTo>
                      <a:pt x="1637" y="558"/>
                    </a:lnTo>
                    <a:lnTo>
                      <a:pt x="1637" y="562"/>
                    </a:lnTo>
                    <a:lnTo>
                      <a:pt x="1635" y="573"/>
                    </a:lnTo>
                    <a:lnTo>
                      <a:pt x="1626" y="583"/>
                    </a:lnTo>
                    <a:lnTo>
                      <a:pt x="1614" y="591"/>
                    </a:lnTo>
                    <a:lnTo>
                      <a:pt x="1610" y="564"/>
                    </a:lnTo>
                    <a:lnTo>
                      <a:pt x="1603" y="531"/>
                    </a:lnTo>
                    <a:lnTo>
                      <a:pt x="1601" y="514"/>
                    </a:lnTo>
                    <a:lnTo>
                      <a:pt x="1601" y="499"/>
                    </a:lnTo>
                    <a:lnTo>
                      <a:pt x="1601" y="485"/>
                    </a:lnTo>
                    <a:lnTo>
                      <a:pt x="1604" y="475"/>
                    </a:lnTo>
                    <a:lnTo>
                      <a:pt x="1606" y="474"/>
                    </a:lnTo>
                    <a:lnTo>
                      <a:pt x="1610" y="474"/>
                    </a:lnTo>
                    <a:lnTo>
                      <a:pt x="1614" y="472"/>
                    </a:lnTo>
                    <a:lnTo>
                      <a:pt x="1616" y="468"/>
                    </a:lnTo>
                    <a:lnTo>
                      <a:pt x="1616" y="464"/>
                    </a:lnTo>
                    <a:lnTo>
                      <a:pt x="1618" y="458"/>
                    </a:lnTo>
                    <a:lnTo>
                      <a:pt x="1616" y="458"/>
                    </a:lnTo>
                    <a:lnTo>
                      <a:pt x="1614" y="454"/>
                    </a:lnTo>
                    <a:lnTo>
                      <a:pt x="1620" y="454"/>
                    </a:lnTo>
                    <a:lnTo>
                      <a:pt x="1626" y="454"/>
                    </a:lnTo>
                    <a:lnTo>
                      <a:pt x="1627" y="451"/>
                    </a:lnTo>
                    <a:lnTo>
                      <a:pt x="1629" y="449"/>
                    </a:lnTo>
                    <a:lnTo>
                      <a:pt x="1631" y="451"/>
                    </a:lnTo>
                    <a:lnTo>
                      <a:pt x="1635" y="451"/>
                    </a:lnTo>
                    <a:lnTo>
                      <a:pt x="1635" y="449"/>
                    </a:lnTo>
                    <a:lnTo>
                      <a:pt x="1647" y="439"/>
                    </a:lnTo>
                    <a:lnTo>
                      <a:pt x="1654" y="426"/>
                    </a:lnTo>
                    <a:lnTo>
                      <a:pt x="1664" y="418"/>
                    </a:lnTo>
                    <a:lnTo>
                      <a:pt x="1672" y="412"/>
                    </a:lnTo>
                    <a:lnTo>
                      <a:pt x="1672" y="408"/>
                    </a:lnTo>
                    <a:lnTo>
                      <a:pt x="1672" y="406"/>
                    </a:lnTo>
                    <a:lnTo>
                      <a:pt x="1675" y="404"/>
                    </a:lnTo>
                    <a:lnTo>
                      <a:pt x="1677" y="404"/>
                    </a:lnTo>
                    <a:lnTo>
                      <a:pt x="1677" y="399"/>
                    </a:lnTo>
                    <a:lnTo>
                      <a:pt x="1677" y="395"/>
                    </a:lnTo>
                    <a:lnTo>
                      <a:pt x="1689" y="393"/>
                    </a:lnTo>
                    <a:lnTo>
                      <a:pt x="1697" y="391"/>
                    </a:lnTo>
                    <a:lnTo>
                      <a:pt x="1698" y="391"/>
                    </a:lnTo>
                    <a:lnTo>
                      <a:pt x="1702" y="389"/>
                    </a:lnTo>
                    <a:lnTo>
                      <a:pt x="1702" y="385"/>
                    </a:lnTo>
                    <a:lnTo>
                      <a:pt x="1704" y="380"/>
                    </a:lnTo>
                    <a:lnTo>
                      <a:pt x="1706" y="370"/>
                    </a:lnTo>
                    <a:lnTo>
                      <a:pt x="1706" y="360"/>
                    </a:lnTo>
                    <a:lnTo>
                      <a:pt x="1708" y="360"/>
                    </a:lnTo>
                    <a:lnTo>
                      <a:pt x="1710" y="358"/>
                    </a:lnTo>
                    <a:lnTo>
                      <a:pt x="1710" y="356"/>
                    </a:lnTo>
                    <a:lnTo>
                      <a:pt x="1714" y="356"/>
                    </a:lnTo>
                    <a:lnTo>
                      <a:pt x="1716" y="358"/>
                    </a:lnTo>
                    <a:lnTo>
                      <a:pt x="1722" y="358"/>
                    </a:lnTo>
                    <a:lnTo>
                      <a:pt x="1722" y="356"/>
                    </a:lnTo>
                    <a:lnTo>
                      <a:pt x="1712" y="353"/>
                    </a:lnTo>
                    <a:lnTo>
                      <a:pt x="1708" y="351"/>
                    </a:lnTo>
                    <a:lnTo>
                      <a:pt x="1702" y="353"/>
                    </a:lnTo>
                    <a:lnTo>
                      <a:pt x="1695" y="360"/>
                    </a:lnTo>
                    <a:lnTo>
                      <a:pt x="1695" y="364"/>
                    </a:lnTo>
                    <a:lnTo>
                      <a:pt x="1697" y="364"/>
                    </a:lnTo>
                    <a:lnTo>
                      <a:pt x="1697" y="368"/>
                    </a:lnTo>
                    <a:lnTo>
                      <a:pt x="1698" y="374"/>
                    </a:lnTo>
                    <a:lnTo>
                      <a:pt x="1695" y="374"/>
                    </a:lnTo>
                    <a:lnTo>
                      <a:pt x="1693" y="376"/>
                    </a:lnTo>
                    <a:lnTo>
                      <a:pt x="1693" y="374"/>
                    </a:lnTo>
                    <a:lnTo>
                      <a:pt x="1691" y="374"/>
                    </a:lnTo>
                    <a:lnTo>
                      <a:pt x="1687" y="372"/>
                    </a:lnTo>
                    <a:lnTo>
                      <a:pt x="1681" y="374"/>
                    </a:lnTo>
                    <a:lnTo>
                      <a:pt x="1674" y="381"/>
                    </a:lnTo>
                    <a:lnTo>
                      <a:pt x="1664" y="391"/>
                    </a:lnTo>
                    <a:lnTo>
                      <a:pt x="1662" y="393"/>
                    </a:lnTo>
                    <a:lnTo>
                      <a:pt x="1658" y="397"/>
                    </a:lnTo>
                    <a:lnTo>
                      <a:pt x="1658" y="391"/>
                    </a:lnTo>
                    <a:lnTo>
                      <a:pt x="1660" y="387"/>
                    </a:lnTo>
                    <a:lnTo>
                      <a:pt x="1658" y="387"/>
                    </a:lnTo>
                    <a:lnTo>
                      <a:pt x="1654" y="389"/>
                    </a:lnTo>
                    <a:lnTo>
                      <a:pt x="1652" y="387"/>
                    </a:lnTo>
                    <a:lnTo>
                      <a:pt x="1652" y="385"/>
                    </a:lnTo>
                    <a:lnTo>
                      <a:pt x="1658" y="380"/>
                    </a:lnTo>
                    <a:lnTo>
                      <a:pt x="1660" y="370"/>
                    </a:lnTo>
                    <a:lnTo>
                      <a:pt x="1656" y="372"/>
                    </a:lnTo>
                    <a:lnTo>
                      <a:pt x="1652" y="374"/>
                    </a:lnTo>
                    <a:lnTo>
                      <a:pt x="1652" y="376"/>
                    </a:lnTo>
                    <a:lnTo>
                      <a:pt x="1651" y="374"/>
                    </a:lnTo>
                    <a:lnTo>
                      <a:pt x="1647" y="374"/>
                    </a:lnTo>
                    <a:lnTo>
                      <a:pt x="1645" y="368"/>
                    </a:lnTo>
                    <a:lnTo>
                      <a:pt x="1639" y="370"/>
                    </a:lnTo>
                    <a:lnTo>
                      <a:pt x="1633" y="372"/>
                    </a:lnTo>
                    <a:lnTo>
                      <a:pt x="1624" y="372"/>
                    </a:lnTo>
                    <a:lnTo>
                      <a:pt x="1614" y="376"/>
                    </a:lnTo>
                    <a:lnTo>
                      <a:pt x="1612" y="380"/>
                    </a:lnTo>
                    <a:lnTo>
                      <a:pt x="1608" y="383"/>
                    </a:lnTo>
                    <a:lnTo>
                      <a:pt x="1606" y="383"/>
                    </a:lnTo>
                    <a:lnTo>
                      <a:pt x="1606" y="385"/>
                    </a:lnTo>
                    <a:lnTo>
                      <a:pt x="1606" y="389"/>
                    </a:lnTo>
                    <a:lnTo>
                      <a:pt x="1597" y="393"/>
                    </a:lnTo>
                    <a:lnTo>
                      <a:pt x="1587" y="399"/>
                    </a:lnTo>
                    <a:lnTo>
                      <a:pt x="1585" y="403"/>
                    </a:lnTo>
                    <a:lnTo>
                      <a:pt x="1585" y="408"/>
                    </a:lnTo>
                    <a:lnTo>
                      <a:pt x="1583" y="408"/>
                    </a:lnTo>
                    <a:lnTo>
                      <a:pt x="1581" y="406"/>
                    </a:lnTo>
                    <a:lnTo>
                      <a:pt x="1581" y="412"/>
                    </a:lnTo>
                    <a:lnTo>
                      <a:pt x="1581" y="420"/>
                    </a:lnTo>
                    <a:lnTo>
                      <a:pt x="1585" y="420"/>
                    </a:lnTo>
                    <a:lnTo>
                      <a:pt x="1585" y="418"/>
                    </a:lnTo>
                    <a:lnTo>
                      <a:pt x="1589" y="418"/>
                    </a:lnTo>
                    <a:lnTo>
                      <a:pt x="1593" y="418"/>
                    </a:lnTo>
                    <a:lnTo>
                      <a:pt x="1595" y="424"/>
                    </a:lnTo>
                    <a:lnTo>
                      <a:pt x="1591" y="424"/>
                    </a:lnTo>
                    <a:lnTo>
                      <a:pt x="1591" y="426"/>
                    </a:lnTo>
                    <a:lnTo>
                      <a:pt x="1581" y="426"/>
                    </a:lnTo>
                    <a:lnTo>
                      <a:pt x="1574" y="426"/>
                    </a:lnTo>
                    <a:lnTo>
                      <a:pt x="1572" y="431"/>
                    </a:lnTo>
                    <a:lnTo>
                      <a:pt x="1568" y="431"/>
                    </a:lnTo>
                    <a:lnTo>
                      <a:pt x="1568" y="433"/>
                    </a:lnTo>
                    <a:lnTo>
                      <a:pt x="1568" y="437"/>
                    </a:lnTo>
                    <a:lnTo>
                      <a:pt x="1564" y="435"/>
                    </a:lnTo>
                    <a:lnTo>
                      <a:pt x="1562" y="433"/>
                    </a:lnTo>
                    <a:lnTo>
                      <a:pt x="1560" y="435"/>
                    </a:lnTo>
                    <a:lnTo>
                      <a:pt x="1560" y="439"/>
                    </a:lnTo>
                    <a:lnTo>
                      <a:pt x="1555" y="439"/>
                    </a:lnTo>
                    <a:lnTo>
                      <a:pt x="1547" y="439"/>
                    </a:lnTo>
                    <a:lnTo>
                      <a:pt x="1547" y="435"/>
                    </a:lnTo>
                    <a:lnTo>
                      <a:pt x="1545" y="429"/>
                    </a:lnTo>
                    <a:lnTo>
                      <a:pt x="1553" y="429"/>
                    </a:lnTo>
                    <a:lnTo>
                      <a:pt x="1558" y="429"/>
                    </a:lnTo>
                    <a:lnTo>
                      <a:pt x="1558" y="426"/>
                    </a:lnTo>
                    <a:lnTo>
                      <a:pt x="1555" y="426"/>
                    </a:lnTo>
                    <a:lnTo>
                      <a:pt x="1553" y="420"/>
                    </a:lnTo>
                    <a:lnTo>
                      <a:pt x="1551" y="416"/>
                    </a:lnTo>
                    <a:lnTo>
                      <a:pt x="1547" y="416"/>
                    </a:lnTo>
                    <a:lnTo>
                      <a:pt x="1543" y="418"/>
                    </a:lnTo>
                    <a:lnTo>
                      <a:pt x="1543" y="422"/>
                    </a:lnTo>
                    <a:lnTo>
                      <a:pt x="1539" y="420"/>
                    </a:lnTo>
                    <a:lnTo>
                      <a:pt x="1539" y="418"/>
                    </a:lnTo>
                    <a:lnTo>
                      <a:pt x="1530" y="418"/>
                    </a:lnTo>
                    <a:lnTo>
                      <a:pt x="1518" y="416"/>
                    </a:lnTo>
                    <a:lnTo>
                      <a:pt x="1518" y="429"/>
                    </a:lnTo>
                    <a:lnTo>
                      <a:pt x="1512" y="427"/>
                    </a:lnTo>
                    <a:lnTo>
                      <a:pt x="1510" y="426"/>
                    </a:lnTo>
                    <a:lnTo>
                      <a:pt x="1505" y="427"/>
                    </a:lnTo>
                    <a:lnTo>
                      <a:pt x="1495" y="427"/>
                    </a:lnTo>
                    <a:lnTo>
                      <a:pt x="1491" y="426"/>
                    </a:lnTo>
                    <a:lnTo>
                      <a:pt x="1487" y="422"/>
                    </a:lnTo>
                    <a:lnTo>
                      <a:pt x="1487" y="424"/>
                    </a:lnTo>
                    <a:lnTo>
                      <a:pt x="1485" y="427"/>
                    </a:lnTo>
                    <a:lnTo>
                      <a:pt x="1484" y="427"/>
                    </a:lnTo>
                    <a:lnTo>
                      <a:pt x="1480" y="429"/>
                    </a:lnTo>
                    <a:lnTo>
                      <a:pt x="1478" y="426"/>
                    </a:lnTo>
                    <a:lnTo>
                      <a:pt x="1480" y="422"/>
                    </a:lnTo>
                    <a:lnTo>
                      <a:pt x="1462" y="422"/>
                    </a:lnTo>
                    <a:lnTo>
                      <a:pt x="1447" y="422"/>
                    </a:lnTo>
                    <a:lnTo>
                      <a:pt x="1445" y="418"/>
                    </a:lnTo>
                    <a:lnTo>
                      <a:pt x="1439" y="416"/>
                    </a:lnTo>
                    <a:lnTo>
                      <a:pt x="1439" y="418"/>
                    </a:lnTo>
                    <a:lnTo>
                      <a:pt x="1439" y="422"/>
                    </a:lnTo>
                    <a:lnTo>
                      <a:pt x="1437" y="422"/>
                    </a:lnTo>
                    <a:lnTo>
                      <a:pt x="1434" y="422"/>
                    </a:lnTo>
                    <a:lnTo>
                      <a:pt x="1434" y="424"/>
                    </a:lnTo>
                    <a:lnTo>
                      <a:pt x="1424" y="431"/>
                    </a:lnTo>
                    <a:lnTo>
                      <a:pt x="1414" y="443"/>
                    </a:lnTo>
                    <a:lnTo>
                      <a:pt x="1414" y="449"/>
                    </a:lnTo>
                    <a:lnTo>
                      <a:pt x="1413" y="454"/>
                    </a:lnTo>
                    <a:lnTo>
                      <a:pt x="1409" y="454"/>
                    </a:lnTo>
                    <a:lnTo>
                      <a:pt x="1405" y="454"/>
                    </a:lnTo>
                    <a:lnTo>
                      <a:pt x="1405" y="456"/>
                    </a:lnTo>
                    <a:lnTo>
                      <a:pt x="1405" y="460"/>
                    </a:lnTo>
                    <a:lnTo>
                      <a:pt x="1399" y="462"/>
                    </a:lnTo>
                    <a:lnTo>
                      <a:pt x="1393" y="466"/>
                    </a:lnTo>
                    <a:lnTo>
                      <a:pt x="1391" y="470"/>
                    </a:lnTo>
                    <a:lnTo>
                      <a:pt x="1388" y="474"/>
                    </a:lnTo>
                    <a:lnTo>
                      <a:pt x="1386" y="474"/>
                    </a:lnTo>
                    <a:lnTo>
                      <a:pt x="1384" y="472"/>
                    </a:lnTo>
                    <a:lnTo>
                      <a:pt x="1384" y="477"/>
                    </a:lnTo>
                    <a:lnTo>
                      <a:pt x="1380" y="487"/>
                    </a:lnTo>
                    <a:lnTo>
                      <a:pt x="1378" y="487"/>
                    </a:lnTo>
                    <a:lnTo>
                      <a:pt x="1374" y="489"/>
                    </a:lnTo>
                    <a:lnTo>
                      <a:pt x="1374" y="491"/>
                    </a:lnTo>
                    <a:lnTo>
                      <a:pt x="1374" y="495"/>
                    </a:lnTo>
                    <a:lnTo>
                      <a:pt x="1370" y="495"/>
                    </a:lnTo>
                    <a:lnTo>
                      <a:pt x="1347" y="516"/>
                    </a:lnTo>
                    <a:lnTo>
                      <a:pt x="1345" y="520"/>
                    </a:lnTo>
                    <a:lnTo>
                      <a:pt x="1343" y="525"/>
                    </a:lnTo>
                    <a:lnTo>
                      <a:pt x="1353" y="525"/>
                    </a:lnTo>
                    <a:lnTo>
                      <a:pt x="1363" y="525"/>
                    </a:lnTo>
                    <a:lnTo>
                      <a:pt x="1363" y="545"/>
                    </a:lnTo>
                    <a:lnTo>
                      <a:pt x="1366" y="545"/>
                    </a:lnTo>
                    <a:lnTo>
                      <a:pt x="1366" y="541"/>
                    </a:lnTo>
                    <a:lnTo>
                      <a:pt x="1368" y="541"/>
                    </a:lnTo>
                    <a:lnTo>
                      <a:pt x="1368" y="537"/>
                    </a:lnTo>
                    <a:lnTo>
                      <a:pt x="1372" y="539"/>
                    </a:lnTo>
                    <a:lnTo>
                      <a:pt x="1374" y="541"/>
                    </a:lnTo>
                    <a:lnTo>
                      <a:pt x="1374" y="543"/>
                    </a:lnTo>
                    <a:lnTo>
                      <a:pt x="1372" y="546"/>
                    </a:lnTo>
                    <a:lnTo>
                      <a:pt x="1370" y="546"/>
                    </a:lnTo>
                    <a:lnTo>
                      <a:pt x="1370" y="548"/>
                    </a:lnTo>
                    <a:lnTo>
                      <a:pt x="1372" y="550"/>
                    </a:lnTo>
                    <a:lnTo>
                      <a:pt x="1374" y="550"/>
                    </a:lnTo>
                    <a:lnTo>
                      <a:pt x="1378" y="546"/>
                    </a:lnTo>
                    <a:lnTo>
                      <a:pt x="1380" y="543"/>
                    </a:lnTo>
                    <a:lnTo>
                      <a:pt x="1382" y="543"/>
                    </a:lnTo>
                    <a:lnTo>
                      <a:pt x="1382" y="545"/>
                    </a:lnTo>
                    <a:lnTo>
                      <a:pt x="1386" y="545"/>
                    </a:lnTo>
                    <a:lnTo>
                      <a:pt x="1386" y="543"/>
                    </a:lnTo>
                    <a:lnTo>
                      <a:pt x="1384" y="537"/>
                    </a:lnTo>
                    <a:lnTo>
                      <a:pt x="1386" y="535"/>
                    </a:lnTo>
                    <a:lnTo>
                      <a:pt x="1388" y="535"/>
                    </a:lnTo>
                    <a:lnTo>
                      <a:pt x="1391" y="535"/>
                    </a:lnTo>
                    <a:lnTo>
                      <a:pt x="1397" y="537"/>
                    </a:lnTo>
                    <a:lnTo>
                      <a:pt x="1405" y="545"/>
                    </a:lnTo>
                    <a:lnTo>
                      <a:pt x="1413" y="554"/>
                    </a:lnTo>
                    <a:lnTo>
                      <a:pt x="1414" y="554"/>
                    </a:lnTo>
                    <a:lnTo>
                      <a:pt x="1416" y="552"/>
                    </a:lnTo>
                    <a:lnTo>
                      <a:pt x="1416" y="556"/>
                    </a:lnTo>
                    <a:lnTo>
                      <a:pt x="1420" y="556"/>
                    </a:lnTo>
                    <a:lnTo>
                      <a:pt x="1424" y="558"/>
                    </a:lnTo>
                    <a:lnTo>
                      <a:pt x="1424" y="560"/>
                    </a:lnTo>
                    <a:lnTo>
                      <a:pt x="1420" y="560"/>
                    </a:lnTo>
                    <a:lnTo>
                      <a:pt x="1414" y="560"/>
                    </a:lnTo>
                    <a:lnTo>
                      <a:pt x="1416" y="566"/>
                    </a:lnTo>
                    <a:lnTo>
                      <a:pt x="1416" y="571"/>
                    </a:lnTo>
                    <a:lnTo>
                      <a:pt x="1416" y="577"/>
                    </a:lnTo>
                    <a:lnTo>
                      <a:pt x="1414" y="583"/>
                    </a:lnTo>
                    <a:lnTo>
                      <a:pt x="1413" y="585"/>
                    </a:lnTo>
                    <a:lnTo>
                      <a:pt x="1409" y="587"/>
                    </a:lnTo>
                    <a:lnTo>
                      <a:pt x="1409" y="589"/>
                    </a:lnTo>
                    <a:lnTo>
                      <a:pt x="1411" y="593"/>
                    </a:lnTo>
                    <a:lnTo>
                      <a:pt x="1409" y="596"/>
                    </a:lnTo>
                    <a:lnTo>
                      <a:pt x="1407" y="598"/>
                    </a:lnTo>
                    <a:lnTo>
                      <a:pt x="1409" y="606"/>
                    </a:lnTo>
                    <a:lnTo>
                      <a:pt x="1411" y="614"/>
                    </a:lnTo>
                    <a:lnTo>
                      <a:pt x="1409" y="617"/>
                    </a:lnTo>
                    <a:lnTo>
                      <a:pt x="1405" y="623"/>
                    </a:lnTo>
                    <a:lnTo>
                      <a:pt x="1409" y="629"/>
                    </a:lnTo>
                    <a:lnTo>
                      <a:pt x="1405" y="629"/>
                    </a:lnTo>
                    <a:lnTo>
                      <a:pt x="1405" y="633"/>
                    </a:lnTo>
                    <a:lnTo>
                      <a:pt x="1405" y="637"/>
                    </a:lnTo>
                    <a:lnTo>
                      <a:pt x="1399" y="642"/>
                    </a:lnTo>
                    <a:lnTo>
                      <a:pt x="1393" y="646"/>
                    </a:lnTo>
                    <a:lnTo>
                      <a:pt x="1393" y="650"/>
                    </a:lnTo>
                    <a:lnTo>
                      <a:pt x="1391" y="656"/>
                    </a:lnTo>
                    <a:lnTo>
                      <a:pt x="1390" y="656"/>
                    </a:lnTo>
                    <a:lnTo>
                      <a:pt x="1386" y="658"/>
                    </a:lnTo>
                    <a:lnTo>
                      <a:pt x="1382" y="669"/>
                    </a:lnTo>
                    <a:lnTo>
                      <a:pt x="1378" y="681"/>
                    </a:lnTo>
                    <a:lnTo>
                      <a:pt x="1370" y="688"/>
                    </a:lnTo>
                    <a:lnTo>
                      <a:pt x="1363" y="694"/>
                    </a:lnTo>
                    <a:lnTo>
                      <a:pt x="1361" y="700"/>
                    </a:lnTo>
                    <a:lnTo>
                      <a:pt x="1359" y="706"/>
                    </a:lnTo>
                    <a:lnTo>
                      <a:pt x="1355" y="708"/>
                    </a:lnTo>
                    <a:lnTo>
                      <a:pt x="1349" y="712"/>
                    </a:lnTo>
                    <a:lnTo>
                      <a:pt x="1347" y="717"/>
                    </a:lnTo>
                    <a:lnTo>
                      <a:pt x="1345" y="723"/>
                    </a:lnTo>
                    <a:lnTo>
                      <a:pt x="1342" y="723"/>
                    </a:lnTo>
                    <a:lnTo>
                      <a:pt x="1338" y="729"/>
                    </a:lnTo>
                    <a:lnTo>
                      <a:pt x="1330" y="736"/>
                    </a:lnTo>
                    <a:lnTo>
                      <a:pt x="1330" y="740"/>
                    </a:lnTo>
                    <a:lnTo>
                      <a:pt x="1324" y="742"/>
                    </a:lnTo>
                    <a:lnTo>
                      <a:pt x="1318" y="742"/>
                    </a:lnTo>
                    <a:lnTo>
                      <a:pt x="1315" y="740"/>
                    </a:lnTo>
                    <a:lnTo>
                      <a:pt x="1309" y="736"/>
                    </a:lnTo>
                    <a:lnTo>
                      <a:pt x="1311" y="731"/>
                    </a:lnTo>
                    <a:lnTo>
                      <a:pt x="1311" y="727"/>
                    </a:lnTo>
                    <a:lnTo>
                      <a:pt x="1305" y="727"/>
                    </a:lnTo>
                    <a:lnTo>
                      <a:pt x="1299" y="727"/>
                    </a:lnTo>
                    <a:lnTo>
                      <a:pt x="1299" y="729"/>
                    </a:lnTo>
                    <a:lnTo>
                      <a:pt x="1297" y="733"/>
                    </a:lnTo>
                    <a:lnTo>
                      <a:pt x="1290" y="740"/>
                    </a:lnTo>
                    <a:lnTo>
                      <a:pt x="1288" y="736"/>
                    </a:lnTo>
                    <a:lnTo>
                      <a:pt x="1290" y="735"/>
                    </a:lnTo>
                    <a:lnTo>
                      <a:pt x="1290" y="731"/>
                    </a:lnTo>
                    <a:lnTo>
                      <a:pt x="1294" y="727"/>
                    </a:lnTo>
                    <a:lnTo>
                      <a:pt x="1294" y="721"/>
                    </a:lnTo>
                    <a:lnTo>
                      <a:pt x="1292" y="713"/>
                    </a:lnTo>
                    <a:lnTo>
                      <a:pt x="1294" y="706"/>
                    </a:lnTo>
                    <a:lnTo>
                      <a:pt x="1294" y="702"/>
                    </a:lnTo>
                    <a:lnTo>
                      <a:pt x="1299" y="698"/>
                    </a:lnTo>
                    <a:lnTo>
                      <a:pt x="1301" y="696"/>
                    </a:lnTo>
                    <a:lnTo>
                      <a:pt x="1303" y="698"/>
                    </a:lnTo>
                    <a:lnTo>
                      <a:pt x="1303" y="698"/>
                    </a:lnTo>
                    <a:lnTo>
                      <a:pt x="1301" y="702"/>
                    </a:lnTo>
                    <a:lnTo>
                      <a:pt x="1301" y="708"/>
                    </a:lnTo>
                    <a:lnTo>
                      <a:pt x="1305" y="708"/>
                    </a:lnTo>
                    <a:lnTo>
                      <a:pt x="1307" y="708"/>
                    </a:lnTo>
                    <a:lnTo>
                      <a:pt x="1307" y="700"/>
                    </a:lnTo>
                    <a:lnTo>
                      <a:pt x="1305" y="696"/>
                    </a:lnTo>
                    <a:lnTo>
                      <a:pt x="1309" y="698"/>
                    </a:lnTo>
                    <a:lnTo>
                      <a:pt x="1313" y="694"/>
                    </a:lnTo>
                    <a:lnTo>
                      <a:pt x="1318" y="690"/>
                    </a:lnTo>
                    <a:lnTo>
                      <a:pt x="1318" y="687"/>
                    </a:lnTo>
                    <a:lnTo>
                      <a:pt x="1322" y="685"/>
                    </a:lnTo>
                    <a:lnTo>
                      <a:pt x="1328" y="679"/>
                    </a:lnTo>
                    <a:lnTo>
                      <a:pt x="1332" y="673"/>
                    </a:lnTo>
                    <a:lnTo>
                      <a:pt x="1332" y="664"/>
                    </a:lnTo>
                    <a:lnTo>
                      <a:pt x="1332" y="660"/>
                    </a:lnTo>
                    <a:lnTo>
                      <a:pt x="1336" y="656"/>
                    </a:lnTo>
                    <a:lnTo>
                      <a:pt x="1338" y="650"/>
                    </a:lnTo>
                    <a:lnTo>
                      <a:pt x="1334" y="646"/>
                    </a:lnTo>
                    <a:lnTo>
                      <a:pt x="1334" y="642"/>
                    </a:lnTo>
                    <a:lnTo>
                      <a:pt x="1338" y="635"/>
                    </a:lnTo>
                    <a:lnTo>
                      <a:pt x="1330" y="637"/>
                    </a:lnTo>
                    <a:lnTo>
                      <a:pt x="1328" y="641"/>
                    </a:lnTo>
                    <a:lnTo>
                      <a:pt x="1322" y="642"/>
                    </a:lnTo>
                    <a:lnTo>
                      <a:pt x="1318" y="642"/>
                    </a:lnTo>
                    <a:lnTo>
                      <a:pt x="1313" y="644"/>
                    </a:lnTo>
                    <a:lnTo>
                      <a:pt x="1309" y="650"/>
                    </a:lnTo>
                    <a:lnTo>
                      <a:pt x="1303" y="652"/>
                    </a:lnTo>
                    <a:lnTo>
                      <a:pt x="1301" y="654"/>
                    </a:lnTo>
                    <a:lnTo>
                      <a:pt x="1294" y="650"/>
                    </a:lnTo>
                    <a:lnTo>
                      <a:pt x="1290" y="646"/>
                    </a:lnTo>
                    <a:lnTo>
                      <a:pt x="1286" y="642"/>
                    </a:lnTo>
                    <a:lnTo>
                      <a:pt x="1288" y="637"/>
                    </a:lnTo>
                    <a:lnTo>
                      <a:pt x="1284" y="631"/>
                    </a:lnTo>
                    <a:lnTo>
                      <a:pt x="1280" y="625"/>
                    </a:lnTo>
                    <a:lnTo>
                      <a:pt x="1276" y="619"/>
                    </a:lnTo>
                    <a:lnTo>
                      <a:pt x="1274" y="614"/>
                    </a:lnTo>
                    <a:lnTo>
                      <a:pt x="1271" y="610"/>
                    </a:lnTo>
                    <a:lnTo>
                      <a:pt x="1265" y="608"/>
                    </a:lnTo>
                    <a:lnTo>
                      <a:pt x="1259" y="608"/>
                    </a:lnTo>
                    <a:lnTo>
                      <a:pt x="1253" y="608"/>
                    </a:lnTo>
                    <a:lnTo>
                      <a:pt x="1249" y="604"/>
                    </a:lnTo>
                    <a:lnTo>
                      <a:pt x="1246" y="596"/>
                    </a:lnTo>
                    <a:lnTo>
                      <a:pt x="1240" y="587"/>
                    </a:lnTo>
                    <a:lnTo>
                      <a:pt x="1238" y="579"/>
                    </a:lnTo>
                    <a:lnTo>
                      <a:pt x="1238" y="573"/>
                    </a:lnTo>
                    <a:lnTo>
                      <a:pt x="1234" y="566"/>
                    </a:lnTo>
                    <a:lnTo>
                      <a:pt x="1230" y="562"/>
                    </a:lnTo>
                    <a:lnTo>
                      <a:pt x="1223" y="556"/>
                    </a:lnTo>
                    <a:lnTo>
                      <a:pt x="1215" y="556"/>
                    </a:lnTo>
                    <a:lnTo>
                      <a:pt x="1209" y="550"/>
                    </a:lnTo>
                    <a:lnTo>
                      <a:pt x="1205" y="546"/>
                    </a:lnTo>
                    <a:lnTo>
                      <a:pt x="1200" y="543"/>
                    </a:lnTo>
                    <a:lnTo>
                      <a:pt x="1192" y="541"/>
                    </a:lnTo>
                    <a:lnTo>
                      <a:pt x="1188" y="543"/>
                    </a:lnTo>
                    <a:lnTo>
                      <a:pt x="1182" y="546"/>
                    </a:lnTo>
                    <a:lnTo>
                      <a:pt x="1175" y="546"/>
                    </a:lnTo>
                    <a:lnTo>
                      <a:pt x="1171" y="550"/>
                    </a:lnTo>
                    <a:lnTo>
                      <a:pt x="1165" y="554"/>
                    </a:lnTo>
                    <a:lnTo>
                      <a:pt x="1159" y="560"/>
                    </a:lnTo>
                    <a:lnTo>
                      <a:pt x="1157" y="562"/>
                    </a:lnTo>
                    <a:lnTo>
                      <a:pt x="1157" y="566"/>
                    </a:lnTo>
                    <a:lnTo>
                      <a:pt x="1161" y="564"/>
                    </a:lnTo>
                    <a:lnTo>
                      <a:pt x="1161" y="571"/>
                    </a:lnTo>
                    <a:lnTo>
                      <a:pt x="1161" y="577"/>
                    </a:lnTo>
                    <a:lnTo>
                      <a:pt x="1157" y="579"/>
                    </a:lnTo>
                    <a:lnTo>
                      <a:pt x="1159" y="587"/>
                    </a:lnTo>
                    <a:lnTo>
                      <a:pt x="1155" y="593"/>
                    </a:lnTo>
                    <a:lnTo>
                      <a:pt x="1152" y="598"/>
                    </a:lnTo>
                    <a:lnTo>
                      <a:pt x="1150" y="600"/>
                    </a:lnTo>
                    <a:lnTo>
                      <a:pt x="1146" y="602"/>
                    </a:lnTo>
                    <a:lnTo>
                      <a:pt x="1144" y="606"/>
                    </a:lnTo>
                    <a:lnTo>
                      <a:pt x="1146" y="608"/>
                    </a:lnTo>
                    <a:lnTo>
                      <a:pt x="1142" y="612"/>
                    </a:lnTo>
                    <a:lnTo>
                      <a:pt x="1136" y="614"/>
                    </a:lnTo>
                    <a:lnTo>
                      <a:pt x="1129" y="619"/>
                    </a:lnTo>
                    <a:lnTo>
                      <a:pt x="1123" y="617"/>
                    </a:lnTo>
                    <a:lnTo>
                      <a:pt x="1115" y="612"/>
                    </a:lnTo>
                    <a:lnTo>
                      <a:pt x="1109" y="614"/>
                    </a:lnTo>
                    <a:lnTo>
                      <a:pt x="1100" y="612"/>
                    </a:lnTo>
                    <a:lnTo>
                      <a:pt x="1094" y="612"/>
                    </a:lnTo>
                    <a:lnTo>
                      <a:pt x="1084" y="606"/>
                    </a:lnTo>
                    <a:lnTo>
                      <a:pt x="1082" y="608"/>
                    </a:lnTo>
                    <a:lnTo>
                      <a:pt x="1071" y="616"/>
                    </a:lnTo>
                    <a:lnTo>
                      <a:pt x="1057" y="617"/>
                    </a:lnTo>
                    <a:lnTo>
                      <a:pt x="1054" y="621"/>
                    </a:lnTo>
                    <a:lnTo>
                      <a:pt x="1044" y="623"/>
                    </a:lnTo>
                    <a:lnTo>
                      <a:pt x="1036" y="621"/>
                    </a:lnTo>
                    <a:lnTo>
                      <a:pt x="1031" y="619"/>
                    </a:lnTo>
                    <a:lnTo>
                      <a:pt x="1023" y="621"/>
                    </a:lnTo>
                    <a:lnTo>
                      <a:pt x="1019" y="621"/>
                    </a:lnTo>
                    <a:lnTo>
                      <a:pt x="1011" y="617"/>
                    </a:lnTo>
                    <a:lnTo>
                      <a:pt x="1006" y="617"/>
                    </a:lnTo>
                    <a:lnTo>
                      <a:pt x="1002" y="614"/>
                    </a:lnTo>
                    <a:lnTo>
                      <a:pt x="1002" y="610"/>
                    </a:lnTo>
                    <a:lnTo>
                      <a:pt x="996" y="608"/>
                    </a:lnTo>
                    <a:lnTo>
                      <a:pt x="985" y="604"/>
                    </a:lnTo>
                    <a:lnTo>
                      <a:pt x="977" y="602"/>
                    </a:lnTo>
                    <a:lnTo>
                      <a:pt x="973" y="606"/>
                    </a:lnTo>
                    <a:lnTo>
                      <a:pt x="965" y="608"/>
                    </a:lnTo>
                    <a:lnTo>
                      <a:pt x="962" y="608"/>
                    </a:lnTo>
                    <a:lnTo>
                      <a:pt x="954" y="610"/>
                    </a:lnTo>
                    <a:lnTo>
                      <a:pt x="946" y="602"/>
                    </a:lnTo>
                    <a:lnTo>
                      <a:pt x="942" y="600"/>
                    </a:lnTo>
                    <a:lnTo>
                      <a:pt x="939" y="593"/>
                    </a:lnTo>
                    <a:lnTo>
                      <a:pt x="931" y="585"/>
                    </a:lnTo>
                    <a:lnTo>
                      <a:pt x="919" y="575"/>
                    </a:lnTo>
                    <a:lnTo>
                      <a:pt x="910" y="575"/>
                    </a:lnTo>
                    <a:lnTo>
                      <a:pt x="906" y="571"/>
                    </a:lnTo>
                    <a:lnTo>
                      <a:pt x="896" y="571"/>
                    </a:lnTo>
                    <a:lnTo>
                      <a:pt x="892" y="570"/>
                    </a:lnTo>
                    <a:lnTo>
                      <a:pt x="883" y="568"/>
                    </a:lnTo>
                    <a:lnTo>
                      <a:pt x="883" y="570"/>
                    </a:lnTo>
                    <a:lnTo>
                      <a:pt x="883" y="568"/>
                    </a:lnTo>
                    <a:close/>
                    <a:moveTo>
                      <a:pt x="1372" y="514"/>
                    </a:moveTo>
                    <a:lnTo>
                      <a:pt x="1370" y="516"/>
                    </a:lnTo>
                    <a:lnTo>
                      <a:pt x="1368" y="518"/>
                    </a:lnTo>
                    <a:lnTo>
                      <a:pt x="1368" y="522"/>
                    </a:lnTo>
                    <a:lnTo>
                      <a:pt x="1370" y="522"/>
                    </a:lnTo>
                    <a:lnTo>
                      <a:pt x="1370" y="523"/>
                    </a:lnTo>
                    <a:lnTo>
                      <a:pt x="1374" y="523"/>
                    </a:lnTo>
                    <a:lnTo>
                      <a:pt x="1376" y="523"/>
                    </a:lnTo>
                    <a:lnTo>
                      <a:pt x="1378" y="520"/>
                    </a:lnTo>
                    <a:lnTo>
                      <a:pt x="1380" y="518"/>
                    </a:lnTo>
                    <a:lnTo>
                      <a:pt x="1376" y="516"/>
                    </a:lnTo>
                    <a:lnTo>
                      <a:pt x="1372" y="514"/>
                    </a:lnTo>
                    <a:close/>
                    <a:moveTo>
                      <a:pt x="1437" y="529"/>
                    </a:moveTo>
                    <a:lnTo>
                      <a:pt x="1436" y="533"/>
                    </a:lnTo>
                    <a:lnTo>
                      <a:pt x="1432" y="535"/>
                    </a:lnTo>
                    <a:lnTo>
                      <a:pt x="1436" y="541"/>
                    </a:lnTo>
                    <a:lnTo>
                      <a:pt x="1436" y="550"/>
                    </a:lnTo>
                    <a:lnTo>
                      <a:pt x="1432" y="554"/>
                    </a:lnTo>
                    <a:lnTo>
                      <a:pt x="1426" y="560"/>
                    </a:lnTo>
                    <a:lnTo>
                      <a:pt x="1426" y="575"/>
                    </a:lnTo>
                    <a:lnTo>
                      <a:pt x="1428" y="587"/>
                    </a:lnTo>
                    <a:lnTo>
                      <a:pt x="1428" y="608"/>
                    </a:lnTo>
                    <a:lnTo>
                      <a:pt x="1426" y="627"/>
                    </a:lnTo>
                    <a:lnTo>
                      <a:pt x="1428" y="629"/>
                    </a:lnTo>
                    <a:lnTo>
                      <a:pt x="1428" y="635"/>
                    </a:lnTo>
                    <a:lnTo>
                      <a:pt x="1426" y="635"/>
                    </a:lnTo>
                    <a:lnTo>
                      <a:pt x="1426" y="639"/>
                    </a:lnTo>
                    <a:lnTo>
                      <a:pt x="1430" y="646"/>
                    </a:lnTo>
                    <a:lnTo>
                      <a:pt x="1428" y="664"/>
                    </a:lnTo>
                    <a:lnTo>
                      <a:pt x="1424" y="683"/>
                    </a:lnTo>
                    <a:lnTo>
                      <a:pt x="1428" y="675"/>
                    </a:lnTo>
                    <a:lnTo>
                      <a:pt x="1432" y="673"/>
                    </a:lnTo>
                    <a:lnTo>
                      <a:pt x="1434" y="673"/>
                    </a:lnTo>
                    <a:lnTo>
                      <a:pt x="1439" y="679"/>
                    </a:lnTo>
                    <a:lnTo>
                      <a:pt x="1441" y="681"/>
                    </a:lnTo>
                    <a:lnTo>
                      <a:pt x="1443" y="685"/>
                    </a:lnTo>
                    <a:lnTo>
                      <a:pt x="1443" y="679"/>
                    </a:lnTo>
                    <a:lnTo>
                      <a:pt x="1443" y="675"/>
                    </a:lnTo>
                    <a:lnTo>
                      <a:pt x="1437" y="667"/>
                    </a:lnTo>
                    <a:lnTo>
                      <a:pt x="1434" y="658"/>
                    </a:lnTo>
                    <a:lnTo>
                      <a:pt x="1436" y="641"/>
                    </a:lnTo>
                    <a:lnTo>
                      <a:pt x="1439" y="623"/>
                    </a:lnTo>
                    <a:lnTo>
                      <a:pt x="1441" y="621"/>
                    </a:lnTo>
                    <a:lnTo>
                      <a:pt x="1441" y="619"/>
                    </a:lnTo>
                    <a:lnTo>
                      <a:pt x="1447" y="619"/>
                    </a:lnTo>
                    <a:lnTo>
                      <a:pt x="1451" y="619"/>
                    </a:lnTo>
                    <a:lnTo>
                      <a:pt x="1455" y="623"/>
                    </a:lnTo>
                    <a:lnTo>
                      <a:pt x="1459" y="627"/>
                    </a:lnTo>
                    <a:lnTo>
                      <a:pt x="1455" y="616"/>
                    </a:lnTo>
                    <a:lnTo>
                      <a:pt x="1447" y="608"/>
                    </a:lnTo>
                    <a:lnTo>
                      <a:pt x="1445" y="608"/>
                    </a:lnTo>
                    <a:lnTo>
                      <a:pt x="1445" y="589"/>
                    </a:lnTo>
                    <a:lnTo>
                      <a:pt x="1443" y="571"/>
                    </a:lnTo>
                    <a:lnTo>
                      <a:pt x="1445" y="568"/>
                    </a:lnTo>
                    <a:lnTo>
                      <a:pt x="1447" y="562"/>
                    </a:lnTo>
                    <a:lnTo>
                      <a:pt x="1443" y="556"/>
                    </a:lnTo>
                    <a:lnTo>
                      <a:pt x="1439" y="548"/>
                    </a:lnTo>
                    <a:lnTo>
                      <a:pt x="1441" y="543"/>
                    </a:lnTo>
                    <a:lnTo>
                      <a:pt x="1443" y="537"/>
                    </a:lnTo>
                    <a:lnTo>
                      <a:pt x="1441" y="533"/>
                    </a:lnTo>
                    <a:lnTo>
                      <a:pt x="1437" y="529"/>
                    </a:lnTo>
                    <a:close/>
                    <a:moveTo>
                      <a:pt x="1027" y="500"/>
                    </a:moveTo>
                    <a:lnTo>
                      <a:pt x="1029" y="500"/>
                    </a:lnTo>
                    <a:lnTo>
                      <a:pt x="1027" y="508"/>
                    </a:lnTo>
                    <a:lnTo>
                      <a:pt x="1025" y="512"/>
                    </a:lnTo>
                    <a:lnTo>
                      <a:pt x="1027" y="520"/>
                    </a:lnTo>
                    <a:lnTo>
                      <a:pt x="1027" y="529"/>
                    </a:lnTo>
                    <a:lnTo>
                      <a:pt x="1025" y="533"/>
                    </a:lnTo>
                    <a:lnTo>
                      <a:pt x="1021" y="537"/>
                    </a:lnTo>
                    <a:lnTo>
                      <a:pt x="1021" y="535"/>
                    </a:lnTo>
                    <a:lnTo>
                      <a:pt x="1017" y="535"/>
                    </a:lnTo>
                    <a:lnTo>
                      <a:pt x="1015" y="539"/>
                    </a:lnTo>
                    <a:lnTo>
                      <a:pt x="1013" y="541"/>
                    </a:lnTo>
                    <a:lnTo>
                      <a:pt x="1015" y="543"/>
                    </a:lnTo>
                    <a:lnTo>
                      <a:pt x="1019" y="545"/>
                    </a:lnTo>
                    <a:lnTo>
                      <a:pt x="1013" y="548"/>
                    </a:lnTo>
                    <a:lnTo>
                      <a:pt x="1010" y="552"/>
                    </a:lnTo>
                    <a:lnTo>
                      <a:pt x="1010" y="554"/>
                    </a:lnTo>
                    <a:lnTo>
                      <a:pt x="1006" y="554"/>
                    </a:lnTo>
                    <a:lnTo>
                      <a:pt x="1002" y="554"/>
                    </a:lnTo>
                    <a:lnTo>
                      <a:pt x="1000" y="558"/>
                    </a:lnTo>
                    <a:lnTo>
                      <a:pt x="996" y="562"/>
                    </a:lnTo>
                    <a:lnTo>
                      <a:pt x="996" y="564"/>
                    </a:lnTo>
                    <a:lnTo>
                      <a:pt x="992" y="564"/>
                    </a:lnTo>
                    <a:lnTo>
                      <a:pt x="988" y="564"/>
                    </a:lnTo>
                    <a:lnTo>
                      <a:pt x="983" y="570"/>
                    </a:lnTo>
                    <a:lnTo>
                      <a:pt x="979" y="577"/>
                    </a:lnTo>
                    <a:lnTo>
                      <a:pt x="975" y="581"/>
                    </a:lnTo>
                    <a:lnTo>
                      <a:pt x="973" y="585"/>
                    </a:lnTo>
                    <a:lnTo>
                      <a:pt x="969" y="587"/>
                    </a:lnTo>
                    <a:lnTo>
                      <a:pt x="965" y="589"/>
                    </a:lnTo>
                    <a:lnTo>
                      <a:pt x="958" y="587"/>
                    </a:lnTo>
                    <a:lnTo>
                      <a:pt x="952" y="583"/>
                    </a:lnTo>
                    <a:lnTo>
                      <a:pt x="960" y="579"/>
                    </a:lnTo>
                    <a:lnTo>
                      <a:pt x="965" y="577"/>
                    </a:lnTo>
                    <a:lnTo>
                      <a:pt x="971" y="573"/>
                    </a:lnTo>
                    <a:lnTo>
                      <a:pt x="975" y="568"/>
                    </a:lnTo>
                    <a:lnTo>
                      <a:pt x="977" y="562"/>
                    </a:lnTo>
                    <a:lnTo>
                      <a:pt x="979" y="558"/>
                    </a:lnTo>
                    <a:lnTo>
                      <a:pt x="983" y="556"/>
                    </a:lnTo>
                    <a:lnTo>
                      <a:pt x="986" y="556"/>
                    </a:lnTo>
                    <a:lnTo>
                      <a:pt x="988" y="552"/>
                    </a:lnTo>
                    <a:lnTo>
                      <a:pt x="990" y="548"/>
                    </a:lnTo>
                    <a:lnTo>
                      <a:pt x="992" y="546"/>
                    </a:lnTo>
                    <a:lnTo>
                      <a:pt x="996" y="546"/>
                    </a:lnTo>
                    <a:lnTo>
                      <a:pt x="1004" y="539"/>
                    </a:lnTo>
                    <a:lnTo>
                      <a:pt x="1011" y="525"/>
                    </a:lnTo>
                    <a:lnTo>
                      <a:pt x="1019" y="512"/>
                    </a:lnTo>
                    <a:lnTo>
                      <a:pt x="1025" y="500"/>
                    </a:lnTo>
                    <a:lnTo>
                      <a:pt x="1027" y="500"/>
                    </a:lnTo>
                    <a:close/>
                    <a:moveTo>
                      <a:pt x="1388" y="38"/>
                    </a:moveTo>
                    <a:lnTo>
                      <a:pt x="1382" y="46"/>
                    </a:lnTo>
                    <a:lnTo>
                      <a:pt x="1376" y="57"/>
                    </a:lnTo>
                    <a:lnTo>
                      <a:pt x="1372" y="59"/>
                    </a:lnTo>
                    <a:lnTo>
                      <a:pt x="1374" y="71"/>
                    </a:lnTo>
                    <a:lnTo>
                      <a:pt x="1380" y="84"/>
                    </a:lnTo>
                    <a:lnTo>
                      <a:pt x="1386" y="84"/>
                    </a:lnTo>
                    <a:lnTo>
                      <a:pt x="1391" y="86"/>
                    </a:lnTo>
                    <a:lnTo>
                      <a:pt x="1395" y="82"/>
                    </a:lnTo>
                    <a:lnTo>
                      <a:pt x="1397" y="80"/>
                    </a:lnTo>
                    <a:lnTo>
                      <a:pt x="1397" y="76"/>
                    </a:lnTo>
                    <a:lnTo>
                      <a:pt x="1397" y="74"/>
                    </a:lnTo>
                    <a:lnTo>
                      <a:pt x="1401" y="71"/>
                    </a:lnTo>
                    <a:lnTo>
                      <a:pt x="1405" y="69"/>
                    </a:lnTo>
                    <a:lnTo>
                      <a:pt x="1407" y="65"/>
                    </a:lnTo>
                    <a:lnTo>
                      <a:pt x="1407" y="59"/>
                    </a:lnTo>
                    <a:lnTo>
                      <a:pt x="1397" y="48"/>
                    </a:lnTo>
                    <a:lnTo>
                      <a:pt x="1388" y="38"/>
                    </a:lnTo>
                    <a:close/>
                    <a:moveTo>
                      <a:pt x="1441" y="49"/>
                    </a:moveTo>
                    <a:lnTo>
                      <a:pt x="1441" y="59"/>
                    </a:lnTo>
                    <a:lnTo>
                      <a:pt x="1443" y="65"/>
                    </a:lnTo>
                    <a:lnTo>
                      <a:pt x="1445" y="67"/>
                    </a:lnTo>
                    <a:lnTo>
                      <a:pt x="1447" y="69"/>
                    </a:lnTo>
                    <a:lnTo>
                      <a:pt x="1451" y="69"/>
                    </a:lnTo>
                    <a:lnTo>
                      <a:pt x="1455" y="67"/>
                    </a:lnTo>
                    <a:lnTo>
                      <a:pt x="1459" y="63"/>
                    </a:lnTo>
                    <a:lnTo>
                      <a:pt x="1462" y="61"/>
                    </a:lnTo>
                    <a:lnTo>
                      <a:pt x="1461" y="57"/>
                    </a:lnTo>
                    <a:lnTo>
                      <a:pt x="1459" y="53"/>
                    </a:lnTo>
                    <a:lnTo>
                      <a:pt x="1453" y="53"/>
                    </a:lnTo>
                    <a:lnTo>
                      <a:pt x="1449" y="55"/>
                    </a:lnTo>
                    <a:lnTo>
                      <a:pt x="1445" y="51"/>
                    </a:lnTo>
                    <a:lnTo>
                      <a:pt x="1441" y="49"/>
                    </a:lnTo>
                    <a:close/>
                    <a:moveTo>
                      <a:pt x="1489" y="53"/>
                    </a:moveTo>
                    <a:lnTo>
                      <a:pt x="1493" y="59"/>
                    </a:lnTo>
                    <a:lnTo>
                      <a:pt x="1497" y="65"/>
                    </a:lnTo>
                    <a:lnTo>
                      <a:pt x="1501" y="69"/>
                    </a:lnTo>
                    <a:lnTo>
                      <a:pt x="1505" y="72"/>
                    </a:lnTo>
                    <a:lnTo>
                      <a:pt x="1508" y="72"/>
                    </a:lnTo>
                    <a:lnTo>
                      <a:pt x="1514" y="72"/>
                    </a:lnTo>
                    <a:lnTo>
                      <a:pt x="1520" y="71"/>
                    </a:lnTo>
                    <a:lnTo>
                      <a:pt x="1526" y="67"/>
                    </a:lnTo>
                    <a:lnTo>
                      <a:pt x="1530" y="65"/>
                    </a:lnTo>
                    <a:lnTo>
                      <a:pt x="1533" y="65"/>
                    </a:lnTo>
                    <a:lnTo>
                      <a:pt x="1532" y="61"/>
                    </a:lnTo>
                    <a:lnTo>
                      <a:pt x="1530" y="59"/>
                    </a:lnTo>
                    <a:lnTo>
                      <a:pt x="1510" y="53"/>
                    </a:lnTo>
                    <a:lnTo>
                      <a:pt x="1489" y="53"/>
                    </a:lnTo>
                    <a:close/>
                    <a:moveTo>
                      <a:pt x="1063" y="84"/>
                    </a:moveTo>
                    <a:lnTo>
                      <a:pt x="1059" y="86"/>
                    </a:lnTo>
                    <a:lnTo>
                      <a:pt x="1056" y="92"/>
                    </a:lnTo>
                    <a:lnTo>
                      <a:pt x="1056" y="94"/>
                    </a:lnTo>
                    <a:lnTo>
                      <a:pt x="1056" y="94"/>
                    </a:lnTo>
                    <a:lnTo>
                      <a:pt x="1057" y="94"/>
                    </a:lnTo>
                    <a:lnTo>
                      <a:pt x="1061" y="94"/>
                    </a:lnTo>
                    <a:lnTo>
                      <a:pt x="1063" y="88"/>
                    </a:lnTo>
                    <a:lnTo>
                      <a:pt x="1063" y="84"/>
                    </a:lnTo>
                    <a:close/>
                    <a:moveTo>
                      <a:pt x="1407" y="84"/>
                    </a:moveTo>
                    <a:lnTo>
                      <a:pt x="1405" y="92"/>
                    </a:lnTo>
                    <a:lnTo>
                      <a:pt x="1407" y="92"/>
                    </a:lnTo>
                    <a:lnTo>
                      <a:pt x="1411" y="94"/>
                    </a:lnTo>
                    <a:lnTo>
                      <a:pt x="1411" y="90"/>
                    </a:lnTo>
                    <a:lnTo>
                      <a:pt x="1411" y="86"/>
                    </a:lnTo>
                    <a:lnTo>
                      <a:pt x="1411" y="84"/>
                    </a:lnTo>
                    <a:lnTo>
                      <a:pt x="1407" y="84"/>
                    </a:lnTo>
                    <a:close/>
                    <a:moveTo>
                      <a:pt x="1424" y="90"/>
                    </a:moveTo>
                    <a:lnTo>
                      <a:pt x="1416" y="96"/>
                    </a:lnTo>
                    <a:lnTo>
                      <a:pt x="1407" y="103"/>
                    </a:lnTo>
                    <a:lnTo>
                      <a:pt x="1405" y="105"/>
                    </a:lnTo>
                    <a:lnTo>
                      <a:pt x="1403" y="107"/>
                    </a:lnTo>
                    <a:lnTo>
                      <a:pt x="1424" y="111"/>
                    </a:lnTo>
                    <a:lnTo>
                      <a:pt x="1447" y="113"/>
                    </a:lnTo>
                    <a:lnTo>
                      <a:pt x="1447" y="107"/>
                    </a:lnTo>
                    <a:lnTo>
                      <a:pt x="1447" y="101"/>
                    </a:lnTo>
                    <a:lnTo>
                      <a:pt x="1443" y="97"/>
                    </a:lnTo>
                    <a:lnTo>
                      <a:pt x="1437" y="96"/>
                    </a:lnTo>
                    <a:lnTo>
                      <a:pt x="1432" y="92"/>
                    </a:lnTo>
                    <a:lnTo>
                      <a:pt x="1424" y="90"/>
                    </a:lnTo>
                    <a:close/>
                    <a:moveTo>
                      <a:pt x="1257" y="119"/>
                    </a:moveTo>
                    <a:lnTo>
                      <a:pt x="1257" y="120"/>
                    </a:lnTo>
                    <a:lnTo>
                      <a:pt x="1259" y="122"/>
                    </a:lnTo>
                    <a:lnTo>
                      <a:pt x="1265" y="120"/>
                    </a:lnTo>
                    <a:lnTo>
                      <a:pt x="1267" y="120"/>
                    </a:lnTo>
                    <a:lnTo>
                      <a:pt x="1263" y="119"/>
                    </a:lnTo>
                    <a:lnTo>
                      <a:pt x="1257" y="119"/>
                    </a:lnTo>
                    <a:close/>
                    <a:moveTo>
                      <a:pt x="1067" y="128"/>
                    </a:moveTo>
                    <a:lnTo>
                      <a:pt x="1067" y="130"/>
                    </a:lnTo>
                    <a:lnTo>
                      <a:pt x="1065" y="134"/>
                    </a:lnTo>
                    <a:lnTo>
                      <a:pt x="1063" y="132"/>
                    </a:lnTo>
                    <a:lnTo>
                      <a:pt x="1067" y="128"/>
                    </a:lnTo>
                    <a:close/>
                    <a:moveTo>
                      <a:pt x="1904" y="155"/>
                    </a:moveTo>
                    <a:lnTo>
                      <a:pt x="1900" y="159"/>
                    </a:lnTo>
                    <a:lnTo>
                      <a:pt x="1896" y="163"/>
                    </a:lnTo>
                    <a:lnTo>
                      <a:pt x="1894" y="167"/>
                    </a:lnTo>
                    <a:lnTo>
                      <a:pt x="1890" y="170"/>
                    </a:lnTo>
                    <a:lnTo>
                      <a:pt x="1898" y="172"/>
                    </a:lnTo>
                    <a:lnTo>
                      <a:pt x="1906" y="172"/>
                    </a:lnTo>
                    <a:lnTo>
                      <a:pt x="1908" y="170"/>
                    </a:lnTo>
                    <a:lnTo>
                      <a:pt x="1912" y="168"/>
                    </a:lnTo>
                    <a:lnTo>
                      <a:pt x="1921" y="170"/>
                    </a:lnTo>
                    <a:lnTo>
                      <a:pt x="1931" y="172"/>
                    </a:lnTo>
                    <a:lnTo>
                      <a:pt x="1933" y="168"/>
                    </a:lnTo>
                    <a:lnTo>
                      <a:pt x="1933" y="165"/>
                    </a:lnTo>
                    <a:lnTo>
                      <a:pt x="1919" y="159"/>
                    </a:lnTo>
                    <a:lnTo>
                      <a:pt x="1904" y="155"/>
                    </a:lnTo>
                    <a:close/>
                    <a:moveTo>
                      <a:pt x="1545" y="159"/>
                    </a:moveTo>
                    <a:lnTo>
                      <a:pt x="1543" y="165"/>
                    </a:lnTo>
                    <a:lnTo>
                      <a:pt x="1541" y="172"/>
                    </a:lnTo>
                    <a:lnTo>
                      <a:pt x="1549" y="172"/>
                    </a:lnTo>
                    <a:lnTo>
                      <a:pt x="1556" y="172"/>
                    </a:lnTo>
                    <a:lnTo>
                      <a:pt x="1558" y="170"/>
                    </a:lnTo>
                    <a:lnTo>
                      <a:pt x="1558" y="170"/>
                    </a:lnTo>
                    <a:lnTo>
                      <a:pt x="1558" y="168"/>
                    </a:lnTo>
                    <a:lnTo>
                      <a:pt x="1556" y="168"/>
                    </a:lnTo>
                    <a:lnTo>
                      <a:pt x="1556" y="165"/>
                    </a:lnTo>
                    <a:lnTo>
                      <a:pt x="1555" y="165"/>
                    </a:lnTo>
                    <a:lnTo>
                      <a:pt x="1553" y="161"/>
                    </a:lnTo>
                    <a:lnTo>
                      <a:pt x="1551" y="159"/>
                    </a:lnTo>
                    <a:lnTo>
                      <a:pt x="1549" y="159"/>
                    </a:lnTo>
                    <a:lnTo>
                      <a:pt x="1545" y="159"/>
                    </a:lnTo>
                    <a:close/>
                    <a:moveTo>
                      <a:pt x="1603" y="591"/>
                    </a:moveTo>
                    <a:lnTo>
                      <a:pt x="1599" y="593"/>
                    </a:lnTo>
                    <a:lnTo>
                      <a:pt x="1595" y="594"/>
                    </a:lnTo>
                    <a:lnTo>
                      <a:pt x="1595" y="598"/>
                    </a:lnTo>
                    <a:lnTo>
                      <a:pt x="1599" y="598"/>
                    </a:lnTo>
                    <a:lnTo>
                      <a:pt x="1603" y="593"/>
                    </a:lnTo>
                    <a:lnTo>
                      <a:pt x="1603" y="591"/>
                    </a:lnTo>
                    <a:close/>
                    <a:moveTo>
                      <a:pt x="1240" y="109"/>
                    </a:moveTo>
                    <a:lnTo>
                      <a:pt x="1242" y="113"/>
                    </a:lnTo>
                    <a:lnTo>
                      <a:pt x="1244" y="113"/>
                    </a:lnTo>
                    <a:lnTo>
                      <a:pt x="1244" y="111"/>
                    </a:lnTo>
                    <a:lnTo>
                      <a:pt x="1242" y="109"/>
                    </a:lnTo>
                    <a:lnTo>
                      <a:pt x="1240" y="109"/>
                    </a:lnTo>
                    <a:close/>
                    <a:moveTo>
                      <a:pt x="1230" y="113"/>
                    </a:moveTo>
                    <a:lnTo>
                      <a:pt x="1230" y="115"/>
                    </a:lnTo>
                    <a:lnTo>
                      <a:pt x="1232" y="117"/>
                    </a:lnTo>
                    <a:lnTo>
                      <a:pt x="1232" y="115"/>
                    </a:lnTo>
                    <a:lnTo>
                      <a:pt x="1234" y="115"/>
                    </a:lnTo>
                    <a:lnTo>
                      <a:pt x="1234" y="113"/>
                    </a:lnTo>
                    <a:lnTo>
                      <a:pt x="1230" y="113"/>
                    </a:lnTo>
                    <a:close/>
                    <a:moveTo>
                      <a:pt x="1198" y="115"/>
                    </a:moveTo>
                    <a:lnTo>
                      <a:pt x="1196" y="115"/>
                    </a:lnTo>
                    <a:lnTo>
                      <a:pt x="1196" y="117"/>
                    </a:lnTo>
                    <a:lnTo>
                      <a:pt x="1198" y="117"/>
                    </a:lnTo>
                    <a:lnTo>
                      <a:pt x="1200" y="119"/>
                    </a:lnTo>
                    <a:lnTo>
                      <a:pt x="1200" y="115"/>
                    </a:lnTo>
                    <a:lnTo>
                      <a:pt x="1198" y="115"/>
                    </a:lnTo>
                    <a:close/>
                    <a:moveTo>
                      <a:pt x="1251" y="115"/>
                    </a:moveTo>
                    <a:lnTo>
                      <a:pt x="1249" y="117"/>
                    </a:lnTo>
                    <a:lnTo>
                      <a:pt x="1251" y="119"/>
                    </a:lnTo>
                    <a:lnTo>
                      <a:pt x="1253" y="117"/>
                    </a:lnTo>
                    <a:lnTo>
                      <a:pt x="1255" y="115"/>
                    </a:lnTo>
                    <a:lnTo>
                      <a:pt x="1255" y="115"/>
                    </a:lnTo>
                    <a:lnTo>
                      <a:pt x="1251" y="115"/>
                    </a:lnTo>
                    <a:close/>
                    <a:moveTo>
                      <a:pt x="1071" y="117"/>
                    </a:moveTo>
                    <a:lnTo>
                      <a:pt x="1073" y="117"/>
                    </a:lnTo>
                    <a:lnTo>
                      <a:pt x="1073" y="120"/>
                    </a:lnTo>
                    <a:lnTo>
                      <a:pt x="1071" y="126"/>
                    </a:lnTo>
                    <a:lnTo>
                      <a:pt x="1069" y="128"/>
                    </a:lnTo>
                    <a:lnTo>
                      <a:pt x="1067" y="126"/>
                    </a:lnTo>
                    <a:lnTo>
                      <a:pt x="1065" y="124"/>
                    </a:lnTo>
                    <a:lnTo>
                      <a:pt x="1067" y="119"/>
                    </a:lnTo>
                    <a:lnTo>
                      <a:pt x="1071" y="117"/>
                    </a:lnTo>
                    <a:close/>
                    <a:moveTo>
                      <a:pt x="1223" y="117"/>
                    </a:moveTo>
                    <a:lnTo>
                      <a:pt x="1223" y="120"/>
                    </a:lnTo>
                    <a:lnTo>
                      <a:pt x="1221" y="124"/>
                    </a:lnTo>
                    <a:lnTo>
                      <a:pt x="1226" y="122"/>
                    </a:lnTo>
                    <a:lnTo>
                      <a:pt x="1226" y="120"/>
                    </a:lnTo>
                    <a:lnTo>
                      <a:pt x="1226" y="117"/>
                    </a:lnTo>
                    <a:lnTo>
                      <a:pt x="1223" y="117"/>
                    </a:lnTo>
                    <a:close/>
                    <a:moveTo>
                      <a:pt x="1242" y="120"/>
                    </a:moveTo>
                    <a:lnTo>
                      <a:pt x="1240" y="124"/>
                    </a:lnTo>
                    <a:lnTo>
                      <a:pt x="1240" y="128"/>
                    </a:lnTo>
                    <a:lnTo>
                      <a:pt x="1242" y="126"/>
                    </a:lnTo>
                    <a:lnTo>
                      <a:pt x="1244" y="122"/>
                    </a:lnTo>
                    <a:lnTo>
                      <a:pt x="1244" y="120"/>
                    </a:lnTo>
                    <a:lnTo>
                      <a:pt x="1244" y="120"/>
                    </a:lnTo>
                    <a:lnTo>
                      <a:pt x="1244" y="119"/>
                    </a:lnTo>
                    <a:lnTo>
                      <a:pt x="1242" y="120"/>
                    </a:lnTo>
                    <a:close/>
                    <a:moveTo>
                      <a:pt x="1232" y="126"/>
                    </a:moveTo>
                    <a:lnTo>
                      <a:pt x="1234" y="132"/>
                    </a:lnTo>
                    <a:lnTo>
                      <a:pt x="1234" y="128"/>
                    </a:lnTo>
                    <a:lnTo>
                      <a:pt x="1232" y="126"/>
                    </a:lnTo>
                    <a:close/>
                    <a:moveTo>
                      <a:pt x="1261" y="126"/>
                    </a:moveTo>
                    <a:lnTo>
                      <a:pt x="1261" y="130"/>
                    </a:lnTo>
                    <a:lnTo>
                      <a:pt x="1261" y="134"/>
                    </a:lnTo>
                    <a:lnTo>
                      <a:pt x="1265" y="134"/>
                    </a:lnTo>
                    <a:lnTo>
                      <a:pt x="1265" y="134"/>
                    </a:lnTo>
                    <a:lnTo>
                      <a:pt x="1267" y="132"/>
                    </a:lnTo>
                    <a:lnTo>
                      <a:pt x="1267" y="132"/>
                    </a:lnTo>
                    <a:lnTo>
                      <a:pt x="1265" y="128"/>
                    </a:lnTo>
                    <a:lnTo>
                      <a:pt x="1261" y="126"/>
                    </a:lnTo>
                    <a:close/>
                    <a:moveTo>
                      <a:pt x="1249" y="128"/>
                    </a:moveTo>
                    <a:lnTo>
                      <a:pt x="1247" y="130"/>
                    </a:lnTo>
                    <a:lnTo>
                      <a:pt x="1246" y="134"/>
                    </a:lnTo>
                    <a:lnTo>
                      <a:pt x="1249" y="134"/>
                    </a:lnTo>
                    <a:lnTo>
                      <a:pt x="1251" y="134"/>
                    </a:lnTo>
                    <a:lnTo>
                      <a:pt x="1253" y="138"/>
                    </a:lnTo>
                    <a:lnTo>
                      <a:pt x="1257" y="142"/>
                    </a:lnTo>
                    <a:lnTo>
                      <a:pt x="1259" y="142"/>
                    </a:lnTo>
                    <a:lnTo>
                      <a:pt x="1259" y="140"/>
                    </a:lnTo>
                    <a:lnTo>
                      <a:pt x="1257" y="138"/>
                    </a:lnTo>
                    <a:lnTo>
                      <a:pt x="1255" y="138"/>
                    </a:lnTo>
                    <a:lnTo>
                      <a:pt x="1255" y="136"/>
                    </a:lnTo>
                    <a:lnTo>
                      <a:pt x="1257" y="132"/>
                    </a:lnTo>
                    <a:lnTo>
                      <a:pt x="1253" y="130"/>
                    </a:lnTo>
                    <a:lnTo>
                      <a:pt x="1249" y="128"/>
                    </a:lnTo>
                    <a:close/>
                    <a:moveTo>
                      <a:pt x="1409" y="136"/>
                    </a:moveTo>
                    <a:lnTo>
                      <a:pt x="1411" y="138"/>
                    </a:lnTo>
                    <a:lnTo>
                      <a:pt x="1413" y="140"/>
                    </a:lnTo>
                    <a:lnTo>
                      <a:pt x="1411" y="138"/>
                    </a:lnTo>
                    <a:lnTo>
                      <a:pt x="1407" y="138"/>
                    </a:lnTo>
                    <a:lnTo>
                      <a:pt x="1407" y="136"/>
                    </a:lnTo>
                    <a:lnTo>
                      <a:pt x="1409" y="136"/>
                    </a:lnTo>
                    <a:close/>
                    <a:moveTo>
                      <a:pt x="1537" y="163"/>
                    </a:moveTo>
                    <a:lnTo>
                      <a:pt x="1535" y="165"/>
                    </a:lnTo>
                    <a:lnTo>
                      <a:pt x="1533" y="167"/>
                    </a:lnTo>
                    <a:lnTo>
                      <a:pt x="1535" y="168"/>
                    </a:lnTo>
                    <a:lnTo>
                      <a:pt x="1539" y="168"/>
                    </a:lnTo>
                    <a:lnTo>
                      <a:pt x="1539" y="165"/>
                    </a:lnTo>
                    <a:lnTo>
                      <a:pt x="1537" y="163"/>
                    </a:lnTo>
                    <a:close/>
                    <a:moveTo>
                      <a:pt x="1522" y="165"/>
                    </a:moveTo>
                    <a:lnTo>
                      <a:pt x="1522" y="167"/>
                    </a:lnTo>
                    <a:lnTo>
                      <a:pt x="1520" y="170"/>
                    </a:lnTo>
                    <a:lnTo>
                      <a:pt x="1520" y="168"/>
                    </a:lnTo>
                    <a:lnTo>
                      <a:pt x="1522" y="165"/>
                    </a:lnTo>
                    <a:close/>
                    <a:moveTo>
                      <a:pt x="1700" y="424"/>
                    </a:moveTo>
                    <a:lnTo>
                      <a:pt x="1698" y="427"/>
                    </a:lnTo>
                    <a:lnTo>
                      <a:pt x="1695" y="429"/>
                    </a:lnTo>
                    <a:lnTo>
                      <a:pt x="1695" y="435"/>
                    </a:lnTo>
                    <a:lnTo>
                      <a:pt x="1695" y="439"/>
                    </a:lnTo>
                    <a:lnTo>
                      <a:pt x="1697" y="439"/>
                    </a:lnTo>
                    <a:lnTo>
                      <a:pt x="1702" y="435"/>
                    </a:lnTo>
                    <a:lnTo>
                      <a:pt x="1704" y="431"/>
                    </a:lnTo>
                    <a:lnTo>
                      <a:pt x="1704" y="429"/>
                    </a:lnTo>
                    <a:lnTo>
                      <a:pt x="1704" y="426"/>
                    </a:lnTo>
                    <a:lnTo>
                      <a:pt x="1700" y="424"/>
                    </a:lnTo>
                    <a:close/>
                    <a:moveTo>
                      <a:pt x="1242" y="145"/>
                    </a:moveTo>
                    <a:lnTo>
                      <a:pt x="1242" y="147"/>
                    </a:lnTo>
                    <a:lnTo>
                      <a:pt x="1240" y="149"/>
                    </a:lnTo>
                    <a:lnTo>
                      <a:pt x="1240" y="145"/>
                    </a:lnTo>
                    <a:lnTo>
                      <a:pt x="1242" y="145"/>
                    </a:lnTo>
                    <a:close/>
                    <a:moveTo>
                      <a:pt x="1762" y="182"/>
                    </a:moveTo>
                    <a:lnTo>
                      <a:pt x="1758" y="190"/>
                    </a:lnTo>
                    <a:lnTo>
                      <a:pt x="1762" y="191"/>
                    </a:lnTo>
                    <a:lnTo>
                      <a:pt x="1764" y="193"/>
                    </a:lnTo>
                    <a:lnTo>
                      <a:pt x="1766" y="193"/>
                    </a:lnTo>
                    <a:lnTo>
                      <a:pt x="1768" y="191"/>
                    </a:lnTo>
                    <a:lnTo>
                      <a:pt x="1769" y="191"/>
                    </a:lnTo>
                    <a:lnTo>
                      <a:pt x="1771" y="191"/>
                    </a:lnTo>
                    <a:lnTo>
                      <a:pt x="1771" y="188"/>
                    </a:lnTo>
                    <a:lnTo>
                      <a:pt x="1771" y="188"/>
                    </a:lnTo>
                    <a:lnTo>
                      <a:pt x="1768" y="184"/>
                    </a:lnTo>
                    <a:lnTo>
                      <a:pt x="1762" y="182"/>
                    </a:lnTo>
                    <a:close/>
                    <a:moveTo>
                      <a:pt x="1549" y="662"/>
                    </a:moveTo>
                    <a:lnTo>
                      <a:pt x="1547" y="665"/>
                    </a:lnTo>
                    <a:lnTo>
                      <a:pt x="1547" y="669"/>
                    </a:lnTo>
                    <a:lnTo>
                      <a:pt x="1549" y="665"/>
                    </a:lnTo>
                    <a:lnTo>
                      <a:pt x="1551" y="664"/>
                    </a:lnTo>
                    <a:lnTo>
                      <a:pt x="1553" y="662"/>
                    </a:lnTo>
                    <a:lnTo>
                      <a:pt x="1551" y="660"/>
                    </a:lnTo>
                    <a:lnTo>
                      <a:pt x="1551" y="660"/>
                    </a:lnTo>
                    <a:lnTo>
                      <a:pt x="1549" y="662"/>
                    </a:lnTo>
                    <a:close/>
                    <a:moveTo>
                      <a:pt x="1528" y="677"/>
                    </a:moveTo>
                    <a:lnTo>
                      <a:pt x="1524" y="681"/>
                    </a:lnTo>
                    <a:lnTo>
                      <a:pt x="1522" y="687"/>
                    </a:lnTo>
                    <a:lnTo>
                      <a:pt x="1522" y="688"/>
                    </a:lnTo>
                    <a:lnTo>
                      <a:pt x="1522" y="688"/>
                    </a:lnTo>
                    <a:lnTo>
                      <a:pt x="1524" y="688"/>
                    </a:lnTo>
                    <a:lnTo>
                      <a:pt x="1528" y="687"/>
                    </a:lnTo>
                    <a:lnTo>
                      <a:pt x="1530" y="681"/>
                    </a:lnTo>
                    <a:lnTo>
                      <a:pt x="1528" y="677"/>
                    </a:lnTo>
                    <a:close/>
                    <a:moveTo>
                      <a:pt x="1508" y="688"/>
                    </a:moveTo>
                    <a:lnTo>
                      <a:pt x="1507" y="692"/>
                    </a:lnTo>
                    <a:lnTo>
                      <a:pt x="1507" y="696"/>
                    </a:lnTo>
                    <a:lnTo>
                      <a:pt x="1507" y="698"/>
                    </a:lnTo>
                    <a:lnTo>
                      <a:pt x="1507" y="700"/>
                    </a:lnTo>
                    <a:lnTo>
                      <a:pt x="1507" y="700"/>
                    </a:lnTo>
                    <a:lnTo>
                      <a:pt x="1508" y="700"/>
                    </a:lnTo>
                    <a:lnTo>
                      <a:pt x="1510" y="692"/>
                    </a:lnTo>
                    <a:lnTo>
                      <a:pt x="1508" y="688"/>
                    </a:lnTo>
                    <a:close/>
                    <a:moveTo>
                      <a:pt x="1499" y="696"/>
                    </a:moveTo>
                    <a:lnTo>
                      <a:pt x="1493" y="704"/>
                    </a:lnTo>
                    <a:lnTo>
                      <a:pt x="1491" y="704"/>
                    </a:lnTo>
                    <a:lnTo>
                      <a:pt x="1489" y="706"/>
                    </a:lnTo>
                    <a:lnTo>
                      <a:pt x="1489" y="708"/>
                    </a:lnTo>
                    <a:lnTo>
                      <a:pt x="1487" y="710"/>
                    </a:lnTo>
                    <a:lnTo>
                      <a:pt x="1489" y="710"/>
                    </a:lnTo>
                    <a:lnTo>
                      <a:pt x="1491" y="710"/>
                    </a:lnTo>
                    <a:lnTo>
                      <a:pt x="1497" y="706"/>
                    </a:lnTo>
                    <a:lnTo>
                      <a:pt x="1503" y="702"/>
                    </a:lnTo>
                    <a:lnTo>
                      <a:pt x="1503" y="698"/>
                    </a:lnTo>
                    <a:lnTo>
                      <a:pt x="1501" y="698"/>
                    </a:lnTo>
                    <a:lnTo>
                      <a:pt x="1501" y="696"/>
                    </a:lnTo>
                    <a:lnTo>
                      <a:pt x="1499" y="696"/>
                    </a:lnTo>
                    <a:close/>
                    <a:moveTo>
                      <a:pt x="1480" y="712"/>
                    </a:moveTo>
                    <a:lnTo>
                      <a:pt x="1474" y="721"/>
                    </a:lnTo>
                    <a:lnTo>
                      <a:pt x="1474" y="725"/>
                    </a:lnTo>
                    <a:lnTo>
                      <a:pt x="1480" y="717"/>
                    </a:lnTo>
                    <a:lnTo>
                      <a:pt x="1482" y="713"/>
                    </a:lnTo>
                    <a:lnTo>
                      <a:pt x="1482" y="712"/>
                    </a:lnTo>
                    <a:lnTo>
                      <a:pt x="1480" y="71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79" name="Freeform 107"/>
              <p:cNvSpPr>
                <a:spLocks/>
              </p:cNvSpPr>
              <p:nvPr/>
            </p:nvSpPr>
            <p:spPr bwMode="gray">
              <a:xfrm>
                <a:off x="2992" y="2014"/>
                <a:ext cx="106" cy="84"/>
              </a:xfrm>
              <a:custGeom>
                <a:avLst/>
                <a:gdLst/>
                <a:ahLst/>
                <a:cxnLst>
                  <a:cxn ang="0">
                    <a:pos x="104" y="55"/>
                  </a:cxn>
                  <a:cxn ang="0">
                    <a:pos x="98" y="57"/>
                  </a:cxn>
                  <a:cxn ang="0">
                    <a:pos x="94" y="55"/>
                  </a:cxn>
                  <a:cxn ang="0">
                    <a:pos x="92" y="53"/>
                  </a:cxn>
                  <a:cxn ang="0">
                    <a:pos x="88" y="50"/>
                  </a:cxn>
                  <a:cxn ang="0">
                    <a:pos x="88" y="44"/>
                  </a:cxn>
                  <a:cxn ang="0">
                    <a:pos x="90" y="36"/>
                  </a:cxn>
                  <a:cxn ang="0">
                    <a:pos x="88" y="30"/>
                  </a:cxn>
                  <a:cxn ang="0">
                    <a:pos x="87" y="21"/>
                  </a:cxn>
                  <a:cxn ang="0">
                    <a:pos x="81" y="13"/>
                  </a:cxn>
                  <a:cxn ang="0">
                    <a:pos x="73" y="2"/>
                  </a:cxn>
                  <a:cxn ang="0">
                    <a:pos x="67" y="0"/>
                  </a:cxn>
                  <a:cxn ang="0">
                    <a:pos x="64" y="5"/>
                  </a:cxn>
                  <a:cxn ang="0">
                    <a:pos x="56" y="7"/>
                  </a:cxn>
                  <a:cxn ang="0">
                    <a:pos x="50" y="11"/>
                  </a:cxn>
                  <a:cxn ang="0">
                    <a:pos x="44" y="7"/>
                  </a:cxn>
                  <a:cxn ang="0">
                    <a:pos x="35" y="7"/>
                  </a:cxn>
                  <a:cxn ang="0">
                    <a:pos x="29" y="2"/>
                  </a:cxn>
                  <a:cxn ang="0">
                    <a:pos x="27" y="5"/>
                  </a:cxn>
                  <a:cxn ang="0">
                    <a:pos x="23" y="17"/>
                  </a:cxn>
                  <a:cxn ang="0">
                    <a:pos x="16" y="30"/>
                  </a:cxn>
                  <a:cxn ang="0">
                    <a:pos x="6" y="48"/>
                  </a:cxn>
                  <a:cxn ang="0">
                    <a:pos x="2" y="50"/>
                  </a:cxn>
                  <a:cxn ang="0">
                    <a:pos x="4" y="53"/>
                  </a:cxn>
                  <a:cxn ang="0">
                    <a:pos x="6" y="61"/>
                  </a:cxn>
                  <a:cxn ang="0">
                    <a:pos x="10" y="63"/>
                  </a:cxn>
                  <a:cxn ang="0">
                    <a:pos x="14" y="67"/>
                  </a:cxn>
                  <a:cxn ang="0">
                    <a:pos x="16" y="65"/>
                  </a:cxn>
                  <a:cxn ang="0">
                    <a:pos x="21" y="63"/>
                  </a:cxn>
                  <a:cxn ang="0">
                    <a:pos x="27" y="67"/>
                  </a:cxn>
                  <a:cxn ang="0">
                    <a:pos x="27" y="69"/>
                  </a:cxn>
                  <a:cxn ang="0">
                    <a:pos x="23" y="69"/>
                  </a:cxn>
                  <a:cxn ang="0">
                    <a:pos x="21" y="71"/>
                  </a:cxn>
                  <a:cxn ang="0">
                    <a:pos x="27" y="75"/>
                  </a:cxn>
                  <a:cxn ang="0">
                    <a:pos x="33" y="76"/>
                  </a:cxn>
                  <a:cxn ang="0">
                    <a:pos x="33" y="80"/>
                  </a:cxn>
                  <a:cxn ang="0">
                    <a:pos x="35" y="84"/>
                  </a:cxn>
                  <a:cxn ang="0">
                    <a:pos x="42" y="82"/>
                  </a:cxn>
                  <a:cxn ang="0">
                    <a:pos x="50" y="84"/>
                  </a:cxn>
                  <a:cxn ang="0">
                    <a:pos x="62" y="82"/>
                  </a:cxn>
                  <a:cxn ang="0">
                    <a:pos x="67" y="76"/>
                  </a:cxn>
                  <a:cxn ang="0">
                    <a:pos x="75" y="78"/>
                  </a:cxn>
                  <a:cxn ang="0">
                    <a:pos x="87" y="76"/>
                  </a:cxn>
                  <a:cxn ang="0">
                    <a:pos x="92" y="78"/>
                  </a:cxn>
                  <a:cxn ang="0">
                    <a:pos x="96" y="78"/>
                  </a:cxn>
                  <a:cxn ang="0">
                    <a:pos x="98" y="75"/>
                  </a:cxn>
                  <a:cxn ang="0">
                    <a:pos x="98" y="73"/>
                  </a:cxn>
                  <a:cxn ang="0">
                    <a:pos x="102" y="63"/>
                  </a:cxn>
                  <a:cxn ang="0">
                    <a:pos x="106" y="57"/>
                  </a:cxn>
                </a:cxnLst>
                <a:rect l="0" t="0" r="r" b="b"/>
                <a:pathLst>
                  <a:path w="106" h="84">
                    <a:moveTo>
                      <a:pt x="106" y="55"/>
                    </a:moveTo>
                    <a:lnTo>
                      <a:pt x="104" y="55"/>
                    </a:lnTo>
                    <a:lnTo>
                      <a:pt x="100" y="55"/>
                    </a:lnTo>
                    <a:lnTo>
                      <a:pt x="98" y="57"/>
                    </a:lnTo>
                    <a:lnTo>
                      <a:pt x="96" y="55"/>
                    </a:lnTo>
                    <a:lnTo>
                      <a:pt x="94" y="55"/>
                    </a:lnTo>
                    <a:lnTo>
                      <a:pt x="94" y="55"/>
                    </a:lnTo>
                    <a:lnTo>
                      <a:pt x="92" y="53"/>
                    </a:lnTo>
                    <a:lnTo>
                      <a:pt x="90" y="53"/>
                    </a:lnTo>
                    <a:lnTo>
                      <a:pt x="88" y="50"/>
                    </a:lnTo>
                    <a:lnTo>
                      <a:pt x="88" y="46"/>
                    </a:lnTo>
                    <a:lnTo>
                      <a:pt x="88" y="44"/>
                    </a:lnTo>
                    <a:lnTo>
                      <a:pt x="88" y="38"/>
                    </a:lnTo>
                    <a:lnTo>
                      <a:pt x="90" y="36"/>
                    </a:lnTo>
                    <a:lnTo>
                      <a:pt x="88" y="32"/>
                    </a:lnTo>
                    <a:lnTo>
                      <a:pt x="88" y="30"/>
                    </a:lnTo>
                    <a:lnTo>
                      <a:pt x="88" y="25"/>
                    </a:lnTo>
                    <a:lnTo>
                      <a:pt x="87" y="21"/>
                    </a:lnTo>
                    <a:lnTo>
                      <a:pt x="83" y="17"/>
                    </a:lnTo>
                    <a:lnTo>
                      <a:pt x="81" y="13"/>
                    </a:lnTo>
                    <a:lnTo>
                      <a:pt x="79" y="7"/>
                    </a:lnTo>
                    <a:lnTo>
                      <a:pt x="73" y="2"/>
                    </a:lnTo>
                    <a:lnTo>
                      <a:pt x="69" y="0"/>
                    </a:lnTo>
                    <a:lnTo>
                      <a:pt x="67" y="0"/>
                    </a:lnTo>
                    <a:lnTo>
                      <a:pt x="65" y="4"/>
                    </a:lnTo>
                    <a:lnTo>
                      <a:pt x="64" y="5"/>
                    </a:lnTo>
                    <a:lnTo>
                      <a:pt x="60" y="5"/>
                    </a:lnTo>
                    <a:lnTo>
                      <a:pt x="56" y="7"/>
                    </a:lnTo>
                    <a:lnTo>
                      <a:pt x="54" y="11"/>
                    </a:lnTo>
                    <a:lnTo>
                      <a:pt x="50" y="11"/>
                    </a:lnTo>
                    <a:lnTo>
                      <a:pt x="48" y="9"/>
                    </a:lnTo>
                    <a:lnTo>
                      <a:pt x="44" y="7"/>
                    </a:lnTo>
                    <a:lnTo>
                      <a:pt x="41" y="7"/>
                    </a:lnTo>
                    <a:lnTo>
                      <a:pt x="35" y="7"/>
                    </a:lnTo>
                    <a:lnTo>
                      <a:pt x="31" y="4"/>
                    </a:lnTo>
                    <a:lnTo>
                      <a:pt x="29" y="2"/>
                    </a:lnTo>
                    <a:lnTo>
                      <a:pt x="27" y="2"/>
                    </a:lnTo>
                    <a:lnTo>
                      <a:pt x="27" y="5"/>
                    </a:lnTo>
                    <a:lnTo>
                      <a:pt x="25" y="13"/>
                    </a:lnTo>
                    <a:lnTo>
                      <a:pt x="23" y="17"/>
                    </a:lnTo>
                    <a:lnTo>
                      <a:pt x="17" y="21"/>
                    </a:lnTo>
                    <a:lnTo>
                      <a:pt x="16" y="30"/>
                    </a:lnTo>
                    <a:lnTo>
                      <a:pt x="12" y="42"/>
                    </a:lnTo>
                    <a:lnTo>
                      <a:pt x="6" y="48"/>
                    </a:lnTo>
                    <a:lnTo>
                      <a:pt x="4" y="50"/>
                    </a:lnTo>
                    <a:lnTo>
                      <a:pt x="2" y="50"/>
                    </a:lnTo>
                    <a:lnTo>
                      <a:pt x="0" y="50"/>
                    </a:lnTo>
                    <a:lnTo>
                      <a:pt x="4" y="53"/>
                    </a:lnTo>
                    <a:lnTo>
                      <a:pt x="6" y="59"/>
                    </a:lnTo>
                    <a:lnTo>
                      <a:pt x="6" y="61"/>
                    </a:lnTo>
                    <a:lnTo>
                      <a:pt x="8" y="63"/>
                    </a:lnTo>
                    <a:lnTo>
                      <a:pt x="10" y="63"/>
                    </a:lnTo>
                    <a:lnTo>
                      <a:pt x="12" y="67"/>
                    </a:lnTo>
                    <a:lnTo>
                      <a:pt x="14" y="67"/>
                    </a:lnTo>
                    <a:lnTo>
                      <a:pt x="16" y="67"/>
                    </a:lnTo>
                    <a:lnTo>
                      <a:pt x="16" y="65"/>
                    </a:lnTo>
                    <a:lnTo>
                      <a:pt x="17" y="65"/>
                    </a:lnTo>
                    <a:lnTo>
                      <a:pt x="21" y="63"/>
                    </a:lnTo>
                    <a:lnTo>
                      <a:pt x="25" y="67"/>
                    </a:lnTo>
                    <a:lnTo>
                      <a:pt x="27" y="67"/>
                    </a:lnTo>
                    <a:lnTo>
                      <a:pt x="27" y="69"/>
                    </a:lnTo>
                    <a:lnTo>
                      <a:pt x="27" y="69"/>
                    </a:lnTo>
                    <a:lnTo>
                      <a:pt x="25" y="69"/>
                    </a:lnTo>
                    <a:lnTo>
                      <a:pt x="23" y="69"/>
                    </a:lnTo>
                    <a:lnTo>
                      <a:pt x="21" y="71"/>
                    </a:lnTo>
                    <a:lnTo>
                      <a:pt x="21" y="71"/>
                    </a:lnTo>
                    <a:lnTo>
                      <a:pt x="23" y="73"/>
                    </a:lnTo>
                    <a:lnTo>
                      <a:pt x="27" y="75"/>
                    </a:lnTo>
                    <a:lnTo>
                      <a:pt x="29" y="76"/>
                    </a:lnTo>
                    <a:lnTo>
                      <a:pt x="33" y="76"/>
                    </a:lnTo>
                    <a:lnTo>
                      <a:pt x="35" y="78"/>
                    </a:lnTo>
                    <a:lnTo>
                      <a:pt x="33" y="80"/>
                    </a:lnTo>
                    <a:lnTo>
                      <a:pt x="33" y="82"/>
                    </a:lnTo>
                    <a:lnTo>
                      <a:pt x="35" y="84"/>
                    </a:lnTo>
                    <a:lnTo>
                      <a:pt x="39" y="84"/>
                    </a:lnTo>
                    <a:lnTo>
                      <a:pt x="42" y="82"/>
                    </a:lnTo>
                    <a:lnTo>
                      <a:pt x="46" y="82"/>
                    </a:lnTo>
                    <a:lnTo>
                      <a:pt x="50" y="84"/>
                    </a:lnTo>
                    <a:lnTo>
                      <a:pt x="56" y="82"/>
                    </a:lnTo>
                    <a:lnTo>
                      <a:pt x="62" y="82"/>
                    </a:lnTo>
                    <a:lnTo>
                      <a:pt x="64" y="80"/>
                    </a:lnTo>
                    <a:lnTo>
                      <a:pt x="67" y="76"/>
                    </a:lnTo>
                    <a:lnTo>
                      <a:pt x="71" y="75"/>
                    </a:lnTo>
                    <a:lnTo>
                      <a:pt x="75" y="78"/>
                    </a:lnTo>
                    <a:lnTo>
                      <a:pt x="81" y="78"/>
                    </a:lnTo>
                    <a:lnTo>
                      <a:pt x="87" y="76"/>
                    </a:lnTo>
                    <a:lnTo>
                      <a:pt x="88" y="76"/>
                    </a:lnTo>
                    <a:lnTo>
                      <a:pt x="92" y="78"/>
                    </a:lnTo>
                    <a:lnTo>
                      <a:pt x="94" y="80"/>
                    </a:lnTo>
                    <a:lnTo>
                      <a:pt x="96" y="78"/>
                    </a:lnTo>
                    <a:lnTo>
                      <a:pt x="98" y="76"/>
                    </a:lnTo>
                    <a:lnTo>
                      <a:pt x="98" y="75"/>
                    </a:lnTo>
                    <a:lnTo>
                      <a:pt x="96" y="73"/>
                    </a:lnTo>
                    <a:lnTo>
                      <a:pt x="98" y="73"/>
                    </a:lnTo>
                    <a:lnTo>
                      <a:pt x="102" y="73"/>
                    </a:lnTo>
                    <a:lnTo>
                      <a:pt x="102" y="63"/>
                    </a:lnTo>
                    <a:lnTo>
                      <a:pt x="102" y="57"/>
                    </a:lnTo>
                    <a:lnTo>
                      <a:pt x="106" y="57"/>
                    </a:lnTo>
                    <a:lnTo>
                      <a:pt x="106" y="5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0" name="Freeform 108"/>
              <p:cNvSpPr>
                <a:spLocks/>
              </p:cNvSpPr>
              <p:nvPr/>
            </p:nvSpPr>
            <p:spPr bwMode="gray">
              <a:xfrm>
                <a:off x="3357" y="2397"/>
                <a:ext cx="11" cy="20"/>
              </a:xfrm>
              <a:custGeom>
                <a:avLst/>
                <a:gdLst/>
                <a:ahLst/>
                <a:cxnLst>
                  <a:cxn ang="0">
                    <a:pos x="0" y="14"/>
                  </a:cxn>
                  <a:cxn ang="0">
                    <a:pos x="6" y="18"/>
                  </a:cxn>
                  <a:cxn ang="0">
                    <a:pos x="9" y="20"/>
                  </a:cxn>
                  <a:cxn ang="0">
                    <a:pos x="11" y="12"/>
                  </a:cxn>
                  <a:cxn ang="0">
                    <a:pos x="11" y="4"/>
                  </a:cxn>
                  <a:cxn ang="0">
                    <a:pos x="9" y="0"/>
                  </a:cxn>
                  <a:cxn ang="0">
                    <a:pos x="8" y="0"/>
                  </a:cxn>
                  <a:cxn ang="0">
                    <a:pos x="4" y="6"/>
                  </a:cxn>
                  <a:cxn ang="0">
                    <a:pos x="2" y="14"/>
                  </a:cxn>
                  <a:cxn ang="0">
                    <a:pos x="0" y="14"/>
                  </a:cxn>
                </a:cxnLst>
                <a:rect l="0" t="0" r="r" b="b"/>
                <a:pathLst>
                  <a:path w="11" h="20">
                    <a:moveTo>
                      <a:pt x="0" y="14"/>
                    </a:moveTo>
                    <a:lnTo>
                      <a:pt x="6" y="18"/>
                    </a:lnTo>
                    <a:lnTo>
                      <a:pt x="9" y="20"/>
                    </a:lnTo>
                    <a:lnTo>
                      <a:pt x="11" y="12"/>
                    </a:lnTo>
                    <a:lnTo>
                      <a:pt x="11" y="4"/>
                    </a:lnTo>
                    <a:lnTo>
                      <a:pt x="9" y="0"/>
                    </a:lnTo>
                    <a:lnTo>
                      <a:pt x="8" y="0"/>
                    </a:lnTo>
                    <a:lnTo>
                      <a:pt x="4" y="6"/>
                    </a:lnTo>
                    <a:lnTo>
                      <a:pt x="2" y="14"/>
                    </a:lnTo>
                    <a:lnTo>
                      <a:pt x="0" y="1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1" name="Freeform 109"/>
              <p:cNvSpPr>
                <a:spLocks/>
              </p:cNvSpPr>
              <p:nvPr/>
            </p:nvSpPr>
            <p:spPr bwMode="gray">
              <a:xfrm>
                <a:off x="1893" y="2520"/>
                <a:ext cx="15" cy="8"/>
              </a:xfrm>
              <a:custGeom>
                <a:avLst/>
                <a:gdLst/>
                <a:ahLst/>
                <a:cxnLst>
                  <a:cxn ang="0">
                    <a:pos x="0" y="0"/>
                  </a:cxn>
                  <a:cxn ang="0">
                    <a:pos x="1" y="8"/>
                  </a:cxn>
                  <a:cxn ang="0">
                    <a:pos x="7" y="8"/>
                  </a:cxn>
                  <a:cxn ang="0">
                    <a:pos x="13" y="8"/>
                  </a:cxn>
                  <a:cxn ang="0">
                    <a:pos x="13" y="6"/>
                  </a:cxn>
                  <a:cxn ang="0">
                    <a:pos x="15" y="4"/>
                  </a:cxn>
                  <a:cxn ang="0">
                    <a:pos x="11" y="2"/>
                  </a:cxn>
                  <a:cxn ang="0">
                    <a:pos x="0" y="0"/>
                  </a:cxn>
                </a:cxnLst>
                <a:rect l="0" t="0" r="r" b="b"/>
                <a:pathLst>
                  <a:path w="15" h="8">
                    <a:moveTo>
                      <a:pt x="0" y="0"/>
                    </a:moveTo>
                    <a:lnTo>
                      <a:pt x="1" y="8"/>
                    </a:lnTo>
                    <a:lnTo>
                      <a:pt x="7" y="8"/>
                    </a:lnTo>
                    <a:lnTo>
                      <a:pt x="13" y="8"/>
                    </a:lnTo>
                    <a:lnTo>
                      <a:pt x="13" y="6"/>
                    </a:lnTo>
                    <a:lnTo>
                      <a:pt x="15" y="4"/>
                    </a:lnTo>
                    <a:lnTo>
                      <a:pt x="11"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2" name="Freeform 110"/>
              <p:cNvSpPr>
                <a:spLocks/>
              </p:cNvSpPr>
              <p:nvPr/>
            </p:nvSpPr>
            <p:spPr bwMode="gray">
              <a:xfrm>
                <a:off x="2610" y="2129"/>
                <a:ext cx="35" cy="84"/>
              </a:xfrm>
              <a:custGeom>
                <a:avLst/>
                <a:gdLst/>
                <a:ahLst/>
                <a:cxnLst>
                  <a:cxn ang="0">
                    <a:pos x="29" y="82"/>
                  </a:cxn>
                  <a:cxn ang="0">
                    <a:pos x="29" y="80"/>
                  </a:cxn>
                  <a:cxn ang="0">
                    <a:pos x="29" y="75"/>
                  </a:cxn>
                  <a:cxn ang="0">
                    <a:pos x="29" y="73"/>
                  </a:cxn>
                  <a:cxn ang="0">
                    <a:pos x="25" y="71"/>
                  </a:cxn>
                  <a:cxn ang="0">
                    <a:pos x="25" y="65"/>
                  </a:cxn>
                  <a:cxn ang="0">
                    <a:pos x="27" y="61"/>
                  </a:cxn>
                  <a:cxn ang="0">
                    <a:pos x="29" y="59"/>
                  </a:cxn>
                  <a:cxn ang="0">
                    <a:pos x="27" y="55"/>
                  </a:cxn>
                  <a:cxn ang="0">
                    <a:pos x="25" y="52"/>
                  </a:cxn>
                  <a:cxn ang="0">
                    <a:pos x="25" y="50"/>
                  </a:cxn>
                  <a:cxn ang="0">
                    <a:pos x="27" y="48"/>
                  </a:cxn>
                  <a:cxn ang="0">
                    <a:pos x="27" y="46"/>
                  </a:cxn>
                  <a:cxn ang="0">
                    <a:pos x="29" y="42"/>
                  </a:cxn>
                  <a:cxn ang="0">
                    <a:pos x="27" y="38"/>
                  </a:cxn>
                  <a:cxn ang="0">
                    <a:pos x="27" y="34"/>
                  </a:cxn>
                  <a:cxn ang="0">
                    <a:pos x="31" y="31"/>
                  </a:cxn>
                  <a:cxn ang="0">
                    <a:pos x="33" y="29"/>
                  </a:cxn>
                  <a:cxn ang="0">
                    <a:pos x="31" y="25"/>
                  </a:cxn>
                  <a:cxn ang="0">
                    <a:pos x="31" y="21"/>
                  </a:cxn>
                  <a:cxn ang="0">
                    <a:pos x="27" y="17"/>
                  </a:cxn>
                  <a:cxn ang="0">
                    <a:pos x="27" y="13"/>
                  </a:cxn>
                  <a:cxn ang="0">
                    <a:pos x="33" y="9"/>
                  </a:cxn>
                  <a:cxn ang="0">
                    <a:pos x="35" y="6"/>
                  </a:cxn>
                  <a:cxn ang="0">
                    <a:pos x="35" y="4"/>
                  </a:cxn>
                  <a:cxn ang="0">
                    <a:pos x="33" y="4"/>
                  </a:cxn>
                  <a:cxn ang="0">
                    <a:pos x="31" y="4"/>
                  </a:cxn>
                  <a:cxn ang="0">
                    <a:pos x="31" y="2"/>
                  </a:cxn>
                  <a:cxn ang="0">
                    <a:pos x="27" y="2"/>
                  </a:cxn>
                  <a:cxn ang="0">
                    <a:pos x="23" y="2"/>
                  </a:cxn>
                  <a:cxn ang="0">
                    <a:pos x="18" y="2"/>
                  </a:cxn>
                  <a:cxn ang="0">
                    <a:pos x="16" y="2"/>
                  </a:cxn>
                  <a:cxn ang="0">
                    <a:pos x="16" y="2"/>
                  </a:cxn>
                  <a:cxn ang="0">
                    <a:pos x="16" y="2"/>
                  </a:cxn>
                  <a:cxn ang="0">
                    <a:pos x="16" y="0"/>
                  </a:cxn>
                  <a:cxn ang="0">
                    <a:pos x="10" y="0"/>
                  </a:cxn>
                  <a:cxn ang="0">
                    <a:pos x="6" y="2"/>
                  </a:cxn>
                  <a:cxn ang="0">
                    <a:pos x="8" y="13"/>
                  </a:cxn>
                  <a:cxn ang="0">
                    <a:pos x="10" y="27"/>
                  </a:cxn>
                  <a:cxn ang="0">
                    <a:pos x="6" y="29"/>
                  </a:cxn>
                  <a:cxn ang="0">
                    <a:pos x="4" y="36"/>
                  </a:cxn>
                  <a:cxn ang="0">
                    <a:pos x="2" y="44"/>
                  </a:cxn>
                  <a:cxn ang="0">
                    <a:pos x="0" y="44"/>
                  </a:cxn>
                  <a:cxn ang="0">
                    <a:pos x="0" y="44"/>
                  </a:cxn>
                  <a:cxn ang="0">
                    <a:pos x="0" y="50"/>
                  </a:cxn>
                  <a:cxn ang="0">
                    <a:pos x="0" y="55"/>
                  </a:cxn>
                  <a:cxn ang="0">
                    <a:pos x="2" y="54"/>
                  </a:cxn>
                  <a:cxn ang="0">
                    <a:pos x="4" y="54"/>
                  </a:cxn>
                  <a:cxn ang="0">
                    <a:pos x="2" y="57"/>
                  </a:cxn>
                  <a:cxn ang="0">
                    <a:pos x="2" y="61"/>
                  </a:cxn>
                  <a:cxn ang="0">
                    <a:pos x="6" y="65"/>
                  </a:cxn>
                  <a:cxn ang="0">
                    <a:pos x="6" y="75"/>
                  </a:cxn>
                  <a:cxn ang="0">
                    <a:pos x="4" y="84"/>
                  </a:cxn>
                  <a:cxn ang="0">
                    <a:pos x="16" y="84"/>
                  </a:cxn>
                  <a:cxn ang="0">
                    <a:pos x="29" y="82"/>
                  </a:cxn>
                </a:cxnLst>
                <a:rect l="0" t="0" r="r" b="b"/>
                <a:pathLst>
                  <a:path w="35" h="84">
                    <a:moveTo>
                      <a:pt x="29" y="82"/>
                    </a:moveTo>
                    <a:lnTo>
                      <a:pt x="29" y="80"/>
                    </a:lnTo>
                    <a:lnTo>
                      <a:pt x="29" y="75"/>
                    </a:lnTo>
                    <a:lnTo>
                      <a:pt x="29" y="73"/>
                    </a:lnTo>
                    <a:lnTo>
                      <a:pt x="25" y="71"/>
                    </a:lnTo>
                    <a:lnTo>
                      <a:pt x="25" y="65"/>
                    </a:lnTo>
                    <a:lnTo>
                      <a:pt x="27" y="61"/>
                    </a:lnTo>
                    <a:lnTo>
                      <a:pt x="29" y="59"/>
                    </a:lnTo>
                    <a:lnTo>
                      <a:pt x="27" y="55"/>
                    </a:lnTo>
                    <a:lnTo>
                      <a:pt x="25" y="52"/>
                    </a:lnTo>
                    <a:lnTo>
                      <a:pt x="25" y="50"/>
                    </a:lnTo>
                    <a:lnTo>
                      <a:pt x="27" y="48"/>
                    </a:lnTo>
                    <a:lnTo>
                      <a:pt x="27" y="46"/>
                    </a:lnTo>
                    <a:lnTo>
                      <a:pt x="29" y="42"/>
                    </a:lnTo>
                    <a:lnTo>
                      <a:pt x="27" y="38"/>
                    </a:lnTo>
                    <a:lnTo>
                      <a:pt x="27" y="34"/>
                    </a:lnTo>
                    <a:lnTo>
                      <a:pt x="31" y="31"/>
                    </a:lnTo>
                    <a:lnTo>
                      <a:pt x="33" y="29"/>
                    </a:lnTo>
                    <a:lnTo>
                      <a:pt x="31" y="25"/>
                    </a:lnTo>
                    <a:lnTo>
                      <a:pt x="31" y="21"/>
                    </a:lnTo>
                    <a:lnTo>
                      <a:pt x="27" y="17"/>
                    </a:lnTo>
                    <a:lnTo>
                      <a:pt x="27" y="13"/>
                    </a:lnTo>
                    <a:lnTo>
                      <a:pt x="33" y="9"/>
                    </a:lnTo>
                    <a:lnTo>
                      <a:pt x="35" y="6"/>
                    </a:lnTo>
                    <a:lnTo>
                      <a:pt x="35" y="4"/>
                    </a:lnTo>
                    <a:lnTo>
                      <a:pt x="33" y="4"/>
                    </a:lnTo>
                    <a:lnTo>
                      <a:pt x="31" y="4"/>
                    </a:lnTo>
                    <a:lnTo>
                      <a:pt x="31" y="2"/>
                    </a:lnTo>
                    <a:lnTo>
                      <a:pt x="27" y="2"/>
                    </a:lnTo>
                    <a:lnTo>
                      <a:pt x="23" y="2"/>
                    </a:lnTo>
                    <a:lnTo>
                      <a:pt x="18" y="2"/>
                    </a:lnTo>
                    <a:lnTo>
                      <a:pt x="16" y="2"/>
                    </a:lnTo>
                    <a:lnTo>
                      <a:pt x="16" y="2"/>
                    </a:lnTo>
                    <a:lnTo>
                      <a:pt x="16" y="2"/>
                    </a:lnTo>
                    <a:lnTo>
                      <a:pt x="16" y="0"/>
                    </a:lnTo>
                    <a:lnTo>
                      <a:pt x="10" y="0"/>
                    </a:lnTo>
                    <a:lnTo>
                      <a:pt x="6" y="2"/>
                    </a:lnTo>
                    <a:lnTo>
                      <a:pt x="8" y="13"/>
                    </a:lnTo>
                    <a:lnTo>
                      <a:pt x="10" y="27"/>
                    </a:lnTo>
                    <a:lnTo>
                      <a:pt x="6" y="29"/>
                    </a:lnTo>
                    <a:lnTo>
                      <a:pt x="4" y="36"/>
                    </a:lnTo>
                    <a:lnTo>
                      <a:pt x="2" y="44"/>
                    </a:lnTo>
                    <a:lnTo>
                      <a:pt x="0" y="44"/>
                    </a:lnTo>
                    <a:lnTo>
                      <a:pt x="0" y="44"/>
                    </a:lnTo>
                    <a:lnTo>
                      <a:pt x="0" y="50"/>
                    </a:lnTo>
                    <a:lnTo>
                      <a:pt x="0" y="55"/>
                    </a:lnTo>
                    <a:lnTo>
                      <a:pt x="2" y="54"/>
                    </a:lnTo>
                    <a:lnTo>
                      <a:pt x="4" y="54"/>
                    </a:lnTo>
                    <a:lnTo>
                      <a:pt x="2" y="57"/>
                    </a:lnTo>
                    <a:lnTo>
                      <a:pt x="2" y="61"/>
                    </a:lnTo>
                    <a:lnTo>
                      <a:pt x="6" y="65"/>
                    </a:lnTo>
                    <a:lnTo>
                      <a:pt x="6" y="75"/>
                    </a:lnTo>
                    <a:lnTo>
                      <a:pt x="4" y="84"/>
                    </a:lnTo>
                    <a:lnTo>
                      <a:pt x="16" y="84"/>
                    </a:lnTo>
                    <a:lnTo>
                      <a:pt x="29" y="8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3" name="Freeform 111"/>
              <p:cNvSpPr>
                <a:spLocks/>
              </p:cNvSpPr>
              <p:nvPr/>
            </p:nvSpPr>
            <p:spPr bwMode="gray">
              <a:xfrm>
                <a:off x="2904" y="1897"/>
                <a:ext cx="134" cy="111"/>
              </a:xfrm>
              <a:custGeom>
                <a:avLst/>
                <a:gdLst/>
                <a:ahLst/>
                <a:cxnLst>
                  <a:cxn ang="0">
                    <a:pos x="65" y="3"/>
                  </a:cxn>
                  <a:cxn ang="0">
                    <a:pos x="59" y="7"/>
                  </a:cxn>
                  <a:cxn ang="0">
                    <a:pos x="54" y="9"/>
                  </a:cxn>
                  <a:cxn ang="0">
                    <a:pos x="52" y="3"/>
                  </a:cxn>
                  <a:cxn ang="0">
                    <a:pos x="54" y="2"/>
                  </a:cxn>
                  <a:cxn ang="0">
                    <a:pos x="48" y="0"/>
                  </a:cxn>
                  <a:cxn ang="0">
                    <a:pos x="8" y="15"/>
                  </a:cxn>
                  <a:cxn ang="0">
                    <a:pos x="2" y="15"/>
                  </a:cxn>
                  <a:cxn ang="0">
                    <a:pos x="0" y="26"/>
                  </a:cxn>
                  <a:cxn ang="0">
                    <a:pos x="2" y="34"/>
                  </a:cxn>
                  <a:cxn ang="0">
                    <a:pos x="2" y="44"/>
                  </a:cxn>
                  <a:cxn ang="0">
                    <a:pos x="4" y="51"/>
                  </a:cxn>
                  <a:cxn ang="0">
                    <a:pos x="6" y="67"/>
                  </a:cxn>
                  <a:cxn ang="0">
                    <a:pos x="11" y="71"/>
                  </a:cxn>
                  <a:cxn ang="0">
                    <a:pos x="19" y="73"/>
                  </a:cxn>
                  <a:cxn ang="0">
                    <a:pos x="25" y="74"/>
                  </a:cxn>
                  <a:cxn ang="0">
                    <a:pos x="34" y="80"/>
                  </a:cxn>
                  <a:cxn ang="0">
                    <a:pos x="42" y="82"/>
                  </a:cxn>
                  <a:cxn ang="0">
                    <a:pos x="48" y="90"/>
                  </a:cxn>
                  <a:cxn ang="0">
                    <a:pos x="50" y="94"/>
                  </a:cxn>
                  <a:cxn ang="0">
                    <a:pos x="59" y="94"/>
                  </a:cxn>
                  <a:cxn ang="0">
                    <a:pos x="65" y="96"/>
                  </a:cxn>
                  <a:cxn ang="0">
                    <a:pos x="73" y="99"/>
                  </a:cxn>
                  <a:cxn ang="0">
                    <a:pos x="77" y="99"/>
                  </a:cxn>
                  <a:cxn ang="0">
                    <a:pos x="81" y="96"/>
                  </a:cxn>
                  <a:cxn ang="0">
                    <a:pos x="92" y="90"/>
                  </a:cxn>
                  <a:cxn ang="0">
                    <a:pos x="102" y="92"/>
                  </a:cxn>
                  <a:cxn ang="0">
                    <a:pos x="109" y="96"/>
                  </a:cxn>
                  <a:cxn ang="0">
                    <a:pos x="115" y="101"/>
                  </a:cxn>
                  <a:cxn ang="0">
                    <a:pos x="119" y="109"/>
                  </a:cxn>
                  <a:cxn ang="0">
                    <a:pos x="125" y="109"/>
                  </a:cxn>
                  <a:cxn ang="0">
                    <a:pos x="127" y="101"/>
                  </a:cxn>
                  <a:cxn ang="0">
                    <a:pos x="129" y="92"/>
                  </a:cxn>
                  <a:cxn ang="0">
                    <a:pos x="132" y="84"/>
                  </a:cxn>
                  <a:cxn ang="0">
                    <a:pos x="130" y="78"/>
                  </a:cxn>
                  <a:cxn ang="0">
                    <a:pos x="130" y="67"/>
                  </a:cxn>
                  <a:cxn ang="0">
                    <a:pos x="132" y="59"/>
                  </a:cxn>
                  <a:cxn ang="0">
                    <a:pos x="130" y="53"/>
                  </a:cxn>
                  <a:cxn ang="0">
                    <a:pos x="130" y="46"/>
                  </a:cxn>
                  <a:cxn ang="0">
                    <a:pos x="132" y="34"/>
                  </a:cxn>
                  <a:cxn ang="0">
                    <a:pos x="130" y="23"/>
                  </a:cxn>
                  <a:cxn ang="0">
                    <a:pos x="130" y="17"/>
                  </a:cxn>
                  <a:cxn ang="0">
                    <a:pos x="119" y="13"/>
                  </a:cxn>
                  <a:cxn ang="0">
                    <a:pos x="105" y="15"/>
                  </a:cxn>
                  <a:cxn ang="0">
                    <a:pos x="100" y="15"/>
                  </a:cxn>
                  <a:cxn ang="0">
                    <a:pos x="82" y="11"/>
                  </a:cxn>
                  <a:cxn ang="0">
                    <a:pos x="69" y="5"/>
                  </a:cxn>
                  <a:cxn ang="0">
                    <a:pos x="69" y="5"/>
                  </a:cxn>
                </a:cxnLst>
                <a:rect l="0" t="0" r="r" b="b"/>
                <a:pathLst>
                  <a:path w="134" h="111">
                    <a:moveTo>
                      <a:pt x="69" y="5"/>
                    </a:moveTo>
                    <a:lnTo>
                      <a:pt x="65" y="3"/>
                    </a:lnTo>
                    <a:lnTo>
                      <a:pt x="63" y="3"/>
                    </a:lnTo>
                    <a:lnTo>
                      <a:pt x="59" y="7"/>
                    </a:lnTo>
                    <a:lnTo>
                      <a:pt x="56" y="7"/>
                    </a:lnTo>
                    <a:lnTo>
                      <a:pt x="54" y="9"/>
                    </a:lnTo>
                    <a:lnTo>
                      <a:pt x="52" y="7"/>
                    </a:lnTo>
                    <a:lnTo>
                      <a:pt x="52" y="3"/>
                    </a:lnTo>
                    <a:lnTo>
                      <a:pt x="54" y="3"/>
                    </a:lnTo>
                    <a:lnTo>
                      <a:pt x="54" y="2"/>
                    </a:lnTo>
                    <a:lnTo>
                      <a:pt x="52" y="0"/>
                    </a:lnTo>
                    <a:lnTo>
                      <a:pt x="48" y="0"/>
                    </a:lnTo>
                    <a:lnTo>
                      <a:pt x="29" y="7"/>
                    </a:lnTo>
                    <a:lnTo>
                      <a:pt x="8" y="15"/>
                    </a:lnTo>
                    <a:lnTo>
                      <a:pt x="4" y="15"/>
                    </a:lnTo>
                    <a:lnTo>
                      <a:pt x="2" y="15"/>
                    </a:lnTo>
                    <a:lnTo>
                      <a:pt x="0" y="21"/>
                    </a:lnTo>
                    <a:lnTo>
                      <a:pt x="0" y="26"/>
                    </a:lnTo>
                    <a:lnTo>
                      <a:pt x="0" y="32"/>
                    </a:lnTo>
                    <a:lnTo>
                      <a:pt x="2" y="34"/>
                    </a:lnTo>
                    <a:lnTo>
                      <a:pt x="2" y="38"/>
                    </a:lnTo>
                    <a:lnTo>
                      <a:pt x="2" y="44"/>
                    </a:lnTo>
                    <a:lnTo>
                      <a:pt x="4" y="48"/>
                    </a:lnTo>
                    <a:lnTo>
                      <a:pt x="4" y="51"/>
                    </a:lnTo>
                    <a:lnTo>
                      <a:pt x="4" y="61"/>
                    </a:lnTo>
                    <a:lnTo>
                      <a:pt x="6" y="67"/>
                    </a:lnTo>
                    <a:lnTo>
                      <a:pt x="10" y="69"/>
                    </a:lnTo>
                    <a:lnTo>
                      <a:pt x="11" y="71"/>
                    </a:lnTo>
                    <a:lnTo>
                      <a:pt x="15" y="71"/>
                    </a:lnTo>
                    <a:lnTo>
                      <a:pt x="19" y="73"/>
                    </a:lnTo>
                    <a:lnTo>
                      <a:pt x="21" y="74"/>
                    </a:lnTo>
                    <a:lnTo>
                      <a:pt x="25" y="74"/>
                    </a:lnTo>
                    <a:lnTo>
                      <a:pt x="31" y="78"/>
                    </a:lnTo>
                    <a:lnTo>
                      <a:pt x="34" y="80"/>
                    </a:lnTo>
                    <a:lnTo>
                      <a:pt x="38" y="80"/>
                    </a:lnTo>
                    <a:lnTo>
                      <a:pt x="42" y="82"/>
                    </a:lnTo>
                    <a:lnTo>
                      <a:pt x="46" y="86"/>
                    </a:lnTo>
                    <a:lnTo>
                      <a:pt x="48" y="90"/>
                    </a:lnTo>
                    <a:lnTo>
                      <a:pt x="50" y="94"/>
                    </a:lnTo>
                    <a:lnTo>
                      <a:pt x="50" y="94"/>
                    </a:lnTo>
                    <a:lnTo>
                      <a:pt x="56" y="94"/>
                    </a:lnTo>
                    <a:lnTo>
                      <a:pt x="59" y="94"/>
                    </a:lnTo>
                    <a:lnTo>
                      <a:pt x="61" y="94"/>
                    </a:lnTo>
                    <a:lnTo>
                      <a:pt x="65" y="96"/>
                    </a:lnTo>
                    <a:lnTo>
                      <a:pt x="69" y="97"/>
                    </a:lnTo>
                    <a:lnTo>
                      <a:pt x="73" y="99"/>
                    </a:lnTo>
                    <a:lnTo>
                      <a:pt x="75" y="99"/>
                    </a:lnTo>
                    <a:lnTo>
                      <a:pt x="77" y="99"/>
                    </a:lnTo>
                    <a:lnTo>
                      <a:pt x="79" y="97"/>
                    </a:lnTo>
                    <a:lnTo>
                      <a:pt x="81" y="96"/>
                    </a:lnTo>
                    <a:lnTo>
                      <a:pt x="86" y="94"/>
                    </a:lnTo>
                    <a:lnTo>
                      <a:pt x="92" y="90"/>
                    </a:lnTo>
                    <a:lnTo>
                      <a:pt x="98" y="90"/>
                    </a:lnTo>
                    <a:lnTo>
                      <a:pt x="102" y="92"/>
                    </a:lnTo>
                    <a:lnTo>
                      <a:pt x="105" y="94"/>
                    </a:lnTo>
                    <a:lnTo>
                      <a:pt x="109" y="96"/>
                    </a:lnTo>
                    <a:lnTo>
                      <a:pt x="113" y="99"/>
                    </a:lnTo>
                    <a:lnTo>
                      <a:pt x="115" y="101"/>
                    </a:lnTo>
                    <a:lnTo>
                      <a:pt x="115" y="105"/>
                    </a:lnTo>
                    <a:lnTo>
                      <a:pt x="119" y="109"/>
                    </a:lnTo>
                    <a:lnTo>
                      <a:pt x="121" y="111"/>
                    </a:lnTo>
                    <a:lnTo>
                      <a:pt x="125" y="109"/>
                    </a:lnTo>
                    <a:lnTo>
                      <a:pt x="129" y="105"/>
                    </a:lnTo>
                    <a:lnTo>
                      <a:pt x="127" y="101"/>
                    </a:lnTo>
                    <a:lnTo>
                      <a:pt x="127" y="96"/>
                    </a:lnTo>
                    <a:lnTo>
                      <a:pt x="129" y="92"/>
                    </a:lnTo>
                    <a:lnTo>
                      <a:pt x="130" y="90"/>
                    </a:lnTo>
                    <a:lnTo>
                      <a:pt x="132" y="84"/>
                    </a:lnTo>
                    <a:lnTo>
                      <a:pt x="134" y="80"/>
                    </a:lnTo>
                    <a:lnTo>
                      <a:pt x="130" y="78"/>
                    </a:lnTo>
                    <a:lnTo>
                      <a:pt x="129" y="71"/>
                    </a:lnTo>
                    <a:lnTo>
                      <a:pt x="130" y="67"/>
                    </a:lnTo>
                    <a:lnTo>
                      <a:pt x="130" y="63"/>
                    </a:lnTo>
                    <a:lnTo>
                      <a:pt x="132" y="59"/>
                    </a:lnTo>
                    <a:lnTo>
                      <a:pt x="132" y="57"/>
                    </a:lnTo>
                    <a:lnTo>
                      <a:pt x="130" y="53"/>
                    </a:lnTo>
                    <a:lnTo>
                      <a:pt x="130" y="50"/>
                    </a:lnTo>
                    <a:lnTo>
                      <a:pt x="130" y="46"/>
                    </a:lnTo>
                    <a:lnTo>
                      <a:pt x="130" y="40"/>
                    </a:lnTo>
                    <a:lnTo>
                      <a:pt x="132" y="34"/>
                    </a:lnTo>
                    <a:lnTo>
                      <a:pt x="134" y="28"/>
                    </a:lnTo>
                    <a:lnTo>
                      <a:pt x="130" y="23"/>
                    </a:lnTo>
                    <a:lnTo>
                      <a:pt x="130" y="19"/>
                    </a:lnTo>
                    <a:lnTo>
                      <a:pt x="130" y="17"/>
                    </a:lnTo>
                    <a:lnTo>
                      <a:pt x="129" y="15"/>
                    </a:lnTo>
                    <a:lnTo>
                      <a:pt x="119" y="13"/>
                    </a:lnTo>
                    <a:lnTo>
                      <a:pt x="111" y="13"/>
                    </a:lnTo>
                    <a:lnTo>
                      <a:pt x="105" y="15"/>
                    </a:lnTo>
                    <a:lnTo>
                      <a:pt x="104" y="15"/>
                    </a:lnTo>
                    <a:lnTo>
                      <a:pt x="100" y="15"/>
                    </a:lnTo>
                    <a:lnTo>
                      <a:pt x="92" y="13"/>
                    </a:lnTo>
                    <a:lnTo>
                      <a:pt x="82" y="11"/>
                    </a:lnTo>
                    <a:lnTo>
                      <a:pt x="73" y="9"/>
                    </a:lnTo>
                    <a:lnTo>
                      <a:pt x="69" y="5"/>
                    </a:lnTo>
                    <a:lnTo>
                      <a:pt x="69" y="5"/>
                    </a:lnTo>
                    <a:lnTo>
                      <a:pt x="69" y="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4" name="Freeform 112"/>
              <p:cNvSpPr>
                <a:spLocks noEditPoints="1"/>
              </p:cNvSpPr>
              <p:nvPr/>
            </p:nvSpPr>
            <p:spPr bwMode="gray">
              <a:xfrm>
                <a:off x="4184" y="2520"/>
                <a:ext cx="117" cy="206"/>
              </a:xfrm>
              <a:custGeom>
                <a:avLst/>
                <a:gdLst/>
                <a:ahLst/>
                <a:cxnLst>
                  <a:cxn ang="0">
                    <a:pos x="100" y="156"/>
                  </a:cxn>
                  <a:cxn ang="0">
                    <a:pos x="90" y="161"/>
                  </a:cxn>
                  <a:cxn ang="0">
                    <a:pos x="81" y="163"/>
                  </a:cxn>
                  <a:cxn ang="0">
                    <a:pos x="71" y="161"/>
                  </a:cxn>
                  <a:cxn ang="0">
                    <a:pos x="61" y="177"/>
                  </a:cxn>
                  <a:cxn ang="0">
                    <a:pos x="61" y="183"/>
                  </a:cxn>
                  <a:cxn ang="0">
                    <a:pos x="69" y="177"/>
                  </a:cxn>
                  <a:cxn ang="0">
                    <a:pos x="84" y="183"/>
                  </a:cxn>
                  <a:cxn ang="0">
                    <a:pos x="92" y="198"/>
                  </a:cxn>
                  <a:cxn ang="0">
                    <a:pos x="102" y="204"/>
                  </a:cxn>
                  <a:cxn ang="0">
                    <a:pos x="106" y="190"/>
                  </a:cxn>
                  <a:cxn ang="0">
                    <a:pos x="109" y="181"/>
                  </a:cxn>
                  <a:cxn ang="0">
                    <a:pos x="117" y="163"/>
                  </a:cxn>
                  <a:cxn ang="0">
                    <a:pos x="111" y="146"/>
                  </a:cxn>
                  <a:cxn ang="0">
                    <a:pos x="90" y="135"/>
                  </a:cxn>
                  <a:cxn ang="0">
                    <a:pos x="90" y="140"/>
                  </a:cxn>
                  <a:cxn ang="0">
                    <a:pos x="92" y="135"/>
                  </a:cxn>
                  <a:cxn ang="0">
                    <a:pos x="77" y="138"/>
                  </a:cxn>
                  <a:cxn ang="0">
                    <a:pos x="71" y="129"/>
                  </a:cxn>
                  <a:cxn ang="0">
                    <a:pos x="63" y="138"/>
                  </a:cxn>
                  <a:cxn ang="0">
                    <a:pos x="73" y="146"/>
                  </a:cxn>
                  <a:cxn ang="0">
                    <a:pos x="77" y="140"/>
                  </a:cxn>
                  <a:cxn ang="0">
                    <a:pos x="88" y="129"/>
                  </a:cxn>
                  <a:cxn ang="0">
                    <a:pos x="81" y="131"/>
                  </a:cxn>
                  <a:cxn ang="0">
                    <a:pos x="77" y="123"/>
                  </a:cxn>
                  <a:cxn ang="0">
                    <a:pos x="98" y="119"/>
                  </a:cxn>
                  <a:cxn ang="0">
                    <a:pos x="106" y="135"/>
                  </a:cxn>
                  <a:cxn ang="0">
                    <a:pos x="104" y="117"/>
                  </a:cxn>
                  <a:cxn ang="0">
                    <a:pos x="29" y="119"/>
                  </a:cxn>
                  <a:cxn ang="0">
                    <a:pos x="13" y="148"/>
                  </a:cxn>
                  <a:cxn ang="0">
                    <a:pos x="0" y="160"/>
                  </a:cxn>
                  <a:cxn ang="0">
                    <a:pos x="17" y="152"/>
                  </a:cxn>
                  <a:cxn ang="0">
                    <a:pos x="33" y="129"/>
                  </a:cxn>
                  <a:cxn ang="0">
                    <a:pos x="59" y="123"/>
                  </a:cxn>
                  <a:cxn ang="0">
                    <a:pos x="71" y="121"/>
                  </a:cxn>
                  <a:cxn ang="0">
                    <a:pos x="77" y="102"/>
                  </a:cxn>
                  <a:cxn ang="0">
                    <a:pos x="84" y="110"/>
                  </a:cxn>
                  <a:cxn ang="0">
                    <a:pos x="77" y="102"/>
                  </a:cxn>
                  <a:cxn ang="0">
                    <a:pos x="38" y="108"/>
                  </a:cxn>
                  <a:cxn ang="0">
                    <a:pos x="59" y="98"/>
                  </a:cxn>
                  <a:cxn ang="0">
                    <a:pos x="61" y="100"/>
                  </a:cxn>
                  <a:cxn ang="0">
                    <a:pos x="98" y="108"/>
                  </a:cxn>
                  <a:cxn ang="0">
                    <a:pos x="106" y="114"/>
                  </a:cxn>
                  <a:cxn ang="0">
                    <a:pos x="102" y="94"/>
                  </a:cxn>
                  <a:cxn ang="0">
                    <a:pos x="42" y="83"/>
                  </a:cxn>
                  <a:cxn ang="0">
                    <a:pos x="52" y="100"/>
                  </a:cxn>
                  <a:cxn ang="0">
                    <a:pos x="48" y="83"/>
                  </a:cxn>
                  <a:cxn ang="0">
                    <a:pos x="92" y="77"/>
                  </a:cxn>
                  <a:cxn ang="0">
                    <a:pos x="44" y="29"/>
                  </a:cxn>
                  <a:cxn ang="0">
                    <a:pos x="42" y="37"/>
                  </a:cxn>
                  <a:cxn ang="0">
                    <a:pos x="35" y="41"/>
                  </a:cxn>
                  <a:cxn ang="0">
                    <a:pos x="33" y="44"/>
                  </a:cxn>
                  <a:cxn ang="0">
                    <a:pos x="44" y="62"/>
                  </a:cxn>
                  <a:cxn ang="0">
                    <a:pos x="48" y="75"/>
                  </a:cxn>
                  <a:cxn ang="0">
                    <a:pos x="65" y="79"/>
                  </a:cxn>
                  <a:cxn ang="0">
                    <a:pos x="77" y="85"/>
                  </a:cxn>
                  <a:cxn ang="0">
                    <a:pos x="86" y="90"/>
                  </a:cxn>
                  <a:cxn ang="0">
                    <a:pos x="79" y="73"/>
                  </a:cxn>
                  <a:cxn ang="0">
                    <a:pos x="65" y="69"/>
                  </a:cxn>
                  <a:cxn ang="0">
                    <a:pos x="56" y="60"/>
                  </a:cxn>
                  <a:cxn ang="0">
                    <a:pos x="56" y="46"/>
                  </a:cxn>
                  <a:cxn ang="0">
                    <a:pos x="63" y="18"/>
                  </a:cxn>
                  <a:cxn ang="0">
                    <a:pos x="61" y="4"/>
                  </a:cxn>
                </a:cxnLst>
                <a:rect l="0" t="0" r="r" b="b"/>
                <a:pathLst>
                  <a:path w="117" h="206">
                    <a:moveTo>
                      <a:pt x="104" y="146"/>
                    </a:moveTo>
                    <a:lnTo>
                      <a:pt x="104" y="150"/>
                    </a:lnTo>
                    <a:lnTo>
                      <a:pt x="104" y="156"/>
                    </a:lnTo>
                    <a:lnTo>
                      <a:pt x="100" y="156"/>
                    </a:lnTo>
                    <a:lnTo>
                      <a:pt x="96" y="156"/>
                    </a:lnTo>
                    <a:lnTo>
                      <a:pt x="96" y="158"/>
                    </a:lnTo>
                    <a:lnTo>
                      <a:pt x="96" y="161"/>
                    </a:lnTo>
                    <a:lnTo>
                      <a:pt x="90" y="161"/>
                    </a:lnTo>
                    <a:lnTo>
                      <a:pt x="83" y="163"/>
                    </a:lnTo>
                    <a:lnTo>
                      <a:pt x="83" y="165"/>
                    </a:lnTo>
                    <a:lnTo>
                      <a:pt x="81" y="165"/>
                    </a:lnTo>
                    <a:lnTo>
                      <a:pt x="81" y="163"/>
                    </a:lnTo>
                    <a:lnTo>
                      <a:pt x="81" y="161"/>
                    </a:lnTo>
                    <a:lnTo>
                      <a:pt x="79" y="160"/>
                    </a:lnTo>
                    <a:lnTo>
                      <a:pt x="73" y="160"/>
                    </a:lnTo>
                    <a:lnTo>
                      <a:pt x="71" y="161"/>
                    </a:lnTo>
                    <a:lnTo>
                      <a:pt x="65" y="165"/>
                    </a:lnTo>
                    <a:lnTo>
                      <a:pt x="61" y="167"/>
                    </a:lnTo>
                    <a:lnTo>
                      <a:pt x="61" y="171"/>
                    </a:lnTo>
                    <a:lnTo>
                      <a:pt x="61" y="177"/>
                    </a:lnTo>
                    <a:lnTo>
                      <a:pt x="59" y="179"/>
                    </a:lnTo>
                    <a:lnTo>
                      <a:pt x="58" y="181"/>
                    </a:lnTo>
                    <a:lnTo>
                      <a:pt x="59" y="183"/>
                    </a:lnTo>
                    <a:lnTo>
                      <a:pt x="61" y="183"/>
                    </a:lnTo>
                    <a:lnTo>
                      <a:pt x="65" y="179"/>
                    </a:lnTo>
                    <a:lnTo>
                      <a:pt x="67" y="175"/>
                    </a:lnTo>
                    <a:lnTo>
                      <a:pt x="69" y="173"/>
                    </a:lnTo>
                    <a:lnTo>
                      <a:pt x="69" y="177"/>
                    </a:lnTo>
                    <a:lnTo>
                      <a:pt x="79" y="177"/>
                    </a:lnTo>
                    <a:lnTo>
                      <a:pt x="86" y="177"/>
                    </a:lnTo>
                    <a:lnTo>
                      <a:pt x="86" y="181"/>
                    </a:lnTo>
                    <a:lnTo>
                      <a:pt x="84" y="183"/>
                    </a:lnTo>
                    <a:lnTo>
                      <a:pt x="83" y="183"/>
                    </a:lnTo>
                    <a:lnTo>
                      <a:pt x="84" y="190"/>
                    </a:lnTo>
                    <a:lnTo>
                      <a:pt x="88" y="196"/>
                    </a:lnTo>
                    <a:lnTo>
                      <a:pt x="92" y="198"/>
                    </a:lnTo>
                    <a:lnTo>
                      <a:pt x="100" y="200"/>
                    </a:lnTo>
                    <a:lnTo>
                      <a:pt x="100" y="204"/>
                    </a:lnTo>
                    <a:lnTo>
                      <a:pt x="100" y="206"/>
                    </a:lnTo>
                    <a:lnTo>
                      <a:pt x="102" y="204"/>
                    </a:lnTo>
                    <a:lnTo>
                      <a:pt x="106" y="202"/>
                    </a:lnTo>
                    <a:lnTo>
                      <a:pt x="104" y="194"/>
                    </a:lnTo>
                    <a:lnTo>
                      <a:pt x="104" y="188"/>
                    </a:lnTo>
                    <a:lnTo>
                      <a:pt x="106" y="190"/>
                    </a:lnTo>
                    <a:lnTo>
                      <a:pt x="107" y="190"/>
                    </a:lnTo>
                    <a:lnTo>
                      <a:pt x="107" y="188"/>
                    </a:lnTo>
                    <a:lnTo>
                      <a:pt x="106" y="181"/>
                    </a:lnTo>
                    <a:lnTo>
                      <a:pt x="109" y="181"/>
                    </a:lnTo>
                    <a:lnTo>
                      <a:pt x="111" y="177"/>
                    </a:lnTo>
                    <a:lnTo>
                      <a:pt x="113" y="173"/>
                    </a:lnTo>
                    <a:lnTo>
                      <a:pt x="117" y="169"/>
                    </a:lnTo>
                    <a:lnTo>
                      <a:pt x="117" y="163"/>
                    </a:lnTo>
                    <a:lnTo>
                      <a:pt x="113" y="160"/>
                    </a:lnTo>
                    <a:lnTo>
                      <a:pt x="113" y="156"/>
                    </a:lnTo>
                    <a:lnTo>
                      <a:pt x="111" y="150"/>
                    </a:lnTo>
                    <a:lnTo>
                      <a:pt x="111" y="146"/>
                    </a:lnTo>
                    <a:lnTo>
                      <a:pt x="107" y="146"/>
                    </a:lnTo>
                    <a:lnTo>
                      <a:pt x="104" y="146"/>
                    </a:lnTo>
                    <a:close/>
                    <a:moveTo>
                      <a:pt x="90" y="133"/>
                    </a:moveTo>
                    <a:lnTo>
                      <a:pt x="90" y="135"/>
                    </a:lnTo>
                    <a:lnTo>
                      <a:pt x="86" y="135"/>
                    </a:lnTo>
                    <a:lnTo>
                      <a:pt x="86" y="138"/>
                    </a:lnTo>
                    <a:lnTo>
                      <a:pt x="86" y="140"/>
                    </a:lnTo>
                    <a:lnTo>
                      <a:pt x="90" y="140"/>
                    </a:lnTo>
                    <a:lnTo>
                      <a:pt x="94" y="140"/>
                    </a:lnTo>
                    <a:lnTo>
                      <a:pt x="96" y="140"/>
                    </a:lnTo>
                    <a:lnTo>
                      <a:pt x="94" y="137"/>
                    </a:lnTo>
                    <a:lnTo>
                      <a:pt x="92" y="135"/>
                    </a:lnTo>
                    <a:lnTo>
                      <a:pt x="90" y="133"/>
                    </a:lnTo>
                    <a:close/>
                    <a:moveTo>
                      <a:pt x="79" y="133"/>
                    </a:moveTo>
                    <a:lnTo>
                      <a:pt x="79" y="137"/>
                    </a:lnTo>
                    <a:lnTo>
                      <a:pt x="77" y="138"/>
                    </a:lnTo>
                    <a:lnTo>
                      <a:pt x="77" y="137"/>
                    </a:lnTo>
                    <a:lnTo>
                      <a:pt x="79" y="133"/>
                    </a:lnTo>
                    <a:close/>
                    <a:moveTo>
                      <a:pt x="73" y="123"/>
                    </a:moveTo>
                    <a:lnTo>
                      <a:pt x="71" y="129"/>
                    </a:lnTo>
                    <a:lnTo>
                      <a:pt x="71" y="135"/>
                    </a:lnTo>
                    <a:lnTo>
                      <a:pt x="67" y="135"/>
                    </a:lnTo>
                    <a:lnTo>
                      <a:pt x="63" y="135"/>
                    </a:lnTo>
                    <a:lnTo>
                      <a:pt x="63" y="138"/>
                    </a:lnTo>
                    <a:lnTo>
                      <a:pt x="65" y="142"/>
                    </a:lnTo>
                    <a:lnTo>
                      <a:pt x="69" y="144"/>
                    </a:lnTo>
                    <a:lnTo>
                      <a:pt x="71" y="144"/>
                    </a:lnTo>
                    <a:lnTo>
                      <a:pt x="73" y="146"/>
                    </a:lnTo>
                    <a:lnTo>
                      <a:pt x="77" y="148"/>
                    </a:lnTo>
                    <a:lnTo>
                      <a:pt x="75" y="144"/>
                    </a:lnTo>
                    <a:lnTo>
                      <a:pt x="75" y="140"/>
                    </a:lnTo>
                    <a:lnTo>
                      <a:pt x="77" y="140"/>
                    </a:lnTo>
                    <a:lnTo>
                      <a:pt x="79" y="142"/>
                    </a:lnTo>
                    <a:lnTo>
                      <a:pt x="84" y="137"/>
                    </a:lnTo>
                    <a:lnTo>
                      <a:pt x="88" y="131"/>
                    </a:lnTo>
                    <a:lnTo>
                      <a:pt x="88" y="129"/>
                    </a:lnTo>
                    <a:lnTo>
                      <a:pt x="88" y="125"/>
                    </a:lnTo>
                    <a:lnTo>
                      <a:pt x="86" y="125"/>
                    </a:lnTo>
                    <a:lnTo>
                      <a:pt x="84" y="123"/>
                    </a:lnTo>
                    <a:lnTo>
                      <a:pt x="81" y="131"/>
                    </a:lnTo>
                    <a:lnTo>
                      <a:pt x="81" y="129"/>
                    </a:lnTo>
                    <a:lnTo>
                      <a:pt x="81" y="125"/>
                    </a:lnTo>
                    <a:lnTo>
                      <a:pt x="81" y="123"/>
                    </a:lnTo>
                    <a:lnTo>
                      <a:pt x="77" y="123"/>
                    </a:lnTo>
                    <a:lnTo>
                      <a:pt x="73" y="123"/>
                    </a:lnTo>
                    <a:close/>
                    <a:moveTo>
                      <a:pt x="94" y="115"/>
                    </a:moveTo>
                    <a:lnTo>
                      <a:pt x="96" y="119"/>
                    </a:lnTo>
                    <a:lnTo>
                      <a:pt x="98" y="119"/>
                    </a:lnTo>
                    <a:lnTo>
                      <a:pt x="98" y="125"/>
                    </a:lnTo>
                    <a:lnTo>
                      <a:pt x="98" y="129"/>
                    </a:lnTo>
                    <a:lnTo>
                      <a:pt x="102" y="133"/>
                    </a:lnTo>
                    <a:lnTo>
                      <a:pt x="106" y="135"/>
                    </a:lnTo>
                    <a:lnTo>
                      <a:pt x="106" y="133"/>
                    </a:lnTo>
                    <a:lnTo>
                      <a:pt x="104" y="131"/>
                    </a:lnTo>
                    <a:lnTo>
                      <a:pt x="104" y="125"/>
                    </a:lnTo>
                    <a:lnTo>
                      <a:pt x="104" y="117"/>
                    </a:lnTo>
                    <a:lnTo>
                      <a:pt x="100" y="117"/>
                    </a:lnTo>
                    <a:lnTo>
                      <a:pt x="94" y="115"/>
                    </a:lnTo>
                    <a:close/>
                    <a:moveTo>
                      <a:pt x="29" y="115"/>
                    </a:moveTo>
                    <a:lnTo>
                      <a:pt x="29" y="119"/>
                    </a:lnTo>
                    <a:lnTo>
                      <a:pt x="29" y="123"/>
                    </a:lnTo>
                    <a:lnTo>
                      <a:pt x="25" y="123"/>
                    </a:lnTo>
                    <a:lnTo>
                      <a:pt x="19" y="137"/>
                    </a:lnTo>
                    <a:lnTo>
                      <a:pt x="13" y="148"/>
                    </a:lnTo>
                    <a:lnTo>
                      <a:pt x="8" y="150"/>
                    </a:lnTo>
                    <a:lnTo>
                      <a:pt x="2" y="154"/>
                    </a:lnTo>
                    <a:lnTo>
                      <a:pt x="0" y="156"/>
                    </a:lnTo>
                    <a:lnTo>
                      <a:pt x="0" y="160"/>
                    </a:lnTo>
                    <a:lnTo>
                      <a:pt x="0" y="160"/>
                    </a:lnTo>
                    <a:lnTo>
                      <a:pt x="2" y="160"/>
                    </a:lnTo>
                    <a:lnTo>
                      <a:pt x="10" y="156"/>
                    </a:lnTo>
                    <a:lnTo>
                      <a:pt x="17" y="152"/>
                    </a:lnTo>
                    <a:lnTo>
                      <a:pt x="19" y="146"/>
                    </a:lnTo>
                    <a:lnTo>
                      <a:pt x="21" y="140"/>
                    </a:lnTo>
                    <a:lnTo>
                      <a:pt x="27" y="135"/>
                    </a:lnTo>
                    <a:lnTo>
                      <a:pt x="33" y="129"/>
                    </a:lnTo>
                    <a:lnTo>
                      <a:pt x="31" y="123"/>
                    </a:lnTo>
                    <a:lnTo>
                      <a:pt x="29" y="115"/>
                    </a:lnTo>
                    <a:close/>
                    <a:moveTo>
                      <a:pt x="61" y="112"/>
                    </a:moveTo>
                    <a:lnTo>
                      <a:pt x="59" y="123"/>
                    </a:lnTo>
                    <a:lnTo>
                      <a:pt x="59" y="127"/>
                    </a:lnTo>
                    <a:lnTo>
                      <a:pt x="63" y="127"/>
                    </a:lnTo>
                    <a:lnTo>
                      <a:pt x="71" y="125"/>
                    </a:lnTo>
                    <a:lnTo>
                      <a:pt x="71" y="121"/>
                    </a:lnTo>
                    <a:lnTo>
                      <a:pt x="73" y="115"/>
                    </a:lnTo>
                    <a:lnTo>
                      <a:pt x="67" y="114"/>
                    </a:lnTo>
                    <a:lnTo>
                      <a:pt x="61" y="112"/>
                    </a:lnTo>
                    <a:close/>
                    <a:moveTo>
                      <a:pt x="77" y="102"/>
                    </a:moveTo>
                    <a:lnTo>
                      <a:pt x="77" y="106"/>
                    </a:lnTo>
                    <a:lnTo>
                      <a:pt x="75" y="108"/>
                    </a:lnTo>
                    <a:lnTo>
                      <a:pt x="81" y="108"/>
                    </a:lnTo>
                    <a:lnTo>
                      <a:pt x="84" y="110"/>
                    </a:lnTo>
                    <a:lnTo>
                      <a:pt x="86" y="110"/>
                    </a:lnTo>
                    <a:lnTo>
                      <a:pt x="83" y="106"/>
                    </a:lnTo>
                    <a:lnTo>
                      <a:pt x="81" y="104"/>
                    </a:lnTo>
                    <a:lnTo>
                      <a:pt x="77" y="102"/>
                    </a:lnTo>
                    <a:close/>
                    <a:moveTo>
                      <a:pt x="33" y="102"/>
                    </a:moveTo>
                    <a:lnTo>
                      <a:pt x="35" y="106"/>
                    </a:lnTo>
                    <a:lnTo>
                      <a:pt x="36" y="108"/>
                    </a:lnTo>
                    <a:lnTo>
                      <a:pt x="38" y="108"/>
                    </a:lnTo>
                    <a:lnTo>
                      <a:pt x="38" y="106"/>
                    </a:lnTo>
                    <a:lnTo>
                      <a:pt x="36" y="104"/>
                    </a:lnTo>
                    <a:lnTo>
                      <a:pt x="33" y="102"/>
                    </a:lnTo>
                    <a:close/>
                    <a:moveTo>
                      <a:pt x="59" y="98"/>
                    </a:moveTo>
                    <a:lnTo>
                      <a:pt x="61" y="102"/>
                    </a:lnTo>
                    <a:lnTo>
                      <a:pt x="63" y="102"/>
                    </a:lnTo>
                    <a:lnTo>
                      <a:pt x="63" y="100"/>
                    </a:lnTo>
                    <a:lnTo>
                      <a:pt x="61" y="100"/>
                    </a:lnTo>
                    <a:lnTo>
                      <a:pt x="59" y="98"/>
                    </a:lnTo>
                    <a:close/>
                    <a:moveTo>
                      <a:pt x="94" y="94"/>
                    </a:moveTo>
                    <a:lnTo>
                      <a:pt x="94" y="100"/>
                    </a:lnTo>
                    <a:lnTo>
                      <a:pt x="98" y="108"/>
                    </a:lnTo>
                    <a:lnTo>
                      <a:pt x="98" y="112"/>
                    </a:lnTo>
                    <a:lnTo>
                      <a:pt x="102" y="114"/>
                    </a:lnTo>
                    <a:lnTo>
                      <a:pt x="106" y="114"/>
                    </a:lnTo>
                    <a:lnTo>
                      <a:pt x="106" y="114"/>
                    </a:lnTo>
                    <a:lnTo>
                      <a:pt x="104" y="112"/>
                    </a:lnTo>
                    <a:lnTo>
                      <a:pt x="102" y="110"/>
                    </a:lnTo>
                    <a:lnTo>
                      <a:pt x="104" y="102"/>
                    </a:lnTo>
                    <a:lnTo>
                      <a:pt x="102" y="94"/>
                    </a:lnTo>
                    <a:lnTo>
                      <a:pt x="98" y="94"/>
                    </a:lnTo>
                    <a:lnTo>
                      <a:pt x="94" y="94"/>
                    </a:lnTo>
                    <a:close/>
                    <a:moveTo>
                      <a:pt x="42" y="81"/>
                    </a:moveTo>
                    <a:lnTo>
                      <a:pt x="42" y="83"/>
                    </a:lnTo>
                    <a:lnTo>
                      <a:pt x="40" y="85"/>
                    </a:lnTo>
                    <a:lnTo>
                      <a:pt x="52" y="92"/>
                    </a:lnTo>
                    <a:lnTo>
                      <a:pt x="52" y="96"/>
                    </a:lnTo>
                    <a:lnTo>
                      <a:pt x="52" y="100"/>
                    </a:lnTo>
                    <a:lnTo>
                      <a:pt x="56" y="100"/>
                    </a:lnTo>
                    <a:lnTo>
                      <a:pt x="54" y="90"/>
                    </a:lnTo>
                    <a:lnTo>
                      <a:pt x="52" y="83"/>
                    </a:lnTo>
                    <a:lnTo>
                      <a:pt x="48" y="83"/>
                    </a:lnTo>
                    <a:lnTo>
                      <a:pt x="42" y="81"/>
                    </a:lnTo>
                    <a:close/>
                    <a:moveTo>
                      <a:pt x="90" y="75"/>
                    </a:moveTo>
                    <a:lnTo>
                      <a:pt x="92" y="79"/>
                    </a:lnTo>
                    <a:lnTo>
                      <a:pt x="92" y="77"/>
                    </a:lnTo>
                    <a:lnTo>
                      <a:pt x="90" y="75"/>
                    </a:lnTo>
                    <a:close/>
                    <a:moveTo>
                      <a:pt x="46" y="0"/>
                    </a:moveTo>
                    <a:lnTo>
                      <a:pt x="44" y="16"/>
                    </a:lnTo>
                    <a:lnTo>
                      <a:pt x="44" y="29"/>
                    </a:lnTo>
                    <a:lnTo>
                      <a:pt x="40" y="31"/>
                    </a:lnTo>
                    <a:lnTo>
                      <a:pt x="40" y="35"/>
                    </a:lnTo>
                    <a:lnTo>
                      <a:pt x="40" y="37"/>
                    </a:lnTo>
                    <a:lnTo>
                      <a:pt x="42" y="37"/>
                    </a:lnTo>
                    <a:lnTo>
                      <a:pt x="42" y="41"/>
                    </a:lnTo>
                    <a:lnTo>
                      <a:pt x="38" y="41"/>
                    </a:lnTo>
                    <a:lnTo>
                      <a:pt x="38" y="41"/>
                    </a:lnTo>
                    <a:lnTo>
                      <a:pt x="35" y="41"/>
                    </a:lnTo>
                    <a:lnTo>
                      <a:pt x="35" y="39"/>
                    </a:lnTo>
                    <a:lnTo>
                      <a:pt x="35" y="41"/>
                    </a:lnTo>
                    <a:lnTo>
                      <a:pt x="33" y="43"/>
                    </a:lnTo>
                    <a:lnTo>
                      <a:pt x="33" y="44"/>
                    </a:lnTo>
                    <a:lnTo>
                      <a:pt x="36" y="46"/>
                    </a:lnTo>
                    <a:lnTo>
                      <a:pt x="38" y="56"/>
                    </a:lnTo>
                    <a:lnTo>
                      <a:pt x="42" y="64"/>
                    </a:lnTo>
                    <a:lnTo>
                      <a:pt x="44" y="62"/>
                    </a:lnTo>
                    <a:lnTo>
                      <a:pt x="48" y="60"/>
                    </a:lnTo>
                    <a:lnTo>
                      <a:pt x="46" y="67"/>
                    </a:lnTo>
                    <a:lnTo>
                      <a:pt x="46" y="71"/>
                    </a:lnTo>
                    <a:lnTo>
                      <a:pt x="48" y="75"/>
                    </a:lnTo>
                    <a:lnTo>
                      <a:pt x="50" y="81"/>
                    </a:lnTo>
                    <a:lnTo>
                      <a:pt x="58" y="79"/>
                    </a:lnTo>
                    <a:lnTo>
                      <a:pt x="61" y="79"/>
                    </a:lnTo>
                    <a:lnTo>
                      <a:pt x="65" y="79"/>
                    </a:lnTo>
                    <a:lnTo>
                      <a:pt x="71" y="85"/>
                    </a:lnTo>
                    <a:lnTo>
                      <a:pt x="69" y="79"/>
                    </a:lnTo>
                    <a:lnTo>
                      <a:pt x="71" y="77"/>
                    </a:lnTo>
                    <a:lnTo>
                      <a:pt x="77" y="85"/>
                    </a:lnTo>
                    <a:lnTo>
                      <a:pt x="83" y="92"/>
                    </a:lnTo>
                    <a:lnTo>
                      <a:pt x="84" y="92"/>
                    </a:lnTo>
                    <a:lnTo>
                      <a:pt x="86" y="94"/>
                    </a:lnTo>
                    <a:lnTo>
                      <a:pt x="86" y="90"/>
                    </a:lnTo>
                    <a:lnTo>
                      <a:pt x="88" y="89"/>
                    </a:lnTo>
                    <a:lnTo>
                      <a:pt x="84" y="79"/>
                    </a:lnTo>
                    <a:lnTo>
                      <a:pt x="83" y="71"/>
                    </a:lnTo>
                    <a:lnTo>
                      <a:pt x="79" y="73"/>
                    </a:lnTo>
                    <a:lnTo>
                      <a:pt x="75" y="73"/>
                    </a:lnTo>
                    <a:lnTo>
                      <a:pt x="75" y="71"/>
                    </a:lnTo>
                    <a:lnTo>
                      <a:pt x="75" y="67"/>
                    </a:lnTo>
                    <a:lnTo>
                      <a:pt x="65" y="69"/>
                    </a:lnTo>
                    <a:lnTo>
                      <a:pt x="58" y="71"/>
                    </a:lnTo>
                    <a:lnTo>
                      <a:pt x="58" y="66"/>
                    </a:lnTo>
                    <a:lnTo>
                      <a:pt x="56" y="62"/>
                    </a:lnTo>
                    <a:lnTo>
                      <a:pt x="56" y="60"/>
                    </a:lnTo>
                    <a:lnTo>
                      <a:pt x="54" y="56"/>
                    </a:lnTo>
                    <a:lnTo>
                      <a:pt x="56" y="50"/>
                    </a:lnTo>
                    <a:lnTo>
                      <a:pt x="54" y="46"/>
                    </a:lnTo>
                    <a:lnTo>
                      <a:pt x="56" y="46"/>
                    </a:lnTo>
                    <a:lnTo>
                      <a:pt x="61" y="37"/>
                    </a:lnTo>
                    <a:lnTo>
                      <a:pt x="69" y="27"/>
                    </a:lnTo>
                    <a:lnTo>
                      <a:pt x="67" y="21"/>
                    </a:lnTo>
                    <a:lnTo>
                      <a:pt x="63" y="18"/>
                    </a:lnTo>
                    <a:lnTo>
                      <a:pt x="63" y="8"/>
                    </a:lnTo>
                    <a:lnTo>
                      <a:pt x="65" y="0"/>
                    </a:lnTo>
                    <a:lnTo>
                      <a:pt x="63" y="2"/>
                    </a:lnTo>
                    <a:lnTo>
                      <a:pt x="61" y="4"/>
                    </a:lnTo>
                    <a:lnTo>
                      <a:pt x="54" y="4"/>
                    </a:lnTo>
                    <a:lnTo>
                      <a:pt x="4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5" name="Freeform 113"/>
              <p:cNvSpPr>
                <a:spLocks/>
              </p:cNvSpPr>
              <p:nvPr/>
            </p:nvSpPr>
            <p:spPr bwMode="gray">
              <a:xfrm>
                <a:off x="1712" y="2812"/>
                <a:ext cx="150" cy="274"/>
              </a:xfrm>
              <a:custGeom>
                <a:avLst/>
                <a:gdLst/>
                <a:ahLst/>
                <a:cxnLst>
                  <a:cxn ang="0">
                    <a:pos x="69" y="6"/>
                  </a:cxn>
                  <a:cxn ang="0">
                    <a:pos x="71" y="19"/>
                  </a:cxn>
                  <a:cxn ang="0">
                    <a:pos x="69" y="23"/>
                  </a:cxn>
                  <a:cxn ang="0">
                    <a:pos x="60" y="38"/>
                  </a:cxn>
                  <a:cxn ang="0">
                    <a:pos x="40" y="52"/>
                  </a:cxn>
                  <a:cxn ang="0">
                    <a:pos x="31" y="69"/>
                  </a:cxn>
                  <a:cxn ang="0">
                    <a:pos x="21" y="77"/>
                  </a:cxn>
                  <a:cxn ang="0">
                    <a:pos x="15" y="65"/>
                  </a:cxn>
                  <a:cxn ang="0">
                    <a:pos x="8" y="67"/>
                  </a:cxn>
                  <a:cxn ang="0">
                    <a:pos x="10" y="59"/>
                  </a:cxn>
                  <a:cxn ang="0">
                    <a:pos x="2" y="61"/>
                  </a:cxn>
                  <a:cxn ang="0">
                    <a:pos x="4" y="77"/>
                  </a:cxn>
                  <a:cxn ang="0">
                    <a:pos x="4" y="83"/>
                  </a:cxn>
                  <a:cxn ang="0">
                    <a:pos x="4" y="92"/>
                  </a:cxn>
                  <a:cxn ang="0">
                    <a:pos x="19" y="107"/>
                  </a:cxn>
                  <a:cxn ang="0">
                    <a:pos x="29" y="115"/>
                  </a:cxn>
                  <a:cxn ang="0">
                    <a:pos x="37" y="129"/>
                  </a:cxn>
                  <a:cxn ang="0">
                    <a:pos x="50" y="163"/>
                  </a:cxn>
                  <a:cxn ang="0">
                    <a:pos x="67" y="217"/>
                  </a:cxn>
                  <a:cxn ang="0">
                    <a:pos x="77" y="230"/>
                  </a:cxn>
                  <a:cxn ang="0">
                    <a:pos x="92" y="244"/>
                  </a:cxn>
                  <a:cxn ang="0">
                    <a:pos x="115" y="261"/>
                  </a:cxn>
                  <a:cxn ang="0">
                    <a:pos x="133" y="272"/>
                  </a:cxn>
                  <a:cxn ang="0">
                    <a:pos x="142" y="263"/>
                  </a:cxn>
                  <a:cxn ang="0">
                    <a:pos x="150" y="248"/>
                  </a:cxn>
                  <a:cxn ang="0">
                    <a:pos x="142" y="242"/>
                  </a:cxn>
                  <a:cxn ang="0">
                    <a:pos x="142" y="238"/>
                  </a:cxn>
                  <a:cxn ang="0">
                    <a:pos x="144" y="234"/>
                  </a:cxn>
                  <a:cxn ang="0">
                    <a:pos x="148" y="236"/>
                  </a:cxn>
                  <a:cxn ang="0">
                    <a:pos x="148" y="228"/>
                  </a:cxn>
                  <a:cxn ang="0">
                    <a:pos x="144" y="215"/>
                  </a:cxn>
                  <a:cxn ang="0">
                    <a:pos x="140" y="186"/>
                  </a:cxn>
                  <a:cxn ang="0">
                    <a:pos x="129" y="140"/>
                  </a:cxn>
                  <a:cxn ang="0">
                    <a:pos x="117" y="146"/>
                  </a:cxn>
                  <a:cxn ang="0">
                    <a:pos x="104" y="140"/>
                  </a:cxn>
                  <a:cxn ang="0">
                    <a:pos x="90" y="129"/>
                  </a:cxn>
                  <a:cxn ang="0">
                    <a:pos x="88" y="117"/>
                  </a:cxn>
                  <a:cxn ang="0">
                    <a:pos x="85" y="106"/>
                  </a:cxn>
                  <a:cxn ang="0">
                    <a:pos x="90" y="104"/>
                  </a:cxn>
                  <a:cxn ang="0">
                    <a:pos x="94" y="90"/>
                  </a:cxn>
                  <a:cxn ang="0">
                    <a:pos x="102" y="75"/>
                  </a:cxn>
                  <a:cxn ang="0">
                    <a:pos x="119" y="67"/>
                  </a:cxn>
                  <a:cxn ang="0">
                    <a:pos x="133" y="63"/>
                  </a:cxn>
                  <a:cxn ang="0">
                    <a:pos x="123" y="58"/>
                  </a:cxn>
                  <a:cxn ang="0">
                    <a:pos x="129" y="31"/>
                  </a:cxn>
                  <a:cxn ang="0">
                    <a:pos x="115" y="25"/>
                  </a:cxn>
                  <a:cxn ang="0">
                    <a:pos x="108" y="29"/>
                  </a:cxn>
                  <a:cxn ang="0">
                    <a:pos x="98" y="23"/>
                  </a:cxn>
                  <a:cxn ang="0">
                    <a:pos x="88" y="15"/>
                  </a:cxn>
                  <a:cxn ang="0">
                    <a:pos x="81" y="6"/>
                  </a:cxn>
                  <a:cxn ang="0">
                    <a:pos x="69" y="0"/>
                  </a:cxn>
                </a:cxnLst>
                <a:rect l="0" t="0" r="r" b="b"/>
                <a:pathLst>
                  <a:path w="150" h="274">
                    <a:moveTo>
                      <a:pt x="69" y="0"/>
                    </a:moveTo>
                    <a:lnTo>
                      <a:pt x="65" y="2"/>
                    </a:lnTo>
                    <a:lnTo>
                      <a:pt x="69" y="6"/>
                    </a:lnTo>
                    <a:lnTo>
                      <a:pt x="69" y="8"/>
                    </a:lnTo>
                    <a:lnTo>
                      <a:pt x="71" y="13"/>
                    </a:lnTo>
                    <a:lnTo>
                      <a:pt x="71" y="19"/>
                    </a:lnTo>
                    <a:lnTo>
                      <a:pt x="71" y="23"/>
                    </a:lnTo>
                    <a:lnTo>
                      <a:pt x="69" y="23"/>
                    </a:lnTo>
                    <a:lnTo>
                      <a:pt x="69" y="23"/>
                    </a:lnTo>
                    <a:lnTo>
                      <a:pt x="67" y="27"/>
                    </a:lnTo>
                    <a:lnTo>
                      <a:pt x="65" y="33"/>
                    </a:lnTo>
                    <a:lnTo>
                      <a:pt x="60" y="38"/>
                    </a:lnTo>
                    <a:lnTo>
                      <a:pt x="48" y="44"/>
                    </a:lnTo>
                    <a:lnTo>
                      <a:pt x="44" y="48"/>
                    </a:lnTo>
                    <a:lnTo>
                      <a:pt x="40" y="52"/>
                    </a:lnTo>
                    <a:lnTo>
                      <a:pt x="39" y="56"/>
                    </a:lnTo>
                    <a:lnTo>
                      <a:pt x="35" y="61"/>
                    </a:lnTo>
                    <a:lnTo>
                      <a:pt x="31" y="69"/>
                    </a:lnTo>
                    <a:lnTo>
                      <a:pt x="27" y="75"/>
                    </a:lnTo>
                    <a:lnTo>
                      <a:pt x="23" y="75"/>
                    </a:lnTo>
                    <a:lnTo>
                      <a:pt x="21" y="77"/>
                    </a:lnTo>
                    <a:lnTo>
                      <a:pt x="19" y="73"/>
                    </a:lnTo>
                    <a:lnTo>
                      <a:pt x="17" y="67"/>
                    </a:lnTo>
                    <a:lnTo>
                      <a:pt x="15" y="65"/>
                    </a:lnTo>
                    <a:lnTo>
                      <a:pt x="15" y="67"/>
                    </a:lnTo>
                    <a:lnTo>
                      <a:pt x="12" y="69"/>
                    </a:lnTo>
                    <a:lnTo>
                      <a:pt x="8" y="67"/>
                    </a:lnTo>
                    <a:lnTo>
                      <a:pt x="6" y="65"/>
                    </a:lnTo>
                    <a:lnTo>
                      <a:pt x="12" y="61"/>
                    </a:lnTo>
                    <a:lnTo>
                      <a:pt x="10" y="59"/>
                    </a:lnTo>
                    <a:lnTo>
                      <a:pt x="8" y="56"/>
                    </a:lnTo>
                    <a:lnTo>
                      <a:pt x="8" y="56"/>
                    </a:lnTo>
                    <a:lnTo>
                      <a:pt x="2" y="61"/>
                    </a:lnTo>
                    <a:lnTo>
                      <a:pt x="0" y="67"/>
                    </a:lnTo>
                    <a:lnTo>
                      <a:pt x="2" y="73"/>
                    </a:lnTo>
                    <a:lnTo>
                      <a:pt x="4" y="77"/>
                    </a:lnTo>
                    <a:lnTo>
                      <a:pt x="2" y="79"/>
                    </a:lnTo>
                    <a:lnTo>
                      <a:pt x="2" y="81"/>
                    </a:lnTo>
                    <a:lnTo>
                      <a:pt x="4" y="83"/>
                    </a:lnTo>
                    <a:lnTo>
                      <a:pt x="6" y="83"/>
                    </a:lnTo>
                    <a:lnTo>
                      <a:pt x="4" y="88"/>
                    </a:lnTo>
                    <a:lnTo>
                      <a:pt x="4" y="92"/>
                    </a:lnTo>
                    <a:lnTo>
                      <a:pt x="10" y="98"/>
                    </a:lnTo>
                    <a:lnTo>
                      <a:pt x="17" y="102"/>
                    </a:lnTo>
                    <a:lnTo>
                      <a:pt x="19" y="107"/>
                    </a:lnTo>
                    <a:lnTo>
                      <a:pt x="21" y="111"/>
                    </a:lnTo>
                    <a:lnTo>
                      <a:pt x="25" y="113"/>
                    </a:lnTo>
                    <a:lnTo>
                      <a:pt x="29" y="115"/>
                    </a:lnTo>
                    <a:lnTo>
                      <a:pt x="31" y="121"/>
                    </a:lnTo>
                    <a:lnTo>
                      <a:pt x="33" y="125"/>
                    </a:lnTo>
                    <a:lnTo>
                      <a:pt x="37" y="129"/>
                    </a:lnTo>
                    <a:lnTo>
                      <a:pt x="40" y="130"/>
                    </a:lnTo>
                    <a:lnTo>
                      <a:pt x="46" y="146"/>
                    </a:lnTo>
                    <a:lnTo>
                      <a:pt x="50" y="163"/>
                    </a:lnTo>
                    <a:lnTo>
                      <a:pt x="62" y="188"/>
                    </a:lnTo>
                    <a:lnTo>
                      <a:pt x="69" y="213"/>
                    </a:lnTo>
                    <a:lnTo>
                      <a:pt x="67" y="217"/>
                    </a:lnTo>
                    <a:lnTo>
                      <a:pt x="71" y="221"/>
                    </a:lnTo>
                    <a:lnTo>
                      <a:pt x="75" y="225"/>
                    </a:lnTo>
                    <a:lnTo>
                      <a:pt x="77" y="230"/>
                    </a:lnTo>
                    <a:lnTo>
                      <a:pt x="79" y="236"/>
                    </a:lnTo>
                    <a:lnTo>
                      <a:pt x="85" y="240"/>
                    </a:lnTo>
                    <a:lnTo>
                      <a:pt x="92" y="244"/>
                    </a:lnTo>
                    <a:lnTo>
                      <a:pt x="94" y="248"/>
                    </a:lnTo>
                    <a:lnTo>
                      <a:pt x="96" y="249"/>
                    </a:lnTo>
                    <a:lnTo>
                      <a:pt x="115" y="261"/>
                    </a:lnTo>
                    <a:lnTo>
                      <a:pt x="131" y="274"/>
                    </a:lnTo>
                    <a:lnTo>
                      <a:pt x="131" y="274"/>
                    </a:lnTo>
                    <a:lnTo>
                      <a:pt x="133" y="272"/>
                    </a:lnTo>
                    <a:lnTo>
                      <a:pt x="136" y="269"/>
                    </a:lnTo>
                    <a:lnTo>
                      <a:pt x="140" y="265"/>
                    </a:lnTo>
                    <a:lnTo>
                      <a:pt x="142" y="263"/>
                    </a:lnTo>
                    <a:lnTo>
                      <a:pt x="146" y="257"/>
                    </a:lnTo>
                    <a:lnTo>
                      <a:pt x="150" y="251"/>
                    </a:lnTo>
                    <a:lnTo>
                      <a:pt x="150" y="248"/>
                    </a:lnTo>
                    <a:lnTo>
                      <a:pt x="150" y="246"/>
                    </a:lnTo>
                    <a:lnTo>
                      <a:pt x="146" y="244"/>
                    </a:lnTo>
                    <a:lnTo>
                      <a:pt x="142" y="242"/>
                    </a:lnTo>
                    <a:lnTo>
                      <a:pt x="142" y="240"/>
                    </a:lnTo>
                    <a:lnTo>
                      <a:pt x="144" y="238"/>
                    </a:lnTo>
                    <a:lnTo>
                      <a:pt x="142" y="238"/>
                    </a:lnTo>
                    <a:lnTo>
                      <a:pt x="142" y="236"/>
                    </a:lnTo>
                    <a:lnTo>
                      <a:pt x="142" y="234"/>
                    </a:lnTo>
                    <a:lnTo>
                      <a:pt x="144" y="234"/>
                    </a:lnTo>
                    <a:lnTo>
                      <a:pt x="146" y="236"/>
                    </a:lnTo>
                    <a:lnTo>
                      <a:pt x="148" y="238"/>
                    </a:lnTo>
                    <a:lnTo>
                      <a:pt x="148" y="236"/>
                    </a:lnTo>
                    <a:lnTo>
                      <a:pt x="146" y="234"/>
                    </a:lnTo>
                    <a:lnTo>
                      <a:pt x="146" y="230"/>
                    </a:lnTo>
                    <a:lnTo>
                      <a:pt x="148" y="228"/>
                    </a:lnTo>
                    <a:lnTo>
                      <a:pt x="146" y="226"/>
                    </a:lnTo>
                    <a:lnTo>
                      <a:pt x="144" y="221"/>
                    </a:lnTo>
                    <a:lnTo>
                      <a:pt x="144" y="215"/>
                    </a:lnTo>
                    <a:lnTo>
                      <a:pt x="144" y="211"/>
                    </a:lnTo>
                    <a:lnTo>
                      <a:pt x="148" y="201"/>
                    </a:lnTo>
                    <a:lnTo>
                      <a:pt x="140" y="186"/>
                    </a:lnTo>
                    <a:lnTo>
                      <a:pt x="127" y="180"/>
                    </a:lnTo>
                    <a:lnTo>
                      <a:pt x="129" y="144"/>
                    </a:lnTo>
                    <a:lnTo>
                      <a:pt x="129" y="140"/>
                    </a:lnTo>
                    <a:lnTo>
                      <a:pt x="127" y="140"/>
                    </a:lnTo>
                    <a:lnTo>
                      <a:pt x="121" y="144"/>
                    </a:lnTo>
                    <a:lnTo>
                      <a:pt x="117" y="146"/>
                    </a:lnTo>
                    <a:lnTo>
                      <a:pt x="106" y="146"/>
                    </a:lnTo>
                    <a:lnTo>
                      <a:pt x="104" y="144"/>
                    </a:lnTo>
                    <a:lnTo>
                      <a:pt x="104" y="140"/>
                    </a:lnTo>
                    <a:lnTo>
                      <a:pt x="100" y="136"/>
                    </a:lnTo>
                    <a:lnTo>
                      <a:pt x="94" y="132"/>
                    </a:lnTo>
                    <a:lnTo>
                      <a:pt x="90" y="129"/>
                    </a:lnTo>
                    <a:lnTo>
                      <a:pt x="86" y="127"/>
                    </a:lnTo>
                    <a:lnTo>
                      <a:pt x="90" y="121"/>
                    </a:lnTo>
                    <a:lnTo>
                      <a:pt x="88" y="117"/>
                    </a:lnTo>
                    <a:lnTo>
                      <a:pt x="86" y="113"/>
                    </a:lnTo>
                    <a:lnTo>
                      <a:pt x="86" y="109"/>
                    </a:lnTo>
                    <a:lnTo>
                      <a:pt x="85" y="106"/>
                    </a:lnTo>
                    <a:lnTo>
                      <a:pt x="88" y="104"/>
                    </a:lnTo>
                    <a:lnTo>
                      <a:pt x="90" y="106"/>
                    </a:lnTo>
                    <a:lnTo>
                      <a:pt x="90" y="104"/>
                    </a:lnTo>
                    <a:lnTo>
                      <a:pt x="90" y="98"/>
                    </a:lnTo>
                    <a:lnTo>
                      <a:pt x="92" y="94"/>
                    </a:lnTo>
                    <a:lnTo>
                      <a:pt x="94" y="90"/>
                    </a:lnTo>
                    <a:lnTo>
                      <a:pt x="96" y="84"/>
                    </a:lnTo>
                    <a:lnTo>
                      <a:pt x="98" y="79"/>
                    </a:lnTo>
                    <a:lnTo>
                      <a:pt x="102" y="75"/>
                    </a:lnTo>
                    <a:lnTo>
                      <a:pt x="108" y="71"/>
                    </a:lnTo>
                    <a:lnTo>
                      <a:pt x="113" y="67"/>
                    </a:lnTo>
                    <a:lnTo>
                      <a:pt x="119" y="67"/>
                    </a:lnTo>
                    <a:lnTo>
                      <a:pt x="123" y="65"/>
                    </a:lnTo>
                    <a:lnTo>
                      <a:pt x="129" y="65"/>
                    </a:lnTo>
                    <a:lnTo>
                      <a:pt x="133" y="63"/>
                    </a:lnTo>
                    <a:lnTo>
                      <a:pt x="133" y="61"/>
                    </a:lnTo>
                    <a:lnTo>
                      <a:pt x="129" y="58"/>
                    </a:lnTo>
                    <a:lnTo>
                      <a:pt x="123" y="58"/>
                    </a:lnTo>
                    <a:lnTo>
                      <a:pt x="134" y="35"/>
                    </a:lnTo>
                    <a:lnTo>
                      <a:pt x="134" y="33"/>
                    </a:lnTo>
                    <a:lnTo>
                      <a:pt x="129" y="31"/>
                    </a:lnTo>
                    <a:lnTo>
                      <a:pt x="125" y="29"/>
                    </a:lnTo>
                    <a:lnTo>
                      <a:pt x="119" y="27"/>
                    </a:lnTo>
                    <a:lnTo>
                      <a:pt x="115" y="25"/>
                    </a:lnTo>
                    <a:lnTo>
                      <a:pt x="111" y="25"/>
                    </a:lnTo>
                    <a:lnTo>
                      <a:pt x="110" y="29"/>
                    </a:lnTo>
                    <a:lnTo>
                      <a:pt x="108" y="29"/>
                    </a:lnTo>
                    <a:lnTo>
                      <a:pt x="104" y="27"/>
                    </a:lnTo>
                    <a:lnTo>
                      <a:pt x="100" y="25"/>
                    </a:lnTo>
                    <a:lnTo>
                      <a:pt x="98" y="23"/>
                    </a:lnTo>
                    <a:lnTo>
                      <a:pt x="98" y="19"/>
                    </a:lnTo>
                    <a:lnTo>
                      <a:pt x="92" y="17"/>
                    </a:lnTo>
                    <a:lnTo>
                      <a:pt x="88" y="15"/>
                    </a:lnTo>
                    <a:lnTo>
                      <a:pt x="85" y="13"/>
                    </a:lnTo>
                    <a:lnTo>
                      <a:pt x="85" y="8"/>
                    </a:lnTo>
                    <a:lnTo>
                      <a:pt x="81" y="6"/>
                    </a:lnTo>
                    <a:lnTo>
                      <a:pt x="77" y="2"/>
                    </a:lnTo>
                    <a:lnTo>
                      <a:pt x="77" y="0"/>
                    </a:lnTo>
                    <a:lnTo>
                      <a:pt x="69"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6" name="Freeform 114"/>
              <p:cNvSpPr>
                <a:spLocks/>
              </p:cNvSpPr>
              <p:nvPr/>
            </p:nvSpPr>
            <p:spPr bwMode="gray">
              <a:xfrm>
                <a:off x="1946" y="3106"/>
                <a:ext cx="100" cy="132"/>
              </a:xfrm>
              <a:custGeom>
                <a:avLst/>
                <a:gdLst/>
                <a:ahLst/>
                <a:cxnLst>
                  <a:cxn ang="0">
                    <a:pos x="46" y="2"/>
                  </a:cxn>
                  <a:cxn ang="0">
                    <a:pos x="19" y="0"/>
                  </a:cxn>
                  <a:cxn ang="0">
                    <a:pos x="12" y="11"/>
                  </a:cxn>
                  <a:cxn ang="0">
                    <a:pos x="8" y="21"/>
                  </a:cxn>
                  <a:cxn ang="0">
                    <a:pos x="0" y="42"/>
                  </a:cxn>
                  <a:cxn ang="0">
                    <a:pos x="8" y="50"/>
                  </a:cxn>
                  <a:cxn ang="0">
                    <a:pos x="14" y="57"/>
                  </a:cxn>
                  <a:cxn ang="0">
                    <a:pos x="19" y="61"/>
                  </a:cxn>
                  <a:cxn ang="0">
                    <a:pos x="23" y="71"/>
                  </a:cxn>
                  <a:cxn ang="0">
                    <a:pos x="31" y="74"/>
                  </a:cxn>
                  <a:cxn ang="0">
                    <a:pos x="39" y="82"/>
                  </a:cxn>
                  <a:cxn ang="0">
                    <a:pos x="44" y="86"/>
                  </a:cxn>
                  <a:cxn ang="0">
                    <a:pos x="50" y="92"/>
                  </a:cxn>
                  <a:cxn ang="0">
                    <a:pos x="58" y="101"/>
                  </a:cxn>
                  <a:cxn ang="0">
                    <a:pos x="54" y="113"/>
                  </a:cxn>
                  <a:cxn ang="0">
                    <a:pos x="46" y="124"/>
                  </a:cxn>
                  <a:cxn ang="0">
                    <a:pos x="46" y="128"/>
                  </a:cxn>
                  <a:cxn ang="0">
                    <a:pos x="54" y="128"/>
                  </a:cxn>
                  <a:cxn ang="0">
                    <a:pos x="64" y="132"/>
                  </a:cxn>
                  <a:cxn ang="0">
                    <a:pos x="73" y="130"/>
                  </a:cxn>
                  <a:cxn ang="0">
                    <a:pos x="83" y="132"/>
                  </a:cxn>
                  <a:cxn ang="0">
                    <a:pos x="85" y="130"/>
                  </a:cxn>
                  <a:cxn ang="0">
                    <a:pos x="89" y="124"/>
                  </a:cxn>
                  <a:cxn ang="0">
                    <a:pos x="94" y="115"/>
                  </a:cxn>
                  <a:cxn ang="0">
                    <a:pos x="94" y="105"/>
                  </a:cxn>
                  <a:cxn ang="0">
                    <a:pos x="96" y="96"/>
                  </a:cxn>
                  <a:cxn ang="0">
                    <a:pos x="100" y="80"/>
                  </a:cxn>
                  <a:cxn ang="0">
                    <a:pos x="96" y="74"/>
                  </a:cxn>
                  <a:cxn ang="0">
                    <a:pos x="90" y="74"/>
                  </a:cxn>
                  <a:cxn ang="0">
                    <a:pos x="89" y="61"/>
                  </a:cxn>
                  <a:cxn ang="0">
                    <a:pos x="89" y="51"/>
                  </a:cxn>
                  <a:cxn ang="0">
                    <a:pos x="85" y="50"/>
                  </a:cxn>
                  <a:cxn ang="0">
                    <a:pos x="79" y="46"/>
                  </a:cxn>
                  <a:cxn ang="0">
                    <a:pos x="77" y="40"/>
                  </a:cxn>
                  <a:cxn ang="0">
                    <a:pos x="67" y="42"/>
                  </a:cxn>
                  <a:cxn ang="0">
                    <a:pos x="58" y="34"/>
                  </a:cxn>
                  <a:cxn ang="0">
                    <a:pos x="60" y="23"/>
                  </a:cxn>
                  <a:cxn ang="0">
                    <a:pos x="56" y="13"/>
                  </a:cxn>
                  <a:cxn ang="0">
                    <a:pos x="50" y="7"/>
                  </a:cxn>
                </a:cxnLst>
                <a:rect l="0" t="0" r="r" b="b"/>
                <a:pathLst>
                  <a:path w="100" h="132">
                    <a:moveTo>
                      <a:pt x="50" y="7"/>
                    </a:moveTo>
                    <a:lnTo>
                      <a:pt x="46" y="2"/>
                    </a:lnTo>
                    <a:lnTo>
                      <a:pt x="35" y="0"/>
                    </a:lnTo>
                    <a:lnTo>
                      <a:pt x="19" y="0"/>
                    </a:lnTo>
                    <a:lnTo>
                      <a:pt x="16" y="5"/>
                    </a:lnTo>
                    <a:lnTo>
                      <a:pt x="12" y="11"/>
                    </a:lnTo>
                    <a:lnTo>
                      <a:pt x="10" y="17"/>
                    </a:lnTo>
                    <a:lnTo>
                      <a:pt x="8" y="21"/>
                    </a:lnTo>
                    <a:lnTo>
                      <a:pt x="8" y="25"/>
                    </a:lnTo>
                    <a:lnTo>
                      <a:pt x="0" y="42"/>
                    </a:lnTo>
                    <a:lnTo>
                      <a:pt x="8" y="48"/>
                    </a:lnTo>
                    <a:lnTo>
                      <a:pt x="8" y="50"/>
                    </a:lnTo>
                    <a:lnTo>
                      <a:pt x="12" y="53"/>
                    </a:lnTo>
                    <a:lnTo>
                      <a:pt x="14" y="57"/>
                    </a:lnTo>
                    <a:lnTo>
                      <a:pt x="16" y="59"/>
                    </a:lnTo>
                    <a:lnTo>
                      <a:pt x="19" y="61"/>
                    </a:lnTo>
                    <a:lnTo>
                      <a:pt x="21" y="65"/>
                    </a:lnTo>
                    <a:lnTo>
                      <a:pt x="23" y="71"/>
                    </a:lnTo>
                    <a:lnTo>
                      <a:pt x="27" y="74"/>
                    </a:lnTo>
                    <a:lnTo>
                      <a:pt x="31" y="74"/>
                    </a:lnTo>
                    <a:lnTo>
                      <a:pt x="35" y="80"/>
                    </a:lnTo>
                    <a:lnTo>
                      <a:pt x="39" y="82"/>
                    </a:lnTo>
                    <a:lnTo>
                      <a:pt x="42" y="84"/>
                    </a:lnTo>
                    <a:lnTo>
                      <a:pt x="44" y="86"/>
                    </a:lnTo>
                    <a:lnTo>
                      <a:pt x="48" y="88"/>
                    </a:lnTo>
                    <a:lnTo>
                      <a:pt x="50" y="92"/>
                    </a:lnTo>
                    <a:lnTo>
                      <a:pt x="56" y="97"/>
                    </a:lnTo>
                    <a:lnTo>
                      <a:pt x="58" y="101"/>
                    </a:lnTo>
                    <a:lnTo>
                      <a:pt x="56" y="107"/>
                    </a:lnTo>
                    <a:lnTo>
                      <a:pt x="54" y="113"/>
                    </a:lnTo>
                    <a:lnTo>
                      <a:pt x="50" y="119"/>
                    </a:lnTo>
                    <a:lnTo>
                      <a:pt x="46" y="124"/>
                    </a:lnTo>
                    <a:lnTo>
                      <a:pt x="46" y="128"/>
                    </a:lnTo>
                    <a:lnTo>
                      <a:pt x="46" y="128"/>
                    </a:lnTo>
                    <a:lnTo>
                      <a:pt x="50" y="128"/>
                    </a:lnTo>
                    <a:lnTo>
                      <a:pt x="54" y="128"/>
                    </a:lnTo>
                    <a:lnTo>
                      <a:pt x="60" y="130"/>
                    </a:lnTo>
                    <a:lnTo>
                      <a:pt x="64" y="132"/>
                    </a:lnTo>
                    <a:lnTo>
                      <a:pt x="67" y="130"/>
                    </a:lnTo>
                    <a:lnTo>
                      <a:pt x="73" y="130"/>
                    </a:lnTo>
                    <a:lnTo>
                      <a:pt x="77" y="132"/>
                    </a:lnTo>
                    <a:lnTo>
                      <a:pt x="83" y="132"/>
                    </a:lnTo>
                    <a:lnTo>
                      <a:pt x="85" y="132"/>
                    </a:lnTo>
                    <a:lnTo>
                      <a:pt x="85" y="130"/>
                    </a:lnTo>
                    <a:lnTo>
                      <a:pt x="87" y="128"/>
                    </a:lnTo>
                    <a:lnTo>
                      <a:pt x="89" y="124"/>
                    </a:lnTo>
                    <a:lnTo>
                      <a:pt x="92" y="121"/>
                    </a:lnTo>
                    <a:lnTo>
                      <a:pt x="94" y="115"/>
                    </a:lnTo>
                    <a:lnTo>
                      <a:pt x="94" y="109"/>
                    </a:lnTo>
                    <a:lnTo>
                      <a:pt x="94" y="105"/>
                    </a:lnTo>
                    <a:lnTo>
                      <a:pt x="96" y="101"/>
                    </a:lnTo>
                    <a:lnTo>
                      <a:pt x="96" y="96"/>
                    </a:lnTo>
                    <a:lnTo>
                      <a:pt x="98" y="88"/>
                    </a:lnTo>
                    <a:lnTo>
                      <a:pt x="100" y="80"/>
                    </a:lnTo>
                    <a:lnTo>
                      <a:pt x="100" y="74"/>
                    </a:lnTo>
                    <a:lnTo>
                      <a:pt x="96" y="74"/>
                    </a:lnTo>
                    <a:lnTo>
                      <a:pt x="92" y="76"/>
                    </a:lnTo>
                    <a:lnTo>
                      <a:pt x="90" y="74"/>
                    </a:lnTo>
                    <a:lnTo>
                      <a:pt x="89" y="69"/>
                    </a:lnTo>
                    <a:lnTo>
                      <a:pt x="89" y="61"/>
                    </a:lnTo>
                    <a:lnTo>
                      <a:pt x="89" y="55"/>
                    </a:lnTo>
                    <a:lnTo>
                      <a:pt x="89" y="51"/>
                    </a:lnTo>
                    <a:lnTo>
                      <a:pt x="89" y="50"/>
                    </a:lnTo>
                    <a:lnTo>
                      <a:pt x="85" y="50"/>
                    </a:lnTo>
                    <a:lnTo>
                      <a:pt x="83" y="48"/>
                    </a:lnTo>
                    <a:lnTo>
                      <a:pt x="79" y="46"/>
                    </a:lnTo>
                    <a:lnTo>
                      <a:pt x="79" y="44"/>
                    </a:lnTo>
                    <a:lnTo>
                      <a:pt x="77" y="40"/>
                    </a:lnTo>
                    <a:lnTo>
                      <a:pt x="73" y="42"/>
                    </a:lnTo>
                    <a:lnTo>
                      <a:pt x="67" y="42"/>
                    </a:lnTo>
                    <a:lnTo>
                      <a:pt x="60" y="40"/>
                    </a:lnTo>
                    <a:lnTo>
                      <a:pt x="58" y="34"/>
                    </a:lnTo>
                    <a:lnTo>
                      <a:pt x="58" y="28"/>
                    </a:lnTo>
                    <a:lnTo>
                      <a:pt x="60" y="23"/>
                    </a:lnTo>
                    <a:lnTo>
                      <a:pt x="58" y="17"/>
                    </a:lnTo>
                    <a:lnTo>
                      <a:pt x="56" y="13"/>
                    </a:lnTo>
                    <a:lnTo>
                      <a:pt x="54" y="11"/>
                    </a:lnTo>
                    <a:lnTo>
                      <a:pt x="50" y="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7" name="Freeform 115"/>
              <p:cNvSpPr>
                <a:spLocks noEditPoints="1"/>
              </p:cNvSpPr>
              <p:nvPr/>
            </p:nvSpPr>
            <p:spPr bwMode="gray">
              <a:xfrm>
                <a:off x="4472" y="2845"/>
                <a:ext cx="190" cy="132"/>
              </a:xfrm>
              <a:custGeom>
                <a:avLst/>
                <a:gdLst/>
                <a:ahLst/>
                <a:cxnLst>
                  <a:cxn ang="0">
                    <a:pos x="23" y="107"/>
                  </a:cxn>
                  <a:cxn ang="0">
                    <a:pos x="34" y="103"/>
                  </a:cxn>
                  <a:cxn ang="0">
                    <a:pos x="36" y="90"/>
                  </a:cxn>
                  <a:cxn ang="0">
                    <a:pos x="65" y="94"/>
                  </a:cxn>
                  <a:cxn ang="0">
                    <a:pos x="75" y="111"/>
                  </a:cxn>
                  <a:cxn ang="0">
                    <a:pos x="88" y="124"/>
                  </a:cxn>
                  <a:cxn ang="0">
                    <a:pos x="121" y="130"/>
                  </a:cxn>
                  <a:cxn ang="0">
                    <a:pos x="113" y="122"/>
                  </a:cxn>
                  <a:cxn ang="0">
                    <a:pos x="111" y="119"/>
                  </a:cxn>
                  <a:cxn ang="0">
                    <a:pos x="105" y="109"/>
                  </a:cxn>
                  <a:cxn ang="0">
                    <a:pos x="96" y="101"/>
                  </a:cxn>
                  <a:cxn ang="0">
                    <a:pos x="86" y="92"/>
                  </a:cxn>
                  <a:cxn ang="0">
                    <a:pos x="84" y="73"/>
                  </a:cxn>
                  <a:cxn ang="0">
                    <a:pos x="88" y="59"/>
                  </a:cxn>
                  <a:cxn ang="0">
                    <a:pos x="77" y="55"/>
                  </a:cxn>
                  <a:cxn ang="0">
                    <a:pos x="63" y="50"/>
                  </a:cxn>
                  <a:cxn ang="0">
                    <a:pos x="59" y="38"/>
                  </a:cxn>
                  <a:cxn ang="0">
                    <a:pos x="50" y="32"/>
                  </a:cxn>
                  <a:cxn ang="0">
                    <a:pos x="29" y="19"/>
                  </a:cxn>
                  <a:cxn ang="0">
                    <a:pos x="2" y="9"/>
                  </a:cxn>
                  <a:cxn ang="0">
                    <a:pos x="4" y="76"/>
                  </a:cxn>
                  <a:cxn ang="0">
                    <a:pos x="125" y="119"/>
                  </a:cxn>
                  <a:cxn ang="0">
                    <a:pos x="125" y="117"/>
                  </a:cxn>
                  <a:cxn ang="0">
                    <a:pos x="173" y="55"/>
                  </a:cxn>
                  <a:cxn ang="0">
                    <a:pos x="182" y="74"/>
                  </a:cxn>
                  <a:cxn ang="0">
                    <a:pos x="190" y="71"/>
                  </a:cxn>
                  <a:cxn ang="0">
                    <a:pos x="171" y="44"/>
                  </a:cxn>
                  <a:cxn ang="0">
                    <a:pos x="136" y="36"/>
                  </a:cxn>
                  <a:cxn ang="0">
                    <a:pos x="134" y="42"/>
                  </a:cxn>
                  <a:cxn ang="0">
                    <a:pos x="130" y="50"/>
                  </a:cxn>
                  <a:cxn ang="0">
                    <a:pos x="121" y="51"/>
                  </a:cxn>
                  <a:cxn ang="0">
                    <a:pos x="117" y="50"/>
                  </a:cxn>
                  <a:cxn ang="0">
                    <a:pos x="100" y="53"/>
                  </a:cxn>
                  <a:cxn ang="0">
                    <a:pos x="117" y="63"/>
                  </a:cxn>
                  <a:cxn ang="0">
                    <a:pos x="136" y="55"/>
                  </a:cxn>
                  <a:cxn ang="0">
                    <a:pos x="142" y="50"/>
                  </a:cxn>
                  <a:cxn ang="0">
                    <a:pos x="146" y="36"/>
                  </a:cxn>
                  <a:cxn ang="0">
                    <a:pos x="146" y="28"/>
                  </a:cxn>
                  <a:cxn ang="0">
                    <a:pos x="151" y="38"/>
                  </a:cxn>
                  <a:cxn ang="0">
                    <a:pos x="153" y="34"/>
                  </a:cxn>
                  <a:cxn ang="0">
                    <a:pos x="142" y="21"/>
                  </a:cxn>
                  <a:cxn ang="0">
                    <a:pos x="132" y="19"/>
                  </a:cxn>
                  <a:cxn ang="0">
                    <a:pos x="140" y="17"/>
                  </a:cxn>
                  <a:cxn ang="0">
                    <a:pos x="117" y="7"/>
                  </a:cxn>
                  <a:cxn ang="0">
                    <a:pos x="123" y="13"/>
                  </a:cxn>
                  <a:cxn ang="0">
                    <a:pos x="117" y="7"/>
                  </a:cxn>
                  <a:cxn ang="0">
                    <a:pos x="79" y="3"/>
                  </a:cxn>
                  <a:cxn ang="0">
                    <a:pos x="73" y="0"/>
                  </a:cxn>
                </a:cxnLst>
                <a:rect l="0" t="0" r="r" b="b"/>
                <a:pathLst>
                  <a:path w="190" h="132">
                    <a:moveTo>
                      <a:pt x="4" y="109"/>
                    </a:moveTo>
                    <a:lnTo>
                      <a:pt x="13" y="109"/>
                    </a:lnTo>
                    <a:lnTo>
                      <a:pt x="23" y="107"/>
                    </a:lnTo>
                    <a:lnTo>
                      <a:pt x="29" y="107"/>
                    </a:lnTo>
                    <a:lnTo>
                      <a:pt x="32" y="105"/>
                    </a:lnTo>
                    <a:lnTo>
                      <a:pt x="34" y="103"/>
                    </a:lnTo>
                    <a:lnTo>
                      <a:pt x="36" y="99"/>
                    </a:lnTo>
                    <a:lnTo>
                      <a:pt x="36" y="96"/>
                    </a:lnTo>
                    <a:lnTo>
                      <a:pt x="36" y="90"/>
                    </a:lnTo>
                    <a:lnTo>
                      <a:pt x="44" y="90"/>
                    </a:lnTo>
                    <a:lnTo>
                      <a:pt x="56" y="92"/>
                    </a:lnTo>
                    <a:lnTo>
                      <a:pt x="65" y="94"/>
                    </a:lnTo>
                    <a:lnTo>
                      <a:pt x="71" y="99"/>
                    </a:lnTo>
                    <a:lnTo>
                      <a:pt x="73" y="105"/>
                    </a:lnTo>
                    <a:lnTo>
                      <a:pt x="75" y="111"/>
                    </a:lnTo>
                    <a:lnTo>
                      <a:pt x="79" y="113"/>
                    </a:lnTo>
                    <a:lnTo>
                      <a:pt x="82" y="113"/>
                    </a:lnTo>
                    <a:lnTo>
                      <a:pt x="88" y="124"/>
                    </a:lnTo>
                    <a:lnTo>
                      <a:pt x="103" y="128"/>
                    </a:lnTo>
                    <a:lnTo>
                      <a:pt x="121" y="132"/>
                    </a:lnTo>
                    <a:lnTo>
                      <a:pt x="121" y="130"/>
                    </a:lnTo>
                    <a:lnTo>
                      <a:pt x="121" y="126"/>
                    </a:lnTo>
                    <a:lnTo>
                      <a:pt x="117" y="124"/>
                    </a:lnTo>
                    <a:lnTo>
                      <a:pt x="113" y="122"/>
                    </a:lnTo>
                    <a:lnTo>
                      <a:pt x="115" y="121"/>
                    </a:lnTo>
                    <a:lnTo>
                      <a:pt x="115" y="119"/>
                    </a:lnTo>
                    <a:lnTo>
                      <a:pt x="111" y="119"/>
                    </a:lnTo>
                    <a:lnTo>
                      <a:pt x="105" y="117"/>
                    </a:lnTo>
                    <a:lnTo>
                      <a:pt x="105" y="113"/>
                    </a:lnTo>
                    <a:lnTo>
                      <a:pt x="105" y="109"/>
                    </a:lnTo>
                    <a:lnTo>
                      <a:pt x="102" y="109"/>
                    </a:lnTo>
                    <a:lnTo>
                      <a:pt x="98" y="107"/>
                    </a:lnTo>
                    <a:lnTo>
                      <a:pt x="96" y="101"/>
                    </a:lnTo>
                    <a:lnTo>
                      <a:pt x="94" y="94"/>
                    </a:lnTo>
                    <a:lnTo>
                      <a:pt x="90" y="94"/>
                    </a:lnTo>
                    <a:lnTo>
                      <a:pt x="86" y="92"/>
                    </a:lnTo>
                    <a:lnTo>
                      <a:pt x="82" y="84"/>
                    </a:lnTo>
                    <a:lnTo>
                      <a:pt x="80" y="74"/>
                    </a:lnTo>
                    <a:lnTo>
                      <a:pt x="84" y="73"/>
                    </a:lnTo>
                    <a:lnTo>
                      <a:pt x="90" y="71"/>
                    </a:lnTo>
                    <a:lnTo>
                      <a:pt x="90" y="65"/>
                    </a:lnTo>
                    <a:lnTo>
                      <a:pt x="88" y="59"/>
                    </a:lnTo>
                    <a:lnTo>
                      <a:pt x="84" y="59"/>
                    </a:lnTo>
                    <a:lnTo>
                      <a:pt x="79" y="59"/>
                    </a:lnTo>
                    <a:lnTo>
                      <a:pt x="77" y="55"/>
                    </a:lnTo>
                    <a:lnTo>
                      <a:pt x="75" y="51"/>
                    </a:lnTo>
                    <a:lnTo>
                      <a:pt x="69" y="51"/>
                    </a:lnTo>
                    <a:lnTo>
                      <a:pt x="63" y="50"/>
                    </a:lnTo>
                    <a:lnTo>
                      <a:pt x="63" y="46"/>
                    </a:lnTo>
                    <a:lnTo>
                      <a:pt x="63" y="42"/>
                    </a:lnTo>
                    <a:lnTo>
                      <a:pt x="59" y="38"/>
                    </a:lnTo>
                    <a:lnTo>
                      <a:pt x="56" y="32"/>
                    </a:lnTo>
                    <a:lnTo>
                      <a:pt x="54" y="32"/>
                    </a:lnTo>
                    <a:lnTo>
                      <a:pt x="50" y="32"/>
                    </a:lnTo>
                    <a:lnTo>
                      <a:pt x="48" y="28"/>
                    </a:lnTo>
                    <a:lnTo>
                      <a:pt x="44" y="25"/>
                    </a:lnTo>
                    <a:lnTo>
                      <a:pt x="29" y="19"/>
                    </a:lnTo>
                    <a:lnTo>
                      <a:pt x="13" y="15"/>
                    </a:lnTo>
                    <a:lnTo>
                      <a:pt x="9" y="13"/>
                    </a:lnTo>
                    <a:lnTo>
                      <a:pt x="2" y="9"/>
                    </a:lnTo>
                    <a:lnTo>
                      <a:pt x="4" y="65"/>
                    </a:lnTo>
                    <a:lnTo>
                      <a:pt x="0" y="71"/>
                    </a:lnTo>
                    <a:lnTo>
                      <a:pt x="4" y="76"/>
                    </a:lnTo>
                    <a:lnTo>
                      <a:pt x="4" y="109"/>
                    </a:lnTo>
                    <a:close/>
                    <a:moveTo>
                      <a:pt x="123" y="115"/>
                    </a:moveTo>
                    <a:lnTo>
                      <a:pt x="125" y="119"/>
                    </a:lnTo>
                    <a:lnTo>
                      <a:pt x="127" y="119"/>
                    </a:lnTo>
                    <a:lnTo>
                      <a:pt x="127" y="117"/>
                    </a:lnTo>
                    <a:lnTo>
                      <a:pt x="125" y="117"/>
                    </a:lnTo>
                    <a:lnTo>
                      <a:pt x="123" y="115"/>
                    </a:lnTo>
                    <a:close/>
                    <a:moveTo>
                      <a:pt x="171" y="44"/>
                    </a:moveTo>
                    <a:lnTo>
                      <a:pt x="173" y="55"/>
                    </a:lnTo>
                    <a:lnTo>
                      <a:pt x="175" y="61"/>
                    </a:lnTo>
                    <a:lnTo>
                      <a:pt x="178" y="69"/>
                    </a:lnTo>
                    <a:lnTo>
                      <a:pt x="182" y="74"/>
                    </a:lnTo>
                    <a:lnTo>
                      <a:pt x="186" y="74"/>
                    </a:lnTo>
                    <a:lnTo>
                      <a:pt x="188" y="73"/>
                    </a:lnTo>
                    <a:lnTo>
                      <a:pt x="190" y="71"/>
                    </a:lnTo>
                    <a:lnTo>
                      <a:pt x="190" y="67"/>
                    </a:lnTo>
                    <a:lnTo>
                      <a:pt x="180" y="57"/>
                    </a:lnTo>
                    <a:lnTo>
                      <a:pt x="171" y="44"/>
                    </a:lnTo>
                    <a:close/>
                    <a:moveTo>
                      <a:pt x="140" y="34"/>
                    </a:moveTo>
                    <a:lnTo>
                      <a:pt x="138" y="36"/>
                    </a:lnTo>
                    <a:lnTo>
                      <a:pt x="136" y="36"/>
                    </a:lnTo>
                    <a:lnTo>
                      <a:pt x="138" y="38"/>
                    </a:lnTo>
                    <a:lnTo>
                      <a:pt x="138" y="42"/>
                    </a:lnTo>
                    <a:lnTo>
                      <a:pt x="134" y="42"/>
                    </a:lnTo>
                    <a:lnTo>
                      <a:pt x="134" y="46"/>
                    </a:lnTo>
                    <a:lnTo>
                      <a:pt x="132" y="50"/>
                    </a:lnTo>
                    <a:lnTo>
                      <a:pt x="130" y="50"/>
                    </a:lnTo>
                    <a:lnTo>
                      <a:pt x="130" y="51"/>
                    </a:lnTo>
                    <a:lnTo>
                      <a:pt x="127" y="51"/>
                    </a:lnTo>
                    <a:lnTo>
                      <a:pt x="121" y="51"/>
                    </a:lnTo>
                    <a:lnTo>
                      <a:pt x="121" y="50"/>
                    </a:lnTo>
                    <a:lnTo>
                      <a:pt x="119" y="48"/>
                    </a:lnTo>
                    <a:lnTo>
                      <a:pt x="117" y="50"/>
                    </a:lnTo>
                    <a:lnTo>
                      <a:pt x="117" y="53"/>
                    </a:lnTo>
                    <a:lnTo>
                      <a:pt x="109" y="53"/>
                    </a:lnTo>
                    <a:lnTo>
                      <a:pt x="100" y="53"/>
                    </a:lnTo>
                    <a:lnTo>
                      <a:pt x="103" y="59"/>
                    </a:lnTo>
                    <a:lnTo>
                      <a:pt x="109" y="63"/>
                    </a:lnTo>
                    <a:lnTo>
                      <a:pt x="117" y="63"/>
                    </a:lnTo>
                    <a:lnTo>
                      <a:pt x="125" y="61"/>
                    </a:lnTo>
                    <a:lnTo>
                      <a:pt x="132" y="59"/>
                    </a:lnTo>
                    <a:lnTo>
                      <a:pt x="136" y="55"/>
                    </a:lnTo>
                    <a:lnTo>
                      <a:pt x="136" y="51"/>
                    </a:lnTo>
                    <a:lnTo>
                      <a:pt x="138" y="50"/>
                    </a:lnTo>
                    <a:lnTo>
                      <a:pt x="142" y="50"/>
                    </a:lnTo>
                    <a:lnTo>
                      <a:pt x="144" y="50"/>
                    </a:lnTo>
                    <a:lnTo>
                      <a:pt x="146" y="44"/>
                    </a:lnTo>
                    <a:lnTo>
                      <a:pt x="146" y="36"/>
                    </a:lnTo>
                    <a:lnTo>
                      <a:pt x="140" y="34"/>
                    </a:lnTo>
                    <a:close/>
                    <a:moveTo>
                      <a:pt x="142" y="21"/>
                    </a:moveTo>
                    <a:lnTo>
                      <a:pt x="146" y="28"/>
                    </a:lnTo>
                    <a:lnTo>
                      <a:pt x="148" y="40"/>
                    </a:lnTo>
                    <a:lnTo>
                      <a:pt x="150" y="40"/>
                    </a:lnTo>
                    <a:lnTo>
                      <a:pt x="151" y="38"/>
                    </a:lnTo>
                    <a:lnTo>
                      <a:pt x="153" y="36"/>
                    </a:lnTo>
                    <a:lnTo>
                      <a:pt x="151" y="34"/>
                    </a:lnTo>
                    <a:lnTo>
                      <a:pt x="153" y="34"/>
                    </a:lnTo>
                    <a:lnTo>
                      <a:pt x="153" y="30"/>
                    </a:lnTo>
                    <a:lnTo>
                      <a:pt x="148" y="26"/>
                    </a:lnTo>
                    <a:lnTo>
                      <a:pt x="142" y="21"/>
                    </a:lnTo>
                    <a:close/>
                    <a:moveTo>
                      <a:pt x="127" y="11"/>
                    </a:moveTo>
                    <a:lnTo>
                      <a:pt x="127" y="15"/>
                    </a:lnTo>
                    <a:lnTo>
                      <a:pt x="132" y="19"/>
                    </a:lnTo>
                    <a:lnTo>
                      <a:pt x="136" y="21"/>
                    </a:lnTo>
                    <a:lnTo>
                      <a:pt x="140" y="21"/>
                    </a:lnTo>
                    <a:lnTo>
                      <a:pt x="140" y="17"/>
                    </a:lnTo>
                    <a:lnTo>
                      <a:pt x="134" y="15"/>
                    </a:lnTo>
                    <a:lnTo>
                      <a:pt x="127" y="11"/>
                    </a:lnTo>
                    <a:close/>
                    <a:moveTo>
                      <a:pt x="117" y="7"/>
                    </a:moveTo>
                    <a:lnTo>
                      <a:pt x="119" y="11"/>
                    </a:lnTo>
                    <a:lnTo>
                      <a:pt x="119" y="13"/>
                    </a:lnTo>
                    <a:lnTo>
                      <a:pt x="123" y="13"/>
                    </a:lnTo>
                    <a:lnTo>
                      <a:pt x="123" y="11"/>
                    </a:lnTo>
                    <a:lnTo>
                      <a:pt x="123" y="9"/>
                    </a:lnTo>
                    <a:lnTo>
                      <a:pt x="117" y="7"/>
                    </a:lnTo>
                    <a:close/>
                    <a:moveTo>
                      <a:pt x="73" y="0"/>
                    </a:moveTo>
                    <a:lnTo>
                      <a:pt x="73" y="3"/>
                    </a:lnTo>
                    <a:lnTo>
                      <a:pt x="79" y="3"/>
                    </a:lnTo>
                    <a:lnTo>
                      <a:pt x="80" y="3"/>
                    </a:lnTo>
                    <a:lnTo>
                      <a:pt x="79" y="2"/>
                    </a:lnTo>
                    <a:lnTo>
                      <a:pt x="73"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8" name="Freeform 116"/>
              <p:cNvSpPr>
                <a:spLocks noEditPoints="1"/>
              </p:cNvSpPr>
              <p:nvPr/>
            </p:nvSpPr>
            <p:spPr bwMode="gray">
              <a:xfrm>
                <a:off x="1691" y="2657"/>
                <a:ext cx="75" cy="42"/>
              </a:xfrm>
              <a:custGeom>
                <a:avLst/>
                <a:gdLst/>
                <a:ahLst/>
                <a:cxnLst>
                  <a:cxn ang="0">
                    <a:pos x="4" y="0"/>
                  </a:cxn>
                  <a:cxn ang="0">
                    <a:pos x="2" y="1"/>
                  </a:cxn>
                  <a:cxn ang="0">
                    <a:pos x="2" y="11"/>
                  </a:cxn>
                  <a:cxn ang="0">
                    <a:pos x="2" y="19"/>
                  </a:cxn>
                  <a:cxn ang="0">
                    <a:pos x="10" y="21"/>
                  </a:cxn>
                  <a:cxn ang="0">
                    <a:pos x="19" y="26"/>
                  </a:cxn>
                  <a:cxn ang="0">
                    <a:pos x="23" y="28"/>
                  </a:cxn>
                  <a:cxn ang="0">
                    <a:pos x="27" y="32"/>
                  </a:cxn>
                  <a:cxn ang="0">
                    <a:pos x="40" y="34"/>
                  </a:cxn>
                  <a:cxn ang="0">
                    <a:pos x="36" y="32"/>
                  </a:cxn>
                  <a:cxn ang="0">
                    <a:pos x="38" y="30"/>
                  </a:cxn>
                  <a:cxn ang="0">
                    <a:pos x="36" y="24"/>
                  </a:cxn>
                  <a:cxn ang="0">
                    <a:pos x="33" y="21"/>
                  </a:cxn>
                  <a:cxn ang="0">
                    <a:pos x="42" y="15"/>
                  </a:cxn>
                  <a:cxn ang="0">
                    <a:pos x="44" y="11"/>
                  </a:cxn>
                  <a:cxn ang="0">
                    <a:pos x="48" y="9"/>
                  </a:cxn>
                  <a:cxn ang="0">
                    <a:pos x="56" y="23"/>
                  </a:cxn>
                  <a:cxn ang="0">
                    <a:pos x="63" y="21"/>
                  </a:cxn>
                  <a:cxn ang="0">
                    <a:pos x="61" y="24"/>
                  </a:cxn>
                  <a:cxn ang="0">
                    <a:pos x="60" y="36"/>
                  </a:cxn>
                  <a:cxn ang="0">
                    <a:pos x="65" y="42"/>
                  </a:cxn>
                  <a:cxn ang="0">
                    <a:pos x="71" y="42"/>
                  </a:cxn>
                  <a:cxn ang="0">
                    <a:pos x="73" y="36"/>
                  </a:cxn>
                  <a:cxn ang="0">
                    <a:pos x="73" y="28"/>
                  </a:cxn>
                  <a:cxn ang="0">
                    <a:pos x="73" y="21"/>
                  </a:cxn>
                  <a:cxn ang="0">
                    <a:pos x="56" y="1"/>
                  </a:cxn>
                  <a:cxn ang="0">
                    <a:pos x="44" y="0"/>
                  </a:cxn>
                  <a:cxn ang="0">
                    <a:pos x="42" y="5"/>
                  </a:cxn>
                  <a:cxn ang="0">
                    <a:pos x="21" y="11"/>
                  </a:cxn>
                  <a:cxn ang="0">
                    <a:pos x="17" y="7"/>
                  </a:cxn>
                  <a:cxn ang="0">
                    <a:pos x="12" y="9"/>
                  </a:cxn>
                  <a:cxn ang="0">
                    <a:pos x="6" y="0"/>
                  </a:cxn>
                  <a:cxn ang="0">
                    <a:pos x="19" y="36"/>
                  </a:cxn>
                  <a:cxn ang="0">
                    <a:pos x="17" y="32"/>
                  </a:cxn>
                </a:cxnLst>
                <a:rect l="0" t="0" r="r" b="b"/>
                <a:pathLst>
                  <a:path w="75" h="42">
                    <a:moveTo>
                      <a:pt x="6" y="0"/>
                    </a:moveTo>
                    <a:lnTo>
                      <a:pt x="4" y="0"/>
                    </a:lnTo>
                    <a:lnTo>
                      <a:pt x="0" y="0"/>
                    </a:lnTo>
                    <a:lnTo>
                      <a:pt x="2" y="1"/>
                    </a:lnTo>
                    <a:lnTo>
                      <a:pt x="0" y="5"/>
                    </a:lnTo>
                    <a:lnTo>
                      <a:pt x="2" y="11"/>
                    </a:lnTo>
                    <a:lnTo>
                      <a:pt x="2" y="15"/>
                    </a:lnTo>
                    <a:lnTo>
                      <a:pt x="2" y="19"/>
                    </a:lnTo>
                    <a:lnTo>
                      <a:pt x="2" y="21"/>
                    </a:lnTo>
                    <a:lnTo>
                      <a:pt x="10" y="21"/>
                    </a:lnTo>
                    <a:lnTo>
                      <a:pt x="19" y="23"/>
                    </a:lnTo>
                    <a:lnTo>
                      <a:pt x="19" y="26"/>
                    </a:lnTo>
                    <a:lnTo>
                      <a:pt x="19" y="28"/>
                    </a:lnTo>
                    <a:lnTo>
                      <a:pt x="23" y="28"/>
                    </a:lnTo>
                    <a:lnTo>
                      <a:pt x="27" y="28"/>
                    </a:lnTo>
                    <a:lnTo>
                      <a:pt x="27" y="32"/>
                    </a:lnTo>
                    <a:lnTo>
                      <a:pt x="33" y="34"/>
                    </a:lnTo>
                    <a:lnTo>
                      <a:pt x="40" y="34"/>
                    </a:lnTo>
                    <a:lnTo>
                      <a:pt x="38" y="32"/>
                    </a:lnTo>
                    <a:lnTo>
                      <a:pt x="36" y="32"/>
                    </a:lnTo>
                    <a:lnTo>
                      <a:pt x="35" y="32"/>
                    </a:lnTo>
                    <a:lnTo>
                      <a:pt x="38" y="30"/>
                    </a:lnTo>
                    <a:lnTo>
                      <a:pt x="36" y="26"/>
                    </a:lnTo>
                    <a:lnTo>
                      <a:pt x="36" y="24"/>
                    </a:lnTo>
                    <a:lnTo>
                      <a:pt x="33" y="24"/>
                    </a:lnTo>
                    <a:lnTo>
                      <a:pt x="33" y="21"/>
                    </a:lnTo>
                    <a:lnTo>
                      <a:pt x="36" y="17"/>
                    </a:lnTo>
                    <a:lnTo>
                      <a:pt x="42" y="15"/>
                    </a:lnTo>
                    <a:lnTo>
                      <a:pt x="40" y="13"/>
                    </a:lnTo>
                    <a:lnTo>
                      <a:pt x="44" y="11"/>
                    </a:lnTo>
                    <a:lnTo>
                      <a:pt x="46" y="11"/>
                    </a:lnTo>
                    <a:lnTo>
                      <a:pt x="48" y="9"/>
                    </a:lnTo>
                    <a:lnTo>
                      <a:pt x="52" y="15"/>
                    </a:lnTo>
                    <a:lnTo>
                      <a:pt x="56" y="23"/>
                    </a:lnTo>
                    <a:lnTo>
                      <a:pt x="60" y="21"/>
                    </a:lnTo>
                    <a:lnTo>
                      <a:pt x="63" y="21"/>
                    </a:lnTo>
                    <a:lnTo>
                      <a:pt x="61" y="23"/>
                    </a:lnTo>
                    <a:lnTo>
                      <a:pt x="61" y="24"/>
                    </a:lnTo>
                    <a:lnTo>
                      <a:pt x="60" y="30"/>
                    </a:lnTo>
                    <a:lnTo>
                      <a:pt x="60" y="36"/>
                    </a:lnTo>
                    <a:lnTo>
                      <a:pt x="61" y="40"/>
                    </a:lnTo>
                    <a:lnTo>
                      <a:pt x="65" y="42"/>
                    </a:lnTo>
                    <a:lnTo>
                      <a:pt x="67" y="42"/>
                    </a:lnTo>
                    <a:lnTo>
                      <a:pt x="71" y="42"/>
                    </a:lnTo>
                    <a:lnTo>
                      <a:pt x="71" y="38"/>
                    </a:lnTo>
                    <a:lnTo>
                      <a:pt x="73" y="36"/>
                    </a:lnTo>
                    <a:lnTo>
                      <a:pt x="75" y="32"/>
                    </a:lnTo>
                    <a:lnTo>
                      <a:pt x="73" y="28"/>
                    </a:lnTo>
                    <a:lnTo>
                      <a:pt x="71" y="26"/>
                    </a:lnTo>
                    <a:lnTo>
                      <a:pt x="73" y="21"/>
                    </a:lnTo>
                    <a:lnTo>
                      <a:pt x="63" y="13"/>
                    </a:lnTo>
                    <a:lnTo>
                      <a:pt x="56" y="1"/>
                    </a:lnTo>
                    <a:lnTo>
                      <a:pt x="48" y="1"/>
                    </a:lnTo>
                    <a:lnTo>
                      <a:pt x="44" y="0"/>
                    </a:lnTo>
                    <a:lnTo>
                      <a:pt x="42" y="3"/>
                    </a:lnTo>
                    <a:lnTo>
                      <a:pt x="42" y="5"/>
                    </a:lnTo>
                    <a:lnTo>
                      <a:pt x="31" y="9"/>
                    </a:lnTo>
                    <a:lnTo>
                      <a:pt x="21" y="11"/>
                    </a:lnTo>
                    <a:lnTo>
                      <a:pt x="19" y="9"/>
                    </a:lnTo>
                    <a:lnTo>
                      <a:pt x="17" y="7"/>
                    </a:lnTo>
                    <a:lnTo>
                      <a:pt x="15" y="9"/>
                    </a:lnTo>
                    <a:lnTo>
                      <a:pt x="12" y="9"/>
                    </a:lnTo>
                    <a:lnTo>
                      <a:pt x="10" y="5"/>
                    </a:lnTo>
                    <a:lnTo>
                      <a:pt x="6" y="0"/>
                    </a:lnTo>
                    <a:close/>
                    <a:moveTo>
                      <a:pt x="17" y="32"/>
                    </a:moveTo>
                    <a:lnTo>
                      <a:pt x="19" y="36"/>
                    </a:lnTo>
                    <a:lnTo>
                      <a:pt x="19" y="36"/>
                    </a:lnTo>
                    <a:lnTo>
                      <a:pt x="17" y="3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89" name="Freeform 117"/>
              <p:cNvSpPr>
                <a:spLocks/>
              </p:cNvSpPr>
              <p:nvPr/>
            </p:nvSpPr>
            <p:spPr bwMode="gray">
              <a:xfrm>
                <a:off x="3491" y="2223"/>
                <a:ext cx="190" cy="215"/>
              </a:xfrm>
              <a:custGeom>
                <a:avLst/>
                <a:gdLst/>
                <a:ahLst/>
                <a:cxnLst>
                  <a:cxn ang="0">
                    <a:pos x="90" y="209"/>
                  </a:cxn>
                  <a:cxn ang="0">
                    <a:pos x="100" y="199"/>
                  </a:cxn>
                  <a:cxn ang="0">
                    <a:pos x="106" y="190"/>
                  </a:cxn>
                  <a:cxn ang="0">
                    <a:pos x="100" y="178"/>
                  </a:cxn>
                  <a:cxn ang="0">
                    <a:pos x="96" y="165"/>
                  </a:cxn>
                  <a:cxn ang="0">
                    <a:pos x="106" y="157"/>
                  </a:cxn>
                  <a:cxn ang="0">
                    <a:pos x="111" y="155"/>
                  </a:cxn>
                  <a:cxn ang="0">
                    <a:pos x="123" y="144"/>
                  </a:cxn>
                  <a:cxn ang="0">
                    <a:pos x="129" y="132"/>
                  </a:cxn>
                  <a:cxn ang="0">
                    <a:pos x="142" y="125"/>
                  </a:cxn>
                  <a:cxn ang="0">
                    <a:pos x="150" y="115"/>
                  </a:cxn>
                  <a:cxn ang="0">
                    <a:pos x="152" y="100"/>
                  </a:cxn>
                  <a:cxn ang="0">
                    <a:pos x="159" y="88"/>
                  </a:cxn>
                  <a:cxn ang="0">
                    <a:pos x="154" y="77"/>
                  </a:cxn>
                  <a:cxn ang="0">
                    <a:pos x="146" y="71"/>
                  </a:cxn>
                  <a:cxn ang="0">
                    <a:pos x="140" y="56"/>
                  </a:cxn>
                  <a:cxn ang="0">
                    <a:pos x="148" y="46"/>
                  </a:cxn>
                  <a:cxn ang="0">
                    <a:pos x="156" y="46"/>
                  </a:cxn>
                  <a:cxn ang="0">
                    <a:pos x="161" y="42"/>
                  </a:cxn>
                  <a:cxn ang="0">
                    <a:pos x="175" y="36"/>
                  </a:cxn>
                  <a:cxn ang="0">
                    <a:pos x="184" y="29"/>
                  </a:cxn>
                  <a:cxn ang="0">
                    <a:pos x="190" y="17"/>
                  </a:cxn>
                  <a:cxn ang="0">
                    <a:pos x="182" y="8"/>
                  </a:cxn>
                  <a:cxn ang="0">
                    <a:pos x="159" y="0"/>
                  </a:cxn>
                  <a:cxn ang="0">
                    <a:pos x="154" y="2"/>
                  </a:cxn>
                  <a:cxn ang="0">
                    <a:pos x="136" y="6"/>
                  </a:cxn>
                  <a:cxn ang="0">
                    <a:pos x="115" y="15"/>
                  </a:cxn>
                  <a:cxn ang="0">
                    <a:pos x="111" y="27"/>
                  </a:cxn>
                  <a:cxn ang="0">
                    <a:pos x="111" y="38"/>
                  </a:cxn>
                  <a:cxn ang="0">
                    <a:pos x="100" y="38"/>
                  </a:cxn>
                  <a:cxn ang="0">
                    <a:pos x="102" y="48"/>
                  </a:cxn>
                  <a:cxn ang="0">
                    <a:pos x="96" y="59"/>
                  </a:cxn>
                  <a:cxn ang="0">
                    <a:pos x="96" y="71"/>
                  </a:cxn>
                  <a:cxn ang="0">
                    <a:pos x="85" y="69"/>
                  </a:cxn>
                  <a:cxn ang="0">
                    <a:pos x="79" y="71"/>
                  </a:cxn>
                  <a:cxn ang="0">
                    <a:pos x="77" y="80"/>
                  </a:cxn>
                  <a:cxn ang="0">
                    <a:pos x="73" y="84"/>
                  </a:cxn>
                  <a:cxn ang="0">
                    <a:pos x="60" y="94"/>
                  </a:cxn>
                  <a:cxn ang="0">
                    <a:pos x="52" y="103"/>
                  </a:cxn>
                  <a:cxn ang="0">
                    <a:pos x="44" y="109"/>
                  </a:cxn>
                  <a:cxn ang="0">
                    <a:pos x="37" y="113"/>
                  </a:cxn>
                  <a:cxn ang="0">
                    <a:pos x="21" y="113"/>
                  </a:cxn>
                  <a:cxn ang="0">
                    <a:pos x="4" y="107"/>
                  </a:cxn>
                  <a:cxn ang="0">
                    <a:pos x="6" y="125"/>
                  </a:cxn>
                  <a:cxn ang="0">
                    <a:pos x="14" y="136"/>
                  </a:cxn>
                  <a:cxn ang="0">
                    <a:pos x="23" y="144"/>
                  </a:cxn>
                  <a:cxn ang="0">
                    <a:pos x="29" y="155"/>
                  </a:cxn>
                  <a:cxn ang="0">
                    <a:pos x="25" y="163"/>
                  </a:cxn>
                  <a:cxn ang="0">
                    <a:pos x="10" y="167"/>
                  </a:cxn>
                  <a:cxn ang="0">
                    <a:pos x="0" y="192"/>
                  </a:cxn>
                  <a:cxn ang="0">
                    <a:pos x="29" y="186"/>
                  </a:cxn>
                  <a:cxn ang="0">
                    <a:pos x="60" y="186"/>
                  </a:cxn>
                  <a:cxn ang="0">
                    <a:pos x="64" y="196"/>
                  </a:cxn>
                  <a:cxn ang="0">
                    <a:pos x="67" y="199"/>
                  </a:cxn>
                  <a:cxn ang="0">
                    <a:pos x="75" y="201"/>
                  </a:cxn>
                  <a:cxn ang="0">
                    <a:pos x="77" y="205"/>
                  </a:cxn>
                  <a:cxn ang="0">
                    <a:pos x="77" y="209"/>
                  </a:cxn>
                  <a:cxn ang="0">
                    <a:pos x="77" y="211"/>
                  </a:cxn>
                </a:cxnLst>
                <a:rect l="0" t="0" r="r" b="b"/>
                <a:pathLst>
                  <a:path w="190" h="215">
                    <a:moveTo>
                      <a:pt x="87" y="215"/>
                    </a:moveTo>
                    <a:lnTo>
                      <a:pt x="90" y="209"/>
                    </a:lnTo>
                    <a:lnTo>
                      <a:pt x="92" y="201"/>
                    </a:lnTo>
                    <a:lnTo>
                      <a:pt x="100" y="199"/>
                    </a:lnTo>
                    <a:lnTo>
                      <a:pt x="108" y="198"/>
                    </a:lnTo>
                    <a:lnTo>
                      <a:pt x="106" y="190"/>
                    </a:lnTo>
                    <a:lnTo>
                      <a:pt x="100" y="184"/>
                    </a:lnTo>
                    <a:lnTo>
                      <a:pt x="100" y="178"/>
                    </a:lnTo>
                    <a:lnTo>
                      <a:pt x="104" y="174"/>
                    </a:lnTo>
                    <a:lnTo>
                      <a:pt x="96" y="165"/>
                    </a:lnTo>
                    <a:lnTo>
                      <a:pt x="100" y="161"/>
                    </a:lnTo>
                    <a:lnTo>
                      <a:pt x="106" y="157"/>
                    </a:lnTo>
                    <a:lnTo>
                      <a:pt x="108" y="151"/>
                    </a:lnTo>
                    <a:lnTo>
                      <a:pt x="111" y="155"/>
                    </a:lnTo>
                    <a:lnTo>
                      <a:pt x="117" y="150"/>
                    </a:lnTo>
                    <a:lnTo>
                      <a:pt x="123" y="144"/>
                    </a:lnTo>
                    <a:lnTo>
                      <a:pt x="127" y="140"/>
                    </a:lnTo>
                    <a:lnTo>
                      <a:pt x="129" y="132"/>
                    </a:lnTo>
                    <a:lnTo>
                      <a:pt x="138" y="128"/>
                    </a:lnTo>
                    <a:lnTo>
                      <a:pt x="142" y="125"/>
                    </a:lnTo>
                    <a:lnTo>
                      <a:pt x="144" y="119"/>
                    </a:lnTo>
                    <a:lnTo>
                      <a:pt x="150" y="115"/>
                    </a:lnTo>
                    <a:lnTo>
                      <a:pt x="150" y="107"/>
                    </a:lnTo>
                    <a:lnTo>
                      <a:pt x="152" y="100"/>
                    </a:lnTo>
                    <a:lnTo>
                      <a:pt x="158" y="94"/>
                    </a:lnTo>
                    <a:lnTo>
                      <a:pt x="159" y="88"/>
                    </a:lnTo>
                    <a:lnTo>
                      <a:pt x="159" y="82"/>
                    </a:lnTo>
                    <a:lnTo>
                      <a:pt x="154" y="77"/>
                    </a:lnTo>
                    <a:lnTo>
                      <a:pt x="150" y="73"/>
                    </a:lnTo>
                    <a:lnTo>
                      <a:pt x="146" y="71"/>
                    </a:lnTo>
                    <a:lnTo>
                      <a:pt x="144" y="59"/>
                    </a:lnTo>
                    <a:lnTo>
                      <a:pt x="140" y="56"/>
                    </a:lnTo>
                    <a:lnTo>
                      <a:pt x="142" y="50"/>
                    </a:lnTo>
                    <a:lnTo>
                      <a:pt x="148" y="46"/>
                    </a:lnTo>
                    <a:lnTo>
                      <a:pt x="152" y="44"/>
                    </a:lnTo>
                    <a:lnTo>
                      <a:pt x="156" y="46"/>
                    </a:lnTo>
                    <a:lnTo>
                      <a:pt x="159" y="44"/>
                    </a:lnTo>
                    <a:lnTo>
                      <a:pt x="161" y="42"/>
                    </a:lnTo>
                    <a:lnTo>
                      <a:pt x="167" y="38"/>
                    </a:lnTo>
                    <a:lnTo>
                      <a:pt x="175" y="36"/>
                    </a:lnTo>
                    <a:lnTo>
                      <a:pt x="181" y="32"/>
                    </a:lnTo>
                    <a:lnTo>
                      <a:pt x="184" y="29"/>
                    </a:lnTo>
                    <a:lnTo>
                      <a:pt x="188" y="25"/>
                    </a:lnTo>
                    <a:lnTo>
                      <a:pt x="190" y="17"/>
                    </a:lnTo>
                    <a:lnTo>
                      <a:pt x="186" y="11"/>
                    </a:lnTo>
                    <a:lnTo>
                      <a:pt x="182" y="8"/>
                    </a:lnTo>
                    <a:lnTo>
                      <a:pt x="169" y="0"/>
                    </a:lnTo>
                    <a:lnTo>
                      <a:pt x="159" y="0"/>
                    </a:lnTo>
                    <a:lnTo>
                      <a:pt x="158" y="2"/>
                    </a:lnTo>
                    <a:lnTo>
                      <a:pt x="154" y="2"/>
                    </a:lnTo>
                    <a:lnTo>
                      <a:pt x="146" y="2"/>
                    </a:lnTo>
                    <a:lnTo>
                      <a:pt x="136" y="6"/>
                    </a:lnTo>
                    <a:lnTo>
                      <a:pt x="129" y="8"/>
                    </a:lnTo>
                    <a:lnTo>
                      <a:pt x="115" y="15"/>
                    </a:lnTo>
                    <a:lnTo>
                      <a:pt x="115" y="23"/>
                    </a:lnTo>
                    <a:lnTo>
                      <a:pt x="111" y="27"/>
                    </a:lnTo>
                    <a:lnTo>
                      <a:pt x="113" y="31"/>
                    </a:lnTo>
                    <a:lnTo>
                      <a:pt x="111" y="38"/>
                    </a:lnTo>
                    <a:lnTo>
                      <a:pt x="106" y="40"/>
                    </a:lnTo>
                    <a:lnTo>
                      <a:pt x="100" y="38"/>
                    </a:lnTo>
                    <a:lnTo>
                      <a:pt x="98" y="44"/>
                    </a:lnTo>
                    <a:lnTo>
                      <a:pt x="102" y="48"/>
                    </a:lnTo>
                    <a:lnTo>
                      <a:pt x="102" y="56"/>
                    </a:lnTo>
                    <a:lnTo>
                      <a:pt x="96" y="59"/>
                    </a:lnTo>
                    <a:lnTo>
                      <a:pt x="96" y="65"/>
                    </a:lnTo>
                    <a:lnTo>
                      <a:pt x="96" y="71"/>
                    </a:lnTo>
                    <a:lnTo>
                      <a:pt x="90" y="71"/>
                    </a:lnTo>
                    <a:lnTo>
                      <a:pt x="85" y="69"/>
                    </a:lnTo>
                    <a:lnTo>
                      <a:pt x="83" y="67"/>
                    </a:lnTo>
                    <a:lnTo>
                      <a:pt x="79" y="71"/>
                    </a:lnTo>
                    <a:lnTo>
                      <a:pt x="73" y="75"/>
                    </a:lnTo>
                    <a:lnTo>
                      <a:pt x="77" y="80"/>
                    </a:lnTo>
                    <a:lnTo>
                      <a:pt x="75" y="82"/>
                    </a:lnTo>
                    <a:lnTo>
                      <a:pt x="73" y="84"/>
                    </a:lnTo>
                    <a:lnTo>
                      <a:pt x="69" y="82"/>
                    </a:lnTo>
                    <a:lnTo>
                      <a:pt x="60" y="94"/>
                    </a:lnTo>
                    <a:lnTo>
                      <a:pt x="54" y="98"/>
                    </a:lnTo>
                    <a:lnTo>
                      <a:pt x="52" y="103"/>
                    </a:lnTo>
                    <a:lnTo>
                      <a:pt x="52" y="109"/>
                    </a:lnTo>
                    <a:lnTo>
                      <a:pt x="44" y="109"/>
                    </a:lnTo>
                    <a:lnTo>
                      <a:pt x="42" y="115"/>
                    </a:lnTo>
                    <a:lnTo>
                      <a:pt x="37" y="113"/>
                    </a:lnTo>
                    <a:lnTo>
                      <a:pt x="25" y="113"/>
                    </a:lnTo>
                    <a:lnTo>
                      <a:pt x="21" y="113"/>
                    </a:lnTo>
                    <a:lnTo>
                      <a:pt x="16" y="115"/>
                    </a:lnTo>
                    <a:lnTo>
                      <a:pt x="4" y="107"/>
                    </a:lnTo>
                    <a:lnTo>
                      <a:pt x="8" y="121"/>
                    </a:lnTo>
                    <a:lnTo>
                      <a:pt x="6" y="125"/>
                    </a:lnTo>
                    <a:lnTo>
                      <a:pt x="8" y="128"/>
                    </a:lnTo>
                    <a:lnTo>
                      <a:pt x="14" y="136"/>
                    </a:lnTo>
                    <a:lnTo>
                      <a:pt x="19" y="138"/>
                    </a:lnTo>
                    <a:lnTo>
                      <a:pt x="23" y="144"/>
                    </a:lnTo>
                    <a:lnTo>
                      <a:pt x="23" y="151"/>
                    </a:lnTo>
                    <a:lnTo>
                      <a:pt x="29" y="155"/>
                    </a:lnTo>
                    <a:lnTo>
                      <a:pt x="29" y="159"/>
                    </a:lnTo>
                    <a:lnTo>
                      <a:pt x="25" y="163"/>
                    </a:lnTo>
                    <a:lnTo>
                      <a:pt x="17" y="165"/>
                    </a:lnTo>
                    <a:lnTo>
                      <a:pt x="10" y="167"/>
                    </a:lnTo>
                    <a:lnTo>
                      <a:pt x="2" y="178"/>
                    </a:lnTo>
                    <a:lnTo>
                      <a:pt x="0" y="192"/>
                    </a:lnTo>
                    <a:lnTo>
                      <a:pt x="12" y="190"/>
                    </a:lnTo>
                    <a:lnTo>
                      <a:pt x="29" y="186"/>
                    </a:lnTo>
                    <a:lnTo>
                      <a:pt x="46" y="184"/>
                    </a:lnTo>
                    <a:lnTo>
                      <a:pt x="60" y="186"/>
                    </a:lnTo>
                    <a:lnTo>
                      <a:pt x="65" y="194"/>
                    </a:lnTo>
                    <a:lnTo>
                      <a:pt x="64" y="196"/>
                    </a:lnTo>
                    <a:lnTo>
                      <a:pt x="64" y="199"/>
                    </a:lnTo>
                    <a:lnTo>
                      <a:pt x="67" y="199"/>
                    </a:lnTo>
                    <a:lnTo>
                      <a:pt x="71" y="199"/>
                    </a:lnTo>
                    <a:lnTo>
                      <a:pt x="75" y="201"/>
                    </a:lnTo>
                    <a:lnTo>
                      <a:pt x="77" y="203"/>
                    </a:lnTo>
                    <a:lnTo>
                      <a:pt x="77" y="205"/>
                    </a:lnTo>
                    <a:lnTo>
                      <a:pt x="75" y="207"/>
                    </a:lnTo>
                    <a:lnTo>
                      <a:pt x="77" y="209"/>
                    </a:lnTo>
                    <a:lnTo>
                      <a:pt x="77" y="211"/>
                    </a:lnTo>
                    <a:lnTo>
                      <a:pt x="77" y="211"/>
                    </a:lnTo>
                    <a:lnTo>
                      <a:pt x="87" y="21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0" name="Freeform 118"/>
              <p:cNvSpPr>
                <a:spLocks noEditPoints="1"/>
              </p:cNvSpPr>
              <p:nvPr/>
            </p:nvSpPr>
            <p:spPr bwMode="gray">
              <a:xfrm>
                <a:off x="3374" y="2397"/>
                <a:ext cx="96" cy="150"/>
              </a:xfrm>
              <a:custGeom>
                <a:avLst/>
                <a:gdLst/>
                <a:ahLst/>
                <a:cxnLst>
                  <a:cxn ang="0">
                    <a:pos x="50" y="12"/>
                  </a:cxn>
                  <a:cxn ang="0">
                    <a:pos x="48" y="6"/>
                  </a:cxn>
                  <a:cxn ang="0">
                    <a:pos x="52" y="0"/>
                  </a:cxn>
                  <a:cxn ang="0">
                    <a:pos x="56" y="14"/>
                  </a:cxn>
                  <a:cxn ang="0">
                    <a:pos x="21" y="148"/>
                  </a:cxn>
                  <a:cxn ang="0">
                    <a:pos x="25" y="146"/>
                  </a:cxn>
                  <a:cxn ang="0">
                    <a:pos x="33" y="142"/>
                  </a:cxn>
                  <a:cxn ang="0">
                    <a:pos x="38" y="137"/>
                  </a:cxn>
                  <a:cxn ang="0">
                    <a:pos x="48" y="131"/>
                  </a:cxn>
                  <a:cxn ang="0">
                    <a:pos x="58" y="123"/>
                  </a:cxn>
                  <a:cxn ang="0">
                    <a:pos x="65" y="119"/>
                  </a:cxn>
                  <a:cxn ang="0">
                    <a:pos x="73" y="106"/>
                  </a:cxn>
                  <a:cxn ang="0">
                    <a:pos x="77" y="95"/>
                  </a:cxn>
                  <a:cxn ang="0">
                    <a:pos x="83" y="87"/>
                  </a:cxn>
                  <a:cxn ang="0">
                    <a:pos x="88" y="75"/>
                  </a:cxn>
                  <a:cxn ang="0">
                    <a:pos x="96" y="64"/>
                  </a:cxn>
                  <a:cxn ang="0">
                    <a:pos x="94" y="54"/>
                  </a:cxn>
                  <a:cxn ang="0">
                    <a:pos x="88" y="47"/>
                  </a:cxn>
                  <a:cxn ang="0">
                    <a:pos x="77" y="35"/>
                  </a:cxn>
                  <a:cxn ang="0">
                    <a:pos x="62" y="25"/>
                  </a:cxn>
                  <a:cxn ang="0">
                    <a:pos x="54" y="18"/>
                  </a:cxn>
                  <a:cxn ang="0">
                    <a:pos x="48" y="20"/>
                  </a:cxn>
                  <a:cxn ang="0">
                    <a:pos x="48" y="24"/>
                  </a:cxn>
                  <a:cxn ang="0">
                    <a:pos x="48" y="25"/>
                  </a:cxn>
                  <a:cxn ang="0">
                    <a:pos x="44" y="29"/>
                  </a:cxn>
                  <a:cxn ang="0">
                    <a:pos x="44" y="31"/>
                  </a:cxn>
                  <a:cxn ang="0">
                    <a:pos x="46" y="33"/>
                  </a:cxn>
                  <a:cxn ang="0">
                    <a:pos x="40" y="47"/>
                  </a:cxn>
                  <a:cxn ang="0">
                    <a:pos x="48" y="60"/>
                  </a:cxn>
                  <a:cxn ang="0">
                    <a:pos x="40" y="98"/>
                  </a:cxn>
                  <a:cxn ang="0">
                    <a:pos x="0" y="116"/>
                  </a:cxn>
                  <a:cxn ang="0">
                    <a:pos x="12" y="142"/>
                  </a:cxn>
                </a:cxnLst>
                <a:rect l="0" t="0" r="r" b="b"/>
                <a:pathLst>
                  <a:path w="96" h="150">
                    <a:moveTo>
                      <a:pt x="56" y="14"/>
                    </a:moveTo>
                    <a:lnTo>
                      <a:pt x="50" y="12"/>
                    </a:lnTo>
                    <a:lnTo>
                      <a:pt x="50" y="6"/>
                    </a:lnTo>
                    <a:lnTo>
                      <a:pt x="48" y="6"/>
                    </a:lnTo>
                    <a:lnTo>
                      <a:pt x="50" y="4"/>
                    </a:lnTo>
                    <a:lnTo>
                      <a:pt x="52" y="0"/>
                    </a:lnTo>
                    <a:lnTo>
                      <a:pt x="52" y="8"/>
                    </a:lnTo>
                    <a:lnTo>
                      <a:pt x="56" y="14"/>
                    </a:lnTo>
                    <a:close/>
                    <a:moveTo>
                      <a:pt x="19" y="150"/>
                    </a:moveTo>
                    <a:lnTo>
                      <a:pt x="21" y="148"/>
                    </a:lnTo>
                    <a:lnTo>
                      <a:pt x="23" y="148"/>
                    </a:lnTo>
                    <a:lnTo>
                      <a:pt x="25" y="146"/>
                    </a:lnTo>
                    <a:lnTo>
                      <a:pt x="29" y="142"/>
                    </a:lnTo>
                    <a:lnTo>
                      <a:pt x="33" y="142"/>
                    </a:lnTo>
                    <a:lnTo>
                      <a:pt x="37" y="142"/>
                    </a:lnTo>
                    <a:lnTo>
                      <a:pt x="38" y="137"/>
                    </a:lnTo>
                    <a:lnTo>
                      <a:pt x="42" y="131"/>
                    </a:lnTo>
                    <a:lnTo>
                      <a:pt x="48" y="131"/>
                    </a:lnTo>
                    <a:lnTo>
                      <a:pt x="54" y="131"/>
                    </a:lnTo>
                    <a:lnTo>
                      <a:pt x="58" y="123"/>
                    </a:lnTo>
                    <a:lnTo>
                      <a:pt x="60" y="119"/>
                    </a:lnTo>
                    <a:lnTo>
                      <a:pt x="65" y="119"/>
                    </a:lnTo>
                    <a:lnTo>
                      <a:pt x="73" y="116"/>
                    </a:lnTo>
                    <a:lnTo>
                      <a:pt x="73" y="106"/>
                    </a:lnTo>
                    <a:lnTo>
                      <a:pt x="75" y="95"/>
                    </a:lnTo>
                    <a:lnTo>
                      <a:pt x="77" y="95"/>
                    </a:lnTo>
                    <a:lnTo>
                      <a:pt x="81" y="95"/>
                    </a:lnTo>
                    <a:lnTo>
                      <a:pt x="83" y="87"/>
                    </a:lnTo>
                    <a:lnTo>
                      <a:pt x="85" y="79"/>
                    </a:lnTo>
                    <a:lnTo>
                      <a:pt x="88" y="75"/>
                    </a:lnTo>
                    <a:lnTo>
                      <a:pt x="92" y="70"/>
                    </a:lnTo>
                    <a:lnTo>
                      <a:pt x="96" y="64"/>
                    </a:lnTo>
                    <a:lnTo>
                      <a:pt x="96" y="56"/>
                    </a:lnTo>
                    <a:lnTo>
                      <a:pt x="94" y="54"/>
                    </a:lnTo>
                    <a:lnTo>
                      <a:pt x="90" y="54"/>
                    </a:lnTo>
                    <a:lnTo>
                      <a:pt x="88" y="47"/>
                    </a:lnTo>
                    <a:lnTo>
                      <a:pt x="85" y="39"/>
                    </a:lnTo>
                    <a:lnTo>
                      <a:pt x="77" y="35"/>
                    </a:lnTo>
                    <a:lnTo>
                      <a:pt x="69" y="33"/>
                    </a:lnTo>
                    <a:lnTo>
                      <a:pt x="62" y="25"/>
                    </a:lnTo>
                    <a:lnTo>
                      <a:pt x="56" y="16"/>
                    </a:lnTo>
                    <a:lnTo>
                      <a:pt x="54" y="18"/>
                    </a:lnTo>
                    <a:lnTo>
                      <a:pt x="52" y="20"/>
                    </a:lnTo>
                    <a:lnTo>
                      <a:pt x="48" y="20"/>
                    </a:lnTo>
                    <a:lnTo>
                      <a:pt x="46" y="20"/>
                    </a:lnTo>
                    <a:lnTo>
                      <a:pt x="48" y="24"/>
                    </a:lnTo>
                    <a:lnTo>
                      <a:pt x="48" y="24"/>
                    </a:lnTo>
                    <a:lnTo>
                      <a:pt x="48" y="25"/>
                    </a:lnTo>
                    <a:lnTo>
                      <a:pt x="44" y="27"/>
                    </a:lnTo>
                    <a:lnTo>
                      <a:pt x="44" y="29"/>
                    </a:lnTo>
                    <a:lnTo>
                      <a:pt x="42" y="29"/>
                    </a:lnTo>
                    <a:lnTo>
                      <a:pt x="44" y="31"/>
                    </a:lnTo>
                    <a:lnTo>
                      <a:pt x="44" y="31"/>
                    </a:lnTo>
                    <a:lnTo>
                      <a:pt x="46" y="33"/>
                    </a:lnTo>
                    <a:lnTo>
                      <a:pt x="44" y="41"/>
                    </a:lnTo>
                    <a:lnTo>
                      <a:pt x="40" y="47"/>
                    </a:lnTo>
                    <a:lnTo>
                      <a:pt x="40" y="50"/>
                    </a:lnTo>
                    <a:lnTo>
                      <a:pt x="48" y="60"/>
                    </a:lnTo>
                    <a:lnTo>
                      <a:pt x="46" y="79"/>
                    </a:lnTo>
                    <a:lnTo>
                      <a:pt x="40" y="98"/>
                    </a:lnTo>
                    <a:lnTo>
                      <a:pt x="17" y="108"/>
                    </a:lnTo>
                    <a:lnTo>
                      <a:pt x="0" y="116"/>
                    </a:lnTo>
                    <a:lnTo>
                      <a:pt x="0" y="119"/>
                    </a:lnTo>
                    <a:lnTo>
                      <a:pt x="12" y="142"/>
                    </a:lnTo>
                    <a:lnTo>
                      <a:pt x="19" y="15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1" name="Freeform 119"/>
              <p:cNvSpPr>
                <a:spLocks noEditPoints="1"/>
              </p:cNvSpPr>
              <p:nvPr/>
            </p:nvSpPr>
            <p:spPr bwMode="gray">
              <a:xfrm>
                <a:off x="2789" y="1300"/>
                <a:ext cx="328" cy="531"/>
              </a:xfrm>
              <a:custGeom>
                <a:avLst/>
                <a:gdLst/>
                <a:ahLst/>
                <a:cxnLst>
                  <a:cxn ang="0">
                    <a:pos x="92" y="483"/>
                  </a:cxn>
                  <a:cxn ang="0">
                    <a:pos x="90" y="447"/>
                  </a:cxn>
                  <a:cxn ang="0">
                    <a:pos x="113" y="384"/>
                  </a:cxn>
                  <a:cxn ang="0">
                    <a:pos x="148" y="338"/>
                  </a:cxn>
                  <a:cxn ang="0">
                    <a:pos x="176" y="309"/>
                  </a:cxn>
                  <a:cxn ang="0">
                    <a:pos x="211" y="282"/>
                  </a:cxn>
                  <a:cxn ang="0">
                    <a:pos x="263" y="286"/>
                  </a:cxn>
                  <a:cxn ang="0">
                    <a:pos x="299" y="274"/>
                  </a:cxn>
                  <a:cxn ang="0">
                    <a:pos x="322" y="270"/>
                  </a:cxn>
                  <a:cxn ang="0">
                    <a:pos x="320" y="257"/>
                  </a:cxn>
                  <a:cxn ang="0">
                    <a:pos x="313" y="245"/>
                  </a:cxn>
                  <a:cxn ang="0">
                    <a:pos x="299" y="238"/>
                  </a:cxn>
                  <a:cxn ang="0">
                    <a:pos x="276" y="245"/>
                  </a:cxn>
                  <a:cxn ang="0">
                    <a:pos x="257" y="257"/>
                  </a:cxn>
                  <a:cxn ang="0">
                    <a:pos x="247" y="247"/>
                  </a:cxn>
                  <a:cxn ang="0">
                    <a:pos x="213" y="259"/>
                  </a:cxn>
                  <a:cxn ang="0">
                    <a:pos x="192" y="263"/>
                  </a:cxn>
                  <a:cxn ang="0">
                    <a:pos x="176" y="276"/>
                  </a:cxn>
                  <a:cxn ang="0">
                    <a:pos x="159" y="274"/>
                  </a:cxn>
                  <a:cxn ang="0">
                    <a:pos x="153" y="316"/>
                  </a:cxn>
                  <a:cxn ang="0">
                    <a:pos x="125" y="343"/>
                  </a:cxn>
                  <a:cxn ang="0">
                    <a:pos x="100" y="380"/>
                  </a:cxn>
                  <a:cxn ang="0">
                    <a:pos x="77" y="401"/>
                  </a:cxn>
                  <a:cxn ang="0">
                    <a:pos x="63" y="405"/>
                  </a:cxn>
                  <a:cxn ang="0">
                    <a:pos x="48" y="416"/>
                  </a:cxn>
                  <a:cxn ang="0">
                    <a:pos x="21" y="433"/>
                  </a:cxn>
                  <a:cxn ang="0">
                    <a:pos x="0" y="455"/>
                  </a:cxn>
                  <a:cxn ang="0">
                    <a:pos x="7" y="478"/>
                  </a:cxn>
                  <a:cxn ang="0">
                    <a:pos x="17" y="489"/>
                  </a:cxn>
                  <a:cxn ang="0">
                    <a:pos x="13" y="512"/>
                  </a:cxn>
                  <a:cxn ang="0">
                    <a:pos x="54" y="522"/>
                  </a:cxn>
                  <a:cxn ang="0">
                    <a:pos x="29" y="460"/>
                  </a:cxn>
                  <a:cxn ang="0">
                    <a:pos x="19" y="460"/>
                  </a:cxn>
                  <a:cxn ang="0">
                    <a:pos x="161" y="305"/>
                  </a:cxn>
                  <a:cxn ang="0">
                    <a:pos x="130" y="290"/>
                  </a:cxn>
                  <a:cxn ang="0">
                    <a:pos x="134" y="301"/>
                  </a:cxn>
                  <a:cxn ang="0">
                    <a:pos x="149" y="280"/>
                  </a:cxn>
                  <a:cxn ang="0">
                    <a:pos x="171" y="261"/>
                  </a:cxn>
                  <a:cxn ang="0">
                    <a:pos x="188" y="249"/>
                  </a:cxn>
                  <a:cxn ang="0">
                    <a:pos x="219" y="245"/>
                  </a:cxn>
                  <a:cxn ang="0">
                    <a:pos x="242" y="236"/>
                  </a:cxn>
                  <a:cxn ang="0">
                    <a:pos x="226" y="234"/>
                  </a:cxn>
                  <a:cxn ang="0">
                    <a:pos x="199" y="88"/>
                  </a:cxn>
                  <a:cxn ang="0">
                    <a:pos x="192" y="65"/>
                  </a:cxn>
                  <a:cxn ang="0">
                    <a:pos x="209" y="67"/>
                  </a:cxn>
                  <a:cxn ang="0">
                    <a:pos x="313" y="52"/>
                  </a:cxn>
                  <a:cxn ang="0">
                    <a:pos x="88" y="59"/>
                  </a:cxn>
                  <a:cxn ang="0">
                    <a:pos x="113" y="30"/>
                  </a:cxn>
                  <a:cxn ang="0">
                    <a:pos x="90" y="23"/>
                  </a:cxn>
                  <a:cxn ang="0">
                    <a:pos x="100" y="57"/>
                  </a:cxn>
                  <a:cxn ang="0">
                    <a:pos x="144" y="61"/>
                  </a:cxn>
                  <a:cxn ang="0">
                    <a:pos x="113" y="77"/>
                  </a:cxn>
                  <a:cxn ang="0">
                    <a:pos x="119" y="98"/>
                  </a:cxn>
                  <a:cxn ang="0">
                    <a:pos x="149" y="109"/>
                  </a:cxn>
                  <a:cxn ang="0">
                    <a:pos x="178" y="80"/>
                  </a:cxn>
                  <a:cxn ang="0">
                    <a:pos x="169" y="38"/>
                  </a:cxn>
                  <a:cxn ang="0">
                    <a:pos x="190" y="6"/>
                  </a:cxn>
                  <a:cxn ang="0">
                    <a:pos x="174" y="23"/>
                  </a:cxn>
                  <a:cxn ang="0">
                    <a:pos x="213" y="42"/>
                  </a:cxn>
                  <a:cxn ang="0">
                    <a:pos x="276" y="30"/>
                  </a:cxn>
                  <a:cxn ang="0">
                    <a:pos x="251" y="15"/>
                  </a:cxn>
                  <a:cxn ang="0">
                    <a:pos x="226" y="17"/>
                  </a:cxn>
                </a:cxnLst>
                <a:rect l="0" t="0" r="r" b="b"/>
                <a:pathLst>
                  <a:path w="328" h="531">
                    <a:moveTo>
                      <a:pt x="82" y="510"/>
                    </a:moveTo>
                    <a:lnTo>
                      <a:pt x="82" y="510"/>
                    </a:lnTo>
                    <a:lnTo>
                      <a:pt x="86" y="510"/>
                    </a:lnTo>
                    <a:lnTo>
                      <a:pt x="88" y="508"/>
                    </a:lnTo>
                    <a:lnTo>
                      <a:pt x="88" y="503"/>
                    </a:lnTo>
                    <a:lnTo>
                      <a:pt x="86" y="501"/>
                    </a:lnTo>
                    <a:lnTo>
                      <a:pt x="84" y="497"/>
                    </a:lnTo>
                    <a:lnTo>
                      <a:pt x="84" y="493"/>
                    </a:lnTo>
                    <a:lnTo>
                      <a:pt x="86" y="491"/>
                    </a:lnTo>
                    <a:lnTo>
                      <a:pt x="88" y="489"/>
                    </a:lnTo>
                    <a:lnTo>
                      <a:pt x="90" y="487"/>
                    </a:lnTo>
                    <a:lnTo>
                      <a:pt x="92" y="485"/>
                    </a:lnTo>
                    <a:lnTo>
                      <a:pt x="92" y="483"/>
                    </a:lnTo>
                    <a:lnTo>
                      <a:pt x="92" y="483"/>
                    </a:lnTo>
                    <a:lnTo>
                      <a:pt x="90" y="480"/>
                    </a:lnTo>
                    <a:lnTo>
                      <a:pt x="88" y="478"/>
                    </a:lnTo>
                    <a:lnTo>
                      <a:pt x="90" y="474"/>
                    </a:lnTo>
                    <a:lnTo>
                      <a:pt x="90" y="468"/>
                    </a:lnTo>
                    <a:lnTo>
                      <a:pt x="90" y="464"/>
                    </a:lnTo>
                    <a:lnTo>
                      <a:pt x="92" y="466"/>
                    </a:lnTo>
                    <a:lnTo>
                      <a:pt x="94" y="464"/>
                    </a:lnTo>
                    <a:lnTo>
                      <a:pt x="96" y="460"/>
                    </a:lnTo>
                    <a:lnTo>
                      <a:pt x="96" y="455"/>
                    </a:lnTo>
                    <a:lnTo>
                      <a:pt x="94" y="451"/>
                    </a:lnTo>
                    <a:lnTo>
                      <a:pt x="92" y="449"/>
                    </a:lnTo>
                    <a:lnTo>
                      <a:pt x="90" y="447"/>
                    </a:lnTo>
                    <a:lnTo>
                      <a:pt x="92" y="443"/>
                    </a:lnTo>
                    <a:lnTo>
                      <a:pt x="92" y="437"/>
                    </a:lnTo>
                    <a:lnTo>
                      <a:pt x="92" y="432"/>
                    </a:lnTo>
                    <a:lnTo>
                      <a:pt x="92" y="426"/>
                    </a:lnTo>
                    <a:lnTo>
                      <a:pt x="92" y="420"/>
                    </a:lnTo>
                    <a:lnTo>
                      <a:pt x="92" y="416"/>
                    </a:lnTo>
                    <a:lnTo>
                      <a:pt x="92" y="412"/>
                    </a:lnTo>
                    <a:lnTo>
                      <a:pt x="94" y="409"/>
                    </a:lnTo>
                    <a:lnTo>
                      <a:pt x="98" y="403"/>
                    </a:lnTo>
                    <a:lnTo>
                      <a:pt x="101" y="397"/>
                    </a:lnTo>
                    <a:lnTo>
                      <a:pt x="103" y="393"/>
                    </a:lnTo>
                    <a:lnTo>
                      <a:pt x="107" y="387"/>
                    </a:lnTo>
                    <a:lnTo>
                      <a:pt x="113" y="384"/>
                    </a:lnTo>
                    <a:lnTo>
                      <a:pt x="119" y="386"/>
                    </a:lnTo>
                    <a:lnTo>
                      <a:pt x="123" y="391"/>
                    </a:lnTo>
                    <a:lnTo>
                      <a:pt x="125" y="389"/>
                    </a:lnTo>
                    <a:lnTo>
                      <a:pt x="126" y="384"/>
                    </a:lnTo>
                    <a:lnTo>
                      <a:pt x="126" y="376"/>
                    </a:lnTo>
                    <a:lnTo>
                      <a:pt x="126" y="370"/>
                    </a:lnTo>
                    <a:lnTo>
                      <a:pt x="128" y="366"/>
                    </a:lnTo>
                    <a:lnTo>
                      <a:pt x="134" y="364"/>
                    </a:lnTo>
                    <a:lnTo>
                      <a:pt x="138" y="357"/>
                    </a:lnTo>
                    <a:lnTo>
                      <a:pt x="140" y="347"/>
                    </a:lnTo>
                    <a:lnTo>
                      <a:pt x="140" y="341"/>
                    </a:lnTo>
                    <a:lnTo>
                      <a:pt x="144" y="338"/>
                    </a:lnTo>
                    <a:lnTo>
                      <a:pt x="148" y="338"/>
                    </a:lnTo>
                    <a:lnTo>
                      <a:pt x="149" y="336"/>
                    </a:lnTo>
                    <a:lnTo>
                      <a:pt x="151" y="332"/>
                    </a:lnTo>
                    <a:lnTo>
                      <a:pt x="155" y="330"/>
                    </a:lnTo>
                    <a:lnTo>
                      <a:pt x="157" y="328"/>
                    </a:lnTo>
                    <a:lnTo>
                      <a:pt x="159" y="324"/>
                    </a:lnTo>
                    <a:lnTo>
                      <a:pt x="159" y="318"/>
                    </a:lnTo>
                    <a:lnTo>
                      <a:pt x="161" y="315"/>
                    </a:lnTo>
                    <a:lnTo>
                      <a:pt x="165" y="311"/>
                    </a:lnTo>
                    <a:lnTo>
                      <a:pt x="167" y="309"/>
                    </a:lnTo>
                    <a:lnTo>
                      <a:pt x="172" y="315"/>
                    </a:lnTo>
                    <a:lnTo>
                      <a:pt x="174" y="316"/>
                    </a:lnTo>
                    <a:lnTo>
                      <a:pt x="174" y="313"/>
                    </a:lnTo>
                    <a:lnTo>
                      <a:pt x="176" y="309"/>
                    </a:lnTo>
                    <a:lnTo>
                      <a:pt x="176" y="307"/>
                    </a:lnTo>
                    <a:lnTo>
                      <a:pt x="180" y="307"/>
                    </a:lnTo>
                    <a:lnTo>
                      <a:pt x="184" y="307"/>
                    </a:lnTo>
                    <a:lnTo>
                      <a:pt x="188" y="309"/>
                    </a:lnTo>
                    <a:lnTo>
                      <a:pt x="192" y="305"/>
                    </a:lnTo>
                    <a:lnTo>
                      <a:pt x="194" y="303"/>
                    </a:lnTo>
                    <a:lnTo>
                      <a:pt x="196" y="293"/>
                    </a:lnTo>
                    <a:lnTo>
                      <a:pt x="192" y="290"/>
                    </a:lnTo>
                    <a:lnTo>
                      <a:pt x="199" y="290"/>
                    </a:lnTo>
                    <a:lnTo>
                      <a:pt x="205" y="286"/>
                    </a:lnTo>
                    <a:lnTo>
                      <a:pt x="205" y="284"/>
                    </a:lnTo>
                    <a:lnTo>
                      <a:pt x="207" y="282"/>
                    </a:lnTo>
                    <a:lnTo>
                      <a:pt x="211" y="282"/>
                    </a:lnTo>
                    <a:lnTo>
                      <a:pt x="224" y="297"/>
                    </a:lnTo>
                    <a:lnTo>
                      <a:pt x="230" y="297"/>
                    </a:lnTo>
                    <a:lnTo>
                      <a:pt x="238" y="297"/>
                    </a:lnTo>
                    <a:lnTo>
                      <a:pt x="242" y="297"/>
                    </a:lnTo>
                    <a:lnTo>
                      <a:pt x="244" y="295"/>
                    </a:lnTo>
                    <a:lnTo>
                      <a:pt x="247" y="297"/>
                    </a:lnTo>
                    <a:lnTo>
                      <a:pt x="247" y="297"/>
                    </a:lnTo>
                    <a:lnTo>
                      <a:pt x="255" y="303"/>
                    </a:lnTo>
                    <a:lnTo>
                      <a:pt x="255" y="301"/>
                    </a:lnTo>
                    <a:lnTo>
                      <a:pt x="257" y="297"/>
                    </a:lnTo>
                    <a:lnTo>
                      <a:pt x="261" y="295"/>
                    </a:lnTo>
                    <a:lnTo>
                      <a:pt x="263" y="290"/>
                    </a:lnTo>
                    <a:lnTo>
                      <a:pt x="263" y="286"/>
                    </a:lnTo>
                    <a:lnTo>
                      <a:pt x="263" y="282"/>
                    </a:lnTo>
                    <a:lnTo>
                      <a:pt x="263" y="280"/>
                    </a:lnTo>
                    <a:lnTo>
                      <a:pt x="265" y="278"/>
                    </a:lnTo>
                    <a:lnTo>
                      <a:pt x="267" y="274"/>
                    </a:lnTo>
                    <a:lnTo>
                      <a:pt x="270" y="272"/>
                    </a:lnTo>
                    <a:lnTo>
                      <a:pt x="272" y="270"/>
                    </a:lnTo>
                    <a:lnTo>
                      <a:pt x="274" y="267"/>
                    </a:lnTo>
                    <a:lnTo>
                      <a:pt x="278" y="268"/>
                    </a:lnTo>
                    <a:lnTo>
                      <a:pt x="282" y="268"/>
                    </a:lnTo>
                    <a:lnTo>
                      <a:pt x="288" y="267"/>
                    </a:lnTo>
                    <a:lnTo>
                      <a:pt x="291" y="263"/>
                    </a:lnTo>
                    <a:lnTo>
                      <a:pt x="295" y="268"/>
                    </a:lnTo>
                    <a:lnTo>
                      <a:pt x="299" y="274"/>
                    </a:lnTo>
                    <a:lnTo>
                      <a:pt x="303" y="278"/>
                    </a:lnTo>
                    <a:lnTo>
                      <a:pt x="307" y="280"/>
                    </a:lnTo>
                    <a:lnTo>
                      <a:pt x="311" y="282"/>
                    </a:lnTo>
                    <a:lnTo>
                      <a:pt x="313" y="282"/>
                    </a:lnTo>
                    <a:lnTo>
                      <a:pt x="313" y="286"/>
                    </a:lnTo>
                    <a:lnTo>
                      <a:pt x="313" y="286"/>
                    </a:lnTo>
                    <a:lnTo>
                      <a:pt x="316" y="286"/>
                    </a:lnTo>
                    <a:lnTo>
                      <a:pt x="318" y="282"/>
                    </a:lnTo>
                    <a:lnTo>
                      <a:pt x="318" y="276"/>
                    </a:lnTo>
                    <a:lnTo>
                      <a:pt x="318" y="274"/>
                    </a:lnTo>
                    <a:lnTo>
                      <a:pt x="316" y="274"/>
                    </a:lnTo>
                    <a:lnTo>
                      <a:pt x="320" y="272"/>
                    </a:lnTo>
                    <a:lnTo>
                      <a:pt x="322" y="270"/>
                    </a:lnTo>
                    <a:lnTo>
                      <a:pt x="326" y="267"/>
                    </a:lnTo>
                    <a:lnTo>
                      <a:pt x="328" y="265"/>
                    </a:lnTo>
                    <a:lnTo>
                      <a:pt x="324" y="265"/>
                    </a:lnTo>
                    <a:lnTo>
                      <a:pt x="322" y="265"/>
                    </a:lnTo>
                    <a:lnTo>
                      <a:pt x="320" y="268"/>
                    </a:lnTo>
                    <a:lnTo>
                      <a:pt x="316" y="268"/>
                    </a:lnTo>
                    <a:lnTo>
                      <a:pt x="311" y="270"/>
                    </a:lnTo>
                    <a:lnTo>
                      <a:pt x="309" y="267"/>
                    </a:lnTo>
                    <a:lnTo>
                      <a:pt x="307" y="263"/>
                    </a:lnTo>
                    <a:lnTo>
                      <a:pt x="311" y="263"/>
                    </a:lnTo>
                    <a:lnTo>
                      <a:pt x="316" y="263"/>
                    </a:lnTo>
                    <a:lnTo>
                      <a:pt x="318" y="259"/>
                    </a:lnTo>
                    <a:lnTo>
                      <a:pt x="320" y="257"/>
                    </a:lnTo>
                    <a:lnTo>
                      <a:pt x="324" y="257"/>
                    </a:lnTo>
                    <a:lnTo>
                      <a:pt x="328" y="259"/>
                    </a:lnTo>
                    <a:lnTo>
                      <a:pt x="326" y="255"/>
                    </a:lnTo>
                    <a:lnTo>
                      <a:pt x="324" y="249"/>
                    </a:lnTo>
                    <a:lnTo>
                      <a:pt x="322" y="249"/>
                    </a:lnTo>
                    <a:lnTo>
                      <a:pt x="322" y="251"/>
                    </a:lnTo>
                    <a:lnTo>
                      <a:pt x="318" y="251"/>
                    </a:lnTo>
                    <a:lnTo>
                      <a:pt x="316" y="251"/>
                    </a:lnTo>
                    <a:lnTo>
                      <a:pt x="316" y="249"/>
                    </a:lnTo>
                    <a:lnTo>
                      <a:pt x="318" y="247"/>
                    </a:lnTo>
                    <a:lnTo>
                      <a:pt x="316" y="245"/>
                    </a:lnTo>
                    <a:lnTo>
                      <a:pt x="313" y="249"/>
                    </a:lnTo>
                    <a:lnTo>
                      <a:pt x="313" y="245"/>
                    </a:lnTo>
                    <a:lnTo>
                      <a:pt x="309" y="245"/>
                    </a:lnTo>
                    <a:lnTo>
                      <a:pt x="309" y="244"/>
                    </a:lnTo>
                    <a:lnTo>
                      <a:pt x="311" y="242"/>
                    </a:lnTo>
                    <a:lnTo>
                      <a:pt x="309" y="240"/>
                    </a:lnTo>
                    <a:lnTo>
                      <a:pt x="305" y="240"/>
                    </a:lnTo>
                    <a:lnTo>
                      <a:pt x="303" y="242"/>
                    </a:lnTo>
                    <a:lnTo>
                      <a:pt x="303" y="245"/>
                    </a:lnTo>
                    <a:lnTo>
                      <a:pt x="299" y="245"/>
                    </a:lnTo>
                    <a:lnTo>
                      <a:pt x="295" y="247"/>
                    </a:lnTo>
                    <a:lnTo>
                      <a:pt x="295" y="244"/>
                    </a:lnTo>
                    <a:lnTo>
                      <a:pt x="295" y="240"/>
                    </a:lnTo>
                    <a:lnTo>
                      <a:pt x="299" y="240"/>
                    </a:lnTo>
                    <a:lnTo>
                      <a:pt x="299" y="238"/>
                    </a:lnTo>
                    <a:lnTo>
                      <a:pt x="299" y="236"/>
                    </a:lnTo>
                    <a:lnTo>
                      <a:pt x="297" y="236"/>
                    </a:lnTo>
                    <a:lnTo>
                      <a:pt x="295" y="234"/>
                    </a:lnTo>
                    <a:lnTo>
                      <a:pt x="290" y="232"/>
                    </a:lnTo>
                    <a:lnTo>
                      <a:pt x="288" y="238"/>
                    </a:lnTo>
                    <a:lnTo>
                      <a:pt x="286" y="238"/>
                    </a:lnTo>
                    <a:lnTo>
                      <a:pt x="284" y="240"/>
                    </a:lnTo>
                    <a:lnTo>
                      <a:pt x="286" y="245"/>
                    </a:lnTo>
                    <a:lnTo>
                      <a:pt x="282" y="249"/>
                    </a:lnTo>
                    <a:lnTo>
                      <a:pt x="278" y="251"/>
                    </a:lnTo>
                    <a:lnTo>
                      <a:pt x="278" y="253"/>
                    </a:lnTo>
                    <a:lnTo>
                      <a:pt x="276" y="249"/>
                    </a:lnTo>
                    <a:lnTo>
                      <a:pt x="276" y="245"/>
                    </a:lnTo>
                    <a:lnTo>
                      <a:pt x="278" y="244"/>
                    </a:lnTo>
                    <a:lnTo>
                      <a:pt x="278" y="244"/>
                    </a:lnTo>
                    <a:lnTo>
                      <a:pt x="276" y="242"/>
                    </a:lnTo>
                    <a:lnTo>
                      <a:pt x="276" y="240"/>
                    </a:lnTo>
                    <a:lnTo>
                      <a:pt x="272" y="242"/>
                    </a:lnTo>
                    <a:lnTo>
                      <a:pt x="272" y="245"/>
                    </a:lnTo>
                    <a:lnTo>
                      <a:pt x="267" y="249"/>
                    </a:lnTo>
                    <a:lnTo>
                      <a:pt x="263" y="255"/>
                    </a:lnTo>
                    <a:lnTo>
                      <a:pt x="263" y="257"/>
                    </a:lnTo>
                    <a:lnTo>
                      <a:pt x="263" y="261"/>
                    </a:lnTo>
                    <a:lnTo>
                      <a:pt x="259" y="263"/>
                    </a:lnTo>
                    <a:lnTo>
                      <a:pt x="257" y="265"/>
                    </a:lnTo>
                    <a:lnTo>
                      <a:pt x="257" y="257"/>
                    </a:lnTo>
                    <a:lnTo>
                      <a:pt x="259" y="251"/>
                    </a:lnTo>
                    <a:lnTo>
                      <a:pt x="263" y="251"/>
                    </a:lnTo>
                    <a:lnTo>
                      <a:pt x="265" y="249"/>
                    </a:lnTo>
                    <a:lnTo>
                      <a:pt x="261" y="240"/>
                    </a:lnTo>
                    <a:lnTo>
                      <a:pt x="259" y="240"/>
                    </a:lnTo>
                    <a:lnTo>
                      <a:pt x="259" y="244"/>
                    </a:lnTo>
                    <a:lnTo>
                      <a:pt x="257" y="242"/>
                    </a:lnTo>
                    <a:lnTo>
                      <a:pt x="255" y="240"/>
                    </a:lnTo>
                    <a:lnTo>
                      <a:pt x="251" y="240"/>
                    </a:lnTo>
                    <a:lnTo>
                      <a:pt x="249" y="238"/>
                    </a:lnTo>
                    <a:lnTo>
                      <a:pt x="249" y="244"/>
                    </a:lnTo>
                    <a:lnTo>
                      <a:pt x="249" y="249"/>
                    </a:lnTo>
                    <a:lnTo>
                      <a:pt x="247" y="247"/>
                    </a:lnTo>
                    <a:lnTo>
                      <a:pt x="245" y="247"/>
                    </a:lnTo>
                    <a:lnTo>
                      <a:pt x="245" y="244"/>
                    </a:lnTo>
                    <a:lnTo>
                      <a:pt x="242" y="244"/>
                    </a:lnTo>
                    <a:lnTo>
                      <a:pt x="242" y="245"/>
                    </a:lnTo>
                    <a:lnTo>
                      <a:pt x="242" y="249"/>
                    </a:lnTo>
                    <a:lnTo>
                      <a:pt x="230" y="259"/>
                    </a:lnTo>
                    <a:lnTo>
                      <a:pt x="220" y="253"/>
                    </a:lnTo>
                    <a:lnTo>
                      <a:pt x="211" y="249"/>
                    </a:lnTo>
                    <a:lnTo>
                      <a:pt x="209" y="251"/>
                    </a:lnTo>
                    <a:lnTo>
                      <a:pt x="207" y="255"/>
                    </a:lnTo>
                    <a:lnTo>
                      <a:pt x="209" y="255"/>
                    </a:lnTo>
                    <a:lnTo>
                      <a:pt x="213" y="255"/>
                    </a:lnTo>
                    <a:lnTo>
                      <a:pt x="213" y="259"/>
                    </a:lnTo>
                    <a:lnTo>
                      <a:pt x="215" y="263"/>
                    </a:lnTo>
                    <a:lnTo>
                      <a:pt x="209" y="261"/>
                    </a:lnTo>
                    <a:lnTo>
                      <a:pt x="205" y="259"/>
                    </a:lnTo>
                    <a:lnTo>
                      <a:pt x="207" y="267"/>
                    </a:lnTo>
                    <a:lnTo>
                      <a:pt x="203" y="267"/>
                    </a:lnTo>
                    <a:lnTo>
                      <a:pt x="201" y="267"/>
                    </a:lnTo>
                    <a:lnTo>
                      <a:pt x="201" y="261"/>
                    </a:lnTo>
                    <a:lnTo>
                      <a:pt x="201" y="259"/>
                    </a:lnTo>
                    <a:lnTo>
                      <a:pt x="197" y="265"/>
                    </a:lnTo>
                    <a:lnTo>
                      <a:pt x="197" y="267"/>
                    </a:lnTo>
                    <a:lnTo>
                      <a:pt x="196" y="267"/>
                    </a:lnTo>
                    <a:lnTo>
                      <a:pt x="194" y="259"/>
                    </a:lnTo>
                    <a:lnTo>
                      <a:pt x="192" y="263"/>
                    </a:lnTo>
                    <a:lnTo>
                      <a:pt x="192" y="267"/>
                    </a:lnTo>
                    <a:lnTo>
                      <a:pt x="188" y="268"/>
                    </a:lnTo>
                    <a:lnTo>
                      <a:pt x="184" y="270"/>
                    </a:lnTo>
                    <a:lnTo>
                      <a:pt x="182" y="267"/>
                    </a:lnTo>
                    <a:lnTo>
                      <a:pt x="180" y="265"/>
                    </a:lnTo>
                    <a:lnTo>
                      <a:pt x="178" y="268"/>
                    </a:lnTo>
                    <a:lnTo>
                      <a:pt x="178" y="272"/>
                    </a:lnTo>
                    <a:lnTo>
                      <a:pt x="180" y="272"/>
                    </a:lnTo>
                    <a:lnTo>
                      <a:pt x="182" y="272"/>
                    </a:lnTo>
                    <a:lnTo>
                      <a:pt x="182" y="272"/>
                    </a:lnTo>
                    <a:lnTo>
                      <a:pt x="180" y="274"/>
                    </a:lnTo>
                    <a:lnTo>
                      <a:pt x="176" y="274"/>
                    </a:lnTo>
                    <a:lnTo>
                      <a:pt x="176" y="276"/>
                    </a:lnTo>
                    <a:lnTo>
                      <a:pt x="176" y="280"/>
                    </a:lnTo>
                    <a:lnTo>
                      <a:pt x="172" y="278"/>
                    </a:lnTo>
                    <a:lnTo>
                      <a:pt x="169" y="278"/>
                    </a:lnTo>
                    <a:lnTo>
                      <a:pt x="169" y="284"/>
                    </a:lnTo>
                    <a:lnTo>
                      <a:pt x="167" y="284"/>
                    </a:lnTo>
                    <a:lnTo>
                      <a:pt x="165" y="282"/>
                    </a:lnTo>
                    <a:lnTo>
                      <a:pt x="165" y="278"/>
                    </a:lnTo>
                    <a:lnTo>
                      <a:pt x="167" y="276"/>
                    </a:lnTo>
                    <a:lnTo>
                      <a:pt x="167" y="272"/>
                    </a:lnTo>
                    <a:lnTo>
                      <a:pt x="167" y="270"/>
                    </a:lnTo>
                    <a:lnTo>
                      <a:pt x="165" y="270"/>
                    </a:lnTo>
                    <a:lnTo>
                      <a:pt x="161" y="272"/>
                    </a:lnTo>
                    <a:lnTo>
                      <a:pt x="159" y="274"/>
                    </a:lnTo>
                    <a:lnTo>
                      <a:pt x="155" y="276"/>
                    </a:lnTo>
                    <a:lnTo>
                      <a:pt x="155" y="284"/>
                    </a:lnTo>
                    <a:lnTo>
                      <a:pt x="155" y="286"/>
                    </a:lnTo>
                    <a:lnTo>
                      <a:pt x="159" y="286"/>
                    </a:lnTo>
                    <a:lnTo>
                      <a:pt x="165" y="284"/>
                    </a:lnTo>
                    <a:lnTo>
                      <a:pt x="163" y="291"/>
                    </a:lnTo>
                    <a:lnTo>
                      <a:pt x="161" y="297"/>
                    </a:lnTo>
                    <a:lnTo>
                      <a:pt x="157" y="301"/>
                    </a:lnTo>
                    <a:lnTo>
                      <a:pt x="149" y="305"/>
                    </a:lnTo>
                    <a:lnTo>
                      <a:pt x="149" y="307"/>
                    </a:lnTo>
                    <a:lnTo>
                      <a:pt x="153" y="309"/>
                    </a:lnTo>
                    <a:lnTo>
                      <a:pt x="153" y="313"/>
                    </a:lnTo>
                    <a:lnTo>
                      <a:pt x="153" y="316"/>
                    </a:lnTo>
                    <a:lnTo>
                      <a:pt x="148" y="313"/>
                    </a:lnTo>
                    <a:lnTo>
                      <a:pt x="142" y="311"/>
                    </a:lnTo>
                    <a:lnTo>
                      <a:pt x="146" y="318"/>
                    </a:lnTo>
                    <a:lnTo>
                      <a:pt x="149" y="328"/>
                    </a:lnTo>
                    <a:lnTo>
                      <a:pt x="144" y="328"/>
                    </a:lnTo>
                    <a:lnTo>
                      <a:pt x="140" y="328"/>
                    </a:lnTo>
                    <a:lnTo>
                      <a:pt x="140" y="332"/>
                    </a:lnTo>
                    <a:lnTo>
                      <a:pt x="140" y="336"/>
                    </a:lnTo>
                    <a:lnTo>
                      <a:pt x="134" y="339"/>
                    </a:lnTo>
                    <a:lnTo>
                      <a:pt x="128" y="341"/>
                    </a:lnTo>
                    <a:lnTo>
                      <a:pt x="128" y="339"/>
                    </a:lnTo>
                    <a:lnTo>
                      <a:pt x="126" y="339"/>
                    </a:lnTo>
                    <a:lnTo>
                      <a:pt x="125" y="343"/>
                    </a:lnTo>
                    <a:lnTo>
                      <a:pt x="123" y="347"/>
                    </a:lnTo>
                    <a:lnTo>
                      <a:pt x="119" y="347"/>
                    </a:lnTo>
                    <a:lnTo>
                      <a:pt x="117" y="347"/>
                    </a:lnTo>
                    <a:lnTo>
                      <a:pt x="117" y="351"/>
                    </a:lnTo>
                    <a:lnTo>
                      <a:pt x="121" y="351"/>
                    </a:lnTo>
                    <a:lnTo>
                      <a:pt x="119" y="355"/>
                    </a:lnTo>
                    <a:lnTo>
                      <a:pt x="119" y="361"/>
                    </a:lnTo>
                    <a:lnTo>
                      <a:pt x="117" y="362"/>
                    </a:lnTo>
                    <a:lnTo>
                      <a:pt x="113" y="362"/>
                    </a:lnTo>
                    <a:lnTo>
                      <a:pt x="107" y="366"/>
                    </a:lnTo>
                    <a:lnTo>
                      <a:pt x="103" y="368"/>
                    </a:lnTo>
                    <a:lnTo>
                      <a:pt x="101" y="372"/>
                    </a:lnTo>
                    <a:lnTo>
                      <a:pt x="100" y="380"/>
                    </a:lnTo>
                    <a:lnTo>
                      <a:pt x="96" y="378"/>
                    </a:lnTo>
                    <a:lnTo>
                      <a:pt x="92" y="376"/>
                    </a:lnTo>
                    <a:lnTo>
                      <a:pt x="86" y="384"/>
                    </a:lnTo>
                    <a:lnTo>
                      <a:pt x="82" y="389"/>
                    </a:lnTo>
                    <a:lnTo>
                      <a:pt x="78" y="389"/>
                    </a:lnTo>
                    <a:lnTo>
                      <a:pt x="77" y="391"/>
                    </a:lnTo>
                    <a:lnTo>
                      <a:pt x="75" y="395"/>
                    </a:lnTo>
                    <a:lnTo>
                      <a:pt x="73" y="401"/>
                    </a:lnTo>
                    <a:lnTo>
                      <a:pt x="69" y="401"/>
                    </a:lnTo>
                    <a:lnTo>
                      <a:pt x="69" y="403"/>
                    </a:lnTo>
                    <a:lnTo>
                      <a:pt x="71" y="405"/>
                    </a:lnTo>
                    <a:lnTo>
                      <a:pt x="75" y="405"/>
                    </a:lnTo>
                    <a:lnTo>
                      <a:pt x="77" y="401"/>
                    </a:lnTo>
                    <a:lnTo>
                      <a:pt x="80" y="399"/>
                    </a:lnTo>
                    <a:lnTo>
                      <a:pt x="82" y="399"/>
                    </a:lnTo>
                    <a:lnTo>
                      <a:pt x="84" y="399"/>
                    </a:lnTo>
                    <a:lnTo>
                      <a:pt x="84" y="401"/>
                    </a:lnTo>
                    <a:lnTo>
                      <a:pt x="84" y="403"/>
                    </a:lnTo>
                    <a:lnTo>
                      <a:pt x="80" y="405"/>
                    </a:lnTo>
                    <a:lnTo>
                      <a:pt x="77" y="407"/>
                    </a:lnTo>
                    <a:lnTo>
                      <a:pt x="77" y="410"/>
                    </a:lnTo>
                    <a:lnTo>
                      <a:pt x="71" y="410"/>
                    </a:lnTo>
                    <a:lnTo>
                      <a:pt x="67" y="410"/>
                    </a:lnTo>
                    <a:lnTo>
                      <a:pt x="67" y="405"/>
                    </a:lnTo>
                    <a:lnTo>
                      <a:pt x="65" y="403"/>
                    </a:lnTo>
                    <a:lnTo>
                      <a:pt x="63" y="405"/>
                    </a:lnTo>
                    <a:lnTo>
                      <a:pt x="61" y="407"/>
                    </a:lnTo>
                    <a:lnTo>
                      <a:pt x="55" y="403"/>
                    </a:lnTo>
                    <a:lnTo>
                      <a:pt x="52" y="401"/>
                    </a:lnTo>
                    <a:lnTo>
                      <a:pt x="50" y="403"/>
                    </a:lnTo>
                    <a:lnTo>
                      <a:pt x="48" y="407"/>
                    </a:lnTo>
                    <a:lnTo>
                      <a:pt x="52" y="407"/>
                    </a:lnTo>
                    <a:lnTo>
                      <a:pt x="54" y="405"/>
                    </a:lnTo>
                    <a:lnTo>
                      <a:pt x="54" y="409"/>
                    </a:lnTo>
                    <a:lnTo>
                      <a:pt x="55" y="412"/>
                    </a:lnTo>
                    <a:lnTo>
                      <a:pt x="54" y="412"/>
                    </a:lnTo>
                    <a:lnTo>
                      <a:pt x="54" y="416"/>
                    </a:lnTo>
                    <a:lnTo>
                      <a:pt x="50" y="416"/>
                    </a:lnTo>
                    <a:lnTo>
                      <a:pt x="48" y="416"/>
                    </a:lnTo>
                    <a:lnTo>
                      <a:pt x="46" y="420"/>
                    </a:lnTo>
                    <a:lnTo>
                      <a:pt x="44" y="424"/>
                    </a:lnTo>
                    <a:lnTo>
                      <a:pt x="36" y="424"/>
                    </a:lnTo>
                    <a:lnTo>
                      <a:pt x="30" y="424"/>
                    </a:lnTo>
                    <a:lnTo>
                      <a:pt x="30" y="428"/>
                    </a:lnTo>
                    <a:lnTo>
                      <a:pt x="32" y="426"/>
                    </a:lnTo>
                    <a:lnTo>
                      <a:pt x="34" y="428"/>
                    </a:lnTo>
                    <a:lnTo>
                      <a:pt x="34" y="430"/>
                    </a:lnTo>
                    <a:lnTo>
                      <a:pt x="34" y="432"/>
                    </a:lnTo>
                    <a:lnTo>
                      <a:pt x="30" y="433"/>
                    </a:lnTo>
                    <a:lnTo>
                      <a:pt x="29" y="433"/>
                    </a:lnTo>
                    <a:lnTo>
                      <a:pt x="25" y="433"/>
                    </a:lnTo>
                    <a:lnTo>
                      <a:pt x="21" y="433"/>
                    </a:lnTo>
                    <a:lnTo>
                      <a:pt x="21" y="435"/>
                    </a:lnTo>
                    <a:lnTo>
                      <a:pt x="21" y="439"/>
                    </a:lnTo>
                    <a:lnTo>
                      <a:pt x="25" y="439"/>
                    </a:lnTo>
                    <a:lnTo>
                      <a:pt x="27" y="439"/>
                    </a:lnTo>
                    <a:lnTo>
                      <a:pt x="27" y="439"/>
                    </a:lnTo>
                    <a:lnTo>
                      <a:pt x="23" y="441"/>
                    </a:lnTo>
                    <a:lnTo>
                      <a:pt x="15" y="443"/>
                    </a:lnTo>
                    <a:lnTo>
                      <a:pt x="6" y="445"/>
                    </a:lnTo>
                    <a:lnTo>
                      <a:pt x="6" y="449"/>
                    </a:lnTo>
                    <a:lnTo>
                      <a:pt x="13" y="451"/>
                    </a:lnTo>
                    <a:lnTo>
                      <a:pt x="15" y="453"/>
                    </a:lnTo>
                    <a:lnTo>
                      <a:pt x="4" y="451"/>
                    </a:lnTo>
                    <a:lnTo>
                      <a:pt x="0" y="455"/>
                    </a:lnTo>
                    <a:lnTo>
                      <a:pt x="2" y="460"/>
                    </a:lnTo>
                    <a:lnTo>
                      <a:pt x="4" y="462"/>
                    </a:lnTo>
                    <a:lnTo>
                      <a:pt x="6" y="462"/>
                    </a:lnTo>
                    <a:lnTo>
                      <a:pt x="11" y="462"/>
                    </a:lnTo>
                    <a:lnTo>
                      <a:pt x="7" y="464"/>
                    </a:lnTo>
                    <a:lnTo>
                      <a:pt x="2" y="466"/>
                    </a:lnTo>
                    <a:lnTo>
                      <a:pt x="2" y="468"/>
                    </a:lnTo>
                    <a:lnTo>
                      <a:pt x="4" y="470"/>
                    </a:lnTo>
                    <a:lnTo>
                      <a:pt x="7" y="470"/>
                    </a:lnTo>
                    <a:lnTo>
                      <a:pt x="7" y="474"/>
                    </a:lnTo>
                    <a:lnTo>
                      <a:pt x="4" y="474"/>
                    </a:lnTo>
                    <a:lnTo>
                      <a:pt x="2" y="476"/>
                    </a:lnTo>
                    <a:lnTo>
                      <a:pt x="7" y="478"/>
                    </a:lnTo>
                    <a:lnTo>
                      <a:pt x="9" y="478"/>
                    </a:lnTo>
                    <a:lnTo>
                      <a:pt x="9" y="481"/>
                    </a:lnTo>
                    <a:lnTo>
                      <a:pt x="7" y="483"/>
                    </a:lnTo>
                    <a:lnTo>
                      <a:pt x="11" y="485"/>
                    </a:lnTo>
                    <a:lnTo>
                      <a:pt x="11" y="485"/>
                    </a:lnTo>
                    <a:lnTo>
                      <a:pt x="11" y="483"/>
                    </a:lnTo>
                    <a:lnTo>
                      <a:pt x="13" y="487"/>
                    </a:lnTo>
                    <a:lnTo>
                      <a:pt x="15" y="483"/>
                    </a:lnTo>
                    <a:lnTo>
                      <a:pt x="19" y="480"/>
                    </a:lnTo>
                    <a:lnTo>
                      <a:pt x="23" y="480"/>
                    </a:lnTo>
                    <a:lnTo>
                      <a:pt x="25" y="481"/>
                    </a:lnTo>
                    <a:lnTo>
                      <a:pt x="21" y="481"/>
                    </a:lnTo>
                    <a:lnTo>
                      <a:pt x="17" y="489"/>
                    </a:lnTo>
                    <a:lnTo>
                      <a:pt x="13" y="497"/>
                    </a:lnTo>
                    <a:lnTo>
                      <a:pt x="9" y="497"/>
                    </a:lnTo>
                    <a:lnTo>
                      <a:pt x="6" y="497"/>
                    </a:lnTo>
                    <a:lnTo>
                      <a:pt x="6" y="499"/>
                    </a:lnTo>
                    <a:lnTo>
                      <a:pt x="6" y="503"/>
                    </a:lnTo>
                    <a:lnTo>
                      <a:pt x="7" y="504"/>
                    </a:lnTo>
                    <a:lnTo>
                      <a:pt x="11" y="506"/>
                    </a:lnTo>
                    <a:lnTo>
                      <a:pt x="13" y="503"/>
                    </a:lnTo>
                    <a:lnTo>
                      <a:pt x="13" y="503"/>
                    </a:lnTo>
                    <a:lnTo>
                      <a:pt x="17" y="503"/>
                    </a:lnTo>
                    <a:lnTo>
                      <a:pt x="17" y="506"/>
                    </a:lnTo>
                    <a:lnTo>
                      <a:pt x="17" y="508"/>
                    </a:lnTo>
                    <a:lnTo>
                      <a:pt x="13" y="512"/>
                    </a:lnTo>
                    <a:lnTo>
                      <a:pt x="11" y="514"/>
                    </a:lnTo>
                    <a:lnTo>
                      <a:pt x="11" y="518"/>
                    </a:lnTo>
                    <a:lnTo>
                      <a:pt x="11" y="522"/>
                    </a:lnTo>
                    <a:lnTo>
                      <a:pt x="15" y="522"/>
                    </a:lnTo>
                    <a:lnTo>
                      <a:pt x="17" y="528"/>
                    </a:lnTo>
                    <a:lnTo>
                      <a:pt x="21" y="528"/>
                    </a:lnTo>
                    <a:lnTo>
                      <a:pt x="25" y="526"/>
                    </a:lnTo>
                    <a:lnTo>
                      <a:pt x="25" y="526"/>
                    </a:lnTo>
                    <a:lnTo>
                      <a:pt x="27" y="526"/>
                    </a:lnTo>
                    <a:lnTo>
                      <a:pt x="27" y="528"/>
                    </a:lnTo>
                    <a:lnTo>
                      <a:pt x="27" y="531"/>
                    </a:lnTo>
                    <a:lnTo>
                      <a:pt x="40" y="528"/>
                    </a:lnTo>
                    <a:lnTo>
                      <a:pt x="54" y="522"/>
                    </a:lnTo>
                    <a:lnTo>
                      <a:pt x="55" y="518"/>
                    </a:lnTo>
                    <a:lnTo>
                      <a:pt x="57" y="516"/>
                    </a:lnTo>
                    <a:lnTo>
                      <a:pt x="61" y="516"/>
                    </a:lnTo>
                    <a:lnTo>
                      <a:pt x="65" y="516"/>
                    </a:lnTo>
                    <a:lnTo>
                      <a:pt x="73" y="512"/>
                    </a:lnTo>
                    <a:lnTo>
                      <a:pt x="80" y="506"/>
                    </a:lnTo>
                    <a:lnTo>
                      <a:pt x="80" y="508"/>
                    </a:lnTo>
                    <a:lnTo>
                      <a:pt x="82" y="510"/>
                    </a:lnTo>
                    <a:close/>
                    <a:moveTo>
                      <a:pt x="9" y="485"/>
                    </a:moveTo>
                    <a:lnTo>
                      <a:pt x="11" y="489"/>
                    </a:lnTo>
                    <a:lnTo>
                      <a:pt x="11" y="485"/>
                    </a:lnTo>
                    <a:lnTo>
                      <a:pt x="9" y="485"/>
                    </a:lnTo>
                    <a:close/>
                    <a:moveTo>
                      <a:pt x="29" y="460"/>
                    </a:moveTo>
                    <a:lnTo>
                      <a:pt x="29" y="462"/>
                    </a:lnTo>
                    <a:lnTo>
                      <a:pt x="27" y="464"/>
                    </a:lnTo>
                    <a:lnTo>
                      <a:pt x="27" y="460"/>
                    </a:lnTo>
                    <a:lnTo>
                      <a:pt x="29" y="460"/>
                    </a:lnTo>
                    <a:close/>
                    <a:moveTo>
                      <a:pt x="19" y="460"/>
                    </a:moveTo>
                    <a:lnTo>
                      <a:pt x="23" y="464"/>
                    </a:lnTo>
                    <a:lnTo>
                      <a:pt x="23" y="468"/>
                    </a:lnTo>
                    <a:lnTo>
                      <a:pt x="19" y="466"/>
                    </a:lnTo>
                    <a:lnTo>
                      <a:pt x="13" y="464"/>
                    </a:lnTo>
                    <a:lnTo>
                      <a:pt x="11" y="464"/>
                    </a:lnTo>
                    <a:lnTo>
                      <a:pt x="17" y="464"/>
                    </a:lnTo>
                    <a:lnTo>
                      <a:pt x="17" y="460"/>
                    </a:lnTo>
                    <a:lnTo>
                      <a:pt x="19" y="460"/>
                    </a:lnTo>
                    <a:close/>
                    <a:moveTo>
                      <a:pt x="30" y="441"/>
                    </a:moveTo>
                    <a:lnTo>
                      <a:pt x="30" y="443"/>
                    </a:lnTo>
                    <a:lnTo>
                      <a:pt x="29" y="445"/>
                    </a:lnTo>
                    <a:lnTo>
                      <a:pt x="29" y="441"/>
                    </a:lnTo>
                    <a:lnTo>
                      <a:pt x="30" y="441"/>
                    </a:lnTo>
                    <a:close/>
                    <a:moveTo>
                      <a:pt x="113" y="307"/>
                    </a:moveTo>
                    <a:lnTo>
                      <a:pt x="113" y="311"/>
                    </a:lnTo>
                    <a:lnTo>
                      <a:pt x="115" y="311"/>
                    </a:lnTo>
                    <a:lnTo>
                      <a:pt x="117" y="309"/>
                    </a:lnTo>
                    <a:lnTo>
                      <a:pt x="115" y="307"/>
                    </a:lnTo>
                    <a:lnTo>
                      <a:pt x="113" y="307"/>
                    </a:lnTo>
                    <a:close/>
                    <a:moveTo>
                      <a:pt x="159" y="305"/>
                    </a:moveTo>
                    <a:lnTo>
                      <a:pt x="161" y="305"/>
                    </a:lnTo>
                    <a:lnTo>
                      <a:pt x="161" y="309"/>
                    </a:lnTo>
                    <a:lnTo>
                      <a:pt x="155" y="309"/>
                    </a:lnTo>
                    <a:lnTo>
                      <a:pt x="153" y="307"/>
                    </a:lnTo>
                    <a:lnTo>
                      <a:pt x="155" y="305"/>
                    </a:lnTo>
                    <a:lnTo>
                      <a:pt x="159" y="305"/>
                    </a:lnTo>
                    <a:close/>
                    <a:moveTo>
                      <a:pt x="126" y="301"/>
                    </a:moveTo>
                    <a:lnTo>
                      <a:pt x="123" y="303"/>
                    </a:lnTo>
                    <a:lnTo>
                      <a:pt x="121" y="307"/>
                    </a:lnTo>
                    <a:lnTo>
                      <a:pt x="123" y="307"/>
                    </a:lnTo>
                    <a:lnTo>
                      <a:pt x="128" y="305"/>
                    </a:lnTo>
                    <a:lnTo>
                      <a:pt x="128" y="301"/>
                    </a:lnTo>
                    <a:lnTo>
                      <a:pt x="126" y="301"/>
                    </a:lnTo>
                    <a:close/>
                    <a:moveTo>
                      <a:pt x="130" y="290"/>
                    </a:moveTo>
                    <a:lnTo>
                      <a:pt x="128" y="290"/>
                    </a:lnTo>
                    <a:lnTo>
                      <a:pt x="128" y="291"/>
                    </a:lnTo>
                    <a:lnTo>
                      <a:pt x="130" y="293"/>
                    </a:lnTo>
                    <a:lnTo>
                      <a:pt x="132" y="295"/>
                    </a:lnTo>
                    <a:lnTo>
                      <a:pt x="132" y="293"/>
                    </a:lnTo>
                    <a:lnTo>
                      <a:pt x="134" y="291"/>
                    </a:lnTo>
                    <a:lnTo>
                      <a:pt x="134" y="290"/>
                    </a:lnTo>
                    <a:lnTo>
                      <a:pt x="130" y="290"/>
                    </a:lnTo>
                    <a:close/>
                    <a:moveTo>
                      <a:pt x="140" y="288"/>
                    </a:moveTo>
                    <a:lnTo>
                      <a:pt x="138" y="291"/>
                    </a:lnTo>
                    <a:lnTo>
                      <a:pt x="136" y="297"/>
                    </a:lnTo>
                    <a:lnTo>
                      <a:pt x="132" y="297"/>
                    </a:lnTo>
                    <a:lnTo>
                      <a:pt x="134" y="301"/>
                    </a:lnTo>
                    <a:lnTo>
                      <a:pt x="136" y="307"/>
                    </a:lnTo>
                    <a:lnTo>
                      <a:pt x="144" y="303"/>
                    </a:lnTo>
                    <a:lnTo>
                      <a:pt x="149" y="297"/>
                    </a:lnTo>
                    <a:lnTo>
                      <a:pt x="149" y="293"/>
                    </a:lnTo>
                    <a:lnTo>
                      <a:pt x="151" y="291"/>
                    </a:lnTo>
                    <a:lnTo>
                      <a:pt x="151" y="290"/>
                    </a:lnTo>
                    <a:lnTo>
                      <a:pt x="151" y="290"/>
                    </a:lnTo>
                    <a:lnTo>
                      <a:pt x="149" y="290"/>
                    </a:lnTo>
                    <a:lnTo>
                      <a:pt x="144" y="291"/>
                    </a:lnTo>
                    <a:lnTo>
                      <a:pt x="142" y="293"/>
                    </a:lnTo>
                    <a:lnTo>
                      <a:pt x="142" y="290"/>
                    </a:lnTo>
                    <a:lnTo>
                      <a:pt x="140" y="288"/>
                    </a:lnTo>
                    <a:close/>
                    <a:moveTo>
                      <a:pt x="149" y="280"/>
                    </a:moveTo>
                    <a:lnTo>
                      <a:pt x="148" y="282"/>
                    </a:lnTo>
                    <a:lnTo>
                      <a:pt x="149" y="284"/>
                    </a:lnTo>
                    <a:lnTo>
                      <a:pt x="151" y="280"/>
                    </a:lnTo>
                    <a:lnTo>
                      <a:pt x="149" y="280"/>
                    </a:lnTo>
                    <a:close/>
                    <a:moveTo>
                      <a:pt x="171" y="261"/>
                    </a:moveTo>
                    <a:lnTo>
                      <a:pt x="171" y="265"/>
                    </a:lnTo>
                    <a:lnTo>
                      <a:pt x="169" y="268"/>
                    </a:lnTo>
                    <a:lnTo>
                      <a:pt x="172" y="267"/>
                    </a:lnTo>
                    <a:lnTo>
                      <a:pt x="176" y="267"/>
                    </a:lnTo>
                    <a:lnTo>
                      <a:pt x="174" y="265"/>
                    </a:lnTo>
                    <a:lnTo>
                      <a:pt x="174" y="263"/>
                    </a:lnTo>
                    <a:lnTo>
                      <a:pt x="174" y="261"/>
                    </a:lnTo>
                    <a:lnTo>
                      <a:pt x="171" y="261"/>
                    </a:lnTo>
                    <a:close/>
                    <a:moveTo>
                      <a:pt x="176" y="253"/>
                    </a:moveTo>
                    <a:lnTo>
                      <a:pt x="176" y="257"/>
                    </a:lnTo>
                    <a:lnTo>
                      <a:pt x="178" y="261"/>
                    </a:lnTo>
                    <a:lnTo>
                      <a:pt x="180" y="261"/>
                    </a:lnTo>
                    <a:lnTo>
                      <a:pt x="182" y="259"/>
                    </a:lnTo>
                    <a:lnTo>
                      <a:pt x="182" y="255"/>
                    </a:lnTo>
                    <a:lnTo>
                      <a:pt x="176" y="253"/>
                    </a:lnTo>
                    <a:close/>
                    <a:moveTo>
                      <a:pt x="196" y="249"/>
                    </a:moveTo>
                    <a:lnTo>
                      <a:pt x="197" y="253"/>
                    </a:lnTo>
                    <a:lnTo>
                      <a:pt x="197" y="249"/>
                    </a:lnTo>
                    <a:lnTo>
                      <a:pt x="196" y="249"/>
                    </a:lnTo>
                    <a:close/>
                    <a:moveTo>
                      <a:pt x="186" y="247"/>
                    </a:moveTo>
                    <a:lnTo>
                      <a:pt x="188" y="249"/>
                    </a:lnTo>
                    <a:lnTo>
                      <a:pt x="188" y="253"/>
                    </a:lnTo>
                    <a:lnTo>
                      <a:pt x="190" y="253"/>
                    </a:lnTo>
                    <a:lnTo>
                      <a:pt x="190" y="251"/>
                    </a:lnTo>
                    <a:lnTo>
                      <a:pt x="190" y="249"/>
                    </a:lnTo>
                    <a:lnTo>
                      <a:pt x="186" y="247"/>
                    </a:lnTo>
                    <a:close/>
                    <a:moveTo>
                      <a:pt x="301" y="245"/>
                    </a:moveTo>
                    <a:lnTo>
                      <a:pt x="301" y="247"/>
                    </a:lnTo>
                    <a:lnTo>
                      <a:pt x="303" y="251"/>
                    </a:lnTo>
                    <a:lnTo>
                      <a:pt x="301" y="251"/>
                    </a:lnTo>
                    <a:lnTo>
                      <a:pt x="299" y="253"/>
                    </a:lnTo>
                    <a:lnTo>
                      <a:pt x="299" y="247"/>
                    </a:lnTo>
                    <a:lnTo>
                      <a:pt x="301" y="245"/>
                    </a:lnTo>
                    <a:close/>
                    <a:moveTo>
                      <a:pt x="219" y="245"/>
                    </a:moveTo>
                    <a:lnTo>
                      <a:pt x="219" y="249"/>
                    </a:lnTo>
                    <a:lnTo>
                      <a:pt x="222" y="249"/>
                    </a:lnTo>
                    <a:lnTo>
                      <a:pt x="220" y="247"/>
                    </a:lnTo>
                    <a:lnTo>
                      <a:pt x="219" y="245"/>
                    </a:lnTo>
                    <a:close/>
                    <a:moveTo>
                      <a:pt x="232" y="242"/>
                    </a:moveTo>
                    <a:lnTo>
                      <a:pt x="228" y="244"/>
                    </a:lnTo>
                    <a:lnTo>
                      <a:pt x="226" y="245"/>
                    </a:lnTo>
                    <a:lnTo>
                      <a:pt x="228" y="249"/>
                    </a:lnTo>
                    <a:lnTo>
                      <a:pt x="232" y="251"/>
                    </a:lnTo>
                    <a:lnTo>
                      <a:pt x="234" y="245"/>
                    </a:lnTo>
                    <a:lnTo>
                      <a:pt x="232" y="242"/>
                    </a:lnTo>
                    <a:close/>
                    <a:moveTo>
                      <a:pt x="240" y="232"/>
                    </a:moveTo>
                    <a:lnTo>
                      <a:pt x="242" y="236"/>
                    </a:lnTo>
                    <a:lnTo>
                      <a:pt x="242" y="232"/>
                    </a:lnTo>
                    <a:lnTo>
                      <a:pt x="240" y="232"/>
                    </a:lnTo>
                    <a:close/>
                    <a:moveTo>
                      <a:pt x="224" y="232"/>
                    </a:moveTo>
                    <a:lnTo>
                      <a:pt x="222" y="234"/>
                    </a:lnTo>
                    <a:lnTo>
                      <a:pt x="220" y="238"/>
                    </a:lnTo>
                    <a:lnTo>
                      <a:pt x="215" y="238"/>
                    </a:lnTo>
                    <a:lnTo>
                      <a:pt x="211" y="240"/>
                    </a:lnTo>
                    <a:lnTo>
                      <a:pt x="211" y="242"/>
                    </a:lnTo>
                    <a:lnTo>
                      <a:pt x="211" y="245"/>
                    </a:lnTo>
                    <a:lnTo>
                      <a:pt x="213" y="245"/>
                    </a:lnTo>
                    <a:lnTo>
                      <a:pt x="219" y="242"/>
                    </a:lnTo>
                    <a:lnTo>
                      <a:pt x="224" y="236"/>
                    </a:lnTo>
                    <a:lnTo>
                      <a:pt x="226" y="234"/>
                    </a:lnTo>
                    <a:lnTo>
                      <a:pt x="228" y="232"/>
                    </a:lnTo>
                    <a:lnTo>
                      <a:pt x="226" y="232"/>
                    </a:lnTo>
                    <a:lnTo>
                      <a:pt x="224" y="232"/>
                    </a:lnTo>
                    <a:close/>
                    <a:moveTo>
                      <a:pt x="261" y="230"/>
                    </a:moveTo>
                    <a:lnTo>
                      <a:pt x="261" y="238"/>
                    </a:lnTo>
                    <a:lnTo>
                      <a:pt x="265" y="236"/>
                    </a:lnTo>
                    <a:lnTo>
                      <a:pt x="267" y="234"/>
                    </a:lnTo>
                    <a:lnTo>
                      <a:pt x="265" y="230"/>
                    </a:lnTo>
                    <a:lnTo>
                      <a:pt x="261" y="230"/>
                    </a:lnTo>
                    <a:close/>
                    <a:moveTo>
                      <a:pt x="203" y="78"/>
                    </a:moveTo>
                    <a:lnTo>
                      <a:pt x="199" y="80"/>
                    </a:lnTo>
                    <a:lnTo>
                      <a:pt x="197" y="84"/>
                    </a:lnTo>
                    <a:lnTo>
                      <a:pt x="199" y="88"/>
                    </a:lnTo>
                    <a:lnTo>
                      <a:pt x="201" y="92"/>
                    </a:lnTo>
                    <a:lnTo>
                      <a:pt x="197" y="94"/>
                    </a:lnTo>
                    <a:lnTo>
                      <a:pt x="197" y="98"/>
                    </a:lnTo>
                    <a:lnTo>
                      <a:pt x="217" y="96"/>
                    </a:lnTo>
                    <a:lnTo>
                      <a:pt x="242" y="94"/>
                    </a:lnTo>
                    <a:lnTo>
                      <a:pt x="244" y="86"/>
                    </a:lnTo>
                    <a:lnTo>
                      <a:pt x="240" y="86"/>
                    </a:lnTo>
                    <a:lnTo>
                      <a:pt x="234" y="88"/>
                    </a:lnTo>
                    <a:lnTo>
                      <a:pt x="228" y="82"/>
                    </a:lnTo>
                    <a:lnTo>
                      <a:pt x="222" y="78"/>
                    </a:lnTo>
                    <a:lnTo>
                      <a:pt x="203" y="78"/>
                    </a:lnTo>
                    <a:close/>
                    <a:moveTo>
                      <a:pt x="199" y="63"/>
                    </a:moveTo>
                    <a:lnTo>
                      <a:pt x="192" y="65"/>
                    </a:lnTo>
                    <a:lnTo>
                      <a:pt x="188" y="67"/>
                    </a:lnTo>
                    <a:lnTo>
                      <a:pt x="188" y="69"/>
                    </a:lnTo>
                    <a:lnTo>
                      <a:pt x="190" y="73"/>
                    </a:lnTo>
                    <a:lnTo>
                      <a:pt x="194" y="75"/>
                    </a:lnTo>
                    <a:lnTo>
                      <a:pt x="197" y="77"/>
                    </a:lnTo>
                    <a:lnTo>
                      <a:pt x="203" y="77"/>
                    </a:lnTo>
                    <a:lnTo>
                      <a:pt x="209" y="77"/>
                    </a:lnTo>
                    <a:lnTo>
                      <a:pt x="209" y="73"/>
                    </a:lnTo>
                    <a:lnTo>
                      <a:pt x="209" y="71"/>
                    </a:lnTo>
                    <a:lnTo>
                      <a:pt x="211" y="71"/>
                    </a:lnTo>
                    <a:lnTo>
                      <a:pt x="211" y="71"/>
                    </a:lnTo>
                    <a:lnTo>
                      <a:pt x="211" y="69"/>
                    </a:lnTo>
                    <a:lnTo>
                      <a:pt x="209" y="67"/>
                    </a:lnTo>
                    <a:lnTo>
                      <a:pt x="205" y="65"/>
                    </a:lnTo>
                    <a:lnTo>
                      <a:pt x="199" y="63"/>
                    </a:lnTo>
                    <a:close/>
                    <a:moveTo>
                      <a:pt x="278" y="55"/>
                    </a:moveTo>
                    <a:lnTo>
                      <a:pt x="280" y="61"/>
                    </a:lnTo>
                    <a:lnTo>
                      <a:pt x="282" y="61"/>
                    </a:lnTo>
                    <a:lnTo>
                      <a:pt x="282" y="59"/>
                    </a:lnTo>
                    <a:lnTo>
                      <a:pt x="280" y="57"/>
                    </a:lnTo>
                    <a:lnTo>
                      <a:pt x="278" y="55"/>
                    </a:lnTo>
                    <a:close/>
                    <a:moveTo>
                      <a:pt x="299" y="48"/>
                    </a:moveTo>
                    <a:lnTo>
                      <a:pt x="297" y="54"/>
                    </a:lnTo>
                    <a:lnTo>
                      <a:pt x="301" y="54"/>
                    </a:lnTo>
                    <a:lnTo>
                      <a:pt x="309" y="52"/>
                    </a:lnTo>
                    <a:lnTo>
                      <a:pt x="313" y="52"/>
                    </a:lnTo>
                    <a:lnTo>
                      <a:pt x="315" y="52"/>
                    </a:lnTo>
                    <a:lnTo>
                      <a:pt x="315" y="50"/>
                    </a:lnTo>
                    <a:lnTo>
                      <a:pt x="313" y="50"/>
                    </a:lnTo>
                    <a:lnTo>
                      <a:pt x="307" y="48"/>
                    </a:lnTo>
                    <a:lnTo>
                      <a:pt x="299" y="48"/>
                    </a:lnTo>
                    <a:close/>
                    <a:moveTo>
                      <a:pt x="138" y="46"/>
                    </a:moveTo>
                    <a:lnTo>
                      <a:pt x="138" y="48"/>
                    </a:lnTo>
                    <a:lnTo>
                      <a:pt x="136" y="50"/>
                    </a:lnTo>
                    <a:lnTo>
                      <a:pt x="136" y="46"/>
                    </a:lnTo>
                    <a:lnTo>
                      <a:pt x="138" y="46"/>
                    </a:lnTo>
                    <a:close/>
                    <a:moveTo>
                      <a:pt x="84" y="42"/>
                    </a:moveTo>
                    <a:lnTo>
                      <a:pt x="86" y="52"/>
                    </a:lnTo>
                    <a:lnTo>
                      <a:pt x="88" y="59"/>
                    </a:lnTo>
                    <a:lnTo>
                      <a:pt x="90" y="59"/>
                    </a:lnTo>
                    <a:lnTo>
                      <a:pt x="92" y="57"/>
                    </a:lnTo>
                    <a:lnTo>
                      <a:pt x="88" y="50"/>
                    </a:lnTo>
                    <a:lnTo>
                      <a:pt x="84" y="42"/>
                    </a:lnTo>
                    <a:close/>
                    <a:moveTo>
                      <a:pt x="144" y="15"/>
                    </a:moveTo>
                    <a:lnTo>
                      <a:pt x="138" y="23"/>
                    </a:lnTo>
                    <a:lnTo>
                      <a:pt x="134" y="27"/>
                    </a:lnTo>
                    <a:lnTo>
                      <a:pt x="134" y="34"/>
                    </a:lnTo>
                    <a:lnTo>
                      <a:pt x="136" y="46"/>
                    </a:lnTo>
                    <a:lnTo>
                      <a:pt x="126" y="34"/>
                    </a:lnTo>
                    <a:lnTo>
                      <a:pt x="119" y="23"/>
                    </a:lnTo>
                    <a:lnTo>
                      <a:pt x="115" y="27"/>
                    </a:lnTo>
                    <a:lnTo>
                      <a:pt x="113" y="30"/>
                    </a:lnTo>
                    <a:lnTo>
                      <a:pt x="113" y="34"/>
                    </a:lnTo>
                    <a:lnTo>
                      <a:pt x="109" y="30"/>
                    </a:lnTo>
                    <a:lnTo>
                      <a:pt x="107" y="29"/>
                    </a:lnTo>
                    <a:lnTo>
                      <a:pt x="107" y="27"/>
                    </a:lnTo>
                    <a:lnTo>
                      <a:pt x="113" y="23"/>
                    </a:lnTo>
                    <a:lnTo>
                      <a:pt x="111" y="23"/>
                    </a:lnTo>
                    <a:lnTo>
                      <a:pt x="111" y="21"/>
                    </a:lnTo>
                    <a:lnTo>
                      <a:pt x="103" y="21"/>
                    </a:lnTo>
                    <a:lnTo>
                      <a:pt x="98" y="21"/>
                    </a:lnTo>
                    <a:lnTo>
                      <a:pt x="96" y="23"/>
                    </a:lnTo>
                    <a:lnTo>
                      <a:pt x="96" y="25"/>
                    </a:lnTo>
                    <a:lnTo>
                      <a:pt x="92" y="23"/>
                    </a:lnTo>
                    <a:lnTo>
                      <a:pt x="90" y="23"/>
                    </a:lnTo>
                    <a:lnTo>
                      <a:pt x="88" y="29"/>
                    </a:lnTo>
                    <a:lnTo>
                      <a:pt x="88" y="34"/>
                    </a:lnTo>
                    <a:lnTo>
                      <a:pt x="90" y="32"/>
                    </a:lnTo>
                    <a:lnTo>
                      <a:pt x="94" y="32"/>
                    </a:lnTo>
                    <a:lnTo>
                      <a:pt x="92" y="36"/>
                    </a:lnTo>
                    <a:lnTo>
                      <a:pt x="94" y="40"/>
                    </a:lnTo>
                    <a:lnTo>
                      <a:pt x="90" y="38"/>
                    </a:lnTo>
                    <a:lnTo>
                      <a:pt x="90" y="40"/>
                    </a:lnTo>
                    <a:lnTo>
                      <a:pt x="90" y="44"/>
                    </a:lnTo>
                    <a:lnTo>
                      <a:pt x="90" y="46"/>
                    </a:lnTo>
                    <a:lnTo>
                      <a:pt x="94" y="48"/>
                    </a:lnTo>
                    <a:lnTo>
                      <a:pt x="98" y="50"/>
                    </a:lnTo>
                    <a:lnTo>
                      <a:pt x="100" y="57"/>
                    </a:lnTo>
                    <a:lnTo>
                      <a:pt x="100" y="63"/>
                    </a:lnTo>
                    <a:lnTo>
                      <a:pt x="103" y="63"/>
                    </a:lnTo>
                    <a:lnTo>
                      <a:pt x="109" y="63"/>
                    </a:lnTo>
                    <a:lnTo>
                      <a:pt x="109" y="59"/>
                    </a:lnTo>
                    <a:lnTo>
                      <a:pt x="111" y="57"/>
                    </a:lnTo>
                    <a:lnTo>
                      <a:pt x="113" y="59"/>
                    </a:lnTo>
                    <a:lnTo>
                      <a:pt x="119" y="59"/>
                    </a:lnTo>
                    <a:lnTo>
                      <a:pt x="121" y="52"/>
                    </a:lnTo>
                    <a:lnTo>
                      <a:pt x="125" y="52"/>
                    </a:lnTo>
                    <a:lnTo>
                      <a:pt x="128" y="52"/>
                    </a:lnTo>
                    <a:lnTo>
                      <a:pt x="128" y="55"/>
                    </a:lnTo>
                    <a:lnTo>
                      <a:pt x="128" y="59"/>
                    </a:lnTo>
                    <a:lnTo>
                      <a:pt x="144" y="61"/>
                    </a:lnTo>
                    <a:lnTo>
                      <a:pt x="149" y="65"/>
                    </a:lnTo>
                    <a:lnTo>
                      <a:pt x="144" y="65"/>
                    </a:lnTo>
                    <a:lnTo>
                      <a:pt x="138" y="67"/>
                    </a:lnTo>
                    <a:lnTo>
                      <a:pt x="132" y="67"/>
                    </a:lnTo>
                    <a:lnTo>
                      <a:pt x="123" y="69"/>
                    </a:lnTo>
                    <a:lnTo>
                      <a:pt x="119" y="71"/>
                    </a:lnTo>
                    <a:lnTo>
                      <a:pt x="117" y="71"/>
                    </a:lnTo>
                    <a:lnTo>
                      <a:pt x="115" y="67"/>
                    </a:lnTo>
                    <a:lnTo>
                      <a:pt x="111" y="67"/>
                    </a:lnTo>
                    <a:lnTo>
                      <a:pt x="107" y="69"/>
                    </a:lnTo>
                    <a:lnTo>
                      <a:pt x="109" y="80"/>
                    </a:lnTo>
                    <a:lnTo>
                      <a:pt x="111" y="78"/>
                    </a:lnTo>
                    <a:lnTo>
                      <a:pt x="113" y="77"/>
                    </a:lnTo>
                    <a:lnTo>
                      <a:pt x="123" y="77"/>
                    </a:lnTo>
                    <a:lnTo>
                      <a:pt x="134" y="77"/>
                    </a:lnTo>
                    <a:lnTo>
                      <a:pt x="130" y="78"/>
                    </a:lnTo>
                    <a:lnTo>
                      <a:pt x="125" y="82"/>
                    </a:lnTo>
                    <a:lnTo>
                      <a:pt x="125" y="84"/>
                    </a:lnTo>
                    <a:lnTo>
                      <a:pt x="125" y="86"/>
                    </a:lnTo>
                    <a:lnTo>
                      <a:pt x="125" y="88"/>
                    </a:lnTo>
                    <a:lnTo>
                      <a:pt x="128" y="90"/>
                    </a:lnTo>
                    <a:lnTo>
                      <a:pt x="117" y="88"/>
                    </a:lnTo>
                    <a:lnTo>
                      <a:pt x="111" y="88"/>
                    </a:lnTo>
                    <a:lnTo>
                      <a:pt x="111" y="92"/>
                    </a:lnTo>
                    <a:lnTo>
                      <a:pt x="113" y="98"/>
                    </a:lnTo>
                    <a:lnTo>
                      <a:pt x="119" y="98"/>
                    </a:lnTo>
                    <a:lnTo>
                      <a:pt x="126" y="100"/>
                    </a:lnTo>
                    <a:lnTo>
                      <a:pt x="126" y="103"/>
                    </a:lnTo>
                    <a:lnTo>
                      <a:pt x="130" y="103"/>
                    </a:lnTo>
                    <a:lnTo>
                      <a:pt x="132" y="105"/>
                    </a:lnTo>
                    <a:lnTo>
                      <a:pt x="136" y="103"/>
                    </a:lnTo>
                    <a:lnTo>
                      <a:pt x="138" y="103"/>
                    </a:lnTo>
                    <a:lnTo>
                      <a:pt x="138" y="107"/>
                    </a:lnTo>
                    <a:lnTo>
                      <a:pt x="140" y="113"/>
                    </a:lnTo>
                    <a:lnTo>
                      <a:pt x="142" y="113"/>
                    </a:lnTo>
                    <a:lnTo>
                      <a:pt x="144" y="115"/>
                    </a:lnTo>
                    <a:lnTo>
                      <a:pt x="146" y="113"/>
                    </a:lnTo>
                    <a:lnTo>
                      <a:pt x="149" y="113"/>
                    </a:lnTo>
                    <a:lnTo>
                      <a:pt x="149" y="109"/>
                    </a:lnTo>
                    <a:lnTo>
                      <a:pt x="148" y="107"/>
                    </a:lnTo>
                    <a:lnTo>
                      <a:pt x="148" y="103"/>
                    </a:lnTo>
                    <a:lnTo>
                      <a:pt x="151" y="101"/>
                    </a:lnTo>
                    <a:lnTo>
                      <a:pt x="157" y="103"/>
                    </a:lnTo>
                    <a:lnTo>
                      <a:pt x="159" y="100"/>
                    </a:lnTo>
                    <a:lnTo>
                      <a:pt x="163" y="98"/>
                    </a:lnTo>
                    <a:lnTo>
                      <a:pt x="165" y="96"/>
                    </a:lnTo>
                    <a:lnTo>
                      <a:pt x="165" y="92"/>
                    </a:lnTo>
                    <a:lnTo>
                      <a:pt x="169" y="92"/>
                    </a:lnTo>
                    <a:lnTo>
                      <a:pt x="172" y="92"/>
                    </a:lnTo>
                    <a:lnTo>
                      <a:pt x="172" y="86"/>
                    </a:lnTo>
                    <a:lnTo>
                      <a:pt x="172" y="82"/>
                    </a:lnTo>
                    <a:lnTo>
                      <a:pt x="178" y="80"/>
                    </a:lnTo>
                    <a:lnTo>
                      <a:pt x="178" y="78"/>
                    </a:lnTo>
                    <a:lnTo>
                      <a:pt x="176" y="78"/>
                    </a:lnTo>
                    <a:lnTo>
                      <a:pt x="176" y="71"/>
                    </a:lnTo>
                    <a:lnTo>
                      <a:pt x="176" y="65"/>
                    </a:lnTo>
                    <a:lnTo>
                      <a:pt x="186" y="61"/>
                    </a:lnTo>
                    <a:lnTo>
                      <a:pt x="196" y="61"/>
                    </a:lnTo>
                    <a:lnTo>
                      <a:pt x="194" y="57"/>
                    </a:lnTo>
                    <a:lnTo>
                      <a:pt x="194" y="55"/>
                    </a:lnTo>
                    <a:lnTo>
                      <a:pt x="184" y="54"/>
                    </a:lnTo>
                    <a:lnTo>
                      <a:pt x="176" y="52"/>
                    </a:lnTo>
                    <a:lnTo>
                      <a:pt x="174" y="46"/>
                    </a:lnTo>
                    <a:lnTo>
                      <a:pt x="172" y="38"/>
                    </a:lnTo>
                    <a:lnTo>
                      <a:pt x="169" y="38"/>
                    </a:lnTo>
                    <a:lnTo>
                      <a:pt x="165" y="38"/>
                    </a:lnTo>
                    <a:lnTo>
                      <a:pt x="167" y="34"/>
                    </a:lnTo>
                    <a:lnTo>
                      <a:pt x="167" y="29"/>
                    </a:lnTo>
                    <a:lnTo>
                      <a:pt x="161" y="27"/>
                    </a:lnTo>
                    <a:lnTo>
                      <a:pt x="157" y="23"/>
                    </a:lnTo>
                    <a:lnTo>
                      <a:pt x="155" y="21"/>
                    </a:lnTo>
                    <a:lnTo>
                      <a:pt x="151" y="21"/>
                    </a:lnTo>
                    <a:lnTo>
                      <a:pt x="149" y="23"/>
                    </a:lnTo>
                    <a:lnTo>
                      <a:pt x="148" y="17"/>
                    </a:lnTo>
                    <a:lnTo>
                      <a:pt x="144" y="15"/>
                    </a:lnTo>
                    <a:close/>
                    <a:moveTo>
                      <a:pt x="190" y="0"/>
                    </a:moveTo>
                    <a:lnTo>
                      <a:pt x="190" y="2"/>
                    </a:lnTo>
                    <a:lnTo>
                      <a:pt x="190" y="6"/>
                    </a:lnTo>
                    <a:lnTo>
                      <a:pt x="192" y="7"/>
                    </a:lnTo>
                    <a:lnTo>
                      <a:pt x="192" y="9"/>
                    </a:lnTo>
                    <a:lnTo>
                      <a:pt x="188" y="9"/>
                    </a:lnTo>
                    <a:lnTo>
                      <a:pt x="186" y="9"/>
                    </a:lnTo>
                    <a:lnTo>
                      <a:pt x="186" y="13"/>
                    </a:lnTo>
                    <a:lnTo>
                      <a:pt x="186" y="17"/>
                    </a:lnTo>
                    <a:lnTo>
                      <a:pt x="178" y="13"/>
                    </a:lnTo>
                    <a:lnTo>
                      <a:pt x="169" y="11"/>
                    </a:lnTo>
                    <a:lnTo>
                      <a:pt x="169" y="15"/>
                    </a:lnTo>
                    <a:lnTo>
                      <a:pt x="174" y="15"/>
                    </a:lnTo>
                    <a:lnTo>
                      <a:pt x="180" y="17"/>
                    </a:lnTo>
                    <a:lnTo>
                      <a:pt x="178" y="21"/>
                    </a:lnTo>
                    <a:lnTo>
                      <a:pt x="174" y="23"/>
                    </a:lnTo>
                    <a:lnTo>
                      <a:pt x="174" y="25"/>
                    </a:lnTo>
                    <a:lnTo>
                      <a:pt x="174" y="29"/>
                    </a:lnTo>
                    <a:lnTo>
                      <a:pt x="190" y="29"/>
                    </a:lnTo>
                    <a:lnTo>
                      <a:pt x="207" y="27"/>
                    </a:lnTo>
                    <a:lnTo>
                      <a:pt x="207" y="29"/>
                    </a:lnTo>
                    <a:lnTo>
                      <a:pt x="207" y="32"/>
                    </a:lnTo>
                    <a:lnTo>
                      <a:pt x="199" y="32"/>
                    </a:lnTo>
                    <a:lnTo>
                      <a:pt x="194" y="34"/>
                    </a:lnTo>
                    <a:lnTo>
                      <a:pt x="190" y="32"/>
                    </a:lnTo>
                    <a:lnTo>
                      <a:pt x="186" y="32"/>
                    </a:lnTo>
                    <a:lnTo>
                      <a:pt x="184" y="38"/>
                    </a:lnTo>
                    <a:lnTo>
                      <a:pt x="197" y="40"/>
                    </a:lnTo>
                    <a:lnTo>
                      <a:pt x="213" y="42"/>
                    </a:lnTo>
                    <a:lnTo>
                      <a:pt x="217" y="46"/>
                    </a:lnTo>
                    <a:lnTo>
                      <a:pt x="220" y="44"/>
                    </a:lnTo>
                    <a:lnTo>
                      <a:pt x="222" y="44"/>
                    </a:lnTo>
                    <a:lnTo>
                      <a:pt x="236" y="46"/>
                    </a:lnTo>
                    <a:lnTo>
                      <a:pt x="253" y="48"/>
                    </a:lnTo>
                    <a:lnTo>
                      <a:pt x="255" y="44"/>
                    </a:lnTo>
                    <a:lnTo>
                      <a:pt x="255" y="40"/>
                    </a:lnTo>
                    <a:lnTo>
                      <a:pt x="261" y="38"/>
                    </a:lnTo>
                    <a:lnTo>
                      <a:pt x="268" y="38"/>
                    </a:lnTo>
                    <a:lnTo>
                      <a:pt x="270" y="34"/>
                    </a:lnTo>
                    <a:lnTo>
                      <a:pt x="268" y="30"/>
                    </a:lnTo>
                    <a:lnTo>
                      <a:pt x="272" y="30"/>
                    </a:lnTo>
                    <a:lnTo>
                      <a:pt x="276" y="30"/>
                    </a:lnTo>
                    <a:lnTo>
                      <a:pt x="282" y="25"/>
                    </a:lnTo>
                    <a:lnTo>
                      <a:pt x="286" y="17"/>
                    </a:lnTo>
                    <a:lnTo>
                      <a:pt x="276" y="17"/>
                    </a:lnTo>
                    <a:lnTo>
                      <a:pt x="267" y="15"/>
                    </a:lnTo>
                    <a:lnTo>
                      <a:pt x="267" y="13"/>
                    </a:lnTo>
                    <a:lnTo>
                      <a:pt x="268" y="11"/>
                    </a:lnTo>
                    <a:lnTo>
                      <a:pt x="265" y="11"/>
                    </a:lnTo>
                    <a:lnTo>
                      <a:pt x="263" y="15"/>
                    </a:lnTo>
                    <a:lnTo>
                      <a:pt x="257" y="13"/>
                    </a:lnTo>
                    <a:lnTo>
                      <a:pt x="259" y="11"/>
                    </a:lnTo>
                    <a:lnTo>
                      <a:pt x="261" y="9"/>
                    </a:lnTo>
                    <a:lnTo>
                      <a:pt x="255" y="11"/>
                    </a:lnTo>
                    <a:lnTo>
                      <a:pt x="251" y="15"/>
                    </a:lnTo>
                    <a:lnTo>
                      <a:pt x="249" y="15"/>
                    </a:lnTo>
                    <a:lnTo>
                      <a:pt x="247" y="17"/>
                    </a:lnTo>
                    <a:lnTo>
                      <a:pt x="244" y="17"/>
                    </a:lnTo>
                    <a:lnTo>
                      <a:pt x="245" y="13"/>
                    </a:lnTo>
                    <a:lnTo>
                      <a:pt x="245" y="11"/>
                    </a:lnTo>
                    <a:lnTo>
                      <a:pt x="242" y="6"/>
                    </a:lnTo>
                    <a:lnTo>
                      <a:pt x="242" y="9"/>
                    </a:lnTo>
                    <a:lnTo>
                      <a:pt x="242" y="15"/>
                    </a:lnTo>
                    <a:lnTo>
                      <a:pt x="238" y="13"/>
                    </a:lnTo>
                    <a:lnTo>
                      <a:pt x="236" y="11"/>
                    </a:lnTo>
                    <a:lnTo>
                      <a:pt x="234" y="15"/>
                    </a:lnTo>
                    <a:lnTo>
                      <a:pt x="234" y="19"/>
                    </a:lnTo>
                    <a:lnTo>
                      <a:pt x="226" y="17"/>
                    </a:lnTo>
                    <a:lnTo>
                      <a:pt x="220" y="15"/>
                    </a:lnTo>
                    <a:lnTo>
                      <a:pt x="219" y="13"/>
                    </a:lnTo>
                    <a:lnTo>
                      <a:pt x="219" y="11"/>
                    </a:lnTo>
                    <a:lnTo>
                      <a:pt x="213" y="11"/>
                    </a:lnTo>
                    <a:lnTo>
                      <a:pt x="205" y="9"/>
                    </a:lnTo>
                    <a:lnTo>
                      <a:pt x="197" y="4"/>
                    </a:lnTo>
                    <a:lnTo>
                      <a:pt x="19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2" name="Freeform 120"/>
              <p:cNvSpPr>
                <a:spLocks/>
              </p:cNvSpPr>
              <p:nvPr/>
            </p:nvSpPr>
            <p:spPr bwMode="gray">
              <a:xfrm>
                <a:off x="4280" y="2104"/>
                <a:ext cx="75" cy="102"/>
              </a:xfrm>
              <a:custGeom>
                <a:avLst/>
                <a:gdLst/>
                <a:ahLst/>
                <a:cxnLst>
                  <a:cxn ang="0">
                    <a:pos x="67" y="21"/>
                  </a:cxn>
                  <a:cxn ang="0">
                    <a:pos x="58" y="31"/>
                  </a:cxn>
                  <a:cxn ang="0">
                    <a:pos x="59" y="36"/>
                  </a:cxn>
                  <a:cxn ang="0">
                    <a:pos x="61" y="44"/>
                  </a:cxn>
                  <a:cxn ang="0">
                    <a:pos x="56" y="52"/>
                  </a:cxn>
                  <a:cxn ang="0">
                    <a:pos x="48" y="57"/>
                  </a:cxn>
                  <a:cxn ang="0">
                    <a:pos x="40" y="63"/>
                  </a:cxn>
                  <a:cxn ang="0">
                    <a:pos x="34" y="71"/>
                  </a:cxn>
                  <a:cxn ang="0">
                    <a:pos x="40" y="80"/>
                  </a:cxn>
                  <a:cxn ang="0">
                    <a:pos x="46" y="86"/>
                  </a:cxn>
                  <a:cxn ang="0">
                    <a:pos x="46" y="92"/>
                  </a:cxn>
                  <a:cxn ang="0">
                    <a:pos x="44" y="94"/>
                  </a:cxn>
                  <a:cxn ang="0">
                    <a:pos x="36" y="94"/>
                  </a:cxn>
                  <a:cxn ang="0">
                    <a:pos x="31" y="94"/>
                  </a:cxn>
                  <a:cxn ang="0">
                    <a:pos x="17" y="102"/>
                  </a:cxn>
                  <a:cxn ang="0">
                    <a:pos x="11" y="102"/>
                  </a:cxn>
                  <a:cxn ang="0">
                    <a:pos x="8" y="98"/>
                  </a:cxn>
                  <a:cxn ang="0">
                    <a:pos x="4" y="94"/>
                  </a:cxn>
                  <a:cxn ang="0">
                    <a:pos x="0" y="92"/>
                  </a:cxn>
                  <a:cxn ang="0">
                    <a:pos x="2" y="88"/>
                  </a:cxn>
                  <a:cxn ang="0">
                    <a:pos x="4" y="86"/>
                  </a:cxn>
                  <a:cxn ang="0">
                    <a:pos x="8" y="84"/>
                  </a:cxn>
                  <a:cxn ang="0">
                    <a:pos x="8" y="80"/>
                  </a:cxn>
                  <a:cxn ang="0">
                    <a:pos x="8" y="75"/>
                  </a:cxn>
                  <a:cxn ang="0">
                    <a:pos x="4" y="67"/>
                  </a:cxn>
                  <a:cxn ang="0">
                    <a:pos x="6" y="56"/>
                  </a:cxn>
                  <a:cxn ang="0">
                    <a:pos x="15" y="44"/>
                  </a:cxn>
                  <a:cxn ang="0">
                    <a:pos x="27" y="31"/>
                  </a:cxn>
                  <a:cxn ang="0">
                    <a:pos x="33" y="21"/>
                  </a:cxn>
                  <a:cxn ang="0">
                    <a:pos x="40" y="29"/>
                  </a:cxn>
                  <a:cxn ang="0">
                    <a:pos x="48" y="25"/>
                  </a:cxn>
                  <a:cxn ang="0">
                    <a:pos x="52" y="17"/>
                  </a:cxn>
                  <a:cxn ang="0">
                    <a:pos x="59" y="15"/>
                  </a:cxn>
                  <a:cxn ang="0">
                    <a:pos x="65" y="9"/>
                  </a:cxn>
                  <a:cxn ang="0">
                    <a:pos x="75" y="13"/>
                  </a:cxn>
                </a:cxnLst>
                <a:rect l="0" t="0" r="r" b="b"/>
                <a:pathLst>
                  <a:path w="75" h="102">
                    <a:moveTo>
                      <a:pt x="75" y="13"/>
                    </a:moveTo>
                    <a:lnTo>
                      <a:pt x="67" y="21"/>
                    </a:lnTo>
                    <a:lnTo>
                      <a:pt x="58" y="29"/>
                    </a:lnTo>
                    <a:lnTo>
                      <a:pt x="58" y="31"/>
                    </a:lnTo>
                    <a:lnTo>
                      <a:pt x="58" y="34"/>
                    </a:lnTo>
                    <a:lnTo>
                      <a:pt x="59" y="36"/>
                    </a:lnTo>
                    <a:lnTo>
                      <a:pt x="63" y="36"/>
                    </a:lnTo>
                    <a:lnTo>
                      <a:pt x="61" y="44"/>
                    </a:lnTo>
                    <a:lnTo>
                      <a:pt x="59" y="52"/>
                    </a:lnTo>
                    <a:lnTo>
                      <a:pt x="56" y="52"/>
                    </a:lnTo>
                    <a:lnTo>
                      <a:pt x="50" y="54"/>
                    </a:lnTo>
                    <a:lnTo>
                      <a:pt x="48" y="57"/>
                    </a:lnTo>
                    <a:lnTo>
                      <a:pt x="46" y="61"/>
                    </a:lnTo>
                    <a:lnTo>
                      <a:pt x="40" y="63"/>
                    </a:lnTo>
                    <a:lnTo>
                      <a:pt x="36" y="65"/>
                    </a:lnTo>
                    <a:lnTo>
                      <a:pt x="34" y="71"/>
                    </a:lnTo>
                    <a:lnTo>
                      <a:pt x="33" y="79"/>
                    </a:lnTo>
                    <a:lnTo>
                      <a:pt x="40" y="80"/>
                    </a:lnTo>
                    <a:lnTo>
                      <a:pt x="46" y="84"/>
                    </a:lnTo>
                    <a:lnTo>
                      <a:pt x="46" y="86"/>
                    </a:lnTo>
                    <a:lnTo>
                      <a:pt x="44" y="90"/>
                    </a:lnTo>
                    <a:lnTo>
                      <a:pt x="46" y="92"/>
                    </a:lnTo>
                    <a:lnTo>
                      <a:pt x="46" y="92"/>
                    </a:lnTo>
                    <a:lnTo>
                      <a:pt x="44" y="94"/>
                    </a:lnTo>
                    <a:lnTo>
                      <a:pt x="40" y="96"/>
                    </a:lnTo>
                    <a:lnTo>
                      <a:pt x="36" y="94"/>
                    </a:lnTo>
                    <a:lnTo>
                      <a:pt x="34" y="92"/>
                    </a:lnTo>
                    <a:lnTo>
                      <a:pt x="31" y="94"/>
                    </a:lnTo>
                    <a:lnTo>
                      <a:pt x="23" y="102"/>
                    </a:lnTo>
                    <a:lnTo>
                      <a:pt x="17" y="102"/>
                    </a:lnTo>
                    <a:lnTo>
                      <a:pt x="13" y="102"/>
                    </a:lnTo>
                    <a:lnTo>
                      <a:pt x="11" y="102"/>
                    </a:lnTo>
                    <a:lnTo>
                      <a:pt x="6" y="102"/>
                    </a:lnTo>
                    <a:lnTo>
                      <a:pt x="8" y="98"/>
                    </a:lnTo>
                    <a:lnTo>
                      <a:pt x="8" y="96"/>
                    </a:lnTo>
                    <a:lnTo>
                      <a:pt x="4" y="94"/>
                    </a:lnTo>
                    <a:lnTo>
                      <a:pt x="0" y="94"/>
                    </a:lnTo>
                    <a:lnTo>
                      <a:pt x="0" y="92"/>
                    </a:lnTo>
                    <a:lnTo>
                      <a:pt x="0" y="88"/>
                    </a:lnTo>
                    <a:lnTo>
                      <a:pt x="2" y="88"/>
                    </a:lnTo>
                    <a:lnTo>
                      <a:pt x="2" y="88"/>
                    </a:lnTo>
                    <a:lnTo>
                      <a:pt x="4" y="86"/>
                    </a:lnTo>
                    <a:lnTo>
                      <a:pt x="4" y="84"/>
                    </a:lnTo>
                    <a:lnTo>
                      <a:pt x="8" y="84"/>
                    </a:lnTo>
                    <a:lnTo>
                      <a:pt x="10" y="84"/>
                    </a:lnTo>
                    <a:lnTo>
                      <a:pt x="8" y="80"/>
                    </a:lnTo>
                    <a:lnTo>
                      <a:pt x="6" y="79"/>
                    </a:lnTo>
                    <a:lnTo>
                      <a:pt x="8" y="75"/>
                    </a:lnTo>
                    <a:lnTo>
                      <a:pt x="8" y="71"/>
                    </a:lnTo>
                    <a:lnTo>
                      <a:pt x="4" y="67"/>
                    </a:lnTo>
                    <a:lnTo>
                      <a:pt x="2" y="67"/>
                    </a:lnTo>
                    <a:lnTo>
                      <a:pt x="6" y="56"/>
                    </a:lnTo>
                    <a:lnTo>
                      <a:pt x="11" y="52"/>
                    </a:lnTo>
                    <a:lnTo>
                      <a:pt x="15" y="44"/>
                    </a:lnTo>
                    <a:lnTo>
                      <a:pt x="19" y="38"/>
                    </a:lnTo>
                    <a:lnTo>
                      <a:pt x="27" y="31"/>
                    </a:lnTo>
                    <a:lnTo>
                      <a:pt x="27" y="23"/>
                    </a:lnTo>
                    <a:lnTo>
                      <a:pt x="33" y="21"/>
                    </a:lnTo>
                    <a:lnTo>
                      <a:pt x="34" y="27"/>
                    </a:lnTo>
                    <a:lnTo>
                      <a:pt x="40" y="29"/>
                    </a:lnTo>
                    <a:lnTo>
                      <a:pt x="48" y="29"/>
                    </a:lnTo>
                    <a:lnTo>
                      <a:pt x="48" y="25"/>
                    </a:lnTo>
                    <a:lnTo>
                      <a:pt x="46" y="21"/>
                    </a:lnTo>
                    <a:lnTo>
                      <a:pt x="52" y="17"/>
                    </a:lnTo>
                    <a:lnTo>
                      <a:pt x="58" y="17"/>
                    </a:lnTo>
                    <a:lnTo>
                      <a:pt x="59" y="15"/>
                    </a:lnTo>
                    <a:lnTo>
                      <a:pt x="59" y="11"/>
                    </a:lnTo>
                    <a:lnTo>
                      <a:pt x="65" y="9"/>
                    </a:lnTo>
                    <a:lnTo>
                      <a:pt x="67" y="0"/>
                    </a:lnTo>
                    <a:lnTo>
                      <a:pt x="75" y="1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3" name="Freeform 121"/>
              <p:cNvSpPr>
                <a:spLocks/>
              </p:cNvSpPr>
              <p:nvPr/>
            </p:nvSpPr>
            <p:spPr bwMode="gray">
              <a:xfrm>
                <a:off x="2760" y="2586"/>
                <a:ext cx="148" cy="157"/>
              </a:xfrm>
              <a:custGeom>
                <a:avLst/>
                <a:gdLst/>
                <a:ahLst/>
                <a:cxnLst>
                  <a:cxn ang="0">
                    <a:pos x="144" y="23"/>
                  </a:cxn>
                  <a:cxn ang="0">
                    <a:pos x="148" y="26"/>
                  </a:cxn>
                  <a:cxn ang="0">
                    <a:pos x="144" y="38"/>
                  </a:cxn>
                  <a:cxn ang="0">
                    <a:pos x="140" y="40"/>
                  </a:cxn>
                  <a:cxn ang="0">
                    <a:pos x="134" y="48"/>
                  </a:cxn>
                  <a:cxn ang="0">
                    <a:pos x="134" y="53"/>
                  </a:cxn>
                  <a:cxn ang="0">
                    <a:pos x="130" y="61"/>
                  </a:cxn>
                  <a:cxn ang="0">
                    <a:pos x="129" y="65"/>
                  </a:cxn>
                  <a:cxn ang="0">
                    <a:pos x="129" y="72"/>
                  </a:cxn>
                  <a:cxn ang="0">
                    <a:pos x="121" y="76"/>
                  </a:cxn>
                  <a:cxn ang="0">
                    <a:pos x="115" y="82"/>
                  </a:cxn>
                  <a:cxn ang="0">
                    <a:pos x="113" y="90"/>
                  </a:cxn>
                  <a:cxn ang="0">
                    <a:pos x="111" y="95"/>
                  </a:cxn>
                  <a:cxn ang="0">
                    <a:pos x="106" y="101"/>
                  </a:cxn>
                  <a:cxn ang="0">
                    <a:pos x="102" y="111"/>
                  </a:cxn>
                  <a:cxn ang="0">
                    <a:pos x="102" y="117"/>
                  </a:cxn>
                  <a:cxn ang="0">
                    <a:pos x="94" y="124"/>
                  </a:cxn>
                  <a:cxn ang="0">
                    <a:pos x="92" y="117"/>
                  </a:cxn>
                  <a:cxn ang="0">
                    <a:pos x="88" y="115"/>
                  </a:cxn>
                  <a:cxn ang="0">
                    <a:pos x="84" y="117"/>
                  </a:cxn>
                  <a:cxn ang="0">
                    <a:pos x="75" y="120"/>
                  </a:cxn>
                  <a:cxn ang="0">
                    <a:pos x="71" y="130"/>
                  </a:cxn>
                  <a:cxn ang="0">
                    <a:pos x="71" y="134"/>
                  </a:cxn>
                  <a:cxn ang="0">
                    <a:pos x="73" y="138"/>
                  </a:cxn>
                  <a:cxn ang="0">
                    <a:pos x="71" y="153"/>
                  </a:cxn>
                  <a:cxn ang="0">
                    <a:pos x="69" y="149"/>
                  </a:cxn>
                  <a:cxn ang="0">
                    <a:pos x="65" y="153"/>
                  </a:cxn>
                  <a:cxn ang="0">
                    <a:pos x="59" y="149"/>
                  </a:cxn>
                  <a:cxn ang="0">
                    <a:pos x="50" y="155"/>
                  </a:cxn>
                  <a:cxn ang="0">
                    <a:pos x="36" y="153"/>
                  </a:cxn>
                  <a:cxn ang="0">
                    <a:pos x="33" y="142"/>
                  </a:cxn>
                  <a:cxn ang="0">
                    <a:pos x="27" y="128"/>
                  </a:cxn>
                  <a:cxn ang="0">
                    <a:pos x="10" y="120"/>
                  </a:cxn>
                  <a:cxn ang="0">
                    <a:pos x="0" y="117"/>
                  </a:cxn>
                  <a:cxn ang="0">
                    <a:pos x="2" y="107"/>
                  </a:cxn>
                  <a:cxn ang="0">
                    <a:pos x="0" y="94"/>
                  </a:cxn>
                  <a:cxn ang="0">
                    <a:pos x="0" y="80"/>
                  </a:cxn>
                  <a:cxn ang="0">
                    <a:pos x="4" y="80"/>
                  </a:cxn>
                  <a:cxn ang="0">
                    <a:pos x="4" y="78"/>
                  </a:cxn>
                  <a:cxn ang="0">
                    <a:pos x="4" y="72"/>
                  </a:cxn>
                  <a:cxn ang="0">
                    <a:pos x="6" y="67"/>
                  </a:cxn>
                  <a:cxn ang="0">
                    <a:pos x="8" y="59"/>
                  </a:cxn>
                  <a:cxn ang="0">
                    <a:pos x="10" y="55"/>
                  </a:cxn>
                  <a:cxn ang="0">
                    <a:pos x="11" y="46"/>
                  </a:cxn>
                  <a:cxn ang="0">
                    <a:pos x="6" y="40"/>
                  </a:cxn>
                  <a:cxn ang="0">
                    <a:pos x="8" y="34"/>
                  </a:cxn>
                  <a:cxn ang="0">
                    <a:pos x="11" y="21"/>
                  </a:cxn>
                  <a:cxn ang="0">
                    <a:pos x="17" y="13"/>
                  </a:cxn>
                  <a:cxn ang="0">
                    <a:pos x="17" y="5"/>
                  </a:cxn>
                  <a:cxn ang="0">
                    <a:pos x="31" y="0"/>
                  </a:cxn>
                  <a:cxn ang="0">
                    <a:pos x="40" y="0"/>
                  </a:cxn>
                  <a:cxn ang="0">
                    <a:pos x="46" y="1"/>
                  </a:cxn>
                  <a:cxn ang="0">
                    <a:pos x="52" y="9"/>
                  </a:cxn>
                  <a:cxn ang="0">
                    <a:pos x="61" y="7"/>
                  </a:cxn>
                  <a:cxn ang="0">
                    <a:pos x="71" y="7"/>
                  </a:cxn>
                  <a:cxn ang="0">
                    <a:pos x="77" y="11"/>
                  </a:cxn>
                  <a:cxn ang="0">
                    <a:pos x="88" y="11"/>
                  </a:cxn>
                  <a:cxn ang="0">
                    <a:pos x="96" y="5"/>
                  </a:cxn>
                  <a:cxn ang="0">
                    <a:pos x="109" y="5"/>
                  </a:cxn>
                  <a:cxn ang="0">
                    <a:pos x="125" y="7"/>
                  </a:cxn>
                  <a:cxn ang="0">
                    <a:pos x="130" y="1"/>
                  </a:cxn>
                  <a:cxn ang="0">
                    <a:pos x="144" y="9"/>
                  </a:cxn>
                  <a:cxn ang="0">
                    <a:pos x="146" y="11"/>
                  </a:cxn>
                </a:cxnLst>
                <a:rect l="0" t="0" r="r" b="b"/>
                <a:pathLst>
                  <a:path w="148" h="157">
                    <a:moveTo>
                      <a:pt x="146" y="11"/>
                    </a:moveTo>
                    <a:lnTo>
                      <a:pt x="144" y="23"/>
                    </a:lnTo>
                    <a:lnTo>
                      <a:pt x="146" y="24"/>
                    </a:lnTo>
                    <a:lnTo>
                      <a:pt x="148" y="26"/>
                    </a:lnTo>
                    <a:lnTo>
                      <a:pt x="148" y="32"/>
                    </a:lnTo>
                    <a:lnTo>
                      <a:pt x="144" y="38"/>
                    </a:lnTo>
                    <a:lnTo>
                      <a:pt x="142" y="38"/>
                    </a:lnTo>
                    <a:lnTo>
                      <a:pt x="140" y="40"/>
                    </a:lnTo>
                    <a:lnTo>
                      <a:pt x="138" y="44"/>
                    </a:lnTo>
                    <a:lnTo>
                      <a:pt x="134" y="48"/>
                    </a:lnTo>
                    <a:lnTo>
                      <a:pt x="134" y="51"/>
                    </a:lnTo>
                    <a:lnTo>
                      <a:pt x="134" y="53"/>
                    </a:lnTo>
                    <a:lnTo>
                      <a:pt x="132" y="59"/>
                    </a:lnTo>
                    <a:lnTo>
                      <a:pt x="130" y="61"/>
                    </a:lnTo>
                    <a:lnTo>
                      <a:pt x="129" y="63"/>
                    </a:lnTo>
                    <a:lnTo>
                      <a:pt x="129" y="65"/>
                    </a:lnTo>
                    <a:lnTo>
                      <a:pt x="130" y="69"/>
                    </a:lnTo>
                    <a:lnTo>
                      <a:pt x="129" y="72"/>
                    </a:lnTo>
                    <a:lnTo>
                      <a:pt x="125" y="74"/>
                    </a:lnTo>
                    <a:lnTo>
                      <a:pt x="121" y="76"/>
                    </a:lnTo>
                    <a:lnTo>
                      <a:pt x="117" y="78"/>
                    </a:lnTo>
                    <a:lnTo>
                      <a:pt x="115" y="82"/>
                    </a:lnTo>
                    <a:lnTo>
                      <a:pt x="115" y="86"/>
                    </a:lnTo>
                    <a:lnTo>
                      <a:pt x="113" y="90"/>
                    </a:lnTo>
                    <a:lnTo>
                      <a:pt x="113" y="92"/>
                    </a:lnTo>
                    <a:lnTo>
                      <a:pt x="111" y="95"/>
                    </a:lnTo>
                    <a:lnTo>
                      <a:pt x="107" y="99"/>
                    </a:lnTo>
                    <a:lnTo>
                      <a:pt x="106" y="101"/>
                    </a:lnTo>
                    <a:lnTo>
                      <a:pt x="104" y="107"/>
                    </a:lnTo>
                    <a:lnTo>
                      <a:pt x="102" y="111"/>
                    </a:lnTo>
                    <a:lnTo>
                      <a:pt x="104" y="115"/>
                    </a:lnTo>
                    <a:lnTo>
                      <a:pt x="102" y="117"/>
                    </a:lnTo>
                    <a:lnTo>
                      <a:pt x="100" y="122"/>
                    </a:lnTo>
                    <a:lnTo>
                      <a:pt x="94" y="124"/>
                    </a:lnTo>
                    <a:lnTo>
                      <a:pt x="94" y="120"/>
                    </a:lnTo>
                    <a:lnTo>
                      <a:pt x="92" y="117"/>
                    </a:lnTo>
                    <a:lnTo>
                      <a:pt x="88" y="115"/>
                    </a:lnTo>
                    <a:lnTo>
                      <a:pt x="88" y="115"/>
                    </a:lnTo>
                    <a:lnTo>
                      <a:pt x="86" y="115"/>
                    </a:lnTo>
                    <a:lnTo>
                      <a:pt x="84" y="117"/>
                    </a:lnTo>
                    <a:lnTo>
                      <a:pt x="79" y="119"/>
                    </a:lnTo>
                    <a:lnTo>
                      <a:pt x="75" y="120"/>
                    </a:lnTo>
                    <a:lnTo>
                      <a:pt x="73" y="126"/>
                    </a:lnTo>
                    <a:lnTo>
                      <a:pt x="71" y="130"/>
                    </a:lnTo>
                    <a:lnTo>
                      <a:pt x="71" y="130"/>
                    </a:lnTo>
                    <a:lnTo>
                      <a:pt x="71" y="134"/>
                    </a:lnTo>
                    <a:lnTo>
                      <a:pt x="71" y="136"/>
                    </a:lnTo>
                    <a:lnTo>
                      <a:pt x="73" y="138"/>
                    </a:lnTo>
                    <a:lnTo>
                      <a:pt x="71" y="143"/>
                    </a:lnTo>
                    <a:lnTo>
                      <a:pt x="71" y="153"/>
                    </a:lnTo>
                    <a:lnTo>
                      <a:pt x="69" y="151"/>
                    </a:lnTo>
                    <a:lnTo>
                      <a:pt x="69" y="149"/>
                    </a:lnTo>
                    <a:lnTo>
                      <a:pt x="67" y="151"/>
                    </a:lnTo>
                    <a:lnTo>
                      <a:pt x="65" y="153"/>
                    </a:lnTo>
                    <a:lnTo>
                      <a:pt x="63" y="151"/>
                    </a:lnTo>
                    <a:lnTo>
                      <a:pt x="59" y="149"/>
                    </a:lnTo>
                    <a:lnTo>
                      <a:pt x="59" y="153"/>
                    </a:lnTo>
                    <a:lnTo>
                      <a:pt x="50" y="155"/>
                    </a:lnTo>
                    <a:lnTo>
                      <a:pt x="40" y="157"/>
                    </a:lnTo>
                    <a:lnTo>
                      <a:pt x="36" y="153"/>
                    </a:lnTo>
                    <a:lnTo>
                      <a:pt x="33" y="147"/>
                    </a:lnTo>
                    <a:lnTo>
                      <a:pt x="33" y="142"/>
                    </a:lnTo>
                    <a:lnTo>
                      <a:pt x="35" y="136"/>
                    </a:lnTo>
                    <a:lnTo>
                      <a:pt x="27" y="128"/>
                    </a:lnTo>
                    <a:lnTo>
                      <a:pt x="19" y="122"/>
                    </a:lnTo>
                    <a:lnTo>
                      <a:pt x="10" y="120"/>
                    </a:lnTo>
                    <a:lnTo>
                      <a:pt x="0" y="122"/>
                    </a:lnTo>
                    <a:lnTo>
                      <a:pt x="0" y="117"/>
                    </a:lnTo>
                    <a:lnTo>
                      <a:pt x="2" y="111"/>
                    </a:lnTo>
                    <a:lnTo>
                      <a:pt x="2" y="107"/>
                    </a:lnTo>
                    <a:lnTo>
                      <a:pt x="0" y="101"/>
                    </a:lnTo>
                    <a:lnTo>
                      <a:pt x="0" y="94"/>
                    </a:lnTo>
                    <a:lnTo>
                      <a:pt x="0" y="84"/>
                    </a:lnTo>
                    <a:lnTo>
                      <a:pt x="0" y="80"/>
                    </a:lnTo>
                    <a:lnTo>
                      <a:pt x="2" y="80"/>
                    </a:lnTo>
                    <a:lnTo>
                      <a:pt x="4" y="80"/>
                    </a:lnTo>
                    <a:lnTo>
                      <a:pt x="4" y="80"/>
                    </a:lnTo>
                    <a:lnTo>
                      <a:pt x="4" y="78"/>
                    </a:lnTo>
                    <a:lnTo>
                      <a:pt x="4" y="76"/>
                    </a:lnTo>
                    <a:lnTo>
                      <a:pt x="4" y="72"/>
                    </a:lnTo>
                    <a:lnTo>
                      <a:pt x="6" y="71"/>
                    </a:lnTo>
                    <a:lnTo>
                      <a:pt x="6" y="67"/>
                    </a:lnTo>
                    <a:lnTo>
                      <a:pt x="6" y="63"/>
                    </a:lnTo>
                    <a:lnTo>
                      <a:pt x="8" y="59"/>
                    </a:lnTo>
                    <a:lnTo>
                      <a:pt x="10" y="57"/>
                    </a:lnTo>
                    <a:lnTo>
                      <a:pt x="10" y="55"/>
                    </a:lnTo>
                    <a:lnTo>
                      <a:pt x="10" y="49"/>
                    </a:lnTo>
                    <a:lnTo>
                      <a:pt x="11" y="46"/>
                    </a:lnTo>
                    <a:lnTo>
                      <a:pt x="8" y="42"/>
                    </a:lnTo>
                    <a:lnTo>
                      <a:pt x="6" y="40"/>
                    </a:lnTo>
                    <a:lnTo>
                      <a:pt x="6" y="38"/>
                    </a:lnTo>
                    <a:lnTo>
                      <a:pt x="8" y="34"/>
                    </a:lnTo>
                    <a:lnTo>
                      <a:pt x="8" y="30"/>
                    </a:lnTo>
                    <a:lnTo>
                      <a:pt x="11" y="21"/>
                    </a:lnTo>
                    <a:lnTo>
                      <a:pt x="13" y="19"/>
                    </a:lnTo>
                    <a:lnTo>
                      <a:pt x="17" y="13"/>
                    </a:lnTo>
                    <a:lnTo>
                      <a:pt x="17" y="9"/>
                    </a:lnTo>
                    <a:lnTo>
                      <a:pt x="17" y="5"/>
                    </a:lnTo>
                    <a:lnTo>
                      <a:pt x="23" y="3"/>
                    </a:lnTo>
                    <a:lnTo>
                      <a:pt x="31" y="0"/>
                    </a:lnTo>
                    <a:lnTo>
                      <a:pt x="35" y="0"/>
                    </a:lnTo>
                    <a:lnTo>
                      <a:pt x="40" y="0"/>
                    </a:lnTo>
                    <a:lnTo>
                      <a:pt x="44" y="0"/>
                    </a:lnTo>
                    <a:lnTo>
                      <a:pt x="46" y="1"/>
                    </a:lnTo>
                    <a:lnTo>
                      <a:pt x="50" y="5"/>
                    </a:lnTo>
                    <a:lnTo>
                      <a:pt x="52" y="9"/>
                    </a:lnTo>
                    <a:lnTo>
                      <a:pt x="56" y="9"/>
                    </a:lnTo>
                    <a:lnTo>
                      <a:pt x="61" y="7"/>
                    </a:lnTo>
                    <a:lnTo>
                      <a:pt x="65" y="5"/>
                    </a:lnTo>
                    <a:lnTo>
                      <a:pt x="71" y="7"/>
                    </a:lnTo>
                    <a:lnTo>
                      <a:pt x="71" y="9"/>
                    </a:lnTo>
                    <a:lnTo>
                      <a:pt x="77" y="11"/>
                    </a:lnTo>
                    <a:lnTo>
                      <a:pt x="84" y="11"/>
                    </a:lnTo>
                    <a:lnTo>
                      <a:pt x="88" y="11"/>
                    </a:lnTo>
                    <a:lnTo>
                      <a:pt x="92" y="7"/>
                    </a:lnTo>
                    <a:lnTo>
                      <a:pt x="96" y="5"/>
                    </a:lnTo>
                    <a:lnTo>
                      <a:pt x="102" y="5"/>
                    </a:lnTo>
                    <a:lnTo>
                      <a:pt x="109" y="5"/>
                    </a:lnTo>
                    <a:lnTo>
                      <a:pt x="117" y="7"/>
                    </a:lnTo>
                    <a:lnTo>
                      <a:pt x="125" y="7"/>
                    </a:lnTo>
                    <a:lnTo>
                      <a:pt x="129" y="3"/>
                    </a:lnTo>
                    <a:lnTo>
                      <a:pt x="130" y="1"/>
                    </a:lnTo>
                    <a:lnTo>
                      <a:pt x="138" y="0"/>
                    </a:lnTo>
                    <a:lnTo>
                      <a:pt x="144" y="9"/>
                    </a:lnTo>
                    <a:lnTo>
                      <a:pt x="146" y="9"/>
                    </a:lnTo>
                    <a:lnTo>
                      <a:pt x="146" y="1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4" name="Freeform 122"/>
              <p:cNvSpPr>
                <a:spLocks/>
              </p:cNvSpPr>
              <p:nvPr/>
            </p:nvSpPr>
            <p:spPr bwMode="gray">
              <a:xfrm>
                <a:off x="2722" y="2436"/>
                <a:ext cx="199" cy="180"/>
              </a:xfrm>
              <a:custGeom>
                <a:avLst/>
                <a:gdLst/>
                <a:ahLst/>
                <a:cxnLst>
                  <a:cxn ang="0">
                    <a:pos x="168" y="151"/>
                  </a:cxn>
                  <a:cxn ang="0">
                    <a:pos x="163" y="157"/>
                  </a:cxn>
                  <a:cxn ang="0">
                    <a:pos x="147" y="155"/>
                  </a:cxn>
                  <a:cxn ang="0">
                    <a:pos x="134" y="155"/>
                  </a:cxn>
                  <a:cxn ang="0">
                    <a:pos x="126" y="161"/>
                  </a:cxn>
                  <a:cxn ang="0">
                    <a:pos x="115" y="161"/>
                  </a:cxn>
                  <a:cxn ang="0">
                    <a:pos x="109" y="157"/>
                  </a:cxn>
                  <a:cxn ang="0">
                    <a:pos x="99" y="157"/>
                  </a:cxn>
                  <a:cxn ang="0">
                    <a:pos x="90" y="159"/>
                  </a:cxn>
                  <a:cxn ang="0">
                    <a:pos x="84" y="151"/>
                  </a:cxn>
                  <a:cxn ang="0">
                    <a:pos x="78" y="150"/>
                  </a:cxn>
                  <a:cxn ang="0">
                    <a:pos x="69" y="150"/>
                  </a:cxn>
                  <a:cxn ang="0">
                    <a:pos x="55" y="155"/>
                  </a:cxn>
                  <a:cxn ang="0">
                    <a:pos x="55" y="163"/>
                  </a:cxn>
                  <a:cxn ang="0">
                    <a:pos x="49" y="171"/>
                  </a:cxn>
                  <a:cxn ang="0">
                    <a:pos x="38" y="178"/>
                  </a:cxn>
                  <a:cxn ang="0">
                    <a:pos x="36" y="173"/>
                  </a:cxn>
                  <a:cxn ang="0">
                    <a:pos x="30" y="173"/>
                  </a:cxn>
                  <a:cxn ang="0">
                    <a:pos x="23" y="167"/>
                  </a:cxn>
                  <a:cxn ang="0">
                    <a:pos x="23" y="161"/>
                  </a:cxn>
                  <a:cxn ang="0">
                    <a:pos x="19" y="161"/>
                  </a:cxn>
                  <a:cxn ang="0">
                    <a:pos x="15" y="144"/>
                  </a:cxn>
                  <a:cxn ang="0">
                    <a:pos x="0" y="132"/>
                  </a:cxn>
                  <a:cxn ang="0">
                    <a:pos x="5" y="128"/>
                  </a:cxn>
                  <a:cxn ang="0">
                    <a:pos x="9" y="127"/>
                  </a:cxn>
                  <a:cxn ang="0">
                    <a:pos x="21" y="123"/>
                  </a:cxn>
                  <a:cxn ang="0">
                    <a:pos x="38" y="119"/>
                  </a:cxn>
                  <a:cxn ang="0">
                    <a:pos x="51" y="117"/>
                  </a:cxn>
                  <a:cxn ang="0">
                    <a:pos x="53" y="113"/>
                  </a:cxn>
                  <a:cxn ang="0">
                    <a:pos x="53" y="105"/>
                  </a:cxn>
                  <a:cxn ang="0">
                    <a:pos x="55" y="67"/>
                  </a:cxn>
                  <a:cxn ang="0">
                    <a:pos x="80" y="52"/>
                  </a:cxn>
                  <a:cxn ang="0">
                    <a:pos x="176" y="17"/>
                  </a:cxn>
                  <a:cxn ang="0">
                    <a:pos x="188" y="8"/>
                  </a:cxn>
                  <a:cxn ang="0">
                    <a:pos x="197" y="46"/>
                  </a:cxn>
                  <a:cxn ang="0">
                    <a:pos x="197" y="59"/>
                  </a:cxn>
                  <a:cxn ang="0">
                    <a:pos x="195" y="94"/>
                  </a:cxn>
                  <a:cxn ang="0">
                    <a:pos x="176" y="134"/>
                  </a:cxn>
                  <a:cxn ang="0">
                    <a:pos x="176" y="146"/>
                  </a:cxn>
                  <a:cxn ang="0">
                    <a:pos x="176" y="148"/>
                  </a:cxn>
                </a:cxnLst>
                <a:rect l="0" t="0" r="r" b="b"/>
                <a:pathLst>
                  <a:path w="199" h="180">
                    <a:moveTo>
                      <a:pt x="176" y="150"/>
                    </a:moveTo>
                    <a:lnTo>
                      <a:pt x="168" y="151"/>
                    </a:lnTo>
                    <a:lnTo>
                      <a:pt x="167" y="153"/>
                    </a:lnTo>
                    <a:lnTo>
                      <a:pt x="163" y="157"/>
                    </a:lnTo>
                    <a:lnTo>
                      <a:pt x="155" y="157"/>
                    </a:lnTo>
                    <a:lnTo>
                      <a:pt x="147" y="155"/>
                    </a:lnTo>
                    <a:lnTo>
                      <a:pt x="140" y="155"/>
                    </a:lnTo>
                    <a:lnTo>
                      <a:pt x="134" y="155"/>
                    </a:lnTo>
                    <a:lnTo>
                      <a:pt x="130" y="157"/>
                    </a:lnTo>
                    <a:lnTo>
                      <a:pt x="126" y="161"/>
                    </a:lnTo>
                    <a:lnTo>
                      <a:pt x="122" y="161"/>
                    </a:lnTo>
                    <a:lnTo>
                      <a:pt x="115" y="161"/>
                    </a:lnTo>
                    <a:lnTo>
                      <a:pt x="109" y="159"/>
                    </a:lnTo>
                    <a:lnTo>
                      <a:pt x="109" y="157"/>
                    </a:lnTo>
                    <a:lnTo>
                      <a:pt x="103" y="155"/>
                    </a:lnTo>
                    <a:lnTo>
                      <a:pt x="99" y="157"/>
                    </a:lnTo>
                    <a:lnTo>
                      <a:pt x="94" y="159"/>
                    </a:lnTo>
                    <a:lnTo>
                      <a:pt x="90" y="159"/>
                    </a:lnTo>
                    <a:lnTo>
                      <a:pt x="88" y="155"/>
                    </a:lnTo>
                    <a:lnTo>
                      <a:pt x="84" y="151"/>
                    </a:lnTo>
                    <a:lnTo>
                      <a:pt x="82" y="150"/>
                    </a:lnTo>
                    <a:lnTo>
                      <a:pt x="78" y="150"/>
                    </a:lnTo>
                    <a:lnTo>
                      <a:pt x="73" y="150"/>
                    </a:lnTo>
                    <a:lnTo>
                      <a:pt x="69" y="150"/>
                    </a:lnTo>
                    <a:lnTo>
                      <a:pt x="61" y="153"/>
                    </a:lnTo>
                    <a:lnTo>
                      <a:pt x="55" y="155"/>
                    </a:lnTo>
                    <a:lnTo>
                      <a:pt x="55" y="159"/>
                    </a:lnTo>
                    <a:lnTo>
                      <a:pt x="55" y="163"/>
                    </a:lnTo>
                    <a:lnTo>
                      <a:pt x="51" y="169"/>
                    </a:lnTo>
                    <a:lnTo>
                      <a:pt x="49" y="171"/>
                    </a:lnTo>
                    <a:lnTo>
                      <a:pt x="46" y="180"/>
                    </a:lnTo>
                    <a:lnTo>
                      <a:pt x="38" y="178"/>
                    </a:lnTo>
                    <a:lnTo>
                      <a:pt x="38" y="176"/>
                    </a:lnTo>
                    <a:lnTo>
                      <a:pt x="36" y="173"/>
                    </a:lnTo>
                    <a:lnTo>
                      <a:pt x="32" y="173"/>
                    </a:lnTo>
                    <a:lnTo>
                      <a:pt x="30" y="173"/>
                    </a:lnTo>
                    <a:lnTo>
                      <a:pt x="26" y="178"/>
                    </a:lnTo>
                    <a:lnTo>
                      <a:pt x="23" y="167"/>
                    </a:lnTo>
                    <a:lnTo>
                      <a:pt x="23" y="165"/>
                    </a:lnTo>
                    <a:lnTo>
                      <a:pt x="23" y="161"/>
                    </a:lnTo>
                    <a:lnTo>
                      <a:pt x="21" y="159"/>
                    </a:lnTo>
                    <a:lnTo>
                      <a:pt x="19" y="161"/>
                    </a:lnTo>
                    <a:lnTo>
                      <a:pt x="13" y="150"/>
                    </a:lnTo>
                    <a:lnTo>
                      <a:pt x="15" y="144"/>
                    </a:lnTo>
                    <a:lnTo>
                      <a:pt x="5" y="138"/>
                    </a:lnTo>
                    <a:lnTo>
                      <a:pt x="0" y="132"/>
                    </a:lnTo>
                    <a:lnTo>
                      <a:pt x="3" y="128"/>
                    </a:lnTo>
                    <a:lnTo>
                      <a:pt x="5" y="128"/>
                    </a:lnTo>
                    <a:lnTo>
                      <a:pt x="7" y="127"/>
                    </a:lnTo>
                    <a:lnTo>
                      <a:pt x="9" y="127"/>
                    </a:lnTo>
                    <a:lnTo>
                      <a:pt x="15" y="125"/>
                    </a:lnTo>
                    <a:lnTo>
                      <a:pt x="21" y="123"/>
                    </a:lnTo>
                    <a:lnTo>
                      <a:pt x="28" y="123"/>
                    </a:lnTo>
                    <a:lnTo>
                      <a:pt x="38" y="119"/>
                    </a:lnTo>
                    <a:lnTo>
                      <a:pt x="44" y="117"/>
                    </a:lnTo>
                    <a:lnTo>
                      <a:pt x="51" y="117"/>
                    </a:lnTo>
                    <a:lnTo>
                      <a:pt x="51" y="115"/>
                    </a:lnTo>
                    <a:lnTo>
                      <a:pt x="53" y="113"/>
                    </a:lnTo>
                    <a:lnTo>
                      <a:pt x="53" y="107"/>
                    </a:lnTo>
                    <a:lnTo>
                      <a:pt x="53" y="105"/>
                    </a:lnTo>
                    <a:lnTo>
                      <a:pt x="57" y="103"/>
                    </a:lnTo>
                    <a:lnTo>
                      <a:pt x="55" y="67"/>
                    </a:lnTo>
                    <a:lnTo>
                      <a:pt x="73" y="63"/>
                    </a:lnTo>
                    <a:lnTo>
                      <a:pt x="80" y="52"/>
                    </a:lnTo>
                    <a:lnTo>
                      <a:pt x="147" y="0"/>
                    </a:lnTo>
                    <a:lnTo>
                      <a:pt x="176" y="17"/>
                    </a:lnTo>
                    <a:lnTo>
                      <a:pt x="178" y="15"/>
                    </a:lnTo>
                    <a:lnTo>
                      <a:pt x="188" y="8"/>
                    </a:lnTo>
                    <a:lnTo>
                      <a:pt x="195" y="40"/>
                    </a:lnTo>
                    <a:lnTo>
                      <a:pt x="197" y="46"/>
                    </a:lnTo>
                    <a:lnTo>
                      <a:pt x="199" y="54"/>
                    </a:lnTo>
                    <a:lnTo>
                      <a:pt x="197" y="59"/>
                    </a:lnTo>
                    <a:lnTo>
                      <a:pt x="195" y="65"/>
                    </a:lnTo>
                    <a:lnTo>
                      <a:pt x="195" y="94"/>
                    </a:lnTo>
                    <a:lnTo>
                      <a:pt x="195" y="117"/>
                    </a:lnTo>
                    <a:lnTo>
                      <a:pt x="176" y="134"/>
                    </a:lnTo>
                    <a:lnTo>
                      <a:pt x="176" y="146"/>
                    </a:lnTo>
                    <a:lnTo>
                      <a:pt x="176" y="146"/>
                    </a:lnTo>
                    <a:lnTo>
                      <a:pt x="176" y="146"/>
                    </a:lnTo>
                    <a:lnTo>
                      <a:pt x="176" y="148"/>
                    </a:lnTo>
                    <a:lnTo>
                      <a:pt x="176" y="15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5" name="Freeform 123"/>
              <p:cNvSpPr>
                <a:spLocks noEditPoints="1"/>
              </p:cNvSpPr>
              <p:nvPr/>
            </p:nvSpPr>
            <p:spPr bwMode="gray">
              <a:xfrm>
                <a:off x="1639" y="2574"/>
                <a:ext cx="50" cy="61"/>
              </a:xfrm>
              <a:custGeom>
                <a:avLst/>
                <a:gdLst/>
                <a:ahLst/>
                <a:cxnLst>
                  <a:cxn ang="0">
                    <a:pos x="21" y="54"/>
                  </a:cxn>
                  <a:cxn ang="0">
                    <a:pos x="19" y="50"/>
                  </a:cxn>
                  <a:cxn ang="0">
                    <a:pos x="17" y="46"/>
                  </a:cxn>
                  <a:cxn ang="0">
                    <a:pos x="17" y="44"/>
                  </a:cxn>
                  <a:cxn ang="0">
                    <a:pos x="21" y="44"/>
                  </a:cxn>
                  <a:cxn ang="0">
                    <a:pos x="27" y="50"/>
                  </a:cxn>
                  <a:cxn ang="0">
                    <a:pos x="31" y="58"/>
                  </a:cxn>
                  <a:cxn ang="0">
                    <a:pos x="35" y="58"/>
                  </a:cxn>
                  <a:cxn ang="0">
                    <a:pos x="37" y="58"/>
                  </a:cxn>
                  <a:cxn ang="0">
                    <a:pos x="37" y="60"/>
                  </a:cxn>
                  <a:cxn ang="0">
                    <a:pos x="41" y="61"/>
                  </a:cxn>
                  <a:cxn ang="0">
                    <a:pos x="42" y="60"/>
                  </a:cxn>
                  <a:cxn ang="0">
                    <a:pos x="42" y="60"/>
                  </a:cxn>
                  <a:cxn ang="0">
                    <a:pos x="42" y="60"/>
                  </a:cxn>
                  <a:cxn ang="0">
                    <a:pos x="42" y="58"/>
                  </a:cxn>
                  <a:cxn ang="0">
                    <a:pos x="50" y="0"/>
                  </a:cxn>
                  <a:cxn ang="0">
                    <a:pos x="41" y="2"/>
                  </a:cxn>
                  <a:cxn ang="0">
                    <a:pos x="39" y="4"/>
                  </a:cxn>
                  <a:cxn ang="0">
                    <a:pos x="37" y="8"/>
                  </a:cxn>
                  <a:cxn ang="0">
                    <a:pos x="33" y="10"/>
                  </a:cxn>
                  <a:cxn ang="0">
                    <a:pos x="27" y="12"/>
                  </a:cxn>
                  <a:cxn ang="0">
                    <a:pos x="23" y="13"/>
                  </a:cxn>
                  <a:cxn ang="0">
                    <a:pos x="21" y="12"/>
                  </a:cxn>
                  <a:cxn ang="0">
                    <a:pos x="19" y="10"/>
                  </a:cxn>
                  <a:cxn ang="0">
                    <a:pos x="14" y="10"/>
                  </a:cxn>
                  <a:cxn ang="0">
                    <a:pos x="8" y="13"/>
                  </a:cxn>
                  <a:cxn ang="0">
                    <a:pos x="4" y="13"/>
                  </a:cxn>
                  <a:cxn ang="0">
                    <a:pos x="6" y="19"/>
                  </a:cxn>
                  <a:cxn ang="0">
                    <a:pos x="4" y="25"/>
                  </a:cxn>
                  <a:cxn ang="0">
                    <a:pos x="2" y="27"/>
                  </a:cxn>
                  <a:cxn ang="0">
                    <a:pos x="0" y="29"/>
                  </a:cxn>
                  <a:cxn ang="0">
                    <a:pos x="0" y="31"/>
                  </a:cxn>
                  <a:cxn ang="0">
                    <a:pos x="0" y="33"/>
                  </a:cxn>
                  <a:cxn ang="0">
                    <a:pos x="4" y="36"/>
                  </a:cxn>
                  <a:cxn ang="0">
                    <a:pos x="8" y="38"/>
                  </a:cxn>
                  <a:cxn ang="0">
                    <a:pos x="10" y="44"/>
                  </a:cxn>
                  <a:cxn ang="0">
                    <a:pos x="12" y="50"/>
                  </a:cxn>
                  <a:cxn ang="0">
                    <a:pos x="14" y="52"/>
                  </a:cxn>
                  <a:cxn ang="0">
                    <a:pos x="17" y="54"/>
                  </a:cxn>
                  <a:cxn ang="0">
                    <a:pos x="17" y="54"/>
                  </a:cxn>
                  <a:cxn ang="0">
                    <a:pos x="21" y="54"/>
                  </a:cxn>
                  <a:cxn ang="0">
                    <a:pos x="12" y="36"/>
                  </a:cxn>
                  <a:cxn ang="0">
                    <a:pos x="14" y="38"/>
                  </a:cxn>
                  <a:cxn ang="0">
                    <a:pos x="16" y="38"/>
                  </a:cxn>
                  <a:cxn ang="0">
                    <a:pos x="14" y="40"/>
                  </a:cxn>
                  <a:cxn ang="0">
                    <a:pos x="12" y="40"/>
                  </a:cxn>
                  <a:cxn ang="0">
                    <a:pos x="10" y="38"/>
                  </a:cxn>
                  <a:cxn ang="0">
                    <a:pos x="12" y="36"/>
                  </a:cxn>
                </a:cxnLst>
                <a:rect l="0" t="0" r="r" b="b"/>
                <a:pathLst>
                  <a:path w="50" h="61">
                    <a:moveTo>
                      <a:pt x="21" y="54"/>
                    </a:moveTo>
                    <a:lnTo>
                      <a:pt x="19" y="50"/>
                    </a:lnTo>
                    <a:lnTo>
                      <a:pt x="17" y="46"/>
                    </a:lnTo>
                    <a:lnTo>
                      <a:pt x="17" y="44"/>
                    </a:lnTo>
                    <a:lnTo>
                      <a:pt x="21" y="44"/>
                    </a:lnTo>
                    <a:lnTo>
                      <a:pt x="27" y="50"/>
                    </a:lnTo>
                    <a:lnTo>
                      <a:pt x="31" y="58"/>
                    </a:lnTo>
                    <a:lnTo>
                      <a:pt x="35" y="58"/>
                    </a:lnTo>
                    <a:lnTo>
                      <a:pt x="37" y="58"/>
                    </a:lnTo>
                    <a:lnTo>
                      <a:pt x="37" y="60"/>
                    </a:lnTo>
                    <a:lnTo>
                      <a:pt x="41" y="61"/>
                    </a:lnTo>
                    <a:lnTo>
                      <a:pt x="42" y="60"/>
                    </a:lnTo>
                    <a:lnTo>
                      <a:pt x="42" y="60"/>
                    </a:lnTo>
                    <a:lnTo>
                      <a:pt x="42" y="60"/>
                    </a:lnTo>
                    <a:lnTo>
                      <a:pt x="42" y="58"/>
                    </a:lnTo>
                    <a:lnTo>
                      <a:pt x="50" y="0"/>
                    </a:lnTo>
                    <a:lnTo>
                      <a:pt x="41" y="2"/>
                    </a:lnTo>
                    <a:lnTo>
                      <a:pt x="39" y="4"/>
                    </a:lnTo>
                    <a:lnTo>
                      <a:pt x="37" y="8"/>
                    </a:lnTo>
                    <a:lnTo>
                      <a:pt x="33" y="10"/>
                    </a:lnTo>
                    <a:lnTo>
                      <a:pt x="27" y="12"/>
                    </a:lnTo>
                    <a:lnTo>
                      <a:pt x="23" y="13"/>
                    </a:lnTo>
                    <a:lnTo>
                      <a:pt x="21" y="12"/>
                    </a:lnTo>
                    <a:lnTo>
                      <a:pt x="19" y="10"/>
                    </a:lnTo>
                    <a:lnTo>
                      <a:pt x="14" y="10"/>
                    </a:lnTo>
                    <a:lnTo>
                      <a:pt x="8" y="13"/>
                    </a:lnTo>
                    <a:lnTo>
                      <a:pt x="4" y="13"/>
                    </a:lnTo>
                    <a:lnTo>
                      <a:pt x="6" y="19"/>
                    </a:lnTo>
                    <a:lnTo>
                      <a:pt x="4" y="25"/>
                    </a:lnTo>
                    <a:lnTo>
                      <a:pt x="2" y="27"/>
                    </a:lnTo>
                    <a:lnTo>
                      <a:pt x="0" y="29"/>
                    </a:lnTo>
                    <a:lnTo>
                      <a:pt x="0" y="31"/>
                    </a:lnTo>
                    <a:lnTo>
                      <a:pt x="0" y="33"/>
                    </a:lnTo>
                    <a:lnTo>
                      <a:pt x="4" y="36"/>
                    </a:lnTo>
                    <a:lnTo>
                      <a:pt x="8" y="38"/>
                    </a:lnTo>
                    <a:lnTo>
                      <a:pt x="10" y="44"/>
                    </a:lnTo>
                    <a:lnTo>
                      <a:pt x="12" y="50"/>
                    </a:lnTo>
                    <a:lnTo>
                      <a:pt x="14" y="52"/>
                    </a:lnTo>
                    <a:lnTo>
                      <a:pt x="17" y="54"/>
                    </a:lnTo>
                    <a:lnTo>
                      <a:pt x="17" y="54"/>
                    </a:lnTo>
                    <a:lnTo>
                      <a:pt x="21" y="54"/>
                    </a:lnTo>
                    <a:close/>
                    <a:moveTo>
                      <a:pt x="12" y="36"/>
                    </a:moveTo>
                    <a:lnTo>
                      <a:pt x="14" y="38"/>
                    </a:lnTo>
                    <a:lnTo>
                      <a:pt x="16" y="38"/>
                    </a:lnTo>
                    <a:lnTo>
                      <a:pt x="14" y="40"/>
                    </a:lnTo>
                    <a:lnTo>
                      <a:pt x="12" y="40"/>
                    </a:lnTo>
                    <a:lnTo>
                      <a:pt x="10" y="38"/>
                    </a:lnTo>
                    <a:lnTo>
                      <a:pt x="12" y="3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6" name="Freeform 124"/>
              <p:cNvSpPr>
                <a:spLocks/>
              </p:cNvSpPr>
              <p:nvPr/>
            </p:nvSpPr>
            <p:spPr bwMode="gray">
              <a:xfrm>
                <a:off x="4867" y="3363"/>
                <a:ext cx="75" cy="123"/>
              </a:xfrm>
              <a:custGeom>
                <a:avLst/>
                <a:gdLst/>
                <a:ahLst/>
                <a:cxnLst>
                  <a:cxn ang="0">
                    <a:pos x="0" y="2"/>
                  </a:cxn>
                  <a:cxn ang="0">
                    <a:pos x="8" y="13"/>
                  </a:cxn>
                  <a:cxn ang="0">
                    <a:pos x="16" y="27"/>
                  </a:cxn>
                  <a:cxn ang="0">
                    <a:pos x="19" y="34"/>
                  </a:cxn>
                  <a:cxn ang="0">
                    <a:pos x="23" y="40"/>
                  </a:cxn>
                  <a:cxn ang="0">
                    <a:pos x="25" y="46"/>
                  </a:cxn>
                  <a:cxn ang="0">
                    <a:pos x="27" y="52"/>
                  </a:cxn>
                  <a:cxn ang="0">
                    <a:pos x="27" y="59"/>
                  </a:cxn>
                  <a:cxn ang="0">
                    <a:pos x="25" y="75"/>
                  </a:cxn>
                  <a:cxn ang="0">
                    <a:pos x="14" y="86"/>
                  </a:cxn>
                  <a:cxn ang="0">
                    <a:pos x="27" y="96"/>
                  </a:cxn>
                  <a:cxn ang="0">
                    <a:pos x="33" y="101"/>
                  </a:cxn>
                  <a:cxn ang="0">
                    <a:pos x="33" y="109"/>
                  </a:cxn>
                  <a:cxn ang="0">
                    <a:pos x="29" y="117"/>
                  </a:cxn>
                  <a:cxn ang="0">
                    <a:pos x="35" y="123"/>
                  </a:cxn>
                  <a:cxn ang="0">
                    <a:pos x="42" y="123"/>
                  </a:cxn>
                  <a:cxn ang="0">
                    <a:pos x="46" y="115"/>
                  </a:cxn>
                  <a:cxn ang="0">
                    <a:pos x="54" y="103"/>
                  </a:cxn>
                  <a:cxn ang="0">
                    <a:pos x="58" y="92"/>
                  </a:cxn>
                  <a:cxn ang="0">
                    <a:pos x="60" y="88"/>
                  </a:cxn>
                  <a:cxn ang="0">
                    <a:pos x="69" y="88"/>
                  </a:cxn>
                  <a:cxn ang="0">
                    <a:pos x="67" y="80"/>
                  </a:cxn>
                  <a:cxn ang="0">
                    <a:pos x="75" y="69"/>
                  </a:cxn>
                  <a:cxn ang="0">
                    <a:pos x="75" y="61"/>
                  </a:cxn>
                  <a:cxn ang="0">
                    <a:pos x="69" y="59"/>
                  </a:cxn>
                  <a:cxn ang="0">
                    <a:pos x="64" y="65"/>
                  </a:cxn>
                  <a:cxn ang="0">
                    <a:pos x="54" y="65"/>
                  </a:cxn>
                  <a:cxn ang="0">
                    <a:pos x="44" y="59"/>
                  </a:cxn>
                  <a:cxn ang="0">
                    <a:pos x="44" y="46"/>
                  </a:cxn>
                  <a:cxn ang="0">
                    <a:pos x="41" y="40"/>
                  </a:cxn>
                  <a:cxn ang="0">
                    <a:pos x="35" y="48"/>
                  </a:cxn>
                  <a:cxn ang="0">
                    <a:pos x="31" y="46"/>
                  </a:cxn>
                  <a:cxn ang="0">
                    <a:pos x="29" y="38"/>
                  </a:cxn>
                  <a:cxn ang="0">
                    <a:pos x="27" y="19"/>
                  </a:cxn>
                  <a:cxn ang="0">
                    <a:pos x="21" y="19"/>
                  </a:cxn>
                  <a:cxn ang="0">
                    <a:pos x="23" y="15"/>
                  </a:cxn>
                  <a:cxn ang="0">
                    <a:pos x="14" y="7"/>
                  </a:cxn>
                  <a:cxn ang="0">
                    <a:pos x="10" y="11"/>
                  </a:cxn>
                  <a:cxn ang="0">
                    <a:pos x="4" y="4"/>
                  </a:cxn>
                  <a:cxn ang="0">
                    <a:pos x="6" y="0"/>
                  </a:cxn>
                </a:cxnLst>
                <a:rect l="0" t="0" r="r" b="b"/>
                <a:pathLst>
                  <a:path w="75" h="123">
                    <a:moveTo>
                      <a:pt x="2" y="0"/>
                    </a:moveTo>
                    <a:lnTo>
                      <a:pt x="0" y="2"/>
                    </a:lnTo>
                    <a:lnTo>
                      <a:pt x="0" y="4"/>
                    </a:lnTo>
                    <a:lnTo>
                      <a:pt x="8" y="13"/>
                    </a:lnTo>
                    <a:lnTo>
                      <a:pt x="12" y="23"/>
                    </a:lnTo>
                    <a:lnTo>
                      <a:pt x="16" y="27"/>
                    </a:lnTo>
                    <a:lnTo>
                      <a:pt x="19" y="32"/>
                    </a:lnTo>
                    <a:lnTo>
                      <a:pt x="19" y="34"/>
                    </a:lnTo>
                    <a:lnTo>
                      <a:pt x="23" y="34"/>
                    </a:lnTo>
                    <a:lnTo>
                      <a:pt x="23" y="40"/>
                    </a:lnTo>
                    <a:lnTo>
                      <a:pt x="21" y="44"/>
                    </a:lnTo>
                    <a:lnTo>
                      <a:pt x="25" y="46"/>
                    </a:lnTo>
                    <a:lnTo>
                      <a:pt x="27" y="48"/>
                    </a:lnTo>
                    <a:lnTo>
                      <a:pt x="27" y="52"/>
                    </a:lnTo>
                    <a:lnTo>
                      <a:pt x="25" y="53"/>
                    </a:lnTo>
                    <a:lnTo>
                      <a:pt x="27" y="59"/>
                    </a:lnTo>
                    <a:lnTo>
                      <a:pt x="27" y="67"/>
                    </a:lnTo>
                    <a:lnTo>
                      <a:pt x="25" y="75"/>
                    </a:lnTo>
                    <a:lnTo>
                      <a:pt x="23" y="80"/>
                    </a:lnTo>
                    <a:lnTo>
                      <a:pt x="14" y="86"/>
                    </a:lnTo>
                    <a:lnTo>
                      <a:pt x="19" y="90"/>
                    </a:lnTo>
                    <a:lnTo>
                      <a:pt x="27" y="96"/>
                    </a:lnTo>
                    <a:lnTo>
                      <a:pt x="31" y="98"/>
                    </a:lnTo>
                    <a:lnTo>
                      <a:pt x="33" y="101"/>
                    </a:lnTo>
                    <a:lnTo>
                      <a:pt x="33" y="105"/>
                    </a:lnTo>
                    <a:lnTo>
                      <a:pt x="33" y="109"/>
                    </a:lnTo>
                    <a:lnTo>
                      <a:pt x="29" y="113"/>
                    </a:lnTo>
                    <a:lnTo>
                      <a:pt x="29" y="117"/>
                    </a:lnTo>
                    <a:lnTo>
                      <a:pt x="29" y="121"/>
                    </a:lnTo>
                    <a:lnTo>
                      <a:pt x="35" y="123"/>
                    </a:lnTo>
                    <a:lnTo>
                      <a:pt x="41" y="123"/>
                    </a:lnTo>
                    <a:lnTo>
                      <a:pt x="42" y="123"/>
                    </a:lnTo>
                    <a:lnTo>
                      <a:pt x="44" y="121"/>
                    </a:lnTo>
                    <a:lnTo>
                      <a:pt x="46" y="115"/>
                    </a:lnTo>
                    <a:lnTo>
                      <a:pt x="50" y="105"/>
                    </a:lnTo>
                    <a:lnTo>
                      <a:pt x="54" y="103"/>
                    </a:lnTo>
                    <a:lnTo>
                      <a:pt x="58" y="96"/>
                    </a:lnTo>
                    <a:lnTo>
                      <a:pt x="58" y="92"/>
                    </a:lnTo>
                    <a:lnTo>
                      <a:pt x="56" y="90"/>
                    </a:lnTo>
                    <a:lnTo>
                      <a:pt x="60" y="88"/>
                    </a:lnTo>
                    <a:lnTo>
                      <a:pt x="65" y="84"/>
                    </a:lnTo>
                    <a:lnTo>
                      <a:pt x="69" y="88"/>
                    </a:lnTo>
                    <a:lnTo>
                      <a:pt x="69" y="84"/>
                    </a:lnTo>
                    <a:lnTo>
                      <a:pt x="67" y="80"/>
                    </a:lnTo>
                    <a:lnTo>
                      <a:pt x="71" y="75"/>
                    </a:lnTo>
                    <a:lnTo>
                      <a:pt x="75" y="69"/>
                    </a:lnTo>
                    <a:lnTo>
                      <a:pt x="75" y="65"/>
                    </a:lnTo>
                    <a:lnTo>
                      <a:pt x="75" y="61"/>
                    </a:lnTo>
                    <a:lnTo>
                      <a:pt x="71" y="61"/>
                    </a:lnTo>
                    <a:lnTo>
                      <a:pt x="69" y="59"/>
                    </a:lnTo>
                    <a:lnTo>
                      <a:pt x="67" y="63"/>
                    </a:lnTo>
                    <a:lnTo>
                      <a:pt x="64" y="65"/>
                    </a:lnTo>
                    <a:lnTo>
                      <a:pt x="58" y="67"/>
                    </a:lnTo>
                    <a:lnTo>
                      <a:pt x="54" y="65"/>
                    </a:lnTo>
                    <a:lnTo>
                      <a:pt x="50" y="61"/>
                    </a:lnTo>
                    <a:lnTo>
                      <a:pt x="44" y="59"/>
                    </a:lnTo>
                    <a:lnTo>
                      <a:pt x="44" y="53"/>
                    </a:lnTo>
                    <a:lnTo>
                      <a:pt x="44" y="46"/>
                    </a:lnTo>
                    <a:lnTo>
                      <a:pt x="41" y="44"/>
                    </a:lnTo>
                    <a:lnTo>
                      <a:pt x="41" y="40"/>
                    </a:lnTo>
                    <a:lnTo>
                      <a:pt x="39" y="46"/>
                    </a:lnTo>
                    <a:lnTo>
                      <a:pt x="35" y="48"/>
                    </a:lnTo>
                    <a:lnTo>
                      <a:pt x="33" y="48"/>
                    </a:lnTo>
                    <a:lnTo>
                      <a:pt x="31" y="46"/>
                    </a:lnTo>
                    <a:lnTo>
                      <a:pt x="29" y="42"/>
                    </a:lnTo>
                    <a:lnTo>
                      <a:pt x="29" y="38"/>
                    </a:lnTo>
                    <a:lnTo>
                      <a:pt x="29" y="29"/>
                    </a:lnTo>
                    <a:lnTo>
                      <a:pt x="27" y="19"/>
                    </a:lnTo>
                    <a:lnTo>
                      <a:pt x="25" y="19"/>
                    </a:lnTo>
                    <a:lnTo>
                      <a:pt x="21" y="19"/>
                    </a:lnTo>
                    <a:lnTo>
                      <a:pt x="21" y="17"/>
                    </a:lnTo>
                    <a:lnTo>
                      <a:pt x="23" y="15"/>
                    </a:lnTo>
                    <a:lnTo>
                      <a:pt x="19" y="11"/>
                    </a:lnTo>
                    <a:lnTo>
                      <a:pt x="14" y="7"/>
                    </a:lnTo>
                    <a:lnTo>
                      <a:pt x="12" y="9"/>
                    </a:lnTo>
                    <a:lnTo>
                      <a:pt x="10" y="11"/>
                    </a:lnTo>
                    <a:lnTo>
                      <a:pt x="8" y="7"/>
                    </a:lnTo>
                    <a:lnTo>
                      <a:pt x="4" y="4"/>
                    </a:lnTo>
                    <a:lnTo>
                      <a:pt x="6" y="2"/>
                    </a:lnTo>
                    <a:lnTo>
                      <a:pt x="6"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7" name="Freeform 125"/>
              <p:cNvSpPr>
                <a:spLocks/>
              </p:cNvSpPr>
              <p:nvPr/>
            </p:nvSpPr>
            <p:spPr bwMode="gray">
              <a:xfrm>
                <a:off x="4790" y="3468"/>
                <a:ext cx="98" cy="110"/>
              </a:xfrm>
              <a:custGeom>
                <a:avLst/>
                <a:gdLst/>
                <a:ahLst/>
                <a:cxnLst>
                  <a:cxn ang="0">
                    <a:pos x="75" y="0"/>
                  </a:cxn>
                  <a:cxn ang="0">
                    <a:pos x="73" y="4"/>
                  </a:cxn>
                  <a:cxn ang="0">
                    <a:pos x="70" y="6"/>
                  </a:cxn>
                  <a:cxn ang="0">
                    <a:pos x="70" y="14"/>
                  </a:cxn>
                  <a:cxn ang="0">
                    <a:pos x="70" y="19"/>
                  </a:cxn>
                  <a:cxn ang="0">
                    <a:pos x="68" y="21"/>
                  </a:cxn>
                  <a:cxn ang="0">
                    <a:pos x="64" y="23"/>
                  </a:cxn>
                  <a:cxn ang="0">
                    <a:pos x="64" y="27"/>
                  </a:cxn>
                  <a:cxn ang="0">
                    <a:pos x="64" y="29"/>
                  </a:cxn>
                  <a:cxn ang="0">
                    <a:pos x="62" y="31"/>
                  </a:cxn>
                  <a:cxn ang="0">
                    <a:pos x="60" y="31"/>
                  </a:cxn>
                  <a:cxn ang="0">
                    <a:pos x="56" y="39"/>
                  </a:cxn>
                  <a:cxn ang="0">
                    <a:pos x="54" y="46"/>
                  </a:cxn>
                  <a:cxn ang="0">
                    <a:pos x="48" y="54"/>
                  </a:cxn>
                  <a:cxn ang="0">
                    <a:pos x="43" y="58"/>
                  </a:cxn>
                  <a:cxn ang="0">
                    <a:pos x="35" y="62"/>
                  </a:cxn>
                  <a:cxn ang="0">
                    <a:pos x="25" y="64"/>
                  </a:cxn>
                  <a:cxn ang="0">
                    <a:pos x="23" y="67"/>
                  </a:cxn>
                  <a:cxn ang="0">
                    <a:pos x="23" y="69"/>
                  </a:cxn>
                  <a:cxn ang="0">
                    <a:pos x="20" y="69"/>
                  </a:cxn>
                  <a:cxn ang="0">
                    <a:pos x="20" y="73"/>
                  </a:cxn>
                  <a:cxn ang="0">
                    <a:pos x="18" y="73"/>
                  </a:cxn>
                  <a:cxn ang="0">
                    <a:pos x="14" y="73"/>
                  </a:cxn>
                  <a:cxn ang="0">
                    <a:pos x="10" y="77"/>
                  </a:cxn>
                  <a:cxn ang="0">
                    <a:pos x="8" y="83"/>
                  </a:cxn>
                  <a:cxn ang="0">
                    <a:pos x="4" y="83"/>
                  </a:cxn>
                  <a:cxn ang="0">
                    <a:pos x="4" y="89"/>
                  </a:cxn>
                  <a:cxn ang="0">
                    <a:pos x="2" y="94"/>
                  </a:cxn>
                  <a:cxn ang="0">
                    <a:pos x="0" y="98"/>
                  </a:cxn>
                  <a:cxn ang="0">
                    <a:pos x="2" y="102"/>
                  </a:cxn>
                  <a:cxn ang="0">
                    <a:pos x="10" y="104"/>
                  </a:cxn>
                  <a:cxn ang="0">
                    <a:pos x="16" y="102"/>
                  </a:cxn>
                  <a:cxn ang="0">
                    <a:pos x="18" y="108"/>
                  </a:cxn>
                  <a:cxn ang="0">
                    <a:pos x="25" y="110"/>
                  </a:cxn>
                  <a:cxn ang="0">
                    <a:pos x="37" y="110"/>
                  </a:cxn>
                  <a:cxn ang="0">
                    <a:pos x="43" y="106"/>
                  </a:cxn>
                  <a:cxn ang="0">
                    <a:pos x="48" y="96"/>
                  </a:cxn>
                  <a:cxn ang="0">
                    <a:pos x="54" y="87"/>
                  </a:cxn>
                  <a:cxn ang="0">
                    <a:pos x="58" y="79"/>
                  </a:cxn>
                  <a:cxn ang="0">
                    <a:pos x="58" y="75"/>
                  </a:cxn>
                  <a:cxn ang="0">
                    <a:pos x="58" y="69"/>
                  </a:cxn>
                  <a:cxn ang="0">
                    <a:pos x="68" y="66"/>
                  </a:cxn>
                  <a:cxn ang="0">
                    <a:pos x="79" y="62"/>
                  </a:cxn>
                  <a:cxn ang="0">
                    <a:pos x="79" y="56"/>
                  </a:cxn>
                  <a:cxn ang="0">
                    <a:pos x="77" y="52"/>
                  </a:cxn>
                  <a:cxn ang="0">
                    <a:pos x="87" y="41"/>
                  </a:cxn>
                  <a:cxn ang="0">
                    <a:pos x="98" y="27"/>
                  </a:cxn>
                  <a:cxn ang="0">
                    <a:pos x="98" y="19"/>
                  </a:cxn>
                  <a:cxn ang="0">
                    <a:pos x="98" y="10"/>
                  </a:cxn>
                  <a:cxn ang="0">
                    <a:pos x="96" y="12"/>
                  </a:cxn>
                  <a:cxn ang="0">
                    <a:pos x="96" y="14"/>
                  </a:cxn>
                  <a:cxn ang="0">
                    <a:pos x="93" y="12"/>
                  </a:cxn>
                  <a:cxn ang="0">
                    <a:pos x="91" y="8"/>
                  </a:cxn>
                  <a:cxn ang="0">
                    <a:pos x="89" y="12"/>
                  </a:cxn>
                  <a:cxn ang="0">
                    <a:pos x="89" y="14"/>
                  </a:cxn>
                  <a:cxn ang="0">
                    <a:pos x="87" y="14"/>
                  </a:cxn>
                  <a:cxn ang="0">
                    <a:pos x="83" y="14"/>
                  </a:cxn>
                  <a:cxn ang="0">
                    <a:pos x="81" y="6"/>
                  </a:cxn>
                  <a:cxn ang="0">
                    <a:pos x="81" y="0"/>
                  </a:cxn>
                  <a:cxn ang="0">
                    <a:pos x="79" y="0"/>
                  </a:cxn>
                  <a:cxn ang="0">
                    <a:pos x="75" y="0"/>
                  </a:cxn>
                </a:cxnLst>
                <a:rect l="0" t="0" r="r" b="b"/>
                <a:pathLst>
                  <a:path w="98" h="110">
                    <a:moveTo>
                      <a:pt x="75" y="0"/>
                    </a:moveTo>
                    <a:lnTo>
                      <a:pt x="73" y="4"/>
                    </a:lnTo>
                    <a:lnTo>
                      <a:pt x="70" y="6"/>
                    </a:lnTo>
                    <a:lnTo>
                      <a:pt x="70" y="14"/>
                    </a:lnTo>
                    <a:lnTo>
                      <a:pt x="70" y="19"/>
                    </a:lnTo>
                    <a:lnTo>
                      <a:pt x="68" y="21"/>
                    </a:lnTo>
                    <a:lnTo>
                      <a:pt x="64" y="23"/>
                    </a:lnTo>
                    <a:lnTo>
                      <a:pt x="64" y="27"/>
                    </a:lnTo>
                    <a:lnTo>
                      <a:pt x="64" y="29"/>
                    </a:lnTo>
                    <a:lnTo>
                      <a:pt x="62" y="31"/>
                    </a:lnTo>
                    <a:lnTo>
                      <a:pt x="60" y="31"/>
                    </a:lnTo>
                    <a:lnTo>
                      <a:pt x="56" y="39"/>
                    </a:lnTo>
                    <a:lnTo>
                      <a:pt x="54" y="46"/>
                    </a:lnTo>
                    <a:lnTo>
                      <a:pt x="48" y="54"/>
                    </a:lnTo>
                    <a:lnTo>
                      <a:pt x="43" y="58"/>
                    </a:lnTo>
                    <a:lnTo>
                      <a:pt x="35" y="62"/>
                    </a:lnTo>
                    <a:lnTo>
                      <a:pt x="25" y="64"/>
                    </a:lnTo>
                    <a:lnTo>
                      <a:pt x="23" y="67"/>
                    </a:lnTo>
                    <a:lnTo>
                      <a:pt x="23" y="69"/>
                    </a:lnTo>
                    <a:lnTo>
                      <a:pt x="20" y="69"/>
                    </a:lnTo>
                    <a:lnTo>
                      <a:pt x="20" y="73"/>
                    </a:lnTo>
                    <a:lnTo>
                      <a:pt x="18" y="73"/>
                    </a:lnTo>
                    <a:lnTo>
                      <a:pt x="14" y="73"/>
                    </a:lnTo>
                    <a:lnTo>
                      <a:pt x="10" y="77"/>
                    </a:lnTo>
                    <a:lnTo>
                      <a:pt x="8" y="83"/>
                    </a:lnTo>
                    <a:lnTo>
                      <a:pt x="4" y="83"/>
                    </a:lnTo>
                    <a:lnTo>
                      <a:pt x="4" y="89"/>
                    </a:lnTo>
                    <a:lnTo>
                      <a:pt x="2" y="94"/>
                    </a:lnTo>
                    <a:lnTo>
                      <a:pt x="0" y="98"/>
                    </a:lnTo>
                    <a:lnTo>
                      <a:pt x="2" y="102"/>
                    </a:lnTo>
                    <a:lnTo>
                      <a:pt x="10" y="104"/>
                    </a:lnTo>
                    <a:lnTo>
                      <a:pt x="16" y="102"/>
                    </a:lnTo>
                    <a:lnTo>
                      <a:pt x="18" y="108"/>
                    </a:lnTo>
                    <a:lnTo>
                      <a:pt x="25" y="110"/>
                    </a:lnTo>
                    <a:lnTo>
                      <a:pt x="37" y="110"/>
                    </a:lnTo>
                    <a:lnTo>
                      <a:pt x="43" y="106"/>
                    </a:lnTo>
                    <a:lnTo>
                      <a:pt x="48" y="96"/>
                    </a:lnTo>
                    <a:lnTo>
                      <a:pt x="54" y="87"/>
                    </a:lnTo>
                    <a:lnTo>
                      <a:pt x="58" y="79"/>
                    </a:lnTo>
                    <a:lnTo>
                      <a:pt x="58" y="75"/>
                    </a:lnTo>
                    <a:lnTo>
                      <a:pt x="58" y="69"/>
                    </a:lnTo>
                    <a:lnTo>
                      <a:pt x="68" y="66"/>
                    </a:lnTo>
                    <a:lnTo>
                      <a:pt x="79" y="62"/>
                    </a:lnTo>
                    <a:lnTo>
                      <a:pt x="79" y="56"/>
                    </a:lnTo>
                    <a:lnTo>
                      <a:pt x="77" y="52"/>
                    </a:lnTo>
                    <a:lnTo>
                      <a:pt x="87" y="41"/>
                    </a:lnTo>
                    <a:lnTo>
                      <a:pt x="98" y="27"/>
                    </a:lnTo>
                    <a:lnTo>
                      <a:pt x="98" y="19"/>
                    </a:lnTo>
                    <a:lnTo>
                      <a:pt x="98" y="10"/>
                    </a:lnTo>
                    <a:lnTo>
                      <a:pt x="96" y="12"/>
                    </a:lnTo>
                    <a:lnTo>
                      <a:pt x="96" y="14"/>
                    </a:lnTo>
                    <a:lnTo>
                      <a:pt x="93" y="12"/>
                    </a:lnTo>
                    <a:lnTo>
                      <a:pt x="91" y="8"/>
                    </a:lnTo>
                    <a:lnTo>
                      <a:pt x="89" y="12"/>
                    </a:lnTo>
                    <a:lnTo>
                      <a:pt x="89" y="14"/>
                    </a:lnTo>
                    <a:lnTo>
                      <a:pt x="87" y="14"/>
                    </a:lnTo>
                    <a:lnTo>
                      <a:pt x="83" y="14"/>
                    </a:lnTo>
                    <a:lnTo>
                      <a:pt x="81" y="6"/>
                    </a:lnTo>
                    <a:lnTo>
                      <a:pt x="81" y="0"/>
                    </a:lnTo>
                    <a:lnTo>
                      <a:pt x="79" y="0"/>
                    </a:lnTo>
                    <a:lnTo>
                      <a:pt x="7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8" name="Freeform 126"/>
              <p:cNvSpPr>
                <a:spLocks/>
              </p:cNvSpPr>
              <p:nvPr/>
            </p:nvSpPr>
            <p:spPr bwMode="gray">
              <a:xfrm>
                <a:off x="4802" y="3578"/>
                <a:ext cx="11" cy="11"/>
              </a:xfrm>
              <a:custGeom>
                <a:avLst/>
                <a:gdLst/>
                <a:ahLst/>
                <a:cxnLst>
                  <a:cxn ang="0">
                    <a:pos x="2" y="0"/>
                  </a:cxn>
                  <a:cxn ang="0">
                    <a:pos x="2" y="7"/>
                  </a:cxn>
                  <a:cxn ang="0">
                    <a:pos x="0" y="11"/>
                  </a:cxn>
                  <a:cxn ang="0">
                    <a:pos x="4" y="11"/>
                  </a:cxn>
                  <a:cxn ang="0">
                    <a:pos x="10" y="11"/>
                  </a:cxn>
                  <a:cxn ang="0">
                    <a:pos x="11" y="11"/>
                  </a:cxn>
                  <a:cxn ang="0">
                    <a:pos x="11" y="11"/>
                  </a:cxn>
                  <a:cxn ang="0">
                    <a:pos x="11" y="9"/>
                  </a:cxn>
                  <a:cxn ang="0">
                    <a:pos x="10" y="7"/>
                  </a:cxn>
                  <a:cxn ang="0">
                    <a:pos x="10" y="5"/>
                  </a:cxn>
                  <a:cxn ang="0">
                    <a:pos x="8" y="2"/>
                  </a:cxn>
                  <a:cxn ang="0">
                    <a:pos x="6" y="2"/>
                  </a:cxn>
                  <a:cxn ang="0">
                    <a:pos x="2" y="0"/>
                  </a:cxn>
                </a:cxnLst>
                <a:rect l="0" t="0" r="r" b="b"/>
                <a:pathLst>
                  <a:path w="11" h="11">
                    <a:moveTo>
                      <a:pt x="2" y="0"/>
                    </a:moveTo>
                    <a:lnTo>
                      <a:pt x="2" y="7"/>
                    </a:lnTo>
                    <a:lnTo>
                      <a:pt x="0" y="11"/>
                    </a:lnTo>
                    <a:lnTo>
                      <a:pt x="4" y="11"/>
                    </a:lnTo>
                    <a:lnTo>
                      <a:pt x="10" y="11"/>
                    </a:lnTo>
                    <a:lnTo>
                      <a:pt x="11" y="11"/>
                    </a:lnTo>
                    <a:lnTo>
                      <a:pt x="11" y="11"/>
                    </a:lnTo>
                    <a:lnTo>
                      <a:pt x="11" y="9"/>
                    </a:lnTo>
                    <a:lnTo>
                      <a:pt x="10" y="7"/>
                    </a:lnTo>
                    <a:lnTo>
                      <a:pt x="10" y="5"/>
                    </a:lnTo>
                    <a:lnTo>
                      <a:pt x="8" y="2"/>
                    </a:lnTo>
                    <a:lnTo>
                      <a:pt x="6"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499" name="Freeform 127"/>
              <p:cNvSpPr>
                <a:spLocks/>
              </p:cNvSpPr>
              <p:nvPr/>
            </p:nvSpPr>
            <p:spPr bwMode="gray">
              <a:xfrm>
                <a:off x="2771" y="1925"/>
                <a:ext cx="50" cy="41"/>
              </a:xfrm>
              <a:custGeom>
                <a:avLst/>
                <a:gdLst/>
                <a:ahLst/>
                <a:cxnLst>
                  <a:cxn ang="0">
                    <a:pos x="48" y="6"/>
                  </a:cxn>
                  <a:cxn ang="0">
                    <a:pos x="48" y="6"/>
                  </a:cxn>
                  <a:cxn ang="0">
                    <a:pos x="48" y="6"/>
                  </a:cxn>
                  <a:cxn ang="0">
                    <a:pos x="48" y="4"/>
                  </a:cxn>
                  <a:cxn ang="0">
                    <a:pos x="48" y="2"/>
                  </a:cxn>
                  <a:cxn ang="0">
                    <a:pos x="39" y="0"/>
                  </a:cxn>
                  <a:cxn ang="0">
                    <a:pos x="27" y="0"/>
                  </a:cxn>
                  <a:cxn ang="0">
                    <a:pos x="25" y="2"/>
                  </a:cxn>
                  <a:cxn ang="0">
                    <a:pos x="25" y="6"/>
                  </a:cxn>
                  <a:cxn ang="0">
                    <a:pos x="22" y="6"/>
                  </a:cxn>
                  <a:cxn ang="0">
                    <a:pos x="18" y="8"/>
                  </a:cxn>
                  <a:cxn ang="0">
                    <a:pos x="12" y="20"/>
                  </a:cxn>
                  <a:cxn ang="0">
                    <a:pos x="12" y="33"/>
                  </a:cxn>
                  <a:cxn ang="0">
                    <a:pos x="6" y="33"/>
                  </a:cxn>
                  <a:cxn ang="0">
                    <a:pos x="0" y="33"/>
                  </a:cxn>
                  <a:cxn ang="0">
                    <a:pos x="0" y="37"/>
                  </a:cxn>
                  <a:cxn ang="0">
                    <a:pos x="8" y="39"/>
                  </a:cxn>
                  <a:cxn ang="0">
                    <a:pos x="12" y="39"/>
                  </a:cxn>
                  <a:cxn ang="0">
                    <a:pos x="16" y="37"/>
                  </a:cxn>
                  <a:cxn ang="0">
                    <a:pos x="20" y="37"/>
                  </a:cxn>
                  <a:cxn ang="0">
                    <a:pos x="22" y="39"/>
                  </a:cxn>
                  <a:cxn ang="0">
                    <a:pos x="24" y="41"/>
                  </a:cxn>
                  <a:cxn ang="0">
                    <a:pos x="25" y="41"/>
                  </a:cxn>
                  <a:cxn ang="0">
                    <a:pos x="27" y="37"/>
                  </a:cxn>
                  <a:cxn ang="0">
                    <a:pos x="31" y="29"/>
                  </a:cxn>
                  <a:cxn ang="0">
                    <a:pos x="31" y="27"/>
                  </a:cxn>
                  <a:cxn ang="0">
                    <a:pos x="33" y="25"/>
                  </a:cxn>
                  <a:cxn ang="0">
                    <a:pos x="33" y="25"/>
                  </a:cxn>
                  <a:cxn ang="0">
                    <a:pos x="37" y="25"/>
                  </a:cxn>
                  <a:cxn ang="0">
                    <a:pos x="43" y="25"/>
                  </a:cxn>
                  <a:cxn ang="0">
                    <a:pos x="45" y="23"/>
                  </a:cxn>
                  <a:cxn ang="0">
                    <a:pos x="47" y="22"/>
                  </a:cxn>
                  <a:cxn ang="0">
                    <a:pos x="48" y="20"/>
                  </a:cxn>
                  <a:cxn ang="0">
                    <a:pos x="47" y="18"/>
                  </a:cxn>
                  <a:cxn ang="0">
                    <a:pos x="47" y="16"/>
                  </a:cxn>
                  <a:cxn ang="0">
                    <a:pos x="47" y="16"/>
                  </a:cxn>
                  <a:cxn ang="0">
                    <a:pos x="48" y="16"/>
                  </a:cxn>
                  <a:cxn ang="0">
                    <a:pos x="50" y="10"/>
                  </a:cxn>
                  <a:cxn ang="0">
                    <a:pos x="48" y="6"/>
                  </a:cxn>
                </a:cxnLst>
                <a:rect l="0" t="0" r="r" b="b"/>
                <a:pathLst>
                  <a:path w="50" h="41">
                    <a:moveTo>
                      <a:pt x="48" y="6"/>
                    </a:moveTo>
                    <a:lnTo>
                      <a:pt x="48" y="6"/>
                    </a:lnTo>
                    <a:lnTo>
                      <a:pt x="48" y="6"/>
                    </a:lnTo>
                    <a:lnTo>
                      <a:pt x="48" y="4"/>
                    </a:lnTo>
                    <a:lnTo>
                      <a:pt x="48" y="2"/>
                    </a:lnTo>
                    <a:lnTo>
                      <a:pt x="39" y="0"/>
                    </a:lnTo>
                    <a:lnTo>
                      <a:pt x="27" y="0"/>
                    </a:lnTo>
                    <a:lnTo>
                      <a:pt x="25" y="2"/>
                    </a:lnTo>
                    <a:lnTo>
                      <a:pt x="25" y="6"/>
                    </a:lnTo>
                    <a:lnTo>
                      <a:pt x="22" y="6"/>
                    </a:lnTo>
                    <a:lnTo>
                      <a:pt x="18" y="8"/>
                    </a:lnTo>
                    <a:lnTo>
                      <a:pt x="12" y="20"/>
                    </a:lnTo>
                    <a:lnTo>
                      <a:pt x="12" y="33"/>
                    </a:lnTo>
                    <a:lnTo>
                      <a:pt x="6" y="33"/>
                    </a:lnTo>
                    <a:lnTo>
                      <a:pt x="0" y="33"/>
                    </a:lnTo>
                    <a:lnTo>
                      <a:pt x="0" y="37"/>
                    </a:lnTo>
                    <a:lnTo>
                      <a:pt x="8" y="39"/>
                    </a:lnTo>
                    <a:lnTo>
                      <a:pt x="12" y="39"/>
                    </a:lnTo>
                    <a:lnTo>
                      <a:pt x="16" y="37"/>
                    </a:lnTo>
                    <a:lnTo>
                      <a:pt x="20" y="37"/>
                    </a:lnTo>
                    <a:lnTo>
                      <a:pt x="22" y="39"/>
                    </a:lnTo>
                    <a:lnTo>
                      <a:pt x="24" y="41"/>
                    </a:lnTo>
                    <a:lnTo>
                      <a:pt x="25" y="41"/>
                    </a:lnTo>
                    <a:lnTo>
                      <a:pt x="27" y="37"/>
                    </a:lnTo>
                    <a:lnTo>
                      <a:pt x="31" y="29"/>
                    </a:lnTo>
                    <a:lnTo>
                      <a:pt x="31" y="27"/>
                    </a:lnTo>
                    <a:lnTo>
                      <a:pt x="33" y="25"/>
                    </a:lnTo>
                    <a:lnTo>
                      <a:pt x="33" y="25"/>
                    </a:lnTo>
                    <a:lnTo>
                      <a:pt x="37" y="25"/>
                    </a:lnTo>
                    <a:lnTo>
                      <a:pt x="43" y="25"/>
                    </a:lnTo>
                    <a:lnTo>
                      <a:pt x="45" y="23"/>
                    </a:lnTo>
                    <a:lnTo>
                      <a:pt x="47" y="22"/>
                    </a:lnTo>
                    <a:lnTo>
                      <a:pt x="48" y="20"/>
                    </a:lnTo>
                    <a:lnTo>
                      <a:pt x="47" y="18"/>
                    </a:lnTo>
                    <a:lnTo>
                      <a:pt x="47" y="16"/>
                    </a:lnTo>
                    <a:lnTo>
                      <a:pt x="47" y="16"/>
                    </a:lnTo>
                    <a:lnTo>
                      <a:pt x="48" y="16"/>
                    </a:lnTo>
                    <a:lnTo>
                      <a:pt x="50" y="10"/>
                    </a:lnTo>
                    <a:lnTo>
                      <a:pt x="48" y="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0" name="Freeform 128"/>
              <p:cNvSpPr>
                <a:spLocks/>
              </p:cNvSpPr>
              <p:nvPr/>
            </p:nvSpPr>
            <p:spPr bwMode="gray">
              <a:xfrm>
                <a:off x="3725" y="2336"/>
                <a:ext cx="102" cy="61"/>
              </a:xfrm>
              <a:custGeom>
                <a:avLst/>
                <a:gdLst/>
                <a:ahLst/>
                <a:cxnLst>
                  <a:cxn ang="0">
                    <a:pos x="102" y="38"/>
                  </a:cxn>
                  <a:cxn ang="0">
                    <a:pos x="92" y="37"/>
                  </a:cxn>
                  <a:cxn ang="0">
                    <a:pos x="81" y="37"/>
                  </a:cxn>
                  <a:cxn ang="0">
                    <a:pos x="75" y="33"/>
                  </a:cxn>
                  <a:cxn ang="0">
                    <a:pos x="69" y="33"/>
                  </a:cxn>
                  <a:cxn ang="0">
                    <a:pos x="66" y="27"/>
                  </a:cxn>
                  <a:cxn ang="0">
                    <a:pos x="62" y="21"/>
                  </a:cxn>
                  <a:cxn ang="0">
                    <a:pos x="54" y="17"/>
                  </a:cxn>
                  <a:cxn ang="0">
                    <a:pos x="54" y="12"/>
                  </a:cxn>
                  <a:cxn ang="0">
                    <a:pos x="50" y="10"/>
                  </a:cxn>
                  <a:cxn ang="0">
                    <a:pos x="43" y="10"/>
                  </a:cxn>
                  <a:cxn ang="0">
                    <a:pos x="37" y="10"/>
                  </a:cxn>
                  <a:cxn ang="0">
                    <a:pos x="31" y="2"/>
                  </a:cxn>
                  <a:cxn ang="0">
                    <a:pos x="27" y="0"/>
                  </a:cxn>
                  <a:cxn ang="0">
                    <a:pos x="21" y="0"/>
                  </a:cxn>
                  <a:cxn ang="0">
                    <a:pos x="16" y="0"/>
                  </a:cxn>
                  <a:cxn ang="0">
                    <a:pos x="12" y="0"/>
                  </a:cxn>
                  <a:cxn ang="0">
                    <a:pos x="4" y="6"/>
                  </a:cxn>
                  <a:cxn ang="0">
                    <a:pos x="0" y="14"/>
                  </a:cxn>
                  <a:cxn ang="0">
                    <a:pos x="2" y="21"/>
                  </a:cxn>
                  <a:cxn ang="0">
                    <a:pos x="8" y="23"/>
                  </a:cxn>
                  <a:cxn ang="0">
                    <a:pos x="10" y="29"/>
                  </a:cxn>
                  <a:cxn ang="0">
                    <a:pos x="18" y="31"/>
                  </a:cxn>
                  <a:cxn ang="0">
                    <a:pos x="23" y="35"/>
                  </a:cxn>
                  <a:cxn ang="0">
                    <a:pos x="33" y="38"/>
                  </a:cxn>
                  <a:cxn ang="0">
                    <a:pos x="41" y="38"/>
                  </a:cxn>
                  <a:cxn ang="0">
                    <a:pos x="44" y="42"/>
                  </a:cxn>
                  <a:cxn ang="0">
                    <a:pos x="48" y="48"/>
                  </a:cxn>
                  <a:cxn ang="0">
                    <a:pos x="54" y="48"/>
                  </a:cxn>
                  <a:cxn ang="0">
                    <a:pos x="60" y="54"/>
                  </a:cxn>
                  <a:cxn ang="0">
                    <a:pos x="69" y="54"/>
                  </a:cxn>
                  <a:cxn ang="0">
                    <a:pos x="81" y="60"/>
                  </a:cxn>
                  <a:cxn ang="0">
                    <a:pos x="87" y="60"/>
                  </a:cxn>
                  <a:cxn ang="0">
                    <a:pos x="94" y="61"/>
                  </a:cxn>
                  <a:cxn ang="0">
                    <a:pos x="100" y="60"/>
                  </a:cxn>
                  <a:cxn ang="0">
                    <a:pos x="102" y="58"/>
                  </a:cxn>
                  <a:cxn ang="0">
                    <a:pos x="102" y="54"/>
                  </a:cxn>
                  <a:cxn ang="0">
                    <a:pos x="98" y="50"/>
                  </a:cxn>
                  <a:cxn ang="0">
                    <a:pos x="102" y="46"/>
                  </a:cxn>
                  <a:cxn ang="0">
                    <a:pos x="102" y="38"/>
                  </a:cxn>
                </a:cxnLst>
                <a:rect l="0" t="0" r="r" b="b"/>
                <a:pathLst>
                  <a:path w="102" h="61">
                    <a:moveTo>
                      <a:pt x="102" y="38"/>
                    </a:moveTo>
                    <a:lnTo>
                      <a:pt x="92" y="37"/>
                    </a:lnTo>
                    <a:lnTo>
                      <a:pt x="81" y="37"/>
                    </a:lnTo>
                    <a:lnTo>
                      <a:pt x="75" y="33"/>
                    </a:lnTo>
                    <a:lnTo>
                      <a:pt x="69" y="33"/>
                    </a:lnTo>
                    <a:lnTo>
                      <a:pt x="66" y="27"/>
                    </a:lnTo>
                    <a:lnTo>
                      <a:pt x="62" y="21"/>
                    </a:lnTo>
                    <a:lnTo>
                      <a:pt x="54" y="17"/>
                    </a:lnTo>
                    <a:lnTo>
                      <a:pt x="54" y="12"/>
                    </a:lnTo>
                    <a:lnTo>
                      <a:pt x="50" y="10"/>
                    </a:lnTo>
                    <a:lnTo>
                      <a:pt x="43" y="10"/>
                    </a:lnTo>
                    <a:lnTo>
                      <a:pt x="37" y="10"/>
                    </a:lnTo>
                    <a:lnTo>
                      <a:pt x="31" y="2"/>
                    </a:lnTo>
                    <a:lnTo>
                      <a:pt x="27" y="0"/>
                    </a:lnTo>
                    <a:lnTo>
                      <a:pt x="21" y="0"/>
                    </a:lnTo>
                    <a:lnTo>
                      <a:pt x="16" y="0"/>
                    </a:lnTo>
                    <a:lnTo>
                      <a:pt x="12" y="0"/>
                    </a:lnTo>
                    <a:lnTo>
                      <a:pt x="4" y="6"/>
                    </a:lnTo>
                    <a:lnTo>
                      <a:pt x="0" y="14"/>
                    </a:lnTo>
                    <a:lnTo>
                      <a:pt x="2" y="21"/>
                    </a:lnTo>
                    <a:lnTo>
                      <a:pt x="8" y="23"/>
                    </a:lnTo>
                    <a:lnTo>
                      <a:pt x="10" y="29"/>
                    </a:lnTo>
                    <a:lnTo>
                      <a:pt x="18" y="31"/>
                    </a:lnTo>
                    <a:lnTo>
                      <a:pt x="23" y="35"/>
                    </a:lnTo>
                    <a:lnTo>
                      <a:pt x="33" y="38"/>
                    </a:lnTo>
                    <a:lnTo>
                      <a:pt x="41" y="38"/>
                    </a:lnTo>
                    <a:lnTo>
                      <a:pt x="44" y="42"/>
                    </a:lnTo>
                    <a:lnTo>
                      <a:pt x="48" y="48"/>
                    </a:lnTo>
                    <a:lnTo>
                      <a:pt x="54" y="48"/>
                    </a:lnTo>
                    <a:lnTo>
                      <a:pt x="60" y="54"/>
                    </a:lnTo>
                    <a:lnTo>
                      <a:pt x="69" y="54"/>
                    </a:lnTo>
                    <a:lnTo>
                      <a:pt x="81" y="60"/>
                    </a:lnTo>
                    <a:lnTo>
                      <a:pt x="87" y="60"/>
                    </a:lnTo>
                    <a:lnTo>
                      <a:pt x="94" y="61"/>
                    </a:lnTo>
                    <a:lnTo>
                      <a:pt x="100" y="60"/>
                    </a:lnTo>
                    <a:lnTo>
                      <a:pt x="102" y="58"/>
                    </a:lnTo>
                    <a:lnTo>
                      <a:pt x="102" y="54"/>
                    </a:lnTo>
                    <a:lnTo>
                      <a:pt x="98" y="50"/>
                    </a:lnTo>
                    <a:lnTo>
                      <a:pt x="102" y="46"/>
                    </a:lnTo>
                    <a:lnTo>
                      <a:pt x="102" y="3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1" name="Freeform 129"/>
              <p:cNvSpPr>
                <a:spLocks noEditPoints="1"/>
              </p:cNvSpPr>
              <p:nvPr/>
            </p:nvSpPr>
            <p:spPr bwMode="gray">
              <a:xfrm>
                <a:off x="2869" y="3071"/>
                <a:ext cx="171" cy="190"/>
              </a:xfrm>
              <a:custGeom>
                <a:avLst/>
                <a:gdLst/>
                <a:ahLst/>
                <a:cxnLst>
                  <a:cxn ang="0">
                    <a:pos x="64" y="188"/>
                  </a:cxn>
                  <a:cxn ang="0">
                    <a:pos x="69" y="180"/>
                  </a:cxn>
                  <a:cxn ang="0">
                    <a:pos x="73" y="182"/>
                  </a:cxn>
                  <a:cxn ang="0">
                    <a:pos x="77" y="188"/>
                  </a:cxn>
                  <a:cxn ang="0">
                    <a:pos x="85" y="190"/>
                  </a:cxn>
                  <a:cxn ang="0">
                    <a:pos x="91" y="188"/>
                  </a:cxn>
                  <a:cxn ang="0">
                    <a:pos x="98" y="182"/>
                  </a:cxn>
                  <a:cxn ang="0">
                    <a:pos x="102" y="132"/>
                  </a:cxn>
                  <a:cxn ang="0">
                    <a:pos x="116" y="77"/>
                  </a:cxn>
                  <a:cxn ang="0">
                    <a:pos x="125" y="25"/>
                  </a:cxn>
                  <a:cxn ang="0">
                    <a:pos x="156" y="23"/>
                  </a:cxn>
                  <a:cxn ang="0">
                    <a:pos x="162" y="19"/>
                  </a:cxn>
                  <a:cxn ang="0">
                    <a:pos x="167" y="15"/>
                  </a:cxn>
                  <a:cxn ang="0">
                    <a:pos x="169" y="15"/>
                  </a:cxn>
                  <a:cxn ang="0">
                    <a:pos x="164" y="10"/>
                  </a:cxn>
                  <a:cxn ang="0">
                    <a:pos x="146" y="13"/>
                  </a:cxn>
                  <a:cxn ang="0">
                    <a:pos x="116" y="15"/>
                  </a:cxn>
                  <a:cxn ang="0">
                    <a:pos x="108" y="13"/>
                  </a:cxn>
                  <a:cxn ang="0">
                    <a:pos x="100" y="13"/>
                  </a:cxn>
                  <a:cxn ang="0">
                    <a:pos x="91" y="12"/>
                  </a:cxn>
                  <a:cxn ang="0">
                    <a:pos x="85" y="8"/>
                  </a:cxn>
                  <a:cxn ang="0">
                    <a:pos x="27" y="4"/>
                  </a:cxn>
                  <a:cxn ang="0">
                    <a:pos x="21" y="0"/>
                  </a:cxn>
                  <a:cxn ang="0">
                    <a:pos x="14" y="4"/>
                  </a:cxn>
                  <a:cxn ang="0">
                    <a:pos x="0" y="4"/>
                  </a:cxn>
                  <a:cxn ang="0">
                    <a:pos x="2" y="23"/>
                  </a:cxn>
                  <a:cxn ang="0">
                    <a:pos x="18" y="37"/>
                  </a:cxn>
                  <a:cxn ang="0">
                    <a:pos x="20" y="58"/>
                  </a:cxn>
                  <a:cxn ang="0">
                    <a:pos x="29" y="69"/>
                  </a:cxn>
                  <a:cxn ang="0">
                    <a:pos x="29" y="79"/>
                  </a:cxn>
                  <a:cxn ang="0">
                    <a:pos x="37" y="86"/>
                  </a:cxn>
                  <a:cxn ang="0">
                    <a:pos x="35" y="109"/>
                  </a:cxn>
                  <a:cxn ang="0">
                    <a:pos x="41" y="125"/>
                  </a:cxn>
                  <a:cxn ang="0">
                    <a:pos x="45" y="169"/>
                  </a:cxn>
                  <a:cxn ang="0">
                    <a:pos x="52" y="180"/>
                  </a:cxn>
                  <a:cxn ang="0">
                    <a:pos x="58" y="180"/>
                  </a:cxn>
                  <a:cxn ang="0">
                    <a:pos x="60" y="190"/>
                  </a:cxn>
                  <a:cxn ang="0">
                    <a:pos x="39" y="44"/>
                  </a:cxn>
                  <a:cxn ang="0">
                    <a:pos x="37" y="48"/>
                  </a:cxn>
                  <a:cxn ang="0">
                    <a:pos x="39" y="44"/>
                  </a:cxn>
                </a:cxnLst>
                <a:rect l="0" t="0" r="r" b="b"/>
                <a:pathLst>
                  <a:path w="171" h="190">
                    <a:moveTo>
                      <a:pt x="60" y="190"/>
                    </a:moveTo>
                    <a:lnTo>
                      <a:pt x="64" y="188"/>
                    </a:lnTo>
                    <a:lnTo>
                      <a:pt x="68" y="182"/>
                    </a:lnTo>
                    <a:lnTo>
                      <a:pt x="69" y="180"/>
                    </a:lnTo>
                    <a:lnTo>
                      <a:pt x="73" y="180"/>
                    </a:lnTo>
                    <a:lnTo>
                      <a:pt x="73" y="182"/>
                    </a:lnTo>
                    <a:lnTo>
                      <a:pt x="73" y="186"/>
                    </a:lnTo>
                    <a:lnTo>
                      <a:pt x="77" y="188"/>
                    </a:lnTo>
                    <a:lnTo>
                      <a:pt x="81" y="190"/>
                    </a:lnTo>
                    <a:lnTo>
                      <a:pt x="85" y="190"/>
                    </a:lnTo>
                    <a:lnTo>
                      <a:pt x="87" y="190"/>
                    </a:lnTo>
                    <a:lnTo>
                      <a:pt x="91" y="188"/>
                    </a:lnTo>
                    <a:lnTo>
                      <a:pt x="92" y="184"/>
                    </a:lnTo>
                    <a:lnTo>
                      <a:pt x="98" y="182"/>
                    </a:lnTo>
                    <a:lnTo>
                      <a:pt x="100" y="182"/>
                    </a:lnTo>
                    <a:lnTo>
                      <a:pt x="102" y="132"/>
                    </a:lnTo>
                    <a:lnTo>
                      <a:pt x="102" y="77"/>
                    </a:lnTo>
                    <a:lnTo>
                      <a:pt x="116" y="77"/>
                    </a:lnTo>
                    <a:lnTo>
                      <a:pt x="116" y="25"/>
                    </a:lnTo>
                    <a:lnTo>
                      <a:pt x="125" y="25"/>
                    </a:lnTo>
                    <a:lnTo>
                      <a:pt x="154" y="21"/>
                    </a:lnTo>
                    <a:lnTo>
                      <a:pt x="156" y="23"/>
                    </a:lnTo>
                    <a:lnTo>
                      <a:pt x="158" y="19"/>
                    </a:lnTo>
                    <a:lnTo>
                      <a:pt x="162" y="19"/>
                    </a:lnTo>
                    <a:lnTo>
                      <a:pt x="165" y="19"/>
                    </a:lnTo>
                    <a:lnTo>
                      <a:pt x="167" y="15"/>
                    </a:lnTo>
                    <a:lnTo>
                      <a:pt x="171" y="15"/>
                    </a:lnTo>
                    <a:lnTo>
                      <a:pt x="169" y="15"/>
                    </a:lnTo>
                    <a:lnTo>
                      <a:pt x="167" y="12"/>
                    </a:lnTo>
                    <a:lnTo>
                      <a:pt x="164" y="10"/>
                    </a:lnTo>
                    <a:lnTo>
                      <a:pt x="162" y="12"/>
                    </a:lnTo>
                    <a:lnTo>
                      <a:pt x="146" y="13"/>
                    </a:lnTo>
                    <a:lnTo>
                      <a:pt x="119" y="17"/>
                    </a:lnTo>
                    <a:lnTo>
                      <a:pt x="116" y="15"/>
                    </a:lnTo>
                    <a:lnTo>
                      <a:pt x="110" y="15"/>
                    </a:lnTo>
                    <a:lnTo>
                      <a:pt x="108" y="13"/>
                    </a:lnTo>
                    <a:lnTo>
                      <a:pt x="104" y="15"/>
                    </a:lnTo>
                    <a:lnTo>
                      <a:pt x="100" y="13"/>
                    </a:lnTo>
                    <a:lnTo>
                      <a:pt x="94" y="12"/>
                    </a:lnTo>
                    <a:lnTo>
                      <a:pt x="91" y="12"/>
                    </a:lnTo>
                    <a:lnTo>
                      <a:pt x="89" y="10"/>
                    </a:lnTo>
                    <a:lnTo>
                      <a:pt x="85" y="8"/>
                    </a:lnTo>
                    <a:lnTo>
                      <a:pt x="83" y="4"/>
                    </a:lnTo>
                    <a:lnTo>
                      <a:pt x="27" y="4"/>
                    </a:lnTo>
                    <a:lnTo>
                      <a:pt x="25" y="2"/>
                    </a:lnTo>
                    <a:lnTo>
                      <a:pt x="21" y="0"/>
                    </a:lnTo>
                    <a:lnTo>
                      <a:pt x="18" y="2"/>
                    </a:lnTo>
                    <a:lnTo>
                      <a:pt x="14" y="4"/>
                    </a:lnTo>
                    <a:lnTo>
                      <a:pt x="6" y="4"/>
                    </a:lnTo>
                    <a:lnTo>
                      <a:pt x="0" y="4"/>
                    </a:lnTo>
                    <a:lnTo>
                      <a:pt x="0" y="17"/>
                    </a:lnTo>
                    <a:lnTo>
                      <a:pt x="2" y="23"/>
                    </a:lnTo>
                    <a:lnTo>
                      <a:pt x="6" y="23"/>
                    </a:lnTo>
                    <a:lnTo>
                      <a:pt x="18" y="37"/>
                    </a:lnTo>
                    <a:lnTo>
                      <a:pt x="18" y="48"/>
                    </a:lnTo>
                    <a:lnTo>
                      <a:pt x="20" y="58"/>
                    </a:lnTo>
                    <a:lnTo>
                      <a:pt x="23" y="63"/>
                    </a:lnTo>
                    <a:lnTo>
                      <a:pt x="29" y="69"/>
                    </a:lnTo>
                    <a:lnTo>
                      <a:pt x="29" y="75"/>
                    </a:lnTo>
                    <a:lnTo>
                      <a:pt x="29" y="79"/>
                    </a:lnTo>
                    <a:lnTo>
                      <a:pt x="33" y="83"/>
                    </a:lnTo>
                    <a:lnTo>
                      <a:pt x="37" y="86"/>
                    </a:lnTo>
                    <a:lnTo>
                      <a:pt x="35" y="98"/>
                    </a:lnTo>
                    <a:lnTo>
                      <a:pt x="35" y="109"/>
                    </a:lnTo>
                    <a:lnTo>
                      <a:pt x="37" y="117"/>
                    </a:lnTo>
                    <a:lnTo>
                      <a:pt x="41" y="125"/>
                    </a:lnTo>
                    <a:lnTo>
                      <a:pt x="41" y="148"/>
                    </a:lnTo>
                    <a:lnTo>
                      <a:pt x="45" y="169"/>
                    </a:lnTo>
                    <a:lnTo>
                      <a:pt x="48" y="175"/>
                    </a:lnTo>
                    <a:lnTo>
                      <a:pt x="52" y="180"/>
                    </a:lnTo>
                    <a:lnTo>
                      <a:pt x="54" y="180"/>
                    </a:lnTo>
                    <a:lnTo>
                      <a:pt x="58" y="180"/>
                    </a:lnTo>
                    <a:lnTo>
                      <a:pt x="58" y="186"/>
                    </a:lnTo>
                    <a:lnTo>
                      <a:pt x="60" y="190"/>
                    </a:lnTo>
                    <a:lnTo>
                      <a:pt x="60" y="190"/>
                    </a:lnTo>
                    <a:close/>
                    <a:moveTo>
                      <a:pt x="39" y="44"/>
                    </a:moveTo>
                    <a:lnTo>
                      <a:pt x="39" y="46"/>
                    </a:lnTo>
                    <a:lnTo>
                      <a:pt x="37" y="48"/>
                    </a:lnTo>
                    <a:lnTo>
                      <a:pt x="37" y="46"/>
                    </a:lnTo>
                    <a:lnTo>
                      <a:pt x="39" y="4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2" name="Freeform 130"/>
              <p:cNvSpPr>
                <a:spLocks/>
              </p:cNvSpPr>
              <p:nvPr/>
            </p:nvSpPr>
            <p:spPr bwMode="gray">
              <a:xfrm>
                <a:off x="3311" y="2152"/>
                <a:ext cx="13" cy="15"/>
              </a:xfrm>
              <a:custGeom>
                <a:avLst/>
                <a:gdLst/>
                <a:ahLst/>
                <a:cxnLst>
                  <a:cxn ang="0">
                    <a:pos x="9" y="15"/>
                  </a:cxn>
                  <a:cxn ang="0">
                    <a:pos x="4" y="9"/>
                  </a:cxn>
                  <a:cxn ang="0">
                    <a:pos x="0" y="2"/>
                  </a:cxn>
                  <a:cxn ang="0">
                    <a:pos x="6" y="0"/>
                  </a:cxn>
                  <a:cxn ang="0">
                    <a:pos x="7" y="4"/>
                  </a:cxn>
                  <a:cxn ang="0">
                    <a:pos x="6" y="4"/>
                  </a:cxn>
                  <a:cxn ang="0">
                    <a:pos x="7" y="9"/>
                  </a:cxn>
                  <a:cxn ang="0">
                    <a:pos x="11" y="9"/>
                  </a:cxn>
                  <a:cxn ang="0">
                    <a:pos x="13" y="13"/>
                  </a:cxn>
                  <a:cxn ang="0">
                    <a:pos x="11" y="15"/>
                  </a:cxn>
                  <a:cxn ang="0">
                    <a:pos x="9" y="15"/>
                  </a:cxn>
                </a:cxnLst>
                <a:rect l="0" t="0" r="r" b="b"/>
                <a:pathLst>
                  <a:path w="13" h="15">
                    <a:moveTo>
                      <a:pt x="9" y="15"/>
                    </a:moveTo>
                    <a:lnTo>
                      <a:pt x="4" y="9"/>
                    </a:lnTo>
                    <a:lnTo>
                      <a:pt x="0" y="2"/>
                    </a:lnTo>
                    <a:lnTo>
                      <a:pt x="6" y="0"/>
                    </a:lnTo>
                    <a:lnTo>
                      <a:pt x="7" y="4"/>
                    </a:lnTo>
                    <a:lnTo>
                      <a:pt x="6" y="4"/>
                    </a:lnTo>
                    <a:lnTo>
                      <a:pt x="7" y="9"/>
                    </a:lnTo>
                    <a:lnTo>
                      <a:pt x="11" y="9"/>
                    </a:lnTo>
                    <a:lnTo>
                      <a:pt x="13" y="13"/>
                    </a:lnTo>
                    <a:lnTo>
                      <a:pt x="11" y="15"/>
                    </a:lnTo>
                    <a:lnTo>
                      <a:pt x="9" y="1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3" name="Freeform 131"/>
              <p:cNvSpPr>
                <a:spLocks/>
              </p:cNvSpPr>
              <p:nvPr/>
            </p:nvSpPr>
            <p:spPr bwMode="gray">
              <a:xfrm>
                <a:off x="3102" y="2981"/>
                <a:ext cx="128" cy="244"/>
              </a:xfrm>
              <a:custGeom>
                <a:avLst/>
                <a:gdLst/>
                <a:ahLst/>
                <a:cxnLst>
                  <a:cxn ang="0">
                    <a:pos x="57" y="48"/>
                  </a:cxn>
                  <a:cxn ang="0">
                    <a:pos x="69" y="57"/>
                  </a:cxn>
                  <a:cxn ang="0">
                    <a:pos x="69" y="71"/>
                  </a:cxn>
                  <a:cxn ang="0">
                    <a:pos x="63" y="75"/>
                  </a:cxn>
                  <a:cxn ang="0">
                    <a:pos x="63" y="84"/>
                  </a:cxn>
                  <a:cxn ang="0">
                    <a:pos x="57" y="88"/>
                  </a:cxn>
                  <a:cxn ang="0">
                    <a:pos x="53" y="84"/>
                  </a:cxn>
                  <a:cxn ang="0">
                    <a:pos x="44" y="73"/>
                  </a:cxn>
                  <a:cxn ang="0">
                    <a:pos x="48" y="61"/>
                  </a:cxn>
                  <a:cxn ang="0">
                    <a:pos x="42" y="56"/>
                  </a:cxn>
                  <a:cxn ang="0">
                    <a:pos x="34" y="54"/>
                  </a:cxn>
                  <a:cxn ang="0">
                    <a:pos x="0" y="57"/>
                  </a:cxn>
                  <a:cxn ang="0">
                    <a:pos x="3" y="75"/>
                  </a:cxn>
                  <a:cxn ang="0">
                    <a:pos x="11" y="77"/>
                  </a:cxn>
                  <a:cxn ang="0">
                    <a:pos x="23" y="82"/>
                  </a:cxn>
                  <a:cxn ang="0">
                    <a:pos x="32" y="90"/>
                  </a:cxn>
                  <a:cxn ang="0">
                    <a:pos x="28" y="100"/>
                  </a:cxn>
                  <a:cxn ang="0">
                    <a:pos x="32" y="113"/>
                  </a:cxn>
                  <a:cxn ang="0">
                    <a:pos x="30" y="121"/>
                  </a:cxn>
                  <a:cxn ang="0">
                    <a:pos x="30" y="128"/>
                  </a:cxn>
                  <a:cxn ang="0">
                    <a:pos x="28" y="140"/>
                  </a:cxn>
                  <a:cxn ang="0">
                    <a:pos x="28" y="153"/>
                  </a:cxn>
                  <a:cxn ang="0">
                    <a:pos x="32" y="155"/>
                  </a:cxn>
                  <a:cxn ang="0">
                    <a:pos x="17" y="176"/>
                  </a:cxn>
                  <a:cxn ang="0">
                    <a:pos x="15" y="196"/>
                  </a:cxn>
                  <a:cxn ang="0">
                    <a:pos x="17" y="217"/>
                  </a:cxn>
                  <a:cxn ang="0">
                    <a:pos x="19" y="226"/>
                  </a:cxn>
                  <a:cxn ang="0">
                    <a:pos x="25" y="234"/>
                  </a:cxn>
                  <a:cxn ang="0">
                    <a:pos x="30" y="244"/>
                  </a:cxn>
                  <a:cxn ang="0">
                    <a:pos x="26" y="238"/>
                  </a:cxn>
                  <a:cxn ang="0">
                    <a:pos x="46" y="221"/>
                  </a:cxn>
                  <a:cxn ang="0">
                    <a:pos x="61" y="213"/>
                  </a:cxn>
                  <a:cxn ang="0">
                    <a:pos x="61" y="186"/>
                  </a:cxn>
                  <a:cxn ang="0">
                    <a:pos x="53" y="153"/>
                  </a:cxn>
                  <a:cxn ang="0">
                    <a:pos x="53" y="136"/>
                  </a:cxn>
                  <a:cxn ang="0">
                    <a:pos x="61" y="130"/>
                  </a:cxn>
                  <a:cxn ang="0">
                    <a:pos x="69" y="117"/>
                  </a:cxn>
                  <a:cxn ang="0">
                    <a:pos x="84" y="107"/>
                  </a:cxn>
                  <a:cxn ang="0">
                    <a:pos x="97" y="100"/>
                  </a:cxn>
                  <a:cxn ang="0">
                    <a:pos x="117" y="84"/>
                  </a:cxn>
                  <a:cxn ang="0">
                    <a:pos x="124" y="61"/>
                  </a:cxn>
                  <a:cxn ang="0">
                    <a:pos x="128" y="32"/>
                  </a:cxn>
                  <a:cxn ang="0">
                    <a:pos x="124" y="4"/>
                  </a:cxn>
                  <a:cxn ang="0">
                    <a:pos x="117" y="2"/>
                  </a:cxn>
                  <a:cxn ang="0">
                    <a:pos x="103" y="6"/>
                  </a:cxn>
                  <a:cxn ang="0">
                    <a:pos x="96" y="8"/>
                  </a:cxn>
                  <a:cxn ang="0">
                    <a:pos x="86" y="13"/>
                  </a:cxn>
                  <a:cxn ang="0">
                    <a:pos x="73" y="15"/>
                  </a:cxn>
                  <a:cxn ang="0">
                    <a:pos x="65" y="9"/>
                  </a:cxn>
                  <a:cxn ang="0">
                    <a:pos x="51" y="13"/>
                  </a:cxn>
                  <a:cxn ang="0">
                    <a:pos x="55" y="25"/>
                  </a:cxn>
                </a:cxnLst>
                <a:rect l="0" t="0" r="r" b="b"/>
                <a:pathLst>
                  <a:path w="128" h="244">
                    <a:moveTo>
                      <a:pt x="57" y="46"/>
                    </a:moveTo>
                    <a:lnTo>
                      <a:pt x="57" y="46"/>
                    </a:lnTo>
                    <a:lnTo>
                      <a:pt x="57" y="48"/>
                    </a:lnTo>
                    <a:lnTo>
                      <a:pt x="61" y="52"/>
                    </a:lnTo>
                    <a:lnTo>
                      <a:pt x="65" y="54"/>
                    </a:lnTo>
                    <a:lnTo>
                      <a:pt x="69" y="57"/>
                    </a:lnTo>
                    <a:lnTo>
                      <a:pt x="69" y="63"/>
                    </a:lnTo>
                    <a:lnTo>
                      <a:pt x="69" y="67"/>
                    </a:lnTo>
                    <a:lnTo>
                      <a:pt x="69" y="71"/>
                    </a:lnTo>
                    <a:lnTo>
                      <a:pt x="69" y="73"/>
                    </a:lnTo>
                    <a:lnTo>
                      <a:pt x="67" y="75"/>
                    </a:lnTo>
                    <a:lnTo>
                      <a:pt x="63" y="75"/>
                    </a:lnTo>
                    <a:lnTo>
                      <a:pt x="61" y="73"/>
                    </a:lnTo>
                    <a:lnTo>
                      <a:pt x="61" y="79"/>
                    </a:lnTo>
                    <a:lnTo>
                      <a:pt x="63" y="84"/>
                    </a:lnTo>
                    <a:lnTo>
                      <a:pt x="63" y="88"/>
                    </a:lnTo>
                    <a:lnTo>
                      <a:pt x="59" y="92"/>
                    </a:lnTo>
                    <a:lnTo>
                      <a:pt x="57" y="88"/>
                    </a:lnTo>
                    <a:lnTo>
                      <a:pt x="57" y="86"/>
                    </a:lnTo>
                    <a:lnTo>
                      <a:pt x="57" y="86"/>
                    </a:lnTo>
                    <a:lnTo>
                      <a:pt x="53" y="84"/>
                    </a:lnTo>
                    <a:lnTo>
                      <a:pt x="49" y="80"/>
                    </a:lnTo>
                    <a:lnTo>
                      <a:pt x="46" y="77"/>
                    </a:lnTo>
                    <a:lnTo>
                      <a:pt x="44" y="73"/>
                    </a:lnTo>
                    <a:lnTo>
                      <a:pt x="46" y="71"/>
                    </a:lnTo>
                    <a:lnTo>
                      <a:pt x="48" y="65"/>
                    </a:lnTo>
                    <a:lnTo>
                      <a:pt x="48" y="61"/>
                    </a:lnTo>
                    <a:lnTo>
                      <a:pt x="46" y="57"/>
                    </a:lnTo>
                    <a:lnTo>
                      <a:pt x="46" y="56"/>
                    </a:lnTo>
                    <a:lnTo>
                      <a:pt x="42" y="56"/>
                    </a:lnTo>
                    <a:lnTo>
                      <a:pt x="36" y="57"/>
                    </a:lnTo>
                    <a:lnTo>
                      <a:pt x="34" y="57"/>
                    </a:lnTo>
                    <a:lnTo>
                      <a:pt x="34" y="54"/>
                    </a:lnTo>
                    <a:lnTo>
                      <a:pt x="32" y="50"/>
                    </a:lnTo>
                    <a:lnTo>
                      <a:pt x="28" y="48"/>
                    </a:lnTo>
                    <a:lnTo>
                      <a:pt x="0" y="57"/>
                    </a:lnTo>
                    <a:lnTo>
                      <a:pt x="3" y="61"/>
                    </a:lnTo>
                    <a:lnTo>
                      <a:pt x="3" y="65"/>
                    </a:lnTo>
                    <a:lnTo>
                      <a:pt x="3" y="75"/>
                    </a:lnTo>
                    <a:lnTo>
                      <a:pt x="5" y="75"/>
                    </a:lnTo>
                    <a:lnTo>
                      <a:pt x="9" y="75"/>
                    </a:lnTo>
                    <a:lnTo>
                      <a:pt x="11" y="77"/>
                    </a:lnTo>
                    <a:lnTo>
                      <a:pt x="15" y="79"/>
                    </a:lnTo>
                    <a:lnTo>
                      <a:pt x="19" y="80"/>
                    </a:lnTo>
                    <a:lnTo>
                      <a:pt x="23" y="82"/>
                    </a:lnTo>
                    <a:lnTo>
                      <a:pt x="26" y="84"/>
                    </a:lnTo>
                    <a:lnTo>
                      <a:pt x="30" y="86"/>
                    </a:lnTo>
                    <a:lnTo>
                      <a:pt x="32" y="90"/>
                    </a:lnTo>
                    <a:lnTo>
                      <a:pt x="32" y="94"/>
                    </a:lnTo>
                    <a:lnTo>
                      <a:pt x="30" y="94"/>
                    </a:lnTo>
                    <a:lnTo>
                      <a:pt x="28" y="100"/>
                    </a:lnTo>
                    <a:lnTo>
                      <a:pt x="28" y="103"/>
                    </a:lnTo>
                    <a:lnTo>
                      <a:pt x="30" y="109"/>
                    </a:lnTo>
                    <a:lnTo>
                      <a:pt x="32" y="113"/>
                    </a:lnTo>
                    <a:lnTo>
                      <a:pt x="34" y="115"/>
                    </a:lnTo>
                    <a:lnTo>
                      <a:pt x="34" y="117"/>
                    </a:lnTo>
                    <a:lnTo>
                      <a:pt x="30" y="121"/>
                    </a:lnTo>
                    <a:lnTo>
                      <a:pt x="28" y="123"/>
                    </a:lnTo>
                    <a:lnTo>
                      <a:pt x="28" y="127"/>
                    </a:lnTo>
                    <a:lnTo>
                      <a:pt x="30" y="128"/>
                    </a:lnTo>
                    <a:lnTo>
                      <a:pt x="30" y="130"/>
                    </a:lnTo>
                    <a:lnTo>
                      <a:pt x="30" y="134"/>
                    </a:lnTo>
                    <a:lnTo>
                      <a:pt x="28" y="140"/>
                    </a:lnTo>
                    <a:lnTo>
                      <a:pt x="30" y="144"/>
                    </a:lnTo>
                    <a:lnTo>
                      <a:pt x="30" y="150"/>
                    </a:lnTo>
                    <a:lnTo>
                      <a:pt x="28" y="153"/>
                    </a:lnTo>
                    <a:lnTo>
                      <a:pt x="28" y="153"/>
                    </a:lnTo>
                    <a:lnTo>
                      <a:pt x="32" y="155"/>
                    </a:lnTo>
                    <a:lnTo>
                      <a:pt x="32" y="155"/>
                    </a:lnTo>
                    <a:lnTo>
                      <a:pt x="28" y="161"/>
                    </a:lnTo>
                    <a:lnTo>
                      <a:pt x="26" y="165"/>
                    </a:lnTo>
                    <a:lnTo>
                      <a:pt x="17" y="176"/>
                    </a:lnTo>
                    <a:lnTo>
                      <a:pt x="17" y="182"/>
                    </a:lnTo>
                    <a:lnTo>
                      <a:pt x="17" y="190"/>
                    </a:lnTo>
                    <a:lnTo>
                      <a:pt x="15" y="196"/>
                    </a:lnTo>
                    <a:lnTo>
                      <a:pt x="17" y="203"/>
                    </a:lnTo>
                    <a:lnTo>
                      <a:pt x="17" y="211"/>
                    </a:lnTo>
                    <a:lnTo>
                      <a:pt x="17" y="217"/>
                    </a:lnTo>
                    <a:lnTo>
                      <a:pt x="15" y="221"/>
                    </a:lnTo>
                    <a:lnTo>
                      <a:pt x="17" y="224"/>
                    </a:lnTo>
                    <a:lnTo>
                      <a:pt x="19" y="226"/>
                    </a:lnTo>
                    <a:lnTo>
                      <a:pt x="19" y="228"/>
                    </a:lnTo>
                    <a:lnTo>
                      <a:pt x="21" y="230"/>
                    </a:lnTo>
                    <a:lnTo>
                      <a:pt x="25" y="234"/>
                    </a:lnTo>
                    <a:lnTo>
                      <a:pt x="23" y="240"/>
                    </a:lnTo>
                    <a:lnTo>
                      <a:pt x="23" y="244"/>
                    </a:lnTo>
                    <a:lnTo>
                      <a:pt x="30" y="244"/>
                    </a:lnTo>
                    <a:lnTo>
                      <a:pt x="30" y="240"/>
                    </a:lnTo>
                    <a:lnTo>
                      <a:pt x="30" y="240"/>
                    </a:lnTo>
                    <a:lnTo>
                      <a:pt x="26" y="238"/>
                    </a:lnTo>
                    <a:lnTo>
                      <a:pt x="25" y="234"/>
                    </a:lnTo>
                    <a:lnTo>
                      <a:pt x="34" y="226"/>
                    </a:lnTo>
                    <a:lnTo>
                      <a:pt x="46" y="221"/>
                    </a:lnTo>
                    <a:lnTo>
                      <a:pt x="53" y="219"/>
                    </a:lnTo>
                    <a:lnTo>
                      <a:pt x="59" y="217"/>
                    </a:lnTo>
                    <a:lnTo>
                      <a:pt x="61" y="213"/>
                    </a:lnTo>
                    <a:lnTo>
                      <a:pt x="63" y="205"/>
                    </a:lnTo>
                    <a:lnTo>
                      <a:pt x="63" y="196"/>
                    </a:lnTo>
                    <a:lnTo>
                      <a:pt x="61" y="186"/>
                    </a:lnTo>
                    <a:lnTo>
                      <a:pt x="59" y="167"/>
                    </a:lnTo>
                    <a:lnTo>
                      <a:pt x="57" y="153"/>
                    </a:lnTo>
                    <a:lnTo>
                      <a:pt x="53" y="153"/>
                    </a:lnTo>
                    <a:lnTo>
                      <a:pt x="51" y="146"/>
                    </a:lnTo>
                    <a:lnTo>
                      <a:pt x="53" y="140"/>
                    </a:lnTo>
                    <a:lnTo>
                      <a:pt x="53" y="136"/>
                    </a:lnTo>
                    <a:lnTo>
                      <a:pt x="55" y="136"/>
                    </a:lnTo>
                    <a:lnTo>
                      <a:pt x="59" y="134"/>
                    </a:lnTo>
                    <a:lnTo>
                      <a:pt x="61" y="130"/>
                    </a:lnTo>
                    <a:lnTo>
                      <a:pt x="63" y="125"/>
                    </a:lnTo>
                    <a:lnTo>
                      <a:pt x="67" y="125"/>
                    </a:lnTo>
                    <a:lnTo>
                      <a:pt x="69" y="117"/>
                    </a:lnTo>
                    <a:lnTo>
                      <a:pt x="71" y="109"/>
                    </a:lnTo>
                    <a:lnTo>
                      <a:pt x="76" y="107"/>
                    </a:lnTo>
                    <a:lnTo>
                      <a:pt x="84" y="107"/>
                    </a:lnTo>
                    <a:lnTo>
                      <a:pt x="88" y="103"/>
                    </a:lnTo>
                    <a:lnTo>
                      <a:pt x="92" y="100"/>
                    </a:lnTo>
                    <a:lnTo>
                      <a:pt x="97" y="100"/>
                    </a:lnTo>
                    <a:lnTo>
                      <a:pt x="103" y="98"/>
                    </a:lnTo>
                    <a:lnTo>
                      <a:pt x="109" y="94"/>
                    </a:lnTo>
                    <a:lnTo>
                      <a:pt x="117" y="84"/>
                    </a:lnTo>
                    <a:lnTo>
                      <a:pt x="122" y="75"/>
                    </a:lnTo>
                    <a:lnTo>
                      <a:pt x="126" y="67"/>
                    </a:lnTo>
                    <a:lnTo>
                      <a:pt x="124" y="61"/>
                    </a:lnTo>
                    <a:lnTo>
                      <a:pt x="124" y="54"/>
                    </a:lnTo>
                    <a:lnTo>
                      <a:pt x="126" y="42"/>
                    </a:lnTo>
                    <a:lnTo>
                      <a:pt x="128" y="32"/>
                    </a:lnTo>
                    <a:lnTo>
                      <a:pt x="126" y="21"/>
                    </a:lnTo>
                    <a:lnTo>
                      <a:pt x="124" y="8"/>
                    </a:lnTo>
                    <a:lnTo>
                      <a:pt x="124" y="4"/>
                    </a:lnTo>
                    <a:lnTo>
                      <a:pt x="124" y="0"/>
                    </a:lnTo>
                    <a:lnTo>
                      <a:pt x="122" y="0"/>
                    </a:lnTo>
                    <a:lnTo>
                      <a:pt x="117" y="2"/>
                    </a:lnTo>
                    <a:lnTo>
                      <a:pt x="113" y="4"/>
                    </a:lnTo>
                    <a:lnTo>
                      <a:pt x="107" y="4"/>
                    </a:lnTo>
                    <a:lnTo>
                      <a:pt x="103" y="6"/>
                    </a:lnTo>
                    <a:lnTo>
                      <a:pt x="101" y="8"/>
                    </a:lnTo>
                    <a:lnTo>
                      <a:pt x="97" y="9"/>
                    </a:lnTo>
                    <a:lnTo>
                      <a:pt x="96" y="8"/>
                    </a:lnTo>
                    <a:lnTo>
                      <a:pt x="94" y="9"/>
                    </a:lnTo>
                    <a:lnTo>
                      <a:pt x="92" y="11"/>
                    </a:lnTo>
                    <a:lnTo>
                      <a:pt x="86" y="13"/>
                    </a:lnTo>
                    <a:lnTo>
                      <a:pt x="82" y="13"/>
                    </a:lnTo>
                    <a:lnTo>
                      <a:pt x="78" y="13"/>
                    </a:lnTo>
                    <a:lnTo>
                      <a:pt x="73" y="15"/>
                    </a:lnTo>
                    <a:lnTo>
                      <a:pt x="69" y="13"/>
                    </a:lnTo>
                    <a:lnTo>
                      <a:pt x="67" y="9"/>
                    </a:lnTo>
                    <a:lnTo>
                      <a:pt x="65" y="9"/>
                    </a:lnTo>
                    <a:lnTo>
                      <a:pt x="61" y="11"/>
                    </a:lnTo>
                    <a:lnTo>
                      <a:pt x="57" y="13"/>
                    </a:lnTo>
                    <a:lnTo>
                      <a:pt x="51" y="13"/>
                    </a:lnTo>
                    <a:lnTo>
                      <a:pt x="51" y="17"/>
                    </a:lnTo>
                    <a:lnTo>
                      <a:pt x="51" y="21"/>
                    </a:lnTo>
                    <a:lnTo>
                      <a:pt x="55" y="25"/>
                    </a:lnTo>
                    <a:lnTo>
                      <a:pt x="55" y="34"/>
                    </a:lnTo>
                    <a:lnTo>
                      <a:pt x="57" y="4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4" name="Freeform 132"/>
              <p:cNvSpPr>
                <a:spLocks/>
              </p:cNvSpPr>
              <p:nvPr/>
            </p:nvSpPr>
            <p:spPr bwMode="gray">
              <a:xfrm>
                <a:off x="2574" y="2236"/>
                <a:ext cx="136" cy="137"/>
              </a:xfrm>
              <a:custGeom>
                <a:avLst/>
                <a:gdLst/>
                <a:ahLst/>
                <a:cxnLst>
                  <a:cxn ang="0">
                    <a:pos x="52" y="137"/>
                  </a:cxn>
                  <a:cxn ang="0">
                    <a:pos x="52" y="121"/>
                  </a:cxn>
                  <a:cxn ang="0">
                    <a:pos x="57" y="115"/>
                  </a:cxn>
                  <a:cxn ang="0">
                    <a:pos x="65" y="110"/>
                  </a:cxn>
                  <a:cxn ang="0">
                    <a:pos x="79" y="106"/>
                  </a:cxn>
                  <a:cxn ang="0">
                    <a:pos x="88" y="98"/>
                  </a:cxn>
                  <a:cxn ang="0">
                    <a:pos x="96" y="96"/>
                  </a:cxn>
                  <a:cxn ang="0">
                    <a:pos x="107" y="85"/>
                  </a:cxn>
                  <a:cxn ang="0">
                    <a:pos x="113" y="79"/>
                  </a:cxn>
                  <a:cxn ang="0">
                    <a:pos x="121" y="73"/>
                  </a:cxn>
                  <a:cxn ang="0">
                    <a:pos x="123" y="66"/>
                  </a:cxn>
                  <a:cxn ang="0">
                    <a:pos x="130" y="56"/>
                  </a:cxn>
                  <a:cxn ang="0">
                    <a:pos x="136" y="50"/>
                  </a:cxn>
                  <a:cxn ang="0">
                    <a:pos x="130" y="43"/>
                  </a:cxn>
                  <a:cxn ang="0">
                    <a:pos x="128" y="33"/>
                  </a:cxn>
                  <a:cxn ang="0">
                    <a:pos x="128" y="23"/>
                  </a:cxn>
                  <a:cxn ang="0">
                    <a:pos x="128" y="14"/>
                  </a:cxn>
                  <a:cxn ang="0">
                    <a:pos x="121" y="10"/>
                  </a:cxn>
                  <a:cxn ang="0">
                    <a:pos x="115" y="8"/>
                  </a:cxn>
                  <a:cxn ang="0">
                    <a:pos x="103" y="12"/>
                  </a:cxn>
                  <a:cxn ang="0">
                    <a:pos x="90" y="6"/>
                  </a:cxn>
                  <a:cxn ang="0">
                    <a:pos x="80" y="2"/>
                  </a:cxn>
                  <a:cxn ang="0">
                    <a:pos x="73" y="18"/>
                  </a:cxn>
                  <a:cxn ang="0">
                    <a:pos x="59" y="39"/>
                  </a:cxn>
                  <a:cxn ang="0">
                    <a:pos x="50" y="43"/>
                  </a:cxn>
                  <a:cxn ang="0">
                    <a:pos x="40" y="50"/>
                  </a:cxn>
                  <a:cxn ang="0">
                    <a:pos x="34" y="60"/>
                  </a:cxn>
                  <a:cxn ang="0">
                    <a:pos x="32" y="69"/>
                  </a:cxn>
                  <a:cxn ang="0">
                    <a:pos x="31" y="83"/>
                  </a:cxn>
                  <a:cxn ang="0">
                    <a:pos x="32" y="98"/>
                  </a:cxn>
                  <a:cxn ang="0">
                    <a:pos x="27" y="114"/>
                  </a:cxn>
                  <a:cxn ang="0">
                    <a:pos x="11" y="127"/>
                  </a:cxn>
                  <a:cxn ang="0">
                    <a:pos x="0" y="137"/>
                  </a:cxn>
                </a:cxnLst>
                <a:rect l="0" t="0" r="r" b="b"/>
                <a:pathLst>
                  <a:path w="136" h="137">
                    <a:moveTo>
                      <a:pt x="0" y="137"/>
                    </a:moveTo>
                    <a:lnTo>
                      <a:pt x="52" y="137"/>
                    </a:lnTo>
                    <a:lnTo>
                      <a:pt x="52" y="123"/>
                    </a:lnTo>
                    <a:lnTo>
                      <a:pt x="52" y="121"/>
                    </a:lnTo>
                    <a:lnTo>
                      <a:pt x="55" y="119"/>
                    </a:lnTo>
                    <a:lnTo>
                      <a:pt x="57" y="115"/>
                    </a:lnTo>
                    <a:lnTo>
                      <a:pt x="61" y="112"/>
                    </a:lnTo>
                    <a:lnTo>
                      <a:pt x="65" y="110"/>
                    </a:lnTo>
                    <a:lnTo>
                      <a:pt x="71" y="108"/>
                    </a:lnTo>
                    <a:lnTo>
                      <a:pt x="79" y="106"/>
                    </a:lnTo>
                    <a:lnTo>
                      <a:pt x="84" y="102"/>
                    </a:lnTo>
                    <a:lnTo>
                      <a:pt x="88" y="98"/>
                    </a:lnTo>
                    <a:lnTo>
                      <a:pt x="92" y="98"/>
                    </a:lnTo>
                    <a:lnTo>
                      <a:pt x="96" y="96"/>
                    </a:lnTo>
                    <a:lnTo>
                      <a:pt x="100" y="94"/>
                    </a:lnTo>
                    <a:lnTo>
                      <a:pt x="107" y="85"/>
                    </a:lnTo>
                    <a:lnTo>
                      <a:pt x="109" y="79"/>
                    </a:lnTo>
                    <a:lnTo>
                      <a:pt x="113" y="79"/>
                    </a:lnTo>
                    <a:lnTo>
                      <a:pt x="117" y="77"/>
                    </a:lnTo>
                    <a:lnTo>
                      <a:pt x="121" y="73"/>
                    </a:lnTo>
                    <a:lnTo>
                      <a:pt x="121" y="69"/>
                    </a:lnTo>
                    <a:lnTo>
                      <a:pt x="123" y="66"/>
                    </a:lnTo>
                    <a:lnTo>
                      <a:pt x="126" y="62"/>
                    </a:lnTo>
                    <a:lnTo>
                      <a:pt x="130" y="56"/>
                    </a:lnTo>
                    <a:lnTo>
                      <a:pt x="136" y="54"/>
                    </a:lnTo>
                    <a:lnTo>
                      <a:pt x="136" y="50"/>
                    </a:lnTo>
                    <a:lnTo>
                      <a:pt x="132" y="46"/>
                    </a:lnTo>
                    <a:lnTo>
                      <a:pt x="130" y="43"/>
                    </a:lnTo>
                    <a:lnTo>
                      <a:pt x="130" y="37"/>
                    </a:lnTo>
                    <a:lnTo>
                      <a:pt x="128" y="33"/>
                    </a:lnTo>
                    <a:lnTo>
                      <a:pt x="126" y="29"/>
                    </a:lnTo>
                    <a:lnTo>
                      <a:pt x="128" y="23"/>
                    </a:lnTo>
                    <a:lnTo>
                      <a:pt x="128" y="19"/>
                    </a:lnTo>
                    <a:lnTo>
                      <a:pt x="128" y="14"/>
                    </a:lnTo>
                    <a:lnTo>
                      <a:pt x="126" y="12"/>
                    </a:lnTo>
                    <a:lnTo>
                      <a:pt x="121" y="10"/>
                    </a:lnTo>
                    <a:lnTo>
                      <a:pt x="119" y="6"/>
                    </a:lnTo>
                    <a:lnTo>
                      <a:pt x="115" y="8"/>
                    </a:lnTo>
                    <a:lnTo>
                      <a:pt x="115" y="10"/>
                    </a:lnTo>
                    <a:lnTo>
                      <a:pt x="103" y="12"/>
                    </a:lnTo>
                    <a:lnTo>
                      <a:pt x="94" y="12"/>
                    </a:lnTo>
                    <a:lnTo>
                      <a:pt x="90" y="6"/>
                    </a:lnTo>
                    <a:lnTo>
                      <a:pt x="86" y="0"/>
                    </a:lnTo>
                    <a:lnTo>
                      <a:pt x="80" y="2"/>
                    </a:lnTo>
                    <a:lnTo>
                      <a:pt x="79" y="2"/>
                    </a:lnTo>
                    <a:lnTo>
                      <a:pt x="73" y="18"/>
                    </a:lnTo>
                    <a:lnTo>
                      <a:pt x="67" y="33"/>
                    </a:lnTo>
                    <a:lnTo>
                      <a:pt x="59" y="39"/>
                    </a:lnTo>
                    <a:lnTo>
                      <a:pt x="54" y="43"/>
                    </a:lnTo>
                    <a:lnTo>
                      <a:pt x="50" y="43"/>
                    </a:lnTo>
                    <a:lnTo>
                      <a:pt x="46" y="43"/>
                    </a:lnTo>
                    <a:lnTo>
                      <a:pt x="40" y="50"/>
                    </a:lnTo>
                    <a:lnTo>
                      <a:pt x="34" y="58"/>
                    </a:lnTo>
                    <a:lnTo>
                      <a:pt x="34" y="60"/>
                    </a:lnTo>
                    <a:lnTo>
                      <a:pt x="36" y="64"/>
                    </a:lnTo>
                    <a:lnTo>
                      <a:pt x="32" y="69"/>
                    </a:lnTo>
                    <a:lnTo>
                      <a:pt x="29" y="77"/>
                    </a:lnTo>
                    <a:lnTo>
                      <a:pt x="31" y="83"/>
                    </a:lnTo>
                    <a:lnTo>
                      <a:pt x="32" y="89"/>
                    </a:lnTo>
                    <a:lnTo>
                      <a:pt x="32" y="98"/>
                    </a:lnTo>
                    <a:lnTo>
                      <a:pt x="31" y="106"/>
                    </a:lnTo>
                    <a:lnTo>
                      <a:pt x="27" y="114"/>
                    </a:lnTo>
                    <a:lnTo>
                      <a:pt x="23" y="119"/>
                    </a:lnTo>
                    <a:lnTo>
                      <a:pt x="11" y="127"/>
                    </a:lnTo>
                    <a:lnTo>
                      <a:pt x="2" y="135"/>
                    </a:lnTo>
                    <a:lnTo>
                      <a:pt x="0" y="137"/>
                    </a:lnTo>
                    <a:lnTo>
                      <a:pt x="0" y="13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5" name="Freeform 133"/>
              <p:cNvSpPr>
                <a:spLocks noEditPoints="1"/>
              </p:cNvSpPr>
              <p:nvPr/>
            </p:nvSpPr>
            <p:spPr bwMode="gray">
              <a:xfrm>
                <a:off x="3829" y="1945"/>
                <a:ext cx="391" cy="191"/>
              </a:xfrm>
              <a:custGeom>
                <a:avLst/>
                <a:gdLst/>
                <a:ahLst/>
                <a:cxnLst>
                  <a:cxn ang="0">
                    <a:pos x="61" y="30"/>
                  </a:cxn>
                  <a:cxn ang="0">
                    <a:pos x="82" y="36"/>
                  </a:cxn>
                  <a:cxn ang="0">
                    <a:pos x="109" y="36"/>
                  </a:cxn>
                  <a:cxn ang="0">
                    <a:pos x="121" y="25"/>
                  </a:cxn>
                  <a:cxn ang="0">
                    <a:pos x="115" y="9"/>
                  </a:cxn>
                  <a:cxn ang="0">
                    <a:pos x="130" y="2"/>
                  </a:cxn>
                  <a:cxn ang="0">
                    <a:pos x="148" y="7"/>
                  </a:cxn>
                  <a:cxn ang="0">
                    <a:pos x="177" y="25"/>
                  </a:cxn>
                  <a:cxn ang="0">
                    <a:pos x="192" y="42"/>
                  </a:cxn>
                  <a:cxn ang="0">
                    <a:pos x="211" y="38"/>
                  </a:cxn>
                  <a:cxn ang="0">
                    <a:pos x="234" y="40"/>
                  </a:cxn>
                  <a:cxn ang="0">
                    <a:pos x="244" y="49"/>
                  </a:cxn>
                  <a:cxn ang="0">
                    <a:pos x="261" y="53"/>
                  </a:cxn>
                  <a:cxn ang="0">
                    <a:pos x="282" y="55"/>
                  </a:cxn>
                  <a:cxn ang="0">
                    <a:pos x="309" y="48"/>
                  </a:cxn>
                  <a:cxn ang="0">
                    <a:pos x="332" y="44"/>
                  </a:cxn>
                  <a:cxn ang="0">
                    <a:pos x="342" y="61"/>
                  </a:cxn>
                  <a:cxn ang="0">
                    <a:pos x="342" y="73"/>
                  </a:cxn>
                  <a:cxn ang="0">
                    <a:pos x="349" y="86"/>
                  </a:cxn>
                  <a:cxn ang="0">
                    <a:pos x="368" y="78"/>
                  </a:cxn>
                  <a:cxn ang="0">
                    <a:pos x="386" y="90"/>
                  </a:cxn>
                  <a:cxn ang="0">
                    <a:pos x="386" y="101"/>
                  </a:cxn>
                  <a:cxn ang="0">
                    <a:pos x="370" y="109"/>
                  </a:cxn>
                  <a:cxn ang="0">
                    <a:pos x="347" y="111"/>
                  </a:cxn>
                  <a:cxn ang="0">
                    <a:pos x="338" y="122"/>
                  </a:cxn>
                  <a:cxn ang="0">
                    <a:pos x="309" y="140"/>
                  </a:cxn>
                  <a:cxn ang="0">
                    <a:pos x="290" y="130"/>
                  </a:cxn>
                  <a:cxn ang="0">
                    <a:pos x="280" y="147"/>
                  </a:cxn>
                  <a:cxn ang="0">
                    <a:pos x="280" y="168"/>
                  </a:cxn>
                  <a:cxn ang="0">
                    <a:pos x="253" y="176"/>
                  </a:cxn>
                  <a:cxn ang="0">
                    <a:pos x="230" y="178"/>
                  </a:cxn>
                  <a:cxn ang="0">
                    <a:pos x="205" y="188"/>
                  </a:cxn>
                  <a:cxn ang="0">
                    <a:pos x="178" y="188"/>
                  </a:cxn>
                  <a:cxn ang="0">
                    <a:pos x="150" y="178"/>
                  </a:cxn>
                  <a:cxn ang="0">
                    <a:pos x="119" y="176"/>
                  </a:cxn>
                  <a:cxn ang="0">
                    <a:pos x="98" y="165"/>
                  </a:cxn>
                  <a:cxn ang="0">
                    <a:pos x="84" y="149"/>
                  </a:cxn>
                  <a:cxn ang="0">
                    <a:pos x="67" y="138"/>
                  </a:cxn>
                  <a:cxn ang="0">
                    <a:pos x="46" y="130"/>
                  </a:cxn>
                  <a:cxn ang="0">
                    <a:pos x="48" y="111"/>
                  </a:cxn>
                  <a:cxn ang="0">
                    <a:pos x="36" y="97"/>
                  </a:cxn>
                  <a:cxn ang="0">
                    <a:pos x="13" y="86"/>
                  </a:cxn>
                  <a:cxn ang="0">
                    <a:pos x="2" y="76"/>
                  </a:cxn>
                  <a:cxn ang="0">
                    <a:pos x="6" y="51"/>
                  </a:cxn>
                  <a:cxn ang="0">
                    <a:pos x="13" y="42"/>
                  </a:cxn>
                  <a:cxn ang="0">
                    <a:pos x="29" y="32"/>
                  </a:cxn>
                  <a:cxn ang="0">
                    <a:pos x="48" y="25"/>
                  </a:cxn>
                  <a:cxn ang="0">
                    <a:pos x="153" y="17"/>
                  </a:cxn>
                  <a:cxn ang="0">
                    <a:pos x="153" y="23"/>
                  </a:cxn>
                  <a:cxn ang="0">
                    <a:pos x="153" y="17"/>
                  </a:cxn>
                </a:cxnLst>
                <a:rect l="0" t="0" r="r" b="b"/>
                <a:pathLst>
                  <a:path w="391" h="191">
                    <a:moveTo>
                      <a:pt x="58" y="28"/>
                    </a:moveTo>
                    <a:lnTo>
                      <a:pt x="59" y="28"/>
                    </a:lnTo>
                    <a:lnTo>
                      <a:pt x="61" y="30"/>
                    </a:lnTo>
                    <a:lnTo>
                      <a:pt x="65" y="26"/>
                    </a:lnTo>
                    <a:lnTo>
                      <a:pt x="75" y="32"/>
                    </a:lnTo>
                    <a:lnTo>
                      <a:pt x="82" y="36"/>
                    </a:lnTo>
                    <a:lnTo>
                      <a:pt x="90" y="38"/>
                    </a:lnTo>
                    <a:lnTo>
                      <a:pt x="98" y="38"/>
                    </a:lnTo>
                    <a:lnTo>
                      <a:pt x="109" y="36"/>
                    </a:lnTo>
                    <a:lnTo>
                      <a:pt x="121" y="38"/>
                    </a:lnTo>
                    <a:lnTo>
                      <a:pt x="123" y="32"/>
                    </a:lnTo>
                    <a:lnTo>
                      <a:pt x="121" y="25"/>
                    </a:lnTo>
                    <a:lnTo>
                      <a:pt x="119" y="19"/>
                    </a:lnTo>
                    <a:lnTo>
                      <a:pt x="113" y="17"/>
                    </a:lnTo>
                    <a:lnTo>
                      <a:pt x="115" y="9"/>
                    </a:lnTo>
                    <a:lnTo>
                      <a:pt x="117" y="5"/>
                    </a:lnTo>
                    <a:lnTo>
                      <a:pt x="121" y="0"/>
                    </a:lnTo>
                    <a:lnTo>
                      <a:pt x="130" y="2"/>
                    </a:lnTo>
                    <a:lnTo>
                      <a:pt x="134" y="3"/>
                    </a:lnTo>
                    <a:lnTo>
                      <a:pt x="144" y="3"/>
                    </a:lnTo>
                    <a:lnTo>
                      <a:pt x="148" y="7"/>
                    </a:lnTo>
                    <a:lnTo>
                      <a:pt x="157" y="7"/>
                    </a:lnTo>
                    <a:lnTo>
                      <a:pt x="169" y="17"/>
                    </a:lnTo>
                    <a:lnTo>
                      <a:pt x="177" y="25"/>
                    </a:lnTo>
                    <a:lnTo>
                      <a:pt x="180" y="32"/>
                    </a:lnTo>
                    <a:lnTo>
                      <a:pt x="184" y="34"/>
                    </a:lnTo>
                    <a:lnTo>
                      <a:pt x="192" y="42"/>
                    </a:lnTo>
                    <a:lnTo>
                      <a:pt x="200" y="40"/>
                    </a:lnTo>
                    <a:lnTo>
                      <a:pt x="203" y="40"/>
                    </a:lnTo>
                    <a:lnTo>
                      <a:pt x="211" y="38"/>
                    </a:lnTo>
                    <a:lnTo>
                      <a:pt x="215" y="34"/>
                    </a:lnTo>
                    <a:lnTo>
                      <a:pt x="223" y="36"/>
                    </a:lnTo>
                    <a:lnTo>
                      <a:pt x="234" y="40"/>
                    </a:lnTo>
                    <a:lnTo>
                      <a:pt x="240" y="42"/>
                    </a:lnTo>
                    <a:lnTo>
                      <a:pt x="240" y="46"/>
                    </a:lnTo>
                    <a:lnTo>
                      <a:pt x="244" y="49"/>
                    </a:lnTo>
                    <a:lnTo>
                      <a:pt x="249" y="49"/>
                    </a:lnTo>
                    <a:lnTo>
                      <a:pt x="257" y="53"/>
                    </a:lnTo>
                    <a:lnTo>
                      <a:pt x="261" y="53"/>
                    </a:lnTo>
                    <a:lnTo>
                      <a:pt x="269" y="51"/>
                    </a:lnTo>
                    <a:lnTo>
                      <a:pt x="274" y="53"/>
                    </a:lnTo>
                    <a:lnTo>
                      <a:pt x="282" y="55"/>
                    </a:lnTo>
                    <a:lnTo>
                      <a:pt x="292" y="53"/>
                    </a:lnTo>
                    <a:lnTo>
                      <a:pt x="295" y="49"/>
                    </a:lnTo>
                    <a:lnTo>
                      <a:pt x="309" y="48"/>
                    </a:lnTo>
                    <a:lnTo>
                      <a:pt x="320" y="40"/>
                    </a:lnTo>
                    <a:lnTo>
                      <a:pt x="322" y="38"/>
                    </a:lnTo>
                    <a:lnTo>
                      <a:pt x="332" y="44"/>
                    </a:lnTo>
                    <a:lnTo>
                      <a:pt x="338" y="44"/>
                    </a:lnTo>
                    <a:lnTo>
                      <a:pt x="347" y="46"/>
                    </a:lnTo>
                    <a:lnTo>
                      <a:pt x="342" y="61"/>
                    </a:lnTo>
                    <a:lnTo>
                      <a:pt x="342" y="63"/>
                    </a:lnTo>
                    <a:lnTo>
                      <a:pt x="343" y="67"/>
                    </a:lnTo>
                    <a:lnTo>
                      <a:pt x="342" y="73"/>
                    </a:lnTo>
                    <a:lnTo>
                      <a:pt x="340" y="76"/>
                    </a:lnTo>
                    <a:lnTo>
                      <a:pt x="340" y="82"/>
                    </a:lnTo>
                    <a:lnTo>
                      <a:pt x="349" y="86"/>
                    </a:lnTo>
                    <a:lnTo>
                      <a:pt x="357" y="84"/>
                    </a:lnTo>
                    <a:lnTo>
                      <a:pt x="365" y="78"/>
                    </a:lnTo>
                    <a:lnTo>
                      <a:pt x="368" y="78"/>
                    </a:lnTo>
                    <a:lnTo>
                      <a:pt x="372" y="82"/>
                    </a:lnTo>
                    <a:lnTo>
                      <a:pt x="378" y="88"/>
                    </a:lnTo>
                    <a:lnTo>
                      <a:pt x="386" y="90"/>
                    </a:lnTo>
                    <a:lnTo>
                      <a:pt x="391" y="96"/>
                    </a:lnTo>
                    <a:lnTo>
                      <a:pt x="390" y="101"/>
                    </a:lnTo>
                    <a:lnTo>
                      <a:pt x="386" y="101"/>
                    </a:lnTo>
                    <a:lnTo>
                      <a:pt x="378" y="101"/>
                    </a:lnTo>
                    <a:lnTo>
                      <a:pt x="372" y="105"/>
                    </a:lnTo>
                    <a:lnTo>
                      <a:pt x="370" y="109"/>
                    </a:lnTo>
                    <a:lnTo>
                      <a:pt x="363" y="107"/>
                    </a:lnTo>
                    <a:lnTo>
                      <a:pt x="353" y="115"/>
                    </a:lnTo>
                    <a:lnTo>
                      <a:pt x="347" y="111"/>
                    </a:lnTo>
                    <a:lnTo>
                      <a:pt x="343" y="113"/>
                    </a:lnTo>
                    <a:lnTo>
                      <a:pt x="342" y="119"/>
                    </a:lnTo>
                    <a:lnTo>
                      <a:pt x="338" y="122"/>
                    </a:lnTo>
                    <a:lnTo>
                      <a:pt x="320" y="126"/>
                    </a:lnTo>
                    <a:lnTo>
                      <a:pt x="319" y="136"/>
                    </a:lnTo>
                    <a:lnTo>
                      <a:pt x="309" y="140"/>
                    </a:lnTo>
                    <a:lnTo>
                      <a:pt x="301" y="138"/>
                    </a:lnTo>
                    <a:lnTo>
                      <a:pt x="295" y="132"/>
                    </a:lnTo>
                    <a:lnTo>
                      <a:pt x="290" y="130"/>
                    </a:lnTo>
                    <a:lnTo>
                      <a:pt x="284" y="134"/>
                    </a:lnTo>
                    <a:lnTo>
                      <a:pt x="282" y="140"/>
                    </a:lnTo>
                    <a:lnTo>
                      <a:pt x="280" y="147"/>
                    </a:lnTo>
                    <a:lnTo>
                      <a:pt x="282" y="155"/>
                    </a:lnTo>
                    <a:lnTo>
                      <a:pt x="284" y="161"/>
                    </a:lnTo>
                    <a:lnTo>
                      <a:pt x="280" y="168"/>
                    </a:lnTo>
                    <a:lnTo>
                      <a:pt x="274" y="170"/>
                    </a:lnTo>
                    <a:lnTo>
                      <a:pt x="265" y="172"/>
                    </a:lnTo>
                    <a:lnTo>
                      <a:pt x="253" y="176"/>
                    </a:lnTo>
                    <a:lnTo>
                      <a:pt x="242" y="176"/>
                    </a:lnTo>
                    <a:lnTo>
                      <a:pt x="234" y="178"/>
                    </a:lnTo>
                    <a:lnTo>
                      <a:pt x="230" y="178"/>
                    </a:lnTo>
                    <a:lnTo>
                      <a:pt x="223" y="186"/>
                    </a:lnTo>
                    <a:lnTo>
                      <a:pt x="215" y="188"/>
                    </a:lnTo>
                    <a:lnTo>
                      <a:pt x="205" y="188"/>
                    </a:lnTo>
                    <a:lnTo>
                      <a:pt x="198" y="191"/>
                    </a:lnTo>
                    <a:lnTo>
                      <a:pt x="184" y="191"/>
                    </a:lnTo>
                    <a:lnTo>
                      <a:pt x="178" y="188"/>
                    </a:lnTo>
                    <a:lnTo>
                      <a:pt x="173" y="180"/>
                    </a:lnTo>
                    <a:lnTo>
                      <a:pt x="169" y="180"/>
                    </a:lnTo>
                    <a:lnTo>
                      <a:pt x="150" y="178"/>
                    </a:lnTo>
                    <a:lnTo>
                      <a:pt x="138" y="176"/>
                    </a:lnTo>
                    <a:lnTo>
                      <a:pt x="129" y="176"/>
                    </a:lnTo>
                    <a:lnTo>
                      <a:pt x="119" y="176"/>
                    </a:lnTo>
                    <a:lnTo>
                      <a:pt x="111" y="176"/>
                    </a:lnTo>
                    <a:lnTo>
                      <a:pt x="104" y="172"/>
                    </a:lnTo>
                    <a:lnTo>
                      <a:pt x="98" y="165"/>
                    </a:lnTo>
                    <a:lnTo>
                      <a:pt x="90" y="159"/>
                    </a:lnTo>
                    <a:lnTo>
                      <a:pt x="86" y="155"/>
                    </a:lnTo>
                    <a:lnTo>
                      <a:pt x="84" y="149"/>
                    </a:lnTo>
                    <a:lnTo>
                      <a:pt x="79" y="144"/>
                    </a:lnTo>
                    <a:lnTo>
                      <a:pt x="71" y="140"/>
                    </a:lnTo>
                    <a:lnTo>
                      <a:pt x="67" y="138"/>
                    </a:lnTo>
                    <a:lnTo>
                      <a:pt x="61" y="134"/>
                    </a:lnTo>
                    <a:lnTo>
                      <a:pt x="52" y="132"/>
                    </a:lnTo>
                    <a:lnTo>
                      <a:pt x="46" y="130"/>
                    </a:lnTo>
                    <a:lnTo>
                      <a:pt x="44" y="124"/>
                    </a:lnTo>
                    <a:lnTo>
                      <a:pt x="46" y="117"/>
                    </a:lnTo>
                    <a:lnTo>
                      <a:pt x="48" y="111"/>
                    </a:lnTo>
                    <a:lnTo>
                      <a:pt x="42" y="105"/>
                    </a:lnTo>
                    <a:lnTo>
                      <a:pt x="36" y="101"/>
                    </a:lnTo>
                    <a:lnTo>
                      <a:pt x="36" y="97"/>
                    </a:lnTo>
                    <a:lnTo>
                      <a:pt x="29" y="88"/>
                    </a:lnTo>
                    <a:lnTo>
                      <a:pt x="21" y="84"/>
                    </a:lnTo>
                    <a:lnTo>
                      <a:pt x="13" y="86"/>
                    </a:lnTo>
                    <a:lnTo>
                      <a:pt x="8" y="84"/>
                    </a:lnTo>
                    <a:lnTo>
                      <a:pt x="2" y="80"/>
                    </a:lnTo>
                    <a:lnTo>
                      <a:pt x="2" y="76"/>
                    </a:lnTo>
                    <a:lnTo>
                      <a:pt x="0" y="65"/>
                    </a:lnTo>
                    <a:lnTo>
                      <a:pt x="0" y="53"/>
                    </a:lnTo>
                    <a:lnTo>
                      <a:pt x="6" y="51"/>
                    </a:lnTo>
                    <a:lnTo>
                      <a:pt x="11" y="49"/>
                    </a:lnTo>
                    <a:lnTo>
                      <a:pt x="13" y="46"/>
                    </a:lnTo>
                    <a:lnTo>
                      <a:pt x="13" y="42"/>
                    </a:lnTo>
                    <a:lnTo>
                      <a:pt x="17" y="38"/>
                    </a:lnTo>
                    <a:lnTo>
                      <a:pt x="23" y="34"/>
                    </a:lnTo>
                    <a:lnTo>
                      <a:pt x="29" y="32"/>
                    </a:lnTo>
                    <a:lnTo>
                      <a:pt x="36" y="28"/>
                    </a:lnTo>
                    <a:lnTo>
                      <a:pt x="40" y="26"/>
                    </a:lnTo>
                    <a:lnTo>
                      <a:pt x="48" y="25"/>
                    </a:lnTo>
                    <a:lnTo>
                      <a:pt x="56" y="26"/>
                    </a:lnTo>
                    <a:lnTo>
                      <a:pt x="58" y="28"/>
                    </a:lnTo>
                    <a:close/>
                    <a:moveTo>
                      <a:pt x="153" y="17"/>
                    </a:moveTo>
                    <a:lnTo>
                      <a:pt x="153" y="19"/>
                    </a:lnTo>
                    <a:lnTo>
                      <a:pt x="155" y="21"/>
                    </a:lnTo>
                    <a:lnTo>
                      <a:pt x="153" y="23"/>
                    </a:lnTo>
                    <a:lnTo>
                      <a:pt x="152" y="26"/>
                    </a:lnTo>
                    <a:lnTo>
                      <a:pt x="152" y="21"/>
                    </a:lnTo>
                    <a:lnTo>
                      <a:pt x="153" y="1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6" name="Freeform 134"/>
              <p:cNvSpPr>
                <a:spLocks/>
              </p:cNvSpPr>
              <p:nvPr/>
            </p:nvSpPr>
            <p:spPr bwMode="gray">
              <a:xfrm>
                <a:off x="2808" y="2098"/>
                <a:ext cx="8" cy="10"/>
              </a:xfrm>
              <a:custGeom>
                <a:avLst/>
                <a:gdLst/>
                <a:ahLst/>
                <a:cxnLst>
                  <a:cxn ang="0">
                    <a:pos x="8" y="4"/>
                  </a:cxn>
                  <a:cxn ang="0">
                    <a:pos x="2" y="0"/>
                  </a:cxn>
                  <a:cxn ang="0">
                    <a:pos x="0" y="4"/>
                  </a:cxn>
                  <a:cxn ang="0">
                    <a:pos x="4" y="10"/>
                  </a:cxn>
                  <a:cxn ang="0">
                    <a:pos x="4" y="8"/>
                  </a:cxn>
                  <a:cxn ang="0">
                    <a:pos x="6" y="6"/>
                  </a:cxn>
                  <a:cxn ang="0">
                    <a:pos x="8" y="4"/>
                  </a:cxn>
                  <a:cxn ang="0">
                    <a:pos x="8" y="4"/>
                  </a:cxn>
                  <a:cxn ang="0">
                    <a:pos x="8" y="4"/>
                  </a:cxn>
                </a:cxnLst>
                <a:rect l="0" t="0" r="r" b="b"/>
                <a:pathLst>
                  <a:path w="8" h="10">
                    <a:moveTo>
                      <a:pt x="8" y="4"/>
                    </a:moveTo>
                    <a:lnTo>
                      <a:pt x="2" y="0"/>
                    </a:lnTo>
                    <a:lnTo>
                      <a:pt x="0" y="4"/>
                    </a:lnTo>
                    <a:lnTo>
                      <a:pt x="4" y="10"/>
                    </a:lnTo>
                    <a:lnTo>
                      <a:pt x="4" y="8"/>
                    </a:lnTo>
                    <a:lnTo>
                      <a:pt x="6" y="6"/>
                    </a:lnTo>
                    <a:lnTo>
                      <a:pt x="8" y="4"/>
                    </a:lnTo>
                    <a:lnTo>
                      <a:pt x="8" y="4"/>
                    </a:lnTo>
                    <a:lnTo>
                      <a:pt x="8" y="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7" name="Freeform 135"/>
              <p:cNvSpPr>
                <a:spLocks/>
              </p:cNvSpPr>
              <p:nvPr/>
            </p:nvSpPr>
            <p:spPr bwMode="gray">
              <a:xfrm>
                <a:off x="3061" y="2008"/>
                <a:ext cx="48" cy="59"/>
              </a:xfrm>
              <a:custGeom>
                <a:avLst/>
                <a:gdLst/>
                <a:ahLst/>
                <a:cxnLst>
                  <a:cxn ang="0">
                    <a:pos x="25" y="59"/>
                  </a:cxn>
                  <a:cxn ang="0">
                    <a:pos x="27" y="57"/>
                  </a:cxn>
                  <a:cxn ang="0">
                    <a:pos x="29" y="52"/>
                  </a:cxn>
                  <a:cxn ang="0">
                    <a:pos x="31" y="48"/>
                  </a:cxn>
                  <a:cxn ang="0">
                    <a:pos x="35" y="44"/>
                  </a:cxn>
                  <a:cxn ang="0">
                    <a:pos x="37" y="44"/>
                  </a:cxn>
                  <a:cxn ang="0">
                    <a:pos x="41" y="46"/>
                  </a:cxn>
                  <a:cxn ang="0">
                    <a:pos x="44" y="48"/>
                  </a:cxn>
                  <a:cxn ang="0">
                    <a:pos x="48" y="50"/>
                  </a:cxn>
                  <a:cxn ang="0">
                    <a:pos x="41" y="40"/>
                  </a:cxn>
                  <a:cxn ang="0">
                    <a:pos x="39" y="38"/>
                  </a:cxn>
                  <a:cxn ang="0">
                    <a:pos x="37" y="31"/>
                  </a:cxn>
                  <a:cxn ang="0">
                    <a:pos x="37" y="29"/>
                  </a:cxn>
                  <a:cxn ang="0">
                    <a:pos x="35" y="25"/>
                  </a:cxn>
                  <a:cxn ang="0">
                    <a:pos x="33" y="21"/>
                  </a:cxn>
                  <a:cxn ang="0">
                    <a:pos x="31" y="17"/>
                  </a:cxn>
                  <a:cxn ang="0">
                    <a:pos x="31" y="13"/>
                  </a:cxn>
                  <a:cxn ang="0">
                    <a:pos x="27" y="10"/>
                  </a:cxn>
                  <a:cxn ang="0">
                    <a:pos x="25" y="8"/>
                  </a:cxn>
                  <a:cxn ang="0">
                    <a:pos x="21" y="6"/>
                  </a:cxn>
                  <a:cxn ang="0">
                    <a:pos x="19" y="2"/>
                  </a:cxn>
                  <a:cxn ang="0">
                    <a:pos x="16" y="2"/>
                  </a:cxn>
                  <a:cxn ang="0">
                    <a:pos x="12" y="0"/>
                  </a:cxn>
                  <a:cxn ang="0">
                    <a:pos x="8" y="0"/>
                  </a:cxn>
                  <a:cxn ang="0">
                    <a:pos x="4" y="2"/>
                  </a:cxn>
                  <a:cxn ang="0">
                    <a:pos x="0" y="6"/>
                  </a:cxn>
                  <a:cxn ang="0">
                    <a:pos x="4" y="8"/>
                  </a:cxn>
                  <a:cxn ang="0">
                    <a:pos x="10" y="13"/>
                  </a:cxn>
                  <a:cxn ang="0">
                    <a:pos x="12" y="19"/>
                  </a:cxn>
                  <a:cxn ang="0">
                    <a:pos x="14" y="23"/>
                  </a:cxn>
                  <a:cxn ang="0">
                    <a:pos x="18" y="27"/>
                  </a:cxn>
                  <a:cxn ang="0">
                    <a:pos x="19" y="31"/>
                  </a:cxn>
                  <a:cxn ang="0">
                    <a:pos x="19" y="36"/>
                  </a:cxn>
                  <a:cxn ang="0">
                    <a:pos x="19" y="38"/>
                  </a:cxn>
                  <a:cxn ang="0">
                    <a:pos x="21" y="42"/>
                  </a:cxn>
                  <a:cxn ang="0">
                    <a:pos x="19" y="44"/>
                  </a:cxn>
                  <a:cxn ang="0">
                    <a:pos x="19" y="50"/>
                  </a:cxn>
                  <a:cxn ang="0">
                    <a:pos x="19" y="52"/>
                  </a:cxn>
                  <a:cxn ang="0">
                    <a:pos x="19" y="56"/>
                  </a:cxn>
                  <a:cxn ang="0">
                    <a:pos x="21" y="59"/>
                  </a:cxn>
                  <a:cxn ang="0">
                    <a:pos x="23" y="59"/>
                  </a:cxn>
                  <a:cxn ang="0">
                    <a:pos x="25" y="59"/>
                  </a:cxn>
                </a:cxnLst>
                <a:rect l="0" t="0" r="r" b="b"/>
                <a:pathLst>
                  <a:path w="48" h="59">
                    <a:moveTo>
                      <a:pt x="25" y="59"/>
                    </a:moveTo>
                    <a:lnTo>
                      <a:pt x="27" y="57"/>
                    </a:lnTo>
                    <a:lnTo>
                      <a:pt x="29" y="52"/>
                    </a:lnTo>
                    <a:lnTo>
                      <a:pt x="31" y="48"/>
                    </a:lnTo>
                    <a:lnTo>
                      <a:pt x="35" y="44"/>
                    </a:lnTo>
                    <a:lnTo>
                      <a:pt x="37" y="44"/>
                    </a:lnTo>
                    <a:lnTo>
                      <a:pt x="41" y="46"/>
                    </a:lnTo>
                    <a:lnTo>
                      <a:pt x="44" y="48"/>
                    </a:lnTo>
                    <a:lnTo>
                      <a:pt x="48" y="50"/>
                    </a:lnTo>
                    <a:lnTo>
                      <a:pt x="41" y="40"/>
                    </a:lnTo>
                    <a:lnTo>
                      <a:pt x="39" y="38"/>
                    </a:lnTo>
                    <a:lnTo>
                      <a:pt x="37" y="31"/>
                    </a:lnTo>
                    <a:lnTo>
                      <a:pt x="37" y="29"/>
                    </a:lnTo>
                    <a:lnTo>
                      <a:pt x="35" y="25"/>
                    </a:lnTo>
                    <a:lnTo>
                      <a:pt x="33" y="21"/>
                    </a:lnTo>
                    <a:lnTo>
                      <a:pt x="31" y="17"/>
                    </a:lnTo>
                    <a:lnTo>
                      <a:pt x="31" y="13"/>
                    </a:lnTo>
                    <a:lnTo>
                      <a:pt x="27" y="10"/>
                    </a:lnTo>
                    <a:lnTo>
                      <a:pt x="25" y="8"/>
                    </a:lnTo>
                    <a:lnTo>
                      <a:pt x="21" y="6"/>
                    </a:lnTo>
                    <a:lnTo>
                      <a:pt x="19" y="2"/>
                    </a:lnTo>
                    <a:lnTo>
                      <a:pt x="16" y="2"/>
                    </a:lnTo>
                    <a:lnTo>
                      <a:pt x="12" y="0"/>
                    </a:lnTo>
                    <a:lnTo>
                      <a:pt x="8" y="0"/>
                    </a:lnTo>
                    <a:lnTo>
                      <a:pt x="4" y="2"/>
                    </a:lnTo>
                    <a:lnTo>
                      <a:pt x="0" y="6"/>
                    </a:lnTo>
                    <a:lnTo>
                      <a:pt x="4" y="8"/>
                    </a:lnTo>
                    <a:lnTo>
                      <a:pt x="10" y="13"/>
                    </a:lnTo>
                    <a:lnTo>
                      <a:pt x="12" y="19"/>
                    </a:lnTo>
                    <a:lnTo>
                      <a:pt x="14" y="23"/>
                    </a:lnTo>
                    <a:lnTo>
                      <a:pt x="18" y="27"/>
                    </a:lnTo>
                    <a:lnTo>
                      <a:pt x="19" y="31"/>
                    </a:lnTo>
                    <a:lnTo>
                      <a:pt x="19" y="36"/>
                    </a:lnTo>
                    <a:lnTo>
                      <a:pt x="19" y="38"/>
                    </a:lnTo>
                    <a:lnTo>
                      <a:pt x="21" y="42"/>
                    </a:lnTo>
                    <a:lnTo>
                      <a:pt x="19" y="44"/>
                    </a:lnTo>
                    <a:lnTo>
                      <a:pt x="19" y="50"/>
                    </a:lnTo>
                    <a:lnTo>
                      <a:pt x="19" y="52"/>
                    </a:lnTo>
                    <a:lnTo>
                      <a:pt x="19" y="56"/>
                    </a:lnTo>
                    <a:lnTo>
                      <a:pt x="21" y="59"/>
                    </a:lnTo>
                    <a:lnTo>
                      <a:pt x="23" y="59"/>
                    </a:lnTo>
                    <a:lnTo>
                      <a:pt x="25" y="5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8" name="Freeform 136"/>
              <p:cNvSpPr>
                <a:spLocks/>
              </p:cNvSpPr>
              <p:nvPr/>
            </p:nvSpPr>
            <p:spPr bwMode="gray">
              <a:xfrm>
                <a:off x="1269" y="2284"/>
                <a:ext cx="372" cy="284"/>
              </a:xfrm>
              <a:custGeom>
                <a:avLst/>
                <a:gdLst/>
                <a:ahLst/>
                <a:cxnLst>
                  <a:cxn ang="0">
                    <a:pos x="4" y="18"/>
                  </a:cxn>
                  <a:cxn ang="0">
                    <a:pos x="27" y="50"/>
                  </a:cxn>
                  <a:cxn ang="0">
                    <a:pos x="36" y="75"/>
                  </a:cxn>
                  <a:cxn ang="0">
                    <a:pos x="42" y="96"/>
                  </a:cxn>
                  <a:cxn ang="0">
                    <a:pos x="57" y="112"/>
                  </a:cxn>
                  <a:cxn ang="0">
                    <a:pos x="71" y="138"/>
                  </a:cxn>
                  <a:cxn ang="0">
                    <a:pos x="94" y="161"/>
                  </a:cxn>
                  <a:cxn ang="0">
                    <a:pos x="84" y="144"/>
                  </a:cxn>
                  <a:cxn ang="0">
                    <a:pos x="80" y="133"/>
                  </a:cxn>
                  <a:cxn ang="0">
                    <a:pos x="63" y="100"/>
                  </a:cxn>
                  <a:cxn ang="0">
                    <a:pos x="52" y="67"/>
                  </a:cxn>
                  <a:cxn ang="0">
                    <a:pos x="40" y="52"/>
                  </a:cxn>
                  <a:cxn ang="0">
                    <a:pos x="27" y="29"/>
                  </a:cxn>
                  <a:cxn ang="0">
                    <a:pos x="40" y="23"/>
                  </a:cxn>
                  <a:cxn ang="0">
                    <a:pos x="48" y="27"/>
                  </a:cxn>
                  <a:cxn ang="0">
                    <a:pos x="57" y="44"/>
                  </a:cxn>
                  <a:cxn ang="0">
                    <a:pos x="69" y="67"/>
                  </a:cxn>
                  <a:cxn ang="0">
                    <a:pos x="80" y="85"/>
                  </a:cxn>
                  <a:cxn ang="0">
                    <a:pos x="88" y="94"/>
                  </a:cxn>
                  <a:cxn ang="0">
                    <a:pos x="103" y="106"/>
                  </a:cxn>
                  <a:cxn ang="0">
                    <a:pos x="107" y="125"/>
                  </a:cxn>
                  <a:cxn ang="0">
                    <a:pos x="126" y="144"/>
                  </a:cxn>
                  <a:cxn ang="0">
                    <a:pos x="136" y="160"/>
                  </a:cxn>
                  <a:cxn ang="0">
                    <a:pos x="146" y="204"/>
                  </a:cxn>
                  <a:cxn ang="0">
                    <a:pos x="173" y="246"/>
                  </a:cxn>
                  <a:cxn ang="0">
                    <a:pos x="213" y="265"/>
                  </a:cxn>
                  <a:cxn ang="0">
                    <a:pos x="249" y="279"/>
                  </a:cxn>
                  <a:cxn ang="0">
                    <a:pos x="284" y="275"/>
                  </a:cxn>
                  <a:cxn ang="0">
                    <a:pos x="303" y="284"/>
                  </a:cxn>
                  <a:cxn ang="0">
                    <a:pos x="328" y="267"/>
                  </a:cxn>
                  <a:cxn ang="0">
                    <a:pos x="318" y="248"/>
                  </a:cxn>
                  <a:cxn ang="0">
                    <a:pos x="351" y="236"/>
                  </a:cxn>
                  <a:cxn ang="0">
                    <a:pos x="361" y="232"/>
                  </a:cxn>
                  <a:cxn ang="0">
                    <a:pos x="366" y="225"/>
                  </a:cxn>
                  <a:cxn ang="0">
                    <a:pos x="357" y="184"/>
                  </a:cxn>
                  <a:cxn ang="0">
                    <a:pos x="332" y="213"/>
                  </a:cxn>
                  <a:cxn ang="0">
                    <a:pos x="322" y="227"/>
                  </a:cxn>
                  <a:cxn ang="0">
                    <a:pos x="315" y="231"/>
                  </a:cxn>
                  <a:cxn ang="0">
                    <a:pos x="295" y="236"/>
                  </a:cxn>
                  <a:cxn ang="0">
                    <a:pos x="286" y="244"/>
                  </a:cxn>
                  <a:cxn ang="0">
                    <a:pos x="276" y="240"/>
                  </a:cxn>
                  <a:cxn ang="0">
                    <a:pos x="259" y="225"/>
                  </a:cxn>
                  <a:cxn ang="0">
                    <a:pos x="238" y="188"/>
                  </a:cxn>
                  <a:cxn ang="0">
                    <a:pos x="238" y="154"/>
                  </a:cxn>
                  <a:cxn ang="0">
                    <a:pos x="247" y="125"/>
                  </a:cxn>
                  <a:cxn ang="0">
                    <a:pos x="236" y="110"/>
                  </a:cxn>
                  <a:cxn ang="0">
                    <a:pos x="219" y="96"/>
                  </a:cxn>
                  <a:cxn ang="0">
                    <a:pos x="205" y="69"/>
                  </a:cxn>
                  <a:cxn ang="0">
                    <a:pos x="194" y="52"/>
                  </a:cxn>
                  <a:cxn ang="0">
                    <a:pos x="176" y="48"/>
                  </a:cxn>
                  <a:cxn ang="0">
                    <a:pos x="155" y="50"/>
                  </a:cxn>
                  <a:cxn ang="0">
                    <a:pos x="144" y="31"/>
                  </a:cxn>
                  <a:cxn ang="0">
                    <a:pos x="132" y="18"/>
                  </a:cxn>
                  <a:cxn ang="0">
                    <a:pos x="32" y="4"/>
                  </a:cxn>
                </a:cxnLst>
                <a:rect l="0" t="0" r="r" b="b"/>
                <a:pathLst>
                  <a:path w="372" h="284">
                    <a:moveTo>
                      <a:pt x="0" y="4"/>
                    </a:moveTo>
                    <a:lnTo>
                      <a:pt x="0" y="8"/>
                    </a:lnTo>
                    <a:lnTo>
                      <a:pt x="2" y="12"/>
                    </a:lnTo>
                    <a:lnTo>
                      <a:pt x="2" y="14"/>
                    </a:lnTo>
                    <a:lnTo>
                      <a:pt x="4" y="18"/>
                    </a:lnTo>
                    <a:lnTo>
                      <a:pt x="7" y="18"/>
                    </a:lnTo>
                    <a:lnTo>
                      <a:pt x="9" y="25"/>
                    </a:lnTo>
                    <a:lnTo>
                      <a:pt x="11" y="35"/>
                    </a:lnTo>
                    <a:lnTo>
                      <a:pt x="17" y="42"/>
                    </a:lnTo>
                    <a:lnTo>
                      <a:pt x="27" y="50"/>
                    </a:lnTo>
                    <a:lnTo>
                      <a:pt x="29" y="50"/>
                    </a:lnTo>
                    <a:lnTo>
                      <a:pt x="32" y="52"/>
                    </a:lnTo>
                    <a:lnTo>
                      <a:pt x="34" y="58"/>
                    </a:lnTo>
                    <a:lnTo>
                      <a:pt x="36" y="66"/>
                    </a:lnTo>
                    <a:lnTo>
                      <a:pt x="36" y="75"/>
                    </a:lnTo>
                    <a:lnTo>
                      <a:pt x="38" y="83"/>
                    </a:lnTo>
                    <a:lnTo>
                      <a:pt x="31" y="85"/>
                    </a:lnTo>
                    <a:lnTo>
                      <a:pt x="27" y="87"/>
                    </a:lnTo>
                    <a:lnTo>
                      <a:pt x="34" y="92"/>
                    </a:lnTo>
                    <a:lnTo>
                      <a:pt x="42" y="96"/>
                    </a:lnTo>
                    <a:lnTo>
                      <a:pt x="42" y="100"/>
                    </a:lnTo>
                    <a:lnTo>
                      <a:pt x="48" y="102"/>
                    </a:lnTo>
                    <a:lnTo>
                      <a:pt x="54" y="104"/>
                    </a:lnTo>
                    <a:lnTo>
                      <a:pt x="55" y="108"/>
                    </a:lnTo>
                    <a:lnTo>
                      <a:pt x="57" y="112"/>
                    </a:lnTo>
                    <a:lnTo>
                      <a:pt x="61" y="112"/>
                    </a:lnTo>
                    <a:lnTo>
                      <a:pt x="61" y="123"/>
                    </a:lnTo>
                    <a:lnTo>
                      <a:pt x="63" y="135"/>
                    </a:lnTo>
                    <a:lnTo>
                      <a:pt x="65" y="137"/>
                    </a:lnTo>
                    <a:lnTo>
                      <a:pt x="71" y="138"/>
                    </a:lnTo>
                    <a:lnTo>
                      <a:pt x="71" y="142"/>
                    </a:lnTo>
                    <a:lnTo>
                      <a:pt x="78" y="152"/>
                    </a:lnTo>
                    <a:lnTo>
                      <a:pt x="90" y="165"/>
                    </a:lnTo>
                    <a:lnTo>
                      <a:pt x="90" y="161"/>
                    </a:lnTo>
                    <a:lnTo>
                      <a:pt x="94" y="161"/>
                    </a:lnTo>
                    <a:lnTo>
                      <a:pt x="94" y="158"/>
                    </a:lnTo>
                    <a:lnTo>
                      <a:pt x="94" y="154"/>
                    </a:lnTo>
                    <a:lnTo>
                      <a:pt x="90" y="150"/>
                    </a:lnTo>
                    <a:lnTo>
                      <a:pt x="86" y="148"/>
                    </a:lnTo>
                    <a:lnTo>
                      <a:pt x="84" y="144"/>
                    </a:lnTo>
                    <a:lnTo>
                      <a:pt x="84" y="142"/>
                    </a:lnTo>
                    <a:lnTo>
                      <a:pt x="80" y="142"/>
                    </a:lnTo>
                    <a:lnTo>
                      <a:pt x="78" y="140"/>
                    </a:lnTo>
                    <a:lnTo>
                      <a:pt x="78" y="137"/>
                    </a:lnTo>
                    <a:lnTo>
                      <a:pt x="80" y="133"/>
                    </a:lnTo>
                    <a:lnTo>
                      <a:pt x="77" y="133"/>
                    </a:lnTo>
                    <a:lnTo>
                      <a:pt x="73" y="117"/>
                    </a:lnTo>
                    <a:lnTo>
                      <a:pt x="69" y="102"/>
                    </a:lnTo>
                    <a:lnTo>
                      <a:pt x="65" y="102"/>
                    </a:lnTo>
                    <a:lnTo>
                      <a:pt x="63" y="100"/>
                    </a:lnTo>
                    <a:lnTo>
                      <a:pt x="63" y="94"/>
                    </a:lnTo>
                    <a:lnTo>
                      <a:pt x="63" y="90"/>
                    </a:lnTo>
                    <a:lnTo>
                      <a:pt x="59" y="90"/>
                    </a:lnTo>
                    <a:lnTo>
                      <a:pt x="54" y="79"/>
                    </a:lnTo>
                    <a:lnTo>
                      <a:pt x="52" y="67"/>
                    </a:lnTo>
                    <a:lnTo>
                      <a:pt x="48" y="67"/>
                    </a:lnTo>
                    <a:lnTo>
                      <a:pt x="46" y="67"/>
                    </a:lnTo>
                    <a:lnTo>
                      <a:pt x="44" y="60"/>
                    </a:lnTo>
                    <a:lnTo>
                      <a:pt x="44" y="52"/>
                    </a:lnTo>
                    <a:lnTo>
                      <a:pt x="40" y="52"/>
                    </a:lnTo>
                    <a:lnTo>
                      <a:pt x="38" y="52"/>
                    </a:lnTo>
                    <a:lnTo>
                      <a:pt x="34" y="44"/>
                    </a:lnTo>
                    <a:lnTo>
                      <a:pt x="32" y="35"/>
                    </a:lnTo>
                    <a:lnTo>
                      <a:pt x="29" y="33"/>
                    </a:lnTo>
                    <a:lnTo>
                      <a:pt x="27" y="29"/>
                    </a:lnTo>
                    <a:lnTo>
                      <a:pt x="27" y="25"/>
                    </a:lnTo>
                    <a:lnTo>
                      <a:pt x="29" y="19"/>
                    </a:lnTo>
                    <a:lnTo>
                      <a:pt x="32" y="23"/>
                    </a:lnTo>
                    <a:lnTo>
                      <a:pt x="38" y="25"/>
                    </a:lnTo>
                    <a:lnTo>
                      <a:pt x="40" y="23"/>
                    </a:lnTo>
                    <a:lnTo>
                      <a:pt x="42" y="21"/>
                    </a:lnTo>
                    <a:lnTo>
                      <a:pt x="44" y="21"/>
                    </a:lnTo>
                    <a:lnTo>
                      <a:pt x="48" y="21"/>
                    </a:lnTo>
                    <a:lnTo>
                      <a:pt x="48" y="23"/>
                    </a:lnTo>
                    <a:lnTo>
                      <a:pt x="48" y="27"/>
                    </a:lnTo>
                    <a:lnTo>
                      <a:pt x="52" y="27"/>
                    </a:lnTo>
                    <a:lnTo>
                      <a:pt x="50" y="33"/>
                    </a:lnTo>
                    <a:lnTo>
                      <a:pt x="50" y="37"/>
                    </a:lnTo>
                    <a:lnTo>
                      <a:pt x="54" y="41"/>
                    </a:lnTo>
                    <a:lnTo>
                      <a:pt x="57" y="44"/>
                    </a:lnTo>
                    <a:lnTo>
                      <a:pt x="57" y="50"/>
                    </a:lnTo>
                    <a:lnTo>
                      <a:pt x="59" y="56"/>
                    </a:lnTo>
                    <a:lnTo>
                      <a:pt x="63" y="60"/>
                    </a:lnTo>
                    <a:lnTo>
                      <a:pt x="69" y="64"/>
                    </a:lnTo>
                    <a:lnTo>
                      <a:pt x="69" y="67"/>
                    </a:lnTo>
                    <a:lnTo>
                      <a:pt x="69" y="71"/>
                    </a:lnTo>
                    <a:lnTo>
                      <a:pt x="69" y="71"/>
                    </a:lnTo>
                    <a:lnTo>
                      <a:pt x="71" y="71"/>
                    </a:lnTo>
                    <a:lnTo>
                      <a:pt x="77" y="77"/>
                    </a:lnTo>
                    <a:lnTo>
                      <a:pt x="80" y="85"/>
                    </a:lnTo>
                    <a:lnTo>
                      <a:pt x="82" y="85"/>
                    </a:lnTo>
                    <a:lnTo>
                      <a:pt x="86" y="85"/>
                    </a:lnTo>
                    <a:lnTo>
                      <a:pt x="86" y="89"/>
                    </a:lnTo>
                    <a:lnTo>
                      <a:pt x="86" y="92"/>
                    </a:lnTo>
                    <a:lnTo>
                      <a:pt x="88" y="94"/>
                    </a:lnTo>
                    <a:lnTo>
                      <a:pt x="92" y="94"/>
                    </a:lnTo>
                    <a:lnTo>
                      <a:pt x="92" y="98"/>
                    </a:lnTo>
                    <a:lnTo>
                      <a:pt x="94" y="102"/>
                    </a:lnTo>
                    <a:lnTo>
                      <a:pt x="98" y="104"/>
                    </a:lnTo>
                    <a:lnTo>
                      <a:pt x="103" y="106"/>
                    </a:lnTo>
                    <a:lnTo>
                      <a:pt x="100" y="110"/>
                    </a:lnTo>
                    <a:lnTo>
                      <a:pt x="98" y="112"/>
                    </a:lnTo>
                    <a:lnTo>
                      <a:pt x="98" y="113"/>
                    </a:lnTo>
                    <a:lnTo>
                      <a:pt x="98" y="117"/>
                    </a:lnTo>
                    <a:lnTo>
                      <a:pt x="107" y="125"/>
                    </a:lnTo>
                    <a:lnTo>
                      <a:pt x="117" y="133"/>
                    </a:lnTo>
                    <a:lnTo>
                      <a:pt x="117" y="138"/>
                    </a:lnTo>
                    <a:lnTo>
                      <a:pt x="121" y="142"/>
                    </a:lnTo>
                    <a:lnTo>
                      <a:pt x="123" y="142"/>
                    </a:lnTo>
                    <a:lnTo>
                      <a:pt x="126" y="144"/>
                    </a:lnTo>
                    <a:lnTo>
                      <a:pt x="126" y="148"/>
                    </a:lnTo>
                    <a:lnTo>
                      <a:pt x="126" y="150"/>
                    </a:lnTo>
                    <a:lnTo>
                      <a:pt x="130" y="150"/>
                    </a:lnTo>
                    <a:lnTo>
                      <a:pt x="132" y="156"/>
                    </a:lnTo>
                    <a:lnTo>
                      <a:pt x="136" y="160"/>
                    </a:lnTo>
                    <a:lnTo>
                      <a:pt x="136" y="163"/>
                    </a:lnTo>
                    <a:lnTo>
                      <a:pt x="136" y="165"/>
                    </a:lnTo>
                    <a:lnTo>
                      <a:pt x="142" y="173"/>
                    </a:lnTo>
                    <a:lnTo>
                      <a:pt x="148" y="181"/>
                    </a:lnTo>
                    <a:lnTo>
                      <a:pt x="146" y="204"/>
                    </a:lnTo>
                    <a:lnTo>
                      <a:pt x="148" y="223"/>
                    </a:lnTo>
                    <a:lnTo>
                      <a:pt x="153" y="227"/>
                    </a:lnTo>
                    <a:lnTo>
                      <a:pt x="161" y="229"/>
                    </a:lnTo>
                    <a:lnTo>
                      <a:pt x="167" y="238"/>
                    </a:lnTo>
                    <a:lnTo>
                      <a:pt x="173" y="246"/>
                    </a:lnTo>
                    <a:lnTo>
                      <a:pt x="180" y="248"/>
                    </a:lnTo>
                    <a:lnTo>
                      <a:pt x="190" y="250"/>
                    </a:lnTo>
                    <a:lnTo>
                      <a:pt x="197" y="257"/>
                    </a:lnTo>
                    <a:lnTo>
                      <a:pt x="205" y="263"/>
                    </a:lnTo>
                    <a:lnTo>
                      <a:pt x="213" y="265"/>
                    </a:lnTo>
                    <a:lnTo>
                      <a:pt x="224" y="267"/>
                    </a:lnTo>
                    <a:lnTo>
                      <a:pt x="228" y="271"/>
                    </a:lnTo>
                    <a:lnTo>
                      <a:pt x="232" y="275"/>
                    </a:lnTo>
                    <a:lnTo>
                      <a:pt x="240" y="277"/>
                    </a:lnTo>
                    <a:lnTo>
                      <a:pt x="249" y="279"/>
                    </a:lnTo>
                    <a:lnTo>
                      <a:pt x="257" y="277"/>
                    </a:lnTo>
                    <a:lnTo>
                      <a:pt x="263" y="275"/>
                    </a:lnTo>
                    <a:lnTo>
                      <a:pt x="270" y="273"/>
                    </a:lnTo>
                    <a:lnTo>
                      <a:pt x="276" y="275"/>
                    </a:lnTo>
                    <a:lnTo>
                      <a:pt x="284" y="275"/>
                    </a:lnTo>
                    <a:lnTo>
                      <a:pt x="292" y="277"/>
                    </a:lnTo>
                    <a:lnTo>
                      <a:pt x="292" y="273"/>
                    </a:lnTo>
                    <a:lnTo>
                      <a:pt x="293" y="273"/>
                    </a:lnTo>
                    <a:lnTo>
                      <a:pt x="297" y="279"/>
                    </a:lnTo>
                    <a:lnTo>
                      <a:pt x="303" y="284"/>
                    </a:lnTo>
                    <a:lnTo>
                      <a:pt x="305" y="282"/>
                    </a:lnTo>
                    <a:lnTo>
                      <a:pt x="305" y="279"/>
                    </a:lnTo>
                    <a:lnTo>
                      <a:pt x="309" y="273"/>
                    </a:lnTo>
                    <a:lnTo>
                      <a:pt x="313" y="267"/>
                    </a:lnTo>
                    <a:lnTo>
                      <a:pt x="328" y="267"/>
                    </a:lnTo>
                    <a:lnTo>
                      <a:pt x="328" y="265"/>
                    </a:lnTo>
                    <a:lnTo>
                      <a:pt x="324" y="259"/>
                    </a:lnTo>
                    <a:lnTo>
                      <a:pt x="320" y="255"/>
                    </a:lnTo>
                    <a:lnTo>
                      <a:pt x="318" y="252"/>
                    </a:lnTo>
                    <a:lnTo>
                      <a:pt x="318" y="248"/>
                    </a:lnTo>
                    <a:lnTo>
                      <a:pt x="322" y="248"/>
                    </a:lnTo>
                    <a:lnTo>
                      <a:pt x="324" y="240"/>
                    </a:lnTo>
                    <a:lnTo>
                      <a:pt x="345" y="240"/>
                    </a:lnTo>
                    <a:lnTo>
                      <a:pt x="349" y="238"/>
                    </a:lnTo>
                    <a:lnTo>
                      <a:pt x="351" y="236"/>
                    </a:lnTo>
                    <a:lnTo>
                      <a:pt x="355" y="236"/>
                    </a:lnTo>
                    <a:lnTo>
                      <a:pt x="357" y="234"/>
                    </a:lnTo>
                    <a:lnTo>
                      <a:pt x="359" y="232"/>
                    </a:lnTo>
                    <a:lnTo>
                      <a:pt x="361" y="231"/>
                    </a:lnTo>
                    <a:lnTo>
                      <a:pt x="361" y="232"/>
                    </a:lnTo>
                    <a:lnTo>
                      <a:pt x="361" y="236"/>
                    </a:lnTo>
                    <a:lnTo>
                      <a:pt x="364" y="238"/>
                    </a:lnTo>
                    <a:lnTo>
                      <a:pt x="366" y="236"/>
                    </a:lnTo>
                    <a:lnTo>
                      <a:pt x="364" y="232"/>
                    </a:lnTo>
                    <a:lnTo>
                      <a:pt x="366" y="225"/>
                    </a:lnTo>
                    <a:lnTo>
                      <a:pt x="370" y="204"/>
                    </a:lnTo>
                    <a:lnTo>
                      <a:pt x="372" y="184"/>
                    </a:lnTo>
                    <a:lnTo>
                      <a:pt x="368" y="183"/>
                    </a:lnTo>
                    <a:lnTo>
                      <a:pt x="363" y="183"/>
                    </a:lnTo>
                    <a:lnTo>
                      <a:pt x="357" y="184"/>
                    </a:lnTo>
                    <a:lnTo>
                      <a:pt x="353" y="186"/>
                    </a:lnTo>
                    <a:lnTo>
                      <a:pt x="341" y="190"/>
                    </a:lnTo>
                    <a:lnTo>
                      <a:pt x="334" y="194"/>
                    </a:lnTo>
                    <a:lnTo>
                      <a:pt x="332" y="204"/>
                    </a:lnTo>
                    <a:lnTo>
                      <a:pt x="332" y="213"/>
                    </a:lnTo>
                    <a:lnTo>
                      <a:pt x="328" y="215"/>
                    </a:lnTo>
                    <a:lnTo>
                      <a:pt x="328" y="221"/>
                    </a:lnTo>
                    <a:lnTo>
                      <a:pt x="328" y="225"/>
                    </a:lnTo>
                    <a:lnTo>
                      <a:pt x="324" y="227"/>
                    </a:lnTo>
                    <a:lnTo>
                      <a:pt x="322" y="227"/>
                    </a:lnTo>
                    <a:lnTo>
                      <a:pt x="320" y="231"/>
                    </a:lnTo>
                    <a:lnTo>
                      <a:pt x="320" y="232"/>
                    </a:lnTo>
                    <a:lnTo>
                      <a:pt x="316" y="234"/>
                    </a:lnTo>
                    <a:lnTo>
                      <a:pt x="315" y="234"/>
                    </a:lnTo>
                    <a:lnTo>
                      <a:pt x="315" y="231"/>
                    </a:lnTo>
                    <a:lnTo>
                      <a:pt x="309" y="231"/>
                    </a:lnTo>
                    <a:lnTo>
                      <a:pt x="305" y="231"/>
                    </a:lnTo>
                    <a:lnTo>
                      <a:pt x="303" y="232"/>
                    </a:lnTo>
                    <a:lnTo>
                      <a:pt x="301" y="236"/>
                    </a:lnTo>
                    <a:lnTo>
                      <a:pt x="295" y="236"/>
                    </a:lnTo>
                    <a:lnTo>
                      <a:pt x="292" y="238"/>
                    </a:lnTo>
                    <a:lnTo>
                      <a:pt x="290" y="242"/>
                    </a:lnTo>
                    <a:lnTo>
                      <a:pt x="290" y="244"/>
                    </a:lnTo>
                    <a:lnTo>
                      <a:pt x="288" y="244"/>
                    </a:lnTo>
                    <a:lnTo>
                      <a:pt x="286" y="244"/>
                    </a:lnTo>
                    <a:lnTo>
                      <a:pt x="286" y="244"/>
                    </a:lnTo>
                    <a:lnTo>
                      <a:pt x="288" y="242"/>
                    </a:lnTo>
                    <a:lnTo>
                      <a:pt x="282" y="242"/>
                    </a:lnTo>
                    <a:lnTo>
                      <a:pt x="278" y="244"/>
                    </a:lnTo>
                    <a:lnTo>
                      <a:pt x="276" y="240"/>
                    </a:lnTo>
                    <a:lnTo>
                      <a:pt x="276" y="236"/>
                    </a:lnTo>
                    <a:lnTo>
                      <a:pt x="268" y="236"/>
                    </a:lnTo>
                    <a:lnTo>
                      <a:pt x="263" y="234"/>
                    </a:lnTo>
                    <a:lnTo>
                      <a:pt x="261" y="231"/>
                    </a:lnTo>
                    <a:lnTo>
                      <a:pt x="259" y="225"/>
                    </a:lnTo>
                    <a:lnTo>
                      <a:pt x="249" y="209"/>
                    </a:lnTo>
                    <a:lnTo>
                      <a:pt x="242" y="192"/>
                    </a:lnTo>
                    <a:lnTo>
                      <a:pt x="240" y="194"/>
                    </a:lnTo>
                    <a:lnTo>
                      <a:pt x="238" y="194"/>
                    </a:lnTo>
                    <a:lnTo>
                      <a:pt x="238" y="188"/>
                    </a:lnTo>
                    <a:lnTo>
                      <a:pt x="238" y="181"/>
                    </a:lnTo>
                    <a:lnTo>
                      <a:pt x="242" y="177"/>
                    </a:lnTo>
                    <a:lnTo>
                      <a:pt x="240" y="167"/>
                    </a:lnTo>
                    <a:lnTo>
                      <a:pt x="238" y="160"/>
                    </a:lnTo>
                    <a:lnTo>
                      <a:pt x="238" y="154"/>
                    </a:lnTo>
                    <a:lnTo>
                      <a:pt x="240" y="150"/>
                    </a:lnTo>
                    <a:lnTo>
                      <a:pt x="238" y="144"/>
                    </a:lnTo>
                    <a:lnTo>
                      <a:pt x="236" y="137"/>
                    </a:lnTo>
                    <a:lnTo>
                      <a:pt x="242" y="131"/>
                    </a:lnTo>
                    <a:lnTo>
                      <a:pt x="247" y="125"/>
                    </a:lnTo>
                    <a:lnTo>
                      <a:pt x="247" y="119"/>
                    </a:lnTo>
                    <a:lnTo>
                      <a:pt x="244" y="113"/>
                    </a:lnTo>
                    <a:lnTo>
                      <a:pt x="242" y="115"/>
                    </a:lnTo>
                    <a:lnTo>
                      <a:pt x="240" y="113"/>
                    </a:lnTo>
                    <a:lnTo>
                      <a:pt x="236" y="110"/>
                    </a:lnTo>
                    <a:lnTo>
                      <a:pt x="230" y="110"/>
                    </a:lnTo>
                    <a:lnTo>
                      <a:pt x="224" y="106"/>
                    </a:lnTo>
                    <a:lnTo>
                      <a:pt x="221" y="102"/>
                    </a:lnTo>
                    <a:lnTo>
                      <a:pt x="221" y="100"/>
                    </a:lnTo>
                    <a:lnTo>
                      <a:pt x="219" y="96"/>
                    </a:lnTo>
                    <a:lnTo>
                      <a:pt x="215" y="87"/>
                    </a:lnTo>
                    <a:lnTo>
                      <a:pt x="215" y="83"/>
                    </a:lnTo>
                    <a:lnTo>
                      <a:pt x="211" y="79"/>
                    </a:lnTo>
                    <a:lnTo>
                      <a:pt x="207" y="73"/>
                    </a:lnTo>
                    <a:lnTo>
                      <a:pt x="205" y="69"/>
                    </a:lnTo>
                    <a:lnTo>
                      <a:pt x="205" y="66"/>
                    </a:lnTo>
                    <a:lnTo>
                      <a:pt x="203" y="62"/>
                    </a:lnTo>
                    <a:lnTo>
                      <a:pt x="199" y="60"/>
                    </a:lnTo>
                    <a:lnTo>
                      <a:pt x="197" y="56"/>
                    </a:lnTo>
                    <a:lnTo>
                      <a:pt x="194" y="52"/>
                    </a:lnTo>
                    <a:lnTo>
                      <a:pt x="192" y="50"/>
                    </a:lnTo>
                    <a:lnTo>
                      <a:pt x="188" y="48"/>
                    </a:lnTo>
                    <a:lnTo>
                      <a:pt x="184" y="48"/>
                    </a:lnTo>
                    <a:lnTo>
                      <a:pt x="180" y="46"/>
                    </a:lnTo>
                    <a:lnTo>
                      <a:pt x="176" y="48"/>
                    </a:lnTo>
                    <a:lnTo>
                      <a:pt x="174" y="52"/>
                    </a:lnTo>
                    <a:lnTo>
                      <a:pt x="173" y="56"/>
                    </a:lnTo>
                    <a:lnTo>
                      <a:pt x="165" y="56"/>
                    </a:lnTo>
                    <a:lnTo>
                      <a:pt x="161" y="54"/>
                    </a:lnTo>
                    <a:lnTo>
                      <a:pt x="155" y="50"/>
                    </a:lnTo>
                    <a:lnTo>
                      <a:pt x="153" y="44"/>
                    </a:lnTo>
                    <a:lnTo>
                      <a:pt x="155" y="41"/>
                    </a:lnTo>
                    <a:lnTo>
                      <a:pt x="151" y="37"/>
                    </a:lnTo>
                    <a:lnTo>
                      <a:pt x="148" y="33"/>
                    </a:lnTo>
                    <a:lnTo>
                      <a:pt x="144" y="31"/>
                    </a:lnTo>
                    <a:lnTo>
                      <a:pt x="140" y="29"/>
                    </a:lnTo>
                    <a:lnTo>
                      <a:pt x="138" y="25"/>
                    </a:lnTo>
                    <a:lnTo>
                      <a:pt x="136" y="23"/>
                    </a:lnTo>
                    <a:lnTo>
                      <a:pt x="136" y="19"/>
                    </a:lnTo>
                    <a:lnTo>
                      <a:pt x="132" y="18"/>
                    </a:lnTo>
                    <a:lnTo>
                      <a:pt x="130" y="18"/>
                    </a:lnTo>
                    <a:lnTo>
                      <a:pt x="105" y="16"/>
                    </a:lnTo>
                    <a:lnTo>
                      <a:pt x="105" y="25"/>
                    </a:lnTo>
                    <a:lnTo>
                      <a:pt x="65" y="21"/>
                    </a:lnTo>
                    <a:lnTo>
                      <a:pt x="32" y="4"/>
                    </a:lnTo>
                    <a:lnTo>
                      <a:pt x="32" y="0"/>
                    </a:lnTo>
                    <a:lnTo>
                      <a:pt x="0" y="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09" name="Freeform 137"/>
              <p:cNvSpPr>
                <a:spLocks/>
              </p:cNvSpPr>
              <p:nvPr/>
            </p:nvSpPr>
            <p:spPr bwMode="gray">
              <a:xfrm>
                <a:off x="3434" y="3123"/>
                <a:ext cx="7" cy="11"/>
              </a:xfrm>
              <a:custGeom>
                <a:avLst/>
                <a:gdLst/>
                <a:ahLst/>
                <a:cxnLst>
                  <a:cxn ang="0">
                    <a:pos x="3" y="0"/>
                  </a:cxn>
                  <a:cxn ang="0">
                    <a:pos x="2" y="2"/>
                  </a:cxn>
                  <a:cxn ang="0">
                    <a:pos x="0" y="2"/>
                  </a:cxn>
                  <a:cxn ang="0">
                    <a:pos x="0" y="4"/>
                  </a:cxn>
                  <a:cxn ang="0">
                    <a:pos x="0" y="6"/>
                  </a:cxn>
                  <a:cxn ang="0">
                    <a:pos x="2" y="9"/>
                  </a:cxn>
                  <a:cxn ang="0">
                    <a:pos x="5" y="11"/>
                  </a:cxn>
                  <a:cxn ang="0">
                    <a:pos x="5" y="9"/>
                  </a:cxn>
                  <a:cxn ang="0">
                    <a:pos x="7" y="6"/>
                  </a:cxn>
                  <a:cxn ang="0">
                    <a:pos x="7" y="4"/>
                  </a:cxn>
                  <a:cxn ang="0">
                    <a:pos x="7" y="2"/>
                  </a:cxn>
                  <a:cxn ang="0">
                    <a:pos x="5" y="0"/>
                  </a:cxn>
                  <a:cxn ang="0">
                    <a:pos x="3" y="0"/>
                  </a:cxn>
                </a:cxnLst>
                <a:rect l="0" t="0" r="r" b="b"/>
                <a:pathLst>
                  <a:path w="7" h="11">
                    <a:moveTo>
                      <a:pt x="3" y="0"/>
                    </a:moveTo>
                    <a:lnTo>
                      <a:pt x="2" y="2"/>
                    </a:lnTo>
                    <a:lnTo>
                      <a:pt x="0" y="2"/>
                    </a:lnTo>
                    <a:lnTo>
                      <a:pt x="0" y="4"/>
                    </a:lnTo>
                    <a:lnTo>
                      <a:pt x="0" y="6"/>
                    </a:lnTo>
                    <a:lnTo>
                      <a:pt x="2" y="9"/>
                    </a:lnTo>
                    <a:lnTo>
                      <a:pt x="5" y="11"/>
                    </a:lnTo>
                    <a:lnTo>
                      <a:pt x="5" y="9"/>
                    </a:lnTo>
                    <a:lnTo>
                      <a:pt x="7" y="6"/>
                    </a:lnTo>
                    <a:lnTo>
                      <a:pt x="7" y="4"/>
                    </a:lnTo>
                    <a:lnTo>
                      <a:pt x="7" y="2"/>
                    </a:lnTo>
                    <a:lnTo>
                      <a:pt x="5" y="0"/>
                    </a:lnTo>
                    <a:lnTo>
                      <a:pt x="3"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0" name="Freeform 138"/>
              <p:cNvSpPr>
                <a:spLocks/>
              </p:cNvSpPr>
              <p:nvPr/>
            </p:nvSpPr>
            <p:spPr bwMode="gray">
              <a:xfrm>
                <a:off x="2514" y="2382"/>
                <a:ext cx="154" cy="190"/>
              </a:xfrm>
              <a:custGeom>
                <a:avLst/>
                <a:gdLst/>
                <a:ahLst/>
                <a:cxnLst>
                  <a:cxn ang="0">
                    <a:pos x="4" y="100"/>
                  </a:cxn>
                  <a:cxn ang="0">
                    <a:pos x="6" y="115"/>
                  </a:cxn>
                  <a:cxn ang="0">
                    <a:pos x="8" y="133"/>
                  </a:cxn>
                  <a:cxn ang="0">
                    <a:pos x="10" y="154"/>
                  </a:cxn>
                  <a:cxn ang="0">
                    <a:pos x="12" y="163"/>
                  </a:cxn>
                  <a:cxn ang="0">
                    <a:pos x="20" y="159"/>
                  </a:cxn>
                  <a:cxn ang="0">
                    <a:pos x="27" y="161"/>
                  </a:cxn>
                  <a:cxn ang="0">
                    <a:pos x="37" y="161"/>
                  </a:cxn>
                  <a:cxn ang="0">
                    <a:pos x="43" y="167"/>
                  </a:cxn>
                  <a:cxn ang="0">
                    <a:pos x="44" y="175"/>
                  </a:cxn>
                  <a:cxn ang="0">
                    <a:pos x="50" y="177"/>
                  </a:cxn>
                  <a:cxn ang="0">
                    <a:pos x="54" y="184"/>
                  </a:cxn>
                  <a:cxn ang="0">
                    <a:pos x="60" y="188"/>
                  </a:cxn>
                  <a:cxn ang="0">
                    <a:pos x="62" y="190"/>
                  </a:cxn>
                  <a:cxn ang="0">
                    <a:pos x="68" y="186"/>
                  </a:cxn>
                  <a:cxn ang="0">
                    <a:pos x="68" y="177"/>
                  </a:cxn>
                  <a:cxn ang="0">
                    <a:pos x="73" y="177"/>
                  </a:cxn>
                  <a:cxn ang="0">
                    <a:pos x="83" y="179"/>
                  </a:cxn>
                  <a:cxn ang="0">
                    <a:pos x="89" y="177"/>
                  </a:cxn>
                  <a:cxn ang="0">
                    <a:pos x="89" y="171"/>
                  </a:cxn>
                  <a:cxn ang="0">
                    <a:pos x="92" y="171"/>
                  </a:cxn>
                  <a:cxn ang="0">
                    <a:pos x="140" y="171"/>
                  </a:cxn>
                  <a:cxn ang="0">
                    <a:pos x="144" y="163"/>
                  </a:cxn>
                  <a:cxn ang="0">
                    <a:pos x="142" y="159"/>
                  </a:cxn>
                  <a:cxn ang="0">
                    <a:pos x="140" y="159"/>
                  </a:cxn>
                  <a:cxn ang="0">
                    <a:pos x="154" y="31"/>
                  </a:cxn>
                  <a:cxn ang="0">
                    <a:pos x="112" y="23"/>
                  </a:cxn>
                  <a:cxn ang="0">
                    <a:pos x="64" y="58"/>
                  </a:cxn>
                  <a:cxn ang="0">
                    <a:pos x="58" y="58"/>
                  </a:cxn>
                  <a:cxn ang="0">
                    <a:pos x="52" y="60"/>
                  </a:cxn>
                  <a:cxn ang="0">
                    <a:pos x="50" y="65"/>
                  </a:cxn>
                  <a:cxn ang="0">
                    <a:pos x="50" y="90"/>
                  </a:cxn>
                  <a:cxn ang="0">
                    <a:pos x="4" y="92"/>
                  </a:cxn>
                </a:cxnLst>
                <a:rect l="0" t="0" r="r" b="b"/>
                <a:pathLst>
                  <a:path w="154" h="190">
                    <a:moveTo>
                      <a:pt x="0" y="94"/>
                    </a:moveTo>
                    <a:lnTo>
                      <a:pt x="4" y="100"/>
                    </a:lnTo>
                    <a:lnTo>
                      <a:pt x="8" y="106"/>
                    </a:lnTo>
                    <a:lnTo>
                      <a:pt x="6" y="115"/>
                    </a:lnTo>
                    <a:lnTo>
                      <a:pt x="6" y="123"/>
                    </a:lnTo>
                    <a:lnTo>
                      <a:pt x="8" y="133"/>
                    </a:lnTo>
                    <a:lnTo>
                      <a:pt x="10" y="144"/>
                    </a:lnTo>
                    <a:lnTo>
                      <a:pt x="10" y="154"/>
                    </a:lnTo>
                    <a:lnTo>
                      <a:pt x="8" y="165"/>
                    </a:lnTo>
                    <a:lnTo>
                      <a:pt x="12" y="163"/>
                    </a:lnTo>
                    <a:lnTo>
                      <a:pt x="16" y="161"/>
                    </a:lnTo>
                    <a:lnTo>
                      <a:pt x="20" y="159"/>
                    </a:lnTo>
                    <a:lnTo>
                      <a:pt x="23" y="161"/>
                    </a:lnTo>
                    <a:lnTo>
                      <a:pt x="27" y="161"/>
                    </a:lnTo>
                    <a:lnTo>
                      <a:pt x="31" y="159"/>
                    </a:lnTo>
                    <a:lnTo>
                      <a:pt x="37" y="161"/>
                    </a:lnTo>
                    <a:lnTo>
                      <a:pt x="39" y="163"/>
                    </a:lnTo>
                    <a:lnTo>
                      <a:pt x="43" y="167"/>
                    </a:lnTo>
                    <a:lnTo>
                      <a:pt x="43" y="171"/>
                    </a:lnTo>
                    <a:lnTo>
                      <a:pt x="44" y="175"/>
                    </a:lnTo>
                    <a:lnTo>
                      <a:pt x="48" y="175"/>
                    </a:lnTo>
                    <a:lnTo>
                      <a:pt x="50" y="177"/>
                    </a:lnTo>
                    <a:lnTo>
                      <a:pt x="50" y="182"/>
                    </a:lnTo>
                    <a:lnTo>
                      <a:pt x="54" y="184"/>
                    </a:lnTo>
                    <a:lnTo>
                      <a:pt x="58" y="186"/>
                    </a:lnTo>
                    <a:lnTo>
                      <a:pt x="60" y="188"/>
                    </a:lnTo>
                    <a:lnTo>
                      <a:pt x="62" y="190"/>
                    </a:lnTo>
                    <a:lnTo>
                      <a:pt x="62" y="190"/>
                    </a:lnTo>
                    <a:lnTo>
                      <a:pt x="66" y="190"/>
                    </a:lnTo>
                    <a:lnTo>
                      <a:pt x="68" y="186"/>
                    </a:lnTo>
                    <a:lnTo>
                      <a:pt x="68" y="181"/>
                    </a:lnTo>
                    <a:lnTo>
                      <a:pt x="68" y="177"/>
                    </a:lnTo>
                    <a:lnTo>
                      <a:pt x="69" y="175"/>
                    </a:lnTo>
                    <a:lnTo>
                      <a:pt x="73" y="177"/>
                    </a:lnTo>
                    <a:lnTo>
                      <a:pt x="79" y="179"/>
                    </a:lnTo>
                    <a:lnTo>
                      <a:pt x="83" y="179"/>
                    </a:lnTo>
                    <a:lnTo>
                      <a:pt x="85" y="179"/>
                    </a:lnTo>
                    <a:lnTo>
                      <a:pt x="89" y="177"/>
                    </a:lnTo>
                    <a:lnTo>
                      <a:pt x="89" y="175"/>
                    </a:lnTo>
                    <a:lnTo>
                      <a:pt x="89" y="171"/>
                    </a:lnTo>
                    <a:lnTo>
                      <a:pt x="91" y="169"/>
                    </a:lnTo>
                    <a:lnTo>
                      <a:pt x="92" y="171"/>
                    </a:lnTo>
                    <a:lnTo>
                      <a:pt x="94" y="173"/>
                    </a:lnTo>
                    <a:lnTo>
                      <a:pt x="140" y="171"/>
                    </a:lnTo>
                    <a:lnTo>
                      <a:pt x="140" y="171"/>
                    </a:lnTo>
                    <a:lnTo>
                      <a:pt x="144" y="163"/>
                    </a:lnTo>
                    <a:lnTo>
                      <a:pt x="144" y="161"/>
                    </a:lnTo>
                    <a:lnTo>
                      <a:pt x="142" y="159"/>
                    </a:lnTo>
                    <a:lnTo>
                      <a:pt x="140" y="159"/>
                    </a:lnTo>
                    <a:lnTo>
                      <a:pt x="140" y="159"/>
                    </a:lnTo>
                    <a:lnTo>
                      <a:pt x="131" y="33"/>
                    </a:lnTo>
                    <a:lnTo>
                      <a:pt x="154" y="31"/>
                    </a:lnTo>
                    <a:lnTo>
                      <a:pt x="112" y="0"/>
                    </a:lnTo>
                    <a:lnTo>
                      <a:pt x="112" y="23"/>
                    </a:lnTo>
                    <a:lnTo>
                      <a:pt x="66" y="23"/>
                    </a:lnTo>
                    <a:lnTo>
                      <a:pt x="64" y="58"/>
                    </a:lnTo>
                    <a:lnTo>
                      <a:pt x="62" y="58"/>
                    </a:lnTo>
                    <a:lnTo>
                      <a:pt x="58" y="58"/>
                    </a:lnTo>
                    <a:lnTo>
                      <a:pt x="54" y="60"/>
                    </a:lnTo>
                    <a:lnTo>
                      <a:pt x="52" y="60"/>
                    </a:lnTo>
                    <a:lnTo>
                      <a:pt x="50" y="63"/>
                    </a:lnTo>
                    <a:lnTo>
                      <a:pt x="50" y="65"/>
                    </a:lnTo>
                    <a:lnTo>
                      <a:pt x="50" y="83"/>
                    </a:lnTo>
                    <a:lnTo>
                      <a:pt x="50" y="90"/>
                    </a:lnTo>
                    <a:lnTo>
                      <a:pt x="4" y="92"/>
                    </a:lnTo>
                    <a:lnTo>
                      <a:pt x="4" y="92"/>
                    </a:lnTo>
                    <a:lnTo>
                      <a:pt x="0" y="9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1" name="Freeform 139"/>
              <p:cNvSpPr>
                <a:spLocks/>
              </p:cNvSpPr>
              <p:nvPr/>
            </p:nvSpPr>
            <p:spPr bwMode="gray">
              <a:xfrm>
                <a:off x="2574" y="2413"/>
                <a:ext cx="205" cy="244"/>
              </a:xfrm>
              <a:custGeom>
                <a:avLst/>
                <a:gdLst/>
                <a:ahLst/>
                <a:cxnLst>
                  <a:cxn ang="0">
                    <a:pos x="63" y="240"/>
                  </a:cxn>
                  <a:cxn ang="0">
                    <a:pos x="69" y="234"/>
                  </a:cxn>
                  <a:cxn ang="0">
                    <a:pos x="77" y="236"/>
                  </a:cxn>
                  <a:cxn ang="0">
                    <a:pos x="82" y="226"/>
                  </a:cxn>
                  <a:cxn ang="0">
                    <a:pos x="86" y="213"/>
                  </a:cxn>
                  <a:cxn ang="0">
                    <a:pos x="86" y="203"/>
                  </a:cxn>
                  <a:cxn ang="0">
                    <a:pos x="92" y="197"/>
                  </a:cxn>
                  <a:cxn ang="0">
                    <a:pos x="96" y="188"/>
                  </a:cxn>
                  <a:cxn ang="0">
                    <a:pos x="105" y="180"/>
                  </a:cxn>
                  <a:cxn ang="0">
                    <a:pos x="117" y="173"/>
                  </a:cxn>
                  <a:cxn ang="0">
                    <a:pos x="125" y="163"/>
                  </a:cxn>
                  <a:cxn ang="0">
                    <a:pos x="132" y="151"/>
                  </a:cxn>
                  <a:cxn ang="0">
                    <a:pos x="138" y="146"/>
                  </a:cxn>
                  <a:cxn ang="0">
                    <a:pos x="142" y="146"/>
                  </a:cxn>
                  <a:cxn ang="0">
                    <a:pos x="150" y="150"/>
                  </a:cxn>
                  <a:cxn ang="0">
                    <a:pos x="155" y="150"/>
                  </a:cxn>
                  <a:cxn ang="0">
                    <a:pos x="169" y="146"/>
                  </a:cxn>
                  <a:cxn ang="0">
                    <a:pos x="192" y="140"/>
                  </a:cxn>
                  <a:cxn ang="0">
                    <a:pos x="201" y="136"/>
                  </a:cxn>
                  <a:cxn ang="0">
                    <a:pos x="205" y="126"/>
                  </a:cxn>
                  <a:cxn ang="0">
                    <a:pos x="190" y="92"/>
                  </a:cxn>
                  <a:cxn ang="0">
                    <a:pos x="190" y="82"/>
                  </a:cxn>
                  <a:cxn ang="0">
                    <a:pos x="186" y="71"/>
                  </a:cxn>
                  <a:cxn ang="0">
                    <a:pos x="174" y="63"/>
                  </a:cxn>
                  <a:cxn ang="0">
                    <a:pos x="71" y="2"/>
                  </a:cxn>
                  <a:cxn ang="0">
                    <a:pos x="82" y="128"/>
                  </a:cxn>
                  <a:cxn ang="0">
                    <a:pos x="80" y="140"/>
                  </a:cxn>
                  <a:cxn ang="0">
                    <a:pos x="32" y="140"/>
                  </a:cxn>
                  <a:cxn ang="0">
                    <a:pos x="29" y="144"/>
                  </a:cxn>
                  <a:cxn ang="0">
                    <a:pos x="23" y="148"/>
                  </a:cxn>
                  <a:cxn ang="0">
                    <a:pos x="9" y="144"/>
                  </a:cxn>
                  <a:cxn ang="0">
                    <a:pos x="8" y="155"/>
                  </a:cxn>
                  <a:cxn ang="0">
                    <a:pos x="2" y="159"/>
                  </a:cxn>
                  <a:cxn ang="0">
                    <a:pos x="2" y="173"/>
                  </a:cxn>
                  <a:cxn ang="0">
                    <a:pos x="2" y="182"/>
                  </a:cxn>
                  <a:cxn ang="0">
                    <a:pos x="6" y="194"/>
                  </a:cxn>
                  <a:cxn ang="0">
                    <a:pos x="11" y="201"/>
                  </a:cxn>
                  <a:cxn ang="0">
                    <a:pos x="17" y="201"/>
                  </a:cxn>
                  <a:cxn ang="0">
                    <a:pos x="23" y="199"/>
                  </a:cxn>
                  <a:cxn ang="0">
                    <a:pos x="34" y="201"/>
                  </a:cxn>
                  <a:cxn ang="0">
                    <a:pos x="36" y="209"/>
                  </a:cxn>
                  <a:cxn ang="0">
                    <a:pos x="38" y="219"/>
                  </a:cxn>
                  <a:cxn ang="0">
                    <a:pos x="44" y="224"/>
                  </a:cxn>
                  <a:cxn ang="0">
                    <a:pos x="36" y="232"/>
                  </a:cxn>
                  <a:cxn ang="0">
                    <a:pos x="46" y="234"/>
                  </a:cxn>
                  <a:cxn ang="0">
                    <a:pos x="54" y="242"/>
                  </a:cxn>
                </a:cxnLst>
                <a:rect l="0" t="0" r="r" b="b"/>
                <a:pathLst>
                  <a:path w="205" h="244">
                    <a:moveTo>
                      <a:pt x="57" y="244"/>
                    </a:moveTo>
                    <a:lnTo>
                      <a:pt x="59" y="242"/>
                    </a:lnTo>
                    <a:lnTo>
                      <a:pt x="63" y="240"/>
                    </a:lnTo>
                    <a:lnTo>
                      <a:pt x="65" y="240"/>
                    </a:lnTo>
                    <a:lnTo>
                      <a:pt x="65" y="242"/>
                    </a:lnTo>
                    <a:lnTo>
                      <a:pt x="69" y="234"/>
                    </a:lnTo>
                    <a:lnTo>
                      <a:pt x="71" y="232"/>
                    </a:lnTo>
                    <a:lnTo>
                      <a:pt x="73" y="234"/>
                    </a:lnTo>
                    <a:lnTo>
                      <a:pt x="77" y="236"/>
                    </a:lnTo>
                    <a:lnTo>
                      <a:pt x="79" y="232"/>
                    </a:lnTo>
                    <a:lnTo>
                      <a:pt x="80" y="230"/>
                    </a:lnTo>
                    <a:lnTo>
                      <a:pt x="82" y="226"/>
                    </a:lnTo>
                    <a:lnTo>
                      <a:pt x="82" y="221"/>
                    </a:lnTo>
                    <a:lnTo>
                      <a:pt x="84" y="215"/>
                    </a:lnTo>
                    <a:lnTo>
                      <a:pt x="86" y="213"/>
                    </a:lnTo>
                    <a:lnTo>
                      <a:pt x="84" y="209"/>
                    </a:lnTo>
                    <a:lnTo>
                      <a:pt x="84" y="205"/>
                    </a:lnTo>
                    <a:lnTo>
                      <a:pt x="86" y="203"/>
                    </a:lnTo>
                    <a:lnTo>
                      <a:pt x="86" y="201"/>
                    </a:lnTo>
                    <a:lnTo>
                      <a:pt x="90" y="197"/>
                    </a:lnTo>
                    <a:lnTo>
                      <a:pt x="92" y="197"/>
                    </a:lnTo>
                    <a:lnTo>
                      <a:pt x="94" y="199"/>
                    </a:lnTo>
                    <a:lnTo>
                      <a:pt x="94" y="196"/>
                    </a:lnTo>
                    <a:lnTo>
                      <a:pt x="96" y="188"/>
                    </a:lnTo>
                    <a:lnTo>
                      <a:pt x="98" y="184"/>
                    </a:lnTo>
                    <a:lnTo>
                      <a:pt x="102" y="182"/>
                    </a:lnTo>
                    <a:lnTo>
                      <a:pt x="105" y="180"/>
                    </a:lnTo>
                    <a:lnTo>
                      <a:pt x="111" y="178"/>
                    </a:lnTo>
                    <a:lnTo>
                      <a:pt x="115" y="176"/>
                    </a:lnTo>
                    <a:lnTo>
                      <a:pt x="117" y="173"/>
                    </a:lnTo>
                    <a:lnTo>
                      <a:pt x="117" y="169"/>
                    </a:lnTo>
                    <a:lnTo>
                      <a:pt x="121" y="165"/>
                    </a:lnTo>
                    <a:lnTo>
                      <a:pt x="125" y="163"/>
                    </a:lnTo>
                    <a:lnTo>
                      <a:pt x="126" y="161"/>
                    </a:lnTo>
                    <a:lnTo>
                      <a:pt x="128" y="155"/>
                    </a:lnTo>
                    <a:lnTo>
                      <a:pt x="132" y="151"/>
                    </a:lnTo>
                    <a:lnTo>
                      <a:pt x="136" y="151"/>
                    </a:lnTo>
                    <a:lnTo>
                      <a:pt x="138" y="148"/>
                    </a:lnTo>
                    <a:lnTo>
                      <a:pt x="138" y="146"/>
                    </a:lnTo>
                    <a:lnTo>
                      <a:pt x="140" y="146"/>
                    </a:lnTo>
                    <a:lnTo>
                      <a:pt x="142" y="144"/>
                    </a:lnTo>
                    <a:lnTo>
                      <a:pt x="142" y="146"/>
                    </a:lnTo>
                    <a:lnTo>
                      <a:pt x="146" y="146"/>
                    </a:lnTo>
                    <a:lnTo>
                      <a:pt x="148" y="146"/>
                    </a:lnTo>
                    <a:lnTo>
                      <a:pt x="150" y="150"/>
                    </a:lnTo>
                    <a:lnTo>
                      <a:pt x="151" y="151"/>
                    </a:lnTo>
                    <a:lnTo>
                      <a:pt x="153" y="151"/>
                    </a:lnTo>
                    <a:lnTo>
                      <a:pt x="155" y="150"/>
                    </a:lnTo>
                    <a:lnTo>
                      <a:pt x="157" y="150"/>
                    </a:lnTo>
                    <a:lnTo>
                      <a:pt x="163" y="148"/>
                    </a:lnTo>
                    <a:lnTo>
                      <a:pt x="169" y="146"/>
                    </a:lnTo>
                    <a:lnTo>
                      <a:pt x="176" y="146"/>
                    </a:lnTo>
                    <a:lnTo>
                      <a:pt x="186" y="142"/>
                    </a:lnTo>
                    <a:lnTo>
                      <a:pt x="192" y="140"/>
                    </a:lnTo>
                    <a:lnTo>
                      <a:pt x="199" y="140"/>
                    </a:lnTo>
                    <a:lnTo>
                      <a:pt x="199" y="138"/>
                    </a:lnTo>
                    <a:lnTo>
                      <a:pt x="201" y="136"/>
                    </a:lnTo>
                    <a:lnTo>
                      <a:pt x="201" y="130"/>
                    </a:lnTo>
                    <a:lnTo>
                      <a:pt x="201" y="128"/>
                    </a:lnTo>
                    <a:lnTo>
                      <a:pt x="205" y="126"/>
                    </a:lnTo>
                    <a:lnTo>
                      <a:pt x="203" y="90"/>
                    </a:lnTo>
                    <a:lnTo>
                      <a:pt x="197" y="92"/>
                    </a:lnTo>
                    <a:lnTo>
                      <a:pt x="190" y="92"/>
                    </a:lnTo>
                    <a:lnTo>
                      <a:pt x="192" y="90"/>
                    </a:lnTo>
                    <a:lnTo>
                      <a:pt x="190" y="86"/>
                    </a:lnTo>
                    <a:lnTo>
                      <a:pt x="190" y="82"/>
                    </a:lnTo>
                    <a:lnTo>
                      <a:pt x="190" y="79"/>
                    </a:lnTo>
                    <a:lnTo>
                      <a:pt x="190" y="75"/>
                    </a:lnTo>
                    <a:lnTo>
                      <a:pt x="186" y="71"/>
                    </a:lnTo>
                    <a:lnTo>
                      <a:pt x="182" y="69"/>
                    </a:lnTo>
                    <a:lnTo>
                      <a:pt x="176" y="67"/>
                    </a:lnTo>
                    <a:lnTo>
                      <a:pt x="174" y="63"/>
                    </a:lnTo>
                    <a:lnTo>
                      <a:pt x="173" y="61"/>
                    </a:lnTo>
                    <a:lnTo>
                      <a:pt x="94" y="0"/>
                    </a:lnTo>
                    <a:lnTo>
                      <a:pt x="71" y="2"/>
                    </a:lnTo>
                    <a:lnTo>
                      <a:pt x="80" y="128"/>
                    </a:lnTo>
                    <a:lnTo>
                      <a:pt x="80" y="128"/>
                    </a:lnTo>
                    <a:lnTo>
                      <a:pt x="82" y="128"/>
                    </a:lnTo>
                    <a:lnTo>
                      <a:pt x="84" y="130"/>
                    </a:lnTo>
                    <a:lnTo>
                      <a:pt x="84" y="132"/>
                    </a:lnTo>
                    <a:lnTo>
                      <a:pt x="80" y="140"/>
                    </a:lnTo>
                    <a:lnTo>
                      <a:pt x="80" y="140"/>
                    </a:lnTo>
                    <a:lnTo>
                      <a:pt x="34" y="142"/>
                    </a:lnTo>
                    <a:lnTo>
                      <a:pt x="32" y="140"/>
                    </a:lnTo>
                    <a:lnTo>
                      <a:pt x="31" y="138"/>
                    </a:lnTo>
                    <a:lnTo>
                      <a:pt x="29" y="140"/>
                    </a:lnTo>
                    <a:lnTo>
                      <a:pt x="29" y="144"/>
                    </a:lnTo>
                    <a:lnTo>
                      <a:pt x="29" y="146"/>
                    </a:lnTo>
                    <a:lnTo>
                      <a:pt x="25" y="148"/>
                    </a:lnTo>
                    <a:lnTo>
                      <a:pt x="23" y="148"/>
                    </a:lnTo>
                    <a:lnTo>
                      <a:pt x="19" y="148"/>
                    </a:lnTo>
                    <a:lnTo>
                      <a:pt x="13" y="146"/>
                    </a:lnTo>
                    <a:lnTo>
                      <a:pt x="9" y="144"/>
                    </a:lnTo>
                    <a:lnTo>
                      <a:pt x="8" y="146"/>
                    </a:lnTo>
                    <a:lnTo>
                      <a:pt x="8" y="150"/>
                    </a:lnTo>
                    <a:lnTo>
                      <a:pt x="8" y="155"/>
                    </a:lnTo>
                    <a:lnTo>
                      <a:pt x="6" y="159"/>
                    </a:lnTo>
                    <a:lnTo>
                      <a:pt x="2" y="159"/>
                    </a:lnTo>
                    <a:lnTo>
                      <a:pt x="2" y="159"/>
                    </a:lnTo>
                    <a:lnTo>
                      <a:pt x="0" y="163"/>
                    </a:lnTo>
                    <a:lnTo>
                      <a:pt x="2" y="167"/>
                    </a:lnTo>
                    <a:lnTo>
                      <a:pt x="2" y="173"/>
                    </a:lnTo>
                    <a:lnTo>
                      <a:pt x="0" y="178"/>
                    </a:lnTo>
                    <a:lnTo>
                      <a:pt x="0" y="180"/>
                    </a:lnTo>
                    <a:lnTo>
                      <a:pt x="2" y="182"/>
                    </a:lnTo>
                    <a:lnTo>
                      <a:pt x="4" y="186"/>
                    </a:lnTo>
                    <a:lnTo>
                      <a:pt x="6" y="188"/>
                    </a:lnTo>
                    <a:lnTo>
                      <a:pt x="6" y="194"/>
                    </a:lnTo>
                    <a:lnTo>
                      <a:pt x="8" y="197"/>
                    </a:lnTo>
                    <a:lnTo>
                      <a:pt x="8" y="201"/>
                    </a:lnTo>
                    <a:lnTo>
                      <a:pt x="11" y="201"/>
                    </a:lnTo>
                    <a:lnTo>
                      <a:pt x="11" y="201"/>
                    </a:lnTo>
                    <a:lnTo>
                      <a:pt x="15" y="199"/>
                    </a:lnTo>
                    <a:lnTo>
                      <a:pt x="17" y="201"/>
                    </a:lnTo>
                    <a:lnTo>
                      <a:pt x="21" y="203"/>
                    </a:lnTo>
                    <a:lnTo>
                      <a:pt x="23" y="201"/>
                    </a:lnTo>
                    <a:lnTo>
                      <a:pt x="23" y="199"/>
                    </a:lnTo>
                    <a:lnTo>
                      <a:pt x="25" y="199"/>
                    </a:lnTo>
                    <a:lnTo>
                      <a:pt x="31" y="201"/>
                    </a:lnTo>
                    <a:lnTo>
                      <a:pt x="34" y="201"/>
                    </a:lnTo>
                    <a:lnTo>
                      <a:pt x="34" y="201"/>
                    </a:lnTo>
                    <a:lnTo>
                      <a:pt x="36" y="203"/>
                    </a:lnTo>
                    <a:lnTo>
                      <a:pt x="36" y="209"/>
                    </a:lnTo>
                    <a:lnTo>
                      <a:pt x="36" y="213"/>
                    </a:lnTo>
                    <a:lnTo>
                      <a:pt x="34" y="217"/>
                    </a:lnTo>
                    <a:lnTo>
                      <a:pt x="38" y="219"/>
                    </a:lnTo>
                    <a:lnTo>
                      <a:pt x="38" y="222"/>
                    </a:lnTo>
                    <a:lnTo>
                      <a:pt x="40" y="224"/>
                    </a:lnTo>
                    <a:lnTo>
                      <a:pt x="44" y="224"/>
                    </a:lnTo>
                    <a:lnTo>
                      <a:pt x="34" y="230"/>
                    </a:lnTo>
                    <a:lnTo>
                      <a:pt x="34" y="230"/>
                    </a:lnTo>
                    <a:lnTo>
                      <a:pt x="36" y="232"/>
                    </a:lnTo>
                    <a:lnTo>
                      <a:pt x="40" y="230"/>
                    </a:lnTo>
                    <a:lnTo>
                      <a:pt x="42" y="232"/>
                    </a:lnTo>
                    <a:lnTo>
                      <a:pt x="46" y="234"/>
                    </a:lnTo>
                    <a:lnTo>
                      <a:pt x="48" y="236"/>
                    </a:lnTo>
                    <a:lnTo>
                      <a:pt x="50" y="240"/>
                    </a:lnTo>
                    <a:lnTo>
                      <a:pt x="54" y="242"/>
                    </a:lnTo>
                    <a:lnTo>
                      <a:pt x="57" y="244"/>
                    </a:lnTo>
                    <a:lnTo>
                      <a:pt x="57" y="24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2" name="Freeform 140"/>
              <p:cNvSpPr>
                <a:spLocks noEditPoints="1"/>
              </p:cNvSpPr>
              <p:nvPr/>
            </p:nvSpPr>
            <p:spPr bwMode="gray">
              <a:xfrm>
                <a:off x="3979" y="2703"/>
                <a:ext cx="230" cy="92"/>
              </a:xfrm>
              <a:custGeom>
                <a:avLst/>
                <a:gdLst/>
                <a:ahLst/>
                <a:cxnLst>
                  <a:cxn ang="0">
                    <a:pos x="190" y="40"/>
                  </a:cxn>
                  <a:cxn ang="0">
                    <a:pos x="184" y="40"/>
                  </a:cxn>
                  <a:cxn ang="0">
                    <a:pos x="180" y="44"/>
                  </a:cxn>
                  <a:cxn ang="0">
                    <a:pos x="172" y="40"/>
                  </a:cxn>
                  <a:cxn ang="0">
                    <a:pos x="169" y="40"/>
                  </a:cxn>
                  <a:cxn ang="0">
                    <a:pos x="157" y="61"/>
                  </a:cxn>
                  <a:cxn ang="0">
                    <a:pos x="145" y="61"/>
                  </a:cxn>
                  <a:cxn ang="0">
                    <a:pos x="138" y="65"/>
                  </a:cxn>
                  <a:cxn ang="0">
                    <a:pos x="134" y="71"/>
                  </a:cxn>
                  <a:cxn ang="0">
                    <a:pos x="132" y="84"/>
                  </a:cxn>
                  <a:cxn ang="0">
                    <a:pos x="113" y="74"/>
                  </a:cxn>
                  <a:cxn ang="0">
                    <a:pos x="117" y="88"/>
                  </a:cxn>
                  <a:cxn ang="0">
                    <a:pos x="124" y="92"/>
                  </a:cxn>
                  <a:cxn ang="0">
                    <a:pos x="136" y="92"/>
                  </a:cxn>
                  <a:cxn ang="0">
                    <a:pos x="145" y="88"/>
                  </a:cxn>
                  <a:cxn ang="0">
                    <a:pos x="155" y="88"/>
                  </a:cxn>
                  <a:cxn ang="0">
                    <a:pos x="169" y="84"/>
                  </a:cxn>
                  <a:cxn ang="0">
                    <a:pos x="172" y="74"/>
                  </a:cxn>
                  <a:cxn ang="0">
                    <a:pos x="178" y="69"/>
                  </a:cxn>
                  <a:cxn ang="0">
                    <a:pos x="182" y="61"/>
                  </a:cxn>
                  <a:cxn ang="0">
                    <a:pos x="188" y="50"/>
                  </a:cxn>
                  <a:cxn ang="0">
                    <a:pos x="199" y="46"/>
                  </a:cxn>
                  <a:cxn ang="0">
                    <a:pos x="207" y="44"/>
                  </a:cxn>
                  <a:cxn ang="0">
                    <a:pos x="217" y="42"/>
                  </a:cxn>
                  <a:cxn ang="0">
                    <a:pos x="218" y="30"/>
                  </a:cxn>
                  <a:cxn ang="0">
                    <a:pos x="224" y="32"/>
                  </a:cxn>
                  <a:cxn ang="0">
                    <a:pos x="230" y="28"/>
                  </a:cxn>
                  <a:cxn ang="0">
                    <a:pos x="224" y="19"/>
                  </a:cxn>
                  <a:cxn ang="0">
                    <a:pos x="215" y="15"/>
                  </a:cxn>
                  <a:cxn ang="0">
                    <a:pos x="217" y="9"/>
                  </a:cxn>
                  <a:cxn ang="0">
                    <a:pos x="199" y="0"/>
                  </a:cxn>
                  <a:cxn ang="0">
                    <a:pos x="199" y="7"/>
                  </a:cxn>
                  <a:cxn ang="0">
                    <a:pos x="192" y="15"/>
                  </a:cxn>
                  <a:cxn ang="0">
                    <a:pos x="188" y="26"/>
                  </a:cxn>
                  <a:cxn ang="0">
                    <a:pos x="186" y="32"/>
                  </a:cxn>
                  <a:cxn ang="0">
                    <a:pos x="38" y="76"/>
                  </a:cxn>
                  <a:cxn ang="0">
                    <a:pos x="44" y="71"/>
                  </a:cxn>
                  <a:cxn ang="0">
                    <a:pos x="38" y="63"/>
                  </a:cxn>
                  <a:cxn ang="0">
                    <a:pos x="36" y="48"/>
                  </a:cxn>
                  <a:cxn ang="0">
                    <a:pos x="38" y="38"/>
                  </a:cxn>
                  <a:cxn ang="0">
                    <a:pos x="32" y="23"/>
                  </a:cxn>
                  <a:cxn ang="0">
                    <a:pos x="25" y="13"/>
                  </a:cxn>
                  <a:cxn ang="0">
                    <a:pos x="19" y="13"/>
                  </a:cxn>
                  <a:cxn ang="0">
                    <a:pos x="13" y="19"/>
                  </a:cxn>
                  <a:cxn ang="0">
                    <a:pos x="9" y="23"/>
                  </a:cxn>
                  <a:cxn ang="0">
                    <a:pos x="3" y="13"/>
                  </a:cxn>
                  <a:cxn ang="0">
                    <a:pos x="0" y="23"/>
                  </a:cxn>
                  <a:cxn ang="0">
                    <a:pos x="2" y="32"/>
                  </a:cxn>
                  <a:cxn ang="0">
                    <a:pos x="5" y="51"/>
                  </a:cxn>
                  <a:cxn ang="0">
                    <a:pos x="11" y="57"/>
                  </a:cxn>
                  <a:cxn ang="0">
                    <a:pos x="11" y="65"/>
                  </a:cxn>
                  <a:cxn ang="0">
                    <a:pos x="19" y="69"/>
                  </a:cxn>
                  <a:cxn ang="0">
                    <a:pos x="32" y="80"/>
                  </a:cxn>
                </a:cxnLst>
                <a:rect l="0" t="0" r="r" b="b"/>
                <a:pathLst>
                  <a:path w="230" h="92">
                    <a:moveTo>
                      <a:pt x="186" y="32"/>
                    </a:moveTo>
                    <a:lnTo>
                      <a:pt x="190" y="40"/>
                    </a:lnTo>
                    <a:lnTo>
                      <a:pt x="188" y="42"/>
                    </a:lnTo>
                    <a:lnTo>
                      <a:pt x="184" y="40"/>
                    </a:lnTo>
                    <a:lnTo>
                      <a:pt x="182" y="42"/>
                    </a:lnTo>
                    <a:lnTo>
                      <a:pt x="180" y="44"/>
                    </a:lnTo>
                    <a:lnTo>
                      <a:pt x="176" y="46"/>
                    </a:lnTo>
                    <a:lnTo>
                      <a:pt x="172" y="40"/>
                    </a:lnTo>
                    <a:lnTo>
                      <a:pt x="170" y="40"/>
                    </a:lnTo>
                    <a:lnTo>
                      <a:pt x="169" y="40"/>
                    </a:lnTo>
                    <a:lnTo>
                      <a:pt x="163" y="51"/>
                    </a:lnTo>
                    <a:lnTo>
                      <a:pt x="157" y="61"/>
                    </a:lnTo>
                    <a:lnTo>
                      <a:pt x="151" y="61"/>
                    </a:lnTo>
                    <a:lnTo>
                      <a:pt x="145" y="61"/>
                    </a:lnTo>
                    <a:lnTo>
                      <a:pt x="142" y="63"/>
                    </a:lnTo>
                    <a:lnTo>
                      <a:pt x="138" y="65"/>
                    </a:lnTo>
                    <a:lnTo>
                      <a:pt x="136" y="67"/>
                    </a:lnTo>
                    <a:lnTo>
                      <a:pt x="134" y="71"/>
                    </a:lnTo>
                    <a:lnTo>
                      <a:pt x="132" y="78"/>
                    </a:lnTo>
                    <a:lnTo>
                      <a:pt x="132" y="84"/>
                    </a:lnTo>
                    <a:lnTo>
                      <a:pt x="122" y="80"/>
                    </a:lnTo>
                    <a:lnTo>
                      <a:pt x="113" y="74"/>
                    </a:lnTo>
                    <a:lnTo>
                      <a:pt x="113" y="82"/>
                    </a:lnTo>
                    <a:lnTo>
                      <a:pt x="117" y="88"/>
                    </a:lnTo>
                    <a:lnTo>
                      <a:pt x="121" y="90"/>
                    </a:lnTo>
                    <a:lnTo>
                      <a:pt x="124" y="92"/>
                    </a:lnTo>
                    <a:lnTo>
                      <a:pt x="130" y="92"/>
                    </a:lnTo>
                    <a:lnTo>
                      <a:pt x="136" y="92"/>
                    </a:lnTo>
                    <a:lnTo>
                      <a:pt x="144" y="90"/>
                    </a:lnTo>
                    <a:lnTo>
                      <a:pt x="145" y="88"/>
                    </a:lnTo>
                    <a:lnTo>
                      <a:pt x="153" y="86"/>
                    </a:lnTo>
                    <a:lnTo>
                      <a:pt x="155" y="88"/>
                    </a:lnTo>
                    <a:lnTo>
                      <a:pt x="163" y="88"/>
                    </a:lnTo>
                    <a:lnTo>
                      <a:pt x="169" y="84"/>
                    </a:lnTo>
                    <a:lnTo>
                      <a:pt x="170" y="82"/>
                    </a:lnTo>
                    <a:lnTo>
                      <a:pt x="172" y="74"/>
                    </a:lnTo>
                    <a:lnTo>
                      <a:pt x="174" y="71"/>
                    </a:lnTo>
                    <a:lnTo>
                      <a:pt x="178" y="69"/>
                    </a:lnTo>
                    <a:lnTo>
                      <a:pt x="180" y="65"/>
                    </a:lnTo>
                    <a:lnTo>
                      <a:pt x="182" y="61"/>
                    </a:lnTo>
                    <a:lnTo>
                      <a:pt x="186" y="57"/>
                    </a:lnTo>
                    <a:lnTo>
                      <a:pt x="188" y="50"/>
                    </a:lnTo>
                    <a:lnTo>
                      <a:pt x="190" y="44"/>
                    </a:lnTo>
                    <a:lnTo>
                      <a:pt x="199" y="46"/>
                    </a:lnTo>
                    <a:lnTo>
                      <a:pt x="207" y="46"/>
                    </a:lnTo>
                    <a:lnTo>
                      <a:pt x="207" y="44"/>
                    </a:lnTo>
                    <a:lnTo>
                      <a:pt x="213" y="44"/>
                    </a:lnTo>
                    <a:lnTo>
                      <a:pt x="217" y="42"/>
                    </a:lnTo>
                    <a:lnTo>
                      <a:pt x="220" y="34"/>
                    </a:lnTo>
                    <a:lnTo>
                      <a:pt x="218" y="30"/>
                    </a:lnTo>
                    <a:lnTo>
                      <a:pt x="220" y="30"/>
                    </a:lnTo>
                    <a:lnTo>
                      <a:pt x="224" y="32"/>
                    </a:lnTo>
                    <a:lnTo>
                      <a:pt x="228" y="28"/>
                    </a:lnTo>
                    <a:lnTo>
                      <a:pt x="230" y="28"/>
                    </a:lnTo>
                    <a:lnTo>
                      <a:pt x="228" y="25"/>
                    </a:lnTo>
                    <a:lnTo>
                      <a:pt x="224" y="19"/>
                    </a:lnTo>
                    <a:lnTo>
                      <a:pt x="218" y="17"/>
                    </a:lnTo>
                    <a:lnTo>
                      <a:pt x="215" y="15"/>
                    </a:lnTo>
                    <a:lnTo>
                      <a:pt x="215" y="11"/>
                    </a:lnTo>
                    <a:lnTo>
                      <a:pt x="217" y="9"/>
                    </a:lnTo>
                    <a:lnTo>
                      <a:pt x="209" y="3"/>
                    </a:lnTo>
                    <a:lnTo>
                      <a:pt x="199" y="0"/>
                    </a:lnTo>
                    <a:lnTo>
                      <a:pt x="199" y="3"/>
                    </a:lnTo>
                    <a:lnTo>
                      <a:pt x="199" y="7"/>
                    </a:lnTo>
                    <a:lnTo>
                      <a:pt x="195" y="9"/>
                    </a:lnTo>
                    <a:lnTo>
                      <a:pt x="192" y="15"/>
                    </a:lnTo>
                    <a:lnTo>
                      <a:pt x="188" y="21"/>
                    </a:lnTo>
                    <a:lnTo>
                      <a:pt x="188" y="26"/>
                    </a:lnTo>
                    <a:lnTo>
                      <a:pt x="188" y="32"/>
                    </a:lnTo>
                    <a:lnTo>
                      <a:pt x="186" y="32"/>
                    </a:lnTo>
                    <a:close/>
                    <a:moveTo>
                      <a:pt x="32" y="80"/>
                    </a:moveTo>
                    <a:lnTo>
                      <a:pt x="38" y="76"/>
                    </a:lnTo>
                    <a:lnTo>
                      <a:pt x="46" y="78"/>
                    </a:lnTo>
                    <a:lnTo>
                      <a:pt x="44" y="71"/>
                    </a:lnTo>
                    <a:lnTo>
                      <a:pt x="42" y="63"/>
                    </a:lnTo>
                    <a:lnTo>
                      <a:pt x="38" y="63"/>
                    </a:lnTo>
                    <a:lnTo>
                      <a:pt x="38" y="55"/>
                    </a:lnTo>
                    <a:lnTo>
                      <a:pt x="36" y="48"/>
                    </a:lnTo>
                    <a:lnTo>
                      <a:pt x="38" y="48"/>
                    </a:lnTo>
                    <a:lnTo>
                      <a:pt x="38" y="38"/>
                    </a:lnTo>
                    <a:lnTo>
                      <a:pt x="36" y="30"/>
                    </a:lnTo>
                    <a:lnTo>
                      <a:pt x="32" y="23"/>
                    </a:lnTo>
                    <a:lnTo>
                      <a:pt x="28" y="15"/>
                    </a:lnTo>
                    <a:lnTo>
                      <a:pt x="25" y="13"/>
                    </a:lnTo>
                    <a:lnTo>
                      <a:pt x="19" y="9"/>
                    </a:lnTo>
                    <a:lnTo>
                      <a:pt x="19" y="13"/>
                    </a:lnTo>
                    <a:lnTo>
                      <a:pt x="17" y="21"/>
                    </a:lnTo>
                    <a:lnTo>
                      <a:pt x="13" y="19"/>
                    </a:lnTo>
                    <a:lnTo>
                      <a:pt x="13" y="23"/>
                    </a:lnTo>
                    <a:lnTo>
                      <a:pt x="9" y="23"/>
                    </a:lnTo>
                    <a:lnTo>
                      <a:pt x="9" y="17"/>
                    </a:lnTo>
                    <a:lnTo>
                      <a:pt x="3" y="13"/>
                    </a:lnTo>
                    <a:lnTo>
                      <a:pt x="0" y="13"/>
                    </a:lnTo>
                    <a:lnTo>
                      <a:pt x="0" y="23"/>
                    </a:lnTo>
                    <a:lnTo>
                      <a:pt x="0" y="32"/>
                    </a:lnTo>
                    <a:lnTo>
                      <a:pt x="2" y="32"/>
                    </a:lnTo>
                    <a:lnTo>
                      <a:pt x="3" y="42"/>
                    </a:lnTo>
                    <a:lnTo>
                      <a:pt x="5" y="51"/>
                    </a:lnTo>
                    <a:lnTo>
                      <a:pt x="7" y="53"/>
                    </a:lnTo>
                    <a:lnTo>
                      <a:pt x="11" y="57"/>
                    </a:lnTo>
                    <a:lnTo>
                      <a:pt x="11" y="61"/>
                    </a:lnTo>
                    <a:lnTo>
                      <a:pt x="11" y="65"/>
                    </a:lnTo>
                    <a:lnTo>
                      <a:pt x="15" y="67"/>
                    </a:lnTo>
                    <a:lnTo>
                      <a:pt x="19" y="69"/>
                    </a:lnTo>
                    <a:lnTo>
                      <a:pt x="27" y="76"/>
                    </a:lnTo>
                    <a:lnTo>
                      <a:pt x="32" y="8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3" name="Freeform 141"/>
              <p:cNvSpPr>
                <a:spLocks/>
              </p:cNvSpPr>
              <p:nvPr/>
            </p:nvSpPr>
            <p:spPr bwMode="gray">
              <a:xfrm>
                <a:off x="3255" y="3004"/>
                <a:ext cx="96" cy="207"/>
              </a:xfrm>
              <a:custGeom>
                <a:avLst/>
                <a:gdLst/>
                <a:ahLst/>
                <a:cxnLst>
                  <a:cxn ang="0">
                    <a:pos x="75" y="11"/>
                  </a:cxn>
                  <a:cxn ang="0">
                    <a:pos x="67" y="25"/>
                  </a:cxn>
                  <a:cxn ang="0">
                    <a:pos x="63" y="29"/>
                  </a:cxn>
                  <a:cxn ang="0">
                    <a:pos x="65" y="31"/>
                  </a:cxn>
                  <a:cxn ang="0">
                    <a:pos x="62" y="34"/>
                  </a:cxn>
                  <a:cxn ang="0">
                    <a:pos x="60" y="44"/>
                  </a:cxn>
                  <a:cxn ang="0">
                    <a:pos x="54" y="42"/>
                  </a:cxn>
                  <a:cxn ang="0">
                    <a:pos x="54" y="52"/>
                  </a:cxn>
                  <a:cxn ang="0">
                    <a:pos x="48" y="50"/>
                  </a:cxn>
                  <a:cxn ang="0">
                    <a:pos x="44" y="56"/>
                  </a:cxn>
                  <a:cxn ang="0">
                    <a:pos x="35" y="54"/>
                  </a:cxn>
                  <a:cxn ang="0">
                    <a:pos x="27" y="61"/>
                  </a:cxn>
                  <a:cxn ang="0">
                    <a:pos x="15" y="71"/>
                  </a:cxn>
                  <a:cxn ang="0">
                    <a:pos x="15" y="98"/>
                  </a:cxn>
                  <a:cxn ang="0">
                    <a:pos x="14" y="123"/>
                  </a:cxn>
                  <a:cxn ang="0">
                    <a:pos x="10" y="132"/>
                  </a:cxn>
                  <a:cxn ang="0">
                    <a:pos x="6" y="138"/>
                  </a:cxn>
                  <a:cxn ang="0">
                    <a:pos x="2" y="146"/>
                  </a:cxn>
                  <a:cxn ang="0">
                    <a:pos x="0" y="157"/>
                  </a:cxn>
                  <a:cxn ang="0">
                    <a:pos x="6" y="171"/>
                  </a:cxn>
                  <a:cxn ang="0">
                    <a:pos x="14" y="190"/>
                  </a:cxn>
                  <a:cxn ang="0">
                    <a:pos x="21" y="203"/>
                  </a:cxn>
                  <a:cxn ang="0">
                    <a:pos x="33" y="207"/>
                  </a:cxn>
                  <a:cxn ang="0">
                    <a:pos x="42" y="203"/>
                  </a:cxn>
                  <a:cxn ang="0">
                    <a:pos x="56" y="186"/>
                  </a:cxn>
                  <a:cxn ang="0">
                    <a:pos x="65" y="152"/>
                  </a:cxn>
                  <a:cxn ang="0">
                    <a:pos x="71" y="123"/>
                  </a:cxn>
                  <a:cxn ang="0">
                    <a:pos x="75" y="109"/>
                  </a:cxn>
                  <a:cxn ang="0">
                    <a:pos x="83" y="96"/>
                  </a:cxn>
                  <a:cxn ang="0">
                    <a:pos x="83" y="86"/>
                  </a:cxn>
                  <a:cxn ang="0">
                    <a:pos x="85" y="80"/>
                  </a:cxn>
                  <a:cxn ang="0">
                    <a:pos x="86" y="75"/>
                  </a:cxn>
                  <a:cxn ang="0">
                    <a:pos x="86" y="71"/>
                  </a:cxn>
                  <a:cxn ang="0">
                    <a:pos x="90" y="65"/>
                  </a:cxn>
                  <a:cxn ang="0">
                    <a:pos x="85" y="50"/>
                  </a:cxn>
                  <a:cxn ang="0">
                    <a:pos x="90" y="50"/>
                  </a:cxn>
                  <a:cxn ang="0">
                    <a:pos x="90" y="56"/>
                  </a:cxn>
                  <a:cxn ang="0">
                    <a:pos x="94" y="52"/>
                  </a:cxn>
                  <a:cxn ang="0">
                    <a:pos x="94" y="29"/>
                  </a:cxn>
                  <a:cxn ang="0">
                    <a:pos x="86" y="8"/>
                  </a:cxn>
                  <a:cxn ang="0">
                    <a:pos x="81" y="6"/>
                  </a:cxn>
                </a:cxnLst>
                <a:rect l="0" t="0" r="r" b="b"/>
                <a:pathLst>
                  <a:path w="96" h="207">
                    <a:moveTo>
                      <a:pt x="79" y="0"/>
                    </a:moveTo>
                    <a:lnTo>
                      <a:pt x="75" y="11"/>
                    </a:lnTo>
                    <a:lnTo>
                      <a:pt x="73" y="25"/>
                    </a:lnTo>
                    <a:lnTo>
                      <a:pt x="67" y="25"/>
                    </a:lnTo>
                    <a:lnTo>
                      <a:pt x="63" y="27"/>
                    </a:lnTo>
                    <a:lnTo>
                      <a:pt x="63" y="29"/>
                    </a:lnTo>
                    <a:lnTo>
                      <a:pt x="63" y="29"/>
                    </a:lnTo>
                    <a:lnTo>
                      <a:pt x="65" y="31"/>
                    </a:lnTo>
                    <a:lnTo>
                      <a:pt x="65" y="34"/>
                    </a:lnTo>
                    <a:lnTo>
                      <a:pt x="62" y="34"/>
                    </a:lnTo>
                    <a:lnTo>
                      <a:pt x="62" y="38"/>
                    </a:lnTo>
                    <a:lnTo>
                      <a:pt x="60" y="44"/>
                    </a:lnTo>
                    <a:lnTo>
                      <a:pt x="58" y="42"/>
                    </a:lnTo>
                    <a:lnTo>
                      <a:pt x="54" y="42"/>
                    </a:lnTo>
                    <a:lnTo>
                      <a:pt x="54" y="48"/>
                    </a:lnTo>
                    <a:lnTo>
                      <a:pt x="54" y="52"/>
                    </a:lnTo>
                    <a:lnTo>
                      <a:pt x="52" y="52"/>
                    </a:lnTo>
                    <a:lnTo>
                      <a:pt x="48" y="50"/>
                    </a:lnTo>
                    <a:lnTo>
                      <a:pt x="46" y="54"/>
                    </a:lnTo>
                    <a:lnTo>
                      <a:pt x="44" y="56"/>
                    </a:lnTo>
                    <a:lnTo>
                      <a:pt x="39" y="56"/>
                    </a:lnTo>
                    <a:lnTo>
                      <a:pt x="35" y="54"/>
                    </a:lnTo>
                    <a:lnTo>
                      <a:pt x="35" y="57"/>
                    </a:lnTo>
                    <a:lnTo>
                      <a:pt x="27" y="61"/>
                    </a:lnTo>
                    <a:lnTo>
                      <a:pt x="21" y="65"/>
                    </a:lnTo>
                    <a:lnTo>
                      <a:pt x="15" y="71"/>
                    </a:lnTo>
                    <a:lnTo>
                      <a:pt x="12" y="77"/>
                    </a:lnTo>
                    <a:lnTo>
                      <a:pt x="15" y="98"/>
                    </a:lnTo>
                    <a:lnTo>
                      <a:pt x="19" y="119"/>
                    </a:lnTo>
                    <a:lnTo>
                      <a:pt x="14" y="123"/>
                    </a:lnTo>
                    <a:lnTo>
                      <a:pt x="10" y="127"/>
                    </a:lnTo>
                    <a:lnTo>
                      <a:pt x="10" y="132"/>
                    </a:lnTo>
                    <a:lnTo>
                      <a:pt x="10" y="136"/>
                    </a:lnTo>
                    <a:lnTo>
                      <a:pt x="6" y="138"/>
                    </a:lnTo>
                    <a:lnTo>
                      <a:pt x="4" y="140"/>
                    </a:lnTo>
                    <a:lnTo>
                      <a:pt x="2" y="146"/>
                    </a:lnTo>
                    <a:lnTo>
                      <a:pt x="0" y="152"/>
                    </a:lnTo>
                    <a:lnTo>
                      <a:pt x="0" y="157"/>
                    </a:lnTo>
                    <a:lnTo>
                      <a:pt x="2" y="163"/>
                    </a:lnTo>
                    <a:lnTo>
                      <a:pt x="6" y="171"/>
                    </a:lnTo>
                    <a:lnTo>
                      <a:pt x="10" y="180"/>
                    </a:lnTo>
                    <a:lnTo>
                      <a:pt x="14" y="190"/>
                    </a:lnTo>
                    <a:lnTo>
                      <a:pt x="15" y="198"/>
                    </a:lnTo>
                    <a:lnTo>
                      <a:pt x="21" y="203"/>
                    </a:lnTo>
                    <a:lnTo>
                      <a:pt x="29" y="207"/>
                    </a:lnTo>
                    <a:lnTo>
                      <a:pt x="33" y="207"/>
                    </a:lnTo>
                    <a:lnTo>
                      <a:pt x="33" y="207"/>
                    </a:lnTo>
                    <a:lnTo>
                      <a:pt x="42" y="203"/>
                    </a:lnTo>
                    <a:lnTo>
                      <a:pt x="52" y="198"/>
                    </a:lnTo>
                    <a:lnTo>
                      <a:pt x="56" y="186"/>
                    </a:lnTo>
                    <a:lnTo>
                      <a:pt x="58" y="173"/>
                    </a:lnTo>
                    <a:lnTo>
                      <a:pt x="65" y="152"/>
                    </a:lnTo>
                    <a:lnTo>
                      <a:pt x="73" y="128"/>
                    </a:lnTo>
                    <a:lnTo>
                      <a:pt x="71" y="123"/>
                    </a:lnTo>
                    <a:lnTo>
                      <a:pt x="71" y="117"/>
                    </a:lnTo>
                    <a:lnTo>
                      <a:pt x="75" y="109"/>
                    </a:lnTo>
                    <a:lnTo>
                      <a:pt x="81" y="102"/>
                    </a:lnTo>
                    <a:lnTo>
                      <a:pt x="83" y="96"/>
                    </a:lnTo>
                    <a:lnTo>
                      <a:pt x="85" y="90"/>
                    </a:lnTo>
                    <a:lnTo>
                      <a:pt x="83" y="86"/>
                    </a:lnTo>
                    <a:lnTo>
                      <a:pt x="83" y="82"/>
                    </a:lnTo>
                    <a:lnTo>
                      <a:pt x="85" y="80"/>
                    </a:lnTo>
                    <a:lnTo>
                      <a:pt x="86" y="79"/>
                    </a:lnTo>
                    <a:lnTo>
                      <a:pt x="86" y="75"/>
                    </a:lnTo>
                    <a:lnTo>
                      <a:pt x="86" y="73"/>
                    </a:lnTo>
                    <a:lnTo>
                      <a:pt x="86" y="71"/>
                    </a:lnTo>
                    <a:lnTo>
                      <a:pt x="90" y="69"/>
                    </a:lnTo>
                    <a:lnTo>
                      <a:pt x="90" y="65"/>
                    </a:lnTo>
                    <a:lnTo>
                      <a:pt x="88" y="57"/>
                    </a:lnTo>
                    <a:lnTo>
                      <a:pt x="85" y="50"/>
                    </a:lnTo>
                    <a:lnTo>
                      <a:pt x="86" y="50"/>
                    </a:lnTo>
                    <a:lnTo>
                      <a:pt x="90" y="50"/>
                    </a:lnTo>
                    <a:lnTo>
                      <a:pt x="90" y="54"/>
                    </a:lnTo>
                    <a:lnTo>
                      <a:pt x="90" y="56"/>
                    </a:lnTo>
                    <a:lnTo>
                      <a:pt x="94" y="56"/>
                    </a:lnTo>
                    <a:lnTo>
                      <a:pt x="94" y="52"/>
                    </a:lnTo>
                    <a:lnTo>
                      <a:pt x="96" y="50"/>
                    </a:lnTo>
                    <a:lnTo>
                      <a:pt x="94" y="29"/>
                    </a:lnTo>
                    <a:lnTo>
                      <a:pt x="90" y="9"/>
                    </a:lnTo>
                    <a:lnTo>
                      <a:pt x="86" y="8"/>
                    </a:lnTo>
                    <a:lnTo>
                      <a:pt x="85" y="9"/>
                    </a:lnTo>
                    <a:lnTo>
                      <a:pt x="81" y="6"/>
                    </a:lnTo>
                    <a:lnTo>
                      <a:pt x="79"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4" name="Freeform 142"/>
              <p:cNvSpPr>
                <a:spLocks/>
              </p:cNvSpPr>
              <p:nvPr/>
            </p:nvSpPr>
            <p:spPr bwMode="gray">
              <a:xfrm>
                <a:off x="2985" y="2123"/>
                <a:ext cx="36" cy="35"/>
              </a:xfrm>
              <a:custGeom>
                <a:avLst/>
                <a:gdLst/>
                <a:ahLst/>
                <a:cxnLst>
                  <a:cxn ang="0">
                    <a:pos x="1" y="13"/>
                  </a:cxn>
                  <a:cxn ang="0">
                    <a:pos x="1" y="17"/>
                  </a:cxn>
                  <a:cxn ang="0">
                    <a:pos x="1" y="23"/>
                  </a:cxn>
                  <a:cxn ang="0">
                    <a:pos x="0" y="27"/>
                  </a:cxn>
                  <a:cxn ang="0">
                    <a:pos x="1" y="29"/>
                  </a:cxn>
                  <a:cxn ang="0">
                    <a:pos x="3" y="33"/>
                  </a:cxn>
                  <a:cxn ang="0">
                    <a:pos x="5" y="35"/>
                  </a:cxn>
                  <a:cxn ang="0">
                    <a:pos x="9" y="35"/>
                  </a:cxn>
                  <a:cxn ang="0">
                    <a:pos x="17" y="33"/>
                  </a:cxn>
                  <a:cxn ang="0">
                    <a:pos x="19" y="33"/>
                  </a:cxn>
                  <a:cxn ang="0">
                    <a:pos x="21" y="29"/>
                  </a:cxn>
                  <a:cxn ang="0">
                    <a:pos x="23" y="29"/>
                  </a:cxn>
                  <a:cxn ang="0">
                    <a:pos x="24" y="27"/>
                  </a:cxn>
                  <a:cxn ang="0">
                    <a:pos x="28" y="25"/>
                  </a:cxn>
                  <a:cxn ang="0">
                    <a:pos x="32" y="25"/>
                  </a:cxn>
                  <a:cxn ang="0">
                    <a:pos x="34" y="25"/>
                  </a:cxn>
                  <a:cxn ang="0">
                    <a:pos x="34" y="23"/>
                  </a:cxn>
                  <a:cxn ang="0">
                    <a:pos x="36" y="19"/>
                  </a:cxn>
                  <a:cxn ang="0">
                    <a:pos x="36" y="19"/>
                  </a:cxn>
                  <a:cxn ang="0">
                    <a:pos x="34" y="13"/>
                  </a:cxn>
                  <a:cxn ang="0">
                    <a:pos x="34" y="10"/>
                  </a:cxn>
                  <a:cxn ang="0">
                    <a:pos x="34" y="6"/>
                  </a:cxn>
                  <a:cxn ang="0">
                    <a:pos x="32" y="4"/>
                  </a:cxn>
                  <a:cxn ang="0">
                    <a:pos x="30" y="0"/>
                  </a:cxn>
                  <a:cxn ang="0">
                    <a:pos x="19" y="6"/>
                  </a:cxn>
                  <a:cxn ang="0">
                    <a:pos x="15" y="10"/>
                  </a:cxn>
                  <a:cxn ang="0">
                    <a:pos x="7" y="10"/>
                  </a:cxn>
                  <a:cxn ang="0">
                    <a:pos x="1" y="13"/>
                  </a:cxn>
                </a:cxnLst>
                <a:rect l="0" t="0" r="r" b="b"/>
                <a:pathLst>
                  <a:path w="36" h="35">
                    <a:moveTo>
                      <a:pt x="1" y="13"/>
                    </a:moveTo>
                    <a:lnTo>
                      <a:pt x="1" y="17"/>
                    </a:lnTo>
                    <a:lnTo>
                      <a:pt x="1" y="23"/>
                    </a:lnTo>
                    <a:lnTo>
                      <a:pt x="0" y="27"/>
                    </a:lnTo>
                    <a:lnTo>
                      <a:pt x="1" y="29"/>
                    </a:lnTo>
                    <a:lnTo>
                      <a:pt x="3" y="33"/>
                    </a:lnTo>
                    <a:lnTo>
                      <a:pt x="5" y="35"/>
                    </a:lnTo>
                    <a:lnTo>
                      <a:pt x="9" y="35"/>
                    </a:lnTo>
                    <a:lnTo>
                      <a:pt x="17" y="33"/>
                    </a:lnTo>
                    <a:lnTo>
                      <a:pt x="19" y="33"/>
                    </a:lnTo>
                    <a:lnTo>
                      <a:pt x="21" y="29"/>
                    </a:lnTo>
                    <a:lnTo>
                      <a:pt x="23" y="29"/>
                    </a:lnTo>
                    <a:lnTo>
                      <a:pt x="24" y="27"/>
                    </a:lnTo>
                    <a:lnTo>
                      <a:pt x="28" y="25"/>
                    </a:lnTo>
                    <a:lnTo>
                      <a:pt x="32" y="25"/>
                    </a:lnTo>
                    <a:lnTo>
                      <a:pt x="34" y="25"/>
                    </a:lnTo>
                    <a:lnTo>
                      <a:pt x="34" y="23"/>
                    </a:lnTo>
                    <a:lnTo>
                      <a:pt x="36" y="19"/>
                    </a:lnTo>
                    <a:lnTo>
                      <a:pt x="36" y="19"/>
                    </a:lnTo>
                    <a:lnTo>
                      <a:pt x="34" y="13"/>
                    </a:lnTo>
                    <a:lnTo>
                      <a:pt x="34" y="10"/>
                    </a:lnTo>
                    <a:lnTo>
                      <a:pt x="34" y="6"/>
                    </a:lnTo>
                    <a:lnTo>
                      <a:pt x="32" y="4"/>
                    </a:lnTo>
                    <a:lnTo>
                      <a:pt x="30" y="0"/>
                    </a:lnTo>
                    <a:lnTo>
                      <a:pt x="19" y="6"/>
                    </a:lnTo>
                    <a:lnTo>
                      <a:pt x="15" y="10"/>
                    </a:lnTo>
                    <a:lnTo>
                      <a:pt x="7" y="10"/>
                    </a:lnTo>
                    <a:lnTo>
                      <a:pt x="1" y="1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5" name="Freeform 143"/>
              <p:cNvSpPr>
                <a:spLocks/>
              </p:cNvSpPr>
              <p:nvPr/>
            </p:nvSpPr>
            <p:spPr bwMode="gray">
              <a:xfrm>
                <a:off x="2798" y="1983"/>
                <a:ext cx="10" cy="15"/>
              </a:xfrm>
              <a:custGeom>
                <a:avLst/>
                <a:gdLst/>
                <a:ahLst/>
                <a:cxnLst>
                  <a:cxn ang="0">
                    <a:pos x="2" y="8"/>
                  </a:cxn>
                  <a:cxn ang="0">
                    <a:pos x="2" y="8"/>
                  </a:cxn>
                  <a:cxn ang="0">
                    <a:pos x="0" y="8"/>
                  </a:cxn>
                  <a:cxn ang="0">
                    <a:pos x="0" y="6"/>
                  </a:cxn>
                  <a:cxn ang="0">
                    <a:pos x="2" y="4"/>
                  </a:cxn>
                  <a:cxn ang="0">
                    <a:pos x="2" y="2"/>
                  </a:cxn>
                  <a:cxn ang="0">
                    <a:pos x="4" y="0"/>
                  </a:cxn>
                  <a:cxn ang="0">
                    <a:pos x="4" y="0"/>
                  </a:cxn>
                  <a:cxn ang="0">
                    <a:pos x="6" y="4"/>
                  </a:cxn>
                  <a:cxn ang="0">
                    <a:pos x="10" y="6"/>
                  </a:cxn>
                  <a:cxn ang="0">
                    <a:pos x="8" y="8"/>
                  </a:cxn>
                  <a:cxn ang="0">
                    <a:pos x="8" y="13"/>
                  </a:cxn>
                  <a:cxn ang="0">
                    <a:pos x="8" y="15"/>
                  </a:cxn>
                  <a:cxn ang="0">
                    <a:pos x="6" y="13"/>
                  </a:cxn>
                  <a:cxn ang="0">
                    <a:pos x="2" y="13"/>
                  </a:cxn>
                  <a:cxn ang="0">
                    <a:pos x="2" y="11"/>
                  </a:cxn>
                  <a:cxn ang="0">
                    <a:pos x="2" y="8"/>
                  </a:cxn>
                </a:cxnLst>
                <a:rect l="0" t="0" r="r" b="b"/>
                <a:pathLst>
                  <a:path w="10" h="15">
                    <a:moveTo>
                      <a:pt x="2" y="8"/>
                    </a:moveTo>
                    <a:lnTo>
                      <a:pt x="2" y="8"/>
                    </a:lnTo>
                    <a:lnTo>
                      <a:pt x="0" y="8"/>
                    </a:lnTo>
                    <a:lnTo>
                      <a:pt x="0" y="6"/>
                    </a:lnTo>
                    <a:lnTo>
                      <a:pt x="2" y="4"/>
                    </a:lnTo>
                    <a:lnTo>
                      <a:pt x="2" y="2"/>
                    </a:lnTo>
                    <a:lnTo>
                      <a:pt x="4" y="0"/>
                    </a:lnTo>
                    <a:lnTo>
                      <a:pt x="4" y="0"/>
                    </a:lnTo>
                    <a:lnTo>
                      <a:pt x="6" y="4"/>
                    </a:lnTo>
                    <a:lnTo>
                      <a:pt x="10" y="6"/>
                    </a:lnTo>
                    <a:lnTo>
                      <a:pt x="8" y="8"/>
                    </a:lnTo>
                    <a:lnTo>
                      <a:pt x="8" y="13"/>
                    </a:lnTo>
                    <a:lnTo>
                      <a:pt x="8" y="15"/>
                    </a:lnTo>
                    <a:lnTo>
                      <a:pt x="6" y="13"/>
                    </a:lnTo>
                    <a:lnTo>
                      <a:pt x="2" y="13"/>
                    </a:lnTo>
                    <a:lnTo>
                      <a:pt x="2" y="11"/>
                    </a:lnTo>
                    <a:lnTo>
                      <a:pt x="2" y="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6" name="Freeform 144"/>
              <p:cNvSpPr>
                <a:spLocks/>
              </p:cNvSpPr>
              <p:nvPr/>
            </p:nvSpPr>
            <p:spPr bwMode="gray">
              <a:xfrm>
                <a:off x="2988" y="1860"/>
                <a:ext cx="73" cy="56"/>
              </a:xfrm>
              <a:custGeom>
                <a:avLst/>
                <a:gdLst/>
                <a:ahLst/>
                <a:cxnLst>
                  <a:cxn ang="0">
                    <a:pos x="0" y="25"/>
                  </a:cxn>
                  <a:cxn ang="0">
                    <a:pos x="4" y="29"/>
                  </a:cxn>
                  <a:cxn ang="0">
                    <a:pos x="10" y="35"/>
                  </a:cxn>
                  <a:cxn ang="0">
                    <a:pos x="18" y="37"/>
                  </a:cxn>
                  <a:cxn ang="0">
                    <a:pos x="25" y="37"/>
                  </a:cxn>
                  <a:cxn ang="0">
                    <a:pos x="27" y="50"/>
                  </a:cxn>
                  <a:cxn ang="0">
                    <a:pos x="35" y="50"/>
                  </a:cxn>
                  <a:cxn ang="0">
                    <a:pos x="45" y="52"/>
                  </a:cxn>
                  <a:cxn ang="0">
                    <a:pos x="46" y="54"/>
                  </a:cxn>
                  <a:cxn ang="0">
                    <a:pos x="46" y="56"/>
                  </a:cxn>
                  <a:cxn ang="0">
                    <a:pos x="52" y="52"/>
                  </a:cxn>
                  <a:cxn ang="0">
                    <a:pos x="54" y="52"/>
                  </a:cxn>
                  <a:cxn ang="0">
                    <a:pos x="58" y="52"/>
                  </a:cxn>
                  <a:cxn ang="0">
                    <a:pos x="60" y="50"/>
                  </a:cxn>
                  <a:cxn ang="0">
                    <a:pos x="62" y="48"/>
                  </a:cxn>
                  <a:cxn ang="0">
                    <a:pos x="66" y="48"/>
                  </a:cxn>
                  <a:cxn ang="0">
                    <a:pos x="66" y="46"/>
                  </a:cxn>
                  <a:cxn ang="0">
                    <a:pos x="66" y="40"/>
                  </a:cxn>
                  <a:cxn ang="0">
                    <a:pos x="68" y="33"/>
                  </a:cxn>
                  <a:cxn ang="0">
                    <a:pos x="71" y="29"/>
                  </a:cxn>
                  <a:cxn ang="0">
                    <a:pos x="73" y="23"/>
                  </a:cxn>
                  <a:cxn ang="0">
                    <a:pos x="73" y="21"/>
                  </a:cxn>
                  <a:cxn ang="0">
                    <a:pos x="71" y="21"/>
                  </a:cxn>
                  <a:cxn ang="0">
                    <a:pos x="68" y="19"/>
                  </a:cxn>
                  <a:cxn ang="0">
                    <a:pos x="64" y="17"/>
                  </a:cxn>
                  <a:cxn ang="0">
                    <a:pos x="62" y="16"/>
                  </a:cxn>
                  <a:cxn ang="0">
                    <a:pos x="58" y="14"/>
                  </a:cxn>
                  <a:cxn ang="0">
                    <a:pos x="54" y="14"/>
                  </a:cxn>
                  <a:cxn ang="0">
                    <a:pos x="50" y="10"/>
                  </a:cxn>
                  <a:cxn ang="0">
                    <a:pos x="50" y="8"/>
                  </a:cxn>
                  <a:cxn ang="0">
                    <a:pos x="48" y="8"/>
                  </a:cxn>
                  <a:cxn ang="0">
                    <a:pos x="45" y="8"/>
                  </a:cxn>
                  <a:cxn ang="0">
                    <a:pos x="41" y="8"/>
                  </a:cxn>
                  <a:cxn ang="0">
                    <a:pos x="37" y="6"/>
                  </a:cxn>
                  <a:cxn ang="0">
                    <a:pos x="33" y="4"/>
                  </a:cxn>
                  <a:cxn ang="0">
                    <a:pos x="25" y="2"/>
                  </a:cxn>
                  <a:cxn ang="0">
                    <a:pos x="18" y="0"/>
                  </a:cxn>
                  <a:cxn ang="0">
                    <a:pos x="14" y="0"/>
                  </a:cxn>
                  <a:cxn ang="0">
                    <a:pos x="6" y="2"/>
                  </a:cxn>
                  <a:cxn ang="0">
                    <a:pos x="2" y="2"/>
                  </a:cxn>
                  <a:cxn ang="0">
                    <a:pos x="2" y="4"/>
                  </a:cxn>
                  <a:cxn ang="0">
                    <a:pos x="2" y="16"/>
                  </a:cxn>
                  <a:cxn ang="0">
                    <a:pos x="2" y="25"/>
                  </a:cxn>
                  <a:cxn ang="0">
                    <a:pos x="0" y="25"/>
                  </a:cxn>
                </a:cxnLst>
                <a:rect l="0" t="0" r="r" b="b"/>
                <a:pathLst>
                  <a:path w="73" h="56">
                    <a:moveTo>
                      <a:pt x="0" y="25"/>
                    </a:moveTo>
                    <a:lnTo>
                      <a:pt x="4" y="29"/>
                    </a:lnTo>
                    <a:lnTo>
                      <a:pt x="10" y="35"/>
                    </a:lnTo>
                    <a:lnTo>
                      <a:pt x="18" y="37"/>
                    </a:lnTo>
                    <a:lnTo>
                      <a:pt x="25" y="37"/>
                    </a:lnTo>
                    <a:lnTo>
                      <a:pt x="27" y="50"/>
                    </a:lnTo>
                    <a:lnTo>
                      <a:pt x="35" y="50"/>
                    </a:lnTo>
                    <a:lnTo>
                      <a:pt x="45" y="52"/>
                    </a:lnTo>
                    <a:lnTo>
                      <a:pt x="46" y="54"/>
                    </a:lnTo>
                    <a:lnTo>
                      <a:pt x="46" y="56"/>
                    </a:lnTo>
                    <a:lnTo>
                      <a:pt x="52" y="52"/>
                    </a:lnTo>
                    <a:lnTo>
                      <a:pt x="54" y="52"/>
                    </a:lnTo>
                    <a:lnTo>
                      <a:pt x="58" y="52"/>
                    </a:lnTo>
                    <a:lnTo>
                      <a:pt x="60" y="50"/>
                    </a:lnTo>
                    <a:lnTo>
                      <a:pt x="62" y="48"/>
                    </a:lnTo>
                    <a:lnTo>
                      <a:pt x="66" y="48"/>
                    </a:lnTo>
                    <a:lnTo>
                      <a:pt x="66" y="46"/>
                    </a:lnTo>
                    <a:lnTo>
                      <a:pt x="66" y="40"/>
                    </a:lnTo>
                    <a:lnTo>
                      <a:pt x="68" y="33"/>
                    </a:lnTo>
                    <a:lnTo>
                      <a:pt x="71" y="29"/>
                    </a:lnTo>
                    <a:lnTo>
                      <a:pt x="73" y="23"/>
                    </a:lnTo>
                    <a:lnTo>
                      <a:pt x="73" y="21"/>
                    </a:lnTo>
                    <a:lnTo>
                      <a:pt x="71" y="21"/>
                    </a:lnTo>
                    <a:lnTo>
                      <a:pt x="68" y="19"/>
                    </a:lnTo>
                    <a:lnTo>
                      <a:pt x="64" y="17"/>
                    </a:lnTo>
                    <a:lnTo>
                      <a:pt x="62" y="16"/>
                    </a:lnTo>
                    <a:lnTo>
                      <a:pt x="58" y="14"/>
                    </a:lnTo>
                    <a:lnTo>
                      <a:pt x="54" y="14"/>
                    </a:lnTo>
                    <a:lnTo>
                      <a:pt x="50" y="10"/>
                    </a:lnTo>
                    <a:lnTo>
                      <a:pt x="50" y="8"/>
                    </a:lnTo>
                    <a:lnTo>
                      <a:pt x="48" y="8"/>
                    </a:lnTo>
                    <a:lnTo>
                      <a:pt x="45" y="8"/>
                    </a:lnTo>
                    <a:lnTo>
                      <a:pt x="41" y="8"/>
                    </a:lnTo>
                    <a:lnTo>
                      <a:pt x="37" y="6"/>
                    </a:lnTo>
                    <a:lnTo>
                      <a:pt x="33" y="4"/>
                    </a:lnTo>
                    <a:lnTo>
                      <a:pt x="25" y="2"/>
                    </a:lnTo>
                    <a:lnTo>
                      <a:pt x="18" y="0"/>
                    </a:lnTo>
                    <a:lnTo>
                      <a:pt x="14" y="0"/>
                    </a:lnTo>
                    <a:lnTo>
                      <a:pt x="6" y="2"/>
                    </a:lnTo>
                    <a:lnTo>
                      <a:pt x="2" y="2"/>
                    </a:lnTo>
                    <a:lnTo>
                      <a:pt x="2" y="4"/>
                    </a:lnTo>
                    <a:lnTo>
                      <a:pt x="2" y="16"/>
                    </a:lnTo>
                    <a:lnTo>
                      <a:pt x="2" y="25"/>
                    </a:lnTo>
                    <a:lnTo>
                      <a:pt x="0" y="2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7" name="Freeform 145"/>
              <p:cNvSpPr>
                <a:spLocks/>
              </p:cNvSpPr>
              <p:nvPr/>
            </p:nvSpPr>
            <p:spPr bwMode="gray">
              <a:xfrm>
                <a:off x="2831" y="2279"/>
                <a:ext cx="211" cy="220"/>
              </a:xfrm>
              <a:custGeom>
                <a:avLst/>
                <a:gdLst/>
                <a:ahLst/>
                <a:cxnLst>
                  <a:cxn ang="0">
                    <a:pos x="33" y="5"/>
                  </a:cxn>
                  <a:cxn ang="0">
                    <a:pos x="31" y="13"/>
                  </a:cxn>
                  <a:cxn ang="0">
                    <a:pos x="23" y="19"/>
                  </a:cxn>
                  <a:cxn ang="0">
                    <a:pos x="17" y="23"/>
                  </a:cxn>
                  <a:cxn ang="0">
                    <a:pos x="17" y="32"/>
                  </a:cxn>
                  <a:cxn ang="0">
                    <a:pos x="15" y="40"/>
                  </a:cxn>
                  <a:cxn ang="0">
                    <a:pos x="10" y="44"/>
                  </a:cxn>
                  <a:cxn ang="0">
                    <a:pos x="6" y="46"/>
                  </a:cxn>
                  <a:cxn ang="0">
                    <a:pos x="8" y="51"/>
                  </a:cxn>
                  <a:cxn ang="0">
                    <a:pos x="12" y="82"/>
                  </a:cxn>
                  <a:cxn ang="0">
                    <a:pos x="8" y="86"/>
                  </a:cxn>
                  <a:cxn ang="0">
                    <a:pos x="8" y="92"/>
                  </a:cxn>
                  <a:cxn ang="0">
                    <a:pos x="8" y="107"/>
                  </a:cxn>
                  <a:cxn ang="0">
                    <a:pos x="0" y="115"/>
                  </a:cxn>
                  <a:cxn ang="0">
                    <a:pos x="4" y="120"/>
                  </a:cxn>
                  <a:cxn ang="0">
                    <a:pos x="8" y="130"/>
                  </a:cxn>
                  <a:cxn ang="0">
                    <a:pos x="12" y="136"/>
                  </a:cxn>
                  <a:cxn ang="0">
                    <a:pos x="17" y="145"/>
                  </a:cxn>
                  <a:cxn ang="0">
                    <a:pos x="25" y="147"/>
                  </a:cxn>
                  <a:cxn ang="0">
                    <a:pos x="31" y="151"/>
                  </a:cxn>
                  <a:cxn ang="0">
                    <a:pos x="38" y="157"/>
                  </a:cxn>
                  <a:cxn ang="0">
                    <a:pos x="69" y="172"/>
                  </a:cxn>
                  <a:cxn ang="0">
                    <a:pos x="90" y="157"/>
                  </a:cxn>
                  <a:cxn ang="0">
                    <a:pos x="198" y="209"/>
                  </a:cxn>
                  <a:cxn ang="0">
                    <a:pos x="211" y="180"/>
                  </a:cxn>
                  <a:cxn ang="0">
                    <a:pos x="209" y="67"/>
                  </a:cxn>
                  <a:cxn ang="0">
                    <a:pos x="205" y="61"/>
                  </a:cxn>
                  <a:cxn ang="0">
                    <a:pos x="205" y="49"/>
                  </a:cxn>
                  <a:cxn ang="0">
                    <a:pos x="207" y="40"/>
                  </a:cxn>
                  <a:cxn ang="0">
                    <a:pos x="203" y="28"/>
                  </a:cxn>
                  <a:cxn ang="0">
                    <a:pos x="198" y="23"/>
                  </a:cxn>
                  <a:cxn ang="0">
                    <a:pos x="188" y="21"/>
                  </a:cxn>
                  <a:cxn ang="0">
                    <a:pos x="180" y="13"/>
                  </a:cxn>
                  <a:cxn ang="0">
                    <a:pos x="161" y="7"/>
                  </a:cxn>
                  <a:cxn ang="0">
                    <a:pos x="150" y="15"/>
                  </a:cxn>
                  <a:cxn ang="0">
                    <a:pos x="140" y="24"/>
                  </a:cxn>
                  <a:cxn ang="0">
                    <a:pos x="146" y="30"/>
                  </a:cxn>
                  <a:cxn ang="0">
                    <a:pos x="146" y="38"/>
                  </a:cxn>
                  <a:cxn ang="0">
                    <a:pos x="132" y="49"/>
                  </a:cxn>
                  <a:cxn ang="0">
                    <a:pos x="127" y="44"/>
                  </a:cxn>
                  <a:cxn ang="0">
                    <a:pos x="94" y="34"/>
                  </a:cxn>
                  <a:cxn ang="0">
                    <a:pos x="77" y="15"/>
                  </a:cxn>
                  <a:cxn ang="0">
                    <a:pos x="48" y="11"/>
                  </a:cxn>
                  <a:cxn ang="0">
                    <a:pos x="42" y="7"/>
                  </a:cxn>
                  <a:cxn ang="0">
                    <a:pos x="36" y="1"/>
                  </a:cxn>
                </a:cxnLst>
                <a:rect l="0" t="0" r="r" b="b"/>
                <a:pathLst>
                  <a:path w="211" h="220">
                    <a:moveTo>
                      <a:pt x="36" y="0"/>
                    </a:moveTo>
                    <a:lnTo>
                      <a:pt x="33" y="5"/>
                    </a:lnTo>
                    <a:lnTo>
                      <a:pt x="35" y="9"/>
                    </a:lnTo>
                    <a:lnTo>
                      <a:pt x="31" y="13"/>
                    </a:lnTo>
                    <a:lnTo>
                      <a:pt x="27" y="17"/>
                    </a:lnTo>
                    <a:lnTo>
                      <a:pt x="23" y="19"/>
                    </a:lnTo>
                    <a:lnTo>
                      <a:pt x="19" y="21"/>
                    </a:lnTo>
                    <a:lnTo>
                      <a:pt x="17" y="23"/>
                    </a:lnTo>
                    <a:lnTo>
                      <a:pt x="17" y="26"/>
                    </a:lnTo>
                    <a:lnTo>
                      <a:pt x="17" y="32"/>
                    </a:lnTo>
                    <a:lnTo>
                      <a:pt x="17" y="36"/>
                    </a:lnTo>
                    <a:lnTo>
                      <a:pt x="15" y="40"/>
                    </a:lnTo>
                    <a:lnTo>
                      <a:pt x="13" y="44"/>
                    </a:lnTo>
                    <a:lnTo>
                      <a:pt x="10" y="44"/>
                    </a:lnTo>
                    <a:lnTo>
                      <a:pt x="8" y="44"/>
                    </a:lnTo>
                    <a:lnTo>
                      <a:pt x="6" y="46"/>
                    </a:lnTo>
                    <a:lnTo>
                      <a:pt x="6" y="49"/>
                    </a:lnTo>
                    <a:lnTo>
                      <a:pt x="8" y="51"/>
                    </a:lnTo>
                    <a:lnTo>
                      <a:pt x="6" y="76"/>
                    </a:lnTo>
                    <a:lnTo>
                      <a:pt x="12" y="82"/>
                    </a:lnTo>
                    <a:lnTo>
                      <a:pt x="8" y="84"/>
                    </a:lnTo>
                    <a:lnTo>
                      <a:pt x="8" y="86"/>
                    </a:lnTo>
                    <a:lnTo>
                      <a:pt x="8" y="90"/>
                    </a:lnTo>
                    <a:lnTo>
                      <a:pt x="8" y="92"/>
                    </a:lnTo>
                    <a:lnTo>
                      <a:pt x="8" y="97"/>
                    </a:lnTo>
                    <a:lnTo>
                      <a:pt x="8" y="107"/>
                    </a:lnTo>
                    <a:lnTo>
                      <a:pt x="4" y="113"/>
                    </a:lnTo>
                    <a:lnTo>
                      <a:pt x="0" y="115"/>
                    </a:lnTo>
                    <a:lnTo>
                      <a:pt x="0" y="117"/>
                    </a:lnTo>
                    <a:lnTo>
                      <a:pt x="4" y="120"/>
                    </a:lnTo>
                    <a:lnTo>
                      <a:pt x="6" y="124"/>
                    </a:lnTo>
                    <a:lnTo>
                      <a:pt x="8" y="130"/>
                    </a:lnTo>
                    <a:lnTo>
                      <a:pt x="12" y="132"/>
                    </a:lnTo>
                    <a:lnTo>
                      <a:pt x="12" y="136"/>
                    </a:lnTo>
                    <a:lnTo>
                      <a:pt x="13" y="142"/>
                    </a:lnTo>
                    <a:lnTo>
                      <a:pt x="17" y="145"/>
                    </a:lnTo>
                    <a:lnTo>
                      <a:pt x="21" y="145"/>
                    </a:lnTo>
                    <a:lnTo>
                      <a:pt x="25" y="147"/>
                    </a:lnTo>
                    <a:lnTo>
                      <a:pt x="29" y="149"/>
                    </a:lnTo>
                    <a:lnTo>
                      <a:pt x="31" y="151"/>
                    </a:lnTo>
                    <a:lnTo>
                      <a:pt x="36" y="155"/>
                    </a:lnTo>
                    <a:lnTo>
                      <a:pt x="38" y="157"/>
                    </a:lnTo>
                    <a:lnTo>
                      <a:pt x="67" y="174"/>
                    </a:lnTo>
                    <a:lnTo>
                      <a:pt x="69" y="172"/>
                    </a:lnTo>
                    <a:lnTo>
                      <a:pt x="79" y="165"/>
                    </a:lnTo>
                    <a:lnTo>
                      <a:pt x="90" y="157"/>
                    </a:lnTo>
                    <a:lnTo>
                      <a:pt x="198" y="220"/>
                    </a:lnTo>
                    <a:lnTo>
                      <a:pt x="198" y="209"/>
                    </a:lnTo>
                    <a:lnTo>
                      <a:pt x="211" y="209"/>
                    </a:lnTo>
                    <a:lnTo>
                      <a:pt x="211" y="180"/>
                    </a:lnTo>
                    <a:lnTo>
                      <a:pt x="209" y="67"/>
                    </a:lnTo>
                    <a:lnTo>
                      <a:pt x="209" y="67"/>
                    </a:lnTo>
                    <a:lnTo>
                      <a:pt x="207" y="63"/>
                    </a:lnTo>
                    <a:lnTo>
                      <a:pt x="205" y="61"/>
                    </a:lnTo>
                    <a:lnTo>
                      <a:pt x="205" y="55"/>
                    </a:lnTo>
                    <a:lnTo>
                      <a:pt x="205" y="49"/>
                    </a:lnTo>
                    <a:lnTo>
                      <a:pt x="207" y="46"/>
                    </a:lnTo>
                    <a:lnTo>
                      <a:pt x="207" y="40"/>
                    </a:lnTo>
                    <a:lnTo>
                      <a:pt x="205" y="34"/>
                    </a:lnTo>
                    <a:lnTo>
                      <a:pt x="203" y="28"/>
                    </a:lnTo>
                    <a:lnTo>
                      <a:pt x="203" y="26"/>
                    </a:lnTo>
                    <a:lnTo>
                      <a:pt x="198" y="23"/>
                    </a:lnTo>
                    <a:lnTo>
                      <a:pt x="196" y="21"/>
                    </a:lnTo>
                    <a:lnTo>
                      <a:pt x="188" y="21"/>
                    </a:lnTo>
                    <a:lnTo>
                      <a:pt x="182" y="21"/>
                    </a:lnTo>
                    <a:lnTo>
                      <a:pt x="180" y="13"/>
                    </a:lnTo>
                    <a:lnTo>
                      <a:pt x="169" y="9"/>
                    </a:lnTo>
                    <a:lnTo>
                      <a:pt x="161" y="7"/>
                    </a:lnTo>
                    <a:lnTo>
                      <a:pt x="155" y="9"/>
                    </a:lnTo>
                    <a:lnTo>
                      <a:pt x="150" y="15"/>
                    </a:lnTo>
                    <a:lnTo>
                      <a:pt x="144" y="19"/>
                    </a:lnTo>
                    <a:lnTo>
                      <a:pt x="140" y="24"/>
                    </a:lnTo>
                    <a:lnTo>
                      <a:pt x="142" y="28"/>
                    </a:lnTo>
                    <a:lnTo>
                      <a:pt x="146" y="30"/>
                    </a:lnTo>
                    <a:lnTo>
                      <a:pt x="146" y="34"/>
                    </a:lnTo>
                    <a:lnTo>
                      <a:pt x="146" y="38"/>
                    </a:lnTo>
                    <a:lnTo>
                      <a:pt x="138" y="44"/>
                    </a:lnTo>
                    <a:lnTo>
                      <a:pt x="132" y="49"/>
                    </a:lnTo>
                    <a:lnTo>
                      <a:pt x="129" y="46"/>
                    </a:lnTo>
                    <a:lnTo>
                      <a:pt x="127" y="44"/>
                    </a:lnTo>
                    <a:lnTo>
                      <a:pt x="109" y="40"/>
                    </a:lnTo>
                    <a:lnTo>
                      <a:pt x="94" y="34"/>
                    </a:lnTo>
                    <a:lnTo>
                      <a:pt x="84" y="24"/>
                    </a:lnTo>
                    <a:lnTo>
                      <a:pt x="77" y="15"/>
                    </a:lnTo>
                    <a:lnTo>
                      <a:pt x="63" y="13"/>
                    </a:lnTo>
                    <a:lnTo>
                      <a:pt x="48" y="11"/>
                    </a:lnTo>
                    <a:lnTo>
                      <a:pt x="48" y="7"/>
                    </a:lnTo>
                    <a:lnTo>
                      <a:pt x="42" y="7"/>
                    </a:lnTo>
                    <a:lnTo>
                      <a:pt x="38" y="5"/>
                    </a:lnTo>
                    <a:lnTo>
                      <a:pt x="36" y="1"/>
                    </a:lnTo>
                    <a:lnTo>
                      <a:pt x="3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8" name="Freeform 146"/>
              <p:cNvSpPr>
                <a:spLocks/>
              </p:cNvSpPr>
              <p:nvPr/>
            </p:nvSpPr>
            <p:spPr bwMode="gray">
              <a:xfrm>
                <a:off x="2580" y="2670"/>
                <a:ext cx="55" cy="73"/>
              </a:xfrm>
              <a:custGeom>
                <a:avLst/>
                <a:gdLst/>
                <a:ahLst/>
                <a:cxnLst>
                  <a:cxn ang="0">
                    <a:pos x="0" y="33"/>
                  </a:cxn>
                  <a:cxn ang="0">
                    <a:pos x="2" y="36"/>
                  </a:cxn>
                  <a:cxn ang="0">
                    <a:pos x="3" y="40"/>
                  </a:cxn>
                  <a:cxn ang="0">
                    <a:pos x="11" y="46"/>
                  </a:cxn>
                  <a:cxn ang="0">
                    <a:pos x="19" y="50"/>
                  </a:cxn>
                  <a:cxn ang="0">
                    <a:pos x="25" y="58"/>
                  </a:cxn>
                  <a:cxn ang="0">
                    <a:pos x="32" y="65"/>
                  </a:cxn>
                  <a:cxn ang="0">
                    <a:pos x="36" y="69"/>
                  </a:cxn>
                  <a:cxn ang="0">
                    <a:pos x="40" y="71"/>
                  </a:cxn>
                  <a:cxn ang="0">
                    <a:pos x="46" y="73"/>
                  </a:cxn>
                  <a:cxn ang="0">
                    <a:pos x="51" y="73"/>
                  </a:cxn>
                  <a:cxn ang="0">
                    <a:pos x="51" y="71"/>
                  </a:cxn>
                  <a:cxn ang="0">
                    <a:pos x="51" y="67"/>
                  </a:cxn>
                  <a:cxn ang="0">
                    <a:pos x="49" y="63"/>
                  </a:cxn>
                  <a:cxn ang="0">
                    <a:pos x="51" y="61"/>
                  </a:cxn>
                  <a:cxn ang="0">
                    <a:pos x="53" y="58"/>
                  </a:cxn>
                  <a:cxn ang="0">
                    <a:pos x="53" y="54"/>
                  </a:cxn>
                  <a:cxn ang="0">
                    <a:pos x="55" y="50"/>
                  </a:cxn>
                  <a:cxn ang="0">
                    <a:pos x="53" y="50"/>
                  </a:cxn>
                  <a:cxn ang="0">
                    <a:pos x="49" y="48"/>
                  </a:cxn>
                  <a:cxn ang="0">
                    <a:pos x="48" y="42"/>
                  </a:cxn>
                  <a:cxn ang="0">
                    <a:pos x="46" y="38"/>
                  </a:cxn>
                  <a:cxn ang="0">
                    <a:pos x="44" y="35"/>
                  </a:cxn>
                  <a:cxn ang="0">
                    <a:pos x="38" y="33"/>
                  </a:cxn>
                  <a:cxn ang="0">
                    <a:pos x="36" y="33"/>
                  </a:cxn>
                  <a:cxn ang="0">
                    <a:pos x="38" y="29"/>
                  </a:cxn>
                  <a:cxn ang="0">
                    <a:pos x="42" y="23"/>
                  </a:cxn>
                  <a:cxn ang="0">
                    <a:pos x="42" y="17"/>
                  </a:cxn>
                  <a:cxn ang="0">
                    <a:pos x="40" y="13"/>
                  </a:cxn>
                  <a:cxn ang="0">
                    <a:pos x="40" y="11"/>
                  </a:cxn>
                  <a:cxn ang="0">
                    <a:pos x="36" y="13"/>
                  </a:cxn>
                  <a:cxn ang="0">
                    <a:pos x="32" y="19"/>
                  </a:cxn>
                  <a:cxn ang="0">
                    <a:pos x="30" y="21"/>
                  </a:cxn>
                  <a:cxn ang="0">
                    <a:pos x="28" y="17"/>
                  </a:cxn>
                  <a:cxn ang="0">
                    <a:pos x="30" y="15"/>
                  </a:cxn>
                  <a:cxn ang="0">
                    <a:pos x="30" y="8"/>
                  </a:cxn>
                  <a:cxn ang="0">
                    <a:pos x="28" y="2"/>
                  </a:cxn>
                  <a:cxn ang="0">
                    <a:pos x="26" y="0"/>
                  </a:cxn>
                  <a:cxn ang="0">
                    <a:pos x="26" y="2"/>
                  </a:cxn>
                  <a:cxn ang="0">
                    <a:pos x="25" y="4"/>
                  </a:cxn>
                  <a:cxn ang="0">
                    <a:pos x="21" y="4"/>
                  </a:cxn>
                  <a:cxn ang="0">
                    <a:pos x="19" y="4"/>
                  </a:cxn>
                  <a:cxn ang="0">
                    <a:pos x="19" y="6"/>
                  </a:cxn>
                  <a:cxn ang="0">
                    <a:pos x="17" y="10"/>
                  </a:cxn>
                  <a:cxn ang="0">
                    <a:pos x="13" y="11"/>
                  </a:cxn>
                  <a:cxn ang="0">
                    <a:pos x="11" y="13"/>
                  </a:cxn>
                  <a:cxn ang="0">
                    <a:pos x="9" y="17"/>
                  </a:cxn>
                  <a:cxn ang="0">
                    <a:pos x="5" y="23"/>
                  </a:cxn>
                  <a:cxn ang="0">
                    <a:pos x="2" y="29"/>
                  </a:cxn>
                  <a:cxn ang="0">
                    <a:pos x="0" y="33"/>
                  </a:cxn>
                </a:cxnLst>
                <a:rect l="0" t="0" r="r" b="b"/>
                <a:pathLst>
                  <a:path w="55" h="73">
                    <a:moveTo>
                      <a:pt x="0" y="33"/>
                    </a:moveTo>
                    <a:lnTo>
                      <a:pt x="2" y="36"/>
                    </a:lnTo>
                    <a:lnTo>
                      <a:pt x="3" y="40"/>
                    </a:lnTo>
                    <a:lnTo>
                      <a:pt x="11" y="46"/>
                    </a:lnTo>
                    <a:lnTo>
                      <a:pt x="19" y="50"/>
                    </a:lnTo>
                    <a:lnTo>
                      <a:pt x="25" y="58"/>
                    </a:lnTo>
                    <a:lnTo>
                      <a:pt x="32" y="65"/>
                    </a:lnTo>
                    <a:lnTo>
                      <a:pt x="36" y="69"/>
                    </a:lnTo>
                    <a:lnTo>
                      <a:pt x="40" y="71"/>
                    </a:lnTo>
                    <a:lnTo>
                      <a:pt x="46" y="73"/>
                    </a:lnTo>
                    <a:lnTo>
                      <a:pt x="51" y="73"/>
                    </a:lnTo>
                    <a:lnTo>
                      <a:pt x="51" y="71"/>
                    </a:lnTo>
                    <a:lnTo>
                      <a:pt x="51" y="67"/>
                    </a:lnTo>
                    <a:lnTo>
                      <a:pt x="49" y="63"/>
                    </a:lnTo>
                    <a:lnTo>
                      <a:pt x="51" y="61"/>
                    </a:lnTo>
                    <a:lnTo>
                      <a:pt x="53" y="58"/>
                    </a:lnTo>
                    <a:lnTo>
                      <a:pt x="53" y="54"/>
                    </a:lnTo>
                    <a:lnTo>
                      <a:pt x="55" y="50"/>
                    </a:lnTo>
                    <a:lnTo>
                      <a:pt x="53" y="50"/>
                    </a:lnTo>
                    <a:lnTo>
                      <a:pt x="49" y="48"/>
                    </a:lnTo>
                    <a:lnTo>
                      <a:pt x="48" y="42"/>
                    </a:lnTo>
                    <a:lnTo>
                      <a:pt x="46" y="38"/>
                    </a:lnTo>
                    <a:lnTo>
                      <a:pt x="44" y="35"/>
                    </a:lnTo>
                    <a:lnTo>
                      <a:pt x="38" y="33"/>
                    </a:lnTo>
                    <a:lnTo>
                      <a:pt x="36" y="33"/>
                    </a:lnTo>
                    <a:lnTo>
                      <a:pt x="38" y="29"/>
                    </a:lnTo>
                    <a:lnTo>
                      <a:pt x="42" y="23"/>
                    </a:lnTo>
                    <a:lnTo>
                      <a:pt x="42" y="17"/>
                    </a:lnTo>
                    <a:lnTo>
                      <a:pt x="40" y="13"/>
                    </a:lnTo>
                    <a:lnTo>
                      <a:pt x="40" y="11"/>
                    </a:lnTo>
                    <a:lnTo>
                      <a:pt x="36" y="13"/>
                    </a:lnTo>
                    <a:lnTo>
                      <a:pt x="32" y="19"/>
                    </a:lnTo>
                    <a:lnTo>
                      <a:pt x="30" y="21"/>
                    </a:lnTo>
                    <a:lnTo>
                      <a:pt x="28" y="17"/>
                    </a:lnTo>
                    <a:lnTo>
                      <a:pt x="30" y="15"/>
                    </a:lnTo>
                    <a:lnTo>
                      <a:pt x="30" y="8"/>
                    </a:lnTo>
                    <a:lnTo>
                      <a:pt x="28" y="2"/>
                    </a:lnTo>
                    <a:lnTo>
                      <a:pt x="26" y="0"/>
                    </a:lnTo>
                    <a:lnTo>
                      <a:pt x="26" y="2"/>
                    </a:lnTo>
                    <a:lnTo>
                      <a:pt x="25" y="4"/>
                    </a:lnTo>
                    <a:lnTo>
                      <a:pt x="21" y="4"/>
                    </a:lnTo>
                    <a:lnTo>
                      <a:pt x="19" y="4"/>
                    </a:lnTo>
                    <a:lnTo>
                      <a:pt x="19" y="6"/>
                    </a:lnTo>
                    <a:lnTo>
                      <a:pt x="17" y="10"/>
                    </a:lnTo>
                    <a:lnTo>
                      <a:pt x="13" y="11"/>
                    </a:lnTo>
                    <a:lnTo>
                      <a:pt x="11" y="13"/>
                    </a:lnTo>
                    <a:lnTo>
                      <a:pt x="9" y="17"/>
                    </a:lnTo>
                    <a:lnTo>
                      <a:pt x="5" y="23"/>
                    </a:lnTo>
                    <a:lnTo>
                      <a:pt x="2" y="29"/>
                    </a:lnTo>
                    <a:lnTo>
                      <a:pt x="0" y="3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19" name="Freeform 147"/>
              <p:cNvSpPr>
                <a:spLocks/>
              </p:cNvSpPr>
              <p:nvPr/>
            </p:nvSpPr>
            <p:spPr bwMode="gray">
              <a:xfrm>
                <a:off x="3061" y="3265"/>
                <a:ext cx="23" cy="21"/>
              </a:xfrm>
              <a:custGeom>
                <a:avLst/>
                <a:gdLst/>
                <a:ahLst/>
                <a:cxnLst>
                  <a:cxn ang="0">
                    <a:pos x="12" y="19"/>
                  </a:cxn>
                  <a:cxn ang="0">
                    <a:pos x="12" y="19"/>
                  </a:cxn>
                  <a:cxn ang="0">
                    <a:pos x="14" y="17"/>
                  </a:cxn>
                  <a:cxn ang="0">
                    <a:pos x="16" y="15"/>
                  </a:cxn>
                  <a:cxn ang="0">
                    <a:pos x="18" y="15"/>
                  </a:cxn>
                  <a:cxn ang="0">
                    <a:pos x="21" y="13"/>
                  </a:cxn>
                  <a:cxn ang="0">
                    <a:pos x="23" y="13"/>
                  </a:cxn>
                  <a:cxn ang="0">
                    <a:pos x="23" y="9"/>
                  </a:cxn>
                  <a:cxn ang="0">
                    <a:pos x="21" y="8"/>
                  </a:cxn>
                  <a:cxn ang="0">
                    <a:pos x="19" y="6"/>
                  </a:cxn>
                  <a:cxn ang="0">
                    <a:pos x="18" y="2"/>
                  </a:cxn>
                  <a:cxn ang="0">
                    <a:pos x="16" y="0"/>
                  </a:cxn>
                  <a:cxn ang="0">
                    <a:pos x="16" y="0"/>
                  </a:cxn>
                  <a:cxn ang="0">
                    <a:pos x="12" y="2"/>
                  </a:cxn>
                  <a:cxn ang="0">
                    <a:pos x="8" y="6"/>
                  </a:cxn>
                  <a:cxn ang="0">
                    <a:pos x="4" y="8"/>
                  </a:cxn>
                  <a:cxn ang="0">
                    <a:pos x="2" y="8"/>
                  </a:cxn>
                  <a:cxn ang="0">
                    <a:pos x="0" y="9"/>
                  </a:cxn>
                  <a:cxn ang="0">
                    <a:pos x="0" y="11"/>
                  </a:cxn>
                  <a:cxn ang="0">
                    <a:pos x="2" y="13"/>
                  </a:cxn>
                  <a:cxn ang="0">
                    <a:pos x="2" y="17"/>
                  </a:cxn>
                  <a:cxn ang="0">
                    <a:pos x="4" y="21"/>
                  </a:cxn>
                  <a:cxn ang="0">
                    <a:pos x="6" y="21"/>
                  </a:cxn>
                  <a:cxn ang="0">
                    <a:pos x="10" y="21"/>
                  </a:cxn>
                  <a:cxn ang="0">
                    <a:pos x="12" y="19"/>
                  </a:cxn>
                </a:cxnLst>
                <a:rect l="0" t="0" r="r" b="b"/>
                <a:pathLst>
                  <a:path w="23" h="21">
                    <a:moveTo>
                      <a:pt x="12" y="19"/>
                    </a:moveTo>
                    <a:lnTo>
                      <a:pt x="12" y="19"/>
                    </a:lnTo>
                    <a:lnTo>
                      <a:pt x="14" y="17"/>
                    </a:lnTo>
                    <a:lnTo>
                      <a:pt x="16" y="15"/>
                    </a:lnTo>
                    <a:lnTo>
                      <a:pt x="18" y="15"/>
                    </a:lnTo>
                    <a:lnTo>
                      <a:pt x="21" y="13"/>
                    </a:lnTo>
                    <a:lnTo>
                      <a:pt x="23" y="13"/>
                    </a:lnTo>
                    <a:lnTo>
                      <a:pt x="23" y="9"/>
                    </a:lnTo>
                    <a:lnTo>
                      <a:pt x="21" y="8"/>
                    </a:lnTo>
                    <a:lnTo>
                      <a:pt x="19" y="6"/>
                    </a:lnTo>
                    <a:lnTo>
                      <a:pt x="18" y="2"/>
                    </a:lnTo>
                    <a:lnTo>
                      <a:pt x="16" y="0"/>
                    </a:lnTo>
                    <a:lnTo>
                      <a:pt x="16" y="0"/>
                    </a:lnTo>
                    <a:lnTo>
                      <a:pt x="12" y="2"/>
                    </a:lnTo>
                    <a:lnTo>
                      <a:pt x="8" y="6"/>
                    </a:lnTo>
                    <a:lnTo>
                      <a:pt x="4" y="8"/>
                    </a:lnTo>
                    <a:lnTo>
                      <a:pt x="2" y="8"/>
                    </a:lnTo>
                    <a:lnTo>
                      <a:pt x="0" y="9"/>
                    </a:lnTo>
                    <a:lnTo>
                      <a:pt x="0" y="11"/>
                    </a:lnTo>
                    <a:lnTo>
                      <a:pt x="2" y="13"/>
                    </a:lnTo>
                    <a:lnTo>
                      <a:pt x="2" y="17"/>
                    </a:lnTo>
                    <a:lnTo>
                      <a:pt x="4" y="21"/>
                    </a:lnTo>
                    <a:lnTo>
                      <a:pt x="6" y="21"/>
                    </a:lnTo>
                    <a:lnTo>
                      <a:pt x="10" y="21"/>
                    </a:lnTo>
                    <a:lnTo>
                      <a:pt x="12" y="1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0" name="Freeform 148"/>
              <p:cNvSpPr>
                <a:spLocks/>
              </p:cNvSpPr>
              <p:nvPr/>
            </p:nvSpPr>
            <p:spPr bwMode="gray">
              <a:xfrm>
                <a:off x="3167" y="2255"/>
                <a:ext cx="23" cy="33"/>
              </a:xfrm>
              <a:custGeom>
                <a:avLst/>
                <a:gdLst/>
                <a:ahLst/>
                <a:cxnLst>
                  <a:cxn ang="0">
                    <a:pos x="2" y="33"/>
                  </a:cxn>
                  <a:cxn ang="0">
                    <a:pos x="6" y="31"/>
                  </a:cxn>
                  <a:cxn ang="0">
                    <a:pos x="9" y="29"/>
                  </a:cxn>
                  <a:cxn ang="0">
                    <a:pos x="9" y="29"/>
                  </a:cxn>
                  <a:cxn ang="0">
                    <a:pos x="11" y="25"/>
                  </a:cxn>
                  <a:cxn ang="0">
                    <a:pos x="13" y="24"/>
                  </a:cxn>
                  <a:cxn ang="0">
                    <a:pos x="15" y="24"/>
                  </a:cxn>
                  <a:cxn ang="0">
                    <a:pos x="17" y="18"/>
                  </a:cxn>
                  <a:cxn ang="0">
                    <a:pos x="17" y="14"/>
                  </a:cxn>
                  <a:cxn ang="0">
                    <a:pos x="21" y="8"/>
                  </a:cxn>
                  <a:cxn ang="0">
                    <a:pos x="23" y="2"/>
                  </a:cxn>
                  <a:cxn ang="0">
                    <a:pos x="21" y="0"/>
                  </a:cxn>
                  <a:cxn ang="0">
                    <a:pos x="15" y="0"/>
                  </a:cxn>
                  <a:cxn ang="0">
                    <a:pos x="11" y="4"/>
                  </a:cxn>
                  <a:cxn ang="0">
                    <a:pos x="9" y="6"/>
                  </a:cxn>
                  <a:cxn ang="0">
                    <a:pos x="6" y="18"/>
                  </a:cxn>
                  <a:cxn ang="0">
                    <a:pos x="0" y="27"/>
                  </a:cxn>
                  <a:cxn ang="0">
                    <a:pos x="0" y="31"/>
                  </a:cxn>
                  <a:cxn ang="0">
                    <a:pos x="2" y="33"/>
                  </a:cxn>
                </a:cxnLst>
                <a:rect l="0" t="0" r="r" b="b"/>
                <a:pathLst>
                  <a:path w="23" h="33">
                    <a:moveTo>
                      <a:pt x="2" y="33"/>
                    </a:moveTo>
                    <a:lnTo>
                      <a:pt x="6" y="31"/>
                    </a:lnTo>
                    <a:lnTo>
                      <a:pt x="9" y="29"/>
                    </a:lnTo>
                    <a:lnTo>
                      <a:pt x="9" y="29"/>
                    </a:lnTo>
                    <a:lnTo>
                      <a:pt x="11" y="25"/>
                    </a:lnTo>
                    <a:lnTo>
                      <a:pt x="13" y="24"/>
                    </a:lnTo>
                    <a:lnTo>
                      <a:pt x="15" y="24"/>
                    </a:lnTo>
                    <a:lnTo>
                      <a:pt x="17" y="18"/>
                    </a:lnTo>
                    <a:lnTo>
                      <a:pt x="17" y="14"/>
                    </a:lnTo>
                    <a:lnTo>
                      <a:pt x="21" y="8"/>
                    </a:lnTo>
                    <a:lnTo>
                      <a:pt x="23" y="2"/>
                    </a:lnTo>
                    <a:lnTo>
                      <a:pt x="21" y="0"/>
                    </a:lnTo>
                    <a:lnTo>
                      <a:pt x="15" y="0"/>
                    </a:lnTo>
                    <a:lnTo>
                      <a:pt x="11" y="4"/>
                    </a:lnTo>
                    <a:lnTo>
                      <a:pt x="9" y="6"/>
                    </a:lnTo>
                    <a:lnTo>
                      <a:pt x="6" y="18"/>
                    </a:lnTo>
                    <a:lnTo>
                      <a:pt x="0" y="27"/>
                    </a:lnTo>
                    <a:lnTo>
                      <a:pt x="0" y="31"/>
                    </a:lnTo>
                    <a:lnTo>
                      <a:pt x="2" y="3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1" name="Freeform 149"/>
              <p:cNvSpPr>
                <a:spLocks/>
              </p:cNvSpPr>
              <p:nvPr/>
            </p:nvSpPr>
            <p:spPr bwMode="gray">
              <a:xfrm>
                <a:off x="2990" y="1826"/>
                <a:ext cx="96" cy="55"/>
              </a:xfrm>
              <a:custGeom>
                <a:avLst/>
                <a:gdLst/>
                <a:ahLst/>
                <a:cxnLst>
                  <a:cxn ang="0">
                    <a:pos x="39" y="13"/>
                  </a:cxn>
                  <a:cxn ang="0">
                    <a:pos x="31" y="21"/>
                  </a:cxn>
                  <a:cxn ang="0">
                    <a:pos x="21" y="13"/>
                  </a:cxn>
                  <a:cxn ang="0">
                    <a:pos x="14" y="7"/>
                  </a:cxn>
                  <a:cxn ang="0">
                    <a:pos x="10" y="15"/>
                  </a:cxn>
                  <a:cxn ang="0">
                    <a:pos x="6" y="26"/>
                  </a:cxn>
                  <a:cxn ang="0">
                    <a:pos x="2" y="34"/>
                  </a:cxn>
                  <a:cxn ang="0">
                    <a:pos x="6" y="34"/>
                  </a:cxn>
                  <a:cxn ang="0">
                    <a:pos x="16" y="34"/>
                  </a:cxn>
                  <a:cxn ang="0">
                    <a:pos x="31" y="38"/>
                  </a:cxn>
                  <a:cxn ang="0">
                    <a:pos x="39" y="42"/>
                  </a:cxn>
                  <a:cxn ang="0">
                    <a:pos x="46" y="42"/>
                  </a:cxn>
                  <a:cxn ang="0">
                    <a:pos x="48" y="44"/>
                  </a:cxn>
                  <a:cxn ang="0">
                    <a:pos x="56" y="48"/>
                  </a:cxn>
                  <a:cxn ang="0">
                    <a:pos x="62" y="51"/>
                  </a:cxn>
                  <a:cxn ang="0">
                    <a:pos x="69" y="55"/>
                  </a:cxn>
                  <a:cxn ang="0">
                    <a:pos x="73" y="51"/>
                  </a:cxn>
                  <a:cxn ang="0">
                    <a:pos x="83" y="51"/>
                  </a:cxn>
                  <a:cxn ang="0">
                    <a:pos x="85" y="50"/>
                  </a:cxn>
                  <a:cxn ang="0">
                    <a:pos x="85" y="40"/>
                  </a:cxn>
                  <a:cxn ang="0">
                    <a:pos x="90" y="40"/>
                  </a:cxn>
                  <a:cxn ang="0">
                    <a:pos x="94" y="32"/>
                  </a:cxn>
                  <a:cxn ang="0">
                    <a:pos x="90" y="26"/>
                  </a:cxn>
                  <a:cxn ang="0">
                    <a:pos x="85" y="25"/>
                  </a:cxn>
                  <a:cxn ang="0">
                    <a:pos x="85" y="15"/>
                  </a:cxn>
                  <a:cxn ang="0">
                    <a:pos x="79" y="15"/>
                  </a:cxn>
                  <a:cxn ang="0">
                    <a:pos x="77" y="9"/>
                  </a:cxn>
                  <a:cxn ang="0">
                    <a:pos x="67" y="5"/>
                  </a:cxn>
                  <a:cxn ang="0">
                    <a:pos x="62" y="3"/>
                  </a:cxn>
                  <a:cxn ang="0">
                    <a:pos x="52" y="0"/>
                  </a:cxn>
                  <a:cxn ang="0">
                    <a:pos x="50" y="0"/>
                  </a:cxn>
                  <a:cxn ang="0">
                    <a:pos x="43" y="2"/>
                  </a:cxn>
                </a:cxnLst>
                <a:rect l="0" t="0" r="r" b="b"/>
                <a:pathLst>
                  <a:path w="96" h="55">
                    <a:moveTo>
                      <a:pt x="41" y="2"/>
                    </a:moveTo>
                    <a:lnTo>
                      <a:pt x="39" y="13"/>
                    </a:lnTo>
                    <a:lnTo>
                      <a:pt x="37" y="21"/>
                    </a:lnTo>
                    <a:lnTo>
                      <a:pt x="31" y="21"/>
                    </a:lnTo>
                    <a:lnTo>
                      <a:pt x="25" y="21"/>
                    </a:lnTo>
                    <a:lnTo>
                      <a:pt x="21" y="13"/>
                    </a:lnTo>
                    <a:lnTo>
                      <a:pt x="18" y="5"/>
                    </a:lnTo>
                    <a:lnTo>
                      <a:pt x="14" y="7"/>
                    </a:lnTo>
                    <a:lnTo>
                      <a:pt x="10" y="9"/>
                    </a:lnTo>
                    <a:lnTo>
                      <a:pt x="10" y="15"/>
                    </a:lnTo>
                    <a:lnTo>
                      <a:pt x="10" y="21"/>
                    </a:lnTo>
                    <a:lnTo>
                      <a:pt x="6" y="26"/>
                    </a:lnTo>
                    <a:lnTo>
                      <a:pt x="2" y="32"/>
                    </a:lnTo>
                    <a:lnTo>
                      <a:pt x="2" y="34"/>
                    </a:lnTo>
                    <a:lnTo>
                      <a:pt x="0" y="36"/>
                    </a:lnTo>
                    <a:lnTo>
                      <a:pt x="6" y="34"/>
                    </a:lnTo>
                    <a:lnTo>
                      <a:pt x="12" y="34"/>
                    </a:lnTo>
                    <a:lnTo>
                      <a:pt x="16" y="34"/>
                    </a:lnTo>
                    <a:lnTo>
                      <a:pt x="23" y="36"/>
                    </a:lnTo>
                    <a:lnTo>
                      <a:pt x="31" y="38"/>
                    </a:lnTo>
                    <a:lnTo>
                      <a:pt x="35" y="40"/>
                    </a:lnTo>
                    <a:lnTo>
                      <a:pt x="39" y="42"/>
                    </a:lnTo>
                    <a:lnTo>
                      <a:pt x="43" y="42"/>
                    </a:lnTo>
                    <a:lnTo>
                      <a:pt x="46" y="42"/>
                    </a:lnTo>
                    <a:lnTo>
                      <a:pt x="48" y="42"/>
                    </a:lnTo>
                    <a:lnTo>
                      <a:pt x="48" y="44"/>
                    </a:lnTo>
                    <a:lnTo>
                      <a:pt x="52" y="48"/>
                    </a:lnTo>
                    <a:lnTo>
                      <a:pt x="56" y="48"/>
                    </a:lnTo>
                    <a:lnTo>
                      <a:pt x="60" y="50"/>
                    </a:lnTo>
                    <a:lnTo>
                      <a:pt x="62" y="51"/>
                    </a:lnTo>
                    <a:lnTo>
                      <a:pt x="66" y="53"/>
                    </a:lnTo>
                    <a:lnTo>
                      <a:pt x="69" y="55"/>
                    </a:lnTo>
                    <a:lnTo>
                      <a:pt x="71" y="55"/>
                    </a:lnTo>
                    <a:lnTo>
                      <a:pt x="73" y="51"/>
                    </a:lnTo>
                    <a:lnTo>
                      <a:pt x="79" y="50"/>
                    </a:lnTo>
                    <a:lnTo>
                      <a:pt x="83" y="51"/>
                    </a:lnTo>
                    <a:lnTo>
                      <a:pt x="83" y="51"/>
                    </a:lnTo>
                    <a:lnTo>
                      <a:pt x="85" y="50"/>
                    </a:lnTo>
                    <a:lnTo>
                      <a:pt x="85" y="46"/>
                    </a:lnTo>
                    <a:lnTo>
                      <a:pt x="85" y="40"/>
                    </a:lnTo>
                    <a:lnTo>
                      <a:pt x="87" y="38"/>
                    </a:lnTo>
                    <a:lnTo>
                      <a:pt x="90" y="40"/>
                    </a:lnTo>
                    <a:lnTo>
                      <a:pt x="96" y="38"/>
                    </a:lnTo>
                    <a:lnTo>
                      <a:pt x="94" y="32"/>
                    </a:lnTo>
                    <a:lnTo>
                      <a:pt x="92" y="30"/>
                    </a:lnTo>
                    <a:lnTo>
                      <a:pt x="90" y="26"/>
                    </a:lnTo>
                    <a:lnTo>
                      <a:pt x="87" y="26"/>
                    </a:lnTo>
                    <a:lnTo>
                      <a:pt x="85" y="25"/>
                    </a:lnTo>
                    <a:lnTo>
                      <a:pt x="85" y="19"/>
                    </a:lnTo>
                    <a:lnTo>
                      <a:pt x="85" y="15"/>
                    </a:lnTo>
                    <a:lnTo>
                      <a:pt x="81" y="15"/>
                    </a:lnTo>
                    <a:lnTo>
                      <a:pt x="79" y="15"/>
                    </a:lnTo>
                    <a:lnTo>
                      <a:pt x="77" y="11"/>
                    </a:lnTo>
                    <a:lnTo>
                      <a:pt x="77" y="9"/>
                    </a:lnTo>
                    <a:lnTo>
                      <a:pt x="69" y="11"/>
                    </a:lnTo>
                    <a:lnTo>
                      <a:pt x="67" y="5"/>
                    </a:lnTo>
                    <a:lnTo>
                      <a:pt x="64" y="5"/>
                    </a:lnTo>
                    <a:lnTo>
                      <a:pt x="62" y="3"/>
                    </a:lnTo>
                    <a:lnTo>
                      <a:pt x="58" y="0"/>
                    </a:lnTo>
                    <a:lnTo>
                      <a:pt x="52" y="0"/>
                    </a:lnTo>
                    <a:lnTo>
                      <a:pt x="50" y="0"/>
                    </a:lnTo>
                    <a:lnTo>
                      <a:pt x="50" y="0"/>
                    </a:lnTo>
                    <a:lnTo>
                      <a:pt x="46" y="2"/>
                    </a:lnTo>
                    <a:lnTo>
                      <a:pt x="43" y="2"/>
                    </a:lnTo>
                    <a:lnTo>
                      <a:pt x="41" y="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2" name="Freeform 150"/>
              <p:cNvSpPr>
                <a:spLocks/>
              </p:cNvSpPr>
              <p:nvPr/>
            </p:nvSpPr>
            <p:spPr bwMode="gray">
              <a:xfrm>
                <a:off x="3979" y="2451"/>
                <a:ext cx="86" cy="138"/>
              </a:xfrm>
              <a:custGeom>
                <a:avLst/>
                <a:gdLst/>
                <a:ahLst/>
                <a:cxnLst>
                  <a:cxn ang="0">
                    <a:pos x="63" y="129"/>
                  </a:cxn>
                  <a:cxn ang="0">
                    <a:pos x="65" y="121"/>
                  </a:cxn>
                  <a:cxn ang="0">
                    <a:pos x="61" y="110"/>
                  </a:cxn>
                  <a:cxn ang="0">
                    <a:pos x="55" y="102"/>
                  </a:cxn>
                  <a:cxn ang="0">
                    <a:pos x="51" y="90"/>
                  </a:cxn>
                  <a:cxn ang="0">
                    <a:pos x="48" y="75"/>
                  </a:cxn>
                  <a:cxn ang="0">
                    <a:pos x="38" y="73"/>
                  </a:cxn>
                  <a:cxn ang="0">
                    <a:pos x="30" y="67"/>
                  </a:cxn>
                  <a:cxn ang="0">
                    <a:pos x="23" y="71"/>
                  </a:cxn>
                  <a:cxn ang="0">
                    <a:pos x="17" y="77"/>
                  </a:cxn>
                  <a:cxn ang="0">
                    <a:pos x="11" y="73"/>
                  </a:cxn>
                  <a:cxn ang="0">
                    <a:pos x="5" y="67"/>
                  </a:cxn>
                  <a:cxn ang="0">
                    <a:pos x="3" y="62"/>
                  </a:cxn>
                  <a:cxn ang="0">
                    <a:pos x="7" y="50"/>
                  </a:cxn>
                  <a:cxn ang="0">
                    <a:pos x="0" y="50"/>
                  </a:cxn>
                  <a:cxn ang="0">
                    <a:pos x="3" y="41"/>
                  </a:cxn>
                  <a:cxn ang="0">
                    <a:pos x="7" y="29"/>
                  </a:cxn>
                  <a:cxn ang="0">
                    <a:pos x="11" y="29"/>
                  </a:cxn>
                  <a:cxn ang="0">
                    <a:pos x="19" y="17"/>
                  </a:cxn>
                  <a:cxn ang="0">
                    <a:pos x="15" y="0"/>
                  </a:cxn>
                  <a:cxn ang="0">
                    <a:pos x="28" y="6"/>
                  </a:cxn>
                  <a:cxn ang="0">
                    <a:pos x="30" y="16"/>
                  </a:cxn>
                  <a:cxn ang="0">
                    <a:pos x="38" y="21"/>
                  </a:cxn>
                  <a:cxn ang="0">
                    <a:pos x="48" y="19"/>
                  </a:cxn>
                  <a:cxn ang="0">
                    <a:pos x="57" y="25"/>
                  </a:cxn>
                  <a:cxn ang="0">
                    <a:pos x="53" y="35"/>
                  </a:cxn>
                  <a:cxn ang="0">
                    <a:pos x="51" y="48"/>
                  </a:cxn>
                  <a:cxn ang="0">
                    <a:pos x="42" y="52"/>
                  </a:cxn>
                  <a:cxn ang="0">
                    <a:pos x="51" y="62"/>
                  </a:cxn>
                  <a:cxn ang="0">
                    <a:pos x="59" y="79"/>
                  </a:cxn>
                  <a:cxn ang="0">
                    <a:pos x="65" y="87"/>
                  </a:cxn>
                  <a:cxn ang="0">
                    <a:pos x="74" y="96"/>
                  </a:cxn>
                  <a:cxn ang="0">
                    <a:pos x="78" y="108"/>
                  </a:cxn>
                  <a:cxn ang="0">
                    <a:pos x="84" y="117"/>
                  </a:cxn>
                  <a:cxn ang="0">
                    <a:pos x="84" y="129"/>
                  </a:cxn>
                  <a:cxn ang="0">
                    <a:pos x="76" y="127"/>
                  </a:cxn>
                  <a:cxn ang="0">
                    <a:pos x="69" y="131"/>
                  </a:cxn>
                  <a:cxn ang="0">
                    <a:pos x="65" y="138"/>
                  </a:cxn>
                  <a:cxn ang="0">
                    <a:pos x="59" y="131"/>
                  </a:cxn>
                </a:cxnLst>
                <a:rect l="0" t="0" r="r" b="b"/>
                <a:pathLst>
                  <a:path w="86" h="138">
                    <a:moveTo>
                      <a:pt x="59" y="131"/>
                    </a:moveTo>
                    <a:lnTo>
                      <a:pt x="63" y="129"/>
                    </a:lnTo>
                    <a:lnTo>
                      <a:pt x="65" y="123"/>
                    </a:lnTo>
                    <a:lnTo>
                      <a:pt x="65" y="121"/>
                    </a:lnTo>
                    <a:lnTo>
                      <a:pt x="63" y="113"/>
                    </a:lnTo>
                    <a:lnTo>
                      <a:pt x="61" y="110"/>
                    </a:lnTo>
                    <a:lnTo>
                      <a:pt x="59" y="106"/>
                    </a:lnTo>
                    <a:lnTo>
                      <a:pt x="55" y="102"/>
                    </a:lnTo>
                    <a:lnTo>
                      <a:pt x="53" y="98"/>
                    </a:lnTo>
                    <a:lnTo>
                      <a:pt x="51" y="90"/>
                    </a:lnTo>
                    <a:lnTo>
                      <a:pt x="51" y="85"/>
                    </a:lnTo>
                    <a:lnTo>
                      <a:pt x="48" y="75"/>
                    </a:lnTo>
                    <a:lnTo>
                      <a:pt x="44" y="75"/>
                    </a:lnTo>
                    <a:lnTo>
                      <a:pt x="38" y="73"/>
                    </a:lnTo>
                    <a:lnTo>
                      <a:pt x="36" y="67"/>
                    </a:lnTo>
                    <a:lnTo>
                      <a:pt x="30" y="67"/>
                    </a:lnTo>
                    <a:lnTo>
                      <a:pt x="27" y="69"/>
                    </a:lnTo>
                    <a:lnTo>
                      <a:pt x="23" y="71"/>
                    </a:lnTo>
                    <a:lnTo>
                      <a:pt x="21" y="77"/>
                    </a:lnTo>
                    <a:lnTo>
                      <a:pt x="17" y="77"/>
                    </a:lnTo>
                    <a:lnTo>
                      <a:pt x="15" y="75"/>
                    </a:lnTo>
                    <a:lnTo>
                      <a:pt x="11" y="73"/>
                    </a:lnTo>
                    <a:lnTo>
                      <a:pt x="5" y="73"/>
                    </a:lnTo>
                    <a:lnTo>
                      <a:pt x="5" y="67"/>
                    </a:lnTo>
                    <a:lnTo>
                      <a:pt x="3" y="65"/>
                    </a:lnTo>
                    <a:lnTo>
                      <a:pt x="3" y="62"/>
                    </a:lnTo>
                    <a:lnTo>
                      <a:pt x="9" y="56"/>
                    </a:lnTo>
                    <a:lnTo>
                      <a:pt x="7" y="50"/>
                    </a:lnTo>
                    <a:lnTo>
                      <a:pt x="3" y="52"/>
                    </a:lnTo>
                    <a:lnTo>
                      <a:pt x="0" y="50"/>
                    </a:lnTo>
                    <a:lnTo>
                      <a:pt x="0" y="46"/>
                    </a:lnTo>
                    <a:lnTo>
                      <a:pt x="3" y="41"/>
                    </a:lnTo>
                    <a:lnTo>
                      <a:pt x="3" y="35"/>
                    </a:lnTo>
                    <a:lnTo>
                      <a:pt x="7" y="29"/>
                    </a:lnTo>
                    <a:lnTo>
                      <a:pt x="9" y="29"/>
                    </a:lnTo>
                    <a:lnTo>
                      <a:pt x="11" y="29"/>
                    </a:lnTo>
                    <a:lnTo>
                      <a:pt x="17" y="25"/>
                    </a:lnTo>
                    <a:lnTo>
                      <a:pt x="19" y="17"/>
                    </a:lnTo>
                    <a:lnTo>
                      <a:pt x="13" y="6"/>
                    </a:lnTo>
                    <a:lnTo>
                      <a:pt x="15" y="0"/>
                    </a:lnTo>
                    <a:lnTo>
                      <a:pt x="23" y="0"/>
                    </a:lnTo>
                    <a:lnTo>
                      <a:pt x="28" y="6"/>
                    </a:lnTo>
                    <a:lnTo>
                      <a:pt x="28" y="10"/>
                    </a:lnTo>
                    <a:lnTo>
                      <a:pt x="30" y="16"/>
                    </a:lnTo>
                    <a:lnTo>
                      <a:pt x="36" y="17"/>
                    </a:lnTo>
                    <a:lnTo>
                      <a:pt x="38" y="21"/>
                    </a:lnTo>
                    <a:lnTo>
                      <a:pt x="44" y="23"/>
                    </a:lnTo>
                    <a:lnTo>
                      <a:pt x="48" y="19"/>
                    </a:lnTo>
                    <a:lnTo>
                      <a:pt x="53" y="19"/>
                    </a:lnTo>
                    <a:lnTo>
                      <a:pt x="57" y="25"/>
                    </a:lnTo>
                    <a:lnTo>
                      <a:pt x="57" y="33"/>
                    </a:lnTo>
                    <a:lnTo>
                      <a:pt x="53" y="35"/>
                    </a:lnTo>
                    <a:lnTo>
                      <a:pt x="53" y="46"/>
                    </a:lnTo>
                    <a:lnTo>
                      <a:pt x="51" y="48"/>
                    </a:lnTo>
                    <a:lnTo>
                      <a:pt x="46" y="48"/>
                    </a:lnTo>
                    <a:lnTo>
                      <a:pt x="42" y="52"/>
                    </a:lnTo>
                    <a:lnTo>
                      <a:pt x="44" y="58"/>
                    </a:lnTo>
                    <a:lnTo>
                      <a:pt x="51" y="62"/>
                    </a:lnTo>
                    <a:lnTo>
                      <a:pt x="55" y="71"/>
                    </a:lnTo>
                    <a:lnTo>
                      <a:pt x="59" y="79"/>
                    </a:lnTo>
                    <a:lnTo>
                      <a:pt x="63" y="83"/>
                    </a:lnTo>
                    <a:lnTo>
                      <a:pt x="65" y="87"/>
                    </a:lnTo>
                    <a:lnTo>
                      <a:pt x="69" y="92"/>
                    </a:lnTo>
                    <a:lnTo>
                      <a:pt x="74" y="96"/>
                    </a:lnTo>
                    <a:lnTo>
                      <a:pt x="76" y="102"/>
                    </a:lnTo>
                    <a:lnTo>
                      <a:pt x="78" y="108"/>
                    </a:lnTo>
                    <a:lnTo>
                      <a:pt x="84" y="112"/>
                    </a:lnTo>
                    <a:lnTo>
                      <a:pt x="84" y="117"/>
                    </a:lnTo>
                    <a:lnTo>
                      <a:pt x="86" y="125"/>
                    </a:lnTo>
                    <a:lnTo>
                      <a:pt x="84" y="129"/>
                    </a:lnTo>
                    <a:lnTo>
                      <a:pt x="78" y="131"/>
                    </a:lnTo>
                    <a:lnTo>
                      <a:pt x="76" y="127"/>
                    </a:lnTo>
                    <a:lnTo>
                      <a:pt x="73" y="127"/>
                    </a:lnTo>
                    <a:lnTo>
                      <a:pt x="69" y="131"/>
                    </a:lnTo>
                    <a:lnTo>
                      <a:pt x="69" y="136"/>
                    </a:lnTo>
                    <a:lnTo>
                      <a:pt x="65" y="138"/>
                    </a:lnTo>
                    <a:lnTo>
                      <a:pt x="61" y="135"/>
                    </a:lnTo>
                    <a:lnTo>
                      <a:pt x="59" y="13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3" name="Freeform 151"/>
              <p:cNvSpPr>
                <a:spLocks noEditPoints="1"/>
              </p:cNvSpPr>
              <p:nvPr/>
            </p:nvSpPr>
            <p:spPr bwMode="gray">
              <a:xfrm>
                <a:off x="3591" y="2110"/>
                <a:ext cx="134" cy="67"/>
              </a:xfrm>
              <a:custGeom>
                <a:avLst/>
                <a:gdLst/>
                <a:ahLst/>
                <a:cxnLst>
                  <a:cxn ang="0">
                    <a:pos x="40" y="63"/>
                  </a:cxn>
                  <a:cxn ang="0">
                    <a:pos x="31" y="67"/>
                  </a:cxn>
                  <a:cxn ang="0">
                    <a:pos x="27" y="65"/>
                  </a:cxn>
                  <a:cxn ang="0">
                    <a:pos x="19" y="63"/>
                  </a:cxn>
                  <a:cxn ang="0">
                    <a:pos x="11" y="63"/>
                  </a:cxn>
                  <a:cxn ang="0">
                    <a:pos x="2" y="61"/>
                  </a:cxn>
                  <a:cxn ang="0">
                    <a:pos x="6" y="53"/>
                  </a:cxn>
                  <a:cxn ang="0">
                    <a:pos x="13" y="51"/>
                  </a:cxn>
                  <a:cxn ang="0">
                    <a:pos x="15" y="53"/>
                  </a:cxn>
                  <a:cxn ang="0">
                    <a:pos x="17" y="55"/>
                  </a:cxn>
                  <a:cxn ang="0">
                    <a:pos x="19" y="51"/>
                  </a:cxn>
                  <a:cxn ang="0">
                    <a:pos x="23" y="50"/>
                  </a:cxn>
                  <a:cxn ang="0">
                    <a:pos x="29" y="51"/>
                  </a:cxn>
                  <a:cxn ang="0">
                    <a:pos x="38" y="40"/>
                  </a:cxn>
                  <a:cxn ang="0">
                    <a:pos x="40" y="38"/>
                  </a:cxn>
                  <a:cxn ang="0">
                    <a:pos x="35" y="36"/>
                  </a:cxn>
                  <a:cxn ang="0">
                    <a:pos x="27" y="32"/>
                  </a:cxn>
                  <a:cxn ang="0">
                    <a:pos x="23" y="32"/>
                  </a:cxn>
                  <a:cxn ang="0">
                    <a:pos x="23" y="30"/>
                  </a:cxn>
                  <a:cxn ang="0">
                    <a:pos x="23" y="28"/>
                  </a:cxn>
                  <a:cxn ang="0">
                    <a:pos x="19" y="28"/>
                  </a:cxn>
                  <a:cxn ang="0">
                    <a:pos x="11" y="25"/>
                  </a:cxn>
                  <a:cxn ang="0">
                    <a:pos x="15" y="23"/>
                  </a:cxn>
                  <a:cxn ang="0">
                    <a:pos x="21" y="17"/>
                  </a:cxn>
                  <a:cxn ang="0">
                    <a:pos x="19" y="11"/>
                  </a:cxn>
                  <a:cxn ang="0">
                    <a:pos x="15" y="13"/>
                  </a:cxn>
                  <a:cxn ang="0">
                    <a:pos x="25" y="5"/>
                  </a:cxn>
                  <a:cxn ang="0">
                    <a:pos x="42" y="9"/>
                  </a:cxn>
                  <a:cxn ang="0">
                    <a:pos x="50" y="9"/>
                  </a:cxn>
                  <a:cxn ang="0">
                    <a:pos x="54" y="5"/>
                  </a:cxn>
                  <a:cxn ang="0">
                    <a:pos x="58" y="3"/>
                  </a:cxn>
                  <a:cxn ang="0">
                    <a:pos x="65" y="2"/>
                  </a:cxn>
                  <a:cxn ang="0">
                    <a:pos x="71" y="7"/>
                  </a:cxn>
                  <a:cxn ang="0">
                    <a:pos x="81" y="3"/>
                  </a:cxn>
                  <a:cxn ang="0">
                    <a:pos x="94" y="0"/>
                  </a:cxn>
                  <a:cxn ang="0">
                    <a:pos x="109" y="0"/>
                  </a:cxn>
                  <a:cxn ang="0">
                    <a:pos x="119" y="2"/>
                  </a:cxn>
                  <a:cxn ang="0">
                    <a:pos x="125" y="7"/>
                  </a:cxn>
                  <a:cxn ang="0">
                    <a:pos x="134" y="11"/>
                  </a:cxn>
                  <a:cxn ang="0">
                    <a:pos x="125" y="17"/>
                  </a:cxn>
                  <a:cxn ang="0">
                    <a:pos x="119" y="23"/>
                  </a:cxn>
                  <a:cxn ang="0">
                    <a:pos x="113" y="25"/>
                  </a:cxn>
                  <a:cxn ang="0">
                    <a:pos x="111" y="30"/>
                  </a:cxn>
                  <a:cxn ang="0">
                    <a:pos x="90" y="38"/>
                  </a:cxn>
                  <a:cxn ang="0">
                    <a:pos x="86" y="50"/>
                  </a:cxn>
                  <a:cxn ang="0">
                    <a:pos x="77" y="51"/>
                  </a:cxn>
                  <a:cxn ang="0">
                    <a:pos x="71" y="55"/>
                  </a:cxn>
                  <a:cxn ang="0">
                    <a:pos x="65" y="50"/>
                  </a:cxn>
                  <a:cxn ang="0">
                    <a:pos x="59" y="53"/>
                  </a:cxn>
                  <a:cxn ang="0">
                    <a:pos x="54" y="57"/>
                  </a:cxn>
                  <a:cxn ang="0">
                    <a:pos x="50" y="61"/>
                  </a:cxn>
                  <a:cxn ang="0">
                    <a:pos x="44" y="65"/>
                  </a:cxn>
                  <a:cxn ang="0">
                    <a:pos x="111" y="2"/>
                  </a:cxn>
                  <a:cxn ang="0">
                    <a:pos x="113" y="5"/>
                  </a:cxn>
                  <a:cxn ang="0">
                    <a:pos x="107" y="11"/>
                  </a:cxn>
                  <a:cxn ang="0">
                    <a:pos x="100" y="13"/>
                  </a:cxn>
                  <a:cxn ang="0">
                    <a:pos x="92" y="7"/>
                  </a:cxn>
                  <a:cxn ang="0">
                    <a:pos x="106" y="5"/>
                  </a:cxn>
                  <a:cxn ang="0">
                    <a:pos x="109" y="2"/>
                  </a:cxn>
                </a:cxnLst>
                <a:rect l="0" t="0" r="r" b="b"/>
                <a:pathLst>
                  <a:path w="134" h="67">
                    <a:moveTo>
                      <a:pt x="44" y="65"/>
                    </a:moveTo>
                    <a:lnTo>
                      <a:pt x="40" y="63"/>
                    </a:lnTo>
                    <a:lnTo>
                      <a:pt x="36" y="65"/>
                    </a:lnTo>
                    <a:lnTo>
                      <a:pt x="31" y="67"/>
                    </a:lnTo>
                    <a:lnTo>
                      <a:pt x="29" y="65"/>
                    </a:lnTo>
                    <a:lnTo>
                      <a:pt x="27" y="65"/>
                    </a:lnTo>
                    <a:lnTo>
                      <a:pt x="23" y="63"/>
                    </a:lnTo>
                    <a:lnTo>
                      <a:pt x="19" y="63"/>
                    </a:lnTo>
                    <a:lnTo>
                      <a:pt x="15" y="65"/>
                    </a:lnTo>
                    <a:lnTo>
                      <a:pt x="11" y="63"/>
                    </a:lnTo>
                    <a:lnTo>
                      <a:pt x="11" y="61"/>
                    </a:lnTo>
                    <a:lnTo>
                      <a:pt x="2" y="61"/>
                    </a:lnTo>
                    <a:lnTo>
                      <a:pt x="0" y="55"/>
                    </a:lnTo>
                    <a:lnTo>
                      <a:pt x="6" y="53"/>
                    </a:lnTo>
                    <a:lnTo>
                      <a:pt x="11" y="55"/>
                    </a:lnTo>
                    <a:lnTo>
                      <a:pt x="13" y="51"/>
                    </a:lnTo>
                    <a:lnTo>
                      <a:pt x="13" y="51"/>
                    </a:lnTo>
                    <a:lnTo>
                      <a:pt x="15" y="53"/>
                    </a:lnTo>
                    <a:lnTo>
                      <a:pt x="17" y="55"/>
                    </a:lnTo>
                    <a:lnTo>
                      <a:pt x="17" y="55"/>
                    </a:lnTo>
                    <a:lnTo>
                      <a:pt x="19" y="53"/>
                    </a:lnTo>
                    <a:lnTo>
                      <a:pt x="19" y="51"/>
                    </a:lnTo>
                    <a:lnTo>
                      <a:pt x="21" y="50"/>
                    </a:lnTo>
                    <a:lnTo>
                      <a:pt x="23" y="50"/>
                    </a:lnTo>
                    <a:lnTo>
                      <a:pt x="23" y="50"/>
                    </a:lnTo>
                    <a:lnTo>
                      <a:pt x="29" y="51"/>
                    </a:lnTo>
                    <a:lnTo>
                      <a:pt x="35" y="46"/>
                    </a:lnTo>
                    <a:lnTo>
                      <a:pt x="38" y="40"/>
                    </a:lnTo>
                    <a:lnTo>
                      <a:pt x="40" y="38"/>
                    </a:lnTo>
                    <a:lnTo>
                      <a:pt x="40" y="38"/>
                    </a:lnTo>
                    <a:lnTo>
                      <a:pt x="38" y="38"/>
                    </a:lnTo>
                    <a:lnTo>
                      <a:pt x="35" y="36"/>
                    </a:lnTo>
                    <a:lnTo>
                      <a:pt x="31" y="34"/>
                    </a:lnTo>
                    <a:lnTo>
                      <a:pt x="27" y="32"/>
                    </a:lnTo>
                    <a:lnTo>
                      <a:pt x="23" y="32"/>
                    </a:lnTo>
                    <a:lnTo>
                      <a:pt x="23" y="32"/>
                    </a:lnTo>
                    <a:lnTo>
                      <a:pt x="23" y="32"/>
                    </a:lnTo>
                    <a:lnTo>
                      <a:pt x="23" y="30"/>
                    </a:lnTo>
                    <a:lnTo>
                      <a:pt x="23" y="28"/>
                    </a:lnTo>
                    <a:lnTo>
                      <a:pt x="23" y="28"/>
                    </a:lnTo>
                    <a:lnTo>
                      <a:pt x="21" y="28"/>
                    </a:lnTo>
                    <a:lnTo>
                      <a:pt x="19" y="28"/>
                    </a:lnTo>
                    <a:lnTo>
                      <a:pt x="15" y="28"/>
                    </a:lnTo>
                    <a:lnTo>
                      <a:pt x="11" y="25"/>
                    </a:lnTo>
                    <a:lnTo>
                      <a:pt x="11" y="25"/>
                    </a:lnTo>
                    <a:lnTo>
                      <a:pt x="15" y="23"/>
                    </a:lnTo>
                    <a:lnTo>
                      <a:pt x="17" y="21"/>
                    </a:lnTo>
                    <a:lnTo>
                      <a:pt x="21" y="17"/>
                    </a:lnTo>
                    <a:lnTo>
                      <a:pt x="21" y="13"/>
                    </a:lnTo>
                    <a:lnTo>
                      <a:pt x="19" y="11"/>
                    </a:lnTo>
                    <a:lnTo>
                      <a:pt x="19" y="11"/>
                    </a:lnTo>
                    <a:lnTo>
                      <a:pt x="15" y="13"/>
                    </a:lnTo>
                    <a:lnTo>
                      <a:pt x="17" y="9"/>
                    </a:lnTo>
                    <a:lnTo>
                      <a:pt x="25" y="5"/>
                    </a:lnTo>
                    <a:lnTo>
                      <a:pt x="35" y="5"/>
                    </a:lnTo>
                    <a:lnTo>
                      <a:pt x="42" y="9"/>
                    </a:lnTo>
                    <a:lnTo>
                      <a:pt x="48" y="13"/>
                    </a:lnTo>
                    <a:lnTo>
                      <a:pt x="50" y="9"/>
                    </a:lnTo>
                    <a:lnTo>
                      <a:pt x="52" y="9"/>
                    </a:lnTo>
                    <a:lnTo>
                      <a:pt x="54" y="5"/>
                    </a:lnTo>
                    <a:lnTo>
                      <a:pt x="56" y="3"/>
                    </a:lnTo>
                    <a:lnTo>
                      <a:pt x="58" y="3"/>
                    </a:lnTo>
                    <a:lnTo>
                      <a:pt x="63" y="2"/>
                    </a:lnTo>
                    <a:lnTo>
                      <a:pt x="65" y="2"/>
                    </a:lnTo>
                    <a:lnTo>
                      <a:pt x="69" y="5"/>
                    </a:lnTo>
                    <a:lnTo>
                      <a:pt x="71" y="7"/>
                    </a:lnTo>
                    <a:lnTo>
                      <a:pt x="75" y="7"/>
                    </a:lnTo>
                    <a:lnTo>
                      <a:pt x="81" y="3"/>
                    </a:lnTo>
                    <a:lnTo>
                      <a:pt x="88" y="2"/>
                    </a:lnTo>
                    <a:lnTo>
                      <a:pt x="94" y="0"/>
                    </a:lnTo>
                    <a:lnTo>
                      <a:pt x="102" y="0"/>
                    </a:lnTo>
                    <a:lnTo>
                      <a:pt x="109" y="0"/>
                    </a:lnTo>
                    <a:lnTo>
                      <a:pt x="113" y="2"/>
                    </a:lnTo>
                    <a:lnTo>
                      <a:pt x="119" y="2"/>
                    </a:lnTo>
                    <a:lnTo>
                      <a:pt x="121" y="5"/>
                    </a:lnTo>
                    <a:lnTo>
                      <a:pt x="125" y="7"/>
                    </a:lnTo>
                    <a:lnTo>
                      <a:pt x="129" y="7"/>
                    </a:lnTo>
                    <a:lnTo>
                      <a:pt x="134" y="11"/>
                    </a:lnTo>
                    <a:lnTo>
                      <a:pt x="130" y="13"/>
                    </a:lnTo>
                    <a:lnTo>
                      <a:pt x="125" y="17"/>
                    </a:lnTo>
                    <a:lnTo>
                      <a:pt x="123" y="19"/>
                    </a:lnTo>
                    <a:lnTo>
                      <a:pt x="119" y="23"/>
                    </a:lnTo>
                    <a:lnTo>
                      <a:pt x="115" y="23"/>
                    </a:lnTo>
                    <a:lnTo>
                      <a:pt x="113" y="25"/>
                    </a:lnTo>
                    <a:lnTo>
                      <a:pt x="111" y="26"/>
                    </a:lnTo>
                    <a:lnTo>
                      <a:pt x="111" y="30"/>
                    </a:lnTo>
                    <a:lnTo>
                      <a:pt x="102" y="32"/>
                    </a:lnTo>
                    <a:lnTo>
                      <a:pt x="90" y="38"/>
                    </a:lnTo>
                    <a:lnTo>
                      <a:pt x="88" y="44"/>
                    </a:lnTo>
                    <a:lnTo>
                      <a:pt x="86" y="50"/>
                    </a:lnTo>
                    <a:lnTo>
                      <a:pt x="82" y="51"/>
                    </a:lnTo>
                    <a:lnTo>
                      <a:pt x="77" y="51"/>
                    </a:lnTo>
                    <a:lnTo>
                      <a:pt x="73" y="53"/>
                    </a:lnTo>
                    <a:lnTo>
                      <a:pt x="71" y="55"/>
                    </a:lnTo>
                    <a:lnTo>
                      <a:pt x="67" y="51"/>
                    </a:lnTo>
                    <a:lnTo>
                      <a:pt x="65" y="50"/>
                    </a:lnTo>
                    <a:lnTo>
                      <a:pt x="61" y="50"/>
                    </a:lnTo>
                    <a:lnTo>
                      <a:pt x="59" y="53"/>
                    </a:lnTo>
                    <a:lnTo>
                      <a:pt x="56" y="55"/>
                    </a:lnTo>
                    <a:lnTo>
                      <a:pt x="54" y="57"/>
                    </a:lnTo>
                    <a:lnTo>
                      <a:pt x="52" y="59"/>
                    </a:lnTo>
                    <a:lnTo>
                      <a:pt x="50" y="61"/>
                    </a:lnTo>
                    <a:lnTo>
                      <a:pt x="48" y="63"/>
                    </a:lnTo>
                    <a:lnTo>
                      <a:pt x="44" y="65"/>
                    </a:lnTo>
                    <a:close/>
                    <a:moveTo>
                      <a:pt x="109" y="2"/>
                    </a:moveTo>
                    <a:lnTo>
                      <a:pt x="111" y="2"/>
                    </a:lnTo>
                    <a:lnTo>
                      <a:pt x="113" y="3"/>
                    </a:lnTo>
                    <a:lnTo>
                      <a:pt x="113" y="5"/>
                    </a:lnTo>
                    <a:lnTo>
                      <a:pt x="111" y="7"/>
                    </a:lnTo>
                    <a:lnTo>
                      <a:pt x="107" y="11"/>
                    </a:lnTo>
                    <a:lnTo>
                      <a:pt x="106" y="13"/>
                    </a:lnTo>
                    <a:lnTo>
                      <a:pt x="100" y="13"/>
                    </a:lnTo>
                    <a:lnTo>
                      <a:pt x="94" y="13"/>
                    </a:lnTo>
                    <a:lnTo>
                      <a:pt x="92" y="7"/>
                    </a:lnTo>
                    <a:lnTo>
                      <a:pt x="98" y="7"/>
                    </a:lnTo>
                    <a:lnTo>
                      <a:pt x="106" y="5"/>
                    </a:lnTo>
                    <a:lnTo>
                      <a:pt x="107" y="3"/>
                    </a:lnTo>
                    <a:lnTo>
                      <a:pt x="109" y="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4" name="Freeform 152"/>
              <p:cNvSpPr>
                <a:spLocks/>
              </p:cNvSpPr>
              <p:nvPr/>
            </p:nvSpPr>
            <p:spPr bwMode="gray">
              <a:xfrm>
                <a:off x="3299" y="2325"/>
                <a:ext cx="31" cy="28"/>
              </a:xfrm>
              <a:custGeom>
                <a:avLst/>
                <a:gdLst/>
                <a:ahLst/>
                <a:cxnLst>
                  <a:cxn ang="0">
                    <a:pos x="31" y="26"/>
                  </a:cxn>
                  <a:cxn ang="0">
                    <a:pos x="27" y="21"/>
                  </a:cxn>
                  <a:cxn ang="0">
                    <a:pos x="23" y="17"/>
                  </a:cxn>
                  <a:cxn ang="0">
                    <a:pos x="25" y="13"/>
                  </a:cxn>
                  <a:cxn ang="0">
                    <a:pos x="25" y="7"/>
                  </a:cxn>
                  <a:cxn ang="0">
                    <a:pos x="31" y="7"/>
                  </a:cxn>
                  <a:cxn ang="0">
                    <a:pos x="31" y="7"/>
                  </a:cxn>
                  <a:cxn ang="0">
                    <a:pos x="29" y="3"/>
                  </a:cxn>
                  <a:cxn ang="0">
                    <a:pos x="27" y="0"/>
                  </a:cxn>
                  <a:cxn ang="0">
                    <a:pos x="25" y="1"/>
                  </a:cxn>
                  <a:cxn ang="0">
                    <a:pos x="19" y="0"/>
                  </a:cxn>
                  <a:cxn ang="0">
                    <a:pos x="16" y="3"/>
                  </a:cxn>
                  <a:cxn ang="0">
                    <a:pos x="12" y="9"/>
                  </a:cxn>
                  <a:cxn ang="0">
                    <a:pos x="4" y="15"/>
                  </a:cxn>
                  <a:cxn ang="0">
                    <a:pos x="0" y="19"/>
                  </a:cxn>
                  <a:cxn ang="0">
                    <a:pos x="18" y="23"/>
                  </a:cxn>
                  <a:cxn ang="0">
                    <a:pos x="19" y="28"/>
                  </a:cxn>
                  <a:cxn ang="0">
                    <a:pos x="31" y="26"/>
                  </a:cxn>
                </a:cxnLst>
                <a:rect l="0" t="0" r="r" b="b"/>
                <a:pathLst>
                  <a:path w="31" h="28">
                    <a:moveTo>
                      <a:pt x="31" y="26"/>
                    </a:moveTo>
                    <a:lnTo>
                      <a:pt x="27" y="21"/>
                    </a:lnTo>
                    <a:lnTo>
                      <a:pt x="23" y="17"/>
                    </a:lnTo>
                    <a:lnTo>
                      <a:pt x="25" y="13"/>
                    </a:lnTo>
                    <a:lnTo>
                      <a:pt x="25" y="7"/>
                    </a:lnTo>
                    <a:lnTo>
                      <a:pt x="31" y="7"/>
                    </a:lnTo>
                    <a:lnTo>
                      <a:pt x="31" y="7"/>
                    </a:lnTo>
                    <a:lnTo>
                      <a:pt x="29" y="3"/>
                    </a:lnTo>
                    <a:lnTo>
                      <a:pt x="27" y="0"/>
                    </a:lnTo>
                    <a:lnTo>
                      <a:pt x="25" y="1"/>
                    </a:lnTo>
                    <a:lnTo>
                      <a:pt x="19" y="0"/>
                    </a:lnTo>
                    <a:lnTo>
                      <a:pt x="16" y="3"/>
                    </a:lnTo>
                    <a:lnTo>
                      <a:pt x="12" y="9"/>
                    </a:lnTo>
                    <a:lnTo>
                      <a:pt x="4" y="15"/>
                    </a:lnTo>
                    <a:lnTo>
                      <a:pt x="0" y="19"/>
                    </a:lnTo>
                    <a:lnTo>
                      <a:pt x="18" y="23"/>
                    </a:lnTo>
                    <a:lnTo>
                      <a:pt x="19" y="28"/>
                    </a:lnTo>
                    <a:lnTo>
                      <a:pt x="31" y="2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5" name="Freeform 153"/>
              <p:cNvSpPr>
                <a:spLocks noEditPoints="1"/>
              </p:cNvSpPr>
              <p:nvPr/>
            </p:nvSpPr>
            <p:spPr bwMode="gray">
              <a:xfrm>
                <a:off x="3150" y="2733"/>
                <a:ext cx="109" cy="144"/>
              </a:xfrm>
              <a:custGeom>
                <a:avLst/>
                <a:gdLst/>
                <a:ahLst/>
                <a:cxnLst>
                  <a:cxn ang="0">
                    <a:pos x="5" y="87"/>
                  </a:cxn>
                  <a:cxn ang="0">
                    <a:pos x="5" y="92"/>
                  </a:cxn>
                  <a:cxn ang="0">
                    <a:pos x="46" y="121"/>
                  </a:cxn>
                  <a:cxn ang="0">
                    <a:pos x="48" y="127"/>
                  </a:cxn>
                  <a:cxn ang="0">
                    <a:pos x="49" y="135"/>
                  </a:cxn>
                  <a:cxn ang="0">
                    <a:pos x="53" y="137"/>
                  </a:cxn>
                  <a:cxn ang="0">
                    <a:pos x="67" y="138"/>
                  </a:cxn>
                  <a:cxn ang="0">
                    <a:pos x="71" y="131"/>
                  </a:cxn>
                  <a:cxn ang="0">
                    <a:pos x="72" y="123"/>
                  </a:cxn>
                  <a:cxn ang="0">
                    <a:pos x="78" y="119"/>
                  </a:cxn>
                  <a:cxn ang="0">
                    <a:pos x="84" y="115"/>
                  </a:cxn>
                  <a:cxn ang="0">
                    <a:pos x="90" y="110"/>
                  </a:cxn>
                  <a:cxn ang="0">
                    <a:pos x="94" y="104"/>
                  </a:cxn>
                  <a:cxn ang="0">
                    <a:pos x="96" y="96"/>
                  </a:cxn>
                  <a:cxn ang="0">
                    <a:pos x="101" y="89"/>
                  </a:cxn>
                  <a:cxn ang="0">
                    <a:pos x="96" y="77"/>
                  </a:cxn>
                  <a:cxn ang="0">
                    <a:pos x="101" y="21"/>
                  </a:cxn>
                  <a:cxn ang="0">
                    <a:pos x="101" y="6"/>
                  </a:cxn>
                  <a:cxn ang="0">
                    <a:pos x="90" y="2"/>
                  </a:cxn>
                  <a:cxn ang="0">
                    <a:pos x="88" y="4"/>
                  </a:cxn>
                  <a:cxn ang="0">
                    <a:pos x="78" y="6"/>
                  </a:cxn>
                  <a:cxn ang="0">
                    <a:pos x="74" y="10"/>
                  </a:cxn>
                  <a:cxn ang="0">
                    <a:pos x="67" y="10"/>
                  </a:cxn>
                  <a:cxn ang="0">
                    <a:pos x="57" y="6"/>
                  </a:cxn>
                  <a:cxn ang="0">
                    <a:pos x="49" y="8"/>
                  </a:cxn>
                  <a:cxn ang="0">
                    <a:pos x="40" y="8"/>
                  </a:cxn>
                  <a:cxn ang="0">
                    <a:pos x="30" y="8"/>
                  </a:cxn>
                  <a:cxn ang="0">
                    <a:pos x="19" y="2"/>
                  </a:cxn>
                  <a:cxn ang="0">
                    <a:pos x="13" y="2"/>
                  </a:cxn>
                  <a:cxn ang="0">
                    <a:pos x="5" y="6"/>
                  </a:cxn>
                  <a:cxn ang="0">
                    <a:pos x="0" y="12"/>
                  </a:cxn>
                  <a:cxn ang="0">
                    <a:pos x="1" y="14"/>
                  </a:cxn>
                  <a:cxn ang="0">
                    <a:pos x="5" y="18"/>
                  </a:cxn>
                  <a:cxn ang="0">
                    <a:pos x="5" y="25"/>
                  </a:cxn>
                  <a:cxn ang="0">
                    <a:pos x="7" y="35"/>
                  </a:cxn>
                  <a:cxn ang="0">
                    <a:pos x="9" y="43"/>
                  </a:cxn>
                  <a:cxn ang="0">
                    <a:pos x="7" y="48"/>
                  </a:cxn>
                  <a:cxn ang="0">
                    <a:pos x="3" y="54"/>
                  </a:cxn>
                  <a:cxn ang="0">
                    <a:pos x="1" y="64"/>
                  </a:cxn>
                  <a:cxn ang="0">
                    <a:pos x="1" y="75"/>
                  </a:cxn>
                  <a:cxn ang="0">
                    <a:pos x="1" y="81"/>
                  </a:cxn>
                  <a:cxn ang="0">
                    <a:pos x="1" y="87"/>
                  </a:cxn>
                  <a:cxn ang="0">
                    <a:pos x="26" y="18"/>
                  </a:cxn>
                  <a:cxn ang="0">
                    <a:pos x="30" y="31"/>
                  </a:cxn>
                  <a:cxn ang="0">
                    <a:pos x="34" y="37"/>
                  </a:cxn>
                  <a:cxn ang="0">
                    <a:pos x="32" y="39"/>
                  </a:cxn>
                  <a:cxn ang="0">
                    <a:pos x="25" y="29"/>
                  </a:cxn>
                  <a:cxn ang="0">
                    <a:pos x="23" y="16"/>
                  </a:cxn>
                </a:cxnLst>
                <a:rect l="0" t="0" r="r" b="b"/>
                <a:pathLst>
                  <a:path w="109" h="144">
                    <a:moveTo>
                      <a:pt x="1" y="87"/>
                    </a:moveTo>
                    <a:lnTo>
                      <a:pt x="5" y="87"/>
                    </a:lnTo>
                    <a:lnTo>
                      <a:pt x="9" y="85"/>
                    </a:lnTo>
                    <a:lnTo>
                      <a:pt x="5" y="92"/>
                    </a:lnTo>
                    <a:lnTo>
                      <a:pt x="3" y="102"/>
                    </a:lnTo>
                    <a:lnTo>
                      <a:pt x="46" y="121"/>
                    </a:lnTo>
                    <a:lnTo>
                      <a:pt x="46" y="123"/>
                    </a:lnTo>
                    <a:lnTo>
                      <a:pt x="48" y="127"/>
                    </a:lnTo>
                    <a:lnTo>
                      <a:pt x="48" y="131"/>
                    </a:lnTo>
                    <a:lnTo>
                      <a:pt x="49" y="135"/>
                    </a:lnTo>
                    <a:lnTo>
                      <a:pt x="53" y="135"/>
                    </a:lnTo>
                    <a:lnTo>
                      <a:pt x="53" y="137"/>
                    </a:lnTo>
                    <a:lnTo>
                      <a:pt x="67" y="144"/>
                    </a:lnTo>
                    <a:lnTo>
                      <a:pt x="67" y="138"/>
                    </a:lnTo>
                    <a:lnTo>
                      <a:pt x="67" y="131"/>
                    </a:lnTo>
                    <a:lnTo>
                      <a:pt x="71" y="131"/>
                    </a:lnTo>
                    <a:lnTo>
                      <a:pt x="71" y="129"/>
                    </a:lnTo>
                    <a:lnTo>
                      <a:pt x="72" y="123"/>
                    </a:lnTo>
                    <a:lnTo>
                      <a:pt x="76" y="119"/>
                    </a:lnTo>
                    <a:lnTo>
                      <a:pt x="78" y="119"/>
                    </a:lnTo>
                    <a:lnTo>
                      <a:pt x="82" y="119"/>
                    </a:lnTo>
                    <a:lnTo>
                      <a:pt x="84" y="115"/>
                    </a:lnTo>
                    <a:lnTo>
                      <a:pt x="86" y="110"/>
                    </a:lnTo>
                    <a:lnTo>
                      <a:pt x="90" y="110"/>
                    </a:lnTo>
                    <a:lnTo>
                      <a:pt x="94" y="108"/>
                    </a:lnTo>
                    <a:lnTo>
                      <a:pt x="94" y="104"/>
                    </a:lnTo>
                    <a:lnTo>
                      <a:pt x="94" y="100"/>
                    </a:lnTo>
                    <a:lnTo>
                      <a:pt x="96" y="96"/>
                    </a:lnTo>
                    <a:lnTo>
                      <a:pt x="99" y="94"/>
                    </a:lnTo>
                    <a:lnTo>
                      <a:pt x="101" y="89"/>
                    </a:lnTo>
                    <a:lnTo>
                      <a:pt x="101" y="85"/>
                    </a:lnTo>
                    <a:lnTo>
                      <a:pt x="96" y="77"/>
                    </a:lnTo>
                    <a:lnTo>
                      <a:pt x="94" y="25"/>
                    </a:lnTo>
                    <a:lnTo>
                      <a:pt x="101" y="21"/>
                    </a:lnTo>
                    <a:lnTo>
                      <a:pt x="109" y="4"/>
                    </a:lnTo>
                    <a:lnTo>
                      <a:pt x="101" y="6"/>
                    </a:lnTo>
                    <a:lnTo>
                      <a:pt x="94" y="6"/>
                    </a:lnTo>
                    <a:lnTo>
                      <a:pt x="90" y="2"/>
                    </a:lnTo>
                    <a:lnTo>
                      <a:pt x="90" y="0"/>
                    </a:lnTo>
                    <a:lnTo>
                      <a:pt x="88" y="4"/>
                    </a:lnTo>
                    <a:lnTo>
                      <a:pt x="82" y="4"/>
                    </a:lnTo>
                    <a:lnTo>
                      <a:pt x="78" y="6"/>
                    </a:lnTo>
                    <a:lnTo>
                      <a:pt x="78" y="10"/>
                    </a:lnTo>
                    <a:lnTo>
                      <a:pt x="74" y="10"/>
                    </a:lnTo>
                    <a:lnTo>
                      <a:pt x="71" y="10"/>
                    </a:lnTo>
                    <a:lnTo>
                      <a:pt x="67" y="10"/>
                    </a:lnTo>
                    <a:lnTo>
                      <a:pt x="63" y="8"/>
                    </a:lnTo>
                    <a:lnTo>
                      <a:pt x="57" y="6"/>
                    </a:lnTo>
                    <a:lnTo>
                      <a:pt x="53" y="6"/>
                    </a:lnTo>
                    <a:lnTo>
                      <a:pt x="49" y="8"/>
                    </a:lnTo>
                    <a:lnTo>
                      <a:pt x="44" y="8"/>
                    </a:lnTo>
                    <a:lnTo>
                      <a:pt x="40" y="8"/>
                    </a:lnTo>
                    <a:lnTo>
                      <a:pt x="36" y="8"/>
                    </a:lnTo>
                    <a:lnTo>
                      <a:pt x="30" y="8"/>
                    </a:lnTo>
                    <a:lnTo>
                      <a:pt x="26" y="8"/>
                    </a:lnTo>
                    <a:lnTo>
                      <a:pt x="19" y="2"/>
                    </a:lnTo>
                    <a:lnTo>
                      <a:pt x="13" y="2"/>
                    </a:lnTo>
                    <a:lnTo>
                      <a:pt x="13" y="2"/>
                    </a:lnTo>
                    <a:lnTo>
                      <a:pt x="9" y="2"/>
                    </a:lnTo>
                    <a:lnTo>
                      <a:pt x="5" y="6"/>
                    </a:lnTo>
                    <a:lnTo>
                      <a:pt x="0" y="8"/>
                    </a:lnTo>
                    <a:lnTo>
                      <a:pt x="0" y="12"/>
                    </a:lnTo>
                    <a:lnTo>
                      <a:pt x="0" y="12"/>
                    </a:lnTo>
                    <a:lnTo>
                      <a:pt x="1" y="14"/>
                    </a:lnTo>
                    <a:lnTo>
                      <a:pt x="5" y="16"/>
                    </a:lnTo>
                    <a:lnTo>
                      <a:pt x="5" y="18"/>
                    </a:lnTo>
                    <a:lnTo>
                      <a:pt x="7" y="20"/>
                    </a:lnTo>
                    <a:lnTo>
                      <a:pt x="5" y="25"/>
                    </a:lnTo>
                    <a:lnTo>
                      <a:pt x="3" y="31"/>
                    </a:lnTo>
                    <a:lnTo>
                      <a:pt x="7" y="35"/>
                    </a:lnTo>
                    <a:lnTo>
                      <a:pt x="9" y="39"/>
                    </a:lnTo>
                    <a:lnTo>
                      <a:pt x="9" y="43"/>
                    </a:lnTo>
                    <a:lnTo>
                      <a:pt x="9" y="46"/>
                    </a:lnTo>
                    <a:lnTo>
                      <a:pt x="7" y="48"/>
                    </a:lnTo>
                    <a:lnTo>
                      <a:pt x="5" y="50"/>
                    </a:lnTo>
                    <a:lnTo>
                      <a:pt x="3" y="54"/>
                    </a:lnTo>
                    <a:lnTo>
                      <a:pt x="3" y="60"/>
                    </a:lnTo>
                    <a:lnTo>
                      <a:pt x="1" y="64"/>
                    </a:lnTo>
                    <a:lnTo>
                      <a:pt x="1" y="71"/>
                    </a:lnTo>
                    <a:lnTo>
                      <a:pt x="1" y="75"/>
                    </a:lnTo>
                    <a:lnTo>
                      <a:pt x="1" y="79"/>
                    </a:lnTo>
                    <a:lnTo>
                      <a:pt x="1" y="81"/>
                    </a:lnTo>
                    <a:lnTo>
                      <a:pt x="1" y="87"/>
                    </a:lnTo>
                    <a:lnTo>
                      <a:pt x="1" y="87"/>
                    </a:lnTo>
                    <a:close/>
                    <a:moveTo>
                      <a:pt x="26" y="10"/>
                    </a:moveTo>
                    <a:lnTo>
                      <a:pt x="26" y="18"/>
                    </a:lnTo>
                    <a:lnTo>
                      <a:pt x="28" y="27"/>
                    </a:lnTo>
                    <a:lnTo>
                      <a:pt x="30" y="31"/>
                    </a:lnTo>
                    <a:lnTo>
                      <a:pt x="34" y="33"/>
                    </a:lnTo>
                    <a:lnTo>
                      <a:pt x="34" y="37"/>
                    </a:lnTo>
                    <a:lnTo>
                      <a:pt x="34" y="39"/>
                    </a:lnTo>
                    <a:lnTo>
                      <a:pt x="32" y="39"/>
                    </a:lnTo>
                    <a:lnTo>
                      <a:pt x="30" y="37"/>
                    </a:lnTo>
                    <a:lnTo>
                      <a:pt x="25" y="29"/>
                    </a:lnTo>
                    <a:lnTo>
                      <a:pt x="23" y="25"/>
                    </a:lnTo>
                    <a:lnTo>
                      <a:pt x="23" y="16"/>
                    </a:lnTo>
                    <a:lnTo>
                      <a:pt x="26" y="1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6" name="Freeform 154"/>
              <p:cNvSpPr>
                <a:spLocks noEditPoints="1"/>
              </p:cNvSpPr>
              <p:nvPr/>
            </p:nvSpPr>
            <p:spPr bwMode="gray">
              <a:xfrm>
                <a:off x="3315" y="1887"/>
                <a:ext cx="512" cy="261"/>
              </a:xfrm>
              <a:custGeom>
                <a:avLst/>
                <a:gdLst/>
                <a:ahLst/>
                <a:cxnLst>
                  <a:cxn ang="0">
                    <a:pos x="149" y="178"/>
                  </a:cxn>
                  <a:cxn ang="0">
                    <a:pos x="167" y="169"/>
                  </a:cxn>
                  <a:cxn ang="0">
                    <a:pos x="176" y="163"/>
                  </a:cxn>
                  <a:cxn ang="0">
                    <a:pos x="178" y="196"/>
                  </a:cxn>
                  <a:cxn ang="0">
                    <a:pos x="180" y="205"/>
                  </a:cxn>
                  <a:cxn ang="0">
                    <a:pos x="195" y="228"/>
                  </a:cxn>
                  <a:cxn ang="0">
                    <a:pos x="224" y="238"/>
                  </a:cxn>
                  <a:cxn ang="0">
                    <a:pos x="236" y="251"/>
                  </a:cxn>
                  <a:cxn ang="0">
                    <a:pos x="257" y="259"/>
                  </a:cxn>
                  <a:cxn ang="0">
                    <a:pos x="276" y="242"/>
                  </a:cxn>
                  <a:cxn ang="0">
                    <a:pos x="311" y="228"/>
                  </a:cxn>
                  <a:cxn ang="0">
                    <a:pos x="334" y="226"/>
                  </a:cxn>
                  <a:cxn ang="0">
                    <a:pos x="364" y="225"/>
                  </a:cxn>
                  <a:cxn ang="0">
                    <a:pos x="401" y="230"/>
                  </a:cxn>
                  <a:cxn ang="0">
                    <a:pos x="405" y="198"/>
                  </a:cxn>
                  <a:cxn ang="0">
                    <a:pos x="437" y="171"/>
                  </a:cxn>
                  <a:cxn ang="0">
                    <a:pos x="472" y="136"/>
                  </a:cxn>
                  <a:cxn ang="0">
                    <a:pos x="497" y="109"/>
                  </a:cxn>
                  <a:cxn ang="0">
                    <a:pos x="443" y="106"/>
                  </a:cxn>
                  <a:cxn ang="0">
                    <a:pos x="406" y="77"/>
                  </a:cxn>
                  <a:cxn ang="0">
                    <a:pos x="366" y="13"/>
                  </a:cxn>
                  <a:cxn ang="0">
                    <a:pos x="312" y="25"/>
                  </a:cxn>
                  <a:cxn ang="0">
                    <a:pos x="287" y="19"/>
                  </a:cxn>
                  <a:cxn ang="0">
                    <a:pos x="266" y="0"/>
                  </a:cxn>
                  <a:cxn ang="0">
                    <a:pos x="203" y="17"/>
                  </a:cxn>
                  <a:cxn ang="0">
                    <a:pos x="169" y="25"/>
                  </a:cxn>
                  <a:cxn ang="0">
                    <a:pos x="161" y="69"/>
                  </a:cxn>
                  <a:cxn ang="0">
                    <a:pos x="155" y="84"/>
                  </a:cxn>
                  <a:cxn ang="0">
                    <a:pos x="130" y="77"/>
                  </a:cxn>
                  <a:cxn ang="0">
                    <a:pos x="107" y="86"/>
                  </a:cxn>
                  <a:cxn ang="0">
                    <a:pos x="92" y="69"/>
                  </a:cxn>
                  <a:cxn ang="0">
                    <a:pos x="73" y="54"/>
                  </a:cxn>
                  <a:cxn ang="0">
                    <a:pos x="53" y="58"/>
                  </a:cxn>
                  <a:cxn ang="0">
                    <a:pos x="30" y="75"/>
                  </a:cxn>
                  <a:cxn ang="0">
                    <a:pos x="19" y="86"/>
                  </a:cxn>
                  <a:cxn ang="0">
                    <a:pos x="5" y="106"/>
                  </a:cxn>
                  <a:cxn ang="0">
                    <a:pos x="0" y="125"/>
                  </a:cxn>
                  <a:cxn ang="0">
                    <a:pos x="19" y="150"/>
                  </a:cxn>
                  <a:cxn ang="0">
                    <a:pos x="28" y="161"/>
                  </a:cxn>
                  <a:cxn ang="0">
                    <a:pos x="57" y="152"/>
                  </a:cxn>
                  <a:cxn ang="0">
                    <a:pos x="84" y="167"/>
                  </a:cxn>
                  <a:cxn ang="0">
                    <a:pos x="92" y="190"/>
                  </a:cxn>
                  <a:cxn ang="0">
                    <a:pos x="78" y="192"/>
                  </a:cxn>
                  <a:cxn ang="0">
                    <a:pos x="63" y="194"/>
                  </a:cxn>
                  <a:cxn ang="0">
                    <a:pos x="50" y="203"/>
                  </a:cxn>
                  <a:cxn ang="0">
                    <a:pos x="59" y="226"/>
                  </a:cxn>
                  <a:cxn ang="0">
                    <a:pos x="69" y="244"/>
                  </a:cxn>
                  <a:cxn ang="0">
                    <a:pos x="86" y="234"/>
                  </a:cxn>
                  <a:cxn ang="0">
                    <a:pos x="111" y="248"/>
                  </a:cxn>
                  <a:cxn ang="0">
                    <a:pos x="142" y="182"/>
                  </a:cxn>
                  <a:cxn ang="0">
                    <a:pos x="73" y="203"/>
                  </a:cxn>
                  <a:cxn ang="0">
                    <a:pos x="406" y="152"/>
                  </a:cxn>
                  <a:cxn ang="0">
                    <a:pos x="376" y="159"/>
                  </a:cxn>
                  <a:cxn ang="0">
                    <a:pos x="347" y="167"/>
                  </a:cxn>
                  <a:cxn ang="0">
                    <a:pos x="330" y="188"/>
                  </a:cxn>
                  <a:cxn ang="0">
                    <a:pos x="326" y="180"/>
                  </a:cxn>
                  <a:cxn ang="0">
                    <a:pos x="339" y="159"/>
                  </a:cxn>
                  <a:cxn ang="0">
                    <a:pos x="389" y="154"/>
                  </a:cxn>
                </a:cxnLst>
                <a:rect l="0" t="0" r="r" b="b"/>
                <a:pathLst>
                  <a:path w="512" h="261">
                    <a:moveTo>
                      <a:pt x="142" y="182"/>
                    </a:moveTo>
                    <a:lnTo>
                      <a:pt x="142" y="180"/>
                    </a:lnTo>
                    <a:lnTo>
                      <a:pt x="144" y="178"/>
                    </a:lnTo>
                    <a:lnTo>
                      <a:pt x="147" y="178"/>
                    </a:lnTo>
                    <a:lnTo>
                      <a:pt x="147" y="177"/>
                    </a:lnTo>
                    <a:lnTo>
                      <a:pt x="151" y="177"/>
                    </a:lnTo>
                    <a:lnTo>
                      <a:pt x="149" y="178"/>
                    </a:lnTo>
                    <a:lnTo>
                      <a:pt x="149" y="180"/>
                    </a:lnTo>
                    <a:lnTo>
                      <a:pt x="149" y="180"/>
                    </a:lnTo>
                    <a:lnTo>
                      <a:pt x="151" y="182"/>
                    </a:lnTo>
                    <a:lnTo>
                      <a:pt x="155" y="177"/>
                    </a:lnTo>
                    <a:lnTo>
                      <a:pt x="157" y="173"/>
                    </a:lnTo>
                    <a:lnTo>
                      <a:pt x="161" y="171"/>
                    </a:lnTo>
                    <a:lnTo>
                      <a:pt x="167" y="169"/>
                    </a:lnTo>
                    <a:lnTo>
                      <a:pt x="165" y="167"/>
                    </a:lnTo>
                    <a:lnTo>
                      <a:pt x="165" y="163"/>
                    </a:lnTo>
                    <a:lnTo>
                      <a:pt x="169" y="163"/>
                    </a:lnTo>
                    <a:lnTo>
                      <a:pt x="174" y="165"/>
                    </a:lnTo>
                    <a:lnTo>
                      <a:pt x="174" y="161"/>
                    </a:lnTo>
                    <a:lnTo>
                      <a:pt x="176" y="161"/>
                    </a:lnTo>
                    <a:lnTo>
                      <a:pt x="176" y="163"/>
                    </a:lnTo>
                    <a:lnTo>
                      <a:pt x="180" y="163"/>
                    </a:lnTo>
                    <a:lnTo>
                      <a:pt x="176" y="171"/>
                    </a:lnTo>
                    <a:lnTo>
                      <a:pt x="172" y="180"/>
                    </a:lnTo>
                    <a:lnTo>
                      <a:pt x="172" y="184"/>
                    </a:lnTo>
                    <a:lnTo>
                      <a:pt x="172" y="188"/>
                    </a:lnTo>
                    <a:lnTo>
                      <a:pt x="174" y="192"/>
                    </a:lnTo>
                    <a:lnTo>
                      <a:pt x="178" y="196"/>
                    </a:lnTo>
                    <a:lnTo>
                      <a:pt x="180" y="196"/>
                    </a:lnTo>
                    <a:lnTo>
                      <a:pt x="184" y="198"/>
                    </a:lnTo>
                    <a:lnTo>
                      <a:pt x="180" y="200"/>
                    </a:lnTo>
                    <a:lnTo>
                      <a:pt x="180" y="203"/>
                    </a:lnTo>
                    <a:lnTo>
                      <a:pt x="182" y="203"/>
                    </a:lnTo>
                    <a:lnTo>
                      <a:pt x="182" y="205"/>
                    </a:lnTo>
                    <a:lnTo>
                      <a:pt x="180" y="205"/>
                    </a:lnTo>
                    <a:lnTo>
                      <a:pt x="178" y="207"/>
                    </a:lnTo>
                    <a:lnTo>
                      <a:pt x="180" y="209"/>
                    </a:lnTo>
                    <a:lnTo>
                      <a:pt x="182" y="215"/>
                    </a:lnTo>
                    <a:lnTo>
                      <a:pt x="182" y="223"/>
                    </a:lnTo>
                    <a:lnTo>
                      <a:pt x="182" y="228"/>
                    </a:lnTo>
                    <a:lnTo>
                      <a:pt x="188" y="228"/>
                    </a:lnTo>
                    <a:lnTo>
                      <a:pt x="195" y="228"/>
                    </a:lnTo>
                    <a:lnTo>
                      <a:pt x="205" y="230"/>
                    </a:lnTo>
                    <a:lnTo>
                      <a:pt x="211" y="232"/>
                    </a:lnTo>
                    <a:lnTo>
                      <a:pt x="213" y="228"/>
                    </a:lnTo>
                    <a:lnTo>
                      <a:pt x="215" y="232"/>
                    </a:lnTo>
                    <a:lnTo>
                      <a:pt x="216" y="236"/>
                    </a:lnTo>
                    <a:lnTo>
                      <a:pt x="220" y="238"/>
                    </a:lnTo>
                    <a:lnTo>
                      <a:pt x="224" y="238"/>
                    </a:lnTo>
                    <a:lnTo>
                      <a:pt x="228" y="238"/>
                    </a:lnTo>
                    <a:lnTo>
                      <a:pt x="228" y="242"/>
                    </a:lnTo>
                    <a:lnTo>
                      <a:pt x="230" y="242"/>
                    </a:lnTo>
                    <a:lnTo>
                      <a:pt x="230" y="244"/>
                    </a:lnTo>
                    <a:lnTo>
                      <a:pt x="230" y="248"/>
                    </a:lnTo>
                    <a:lnTo>
                      <a:pt x="230" y="249"/>
                    </a:lnTo>
                    <a:lnTo>
                      <a:pt x="236" y="251"/>
                    </a:lnTo>
                    <a:lnTo>
                      <a:pt x="241" y="251"/>
                    </a:lnTo>
                    <a:lnTo>
                      <a:pt x="247" y="251"/>
                    </a:lnTo>
                    <a:lnTo>
                      <a:pt x="251" y="253"/>
                    </a:lnTo>
                    <a:lnTo>
                      <a:pt x="251" y="259"/>
                    </a:lnTo>
                    <a:lnTo>
                      <a:pt x="253" y="261"/>
                    </a:lnTo>
                    <a:lnTo>
                      <a:pt x="255" y="261"/>
                    </a:lnTo>
                    <a:lnTo>
                      <a:pt x="257" y="259"/>
                    </a:lnTo>
                    <a:lnTo>
                      <a:pt x="257" y="255"/>
                    </a:lnTo>
                    <a:lnTo>
                      <a:pt x="263" y="253"/>
                    </a:lnTo>
                    <a:lnTo>
                      <a:pt x="264" y="253"/>
                    </a:lnTo>
                    <a:lnTo>
                      <a:pt x="266" y="249"/>
                    </a:lnTo>
                    <a:lnTo>
                      <a:pt x="268" y="246"/>
                    </a:lnTo>
                    <a:lnTo>
                      <a:pt x="272" y="244"/>
                    </a:lnTo>
                    <a:lnTo>
                      <a:pt x="276" y="242"/>
                    </a:lnTo>
                    <a:lnTo>
                      <a:pt x="278" y="240"/>
                    </a:lnTo>
                    <a:lnTo>
                      <a:pt x="284" y="240"/>
                    </a:lnTo>
                    <a:lnTo>
                      <a:pt x="287" y="238"/>
                    </a:lnTo>
                    <a:lnTo>
                      <a:pt x="289" y="238"/>
                    </a:lnTo>
                    <a:lnTo>
                      <a:pt x="293" y="232"/>
                    </a:lnTo>
                    <a:lnTo>
                      <a:pt x="301" y="228"/>
                    </a:lnTo>
                    <a:lnTo>
                      <a:pt x="311" y="228"/>
                    </a:lnTo>
                    <a:lnTo>
                      <a:pt x="318" y="232"/>
                    </a:lnTo>
                    <a:lnTo>
                      <a:pt x="324" y="236"/>
                    </a:lnTo>
                    <a:lnTo>
                      <a:pt x="326" y="232"/>
                    </a:lnTo>
                    <a:lnTo>
                      <a:pt x="328" y="232"/>
                    </a:lnTo>
                    <a:lnTo>
                      <a:pt x="330" y="228"/>
                    </a:lnTo>
                    <a:lnTo>
                      <a:pt x="332" y="226"/>
                    </a:lnTo>
                    <a:lnTo>
                      <a:pt x="334" y="226"/>
                    </a:lnTo>
                    <a:lnTo>
                      <a:pt x="339" y="225"/>
                    </a:lnTo>
                    <a:lnTo>
                      <a:pt x="341" y="225"/>
                    </a:lnTo>
                    <a:lnTo>
                      <a:pt x="345" y="228"/>
                    </a:lnTo>
                    <a:lnTo>
                      <a:pt x="347" y="230"/>
                    </a:lnTo>
                    <a:lnTo>
                      <a:pt x="351" y="230"/>
                    </a:lnTo>
                    <a:lnTo>
                      <a:pt x="357" y="226"/>
                    </a:lnTo>
                    <a:lnTo>
                      <a:pt x="364" y="225"/>
                    </a:lnTo>
                    <a:lnTo>
                      <a:pt x="370" y="223"/>
                    </a:lnTo>
                    <a:lnTo>
                      <a:pt x="378" y="223"/>
                    </a:lnTo>
                    <a:lnTo>
                      <a:pt x="385" y="223"/>
                    </a:lnTo>
                    <a:lnTo>
                      <a:pt x="389" y="225"/>
                    </a:lnTo>
                    <a:lnTo>
                      <a:pt x="395" y="225"/>
                    </a:lnTo>
                    <a:lnTo>
                      <a:pt x="397" y="228"/>
                    </a:lnTo>
                    <a:lnTo>
                      <a:pt x="401" y="230"/>
                    </a:lnTo>
                    <a:lnTo>
                      <a:pt x="405" y="230"/>
                    </a:lnTo>
                    <a:lnTo>
                      <a:pt x="410" y="234"/>
                    </a:lnTo>
                    <a:lnTo>
                      <a:pt x="410" y="225"/>
                    </a:lnTo>
                    <a:lnTo>
                      <a:pt x="416" y="213"/>
                    </a:lnTo>
                    <a:lnTo>
                      <a:pt x="414" y="207"/>
                    </a:lnTo>
                    <a:lnTo>
                      <a:pt x="406" y="202"/>
                    </a:lnTo>
                    <a:lnTo>
                      <a:pt x="405" y="198"/>
                    </a:lnTo>
                    <a:lnTo>
                      <a:pt x="408" y="194"/>
                    </a:lnTo>
                    <a:lnTo>
                      <a:pt x="418" y="192"/>
                    </a:lnTo>
                    <a:lnTo>
                      <a:pt x="428" y="188"/>
                    </a:lnTo>
                    <a:lnTo>
                      <a:pt x="439" y="188"/>
                    </a:lnTo>
                    <a:lnTo>
                      <a:pt x="443" y="184"/>
                    </a:lnTo>
                    <a:lnTo>
                      <a:pt x="439" y="180"/>
                    </a:lnTo>
                    <a:lnTo>
                      <a:pt x="437" y="171"/>
                    </a:lnTo>
                    <a:lnTo>
                      <a:pt x="439" y="161"/>
                    </a:lnTo>
                    <a:lnTo>
                      <a:pt x="445" y="157"/>
                    </a:lnTo>
                    <a:lnTo>
                      <a:pt x="449" y="150"/>
                    </a:lnTo>
                    <a:lnTo>
                      <a:pt x="453" y="148"/>
                    </a:lnTo>
                    <a:lnTo>
                      <a:pt x="460" y="148"/>
                    </a:lnTo>
                    <a:lnTo>
                      <a:pt x="470" y="142"/>
                    </a:lnTo>
                    <a:lnTo>
                      <a:pt x="472" y="136"/>
                    </a:lnTo>
                    <a:lnTo>
                      <a:pt x="474" y="132"/>
                    </a:lnTo>
                    <a:lnTo>
                      <a:pt x="481" y="129"/>
                    </a:lnTo>
                    <a:lnTo>
                      <a:pt x="485" y="125"/>
                    </a:lnTo>
                    <a:lnTo>
                      <a:pt x="491" y="119"/>
                    </a:lnTo>
                    <a:lnTo>
                      <a:pt x="512" y="115"/>
                    </a:lnTo>
                    <a:lnTo>
                      <a:pt x="501" y="113"/>
                    </a:lnTo>
                    <a:lnTo>
                      <a:pt x="497" y="109"/>
                    </a:lnTo>
                    <a:lnTo>
                      <a:pt x="493" y="106"/>
                    </a:lnTo>
                    <a:lnTo>
                      <a:pt x="489" y="100"/>
                    </a:lnTo>
                    <a:lnTo>
                      <a:pt x="483" y="98"/>
                    </a:lnTo>
                    <a:lnTo>
                      <a:pt x="474" y="100"/>
                    </a:lnTo>
                    <a:lnTo>
                      <a:pt x="458" y="107"/>
                    </a:lnTo>
                    <a:lnTo>
                      <a:pt x="451" y="109"/>
                    </a:lnTo>
                    <a:lnTo>
                      <a:pt x="443" y="106"/>
                    </a:lnTo>
                    <a:lnTo>
                      <a:pt x="441" y="102"/>
                    </a:lnTo>
                    <a:lnTo>
                      <a:pt x="437" y="92"/>
                    </a:lnTo>
                    <a:lnTo>
                      <a:pt x="435" y="84"/>
                    </a:lnTo>
                    <a:lnTo>
                      <a:pt x="431" y="81"/>
                    </a:lnTo>
                    <a:lnTo>
                      <a:pt x="424" y="75"/>
                    </a:lnTo>
                    <a:lnTo>
                      <a:pt x="410" y="75"/>
                    </a:lnTo>
                    <a:lnTo>
                      <a:pt x="406" y="77"/>
                    </a:lnTo>
                    <a:lnTo>
                      <a:pt x="399" y="77"/>
                    </a:lnTo>
                    <a:lnTo>
                      <a:pt x="393" y="73"/>
                    </a:lnTo>
                    <a:lnTo>
                      <a:pt x="391" y="69"/>
                    </a:lnTo>
                    <a:lnTo>
                      <a:pt x="383" y="54"/>
                    </a:lnTo>
                    <a:lnTo>
                      <a:pt x="374" y="33"/>
                    </a:lnTo>
                    <a:lnTo>
                      <a:pt x="366" y="19"/>
                    </a:lnTo>
                    <a:lnTo>
                      <a:pt x="366" y="13"/>
                    </a:lnTo>
                    <a:lnTo>
                      <a:pt x="364" y="10"/>
                    </a:lnTo>
                    <a:lnTo>
                      <a:pt x="355" y="13"/>
                    </a:lnTo>
                    <a:lnTo>
                      <a:pt x="345" y="15"/>
                    </a:lnTo>
                    <a:lnTo>
                      <a:pt x="334" y="21"/>
                    </a:lnTo>
                    <a:lnTo>
                      <a:pt x="322" y="27"/>
                    </a:lnTo>
                    <a:lnTo>
                      <a:pt x="311" y="25"/>
                    </a:lnTo>
                    <a:lnTo>
                      <a:pt x="312" y="25"/>
                    </a:lnTo>
                    <a:lnTo>
                      <a:pt x="311" y="21"/>
                    </a:lnTo>
                    <a:lnTo>
                      <a:pt x="309" y="17"/>
                    </a:lnTo>
                    <a:lnTo>
                      <a:pt x="307" y="17"/>
                    </a:lnTo>
                    <a:lnTo>
                      <a:pt x="303" y="21"/>
                    </a:lnTo>
                    <a:lnTo>
                      <a:pt x="301" y="19"/>
                    </a:lnTo>
                    <a:lnTo>
                      <a:pt x="291" y="13"/>
                    </a:lnTo>
                    <a:lnTo>
                      <a:pt x="287" y="19"/>
                    </a:lnTo>
                    <a:lnTo>
                      <a:pt x="282" y="21"/>
                    </a:lnTo>
                    <a:lnTo>
                      <a:pt x="276" y="15"/>
                    </a:lnTo>
                    <a:lnTo>
                      <a:pt x="272" y="15"/>
                    </a:lnTo>
                    <a:lnTo>
                      <a:pt x="274" y="8"/>
                    </a:lnTo>
                    <a:lnTo>
                      <a:pt x="274" y="6"/>
                    </a:lnTo>
                    <a:lnTo>
                      <a:pt x="268" y="4"/>
                    </a:lnTo>
                    <a:lnTo>
                      <a:pt x="266" y="0"/>
                    </a:lnTo>
                    <a:lnTo>
                      <a:pt x="261" y="2"/>
                    </a:lnTo>
                    <a:lnTo>
                      <a:pt x="253" y="4"/>
                    </a:lnTo>
                    <a:lnTo>
                      <a:pt x="241" y="10"/>
                    </a:lnTo>
                    <a:lnTo>
                      <a:pt x="236" y="10"/>
                    </a:lnTo>
                    <a:lnTo>
                      <a:pt x="224" y="13"/>
                    </a:lnTo>
                    <a:lnTo>
                      <a:pt x="213" y="13"/>
                    </a:lnTo>
                    <a:lnTo>
                      <a:pt x="203" y="17"/>
                    </a:lnTo>
                    <a:lnTo>
                      <a:pt x="192" y="17"/>
                    </a:lnTo>
                    <a:lnTo>
                      <a:pt x="186" y="15"/>
                    </a:lnTo>
                    <a:lnTo>
                      <a:pt x="180" y="15"/>
                    </a:lnTo>
                    <a:lnTo>
                      <a:pt x="172" y="12"/>
                    </a:lnTo>
                    <a:lnTo>
                      <a:pt x="167" y="15"/>
                    </a:lnTo>
                    <a:lnTo>
                      <a:pt x="169" y="19"/>
                    </a:lnTo>
                    <a:lnTo>
                      <a:pt x="169" y="25"/>
                    </a:lnTo>
                    <a:lnTo>
                      <a:pt x="161" y="31"/>
                    </a:lnTo>
                    <a:lnTo>
                      <a:pt x="161" y="38"/>
                    </a:lnTo>
                    <a:lnTo>
                      <a:pt x="159" y="44"/>
                    </a:lnTo>
                    <a:lnTo>
                      <a:pt x="159" y="50"/>
                    </a:lnTo>
                    <a:lnTo>
                      <a:pt x="165" y="58"/>
                    </a:lnTo>
                    <a:lnTo>
                      <a:pt x="167" y="61"/>
                    </a:lnTo>
                    <a:lnTo>
                      <a:pt x="161" y="69"/>
                    </a:lnTo>
                    <a:lnTo>
                      <a:pt x="167" y="75"/>
                    </a:lnTo>
                    <a:lnTo>
                      <a:pt x="169" y="75"/>
                    </a:lnTo>
                    <a:lnTo>
                      <a:pt x="174" y="79"/>
                    </a:lnTo>
                    <a:lnTo>
                      <a:pt x="170" y="84"/>
                    </a:lnTo>
                    <a:lnTo>
                      <a:pt x="169" y="86"/>
                    </a:lnTo>
                    <a:lnTo>
                      <a:pt x="163" y="86"/>
                    </a:lnTo>
                    <a:lnTo>
                      <a:pt x="155" y="84"/>
                    </a:lnTo>
                    <a:lnTo>
                      <a:pt x="153" y="81"/>
                    </a:lnTo>
                    <a:lnTo>
                      <a:pt x="149" y="75"/>
                    </a:lnTo>
                    <a:lnTo>
                      <a:pt x="145" y="75"/>
                    </a:lnTo>
                    <a:lnTo>
                      <a:pt x="144" y="77"/>
                    </a:lnTo>
                    <a:lnTo>
                      <a:pt x="142" y="75"/>
                    </a:lnTo>
                    <a:lnTo>
                      <a:pt x="136" y="73"/>
                    </a:lnTo>
                    <a:lnTo>
                      <a:pt x="130" y="77"/>
                    </a:lnTo>
                    <a:lnTo>
                      <a:pt x="126" y="79"/>
                    </a:lnTo>
                    <a:lnTo>
                      <a:pt x="122" y="79"/>
                    </a:lnTo>
                    <a:lnTo>
                      <a:pt x="115" y="77"/>
                    </a:lnTo>
                    <a:lnTo>
                      <a:pt x="111" y="77"/>
                    </a:lnTo>
                    <a:lnTo>
                      <a:pt x="109" y="77"/>
                    </a:lnTo>
                    <a:lnTo>
                      <a:pt x="107" y="81"/>
                    </a:lnTo>
                    <a:lnTo>
                      <a:pt x="107" y="86"/>
                    </a:lnTo>
                    <a:lnTo>
                      <a:pt x="101" y="84"/>
                    </a:lnTo>
                    <a:lnTo>
                      <a:pt x="103" y="81"/>
                    </a:lnTo>
                    <a:lnTo>
                      <a:pt x="103" y="77"/>
                    </a:lnTo>
                    <a:lnTo>
                      <a:pt x="99" y="75"/>
                    </a:lnTo>
                    <a:lnTo>
                      <a:pt x="96" y="75"/>
                    </a:lnTo>
                    <a:lnTo>
                      <a:pt x="94" y="73"/>
                    </a:lnTo>
                    <a:lnTo>
                      <a:pt x="92" y="69"/>
                    </a:lnTo>
                    <a:lnTo>
                      <a:pt x="88" y="67"/>
                    </a:lnTo>
                    <a:lnTo>
                      <a:pt x="84" y="65"/>
                    </a:lnTo>
                    <a:lnTo>
                      <a:pt x="80" y="63"/>
                    </a:lnTo>
                    <a:lnTo>
                      <a:pt x="76" y="63"/>
                    </a:lnTo>
                    <a:lnTo>
                      <a:pt x="76" y="61"/>
                    </a:lnTo>
                    <a:lnTo>
                      <a:pt x="76" y="58"/>
                    </a:lnTo>
                    <a:lnTo>
                      <a:pt x="73" y="54"/>
                    </a:lnTo>
                    <a:lnTo>
                      <a:pt x="69" y="54"/>
                    </a:lnTo>
                    <a:lnTo>
                      <a:pt x="69" y="56"/>
                    </a:lnTo>
                    <a:lnTo>
                      <a:pt x="69" y="56"/>
                    </a:lnTo>
                    <a:lnTo>
                      <a:pt x="63" y="58"/>
                    </a:lnTo>
                    <a:lnTo>
                      <a:pt x="63" y="54"/>
                    </a:lnTo>
                    <a:lnTo>
                      <a:pt x="51" y="56"/>
                    </a:lnTo>
                    <a:lnTo>
                      <a:pt x="53" y="58"/>
                    </a:lnTo>
                    <a:lnTo>
                      <a:pt x="55" y="60"/>
                    </a:lnTo>
                    <a:lnTo>
                      <a:pt x="50" y="65"/>
                    </a:lnTo>
                    <a:lnTo>
                      <a:pt x="44" y="69"/>
                    </a:lnTo>
                    <a:lnTo>
                      <a:pt x="42" y="71"/>
                    </a:lnTo>
                    <a:lnTo>
                      <a:pt x="36" y="69"/>
                    </a:lnTo>
                    <a:lnTo>
                      <a:pt x="32" y="71"/>
                    </a:lnTo>
                    <a:lnTo>
                      <a:pt x="30" y="75"/>
                    </a:lnTo>
                    <a:lnTo>
                      <a:pt x="26" y="77"/>
                    </a:lnTo>
                    <a:lnTo>
                      <a:pt x="26" y="83"/>
                    </a:lnTo>
                    <a:lnTo>
                      <a:pt x="28" y="88"/>
                    </a:lnTo>
                    <a:lnTo>
                      <a:pt x="32" y="90"/>
                    </a:lnTo>
                    <a:lnTo>
                      <a:pt x="25" y="96"/>
                    </a:lnTo>
                    <a:lnTo>
                      <a:pt x="23" y="92"/>
                    </a:lnTo>
                    <a:lnTo>
                      <a:pt x="19" y="86"/>
                    </a:lnTo>
                    <a:lnTo>
                      <a:pt x="17" y="86"/>
                    </a:lnTo>
                    <a:lnTo>
                      <a:pt x="13" y="90"/>
                    </a:lnTo>
                    <a:lnTo>
                      <a:pt x="9" y="92"/>
                    </a:lnTo>
                    <a:lnTo>
                      <a:pt x="7" y="94"/>
                    </a:lnTo>
                    <a:lnTo>
                      <a:pt x="7" y="102"/>
                    </a:lnTo>
                    <a:lnTo>
                      <a:pt x="3" y="106"/>
                    </a:lnTo>
                    <a:lnTo>
                      <a:pt x="5" y="106"/>
                    </a:lnTo>
                    <a:lnTo>
                      <a:pt x="7" y="109"/>
                    </a:lnTo>
                    <a:lnTo>
                      <a:pt x="7" y="111"/>
                    </a:lnTo>
                    <a:lnTo>
                      <a:pt x="5" y="113"/>
                    </a:lnTo>
                    <a:lnTo>
                      <a:pt x="3" y="115"/>
                    </a:lnTo>
                    <a:lnTo>
                      <a:pt x="0" y="121"/>
                    </a:lnTo>
                    <a:lnTo>
                      <a:pt x="0" y="123"/>
                    </a:lnTo>
                    <a:lnTo>
                      <a:pt x="0" y="125"/>
                    </a:lnTo>
                    <a:lnTo>
                      <a:pt x="2" y="127"/>
                    </a:lnTo>
                    <a:lnTo>
                      <a:pt x="3" y="127"/>
                    </a:lnTo>
                    <a:lnTo>
                      <a:pt x="7" y="132"/>
                    </a:lnTo>
                    <a:lnTo>
                      <a:pt x="5" y="138"/>
                    </a:lnTo>
                    <a:lnTo>
                      <a:pt x="9" y="138"/>
                    </a:lnTo>
                    <a:lnTo>
                      <a:pt x="13" y="136"/>
                    </a:lnTo>
                    <a:lnTo>
                      <a:pt x="19" y="150"/>
                    </a:lnTo>
                    <a:lnTo>
                      <a:pt x="19" y="152"/>
                    </a:lnTo>
                    <a:lnTo>
                      <a:pt x="19" y="155"/>
                    </a:lnTo>
                    <a:lnTo>
                      <a:pt x="19" y="159"/>
                    </a:lnTo>
                    <a:lnTo>
                      <a:pt x="21" y="163"/>
                    </a:lnTo>
                    <a:lnTo>
                      <a:pt x="23" y="163"/>
                    </a:lnTo>
                    <a:lnTo>
                      <a:pt x="26" y="165"/>
                    </a:lnTo>
                    <a:lnTo>
                      <a:pt x="28" y="161"/>
                    </a:lnTo>
                    <a:lnTo>
                      <a:pt x="32" y="159"/>
                    </a:lnTo>
                    <a:lnTo>
                      <a:pt x="34" y="159"/>
                    </a:lnTo>
                    <a:lnTo>
                      <a:pt x="38" y="161"/>
                    </a:lnTo>
                    <a:lnTo>
                      <a:pt x="44" y="155"/>
                    </a:lnTo>
                    <a:lnTo>
                      <a:pt x="50" y="148"/>
                    </a:lnTo>
                    <a:lnTo>
                      <a:pt x="53" y="150"/>
                    </a:lnTo>
                    <a:lnTo>
                      <a:pt x="57" y="152"/>
                    </a:lnTo>
                    <a:lnTo>
                      <a:pt x="57" y="155"/>
                    </a:lnTo>
                    <a:lnTo>
                      <a:pt x="67" y="157"/>
                    </a:lnTo>
                    <a:lnTo>
                      <a:pt x="76" y="161"/>
                    </a:lnTo>
                    <a:lnTo>
                      <a:pt x="76" y="165"/>
                    </a:lnTo>
                    <a:lnTo>
                      <a:pt x="78" y="167"/>
                    </a:lnTo>
                    <a:lnTo>
                      <a:pt x="82" y="167"/>
                    </a:lnTo>
                    <a:lnTo>
                      <a:pt x="84" y="167"/>
                    </a:lnTo>
                    <a:lnTo>
                      <a:pt x="84" y="173"/>
                    </a:lnTo>
                    <a:lnTo>
                      <a:pt x="86" y="178"/>
                    </a:lnTo>
                    <a:lnTo>
                      <a:pt x="88" y="182"/>
                    </a:lnTo>
                    <a:lnTo>
                      <a:pt x="92" y="184"/>
                    </a:lnTo>
                    <a:lnTo>
                      <a:pt x="94" y="186"/>
                    </a:lnTo>
                    <a:lnTo>
                      <a:pt x="94" y="188"/>
                    </a:lnTo>
                    <a:lnTo>
                      <a:pt x="92" y="190"/>
                    </a:lnTo>
                    <a:lnTo>
                      <a:pt x="90" y="192"/>
                    </a:lnTo>
                    <a:lnTo>
                      <a:pt x="88" y="194"/>
                    </a:lnTo>
                    <a:lnTo>
                      <a:pt x="84" y="194"/>
                    </a:lnTo>
                    <a:lnTo>
                      <a:pt x="84" y="196"/>
                    </a:lnTo>
                    <a:lnTo>
                      <a:pt x="80" y="196"/>
                    </a:lnTo>
                    <a:lnTo>
                      <a:pt x="80" y="194"/>
                    </a:lnTo>
                    <a:lnTo>
                      <a:pt x="78" y="192"/>
                    </a:lnTo>
                    <a:lnTo>
                      <a:pt x="78" y="190"/>
                    </a:lnTo>
                    <a:lnTo>
                      <a:pt x="74" y="190"/>
                    </a:lnTo>
                    <a:lnTo>
                      <a:pt x="71" y="190"/>
                    </a:lnTo>
                    <a:lnTo>
                      <a:pt x="69" y="188"/>
                    </a:lnTo>
                    <a:lnTo>
                      <a:pt x="63" y="186"/>
                    </a:lnTo>
                    <a:lnTo>
                      <a:pt x="61" y="188"/>
                    </a:lnTo>
                    <a:lnTo>
                      <a:pt x="63" y="194"/>
                    </a:lnTo>
                    <a:lnTo>
                      <a:pt x="55" y="194"/>
                    </a:lnTo>
                    <a:lnTo>
                      <a:pt x="50" y="194"/>
                    </a:lnTo>
                    <a:lnTo>
                      <a:pt x="51" y="198"/>
                    </a:lnTo>
                    <a:lnTo>
                      <a:pt x="51" y="202"/>
                    </a:lnTo>
                    <a:lnTo>
                      <a:pt x="55" y="203"/>
                    </a:lnTo>
                    <a:lnTo>
                      <a:pt x="57" y="205"/>
                    </a:lnTo>
                    <a:lnTo>
                      <a:pt x="50" y="203"/>
                    </a:lnTo>
                    <a:lnTo>
                      <a:pt x="42" y="203"/>
                    </a:lnTo>
                    <a:lnTo>
                      <a:pt x="42" y="207"/>
                    </a:lnTo>
                    <a:lnTo>
                      <a:pt x="48" y="211"/>
                    </a:lnTo>
                    <a:lnTo>
                      <a:pt x="51" y="217"/>
                    </a:lnTo>
                    <a:lnTo>
                      <a:pt x="53" y="221"/>
                    </a:lnTo>
                    <a:lnTo>
                      <a:pt x="53" y="223"/>
                    </a:lnTo>
                    <a:lnTo>
                      <a:pt x="59" y="226"/>
                    </a:lnTo>
                    <a:lnTo>
                      <a:pt x="63" y="230"/>
                    </a:lnTo>
                    <a:lnTo>
                      <a:pt x="67" y="230"/>
                    </a:lnTo>
                    <a:lnTo>
                      <a:pt x="71" y="230"/>
                    </a:lnTo>
                    <a:lnTo>
                      <a:pt x="69" y="234"/>
                    </a:lnTo>
                    <a:lnTo>
                      <a:pt x="69" y="238"/>
                    </a:lnTo>
                    <a:lnTo>
                      <a:pt x="69" y="240"/>
                    </a:lnTo>
                    <a:lnTo>
                      <a:pt x="69" y="244"/>
                    </a:lnTo>
                    <a:lnTo>
                      <a:pt x="69" y="244"/>
                    </a:lnTo>
                    <a:lnTo>
                      <a:pt x="71" y="242"/>
                    </a:lnTo>
                    <a:lnTo>
                      <a:pt x="73" y="238"/>
                    </a:lnTo>
                    <a:lnTo>
                      <a:pt x="76" y="236"/>
                    </a:lnTo>
                    <a:lnTo>
                      <a:pt x="78" y="234"/>
                    </a:lnTo>
                    <a:lnTo>
                      <a:pt x="82" y="234"/>
                    </a:lnTo>
                    <a:lnTo>
                      <a:pt x="86" y="234"/>
                    </a:lnTo>
                    <a:lnTo>
                      <a:pt x="90" y="236"/>
                    </a:lnTo>
                    <a:lnTo>
                      <a:pt x="92" y="238"/>
                    </a:lnTo>
                    <a:lnTo>
                      <a:pt x="94" y="240"/>
                    </a:lnTo>
                    <a:lnTo>
                      <a:pt x="97" y="246"/>
                    </a:lnTo>
                    <a:lnTo>
                      <a:pt x="99" y="248"/>
                    </a:lnTo>
                    <a:lnTo>
                      <a:pt x="105" y="248"/>
                    </a:lnTo>
                    <a:lnTo>
                      <a:pt x="111" y="248"/>
                    </a:lnTo>
                    <a:lnTo>
                      <a:pt x="113" y="188"/>
                    </a:lnTo>
                    <a:lnTo>
                      <a:pt x="119" y="186"/>
                    </a:lnTo>
                    <a:lnTo>
                      <a:pt x="126" y="182"/>
                    </a:lnTo>
                    <a:lnTo>
                      <a:pt x="130" y="182"/>
                    </a:lnTo>
                    <a:lnTo>
                      <a:pt x="136" y="180"/>
                    </a:lnTo>
                    <a:lnTo>
                      <a:pt x="140" y="182"/>
                    </a:lnTo>
                    <a:lnTo>
                      <a:pt x="142" y="182"/>
                    </a:lnTo>
                    <a:close/>
                    <a:moveTo>
                      <a:pt x="74" y="200"/>
                    </a:moveTo>
                    <a:lnTo>
                      <a:pt x="74" y="202"/>
                    </a:lnTo>
                    <a:lnTo>
                      <a:pt x="73" y="207"/>
                    </a:lnTo>
                    <a:lnTo>
                      <a:pt x="69" y="205"/>
                    </a:lnTo>
                    <a:lnTo>
                      <a:pt x="67" y="203"/>
                    </a:lnTo>
                    <a:lnTo>
                      <a:pt x="67" y="203"/>
                    </a:lnTo>
                    <a:lnTo>
                      <a:pt x="73" y="203"/>
                    </a:lnTo>
                    <a:lnTo>
                      <a:pt x="73" y="200"/>
                    </a:lnTo>
                    <a:lnTo>
                      <a:pt x="74" y="200"/>
                    </a:lnTo>
                    <a:close/>
                    <a:moveTo>
                      <a:pt x="403" y="144"/>
                    </a:moveTo>
                    <a:lnTo>
                      <a:pt x="406" y="144"/>
                    </a:lnTo>
                    <a:lnTo>
                      <a:pt x="408" y="148"/>
                    </a:lnTo>
                    <a:lnTo>
                      <a:pt x="406" y="150"/>
                    </a:lnTo>
                    <a:lnTo>
                      <a:pt x="406" y="152"/>
                    </a:lnTo>
                    <a:lnTo>
                      <a:pt x="405" y="154"/>
                    </a:lnTo>
                    <a:lnTo>
                      <a:pt x="405" y="155"/>
                    </a:lnTo>
                    <a:lnTo>
                      <a:pt x="401" y="155"/>
                    </a:lnTo>
                    <a:lnTo>
                      <a:pt x="397" y="155"/>
                    </a:lnTo>
                    <a:lnTo>
                      <a:pt x="397" y="159"/>
                    </a:lnTo>
                    <a:lnTo>
                      <a:pt x="387" y="159"/>
                    </a:lnTo>
                    <a:lnTo>
                      <a:pt x="376" y="159"/>
                    </a:lnTo>
                    <a:lnTo>
                      <a:pt x="370" y="157"/>
                    </a:lnTo>
                    <a:lnTo>
                      <a:pt x="362" y="155"/>
                    </a:lnTo>
                    <a:lnTo>
                      <a:pt x="362" y="157"/>
                    </a:lnTo>
                    <a:lnTo>
                      <a:pt x="362" y="161"/>
                    </a:lnTo>
                    <a:lnTo>
                      <a:pt x="355" y="163"/>
                    </a:lnTo>
                    <a:lnTo>
                      <a:pt x="349" y="165"/>
                    </a:lnTo>
                    <a:lnTo>
                      <a:pt x="347" y="167"/>
                    </a:lnTo>
                    <a:lnTo>
                      <a:pt x="347" y="171"/>
                    </a:lnTo>
                    <a:lnTo>
                      <a:pt x="343" y="173"/>
                    </a:lnTo>
                    <a:lnTo>
                      <a:pt x="337" y="173"/>
                    </a:lnTo>
                    <a:lnTo>
                      <a:pt x="337" y="177"/>
                    </a:lnTo>
                    <a:lnTo>
                      <a:pt x="332" y="180"/>
                    </a:lnTo>
                    <a:lnTo>
                      <a:pt x="330" y="186"/>
                    </a:lnTo>
                    <a:lnTo>
                      <a:pt x="330" y="188"/>
                    </a:lnTo>
                    <a:lnTo>
                      <a:pt x="334" y="190"/>
                    </a:lnTo>
                    <a:lnTo>
                      <a:pt x="332" y="192"/>
                    </a:lnTo>
                    <a:lnTo>
                      <a:pt x="332" y="194"/>
                    </a:lnTo>
                    <a:lnTo>
                      <a:pt x="328" y="192"/>
                    </a:lnTo>
                    <a:lnTo>
                      <a:pt x="326" y="190"/>
                    </a:lnTo>
                    <a:lnTo>
                      <a:pt x="326" y="184"/>
                    </a:lnTo>
                    <a:lnTo>
                      <a:pt x="326" y="180"/>
                    </a:lnTo>
                    <a:lnTo>
                      <a:pt x="322" y="180"/>
                    </a:lnTo>
                    <a:lnTo>
                      <a:pt x="320" y="180"/>
                    </a:lnTo>
                    <a:lnTo>
                      <a:pt x="324" y="173"/>
                    </a:lnTo>
                    <a:lnTo>
                      <a:pt x="330" y="165"/>
                    </a:lnTo>
                    <a:lnTo>
                      <a:pt x="334" y="165"/>
                    </a:lnTo>
                    <a:lnTo>
                      <a:pt x="335" y="165"/>
                    </a:lnTo>
                    <a:lnTo>
                      <a:pt x="339" y="159"/>
                    </a:lnTo>
                    <a:lnTo>
                      <a:pt x="345" y="154"/>
                    </a:lnTo>
                    <a:lnTo>
                      <a:pt x="357" y="152"/>
                    </a:lnTo>
                    <a:lnTo>
                      <a:pt x="366" y="152"/>
                    </a:lnTo>
                    <a:lnTo>
                      <a:pt x="374" y="154"/>
                    </a:lnTo>
                    <a:lnTo>
                      <a:pt x="383" y="155"/>
                    </a:lnTo>
                    <a:lnTo>
                      <a:pt x="385" y="152"/>
                    </a:lnTo>
                    <a:lnTo>
                      <a:pt x="389" y="154"/>
                    </a:lnTo>
                    <a:lnTo>
                      <a:pt x="393" y="154"/>
                    </a:lnTo>
                    <a:lnTo>
                      <a:pt x="397" y="148"/>
                    </a:lnTo>
                    <a:lnTo>
                      <a:pt x="403" y="14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7" name="Freeform 155"/>
              <p:cNvSpPr>
                <a:spLocks/>
              </p:cNvSpPr>
              <p:nvPr/>
            </p:nvSpPr>
            <p:spPr bwMode="gray">
              <a:xfrm>
                <a:off x="3161" y="2282"/>
                <a:ext cx="60" cy="66"/>
              </a:xfrm>
              <a:custGeom>
                <a:avLst/>
                <a:gdLst/>
                <a:ahLst/>
                <a:cxnLst>
                  <a:cxn ang="0">
                    <a:pos x="14" y="21"/>
                  </a:cxn>
                  <a:cxn ang="0">
                    <a:pos x="15" y="18"/>
                  </a:cxn>
                  <a:cxn ang="0">
                    <a:pos x="15" y="14"/>
                  </a:cxn>
                  <a:cxn ang="0">
                    <a:pos x="15" y="14"/>
                  </a:cxn>
                  <a:cxn ang="0">
                    <a:pos x="19" y="12"/>
                  </a:cxn>
                  <a:cxn ang="0">
                    <a:pos x="23" y="12"/>
                  </a:cxn>
                  <a:cxn ang="0">
                    <a:pos x="29" y="14"/>
                  </a:cxn>
                  <a:cxn ang="0">
                    <a:pos x="33" y="14"/>
                  </a:cxn>
                  <a:cxn ang="0">
                    <a:pos x="52" y="0"/>
                  </a:cxn>
                  <a:cxn ang="0">
                    <a:pos x="60" y="21"/>
                  </a:cxn>
                  <a:cxn ang="0">
                    <a:pos x="60" y="25"/>
                  </a:cxn>
                  <a:cxn ang="0">
                    <a:pos x="35" y="31"/>
                  </a:cxn>
                  <a:cxn ang="0">
                    <a:pos x="42" y="44"/>
                  </a:cxn>
                  <a:cxn ang="0">
                    <a:pos x="38" y="46"/>
                  </a:cxn>
                  <a:cxn ang="0">
                    <a:pos x="35" y="50"/>
                  </a:cxn>
                  <a:cxn ang="0">
                    <a:pos x="33" y="52"/>
                  </a:cxn>
                  <a:cxn ang="0">
                    <a:pos x="31" y="56"/>
                  </a:cxn>
                  <a:cxn ang="0">
                    <a:pos x="27" y="58"/>
                  </a:cxn>
                  <a:cxn ang="0">
                    <a:pos x="25" y="60"/>
                  </a:cxn>
                  <a:cxn ang="0">
                    <a:pos x="14" y="66"/>
                  </a:cxn>
                  <a:cxn ang="0">
                    <a:pos x="0" y="64"/>
                  </a:cxn>
                  <a:cxn ang="0">
                    <a:pos x="0" y="60"/>
                  </a:cxn>
                  <a:cxn ang="0">
                    <a:pos x="4" y="58"/>
                  </a:cxn>
                  <a:cxn ang="0">
                    <a:pos x="8" y="52"/>
                  </a:cxn>
                  <a:cxn ang="0">
                    <a:pos x="12" y="44"/>
                  </a:cxn>
                  <a:cxn ang="0">
                    <a:pos x="12" y="35"/>
                  </a:cxn>
                  <a:cxn ang="0">
                    <a:pos x="14" y="31"/>
                  </a:cxn>
                  <a:cxn ang="0">
                    <a:pos x="14" y="27"/>
                  </a:cxn>
                  <a:cxn ang="0">
                    <a:pos x="14" y="23"/>
                  </a:cxn>
                  <a:cxn ang="0">
                    <a:pos x="14" y="23"/>
                  </a:cxn>
                  <a:cxn ang="0">
                    <a:pos x="14" y="21"/>
                  </a:cxn>
                </a:cxnLst>
                <a:rect l="0" t="0" r="r" b="b"/>
                <a:pathLst>
                  <a:path w="60" h="66">
                    <a:moveTo>
                      <a:pt x="14" y="21"/>
                    </a:moveTo>
                    <a:lnTo>
                      <a:pt x="15" y="18"/>
                    </a:lnTo>
                    <a:lnTo>
                      <a:pt x="15" y="14"/>
                    </a:lnTo>
                    <a:lnTo>
                      <a:pt x="15" y="14"/>
                    </a:lnTo>
                    <a:lnTo>
                      <a:pt x="19" y="12"/>
                    </a:lnTo>
                    <a:lnTo>
                      <a:pt x="23" y="12"/>
                    </a:lnTo>
                    <a:lnTo>
                      <a:pt x="29" y="14"/>
                    </a:lnTo>
                    <a:lnTo>
                      <a:pt x="33" y="14"/>
                    </a:lnTo>
                    <a:lnTo>
                      <a:pt x="52" y="0"/>
                    </a:lnTo>
                    <a:lnTo>
                      <a:pt x="60" y="21"/>
                    </a:lnTo>
                    <a:lnTo>
                      <a:pt x="60" y="25"/>
                    </a:lnTo>
                    <a:lnTo>
                      <a:pt x="35" y="31"/>
                    </a:lnTo>
                    <a:lnTo>
                      <a:pt x="42" y="44"/>
                    </a:lnTo>
                    <a:lnTo>
                      <a:pt x="38" y="46"/>
                    </a:lnTo>
                    <a:lnTo>
                      <a:pt x="35" y="50"/>
                    </a:lnTo>
                    <a:lnTo>
                      <a:pt x="33" y="52"/>
                    </a:lnTo>
                    <a:lnTo>
                      <a:pt x="31" y="56"/>
                    </a:lnTo>
                    <a:lnTo>
                      <a:pt x="27" y="58"/>
                    </a:lnTo>
                    <a:lnTo>
                      <a:pt x="25" y="60"/>
                    </a:lnTo>
                    <a:lnTo>
                      <a:pt x="14" y="66"/>
                    </a:lnTo>
                    <a:lnTo>
                      <a:pt x="0" y="64"/>
                    </a:lnTo>
                    <a:lnTo>
                      <a:pt x="0" y="60"/>
                    </a:lnTo>
                    <a:lnTo>
                      <a:pt x="4" y="58"/>
                    </a:lnTo>
                    <a:lnTo>
                      <a:pt x="8" y="52"/>
                    </a:lnTo>
                    <a:lnTo>
                      <a:pt x="12" y="44"/>
                    </a:lnTo>
                    <a:lnTo>
                      <a:pt x="12" y="35"/>
                    </a:lnTo>
                    <a:lnTo>
                      <a:pt x="14" y="31"/>
                    </a:lnTo>
                    <a:lnTo>
                      <a:pt x="14" y="27"/>
                    </a:lnTo>
                    <a:lnTo>
                      <a:pt x="14" y="23"/>
                    </a:lnTo>
                    <a:lnTo>
                      <a:pt x="14" y="23"/>
                    </a:lnTo>
                    <a:lnTo>
                      <a:pt x="14" y="2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8" name="Freeform 156"/>
              <p:cNvSpPr>
                <a:spLocks noEditPoints="1"/>
              </p:cNvSpPr>
              <p:nvPr/>
            </p:nvSpPr>
            <p:spPr bwMode="gray">
              <a:xfrm>
                <a:off x="4309" y="2065"/>
                <a:ext cx="228" cy="329"/>
              </a:xfrm>
              <a:custGeom>
                <a:avLst/>
                <a:gdLst/>
                <a:ahLst/>
                <a:cxnLst>
                  <a:cxn ang="0">
                    <a:pos x="13" y="325"/>
                  </a:cxn>
                  <a:cxn ang="0">
                    <a:pos x="0" y="319"/>
                  </a:cxn>
                  <a:cxn ang="0">
                    <a:pos x="46" y="265"/>
                  </a:cxn>
                  <a:cxn ang="0">
                    <a:pos x="38" y="214"/>
                  </a:cxn>
                  <a:cxn ang="0">
                    <a:pos x="34" y="221"/>
                  </a:cxn>
                  <a:cxn ang="0">
                    <a:pos x="36" y="233"/>
                  </a:cxn>
                  <a:cxn ang="0">
                    <a:pos x="40" y="225"/>
                  </a:cxn>
                  <a:cxn ang="0">
                    <a:pos x="46" y="229"/>
                  </a:cxn>
                  <a:cxn ang="0">
                    <a:pos x="40" y="250"/>
                  </a:cxn>
                  <a:cxn ang="0">
                    <a:pos x="46" y="256"/>
                  </a:cxn>
                  <a:cxn ang="0">
                    <a:pos x="57" y="227"/>
                  </a:cxn>
                  <a:cxn ang="0">
                    <a:pos x="55" y="215"/>
                  </a:cxn>
                  <a:cxn ang="0">
                    <a:pos x="42" y="206"/>
                  </a:cxn>
                  <a:cxn ang="0">
                    <a:pos x="75" y="204"/>
                  </a:cxn>
                  <a:cxn ang="0">
                    <a:pos x="65" y="214"/>
                  </a:cxn>
                  <a:cxn ang="0">
                    <a:pos x="76" y="219"/>
                  </a:cxn>
                  <a:cxn ang="0">
                    <a:pos x="90" y="214"/>
                  </a:cxn>
                  <a:cxn ang="0">
                    <a:pos x="78" y="190"/>
                  </a:cxn>
                  <a:cxn ang="0">
                    <a:pos x="76" y="189"/>
                  </a:cxn>
                  <a:cxn ang="0">
                    <a:pos x="159" y="91"/>
                  </a:cxn>
                  <a:cxn ang="0">
                    <a:pos x="159" y="108"/>
                  </a:cxn>
                  <a:cxn ang="0">
                    <a:pos x="157" y="116"/>
                  </a:cxn>
                  <a:cxn ang="0">
                    <a:pos x="140" y="142"/>
                  </a:cxn>
                  <a:cxn ang="0">
                    <a:pos x="126" y="156"/>
                  </a:cxn>
                  <a:cxn ang="0">
                    <a:pos x="119" y="152"/>
                  </a:cxn>
                  <a:cxn ang="0">
                    <a:pos x="115" y="156"/>
                  </a:cxn>
                  <a:cxn ang="0">
                    <a:pos x="109" y="179"/>
                  </a:cxn>
                  <a:cxn ang="0">
                    <a:pos x="88" y="181"/>
                  </a:cxn>
                  <a:cxn ang="0">
                    <a:pos x="55" y="200"/>
                  </a:cxn>
                  <a:cxn ang="0">
                    <a:pos x="55" y="206"/>
                  </a:cxn>
                  <a:cxn ang="0">
                    <a:pos x="88" y="198"/>
                  </a:cxn>
                  <a:cxn ang="0">
                    <a:pos x="96" y="206"/>
                  </a:cxn>
                  <a:cxn ang="0">
                    <a:pos x="107" y="215"/>
                  </a:cxn>
                  <a:cxn ang="0">
                    <a:pos x="117" y="200"/>
                  </a:cxn>
                  <a:cxn ang="0">
                    <a:pos x="126" y="198"/>
                  </a:cxn>
                  <a:cxn ang="0">
                    <a:pos x="132" y="198"/>
                  </a:cxn>
                  <a:cxn ang="0">
                    <a:pos x="146" y="200"/>
                  </a:cxn>
                  <a:cxn ang="0">
                    <a:pos x="157" y="190"/>
                  </a:cxn>
                  <a:cxn ang="0">
                    <a:pos x="161" y="183"/>
                  </a:cxn>
                  <a:cxn ang="0">
                    <a:pos x="161" y="194"/>
                  </a:cxn>
                  <a:cxn ang="0">
                    <a:pos x="165" y="175"/>
                  </a:cxn>
                  <a:cxn ang="0">
                    <a:pos x="171" y="133"/>
                  </a:cxn>
                  <a:cxn ang="0">
                    <a:pos x="180" y="123"/>
                  </a:cxn>
                  <a:cxn ang="0">
                    <a:pos x="178" y="89"/>
                  </a:cxn>
                  <a:cxn ang="0">
                    <a:pos x="176" y="6"/>
                  </a:cxn>
                  <a:cxn ang="0">
                    <a:pos x="178" y="31"/>
                  </a:cxn>
                  <a:cxn ang="0">
                    <a:pos x="172" y="47"/>
                  </a:cxn>
                  <a:cxn ang="0">
                    <a:pos x="163" y="45"/>
                  </a:cxn>
                  <a:cxn ang="0">
                    <a:pos x="161" y="62"/>
                  </a:cxn>
                  <a:cxn ang="0">
                    <a:pos x="169" y="70"/>
                  </a:cxn>
                  <a:cxn ang="0">
                    <a:pos x="172" y="64"/>
                  </a:cxn>
                  <a:cxn ang="0">
                    <a:pos x="172" y="54"/>
                  </a:cxn>
                  <a:cxn ang="0">
                    <a:pos x="201" y="54"/>
                  </a:cxn>
                  <a:cxn ang="0">
                    <a:pos x="222" y="39"/>
                  </a:cxn>
                  <a:cxn ang="0">
                    <a:pos x="213" y="31"/>
                  </a:cxn>
                  <a:cxn ang="0">
                    <a:pos x="192" y="12"/>
                  </a:cxn>
                </a:cxnLst>
                <a:rect l="0" t="0" r="r" b="b"/>
                <a:pathLst>
                  <a:path w="228" h="329">
                    <a:moveTo>
                      <a:pt x="9" y="323"/>
                    </a:moveTo>
                    <a:lnTo>
                      <a:pt x="7" y="327"/>
                    </a:lnTo>
                    <a:lnTo>
                      <a:pt x="9" y="329"/>
                    </a:lnTo>
                    <a:lnTo>
                      <a:pt x="11" y="327"/>
                    </a:lnTo>
                    <a:lnTo>
                      <a:pt x="13" y="325"/>
                    </a:lnTo>
                    <a:lnTo>
                      <a:pt x="13" y="323"/>
                    </a:lnTo>
                    <a:lnTo>
                      <a:pt x="13" y="323"/>
                    </a:lnTo>
                    <a:lnTo>
                      <a:pt x="11" y="323"/>
                    </a:lnTo>
                    <a:lnTo>
                      <a:pt x="9" y="323"/>
                    </a:lnTo>
                    <a:close/>
                    <a:moveTo>
                      <a:pt x="0" y="319"/>
                    </a:moveTo>
                    <a:lnTo>
                      <a:pt x="2" y="323"/>
                    </a:lnTo>
                    <a:lnTo>
                      <a:pt x="2" y="319"/>
                    </a:lnTo>
                    <a:lnTo>
                      <a:pt x="0" y="319"/>
                    </a:lnTo>
                    <a:close/>
                    <a:moveTo>
                      <a:pt x="48" y="261"/>
                    </a:moveTo>
                    <a:lnTo>
                      <a:pt x="46" y="265"/>
                    </a:lnTo>
                    <a:lnTo>
                      <a:pt x="48" y="267"/>
                    </a:lnTo>
                    <a:lnTo>
                      <a:pt x="50" y="263"/>
                    </a:lnTo>
                    <a:lnTo>
                      <a:pt x="48" y="261"/>
                    </a:lnTo>
                    <a:close/>
                    <a:moveTo>
                      <a:pt x="42" y="206"/>
                    </a:moveTo>
                    <a:lnTo>
                      <a:pt x="38" y="214"/>
                    </a:lnTo>
                    <a:lnTo>
                      <a:pt x="34" y="214"/>
                    </a:lnTo>
                    <a:lnTo>
                      <a:pt x="32" y="212"/>
                    </a:lnTo>
                    <a:lnTo>
                      <a:pt x="32" y="215"/>
                    </a:lnTo>
                    <a:lnTo>
                      <a:pt x="30" y="217"/>
                    </a:lnTo>
                    <a:lnTo>
                      <a:pt x="34" y="221"/>
                    </a:lnTo>
                    <a:lnTo>
                      <a:pt x="36" y="227"/>
                    </a:lnTo>
                    <a:lnTo>
                      <a:pt x="34" y="225"/>
                    </a:lnTo>
                    <a:lnTo>
                      <a:pt x="32" y="227"/>
                    </a:lnTo>
                    <a:lnTo>
                      <a:pt x="34" y="231"/>
                    </a:lnTo>
                    <a:lnTo>
                      <a:pt x="36" y="233"/>
                    </a:lnTo>
                    <a:lnTo>
                      <a:pt x="38" y="233"/>
                    </a:lnTo>
                    <a:lnTo>
                      <a:pt x="42" y="233"/>
                    </a:lnTo>
                    <a:lnTo>
                      <a:pt x="42" y="229"/>
                    </a:lnTo>
                    <a:lnTo>
                      <a:pt x="42" y="225"/>
                    </a:lnTo>
                    <a:lnTo>
                      <a:pt x="40" y="225"/>
                    </a:lnTo>
                    <a:lnTo>
                      <a:pt x="40" y="223"/>
                    </a:lnTo>
                    <a:lnTo>
                      <a:pt x="42" y="223"/>
                    </a:lnTo>
                    <a:lnTo>
                      <a:pt x="44" y="223"/>
                    </a:lnTo>
                    <a:lnTo>
                      <a:pt x="44" y="227"/>
                    </a:lnTo>
                    <a:lnTo>
                      <a:pt x="46" y="229"/>
                    </a:lnTo>
                    <a:lnTo>
                      <a:pt x="42" y="235"/>
                    </a:lnTo>
                    <a:lnTo>
                      <a:pt x="40" y="238"/>
                    </a:lnTo>
                    <a:lnTo>
                      <a:pt x="38" y="244"/>
                    </a:lnTo>
                    <a:lnTo>
                      <a:pt x="38" y="252"/>
                    </a:lnTo>
                    <a:lnTo>
                      <a:pt x="40" y="250"/>
                    </a:lnTo>
                    <a:lnTo>
                      <a:pt x="44" y="250"/>
                    </a:lnTo>
                    <a:lnTo>
                      <a:pt x="44" y="250"/>
                    </a:lnTo>
                    <a:lnTo>
                      <a:pt x="42" y="252"/>
                    </a:lnTo>
                    <a:lnTo>
                      <a:pt x="42" y="254"/>
                    </a:lnTo>
                    <a:lnTo>
                      <a:pt x="46" y="256"/>
                    </a:lnTo>
                    <a:lnTo>
                      <a:pt x="50" y="250"/>
                    </a:lnTo>
                    <a:lnTo>
                      <a:pt x="53" y="244"/>
                    </a:lnTo>
                    <a:lnTo>
                      <a:pt x="55" y="237"/>
                    </a:lnTo>
                    <a:lnTo>
                      <a:pt x="55" y="229"/>
                    </a:lnTo>
                    <a:lnTo>
                      <a:pt x="57" y="227"/>
                    </a:lnTo>
                    <a:lnTo>
                      <a:pt x="59" y="227"/>
                    </a:lnTo>
                    <a:lnTo>
                      <a:pt x="59" y="223"/>
                    </a:lnTo>
                    <a:lnTo>
                      <a:pt x="57" y="219"/>
                    </a:lnTo>
                    <a:lnTo>
                      <a:pt x="53" y="219"/>
                    </a:lnTo>
                    <a:lnTo>
                      <a:pt x="55" y="215"/>
                    </a:lnTo>
                    <a:lnTo>
                      <a:pt x="55" y="212"/>
                    </a:lnTo>
                    <a:lnTo>
                      <a:pt x="53" y="212"/>
                    </a:lnTo>
                    <a:lnTo>
                      <a:pt x="50" y="212"/>
                    </a:lnTo>
                    <a:lnTo>
                      <a:pt x="48" y="208"/>
                    </a:lnTo>
                    <a:lnTo>
                      <a:pt x="42" y="206"/>
                    </a:lnTo>
                    <a:close/>
                    <a:moveTo>
                      <a:pt x="84" y="200"/>
                    </a:moveTo>
                    <a:lnTo>
                      <a:pt x="80" y="204"/>
                    </a:lnTo>
                    <a:lnTo>
                      <a:pt x="78" y="206"/>
                    </a:lnTo>
                    <a:lnTo>
                      <a:pt x="76" y="206"/>
                    </a:lnTo>
                    <a:lnTo>
                      <a:pt x="75" y="204"/>
                    </a:lnTo>
                    <a:lnTo>
                      <a:pt x="73" y="204"/>
                    </a:lnTo>
                    <a:lnTo>
                      <a:pt x="69" y="206"/>
                    </a:lnTo>
                    <a:lnTo>
                      <a:pt x="67" y="210"/>
                    </a:lnTo>
                    <a:lnTo>
                      <a:pt x="67" y="214"/>
                    </a:lnTo>
                    <a:lnTo>
                      <a:pt x="65" y="214"/>
                    </a:lnTo>
                    <a:lnTo>
                      <a:pt x="63" y="215"/>
                    </a:lnTo>
                    <a:lnTo>
                      <a:pt x="69" y="223"/>
                    </a:lnTo>
                    <a:lnTo>
                      <a:pt x="75" y="231"/>
                    </a:lnTo>
                    <a:lnTo>
                      <a:pt x="76" y="225"/>
                    </a:lnTo>
                    <a:lnTo>
                      <a:pt x="76" y="219"/>
                    </a:lnTo>
                    <a:lnTo>
                      <a:pt x="80" y="217"/>
                    </a:lnTo>
                    <a:lnTo>
                      <a:pt x="82" y="215"/>
                    </a:lnTo>
                    <a:lnTo>
                      <a:pt x="84" y="217"/>
                    </a:lnTo>
                    <a:lnTo>
                      <a:pt x="86" y="219"/>
                    </a:lnTo>
                    <a:lnTo>
                      <a:pt x="90" y="214"/>
                    </a:lnTo>
                    <a:lnTo>
                      <a:pt x="94" y="208"/>
                    </a:lnTo>
                    <a:lnTo>
                      <a:pt x="88" y="204"/>
                    </a:lnTo>
                    <a:lnTo>
                      <a:pt x="84" y="200"/>
                    </a:lnTo>
                    <a:close/>
                    <a:moveTo>
                      <a:pt x="76" y="189"/>
                    </a:moveTo>
                    <a:lnTo>
                      <a:pt x="78" y="190"/>
                    </a:lnTo>
                    <a:lnTo>
                      <a:pt x="78" y="192"/>
                    </a:lnTo>
                    <a:lnTo>
                      <a:pt x="78" y="194"/>
                    </a:lnTo>
                    <a:lnTo>
                      <a:pt x="76" y="194"/>
                    </a:lnTo>
                    <a:lnTo>
                      <a:pt x="75" y="190"/>
                    </a:lnTo>
                    <a:lnTo>
                      <a:pt x="76" y="189"/>
                    </a:lnTo>
                    <a:close/>
                    <a:moveTo>
                      <a:pt x="165" y="81"/>
                    </a:moveTo>
                    <a:lnTo>
                      <a:pt x="165" y="83"/>
                    </a:lnTo>
                    <a:lnTo>
                      <a:pt x="165" y="87"/>
                    </a:lnTo>
                    <a:lnTo>
                      <a:pt x="163" y="89"/>
                    </a:lnTo>
                    <a:lnTo>
                      <a:pt x="159" y="91"/>
                    </a:lnTo>
                    <a:lnTo>
                      <a:pt x="161" y="96"/>
                    </a:lnTo>
                    <a:lnTo>
                      <a:pt x="161" y="102"/>
                    </a:lnTo>
                    <a:lnTo>
                      <a:pt x="157" y="104"/>
                    </a:lnTo>
                    <a:lnTo>
                      <a:pt x="155" y="106"/>
                    </a:lnTo>
                    <a:lnTo>
                      <a:pt x="159" y="108"/>
                    </a:lnTo>
                    <a:lnTo>
                      <a:pt x="161" y="108"/>
                    </a:lnTo>
                    <a:lnTo>
                      <a:pt x="161" y="110"/>
                    </a:lnTo>
                    <a:lnTo>
                      <a:pt x="161" y="112"/>
                    </a:lnTo>
                    <a:lnTo>
                      <a:pt x="159" y="114"/>
                    </a:lnTo>
                    <a:lnTo>
                      <a:pt x="157" y="116"/>
                    </a:lnTo>
                    <a:lnTo>
                      <a:pt x="157" y="119"/>
                    </a:lnTo>
                    <a:lnTo>
                      <a:pt x="157" y="123"/>
                    </a:lnTo>
                    <a:lnTo>
                      <a:pt x="149" y="133"/>
                    </a:lnTo>
                    <a:lnTo>
                      <a:pt x="144" y="142"/>
                    </a:lnTo>
                    <a:lnTo>
                      <a:pt x="140" y="142"/>
                    </a:lnTo>
                    <a:lnTo>
                      <a:pt x="138" y="148"/>
                    </a:lnTo>
                    <a:lnTo>
                      <a:pt x="136" y="152"/>
                    </a:lnTo>
                    <a:lnTo>
                      <a:pt x="136" y="154"/>
                    </a:lnTo>
                    <a:lnTo>
                      <a:pt x="132" y="156"/>
                    </a:lnTo>
                    <a:lnTo>
                      <a:pt x="126" y="156"/>
                    </a:lnTo>
                    <a:lnTo>
                      <a:pt x="126" y="160"/>
                    </a:lnTo>
                    <a:lnTo>
                      <a:pt x="123" y="160"/>
                    </a:lnTo>
                    <a:lnTo>
                      <a:pt x="119" y="160"/>
                    </a:lnTo>
                    <a:lnTo>
                      <a:pt x="119" y="156"/>
                    </a:lnTo>
                    <a:lnTo>
                      <a:pt x="119" y="152"/>
                    </a:lnTo>
                    <a:lnTo>
                      <a:pt x="121" y="150"/>
                    </a:lnTo>
                    <a:lnTo>
                      <a:pt x="124" y="146"/>
                    </a:lnTo>
                    <a:lnTo>
                      <a:pt x="119" y="148"/>
                    </a:lnTo>
                    <a:lnTo>
                      <a:pt x="115" y="152"/>
                    </a:lnTo>
                    <a:lnTo>
                      <a:pt x="115" y="156"/>
                    </a:lnTo>
                    <a:lnTo>
                      <a:pt x="115" y="162"/>
                    </a:lnTo>
                    <a:lnTo>
                      <a:pt x="111" y="167"/>
                    </a:lnTo>
                    <a:lnTo>
                      <a:pt x="107" y="171"/>
                    </a:lnTo>
                    <a:lnTo>
                      <a:pt x="107" y="175"/>
                    </a:lnTo>
                    <a:lnTo>
                      <a:pt x="109" y="179"/>
                    </a:lnTo>
                    <a:lnTo>
                      <a:pt x="107" y="181"/>
                    </a:lnTo>
                    <a:lnTo>
                      <a:pt x="105" y="185"/>
                    </a:lnTo>
                    <a:lnTo>
                      <a:pt x="100" y="181"/>
                    </a:lnTo>
                    <a:lnTo>
                      <a:pt x="94" y="181"/>
                    </a:lnTo>
                    <a:lnTo>
                      <a:pt x="88" y="181"/>
                    </a:lnTo>
                    <a:lnTo>
                      <a:pt x="80" y="185"/>
                    </a:lnTo>
                    <a:lnTo>
                      <a:pt x="80" y="181"/>
                    </a:lnTo>
                    <a:lnTo>
                      <a:pt x="78" y="181"/>
                    </a:lnTo>
                    <a:lnTo>
                      <a:pt x="67" y="190"/>
                    </a:lnTo>
                    <a:lnTo>
                      <a:pt x="55" y="200"/>
                    </a:lnTo>
                    <a:lnTo>
                      <a:pt x="52" y="200"/>
                    </a:lnTo>
                    <a:lnTo>
                      <a:pt x="48" y="198"/>
                    </a:lnTo>
                    <a:lnTo>
                      <a:pt x="48" y="202"/>
                    </a:lnTo>
                    <a:lnTo>
                      <a:pt x="48" y="206"/>
                    </a:lnTo>
                    <a:lnTo>
                      <a:pt x="55" y="206"/>
                    </a:lnTo>
                    <a:lnTo>
                      <a:pt x="65" y="206"/>
                    </a:lnTo>
                    <a:lnTo>
                      <a:pt x="65" y="202"/>
                    </a:lnTo>
                    <a:lnTo>
                      <a:pt x="67" y="200"/>
                    </a:lnTo>
                    <a:lnTo>
                      <a:pt x="76" y="200"/>
                    </a:lnTo>
                    <a:lnTo>
                      <a:pt x="88" y="198"/>
                    </a:lnTo>
                    <a:lnTo>
                      <a:pt x="94" y="198"/>
                    </a:lnTo>
                    <a:lnTo>
                      <a:pt x="100" y="198"/>
                    </a:lnTo>
                    <a:lnTo>
                      <a:pt x="98" y="200"/>
                    </a:lnTo>
                    <a:lnTo>
                      <a:pt x="96" y="202"/>
                    </a:lnTo>
                    <a:lnTo>
                      <a:pt x="96" y="206"/>
                    </a:lnTo>
                    <a:lnTo>
                      <a:pt x="96" y="210"/>
                    </a:lnTo>
                    <a:lnTo>
                      <a:pt x="100" y="212"/>
                    </a:lnTo>
                    <a:lnTo>
                      <a:pt x="100" y="215"/>
                    </a:lnTo>
                    <a:lnTo>
                      <a:pt x="103" y="215"/>
                    </a:lnTo>
                    <a:lnTo>
                      <a:pt x="107" y="215"/>
                    </a:lnTo>
                    <a:lnTo>
                      <a:pt x="109" y="212"/>
                    </a:lnTo>
                    <a:lnTo>
                      <a:pt x="111" y="208"/>
                    </a:lnTo>
                    <a:lnTo>
                      <a:pt x="115" y="206"/>
                    </a:lnTo>
                    <a:lnTo>
                      <a:pt x="119" y="204"/>
                    </a:lnTo>
                    <a:lnTo>
                      <a:pt x="117" y="200"/>
                    </a:lnTo>
                    <a:lnTo>
                      <a:pt x="117" y="196"/>
                    </a:lnTo>
                    <a:lnTo>
                      <a:pt x="121" y="196"/>
                    </a:lnTo>
                    <a:lnTo>
                      <a:pt x="123" y="196"/>
                    </a:lnTo>
                    <a:lnTo>
                      <a:pt x="124" y="198"/>
                    </a:lnTo>
                    <a:lnTo>
                      <a:pt x="126" y="198"/>
                    </a:lnTo>
                    <a:lnTo>
                      <a:pt x="124" y="198"/>
                    </a:lnTo>
                    <a:lnTo>
                      <a:pt x="124" y="202"/>
                    </a:lnTo>
                    <a:lnTo>
                      <a:pt x="126" y="200"/>
                    </a:lnTo>
                    <a:lnTo>
                      <a:pt x="128" y="198"/>
                    </a:lnTo>
                    <a:lnTo>
                      <a:pt x="132" y="198"/>
                    </a:lnTo>
                    <a:lnTo>
                      <a:pt x="138" y="200"/>
                    </a:lnTo>
                    <a:lnTo>
                      <a:pt x="140" y="196"/>
                    </a:lnTo>
                    <a:lnTo>
                      <a:pt x="144" y="192"/>
                    </a:lnTo>
                    <a:lnTo>
                      <a:pt x="146" y="196"/>
                    </a:lnTo>
                    <a:lnTo>
                      <a:pt x="146" y="200"/>
                    </a:lnTo>
                    <a:lnTo>
                      <a:pt x="149" y="200"/>
                    </a:lnTo>
                    <a:lnTo>
                      <a:pt x="149" y="196"/>
                    </a:lnTo>
                    <a:lnTo>
                      <a:pt x="151" y="190"/>
                    </a:lnTo>
                    <a:lnTo>
                      <a:pt x="155" y="190"/>
                    </a:lnTo>
                    <a:lnTo>
                      <a:pt x="157" y="190"/>
                    </a:lnTo>
                    <a:lnTo>
                      <a:pt x="157" y="185"/>
                    </a:lnTo>
                    <a:lnTo>
                      <a:pt x="159" y="179"/>
                    </a:lnTo>
                    <a:lnTo>
                      <a:pt x="163" y="179"/>
                    </a:lnTo>
                    <a:lnTo>
                      <a:pt x="163" y="181"/>
                    </a:lnTo>
                    <a:lnTo>
                      <a:pt x="161" y="183"/>
                    </a:lnTo>
                    <a:lnTo>
                      <a:pt x="159" y="189"/>
                    </a:lnTo>
                    <a:lnTo>
                      <a:pt x="159" y="190"/>
                    </a:lnTo>
                    <a:lnTo>
                      <a:pt x="159" y="192"/>
                    </a:lnTo>
                    <a:lnTo>
                      <a:pt x="159" y="194"/>
                    </a:lnTo>
                    <a:lnTo>
                      <a:pt x="161" y="194"/>
                    </a:lnTo>
                    <a:lnTo>
                      <a:pt x="167" y="189"/>
                    </a:lnTo>
                    <a:lnTo>
                      <a:pt x="169" y="185"/>
                    </a:lnTo>
                    <a:lnTo>
                      <a:pt x="171" y="181"/>
                    </a:lnTo>
                    <a:lnTo>
                      <a:pt x="169" y="177"/>
                    </a:lnTo>
                    <a:lnTo>
                      <a:pt x="165" y="175"/>
                    </a:lnTo>
                    <a:lnTo>
                      <a:pt x="167" y="169"/>
                    </a:lnTo>
                    <a:lnTo>
                      <a:pt x="167" y="162"/>
                    </a:lnTo>
                    <a:lnTo>
                      <a:pt x="171" y="156"/>
                    </a:lnTo>
                    <a:lnTo>
                      <a:pt x="171" y="144"/>
                    </a:lnTo>
                    <a:lnTo>
                      <a:pt x="171" y="133"/>
                    </a:lnTo>
                    <a:lnTo>
                      <a:pt x="174" y="131"/>
                    </a:lnTo>
                    <a:lnTo>
                      <a:pt x="178" y="129"/>
                    </a:lnTo>
                    <a:lnTo>
                      <a:pt x="178" y="125"/>
                    </a:lnTo>
                    <a:lnTo>
                      <a:pt x="176" y="123"/>
                    </a:lnTo>
                    <a:lnTo>
                      <a:pt x="180" y="123"/>
                    </a:lnTo>
                    <a:lnTo>
                      <a:pt x="182" y="114"/>
                    </a:lnTo>
                    <a:lnTo>
                      <a:pt x="184" y="108"/>
                    </a:lnTo>
                    <a:lnTo>
                      <a:pt x="182" y="100"/>
                    </a:lnTo>
                    <a:lnTo>
                      <a:pt x="178" y="93"/>
                    </a:lnTo>
                    <a:lnTo>
                      <a:pt x="178" y="89"/>
                    </a:lnTo>
                    <a:lnTo>
                      <a:pt x="176" y="85"/>
                    </a:lnTo>
                    <a:lnTo>
                      <a:pt x="165" y="81"/>
                    </a:lnTo>
                    <a:close/>
                    <a:moveTo>
                      <a:pt x="180" y="0"/>
                    </a:moveTo>
                    <a:lnTo>
                      <a:pt x="178" y="2"/>
                    </a:lnTo>
                    <a:lnTo>
                      <a:pt x="176" y="6"/>
                    </a:lnTo>
                    <a:lnTo>
                      <a:pt x="178" y="10"/>
                    </a:lnTo>
                    <a:lnTo>
                      <a:pt x="180" y="12"/>
                    </a:lnTo>
                    <a:lnTo>
                      <a:pt x="180" y="18"/>
                    </a:lnTo>
                    <a:lnTo>
                      <a:pt x="180" y="25"/>
                    </a:lnTo>
                    <a:lnTo>
                      <a:pt x="178" y="31"/>
                    </a:lnTo>
                    <a:lnTo>
                      <a:pt x="174" y="35"/>
                    </a:lnTo>
                    <a:lnTo>
                      <a:pt x="176" y="39"/>
                    </a:lnTo>
                    <a:lnTo>
                      <a:pt x="176" y="43"/>
                    </a:lnTo>
                    <a:lnTo>
                      <a:pt x="174" y="45"/>
                    </a:lnTo>
                    <a:lnTo>
                      <a:pt x="172" y="47"/>
                    </a:lnTo>
                    <a:lnTo>
                      <a:pt x="171" y="45"/>
                    </a:lnTo>
                    <a:lnTo>
                      <a:pt x="169" y="43"/>
                    </a:lnTo>
                    <a:lnTo>
                      <a:pt x="163" y="43"/>
                    </a:lnTo>
                    <a:lnTo>
                      <a:pt x="161" y="43"/>
                    </a:lnTo>
                    <a:lnTo>
                      <a:pt x="163" y="45"/>
                    </a:lnTo>
                    <a:lnTo>
                      <a:pt x="163" y="48"/>
                    </a:lnTo>
                    <a:lnTo>
                      <a:pt x="159" y="50"/>
                    </a:lnTo>
                    <a:lnTo>
                      <a:pt x="155" y="52"/>
                    </a:lnTo>
                    <a:lnTo>
                      <a:pt x="159" y="58"/>
                    </a:lnTo>
                    <a:lnTo>
                      <a:pt x="161" y="62"/>
                    </a:lnTo>
                    <a:lnTo>
                      <a:pt x="161" y="66"/>
                    </a:lnTo>
                    <a:lnTo>
                      <a:pt x="159" y="70"/>
                    </a:lnTo>
                    <a:lnTo>
                      <a:pt x="159" y="71"/>
                    </a:lnTo>
                    <a:lnTo>
                      <a:pt x="167" y="70"/>
                    </a:lnTo>
                    <a:lnTo>
                      <a:pt x="169" y="70"/>
                    </a:lnTo>
                    <a:lnTo>
                      <a:pt x="172" y="68"/>
                    </a:lnTo>
                    <a:lnTo>
                      <a:pt x="174" y="68"/>
                    </a:lnTo>
                    <a:lnTo>
                      <a:pt x="174" y="66"/>
                    </a:lnTo>
                    <a:lnTo>
                      <a:pt x="174" y="66"/>
                    </a:lnTo>
                    <a:lnTo>
                      <a:pt x="172" y="64"/>
                    </a:lnTo>
                    <a:lnTo>
                      <a:pt x="169" y="64"/>
                    </a:lnTo>
                    <a:lnTo>
                      <a:pt x="165" y="62"/>
                    </a:lnTo>
                    <a:lnTo>
                      <a:pt x="165" y="58"/>
                    </a:lnTo>
                    <a:lnTo>
                      <a:pt x="165" y="56"/>
                    </a:lnTo>
                    <a:lnTo>
                      <a:pt x="172" y="54"/>
                    </a:lnTo>
                    <a:lnTo>
                      <a:pt x="182" y="54"/>
                    </a:lnTo>
                    <a:lnTo>
                      <a:pt x="186" y="62"/>
                    </a:lnTo>
                    <a:lnTo>
                      <a:pt x="194" y="62"/>
                    </a:lnTo>
                    <a:lnTo>
                      <a:pt x="199" y="62"/>
                    </a:lnTo>
                    <a:lnTo>
                      <a:pt x="201" y="54"/>
                    </a:lnTo>
                    <a:lnTo>
                      <a:pt x="205" y="50"/>
                    </a:lnTo>
                    <a:lnTo>
                      <a:pt x="215" y="47"/>
                    </a:lnTo>
                    <a:lnTo>
                      <a:pt x="228" y="45"/>
                    </a:lnTo>
                    <a:lnTo>
                      <a:pt x="226" y="41"/>
                    </a:lnTo>
                    <a:lnTo>
                      <a:pt x="222" y="39"/>
                    </a:lnTo>
                    <a:lnTo>
                      <a:pt x="224" y="35"/>
                    </a:lnTo>
                    <a:lnTo>
                      <a:pt x="224" y="31"/>
                    </a:lnTo>
                    <a:lnTo>
                      <a:pt x="220" y="33"/>
                    </a:lnTo>
                    <a:lnTo>
                      <a:pt x="215" y="33"/>
                    </a:lnTo>
                    <a:lnTo>
                      <a:pt x="213" y="31"/>
                    </a:lnTo>
                    <a:lnTo>
                      <a:pt x="213" y="27"/>
                    </a:lnTo>
                    <a:lnTo>
                      <a:pt x="205" y="27"/>
                    </a:lnTo>
                    <a:lnTo>
                      <a:pt x="197" y="25"/>
                    </a:lnTo>
                    <a:lnTo>
                      <a:pt x="194" y="20"/>
                    </a:lnTo>
                    <a:lnTo>
                      <a:pt x="192" y="12"/>
                    </a:lnTo>
                    <a:lnTo>
                      <a:pt x="186" y="6"/>
                    </a:lnTo>
                    <a:lnTo>
                      <a:pt x="18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29" name="Freeform 157"/>
              <p:cNvSpPr>
                <a:spLocks/>
              </p:cNvSpPr>
              <p:nvPr/>
            </p:nvSpPr>
            <p:spPr bwMode="gray">
              <a:xfrm>
                <a:off x="1747" y="2516"/>
                <a:ext cx="27" cy="14"/>
              </a:xfrm>
              <a:custGeom>
                <a:avLst/>
                <a:gdLst/>
                <a:ahLst/>
                <a:cxnLst>
                  <a:cxn ang="0">
                    <a:pos x="4" y="0"/>
                  </a:cxn>
                  <a:cxn ang="0">
                    <a:pos x="2" y="2"/>
                  </a:cxn>
                  <a:cxn ang="0">
                    <a:pos x="0" y="6"/>
                  </a:cxn>
                  <a:cxn ang="0">
                    <a:pos x="5" y="10"/>
                  </a:cxn>
                  <a:cxn ang="0">
                    <a:pos x="13" y="12"/>
                  </a:cxn>
                  <a:cxn ang="0">
                    <a:pos x="13" y="14"/>
                  </a:cxn>
                  <a:cxn ang="0">
                    <a:pos x="13" y="14"/>
                  </a:cxn>
                  <a:cxn ang="0">
                    <a:pos x="21" y="14"/>
                  </a:cxn>
                  <a:cxn ang="0">
                    <a:pos x="27" y="10"/>
                  </a:cxn>
                  <a:cxn ang="0">
                    <a:pos x="27" y="8"/>
                  </a:cxn>
                  <a:cxn ang="0">
                    <a:pos x="27" y="8"/>
                  </a:cxn>
                  <a:cxn ang="0">
                    <a:pos x="27" y="6"/>
                  </a:cxn>
                  <a:cxn ang="0">
                    <a:pos x="23" y="6"/>
                  </a:cxn>
                  <a:cxn ang="0">
                    <a:pos x="23" y="2"/>
                  </a:cxn>
                  <a:cxn ang="0">
                    <a:pos x="13" y="0"/>
                  </a:cxn>
                  <a:cxn ang="0">
                    <a:pos x="4" y="0"/>
                  </a:cxn>
                </a:cxnLst>
                <a:rect l="0" t="0" r="r" b="b"/>
                <a:pathLst>
                  <a:path w="27" h="14">
                    <a:moveTo>
                      <a:pt x="4" y="0"/>
                    </a:moveTo>
                    <a:lnTo>
                      <a:pt x="2" y="2"/>
                    </a:lnTo>
                    <a:lnTo>
                      <a:pt x="0" y="6"/>
                    </a:lnTo>
                    <a:lnTo>
                      <a:pt x="5" y="10"/>
                    </a:lnTo>
                    <a:lnTo>
                      <a:pt x="13" y="12"/>
                    </a:lnTo>
                    <a:lnTo>
                      <a:pt x="13" y="14"/>
                    </a:lnTo>
                    <a:lnTo>
                      <a:pt x="13" y="14"/>
                    </a:lnTo>
                    <a:lnTo>
                      <a:pt x="21" y="14"/>
                    </a:lnTo>
                    <a:lnTo>
                      <a:pt x="27" y="10"/>
                    </a:lnTo>
                    <a:lnTo>
                      <a:pt x="27" y="8"/>
                    </a:lnTo>
                    <a:lnTo>
                      <a:pt x="27" y="8"/>
                    </a:lnTo>
                    <a:lnTo>
                      <a:pt x="27" y="6"/>
                    </a:lnTo>
                    <a:lnTo>
                      <a:pt x="23" y="6"/>
                    </a:lnTo>
                    <a:lnTo>
                      <a:pt x="23" y="2"/>
                    </a:lnTo>
                    <a:lnTo>
                      <a:pt x="13" y="0"/>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0" name="Freeform 158"/>
              <p:cNvSpPr>
                <a:spLocks/>
              </p:cNvSpPr>
              <p:nvPr/>
            </p:nvSpPr>
            <p:spPr bwMode="gray">
              <a:xfrm>
                <a:off x="2616" y="2639"/>
                <a:ext cx="81" cy="104"/>
              </a:xfrm>
              <a:custGeom>
                <a:avLst/>
                <a:gdLst/>
                <a:ahLst/>
                <a:cxnLst>
                  <a:cxn ang="0">
                    <a:pos x="17" y="104"/>
                  </a:cxn>
                  <a:cxn ang="0">
                    <a:pos x="27" y="98"/>
                  </a:cxn>
                  <a:cxn ang="0">
                    <a:pos x="42" y="89"/>
                  </a:cxn>
                  <a:cxn ang="0">
                    <a:pos x="56" y="94"/>
                  </a:cxn>
                  <a:cxn ang="0">
                    <a:pos x="65" y="96"/>
                  </a:cxn>
                  <a:cxn ang="0">
                    <a:pos x="67" y="87"/>
                  </a:cxn>
                  <a:cxn ang="0">
                    <a:pos x="67" y="81"/>
                  </a:cxn>
                  <a:cxn ang="0">
                    <a:pos x="67" y="62"/>
                  </a:cxn>
                  <a:cxn ang="0">
                    <a:pos x="73" y="52"/>
                  </a:cxn>
                  <a:cxn ang="0">
                    <a:pos x="75" y="42"/>
                  </a:cxn>
                  <a:cxn ang="0">
                    <a:pos x="79" y="35"/>
                  </a:cxn>
                  <a:cxn ang="0">
                    <a:pos x="81" y="25"/>
                  </a:cxn>
                  <a:cxn ang="0">
                    <a:pos x="77" y="18"/>
                  </a:cxn>
                  <a:cxn ang="0">
                    <a:pos x="77" y="8"/>
                  </a:cxn>
                  <a:cxn ang="0">
                    <a:pos x="67" y="10"/>
                  </a:cxn>
                  <a:cxn ang="0">
                    <a:pos x="65" y="4"/>
                  </a:cxn>
                  <a:cxn ang="0">
                    <a:pos x="56" y="6"/>
                  </a:cxn>
                  <a:cxn ang="0">
                    <a:pos x="50" y="0"/>
                  </a:cxn>
                  <a:cxn ang="0">
                    <a:pos x="38" y="4"/>
                  </a:cxn>
                  <a:cxn ang="0">
                    <a:pos x="35" y="10"/>
                  </a:cxn>
                  <a:cxn ang="0">
                    <a:pos x="29" y="6"/>
                  </a:cxn>
                  <a:cxn ang="0">
                    <a:pos x="23" y="16"/>
                  </a:cxn>
                  <a:cxn ang="0">
                    <a:pos x="21" y="14"/>
                  </a:cxn>
                  <a:cxn ang="0">
                    <a:pos x="15" y="18"/>
                  </a:cxn>
                  <a:cxn ang="0">
                    <a:pos x="12" y="25"/>
                  </a:cxn>
                  <a:cxn ang="0">
                    <a:pos x="15" y="33"/>
                  </a:cxn>
                  <a:cxn ang="0">
                    <a:pos x="8" y="37"/>
                  </a:cxn>
                  <a:cxn ang="0">
                    <a:pos x="8" y="42"/>
                  </a:cxn>
                  <a:cxn ang="0">
                    <a:pos x="6" y="48"/>
                  </a:cxn>
                  <a:cxn ang="0">
                    <a:pos x="2" y="60"/>
                  </a:cxn>
                  <a:cxn ang="0">
                    <a:pos x="2" y="64"/>
                  </a:cxn>
                  <a:cxn ang="0">
                    <a:pos x="10" y="69"/>
                  </a:cxn>
                  <a:cxn ang="0">
                    <a:pos x="13" y="79"/>
                  </a:cxn>
                  <a:cxn ang="0">
                    <a:pos x="19" y="81"/>
                  </a:cxn>
                  <a:cxn ang="0">
                    <a:pos x="17" y="89"/>
                  </a:cxn>
                  <a:cxn ang="0">
                    <a:pos x="13" y="94"/>
                  </a:cxn>
                  <a:cxn ang="0">
                    <a:pos x="15" y="102"/>
                  </a:cxn>
                </a:cxnLst>
                <a:rect l="0" t="0" r="r" b="b"/>
                <a:pathLst>
                  <a:path w="81" h="104">
                    <a:moveTo>
                      <a:pt x="15" y="104"/>
                    </a:moveTo>
                    <a:lnTo>
                      <a:pt x="17" y="104"/>
                    </a:lnTo>
                    <a:lnTo>
                      <a:pt x="17" y="104"/>
                    </a:lnTo>
                    <a:lnTo>
                      <a:pt x="27" y="98"/>
                    </a:lnTo>
                    <a:lnTo>
                      <a:pt x="35" y="90"/>
                    </a:lnTo>
                    <a:lnTo>
                      <a:pt x="42" y="89"/>
                    </a:lnTo>
                    <a:lnTo>
                      <a:pt x="50" y="90"/>
                    </a:lnTo>
                    <a:lnTo>
                      <a:pt x="56" y="94"/>
                    </a:lnTo>
                    <a:lnTo>
                      <a:pt x="63" y="96"/>
                    </a:lnTo>
                    <a:lnTo>
                      <a:pt x="65" y="96"/>
                    </a:lnTo>
                    <a:lnTo>
                      <a:pt x="65" y="92"/>
                    </a:lnTo>
                    <a:lnTo>
                      <a:pt x="67" y="87"/>
                    </a:lnTo>
                    <a:lnTo>
                      <a:pt x="67" y="83"/>
                    </a:lnTo>
                    <a:lnTo>
                      <a:pt x="67" y="81"/>
                    </a:lnTo>
                    <a:lnTo>
                      <a:pt x="65" y="71"/>
                    </a:lnTo>
                    <a:lnTo>
                      <a:pt x="67" y="62"/>
                    </a:lnTo>
                    <a:lnTo>
                      <a:pt x="69" y="60"/>
                    </a:lnTo>
                    <a:lnTo>
                      <a:pt x="73" y="52"/>
                    </a:lnTo>
                    <a:lnTo>
                      <a:pt x="73" y="48"/>
                    </a:lnTo>
                    <a:lnTo>
                      <a:pt x="75" y="42"/>
                    </a:lnTo>
                    <a:lnTo>
                      <a:pt x="77" y="37"/>
                    </a:lnTo>
                    <a:lnTo>
                      <a:pt x="79" y="35"/>
                    </a:lnTo>
                    <a:lnTo>
                      <a:pt x="79" y="33"/>
                    </a:lnTo>
                    <a:lnTo>
                      <a:pt x="81" y="25"/>
                    </a:lnTo>
                    <a:lnTo>
                      <a:pt x="79" y="19"/>
                    </a:lnTo>
                    <a:lnTo>
                      <a:pt x="77" y="18"/>
                    </a:lnTo>
                    <a:lnTo>
                      <a:pt x="77" y="12"/>
                    </a:lnTo>
                    <a:lnTo>
                      <a:pt x="77" y="8"/>
                    </a:lnTo>
                    <a:lnTo>
                      <a:pt x="73" y="10"/>
                    </a:lnTo>
                    <a:lnTo>
                      <a:pt x="67" y="10"/>
                    </a:lnTo>
                    <a:lnTo>
                      <a:pt x="65" y="6"/>
                    </a:lnTo>
                    <a:lnTo>
                      <a:pt x="65" y="4"/>
                    </a:lnTo>
                    <a:lnTo>
                      <a:pt x="61" y="2"/>
                    </a:lnTo>
                    <a:lnTo>
                      <a:pt x="56" y="6"/>
                    </a:lnTo>
                    <a:lnTo>
                      <a:pt x="52" y="6"/>
                    </a:lnTo>
                    <a:lnTo>
                      <a:pt x="50" y="0"/>
                    </a:lnTo>
                    <a:lnTo>
                      <a:pt x="40" y="0"/>
                    </a:lnTo>
                    <a:lnTo>
                      <a:pt x="38" y="4"/>
                    </a:lnTo>
                    <a:lnTo>
                      <a:pt x="37" y="6"/>
                    </a:lnTo>
                    <a:lnTo>
                      <a:pt x="35" y="10"/>
                    </a:lnTo>
                    <a:lnTo>
                      <a:pt x="31" y="8"/>
                    </a:lnTo>
                    <a:lnTo>
                      <a:pt x="29" y="6"/>
                    </a:lnTo>
                    <a:lnTo>
                      <a:pt x="27" y="8"/>
                    </a:lnTo>
                    <a:lnTo>
                      <a:pt x="23" y="16"/>
                    </a:lnTo>
                    <a:lnTo>
                      <a:pt x="23" y="14"/>
                    </a:lnTo>
                    <a:lnTo>
                      <a:pt x="21" y="14"/>
                    </a:lnTo>
                    <a:lnTo>
                      <a:pt x="17" y="16"/>
                    </a:lnTo>
                    <a:lnTo>
                      <a:pt x="15" y="18"/>
                    </a:lnTo>
                    <a:lnTo>
                      <a:pt x="13" y="19"/>
                    </a:lnTo>
                    <a:lnTo>
                      <a:pt x="12" y="25"/>
                    </a:lnTo>
                    <a:lnTo>
                      <a:pt x="15" y="29"/>
                    </a:lnTo>
                    <a:lnTo>
                      <a:pt x="15" y="33"/>
                    </a:lnTo>
                    <a:lnTo>
                      <a:pt x="10" y="37"/>
                    </a:lnTo>
                    <a:lnTo>
                      <a:pt x="8" y="37"/>
                    </a:lnTo>
                    <a:lnTo>
                      <a:pt x="8" y="41"/>
                    </a:lnTo>
                    <a:lnTo>
                      <a:pt x="8" y="42"/>
                    </a:lnTo>
                    <a:lnTo>
                      <a:pt x="4" y="44"/>
                    </a:lnTo>
                    <a:lnTo>
                      <a:pt x="6" y="48"/>
                    </a:lnTo>
                    <a:lnTo>
                      <a:pt x="6" y="54"/>
                    </a:lnTo>
                    <a:lnTo>
                      <a:pt x="2" y="60"/>
                    </a:lnTo>
                    <a:lnTo>
                      <a:pt x="0" y="64"/>
                    </a:lnTo>
                    <a:lnTo>
                      <a:pt x="2" y="64"/>
                    </a:lnTo>
                    <a:lnTo>
                      <a:pt x="8" y="66"/>
                    </a:lnTo>
                    <a:lnTo>
                      <a:pt x="10" y="69"/>
                    </a:lnTo>
                    <a:lnTo>
                      <a:pt x="12" y="73"/>
                    </a:lnTo>
                    <a:lnTo>
                      <a:pt x="13" y="79"/>
                    </a:lnTo>
                    <a:lnTo>
                      <a:pt x="17" y="81"/>
                    </a:lnTo>
                    <a:lnTo>
                      <a:pt x="19" y="81"/>
                    </a:lnTo>
                    <a:lnTo>
                      <a:pt x="17" y="85"/>
                    </a:lnTo>
                    <a:lnTo>
                      <a:pt x="17" y="89"/>
                    </a:lnTo>
                    <a:lnTo>
                      <a:pt x="15" y="92"/>
                    </a:lnTo>
                    <a:lnTo>
                      <a:pt x="13" y="94"/>
                    </a:lnTo>
                    <a:lnTo>
                      <a:pt x="15" y="98"/>
                    </a:lnTo>
                    <a:lnTo>
                      <a:pt x="15" y="102"/>
                    </a:lnTo>
                    <a:lnTo>
                      <a:pt x="15" y="10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1" name="Freeform 159"/>
              <p:cNvSpPr>
                <a:spLocks/>
              </p:cNvSpPr>
              <p:nvPr/>
            </p:nvSpPr>
            <p:spPr bwMode="gray">
              <a:xfrm>
                <a:off x="2831" y="2146"/>
                <a:ext cx="21" cy="38"/>
              </a:xfrm>
              <a:custGeom>
                <a:avLst/>
                <a:gdLst/>
                <a:ahLst/>
                <a:cxnLst>
                  <a:cxn ang="0">
                    <a:pos x="10" y="0"/>
                  </a:cxn>
                  <a:cxn ang="0">
                    <a:pos x="6" y="2"/>
                  </a:cxn>
                  <a:cxn ang="0">
                    <a:pos x="0" y="6"/>
                  </a:cxn>
                  <a:cxn ang="0">
                    <a:pos x="0" y="19"/>
                  </a:cxn>
                  <a:cxn ang="0">
                    <a:pos x="4" y="35"/>
                  </a:cxn>
                  <a:cxn ang="0">
                    <a:pos x="6" y="37"/>
                  </a:cxn>
                  <a:cxn ang="0">
                    <a:pos x="8" y="38"/>
                  </a:cxn>
                  <a:cxn ang="0">
                    <a:pos x="10" y="38"/>
                  </a:cxn>
                  <a:cxn ang="0">
                    <a:pos x="12" y="37"/>
                  </a:cxn>
                  <a:cxn ang="0">
                    <a:pos x="17" y="35"/>
                  </a:cxn>
                  <a:cxn ang="0">
                    <a:pos x="17" y="27"/>
                  </a:cxn>
                  <a:cxn ang="0">
                    <a:pos x="19" y="19"/>
                  </a:cxn>
                  <a:cxn ang="0">
                    <a:pos x="19" y="15"/>
                  </a:cxn>
                  <a:cxn ang="0">
                    <a:pos x="21" y="10"/>
                  </a:cxn>
                  <a:cxn ang="0">
                    <a:pos x="17" y="6"/>
                  </a:cxn>
                  <a:cxn ang="0">
                    <a:pos x="15" y="0"/>
                  </a:cxn>
                  <a:cxn ang="0">
                    <a:pos x="12" y="0"/>
                  </a:cxn>
                  <a:cxn ang="0">
                    <a:pos x="10" y="0"/>
                  </a:cxn>
                </a:cxnLst>
                <a:rect l="0" t="0" r="r" b="b"/>
                <a:pathLst>
                  <a:path w="21" h="38">
                    <a:moveTo>
                      <a:pt x="10" y="0"/>
                    </a:moveTo>
                    <a:lnTo>
                      <a:pt x="6" y="2"/>
                    </a:lnTo>
                    <a:lnTo>
                      <a:pt x="0" y="6"/>
                    </a:lnTo>
                    <a:lnTo>
                      <a:pt x="0" y="19"/>
                    </a:lnTo>
                    <a:lnTo>
                      <a:pt x="4" y="35"/>
                    </a:lnTo>
                    <a:lnTo>
                      <a:pt x="6" y="37"/>
                    </a:lnTo>
                    <a:lnTo>
                      <a:pt x="8" y="38"/>
                    </a:lnTo>
                    <a:lnTo>
                      <a:pt x="10" y="38"/>
                    </a:lnTo>
                    <a:lnTo>
                      <a:pt x="12" y="37"/>
                    </a:lnTo>
                    <a:lnTo>
                      <a:pt x="17" y="35"/>
                    </a:lnTo>
                    <a:lnTo>
                      <a:pt x="17" y="27"/>
                    </a:lnTo>
                    <a:lnTo>
                      <a:pt x="19" y="19"/>
                    </a:lnTo>
                    <a:lnTo>
                      <a:pt x="19" y="15"/>
                    </a:lnTo>
                    <a:lnTo>
                      <a:pt x="21" y="10"/>
                    </a:lnTo>
                    <a:lnTo>
                      <a:pt x="17" y="6"/>
                    </a:lnTo>
                    <a:lnTo>
                      <a:pt x="15" y="0"/>
                    </a:lnTo>
                    <a:lnTo>
                      <a:pt x="12" y="0"/>
                    </a:lnTo>
                    <a:lnTo>
                      <a:pt x="1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2" name="Freeform 160"/>
              <p:cNvSpPr>
                <a:spLocks/>
              </p:cNvSpPr>
              <p:nvPr/>
            </p:nvSpPr>
            <p:spPr bwMode="gray">
              <a:xfrm>
                <a:off x="2810" y="2041"/>
                <a:ext cx="144" cy="182"/>
              </a:xfrm>
              <a:custGeom>
                <a:avLst/>
                <a:gdLst/>
                <a:ahLst/>
                <a:cxnLst>
                  <a:cxn ang="0">
                    <a:pos x="17" y="59"/>
                  </a:cxn>
                  <a:cxn ang="0">
                    <a:pos x="23" y="48"/>
                  </a:cxn>
                  <a:cxn ang="0">
                    <a:pos x="36" y="51"/>
                  </a:cxn>
                  <a:cxn ang="0">
                    <a:pos x="48" y="69"/>
                  </a:cxn>
                  <a:cxn ang="0">
                    <a:pos x="65" y="92"/>
                  </a:cxn>
                  <a:cxn ang="0">
                    <a:pos x="88" y="109"/>
                  </a:cxn>
                  <a:cxn ang="0">
                    <a:pos x="100" y="117"/>
                  </a:cxn>
                  <a:cxn ang="0">
                    <a:pos x="102" y="124"/>
                  </a:cxn>
                  <a:cxn ang="0">
                    <a:pos x="115" y="134"/>
                  </a:cxn>
                  <a:cxn ang="0">
                    <a:pos x="113" y="149"/>
                  </a:cxn>
                  <a:cxn ang="0">
                    <a:pos x="90" y="161"/>
                  </a:cxn>
                  <a:cxn ang="0">
                    <a:pos x="75" y="166"/>
                  </a:cxn>
                  <a:cxn ang="0">
                    <a:pos x="105" y="170"/>
                  </a:cxn>
                  <a:cxn ang="0">
                    <a:pos x="111" y="163"/>
                  </a:cxn>
                  <a:cxn ang="0">
                    <a:pos x="128" y="138"/>
                  </a:cxn>
                  <a:cxn ang="0">
                    <a:pos x="121" y="128"/>
                  </a:cxn>
                  <a:cxn ang="0">
                    <a:pos x="125" y="120"/>
                  </a:cxn>
                  <a:cxn ang="0">
                    <a:pos x="134" y="120"/>
                  </a:cxn>
                  <a:cxn ang="0">
                    <a:pos x="142" y="128"/>
                  </a:cxn>
                  <a:cxn ang="0">
                    <a:pos x="142" y="122"/>
                  </a:cxn>
                  <a:cxn ang="0">
                    <a:pos x="132" y="111"/>
                  </a:cxn>
                  <a:cxn ang="0">
                    <a:pos x="123" y="107"/>
                  </a:cxn>
                  <a:cxn ang="0">
                    <a:pos x="117" y="97"/>
                  </a:cxn>
                  <a:cxn ang="0">
                    <a:pos x="102" y="90"/>
                  </a:cxn>
                  <a:cxn ang="0">
                    <a:pos x="90" y="76"/>
                  </a:cxn>
                  <a:cxn ang="0">
                    <a:pos x="67" y="53"/>
                  </a:cxn>
                  <a:cxn ang="0">
                    <a:pos x="69" y="42"/>
                  </a:cxn>
                  <a:cxn ang="0">
                    <a:pos x="69" y="34"/>
                  </a:cxn>
                  <a:cxn ang="0">
                    <a:pos x="86" y="26"/>
                  </a:cxn>
                  <a:cxn ang="0">
                    <a:pos x="84" y="23"/>
                  </a:cxn>
                  <a:cxn ang="0">
                    <a:pos x="84" y="15"/>
                  </a:cxn>
                  <a:cxn ang="0">
                    <a:pos x="80" y="9"/>
                  </a:cxn>
                  <a:cxn ang="0">
                    <a:pos x="75" y="5"/>
                  </a:cxn>
                  <a:cxn ang="0">
                    <a:pos x="67" y="3"/>
                  </a:cxn>
                  <a:cxn ang="0">
                    <a:pos x="57" y="1"/>
                  </a:cxn>
                  <a:cxn ang="0">
                    <a:pos x="52" y="1"/>
                  </a:cxn>
                  <a:cxn ang="0">
                    <a:pos x="46" y="5"/>
                  </a:cxn>
                  <a:cxn ang="0">
                    <a:pos x="46" y="11"/>
                  </a:cxn>
                  <a:cxn ang="0">
                    <a:pos x="38" y="13"/>
                  </a:cxn>
                  <a:cxn ang="0">
                    <a:pos x="33" y="21"/>
                  </a:cxn>
                  <a:cxn ang="0">
                    <a:pos x="27" y="19"/>
                  </a:cxn>
                  <a:cxn ang="0">
                    <a:pos x="19" y="15"/>
                  </a:cxn>
                  <a:cxn ang="0">
                    <a:pos x="19" y="19"/>
                  </a:cxn>
                  <a:cxn ang="0">
                    <a:pos x="8" y="30"/>
                  </a:cxn>
                  <a:cxn ang="0">
                    <a:pos x="0" y="36"/>
                  </a:cxn>
                  <a:cxn ang="0">
                    <a:pos x="2" y="42"/>
                  </a:cxn>
                  <a:cxn ang="0">
                    <a:pos x="8" y="51"/>
                  </a:cxn>
                  <a:cxn ang="0">
                    <a:pos x="6" y="57"/>
                  </a:cxn>
                  <a:cxn ang="0">
                    <a:pos x="8" y="61"/>
                  </a:cxn>
                </a:cxnLst>
                <a:rect l="0" t="0" r="r" b="b"/>
                <a:pathLst>
                  <a:path w="144" h="182">
                    <a:moveTo>
                      <a:pt x="8" y="61"/>
                    </a:moveTo>
                    <a:lnTo>
                      <a:pt x="13" y="61"/>
                    </a:lnTo>
                    <a:lnTo>
                      <a:pt x="17" y="59"/>
                    </a:lnTo>
                    <a:lnTo>
                      <a:pt x="19" y="53"/>
                    </a:lnTo>
                    <a:lnTo>
                      <a:pt x="23" y="49"/>
                    </a:lnTo>
                    <a:lnTo>
                      <a:pt x="23" y="48"/>
                    </a:lnTo>
                    <a:lnTo>
                      <a:pt x="27" y="48"/>
                    </a:lnTo>
                    <a:lnTo>
                      <a:pt x="31" y="48"/>
                    </a:lnTo>
                    <a:lnTo>
                      <a:pt x="36" y="51"/>
                    </a:lnTo>
                    <a:lnTo>
                      <a:pt x="42" y="57"/>
                    </a:lnTo>
                    <a:lnTo>
                      <a:pt x="44" y="63"/>
                    </a:lnTo>
                    <a:lnTo>
                      <a:pt x="48" y="69"/>
                    </a:lnTo>
                    <a:lnTo>
                      <a:pt x="54" y="80"/>
                    </a:lnTo>
                    <a:lnTo>
                      <a:pt x="61" y="92"/>
                    </a:lnTo>
                    <a:lnTo>
                      <a:pt x="65" y="92"/>
                    </a:lnTo>
                    <a:lnTo>
                      <a:pt x="71" y="99"/>
                    </a:lnTo>
                    <a:lnTo>
                      <a:pt x="80" y="107"/>
                    </a:lnTo>
                    <a:lnTo>
                      <a:pt x="88" y="109"/>
                    </a:lnTo>
                    <a:lnTo>
                      <a:pt x="96" y="113"/>
                    </a:lnTo>
                    <a:lnTo>
                      <a:pt x="96" y="117"/>
                    </a:lnTo>
                    <a:lnTo>
                      <a:pt x="100" y="117"/>
                    </a:lnTo>
                    <a:lnTo>
                      <a:pt x="102" y="119"/>
                    </a:lnTo>
                    <a:lnTo>
                      <a:pt x="102" y="122"/>
                    </a:lnTo>
                    <a:lnTo>
                      <a:pt x="102" y="124"/>
                    </a:lnTo>
                    <a:lnTo>
                      <a:pt x="107" y="126"/>
                    </a:lnTo>
                    <a:lnTo>
                      <a:pt x="113" y="130"/>
                    </a:lnTo>
                    <a:lnTo>
                      <a:pt x="115" y="134"/>
                    </a:lnTo>
                    <a:lnTo>
                      <a:pt x="115" y="142"/>
                    </a:lnTo>
                    <a:lnTo>
                      <a:pt x="115" y="147"/>
                    </a:lnTo>
                    <a:lnTo>
                      <a:pt x="113" y="149"/>
                    </a:lnTo>
                    <a:lnTo>
                      <a:pt x="111" y="155"/>
                    </a:lnTo>
                    <a:lnTo>
                      <a:pt x="111" y="161"/>
                    </a:lnTo>
                    <a:lnTo>
                      <a:pt x="90" y="161"/>
                    </a:lnTo>
                    <a:lnTo>
                      <a:pt x="73" y="161"/>
                    </a:lnTo>
                    <a:lnTo>
                      <a:pt x="73" y="163"/>
                    </a:lnTo>
                    <a:lnTo>
                      <a:pt x="75" y="166"/>
                    </a:lnTo>
                    <a:lnTo>
                      <a:pt x="88" y="174"/>
                    </a:lnTo>
                    <a:lnTo>
                      <a:pt x="104" y="182"/>
                    </a:lnTo>
                    <a:lnTo>
                      <a:pt x="105" y="170"/>
                    </a:lnTo>
                    <a:lnTo>
                      <a:pt x="105" y="166"/>
                    </a:lnTo>
                    <a:lnTo>
                      <a:pt x="105" y="163"/>
                    </a:lnTo>
                    <a:lnTo>
                      <a:pt x="111" y="163"/>
                    </a:lnTo>
                    <a:lnTo>
                      <a:pt x="117" y="165"/>
                    </a:lnTo>
                    <a:lnTo>
                      <a:pt x="125" y="151"/>
                    </a:lnTo>
                    <a:lnTo>
                      <a:pt x="128" y="138"/>
                    </a:lnTo>
                    <a:lnTo>
                      <a:pt x="125" y="136"/>
                    </a:lnTo>
                    <a:lnTo>
                      <a:pt x="123" y="132"/>
                    </a:lnTo>
                    <a:lnTo>
                      <a:pt x="121" y="128"/>
                    </a:lnTo>
                    <a:lnTo>
                      <a:pt x="123" y="126"/>
                    </a:lnTo>
                    <a:lnTo>
                      <a:pt x="123" y="122"/>
                    </a:lnTo>
                    <a:lnTo>
                      <a:pt x="125" y="120"/>
                    </a:lnTo>
                    <a:lnTo>
                      <a:pt x="127" y="119"/>
                    </a:lnTo>
                    <a:lnTo>
                      <a:pt x="128" y="119"/>
                    </a:lnTo>
                    <a:lnTo>
                      <a:pt x="134" y="120"/>
                    </a:lnTo>
                    <a:lnTo>
                      <a:pt x="140" y="124"/>
                    </a:lnTo>
                    <a:lnTo>
                      <a:pt x="140" y="128"/>
                    </a:lnTo>
                    <a:lnTo>
                      <a:pt x="142" y="128"/>
                    </a:lnTo>
                    <a:lnTo>
                      <a:pt x="144" y="126"/>
                    </a:lnTo>
                    <a:lnTo>
                      <a:pt x="144" y="124"/>
                    </a:lnTo>
                    <a:lnTo>
                      <a:pt x="142" y="122"/>
                    </a:lnTo>
                    <a:lnTo>
                      <a:pt x="140" y="117"/>
                    </a:lnTo>
                    <a:lnTo>
                      <a:pt x="138" y="115"/>
                    </a:lnTo>
                    <a:lnTo>
                      <a:pt x="132" y="111"/>
                    </a:lnTo>
                    <a:lnTo>
                      <a:pt x="128" y="107"/>
                    </a:lnTo>
                    <a:lnTo>
                      <a:pt x="125" y="107"/>
                    </a:lnTo>
                    <a:lnTo>
                      <a:pt x="123" y="107"/>
                    </a:lnTo>
                    <a:lnTo>
                      <a:pt x="121" y="103"/>
                    </a:lnTo>
                    <a:lnTo>
                      <a:pt x="117" y="101"/>
                    </a:lnTo>
                    <a:lnTo>
                      <a:pt x="117" y="97"/>
                    </a:lnTo>
                    <a:lnTo>
                      <a:pt x="117" y="94"/>
                    </a:lnTo>
                    <a:lnTo>
                      <a:pt x="107" y="92"/>
                    </a:lnTo>
                    <a:lnTo>
                      <a:pt x="102" y="90"/>
                    </a:lnTo>
                    <a:lnTo>
                      <a:pt x="96" y="88"/>
                    </a:lnTo>
                    <a:lnTo>
                      <a:pt x="92" y="82"/>
                    </a:lnTo>
                    <a:lnTo>
                      <a:pt x="90" y="76"/>
                    </a:lnTo>
                    <a:lnTo>
                      <a:pt x="88" y="69"/>
                    </a:lnTo>
                    <a:lnTo>
                      <a:pt x="79" y="59"/>
                    </a:lnTo>
                    <a:lnTo>
                      <a:pt x="67" y="53"/>
                    </a:lnTo>
                    <a:lnTo>
                      <a:pt x="67" y="49"/>
                    </a:lnTo>
                    <a:lnTo>
                      <a:pt x="67" y="46"/>
                    </a:lnTo>
                    <a:lnTo>
                      <a:pt x="69" y="42"/>
                    </a:lnTo>
                    <a:lnTo>
                      <a:pt x="73" y="36"/>
                    </a:lnTo>
                    <a:lnTo>
                      <a:pt x="71" y="34"/>
                    </a:lnTo>
                    <a:lnTo>
                      <a:pt x="69" y="34"/>
                    </a:lnTo>
                    <a:lnTo>
                      <a:pt x="69" y="30"/>
                    </a:lnTo>
                    <a:lnTo>
                      <a:pt x="77" y="28"/>
                    </a:lnTo>
                    <a:lnTo>
                      <a:pt x="86" y="26"/>
                    </a:lnTo>
                    <a:lnTo>
                      <a:pt x="86" y="26"/>
                    </a:lnTo>
                    <a:lnTo>
                      <a:pt x="84" y="26"/>
                    </a:lnTo>
                    <a:lnTo>
                      <a:pt x="84" y="23"/>
                    </a:lnTo>
                    <a:lnTo>
                      <a:pt x="84" y="17"/>
                    </a:lnTo>
                    <a:lnTo>
                      <a:pt x="84" y="15"/>
                    </a:lnTo>
                    <a:lnTo>
                      <a:pt x="84" y="15"/>
                    </a:lnTo>
                    <a:lnTo>
                      <a:pt x="84" y="13"/>
                    </a:lnTo>
                    <a:lnTo>
                      <a:pt x="82" y="13"/>
                    </a:lnTo>
                    <a:lnTo>
                      <a:pt x="80" y="9"/>
                    </a:lnTo>
                    <a:lnTo>
                      <a:pt x="82" y="5"/>
                    </a:lnTo>
                    <a:lnTo>
                      <a:pt x="80" y="5"/>
                    </a:lnTo>
                    <a:lnTo>
                      <a:pt x="75" y="5"/>
                    </a:lnTo>
                    <a:lnTo>
                      <a:pt x="71" y="5"/>
                    </a:lnTo>
                    <a:lnTo>
                      <a:pt x="69" y="5"/>
                    </a:lnTo>
                    <a:lnTo>
                      <a:pt x="67" y="3"/>
                    </a:lnTo>
                    <a:lnTo>
                      <a:pt x="63" y="3"/>
                    </a:lnTo>
                    <a:lnTo>
                      <a:pt x="61" y="3"/>
                    </a:lnTo>
                    <a:lnTo>
                      <a:pt x="57" y="1"/>
                    </a:lnTo>
                    <a:lnTo>
                      <a:pt x="56" y="0"/>
                    </a:lnTo>
                    <a:lnTo>
                      <a:pt x="56" y="1"/>
                    </a:lnTo>
                    <a:lnTo>
                      <a:pt x="52" y="1"/>
                    </a:lnTo>
                    <a:lnTo>
                      <a:pt x="48" y="0"/>
                    </a:lnTo>
                    <a:lnTo>
                      <a:pt x="48" y="1"/>
                    </a:lnTo>
                    <a:lnTo>
                      <a:pt x="46" y="5"/>
                    </a:lnTo>
                    <a:lnTo>
                      <a:pt x="46" y="7"/>
                    </a:lnTo>
                    <a:lnTo>
                      <a:pt x="48" y="9"/>
                    </a:lnTo>
                    <a:lnTo>
                      <a:pt x="46" y="11"/>
                    </a:lnTo>
                    <a:lnTo>
                      <a:pt x="44" y="9"/>
                    </a:lnTo>
                    <a:lnTo>
                      <a:pt x="40" y="9"/>
                    </a:lnTo>
                    <a:lnTo>
                      <a:pt x="38" y="13"/>
                    </a:lnTo>
                    <a:lnTo>
                      <a:pt x="34" y="15"/>
                    </a:lnTo>
                    <a:lnTo>
                      <a:pt x="33" y="17"/>
                    </a:lnTo>
                    <a:lnTo>
                      <a:pt x="33" y="21"/>
                    </a:lnTo>
                    <a:lnTo>
                      <a:pt x="33" y="21"/>
                    </a:lnTo>
                    <a:lnTo>
                      <a:pt x="31" y="21"/>
                    </a:lnTo>
                    <a:lnTo>
                      <a:pt x="27" y="19"/>
                    </a:lnTo>
                    <a:lnTo>
                      <a:pt x="23" y="19"/>
                    </a:lnTo>
                    <a:lnTo>
                      <a:pt x="21" y="15"/>
                    </a:lnTo>
                    <a:lnTo>
                      <a:pt x="19" y="15"/>
                    </a:lnTo>
                    <a:lnTo>
                      <a:pt x="19" y="15"/>
                    </a:lnTo>
                    <a:lnTo>
                      <a:pt x="19" y="17"/>
                    </a:lnTo>
                    <a:lnTo>
                      <a:pt x="19" y="19"/>
                    </a:lnTo>
                    <a:lnTo>
                      <a:pt x="15" y="23"/>
                    </a:lnTo>
                    <a:lnTo>
                      <a:pt x="9" y="24"/>
                    </a:lnTo>
                    <a:lnTo>
                      <a:pt x="8" y="30"/>
                    </a:lnTo>
                    <a:lnTo>
                      <a:pt x="6" y="32"/>
                    </a:lnTo>
                    <a:lnTo>
                      <a:pt x="2" y="34"/>
                    </a:lnTo>
                    <a:lnTo>
                      <a:pt x="0" y="36"/>
                    </a:lnTo>
                    <a:lnTo>
                      <a:pt x="0" y="38"/>
                    </a:lnTo>
                    <a:lnTo>
                      <a:pt x="2" y="40"/>
                    </a:lnTo>
                    <a:lnTo>
                      <a:pt x="2" y="42"/>
                    </a:lnTo>
                    <a:lnTo>
                      <a:pt x="4" y="46"/>
                    </a:lnTo>
                    <a:lnTo>
                      <a:pt x="4" y="51"/>
                    </a:lnTo>
                    <a:lnTo>
                      <a:pt x="8" y="51"/>
                    </a:lnTo>
                    <a:lnTo>
                      <a:pt x="9" y="53"/>
                    </a:lnTo>
                    <a:lnTo>
                      <a:pt x="8" y="55"/>
                    </a:lnTo>
                    <a:lnTo>
                      <a:pt x="6" y="57"/>
                    </a:lnTo>
                    <a:lnTo>
                      <a:pt x="6" y="59"/>
                    </a:lnTo>
                    <a:lnTo>
                      <a:pt x="8" y="59"/>
                    </a:lnTo>
                    <a:lnTo>
                      <a:pt x="8" y="6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3" name="Freeform 161"/>
              <p:cNvSpPr>
                <a:spLocks noEditPoints="1"/>
              </p:cNvSpPr>
              <p:nvPr/>
            </p:nvSpPr>
            <p:spPr bwMode="gray">
              <a:xfrm>
                <a:off x="3157" y="2286"/>
                <a:ext cx="18" cy="58"/>
              </a:xfrm>
              <a:custGeom>
                <a:avLst/>
                <a:gdLst/>
                <a:ahLst/>
                <a:cxnLst>
                  <a:cxn ang="0">
                    <a:pos x="4" y="17"/>
                  </a:cxn>
                  <a:cxn ang="0">
                    <a:pos x="2" y="19"/>
                  </a:cxn>
                  <a:cxn ang="0">
                    <a:pos x="0" y="19"/>
                  </a:cxn>
                  <a:cxn ang="0">
                    <a:pos x="2" y="25"/>
                  </a:cxn>
                  <a:cxn ang="0">
                    <a:pos x="6" y="21"/>
                  </a:cxn>
                  <a:cxn ang="0">
                    <a:pos x="4" y="17"/>
                  </a:cxn>
                  <a:cxn ang="0">
                    <a:pos x="18" y="8"/>
                  </a:cxn>
                  <a:cxn ang="0">
                    <a:pos x="18" y="10"/>
                  </a:cxn>
                  <a:cxn ang="0">
                    <a:pos x="18" y="14"/>
                  </a:cxn>
                  <a:cxn ang="0">
                    <a:pos x="18" y="17"/>
                  </a:cxn>
                  <a:cxn ang="0">
                    <a:pos x="18" y="17"/>
                  </a:cxn>
                  <a:cxn ang="0">
                    <a:pos x="18" y="17"/>
                  </a:cxn>
                  <a:cxn ang="0">
                    <a:pos x="18" y="19"/>
                  </a:cxn>
                  <a:cxn ang="0">
                    <a:pos x="18" y="19"/>
                  </a:cxn>
                  <a:cxn ang="0">
                    <a:pos x="18" y="23"/>
                  </a:cxn>
                  <a:cxn ang="0">
                    <a:pos x="18" y="27"/>
                  </a:cxn>
                  <a:cxn ang="0">
                    <a:pos x="18" y="27"/>
                  </a:cxn>
                  <a:cxn ang="0">
                    <a:pos x="18" y="29"/>
                  </a:cxn>
                  <a:cxn ang="0">
                    <a:pos x="14" y="29"/>
                  </a:cxn>
                  <a:cxn ang="0">
                    <a:pos x="12" y="29"/>
                  </a:cxn>
                  <a:cxn ang="0">
                    <a:pos x="12" y="23"/>
                  </a:cxn>
                  <a:cxn ang="0">
                    <a:pos x="14" y="17"/>
                  </a:cxn>
                  <a:cxn ang="0">
                    <a:pos x="12" y="14"/>
                  </a:cxn>
                  <a:cxn ang="0">
                    <a:pos x="14" y="10"/>
                  </a:cxn>
                  <a:cxn ang="0">
                    <a:pos x="16" y="10"/>
                  </a:cxn>
                  <a:cxn ang="0">
                    <a:pos x="18" y="8"/>
                  </a:cxn>
                  <a:cxn ang="0">
                    <a:pos x="18" y="8"/>
                  </a:cxn>
                  <a:cxn ang="0">
                    <a:pos x="18" y="2"/>
                  </a:cxn>
                  <a:cxn ang="0">
                    <a:pos x="18" y="0"/>
                  </a:cxn>
                  <a:cxn ang="0">
                    <a:pos x="14" y="0"/>
                  </a:cxn>
                  <a:cxn ang="0">
                    <a:pos x="12" y="2"/>
                  </a:cxn>
                  <a:cxn ang="0">
                    <a:pos x="12" y="2"/>
                  </a:cxn>
                  <a:cxn ang="0">
                    <a:pos x="8" y="4"/>
                  </a:cxn>
                  <a:cxn ang="0">
                    <a:pos x="6" y="8"/>
                  </a:cxn>
                  <a:cxn ang="0">
                    <a:pos x="6" y="12"/>
                  </a:cxn>
                  <a:cxn ang="0">
                    <a:pos x="6" y="16"/>
                  </a:cxn>
                  <a:cxn ang="0">
                    <a:pos x="4" y="16"/>
                  </a:cxn>
                  <a:cxn ang="0">
                    <a:pos x="4" y="17"/>
                  </a:cxn>
                  <a:cxn ang="0">
                    <a:pos x="6" y="21"/>
                  </a:cxn>
                  <a:cxn ang="0">
                    <a:pos x="2" y="25"/>
                  </a:cxn>
                  <a:cxn ang="0">
                    <a:pos x="2" y="29"/>
                  </a:cxn>
                  <a:cxn ang="0">
                    <a:pos x="4" y="31"/>
                  </a:cxn>
                  <a:cxn ang="0">
                    <a:pos x="6" y="54"/>
                  </a:cxn>
                  <a:cxn ang="0">
                    <a:pos x="4" y="58"/>
                  </a:cxn>
                  <a:cxn ang="0">
                    <a:pos x="10" y="50"/>
                  </a:cxn>
                  <a:cxn ang="0">
                    <a:pos x="16" y="40"/>
                  </a:cxn>
                  <a:cxn ang="0">
                    <a:pos x="16" y="35"/>
                  </a:cxn>
                  <a:cxn ang="0">
                    <a:pos x="18" y="29"/>
                  </a:cxn>
                  <a:cxn ang="0">
                    <a:pos x="14" y="29"/>
                  </a:cxn>
                  <a:cxn ang="0">
                    <a:pos x="12" y="29"/>
                  </a:cxn>
                  <a:cxn ang="0">
                    <a:pos x="12" y="23"/>
                  </a:cxn>
                  <a:cxn ang="0">
                    <a:pos x="14" y="17"/>
                  </a:cxn>
                  <a:cxn ang="0">
                    <a:pos x="12" y="14"/>
                  </a:cxn>
                  <a:cxn ang="0">
                    <a:pos x="14" y="10"/>
                  </a:cxn>
                  <a:cxn ang="0">
                    <a:pos x="18" y="10"/>
                  </a:cxn>
                  <a:cxn ang="0">
                    <a:pos x="18" y="8"/>
                  </a:cxn>
                </a:cxnLst>
                <a:rect l="0" t="0" r="r" b="b"/>
                <a:pathLst>
                  <a:path w="18" h="58">
                    <a:moveTo>
                      <a:pt x="4" y="17"/>
                    </a:moveTo>
                    <a:lnTo>
                      <a:pt x="2" y="19"/>
                    </a:lnTo>
                    <a:lnTo>
                      <a:pt x="0" y="19"/>
                    </a:lnTo>
                    <a:lnTo>
                      <a:pt x="2" y="25"/>
                    </a:lnTo>
                    <a:lnTo>
                      <a:pt x="6" y="21"/>
                    </a:lnTo>
                    <a:lnTo>
                      <a:pt x="4" y="17"/>
                    </a:lnTo>
                    <a:close/>
                    <a:moveTo>
                      <a:pt x="18" y="8"/>
                    </a:moveTo>
                    <a:lnTo>
                      <a:pt x="18" y="10"/>
                    </a:lnTo>
                    <a:lnTo>
                      <a:pt x="18" y="14"/>
                    </a:lnTo>
                    <a:lnTo>
                      <a:pt x="18" y="17"/>
                    </a:lnTo>
                    <a:lnTo>
                      <a:pt x="18" y="17"/>
                    </a:lnTo>
                    <a:lnTo>
                      <a:pt x="18" y="17"/>
                    </a:lnTo>
                    <a:lnTo>
                      <a:pt x="18" y="19"/>
                    </a:lnTo>
                    <a:lnTo>
                      <a:pt x="18" y="19"/>
                    </a:lnTo>
                    <a:lnTo>
                      <a:pt x="18" y="23"/>
                    </a:lnTo>
                    <a:lnTo>
                      <a:pt x="18" y="27"/>
                    </a:lnTo>
                    <a:lnTo>
                      <a:pt x="18" y="27"/>
                    </a:lnTo>
                    <a:lnTo>
                      <a:pt x="18" y="29"/>
                    </a:lnTo>
                    <a:lnTo>
                      <a:pt x="14" y="29"/>
                    </a:lnTo>
                    <a:lnTo>
                      <a:pt x="12" y="29"/>
                    </a:lnTo>
                    <a:lnTo>
                      <a:pt x="12" y="23"/>
                    </a:lnTo>
                    <a:lnTo>
                      <a:pt x="14" y="17"/>
                    </a:lnTo>
                    <a:lnTo>
                      <a:pt x="12" y="14"/>
                    </a:lnTo>
                    <a:lnTo>
                      <a:pt x="14" y="10"/>
                    </a:lnTo>
                    <a:lnTo>
                      <a:pt x="16" y="10"/>
                    </a:lnTo>
                    <a:lnTo>
                      <a:pt x="18" y="8"/>
                    </a:lnTo>
                    <a:close/>
                    <a:moveTo>
                      <a:pt x="18" y="8"/>
                    </a:moveTo>
                    <a:lnTo>
                      <a:pt x="18" y="2"/>
                    </a:lnTo>
                    <a:lnTo>
                      <a:pt x="18" y="0"/>
                    </a:lnTo>
                    <a:lnTo>
                      <a:pt x="14" y="0"/>
                    </a:lnTo>
                    <a:lnTo>
                      <a:pt x="12" y="2"/>
                    </a:lnTo>
                    <a:lnTo>
                      <a:pt x="12" y="2"/>
                    </a:lnTo>
                    <a:lnTo>
                      <a:pt x="8" y="4"/>
                    </a:lnTo>
                    <a:lnTo>
                      <a:pt x="6" y="8"/>
                    </a:lnTo>
                    <a:lnTo>
                      <a:pt x="6" y="12"/>
                    </a:lnTo>
                    <a:lnTo>
                      <a:pt x="6" y="16"/>
                    </a:lnTo>
                    <a:lnTo>
                      <a:pt x="4" y="16"/>
                    </a:lnTo>
                    <a:lnTo>
                      <a:pt x="4" y="17"/>
                    </a:lnTo>
                    <a:lnTo>
                      <a:pt x="6" y="21"/>
                    </a:lnTo>
                    <a:lnTo>
                      <a:pt x="2" y="25"/>
                    </a:lnTo>
                    <a:lnTo>
                      <a:pt x="2" y="29"/>
                    </a:lnTo>
                    <a:lnTo>
                      <a:pt x="4" y="31"/>
                    </a:lnTo>
                    <a:lnTo>
                      <a:pt x="6" y="54"/>
                    </a:lnTo>
                    <a:lnTo>
                      <a:pt x="4" y="58"/>
                    </a:lnTo>
                    <a:lnTo>
                      <a:pt x="10" y="50"/>
                    </a:lnTo>
                    <a:lnTo>
                      <a:pt x="16" y="40"/>
                    </a:lnTo>
                    <a:lnTo>
                      <a:pt x="16" y="35"/>
                    </a:lnTo>
                    <a:lnTo>
                      <a:pt x="18" y="29"/>
                    </a:lnTo>
                    <a:lnTo>
                      <a:pt x="14" y="29"/>
                    </a:lnTo>
                    <a:lnTo>
                      <a:pt x="12" y="29"/>
                    </a:lnTo>
                    <a:lnTo>
                      <a:pt x="12" y="23"/>
                    </a:lnTo>
                    <a:lnTo>
                      <a:pt x="14" y="17"/>
                    </a:lnTo>
                    <a:lnTo>
                      <a:pt x="12" y="14"/>
                    </a:lnTo>
                    <a:lnTo>
                      <a:pt x="14" y="10"/>
                    </a:lnTo>
                    <a:lnTo>
                      <a:pt x="18" y="10"/>
                    </a:lnTo>
                    <a:lnTo>
                      <a:pt x="18" y="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4" name="Freeform 162"/>
              <p:cNvSpPr>
                <a:spLocks noEditPoints="1"/>
              </p:cNvSpPr>
              <p:nvPr/>
            </p:nvSpPr>
            <p:spPr bwMode="gray">
              <a:xfrm>
                <a:off x="2601" y="1879"/>
                <a:ext cx="50" cy="77"/>
              </a:xfrm>
              <a:custGeom>
                <a:avLst/>
                <a:gdLst/>
                <a:ahLst/>
                <a:cxnLst>
                  <a:cxn ang="0">
                    <a:pos x="42" y="4"/>
                  </a:cxn>
                  <a:cxn ang="0">
                    <a:pos x="40" y="0"/>
                  </a:cxn>
                  <a:cxn ang="0">
                    <a:pos x="34" y="6"/>
                  </a:cxn>
                  <a:cxn ang="0">
                    <a:pos x="27" y="4"/>
                  </a:cxn>
                  <a:cxn ang="0">
                    <a:pos x="27" y="10"/>
                  </a:cxn>
                  <a:cxn ang="0">
                    <a:pos x="23" y="12"/>
                  </a:cxn>
                  <a:cxn ang="0">
                    <a:pos x="27" y="12"/>
                  </a:cxn>
                  <a:cxn ang="0">
                    <a:pos x="23" y="16"/>
                  </a:cxn>
                  <a:cxn ang="0">
                    <a:pos x="19" y="20"/>
                  </a:cxn>
                  <a:cxn ang="0">
                    <a:pos x="11" y="23"/>
                  </a:cxn>
                  <a:cxn ang="0">
                    <a:pos x="7" y="20"/>
                  </a:cxn>
                  <a:cxn ang="0">
                    <a:pos x="7" y="27"/>
                  </a:cxn>
                  <a:cxn ang="0">
                    <a:pos x="11" y="29"/>
                  </a:cxn>
                  <a:cxn ang="0">
                    <a:pos x="11" y="33"/>
                  </a:cxn>
                  <a:cxn ang="0">
                    <a:pos x="4" y="33"/>
                  </a:cxn>
                  <a:cxn ang="0">
                    <a:pos x="2" y="37"/>
                  </a:cxn>
                  <a:cxn ang="0">
                    <a:pos x="5" y="43"/>
                  </a:cxn>
                  <a:cxn ang="0">
                    <a:pos x="15" y="43"/>
                  </a:cxn>
                  <a:cxn ang="0">
                    <a:pos x="5" y="66"/>
                  </a:cxn>
                  <a:cxn ang="0">
                    <a:pos x="0" y="66"/>
                  </a:cxn>
                  <a:cxn ang="0">
                    <a:pos x="2" y="69"/>
                  </a:cxn>
                  <a:cxn ang="0">
                    <a:pos x="7" y="73"/>
                  </a:cxn>
                  <a:cxn ang="0">
                    <a:pos x="5" y="77"/>
                  </a:cxn>
                  <a:cxn ang="0">
                    <a:pos x="9" y="75"/>
                  </a:cxn>
                  <a:cxn ang="0">
                    <a:pos x="15" y="73"/>
                  </a:cxn>
                  <a:cxn ang="0">
                    <a:pos x="21" y="77"/>
                  </a:cxn>
                  <a:cxn ang="0">
                    <a:pos x="23" y="71"/>
                  </a:cxn>
                  <a:cxn ang="0">
                    <a:pos x="30" y="69"/>
                  </a:cxn>
                  <a:cxn ang="0">
                    <a:pos x="34" y="66"/>
                  </a:cxn>
                  <a:cxn ang="0">
                    <a:pos x="36" y="64"/>
                  </a:cxn>
                  <a:cxn ang="0">
                    <a:pos x="40" y="60"/>
                  </a:cxn>
                  <a:cxn ang="0">
                    <a:pos x="46" y="62"/>
                  </a:cxn>
                  <a:cxn ang="0">
                    <a:pos x="44" y="58"/>
                  </a:cxn>
                  <a:cxn ang="0">
                    <a:pos x="48" y="48"/>
                  </a:cxn>
                  <a:cxn ang="0">
                    <a:pos x="44" y="41"/>
                  </a:cxn>
                  <a:cxn ang="0">
                    <a:pos x="46" y="29"/>
                  </a:cxn>
                  <a:cxn ang="0">
                    <a:pos x="42" y="27"/>
                  </a:cxn>
                  <a:cxn ang="0">
                    <a:pos x="40" y="23"/>
                  </a:cxn>
                  <a:cxn ang="0">
                    <a:pos x="34" y="25"/>
                  </a:cxn>
                  <a:cxn ang="0">
                    <a:pos x="30" y="21"/>
                  </a:cxn>
                  <a:cxn ang="0">
                    <a:pos x="32" y="16"/>
                  </a:cxn>
                  <a:cxn ang="0">
                    <a:pos x="38" y="8"/>
                  </a:cxn>
                  <a:cxn ang="0">
                    <a:pos x="17" y="39"/>
                  </a:cxn>
                  <a:cxn ang="0">
                    <a:pos x="15" y="43"/>
                  </a:cxn>
                  <a:cxn ang="0">
                    <a:pos x="17" y="39"/>
                  </a:cxn>
                  <a:cxn ang="0">
                    <a:pos x="17" y="56"/>
                  </a:cxn>
                  <a:cxn ang="0">
                    <a:pos x="13" y="54"/>
                  </a:cxn>
                  <a:cxn ang="0">
                    <a:pos x="17" y="52"/>
                  </a:cxn>
                </a:cxnLst>
                <a:rect l="0" t="0" r="r" b="b"/>
                <a:pathLst>
                  <a:path w="50" h="77">
                    <a:moveTo>
                      <a:pt x="42" y="6"/>
                    </a:moveTo>
                    <a:lnTo>
                      <a:pt x="42" y="4"/>
                    </a:lnTo>
                    <a:lnTo>
                      <a:pt x="42" y="2"/>
                    </a:lnTo>
                    <a:lnTo>
                      <a:pt x="40" y="0"/>
                    </a:lnTo>
                    <a:lnTo>
                      <a:pt x="38" y="0"/>
                    </a:lnTo>
                    <a:lnTo>
                      <a:pt x="34" y="6"/>
                    </a:lnTo>
                    <a:lnTo>
                      <a:pt x="30" y="4"/>
                    </a:lnTo>
                    <a:lnTo>
                      <a:pt x="27" y="4"/>
                    </a:lnTo>
                    <a:lnTo>
                      <a:pt x="27" y="6"/>
                    </a:lnTo>
                    <a:lnTo>
                      <a:pt x="27" y="10"/>
                    </a:lnTo>
                    <a:lnTo>
                      <a:pt x="25" y="10"/>
                    </a:lnTo>
                    <a:lnTo>
                      <a:pt x="23" y="12"/>
                    </a:lnTo>
                    <a:lnTo>
                      <a:pt x="23" y="12"/>
                    </a:lnTo>
                    <a:lnTo>
                      <a:pt x="27" y="12"/>
                    </a:lnTo>
                    <a:lnTo>
                      <a:pt x="27" y="16"/>
                    </a:lnTo>
                    <a:lnTo>
                      <a:pt x="23" y="16"/>
                    </a:lnTo>
                    <a:lnTo>
                      <a:pt x="21" y="18"/>
                    </a:lnTo>
                    <a:lnTo>
                      <a:pt x="19" y="20"/>
                    </a:lnTo>
                    <a:lnTo>
                      <a:pt x="17" y="23"/>
                    </a:lnTo>
                    <a:lnTo>
                      <a:pt x="11" y="23"/>
                    </a:lnTo>
                    <a:lnTo>
                      <a:pt x="9" y="21"/>
                    </a:lnTo>
                    <a:lnTo>
                      <a:pt x="7" y="20"/>
                    </a:lnTo>
                    <a:lnTo>
                      <a:pt x="7" y="23"/>
                    </a:lnTo>
                    <a:lnTo>
                      <a:pt x="7" y="27"/>
                    </a:lnTo>
                    <a:lnTo>
                      <a:pt x="9" y="27"/>
                    </a:lnTo>
                    <a:lnTo>
                      <a:pt x="11" y="29"/>
                    </a:lnTo>
                    <a:lnTo>
                      <a:pt x="11" y="31"/>
                    </a:lnTo>
                    <a:lnTo>
                      <a:pt x="11" y="33"/>
                    </a:lnTo>
                    <a:lnTo>
                      <a:pt x="7" y="33"/>
                    </a:lnTo>
                    <a:lnTo>
                      <a:pt x="4" y="33"/>
                    </a:lnTo>
                    <a:lnTo>
                      <a:pt x="4" y="35"/>
                    </a:lnTo>
                    <a:lnTo>
                      <a:pt x="2" y="37"/>
                    </a:lnTo>
                    <a:lnTo>
                      <a:pt x="4" y="39"/>
                    </a:lnTo>
                    <a:lnTo>
                      <a:pt x="5" y="43"/>
                    </a:lnTo>
                    <a:lnTo>
                      <a:pt x="9" y="43"/>
                    </a:lnTo>
                    <a:lnTo>
                      <a:pt x="15" y="43"/>
                    </a:lnTo>
                    <a:lnTo>
                      <a:pt x="9" y="54"/>
                    </a:lnTo>
                    <a:lnTo>
                      <a:pt x="5" y="66"/>
                    </a:lnTo>
                    <a:lnTo>
                      <a:pt x="2" y="66"/>
                    </a:lnTo>
                    <a:lnTo>
                      <a:pt x="0" y="66"/>
                    </a:lnTo>
                    <a:lnTo>
                      <a:pt x="0" y="66"/>
                    </a:lnTo>
                    <a:lnTo>
                      <a:pt x="2" y="69"/>
                    </a:lnTo>
                    <a:lnTo>
                      <a:pt x="4" y="73"/>
                    </a:lnTo>
                    <a:lnTo>
                      <a:pt x="7" y="73"/>
                    </a:lnTo>
                    <a:lnTo>
                      <a:pt x="5" y="75"/>
                    </a:lnTo>
                    <a:lnTo>
                      <a:pt x="5" y="77"/>
                    </a:lnTo>
                    <a:lnTo>
                      <a:pt x="9" y="77"/>
                    </a:lnTo>
                    <a:lnTo>
                      <a:pt x="9" y="75"/>
                    </a:lnTo>
                    <a:lnTo>
                      <a:pt x="11" y="73"/>
                    </a:lnTo>
                    <a:lnTo>
                      <a:pt x="15" y="73"/>
                    </a:lnTo>
                    <a:lnTo>
                      <a:pt x="15" y="75"/>
                    </a:lnTo>
                    <a:lnTo>
                      <a:pt x="21" y="77"/>
                    </a:lnTo>
                    <a:lnTo>
                      <a:pt x="21" y="75"/>
                    </a:lnTo>
                    <a:lnTo>
                      <a:pt x="23" y="71"/>
                    </a:lnTo>
                    <a:lnTo>
                      <a:pt x="27" y="69"/>
                    </a:lnTo>
                    <a:lnTo>
                      <a:pt x="30" y="69"/>
                    </a:lnTo>
                    <a:lnTo>
                      <a:pt x="34" y="69"/>
                    </a:lnTo>
                    <a:lnTo>
                      <a:pt x="34" y="66"/>
                    </a:lnTo>
                    <a:lnTo>
                      <a:pt x="34" y="64"/>
                    </a:lnTo>
                    <a:lnTo>
                      <a:pt x="36" y="64"/>
                    </a:lnTo>
                    <a:lnTo>
                      <a:pt x="40" y="64"/>
                    </a:lnTo>
                    <a:lnTo>
                      <a:pt x="40" y="60"/>
                    </a:lnTo>
                    <a:lnTo>
                      <a:pt x="42" y="62"/>
                    </a:lnTo>
                    <a:lnTo>
                      <a:pt x="46" y="62"/>
                    </a:lnTo>
                    <a:lnTo>
                      <a:pt x="44" y="60"/>
                    </a:lnTo>
                    <a:lnTo>
                      <a:pt x="44" y="58"/>
                    </a:lnTo>
                    <a:lnTo>
                      <a:pt x="48" y="54"/>
                    </a:lnTo>
                    <a:lnTo>
                      <a:pt x="48" y="48"/>
                    </a:lnTo>
                    <a:lnTo>
                      <a:pt x="46" y="44"/>
                    </a:lnTo>
                    <a:lnTo>
                      <a:pt x="44" y="41"/>
                    </a:lnTo>
                    <a:lnTo>
                      <a:pt x="44" y="35"/>
                    </a:lnTo>
                    <a:lnTo>
                      <a:pt x="46" y="29"/>
                    </a:lnTo>
                    <a:lnTo>
                      <a:pt x="50" y="25"/>
                    </a:lnTo>
                    <a:lnTo>
                      <a:pt x="42" y="27"/>
                    </a:lnTo>
                    <a:lnTo>
                      <a:pt x="40" y="23"/>
                    </a:lnTo>
                    <a:lnTo>
                      <a:pt x="40" y="23"/>
                    </a:lnTo>
                    <a:lnTo>
                      <a:pt x="36" y="25"/>
                    </a:lnTo>
                    <a:lnTo>
                      <a:pt x="34" y="25"/>
                    </a:lnTo>
                    <a:lnTo>
                      <a:pt x="32" y="21"/>
                    </a:lnTo>
                    <a:lnTo>
                      <a:pt x="30" y="21"/>
                    </a:lnTo>
                    <a:lnTo>
                      <a:pt x="30" y="18"/>
                    </a:lnTo>
                    <a:lnTo>
                      <a:pt x="32" y="16"/>
                    </a:lnTo>
                    <a:lnTo>
                      <a:pt x="34" y="14"/>
                    </a:lnTo>
                    <a:lnTo>
                      <a:pt x="38" y="8"/>
                    </a:lnTo>
                    <a:lnTo>
                      <a:pt x="42" y="6"/>
                    </a:lnTo>
                    <a:close/>
                    <a:moveTo>
                      <a:pt x="17" y="39"/>
                    </a:moveTo>
                    <a:lnTo>
                      <a:pt x="17" y="41"/>
                    </a:lnTo>
                    <a:lnTo>
                      <a:pt x="15" y="43"/>
                    </a:lnTo>
                    <a:lnTo>
                      <a:pt x="15" y="39"/>
                    </a:lnTo>
                    <a:lnTo>
                      <a:pt x="17" y="39"/>
                    </a:lnTo>
                    <a:close/>
                    <a:moveTo>
                      <a:pt x="17" y="52"/>
                    </a:moveTo>
                    <a:lnTo>
                      <a:pt x="17" y="56"/>
                    </a:lnTo>
                    <a:lnTo>
                      <a:pt x="13" y="56"/>
                    </a:lnTo>
                    <a:lnTo>
                      <a:pt x="13" y="54"/>
                    </a:lnTo>
                    <a:lnTo>
                      <a:pt x="15" y="52"/>
                    </a:lnTo>
                    <a:lnTo>
                      <a:pt x="17" y="5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5" name="Freeform 163"/>
              <p:cNvSpPr>
                <a:spLocks/>
              </p:cNvSpPr>
              <p:nvPr/>
            </p:nvSpPr>
            <p:spPr bwMode="gray">
              <a:xfrm>
                <a:off x="3213" y="2211"/>
                <a:ext cx="123" cy="133"/>
              </a:xfrm>
              <a:custGeom>
                <a:avLst/>
                <a:gdLst/>
                <a:ahLst/>
                <a:cxnLst>
                  <a:cxn ang="0">
                    <a:pos x="121" y="112"/>
                  </a:cxn>
                  <a:cxn ang="0">
                    <a:pos x="117" y="106"/>
                  </a:cxn>
                  <a:cxn ang="0">
                    <a:pos x="117" y="96"/>
                  </a:cxn>
                  <a:cxn ang="0">
                    <a:pos x="113" y="87"/>
                  </a:cxn>
                  <a:cxn ang="0">
                    <a:pos x="107" y="81"/>
                  </a:cxn>
                  <a:cxn ang="0">
                    <a:pos x="102" y="79"/>
                  </a:cxn>
                  <a:cxn ang="0">
                    <a:pos x="102" y="75"/>
                  </a:cxn>
                  <a:cxn ang="0">
                    <a:pos x="92" y="66"/>
                  </a:cxn>
                  <a:cxn ang="0">
                    <a:pos x="86" y="54"/>
                  </a:cxn>
                  <a:cxn ang="0">
                    <a:pos x="82" y="48"/>
                  </a:cxn>
                  <a:cxn ang="0">
                    <a:pos x="84" y="43"/>
                  </a:cxn>
                  <a:cxn ang="0">
                    <a:pos x="88" y="41"/>
                  </a:cxn>
                  <a:cxn ang="0">
                    <a:pos x="88" y="33"/>
                  </a:cxn>
                  <a:cxn ang="0">
                    <a:pos x="94" y="31"/>
                  </a:cxn>
                  <a:cxn ang="0">
                    <a:pos x="92" y="27"/>
                  </a:cxn>
                  <a:cxn ang="0">
                    <a:pos x="86" y="27"/>
                  </a:cxn>
                  <a:cxn ang="0">
                    <a:pos x="82" y="25"/>
                  </a:cxn>
                  <a:cxn ang="0">
                    <a:pos x="77" y="23"/>
                  </a:cxn>
                  <a:cxn ang="0">
                    <a:pos x="75" y="20"/>
                  </a:cxn>
                  <a:cxn ang="0">
                    <a:pos x="73" y="16"/>
                  </a:cxn>
                  <a:cxn ang="0">
                    <a:pos x="73" y="10"/>
                  </a:cxn>
                  <a:cxn ang="0">
                    <a:pos x="69" y="4"/>
                  </a:cxn>
                  <a:cxn ang="0">
                    <a:pos x="61" y="4"/>
                  </a:cxn>
                  <a:cxn ang="0">
                    <a:pos x="57" y="0"/>
                  </a:cxn>
                  <a:cxn ang="0">
                    <a:pos x="54" y="4"/>
                  </a:cxn>
                  <a:cxn ang="0">
                    <a:pos x="46" y="2"/>
                  </a:cxn>
                  <a:cxn ang="0">
                    <a:pos x="42" y="2"/>
                  </a:cxn>
                  <a:cxn ang="0">
                    <a:pos x="40" y="12"/>
                  </a:cxn>
                  <a:cxn ang="0">
                    <a:pos x="33" y="20"/>
                  </a:cxn>
                  <a:cxn ang="0">
                    <a:pos x="34" y="25"/>
                  </a:cxn>
                  <a:cxn ang="0">
                    <a:pos x="33" y="33"/>
                  </a:cxn>
                  <a:cxn ang="0">
                    <a:pos x="33" y="39"/>
                  </a:cxn>
                  <a:cxn ang="0">
                    <a:pos x="29" y="46"/>
                  </a:cxn>
                  <a:cxn ang="0">
                    <a:pos x="27" y="50"/>
                  </a:cxn>
                  <a:cxn ang="0">
                    <a:pos x="8" y="92"/>
                  </a:cxn>
                  <a:cxn ang="0">
                    <a:pos x="44" y="117"/>
                  </a:cxn>
                  <a:cxn ang="0">
                    <a:pos x="54" y="125"/>
                  </a:cxn>
                  <a:cxn ang="0">
                    <a:pos x="86" y="133"/>
                  </a:cxn>
                  <a:cxn ang="0">
                    <a:pos x="98" y="123"/>
                  </a:cxn>
                  <a:cxn ang="0">
                    <a:pos x="105" y="114"/>
                  </a:cxn>
                  <a:cxn ang="0">
                    <a:pos x="115" y="114"/>
                  </a:cxn>
                  <a:cxn ang="0">
                    <a:pos x="123" y="119"/>
                  </a:cxn>
                  <a:cxn ang="0">
                    <a:pos x="123" y="115"/>
                  </a:cxn>
                </a:cxnLst>
                <a:rect l="0" t="0" r="r" b="b"/>
                <a:pathLst>
                  <a:path w="123" h="133">
                    <a:moveTo>
                      <a:pt x="123" y="115"/>
                    </a:moveTo>
                    <a:lnTo>
                      <a:pt x="121" y="112"/>
                    </a:lnTo>
                    <a:lnTo>
                      <a:pt x="121" y="106"/>
                    </a:lnTo>
                    <a:lnTo>
                      <a:pt x="117" y="106"/>
                    </a:lnTo>
                    <a:lnTo>
                      <a:pt x="115" y="100"/>
                    </a:lnTo>
                    <a:lnTo>
                      <a:pt x="117" y="96"/>
                    </a:lnTo>
                    <a:lnTo>
                      <a:pt x="115" y="92"/>
                    </a:lnTo>
                    <a:lnTo>
                      <a:pt x="113" y="87"/>
                    </a:lnTo>
                    <a:lnTo>
                      <a:pt x="109" y="83"/>
                    </a:lnTo>
                    <a:lnTo>
                      <a:pt x="107" y="81"/>
                    </a:lnTo>
                    <a:lnTo>
                      <a:pt x="105" y="79"/>
                    </a:lnTo>
                    <a:lnTo>
                      <a:pt x="102" y="79"/>
                    </a:lnTo>
                    <a:lnTo>
                      <a:pt x="102" y="77"/>
                    </a:lnTo>
                    <a:lnTo>
                      <a:pt x="102" y="75"/>
                    </a:lnTo>
                    <a:lnTo>
                      <a:pt x="98" y="69"/>
                    </a:lnTo>
                    <a:lnTo>
                      <a:pt x="92" y="66"/>
                    </a:lnTo>
                    <a:lnTo>
                      <a:pt x="88" y="60"/>
                    </a:lnTo>
                    <a:lnTo>
                      <a:pt x="86" y="54"/>
                    </a:lnTo>
                    <a:lnTo>
                      <a:pt x="84" y="52"/>
                    </a:lnTo>
                    <a:lnTo>
                      <a:pt x="82" y="48"/>
                    </a:lnTo>
                    <a:lnTo>
                      <a:pt x="84" y="46"/>
                    </a:lnTo>
                    <a:lnTo>
                      <a:pt x="84" y="43"/>
                    </a:lnTo>
                    <a:lnTo>
                      <a:pt x="86" y="41"/>
                    </a:lnTo>
                    <a:lnTo>
                      <a:pt x="88" y="41"/>
                    </a:lnTo>
                    <a:lnTo>
                      <a:pt x="90" y="39"/>
                    </a:lnTo>
                    <a:lnTo>
                      <a:pt x="88" y="33"/>
                    </a:lnTo>
                    <a:lnTo>
                      <a:pt x="90" y="31"/>
                    </a:lnTo>
                    <a:lnTo>
                      <a:pt x="94" y="31"/>
                    </a:lnTo>
                    <a:lnTo>
                      <a:pt x="94" y="29"/>
                    </a:lnTo>
                    <a:lnTo>
                      <a:pt x="92" y="27"/>
                    </a:lnTo>
                    <a:lnTo>
                      <a:pt x="90" y="27"/>
                    </a:lnTo>
                    <a:lnTo>
                      <a:pt x="86" y="27"/>
                    </a:lnTo>
                    <a:lnTo>
                      <a:pt x="84" y="27"/>
                    </a:lnTo>
                    <a:lnTo>
                      <a:pt x="82" y="25"/>
                    </a:lnTo>
                    <a:lnTo>
                      <a:pt x="79" y="25"/>
                    </a:lnTo>
                    <a:lnTo>
                      <a:pt x="77" y="23"/>
                    </a:lnTo>
                    <a:lnTo>
                      <a:pt x="75" y="21"/>
                    </a:lnTo>
                    <a:lnTo>
                      <a:pt x="75" y="20"/>
                    </a:lnTo>
                    <a:lnTo>
                      <a:pt x="73" y="18"/>
                    </a:lnTo>
                    <a:lnTo>
                      <a:pt x="73" y="16"/>
                    </a:lnTo>
                    <a:lnTo>
                      <a:pt x="71" y="14"/>
                    </a:lnTo>
                    <a:lnTo>
                      <a:pt x="73" y="10"/>
                    </a:lnTo>
                    <a:lnTo>
                      <a:pt x="71" y="6"/>
                    </a:lnTo>
                    <a:lnTo>
                      <a:pt x="69" y="4"/>
                    </a:lnTo>
                    <a:lnTo>
                      <a:pt x="65" y="2"/>
                    </a:lnTo>
                    <a:lnTo>
                      <a:pt x="61" y="4"/>
                    </a:lnTo>
                    <a:lnTo>
                      <a:pt x="59" y="0"/>
                    </a:lnTo>
                    <a:lnTo>
                      <a:pt x="57" y="0"/>
                    </a:lnTo>
                    <a:lnTo>
                      <a:pt x="56" y="0"/>
                    </a:lnTo>
                    <a:lnTo>
                      <a:pt x="54" y="4"/>
                    </a:lnTo>
                    <a:lnTo>
                      <a:pt x="50" y="2"/>
                    </a:lnTo>
                    <a:lnTo>
                      <a:pt x="46" y="2"/>
                    </a:lnTo>
                    <a:lnTo>
                      <a:pt x="44" y="2"/>
                    </a:lnTo>
                    <a:lnTo>
                      <a:pt x="42" y="2"/>
                    </a:lnTo>
                    <a:lnTo>
                      <a:pt x="42" y="6"/>
                    </a:lnTo>
                    <a:lnTo>
                      <a:pt x="40" y="12"/>
                    </a:lnTo>
                    <a:lnTo>
                      <a:pt x="36" y="14"/>
                    </a:lnTo>
                    <a:lnTo>
                      <a:pt x="33" y="20"/>
                    </a:lnTo>
                    <a:lnTo>
                      <a:pt x="34" y="21"/>
                    </a:lnTo>
                    <a:lnTo>
                      <a:pt x="34" y="25"/>
                    </a:lnTo>
                    <a:lnTo>
                      <a:pt x="33" y="29"/>
                    </a:lnTo>
                    <a:lnTo>
                      <a:pt x="33" y="33"/>
                    </a:lnTo>
                    <a:lnTo>
                      <a:pt x="33" y="37"/>
                    </a:lnTo>
                    <a:lnTo>
                      <a:pt x="33" y="39"/>
                    </a:lnTo>
                    <a:lnTo>
                      <a:pt x="31" y="43"/>
                    </a:lnTo>
                    <a:lnTo>
                      <a:pt x="29" y="46"/>
                    </a:lnTo>
                    <a:lnTo>
                      <a:pt x="27" y="50"/>
                    </a:lnTo>
                    <a:lnTo>
                      <a:pt x="27" y="50"/>
                    </a:lnTo>
                    <a:lnTo>
                      <a:pt x="0" y="71"/>
                    </a:lnTo>
                    <a:lnTo>
                      <a:pt x="8" y="92"/>
                    </a:lnTo>
                    <a:lnTo>
                      <a:pt x="42" y="114"/>
                    </a:lnTo>
                    <a:lnTo>
                      <a:pt x="44" y="117"/>
                    </a:lnTo>
                    <a:lnTo>
                      <a:pt x="52" y="117"/>
                    </a:lnTo>
                    <a:lnTo>
                      <a:pt x="54" y="125"/>
                    </a:lnTo>
                    <a:lnTo>
                      <a:pt x="63" y="131"/>
                    </a:lnTo>
                    <a:lnTo>
                      <a:pt x="86" y="133"/>
                    </a:lnTo>
                    <a:lnTo>
                      <a:pt x="90" y="129"/>
                    </a:lnTo>
                    <a:lnTo>
                      <a:pt x="98" y="123"/>
                    </a:lnTo>
                    <a:lnTo>
                      <a:pt x="102" y="117"/>
                    </a:lnTo>
                    <a:lnTo>
                      <a:pt x="105" y="114"/>
                    </a:lnTo>
                    <a:lnTo>
                      <a:pt x="111" y="115"/>
                    </a:lnTo>
                    <a:lnTo>
                      <a:pt x="115" y="114"/>
                    </a:lnTo>
                    <a:lnTo>
                      <a:pt x="119" y="117"/>
                    </a:lnTo>
                    <a:lnTo>
                      <a:pt x="123" y="119"/>
                    </a:lnTo>
                    <a:lnTo>
                      <a:pt x="123" y="117"/>
                    </a:lnTo>
                    <a:lnTo>
                      <a:pt x="123" y="11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6" name="Freeform 164"/>
              <p:cNvSpPr>
                <a:spLocks noEditPoints="1"/>
              </p:cNvSpPr>
              <p:nvPr/>
            </p:nvSpPr>
            <p:spPr bwMode="gray">
              <a:xfrm>
                <a:off x="3278" y="2169"/>
                <a:ext cx="242" cy="246"/>
              </a:xfrm>
              <a:custGeom>
                <a:avLst/>
                <a:gdLst/>
                <a:ahLst/>
                <a:cxnLst>
                  <a:cxn ang="0">
                    <a:pos x="230" y="219"/>
                  </a:cxn>
                  <a:cxn ang="0">
                    <a:pos x="236" y="205"/>
                  </a:cxn>
                  <a:cxn ang="0">
                    <a:pos x="221" y="182"/>
                  </a:cxn>
                  <a:cxn ang="0">
                    <a:pos x="230" y="146"/>
                  </a:cxn>
                  <a:cxn ang="0">
                    <a:pos x="215" y="134"/>
                  </a:cxn>
                  <a:cxn ang="0">
                    <a:pos x="206" y="110"/>
                  </a:cxn>
                  <a:cxn ang="0">
                    <a:pos x="207" y="90"/>
                  </a:cxn>
                  <a:cxn ang="0">
                    <a:pos x="219" y="79"/>
                  </a:cxn>
                  <a:cxn ang="0">
                    <a:pos x="223" y="56"/>
                  </a:cxn>
                  <a:cxn ang="0">
                    <a:pos x="207" y="40"/>
                  </a:cxn>
                  <a:cxn ang="0">
                    <a:pos x="179" y="27"/>
                  </a:cxn>
                  <a:cxn ang="0">
                    <a:pos x="146" y="27"/>
                  </a:cxn>
                  <a:cxn ang="0">
                    <a:pos x="133" y="35"/>
                  </a:cxn>
                  <a:cxn ang="0">
                    <a:pos x="121" y="54"/>
                  </a:cxn>
                  <a:cxn ang="0">
                    <a:pos x="102" y="54"/>
                  </a:cxn>
                  <a:cxn ang="0">
                    <a:pos x="77" y="44"/>
                  </a:cxn>
                  <a:cxn ang="0">
                    <a:pos x="67" y="44"/>
                  </a:cxn>
                  <a:cxn ang="0">
                    <a:pos x="58" y="23"/>
                  </a:cxn>
                  <a:cxn ang="0">
                    <a:pos x="52" y="15"/>
                  </a:cxn>
                  <a:cxn ang="0">
                    <a:pos x="52" y="6"/>
                  </a:cxn>
                  <a:cxn ang="0">
                    <a:pos x="48" y="0"/>
                  </a:cxn>
                  <a:cxn ang="0">
                    <a:pos x="37" y="10"/>
                  </a:cxn>
                  <a:cxn ang="0">
                    <a:pos x="27" y="15"/>
                  </a:cxn>
                  <a:cxn ang="0">
                    <a:pos x="17" y="10"/>
                  </a:cxn>
                  <a:cxn ang="0">
                    <a:pos x="10" y="8"/>
                  </a:cxn>
                  <a:cxn ang="0">
                    <a:pos x="2" y="8"/>
                  </a:cxn>
                  <a:cxn ang="0">
                    <a:pos x="2" y="17"/>
                  </a:cxn>
                  <a:cxn ang="0">
                    <a:pos x="2" y="33"/>
                  </a:cxn>
                  <a:cxn ang="0">
                    <a:pos x="4" y="46"/>
                  </a:cxn>
                  <a:cxn ang="0">
                    <a:pos x="8" y="58"/>
                  </a:cxn>
                  <a:cxn ang="0">
                    <a:pos x="12" y="65"/>
                  </a:cxn>
                  <a:cxn ang="0">
                    <a:pos x="21" y="69"/>
                  </a:cxn>
                  <a:cxn ang="0">
                    <a:pos x="29" y="73"/>
                  </a:cxn>
                  <a:cxn ang="0">
                    <a:pos x="23" y="83"/>
                  </a:cxn>
                  <a:cxn ang="0">
                    <a:pos x="17" y="90"/>
                  </a:cxn>
                  <a:cxn ang="0">
                    <a:pos x="27" y="108"/>
                  </a:cxn>
                  <a:cxn ang="0">
                    <a:pos x="37" y="121"/>
                  </a:cxn>
                  <a:cxn ang="0">
                    <a:pos x="48" y="129"/>
                  </a:cxn>
                  <a:cxn ang="0">
                    <a:pos x="52" y="148"/>
                  </a:cxn>
                  <a:cxn ang="0">
                    <a:pos x="63" y="161"/>
                  </a:cxn>
                  <a:cxn ang="0">
                    <a:pos x="79" y="171"/>
                  </a:cxn>
                  <a:cxn ang="0">
                    <a:pos x="88" y="192"/>
                  </a:cxn>
                  <a:cxn ang="0">
                    <a:pos x="94" y="202"/>
                  </a:cxn>
                  <a:cxn ang="0">
                    <a:pos x="102" y="211"/>
                  </a:cxn>
                  <a:cxn ang="0">
                    <a:pos x="142" y="217"/>
                  </a:cxn>
                  <a:cxn ang="0">
                    <a:pos x="158" y="213"/>
                  </a:cxn>
                  <a:cxn ang="0">
                    <a:pos x="169" y="238"/>
                  </a:cxn>
                  <a:cxn ang="0">
                    <a:pos x="196" y="240"/>
                  </a:cxn>
                  <a:cxn ang="0">
                    <a:pos x="209" y="246"/>
                  </a:cxn>
                  <a:cxn ang="0">
                    <a:pos x="21" y="37"/>
                  </a:cxn>
                  <a:cxn ang="0">
                    <a:pos x="19" y="56"/>
                  </a:cxn>
                  <a:cxn ang="0">
                    <a:pos x="12" y="37"/>
                  </a:cxn>
                  <a:cxn ang="0">
                    <a:pos x="8" y="29"/>
                  </a:cxn>
                </a:cxnLst>
                <a:rect l="0" t="0" r="r" b="b"/>
                <a:pathLst>
                  <a:path w="242" h="246">
                    <a:moveTo>
                      <a:pt x="213" y="246"/>
                    </a:moveTo>
                    <a:lnTo>
                      <a:pt x="215" y="232"/>
                    </a:lnTo>
                    <a:lnTo>
                      <a:pt x="223" y="221"/>
                    </a:lnTo>
                    <a:lnTo>
                      <a:pt x="230" y="219"/>
                    </a:lnTo>
                    <a:lnTo>
                      <a:pt x="238" y="217"/>
                    </a:lnTo>
                    <a:lnTo>
                      <a:pt x="242" y="213"/>
                    </a:lnTo>
                    <a:lnTo>
                      <a:pt x="242" y="209"/>
                    </a:lnTo>
                    <a:lnTo>
                      <a:pt x="236" y="205"/>
                    </a:lnTo>
                    <a:lnTo>
                      <a:pt x="236" y="198"/>
                    </a:lnTo>
                    <a:lnTo>
                      <a:pt x="232" y="192"/>
                    </a:lnTo>
                    <a:lnTo>
                      <a:pt x="227" y="190"/>
                    </a:lnTo>
                    <a:lnTo>
                      <a:pt x="221" y="182"/>
                    </a:lnTo>
                    <a:lnTo>
                      <a:pt x="219" y="179"/>
                    </a:lnTo>
                    <a:lnTo>
                      <a:pt x="221" y="175"/>
                    </a:lnTo>
                    <a:lnTo>
                      <a:pt x="217" y="161"/>
                    </a:lnTo>
                    <a:lnTo>
                      <a:pt x="230" y="146"/>
                    </a:lnTo>
                    <a:lnTo>
                      <a:pt x="230" y="142"/>
                    </a:lnTo>
                    <a:lnTo>
                      <a:pt x="227" y="138"/>
                    </a:lnTo>
                    <a:lnTo>
                      <a:pt x="215" y="138"/>
                    </a:lnTo>
                    <a:lnTo>
                      <a:pt x="215" y="134"/>
                    </a:lnTo>
                    <a:lnTo>
                      <a:pt x="215" y="127"/>
                    </a:lnTo>
                    <a:lnTo>
                      <a:pt x="211" y="121"/>
                    </a:lnTo>
                    <a:lnTo>
                      <a:pt x="207" y="115"/>
                    </a:lnTo>
                    <a:lnTo>
                      <a:pt x="206" y="110"/>
                    </a:lnTo>
                    <a:lnTo>
                      <a:pt x="211" y="106"/>
                    </a:lnTo>
                    <a:lnTo>
                      <a:pt x="207" y="102"/>
                    </a:lnTo>
                    <a:lnTo>
                      <a:pt x="206" y="100"/>
                    </a:lnTo>
                    <a:lnTo>
                      <a:pt x="207" y="90"/>
                    </a:lnTo>
                    <a:lnTo>
                      <a:pt x="209" y="85"/>
                    </a:lnTo>
                    <a:lnTo>
                      <a:pt x="213" y="83"/>
                    </a:lnTo>
                    <a:lnTo>
                      <a:pt x="219" y="83"/>
                    </a:lnTo>
                    <a:lnTo>
                      <a:pt x="219" y="79"/>
                    </a:lnTo>
                    <a:lnTo>
                      <a:pt x="223" y="73"/>
                    </a:lnTo>
                    <a:lnTo>
                      <a:pt x="225" y="67"/>
                    </a:lnTo>
                    <a:lnTo>
                      <a:pt x="223" y="62"/>
                    </a:lnTo>
                    <a:lnTo>
                      <a:pt x="223" y="56"/>
                    </a:lnTo>
                    <a:lnTo>
                      <a:pt x="215" y="54"/>
                    </a:lnTo>
                    <a:lnTo>
                      <a:pt x="213" y="48"/>
                    </a:lnTo>
                    <a:lnTo>
                      <a:pt x="211" y="44"/>
                    </a:lnTo>
                    <a:lnTo>
                      <a:pt x="207" y="40"/>
                    </a:lnTo>
                    <a:lnTo>
                      <a:pt x="200" y="37"/>
                    </a:lnTo>
                    <a:lnTo>
                      <a:pt x="192" y="33"/>
                    </a:lnTo>
                    <a:lnTo>
                      <a:pt x="182" y="29"/>
                    </a:lnTo>
                    <a:lnTo>
                      <a:pt x="179" y="27"/>
                    </a:lnTo>
                    <a:lnTo>
                      <a:pt x="171" y="27"/>
                    </a:lnTo>
                    <a:lnTo>
                      <a:pt x="158" y="23"/>
                    </a:lnTo>
                    <a:lnTo>
                      <a:pt x="150" y="25"/>
                    </a:lnTo>
                    <a:lnTo>
                      <a:pt x="146" y="27"/>
                    </a:lnTo>
                    <a:lnTo>
                      <a:pt x="138" y="27"/>
                    </a:lnTo>
                    <a:lnTo>
                      <a:pt x="134" y="29"/>
                    </a:lnTo>
                    <a:lnTo>
                      <a:pt x="133" y="33"/>
                    </a:lnTo>
                    <a:lnTo>
                      <a:pt x="133" y="35"/>
                    </a:lnTo>
                    <a:lnTo>
                      <a:pt x="129" y="40"/>
                    </a:lnTo>
                    <a:lnTo>
                      <a:pt x="121" y="40"/>
                    </a:lnTo>
                    <a:lnTo>
                      <a:pt x="121" y="46"/>
                    </a:lnTo>
                    <a:lnTo>
                      <a:pt x="121" y="54"/>
                    </a:lnTo>
                    <a:lnTo>
                      <a:pt x="117" y="52"/>
                    </a:lnTo>
                    <a:lnTo>
                      <a:pt x="117" y="50"/>
                    </a:lnTo>
                    <a:lnTo>
                      <a:pt x="110" y="50"/>
                    </a:lnTo>
                    <a:lnTo>
                      <a:pt x="102" y="54"/>
                    </a:lnTo>
                    <a:lnTo>
                      <a:pt x="98" y="54"/>
                    </a:lnTo>
                    <a:lnTo>
                      <a:pt x="92" y="54"/>
                    </a:lnTo>
                    <a:lnTo>
                      <a:pt x="85" y="50"/>
                    </a:lnTo>
                    <a:lnTo>
                      <a:pt x="77" y="44"/>
                    </a:lnTo>
                    <a:lnTo>
                      <a:pt x="77" y="42"/>
                    </a:lnTo>
                    <a:lnTo>
                      <a:pt x="73" y="42"/>
                    </a:lnTo>
                    <a:lnTo>
                      <a:pt x="71" y="42"/>
                    </a:lnTo>
                    <a:lnTo>
                      <a:pt x="67" y="44"/>
                    </a:lnTo>
                    <a:lnTo>
                      <a:pt x="65" y="42"/>
                    </a:lnTo>
                    <a:lnTo>
                      <a:pt x="63" y="40"/>
                    </a:lnTo>
                    <a:lnTo>
                      <a:pt x="62" y="31"/>
                    </a:lnTo>
                    <a:lnTo>
                      <a:pt x="58" y="23"/>
                    </a:lnTo>
                    <a:lnTo>
                      <a:pt x="56" y="23"/>
                    </a:lnTo>
                    <a:lnTo>
                      <a:pt x="56" y="21"/>
                    </a:lnTo>
                    <a:lnTo>
                      <a:pt x="54" y="19"/>
                    </a:lnTo>
                    <a:lnTo>
                      <a:pt x="52" y="15"/>
                    </a:lnTo>
                    <a:lnTo>
                      <a:pt x="50" y="14"/>
                    </a:lnTo>
                    <a:lnTo>
                      <a:pt x="48" y="12"/>
                    </a:lnTo>
                    <a:lnTo>
                      <a:pt x="48" y="10"/>
                    </a:lnTo>
                    <a:lnTo>
                      <a:pt x="52" y="6"/>
                    </a:lnTo>
                    <a:lnTo>
                      <a:pt x="54" y="6"/>
                    </a:lnTo>
                    <a:lnTo>
                      <a:pt x="52" y="4"/>
                    </a:lnTo>
                    <a:lnTo>
                      <a:pt x="52" y="2"/>
                    </a:lnTo>
                    <a:lnTo>
                      <a:pt x="48" y="0"/>
                    </a:lnTo>
                    <a:lnTo>
                      <a:pt x="46" y="0"/>
                    </a:lnTo>
                    <a:lnTo>
                      <a:pt x="44" y="4"/>
                    </a:lnTo>
                    <a:lnTo>
                      <a:pt x="40" y="6"/>
                    </a:lnTo>
                    <a:lnTo>
                      <a:pt x="37" y="10"/>
                    </a:lnTo>
                    <a:lnTo>
                      <a:pt x="37" y="10"/>
                    </a:lnTo>
                    <a:lnTo>
                      <a:pt x="35" y="12"/>
                    </a:lnTo>
                    <a:lnTo>
                      <a:pt x="29" y="15"/>
                    </a:lnTo>
                    <a:lnTo>
                      <a:pt x="27" y="15"/>
                    </a:lnTo>
                    <a:lnTo>
                      <a:pt x="25" y="15"/>
                    </a:lnTo>
                    <a:lnTo>
                      <a:pt x="23" y="14"/>
                    </a:lnTo>
                    <a:lnTo>
                      <a:pt x="19" y="14"/>
                    </a:lnTo>
                    <a:lnTo>
                      <a:pt x="17" y="10"/>
                    </a:lnTo>
                    <a:lnTo>
                      <a:pt x="16" y="8"/>
                    </a:lnTo>
                    <a:lnTo>
                      <a:pt x="14" y="4"/>
                    </a:lnTo>
                    <a:lnTo>
                      <a:pt x="14" y="2"/>
                    </a:lnTo>
                    <a:lnTo>
                      <a:pt x="10" y="8"/>
                    </a:lnTo>
                    <a:lnTo>
                      <a:pt x="8" y="8"/>
                    </a:lnTo>
                    <a:lnTo>
                      <a:pt x="6" y="6"/>
                    </a:lnTo>
                    <a:lnTo>
                      <a:pt x="4" y="6"/>
                    </a:lnTo>
                    <a:lnTo>
                      <a:pt x="2" y="8"/>
                    </a:lnTo>
                    <a:lnTo>
                      <a:pt x="0" y="12"/>
                    </a:lnTo>
                    <a:lnTo>
                      <a:pt x="2" y="14"/>
                    </a:lnTo>
                    <a:lnTo>
                      <a:pt x="2" y="15"/>
                    </a:lnTo>
                    <a:lnTo>
                      <a:pt x="2" y="17"/>
                    </a:lnTo>
                    <a:lnTo>
                      <a:pt x="2" y="21"/>
                    </a:lnTo>
                    <a:lnTo>
                      <a:pt x="0" y="23"/>
                    </a:lnTo>
                    <a:lnTo>
                      <a:pt x="0" y="29"/>
                    </a:lnTo>
                    <a:lnTo>
                      <a:pt x="2" y="33"/>
                    </a:lnTo>
                    <a:lnTo>
                      <a:pt x="4" y="37"/>
                    </a:lnTo>
                    <a:lnTo>
                      <a:pt x="6" y="40"/>
                    </a:lnTo>
                    <a:lnTo>
                      <a:pt x="6" y="44"/>
                    </a:lnTo>
                    <a:lnTo>
                      <a:pt x="4" y="46"/>
                    </a:lnTo>
                    <a:lnTo>
                      <a:pt x="6" y="48"/>
                    </a:lnTo>
                    <a:lnTo>
                      <a:pt x="8" y="52"/>
                    </a:lnTo>
                    <a:lnTo>
                      <a:pt x="6" y="56"/>
                    </a:lnTo>
                    <a:lnTo>
                      <a:pt x="8" y="58"/>
                    </a:lnTo>
                    <a:lnTo>
                      <a:pt x="8" y="60"/>
                    </a:lnTo>
                    <a:lnTo>
                      <a:pt x="10" y="62"/>
                    </a:lnTo>
                    <a:lnTo>
                      <a:pt x="10" y="63"/>
                    </a:lnTo>
                    <a:lnTo>
                      <a:pt x="12" y="65"/>
                    </a:lnTo>
                    <a:lnTo>
                      <a:pt x="14" y="67"/>
                    </a:lnTo>
                    <a:lnTo>
                      <a:pt x="17" y="67"/>
                    </a:lnTo>
                    <a:lnTo>
                      <a:pt x="19" y="69"/>
                    </a:lnTo>
                    <a:lnTo>
                      <a:pt x="21" y="69"/>
                    </a:lnTo>
                    <a:lnTo>
                      <a:pt x="25" y="69"/>
                    </a:lnTo>
                    <a:lnTo>
                      <a:pt x="27" y="69"/>
                    </a:lnTo>
                    <a:lnTo>
                      <a:pt x="29" y="71"/>
                    </a:lnTo>
                    <a:lnTo>
                      <a:pt x="29" y="73"/>
                    </a:lnTo>
                    <a:lnTo>
                      <a:pt x="25" y="73"/>
                    </a:lnTo>
                    <a:lnTo>
                      <a:pt x="23" y="75"/>
                    </a:lnTo>
                    <a:lnTo>
                      <a:pt x="25" y="81"/>
                    </a:lnTo>
                    <a:lnTo>
                      <a:pt x="23" y="83"/>
                    </a:lnTo>
                    <a:lnTo>
                      <a:pt x="21" y="83"/>
                    </a:lnTo>
                    <a:lnTo>
                      <a:pt x="19" y="85"/>
                    </a:lnTo>
                    <a:lnTo>
                      <a:pt x="19" y="88"/>
                    </a:lnTo>
                    <a:lnTo>
                      <a:pt x="17" y="90"/>
                    </a:lnTo>
                    <a:lnTo>
                      <a:pt x="19" y="94"/>
                    </a:lnTo>
                    <a:lnTo>
                      <a:pt x="21" y="96"/>
                    </a:lnTo>
                    <a:lnTo>
                      <a:pt x="23" y="102"/>
                    </a:lnTo>
                    <a:lnTo>
                      <a:pt x="27" y="108"/>
                    </a:lnTo>
                    <a:lnTo>
                      <a:pt x="33" y="111"/>
                    </a:lnTo>
                    <a:lnTo>
                      <a:pt x="37" y="117"/>
                    </a:lnTo>
                    <a:lnTo>
                      <a:pt x="37" y="119"/>
                    </a:lnTo>
                    <a:lnTo>
                      <a:pt x="37" y="121"/>
                    </a:lnTo>
                    <a:lnTo>
                      <a:pt x="40" y="121"/>
                    </a:lnTo>
                    <a:lnTo>
                      <a:pt x="42" y="123"/>
                    </a:lnTo>
                    <a:lnTo>
                      <a:pt x="44" y="125"/>
                    </a:lnTo>
                    <a:lnTo>
                      <a:pt x="48" y="129"/>
                    </a:lnTo>
                    <a:lnTo>
                      <a:pt x="50" y="134"/>
                    </a:lnTo>
                    <a:lnTo>
                      <a:pt x="52" y="138"/>
                    </a:lnTo>
                    <a:lnTo>
                      <a:pt x="50" y="142"/>
                    </a:lnTo>
                    <a:lnTo>
                      <a:pt x="52" y="148"/>
                    </a:lnTo>
                    <a:lnTo>
                      <a:pt x="56" y="148"/>
                    </a:lnTo>
                    <a:lnTo>
                      <a:pt x="56" y="154"/>
                    </a:lnTo>
                    <a:lnTo>
                      <a:pt x="58" y="157"/>
                    </a:lnTo>
                    <a:lnTo>
                      <a:pt x="63" y="161"/>
                    </a:lnTo>
                    <a:lnTo>
                      <a:pt x="69" y="163"/>
                    </a:lnTo>
                    <a:lnTo>
                      <a:pt x="71" y="161"/>
                    </a:lnTo>
                    <a:lnTo>
                      <a:pt x="75" y="159"/>
                    </a:lnTo>
                    <a:lnTo>
                      <a:pt x="79" y="171"/>
                    </a:lnTo>
                    <a:lnTo>
                      <a:pt x="85" y="184"/>
                    </a:lnTo>
                    <a:lnTo>
                      <a:pt x="88" y="186"/>
                    </a:lnTo>
                    <a:lnTo>
                      <a:pt x="88" y="190"/>
                    </a:lnTo>
                    <a:lnTo>
                      <a:pt x="88" y="192"/>
                    </a:lnTo>
                    <a:lnTo>
                      <a:pt x="92" y="192"/>
                    </a:lnTo>
                    <a:lnTo>
                      <a:pt x="94" y="194"/>
                    </a:lnTo>
                    <a:lnTo>
                      <a:pt x="94" y="198"/>
                    </a:lnTo>
                    <a:lnTo>
                      <a:pt x="94" y="202"/>
                    </a:lnTo>
                    <a:lnTo>
                      <a:pt x="98" y="204"/>
                    </a:lnTo>
                    <a:lnTo>
                      <a:pt x="102" y="205"/>
                    </a:lnTo>
                    <a:lnTo>
                      <a:pt x="102" y="207"/>
                    </a:lnTo>
                    <a:lnTo>
                      <a:pt x="102" y="211"/>
                    </a:lnTo>
                    <a:lnTo>
                      <a:pt x="111" y="219"/>
                    </a:lnTo>
                    <a:lnTo>
                      <a:pt x="125" y="223"/>
                    </a:lnTo>
                    <a:lnTo>
                      <a:pt x="133" y="223"/>
                    </a:lnTo>
                    <a:lnTo>
                      <a:pt x="142" y="217"/>
                    </a:lnTo>
                    <a:lnTo>
                      <a:pt x="152" y="213"/>
                    </a:lnTo>
                    <a:lnTo>
                      <a:pt x="152" y="211"/>
                    </a:lnTo>
                    <a:lnTo>
                      <a:pt x="154" y="211"/>
                    </a:lnTo>
                    <a:lnTo>
                      <a:pt x="158" y="213"/>
                    </a:lnTo>
                    <a:lnTo>
                      <a:pt x="161" y="217"/>
                    </a:lnTo>
                    <a:lnTo>
                      <a:pt x="163" y="227"/>
                    </a:lnTo>
                    <a:lnTo>
                      <a:pt x="165" y="234"/>
                    </a:lnTo>
                    <a:lnTo>
                      <a:pt x="169" y="238"/>
                    </a:lnTo>
                    <a:lnTo>
                      <a:pt x="175" y="240"/>
                    </a:lnTo>
                    <a:lnTo>
                      <a:pt x="179" y="240"/>
                    </a:lnTo>
                    <a:lnTo>
                      <a:pt x="184" y="240"/>
                    </a:lnTo>
                    <a:lnTo>
                      <a:pt x="196" y="240"/>
                    </a:lnTo>
                    <a:lnTo>
                      <a:pt x="204" y="240"/>
                    </a:lnTo>
                    <a:lnTo>
                      <a:pt x="207" y="244"/>
                    </a:lnTo>
                    <a:lnTo>
                      <a:pt x="209" y="246"/>
                    </a:lnTo>
                    <a:lnTo>
                      <a:pt x="209" y="246"/>
                    </a:lnTo>
                    <a:lnTo>
                      <a:pt x="213" y="246"/>
                    </a:lnTo>
                    <a:close/>
                    <a:moveTo>
                      <a:pt x="10" y="29"/>
                    </a:moveTo>
                    <a:lnTo>
                      <a:pt x="17" y="31"/>
                    </a:lnTo>
                    <a:lnTo>
                      <a:pt x="21" y="37"/>
                    </a:lnTo>
                    <a:lnTo>
                      <a:pt x="25" y="44"/>
                    </a:lnTo>
                    <a:lnTo>
                      <a:pt x="27" y="52"/>
                    </a:lnTo>
                    <a:lnTo>
                      <a:pt x="23" y="54"/>
                    </a:lnTo>
                    <a:lnTo>
                      <a:pt x="19" y="56"/>
                    </a:lnTo>
                    <a:lnTo>
                      <a:pt x="16" y="48"/>
                    </a:lnTo>
                    <a:lnTo>
                      <a:pt x="12" y="40"/>
                    </a:lnTo>
                    <a:lnTo>
                      <a:pt x="10" y="40"/>
                    </a:lnTo>
                    <a:lnTo>
                      <a:pt x="12" y="37"/>
                    </a:lnTo>
                    <a:lnTo>
                      <a:pt x="12" y="33"/>
                    </a:lnTo>
                    <a:lnTo>
                      <a:pt x="10" y="31"/>
                    </a:lnTo>
                    <a:lnTo>
                      <a:pt x="8" y="31"/>
                    </a:lnTo>
                    <a:lnTo>
                      <a:pt x="8" y="29"/>
                    </a:lnTo>
                    <a:lnTo>
                      <a:pt x="6" y="29"/>
                    </a:lnTo>
                    <a:lnTo>
                      <a:pt x="8" y="29"/>
                    </a:lnTo>
                    <a:lnTo>
                      <a:pt x="10" y="2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7" name="Freeform 165"/>
              <p:cNvSpPr>
                <a:spLocks noEditPoints="1"/>
              </p:cNvSpPr>
              <p:nvPr/>
            </p:nvSpPr>
            <p:spPr bwMode="gray">
              <a:xfrm>
                <a:off x="3910" y="2716"/>
                <a:ext cx="566" cy="263"/>
              </a:xfrm>
              <a:custGeom>
                <a:avLst/>
                <a:gdLst/>
                <a:ahLst/>
                <a:cxnLst>
                  <a:cxn ang="0">
                    <a:pos x="531" y="123"/>
                  </a:cxn>
                  <a:cxn ang="0">
                    <a:pos x="489" y="136"/>
                  </a:cxn>
                  <a:cxn ang="0">
                    <a:pos x="452" y="109"/>
                  </a:cxn>
                  <a:cxn ang="0">
                    <a:pos x="477" y="134"/>
                  </a:cxn>
                  <a:cxn ang="0">
                    <a:pos x="472" y="154"/>
                  </a:cxn>
                  <a:cxn ang="0">
                    <a:pos x="518" y="175"/>
                  </a:cxn>
                  <a:cxn ang="0">
                    <a:pos x="539" y="225"/>
                  </a:cxn>
                  <a:cxn ang="0">
                    <a:pos x="163" y="29"/>
                  </a:cxn>
                  <a:cxn ang="0">
                    <a:pos x="418" y="61"/>
                  </a:cxn>
                  <a:cxn ang="0">
                    <a:pos x="404" y="88"/>
                  </a:cxn>
                  <a:cxn ang="0">
                    <a:pos x="410" y="77"/>
                  </a:cxn>
                  <a:cxn ang="0">
                    <a:pos x="90" y="65"/>
                  </a:cxn>
                  <a:cxn ang="0">
                    <a:pos x="326" y="79"/>
                  </a:cxn>
                  <a:cxn ang="0">
                    <a:pos x="301" y="108"/>
                  </a:cxn>
                  <a:cxn ang="0">
                    <a:pos x="312" y="175"/>
                  </a:cxn>
                  <a:cxn ang="0">
                    <a:pos x="328" y="157"/>
                  </a:cxn>
                  <a:cxn ang="0">
                    <a:pos x="341" y="146"/>
                  </a:cxn>
                  <a:cxn ang="0">
                    <a:pos x="343" y="121"/>
                  </a:cxn>
                  <a:cxn ang="0">
                    <a:pos x="318" y="106"/>
                  </a:cxn>
                  <a:cxn ang="0">
                    <a:pos x="374" y="69"/>
                  </a:cxn>
                  <a:cxn ang="0">
                    <a:pos x="401" y="104"/>
                  </a:cxn>
                  <a:cxn ang="0">
                    <a:pos x="53" y="115"/>
                  </a:cxn>
                  <a:cxn ang="0">
                    <a:pos x="128" y="127"/>
                  </a:cxn>
                  <a:cxn ang="0">
                    <a:pos x="128" y="119"/>
                  </a:cxn>
                  <a:cxn ang="0">
                    <a:pos x="437" y="123"/>
                  </a:cxn>
                  <a:cxn ang="0">
                    <a:pos x="163" y="138"/>
                  </a:cxn>
                  <a:cxn ang="0">
                    <a:pos x="428" y="142"/>
                  </a:cxn>
                  <a:cxn ang="0">
                    <a:pos x="345" y="167"/>
                  </a:cxn>
                  <a:cxn ang="0">
                    <a:pos x="128" y="196"/>
                  </a:cxn>
                  <a:cxn ang="0">
                    <a:pos x="193" y="211"/>
                  </a:cxn>
                  <a:cxn ang="0">
                    <a:pos x="239" y="205"/>
                  </a:cxn>
                  <a:cxn ang="0">
                    <a:pos x="195" y="188"/>
                  </a:cxn>
                  <a:cxn ang="0">
                    <a:pos x="483" y="196"/>
                  </a:cxn>
                  <a:cxn ang="0">
                    <a:pos x="491" y="190"/>
                  </a:cxn>
                  <a:cxn ang="0">
                    <a:pos x="447" y="219"/>
                  </a:cxn>
                  <a:cxn ang="0">
                    <a:pos x="249" y="219"/>
                  </a:cxn>
                  <a:cxn ang="0">
                    <a:pos x="383" y="217"/>
                  </a:cxn>
                  <a:cxn ang="0">
                    <a:pos x="270" y="221"/>
                  </a:cxn>
                  <a:cxn ang="0">
                    <a:pos x="278" y="226"/>
                  </a:cxn>
                  <a:cxn ang="0">
                    <a:pos x="314" y="221"/>
                  </a:cxn>
                  <a:cxn ang="0">
                    <a:pos x="347" y="223"/>
                  </a:cxn>
                  <a:cxn ang="0">
                    <a:pos x="368" y="236"/>
                  </a:cxn>
                  <a:cxn ang="0">
                    <a:pos x="345" y="261"/>
                  </a:cxn>
                  <a:cxn ang="0">
                    <a:pos x="399" y="225"/>
                  </a:cxn>
                  <a:cxn ang="0">
                    <a:pos x="90" y="75"/>
                  </a:cxn>
                  <a:cxn ang="0">
                    <a:pos x="176" y="111"/>
                  </a:cxn>
                  <a:cxn ang="0">
                    <a:pos x="224" y="140"/>
                  </a:cxn>
                  <a:cxn ang="0">
                    <a:pos x="264" y="132"/>
                  </a:cxn>
                  <a:cxn ang="0">
                    <a:pos x="282" y="83"/>
                  </a:cxn>
                  <a:cxn ang="0">
                    <a:pos x="276" y="42"/>
                  </a:cxn>
                  <a:cxn ang="0">
                    <a:pos x="247" y="56"/>
                  </a:cxn>
                  <a:cxn ang="0">
                    <a:pos x="193" y="79"/>
                  </a:cxn>
                  <a:cxn ang="0">
                    <a:pos x="23" y="35"/>
                  </a:cxn>
                  <a:cxn ang="0">
                    <a:pos x="88" y="142"/>
                  </a:cxn>
                  <a:cxn ang="0">
                    <a:pos x="134" y="169"/>
                  </a:cxn>
                  <a:cxn ang="0">
                    <a:pos x="126" y="129"/>
                  </a:cxn>
                  <a:cxn ang="0">
                    <a:pos x="101" y="84"/>
                  </a:cxn>
                  <a:cxn ang="0">
                    <a:pos x="76" y="56"/>
                  </a:cxn>
                  <a:cxn ang="0">
                    <a:pos x="51" y="35"/>
                  </a:cxn>
                  <a:cxn ang="0">
                    <a:pos x="1" y="0"/>
                  </a:cxn>
                </a:cxnLst>
                <a:rect l="0" t="0" r="r" b="b"/>
                <a:pathLst>
                  <a:path w="566" h="263">
                    <a:moveTo>
                      <a:pt x="566" y="238"/>
                    </a:moveTo>
                    <a:lnTo>
                      <a:pt x="566" y="205"/>
                    </a:lnTo>
                    <a:lnTo>
                      <a:pt x="562" y="200"/>
                    </a:lnTo>
                    <a:lnTo>
                      <a:pt x="566" y="194"/>
                    </a:lnTo>
                    <a:lnTo>
                      <a:pt x="564" y="138"/>
                    </a:lnTo>
                    <a:lnTo>
                      <a:pt x="564" y="136"/>
                    </a:lnTo>
                    <a:lnTo>
                      <a:pt x="562" y="134"/>
                    </a:lnTo>
                    <a:lnTo>
                      <a:pt x="556" y="134"/>
                    </a:lnTo>
                    <a:lnTo>
                      <a:pt x="548" y="134"/>
                    </a:lnTo>
                    <a:lnTo>
                      <a:pt x="543" y="131"/>
                    </a:lnTo>
                    <a:lnTo>
                      <a:pt x="537" y="127"/>
                    </a:lnTo>
                    <a:lnTo>
                      <a:pt x="531" y="123"/>
                    </a:lnTo>
                    <a:lnTo>
                      <a:pt x="523" y="123"/>
                    </a:lnTo>
                    <a:lnTo>
                      <a:pt x="522" y="127"/>
                    </a:lnTo>
                    <a:lnTo>
                      <a:pt x="520" y="131"/>
                    </a:lnTo>
                    <a:lnTo>
                      <a:pt x="514" y="132"/>
                    </a:lnTo>
                    <a:lnTo>
                      <a:pt x="510" y="134"/>
                    </a:lnTo>
                    <a:lnTo>
                      <a:pt x="508" y="140"/>
                    </a:lnTo>
                    <a:lnTo>
                      <a:pt x="506" y="144"/>
                    </a:lnTo>
                    <a:lnTo>
                      <a:pt x="500" y="146"/>
                    </a:lnTo>
                    <a:lnTo>
                      <a:pt x="495" y="146"/>
                    </a:lnTo>
                    <a:lnTo>
                      <a:pt x="493" y="140"/>
                    </a:lnTo>
                    <a:lnTo>
                      <a:pt x="491" y="134"/>
                    </a:lnTo>
                    <a:lnTo>
                      <a:pt x="489" y="136"/>
                    </a:lnTo>
                    <a:lnTo>
                      <a:pt x="485" y="136"/>
                    </a:lnTo>
                    <a:lnTo>
                      <a:pt x="485" y="123"/>
                    </a:lnTo>
                    <a:lnTo>
                      <a:pt x="485" y="109"/>
                    </a:lnTo>
                    <a:lnTo>
                      <a:pt x="481" y="108"/>
                    </a:lnTo>
                    <a:lnTo>
                      <a:pt x="477" y="106"/>
                    </a:lnTo>
                    <a:lnTo>
                      <a:pt x="474" y="108"/>
                    </a:lnTo>
                    <a:lnTo>
                      <a:pt x="472" y="108"/>
                    </a:lnTo>
                    <a:lnTo>
                      <a:pt x="468" y="106"/>
                    </a:lnTo>
                    <a:lnTo>
                      <a:pt x="460" y="104"/>
                    </a:lnTo>
                    <a:lnTo>
                      <a:pt x="458" y="108"/>
                    </a:lnTo>
                    <a:lnTo>
                      <a:pt x="456" y="109"/>
                    </a:lnTo>
                    <a:lnTo>
                      <a:pt x="452" y="109"/>
                    </a:lnTo>
                    <a:lnTo>
                      <a:pt x="447" y="109"/>
                    </a:lnTo>
                    <a:lnTo>
                      <a:pt x="447" y="113"/>
                    </a:lnTo>
                    <a:lnTo>
                      <a:pt x="447" y="117"/>
                    </a:lnTo>
                    <a:lnTo>
                      <a:pt x="447" y="121"/>
                    </a:lnTo>
                    <a:lnTo>
                      <a:pt x="452" y="121"/>
                    </a:lnTo>
                    <a:lnTo>
                      <a:pt x="456" y="121"/>
                    </a:lnTo>
                    <a:lnTo>
                      <a:pt x="458" y="125"/>
                    </a:lnTo>
                    <a:lnTo>
                      <a:pt x="458" y="129"/>
                    </a:lnTo>
                    <a:lnTo>
                      <a:pt x="470" y="129"/>
                    </a:lnTo>
                    <a:lnTo>
                      <a:pt x="477" y="129"/>
                    </a:lnTo>
                    <a:lnTo>
                      <a:pt x="479" y="132"/>
                    </a:lnTo>
                    <a:lnTo>
                      <a:pt x="477" y="134"/>
                    </a:lnTo>
                    <a:lnTo>
                      <a:pt x="468" y="136"/>
                    </a:lnTo>
                    <a:lnTo>
                      <a:pt x="456" y="136"/>
                    </a:lnTo>
                    <a:lnTo>
                      <a:pt x="468" y="138"/>
                    </a:lnTo>
                    <a:lnTo>
                      <a:pt x="472" y="138"/>
                    </a:lnTo>
                    <a:lnTo>
                      <a:pt x="470" y="140"/>
                    </a:lnTo>
                    <a:lnTo>
                      <a:pt x="468" y="140"/>
                    </a:lnTo>
                    <a:lnTo>
                      <a:pt x="462" y="140"/>
                    </a:lnTo>
                    <a:lnTo>
                      <a:pt x="458" y="140"/>
                    </a:lnTo>
                    <a:lnTo>
                      <a:pt x="458" y="140"/>
                    </a:lnTo>
                    <a:lnTo>
                      <a:pt x="462" y="138"/>
                    </a:lnTo>
                    <a:lnTo>
                      <a:pt x="468" y="146"/>
                    </a:lnTo>
                    <a:lnTo>
                      <a:pt x="472" y="154"/>
                    </a:lnTo>
                    <a:lnTo>
                      <a:pt x="474" y="150"/>
                    </a:lnTo>
                    <a:lnTo>
                      <a:pt x="475" y="148"/>
                    </a:lnTo>
                    <a:lnTo>
                      <a:pt x="477" y="148"/>
                    </a:lnTo>
                    <a:lnTo>
                      <a:pt x="479" y="150"/>
                    </a:lnTo>
                    <a:lnTo>
                      <a:pt x="485" y="152"/>
                    </a:lnTo>
                    <a:lnTo>
                      <a:pt x="489" y="154"/>
                    </a:lnTo>
                    <a:lnTo>
                      <a:pt x="489" y="157"/>
                    </a:lnTo>
                    <a:lnTo>
                      <a:pt x="491" y="161"/>
                    </a:lnTo>
                    <a:lnTo>
                      <a:pt x="504" y="165"/>
                    </a:lnTo>
                    <a:lnTo>
                      <a:pt x="516" y="167"/>
                    </a:lnTo>
                    <a:lnTo>
                      <a:pt x="518" y="171"/>
                    </a:lnTo>
                    <a:lnTo>
                      <a:pt x="518" y="175"/>
                    </a:lnTo>
                    <a:lnTo>
                      <a:pt x="520" y="175"/>
                    </a:lnTo>
                    <a:lnTo>
                      <a:pt x="522" y="173"/>
                    </a:lnTo>
                    <a:lnTo>
                      <a:pt x="525" y="175"/>
                    </a:lnTo>
                    <a:lnTo>
                      <a:pt x="531" y="177"/>
                    </a:lnTo>
                    <a:lnTo>
                      <a:pt x="537" y="198"/>
                    </a:lnTo>
                    <a:lnTo>
                      <a:pt x="541" y="217"/>
                    </a:lnTo>
                    <a:lnTo>
                      <a:pt x="537" y="217"/>
                    </a:lnTo>
                    <a:lnTo>
                      <a:pt x="533" y="217"/>
                    </a:lnTo>
                    <a:lnTo>
                      <a:pt x="529" y="221"/>
                    </a:lnTo>
                    <a:lnTo>
                      <a:pt x="525" y="226"/>
                    </a:lnTo>
                    <a:lnTo>
                      <a:pt x="531" y="226"/>
                    </a:lnTo>
                    <a:lnTo>
                      <a:pt x="539" y="225"/>
                    </a:lnTo>
                    <a:lnTo>
                      <a:pt x="539" y="221"/>
                    </a:lnTo>
                    <a:lnTo>
                      <a:pt x="548" y="221"/>
                    </a:lnTo>
                    <a:lnTo>
                      <a:pt x="556" y="223"/>
                    </a:lnTo>
                    <a:lnTo>
                      <a:pt x="560" y="230"/>
                    </a:lnTo>
                    <a:lnTo>
                      <a:pt x="564" y="238"/>
                    </a:lnTo>
                    <a:lnTo>
                      <a:pt x="566" y="238"/>
                    </a:lnTo>
                    <a:close/>
                    <a:moveTo>
                      <a:pt x="159" y="29"/>
                    </a:moveTo>
                    <a:lnTo>
                      <a:pt x="159" y="33"/>
                    </a:lnTo>
                    <a:lnTo>
                      <a:pt x="161" y="35"/>
                    </a:lnTo>
                    <a:lnTo>
                      <a:pt x="161" y="33"/>
                    </a:lnTo>
                    <a:lnTo>
                      <a:pt x="163" y="31"/>
                    </a:lnTo>
                    <a:lnTo>
                      <a:pt x="163" y="29"/>
                    </a:lnTo>
                    <a:lnTo>
                      <a:pt x="159" y="29"/>
                    </a:lnTo>
                    <a:close/>
                    <a:moveTo>
                      <a:pt x="9" y="46"/>
                    </a:moveTo>
                    <a:lnTo>
                      <a:pt x="11" y="50"/>
                    </a:lnTo>
                    <a:lnTo>
                      <a:pt x="11" y="50"/>
                    </a:lnTo>
                    <a:lnTo>
                      <a:pt x="9" y="46"/>
                    </a:lnTo>
                    <a:close/>
                    <a:moveTo>
                      <a:pt x="412" y="56"/>
                    </a:moveTo>
                    <a:lnTo>
                      <a:pt x="412" y="61"/>
                    </a:lnTo>
                    <a:lnTo>
                      <a:pt x="414" y="65"/>
                    </a:lnTo>
                    <a:lnTo>
                      <a:pt x="416" y="65"/>
                    </a:lnTo>
                    <a:lnTo>
                      <a:pt x="418" y="65"/>
                    </a:lnTo>
                    <a:lnTo>
                      <a:pt x="418" y="63"/>
                    </a:lnTo>
                    <a:lnTo>
                      <a:pt x="418" y="61"/>
                    </a:lnTo>
                    <a:lnTo>
                      <a:pt x="416" y="58"/>
                    </a:lnTo>
                    <a:lnTo>
                      <a:pt x="416" y="56"/>
                    </a:lnTo>
                    <a:lnTo>
                      <a:pt x="412" y="56"/>
                    </a:lnTo>
                    <a:close/>
                    <a:moveTo>
                      <a:pt x="82" y="58"/>
                    </a:moveTo>
                    <a:lnTo>
                      <a:pt x="84" y="61"/>
                    </a:lnTo>
                    <a:lnTo>
                      <a:pt x="84" y="60"/>
                    </a:lnTo>
                    <a:lnTo>
                      <a:pt x="82" y="58"/>
                    </a:lnTo>
                    <a:close/>
                    <a:moveTo>
                      <a:pt x="404" y="61"/>
                    </a:moveTo>
                    <a:lnTo>
                      <a:pt x="401" y="69"/>
                    </a:lnTo>
                    <a:lnTo>
                      <a:pt x="399" y="79"/>
                    </a:lnTo>
                    <a:lnTo>
                      <a:pt x="403" y="83"/>
                    </a:lnTo>
                    <a:lnTo>
                      <a:pt x="404" y="88"/>
                    </a:lnTo>
                    <a:lnTo>
                      <a:pt x="404" y="90"/>
                    </a:lnTo>
                    <a:lnTo>
                      <a:pt x="408" y="90"/>
                    </a:lnTo>
                    <a:lnTo>
                      <a:pt x="410" y="90"/>
                    </a:lnTo>
                    <a:lnTo>
                      <a:pt x="414" y="88"/>
                    </a:lnTo>
                    <a:lnTo>
                      <a:pt x="416" y="86"/>
                    </a:lnTo>
                    <a:lnTo>
                      <a:pt x="412" y="88"/>
                    </a:lnTo>
                    <a:lnTo>
                      <a:pt x="412" y="86"/>
                    </a:lnTo>
                    <a:lnTo>
                      <a:pt x="414" y="83"/>
                    </a:lnTo>
                    <a:lnTo>
                      <a:pt x="418" y="81"/>
                    </a:lnTo>
                    <a:lnTo>
                      <a:pt x="418" y="77"/>
                    </a:lnTo>
                    <a:lnTo>
                      <a:pt x="412" y="75"/>
                    </a:lnTo>
                    <a:lnTo>
                      <a:pt x="410" y="77"/>
                    </a:lnTo>
                    <a:lnTo>
                      <a:pt x="410" y="81"/>
                    </a:lnTo>
                    <a:lnTo>
                      <a:pt x="406" y="81"/>
                    </a:lnTo>
                    <a:lnTo>
                      <a:pt x="408" y="73"/>
                    </a:lnTo>
                    <a:lnTo>
                      <a:pt x="408" y="65"/>
                    </a:lnTo>
                    <a:lnTo>
                      <a:pt x="408" y="61"/>
                    </a:lnTo>
                    <a:lnTo>
                      <a:pt x="404" y="61"/>
                    </a:lnTo>
                    <a:close/>
                    <a:moveTo>
                      <a:pt x="90" y="65"/>
                    </a:moveTo>
                    <a:lnTo>
                      <a:pt x="92" y="69"/>
                    </a:lnTo>
                    <a:lnTo>
                      <a:pt x="94" y="69"/>
                    </a:lnTo>
                    <a:lnTo>
                      <a:pt x="94" y="67"/>
                    </a:lnTo>
                    <a:lnTo>
                      <a:pt x="92" y="67"/>
                    </a:lnTo>
                    <a:lnTo>
                      <a:pt x="90" y="65"/>
                    </a:lnTo>
                    <a:close/>
                    <a:moveTo>
                      <a:pt x="24" y="67"/>
                    </a:moveTo>
                    <a:lnTo>
                      <a:pt x="28" y="73"/>
                    </a:lnTo>
                    <a:lnTo>
                      <a:pt x="34" y="77"/>
                    </a:lnTo>
                    <a:lnTo>
                      <a:pt x="34" y="75"/>
                    </a:lnTo>
                    <a:lnTo>
                      <a:pt x="30" y="67"/>
                    </a:lnTo>
                    <a:lnTo>
                      <a:pt x="26" y="67"/>
                    </a:lnTo>
                    <a:lnTo>
                      <a:pt x="24" y="67"/>
                    </a:lnTo>
                    <a:close/>
                    <a:moveTo>
                      <a:pt x="368" y="69"/>
                    </a:moveTo>
                    <a:lnTo>
                      <a:pt x="364" y="75"/>
                    </a:lnTo>
                    <a:lnTo>
                      <a:pt x="357" y="81"/>
                    </a:lnTo>
                    <a:lnTo>
                      <a:pt x="341" y="81"/>
                    </a:lnTo>
                    <a:lnTo>
                      <a:pt x="326" y="79"/>
                    </a:lnTo>
                    <a:lnTo>
                      <a:pt x="326" y="75"/>
                    </a:lnTo>
                    <a:lnTo>
                      <a:pt x="320" y="77"/>
                    </a:lnTo>
                    <a:lnTo>
                      <a:pt x="314" y="81"/>
                    </a:lnTo>
                    <a:lnTo>
                      <a:pt x="312" y="79"/>
                    </a:lnTo>
                    <a:lnTo>
                      <a:pt x="310" y="79"/>
                    </a:lnTo>
                    <a:lnTo>
                      <a:pt x="310" y="83"/>
                    </a:lnTo>
                    <a:lnTo>
                      <a:pt x="309" y="84"/>
                    </a:lnTo>
                    <a:lnTo>
                      <a:pt x="305" y="86"/>
                    </a:lnTo>
                    <a:lnTo>
                      <a:pt x="305" y="96"/>
                    </a:lnTo>
                    <a:lnTo>
                      <a:pt x="307" y="102"/>
                    </a:lnTo>
                    <a:lnTo>
                      <a:pt x="305" y="106"/>
                    </a:lnTo>
                    <a:lnTo>
                      <a:pt x="301" y="108"/>
                    </a:lnTo>
                    <a:lnTo>
                      <a:pt x="301" y="115"/>
                    </a:lnTo>
                    <a:lnTo>
                      <a:pt x="301" y="121"/>
                    </a:lnTo>
                    <a:lnTo>
                      <a:pt x="297" y="129"/>
                    </a:lnTo>
                    <a:lnTo>
                      <a:pt x="295" y="136"/>
                    </a:lnTo>
                    <a:lnTo>
                      <a:pt x="295" y="144"/>
                    </a:lnTo>
                    <a:lnTo>
                      <a:pt x="295" y="144"/>
                    </a:lnTo>
                    <a:lnTo>
                      <a:pt x="299" y="144"/>
                    </a:lnTo>
                    <a:lnTo>
                      <a:pt x="303" y="146"/>
                    </a:lnTo>
                    <a:lnTo>
                      <a:pt x="301" y="161"/>
                    </a:lnTo>
                    <a:lnTo>
                      <a:pt x="299" y="177"/>
                    </a:lnTo>
                    <a:lnTo>
                      <a:pt x="307" y="177"/>
                    </a:lnTo>
                    <a:lnTo>
                      <a:pt x="312" y="175"/>
                    </a:lnTo>
                    <a:lnTo>
                      <a:pt x="314" y="173"/>
                    </a:lnTo>
                    <a:lnTo>
                      <a:pt x="316" y="171"/>
                    </a:lnTo>
                    <a:lnTo>
                      <a:pt x="316" y="169"/>
                    </a:lnTo>
                    <a:lnTo>
                      <a:pt x="316" y="163"/>
                    </a:lnTo>
                    <a:lnTo>
                      <a:pt x="312" y="157"/>
                    </a:lnTo>
                    <a:lnTo>
                      <a:pt x="312" y="155"/>
                    </a:lnTo>
                    <a:lnTo>
                      <a:pt x="314" y="155"/>
                    </a:lnTo>
                    <a:lnTo>
                      <a:pt x="316" y="146"/>
                    </a:lnTo>
                    <a:lnTo>
                      <a:pt x="320" y="140"/>
                    </a:lnTo>
                    <a:lnTo>
                      <a:pt x="322" y="142"/>
                    </a:lnTo>
                    <a:lnTo>
                      <a:pt x="324" y="146"/>
                    </a:lnTo>
                    <a:lnTo>
                      <a:pt x="328" y="157"/>
                    </a:lnTo>
                    <a:lnTo>
                      <a:pt x="330" y="169"/>
                    </a:lnTo>
                    <a:lnTo>
                      <a:pt x="333" y="169"/>
                    </a:lnTo>
                    <a:lnTo>
                      <a:pt x="337" y="169"/>
                    </a:lnTo>
                    <a:lnTo>
                      <a:pt x="337" y="165"/>
                    </a:lnTo>
                    <a:lnTo>
                      <a:pt x="337" y="161"/>
                    </a:lnTo>
                    <a:lnTo>
                      <a:pt x="343" y="161"/>
                    </a:lnTo>
                    <a:lnTo>
                      <a:pt x="347" y="159"/>
                    </a:lnTo>
                    <a:lnTo>
                      <a:pt x="349" y="159"/>
                    </a:lnTo>
                    <a:lnTo>
                      <a:pt x="349" y="157"/>
                    </a:lnTo>
                    <a:lnTo>
                      <a:pt x="343" y="154"/>
                    </a:lnTo>
                    <a:lnTo>
                      <a:pt x="339" y="150"/>
                    </a:lnTo>
                    <a:lnTo>
                      <a:pt x="341" y="146"/>
                    </a:lnTo>
                    <a:lnTo>
                      <a:pt x="341" y="142"/>
                    </a:lnTo>
                    <a:lnTo>
                      <a:pt x="337" y="140"/>
                    </a:lnTo>
                    <a:lnTo>
                      <a:pt x="333" y="138"/>
                    </a:lnTo>
                    <a:lnTo>
                      <a:pt x="333" y="132"/>
                    </a:lnTo>
                    <a:lnTo>
                      <a:pt x="332" y="129"/>
                    </a:lnTo>
                    <a:lnTo>
                      <a:pt x="324" y="127"/>
                    </a:lnTo>
                    <a:lnTo>
                      <a:pt x="324" y="123"/>
                    </a:lnTo>
                    <a:lnTo>
                      <a:pt x="330" y="123"/>
                    </a:lnTo>
                    <a:lnTo>
                      <a:pt x="333" y="123"/>
                    </a:lnTo>
                    <a:lnTo>
                      <a:pt x="337" y="119"/>
                    </a:lnTo>
                    <a:lnTo>
                      <a:pt x="343" y="115"/>
                    </a:lnTo>
                    <a:lnTo>
                      <a:pt x="343" y="121"/>
                    </a:lnTo>
                    <a:lnTo>
                      <a:pt x="347" y="119"/>
                    </a:lnTo>
                    <a:lnTo>
                      <a:pt x="353" y="119"/>
                    </a:lnTo>
                    <a:lnTo>
                      <a:pt x="347" y="115"/>
                    </a:lnTo>
                    <a:lnTo>
                      <a:pt x="345" y="113"/>
                    </a:lnTo>
                    <a:lnTo>
                      <a:pt x="347" y="111"/>
                    </a:lnTo>
                    <a:lnTo>
                      <a:pt x="351" y="106"/>
                    </a:lnTo>
                    <a:lnTo>
                      <a:pt x="339" y="106"/>
                    </a:lnTo>
                    <a:lnTo>
                      <a:pt x="328" y="106"/>
                    </a:lnTo>
                    <a:lnTo>
                      <a:pt x="326" y="108"/>
                    </a:lnTo>
                    <a:lnTo>
                      <a:pt x="320" y="109"/>
                    </a:lnTo>
                    <a:lnTo>
                      <a:pt x="320" y="106"/>
                    </a:lnTo>
                    <a:lnTo>
                      <a:pt x="318" y="106"/>
                    </a:lnTo>
                    <a:lnTo>
                      <a:pt x="314" y="106"/>
                    </a:lnTo>
                    <a:lnTo>
                      <a:pt x="316" y="96"/>
                    </a:lnTo>
                    <a:lnTo>
                      <a:pt x="316" y="88"/>
                    </a:lnTo>
                    <a:lnTo>
                      <a:pt x="330" y="88"/>
                    </a:lnTo>
                    <a:lnTo>
                      <a:pt x="341" y="90"/>
                    </a:lnTo>
                    <a:lnTo>
                      <a:pt x="355" y="90"/>
                    </a:lnTo>
                    <a:lnTo>
                      <a:pt x="364" y="88"/>
                    </a:lnTo>
                    <a:lnTo>
                      <a:pt x="364" y="86"/>
                    </a:lnTo>
                    <a:lnTo>
                      <a:pt x="368" y="83"/>
                    </a:lnTo>
                    <a:lnTo>
                      <a:pt x="372" y="77"/>
                    </a:lnTo>
                    <a:lnTo>
                      <a:pt x="372" y="73"/>
                    </a:lnTo>
                    <a:lnTo>
                      <a:pt x="374" y="69"/>
                    </a:lnTo>
                    <a:lnTo>
                      <a:pt x="372" y="69"/>
                    </a:lnTo>
                    <a:lnTo>
                      <a:pt x="368" y="69"/>
                    </a:lnTo>
                    <a:close/>
                    <a:moveTo>
                      <a:pt x="437" y="96"/>
                    </a:moveTo>
                    <a:lnTo>
                      <a:pt x="435" y="98"/>
                    </a:lnTo>
                    <a:lnTo>
                      <a:pt x="433" y="100"/>
                    </a:lnTo>
                    <a:lnTo>
                      <a:pt x="441" y="100"/>
                    </a:lnTo>
                    <a:lnTo>
                      <a:pt x="447" y="100"/>
                    </a:lnTo>
                    <a:lnTo>
                      <a:pt x="449" y="100"/>
                    </a:lnTo>
                    <a:lnTo>
                      <a:pt x="443" y="98"/>
                    </a:lnTo>
                    <a:lnTo>
                      <a:pt x="441" y="98"/>
                    </a:lnTo>
                    <a:lnTo>
                      <a:pt x="437" y="96"/>
                    </a:lnTo>
                    <a:close/>
                    <a:moveTo>
                      <a:pt x="401" y="104"/>
                    </a:moveTo>
                    <a:lnTo>
                      <a:pt x="401" y="108"/>
                    </a:lnTo>
                    <a:lnTo>
                      <a:pt x="404" y="108"/>
                    </a:lnTo>
                    <a:lnTo>
                      <a:pt x="404" y="108"/>
                    </a:lnTo>
                    <a:lnTo>
                      <a:pt x="403" y="106"/>
                    </a:lnTo>
                    <a:lnTo>
                      <a:pt x="401" y="104"/>
                    </a:lnTo>
                    <a:close/>
                    <a:moveTo>
                      <a:pt x="46" y="109"/>
                    </a:moveTo>
                    <a:lnTo>
                      <a:pt x="48" y="115"/>
                    </a:lnTo>
                    <a:lnTo>
                      <a:pt x="48" y="121"/>
                    </a:lnTo>
                    <a:lnTo>
                      <a:pt x="49" y="121"/>
                    </a:lnTo>
                    <a:lnTo>
                      <a:pt x="53" y="119"/>
                    </a:lnTo>
                    <a:lnTo>
                      <a:pt x="55" y="117"/>
                    </a:lnTo>
                    <a:lnTo>
                      <a:pt x="53" y="115"/>
                    </a:lnTo>
                    <a:lnTo>
                      <a:pt x="51" y="111"/>
                    </a:lnTo>
                    <a:lnTo>
                      <a:pt x="48" y="109"/>
                    </a:lnTo>
                    <a:lnTo>
                      <a:pt x="46" y="109"/>
                    </a:lnTo>
                    <a:close/>
                    <a:moveTo>
                      <a:pt x="439" y="113"/>
                    </a:moveTo>
                    <a:lnTo>
                      <a:pt x="441" y="117"/>
                    </a:lnTo>
                    <a:lnTo>
                      <a:pt x="445" y="117"/>
                    </a:lnTo>
                    <a:lnTo>
                      <a:pt x="445" y="117"/>
                    </a:lnTo>
                    <a:lnTo>
                      <a:pt x="445" y="115"/>
                    </a:lnTo>
                    <a:lnTo>
                      <a:pt x="439" y="113"/>
                    </a:lnTo>
                    <a:close/>
                    <a:moveTo>
                      <a:pt x="128" y="119"/>
                    </a:moveTo>
                    <a:lnTo>
                      <a:pt x="130" y="123"/>
                    </a:lnTo>
                    <a:lnTo>
                      <a:pt x="128" y="127"/>
                    </a:lnTo>
                    <a:lnTo>
                      <a:pt x="130" y="127"/>
                    </a:lnTo>
                    <a:lnTo>
                      <a:pt x="134" y="127"/>
                    </a:lnTo>
                    <a:lnTo>
                      <a:pt x="136" y="134"/>
                    </a:lnTo>
                    <a:lnTo>
                      <a:pt x="140" y="138"/>
                    </a:lnTo>
                    <a:lnTo>
                      <a:pt x="142" y="138"/>
                    </a:lnTo>
                    <a:lnTo>
                      <a:pt x="143" y="136"/>
                    </a:lnTo>
                    <a:lnTo>
                      <a:pt x="143" y="134"/>
                    </a:lnTo>
                    <a:lnTo>
                      <a:pt x="143" y="132"/>
                    </a:lnTo>
                    <a:lnTo>
                      <a:pt x="142" y="125"/>
                    </a:lnTo>
                    <a:lnTo>
                      <a:pt x="138" y="121"/>
                    </a:lnTo>
                    <a:lnTo>
                      <a:pt x="134" y="121"/>
                    </a:lnTo>
                    <a:lnTo>
                      <a:pt x="128" y="119"/>
                    </a:lnTo>
                    <a:close/>
                    <a:moveTo>
                      <a:pt x="362" y="119"/>
                    </a:moveTo>
                    <a:lnTo>
                      <a:pt x="362" y="121"/>
                    </a:lnTo>
                    <a:lnTo>
                      <a:pt x="360" y="123"/>
                    </a:lnTo>
                    <a:lnTo>
                      <a:pt x="368" y="123"/>
                    </a:lnTo>
                    <a:lnTo>
                      <a:pt x="370" y="121"/>
                    </a:lnTo>
                    <a:lnTo>
                      <a:pt x="368" y="121"/>
                    </a:lnTo>
                    <a:lnTo>
                      <a:pt x="362" y="119"/>
                    </a:lnTo>
                    <a:close/>
                    <a:moveTo>
                      <a:pt x="433" y="119"/>
                    </a:moveTo>
                    <a:lnTo>
                      <a:pt x="433" y="123"/>
                    </a:lnTo>
                    <a:lnTo>
                      <a:pt x="435" y="125"/>
                    </a:lnTo>
                    <a:lnTo>
                      <a:pt x="437" y="125"/>
                    </a:lnTo>
                    <a:lnTo>
                      <a:pt x="437" y="123"/>
                    </a:lnTo>
                    <a:lnTo>
                      <a:pt x="435" y="121"/>
                    </a:lnTo>
                    <a:lnTo>
                      <a:pt x="433" y="119"/>
                    </a:lnTo>
                    <a:close/>
                    <a:moveTo>
                      <a:pt x="61" y="132"/>
                    </a:moveTo>
                    <a:lnTo>
                      <a:pt x="63" y="136"/>
                    </a:lnTo>
                    <a:lnTo>
                      <a:pt x="63" y="134"/>
                    </a:lnTo>
                    <a:lnTo>
                      <a:pt x="61" y="132"/>
                    </a:lnTo>
                    <a:close/>
                    <a:moveTo>
                      <a:pt x="155" y="132"/>
                    </a:moveTo>
                    <a:lnTo>
                      <a:pt x="155" y="138"/>
                    </a:lnTo>
                    <a:lnTo>
                      <a:pt x="155" y="142"/>
                    </a:lnTo>
                    <a:lnTo>
                      <a:pt x="159" y="142"/>
                    </a:lnTo>
                    <a:lnTo>
                      <a:pt x="161" y="142"/>
                    </a:lnTo>
                    <a:lnTo>
                      <a:pt x="163" y="138"/>
                    </a:lnTo>
                    <a:lnTo>
                      <a:pt x="165" y="134"/>
                    </a:lnTo>
                    <a:lnTo>
                      <a:pt x="159" y="134"/>
                    </a:lnTo>
                    <a:lnTo>
                      <a:pt x="155" y="132"/>
                    </a:lnTo>
                    <a:close/>
                    <a:moveTo>
                      <a:pt x="412" y="140"/>
                    </a:moveTo>
                    <a:lnTo>
                      <a:pt x="410" y="144"/>
                    </a:lnTo>
                    <a:lnTo>
                      <a:pt x="408" y="146"/>
                    </a:lnTo>
                    <a:lnTo>
                      <a:pt x="420" y="146"/>
                    </a:lnTo>
                    <a:lnTo>
                      <a:pt x="429" y="146"/>
                    </a:lnTo>
                    <a:lnTo>
                      <a:pt x="435" y="150"/>
                    </a:lnTo>
                    <a:lnTo>
                      <a:pt x="441" y="148"/>
                    </a:lnTo>
                    <a:lnTo>
                      <a:pt x="441" y="146"/>
                    </a:lnTo>
                    <a:lnTo>
                      <a:pt x="428" y="142"/>
                    </a:lnTo>
                    <a:lnTo>
                      <a:pt x="412" y="140"/>
                    </a:lnTo>
                    <a:close/>
                    <a:moveTo>
                      <a:pt x="381" y="142"/>
                    </a:moveTo>
                    <a:lnTo>
                      <a:pt x="389" y="152"/>
                    </a:lnTo>
                    <a:lnTo>
                      <a:pt x="397" y="148"/>
                    </a:lnTo>
                    <a:lnTo>
                      <a:pt x="399" y="146"/>
                    </a:lnTo>
                    <a:lnTo>
                      <a:pt x="399" y="142"/>
                    </a:lnTo>
                    <a:lnTo>
                      <a:pt x="391" y="142"/>
                    </a:lnTo>
                    <a:lnTo>
                      <a:pt x="381" y="142"/>
                    </a:lnTo>
                    <a:close/>
                    <a:moveTo>
                      <a:pt x="349" y="161"/>
                    </a:moveTo>
                    <a:lnTo>
                      <a:pt x="347" y="165"/>
                    </a:lnTo>
                    <a:lnTo>
                      <a:pt x="347" y="169"/>
                    </a:lnTo>
                    <a:lnTo>
                      <a:pt x="345" y="167"/>
                    </a:lnTo>
                    <a:lnTo>
                      <a:pt x="343" y="165"/>
                    </a:lnTo>
                    <a:lnTo>
                      <a:pt x="343" y="169"/>
                    </a:lnTo>
                    <a:lnTo>
                      <a:pt x="341" y="173"/>
                    </a:lnTo>
                    <a:lnTo>
                      <a:pt x="345" y="175"/>
                    </a:lnTo>
                    <a:lnTo>
                      <a:pt x="347" y="179"/>
                    </a:lnTo>
                    <a:lnTo>
                      <a:pt x="351" y="179"/>
                    </a:lnTo>
                    <a:lnTo>
                      <a:pt x="353" y="171"/>
                    </a:lnTo>
                    <a:lnTo>
                      <a:pt x="353" y="161"/>
                    </a:lnTo>
                    <a:lnTo>
                      <a:pt x="349" y="161"/>
                    </a:lnTo>
                    <a:close/>
                    <a:moveTo>
                      <a:pt x="136" y="179"/>
                    </a:moveTo>
                    <a:lnTo>
                      <a:pt x="132" y="188"/>
                    </a:lnTo>
                    <a:lnTo>
                      <a:pt x="128" y="196"/>
                    </a:lnTo>
                    <a:lnTo>
                      <a:pt x="134" y="198"/>
                    </a:lnTo>
                    <a:lnTo>
                      <a:pt x="142" y="198"/>
                    </a:lnTo>
                    <a:lnTo>
                      <a:pt x="140" y="200"/>
                    </a:lnTo>
                    <a:lnTo>
                      <a:pt x="140" y="203"/>
                    </a:lnTo>
                    <a:lnTo>
                      <a:pt x="149" y="203"/>
                    </a:lnTo>
                    <a:lnTo>
                      <a:pt x="157" y="203"/>
                    </a:lnTo>
                    <a:lnTo>
                      <a:pt x="157" y="207"/>
                    </a:lnTo>
                    <a:lnTo>
                      <a:pt x="161" y="209"/>
                    </a:lnTo>
                    <a:lnTo>
                      <a:pt x="163" y="209"/>
                    </a:lnTo>
                    <a:lnTo>
                      <a:pt x="172" y="209"/>
                    </a:lnTo>
                    <a:lnTo>
                      <a:pt x="184" y="207"/>
                    </a:lnTo>
                    <a:lnTo>
                      <a:pt x="193" y="211"/>
                    </a:lnTo>
                    <a:lnTo>
                      <a:pt x="201" y="215"/>
                    </a:lnTo>
                    <a:lnTo>
                      <a:pt x="216" y="215"/>
                    </a:lnTo>
                    <a:lnTo>
                      <a:pt x="228" y="215"/>
                    </a:lnTo>
                    <a:lnTo>
                      <a:pt x="232" y="219"/>
                    </a:lnTo>
                    <a:lnTo>
                      <a:pt x="236" y="223"/>
                    </a:lnTo>
                    <a:lnTo>
                      <a:pt x="241" y="225"/>
                    </a:lnTo>
                    <a:lnTo>
                      <a:pt x="247" y="225"/>
                    </a:lnTo>
                    <a:lnTo>
                      <a:pt x="243" y="221"/>
                    </a:lnTo>
                    <a:lnTo>
                      <a:pt x="241" y="217"/>
                    </a:lnTo>
                    <a:lnTo>
                      <a:pt x="241" y="213"/>
                    </a:lnTo>
                    <a:lnTo>
                      <a:pt x="243" y="207"/>
                    </a:lnTo>
                    <a:lnTo>
                      <a:pt x="239" y="205"/>
                    </a:lnTo>
                    <a:lnTo>
                      <a:pt x="238" y="203"/>
                    </a:lnTo>
                    <a:lnTo>
                      <a:pt x="230" y="203"/>
                    </a:lnTo>
                    <a:lnTo>
                      <a:pt x="222" y="203"/>
                    </a:lnTo>
                    <a:lnTo>
                      <a:pt x="224" y="200"/>
                    </a:lnTo>
                    <a:lnTo>
                      <a:pt x="224" y="196"/>
                    </a:lnTo>
                    <a:lnTo>
                      <a:pt x="222" y="194"/>
                    </a:lnTo>
                    <a:lnTo>
                      <a:pt x="222" y="190"/>
                    </a:lnTo>
                    <a:lnTo>
                      <a:pt x="211" y="188"/>
                    </a:lnTo>
                    <a:lnTo>
                      <a:pt x="201" y="188"/>
                    </a:lnTo>
                    <a:lnTo>
                      <a:pt x="199" y="186"/>
                    </a:lnTo>
                    <a:lnTo>
                      <a:pt x="197" y="184"/>
                    </a:lnTo>
                    <a:lnTo>
                      <a:pt x="195" y="188"/>
                    </a:lnTo>
                    <a:lnTo>
                      <a:pt x="193" y="190"/>
                    </a:lnTo>
                    <a:lnTo>
                      <a:pt x="188" y="190"/>
                    </a:lnTo>
                    <a:lnTo>
                      <a:pt x="182" y="190"/>
                    </a:lnTo>
                    <a:lnTo>
                      <a:pt x="172" y="184"/>
                    </a:lnTo>
                    <a:lnTo>
                      <a:pt x="163" y="179"/>
                    </a:lnTo>
                    <a:lnTo>
                      <a:pt x="155" y="180"/>
                    </a:lnTo>
                    <a:lnTo>
                      <a:pt x="147" y="182"/>
                    </a:lnTo>
                    <a:lnTo>
                      <a:pt x="142" y="180"/>
                    </a:lnTo>
                    <a:lnTo>
                      <a:pt x="136" y="179"/>
                    </a:lnTo>
                    <a:close/>
                    <a:moveTo>
                      <a:pt x="483" y="180"/>
                    </a:moveTo>
                    <a:lnTo>
                      <a:pt x="483" y="186"/>
                    </a:lnTo>
                    <a:lnTo>
                      <a:pt x="483" y="196"/>
                    </a:lnTo>
                    <a:lnTo>
                      <a:pt x="481" y="196"/>
                    </a:lnTo>
                    <a:lnTo>
                      <a:pt x="481" y="196"/>
                    </a:lnTo>
                    <a:lnTo>
                      <a:pt x="479" y="196"/>
                    </a:lnTo>
                    <a:lnTo>
                      <a:pt x="479" y="198"/>
                    </a:lnTo>
                    <a:lnTo>
                      <a:pt x="481" y="202"/>
                    </a:lnTo>
                    <a:lnTo>
                      <a:pt x="481" y="203"/>
                    </a:lnTo>
                    <a:lnTo>
                      <a:pt x="485" y="203"/>
                    </a:lnTo>
                    <a:lnTo>
                      <a:pt x="485" y="200"/>
                    </a:lnTo>
                    <a:lnTo>
                      <a:pt x="483" y="196"/>
                    </a:lnTo>
                    <a:lnTo>
                      <a:pt x="487" y="196"/>
                    </a:lnTo>
                    <a:lnTo>
                      <a:pt x="489" y="196"/>
                    </a:lnTo>
                    <a:lnTo>
                      <a:pt x="491" y="190"/>
                    </a:lnTo>
                    <a:lnTo>
                      <a:pt x="491" y="184"/>
                    </a:lnTo>
                    <a:lnTo>
                      <a:pt x="487" y="182"/>
                    </a:lnTo>
                    <a:lnTo>
                      <a:pt x="483" y="180"/>
                    </a:lnTo>
                    <a:close/>
                    <a:moveTo>
                      <a:pt x="226" y="192"/>
                    </a:moveTo>
                    <a:lnTo>
                      <a:pt x="236" y="196"/>
                    </a:lnTo>
                    <a:lnTo>
                      <a:pt x="236" y="194"/>
                    </a:lnTo>
                    <a:lnTo>
                      <a:pt x="238" y="192"/>
                    </a:lnTo>
                    <a:lnTo>
                      <a:pt x="232" y="192"/>
                    </a:lnTo>
                    <a:lnTo>
                      <a:pt x="226" y="192"/>
                    </a:lnTo>
                    <a:close/>
                    <a:moveTo>
                      <a:pt x="449" y="207"/>
                    </a:moveTo>
                    <a:lnTo>
                      <a:pt x="447" y="215"/>
                    </a:lnTo>
                    <a:lnTo>
                      <a:pt x="447" y="219"/>
                    </a:lnTo>
                    <a:lnTo>
                      <a:pt x="449" y="215"/>
                    </a:lnTo>
                    <a:lnTo>
                      <a:pt x="452" y="209"/>
                    </a:lnTo>
                    <a:lnTo>
                      <a:pt x="452" y="207"/>
                    </a:lnTo>
                    <a:lnTo>
                      <a:pt x="452" y="207"/>
                    </a:lnTo>
                    <a:lnTo>
                      <a:pt x="451" y="205"/>
                    </a:lnTo>
                    <a:lnTo>
                      <a:pt x="449" y="207"/>
                    </a:lnTo>
                    <a:close/>
                    <a:moveTo>
                      <a:pt x="535" y="207"/>
                    </a:moveTo>
                    <a:lnTo>
                      <a:pt x="537" y="211"/>
                    </a:lnTo>
                    <a:lnTo>
                      <a:pt x="537" y="209"/>
                    </a:lnTo>
                    <a:lnTo>
                      <a:pt x="535" y="207"/>
                    </a:lnTo>
                    <a:close/>
                    <a:moveTo>
                      <a:pt x="245" y="215"/>
                    </a:moveTo>
                    <a:lnTo>
                      <a:pt x="249" y="219"/>
                    </a:lnTo>
                    <a:lnTo>
                      <a:pt x="251" y="223"/>
                    </a:lnTo>
                    <a:lnTo>
                      <a:pt x="251" y="226"/>
                    </a:lnTo>
                    <a:lnTo>
                      <a:pt x="253" y="226"/>
                    </a:lnTo>
                    <a:lnTo>
                      <a:pt x="253" y="225"/>
                    </a:lnTo>
                    <a:lnTo>
                      <a:pt x="255" y="221"/>
                    </a:lnTo>
                    <a:lnTo>
                      <a:pt x="257" y="217"/>
                    </a:lnTo>
                    <a:lnTo>
                      <a:pt x="253" y="219"/>
                    </a:lnTo>
                    <a:lnTo>
                      <a:pt x="251" y="219"/>
                    </a:lnTo>
                    <a:lnTo>
                      <a:pt x="249" y="217"/>
                    </a:lnTo>
                    <a:lnTo>
                      <a:pt x="245" y="215"/>
                    </a:lnTo>
                    <a:close/>
                    <a:moveTo>
                      <a:pt x="383" y="215"/>
                    </a:moveTo>
                    <a:lnTo>
                      <a:pt x="383" y="217"/>
                    </a:lnTo>
                    <a:lnTo>
                      <a:pt x="381" y="219"/>
                    </a:lnTo>
                    <a:lnTo>
                      <a:pt x="389" y="219"/>
                    </a:lnTo>
                    <a:lnTo>
                      <a:pt x="395" y="217"/>
                    </a:lnTo>
                    <a:lnTo>
                      <a:pt x="393" y="217"/>
                    </a:lnTo>
                    <a:lnTo>
                      <a:pt x="383" y="215"/>
                    </a:lnTo>
                    <a:close/>
                    <a:moveTo>
                      <a:pt x="268" y="217"/>
                    </a:moveTo>
                    <a:lnTo>
                      <a:pt x="264" y="221"/>
                    </a:lnTo>
                    <a:lnTo>
                      <a:pt x="262" y="226"/>
                    </a:lnTo>
                    <a:lnTo>
                      <a:pt x="266" y="226"/>
                    </a:lnTo>
                    <a:lnTo>
                      <a:pt x="270" y="226"/>
                    </a:lnTo>
                    <a:lnTo>
                      <a:pt x="270" y="225"/>
                    </a:lnTo>
                    <a:lnTo>
                      <a:pt x="270" y="221"/>
                    </a:lnTo>
                    <a:lnTo>
                      <a:pt x="272" y="219"/>
                    </a:lnTo>
                    <a:lnTo>
                      <a:pt x="272" y="217"/>
                    </a:lnTo>
                    <a:lnTo>
                      <a:pt x="270" y="217"/>
                    </a:lnTo>
                    <a:lnTo>
                      <a:pt x="268" y="217"/>
                    </a:lnTo>
                    <a:close/>
                    <a:moveTo>
                      <a:pt x="284" y="219"/>
                    </a:moveTo>
                    <a:lnTo>
                      <a:pt x="284" y="221"/>
                    </a:lnTo>
                    <a:lnTo>
                      <a:pt x="282" y="223"/>
                    </a:lnTo>
                    <a:lnTo>
                      <a:pt x="286" y="225"/>
                    </a:lnTo>
                    <a:lnTo>
                      <a:pt x="287" y="226"/>
                    </a:lnTo>
                    <a:lnTo>
                      <a:pt x="286" y="228"/>
                    </a:lnTo>
                    <a:lnTo>
                      <a:pt x="282" y="228"/>
                    </a:lnTo>
                    <a:lnTo>
                      <a:pt x="278" y="226"/>
                    </a:lnTo>
                    <a:lnTo>
                      <a:pt x="274" y="225"/>
                    </a:lnTo>
                    <a:lnTo>
                      <a:pt x="272" y="234"/>
                    </a:lnTo>
                    <a:lnTo>
                      <a:pt x="286" y="232"/>
                    </a:lnTo>
                    <a:lnTo>
                      <a:pt x="301" y="230"/>
                    </a:lnTo>
                    <a:lnTo>
                      <a:pt x="299" y="228"/>
                    </a:lnTo>
                    <a:lnTo>
                      <a:pt x="299" y="225"/>
                    </a:lnTo>
                    <a:lnTo>
                      <a:pt x="293" y="225"/>
                    </a:lnTo>
                    <a:lnTo>
                      <a:pt x="289" y="225"/>
                    </a:lnTo>
                    <a:lnTo>
                      <a:pt x="289" y="221"/>
                    </a:lnTo>
                    <a:lnTo>
                      <a:pt x="286" y="221"/>
                    </a:lnTo>
                    <a:lnTo>
                      <a:pt x="284" y="219"/>
                    </a:lnTo>
                    <a:close/>
                    <a:moveTo>
                      <a:pt x="314" y="221"/>
                    </a:moveTo>
                    <a:lnTo>
                      <a:pt x="310" y="223"/>
                    </a:lnTo>
                    <a:lnTo>
                      <a:pt x="309" y="223"/>
                    </a:lnTo>
                    <a:lnTo>
                      <a:pt x="309" y="225"/>
                    </a:lnTo>
                    <a:lnTo>
                      <a:pt x="310" y="226"/>
                    </a:lnTo>
                    <a:lnTo>
                      <a:pt x="316" y="230"/>
                    </a:lnTo>
                    <a:lnTo>
                      <a:pt x="320" y="232"/>
                    </a:lnTo>
                    <a:lnTo>
                      <a:pt x="330" y="230"/>
                    </a:lnTo>
                    <a:lnTo>
                      <a:pt x="339" y="228"/>
                    </a:lnTo>
                    <a:lnTo>
                      <a:pt x="343" y="230"/>
                    </a:lnTo>
                    <a:lnTo>
                      <a:pt x="347" y="230"/>
                    </a:lnTo>
                    <a:lnTo>
                      <a:pt x="347" y="226"/>
                    </a:lnTo>
                    <a:lnTo>
                      <a:pt x="347" y="223"/>
                    </a:lnTo>
                    <a:lnTo>
                      <a:pt x="337" y="225"/>
                    </a:lnTo>
                    <a:lnTo>
                      <a:pt x="326" y="225"/>
                    </a:lnTo>
                    <a:lnTo>
                      <a:pt x="320" y="223"/>
                    </a:lnTo>
                    <a:lnTo>
                      <a:pt x="314" y="221"/>
                    </a:lnTo>
                    <a:close/>
                    <a:moveTo>
                      <a:pt x="393" y="225"/>
                    </a:moveTo>
                    <a:lnTo>
                      <a:pt x="387" y="228"/>
                    </a:lnTo>
                    <a:lnTo>
                      <a:pt x="383" y="230"/>
                    </a:lnTo>
                    <a:lnTo>
                      <a:pt x="378" y="230"/>
                    </a:lnTo>
                    <a:lnTo>
                      <a:pt x="370" y="230"/>
                    </a:lnTo>
                    <a:lnTo>
                      <a:pt x="370" y="234"/>
                    </a:lnTo>
                    <a:lnTo>
                      <a:pt x="370" y="236"/>
                    </a:lnTo>
                    <a:lnTo>
                      <a:pt x="368" y="236"/>
                    </a:lnTo>
                    <a:lnTo>
                      <a:pt x="364" y="236"/>
                    </a:lnTo>
                    <a:lnTo>
                      <a:pt x="364" y="240"/>
                    </a:lnTo>
                    <a:lnTo>
                      <a:pt x="362" y="242"/>
                    </a:lnTo>
                    <a:lnTo>
                      <a:pt x="360" y="244"/>
                    </a:lnTo>
                    <a:lnTo>
                      <a:pt x="357" y="244"/>
                    </a:lnTo>
                    <a:lnTo>
                      <a:pt x="355" y="250"/>
                    </a:lnTo>
                    <a:lnTo>
                      <a:pt x="351" y="253"/>
                    </a:lnTo>
                    <a:lnTo>
                      <a:pt x="347" y="255"/>
                    </a:lnTo>
                    <a:lnTo>
                      <a:pt x="343" y="255"/>
                    </a:lnTo>
                    <a:lnTo>
                      <a:pt x="343" y="259"/>
                    </a:lnTo>
                    <a:lnTo>
                      <a:pt x="341" y="261"/>
                    </a:lnTo>
                    <a:lnTo>
                      <a:pt x="345" y="261"/>
                    </a:lnTo>
                    <a:lnTo>
                      <a:pt x="345" y="263"/>
                    </a:lnTo>
                    <a:lnTo>
                      <a:pt x="355" y="255"/>
                    </a:lnTo>
                    <a:lnTo>
                      <a:pt x="364" y="250"/>
                    </a:lnTo>
                    <a:lnTo>
                      <a:pt x="368" y="250"/>
                    </a:lnTo>
                    <a:lnTo>
                      <a:pt x="372" y="250"/>
                    </a:lnTo>
                    <a:lnTo>
                      <a:pt x="374" y="246"/>
                    </a:lnTo>
                    <a:lnTo>
                      <a:pt x="376" y="242"/>
                    </a:lnTo>
                    <a:lnTo>
                      <a:pt x="381" y="240"/>
                    </a:lnTo>
                    <a:lnTo>
                      <a:pt x="393" y="232"/>
                    </a:lnTo>
                    <a:lnTo>
                      <a:pt x="397" y="228"/>
                    </a:lnTo>
                    <a:lnTo>
                      <a:pt x="399" y="226"/>
                    </a:lnTo>
                    <a:lnTo>
                      <a:pt x="399" y="225"/>
                    </a:lnTo>
                    <a:lnTo>
                      <a:pt x="393" y="225"/>
                    </a:lnTo>
                    <a:close/>
                    <a:moveTo>
                      <a:pt x="303" y="242"/>
                    </a:moveTo>
                    <a:lnTo>
                      <a:pt x="303" y="244"/>
                    </a:lnTo>
                    <a:lnTo>
                      <a:pt x="301" y="248"/>
                    </a:lnTo>
                    <a:lnTo>
                      <a:pt x="310" y="251"/>
                    </a:lnTo>
                    <a:lnTo>
                      <a:pt x="322" y="253"/>
                    </a:lnTo>
                    <a:lnTo>
                      <a:pt x="322" y="251"/>
                    </a:lnTo>
                    <a:lnTo>
                      <a:pt x="322" y="248"/>
                    </a:lnTo>
                    <a:lnTo>
                      <a:pt x="312" y="246"/>
                    </a:lnTo>
                    <a:lnTo>
                      <a:pt x="303" y="242"/>
                    </a:lnTo>
                    <a:close/>
                    <a:moveTo>
                      <a:pt x="90" y="71"/>
                    </a:moveTo>
                    <a:lnTo>
                      <a:pt x="90" y="75"/>
                    </a:lnTo>
                    <a:lnTo>
                      <a:pt x="92" y="77"/>
                    </a:lnTo>
                    <a:lnTo>
                      <a:pt x="94" y="75"/>
                    </a:lnTo>
                    <a:lnTo>
                      <a:pt x="90" y="71"/>
                    </a:lnTo>
                    <a:close/>
                    <a:moveTo>
                      <a:pt x="182" y="61"/>
                    </a:moveTo>
                    <a:lnTo>
                      <a:pt x="174" y="73"/>
                    </a:lnTo>
                    <a:lnTo>
                      <a:pt x="172" y="81"/>
                    </a:lnTo>
                    <a:lnTo>
                      <a:pt x="172" y="90"/>
                    </a:lnTo>
                    <a:lnTo>
                      <a:pt x="176" y="106"/>
                    </a:lnTo>
                    <a:lnTo>
                      <a:pt x="178" y="108"/>
                    </a:lnTo>
                    <a:lnTo>
                      <a:pt x="178" y="108"/>
                    </a:lnTo>
                    <a:lnTo>
                      <a:pt x="178" y="109"/>
                    </a:lnTo>
                    <a:lnTo>
                      <a:pt x="176" y="111"/>
                    </a:lnTo>
                    <a:lnTo>
                      <a:pt x="180" y="109"/>
                    </a:lnTo>
                    <a:lnTo>
                      <a:pt x="184" y="108"/>
                    </a:lnTo>
                    <a:lnTo>
                      <a:pt x="188" y="121"/>
                    </a:lnTo>
                    <a:lnTo>
                      <a:pt x="191" y="136"/>
                    </a:lnTo>
                    <a:lnTo>
                      <a:pt x="201" y="136"/>
                    </a:lnTo>
                    <a:lnTo>
                      <a:pt x="209" y="136"/>
                    </a:lnTo>
                    <a:lnTo>
                      <a:pt x="211" y="136"/>
                    </a:lnTo>
                    <a:lnTo>
                      <a:pt x="211" y="140"/>
                    </a:lnTo>
                    <a:lnTo>
                      <a:pt x="211" y="142"/>
                    </a:lnTo>
                    <a:lnTo>
                      <a:pt x="216" y="144"/>
                    </a:lnTo>
                    <a:lnTo>
                      <a:pt x="220" y="144"/>
                    </a:lnTo>
                    <a:lnTo>
                      <a:pt x="224" y="140"/>
                    </a:lnTo>
                    <a:lnTo>
                      <a:pt x="232" y="140"/>
                    </a:lnTo>
                    <a:lnTo>
                      <a:pt x="239" y="140"/>
                    </a:lnTo>
                    <a:lnTo>
                      <a:pt x="241" y="142"/>
                    </a:lnTo>
                    <a:lnTo>
                      <a:pt x="245" y="144"/>
                    </a:lnTo>
                    <a:lnTo>
                      <a:pt x="245" y="146"/>
                    </a:lnTo>
                    <a:lnTo>
                      <a:pt x="247" y="148"/>
                    </a:lnTo>
                    <a:lnTo>
                      <a:pt x="251" y="146"/>
                    </a:lnTo>
                    <a:lnTo>
                      <a:pt x="255" y="142"/>
                    </a:lnTo>
                    <a:lnTo>
                      <a:pt x="259" y="142"/>
                    </a:lnTo>
                    <a:lnTo>
                      <a:pt x="261" y="142"/>
                    </a:lnTo>
                    <a:lnTo>
                      <a:pt x="262" y="138"/>
                    </a:lnTo>
                    <a:lnTo>
                      <a:pt x="264" y="132"/>
                    </a:lnTo>
                    <a:lnTo>
                      <a:pt x="266" y="131"/>
                    </a:lnTo>
                    <a:lnTo>
                      <a:pt x="268" y="127"/>
                    </a:lnTo>
                    <a:lnTo>
                      <a:pt x="272" y="127"/>
                    </a:lnTo>
                    <a:lnTo>
                      <a:pt x="274" y="127"/>
                    </a:lnTo>
                    <a:lnTo>
                      <a:pt x="272" y="121"/>
                    </a:lnTo>
                    <a:lnTo>
                      <a:pt x="270" y="115"/>
                    </a:lnTo>
                    <a:lnTo>
                      <a:pt x="272" y="113"/>
                    </a:lnTo>
                    <a:lnTo>
                      <a:pt x="274" y="111"/>
                    </a:lnTo>
                    <a:lnTo>
                      <a:pt x="278" y="109"/>
                    </a:lnTo>
                    <a:lnTo>
                      <a:pt x="278" y="98"/>
                    </a:lnTo>
                    <a:lnTo>
                      <a:pt x="278" y="86"/>
                    </a:lnTo>
                    <a:lnTo>
                      <a:pt x="282" y="83"/>
                    </a:lnTo>
                    <a:lnTo>
                      <a:pt x="286" y="81"/>
                    </a:lnTo>
                    <a:lnTo>
                      <a:pt x="289" y="81"/>
                    </a:lnTo>
                    <a:lnTo>
                      <a:pt x="293" y="81"/>
                    </a:lnTo>
                    <a:lnTo>
                      <a:pt x="293" y="79"/>
                    </a:lnTo>
                    <a:lnTo>
                      <a:pt x="291" y="75"/>
                    </a:lnTo>
                    <a:lnTo>
                      <a:pt x="286" y="73"/>
                    </a:lnTo>
                    <a:lnTo>
                      <a:pt x="282" y="69"/>
                    </a:lnTo>
                    <a:lnTo>
                      <a:pt x="282" y="61"/>
                    </a:lnTo>
                    <a:lnTo>
                      <a:pt x="282" y="54"/>
                    </a:lnTo>
                    <a:lnTo>
                      <a:pt x="280" y="50"/>
                    </a:lnTo>
                    <a:lnTo>
                      <a:pt x="276" y="46"/>
                    </a:lnTo>
                    <a:lnTo>
                      <a:pt x="276" y="42"/>
                    </a:lnTo>
                    <a:lnTo>
                      <a:pt x="278" y="40"/>
                    </a:lnTo>
                    <a:lnTo>
                      <a:pt x="278" y="38"/>
                    </a:lnTo>
                    <a:lnTo>
                      <a:pt x="280" y="38"/>
                    </a:lnTo>
                    <a:lnTo>
                      <a:pt x="278" y="35"/>
                    </a:lnTo>
                    <a:lnTo>
                      <a:pt x="276" y="33"/>
                    </a:lnTo>
                    <a:lnTo>
                      <a:pt x="268" y="33"/>
                    </a:lnTo>
                    <a:lnTo>
                      <a:pt x="259" y="31"/>
                    </a:lnTo>
                    <a:lnTo>
                      <a:pt x="257" y="37"/>
                    </a:lnTo>
                    <a:lnTo>
                      <a:pt x="255" y="44"/>
                    </a:lnTo>
                    <a:lnTo>
                      <a:pt x="251" y="48"/>
                    </a:lnTo>
                    <a:lnTo>
                      <a:pt x="249" y="52"/>
                    </a:lnTo>
                    <a:lnTo>
                      <a:pt x="247" y="56"/>
                    </a:lnTo>
                    <a:lnTo>
                      <a:pt x="243" y="58"/>
                    </a:lnTo>
                    <a:lnTo>
                      <a:pt x="241" y="61"/>
                    </a:lnTo>
                    <a:lnTo>
                      <a:pt x="239" y="69"/>
                    </a:lnTo>
                    <a:lnTo>
                      <a:pt x="238" y="71"/>
                    </a:lnTo>
                    <a:lnTo>
                      <a:pt x="232" y="75"/>
                    </a:lnTo>
                    <a:lnTo>
                      <a:pt x="224" y="75"/>
                    </a:lnTo>
                    <a:lnTo>
                      <a:pt x="222" y="73"/>
                    </a:lnTo>
                    <a:lnTo>
                      <a:pt x="214" y="75"/>
                    </a:lnTo>
                    <a:lnTo>
                      <a:pt x="213" y="77"/>
                    </a:lnTo>
                    <a:lnTo>
                      <a:pt x="205" y="79"/>
                    </a:lnTo>
                    <a:lnTo>
                      <a:pt x="199" y="79"/>
                    </a:lnTo>
                    <a:lnTo>
                      <a:pt x="193" y="79"/>
                    </a:lnTo>
                    <a:lnTo>
                      <a:pt x="190" y="77"/>
                    </a:lnTo>
                    <a:lnTo>
                      <a:pt x="186" y="75"/>
                    </a:lnTo>
                    <a:lnTo>
                      <a:pt x="182" y="69"/>
                    </a:lnTo>
                    <a:lnTo>
                      <a:pt x="182" y="61"/>
                    </a:lnTo>
                    <a:lnTo>
                      <a:pt x="182" y="61"/>
                    </a:lnTo>
                    <a:close/>
                    <a:moveTo>
                      <a:pt x="1" y="0"/>
                    </a:moveTo>
                    <a:lnTo>
                      <a:pt x="0" y="4"/>
                    </a:lnTo>
                    <a:lnTo>
                      <a:pt x="0" y="10"/>
                    </a:lnTo>
                    <a:lnTo>
                      <a:pt x="3" y="17"/>
                    </a:lnTo>
                    <a:lnTo>
                      <a:pt x="9" y="23"/>
                    </a:lnTo>
                    <a:lnTo>
                      <a:pt x="17" y="29"/>
                    </a:lnTo>
                    <a:lnTo>
                      <a:pt x="23" y="35"/>
                    </a:lnTo>
                    <a:lnTo>
                      <a:pt x="28" y="44"/>
                    </a:lnTo>
                    <a:lnTo>
                      <a:pt x="34" y="56"/>
                    </a:lnTo>
                    <a:lnTo>
                      <a:pt x="42" y="60"/>
                    </a:lnTo>
                    <a:lnTo>
                      <a:pt x="48" y="63"/>
                    </a:lnTo>
                    <a:lnTo>
                      <a:pt x="49" y="75"/>
                    </a:lnTo>
                    <a:lnTo>
                      <a:pt x="51" y="86"/>
                    </a:lnTo>
                    <a:lnTo>
                      <a:pt x="59" y="94"/>
                    </a:lnTo>
                    <a:lnTo>
                      <a:pt x="67" y="102"/>
                    </a:lnTo>
                    <a:lnTo>
                      <a:pt x="74" y="117"/>
                    </a:lnTo>
                    <a:lnTo>
                      <a:pt x="80" y="134"/>
                    </a:lnTo>
                    <a:lnTo>
                      <a:pt x="84" y="138"/>
                    </a:lnTo>
                    <a:lnTo>
                      <a:pt x="88" y="142"/>
                    </a:lnTo>
                    <a:lnTo>
                      <a:pt x="92" y="155"/>
                    </a:lnTo>
                    <a:lnTo>
                      <a:pt x="97" y="165"/>
                    </a:lnTo>
                    <a:lnTo>
                      <a:pt x="103" y="167"/>
                    </a:lnTo>
                    <a:lnTo>
                      <a:pt x="109" y="169"/>
                    </a:lnTo>
                    <a:lnTo>
                      <a:pt x="109" y="173"/>
                    </a:lnTo>
                    <a:lnTo>
                      <a:pt x="115" y="177"/>
                    </a:lnTo>
                    <a:lnTo>
                      <a:pt x="120" y="179"/>
                    </a:lnTo>
                    <a:lnTo>
                      <a:pt x="119" y="177"/>
                    </a:lnTo>
                    <a:lnTo>
                      <a:pt x="122" y="173"/>
                    </a:lnTo>
                    <a:lnTo>
                      <a:pt x="126" y="175"/>
                    </a:lnTo>
                    <a:lnTo>
                      <a:pt x="134" y="175"/>
                    </a:lnTo>
                    <a:lnTo>
                      <a:pt x="134" y="169"/>
                    </a:lnTo>
                    <a:lnTo>
                      <a:pt x="134" y="165"/>
                    </a:lnTo>
                    <a:lnTo>
                      <a:pt x="134" y="161"/>
                    </a:lnTo>
                    <a:lnTo>
                      <a:pt x="130" y="157"/>
                    </a:lnTo>
                    <a:lnTo>
                      <a:pt x="130" y="155"/>
                    </a:lnTo>
                    <a:lnTo>
                      <a:pt x="136" y="154"/>
                    </a:lnTo>
                    <a:lnTo>
                      <a:pt x="138" y="148"/>
                    </a:lnTo>
                    <a:lnTo>
                      <a:pt x="138" y="142"/>
                    </a:lnTo>
                    <a:lnTo>
                      <a:pt x="136" y="140"/>
                    </a:lnTo>
                    <a:lnTo>
                      <a:pt x="132" y="136"/>
                    </a:lnTo>
                    <a:lnTo>
                      <a:pt x="132" y="132"/>
                    </a:lnTo>
                    <a:lnTo>
                      <a:pt x="132" y="129"/>
                    </a:lnTo>
                    <a:lnTo>
                      <a:pt x="126" y="129"/>
                    </a:lnTo>
                    <a:lnTo>
                      <a:pt x="120" y="129"/>
                    </a:lnTo>
                    <a:lnTo>
                      <a:pt x="119" y="119"/>
                    </a:lnTo>
                    <a:lnTo>
                      <a:pt x="119" y="109"/>
                    </a:lnTo>
                    <a:lnTo>
                      <a:pt x="111" y="109"/>
                    </a:lnTo>
                    <a:lnTo>
                      <a:pt x="105" y="108"/>
                    </a:lnTo>
                    <a:lnTo>
                      <a:pt x="107" y="98"/>
                    </a:lnTo>
                    <a:lnTo>
                      <a:pt x="107" y="100"/>
                    </a:lnTo>
                    <a:lnTo>
                      <a:pt x="109" y="102"/>
                    </a:lnTo>
                    <a:lnTo>
                      <a:pt x="109" y="96"/>
                    </a:lnTo>
                    <a:lnTo>
                      <a:pt x="107" y="88"/>
                    </a:lnTo>
                    <a:lnTo>
                      <a:pt x="103" y="86"/>
                    </a:lnTo>
                    <a:lnTo>
                      <a:pt x="101" y="84"/>
                    </a:lnTo>
                    <a:lnTo>
                      <a:pt x="101" y="81"/>
                    </a:lnTo>
                    <a:lnTo>
                      <a:pt x="97" y="81"/>
                    </a:lnTo>
                    <a:lnTo>
                      <a:pt x="99" y="77"/>
                    </a:lnTo>
                    <a:lnTo>
                      <a:pt x="99" y="73"/>
                    </a:lnTo>
                    <a:lnTo>
                      <a:pt x="96" y="77"/>
                    </a:lnTo>
                    <a:lnTo>
                      <a:pt x="90" y="81"/>
                    </a:lnTo>
                    <a:lnTo>
                      <a:pt x="90" y="75"/>
                    </a:lnTo>
                    <a:lnTo>
                      <a:pt x="88" y="69"/>
                    </a:lnTo>
                    <a:lnTo>
                      <a:pt x="84" y="67"/>
                    </a:lnTo>
                    <a:lnTo>
                      <a:pt x="80" y="65"/>
                    </a:lnTo>
                    <a:lnTo>
                      <a:pt x="78" y="60"/>
                    </a:lnTo>
                    <a:lnTo>
                      <a:pt x="76" y="56"/>
                    </a:lnTo>
                    <a:lnTo>
                      <a:pt x="74" y="56"/>
                    </a:lnTo>
                    <a:lnTo>
                      <a:pt x="74" y="60"/>
                    </a:lnTo>
                    <a:lnTo>
                      <a:pt x="71" y="58"/>
                    </a:lnTo>
                    <a:lnTo>
                      <a:pt x="67" y="54"/>
                    </a:lnTo>
                    <a:lnTo>
                      <a:pt x="67" y="50"/>
                    </a:lnTo>
                    <a:lnTo>
                      <a:pt x="67" y="44"/>
                    </a:lnTo>
                    <a:lnTo>
                      <a:pt x="65" y="44"/>
                    </a:lnTo>
                    <a:lnTo>
                      <a:pt x="61" y="44"/>
                    </a:lnTo>
                    <a:lnTo>
                      <a:pt x="61" y="42"/>
                    </a:lnTo>
                    <a:lnTo>
                      <a:pt x="61" y="38"/>
                    </a:lnTo>
                    <a:lnTo>
                      <a:pt x="55" y="37"/>
                    </a:lnTo>
                    <a:lnTo>
                      <a:pt x="51" y="35"/>
                    </a:lnTo>
                    <a:lnTo>
                      <a:pt x="49" y="31"/>
                    </a:lnTo>
                    <a:lnTo>
                      <a:pt x="49" y="27"/>
                    </a:lnTo>
                    <a:lnTo>
                      <a:pt x="44" y="23"/>
                    </a:lnTo>
                    <a:lnTo>
                      <a:pt x="38" y="19"/>
                    </a:lnTo>
                    <a:lnTo>
                      <a:pt x="36" y="13"/>
                    </a:lnTo>
                    <a:lnTo>
                      <a:pt x="34" y="8"/>
                    </a:lnTo>
                    <a:lnTo>
                      <a:pt x="24" y="6"/>
                    </a:lnTo>
                    <a:lnTo>
                      <a:pt x="13" y="6"/>
                    </a:lnTo>
                    <a:lnTo>
                      <a:pt x="11" y="4"/>
                    </a:lnTo>
                    <a:lnTo>
                      <a:pt x="9" y="0"/>
                    </a:lnTo>
                    <a:lnTo>
                      <a:pt x="5" y="0"/>
                    </a:lnTo>
                    <a:lnTo>
                      <a:pt x="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8" name="Freeform 166"/>
              <p:cNvSpPr>
                <a:spLocks/>
              </p:cNvSpPr>
              <p:nvPr/>
            </p:nvSpPr>
            <p:spPr bwMode="gray">
              <a:xfrm>
                <a:off x="3578" y="2232"/>
                <a:ext cx="364" cy="453"/>
              </a:xfrm>
              <a:custGeom>
                <a:avLst/>
                <a:gdLst/>
                <a:ahLst/>
                <a:cxnLst>
                  <a:cxn ang="0">
                    <a:pos x="239" y="248"/>
                  </a:cxn>
                  <a:cxn ang="0">
                    <a:pos x="232" y="258"/>
                  </a:cxn>
                  <a:cxn ang="0">
                    <a:pos x="213" y="277"/>
                  </a:cxn>
                  <a:cxn ang="0">
                    <a:pos x="205" y="283"/>
                  </a:cxn>
                  <a:cxn ang="0">
                    <a:pos x="186" y="309"/>
                  </a:cxn>
                  <a:cxn ang="0">
                    <a:pos x="167" y="325"/>
                  </a:cxn>
                  <a:cxn ang="0">
                    <a:pos x="147" y="334"/>
                  </a:cxn>
                  <a:cxn ang="0">
                    <a:pos x="145" y="355"/>
                  </a:cxn>
                  <a:cxn ang="0">
                    <a:pos x="147" y="386"/>
                  </a:cxn>
                  <a:cxn ang="0">
                    <a:pos x="140" y="413"/>
                  </a:cxn>
                  <a:cxn ang="0">
                    <a:pos x="128" y="440"/>
                  </a:cxn>
                  <a:cxn ang="0">
                    <a:pos x="113" y="453"/>
                  </a:cxn>
                  <a:cxn ang="0">
                    <a:pos x="105" y="442"/>
                  </a:cxn>
                  <a:cxn ang="0">
                    <a:pos x="95" y="421"/>
                  </a:cxn>
                  <a:cxn ang="0">
                    <a:pos x="76" y="375"/>
                  </a:cxn>
                  <a:cxn ang="0">
                    <a:pos x="63" y="321"/>
                  </a:cxn>
                  <a:cxn ang="0">
                    <a:pos x="53" y="279"/>
                  </a:cxn>
                  <a:cxn ang="0">
                    <a:pos x="53" y="248"/>
                  </a:cxn>
                  <a:cxn ang="0">
                    <a:pos x="51" y="235"/>
                  </a:cxn>
                  <a:cxn ang="0">
                    <a:pos x="44" y="250"/>
                  </a:cxn>
                  <a:cxn ang="0">
                    <a:pos x="19" y="248"/>
                  </a:cxn>
                  <a:cxn ang="0">
                    <a:pos x="17" y="231"/>
                  </a:cxn>
                  <a:cxn ang="0">
                    <a:pos x="19" y="221"/>
                  </a:cxn>
                  <a:cxn ang="0">
                    <a:pos x="1" y="206"/>
                  </a:cxn>
                  <a:cxn ang="0">
                    <a:pos x="21" y="189"/>
                  </a:cxn>
                  <a:cxn ang="0">
                    <a:pos x="9" y="156"/>
                  </a:cxn>
                  <a:cxn ang="0">
                    <a:pos x="30" y="141"/>
                  </a:cxn>
                  <a:cxn ang="0">
                    <a:pos x="55" y="116"/>
                  </a:cxn>
                  <a:cxn ang="0">
                    <a:pos x="71" y="85"/>
                  </a:cxn>
                  <a:cxn ang="0">
                    <a:pos x="59" y="62"/>
                  </a:cxn>
                  <a:cxn ang="0">
                    <a:pos x="65" y="35"/>
                  </a:cxn>
                  <a:cxn ang="0">
                    <a:pos x="88" y="27"/>
                  </a:cxn>
                  <a:cxn ang="0">
                    <a:pos x="109" y="4"/>
                  </a:cxn>
                  <a:cxn ang="0">
                    <a:pos x="132" y="8"/>
                  </a:cxn>
                  <a:cxn ang="0">
                    <a:pos x="130" y="29"/>
                  </a:cxn>
                  <a:cxn ang="0">
                    <a:pos x="124" y="50"/>
                  </a:cxn>
                  <a:cxn ang="0">
                    <a:pos x="134" y="71"/>
                  </a:cxn>
                  <a:cxn ang="0">
                    <a:pos x="140" y="93"/>
                  </a:cxn>
                  <a:cxn ang="0">
                    <a:pos x="151" y="110"/>
                  </a:cxn>
                  <a:cxn ang="0">
                    <a:pos x="165" y="135"/>
                  </a:cxn>
                  <a:cxn ang="0">
                    <a:pos x="195" y="152"/>
                  </a:cxn>
                  <a:cxn ang="0">
                    <a:pos x="234" y="164"/>
                  </a:cxn>
                  <a:cxn ang="0">
                    <a:pos x="245" y="154"/>
                  </a:cxn>
                  <a:cxn ang="0">
                    <a:pos x="261" y="146"/>
                  </a:cxn>
                  <a:cxn ang="0">
                    <a:pos x="285" y="154"/>
                  </a:cxn>
                  <a:cxn ang="0">
                    <a:pos x="305" y="137"/>
                  </a:cxn>
                  <a:cxn ang="0">
                    <a:pos x="332" y="125"/>
                  </a:cxn>
                  <a:cxn ang="0">
                    <a:pos x="349" y="139"/>
                  </a:cxn>
                  <a:cxn ang="0">
                    <a:pos x="364" y="150"/>
                  </a:cxn>
                  <a:cxn ang="0">
                    <a:pos x="345" y="175"/>
                  </a:cxn>
                  <a:cxn ang="0">
                    <a:pos x="328" y="192"/>
                  </a:cxn>
                  <a:cxn ang="0">
                    <a:pos x="316" y="210"/>
                  </a:cxn>
                  <a:cxn ang="0">
                    <a:pos x="316" y="240"/>
                  </a:cxn>
                  <a:cxn ang="0">
                    <a:pos x="307" y="229"/>
                  </a:cxn>
                  <a:cxn ang="0">
                    <a:pos x="293" y="212"/>
                  </a:cxn>
                  <a:cxn ang="0">
                    <a:pos x="305" y="189"/>
                  </a:cxn>
                  <a:cxn ang="0">
                    <a:pos x="270" y="190"/>
                  </a:cxn>
                  <a:cxn ang="0">
                    <a:pos x="253" y="165"/>
                  </a:cxn>
                  <a:cxn ang="0">
                    <a:pos x="241" y="189"/>
                  </a:cxn>
                  <a:cxn ang="0">
                    <a:pos x="253" y="219"/>
                  </a:cxn>
                  <a:cxn ang="0">
                    <a:pos x="255" y="248"/>
                  </a:cxn>
                </a:cxnLst>
                <a:rect l="0" t="0" r="r" b="b"/>
                <a:pathLst>
                  <a:path w="364" h="453">
                    <a:moveTo>
                      <a:pt x="255" y="248"/>
                    </a:moveTo>
                    <a:lnTo>
                      <a:pt x="251" y="244"/>
                    </a:lnTo>
                    <a:lnTo>
                      <a:pt x="243" y="242"/>
                    </a:lnTo>
                    <a:lnTo>
                      <a:pt x="243" y="246"/>
                    </a:lnTo>
                    <a:lnTo>
                      <a:pt x="239" y="248"/>
                    </a:lnTo>
                    <a:lnTo>
                      <a:pt x="238" y="250"/>
                    </a:lnTo>
                    <a:lnTo>
                      <a:pt x="236" y="252"/>
                    </a:lnTo>
                    <a:lnTo>
                      <a:pt x="234" y="256"/>
                    </a:lnTo>
                    <a:lnTo>
                      <a:pt x="232" y="256"/>
                    </a:lnTo>
                    <a:lnTo>
                      <a:pt x="232" y="258"/>
                    </a:lnTo>
                    <a:lnTo>
                      <a:pt x="234" y="260"/>
                    </a:lnTo>
                    <a:lnTo>
                      <a:pt x="234" y="263"/>
                    </a:lnTo>
                    <a:lnTo>
                      <a:pt x="226" y="271"/>
                    </a:lnTo>
                    <a:lnTo>
                      <a:pt x="216" y="277"/>
                    </a:lnTo>
                    <a:lnTo>
                      <a:pt x="213" y="277"/>
                    </a:lnTo>
                    <a:lnTo>
                      <a:pt x="209" y="277"/>
                    </a:lnTo>
                    <a:lnTo>
                      <a:pt x="209" y="279"/>
                    </a:lnTo>
                    <a:lnTo>
                      <a:pt x="211" y="281"/>
                    </a:lnTo>
                    <a:lnTo>
                      <a:pt x="207" y="283"/>
                    </a:lnTo>
                    <a:lnTo>
                      <a:pt x="205" y="283"/>
                    </a:lnTo>
                    <a:lnTo>
                      <a:pt x="199" y="290"/>
                    </a:lnTo>
                    <a:lnTo>
                      <a:pt x="195" y="300"/>
                    </a:lnTo>
                    <a:lnTo>
                      <a:pt x="190" y="302"/>
                    </a:lnTo>
                    <a:lnTo>
                      <a:pt x="186" y="306"/>
                    </a:lnTo>
                    <a:lnTo>
                      <a:pt x="186" y="309"/>
                    </a:lnTo>
                    <a:lnTo>
                      <a:pt x="180" y="309"/>
                    </a:lnTo>
                    <a:lnTo>
                      <a:pt x="174" y="311"/>
                    </a:lnTo>
                    <a:lnTo>
                      <a:pt x="172" y="317"/>
                    </a:lnTo>
                    <a:lnTo>
                      <a:pt x="170" y="323"/>
                    </a:lnTo>
                    <a:lnTo>
                      <a:pt x="167" y="325"/>
                    </a:lnTo>
                    <a:lnTo>
                      <a:pt x="161" y="327"/>
                    </a:lnTo>
                    <a:lnTo>
                      <a:pt x="159" y="331"/>
                    </a:lnTo>
                    <a:lnTo>
                      <a:pt x="155" y="334"/>
                    </a:lnTo>
                    <a:lnTo>
                      <a:pt x="151" y="334"/>
                    </a:lnTo>
                    <a:lnTo>
                      <a:pt x="147" y="334"/>
                    </a:lnTo>
                    <a:lnTo>
                      <a:pt x="145" y="336"/>
                    </a:lnTo>
                    <a:lnTo>
                      <a:pt x="143" y="340"/>
                    </a:lnTo>
                    <a:lnTo>
                      <a:pt x="145" y="346"/>
                    </a:lnTo>
                    <a:lnTo>
                      <a:pt x="147" y="350"/>
                    </a:lnTo>
                    <a:lnTo>
                      <a:pt x="145" y="355"/>
                    </a:lnTo>
                    <a:lnTo>
                      <a:pt x="143" y="363"/>
                    </a:lnTo>
                    <a:lnTo>
                      <a:pt x="143" y="371"/>
                    </a:lnTo>
                    <a:lnTo>
                      <a:pt x="143" y="377"/>
                    </a:lnTo>
                    <a:lnTo>
                      <a:pt x="145" y="380"/>
                    </a:lnTo>
                    <a:lnTo>
                      <a:pt x="147" y="386"/>
                    </a:lnTo>
                    <a:lnTo>
                      <a:pt x="143" y="394"/>
                    </a:lnTo>
                    <a:lnTo>
                      <a:pt x="140" y="400"/>
                    </a:lnTo>
                    <a:lnTo>
                      <a:pt x="140" y="402"/>
                    </a:lnTo>
                    <a:lnTo>
                      <a:pt x="140" y="405"/>
                    </a:lnTo>
                    <a:lnTo>
                      <a:pt x="140" y="413"/>
                    </a:lnTo>
                    <a:lnTo>
                      <a:pt x="142" y="425"/>
                    </a:lnTo>
                    <a:lnTo>
                      <a:pt x="138" y="425"/>
                    </a:lnTo>
                    <a:lnTo>
                      <a:pt x="136" y="425"/>
                    </a:lnTo>
                    <a:lnTo>
                      <a:pt x="130" y="430"/>
                    </a:lnTo>
                    <a:lnTo>
                      <a:pt x="128" y="440"/>
                    </a:lnTo>
                    <a:lnTo>
                      <a:pt x="126" y="442"/>
                    </a:lnTo>
                    <a:lnTo>
                      <a:pt x="122" y="442"/>
                    </a:lnTo>
                    <a:lnTo>
                      <a:pt x="119" y="448"/>
                    </a:lnTo>
                    <a:lnTo>
                      <a:pt x="117" y="453"/>
                    </a:lnTo>
                    <a:lnTo>
                      <a:pt x="113" y="453"/>
                    </a:lnTo>
                    <a:lnTo>
                      <a:pt x="111" y="453"/>
                    </a:lnTo>
                    <a:lnTo>
                      <a:pt x="109" y="451"/>
                    </a:lnTo>
                    <a:lnTo>
                      <a:pt x="109" y="448"/>
                    </a:lnTo>
                    <a:lnTo>
                      <a:pt x="107" y="446"/>
                    </a:lnTo>
                    <a:lnTo>
                      <a:pt x="105" y="442"/>
                    </a:lnTo>
                    <a:lnTo>
                      <a:pt x="101" y="436"/>
                    </a:lnTo>
                    <a:lnTo>
                      <a:pt x="97" y="432"/>
                    </a:lnTo>
                    <a:lnTo>
                      <a:pt x="99" y="428"/>
                    </a:lnTo>
                    <a:lnTo>
                      <a:pt x="99" y="423"/>
                    </a:lnTo>
                    <a:lnTo>
                      <a:pt x="95" y="421"/>
                    </a:lnTo>
                    <a:lnTo>
                      <a:pt x="94" y="415"/>
                    </a:lnTo>
                    <a:lnTo>
                      <a:pt x="92" y="407"/>
                    </a:lnTo>
                    <a:lnTo>
                      <a:pt x="86" y="398"/>
                    </a:lnTo>
                    <a:lnTo>
                      <a:pt x="80" y="390"/>
                    </a:lnTo>
                    <a:lnTo>
                      <a:pt x="76" y="375"/>
                    </a:lnTo>
                    <a:lnTo>
                      <a:pt x="74" y="357"/>
                    </a:lnTo>
                    <a:lnTo>
                      <a:pt x="69" y="346"/>
                    </a:lnTo>
                    <a:lnTo>
                      <a:pt x="63" y="332"/>
                    </a:lnTo>
                    <a:lnTo>
                      <a:pt x="63" y="327"/>
                    </a:lnTo>
                    <a:lnTo>
                      <a:pt x="63" y="321"/>
                    </a:lnTo>
                    <a:lnTo>
                      <a:pt x="59" y="306"/>
                    </a:lnTo>
                    <a:lnTo>
                      <a:pt x="57" y="296"/>
                    </a:lnTo>
                    <a:lnTo>
                      <a:pt x="55" y="290"/>
                    </a:lnTo>
                    <a:lnTo>
                      <a:pt x="57" y="284"/>
                    </a:lnTo>
                    <a:lnTo>
                      <a:pt x="53" y="279"/>
                    </a:lnTo>
                    <a:lnTo>
                      <a:pt x="51" y="273"/>
                    </a:lnTo>
                    <a:lnTo>
                      <a:pt x="53" y="263"/>
                    </a:lnTo>
                    <a:lnTo>
                      <a:pt x="57" y="256"/>
                    </a:lnTo>
                    <a:lnTo>
                      <a:pt x="55" y="250"/>
                    </a:lnTo>
                    <a:lnTo>
                      <a:pt x="53" y="248"/>
                    </a:lnTo>
                    <a:lnTo>
                      <a:pt x="53" y="244"/>
                    </a:lnTo>
                    <a:lnTo>
                      <a:pt x="55" y="240"/>
                    </a:lnTo>
                    <a:lnTo>
                      <a:pt x="53" y="238"/>
                    </a:lnTo>
                    <a:lnTo>
                      <a:pt x="51" y="238"/>
                    </a:lnTo>
                    <a:lnTo>
                      <a:pt x="51" y="235"/>
                    </a:lnTo>
                    <a:lnTo>
                      <a:pt x="53" y="229"/>
                    </a:lnTo>
                    <a:lnTo>
                      <a:pt x="48" y="233"/>
                    </a:lnTo>
                    <a:lnTo>
                      <a:pt x="48" y="238"/>
                    </a:lnTo>
                    <a:lnTo>
                      <a:pt x="48" y="246"/>
                    </a:lnTo>
                    <a:lnTo>
                      <a:pt x="44" y="250"/>
                    </a:lnTo>
                    <a:lnTo>
                      <a:pt x="40" y="254"/>
                    </a:lnTo>
                    <a:lnTo>
                      <a:pt x="34" y="256"/>
                    </a:lnTo>
                    <a:lnTo>
                      <a:pt x="28" y="258"/>
                    </a:lnTo>
                    <a:lnTo>
                      <a:pt x="23" y="254"/>
                    </a:lnTo>
                    <a:lnTo>
                      <a:pt x="19" y="248"/>
                    </a:lnTo>
                    <a:lnTo>
                      <a:pt x="15" y="242"/>
                    </a:lnTo>
                    <a:lnTo>
                      <a:pt x="11" y="236"/>
                    </a:lnTo>
                    <a:lnTo>
                      <a:pt x="9" y="235"/>
                    </a:lnTo>
                    <a:lnTo>
                      <a:pt x="11" y="231"/>
                    </a:lnTo>
                    <a:lnTo>
                      <a:pt x="17" y="231"/>
                    </a:lnTo>
                    <a:lnTo>
                      <a:pt x="23" y="229"/>
                    </a:lnTo>
                    <a:lnTo>
                      <a:pt x="28" y="221"/>
                    </a:lnTo>
                    <a:lnTo>
                      <a:pt x="32" y="213"/>
                    </a:lnTo>
                    <a:lnTo>
                      <a:pt x="24" y="219"/>
                    </a:lnTo>
                    <a:lnTo>
                      <a:pt x="19" y="221"/>
                    </a:lnTo>
                    <a:lnTo>
                      <a:pt x="13" y="219"/>
                    </a:lnTo>
                    <a:lnTo>
                      <a:pt x="3" y="217"/>
                    </a:lnTo>
                    <a:lnTo>
                      <a:pt x="3" y="212"/>
                    </a:lnTo>
                    <a:lnTo>
                      <a:pt x="1" y="206"/>
                    </a:lnTo>
                    <a:lnTo>
                      <a:pt x="1" y="206"/>
                    </a:lnTo>
                    <a:lnTo>
                      <a:pt x="0" y="206"/>
                    </a:lnTo>
                    <a:lnTo>
                      <a:pt x="3" y="200"/>
                    </a:lnTo>
                    <a:lnTo>
                      <a:pt x="5" y="192"/>
                    </a:lnTo>
                    <a:lnTo>
                      <a:pt x="13" y="190"/>
                    </a:lnTo>
                    <a:lnTo>
                      <a:pt x="21" y="189"/>
                    </a:lnTo>
                    <a:lnTo>
                      <a:pt x="19" y="181"/>
                    </a:lnTo>
                    <a:lnTo>
                      <a:pt x="13" y="175"/>
                    </a:lnTo>
                    <a:lnTo>
                      <a:pt x="13" y="169"/>
                    </a:lnTo>
                    <a:lnTo>
                      <a:pt x="17" y="165"/>
                    </a:lnTo>
                    <a:lnTo>
                      <a:pt x="9" y="156"/>
                    </a:lnTo>
                    <a:lnTo>
                      <a:pt x="13" y="152"/>
                    </a:lnTo>
                    <a:lnTo>
                      <a:pt x="19" y="148"/>
                    </a:lnTo>
                    <a:lnTo>
                      <a:pt x="21" y="142"/>
                    </a:lnTo>
                    <a:lnTo>
                      <a:pt x="24" y="146"/>
                    </a:lnTo>
                    <a:lnTo>
                      <a:pt x="30" y="141"/>
                    </a:lnTo>
                    <a:lnTo>
                      <a:pt x="36" y="135"/>
                    </a:lnTo>
                    <a:lnTo>
                      <a:pt x="40" y="131"/>
                    </a:lnTo>
                    <a:lnTo>
                      <a:pt x="42" y="123"/>
                    </a:lnTo>
                    <a:lnTo>
                      <a:pt x="51" y="119"/>
                    </a:lnTo>
                    <a:lnTo>
                      <a:pt x="55" y="116"/>
                    </a:lnTo>
                    <a:lnTo>
                      <a:pt x="57" y="110"/>
                    </a:lnTo>
                    <a:lnTo>
                      <a:pt x="63" y="106"/>
                    </a:lnTo>
                    <a:lnTo>
                      <a:pt x="63" y="98"/>
                    </a:lnTo>
                    <a:lnTo>
                      <a:pt x="65" y="91"/>
                    </a:lnTo>
                    <a:lnTo>
                      <a:pt x="71" y="85"/>
                    </a:lnTo>
                    <a:lnTo>
                      <a:pt x="72" y="79"/>
                    </a:lnTo>
                    <a:lnTo>
                      <a:pt x="72" y="73"/>
                    </a:lnTo>
                    <a:lnTo>
                      <a:pt x="67" y="68"/>
                    </a:lnTo>
                    <a:lnTo>
                      <a:pt x="63" y="64"/>
                    </a:lnTo>
                    <a:lnTo>
                      <a:pt x="59" y="62"/>
                    </a:lnTo>
                    <a:lnTo>
                      <a:pt x="57" y="50"/>
                    </a:lnTo>
                    <a:lnTo>
                      <a:pt x="53" y="47"/>
                    </a:lnTo>
                    <a:lnTo>
                      <a:pt x="55" y="41"/>
                    </a:lnTo>
                    <a:lnTo>
                      <a:pt x="61" y="37"/>
                    </a:lnTo>
                    <a:lnTo>
                      <a:pt x="65" y="35"/>
                    </a:lnTo>
                    <a:lnTo>
                      <a:pt x="69" y="37"/>
                    </a:lnTo>
                    <a:lnTo>
                      <a:pt x="72" y="35"/>
                    </a:lnTo>
                    <a:lnTo>
                      <a:pt x="74" y="33"/>
                    </a:lnTo>
                    <a:lnTo>
                      <a:pt x="80" y="29"/>
                    </a:lnTo>
                    <a:lnTo>
                      <a:pt x="88" y="27"/>
                    </a:lnTo>
                    <a:lnTo>
                      <a:pt x="94" y="23"/>
                    </a:lnTo>
                    <a:lnTo>
                      <a:pt x="97" y="20"/>
                    </a:lnTo>
                    <a:lnTo>
                      <a:pt x="101" y="16"/>
                    </a:lnTo>
                    <a:lnTo>
                      <a:pt x="103" y="8"/>
                    </a:lnTo>
                    <a:lnTo>
                      <a:pt x="109" y="4"/>
                    </a:lnTo>
                    <a:lnTo>
                      <a:pt x="113" y="0"/>
                    </a:lnTo>
                    <a:lnTo>
                      <a:pt x="119" y="0"/>
                    </a:lnTo>
                    <a:lnTo>
                      <a:pt x="122" y="2"/>
                    </a:lnTo>
                    <a:lnTo>
                      <a:pt x="130" y="2"/>
                    </a:lnTo>
                    <a:lnTo>
                      <a:pt x="132" y="8"/>
                    </a:lnTo>
                    <a:lnTo>
                      <a:pt x="136" y="12"/>
                    </a:lnTo>
                    <a:lnTo>
                      <a:pt x="138" y="18"/>
                    </a:lnTo>
                    <a:lnTo>
                      <a:pt x="134" y="22"/>
                    </a:lnTo>
                    <a:lnTo>
                      <a:pt x="134" y="25"/>
                    </a:lnTo>
                    <a:lnTo>
                      <a:pt x="130" y="29"/>
                    </a:lnTo>
                    <a:lnTo>
                      <a:pt x="126" y="33"/>
                    </a:lnTo>
                    <a:lnTo>
                      <a:pt x="124" y="39"/>
                    </a:lnTo>
                    <a:lnTo>
                      <a:pt x="122" y="41"/>
                    </a:lnTo>
                    <a:lnTo>
                      <a:pt x="119" y="47"/>
                    </a:lnTo>
                    <a:lnTo>
                      <a:pt x="124" y="50"/>
                    </a:lnTo>
                    <a:lnTo>
                      <a:pt x="128" y="54"/>
                    </a:lnTo>
                    <a:lnTo>
                      <a:pt x="126" y="64"/>
                    </a:lnTo>
                    <a:lnTo>
                      <a:pt x="132" y="66"/>
                    </a:lnTo>
                    <a:lnTo>
                      <a:pt x="134" y="66"/>
                    </a:lnTo>
                    <a:lnTo>
                      <a:pt x="134" y="71"/>
                    </a:lnTo>
                    <a:lnTo>
                      <a:pt x="132" y="77"/>
                    </a:lnTo>
                    <a:lnTo>
                      <a:pt x="134" y="81"/>
                    </a:lnTo>
                    <a:lnTo>
                      <a:pt x="130" y="83"/>
                    </a:lnTo>
                    <a:lnTo>
                      <a:pt x="132" y="89"/>
                    </a:lnTo>
                    <a:lnTo>
                      <a:pt x="140" y="93"/>
                    </a:lnTo>
                    <a:lnTo>
                      <a:pt x="143" y="94"/>
                    </a:lnTo>
                    <a:lnTo>
                      <a:pt x="151" y="96"/>
                    </a:lnTo>
                    <a:lnTo>
                      <a:pt x="155" y="100"/>
                    </a:lnTo>
                    <a:lnTo>
                      <a:pt x="159" y="104"/>
                    </a:lnTo>
                    <a:lnTo>
                      <a:pt x="151" y="110"/>
                    </a:lnTo>
                    <a:lnTo>
                      <a:pt x="147" y="118"/>
                    </a:lnTo>
                    <a:lnTo>
                      <a:pt x="149" y="125"/>
                    </a:lnTo>
                    <a:lnTo>
                      <a:pt x="155" y="127"/>
                    </a:lnTo>
                    <a:lnTo>
                      <a:pt x="157" y="133"/>
                    </a:lnTo>
                    <a:lnTo>
                      <a:pt x="165" y="135"/>
                    </a:lnTo>
                    <a:lnTo>
                      <a:pt x="170" y="139"/>
                    </a:lnTo>
                    <a:lnTo>
                      <a:pt x="180" y="142"/>
                    </a:lnTo>
                    <a:lnTo>
                      <a:pt x="188" y="142"/>
                    </a:lnTo>
                    <a:lnTo>
                      <a:pt x="191" y="146"/>
                    </a:lnTo>
                    <a:lnTo>
                      <a:pt x="195" y="152"/>
                    </a:lnTo>
                    <a:lnTo>
                      <a:pt x="201" y="152"/>
                    </a:lnTo>
                    <a:lnTo>
                      <a:pt x="207" y="158"/>
                    </a:lnTo>
                    <a:lnTo>
                      <a:pt x="216" y="158"/>
                    </a:lnTo>
                    <a:lnTo>
                      <a:pt x="228" y="164"/>
                    </a:lnTo>
                    <a:lnTo>
                      <a:pt x="234" y="164"/>
                    </a:lnTo>
                    <a:lnTo>
                      <a:pt x="241" y="165"/>
                    </a:lnTo>
                    <a:lnTo>
                      <a:pt x="247" y="164"/>
                    </a:lnTo>
                    <a:lnTo>
                      <a:pt x="249" y="162"/>
                    </a:lnTo>
                    <a:lnTo>
                      <a:pt x="249" y="158"/>
                    </a:lnTo>
                    <a:lnTo>
                      <a:pt x="245" y="154"/>
                    </a:lnTo>
                    <a:lnTo>
                      <a:pt x="249" y="150"/>
                    </a:lnTo>
                    <a:lnTo>
                      <a:pt x="249" y="142"/>
                    </a:lnTo>
                    <a:lnTo>
                      <a:pt x="253" y="141"/>
                    </a:lnTo>
                    <a:lnTo>
                      <a:pt x="257" y="141"/>
                    </a:lnTo>
                    <a:lnTo>
                      <a:pt x="261" y="146"/>
                    </a:lnTo>
                    <a:lnTo>
                      <a:pt x="262" y="150"/>
                    </a:lnTo>
                    <a:lnTo>
                      <a:pt x="266" y="154"/>
                    </a:lnTo>
                    <a:lnTo>
                      <a:pt x="272" y="154"/>
                    </a:lnTo>
                    <a:lnTo>
                      <a:pt x="278" y="152"/>
                    </a:lnTo>
                    <a:lnTo>
                      <a:pt x="285" y="154"/>
                    </a:lnTo>
                    <a:lnTo>
                      <a:pt x="297" y="154"/>
                    </a:lnTo>
                    <a:lnTo>
                      <a:pt x="301" y="152"/>
                    </a:lnTo>
                    <a:lnTo>
                      <a:pt x="301" y="146"/>
                    </a:lnTo>
                    <a:lnTo>
                      <a:pt x="299" y="137"/>
                    </a:lnTo>
                    <a:lnTo>
                      <a:pt x="305" y="137"/>
                    </a:lnTo>
                    <a:lnTo>
                      <a:pt x="310" y="133"/>
                    </a:lnTo>
                    <a:lnTo>
                      <a:pt x="316" y="129"/>
                    </a:lnTo>
                    <a:lnTo>
                      <a:pt x="322" y="129"/>
                    </a:lnTo>
                    <a:lnTo>
                      <a:pt x="326" y="131"/>
                    </a:lnTo>
                    <a:lnTo>
                      <a:pt x="332" y="125"/>
                    </a:lnTo>
                    <a:lnTo>
                      <a:pt x="335" y="127"/>
                    </a:lnTo>
                    <a:lnTo>
                      <a:pt x="343" y="129"/>
                    </a:lnTo>
                    <a:lnTo>
                      <a:pt x="343" y="137"/>
                    </a:lnTo>
                    <a:lnTo>
                      <a:pt x="345" y="139"/>
                    </a:lnTo>
                    <a:lnTo>
                      <a:pt x="349" y="139"/>
                    </a:lnTo>
                    <a:lnTo>
                      <a:pt x="353" y="139"/>
                    </a:lnTo>
                    <a:lnTo>
                      <a:pt x="356" y="141"/>
                    </a:lnTo>
                    <a:lnTo>
                      <a:pt x="362" y="142"/>
                    </a:lnTo>
                    <a:lnTo>
                      <a:pt x="364" y="146"/>
                    </a:lnTo>
                    <a:lnTo>
                      <a:pt x="364" y="150"/>
                    </a:lnTo>
                    <a:lnTo>
                      <a:pt x="364" y="160"/>
                    </a:lnTo>
                    <a:lnTo>
                      <a:pt x="360" y="165"/>
                    </a:lnTo>
                    <a:lnTo>
                      <a:pt x="356" y="165"/>
                    </a:lnTo>
                    <a:lnTo>
                      <a:pt x="349" y="165"/>
                    </a:lnTo>
                    <a:lnTo>
                      <a:pt x="345" y="175"/>
                    </a:lnTo>
                    <a:lnTo>
                      <a:pt x="345" y="179"/>
                    </a:lnTo>
                    <a:lnTo>
                      <a:pt x="339" y="183"/>
                    </a:lnTo>
                    <a:lnTo>
                      <a:pt x="335" y="189"/>
                    </a:lnTo>
                    <a:lnTo>
                      <a:pt x="330" y="190"/>
                    </a:lnTo>
                    <a:lnTo>
                      <a:pt x="328" y="192"/>
                    </a:lnTo>
                    <a:lnTo>
                      <a:pt x="332" y="196"/>
                    </a:lnTo>
                    <a:lnTo>
                      <a:pt x="332" y="200"/>
                    </a:lnTo>
                    <a:lnTo>
                      <a:pt x="326" y="206"/>
                    </a:lnTo>
                    <a:lnTo>
                      <a:pt x="324" y="213"/>
                    </a:lnTo>
                    <a:lnTo>
                      <a:pt x="316" y="210"/>
                    </a:lnTo>
                    <a:lnTo>
                      <a:pt x="316" y="221"/>
                    </a:lnTo>
                    <a:lnTo>
                      <a:pt x="318" y="227"/>
                    </a:lnTo>
                    <a:lnTo>
                      <a:pt x="320" y="233"/>
                    </a:lnTo>
                    <a:lnTo>
                      <a:pt x="318" y="236"/>
                    </a:lnTo>
                    <a:lnTo>
                      <a:pt x="316" y="240"/>
                    </a:lnTo>
                    <a:lnTo>
                      <a:pt x="314" y="242"/>
                    </a:lnTo>
                    <a:lnTo>
                      <a:pt x="310" y="240"/>
                    </a:lnTo>
                    <a:lnTo>
                      <a:pt x="307" y="242"/>
                    </a:lnTo>
                    <a:lnTo>
                      <a:pt x="307" y="235"/>
                    </a:lnTo>
                    <a:lnTo>
                      <a:pt x="307" y="229"/>
                    </a:lnTo>
                    <a:lnTo>
                      <a:pt x="301" y="219"/>
                    </a:lnTo>
                    <a:lnTo>
                      <a:pt x="299" y="225"/>
                    </a:lnTo>
                    <a:lnTo>
                      <a:pt x="293" y="225"/>
                    </a:lnTo>
                    <a:lnTo>
                      <a:pt x="291" y="221"/>
                    </a:lnTo>
                    <a:lnTo>
                      <a:pt x="293" y="212"/>
                    </a:lnTo>
                    <a:lnTo>
                      <a:pt x="297" y="206"/>
                    </a:lnTo>
                    <a:lnTo>
                      <a:pt x="297" y="202"/>
                    </a:lnTo>
                    <a:lnTo>
                      <a:pt x="301" y="198"/>
                    </a:lnTo>
                    <a:lnTo>
                      <a:pt x="299" y="192"/>
                    </a:lnTo>
                    <a:lnTo>
                      <a:pt x="305" y="189"/>
                    </a:lnTo>
                    <a:lnTo>
                      <a:pt x="297" y="189"/>
                    </a:lnTo>
                    <a:lnTo>
                      <a:pt x="289" y="190"/>
                    </a:lnTo>
                    <a:lnTo>
                      <a:pt x="282" y="190"/>
                    </a:lnTo>
                    <a:lnTo>
                      <a:pt x="274" y="190"/>
                    </a:lnTo>
                    <a:lnTo>
                      <a:pt x="270" y="190"/>
                    </a:lnTo>
                    <a:lnTo>
                      <a:pt x="268" y="181"/>
                    </a:lnTo>
                    <a:lnTo>
                      <a:pt x="270" y="173"/>
                    </a:lnTo>
                    <a:lnTo>
                      <a:pt x="266" y="169"/>
                    </a:lnTo>
                    <a:lnTo>
                      <a:pt x="259" y="171"/>
                    </a:lnTo>
                    <a:lnTo>
                      <a:pt x="253" y="165"/>
                    </a:lnTo>
                    <a:lnTo>
                      <a:pt x="249" y="171"/>
                    </a:lnTo>
                    <a:lnTo>
                      <a:pt x="255" y="177"/>
                    </a:lnTo>
                    <a:lnTo>
                      <a:pt x="253" y="183"/>
                    </a:lnTo>
                    <a:lnTo>
                      <a:pt x="245" y="187"/>
                    </a:lnTo>
                    <a:lnTo>
                      <a:pt x="241" y="189"/>
                    </a:lnTo>
                    <a:lnTo>
                      <a:pt x="243" y="198"/>
                    </a:lnTo>
                    <a:lnTo>
                      <a:pt x="243" y="202"/>
                    </a:lnTo>
                    <a:lnTo>
                      <a:pt x="251" y="206"/>
                    </a:lnTo>
                    <a:lnTo>
                      <a:pt x="255" y="210"/>
                    </a:lnTo>
                    <a:lnTo>
                      <a:pt x="253" y="219"/>
                    </a:lnTo>
                    <a:lnTo>
                      <a:pt x="257" y="223"/>
                    </a:lnTo>
                    <a:lnTo>
                      <a:pt x="257" y="233"/>
                    </a:lnTo>
                    <a:lnTo>
                      <a:pt x="253" y="238"/>
                    </a:lnTo>
                    <a:lnTo>
                      <a:pt x="255" y="248"/>
                    </a:lnTo>
                    <a:lnTo>
                      <a:pt x="255" y="24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39" name="Freeform 167"/>
              <p:cNvSpPr>
                <a:spLocks noEditPoints="1"/>
              </p:cNvSpPr>
              <p:nvPr/>
            </p:nvSpPr>
            <p:spPr bwMode="gray">
              <a:xfrm>
                <a:off x="2428" y="1641"/>
                <a:ext cx="130" cy="68"/>
              </a:xfrm>
              <a:custGeom>
                <a:avLst/>
                <a:gdLst/>
                <a:ahLst/>
                <a:cxnLst>
                  <a:cxn ang="0">
                    <a:pos x="98" y="10"/>
                  </a:cxn>
                  <a:cxn ang="0">
                    <a:pos x="86" y="12"/>
                  </a:cxn>
                  <a:cxn ang="0">
                    <a:pos x="77" y="12"/>
                  </a:cxn>
                  <a:cxn ang="0">
                    <a:pos x="75" y="18"/>
                  </a:cxn>
                  <a:cxn ang="0">
                    <a:pos x="67" y="10"/>
                  </a:cxn>
                  <a:cxn ang="0">
                    <a:pos x="65" y="10"/>
                  </a:cxn>
                  <a:cxn ang="0">
                    <a:pos x="59" y="12"/>
                  </a:cxn>
                  <a:cxn ang="0">
                    <a:pos x="54" y="18"/>
                  </a:cxn>
                  <a:cxn ang="0">
                    <a:pos x="48" y="10"/>
                  </a:cxn>
                  <a:cxn ang="0">
                    <a:pos x="40" y="23"/>
                  </a:cxn>
                  <a:cxn ang="0">
                    <a:pos x="35" y="23"/>
                  </a:cxn>
                  <a:cxn ang="0">
                    <a:pos x="36" y="14"/>
                  </a:cxn>
                  <a:cxn ang="0">
                    <a:pos x="29" y="8"/>
                  </a:cxn>
                  <a:cxn ang="0">
                    <a:pos x="23" y="10"/>
                  </a:cxn>
                  <a:cxn ang="0">
                    <a:pos x="27" y="16"/>
                  </a:cxn>
                  <a:cxn ang="0">
                    <a:pos x="19" y="14"/>
                  </a:cxn>
                  <a:cxn ang="0">
                    <a:pos x="11" y="16"/>
                  </a:cxn>
                  <a:cxn ang="0">
                    <a:pos x="6" y="23"/>
                  </a:cxn>
                  <a:cxn ang="0">
                    <a:pos x="4" y="29"/>
                  </a:cxn>
                  <a:cxn ang="0">
                    <a:pos x="21" y="21"/>
                  </a:cxn>
                  <a:cxn ang="0">
                    <a:pos x="21" y="33"/>
                  </a:cxn>
                  <a:cxn ang="0">
                    <a:pos x="13" y="37"/>
                  </a:cxn>
                  <a:cxn ang="0">
                    <a:pos x="6" y="43"/>
                  </a:cxn>
                  <a:cxn ang="0">
                    <a:pos x="27" y="45"/>
                  </a:cxn>
                  <a:cxn ang="0">
                    <a:pos x="19" y="54"/>
                  </a:cxn>
                  <a:cxn ang="0">
                    <a:pos x="27" y="58"/>
                  </a:cxn>
                  <a:cxn ang="0">
                    <a:pos x="38" y="56"/>
                  </a:cxn>
                  <a:cxn ang="0">
                    <a:pos x="52" y="62"/>
                  </a:cxn>
                  <a:cxn ang="0">
                    <a:pos x="48" y="68"/>
                  </a:cxn>
                  <a:cxn ang="0">
                    <a:pos x="77" y="62"/>
                  </a:cxn>
                  <a:cxn ang="0">
                    <a:pos x="86" y="60"/>
                  </a:cxn>
                  <a:cxn ang="0">
                    <a:pos x="92" y="58"/>
                  </a:cxn>
                  <a:cxn ang="0">
                    <a:pos x="106" y="50"/>
                  </a:cxn>
                  <a:cxn ang="0">
                    <a:pos x="119" y="43"/>
                  </a:cxn>
                  <a:cxn ang="0">
                    <a:pos x="127" y="37"/>
                  </a:cxn>
                  <a:cxn ang="0">
                    <a:pos x="129" y="29"/>
                  </a:cxn>
                  <a:cxn ang="0">
                    <a:pos x="121" y="20"/>
                  </a:cxn>
                  <a:cxn ang="0">
                    <a:pos x="115" y="20"/>
                  </a:cxn>
                  <a:cxn ang="0">
                    <a:pos x="113" y="12"/>
                  </a:cxn>
                  <a:cxn ang="0">
                    <a:pos x="117" y="6"/>
                  </a:cxn>
                  <a:cxn ang="0">
                    <a:pos x="109" y="10"/>
                  </a:cxn>
                  <a:cxn ang="0">
                    <a:pos x="102" y="2"/>
                  </a:cxn>
                  <a:cxn ang="0">
                    <a:pos x="15" y="4"/>
                  </a:cxn>
                  <a:cxn ang="0">
                    <a:pos x="25" y="2"/>
                  </a:cxn>
                  <a:cxn ang="0">
                    <a:pos x="15" y="0"/>
                  </a:cxn>
                </a:cxnLst>
                <a:rect l="0" t="0" r="r" b="b"/>
                <a:pathLst>
                  <a:path w="130" h="68">
                    <a:moveTo>
                      <a:pt x="98" y="2"/>
                    </a:moveTo>
                    <a:lnTo>
                      <a:pt x="98" y="6"/>
                    </a:lnTo>
                    <a:lnTo>
                      <a:pt x="98" y="10"/>
                    </a:lnTo>
                    <a:lnTo>
                      <a:pt x="90" y="8"/>
                    </a:lnTo>
                    <a:lnTo>
                      <a:pt x="86" y="8"/>
                    </a:lnTo>
                    <a:lnTo>
                      <a:pt x="86" y="12"/>
                    </a:lnTo>
                    <a:lnTo>
                      <a:pt x="81" y="12"/>
                    </a:lnTo>
                    <a:lnTo>
                      <a:pt x="79" y="14"/>
                    </a:lnTo>
                    <a:lnTo>
                      <a:pt x="77" y="12"/>
                    </a:lnTo>
                    <a:lnTo>
                      <a:pt x="73" y="10"/>
                    </a:lnTo>
                    <a:lnTo>
                      <a:pt x="73" y="14"/>
                    </a:lnTo>
                    <a:lnTo>
                      <a:pt x="75" y="18"/>
                    </a:lnTo>
                    <a:lnTo>
                      <a:pt x="71" y="18"/>
                    </a:lnTo>
                    <a:lnTo>
                      <a:pt x="69" y="16"/>
                    </a:lnTo>
                    <a:lnTo>
                      <a:pt x="67" y="10"/>
                    </a:lnTo>
                    <a:lnTo>
                      <a:pt x="67" y="6"/>
                    </a:lnTo>
                    <a:lnTo>
                      <a:pt x="65" y="8"/>
                    </a:lnTo>
                    <a:lnTo>
                      <a:pt x="65" y="10"/>
                    </a:lnTo>
                    <a:lnTo>
                      <a:pt x="61" y="10"/>
                    </a:lnTo>
                    <a:lnTo>
                      <a:pt x="59" y="10"/>
                    </a:lnTo>
                    <a:lnTo>
                      <a:pt x="59" y="12"/>
                    </a:lnTo>
                    <a:lnTo>
                      <a:pt x="58" y="14"/>
                    </a:lnTo>
                    <a:lnTo>
                      <a:pt x="58" y="18"/>
                    </a:lnTo>
                    <a:lnTo>
                      <a:pt x="54" y="18"/>
                    </a:lnTo>
                    <a:lnTo>
                      <a:pt x="52" y="14"/>
                    </a:lnTo>
                    <a:lnTo>
                      <a:pt x="52" y="10"/>
                    </a:lnTo>
                    <a:lnTo>
                      <a:pt x="48" y="10"/>
                    </a:lnTo>
                    <a:lnTo>
                      <a:pt x="48" y="16"/>
                    </a:lnTo>
                    <a:lnTo>
                      <a:pt x="48" y="23"/>
                    </a:lnTo>
                    <a:lnTo>
                      <a:pt x="40" y="23"/>
                    </a:lnTo>
                    <a:lnTo>
                      <a:pt x="38" y="27"/>
                    </a:lnTo>
                    <a:lnTo>
                      <a:pt x="36" y="29"/>
                    </a:lnTo>
                    <a:lnTo>
                      <a:pt x="35" y="23"/>
                    </a:lnTo>
                    <a:lnTo>
                      <a:pt x="36" y="21"/>
                    </a:lnTo>
                    <a:lnTo>
                      <a:pt x="36" y="16"/>
                    </a:lnTo>
                    <a:lnTo>
                      <a:pt x="36" y="14"/>
                    </a:lnTo>
                    <a:lnTo>
                      <a:pt x="33" y="14"/>
                    </a:lnTo>
                    <a:lnTo>
                      <a:pt x="31" y="10"/>
                    </a:lnTo>
                    <a:lnTo>
                      <a:pt x="29" y="8"/>
                    </a:lnTo>
                    <a:lnTo>
                      <a:pt x="27" y="8"/>
                    </a:lnTo>
                    <a:lnTo>
                      <a:pt x="21" y="8"/>
                    </a:lnTo>
                    <a:lnTo>
                      <a:pt x="23" y="10"/>
                    </a:lnTo>
                    <a:lnTo>
                      <a:pt x="25" y="12"/>
                    </a:lnTo>
                    <a:lnTo>
                      <a:pt x="27" y="14"/>
                    </a:lnTo>
                    <a:lnTo>
                      <a:pt x="27" y="16"/>
                    </a:lnTo>
                    <a:lnTo>
                      <a:pt x="27" y="18"/>
                    </a:lnTo>
                    <a:lnTo>
                      <a:pt x="25" y="18"/>
                    </a:lnTo>
                    <a:lnTo>
                      <a:pt x="19" y="14"/>
                    </a:lnTo>
                    <a:lnTo>
                      <a:pt x="15" y="14"/>
                    </a:lnTo>
                    <a:lnTo>
                      <a:pt x="13" y="16"/>
                    </a:lnTo>
                    <a:lnTo>
                      <a:pt x="11" y="16"/>
                    </a:lnTo>
                    <a:lnTo>
                      <a:pt x="13" y="20"/>
                    </a:lnTo>
                    <a:lnTo>
                      <a:pt x="10" y="21"/>
                    </a:lnTo>
                    <a:lnTo>
                      <a:pt x="6" y="23"/>
                    </a:lnTo>
                    <a:lnTo>
                      <a:pt x="4" y="25"/>
                    </a:lnTo>
                    <a:lnTo>
                      <a:pt x="0" y="27"/>
                    </a:lnTo>
                    <a:lnTo>
                      <a:pt x="4" y="29"/>
                    </a:lnTo>
                    <a:lnTo>
                      <a:pt x="10" y="29"/>
                    </a:lnTo>
                    <a:lnTo>
                      <a:pt x="15" y="25"/>
                    </a:lnTo>
                    <a:lnTo>
                      <a:pt x="21" y="21"/>
                    </a:lnTo>
                    <a:lnTo>
                      <a:pt x="23" y="25"/>
                    </a:lnTo>
                    <a:lnTo>
                      <a:pt x="27" y="33"/>
                    </a:lnTo>
                    <a:lnTo>
                      <a:pt x="21" y="33"/>
                    </a:lnTo>
                    <a:lnTo>
                      <a:pt x="15" y="33"/>
                    </a:lnTo>
                    <a:lnTo>
                      <a:pt x="13" y="35"/>
                    </a:lnTo>
                    <a:lnTo>
                      <a:pt x="13" y="37"/>
                    </a:lnTo>
                    <a:lnTo>
                      <a:pt x="8" y="39"/>
                    </a:lnTo>
                    <a:lnTo>
                      <a:pt x="4" y="39"/>
                    </a:lnTo>
                    <a:lnTo>
                      <a:pt x="6" y="43"/>
                    </a:lnTo>
                    <a:lnTo>
                      <a:pt x="13" y="41"/>
                    </a:lnTo>
                    <a:lnTo>
                      <a:pt x="23" y="41"/>
                    </a:lnTo>
                    <a:lnTo>
                      <a:pt x="27" y="45"/>
                    </a:lnTo>
                    <a:lnTo>
                      <a:pt x="33" y="50"/>
                    </a:lnTo>
                    <a:lnTo>
                      <a:pt x="25" y="52"/>
                    </a:lnTo>
                    <a:lnTo>
                      <a:pt x="19" y="54"/>
                    </a:lnTo>
                    <a:lnTo>
                      <a:pt x="21" y="56"/>
                    </a:lnTo>
                    <a:lnTo>
                      <a:pt x="23" y="60"/>
                    </a:lnTo>
                    <a:lnTo>
                      <a:pt x="27" y="58"/>
                    </a:lnTo>
                    <a:lnTo>
                      <a:pt x="31" y="58"/>
                    </a:lnTo>
                    <a:lnTo>
                      <a:pt x="33" y="56"/>
                    </a:lnTo>
                    <a:lnTo>
                      <a:pt x="38" y="56"/>
                    </a:lnTo>
                    <a:lnTo>
                      <a:pt x="44" y="58"/>
                    </a:lnTo>
                    <a:lnTo>
                      <a:pt x="52" y="60"/>
                    </a:lnTo>
                    <a:lnTo>
                      <a:pt x="52" y="62"/>
                    </a:lnTo>
                    <a:lnTo>
                      <a:pt x="50" y="64"/>
                    </a:lnTo>
                    <a:lnTo>
                      <a:pt x="48" y="66"/>
                    </a:lnTo>
                    <a:lnTo>
                      <a:pt x="48" y="68"/>
                    </a:lnTo>
                    <a:lnTo>
                      <a:pt x="75" y="68"/>
                    </a:lnTo>
                    <a:lnTo>
                      <a:pt x="77" y="64"/>
                    </a:lnTo>
                    <a:lnTo>
                      <a:pt x="77" y="62"/>
                    </a:lnTo>
                    <a:lnTo>
                      <a:pt x="75" y="56"/>
                    </a:lnTo>
                    <a:lnTo>
                      <a:pt x="81" y="58"/>
                    </a:lnTo>
                    <a:lnTo>
                      <a:pt x="86" y="60"/>
                    </a:lnTo>
                    <a:lnTo>
                      <a:pt x="88" y="58"/>
                    </a:lnTo>
                    <a:lnTo>
                      <a:pt x="92" y="56"/>
                    </a:lnTo>
                    <a:lnTo>
                      <a:pt x="92" y="58"/>
                    </a:lnTo>
                    <a:lnTo>
                      <a:pt x="96" y="58"/>
                    </a:lnTo>
                    <a:lnTo>
                      <a:pt x="100" y="54"/>
                    </a:lnTo>
                    <a:lnTo>
                      <a:pt x="106" y="50"/>
                    </a:lnTo>
                    <a:lnTo>
                      <a:pt x="107" y="50"/>
                    </a:lnTo>
                    <a:lnTo>
                      <a:pt x="111" y="50"/>
                    </a:lnTo>
                    <a:lnTo>
                      <a:pt x="119" y="43"/>
                    </a:lnTo>
                    <a:lnTo>
                      <a:pt x="125" y="35"/>
                    </a:lnTo>
                    <a:lnTo>
                      <a:pt x="123" y="37"/>
                    </a:lnTo>
                    <a:lnTo>
                      <a:pt x="127" y="37"/>
                    </a:lnTo>
                    <a:lnTo>
                      <a:pt x="127" y="39"/>
                    </a:lnTo>
                    <a:lnTo>
                      <a:pt x="130" y="37"/>
                    </a:lnTo>
                    <a:lnTo>
                      <a:pt x="129" y="29"/>
                    </a:lnTo>
                    <a:lnTo>
                      <a:pt x="129" y="23"/>
                    </a:lnTo>
                    <a:lnTo>
                      <a:pt x="123" y="21"/>
                    </a:lnTo>
                    <a:lnTo>
                      <a:pt x="121" y="20"/>
                    </a:lnTo>
                    <a:lnTo>
                      <a:pt x="117" y="21"/>
                    </a:lnTo>
                    <a:lnTo>
                      <a:pt x="115" y="23"/>
                    </a:lnTo>
                    <a:lnTo>
                      <a:pt x="115" y="20"/>
                    </a:lnTo>
                    <a:lnTo>
                      <a:pt x="117" y="18"/>
                    </a:lnTo>
                    <a:lnTo>
                      <a:pt x="115" y="14"/>
                    </a:lnTo>
                    <a:lnTo>
                      <a:pt x="113" y="12"/>
                    </a:lnTo>
                    <a:lnTo>
                      <a:pt x="115" y="8"/>
                    </a:lnTo>
                    <a:lnTo>
                      <a:pt x="119" y="6"/>
                    </a:lnTo>
                    <a:lnTo>
                      <a:pt x="117" y="6"/>
                    </a:lnTo>
                    <a:lnTo>
                      <a:pt x="111" y="8"/>
                    </a:lnTo>
                    <a:lnTo>
                      <a:pt x="111" y="10"/>
                    </a:lnTo>
                    <a:lnTo>
                      <a:pt x="109" y="10"/>
                    </a:lnTo>
                    <a:lnTo>
                      <a:pt x="107" y="6"/>
                    </a:lnTo>
                    <a:lnTo>
                      <a:pt x="106" y="4"/>
                    </a:lnTo>
                    <a:lnTo>
                      <a:pt x="102" y="2"/>
                    </a:lnTo>
                    <a:lnTo>
                      <a:pt x="98" y="2"/>
                    </a:lnTo>
                    <a:close/>
                    <a:moveTo>
                      <a:pt x="15" y="0"/>
                    </a:moveTo>
                    <a:lnTo>
                      <a:pt x="15" y="4"/>
                    </a:lnTo>
                    <a:lnTo>
                      <a:pt x="19" y="4"/>
                    </a:lnTo>
                    <a:lnTo>
                      <a:pt x="27" y="4"/>
                    </a:lnTo>
                    <a:lnTo>
                      <a:pt x="25" y="2"/>
                    </a:lnTo>
                    <a:lnTo>
                      <a:pt x="25" y="0"/>
                    </a:lnTo>
                    <a:lnTo>
                      <a:pt x="19" y="0"/>
                    </a:lnTo>
                    <a:lnTo>
                      <a:pt x="1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0" name="Freeform 168"/>
              <p:cNvSpPr>
                <a:spLocks/>
              </p:cNvSpPr>
              <p:nvPr/>
            </p:nvSpPr>
            <p:spPr bwMode="gray">
              <a:xfrm>
                <a:off x="2931" y="2012"/>
                <a:ext cx="88" cy="59"/>
              </a:xfrm>
              <a:custGeom>
                <a:avLst/>
                <a:gdLst/>
                <a:ahLst/>
                <a:cxnLst>
                  <a:cxn ang="0">
                    <a:pos x="61" y="52"/>
                  </a:cxn>
                  <a:cxn ang="0">
                    <a:pos x="63" y="52"/>
                  </a:cxn>
                  <a:cxn ang="0">
                    <a:pos x="65" y="52"/>
                  </a:cxn>
                  <a:cxn ang="0">
                    <a:pos x="67" y="50"/>
                  </a:cxn>
                  <a:cxn ang="0">
                    <a:pos x="73" y="44"/>
                  </a:cxn>
                  <a:cxn ang="0">
                    <a:pos x="77" y="32"/>
                  </a:cxn>
                  <a:cxn ang="0">
                    <a:pos x="78" y="23"/>
                  </a:cxn>
                  <a:cxn ang="0">
                    <a:pos x="84" y="19"/>
                  </a:cxn>
                  <a:cxn ang="0">
                    <a:pos x="86" y="15"/>
                  </a:cxn>
                  <a:cxn ang="0">
                    <a:pos x="88" y="7"/>
                  </a:cxn>
                  <a:cxn ang="0">
                    <a:pos x="88" y="4"/>
                  </a:cxn>
                  <a:cxn ang="0">
                    <a:pos x="86" y="4"/>
                  </a:cxn>
                  <a:cxn ang="0">
                    <a:pos x="82" y="2"/>
                  </a:cxn>
                  <a:cxn ang="0">
                    <a:pos x="78" y="0"/>
                  </a:cxn>
                  <a:cxn ang="0">
                    <a:pos x="73" y="0"/>
                  </a:cxn>
                  <a:cxn ang="0">
                    <a:pos x="67" y="0"/>
                  </a:cxn>
                  <a:cxn ang="0">
                    <a:pos x="61" y="2"/>
                  </a:cxn>
                  <a:cxn ang="0">
                    <a:pos x="57" y="4"/>
                  </a:cxn>
                  <a:cxn ang="0">
                    <a:pos x="57" y="6"/>
                  </a:cxn>
                  <a:cxn ang="0">
                    <a:pos x="55" y="6"/>
                  </a:cxn>
                  <a:cxn ang="0">
                    <a:pos x="52" y="4"/>
                  </a:cxn>
                  <a:cxn ang="0">
                    <a:pos x="48" y="4"/>
                  </a:cxn>
                  <a:cxn ang="0">
                    <a:pos x="42" y="6"/>
                  </a:cxn>
                  <a:cxn ang="0">
                    <a:pos x="36" y="6"/>
                  </a:cxn>
                  <a:cxn ang="0">
                    <a:pos x="34" y="6"/>
                  </a:cxn>
                  <a:cxn ang="0">
                    <a:pos x="36" y="11"/>
                  </a:cxn>
                  <a:cxn ang="0">
                    <a:pos x="36" y="11"/>
                  </a:cxn>
                  <a:cxn ang="0">
                    <a:pos x="30" y="11"/>
                  </a:cxn>
                  <a:cxn ang="0">
                    <a:pos x="23" y="9"/>
                  </a:cxn>
                  <a:cxn ang="0">
                    <a:pos x="19" y="9"/>
                  </a:cxn>
                  <a:cxn ang="0">
                    <a:pos x="13" y="7"/>
                  </a:cxn>
                  <a:cxn ang="0">
                    <a:pos x="9" y="6"/>
                  </a:cxn>
                  <a:cxn ang="0">
                    <a:pos x="7" y="6"/>
                  </a:cxn>
                  <a:cxn ang="0">
                    <a:pos x="7" y="7"/>
                  </a:cxn>
                  <a:cxn ang="0">
                    <a:pos x="7" y="9"/>
                  </a:cxn>
                  <a:cxn ang="0">
                    <a:pos x="7" y="11"/>
                  </a:cxn>
                  <a:cxn ang="0">
                    <a:pos x="7" y="15"/>
                  </a:cxn>
                  <a:cxn ang="0">
                    <a:pos x="4" y="19"/>
                  </a:cxn>
                  <a:cxn ang="0">
                    <a:pos x="0" y="21"/>
                  </a:cxn>
                  <a:cxn ang="0">
                    <a:pos x="0" y="23"/>
                  </a:cxn>
                  <a:cxn ang="0">
                    <a:pos x="2" y="25"/>
                  </a:cxn>
                  <a:cxn ang="0">
                    <a:pos x="2" y="27"/>
                  </a:cxn>
                  <a:cxn ang="0">
                    <a:pos x="2" y="30"/>
                  </a:cxn>
                  <a:cxn ang="0">
                    <a:pos x="2" y="32"/>
                  </a:cxn>
                  <a:cxn ang="0">
                    <a:pos x="6" y="34"/>
                  </a:cxn>
                  <a:cxn ang="0">
                    <a:pos x="9" y="40"/>
                  </a:cxn>
                  <a:cxn ang="0">
                    <a:pos x="13" y="46"/>
                  </a:cxn>
                  <a:cxn ang="0">
                    <a:pos x="19" y="52"/>
                  </a:cxn>
                  <a:cxn ang="0">
                    <a:pos x="25" y="55"/>
                  </a:cxn>
                  <a:cxn ang="0">
                    <a:pos x="29" y="57"/>
                  </a:cxn>
                  <a:cxn ang="0">
                    <a:pos x="34" y="59"/>
                  </a:cxn>
                  <a:cxn ang="0">
                    <a:pos x="38" y="59"/>
                  </a:cxn>
                  <a:cxn ang="0">
                    <a:pos x="40" y="59"/>
                  </a:cxn>
                  <a:cxn ang="0">
                    <a:pos x="44" y="57"/>
                  </a:cxn>
                  <a:cxn ang="0">
                    <a:pos x="46" y="55"/>
                  </a:cxn>
                  <a:cxn ang="0">
                    <a:pos x="50" y="52"/>
                  </a:cxn>
                  <a:cxn ang="0">
                    <a:pos x="55" y="52"/>
                  </a:cxn>
                  <a:cxn ang="0">
                    <a:pos x="57" y="52"/>
                  </a:cxn>
                  <a:cxn ang="0">
                    <a:pos x="61" y="52"/>
                  </a:cxn>
                </a:cxnLst>
                <a:rect l="0" t="0" r="r" b="b"/>
                <a:pathLst>
                  <a:path w="88" h="59">
                    <a:moveTo>
                      <a:pt x="61" y="52"/>
                    </a:moveTo>
                    <a:lnTo>
                      <a:pt x="63" y="52"/>
                    </a:lnTo>
                    <a:lnTo>
                      <a:pt x="65" y="52"/>
                    </a:lnTo>
                    <a:lnTo>
                      <a:pt x="67" y="50"/>
                    </a:lnTo>
                    <a:lnTo>
                      <a:pt x="73" y="44"/>
                    </a:lnTo>
                    <a:lnTo>
                      <a:pt x="77" y="32"/>
                    </a:lnTo>
                    <a:lnTo>
                      <a:pt x="78" y="23"/>
                    </a:lnTo>
                    <a:lnTo>
                      <a:pt x="84" y="19"/>
                    </a:lnTo>
                    <a:lnTo>
                      <a:pt x="86" y="15"/>
                    </a:lnTo>
                    <a:lnTo>
                      <a:pt x="88" y="7"/>
                    </a:lnTo>
                    <a:lnTo>
                      <a:pt x="88" y="4"/>
                    </a:lnTo>
                    <a:lnTo>
                      <a:pt x="86" y="4"/>
                    </a:lnTo>
                    <a:lnTo>
                      <a:pt x="82" y="2"/>
                    </a:lnTo>
                    <a:lnTo>
                      <a:pt x="78" y="0"/>
                    </a:lnTo>
                    <a:lnTo>
                      <a:pt x="73" y="0"/>
                    </a:lnTo>
                    <a:lnTo>
                      <a:pt x="67" y="0"/>
                    </a:lnTo>
                    <a:lnTo>
                      <a:pt x="61" y="2"/>
                    </a:lnTo>
                    <a:lnTo>
                      <a:pt x="57" y="4"/>
                    </a:lnTo>
                    <a:lnTo>
                      <a:pt x="57" y="6"/>
                    </a:lnTo>
                    <a:lnTo>
                      <a:pt x="55" y="6"/>
                    </a:lnTo>
                    <a:lnTo>
                      <a:pt x="52" y="4"/>
                    </a:lnTo>
                    <a:lnTo>
                      <a:pt x="48" y="4"/>
                    </a:lnTo>
                    <a:lnTo>
                      <a:pt x="42" y="6"/>
                    </a:lnTo>
                    <a:lnTo>
                      <a:pt x="36" y="6"/>
                    </a:lnTo>
                    <a:lnTo>
                      <a:pt x="34" y="6"/>
                    </a:lnTo>
                    <a:lnTo>
                      <a:pt x="36" y="11"/>
                    </a:lnTo>
                    <a:lnTo>
                      <a:pt x="36" y="11"/>
                    </a:lnTo>
                    <a:lnTo>
                      <a:pt x="30" y="11"/>
                    </a:lnTo>
                    <a:lnTo>
                      <a:pt x="23" y="9"/>
                    </a:lnTo>
                    <a:lnTo>
                      <a:pt x="19" y="9"/>
                    </a:lnTo>
                    <a:lnTo>
                      <a:pt x="13" y="7"/>
                    </a:lnTo>
                    <a:lnTo>
                      <a:pt x="9" y="6"/>
                    </a:lnTo>
                    <a:lnTo>
                      <a:pt x="7" y="6"/>
                    </a:lnTo>
                    <a:lnTo>
                      <a:pt x="7" y="7"/>
                    </a:lnTo>
                    <a:lnTo>
                      <a:pt x="7" y="9"/>
                    </a:lnTo>
                    <a:lnTo>
                      <a:pt x="7" y="11"/>
                    </a:lnTo>
                    <a:lnTo>
                      <a:pt x="7" y="15"/>
                    </a:lnTo>
                    <a:lnTo>
                      <a:pt x="4" y="19"/>
                    </a:lnTo>
                    <a:lnTo>
                      <a:pt x="0" y="21"/>
                    </a:lnTo>
                    <a:lnTo>
                      <a:pt x="0" y="23"/>
                    </a:lnTo>
                    <a:lnTo>
                      <a:pt x="2" y="25"/>
                    </a:lnTo>
                    <a:lnTo>
                      <a:pt x="2" y="27"/>
                    </a:lnTo>
                    <a:lnTo>
                      <a:pt x="2" y="30"/>
                    </a:lnTo>
                    <a:lnTo>
                      <a:pt x="2" y="32"/>
                    </a:lnTo>
                    <a:lnTo>
                      <a:pt x="6" y="34"/>
                    </a:lnTo>
                    <a:lnTo>
                      <a:pt x="9" y="40"/>
                    </a:lnTo>
                    <a:lnTo>
                      <a:pt x="13" y="46"/>
                    </a:lnTo>
                    <a:lnTo>
                      <a:pt x="19" y="52"/>
                    </a:lnTo>
                    <a:lnTo>
                      <a:pt x="25" y="55"/>
                    </a:lnTo>
                    <a:lnTo>
                      <a:pt x="29" y="57"/>
                    </a:lnTo>
                    <a:lnTo>
                      <a:pt x="34" y="59"/>
                    </a:lnTo>
                    <a:lnTo>
                      <a:pt x="38" y="59"/>
                    </a:lnTo>
                    <a:lnTo>
                      <a:pt x="40" y="59"/>
                    </a:lnTo>
                    <a:lnTo>
                      <a:pt x="44" y="57"/>
                    </a:lnTo>
                    <a:lnTo>
                      <a:pt x="46" y="55"/>
                    </a:lnTo>
                    <a:lnTo>
                      <a:pt x="50" y="52"/>
                    </a:lnTo>
                    <a:lnTo>
                      <a:pt x="55" y="52"/>
                    </a:lnTo>
                    <a:lnTo>
                      <a:pt x="57" y="52"/>
                    </a:lnTo>
                    <a:lnTo>
                      <a:pt x="61" y="5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1" name="Freeform 169"/>
              <p:cNvSpPr>
                <a:spLocks/>
              </p:cNvSpPr>
              <p:nvPr/>
            </p:nvSpPr>
            <p:spPr bwMode="gray">
              <a:xfrm>
                <a:off x="1612" y="2557"/>
                <a:ext cx="79" cy="44"/>
              </a:xfrm>
              <a:custGeom>
                <a:avLst/>
                <a:gdLst/>
                <a:ahLst/>
                <a:cxnLst>
                  <a:cxn ang="0">
                    <a:pos x="79" y="15"/>
                  </a:cxn>
                  <a:cxn ang="0">
                    <a:pos x="73" y="15"/>
                  </a:cxn>
                  <a:cxn ang="0">
                    <a:pos x="69" y="13"/>
                  </a:cxn>
                  <a:cxn ang="0">
                    <a:pos x="66" y="9"/>
                  </a:cxn>
                  <a:cxn ang="0">
                    <a:pos x="66" y="4"/>
                  </a:cxn>
                  <a:cxn ang="0">
                    <a:pos x="56" y="2"/>
                  </a:cxn>
                  <a:cxn ang="0">
                    <a:pos x="48" y="0"/>
                  </a:cxn>
                  <a:cxn ang="0">
                    <a:pos x="39" y="2"/>
                  </a:cxn>
                  <a:cxn ang="0">
                    <a:pos x="33" y="6"/>
                  </a:cxn>
                  <a:cxn ang="0">
                    <a:pos x="21" y="6"/>
                  </a:cxn>
                  <a:cxn ang="0">
                    <a:pos x="12" y="6"/>
                  </a:cxn>
                  <a:cxn ang="0">
                    <a:pos x="12" y="6"/>
                  </a:cxn>
                  <a:cxn ang="0">
                    <a:pos x="12" y="7"/>
                  </a:cxn>
                  <a:cxn ang="0">
                    <a:pos x="8" y="7"/>
                  </a:cxn>
                  <a:cxn ang="0">
                    <a:pos x="4" y="9"/>
                  </a:cxn>
                  <a:cxn ang="0">
                    <a:pos x="4" y="13"/>
                  </a:cxn>
                  <a:cxn ang="0">
                    <a:pos x="2" y="19"/>
                  </a:cxn>
                  <a:cxn ang="0">
                    <a:pos x="0" y="21"/>
                  </a:cxn>
                  <a:cxn ang="0">
                    <a:pos x="6" y="23"/>
                  </a:cxn>
                  <a:cxn ang="0">
                    <a:pos x="12" y="25"/>
                  </a:cxn>
                  <a:cxn ang="0">
                    <a:pos x="16" y="27"/>
                  </a:cxn>
                  <a:cxn ang="0">
                    <a:pos x="20" y="29"/>
                  </a:cxn>
                  <a:cxn ang="0">
                    <a:pos x="23" y="30"/>
                  </a:cxn>
                  <a:cxn ang="0">
                    <a:pos x="25" y="30"/>
                  </a:cxn>
                  <a:cxn ang="0">
                    <a:pos x="25" y="40"/>
                  </a:cxn>
                  <a:cxn ang="0">
                    <a:pos x="27" y="40"/>
                  </a:cxn>
                  <a:cxn ang="0">
                    <a:pos x="27" y="44"/>
                  </a:cxn>
                  <a:cxn ang="0">
                    <a:pos x="29" y="44"/>
                  </a:cxn>
                  <a:cxn ang="0">
                    <a:pos x="31" y="42"/>
                  </a:cxn>
                  <a:cxn ang="0">
                    <a:pos x="33" y="36"/>
                  </a:cxn>
                  <a:cxn ang="0">
                    <a:pos x="31" y="30"/>
                  </a:cxn>
                  <a:cxn ang="0">
                    <a:pos x="35" y="30"/>
                  </a:cxn>
                  <a:cxn ang="0">
                    <a:pos x="41" y="27"/>
                  </a:cxn>
                  <a:cxn ang="0">
                    <a:pos x="46" y="27"/>
                  </a:cxn>
                  <a:cxn ang="0">
                    <a:pos x="48" y="29"/>
                  </a:cxn>
                  <a:cxn ang="0">
                    <a:pos x="50" y="30"/>
                  </a:cxn>
                  <a:cxn ang="0">
                    <a:pos x="54" y="29"/>
                  </a:cxn>
                  <a:cxn ang="0">
                    <a:pos x="60" y="27"/>
                  </a:cxn>
                  <a:cxn ang="0">
                    <a:pos x="64" y="25"/>
                  </a:cxn>
                  <a:cxn ang="0">
                    <a:pos x="66" y="21"/>
                  </a:cxn>
                  <a:cxn ang="0">
                    <a:pos x="68" y="19"/>
                  </a:cxn>
                  <a:cxn ang="0">
                    <a:pos x="77" y="19"/>
                  </a:cxn>
                  <a:cxn ang="0">
                    <a:pos x="79" y="15"/>
                  </a:cxn>
                </a:cxnLst>
                <a:rect l="0" t="0" r="r" b="b"/>
                <a:pathLst>
                  <a:path w="79" h="44">
                    <a:moveTo>
                      <a:pt x="79" y="15"/>
                    </a:moveTo>
                    <a:lnTo>
                      <a:pt x="73" y="15"/>
                    </a:lnTo>
                    <a:lnTo>
                      <a:pt x="69" y="13"/>
                    </a:lnTo>
                    <a:lnTo>
                      <a:pt x="66" y="9"/>
                    </a:lnTo>
                    <a:lnTo>
                      <a:pt x="66" y="4"/>
                    </a:lnTo>
                    <a:lnTo>
                      <a:pt x="56" y="2"/>
                    </a:lnTo>
                    <a:lnTo>
                      <a:pt x="48" y="0"/>
                    </a:lnTo>
                    <a:lnTo>
                      <a:pt x="39" y="2"/>
                    </a:lnTo>
                    <a:lnTo>
                      <a:pt x="33" y="6"/>
                    </a:lnTo>
                    <a:lnTo>
                      <a:pt x="21" y="6"/>
                    </a:lnTo>
                    <a:lnTo>
                      <a:pt x="12" y="6"/>
                    </a:lnTo>
                    <a:lnTo>
                      <a:pt x="12" y="6"/>
                    </a:lnTo>
                    <a:lnTo>
                      <a:pt x="12" y="7"/>
                    </a:lnTo>
                    <a:lnTo>
                      <a:pt x="8" y="7"/>
                    </a:lnTo>
                    <a:lnTo>
                      <a:pt x="4" y="9"/>
                    </a:lnTo>
                    <a:lnTo>
                      <a:pt x="4" y="13"/>
                    </a:lnTo>
                    <a:lnTo>
                      <a:pt x="2" y="19"/>
                    </a:lnTo>
                    <a:lnTo>
                      <a:pt x="0" y="21"/>
                    </a:lnTo>
                    <a:lnTo>
                      <a:pt x="6" y="23"/>
                    </a:lnTo>
                    <a:lnTo>
                      <a:pt x="12" y="25"/>
                    </a:lnTo>
                    <a:lnTo>
                      <a:pt x="16" y="27"/>
                    </a:lnTo>
                    <a:lnTo>
                      <a:pt x="20" y="29"/>
                    </a:lnTo>
                    <a:lnTo>
                      <a:pt x="23" y="30"/>
                    </a:lnTo>
                    <a:lnTo>
                      <a:pt x="25" y="30"/>
                    </a:lnTo>
                    <a:lnTo>
                      <a:pt x="25" y="40"/>
                    </a:lnTo>
                    <a:lnTo>
                      <a:pt x="27" y="40"/>
                    </a:lnTo>
                    <a:lnTo>
                      <a:pt x="27" y="44"/>
                    </a:lnTo>
                    <a:lnTo>
                      <a:pt x="29" y="44"/>
                    </a:lnTo>
                    <a:lnTo>
                      <a:pt x="31" y="42"/>
                    </a:lnTo>
                    <a:lnTo>
                      <a:pt x="33" y="36"/>
                    </a:lnTo>
                    <a:lnTo>
                      <a:pt x="31" y="30"/>
                    </a:lnTo>
                    <a:lnTo>
                      <a:pt x="35" y="30"/>
                    </a:lnTo>
                    <a:lnTo>
                      <a:pt x="41" y="27"/>
                    </a:lnTo>
                    <a:lnTo>
                      <a:pt x="46" y="27"/>
                    </a:lnTo>
                    <a:lnTo>
                      <a:pt x="48" y="29"/>
                    </a:lnTo>
                    <a:lnTo>
                      <a:pt x="50" y="30"/>
                    </a:lnTo>
                    <a:lnTo>
                      <a:pt x="54" y="29"/>
                    </a:lnTo>
                    <a:lnTo>
                      <a:pt x="60" y="27"/>
                    </a:lnTo>
                    <a:lnTo>
                      <a:pt x="64" y="25"/>
                    </a:lnTo>
                    <a:lnTo>
                      <a:pt x="66" y="21"/>
                    </a:lnTo>
                    <a:lnTo>
                      <a:pt x="68" y="19"/>
                    </a:lnTo>
                    <a:lnTo>
                      <a:pt x="77" y="19"/>
                    </a:lnTo>
                    <a:lnTo>
                      <a:pt x="79" y="1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2" name="Freeform 170"/>
              <p:cNvSpPr>
                <a:spLocks/>
              </p:cNvSpPr>
              <p:nvPr/>
            </p:nvSpPr>
            <p:spPr bwMode="gray">
              <a:xfrm>
                <a:off x="1798" y="2499"/>
                <a:ext cx="35" cy="25"/>
              </a:xfrm>
              <a:custGeom>
                <a:avLst/>
                <a:gdLst/>
                <a:ahLst/>
                <a:cxnLst>
                  <a:cxn ang="0">
                    <a:pos x="35" y="25"/>
                  </a:cxn>
                  <a:cxn ang="0">
                    <a:pos x="35" y="23"/>
                  </a:cxn>
                  <a:cxn ang="0">
                    <a:pos x="35" y="19"/>
                  </a:cxn>
                  <a:cxn ang="0">
                    <a:pos x="33" y="17"/>
                  </a:cxn>
                  <a:cxn ang="0">
                    <a:pos x="31" y="16"/>
                  </a:cxn>
                  <a:cxn ang="0">
                    <a:pos x="33" y="14"/>
                  </a:cxn>
                  <a:cxn ang="0">
                    <a:pos x="33" y="10"/>
                  </a:cxn>
                  <a:cxn ang="0">
                    <a:pos x="33" y="0"/>
                  </a:cxn>
                  <a:cxn ang="0">
                    <a:pos x="25" y="0"/>
                  </a:cxn>
                  <a:cxn ang="0">
                    <a:pos x="18" y="0"/>
                  </a:cxn>
                  <a:cxn ang="0">
                    <a:pos x="20" y="2"/>
                  </a:cxn>
                  <a:cxn ang="0">
                    <a:pos x="24" y="2"/>
                  </a:cxn>
                  <a:cxn ang="0">
                    <a:pos x="22" y="6"/>
                  </a:cxn>
                  <a:cxn ang="0">
                    <a:pos x="22" y="8"/>
                  </a:cxn>
                  <a:cxn ang="0">
                    <a:pos x="22" y="10"/>
                  </a:cxn>
                  <a:cxn ang="0">
                    <a:pos x="24" y="14"/>
                  </a:cxn>
                  <a:cxn ang="0">
                    <a:pos x="25" y="14"/>
                  </a:cxn>
                  <a:cxn ang="0">
                    <a:pos x="25" y="17"/>
                  </a:cxn>
                  <a:cxn ang="0">
                    <a:pos x="25" y="19"/>
                  </a:cxn>
                  <a:cxn ang="0">
                    <a:pos x="25" y="21"/>
                  </a:cxn>
                  <a:cxn ang="0">
                    <a:pos x="18" y="19"/>
                  </a:cxn>
                  <a:cxn ang="0">
                    <a:pos x="12" y="19"/>
                  </a:cxn>
                  <a:cxn ang="0">
                    <a:pos x="6" y="17"/>
                  </a:cxn>
                  <a:cxn ang="0">
                    <a:pos x="2" y="16"/>
                  </a:cxn>
                  <a:cxn ang="0">
                    <a:pos x="0" y="19"/>
                  </a:cxn>
                  <a:cxn ang="0">
                    <a:pos x="0" y="23"/>
                  </a:cxn>
                  <a:cxn ang="0">
                    <a:pos x="2" y="25"/>
                  </a:cxn>
                  <a:cxn ang="0">
                    <a:pos x="4" y="25"/>
                  </a:cxn>
                  <a:cxn ang="0">
                    <a:pos x="18" y="25"/>
                  </a:cxn>
                  <a:cxn ang="0">
                    <a:pos x="35" y="25"/>
                  </a:cxn>
                </a:cxnLst>
                <a:rect l="0" t="0" r="r" b="b"/>
                <a:pathLst>
                  <a:path w="35" h="25">
                    <a:moveTo>
                      <a:pt x="35" y="25"/>
                    </a:moveTo>
                    <a:lnTo>
                      <a:pt x="35" y="23"/>
                    </a:lnTo>
                    <a:lnTo>
                      <a:pt x="35" y="19"/>
                    </a:lnTo>
                    <a:lnTo>
                      <a:pt x="33" y="17"/>
                    </a:lnTo>
                    <a:lnTo>
                      <a:pt x="31" y="16"/>
                    </a:lnTo>
                    <a:lnTo>
                      <a:pt x="33" y="14"/>
                    </a:lnTo>
                    <a:lnTo>
                      <a:pt x="33" y="10"/>
                    </a:lnTo>
                    <a:lnTo>
                      <a:pt x="33" y="0"/>
                    </a:lnTo>
                    <a:lnTo>
                      <a:pt x="25" y="0"/>
                    </a:lnTo>
                    <a:lnTo>
                      <a:pt x="18" y="0"/>
                    </a:lnTo>
                    <a:lnTo>
                      <a:pt x="20" y="2"/>
                    </a:lnTo>
                    <a:lnTo>
                      <a:pt x="24" y="2"/>
                    </a:lnTo>
                    <a:lnTo>
                      <a:pt x="22" y="6"/>
                    </a:lnTo>
                    <a:lnTo>
                      <a:pt x="22" y="8"/>
                    </a:lnTo>
                    <a:lnTo>
                      <a:pt x="22" y="10"/>
                    </a:lnTo>
                    <a:lnTo>
                      <a:pt x="24" y="14"/>
                    </a:lnTo>
                    <a:lnTo>
                      <a:pt x="25" y="14"/>
                    </a:lnTo>
                    <a:lnTo>
                      <a:pt x="25" y="17"/>
                    </a:lnTo>
                    <a:lnTo>
                      <a:pt x="25" y="19"/>
                    </a:lnTo>
                    <a:lnTo>
                      <a:pt x="25" y="21"/>
                    </a:lnTo>
                    <a:lnTo>
                      <a:pt x="18" y="19"/>
                    </a:lnTo>
                    <a:lnTo>
                      <a:pt x="12" y="19"/>
                    </a:lnTo>
                    <a:lnTo>
                      <a:pt x="6" y="17"/>
                    </a:lnTo>
                    <a:lnTo>
                      <a:pt x="2" y="16"/>
                    </a:lnTo>
                    <a:lnTo>
                      <a:pt x="0" y="19"/>
                    </a:lnTo>
                    <a:lnTo>
                      <a:pt x="0" y="23"/>
                    </a:lnTo>
                    <a:lnTo>
                      <a:pt x="2" y="25"/>
                    </a:lnTo>
                    <a:lnTo>
                      <a:pt x="4" y="25"/>
                    </a:lnTo>
                    <a:lnTo>
                      <a:pt x="18" y="25"/>
                    </a:lnTo>
                    <a:lnTo>
                      <a:pt x="35" y="2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3" name="Freeform 171"/>
              <p:cNvSpPr>
                <a:spLocks/>
              </p:cNvSpPr>
              <p:nvPr/>
            </p:nvSpPr>
            <p:spPr bwMode="gray">
              <a:xfrm>
                <a:off x="1956" y="2676"/>
                <a:ext cx="59" cy="119"/>
              </a:xfrm>
              <a:custGeom>
                <a:avLst/>
                <a:gdLst/>
                <a:ahLst/>
                <a:cxnLst>
                  <a:cxn ang="0">
                    <a:pos x="57" y="34"/>
                  </a:cxn>
                  <a:cxn ang="0">
                    <a:pos x="54" y="29"/>
                  </a:cxn>
                  <a:cxn ang="0">
                    <a:pos x="50" y="27"/>
                  </a:cxn>
                  <a:cxn ang="0">
                    <a:pos x="44" y="25"/>
                  </a:cxn>
                  <a:cxn ang="0">
                    <a:pos x="40" y="29"/>
                  </a:cxn>
                  <a:cxn ang="0">
                    <a:pos x="38" y="32"/>
                  </a:cxn>
                  <a:cxn ang="0">
                    <a:pos x="36" y="23"/>
                  </a:cxn>
                  <a:cxn ang="0">
                    <a:pos x="36" y="11"/>
                  </a:cxn>
                  <a:cxn ang="0">
                    <a:pos x="34" y="7"/>
                  </a:cxn>
                  <a:cxn ang="0">
                    <a:pos x="29" y="5"/>
                  </a:cxn>
                  <a:cxn ang="0">
                    <a:pos x="25" y="0"/>
                  </a:cxn>
                  <a:cxn ang="0">
                    <a:pos x="21" y="0"/>
                  </a:cxn>
                  <a:cxn ang="0">
                    <a:pos x="19" y="5"/>
                  </a:cxn>
                  <a:cxn ang="0">
                    <a:pos x="13" y="9"/>
                  </a:cxn>
                  <a:cxn ang="0">
                    <a:pos x="6" y="13"/>
                  </a:cxn>
                  <a:cxn ang="0">
                    <a:pos x="11" y="19"/>
                  </a:cxn>
                  <a:cxn ang="0">
                    <a:pos x="13" y="23"/>
                  </a:cxn>
                  <a:cxn ang="0">
                    <a:pos x="11" y="29"/>
                  </a:cxn>
                  <a:cxn ang="0">
                    <a:pos x="4" y="32"/>
                  </a:cxn>
                  <a:cxn ang="0">
                    <a:pos x="0" y="36"/>
                  </a:cxn>
                  <a:cxn ang="0">
                    <a:pos x="13" y="55"/>
                  </a:cxn>
                  <a:cxn ang="0">
                    <a:pos x="23" y="57"/>
                  </a:cxn>
                  <a:cxn ang="0">
                    <a:pos x="19" y="63"/>
                  </a:cxn>
                  <a:cxn ang="0">
                    <a:pos x="25" y="67"/>
                  </a:cxn>
                  <a:cxn ang="0">
                    <a:pos x="25" y="71"/>
                  </a:cxn>
                  <a:cxn ang="0">
                    <a:pos x="25" y="77"/>
                  </a:cxn>
                  <a:cxn ang="0">
                    <a:pos x="19" y="82"/>
                  </a:cxn>
                  <a:cxn ang="0">
                    <a:pos x="17" y="101"/>
                  </a:cxn>
                  <a:cxn ang="0">
                    <a:pos x="21" y="109"/>
                  </a:cxn>
                  <a:cxn ang="0">
                    <a:pos x="27" y="115"/>
                  </a:cxn>
                  <a:cxn ang="0">
                    <a:pos x="32" y="119"/>
                  </a:cxn>
                  <a:cxn ang="0">
                    <a:pos x="38" y="115"/>
                  </a:cxn>
                  <a:cxn ang="0">
                    <a:pos x="42" y="111"/>
                  </a:cxn>
                  <a:cxn ang="0">
                    <a:pos x="48" y="107"/>
                  </a:cxn>
                  <a:cxn ang="0">
                    <a:pos x="54" y="109"/>
                  </a:cxn>
                  <a:cxn ang="0">
                    <a:pos x="50" y="90"/>
                  </a:cxn>
                  <a:cxn ang="0">
                    <a:pos x="50" y="82"/>
                  </a:cxn>
                  <a:cxn ang="0">
                    <a:pos x="46" y="78"/>
                  </a:cxn>
                  <a:cxn ang="0">
                    <a:pos x="48" y="69"/>
                  </a:cxn>
                  <a:cxn ang="0">
                    <a:pos x="46" y="61"/>
                  </a:cxn>
                  <a:cxn ang="0">
                    <a:pos x="52" y="55"/>
                  </a:cxn>
                  <a:cxn ang="0">
                    <a:pos x="54" y="48"/>
                  </a:cxn>
                  <a:cxn ang="0">
                    <a:pos x="59" y="40"/>
                  </a:cxn>
                </a:cxnLst>
                <a:rect l="0" t="0" r="r" b="b"/>
                <a:pathLst>
                  <a:path w="59" h="119">
                    <a:moveTo>
                      <a:pt x="59" y="40"/>
                    </a:moveTo>
                    <a:lnTo>
                      <a:pt x="57" y="34"/>
                    </a:lnTo>
                    <a:lnTo>
                      <a:pt x="57" y="29"/>
                    </a:lnTo>
                    <a:lnTo>
                      <a:pt x="54" y="29"/>
                    </a:lnTo>
                    <a:lnTo>
                      <a:pt x="52" y="29"/>
                    </a:lnTo>
                    <a:lnTo>
                      <a:pt x="50" y="27"/>
                    </a:lnTo>
                    <a:lnTo>
                      <a:pt x="48" y="23"/>
                    </a:lnTo>
                    <a:lnTo>
                      <a:pt x="44" y="25"/>
                    </a:lnTo>
                    <a:lnTo>
                      <a:pt x="40" y="25"/>
                    </a:lnTo>
                    <a:lnTo>
                      <a:pt x="40" y="29"/>
                    </a:lnTo>
                    <a:lnTo>
                      <a:pt x="40" y="32"/>
                    </a:lnTo>
                    <a:lnTo>
                      <a:pt x="38" y="32"/>
                    </a:lnTo>
                    <a:lnTo>
                      <a:pt x="34" y="32"/>
                    </a:lnTo>
                    <a:lnTo>
                      <a:pt x="36" y="23"/>
                    </a:lnTo>
                    <a:lnTo>
                      <a:pt x="40" y="11"/>
                    </a:lnTo>
                    <a:lnTo>
                      <a:pt x="36" y="11"/>
                    </a:lnTo>
                    <a:lnTo>
                      <a:pt x="34" y="11"/>
                    </a:lnTo>
                    <a:lnTo>
                      <a:pt x="34" y="7"/>
                    </a:lnTo>
                    <a:lnTo>
                      <a:pt x="31" y="7"/>
                    </a:lnTo>
                    <a:lnTo>
                      <a:pt x="29" y="5"/>
                    </a:lnTo>
                    <a:lnTo>
                      <a:pt x="27" y="2"/>
                    </a:lnTo>
                    <a:lnTo>
                      <a:pt x="25" y="0"/>
                    </a:lnTo>
                    <a:lnTo>
                      <a:pt x="23" y="0"/>
                    </a:lnTo>
                    <a:lnTo>
                      <a:pt x="21" y="0"/>
                    </a:lnTo>
                    <a:lnTo>
                      <a:pt x="19" y="4"/>
                    </a:lnTo>
                    <a:lnTo>
                      <a:pt x="19" y="5"/>
                    </a:lnTo>
                    <a:lnTo>
                      <a:pt x="17" y="7"/>
                    </a:lnTo>
                    <a:lnTo>
                      <a:pt x="13" y="9"/>
                    </a:lnTo>
                    <a:lnTo>
                      <a:pt x="8" y="9"/>
                    </a:lnTo>
                    <a:lnTo>
                      <a:pt x="6" y="13"/>
                    </a:lnTo>
                    <a:lnTo>
                      <a:pt x="8" y="15"/>
                    </a:lnTo>
                    <a:lnTo>
                      <a:pt x="11" y="19"/>
                    </a:lnTo>
                    <a:lnTo>
                      <a:pt x="11" y="21"/>
                    </a:lnTo>
                    <a:lnTo>
                      <a:pt x="13" y="23"/>
                    </a:lnTo>
                    <a:lnTo>
                      <a:pt x="15" y="25"/>
                    </a:lnTo>
                    <a:lnTo>
                      <a:pt x="11" y="29"/>
                    </a:lnTo>
                    <a:lnTo>
                      <a:pt x="6" y="29"/>
                    </a:lnTo>
                    <a:lnTo>
                      <a:pt x="4" y="32"/>
                    </a:lnTo>
                    <a:lnTo>
                      <a:pt x="4" y="34"/>
                    </a:lnTo>
                    <a:lnTo>
                      <a:pt x="0" y="36"/>
                    </a:lnTo>
                    <a:lnTo>
                      <a:pt x="11" y="53"/>
                    </a:lnTo>
                    <a:lnTo>
                      <a:pt x="13" y="55"/>
                    </a:lnTo>
                    <a:lnTo>
                      <a:pt x="19" y="55"/>
                    </a:lnTo>
                    <a:lnTo>
                      <a:pt x="23" y="57"/>
                    </a:lnTo>
                    <a:lnTo>
                      <a:pt x="23" y="59"/>
                    </a:lnTo>
                    <a:lnTo>
                      <a:pt x="19" y="63"/>
                    </a:lnTo>
                    <a:lnTo>
                      <a:pt x="21" y="65"/>
                    </a:lnTo>
                    <a:lnTo>
                      <a:pt x="25" y="67"/>
                    </a:lnTo>
                    <a:lnTo>
                      <a:pt x="25" y="69"/>
                    </a:lnTo>
                    <a:lnTo>
                      <a:pt x="25" y="71"/>
                    </a:lnTo>
                    <a:lnTo>
                      <a:pt x="27" y="75"/>
                    </a:lnTo>
                    <a:lnTo>
                      <a:pt x="25" y="77"/>
                    </a:lnTo>
                    <a:lnTo>
                      <a:pt x="21" y="80"/>
                    </a:lnTo>
                    <a:lnTo>
                      <a:pt x="19" y="82"/>
                    </a:lnTo>
                    <a:lnTo>
                      <a:pt x="19" y="90"/>
                    </a:lnTo>
                    <a:lnTo>
                      <a:pt x="17" y="101"/>
                    </a:lnTo>
                    <a:lnTo>
                      <a:pt x="19" y="107"/>
                    </a:lnTo>
                    <a:lnTo>
                      <a:pt x="21" y="109"/>
                    </a:lnTo>
                    <a:lnTo>
                      <a:pt x="25" y="113"/>
                    </a:lnTo>
                    <a:lnTo>
                      <a:pt x="27" y="115"/>
                    </a:lnTo>
                    <a:lnTo>
                      <a:pt x="29" y="117"/>
                    </a:lnTo>
                    <a:lnTo>
                      <a:pt x="32" y="119"/>
                    </a:lnTo>
                    <a:lnTo>
                      <a:pt x="34" y="117"/>
                    </a:lnTo>
                    <a:lnTo>
                      <a:pt x="38" y="115"/>
                    </a:lnTo>
                    <a:lnTo>
                      <a:pt x="40" y="113"/>
                    </a:lnTo>
                    <a:lnTo>
                      <a:pt x="42" y="111"/>
                    </a:lnTo>
                    <a:lnTo>
                      <a:pt x="44" y="109"/>
                    </a:lnTo>
                    <a:lnTo>
                      <a:pt x="48" y="107"/>
                    </a:lnTo>
                    <a:lnTo>
                      <a:pt x="52" y="109"/>
                    </a:lnTo>
                    <a:lnTo>
                      <a:pt x="54" y="109"/>
                    </a:lnTo>
                    <a:lnTo>
                      <a:pt x="52" y="101"/>
                    </a:lnTo>
                    <a:lnTo>
                      <a:pt x="50" y="90"/>
                    </a:lnTo>
                    <a:lnTo>
                      <a:pt x="50" y="86"/>
                    </a:lnTo>
                    <a:lnTo>
                      <a:pt x="50" y="82"/>
                    </a:lnTo>
                    <a:lnTo>
                      <a:pt x="48" y="80"/>
                    </a:lnTo>
                    <a:lnTo>
                      <a:pt x="46" y="78"/>
                    </a:lnTo>
                    <a:lnTo>
                      <a:pt x="46" y="77"/>
                    </a:lnTo>
                    <a:lnTo>
                      <a:pt x="48" y="69"/>
                    </a:lnTo>
                    <a:lnTo>
                      <a:pt x="46" y="65"/>
                    </a:lnTo>
                    <a:lnTo>
                      <a:pt x="46" y="61"/>
                    </a:lnTo>
                    <a:lnTo>
                      <a:pt x="50" y="57"/>
                    </a:lnTo>
                    <a:lnTo>
                      <a:pt x="52" y="55"/>
                    </a:lnTo>
                    <a:lnTo>
                      <a:pt x="54" y="50"/>
                    </a:lnTo>
                    <a:lnTo>
                      <a:pt x="54" y="48"/>
                    </a:lnTo>
                    <a:lnTo>
                      <a:pt x="56" y="44"/>
                    </a:lnTo>
                    <a:lnTo>
                      <a:pt x="59" y="4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4" name="Freeform 172"/>
              <p:cNvSpPr>
                <a:spLocks/>
              </p:cNvSpPr>
              <p:nvPr/>
            </p:nvSpPr>
            <p:spPr bwMode="gray">
              <a:xfrm>
                <a:off x="2518" y="2609"/>
                <a:ext cx="37" cy="26"/>
              </a:xfrm>
              <a:custGeom>
                <a:avLst/>
                <a:gdLst/>
                <a:ahLst/>
                <a:cxnLst>
                  <a:cxn ang="0">
                    <a:pos x="2" y="7"/>
                  </a:cxn>
                  <a:cxn ang="0">
                    <a:pos x="2" y="11"/>
                  </a:cxn>
                  <a:cxn ang="0">
                    <a:pos x="6" y="13"/>
                  </a:cxn>
                  <a:cxn ang="0">
                    <a:pos x="12" y="15"/>
                  </a:cxn>
                  <a:cxn ang="0">
                    <a:pos x="12" y="19"/>
                  </a:cxn>
                  <a:cxn ang="0">
                    <a:pos x="14" y="25"/>
                  </a:cxn>
                  <a:cxn ang="0">
                    <a:pos x="17" y="25"/>
                  </a:cxn>
                  <a:cxn ang="0">
                    <a:pos x="19" y="25"/>
                  </a:cxn>
                  <a:cxn ang="0">
                    <a:pos x="19" y="26"/>
                  </a:cxn>
                  <a:cxn ang="0">
                    <a:pos x="21" y="25"/>
                  </a:cxn>
                  <a:cxn ang="0">
                    <a:pos x="21" y="21"/>
                  </a:cxn>
                  <a:cxn ang="0">
                    <a:pos x="23" y="21"/>
                  </a:cxn>
                  <a:cxn ang="0">
                    <a:pos x="27" y="21"/>
                  </a:cxn>
                  <a:cxn ang="0">
                    <a:pos x="31" y="19"/>
                  </a:cxn>
                  <a:cxn ang="0">
                    <a:pos x="33" y="17"/>
                  </a:cxn>
                  <a:cxn ang="0">
                    <a:pos x="33" y="15"/>
                  </a:cxn>
                  <a:cxn ang="0">
                    <a:pos x="33" y="11"/>
                  </a:cxn>
                  <a:cxn ang="0">
                    <a:pos x="33" y="9"/>
                  </a:cxn>
                  <a:cxn ang="0">
                    <a:pos x="33" y="9"/>
                  </a:cxn>
                  <a:cxn ang="0">
                    <a:pos x="33" y="7"/>
                  </a:cxn>
                  <a:cxn ang="0">
                    <a:pos x="35" y="7"/>
                  </a:cxn>
                  <a:cxn ang="0">
                    <a:pos x="37" y="3"/>
                  </a:cxn>
                  <a:cxn ang="0">
                    <a:pos x="35" y="0"/>
                  </a:cxn>
                  <a:cxn ang="0">
                    <a:pos x="23" y="0"/>
                  </a:cxn>
                  <a:cxn ang="0">
                    <a:pos x="16" y="0"/>
                  </a:cxn>
                  <a:cxn ang="0">
                    <a:pos x="10" y="3"/>
                  </a:cxn>
                  <a:cxn ang="0">
                    <a:pos x="0" y="5"/>
                  </a:cxn>
                  <a:cxn ang="0">
                    <a:pos x="2" y="7"/>
                  </a:cxn>
                </a:cxnLst>
                <a:rect l="0" t="0" r="r" b="b"/>
                <a:pathLst>
                  <a:path w="37" h="26">
                    <a:moveTo>
                      <a:pt x="2" y="7"/>
                    </a:moveTo>
                    <a:lnTo>
                      <a:pt x="2" y="11"/>
                    </a:lnTo>
                    <a:lnTo>
                      <a:pt x="6" y="13"/>
                    </a:lnTo>
                    <a:lnTo>
                      <a:pt x="12" y="15"/>
                    </a:lnTo>
                    <a:lnTo>
                      <a:pt x="12" y="19"/>
                    </a:lnTo>
                    <a:lnTo>
                      <a:pt x="14" y="25"/>
                    </a:lnTo>
                    <a:lnTo>
                      <a:pt x="17" y="25"/>
                    </a:lnTo>
                    <a:lnTo>
                      <a:pt x="19" y="25"/>
                    </a:lnTo>
                    <a:lnTo>
                      <a:pt x="19" y="26"/>
                    </a:lnTo>
                    <a:lnTo>
                      <a:pt x="21" y="25"/>
                    </a:lnTo>
                    <a:lnTo>
                      <a:pt x="21" y="21"/>
                    </a:lnTo>
                    <a:lnTo>
                      <a:pt x="23" y="21"/>
                    </a:lnTo>
                    <a:lnTo>
                      <a:pt x="27" y="21"/>
                    </a:lnTo>
                    <a:lnTo>
                      <a:pt x="31" y="19"/>
                    </a:lnTo>
                    <a:lnTo>
                      <a:pt x="33" y="17"/>
                    </a:lnTo>
                    <a:lnTo>
                      <a:pt x="33" y="15"/>
                    </a:lnTo>
                    <a:lnTo>
                      <a:pt x="33" y="11"/>
                    </a:lnTo>
                    <a:lnTo>
                      <a:pt x="33" y="9"/>
                    </a:lnTo>
                    <a:lnTo>
                      <a:pt x="33" y="9"/>
                    </a:lnTo>
                    <a:lnTo>
                      <a:pt x="33" y="7"/>
                    </a:lnTo>
                    <a:lnTo>
                      <a:pt x="35" y="7"/>
                    </a:lnTo>
                    <a:lnTo>
                      <a:pt x="37" y="3"/>
                    </a:lnTo>
                    <a:lnTo>
                      <a:pt x="35" y="0"/>
                    </a:lnTo>
                    <a:lnTo>
                      <a:pt x="23" y="0"/>
                    </a:lnTo>
                    <a:lnTo>
                      <a:pt x="16" y="0"/>
                    </a:lnTo>
                    <a:lnTo>
                      <a:pt x="10" y="3"/>
                    </a:lnTo>
                    <a:lnTo>
                      <a:pt x="0" y="5"/>
                    </a:lnTo>
                    <a:lnTo>
                      <a:pt x="2" y="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5" name="Freeform 173"/>
              <p:cNvSpPr>
                <a:spLocks/>
              </p:cNvSpPr>
              <p:nvPr/>
            </p:nvSpPr>
            <p:spPr bwMode="gray">
              <a:xfrm>
                <a:off x="2539" y="2609"/>
                <a:ext cx="92" cy="82"/>
              </a:xfrm>
              <a:custGeom>
                <a:avLst/>
                <a:gdLst/>
                <a:ahLst/>
                <a:cxnLst>
                  <a:cxn ang="0">
                    <a:pos x="19" y="57"/>
                  </a:cxn>
                  <a:cxn ang="0">
                    <a:pos x="23" y="53"/>
                  </a:cxn>
                  <a:cxn ang="0">
                    <a:pos x="29" y="48"/>
                  </a:cxn>
                  <a:cxn ang="0">
                    <a:pos x="31" y="38"/>
                  </a:cxn>
                  <a:cxn ang="0">
                    <a:pos x="35" y="38"/>
                  </a:cxn>
                  <a:cxn ang="0">
                    <a:pos x="43" y="40"/>
                  </a:cxn>
                  <a:cxn ang="0">
                    <a:pos x="48" y="42"/>
                  </a:cxn>
                  <a:cxn ang="0">
                    <a:pos x="52" y="49"/>
                  </a:cxn>
                  <a:cxn ang="0">
                    <a:pos x="56" y="55"/>
                  </a:cxn>
                  <a:cxn ang="0">
                    <a:pos x="56" y="63"/>
                  </a:cxn>
                  <a:cxn ang="0">
                    <a:pos x="60" y="65"/>
                  </a:cxn>
                  <a:cxn ang="0">
                    <a:pos x="66" y="65"/>
                  </a:cxn>
                  <a:cxn ang="0">
                    <a:pos x="67" y="61"/>
                  </a:cxn>
                  <a:cxn ang="0">
                    <a:pos x="71" y="69"/>
                  </a:cxn>
                  <a:cxn ang="0">
                    <a:pos x="69" y="78"/>
                  </a:cxn>
                  <a:cxn ang="0">
                    <a:pos x="73" y="80"/>
                  </a:cxn>
                  <a:cxn ang="0">
                    <a:pos x="81" y="72"/>
                  </a:cxn>
                  <a:cxn ang="0">
                    <a:pos x="85" y="72"/>
                  </a:cxn>
                  <a:cxn ang="0">
                    <a:pos x="85" y="67"/>
                  </a:cxn>
                  <a:cxn ang="0">
                    <a:pos x="92" y="63"/>
                  </a:cxn>
                  <a:cxn ang="0">
                    <a:pos x="89" y="55"/>
                  </a:cxn>
                  <a:cxn ang="0">
                    <a:pos x="92" y="48"/>
                  </a:cxn>
                  <a:cxn ang="0">
                    <a:pos x="89" y="46"/>
                  </a:cxn>
                  <a:cxn ang="0">
                    <a:pos x="83" y="40"/>
                  </a:cxn>
                  <a:cxn ang="0">
                    <a:pos x="77" y="36"/>
                  </a:cxn>
                  <a:cxn ang="0">
                    <a:pos x="71" y="36"/>
                  </a:cxn>
                  <a:cxn ang="0">
                    <a:pos x="69" y="34"/>
                  </a:cxn>
                  <a:cxn ang="0">
                    <a:pos x="75" y="28"/>
                  </a:cxn>
                  <a:cxn ang="0">
                    <a:pos x="73" y="23"/>
                  </a:cxn>
                  <a:cxn ang="0">
                    <a:pos x="71" y="17"/>
                  </a:cxn>
                  <a:cxn ang="0">
                    <a:pos x="71" y="7"/>
                  </a:cxn>
                  <a:cxn ang="0">
                    <a:pos x="69" y="5"/>
                  </a:cxn>
                  <a:cxn ang="0">
                    <a:pos x="60" y="3"/>
                  </a:cxn>
                  <a:cxn ang="0">
                    <a:pos x="58" y="5"/>
                  </a:cxn>
                  <a:cxn ang="0">
                    <a:pos x="52" y="5"/>
                  </a:cxn>
                  <a:cxn ang="0">
                    <a:pos x="46" y="5"/>
                  </a:cxn>
                  <a:cxn ang="0">
                    <a:pos x="43" y="5"/>
                  </a:cxn>
                  <a:cxn ang="0">
                    <a:pos x="37" y="1"/>
                  </a:cxn>
                  <a:cxn ang="0">
                    <a:pos x="27" y="0"/>
                  </a:cxn>
                  <a:cxn ang="0">
                    <a:pos x="18" y="1"/>
                  </a:cxn>
                  <a:cxn ang="0">
                    <a:pos x="16" y="3"/>
                  </a:cxn>
                  <a:cxn ang="0">
                    <a:pos x="12" y="7"/>
                  </a:cxn>
                  <a:cxn ang="0">
                    <a:pos x="12" y="9"/>
                  </a:cxn>
                  <a:cxn ang="0">
                    <a:pos x="12" y="15"/>
                  </a:cxn>
                  <a:cxn ang="0">
                    <a:pos x="10" y="19"/>
                  </a:cxn>
                  <a:cxn ang="0">
                    <a:pos x="2" y="21"/>
                  </a:cxn>
                  <a:cxn ang="0">
                    <a:pos x="0" y="25"/>
                  </a:cxn>
                  <a:cxn ang="0">
                    <a:pos x="2" y="34"/>
                  </a:cxn>
                  <a:cxn ang="0">
                    <a:pos x="8" y="42"/>
                  </a:cxn>
                  <a:cxn ang="0">
                    <a:pos x="10" y="46"/>
                  </a:cxn>
                  <a:cxn ang="0">
                    <a:pos x="14" y="55"/>
                  </a:cxn>
                  <a:cxn ang="0">
                    <a:pos x="18" y="59"/>
                  </a:cxn>
                </a:cxnLst>
                <a:rect l="0" t="0" r="r" b="b"/>
                <a:pathLst>
                  <a:path w="92" h="82">
                    <a:moveTo>
                      <a:pt x="18" y="59"/>
                    </a:moveTo>
                    <a:lnTo>
                      <a:pt x="19" y="57"/>
                    </a:lnTo>
                    <a:lnTo>
                      <a:pt x="21" y="55"/>
                    </a:lnTo>
                    <a:lnTo>
                      <a:pt x="23" y="53"/>
                    </a:lnTo>
                    <a:lnTo>
                      <a:pt x="25" y="51"/>
                    </a:lnTo>
                    <a:lnTo>
                      <a:pt x="29" y="48"/>
                    </a:lnTo>
                    <a:lnTo>
                      <a:pt x="29" y="42"/>
                    </a:lnTo>
                    <a:lnTo>
                      <a:pt x="31" y="38"/>
                    </a:lnTo>
                    <a:lnTo>
                      <a:pt x="33" y="38"/>
                    </a:lnTo>
                    <a:lnTo>
                      <a:pt x="35" y="38"/>
                    </a:lnTo>
                    <a:lnTo>
                      <a:pt x="39" y="40"/>
                    </a:lnTo>
                    <a:lnTo>
                      <a:pt x="43" y="40"/>
                    </a:lnTo>
                    <a:lnTo>
                      <a:pt x="46" y="40"/>
                    </a:lnTo>
                    <a:lnTo>
                      <a:pt x="48" y="42"/>
                    </a:lnTo>
                    <a:lnTo>
                      <a:pt x="50" y="48"/>
                    </a:lnTo>
                    <a:lnTo>
                      <a:pt x="52" y="49"/>
                    </a:lnTo>
                    <a:lnTo>
                      <a:pt x="54" y="53"/>
                    </a:lnTo>
                    <a:lnTo>
                      <a:pt x="56" y="55"/>
                    </a:lnTo>
                    <a:lnTo>
                      <a:pt x="56" y="59"/>
                    </a:lnTo>
                    <a:lnTo>
                      <a:pt x="56" y="63"/>
                    </a:lnTo>
                    <a:lnTo>
                      <a:pt x="54" y="67"/>
                    </a:lnTo>
                    <a:lnTo>
                      <a:pt x="60" y="65"/>
                    </a:lnTo>
                    <a:lnTo>
                      <a:pt x="62" y="65"/>
                    </a:lnTo>
                    <a:lnTo>
                      <a:pt x="66" y="65"/>
                    </a:lnTo>
                    <a:lnTo>
                      <a:pt x="67" y="63"/>
                    </a:lnTo>
                    <a:lnTo>
                      <a:pt x="67" y="61"/>
                    </a:lnTo>
                    <a:lnTo>
                      <a:pt x="69" y="63"/>
                    </a:lnTo>
                    <a:lnTo>
                      <a:pt x="71" y="69"/>
                    </a:lnTo>
                    <a:lnTo>
                      <a:pt x="71" y="76"/>
                    </a:lnTo>
                    <a:lnTo>
                      <a:pt x="69" y="78"/>
                    </a:lnTo>
                    <a:lnTo>
                      <a:pt x="71" y="82"/>
                    </a:lnTo>
                    <a:lnTo>
                      <a:pt x="73" y="80"/>
                    </a:lnTo>
                    <a:lnTo>
                      <a:pt x="77" y="74"/>
                    </a:lnTo>
                    <a:lnTo>
                      <a:pt x="81" y="72"/>
                    </a:lnTo>
                    <a:lnTo>
                      <a:pt x="81" y="74"/>
                    </a:lnTo>
                    <a:lnTo>
                      <a:pt x="85" y="72"/>
                    </a:lnTo>
                    <a:lnTo>
                      <a:pt x="85" y="71"/>
                    </a:lnTo>
                    <a:lnTo>
                      <a:pt x="85" y="67"/>
                    </a:lnTo>
                    <a:lnTo>
                      <a:pt x="87" y="67"/>
                    </a:lnTo>
                    <a:lnTo>
                      <a:pt x="92" y="63"/>
                    </a:lnTo>
                    <a:lnTo>
                      <a:pt x="92" y="59"/>
                    </a:lnTo>
                    <a:lnTo>
                      <a:pt x="89" y="55"/>
                    </a:lnTo>
                    <a:lnTo>
                      <a:pt x="90" y="49"/>
                    </a:lnTo>
                    <a:lnTo>
                      <a:pt x="92" y="48"/>
                    </a:lnTo>
                    <a:lnTo>
                      <a:pt x="92" y="48"/>
                    </a:lnTo>
                    <a:lnTo>
                      <a:pt x="89" y="46"/>
                    </a:lnTo>
                    <a:lnTo>
                      <a:pt x="85" y="44"/>
                    </a:lnTo>
                    <a:lnTo>
                      <a:pt x="83" y="40"/>
                    </a:lnTo>
                    <a:lnTo>
                      <a:pt x="81" y="38"/>
                    </a:lnTo>
                    <a:lnTo>
                      <a:pt x="77" y="36"/>
                    </a:lnTo>
                    <a:lnTo>
                      <a:pt x="75" y="34"/>
                    </a:lnTo>
                    <a:lnTo>
                      <a:pt x="71" y="36"/>
                    </a:lnTo>
                    <a:lnTo>
                      <a:pt x="69" y="34"/>
                    </a:lnTo>
                    <a:lnTo>
                      <a:pt x="69" y="34"/>
                    </a:lnTo>
                    <a:lnTo>
                      <a:pt x="79" y="28"/>
                    </a:lnTo>
                    <a:lnTo>
                      <a:pt x="75" y="28"/>
                    </a:lnTo>
                    <a:lnTo>
                      <a:pt x="73" y="26"/>
                    </a:lnTo>
                    <a:lnTo>
                      <a:pt x="73" y="23"/>
                    </a:lnTo>
                    <a:lnTo>
                      <a:pt x="69" y="21"/>
                    </a:lnTo>
                    <a:lnTo>
                      <a:pt x="71" y="17"/>
                    </a:lnTo>
                    <a:lnTo>
                      <a:pt x="71" y="13"/>
                    </a:lnTo>
                    <a:lnTo>
                      <a:pt x="71" y="7"/>
                    </a:lnTo>
                    <a:lnTo>
                      <a:pt x="69" y="5"/>
                    </a:lnTo>
                    <a:lnTo>
                      <a:pt x="69" y="5"/>
                    </a:lnTo>
                    <a:lnTo>
                      <a:pt x="66" y="5"/>
                    </a:lnTo>
                    <a:lnTo>
                      <a:pt x="60" y="3"/>
                    </a:lnTo>
                    <a:lnTo>
                      <a:pt x="58" y="3"/>
                    </a:lnTo>
                    <a:lnTo>
                      <a:pt x="58" y="5"/>
                    </a:lnTo>
                    <a:lnTo>
                      <a:pt x="56" y="7"/>
                    </a:lnTo>
                    <a:lnTo>
                      <a:pt x="52" y="5"/>
                    </a:lnTo>
                    <a:lnTo>
                      <a:pt x="50" y="3"/>
                    </a:lnTo>
                    <a:lnTo>
                      <a:pt x="46" y="5"/>
                    </a:lnTo>
                    <a:lnTo>
                      <a:pt x="46" y="5"/>
                    </a:lnTo>
                    <a:lnTo>
                      <a:pt x="43" y="5"/>
                    </a:lnTo>
                    <a:lnTo>
                      <a:pt x="43" y="1"/>
                    </a:lnTo>
                    <a:lnTo>
                      <a:pt x="37" y="1"/>
                    </a:lnTo>
                    <a:lnTo>
                      <a:pt x="29" y="1"/>
                    </a:lnTo>
                    <a:lnTo>
                      <a:pt x="27" y="0"/>
                    </a:lnTo>
                    <a:lnTo>
                      <a:pt x="23" y="1"/>
                    </a:lnTo>
                    <a:lnTo>
                      <a:pt x="18" y="1"/>
                    </a:lnTo>
                    <a:lnTo>
                      <a:pt x="14" y="0"/>
                    </a:lnTo>
                    <a:lnTo>
                      <a:pt x="16" y="3"/>
                    </a:lnTo>
                    <a:lnTo>
                      <a:pt x="14" y="7"/>
                    </a:lnTo>
                    <a:lnTo>
                      <a:pt x="12" y="7"/>
                    </a:lnTo>
                    <a:lnTo>
                      <a:pt x="12" y="9"/>
                    </a:lnTo>
                    <a:lnTo>
                      <a:pt x="12" y="9"/>
                    </a:lnTo>
                    <a:lnTo>
                      <a:pt x="12" y="11"/>
                    </a:lnTo>
                    <a:lnTo>
                      <a:pt x="12" y="15"/>
                    </a:lnTo>
                    <a:lnTo>
                      <a:pt x="12" y="17"/>
                    </a:lnTo>
                    <a:lnTo>
                      <a:pt x="10" y="19"/>
                    </a:lnTo>
                    <a:lnTo>
                      <a:pt x="6" y="21"/>
                    </a:lnTo>
                    <a:lnTo>
                      <a:pt x="2" y="21"/>
                    </a:lnTo>
                    <a:lnTo>
                      <a:pt x="0" y="21"/>
                    </a:lnTo>
                    <a:lnTo>
                      <a:pt x="0" y="25"/>
                    </a:lnTo>
                    <a:lnTo>
                      <a:pt x="0" y="25"/>
                    </a:lnTo>
                    <a:lnTo>
                      <a:pt x="2" y="34"/>
                    </a:lnTo>
                    <a:lnTo>
                      <a:pt x="6" y="42"/>
                    </a:lnTo>
                    <a:lnTo>
                      <a:pt x="8" y="42"/>
                    </a:lnTo>
                    <a:lnTo>
                      <a:pt x="12" y="42"/>
                    </a:lnTo>
                    <a:lnTo>
                      <a:pt x="10" y="46"/>
                    </a:lnTo>
                    <a:lnTo>
                      <a:pt x="10" y="51"/>
                    </a:lnTo>
                    <a:lnTo>
                      <a:pt x="14" y="55"/>
                    </a:lnTo>
                    <a:lnTo>
                      <a:pt x="18" y="57"/>
                    </a:lnTo>
                    <a:lnTo>
                      <a:pt x="18" y="5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6" name="Freeform 174"/>
              <p:cNvSpPr>
                <a:spLocks/>
              </p:cNvSpPr>
              <p:nvPr/>
            </p:nvSpPr>
            <p:spPr bwMode="gray">
              <a:xfrm>
                <a:off x="1572" y="2524"/>
                <a:ext cx="52" cy="65"/>
              </a:xfrm>
              <a:custGeom>
                <a:avLst/>
                <a:gdLst/>
                <a:ahLst/>
                <a:cxnLst>
                  <a:cxn ang="0">
                    <a:pos x="48" y="39"/>
                  </a:cxn>
                  <a:cxn ang="0">
                    <a:pos x="52" y="39"/>
                  </a:cxn>
                  <a:cxn ang="0">
                    <a:pos x="52" y="40"/>
                  </a:cxn>
                  <a:cxn ang="0">
                    <a:pos x="48" y="40"/>
                  </a:cxn>
                  <a:cxn ang="0">
                    <a:pos x="44" y="42"/>
                  </a:cxn>
                  <a:cxn ang="0">
                    <a:pos x="44" y="46"/>
                  </a:cxn>
                  <a:cxn ang="0">
                    <a:pos x="42" y="52"/>
                  </a:cxn>
                  <a:cxn ang="0">
                    <a:pos x="40" y="54"/>
                  </a:cxn>
                  <a:cxn ang="0">
                    <a:pos x="36" y="56"/>
                  </a:cxn>
                  <a:cxn ang="0">
                    <a:pos x="35" y="62"/>
                  </a:cxn>
                  <a:cxn ang="0">
                    <a:pos x="31" y="63"/>
                  </a:cxn>
                  <a:cxn ang="0">
                    <a:pos x="29" y="65"/>
                  </a:cxn>
                  <a:cxn ang="0">
                    <a:pos x="25" y="65"/>
                  </a:cxn>
                  <a:cxn ang="0">
                    <a:pos x="23" y="65"/>
                  </a:cxn>
                  <a:cxn ang="0">
                    <a:pos x="10" y="56"/>
                  </a:cxn>
                  <a:cxn ang="0">
                    <a:pos x="0" y="44"/>
                  </a:cxn>
                  <a:cxn ang="0">
                    <a:pos x="2" y="42"/>
                  </a:cxn>
                  <a:cxn ang="0">
                    <a:pos x="2" y="39"/>
                  </a:cxn>
                  <a:cxn ang="0">
                    <a:pos x="6" y="33"/>
                  </a:cxn>
                  <a:cxn ang="0">
                    <a:pos x="10" y="27"/>
                  </a:cxn>
                  <a:cxn ang="0">
                    <a:pos x="25" y="27"/>
                  </a:cxn>
                  <a:cxn ang="0">
                    <a:pos x="25" y="25"/>
                  </a:cxn>
                  <a:cxn ang="0">
                    <a:pos x="21" y="19"/>
                  </a:cxn>
                  <a:cxn ang="0">
                    <a:pos x="17" y="15"/>
                  </a:cxn>
                  <a:cxn ang="0">
                    <a:pos x="15" y="12"/>
                  </a:cxn>
                  <a:cxn ang="0">
                    <a:pos x="15" y="8"/>
                  </a:cxn>
                  <a:cxn ang="0">
                    <a:pos x="19" y="8"/>
                  </a:cxn>
                  <a:cxn ang="0">
                    <a:pos x="21" y="0"/>
                  </a:cxn>
                  <a:cxn ang="0">
                    <a:pos x="42" y="0"/>
                  </a:cxn>
                  <a:cxn ang="0">
                    <a:pos x="42" y="35"/>
                  </a:cxn>
                  <a:cxn ang="0">
                    <a:pos x="50" y="35"/>
                  </a:cxn>
                  <a:cxn ang="0">
                    <a:pos x="48" y="39"/>
                  </a:cxn>
                </a:cxnLst>
                <a:rect l="0" t="0" r="r" b="b"/>
                <a:pathLst>
                  <a:path w="52" h="65">
                    <a:moveTo>
                      <a:pt x="48" y="39"/>
                    </a:moveTo>
                    <a:lnTo>
                      <a:pt x="52" y="39"/>
                    </a:lnTo>
                    <a:lnTo>
                      <a:pt x="52" y="40"/>
                    </a:lnTo>
                    <a:lnTo>
                      <a:pt x="48" y="40"/>
                    </a:lnTo>
                    <a:lnTo>
                      <a:pt x="44" y="42"/>
                    </a:lnTo>
                    <a:lnTo>
                      <a:pt x="44" y="46"/>
                    </a:lnTo>
                    <a:lnTo>
                      <a:pt x="42" y="52"/>
                    </a:lnTo>
                    <a:lnTo>
                      <a:pt x="40" y="54"/>
                    </a:lnTo>
                    <a:lnTo>
                      <a:pt x="36" y="56"/>
                    </a:lnTo>
                    <a:lnTo>
                      <a:pt x="35" y="62"/>
                    </a:lnTo>
                    <a:lnTo>
                      <a:pt x="31" y="63"/>
                    </a:lnTo>
                    <a:lnTo>
                      <a:pt x="29" y="65"/>
                    </a:lnTo>
                    <a:lnTo>
                      <a:pt x="25" y="65"/>
                    </a:lnTo>
                    <a:lnTo>
                      <a:pt x="23" y="65"/>
                    </a:lnTo>
                    <a:lnTo>
                      <a:pt x="10" y="56"/>
                    </a:lnTo>
                    <a:lnTo>
                      <a:pt x="0" y="44"/>
                    </a:lnTo>
                    <a:lnTo>
                      <a:pt x="2" y="42"/>
                    </a:lnTo>
                    <a:lnTo>
                      <a:pt x="2" y="39"/>
                    </a:lnTo>
                    <a:lnTo>
                      <a:pt x="6" y="33"/>
                    </a:lnTo>
                    <a:lnTo>
                      <a:pt x="10" y="27"/>
                    </a:lnTo>
                    <a:lnTo>
                      <a:pt x="25" y="27"/>
                    </a:lnTo>
                    <a:lnTo>
                      <a:pt x="25" y="25"/>
                    </a:lnTo>
                    <a:lnTo>
                      <a:pt x="21" y="19"/>
                    </a:lnTo>
                    <a:lnTo>
                      <a:pt x="17" y="15"/>
                    </a:lnTo>
                    <a:lnTo>
                      <a:pt x="15" y="12"/>
                    </a:lnTo>
                    <a:lnTo>
                      <a:pt x="15" y="8"/>
                    </a:lnTo>
                    <a:lnTo>
                      <a:pt x="19" y="8"/>
                    </a:lnTo>
                    <a:lnTo>
                      <a:pt x="21" y="0"/>
                    </a:lnTo>
                    <a:lnTo>
                      <a:pt x="42" y="0"/>
                    </a:lnTo>
                    <a:lnTo>
                      <a:pt x="42" y="35"/>
                    </a:lnTo>
                    <a:lnTo>
                      <a:pt x="50" y="35"/>
                    </a:lnTo>
                    <a:lnTo>
                      <a:pt x="48" y="3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7" name="Freeform 175"/>
              <p:cNvSpPr>
                <a:spLocks noEditPoints="1"/>
              </p:cNvSpPr>
              <p:nvPr/>
            </p:nvSpPr>
            <p:spPr bwMode="gray">
              <a:xfrm>
                <a:off x="1827" y="1210"/>
                <a:ext cx="751" cy="577"/>
              </a:xfrm>
              <a:custGeom>
                <a:avLst/>
                <a:gdLst/>
                <a:ahLst/>
                <a:cxnLst>
                  <a:cxn ang="0">
                    <a:pos x="152" y="63"/>
                  </a:cxn>
                  <a:cxn ang="0">
                    <a:pos x="60" y="101"/>
                  </a:cxn>
                  <a:cxn ang="0">
                    <a:pos x="69" y="132"/>
                  </a:cxn>
                  <a:cxn ang="0">
                    <a:pos x="62" y="168"/>
                  </a:cxn>
                  <a:cxn ang="0">
                    <a:pos x="29" y="195"/>
                  </a:cxn>
                  <a:cxn ang="0">
                    <a:pos x="96" y="199"/>
                  </a:cxn>
                  <a:cxn ang="0">
                    <a:pos x="200" y="238"/>
                  </a:cxn>
                  <a:cxn ang="0">
                    <a:pos x="219" y="282"/>
                  </a:cxn>
                  <a:cxn ang="0">
                    <a:pos x="229" y="309"/>
                  </a:cxn>
                  <a:cxn ang="0">
                    <a:pos x="269" y="332"/>
                  </a:cxn>
                  <a:cxn ang="0">
                    <a:pos x="213" y="355"/>
                  </a:cxn>
                  <a:cxn ang="0">
                    <a:pos x="232" y="341"/>
                  </a:cxn>
                  <a:cxn ang="0">
                    <a:pos x="265" y="376"/>
                  </a:cxn>
                  <a:cxn ang="0">
                    <a:pos x="242" y="403"/>
                  </a:cxn>
                  <a:cxn ang="0">
                    <a:pos x="236" y="449"/>
                  </a:cxn>
                  <a:cxn ang="0">
                    <a:pos x="269" y="479"/>
                  </a:cxn>
                  <a:cxn ang="0">
                    <a:pos x="273" y="516"/>
                  </a:cxn>
                  <a:cxn ang="0">
                    <a:pos x="304" y="550"/>
                  </a:cxn>
                  <a:cxn ang="0">
                    <a:pos x="351" y="568"/>
                  </a:cxn>
                  <a:cxn ang="0">
                    <a:pos x="365" y="554"/>
                  </a:cxn>
                  <a:cxn ang="0">
                    <a:pos x="384" y="510"/>
                  </a:cxn>
                  <a:cxn ang="0">
                    <a:pos x="401" y="458"/>
                  </a:cxn>
                  <a:cxn ang="0">
                    <a:pos x="472" y="426"/>
                  </a:cxn>
                  <a:cxn ang="0">
                    <a:pos x="541" y="395"/>
                  </a:cxn>
                  <a:cxn ang="0">
                    <a:pos x="599" y="368"/>
                  </a:cxn>
                  <a:cxn ang="0">
                    <a:pos x="580" y="341"/>
                  </a:cxn>
                  <a:cxn ang="0">
                    <a:pos x="566" y="314"/>
                  </a:cxn>
                  <a:cxn ang="0">
                    <a:pos x="641" y="337"/>
                  </a:cxn>
                  <a:cxn ang="0">
                    <a:pos x="616" y="301"/>
                  </a:cxn>
                  <a:cxn ang="0">
                    <a:pos x="626" y="284"/>
                  </a:cxn>
                  <a:cxn ang="0">
                    <a:pos x="632" y="255"/>
                  </a:cxn>
                  <a:cxn ang="0">
                    <a:pos x="657" y="247"/>
                  </a:cxn>
                  <a:cxn ang="0">
                    <a:pos x="653" y="222"/>
                  </a:cxn>
                  <a:cxn ang="0">
                    <a:pos x="647" y="193"/>
                  </a:cxn>
                  <a:cxn ang="0">
                    <a:pos x="657" y="159"/>
                  </a:cxn>
                  <a:cxn ang="0">
                    <a:pos x="687" y="111"/>
                  </a:cxn>
                  <a:cxn ang="0">
                    <a:pos x="695" y="99"/>
                  </a:cxn>
                  <a:cxn ang="0">
                    <a:pos x="728" y="74"/>
                  </a:cxn>
                  <a:cxn ang="0">
                    <a:pos x="647" y="63"/>
                  </a:cxn>
                  <a:cxn ang="0">
                    <a:pos x="607" y="51"/>
                  </a:cxn>
                  <a:cxn ang="0">
                    <a:pos x="520" y="46"/>
                  </a:cxn>
                  <a:cxn ang="0">
                    <a:pos x="607" y="25"/>
                  </a:cxn>
                  <a:cxn ang="0">
                    <a:pos x="534" y="3"/>
                  </a:cxn>
                  <a:cxn ang="0">
                    <a:pos x="415" y="15"/>
                  </a:cxn>
                  <a:cxn ang="0">
                    <a:pos x="355" y="21"/>
                  </a:cxn>
                  <a:cxn ang="0">
                    <a:pos x="319" y="46"/>
                  </a:cxn>
                  <a:cxn ang="0">
                    <a:pos x="277" y="36"/>
                  </a:cxn>
                  <a:cxn ang="0">
                    <a:pos x="436" y="437"/>
                  </a:cxn>
                  <a:cxn ang="0">
                    <a:pos x="280" y="431"/>
                  </a:cxn>
                  <a:cxn ang="0">
                    <a:pos x="259" y="416"/>
                  </a:cxn>
                  <a:cxn ang="0">
                    <a:pos x="553" y="339"/>
                  </a:cxn>
                  <a:cxn ang="0">
                    <a:pos x="624" y="291"/>
                  </a:cxn>
                  <a:cxn ang="0">
                    <a:pos x="593" y="286"/>
                  </a:cxn>
                  <a:cxn ang="0">
                    <a:pos x="582" y="287"/>
                  </a:cxn>
                  <a:cxn ang="0">
                    <a:pos x="599" y="268"/>
                  </a:cxn>
                  <a:cxn ang="0">
                    <a:pos x="659" y="234"/>
                  </a:cxn>
                  <a:cxn ang="0">
                    <a:pos x="685" y="224"/>
                  </a:cxn>
                  <a:cxn ang="0">
                    <a:pos x="657" y="49"/>
                  </a:cxn>
                  <a:cxn ang="0">
                    <a:pos x="373" y="36"/>
                  </a:cxn>
                  <a:cxn ang="0">
                    <a:pos x="536" y="23"/>
                  </a:cxn>
                </a:cxnLst>
                <a:rect l="0" t="0" r="r" b="b"/>
                <a:pathLst>
                  <a:path w="751" h="577">
                    <a:moveTo>
                      <a:pt x="275" y="71"/>
                    </a:moveTo>
                    <a:lnTo>
                      <a:pt x="257" y="63"/>
                    </a:lnTo>
                    <a:lnTo>
                      <a:pt x="242" y="57"/>
                    </a:lnTo>
                    <a:lnTo>
                      <a:pt x="236" y="63"/>
                    </a:lnTo>
                    <a:lnTo>
                      <a:pt x="231" y="71"/>
                    </a:lnTo>
                    <a:lnTo>
                      <a:pt x="229" y="55"/>
                    </a:lnTo>
                    <a:lnTo>
                      <a:pt x="227" y="44"/>
                    </a:lnTo>
                    <a:lnTo>
                      <a:pt x="217" y="44"/>
                    </a:lnTo>
                    <a:lnTo>
                      <a:pt x="211" y="46"/>
                    </a:lnTo>
                    <a:lnTo>
                      <a:pt x="211" y="48"/>
                    </a:lnTo>
                    <a:lnTo>
                      <a:pt x="211" y="51"/>
                    </a:lnTo>
                    <a:lnTo>
                      <a:pt x="208" y="49"/>
                    </a:lnTo>
                    <a:lnTo>
                      <a:pt x="208" y="48"/>
                    </a:lnTo>
                    <a:lnTo>
                      <a:pt x="202" y="48"/>
                    </a:lnTo>
                    <a:lnTo>
                      <a:pt x="198" y="51"/>
                    </a:lnTo>
                    <a:lnTo>
                      <a:pt x="194" y="49"/>
                    </a:lnTo>
                    <a:lnTo>
                      <a:pt x="188" y="48"/>
                    </a:lnTo>
                    <a:lnTo>
                      <a:pt x="169" y="51"/>
                    </a:lnTo>
                    <a:lnTo>
                      <a:pt x="150" y="57"/>
                    </a:lnTo>
                    <a:lnTo>
                      <a:pt x="152" y="63"/>
                    </a:lnTo>
                    <a:lnTo>
                      <a:pt x="154" y="71"/>
                    </a:lnTo>
                    <a:lnTo>
                      <a:pt x="148" y="63"/>
                    </a:lnTo>
                    <a:lnTo>
                      <a:pt x="144" y="57"/>
                    </a:lnTo>
                    <a:lnTo>
                      <a:pt x="140" y="57"/>
                    </a:lnTo>
                    <a:lnTo>
                      <a:pt x="137" y="57"/>
                    </a:lnTo>
                    <a:lnTo>
                      <a:pt x="133" y="65"/>
                    </a:lnTo>
                    <a:lnTo>
                      <a:pt x="129" y="74"/>
                    </a:lnTo>
                    <a:lnTo>
                      <a:pt x="131" y="76"/>
                    </a:lnTo>
                    <a:lnTo>
                      <a:pt x="135" y="80"/>
                    </a:lnTo>
                    <a:lnTo>
                      <a:pt x="127" y="76"/>
                    </a:lnTo>
                    <a:lnTo>
                      <a:pt x="119" y="74"/>
                    </a:lnTo>
                    <a:lnTo>
                      <a:pt x="114" y="74"/>
                    </a:lnTo>
                    <a:lnTo>
                      <a:pt x="108" y="76"/>
                    </a:lnTo>
                    <a:lnTo>
                      <a:pt x="96" y="80"/>
                    </a:lnTo>
                    <a:lnTo>
                      <a:pt x="85" y="86"/>
                    </a:lnTo>
                    <a:lnTo>
                      <a:pt x="73" y="88"/>
                    </a:lnTo>
                    <a:lnTo>
                      <a:pt x="64" y="92"/>
                    </a:lnTo>
                    <a:lnTo>
                      <a:pt x="62" y="96"/>
                    </a:lnTo>
                    <a:lnTo>
                      <a:pt x="62" y="99"/>
                    </a:lnTo>
                    <a:lnTo>
                      <a:pt x="60" y="101"/>
                    </a:lnTo>
                    <a:lnTo>
                      <a:pt x="62" y="105"/>
                    </a:lnTo>
                    <a:lnTo>
                      <a:pt x="67" y="103"/>
                    </a:lnTo>
                    <a:lnTo>
                      <a:pt x="73" y="101"/>
                    </a:lnTo>
                    <a:lnTo>
                      <a:pt x="77" y="103"/>
                    </a:lnTo>
                    <a:lnTo>
                      <a:pt x="79" y="105"/>
                    </a:lnTo>
                    <a:lnTo>
                      <a:pt x="90" y="103"/>
                    </a:lnTo>
                    <a:lnTo>
                      <a:pt x="104" y="101"/>
                    </a:lnTo>
                    <a:lnTo>
                      <a:pt x="102" y="103"/>
                    </a:lnTo>
                    <a:lnTo>
                      <a:pt x="100" y="107"/>
                    </a:lnTo>
                    <a:lnTo>
                      <a:pt x="102" y="105"/>
                    </a:lnTo>
                    <a:lnTo>
                      <a:pt x="102" y="107"/>
                    </a:lnTo>
                    <a:lnTo>
                      <a:pt x="102" y="107"/>
                    </a:lnTo>
                    <a:lnTo>
                      <a:pt x="102" y="109"/>
                    </a:lnTo>
                    <a:lnTo>
                      <a:pt x="100" y="113"/>
                    </a:lnTo>
                    <a:lnTo>
                      <a:pt x="100" y="115"/>
                    </a:lnTo>
                    <a:lnTo>
                      <a:pt x="102" y="117"/>
                    </a:lnTo>
                    <a:lnTo>
                      <a:pt x="102" y="120"/>
                    </a:lnTo>
                    <a:lnTo>
                      <a:pt x="92" y="128"/>
                    </a:lnTo>
                    <a:lnTo>
                      <a:pt x="81" y="134"/>
                    </a:lnTo>
                    <a:lnTo>
                      <a:pt x="69" y="132"/>
                    </a:lnTo>
                    <a:lnTo>
                      <a:pt x="58" y="132"/>
                    </a:lnTo>
                    <a:lnTo>
                      <a:pt x="52" y="134"/>
                    </a:lnTo>
                    <a:lnTo>
                      <a:pt x="48" y="138"/>
                    </a:lnTo>
                    <a:lnTo>
                      <a:pt x="43" y="136"/>
                    </a:lnTo>
                    <a:lnTo>
                      <a:pt x="39" y="136"/>
                    </a:lnTo>
                    <a:lnTo>
                      <a:pt x="23" y="138"/>
                    </a:lnTo>
                    <a:lnTo>
                      <a:pt x="8" y="140"/>
                    </a:lnTo>
                    <a:lnTo>
                      <a:pt x="4" y="144"/>
                    </a:lnTo>
                    <a:lnTo>
                      <a:pt x="2" y="145"/>
                    </a:lnTo>
                    <a:lnTo>
                      <a:pt x="4" y="151"/>
                    </a:lnTo>
                    <a:lnTo>
                      <a:pt x="6" y="157"/>
                    </a:lnTo>
                    <a:lnTo>
                      <a:pt x="10" y="159"/>
                    </a:lnTo>
                    <a:lnTo>
                      <a:pt x="18" y="161"/>
                    </a:lnTo>
                    <a:lnTo>
                      <a:pt x="19" y="163"/>
                    </a:lnTo>
                    <a:lnTo>
                      <a:pt x="21" y="167"/>
                    </a:lnTo>
                    <a:lnTo>
                      <a:pt x="29" y="168"/>
                    </a:lnTo>
                    <a:lnTo>
                      <a:pt x="39" y="168"/>
                    </a:lnTo>
                    <a:lnTo>
                      <a:pt x="41" y="161"/>
                    </a:lnTo>
                    <a:lnTo>
                      <a:pt x="44" y="168"/>
                    </a:lnTo>
                    <a:lnTo>
                      <a:pt x="62" y="168"/>
                    </a:lnTo>
                    <a:lnTo>
                      <a:pt x="81" y="167"/>
                    </a:lnTo>
                    <a:lnTo>
                      <a:pt x="79" y="174"/>
                    </a:lnTo>
                    <a:lnTo>
                      <a:pt x="66" y="172"/>
                    </a:lnTo>
                    <a:lnTo>
                      <a:pt x="56" y="172"/>
                    </a:lnTo>
                    <a:lnTo>
                      <a:pt x="44" y="174"/>
                    </a:lnTo>
                    <a:lnTo>
                      <a:pt x="35" y="176"/>
                    </a:lnTo>
                    <a:lnTo>
                      <a:pt x="33" y="178"/>
                    </a:lnTo>
                    <a:lnTo>
                      <a:pt x="31" y="180"/>
                    </a:lnTo>
                    <a:lnTo>
                      <a:pt x="33" y="180"/>
                    </a:lnTo>
                    <a:lnTo>
                      <a:pt x="35" y="182"/>
                    </a:lnTo>
                    <a:lnTo>
                      <a:pt x="25" y="180"/>
                    </a:lnTo>
                    <a:lnTo>
                      <a:pt x="21" y="178"/>
                    </a:lnTo>
                    <a:lnTo>
                      <a:pt x="14" y="178"/>
                    </a:lnTo>
                    <a:lnTo>
                      <a:pt x="10" y="180"/>
                    </a:lnTo>
                    <a:lnTo>
                      <a:pt x="12" y="182"/>
                    </a:lnTo>
                    <a:lnTo>
                      <a:pt x="14" y="188"/>
                    </a:lnTo>
                    <a:lnTo>
                      <a:pt x="14" y="190"/>
                    </a:lnTo>
                    <a:lnTo>
                      <a:pt x="19" y="190"/>
                    </a:lnTo>
                    <a:lnTo>
                      <a:pt x="31" y="193"/>
                    </a:lnTo>
                    <a:lnTo>
                      <a:pt x="29" y="195"/>
                    </a:lnTo>
                    <a:lnTo>
                      <a:pt x="27" y="195"/>
                    </a:lnTo>
                    <a:lnTo>
                      <a:pt x="31" y="199"/>
                    </a:lnTo>
                    <a:lnTo>
                      <a:pt x="33" y="203"/>
                    </a:lnTo>
                    <a:lnTo>
                      <a:pt x="37" y="205"/>
                    </a:lnTo>
                    <a:lnTo>
                      <a:pt x="44" y="207"/>
                    </a:lnTo>
                    <a:lnTo>
                      <a:pt x="48" y="207"/>
                    </a:lnTo>
                    <a:lnTo>
                      <a:pt x="54" y="209"/>
                    </a:lnTo>
                    <a:lnTo>
                      <a:pt x="56" y="203"/>
                    </a:lnTo>
                    <a:lnTo>
                      <a:pt x="56" y="197"/>
                    </a:lnTo>
                    <a:lnTo>
                      <a:pt x="64" y="201"/>
                    </a:lnTo>
                    <a:lnTo>
                      <a:pt x="66" y="201"/>
                    </a:lnTo>
                    <a:lnTo>
                      <a:pt x="66" y="199"/>
                    </a:lnTo>
                    <a:lnTo>
                      <a:pt x="69" y="197"/>
                    </a:lnTo>
                    <a:lnTo>
                      <a:pt x="73" y="197"/>
                    </a:lnTo>
                    <a:lnTo>
                      <a:pt x="79" y="197"/>
                    </a:lnTo>
                    <a:lnTo>
                      <a:pt x="81" y="201"/>
                    </a:lnTo>
                    <a:lnTo>
                      <a:pt x="87" y="205"/>
                    </a:lnTo>
                    <a:lnTo>
                      <a:pt x="87" y="203"/>
                    </a:lnTo>
                    <a:lnTo>
                      <a:pt x="89" y="199"/>
                    </a:lnTo>
                    <a:lnTo>
                      <a:pt x="96" y="199"/>
                    </a:lnTo>
                    <a:lnTo>
                      <a:pt x="108" y="199"/>
                    </a:lnTo>
                    <a:lnTo>
                      <a:pt x="110" y="195"/>
                    </a:lnTo>
                    <a:lnTo>
                      <a:pt x="112" y="193"/>
                    </a:lnTo>
                    <a:lnTo>
                      <a:pt x="114" y="195"/>
                    </a:lnTo>
                    <a:lnTo>
                      <a:pt x="115" y="201"/>
                    </a:lnTo>
                    <a:lnTo>
                      <a:pt x="119" y="197"/>
                    </a:lnTo>
                    <a:lnTo>
                      <a:pt x="123" y="195"/>
                    </a:lnTo>
                    <a:lnTo>
                      <a:pt x="150" y="203"/>
                    </a:lnTo>
                    <a:lnTo>
                      <a:pt x="154" y="207"/>
                    </a:lnTo>
                    <a:lnTo>
                      <a:pt x="158" y="213"/>
                    </a:lnTo>
                    <a:lnTo>
                      <a:pt x="163" y="213"/>
                    </a:lnTo>
                    <a:lnTo>
                      <a:pt x="171" y="213"/>
                    </a:lnTo>
                    <a:lnTo>
                      <a:pt x="173" y="218"/>
                    </a:lnTo>
                    <a:lnTo>
                      <a:pt x="175" y="224"/>
                    </a:lnTo>
                    <a:lnTo>
                      <a:pt x="179" y="224"/>
                    </a:lnTo>
                    <a:lnTo>
                      <a:pt x="183" y="226"/>
                    </a:lnTo>
                    <a:lnTo>
                      <a:pt x="186" y="232"/>
                    </a:lnTo>
                    <a:lnTo>
                      <a:pt x="192" y="238"/>
                    </a:lnTo>
                    <a:lnTo>
                      <a:pt x="196" y="238"/>
                    </a:lnTo>
                    <a:lnTo>
                      <a:pt x="200" y="238"/>
                    </a:lnTo>
                    <a:lnTo>
                      <a:pt x="200" y="239"/>
                    </a:lnTo>
                    <a:lnTo>
                      <a:pt x="202" y="241"/>
                    </a:lnTo>
                    <a:lnTo>
                      <a:pt x="198" y="243"/>
                    </a:lnTo>
                    <a:lnTo>
                      <a:pt x="198" y="249"/>
                    </a:lnTo>
                    <a:lnTo>
                      <a:pt x="194" y="251"/>
                    </a:lnTo>
                    <a:lnTo>
                      <a:pt x="190" y="253"/>
                    </a:lnTo>
                    <a:lnTo>
                      <a:pt x="196" y="253"/>
                    </a:lnTo>
                    <a:lnTo>
                      <a:pt x="202" y="251"/>
                    </a:lnTo>
                    <a:lnTo>
                      <a:pt x="204" y="255"/>
                    </a:lnTo>
                    <a:lnTo>
                      <a:pt x="206" y="261"/>
                    </a:lnTo>
                    <a:lnTo>
                      <a:pt x="209" y="261"/>
                    </a:lnTo>
                    <a:lnTo>
                      <a:pt x="208" y="264"/>
                    </a:lnTo>
                    <a:lnTo>
                      <a:pt x="208" y="266"/>
                    </a:lnTo>
                    <a:lnTo>
                      <a:pt x="209" y="268"/>
                    </a:lnTo>
                    <a:lnTo>
                      <a:pt x="213" y="270"/>
                    </a:lnTo>
                    <a:lnTo>
                      <a:pt x="213" y="274"/>
                    </a:lnTo>
                    <a:lnTo>
                      <a:pt x="213" y="278"/>
                    </a:lnTo>
                    <a:lnTo>
                      <a:pt x="215" y="278"/>
                    </a:lnTo>
                    <a:lnTo>
                      <a:pt x="219" y="278"/>
                    </a:lnTo>
                    <a:lnTo>
                      <a:pt x="219" y="282"/>
                    </a:lnTo>
                    <a:lnTo>
                      <a:pt x="219" y="287"/>
                    </a:lnTo>
                    <a:lnTo>
                      <a:pt x="213" y="287"/>
                    </a:lnTo>
                    <a:lnTo>
                      <a:pt x="209" y="289"/>
                    </a:lnTo>
                    <a:lnTo>
                      <a:pt x="209" y="291"/>
                    </a:lnTo>
                    <a:lnTo>
                      <a:pt x="211" y="295"/>
                    </a:lnTo>
                    <a:lnTo>
                      <a:pt x="208" y="297"/>
                    </a:lnTo>
                    <a:lnTo>
                      <a:pt x="206" y="299"/>
                    </a:lnTo>
                    <a:lnTo>
                      <a:pt x="208" y="303"/>
                    </a:lnTo>
                    <a:lnTo>
                      <a:pt x="211" y="305"/>
                    </a:lnTo>
                    <a:lnTo>
                      <a:pt x="206" y="307"/>
                    </a:lnTo>
                    <a:lnTo>
                      <a:pt x="204" y="309"/>
                    </a:lnTo>
                    <a:lnTo>
                      <a:pt x="204" y="310"/>
                    </a:lnTo>
                    <a:lnTo>
                      <a:pt x="208" y="312"/>
                    </a:lnTo>
                    <a:lnTo>
                      <a:pt x="215" y="312"/>
                    </a:lnTo>
                    <a:lnTo>
                      <a:pt x="223" y="314"/>
                    </a:lnTo>
                    <a:lnTo>
                      <a:pt x="223" y="309"/>
                    </a:lnTo>
                    <a:lnTo>
                      <a:pt x="225" y="303"/>
                    </a:lnTo>
                    <a:lnTo>
                      <a:pt x="227" y="303"/>
                    </a:lnTo>
                    <a:lnTo>
                      <a:pt x="229" y="305"/>
                    </a:lnTo>
                    <a:lnTo>
                      <a:pt x="229" y="309"/>
                    </a:lnTo>
                    <a:lnTo>
                      <a:pt x="238" y="309"/>
                    </a:lnTo>
                    <a:lnTo>
                      <a:pt x="250" y="310"/>
                    </a:lnTo>
                    <a:lnTo>
                      <a:pt x="248" y="312"/>
                    </a:lnTo>
                    <a:lnTo>
                      <a:pt x="248" y="316"/>
                    </a:lnTo>
                    <a:lnTo>
                      <a:pt x="252" y="314"/>
                    </a:lnTo>
                    <a:lnTo>
                      <a:pt x="259" y="314"/>
                    </a:lnTo>
                    <a:lnTo>
                      <a:pt x="257" y="316"/>
                    </a:lnTo>
                    <a:lnTo>
                      <a:pt x="256" y="318"/>
                    </a:lnTo>
                    <a:lnTo>
                      <a:pt x="263" y="318"/>
                    </a:lnTo>
                    <a:lnTo>
                      <a:pt x="271" y="320"/>
                    </a:lnTo>
                    <a:lnTo>
                      <a:pt x="267" y="322"/>
                    </a:lnTo>
                    <a:lnTo>
                      <a:pt x="265" y="324"/>
                    </a:lnTo>
                    <a:lnTo>
                      <a:pt x="265" y="326"/>
                    </a:lnTo>
                    <a:lnTo>
                      <a:pt x="269" y="326"/>
                    </a:lnTo>
                    <a:lnTo>
                      <a:pt x="267" y="326"/>
                    </a:lnTo>
                    <a:lnTo>
                      <a:pt x="263" y="328"/>
                    </a:lnTo>
                    <a:lnTo>
                      <a:pt x="261" y="330"/>
                    </a:lnTo>
                    <a:lnTo>
                      <a:pt x="261" y="332"/>
                    </a:lnTo>
                    <a:lnTo>
                      <a:pt x="265" y="332"/>
                    </a:lnTo>
                    <a:lnTo>
                      <a:pt x="269" y="332"/>
                    </a:lnTo>
                    <a:lnTo>
                      <a:pt x="269" y="334"/>
                    </a:lnTo>
                    <a:lnTo>
                      <a:pt x="263" y="334"/>
                    </a:lnTo>
                    <a:lnTo>
                      <a:pt x="263" y="337"/>
                    </a:lnTo>
                    <a:lnTo>
                      <a:pt x="269" y="341"/>
                    </a:lnTo>
                    <a:lnTo>
                      <a:pt x="269" y="343"/>
                    </a:lnTo>
                    <a:lnTo>
                      <a:pt x="263" y="341"/>
                    </a:lnTo>
                    <a:lnTo>
                      <a:pt x="257" y="339"/>
                    </a:lnTo>
                    <a:lnTo>
                      <a:pt x="252" y="335"/>
                    </a:lnTo>
                    <a:lnTo>
                      <a:pt x="248" y="332"/>
                    </a:lnTo>
                    <a:lnTo>
                      <a:pt x="232" y="330"/>
                    </a:lnTo>
                    <a:lnTo>
                      <a:pt x="217" y="332"/>
                    </a:lnTo>
                    <a:lnTo>
                      <a:pt x="217" y="334"/>
                    </a:lnTo>
                    <a:lnTo>
                      <a:pt x="219" y="337"/>
                    </a:lnTo>
                    <a:lnTo>
                      <a:pt x="223" y="337"/>
                    </a:lnTo>
                    <a:lnTo>
                      <a:pt x="229" y="339"/>
                    </a:lnTo>
                    <a:lnTo>
                      <a:pt x="229" y="341"/>
                    </a:lnTo>
                    <a:lnTo>
                      <a:pt x="231" y="345"/>
                    </a:lnTo>
                    <a:lnTo>
                      <a:pt x="225" y="343"/>
                    </a:lnTo>
                    <a:lnTo>
                      <a:pt x="217" y="343"/>
                    </a:lnTo>
                    <a:lnTo>
                      <a:pt x="213" y="355"/>
                    </a:lnTo>
                    <a:lnTo>
                      <a:pt x="209" y="362"/>
                    </a:lnTo>
                    <a:lnTo>
                      <a:pt x="209" y="364"/>
                    </a:lnTo>
                    <a:lnTo>
                      <a:pt x="213" y="364"/>
                    </a:lnTo>
                    <a:lnTo>
                      <a:pt x="219" y="366"/>
                    </a:lnTo>
                    <a:lnTo>
                      <a:pt x="229" y="366"/>
                    </a:lnTo>
                    <a:lnTo>
                      <a:pt x="229" y="370"/>
                    </a:lnTo>
                    <a:lnTo>
                      <a:pt x="223" y="370"/>
                    </a:lnTo>
                    <a:lnTo>
                      <a:pt x="217" y="370"/>
                    </a:lnTo>
                    <a:lnTo>
                      <a:pt x="221" y="376"/>
                    </a:lnTo>
                    <a:lnTo>
                      <a:pt x="227" y="376"/>
                    </a:lnTo>
                    <a:lnTo>
                      <a:pt x="234" y="374"/>
                    </a:lnTo>
                    <a:lnTo>
                      <a:pt x="240" y="372"/>
                    </a:lnTo>
                    <a:lnTo>
                      <a:pt x="244" y="370"/>
                    </a:lnTo>
                    <a:lnTo>
                      <a:pt x="248" y="368"/>
                    </a:lnTo>
                    <a:lnTo>
                      <a:pt x="252" y="368"/>
                    </a:lnTo>
                    <a:lnTo>
                      <a:pt x="252" y="364"/>
                    </a:lnTo>
                    <a:lnTo>
                      <a:pt x="252" y="360"/>
                    </a:lnTo>
                    <a:lnTo>
                      <a:pt x="242" y="353"/>
                    </a:lnTo>
                    <a:lnTo>
                      <a:pt x="232" y="345"/>
                    </a:lnTo>
                    <a:lnTo>
                      <a:pt x="232" y="341"/>
                    </a:lnTo>
                    <a:lnTo>
                      <a:pt x="236" y="341"/>
                    </a:lnTo>
                    <a:lnTo>
                      <a:pt x="242" y="343"/>
                    </a:lnTo>
                    <a:lnTo>
                      <a:pt x="244" y="347"/>
                    </a:lnTo>
                    <a:lnTo>
                      <a:pt x="248" y="351"/>
                    </a:lnTo>
                    <a:lnTo>
                      <a:pt x="254" y="351"/>
                    </a:lnTo>
                    <a:lnTo>
                      <a:pt x="257" y="349"/>
                    </a:lnTo>
                    <a:lnTo>
                      <a:pt x="259" y="351"/>
                    </a:lnTo>
                    <a:lnTo>
                      <a:pt x="261" y="353"/>
                    </a:lnTo>
                    <a:lnTo>
                      <a:pt x="265" y="351"/>
                    </a:lnTo>
                    <a:lnTo>
                      <a:pt x="271" y="351"/>
                    </a:lnTo>
                    <a:lnTo>
                      <a:pt x="269" y="358"/>
                    </a:lnTo>
                    <a:lnTo>
                      <a:pt x="267" y="368"/>
                    </a:lnTo>
                    <a:lnTo>
                      <a:pt x="271" y="368"/>
                    </a:lnTo>
                    <a:lnTo>
                      <a:pt x="275" y="368"/>
                    </a:lnTo>
                    <a:lnTo>
                      <a:pt x="273" y="372"/>
                    </a:lnTo>
                    <a:lnTo>
                      <a:pt x="275" y="378"/>
                    </a:lnTo>
                    <a:lnTo>
                      <a:pt x="271" y="380"/>
                    </a:lnTo>
                    <a:lnTo>
                      <a:pt x="271" y="381"/>
                    </a:lnTo>
                    <a:lnTo>
                      <a:pt x="269" y="378"/>
                    </a:lnTo>
                    <a:lnTo>
                      <a:pt x="265" y="376"/>
                    </a:lnTo>
                    <a:lnTo>
                      <a:pt x="265" y="380"/>
                    </a:lnTo>
                    <a:lnTo>
                      <a:pt x="265" y="385"/>
                    </a:lnTo>
                    <a:lnTo>
                      <a:pt x="267" y="393"/>
                    </a:lnTo>
                    <a:lnTo>
                      <a:pt x="259" y="391"/>
                    </a:lnTo>
                    <a:lnTo>
                      <a:pt x="254" y="391"/>
                    </a:lnTo>
                    <a:lnTo>
                      <a:pt x="250" y="393"/>
                    </a:lnTo>
                    <a:lnTo>
                      <a:pt x="250" y="397"/>
                    </a:lnTo>
                    <a:lnTo>
                      <a:pt x="244" y="397"/>
                    </a:lnTo>
                    <a:lnTo>
                      <a:pt x="244" y="399"/>
                    </a:lnTo>
                    <a:lnTo>
                      <a:pt x="248" y="399"/>
                    </a:lnTo>
                    <a:lnTo>
                      <a:pt x="252" y="401"/>
                    </a:lnTo>
                    <a:lnTo>
                      <a:pt x="261" y="399"/>
                    </a:lnTo>
                    <a:lnTo>
                      <a:pt x="269" y="395"/>
                    </a:lnTo>
                    <a:lnTo>
                      <a:pt x="269" y="399"/>
                    </a:lnTo>
                    <a:lnTo>
                      <a:pt x="269" y="403"/>
                    </a:lnTo>
                    <a:lnTo>
                      <a:pt x="259" y="403"/>
                    </a:lnTo>
                    <a:lnTo>
                      <a:pt x="252" y="405"/>
                    </a:lnTo>
                    <a:lnTo>
                      <a:pt x="248" y="403"/>
                    </a:lnTo>
                    <a:lnTo>
                      <a:pt x="242" y="401"/>
                    </a:lnTo>
                    <a:lnTo>
                      <a:pt x="242" y="403"/>
                    </a:lnTo>
                    <a:lnTo>
                      <a:pt x="244" y="405"/>
                    </a:lnTo>
                    <a:lnTo>
                      <a:pt x="238" y="408"/>
                    </a:lnTo>
                    <a:lnTo>
                      <a:pt x="232" y="412"/>
                    </a:lnTo>
                    <a:lnTo>
                      <a:pt x="232" y="414"/>
                    </a:lnTo>
                    <a:lnTo>
                      <a:pt x="232" y="418"/>
                    </a:lnTo>
                    <a:lnTo>
                      <a:pt x="236" y="418"/>
                    </a:lnTo>
                    <a:lnTo>
                      <a:pt x="236" y="420"/>
                    </a:lnTo>
                    <a:lnTo>
                      <a:pt x="232" y="424"/>
                    </a:lnTo>
                    <a:lnTo>
                      <a:pt x="234" y="428"/>
                    </a:lnTo>
                    <a:lnTo>
                      <a:pt x="236" y="431"/>
                    </a:lnTo>
                    <a:lnTo>
                      <a:pt x="240" y="431"/>
                    </a:lnTo>
                    <a:lnTo>
                      <a:pt x="238" y="437"/>
                    </a:lnTo>
                    <a:lnTo>
                      <a:pt x="236" y="443"/>
                    </a:lnTo>
                    <a:lnTo>
                      <a:pt x="238" y="443"/>
                    </a:lnTo>
                    <a:lnTo>
                      <a:pt x="240" y="445"/>
                    </a:lnTo>
                    <a:lnTo>
                      <a:pt x="236" y="445"/>
                    </a:lnTo>
                    <a:lnTo>
                      <a:pt x="234" y="445"/>
                    </a:lnTo>
                    <a:lnTo>
                      <a:pt x="232" y="447"/>
                    </a:lnTo>
                    <a:lnTo>
                      <a:pt x="232" y="449"/>
                    </a:lnTo>
                    <a:lnTo>
                      <a:pt x="236" y="449"/>
                    </a:lnTo>
                    <a:lnTo>
                      <a:pt x="242" y="451"/>
                    </a:lnTo>
                    <a:lnTo>
                      <a:pt x="240" y="452"/>
                    </a:lnTo>
                    <a:lnTo>
                      <a:pt x="240" y="454"/>
                    </a:lnTo>
                    <a:lnTo>
                      <a:pt x="236" y="454"/>
                    </a:lnTo>
                    <a:lnTo>
                      <a:pt x="238" y="456"/>
                    </a:lnTo>
                    <a:lnTo>
                      <a:pt x="244" y="456"/>
                    </a:lnTo>
                    <a:lnTo>
                      <a:pt x="250" y="456"/>
                    </a:lnTo>
                    <a:lnTo>
                      <a:pt x="250" y="458"/>
                    </a:lnTo>
                    <a:lnTo>
                      <a:pt x="250" y="462"/>
                    </a:lnTo>
                    <a:lnTo>
                      <a:pt x="250" y="464"/>
                    </a:lnTo>
                    <a:lnTo>
                      <a:pt x="250" y="466"/>
                    </a:lnTo>
                    <a:lnTo>
                      <a:pt x="254" y="472"/>
                    </a:lnTo>
                    <a:lnTo>
                      <a:pt x="256" y="476"/>
                    </a:lnTo>
                    <a:lnTo>
                      <a:pt x="254" y="477"/>
                    </a:lnTo>
                    <a:lnTo>
                      <a:pt x="254" y="483"/>
                    </a:lnTo>
                    <a:lnTo>
                      <a:pt x="261" y="477"/>
                    </a:lnTo>
                    <a:lnTo>
                      <a:pt x="273" y="474"/>
                    </a:lnTo>
                    <a:lnTo>
                      <a:pt x="273" y="476"/>
                    </a:lnTo>
                    <a:lnTo>
                      <a:pt x="273" y="479"/>
                    </a:lnTo>
                    <a:lnTo>
                      <a:pt x="269" y="479"/>
                    </a:lnTo>
                    <a:lnTo>
                      <a:pt x="269" y="481"/>
                    </a:lnTo>
                    <a:lnTo>
                      <a:pt x="269" y="485"/>
                    </a:lnTo>
                    <a:lnTo>
                      <a:pt x="261" y="485"/>
                    </a:lnTo>
                    <a:lnTo>
                      <a:pt x="257" y="487"/>
                    </a:lnTo>
                    <a:lnTo>
                      <a:pt x="261" y="487"/>
                    </a:lnTo>
                    <a:lnTo>
                      <a:pt x="263" y="489"/>
                    </a:lnTo>
                    <a:lnTo>
                      <a:pt x="261" y="489"/>
                    </a:lnTo>
                    <a:lnTo>
                      <a:pt x="256" y="491"/>
                    </a:lnTo>
                    <a:lnTo>
                      <a:pt x="257" y="495"/>
                    </a:lnTo>
                    <a:lnTo>
                      <a:pt x="259" y="497"/>
                    </a:lnTo>
                    <a:lnTo>
                      <a:pt x="259" y="500"/>
                    </a:lnTo>
                    <a:lnTo>
                      <a:pt x="263" y="500"/>
                    </a:lnTo>
                    <a:lnTo>
                      <a:pt x="267" y="500"/>
                    </a:lnTo>
                    <a:lnTo>
                      <a:pt x="265" y="504"/>
                    </a:lnTo>
                    <a:lnTo>
                      <a:pt x="265" y="508"/>
                    </a:lnTo>
                    <a:lnTo>
                      <a:pt x="269" y="514"/>
                    </a:lnTo>
                    <a:lnTo>
                      <a:pt x="271" y="510"/>
                    </a:lnTo>
                    <a:lnTo>
                      <a:pt x="275" y="510"/>
                    </a:lnTo>
                    <a:lnTo>
                      <a:pt x="275" y="514"/>
                    </a:lnTo>
                    <a:lnTo>
                      <a:pt x="273" y="516"/>
                    </a:lnTo>
                    <a:lnTo>
                      <a:pt x="275" y="520"/>
                    </a:lnTo>
                    <a:lnTo>
                      <a:pt x="277" y="518"/>
                    </a:lnTo>
                    <a:lnTo>
                      <a:pt x="280" y="518"/>
                    </a:lnTo>
                    <a:lnTo>
                      <a:pt x="280" y="523"/>
                    </a:lnTo>
                    <a:lnTo>
                      <a:pt x="280" y="527"/>
                    </a:lnTo>
                    <a:lnTo>
                      <a:pt x="284" y="523"/>
                    </a:lnTo>
                    <a:lnTo>
                      <a:pt x="292" y="522"/>
                    </a:lnTo>
                    <a:lnTo>
                      <a:pt x="290" y="525"/>
                    </a:lnTo>
                    <a:lnTo>
                      <a:pt x="290" y="529"/>
                    </a:lnTo>
                    <a:lnTo>
                      <a:pt x="292" y="529"/>
                    </a:lnTo>
                    <a:lnTo>
                      <a:pt x="296" y="529"/>
                    </a:lnTo>
                    <a:lnTo>
                      <a:pt x="296" y="541"/>
                    </a:lnTo>
                    <a:lnTo>
                      <a:pt x="300" y="541"/>
                    </a:lnTo>
                    <a:lnTo>
                      <a:pt x="304" y="539"/>
                    </a:lnTo>
                    <a:lnTo>
                      <a:pt x="302" y="541"/>
                    </a:lnTo>
                    <a:lnTo>
                      <a:pt x="300" y="543"/>
                    </a:lnTo>
                    <a:lnTo>
                      <a:pt x="300" y="545"/>
                    </a:lnTo>
                    <a:lnTo>
                      <a:pt x="304" y="545"/>
                    </a:lnTo>
                    <a:lnTo>
                      <a:pt x="302" y="548"/>
                    </a:lnTo>
                    <a:lnTo>
                      <a:pt x="304" y="550"/>
                    </a:lnTo>
                    <a:lnTo>
                      <a:pt x="304" y="552"/>
                    </a:lnTo>
                    <a:lnTo>
                      <a:pt x="305" y="556"/>
                    </a:lnTo>
                    <a:lnTo>
                      <a:pt x="311" y="554"/>
                    </a:lnTo>
                    <a:lnTo>
                      <a:pt x="319" y="552"/>
                    </a:lnTo>
                    <a:lnTo>
                      <a:pt x="323" y="548"/>
                    </a:lnTo>
                    <a:lnTo>
                      <a:pt x="328" y="543"/>
                    </a:lnTo>
                    <a:lnTo>
                      <a:pt x="327" y="548"/>
                    </a:lnTo>
                    <a:lnTo>
                      <a:pt x="327" y="552"/>
                    </a:lnTo>
                    <a:lnTo>
                      <a:pt x="328" y="556"/>
                    </a:lnTo>
                    <a:lnTo>
                      <a:pt x="330" y="556"/>
                    </a:lnTo>
                    <a:lnTo>
                      <a:pt x="336" y="558"/>
                    </a:lnTo>
                    <a:lnTo>
                      <a:pt x="348" y="556"/>
                    </a:lnTo>
                    <a:lnTo>
                      <a:pt x="344" y="562"/>
                    </a:lnTo>
                    <a:lnTo>
                      <a:pt x="342" y="566"/>
                    </a:lnTo>
                    <a:lnTo>
                      <a:pt x="344" y="564"/>
                    </a:lnTo>
                    <a:lnTo>
                      <a:pt x="350" y="560"/>
                    </a:lnTo>
                    <a:lnTo>
                      <a:pt x="348" y="562"/>
                    </a:lnTo>
                    <a:lnTo>
                      <a:pt x="346" y="566"/>
                    </a:lnTo>
                    <a:lnTo>
                      <a:pt x="348" y="566"/>
                    </a:lnTo>
                    <a:lnTo>
                      <a:pt x="351" y="568"/>
                    </a:lnTo>
                    <a:lnTo>
                      <a:pt x="351" y="564"/>
                    </a:lnTo>
                    <a:lnTo>
                      <a:pt x="355" y="562"/>
                    </a:lnTo>
                    <a:lnTo>
                      <a:pt x="355" y="566"/>
                    </a:lnTo>
                    <a:lnTo>
                      <a:pt x="355" y="570"/>
                    </a:lnTo>
                    <a:lnTo>
                      <a:pt x="357" y="571"/>
                    </a:lnTo>
                    <a:lnTo>
                      <a:pt x="367" y="571"/>
                    </a:lnTo>
                    <a:lnTo>
                      <a:pt x="365" y="570"/>
                    </a:lnTo>
                    <a:lnTo>
                      <a:pt x="363" y="568"/>
                    </a:lnTo>
                    <a:lnTo>
                      <a:pt x="367" y="566"/>
                    </a:lnTo>
                    <a:lnTo>
                      <a:pt x="371" y="566"/>
                    </a:lnTo>
                    <a:lnTo>
                      <a:pt x="371" y="564"/>
                    </a:lnTo>
                    <a:lnTo>
                      <a:pt x="365" y="562"/>
                    </a:lnTo>
                    <a:lnTo>
                      <a:pt x="367" y="562"/>
                    </a:lnTo>
                    <a:lnTo>
                      <a:pt x="367" y="560"/>
                    </a:lnTo>
                    <a:lnTo>
                      <a:pt x="367" y="558"/>
                    </a:lnTo>
                    <a:lnTo>
                      <a:pt x="367" y="558"/>
                    </a:lnTo>
                    <a:lnTo>
                      <a:pt x="363" y="558"/>
                    </a:lnTo>
                    <a:lnTo>
                      <a:pt x="359" y="556"/>
                    </a:lnTo>
                    <a:lnTo>
                      <a:pt x="361" y="554"/>
                    </a:lnTo>
                    <a:lnTo>
                      <a:pt x="365" y="554"/>
                    </a:lnTo>
                    <a:lnTo>
                      <a:pt x="367" y="552"/>
                    </a:lnTo>
                    <a:lnTo>
                      <a:pt x="369" y="550"/>
                    </a:lnTo>
                    <a:lnTo>
                      <a:pt x="367" y="548"/>
                    </a:lnTo>
                    <a:lnTo>
                      <a:pt x="367" y="545"/>
                    </a:lnTo>
                    <a:lnTo>
                      <a:pt x="369" y="543"/>
                    </a:lnTo>
                    <a:lnTo>
                      <a:pt x="373" y="541"/>
                    </a:lnTo>
                    <a:lnTo>
                      <a:pt x="371" y="537"/>
                    </a:lnTo>
                    <a:lnTo>
                      <a:pt x="371" y="535"/>
                    </a:lnTo>
                    <a:lnTo>
                      <a:pt x="373" y="531"/>
                    </a:lnTo>
                    <a:lnTo>
                      <a:pt x="376" y="529"/>
                    </a:lnTo>
                    <a:lnTo>
                      <a:pt x="375" y="525"/>
                    </a:lnTo>
                    <a:lnTo>
                      <a:pt x="375" y="520"/>
                    </a:lnTo>
                    <a:lnTo>
                      <a:pt x="378" y="518"/>
                    </a:lnTo>
                    <a:lnTo>
                      <a:pt x="380" y="516"/>
                    </a:lnTo>
                    <a:lnTo>
                      <a:pt x="378" y="514"/>
                    </a:lnTo>
                    <a:lnTo>
                      <a:pt x="376" y="514"/>
                    </a:lnTo>
                    <a:lnTo>
                      <a:pt x="378" y="512"/>
                    </a:lnTo>
                    <a:lnTo>
                      <a:pt x="378" y="508"/>
                    </a:lnTo>
                    <a:lnTo>
                      <a:pt x="380" y="508"/>
                    </a:lnTo>
                    <a:lnTo>
                      <a:pt x="384" y="510"/>
                    </a:lnTo>
                    <a:lnTo>
                      <a:pt x="388" y="506"/>
                    </a:lnTo>
                    <a:lnTo>
                      <a:pt x="388" y="502"/>
                    </a:lnTo>
                    <a:lnTo>
                      <a:pt x="388" y="499"/>
                    </a:lnTo>
                    <a:lnTo>
                      <a:pt x="390" y="499"/>
                    </a:lnTo>
                    <a:lnTo>
                      <a:pt x="394" y="499"/>
                    </a:lnTo>
                    <a:lnTo>
                      <a:pt x="392" y="495"/>
                    </a:lnTo>
                    <a:lnTo>
                      <a:pt x="392" y="489"/>
                    </a:lnTo>
                    <a:lnTo>
                      <a:pt x="394" y="487"/>
                    </a:lnTo>
                    <a:lnTo>
                      <a:pt x="396" y="483"/>
                    </a:lnTo>
                    <a:lnTo>
                      <a:pt x="392" y="483"/>
                    </a:lnTo>
                    <a:lnTo>
                      <a:pt x="388" y="483"/>
                    </a:lnTo>
                    <a:lnTo>
                      <a:pt x="386" y="481"/>
                    </a:lnTo>
                    <a:lnTo>
                      <a:pt x="386" y="479"/>
                    </a:lnTo>
                    <a:lnTo>
                      <a:pt x="392" y="479"/>
                    </a:lnTo>
                    <a:lnTo>
                      <a:pt x="398" y="481"/>
                    </a:lnTo>
                    <a:lnTo>
                      <a:pt x="396" y="472"/>
                    </a:lnTo>
                    <a:lnTo>
                      <a:pt x="394" y="462"/>
                    </a:lnTo>
                    <a:lnTo>
                      <a:pt x="398" y="460"/>
                    </a:lnTo>
                    <a:lnTo>
                      <a:pt x="401" y="462"/>
                    </a:lnTo>
                    <a:lnTo>
                      <a:pt x="401" y="458"/>
                    </a:lnTo>
                    <a:lnTo>
                      <a:pt x="405" y="456"/>
                    </a:lnTo>
                    <a:lnTo>
                      <a:pt x="403" y="454"/>
                    </a:lnTo>
                    <a:lnTo>
                      <a:pt x="403" y="452"/>
                    </a:lnTo>
                    <a:lnTo>
                      <a:pt x="413" y="452"/>
                    </a:lnTo>
                    <a:lnTo>
                      <a:pt x="421" y="451"/>
                    </a:lnTo>
                    <a:lnTo>
                      <a:pt x="426" y="449"/>
                    </a:lnTo>
                    <a:lnTo>
                      <a:pt x="434" y="445"/>
                    </a:lnTo>
                    <a:lnTo>
                      <a:pt x="434" y="447"/>
                    </a:lnTo>
                    <a:lnTo>
                      <a:pt x="434" y="451"/>
                    </a:lnTo>
                    <a:lnTo>
                      <a:pt x="436" y="452"/>
                    </a:lnTo>
                    <a:lnTo>
                      <a:pt x="440" y="454"/>
                    </a:lnTo>
                    <a:lnTo>
                      <a:pt x="442" y="451"/>
                    </a:lnTo>
                    <a:lnTo>
                      <a:pt x="446" y="447"/>
                    </a:lnTo>
                    <a:lnTo>
                      <a:pt x="447" y="445"/>
                    </a:lnTo>
                    <a:lnTo>
                      <a:pt x="451" y="445"/>
                    </a:lnTo>
                    <a:lnTo>
                      <a:pt x="451" y="447"/>
                    </a:lnTo>
                    <a:lnTo>
                      <a:pt x="455" y="449"/>
                    </a:lnTo>
                    <a:lnTo>
                      <a:pt x="459" y="439"/>
                    </a:lnTo>
                    <a:lnTo>
                      <a:pt x="465" y="429"/>
                    </a:lnTo>
                    <a:lnTo>
                      <a:pt x="472" y="426"/>
                    </a:lnTo>
                    <a:lnTo>
                      <a:pt x="480" y="424"/>
                    </a:lnTo>
                    <a:lnTo>
                      <a:pt x="484" y="418"/>
                    </a:lnTo>
                    <a:lnTo>
                      <a:pt x="488" y="412"/>
                    </a:lnTo>
                    <a:lnTo>
                      <a:pt x="492" y="410"/>
                    </a:lnTo>
                    <a:lnTo>
                      <a:pt x="497" y="410"/>
                    </a:lnTo>
                    <a:lnTo>
                      <a:pt x="497" y="405"/>
                    </a:lnTo>
                    <a:lnTo>
                      <a:pt x="499" y="401"/>
                    </a:lnTo>
                    <a:lnTo>
                      <a:pt x="495" y="397"/>
                    </a:lnTo>
                    <a:lnTo>
                      <a:pt x="494" y="391"/>
                    </a:lnTo>
                    <a:lnTo>
                      <a:pt x="499" y="395"/>
                    </a:lnTo>
                    <a:lnTo>
                      <a:pt x="505" y="397"/>
                    </a:lnTo>
                    <a:lnTo>
                      <a:pt x="513" y="399"/>
                    </a:lnTo>
                    <a:lnTo>
                      <a:pt x="524" y="399"/>
                    </a:lnTo>
                    <a:lnTo>
                      <a:pt x="522" y="393"/>
                    </a:lnTo>
                    <a:lnTo>
                      <a:pt x="526" y="393"/>
                    </a:lnTo>
                    <a:lnTo>
                      <a:pt x="532" y="397"/>
                    </a:lnTo>
                    <a:lnTo>
                      <a:pt x="534" y="393"/>
                    </a:lnTo>
                    <a:lnTo>
                      <a:pt x="536" y="391"/>
                    </a:lnTo>
                    <a:lnTo>
                      <a:pt x="538" y="393"/>
                    </a:lnTo>
                    <a:lnTo>
                      <a:pt x="541" y="395"/>
                    </a:lnTo>
                    <a:lnTo>
                      <a:pt x="549" y="393"/>
                    </a:lnTo>
                    <a:lnTo>
                      <a:pt x="557" y="391"/>
                    </a:lnTo>
                    <a:lnTo>
                      <a:pt x="557" y="389"/>
                    </a:lnTo>
                    <a:lnTo>
                      <a:pt x="559" y="387"/>
                    </a:lnTo>
                    <a:lnTo>
                      <a:pt x="563" y="387"/>
                    </a:lnTo>
                    <a:lnTo>
                      <a:pt x="568" y="387"/>
                    </a:lnTo>
                    <a:lnTo>
                      <a:pt x="570" y="385"/>
                    </a:lnTo>
                    <a:lnTo>
                      <a:pt x="574" y="383"/>
                    </a:lnTo>
                    <a:lnTo>
                      <a:pt x="574" y="380"/>
                    </a:lnTo>
                    <a:lnTo>
                      <a:pt x="574" y="378"/>
                    </a:lnTo>
                    <a:lnTo>
                      <a:pt x="578" y="378"/>
                    </a:lnTo>
                    <a:lnTo>
                      <a:pt x="584" y="380"/>
                    </a:lnTo>
                    <a:lnTo>
                      <a:pt x="584" y="376"/>
                    </a:lnTo>
                    <a:lnTo>
                      <a:pt x="584" y="374"/>
                    </a:lnTo>
                    <a:lnTo>
                      <a:pt x="586" y="372"/>
                    </a:lnTo>
                    <a:lnTo>
                      <a:pt x="588" y="372"/>
                    </a:lnTo>
                    <a:lnTo>
                      <a:pt x="591" y="372"/>
                    </a:lnTo>
                    <a:lnTo>
                      <a:pt x="595" y="374"/>
                    </a:lnTo>
                    <a:lnTo>
                      <a:pt x="597" y="370"/>
                    </a:lnTo>
                    <a:lnTo>
                      <a:pt x="599" y="368"/>
                    </a:lnTo>
                    <a:lnTo>
                      <a:pt x="607" y="368"/>
                    </a:lnTo>
                    <a:lnTo>
                      <a:pt x="614" y="368"/>
                    </a:lnTo>
                    <a:lnTo>
                      <a:pt x="614" y="364"/>
                    </a:lnTo>
                    <a:lnTo>
                      <a:pt x="614" y="362"/>
                    </a:lnTo>
                    <a:lnTo>
                      <a:pt x="616" y="360"/>
                    </a:lnTo>
                    <a:lnTo>
                      <a:pt x="620" y="360"/>
                    </a:lnTo>
                    <a:lnTo>
                      <a:pt x="622" y="355"/>
                    </a:lnTo>
                    <a:lnTo>
                      <a:pt x="624" y="351"/>
                    </a:lnTo>
                    <a:lnTo>
                      <a:pt x="628" y="349"/>
                    </a:lnTo>
                    <a:lnTo>
                      <a:pt x="634" y="349"/>
                    </a:lnTo>
                    <a:lnTo>
                      <a:pt x="634" y="345"/>
                    </a:lnTo>
                    <a:lnTo>
                      <a:pt x="624" y="345"/>
                    </a:lnTo>
                    <a:lnTo>
                      <a:pt x="612" y="345"/>
                    </a:lnTo>
                    <a:lnTo>
                      <a:pt x="609" y="341"/>
                    </a:lnTo>
                    <a:lnTo>
                      <a:pt x="603" y="339"/>
                    </a:lnTo>
                    <a:lnTo>
                      <a:pt x="595" y="341"/>
                    </a:lnTo>
                    <a:lnTo>
                      <a:pt x="591" y="345"/>
                    </a:lnTo>
                    <a:lnTo>
                      <a:pt x="584" y="345"/>
                    </a:lnTo>
                    <a:lnTo>
                      <a:pt x="578" y="343"/>
                    </a:lnTo>
                    <a:lnTo>
                      <a:pt x="580" y="341"/>
                    </a:lnTo>
                    <a:lnTo>
                      <a:pt x="580" y="339"/>
                    </a:lnTo>
                    <a:lnTo>
                      <a:pt x="580" y="339"/>
                    </a:lnTo>
                    <a:lnTo>
                      <a:pt x="580" y="337"/>
                    </a:lnTo>
                    <a:lnTo>
                      <a:pt x="580" y="335"/>
                    </a:lnTo>
                    <a:lnTo>
                      <a:pt x="589" y="335"/>
                    </a:lnTo>
                    <a:lnTo>
                      <a:pt x="589" y="332"/>
                    </a:lnTo>
                    <a:lnTo>
                      <a:pt x="589" y="328"/>
                    </a:lnTo>
                    <a:lnTo>
                      <a:pt x="572" y="328"/>
                    </a:lnTo>
                    <a:lnTo>
                      <a:pt x="555" y="330"/>
                    </a:lnTo>
                    <a:lnTo>
                      <a:pt x="557" y="326"/>
                    </a:lnTo>
                    <a:lnTo>
                      <a:pt x="559" y="324"/>
                    </a:lnTo>
                    <a:lnTo>
                      <a:pt x="574" y="324"/>
                    </a:lnTo>
                    <a:lnTo>
                      <a:pt x="591" y="324"/>
                    </a:lnTo>
                    <a:lnTo>
                      <a:pt x="591" y="320"/>
                    </a:lnTo>
                    <a:lnTo>
                      <a:pt x="591" y="318"/>
                    </a:lnTo>
                    <a:lnTo>
                      <a:pt x="588" y="318"/>
                    </a:lnTo>
                    <a:lnTo>
                      <a:pt x="584" y="318"/>
                    </a:lnTo>
                    <a:lnTo>
                      <a:pt x="582" y="316"/>
                    </a:lnTo>
                    <a:lnTo>
                      <a:pt x="582" y="314"/>
                    </a:lnTo>
                    <a:lnTo>
                      <a:pt x="566" y="314"/>
                    </a:lnTo>
                    <a:lnTo>
                      <a:pt x="553" y="316"/>
                    </a:lnTo>
                    <a:lnTo>
                      <a:pt x="557" y="310"/>
                    </a:lnTo>
                    <a:lnTo>
                      <a:pt x="559" y="307"/>
                    </a:lnTo>
                    <a:lnTo>
                      <a:pt x="561" y="309"/>
                    </a:lnTo>
                    <a:lnTo>
                      <a:pt x="563" y="310"/>
                    </a:lnTo>
                    <a:lnTo>
                      <a:pt x="568" y="310"/>
                    </a:lnTo>
                    <a:lnTo>
                      <a:pt x="574" y="309"/>
                    </a:lnTo>
                    <a:lnTo>
                      <a:pt x="588" y="312"/>
                    </a:lnTo>
                    <a:lnTo>
                      <a:pt x="601" y="318"/>
                    </a:lnTo>
                    <a:lnTo>
                      <a:pt x="603" y="322"/>
                    </a:lnTo>
                    <a:lnTo>
                      <a:pt x="605" y="326"/>
                    </a:lnTo>
                    <a:lnTo>
                      <a:pt x="611" y="332"/>
                    </a:lnTo>
                    <a:lnTo>
                      <a:pt x="616" y="337"/>
                    </a:lnTo>
                    <a:lnTo>
                      <a:pt x="624" y="339"/>
                    </a:lnTo>
                    <a:lnTo>
                      <a:pt x="632" y="341"/>
                    </a:lnTo>
                    <a:lnTo>
                      <a:pt x="634" y="341"/>
                    </a:lnTo>
                    <a:lnTo>
                      <a:pt x="634" y="341"/>
                    </a:lnTo>
                    <a:lnTo>
                      <a:pt x="636" y="341"/>
                    </a:lnTo>
                    <a:lnTo>
                      <a:pt x="639" y="343"/>
                    </a:lnTo>
                    <a:lnTo>
                      <a:pt x="641" y="337"/>
                    </a:lnTo>
                    <a:lnTo>
                      <a:pt x="637" y="337"/>
                    </a:lnTo>
                    <a:lnTo>
                      <a:pt x="637" y="335"/>
                    </a:lnTo>
                    <a:lnTo>
                      <a:pt x="639" y="330"/>
                    </a:lnTo>
                    <a:lnTo>
                      <a:pt x="641" y="326"/>
                    </a:lnTo>
                    <a:lnTo>
                      <a:pt x="637" y="326"/>
                    </a:lnTo>
                    <a:lnTo>
                      <a:pt x="636" y="322"/>
                    </a:lnTo>
                    <a:lnTo>
                      <a:pt x="636" y="316"/>
                    </a:lnTo>
                    <a:lnTo>
                      <a:pt x="632" y="316"/>
                    </a:lnTo>
                    <a:lnTo>
                      <a:pt x="630" y="316"/>
                    </a:lnTo>
                    <a:lnTo>
                      <a:pt x="630" y="312"/>
                    </a:lnTo>
                    <a:lnTo>
                      <a:pt x="626" y="312"/>
                    </a:lnTo>
                    <a:lnTo>
                      <a:pt x="624" y="312"/>
                    </a:lnTo>
                    <a:lnTo>
                      <a:pt x="624" y="310"/>
                    </a:lnTo>
                    <a:lnTo>
                      <a:pt x="626" y="309"/>
                    </a:lnTo>
                    <a:lnTo>
                      <a:pt x="624" y="307"/>
                    </a:lnTo>
                    <a:lnTo>
                      <a:pt x="622" y="305"/>
                    </a:lnTo>
                    <a:lnTo>
                      <a:pt x="618" y="303"/>
                    </a:lnTo>
                    <a:lnTo>
                      <a:pt x="614" y="303"/>
                    </a:lnTo>
                    <a:lnTo>
                      <a:pt x="612" y="301"/>
                    </a:lnTo>
                    <a:lnTo>
                      <a:pt x="616" y="301"/>
                    </a:lnTo>
                    <a:lnTo>
                      <a:pt x="622" y="303"/>
                    </a:lnTo>
                    <a:lnTo>
                      <a:pt x="628" y="307"/>
                    </a:lnTo>
                    <a:lnTo>
                      <a:pt x="634" y="307"/>
                    </a:lnTo>
                    <a:lnTo>
                      <a:pt x="637" y="307"/>
                    </a:lnTo>
                    <a:lnTo>
                      <a:pt x="637" y="305"/>
                    </a:lnTo>
                    <a:lnTo>
                      <a:pt x="632" y="303"/>
                    </a:lnTo>
                    <a:lnTo>
                      <a:pt x="634" y="301"/>
                    </a:lnTo>
                    <a:lnTo>
                      <a:pt x="636" y="299"/>
                    </a:lnTo>
                    <a:lnTo>
                      <a:pt x="636" y="299"/>
                    </a:lnTo>
                    <a:lnTo>
                      <a:pt x="630" y="297"/>
                    </a:lnTo>
                    <a:lnTo>
                      <a:pt x="634" y="295"/>
                    </a:lnTo>
                    <a:lnTo>
                      <a:pt x="637" y="293"/>
                    </a:lnTo>
                    <a:lnTo>
                      <a:pt x="636" y="291"/>
                    </a:lnTo>
                    <a:lnTo>
                      <a:pt x="637" y="287"/>
                    </a:lnTo>
                    <a:lnTo>
                      <a:pt x="634" y="286"/>
                    </a:lnTo>
                    <a:lnTo>
                      <a:pt x="630" y="286"/>
                    </a:lnTo>
                    <a:lnTo>
                      <a:pt x="630" y="284"/>
                    </a:lnTo>
                    <a:lnTo>
                      <a:pt x="628" y="284"/>
                    </a:lnTo>
                    <a:lnTo>
                      <a:pt x="622" y="284"/>
                    </a:lnTo>
                    <a:lnTo>
                      <a:pt x="626" y="284"/>
                    </a:lnTo>
                    <a:lnTo>
                      <a:pt x="626" y="282"/>
                    </a:lnTo>
                    <a:lnTo>
                      <a:pt x="628" y="280"/>
                    </a:lnTo>
                    <a:lnTo>
                      <a:pt x="622" y="278"/>
                    </a:lnTo>
                    <a:lnTo>
                      <a:pt x="616" y="276"/>
                    </a:lnTo>
                    <a:lnTo>
                      <a:pt x="612" y="274"/>
                    </a:lnTo>
                    <a:lnTo>
                      <a:pt x="609" y="272"/>
                    </a:lnTo>
                    <a:lnTo>
                      <a:pt x="622" y="272"/>
                    </a:lnTo>
                    <a:lnTo>
                      <a:pt x="641" y="272"/>
                    </a:lnTo>
                    <a:lnTo>
                      <a:pt x="641" y="268"/>
                    </a:lnTo>
                    <a:lnTo>
                      <a:pt x="645" y="268"/>
                    </a:lnTo>
                    <a:lnTo>
                      <a:pt x="651" y="266"/>
                    </a:lnTo>
                    <a:lnTo>
                      <a:pt x="651" y="261"/>
                    </a:lnTo>
                    <a:lnTo>
                      <a:pt x="651" y="257"/>
                    </a:lnTo>
                    <a:lnTo>
                      <a:pt x="643" y="255"/>
                    </a:lnTo>
                    <a:lnTo>
                      <a:pt x="639" y="255"/>
                    </a:lnTo>
                    <a:lnTo>
                      <a:pt x="637" y="259"/>
                    </a:lnTo>
                    <a:lnTo>
                      <a:pt x="636" y="263"/>
                    </a:lnTo>
                    <a:lnTo>
                      <a:pt x="636" y="259"/>
                    </a:lnTo>
                    <a:lnTo>
                      <a:pt x="636" y="257"/>
                    </a:lnTo>
                    <a:lnTo>
                      <a:pt x="632" y="255"/>
                    </a:lnTo>
                    <a:lnTo>
                      <a:pt x="630" y="255"/>
                    </a:lnTo>
                    <a:lnTo>
                      <a:pt x="630" y="251"/>
                    </a:lnTo>
                    <a:lnTo>
                      <a:pt x="632" y="249"/>
                    </a:lnTo>
                    <a:lnTo>
                      <a:pt x="632" y="245"/>
                    </a:lnTo>
                    <a:lnTo>
                      <a:pt x="632" y="241"/>
                    </a:lnTo>
                    <a:lnTo>
                      <a:pt x="636" y="241"/>
                    </a:lnTo>
                    <a:lnTo>
                      <a:pt x="637" y="245"/>
                    </a:lnTo>
                    <a:lnTo>
                      <a:pt x="634" y="245"/>
                    </a:lnTo>
                    <a:lnTo>
                      <a:pt x="634" y="247"/>
                    </a:lnTo>
                    <a:lnTo>
                      <a:pt x="634" y="249"/>
                    </a:lnTo>
                    <a:lnTo>
                      <a:pt x="634" y="253"/>
                    </a:lnTo>
                    <a:lnTo>
                      <a:pt x="639" y="253"/>
                    </a:lnTo>
                    <a:lnTo>
                      <a:pt x="647" y="253"/>
                    </a:lnTo>
                    <a:lnTo>
                      <a:pt x="647" y="249"/>
                    </a:lnTo>
                    <a:lnTo>
                      <a:pt x="639" y="247"/>
                    </a:lnTo>
                    <a:lnTo>
                      <a:pt x="637" y="245"/>
                    </a:lnTo>
                    <a:lnTo>
                      <a:pt x="637" y="243"/>
                    </a:lnTo>
                    <a:lnTo>
                      <a:pt x="639" y="243"/>
                    </a:lnTo>
                    <a:lnTo>
                      <a:pt x="649" y="245"/>
                    </a:lnTo>
                    <a:lnTo>
                      <a:pt x="657" y="247"/>
                    </a:lnTo>
                    <a:lnTo>
                      <a:pt x="659" y="251"/>
                    </a:lnTo>
                    <a:lnTo>
                      <a:pt x="664" y="249"/>
                    </a:lnTo>
                    <a:lnTo>
                      <a:pt x="670" y="249"/>
                    </a:lnTo>
                    <a:lnTo>
                      <a:pt x="668" y="243"/>
                    </a:lnTo>
                    <a:lnTo>
                      <a:pt x="659" y="243"/>
                    </a:lnTo>
                    <a:lnTo>
                      <a:pt x="649" y="245"/>
                    </a:lnTo>
                    <a:lnTo>
                      <a:pt x="651" y="239"/>
                    </a:lnTo>
                    <a:lnTo>
                      <a:pt x="651" y="236"/>
                    </a:lnTo>
                    <a:lnTo>
                      <a:pt x="647" y="236"/>
                    </a:lnTo>
                    <a:lnTo>
                      <a:pt x="645" y="239"/>
                    </a:lnTo>
                    <a:lnTo>
                      <a:pt x="643" y="239"/>
                    </a:lnTo>
                    <a:lnTo>
                      <a:pt x="643" y="238"/>
                    </a:lnTo>
                    <a:lnTo>
                      <a:pt x="643" y="236"/>
                    </a:lnTo>
                    <a:lnTo>
                      <a:pt x="645" y="236"/>
                    </a:lnTo>
                    <a:lnTo>
                      <a:pt x="645" y="232"/>
                    </a:lnTo>
                    <a:lnTo>
                      <a:pt x="645" y="226"/>
                    </a:lnTo>
                    <a:lnTo>
                      <a:pt x="637" y="224"/>
                    </a:lnTo>
                    <a:lnTo>
                      <a:pt x="637" y="222"/>
                    </a:lnTo>
                    <a:lnTo>
                      <a:pt x="641" y="222"/>
                    </a:lnTo>
                    <a:lnTo>
                      <a:pt x="653" y="222"/>
                    </a:lnTo>
                    <a:lnTo>
                      <a:pt x="655" y="224"/>
                    </a:lnTo>
                    <a:lnTo>
                      <a:pt x="657" y="228"/>
                    </a:lnTo>
                    <a:lnTo>
                      <a:pt x="660" y="226"/>
                    </a:lnTo>
                    <a:lnTo>
                      <a:pt x="662" y="224"/>
                    </a:lnTo>
                    <a:lnTo>
                      <a:pt x="660" y="215"/>
                    </a:lnTo>
                    <a:lnTo>
                      <a:pt x="659" y="207"/>
                    </a:lnTo>
                    <a:lnTo>
                      <a:pt x="655" y="207"/>
                    </a:lnTo>
                    <a:lnTo>
                      <a:pt x="655" y="205"/>
                    </a:lnTo>
                    <a:lnTo>
                      <a:pt x="657" y="201"/>
                    </a:lnTo>
                    <a:lnTo>
                      <a:pt x="655" y="199"/>
                    </a:lnTo>
                    <a:lnTo>
                      <a:pt x="647" y="197"/>
                    </a:lnTo>
                    <a:lnTo>
                      <a:pt x="647" y="201"/>
                    </a:lnTo>
                    <a:lnTo>
                      <a:pt x="643" y="201"/>
                    </a:lnTo>
                    <a:lnTo>
                      <a:pt x="643" y="201"/>
                    </a:lnTo>
                    <a:lnTo>
                      <a:pt x="636" y="203"/>
                    </a:lnTo>
                    <a:lnTo>
                      <a:pt x="634" y="203"/>
                    </a:lnTo>
                    <a:lnTo>
                      <a:pt x="634" y="203"/>
                    </a:lnTo>
                    <a:lnTo>
                      <a:pt x="636" y="201"/>
                    </a:lnTo>
                    <a:lnTo>
                      <a:pt x="643" y="195"/>
                    </a:lnTo>
                    <a:lnTo>
                      <a:pt x="647" y="193"/>
                    </a:lnTo>
                    <a:lnTo>
                      <a:pt x="645" y="190"/>
                    </a:lnTo>
                    <a:lnTo>
                      <a:pt x="643" y="184"/>
                    </a:lnTo>
                    <a:lnTo>
                      <a:pt x="660" y="186"/>
                    </a:lnTo>
                    <a:lnTo>
                      <a:pt x="678" y="190"/>
                    </a:lnTo>
                    <a:lnTo>
                      <a:pt x="678" y="184"/>
                    </a:lnTo>
                    <a:lnTo>
                      <a:pt x="678" y="180"/>
                    </a:lnTo>
                    <a:lnTo>
                      <a:pt x="674" y="180"/>
                    </a:lnTo>
                    <a:lnTo>
                      <a:pt x="672" y="172"/>
                    </a:lnTo>
                    <a:lnTo>
                      <a:pt x="666" y="172"/>
                    </a:lnTo>
                    <a:lnTo>
                      <a:pt x="666" y="174"/>
                    </a:lnTo>
                    <a:lnTo>
                      <a:pt x="662" y="174"/>
                    </a:lnTo>
                    <a:lnTo>
                      <a:pt x="662" y="174"/>
                    </a:lnTo>
                    <a:lnTo>
                      <a:pt x="653" y="172"/>
                    </a:lnTo>
                    <a:lnTo>
                      <a:pt x="653" y="170"/>
                    </a:lnTo>
                    <a:lnTo>
                      <a:pt x="653" y="165"/>
                    </a:lnTo>
                    <a:lnTo>
                      <a:pt x="659" y="167"/>
                    </a:lnTo>
                    <a:lnTo>
                      <a:pt x="664" y="167"/>
                    </a:lnTo>
                    <a:lnTo>
                      <a:pt x="662" y="163"/>
                    </a:lnTo>
                    <a:lnTo>
                      <a:pt x="662" y="161"/>
                    </a:lnTo>
                    <a:lnTo>
                      <a:pt x="657" y="159"/>
                    </a:lnTo>
                    <a:lnTo>
                      <a:pt x="653" y="159"/>
                    </a:lnTo>
                    <a:lnTo>
                      <a:pt x="643" y="157"/>
                    </a:lnTo>
                    <a:lnTo>
                      <a:pt x="636" y="157"/>
                    </a:lnTo>
                    <a:lnTo>
                      <a:pt x="636" y="153"/>
                    </a:lnTo>
                    <a:lnTo>
                      <a:pt x="636" y="149"/>
                    </a:lnTo>
                    <a:lnTo>
                      <a:pt x="643" y="149"/>
                    </a:lnTo>
                    <a:lnTo>
                      <a:pt x="651" y="151"/>
                    </a:lnTo>
                    <a:lnTo>
                      <a:pt x="651" y="153"/>
                    </a:lnTo>
                    <a:lnTo>
                      <a:pt x="655" y="155"/>
                    </a:lnTo>
                    <a:lnTo>
                      <a:pt x="655" y="149"/>
                    </a:lnTo>
                    <a:lnTo>
                      <a:pt x="657" y="145"/>
                    </a:lnTo>
                    <a:lnTo>
                      <a:pt x="660" y="142"/>
                    </a:lnTo>
                    <a:lnTo>
                      <a:pt x="666" y="138"/>
                    </a:lnTo>
                    <a:lnTo>
                      <a:pt x="666" y="130"/>
                    </a:lnTo>
                    <a:lnTo>
                      <a:pt x="666" y="120"/>
                    </a:lnTo>
                    <a:lnTo>
                      <a:pt x="674" y="120"/>
                    </a:lnTo>
                    <a:lnTo>
                      <a:pt x="683" y="120"/>
                    </a:lnTo>
                    <a:lnTo>
                      <a:pt x="683" y="117"/>
                    </a:lnTo>
                    <a:lnTo>
                      <a:pt x="683" y="113"/>
                    </a:lnTo>
                    <a:lnTo>
                      <a:pt x="687" y="111"/>
                    </a:lnTo>
                    <a:lnTo>
                      <a:pt x="689" y="109"/>
                    </a:lnTo>
                    <a:lnTo>
                      <a:pt x="687" y="107"/>
                    </a:lnTo>
                    <a:lnTo>
                      <a:pt x="685" y="105"/>
                    </a:lnTo>
                    <a:lnTo>
                      <a:pt x="678" y="103"/>
                    </a:lnTo>
                    <a:lnTo>
                      <a:pt x="668" y="103"/>
                    </a:lnTo>
                    <a:lnTo>
                      <a:pt x="664" y="105"/>
                    </a:lnTo>
                    <a:lnTo>
                      <a:pt x="660" y="107"/>
                    </a:lnTo>
                    <a:lnTo>
                      <a:pt x="659" y="109"/>
                    </a:lnTo>
                    <a:lnTo>
                      <a:pt x="657" y="107"/>
                    </a:lnTo>
                    <a:lnTo>
                      <a:pt x="655" y="107"/>
                    </a:lnTo>
                    <a:lnTo>
                      <a:pt x="655" y="103"/>
                    </a:lnTo>
                    <a:lnTo>
                      <a:pt x="655" y="101"/>
                    </a:lnTo>
                    <a:lnTo>
                      <a:pt x="653" y="99"/>
                    </a:lnTo>
                    <a:lnTo>
                      <a:pt x="655" y="96"/>
                    </a:lnTo>
                    <a:lnTo>
                      <a:pt x="657" y="97"/>
                    </a:lnTo>
                    <a:lnTo>
                      <a:pt x="660" y="96"/>
                    </a:lnTo>
                    <a:lnTo>
                      <a:pt x="668" y="96"/>
                    </a:lnTo>
                    <a:lnTo>
                      <a:pt x="676" y="97"/>
                    </a:lnTo>
                    <a:lnTo>
                      <a:pt x="685" y="99"/>
                    </a:lnTo>
                    <a:lnTo>
                      <a:pt x="695" y="99"/>
                    </a:lnTo>
                    <a:lnTo>
                      <a:pt x="703" y="97"/>
                    </a:lnTo>
                    <a:lnTo>
                      <a:pt x="705" y="94"/>
                    </a:lnTo>
                    <a:lnTo>
                      <a:pt x="707" y="92"/>
                    </a:lnTo>
                    <a:lnTo>
                      <a:pt x="708" y="92"/>
                    </a:lnTo>
                    <a:lnTo>
                      <a:pt x="710" y="90"/>
                    </a:lnTo>
                    <a:lnTo>
                      <a:pt x="710" y="86"/>
                    </a:lnTo>
                    <a:lnTo>
                      <a:pt x="707" y="84"/>
                    </a:lnTo>
                    <a:lnTo>
                      <a:pt x="703" y="84"/>
                    </a:lnTo>
                    <a:lnTo>
                      <a:pt x="693" y="86"/>
                    </a:lnTo>
                    <a:lnTo>
                      <a:pt x="683" y="90"/>
                    </a:lnTo>
                    <a:lnTo>
                      <a:pt x="674" y="90"/>
                    </a:lnTo>
                    <a:lnTo>
                      <a:pt x="670" y="88"/>
                    </a:lnTo>
                    <a:lnTo>
                      <a:pt x="674" y="86"/>
                    </a:lnTo>
                    <a:lnTo>
                      <a:pt x="682" y="84"/>
                    </a:lnTo>
                    <a:lnTo>
                      <a:pt x="697" y="84"/>
                    </a:lnTo>
                    <a:lnTo>
                      <a:pt x="714" y="84"/>
                    </a:lnTo>
                    <a:lnTo>
                      <a:pt x="714" y="80"/>
                    </a:lnTo>
                    <a:lnTo>
                      <a:pt x="720" y="78"/>
                    </a:lnTo>
                    <a:lnTo>
                      <a:pt x="728" y="78"/>
                    </a:lnTo>
                    <a:lnTo>
                      <a:pt x="728" y="74"/>
                    </a:lnTo>
                    <a:lnTo>
                      <a:pt x="730" y="73"/>
                    </a:lnTo>
                    <a:lnTo>
                      <a:pt x="739" y="71"/>
                    </a:lnTo>
                    <a:lnTo>
                      <a:pt x="749" y="69"/>
                    </a:lnTo>
                    <a:lnTo>
                      <a:pt x="751" y="65"/>
                    </a:lnTo>
                    <a:lnTo>
                      <a:pt x="747" y="61"/>
                    </a:lnTo>
                    <a:lnTo>
                      <a:pt x="745" y="59"/>
                    </a:lnTo>
                    <a:lnTo>
                      <a:pt x="733" y="57"/>
                    </a:lnTo>
                    <a:lnTo>
                      <a:pt x="714" y="57"/>
                    </a:lnTo>
                    <a:lnTo>
                      <a:pt x="695" y="57"/>
                    </a:lnTo>
                    <a:lnTo>
                      <a:pt x="685" y="57"/>
                    </a:lnTo>
                    <a:lnTo>
                      <a:pt x="685" y="61"/>
                    </a:lnTo>
                    <a:lnTo>
                      <a:pt x="676" y="63"/>
                    </a:lnTo>
                    <a:lnTo>
                      <a:pt x="670" y="63"/>
                    </a:lnTo>
                    <a:lnTo>
                      <a:pt x="666" y="63"/>
                    </a:lnTo>
                    <a:lnTo>
                      <a:pt x="659" y="63"/>
                    </a:lnTo>
                    <a:lnTo>
                      <a:pt x="659" y="65"/>
                    </a:lnTo>
                    <a:lnTo>
                      <a:pt x="657" y="67"/>
                    </a:lnTo>
                    <a:lnTo>
                      <a:pt x="655" y="61"/>
                    </a:lnTo>
                    <a:lnTo>
                      <a:pt x="653" y="59"/>
                    </a:lnTo>
                    <a:lnTo>
                      <a:pt x="647" y="63"/>
                    </a:lnTo>
                    <a:lnTo>
                      <a:pt x="643" y="69"/>
                    </a:lnTo>
                    <a:lnTo>
                      <a:pt x="639" y="69"/>
                    </a:lnTo>
                    <a:lnTo>
                      <a:pt x="636" y="69"/>
                    </a:lnTo>
                    <a:lnTo>
                      <a:pt x="632" y="73"/>
                    </a:lnTo>
                    <a:lnTo>
                      <a:pt x="630" y="76"/>
                    </a:lnTo>
                    <a:lnTo>
                      <a:pt x="614" y="78"/>
                    </a:lnTo>
                    <a:lnTo>
                      <a:pt x="601" y="78"/>
                    </a:lnTo>
                    <a:lnTo>
                      <a:pt x="599" y="76"/>
                    </a:lnTo>
                    <a:lnTo>
                      <a:pt x="599" y="74"/>
                    </a:lnTo>
                    <a:lnTo>
                      <a:pt x="603" y="73"/>
                    </a:lnTo>
                    <a:lnTo>
                      <a:pt x="605" y="71"/>
                    </a:lnTo>
                    <a:lnTo>
                      <a:pt x="609" y="71"/>
                    </a:lnTo>
                    <a:lnTo>
                      <a:pt x="614" y="73"/>
                    </a:lnTo>
                    <a:lnTo>
                      <a:pt x="616" y="69"/>
                    </a:lnTo>
                    <a:lnTo>
                      <a:pt x="622" y="65"/>
                    </a:lnTo>
                    <a:lnTo>
                      <a:pt x="626" y="63"/>
                    </a:lnTo>
                    <a:lnTo>
                      <a:pt x="628" y="59"/>
                    </a:lnTo>
                    <a:lnTo>
                      <a:pt x="632" y="53"/>
                    </a:lnTo>
                    <a:lnTo>
                      <a:pt x="620" y="51"/>
                    </a:lnTo>
                    <a:lnTo>
                      <a:pt x="607" y="51"/>
                    </a:lnTo>
                    <a:lnTo>
                      <a:pt x="605" y="53"/>
                    </a:lnTo>
                    <a:lnTo>
                      <a:pt x="607" y="55"/>
                    </a:lnTo>
                    <a:lnTo>
                      <a:pt x="605" y="59"/>
                    </a:lnTo>
                    <a:lnTo>
                      <a:pt x="601" y="61"/>
                    </a:lnTo>
                    <a:lnTo>
                      <a:pt x="589" y="61"/>
                    </a:lnTo>
                    <a:lnTo>
                      <a:pt x="578" y="61"/>
                    </a:lnTo>
                    <a:lnTo>
                      <a:pt x="580" y="55"/>
                    </a:lnTo>
                    <a:lnTo>
                      <a:pt x="578" y="51"/>
                    </a:lnTo>
                    <a:lnTo>
                      <a:pt x="561" y="51"/>
                    </a:lnTo>
                    <a:lnTo>
                      <a:pt x="545" y="53"/>
                    </a:lnTo>
                    <a:lnTo>
                      <a:pt x="534" y="51"/>
                    </a:lnTo>
                    <a:lnTo>
                      <a:pt x="526" y="51"/>
                    </a:lnTo>
                    <a:lnTo>
                      <a:pt x="515" y="55"/>
                    </a:lnTo>
                    <a:lnTo>
                      <a:pt x="505" y="59"/>
                    </a:lnTo>
                    <a:lnTo>
                      <a:pt x="499" y="59"/>
                    </a:lnTo>
                    <a:lnTo>
                      <a:pt x="494" y="59"/>
                    </a:lnTo>
                    <a:lnTo>
                      <a:pt x="505" y="55"/>
                    </a:lnTo>
                    <a:lnTo>
                      <a:pt x="517" y="51"/>
                    </a:lnTo>
                    <a:lnTo>
                      <a:pt x="517" y="48"/>
                    </a:lnTo>
                    <a:lnTo>
                      <a:pt x="520" y="46"/>
                    </a:lnTo>
                    <a:lnTo>
                      <a:pt x="524" y="46"/>
                    </a:lnTo>
                    <a:lnTo>
                      <a:pt x="551" y="44"/>
                    </a:lnTo>
                    <a:lnTo>
                      <a:pt x="574" y="48"/>
                    </a:lnTo>
                    <a:lnTo>
                      <a:pt x="578" y="46"/>
                    </a:lnTo>
                    <a:lnTo>
                      <a:pt x="582" y="46"/>
                    </a:lnTo>
                    <a:lnTo>
                      <a:pt x="591" y="46"/>
                    </a:lnTo>
                    <a:lnTo>
                      <a:pt x="597" y="48"/>
                    </a:lnTo>
                    <a:lnTo>
                      <a:pt x="607" y="46"/>
                    </a:lnTo>
                    <a:lnTo>
                      <a:pt x="612" y="46"/>
                    </a:lnTo>
                    <a:lnTo>
                      <a:pt x="624" y="46"/>
                    </a:lnTo>
                    <a:lnTo>
                      <a:pt x="637" y="46"/>
                    </a:lnTo>
                    <a:lnTo>
                      <a:pt x="643" y="40"/>
                    </a:lnTo>
                    <a:lnTo>
                      <a:pt x="651" y="36"/>
                    </a:lnTo>
                    <a:lnTo>
                      <a:pt x="645" y="32"/>
                    </a:lnTo>
                    <a:lnTo>
                      <a:pt x="639" y="28"/>
                    </a:lnTo>
                    <a:lnTo>
                      <a:pt x="630" y="28"/>
                    </a:lnTo>
                    <a:lnTo>
                      <a:pt x="624" y="30"/>
                    </a:lnTo>
                    <a:lnTo>
                      <a:pt x="622" y="28"/>
                    </a:lnTo>
                    <a:lnTo>
                      <a:pt x="622" y="25"/>
                    </a:lnTo>
                    <a:lnTo>
                      <a:pt x="607" y="25"/>
                    </a:lnTo>
                    <a:lnTo>
                      <a:pt x="591" y="28"/>
                    </a:lnTo>
                    <a:lnTo>
                      <a:pt x="595" y="26"/>
                    </a:lnTo>
                    <a:lnTo>
                      <a:pt x="603" y="25"/>
                    </a:lnTo>
                    <a:lnTo>
                      <a:pt x="601" y="15"/>
                    </a:lnTo>
                    <a:lnTo>
                      <a:pt x="597" y="13"/>
                    </a:lnTo>
                    <a:lnTo>
                      <a:pt x="595" y="11"/>
                    </a:lnTo>
                    <a:lnTo>
                      <a:pt x="589" y="11"/>
                    </a:lnTo>
                    <a:lnTo>
                      <a:pt x="588" y="13"/>
                    </a:lnTo>
                    <a:lnTo>
                      <a:pt x="586" y="15"/>
                    </a:lnTo>
                    <a:lnTo>
                      <a:pt x="584" y="17"/>
                    </a:lnTo>
                    <a:lnTo>
                      <a:pt x="576" y="17"/>
                    </a:lnTo>
                    <a:lnTo>
                      <a:pt x="568" y="19"/>
                    </a:lnTo>
                    <a:lnTo>
                      <a:pt x="574" y="13"/>
                    </a:lnTo>
                    <a:lnTo>
                      <a:pt x="582" y="9"/>
                    </a:lnTo>
                    <a:lnTo>
                      <a:pt x="582" y="5"/>
                    </a:lnTo>
                    <a:lnTo>
                      <a:pt x="568" y="5"/>
                    </a:lnTo>
                    <a:lnTo>
                      <a:pt x="555" y="5"/>
                    </a:lnTo>
                    <a:lnTo>
                      <a:pt x="549" y="3"/>
                    </a:lnTo>
                    <a:lnTo>
                      <a:pt x="543" y="2"/>
                    </a:lnTo>
                    <a:lnTo>
                      <a:pt x="534" y="3"/>
                    </a:lnTo>
                    <a:lnTo>
                      <a:pt x="522" y="5"/>
                    </a:lnTo>
                    <a:lnTo>
                      <a:pt x="522" y="3"/>
                    </a:lnTo>
                    <a:lnTo>
                      <a:pt x="517" y="3"/>
                    </a:lnTo>
                    <a:lnTo>
                      <a:pt x="513" y="3"/>
                    </a:lnTo>
                    <a:lnTo>
                      <a:pt x="511" y="0"/>
                    </a:lnTo>
                    <a:lnTo>
                      <a:pt x="484" y="0"/>
                    </a:lnTo>
                    <a:lnTo>
                      <a:pt x="455" y="2"/>
                    </a:lnTo>
                    <a:lnTo>
                      <a:pt x="449" y="0"/>
                    </a:lnTo>
                    <a:lnTo>
                      <a:pt x="442" y="0"/>
                    </a:lnTo>
                    <a:lnTo>
                      <a:pt x="440" y="2"/>
                    </a:lnTo>
                    <a:lnTo>
                      <a:pt x="440" y="5"/>
                    </a:lnTo>
                    <a:lnTo>
                      <a:pt x="434" y="3"/>
                    </a:lnTo>
                    <a:lnTo>
                      <a:pt x="428" y="2"/>
                    </a:lnTo>
                    <a:lnTo>
                      <a:pt x="428" y="5"/>
                    </a:lnTo>
                    <a:lnTo>
                      <a:pt x="428" y="9"/>
                    </a:lnTo>
                    <a:lnTo>
                      <a:pt x="421" y="7"/>
                    </a:lnTo>
                    <a:lnTo>
                      <a:pt x="413" y="7"/>
                    </a:lnTo>
                    <a:lnTo>
                      <a:pt x="411" y="13"/>
                    </a:lnTo>
                    <a:lnTo>
                      <a:pt x="413" y="13"/>
                    </a:lnTo>
                    <a:lnTo>
                      <a:pt x="415" y="15"/>
                    </a:lnTo>
                    <a:lnTo>
                      <a:pt x="409" y="15"/>
                    </a:lnTo>
                    <a:lnTo>
                      <a:pt x="405" y="15"/>
                    </a:lnTo>
                    <a:lnTo>
                      <a:pt x="403" y="19"/>
                    </a:lnTo>
                    <a:lnTo>
                      <a:pt x="405" y="21"/>
                    </a:lnTo>
                    <a:lnTo>
                      <a:pt x="405" y="23"/>
                    </a:lnTo>
                    <a:lnTo>
                      <a:pt x="407" y="25"/>
                    </a:lnTo>
                    <a:lnTo>
                      <a:pt x="401" y="23"/>
                    </a:lnTo>
                    <a:lnTo>
                      <a:pt x="399" y="19"/>
                    </a:lnTo>
                    <a:lnTo>
                      <a:pt x="396" y="21"/>
                    </a:lnTo>
                    <a:lnTo>
                      <a:pt x="392" y="23"/>
                    </a:lnTo>
                    <a:lnTo>
                      <a:pt x="392" y="25"/>
                    </a:lnTo>
                    <a:lnTo>
                      <a:pt x="394" y="28"/>
                    </a:lnTo>
                    <a:lnTo>
                      <a:pt x="388" y="26"/>
                    </a:lnTo>
                    <a:lnTo>
                      <a:pt x="382" y="25"/>
                    </a:lnTo>
                    <a:lnTo>
                      <a:pt x="380" y="19"/>
                    </a:lnTo>
                    <a:lnTo>
                      <a:pt x="380" y="15"/>
                    </a:lnTo>
                    <a:lnTo>
                      <a:pt x="363" y="17"/>
                    </a:lnTo>
                    <a:lnTo>
                      <a:pt x="353" y="17"/>
                    </a:lnTo>
                    <a:lnTo>
                      <a:pt x="353" y="21"/>
                    </a:lnTo>
                    <a:lnTo>
                      <a:pt x="355" y="21"/>
                    </a:lnTo>
                    <a:lnTo>
                      <a:pt x="355" y="23"/>
                    </a:lnTo>
                    <a:lnTo>
                      <a:pt x="355" y="23"/>
                    </a:lnTo>
                    <a:lnTo>
                      <a:pt x="357" y="25"/>
                    </a:lnTo>
                    <a:lnTo>
                      <a:pt x="353" y="25"/>
                    </a:lnTo>
                    <a:lnTo>
                      <a:pt x="353" y="26"/>
                    </a:lnTo>
                    <a:lnTo>
                      <a:pt x="353" y="30"/>
                    </a:lnTo>
                    <a:lnTo>
                      <a:pt x="357" y="30"/>
                    </a:lnTo>
                    <a:lnTo>
                      <a:pt x="344" y="32"/>
                    </a:lnTo>
                    <a:lnTo>
                      <a:pt x="344" y="36"/>
                    </a:lnTo>
                    <a:lnTo>
                      <a:pt x="346" y="40"/>
                    </a:lnTo>
                    <a:lnTo>
                      <a:pt x="338" y="36"/>
                    </a:lnTo>
                    <a:lnTo>
                      <a:pt x="332" y="34"/>
                    </a:lnTo>
                    <a:lnTo>
                      <a:pt x="327" y="36"/>
                    </a:lnTo>
                    <a:lnTo>
                      <a:pt x="323" y="38"/>
                    </a:lnTo>
                    <a:lnTo>
                      <a:pt x="319" y="36"/>
                    </a:lnTo>
                    <a:lnTo>
                      <a:pt x="313" y="36"/>
                    </a:lnTo>
                    <a:lnTo>
                      <a:pt x="313" y="38"/>
                    </a:lnTo>
                    <a:lnTo>
                      <a:pt x="313" y="42"/>
                    </a:lnTo>
                    <a:lnTo>
                      <a:pt x="317" y="42"/>
                    </a:lnTo>
                    <a:lnTo>
                      <a:pt x="319" y="46"/>
                    </a:lnTo>
                    <a:lnTo>
                      <a:pt x="321" y="49"/>
                    </a:lnTo>
                    <a:lnTo>
                      <a:pt x="336" y="61"/>
                    </a:lnTo>
                    <a:lnTo>
                      <a:pt x="353" y="71"/>
                    </a:lnTo>
                    <a:lnTo>
                      <a:pt x="344" y="69"/>
                    </a:lnTo>
                    <a:lnTo>
                      <a:pt x="338" y="67"/>
                    </a:lnTo>
                    <a:lnTo>
                      <a:pt x="334" y="71"/>
                    </a:lnTo>
                    <a:lnTo>
                      <a:pt x="332" y="74"/>
                    </a:lnTo>
                    <a:lnTo>
                      <a:pt x="327" y="73"/>
                    </a:lnTo>
                    <a:lnTo>
                      <a:pt x="325" y="71"/>
                    </a:lnTo>
                    <a:lnTo>
                      <a:pt x="321" y="71"/>
                    </a:lnTo>
                    <a:lnTo>
                      <a:pt x="319" y="71"/>
                    </a:lnTo>
                    <a:lnTo>
                      <a:pt x="311" y="65"/>
                    </a:lnTo>
                    <a:lnTo>
                      <a:pt x="307" y="57"/>
                    </a:lnTo>
                    <a:lnTo>
                      <a:pt x="307" y="53"/>
                    </a:lnTo>
                    <a:lnTo>
                      <a:pt x="307" y="51"/>
                    </a:lnTo>
                    <a:lnTo>
                      <a:pt x="302" y="46"/>
                    </a:lnTo>
                    <a:lnTo>
                      <a:pt x="296" y="42"/>
                    </a:lnTo>
                    <a:lnTo>
                      <a:pt x="288" y="38"/>
                    </a:lnTo>
                    <a:lnTo>
                      <a:pt x="280" y="36"/>
                    </a:lnTo>
                    <a:lnTo>
                      <a:pt x="277" y="36"/>
                    </a:lnTo>
                    <a:lnTo>
                      <a:pt x="275" y="53"/>
                    </a:lnTo>
                    <a:lnTo>
                      <a:pt x="275" y="71"/>
                    </a:lnTo>
                    <a:close/>
                    <a:moveTo>
                      <a:pt x="351" y="571"/>
                    </a:moveTo>
                    <a:lnTo>
                      <a:pt x="351" y="573"/>
                    </a:lnTo>
                    <a:lnTo>
                      <a:pt x="353" y="577"/>
                    </a:lnTo>
                    <a:lnTo>
                      <a:pt x="355" y="577"/>
                    </a:lnTo>
                    <a:lnTo>
                      <a:pt x="355" y="575"/>
                    </a:lnTo>
                    <a:lnTo>
                      <a:pt x="355" y="573"/>
                    </a:lnTo>
                    <a:lnTo>
                      <a:pt x="351" y="571"/>
                    </a:lnTo>
                    <a:close/>
                    <a:moveTo>
                      <a:pt x="436" y="437"/>
                    </a:moveTo>
                    <a:lnTo>
                      <a:pt x="438" y="435"/>
                    </a:lnTo>
                    <a:lnTo>
                      <a:pt x="440" y="437"/>
                    </a:lnTo>
                    <a:lnTo>
                      <a:pt x="440" y="437"/>
                    </a:lnTo>
                    <a:lnTo>
                      <a:pt x="440" y="439"/>
                    </a:lnTo>
                    <a:lnTo>
                      <a:pt x="438" y="441"/>
                    </a:lnTo>
                    <a:lnTo>
                      <a:pt x="436" y="443"/>
                    </a:lnTo>
                    <a:lnTo>
                      <a:pt x="434" y="443"/>
                    </a:lnTo>
                    <a:lnTo>
                      <a:pt x="434" y="441"/>
                    </a:lnTo>
                    <a:lnTo>
                      <a:pt x="434" y="439"/>
                    </a:lnTo>
                    <a:lnTo>
                      <a:pt x="436" y="437"/>
                    </a:lnTo>
                    <a:close/>
                    <a:moveTo>
                      <a:pt x="355" y="71"/>
                    </a:moveTo>
                    <a:lnTo>
                      <a:pt x="355" y="71"/>
                    </a:lnTo>
                    <a:lnTo>
                      <a:pt x="357" y="73"/>
                    </a:lnTo>
                    <a:lnTo>
                      <a:pt x="357" y="74"/>
                    </a:lnTo>
                    <a:lnTo>
                      <a:pt x="355" y="74"/>
                    </a:lnTo>
                    <a:lnTo>
                      <a:pt x="353" y="73"/>
                    </a:lnTo>
                    <a:lnTo>
                      <a:pt x="353" y="73"/>
                    </a:lnTo>
                    <a:lnTo>
                      <a:pt x="353" y="71"/>
                    </a:lnTo>
                    <a:lnTo>
                      <a:pt x="355" y="71"/>
                    </a:lnTo>
                    <a:close/>
                    <a:moveTo>
                      <a:pt x="488" y="59"/>
                    </a:moveTo>
                    <a:lnTo>
                      <a:pt x="490" y="59"/>
                    </a:lnTo>
                    <a:lnTo>
                      <a:pt x="490" y="61"/>
                    </a:lnTo>
                    <a:lnTo>
                      <a:pt x="488" y="63"/>
                    </a:lnTo>
                    <a:lnTo>
                      <a:pt x="488" y="65"/>
                    </a:lnTo>
                    <a:lnTo>
                      <a:pt x="484" y="65"/>
                    </a:lnTo>
                    <a:lnTo>
                      <a:pt x="484" y="63"/>
                    </a:lnTo>
                    <a:lnTo>
                      <a:pt x="486" y="61"/>
                    </a:lnTo>
                    <a:lnTo>
                      <a:pt x="488" y="59"/>
                    </a:lnTo>
                    <a:close/>
                    <a:moveTo>
                      <a:pt x="282" y="426"/>
                    </a:moveTo>
                    <a:lnTo>
                      <a:pt x="280" y="431"/>
                    </a:lnTo>
                    <a:lnTo>
                      <a:pt x="277" y="431"/>
                    </a:lnTo>
                    <a:lnTo>
                      <a:pt x="273" y="431"/>
                    </a:lnTo>
                    <a:lnTo>
                      <a:pt x="273" y="431"/>
                    </a:lnTo>
                    <a:lnTo>
                      <a:pt x="275" y="429"/>
                    </a:lnTo>
                    <a:lnTo>
                      <a:pt x="279" y="428"/>
                    </a:lnTo>
                    <a:lnTo>
                      <a:pt x="282" y="426"/>
                    </a:lnTo>
                    <a:close/>
                    <a:moveTo>
                      <a:pt x="267" y="406"/>
                    </a:moveTo>
                    <a:lnTo>
                      <a:pt x="269" y="405"/>
                    </a:lnTo>
                    <a:lnTo>
                      <a:pt x="271" y="406"/>
                    </a:lnTo>
                    <a:lnTo>
                      <a:pt x="271" y="408"/>
                    </a:lnTo>
                    <a:lnTo>
                      <a:pt x="271" y="410"/>
                    </a:lnTo>
                    <a:lnTo>
                      <a:pt x="267" y="414"/>
                    </a:lnTo>
                    <a:lnTo>
                      <a:pt x="267" y="418"/>
                    </a:lnTo>
                    <a:lnTo>
                      <a:pt x="254" y="416"/>
                    </a:lnTo>
                    <a:lnTo>
                      <a:pt x="240" y="414"/>
                    </a:lnTo>
                    <a:lnTo>
                      <a:pt x="246" y="412"/>
                    </a:lnTo>
                    <a:lnTo>
                      <a:pt x="254" y="410"/>
                    </a:lnTo>
                    <a:lnTo>
                      <a:pt x="254" y="412"/>
                    </a:lnTo>
                    <a:lnTo>
                      <a:pt x="257" y="414"/>
                    </a:lnTo>
                    <a:lnTo>
                      <a:pt x="259" y="416"/>
                    </a:lnTo>
                    <a:lnTo>
                      <a:pt x="265" y="416"/>
                    </a:lnTo>
                    <a:lnTo>
                      <a:pt x="265" y="410"/>
                    </a:lnTo>
                    <a:lnTo>
                      <a:pt x="265" y="406"/>
                    </a:lnTo>
                    <a:lnTo>
                      <a:pt x="267" y="406"/>
                    </a:lnTo>
                    <a:close/>
                    <a:moveTo>
                      <a:pt x="568" y="345"/>
                    </a:moveTo>
                    <a:lnTo>
                      <a:pt x="570" y="345"/>
                    </a:lnTo>
                    <a:lnTo>
                      <a:pt x="572" y="347"/>
                    </a:lnTo>
                    <a:lnTo>
                      <a:pt x="570" y="349"/>
                    </a:lnTo>
                    <a:lnTo>
                      <a:pt x="570" y="349"/>
                    </a:lnTo>
                    <a:lnTo>
                      <a:pt x="568" y="347"/>
                    </a:lnTo>
                    <a:lnTo>
                      <a:pt x="566" y="347"/>
                    </a:lnTo>
                    <a:lnTo>
                      <a:pt x="566" y="345"/>
                    </a:lnTo>
                    <a:lnTo>
                      <a:pt x="568" y="345"/>
                    </a:lnTo>
                    <a:close/>
                    <a:moveTo>
                      <a:pt x="555" y="330"/>
                    </a:moveTo>
                    <a:lnTo>
                      <a:pt x="555" y="334"/>
                    </a:lnTo>
                    <a:lnTo>
                      <a:pt x="555" y="337"/>
                    </a:lnTo>
                    <a:lnTo>
                      <a:pt x="565" y="337"/>
                    </a:lnTo>
                    <a:lnTo>
                      <a:pt x="576" y="337"/>
                    </a:lnTo>
                    <a:lnTo>
                      <a:pt x="563" y="337"/>
                    </a:lnTo>
                    <a:lnTo>
                      <a:pt x="553" y="339"/>
                    </a:lnTo>
                    <a:lnTo>
                      <a:pt x="553" y="337"/>
                    </a:lnTo>
                    <a:lnTo>
                      <a:pt x="551" y="334"/>
                    </a:lnTo>
                    <a:lnTo>
                      <a:pt x="551" y="332"/>
                    </a:lnTo>
                    <a:lnTo>
                      <a:pt x="551" y="330"/>
                    </a:lnTo>
                    <a:lnTo>
                      <a:pt x="553" y="330"/>
                    </a:lnTo>
                    <a:lnTo>
                      <a:pt x="555" y="330"/>
                    </a:lnTo>
                    <a:close/>
                    <a:moveTo>
                      <a:pt x="232" y="316"/>
                    </a:moveTo>
                    <a:lnTo>
                      <a:pt x="232" y="318"/>
                    </a:lnTo>
                    <a:lnTo>
                      <a:pt x="234" y="322"/>
                    </a:lnTo>
                    <a:lnTo>
                      <a:pt x="236" y="322"/>
                    </a:lnTo>
                    <a:lnTo>
                      <a:pt x="236" y="320"/>
                    </a:lnTo>
                    <a:lnTo>
                      <a:pt x="234" y="318"/>
                    </a:lnTo>
                    <a:lnTo>
                      <a:pt x="232" y="316"/>
                    </a:lnTo>
                    <a:close/>
                    <a:moveTo>
                      <a:pt x="624" y="291"/>
                    </a:moveTo>
                    <a:lnTo>
                      <a:pt x="626" y="291"/>
                    </a:lnTo>
                    <a:lnTo>
                      <a:pt x="628" y="293"/>
                    </a:lnTo>
                    <a:lnTo>
                      <a:pt x="628" y="295"/>
                    </a:lnTo>
                    <a:lnTo>
                      <a:pt x="626" y="295"/>
                    </a:lnTo>
                    <a:lnTo>
                      <a:pt x="622" y="293"/>
                    </a:lnTo>
                    <a:lnTo>
                      <a:pt x="624" y="291"/>
                    </a:lnTo>
                    <a:close/>
                    <a:moveTo>
                      <a:pt x="599" y="282"/>
                    </a:moveTo>
                    <a:lnTo>
                      <a:pt x="601" y="284"/>
                    </a:lnTo>
                    <a:lnTo>
                      <a:pt x="603" y="286"/>
                    </a:lnTo>
                    <a:lnTo>
                      <a:pt x="609" y="286"/>
                    </a:lnTo>
                    <a:lnTo>
                      <a:pt x="614" y="286"/>
                    </a:lnTo>
                    <a:lnTo>
                      <a:pt x="612" y="287"/>
                    </a:lnTo>
                    <a:lnTo>
                      <a:pt x="611" y="289"/>
                    </a:lnTo>
                    <a:lnTo>
                      <a:pt x="612" y="291"/>
                    </a:lnTo>
                    <a:lnTo>
                      <a:pt x="612" y="293"/>
                    </a:lnTo>
                    <a:lnTo>
                      <a:pt x="612" y="295"/>
                    </a:lnTo>
                    <a:lnTo>
                      <a:pt x="612" y="299"/>
                    </a:lnTo>
                    <a:lnTo>
                      <a:pt x="601" y="295"/>
                    </a:lnTo>
                    <a:lnTo>
                      <a:pt x="603" y="295"/>
                    </a:lnTo>
                    <a:lnTo>
                      <a:pt x="601" y="291"/>
                    </a:lnTo>
                    <a:lnTo>
                      <a:pt x="601" y="289"/>
                    </a:lnTo>
                    <a:lnTo>
                      <a:pt x="595" y="287"/>
                    </a:lnTo>
                    <a:lnTo>
                      <a:pt x="593" y="287"/>
                    </a:lnTo>
                    <a:lnTo>
                      <a:pt x="588" y="291"/>
                    </a:lnTo>
                    <a:lnTo>
                      <a:pt x="589" y="289"/>
                    </a:lnTo>
                    <a:lnTo>
                      <a:pt x="593" y="286"/>
                    </a:lnTo>
                    <a:lnTo>
                      <a:pt x="599" y="282"/>
                    </a:lnTo>
                    <a:close/>
                    <a:moveTo>
                      <a:pt x="605" y="263"/>
                    </a:moveTo>
                    <a:lnTo>
                      <a:pt x="607" y="263"/>
                    </a:lnTo>
                    <a:lnTo>
                      <a:pt x="607" y="263"/>
                    </a:lnTo>
                    <a:lnTo>
                      <a:pt x="607" y="264"/>
                    </a:lnTo>
                    <a:lnTo>
                      <a:pt x="605" y="264"/>
                    </a:lnTo>
                    <a:lnTo>
                      <a:pt x="605" y="266"/>
                    </a:lnTo>
                    <a:lnTo>
                      <a:pt x="607" y="268"/>
                    </a:lnTo>
                    <a:lnTo>
                      <a:pt x="599" y="272"/>
                    </a:lnTo>
                    <a:lnTo>
                      <a:pt x="593" y="276"/>
                    </a:lnTo>
                    <a:lnTo>
                      <a:pt x="593" y="278"/>
                    </a:lnTo>
                    <a:lnTo>
                      <a:pt x="595" y="280"/>
                    </a:lnTo>
                    <a:lnTo>
                      <a:pt x="588" y="278"/>
                    </a:lnTo>
                    <a:lnTo>
                      <a:pt x="580" y="278"/>
                    </a:lnTo>
                    <a:lnTo>
                      <a:pt x="578" y="280"/>
                    </a:lnTo>
                    <a:lnTo>
                      <a:pt x="576" y="282"/>
                    </a:lnTo>
                    <a:lnTo>
                      <a:pt x="576" y="284"/>
                    </a:lnTo>
                    <a:lnTo>
                      <a:pt x="576" y="287"/>
                    </a:lnTo>
                    <a:lnTo>
                      <a:pt x="578" y="287"/>
                    </a:lnTo>
                    <a:lnTo>
                      <a:pt x="582" y="287"/>
                    </a:lnTo>
                    <a:lnTo>
                      <a:pt x="584" y="289"/>
                    </a:lnTo>
                    <a:lnTo>
                      <a:pt x="586" y="293"/>
                    </a:lnTo>
                    <a:lnTo>
                      <a:pt x="582" y="293"/>
                    </a:lnTo>
                    <a:lnTo>
                      <a:pt x="580" y="293"/>
                    </a:lnTo>
                    <a:lnTo>
                      <a:pt x="580" y="289"/>
                    </a:lnTo>
                    <a:lnTo>
                      <a:pt x="576" y="289"/>
                    </a:lnTo>
                    <a:lnTo>
                      <a:pt x="574" y="289"/>
                    </a:lnTo>
                    <a:lnTo>
                      <a:pt x="572" y="286"/>
                    </a:lnTo>
                    <a:lnTo>
                      <a:pt x="570" y="282"/>
                    </a:lnTo>
                    <a:lnTo>
                      <a:pt x="572" y="280"/>
                    </a:lnTo>
                    <a:lnTo>
                      <a:pt x="576" y="280"/>
                    </a:lnTo>
                    <a:lnTo>
                      <a:pt x="574" y="278"/>
                    </a:lnTo>
                    <a:lnTo>
                      <a:pt x="574" y="276"/>
                    </a:lnTo>
                    <a:lnTo>
                      <a:pt x="580" y="276"/>
                    </a:lnTo>
                    <a:lnTo>
                      <a:pt x="588" y="276"/>
                    </a:lnTo>
                    <a:lnTo>
                      <a:pt x="588" y="274"/>
                    </a:lnTo>
                    <a:lnTo>
                      <a:pt x="591" y="272"/>
                    </a:lnTo>
                    <a:lnTo>
                      <a:pt x="595" y="272"/>
                    </a:lnTo>
                    <a:lnTo>
                      <a:pt x="595" y="268"/>
                    </a:lnTo>
                    <a:lnTo>
                      <a:pt x="599" y="268"/>
                    </a:lnTo>
                    <a:lnTo>
                      <a:pt x="603" y="268"/>
                    </a:lnTo>
                    <a:lnTo>
                      <a:pt x="603" y="264"/>
                    </a:lnTo>
                    <a:lnTo>
                      <a:pt x="605" y="263"/>
                    </a:lnTo>
                    <a:close/>
                    <a:moveTo>
                      <a:pt x="190" y="241"/>
                    </a:moveTo>
                    <a:lnTo>
                      <a:pt x="186" y="241"/>
                    </a:lnTo>
                    <a:lnTo>
                      <a:pt x="185" y="243"/>
                    </a:lnTo>
                    <a:lnTo>
                      <a:pt x="185" y="245"/>
                    </a:lnTo>
                    <a:lnTo>
                      <a:pt x="190" y="245"/>
                    </a:lnTo>
                    <a:lnTo>
                      <a:pt x="190" y="243"/>
                    </a:lnTo>
                    <a:lnTo>
                      <a:pt x="192" y="241"/>
                    </a:lnTo>
                    <a:lnTo>
                      <a:pt x="192" y="241"/>
                    </a:lnTo>
                    <a:lnTo>
                      <a:pt x="190" y="241"/>
                    </a:lnTo>
                    <a:close/>
                    <a:moveTo>
                      <a:pt x="655" y="232"/>
                    </a:moveTo>
                    <a:lnTo>
                      <a:pt x="655" y="234"/>
                    </a:lnTo>
                    <a:lnTo>
                      <a:pt x="655" y="238"/>
                    </a:lnTo>
                    <a:lnTo>
                      <a:pt x="657" y="238"/>
                    </a:lnTo>
                    <a:lnTo>
                      <a:pt x="662" y="239"/>
                    </a:lnTo>
                    <a:lnTo>
                      <a:pt x="662" y="236"/>
                    </a:lnTo>
                    <a:lnTo>
                      <a:pt x="662" y="234"/>
                    </a:lnTo>
                    <a:lnTo>
                      <a:pt x="659" y="234"/>
                    </a:lnTo>
                    <a:lnTo>
                      <a:pt x="655" y="232"/>
                    </a:lnTo>
                    <a:close/>
                    <a:moveTo>
                      <a:pt x="630" y="224"/>
                    </a:moveTo>
                    <a:lnTo>
                      <a:pt x="632" y="224"/>
                    </a:lnTo>
                    <a:lnTo>
                      <a:pt x="634" y="224"/>
                    </a:lnTo>
                    <a:lnTo>
                      <a:pt x="634" y="226"/>
                    </a:lnTo>
                    <a:lnTo>
                      <a:pt x="632" y="228"/>
                    </a:lnTo>
                    <a:lnTo>
                      <a:pt x="630" y="230"/>
                    </a:lnTo>
                    <a:lnTo>
                      <a:pt x="628" y="232"/>
                    </a:lnTo>
                    <a:lnTo>
                      <a:pt x="628" y="226"/>
                    </a:lnTo>
                    <a:lnTo>
                      <a:pt x="630" y="224"/>
                    </a:lnTo>
                    <a:close/>
                    <a:moveTo>
                      <a:pt x="674" y="215"/>
                    </a:moveTo>
                    <a:lnTo>
                      <a:pt x="672" y="216"/>
                    </a:lnTo>
                    <a:lnTo>
                      <a:pt x="668" y="218"/>
                    </a:lnTo>
                    <a:lnTo>
                      <a:pt x="668" y="224"/>
                    </a:lnTo>
                    <a:lnTo>
                      <a:pt x="668" y="230"/>
                    </a:lnTo>
                    <a:lnTo>
                      <a:pt x="674" y="228"/>
                    </a:lnTo>
                    <a:lnTo>
                      <a:pt x="680" y="228"/>
                    </a:lnTo>
                    <a:lnTo>
                      <a:pt x="683" y="226"/>
                    </a:lnTo>
                    <a:lnTo>
                      <a:pt x="685" y="224"/>
                    </a:lnTo>
                    <a:lnTo>
                      <a:pt x="685" y="224"/>
                    </a:lnTo>
                    <a:lnTo>
                      <a:pt x="680" y="224"/>
                    </a:lnTo>
                    <a:lnTo>
                      <a:pt x="676" y="218"/>
                    </a:lnTo>
                    <a:lnTo>
                      <a:pt x="674" y="215"/>
                    </a:lnTo>
                    <a:close/>
                    <a:moveTo>
                      <a:pt x="664" y="193"/>
                    </a:moveTo>
                    <a:lnTo>
                      <a:pt x="666" y="201"/>
                    </a:lnTo>
                    <a:lnTo>
                      <a:pt x="670" y="205"/>
                    </a:lnTo>
                    <a:lnTo>
                      <a:pt x="670" y="201"/>
                    </a:lnTo>
                    <a:lnTo>
                      <a:pt x="666" y="197"/>
                    </a:lnTo>
                    <a:lnTo>
                      <a:pt x="664" y="193"/>
                    </a:lnTo>
                    <a:close/>
                    <a:moveTo>
                      <a:pt x="0" y="168"/>
                    </a:moveTo>
                    <a:lnTo>
                      <a:pt x="4" y="172"/>
                    </a:lnTo>
                    <a:lnTo>
                      <a:pt x="4" y="170"/>
                    </a:lnTo>
                    <a:lnTo>
                      <a:pt x="0" y="168"/>
                    </a:lnTo>
                    <a:close/>
                    <a:moveTo>
                      <a:pt x="659" y="97"/>
                    </a:moveTo>
                    <a:lnTo>
                      <a:pt x="659" y="101"/>
                    </a:lnTo>
                    <a:lnTo>
                      <a:pt x="660" y="101"/>
                    </a:lnTo>
                    <a:lnTo>
                      <a:pt x="662" y="99"/>
                    </a:lnTo>
                    <a:lnTo>
                      <a:pt x="660" y="97"/>
                    </a:lnTo>
                    <a:lnTo>
                      <a:pt x="659" y="97"/>
                    </a:lnTo>
                    <a:close/>
                    <a:moveTo>
                      <a:pt x="657" y="49"/>
                    </a:moveTo>
                    <a:lnTo>
                      <a:pt x="659" y="57"/>
                    </a:lnTo>
                    <a:lnTo>
                      <a:pt x="659" y="51"/>
                    </a:lnTo>
                    <a:lnTo>
                      <a:pt x="657" y="49"/>
                    </a:lnTo>
                    <a:close/>
                    <a:moveTo>
                      <a:pt x="234" y="44"/>
                    </a:moveTo>
                    <a:lnTo>
                      <a:pt x="240" y="51"/>
                    </a:lnTo>
                    <a:lnTo>
                      <a:pt x="248" y="55"/>
                    </a:lnTo>
                    <a:lnTo>
                      <a:pt x="256" y="57"/>
                    </a:lnTo>
                    <a:lnTo>
                      <a:pt x="267" y="61"/>
                    </a:lnTo>
                    <a:lnTo>
                      <a:pt x="265" y="57"/>
                    </a:lnTo>
                    <a:lnTo>
                      <a:pt x="263" y="55"/>
                    </a:lnTo>
                    <a:lnTo>
                      <a:pt x="248" y="49"/>
                    </a:lnTo>
                    <a:lnTo>
                      <a:pt x="234" y="44"/>
                    </a:lnTo>
                    <a:close/>
                    <a:moveTo>
                      <a:pt x="371" y="30"/>
                    </a:moveTo>
                    <a:lnTo>
                      <a:pt x="375" y="32"/>
                    </a:lnTo>
                    <a:lnTo>
                      <a:pt x="378" y="36"/>
                    </a:lnTo>
                    <a:lnTo>
                      <a:pt x="376" y="38"/>
                    </a:lnTo>
                    <a:lnTo>
                      <a:pt x="376" y="40"/>
                    </a:lnTo>
                    <a:lnTo>
                      <a:pt x="376" y="42"/>
                    </a:lnTo>
                    <a:lnTo>
                      <a:pt x="376" y="38"/>
                    </a:lnTo>
                    <a:lnTo>
                      <a:pt x="373" y="36"/>
                    </a:lnTo>
                    <a:lnTo>
                      <a:pt x="373" y="34"/>
                    </a:lnTo>
                    <a:lnTo>
                      <a:pt x="367" y="32"/>
                    </a:lnTo>
                    <a:lnTo>
                      <a:pt x="361" y="32"/>
                    </a:lnTo>
                    <a:lnTo>
                      <a:pt x="361" y="32"/>
                    </a:lnTo>
                    <a:lnTo>
                      <a:pt x="371" y="30"/>
                    </a:lnTo>
                    <a:close/>
                    <a:moveTo>
                      <a:pt x="459" y="25"/>
                    </a:moveTo>
                    <a:lnTo>
                      <a:pt x="465" y="25"/>
                    </a:lnTo>
                    <a:lnTo>
                      <a:pt x="465" y="26"/>
                    </a:lnTo>
                    <a:lnTo>
                      <a:pt x="463" y="26"/>
                    </a:lnTo>
                    <a:lnTo>
                      <a:pt x="459" y="26"/>
                    </a:lnTo>
                    <a:lnTo>
                      <a:pt x="459" y="30"/>
                    </a:lnTo>
                    <a:lnTo>
                      <a:pt x="457" y="28"/>
                    </a:lnTo>
                    <a:lnTo>
                      <a:pt x="457" y="26"/>
                    </a:lnTo>
                    <a:lnTo>
                      <a:pt x="457" y="25"/>
                    </a:lnTo>
                    <a:lnTo>
                      <a:pt x="459" y="25"/>
                    </a:lnTo>
                    <a:close/>
                    <a:moveTo>
                      <a:pt x="524" y="19"/>
                    </a:moveTo>
                    <a:lnTo>
                      <a:pt x="545" y="19"/>
                    </a:lnTo>
                    <a:lnTo>
                      <a:pt x="565" y="21"/>
                    </a:lnTo>
                    <a:lnTo>
                      <a:pt x="549" y="21"/>
                    </a:lnTo>
                    <a:lnTo>
                      <a:pt x="536" y="23"/>
                    </a:lnTo>
                    <a:lnTo>
                      <a:pt x="520" y="23"/>
                    </a:lnTo>
                    <a:lnTo>
                      <a:pt x="507" y="25"/>
                    </a:lnTo>
                    <a:lnTo>
                      <a:pt x="515" y="21"/>
                    </a:lnTo>
                    <a:lnTo>
                      <a:pt x="524" y="19"/>
                    </a:lnTo>
                    <a:close/>
                    <a:moveTo>
                      <a:pt x="482" y="15"/>
                    </a:moveTo>
                    <a:lnTo>
                      <a:pt x="484" y="19"/>
                    </a:lnTo>
                    <a:lnTo>
                      <a:pt x="486" y="23"/>
                    </a:lnTo>
                    <a:lnTo>
                      <a:pt x="492" y="21"/>
                    </a:lnTo>
                    <a:lnTo>
                      <a:pt x="501" y="21"/>
                    </a:lnTo>
                    <a:lnTo>
                      <a:pt x="503" y="21"/>
                    </a:lnTo>
                    <a:lnTo>
                      <a:pt x="503" y="23"/>
                    </a:lnTo>
                    <a:lnTo>
                      <a:pt x="501" y="23"/>
                    </a:lnTo>
                    <a:lnTo>
                      <a:pt x="497" y="25"/>
                    </a:lnTo>
                    <a:lnTo>
                      <a:pt x="490" y="25"/>
                    </a:lnTo>
                    <a:lnTo>
                      <a:pt x="484" y="26"/>
                    </a:lnTo>
                    <a:lnTo>
                      <a:pt x="480" y="25"/>
                    </a:lnTo>
                    <a:lnTo>
                      <a:pt x="478" y="21"/>
                    </a:lnTo>
                    <a:lnTo>
                      <a:pt x="480" y="17"/>
                    </a:lnTo>
                    <a:lnTo>
                      <a:pt x="482" y="1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8" name="Freeform 176"/>
              <p:cNvSpPr>
                <a:spLocks noEditPoints="1"/>
              </p:cNvSpPr>
              <p:nvPr/>
            </p:nvSpPr>
            <p:spPr bwMode="gray">
              <a:xfrm>
                <a:off x="2975" y="2136"/>
                <a:ext cx="94" cy="119"/>
              </a:xfrm>
              <a:custGeom>
                <a:avLst/>
                <a:gdLst/>
                <a:ahLst/>
                <a:cxnLst>
                  <a:cxn ang="0">
                    <a:pos x="11" y="48"/>
                  </a:cxn>
                  <a:cxn ang="0">
                    <a:pos x="17" y="50"/>
                  </a:cxn>
                  <a:cxn ang="0">
                    <a:pos x="15" y="58"/>
                  </a:cxn>
                  <a:cxn ang="0">
                    <a:pos x="19" y="60"/>
                  </a:cxn>
                  <a:cxn ang="0">
                    <a:pos x="34" y="66"/>
                  </a:cxn>
                  <a:cxn ang="0">
                    <a:pos x="19" y="66"/>
                  </a:cxn>
                  <a:cxn ang="0">
                    <a:pos x="29" y="83"/>
                  </a:cxn>
                  <a:cxn ang="0">
                    <a:pos x="36" y="77"/>
                  </a:cxn>
                  <a:cxn ang="0">
                    <a:pos x="44" y="71"/>
                  </a:cxn>
                  <a:cxn ang="0">
                    <a:pos x="48" y="70"/>
                  </a:cxn>
                  <a:cxn ang="0">
                    <a:pos x="54" y="64"/>
                  </a:cxn>
                  <a:cxn ang="0">
                    <a:pos x="54" y="62"/>
                  </a:cxn>
                  <a:cxn ang="0">
                    <a:pos x="61" y="66"/>
                  </a:cxn>
                  <a:cxn ang="0">
                    <a:pos x="56" y="56"/>
                  </a:cxn>
                  <a:cxn ang="0">
                    <a:pos x="46" y="48"/>
                  </a:cxn>
                  <a:cxn ang="0">
                    <a:pos x="40" y="48"/>
                  </a:cxn>
                  <a:cxn ang="0">
                    <a:pos x="42" y="43"/>
                  </a:cxn>
                  <a:cxn ang="0">
                    <a:pos x="42" y="39"/>
                  </a:cxn>
                  <a:cxn ang="0">
                    <a:pos x="34" y="29"/>
                  </a:cxn>
                  <a:cxn ang="0">
                    <a:pos x="38" y="20"/>
                  </a:cxn>
                  <a:cxn ang="0">
                    <a:pos x="40" y="20"/>
                  </a:cxn>
                  <a:cxn ang="0">
                    <a:pos x="44" y="29"/>
                  </a:cxn>
                  <a:cxn ang="0">
                    <a:pos x="52" y="25"/>
                  </a:cxn>
                  <a:cxn ang="0">
                    <a:pos x="50" y="14"/>
                  </a:cxn>
                  <a:cxn ang="0">
                    <a:pos x="79" y="18"/>
                  </a:cxn>
                  <a:cxn ang="0">
                    <a:pos x="86" y="10"/>
                  </a:cxn>
                  <a:cxn ang="0">
                    <a:pos x="94" y="6"/>
                  </a:cxn>
                  <a:cxn ang="0">
                    <a:pos x="86" y="0"/>
                  </a:cxn>
                  <a:cxn ang="0">
                    <a:pos x="84" y="6"/>
                  </a:cxn>
                  <a:cxn ang="0">
                    <a:pos x="75" y="6"/>
                  </a:cxn>
                  <a:cxn ang="0">
                    <a:pos x="69" y="2"/>
                  </a:cxn>
                  <a:cxn ang="0">
                    <a:pos x="59" y="6"/>
                  </a:cxn>
                  <a:cxn ang="0">
                    <a:pos x="46" y="6"/>
                  </a:cxn>
                  <a:cxn ang="0">
                    <a:pos x="44" y="12"/>
                  </a:cxn>
                  <a:cxn ang="0">
                    <a:pos x="34" y="14"/>
                  </a:cxn>
                  <a:cxn ang="0">
                    <a:pos x="29" y="20"/>
                  </a:cxn>
                  <a:cxn ang="0">
                    <a:pos x="15" y="22"/>
                  </a:cxn>
                  <a:cxn ang="0">
                    <a:pos x="10" y="35"/>
                  </a:cxn>
                  <a:cxn ang="0">
                    <a:pos x="8" y="37"/>
                  </a:cxn>
                  <a:cxn ang="0">
                    <a:pos x="46" y="56"/>
                  </a:cxn>
                  <a:cxn ang="0">
                    <a:pos x="44" y="60"/>
                  </a:cxn>
                  <a:cxn ang="0">
                    <a:pos x="40" y="50"/>
                  </a:cxn>
                  <a:cxn ang="0">
                    <a:pos x="40" y="54"/>
                  </a:cxn>
                  <a:cxn ang="0">
                    <a:pos x="40" y="50"/>
                  </a:cxn>
                  <a:cxn ang="0">
                    <a:pos x="2" y="37"/>
                  </a:cxn>
                  <a:cxn ang="0">
                    <a:pos x="46" y="114"/>
                  </a:cxn>
                  <a:cxn ang="0">
                    <a:pos x="77" y="116"/>
                  </a:cxn>
                  <a:cxn ang="0">
                    <a:pos x="48" y="108"/>
                  </a:cxn>
                  <a:cxn ang="0">
                    <a:pos x="11" y="68"/>
                  </a:cxn>
                  <a:cxn ang="0">
                    <a:pos x="6" y="64"/>
                  </a:cxn>
                  <a:cxn ang="0">
                    <a:pos x="79" y="60"/>
                  </a:cxn>
                  <a:cxn ang="0">
                    <a:pos x="79" y="48"/>
                  </a:cxn>
                  <a:cxn ang="0">
                    <a:pos x="84" y="48"/>
                  </a:cxn>
                  <a:cxn ang="0">
                    <a:pos x="79" y="45"/>
                  </a:cxn>
                </a:cxnLst>
                <a:rect l="0" t="0" r="r" b="b"/>
                <a:pathLst>
                  <a:path w="94" h="119">
                    <a:moveTo>
                      <a:pt x="2" y="37"/>
                    </a:moveTo>
                    <a:lnTo>
                      <a:pt x="8" y="45"/>
                    </a:lnTo>
                    <a:lnTo>
                      <a:pt x="11" y="48"/>
                    </a:lnTo>
                    <a:lnTo>
                      <a:pt x="11" y="50"/>
                    </a:lnTo>
                    <a:lnTo>
                      <a:pt x="13" y="50"/>
                    </a:lnTo>
                    <a:lnTo>
                      <a:pt x="17" y="50"/>
                    </a:lnTo>
                    <a:lnTo>
                      <a:pt x="17" y="52"/>
                    </a:lnTo>
                    <a:lnTo>
                      <a:pt x="15" y="52"/>
                    </a:lnTo>
                    <a:lnTo>
                      <a:pt x="15" y="58"/>
                    </a:lnTo>
                    <a:lnTo>
                      <a:pt x="15" y="64"/>
                    </a:lnTo>
                    <a:lnTo>
                      <a:pt x="17" y="62"/>
                    </a:lnTo>
                    <a:lnTo>
                      <a:pt x="19" y="60"/>
                    </a:lnTo>
                    <a:lnTo>
                      <a:pt x="25" y="60"/>
                    </a:lnTo>
                    <a:lnTo>
                      <a:pt x="31" y="62"/>
                    </a:lnTo>
                    <a:lnTo>
                      <a:pt x="34" y="66"/>
                    </a:lnTo>
                    <a:lnTo>
                      <a:pt x="38" y="68"/>
                    </a:lnTo>
                    <a:lnTo>
                      <a:pt x="29" y="66"/>
                    </a:lnTo>
                    <a:lnTo>
                      <a:pt x="19" y="66"/>
                    </a:lnTo>
                    <a:lnTo>
                      <a:pt x="21" y="75"/>
                    </a:lnTo>
                    <a:lnTo>
                      <a:pt x="23" y="83"/>
                    </a:lnTo>
                    <a:lnTo>
                      <a:pt x="29" y="83"/>
                    </a:lnTo>
                    <a:lnTo>
                      <a:pt x="38" y="83"/>
                    </a:lnTo>
                    <a:lnTo>
                      <a:pt x="36" y="81"/>
                    </a:lnTo>
                    <a:lnTo>
                      <a:pt x="36" y="77"/>
                    </a:lnTo>
                    <a:lnTo>
                      <a:pt x="40" y="77"/>
                    </a:lnTo>
                    <a:lnTo>
                      <a:pt x="46" y="77"/>
                    </a:lnTo>
                    <a:lnTo>
                      <a:pt x="44" y="71"/>
                    </a:lnTo>
                    <a:lnTo>
                      <a:pt x="40" y="71"/>
                    </a:lnTo>
                    <a:lnTo>
                      <a:pt x="42" y="70"/>
                    </a:lnTo>
                    <a:lnTo>
                      <a:pt x="48" y="70"/>
                    </a:lnTo>
                    <a:lnTo>
                      <a:pt x="54" y="71"/>
                    </a:lnTo>
                    <a:lnTo>
                      <a:pt x="54" y="68"/>
                    </a:lnTo>
                    <a:lnTo>
                      <a:pt x="54" y="64"/>
                    </a:lnTo>
                    <a:lnTo>
                      <a:pt x="52" y="62"/>
                    </a:lnTo>
                    <a:lnTo>
                      <a:pt x="50" y="62"/>
                    </a:lnTo>
                    <a:lnTo>
                      <a:pt x="54" y="62"/>
                    </a:lnTo>
                    <a:lnTo>
                      <a:pt x="58" y="62"/>
                    </a:lnTo>
                    <a:lnTo>
                      <a:pt x="59" y="66"/>
                    </a:lnTo>
                    <a:lnTo>
                      <a:pt x="61" y="66"/>
                    </a:lnTo>
                    <a:lnTo>
                      <a:pt x="61" y="62"/>
                    </a:lnTo>
                    <a:lnTo>
                      <a:pt x="59" y="58"/>
                    </a:lnTo>
                    <a:lnTo>
                      <a:pt x="56" y="56"/>
                    </a:lnTo>
                    <a:lnTo>
                      <a:pt x="52" y="56"/>
                    </a:lnTo>
                    <a:lnTo>
                      <a:pt x="48" y="52"/>
                    </a:lnTo>
                    <a:lnTo>
                      <a:pt x="46" y="48"/>
                    </a:lnTo>
                    <a:lnTo>
                      <a:pt x="42" y="48"/>
                    </a:lnTo>
                    <a:lnTo>
                      <a:pt x="40" y="50"/>
                    </a:lnTo>
                    <a:lnTo>
                      <a:pt x="40" y="48"/>
                    </a:lnTo>
                    <a:lnTo>
                      <a:pt x="38" y="47"/>
                    </a:lnTo>
                    <a:lnTo>
                      <a:pt x="38" y="43"/>
                    </a:lnTo>
                    <a:lnTo>
                      <a:pt x="42" y="43"/>
                    </a:lnTo>
                    <a:lnTo>
                      <a:pt x="42" y="43"/>
                    </a:lnTo>
                    <a:lnTo>
                      <a:pt x="42" y="41"/>
                    </a:lnTo>
                    <a:lnTo>
                      <a:pt x="42" y="39"/>
                    </a:lnTo>
                    <a:lnTo>
                      <a:pt x="38" y="35"/>
                    </a:lnTo>
                    <a:lnTo>
                      <a:pt x="36" y="31"/>
                    </a:lnTo>
                    <a:lnTo>
                      <a:pt x="34" y="29"/>
                    </a:lnTo>
                    <a:lnTo>
                      <a:pt x="34" y="27"/>
                    </a:lnTo>
                    <a:lnTo>
                      <a:pt x="36" y="25"/>
                    </a:lnTo>
                    <a:lnTo>
                      <a:pt x="38" y="20"/>
                    </a:lnTo>
                    <a:lnTo>
                      <a:pt x="40" y="20"/>
                    </a:lnTo>
                    <a:lnTo>
                      <a:pt x="40" y="18"/>
                    </a:lnTo>
                    <a:lnTo>
                      <a:pt x="40" y="20"/>
                    </a:lnTo>
                    <a:lnTo>
                      <a:pt x="40" y="24"/>
                    </a:lnTo>
                    <a:lnTo>
                      <a:pt x="42" y="25"/>
                    </a:lnTo>
                    <a:lnTo>
                      <a:pt x="44" y="29"/>
                    </a:lnTo>
                    <a:lnTo>
                      <a:pt x="46" y="27"/>
                    </a:lnTo>
                    <a:lnTo>
                      <a:pt x="46" y="25"/>
                    </a:lnTo>
                    <a:lnTo>
                      <a:pt x="52" y="25"/>
                    </a:lnTo>
                    <a:lnTo>
                      <a:pt x="56" y="24"/>
                    </a:lnTo>
                    <a:lnTo>
                      <a:pt x="56" y="22"/>
                    </a:lnTo>
                    <a:lnTo>
                      <a:pt x="50" y="14"/>
                    </a:lnTo>
                    <a:lnTo>
                      <a:pt x="65" y="14"/>
                    </a:lnTo>
                    <a:lnTo>
                      <a:pt x="79" y="14"/>
                    </a:lnTo>
                    <a:lnTo>
                      <a:pt x="79" y="18"/>
                    </a:lnTo>
                    <a:lnTo>
                      <a:pt x="81" y="20"/>
                    </a:lnTo>
                    <a:lnTo>
                      <a:pt x="82" y="16"/>
                    </a:lnTo>
                    <a:lnTo>
                      <a:pt x="86" y="10"/>
                    </a:lnTo>
                    <a:lnTo>
                      <a:pt x="88" y="8"/>
                    </a:lnTo>
                    <a:lnTo>
                      <a:pt x="92" y="8"/>
                    </a:lnTo>
                    <a:lnTo>
                      <a:pt x="94" y="6"/>
                    </a:lnTo>
                    <a:lnTo>
                      <a:pt x="94" y="4"/>
                    </a:lnTo>
                    <a:lnTo>
                      <a:pt x="88" y="0"/>
                    </a:lnTo>
                    <a:lnTo>
                      <a:pt x="86" y="0"/>
                    </a:lnTo>
                    <a:lnTo>
                      <a:pt x="84" y="4"/>
                    </a:lnTo>
                    <a:lnTo>
                      <a:pt x="84" y="6"/>
                    </a:lnTo>
                    <a:lnTo>
                      <a:pt x="84" y="6"/>
                    </a:lnTo>
                    <a:lnTo>
                      <a:pt x="82" y="6"/>
                    </a:lnTo>
                    <a:lnTo>
                      <a:pt x="81" y="6"/>
                    </a:lnTo>
                    <a:lnTo>
                      <a:pt x="75" y="6"/>
                    </a:lnTo>
                    <a:lnTo>
                      <a:pt x="73" y="6"/>
                    </a:lnTo>
                    <a:lnTo>
                      <a:pt x="73" y="4"/>
                    </a:lnTo>
                    <a:lnTo>
                      <a:pt x="69" y="2"/>
                    </a:lnTo>
                    <a:lnTo>
                      <a:pt x="65" y="0"/>
                    </a:lnTo>
                    <a:lnTo>
                      <a:pt x="61" y="4"/>
                    </a:lnTo>
                    <a:lnTo>
                      <a:pt x="59" y="6"/>
                    </a:lnTo>
                    <a:lnTo>
                      <a:pt x="54" y="8"/>
                    </a:lnTo>
                    <a:lnTo>
                      <a:pt x="50" y="6"/>
                    </a:lnTo>
                    <a:lnTo>
                      <a:pt x="46" y="6"/>
                    </a:lnTo>
                    <a:lnTo>
                      <a:pt x="46" y="6"/>
                    </a:lnTo>
                    <a:lnTo>
                      <a:pt x="44" y="10"/>
                    </a:lnTo>
                    <a:lnTo>
                      <a:pt x="44" y="12"/>
                    </a:lnTo>
                    <a:lnTo>
                      <a:pt x="42" y="12"/>
                    </a:lnTo>
                    <a:lnTo>
                      <a:pt x="38" y="12"/>
                    </a:lnTo>
                    <a:lnTo>
                      <a:pt x="34" y="14"/>
                    </a:lnTo>
                    <a:lnTo>
                      <a:pt x="33" y="16"/>
                    </a:lnTo>
                    <a:lnTo>
                      <a:pt x="31" y="16"/>
                    </a:lnTo>
                    <a:lnTo>
                      <a:pt x="29" y="20"/>
                    </a:lnTo>
                    <a:lnTo>
                      <a:pt x="27" y="20"/>
                    </a:lnTo>
                    <a:lnTo>
                      <a:pt x="19" y="22"/>
                    </a:lnTo>
                    <a:lnTo>
                      <a:pt x="15" y="22"/>
                    </a:lnTo>
                    <a:lnTo>
                      <a:pt x="15" y="27"/>
                    </a:lnTo>
                    <a:lnTo>
                      <a:pt x="13" y="33"/>
                    </a:lnTo>
                    <a:lnTo>
                      <a:pt x="10" y="35"/>
                    </a:lnTo>
                    <a:lnTo>
                      <a:pt x="10" y="35"/>
                    </a:lnTo>
                    <a:lnTo>
                      <a:pt x="10" y="37"/>
                    </a:lnTo>
                    <a:lnTo>
                      <a:pt x="8" y="37"/>
                    </a:lnTo>
                    <a:lnTo>
                      <a:pt x="2" y="37"/>
                    </a:lnTo>
                    <a:close/>
                    <a:moveTo>
                      <a:pt x="44" y="54"/>
                    </a:moveTo>
                    <a:lnTo>
                      <a:pt x="46" y="56"/>
                    </a:lnTo>
                    <a:lnTo>
                      <a:pt x="46" y="58"/>
                    </a:lnTo>
                    <a:lnTo>
                      <a:pt x="46" y="60"/>
                    </a:lnTo>
                    <a:lnTo>
                      <a:pt x="44" y="60"/>
                    </a:lnTo>
                    <a:lnTo>
                      <a:pt x="42" y="56"/>
                    </a:lnTo>
                    <a:lnTo>
                      <a:pt x="44" y="54"/>
                    </a:lnTo>
                    <a:close/>
                    <a:moveTo>
                      <a:pt x="40" y="50"/>
                    </a:moveTo>
                    <a:lnTo>
                      <a:pt x="42" y="50"/>
                    </a:lnTo>
                    <a:lnTo>
                      <a:pt x="42" y="52"/>
                    </a:lnTo>
                    <a:lnTo>
                      <a:pt x="40" y="54"/>
                    </a:lnTo>
                    <a:lnTo>
                      <a:pt x="38" y="54"/>
                    </a:lnTo>
                    <a:lnTo>
                      <a:pt x="38" y="50"/>
                    </a:lnTo>
                    <a:lnTo>
                      <a:pt x="40" y="50"/>
                    </a:lnTo>
                    <a:close/>
                    <a:moveTo>
                      <a:pt x="0" y="37"/>
                    </a:moveTo>
                    <a:lnTo>
                      <a:pt x="2" y="41"/>
                    </a:lnTo>
                    <a:lnTo>
                      <a:pt x="2" y="37"/>
                    </a:lnTo>
                    <a:lnTo>
                      <a:pt x="0" y="37"/>
                    </a:lnTo>
                    <a:close/>
                    <a:moveTo>
                      <a:pt x="48" y="108"/>
                    </a:moveTo>
                    <a:lnTo>
                      <a:pt x="46" y="114"/>
                    </a:lnTo>
                    <a:lnTo>
                      <a:pt x="61" y="118"/>
                    </a:lnTo>
                    <a:lnTo>
                      <a:pt x="79" y="119"/>
                    </a:lnTo>
                    <a:lnTo>
                      <a:pt x="77" y="116"/>
                    </a:lnTo>
                    <a:lnTo>
                      <a:pt x="77" y="112"/>
                    </a:lnTo>
                    <a:lnTo>
                      <a:pt x="61" y="112"/>
                    </a:lnTo>
                    <a:lnTo>
                      <a:pt x="48" y="108"/>
                    </a:lnTo>
                    <a:close/>
                    <a:moveTo>
                      <a:pt x="6" y="64"/>
                    </a:moveTo>
                    <a:lnTo>
                      <a:pt x="8" y="66"/>
                    </a:lnTo>
                    <a:lnTo>
                      <a:pt x="11" y="68"/>
                    </a:lnTo>
                    <a:lnTo>
                      <a:pt x="11" y="64"/>
                    </a:lnTo>
                    <a:lnTo>
                      <a:pt x="8" y="64"/>
                    </a:lnTo>
                    <a:lnTo>
                      <a:pt x="6" y="64"/>
                    </a:lnTo>
                    <a:close/>
                    <a:moveTo>
                      <a:pt x="77" y="60"/>
                    </a:moveTo>
                    <a:lnTo>
                      <a:pt x="79" y="64"/>
                    </a:lnTo>
                    <a:lnTo>
                      <a:pt x="79" y="60"/>
                    </a:lnTo>
                    <a:lnTo>
                      <a:pt x="77" y="60"/>
                    </a:lnTo>
                    <a:close/>
                    <a:moveTo>
                      <a:pt x="77" y="45"/>
                    </a:moveTo>
                    <a:lnTo>
                      <a:pt x="79" y="48"/>
                    </a:lnTo>
                    <a:lnTo>
                      <a:pt x="81" y="50"/>
                    </a:lnTo>
                    <a:lnTo>
                      <a:pt x="84" y="50"/>
                    </a:lnTo>
                    <a:lnTo>
                      <a:pt x="84" y="48"/>
                    </a:lnTo>
                    <a:lnTo>
                      <a:pt x="82" y="47"/>
                    </a:lnTo>
                    <a:lnTo>
                      <a:pt x="82" y="45"/>
                    </a:lnTo>
                    <a:lnTo>
                      <a:pt x="79" y="45"/>
                    </a:lnTo>
                    <a:lnTo>
                      <a:pt x="77" y="4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49" name="Freeform 177"/>
              <p:cNvSpPr>
                <a:spLocks/>
              </p:cNvSpPr>
              <p:nvPr/>
            </p:nvSpPr>
            <p:spPr bwMode="gray">
              <a:xfrm>
                <a:off x="2681" y="2622"/>
                <a:ext cx="58" cy="113"/>
              </a:xfrm>
              <a:custGeom>
                <a:avLst/>
                <a:gdLst/>
                <a:ahLst/>
                <a:cxnLst>
                  <a:cxn ang="0">
                    <a:pos x="0" y="113"/>
                  </a:cxn>
                  <a:cxn ang="0">
                    <a:pos x="2" y="113"/>
                  </a:cxn>
                  <a:cxn ang="0">
                    <a:pos x="6" y="113"/>
                  </a:cxn>
                  <a:cxn ang="0">
                    <a:pos x="10" y="111"/>
                  </a:cxn>
                  <a:cxn ang="0">
                    <a:pos x="16" y="107"/>
                  </a:cxn>
                  <a:cxn ang="0">
                    <a:pos x="19" y="107"/>
                  </a:cxn>
                  <a:cxn ang="0">
                    <a:pos x="23" y="107"/>
                  </a:cxn>
                  <a:cxn ang="0">
                    <a:pos x="25" y="106"/>
                  </a:cxn>
                  <a:cxn ang="0">
                    <a:pos x="29" y="102"/>
                  </a:cxn>
                  <a:cxn ang="0">
                    <a:pos x="41" y="102"/>
                  </a:cxn>
                  <a:cxn ang="0">
                    <a:pos x="52" y="100"/>
                  </a:cxn>
                  <a:cxn ang="0">
                    <a:pos x="54" y="96"/>
                  </a:cxn>
                  <a:cxn ang="0">
                    <a:pos x="58" y="92"/>
                  </a:cxn>
                  <a:cxn ang="0">
                    <a:pos x="58" y="92"/>
                  </a:cxn>
                  <a:cxn ang="0">
                    <a:pos x="56" y="86"/>
                  </a:cxn>
                  <a:cxn ang="0">
                    <a:pos x="50" y="81"/>
                  </a:cxn>
                  <a:cxn ang="0">
                    <a:pos x="50" y="79"/>
                  </a:cxn>
                  <a:cxn ang="0">
                    <a:pos x="50" y="77"/>
                  </a:cxn>
                  <a:cxn ang="0">
                    <a:pos x="50" y="73"/>
                  </a:cxn>
                  <a:cxn ang="0">
                    <a:pos x="50" y="71"/>
                  </a:cxn>
                  <a:cxn ang="0">
                    <a:pos x="52" y="65"/>
                  </a:cxn>
                  <a:cxn ang="0">
                    <a:pos x="52" y="58"/>
                  </a:cxn>
                  <a:cxn ang="0">
                    <a:pos x="52" y="54"/>
                  </a:cxn>
                  <a:cxn ang="0">
                    <a:pos x="48" y="50"/>
                  </a:cxn>
                  <a:cxn ang="0">
                    <a:pos x="46" y="42"/>
                  </a:cxn>
                  <a:cxn ang="0">
                    <a:pos x="50" y="38"/>
                  </a:cxn>
                  <a:cxn ang="0">
                    <a:pos x="48" y="36"/>
                  </a:cxn>
                  <a:cxn ang="0">
                    <a:pos x="48" y="33"/>
                  </a:cxn>
                  <a:cxn ang="0">
                    <a:pos x="48" y="27"/>
                  </a:cxn>
                  <a:cxn ang="0">
                    <a:pos x="48" y="21"/>
                  </a:cxn>
                  <a:cxn ang="0">
                    <a:pos x="46" y="15"/>
                  </a:cxn>
                  <a:cxn ang="0">
                    <a:pos x="44" y="13"/>
                  </a:cxn>
                  <a:cxn ang="0">
                    <a:pos x="43" y="8"/>
                  </a:cxn>
                  <a:cxn ang="0">
                    <a:pos x="44" y="2"/>
                  </a:cxn>
                  <a:cxn ang="0">
                    <a:pos x="35" y="0"/>
                  </a:cxn>
                  <a:cxn ang="0">
                    <a:pos x="35" y="4"/>
                  </a:cxn>
                  <a:cxn ang="0">
                    <a:pos x="25" y="2"/>
                  </a:cxn>
                  <a:cxn ang="0">
                    <a:pos x="16" y="2"/>
                  </a:cxn>
                  <a:cxn ang="0">
                    <a:pos x="14" y="6"/>
                  </a:cxn>
                  <a:cxn ang="0">
                    <a:pos x="12" y="10"/>
                  </a:cxn>
                  <a:cxn ang="0">
                    <a:pos x="12" y="13"/>
                  </a:cxn>
                  <a:cxn ang="0">
                    <a:pos x="14" y="17"/>
                  </a:cxn>
                  <a:cxn ang="0">
                    <a:pos x="12" y="23"/>
                  </a:cxn>
                  <a:cxn ang="0">
                    <a:pos x="12" y="25"/>
                  </a:cxn>
                  <a:cxn ang="0">
                    <a:pos x="12" y="29"/>
                  </a:cxn>
                  <a:cxn ang="0">
                    <a:pos x="12" y="35"/>
                  </a:cxn>
                  <a:cxn ang="0">
                    <a:pos x="14" y="36"/>
                  </a:cxn>
                  <a:cxn ang="0">
                    <a:pos x="16" y="42"/>
                  </a:cxn>
                  <a:cxn ang="0">
                    <a:pos x="14" y="50"/>
                  </a:cxn>
                  <a:cxn ang="0">
                    <a:pos x="14" y="52"/>
                  </a:cxn>
                  <a:cxn ang="0">
                    <a:pos x="12" y="54"/>
                  </a:cxn>
                  <a:cxn ang="0">
                    <a:pos x="10" y="59"/>
                  </a:cxn>
                  <a:cxn ang="0">
                    <a:pos x="8" y="65"/>
                  </a:cxn>
                  <a:cxn ang="0">
                    <a:pos x="8" y="69"/>
                  </a:cxn>
                  <a:cxn ang="0">
                    <a:pos x="4" y="77"/>
                  </a:cxn>
                  <a:cxn ang="0">
                    <a:pos x="2" y="79"/>
                  </a:cxn>
                  <a:cxn ang="0">
                    <a:pos x="0" y="88"/>
                  </a:cxn>
                  <a:cxn ang="0">
                    <a:pos x="2" y="98"/>
                  </a:cxn>
                  <a:cxn ang="0">
                    <a:pos x="2" y="100"/>
                  </a:cxn>
                  <a:cxn ang="0">
                    <a:pos x="2" y="104"/>
                  </a:cxn>
                  <a:cxn ang="0">
                    <a:pos x="0" y="109"/>
                  </a:cxn>
                  <a:cxn ang="0">
                    <a:pos x="0" y="113"/>
                  </a:cxn>
                </a:cxnLst>
                <a:rect l="0" t="0" r="r" b="b"/>
                <a:pathLst>
                  <a:path w="58" h="113">
                    <a:moveTo>
                      <a:pt x="0" y="113"/>
                    </a:moveTo>
                    <a:lnTo>
                      <a:pt x="2" y="113"/>
                    </a:lnTo>
                    <a:lnTo>
                      <a:pt x="6" y="113"/>
                    </a:lnTo>
                    <a:lnTo>
                      <a:pt x="10" y="111"/>
                    </a:lnTo>
                    <a:lnTo>
                      <a:pt x="16" y="107"/>
                    </a:lnTo>
                    <a:lnTo>
                      <a:pt x="19" y="107"/>
                    </a:lnTo>
                    <a:lnTo>
                      <a:pt x="23" y="107"/>
                    </a:lnTo>
                    <a:lnTo>
                      <a:pt x="25" y="106"/>
                    </a:lnTo>
                    <a:lnTo>
                      <a:pt x="29" y="102"/>
                    </a:lnTo>
                    <a:lnTo>
                      <a:pt x="41" y="102"/>
                    </a:lnTo>
                    <a:lnTo>
                      <a:pt x="52" y="100"/>
                    </a:lnTo>
                    <a:lnTo>
                      <a:pt x="54" y="96"/>
                    </a:lnTo>
                    <a:lnTo>
                      <a:pt x="58" y="92"/>
                    </a:lnTo>
                    <a:lnTo>
                      <a:pt x="58" y="92"/>
                    </a:lnTo>
                    <a:lnTo>
                      <a:pt x="56" y="86"/>
                    </a:lnTo>
                    <a:lnTo>
                      <a:pt x="50" y="81"/>
                    </a:lnTo>
                    <a:lnTo>
                      <a:pt x="50" y="79"/>
                    </a:lnTo>
                    <a:lnTo>
                      <a:pt x="50" y="77"/>
                    </a:lnTo>
                    <a:lnTo>
                      <a:pt x="50" y="73"/>
                    </a:lnTo>
                    <a:lnTo>
                      <a:pt x="50" y="71"/>
                    </a:lnTo>
                    <a:lnTo>
                      <a:pt x="52" y="65"/>
                    </a:lnTo>
                    <a:lnTo>
                      <a:pt x="52" y="58"/>
                    </a:lnTo>
                    <a:lnTo>
                      <a:pt x="52" y="54"/>
                    </a:lnTo>
                    <a:lnTo>
                      <a:pt x="48" y="50"/>
                    </a:lnTo>
                    <a:lnTo>
                      <a:pt x="46" y="42"/>
                    </a:lnTo>
                    <a:lnTo>
                      <a:pt x="50" y="38"/>
                    </a:lnTo>
                    <a:lnTo>
                      <a:pt x="48" y="36"/>
                    </a:lnTo>
                    <a:lnTo>
                      <a:pt x="48" y="33"/>
                    </a:lnTo>
                    <a:lnTo>
                      <a:pt x="48" y="27"/>
                    </a:lnTo>
                    <a:lnTo>
                      <a:pt x="48" y="21"/>
                    </a:lnTo>
                    <a:lnTo>
                      <a:pt x="46" y="15"/>
                    </a:lnTo>
                    <a:lnTo>
                      <a:pt x="44" y="13"/>
                    </a:lnTo>
                    <a:lnTo>
                      <a:pt x="43" y="8"/>
                    </a:lnTo>
                    <a:lnTo>
                      <a:pt x="44" y="2"/>
                    </a:lnTo>
                    <a:lnTo>
                      <a:pt x="35" y="0"/>
                    </a:lnTo>
                    <a:lnTo>
                      <a:pt x="35" y="4"/>
                    </a:lnTo>
                    <a:lnTo>
                      <a:pt x="25" y="2"/>
                    </a:lnTo>
                    <a:lnTo>
                      <a:pt x="16" y="2"/>
                    </a:lnTo>
                    <a:lnTo>
                      <a:pt x="14" y="6"/>
                    </a:lnTo>
                    <a:lnTo>
                      <a:pt x="12" y="10"/>
                    </a:lnTo>
                    <a:lnTo>
                      <a:pt x="12" y="13"/>
                    </a:lnTo>
                    <a:lnTo>
                      <a:pt x="14" y="17"/>
                    </a:lnTo>
                    <a:lnTo>
                      <a:pt x="12" y="23"/>
                    </a:lnTo>
                    <a:lnTo>
                      <a:pt x="12" y="25"/>
                    </a:lnTo>
                    <a:lnTo>
                      <a:pt x="12" y="29"/>
                    </a:lnTo>
                    <a:lnTo>
                      <a:pt x="12" y="35"/>
                    </a:lnTo>
                    <a:lnTo>
                      <a:pt x="14" y="36"/>
                    </a:lnTo>
                    <a:lnTo>
                      <a:pt x="16" y="42"/>
                    </a:lnTo>
                    <a:lnTo>
                      <a:pt x="14" y="50"/>
                    </a:lnTo>
                    <a:lnTo>
                      <a:pt x="14" y="52"/>
                    </a:lnTo>
                    <a:lnTo>
                      <a:pt x="12" y="54"/>
                    </a:lnTo>
                    <a:lnTo>
                      <a:pt x="10" y="59"/>
                    </a:lnTo>
                    <a:lnTo>
                      <a:pt x="8" y="65"/>
                    </a:lnTo>
                    <a:lnTo>
                      <a:pt x="8" y="69"/>
                    </a:lnTo>
                    <a:lnTo>
                      <a:pt x="4" y="77"/>
                    </a:lnTo>
                    <a:lnTo>
                      <a:pt x="2" y="79"/>
                    </a:lnTo>
                    <a:lnTo>
                      <a:pt x="0" y="88"/>
                    </a:lnTo>
                    <a:lnTo>
                      <a:pt x="2" y="98"/>
                    </a:lnTo>
                    <a:lnTo>
                      <a:pt x="2" y="100"/>
                    </a:lnTo>
                    <a:lnTo>
                      <a:pt x="2" y="104"/>
                    </a:lnTo>
                    <a:lnTo>
                      <a:pt x="0" y="109"/>
                    </a:lnTo>
                    <a:lnTo>
                      <a:pt x="0" y="11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0" name="Freeform 178"/>
              <p:cNvSpPr>
                <a:spLocks/>
              </p:cNvSpPr>
              <p:nvPr/>
            </p:nvSpPr>
            <p:spPr bwMode="gray">
              <a:xfrm>
                <a:off x="2796" y="1889"/>
                <a:ext cx="114" cy="146"/>
              </a:xfrm>
              <a:custGeom>
                <a:avLst/>
                <a:gdLst/>
                <a:ahLst/>
                <a:cxnLst>
                  <a:cxn ang="0">
                    <a:pos x="23" y="52"/>
                  </a:cxn>
                  <a:cxn ang="0">
                    <a:pos x="22" y="54"/>
                  </a:cxn>
                  <a:cxn ang="0">
                    <a:pos x="20" y="59"/>
                  </a:cxn>
                  <a:cxn ang="0">
                    <a:pos x="8" y="61"/>
                  </a:cxn>
                  <a:cxn ang="0">
                    <a:pos x="6" y="65"/>
                  </a:cxn>
                  <a:cxn ang="0">
                    <a:pos x="2" y="79"/>
                  </a:cxn>
                  <a:cxn ang="0">
                    <a:pos x="6" y="84"/>
                  </a:cxn>
                  <a:cxn ang="0">
                    <a:pos x="6" y="94"/>
                  </a:cxn>
                  <a:cxn ang="0">
                    <a:pos x="10" y="102"/>
                  </a:cxn>
                  <a:cxn ang="0">
                    <a:pos x="14" y="107"/>
                  </a:cxn>
                  <a:cxn ang="0">
                    <a:pos x="27" y="111"/>
                  </a:cxn>
                  <a:cxn ang="0">
                    <a:pos x="33" y="115"/>
                  </a:cxn>
                  <a:cxn ang="0">
                    <a:pos x="31" y="129"/>
                  </a:cxn>
                  <a:cxn ang="0">
                    <a:pos x="35" y="140"/>
                  </a:cxn>
                  <a:cxn ang="0">
                    <a:pos x="45" y="136"/>
                  </a:cxn>
                  <a:cxn ang="0">
                    <a:pos x="58" y="146"/>
                  </a:cxn>
                  <a:cxn ang="0">
                    <a:pos x="68" y="140"/>
                  </a:cxn>
                  <a:cxn ang="0">
                    <a:pos x="75" y="134"/>
                  </a:cxn>
                  <a:cxn ang="0">
                    <a:pos x="87" y="136"/>
                  </a:cxn>
                  <a:cxn ang="0">
                    <a:pos x="93" y="138"/>
                  </a:cxn>
                  <a:cxn ang="0">
                    <a:pos x="91" y="130"/>
                  </a:cxn>
                  <a:cxn ang="0">
                    <a:pos x="93" y="127"/>
                  </a:cxn>
                  <a:cxn ang="0">
                    <a:pos x="96" y="125"/>
                  </a:cxn>
                  <a:cxn ang="0">
                    <a:pos x="102" y="115"/>
                  </a:cxn>
                  <a:cxn ang="0">
                    <a:pos x="94" y="109"/>
                  </a:cxn>
                  <a:cxn ang="0">
                    <a:pos x="89" y="98"/>
                  </a:cxn>
                  <a:cxn ang="0">
                    <a:pos x="83" y="88"/>
                  </a:cxn>
                  <a:cxn ang="0">
                    <a:pos x="85" y="86"/>
                  </a:cxn>
                  <a:cxn ang="0">
                    <a:pos x="94" y="81"/>
                  </a:cxn>
                  <a:cxn ang="0">
                    <a:pos x="108" y="73"/>
                  </a:cxn>
                  <a:cxn ang="0">
                    <a:pos x="112" y="59"/>
                  </a:cxn>
                  <a:cxn ang="0">
                    <a:pos x="110" y="46"/>
                  </a:cxn>
                  <a:cxn ang="0">
                    <a:pos x="108" y="34"/>
                  </a:cxn>
                  <a:cxn ang="0">
                    <a:pos x="104" y="21"/>
                  </a:cxn>
                  <a:cxn ang="0">
                    <a:pos x="91" y="15"/>
                  </a:cxn>
                  <a:cxn ang="0">
                    <a:pos x="81" y="21"/>
                  </a:cxn>
                  <a:cxn ang="0">
                    <a:pos x="75" y="25"/>
                  </a:cxn>
                  <a:cxn ang="0">
                    <a:pos x="70" y="19"/>
                  </a:cxn>
                  <a:cxn ang="0">
                    <a:pos x="60" y="15"/>
                  </a:cxn>
                  <a:cxn ang="0">
                    <a:pos x="56" y="6"/>
                  </a:cxn>
                  <a:cxn ang="0">
                    <a:pos x="52" y="2"/>
                  </a:cxn>
                  <a:cxn ang="0">
                    <a:pos x="41" y="0"/>
                  </a:cxn>
                  <a:cxn ang="0">
                    <a:pos x="43" y="8"/>
                  </a:cxn>
                  <a:cxn ang="0">
                    <a:pos x="45" y="29"/>
                  </a:cxn>
                  <a:cxn ang="0">
                    <a:pos x="41" y="31"/>
                  </a:cxn>
                  <a:cxn ang="0">
                    <a:pos x="29" y="33"/>
                  </a:cxn>
                  <a:cxn ang="0">
                    <a:pos x="23" y="36"/>
                  </a:cxn>
                  <a:cxn ang="0">
                    <a:pos x="25" y="38"/>
                  </a:cxn>
                </a:cxnLst>
                <a:rect l="0" t="0" r="r" b="b"/>
                <a:pathLst>
                  <a:path w="114" h="146">
                    <a:moveTo>
                      <a:pt x="23" y="42"/>
                    </a:moveTo>
                    <a:lnTo>
                      <a:pt x="25" y="46"/>
                    </a:lnTo>
                    <a:lnTo>
                      <a:pt x="23" y="52"/>
                    </a:lnTo>
                    <a:lnTo>
                      <a:pt x="22" y="52"/>
                    </a:lnTo>
                    <a:lnTo>
                      <a:pt x="22" y="52"/>
                    </a:lnTo>
                    <a:lnTo>
                      <a:pt x="22" y="54"/>
                    </a:lnTo>
                    <a:lnTo>
                      <a:pt x="23" y="56"/>
                    </a:lnTo>
                    <a:lnTo>
                      <a:pt x="22" y="58"/>
                    </a:lnTo>
                    <a:lnTo>
                      <a:pt x="20" y="59"/>
                    </a:lnTo>
                    <a:lnTo>
                      <a:pt x="18" y="61"/>
                    </a:lnTo>
                    <a:lnTo>
                      <a:pt x="12" y="61"/>
                    </a:lnTo>
                    <a:lnTo>
                      <a:pt x="8" y="61"/>
                    </a:lnTo>
                    <a:lnTo>
                      <a:pt x="8" y="61"/>
                    </a:lnTo>
                    <a:lnTo>
                      <a:pt x="6" y="63"/>
                    </a:lnTo>
                    <a:lnTo>
                      <a:pt x="6" y="65"/>
                    </a:lnTo>
                    <a:lnTo>
                      <a:pt x="2" y="73"/>
                    </a:lnTo>
                    <a:lnTo>
                      <a:pt x="0" y="77"/>
                    </a:lnTo>
                    <a:lnTo>
                      <a:pt x="2" y="79"/>
                    </a:lnTo>
                    <a:lnTo>
                      <a:pt x="6" y="81"/>
                    </a:lnTo>
                    <a:lnTo>
                      <a:pt x="6" y="82"/>
                    </a:lnTo>
                    <a:lnTo>
                      <a:pt x="6" y="84"/>
                    </a:lnTo>
                    <a:lnTo>
                      <a:pt x="8" y="90"/>
                    </a:lnTo>
                    <a:lnTo>
                      <a:pt x="6" y="94"/>
                    </a:lnTo>
                    <a:lnTo>
                      <a:pt x="6" y="94"/>
                    </a:lnTo>
                    <a:lnTo>
                      <a:pt x="8" y="98"/>
                    </a:lnTo>
                    <a:lnTo>
                      <a:pt x="12" y="100"/>
                    </a:lnTo>
                    <a:lnTo>
                      <a:pt x="10" y="102"/>
                    </a:lnTo>
                    <a:lnTo>
                      <a:pt x="10" y="107"/>
                    </a:lnTo>
                    <a:lnTo>
                      <a:pt x="10" y="109"/>
                    </a:lnTo>
                    <a:lnTo>
                      <a:pt x="14" y="107"/>
                    </a:lnTo>
                    <a:lnTo>
                      <a:pt x="20" y="109"/>
                    </a:lnTo>
                    <a:lnTo>
                      <a:pt x="23" y="113"/>
                    </a:lnTo>
                    <a:lnTo>
                      <a:pt x="27" y="111"/>
                    </a:lnTo>
                    <a:lnTo>
                      <a:pt x="31" y="113"/>
                    </a:lnTo>
                    <a:lnTo>
                      <a:pt x="33" y="113"/>
                    </a:lnTo>
                    <a:lnTo>
                      <a:pt x="33" y="115"/>
                    </a:lnTo>
                    <a:lnTo>
                      <a:pt x="31" y="121"/>
                    </a:lnTo>
                    <a:lnTo>
                      <a:pt x="31" y="125"/>
                    </a:lnTo>
                    <a:lnTo>
                      <a:pt x="31" y="129"/>
                    </a:lnTo>
                    <a:lnTo>
                      <a:pt x="31" y="134"/>
                    </a:lnTo>
                    <a:lnTo>
                      <a:pt x="33" y="140"/>
                    </a:lnTo>
                    <a:lnTo>
                      <a:pt x="35" y="140"/>
                    </a:lnTo>
                    <a:lnTo>
                      <a:pt x="39" y="138"/>
                    </a:lnTo>
                    <a:lnTo>
                      <a:pt x="41" y="136"/>
                    </a:lnTo>
                    <a:lnTo>
                      <a:pt x="45" y="136"/>
                    </a:lnTo>
                    <a:lnTo>
                      <a:pt x="48" y="138"/>
                    </a:lnTo>
                    <a:lnTo>
                      <a:pt x="48" y="138"/>
                    </a:lnTo>
                    <a:lnTo>
                      <a:pt x="58" y="146"/>
                    </a:lnTo>
                    <a:lnTo>
                      <a:pt x="60" y="142"/>
                    </a:lnTo>
                    <a:lnTo>
                      <a:pt x="64" y="140"/>
                    </a:lnTo>
                    <a:lnTo>
                      <a:pt x="68" y="140"/>
                    </a:lnTo>
                    <a:lnTo>
                      <a:pt x="71" y="138"/>
                    </a:lnTo>
                    <a:lnTo>
                      <a:pt x="73" y="136"/>
                    </a:lnTo>
                    <a:lnTo>
                      <a:pt x="75" y="134"/>
                    </a:lnTo>
                    <a:lnTo>
                      <a:pt x="79" y="134"/>
                    </a:lnTo>
                    <a:lnTo>
                      <a:pt x="83" y="134"/>
                    </a:lnTo>
                    <a:lnTo>
                      <a:pt x="87" y="136"/>
                    </a:lnTo>
                    <a:lnTo>
                      <a:pt x="89" y="138"/>
                    </a:lnTo>
                    <a:lnTo>
                      <a:pt x="91" y="140"/>
                    </a:lnTo>
                    <a:lnTo>
                      <a:pt x="93" y="138"/>
                    </a:lnTo>
                    <a:lnTo>
                      <a:pt x="93" y="136"/>
                    </a:lnTo>
                    <a:lnTo>
                      <a:pt x="93" y="134"/>
                    </a:lnTo>
                    <a:lnTo>
                      <a:pt x="91" y="130"/>
                    </a:lnTo>
                    <a:lnTo>
                      <a:pt x="89" y="129"/>
                    </a:lnTo>
                    <a:lnTo>
                      <a:pt x="89" y="129"/>
                    </a:lnTo>
                    <a:lnTo>
                      <a:pt x="93" y="127"/>
                    </a:lnTo>
                    <a:lnTo>
                      <a:pt x="94" y="125"/>
                    </a:lnTo>
                    <a:lnTo>
                      <a:pt x="96" y="125"/>
                    </a:lnTo>
                    <a:lnTo>
                      <a:pt x="96" y="125"/>
                    </a:lnTo>
                    <a:lnTo>
                      <a:pt x="96" y="121"/>
                    </a:lnTo>
                    <a:lnTo>
                      <a:pt x="100" y="117"/>
                    </a:lnTo>
                    <a:lnTo>
                      <a:pt x="102" y="115"/>
                    </a:lnTo>
                    <a:lnTo>
                      <a:pt x="102" y="115"/>
                    </a:lnTo>
                    <a:lnTo>
                      <a:pt x="98" y="111"/>
                    </a:lnTo>
                    <a:lnTo>
                      <a:pt x="94" y="109"/>
                    </a:lnTo>
                    <a:lnTo>
                      <a:pt x="91" y="107"/>
                    </a:lnTo>
                    <a:lnTo>
                      <a:pt x="91" y="102"/>
                    </a:lnTo>
                    <a:lnTo>
                      <a:pt x="89" y="98"/>
                    </a:lnTo>
                    <a:lnTo>
                      <a:pt x="87" y="96"/>
                    </a:lnTo>
                    <a:lnTo>
                      <a:pt x="85" y="90"/>
                    </a:lnTo>
                    <a:lnTo>
                      <a:pt x="83" y="88"/>
                    </a:lnTo>
                    <a:lnTo>
                      <a:pt x="83" y="86"/>
                    </a:lnTo>
                    <a:lnTo>
                      <a:pt x="83" y="86"/>
                    </a:lnTo>
                    <a:lnTo>
                      <a:pt x="85" y="86"/>
                    </a:lnTo>
                    <a:lnTo>
                      <a:pt x="89" y="86"/>
                    </a:lnTo>
                    <a:lnTo>
                      <a:pt x="93" y="82"/>
                    </a:lnTo>
                    <a:lnTo>
                      <a:pt x="94" y="81"/>
                    </a:lnTo>
                    <a:lnTo>
                      <a:pt x="100" y="77"/>
                    </a:lnTo>
                    <a:lnTo>
                      <a:pt x="106" y="75"/>
                    </a:lnTo>
                    <a:lnTo>
                      <a:pt x="108" y="73"/>
                    </a:lnTo>
                    <a:lnTo>
                      <a:pt x="114" y="75"/>
                    </a:lnTo>
                    <a:lnTo>
                      <a:pt x="112" y="69"/>
                    </a:lnTo>
                    <a:lnTo>
                      <a:pt x="112" y="59"/>
                    </a:lnTo>
                    <a:lnTo>
                      <a:pt x="112" y="56"/>
                    </a:lnTo>
                    <a:lnTo>
                      <a:pt x="110" y="52"/>
                    </a:lnTo>
                    <a:lnTo>
                      <a:pt x="110" y="46"/>
                    </a:lnTo>
                    <a:lnTo>
                      <a:pt x="110" y="42"/>
                    </a:lnTo>
                    <a:lnTo>
                      <a:pt x="108" y="40"/>
                    </a:lnTo>
                    <a:lnTo>
                      <a:pt x="108" y="34"/>
                    </a:lnTo>
                    <a:lnTo>
                      <a:pt x="108" y="29"/>
                    </a:lnTo>
                    <a:lnTo>
                      <a:pt x="110" y="23"/>
                    </a:lnTo>
                    <a:lnTo>
                      <a:pt x="104" y="21"/>
                    </a:lnTo>
                    <a:lnTo>
                      <a:pt x="98" y="19"/>
                    </a:lnTo>
                    <a:lnTo>
                      <a:pt x="96" y="15"/>
                    </a:lnTo>
                    <a:lnTo>
                      <a:pt x="91" y="15"/>
                    </a:lnTo>
                    <a:lnTo>
                      <a:pt x="85" y="15"/>
                    </a:lnTo>
                    <a:lnTo>
                      <a:pt x="83" y="19"/>
                    </a:lnTo>
                    <a:lnTo>
                      <a:pt x="81" y="21"/>
                    </a:lnTo>
                    <a:lnTo>
                      <a:pt x="77" y="21"/>
                    </a:lnTo>
                    <a:lnTo>
                      <a:pt x="75" y="21"/>
                    </a:lnTo>
                    <a:lnTo>
                      <a:pt x="75" y="25"/>
                    </a:lnTo>
                    <a:lnTo>
                      <a:pt x="73" y="27"/>
                    </a:lnTo>
                    <a:lnTo>
                      <a:pt x="71" y="23"/>
                    </a:lnTo>
                    <a:lnTo>
                      <a:pt x="70" y="19"/>
                    </a:lnTo>
                    <a:lnTo>
                      <a:pt x="64" y="19"/>
                    </a:lnTo>
                    <a:lnTo>
                      <a:pt x="60" y="19"/>
                    </a:lnTo>
                    <a:lnTo>
                      <a:pt x="60" y="15"/>
                    </a:lnTo>
                    <a:lnTo>
                      <a:pt x="56" y="11"/>
                    </a:lnTo>
                    <a:lnTo>
                      <a:pt x="54" y="8"/>
                    </a:lnTo>
                    <a:lnTo>
                      <a:pt x="56" y="6"/>
                    </a:lnTo>
                    <a:lnTo>
                      <a:pt x="58" y="2"/>
                    </a:lnTo>
                    <a:lnTo>
                      <a:pt x="54" y="2"/>
                    </a:lnTo>
                    <a:lnTo>
                      <a:pt x="52" y="2"/>
                    </a:lnTo>
                    <a:lnTo>
                      <a:pt x="52" y="0"/>
                    </a:lnTo>
                    <a:lnTo>
                      <a:pt x="52" y="0"/>
                    </a:lnTo>
                    <a:lnTo>
                      <a:pt x="41" y="0"/>
                    </a:lnTo>
                    <a:lnTo>
                      <a:pt x="39" y="4"/>
                    </a:lnTo>
                    <a:lnTo>
                      <a:pt x="39" y="8"/>
                    </a:lnTo>
                    <a:lnTo>
                      <a:pt x="43" y="8"/>
                    </a:lnTo>
                    <a:lnTo>
                      <a:pt x="43" y="11"/>
                    </a:lnTo>
                    <a:lnTo>
                      <a:pt x="45" y="19"/>
                    </a:lnTo>
                    <a:lnTo>
                      <a:pt x="45" y="29"/>
                    </a:lnTo>
                    <a:lnTo>
                      <a:pt x="43" y="29"/>
                    </a:lnTo>
                    <a:lnTo>
                      <a:pt x="43" y="27"/>
                    </a:lnTo>
                    <a:lnTo>
                      <a:pt x="41" y="31"/>
                    </a:lnTo>
                    <a:lnTo>
                      <a:pt x="39" y="34"/>
                    </a:lnTo>
                    <a:lnTo>
                      <a:pt x="33" y="33"/>
                    </a:lnTo>
                    <a:lnTo>
                      <a:pt x="29" y="33"/>
                    </a:lnTo>
                    <a:lnTo>
                      <a:pt x="27" y="34"/>
                    </a:lnTo>
                    <a:lnTo>
                      <a:pt x="23" y="36"/>
                    </a:lnTo>
                    <a:lnTo>
                      <a:pt x="23" y="36"/>
                    </a:lnTo>
                    <a:lnTo>
                      <a:pt x="23" y="38"/>
                    </a:lnTo>
                    <a:lnTo>
                      <a:pt x="23" y="38"/>
                    </a:lnTo>
                    <a:lnTo>
                      <a:pt x="25" y="38"/>
                    </a:lnTo>
                    <a:lnTo>
                      <a:pt x="25" y="40"/>
                    </a:lnTo>
                    <a:lnTo>
                      <a:pt x="23" y="4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1" name="Freeform 179"/>
              <p:cNvSpPr>
                <a:spLocks/>
              </p:cNvSpPr>
              <p:nvPr/>
            </p:nvSpPr>
            <p:spPr bwMode="gray">
              <a:xfrm>
                <a:off x="3226" y="2096"/>
                <a:ext cx="89" cy="46"/>
              </a:xfrm>
              <a:custGeom>
                <a:avLst/>
                <a:gdLst/>
                <a:ahLst/>
                <a:cxnLst>
                  <a:cxn ang="0">
                    <a:pos x="8" y="16"/>
                  </a:cxn>
                  <a:cxn ang="0">
                    <a:pos x="16" y="25"/>
                  </a:cxn>
                  <a:cxn ang="0">
                    <a:pos x="18" y="29"/>
                  </a:cxn>
                  <a:cxn ang="0">
                    <a:pos x="20" y="35"/>
                  </a:cxn>
                  <a:cxn ang="0">
                    <a:pos x="21" y="42"/>
                  </a:cxn>
                  <a:cxn ang="0">
                    <a:pos x="29" y="40"/>
                  </a:cxn>
                  <a:cxn ang="0">
                    <a:pos x="35" y="42"/>
                  </a:cxn>
                  <a:cxn ang="0">
                    <a:pos x="41" y="44"/>
                  </a:cxn>
                  <a:cxn ang="0">
                    <a:pos x="46" y="44"/>
                  </a:cxn>
                  <a:cxn ang="0">
                    <a:pos x="50" y="46"/>
                  </a:cxn>
                  <a:cxn ang="0">
                    <a:pos x="60" y="44"/>
                  </a:cxn>
                  <a:cxn ang="0">
                    <a:pos x="66" y="46"/>
                  </a:cxn>
                  <a:cxn ang="0">
                    <a:pos x="71" y="40"/>
                  </a:cxn>
                  <a:cxn ang="0">
                    <a:pos x="75" y="39"/>
                  </a:cxn>
                  <a:cxn ang="0">
                    <a:pos x="83" y="42"/>
                  </a:cxn>
                  <a:cxn ang="0">
                    <a:pos x="89" y="46"/>
                  </a:cxn>
                  <a:cxn ang="0">
                    <a:pos x="87" y="40"/>
                  </a:cxn>
                  <a:cxn ang="0">
                    <a:pos x="89" y="35"/>
                  </a:cxn>
                  <a:cxn ang="0">
                    <a:pos x="85" y="31"/>
                  </a:cxn>
                  <a:cxn ang="0">
                    <a:pos x="79" y="29"/>
                  </a:cxn>
                  <a:cxn ang="0">
                    <a:pos x="77" y="23"/>
                  </a:cxn>
                  <a:cxn ang="0">
                    <a:pos x="73" y="21"/>
                  </a:cxn>
                  <a:cxn ang="0">
                    <a:pos x="68" y="16"/>
                  </a:cxn>
                  <a:cxn ang="0">
                    <a:pos x="62" y="14"/>
                  </a:cxn>
                  <a:cxn ang="0">
                    <a:pos x="56" y="16"/>
                  </a:cxn>
                  <a:cxn ang="0">
                    <a:pos x="46" y="17"/>
                  </a:cxn>
                  <a:cxn ang="0">
                    <a:pos x="37" y="10"/>
                  </a:cxn>
                  <a:cxn ang="0">
                    <a:pos x="31" y="6"/>
                  </a:cxn>
                  <a:cxn ang="0">
                    <a:pos x="21" y="6"/>
                  </a:cxn>
                  <a:cxn ang="0">
                    <a:pos x="12" y="2"/>
                  </a:cxn>
                  <a:cxn ang="0">
                    <a:pos x="2" y="2"/>
                  </a:cxn>
                  <a:cxn ang="0">
                    <a:pos x="0" y="12"/>
                  </a:cxn>
                </a:cxnLst>
                <a:rect l="0" t="0" r="r" b="b"/>
                <a:pathLst>
                  <a:path w="89" h="46">
                    <a:moveTo>
                      <a:pt x="0" y="14"/>
                    </a:moveTo>
                    <a:lnTo>
                      <a:pt x="8" y="16"/>
                    </a:lnTo>
                    <a:lnTo>
                      <a:pt x="14" y="19"/>
                    </a:lnTo>
                    <a:lnTo>
                      <a:pt x="16" y="25"/>
                    </a:lnTo>
                    <a:lnTo>
                      <a:pt x="18" y="29"/>
                    </a:lnTo>
                    <a:lnTo>
                      <a:pt x="18" y="29"/>
                    </a:lnTo>
                    <a:lnTo>
                      <a:pt x="20" y="29"/>
                    </a:lnTo>
                    <a:lnTo>
                      <a:pt x="20" y="35"/>
                    </a:lnTo>
                    <a:lnTo>
                      <a:pt x="18" y="40"/>
                    </a:lnTo>
                    <a:lnTo>
                      <a:pt x="21" y="42"/>
                    </a:lnTo>
                    <a:lnTo>
                      <a:pt x="25" y="40"/>
                    </a:lnTo>
                    <a:lnTo>
                      <a:pt x="29" y="40"/>
                    </a:lnTo>
                    <a:lnTo>
                      <a:pt x="31" y="40"/>
                    </a:lnTo>
                    <a:lnTo>
                      <a:pt x="35" y="42"/>
                    </a:lnTo>
                    <a:lnTo>
                      <a:pt x="37" y="44"/>
                    </a:lnTo>
                    <a:lnTo>
                      <a:pt x="41" y="44"/>
                    </a:lnTo>
                    <a:lnTo>
                      <a:pt x="44" y="42"/>
                    </a:lnTo>
                    <a:lnTo>
                      <a:pt x="46" y="44"/>
                    </a:lnTo>
                    <a:lnTo>
                      <a:pt x="46" y="46"/>
                    </a:lnTo>
                    <a:lnTo>
                      <a:pt x="50" y="46"/>
                    </a:lnTo>
                    <a:lnTo>
                      <a:pt x="54" y="46"/>
                    </a:lnTo>
                    <a:lnTo>
                      <a:pt x="60" y="44"/>
                    </a:lnTo>
                    <a:lnTo>
                      <a:pt x="64" y="46"/>
                    </a:lnTo>
                    <a:lnTo>
                      <a:pt x="66" y="46"/>
                    </a:lnTo>
                    <a:lnTo>
                      <a:pt x="68" y="44"/>
                    </a:lnTo>
                    <a:lnTo>
                      <a:pt x="71" y="40"/>
                    </a:lnTo>
                    <a:lnTo>
                      <a:pt x="73" y="39"/>
                    </a:lnTo>
                    <a:lnTo>
                      <a:pt x="75" y="39"/>
                    </a:lnTo>
                    <a:lnTo>
                      <a:pt x="81" y="40"/>
                    </a:lnTo>
                    <a:lnTo>
                      <a:pt x="83" y="42"/>
                    </a:lnTo>
                    <a:lnTo>
                      <a:pt x="85" y="46"/>
                    </a:lnTo>
                    <a:lnTo>
                      <a:pt x="89" y="46"/>
                    </a:lnTo>
                    <a:lnTo>
                      <a:pt x="89" y="42"/>
                    </a:lnTo>
                    <a:lnTo>
                      <a:pt x="87" y="40"/>
                    </a:lnTo>
                    <a:lnTo>
                      <a:pt x="87" y="37"/>
                    </a:lnTo>
                    <a:lnTo>
                      <a:pt x="89" y="35"/>
                    </a:lnTo>
                    <a:lnTo>
                      <a:pt x="89" y="33"/>
                    </a:lnTo>
                    <a:lnTo>
                      <a:pt x="85" y="31"/>
                    </a:lnTo>
                    <a:lnTo>
                      <a:pt x="83" y="29"/>
                    </a:lnTo>
                    <a:lnTo>
                      <a:pt x="79" y="29"/>
                    </a:lnTo>
                    <a:lnTo>
                      <a:pt x="77" y="27"/>
                    </a:lnTo>
                    <a:lnTo>
                      <a:pt x="77" y="23"/>
                    </a:lnTo>
                    <a:lnTo>
                      <a:pt x="75" y="23"/>
                    </a:lnTo>
                    <a:lnTo>
                      <a:pt x="73" y="21"/>
                    </a:lnTo>
                    <a:lnTo>
                      <a:pt x="69" y="17"/>
                    </a:lnTo>
                    <a:lnTo>
                      <a:pt x="68" y="16"/>
                    </a:lnTo>
                    <a:lnTo>
                      <a:pt x="66" y="14"/>
                    </a:lnTo>
                    <a:lnTo>
                      <a:pt x="62" y="14"/>
                    </a:lnTo>
                    <a:lnTo>
                      <a:pt x="58" y="16"/>
                    </a:lnTo>
                    <a:lnTo>
                      <a:pt x="56" y="16"/>
                    </a:lnTo>
                    <a:lnTo>
                      <a:pt x="52" y="16"/>
                    </a:lnTo>
                    <a:lnTo>
                      <a:pt x="46" y="17"/>
                    </a:lnTo>
                    <a:lnTo>
                      <a:pt x="41" y="14"/>
                    </a:lnTo>
                    <a:lnTo>
                      <a:pt x="37" y="10"/>
                    </a:lnTo>
                    <a:lnTo>
                      <a:pt x="33" y="6"/>
                    </a:lnTo>
                    <a:lnTo>
                      <a:pt x="31" y="6"/>
                    </a:lnTo>
                    <a:lnTo>
                      <a:pt x="25" y="6"/>
                    </a:lnTo>
                    <a:lnTo>
                      <a:pt x="21" y="6"/>
                    </a:lnTo>
                    <a:lnTo>
                      <a:pt x="16" y="4"/>
                    </a:lnTo>
                    <a:lnTo>
                      <a:pt x="12" y="2"/>
                    </a:lnTo>
                    <a:lnTo>
                      <a:pt x="8" y="0"/>
                    </a:lnTo>
                    <a:lnTo>
                      <a:pt x="2" y="2"/>
                    </a:lnTo>
                    <a:lnTo>
                      <a:pt x="0" y="8"/>
                    </a:lnTo>
                    <a:lnTo>
                      <a:pt x="0" y="12"/>
                    </a:lnTo>
                    <a:lnTo>
                      <a:pt x="0" y="1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2" name="Freeform 180"/>
              <p:cNvSpPr>
                <a:spLocks/>
              </p:cNvSpPr>
              <p:nvPr/>
            </p:nvSpPr>
            <p:spPr bwMode="gray">
              <a:xfrm>
                <a:off x="2514" y="2591"/>
                <a:ext cx="44" cy="12"/>
              </a:xfrm>
              <a:custGeom>
                <a:avLst/>
                <a:gdLst/>
                <a:ahLst/>
                <a:cxnLst>
                  <a:cxn ang="0">
                    <a:pos x="4" y="12"/>
                  </a:cxn>
                  <a:cxn ang="0">
                    <a:pos x="14" y="12"/>
                  </a:cxn>
                  <a:cxn ang="0">
                    <a:pos x="16" y="10"/>
                  </a:cxn>
                  <a:cxn ang="0">
                    <a:pos x="20" y="8"/>
                  </a:cxn>
                  <a:cxn ang="0">
                    <a:pos x="29" y="8"/>
                  </a:cxn>
                  <a:cxn ang="0">
                    <a:pos x="39" y="8"/>
                  </a:cxn>
                  <a:cxn ang="0">
                    <a:pos x="41" y="8"/>
                  </a:cxn>
                  <a:cxn ang="0">
                    <a:pos x="43" y="6"/>
                  </a:cxn>
                  <a:cxn ang="0">
                    <a:pos x="44" y="6"/>
                  </a:cxn>
                  <a:cxn ang="0">
                    <a:pos x="44" y="2"/>
                  </a:cxn>
                  <a:cxn ang="0">
                    <a:pos x="43" y="0"/>
                  </a:cxn>
                  <a:cxn ang="0">
                    <a:pos x="39" y="0"/>
                  </a:cxn>
                  <a:cxn ang="0">
                    <a:pos x="35" y="0"/>
                  </a:cxn>
                  <a:cxn ang="0">
                    <a:pos x="31" y="0"/>
                  </a:cxn>
                  <a:cxn ang="0">
                    <a:pos x="25" y="2"/>
                  </a:cxn>
                  <a:cxn ang="0">
                    <a:pos x="20" y="0"/>
                  </a:cxn>
                  <a:cxn ang="0">
                    <a:pos x="18" y="0"/>
                  </a:cxn>
                  <a:cxn ang="0">
                    <a:pos x="16" y="0"/>
                  </a:cxn>
                  <a:cxn ang="0">
                    <a:pos x="12" y="2"/>
                  </a:cxn>
                  <a:cxn ang="0">
                    <a:pos x="10" y="2"/>
                  </a:cxn>
                  <a:cxn ang="0">
                    <a:pos x="4" y="4"/>
                  </a:cxn>
                  <a:cxn ang="0">
                    <a:pos x="0" y="4"/>
                  </a:cxn>
                  <a:cxn ang="0">
                    <a:pos x="2" y="10"/>
                  </a:cxn>
                  <a:cxn ang="0">
                    <a:pos x="4" y="12"/>
                  </a:cxn>
                </a:cxnLst>
                <a:rect l="0" t="0" r="r" b="b"/>
                <a:pathLst>
                  <a:path w="44" h="12">
                    <a:moveTo>
                      <a:pt x="4" y="12"/>
                    </a:moveTo>
                    <a:lnTo>
                      <a:pt x="14" y="12"/>
                    </a:lnTo>
                    <a:lnTo>
                      <a:pt x="16" y="10"/>
                    </a:lnTo>
                    <a:lnTo>
                      <a:pt x="20" y="8"/>
                    </a:lnTo>
                    <a:lnTo>
                      <a:pt x="29" y="8"/>
                    </a:lnTo>
                    <a:lnTo>
                      <a:pt x="39" y="8"/>
                    </a:lnTo>
                    <a:lnTo>
                      <a:pt x="41" y="8"/>
                    </a:lnTo>
                    <a:lnTo>
                      <a:pt x="43" y="6"/>
                    </a:lnTo>
                    <a:lnTo>
                      <a:pt x="44" y="6"/>
                    </a:lnTo>
                    <a:lnTo>
                      <a:pt x="44" y="2"/>
                    </a:lnTo>
                    <a:lnTo>
                      <a:pt x="43" y="0"/>
                    </a:lnTo>
                    <a:lnTo>
                      <a:pt x="39" y="0"/>
                    </a:lnTo>
                    <a:lnTo>
                      <a:pt x="35" y="0"/>
                    </a:lnTo>
                    <a:lnTo>
                      <a:pt x="31" y="0"/>
                    </a:lnTo>
                    <a:lnTo>
                      <a:pt x="25" y="2"/>
                    </a:lnTo>
                    <a:lnTo>
                      <a:pt x="20" y="0"/>
                    </a:lnTo>
                    <a:lnTo>
                      <a:pt x="18" y="0"/>
                    </a:lnTo>
                    <a:lnTo>
                      <a:pt x="16" y="0"/>
                    </a:lnTo>
                    <a:lnTo>
                      <a:pt x="12" y="2"/>
                    </a:lnTo>
                    <a:lnTo>
                      <a:pt x="10" y="2"/>
                    </a:lnTo>
                    <a:lnTo>
                      <a:pt x="4" y="4"/>
                    </a:lnTo>
                    <a:lnTo>
                      <a:pt x="0" y="4"/>
                    </a:lnTo>
                    <a:lnTo>
                      <a:pt x="2" y="10"/>
                    </a:lnTo>
                    <a:lnTo>
                      <a:pt x="4" y="1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3" name="Freeform 181"/>
              <p:cNvSpPr>
                <a:spLocks/>
              </p:cNvSpPr>
              <p:nvPr/>
            </p:nvSpPr>
            <p:spPr bwMode="gray">
              <a:xfrm>
                <a:off x="2835" y="2764"/>
                <a:ext cx="75" cy="102"/>
              </a:xfrm>
              <a:custGeom>
                <a:avLst/>
                <a:gdLst/>
                <a:ahLst/>
                <a:cxnLst>
                  <a:cxn ang="0">
                    <a:pos x="8" y="23"/>
                  </a:cxn>
                  <a:cxn ang="0">
                    <a:pos x="8" y="31"/>
                  </a:cxn>
                  <a:cxn ang="0">
                    <a:pos x="4" y="48"/>
                  </a:cxn>
                  <a:cxn ang="0">
                    <a:pos x="2" y="65"/>
                  </a:cxn>
                  <a:cxn ang="0">
                    <a:pos x="8" y="71"/>
                  </a:cxn>
                  <a:cxn ang="0">
                    <a:pos x="6" y="73"/>
                  </a:cxn>
                  <a:cxn ang="0">
                    <a:pos x="15" y="84"/>
                  </a:cxn>
                  <a:cxn ang="0">
                    <a:pos x="23" y="94"/>
                  </a:cxn>
                  <a:cxn ang="0">
                    <a:pos x="25" y="100"/>
                  </a:cxn>
                  <a:cxn ang="0">
                    <a:pos x="31" y="98"/>
                  </a:cxn>
                  <a:cxn ang="0">
                    <a:pos x="36" y="94"/>
                  </a:cxn>
                  <a:cxn ang="0">
                    <a:pos x="42" y="96"/>
                  </a:cxn>
                  <a:cxn ang="0">
                    <a:pos x="44" y="92"/>
                  </a:cxn>
                  <a:cxn ang="0">
                    <a:pos x="40" y="84"/>
                  </a:cxn>
                  <a:cxn ang="0">
                    <a:pos x="42" y="79"/>
                  </a:cxn>
                  <a:cxn ang="0">
                    <a:pos x="42" y="73"/>
                  </a:cxn>
                  <a:cxn ang="0">
                    <a:pos x="50" y="71"/>
                  </a:cxn>
                  <a:cxn ang="0">
                    <a:pos x="54" y="71"/>
                  </a:cxn>
                  <a:cxn ang="0">
                    <a:pos x="57" y="71"/>
                  </a:cxn>
                  <a:cxn ang="0">
                    <a:pos x="65" y="73"/>
                  </a:cxn>
                  <a:cxn ang="0">
                    <a:pos x="71" y="77"/>
                  </a:cxn>
                  <a:cxn ang="0">
                    <a:pos x="73" y="69"/>
                  </a:cxn>
                  <a:cxn ang="0">
                    <a:pos x="71" y="65"/>
                  </a:cxn>
                  <a:cxn ang="0">
                    <a:pos x="69" y="61"/>
                  </a:cxn>
                  <a:cxn ang="0">
                    <a:pos x="67" y="54"/>
                  </a:cxn>
                  <a:cxn ang="0">
                    <a:pos x="69" y="46"/>
                  </a:cxn>
                  <a:cxn ang="0">
                    <a:pos x="65" y="40"/>
                  </a:cxn>
                  <a:cxn ang="0">
                    <a:pos x="63" y="36"/>
                  </a:cxn>
                  <a:cxn ang="0">
                    <a:pos x="63" y="35"/>
                  </a:cxn>
                  <a:cxn ang="0">
                    <a:pos x="65" y="27"/>
                  </a:cxn>
                  <a:cxn ang="0">
                    <a:pos x="73" y="25"/>
                  </a:cxn>
                  <a:cxn ang="0">
                    <a:pos x="75" y="15"/>
                  </a:cxn>
                  <a:cxn ang="0">
                    <a:pos x="69" y="13"/>
                  </a:cxn>
                  <a:cxn ang="0">
                    <a:pos x="61" y="15"/>
                  </a:cxn>
                  <a:cxn ang="0">
                    <a:pos x="59" y="10"/>
                  </a:cxn>
                  <a:cxn ang="0">
                    <a:pos x="59" y="0"/>
                  </a:cxn>
                  <a:cxn ang="0">
                    <a:pos x="50" y="0"/>
                  </a:cxn>
                  <a:cxn ang="0">
                    <a:pos x="44" y="2"/>
                  </a:cxn>
                  <a:cxn ang="0">
                    <a:pos x="36" y="4"/>
                  </a:cxn>
                  <a:cxn ang="0">
                    <a:pos x="9" y="19"/>
                  </a:cxn>
                </a:cxnLst>
                <a:rect l="0" t="0" r="r" b="b"/>
                <a:pathLst>
                  <a:path w="75" h="102">
                    <a:moveTo>
                      <a:pt x="9" y="19"/>
                    </a:moveTo>
                    <a:lnTo>
                      <a:pt x="8" y="23"/>
                    </a:lnTo>
                    <a:lnTo>
                      <a:pt x="6" y="25"/>
                    </a:lnTo>
                    <a:lnTo>
                      <a:pt x="8" y="31"/>
                    </a:lnTo>
                    <a:lnTo>
                      <a:pt x="9" y="36"/>
                    </a:lnTo>
                    <a:lnTo>
                      <a:pt x="4" y="48"/>
                    </a:lnTo>
                    <a:lnTo>
                      <a:pt x="0" y="63"/>
                    </a:lnTo>
                    <a:lnTo>
                      <a:pt x="2" y="65"/>
                    </a:lnTo>
                    <a:lnTo>
                      <a:pt x="6" y="69"/>
                    </a:lnTo>
                    <a:lnTo>
                      <a:pt x="8" y="71"/>
                    </a:lnTo>
                    <a:lnTo>
                      <a:pt x="8" y="71"/>
                    </a:lnTo>
                    <a:lnTo>
                      <a:pt x="6" y="73"/>
                    </a:lnTo>
                    <a:lnTo>
                      <a:pt x="4" y="75"/>
                    </a:lnTo>
                    <a:lnTo>
                      <a:pt x="15" y="84"/>
                    </a:lnTo>
                    <a:lnTo>
                      <a:pt x="25" y="92"/>
                    </a:lnTo>
                    <a:lnTo>
                      <a:pt x="23" y="94"/>
                    </a:lnTo>
                    <a:lnTo>
                      <a:pt x="23" y="98"/>
                    </a:lnTo>
                    <a:lnTo>
                      <a:pt x="25" y="100"/>
                    </a:lnTo>
                    <a:lnTo>
                      <a:pt x="29" y="102"/>
                    </a:lnTo>
                    <a:lnTo>
                      <a:pt x="31" y="98"/>
                    </a:lnTo>
                    <a:lnTo>
                      <a:pt x="32" y="92"/>
                    </a:lnTo>
                    <a:lnTo>
                      <a:pt x="36" y="94"/>
                    </a:lnTo>
                    <a:lnTo>
                      <a:pt x="40" y="96"/>
                    </a:lnTo>
                    <a:lnTo>
                      <a:pt x="42" y="96"/>
                    </a:lnTo>
                    <a:lnTo>
                      <a:pt x="44" y="94"/>
                    </a:lnTo>
                    <a:lnTo>
                      <a:pt x="44" y="92"/>
                    </a:lnTo>
                    <a:lnTo>
                      <a:pt x="44" y="90"/>
                    </a:lnTo>
                    <a:lnTo>
                      <a:pt x="40" y="84"/>
                    </a:lnTo>
                    <a:lnTo>
                      <a:pt x="40" y="81"/>
                    </a:lnTo>
                    <a:lnTo>
                      <a:pt x="42" y="79"/>
                    </a:lnTo>
                    <a:lnTo>
                      <a:pt x="40" y="77"/>
                    </a:lnTo>
                    <a:lnTo>
                      <a:pt x="42" y="73"/>
                    </a:lnTo>
                    <a:lnTo>
                      <a:pt x="48" y="73"/>
                    </a:lnTo>
                    <a:lnTo>
                      <a:pt x="50" y="71"/>
                    </a:lnTo>
                    <a:lnTo>
                      <a:pt x="50" y="69"/>
                    </a:lnTo>
                    <a:lnTo>
                      <a:pt x="54" y="71"/>
                    </a:lnTo>
                    <a:lnTo>
                      <a:pt x="54" y="73"/>
                    </a:lnTo>
                    <a:lnTo>
                      <a:pt x="57" y="71"/>
                    </a:lnTo>
                    <a:lnTo>
                      <a:pt x="61" y="71"/>
                    </a:lnTo>
                    <a:lnTo>
                      <a:pt x="65" y="73"/>
                    </a:lnTo>
                    <a:lnTo>
                      <a:pt x="69" y="77"/>
                    </a:lnTo>
                    <a:lnTo>
                      <a:pt x="71" y="77"/>
                    </a:lnTo>
                    <a:lnTo>
                      <a:pt x="71" y="71"/>
                    </a:lnTo>
                    <a:lnTo>
                      <a:pt x="73" y="69"/>
                    </a:lnTo>
                    <a:lnTo>
                      <a:pt x="73" y="67"/>
                    </a:lnTo>
                    <a:lnTo>
                      <a:pt x="71" y="65"/>
                    </a:lnTo>
                    <a:lnTo>
                      <a:pt x="69" y="63"/>
                    </a:lnTo>
                    <a:lnTo>
                      <a:pt x="69" y="61"/>
                    </a:lnTo>
                    <a:lnTo>
                      <a:pt x="69" y="58"/>
                    </a:lnTo>
                    <a:lnTo>
                      <a:pt x="67" y="54"/>
                    </a:lnTo>
                    <a:lnTo>
                      <a:pt x="69" y="50"/>
                    </a:lnTo>
                    <a:lnTo>
                      <a:pt x="69" y="46"/>
                    </a:lnTo>
                    <a:lnTo>
                      <a:pt x="69" y="44"/>
                    </a:lnTo>
                    <a:lnTo>
                      <a:pt x="65" y="40"/>
                    </a:lnTo>
                    <a:lnTo>
                      <a:pt x="63" y="38"/>
                    </a:lnTo>
                    <a:lnTo>
                      <a:pt x="63" y="36"/>
                    </a:lnTo>
                    <a:lnTo>
                      <a:pt x="65" y="36"/>
                    </a:lnTo>
                    <a:lnTo>
                      <a:pt x="63" y="35"/>
                    </a:lnTo>
                    <a:lnTo>
                      <a:pt x="63" y="29"/>
                    </a:lnTo>
                    <a:lnTo>
                      <a:pt x="65" y="27"/>
                    </a:lnTo>
                    <a:lnTo>
                      <a:pt x="69" y="25"/>
                    </a:lnTo>
                    <a:lnTo>
                      <a:pt x="73" y="25"/>
                    </a:lnTo>
                    <a:lnTo>
                      <a:pt x="75" y="25"/>
                    </a:lnTo>
                    <a:lnTo>
                      <a:pt x="75" y="15"/>
                    </a:lnTo>
                    <a:lnTo>
                      <a:pt x="73" y="15"/>
                    </a:lnTo>
                    <a:lnTo>
                      <a:pt x="69" y="13"/>
                    </a:lnTo>
                    <a:lnTo>
                      <a:pt x="65" y="13"/>
                    </a:lnTo>
                    <a:lnTo>
                      <a:pt x="61" y="15"/>
                    </a:lnTo>
                    <a:lnTo>
                      <a:pt x="59" y="13"/>
                    </a:lnTo>
                    <a:lnTo>
                      <a:pt x="59" y="10"/>
                    </a:lnTo>
                    <a:lnTo>
                      <a:pt x="59" y="4"/>
                    </a:lnTo>
                    <a:lnTo>
                      <a:pt x="59" y="0"/>
                    </a:lnTo>
                    <a:lnTo>
                      <a:pt x="55" y="0"/>
                    </a:lnTo>
                    <a:lnTo>
                      <a:pt x="50" y="0"/>
                    </a:lnTo>
                    <a:lnTo>
                      <a:pt x="46" y="2"/>
                    </a:lnTo>
                    <a:lnTo>
                      <a:pt x="44" y="2"/>
                    </a:lnTo>
                    <a:lnTo>
                      <a:pt x="38" y="2"/>
                    </a:lnTo>
                    <a:lnTo>
                      <a:pt x="36" y="4"/>
                    </a:lnTo>
                    <a:lnTo>
                      <a:pt x="34" y="21"/>
                    </a:lnTo>
                    <a:lnTo>
                      <a:pt x="9" y="1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4" name="Freeform 182"/>
              <p:cNvSpPr>
                <a:spLocks/>
              </p:cNvSpPr>
              <p:nvPr/>
            </p:nvSpPr>
            <p:spPr bwMode="gray">
              <a:xfrm>
                <a:off x="2044" y="2718"/>
                <a:ext cx="39" cy="63"/>
              </a:xfrm>
              <a:custGeom>
                <a:avLst/>
                <a:gdLst/>
                <a:ahLst/>
                <a:cxnLst>
                  <a:cxn ang="0">
                    <a:pos x="6" y="0"/>
                  </a:cxn>
                  <a:cxn ang="0">
                    <a:pos x="0" y="10"/>
                  </a:cxn>
                  <a:cxn ang="0">
                    <a:pos x="0" y="17"/>
                  </a:cxn>
                  <a:cxn ang="0">
                    <a:pos x="0" y="27"/>
                  </a:cxn>
                  <a:cxn ang="0">
                    <a:pos x="4" y="33"/>
                  </a:cxn>
                  <a:cxn ang="0">
                    <a:pos x="8" y="36"/>
                  </a:cxn>
                  <a:cxn ang="0">
                    <a:pos x="8" y="40"/>
                  </a:cxn>
                  <a:cxn ang="0">
                    <a:pos x="6" y="48"/>
                  </a:cxn>
                  <a:cxn ang="0">
                    <a:pos x="2" y="54"/>
                  </a:cxn>
                  <a:cxn ang="0">
                    <a:pos x="0" y="56"/>
                  </a:cxn>
                  <a:cxn ang="0">
                    <a:pos x="0" y="59"/>
                  </a:cxn>
                  <a:cxn ang="0">
                    <a:pos x="4" y="63"/>
                  </a:cxn>
                  <a:cxn ang="0">
                    <a:pos x="8" y="63"/>
                  </a:cxn>
                  <a:cxn ang="0">
                    <a:pos x="12" y="61"/>
                  </a:cxn>
                  <a:cxn ang="0">
                    <a:pos x="17" y="59"/>
                  </a:cxn>
                  <a:cxn ang="0">
                    <a:pos x="23" y="63"/>
                  </a:cxn>
                  <a:cxn ang="0">
                    <a:pos x="27" y="59"/>
                  </a:cxn>
                  <a:cxn ang="0">
                    <a:pos x="31" y="52"/>
                  </a:cxn>
                  <a:cxn ang="0">
                    <a:pos x="31" y="44"/>
                  </a:cxn>
                  <a:cxn ang="0">
                    <a:pos x="33" y="38"/>
                  </a:cxn>
                  <a:cxn ang="0">
                    <a:pos x="35" y="31"/>
                  </a:cxn>
                  <a:cxn ang="0">
                    <a:pos x="37" y="29"/>
                  </a:cxn>
                  <a:cxn ang="0">
                    <a:pos x="39" y="23"/>
                  </a:cxn>
                  <a:cxn ang="0">
                    <a:pos x="39" y="21"/>
                  </a:cxn>
                  <a:cxn ang="0">
                    <a:pos x="39" y="19"/>
                  </a:cxn>
                  <a:cxn ang="0">
                    <a:pos x="35" y="17"/>
                  </a:cxn>
                  <a:cxn ang="0">
                    <a:pos x="31" y="15"/>
                  </a:cxn>
                  <a:cxn ang="0">
                    <a:pos x="27" y="10"/>
                  </a:cxn>
                  <a:cxn ang="0">
                    <a:pos x="25" y="4"/>
                  </a:cxn>
                  <a:cxn ang="0">
                    <a:pos x="21" y="2"/>
                  </a:cxn>
                  <a:cxn ang="0">
                    <a:pos x="17" y="0"/>
                  </a:cxn>
                  <a:cxn ang="0">
                    <a:pos x="10" y="0"/>
                  </a:cxn>
                  <a:cxn ang="0">
                    <a:pos x="6" y="0"/>
                  </a:cxn>
                </a:cxnLst>
                <a:rect l="0" t="0" r="r" b="b"/>
                <a:pathLst>
                  <a:path w="39" h="63">
                    <a:moveTo>
                      <a:pt x="6" y="0"/>
                    </a:moveTo>
                    <a:lnTo>
                      <a:pt x="0" y="10"/>
                    </a:lnTo>
                    <a:lnTo>
                      <a:pt x="0" y="17"/>
                    </a:lnTo>
                    <a:lnTo>
                      <a:pt x="0" y="27"/>
                    </a:lnTo>
                    <a:lnTo>
                      <a:pt x="4" y="33"/>
                    </a:lnTo>
                    <a:lnTo>
                      <a:pt x="8" y="36"/>
                    </a:lnTo>
                    <a:lnTo>
                      <a:pt x="8" y="40"/>
                    </a:lnTo>
                    <a:lnTo>
                      <a:pt x="6" y="48"/>
                    </a:lnTo>
                    <a:lnTo>
                      <a:pt x="2" y="54"/>
                    </a:lnTo>
                    <a:lnTo>
                      <a:pt x="0" y="56"/>
                    </a:lnTo>
                    <a:lnTo>
                      <a:pt x="0" y="59"/>
                    </a:lnTo>
                    <a:lnTo>
                      <a:pt x="4" y="63"/>
                    </a:lnTo>
                    <a:lnTo>
                      <a:pt x="8" y="63"/>
                    </a:lnTo>
                    <a:lnTo>
                      <a:pt x="12" y="61"/>
                    </a:lnTo>
                    <a:lnTo>
                      <a:pt x="17" y="59"/>
                    </a:lnTo>
                    <a:lnTo>
                      <a:pt x="23" y="63"/>
                    </a:lnTo>
                    <a:lnTo>
                      <a:pt x="27" y="59"/>
                    </a:lnTo>
                    <a:lnTo>
                      <a:pt x="31" y="52"/>
                    </a:lnTo>
                    <a:lnTo>
                      <a:pt x="31" y="44"/>
                    </a:lnTo>
                    <a:lnTo>
                      <a:pt x="33" y="38"/>
                    </a:lnTo>
                    <a:lnTo>
                      <a:pt x="35" y="31"/>
                    </a:lnTo>
                    <a:lnTo>
                      <a:pt x="37" y="29"/>
                    </a:lnTo>
                    <a:lnTo>
                      <a:pt x="39" y="23"/>
                    </a:lnTo>
                    <a:lnTo>
                      <a:pt x="39" y="21"/>
                    </a:lnTo>
                    <a:lnTo>
                      <a:pt x="39" y="19"/>
                    </a:lnTo>
                    <a:lnTo>
                      <a:pt x="35" y="17"/>
                    </a:lnTo>
                    <a:lnTo>
                      <a:pt x="31" y="15"/>
                    </a:lnTo>
                    <a:lnTo>
                      <a:pt x="27" y="10"/>
                    </a:lnTo>
                    <a:lnTo>
                      <a:pt x="25" y="4"/>
                    </a:lnTo>
                    <a:lnTo>
                      <a:pt x="21" y="2"/>
                    </a:lnTo>
                    <a:lnTo>
                      <a:pt x="17" y="0"/>
                    </a:lnTo>
                    <a:lnTo>
                      <a:pt x="10" y="0"/>
                    </a:lnTo>
                    <a:lnTo>
                      <a:pt x="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5" name="Freeform 183"/>
              <p:cNvSpPr>
                <a:spLocks/>
              </p:cNvSpPr>
              <p:nvPr/>
            </p:nvSpPr>
            <p:spPr bwMode="gray">
              <a:xfrm>
                <a:off x="2833" y="2112"/>
                <a:ext cx="15" cy="28"/>
              </a:xfrm>
              <a:custGeom>
                <a:avLst/>
                <a:gdLst/>
                <a:ahLst/>
                <a:cxnLst>
                  <a:cxn ang="0">
                    <a:pos x="10" y="0"/>
                  </a:cxn>
                  <a:cxn ang="0">
                    <a:pos x="8" y="1"/>
                  </a:cxn>
                  <a:cxn ang="0">
                    <a:pos x="8" y="5"/>
                  </a:cxn>
                  <a:cxn ang="0">
                    <a:pos x="0" y="11"/>
                  </a:cxn>
                  <a:cxn ang="0">
                    <a:pos x="0" y="17"/>
                  </a:cxn>
                  <a:cxn ang="0">
                    <a:pos x="0" y="21"/>
                  </a:cxn>
                  <a:cxn ang="0">
                    <a:pos x="4" y="28"/>
                  </a:cxn>
                  <a:cxn ang="0">
                    <a:pos x="8" y="28"/>
                  </a:cxn>
                  <a:cxn ang="0">
                    <a:pos x="11" y="28"/>
                  </a:cxn>
                  <a:cxn ang="0">
                    <a:pos x="11" y="23"/>
                  </a:cxn>
                  <a:cxn ang="0">
                    <a:pos x="11" y="17"/>
                  </a:cxn>
                  <a:cxn ang="0">
                    <a:pos x="13" y="17"/>
                  </a:cxn>
                  <a:cxn ang="0">
                    <a:pos x="15" y="15"/>
                  </a:cxn>
                  <a:cxn ang="0">
                    <a:pos x="13" y="11"/>
                  </a:cxn>
                  <a:cxn ang="0">
                    <a:pos x="13" y="9"/>
                  </a:cxn>
                  <a:cxn ang="0">
                    <a:pos x="11" y="3"/>
                  </a:cxn>
                  <a:cxn ang="0">
                    <a:pos x="10" y="0"/>
                  </a:cxn>
                </a:cxnLst>
                <a:rect l="0" t="0" r="r" b="b"/>
                <a:pathLst>
                  <a:path w="15" h="28">
                    <a:moveTo>
                      <a:pt x="10" y="0"/>
                    </a:moveTo>
                    <a:lnTo>
                      <a:pt x="8" y="1"/>
                    </a:lnTo>
                    <a:lnTo>
                      <a:pt x="8" y="5"/>
                    </a:lnTo>
                    <a:lnTo>
                      <a:pt x="0" y="11"/>
                    </a:lnTo>
                    <a:lnTo>
                      <a:pt x="0" y="17"/>
                    </a:lnTo>
                    <a:lnTo>
                      <a:pt x="0" y="21"/>
                    </a:lnTo>
                    <a:lnTo>
                      <a:pt x="4" y="28"/>
                    </a:lnTo>
                    <a:lnTo>
                      <a:pt x="8" y="28"/>
                    </a:lnTo>
                    <a:lnTo>
                      <a:pt x="11" y="28"/>
                    </a:lnTo>
                    <a:lnTo>
                      <a:pt x="11" y="23"/>
                    </a:lnTo>
                    <a:lnTo>
                      <a:pt x="11" y="17"/>
                    </a:lnTo>
                    <a:lnTo>
                      <a:pt x="13" y="17"/>
                    </a:lnTo>
                    <a:lnTo>
                      <a:pt x="15" y="15"/>
                    </a:lnTo>
                    <a:lnTo>
                      <a:pt x="13" y="11"/>
                    </a:lnTo>
                    <a:lnTo>
                      <a:pt x="13" y="9"/>
                    </a:lnTo>
                    <a:lnTo>
                      <a:pt x="11" y="3"/>
                    </a:lnTo>
                    <a:lnTo>
                      <a:pt x="1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6" name="Freeform 184"/>
              <p:cNvSpPr>
                <a:spLocks/>
              </p:cNvSpPr>
              <p:nvPr/>
            </p:nvSpPr>
            <p:spPr bwMode="gray">
              <a:xfrm>
                <a:off x="3409" y="3138"/>
                <a:ext cx="7" cy="10"/>
              </a:xfrm>
              <a:custGeom>
                <a:avLst/>
                <a:gdLst/>
                <a:ahLst/>
                <a:cxnLst>
                  <a:cxn ang="0">
                    <a:pos x="2" y="0"/>
                  </a:cxn>
                  <a:cxn ang="0">
                    <a:pos x="0" y="8"/>
                  </a:cxn>
                  <a:cxn ang="0">
                    <a:pos x="3" y="8"/>
                  </a:cxn>
                  <a:cxn ang="0">
                    <a:pos x="7" y="10"/>
                  </a:cxn>
                  <a:cxn ang="0">
                    <a:pos x="7" y="8"/>
                  </a:cxn>
                  <a:cxn ang="0">
                    <a:pos x="7" y="4"/>
                  </a:cxn>
                  <a:cxn ang="0">
                    <a:pos x="3" y="2"/>
                  </a:cxn>
                  <a:cxn ang="0">
                    <a:pos x="2" y="0"/>
                  </a:cxn>
                </a:cxnLst>
                <a:rect l="0" t="0" r="r" b="b"/>
                <a:pathLst>
                  <a:path w="7" h="10">
                    <a:moveTo>
                      <a:pt x="2" y="0"/>
                    </a:moveTo>
                    <a:lnTo>
                      <a:pt x="0" y="8"/>
                    </a:lnTo>
                    <a:lnTo>
                      <a:pt x="3" y="8"/>
                    </a:lnTo>
                    <a:lnTo>
                      <a:pt x="7" y="10"/>
                    </a:lnTo>
                    <a:lnTo>
                      <a:pt x="7" y="8"/>
                    </a:lnTo>
                    <a:lnTo>
                      <a:pt x="7" y="4"/>
                    </a:lnTo>
                    <a:lnTo>
                      <a:pt x="3"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7" name="Freeform 185"/>
              <p:cNvSpPr>
                <a:spLocks/>
              </p:cNvSpPr>
              <p:nvPr/>
            </p:nvSpPr>
            <p:spPr bwMode="gray">
              <a:xfrm>
                <a:off x="4764" y="3129"/>
                <a:ext cx="36" cy="38"/>
              </a:xfrm>
              <a:custGeom>
                <a:avLst/>
                <a:gdLst/>
                <a:ahLst/>
                <a:cxnLst>
                  <a:cxn ang="0">
                    <a:pos x="0" y="0"/>
                  </a:cxn>
                  <a:cxn ang="0">
                    <a:pos x="3" y="9"/>
                  </a:cxn>
                  <a:cxn ang="0">
                    <a:pos x="7" y="19"/>
                  </a:cxn>
                  <a:cxn ang="0">
                    <a:pos x="13" y="25"/>
                  </a:cxn>
                  <a:cxn ang="0">
                    <a:pos x="19" y="28"/>
                  </a:cxn>
                  <a:cxn ang="0">
                    <a:pos x="19" y="32"/>
                  </a:cxn>
                  <a:cxn ang="0">
                    <a:pos x="26" y="36"/>
                  </a:cxn>
                  <a:cxn ang="0">
                    <a:pos x="36" y="38"/>
                  </a:cxn>
                  <a:cxn ang="0">
                    <a:pos x="36" y="36"/>
                  </a:cxn>
                  <a:cxn ang="0">
                    <a:pos x="36" y="32"/>
                  </a:cxn>
                  <a:cxn ang="0">
                    <a:pos x="32" y="30"/>
                  </a:cxn>
                  <a:cxn ang="0">
                    <a:pos x="30" y="28"/>
                  </a:cxn>
                  <a:cxn ang="0">
                    <a:pos x="21" y="23"/>
                  </a:cxn>
                  <a:cxn ang="0">
                    <a:pos x="13" y="15"/>
                  </a:cxn>
                  <a:cxn ang="0">
                    <a:pos x="9" y="7"/>
                  </a:cxn>
                  <a:cxn ang="0">
                    <a:pos x="7" y="2"/>
                  </a:cxn>
                  <a:cxn ang="0">
                    <a:pos x="3" y="2"/>
                  </a:cxn>
                  <a:cxn ang="0">
                    <a:pos x="0" y="0"/>
                  </a:cxn>
                </a:cxnLst>
                <a:rect l="0" t="0" r="r" b="b"/>
                <a:pathLst>
                  <a:path w="36" h="38">
                    <a:moveTo>
                      <a:pt x="0" y="0"/>
                    </a:moveTo>
                    <a:lnTo>
                      <a:pt x="3" y="9"/>
                    </a:lnTo>
                    <a:lnTo>
                      <a:pt x="7" y="19"/>
                    </a:lnTo>
                    <a:lnTo>
                      <a:pt x="13" y="25"/>
                    </a:lnTo>
                    <a:lnTo>
                      <a:pt x="19" y="28"/>
                    </a:lnTo>
                    <a:lnTo>
                      <a:pt x="19" y="32"/>
                    </a:lnTo>
                    <a:lnTo>
                      <a:pt x="26" y="36"/>
                    </a:lnTo>
                    <a:lnTo>
                      <a:pt x="36" y="38"/>
                    </a:lnTo>
                    <a:lnTo>
                      <a:pt x="36" y="36"/>
                    </a:lnTo>
                    <a:lnTo>
                      <a:pt x="36" y="32"/>
                    </a:lnTo>
                    <a:lnTo>
                      <a:pt x="32" y="30"/>
                    </a:lnTo>
                    <a:lnTo>
                      <a:pt x="30" y="28"/>
                    </a:lnTo>
                    <a:lnTo>
                      <a:pt x="21" y="23"/>
                    </a:lnTo>
                    <a:lnTo>
                      <a:pt x="13" y="15"/>
                    </a:lnTo>
                    <a:lnTo>
                      <a:pt x="9" y="7"/>
                    </a:lnTo>
                    <a:lnTo>
                      <a:pt x="7" y="2"/>
                    </a:lnTo>
                    <a:lnTo>
                      <a:pt x="3"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8" name="Freeform 186"/>
              <p:cNvSpPr>
                <a:spLocks/>
              </p:cNvSpPr>
              <p:nvPr/>
            </p:nvSpPr>
            <p:spPr bwMode="gray">
              <a:xfrm>
                <a:off x="4798" y="3140"/>
                <a:ext cx="4" cy="6"/>
              </a:xfrm>
              <a:custGeom>
                <a:avLst/>
                <a:gdLst/>
                <a:ahLst/>
                <a:cxnLst>
                  <a:cxn ang="0">
                    <a:pos x="0" y="0"/>
                  </a:cxn>
                  <a:cxn ang="0">
                    <a:pos x="0" y="4"/>
                  </a:cxn>
                  <a:cxn ang="0">
                    <a:pos x="0" y="6"/>
                  </a:cxn>
                  <a:cxn ang="0">
                    <a:pos x="4" y="6"/>
                  </a:cxn>
                  <a:cxn ang="0">
                    <a:pos x="4" y="4"/>
                  </a:cxn>
                  <a:cxn ang="0">
                    <a:pos x="2" y="2"/>
                  </a:cxn>
                  <a:cxn ang="0">
                    <a:pos x="0" y="0"/>
                  </a:cxn>
                </a:cxnLst>
                <a:rect l="0" t="0" r="r" b="b"/>
                <a:pathLst>
                  <a:path w="4" h="6">
                    <a:moveTo>
                      <a:pt x="0" y="0"/>
                    </a:moveTo>
                    <a:lnTo>
                      <a:pt x="0" y="4"/>
                    </a:lnTo>
                    <a:lnTo>
                      <a:pt x="0" y="6"/>
                    </a:lnTo>
                    <a:lnTo>
                      <a:pt x="4" y="6"/>
                    </a:lnTo>
                    <a:lnTo>
                      <a:pt x="4" y="4"/>
                    </a:lnTo>
                    <a:lnTo>
                      <a:pt x="2"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59" name="Freeform 187"/>
              <p:cNvSpPr>
                <a:spLocks/>
              </p:cNvSpPr>
              <p:nvPr/>
            </p:nvSpPr>
            <p:spPr bwMode="gray">
              <a:xfrm>
                <a:off x="2668" y="1962"/>
                <a:ext cx="161" cy="161"/>
              </a:xfrm>
              <a:custGeom>
                <a:avLst/>
                <a:gdLst/>
                <a:ahLst/>
                <a:cxnLst>
                  <a:cxn ang="0">
                    <a:pos x="132" y="34"/>
                  </a:cxn>
                  <a:cxn ang="0">
                    <a:pos x="142" y="34"/>
                  </a:cxn>
                  <a:cxn ang="0">
                    <a:pos x="155" y="38"/>
                  </a:cxn>
                  <a:cxn ang="0">
                    <a:pos x="161" y="42"/>
                  </a:cxn>
                  <a:cxn ang="0">
                    <a:pos x="159" y="56"/>
                  </a:cxn>
                  <a:cxn ang="0">
                    <a:pos x="159" y="69"/>
                  </a:cxn>
                  <a:cxn ang="0">
                    <a:pos x="153" y="71"/>
                  </a:cxn>
                  <a:cxn ang="0">
                    <a:pos x="146" y="77"/>
                  </a:cxn>
                  <a:cxn ang="0">
                    <a:pos x="134" y="92"/>
                  </a:cxn>
                  <a:cxn ang="0">
                    <a:pos x="134" y="98"/>
                  </a:cxn>
                  <a:cxn ang="0">
                    <a:pos x="142" y="98"/>
                  </a:cxn>
                  <a:cxn ang="0">
                    <a:pos x="151" y="103"/>
                  </a:cxn>
                  <a:cxn ang="0">
                    <a:pos x="148" y="111"/>
                  </a:cxn>
                  <a:cxn ang="0">
                    <a:pos x="142" y="117"/>
                  </a:cxn>
                  <a:cxn ang="0">
                    <a:pos x="146" y="125"/>
                  </a:cxn>
                  <a:cxn ang="0">
                    <a:pos x="151" y="132"/>
                  </a:cxn>
                  <a:cxn ang="0">
                    <a:pos x="148" y="136"/>
                  </a:cxn>
                  <a:cxn ang="0">
                    <a:pos x="150" y="138"/>
                  </a:cxn>
                  <a:cxn ang="0">
                    <a:pos x="142" y="136"/>
                  </a:cxn>
                  <a:cxn ang="0">
                    <a:pos x="142" y="148"/>
                  </a:cxn>
                  <a:cxn ang="0">
                    <a:pos x="115" y="142"/>
                  </a:cxn>
                  <a:cxn ang="0">
                    <a:pos x="102" y="148"/>
                  </a:cxn>
                  <a:cxn ang="0">
                    <a:pos x="100" y="157"/>
                  </a:cxn>
                  <a:cxn ang="0">
                    <a:pos x="86" y="161"/>
                  </a:cxn>
                  <a:cxn ang="0">
                    <a:pos x="79" y="159"/>
                  </a:cxn>
                  <a:cxn ang="0">
                    <a:pos x="65" y="157"/>
                  </a:cxn>
                  <a:cxn ang="0">
                    <a:pos x="57" y="153"/>
                  </a:cxn>
                  <a:cxn ang="0">
                    <a:pos x="46" y="151"/>
                  </a:cxn>
                  <a:cxn ang="0">
                    <a:pos x="44" y="144"/>
                  </a:cxn>
                  <a:cxn ang="0">
                    <a:pos x="48" y="111"/>
                  </a:cxn>
                  <a:cxn ang="0">
                    <a:pos x="31" y="88"/>
                  </a:cxn>
                  <a:cxn ang="0">
                    <a:pos x="29" y="77"/>
                  </a:cxn>
                  <a:cxn ang="0">
                    <a:pos x="23" y="73"/>
                  </a:cxn>
                  <a:cxn ang="0">
                    <a:pos x="17" y="67"/>
                  </a:cxn>
                  <a:cxn ang="0">
                    <a:pos x="0" y="59"/>
                  </a:cxn>
                  <a:cxn ang="0">
                    <a:pos x="6" y="54"/>
                  </a:cxn>
                  <a:cxn ang="0">
                    <a:pos x="2" y="50"/>
                  </a:cxn>
                  <a:cxn ang="0">
                    <a:pos x="21" y="48"/>
                  </a:cxn>
                  <a:cxn ang="0">
                    <a:pos x="36" y="46"/>
                  </a:cxn>
                  <a:cxn ang="0">
                    <a:pos x="38" y="36"/>
                  </a:cxn>
                  <a:cxn ang="0">
                    <a:pos x="44" y="25"/>
                  </a:cxn>
                  <a:cxn ang="0">
                    <a:pos x="52" y="32"/>
                  </a:cxn>
                  <a:cxn ang="0">
                    <a:pos x="65" y="23"/>
                  </a:cxn>
                  <a:cxn ang="0">
                    <a:pos x="77" y="9"/>
                  </a:cxn>
                  <a:cxn ang="0">
                    <a:pos x="86" y="0"/>
                  </a:cxn>
                  <a:cxn ang="0">
                    <a:pos x="92" y="6"/>
                  </a:cxn>
                  <a:cxn ang="0">
                    <a:pos x="96" y="11"/>
                  </a:cxn>
                  <a:cxn ang="0">
                    <a:pos x="105" y="15"/>
                  </a:cxn>
                  <a:cxn ang="0">
                    <a:pos x="111" y="23"/>
                  </a:cxn>
                  <a:cxn ang="0">
                    <a:pos x="119" y="23"/>
                  </a:cxn>
                  <a:cxn ang="0">
                    <a:pos x="125" y="29"/>
                  </a:cxn>
                  <a:cxn ang="0">
                    <a:pos x="132" y="29"/>
                  </a:cxn>
                </a:cxnLst>
                <a:rect l="0" t="0" r="r" b="b"/>
                <a:pathLst>
                  <a:path w="161" h="161">
                    <a:moveTo>
                      <a:pt x="132" y="29"/>
                    </a:moveTo>
                    <a:lnTo>
                      <a:pt x="132" y="32"/>
                    </a:lnTo>
                    <a:lnTo>
                      <a:pt x="132" y="34"/>
                    </a:lnTo>
                    <a:lnTo>
                      <a:pt x="136" y="34"/>
                    </a:lnTo>
                    <a:lnTo>
                      <a:pt x="138" y="36"/>
                    </a:lnTo>
                    <a:lnTo>
                      <a:pt x="142" y="34"/>
                    </a:lnTo>
                    <a:lnTo>
                      <a:pt x="148" y="36"/>
                    </a:lnTo>
                    <a:lnTo>
                      <a:pt x="151" y="40"/>
                    </a:lnTo>
                    <a:lnTo>
                      <a:pt x="155" y="38"/>
                    </a:lnTo>
                    <a:lnTo>
                      <a:pt x="159" y="40"/>
                    </a:lnTo>
                    <a:lnTo>
                      <a:pt x="161" y="40"/>
                    </a:lnTo>
                    <a:lnTo>
                      <a:pt x="161" y="42"/>
                    </a:lnTo>
                    <a:lnTo>
                      <a:pt x="159" y="48"/>
                    </a:lnTo>
                    <a:lnTo>
                      <a:pt x="159" y="52"/>
                    </a:lnTo>
                    <a:lnTo>
                      <a:pt x="159" y="56"/>
                    </a:lnTo>
                    <a:lnTo>
                      <a:pt x="159" y="61"/>
                    </a:lnTo>
                    <a:lnTo>
                      <a:pt x="161" y="67"/>
                    </a:lnTo>
                    <a:lnTo>
                      <a:pt x="159" y="69"/>
                    </a:lnTo>
                    <a:lnTo>
                      <a:pt x="155" y="69"/>
                    </a:lnTo>
                    <a:lnTo>
                      <a:pt x="153" y="69"/>
                    </a:lnTo>
                    <a:lnTo>
                      <a:pt x="153" y="71"/>
                    </a:lnTo>
                    <a:lnTo>
                      <a:pt x="153" y="73"/>
                    </a:lnTo>
                    <a:lnTo>
                      <a:pt x="151" y="73"/>
                    </a:lnTo>
                    <a:lnTo>
                      <a:pt x="146" y="77"/>
                    </a:lnTo>
                    <a:lnTo>
                      <a:pt x="142" y="82"/>
                    </a:lnTo>
                    <a:lnTo>
                      <a:pt x="138" y="88"/>
                    </a:lnTo>
                    <a:lnTo>
                      <a:pt x="134" y="92"/>
                    </a:lnTo>
                    <a:lnTo>
                      <a:pt x="134" y="94"/>
                    </a:lnTo>
                    <a:lnTo>
                      <a:pt x="132" y="98"/>
                    </a:lnTo>
                    <a:lnTo>
                      <a:pt x="134" y="98"/>
                    </a:lnTo>
                    <a:lnTo>
                      <a:pt x="136" y="98"/>
                    </a:lnTo>
                    <a:lnTo>
                      <a:pt x="140" y="96"/>
                    </a:lnTo>
                    <a:lnTo>
                      <a:pt x="142" y="98"/>
                    </a:lnTo>
                    <a:lnTo>
                      <a:pt x="144" y="100"/>
                    </a:lnTo>
                    <a:lnTo>
                      <a:pt x="150" y="102"/>
                    </a:lnTo>
                    <a:lnTo>
                      <a:pt x="151" y="103"/>
                    </a:lnTo>
                    <a:lnTo>
                      <a:pt x="153" y="103"/>
                    </a:lnTo>
                    <a:lnTo>
                      <a:pt x="150" y="109"/>
                    </a:lnTo>
                    <a:lnTo>
                      <a:pt x="148" y="111"/>
                    </a:lnTo>
                    <a:lnTo>
                      <a:pt x="144" y="113"/>
                    </a:lnTo>
                    <a:lnTo>
                      <a:pt x="142" y="115"/>
                    </a:lnTo>
                    <a:lnTo>
                      <a:pt x="142" y="117"/>
                    </a:lnTo>
                    <a:lnTo>
                      <a:pt x="144" y="119"/>
                    </a:lnTo>
                    <a:lnTo>
                      <a:pt x="144" y="121"/>
                    </a:lnTo>
                    <a:lnTo>
                      <a:pt x="146" y="125"/>
                    </a:lnTo>
                    <a:lnTo>
                      <a:pt x="146" y="130"/>
                    </a:lnTo>
                    <a:lnTo>
                      <a:pt x="150" y="130"/>
                    </a:lnTo>
                    <a:lnTo>
                      <a:pt x="151" y="132"/>
                    </a:lnTo>
                    <a:lnTo>
                      <a:pt x="150" y="134"/>
                    </a:lnTo>
                    <a:lnTo>
                      <a:pt x="148" y="136"/>
                    </a:lnTo>
                    <a:lnTo>
                      <a:pt x="148" y="136"/>
                    </a:lnTo>
                    <a:lnTo>
                      <a:pt x="148" y="136"/>
                    </a:lnTo>
                    <a:lnTo>
                      <a:pt x="148" y="138"/>
                    </a:lnTo>
                    <a:lnTo>
                      <a:pt x="150" y="138"/>
                    </a:lnTo>
                    <a:lnTo>
                      <a:pt x="148" y="140"/>
                    </a:lnTo>
                    <a:lnTo>
                      <a:pt x="146" y="138"/>
                    </a:lnTo>
                    <a:lnTo>
                      <a:pt x="142" y="136"/>
                    </a:lnTo>
                    <a:lnTo>
                      <a:pt x="140" y="140"/>
                    </a:lnTo>
                    <a:lnTo>
                      <a:pt x="144" y="146"/>
                    </a:lnTo>
                    <a:lnTo>
                      <a:pt x="142" y="148"/>
                    </a:lnTo>
                    <a:lnTo>
                      <a:pt x="140" y="150"/>
                    </a:lnTo>
                    <a:lnTo>
                      <a:pt x="127" y="148"/>
                    </a:lnTo>
                    <a:lnTo>
                      <a:pt x="115" y="142"/>
                    </a:lnTo>
                    <a:lnTo>
                      <a:pt x="109" y="142"/>
                    </a:lnTo>
                    <a:lnTo>
                      <a:pt x="105" y="144"/>
                    </a:lnTo>
                    <a:lnTo>
                      <a:pt x="102" y="148"/>
                    </a:lnTo>
                    <a:lnTo>
                      <a:pt x="100" y="150"/>
                    </a:lnTo>
                    <a:lnTo>
                      <a:pt x="100" y="153"/>
                    </a:lnTo>
                    <a:lnTo>
                      <a:pt x="100" y="157"/>
                    </a:lnTo>
                    <a:lnTo>
                      <a:pt x="94" y="159"/>
                    </a:lnTo>
                    <a:lnTo>
                      <a:pt x="92" y="161"/>
                    </a:lnTo>
                    <a:lnTo>
                      <a:pt x="86" y="161"/>
                    </a:lnTo>
                    <a:lnTo>
                      <a:pt x="82" y="159"/>
                    </a:lnTo>
                    <a:lnTo>
                      <a:pt x="80" y="159"/>
                    </a:lnTo>
                    <a:lnTo>
                      <a:pt x="79" y="159"/>
                    </a:lnTo>
                    <a:lnTo>
                      <a:pt x="77" y="159"/>
                    </a:lnTo>
                    <a:lnTo>
                      <a:pt x="71" y="157"/>
                    </a:lnTo>
                    <a:lnTo>
                      <a:pt x="65" y="157"/>
                    </a:lnTo>
                    <a:lnTo>
                      <a:pt x="61" y="157"/>
                    </a:lnTo>
                    <a:lnTo>
                      <a:pt x="59" y="155"/>
                    </a:lnTo>
                    <a:lnTo>
                      <a:pt x="57" y="153"/>
                    </a:lnTo>
                    <a:lnTo>
                      <a:pt x="54" y="153"/>
                    </a:lnTo>
                    <a:lnTo>
                      <a:pt x="50" y="151"/>
                    </a:lnTo>
                    <a:lnTo>
                      <a:pt x="46" y="151"/>
                    </a:lnTo>
                    <a:lnTo>
                      <a:pt x="46" y="150"/>
                    </a:lnTo>
                    <a:lnTo>
                      <a:pt x="44" y="146"/>
                    </a:lnTo>
                    <a:lnTo>
                      <a:pt x="44" y="144"/>
                    </a:lnTo>
                    <a:lnTo>
                      <a:pt x="46" y="132"/>
                    </a:lnTo>
                    <a:lnTo>
                      <a:pt x="48" y="123"/>
                    </a:lnTo>
                    <a:lnTo>
                      <a:pt x="48" y="111"/>
                    </a:lnTo>
                    <a:lnTo>
                      <a:pt x="48" y="98"/>
                    </a:lnTo>
                    <a:lnTo>
                      <a:pt x="38" y="94"/>
                    </a:lnTo>
                    <a:lnTo>
                      <a:pt x="31" y="88"/>
                    </a:lnTo>
                    <a:lnTo>
                      <a:pt x="31" y="80"/>
                    </a:lnTo>
                    <a:lnTo>
                      <a:pt x="32" y="77"/>
                    </a:lnTo>
                    <a:lnTo>
                      <a:pt x="29" y="77"/>
                    </a:lnTo>
                    <a:lnTo>
                      <a:pt x="27" y="77"/>
                    </a:lnTo>
                    <a:lnTo>
                      <a:pt x="25" y="73"/>
                    </a:lnTo>
                    <a:lnTo>
                      <a:pt x="23" y="73"/>
                    </a:lnTo>
                    <a:lnTo>
                      <a:pt x="25" y="67"/>
                    </a:lnTo>
                    <a:lnTo>
                      <a:pt x="17" y="71"/>
                    </a:lnTo>
                    <a:lnTo>
                      <a:pt x="17" y="67"/>
                    </a:lnTo>
                    <a:lnTo>
                      <a:pt x="9" y="63"/>
                    </a:lnTo>
                    <a:lnTo>
                      <a:pt x="0" y="63"/>
                    </a:lnTo>
                    <a:lnTo>
                      <a:pt x="0" y="59"/>
                    </a:lnTo>
                    <a:lnTo>
                      <a:pt x="0" y="56"/>
                    </a:lnTo>
                    <a:lnTo>
                      <a:pt x="2" y="54"/>
                    </a:lnTo>
                    <a:lnTo>
                      <a:pt x="6" y="54"/>
                    </a:lnTo>
                    <a:lnTo>
                      <a:pt x="2" y="52"/>
                    </a:lnTo>
                    <a:lnTo>
                      <a:pt x="0" y="50"/>
                    </a:lnTo>
                    <a:lnTo>
                      <a:pt x="2" y="50"/>
                    </a:lnTo>
                    <a:lnTo>
                      <a:pt x="13" y="46"/>
                    </a:lnTo>
                    <a:lnTo>
                      <a:pt x="19" y="46"/>
                    </a:lnTo>
                    <a:lnTo>
                      <a:pt x="21" y="48"/>
                    </a:lnTo>
                    <a:lnTo>
                      <a:pt x="25" y="50"/>
                    </a:lnTo>
                    <a:lnTo>
                      <a:pt x="31" y="46"/>
                    </a:lnTo>
                    <a:lnTo>
                      <a:pt x="36" y="46"/>
                    </a:lnTo>
                    <a:lnTo>
                      <a:pt x="42" y="48"/>
                    </a:lnTo>
                    <a:lnTo>
                      <a:pt x="42" y="44"/>
                    </a:lnTo>
                    <a:lnTo>
                      <a:pt x="38" y="36"/>
                    </a:lnTo>
                    <a:lnTo>
                      <a:pt x="36" y="29"/>
                    </a:lnTo>
                    <a:lnTo>
                      <a:pt x="38" y="25"/>
                    </a:lnTo>
                    <a:lnTo>
                      <a:pt x="44" y="25"/>
                    </a:lnTo>
                    <a:lnTo>
                      <a:pt x="44" y="27"/>
                    </a:lnTo>
                    <a:lnTo>
                      <a:pt x="44" y="31"/>
                    </a:lnTo>
                    <a:lnTo>
                      <a:pt x="52" y="32"/>
                    </a:lnTo>
                    <a:lnTo>
                      <a:pt x="63" y="31"/>
                    </a:lnTo>
                    <a:lnTo>
                      <a:pt x="63" y="27"/>
                    </a:lnTo>
                    <a:lnTo>
                      <a:pt x="65" y="23"/>
                    </a:lnTo>
                    <a:lnTo>
                      <a:pt x="71" y="21"/>
                    </a:lnTo>
                    <a:lnTo>
                      <a:pt x="79" y="19"/>
                    </a:lnTo>
                    <a:lnTo>
                      <a:pt x="77" y="9"/>
                    </a:lnTo>
                    <a:lnTo>
                      <a:pt x="77" y="4"/>
                    </a:lnTo>
                    <a:lnTo>
                      <a:pt x="82" y="2"/>
                    </a:lnTo>
                    <a:lnTo>
                      <a:pt x="86" y="0"/>
                    </a:lnTo>
                    <a:lnTo>
                      <a:pt x="90" y="4"/>
                    </a:lnTo>
                    <a:lnTo>
                      <a:pt x="90" y="4"/>
                    </a:lnTo>
                    <a:lnTo>
                      <a:pt x="92" y="6"/>
                    </a:lnTo>
                    <a:lnTo>
                      <a:pt x="94" y="9"/>
                    </a:lnTo>
                    <a:lnTo>
                      <a:pt x="94" y="9"/>
                    </a:lnTo>
                    <a:lnTo>
                      <a:pt x="96" y="11"/>
                    </a:lnTo>
                    <a:lnTo>
                      <a:pt x="100" y="13"/>
                    </a:lnTo>
                    <a:lnTo>
                      <a:pt x="103" y="15"/>
                    </a:lnTo>
                    <a:lnTo>
                      <a:pt x="105" y="15"/>
                    </a:lnTo>
                    <a:lnTo>
                      <a:pt x="105" y="17"/>
                    </a:lnTo>
                    <a:lnTo>
                      <a:pt x="107" y="21"/>
                    </a:lnTo>
                    <a:lnTo>
                      <a:pt x="111" y="23"/>
                    </a:lnTo>
                    <a:lnTo>
                      <a:pt x="115" y="23"/>
                    </a:lnTo>
                    <a:lnTo>
                      <a:pt x="117" y="23"/>
                    </a:lnTo>
                    <a:lnTo>
                      <a:pt x="119" y="23"/>
                    </a:lnTo>
                    <a:lnTo>
                      <a:pt x="119" y="27"/>
                    </a:lnTo>
                    <a:lnTo>
                      <a:pt x="123" y="29"/>
                    </a:lnTo>
                    <a:lnTo>
                      <a:pt x="125" y="29"/>
                    </a:lnTo>
                    <a:lnTo>
                      <a:pt x="125" y="29"/>
                    </a:lnTo>
                    <a:lnTo>
                      <a:pt x="130" y="29"/>
                    </a:lnTo>
                    <a:lnTo>
                      <a:pt x="132" y="2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0" name="Freeform 188"/>
              <p:cNvSpPr>
                <a:spLocks noEditPoints="1"/>
              </p:cNvSpPr>
              <p:nvPr/>
            </p:nvSpPr>
            <p:spPr bwMode="gray">
              <a:xfrm>
                <a:off x="2969" y="1563"/>
                <a:ext cx="156" cy="224"/>
              </a:xfrm>
              <a:custGeom>
                <a:avLst/>
                <a:gdLst/>
                <a:ahLst/>
                <a:cxnLst>
                  <a:cxn ang="0">
                    <a:pos x="131" y="19"/>
                  </a:cxn>
                  <a:cxn ang="0">
                    <a:pos x="119" y="11"/>
                  </a:cxn>
                  <a:cxn ang="0">
                    <a:pos x="108" y="4"/>
                  </a:cxn>
                  <a:cxn ang="0">
                    <a:pos x="94" y="4"/>
                  </a:cxn>
                  <a:cxn ang="0">
                    <a:pos x="87" y="11"/>
                  </a:cxn>
                  <a:cxn ang="0">
                    <a:pos x="83" y="19"/>
                  </a:cxn>
                  <a:cxn ang="0">
                    <a:pos x="81" y="32"/>
                  </a:cxn>
                  <a:cxn ang="0">
                    <a:pos x="75" y="40"/>
                  </a:cxn>
                  <a:cxn ang="0">
                    <a:pos x="64" y="32"/>
                  </a:cxn>
                  <a:cxn ang="0">
                    <a:pos x="50" y="34"/>
                  </a:cxn>
                  <a:cxn ang="0">
                    <a:pos x="27" y="19"/>
                  </a:cxn>
                  <a:cxn ang="0">
                    <a:pos x="19" y="27"/>
                  </a:cxn>
                  <a:cxn ang="0">
                    <a:pos x="29" y="36"/>
                  </a:cxn>
                  <a:cxn ang="0">
                    <a:pos x="44" y="42"/>
                  </a:cxn>
                  <a:cxn ang="0">
                    <a:pos x="52" y="52"/>
                  </a:cxn>
                  <a:cxn ang="0">
                    <a:pos x="52" y="63"/>
                  </a:cxn>
                  <a:cxn ang="0">
                    <a:pos x="54" y="75"/>
                  </a:cxn>
                  <a:cxn ang="0">
                    <a:pos x="54" y="84"/>
                  </a:cxn>
                  <a:cxn ang="0">
                    <a:pos x="73" y="94"/>
                  </a:cxn>
                  <a:cxn ang="0">
                    <a:pos x="69" y="115"/>
                  </a:cxn>
                  <a:cxn ang="0">
                    <a:pos x="58" y="134"/>
                  </a:cxn>
                  <a:cxn ang="0">
                    <a:pos x="42" y="147"/>
                  </a:cxn>
                  <a:cxn ang="0">
                    <a:pos x="39" y="147"/>
                  </a:cxn>
                  <a:cxn ang="0">
                    <a:pos x="31" y="159"/>
                  </a:cxn>
                  <a:cxn ang="0">
                    <a:pos x="37" y="182"/>
                  </a:cxn>
                  <a:cxn ang="0">
                    <a:pos x="35" y="199"/>
                  </a:cxn>
                  <a:cxn ang="0">
                    <a:pos x="39" y="201"/>
                  </a:cxn>
                  <a:cxn ang="0">
                    <a:pos x="42" y="203"/>
                  </a:cxn>
                  <a:cxn ang="0">
                    <a:pos x="48" y="205"/>
                  </a:cxn>
                  <a:cxn ang="0">
                    <a:pos x="52" y="211"/>
                  </a:cxn>
                  <a:cxn ang="0">
                    <a:pos x="44" y="218"/>
                  </a:cxn>
                  <a:cxn ang="0">
                    <a:pos x="52" y="215"/>
                  </a:cxn>
                  <a:cxn ang="0">
                    <a:pos x="56" y="217"/>
                  </a:cxn>
                  <a:cxn ang="0">
                    <a:pos x="62" y="222"/>
                  </a:cxn>
                  <a:cxn ang="0">
                    <a:pos x="73" y="215"/>
                  </a:cxn>
                  <a:cxn ang="0">
                    <a:pos x="85" y="211"/>
                  </a:cxn>
                  <a:cxn ang="0">
                    <a:pos x="94" y="205"/>
                  </a:cxn>
                  <a:cxn ang="0">
                    <a:pos x="133" y="184"/>
                  </a:cxn>
                  <a:cxn ang="0">
                    <a:pos x="154" y="159"/>
                  </a:cxn>
                  <a:cxn ang="0">
                    <a:pos x="142" y="151"/>
                  </a:cxn>
                  <a:cxn ang="0">
                    <a:pos x="146" y="140"/>
                  </a:cxn>
                  <a:cxn ang="0">
                    <a:pos x="144" y="126"/>
                  </a:cxn>
                  <a:cxn ang="0">
                    <a:pos x="136" y="117"/>
                  </a:cxn>
                  <a:cxn ang="0">
                    <a:pos x="135" y="105"/>
                  </a:cxn>
                  <a:cxn ang="0">
                    <a:pos x="136" y="96"/>
                  </a:cxn>
                  <a:cxn ang="0">
                    <a:pos x="131" y="76"/>
                  </a:cxn>
                  <a:cxn ang="0">
                    <a:pos x="135" y="52"/>
                  </a:cxn>
                  <a:cxn ang="0">
                    <a:pos x="131" y="42"/>
                  </a:cxn>
                  <a:cxn ang="0">
                    <a:pos x="129" y="25"/>
                  </a:cxn>
                  <a:cxn ang="0">
                    <a:pos x="4" y="218"/>
                  </a:cxn>
                  <a:cxn ang="0">
                    <a:pos x="10" y="224"/>
                  </a:cxn>
                  <a:cxn ang="0">
                    <a:pos x="6" y="215"/>
                  </a:cxn>
                </a:cxnLst>
                <a:rect l="0" t="0" r="r" b="b"/>
                <a:pathLst>
                  <a:path w="156" h="224">
                    <a:moveTo>
                      <a:pt x="133" y="19"/>
                    </a:moveTo>
                    <a:lnTo>
                      <a:pt x="131" y="19"/>
                    </a:lnTo>
                    <a:lnTo>
                      <a:pt x="131" y="19"/>
                    </a:lnTo>
                    <a:lnTo>
                      <a:pt x="127" y="17"/>
                    </a:lnTo>
                    <a:lnTo>
                      <a:pt x="123" y="15"/>
                    </a:lnTo>
                    <a:lnTo>
                      <a:pt x="119" y="11"/>
                    </a:lnTo>
                    <a:lnTo>
                      <a:pt x="115" y="5"/>
                    </a:lnTo>
                    <a:lnTo>
                      <a:pt x="111" y="0"/>
                    </a:lnTo>
                    <a:lnTo>
                      <a:pt x="108" y="4"/>
                    </a:lnTo>
                    <a:lnTo>
                      <a:pt x="102" y="5"/>
                    </a:lnTo>
                    <a:lnTo>
                      <a:pt x="98" y="5"/>
                    </a:lnTo>
                    <a:lnTo>
                      <a:pt x="94" y="4"/>
                    </a:lnTo>
                    <a:lnTo>
                      <a:pt x="92" y="7"/>
                    </a:lnTo>
                    <a:lnTo>
                      <a:pt x="90" y="9"/>
                    </a:lnTo>
                    <a:lnTo>
                      <a:pt x="87" y="11"/>
                    </a:lnTo>
                    <a:lnTo>
                      <a:pt x="85" y="15"/>
                    </a:lnTo>
                    <a:lnTo>
                      <a:pt x="83" y="17"/>
                    </a:lnTo>
                    <a:lnTo>
                      <a:pt x="83" y="19"/>
                    </a:lnTo>
                    <a:lnTo>
                      <a:pt x="83" y="23"/>
                    </a:lnTo>
                    <a:lnTo>
                      <a:pt x="83" y="27"/>
                    </a:lnTo>
                    <a:lnTo>
                      <a:pt x="81" y="32"/>
                    </a:lnTo>
                    <a:lnTo>
                      <a:pt x="77" y="34"/>
                    </a:lnTo>
                    <a:lnTo>
                      <a:pt x="75" y="38"/>
                    </a:lnTo>
                    <a:lnTo>
                      <a:pt x="75" y="40"/>
                    </a:lnTo>
                    <a:lnTo>
                      <a:pt x="67" y="34"/>
                    </a:lnTo>
                    <a:lnTo>
                      <a:pt x="67" y="34"/>
                    </a:lnTo>
                    <a:lnTo>
                      <a:pt x="64" y="32"/>
                    </a:lnTo>
                    <a:lnTo>
                      <a:pt x="62" y="34"/>
                    </a:lnTo>
                    <a:lnTo>
                      <a:pt x="58" y="34"/>
                    </a:lnTo>
                    <a:lnTo>
                      <a:pt x="50" y="34"/>
                    </a:lnTo>
                    <a:lnTo>
                      <a:pt x="44" y="34"/>
                    </a:lnTo>
                    <a:lnTo>
                      <a:pt x="31" y="19"/>
                    </a:lnTo>
                    <a:lnTo>
                      <a:pt x="27" y="19"/>
                    </a:lnTo>
                    <a:lnTo>
                      <a:pt x="25" y="21"/>
                    </a:lnTo>
                    <a:lnTo>
                      <a:pt x="25" y="23"/>
                    </a:lnTo>
                    <a:lnTo>
                      <a:pt x="19" y="27"/>
                    </a:lnTo>
                    <a:lnTo>
                      <a:pt x="23" y="28"/>
                    </a:lnTo>
                    <a:lnTo>
                      <a:pt x="27" y="30"/>
                    </a:lnTo>
                    <a:lnTo>
                      <a:pt x="29" y="36"/>
                    </a:lnTo>
                    <a:lnTo>
                      <a:pt x="35" y="38"/>
                    </a:lnTo>
                    <a:lnTo>
                      <a:pt x="40" y="40"/>
                    </a:lnTo>
                    <a:lnTo>
                      <a:pt x="44" y="42"/>
                    </a:lnTo>
                    <a:lnTo>
                      <a:pt x="46" y="46"/>
                    </a:lnTo>
                    <a:lnTo>
                      <a:pt x="50" y="50"/>
                    </a:lnTo>
                    <a:lnTo>
                      <a:pt x="52" y="52"/>
                    </a:lnTo>
                    <a:lnTo>
                      <a:pt x="52" y="55"/>
                    </a:lnTo>
                    <a:lnTo>
                      <a:pt x="52" y="59"/>
                    </a:lnTo>
                    <a:lnTo>
                      <a:pt x="52" y="63"/>
                    </a:lnTo>
                    <a:lnTo>
                      <a:pt x="54" y="65"/>
                    </a:lnTo>
                    <a:lnTo>
                      <a:pt x="54" y="69"/>
                    </a:lnTo>
                    <a:lnTo>
                      <a:pt x="54" y="75"/>
                    </a:lnTo>
                    <a:lnTo>
                      <a:pt x="52" y="78"/>
                    </a:lnTo>
                    <a:lnTo>
                      <a:pt x="52" y="82"/>
                    </a:lnTo>
                    <a:lnTo>
                      <a:pt x="54" y="84"/>
                    </a:lnTo>
                    <a:lnTo>
                      <a:pt x="56" y="92"/>
                    </a:lnTo>
                    <a:lnTo>
                      <a:pt x="64" y="92"/>
                    </a:lnTo>
                    <a:lnTo>
                      <a:pt x="73" y="94"/>
                    </a:lnTo>
                    <a:lnTo>
                      <a:pt x="75" y="101"/>
                    </a:lnTo>
                    <a:lnTo>
                      <a:pt x="75" y="109"/>
                    </a:lnTo>
                    <a:lnTo>
                      <a:pt x="69" y="115"/>
                    </a:lnTo>
                    <a:lnTo>
                      <a:pt x="64" y="121"/>
                    </a:lnTo>
                    <a:lnTo>
                      <a:pt x="60" y="126"/>
                    </a:lnTo>
                    <a:lnTo>
                      <a:pt x="58" y="134"/>
                    </a:lnTo>
                    <a:lnTo>
                      <a:pt x="50" y="140"/>
                    </a:lnTo>
                    <a:lnTo>
                      <a:pt x="42" y="144"/>
                    </a:lnTo>
                    <a:lnTo>
                      <a:pt x="42" y="147"/>
                    </a:lnTo>
                    <a:lnTo>
                      <a:pt x="42" y="151"/>
                    </a:lnTo>
                    <a:lnTo>
                      <a:pt x="40" y="149"/>
                    </a:lnTo>
                    <a:lnTo>
                      <a:pt x="39" y="147"/>
                    </a:lnTo>
                    <a:lnTo>
                      <a:pt x="35" y="153"/>
                    </a:lnTo>
                    <a:lnTo>
                      <a:pt x="33" y="159"/>
                    </a:lnTo>
                    <a:lnTo>
                      <a:pt x="31" y="159"/>
                    </a:lnTo>
                    <a:lnTo>
                      <a:pt x="33" y="169"/>
                    </a:lnTo>
                    <a:lnTo>
                      <a:pt x="37" y="176"/>
                    </a:lnTo>
                    <a:lnTo>
                      <a:pt x="37" y="182"/>
                    </a:lnTo>
                    <a:lnTo>
                      <a:pt x="35" y="190"/>
                    </a:lnTo>
                    <a:lnTo>
                      <a:pt x="35" y="194"/>
                    </a:lnTo>
                    <a:lnTo>
                      <a:pt x="35" y="199"/>
                    </a:lnTo>
                    <a:lnTo>
                      <a:pt x="37" y="197"/>
                    </a:lnTo>
                    <a:lnTo>
                      <a:pt x="39" y="197"/>
                    </a:lnTo>
                    <a:lnTo>
                      <a:pt x="39" y="201"/>
                    </a:lnTo>
                    <a:lnTo>
                      <a:pt x="39" y="205"/>
                    </a:lnTo>
                    <a:lnTo>
                      <a:pt x="40" y="203"/>
                    </a:lnTo>
                    <a:lnTo>
                      <a:pt x="42" y="203"/>
                    </a:lnTo>
                    <a:lnTo>
                      <a:pt x="44" y="203"/>
                    </a:lnTo>
                    <a:lnTo>
                      <a:pt x="44" y="203"/>
                    </a:lnTo>
                    <a:lnTo>
                      <a:pt x="48" y="205"/>
                    </a:lnTo>
                    <a:lnTo>
                      <a:pt x="52" y="207"/>
                    </a:lnTo>
                    <a:lnTo>
                      <a:pt x="52" y="209"/>
                    </a:lnTo>
                    <a:lnTo>
                      <a:pt x="52" y="211"/>
                    </a:lnTo>
                    <a:lnTo>
                      <a:pt x="50" y="211"/>
                    </a:lnTo>
                    <a:lnTo>
                      <a:pt x="46" y="211"/>
                    </a:lnTo>
                    <a:lnTo>
                      <a:pt x="44" y="218"/>
                    </a:lnTo>
                    <a:lnTo>
                      <a:pt x="46" y="218"/>
                    </a:lnTo>
                    <a:lnTo>
                      <a:pt x="50" y="218"/>
                    </a:lnTo>
                    <a:lnTo>
                      <a:pt x="52" y="215"/>
                    </a:lnTo>
                    <a:lnTo>
                      <a:pt x="54" y="215"/>
                    </a:lnTo>
                    <a:lnTo>
                      <a:pt x="56" y="215"/>
                    </a:lnTo>
                    <a:lnTo>
                      <a:pt x="56" y="217"/>
                    </a:lnTo>
                    <a:lnTo>
                      <a:pt x="56" y="220"/>
                    </a:lnTo>
                    <a:lnTo>
                      <a:pt x="58" y="220"/>
                    </a:lnTo>
                    <a:lnTo>
                      <a:pt x="62" y="222"/>
                    </a:lnTo>
                    <a:lnTo>
                      <a:pt x="65" y="220"/>
                    </a:lnTo>
                    <a:lnTo>
                      <a:pt x="69" y="220"/>
                    </a:lnTo>
                    <a:lnTo>
                      <a:pt x="73" y="215"/>
                    </a:lnTo>
                    <a:lnTo>
                      <a:pt x="79" y="211"/>
                    </a:lnTo>
                    <a:lnTo>
                      <a:pt x="81" y="211"/>
                    </a:lnTo>
                    <a:lnTo>
                      <a:pt x="85" y="211"/>
                    </a:lnTo>
                    <a:lnTo>
                      <a:pt x="83" y="209"/>
                    </a:lnTo>
                    <a:lnTo>
                      <a:pt x="83" y="207"/>
                    </a:lnTo>
                    <a:lnTo>
                      <a:pt x="94" y="205"/>
                    </a:lnTo>
                    <a:lnTo>
                      <a:pt x="100" y="207"/>
                    </a:lnTo>
                    <a:lnTo>
                      <a:pt x="111" y="197"/>
                    </a:lnTo>
                    <a:lnTo>
                      <a:pt x="133" y="184"/>
                    </a:lnTo>
                    <a:lnTo>
                      <a:pt x="156" y="169"/>
                    </a:lnTo>
                    <a:lnTo>
                      <a:pt x="154" y="165"/>
                    </a:lnTo>
                    <a:lnTo>
                      <a:pt x="154" y="159"/>
                    </a:lnTo>
                    <a:lnTo>
                      <a:pt x="150" y="157"/>
                    </a:lnTo>
                    <a:lnTo>
                      <a:pt x="144" y="155"/>
                    </a:lnTo>
                    <a:lnTo>
                      <a:pt x="142" y="151"/>
                    </a:lnTo>
                    <a:lnTo>
                      <a:pt x="142" y="147"/>
                    </a:lnTo>
                    <a:lnTo>
                      <a:pt x="144" y="144"/>
                    </a:lnTo>
                    <a:lnTo>
                      <a:pt x="146" y="140"/>
                    </a:lnTo>
                    <a:lnTo>
                      <a:pt x="146" y="136"/>
                    </a:lnTo>
                    <a:lnTo>
                      <a:pt x="144" y="130"/>
                    </a:lnTo>
                    <a:lnTo>
                      <a:pt x="144" y="126"/>
                    </a:lnTo>
                    <a:lnTo>
                      <a:pt x="140" y="124"/>
                    </a:lnTo>
                    <a:lnTo>
                      <a:pt x="138" y="119"/>
                    </a:lnTo>
                    <a:lnTo>
                      <a:pt x="136" y="117"/>
                    </a:lnTo>
                    <a:lnTo>
                      <a:pt x="136" y="115"/>
                    </a:lnTo>
                    <a:lnTo>
                      <a:pt x="135" y="109"/>
                    </a:lnTo>
                    <a:lnTo>
                      <a:pt x="135" y="105"/>
                    </a:lnTo>
                    <a:lnTo>
                      <a:pt x="136" y="101"/>
                    </a:lnTo>
                    <a:lnTo>
                      <a:pt x="136" y="98"/>
                    </a:lnTo>
                    <a:lnTo>
                      <a:pt x="136" y="96"/>
                    </a:lnTo>
                    <a:lnTo>
                      <a:pt x="136" y="90"/>
                    </a:lnTo>
                    <a:lnTo>
                      <a:pt x="135" y="88"/>
                    </a:lnTo>
                    <a:lnTo>
                      <a:pt x="131" y="76"/>
                    </a:lnTo>
                    <a:lnTo>
                      <a:pt x="127" y="63"/>
                    </a:lnTo>
                    <a:lnTo>
                      <a:pt x="131" y="57"/>
                    </a:lnTo>
                    <a:lnTo>
                      <a:pt x="135" y="52"/>
                    </a:lnTo>
                    <a:lnTo>
                      <a:pt x="135" y="44"/>
                    </a:lnTo>
                    <a:lnTo>
                      <a:pt x="133" y="40"/>
                    </a:lnTo>
                    <a:lnTo>
                      <a:pt x="131" y="42"/>
                    </a:lnTo>
                    <a:lnTo>
                      <a:pt x="129" y="40"/>
                    </a:lnTo>
                    <a:lnTo>
                      <a:pt x="127" y="30"/>
                    </a:lnTo>
                    <a:lnTo>
                      <a:pt x="129" y="25"/>
                    </a:lnTo>
                    <a:lnTo>
                      <a:pt x="133" y="19"/>
                    </a:lnTo>
                    <a:close/>
                    <a:moveTo>
                      <a:pt x="2" y="213"/>
                    </a:moveTo>
                    <a:lnTo>
                      <a:pt x="4" y="218"/>
                    </a:lnTo>
                    <a:lnTo>
                      <a:pt x="0" y="218"/>
                    </a:lnTo>
                    <a:lnTo>
                      <a:pt x="4" y="220"/>
                    </a:lnTo>
                    <a:lnTo>
                      <a:pt x="10" y="224"/>
                    </a:lnTo>
                    <a:lnTo>
                      <a:pt x="10" y="220"/>
                    </a:lnTo>
                    <a:lnTo>
                      <a:pt x="10" y="217"/>
                    </a:lnTo>
                    <a:lnTo>
                      <a:pt x="6" y="215"/>
                    </a:lnTo>
                    <a:lnTo>
                      <a:pt x="2" y="21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1" name="Freeform 189"/>
              <p:cNvSpPr>
                <a:spLocks/>
              </p:cNvSpPr>
              <p:nvPr/>
            </p:nvSpPr>
            <p:spPr bwMode="gray">
              <a:xfrm>
                <a:off x="4944" y="3071"/>
                <a:ext cx="17" cy="12"/>
              </a:xfrm>
              <a:custGeom>
                <a:avLst/>
                <a:gdLst/>
                <a:ahLst/>
                <a:cxnLst>
                  <a:cxn ang="0">
                    <a:pos x="11" y="0"/>
                  </a:cxn>
                  <a:cxn ang="0">
                    <a:pos x="8" y="2"/>
                  </a:cxn>
                  <a:cxn ang="0">
                    <a:pos x="2" y="8"/>
                  </a:cxn>
                  <a:cxn ang="0">
                    <a:pos x="0" y="10"/>
                  </a:cxn>
                  <a:cxn ang="0">
                    <a:pos x="0" y="12"/>
                  </a:cxn>
                  <a:cxn ang="0">
                    <a:pos x="0" y="12"/>
                  </a:cxn>
                  <a:cxn ang="0">
                    <a:pos x="4" y="12"/>
                  </a:cxn>
                  <a:cxn ang="0">
                    <a:pos x="10" y="10"/>
                  </a:cxn>
                  <a:cxn ang="0">
                    <a:pos x="15" y="4"/>
                  </a:cxn>
                  <a:cxn ang="0">
                    <a:pos x="17" y="2"/>
                  </a:cxn>
                  <a:cxn ang="0">
                    <a:pos x="17" y="0"/>
                  </a:cxn>
                  <a:cxn ang="0">
                    <a:pos x="15" y="0"/>
                  </a:cxn>
                  <a:cxn ang="0">
                    <a:pos x="11" y="0"/>
                  </a:cxn>
                </a:cxnLst>
                <a:rect l="0" t="0" r="r" b="b"/>
                <a:pathLst>
                  <a:path w="17" h="12">
                    <a:moveTo>
                      <a:pt x="11" y="0"/>
                    </a:moveTo>
                    <a:lnTo>
                      <a:pt x="8" y="2"/>
                    </a:lnTo>
                    <a:lnTo>
                      <a:pt x="2" y="8"/>
                    </a:lnTo>
                    <a:lnTo>
                      <a:pt x="0" y="10"/>
                    </a:lnTo>
                    <a:lnTo>
                      <a:pt x="0" y="12"/>
                    </a:lnTo>
                    <a:lnTo>
                      <a:pt x="0" y="12"/>
                    </a:lnTo>
                    <a:lnTo>
                      <a:pt x="4" y="12"/>
                    </a:lnTo>
                    <a:lnTo>
                      <a:pt x="10" y="10"/>
                    </a:lnTo>
                    <a:lnTo>
                      <a:pt x="15" y="4"/>
                    </a:lnTo>
                    <a:lnTo>
                      <a:pt x="17" y="2"/>
                    </a:lnTo>
                    <a:lnTo>
                      <a:pt x="17" y="0"/>
                    </a:lnTo>
                    <a:lnTo>
                      <a:pt x="15" y="0"/>
                    </a:lnTo>
                    <a:lnTo>
                      <a:pt x="1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2" name="Freeform 190"/>
              <p:cNvSpPr>
                <a:spLocks/>
              </p:cNvSpPr>
              <p:nvPr/>
            </p:nvSpPr>
            <p:spPr bwMode="gray">
              <a:xfrm>
                <a:off x="4931" y="3092"/>
                <a:ext cx="15" cy="10"/>
              </a:xfrm>
              <a:custGeom>
                <a:avLst/>
                <a:gdLst/>
                <a:ahLst/>
                <a:cxnLst>
                  <a:cxn ang="0">
                    <a:pos x="9" y="0"/>
                  </a:cxn>
                  <a:cxn ang="0">
                    <a:pos x="5" y="2"/>
                  </a:cxn>
                  <a:cxn ang="0">
                    <a:pos x="1" y="4"/>
                  </a:cxn>
                  <a:cxn ang="0">
                    <a:pos x="0" y="6"/>
                  </a:cxn>
                  <a:cxn ang="0">
                    <a:pos x="0" y="8"/>
                  </a:cxn>
                  <a:cxn ang="0">
                    <a:pos x="1" y="8"/>
                  </a:cxn>
                  <a:cxn ang="0">
                    <a:pos x="3" y="10"/>
                  </a:cxn>
                  <a:cxn ang="0">
                    <a:pos x="11" y="10"/>
                  </a:cxn>
                  <a:cxn ang="0">
                    <a:pos x="15" y="10"/>
                  </a:cxn>
                  <a:cxn ang="0">
                    <a:pos x="15" y="6"/>
                  </a:cxn>
                  <a:cxn ang="0">
                    <a:pos x="15" y="2"/>
                  </a:cxn>
                  <a:cxn ang="0">
                    <a:pos x="13" y="2"/>
                  </a:cxn>
                  <a:cxn ang="0">
                    <a:pos x="9" y="0"/>
                  </a:cxn>
                </a:cxnLst>
                <a:rect l="0" t="0" r="r" b="b"/>
                <a:pathLst>
                  <a:path w="15" h="10">
                    <a:moveTo>
                      <a:pt x="9" y="0"/>
                    </a:moveTo>
                    <a:lnTo>
                      <a:pt x="5" y="2"/>
                    </a:lnTo>
                    <a:lnTo>
                      <a:pt x="1" y="4"/>
                    </a:lnTo>
                    <a:lnTo>
                      <a:pt x="0" y="6"/>
                    </a:lnTo>
                    <a:lnTo>
                      <a:pt x="0" y="8"/>
                    </a:lnTo>
                    <a:lnTo>
                      <a:pt x="1" y="8"/>
                    </a:lnTo>
                    <a:lnTo>
                      <a:pt x="3" y="10"/>
                    </a:lnTo>
                    <a:lnTo>
                      <a:pt x="11" y="10"/>
                    </a:lnTo>
                    <a:lnTo>
                      <a:pt x="15" y="10"/>
                    </a:lnTo>
                    <a:lnTo>
                      <a:pt x="15" y="6"/>
                    </a:lnTo>
                    <a:lnTo>
                      <a:pt x="15" y="2"/>
                    </a:lnTo>
                    <a:lnTo>
                      <a:pt x="13" y="2"/>
                    </a:lnTo>
                    <a:lnTo>
                      <a:pt x="9"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3" name="Freeform 191"/>
              <p:cNvSpPr>
                <a:spLocks noEditPoints="1"/>
              </p:cNvSpPr>
              <p:nvPr/>
            </p:nvSpPr>
            <p:spPr bwMode="gray">
              <a:xfrm>
                <a:off x="1962" y="3658"/>
                <a:ext cx="312" cy="66"/>
              </a:xfrm>
              <a:custGeom>
                <a:avLst/>
                <a:gdLst/>
                <a:ahLst/>
                <a:cxnLst>
                  <a:cxn ang="0">
                    <a:pos x="303" y="58"/>
                  </a:cxn>
                  <a:cxn ang="0">
                    <a:pos x="305" y="62"/>
                  </a:cxn>
                  <a:cxn ang="0">
                    <a:pos x="309" y="66"/>
                  </a:cxn>
                  <a:cxn ang="0">
                    <a:pos x="311" y="64"/>
                  </a:cxn>
                  <a:cxn ang="0">
                    <a:pos x="312" y="62"/>
                  </a:cxn>
                  <a:cxn ang="0">
                    <a:pos x="311" y="62"/>
                  </a:cxn>
                  <a:cxn ang="0">
                    <a:pos x="311" y="58"/>
                  </a:cxn>
                  <a:cxn ang="0">
                    <a:pos x="305" y="60"/>
                  </a:cxn>
                  <a:cxn ang="0">
                    <a:pos x="303" y="58"/>
                  </a:cxn>
                  <a:cxn ang="0">
                    <a:pos x="30" y="0"/>
                  </a:cxn>
                  <a:cxn ang="0">
                    <a:pos x="23" y="8"/>
                  </a:cxn>
                  <a:cxn ang="0">
                    <a:pos x="15" y="16"/>
                  </a:cxn>
                  <a:cxn ang="0">
                    <a:pos x="15" y="18"/>
                  </a:cxn>
                  <a:cxn ang="0">
                    <a:pos x="17" y="19"/>
                  </a:cxn>
                  <a:cxn ang="0">
                    <a:pos x="21" y="21"/>
                  </a:cxn>
                  <a:cxn ang="0">
                    <a:pos x="23" y="16"/>
                  </a:cxn>
                  <a:cxn ang="0">
                    <a:pos x="26" y="18"/>
                  </a:cxn>
                  <a:cxn ang="0">
                    <a:pos x="30" y="18"/>
                  </a:cxn>
                  <a:cxn ang="0">
                    <a:pos x="28" y="12"/>
                  </a:cxn>
                  <a:cxn ang="0">
                    <a:pos x="34" y="12"/>
                  </a:cxn>
                  <a:cxn ang="0">
                    <a:pos x="44" y="10"/>
                  </a:cxn>
                  <a:cxn ang="0">
                    <a:pos x="44" y="6"/>
                  </a:cxn>
                  <a:cxn ang="0">
                    <a:pos x="38" y="6"/>
                  </a:cxn>
                  <a:cxn ang="0">
                    <a:pos x="34" y="6"/>
                  </a:cxn>
                  <a:cxn ang="0">
                    <a:pos x="32" y="2"/>
                  </a:cxn>
                  <a:cxn ang="0">
                    <a:pos x="30" y="0"/>
                  </a:cxn>
                  <a:cxn ang="0">
                    <a:pos x="5" y="0"/>
                  </a:cxn>
                  <a:cxn ang="0">
                    <a:pos x="5" y="6"/>
                  </a:cxn>
                  <a:cxn ang="0">
                    <a:pos x="7" y="10"/>
                  </a:cxn>
                  <a:cxn ang="0">
                    <a:pos x="3" y="12"/>
                  </a:cxn>
                  <a:cxn ang="0">
                    <a:pos x="2" y="12"/>
                  </a:cxn>
                  <a:cxn ang="0">
                    <a:pos x="0" y="14"/>
                  </a:cxn>
                  <a:cxn ang="0">
                    <a:pos x="0" y="18"/>
                  </a:cxn>
                  <a:cxn ang="0">
                    <a:pos x="2" y="18"/>
                  </a:cxn>
                  <a:cxn ang="0">
                    <a:pos x="5" y="18"/>
                  </a:cxn>
                  <a:cxn ang="0">
                    <a:pos x="7" y="16"/>
                  </a:cxn>
                  <a:cxn ang="0">
                    <a:pos x="9" y="12"/>
                  </a:cxn>
                  <a:cxn ang="0">
                    <a:pos x="11" y="14"/>
                  </a:cxn>
                  <a:cxn ang="0">
                    <a:pos x="13" y="14"/>
                  </a:cxn>
                  <a:cxn ang="0">
                    <a:pos x="15" y="10"/>
                  </a:cxn>
                  <a:cxn ang="0">
                    <a:pos x="17" y="6"/>
                  </a:cxn>
                  <a:cxn ang="0">
                    <a:pos x="19" y="4"/>
                  </a:cxn>
                  <a:cxn ang="0">
                    <a:pos x="19" y="4"/>
                  </a:cxn>
                  <a:cxn ang="0">
                    <a:pos x="17" y="2"/>
                  </a:cxn>
                  <a:cxn ang="0">
                    <a:pos x="15" y="0"/>
                  </a:cxn>
                  <a:cxn ang="0">
                    <a:pos x="9" y="0"/>
                  </a:cxn>
                  <a:cxn ang="0">
                    <a:pos x="5" y="0"/>
                  </a:cxn>
                </a:cxnLst>
                <a:rect l="0" t="0" r="r" b="b"/>
                <a:pathLst>
                  <a:path w="312" h="66">
                    <a:moveTo>
                      <a:pt x="303" y="58"/>
                    </a:moveTo>
                    <a:lnTo>
                      <a:pt x="305" y="62"/>
                    </a:lnTo>
                    <a:lnTo>
                      <a:pt x="309" y="66"/>
                    </a:lnTo>
                    <a:lnTo>
                      <a:pt x="311" y="64"/>
                    </a:lnTo>
                    <a:lnTo>
                      <a:pt x="312" y="62"/>
                    </a:lnTo>
                    <a:lnTo>
                      <a:pt x="311" y="62"/>
                    </a:lnTo>
                    <a:lnTo>
                      <a:pt x="311" y="58"/>
                    </a:lnTo>
                    <a:lnTo>
                      <a:pt x="305" y="60"/>
                    </a:lnTo>
                    <a:lnTo>
                      <a:pt x="303" y="58"/>
                    </a:lnTo>
                    <a:close/>
                    <a:moveTo>
                      <a:pt x="30" y="0"/>
                    </a:moveTo>
                    <a:lnTo>
                      <a:pt x="23" y="8"/>
                    </a:lnTo>
                    <a:lnTo>
                      <a:pt x="15" y="16"/>
                    </a:lnTo>
                    <a:lnTo>
                      <a:pt x="15" y="18"/>
                    </a:lnTo>
                    <a:lnTo>
                      <a:pt x="17" y="19"/>
                    </a:lnTo>
                    <a:lnTo>
                      <a:pt x="21" y="21"/>
                    </a:lnTo>
                    <a:lnTo>
                      <a:pt x="23" y="16"/>
                    </a:lnTo>
                    <a:lnTo>
                      <a:pt x="26" y="18"/>
                    </a:lnTo>
                    <a:lnTo>
                      <a:pt x="30" y="18"/>
                    </a:lnTo>
                    <a:lnTo>
                      <a:pt x="28" y="12"/>
                    </a:lnTo>
                    <a:lnTo>
                      <a:pt x="34" y="12"/>
                    </a:lnTo>
                    <a:lnTo>
                      <a:pt x="44" y="10"/>
                    </a:lnTo>
                    <a:lnTo>
                      <a:pt x="44" y="6"/>
                    </a:lnTo>
                    <a:lnTo>
                      <a:pt x="38" y="6"/>
                    </a:lnTo>
                    <a:lnTo>
                      <a:pt x="34" y="6"/>
                    </a:lnTo>
                    <a:lnTo>
                      <a:pt x="32" y="2"/>
                    </a:lnTo>
                    <a:lnTo>
                      <a:pt x="30" y="0"/>
                    </a:lnTo>
                    <a:close/>
                    <a:moveTo>
                      <a:pt x="5" y="0"/>
                    </a:moveTo>
                    <a:lnTo>
                      <a:pt x="5" y="6"/>
                    </a:lnTo>
                    <a:lnTo>
                      <a:pt x="7" y="10"/>
                    </a:lnTo>
                    <a:lnTo>
                      <a:pt x="3" y="12"/>
                    </a:lnTo>
                    <a:lnTo>
                      <a:pt x="2" y="12"/>
                    </a:lnTo>
                    <a:lnTo>
                      <a:pt x="0" y="14"/>
                    </a:lnTo>
                    <a:lnTo>
                      <a:pt x="0" y="18"/>
                    </a:lnTo>
                    <a:lnTo>
                      <a:pt x="2" y="18"/>
                    </a:lnTo>
                    <a:lnTo>
                      <a:pt x="5" y="18"/>
                    </a:lnTo>
                    <a:lnTo>
                      <a:pt x="7" y="16"/>
                    </a:lnTo>
                    <a:lnTo>
                      <a:pt x="9" y="12"/>
                    </a:lnTo>
                    <a:lnTo>
                      <a:pt x="11" y="14"/>
                    </a:lnTo>
                    <a:lnTo>
                      <a:pt x="13" y="14"/>
                    </a:lnTo>
                    <a:lnTo>
                      <a:pt x="15" y="10"/>
                    </a:lnTo>
                    <a:lnTo>
                      <a:pt x="17" y="6"/>
                    </a:lnTo>
                    <a:lnTo>
                      <a:pt x="19" y="4"/>
                    </a:lnTo>
                    <a:lnTo>
                      <a:pt x="19" y="4"/>
                    </a:lnTo>
                    <a:lnTo>
                      <a:pt x="17" y="2"/>
                    </a:lnTo>
                    <a:lnTo>
                      <a:pt x="15" y="0"/>
                    </a:lnTo>
                    <a:lnTo>
                      <a:pt x="9" y="0"/>
                    </a:lnTo>
                    <a:lnTo>
                      <a:pt x="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4" name="Freeform 192"/>
              <p:cNvSpPr>
                <a:spLocks noEditPoints="1"/>
              </p:cNvSpPr>
              <p:nvPr/>
            </p:nvSpPr>
            <p:spPr bwMode="gray">
              <a:xfrm>
                <a:off x="3134" y="2576"/>
                <a:ext cx="194" cy="167"/>
              </a:xfrm>
              <a:custGeom>
                <a:avLst/>
                <a:gdLst/>
                <a:ahLst/>
                <a:cxnLst>
                  <a:cxn ang="0">
                    <a:pos x="115" y="42"/>
                  </a:cxn>
                  <a:cxn ang="0">
                    <a:pos x="112" y="56"/>
                  </a:cxn>
                  <a:cxn ang="0">
                    <a:pos x="113" y="63"/>
                  </a:cxn>
                  <a:cxn ang="0">
                    <a:pos x="121" y="63"/>
                  </a:cxn>
                  <a:cxn ang="0">
                    <a:pos x="127" y="63"/>
                  </a:cxn>
                  <a:cxn ang="0">
                    <a:pos x="129" y="75"/>
                  </a:cxn>
                  <a:cxn ang="0">
                    <a:pos x="133" y="82"/>
                  </a:cxn>
                  <a:cxn ang="0">
                    <a:pos x="142" y="88"/>
                  </a:cxn>
                  <a:cxn ang="0">
                    <a:pos x="175" y="105"/>
                  </a:cxn>
                  <a:cxn ang="0">
                    <a:pos x="160" y="153"/>
                  </a:cxn>
                  <a:cxn ang="0">
                    <a:pos x="138" y="159"/>
                  </a:cxn>
                  <a:cxn ang="0">
                    <a:pos x="125" y="161"/>
                  </a:cxn>
                  <a:cxn ang="0">
                    <a:pos x="110" y="163"/>
                  </a:cxn>
                  <a:cxn ang="0">
                    <a:pos x="106" y="157"/>
                  </a:cxn>
                  <a:cxn ang="0">
                    <a:pos x="98" y="161"/>
                  </a:cxn>
                  <a:cxn ang="0">
                    <a:pos x="94" y="167"/>
                  </a:cxn>
                  <a:cxn ang="0">
                    <a:pos x="87" y="167"/>
                  </a:cxn>
                  <a:cxn ang="0">
                    <a:pos x="79" y="165"/>
                  </a:cxn>
                  <a:cxn ang="0">
                    <a:pos x="69" y="163"/>
                  </a:cxn>
                  <a:cxn ang="0">
                    <a:pos x="60" y="165"/>
                  </a:cxn>
                  <a:cxn ang="0">
                    <a:pos x="52" y="165"/>
                  </a:cxn>
                  <a:cxn ang="0">
                    <a:pos x="42" y="165"/>
                  </a:cxn>
                  <a:cxn ang="0">
                    <a:pos x="42" y="157"/>
                  </a:cxn>
                  <a:cxn ang="0">
                    <a:pos x="37" y="153"/>
                  </a:cxn>
                  <a:cxn ang="0">
                    <a:pos x="31" y="152"/>
                  </a:cxn>
                  <a:cxn ang="0">
                    <a:pos x="25" y="142"/>
                  </a:cxn>
                  <a:cxn ang="0">
                    <a:pos x="23" y="130"/>
                  </a:cxn>
                  <a:cxn ang="0">
                    <a:pos x="17" y="125"/>
                  </a:cxn>
                  <a:cxn ang="0">
                    <a:pos x="12" y="119"/>
                  </a:cxn>
                  <a:cxn ang="0">
                    <a:pos x="2" y="117"/>
                  </a:cxn>
                  <a:cxn ang="0">
                    <a:pos x="0" y="109"/>
                  </a:cxn>
                  <a:cxn ang="0">
                    <a:pos x="2" y="107"/>
                  </a:cxn>
                  <a:cxn ang="0">
                    <a:pos x="10" y="105"/>
                  </a:cxn>
                  <a:cxn ang="0">
                    <a:pos x="12" y="102"/>
                  </a:cxn>
                  <a:cxn ang="0">
                    <a:pos x="14" y="90"/>
                  </a:cxn>
                  <a:cxn ang="0">
                    <a:pos x="16" y="77"/>
                  </a:cxn>
                  <a:cxn ang="0">
                    <a:pos x="19" y="61"/>
                  </a:cxn>
                  <a:cxn ang="0">
                    <a:pos x="21" y="58"/>
                  </a:cxn>
                  <a:cxn ang="0">
                    <a:pos x="29" y="54"/>
                  </a:cxn>
                  <a:cxn ang="0">
                    <a:pos x="33" y="48"/>
                  </a:cxn>
                  <a:cxn ang="0">
                    <a:pos x="37" y="38"/>
                  </a:cxn>
                  <a:cxn ang="0">
                    <a:pos x="41" y="25"/>
                  </a:cxn>
                  <a:cxn ang="0">
                    <a:pos x="48" y="13"/>
                  </a:cxn>
                  <a:cxn ang="0">
                    <a:pos x="58" y="8"/>
                  </a:cxn>
                  <a:cxn ang="0">
                    <a:pos x="64" y="8"/>
                  </a:cxn>
                  <a:cxn ang="0">
                    <a:pos x="65" y="11"/>
                  </a:cxn>
                  <a:cxn ang="0">
                    <a:pos x="69" y="0"/>
                  </a:cxn>
                  <a:cxn ang="0">
                    <a:pos x="77" y="4"/>
                  </a:cxn>
                  <a:cxn ang="0">
                    <a:pos x="85" y="6"/>
                  </a:cxn>
                  <a:cxn ang="0">
                    <a:pos x="92" y="11"/>
                  </a:cxn>
                  <a:cxn ang="0">
                    <a:pos x="104" y="15"/>
                  </a:cxn>
                  <a:cxn ang="0">
                    <a:pos x="113" y="27"/>
                  </a:cxn>
                  <a:cxn ang="0">
                    <a:pos x="117" y="34"/>
                  </a:cxn>
                  <a:cxn ang="0">
                    <a:pos x="65" y="34"/>
                  </a:cxn>
                  <a:cxn ang="0">
                    <a:pos x="71" y="38"/>
                  </a:cxn>
                  <a:cxn ang="0">
                    <a:pos x="65" y="44"/>
                  </a:cxn>
                  <a:cxn ang="0">
                    <a:pos x="60" y="38"/>
                  </a:cxn>
                  <a:cxn ang="0">
                    <a:pos x="62" y="36"/>
                  </a:cxn>
                  <a:cxn ang="0">
                    <a:pos x="65" y="34"/>
                  </a:cxn>
                </a:cxnLst>
                <a:rect l="0" t="0" r="r" b="b"/>
                <a:pathLst>
                  <a:path w="194" h="167">
                    <a:moveTo>
                      <a:pt x="119" y="36"/>
                    </a:moveTo>
                    <a:lnTo>
                      <a:pt x="115" y="42"/>
                    </a:lnTo>
                    <a:lnTo>
                      <a:pt x="113" y="50"/>
                    </a:lnTo>
                    <a:lnTo>
                      <a:pt x="112" y="56"/>
                    </a:lnTo>
                    <a:lnTo>
                      <a:pt x="112" y="59"/>
                    </a:lnTo>
                    <a:lnTo>
                      <a:pt x="113" y="63"/>
                    </a:lnTo>
                    <a:lnTo>
                      <a:pt x="117" y="63"/>
                    </a:lnTo>
                    <a:lnTo>
                      <a:pt x="121" y="63"/>
                    </a:lnTo>
                    <a:lnTo>
                      <a:pt x="123" y="63"/>
                    </a:lnTo>
                    <a:lnTo>
                      <a:pt x="127" y="63"/>
                    </a:lnTo>
                    <a:lnTo>
                      <a:pt x="123" y="69"/>
                    </a:lnTo>
                    <a:lnTo>
                      <a:pt x="129" y="75"/>
                    </a:lnTo>
                    <a:lnTo>
                      <a:pt x="131" y="79"/>
                    </a:lnTo>
                    <a:lnTo>
                      <a:pt x="133" y="82"/>
                    </a:lnTo>
                    <a:lnTo>
                      <a:pt x="136" y="86"/>
                    </a:lnTo>
                    <a:lnTo>
                      <a:pt x="142" y="88"/>
                    </a:lnTo>
                    <a:lnTo>
                      <a:pt x="160" y="98"/>
                    </a:lnTo>
                    <a:lnTo>
                      <a:pt x="175" y="105"/>
                    </a:lnTo>
                    <a:lnTo>
                      <a:pt x="194" y="104"/>
                    </a:lnTo>
                    <a:lnTo>
                      <a:pt x="160" y="153"/>
                    </a:lnTo>
                    <a:lnTo>
                      <a:pt x="144" y="155"/>
                    </a:lnTo>
                    <a:lnTo>
                      <a:pt x="138" y="159"/>
                    </a:lnTo>
                    <a:lnTo>
                      <a:pt x="127" y="159"/>
                    </a:lnTo>
                    <a:lnTo>
                      <a:pt x="125" y="161"/>
                    </a:lnTo>
                    <a:lnTo>
                      <a:pt x="117" y="163"/>
                    </a:lnTo>
                    <a:lnTo>
                      <a:pt x="110" y="163"/>
                    </a:lnTo>
                    <a:lnTo>
                      <a:pt x="106" y="159"/>
                    </a:lnTo>
                    <a:lnTo>
                      <a:pt x="106" y="157"/>
                    </a:lnTo>
                    <a:lnTo>
                      <a:pt x="104" y="161"/>
                    </a:lnTo>
                    <a:lnTo>
                      <a:pt x="98" y="161"/>
                    </a:lnTo>
                    <a:lnTo>
                      <a:pt x="94" y="163"/>
                    </a:lnTo>
                    <a:lnTo>
                      <a:pt x="94" y="167"/>
                    </a:lnTo>
                    <a:lnTo>
                      <a:pt x="90" y="167"/>
                    </a:lnTo>
                    <a:lnTo>
                      <a:pt x="87" y="167"/>
                    </a:lnTo>
                    <a:lnTo>
                      <a:pt x="83" y="167"/>
                    </a:lnTo>
                    <a:lnTo>
                      <a:pt x="79" y="165"/>
                    </a:lnTo>
                    <a:lnTo>
                      <a:pt x="73" y="163"/>
                    </a:lnTo>
                    <a:lnTo>
                      <a:pt x="69" y="163"/>
                    </a:lnTo>
                    <a:lnTo>
                      <a:pt x="65" y="165"/>
                    </a:lnTo>
                    <a:lnTo>
                      <a:pt x="60" y="165"/>
                    </a:lnTo>
                    <a:lnTo>
                      <a:pt x="56" y="165"/>
                    </a:lnTo>
                    <a:lnTo>
                      <a:pt x="52" y="165"/>
                    </a:lnTo>
                    <a:lnTo>
                      <a:pt x="46" y="165"/>
                    </a:lnTo>
                    <a:lnTo>
                      <a:pt x="42" y="165"/>
                    </a:lnTo>
                    <a:lnTo>
                      <a:pt x="42" y="161"/>
                    </a:lnTo>
                    <a:lnTo>
                      <a:pt x="42" y="157"/>
                    </a:lnTo>
                    <a:lnTo>
                      <a:pt x="39" y="153"/>
                    </a:lnTo>
                    <a:lnTo>
                      <a:pt x="37" y="153"/>
                    </a:lnTo>
                    <a:lnTo>
                      <a:pt x="37" y="153"/>
                    </a:lnTo>
                    <a:lnTo>
                      <a:pt x="31" y="152"/>
                    </a:lnTo>
                    <a:lnTo>
                      <a:pt x="29" y="148"/>
                    </a:lnTo>
                    <a:lnTo>
                      <a:pt x="25" y="142"/>
                    </a:lnTo>
                    <a:lnTo>
                      <a:pt x="23" y="134"/>
                    </a:lnTo>
                    <a:lnTo>
                      <a:pt x="23" y="130"/>
                    </a:lnTo>
                    <a:lnTo>
                      <a:pt x="19" y="129"/>
                    </a:lnTo>
                    <a:lnTo>
                      <a:pt x="17" y="125"/>
                    </a:lnTo>
                    <a:lnTo>
                      <a:pt x="14" y="121"/>
                    </a:lnTo>
                    <a:lnTo>
                      <a:pt x="12" y="119"/>
                    </a:lnTo>
                    <a:lnTo>
                      <a:pt x="8" y="117"/>
                    </a:lnTo>
                    <a:lnTo>
                      <a:pt x="2" y="117"/>
                    </a:lnTo>
                    <a:lnTo>
                      <a:pt x="0" y="115"/>
                    </a:lnTo>
                    <a:lnTo>
                      <a:pt x="0" y="109"/>
                    </a:lnTo>
                    <a:lnTo>
                      <a:pt x="2" y="107"/>
                    </a:lnTo>
                    <a:lnTo>
                      <a:pt x="2" y="107"/>
                    </a:lnTo>
                    <a:lnTo>
                      <a:pt x="6" y="105"/>
                    </a:lnTo>
                    <a:lnTo>
                      <a:pt x="10" y="105"/>
                    </a:lnTo>
                    <a:lnTo>
                      <a:pt x="12" y="104"/>
                    </a:lnTo>
                    <a:lnTo>
                      <a:pt x="12" y="102"/>
                    </a:lnTo>
                    <a:lnTo>
                      <a:pt x="14" y="96"/>
                    </a:lnTo>
                    <a:lnTo>
                      <a:pt x="14" y="90"/>
                    </a:lnTo>
                    <a:lnTo>
                      <a:pt x="14" y="82"/>
                    </a:lnTo>
                    <a:lnTo>
                      <a:pt x="16" y="77"/>
                    </a:lnTo>
                    <a:lnTo>
                      <a:pt x="19" y="67"/>
                    </a:lnTo>
                    <a:lnTo>
                      <a:pt x="19" y="61"/>
                    </a:lnTo>
                    <a:lnTo>
                      <a:pt x="19" y="59"/>
                    </a:lnTo>
                    <a:lnTo>
                      <a:pt x="21" y="58"/>
                    </a:lnTo>
                    <a:lnTo>
                      <a:pt x="25" y="56"/>
                    </a:lnTo>
                    <a:lnTo>
                      <a:pt x="29" y="54"/>
                    </a:lnTo>
                    <a:lnTo>
                      <a:pt x="31" y="52"/>
                    </a:lnTo>
                    <a:lnTo>
                      <a:pt x="33" y="48"/>
                    </a:lnTo>
                    <a:lnTo>
                      <a:pt x="35" y="44"/>
                    </a:lnTo>
                    <a:lnTo>
                      <a:pt x="37" y="38"/>
                    </a:lnTo>
                    <a:lnTo>
                      <a:pt x="39" y="33"/>
                    </a:lnTo>
                    <a:lnTo>
                      <a:pt x="41" y="25"/>
                    </a:lnTo>
                    <a:lnTo>
                      <a:pt x="44" y="21"/>
                    </a:lnTo>
                    <a:lnTo>
                      <a:pt x="48" y="13"/>
                    </a:lnTo>
                    <a:lnTo>
                      <a:pt x="52" y="10"/>
                    </a:lnTo>
                    <a:lnTo>
                      <a:pt x="58" y="8"/>
                    </a:lnTo>
                    <a:lnTo>
                      <a:pt x="62" y="8"/>
                    </a:lnTo>
                    <a:lnTo>
                      <a:pt x="64" y="8"/>
                    </a:lnTo>
                    <a:lnTo>
                      <a:pt x="65" y="11"/>
                    </a:lnTo>
                    <a:lnTo>
                      <a:pt x="65" y="11"/>
                    </a:lnTo>
                    <a:lnTo>
                      <a:pt x="69" y="0"/>
                    </a:lnTo>
                    <a:lnTo>
                      <a:pt x="69" y="0"/>
                    </a:lnTo>
                    <a:lnTo>
                      <a:pt x="73" y="0"/>
                    </a:lnTo>
                    <a:lnTo>
                      <a:pt x="77" y="4"/>
                    </a:lnTo>
                    <a:lnTo>
                      <a:pt x="81" y="8"/>
                    </a:lnTo>
                    <a:lnTo>
                      <a:pt x="85" y="6"/>
                    </a:lnTo>
                    <a:lnTo>
                      <a:pt x="87" y="8"/>
                    </a:lnTo>
                    <a:lnTo>
                      <a:pt x="92" y="11"/>
                    </a:lnTo>
                    <a:lnTo>
                      <a:pt x="100" y="13"/>
                    </a:lnTo>
                    <a:lnTo>
                      <a:pt x="104" y="15"/>
                    </a:lnTo>
                    <a:lnTo>
                      <a:pt x="110" y="21"/>
                    </a:lnTo>
                    <a:lnTo>
                      <a:pt x="113" y="27"/>
                    </a:lnTo>
                    <a:lnTo>
                      <a:pt x="115" y="33"/>
                    </a:lnTo>
                    <a:lnTo>
                      <a:pt x="117" y="34"/>
                    </a:lnTo>
                    <a:lnTo>
                      <a:pt x="119" y="36"/>
                    </a:lnTo>
                    <a:close/>
                    <a:moveTo>
                      <a:pt x="65" y="34"/>
                    </a:moveTo>
                    <a:lnTo>
                      <a:pt x="69" y="36"/>
                    </a:lnTo>
                    <a:lnTo>
                      <a:pt x="71" y="38"/>
                    </a:lnTo>
                    <a:lnTo>
                      <a:pt x="67" y="42"/>
                    </a:lnTo>
                    <a:lnTo>
                      <a:pt x="65" y="44"/>
                    </a:lnTo>
                    <a:lnTo>
                      <a:pt x="62" y="42"/>
                    </a:lnTo>
                    <a:lnTo>
                      <a:pt x="60" y="38"/>
                    </a:lnTo>
                    <a:lnTo>
                      <a:pt x="60" y="36"/>
                    </a:lnTo>
                    <a:lnTo>
                      <a:pt x="62" y="36"/>
                    </a:lnTo>
                    <a:lnTo>
                      <a:pt x="62" y="34"/>
                    </a:lnTo>
                    <a:lnTo>
                      <a:pt x="65" y="3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5" name="Freeform 193"/>
              <p:cNvSpPr>
                <a:spLocks/>
              </p:cNvSpPr>
              <p:nvPr/>
            </p:nvSpPr>
            <p:spPr bwMode="gray">
              <a:xfrm>
                <a:off x="3006" y="1801"/>
                <a:ext cx="7" cy="9"/>
              </a:xfrm>
              <a:custGeom>
                <a:avLst/>
                <a:gdLst/>
                <a:ahLst/>
                <a:cxnLst>
                  <a:cxn ang="0">
                    <a:pos x="3" y="0"/>
                  </a:cxn>
                  <a:cxn ang="0">
                    <a:pos x="2" y="2"/>
                  </a:cxn>
                  <a:cxn ang="0">
                    <a:pos x="0" y="2"/>
                  </a:cxn>
                  <a:cxn ang="0">
                    <a:pos x="2" y="5"/>
                  </a:cxn>
                  <a:cxn ang="0">
                    <a:pos x="3" y="9"/>
                  </a:cxn>
                  <a:cxn ang="0">
                    <a:pos x="5" y="7"/>
                  </a:cxn>
                  <a:cxn ang="0">
                    <a:pos x="7" y="7"/>
                  </a:cxn>
                  <a:cxn ang="0">
                    <a:pos x="7" y="3"/>
                  </a:cxn>
                  <a:cxn ang="0">
                    <a:pos x="7" y="0"/>
                  </a:cxn>
                  <a:cxn ang="0">
                    <a:pos x="3" y="0"/>
                  </a:cxn>
                </a:cxnLst>
                <a:rect l="0" t="0" r="r" b="b"/>
                <a:pathLst>
                  <a:path w="7" h="9">
                    <a:moveTo>
                      <a:pt x="3" y="0"/>
                    </a:moveTo>
                    <a:lnTo>
                      <a:pt x="2" y="2"/>
                    </a:lnTo>
                    <a:lnTo>
                      <a:pt x="0" y="2"/>
                    </a:lnTo>
                    <a:lnTo>
                      <a:pt x="2" y="5"/>
                    </a:lnTo>
                    <a:lnTo>
                      <a:pt x="3" y="9"/>
                    </a:lnTo>
                    <a:lnTo>
                      <a:pt x="5" y="7"/>
                    </a:lnTo>
                    <a:lnTo>
                      <a:pt x="7" y="7"/>
                    </a:lnTo>
                    <a:lnTo>
                      <a:pt x="7" y="3"/>
                    </a:lnTo>
                    <a:lnTo>
                      <a:pt x="7" y="0"/>
                    </a:lnTo>
                    <a:lnTo>
                      <a:pt x="3"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6" name="Freeform 194"/>
              <p:cNvSpPr>
                <a:spLocks/>
              </p:cNvSpPr>
              <p:nvPr/>
            </p:nvSpPr>
            <p:spPr bwMode="gray">
              <a:xfrm>
                <a:off x="3002" y="1814"/>
                <a:ext cx="15" cy="12"/>
              </a:xfrm>
              <a:custGeom>
                <a:avLst/>
                <a:gdLst/>
                <a:ahLst/>
                <a:cxnLst>
                  <a:cxn ang="0">
                    <a:pos x="6" y="0"/>
                  </a:cxn>
                  <a:cxn ang="0">
                    <a:pos x="2" y="2"/>
                  </a:cxn>
                  <a:cxn ang="0">
                    <a:pos x="0" y="4"/>
                  </a:cxn>
                  <a:cxn ang="0">
                    <a:pos x="0" y="6"/>
                  </a:cxn>
                  <a:cxn ang="0">
                    <a:pos x="0" y="8"/>
                  </a:cxn>
                  <a:cxn ang="0">
                    <a:pos x="2" y="10"/>
                  </a:cxn>
                  <a:cxn ang="0">
                    <a:pos x="6" y="12"/>
                  </a:cxn>
                  <a:cxn ang="0">
                    <a:pos x="9" y="12"/>
                  </a:cxn>
                  <a:cxn ang="0">
                    <a:pos x="13" y="10"/>
                  </a:cxn>
                  <a:cxn ang="0">
                    <a:pos x="13" y="6"/>
                  </a:cxn>
                  <a:cxn ang="0">
                    <a:pos x="15" y="4"/>
                  </a:cxn>
                  <a:cxn ang="0">
                    <a:pos x="15" y="2"/>
                  </a:cxn>
                  <a:cxn ang="0">
                    <a:pos x="13" y="0"/>
                  </a:cxn>
                  <a:cxn ang="0">
                    <a:pos x="6" y="0"/>
                  </a:cxn>
                </a:cxnLst>
                <a:rect l="0" t="0" r="r" b="b"/>
                <a:pathLst>
                  <a:path w="15" h="12">
                    <a:moveTo>
                      <a:pt x="6" y="0"/>
                    </a:moveTo>
                    <a:lnTo>
                      <a:pt x="2" y="2"/>
                    </a:lnTo>
                    <a:lnTo>
                      <a:pt x="0" y="4"/>
                    </a:lnTo>
                    <a:lnTo>
                      <a:pt x="0" y="6"/>
                    </a:lnTo>
                    <a:lnTo>
                      <a:pt x="0" y="8"/>
                    </a:lnTo>
                    <a:lnTo>
                      <a:pt x="2" y="10"/>
                    </a:lnTo>
                    <a:lnTo>
                      <a:pt x="6" y="12"/>
                    </a:lnTo>
                    <a:lnTo>
                      <a:pt x="9" y="12"/>
                    </a:lnTo>
                    <a:lnTo>
                      <a:pt x="13" y="10"/>
                    </a:lnTo>
                    <a:lnTo>
                      <a:pt x="13" y="6"/>
                    </a:lnTo>
                    <a:lnTo>
                      <a:pt x="15" y="4"/>
                    </a:lnTo>
                    <a:lnTo>
                      <a:pt x="15" y="2"/>
                    </a:lnTo>
                    <a:lnTo>
                      <a:pt x="13" y="0"/>
                    </a:lnTo>
                    <a:lnTo>
                      <a:pt x="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7" name="Freeform 195"/>
              <p:cNvSpPr>
                <a:spLocks/>
              </p:cNvSpPr>
              <p:nvPr/>
            </p:nvSpPr>
            <p:spPr bwMode="gray">
              <a:xfrm>
                <a:off x="3025" y="1793"/>
                <a:ext cx="57" cy="44"/>
              </a:xfrm>
              <a:custGeom>
                <a:avLst/>
                <a:gdLst/>
                <a:ahLst/>
                <a:cxnLst>
                  <a:cxn ang="0">
                    <a:pos x="52" y="15"/>
                  </a:cxn>
                  <a:cxn ang="0">
                    <a:pos x="55" y="11"/>
                  </a:cxn>
                  <a:cxn ang="0">
                    <a:pos x="55" y="10"/>
                  </a:cxn>
                  <a:cxn ang="0">
                    <a:pos x="57" y="8"/>
                  </a:cxn>
                  <a:cxn ang="0">
                    <a:pos x="55" y="4"/>
                  </a:cxn>
                  <a:cxn ang="0">
                    <a:pos x="54" y="2"/>
                  </a:cxn>
                  <a:cxn ang="0">
                    <a:pos x="54" y="4"/>
                  </a:cxn>
                  <a:cxn ang="0">
                    <a:pos x="54" y="6"/>
                  </a:cxn>
                  <a:cxn ang="0">
                    <a:pos x="40" y="2"/>
                  </a:cxn>
                  <a:cxn ang="0">
                    <a:pos x="27" y="0"/>
                  </a:cxn>
                  <a:cxn ang="0">
                    <a:pos x="25" y="2"/>
                  </a:cxn>
                  <a:cxn ang="0">
                    <a:pos x="23" y="4"/>
                  </a:cxn>
                  <a:cxn ang="0">
                    <a:pos x="17" y="4"/>
                  </a:cxn>
                  <a:cxn ang="0">
                    <a:pos x="13" y="4"/>
                  </a:cxn>
                  <a:cxn ang="0">
                    <a:pos x="6" y="6"/>
                  </a:cxn>
                  <a:cxn ang="0">
                    <a:pos x="0" y="10"/>
                  </a:cxn>
                  <a:cxn ang="0">
                    <a:pos x="0" y="15"/>
                  </a:cxn>
                  <a:cxn ang="0">
                    <a:pos x="0" y="25"/>
                  </a:cxn>
                  <a:cxn ang="0">
                    <a:pos x="6" y="27"/>
                  </a:cxn>
                  <a:cxn ang="0">
                    <a:pos x="6" y="31"/>
                  </a:cxn>
                  <a:cxn ang="0">
                    <a:pos x="6" y="35"/>
                  </a:cxn>
                  <a:cxn ang="0">
                    <a:pos x="8" y="35"/>
                  </a:cxn>
                  <a:cxn ang="0">
                    <a:pos x="11" y="35"/>
                  </a:cxn>
                  <a:cxn ang="0">
                    <a:pos x="15" y="33"/>
                  </a:cxn>
                  <a:cxn ang="0">
                    <a:pos x="15" y="33"/>
                  </a:cxn>
                  <a:cxn ang="0">
                    <a:pos x="17" y="33"/>
                  </a:cxn>
                  <a:cxn ang="0">
                    <a:pos x="23" y="33"/>
                  </a:cxn>
                  <a:cxn ang="0">
                    <a:pos x="27" y="36"/>
                  </a:cxn>
                  <a:cxn ang="0">
                    <a:pos x="29" y="38"/>
                  </a:cxn>
                  <a:cxn ang="0">
                    <a:pos x="32" y="38"/>
                  </a:cxn>
                  <a:cxn ang="0">
                    <a:pos x="34" y="44"/>
                  </a:cxn>
                  <a:cxn ang="0">
                    <a:pos x="42" y="42"/>
                  </a:cxn>
                  <a:cxn ang="0">
                    <a:pos x="42" y="38"/>
                  </a:cxn>
                  <a:cxn ang="0">
                    <a:pos x="44" y="35"/>
                  </a:cxn>
                  <a:cxn ang="0">
                    <a:pos x="46" y="33"/>
                  </a:cxn>
                  <a:cxn ang="0">
                    <a:pos x="48" y="31"/>
                  </a:cxn>
                  <a:cxn ang="0">
                    <a:pos x="46" y="25"/>
                  </a:cxn>
                  <a:cxn ang="0">
                    <a:pos x="44" y="21"/>
                  </a:cxn>
                  <a:cxn ang="0">
                    <a:pos x="44" y="17"/>
                  </a:cxn>
                  <a:cxn ang="0">
                    <a:pos x="48" y="15"/>
                  </a:cxn>
                  <a:cxn ang="0">
                    <a:pos x="52" y="15"/>
                  </a:cxn>
                </a:cxnLst>
                <a:rect l="0" t="0" r="r" b="b"/>
                <a:pathLst>
                  <a:path w="57" h="44">
                    <a:moveTo>
                      <a:pt x="52" y="15"/>
                    </a:moveTo>
                    <a:lnTo>
                      <a:pt x="55" y="11"/>
                    </a:lnTo>
                    <a:lnTo>
                      <a:pt x="55" y="10"/>
                    </a:lnTo>
                    <a:lnTo>
                      <a:pt x="57" y="8"/>
                    </a:lnTo>
                    <a:lnTo>
                      <a:pt x="55" y="4"/>
                    </a:lnTo>
                    <a:lnTo>
                      <a:pt x="54" y="2"/>
                    </a:lnTo>
                    <a:lnTo>
                      <a:pt x="54" y="4"/>
                    </a:lnTo>
                    <a:lnTo>
                      <a:pt x="54" y="6"/>
                    </a:lnTo>
                    <a:lnTo>
                      <a:pt x="40" y="2"/>
                    </a:lnTo>
                    <a:lnTo>
                      <a:pt x="27" y="0"/>
                    </a:lnTo>
                    <a:lnTo>
                      <a:pt x="25" y="2"/>
                    </a:lnTo>
                    <a:lnTo>
                      <a:pt x="23" y="4"/>
                    </a:lnTo>
                    <a:lnTo>
                      <a:pt x="17" y="4"/>
                    </a:lnTo>
                    <a:lnTo>
                      <a:pt x="13" y="4"/>
                    </a:lnTo>
                    <a:lnTo>
                      <a:pt x="6" y="6"/>
                    </a:lnTo>
                    <a:lnTo>
                      <a:pt x="0" y="10"/>
                    </a:lnTo>
                    <a:lnTo>
                      <a:pt x="0" y="15"/>
                    </a:lnTo>
                    <a:lnTo>
                      <a:pt x="0" y="25"/>
                    </a:lnTo>
                    <a:lnTo>
                      <a:pt x="6" y="27"/>
                    </a:lnTo>
                    <a:lnTo>
                      <a:pt x="6" y="31"/>
                    </a:lnTo>
                    <a:lnTo>
                      <a:pt x="6" y="35"/>
                    </a:lnTo>
                    <a:lnTo>
                      <a:pt x="8" y="35"/>
                    </a:lnTo>
                    <a:lnTo>
                      <a:pt x="11" y="35"/>
                    </a:lnTo>
                    <a:lnTo>
                      <a:pt x="15" y="33"/>
                    </a:lnTo>
                    <a:lnTo>
                      <a:pt x="15" y="33"/>
                    </a:lnTo>
                    <a:lnTo>
                      <a:pt x="17" y="33"/>
                    </a:lnTo>
                    <a:lnTo>
                      <a:pt x="23" y="33"/>
                    </a:lnTo>
                    <a:lnTo>
                      <a:pt x="27" y="36"/>
                    </a:lnTo>
                    <a:lnTo>
                      <a:pt x="29" y="38"/>
                    </a:lnTo>
                    <a:lnTo>
                      <a:pt x="32" y="38"/>
                    </a:lnTo>
                    <a:lnTo>
                      <a:pt x="34" y="44"/>
                    </a:lnTo>
                    <a:lnTo>
                      <a:pt x="42" y="42"/>
                    </a:lnTo>
                    <a:lnTo>
                      <a:pt x="42" y="38"/>
                    </a:lnTo>
                    <a:lnTo>
                      <a:pt x="44" y="35"/>
                    </a:lnTo>
                    <a:lnTo>
                      <a:pt x="46" y="33"/>
                    </a:lnTo>
                    <a:lnTo>
                      <a:pt x="48" y="31"/>
                    </a:lnTo>
                    <a:lnTo>
                      <a:pt x="46" y="25"/>
                    </a:lnTo>
                    <a:lnTo>
                      <a:pt x="44" y="21"/>
                    </a:lnTo>
                    <a:lnTo>
                      <a:pt x="44" y="17"/>
                    </a:lnTo>
                    <a:lnTo>
                      <a:pt x="48" y="15"/>
                    </a:lnTo>
                    <a:lnTo>
                      <a:pt x="52" y="1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8" name="Freeform 196"/>
              <p:cNvSpPr>
                <a:spLocks/>
              </p:cNvSpPr>
              <p:nvPr/>
            </p:nvSpPr>
            <p:spPr bwMode="gray">
              <a:xfrm>
                <a:off x="3184" y="2518"/>
                <a:ext cx="85" cy="94"/>
              </a:xfrm>
              <a:custGeom>
                <a:avLst/>
                <a:gdLst/>
                <a:ahLst/>
                <a:cxnLst>
                  <a:cxn ang="0">
                    <a:pos x="29" y="0"/>
                  </a:cxn>
                  <a:cxn ang="0">
                    <a:pos x="25" y="6"/>
                  </a:cxn>
                  <a:cxn ang="0">
                    <a:pos x="17" y="6"/>
                  </a:cxn>
                  <a:cxn ang="0">
                    <a:pos x="14" y="6"/>
                  </a:cxn>
                  <a:cxn ang="0">
                    <a:pos x="10" y="10"/>
                  </a:cxn>
                  <a:cxn ang="0">
                    <a:pos x="10" y="14"/>
                  </a:cxn>
                  <a:cxn ang="0">
                    <a:pos x="8" y="16"/>
                  </a:cxn>
                  <a:cxn ang="0">
                    <a:pos x="6" y="18"/>
                  </a:cxn>
                  <a:cxn ang="0">
                    <a:pos x="6" y="21"/>
                  </a:cxn>
                  <a:cxn ang="0">
                    <a:pos x="6" y="27"/>
                  </a:cxn>
                  <a:cxn ang="0">
                    <a:pos x="6" y="33"/>
                  </a:cxn>
                  <a:cxn ang="0">
                    <a:pos x="4" y="39"/>
                  </a:cxn>
                  <a:cxn ang="0">
                    <a:pos x="2" y="43"/>
                  </a:cxn>
                  <a:cxn ang="0">
                    <a:pos x="0" y="50"/>
                  </a:cxn>
                  <a:cxn ang="0">
                    <a:pos x="0" y="54"/>
                  </a:cxn>
                  <a:cxn ang="0">
                    <a:pos x="2" y="62"/>
                  </a:cxn>
                  <a:cxn ang="0">
                    <a:pos x="2" y="68"/>
                  </a:cxn>
                  <a:cxn ang="0">
                    <a:pos x="8" y="66"/>
                  </a:cxn>
                  <a:cxn ang="0">
                    <a:pos x="12" y="66"/>
                  </a:cxn>
                  <a:cxn ang="0">
                    <a:pos x="14" y="66"/>
                  </a:cxn>
                  <a:cxn ang="0">
                    <a:pos x="15" y="69"/>
                  </a:cxn>
                  <a:cxn ang="0">
                    <a:pos x="15" y="69"/>
                  </a:cxn>
                  <a:cxn ang="0">
                    <a:pos x="19" y="58"/>
                  </a:cxn>
                  <a:cxn ang="0">
                    <a:pos x="19" y="58"/>
                  </a:cxn>
                  <a:cxn ang="0">
                    <a:pos x="23" y="58"/>
                  </a:cxn>
                  <a:cxn ang="0">
                    <a:pos x="27" y="62"/>
                  </a:cxn>
                  <a:cxn ang="0">
                    <a:pos x="31" y="66"/>
                  </a:cxn>
                  <a:cxn ang="0">
                    <a:pos x="35" y="64"/>
                  </a:cxn>
                  <a:cxn ang="0">
                    <a:pos x="37" y="66"/>
                  </a:cxn>
                  <a:cxn ang="0">
                    <a:pos x="42" y="69"/>
                  </a:cxn>
                  <a:cxn ang="0">
                    <a:pos x="50" y="71"/>
                  </a:cxn>
                  <a:cxn ang="0">
                    <a:pos x="54" y="73"/>
                  </a:cxn>
                  <a:cxn ang="0">
                    <a:pos x="60" y="79"/>
                  </a:cxn>
                  <a:cxn ang="0">
                    <a:pos x="63" y="85"/>
                  </a:cxn>
                  <a:cxn ang="0">
                    <a:pos x="65" y="91"/>
                  </a:cxn>
                  <a:cxn ang="0">
                    <a:pos x="67" y="92"/>
                  </a:cxn>
                  <a:cxn ang="0">
                    <a:pos x="71" y="94"/>
                  </a:cxn>
                  <a:cxn ang="0">
                    <a:pos x="73" y="92"/>
                  </a:cxn>
                  <a:cxn ang="0">
                    <a:pos x="75" y="94"/>
                  </a:cxn>
                  <a:cxn ang="0">
                    <a:pos x="85" y="91"/>
                  </a:cxn>
                  <a:cxn ang="0">
                    <a:pos x="85" y="87"/>
                  </a:cxn>
                  <a:cxn ang="0">
                    <a:pos x="85" y="85"/>
                  </a:cxn>
                  <a:cxn ang="0">
                    <a:pos x="77" y="81"/>
                  </a:cxn>
                  <a:cxn ang="0">
                    <a:pos x="71" y="75"/>
                  </a:cxn>
                  <a:cxn ang="0">
                    <a:pos x="71" y="69"/>
                  </a:cxn>
                  <a:cxn ang="0">
                    <a:pos x="69" y="66"/>
                  </a:cxn>
                  <a:cxn ang="0">
                    <a:pos x="63" y="64"/>
                  </a:cxn>
                  <a:cxn ang="0">
                    <a:pos x="60" y="62"/>
                  </a:cxn>
                  <a:cxn ang="0">
                    <a:pos x="58" y="56"/>
                  </a:cxn>
                  <a:cxn ang="0">
                    <a:pos x="56" y="50"/>
                  </a:cxn>
                  <a:cxn ang="0">
                    <a:pos x="52" y="50"/>
                  </a:cxn>
                  <a:cxn ang="0">
                    <a:pos x="50" y="50"/>
                  </a:cxn>
                  <a:cxn ang="0">
                    <a:pos x="46" y="45"/>
                  </a:cxn>
                  <a:cxn ang="0">
                    <a:pos x="42" y="39"/>
                  </a:cxn>
                  <a:cxn ang="0">
                    <a:pos x="40" y="41"/>
                  </a:cxn>
                  <a:cxn ang="0">
                    <a:pos x="38" y="41"/>
                  </a:cxn>
                  <a:cxn ang="0">
                    <a:pos x="38" y="41"/>
                  </a:cxn>
                  <a:cxn ang="0">
                    <a:pos x="38" y="39"/>
                  </a:cxn>
                  <a:cxn ang="0">
                    <a:pos x="37" y="39"/>
                  </a:cxn>
                  <a:cxn ang="0">
                    <a:pos x="35" y="37"/>
                  </a:cxn>
                  <a:cxn ang="0">
                    <a:pos x="33" y="18"/>
                  </a:cxn>
                  <a:cxn ang="0">
                    <a:pos x="29" y="0"/>
                  </a:cxn>
                </a:cxnLst>
                <a:rect l="0" t="0" r="r" b="b"/>
                <a:pathLst>
                  <a:path w="85" h="94">
                    <a:moveTo>
                      <a:pt x="29" y="0"/>
                    </a:moveTo>
                    <a:lnTo>
                      <a:pt x="25" y="6"/>
                    </a:lnTo>
                    <a:lnTo>
                      <a:pt x="17" y="6"/>
                    </a:lnTo>
                    <a:lnTo>
                      <a:pt x="14" y="6"/>
                    </a:lnTo>
                    <a:lnTo>
                      <a:pt x="10" y="10"/>
                    </a:lnTo>
                    <a:lnTo>
                      <a:pt x="10" y="14"/>
                    </a:lnTo>
                    <a:lnTo>
                      <a:pt x="8" y="16"/>
                    </a:lnTo>
                    <a:lnTo>
                      <a:pt x="6" y="18"/>
                    </a:lnTo>
                    <a:lnTo>
                      <a:pt x="6" y="21"/>
                    </a:lnTo>
                    <a:lnTo>
                      <a:pt x="6" y="27"/>
                    </a:lnTo>
                    <a:lnTo>
                      <a:pt x="6" y="33"/>
                    </a:lnTo>
                    <a:lnTo>
                      <a:pt x="4" y="39"/>
                    </a:lnTo>
                    <a:lnTo>
                      <a:pt x="2" y="43"/>
                    </a:lnTo>
                    <a:lnTo>
                      <a:pt x="0" y="50"/>
                    </a:lnTo>
                    <a:lnTo>
                      <a:pt x="0" y="54"/>
                    </a:lnTo>
                    <a:lnTo>
                      <a:pt x="2" y="62"/>
                    </a:lnTo>
                    <a:lnTo>
                      <a:pt x="2" y="68"/>
                    </a:lnTo>
                    <a:lnTo>
                      <a:pt x="8" y="66"/>
                    </a:lnTo>
                    <a:lnTo>
                      <a:pt x="12" y="66"/>
                    </a:lnTo>
                    <a:lnTo>
                      <a:pt x="14" y="66"/>
                    </a:lnTo>
                    <a:lnTo>
                      <a:pt x="15" y="69"/>
                    </a:lnTo>
                    <a:lnTo>
                      <a:pt x="15" y="69"/>
                    </a:lnTo>
                    <a:lnTo>
                      <a:pt x="19" y="58"/>
                    </a:lnTo>
                    <a:lnTo>
                      <a:pt x="19" y="58"/>
                    </a:lnTo>
                    <a:lnTo>
                      <a:pt x="23" y="58"/>
                    </a:lnTo>
                    <a:lnTo>
                      <a:pt x="27" y="62"/>
                    </a:lnTo>
                    <a:lnTo>
                      <a:pt x="31" y="66"/>
                    </a:lnTo>
                    <a:lnTo>
                      <a:pt x="35" y="64"/>
                    </a:lnTo>
                    <a:lnTo>
                      <a:pt x="37" y="66"/>
                    </a:lnTo>
                    <a:lnTo>
                      <a:pt x="42" y="69"/>
                    </a:lnTo>
                    <a:lnTo>
                      <a:pt x="50" y="71"/>
                    </a:lnTo>
                    <a:lnTo>
                      <a:pt x="54" y="73"/>
                    </a:lnTo>
                    <a:lnTo>
                      <a:pt x="60" y="79"/>
                    </a:lnTo>
                    <a:lnTo>
                      <a:pt x="63" y="85"/>
                    </a:lnTo>
                    <a:lnTo>
                      <a:pt x="65" y="91"/>
                    </a:lnTo>
                    <a:lnTo>
                      <a:pt x="67" y="92"/>
                    </a:lnTo>
                    <a:lnTo>
                      <a:pt x="71" y="94"/>
                    </a:lnTo>
                    <a:lnTo>
                      <a:pt x="73" y="92"/>
                    </a:lnTo>
                    <a:lnTo>
                      <a:pt x="75" y="94"/>
                    </a:lnTo>
                    <a:lnTo>
                      <a:pt x="85" y="91"/>
                    </a:lnTo>
                    <a:lnTo>
                      <a:pt x="85" y="87"/>
                    </a:lnTo>
                    <a:lnTo>
                      <a:pt x="85" y="85"/>
                    </a:lnTo>
                    <a:lnTo>
                      <a:pt x="77" y="81"/>
                    </a:lnTo>
                    <a:lnTo>
                      <a:pt x="71" y="75"/>
                    </a:lnTo>
                    <a:lnTo>
                      <a:pt x="71" y="69"/>
                    </a:lnTo>
                    <a:lnTo>
                      <a:pt x="69" y="66"/>
                    </a:lnTo>
                    <a:lnTo>
                      <a:pt x="63" y="64"/>
                    </a:lnTo>
                    <a:lnTo>
                      <a:pt x="60" y="62"/>
                    </a:lnTo>
                    <a:lnTo>
                      <a:pt x="58" y="56"/>
                    </a:lnTo>
                    <a:lnTo>
                      <a:pt x="56" y="50"/>
                    </a:lnTo>
                    <a:lnTo>
                      <a:pt x="52" y="50"/>
                    </a:lnTo>
                    <a:lnTo>
                      <a:pt x="50" y="50"/>
                    </a:lnTo>
                    <a:lnTo>
                      <a:pt x="46" y="45"/>
                    </a:lnTo>
                    <a:lnTo>
                      <a:pt x="42" y="39"/>
                    </a:lnTo>
                    <a:lnTo>
                      <a:pt x="40" y="41"/>
                    </a:lnTo>
                    <a:lnTo>
                      <a:pt x="38" y="41"/>
                    </a:lnTo>
                    <a:lnTo>
                      <a:pt x="38" y="41"/>
                    </a:lnTo>
                    <a:lnTo>
                      <a:pt x="38" y="39"/>
                    </a:lnTo>
                    <a:lnTo>
                      <a:pt x="37" y="39"/>
                    </a:lnTo>
                    <a:lnTo>
                      <a:pt x="35" y="37"/>
                    </a:lnTo>
                    <a:lnTo>
                      <a:pt x="33" y="18"/>
                    </a:lnTo>
                    <a:lnTo>
                      <a:pt x="29"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69" name="Freeform 197"/>
              <p:cNvSpPr>
                <a:spLocks noEditPoints="1"/>
              </p:cNvSpPr>
              <p:nvPr/>
            </p:nvSpPr>
            <p:spPr bwMode="gray">
              <a:xfrm>
                <a:off x="2827" y="2747"/>
                <a:ext cx="44" cy="38"/>
              </a:xfrm>
              <a:custGeom>
                <a:avLst/>
                <a:gdLst/>
                <a:ahLst/>
                <a:cxnLst>
                  <a:cxn ang="0">
                    <a:pos x="19" y="21"/>
                  </a:cxn>
                  <a:cxn ang="0">
                    <a:pos x="19" y="27"/>
                  </a:cxn>
                  <a:cxn ang="0">
                    <a:pos x="19" y="30"/>
                  </a:cxn>
                  <a:cxn ang="0">
                    <a:pos x="19" y="32"/>
                  </a:cxn>
                  <a:cxn ang="0">
                    <a:pos x="17" y="36"/>
                  </a:cxn>
                  <a:cxn ang="0">
                    <a:pos x="42" y="38"/>
                  </a:cxn>
                  <a:cxn ang="0">
                    <a:pos x="44" y="21"/>
                  </a:cxn>
                  <a:cxn ang="0">
                    <a:pos x="19" y="21"/>
                  </a:cxn>
                  <a:cxn ang="0">
                    <a:pos x="4" y="0"/>
                  </a:cxn>
                  <a:cxn ang="0">
                    <a:pos x="2" y="2"/>
                  </a:cxn>
                  <a:cxn ang="0">
                    <a:pos x="0" y="4"/>
                  </a:cxn>
                  <a:cxn ang="0">
                    <a:pos x="2" y="6"/>
                  </a:cxn>
                  <a:cxn ang="0">
                    <a:pos x="6" y="6"/>
                  </a:cxn>
                  <a:cxn ang="0">
                    <a:pos x="6" y="2"/>
                  </a:cxn>
                  <a:cxn ang="0">
                    <a:pos x="4" y="0"/>
                  </a:cxn>
                </a:cxnLst>
                <a:rect l="0" t="0" r="r" b="b"/>
                <a:pathLst>
                  <a:path w="44" h="38">
                    <a:moveTo>
                      <a:pt x="19" y="21"/>
                    </a:moveTo>
                    <a:lnTo>
                      <a:pt x="19" y="27"/>
                    </a:lnTo>
                    <a:lnTo>
                      <a:pt x="19" y="30"/>
                    </a:lnTo>
                    <a:lnTo>
                      <a:pt x="19" y="32"/>
                    </a:lnTo>
                    <a:lnTo>
                      <a:pt x="17" y="36"/>
                    </a:lnTo>
                    <a:lnTo>
                      <a:pt x="42" y="38"/>
                    </a:lnTo>
                    <a:lnTo>
                      <a:pt x="44" y="21"/>
                    </a:lnTo>
                    <a:lnTo>
                      <a:pt x="19" y="21"/>
                    </a:lnTo>
                    <a:close/>
                    <a:moveTo>
                      <a:pt x="4" y="0"/>
                    </a:moveTo>
                    <a:lnTo>
                      <a:pt x="2" y="2"/>
                    </a:lnTo>
                    <a:lnTo>
                      <a:pt x="0" y="4"/>
                    </a:lnTo>
                    <a:lnTo>
                      <a:pt x="2" y="6"/>
                    </a:lnTo>
                    <a:lnTo>
                      <a:pt x="6" y="6"/>
                    </a:lnTo>
                    <a:lnTo>
                      <a:pt x="6"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0" name="Freeform 198"/>
              <p:cNvSpPr>
                <a:spLocks/>
              </p:cNvSpPr>
              <p:nvPr/>
            </p:nvSpPr>
            <p:spPr bwMode="gray">
              <a:xfrm>
                <a:off x="1601" y="2578"/>
                <a:ext cx="36" cy="23"/>
              </a:xfrm>
              <a:custGeom>
                <a:avLst/>
                <a:gdLst/>
                <a:ahLst/>
                <a:cxnLst>
                  <a:cxn ang="0">
                    <a:pos x="2" y="11"/>
                  </a:cxn>
                  <a:cxn ang="0">
                    <a:pos x="7" y="19"/>
                  </a:cxn>
                  <a:cxn ang="0">
                    <a:pos x="15" y="19"/>
                  </a:cxn>
                  <a:cxn ang="0">
                    <a:pos x="23" y="19"/>
                  </a:cxn>
                  <a:cxn ang="0">
                    <a:pos x="27" y="21"/>
                  </a:cxn>
                  <a:cxn ang="0">
                    <a:pos x="32" y="23"/>
                  </a:cxn>
                  <a:cxn ang="0">
                    <a:pos x="32" y="21"/>
                  </a:cxn>
                  <a:cxn ang="0">
                    <a:pos x="36" y="21"/>
                  </a:cxn>
                  <a:cxn ang="0">
                    <a:pos x="36" y="9"/>
                  </a:cxn>
                  <a:cxn ang="0">
                    <a:pos x="34" y="9"/>
                  </a:cxn>
                  <a:cxn ang="0">
                    <a:pos x="31" y="8"/>
                  </a:cxn>
                  <a:cxn ang="0">
                    <a:pos x="27" y="6"/>
                  </a:cxn>
                  <a:cxn ang="0">
                    <a:pos x="23" y="4"/>
                  </a:cxn>
                  <a:cxn ang="0">
                    <a:pos x="17" y="2"/>
                  </a:cxn>
                  <a:cxn ang="0">
                    <a:pos x="11" y="0"/>
                  </a:cxn>
                  <a:cxn ang="0">
                    <a:pos x="7" y="2"/>
                  </a:cxn>
                  <a:cxn ang="0">
                    <a:pos x="6" y="8"/>
                  </a:cxn>
                  <a:cxn ang="0">
                    <a:pos x="2" y="9"/>
                  </a:cxn>
                  <a:cxn ang="0">
                    <a:pos x="0" y="11"/>
                  </a:cxn>
                  <a:cxn ang="0">
                    <a:pos x="0" y="11"/>
                  </a:cxn>
                  <a:cxn ang="0">
                    <a:pos x="2" y="11"/>
                  </a:cxn>
                </a:cxnLst>
                <a:rect l="0" t="0" r="r" b="b"/>
                <a:pathLst>
                  <a:path w="36" h="23">
                    <a:moveTo>
                      <a:pt x="2" y="11"/>
                    </a:moveTo>
                    <a:lnTo>
                      <a:pt x="7" y="19"/>
                    </a:lnTo>
                    <a:lnTo>
                      <a:pt x="15" y="19"/>
                    </a:lnTo>
                    <a:lnTo>
                      <a:pt x="23" y="19"/>
                    </a:lnTo>
                    <a:lnTo>
                      <a:pt x="27" y="21"/>
                    </a:lnTo>
                    <a:lnTo>
                      <a:pt x="32" y="23"/>
                    </a:lnTo>
                    <a:lnTo>
                      <a:pt x="32" y="21"/>
                    </a:lnTo>
                    <a:lnTo>
                      <a:pt x="36" y="21"/>
                    </a:lnTo>
                    <a:lnTo>
                      <a:pt x="36" y="9"/>
                    </a:lnTo>
                    <a:lnTo>
                      <a:pt x="34" y="9"/>
                    </a:lnTo>
                    <a:lnTo>
                      <a:pt x="31" y="8"/>
                    </a:lnTo>
                    <a:lnTo>
                      <a:pt x="27" y="6"/>
                    </a:lnTo>
                    <a:lnTo>
                      <a:pt x="23" y="4"/>
                    </a:lnTo>
                    <a:lnTo>
                      <a:pt x="17" y="2"/>
                    </a:lnTo>
                    <a:lnTo>
                      <a:pt x="11" y="0"/>
                    </a:lnTo>
                    <a:lnTo>
                      <a:pt x="7" y="2"/>
                    </a:lnTo>
                    <a:lnTo>
                      <a:pt x="6" y="8"/>
                    </a:lnTo>
                    <a:lnTo>
                      <a:pt x="2" y="9"/>
                    </a:lnTo>
                    <a:lnTo>
                      <a:pt x="0" y="11"/>
                    </a:lnTo>
                    <a:lnTo>
                      <a:pt x="0" y="11"/>
                    </a:lnTo>
                    <a:lnTo>
                      <a:pt x="2" y="1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1" name="Freeform 199"/>
              <p:cNvSpPr>
                <a:spLocks noEditPoints="1"/>
              </p:cNvSpPr>
              <p:nvPr/>
            </p:nvSpPr>
            <p:spPr bwMode="gray">
              <a:xfrm>
                <a:off x="3034" y="2303"/>
                <a:ext cx="139" cy="160"/>
              </a:xfrm>
              <a:custGeom>
                <a:avLst/>
                <a:gdLst/>
                <a:ahLst/>
                <a:cxnLst>
                  <a:cxn ang="0">
                    <a:pos x="0" y="4"/>
                  </a:cxn>
                  <a:cxn ang="0">
                    <a:pos x="4" y="16"/>
                  </a:cxn>
                  <a:cxn ang="0">
                    <a:pos x="2" y="25"/>
                  </a:cxn>
                  <a:cxn ang="0">
                    <a:pos x="2" y="37"/>
                  </a:cxn>
                  <a:cxn ang="0">
                    <a:pos x="6" y="43"/>
                  </a:cxn>
                  <a:cxn ang="0">
                    <a:pos x="8" y="156"/>
                  </a:cxn>
                  <a:cxn ang="0">
                    <a:pos x="100" y="154"/>
                  </a:cxn>
                  <a:cxn ang="0">
                    <a:pos x="112" y="156"/>
                  </a:cxn>
                  <a:cxn ang="0">
                    <a:pos x="119" y="158"/>
                  </a:cxn>
                  <a:cxn ang="0">
                    <a:pos x="125" y="148"/>
                  </a:cxn>
                  <a:cxn ang="0">
                    <a:pos x="133" y="141"/>
                  </a:cxn>
                  <a:cxn ang="0">
                    <a:pos x="137" y="129"/>
                  </a:cxn>
                  <a:cxn ang="0">
                    <a:pos x="137" y="119"/>
                  </a:cxn>
                  <a:cxn ang="0">
                    <a:pos x="139" y="118"/>
                  </a:cxn>
                  <a:cxn ang="0">
                    <a:pos x="135" y="108"/>
                  </a:cxn>
                  <a:cxn ang="0">
                    <a:pos x="123" y="87"/>
                  </a:cxn>
                  <a:cxn ang="0">
                    <a:pos x="116" y="68"/>
                  </a:cxn>
                  <a:cxn ang="0">
                    <a:pos x="112" y="58"/>
                  </a:cxn>
                  <a:cxn ang="0">
                    <a:pos x="108" y="48"/>
                  </a:cxn>
                  <a:cxn ang="0">
                    <a:pos x="102" y="37"/>
                  </a:cxn>
                  <a:cxn ang="0">
                    <a:pos x="108" y="41"/>
                  </a:cxn>
                  <a:cxn ang="0">
                    <a:pos x="114" y="54"/>
                  </a:cxn>
                  <a:cxn ang="0">
                    <a:pos x="121" y="56"/>
                  </a:cxn>
                  <a:cxn ang="0">
                    <a:pos x="125" y="52"/>
                  </a:cxn>
                  <a:cxn ang="0">
                    <a:pos x="127" y="41"/>
                  </a:cxn>
                  <a:cxn ang="0">
                    <a:pos x="127" y="14"/>
                  </a:cxn>
                  <a:cxn ang="0">
                    <a:pos x="125" y="8"/>
                  </a:cxn>
                  <a:cxn ang="0">
                    <a:pos x="114" y="2"/>
                  </a:cxn>
                  <a:cxn ang="0">
                    <a:pos x="100" y="4"/>
                  </a:cxn>
                  <a:cxn ang="0">
                    <a:pos x="94" y="2"/>
                  </a:cxn>
                  <a:cxn ang="0">
                    <a:pos x="89" y="0"/>
                  </a:cxn>
                  <a:cxn ang="0">
                    <a:pos x="89" y="2"/>
                  </a:cxn>
                  <a:cxn ang="0">
                    <a:pos x="85" y="4"/>
                  </a:cxn>
                  <a:cxn ang="0">
                    <a:pos x="77" y="4"/>
                  </a:cxn>
                  <a:cxn ang="0">
                    <a:pos x="60" y="6"/>
                  </a:cxn>
                  <a:cxn ang="0">
                    <a:pos x="54" y="6"/>
                  </a:cxn>
                  <a:cxn ang="0">
                    <a:pos x="52" y="8"/>
                  </a:cxn>
                  <a:cxn ang="0">
                    <a:pos x="45" y="4"/>
                  </a:cxn>
                  <a:cxn ang="0">
                    <a:pos x="45" y="10"/>
                  </a:cxn>
                  <a:cxn ang="0">
                    <a:pos x="27" y="10"/>
                  </a:cxn>
                  <a:cxn ang="0">
                    <a:pos x="14" y="6"/>
                  </a:cxn>
                  <a:cxn ang="0">
                    <a:pos x="8" y="6"/>
                  </a:cxn>
                  <a:cxn ang="0">
                    <a:pos x="0" y="2"/>
                  </a:cxn>
                  <a:cxn ang="0">
                    <a:pos x="102" y="29"/>
                  </a:cxn>
                  <a:cxn ang="0">
                    <a:pos x="100" y="27"/>
                  </a:cxn>
                </a:cxnLst>
                <a:rect l="0" t="0" r="r" b="b"/>
                <a:pathLst>
                  <a:path w="139" h="160">
                    <a:moveTo>
                      <a:pt x="0" y="2"/>
                    </a:moveTo>
                    <a:lnTo>
                      <a:pt x="0" y="4"/>
                    </a:lnTo>
                    <a:lnTo>
                      <a:pt x="2" y="10"/>
                    </a:lnTo>
                    <a:lnTo>
                      <a:pt x="4" y="16"/>
                    </a:lnTo>
                    <a:lnTo>
                      <a:pt x="4" y="22"/>
                    </a:lnTo>
                    <a:lnTo>
                      <a:pt x="2" y="25"/>
                    </a:lnTo>
                    <a:lnTo>
                      <a:pt x="2" y="31"/>
                    </a:lnTo>
                    <a:lnTo>
                      <a:pt x="2" y="37"/>
                    </a:lnTo>
                    <a:lnTo>
                      <a:pt x="4" y="39"/>
                    </a:lnTo>
                    <a:lnTo>
                      <a:pt x="6" y="43"/>
                    </a:lnTo>
                    <a:lnTo>
                      <a:pt x="6" y="43"/>
                    </a:lnTo>
                    <a:lnTo>
                      <a:pt x="8" y="156"/>
                    </a:lnTo>
                    <a:lnTo>
                      <a:pt x="96" y="156"/>
                    </a:lnTo>
                    <a:lnTo>
                      <a:pt x="100" y="154"/>
                    </a:lnTo>
                    <a:lnTo>
                      <a:pt x="100" y="156"/>
                    </a:lnTo>
                    <a:lnTo>
                      <a:pt x="112" y="156"/>
                    </a:lnTo>
                    <a:lnTo>
                      <a:pt x="114" y="160"/>
                    </a:lnTo>
                    <a:lnTo>
                      <a:pt x="119" y="158"/>
                    </a:lnTo>
                    <a:lnTo>
                      <a:pt x="119" y="150"/>
                    </a:lnTo>
                    <a:lnTo>
                      <a:pt x="125" y="148"/>
                    </a:lnTo>
                    <a:lnTo>
                      <a:pt x="127" y="141"/>
                    </a:lnTo>
                    <a:lnTo>
                      <a:pt x="133" y="141"/>
                    </a:lnTo>
                    <a:lnTo>
                      <a:pt x="139" y="137"/>
                    </a:lnTo>
                    <a:lnTo>
                      <a:pt x="137" y="129"/>
                    </a:lnTo>
                    <a:lnTo>
                      <a:pt x="135" y="119"/>
                    </a:lnTo>
                    <a:lnTo>
                      <a:pt x="137" y="119"/>
                    </a:lnTo>
                    <a:lnTo>
                      <a:pt x="139" y="119"/>
                    </a:lnTo>
                    <a:lnTo>
                      <a:pt x="139" y="118"/>
                    </a:lnTo>
                    <a:lnTo>
                      <a:pt x="139" y="116"/>
                    </a:lnTo>
                    <a:lnTo>
                      <a:pt x="135" y="108"/>
                    </a:lnTo>
                    <a:lnTo>
                      <a:pt x="129" y="100"/>
                    </a:lnTo>
                    <a:lnTo>
                      <a:pt x="123" y="87"/>
                    </a:lnTo>
                    <a:lnTo>
                      <a:pt x="119" y="73"/>
                    </a:lnTo>
                    <a:lnTo>
                      <a:pt x="116" y="68"/>
                    </a:lnTo>
                    <a:lnTo>
                      <a:pt x="112" y="62"/>
                    </a:lnTo>
                    <a:lnTo>
                      <a:pt x="112" y="58"/>
                    </a:lnTo>
                    <a:lnTo>
                      <a:pt x="112" y="54"/>
                    </a:lnTo>
                    <a:lnTo>
                      <a:pt x="108" y="48"/>
                    </a:lnTo>
                    <a:lnTo>
                      <a:pt x="104" y="43"/>
                    </a:lnTo>
                    <a:lnTo>
                      <a:pt x="102" y="37"/>
                    </a:lnTo>
                    <a:lnTo>
                      <a:pt x="104" y="35"/>
                    </a:lnTo>
                    <a:lnTo>
                      <a:pt x="108" y="41"/>
                    </a:lnTo>
                    <a:lnTo>
                      <a:pt x="110" y="48"/>
                    </a:lnTo>
                    <a:lnTo>
                      <a:pt x="114" y="54"/>
                    </a:lnTo>
                    <a:lnTo>
                      <a:pt x="119" y="58"/>
                    </a:lnTo>
                    <a:lnTo>
                      <a:pt x="121" y="56"/>
                    </a:lnTo>
                    <a:lnTo>
                      <a:pt x="125" y="56"/>
                    </a:lnTo>
                    <a:lnTo>
                      <a:pt x="125" y="52"/>
                    </a:lnTo>
                    <a:lnTo>
                      <a:pt x="125" y="50"/>
                    </a:lnTo>
                    <a:lnTo>
                      <a:pt x="127" y="41"/>
                    </a:lnTo>
                    <a:lnTo>
                      <a:pt x="129" y="35"/>
                    </a:lnTo>
                    <a:lnTo>
                      <a:pt x="127" y="14"/>
                    </a:lnTo>
                    <a:lnTo>
                      <a:pt x="125" y="12"/>
                    </a:lnTo>
                    <a:lnTo>
                      <a:pt x="125" y="8"/>
                    </a:lnTo>
                    <a:lnTo>
                      <a:pt x="123" y="2"/>
                    </a:lnTo>
                    <a:lnTo>
                      <a:pt x="114" y="2"/>
                    </a:lnTo>
                    <a:lnTo>
                      <a:pt x="104" y="2"/>
                    </a:lnTo>
                    <a:lnTo>
                      <a:pt x="100" y="4"/>
                    </a:lnTo>
                    <a:lnTo>
                      <a:pt x="96" y="6"/>
                    </a:lnTo>
                    <a:lnTo>
                      <a:pt x="94" y="2"/>
                    </a:lnTo>
                    <a:lnTo>
                      <a:pt x="93" y="0"/>
                    </a:lnTo>
                    <a:lnTo>
                      <a:pt x="89" y="0"/>
                    </a:lnTo>
                    <a:lnTo>
                      <a:pt x="87" y="0"/>
                    </a:lnTo>
                    <a:lnTo>
                      <a:pt x="89" y="2"/>
                    </a:lnTo>
                    <a:lnTo>
                      <a:pt x="89" y="6"/>
                    </a:lnTo>
                    <a:lnTo>
                      <a:pt x="85" y="4"/>
                    </a:lnTo>
                    <a:lnTo>
                      <a:pt x="85" y="2"/>
                    </a:lnTo>
                    <a:lnTo>
                      <a:pt x="77" y="4"/>
                    </a:lnTo>
                    <a:lnTo>
                      <a:pt x="71" y="8"/>
                    </a:lnTo>
                    <a:lnTo>
                      <a:pt x="60" y="6"/>
                    </a:lnTo>
                    <a:lnTo>
                      <a:pt x="58" y="6"/>
                    </a:lnTo>
                    <a:lnTo>
                      <a:pt x="54" y="6"/>
                    </a:lnTo>
                    <a:lnTo>
                      <a:pt x="52" y="6"/>
                    </a:lnTo>
                    <a:lnTo>
                      <a:pt x="52" y="8"/>
                    </a:lnTo>
                    <a:lnTo>
                      <a:pt x="48" y="4"/>
                    </a:lnTo>
                    <a:lnTo>
                      <a:pt x="45" y="4"/>
                    </a:lnTo>
                    <a:lnTo>
                      <a:pt x="45" y="6"/>
                    </a:lnTo>
                    <a:lnTo>
                      <a:pt x="45" y="10"/>
                    </a:lnTo>
                    <a:lnTo>
                      <a:pt x="35" y="16"/>
                    </a:lnTo>
                    <a:lnTo>
                      <a:pt x="27" y="10"/>
                    </a:lnTo>
                    <a:lnTo>
                      <a:pt x="20" y="6"/>
                    </a:lnTo>
                    <a:lnTo>
                      <a:pt x="14" y="6"/>
                    </a:lnTo>
                    <a:lnTo>
                      <a:pt x="8" y="8"/>
                    </a:lnTo>
                    <a:lnTo>
                      <a:pt x="8" y="6"/>
                    </a:lnTo>
                    <a:lnTo>
                      <a:pt x="6" y="4"/>
                    </a:lnTo>
                    <a:lnTo>
                      <a:pt x="0" y="2"/>
                    </a:lnTo>
                    <a:close/>
                    <a:moveTo>
                      <a:pt x="102" y="27"/>
                    </a:moveTo>
                    <a:lnTo>
                      <a:pt x="102" y="29"/>
                    </a:lnTo>
                    <a:lnTo>
                      <a:pt x="100" y="31"/>
                    </a:lnTo>
                    <a:lnTo>
                      <a:pt x="100" y="27"/>
                    </a:lnTo>
                    <a:lnTo>
                      <a:pt x="102" y="2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2" name="Freeform 200"/>
              <p:cNvSpPr>
                <a:spLocks/>
              </p:cNvSpPr>
              <p:nvPr/>
            </p:nvSpPr>
            <p:spPr bwMode="gray">
              <a:xfrm>
                <a:off x="1572" y="2806"/>
                <a:ext cx="6" cy="19"/>
              </a:xfrm>
              <a:custGeom>
                <a:avLst/>
                <a:gdLst/>
                <a:ahLst/>
                <a:cxnLst>
                  <a:cxn ang="0">
                    <a:pos x="0" y="0"/>
                  </a:cxn>
                  <a:cxn ang="0">
                    <a:pos x="0" y="8"/>
                  </a:cxn>
                  <a:cxn ang="0">
                    <a:pos x="2" y="14"/>
                  </a:cxn>
                  <a:cxn ang="0">
                    <a:pos x="2" y="16"/>
                  </a:cxn>
                  <a:cxn ang="0">
                    <a:pos x="0" y="16"/>
                  </a:cxn>
                  <a:cxn ang="0">
                    <a:pos x="0" y="18"/>
                  </a:cxn>
                  <a:cxn ang="0">
                    <a:pos x="2" y="19"/>
                  </a:cxn>
                  <a:cxn ang="0">
                    <a:pos x="6" y="14"/>
                  </a:cxn>
                  <a:cxn ang="0">
                    <a:pos x="6" y="10"/>
                  </a:cxn>
                  <a:cxn ang="0">
                    <a:pos x="4" y="6"/>
                  </a:cxn>
                  <a:cxn ang="0">
                    <a:pos x="0" y="0"/>
                  </a:cxn>
                </a:cxnLst>
                <a:rect l="0" t="0" r="r" b="b"/>
                <a:pathLst>
                  <a:path w="6" h="19">
                    <a:moveTo>
                      <a:pt x="0" y="0"/>
                    </a:moveTo>
                    <a:lnTo>
                      <a:pt x="0" y="8"/>
                    </a:lnTo>
                    <a:lnTo>
                      <a:pt x="2" y="14"/>
                    </a:lnTo>
                    <a:lnTo>
                      <a:pt x="2" y="16"/>
                    </a:lnTo>
                    <a:lnTo>
                      <a:pt x="0" y="16"/>
                    </a:lnTo>
                    <a:lnTo>
                      <a:pt x="0" y="18"/>
                    </a:lnTo>
                    <a:lnTo>
                      <a:pt x="2" y="19"/>
                    </a:lnTo>
                    <a:lnTo>
                      <a:pt x="6" y="14"/>
                    </a:lnTo>
                    <a:lnTo>
                      <a:pt x="6" y="10"/>
                    </a:lnTo>
                    <a:lnTo>
                      <a:pt x="4" y="6"/>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3" name="Freeform 201"/>
              <p:cNvSpPr>
                <a:spLocks/>
              </p:cNvSpPr>
              <p:nvPr/>
            </p:nvSpPr>
            <p:spPr bwMode="gray">
              <a:xfrm>
                <a:off x="1727" y="2852"/>
                <a:ext cx="4" cy="4"/>
              </a:xfrm>
              <a:custGeom>
                <a:avLst/>
                <a:gdLst/>
                <a:ahLst/>
                <a:cxnLst>
                  <a:cxn ang="0">
                    <a:pos x="4" y="0"/>
                  </a:cxn>
                  <a:cxn ang="0">
                    <a:pos x="4" y="4"/>
                  </a:cxn>
                  <a:cxn ang="0">
                    <a:pos x="0" y="4"/>
                  </a:cxn>
                  <a:cxn ang="0">
                    <a:pos x="0" y="4"/>
                  </a:cxn>
                  <a:cxn ang="0">
                    <a:pos x="2" y="2"/>
                  </a:cxn>
                  <a:cxn ang="0">
                    <a:pos x="4" y="0"/>
                  </a:cxn>
                </a:cxnLst>
                <a:rect l="0" t="0" r="r" b="b"/>
                <a:pathLst>
                  <a:path w="4" h="4">
                    <a:moveTo>
                      <a:pt x="4" y="0"/>
                    </a:moveTo>
                    <a:lnTo>
                      <a:pt x="4" y="4"/>
                    </a:lnTo>
                    <a:lnTo>
                      <a:pt x="0" y="4"/>
                    </a:lnTo>
                    <a:lnTo>
                      <a:pt x="0" y="4"/>
                    </a:lnTo>
                    <a:lnTo>
                      <a:pt x="2"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4" name="Freeform 202"/>
              <p:cNvSpPr>
                <a:spLocks/>
              </p:cNvSpPr>
              <p:nvPr/>
            </p:nvSpPr>
            <p:spPr bwMode="gray">
              <a:xfrm>
                <a:off x="1718" y="2785"/>
                <a:ext cx="65" cy="104"/>
              </a:xfrm>
              <a:custGeom>
                <a:avLst/>
                <a:gdLst/>
                <a:ahLst/>
                <a:cxnLst>
                  <a:cxn ang="0">
                    <a:pos x="4" y="86"/>
                  </a:cxn>
                  <a:cxn ang="0">
                    <a:pos x="0" y="92"/>
                  </a:cxn>
                  <a:cxn ang="0">
                    <a:pos x="6" y="96"/>
                  </a:cxn>
                  <a:cxn ang="0">
                    <a:pos x="9" y="92"/>
                  </a:cxn>
                  <a:cxn ang="0">
                    <a:pos x="13" y="100"/>
                  </a:cxn>
                  <a:cxn ang="0">
                    <a:pos x="17" y="102"/>
                  </a:cxn>
                  <a:cxn ang="0">
                    <a:pos x="25" y="96"/>
                  </a:cxn>
                  <a:cxn ang="0">
                    <a:pos x="33" y="83"/>
                  </a:cxn>
                  <a:cxn ang="0">
                    <a:pos x="38" y="75"/>
                  </a:cxn>
                  <a:cxn ang="0">
                    <a:pos x="54" y="65"/>
                  </a:cxn>
                  <a:cxn ang="0">
                    <a:pos x="61" y="54"/>
                  </a:cxn>
                  <a:cxn ang="0">
                    <a:pos x="63" y="50"/>
                  </a:cxn>
                  <a:cxn ang="0">
                    <a:pos x="65" y="46"/>
                  </a:cxn>
                  <a:cxn ang="0">
                    <a:pos x="63" y="35"/>
                  </a:cxn>
                  <a:cxn ang="0">
                    <a:pos x="59" y="29"/>
                  </a:cxn>
                  <a:cxn ang="0">
                    <a:pos x="59" y="25"/>
                  </a:cxn>
                  <a:cxn ang="0">
                    <a:pos x="52" y="19"/>
                  </a:cxn>
                  <a:cxn ang="0">
                    <a:pos x="40" y="19"/>
                  </a:cxn>
                  <a:cxn ang="0">
                    <a:pos x="36" y="15"/>
                  </a:cxn>
                  <a:cxn ang="0">
                    <a:pos x="34" y="10"/>
                  </a:cxn>
                  <a:cxn ang="0">
                    <a:pos x="27" y="6"/>
                  </a:cxn>
                  <a:cxn ang="0">
                    <a:pos x="23" y="0"/>
                  </a:cxn>
                  <a:cxn ang="0">
                    <a:pos x="9" y="10"/>
                  </a:cxn>
                  <a:cxn ang="0">
                    <a:pos x="11" y="15"/>
                  </a:cxn>
                  <a:cxn ang="0">
                    <a:pos x="9" y="21"/>
                  </a:cxn>
                  <a:cxn ang="0">
                    <a:pos x="6" y="27"/>
                  </a:cxn>
                  <a:cxn ang="0">
                    <a:pos x="8" y="39"/>
                  </a:cxn>
                  <a:cxn ang="0">
                    <a:pos x="0" y="44"/>
                  </a:cxn>
                  <a:cxn ang="0">
                    <a:pos x="4" y="46"/>
                  </a:cxn>
                  <a:cxn ang="0">
                    <a:pos x="0" y="56"/>
                  </a:cxn>
                  <a:cxn ang="0">
                    <a:pos x="2" y="63"/>
                  </a:cxn>
                  <a:cxn ang="0">
                    <a:pos x="4" y="69"/>
                  </a:cxn>
                  <a:cxn ang="0">
                    <a:pos x="8" y="73"/>
                  </a:cxn>
                  <a:cxn ang="0">
                    <a:pos x="6" y="79"/>
                  </a:cxn>
                </a:cxnLst>
                <a:rect l="0" t="0" r="r" b="b"/>
                <a:pathLst>
                  <a:path w="65" h="104">
                    <a:moveTo>
                      <a:pt x="2" y="83"/>
                    </a:moveTo>
                    <a:lnTo>
                      <a:pt x="4" y="86"/>
                    </a:lnTo>
                    <a:lnTo>
                      <a:pt x="6" y="88"/>
                    </a:lnTo>
                    <a:lnTo>
                      <a:pt x="0" y="92"/>
                    </a:lnTo>
                    <a:lnTo>
                      <a:pt x="2" y="94"/>
                    </a:lnTo>
                    <a:lnTo>
                      <a:pt x="6" y="96"/>
                    </a:lnTo>
                    <a:lnTo>
                      <a:pt x="9" y="94"/>
                    </a:lnTo>
                    <a:lnTo>
                      <a:pt x="9" y="92"/>
                    </a:lnTo>
                    <a:lnTo>
                      <a:pt x="11" y="94"/>
                    </a:lnTo>
                    <a:lnTo>
                      <a:pt x="13" y="100"/>
                    </a:lnTo>
                    <a:lnTo>
                      <a:pt x="15" y="104"/>
                    </a:lnTo>
                    <a:lnTo>
                      <a:pt x="17" y="102"/>
                    </a:lnTo>
                    <a:lnTo>
                      <a:pt x="21" y="102"/>
                    </a:lnTo>
                    <a:lnTo>
                      <a:pt x="25" y="96"/>
                    </a:lnTo>
                    <a:lnTo>
                      <a:pt x="29" y="88"/>
                    </a:lnTo>
                    <a:lnTo>
                      <a:pt x="33" y="83"/>
                    </a:lnTo>
                    <a:lnTo>
                      <a:pt x="34" y="79"/>
                    </a:lnTo>
                    <a:lnTo>
                      <a:pt x="38" y="75"/>
                    </a:lnTo>
                    <a:lnTo>
                      <a:pt x="42" y="71"/>
                    </a:lnTo>
                    <a:lnTo>
                      <a:pt x="54" y="65"/>
                    </a:lnTo>
                    <a:lnTo>
                      <a:pt x="59" y="60"/>
                    </a:lnTo>
                    <a:lnTo>
                      <a:pt x="61" y="54"/>
                    </a:lnTo>
                    <a:lnTo>
                      <a:pt x="63" y="50"/>
                    </a:lnTo>
                    <a:lnTo>
                      <a:pt x="63" y="50"/>
                    </a:lnTo>
                    <a:lnTo>
                      <a:pt x="65" y="50"/>
                    </a:lnTo>
                    <a:lnTo>
                      <a:pt x="65" y="46"/>
                    </a:lnTo>
                    <a:lnTo>
                      <a:pt x="65" y="40"/>
                    </a:lnTo>
                    <a:lnTo>
                      <a:pt x="63" y="35"/>
                    </a:lnTo>
                    <a:lnTo>
                      <a:pt x="63" y="33"/>
                    </a:lnTo>
                    <a:lnTo>
                      <a:pt x="59" y="29"/>
                    </a:lnTo>
                    <a:lnTo>
                      <a:pt x="63" y="25"/>
                    </a:lnTo>
                    <a:lnTo>
                      <a:pt x="59" y="25"/>
                    </a:lnTo>
                    <a:lnTo>
                      <a:pt x="56" y="21"/>
                    </a:lnTo>
                    <a:lnTo>
                      <a:pt x="52" y="19"/>
                    </a:lnTo>
                    <a:lnTo>
                      <a:pt x="52" y="21"/>
                    </a:lnTo>
                    <a:lnTo>
                      <a:pt x="40" y="19"/>
                    </a:lnTo>
                    <a:lnTo>
                      <a:pt x="38" y="17"/>
                    </a:lnTo>
                    <a:lnTo>
                      <a:pt x="36" y="15"/>
                    </a:lnTo>
                    <a:lnTo>
                      <a:pt x="34" y="12"/>
                    </a:lnTo>
                    <a:lnTo>
                      <a:pt x="34" y="10"/>
                    </a:lnTo>
                    <a:lnTo>
                      <a:pt x="31" y="8"/>
                    </a:lnTo>
                    <a:lnTo>
                      <a:pt x="27" y="6"/>
                    </a:lnTo>
                    <a:lnTo>
                      <a:pt x="23" y="2"/>
                    </a:lnTo>
                    <a:lnTo>
                      <a:pt x="23" y="0"/>
                    </a:lnTo>
                    <a:lnTo>
                      <a:pt x="15" y="6"/>
                    </a:lnTo>
                    <a:lnTo>
                      <a:pt x="9" y="10"/>
                    </a:lnTo>
                    <a:lnTo>
                      <a:pt x="11" y="14"/>
                    </a:lnTo>
                    <a:lnTo>
                      <a:pt x="11" y="15"/>
                    </a:lnTo>
                    <a:lnTo>
                      <a:pt x="11" y="17"/>
                    </a:lnTo>
                    <a:lnTo>
                      <a:pt x="9" y="21"/>
                    </a:lnTo>
                    <a:lnTo>
                      <a:pt x="8" y="25"/>
                    </a:lnTo>
                    <a:lnTo>
                      <a:pt x="6" y="27"/>
                    </a:lnTo>
                    <a:lnTo>
                      <a:pt x="6" y="33"/>
                    </a:lnTo>
                    <a:lnTo>
                      <a:pt x="8" y="39"/>
                    </a:lnTo>
                    <a:lnTo>
                      <a:pt x="4" y="42"/>
                    </a:lnTo>
                    <a:lnTo>
                      <a:pt x="0" y="44"/>
                    </a:lnTo>
                    <a:lnTo>
                      <a:pt x="0" y="46"/>
                    </a:lnTo>
                    <a:lnTo>
                      <a:pt x="4" y="46"/>
                    </a:lnTo>
                    <a:lnTo>
                      <a:pt x="2" y="52"/>
                    </a:lnTo>
                    <a:lnTo>
                      <a:pt x="0" y="56"/>
                    </a:lnTo>
                    <a:lnTo>
                      <a:pt x="4" y="60"/>
                    </a:lnTo>
                    <a:lnTo>
                      <a:pt x="2" y="63"/>
                    </a:lnTo>
                    <a:lnTo>
                      <a:pt x="0" y="67"/>
                    </a:lnTo>
                    <a:lnTo>
                      <a:pt x="4" y="69"/>
                    </a:lnTo>
                    <a:lnTo>
                      <a:pt x="9" y="71"/>
                    </a:lnTo>
                    <a:lnTo>
                      <a:pt x="8" y="73"/>
                    </a:lnTo>
                    <a:lnTo>
                      <a:pt x="9" y="77"/>
                    </a:lnTo>
                    <a:lnTo>
                      <a:pt x="6" y="79"/>
                    </a:lnTo>
                    <a:lnTo>
                      <a:pt x="2" y="8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5" name="Freeform 203"/>
              <p:cNvSpPr>
                <a:spLocks/>
              </p:cNvSpPr>
              <p:nvPr/>
            </p:nvSpPr>
            <p:spPr bwMode="gray">
              <a:xfrm>
                <a:off x="1829" y="2499"/>
                <a:ext cx="46" cy="31"/>
              </a:xfrm>
              <a:custGeom>
                <a:avLst/>
                <a:gdLst/>
                <a:ahLst/>
                <a:cxnLst>
                  <a:cxn ang="0">
                    <a:pos x="2" y="0"/>
                  </a:cxn>
                  <a:cxn ang="0">
                    <a:pos x="2" y="10"/>
                  </a:cxn>
                  <a:cxn ang="0">
                    <a:pos x="2" y="14"/>
                  </a:cxn>
                  <a:cxn ang="0">
                    <a:pos x="0" y="16"/>
                  </a:cxn>
                  <a:cxn ang="0">
                    <a:pos x="2" y="17"/>
                  </a:cxn>
                  <a:cxn ang="0">
                    <a:pos x="4" y="19"/>
                  </a:cxn>
                  <a:cxn ang="0">
                    <a:pos x="4" y="23"/>
                  </a:cxn>
                  <a:cxn ang="0">
                    <a:pos x="4" y="25"/>
                  </a:cxn>
                  <a:cxn ang="0">
                    <a:pos x="6" y="25"/>
                  </a:cxn>
                  <a:cxn ang="0">
                    <a:pos x="6" y="29"/>
                  </a:cxn>
                  <a:cxn ang="0">
                    <a:pos x="10" y="31"/>
                  </a:cxn>
                  <a:cxn ang="0">
                    <a:pos x="10" y="29"/>
                  </a:cxn>
                  <a:cxn ang="0">
                    <a:pos x="14" y="27"/>
                  </a:cxn>
                  <a:cxn ang="0">
                    <a:pos x="12" y="23"/>
                  </a:cxn>
                  <a:cxn ang="0">
                    <a:pos x="12" y="19"/>
                  </a:cxn>
                  <a:cxn ang="0">
                    <a:pos x="16" y="21"/>
                  </a:cxn>
                  <a:cxn ang="0">
                    <a:pos x="19" y="23"/>
                  </a:cxn>
                  <a:cxn ang="0">
                    <a:pos x="21" y="25"/>
                  </a:cxn>
                  <a:cxn ang="0">
                    <a:pos x="25" y="25"/>
                  </a:cxn>
                  <a:cxn ang="0">
                    <a:pos x="27" y="23"/>
                  </a:cxn>
                  <a:cxn ang="0">
                    <a:pos x="29" y="19"/>
                  </a:cxn>
                  <a:cxn ang="0">
                    <a:pos x="33" y="19"/>
                  </a:cxn>
                  <a:cxn ang="0">
                    <a:pos x="41" y="19"/>
                  </a:cxn>
                  <a:cxn ang="0">
                    <a:pos x="42" y="21"/>
                  </a:cxn>
                  <a:cxn ang="0">
                    <a:pos x="46" y="21"/>
                  </a:cxn>
                  <a:cxn ang="0">
                    <a:pos x="44" y="16"/>
                  </a:cxn>
                  <a:cxn ang="0">
                    <a:pos x="41" y="10"/>
                  </a:cxn>
                  <a:cxn ang="0">
                    <a:pos x="37" y="10"/>
                  </a:cxn>
                  <a:cxn ang="0">
                    <a:pos x="31" y="10"/>
                  </a:cxn>
                  <a:cxn ang="0">
                    <a:pos x="23" y="4"/>
                  </a:cxn>
                  <a:cxn ang="0">
                    <a:pos x="17" y="0"/>
                  </a:cxn>
                  <a:cxn ang="0">
                    <a:pos x="10" y="0"/>
                  </a:cxn>
                  <a:cxn ang="0">
                    <a:pos x="2" y="0"/>
                  </a:cxn>
                </a:cxnLst>
                <a:rect l="0" t="0" r="r" b="b"/>
                <a:pathLst>
                  <a:path w="46" h="31">
                    <a:moveTo>
                      <a:pt x="2" y="0"/>
                    </a:moveTo>
                    <a:lnTo>
                      <a:pt x="2" y="10"/>
                    </a:lnTo>
                    <a:lnTo>
                      <a:pt x="2" y="14"/>
                    </a:lnTo>
                    <a:lnTo>
                      <a:pt x="0" y="16"/>
                    </a:lnTo>
                    <a:lnTo>
                      <a:pt x="2" y="17"/>
                    </a:lnTo>
                    <a:lnTo>
                      <a:pt x="4" y="19"/>
                    </a:lnTo>
                    <a:lnTo>
                      <a:pt x="4" y="23"/>
                    </a:lnTo>
                    <a:lnTo>
                      <a:pt x="4" y="25"/>
                    </a:lnTo>
                    <a:lnTo>
                      <a:pt x="6" y="25"/>
                    </a:lnTo>
                    <a:lnTo>
                      <a:pt x="6" y="29"/>
                    </a:lnTo>
                    <a:lnTo>
                      <a:pt x="10" y="31"/>
                    </a:lnTo>
                    <a:lnTo>
                      <a:pt x="10" y="29"/>
                    </a:lnTo>
                    <a:lnTo>
                      <a:pt x="14" y="27"/>
                    </a:lnTo>
                    <a:lnTo>
                      <a:pt x="12" y="23"/>
                    </a:lnTo>
                    <a:lnTo>
                      <a:pt x="12" y="19"/>
                    </a:lnTo>
                    <a:lnTo>
                      <a:pt x="16" y="21"/>
                    </a:lnTo>
                    <a:lnTo>
                      <a:pt x="19" y="23"/>
                    </a:lnTo>
                    <a:lnTo>
                      <a:pt x="21" y="25"/>
                    </a:lnTo>
                    <a:lnTo>
                      <a:pt x="25" y="25"/>
                    </a:lnTo>
                    <a:lnTo>
                      <a:pt x="27" y="23"/>
                    </a:lnTo>
                    <a:lnTo>
                      <a:pt x="29" y="19"/>
                    </a:lnTo>
                    <a:lnTo>
                      <a:pt x="33" y="19"/>
                    </a:lnTo>
                    <a:lnTo>
                      <a:pt x="41" y="19"/>
                    </a:lnTo>
                    <a:lnTo>
                      <a:pt x="42" y="21"/>
                    </a:lnTo>
                    <a:lnTo>
                      <a:pt x="46" y="21"/>
                    </a:lnTo>
                    <a:lnTo>
                      <a:pt x="44" y="16"/>
                    </a:lnTo>
                    <a:lnTo>
                      <a:pt x="41" y="10"/>
                    </a:lnTo>
                    <a:lnTo>
                      <a:pt x="37" y="10"/>
                    </a:lnTo>
                    <a:lnTo>
                      <a:pt x="31" y="10"/>
                    </a:lnTo>
                    <a:lnTo>
                      <a:pt x="23" y="4"/>
                    </a:lnTo>
                    <a:lnTo>
                      <a:pt x="17" y="0"/>
                    </a:lnTo>
                    <a:lnTo>
                      <a:pt x="10"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6" name="Freeform 204"/>
              <p:cNvSpPr>
                <a:spLocks/>
              </p:cNvSpPr>
              <p:nvPr/>
            </p:nvSpPr>
            <p:spPr bwMode="gray">
              <a:xfrm>
                <a:off x="3246" y="2609"/>
                <a:ext cx="26" cy="30"/>
              </a:xfrm>
              <a:custGeom>
                <a:avLst/>
                <a:gdLst/>
                <a:ahLst/>
                <a:cxnLst>
                  <a:cxn ang="0">
                    <a:pos x="23" y="1"/>
                  </a:cxn>
                  <a:cxn ang="0">
                    <a:pos x="21" y="5"/>
                  </a:cxn>
                  <a:cxn ang="0">
                    <a:pos x="17" y="9"/>
                  </a:cxn>
                  <a:cxn ang="0">
                    <a:pos x="21" y="9"/>
                  </a:cxn>
                  <a:cxn ang="0">
                    <a:pos x="23" y="11"/>
                  </a:cxn>
                  <a:cxn ang="0">
                    <a:pos x="26" y="17"/>
                  </a:cxn>
                  <a:cxn ang="0">
                    <a:pos x="15" y="30"/>
                  </a:cxn>
                  <a:cxn ang="0">
                    <a:pos x="11" y="30"/>
                  </a:cxn>
                  <a:cxn ang="0">
                    <a:pos x="9" y="30"/>
                  </a:cxn>
                  <a:cxn ang="0">
                    <a:pos x="5" y="30"/>
                  </a:cxn>
                  <a:cxn ang="0">
                    <a:pos x="1" y="30"/>
                  </a:cxn>
                  <a:cxn ang="0">
                    <a:pos x="0" y="26"/>
                  </a:cxn>
                  <a:cxn ang="0">
                    <a:pos x="0" y="23"/>
                  </a:cxn>
                  <a:cxn ang="0">
                    <a:pos x="1" y="17"/>
                  </a:cxn>
                  <a:cxn ang="0">
                    <a:pos x="3" y="9"/>
                  </a:cxn>
                  <a:cxn ang="0">
                    <a:pos x="7" y="3"/>
                  </a:cxn>
                  <a:cxn ang="0">
                    <a:pos x="11" y="1"/>
                  </a:cxn>
                  <a:cxn ang="0">
                    <a:pos x="13" y="3"/>
                  </a:cxn>
                  <a:cxn ang="0">
                    <a:pos x="23" y="0"/>
                  </a:cxn>
                  <a:cxn ang="0">
                    <a:pos x="23" y="1"/>
                  </a:cxn>
                  <a:cxn ang="0">
                    <a:pos x="23" y="1"/>
                  </a:cxn>
                </a:cxnLst>
                <a:rect l="0" t="0" r="r" b="b"/>
                <a:pathLst>
                  <a:path w="26" h="30">
                    <a:moveTo>
                      <a:pt x="23" y="1"/>
                    </a:moveTo>
                    <a:lnTo>
                      <a:pt x="21" y="5"/>
                    </a:lnTo>
                    <a:lnTo>
                      <a:pt x="17" y="9"/>
                    </a:lnTo>
                    <a:lnTo>
                      <a:pt x="21" y="9"/>
                    </a:lnTo>
                    <a:lnTo>
                      <a:pt x="23" y="11"/>
                    </a:lnTo>
                    <a:lnTo>
                      <a:pt x="26" y="17"/>
                    </a:lnTo>
                    <a:lnTo>
                      <a:pt x="15" y="30"/>
                    </a:lnTo>
                    <a:lnTo>
                      <a:pt x="11" y="30"/>
                    </a:lnTo>
                    <a:lnTo>
                      <a:pt x="9" y="30"/>
                    </a:lnTo>
                    <a:lnTo>
                      <a:pt x="5" y="30"/>
                    </a:lnTo>
                    <a:lnTo>
                      <a:pt x="1" y="30"/>
                    </a:lnTo>
                    <a:lnTo>
                      <a:pt x="0" y="26"/>
                    </a:lnTo>
                    <a:lnTo>
                      <a:pt x="0" y="23"/>
                    </a:lnTo>
                    <a:lnTo>
                      <a:pt x="1" y="17"/>
                    </a:lnTo>
                    <a:lnTo>
                      <a:pt x="3" y="9"/>
                    </a:lnTo>
                    <a:lnTo>
                      <a:pt x="7" y="3"/>
                    </a:lnTo>
                    <a:lnTo>
                      <a:pt x="11" y="1"/>
                    </a:lnTo>
                    <a:lnTo>
                      <a:pt x="13" y="3"/>
                    </a:lnTo>
                    <a:lnTo>
                      <a:pt x="23" y="0"/>
                    </a:lnTo>
                    <a:lnTo>
                      <a:pt x="23" y="1"/>
                    </a:lnTo>
                    <a:lnTo>
                      <a:pt x="23" y="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577" name="Freeform 205"/>
              <p:cNvSpPr>
                <a:spLocks noEditPoints="1"/>
              </p:cNvSpPr>
              <p:nvPr/>
            </p:nvSpPr>
            <p:spPr bwMode="gray">
              <a:xfrm>
                <a:off x="2827" y="1829"/>
                <a:ext cx="56" cy="73"/>
              </a:xfrm>
              <a:custGeom>
                <a:avLst/>
                <a:gdLst/>
                <a:ahLst/>
                <a:cxnLst>
                  <a:cxn ang="0">
                    <a:pos x="21" y="60"/>
                  </a:cxn>
                  <a:cxn ang="0">
                    <a:pos x="25" y="56"/>
                  </a:cxn>
                  <a:cxn ang="0">
                    <a:pos x="29" y="60"/>
                  </a:cxn>
                  <a:cxn ang="0">
                    <a:pos x="35" y="66"/>
                  </a:cxn>
                  <a:cxn ang="0">
                    <a:pos x="35" y="60"/>
                  </a:cxn>
                  <a:cxn ang="0">
                    <a:pos x="29" y="50"/>
                  </a:cxn>
                  <a:cxn ang="0">
                    <a:pos x="29" y="43"/>
                  </a:cxn>
                  <a:cxn ang="0">
                    <a:pos x="33" y="37"/>
                  </a:cxn>
                  <a:cxn ang="0">
                    <a:pos x="37" y="33"/>
                  </a:cxn>
                  <a:cxn ang="0">
                    <a:pos x="33" y="31"/>
                  </a:cxn>
                  <a:cxn ang="0">
                    <a:pos x="31" y="23"/>
                  </a:cxn>
                  <a:cxn ang="0">
                    <a:pos x="25" y="18"/>
                  </a:cxn>
                  <a:cxn ang="0">
                    <a:pos x="29" y="16"/>
                  </a:cxn>
                  <a:cxn ang="0">
                    <a:pos x="33" y="6"/>
                  </a:cxn>
                  <a:cxn ang="0">
                    <a:pos x="27" y="2"/>
                  </a:cxn>
                  <a:cxn ang="0">
                    <a:pos x="21" y="10"/>
                  </a:cxn>
                  <a:cxn ang="0">
                    <a:pos x="14" y="14"/>
                  </a:cxn>
                  <a:cxn ang="0">
                    <a:pos x="6" y="18"/>
                  </a:cxn>
                  <a:cxn ang="0">
                    <a:pos x="4" y="23"/>
                  </a:cxn>
                  <a:cxn ang="0">
                    <a:pos x="8" y="20"/>
                  </a:cxn>
                  <a:cxn ang="0">
                    <a:pos x="10" y="23"/>
                  </a:cxn>
                  <a:cxn ang="0">
                    <a:pos x="14" y="22"/>
                  </a:cxn>
                  <a:cxn ang="0">
                    <a:pos x="16" y="18"/>
                  </a:cxn>
                  <a:cxn ang="0">
                    <a:pos x="19" y="22"/>
                  </a:cxn>
                  <a:cxn ang="0">
                    <a:pos x="17" y="25"/>
                  </a:cxn>
                  <a:cxn ang="0">
                    <a:pos x="14" y="27"/>
                  </a:cxn>
                  <a:cxn ang="0">
                    <a:pos x="0" y="31"/>
                  </a:cxn>
                  <a:cxn ang="0">
                    <a:pos x="0" y="39"/>
                  </a:cxn>
                  <a:cxn ang="0">
                    <a:pos x="6" y="41"/>
                  </a:cxn>
                  <a:cxn ang="0">
                    <a:pos x="4" y="48"/>
                  </a:cxn>
                  <a:cxn ang="0">
                    <a:pos x="10" y="56"/>
                  </a:cxn>
                  <a:cxn ang="0">
                    <a:pos x="10" y="60"/>
                  </a:cxn>
                  <a:cxn ang="0">
                    <a:pos x="46" y="64"/>
                  </a:cxn>
                  <a:cxn ang="0">
                    <a:pos x="40" y="68"/>
                  </a:cxn>
                  <a:cxn ang="0">
                    <a:pos x="42" y="73"/>
                  </a:cxn>
                  <a:cxn ang="0">
                    <a:pos x="50" y="71"/>
                  </a:cxn>
                  <a:cxn ang="0">
                    <a:pos x="56" y="66"/>
                  </a:cxn>
                  <a:cxn ang="0">
                    <a:pos x="54" y="64"/>
                  </a:cxn>
                  <a:cxn ang="0">
                    <a:pos x="50" y="37"/>
                  </a:cxn>
                  <a:cxn ang="0">
                    <a:pos x="48" y="43"/>
                  </a:cxn>
                  <a:cxn ang="0">
                    <a:pos x="42" y="43"/>
                  </a:cxn>
                  <a:cxn ang="0">
                    <a:pos x="37" y="48"/>
                  </a:cxn>
                  <a:cxn ang="0">
                    <a:pos x="40" y="54"/>
                  </a:cxn>
                  <a:cxn ang="0">
                    <a:pos x="42" y="58"/>
                  </a:cxn>
                  <a:cxn ang="0">
                    <a:pos x="48" y="58"/>
                  </a:cxn>
                  <a:cxn ang="0">
                    <a:pos x="50" y="58"/>
                  </a:cxn>
                  <a:cxn ang="0">
                    <a:pos x="56" y="48"/>
                  </a:cxn>
                  <a:cxn ang="0">
                    <a:pos x="52" y="37"/>
                  </a:cxn>
                </a:cxnLst>
                <a:rect l="0" t="0" r="r" b="b"/>
                <a:pathLst>
                  <a:path w="56" h="73">
                    <a:moveTo>
                      <a:pt x="10" y="60"/>
                    </a:moveTo>
                    <a:lnTo>
                      <a:pt x="21" y="60"/>
                    </a:lnTo>
                    <a:lnTo>
                      <a:pt x="23" y="54"/>
                    </a:lnTo>
                    <a:lnTo>
                      <a:pt x="25" y="56"/>
                    </a:lnTo>
                    <a:lnTo>
                      <a:pt x="27" y="58"/>
                    </a:lnTo>
                    <a:lnTo>
                      <a:pt x="29" y="60"/>
                    </a:lnTo>
                    <a:lnTo>
                      <a:pt x="33" y="60"/>
                    </a:lnTo>
                    <a:lnTo>
                      <a:pt x="35" y="66"/>
                    </a:lnTo>
                    <a:lnTo>
                      <a:pt x="37" y="70"/>
                    </a:lnTo>
                    <a:lnTo>
                      <a:pt x="35" y="60"/>
                    </a:lnTo>
                    <a:lnTo>
                      <a:pt x="33" y="50"/>
                    </a:lnTo>
                    <a:lnTo>
                      <a:pt x="29" y="50"/>
                    </a:lnTo>
                    <a:lnTo>
                      <a:pt x="27" y="50"/>
                    </a:lnTo>
                    <a:lnTo>
                      <a:pt x="29" y="43"/>
                    </a:lnTo>
                    <a:lnTo>
                      <a:pt x="31" y="35"/>
                    </a:lnTo>
                    <a:lnTo>
                      <a:pt x="33" y="37"/>
                    </a:lnTo>
                    <a:lnTo>
                      <a:pt x="37" y="37"/>
                    </a:lnTo>
                    <a:lnTo>
                      <a:pt x="37" y="33"/>
                    </a:lnTo>
                    <a:lnTo>
                      <a:pt x="37" y="31"/>
                    </a:lnTo>
                    <a:lnTo>
                      <a:pt x="33" y="31"/>
                    </a:lnTo>
                    <a:lnTo>
                      <a:pt x="31" y="31"/>
                    </a:lnTo>
                    <a:lnTo>
                      <a:pt x="31" y="23"/>
                    </a:lnTo>
                    <a:lnTo>
                      <a:pt x="31" y="18"/>
                    </a:lnTo>
                    <a:lnTo>
                      <a:pt x="25" y="18"/>
                    </a:lnTo>
                    <a:lnTo>
                      <a:pt x="23" y="16"/>
                    </a:lnTo>
                    <a:lnTo>
                      <a:pt x="29" y="16"/>
                    </a:lnTo>
                    <a:lnTo>
                      <a:pt x="33" y="12"/>
                    </a:lnTo>
                    <a:lnTo>
                      <a:pt x="33" y="6"/>
                    </a:lnTo>
                    <a:lnTo>
                      <a:pt x="33" y="0"/>
                    </a:lnTo>
                    <a:lnTo>
                      <a:pt x="27" y="2"/>
                    </a:lnTo>
                    <a:lnTo>
                      <a:pt x="23" y="6"/>
                    </a:lnTo>
                    <a:lnTo>
                      <a:pt x="21" y="10"/>
                    </a:lnTo>
                    <a:lnTo>
                      <a:pt x="19" y="14"/>
                    </a:lnTo>
                    <a:lnTo>
                      <a:pt x="14" y="14"/>
                    </a:lnTo>
                    <a:lnTo>
                      <a:pt x="10" y="14"/>
                    </a:lnTo>
                    <a:lnTo>
                      <a:pt x="6" y="18"/>
                    </a:lnTo>
                    <a:lnTo>
                      <a:pt x="2" y="22"/>
                    </a:lnTo>
                    <a:lnTo>
                      <a:pt x="4" y="23"/>
                    </a:lnTo>
                    <a:lnTo>
                      <a:pt x="6" y="25"/>
                    </a:lnTo>
                    <a:lnTo>
                      <a:pt x="8" y="20"/>
                    </a:lnTo>
                    <a:lnTo>
                      <a:pt x="12" y="20"/>
                    </a:lnTo>
                    <a:lnTo>
                      <a:pt x="10" y="23"/>
                    </a:lnTo>
                    <a:lnTo>
                      <a:pt x="12" y="25"/>
                    </a:lnTo>
                    <a:lnTo>
                      <a:pt x="14" y="22"/>
                    </a:lnTo>
                    <a:lnTo>
                      <a:pt x="12" y="18"/>
                    </a:lnTo>
                    <a:lnTo>
                      <a:pt x="16" y="18"/>
                    </a:lnTo>
                    <a:lnTo>
                      <a:pt x="19" y="18"/>
                    </a:lnTo>
                    <a:lnTo>
                      <a:pt x="19" y="22"/>
                    </a:lnTo>
                    <a:lnTo>
                      <a:pt x="19" y="25"/>
                    </a:lnTo>
                    <a:lnTo>
                      <a:pt x="17" y="25"/>
                    </a:lnTo>
                    <a:lnTo>
                      <a:pt x="16" y="23"/>
                    </a:lnTo>
                    <a:lnTo>
                      <a:pt x="14" y="27"/>
                    </a:lnTo>
                    <a:lnTo>
                      <a:pt x="12" y="31"/>
                    </a:lnTo>
                    <a:lnTo>
                      <a:pt x="0" y="31"/>
                    </a:lnTo>
                    <a:lnTo>
                      <a:pt x="0" y="35"/>
                    </a:lnTo>
                    <a:lnTo>
                      <a:pt x="0" y="39"/>
                    </a:lnTo>
                    <a:lnTo>
                      <a:pt x="4" y="39"/>
                    </a:lnTo>
                    <a:lnTo>
                      <a:pt x="6" y="41"/>
                    </a:lnTo>
                    <a:lnTo>
                      <a:pt x="6" y="45"/>
                    </a:lnTo>
                    <a:lnTo>
                      <a:pt x="4" y="48"/>
                    </a:lnTo>
                    <a:lnTo>
                      <a:pt x="4" y="54"/>
                    </a:lnTo>
                    <a:lnTo>
                      <a:pt x="10" y="56"/>
                    </a:lnTo>
                    <a:lnTo>
                      <a:pt x="10" y="58"/>
                    </a:lnTo>
                    <a:lnTo>
                      <a:pt x="10" y="60"/>
                    </a:lnTo>
                    <a:close/>
                    <a:moveTo>
                      <a:pt x="50" y="64"/>
                    </a:moveTo>
                    <a:lnTo>
                      <a:pt x="46" y="64"/>
                    </a:lnTo>
                    <a:lnTo>
                      <a:pt x="40" y="66"/>
                    </a:lnTo>
                    <a:lnTo>
                      <a:pt x="40" y="68"/>
                    </a:lnTo>
                    <a:lnTo>
                      <a:pt x="40" y="71"/>
                    </a:lnTo>
                    <a:lnTo>
                      <a:pt x="42" y="73"/>
                    </a:lnTo>
                    <a:lnTo>
                      <a:pt x="46" y="73"/>
                    </a:lnTo>
                    <a:lnTo>
                      <a:pt x="50" y="71"/>
                    </a:lnTo>
                    <a:lnTo>
                      <a:pt x="56" y="68"/>
                    </a:lnTo>
                    <a:lnTo>
                      <a:pt x="56" y="66"/>
                    </a:lnTo>
                    <a:lnTo>
                      <a:pt x="56" y="64"/>
                    </a:lnTo>
                    <a:lnTo>
                      <a:pt x="54" y="64"/>
                    </a:lnTo>
                    <a:lnTo>
                      <a:pt x="50" y="64"/>
                    </a:lnTo>
                    <a:close/>
                    <a:moveTo>
                      <a:pt x="50" y="37"/>
                    </a:moveTo>
                    <a:lnTo>
                      <a:pt x="46" y="43"/>
                    </a:lnTo>
                    <a:lnTo>
                      <a:pt x="48" y="43"/>
                    </a:lnTo>
                    <a:lnTo>
                      <a:pt x="48" y="47"/>
                    </a:lnTo>
                    <a:lnTo>
                      <a:pt x="42" y="43"/>
                    </a:lnTo>
                    <a:lnTo>
                      <a:pt x="40" y="45"/>
                    </a:lnTo>
                    <a:lnTo>
                      <a:pt x="37" y="48"/>
                    </a:lnTo>
                    <a:lnTo>
                      <a:pt x="39" y="52"/>
                    </a:lnTo>
                    <a:lnTo>
                      <a:pt x="40" y="54"/>
                    </a:lnTo>
                    <a:lnTo>
                      <a:pt x="42" y="58"/>
                    </a:lnTo>
                    <a:lnTo>
                      <a:pt x="42" y="58"/>
                    </a:lnTo>
                    <a:lnTo>
                      <a:pt x="42" y="58"/>
                    </a:lnTo>
                    <a:lnTo>
                      <a:pt x="48" y="58"/>
                    </a:lnTo>
                    <a:lnTo>
                      <a:pt x="48" y="60"/>
                    </a:lnTo>
                    <a:lnTo>
                      <a:pt x="50" y="58"/>
                    </a:lnTo>
                    <a:lnTo>
                      <a:pt x="56" y="56"/>
                    </a:lnTo>
                    <a:lnTo>
                      <a:pt x="56" y="48"/>
                    </a:lnTo>
                    <a:lnTo>
                      <a:pt x="56" y="37"/>
                    </a:lnTo>
                    <a:lnTo>
                      <a:pt x="52" y="37"/>
                    </a:lnTo>
                    <a:lnTo>
                      <a:pt x="50" y="3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grpSp>
        <p:sp>
          <p:nvSpPr>
            <p:cNvPr id="295" name="Freeform 206"/>
            <p:cNvSpPr>
              <a:spLocks/>
            </p:cNvSpPr>
            <p:nvPr/>
          </p:nvSpPr>
          <p:spPr bwMode="gray">
            <a:xfrm>
              <a:off x="4705" y="1425"/>
              <a:ext cx="66" cy="40"/>
            </a:xfrm>
            <a:custGeom>
              <a:avLst/>
              <a:gdLst/>
              <a:ahLst/>
              <a:cxnLst>
                <a:cxn ang="0">
                  <a:pos x="59" y="42"/>
                </a:cxn>
                <a:cxn ang="0">
                  <a:pos x="61" y="40"/>
                </a:cxn>
                <a:cxn ang="0">
                  <a:pos x="65" y="36"/>
                </a:cxn>
                <a:cxn ang="0">
                  <a:pos x="67" y="34"/>
                </a:cxn>
                <a:cxn ang="0">
                  <a:pos x="67" y="31"/>
                </a:cxn>
                <a:cxn ang="0">
                  <a:pos x="73" y="29"/>
                </a:cxn>
                <a:cxn ang="0">
                  <a:pos x="75" y="29"/>
                </a:cxn>
                <a:cxn ang="0">
                  <a:pos x="73" y="25"/>
                </a:cxn>
                <a:cxn ang="0">
                  <a:pos x="71" y="21"/>
                </a:cxn>
                <a:cxn ang="0">
                  <a:pos x="67" y="17"/>
                </a:cxn>
                <a:cxn ang="0">
                  <a:pos x="63" y="15"/>
                </a:cxn>
                <a:cxn ang="0">
                  <a:pos x="59" y="15"/>
                </a:cxn>
                <a:cxn ang="0">
                  <a:pos x="56" y="13"/>
                </a:cxn>
                <a:cxn ang="0">
                  <a:pos x="50" y="9"/>
                </a:cxn>
                <a:cxn ang="0">
                  <a:pos x="46" y="9"/>
                </a:cxn>
                <a:cxn ang="0">
                  <a:pos x="44" y="8"/>
                </a:cxn>
                <a:cxn ang="0">
                  <a:pos x="40" y="6"/>
                </a:cxn>
                <a:cxn ang="0">
                  <a:pos x="36" y="6"/>
                </a:cxn>
                <a:cxn ang="0">
                  <a:pos x="35" y="4"/>
                </a:cxn>
                <a:cxn ang="0">
                  <a:pos x="31" y="2"/>
                </a:cxn>
                <a:cxn ang="0">
                  <a:pos x="25" y="0"/>
                </a:cxn>
                <a:cxn ang="0">
                  <a:pos x="23" y="2"/>
                </a:cxn>
                <a:cxn ang="0">
                  <a:pos x="17" y="4"/>
                </a:cxn>
                <a:cxn ang="0">
                  <a:pos x="11" y="8"/>
                </a:cxn>
                <a:cxn ang="0">
                  <a:pos x="10" y="9"/>
                </a:cxn>
                <a:cxn ang="0">
                  <a:pos x="6" y="13"/>
                </a:cxn>
                <a:cxn ang="0">
                  <a:pos x="2" y="13"/>
                </a:cxn>
                <a:cxn ang="0">
                  <a:pos x="0" y="13"/>
                </a:cxn>
                <a:cxn ang="0">
                  <a:pos x="0" y="13"/>
                </a:cxn>
                <a:cxn ang="0">
                  <a:pos x="0" y="15"/>
                </a:cxn>
                <a:cxn ang="0">
                  <a:pos x="2" y="17"/>
                </a:cxn>
                <a:cxn ang="0">
                  <a:pos x="4" y="23"/>
                </a:cxn>
                <a:cxn ang="0">
                  <a:pos x="6" y="25"/>
                </a:cxn>
                <a:cxn ang="0">
                  <a:pos x="8" y="29"/>
                </a:cxn>
                <a:cxn ang="0">
                  <a:pos x="8" y="34"/>
                </a:cxn>
                <a:cxn ang="0">
                  <a:pos x="11" y="36"/>
                </a:cxn>
                <a:cxn ang="0">
                  <a:pos x="15" y="38"/>
                </a:cxn>
                <a:cxn ang="0">
                  <a:pos x="19" y="42"/>
                </a:cxn>
                <a:cxn ang="0">
                  <a:pos x="19" y="42"/>
                </a:cxn>
                <a:cxn ang="0">
                  <a:pos x="21" y="44"/>
                </a:cxn>
                <a:cxn ang="0">
                  <a:pos x="23" y="46"/>
                </a:cxn>
                <a:cxn ang="0">
                  <a:pos x="27" y="46"/>
                </a:cxn>
                <a:cxn ang="0">
                  <a:pos x="29" y="46"/>
                </a:cxn>
                <a:cxn ang="0">
                  <a:pos x="33" y="40"/>
                </a:cxn>
                <a:cxn ang="0">
                  <a:pos x="35" y="38"/>
                </a:cxn>
                <a:cxn ang="0">
                  <a:pos x="36" y="38"/>
                </a:cxn>
                <a:cxn ang="0">
                  <a:pos x="40" y="40"/>
                </a:cxn>
                <a:cxn ang="0">
                  <a:pos x="46" y="42"/>
                </a:cxn>
                <a:cxn ang="0">
                  <a:pos x="50" y="44"/>
                </a:cxn>
                <a:cxn ang="0">
                  <a:pos x="56" y="42"/>
                </a:cxn>
                <a:cxn ang="0">
                  <a:pos x="59" y="42"/>
                </a:cxn>
              </a:cxnLst>
              <a:rect l="0" t="0" r="r" b="b"/>
              <a:pathLst>
                <a:path w="75" h="46">
                  <a:moveTo>
                    <a:pt x="59" y="42"/>
                  </a:moveTo>
                  <a:lnTo>
                    <a:pt x="61" y="40"/>
                  </a:lnTo>
                  <a:lnTo>
                    <a:pt x="65" y="36"/>
                  </a:lnTo>
                  <a:lnTo>
                    <a:pt x="67" y="34"/>
                  </a:lnTo>
                  <a:lnTo>
                    <a:pt x="67" y="31"/>
                  </a:lnTo>
                  <a:lnTo>
                    <a:pt x="73" y="29"/>
                  </a:lnTo>
                  <a:lnTo>
                    <a:pt x="75" y="29"/>
                  </a:lnTo>
                  <a:lnTo>
                    <a:pt x="73" y="25"/>
                  </a:lnTo>
                  <a:lnTo>
                    <a:pt x="71" y="21"/>
                  </a:lnTo>
                  <a:lnTo>
                    <a:pt x="67" y="17"/>
                  </a:lnTo>
                  <a:lnTo>
                    <a:pt x="63" y="15"/>
                  </a:lnTo>
                  <a:lnTo>
                    <a:pt x="59" y="15"/>
                  </a:lnTo>
                  <a:lnTo>
                    <a:pt x="56" y="13"/>
                  </a:lnTo>
                  <a:lnTo>
                    <a:pt x="50" y="9"/>
                  </a:lnTo>
                  <a:lnTo>
                    <a:pt x="46" y="9"/>
                  </a:lnTo>
                  <a:lnTo>
                    <a:pt x="44" y="8"/>
                  </a:lnTo>
                  <a:lnTo>
                    <a:pt x="40" y="6"/>
                  </a:lnTo>
                  <a:lnTo>
                    <a:pt x="36" y="6"/>
                  </a:lnTo>
                  <a:lnTo>
                    <a:pt x="35" y="4"/>
                  </a:lnTo>
                  <a:lnTo>
                    <a:pt x="31" y="2"/>
                  </a:lnTo>
                  <a:lnTo>
                    <a:pt x="25" y="0"/>
                  </a:lnTo>
                  <a:lnTo>
                    <a:pt x="23" y="2"/>
                  </a:lnTo>
                  <a:lnTo>
                    <a:pt x="17" y="4"/>
                  </a:lnTo>
                  <a:lnTo>
                    <a:pt x="11" y="8"/>
                  </a:lnTo>
                  <a:lnTo>
                    <a:pt x="10" y="9"/>
                  </a:lnTo>
                  <a:lnTo>
                    <a:pt x="6" y="13"/>
                  </a:lnTo>
                  <a:lnTo>
                    <a:pt x="2" y="13"/>
                  </a:lnTo>
                  <a:lnTo>
                    <a:pt x="0" y="13"/>
                  </a:lnTo>
                  <a:lnTo>
                    <a:pt x="0" y="13"/>
                  </a:lnTo>
                  <a:lnTo>
                    <a:pt x="0" y="15"/>
                  </a:lnTo>
                  <a:lnTo>
                    <a:pt x="2" y="17"/>
                  </a:lnTo>
                  <a:lnTo>
                    <a:pt x="4" y="23"/>
                  </a:lnTo>
                  <a:lnTo>
                    <a:pt x="6" y="25"/>
                  </a:lnTo>
                  <a:lnTo>
                    <a:pt x="8" y="29"/>
                  </a:lnTo>
                  <a:lnTo>
                    <a:pt x="8" y="34"/>
                  </a:lnTo>
                  <a:lnTo>
                    <a:pt x="11" y="36"/>
                  </a:lnTo>
                  <a:lnTo>
                    <a:pt x="15" y="38"/>
                  </a:lnTo>
                  <a:lnTo>
                    <a:pt x="19" y="42"/>
                  </a:lnTo>
                  <a:lnTo>
                    <a:pt x="19" y="42"/>
                  </a:lnTo>
                  <a:lnTo>
                    <a:pt x="21" y="44"/>
                  </a:lnTo>
                  <a:lnTo>
                    <a:pt x="23" y="46"/>
                  </a:lnTo>
                  <a:lnTo>
                    <a:pt x="27" y="46"/>
                  </a:lnTo>
                  <a:lnTo>
                    <a:pt x="29" y="46"/>
                  </a:lnTo>
                  <a:lnTo>
                    <a:pt x="33" y="40"/>
                  </a:lnTo>
                  <a:lnTo>
                    <a:pt x="35" y="38"/>
                  </a:lnTo>
                  <a:lnTo>
                    <a:pt x="36" y="38"/>
                  </a:lnTo>
                  <a:lnTo>
                    <a:pt x="40" y="40"/>
                  </a:lnTo>
                  <a:lnTo>
                    <a:pt x="46" y="42"/>
                  </a:lnTo>
                  <a:lnTo>
                    <a:pt x="50" y="44"/>
                  </a:lnTo>
                  <a:lnTo>
                    <a:pt x="56" y="42"/>
                  </a:lnTo>
                  <a:lnTo>
                    <a:pt x="59" y="4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296" name="Freeform 207"/>
            <p:cNvSpPr>
              <a:spLocks noEditPoints="1"/>
            </p:cNvSpPr>
            <p:nvPr/>
          </p:nvSpPr>
          <p:spPr bwMode="gray">
            <a:xfrm>
              <a:off x="4925" y="1673"/>
              <a:ext cx="26" cy="15"/>
            </a:xfrm>
            <a:custGeom>
              <a:avLst/>
              <a:gdLst/>
              <a:ahLst/>
              <a:cxnLst>
                <a:cxn ang="0">
                  <a:pos x="20" y="13"/>
                </a:cxn>
                <a:cxn ang="0">
                  <a:pos x="18" y="15"/>
                </a:cxn>
                <a:cxn ang="0">
                  <a:pos x="16" y="17"/>
                </a:cxn>
                <a:cxn ang="0">
                  <a:pos x="10" y="17"/>
                </a:cxn>
                <a:cxn ang="0">
                  <a:pos x="4" y="17"/>
                </a:cxn>
                <a:cxn ang="0">
                  <a:pos x="2" y="15"/>
                </a:cxn>
                <a:cxn ang="0">
                  <a:pos x="0" y="13"/>
                </a:cxn>
                <a:cxn ang="0">
                  <a:pos x="0" y="12"/>
                </a:cxn>
                <a:cxn ang="0">
                  <a:pos x="2" y="12"/>
                </a:cxn>
                <a:cxn ang="0">
                  <a:pos x="4" y="13"/>
                </a:cxn>
                <a:cxn ang="0">
                  <a:pos x="8" y="13"/>
                </a:cxn>
                <a:cxn ang="0">
                  <a:pos x="10" y="12"/>
                </a:cxn>
                <a:cxn ang="0">
                  <a:pos x="10" y="12"/>
                </a:cxn>
                <a:cxn ang="0">
                  <a:pos x="12" y="10"/>
                </a:cxn>
                <a:cxn ang="0">
                  <a:pos x="14" y="12"/>
                </a:cxn>
                <a:cxn ang="0">
                  <a:pos x="16" y="12"/>
                </a:cxn>
                <a:cxn ang="0">
                  <a:pos x="20" y="13"/>
                </a:cxn>
                <a:cxn ang="0">
                  <a:pos x="20" y="13"/>
                </a:cxn>
                <a:cxn ang="0">
                  <a:pos x="25" y="4"/>
                </a:cxn>
                <a:cxn ang="0">
                  <a:pos x="29" y="0"/>
                </a:cxn>
                <a:cxn ang="0">
                  <a:pos x="25" y="4"/>
                </a:cxn>
                <a:cxn ang="0">
                  <a:pos x="22" y="6"/>
                </a:cxn>
                <a:cxn ang="0">
                  <a:pos x="12" y="8"/>
                </a:cxn>
                <a:cxn ang="0">
                  <a:pos x="2" y="10"/>
                </a:cxn>
                <a:cxn ang="0">
                  <a:pos x="2" y="10"/>
                </a:cxn>
                <a:cxn ang="0">
                  <a:pos x="2" y="12"/>
                </a:cxn>
                <a:cxn ang="0">
                  <a:pos x="4" y="13"/>
                </a:cxn>
                <a:cxn ang="0">
                  <a:pos x="8" y="13"/>
                </a:cxn>
                <a:cxn ang="0">
                  <a:pos x="10" y="12"/>
                </a:cxn>
                <a:cxn ang="0">
                  <a:pos x="10" y="12"/>
                </a:cxn>
                <a:cxn ang="0">
                  <a:pos x="12" y="10"/>
                </a:cxn>
                <a:cxn ang="0">
                  <a:pos x="14" y="12"/>
                </a:cxn>
                <a:cxn ang="0">
                  <a:pos x="16" y="12"/>
                </a:cxn>
                <a:cxn ang="0">
                  <a:pos x="20" y="13"/>
                </a:cxn>
              </a:cxnLst>
              <a:rect l="0" t="0" r="r" b="b"/>
              <a:pathLst>
                <a:path w="29" h="17">
                  <a:moveTo>
                    <a:pt x="20" y="13"/>
                  </a:moveTo>
                  <a:lnTo>
                    <a:pt x="18" y="15"/>
                  </a:lnTo>
                  <a:lnTo>
                    <a:pt x="16" y="17"/>
                  </a:lnTo>
                  <a:lnTo>
                    <a:pt x="10" y="17"/>
                  </a:lnTo>
                  <a:lnTo>
                    <a:pt x="4" y="17"/>
                  </a:lnTo>
                  <a:lnTo>
                    <a:pt x="2" y="15"/>
                  </a:lnTo>
                  <a:lnTo>
                    <a:pt x="0" y="13"/>
                  </a:lnTo>
                  <a:lnTo>
                    <a:pt x="0" y="12"/>
                  </a:lnTo>
                  <a:lnTo>
                    <a:pt x="2" y="12"/>
                  </a:lnTo>
                  <a:lnTo>
                    <a:pt x="4" y="13"/>
                  </a:lnTo>
                  <a:lnTo>
                    <a:pt x="8" y="13"/>
                  </a:lnTo>
                  <a:lnTo>
                    <a:pt x="10" y="12"/>
                  </a:lnTo>
                  <a:lnTo>
                    <a:pt x="10" y="12"/>
                  </a:lnTo>
                  <a:lnTo>
                    <a:pt x="12" y="10"/>
                  </a:lnTo>
                  <a:lnTo>
                    <a:pt x="14" y="12"/>
                  </a:lnTo>
                  <a:lnTo>
                    <a:pt x="16" y="12"/>
                  </a:lnTo>
                  <a:lnTo>
                    <a:pt x="20" y="13"/>
                  </a:lnTo>
                  <a:close/>
                  <a:moveTo>
                    <a:pt x="20" y="13"/>
                  </a:moveTo>
                  <a:lnTo>
                    <a:pt x="25" y="4"/>
                  </a:lnTo>
                  <a:lnTo>
                    <a:pt x="29" y="0"/>
                  </a:lnTo>
                  <a:lnTo>
                    <a:pt x="25" y="4"/>
                  </a:lnTo>
                  <a:lnTo>
                    <a:pt x="22" y="6"/>
                  </a:lnTo>
                  <a:lnTo>
                    <a:pt x="12" y="8"/>
                  </a:lnTo>
                  <a:lnTo>
                    <a:pt x="2" y="10"/>
                  </a:lnTo>
                  <a:lnTo>
                    <a:pt x="2" y="10"/>
                  </a:lnTo>
                  <a:lnTo>
                    <a:pt x="2" y="12"/>
                  </a:lnTo>
                  <a:lnTo>
                    <a:pt x="4" y="13"/>
                  </a:lnTo>
                  <a:lnTo>
                    <a:pt x="8" y="13"/>
                  </a:lnTo>
                  <a:lnTo>
                    <a:pt x="10" y="12"/>
                  </a:lnTo>
                  <a:lnTo>
                    <a:pt x="10" y="12"/>
                  </a:lnTo>
                  <a:lnTo>
                    <a:pt x="12" y="10"/>
                  </a:lnTo>
                  <a:lnTo>
                    <a:pt x="14" y="12"/>
                  </a:lnTo>
                  <a:lnTo>
                    <a:pt x="16" y="12"/>
                  </a:lnTo>
                  <a:lnTo>
                    <a:pt x="20" y="1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297" name="Freeform 208"/>
            <p:cNvSpPr>
              <a:spLocks noEditPoints="1"/>
            </p:cNvSpPr>
            <p:nvPr/>
          </p:nvSpPr>
          <p:spPr bwMode="gray">
            <a:xfrm>
              <a:off x="3637" y="1851"/>
              <a:ext cx="110" cy="49"/>
            </a:xfrm>
            <a:custGeom>
              <a:avLst/>
              <a:gdLst/>
              <a:ahLst/>
              <a:cxnLst>
                <a:cxn ang="0">
                  <a:pos x="19" y="17"/>
                </a:cxn>
                <a:cxn ang="0">
                  <a:pos x="19" y="21"/>
                </a:cxn>
                <a:cxn ang="0">
                  <a:pos x="21" y="24"/>
                </a:cxn>
                <a:cxn ang="0">
                  <a:pos x="17" y="26"/>
                </a:cxn>
                <a:cxn ang="0">
                  <a:pos x="19" y="26"/>
                </a:cxn>
                <a:cxn ang="0">
                  <a:pos x="23" y="23"/>
                </a:cxn>
                <a:cxn ang="0">
                  <a:pos x="25" y="19"/>
                </a:cxn>
                <a:cxn ang="0">
                  <a:pos x="21" y="19"/>
                </a:cxn>
                <a:cxn ang="0">
                  <a:pos x="19" y="17"/>
                </a:cxn>
                <a:cxn ang="0">
                  <a:pos x="19" y="0"/>
                </a:cxn>
                <a:cxn ang="0">
                  <a:pos x="11" y="3"/>
                </a:cxn>
                <a:cxn ang="0">
                  <a:pos x="6" y="9"/>
                </a:cxn>
                <a:cxn ang="0">
                  <a:pos x="2" y="15"/>
                </a:cxn>
                <a:cxn ang="0">
                  <a:pos x="0" y="21"/>
                </a:cxn>
                <a:cxn ang="0">
                  <a:pos x="4" y="21"/>
                </a:cxn>
                <a:cxn ang="0">
                  <a:pos x="9" y="19"/>
                </a:cxn>
                <a:cxn ang="0">
                  <a:pos x="9" y="15"/>
                </a:cxn>
                <a:cxn ang="0">
                  <a:pos x="15" y="11"/>
                </a:cxn>
                <a:cxn ang="0">
                  <a:pos x="21" y="5"/>
                </a:cxn>
                <a:cxn ang="0">
                  <a:pos x="27" y="5"/>
                </a:cxn>
                <a:cxn ang="0">
                  <a:pos x="32" y="7"/>
                </a:cxn>
                <a:cxn ang="0">
                  <a:pos x="34" y="11"/>
                </a:cxn>
                <a:cxn ang="0">
                  <a:pos x="36" y="13"/>
                </a:cxn>
                <a:cxn ang="0">
                  <a:pos x="40" y="13"/>
                </a:cxn>
                <a:cxn ang="0">
                  <a:pos x="44" y="13"/>
                </a:cxn>
                <a:cxn ang="0">
                  <a:pos x="46" y="17"/>
                </a:cxn>
                <a:cxn ang="0">
                  <a:pos x="48" y="17"/>
                </a:cxn>
                <a:cxn ang="0">
                  <a:pos x="52" y="17"/>
                </a:cxn>
                <a:cxn ang="0">
                  <a:pos x="53" y="21"/>
                </a:cxn>
                <a:cxn ang="0">
                  <a:pos x="59" y="26"/>
                </a:cxn>
                <a:cxn ang="0">
                  <a:pos x="65" y="26"/>
                </a:cxn>
                <a:cxn ang="0">
                  <a:pos x="73" y="26"/>
                </a:cxn>
                <a:cxn ang="0">
                  <a:pos x="73" y="28"/>
                </a:cxn>
                <a:cxn ang="0">
                  <a:pos x="73" y="32"/>
                </a:cxn>
                <a:cxn ang="0">
                  <a:pos x="75" y="36"/>
                </a:cxn>
                <a:cxn ang="0">
                  <a:pos x="78" y="40"/>
                </a:cxn>
                <a:cxn ang="0">
                  <a:pos x="84" y="42"/>
                </a:cxn>
                <a:cxn ang="0">
                  <a:pos x="90" y="44"/>
                </a:cxn>
                <a:cxn ang="0">
                  <a:pos x="86" y="49"/>
                </a:cxn>
                <a:cxn ang="0">
                  <a:pos x="84" y="55"/>
                </a:cxn>
                <a:cxn ang="0">
                  <a:pos x="103" y="53"/>
                </a:cxn>
                <a:cxn ang="0">
                  <a:pos x="124" y="49"/>
                </a:cxn>
                <a:cxn ang="0">
                  <a:pos x="123" y="42"/>
                </a:cxn>
                <a:cxn ang="0">
                  <a:pos x="115" y="42"/>
                </a:cxn>
                <a:cxn ang="0">
                  <a:pos x="109" y="42"/>
                </a:cxn>
                <a:cxn ang="0">
                  <a:pos x="107" y="32"/>
                </a:cxn>
                <a:cxn ang="0">
                  <a:pos x="101" y="32"/>
                </a:cxn>
                <a:cxn ang="0">
                  <a:pos x="96" y="32"/>
                </a:cxn>
                <a:cxn ang="0">
                  <a:pos x="94" y="28"/>
                </a:cxn>
                <a:cxn ang="0">
                  <a:pos x="94" y="26"/>
                </a:cxn>
                <a:cxn ang="0">
                  <a:pos x="82" y="21"/>
                </a:cxn>
                <a:cxn ang="0">
                  <a:pos x="71" y="15"/>
                </a:cxn>
                <a:cxn ang="0">
                  <a:pos x="67" y="15"/>
                </a:cxn>
                <a:cxn ang="0">
                  <a:pos x="65" y="15"/>
                </a:cxn>
                <a:cxn ang="0">
                  <a:pos x="61" y="9"/>
                </a:cxn>
                <a:cxn ang="0">
                  <a:pos x="59" y="5"/>
                </a:cxn>
                <a:cxn ang="0">
                  <a:pos x="38" y="1"/>
                </a:cxn>
                <a:cxn ang="0">
                  <a:pos x="19" y="0"/>
                </a:cxn>
              </a:cxnLst>
              <a:rect l="0" t="0" r="r" b="b"/>
              <a:pathLst>
                <a:path w="124" h="55">
                  <a:moveTo>
                    <a:pt x="19" y="17"/>
                  </a:moveTo>
                  <a:lnTo>
                    <a:pt x="19" y="21"/>
                  </a:lnTo>
                  <a:lnTo>
                    <a:pt x="21" y="24"/>
                  </a:lnTo>
                  <a:lnTo>
                    <a:pt x="17" y="26"/>
                  </a:lnTo>
                  <a:lnTo>
                    <a:pt x="19" y="26"/>
                  </a:lnTo>
                  <a:lnTo>
                    <a:pt x="23" y="23"/>
                  </a:lnTo>
                  <a:lnTo>
                    <a:pt x="25" y="19"/>
                  </a:lnTo>
                  <a:lnTo>
                    <a:pt x="21" y="19"/>
                  </a:lnTo>
                  <a:lnTo>
                    <a:pt x="19" y="17"/>
                  </a:lnTo>
                  <a:close/>
                  <a:moveTo>
                    <a:pt x="19" y="0"/>
                  </a:moveTo>
                  <a:lnTo>
                    <a:pt x="11" y="3"/>
                  </a:lnTo>
                  <a:lnTo>
                    <a:pt x="6" y="9"/>
                  </a:lnTo>
                  <a:lnTo>
                    <a:pt x="2" y="15"/>
                  </a:lnTo>
                  <a:lnTo>
                    <a:pt x="0" y="21"/>
                  </a:lnTo>
                  <a:lnTo>
                    <a:pt x="4" y="21"/>
                  </a:lnTo>
                  <a:lnTo>
                    <a:pt x="9" y="19"/>
                  </a:lnTo>
                  <a:lnTo>
                    <a:pt x="9" y="15"/>
                  </a:lnTo>
                  <a:lnTo>
                    <a:pt x="15" y="11"/>
                  </a:lnTo>
                  <a:lnTo>
                    <a:pt x="21" y="5"/>
                  </a:lnTo>
                  <a:lnTo>
                    <a:pt x="27" y="5"/>
                  </a:lnTo>
                  <a:lnTo>
                    <a:pt x="32" y="7"/>
                  </a:lnTo>
                  <a:lnTo>
                    <a:pt x="34" y="11"/>
                  </a:lnTo>
                  <a:lnTo>
                    <a:pt x="36" y="13"/>
                  </a:lnTo>
                  <a:lnTo>
                    <a:pt x="40" y="13"/>
                  </a:lnTo>
                  <a:lnTo>
                    <a:pt x="44" y="13"/>
                  </a:lnTo>
                  <a:lnTo>
                    <a:pt x="46" y="17"/>
                  </a:lnTo>
                  <a:lnTo>
                    <a:pt x="48" y="17"/>
                  </a:lnTo>
                  <a:lnTo>
                    <a:pt x="52" y="17"/>
                  </a:lnTo>
                  <a:lnTo>
                    <a:pt x="53" y="21"/>
                  </a:lnTo>
                  <a:lnTo>
                    <a:pt x="59" y="26"/>
                  </a:lnTo>
                  <a:lnTo>
                    <a:pt x="65" y="26"/>
                  </a:lnTo>
                  <a:lnTo>
                    <a:pt x="73" y="26"/>
                  </a:lnTo>
                  <a:lnTo>
                    <a:pt x="73" y="28"/>
                  </a:lnTo>
                  <a:lnTo>
                    <a:pt x="73" y="32"/>
                  </a:lnTo>
                  <a:lnTo>
                    <a:pt x="75" y="36"/>
                  </a:lnTo>
                  <a:lnTo>
                    <a:pt x="78" y="40"/>
                  </a:lnTo>
                  <a:lnTo>
                    <a:pt x="84" y="42"/>
                  </a:lnTo>
                  <a:lnTo>
                    <a:pt x="90" y="44"/>
                  </a:lnTo>
                  <a:lnTo>
                    <a:pt x="86" y="49"/>
                  </a:lnTo>
                  <a:lnTo>
                    <a:pt x="84" y="55"/>
                  </a:lnTo>
                  <a:lnTo>
                    <a:pt x="103" y="53"/>
                  </a:lnTo>
                  <a:lnTo>
                    <a:pt x="124" y="49"/>
                  </a:lnTo>
                  <a:lnTo>
                    <a:pt x="123" y="42"/>
                  </a:lnTo>
                  <a:lnTo>
                    <a:pt x="115" y="42"/>
                  </a:lnTo>
                  <a:lnTo>
                    <a:pt x="109" y="42"/>
                  </a:lnTo>
                  <a:lnTo>
                    <a:pt x="107" y="32"/>
                  </a:lnTo>
                  <a:lnTo>
                    <a:pt x="101" y="32"/>
                  </a:lnTo>
                  <a:lnTo>
                    <a:pt x="96" y="32"/>
                  </a:lnTo>
                  <a:lnTo>
                    <a:pt x="94" y="28"/>
                  </a:lnTo>
                  <a:lnTo>
                    <a:pt x="94" y="26"/>
                  </a:lnTo>
                  <a:lnTo>
                    <a:pt x="82" y="21"/>
                  </a:lnTo>
                  <a:lnTo>
                    <a:pt x="71" y="15"/>
                  </a:lnTo>
                  <a:lnTo>
                    <a:pt x="67" y="15"/>
                  </a:lnTo>
                  <a:lnTo>
                    <a:pt x="65" y="15"/>
                  </a:lnTo>
                  <a:lnTo>
                    <a:pt x="61" y="9"/>
                  </a:lnTo>
                  <a:lnTo>
                    <a:pt x="59" y="5"/>
                  </a:lnTo>
                  <a:lnTo>
                    <a:pt x="38" y="1"/>
                  </a:lnTo>
                  <a:lnTo>
                    <a:pt x="19"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298" name="Freeform 209"/>
            <p:cNvSpPr>
              <a:spLocks/>
            </p:cNvSpPr>
            <p:nvPr/>
          </p:nvSpPr>
          <p:spPr bwMode="gray">
            <a:xfrm>
              <a:off x="4718" y="1497"/>
              <a:ext cx="68" cy="76"/>
            </a:xfrm>
            <a:custGeom>
              <a:avLst/>
              <a:gdLst/>
              <a:ahLst/>
              <a:cxnLst>
                <a:cxn ang="0">
                  <a:pos x="64" y="85"/>
                </a:cxn>
                <a:cxn ang="0">
                  <a:pos x="64" y="79"/>
                </a:cxn>
                <a:cxn ang="0">
                  <a:pos x="60" y="75"/>
                </a:cxn>
                <a:cxn ang="0">
                  <a:pos x="56" y="73"/>
                </a:cxn>
                <a:cxn ang="0">
                  <a:pos x="52" y="69"/>
                </a:cxn>
                <a:cxn ang="0">
                  <a:pos x="43" y="58"/>
                </a:cxn>
                <a:cxn ang="0">
                  <a:pos x="37" y="50"/>
                </a:cxn>
                <a:cxn ang="0">
                  <a:pos x="33" y="41"/>
                </a:cxn>
                <a:cxn ang="0">
                  <a:pos x="29" y="35"/>
                </a:cxn>
                <a:cxn ang="0">
                  <a:pos x="31" y="29"/>
                </a:cxn>
                <a:cxn ang="0">
                  <a:pos x="37" y="35"/>
                </a:cxn>
                <a:cxn ang="0">
                  <a:pos x="41" y="33"/>
                </a:cxn>
                <a:cxn ang="0">
                  <a:pos x="50" y="35"/>
                </a:cxn>
                <a:cxn ang="0">
                  <a:pos x="60" y="37"/>
                </a:cxn>
                <a:cxn ang="0">
                  <a:pos x="62" y="37"/>
                </a:cxn>
                <a:cxn ang="0">
                  <a:pos x="69" y="41"/>
                </a:cxn>
                <a:cxn ang="0">
                  <a:pos x="75" y="39"/>
                </a:cxn>
                <a:cxn ang="0">
                  <a:pos x="77" y="35"/>
                </a:cxn>
                <a:cxn ang="0">
                  <a:pos x="75" y="29"/>
                </a:cxn>
                <a:cxn ang="0">
                  <a:pos x="75" y="27"/>
                </a:cxn>
                <a:cxn ang="0">
                  <a:pos x="66" y="25"/>
                </a:cxn>
                <a:cxn ang="0">
                  <a:pos x="56" y="20"/>
                </a:cxn>
                <a:cxn ang="0">
                  <a:pos x="46" y="8"/>
                </a:cxn>
                <a:cxn ang="0">
                  <a:pos x="39" y="0"/>
                </a:cxn>
                <a:cxn ang="0">
                  <a:pos x="35" y="4"/>
                </a:cxn>
                <a:cxn ang="0">
                  <a:pos x="31" y="6"/>
                </a:cxn>
                <a:cxn ang="0">
                  <a:pos x="27" y="10"/>
                </a:cxn>
                <a:cxn ang="0">
                  <a:pos x="21" y="21"/>
                </a:cxn>
                <a:cxn ang="0">
                  <a:pos x="16" y="18"/>
                </a:cxn>
                <a:cxn ang="0">
                  <a:pos x="16" y="25"/>
                </a:cxn>
                <a:cxn ang="0">
                  <a:pos x="0" y="29"/>
                </a:cxn>
                <a:cxn ang="0">
                  <a:pos x="2" y="43"/>
                </a:cxn>
                <a:cxn ang="0">
                  <a:pos x="6" y="39"/>
                </a:cxn>
                <a:cxn ang="0">
                  <a:pos x="12" y="37"/>
                </a:cxn>
                <a:cxn ang="0">
                  <a:pos x="14" y="29"/>
                </a:cxn>
                <a:cxn ang="0">
                  <a:pos x="18" y="33"/>
                </a:cxn>
                <a:cxn ang="0">
                  <a:pos x="16" y="45"/>
                </a:cxn>
                <a:cxn ang="0">
                  <a:pos x="21" y="54"/>
                </a:cxn>
                <a:cxn ang="0">
                  <a:pos x="27" y="60"/>
                </a:cxn>
                <a:cxn ang="0">
                  <a:pos x="37" y="64"/>
                </a:cxn>
                <a:cxn ang="0">
                  <a:pos x="44" y="68"/>
                </a:cxn>
                <a:cxn ang="0">
                  <a:pos x="54" y="75"/>
                </a:cxn>
                <a:cxn ang="0">
                  <a:pos x="60" y="79"/>
                </a:cxn>
              </a:cxnLst>
              <a:rect l="0" t="0" r="r" b="b"/>
              <a:pathLst>
                <a:path w="77" h="85">
                  <a:moveTo>
                    <a:pt x="62" y="83"/>
                  </a:moveTo>
                  <a:lnTo>
                    <a:pt x="64" y="85"/>
                  </a:lnTo>
                  <a:lnTo>
                    <a:pt x="66" y="81"/>
                  </a:lnTo>
                  <a:lnTo>
                    <a:pt x="64" y="79"/>
                  </a:lnTo>
                  <a:lnTo>
                    <a:pt x="62" y="77"/>
                  </a:lnTo>
                  <a:lnTo>
                    <a:pt x="60" y="75"/>
                  </a:lnTo>
                  <a:lnTo>
                    <a:pt x="58" y="73"/>
                  </a:lnTo>
                  <a:lnTo>
                    <a:pt x="56" y="73"/>
                  </a:lnTo>
                  <a:lnTo>
                    <a:pt x="52" y="73"/>
                  </a:lnTo>
                  <a:lnTo>
                    <a:pt x="52" y="69"/>
                  </a:lnTo>
                  <a:lnTo>
                    <a:pt x="48" y="64"/>
                  </a:lnTo>
                  <a:lnTo>
                    <a:pt x="43" y="58"/>
                  </a:lnTo>
                  <a:lnTo>
                    <a:pt x="37" y="52"/>
                  </a:lnTo>
                  <a:lnTo>
                    <a:pt x="37" y="50"/>
                  </a:lnTo>
                  <a:lnTo>
                    <a:pt x="37" y="48"/>
                  </a:lnTo>
                  <a:lnTo>
                    <a:pt x="33" y="41"/>
                  </a:lnTo>
                  <a:lnTo>
                    <a:pt x="31" y="37"/>
                  </a:lnTo>
                  <a:lnTo>
                    <a:pt x="29" y="35"/>
                  </a:lnTo>
                  <a:lnTo>
                    <a:pt x="29" y="33"/>
                  </a:lnTo>
                  <a:lnTo>
                    <a:pt x="31" y="29"/>
                  </a:lnTo>
                  <a:lnTo>
                    <a:pt x="35" y="31"/>
                  </a:lnTo>
                  <a:lnTo>
                    <a:pt x="37" y="35"/>
                  </a:lnTo>
                  <a:lnTo>
                    <a:pt x="39" y="35"/>
                  </a:lnTo>
                  <a:lnTo>
                    <a:pt x="41" y="33"/>
                  </a:lnTo>
                  <a:lnTo>
                    <a:pt x="44" y="37"/>
                  </a:lnTo>
                  <a:lnTo>
                    <a:pt x="50" y="35"/>
                  </a:lnTo>
                  <a:lnTo>
                    <a:pt x="56" y="35"/>
                  </a:lnTo>
                  <a:lnTo>
                    <a:pt x="60" y="37"/>
                  </a:lnTo>
                  <a:lnTo>
                    <a:pt x="62" y="37"/>
                  </a:lnTo>
                  <a:lnTo>
                    <a:pt x="62" y="37"/>
                  </a:lnTo>
                  <a:lnTo>
                    <a:pt x="64" y="39"/>
                  </a:lnTo>
                  <a:lnTo>
                    <a:pt x="69" y="41"/>
                  </a:lnTo>
                  <a:lnTo>
                    <a:pt x="75" y="41"/>
                  </a:lnTo>
                  <a:lnTo>
                    <a:pt x="75" y="39"/>
                  </a:lnTo>
                  <a:lnTo>
                    <a:pt x="77" y="39"/>
                  </a:lnTo>
                  <a:lnTo>
                    <a:pt x="77" y="35"/>
                  </a:lnTo>
                  <a:lnTo>
                    <a:pt x="75" y="33"/>
                  </a:lnTo>
                  <a:lnTo>
                    <a:pt x="75" y="29"/>
                  </a:lnTo>
                  <a:lnTo>
                    <a:pt x="77" y="27"/>
                  </a:lnTo>
                  <a:lnTo>
                    <a:pt x="75" y="27"/>
                  </a:lnTo>
                  <a:lnTo>
                    <a:pt x="71" y="27"/>
                  </a:lnTo>
                  <a:lnTo>
                    <a:pt x="66" y="25"/>
                  </a:lnTo>
                  <a:lnTo>
                    <a:pt x="62" y="23"/>
                  </a:lnTo>
                  <a:lnTo>
                    <a:pt x="56" y="20"/>
                  </a:lnTo>
                  <a:lnTo>
                    <a:pt x="50" y="14"/>
                  </a:lnTo>
                  <a:lnTo>
                    <a:pt x="46" y="8"/>
                  </a:lnTo>
                  <a:lnTo>
                    <a:pt x="43" y="2"/>
                  </a:lnTo>
                  <a:lnTo>
                    <a:pt x="39" y="0"/>
                  </a:lnTo>
                  <a:lnTo>
                    <a:pt x="37" y="0"/>
                  </a:lnTo>
                  <a:lnTo>
                    <a:pt x="35" y="4"/>
                  </a:lnTo>
                  <a:lnTo>
                    <a:pt x="33" y="6"/>
                  </a:lnTo>
                  <a:lnTo>
                    <a:pt x="31" y="6"/>
                  </a:lnTo>
                  <a:lnTo>
                    <a:pt x="27" y="6"/>
                  </a:lnTo>
                  <a:lnTo>
                    <a:pt x="27" y="10"/>
                  </a:lnTo>
                  <a:lnTo>
                    <a:pt x="25" y="16"/>
                  </a:lnTo>
                  <a:lnTo>
                    <a:pt x="21" y="21"/>
                  </a:lnTo>
                  <a:lnTo>
                    <a:pt x="18" y="18"/>
                  </a:lnTo>
                  <a:lnTo>
                    <a:pt x="16" y="18"/>
                  </a:lnTo>
                  <a:lnTo>
                    <a:pt x="16" y="21"/>
                  </a:lnTo>
                  <a:lnTo>
                    <a:pt x="16" y="25"/>
                  </a:lnTo>
                  <a:lnTo>
                    <a:pt x="8" y="29"/>
                  </a:lnTo>
                  <a:lnTo>
                    <a:pt x="0" y="29"/>
                  </a:lnTo>
                  <a:lnTo>
                    <a:pt x="0" y="37"/>
                  </a:lnTo>
                  <a:lnTo>
                    <a:pt x="2" y="43"/>
                  </a:lnTo>
                  <a:lnTo>
                    <a:pt x="6" y="41"/>
                  </a:lnTo>
                  <a:lnTo>
                    <a:pt x="6" y="39"/>
                  </a:lnTo>
                  <a:lnTo>
                    <a:pt x="8" y="37"/>
                  </a:lnTo>
                  <a:lnTo>
                    <a:pt x="12" y="37"/>
                  </a:lnTo>
                  <a:lnTo>
                    <a:pt x="12" y="33"/>
                  </a:lnTo>
                  <a:lnTo>
                    <a:pt x="14" y="29"/>
                  </a:lnTo>
                  <a:lnTo>
                    <a:pt x="16" y="31"/>
                  </a:lnTo>
                  <a:lnTo>
                    <a:pt x="18" y="33"/>
                  </a:lnTo>
                  <a:lnTo>
                    <a:pt x="16" y="39"/>
                  </a:lnTo>
                  <a:lnTo>
                    <a:pt x="16" y="45"/>
                  </a:lnTo>
                  <a:lnTo>
                    <a:pt x="23" y="50"/>
                  </a:lnTo>
                  <a:lnTo>
                    <a:pt x="21" y="54"/>
                  </a:lnTo>
                  <a:lnTo>
                    <a:pt x="21" y="56"/>
                  </a:lnTo>
                  <a:lnTo>
                    <a:pt x="27" y="60"/>
                  </a:lnTo>
                  <a:lnTo>
                    <a:pt x="33" y="64"/>
                  </a:lnTo>
                  <a:lnTo>
                    <a:pt x="37" y="64"/>
                  </a:lnTo>
                  <a:lnTo>
                    <a:pt x="41" y="64"/>
                  </a:lnTo>
                  <a:lnTo>
                    <a:pt x="44" y="68"/>
                  </a:lnTo>
                  <a:lnTo>
                    <a:pt x="48" y="73"/>
                  </a:lnTo>
                  <a:lnTo>
                    <a:pt x="54" y="75"/>
                  </a:lnTo>
                  <a:lnTo>
                    <a:pt x="60" y="77"/>
                  </a:lnTo>
                  <a:lnTo>
                    <a:pt x="60" y="79"/>
                  </a:lnTo>
                  <a:lnTo>
                    <a:pt x="62" y="8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299" name="Freeform 210"/>
            <p:cNvSpPr>
              <a:spLocks/>
            </p:cNvSpPr>
            <p:nvPr/>
          </p:nvSpPr>
          <p:spPr bwMode="gray">
            <a:xfrm>
              <a:off x="3621" y="2014"/>
              <a:ext cx="36" cy="44"/>
            </a:xfrm>
            <a:custGeom>
              <a:avLst/>
              <a:gdLst/>
              <a:ahLst/>
              <a:cxnLst>
                <a:cxn ang="0">
                  <a:pos x="2" y="0"/>
                </a:cxn>
                <a:cxn ang="0">
                  <a:pos x="0" y="0"/>
                </a:cxn>
                <a:cxn ang="0">
                  <a:pos x="0" y="0"/>
                </a:cxn>
                <a:cxn ang="0">
                  <a:pos x="2" y="6"/>
                </a:cxn>
                <a:cxn ang="0">
                  <a:pos x="2" y="11"/>
                </a:cxn>
                <a:cxn ang="0">
                  <a:pos x="2" y="17"/>
                </a:cxn>
                <a:cxn ang="0">
                  <a:pos x="0" y="23"/>
                </a:cxn>
                <a:cxn ang="0">
                  <a:pos x="4" y="27"/>
                </a:cxn>
                <a:cxn ang="0">
                  <a:pos x="6" y="29"/>
                </a:cxn>
                <a:cxn ang="0">
                  <a:pos x="12" y="27"/>
                </a:cxn>
                <a:cxn ang="0">
                  <a:pos x="12" y="23"/>
                </a:cxn>
                <a:cxn ang="0">
                  <a:pos x="14" y="21"/>
                </a:cxn>
                <a:cxn ang="0">
                  <a:pos x="20" y="29"/>
                </a:cxn>
                <a:cxn ang="0">
                  <a:pos x="29" y="34"/>
                </a:cxn>
                <a:cxn ang="0">
                  <a:pos x="27" y="40"/>
                </a:cxn>
                <a:cxn ang="0">
                  <a:pos x="29" y="44"/>
                </a:cxn>
                <a:cxn ang="0">
                  <a:pos x="29" y="48"/>
                </a:cxn>
                <a:cxn ang="0">
                  <a:pos x="31" y="46"/>
                </a:cxn>
                <a:cxn ang="0">
                  <a:pos x="31" y="42"/>
                </a:cxn>
                <a:cxn ang="0">
                  <a:pos x="35" y="42"/>
                </a:cxn>
                <a:cxn ang="0">
                  <a:pos x="37" y="50"/>
                </a:cxn>
                <a:cxn ang="0">
                  <a:pos x="37" y="48"/>
                </a:cxn>
                <a:cxn ang="0">
                  <a:pos x="37" y="44"/>
                </a:cxn>
                <a:cxn ang="0">
                  <a:pos x="37" y="40"/>
                </a:cxn>
                <a:cxn ang="0">
                  <a:pos x="35" y="34"/>
                </a:cxn>
                <a:cxn ang="0">
                  <a:pos x="37" y="30"/>
                </a:cxn>
                <a:cxn ang="0">
                  <a:pos x="35" y="29"/>
                </a:cxn>
                <a:cxn ang="0">
                  <a:pos x="39" y="29"/>
                </a:cxn>
                <a:cxn ang="0">
                  <a:pos x="41" y="29"/>
                </a:cxn>
                <a:cxn ang="0">
                  <a:pos x="39" y="23"/>
                </a:cxn>
                <a:cxn ang="0">
                  <a:pos x="39" y="21"/>
                </a:cxn>
                <a:cxn ang="0">
                  <a:pos x="33" y="13"/>
                </a:cxn>
                <a:cxn ang="0">
                  <a:pos x="25" y="6"/>
                </a:cxn>
                <a:cxn ang="0">
                  <a:pos x="25" y="6"/>
                </a:cxn>
                <a:cxn ang="0">
                  <a:pos x="24" y="7"/>
                </a:cxn>
                <a:cxn ang="0">
                  <a:pos x="20" y="6"/>
                </a:cxn>
                <a:cxn ang="0">
                  <a:pos x="20" y="4"/>
                </a:cxn>
                <a:cxn ang="0">
                  <a:pos x="18" y="4"/>
                </a:cxn>
                <a:cxn ang="0">
                  <a:pos x="14" y="4"/>
                </a:cxn>
                <a:cxn ang="0">
                  <a:pos x="14" y="6"/>
                </a:cxn>
                <a:cxn ang="0">
                  <a:pos x="16" y="6"/>
                </a:cxn>
                <a:cxn ang="0">
                  <a:pos x="12" y="4"/>
                </a:cxn>
                <a:cxn ang="0">
                  <a:pos x="6" y="4"/>
                </a:cxn>
                <a:cxn ang="0">
                  <a:pos x="4" y="2"/>
                </a:cxn>
                <a:cxn ang="0">
                  <a:pos x="2" y="0"/>
                </a:cxn>
              </a:cxnLst>
              <a:rect l="0" t="0" r="r" b="b"/>
              <a:pathLst>
                <a:path w="41" h="50">
                  <a:moveTo>
                    <a:pt x="2" y="0"/>
                  </a:moveTo>
                  <a:lnTo>
                    <a:pt x="0" y="0"/>
                  </a:lnTo>
                  <a:lnTo>
                    <a:pt x="0" y="0"/>
                  </a:lnTo>
                  <a:lnTo>
                    <a:pt x="2" y="6"/>
                  </a:lnTo>
                  <a:lnTo>
                    <a:pt x="2" y="11"/>
                  </a:lnTo>
                  <a:lnTo>
                    <a:pt x="2" y="17"/>
                  </a:lnTo>
                  <a:lnTo>
                    <a:pt x="0" y="23"/>
                  </a:lnTo>
                  <a:lnTo>
                    <a:pt x="4" y="27"/>
                  </a:lnTo>
                  <a:lnTo>
                    <a:pt x="6" y="29"/>
                  </a:lnTo>
                  <a:lnTo>
                    <a:pt x="12" y="27"/>
                  </a:lnTo>
                  <a:lnTo>
                    <a:pt x="12" y="23"/>
                  </a:lnTo>
                  <a:lnTo>
                    <a:pt x="14" y="21"/>
                  </a:lnTo>
                  <a:lnTo>
                    <a:pt x="20" y="29"/>
                  </a:lnTo>
                  <a:lnTo>
                    <a:pt x="29" y="34"/>
                  </a:lnTo>
                  <a:lnTo>
                    <a:pt x="27" y="40"/>
                  </a:lnTo>
                  <a:lnTo>
                    <a:pt x="29" y="44"/>
                  </a:lnTo>
                  <a:lnTo>
                    <a:pt x="29" y="48"/>
                  </a:lnTo>
                  <a:lnTo>
                    <a:pt x="31" y="46"/>
                  </a:lnTo>
                  <a:lnTo>
                    <a:pt x="31" y="42"/>
                  </a:lnTo>
                  <a:lnTo>
                    <a:pt x="35" y="42"/>
                  </a:lnTo>
                  <a:lnTo>
                    <a:pt x="37" y="50"/>
                  </a:lnTo>
                  <a:lnTo>
                    <a:pt x="37" y="48"/>
                  </a:lnTo>
                  <a:lnTo>
                    <a:pt x="37" y="44"/>
                  </a:lnTo>
                  <a:lnTo>
                    <a:pt x="37" y="40"/>
                  </a:lnTo>
                  <a:lnTo>
                    <a:pt x="35" y="34"/>
                  </a:lnTo>
                  <a:lnTo>
                    <a:pt x="37" y="30"/>
                  </a:lnTo>
                  <a:lnTo>
                    <a:pt x="35" y="29"/>
                  </a:lnTo>
                  <a:lnTo>
                    <a:pt x="39" y="29"/>
                  </a:lnTo>
                  <a:lnTo>
                    <a:pt x="41" y="29"/>
                  </a:lnTo>
                  <a:lnTo>
                    <a:pt x="39" y="23"/>
                  </a:lnTo>
                  <a:lnTo>
                    <a:pt x="39" y="21"/>
                  </a:lnTo>
                  <a:lnTo>
                    <a:pt x="33" y="13"/>
                  </a:lnTo>
                  <a:lnTo>
                    <a:pt x="25" y="6"/>
                  </a:lnTo>
                  <a:lnTo>
                    <a:pt x="25" y="6"/>
                  </a:lnTo>
                  <a:lnTo>
                    <a:pt x="24" y="7"/>
                  </a:lnTo>
                  <a:lnTo>
                    <a:pt x="20" y="6"/>
                  </a:lnTo>
                  <a:lnTo>
                    <a:pt x="20" y="4"/>
                  </a:lnTo>
                  <a:lnTo>
                    <a:pt x="18" y="4"/>
                  </a:lnTo>
                  <a:lnTo>
                    <a:pt x="14" y="4"/>
                  </a:lnTo>
                  <a:lnTo>
                    <a:pt x="14" y="6"/>
                  </a:lnTo>
                  <a:lnTo>
                    <a:pt x="16" y="6"/>
                  </a:lnTo>
                  <a:lnTo>
                    <a:pt x="12" y="4"/>
                  </a:lnTo>
                  <a:lnTo>
                    <a:pt x="6" y="4"/>
                  </a:lnTo>
                  <a:lnTo>
                    <a:pt x="4"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0" name="Freeform 211"/>
            <p:cNvSpPr>
              <a:spLocks/>
            </p:cNvSpPr>
            <p:nvPr/>
          </p:nvSpPr>
          <p:spPr bwMode="gray">
            <a:xfrm>
              <a:off x="4691" y="2120"/>
              <a:ext cx="84" cy="115"/>
            </a:xfrm>
            <a:custGeom>
              <a:avLst/>
              <a:gdLst/>
              <a:ahLst/>
              <a:cxnLst>
                <a:cxn ang="0">
                  <a:pos x="9" y="128"/>
                </a:cxn>
                <a:cxn ang="0">
                  <a:pos x="19" y="124"/>
                </a:cxn>
                <a:cxn ang="0">
                  <a:pos x="23" y="123"/>
                </a:cxn>
                <a:cxn ang="0">
                  <a:pos x="26" y="124"/>
                </a:cxn>
                <a:cxn ang="0">
                  <a:pos x="32" y="123"/>
                </a:cxn>
                <a:cxn ang="0">
                  <a:pos x="38" y="121"/>
                </a:cxn>
                <a:cxn ang="0">
                  <a:pos x="38" y="117"/>
                </a:cxn>
                <a:cxn ang="0">
                  <a:pos x="46" y="117"/>
                </a:cxn>
                <a:cxn ang="0">
                  <a:pos x="48" y="124"/>
                </a:cxn>
                <a:cxn ang="0">
                  <a:pos x="55" y="124"/>
                </a:cxn>
                <a:cxn ang="0">
                  <a:pos x="61" y="123"/>
                </a:cxn>
                <a:cxn ang="0">
                  <a:pos x="67" y="121"/>
                </a:cxn>
                <a:cxn ang="0">
                  <a:pos x="69" y="111"/>
                </a:cxn>
                <a:cxn ang="0">
                  <a:pos x="73" y="105"/>
                </a:cxn>
                <a:cxn ang="0">
                  <a:pos x="74" y="100"/>
                </a:cxn>
                <a:cxn ang="0">
                  <a:pos x="71" y="88"/>
                </a:cxn>
                <a:cxn ang="0">
                  <a:pos x="74" y="78"/>
                </a:cxn>
                <a:cxn ang="0">
                  <a:pos x="80" y="73"/>
                </a:cxn>
                <a:cxn ang="0">
                  <a:pos x="84" y="59"/>
                </a:cxn>
                <a:cxn ang="0">
                  <a:pos x="86" y="44"/>
                </a:cxn>
                <a:cxn ang="0">
                  <a:pos x="86" y="34"/>
                </a:cxn>
                <a:cxn ang="0">
                  <a:pos x="88" y="23"/>
                </a:cxn>
                <a:cxn ang="0">
                  <a:pos x="92" y="15"/>
                </a:cxn>
                <a:cxn ang="0">
                  <a:pos x="94" y="0"/>
                </a:cxn>
                <a:cxn ang="0">
                  <a:pos x="86" y="2"/>
                </a:cxn>
                <a:cxn ang="0">
                  <a:pos x="78" y="2"/>
                </a:cxn>
                <a:cxn ang="0">
                  <a:pos x="74" y="7"/>
                </a:cxn>
                <a:cxn ang="0">
                  <a:pos x="69" y="9"/>
                </a:cxn>
                <a:cxn ang="0">
                  <a:pos x="65" y="17"/>
                </a:cxn>
                <a:cxn ang="0">
                  <a:pos x="69" y="23"/>
                </a:cxn>
                <a:cxn ang="0">
                  <a:pos x="61" y="21"/>
                </a:cxn>
                <a:cxn ang="0">
                  <a:pos x="53" y="21"/>
                </a:cxn>
                <a:cxn ang="0">
                  <a:pos x="50" y="19"/>
                </a:cxn>
                <a:cxn ang="0">
                  <a:pos x="40" y="17"/>
                </a:cxn>
                <a:cxn ang="0">
                  <a:pos x="30" y="21"/>
                </a:cxn>
                <a:cxn ang="0">
                  <a:pos x="30" y="30"/>
                </a:cxn>
                <a:cxn ang="0">
                  <a:pos x="36" y="30"/>
                </a:cxn>
                <a:cxn ang="0">
                  <a:pos x="44" y="32"/>
                </a:cxn>
                <a:cxn ang="0">
                  <a:pos x="46" y="42"/>
                </a:cxn>
                <a:cxn ang="0">
                  <a:pos x="40" y="42"/>
                </a:cxn>
                <a:cxn ang="0">
                  <a:pos x="34" y="46"/>
                </a:cxn>
                <a:cxn ang="0">
                  <a:pos x="36" y="53"/>
                </a:cxn>
                <a:cxn ang="0">
                  <a:pos x="34" y="55"/>
                </a:cxn>
                <a:cxn ang="0">
                  <a:pos x="40" y="61"/>
                </a:cxn>
                <a:cxn ang="0">
                  <a:pos x="40" y="67"/>
                </a:cxn>
                <a:cxn ang="0">
                  <a:pos x="40" y="75"/>
                </a:cxn>
                <a:cxn ang="0">
                  <a:pos x="40" y="80"/>
                </a:cxn>
                <a:cxn ang="0">
                  <a:pos x="44" y="84"/>
                </a:cxn>
                <a:cxn ang="0">
                  <a:pos x="42" y="88"/>
                </a:cxn>
                <a:cxn ang="0">
                  <a:pos x="40" y="94"/>
                </a:cxn>
                <a:cxn ang="0">
                  <a:pos x="32" y="88"/>
                </a:cxn>
                <a:cxn ang="0">
                  <a:pos x="25" y="90"/>
                </a:cxn>
                <a:cxn ang="0">
                  <a:pos x="21" y="86"/>
                </a:cxn>
                <a:cxn ang="0">
                  <a:pos x="19" y="90"/>
                </a:cxn>
                <a:cxn ang="0">
                  <a:pos x="11" y="94"/>
                </a:cxn>
                <a:cxn ang="0">
                  <a:pos x="11" y="98"/>
                </a:cxn>
                <a:cxn ang="0">
                  <a:pos x="15" y="107"/>
                </a:cxn>
                <a:cxn ang="0">
                  <a:pos x="15" y="111"/>
                </a:cxn>
                <a:cxn ang="0">
                  <a:pos x="11" y="113"/>
                </a:cxn>
                <a:cxn ang="0">
                  <a:pos x="3" y="109"/>
                </a:cxn>
                <a:cxn ang="0">
                  <a:pos x="0" y="119"/>
                </a:cxn>
                <a:cxn ang="0">
                  <a:pos x="5" y="124"/>
                </a:cxn>
                <a:cxn ang="0">
                  <a:pos x="7" y="130"/>
                </a:cxn>
              </a:cxnLst>
              <a:rect l="0" t="0" r="r" b="b"/>
              <a:pathLst>
                <a:path w="94" h="130">
                  <a:moveTo>
                    <a:pt x="7" y="130"/>
                  </a:moveTo>
                  <a:lnTo>
                    <a:pt x="9" y="128"/>
                  </a:lnTo>
                  <a:lnTo>
                    <a:pt x="15" y="126"/>
                  </a:lnTo>
                  <a:lnTo>
                    <a:pt x="19" y="124"/>
                  </a:lnTo>
                  <a:lnTo>
                    <a:pt x="19" y="123"/>
                  </a:lnTo>
                  <a:lnTo>
                    <a:pt x="23" y="123"/>
                  </a:lnTo>
                  <a:lnTo>
                    <a:pt x="25" y="124"/>
                  </a:lnTo>
                  <a:lnTo>
                    <a:pt x="26" y="124"/>
                  </a:lnTo>
                  <a:lnTo>
                    <a:pt x="28" y="123"/>
                  </a:lnTo>
                  <a:lnTo>
                    <a:pt x="32" y="123"/>
                  </a:lnTo>
                  <a:lnTo>
                    <a:pt x="36" y="123"/>
                  </a:lnTo>
                  <a:lnTo>
                    <a:pt x="38" y="121"/>
                  </a:lnTo>
                  <a:lnTo>
                    <a:pt x="38" y="117"/>
                  </a:lnTo>
                  <a:lnTo>
                    <a:pt x="38" y="117"/>
                  </a:lnTo>
                  <a:lnTo>
                    <a:pt x="42" y="119"/>
                  </a:lnTo>
                  <a:lnTo>
                    <a:pt x="46" y="117"/>
                  </a:lnTo>
                  <a:lnTo>
                    <a:pt x="48" y="117"/>
                  </a:lnTo>
                  <a:lnTo>
                    <a:pt x="48" y="124"/>
                  </a:lnTo>
                  <a:lnTo>
                    <a:pt x="50" y="124"/>
                  </a:lnTo>
                  <a:lnTo>
                    <a:pt x="55" y="124"/>
                  </a:lnTo>
                  <a:lnTo>
                    <a:pt x="59" y="124"/>
                  </a:lnTo>
                  <a:lnTo>
                    <a:pt x="61" y="123"/>
                  </a:lnTo>
                  <a:lnTo>
                    <a:pt x="65" y="123"/>
                  </a:lnTo>
                  <a:lnTo>
                    <a:pt x="67" y="121"/>
                  </a:lnTo>
                  <a:lnTo>
                    <a:pt x="69" y="117"/>
                  </a:lnTo>
                  <a:lnTo>
                    <a:pt x="69" y="111"/>
                  </a:lnTo>
                  <a:lnTo>
                    <a:pt x="69" y="109"/>
                  </a:lnTo>
                  <a:lnTo>
                    <a:pt x="73" y="105"/>
                  </a:lnTo>
                  <a:lnTo>
                    <a:pt x="73" y="103"/>
                  </a:lnTo>
                  <a:lnTo>
                    <a:pt x="74" y="100"/>
                  </a:lnTo>
                  <a:lnTo>
                    <a:pt x="73" y="94"/>
                  </a:lnTo>
                  <a:lnTo>
                    <a:pt x="71" y="88"/>
                  </a:lnTo>
                  <a:lnTo>
                    <a:pt x="73" y="84"/>
                  </a:lnTo>
                  <a:lnTo>
                    <a:pt x="74" y="78"/>
                  </a:lnTo>
                  <a:lnTo>
                    <a:pt x="78" y="77"/>
                  </a:lnTo>
                  <a:lnTo>
                    <a:pt x="80" y="73"/>
                  </a:lnTo>
                  <a:lnTo>
                    <a:pt x="80" y="65"/>
                  </a:lnTo>
                  <a:lnTo>
                    <a:pt x="84" y="59"/>
                  </a:lnTo>
                  <a:lnTo>
                    <a:pt x="86" y="52"/>
                  </a:lnTo>
                  <a:lnTo>
                    <a:pt x="86" y="44"/>
                  </a:lnTo>
                  <a:lnTo>
                    <a:pt x="86" y="40"/>
                  </a:lnTo>
                  <a:lnTo>
                    <a:pt x="86" y="34"/>
                  </a:lnTo>
                  <a:lnTo>
                    <a:pt x="86" y="30"/>
                  </a:lnTo>
                  <a:lnTo>
                    <a:pt x="88" y="23"/>
                  </a:lnTo>
                  <a:lnTo>
                    <a:pt x="88" y="17"/>
                  </a:lnTo>
                  <a:lnTo>
                    <a:pt x="92" y="15"/>
                  </a:lnTo>
                  <a:lnTo>
                    <a:pt x="94" y="6"/>
                  </a:lnTo>
                  <a:lnTo>
                    <a:pt x="94" y="0"/>
                  </a:lnTo>
                  <a:lnTo>
                    <a:pt x="90" y="0"/>
                  </a:lnTo>
                  <a:lnTo>
                    <a:pt x="86" y="2"/>
                  </a:lnTo>
                  <a:lnTo>
                    <a:pt x="82" y="2"/>
                  </a:lnTo>
                  <a:lnTo>
                    <a:pt x="78" y="2"/>
                  </a:lnTo>
                  <a:lnTo>
                    <a:pt x="76" y="4"/>
                  </a:lnTo>
                  <a:lnTo>
                    <a:pt x="74" y="7"/>
                  </a:lnTo>
                  <a:lnTo>
                    <a:pt x="71" y="9"/>
                  </a:lnTo>
                  <a:lnTo>
                    <a:pt x="69" y="9"/>
                  </a:lnTo>
                  <a:lnTo>
                    <a:pt x="67" y="13"/>
                  </a:lnTo>
                  <a:lnTo>
                    <a:pt x="65" y="17"/>
                  </a:lnTo>
                  <a:lnTo>
                    <a:pt x="67" y="21"/>
                  </a:lnTo>
                  <a:lnTo>
                    <a:pt x="69" y="23"/>
                  </a:lnTo>
                  <a:lnTo>
                    <a:pt x="67" y="23"/>
                  </a:lnTo>
                  <a:lnTo>
                    <a:pt x="61" y="21"/>
                  </a:lnTo>
                  <a:lnTo>
                    <a:pt x="57" y="21"/>
                  </a:lnTo>
                  <a:lnTo>
                    <a:pt x="53" y="21"/>
                  </a:lnTo>
                  <a:lnTo>
                    <a:pt x="51" y="21"/>
                  </a:lnTo>
                  <a:lnTo>
                    <a:pt x="50" y="19"/>
                  </a:lnTo>
                  <a:lnTo>
                    <a:pt x="46" y="17"/>
                  </a:lnTo>
                  <a:lnTo>
                    <a:pt x="40" y="17"/>
                  </a:lnTo>
                  <a:lnTo>
                    <a:pt x="30" y="17"/>
                  </a:lnTo>
                  <a:lnTo>
                    <a:pt x="30" y="21"/>
                  </a:lnTo>
                  <a:lnTo>
                    <a:pt x="30" y="27"/>
                  </a:lnTo>
                  <a:lnTo>
                    <a:pt x="30" y="30"/>
                  </a:lnTo>
                  <a:lnTo>
                    <a:pt x="32" y="32"/>
                  </a:lnTo>
                  <a:lnTo>
                    <a:pt x="36" y="30"/>
                  </a:lnTo>
                  <a:lnTo>
                    <a:pt x="40" y="30"/>
                  </a:lnTo>
                  <a:lnTo>
                    <a:pt x="44" y="32"/>
                  </a:lnTo>
                  <a:lnTo>
                    <a:pt x="46" y="32"/>
                  </a:lnTo>
                  <a:lnTo>
                    <a:pt x="46" y="42"/>
                  </a:lnTo>
                  <a:lnTo>
                    <a:pt x="44" y="42"/>
                  </a:lnTo>
                  <a:lnTo>
                    <a:pt x="40" y="42"/>
                  </a:lnTo>
                  <a:lnTo>
                    <a:pt x="36" y="44"/>
                  </a:lnTo>
                  <a:lnTo>
                    <a:pt x="34" y="46"/>
                  </a:lnTo>
                  <a:lnTo>
                    <a:pt x="34" y="52"/>
                  </a:lnTo>
                  <a:lnTo>
                    <a:pt x="36" y="53"/>
                  </a:lnTo>
                  <a:lnTo>
                    <a:pt x="34" y="53"/>
                  </a:lnTo>
                  <a:lnTo>
                    <a:pt x="34" y="55"/>
                  </a:lnTo>
                  <a:lnTo>
                    <a:pt x="36" y="57"/>
                  </a:lnTo>
                  <a:lnTo>
                    <a:pt x="40" y="61"/>
                  </a:lnTo>
                  <a:lnTo>
                    <a:pt x="40" y="63"/>
                  </a:lnTo>
                  <a:lnTo>
                    <a:pt x="40" y="67"/>
                  </a:lnTo>
                  <a:lnTo>
                    <a:pt x="38" y="71"/>
                  </a:lnTo>
                  <a:lnTo>
                    <a:pt x="40" y="75"/>
                  </a:lnTo>
                  <a:lnTo>
                    <a:pt x="40" y="78"/>
                  </a:lnTo>
                  <a:lnTo>
                    <a:pt x="40" y="80"/>
                  </a:lnTo>
                  <a:lnTo>
                    <a:pt x="42" y="82"/>
                  </a:lnTo>
                  <a:lnTo>
                    <a:pt x="44" y="84"/>
                  </a:lnTo>
                  <a:lnTo>
                    <a:pt x="44" y="86"/>
                  </a:lnTo>
                  <a:lnTo>
                    <a:pt x="42" y="88"/>
                  </a:lnTo>
                  <a:lnTo>
                    <a:pt x="42" y="94"/>
                  </a:lnTo>
                  <a:lnTo>
                    <a:pt x="40" y="94"/>
                  </a:lnTo>
                  <a:lnTo>
                    <a:pt x="36" y="90"/>
                  </a:lnTo>
                  <a:lnTo>
                    <a:pt x="32" y="88"/>
                  </a:lnTo>
                  <a:lnTo>
                    <a:pt x="28" y="88"/>
                  </a:lnTo>
                  <a:lnTo>
                    <a:pt x="25" y="90"/>
                  </a:lnTo>
                  <a:lnTo>
                    <a:pt x="25" y="88"/>
                  </a:lnTo>
                  <a:lnTo>
                    <a:pt x="21" y="86"/>
                  </a:lnTo>
                  <a:lnTo>
                    <a:pt x="21" y="88"/>
                  </a:lnTo>
                  <a:lnTo>
                    <a:pt x="19" y="90"/>
                  </a:lnTo>
                  <a:lnTo>
                    <a:pt x="13" y="90"/>
                  </a:lnTo>
                  <a:lnTo>
                    <a:pt x="11" y="94"/>
                  </a:lnTo>
                  <a:lnTo>
                    <a:pt x="13" y="96"/>
                  </a:lnTo>
                  <a:lnTo>
                    <a:pt x="11" y="98"/>
                  </a:lnTo>
                  <a:lnTo>
                    <a:pt x="11" y="101"/>
                  </a:lnTo>
                  <a:lnTo>
                    <a:pt x="15" y="107"/>
                  </a:lnTo>
                  <a:lnTo>
                    <a:pt x="15" y="109"/>
                  </a:lnTo>
                  <a:lnTo>
                    <a:pt x="15" y="111"/>
                  </a:lnTo>
                  <a:lnTo>
                    <a:pt x="13" y="113"/>
                  </a:lnTo>
                  <a:lnTo>
                    <a:pt x="11" y="113"/>
                  </a:lnTo>
                  <a:lnTo>
                    <a:pt x="7" y="111"/>
                  </a:lnTo>
                  <a:lnTo>
                    <a:pt x="3" y="109"/>
                  </a:lnTo>
                  <a:lnTo>
                    <a:pt x="2" y="115"/>
                  </a:lnTo>
                  <a:lnTo>
                    <a:pt x="0" y="119"/>
                  </a:lnTo>
                  <a:lnTo>
                    <a:pt x="3" y="123"/>
                  </a:lnTo>
                  <a:lnTo>
                    <a:pt x="5" y="124"/>
                  </a:lnTo>
                  <a:lnTo>
                    <a:pt x="5" y="128"/>
                  </a:lnTo>
                  <a:lnTo>
                    <a:pt x="7" y="13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1" name="Freeform 212"/>
            <p:cNvSpPr>
              <a:spLocks/>
            </p:cNvSpPr>
            <p:nvPr/>
          </p:nvSpPr>
          <p:spPr bwMode="gray">
            <a:xfrm>
              <a:off x="3695" y="2009"/>
              <a:ext cx="140" cy="222"/>
            </a:xfrm>
            <a:custGeom>
              <a:avLst/>
              <a:gdLst/>
              <a:ahLst/>
              <a:cxnLst>
                <a:cxn ang="0">
                  <a:pos x="6" y="169"/>
                </a:cxn>
                <a:cxn ang="0">
                  <a:pos x="13" y="175"/>
                </a:cxn>
                <a:cxn ang="0">
                  <a:pos x="19" y="182"/>
                </a:cxn>
                <a:cxn ang="0">
                  <a:pos x="35" y="184"/>
                </a:cxn>
                <a:cxn ang="0">
                  <a:pos x="50" y="190"/>
                </a:cxn>
                <a:cxn ang="0">
                  <a:pos x="58" y="198"/>
                </a:cxn>
                <a:cxn ang="0">
                  <a:pos x="65" y="207"/>
                </a:cxn>
                <a:cxn ang="0">
                  <a:pos x="73" y="215"/>
                </a:cxn>
                <a:cxn ang="0">
                  <a:pos x="83" y="219"/>
                </a:cxn>
                <a:cxn ang="0">
                  <a:pos x="92" y="217"/>
                </a:cxn>
                <a:cxn ang="0">
                  <a:pos x="107" y="223"/>
                </a:cxn>
                <a:cxn ang="0">
                  <a:pos x="102" y="248"/>
                </a:cxn>
                <a:cxn ang="0">
                  <a:pos x="119" y="215"/>
                </a:cxn>
                <a:cxn ang="0">
                  <a:pos x="115" y="202"/>
                </a:cxn>
                <a:cxn ang="0">
                  <a:pos x="121" y="196"/>
                </a:cxn>
                <a:cxn ang="0">
                  <a:pos x="113" y="190"/>
                </a:cxn>
                <a:cxn ang="0">
                  <a:pos x="121" y="180"/>
                </a:cxn>
                <a:cxn ang="0">
                  <a:pos x="138" y="173"/>
                </a:cxn>
                <a:cxn ang="0">
                  <a:pos x="148" y="167"/>
                </a:cxn>
                <a:cxn ang="0">
                  <a:pos x="157" y="175"/>
                </a:cxn>
                <a:cxn ang="0">
                  <a:pos x="155" y="163"/>
                </a:cxn>
                <a:cxn ang="0">
                  <a:pos x="154" y="157"/>
                </a:cxn>
                <a:cxn ang="0">
                  <a:pos x="150" y="154"/>
                </a:cxn>
                <a:cxn ang="0">
                  <a:pos x="157" y="142"/>
                </a:cxn>
                <a:cxn ang="0">
                  <a:pos x="146" y="131"/>
                </a:cxn>
                <a:cxn ang="0">
                  <a:pos x="136" y="119"/>
                </a:cxn>
                <a:cxn ang="0">
                  <a:pos x="136" y="106"/>
                </a:cxn>
                <a:cxn ang="0">
                  <a:pos x="129" y="96"/>
                </a:cxn>
                <a:cxn ang="0">
                  <a:pos x="117" y="94"/>
                </a:cxn>
                <a:cxn ang="0">
                  <a:pos x="106" y="84"/>
                </a:cxn>
                <a:cxn ang="0">
                  <a:pos x="86" y="83"/>
                </a:cxn>
                <a:cxn ang="0">
                  <a:pos x="81" y="71"/>
                </a:cxn>
                <a:cxn ang="0">
                  <a:pos x="81" y="63"/>
                </a:cxn>
                <a:cxn ang="0">
                  <a:pos x="69" y="52"/>
                </a:cxn>
                <a:cxn ang="0">
                  <a:pos x="71" y="36"/>
                </a:cxn>
                <a:cxn ang="0">
                  <a:pos x="77" y="27"/>
                </a:cxn>
                <a:cxn ang="0">
                  <a:pos x="90" y="6"/>
                </a:cxn>
                <a:cxn ang="0">
                  <a:pos x="94" y="0"/>
                </a:cxn>
                <a:cxn ang="0">
                  <a:pos x="86" y="6"/>
                </a:cxn>
                <a:cxn ang="0">
                  <a:pos x="67" y="15"/>
                </a:cxn>
                <a:cxn ang="0">
                  <a:pos x="59" y="23"/>
                </a:cxn>
                <a:cxn ang="0">
                  <a:pos x="54" y="21"/>
                </a:cxn>
                <a:cxn ang="0">
                  <a:pos x="48" y="36"/>
                </a:cxn>
                <a:cxn ang="0">
                  <a:pos x="44" y="44"/>
                </a:cxn>
                <a:cxn ang="0">
                  <a:pos x="35" y="50"/>
                </a:cxn>
                <a:cxn ang="0">
                  <a:pos x="33" y="61"/>
                </a:cxn>
                <a:cxn ang="0">
                  <a:pos x="23" y="61"/>
                </a:cxn>
                <a:cxn ang="0">
                  <a:pos x="25" y="71"/>
                </a:cxn>
                <a:cxn ang="0">
                  <a:pos x="23" y="86"/>
                </a:cxn>
                <a:cxn ang="0">
                  <a:pos x="17" y="127"/>
                </a:cxn>
                <a:cxn ang="0">
                  <a:pos x="15" y="140"/>
                </a:cxn>
                <a:cxn ang="0">
                  <a:pos x="8" y="157"/>
                </a:cxn>
                <a:cxn ang="0">
                  <a:pos x="0" y="159"/>
                </a:cxn>
              </a:cxnLst>
              <a:rect l="0" t="0" r="r" b="b"/>
              <a:pathLst>
                <a:path w="159" h="251">
                  <a:moveTo>
                    <a:pt x="2" y="163"/>
                  </a:moveTo>
                  <a:lnTo>
                    <a:pt x="2" y="165"/>
                  </a:lnTo>
                  <a:lnTo>
                    <a:pt x="6" y="169"/>
                  </a:lnTo>
                  <a:lnTo>
                    <a:pt x="10" y="171"/>
                  </a:lnTo>
                  <a:lnTo>
                    <a:pt x="13" y="173"/>
                  </a:lnTo>
                  <a:lnTo>
                    <a:pt x="13" y="175"/>
                  </a:lnTo>
                  <a:lnTo>
                    <a:pt x="15" y="178"/>
                  </a:lnTo>
                  <a:lnTo>
                    <a:pt x="17" y="180"/>
                  </a:lnTo>
                  <a:lnTo>
                    <a:pt x="19" y="182"/>
                  </a:lnTo>
                  <a:lnTo>
                    <a:pt x="31" y="184"/>
                  </a:lnTo>
                  <a:lnTo>
                    <a:pt x="31" y="182"/>
                  </a:lnTo>
                  <a:lnTo>
                    <a:pt x="35" y="184"/>
                  </a:lnTo>
                  <a:lnTo>
                    <a:pt x="40" y="188"/>
                  </a:lnTo>
                  <a:lnTo>
                    <a:pt x="44" y="190"/>
                  </a:lnTo>
                  <a:lnTo>
                    <a:pt x="50" y="190"/>
                  </a:lnTo>
                  <a:lnTo>
                    <a:pt x="50" y="192"/>
                  </a:lnTo>
                  <a:lnTo>
                    <a:pt x="54" y="196"/>
                  </a:lnTo>
                  <a:lnTo>
                    <a:pt x="58" y="198"/>
                  </a:lnTo>
                  <a:lnTo>
                    <a:pt x="58" y="203"/>
                  </a:lnTo>
                  <a:lnTo>
                    <a:pt x="61" y="205"/>
                  </a:lnTo>
                  <a:lnTo>
                    <a:pt x="65" y="207"/>
                  </a:lnTo>
                  <a:lnTo>
                    <a:pt x="71" y="209"/>
                  </a:lnTo>
                  <a:lnTo>
                    <a:pt x="71" y="213"/>
                  </a:lnTo>
                  <a:lnTo>
                    <a:pt x="73" y="215"/>
                  </a:lnTo>
                  <a:lnTo>
                    <a:pt x="77" y="217"/>
                  </a:lnTo>
                  <a:lnTo>
                    <a:pt x="81" y="219"/>
                  </a:lnTo>
                  <a:lnTo>
                    <a:pt x="83" y="219"/>
                  </a:lnTo>
                  <a:lnTo>
                    <a:pt x="84" y="215"/>
                  </a:lnTo>
                  <a:lnTo>
                    <a:pt x="88" y="215"/>
                  </a:lnTo>
                  <a:lnTo>
                    <a:pt x="92" y="217"/>
                  </a:lnTo>
                  <a:lnTo>
                    <a:pt x="98" y="219"/>
                  </a:lnTo>
                  <a:lnTo>
                    <a:pt x="102" y="221"/>
                  </a:lnTo>
                  <a:lnTo>
                    <a:pt x="107" y="223"/>
                  </a:lnTo>
                  <a:lnTo>
                    <a:pt x="107" y="225"/>
                  </a:lnTo>
                  <a:lnTo>
                    <a:pt x="96" y="248"/>
                  </a:lnTo>
                  <a:lnTo>
                    <a:pt x="102" y="248"/>
                  </a:lnTo>
                  <a:lnTo>
                    <a:pt x="106" y="251"/>
                  </a:lnTo>
                  <a:lnTo>
                    <a:pt x="113" y="234"/>
                  </a:lnTo>
                  <a:lnTo>
                    <a:pt x="119" y="215"/>
                  </a:lnTo>
                  <a:lnTo>
                    <a:pt x="119" y="211"/>
                  </a:lnTo>
                  <a:lnTo>
                    <a:pt x="119" y="205"/>
                  </a:lnTo>
                  <a:lnTo>
                    <a:pt x="115" y="202"/>
                  </a:lnTo>
                  <a:lnTo>
                    <a:pt x="111" y="202"/>
                  </a:lnTo>
                  <a:lnTo>
                    <a:pt x="111" y="198"/>
                  </a:lnTo>
                  <a:lnTo>
                    <a:pt x="121" y="196"/>
                  </a:lnTo>
                  <a:lnTo>
                    <a:pt x="121" y="192"/>
                  </a:lnTo>
                  <a:lnTo>
                    <a:pt x="119" y="190"/>
                  </a:lnTo>
                  <a:lnTo>
                    <a:pt x="113" y="190"/>
                  </a:lnTo>
                  <a:lnTo>
                    <a:pt x="113" y="180"/>
                  </a:lnTo>
                  <a:lnTo>
                    <a:pt x="115" y="180"/>
                  </a:lnTo>
                  <a:lnTo>
                    <a:pt x="121" y="180"/>
                  </a:lnTo>
                  <a:lnTo>
                    <a:pt x="131" y="178"/>
                  </a:lnTo>
                  <a:lnTo>
                    <a:pt x="138" y="178"/>
                  </a:lnTo>
                  <a:lnTo>
                    <a:pt x="138" y="173"/>
                  </a:lnTo>
                  <a:lnTo>
                    <a:pt x="142" y="175"/>
                  </a:lnTo>
                  <a:lnTo>
                    <a:pt x="146" y="175"/>
                  </a:lnTo>
                  <a:lnTo>
                    <a:pt x="148" y="167"/>
                  </a:lnTo>
                  <a:lnTo>
                    <a:pt x="152" y="169"/>
                  </a:lnTo>
                  <a:lnTo>
                    <a:pt x="154" y="175"/>
                  </a:lnTo>
                  <a:lnTo>
                    <a:pt x="157" y="175"/>
                  </a:lnTo>
                  <a:lnTo>
                    <a:pt x="157" y="167"/>
                  </a:lnTo>
                  <a:lnTo>
                    <a:pt x="157" y="167"/>
                  </a:lnTo>
                  <a:lnTo>
                    <a:pt x="155" y="163"/>
                  </a:lnTo>
                  <a:lnTo>
                    <a:pt x="155" y="159"/>
                  </a:lnTo>
                  <a:lnTo>
                    <a:pt x="154" y="159"/>
                  </a:lnTo>
                  <a:lnTo>
                    <a:pt x="154" y="157"/>
                  </a:lnTo>
                  <a:lnTo>
                    <a:pt x="152" y="159"/>
                  </a:lnTo>
                  <a:lnTo>
                    <a:pt x="150" y="157"/>
                  </a:lnTo>
                  <a:lnTo>
                    <a:pt x="150" y="154"/>
                  </a:lnTo>
                  <a:lnTo>
                    <a:pt x="152" y="152"/>
                  </a:lnTo>
                  <a:lnTo>
                    <a:pt x="155" y="148"/>
                  </a:lnTo>
                  <a:lnTo>
                    <a:pt x="157" y="142"/>
                  </a:lnTo>
                  <a:lnTo>
                    <a:pt x="159" y="138"/>
                  </a:lnTo>
                  <a:lnTo>
                    <a:pt x="154" y="134"/>
                  </a:lnTo>
                  <a:lnTo>
                    <a:pt x="146" y="131"/>
                  </a:lnTo>
                  <a:lnTo>
                    <a:pt x="142" y="127"/>
                  </a:lnTo>
                  <a:lnTo>
                    <a:pt x="140" y="123"/>
                  </a:lnTo>
                  <a:lnTo>
                    <a:pt x="136" y="119"/>
                  </a:lnTo>
                  <a:lnTo>
                    <a:pt x="132" y="113"/>
                  </a:lnTo>
                  <a:lnTo>
                    <a:pt x="134" y="107"/>
                  </a:lnTo>
                  <a:lnTo>
                    <a:pt x="136" y="106"/>
                  </a:lnTo>
                  <a:lnTo>
                    <a:pt x="136" y="98"/>
                  </a:lnTo>
                  <a:lnTo>
                    <a:pt x="134" y="98"/>
                  </a:lnTo>
                  <a:lnTo>
                    <a:pt x="129" y="96"/>
                  </a:lnTo>
                  <a:lnTo>
                    <a:pt x="123" y="98"/>
                  </a:lnTo>
                  <a:lnTo>
                    <a:pt x="119" y="98"/>
                  </a:lnTo>
                  <a:lnTo>
                    <a:pt x="117" y="94"/>
                  </a:lnTo>
                  <a:lnTo>
                    <a:pt x="113" y="86"/>
                  </a:lnTo>
                  <a:lnTo>
                    <a:pt x="109" y="84"/>
                  </a:lnTo>
                  <a:lnTo>
                    <a:pt x="106" y="84"/>
                  </a:lnTo>
                  <a:lnTo>
                    <a:pt x="98" y="84"/>
                  </a:lnTo>
                  <a:lnTo>
                    <a:pt x="94" y="84"/>
                  </a:lnTo>
                  <a:lnTo>
                    <a:pt x="86" y="83"/>
                  </a:lnTo>
                  <a:lnTo>
                    <a:pt x="84" y="81"/>
                  </a:lnTo>
                  <a:lnTo>
                    <a:pt x="83" y="75"/>
                  </a:lnTo>
                  <a:lnTo>
                    <a:pt x="81" y="71"/>
                  </a:lnTo>
                  <a:lnTo>
                    <a:pt x="79" y="67"/>
                  </a:lnTo>
                  <a:lnTo>
                    <a:pt x="79" y="63"/>
                  </a:lnTo>
                  <a:lnTo>
                    <a:pt x="81" y="63"/>
                  </a:lnTo>
                  <a:lnTo>
                    <a:pt x="75" y="52"/>
                  </a:lnTo>
                  <a:lnTo>
                    <a:pt x="71" y="52"/>
                  </a:lnTo>
                  <a:lnTo>
                    <a:pt x="69" y="52"/>
                  </a:lnTo>
                  <a:lnTo>
                    <a:pt x="69" y="48"/>
                  </a:lnTo>
                  <a:lnTo>
                    <a:pt x="71" y="42"/>
                  </a:lnTo>
                  <a:lnTo>
                    <a:pt x="71" y="36"/>
                  </a:lnTo>
                  <a:lnTo>
                    <a:pt x="71" y="31"/>
                  </a:lnTo>
                  <a:lnTo>
                    <a:pt x="71" y="29"/>
                  </a:lnTo>
                  <a:lnTo>
                    <a:pt x="77" y="27"/>
                  </a:lnTo>
                  <a:lnTo>
                    <a:pt x="81" y="13"/>
                  </a:lnTo>
                  <a:lnTo>
                    <a:pt x="88" y="8"/>
                  </a:lnTo>
                  <a:lnTo>
                    <a:pt x="90" y="6"/>
                  </a:lnTo>
                  <a:lnTo>
                    <a:pt x="94" y="4"/>
                  </a:lnTo>
                  <a:lnTo>
                    <a:pt x="94" y="2"/>
                  </a:lnTo>
                  <a:lnTo>
                    <a:pt x="94" y="0"/>
                  </a:lnTo>
                  <a:lnTo>
                    <a:pt x="88" y="0"/>
                  </a:lnTo>
                  <a:lnTo>
                    <a:pt x="86" y="2"/>
                  </a:lnTo>
                  <a:lnTo>
                    <a:pt x="86" y="6"/>
                  </a:lnTo>
                  <a:lnTo>
                    <a:pt x="79" y="12"/>
                  </a:lnTo>
                  <a:lnTo>
                    <a:pt x="71" y="17"/>
                  </a:lnTo>
                  <a:lnTo>
                    <a:pt x="67" y="15"/>
                  </a:lnTo>
                  <a:lnTo>
                    <a:pt x="61" y="15"/>
                  </a:lnTo>
                  <a:lnTo>
                    <a:pt x="59" y="19"/>
                  </a:lnTo>
                  <a:lnTo>
                    <a:pt x="59" y="23"/>
                  </a:lnTo>
                  <a:lnTo>
                    <a:pt x="58" y="23"/>
                  </a:lnTo>
                  <a:lnTo>
                    <a:pt x="58" y="21"/>
                  </a:lnTo>
                  <a:lnTo>
                    <a:pt x="54" y="21"/>
                  </a:lnTo>
                  <a:lnTo>
                    <a:pt x="50" y="21"/>
                  </a:lnTo>
                  <a:lnTo>
                    <a:pt x="48" y="29"/>
                  </a:lnTo>
                  <a:lnTo>
                    <a:pt x="48" y="36"/>
                  </a:lnTo>
                  <a:lnTo>
                    <a:pt x="44" y="36"/>
                  </a:lnTo>
                  <a:lnTo>
                    <a:pt x="44" y="40"/>
                  </a:lnTo>
                  <a:lnTo>
                    <a:pt x="44" y="44"/>
                  </a:lnTo>
                  <a:lnTo>
                    <a:pt x="40" y="44"/>
                  </a:lnTo>
                  <a:lnTo>
                    <a:pt x="38" y="44"/>
                  </a:lnTo>
                  <a:lnTo>
                    <a:pt x="35" y="50"/>
                  </a:lnTo>
                  <a:lnTo>
                    <a:pt x="33" y="54"/>
                  </a:lnTo>
                  <a:lnTo>
                    <a:pt x="33" y="58"/>
                  </a:lnTo>
                  <a:lnTo>
                    <a:pt x="33" y="61"/>
                  </a:lnTo>
                  <a:lnTo>
                    <a:pt x="29" y="59"/>
                  </a:lnTo>
                  <a:lnTo>
                    <a:pt x="25" y="56"/>
                  </a:lnTo>
                  <a:lnTo>
                    <a:pt x="23" y="61"/>
                  </a:lnTo>
                  <a:lnTo>
                    <a:pt x="25" y="63"/>
                  </a:lnTo>
                  <a:lnTo>
                    <a:pt x="27" y="67"/>
                  </a:lnTo>
                  <a:lnTo>
                    <a:pt x="25" y="71"/>
                  </a:lnTo>
                  <a:lnTo>
                    <a:pt x="23" y="73"/>
                  </a:lnTo>
                  <a:lnTo>
                    <a:pt x="23" y="77"/>
                  </a:lnTo>
                  <a:lnTo>
                    <a:pt x="23" y="86"/>
                  </a:lnTo>
                  <a:lnTo>
                    <a:pt x="25" y="94"/>
                  </a:lnTo>
                  <a:lnTo>
                    <a:pt x="21" y="109"/>
                  </a:lnTo>
                  <a:lnTo>
                    <a:pt x="17" y="127"/>
                  </a:lnTo>
                  <a:lnTo>
                    <a:pt x="21" y="129"/>
                  </a:lnTo>
                  <a:lnTo>
                    <a:pt x="25" y="131"/>
                  </a:lnTo>
                  <a:lnTo>
                    <a:pt x="15" y="140"/>
                  </a:lnTo>
                  <a:lnTo>
                    <a:pt x="6" y="146"/>
                  </a:lnTo>
                  <a:lnTo>
                    <a:pt x="4" y="152"/>
                  </a:lnTo>
                  <a:lnTo>
                    <a:pt x="8" y="157"/>
                  </a:lnTo>
                  <a:lnTo>
                    <a:pt x="4" y="157"/>
                  </a:lnTo>
                  <a:lnTo>
                    <a:pt x="0" y="157"/>
                  </a:lnTo>
                  <a:lnTo>
                    <a:pt x="0" y="159"/>
                  </a:lnTo>
                  <a:lnTo>
                    <a:pt x="2" y="163"/>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2" name="Freeform 213"/>
            <p:cNvSpPr>
              <a:spLocks noEditPoints="1"/>
            </p:cNvSpPr>
            <p:nvPr/>
          </p:nvSpPr>
          <p:spPr bwMode="gray">
            <a:xfrm>
              <a:off x="5376" y="1386"/>
              <a:ext cx="681" cy="541"/>
            </a:xfrm>
            <a:custGeom>
              <a:avLst/>
              <a:gdLst/>
              <a:ahLst/>
              <a:cxnLst>
                <a:cxn ang="0">
                  <a:pos x="762" y="119"/>
                </a:cxn>
                <a:cxn ang="0">
                  <a:pos x="743" y="103"/>
                </a:cxn>
                <a:cxn ang="0">
                  <a:pos x="706" y="78"/>
                </a:cxn>
                <a:cxn ang="0">
                  <a:pos x="668" y="32"/>
                </a:cxn>
                <a:cxn ang="0">
                  <a:pos x="612" y="5"/>
                </a:cxn>
                <a:cxn ang="0">
                  <a:pos x="587" y="38"/>
                </a:cxn>
                <a:cxn ang="0">
                  <a:pos x="559" y="78"/>
                </a:cxn>
                <a:cxn ang="0">
                  <a:pos x="541" y="113"/>
                </a:cxn>
                <a:cxn ang="0">
                  <a:pos x="570" y="128"/>
                </a:cxn>
                <a:cxn ang="0">
                  <a:pos x="511" y="163"/>
                </a:cxn>
                <a:cxn ang="0">
                  <a:pos x="472" y="195"/>
                </a:cxn>
                <a:cxn ang="0">
                  <a:pos x="390" y="218"/>
                </a:cxn>
                <a:cxn ang="0">
                  <a:pos x="296" y="199"/>
                </a:cxn>
                <a:cxn ang="0">
                  <a:pos x="238" y="157"/>
                </a:cxn>
                <a:cxn ang="0">
                  <a:pos x="200" y="111"/>
                </a:cxn>
                <a:cxn ang="0">
                  <a:pos x="150" y="105"/>
                </a:cxn>
                <a:cxn ang="0">
                  <a:pos x="117" y="157"/>
                </a:cxn>
                <a:cxn ang="0">
                  <a:pos x="84" y="205"/>
                </a:cxn>
                <a:cxn ang="0">
                  <a:pos x="42" y="236"/>
                </a:cxn>
                <a:cxn ang="0">
                  <a:pos x="10" y="247"/>
                </a:cxn>
                <a:cxn ang="0">
                  <a:pos x="13" y="268"/>
                </a:cxn>
                <a:cxn ang="0">
                  <a:pos x="36" y="313"/>
                </a:cxn>
                <a:cxn ang="0">
                  <a:pos x="79" y="332"/>
                </a:cxn>
                <a:cxn ang="0">
                  <a:pos x="67" y="378"/>
                </a:cxn>
                <a:cxn ang="0">
                  <a:pos x="92" y="410"/>
                </a:cxn>
                <a:cxn ang="0">
                  <a:pos x="142" y="430"/>
                </a:cxn>
                <a:cxn ang="0">
                  <a:pos x="198" y="455"/>
                </a:cxn>
                <a:cxn ang="0">
                  <a:pos x="257" y="443"/>
                </a:cxn>
                <a:cxn ang="0">
                  <a:pos x="297" y="455"/>
                </a:cxn>
                <a:cxn ang="0">
                  <a:pos x="317" y="489"/>
                </a:cxn>
                <a:cxn ang="0">
                  <a:pos x="321" y="518"/>
                </a:cxn>
                <a:cxn ang="0">
                  <a:pos x="338" y="547"/>
                </a:cxn>
                <a:cxn ang="0">
                  <a:pos x="370" y="539"/>
                </a:cxn>
                <a:cxn ang="0">
                  <a:pos x="413" y="550"/>
                </a:cxn>
                <a:cxn ang="0">
                  <a:pos x="461" y="577"/>
                </a:cxn>
                <a:cxn ang="0">
                  <a:pos x="478" y="554"/>
                </a:cxn>
                <a:cxn ang="0">
                  <a:pos x="530" y="539"/>
                </a:cxn>
                <a:cxn ang="0">
                  <a:pos x="570" y="508"/>
                </a:cxn>
                <a:cxn ang="0">
                  <a:pos x="574" y="479"/>
                </a:cxn>
                <a:cxn ang="0">
                  <a:pos x="591" y="455"/>
                </a:cxn>
                <a:cxn ang="0">
                  <a:pos x="606" y="432"/>
                </a:cxn>
                <a:cxn ang="0">
                  <a:pos x="597" y="416"/>
                </a:cxn>
                <a:cxn ang="0">
                  <a:pos x="601" y="385"/>
                </a:cxn>
                <a:cxn ang="0">
                  <a:pos x="580" y="351"/>
                </a:cxn>
                <a:cxn ang="0">
                  <a:pos x="608" y="303"/>
                </a:cxn>
                <a:cxn ang="0">
                  <a:pos x="572" y="299"/>
                </a:cxn>
                <a:cxn ang="0">
                  <a:pos x="580" y="251"/>
                </a:cxn>
                <a:cxn ang="0">
                  <a:pos x="601" y="261"/>
                </a:cxn>
                <a:cxn ang="0">
                  <a:pos x="631" y="249"/>
                </a:cxn>
                <a:cxn ang="0">
                  <a:pos x="676" y="207"/>
                </a:cxn>
                <a:cxn ang="0">
                  <a:pos x="708" y="195"/>
                </a:cxn>
                <a:cxn ang="0">
                  <a:pos x="729" y="157"/>
                </a:cxn>
                <a:cxn ang="0">
                  <a:pos x="507" y="535"/>
                </a:cxn>
                <a:cxn ang="0">
                  <a:pos x="464" y="610"/>
                </a:cxn>
                <a:cxn ang="0">
                  <a:pos x="486" y="433"/>
                </a:cxn>
                <a:cxn ang="0">
                  <a:pos x="541" y="428"/>
                </a:cxn>
                <a:cxn ang="0">
                  <a:pos x="589" y="399"/>
                </a:cxn>
                <a:cxn ang="0">
                  <a:pos x="593" y="391"/>
                </a:cxn>
                <a:cxn ang="0">
                  <a:pos x="342" y="303"/>
                </a:cxn>
              </a:cxnLst>
              <a:rect l="0" t="0" r="r" b="b"/>
              <a:pathLst>
                <a:path w="768" h="612">
                  <a:moveTo>
                    <a:pt x="737" y="155"/>
                  </a:moveTo>
                  <a:lnTo>
                    <a:pt x="739" y="157"/>
                  </a:lnTo>
                  <a:lnTo>
                    <a:pt x="743" y="153"/>
                  </a:lnTo>
                  <a:lnTo>
                    <a:pt x="748" y="149"/>
                  </a:lnTo>
                  <a:lnTo>
                    <a:pt x="748" y="146"/>
                  </a:lnTo>
                  <a:lnTo>
                    <a:pt x="752" y="144"/>
                  </a:lnTo>
                  <a:lnTo>
                    <a:pt x="758" y="138"/>
                  </a:lnTo>
                  <a:lnTo>
                    <a:pt x="762" y="132"/>
                  </a:lnTo>
                  <a:lnTo>
                    <a:pt x="762" y="123"/>
                  </a:lnTo>
                  <a:lnTo>
                    <a:pt x="762" y="119"/>
                  </a:lnTo>
                  <a:lnTo>
                    <a:pt x="766" y="115"/>
                  </a:lnTo>
                  <a:lnTo>
                    <a:pt x="768" y="109"/>
                  </a:lnTo>
                  <a:lnTo>
                    <a:pt x="764" y="105"/>
                  </a:lnTo>
                  <a:lnTo>
                    <a:pt x="764" y="101"/>
                  </a:lnTo>
                  <a:lnTo>
                    <a:pt x="768" y="94"/>
                  </a:lnTo>
                  <a:lnTo>
                    <a:pt x="760" y="96"/>
                  </a:lnTo>
                  <a:lnTo>
                    <a:pt x="758" y="100"/>
                  </a:lnTo>
                  <a:lnTo>
                    <a:pt x="752" y="101"/>
                  </a:lnTo>
                  <a:lnTo>
                    <a:pt x="748" y="101"/>
                  </a:lnTo>
                  <a:lnTo>
                    <a:pt x="743" y="103"/>
                  </a:lnTo>
                  <a:lnTo>
                    <a:pt x="739" y="109"/>
                  </a:lnTo>
                  <a:lnTo>
                    <a:pt x="733" y="111"/>
                  </a:lnTo>
                  <a:lnTo>
                    <a:pt x="731" y="113"/>
                  </a:lnTo>
                  <a:lnTo>
                    <a:pt x="724" y="109"/>
                  </a:lnTo>
                  <a:lnTo>
                    <a:pt x="720" y="105"/>
                  </a:lnTo>
                  <a:lnTo>
                    <a:pt x="716" y="101"/>
                  </a:lnTo>
                  <a:lnTo>
                    <a:pt x="718" y="96"/>
                  </a:lnTo>
                  <a:lnTo>
                    <a:pt x="714" y="90"/>
                  </a:lnTo>
                  <a:lnTo>
                    <a:pt x="710" y="84"/>
                  </a:lnTo>
                  <a:lnTo>
                    <a:pt x="706" y="78"/>
                  </a:lnTo>
                  <a:lnTo>
                    <a:pt x="704" y="73"/>
                  </a:lnTo>
                  <a:lnTo>
                    <a:pt x="701" y="69"/>
                  </a:lnTo>
                  <a:lnTo>
                    <a:pt x="695" y="67"/>
                  </a:lnTo>
                  <a:lnTo>
                    <a:pt x="689" y="67"/>
                  </a:lnTo>
                  <a:lnTo>
                    <a:pt x="683" y="67"/>
                  </a:lnTo>
                  <a:lnTo>
                    <a:pt x="679" y="63"/>
                  </a:lnTo>
                  <a:lnTo>
                    <a:pt x="676" y="55"/>
                  </a:lnTo>
                  <a:lnTo>
                    <a:pt x="670" y="46"/>
                  </a:lnTo>
                  <a:lnTo>
                    <a:pt x="668" y="38"/>
                  </a:lnTo>
                  <a:lnTo>
                    <a:pt x="668" y="32"/>
                  </a:lnTo>
                  <a:lnTo>
                    <a:pt x="664" y="25"/>
                  </a:lnTo>
                  <a:lnTo>
                    <a:pt x="660" y="21"/>
                  </a:lnTo>
                  <a:lnTo>
                    <a:pt x="653" y="15"/>
                  </a:lnTo>
                  <a:lnTo>
                    <a:pt x="645" y="15"/>
                  </a:lnTo>
                  <a:lnTo>
                    <a:pt x="639" y="9"/>
                  </a:lnTo>
                  <a:lnTo>
                    <a:pt x="635" y="5"/>
                  </a:lnTo>
                  <a:lnTo>
                    <a:pt x="630" y="2"/>
                  </a:lnTo>
                  <a:lnTo>
                    <a:pt x="622" y="0"/>
                  </a:lnTo>
                  <a:lnTo>
                    <a:pt x="618" y="2"/>
                  </a:lnTo>
                  <a:lnTo>
                    <a:pt x="612" y="5"/>
                  </a:lnTo>
                  <a:lnTo>
                    <a:pt x="605" y="5"/>
                  </a:lnTo>
                  <a:lnTo>
                    <a:pt x="601" y="9"/>
                  </a:lnTo>
                  <a:lnTo>
                    <a:pt x="595" y="13"/>
                  </a:lnTo>
                  <a:lnTo>
                    <a:pt x="589" y="19"/>
                  </a:lnTo>
                  <a:lnTo>
                    <a:pt x="587" y="21"/>
                  </a:lnTo>
                  <a:lnTo>
                    <a:pt x="587" y="25"/>
                  </a:lnTo>
                  <a:lnTo>
                    <a:pt x="591" y="23"/>
                  </a:lnTo>
                  <a:lnTo>
                    <a:pt x="591" y="30"/>
                  </a:lnTo>
                  <a:lnTo>
                    <a:pt x="591" y="36"/>
                  </a:lnTo>
                  <a:lnTo>
                    <a:pt x="587" y="38"/>
                  </a:lnTo>
                  <a:lnTo>
                    <a:pt x="589" y="46"/>
                  </a:lnTo>
                  <a:lnTo>
                    <a:pt x="585" y="52"/>
                  </a:lnTo>
                  <a:lnTo>
                    <a:pt x="582" y="57"/>
                  </a:lnTo>
                  <a:lnTo>
                    <a:pt x="580" y="59"/>
                  </a:lnTo>
                  <a:lnTo>
                    <a:pt x="576" y="61"/>
                  </a:lnTo>
                  <a:lnTo>
                    <a:pt x="574" y="65"/>
                  </a:lnTo>
                  <a:lnTo>
                    <a:pt x="576" y="67"/>
                  </a:lnTo>
                  <a:lnTo>
                    <a:pt x="572" y="71"/>
                  </a:lnTo>
                  <a:lnTo>
                    <a:pt x="566" y="73"/>
                  </a:lnTo>
                  <a:lnTo>
                    <a:pt x="559" y="78"/>
                  </a:lnTo>
                  <a:lnTo>
                    <a:pt x="553" y="76"/>
                  </a:lnTo>
                  <a:lnTo>
                    <a:pt x="545" y="71"/>
                  </a:lnTo>
                  <a:lnTo>
                    <a:pt x="539" y="73"/>
                  </a:lnTo>
                  <a:lnTo>
                    <a:pt x="534" y="88"/>
                  </a:lnTo>
                  <a:lnTo>
                    <a:pt x="534" y="90"/>
                  </a:lnTo>
                  <a:lnTo>
                    <a:pt x="535" y="94"/>
                  </a:lnTo>
                  <a:lnTo>
                    <a:pt x="534" y="100"/>
                  </a:lnTo>
                  <a:lnTo>
                    <a:pt x="532" y="103"/>
                  </a:lnTo>
                  <a:lnTo>
                    <a:pt x="532" y="109"/>
                  </a:lnTo>
                  <a:lnTo>
                    <a:pt x="541" y="113"/>
                  </a:lnTo>
                  <a:lnTo>
                    <a:pt x="549" y="111"/>
                  </a:lnTo>
                  <a:lnTo>
                    <a:pt x="557" y="105"/>
                  </a:lnTo>
                  <a:lnTo>
                    <a:pt x="560" y="105"/>
                  </a:lnTo>
                  <a:lnTo>
                    <a:pt x="564" y="109"/>
                  </a:lnTo>
                  <a:lnTo>
                    <a:pt x="570" y="115"/>
                  </a:lnTo>
                  <a:lnTo>
                    <a:pt x="578" y="117"/>
                  </a:lnTo>
                  <a:lnTo>
                    <a:pt x="583" y="123"/>
                  </a:lnTo>
                  <a:lnTo>
                    <a:pt x="582" y="128"/>
                  </a:lnTo>
                  <a:lnTo>
                    <a:pt x="578" y="128"/>
                  </a:lnTo>
                  <a:lnTo>
                    <a:pt x="570" y="128"/>
                  </a:lnTo>
                  <a:lnTo>
                    <a:pt x="564" y="132"/>
                  </a:lnTo>
                  <a:lnTo>
                    <a:pt x="562" y="136"/>
                  </a:lnTo>
                  <a:lnTo>
                    <a:pt x="555" y="134"/>
                  </a:lnTo>
                  <a:lnTo>
                    <a:pt x="545" y="142"/>
                  </a:lnTo>
                  <a:lnTo>
                    <a:pt x="539" y="138"/>
                  </a:lnTo>
                  <a:lnTo>
                    <a:pt x="535" y="140"/>
                  </a:lnTo>
                  <a:lnTo>
                    <a:pt x="534" y="146"/>
                  </a:lnTo>
                  <a:lnTo>
                    <a:pt x="530" y="149"/>
                  </a:lnTo>
                  <a:lnTo>
                    <a:pt x="512" y="153"/>
                  </a:lnTo>
                  <a:lnTo>
                    <a:pt x="511" y="163"/>
                  </a:lnTo>
                  <a:lnTo>
                    <a:pt x="501" y="167"/>
                  </a:lnTo>
                  <a:lnTo>
                    <a:pt x="493" y="165"/>
                  </a:lnTo>
                  <a:lnTo>
                    <a:pt x="487" y="159"/>
                  </a:lnTo>
                  <a:lnTo>
                    <a:pt x="482" y="157"/>
                  </a:lnTo>
                  <a:lnTo>
                    <a:pt x="476" y="161"/>
                  </a:lnTo>
                  <a:lnTo>
                    <a:pt x="474" y="167"/>
                  </a:lnTo>
                  <a:lnTo>
                    <a:pt x="472" y="174"/>
                  </a:lnTo>
                  <a:lnTo>
                    <a:pt x="474" y="182"/>
                  </a:lnTo>
                  <a:lnTo>
                    <a:pt x="476" y="188"/>
                  </a:lnTo>
                  <a:lnTo>
                    <a:pt x="472" y="195"/>
                  </a:lnTo>
                  <a:lnTo>
                    <a:pt x="466" y="197"/>
                  </a:lnTo>
                  <a:lnTo>
                    <a:pt x="457" y="199"/>
                  </a:lnTo>
                  <a:lnTo>
                    <a:pt x="445" y="203"/>
                  </a:lnTo>
                  <a:lnTo>
                    <a:pt x="434" y="203"/>
                  </a:lnTo>
                  <a:lnTo>
                    <a:pt x="426" y="205"/>
                  </a:lnTo>
                  <a:lnTo>
                    <a:pt x="422" y="205"/>
                  </a:lnTo>
                  <a:lnTo>
                    <a:pt x="415" y="213"/>
                  </a:lnTo>
                  <a:lnTo>
                    <a:pt x="407" y="215"/>
                  </a:lnTo>
                  <a:lnTo>
                    <a:pt x="397" y="215"/>
                  </a:lnTo>
                  <a:lnTo>
                    <a:pt x="390" y="218"/>
                  </a:lnTo>
                  <a:lnTo>
                    <a:pt x="376" y="218"/>
                  </a:lnTo>
                  <a:lnTo>
                    <a:pt x="370" y="215"/>
                  </a:lnTo>
                  <a:lnTo>
                    <a:pt x="365" y="207"/>
                  </a:lnTo>
                  <a:lnTo>
                    <a:pt x="361" y="207"/>
                  </a:lnTo>
                  <a:lnTo>
                    <a:pt x="342" y="205"/>
                  </a:lnTo>
                  <a:lnTo>
                    <a:pt x="330" y="203"/>
                  </a:lnTo>
                  <a:lnTo>
                    <a:pt x="321" y="203"/>
                  </a:lnTo>
                  <a:lnTo>
                    <a:pt x="311" y="203"/>
                  </a:lnTo>
                  <a:lnTo>
                    <a:pt x="303" y="203"/>
                  </a:lnTo>
                  <a:lnTo>
                    <a:pt x="296" y="199"/>
                  </a:lnTo>
                  <a:lnTo>
                    <a:pt x="290" y="192"/>
                  </a:lnTo>
                  <a:lnTo>
                    <a:pt x="282" y="186"/>
                  </a:lnTo>
                  <a:lnTo>
                    <a:pt x="278" y="182"/>
                  </a:lnTo>
                  <a:lnTo>
                    <a:pt x="276" y="176"/>
                  </a:lnTo>
                  <a:lnTo>
                    <a:pt x="271" y="171"/>
                  </a:lnTo>
                  <a:lnTo>
                    <a:pt x="263" y="167"/>
                  </a:lnTo>
                  <a:lnTo>
                    <a:pt x="259" y="165"/>
                  </a:lnTo>
                  <a:lnTo>
                    <a:pt x="253" y="161"/>
                  </a:lnTo>
                  <a:lnTo>
                    <a:pt x="244" y="159"/>
                  </a:lnTo>
                  <a:lnTo>
                    <a:pt x="238" y="157"/>
                  </a:lnTo>
                  <a:lnTo>
                    <a:pt x="236" y="151"/>
                  </a:lnTo>
                  <a:lnTo>
                    <a:pt x="238" y="144"/>
                  </a:lnTo>
                  <a:lnTo>
                    <a:pt x="240" y="138"/>
                  </a:lnTo>
                  <a:lnTo>
                    <a:pt x="234" y="132"/>
                  </a:lnTo>
                  <a:lnTo>
                    <a:pt x="228" y="128"/>
                  </a:lnTo>
                  <a:lnTo>
                    <a:pt x="228" y="124"/>
                  </a:lnTo>
                  <a:lnTo>
                    <a:pt x="221" y="115"/>
                  </a:lnTo>
                  <a:lnTo>
                    <a:pt x="213" y="111"/>
                  </a:lnTo>
                  <a:lnTo>
                    <a:pt x="205" y="113"/>
                  </a:lnTo>
                  <a:lnTo>
                    <a:pt x="200" y="111"/>
                  </a:lnTo>
                  <a:lnTo>
                    <a:pt x="194" y="107"/>
                  </a:lnTo>
                  <a:lnTo>
                    <a:pt x="194" y="103"/>
                  </a:lnTo>
                  <a:lnTo>
                    <a:pt x="192" y="92"/>
                  </a:lnTo>
                  <a:lnTo>
                    <a:pt x="192" y="80"/>
                  </a:lnTo>
                  <a:lnTo>
                    <a:pt x="186" y="84"/>
                  </a:lnTo>
                  <a:lnTo>
                    <a:pt x="169" y="88"/>
                  </a:lnTo>
                  <a:lnTo>
                    <a:pt x="163" y="94"/>
                  </a:lnTo>
                  <a:lnTo>
                    <a:pt x="159" y="98"/>
                  </a:lnTo>
                  <a:lnTo>
                    <a:pt x="152" y="101"/>
                  </a:lnTo>
                  <a:lnTo>
                    <a:pt x="150" y="105"/>
                  </a:lnTo>
                  <a:lnTo>
                    <a:pt x="148" y="111"/>
                  </a:lnTo>
                  <a:lnTo>
                    <a:pt x="138" y="117"/>
                  </a:lnTo>
                  <a:lnTo>
                    <a:pt x="131" y="117"/>
                  </a:lnTo>
                  <a:lnTo>
                    <a:pt x="127" y="119"/>
                  </a:lnTo>
                  <a:lnTo>
                    <a:pt x="123" y="126"/>
                  </a:lnTo>
                  <a:lnTo>
                    <a:pt x="117" y="130"/>
                  </a:lnTo>
                  <a:lnTo>
                    <a:pt x="115" y="140"/>
                  </a:lnTo>
                  <a:lnTo>
                    <a:pt x="117" y="149"/>
                  </a:lnTo>
                  <a:lnTo>
                    <a:pt x="121" y="153"/>
                  </a:lnTo>
                  <a:lnTo>
                    <a:pt x="117" y="157"/>
                  </a:lnTo>
                  <a:lnTo>
                    <a:pt x="106" y="157"/>
                  </a:lnTo>
                  <a:lnTo>
                    <a:pt x="96" y="161"/>
                  </a:lnTo>
                  <a:lnTo>
                    <a:pt x="86" y="163"/>
                  </a:lnTo>
                  <a:lnTo>
                    <a:pt x="83" y="167"/>
                  </a:lnTo>
                  <a:lnTo>
                    <a:pt x="84" y="171"/>
                  </a:lnTo>
                  <a:lnTo>
                    <a:pt x="92" y="176"/>
                  </a:lnTo>
                  <a:lnTo>
                    <a:pt x="94" y="182"/>
                  </a:lnTo>
                  <a:lnTo>
                    <a:pt x="88" y="194"/>
                  </a:lnTo>
                  <a:lnTo>
                    <a:pt x="88" y="203"/>
                  </a:lnTo>
                  <a:lnTo>
                    <a:pt x="84" y="205"/>
                  </a:lnTo>
                  <a:lnTo>
                    <a:pt x="79" y="209"/>
                  </a:lnTo>
                  <a:lnTo>
                    <a:pt x="77" y="211"/>
                  </a:lnTo>
                  <a:lnTo>
                    <a:pt x="73" y="215"/>
                  </a:lnTo>
                  <a:lnTo>
                    <a:pt x="69" y="215"/>
                  </a:lnTo>
                  <a:lnTo>
                    <a:pt x="67" y="217"/>
                  </a:lnTo>
                  <a:lnTo>
                    <a:pt x="65" y="218"/>
                  </a:lnTo>
                  <a:lnTo>
                    <a:pt x="65" y="222"/>
                  </a:lnTo>
                  <a:lnTo>
                    <a:pt x="56" y="224"/>
                  </a:lnTo>
                  <a:lnTo>
                    <a:pt x="44" y="230"/>
                  </a:lnTo>
                  <a:lnTo>
                    <a:pt x="42" y="236"/>
                  </a:lnTo>
                  <a:lnTo>
                    <a:pt x="40" y="242"/>
                  </a:lnTo>
                  <a:lnTo>
                    <a:pt x="36" y="243"/>
                  </a:lnTo>
                  <a:lnTo>
                    <a:pt x="31" y="243"/>
                  </a:lnTo>
                  <a:lnTo>
                    <a:pt x="27" y="245"/>
                  </a:lnTo>
                  <a:lnTo>
                    <a:pt x="25" y="247"/>
                  </a:lnTo>
                  <a:lnTo>
                    <a:pt x="21" y="243"/>
                  </a:lnTo>
                  <a:lnTo>
                    <a:pt x="19" y="242"/>
                  </a:lnTo>
                  <a:lnTo>
                    <a:pt x="15" y="242"/>
                  </a:lnTo>
                  <a:lnTo>
                    <a:pt x="13" y="245"/>
                  </a:lnTo>
                  <a:lnTo>
                    <a:pt x="10" y="247"/>
                  </a:lnTo>
                  <a:lnTo>
                    <a:pt x="8" y="249"/>
                  </a:lnTo>
                  <a:lnTo>
                    <a:pt x="6" y="251"/>
                  </a:lnTo>
                  <a:lnTo>
                    <a:pt x="4" y="253"/>
                  </a:lnTo>
                  <a:lnTo>
                    <a:pt x="2" y="253"/>
                  </a:lnTo>
                  <a:lnTo>
                    <a:pt x="0" y="255"/>
                  </a:lnTo>
                  <a:lnTo>
                    <a:pt x="0" y="263"/>
                  </a:lnTo>
                  <a:lnTo>
                    <a:pt x="0" y="266"/>
                  </a:lnTo>
                  <a:lnTo>
                    <a:pt x="4" y="270"/>
                  </a:lnTo>
                  <a:lnTo>
                    <a:pt x="12" y="266"/>
                  </a:lnTo>
                  <a:lnTo>
                    <a:pt x="13" y="268"/>
                  </a:lnTo>
                  <a:lnTo>
                    <a:pt x="13" y="272"/>
                  </a:lnTo>
                  <a:lnTo>
                    <a:pt x="12" y="278"/>
                  </a:lnTo>
                  <a:lnTo>
                    <a:pt x="15" y="286"/>
                  </a:lnTo>
                  <a:lnTo>
                    <a:pt x="15" y="291"/>
                  </a:lnTo>
                  <a:lnTo>
                    <a:pt x="17" y="293"/>
                  </a:lnTo>
                  <a:lnTo>
                    <a:pt x="19" y="297"/>
                  </a:lnTo>
                  <a:lnTo>
                    <a:pt x="13" y="299"/>
                  </a:lnTo>
                  <a:lnTo>
                    <a:pt x="13" y="305"/>
                  </a:lnTo>
                  <a:lnTo>
                    <a:pt x="23" y="305"/>
                  </a:lnTo>
                  <a:lnTo>
                    <a:pt x="36" y="313"/>
                  </a:lnTo>
                  <a:lnTo>
                    <a:pt x="40" y="316"/>
                  </a:lnTo>
                  <a:lnTo>
                    <a:pt x="44" y="322"/>
                  </a:lnTo>
                  <a:lnTo>
                    <a:pt x="50" y="318"/>
                  </a:lnTo>
                  <a:lnTo>
                    <a:pt x="54" y="314"/>
                  </a:lnTo>
                  <a:lnTo>
                    <a:pt x="60" y="314"/>
                  </a:lnTo>
                  <a:lnTo>
                    <a:pt x="63" y="316"/>
                  </a:lnTo>
                  <a:lnTo>
                    <a:pt x="71" y="316"/>
                  </a:lnTo>
                  <a:lnTo>
                    <a:pt x="73" y="322"/>
                  </a:lnTo>
                  <a:lnTo>
                    <a:pt x="77" y="326"/>
                  </a:lnTo>
                  <a:lnTo>
                    <a:pt x="79" y="332"/>
                  </a:lnTo>
                  <a:lnTo>
                    <a:pt x="75" y="336"/>
                  </a:lnTo>
                  <a:lnTo>
                    <a:pt x="75" y="339"/>
                  </a:lnTo>
                  <a:lnTo>
                    <a:pt x="71" y="343"/>
                  </a:lnTo>
                  <a:lnTo>
                    <a:pt x="67" y="347"/>
                  </a:lnTo>
                  <a:lnTo>
                    <a:pt x="65" y="353"/>
                  </a:lnTo>
                  <a:lnTo>
                    <a:pt x="63" y="355"/>
                  </a:lnTo>
                  <a:lnTo>
                    <a:pt x="60" y="361"/>
                  </a:lnTo>
                  <a:lnTo>
                    <a:pt x="65" y="364"/>
                  </a:lnTo>
                  <a:lnTo>
                    <a:pt x="69" y="368"/>
                  </a:lnTo>
                  <a:lnTo>
                    <a:pt x="67" y="378"/>
                  </a:lnTo>
                  <a:lnTo>
                    <a:pt x="73" y="380"/>
                  </a:lnTo>
                  <a:lnTo>
                    <a:pt x="75" y="380"/>
                  </a:lnTo>
                  <a:lnTo>
                    <a:pt x="75" y="385"/>
                  </a:lnTo>
                  <a:lnTo>
                    <a:pt x="73" y="391"/>
                  </a:lnTo>
                  <a:lnTo>
                    <a:pt x="75" y="395"/>
                  </a:lnTo>
                  <a:lnTo>
                    <a:pt x="71" y="397"/>
                  </a:lnTo>
                  <a:lnTo>
                    <a:pt x="73" y="403"/>
                  </a:lnTo>
                  <a:lnTo>
                    <a:pt x="81" y="407"/>
                  </a:lnTo>
                  <a:lnTo>
                    <a:pt x="84" y="408"/>
                  </a:lnTo>
                  <a:lnTo>
                    <a:pt x="92" y="410"/>
                  </a:lnTo>
                  <a:lnTo>
                    <a:pt x="96" y="414"/>
                  </a:lnTo>
                  <a:lnTo>
                    <a:pt x="100" y="418"/>
                  </a:lnTo>
                  <a:lnTo>
                    <a:pt x="104" y="418"/>
                  </a:lnTo>
                  <a:lnTo>
                    <a:pt x="109" y="418"/>
                  </a:lnTo>
                  <a:lnTo>
                    <a:pt x="115" y="418"/>
                  </a:lnTo>
                  <a:lnTo>
                    <a:pt x="119" y="420"/>
                  </a:lnTo>
                  <a:lnTo>
                    <a:pt x="125" y="428"/>
                  </a:lnTo>
                  <a:lnTo>
                    <a:pt x="131" y="428"/>
                  </a:lnTo>
                  <a:lnTo>
                    <a:pt x="138" y="428"/>
                  </a:lnTo>
                  <a:lnTo>
                    <a:pt x="142" y="430"/>
                  </a:lnTo>
                  <a:lnTo>
                    <a:pt x="142" y="435"/>
                  </a:lnTo>
                  <a:lnTo>
                    <a:pt x="150" y="439"/>
                  </a:lnTo>
                  <a:lnTo>
                    <a:pt x="154" y="445"/>
                  </a:lnTo>
                  <a:lnTo>
                    <a:pt x="157" y="451"/>
                  </a:lnTo>
                  <a:lnTo>
                    <a:pt x="163" y="451"/>
                  </a:lnTo>
                  <a:lnTo>
                    <a:pt x="169" y="455"/>
                  </a:lnTo>
                  <a:lnTo>
                    <a:pt x="180" y="455"/>
                  </a:lnTo>
                  <a:lnTo>
                    <a:pt x="188" y="456"/>
                  </a:lnTo>
                  <a:lnTo>
                    <a:pt x="194" y="455"/>
                  </a:lnTo>
                  <a:lnTo>
                    <a:pt x="198" y="455"/>
                  </a:lnTo>
                  <a:lnTo>
                    <a:pt x="202" y="460"/>
                  </a:lnTo>
                  <a:lnTo>
                    <a:pt x="207" y="451"/>
                  </a:lnTo>
                  <a:lnTo>
                    <a:pt x="211" y="449"/>
                  </a:lnTo>
                  <a:lnTo>
                    <a:pt x="219" y="449"/>
                  </a:lnTo>
                  <a:lnTo>
                    <a:pt x="225" y="451"/>
                  </a:lnTo>
                  <a:lnTo>
                    <a:pt x="230" y="451"/>
                  </a:lnTo>
                  <a:lnTo>
                    <a:pt x="238" y="453"/>
                  </a:lnTo>
                  <a:lnTo>
                    <a:pt x="246" y="451"/>
                  </a:lnTo>
                  <a:lnTo>
                    <a:pt x="251" y="447"/>
                  </a:lnTo>
                  <a:lnTo>
                    <a:pt x="257" y="443"/>
                  </a:lnTo>
                  <a:lnTo>
                    <a:pt x="263" y="443"/>
                  </a:lnTo>
                  <a:lnTo>
                    <a:pt x="267" y="445"/>
                  </a:lnTo>
                  <a:lnTo>
                    <a:pt x="273" y="439"/>
                  </a:lnTo>
                  <a:lnTo>
                    <a:pt x="276" y="441"/>
                  </a:lnTo>
                  <a:lnTo>
                    <a:pt x="284" y="443"/>
                  </a:lnTo>
                  <a:lnTo>
                    <a:pt x="284" y="451"/>
                  </a:lnTo>
                  <a:lnTo>
                    <a:pt x="286" y="453"/>
                  </a:lnTo>
                  <a:lnTo>
                    <a:pt x="290" y="453"/>
                  </a:lnTo>
                  <a:lnTo>
                    <a:pt x="294" y="453"/>
                  </a:lnTo>
                  <a:lnTo>
                    <a:pt x="297" y="455"/>
                  </a:lnTo>
                  <a:lnTo>
                    <a:pt x="303" y="456"/>
                  </a:lnTo>
                  <a:lnTo>
                    <a:pt x="305" y="460"/>
                  </a:lnTo>
                  <a:lnTo>
                    <a:pt x="305" y="464"/>
                  </a:lnTo>
                  <a:lnTo>
                    <a:pt x="309" y="464"/>
                  </a:lnTo>
                  <a:lnTo>
                    <a:pt x="313" y="464"/>
                  </a:lnTo>
                  <a:lnTo>
                    <a:pt x="315" y="470"/>
                  </a:lnTo>
                  <a:lnTo>
                    <a:pt x="319" y="474"/>
                  </a:lnTo>
                  <a:lnTo>
                    <a:pt x="317" y="479"/>
                  </a:lnTo>
                  <a:lnTo>
                    <a:pt x="319" y="485"/>
                  </a:lnTo>
                  <a:lnTo>
                    <a:pt x="317" y="489"/>
                  </a:lnTo>
                  <a:lnTo>
                    <a:pt x="317" y="497"/>
                  </a:lnTo>
                  <a:lnTo>
                    <a:pt x="313" y="504"/>
                  </a:lnTo>
                  <a:lnTo>
                    <a:pt x="307" y="510"/>
                  </a:lnTo>
                  <a:lnTo>
                    <a:pt x="307" y="514"/>
                  </a:lnTo>
                  <a:lnTo>
                    <a:pt x="311" y="518"/>
                  </a:lnTo>
                  <a:lnTo>
                    <a:pt x="311" y="522"/>
                  </a:lnTo>
                  <a:lnTo>
                    <a:pt x="311" y="524"/>
                  </a:lnTo>
                  <a:lnTo>
                    <a:pt x="313" y="524"/>
                  </a:lnTo>
                  <a:lnTo>
                    <a:pt x="317" y="520"/>
                  </a:lnTo>
                  <a:lnTo>
                    <a:pt x="321" y="518"/>
                  </a:lnTo>
                  <a:lnTo>
                    <a:pt x="324" y="520"/>
                  </a:lnTo>
                  <a:lnTo>
                    <a:pt x="328" y="522"/>
                  </a:lnTo>
                  <a:lnTo>
                    <a:pt x="326" y="527"/>
                  </a:lnTo>
                  <a:lnTo>
                    <a:pt x="328" y="531"/>
                  </a:lnTo>
                  <a:lnTo>
                    <a:pt x="332" y="531"/>
                  </a:lnTo>
                  <a:lnTo>
                    <a:pt x="334" y="535"/>
                  </a:lnTo>
                  <a:lnTo>
                    <a:pt x="330" y="541"/>
                  </a:lnTo>
                  <a:lnTo>
                    <a:pt x="330" y="545"/>
                  </a:lnTo>
                  <a:lnTo>
                    <a:pt x="334" y="545"/>
                  </a:lnTo>
                  <a:lnTo>
                    <a:pt x="338" y="547"/>
                  </a:lnTo>
                  <a:lnTo>
                    <a:pt x="340" y="552"/>
                  </a:lnTo>
                  <a:lnTo>
                    <a:pt x="342" y="558"/>
                  </a:lnTo>
                  <a:lnTo>
                    <a:pt x="349" y="562"/>
                  </a:lnTo>
                  <a:lnTo>
                    <a:pt x="353" y="562"/>
                  </a:lnTo>
                  <a:lnTo>
                    <a:pt x="359" y="558"/>
                  </a:lnTo>
                  <a:lnTo>
                    <a:pt x="361" y="550"/>
                  </a:lnTo>
                  <a:lnTo>
                    <a:pt x="355" y="539"/>
                  </a:lnTo>
                  <a:lnTo>
                    <a:pt x="357" y="533"/>
                  </a:lnTo>
                  <a:lnTo>
                    <a:pt x="365" y="533"/>
                  </a:lnTo>
                  <a:lnTo>
                    <a:pt x="370" y="539"/>
                  </a:lnTo>
                  <a:lnTo>
                    <a:pt x="376" y="537"/>
                  </a:lnTo>
                  <a:lnTo>
                    <a:pt x="382" y="541"/>
                  </a:lnTo>
                  <a:lnTo>
                    <a:pt x="388" y="537"/>
                  </a:lnTo>
                  <a:lnTo>
                    <a:pt x="395" y="537"/>
                  </a:lnTo>
                  <a:lnTo>
                    <a:pt x="399" y="533"/>
                  </a:lnTo>
                  <a:lnTo>
                    <a:pt x="405" y="535"/>
                  </a:lnTo>
                  <a:lnTo>
                    <a:pt x="411" y="541"/>
                  </a:lnTo>
                  <a:lnTo>
                    <a:pt x="415" y="541"/>
                  </a:lnTo>
                  <a:lnTo>
                    <a:pt x="415" y="545"/>
                  </a:lnTo>
                  <a:lnTo>
                    <a:pt x="413" y="550"/>
                  </a:lnTo>
                  <a:lnTo>
                    <a:pt x="418" y="558"/>
                  </a:lnTo>
                  <a:lnTo>
                    <a:pt x="424" y="554"/>
                  </a:lnTo>
                  <a:lnTo>
                    <a:pt x="432" y="554"/>
                  </a:lnTo>
                  <a:lnTo>
                    <a:pt x="438" y="558"/>
                  </a:lnTo>
                  <a:lnTo>
                    <a:pt x="445" y="554"/>
                  </a:lnTo>
                  <a:lnTo>
                    <a:pt x="457" y="554"/>
                  </a:lnTo>
                  <a:lnTo>
                    <a:pt x="455" y="562"/>
                  </a:lnTo>
                  <a:lnTo>
                    <a:pt x="455" y="566"/>
                  </a:lnTo>
                  <a:lnTo>
                    <a:pt x="457" y="572"/>
                  </a:lnTo>
                  <a:lnTo>
                    <a:pt x="461" y="577"/>
                  </a:lnTo>
                  <a:lnTo>
                    <a:pt x="463" y="575"/>
                  </a:lnTo>
                  <a:lnTo>
                    <a:pt x="466" y="575"/>
                  </a:lnTo>
                  <a:lnTo>
                    <a:pt x="466" y="574"/>
                  </a:lnTo>
                  <a:lnTo>
                    <a:pt x="466" y="570"/>
                  </a:lnTo>
                  <a:lnTo>
                    <a:pt x="464" y="568"/>
                  </a:lnTo>
                  <a:lnTo>
                    <a:pt x="463" y="566"/>
                  </a:lnTo>
                  <a:lnTo>
                    <a:pt x="468" y="564"/>
                  </a:lnTo>
                  <a:lnTo>
                    <a:pt x="474" y="560"/>
                  </a:lnTo>
                  <a:lnTo>
                    <a:pt x="476" y="556"/>
                  </a:lnTo>
                  <a:lnTo>
                    <a:pt x="478" y="554"/>
                  </a:lnTo>
                  <a:lnTo>
                    <a:pt x="487" y="552"/>
                  </a:lnTo>
                  <a:lnTo>
                    <a:pt x="499" y="550"/>
                  </a:lnTo>
                  <a:lnTo>
                    <a:pt x="503" y="545"/>
                  </a:lnTo>
                  <a:lnTo>
                    <a:pt x="507" y="539"/>
                  </a:lnTo>
                  <a:lnTo>
                    <a:pt x="512" y="545"/>
                  </a:lnTo>
                  <a:lnTo>
                    <a:pt x="516" y="543"/>
                  </a:lnTo>
                  <a:lnTo>
                    <a:pt x="518" y="541"/>
                  </a:lnTo>
                  <a:lnTo>
                    <a:pt x="524" y="539"/>
                  </a:lnTo>
                  <a:lnTo>
                    <a:pt x="526" y="539"/>
                  </a:lnTo>
                  <a:lnTo>
                    <a:pt x="530" y="539"/>
                  </a:lnTo>
                  <a:lnTo>
                    <a:pt x="534" y="539"/>
                  </a:lnTo>
                  <a:lnTo>
                    <a:pt x="537" y="537"/>
                  </a:lnTo>
                  <a:lnTo>
                    <a:pt x="537" y="533"/>
                  </a:lnTo>
                  <a:lnTo>
                    <a:pt x="537" y="527"/>
                  </a:lnTo>
                  <a:lnTo>
                    <a:pt x="547" y="522"/>
                  </a:lnTo>
                  <a:lnTo>
                    <a:pt x="557" y="518"/>
                  </a:lnTo>
                  <a:lnTo>
                    <a:pt x="557" y="514"/>
                  </a:lnTo>
                  <a:lnTo>
                    <a:pt x="557" y="510"/>
                  </a:lnTo>
                  <a:lnTo>
                    <a:pt x="564" y="508"/>
                  </a:lnTo>
                  <a:lnTo>
                    <a:pt x="570" y="508"/>
                  </a:lnTo>
                  <a:lnTo>
                    <a:pt x="568" y="503"/>
                  </a:lnTo>
                  <a:lnTo>
                    <a:pt x="572" y="501"/>
                  </a:lnTo>
                  <a:lnTo>
                    <a:pt x="570" y="501"/>
                  </a:lnTo>
                  <a:lnTo>
                    <a:pt x="570" y="497"/>
                  </a:lnTo>
                  <a:lnTo>
                    <a:pt x="574" y="497"/>
                  </a:lnTo>
                  <a:lnTo>
                    <a:pt x="578" y="497"/>
                  </a:lnTo>
                  <a:lnTo>
                    <a:pt x="578" y="489"/>
                  </a:lnTo>
                  <a:lnTo>
                    <a:pt x="578" y="483"/>
                  </a:lnTo>
                  <a:lnTo>
                    <a:pt x="576" y="481"/>
                  </a:lnTo>
                  <a:lnTo>
                    <a:pt x="574" y="479"/>
                  </a:lnTo>
                  <a:lnTo>
                    <a:pt x="576" y="479"/>
                  </a:lnTo>
                  <a:lnTo>
                    <a:pt x="576" y="476"/>
                  </a:lnTo>
                  <a:lnTo>
                    <a:pt x="578" y="470"/>
                  </a:lnTo>
                  <a:lnTo>
                    <a:pt x="580" y="470"/>
                  </a:lnTo>
                  <a:lnTo>
                    <a:pt x="583" y="470"/>
                  </a:lnTo>
                  <a:lnTo>
                    <a:pt x="585" y="466"/>
                  </a:lnTo>
                  <a:lnTo>
                    <a:pt x="589" y="462"/>
                  </a:lnTo>
                  <a:lnTo>
                    <a:pt x="591" y="462"/>
                  </a:lnTo>
                  <a:lnTo>
                    <a:pt x="591" y="458"/>
                  </a:lnTo>
                  <a:lnTo>
                    <a:pt x="591" y="455"/>
                  </a:lnTo>
                  <a:lnTo>
                    <a:pt x="593" y="451"/>
                  </a:lnTo>
                  <a:lnTo>
                    <a:pt x="597" y="447"/>
                  </a:lnTo>
                  <a:lnTo>
                    <a:pt x="599" y="447"/>
                  </a:lnTo>
                  <a:lnTo>
                    <a:pt x="603" y="447"/>
                  </a:lnTo>
                  <a:lnTo>
                    <a:pt x="601" y="441"/>
                  </a:lnTo>
                  <a:lnTo>
                    <a:pt x="601" y="439"/>
                  </a:lnTo>
                  <a:lnTo>
                    <a:pt x="601" y="435"/>
                  </a:lnTo>
                  <a:lnTo>
                    <a:pt x="601" y="432"/>
                  </a:lnTo>
                  <a:lnTo>
                    <a:pt x="605" y="432"/>
                  </a:lnTo>
                  <a:lnTo>
                    <a:pt x="606" y="432"/>
                  </a:lnTo>
                  <a:lnTo>
                    <a:pt x="608" y="426"/>
                  </a:lnTo>
                  <a:lnTo>
                    <a:pt x="606" y="424"/>
                  </a:lnTo>
                  <a:lnTo>
                    <a:pt x="606" y="424"/>
                  </a:lnTo>
                  <a:lnTo>
                    <a:pt x="605" y="424"/>
                  </a:lnTo>
                  <a:lnTo>
                    <a:pt x="606" y="424"/>
                  </a:lnTo>
                  <a:lnTo>
                    <a:pt x="610" y="420"/>
                  </a:lnTo>
                  <a:lnTo>
                    <a:pt x="608" y="416"/>
                  </a:lnTo>
                  <a:lnTo>
                    <a:pt x="605" y="414"/>
                  </a:lnTo>
                  <a:lnTo>
                    <a:pt x="599" y="414"/>
                  </a:lnTo>
                  <a:lnTo>
                    <a:pt x="597" y="416"/>
                  </a:lnTo>
                  <a:lnTo>
                    <a:pt x="595" y="414"/>
                  </a:lnTo>
                  <a:lnTo>
                    <a:pt x="593" y="412"/>
                  </a:lnTo>
                  <a:lnTo>
                    <a:pt x="601" y="407"/>
                  </a:lnTo>
                  <a:lnTo>
                    <a:pt x="606" y="403"/>
                  </a:lnTo>
                  <a:lnTo>
                    <a:pt x="606" y="399"/>
                  </a:lnTo>
                  <a:lnTo>
                    <a:pt x="605" y="397"/>
                  </a:lnTo>
                  <a:lnTo>
                    <a:pt x="601" y="393"/>
                  </a:lnTo>
                  <a:lnTo>
                    <a:pt x="597" y="389"/>
                  </a:lnTo>
                  <a:lnTo>
                    <a:pt x="601" y="389"/>
                  </a:lnTo>
                  <a:lnTo>
                    <a:pt x="601" y="385"/>
                  </a:lnTo>
                  <a:lnTo>
                    <a:pt x="601" y="384"/>
                  </a:lnTo>
                  <a:lnTo>
                    <a:pt x="593" y="376"/>
                  </a:lnTo>
                  <a:lnTo>
                    <a:pt x="587" y="368"/>
                  </a:lnTo>
                  <a:lnTo>
                    <a:pt x="587" y="364"/>
                  </a:lnTo>
                  <a:lnTo>
                    <a:pt x="587" y="361"/>
                  </a:lnTo>
                  <a:lnTo>
                    <a:pt x="585" y="359"/>
                  </a:lnTo>
                  <a:lnTo>
                    <a:pt x="582" y="359"/>
                  </a:lnTo>
                  <a:lnTo>
                    <a:pt x="583" y="357"/>
                  </a:lnTo>
                  <a:lnTo>
                    <a:pt x="583" y="355"/>
                  </a:lnTo>
                  <a:lnTo>
                    <a:pt x="580" y="351"/>
                  </a:lnTo>
                  <a:lnTo>
                    <a:pt x="578" y="345"/>
                  </a:lnTo>
                  <a:lnTo>
                    <a:pt x="576" y="339"/>
                  </a:lnTo>
                  <a:lnTo>
                    <a:pt x="576" y="332"/>
                  </a:lnTo>
                  <a:lnTo>
                    <a:pt x="580" y="328"/>
                  </a:lnTo>
                  <a:lnTo>
                    <a:pt x="585" y="324"/>
                  </a:lnTo>
                  <a:lnTo>
                    <a:pt x="585" y="322"/>
                  </a:lnTo>
                  <a:lnTo>
                    <a:pt x="583" y="320"/>
                  </a:lnTo>
                  <a:lnTo>
                    <a:pt x="591" y="313"/>
                  </a:lnTo>
                  <a:lnTo>
                    <a:pt x="601" y="305"/>
                  </a:lnTo>
                  <a:lnTo>
                    <a:pt x="608" y="303"/>
                  </a:lnTo>
                  <a:lnTo>
                    <a:pt x="616" y="301"/>
                  </a:lnTo>
                  <a:lnTo>
                    <a:pt x="618" y="295"/>
                  </a:lnTo>
                  <a:lnTo>
                    <a:pt x="618" y="291"/>
                  </a:lnTo>
                  <a:lnTo>
                    <a:pt x="610" y="291"/>
                  </a:lnTo>
                  <a:lnTo>
                    <a:pt x="601" y="291"/>
                  </a:lnTo>
                  <a:lnTo>
                    <a:pt x="597" y="289"/>
                  </a:lnTo>
                  <a:lnTo>
                    <a:pt x="587" y="288"/>
                  </a:lnTo>
                  <a:lnTo>
                    <a:pt x="582" y="291"/>
                  </a:lnTo>
                  <a:lnTo>
                    <a:pt x="578" y="297"/>
                  </a:lnTo>
                  <a:lnTo>
                    <a:pt x="572" y="299"/>
                  </a:lnTo>
                  <a:lnTo>
                    <a:pt x="568" y="299"/>
                  </a:lnTo>
                  <a:lnTo>
                    <a:pt x="560" y="284"/>
                  </a:lnTo>
                  <a:lnTo>
                    <a:pt x="553" y="270"/>
                  </a:lnTo>
                  <a:lnTo>
                    <a:pt x="555" y="266"/>
                  </a:lnTo>
                  <a:lnTo>
                    <a:pt x="557" y="265"/>
                  </a:lnTo>
                  <a:lnTo>
                    <a:pt x="564" y="265"/>
                  </a:lnTo>
                  <a:lnTo>
                    <a:pt x="570" y="265"/>
                  </a:lnTo>
                  <a:lnTo>
                    <a:pt x="572" y="261"/>
                  </a:lnTo>
                  <a:lnTo>
                    <a:pt x="574" y="255"/>
                  </a:lnTo>
                  <a:lnTo>
                    <a:pt x="580" y="251"/>
                  </a:lnTo>
                  <a:lnTo>
                    <a:pt x="587" y="249"/>
                  </a:lnTo>
                  <a:lnTo>
                    <a:pt x="593" y="240"/>
                  </a:lnTo>
                  <a:lnTo>
                    <a:pt x="599" y="230"/>
                  </a:lnTo>
                  <a:lnTo>
                    <a:pt x="610" y="234"/>
                  </a:lnTo>
                  <a:lnTo>
                    <a:pt x="614" y="236"/>
                  </a:lnTo>
                  <a:lnTo>
                    <a:pt x="610" y="242"/>
                  </a:lnTo>
                  <a:lnTo>
                    <a:pt x="606" y="249"/>
                  </a:lnTo>
                  <a:lnTo>
                    <a:pt x="605" y="253"/>
                  </a:lnTo>
                  <a:lnTo>
                    <a:pt x="603" y="259"/>
                  </a:lnTo>
                  <a:lnTo>
                    <a:pt x="601" y="261"/>
                  </a:lnTo>
                  <a:lnTo>
                    <a:pt x="603" y="263"/>
                  </a:lnTo>
                  <a:lnTo>
                    <a:pt x="603" y="263"/>
                  </a:lnTo>
                  <a:lnTo>
                    <a:pt x="606" y="261"/>
                  </a:lnTo>
                  <a:lnTo>
                    <a:pt x="605" y="266"/>
                  </a:lnTo>
                  <a:lnTo>
                    <a:pt x="605" y="270"/>
                  </a:lnTo>
                  <a:lnTo>
                    <a:pt x="610" y="265"/>
                  </a:lnTo>
                  <a:lnTo>
                    <a:pt x="618" y="257"/>
                  </a:lnTo>
                  <a:lnTo>
                    <a:pt x="622" y="255"/>
                  </a:lnTo>
                  <a:lnTo>
                    <a:pt x="626" y="251"/>
                  </a:lnTo>
                  <a:lnTo>
                    <a:pt x="631" y="249"/>
                  </a:lnTo>
                  <a:lnTo>
                    <a:pt x="635" y="249"/>
                  </a:lnTo>
                  <a:lnTo>
                    <a:pt x="637" y="251"/>
                  </a:lnTo>
                  <a:lnTo>
                    <a:pt x="645" y="253"/>
                  </a:lnTo>
                  <a:lnTo>
                    <a:pt x="649" y="242"/>
                  </a:lnTo>
                  <a:lnTo>
                    <a:pt x="654" y="238"/>
                  </a:lnTo>
                  <a:lnTo>
                    <a:pt x="658" y="230"/>
                  </a:lnTo>
                  <a:lnTo>
                    <a:pt x="662" y="224"/>
                  </a:lnTo>
                  <a:lnTo>
                    <a:pt x="670" y="217"/>
                  </a:lnTo>
                  <a:lnTo>
                    <a:pt x="670" y="209"/>
                  </a:lnTo>
                  <a:lnTo>
                    <a:pt x="676" y="207"/>
                  </a:lnTo>
                  <a:lnTo>
                    <a:pt x="677" y="213"/>
                  </a:lnTo>
                  <a:lnTo>
                    <a:pt x="683" y="215"/>
                  </a:lnTo>
                  <a:lnTo>
                    <a:pt x="691" y="215"/>
                  </a:lnTo>
                  <a:lnTo>
                    <a:pt x="691" y="211"/>
                  </a:lnTo>
                  <a:lnTo>
                    <a:pt x="689" y="207"/>
                  </a:lnTo>
                  <a:lnTo>
                    <a:pt x="695" y="203"/>
                  </a:lnTo>
                  <a:lnTo>
                    <a:pt x="701" y="203"/>
                  </a:lnTo>
                  <a:lnTo>
                    <a:pt x="702" y="201"/>
                  </a:lnTo>
                  <a:lnTo>
                    <a:pt x="702" y="197"/>
                  </a:lnTo>
                  <a:lnTo>
                    <a:pt x="708" y="195"/>
                  </a:lnTo>
                  <a:lnTo>
                    <a:pt x="710" y="186"/>
                  </a:lnTo>
                  <a:lnTo>
                    <a:pt x="718" y="197"/>
                  </a:lnTo>
                  <a:lnTo>
                    <a:pt x="720" y="194"/>
                  </a:lnTo>
                  <a:lnTo>
                    <a:pt x="720" y="190"/>
                  </a:lnTo>
                  <a:lnTo>
                    <a:pt x="724" y="186"/>
                  </a:lnTo>
                  <a:lnTo>
                    <a:pt x="724" y="180"/>
                  </a:lnTo>
                  <a:lnTo>
                    <a:pt x="722" y="172"/>
                  </a:lnTo>
                  <a:lnTo>
                    <a:pt x="724" y="165"/>
                  </a:lnTo>
                  <a:lnTo>
                    <a:pt x="724" y="161"/>
                  </a:lnTo>
                  <a:lnTo>
                    <a:pt x="729" y="157"/>
                  </a:lnTo>
                  <a:lnTo>
                    <a:pt x="731" y="155"/>
                  </a:lnTo>
                  <a:lnTo>
                    <a:pt x="729" y="153"/>
                  </a:lnTo>
                  <a:lnTo>
                    <a:pt x="731" y="151"/>
                  </a:lnTo>
                  <a:lnTo>
                    <a:pt x="735" y="153"/>
                  </a:lnTo>
                  <a:lnTo>
                    <a:pt x="737" y="155"/>
                  </a:lnTo>
                  <a:close/>
                  <a:moveTo>
                    <a:pt x="507" y="535"/>
                  </a:moveTo>
                  <a:lnTo>
                    <a:pt x="507" y="537"/>
                  </a:lnTo>
                  <a:lnTo>
                    <a:pt x="505" y="539"/>
                  </a:lnTo>
                  <a:lnTo>
                    <a:pt x="505" y="535"/>
                  </a:lnTo>
                  <a:lnTo>
                    <a:pt x="507" y="535"/>
                  </a:lnTo>
                  <a:close/>
                  <a:moveTo>
                    <a:pt x="464" y="581"/>
                  </a:moveTo>
                  <a:lnTo>
                    <a:pt x="453" y="587"/>
                  </a:lnTo>
                  <a:lnTo>
                    <a:pt x="441" y="595"/>
                  </a:lnTo>
                  <a:lnTo>
                    <a:pt x="443" y="602"/>
                  </a:lnTo>
                  <a:lnTo>
                    <a:pt x="445" y="608"/>
                  </a:lnTo>
                  <a:lnTo>
                    <a:pt x="447" y="610"/>
                  </a:lnTo>
                  <a:lnTo>
                    <a:pt x="451" y="612"/>
                  </a:lnTo>
                  <a:lnTo>
                    <a:pt x="455" y="612"/>
                  </a:lnTo>
                  <a:lnTo>
                    <a:pt x="459" y="612"/>
                  </a:lnTo>
                  <a:lnTo>
                    <a:pt x="464" y="610"/>
                  </a:lnTo>
                  <a:lnTo>
                    <a:pt x="468" y="604"/>
                  </a:lnTo>
                  <a:lnTo>
                    <a:pt x="470" y="597"/>
                  </a:lnTo>
                  <a:lnTo>
                    <a:pt x="472" y="589"/>
                  </a:lnTo>
                  <a:lnTo>
                    <a:pt x="476" y="589"/>
                  </a:lnTo>
                  <a:lnTo>
                    <a:pt x="476" y="585"/>
                  </a:lnTo>
                  <a:lnTo>
                    <a:pt x="476" y="583"/>
                  </a:lnTo>
                  <a:lnTo>
                    <a:pt x="474" y="583"/>
                  </a:lnTo>
                  <a:lnTo>
                    <a:pt x="470" y="581"/>
                  </a:lnTo>
                  <a:lnTo>
                    <a:pt x="464" y="581"/>
                  </a:lnTo>
                  <a:close/>
                  <a:moveTo>
                    <a:pt x="486" y="433"/>
                  </a:moveTo>
                  <a:lnTo>
                    <a:pt x="491" y="435"/>
                  </a:lnTo>
                  <a:lnTo>
                    <a:pt x="495" y="435"/>
                  </a:lnTo>
                  <a:lnTo>
                    <a:pt x="495" y="437"/>
                  </a:lnTo>
                  <a:lnTo>
                    <a:pt x="493" y="437"/>
                  </a:lnTo>
                  <a:lnTo>
                    <a:pt x="493" y="441"/>
                  </a:lnTo>
                  <a:lnTo>
                    <a:pt x="489" y="441"/>
                  </a:lnTo>
                  <a:lnTo>
                    <a:pt x="486" y="441"/>
                  </a:lnTo>
                  <a:lnTo>
                    <a:pt x="484" y="437"/>
                  </a:lnTo>
                  <a:lnTo>
                    <a:pt x="486" y="433"/>
                  </a:lnTo>
                  <a:close/>
                  <a:moveTo>
                    <a:pt x="541" y="428"/>
                  </a:moveTo>
                  <a:lnTo>
                    <a:pt x="545" y="428"/>
                  </a:lnTo>
                  <a:lnTo>
                    <a:pt x="547" y="430"/>
                  </a:lnTo>
                  <a:lnTo>
                    <a:pt x="545" y="432"/>
                  </a:lnTo>
                  <a:lnTo>
                    <a:pt x="545" y="432"/>
                  </a:lnTo>
                  <a:lnTo>
                    <a:pt x="541" y="430"/>
                  </a:lnTo>
                  <a:lnTo>
                    <a:pt x="541" y="428"/>
                  </a:lnTo>
                  <a:close/>
                  <a:moveTo>
                    <a:pt x="587" y="393"/>
                  </a:moveTo>
                  <a:lnTo>
                    <a:pt x="589" y="395"/>
                  </a:lnTo>
                  <a:lnTo>
                    <a:pt x="591" y="397"/>
                  </a:lnTo>
                  <a:lnTo>
                    <a:pt x="589" y="399"/>
                  </a:lnTo>
                  <a:lnTo>
                    <a:pt x="585" y="401"/>
                  </a:lnTo>
                  <a:lnTo>
                    <a:pt x="585" y="399"/>
                  </a:lnTo>
                  <a:lnTo>
                    <a:pt x="583" y="397"/>
                  </a:lnTo>
                  <a:lnTo>
                    <a:pt x="585" y="393"/>
                  </a:lnTo>
                  <a:lnTo>
                    <a:pt x="587" y="393"/>
                  </a:lnTo>
                  <a:close/>
                  <a:moveTo>
                    <a:pt x="593" y="385"/>
                  </a:moveTo>
                  <a:lnTo>
                    <a:pt x="593" y="385"/>
                  </a:lnTo>
                  <a:lnTo>
                    <a:pt x="595" y="387"/>
                  </a:lnTo>
                  <a:lnTo>
                    <a:pt x="595" y="389"/>
                  </a:lnTo>
                  <a:lnTo>
                    <a:pt x="593" y="391"/>
                  </a:lnTo>
                  <a:lnTo>
                    <a:pt x="589" y="391"/>
                  </a:lnTo>
                  <a:lnTo>
                    <a:pt x="587" y="389"/>
                  </a:lnTo>
                  <a:lnTo>
                    <a:pt x="589" y="387"/>
                  </a:lnTo>
                  <a:lnTo>
                    <a:pt x="593" y="385"/>
                  </a:lnTo>
                  <a:close/>
                  <a:moveTo>
                    <a:pt x="340" y="297"/>
                  </a:moveTo>
                  <a:lnTo>
                    <a:pt x="342" y="299"/>
                  </a:lnTo>
                  <a:lnTo>
                    <a:pt x="344" y="301"/>
                  </a:lnTo>
                  <a:lnTo>
                    <a:pt x="344" y="303"/>
                  </a:lnTo>
                  <a:lnTo>
                    <a:pt x="344" y="303"/>
                  </a:lnTo>
                  <a:lnTo>
                    <a:pt x="342" y="303"/>
                  </a:lnTo>
                  <a:lnTo>
                    <a:pt x="340" y="303"/>
                  </a:lnTo>
                  <a:lnTo>
                    <a:pt x="338" y="299"/>
                  </a:lnTo>
                  <a:lnTo>
                    <a:pt x="340" y="29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3" name="Freeform 214"/>
            <p:cNvSpPr>
              <a:spLocks noEditPoints="1"/>
            </p:cNvSpPr>
            <p:nvPr/>
          </p:nvSpPr>
          <p:spPr bwMode="gray">
            <a:xfrm>
              <a:off x="3734" y="2410"/>
              <a:ext cx="112" cy="593"/>
            </a:xfrm>
            <a:custGeom>
              <a:avLst/>
              <a:gdLst/>
              <a:ahLst/>
              <a:cxnLst>
                <a:cxn ang="0">
                  <a:pos x="67" y="94"/>
                </a:cxn>
                <a:cxn ang="0">
                  <a:pos x="60" y="152"/>
                </a:cxn>
                <a:cxn ang="0">
                  <a:pos x="54" y="236"/>
                </a:cxn>
                <a:cxn ang="0">
                  <a:pos x="39" y="301"/>
                </a:cxn>
                <a:cxn ang="0">
                  <a:pos x="27" y="338"/>
                </a:cxn>
                <a:cxn ang="0">
                  <a:pos x="27" y="405"/>
                </a:cxn>
                <a:cxn ang="0">
                  <a:pos x="37" y="449"/>
                </a:cxn>
                <a:cxn ang="0">
                  <a:pos x="21" y="489"/>
                </a:cxn>
                <a:cxn ang="0">
                  <a:pos x="8" y="491"/>
                </a:cxn>
                <a:cxn ang="0">
                  <a:pos x="17" y="503"/>
                </a:cxn>
                <a:cxn ang="0">
                  <a:pos x="19" y="533"/>
                </a:cxn>
                <a:cxn ang="0">
                  <a:pos x="15" y="558"/>
                </a:cxn>
                <a:cxn ang="0">
                  <a:pos x="0" y="535"/>
                </a:cxn>
                <a:cxn ang="0">
                  <a:pos x="15" y="560"/>
                </a:cxn>
                <a:cxn ang="0">
                  <a:pos x="15" y="574"/>
                </a:cxn>
                <a:cxn ang="0">
                  <a:pos x="10" y="589"/>
                </a:cxn>
                <a:cxn ang="0">
                  <a:pos x="21" y="576"/>
                </a:cxn>
                <a:cxn ang="0">
                  <a:pos x="23" y="587"/>
                </a:cxn>
                <a:cxn ang="0">
                  <a:pos x="6" y="593"/>
                </a:cxn>
                <a:cxn ang="0">
                  <a:pos x="15" y="612"/>
                </a:cxn>
                <a:cxn ang="0">
                  <a:pos x="27" y="593"/>
                </a:cxn>
                <a:cxn ang="0">
                  <a:pos x="37" y="597"/>
                </a:cxn>
                <a:cxn ang="0">
                  <a:pos x="29" y="616"/>
                </a:cxn>
                <a:cxn ang="0">
                  <a:pos x="35" y="629"/>
                </a:cxn>
                <a:cxn ang="0">
                  <a:pos x="42" y="626"/>
                </a:cxn>
                <a:cxn ang="0">
                  <a:pos x="50" y="629"/>
                </a:cxn>
                <a:cxn ang="0">
                  <a:pos x="56" y="637"/>
                </a:cxn>
                <a:cxn ang="0">
                  <a:pos x="46" y="645"/>
                </a:cxn>
                <a:cxn ang="0">
                  <a:pos x="73" y="654"/>
                </a:cxn>
                <a:cxn ang="0">
                  <a:pos x="87" y="658"/>
                </a:cxn>
                <a:cxn ang="0">
                  <a:pos x="90" y="650"/>
                </a:cxn>
                <a:cxn ang="0">
                  <a:pos x="113" y="649"/>
                </a:cxn>
                <a:cxn ang="0">
                  <a:pos x="81" y="599"/>
                </a:cxn>
                <a:cxn ang="0">
                  <a:pos x="48" y="597"/>
                </a:cxn>
                <a:cxn ang="0">
                  <a:pos x="29" y="566"/>
                </a:cxn>
                <a:cxn ang="0">
                  <a:pos x="39" y="530"/>
                </a:cxn>
                <a:cxn ang="0">
                  <a:pos x="46" y="497"/>
                </a:cxn>
                <a:cxn ang="0">
                  <a:pos x="48" y="464"/>
                </a:cxn>
                <a:cxn ang="0">
                  <a:pos x="46" y="422"/>
                </a:cxn>
                <a:cxn ang="0">
                  <a:pos x="44" y="376"/>
                </a:cxn>
                <a:cxn ang="0">
                  <a:pos x="54" y="328"/>
                </a:cxn>
                <a:cxn ang="0">
                  <a:pos x="63" y="292"/>
                </a:cxn>
                <a:cxn ang="0">
                  <a:pos x="71" y="234"/>
                </a:cxn>
                <a:cxn ang="0">
                  <a:pos x="85" y="173"/>
                </a:cxn>
                <a:cxn ang="0">
                  <a:pos x="90" y="125"/>
                </a:cxn>
                <a:cxn ang="0">
                  <a:pos x="106" y="90"/>
                </a:cxn>
                <a:cxn ang="0">
                  <a:pos x="87" y="33"/>
                </a:cxn>
                <a:cxn ang="0">
                  <a:pos x="87" y="662"/>
                </a:cxn>
                <a:cxn ang="0">
                  <a:pos x="62" y="656"/>
                </a:cxn>
                <a:cxn ang="0">
                  <a:pos x="4" y="574"/>
                </a:cxn>
                <a:cxn ang="0">
                  <a:pos x="54" y="610"/>
                </a:cxn>
                <a:cxn ang="0">
                  <a:pos x="37" y="614"/>
                </a:cxn>
                <a:cxn ang="0">
                  <a:pos x="63" y="610"/>
                </a:cxn>
                <a:cxn ang="0">
                  <a:pos x="63" y="631"/>
                </a:cxn>
                <a:cxn ang="0">
                  <a:pos x="73" y="639"/>
                </a:cxn>
                <a:cxn ang="0">
                  <a:pos x="56" y="620"/>
                </a:cxn>
                <a:cxn ang="0">
                  <a:pos x="21" y="478"/>
                </a:cxn>
                <a:cxn ang="0">
                  <a:pos x="21" y="478"/>
                </a:cxn>
                <a:cxn ang="0">
                  <a:pos x="21" y="457"/>
                </a:cxn>
                <a:cxn ang="0">
                  <a:pos x="33" y="432"/>
                </a:cxn>
              </a:cxnLst>
              <a:rect l="0" t="0" r="r" b="b"/>
              <a:pathLst>
                <a:path w="127" h="670">
                  <a:moveTo>
                    <a:pt x="65" y="6"/>
                  </a:moveTo>
                  <a:lnTo>
                    <a:pt x="62" y="9"/>
                  </a:lnTo>
                  <a:lnTo>
                    <a:pt x="60" y="11"/>
                  </a:lnTo>
                  <a:lnTo>
                    <a:pt x="63" y="17"/>
                  </a:lnTo>
                  <a:lnTo>
                    <a:pt x="67" y="25"/>
                  </a:lnTo>
                  <a:lnTo>
                    <a:pt x="69" y="40"/>
                  </a:lnTo>
                  <a:lnTo>
                    <a:pt x="69" y="57"/>
                  </a:lnTo>
                  <a:lnTo>
                    <a:pt x="67" y="75"/>
                  </a:lnTo>
                  <a:lnTo>
                    <a:pt x="67" y="94"/>
                  </a:lnTo>
                  <a:lnTo>
                    <a:pt x="63" y="94"/>
                  </a:lnTo>
                  <a:lnTo>
                    <a:pt x="65" y="100"/>
                  </a:lnTo>
                  <a:lnTo>
                    <a:pt x="67" y="102"/>
                  </a:lnTo>
                  <a:lnTo>
                    <a:pt x="65" y="107"/>
                  </a:lnTo>
                  <a:lnTo>
                    <a:pt x="63" y="111"/>
                  </a:lnTo>
                  <a:lnTo>
                    <a:pt x="63" y="125"/>
                  </a:lnTo>
                  <a:lnTo>
                    <a:pt x="65" y="134"/>
                  </a:lnTo>
                  <a:lnTo>
                    <a:pt x="62" y="140"/>
                  </a:lnTo>
                  <a:lnTo>
                    <a:pt x="60" y="152"/>
                  </a:lnTo>
                  <a:lnTo>
                    <a:pt x="58" y="167"/>
                  </a:lnTo>
                  <a:lnTo>
                    <a:pt x="56" y="182"/>
                  </a:lnTo>
                  <a:lnTo>
                    <a:pt x="52" y="190"/>
                  </a:lnTo>
                  <a:lnTo>
                    <a:pt x="56" y="201"/>
                  </a:lnTo>
                  <a:lnTo>
                    <a:pt x="56" y="203"/>
                  </a:lnTo>
                  <a:lnTo>
                    <a:pt x="58" y="205"/>
                  </a:lnTo>
                  <a:lnTo>
                    <a:pt x="54" y="215"/>
                  </a:lnTo>
                  <a:lnTo>
                    <a:pt x="52" y="224"/>
                  </a:lnTo>
                  <a:lnTo>
                    <a:pt x="54" y="236"/>
                  </a:lnTo>
                  <a:lnTo>
                    <a:pt x="56" y="253"/>
                  </a:lnTo>
                  <a:lnTo>
                    <a:pt x="52" y="257"/>
                  </a:lnTo>
                  <a:lnTo>
                    <a:pt x="48" y="259"/>
                  </a:lnTo>
                  <a:lnTo>
                    <a:pt x="46" y="267"/>
                  </a:lnTo>
                  <a:lnTo>
                    <a:pt x="48" y="274"/>
                  </a:lnTo>
                  <a:lnTo>
                    <a:pt x="46" y="276"/>
                  </a:lnTo>
                  <a:lnTo>
                    <a:pt x="44" y="276"/>
                  </a:lnTo>
                  <a:lnTo>
                    <a:pt x="39" y="295"/>
                  </a:lnTo>
                  <a:lnTo>
                    <a:pt x="39" y="301"/>
                  </a:lnTo>
                  <a:lnTo>
                    <a:pt x="39" y="303"/>
                  </a:lnTo>
                  <a:lnTo>
                    <a:pt x="39" y="305"/>
                  </a:lnTo>
                  <a:lnTo>
                    <a:pt x="37" y="313"/>
                  </a:lnTo>
                  <a:lnTo>
                    <a:pt x="33" y="324"/>
                  </a:lnTo>
                  <a:lnTo>
                    <a:pt x="31" y="328"/>
                  </a:lnTo>
                  <a:lnTo>
                    <a:pt x="29" y="332"/>
                  </a:lnTo>
                  <a:lnTo>
                    <a:pt x="27" y="336"/>
                  </a:lnTo>
                  <a:lnTo>
                    <a:pt x="25" y="336"/>
                  </a:lnTo>
                  <a:lnTo>
                    <a:pt x="27" y="338"/>
                  </a:lnTo>
                  <a:lnTo>
                    <a:pt x="31" y="338"/>
                  </a:lnTo>
                  <a:lnTo>
                    <a:pt x="31" y="345"/>
                  </a:lnTo>
                  <a:lnTo>
                    <a:pt x="33" y="351"/>
                  </a:lnTo>
                  <a:lnTo>
                    <a:pt x="33" y="361"/>
                  </a:lnTo>
                  <a:lnTo>
                    <a:pt x="35" y="376"/>
                  </a:lnTo>
                  <a:lnTo>
                    <a:pt x="31" y="376"/>
                  </a:lnTo>
                  <a:lnTo>
                    <a:pt x="27" y="389"/>
                  </a:lnTo>
                  <a:lnTo>
                    <a:pt x="25" y="401"/>
                  </a:lnTo>
                  <a:lnTo>
                    <a:pt x="27" y="405"/>
                  </a:lnTo>
                  <a:lnTo>
                    <a:pt x="29" y="407"/>
                  </a:lnTo>
                  <a:lnTo>
                    <a:pt x="33" y="409"/>
                  </a:lnTo>
                  <a:lnTo>
                    <a:pt x="40" y="407"/>
                  </a:lnTo>
                  <a:lnTo>
                    <a:pt x="39" y="418"/>
                  </a:lnTo>
                  <a:lnTo>
                    <a:pt x="39" y="432"/>
                  </a:lnTo>
                  <a:lnTo>
                    <a:pt x="35" y="434"/>
                  </a:lnTo>
                  <a:lnTo>
                    <a:pt x="37" y="441"/>
                  </a:lnTo>
                  <a:lnTo>
                    <a:pt x="39" y="447"/>
                  </a:lnTo>
                  <a:lnTo>
                    <a:pt x="37" y="449"/>
                  </a:lnTo>
                  <a:lnTo>
                    <a:pt x="33" y="453"/>
                  </a:lnTo>
                  <a:lnTo>
                    <a:pt x="35" y="453"/>
                  </a:lnTo>
                  <a:lnTo>
                    <a:pt x="35" y="457"/>
                  </a:lnTo>
                  <a:lnTo>
                    <a:pt x="33" y="457"/>
                  </a:lnTo>
                  <a:lnTo>
                    <a:pt x="31" y="455"/>
                  </a:lnTo>
                  <a:lnTo>
                    <a:pt x="29" y="474"/>
                  </a:lnTo>
                  <a:lnTo>
                    <a:pt x="29" y="493"/>
                  </a:lnTo>
                  <a:lnTo>
                    <a:pt x="25" y="491"/>
                  </a:lnTo>
                  <a:lnTo>
                    <a:pt x="21" y="489"/>
                  </a:lnTo>
                  <a:lnTo>
                    <a:pt x="21" y="493"/>
                  </a:lnTo>
                  <a:lnTo>
                    <a:pt x="17" y="493"/>
                  </a:lnTo>
                  <a:lnTo>
                    <a:pt x="17" y="491"/>
                  </a:lnTo>
                  <a:lnTo>
                    <a:pt x="19" y="489"/>
                  </a:lnTo>
                  <a:lnTo>
                    <a:pt x="15" y="487"/>
                  </a:lnTo>
                  <a:lnTo>
                    <a:pt x="12" y="485"/>
                  </a:lnTo>
                  <a:lnTo>
                    <a:pt x="10" y="487"/>
                  </a:lnTo>
                  <a:lnTo>
                    <a:pt x="8" y="487"/>
                  </a:lnTo>
                  <a:lnTo>
                    <a:pt x="8" y="491"/>
                  </a:lnTo>
                  <a:lnTo>
                    <a:pt x="6" y="495"/>
                  </a:lnTo>
                  <a:lnTo>
                    <a:pt x="4" y="503"/>
                  </a:lnTo>
                  <a:lnTo>
                    <a:pt x="10" y="499"/>
                  </a:lnTo>
                  <a:lnTo>
                    <a:pt x="10" y="503"/>
                  </a:lnTo>
                  <a:lnTo>
                    <a:pt x="10" y="505"/>
                  </a:lnTo>
                  <a:lnTo>
                    <a:pt x="12" y="505"/>
                  </a:lnTo>
                  <a:lnTo>
                    <a:pt x="15" y="505"/>
                  </a:lnTo>
                  <a:lnTo>
                    <a:pt x="15" y="505"/>
                  </a:lnTo>
                  <a:lnTo>
                    <a:pt x="17" y="503"/>
                  </a:lnTo>
                  <a:lnTo>
                    <a:pt x="21" y="503"/>
                  </a:lnTo>
                  <a:lnTo>
                    <a:pt x="23" y="505"/>
                  </a:lnTo>
                  <a:lnTo>
                    <a:pt x="21" y="510"/>
                  </a:lnTo>
                  <a:lnTo>
                    <a:pt x="21" y="512"/>
                  </a:lnTo>
                  <a:lnTo>
                    <a:pt x="21" y="514"/>
                  </a:lnTo>
                  <a:lnTo>
                    <a:pt x="23" y="516"/>
                  </a:lnTo>
                  <a:lnTo>
                    <a:pt x="23" y="518"/>
                  </a:lnTo>
                  <a:lnTo>
                    <a:pt x="19" y="518"/>
                  </a:lnTo>
                  <a:lnTo>
                    <a:pt x="19" y="533"/>
                  </a:lnTo>
                  <a:lnTo>
                    <a:pt x="19" y="549"/>
                  </a:lnTo>
                  <a:lnTo>
                    <a:pt x="21" y="547"/>
                  </a:lnTo>
                  <a:lnTo>
                    <a:pt x="23" y="545"/>
                  </a:lnTo>
                  <a:lnTo>
                    <a:pt x="21" y="549"/>
                  </a:lnTo>
                  <a:lnTo>
                    <a:pt x="19" y="553"/>
                  </a:lnTo>
                  <a:lnTo>
                    <a:pt x="17" y="556"/>
                  </a:lnTo>
                  <a:lnTo>
                    <a:pt x="17" y="560"/>
                  </a:lnTo>
                  <a:lnTo>
                    <a:pt x="15" y="560"/>
                  </a:lnTo>
                  <a:lnTo>
                    <a:pt x="15" y="558"/>
                  </a:lnTo>
                  <a:lnTo>
                    <a:pt x="15" y="541"/>
                  </a:lnTo>
                  <a:lnTo>
                    <a:pt x="14" y="524"/>
                  </a:lnTo>
                  <a:lnTo>
                    <a:pt x="10" y="524"/>
                  </a:lnTo>
                  <a:lnTo>
                    <a:pt x="6" y="524"/>
                  </a:lnTo>
                  <a:lnTo>
                    <a:pt x="6" y="526"/>
                  </a:lnTo>
                  <a:lnTo>
                    <a:pt x="8" y="528"/>
                  </a:lnTo>
                  <a:lnTo>
                    <a:pt x="4" y="530"/>
                  </a:lnTo>
                  <a:lnTo>
                    <a:pt x="2" y="533"/>
                  </a:lnTo>
                  <a:lnTo>
                    <a:pt x="0" y="535"/>
                  </a:lnTo>
                  <a:lnTo>
                    <a:pt x="2" y="537"/>
                  </a:lnTo>
                  <a:lnTo>
                    <a:pt x="4" y="541"/>
                  </a:lnTo>
                  <a:lnTo>
                    <a:pt x="6" y="545"/>
                  </a:lnTo>
                  <a:lnTo>
                    <a:pt x="4" y="549"/>
                  </a:lnTo>
                  <a:lnTo>
                    <a:pt x="2" y="551"/>
                  </a:lnTo>
                  <a:lnTo>
                    <a:pt x="2" y="555"/>
                  </a:lnTo>
                  <a:lnTo>
                    <a:pt x="4" y="558"/>
                  </a:lnTo>
                  <a:lnTo>
                    <a:pt x="10" y="560"/>
                  </a:lnTo>
                  <a:lnTo>
                    <a:pt x="15" y="560"/>
                  </a:lnTo>
                  <a:lnTo>
                    <a:pt x="15" y="564"/>
                  </a:lnTo>
                  <a:lnTo>
                    <a:pt x="15" y="566"/>
                  </a:lnTo>
                  <a:lnTo>
                    <a:pt x="17" y="566"/>
                  </a:lnTo>
                  <a:lnTo>
                    <a:pt x="21" y="566"/>
                  </a:lnTo>
                  <a:lnTo>
                    <a:pt x="21" y="570"/>
                  </a:lnTo>
                  <a:lnTo>
                    <a:pt x="21" y="572"/>
                  </a:lnTo>
                  <a:lnTo>
                    <a:pt x="17" y="570"/>
                  </a:lnTo>
                  <a:lnTo>
                    <a:pt x="15" y="568"/>
                  </a:lnTo>
                  <a:lnTo>
                    <a:pt x="15" y="574"/>
                  </a:lnTo>
                  <a:lnTo>
                    <a:pt x="15" y="574"/>
                  </a:lnTo>
                  <a:lnTo>
                    <a:pt x="12" y="574"/>
                  </a:lnTo>
                  <a:lnTo>
                    <a:pt x="10" y="572"/>
                  </a:lnTo>
                  <a:lnTo>
                    <a:pt x="10" y="576"/>
                  </a:lnTo>
                  <a:lnTo>
                    <a:pt x="10" y="578"/>
                  </a:lnTo>
                  <a:lnTo>
                    <a:pt x="8" y="578"/>
                  </a:lnTo>
                  <a:lnTo>
                    <a:pt x="8" y="583"/>
                  </a:lnTo>
                  <a:lnTo>
                    <a:pt x="8" y="589"/>
                  </a:lnTo>
                  <a:lnTo>
                    <a:pt x="10" y="589"/>
                  </a:lnTo>
                  <a:lnTo>
                    <a:pt x="14" y="589"/>
                  </a:lnTo>
                  <a:lnTo>
                    <a:pt x="14" y="585"/>
                  </a:lnTo>
                  <a:lnTo>
                    <a:pt x="17" y="581"/>
                  </a:lnTo>
                  <a:lnTo>
                    <a:pt x="17" y="585"/>
                  </a:lnTo>
                  <a:lnTo>
                    <a:pt x="19" y="585"/>
                  </a:lnTo>
                  <a:lnTo>
                    <a:pt x="19" y="581"/>
                  </a:lnTo>
                  <a:lnTo>
                    <a:pt x="17" y="579"/>
                  </a:lnTo>
                  <a:lnTo>
                    <a:pt x="17" y="578"/>
                  </a:lnTo>
                  <a:lnTo>
                    <a:pt x="21" y="576"/>
                  </a:lnTo>
                  <a:lnTo>
                    <a:pt x="21" y="572"/>
                  </a:lnTo>
                  <a:lnTo>
                    <a:pt x="23" y="574"/>
                  </a:lnTo>
                  <a:lnTo>
                    <a:pt x="27" y="574"/>
                  </a:lnTo>
                  <a:lnTo>
                    <a:pt x="21" y="579"/>
                  </a:lnTo>
                  <a:lnTo>
                    <a:pt x="21" y="581"/>
                  </a:lnTo>
                  <a:lnTo>
                    <a:pt x="21" y="583"/>
                  </a:lnTo>
                  <a:lnTo>
                    <a:pt x="23" y="583"/>
                  </a:lnTo>
                  <a:lnTo>
                    <a:pt x="25" y="583"/>
                  </a:lnTo>
                  <a:lnTo>
                    <a:pt x="23" y="587"/>
                  </a:lnTo>
                  <a:lnTo>
                    <a:pt x="23" y="589"/>
                  </a:lnTo>
                  <a:lnTo>
                    <a:pt x="23" y="593"/>
                  </a:lnTo>
                  <a:lnTo>
                    <a:pt x="19" y="593"/>
                  </a:lnTo>
                  <a:lnTo>
                    <a:pt x="17" y="591"/>
                  </a:lnTo>
                  <a:lnTo>
                    <a:pt x="17" y="595"/>
                  </a:lnTo>
                  <a:lnTo>
                    <a:pt x="14" y="595"/>
                  </a:lnTo>
                  <a:lnTo>
                    <a:pt x="15" y="593"/>
                  </a:lnTo>
                  <a:lnTo>
                    <a:pt x="10" y="593"/>
                  </a:lnTo>
                  <a:lnTo>
                    <a:pt x="6" y="593"/>
                  </a:lnTo>
                  <a:lnTo>
                    <a:pt x="8" y="601"/>
                  </a:lnTo>
                  <a:lnTo>
                    <a:pt x="10" y="608"/>
                  </a:lnTo>
                  <a:lnTo>
                    <a:pt x="14" y="614"/>
                  </a:lnTo>
                  <a:lnTo>
                    <a:pt x="21" y="618"/>
                  </a:lnTo>
                  <a:lnTo>
                    <a:pt x="25" y="620"/>
                  </a:lnTo>
                  <a:lnTo>
                    <a:pt x="27" y="618"/>
                  </a:lnTo>
                  <a:lnTo>
                    <a:pt x="21" y="616"/>
                  </a:lnTo>
                  <a:lnTo>
                    <a:pt x="17" y="612"/>
                  </a:lnTo>
                  <a:lnTo>
                    <a:pt x="15" y="612"/>
                  </a:lnTo>
                  <a:lnTo>
                    <a:pt x="17" y="610"/>
                  </a:lnTo>
                  <a:lnTo>
                    <a:pt x="19" y="610"/>
                  </a:lnTo>
                  <a:lnTo>
                    <a:pt x="23" y="610"/>
                  </a:lnTo>
                  <a:lnTo>
                    <a:pt x="23" y="604"/>
                  </a:lnTo>
                  <a:lnTo>
                    <a:pt x="23" y="599"/>
                  </a:lnTo>
                  <a:lnTo>
                    <a:pt x="21" y="597"/>
                  </a:lnTo>
                  <a:lnTo>
                    <a:pt x="19" y="595"/>
                  </a:lnTo>
                  <a:lnTo>
                    <a:pt x="23" y="595"/>
                  </a:lnTo>
                  <a:lnTo>
                    <a:pt x="27" y="593"/>
                  </a:lnTo>
                  <a:lnTo>
                    <a:pt x="27" y="595"/>
                  </a:lnTo>
                  <a:lnTo>
                    <a:pt x="31" y="597"/>
                  </a:lnTo>
                  <a:lnTo>
                    <a:pt x="33" y="595"/>
                  </a:lnTo>
                  <a:lnTo>
                    <a:pt x="35" y="591"/>
                  </a:lnTo>
                  <a:lnTo>
                    <a:pt x="37" y="591"/>
                  </a:lnTo>
                  <a:lnTo>
                    <a:pt x="39" y="593"/>
                  </a:lnTo>
                  <a:lnTo>
                    <a:pt x="40" y="595"/>
                  </a:lnTo>
                  <a:lnTo>
                    <a:pt x="39" y="595"/>
                  </a:lnTo>
                  <a:lnTo>
                    <a:pt x="37" y="597"/>
                  </a:lnTo>
                  <a:lnTo>
                    <a:pt x="35" y="595"/>
                  </a:lnTo>
                  <a:lnTo>
                    <a:pt x="35" y="599"/>
                  </a:lnTo>
                  <a:lnTo>
                    <a:pt x="35" y="602"/>
                  </a:lnTo>
                  <a:lnTo>
                    <a:pt x="31" y="601"/>
                  </a:lnTo>
                  <a:lnTo>
                    <a:pt x="31" y="599"/>
                  </a:lnTo>
                  <a:lnTo>
                    <a:pt x="27" y="601"/>
                  </a:lnTo>
                  <a:lnTo>
                    <a:pt x="27" y="602"/>
                  </a:lnTo>
                  <a:lnTo>
                    <a:pt x="27" y="610"/>
                  </a:lnTo>
                  <a:lnTo>
                    <a:pt x="29" y="616"/>
                  </a:lnTo>
                  <a:lnTo>
                    <a:pt x="31" y="616"/>
                  </a:lnTo>
                  <a:lnTo>
                    <a:pt x="33" y="618"/>
                  </a:lnTo>
                  <a:lnTo>
                    <a:pt x="33" y="618"/>
                  </a:lnTo>
                  <a:lnTo>
                    <a:pt x="29" y="618"/>
                  </a:lnTo>
                  <a:lnTo>
                    <a:pt x="27" y="624"/>
                  </a:lnTo>
                  <a:lnTo>
                    <a:pt x="27" y="627"/>
                  </a:lnTo>
                  <a:lnTo>
                    <a:pt x="31" y="629"/>
                  </a:lnTo>
                  <a:lnTo>
                    <a:pt x="33" y="629"/>
                  </a:lnTo>
                  <a:lnTo>
                    <a:pt x="35" y="629"/>
                  </a:lnTo>
                  <a:lnTo>
                    <a:pt x="35" y="633"/>
                  </a:lnTo>
                  <a:lnTo>
                    <a:pt x="35" y="635"/>
                  </a:lnTo>
                  <a:lnTo>
                    <a:pt x="40" y="637"/>
                  </a:lnTo>
                  <a:lnTo>
                    <a:pt x="42" y="637"/>
                  </a:lnTo>
                  <a:lnTo>
                    <a:pt x="42" y="635"/>
                  </a:lnTo>
                  <a:lnTo>
                    <a:pt x="42" y="633"/>
                  </a:lnTo>
                  <a:lnTo>
                    <a:pt x="40" y="631"/>
                  </a:lnTo>
                  <a:lnTo>
                    <a:pt x="40" y="629"/>
                  </a:lnTo>
                  <a:lnTo>
                    <a:pt x="42" y="626"/>
                  </a:lnTo>
                  <a:lnTo>
                    <a:pt x="37" y="626"/>
                  </a:lnTo>
                  <a:lnTo>
                    <a:pt x="37" y="624"/>
                  </a:lnTo>
                  <a:lnTo>
                    <a:pt x="40" y="622"/>
                  </a:lnTo>
                  <a:lnTo>
                    <a:pt x="40" y="622"/>
                  </a:lnTo>
                  <a:lnTo>
                    <a:pt x="40" y="620"/>
                  </a:lnTo>
                  <a:lnTo>
                    <a:pt x="44" y="620"/>
                  </a:lnTo>
                  <a:lnTo>
                    <a:pt x="44" y="624"/>
                  </a:lnTo>
                  <a:lnTo>
                    <a:pt x="46" y="627"/>
                  </a:lnTo>
                  <a:lnTo>
                    <a:pt x="50" y="629"/>
                  </a:lnTo>
                  <a:lnTo>
                    <a:pt x="56" y="629"/>
                  </a:lnTo>
                  <a:lnTo>
                    <a:pt x="56" y="633"/>
                  </a:lnTo>
                  <a:lnTo>
                    <a:pt x="56" y="635"/>
                  </a:lnTo>
                  <a:lnTo>
                    <a:pt x="50" y="633"/>
                  </a:lnTo>
                  <a:lnTo>
                    <a:pt x="44" y="631"/>
                  </a:lnTo>
                  <a:lnTo>
                    <a:pt x="46" y="635"/>
                  </a:lnTo>
                  <a:lnTo>
                    <a:pt x="48" y="639"/>
                  </a:lnTo>
                  <a:lnTo>
                    <a:pt x="52" y="639"/>
                  </a:lnTo>
                  <a:lnTo>
                    <a:pt x="56" y="637"/>
                  </a:lnTo>
                  <a:lnTo>
                    <a:pt x="60" y="637"/>
                  </a:lnTo>
                  <a:lnTo>
                    <a:pt x="62" y="639"/>
                  </a:lnTo>
                  <a:lnTo>
                    <a:pt x="60" y="639"/>
                  </a:lnTo>
                  <a:lnTo>
                    <a:pt x="56" y="641"/>
                  </a:lnTo>
                  <a:lnTo>
                    <a:pt x="48" y="643"/>
                  </a:lnTo>
                  <a:lnTo>
                    <a:pt x="44" y="643"/>
                  </a:lnTo>
                  <a:lnTo>
                    <a:pt x="44" y="649"/>
                  </a:lnTo>
                  <a:lnTo>
                    <a:pt x="46" y="649"/>
                  </a:lnTo>
                  <a:lnTo>
                    <a:pt x="46" y="645"/>
                  </a:lnTo>
                  <a:lnTo>
                    <a:pt x="50" y="647"/>
                  </a:lnTo>
                  <a:lnTo>
                    <a:pt x="58" y="647"/>
                  </a:lnTo>
                  <a:lnTo>
                    <a:pt x="58" y="650"/>
                  </a:lnTo>
                  <a:lnTo>
                    <a:pt x="62" y="650"/>
                  </a:lnTo>
                  <a:lnTo>
                    <a:pt x="67" y="650"/>
                  </a:lnTo>
                  <a:lnTo>
                    <a:pt x="67" y="652"/>
                  </a:lnTo>
                  <a:lnTo>
                    <a:pt x="69" y="654"/>
                  </a:lnTo>
                  <a:lnTo>
                    <a:pt x="73" y="652"/>
                  </a:lnTo>
                  <a:lnTo>
                    <a:pt x="73" y="654"/>
                  </a:lnTo>
                  <a:lnTo>
                    <a:pt x="67" y="656"/>
                  </a:lnTo>
                  <a:lnTo>
                    <a:pt x="69" y="660"/>
                  </a:lnTo>
                  <a:lnTo>
                    <a:pt x="71" y="662"/>
                  </a:lnTo>
                  <a:lnTo>
                    <a:pt x="75" y="664"/>
                  </a:lnTo>
                  <a:lnTo>
                    <a:pt x="77" y="664"/>
                  </a:lnTo>
                  <a:lnTo>
                    <a:pt x="79" y="662"/>
                  </a:lnTo>
                  <a:lnTo>
                    <a:pt x="81" y="658"/>
                  </a:lnTo>
                  <a:lnTo>
                    <a:pt x="83" y="658"/>
                  </a:lnTo>
                  <a:lnTo>
                    <a:pt x="87" y="658"/>
                  </a:lnTo>
                  <a:lnTo>
                    <a:pt x="88" y="658"/>
                  </a:lnTo>
                  <a:lnTo>
                    <a:pt x="90" y="658"/>
                  </a:lnTo>
                  <a:lnTo>
                    <a:pt x="90" y="658"/>
                  </a:lnTo>
                  <a:lnTo>
                    <a:pt x="88" y="656"/>
                  </a:lnTo>
                  <a:lnTo>
                    <a:pt x="88" y="652"/>
                  </a:lnTo>
                  <a:lnTo>
                    <a:pt x="85" y="652"/>
                  </a:lnTo>
                  <a:lnTo>
                    <a:pt x="83" y="650"/>
                  </a:lnTo>
                  <a:lnTo>
                    <a:pt x="87" y="650"/>
                  </a:lnTo>
                  <a:lnTo>
                    <a:pt x="90" y="650"/>
                  </a:lnTo>
                  <a:lnTo>
                    <a:pt x="96" y="660"/>
                  </a:lnTo>
                  <a:lnTo>
                    <a:pt x="100" y="660"/>
                  </a:lnTo>
                  <a:lnTo>
                    <a:pt x="100" y="658"/>
                  </a:lnTo>
                  <a:lnTo>
                    <a:pt x="104" y="656"/>
                  </a:lnTo>
                  <a:lnTo>
                    <a:pt x="104" y="652"/>
                  </a:lnTo>
                  <a:lnTo>
                    <a:pt x="106" y="650"/>
                  </a:lnTo>
                  <a:lnTo>
                    <a:pt x="117" y="650"/>
                  </a:lnTo>
                  <a:lnTo>
                    <a:pt x="127" y="650"/>
                  </a:lnTo>
                  <a:lnTo>
                    <a:pt x="113" y="649"/>
                  </a:lnTo>
                  <a:lnTo>
                    <a:pt x="96" y="649"/>
                  </a:lnTo>
                  <a:lnTo>
                    <a:pt x="88" y="647"/>
                  </a:lnTo>
                  <a:lnTo>
                    <a:pt x="87" y="649"/>
                  </a:lnTo>
                  <a:lnTo>
                    <a:pt x="85" y="610"/>
                  </a:lnTo>
                  <a:lnTo>
                    <a:pt x="79" y="608"/>
                  </a:lnTo>
                  <a:lnTo>
                    <a:pt x="75" y="606"/>
                  </a:lnTo>
                  <a:lnTo>
                    <a:pt x="77" y="602"/>
                  </a:lnTo>
                  <a:lnTo>
                    <a:pt x="79" y="599"/>
                  </a:lnTo>
                  <a:lnTo>
                    <a:pt x="81" y="599"/>
                  </a:lnTo>
                  <a:lnTo>
                    <a:pt x="83" y="601"/>
                  </a:lnTo>
                  <a:lnTo>
                    <a:pt x="85" y="601"/>
                  </a:lnTo>
                  <a:lnTo>
                    <a:pt x="88" y="601"/>
                  </a:lnTo>
                  <a:lnTo>
                    <a:pt x="87" y="601"/>
                  </a:lnTo>
                  <a:lnTo>
                    <a:pt x="87" y="599"/>
                  </a:lnTo>
                  <a:lnTo>
                    <a:pt x="77" y="597"/>
                  </a:lnTo>
                  <a:lnTo>
                    <a:pt x="65" y="597"/>
                  </a:lnTo>
                  <a:lnTo>
                    <a:pt x="56" y="597"/>
                  </a:lnTo>
                  <a:lnTo>
                    <a:pt x="48" y="597"/>
                  </a:lnTo>
                  <a:lnTo>
                    <a:pt x="44" y="593"/>
                  </a:lnTo>
                  <a:lnTo>
                    <a:pt x="39" y="585"/>
                  </a:lnTo>
                  <a:lnTo>
                    <a:pt x="37" y="579"/>
                  </a:lnTo>
                  <a:lnTo>
                    <a:pt x="37" y="576"/>
                  </a:lnTo>
                  <a:lnTo>
                    <a:pt x="39" y="572"/>
                  </a:lnTo>
                  <a:lnTo>
                    <a:pt x="37" y="566"/>
                  </a:lnTo>
                  <a:lnTo>
                    <a:pt x="35" y="566"/>
                  </a:lnTo>
                  <a:lnTo>
                    <a:pt x="31" y="568"/>
                  </a:lnTo>
                  <a:lnTo>
                    <a:pt x="29" y="566"/>
                  </a:lnTo>
                  <a:lnTo>
                    <a:pt x="27" y="560"/>
                  </a:lnTo>
                  <a:lnTo>
                    <a:pt x="29" y="555"/>
                  </a:lnTo>
                  <a:lnTo>
                    <a:pt x="31" y="551"/>
                  </a:lnTo>
                  <a:lnTo>
                    <a:pt x="31" y="545"/>
                  </a:lnTo>
                  <a:lnTo>
                    <a:pt x="29" y="539"/>
                  </a:lnTo>
                  <a:lnTo>
                    <a:pt x="29" y="535"/>
                  </a:lnTo>
                  <a:lnTo>
                    <a:pt x="33" y="533"/>
                  </a:lnTo>
                  <a:lnTo>
                    <a:pt x="35" y="531"/>
                  </a:lnTo>
                  <a:lnTo>
                    <a:pt x="39" y="530"/>
                  </a:lnTo>
                  <a:lnTo>
                    <a:pt x="40" y="526"/>
                  </a:lnTo>
                  <a:lnTo>
                    <a:pt x="40" y="522"/>
                  </a:lnTo>
                  <a:lnTo>
                    <a:pt x="40" y="516"/>
                  </a:lnTo>
                  <a:lnTo>
                    <a:pt x="40" y="512"/>
                  </a:lnTo>
                  <a:lnTo>
                    <a:pt x="44" y="508"/>
                  </a:lnTo>
                  <a:lnTo>
                    <a:pt x="44" y="507"/>
                  </a:lnTo>
                  <a:lnTo>
                    <a:pt x="46" y="507"/>
                  </a:lnTo>
                  <a:lnTo>
                    <a:pt x="46" y="503"/>
                  </a:lnTo>
                  <a:lnTo>
                    <a:pt x="46" y="497"/>
                  </a:lnTo>
                  <a:lnTo>
                    <a:pt x="46" y="491"/>
                  </a:lnTo>
                  <a:lnTo>
                    <a:pt x="48" y="485"/>
                  </a:lnTo>
                  <a:lnTo>
                    <a:pt x="46" y="482"/>
                  </a:lnTo>
                  <a:lnTo>
                    <a:pt x="44" y="476"/>
                  </a:lnTo>
                  <a:lnTo>
                    <a:pt x="46" y="474"/>
                  </a:lnTo>
                  <a:lnTo>
                    <a:pt x="46" y="470"/>
                  </a:lnTo>
                  <a:lnTo>
                    <a:pt x="50" y="468"/>
                  </a:lnTo>
                  <a:lnTo>
                    <a:pt x="50" y="466"/>
                  </a:lnTo>
                  <a:lnTo>
                    <a:pt x="48" y="464"/>
                  </a:lnTo>
                  <a:lnTo>
                    <a:pt x="48" y="459"/>
                  </a:lnTo>
                  <a:lnTo>
                    <a:pt x="50" y="455"/>
                  </a:lnTo>
                  <a:lnTo>
                    <a:pt x="50" y="451"/>
                  </a:lnTo>
                  <a:lnTo>
                    <a:pt x="50" y="445"/>
                  </a:lnTo>
                  <a:lnTo>
                    <a:pt x="48" y="441"/>
                  </a:lnTo>
                  <a:lnTo>
                    <a:pt x="48" y="437"/>
                  </a:lnTo>
                  <a:lnTo>
                    <a:pt x="48" y="434"/>
                  </a:lnTo>
                  <a:lnTo>
                    <a:pt x="44" y="428"/>
                  </a:lnTo>
                  <a:lnTo>
                    <a:pt x="46" y="422"/>
                  </a:lnTo>
                  <a:lnTo>
                    <a:pt x="48" y="414"/>
                  </a:lnTo>
                  <a:lnTo>
                    <a:pt x="50" y="409"/>
                  </a:lnTo>
                  <a:lnTo>
                    <a:pt x="48" y="403"/>
                  </a:lnTo>
                  <a:lnTo>
                    <a:pt x="48" y="401"/>
                  </a:lnTo>
                  <a:lnTo>
                    <a:pt x="46" y="399"/>
                  </a:lnTo>
                  <a:lnTo>
                    <a:pt x="44" y="395"/>
                  </a:lnTo>
                  <a:lnTo>
                    <a:pt x="44" y="388"/>
                  </a:lnTo>
                  <a:lnTo>
                    <a:pt x="42" y="382"/>
                  </a:lnTo>
                  <a:lnTo>
                    <a:pt x="44" y="376"/>
                  </a:lnTo>
                  <a:lnTo>
                    <a:pt x="46" y="372"/>
                  </a:lnTo>
                  <a:lnTo>
                    <a:pt x="48" y="366"/>
                  </a:lnTo>
                  <a:lnTo>
                    <a:pt x="48" y="357"/>
                  </a:lnTo>
                  <a:lnTo>
                    <a:pt x="52" y="347"/>
                  </a:lnTo>
                  <a:lnTo>
                    <a:pt x="54" y="345"/>
                  </a:lnTo>
                  <a:lnTo>
                    <a:pt x="56" y="343"/>
                  </a:lnTo>
                  <a:lnTo>
                    <a:pt x="54" y="340"/>
                  </a:lnTo>
                  <a:lnTo>
                    <a:pt x="52" y="334"/>
                  </a:lnTo>
                  <a:lnTo>
                    <a:pt x="54" y="328"/>
                  </a:lnTo>
                  <a:lnTo>
                    <a:pt x="54" y="322"/>
                  </a:lnTo>
                  <a:lnTo>
                    <a:pt x="56" y="317"/>
                  </a:lnTo>
                  <a:lnTo>
                    <a:pt x="58" y="313"/>
                  </a:lnTo>
                  <a:lnTo>
                    <a:pt x="62" y="313"/>
                  </a:lnTo>
                  <a:lnTo>
                    <a:pt x="63" y="311"/>
                  </a:lnTo>
                  <a:lnTo>
                    <a:pt x="65" y="307"/>
                  </a:lnTo>
                  <a:lnTo>
                    <a:pt x="63" y="301"/>
                  </a:lnTo>
                  <a:lnTo>
                    <a:pt x="63" y="297"/>
                  </a:lnTo>
                  <a:lnTo>
                    <a:pt x="63" y="292"/>
                  </a:lnTo>
                  <a:lnTo>
                    <a:pt x="67" y="284"/>
                  </a:lnTo>
                  <a:lnTo>
                    <a:pt x="69" y="272"/>
                  </a:lnTo>
                  <a:lnTo>
                    <a:pt x="69" y="267"/>
                  </a:lnTo>
                  <a:lnTo>
                    <a:pt x="69" y="261"/>
                  </a:lnTo>
                  <a:lnTo>
                    <a:pt x="67" y="257"/>
                  </a:lnTo>
                  <a:lnTo>
                    <a:pt x="71" y="251"/>
                  </a:lnTo>
                  <a:lnTo>
                    <a:pt x="71" y="246"/>
                  </a:lnTo>
                  <a:lnTo>
                    <a:pt x="71" y="240"/>
                  </a:lnTo>
                  <a:lnTo>
                    <a:pt x="71" y="234"/>
                  </a:lnTo>
                  <a:lnTo>
                    <a:pt x="71" y="226"/>
                  </a:lnTo>
                  <a:lnTo>
                    <a:pt x="73" y="219"/>
                  </a:lnTo>
                  <a:lnTo>
                    <a:pt x="75" y="215"/>
                  </a:lnTo>
                  <a:lnTo>
                    <a:pt x="75" y="209"/>
                  </a:lnTo>
                  <a:lnTo>
                    <a:pt x="75" y="201"/>
                  </a:lnTo>
                  <a:lnTo>
                    <a:pt x="75" y="194"/>
                  </a:lnTo>
                  <a:lnTo>
                    <a:pt x="77" y="184"/>
                  </a:lnTo>
                  <a:lnTo>
                    <a:pt x="79" y="178"/>
                  </a:lnTo>
                  <a:lnTo>
                    <a:pt x="85" y="173"/>
                  </a:lnTo>
                  <a:lnTo>
                    <a:pt x="87" y="167"/>
                  </a:lnTo>
                  <a:lnTo>
                    <a:pt x="90" y="161"/>
                  </a:lnTo>
                  <a:lnTo>
                    <a:pt x="90" y="155"/>
                  </a:lnTo>
                  <a:lnTo>
                    <a:pt x="90" y="152"/>
                  </a:lnTo>
                  <a:lnTo>
                    <a:pt x="90" y="146"/>
                  </a:lnTo>
                  <a:lnTo>
                    <a:pt x="92" y="142"/>
                  </a:lnTo>
                  <a:lnTo>
                    <a:pt x="92" y="138"/>
                  </a:lnTo>
                  <a:lnTo>
                    <a:pt x="90" y="132"/>
                  </a:lnTo>
                  <a:lnTo>
                    <a:pt x="90" y="125"/>
                  </a:lnTo>
                  <a:lnTo>
                    <a:pt x="90" y="117"/>
                  </a:lnTo>
                  <a:lnTo>
                    <a:pt x="94" y="113"/>
                  </a:lnTo>
                  <a:lnTo>
                    <a:pt x="98" y="109"/>
                  </a:lnTo>
                  <a:lnTo>
                    <a:pt x="104" y="105"/>
                  </a:lnTo>
                  <a:lnTo>
                    <a:pt x="108" y="102"/>
                  </a:lnTo>
                  <a:lnTo>
                    <a:pt x="108" y="100"/>
                  </a:lnTo>
                  <a:lnTo>
                    <a:pt x="108" y="96"/>
                  </a:lnTo>
                  <a:lnTo>
                    <a:pt x="108" y="92"/>
                  </a:lnTo>
                  <a:lnTo>
                    <a:pt x="106" y="90"/>
                  </a:lnTo>
                  <a:lnTo>
                    <a:pt x="102" y="82"/>
                  </a:lnTo>
                  <a:lnTo>
                    <a:pt x="102" y="79"/>
                  </a:lnTo>
                  <a:lnTo>
                    <a:pt x="96" y="75"/>
                  </a:lnTo>
                  <a:lnTo>
                    <a:pt x="94" y="65"/>
                  </a:lnTo>
                  <a:lnTo>
                    <a:pt x="94" y="59"/>
                  </a:lnTo>
                  <a:lnTo>
                    <a:pt x="92" y="52"/>
                  </a:lnTo>
                  <a:lnTo>
                    <a:pt x="90" y="46"/>
                  </a:lnTo>
                  <a:lnTo>
                    <a:pt x="88" y="40"/>
                  </a:lnTo>
                  <a:lnTo>
                    <a:pt x="87" y="33"/>
                  </a:lnTo>
                  <a:lnTo>
                    <a:pt x="87" y="29"/>
                  </a:lnTo>
                  <a:lnTo>
                    <a:pt x="85" y="25"/>
                  </a:lnTo>
                  <a:lnTo>
                    <a:pt x="81" y="21"/>
                  </a:lnTo>
                  <a:lnTo>
                    <a:pt x="75" y="13"/>
                  </a:lnTo>
                  <a:lnTo>
                    <a:pt x="73" y="8"/>
                  </a:lnTo>
                  <a:lnTo>
                    <a:pt x="71" y="0"/>
                  </a:lnTo>
                  <a:lnTo>
                    <a:pt x="69" y="2"/>
                  </a:lnTo>
                  <a:lnTo>
                    <a:pt x="65" y="6"/>
                  </a:lnTo>
                  <a:close/>
                  <a:moveTo>
                    <a:pt x="87" y="662"/>
                  </a:moveTo>
                  <a:lnTo>
                    <a:pt x="87" y="666"/>
                  </a:lnTo>
                  <a:lnTo>
                    <a:pt x="88" y="668"/>
                  </a:lnTo>
                  <a:lnTo>
                    <a:pt x="90" y="670"/>
                  </a:lnTo>
                  <a:lnTo>
                    <a:pt x="92" y="668"/>
                  </a:lnTo>
                  <a:lnTo>
                    <a:pt x="90" y="664"/>
                  </a:lnTo>
                  <a:lnTo>
                    <a:pt x="87" y="662"/>
                  </a:lnTo>
                  <a:close/>
                  <a:moveTo>
                    <a:pt x="56" y="652"/>
                  </a:moveTo>
                  <a:lnTo>
                    <a:pt x="56" y="654"/>
                  </a:lnTo>
                  <a:lnTo>
                    <a:pt x="62" y="656"/>
                  </a:lnTo>
                  <a:lnTo>
                    <a:pt x="62" y="656"/>
                  </a:lnTo>
                  <a:lnTo>
                    <a:pt x="62" y="654"/>
                  </a:lnTo>
                  <a:lnTo>
                    <a:pt x="60" y="652"/>
                  </a:lnTo>
                  <a:lnTo>
                    <a:pt x="56" y="652"/>
                  </a:lnTo>
                  <a:close/>
                  <a:moveTo>
                    <a:pt x="2" y="572"/>
                  </a:moveTo>
                  <a:lnTo>
                    <a:pt x="4" y="576"/>
                  </a:lnTo>
                  <a:lnTo>
                    <a:pt x="6" y="576"/>
                  </a:lnTo>
                  <a:lnTo>
                    <a:pt x="6" y="576"/>
                  </a:lnTo>
                  <a:lnTo>
                    <a:pt x="4" y="574"/>
                  </a:lnTo>
                  <a:lnTo>
                    <a:pt x="2" y="572"/>
                  </a:lnTo>
                  <a:close/>
                  <a:moveTo>
                    <a:pt x="6" y="562"/>
                  </a:moveTo>
                  <a:lnTo>
                    <a:pt x="6" y="570"/>
                  </a:lnTo>
                  <a:lnTo>
                    <a:pt x="10" y="570"/>
                  </a:lnTo>
                  <a:lnTo>
                    <a:pt x="12" y="566"/>
                  </a:lnTo>
                  <a:lnTo>
                    <a:pt x="10" y="564"/>
                  </a:lnTo>
                  <a:lnTo>
                    <a:pt x="6" y="562"/>
                  </a:lnTo>
                  <a:close/>
                  <a:moveTo>
                    <a:pt x="52" y="610"/>
                  </a:moveTo>
                  <a:lnTo>
                    <a:pt x="54" y="610"/>
                  </a:lnTo>
                  <a:lnTo>
                    <a:pt x="54" y="612"/>
                  </a:lnTo>
                  <a:lnTo>
                    <a:pt x="52" y="616"/>
                  </a:lnTo>
                  <a:lnTo>
                    <a:pt x="50" y="620"/>
                  </a:lnTo>
                  <a:lnTo>
                    <a:pt x="48" y="616"/>
                  </a:lnTo>
                  <a:lnTo>
                    <a:pt x="52" y="610"/>
                  </a:lnTo>
                  <a:close/>
                  <a:moveTo>
                    <a:pt x="40" y="610"/>
                  </a:moveTo>
                  <a:lnTo>
                    <a:pt x="42" y="616"/>
                  </a:lnTo>
                  <a:lnTo>
                    <a:pt x="39" y="616"/>
                  </a:lnTo>
                  <a:lnTo>
                    <a:pt x="37" y="614"/>
                  </a:lnTo>
                  <a:lnTo>
                    <a:pt x="37" y="612"/>
                  </a:lnTo>
                  <a:lnTo>
                    <a:pt x="40" y="610"/>
                  </a:lnTo>
                  <a:close/>
                  <a:moveTo>
                    <a:pt x="63" y="606"/>
                  </a:moveTo>
                  <a:lnTo>
                    <a:pt x="69" y="606"/>
                  </a:lnTo>
                  <a:lnTo>
                    <a:pt x="75" y="606"/>
                  </a:lnTo>
                  <a:lnTo>
                    <a:pt x="73" y="610"/>
                  </a:lnTo>
                  <a:lnTo>
                    <a:pt x="69" y="610"/>
                  </a:lnTo>
                  <a:lnTo>
                    <a:pt x="67" y="608"/>
                  </a:lnTo>
                  <a:lnTo>
                    <a:pt x="63" y="610"/>
                  </a:lnTo>
                  <a:lnTo>
                    <a:pt x="62" y="610"/>
                  </a:lnTo>
                  <a:lnTo>
                    <a:pt x="62" y="618"/>
                  </a:lnTo>
                  <a:lnTo>
                    <a:pt x="63" y="624"/>
                  </a:lnTo>
                  <a:lnTo>
                    <a:pt x="67" y="622"/>
                  </a:lnTo>
                  <a:lnTo>
                    <a:pt x="71" y="622"/>
                  </a:lnTo>
                  <a:lnTo>
                    <a:pt x="71" y="626"/>
                  </a:lnTo>
                  <a:lnTo>
                    <a:pt x="67" y="627"/>
                  </a:lnTo>
                  <a:lnTo>
                    <a:pt x="63" y="627"/>
                  </a:lnTo>
                  <a:lnTo>
                    <a:pt x="63" y="631"/>
                  </a:lnTo>
                  <a:lnTo>
                    <a:pt x="65" y="635"/>
                  </a:lnTo>
                  <a:lnTo>
                    <a:pt x="67" y="635"/>
                  </a:lnTo>
                  <a:lnTo>
                    <a:pt x="71" y="635"/>
                  </a:lnTo>
                  <a:lnTo>
                    <a:pt x="65" y="639"/>
                  </a:lnTo>
                  <a:lnTo>
                    <a:pt x="63" y="641"/>
                  </a:lnTo>
                  <a:lnTo>
                    <a:pt x="65" y="641"/>
                  </a:lnTo>
                  <a:lnTo>
                    <a:pt x="69" y="641"/>
                  </a:lnTo>
                  <a:lnTo>
                    <a:pt x="71" y="639"/>
                  </a:lnTo>
                  <a:lnTo>
                    <a:pt x="73" y="639"/>
                  </a:lnTo>
                  <a:lnTo>
                    <a:pt x="71" y="641"/>
                  </a:lnTo>
                  <a:lnTo>
                    <a:pt x="65" y="643"/>
                  </a:lnTo>
                  <a:lnTo>
                    <a:pt x="62" y="643"/>
                  </a:lnTo>
                  <a:lnTo>
                    <a:pt x="62" y="641"/>
                  </a:lnTo>
                  <a:lnTo>
                    <a:pt x="62" y="637"/>
                  </a:lnTo>
                  <a:lnTo>
                    <a:pt x="62" y="629"/>
                  </a:lnTo>
                  <a:lnTo>
                    <a:pt x="58" y="629"/>
                  </a:lnTo>
                  <a:lnTo>
                    <a:pt x="56" y="629"/>
                  </a:lnTo>
                  <a:lnTo>
                    <a:pt x="56" y="620"/>
                  </a:lnTo>
                  <a:lnTo>
                    <a:pt x="60" y="608"/>
                  </a:lnTo>
                  <a:lnTo>
                    <a:pt x="63" y="606"/>
                  </a:lnTo>
                  <a:close/>
                  <a:moveTo>
                    <a:pt x="23" y="466"/>
                  </a:moveTo>
                  <a:lnTo>
                    <a:pt x="19" y="468"/>
                  </a:lnTo>
                  <a:lnTo>
                    <a:pt x="15" y="472"/>
                  </a:lnTo>
                  <a:lnTo>
                    <a:pt x="15" y="474"/>
                  </a:lnTo>
                  <a:lnTo>
                    <a:pt x="15" y="476"/>
                  </a:lnTo>
                  <a:lnTo>
                    <a:pt x="17" y="478"/>
                  </a:lnTo>
                  <a:lnTo>
                    <a:pt x="21" y="478"/>
                  </a:lnTo>
                  <a:lnTo>
                    <a:pt x="17" y="484"/>
                  </a:lnTo>
                  <a:lnTo>
                    <a:pt x="17" y="485"/>
                  </a:lnTo>
                  <a:lnTo>
                    <a:pt x="19" y="484"/>
                  </a:lnTo>
                  <a:lnTo>
                    <a:pt x="23" y="480"/>
                  </a:lnTo>
                  <a:lnTo>
                    <a:pt x="25" y="478"/>
                  </a:lnTo>
                  <a:lnTo>
                    <a:pt x="25" y="478"/>
                  </a:lnTo>
                  <a:lnTo>
                    <a:pt x="25" y="476"/>
                  </a:lnTo>
                  <a:lnTo>
                    <a:pt x="21" y="478"/>
                  </a:lnTo>
                  <a:lnTo>
                    <a:pt x="21" y="478"/>
                  </a:lnTo>
                  <a:lnTo>
                    <a:pt x="21" y="476"/>
                  </a:lnTo>
                  <a:lnTo>
                    <a:pt x="21" y="474"/>
                  </a:lnTo>
                  <a:lnTo>
                    <a:pt x="25" y="474"/>
                  </a:lnTo>
                  <a:lnTo>
                    <a:pt x="25" y="472"/>
                  </a:lnTo>
                  <a:lnTo>
                    <a:pt x="27" y="470"/>
                  </a:lnTo>
                  <a:lnTo>
                    <a:pt x="25" y="468"/>
                  </a:lnTo>
                  <a:lnTo>
                    <a:pt x="23" y="466"/>
                  </a:lnTo>
                  <a:close/>
                  <a:moveTo>
                    <a:pt x="19" y="453"/>
                  </a:moveTo>
                  <a:lnTo>
                    <a:pt x="21" y="457"/>
                  </a:lnTo>
                  <a:lnTo>
                    <a:pt x="21" y="455"/>
                  </a:lnTo>
                  <a:lnTo>
                    <a:pt x="19" y="453"/>
                  </a:lnTo>
                  <a:close/>
                  <a:moveTo>
                    <a:pt x="23" y="411"/>
                  </a:moveTo>
                  <a:lnTo>
                    <a:pt x="21" y="426"/>
                  </a:lnTo>
                  <a:lnTo>
                    <a:pt x="21" y="437"/>
                  </a:lnTo>
                  <a:lnTo>
                    <a:pt x="23" y="439"/>
                  </a:lnTo>
                  <a:lnTo>
                    <a:pt x="27" y="439"/>
                  </a:lnTo>
                  <a:lnTo>
                    <a:pt x="29" y="436"/>
                  </a:lnTo>
                  <a:lnTo>
                    <a:pt x="33" y="432"/>
                  </a:lnTo>
                  <a:lnTo>
                    <a:pt x="31" y="428"/>
                  </a:lnTo>
                  <a:lnTo>
                    <a:pt x="29" y="424"/>
                  </a:lnTo>
                  <a:lnTo>
                    <a:pt x="31" y="418"/>
                  </a:lnTo>
                  <a:lnTo>
                    <a:pt x="33" y="411"/>
                  </a:lnTo>
                  <a:lnTo>
                    <a:pt x="27" y="412"/>
                  </a:lnTo>
                  <a:lnTo>
                    <a:pt x="23" y="41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4" name="Freeform 215"/>
            <p:cNvSpPr>
              <a:spLocks/>
            </p:cNvSpPr>
            <p:nvPr/>
          </p:nvSpPr>
          <p:spPr bwMode="gray">
            <a:xfrm>
              <a:off x="4721" y="1844"/>
              <a:ext cx="117" cy="226"/>
            </a:xfrm>
            <a:custGeom>
              <a:avLst/>
              <a:gdLst/>
              <a:ahLst/>
              <a:cxnLst>
                <a:cxn ang="0">
                  <a:pos x="0" y="146"/>
                </a:cxn>
                <a:cxn ang="0">
                  <a:pos x="4" y="150"/>
                </a:cxn>
                <a:cxn ang="0">
                  <a:pos x="14" y="155"/>
                </a:cxn>
                <a:cxn ang="0">
                  <a:pos x="19" y="155"/>
                </a:cxn>
                <a:cxn ang="0">
                  <a:pos x="19" y="159"/>
                </a:cxn>
                <a:cxn ang="0">
                  <a:pos x="12" y="159"/>
                </a:cxn>
                <a:cxn ang="0">
                  <a:pos x="12" y="163"/>
                </a:cxn>
                <a:cxn ang="0">
                  <a:pos x="17" y="173"/>
                </a:cxn>
                <a:cxn ang="0">
                  <a:pos x="19" y="180"/>
                </a:cxn>
                <a:cxn ang="0">
                  <a:pos x="19" y="186"/>
                </a:cxn>
                <a:cxn ang="0">
                  <a:pos x="19" y="188"/>
                </a:cxn>
                <a:cxn ang="0">
                  <a:pos x="19" y="198"/>
                </a:cxn>
                <a:cxn ang="0">
                  <a:pos x="21" y="205"/>
                </a:cxn>
                <a:cxn ang="0">
                  <a:pos x="23" y="215"/>
                </a:cxn>
                <a:cxn ang="0">
                  <a:pos x="16" y="215"/>
                </a:cxn>
                <a:cxn ang="0">
                  <a:pos x="4" y="221"/>
                </a:cxn>
                <a:cxn ang="0">
                  <a:pos x="10" y="228"/>
                </a:cxn>
                <a:cxn ang="0">
                  <a:pos x="17" y="242"/>
                </a:cxn>
                <a:cxn ang="0">
                  <a:pos x="16" y="255"/>
                </a:cxn>
                <a:cxn ang="0">
                  <a:pos x="25" y="255"/>
                </a:cxn>
                <a:cxn ang="0">
                  <a:pos x="31" y="249"/>
                </a:cxn>
                <a:cxn ang="0">
                  <a:pos x="42" y="249"/>
                </a:cxn>
                <a:cxn ang="0">
                  <a:pos x="56" y="245"/>
                </a:cxn>
                <a:cxn ang="0">
                  <a:pos x="65" y="238"/>
                </a:cxn>
                <a:cxn ang="0">
                  <a:pos x="67" y="232"/>
                </a:cxn>
                <a:cxn ang="0">
                  <a:pos x="73" y="224"/>
                </a:cxn>
                <a:cxn ang="0">
                  <a:pos x="85" y="221"/>
                </a:cxn>
                <a:cxn ang="0">
                  <a:pos x="90" y="217"/>
                </a:cxn>
                <a:cxn ang="0">
                  <a:pos x="96" y="211"/>
                </a:cxn>
                <a:cxn ang="0">
                  <a:pos x="102" y="207"/>
                </a:cxn>
                <a:cxn ang="0">
                  <a:pos x="108" y="199"/>
                </a:cxn>
                <a:cxn ang="0">
                  <a:pos x="111" y="198"/>
                </a:cxn>
                <a:cxn ang="0">
                  <a:pos x="106" y="192"/>
                </a:cxn>
                <a:cxn ang="0">
                  <a:pos x="108" y="184"/>
                </a:cxn>
                <a:cxn ang="0">
                  <a:pos x="108" y="182"/>
                </a:cxn>
                <a:cxn ang="0">
                  <a:pos x="108" y="176"/>
                </a:cxn>
                <a:cxn ang="0">
                  <a:pos x="108" y="169"/>
                </a:cxn>
                <a:cxn ang="0">
                  <a:pos x="100" y="169"/>
                </a:cxn>
                <a:cxn ang="0">
                  <a:pos x="98" y="165"/>
                </a:cxn>
                <a:cxn ang="0">
                  <a:pos x="102" y="161"/>
                </a:cxn>
                <a:cxn ang="0">
                  <a:pos x="104" y="155"/>
                </a:cxn>
                <a:cxn ang="0">
                  <a:pos x="110" y="148"/>
                </a:cxn>
                <a:cxn ang="0">
                  <a:pos x="110" y="140"/>
                </a:cxn>
                <a:cxn ang="0">
                  <a:pos x="113" y="134"/>
                </a:cxn>
                <a:cxn ang="0">
                  <a:pos x="113" y="127"/>
                </a:cxn>
                <a:cxn ang="0">
                  <a:pos x="119" y="121"/>
                </a:cxn>
                <a:cxn ang="0">
                  <a:pos x="129" y="123"/>
                </a:cxn>
                <a:cxn ang="0">
                  <a:pos x="131" y="63"/>
                </a:cxn>
                <a:cxn ang="0">
                  <a:pos x="12" y="8"/>
                </a:cxn>
                <a:cxn ang="0">
                  <a:pos x="21" y="46"/>
                </a:cxn>
                <a:cxn ang="0">
                  <a:pos x="21" y="59"/>
                </a:cxn>
                <a:cxn ang="0">
                  <a:pos x="19" y="94"/>
                </a:cxn>
                <a:cxn ang="0">
                  <a:pos x="0" y="134"/>
                </a:cxn>
              </a:cxnLst>
              <a:rect l="0" t="0" r="r" b="b"/>
              <a:pathLst>
                <a:path w="131" h="255">
                  <a:moveTo>
                    <a:pt x="0" y="146"/>
                  </a:moveTo>
                  <a:lnTo>
                    <a:pt x="0" y="146"/>
                  </a:lnTo>
                  <a:lnTo>
                    <a:pt x="2" y="146"/>
                  </a:lnTo>
                  <a:lnTo>
                    <a:pt x="4" y="150"/>
                  </a:lnTo>
                  <a:lnTo>
                    <a:pt x="8" y="153"/>
                  </a:lnTo>
                  <a:lnTo>
                    <a:pt x="14" y="155"/>
                  </a:lnTo>
                  <a:lnTo>
                    <a:pt x="19" y="153"/>
                  </a:lnTo>
                  <a:lnTo>
                    <a:pt x="19" y="155"/>
                  </a:lnTo>
                  <a:lnTo>
                    <a:pt x="21" y="157"/>
                  </a:lnTo>
                  <a:lnTo>
                    <a:pt x="19" y="159"/>
                  </a:lnTo>
                  <a:lnTo>
                    <a:pt x="16" y="159"/>
                  </a:lnTo>
                  <a:lnTo>
                    <a:pt x="12" y="159"/>
                  </a:lnTo>
                  <a:lnTo>
                    <a:pt x="8" y="159"/>
                  </a:lnTo>
                  <a:lnTo>
                    <a:pt x="12" y="163"/>
                  </a:lnTo>
                  <a:lnTo>
                    <a:pt x="16" y="169"/>
                  </a:lnTo>
                  <a:lnTo>
                    <a:pt x="17" y="173"/>
                  </a:lnTo>
                  <a:lnTo>
                    <a:pt x="17" y="176"/>
                  </a:lnTo>
                  <a:lnTo>
                    <a:pt x="19" y="180"/>
                  </a:lnTo>
                  <a:lnTo>
                    <a:pt x="19" y="182"/>
                  </a:lnTo>
                  <a:lnTo>
                    <a:pt x="19" y="186"/>
                  </a:lnTo>
                  <a:lnTo>
                    <a:pt x="19" y="188"/>
                  </a:lnTo>
                  <a:lnTo>
                    <a:pt x="19" y="188"/>
                  </a:lnTo>
                  <a:lnTo>
                    <a:pt x="17" y="192"/>
                  </a:lnTo>
                  <a:lnTo>
                    <a:pt x="19" y="198"/>
                  </a:lnTo>
                  <a:lnTo>
                    <a:pt x="21" y="201"/>
                  </a:lnTo>
                  <a:lnTo>
                    <a:pt x="21" y="205"/>
                  </a:lnTo>
                  <a:lnTo>
                    <a:pt x="21" y="211"/>
                  </a:lnTo>
                  <a:lnTo>
                    <a:pt x="23" y="215"/>
                  </a:lnTo>
                  <a:lnTo>
                    <a:pt x="23" y="215"/>
                  </a:lnTo>
                  <a:lnTo>
                    <a:pt x="16" y="215"/>
                  </a:lnTo>
                  <a:lnTo>
                    <a:pt x="8" y="217"/>
                  </a:lnTo>
                  <a:lnTo>
                    <a:pt x="4" y="221"/>
                  </a:lnTo>
                  <a:lnTo>
                    <a:pt x="6" y="224"/>
                  </a:lnTo>
                  <a:lnTo>
                    <a:pt x="10" y="228"/>
                  </a:lnTo>
                  <a:lnTo>
                    <a:pt x="16" y="234"/>
                  </a:lnTo>
                  <a:lnTo>
                    <a:pt x="17" y="242"/>
                  </a:lnTo>
                  <a:lnTo>
                    <a:pt x="17" y="247"/>
                  </a:lnTo>
                  <a:lnTo>
                    <a:pt x="16" y="255"/>
                  </a:lnTo>
                  <a:lnTo>
                    <a:pt x="19" y="253"/>
                  </a:lnTo>
                  <a:lnTo>
                    <a:pt x="25" y="255"/>
                  </a:lnTo>
                  <a:lnTo>
                    <a:pt x="29" y="247"/>
                  </a:lnTo>
                  <a:lnTo>
                    <a:pt x="31" y="249"/>
                  </a:lnTo>
                  <a:lnTo>
                    <a:pt x="35" y="251"/>
                  </a:lnTo>
                  <a:lnTo>
                    <a:pt x="42" y="249"/>
                  </a:lnTo>
                  <a:lnTo>
                    <a:pt x="50" y="247"/>
                  </a:lnTo>
                  <a:lnTo>
                    <a:pt x="56" y="245"/>
                  </a:lnTo>
                  <a:lnTo>
                    <a:pt x="60" y="242"/>
                  </a:lnTo>
                  <a:lnTo>
                    <a:pt x="65" y="238"/>
                  </a:lnTo>
                  <a:lnTo>
                    <a:pt x="69" y="236"/>
                  </a:lnTo>
                  <a:lnTo>
                    <a:pt x="67" y="232"/>
                  </a:lnTo>
                  <a:lnTo>
                    <a:pt x="65" y="228"/>
                  </a:lnTo>
                  <a:lnTo>
                    <a:pt x="73" y="224"/>
                  </a:lnTo>
                  <a:lnTo>
                    <a:pt x="81" y="222"/>
                  </a:lnTo>
                  <a:lnTo>
                    <a:pt x="85" y="221"/>
                  </a:lnTo>
                  <a:lnTo>
                    <a:pt x="88" y="219"/>
                  </a:lnTo>
                  <a:lnTo>
                    <a:pt x="90" y="217"/>
                  </a:lnTo>
                  <a:lnTo>
                    <a:pt x="92" y="213"/>
                  </a:lnTo>
                  <a:lnTo>
                    <a:pt x="96" y="211"/>
                  </a:lnTo>
                  <a:lnTo>
                    <a:pt x="100" y="209"/>
                  </a:lnTo>
                  <a:lnTo>
                    <a:pt x="102" y="207"/>
                  </a:lnTo>
                  <a:lnTo>
                    <a:pt x="104" y="203"/>
                  </a:lnTo>
                  <a:lnTo>
                    <a:pt x="108" y="199"/>
                  </a:lnTo>
                  <a:lnTo>
                    <a:pt x="110" y="199"/>
                  </a:lnTo>
                  <a:lnTo>
                    <a:pt x="111" y="198"/>
                  </a:lnTo>
                  <a:lnTo>
                    <a:pt x="110" y="194"/>
                  </a:lnTo>
                  <a:lnTo>
                    <a:pt x="106" y="192"/>
                  </a:lnTo>
                  <a:lnTo>
                    <a:pt x="108" y="188"/>
                  </a:lnTo>
                  <a:lnTo>
                    <a:pt x="108" y="184"/>
                  </a:lnTo>
                  <a:lnTo>
                    <a:pt x="108" y="182"/>
                  </a:lnTo>
                  <a:lnTo>
                    <a:pt x="108" y="182"/>
                  </a:lnTo>
                  <a:lnTo>
                    <a:pt x="106" y="180"/>
                  </a:lnTo>
                  <a:lnTo>
                    <a:pt x="108" y="176"/>
                  </a:lnTo>
                  <a:lnTo>
                    <a:pt x="110" y="173"/>
                  </a:lnTo>
                  <a:lnTo>
                    <a:pt x="108" y="169"/>
                  </a:lnTo>
                  <a:lnTo>
                    <a:pt x="104" y="169"/>
                  </a:lnTo>
                  <a:lnTo>
                    <a:pt x="100" y="169"/>
                  </a:lnTo>
                  <a:lnTo>
                    <a:pt x="98" y="169"/>
                  </a:lnTo>
                  <a:lnTo>
                    <a:pt x="98" y="165"/>
                  </a:lnTo>
                  <a:lnTo>
                    <a:pt x="100" y="163"/>
                  </a:lnTo>
                  <a:lnTo>
                    <a:pt x="102" y="161"/>
                  </a:lnTo>
                  <a:lnTo>
                    <a:pt x="104" y="157"/>
                  </a:lnTo>
                  <a:lnTo>
                    <a:pt x="104" y="155"/>
                  </a:lnTo>
                  <a:lnTo>
                    <a:pt x="106" y="153"/>
                  </a:lnTo>
                  <a:lnTo>
                    <a:pt x="110" y="148"/>
                  </a:lnTo>
                  <a:lnTo>
                    <a:pt x="110" y="144"/>
                  </a:lnTo>
                  <a:lnTo>
                    <a:pt x="110" y="140"/>
                  </a:lnTo>
                  <a:lnTo>
                    <a:pt x="111" y="138"/>
                  </a:lnTo>
                  <a:lnTo>
                    <a:pt x="113" y="134"/>
                  </a:lnTo>
                  <a:lnTo>
                    <a:pt x="113" y="130"/>
                  </a:lnTo>
                  <a:lnTo>
                    <a:pt x="113" y="127"/>
                  </a:lnTo>
                  <a:lnTo>
                    <a:pt x="117" y="123"/>
                  </a:lnTo>
                  <a:lnTo>
                    <a:pt x="119" y="121"/>
                  </a:lnTo>
                  <a:lnTo>
                    <a:pt x="123" y="123"/>
                  </a:lnTo>
                  <a:lnTo>
                    <a:pt x="129" y="123"/>
                  </a:lnTo>
                  <a:lnTo>
                    <a:pt x="131" y="123"/>
                  </a:lnTo>
                  <a:lnTo>
                    <a:pt x="131" y="63"/>
                  </a:lnTo>
                  <a:lnTo>
                    <a:pt x="23" y="0"/>
                  </a:lnTo>
                  <a:lnTo>
                    <a:pt x="12" y="8"/>
                  </a:lnTo>
                  <a:lnTo>
                    <a:pt x="19" y="40"/>
                  </a:lnTo>
                  <a:lnTo>
                    <a:pt x="21" y="46"/>
                  </a:lnTo>
                  <a:lnTo>
                    <a:pt x="23" y="54"/>
                  </a:lnTo>
                  <a:lnTo>
                    <a:pt x="21" y="59"/>
                  </a:lnTo>
                  <a:lnTo>
                    <a:pt x="19" y="65"/>
                  </a:lnTo>
                  <a:lnTo>
                    <a:pt x="19" y="94"/>
                  </a:lnTo>
                  <a:lnTo>
                    <a:pt x="19" y="117"/>
                  </a:lnTo>
                  <a:lnTo>
                    <a:pt x="0" y="134"/>
                  </a:lnTo>
                  <a:lnTo>
                    <a:pt x="0" y="14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5" name="Freeform 216"/>
            <p:cNvSpPr>
              <a:spLocks/>
            </p:cNvSpPr>
            <p:nvPr/>
          </p:nvSpPr>
          <p:spPr bwMode="gray">
            <a:xfrm>
              <a:off x="4723" y="2020"/>
              <a:ext cx="148" cy="108"/>
            </a:xfrm>
            <a:custGeom>
              <a:avLst/>
              <a:gdLst/>
              <a:ahLst/>
              <a:cxnLst>
                <a:cxn ang="0">
                  <a:pos x="58" y="98"/>
                </a:cxn>
                <a:cxn ang="0">
                  <a:pos x="65" y="93"/>
                </a:cxn>
                <a:cxn ang="0">
                  <a:pos x="69" y="85"/>
                </a:cxn>
                <a:cxn ang="0">
                  <a:pos x="79" y="87"/>
                </a:cxn>
                <a:cxn ang="0">
                  <a:pos x="88" y="93"/>
                </a:cxn>
                <a:cxn ang="0">
                  <a:pos x="98" y="94"/>
                </a:cxn>
                <a:cxn ang="0">
                  <a:pos x="106" y="96"/>
                </a:cxn>
                <a:cxn ang="0">
                  <a:pos x="113" y="98"/>
                </a:cxn>
                <a:cxn ang="0">
                  <a:pos x="117" y="91"/>
                </a:cxn>
                <a:cxn ang="0">
                  <a:pos x="125" y="93"/>
                </a:cxn>
                <a:cxn ang="0">
                  <a:pos x="133" y="93"/>
                </a:cxn>
                <a:cxn ang="0">
                  <a:pos x="134" y="87"/>
                </a:cxn>
                <a:cxn ang="0">
                  <a:pos x="138" y="89"/>
                </a:cxn>
                <a:cxn ang="0">
                  <a:pos x="146" y="83"/>
                </a:cxn>
                <a:cxn ang="0">
                  <a:pos x="156" y="83"/>
                </a:cxn>
                <a:cxn ang="0">
                  <a:pos x="159" y="85"/>
                </a:cxn>
                <a:cxn ang="0">
                  <a:pos x="167" y="85"/>
                </a:cxn>
                <a:cxn ang="0">
                  <a:pos x="163" y="79"/>
                </a:cxn>
                <a:cxn ang="0">
                  <a:pos x="161" y="71"/>
                </a:cxn>
                <a:cxn ang="0">
                  <a:pos x="154" y="64"/>
                </a:cxn>
                <a:cxn ang="0">
                  <a:pos x="148" y="56"/>
                </a:cxn>
                <a:cxn ang="0">
                  <a:pos x="144" y="54"/>
                </a:cxn>
                <a:cxn ang="0">
                  <a:pos x="136" y="48"/>
                </a:cxn>
                <a:cxn ang="0">
                  <a:pos x="131" y="46"/>
                </a:cxn>
                <a:cxn ang="0">
                  <a:pos x="127" y="41"/>
                </a:cxn>
                <a:cxn ang="0">
                  <a:pos x="121" y="29"/>
                </a:cxn>
                <a:cxn ang="0">
                  <a:pos x="121" y="25"/>
                </a:cxn>
                <a:cxn ang="0">
                  <a:pos x="117" y="22"/>
                </a:cxn>
                <a:cxn ang="0">
                  <a:pos x="115" y="16"/>
                </a:cxn>
                <a:cxn ang="0">
                  <a:pos x="115" y="8"/>
                </a:cxn>
                <a:cxn ang="0">
                  <a:pos x="106" y="0"/>
                </a:cxn>
                <a:cxn ang="0">
                  <a:pos x="100" y="8"/>
                </a:cxn>
                <a:cxn ang="0">
                  <a:pos x="94" y="12"/>
                </a:cxn>
                <a:cxn ang="0">
                  <a:pos x="88" y="18"/>
                </a:cxn>
                <a:cxn ang="0">
                  <a:pos x="83" y="22"/>
                </a:cxn>
                <a:cxn ang="0">
                  <a:pos x="71" y="25"/>
                </a:cxn>
                <a:cxn ang="0">
                  <a:pos x="65" y="33"/>
                </a:cxn>
                <a:cxn ang="0">
                  <a:pos x="63" y="39"/>
                </a:cxn>
                <a:cxn ang="0">
                  <a:pos x="54" y="46"/>
                </a:cxn>
                <a:cxn ang="0">
                  <a:pos x="40" y="50"/>
                </a:cxn>
                <a:cxn ang="0">
                  <a:pos x="29" y="50"/>
                </a:cxn>
                <a:cxn ang="0">
                  <a:pos x="23" y="56"/>
                </a:cxn>
                <a:cxn ang="0">
                  <a:pos x="14" y="56"/>
                </a:cxn>
                <a:cxn ang="0">
                  <a:pos x="4" y="71"/>
                </a:cxn>
                <a:cxn ang="0">
                  <a:pos x="2" y="77"/>
                </a:cxn>
                <a:cxn ang="0">
                  <a:pos x="6" y="83"/>
                </a:cxn>
                <a:cxn ang="0">
                  <a:pos x="12" y="94"/>
                </a:cxn>
                <a:cxn ang="0">
                  <a:pos x="17" y="104"/>
                </a:cxn>
                <a:cxn ang="0">
                  <a:pos x="25" y="112"/>
                </a:cxn>
                <a:cxn ang="0">
                  <a:pos x="33" y="121"/>
                </a:cxn>
                <a:cxn ang="0">
                  <a:pos x="38" y="119"/>
                </a:cxn>
                <a:cxn ang="0">
                  <a:pos x="42" y="114"/>
                </a:cxn>
                <a:cxn ang="0">
                  <a:pos x="50" y="114"/>
                </a:cxn>
                <a:cxn ang="0">
                  <a:pos x="58" y="112"/>
                </a:cxn>
              </a:cxnLst>
              <a:rect l="0" t="0" r="r" b="b"/>
              <a:pathLst>
                <a:path w="167" h="121">
                  <a:moveTo>
                    <a:pt x="58" y="112"/>
                  </a:moveTo>
                  <a:lnTo>
                    <a:pt x="58" y="98"/>
                  </a:lnTo>
                  <a:lnTo>
                    <a:pt x="61" y="98"/>
                  </a:lnTo>
                  <a:lnTo>
                    <a:pt x="65" y="93"/>
                  </a:lnTo>
                  <a:lnTo>
                    <a:pt x="67" y="87"/>
                  </a:lnTo>
                  <a:lnTo>
                    <a:pt x="69" y="85"/>
                  </a:lnTo>
                  <a:lnTo>
                    <a:pt x="75" y="85"/>
                  </a:lnTo>
                  <a:lnTo>
                    <a:pt x="79" y="87"/>
                  </a:lnTo>
                  <a:lnTo>
                    <a:pt x="85" y="91"/>
                  </a:lnTo>
                  <a:lnTo>
                    <a:pt x="88" y="93"/>
                  </a:lnTo>
                  <a:lnTo>
                    <a:pt x="92" y="94"/>
                  </a:lnTo>
                  <a:lnTo>
                    <a:pt x="98" y="94"/>
                  </a:lnTo>
                  <a:lnTo>
                    <a:pt x="102" y="94"/>
                  </a:lnTo>
                  <a:lnTo>
                    <a:pt x="106" y="96"/>
                  </a:lnTo>
                  <a:lnTo>
                    <a:pt x="111" y="96"/>
                  </a:lnTo>
                  <a:lnTo>
                    <a:pt x="113" y="98"/>
                  </a:lnTo>
                  <a:lnTo>
                    <a:pt x="113" y="94"/>
                  </a:lnTo>
                  <a:lnTo>
                    <a:pt x="117" y="91"/>
                  </a:lnTo>
                  <a:lnTo>
                    <a:pt x="121" y="93"/>
                  </a:lnTo>
                  <a:lnTo>
                    <a:pt x="125" y="93"/>
                  </a:lnTo>
                  <a:lnTo>
                    <a:pt x="131" y="93"/>
                  </a:lnTo>
                  <a:lnTo>
                    <a:pt x="133" y="93"/>
                  </a:lnTo>
                  <a:lnTo>
                    <a:pt x="131" y="89"/>
                  </a:lnTo>
                  <a:lnTo>
                    <a:pt x="134" y="87"/>
                  </a:lnTo>
                  <a:lnTo>
                    <a:pt x="136" y="89"/>
                  </a:lnTo>
                  <a:lnTo>
                    <a:pt x="138" y="89"/>
                  </a:lnTo>
                  <a:lnTo>
                    <a:pt x="142" y="85"/>
                  </a:lnTo>
                  <a:lnTo>
                    <a:pt x="146" y="83"/>
                  </a:lnTo>
                  <a:lnTo>
                    <a:pt x="150" y="83"/>
                  </a:lnTo>
                  <a:lnTo>
                    <a:pt x="156" y="83"/>
                  </a:lnTo>
                  <a:lnTo>
                    <a:pt x="157" y="85"/>
                  </a:lnTo>
                  <a:lnTo>
                    <a:pt x="159" y="85"/>
                  </a:lnTo>
                  <a:lnTo>
                    <a:pt x="163" y="85"/>
                  </a:lnTo>
                  <a:lnTo>
                    <a:pt x="167" y="85"/>
                  </a:lnTo>
                  <a:lnTo>
                    <a:pt x="165" y="83"/>
                  </a:lnTo>
                  <a:lnTo>
                    <a:pt x="163" y="79"/>
                  </a:lnTo>
                  <a:lnTo>
                    <a:pt x="163" y="77"/>
                  </a:lnTo>
                  <a:lnTo>
                    <a:pt x="161" y="71"/>
                  </a:lnTo>
                  <a:lnTo>
                    <a:pt x="159" y="66"/>
                  </a:lnTo>
                  <a:lnTo>
                    <a:pt x="154" y="64"/>
                  </a:lnTo>
                  <a:lnTo>
                    <a:pt x="150" y="60"/>
                  </a:lnTo>
                  <a:lnTo>
                    <a:pt x="148" y="56"/>
                  </a:lnTo>
                  <a:lnTo>
                    <a:pt x="146" y="54"/>
                  </a:lnTo>
                  <a:lnTo>
                    <a:pt x="144" y="54"/>
                  </a:lnTo>
                  <a:lnTo>
                    <a:pt x="140" y="52"/>
                  </a:lnTo>
                  <a:lnTo>
                    <a:pt x="136" y="48"/>
                  </a:lnTo>
                  <a:lnTo>
                    <a:pt x="134" y="46"/>
                  </a:lnTo>
                  <a:lnTo>
                    <a:pt x="131" y="46"/>
                  </a:lnTo>
                  <a:lnTo>
                    <a:pt x="129" y="45"/>
                  </a:lnTo>
                  <a:lnTo>
                    <a:pt x="127" y="41"/>
                  </a:lnTo>
                  <a:lnTo>
                    <a:pt x="121" y="37"/>
                  </a:lnTo>
                  <a:lnTo>
                    <a:pt x="121" y="29"/>
                  </a:lnTo>
                  <a:lnTo>
                    <a:pt x="121" y="27"/>
                  </a:lnTo>
                  <a:lnTo>
                    <a:pt x="121" y="25"/>
                  </a:lnTo>
                  <a:lnTo>
                    <a:pt x="119" y="23"/>
                  </a:lnTo>
                  <a:lnTo>
                    <a:pt x="117" y="22"/>
                  </a:lnTo>
                  <a:lnTo>
                    <a:pt x="115" y="20"/>
                  </a:lnTo>
                  <a:lnTo>
                    <a:pt x="115" y="16"/>
                  </a:lnTo>
                  <a:lnTo>
                    <a:pt x="117" y="10"/>
                  </a:lnTo>
                  <a:lnTo>
                    <a:pt x="115" y="8"/>
                  </a:lnTo>
                  <a:lnTo>
                    <a:pt x="108" y="0"/>
                  </a:lnTo>
                  <a:lnTo>
                    <a:pt x="106" y="0"/>
                  </a:lnTo>
                  <a:lnTo>
                    <a:pt x="102" y="4"/>
                  </a:lnTo>
                  <a:lnTo>
                    <a:pt x="100" y="8"/>
                  </a:lnTo>
                  <a:lnTo>
                    <a:pt x="98" y="10"/>
                  </a:lnTo>
                  <a:lnTo>
                    <a:pt x="94" y="12"/>
                  </a:lnTo>
                  <a:lnTo>
                    <a:pt x="90" y="14"/>
                  </a:lnTo>
                  <a:lnTo>
                    <a:pt x="88" y="18"/>
                  </a:lnTo>
                  <a:lnTo>
                    <a:pt x="86" y="20"/>
                  </a:lnTo>
                  <a:lnTo>
                    <a:pt x="83" y="22"/>
                  </a:lnTo>
                  <a:lnTo>
                    <a:pt x="79" y="23"/>
                  </a:lnTo>
                  <a:lnTo>
                    <a:pt x="71" y="25"/>
                  </a:lnTo>
                  <a:lnTo>
                    <a:pt x="63" y="29"/>
                  </a:lnTo>
                  <a:lnTo>
                    <a:pt x="65" y="33"/>
                  </a:lnTo>
                  <a:lnTo>
                    <a:pt x="67" y="37"/>
                  </a:lnTo>
                  <a:lnTo>
                    <a:pt x="63" y="39"/>
                  </a:lnTo>
                  <a:lnTo>
                    <a:pt x="58" y="43"/>
                  </a:lnTo>
                  <a:lnTo>
                    <a:pt x="54" y="46"/>
                  </a:lnTo>
                  <a:lnTo>
                    <a:pt x="48" y="48"/>
                  </a:lnTo>
                  <a:lnTo>
                    <a:pt x="40" y="50"/>
                  </a:lnTo>
                  <a:lnTo>
                    <a:pt x="33" y="52"/>
                  </a:lnTo>
                  <a:lnTo>
                    <a:pt x="29" y="50"/>
                  </a:lnTo>
                  <a:lnTo>
                    <a:pt x="27" y="48"/>
                  </a:lnTo>
                  <a:lnTo>
                    <a:pt x="23" y="56"/>
                  </a:lnTo>
                  <a:lnTo>
                    <a:pt x="17" y="54"/>
                  </a:lnTo>
                  <a:lnTo>
                    <a:pt x="14" y="56"/>
                  </a:lnTo>
                  <a:lnTo>
                    <a:pt x="10" y="62"/>
                  </a:lnTo>
                  <a:lnTo>
                    <a:pt x="4" y="71"/>
                  </a:lnTo>
                  <a:lnTo>
                    <a:pt x="0" y="75"/>
                  </a:lnTo>
                  <a:lnTo>
                    <a:pt x="2" y="77"/>
                  </a:lnTo>
                  <a:lnTo>
                    <a:pt x="4" y="79"/>
                  </a:lnTo>
                  <a:lnTo>
                    <a:pt x="6" y="83"/>
                  </a:lnTo>
                  <a:lnTo>
                    <a:pt x="8" y="89"/>
                  </a:lnTo>
                  <a:lnTo>
                    <a:pt x="12" y="94"/>
                  </a:lnTo>
                  <a:lnTo>
                    <a:pt x="14" y="100"/>
                  </a:lnTo>
                  <a:lnTo>
                    <a:pt x="17" y="104"/>
                  </a:lnTo>
                  <a:lnTo>
                    <a:pt x="21" y="108"/>
                  </a:lnTo>
                  <a:lnTo>
                    <a:pt x="25" y="112"/>
                  </a:lnTo>
                  <a:lnTo>
                    <a:pt x="29" y="119"/>
                  </a:lnTo>
                  <a:lnTo>
                    <a:pt x="33" y="121"/>
                  </a:lnTo>
                  <a:lnTo>
                    <a:pt x="35" y="121"/>
                  </a:lnTo>
                  <a:lnTo>
                    <a:pt x="38" y="119"/>
                  </a:lnTo>
                  <a:lnTo>
                    <a:pt x="40" y="116"/>
                  </a:lnTo>
                  <a:lnTo>
                    <a:pt x="42" y="114"/>
                  </a:lnTo>
                  <a:lnTo>
                    <a:pt x="46" y="114"/>
                  </a:lnTo>
                  <a:lnTo>
                    <a:pt x="50" y="114"/>
                  </a:lnTo>
                  <a:lnTo>
                    <a:pt x="54" y="112"/>
                  </a:lnTo>
                  <a:lnTo>
                    <a:pt x="58" y="11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6" name="Freeform 217"/>
            <p:cNvSpPr>
              <a:spLocks noEditPoints="1"/>
            </p:cNvSpPr>
            <p:nvPr/>
          </p:nvSpPr>
          <p:spPr bwMode="gray">
            <a:xfrm>
              <a:off x="3004" y="1010"/>
              <a:ext cx="994" cy="590"/>
            </a:xfrm>
            <a:custGeom>
              <a:avLst/>
              <a:gdLst/>
              <a:ahLst/>
              <a:cxnLst>
                <a:cxn ang="0">
                  <a:pos x="752" y="614"/>
                </a:cxn>
                <a:cxn ang="0">
                  <a:pos x="1021" y="605"/>
                </a:cxn>
                <a:cxn ang="0">
                  <a:pos x="988" y="597"/>
                </a:cxn>
                <a:cxn ang="0">
                  <a:pos x="998" y="568"/>
                </a:cxn>
                <a:cxn ang="0">
                  <a:pos x="658" y="524"/>
                </a:cxn>
                <a:cxn ang="0">
                  <a:pos x="1044" y="534"/>
                </a:cxn>
                <a:cxn ang="0">
                  <a:pos x="1084" y="562"/>
                </a:cxn>
                <a:cxn ang="0">
                  <a:pos x="1115" y="564"/>
                </a:cxn>
                <a:cxn ang="0">
                  <a:pos x="1096" y="530"/>
                </a:cxn>
                <a:cxn ang="0">
                  <a:pos x="904" y="457"/>
                </a:cxn>
                <a:cxn ang="0">
                  <a:pos x="952" y="296"/>
                </a:cxn>
                <a:cxn ang="0">
                  <a:pos x="748" y="468"/>
                </a:cxn>
                <a:cxn ang="0">
                  <a:pos x="113" y="449"/>
                </a:cxn>
                <a:cxn ang="0">
                  <a:pos x="564" y="489"/>
                </a:cxn>
                <a:cxn ang="0">
                  <a:pos x="524" y="451"/>
                </a:cxn>
                <a:cxn ang="0">
                  <a:pos x="777" y="397"/>
                </a:cxn>
                <a:cxn ang="0">
                  <a:pos x="476" y="355"/>
                </a:cxn>
                <a:cxn ang="0">
                  <a:pos x="775" y="278"/>
                </a:cxn>
                <a:cxn ang="0">
                  <a:pos x="733" y="263"/>
                </a:cxn>
                <a:cxn ang="0">
                  <a:pos x="330" y="299"/>
                </a:cxn>
                <a:cxn ang="0">
                  <a:pos x="504" y="230"/>
                </a:cxn>
                <a:cxn ang="0">
                  <a:pos x="696" y="253"/>
                </a:cxn>
                <a:cxn ang="0">
                  <a:pos x="700" y="215"/>
                </a:cxn>
                <a:cxn ang="0">
                  <a:pos x="297" y="188"/>
                </a:cxn>
                <a:cxn ang="0">
                  <a:pos x="238" y="221"/>
                </a:cxn>
                <a:cxn ang="0">
                  <a:pos x="658" y="547"/>
                </a:cxn>
                <a:cxn ang="0">
                  <a:pos x="775" y="618"/>
                </a:cxn>
                <a:cxn ang="0">
                  <a:pos x="769" y="645"/>
                </a:cxn>
                <a:cxn ang="0">
                  <a:pos x="902" y="572"/>
                </a:cxn>
                <a:cxn ang="0">
                  <a:pos x="965" y="608"/>
                </a:cxn>
                <a:cxn ang="0">
                  <a:pos x="986" y="624"/>
                </a:cxn>
                <a:cxn ang="0">
                  <a:pos x="961" y="566"/>
                </a:cxn>
                <a:cxn ang="0">
                  <a:pos x="890" y="570"/>
                </a:cxn>
                <a:cxn ang="0">
                  <a:pos x="1007" y="516"/>
                </a:cxn>
                <a:cxn ang="0">
                  <a:pos x="1021" y="463"/>
                </a:cxn>
                <a:cxn ang="0">
                  <a:pos x="1013" y="415"/>
                </a:cxn>
                <a:cxn ang="0">
                  <a:pos x="971" y="342"/>
                </a:cxn>
                <a:cxn ang="0">
                  <a:pos x="904" y="340"/>
                </a:cxn>
                <a:cxn ang="0">
                  <a:pos x="829" y="274"/>
                </a:cxn>
                <a:cxn ang="0">
                  <a:pos x="790" y="336"/>
                </a:cxn>
                <a:cxn ang="0">
                  <a:pos x="754" y="489"/>
                </a:cxn>
                <a:cxn ang="0">
                  <a:pos x="656" y="388"/>
                </a:cxn>
                <a:cxn ang="0">
                  <a:pos x="606" y="282"/>
                </a:cxn>
                <a:cxn ang="0">
                  <a:pos x="671" y="232"/>
                </a:cxn>
                <a:cxn ang="0">
                  <a:pos x="712" y="200"/>
                </a:cxn>
                <a:cxn ang="0">
                  <a:pos x="746" y="134"/>
                </a:cxn>
                <a:cxn ang="0">
                  <a:pos x="662" y="150"/>
                </a:cxn>
                <a:cxn ang="0">
                  <a:pos x="620" y="90"/>
                </a:cxn>
                <a:cxn ang="0">
                  <a:pos x="635" y="6"/>
                </a:cxn>
                <a:cxn ang="0">
                  <a:pos x="566" y="85"/>
                </a:cxn>
                <a:cxn ang="0">
                  <a:pos x="589" y="127"/>
                </a:cxn>
                <a:cxn ang="0">
                  <a:pos x="539" y="156"/>
                </a:cxn>
                <a:cxn ang="0">
                  <a:pos x="412" y="148"/>
                </a:cxn>
                <a:cxn ang="0">
                  <a:pos x="393" y="157"/>
                </a:cxn>
                <a:cxn ang="0">
                  <a:pos x="259" y="111"/>
                </a:cxn>
                <a:cxn ang="0">
                  <a:pos x="142" y="115"/>
                </a:cxn>
                <a:cxn ang="0">
                  <a:pos x="98" y="117"/>
                </a:cxn>
                <a:cxn ang="0">
                  <a:pos x="30" y="106"/>
                </a:cxn>
                <a:cxn ang="0">
                  <a:pos x="92" y="336"/>
                </a:cxn>
                <a:cxn ang="0">
                  <a:pos x="146" y="443"/>
                </a:cxn>
                <a:cxn ang="0">
                  <a:pos x="176" y="524"/>
                </a:cxn>
                <a:cxn ang="0">
                  <a:pos x="228" y="520"/>
                </a:cxn>
              </a:cxnLst>
              <a:rect l="0" t="0" r="r" b="b"/>
              <a:pathLst>
                <a:path w="1121" h="666">
                  <a:moveTo>
                    <a:pt x="437" y="134"/>
                  </a:moveTo>
                  <a:lnTo>
                    <a:pt x="439" y="136"/>
                  </a:lnTo>
                  <a:lnTo>
                    <a:pt x="441" y="138"/>
                  </a:lnTo>
                  <a:lnTo>
                    <a:pt x="441" y="140"/>
                  </a:lnTo>
                  <a:lnTo>
                    <a:pt x="441" y="140"/>
                  </a:lnTo>
                  <a:lnTo>
                    <a:pt x="439" y="140"/>
                  </a:lnTo>
                  <a:lnTo>
                    <a:pt x="437" y="140"/>
                  </a:lnTo>
                  <a:lnTo>
                    <a:pt x="435" y="136"/>
                  </a:lnTo>
                  <a:lnTo>
                    <a:pt x="437" y="134"/>
                  </a:lnTo>
                  <a:close/>
                  <a:moveTo>
                    <a:pt x="585" y="37"/>
                  </a:moveTo>
                  <a:lnTo>
                    <a:pt x="587" y="37"/>
                  </a:lnTo>
                  <a:lnTo>
                    <a:pt x="587" y="38"/>
                  </a:lnTo>
                  <a:lnTo>
                    <a:pt x="587" y="38"/>
                  </a:lnTo>
                  <a:lnTo>
                    <a:pt x="587" y="40"/>
                  </a:lnTo>
                  <a:lnTo>
                    <a:pt x="585" y="38"/>
                  </a:lnTo>
                  <a:lnTo>
                    <a:pt x="583" y="38"/>
                  </a:lnTo>
                  <a:lnTo>
                    <a:pt x="581" y="37"/>
                  </a:lnTo>
                  <a:lnTo>
                    <a:pt x="585" y="37"/>
                  </a:lnTo>
                  <a:close/>
                  <a:moveTo>
                    <a:pt x="1094" y="560"/>
                  </a:moveTo>
                  <a:lnTo>
                    <a:pt x="1092" y="562"/>
                  </a:lnTo>
                  <a:lnTo>
                    <a:pt x="1092" y="566"/>
                  </a:lnTo>
                  <a:lnTo>
                    <a:pt x="1090" y="564"/>
                  </a:lnTo>
                  <a:lnTo>
                    <a:pt x="1094" y="560"/>
                  </a:lnTo>
                  <a:close/>
                  <a:moveTo>
                    <a:pt x="779" y="622"/>
                  </a:moveTo>
                  <a:lnTo>
                    <a:pt x="779" y="624"/>
                  </a:lnTo>
                  <a:lnTo>
                    <a:pt x="779" y="628"/>
                  </a:lnTo>
                  <a:lnTo>
                    <a:pt x="775" y="628"/>
                  </a:lnTo>
                  <a:lnTo>
                    <a:pt x="775" y="626"/>
                  </a:lnTo>
                  <a:lnTo>
                    <a:pt x="775" y="624"/>
                  </a:lnTo>
                  <a:lnTo>
                    <a:pt x="779" y="622"/>
                  </a:lnTo>
                  <a:close/>
                  <a:moveTo>
                    <a:pt x="750" y="610"/>
                  </a:moveTo>
                  <a:lnTo>
                    <a:pt x="752" y="614"/>
                  </a:lnTo>
                  <a:lnTo>
                    <a:pt x="752" y="610"/>
                  </a:lnTo>
                  <a:lnTo>
                    <a:pt x="750" y="610"/>
                  </a:lnTo>
                  <a:close/>
                  <a:moveTo>
                    <a:pt x="946" y="605"/>
                  </a:moveTo>
                  <a:lnTo>
                    <a:pt x="946" y="606"/>
                  </a:lnTo>
                  <a:lnTo>
                    <a:pt x="944" y="608"/>
                  </a:lnTo>
                  <a:lnTo>
                    <a:pt x="944" y="605"/>
                  </a:lnTo>
                  <a:lnTo>
                    <a:pt x="946" y="605"/>
                  </a:lnTo>
                  <a:close/>
                  <a:moveTo>
                    <a:pt x="842" y="605"/>
                  </a:moveTo>
                  <a:lnTo>
                    <a:pt x="844" y="606"/>
                  </a:lnTo>
                  <a:lnTo>
                    <a:pt x="846" y="608"/>
                  </a:lnTo>
                  <a:lnTo>
                    <a:pt x="846" y="610"/>
                  </a:lnTo>
                  <a:lnTo>
                    <a:pt x="842" y="610"/>
                  </a:lnTo>
                  <a:lnTo>
                    <a:pt x="840" y="606"/>
                  </a:lnTo>
                  <a:lnTo>
                    <a:pt x="842" y="605"/>
                  </a:lnTo>
                  <a:close/>
                  <a:moveTo>
                    <a:pt x="731" y="599"/>
                  </a:moveTo>
                  <a:lnTo>
                    <a:pt x="735" y="601"/>
                  </a:lnTo>
                  <a:lnTo>
                    <a:pt x="741" y="605"/>
                  </a:lnTo>
                  <a:lnTo>
                    <a:pt x="746" y="605"/>
                  </a:lnTo>
                  <a:lnTo>
                    <a:pt x="746" y="603"/>
                  </a:lnTo>
                  <a:lnTo>
                    <a:pt x="742" y="601"/>
                  </a:lnTo>
                  <a:lnTo>
                    <a:pt x="741" y="599"/>
                  </a:lnTo>
                  <a:lnTo>
                    <a:pt x="735" y="599"/>
                  </a:lnTo>
                  <a:lnTo>
                    <a:pt x="731" y="599"/>
                  </a:lnTo>
                  <a:close/>
                  <a:moveTo>
                    <a:pt x="1023" y="591"/>
                  </a:moveTo>
                  <a:lnTo>
                    <a:pt x="1025" y="593"/>
                  </a:lnTo>
                  <a:lnTo>
                    <a:pt x="1025" y="595"/>
                  </a:lnTo>
                  <a:lnTo>
                    <a:pt x="1025" y="595"/>
                  </a:lnTo>
                  <a:lnTo>
                    <a:pt x="1023" y="597"/>
                  </a:lnTo>
                  <a:lnTo>
                    <a:pt x="1025" y="597"/>
                  </a:lnTo>
                  <a:lnTo>
                    <a:pt x="1026" y="599"/>
                  </a:lnTo>
                  <a:lnTo>
                    <a:pt x="1023" y="599"/>
                  </a:lnTo>
                  <a:lnTo>
                    <a:pt x="1021" y="605"/>
                  </a:lnTo>
                  <a:lnTo>
                    <a:pt x="1017" y="605"/>
                  </a:lnTo>
                  <a:lnTo>
                    <a:pt x="1009" y="606"/>
                  </a:lnTo>
                  <a:lnTo>
                    <a:pt x="1007" y="606"/>
                  </a:lnTo>
                  <a:lnTo>
                    <a:pt x="1007" y="606"/>
                  </a:lnTo>
                  <a:lnTo>
                    <a:pt x="1007" y="605"/>
                  </a:lnTo>
                  <a:lnTo>
                    <a:pt x="1013" y="603"/>
                  </a:lnTo>
                  <a:lnTo>
                    <a:pt x="1015" y="599"/>
                  </a:lnTo>
                  <a:lnTo>
                    <a:pt x="1015" y="595"/>
                  </a:lnTo>
                  <a:lnTo>
                    <a:pt x="1019" y="593"/>
                  </a:lnTo>
                  <a:lnTo>
                    <a:pt x="1023" y="591"/>
                  </a:lnTo>
                  <a:close/>
                  <a:moveTo>
                    <a:pt x="769" y="585"/>
                  </a:moveTo>
                  <a:lnTo>
                    <a:pt x="771" y="585"/>
                  </a:lnTo>
                  <a:lnTo>
                    <a:pt x="771" y="587"/>
                  </a:lnTo>
                  <a:lnTo>
                    <a:pt x="771" y="589"/>
                  </a:lnTo>
                  <a:lnTo>
                    <a:pt x="771" y="591"/>
                  </a:lnTo>
                  <a:lnTo>
                    <a:pt x="767" y="591"/>
                  </a:lnTo>
                  <a:lnTo>
                    <a:pt x="764" y="589"/>
                  </a:lnTo>
                  <a:lnTo>
                    <a:pt x="762" y="589"/>
                  </a:lnTo>
                  <a:lnTo>
                    <a:pt x="765" y="587"/>
                  </a:lnTo>
                  <a:lnTo>
                    <a:pt x="767" y="585"/>
                  </a:lnTo>
                  <a:lnTo>
                    <a:pt x="769" y="585"/>
                  </a:lnTo>
                  <a:close/>
                  <a:moveTo>
                    <a:pt x="969" y="578"/>
                  </a:moveTo>
                  <a:lnTo>
                    <a:pt x="969" y="582"/>
                  </a:lnTo>
                  <a:lnTo>
                    <a:pt x="967" y="582"/>
                  </a:lnTo>
                  <a:lnTo>
                    <a:pt x="967" y="583"/>
                  </a:lnTo>
                  <a:lnTo>
                    <a:pt x="965" y="585"/>
                  </a:lnTo>
                  <a:lnTo>
                    <a:pt x="971" y="591"/>
                  </a:lnTo>
                  <a:lnTo>
                    <a:pt x="979" y="591"/>
                  </a:lnTo>
                  <a:lnTo>
                    <a:pt x="986" y="591"/>
                  </a:lnTo>
                  <a:lnTo>
                    <a:pt x="986" y="593"/>
                  </a:lnTo>
                  <a:lnTo>
                    <a:pt x="986" y="597"/>
                  </a:lnTo>
                  <a:lnTo>
                    <a:pt x="988" y="597"/>
                  </a:lnTo>
                  <a:lnTo>
                    <a:pt x="992" y="597"/>
                  </a:lnTo>
                  <a:lnTo>
                    <a:pt x="990" y="593"/>
                  </a:lnTo>
                  <a:lnTo>
                    <a:pt x="990" y="589"/>
                  </a:lnTo>
                  <a:lnTo>
                    <a:pt x="979" y="589"/>
                  </a:lnTo>
                  <a:lnTo>
                    <a:pt x="973" y="587"/>
                  </a:lnTo>
                  <a:lnTo>
                    <a:pt x="971" y="585"/>
                  </a:lnTo>
                  <a:lnTo>
                    <a:pt x="969" y="578"/>
                  </a:lnTo>
                  <a:close/>
                  <a:moveTo>
                    <a:pt x="1023" y="576"/>
                  </a:moveTo>
                  <a:lnTo>
                    <a:pt x="1019" y="580"/>
                  </a:lnTo>
                  <a:lnTo>
                    <a:pt x="1013" y="580"/>
                  </a:lnTo>
                  <a:lnTo>
                    <a:pt x="1011" y="578"/>
                  </a:lnTo>
                  <a:lnTo>
                    <a:pt x="1005" y="589"/>
                  </a:lnTo>
                  <a:lnTo>
                    <a:pt x="1002" y="605"/>
                  </a:lnTo>
                  <a:lnTo>
                    <a:pt x="1009" y="606"/>
                  </a:lnTo>
                  <a:lnTo>
                    <a:pt x="1007" y="603"/>
                  </a:lnTo>
                  <a:lnTo>
                    <a:pt x="1007" y="597"/>
                  </a:lnTo>
                  <a:lnTo>
                    <a:pt x="1009" y="595"/>
                  </a:lnTo>
                  <a:lnTo>
                    <a:pt x="1013" y="593"/>
                  </a:lnTo>
                  <a:lnTo>
                    <a:pt x="1011" y="589"/>
                  </a:lnTo>
                  <a:lnTo>
                    <a:pt x="1013" y="583"/>
                  </a:lnTo>
                  <a:lnTo>
                    <a:pt x="1021" y="580"/>
                  </a:lnTo>
                  <a:lnTo>
                    <a:pt x="1023" y="576"/>
                  </a:lnTo>
                  <a:close/>
                  <a:moveTo>
                    <a:pt x="1074" y="574"/>
                  </a:moveTo>
                  <a:lnTo>
                    <a:pt x="1074" y="578"/>
                  </a:lnTo>
                  <a:lnTo>
                    <a:pt x="1076" y="582"/>
                  </a:lnTo>
                  <a:lnTo>
                    <a:pt x="1078" y="582"/>
                  </a:lnTo>
                  <a:lnTo>
                    <a:pt x="1078" y="580"/>
                  </a:lnTo>
                  <a:lnTo>
                    <a:pt x="1076" y="576"/>
                  </a:lnTo>
                  <a:lnTo>
                    <a:pt x="1074" y="574"/>
                  </a:lnTo>
                  <a:close/>
                  <a:moveTo>
                    <a:pt x="1000" y="562"/>
                  </a:moveTo>
                  <a:lnTo>
                    <a:pt x="996" y="566"/>
                  </a:lnTo>
                  <a:lnTo>
                    <a:pt x="998" y="568"/>
                  </a:lnTo>
                  <a:lnTo>
                    <a:pt x="1000" y="564"/>
                  </a:lnTo>
                  <a:lnTo>
                    <a:pt x="1000" y="562"/>
                  </a:lnTo>
                  <a:close/>
                  <a:moveTo>
                    <a:pt x="963" y="522"/>
                  </a:moveTo>
                  <a:lnTo>
                    <a:pt x="963" y="526"/>
                  </a:lnTo>
                  <a:lnTo>
                    <a:pt x="975" y="534"/>
                  </a:lnTo>
                  <a:lnTo>
                    <a:pt x="990" y="539"/>
                  </a:lnTo>
                  <a:lnTo>
                    <a:pt x="992" y="539"/>
                  </a:lnTo>
                  <a:lnTo>
                    <a:pt x="994" y="541"/>
                  </a:lnTo>
                  <a:lnTo>
                    <a:pt x="996" y="539"/>
                  </a:lnTo>
                  <a:lnTo>
                    <a:pt x="994" y="537"/>
                  </a:lnTo>
                  <a:lnTo>
                    <a:pt x="986" y="532"/>
                  </a:lnTo>
                  <a:lnTo>
                    <a:pt x="980" y="528"/>
                  </a:lnTo>
                  <a:lnTo>
                    <a:pt x="973" y="526"/>
                  </a:lnTo>
                  <a:lnTo>
                    <a:pt x="963" y="522"/>
                  </a:lnTo>
                  <a:close/>
                  <a:moveTo>
                    <a:pt x="220" y="522"/>
                  </a:moveTo>
                  <a:lnTo>
                    <a:pt x="220" y="524"/>
                  </a:lnTo>
                  <a:lnTo>
                    <a:pt x="222" y="528"/>
                  </a:lnTo>
                  <a:lnTo>
                    <a:pt x="224" y="530"/>
                  </a:lnTo>
                  <a:lnTo>
                    <a:pt x="224" y="528"/>
                  </a:lnTo>
                  <a:lnTo>
                    <a:pt x="222" y="524"/>
                  </a:lnTo>
                  <a:lnTo>
                    <a:pt x="220" y="522"/>
                  </a:lnTo>
                  <a:close/>
                  <a:moveTo>
                    <a:pt x="664" y="512"/>
                  </a:moveTo>
                  <a:lnTo>
                    <a:pt x="668" y="516"/>
                  </a:lnTo>
                  <a:lnTo>
                    <a:pt x="671" y="522"/>
                  </a:lnTo>
                  <a:lnTo>
                    <a:pt x="673" y="524"/>
                  </a:lnTo>
                  <a:lnTo>
                    <a:pt x="673" y="526"/>
                  </a:lnTo>
                  <a:lnTo>
                    <a:pt x="671" y="528"/>
                  </a:lnTo>
                  <a:lnTo>
                    <a:pt x="670" y="528"/>
                  </a:lnTo>
                  <a:lnTo>
                    <a:pt x="664" y="526"/>
                  </a:lnTo>
                  <a:lnTo>
                    <a:pt x="664" y="524"/>
                  </a:lnTo>
                  <a:lnTo>
                    <a:pt x="660" y="524"/>
                  </a:lnTo>
                  <a:lnTo>
                    <a:pt x="658" y="524"/>
                  </a:lnTo>
                  <a:lnTo>
                    <a:pt x="658" y="520"/>
                  </a:lnTo>
                  <a:lnTo>
                    <a:pt x="660" y="514"/>
                  </a:lnTo>
                  <a:lnTo>
                    <a:pt x="664" y="512"/>
                  </a:lnTo>
                  <a:close/>
                  <a:moveTo>
                    <a:pt x="188" y="507"/>
                  </a:moveTo>
                  <a:lnTo>
                    <a:pt x="196" y="507"/>
                  </a:lnTo>
                  <a:lnTo>
                    <a:pt x="194" y="512"/>
                  </a:lnTo>
                  <a:lnTo>
                    <a:pt x="190" y="512"/>
                  </a:lnTo>
                  <a:lnTo>
                    <a:pt x="182" y="512"/>
                  </a:lnTo>
                  <a:lnTo>
                    <a:pt x="180" y="511"/>
                  </a:lnTo>
                  <a:lnTo>
                    <a:pt x="180" y="509"/>
                  </a:lnTo>
                  <a:lnTo>
                    <a:pt x="184" y="507"/>
                  </a:lnTo>
                  <a:lnTo>
                    <a:pt x="188" y="507"/>
                  </a:lnTo>
                  <a:close/>
                  <a:moveTo>
                    <a:pt x="863" y="495"/>
                  </a:moveTo>
                  <a:lnTo>
                    <a:pt x="865" y="495"/>
                  </a:lnTo>
                  <a:lnTo>
                    <a:pt x="865" y="497"/>
                  </a:lnTo>
                  <a:lnTo>
                    <a:pt x="860" y="505"/>
                  </a:lnTo>
                  <a:lnTo>
                    <a:pt x="854" y="511"/>
                  </a:lnTo>
                  <a:lnTo>
                    <a:pt x="850" y="511"/>
                  </a:lnTo>
                  <a:lnTo>
                    <a:pt x="848" y="511"/>
                  </a:lnTo>
                  <a:lnTo>
                    <a:pt x="850" y="509"/>
                  </a:lnTo>
                  <a:lnTo>
                    <a:pt x="852" y="505"/>
                  </a:lnTo>
                  <a:lnTo>
                    <a:pt x="858" y="499"/>
                  </a:lnTo>
                  <a:lnTo>
                    <a:pt x="863" y="495"/>
                  </a:lnTo>
                  <a:close/>
                  <a:moveTo>
                    <a:pt x="1067" y="488"/>
                  </a:moveTo>
                  <a:lnTo>
                    <a:pt x="1061" y="493"/>
                  </a:lnTo>
                  <a:lnTo>
                    <a:pt x="1059" y="499"/>
                  </a:lnTo>
                  <a:lnTo>
                    <a:pt x="1055" y="499"/>
                  </a:lnTo>
                  <a:lnTo>
                    <a:pt x="1053" y="499"/>
                  </a:lnTo>
                  <a:lnTo>
                    <a:pt x="1053" y="503"/>
                  </a:lnTo>
                  <a:lnTo>
                    <a:pt x="1053" y="509"/>
                  </a:lnTo>
                  <a:lnTo>
                    <a:pt x="1048" y="522"/>
                  </a:lnTo>
                  <a:lnTo>
                    <a:pt x="1044" y="534"/>
                  </a:lnTo>
                  <a:lnTo>
                    <a:pt x="1046" y="534"/>
                  </a:lnTo>
                  <a:lnTo>
                    <a:pt x="1050" y="534"/>
                  </a:lnTo>
                  <a:lnTo>
                    <a:pt x="1050" y="537"/>
                  </a:lnTo>
                  <a:lnTo>
                    <a:pt x="1048" y="537"/>
                  </a:lnTo>
                  <a:lnTo>
                    <a:pt x="1048" y="541"/>
                  </a:lnTo>
                  <a:lnTo>
                    <a:pt x="1044" y="539"/>
                  </a:lnTo>
                  <a:lnTo>
                    <a:pt x="1040" y="537"/>
                  </a:lnTo>
                  <a:lnTo>
                    <a:pt x="1040" y="539"/>
                  </a:lnTo>
                  <a:lnTo>
                    <a:pt x="1038" y="543"/>
                  </a:lnTo>
                  <a:lnTo>
                    <a:pt x="1036" y="543"/>
                  </a:lnTo>
                  <a:lnTo>
                    <a:pt x="1036" y="543"/>
                  </a:lnTo>
                  <a:lnTo>
                    <a:pt x="1036" y="543"/>
                  </a:lnTo>
                  <a:lnTo>
                    <a:pt x="1034" y="545"/>
                  </a:lnTo>
                  <a:lnTo>
                    <a:pt x="1038" y="549"/>
                  </a:lnTo>
                  <a:lnTo>
                    <a:pt x="1034" y="553"/>
                  </a:lnTo>
                  <a:lnTo>
                    <a:pt x="1030" y="559"/>
                  </a:lnTo>
                  <a:lnTo>
                    <a:pt x="1028" y="560"/>
                  </a:lnTo>
                  <a:lnTo>
                    <a:pt x="1028" y="562"/>
                  </a:lnTo>
                  <a:lnTo>
                    <a:pt x="1028" y="564"/>
                  </a:lnTo>
                  <a:lnTo>
                    <a:pt x="1032" y="566"/>
                  </a:lnTo>
                  <a:lnTo>
                    <a:pt x="1034" y="564"/>
                  </a:lnTo>
                  <a:lnTo>
                    <a:pt x="1038" y="562"/>
                  </a:lnTo>
                  <a:lnTo>
                    <a:pt x="1050" y="562"/>
                  </a:lnTo>
                  <a:lnTo>
                    <a:pt x="1059" y="564"/>
                  </a:lnTo>
                  <a:lnTo>
                    <a:pt x="1063" y="562"/>
                  </a:lnTo>
                  <a:lnTo>
                    <a:pt x="1067" y="560"/>
                  </a:lnTo>
                  <a:lnTo>
                    <a:pt x="1067" y="562"/>
                  </a:lnTo>
                  <a:lnTo>
                    <a:pt x="1069" y="564"/>
                  </a:lnTo>
                  <a:lnTo>
                    <a:pt x="1080" y="560"/>
                  </a:lnTo>
                  <a:lnTo>
                    <a:pt x="1084" y="560"/>
                  </a:lnTo>
                  <a:lnTo>
                    <a:pt x="1084" y="560"/>
                  </a:lnTo>
                  <a:lnTo>
                    <a:pt x="1084" y="562"/>
                  </a:lnTo>
                  <a:lnTo>
                    <a:pt x="1084" y="566"/>
                  </a:lnTo>
                  <a:lnTo>
                    <a:pt x="1084" y="566"/>
                  </a:lnTo>
                  <a:lnTo>
                    <a:pt x="1086" y="568"/>
                  </a:lnTo>
                  <a:lnTo>
                    <a:pt x="1088" y="570"/>
                  </a:lnTo>
                  <a:lnTo>
                    <a:pt x="1086" y="572"/>
                  </a:lnTo>
                  <a:lnTo>
                    <a:pt x="1084" y="572"/>
                  </a:lnTo>
                  <a:lnTo>
                    <a:pt x="1082" y="574"/>
                  </a:lnTo>
                  <a:lnTo>
                    <a:pt x="1084" y="576"/>
                  </a:lnTo>
                  <a:lnTo>
                    <a:pt x="1088" y="576"/>
                  </a:lnTo>
                  <a:lnTo>
                    <a:pt x="1094" y="568"/>
                  </a:lnTo>
                  <a:lnTo>
                    <a:pt x="1099" y="560"/>
                  </a:lnTo>
                  <a:lnTo>
                    <a:pt x="1101" y="562"/>
                  </a:lnTo>
                  <a:lnTo>
                    <a:pt x="1105" y="564"/>
                  </a:lnTo>
                  <a:lnTo>
                    <a:pt x="1103" y="568"/>
                  </a:lnTo>
                  <a:lnTo>
                    <a:pt x="1103" y="570"/>
                  </a:lnTo>
                  <a:lnTo>
                    <a:pt x="1103" y="574"/>
                  </a:lnTo>
                  <a:lnTo>
                    <a:pt x="1105" y="578"/>
                  </a:lnTo>
                  <a:lnTo>
                    <a:pt x="1105" y="576"/>
                  </a:lnTo>
                  <a:lnTo>
                    <a:pt x="1107" y="572"/>
                  </a:lnTo>
                  <a:lnTo>
                    <a:pt x="1111" y="572"/>
                  </a:lnTo>
                  <a:lnTo>
                    <a:pt x="1111" y="574"/>
                  </a:lnTo>
                  <a:lnTo>
                    <a:pt x="1111" y="578"/>
                  </a:lnTo>
                  <a:lnTo>
                    <a:pt x="1117" y="580"/>
                  </a:lnTo>
                  <a:lnTo>
                    <a:pt x="1117" y="576"/>
                  </a:lnTo>
                  <a:lnTo>
                    <a:pt x="1119" y="572"/>
                  </a:lnTo>
                  <a:lnTo>
                    <a:pt x="1121" y="564"/>
                  </a:lnTo>
                  <a:lnTo>
                    <a:pt x="1121" y="562"/>
                  </a:lnTo>
                  <a:lnTo>
                    <a:pt x="1119" y="562"/>
                  </a:lnTo>
                  <a:lnTo>
                    <a:pt x="1119" y="564"/>
                  </a:lnTo>
                  <a:lnTo>
                    <a:pt x="1119" y="568"/>
                  </a:lnTo>
                  <a:lnTo>
                    <a:pt x="1115" y="566"/>
                  </a:lnTo>
                  <a:lnTo>
                    <a:pt x="1115" y="564"/>
                  </a:lnTo>
                  <a:lnTo>
                    <a:pt x="1117" y="562"/>
                  </a:lnTo>
                  <a:lnTo>
                    <a:pt x="1119" y="560"/>
                  </a:lnTo>
                  <a:lnTo>
                    <a:pt x="1121" y="559"/>
                  </a:lnTo>
                  <a:lnTo>
                    <a:pt x="1121" y="557"/>
                  </a:lnTo>
                  <a:lnTo>
                    <a:pt x="1121" y="557"/>
                  </a:lnTo>
                  <a:lnTo>
                    <a:pt x="1119" y="555"/>
                  </a:lnTo>
                  <a:lnTo>
                    <a:pt x="1115" y="557"/>
                  </a:lnTo>
                  <a:lnTo>
                    <a:pt x="1113" y="560"/>
                  </a:lnTo>
                  <a:lnTo>
                    <a:pt x="1113" y="562"/>
                  </a:lnTo>
                  <a:lnTo>
                    <a:pt x="1113" y="566"/>
                  </a:lnTo>
                  <a:lnTo>
                    <a:pt x="1107" y="564"/>
                  </a:lnTo>
                  <a:lnTo>
                    <a:pt x="1105" y="564"/>
                  </a:lnTo>
                  <a:lnTo>
                    <a:pt x="1107" y="562"/>
                  </a:lnTo>
                  <a:lnTo>
                    <a:pt x="1111" y="560"/>
                  </a:lnTo>
                  <a:lnTo>
                    <a:pt x="1109" y="557"/>
                  </a:lnTo>
                  <a:lnTo>
                    <a:pt x="1107" y="555"/>
                  </a:lnTo>
                  <a:lnTo>
                    <a:pt x="1109" y="551"/>
                  </a:lnTo>
                  <a:lnTo>
                    <a:pt x="1113" y="547"/>
                  </a:lnTo>
                  <a:lnTo>
                    <a:pt x="1109" y="547"/>
                  </a:lnTo>
                  <a:lnTo>
                    <a:pt x="1105" y="549"/>
                  </a:lnTo>
                  <a:lnTo>
                    <a:pt x="1101" y="551"/>
                  </a:lnTo>
                  <a:lnTo>
                    <a:pt x="1099" y="551"/>
                  </a:lnTo>
                  <a:lnTo>
                    <a:pt x="1101" y="545"/>
                  </a:lnTo>
                  <a:lnTo>
                    <a:pt x="1099" y="545"/>
                  </a:lnTo>
                  <a:lnTo>
                    <a:pt x="1097" y="547"/>
                  </a:lnTo>
                  <a:lnTo>
                    <a:pt x="1096" y="543"/>
                  </a:lnTo>
                  <a:lnTo>
                    <a:pt x="1094" y="541"/>
                  </a:lnTo>
                  <a:lnTo>
                    <a:pt x="1097" y="541"/>
                  </a:lnTo>
                  <a:lnTo>
                    <a:pt x="1097" y="537"/>
                  </a:lnTo>
                  <a:lnTo>
                    <a:pt x="1097" y="534"/>
                  </a:lnTo>
                  <a:lnTo>
                    <a:pt x="1097" y="532"/>
                  </a:lnTo>
                  <a:lnTo>
                    <a:pt x="1096" y="530"/>
                  </a:lnTo>
                  <a:lnTo>
                    <a:pt x="1094" y="530"/>
                  </a:lnTo>
                  <a:lnTo>
                    <a:pt x="1094" y="534"/>
                  </a:lnTo>
                  <a:lnTo>
                    <a:pt x="1088" y="532"/>
                  </a:lnTo>
                  <a:lnTo>
                    <a:pt x="1086" y="530"/>
                  </a:lnTo>
                  <a:lnTo>
                    <a:pt x="1082" y="532"/>
                  </a:lnTo>
                  <a:lnTo>
                    <a:pt x="1080" y="535"/>
                  </a:lnTo>
                  <a:lnTo>
                    <a:pt x="1073" y="534"/>
                  </a:lnTo>
                  <a:lnTo>
                    <a:pt x="1067" y="532"/>
                  </a:lnTo>
                  <a:lnTo>
                    <a:pt x="1071" y="528"/>
                  </a:lnTo>
                  <a:lnTo>
                    <a:pt x="1073" y="526"/>
                  </a:lnTo>
                  <a:lnTo>
                    <a:pt x="1073" y="524"/>
                  </a:lnTo>
                  <a:lnTo>
                    <a:pt x="1067" y="522"/>
                  </a:lnTo>
                  <a:lnTo>
                    <a:pt x="1067" y="518"/>
                  </a:lnTo>
                  <a:lnTo>
                    <a:pt x="1063" y="522"/>
                  </a:lnTo>
                  <a:lnTo>
                    <a:pt x="1059" y="528"/>
                  </a:lnTo>
                  <a:lnTo>
                    <a:pt x="1059" y="520"/>
                  </a:lnTo>
                  <a:lnTo>
                    <a:pt x="1061" y="512"/>
                  </a:lnTo>
                  <a:lnTo>
                    <a:pt x="1063" y="511"/>
                  </a:lnTo>
                  <a:lnTo>
                    <a:pt x="1067" y="509"/>
                  </a:lnTo>
                  <a:lnTo>
                    <a:pt x="1065" y="503"/>
                  </a:lnTo>
                  <a:lnTo>
                    <a:pt x="1065" y="501"/>
                  </a:lnTo>
                  <a:lnTo>
                    <a:pt x="1069" y="499"/>
                  </a:lnTo>
                  <a:lnTo>
                    <a:pt x="1073" y="499"/>
                  </a:lnTo>
                  <a:lnTo>
                    <a:pt x="1069" y="493"/>
                  </a:lnTo>
                  <a:lnTo>
                    <a:pt x="1073" y="493"/>
                  </a:lnTo>
                  <a:lnTo>
                    <a:pt x="1073" y="491"/>
                  </a:lnTo>
                  <a:lnTo>
                    <a:pt x="1074" y="489"/>
                  </a:lnTo>
                  <a:lnTo>
                    <a:pt x="1074" y="489"/>
                  </a:lnTo>
                  <a:lnTo>
                    <a:pt x="1071" y="489"/>
                  </a:lnTo>
                  <a:lnTo>
                    <a:pt x="1069" y="488"/>
                  </a:lnTo>
                  <a:lnTo>
                    <a:pt x="1067" y="488"/>
                  </a:lnTo>
                  <a:close/>
                  <a:moveTo>
                    <a:pt x="904" y="457"/>
                  </a:moveTo>
                  <a:lnTo>
                    <a:pt x="906" y="457"/>
                  </a:lnTo>
                  <a:lnTo>
                    <a:pt x="906" y="461"/>
                  </a:lnTo>
                  <a:lnTo>
                    <a:pt x="904" y="464"/>
                  </a:lnTo>
                  <a:lnTo>
                    <a:pt x="900" y="468"/>
                  </a:lnTo>
                  <a:lnTo>
                    <a:pt x="898" y="468"/>
                  </a:lnTo>
                  <a:lnTo>
                    <a:pt x="898" y="466"/>
                  </a:lnTo>
                  <a:lnTo>
                    <a:pt x="898" y="463"/>
                  </a:lnTo>
                  <a:lnTo>
                    <a:pt x="904" y="457"/>
                  </a:lnTo>
                  <a:close/>
                  <a:moveTo>
                    <a:pt x="967" y="451"/>
                  </a:moveTo>
                  <a:lnTo>
                    <a:pt x="971" y="457"/>
                  </a:lnTo>
                  <a:lnTo>
                    <a:pt x="971" y="459"/>
                  </a:lnTo>
                  <a:lnTo>
                    <a:pt x="971" y="461"/>
                  </a:lnTo>
                  <a:lnTo>
                    <a:pt x="969" y="461"/>
                  </a:lnTo>
                  <a:lnTo>
                    <a:pt x="965" y="455"/>
                  </a:lnTo>
                  <a:lnTo>
                    <a:pt x="967" y="451"/>
                  </a:lnTo>
                  <a:close/>
                  <a:moveTo>
                    <a:pt x="915" y="436"/>
                  </a:moveTo>
                  <a:lnTo>
                    <a:pt x="917" y="438"/>
                  </a:lnTo>
                  <a:lnTo>
                    <a:pt x="915" y="443"/>
                  </a:lnTo>
                  <a:lnTo>
                    <a:pt x="911" y="443"/>
                  </a:lnTo>
                  <a:lnTo>
                    <a:pt x="909" y="443"/>
                  </a:lnTo>
                  <a:lnTo>
                    <a:pt x="909" y="441"/>
                  </a:lnTo>
                  <a:lnTo>
                    <a:pt x="909" y="441"/>
                  </a:lnTo>
                  <a:lnTo>
                    <a:pt x="911" y="438"/>
                  </a:lnTo>
                  <a:lnTo>
                    <a:pt x="915" y="436"/>
                  </a:lnTo>
                  <a:close/>
                  <a:moveTo>
                    <a:pt x="913" y="307"/>
                  </a:moveTo>
                  <a:lnTo>
                    <a:pt x="915" y="311"/>
                  </a:lnTo>
                  <a:lnTo>
                    <a:pt x="917" y="311"/>
                  </a:lnTo>
                  <a:lnTo>
                    <a:pt x="917" y="309"/>
                  </a:lnTo>
                  <a:lnTo>
                    <a:pt x="915" y="307"/>
                  </a:lnTo>
                  <a:lnTo>
                    <a:pt x="913" y="307"/>
                  </a:lnTo>
                  <a:close/>
                  <a:moveTo>
                    <a:pt x="952" y="292"/>
                  </a:moveTo>
                  <a:lnTo>
                    <a:pt x="952" y="296"/>
                  </a:lnTo>
                  <a:lnTo>
                    <a:pt x="955" y="296"/>
                  </a:lnTo>
                  <a:lnTo>
                    <a:pt x="957" y="294"/>
                  </a:lnTo>
                  <a:lnTo>
                    <a:pt x="955" y="292"/>
                  </a:lnTo>
                  <a:lnTo>
                    <a:pt x="952" y="292"/>
                  </a:lnTo>
                  <a:close/>
                  <a:moveTo>
                    <a:pt x="777" y="132"/>
                  </a:moveTo>
                  <a:lnTo>
                    <a:pt x="777" y="138"/>
                  </a:lnTo>
                  <a:lnTo>
                    <a:pt x="781" y="136"/>
                  </a:lnTo>
                  <a:lnTo>
                    <a:pt x="783" y="136"/>
                  </a:lnTo>
                  <a:lnTo>
                    <a:pt x="781" y="134"/>
                  </a:lnTo>
                  <a:lnTo>
                    <a:pt x="777" y="132"/>
                  </a:lnTo>
                  <a:close/>
                  <a:moveTo>
                    <a:pt x="169" y="486"/>
                  </a:moveTo>
                  <a:lnTo>
                    <a:pt x="169" y="488"/>
                  </a:lnTo>
                  <a:lnTo>
                    <a:pt x="171" y="489"/>
                  </a:lnTo>
                  <a:lnTo>
                    <a:pt x="171" y="488"/>
                  </a:lnTo>
                  <a:lnTo>
                    <a:pt x="171" y="488"/>
                  </a:lnTo>
                  <a:lnTo>
                    <a:pt x="171" y="486"/>
                  </a:lnTo>
                  <a:lnTo>
                    <a:pt x="169" y="486"/>
                  </a:lnTo>
                  <a:close/>
                  <a:moveTo>
                    <a:pt x="526" y="482"/>
                  </a:moveTo>
                  <a:lnTo>
                    <a:pt x="535" y="495"/>
                  </a:lnTo>
                  <a:lnTo>
                    <a:pt x="543" y="511"/>
                  </a:lnTo>
                  <a:lnTo>
                    <a:pt x="539" y="512"/>
                  </a:lnTo>
                  <a:lnTo>
                    <a:pt x="537" y="514"/>
                  </a:lnTo>
                  <a:lnTo>
                    <a:pt x="535" y="507"/>
                  </a:lnTo>
                  <a:lnTo>
                    <a:pt x="533" y="499"/>
                  </a:lnTo>
                  <a:lnTo>
                    <a:pt x="529" y="495"/>
                  </a:lnTo>
                  <a:lnTo>
                    <a:pt x="526" y="493"/>
                  </a:lnTo>
                  <a:lnTo>
                    <a:pt x="524" y="488"/>
                  </a:lnTo>
                  <a:lnTo>
                    <a:pt x="524" y="484"/>
                  </a:lnTo>
                  <a:lnTo>
                    <a:pt x="524" y="482"/>
                  </a:lnTo>
                  <a:lnTo>
                    <a:pt x="526" y="482"/>
                  </a:lnTo>
                  <a:close/>
                  <a:moveTo>
                    <a:pt x="748" y="463"/>
                  </a:moveTo>
                  <a:lnTo>
                    <a:pt x="748" y="468"/>
                  </a:lnTo>
                  <a:lnTo>
                    <a:pt x="752" y="468"/>
                  </a:lnTo>
                  <a:lnTo>
                    <a:pt x="760" y="470"/>
                  </a:lnTo>
                  <a:lnTo>
                    <a:pt x="758" y="468"/>
                  </a:lnTo>
                  <a:lnTo>
                    <a:pt x="756" y="466"/>
                  </a:lnTo>
                  <a:lnTo>
                    <a:pt x="754" y="464"/>
                  </a:lnTo>
                  <a:lnTo>
                    <a:pt x="754" y="463"/>
                  </a:lnTo>
                  <a:lnTo>
                    <a:pt x="750" y="463"/>
                  </a:lnTo>
                  <a:lnTo>
                    <a:pt x="748" y="463"/>
                  </a:lnTo>
                  <a:close/>
                  <a:moveTo>
                    <a:pt x="516" y="453"/>
                  </a:moveTo>
                  <a:lnTo>
                    <a:pt x="516" y="459"/>
                  </a:lnTo>
                  <a:lnTo>
                    <a:pt x="522" y="463"/>
                  </a:lnTo>
                  <a:lnTo>
                    <a:pt x="522" y="466"/>
                  </a:lnTo>
                  <a:lnTo>
                    <a:pt x="520" y="468"/>
                  </a:lnTo>
                  <a:lnTo>
                    <a:pt x="520" y="476"/>
                  </a:lnTo>
                  <a:lnTo>
                    <a:pt x="520" y="484"/>
                  </a:lnTo>
                  <a:lnTo>
                    <a:pt x="516" y="482"/>
                  </a:lnTo>
                  <a:lnTo>
                    <a:pt x="514" y="482"/>
                  </a:lnTo>
                  <a:lnTo>
                    <a:pt x="514" y="474"/>
                  </a:lnTo>
                  <a:lnTo>
                    <a:pt x="514" y="464"/>
                  </a:lnTo>
                  <a:lnTo>
                    <a:pt x="506" y="459"/>
                  </a:lnTo>
                  <a:lnTo>
                    <a:pt x="510" y="459"/>
                  </a:lnTo>
                  <a:lnTo>
                    <a:pt x="514" y="459"/>
                  </a:lnTo>
                  <a:lnTo>
                    <a:pt x="514" y="457"/>
                  </a:lnTo>
                  <a:lnTo>
                    <a:pt x="516" y="453"/>
                  </a:lnTo>
                  <a:close/>
                  <a:moveTo>
                    <a:pt x="146" y="451"/>
                  </a:moveTo>
                  <a:lnTo>
                    <a:pt x="144" y="451"/>
                  </a:lnTo>
                  <a:lnTo>
                    <a:pt x="144" y="453"/>
                  </a:lnTo>
                  <a:lnTo>
                    <a:pt x="144" y="455"/>
                  </a:lnTo>
                  <a:lnTo>
                    <a:pt x="148" y="455"/>
                  </a:lnTo>
                  <a:lnTo>
                    <a:pt x="148" y="451"/>
                  </a:lnTo>
                  <a:lnTo>
                    <a:pt x="146" y="451"/>
                  </a:lnTo>
                  <a:close/>
                  <a:moveTo>
                    <a:pt x="113" y="449"/>
                  </a:moveTo>
                  <a:lnTo>
                    <a:pt x="113" y="459"/>
                  </a:lnTo>
                  <a:lnTo>
                    <a:pt x="117" y="468"/>
                  </a:lnTo>
                  <a:lnTo>
                    <a:pt x="121" y="466"/>
                  </a:lnTo>
                  <a:lnTo>
                    <a:pt x="126" y="464"/>
                  </a:lnTo>
                  <a:lnTo>
                    <a:pt x="123" y="468"/>
                  </a:lnTo>
                  <a:lnTo>
                    <a:pt x="121" y="470"/>
                  </a:lnTo>
                  <a:lnTo>
                    <a:pt x="121" y="474"/>
                  </a:lnTo>
                  <a:lnTo>
                    <a:pt x="124" y="478"/>
                  </a:lnTo>
                  <a:lnTo>
                    <a:pt x="126" y="482"/>
                  </a:lnTo>
                  <a:lnTo>
                    <a:pt x="132" y="484"/>
                  </a:lnTo>
                  <a:lnTo>
                    <a:pt x="134" y="486"/>
                  </a:lnTo>
                  <a:lnTo>
                    <a:pt x="132" y="474"/>
                  </a:lnTo>
                  <a:lnTo>
                    <a:pt x="130" y="466"/>
                  </a:lnTo>
                  <a:lnTo>
                    <a:pt x="126" y="464"/>
                  </a:lnTo>
                  <a:lnTo>
                    <a:pt x="126" y="457"/>
                  </a:lnTo>
                  <a:lnTo>
                    <a:pt x="128" y="449"/>
                  </a:lnTo>
                  <a:lnTo>
                    <a:pt x="123" y="451"/>
                  </a:lnTo>
                  <a:lnTo>
                    <a:pt x="117" y="453"/>
                  </a:lnTo>
                  <a:lnTo>
                    <a:pt x="115" y="451"/>
                  </a:lnTo>
                  <a:lnTo>
                    <a:pt x="113" y="449"/>
                  </a:lnTo>
                  <a:close/>
                  <a:moveTo>
                    <a:pt x="539" y="434"/>
                  </a:moveTo>
                  <a:lnTo>
                    <a:pt x="539" y="438"/>
                  </a:lnTo>
                  <a:lnTo>
                    <a:pt x="543" y="438"/>
                  </a:lnTo>
                  <a:lnTo>
                    <a:pt x="541" y="441"/>
                  </a:lnTo>
                  <a:lnTo>
                    <a:pt x="541" y="449"/>
                  </a:lnTo>
                  <a:lnTo>
                    <a:pt x="547" y="459"/>
                  </a:lnTo>
                  <a:lnTo>
                    <a:pt x="552" y="468"/>
                  </a:lnTo>
                  <a:lnTo>
                    <a:pt x="552" y="472"/>
                  </a:lnTo>
                  <a:lnTo>
                    <a:pt x="552" y="476"/>
                  </a:lnTo>
                  <a:lnTo>
                    <a:pt x="556" y="484"/>
                  </a:lnTo>
                  <a:lnTo>
                    <a:pt x="562" y="489"/>
                  </a:lnTo>
                  <a:lnTo>
                    <a:pt x="564" y="489"/>
                  </a:lnTo>
                  <a:lnTo>
                    <a:pt x="568" y="489"/>
                  </a:lnTo>
                  <a:lnTo>
                    <a:pt x="566" y="491"/>
                  </a:lnTo>
                  <a:lnTo>
                    <a:pt x="564" y="493"/>
                  </a:lnTo>
                  <a:lnTo>
                    <a:pt x="564" y="501"/>
                  </a:lnTo>
                  <a:lnTo>
                    <a:pt x="566" y="507"/>
                  </a:lnTo>
                  <a:lnTo>
                    <a:pt x="564" y="505"/>
                  </a:lnTo>
                  <a:lnTo>
                    <a:pt x="562" y="505"/>
                  </a:lnTo>
                  <a:lnTo>
                    <a:pt x="560" y="507"/>
                  </a:lnTo>
                  <a:lnTo>
                    <a:pt x="560" y="509"/>
                  </a:lnTo>
                  <a:lnTo>
                    <a:pt x="558" y="509"/>
                  </a:lnTo>
                  <a:lnTo>
                    <a:pt x="556" y="509"/>
                  </a:lnTo>
                  <a:lnTo>
                    <a:pt x="554" y="499"/>
                  </a:lnTo>
                  <a:lnTo>
                    <a:pt x="556" y="489"/>
                  </a:lnTo>
                  <a:lnTo>
                    <a:pt x="552" y="486"/>
                  </a:lnTo>
                  <a:lnTo>
                    <a:pt x="552" y="484"/>
                  </a:lnTo>
                  <a:lnTo>
                    <a:pt x="549" y="484"/>
                  </a:lnTo>
                  <a:lnTo>
                    <a:pt x="545" y="484"/>
                  </a:lnTo>
                  <a:lnTo>
                    <a:pt x="545" y="478"/>
                  </a:lnTo>
                  <a:lnTo>
                    <a:pt x="547" y="474"/>
                  </a:lnTo>
                  <a:lnTo>
                    <a:pt x="543" y="472"/>
                  </a:lnTo>
                  <a:lnTo>
                    <a:pt x="543" y="472"/>
                  </a:lnTo>
                  <a:lnTo>
                    <a:pt x="543" y="474"/>
                  </a:lnTo>
                  <a:lnTo>
                    <a:pt x="541" y="476"/>
                  </a:lnTo>
                  <a:lnTo>
                    <a:pt x="541" y="472"/>
                  </a:lnTo>
                  <a:lnTo>
                    <a:pt x="535" y="468"/>
                  </a:lnTo>
                  <a:lnTo>
                    <a:pt x="529" y="464"/>
                  </a:lnTo>
                  <a:lnTo>
                    <a:pt x="529" y="461"/>
                  </a:lnTo>
                  <a:lnTo>
                    <a:pt x="531" y="457"/>
                  </a:lnTo>
                  <a:lnTo>
                    <a:pt x="528" y="457"/>
                  </a:lnTo>
                  <a:lnTo>
                    <a:pt x="526" y="457"/>
                  </a:lnTo>
                  <a:lnTo>
                    <a:pt x="524" y="455"/>
                  </a:lnTo>
                  <a:lnTo>
                    <a:pt x="524" y="451"/>
                  </a:lnTo>
                  <a:lnTo>
                    <a:pt x="526" y="445"/>
                  </a:lnTo>
                  <a:lnTo>
                    <a:pt x="531" y="440"/>
                  </a:lnTo>
                  <a:lnTo>
                    <a:pt x="533" y="441"/>
                  </a:lnTo>
                  <a:lnTo>
                    <a:pt x="537" y="441"/>
                  </a:lnTo>
                  <a:lnTo>
                    <a:pt x="537" y="438"/>
                  </a:lnTo>
                  <a:lnTo>
                    <a:pt x="539" y="434"/>
                  </a:lnTo>
                  <a:close/>
                  <a:moveTo>
                    <a:pt x="854" y="403"/>
                  </a:moveTo>
                  <a:lnTo>
                    <a:pt x="852" y="405"/>
                  </a:lnTo>
                  <a:lnTo>
                    <a:pt x="852" y="409"/>
                  </a:lnTo>
                  <a:lnTo>
                    <a:pt x="850" y="407"/>
                  </a:lnTo>
                  <a:lnTo>
                    <a:pt x="854" y="403"/>
                  </a:lnTo>
                  <a:close/>
                  <a:moveTo>
                    <a:pt x="771" y="395"/>
                  </a:moveTo>
                  <a:lnTo>
                    <a:pt x="769" y="397"/>
                  </a:lnTo>
                  <a:lnTo>
                    <a:pt x="771" y="399"/>
                  </a:lnTo>
                  <a:lnTo>
                    <a:pt x="771" y="395"/>
                  </a:lnTo>
                  <a:lnTo>
                    <a:pt x="771" y="395"/>
                  </a:lnTo>
                  <a:close/>
                  <a:moveTo>
                    <a:pt x="836" y="393"/>
                  </a:moveTo>
                  <a:lnTo>
                    <a:pt x="840" y="395"/>
                  </a:lnTo>
                  <a:lnTo>
                    <a:pt x="840" y="397"/>
                  </a:lnTo>
                  <a:lnTo>
                    <a:pt x="838" y="399"/>
                  </a:lnTo>
                  <a:lnTo>
                    <a:pt x="835" y="399"/>
                  </a:lnTo>
                  <a:lnTo>
                    <a:pt x="835" y="395"/>
                  </a:lnTo>
                  <a:lnTo>
                    <a:pt x="836" y="393"/>
                  </a:lnTo>
                  <a:close/>
                  <a:moveTo>
                    <a:pt x="476" y="393"/>
                  </a:moveTo>
                  <a:lnTo>
                    <a:pt x="478" y="393"/>
                  </a:lnTo>
                  <a:lnTo>
                    <a:pt x="478" y="395"/>
                  </a:lnTo>
                  <a:lnTo>
                    <a:pt x="474" y="395"/>
                  </a:lnTo>
                  <a:lnTo>
                    <a:pt x="474" y="397"/>
                  </a:lnTo>
                  <a:lnTo>
                    <a:pt x="474" y="393"/>
                  </a:lnTo>
                  <a:lnTo>
                    <a:pt x="476" y="393"/>
                  </a:lnTo>
                  <a:close/>
                  <a:moveTo>
                    <a:pt x="777" y="392"/>
                  </a:moveTo>
                  <a:lnTo>
                    <a:pt x="777" y="397"/>
                  </a:lnTo>
                  <a:lnTo>
                    <a:pt x="777" y="403"/>
                  </a:lnTo>
                  <a:lnTo>
                    <a:pt x="775" y="403"/>
                  </a:lnTo>
                  <a:lnTo>
                    <a:pt x="779" y="405"/>
                  </a:lnTo>
                  <a:lnTo>
                    <a:pt x="779" y="401"/>
                  </a:lnTo>
                  <a:lnTo>
                    <a:pt x="781" y="399"/>
                  </a:lnTo>
                  <a:lnTo>
                    <a:pt x="779" y="393"/>
                  </a:lnTo>
                  <a:lnTo>
                    <a:pt x="777" y="392"/>
                  </a:lnTo>
                  <a:close/>
                  <a:moveTo>
                    <a:pt x="773" y="388"/>
                  </a:moveTo>
                  <a:lnTo>
                    <a:pt x="771" y="390"/>
                  </a:lnTo>
                  <a:lnTo>
                    <a:pt x="769" y="392"/>
                  </a:lnTo>
                  <a:lnTo>
                    <a:pt x="769" y="393"/>
                  </a:lnTo>
                  <a:lnTo>
                    <a:pt x="773" y="393"/>
                  </a:lnTo>
                  <a:lnTo>
                    <a:pt x="773" y="390"/>
                  </a:lnTo>
                  <a:lnTo>
                    <a:pt x="773" y="388"/>
                  </a:lnTo>
                  <a:close/>
                  <a:moveTo>
                    <a:pt x="491" y="361"/>
                  </a:moveTo>
                  <a:lnTo>
                    <a:pt x="493" y="361"/>
                  </a:lnTo>
                  <a:lnTo>
                    <a:pt x="497" y="363"/>
                  </a:lnTo>
                  <a:lnTo>
                    <a:pt x="493" y="376"/>
                  </a:lnTo>
                  <a:lnTo>
                    <a:pt x="489" y="390"/>
                  </a:lnTo>
                  <a:lnTo>
                    <a:pt x="485" y="390"/>
                  </a:lnTo>
                  <a:lnTo>
                    <a:pt x="483" y="390"/>
                  </a:lnTo>
                  <a:lnTo>
                    <a:pt x="481" y="384"/>
                  </a:lnTo>
                  <a:lnTo>
                    <a:pt x="481" y="378"/>
                  </a:lnTo>
                  <a:lnTo>
                    <a:pt x="481" y="376"/>
                  </a:lnTo>
                  <a:lnTo>
                    <a:pt x="483" y="370"/>
                  </a:lnTo>
                  <a:lnTo>
                    <a:pt x="487" y="365"/>
                  </a:lnTo>
                  <a:lnTo>
                    <a:pt x="491" y="361"/>
                  </a:lnTo>
                  <a:close/>
                  <a:moveTo>
                    <a:pt x="481" y="349"/>
                  </a:moveTo>
                  <a:lnTo>
                    <a:pt x="481" y="353"/>
                  </a:lnTo>
                  <a:lnTo>
                    <a:pt x="481" y="359"/>
                  </a:lnTo>
                  <a:lnTo>
                    <a:pt x="476" y="359"/>
                  </a:lnTo>
                  <a:lnTo>
                    <a:pt x="476" y="355"/>
                  </a:lnTo>
                  <a:lnTo>
                    <a:pt x="476" y="353"/>
                  </a:lnTo>
                  <a:lnTo>
                    <a:pt x="478" y="351"/>
                  </a:lnTo>
                  <a:lnTo>
                    <a:pt x="481" y="349"/>
                  </a:lnTo>
                  <a:close/>
                  <a:moveTo>
                    <a:pt x="401" y="326"/>
                  </a:moveTo>
                  <a:lnTo>
                    <a:pt x="403" y="328"/>
                  </a:lnTo>
                  <a:lnTo>
                    <a:pt x="405" y="330"/>
                  </a:lnTo>
                  <a:lnTo>
                    <a:pt x="410" y="328"/>
                  </a:lnTo>
                  <a:lnTo>
                    <a:pt x="414" y="326"/>
                  </a:lnTo>
                  <a:lnTo>
                    <a:pt x="420" y="326"/>
                  </a:lnTo>
                  <a:lnTo>
                    <a:pt x="430" y="328"/>
                  </a:lnTo>
                  <a:lnTo>
                    <a:pt x="416" y="332"/>
                  </a:lnTo>
                  <a:lnTo>
                    <a:pt x="405" y="338"/>
                  </a:lnTo>
                  <a:lnTo>
                    <a:pt x="397" y="344"/>
                  </a:lnTo>
                  <a:lnTo>
                    <a:pt x="387" y="351"/>
                  </a:lnTo>
                  <a:lnTo>
                    <a:pt x="385" y="353"/>
                  </a:lnTo>
                  <a:lnTo>
                    <a:pt x="385" y="357"/>
                  </a:lnTo>
                  <a:lnTo>
                    <a:pt x="382" y="357"/>
                  </a:lnTo>
                  <a:lnTo>
                    <a:pt x="378" y="357"/>
                  </a:lnTo>
                  <a:lnTo>
                    <a:pt x="376" y="353"/>
                  </a:lnTo>
                  <a:lnTo>
                    <a:pt x="374" y="351"/>
                  </a:lnTo>
                  <a:lnTo>
                    <a:pt x="378" y="351"/>
                  </a:lnTo>
                  <a:lnTo>
                    <a:pt x="389" y="340"/>
                  </a:lnTo>
                  <a:lnTo>
                    <a:pt x="401" y="326"/>
                  </a:lnTo>
                  <a:close/>
                  <a:moveTo>
                    <a:pt x="771" y="276"/>
                  </a:moveTo>
                  <a:lnTo>
                    <a:pt x="769" y="280"/>
                  </a:lnTo>
                  <a:lnTo>
                    <a:pt x="767" y="282"/>
                  </a:lnTo>
                  <a:lnTo>
                    <a:pt x="767" y="288"/>
                  </a:lnTo>
                  <a:lnTo>
                    <a:pt x="767" y="288"/>
                  </a:lnTo>
                  <a:lnTo>
                    <a:pt x="769" y="288"/>
                  </a:lnTo>
                  <a:lnTo>
                    <a:pt x="771" y="284"/>
                  </a:lnTo>
                  <a:lnTo>
                    <a:pt x="773" y="282"/>
                  </a:lnTo>
                  <a:lnTo>
                    <a:pt x="775" y="278"/>
                  </a:lnTo>
                  <a:lnTo>
                    <a:pt x="773" y="276"/>
                  </a:lnTo>
                  <a:lnTo>
                    <a:pt x="771" y="276"/>
                  </a:lnTo>
                  <a:close/>
                  <a:moveTo>
                    <a:pt x="794" y="265"/>
                  </a:moveTo>
                  <a:lnTo>
                    <a:pt x="796" y="269"/>
                  </a:lnTo>
                  <a:lnTo>
                    <a:pt x="798" y="269"/>
                  </a:lnTo>
                  <a:lnTo>
                    <a:pt x="798" y="267"/>
                  </a:lnTo>
                  <a:lnTo>
                    <a:pt x="796" y="265"/>
                  </a:lnTo>
                  <a:lnTo>
                    <a:pt x="794" y="265"/>
                  </a:lnTo>
                  <a:close/>
                  <a:moveTo>
                    <a:pt x="806" y="263"/>
                  </a:moveTo>
                  <a:lnTo>
                    <a:pt x="806" y="265"/>
                  </a:lnTo>
                  <a:lnTo>
                    <a:pt x="808" y="269"/>
                  </a:lnTo>
                  <a:lnTo>
                    <a:pt x="810" y="269"/>
                  </a:lnTo>
                  <a:lnTo>
                    <a:pt x="810" y="267"/>
                  </a:lnTo>
                  <a:lnTo>
                    <a:pt x="808" y="265"/>
                  </a:lnTo>
                  <a:lnTo>
                    <a:pt x="806" y="263"/>
                  </a:lnTo>
                  <a:close/>
                  <a:moveTo>
                    <a:pt x="733" y="259"/>
                  </a:moveTo>
                  <a:lnTo>
                    <a:pt x="731" y="261"/>
                  </a:lnTo>
                  <a:lnTo>
                    <a:pt x="729" y="265"/>
                  </a:lnTo>
                  <a:lnTo>
                    <a:pt x="721" y="267"/>
                  </a:lnTo>
                  <a:lnTo>
                    <a:pt x="714" y="271"/>
                  </a:lnTo>
                  <a:lnTo>
                    <a:pt x="712" y="273"/>
                  </a:lnTo>
                  <a:lnTo>
                    <a:pt x="710" y="276"/>
                  </a:lnTo>
                  <a:lnTo>
                    <a:pt x="714" y="276"/>
                  </a:lnTo>
                  <a:lnTo>
                    <a:pt x="714" y="278"/>
                  </a:lnTo>
                  <a:lnTo>
                    <a:pt x="718" y="278"/>
                  </a:lnTo>
                  <a:lnTo>
                    <a:pt x="718" y="274"/>
                  </a:lnTo>
                  <a:lnTo>
                    <a:pt x="719" y="273"/>
                  </a:lnTo>
                  <a:lnTo>
                    <a:pt x="723" y="273"/>
                  </a:lnTo>
                  <a:lnTo>
                    <a:pt x="729" y="273"/>
                  </a:lnTo>
                  <a:lnTo>
                    <a:pt x="729" y="269"/>
                  </a:lnTo>
                  <a:lnTo>
                    <a:pt x="731" y="265"/>
                  </a:lnTo>
                  <a:lnTo>
                    <a:pt x="733" y="263"/>
                  </a:lnTo>
                  <a:lnTo>
                    <a:pt x="737" y="263"/>
                  </a:lnTo>
                  <a:lnTo>
                    <a:pt x="735" y="261"/>
                  </a:lnTo>
                  <a:lnTo>
                    <a:pt x="735" y="259"/>
                  </a:lnTo>
                  <a:lnTo>
                    <a:pt x="733" y="259"/>
                  </a:lnTo>
                  <a:close/>
                  <a:moveTo>
                    <a:pt x="324" y="251"/>
                  </a:moveTo>
                  <a:lnTo>
                    <a:pt x="330" y="253"/>
                  </a:lnTo>
                  <a:lnTo>
                    <a:pt x="336" y="257"/>
                  </a:lnTo>
                  <a:lnTo>
                    <a:pt x="338" y="263"/>
                  </a:lnTo>
                  <a:lnTo>
                    <a:pt x="341" y="271"/>
                  </a:lnTo>
                  <a:lnTo>
                    <a:pt x="353" y="271"/>
                  </a:lnTo>
                  <a:lnTo>
                    <a:pt x="364" y="271"/>
                  </a:lnTo>
                  <a:lnTo>
                    <a:pt x="372" y="261"/>
                  </a:lnTo>
                  <a:lnTo>
                    <a:pt x="382" y="253"/>
                  </a:lnTo>
                  <a:lnTo>
                    <a:pt x="389" y="251"/>
                  </a:lnTo>
                  <a:lnTo>
                    <a:pt x="399" y="251"/>
                  </a:lnTo>
                  <a:lnTo>
                    <a:pt x="395" y="253"/>
                  </a:lnTo>
                  <a:lnTo>
                    <a:pt x="395" y="255"/>
                  </a:lnTo>
                  <a:lnTo>
                    <a:pt x="397" y="259"/>
                  </a:lnTo>
                  <a:lnTo>
                    <a:pt x="389" y="261"/>
                  </a:lnTo>
                  <a:lnTo>
                    <a:pt x="387" y="263"/>
                  </a:lnTo>
                  <a:lnTo>
                    <a:pt x="385" y="265"/>
                  </a:lnTo>
                  <a:lnTo>
                    <a:pt x="385" y="269"/>
                  </a:lnTo>
                  <a:lnTo>
                    <a:pt x="378" y="271"/>
                  </a:lnTo>
                  <a:lnTo>
                    <a:pt x="372" y="274"/>
                  </a:lnTo>
                  <a:lnTo>
                    <a:pt x="372" y="278"/>
                  </a:lnTo>
                  <a:lnTo>
                    <a:pt x="364" y="284"/>
                  </a:lnTo>
                  <a:lnTo>
                    <a:pt x="359" y="290"/>
                  </a:lnTo>
                  <a:lnTo>
                    <a:pt x="353" y="288"/>
                  </a:lnTo>
                  <a:lnTo>
                    <a:pt x="349" y="286"/>
                  </a:lnTo>
                  <a:lnTo>
                    <a:pt x="347" y="290"/>
                  </a:lnTo>
                  <a:lnTo>
                    <a:pt x="345" y="296"/>
                  </a:lnTo>
                  <a:lnTo>
                    <a:pt x="330" y="299"/>
                  </a:lnTo>
                  <a:lnTo>
                    <a:pt x="316" y="301"/>
                  </a:lnTo>
                  <a:lnTo>
                    <a:pt x="314" y="298"/>
                  </a:lnTo>
                  <a:lnTo>
                    <a:pt x="313" y="294"/>
                  </a:lnTo>
                  <a:lnTo>
                    <a:pt x="307" y="292"/>
                  </a:lnTo>
                  <a:lnTo>
                    <a:pt x="301" y="292"/>
                  </a:lnTo>
                  <a:lnTo>
                    <a:pt x="299" y="288"/>
                  </a:lnTo>
                  <a:lnTo>
                    <a:pt x="297" y="286"/>
                  </a:lnTo>
                  <a:lnTo>
                    <a:pt x="307" y="288"/>
                  </a:lnTo>
                  <a:lnTo>
                    <a:pt x="316" y="286"/>
                  </a:lnTo>
                  <a:lnTo>
                    <a:pt x="322" y="280"/>
                  </a:lnTo>
                  <a:lnTo>
                    <a:pt x="328" y="274"/>
                  </a:lnTo>
                  <a:lnTo>
                    <a:pt x="330" y="274"/>
                  </a:lnTo>
                  <a:lnTo>
                    <a:pt x="336" y="276"/>
                  </a:lnTo>
                  <a:lnTo>
                    <a:pt x="332" y="271"/>
                  </a:lnTo>
                  <a:lnTo>
                    <a:pt x="326" y="261"/>
                  </a:lnTo>
                  <a:lnTo>
                    <a:pt x="322" y="253"/>
                  </a:lnTo>
                  <a:lnTo>
                    <a:pt x="324" y="251"/>
                  </a:lnTo>
                  <a:close/>
                  <a:moveTo>
                    <a:pt x="272" y="244"/>
                  </a:moveTo>
                  <a:lnTo>
                    <a:pt x="276" y="246"/>
                  </a:lnTo>
                  <a:lnTo>
                    <a:pt x="282" y="250"/>
                  </a:lnTo>
                  <a:lnTo>
                    <a:pt x="290" y="251"/>
                  </a:lnTo>
                  <a:lnTo>
                    <a:pt x="293" y="251"/>
                  </a:lnTo>
                  <a:lnTo>
                    <a:pt x="293" y="253"/>
                  </a:lnTo>
                  <a:lnTo>
                    <a:pt x="291" y="251"/>
                  </a:lnTo>
                  <a:lnTo>
                    <a:pt x="276" y="253"/>
                  </a:lnTo>
                  <a:lnTo>
                    <a:pt x="261" y="253"/>
                  </a:lnTo>
                  <a:lnTo>
                    <a:pt x="261" y="250"/>
                  </a:lnTo>
                  <a:lnTo>
                    <a:pt x="265" y="248"/>
                  </a:lnTo>
                  <a:lnTo>
                    <a:pt x="268" y="248"/>
                  </a:lnTo>
                  <a:lnTo>
                    <a:pt x="268" y="246"/>
                  </a:lnTo>
                  <a:lnTo>
                    <a:pt x="272" y="244"/>
                  </a:lnTo>
                  <a:close/>
                  <a:moveTo>
                    <a:pt x="504" y="230"/>
                  </a:moveTo>
                  <a:lnTo>
                    <a:pt x="506" y="230"/>
                  </a:lnTo>
                  <a:lnTo>
                    <a:pt x="508" y="232"/>
                  </a:lnTo>
                  <a:lnTo>
                    <a:pt x="512" y="236"/>
                  </a:lnTo>
                  <a:lnTo>
                    <a:pt x="508" y="240"/>
                  </a:lnTo>
                  <a:lnTo>
                    <a:pt x="504" y="246"/>
                  </a:lnTo>
                  <a:lnTo>
                    <a:pt x="501" y="244"/>
                  </a:lnTo>
                  <a:lnTo>
                    <a:pt x="499" y="244"/>
                  </a:lnTo>
                  <a:lnTo>
                    <a:pt x="497" y="240"/>
                  </a:lnTo>
                  <a:lnTo>
                    <a:pt x="497" y="236"/>
                  </a:lnTo>
                  <a:lnTo>
                    <a:pt x="501" y="232"/>
                  </a:lnTo>
                  <a:lnTo>
                    <a:pt x="504" y="230"/>
                  </a:lnTo>
                  <a:close/>
                  <a:moveTo>
                    <a:pt x="288" y="215"/>
                  </a:moveTo>
                  <a:lnTo>
                    <a:pt x="288" y="215"/>
                  </a:lnTo>
                  <a:lnTo>
                    <a:pt x="290" y="217"/>
                  </a:lnTo>
                  <a:lnTo>
                    <a:pt x="290" y="219"/>
                  </a:lnTo>
                  <a:lnTo>
                    <a:pt x="288" y="219"/>
                  </a:lnTo>
                  <a:lnTo>
                    <a:pt x="286" y="217"/>
                  </a:lnTo>
                  <a:lnTo>
                    <a:pt x="286" y="217"/>
                  </a:lnTo>
                  <a:lnTo>
                    <a:pt x="284" y="215"/>
                  </a:lnTo>
                  <a:lnTo>
                    <a:pt x="288" y="215"/>
                  </a:lnTo>
                  <a:close/>
                  <a:moveTo>
                    <a:pt x="696" y="207"/>
                  </a:moveTo>
                  <a:lnTo>
                    <a:pt x="694" y="221"/>
                  </a:lnTo>
                  <a:lnTo>
                    <a:pt x="696" y="238"/>
                  </a:lnTo>
                  <a:lnTo>
                    <a:pt x="691" y="240"/>
                  </a:lnTo>
                  <a:lnTo>
                    <a:pt x="685" y="242"/>
                  </a:lnTo>
                  <a:lnTo>
                    <a:pt x="685" y="246"/>
                  </a:lnTo>
                  <a:lnTo>
                    <a:pt x="685" y="251"/>
                  </a:lnTo>
                  <a:lnTo>
                    <a:pt x="689" y="250"/>
                  </a:lnTo>
                  <a:lnTo>
                    <a:pt x="691" y="250"/>
                  </a:lnTo>
                  <a:lnTo>
                    <a:pt x="693" y="250"/>
                  </a:lnTo>
                  <a:lnTo>
                    <a:pt x="696" y="250"/>
                  </a:lnTo>
                  <a:lnTo>
                    <a:pt x="696" y="253"/>
                  </a:lnTo>
                  <a:lnTo>
                    <a:pt x="696" y="259"/>
                  </a:lnTo>
                  <a:lnTo>
                    <a:pt x="700" y="259"/>
                  </a:lnTo>
                  <a:lnTo>
                    <a:pt x="706" y="259"/>
                  </a:lnTo>
                  <a:lnTo>
                    <a:pt x="708" y="253"/>
                  </a:lnTo>
                  <a:lnTo>
                    <a:pt x="712" y="250"/>
                  </a:lnTo>
                  <a:lnTo>
                    <a:pt x="712" y="244"/>
                  </a:lnTo>
                  <a:lnTo>
                    <a:pt x="712" y="238"/>
                  </a:lnTo>
                  <a:lnTo>
                    <a:pt x="712" y="236"/>
                  </a:lnTo>
                  <a:lnTo>
                    <a:pt x="714" y="234"/>
                  </a:lnTo>
                  <a:lnTo>
                    <a:pt x="716" y="232"/>
                  </a:lnTo>
                  <a:lnTo>
                    <a:pt x="721" y="232"/>
                  </a:lnTo>
                  <a:lnTo>
                    <a:pt x="721" y="234"/>
                  </a:lnTo>
                  <a:lnTo>
                    <a:pt x="723" y="238"/>
                  </a:lnTo>
                  <a:lnTo>
                    <a:pt x="723" y="240"/>
                  </a:lnTo>
                  <a:lnTo>
                    <a:pt x="721" y="246"/>
                  </a:lnTo>
                  <a:lnTo>
                    <a:pt x="733" y="248"/>
                  </a:lnTo>
                  <a:lnTo>
                    <a:pt x="744" y="251"/>
                  </a:lnTo>
                  <a:lnTo>
                    <a:pt x="744" y="248"/>
                  </a:lnTo>
                  <a:lnTo>
                    <a:pt x="748" y="244"/>
                  </a:lnTo>
                  <a:lnTo>
                    <a:pt x="744" y="238"/>
                  </a:lnTo>
                  <a:lnTo>
                    <a:pt x="739" y="240"/>
                  </a:lnTo>
                  <a:lnTo>
                    <a:pt x="735" y="242"/>
                  </a:lnTo>
                  <a:lnTo>
                    <a:pt x="735" y="238"/>
                  </a:lnTo>
                  <a:lnTo>
                    <a:pt x="729" y="230"/>
                  </a:lnTo>
                  <a:lnTo>
                    <a:pt x="723" y="223"/>
                  </a:lnTo>
                  <a:lnTo>
                    <a:pt x="718" y="219"/>
                  </a:lnTo>
                  <a:lnTo>
                    <a:pt x="714" y="217"/>
                  </a:lnTo>
                  <a:lnTo>
                    <a:pt x="710" y="215"/>
                  </a:lnTo>
                  <a:lnTo>
                    <a:pt x="706" y="215"/>
                  </a:lnTo>
                  <a:lnTo>
                    <a:pt x="704" y="217"/>
                  </a:lnTo>
                  <a:lnTo>
                    <a:pt x="702" y="219"/>
                  </a:lnTo>
                  <a:lnTo>
                    <a:pt x="700" y="215"/>
                  </a:lnTo>
                  <a:lnTo>
                    <a:pt x="704" y="209"/>
                  </a:lnTo>
                  <a:lnTo>
                    <a:pt x="700" y="207"/>
                  </a:lnTo>
                  <a:lnTo>
                    <a:pt x="696" y="207"/>
                  </a:lnTo>
                  <a:close/>
                  <a:moveTo>
                    <a:pt x="700" y="202"/>
                  </a:moveTo>
                  <a:lnTo>
                    <a:pt x="704" y="207"/>
                  </a:lnTo>
                  <a:lnTo>
                    <a:pt x="706" y="205"/>
                  </a:lnTo>
                  <a:lnTo>
                    <a:pt x="706" y="202"/>
                  </a:lnTo>
                  <a:lnTo>
                    <a:pt x="702" y="202"/>
                  </a:lnTo>
                  <a:lnTo>
                    <a:pt x="700" y="202"/>
                  </a:lnTo>
                  <a:close/>
                  <a:moveTo>
                    <a:pt x="710" y="180"/>
                  </a:moveTo>
                  <a:lnTo>
                    <a:pt x="712" y="182"/>
                  </a:lnTo>
                  <a:lnTo>
                    <a:pt x="714" y="184"/>
                  </a:lnTo>
                  <a:lnTo>
                    <a:pt x="714" y="186"/>
                  </a:lnTo>
                  <a:lnTo>
                    <a:pt x="710" y="188"/>
                  </a:lnTo>
                  <a:lnTo>
                    <a:pt x="710" y="184"/>
                  </a:lnTo>
                  <a:lnTo>
                    <a:pt x="704" y="186"/>
                  </a:lnTo>
                  <a:lnTo>
                    <a:pt x="706" y="184"/>
                  </a:lnTo>
                  <a:lnTo>
                    <a:pt x="706" y="182"/>
                  </a:lnTo>
                  <a:lnTo>
                    <a:pt x="710" y="180"/>
                  </a:lnTo>
                  <a:close/>
                  <a:moveTo>
                    <a:pt x="268" y="173"/>
                  </a:moveTo>
                  <a:lnTo>
                    <a:pt x="276" y="173"/>
                  </a:lnTo>
                  <a:lnTo>
                    <a:pt x="288" y="177"/>
                  </a:lnTo>
                  <a:lnTo>
                    <a:pt x="284" y="180"/>
                  </a:lnTo>
                  <a:lnTo>
                    <a:pt x="280" y="179"/>
                  </a:lnTo>
                  <a:lnTo>
                    <a:pt x="278" y="179"/>
                  </a:lnTo>
                  <a:lnTo>
                    <a:pt x="274" y="180"/>
                  </a:lnTo>
                  <a:lnTo>
                    <a:pt x="270" y="182"/>
                  </a:lnTo>
                  <a:lnTo>
                    <a:pt x="272" y="184"/>
                  </a:lnTo>
                  <a:lnTo>
                    <a:pt x="276" y="186"/>
                  </a:lnTo>
                  <a:lnTo>
                    <a:pt x="286" y="190"/>
                  </a:lnTo>
                  <a:lnTo>
                    <a:pt x="297" y="190"/>
                  </a:lnTo>
                  <a:lnTo>
                    <a:pt x="297" y="188"/>
                  </a:lnTo>
                  <a:lnTo>
                    <a:pt x="301" y="186"/>
                  </a:lnTo>
                  <a:lnTo>
                    <a:pt x="301" y="188"/>
                  </a:lnTo>
                  <a:lnTo>
                    <a:pt x="303" y="194"/>
                  </a:lnTo>
                  <a:lnTo>
                    <a:pt x="299" y="196"/>
                  </a:lnTo>
                  <a:lnTo>
                    <a:pt x="297" y="200"/>
                  </a:lnTo>
                  <a:lnTo>
                    <a:pt x="297" y="202"/>
                  </a:lnTo>
                  <a:lnTo>
                    <a:pt x="301" y="205"/>
                  </a:lnTo>
                  <a:lnTo>
                    <a:pt x="290" y="205"/>
                  </a:lnTo>
                  <a:lnTo>
                    <a:pt x="278" y="205"/>
                  </a:lnTo>
                  <a:lnTo>
                    <a:pt x="278" y="207"/>
                  </a:lnTo>
                  <a:lnTo>
                    <a:pt x="278" y="211"/>
                  </a:lnTo>
                  <a:lnTo>
                    <a:pt x="282" y="213"/>
                  </a:lnTo>
                  <a:lnTo>
                    <a:pt x="286" y="215"/>
                  </a:lnTo>
                  <a:lnTo>
                    <a:pt x="274" y="215"/>
                  </a:lnTo>
                  <a:lnTo>
                    <a:pt x="265" y="219"/>
                  </a:lnTo>
                  <a:lnTo>
                    <a:pt x="261" y="223"/>
                  </a:lnTo>
                  <a:lnTo>
                    <a:pt x="259" y="227"/>
                  </a:lnTo>
                  <a:lnTo>
                    <a:pt x="255" y="227"/>
                  </a:lnTo>
                  <a:lnTo>
                    <a:pt x="255" y="225"/>
                  </a:lnTo>
                  <a:lnTo>
                    <a:pt x="261" y="219"/>
                  </a:lnTo>
                  <a:lnTo>
                    <a:pt x="267" y="213"/>
                  </a:lnTo>
                  <a:lnTo>
                    <a:pt x="270" y="213"/>
                  </a:lnTo>
                  <a:lnTo>
                    <a:pt x="274" y="213"/>
                  </a:lnTo>
                  <a:lnTo>
                    <a:pt x="270" y="211"/>
                  </a:lnTo>
                  <a:lnTo>
                    <a:pt x="270" y="209"/>
                  </a:lnTo>
                  <a:lnTo>
                    <a:pt x="265" y="209"/>
                  </a:lnTo>
                  <a:lnTo>
                    <a:pt x="261" y="209"/>
                  </a:lnTo>
                  <a:lnTo>
                    <a:pt x="259" y="213"/>
                  </a:lnTo>
                  <a:lnTo>
                    <a:pt x="253" y="219"/>
                  </a:lnTo>
                  <a:lnTo>
                    <a:pt x="249" y="223"/>
                  </a:lnTo>
                  <a:lnTo>
                    <a:pt x="247" y="223"/>
                  </a:lnTo>
                  <a:lnTo>
                    <a:pt x="238" y="221"/>
                  </a:lnTo>
                  <a:lnTo>
                    <a:pt x="236" y="217"/>
                  </a:lnTo>
                  <a:lnTo>
                    <a:pt x="234" y="215"/>
                  </a:lnTo>
                  <a:lnTo>
                    <a:pt x="238" y="215"/>
                  </a:lnTo>
                  <a:lnTo>
                    <a:pt x="236" y="211"/>
                  </a:lnTo>
                  <a:lnTo>
                    <a:pt x="236" y="209"/>
                  </a:lnTo>
                  <a:lnTo>
                    <a:pt x="243" y="200"/>
                  </a:lnTo>
                  <a:lnTo>
                    <a:pt x="240" y="198"/>
                  </a:lnTo>
                  <a:lnTo>
                    <a:pt x="240" y="196"/>
                  </a:lnTo>
                  <a:lnTo>
                    <a:pt x="240" y="194"/>
                  </a:lnTo>
                  <a:lnTo>
                    <a:pt x="249" y="196"/>
                  </a:lnTo>
                  <a:lnTo>
                    <a:pt x="249" y="196"/>
                  </a:lnTo>
                  <a:lnTo>
                    <a:pt x="255" y="196"/>
                  </a:lnTo>
                  <a:lnTo>
                    <a:pt x="251" y="190"/>
                  </a:lnTo>
                  <a:lnTo>
                    <a:pt x="247" y="186"/>
                  </a:lnTo>
                  <a:lnTo>
                    <a:pt x="238" y="184"/>
                  </a:lnTo>
                  <a:lnTo>
                    <a:pt x="230" y="184"/>
                  </a:lnTo>
                  <a:lnTo>
                    <a:pt x="226" y="184"/>
                  </a:lnTo>
                  <a:lnTo>
                    <a:pt x="222" y="186"/>
                  </a:lnTo>
                  <a:lnTo>
                    <a:pt x="222" y="182"/>
                  </a:lnTo>
                  <a:lnTo>
                    <a:pt x="222" y="180"/>
                  </a:lnTo>
                  <a:lnTo>
                    <a:pt x="232" y="180"/>
                  </a:lnTo>
                  <a:lnTo>
                    <a:pt x="243" y="180"/>
                  </a:lnTo>
                  <a:lnTo>
                    <a:pt x="255" y="177"/>
                  </a:lnTo>
                  <a:lnTo>
                    <a:pt x="268" y="173"/>
                  </a:lnTo>
                  <a:close/>
                  <a:moveTo>
                    <a:pt x="685" y="159"/>
                  </a:moveTo>
                  <a:lnTo>
                    <a:pt x="687" y="163"/>
                  </a:lnTo>
                  <a:lnTo>
                    <a:pt x="687" y="159"/>
                  </a:lnTo>
                  <a:lnTo>
                    <a:pt x="685" y="159"/>
                  </a:lnTo>
                  <a:close/>
                  <a:moveTo>
                    <a:pt x="650" y="557"/>
                  </a:moveTo>
                  <a:lnTo>
                    <a:pt x="652" y="553"/>
                  </a:lnTo>
                  <a:lnTo>
                    <a:pt x="654" y="549"/>
                  </a:lnTo>
                  <a:lnTo>
                    <a:pt x="658" y="547"/>
                  </a:lnTo>
                  <a:lnTo>
                    <a:pt x="664" y="545"/>
                  </a:lnTo>
                  <a:lnTo>
                    <a:pt x="664" y="541"/>
                  </a:lnTo>
                  <a:lnTo>
                    <a:pt x="664" y="543"/>
                  </a:lnTo>
                  <a:lnTo>
                    <a:pt x="668" y="547"/>
                  </a:lnTo>
                  <a:lnTo>
                    <a:pt x="668" y="541"/>
                  </a:lnTo>
                  <a:lnTo>
                    <a:pt x="670" y="539"/>
                  </a:lnTo>
                  <a:lnTo>
                    <a:pt x="677" y="539"/>
                  </a:lnTo>
                  <a:lnTo>
                    <a:pt x="687" y="541"/>
                  </a:lnTo>
                  <a:lnTo>
                    <a:pt x="691" y="551"/>
                  </a:lnTo>
                  <a:lnTo>
                    <a:pt x="696" y="559"/>
                  </a:lnTo>
                  <a:lnTo>
                    <a:pt x="700" y="559"/>
                  </a:lnTo>
                  <a:lnTo>
                    <a:pt x="706" y="559"/>
                  </a:lnTo>
                  <a:lnTo>
                    <a:pt x="706" y="562"/>
                  </a:lnTo>
                  <a:lnTo>
                    <a:pt x="706" y="566"/>
                  </a:lnTo>
                  <a:lnTo>
                    <a:pt x="708" y="568"/>
                  </a:lnTo>
                  <a:lnTo>
                    <a:pt x="712" y="568"/>
                  </a:lnTo>
                  <a:lnTo>
                    <a:pt x="710" y="576"/>
                  </a:lnTo>
                  <a:lnTo>
                    <a:pt x="714" y="585"/>
                  </a:lnTo>
                  <a:lnTo>
                    <a:pt x="716" y="585"/>
                  </a:lnTo>
                  <a:lnTo>
                    <a:pt x="719" y="585"/>
                  </a:lnTo>
                  <a:lnTo>
                    <a:pt x="719" y="589"/>
                  </a:lnTo>
                  <a:lnTo>
                    <a:pt x="737" y="593"/>
                  </a:lnTo>
                  <a:lnTo>
                    <a:pt x="754" y="597"/>
                  </a:lnTo>
                  <a:lnTo>
                    <a:pt x="756" y="595"/>
                  </a:lnTo>
                  <a:lnTo>
                    <a:pt x="760" y="595"/>
                  </a:lnTo>
                  <a:lnTo>
                    <a:pt x="762" y="597"/>
                  </a:lnTo>
                  <a:lnTo>
                    <a:pt x="764" y="601"/>
                  </a:lnTo>
                  <a:lnTo>
                    <a:pt x="769" y="603"/>
                  </a:lnTo>
                  <a:lnTo>
                    <a:pt x="769" y="606"/>
                  </a:lnTo>
                  <a:lnTo>
                    <a:pt x="769" y="612"/>
                  </a:lnTo>
                  <a:lnTo>
                    <a:pt x="771" y="614"/>
                  </a:lnTo>
                  <a:lnTo>
                    <a:pt x="775" y="618"/>
                  </a:lnTo>
                  <a:lnTo>
                    <a:pt x="769" y="618"/>
                  </a:lnTo>
                  <a:lnTo>
                    <a:pt x="769" y="622"/>
                  </a:lnTo>
                  <a:lnTo>
                    <a:pt x="769" y="626"/>
                  </a:lnTo>
                  <a:lnTo>
                    <a:pt x="765" y="624"/>
                  </a:lnTo>
                  <a:lnTo>
                    <a:pt x="764" y="622"/>
                  </a:lnTo>
                  <a:lnTo>
                    <a:pt x="758" y="620"/>
                  </a:lnTo>
                  <a:lnTo>
                    <a:pt x="754" y="618"/>
                  </a:lnTo>
                  <a:lnTo>
                    <a:pt x="748" y="624"/>
                  </a:lnTo>
                  <a:lnTo>
                    <a:pt x="746" y="628"/>
                  </a:lnTo>
                  <a:lnTo>
                    <a:pt x="746" y="635"/>
                  </a:lnTo>
                  <a:lnTo>
                    <a:pt x="746" y="645"/>
                  </a:lnTo>
                  <a:lnTo>
                    <a:pt x="741" y="647"/>
                  </a:lnTo>
                  <a:lnTo>
                    <a:pt x="739" y="649"/>
                  </a:lnTo>
                  <a:lnTo>
                    <a:pt x="737" y="651"/>
                  </a:lnTo>
                  <a:lnTo>
                    <a:pt x="737" y="654"/>
                  </a:lnTo>
                  <a:lnTo>
                    <a:pt x="735" y="658"/>
                  </a:lnTo>
                  <a:lnTo>
                    <a:pt x="733" y="660"/>
                  </a:lnTo>
                  <a:lnTo>
                    <a:pt x="733" y="662"/>
                  </a:lnTo>
                  <a:lnTo>
                    <a:pt x="733" y="664"/>
                  </a:lnTo>
                  <a:lnTo>
                    <a:pt x="735" y="666"/>
                  </a:lnTo>
                  <a:lnTo>
                    <a:pt x="739" y="666"/>
                  </a:lnTo>
                  <a:lnTo>
                    <a:pt x="741" y="664"/>
                  </a:lnTo>
                  <a:lnTo>
                    <a:pt x="742" y="662"/>
                  </a:lnTo>
                  <a:lnTo>
                    <a:pt x="748" y="656"/>
                  </a:lnTo>
                  <a:lnTo>
                    <a:pt x="756" y="653"/>
                  </a:lnTo>
                  <a:lnTo>
                    <a:pt x="760" y="653"/>
                  </a:lnTo>
                  <a:lnTo>
                    <a:pt x="764" y="653"/>
                  </a:lnTo>
                  <a:lnTo>
                    <a:pt x="765" y="649"/>
                  </a:lnTo>
                  <a:lnTo>
                    <a:pt x="771" y="649"/>
                  </a:lnTo>
                  <a:lnTo>
                    <a:pt x="777" y="649"/>
                  </a:lnTo>
                  <a:lnTo>
                    <a:pt x="777" y="645"/>
                  </a:lnTo>
                  <a:lnTo>
                    <a:pt x="769" y="645"/>
                  </a:lnTo>
                  <a:lnTo>
                    <a:pt x="769" y="643"/>
                  </a:lnTo>
                  <a:lnTo>
                    <a:pt x="771" y="643"/>
                  </a:lnTo>
                  <a:lnTo>
                    <a:pt x="775" y="641"/>
                  </a:lnTo>
                  <a:lnTo>
                    <a:pt x="777" y="637"/>
                  </a:lnTo>
                  <a:lnTo>
                    <a:pt x="781" y="635"/>
                  </a:lnTo>
                  <a:lnTo>
                    <a:pt x="792" y="635"/>
                  </a:lnTo>
                  <a:lnTo>
                    <a:pt x="804" y="637"/>
                  </a:lnTo>
                  <a:lnTo>
                    <a:pt x="804" y="635"/>
                  </a:lnTo>
                  <a:lnTo>
                    <a:pt x="808" y="633"/>
                  </a:lnTo>
                  <a:lnTo>
                    <a:pt x="802" y="631"/>
                  </a:lnTo>
                  <a:lnTo>
                    <a:pt x="798" y="631"/>
                  </a:lnTo>
                  <a:lnTo>
                    <a:pt x="796" y="630"/>
                  </a:lnTo>
                  <a:lnTo>
                    <a:pt x="796" y="628"/>
                  </a:lnTo>
                  <a:lnTo>
                    <a:pt x="804" y="630"/>
                  </a:lnTo>
                  <a:lnTo>
                    <a:pt x="813" y="630"/>
                  </a:lnTo>
                  <a:lnTo>
                    <a:pt x="813" y="630"/>
                  </a:lnTo>
                  <a:lnTo>
                    <a:pt x="815" y="628"/>
                  </a:lnTo>
                  <a:lnTo>
                    <a:pt x="817" y="624"/>
                  </a:lnTo>
                  <a:lnTo>
                    <a:pt x="819" y="622"/>
                  </a:lnTo>
                  <a:lnTo>
                    <a:pt x="829" y="614"/>
                  </a:lnTo>
                  <a:lnTo>
                    <a:pt x="838" y="610"/>
                  </a:lnTo>
                  <a:lnTo>
                    <a:pt x="842" y="612"/>
                  </a:lnTo>
                  <a:lnTo>
                    <a:pt x="861" y="610"/>
                  </a:lnTo>
                  <a:lnTo>
                    <a:pt x="879" y="606"/>
                  </a:lnTo>
                  <a:lnTo>
                    <a:pt x="879" y="605"/>
                  </a:lnTo>
                  <a:lnTo>
                    <a:pt x="883" y="603"/>
                  </a:lnTo>
                  <a:lnTo>
                    <a:pt x="888" y="597"/>
                  </a:lnTo>
                  <a:lnTo>
                    <a:pt x="894" y="591"/>
                  </a:lnTo>
                  <a:lnTo>
                    <a:pt x="894" y="585"/>
                  </a:lnTo>
                  <a:lnTo>
                    <a:pt x="896" y="582"/>
                  </a:lnTo>
                  <a:lnTo>
                    <a:pt x="900" y="574"/>
                  </a:lnTo>
                  <a:lnTo>
                    <a:pt x="902" y="572"/>
                  </a:lnTo>
                  <a:lnTo>
                    <a:pt x="906" y="576"/>
                  </a:lnTo>
                  <a:lnTo>
                    <a:pt x="908" y="576"/>
                  </a:lnTo>
                  <a:lnTo>
                    <a:pt x="911" y="574"/>
                  </a:lnTo>
                  <a:lnTo>
                    <a:pt x="915" y="574"/>
                  </a:lnTo>
                  <a:lnTo>
                    <a:pt x="919" y="576"/>
                  </a:lnTo>
                  <a:lnTo>
                    <a:pt x="921" y="580"/>
                  </a:lnTo>
                  <a:lnTo>
                    <a:pt x="921" y="583"/>
                  </a:lnTo>
                  <a:lnTo>
                    <a:pt x="919" y="595"/>
                  </a:lnTo>
                  <a:lnTo>
                    <a:pt x="921" y="601"/>
                  </a:lnTo>
                  <a:lnTo>
                    <a:pt x="923" y="601"/>
                  </a:lnTo>
                  <a:lnTo>
                    <a:pt x="925" y="603"/>
                  </a:lnTo>
                  <a:lnTo>
                    <a:pt x="925" y="606"/>
                  </a:lnTo>
                  <a:lnTo>
                    <a:pt x="927" y="610"/>
                  </a:lnTo>
                  <a:lnTo>
                    <a:pt x="927" y="610"/>
                  </a:lnTo>
                  <a:lnTo>
                    <a:pt x="927" y="612"/>
                  </a:lnTo>
                  <a:lnTo>
                    <a:pt x="929" y="614"/>
                  </a:lnTo>
                  <a:lnTo>
                    <a:pt x="932" y="616"/>
                  </a:lnTo>
                  <a:lnTo>
                    <a:pt x="938" y="616"/>
                  </a:lnTo>
                  <a:lnTo>
                    <a:pt x="944" y="614"/>
                  </a:lnTo>
                  <a:lnTo>
                    <a:pt x="942" y="612"/>
                  </a:lnTo>
                  <a:lnTo>
                    <a:pt x="942" y="608"/>
                  </a:lnTo>
                  <a:lnTo>
                    <a:pt x="944" y="610"/>
                  </a:lnTo>
                  <a:lnTo>
                    <a:pt x="946" y="612"/>
                  </a:lnTo>
                  <a:lnTo>
                    <a:pt x="954" y="605"/>
                  </a:lnTo>
                  <a:lnTo>
                    <a:pt x="959" y="597"/>
                  </a:lnTo>
                  <a:lnTo>
                    <a:pt x="959" y="599"/>
                  </a:lnTo>
                  <a:lnTo>
                    <a:pt x="961" y="599"/>
                  </a:lnTo>
                  <a:lnTo>
                    <a:pt x="963" y="601"/>
                  </a:lnTo>
                  <a:lnTo>
                    <a:pt x="959" y="601"/>
                  </a:lnTo>
                  <a:lnTo>
                    <a:pt x="957" y="606"/>
                  </a:lnTo>
                  <a:lnTo>
                    <a:pt x="957" y="610"/>
                  </a:lnTo>
                  <a:lnTo>
                    <a:pt x="965" y="608"/>
                  </a:lnTo>
                  <a:lnTo>
                    <a:pt x="973" y="606"/>
                  </a:lnTo>
                  <a:lnTo>
                    <a:pt x="975" y="608"/>
                  </a:lnTo>
                  <a:lnTo>
                    <a:pt x="975" y="610"/>
                  </a:lnTo>
                  <a:lnTo>
                    <a:pt x="971" y="612"/>
                  </a:lnTo>
                  <a:lnTo>
                    <a:pt x="971" y="616"/>
                  </a:lnTo>
                  <a:lnTo>
                    <a:pt x="963" y="614"/>
                  </a:lnTo>
                  <a:lnTo>
                    <a:pt x="959" y="614"/>
                  </a:lnTo>
                  <a:lnTo>
                    <a:pt x="957" y="616"/>
                  </a:lnTo>
                  <a:lnTo>
                    <a:pt x="952" y="618"/>
                  </a:lnTo>
                  <a:lnTo>
                    <a:pt x="952" y="622"/>
                  </a:lnTo>
                  <a:lnTo>
                    <a:pt x="948" y="622"/>
                  </a:lnTo>
                  <a:lnTo>
                    <a:pt x="946" y="622"/>
                  </a:lnTo>
                  <a:lnTo>
                    <a:pt x="942" y="628"/>
                  </a:lnTo>
                  <a:lnTo>
                    <a:pt x="938" y="631"/>
                  </a:lnTo>
                  <a:lnTo>
                    <a:pt x="938" y="633"/>
                  </a:lnTo>
                  <a:lnTo>
                    <a:pt x="940" y="635"/>
                  </a:lnTo>
                  <a:lnTo>
                    <a:pt x="942" y="637"/>
                  </a:lnTo>
                  <a:lnTo>
                    <a:pt x="948" y="639"/>
                  </a:lnTo>
                  <a:lnTo>
                    <a:pt x="950" y="643"/>
                  </a:lnTo>
                  <a:lnTo>
                    <a:pt x="952" y="641"/>
                  </a:lnTo>
                  <a:lnTo>
                    <a:pt x="955" y="641"/>
                  </a:lnTo>
                  <a:lnTo>
                    <a:pt x="955" y="643"/>
                  </a:lnTo>
                  <a:lnTo>
                    <a:pt x="957" y="645"/>
                  </a:lnTo>
                  <a:lnTo>
                    <a:pt x="965" y="639"/>
                  </a:lnTo>
                  <a:lnTo>
                    <a:pt x="965" y="633"/>
                  </a:lnTo>
                  <a:lnTo>
                    <a:pt x="967" y="630"/>
                  </a:lnTo>
                  <a:lnTo>
                    <a:pt x="971" y="628"/>
                  </a:lnTo>
                  <a:lnTo>
                    <a:pt x="975" y="630"/>
                  </a:lnTo>
                  <a:lnTo>
                    <a:pt x="975" y="628"/>
                  </a:lnTo>
                  <a:lnTo>
                    <a:pt x="977" y="624"/>
                  </a:lnTo>
                  <a:lnTo>
                    <a:pt x="980" y="624"/>
                  </a:lnTo>
                  <a:lnTo>
                    <a:pt x="986" y="624"/>
                  </a:lnTo>
                  <a:lnTo>
                    <a:pt x="986" y="622"/>
                  </a:lnTo>
                  <a:lnTo>
                    <a:pt x="992" y="618"/>
                  </a:lnTo>
                  <a:lnTo>
                    <a:pt x="998" y="614"/>
                  </a:lnTo>
                  <a:lnTo>
                    <a:pt x="998" y="610"/>
                  </a:lnTo>
                  <a:lnTo>
                    <a:pt x="1002" y="610"/>
                  </a:lnTo>
                  <a:lnTo>
                    <a:pt x="1000" y="605"/>
                  </a:lnTo>
                  <a:lnTo>
                    <a:pt x="998" y="599"/>
                  </a:lnTo>
                  <a:lnTo>
                    <a:pt x="994" y="603"/>
                  </a:lnTo>
                  <a:lnTo>
                    <a:pt x="990" y="605"/>
                  </a:lnTo>
                  <a:lnTo>
                    <a:pt x="984" y="606"/>
                  </a:lnTo>
                  <a:lnTo>
                    <a:pt x="980" y="605"/>
                  </a:lnTo>
                  <a:lnTo>
                    <a:pt x="977" y="601"/>
                  </a:lnTo>
                  <a:lnTo>
                    <a:pt x="973" y="601"/>
                  </a:lnTo>
                  <a:lnTo>
                    <a:pt x="971" y="603"/>
                  </a:lnTo>
                  <a:lnTo>
                    <a:pt x="969" y="601"/>
                  </a:lnTo>
                  <a:lnTo>
                    <a:pt x="969" y="599"/>
                  </a:lnTo>
                  <a:lnTo>
                    <a:pt x="973" y="599"/>
                  </a:lnTo>
                  <a:lnTo>
                    <a:pt x="973" y="597"/>
                  </a:lnTo>
                  <a:lnTo>
                    <a:pt x="975" y="595"/>
                  </a:lnTo>
                  <a:lnTo>
                    <a:pt x="967" y="593"/>
                  </a:lnTo>
                  <a:lnTo>
                    <a:pt x="961" y="591"/>
                  </a:lnTo>
                  <a:lnTo>
                    <a:pt x="961" y="585"/>
                  </a:lnTo>
                  <a:lnTo>
                    <a:pt x="961" y="582"/>
                  </a:lnTo>
                  <a:lnTo>
                    <a:pt x="963" y="580"/>
                  </a:lnTo>
                  <a:lnTo>
                    <a:pt x="963" y="578"/>
                  </a:lnTo>
                  <a:lnTo>
                    <a:pt x="959" y="578"/>
                  </a:lnTo>
                  <a:lnTo>
                    <a:pt x="959" y="580"/>
                  </a:lnTo>
                  <a:lnTo>
                    <a:pt x="957" y="580"/>
                  </a:lnTo>
                  <a:lnTo>
                    <a:pt x="959" y="574"/>
                  </a:lnTo>
                  <a:lnTo>
                    <a:pt x="959" y="572"/>
                  </a:lnTo>
                  <a:lnTo>
                    <a:pt x="961" y="568"/>
                  </a:lnTo>
                  <a:lnTo>
                    <a:pt x="961" y="566"/>
                  </a:lnTo>
                  <a:lnTo>
                    <a:pt x="961" y="562"/>
                  </a:lnTo>
                  <a:lnTo>
                    <a:pt x="950" y="564"/>
                  </a:lnTo>
                  <a:lnTo>
                    <a:pt x="946" y="564"/>
                  </a:lnTo>
                  <a:lnTo>
                    <a:pt x="944" y="560"/>
                  </a:lnTo>
                  <a:lnTo>
                    <a:pt x="942" y="557"/>
                  </a:lnTo>
                  <a:lnTo>
                    <a:pt x="944" y="557"/>
                  </a:lnTo>
                  <a:lnTo>
                    <a:pt x="948" y="555"/>
                  </a:lnTo>
                  <a:lnTo>
                    <a:pt x="952" y="560"/>
                  </a:lnTo>
                  <a:lnTo>
                    <a:pt x="954" y="559"/>
                  </a:lnTo>
                  <a:lnTo>
                    <a:pt x="957" y="559"/>
                  </a:lnTo>
                  <a:lnTo>
                    <a:pt x="957" y="555"/>
                  </a:lnTo>
                  <a:lnTo>
                    <a:pt x="959" y="551"/>
                  </a:lnTo>
                  <a:lnTo>
                    <a:pt x="961" y="551"/>
                  </a:lnTo>
                  <a:lnTo>
                    <a:pt x="965" y="551"/>
                  </a:lnTo>
                  <a:lnTo>
                    <a:pt x="965" y="545"/>
                  </a:lnTo>
                  <a:lnTo>
                    <a:pt x="965" y="541"/>
                  </a:lnTo>
                  <a:lnTo>
                    <a:pt x="967" y="541"/>
                  </a:lnTo>
                  <a:lnTo>
                    <a:pt x="969" y="539"/>
                  </a:lnTo>
                  <a:lnTo>
                    <a:pt x="965" y="537"/>
                  </a:lnTo>
                  <a:lnTo>
                    <a:pt x="963" y="534"/>
                  </a:lnTo>
                  <a:lnTo>
                    <a:pt x="963" y="532"/>
                  </a:lnTo>
                  <a:lnTo>
                    <a:pt x="955" y="530"/>
                  </a:lnTo>
                  <a:lnTo>
                    <a:pt x="950" y="530"/>
                  </a:lnTo>
                  <a:lnTo>
                    <a:pt x="944" y="532"/>
                  </a:lnTo>
                  <a:lnTo>
                    <a:pt x="938" y="534"/>
                  </a:lnTo>
                  <a:lnTo>
                    <a:pt x="934" y="535"/>
                  </a:lnTo>
                  <a:lnTo>
                    <a:pt x="931" y="537"/>
                  </a:lnTo>
                  <a:lnTo>
                    <a:pt x="917" y="545"/>
                  </a:lnTo>
                  <a:lnTo>
                    <a:pt x="906" y="555"/>
                  </a:lnTo>
                  <a:lnTo>
                    <a:pt x="896" y="564"/>
                  </a:lnTo>
                  <a:lnTo>
                    <a:pt x="888" y="576"/>
                  </a:lnTo>
                  <a:lnTo>
                    <a:pt x="890" y="570"/>
                  </a:lnTo>
                  <a:lnTo>
                    <a:pt x="894" y="566"/>
                  </a:lnTo>
                  <a:lnTo>
                    <a:pt x="896" y="560"/>
                  </a:lnTo>
                  <a:lnTo>
                    <a:pt x="898" y="557"/>
                  </a:lnTo>
                  <a:lnTo>
                    <a:pt x="894" y="557"/>
                  </a:lnTo>
                  <a:lnTo>
                    <a:pt x="894" y="555"/>
                  </a:lnTo>
                  <a:lnTo>
                    <a:pt x="896" y="553"/>
                  </a:lnTo>
                  <a:lnTo>
                    <a:pt x="900" y="553"/>
                  </a:lnTo>
                  <a:lnTo>
                    <a:pt x="904" y="547"/>
                  </a:lnTo>
                  <a:lnTo>
                    <a:pt x="908" y="541"/>
                  </a:lnTo>
                  <a:lnTo>
                    <a:pt x="909" y="541"/>
                  </a:lnTo>
                  <a:lnTo>
                    <a:pt x="913" y="541"/>
                  </a:lnTo>
                  <a:lnTo>
                    <a:pt x="913" y="537"/>
                  </a:lnTo>
                  <a:lnTo>
                    <a:pt x="913" y="535"/>
                  </a:lnTo>
                  <a:lnTo>
                    <a:pt x="915" y="535"/>
                  </a:lnTo>
                  <a:lnTo>
                    <a:pt x="919" y="535"/>
                  </a:lnTo>
                  <a:lnTo>
                    <a:pt x="929" y="524"/>
                  </a:lnTo>
                  <a:lnTo>
                    <a:pt x="931" y="522"/>
                  </a:lnTo>
                  <a:lnTo>
                    <a:pt x="932" y="520"/>
                  </a:lnTo>
                  <a:lnTo>
                    <a:pt x="934" y="516"/>
                  </a:lnTo>
                  <a:lnTo>
                    <a:pt x="938" y="514"/>
                  </a:lnTo>
                  <a:lnTo>
                    <a:pt x="961" y="514"/>
                  </a:lnTo>
                  <a:lnTo>
                    <a:pt x="980" y="514"/>
                  </a:lnTo>
                  <a:lnTo>
                    <a:pt x="982" y="512"/>
                  </a:lnTo>
                  <a:lnTo>
                    <a:pt x="988" y="511"/>
                  </a:lnTo>
                  <a:lnTo>
                    <a:pt x="990" y="512"/>
                  </a:lnTo>
                  <a:lnTo>
                    <a:pt x="994" y="514"/>
                  </a:lnTo>
                  <a:lnTo>
                    <a:pt x="994" y="512"/>
                  </a:lnTo>
                  <a:lnTo>
                    <a:pt x="998" y="511"/>
                  </a:lnTo>
                  <a:lnTo>
                    <a:pt x="1000" y="512"/>
                  </a:lnTo>
                  <a:lnTo>
                    <a:pt x="1002" y="516"/>
                  </a:lnTo>
                  <a:lnTo>
                    <a:pt x="1003" y="516"/>
                  </a:lnTo>
                  <a:lnTo>
                    <a:pt x="1007" y="516"/>
                  </a:lnTo>
                  <a:lnTo>
                    <a:pt x="1007" y="512"/>
                  </a:lnTo>
                  <a:lnTo>
                    <a:pt x="1011" y="514"/>
                  </a:lnTo>
                  <a:lnTo>
                    <a:pt x="1017" y="514"/>
                  </a:lnTo>
                  <a:lnTo>
                    <a:pt x="1017" y="511"/>
                  </a:lnTo>
                  <a:lnTo>
                    <a:pt x="1021" y="511"/>
                  </a:lnTo>
                  <a:lnTo>
                    <a:pt x="1025" y="511"/>
                  </a:lnTo>
                  <a:lnTo>
                    <a:pt x="1025" y="507"/>
                  </a:lnTo>
                  <a:lnTo>
                    <a:pt x="1026" y="505"/>
                  </a:lnTo>
                  <a:lnTo>
                    <a:pt x="1030" y="503"/>
                  </a:lnTo>
                  <a:lnTo>
                    <a:pt x="1036" y="501"/>
                  </a:lnTo>
                  <a:lnTo>
                    <a:pt x="1036" y="495"/>
                  </a:lnTo>
                  <a:lnTo>
                    <a:pt x="1038" y="489"/>
                  </a:lnTo>
                  <a:lnTo>
                    <a:pt x="1046" y="486"/>
                  </a:lnTo>
                  <a:lnTo>
                    <a:pt x="1055" y="484"/>
                  </a:lnTo>
                  <a:lnTo>
                    <a:pt x="1055" y="486"/>
                  </a:lnTo>
                  <a:lnTo>
                    <a:pt x="1059" y="486"/>
                  </a:lnTo>
                  <a:lnTo>
                    <a:pt x="1067" y="480"/>
                  </a:lnTo>
                  <a:lnTo>
                    <a:pt x="1074" y="472"/>
                  </a:lnTo>
                  <a:lnTo>
                    <a:pt x="1073" y="453"/>
                  </a:lnTo>
                  <a:lnTo>
                    <a:pt x="1071" y="453"/>
                  </a:lnTo>
                  <a:lnTo>
                    <a:pt x="1067" y="455"/>
                  </a:lnTo>
                  <a:lnTo>
                    <a:pt x="1063" y="453"/>
                  </a:lnTo>
                  <a:lnTo>
                    <a:pt x="1059" y="449"/>
                  </a:lnTo>
                  <a:lnTo>
                    <a:pt x="1053" y="445"/>
                  </a:lnTo>
                  <a:lnTo>
                    <a:pt x="1046" y="445"/>
                  </a:lnTo>
                  <a:lnTo>
                    <a:pt x="1046" y="447"/>
                  </a:lnTo>
                  <a:lnTo>
                    <a:pt x="1048" y="449"/>
                  </a:lnTo>
                  <a:lnTo>
                    <a:pt x="1042" y="449"/>
                  </a:lnTo>
                  <a:lnTo>
                    <a:pt x="1038" y="451"/>
                  </a:lnTo>
                  <a:lnTo>
                    <a:pt x="1028" y="455"/>
                  </a:lnTo>
                  <a:lnTo>
                    <a:pt x="1021" y="459"/>
                  </a:lnTo>
                  <a:lnTo>
                    <a:pt x="1021" y="463"/>
                  </a:lnTo>
                  <a:lnTo>
                    <a:pt x="1017" y="463"/>
                  </a:lnTo>
                  <a:lnTo>
                    <a:pt x="1015" y="461"/>
                  </a:lnTo>
                  <a:lnTo>
                    <a:pt x="1015" y="457"/>
                  </a:lnTo>
                  <a:lnTo>
                    <a:pt x="1015" y="455"/>
                  </a:lnTo>
                  <a:lnTo>
                    <a:pt x="1021" y="455"/>
                  </a:lnTo>
                  <a:lnTo>
                    <a:pt x="1026" y="455"/>
                  </a:lnTo>
                  <a:lnTo>
                    <a:pt x="1032" y="449"/>
                  </a:lnTo>
                  <a:lnTo>
                    <a:pt x="1038" y="445"/>
                  </a:lnTo>
                  <a:lnTo>
                    <a:pt x="1044" y="443"/>
                  </a:lnTo>
                  <a:lnTo>
                    <a:pt x="1050" y="443"/>
                  </a:lnTo>
                  <a:lnTo>
                    <a:pt x="1051" y="440"/>
                  </a:lnTo>
                  <a:lnTo>
                    <a:pt x="1055" y="436"/>
                  </a:lnTo>
                  <a:lnTo>
                    <a:pt x="1051" y="436"/>
                  </a:lnTo>
                  <a:lnTo>
                    <a:pt x="1050" y="438"/>
                  </a:lnTo>
                  <a:lnTo>
                    <a:pt x="1048" y="434"/>
                  </a:lnTo>
                  <a:lnTo>
                    <a:pt x="1050" y="432"/>
                  </a:lnTo>
                  <a:lnTo>
                    <a:pt x="1048" y="432"/>
                  </a:lnTo>
                  <a:lnTo>
                    <a:pt x="1048" y="430"/>
                  </a:lnTo>
                  <a:lnTo>
                    <a:pt x="1046" y="430"/>
                  </a:lnTo>
                  <a:lnTo>
                    <a:pt x="1046" y="432"/>
                  </a:lnTo>
                  <a:lnTo>
                    <a:pt x="1042" y="434"/>
                  </a:lnTo>
                  <a:lnTo>
                    <a:pt x="1038" y="432"/>
                  </a:lnTo>
                  <a:lnTo>
                    <a:pt x="1036" y="430"/>
                  </a:lnTo>
                  <a:lnTo>
                    <a:pt x="1036" y="428"/>
                  </a:lnTo>
                  <a:lnTo>
                    <a:pt x="1036" y="424"/>
                  </a:lnTo>
                  <a:lnTo>
                    <a:pt x="1030" y="426"/>
                  </a:lnTo>
                  <a:lnTo>
                    <a:pt x="1026" y="426"/>
                  </a:lnTo>
                  <a:lnTo>
                    <a:pt x="1023" y="426"/>
                  </a:lnTo>
                  <a:lnTo>
                    <a:pt x="1015" y="424"/>
                  </a:lnTo>
                  <a:lnTo>
                    <a:pt x="1015" y="420"/>
                  </a:lnTo>
                  <a:lnTo>
                    <a:pt x="1015" y="415"/>
                  </a:lnTo>
                  <a:lnTo>
                    <a:pt x="1013" y="415"/>
                  </a:lnTo>
                  <a:lnTo>
                    <a:pt x="1009" y="411"/>
                  </a:lnTo>
                  <a:lnTo>
                    <a:pt x="1007" y="409"/>
                  </a:lnTo>
                  <a:lnTo>
                    <a:pt x="1003" y="409"/>
                  </a:lnTo>
                  <a:lnTo>
                    <a:pt x="1002" y="409"/>
                  </a:lnTo>
                  <a:lnTo>
                    <a:pt x="998" y="399"/>
                  </a:lnTo>
                  <a:lnTo>
                    <a:pt x="996" y="401"/>
                  </a:lnTo>
                  <a:lnTo>
                    <a:pt x="994" y="401"/>
                  </a:lnTo>
                  <a:lnTo>
                    <a:pt x="994" y="397"/>
                  </a:lnTo>
                  <a:lnTo>
                    <a:pt x="996" y="393"/>
                  </a:lnTo>
                  <a:lnTo>
                    <a:pt x="992" y="393"/>
                  </a:lnTo>
                  <a:lnTo>
                    <a:pt x="992" y="392"/>
                  </a:lnTo>
                  <a:lnTo>
                    <a:pt x="1000" y="392"/>
                  </a:lnTo>
                  <a:lnTo>
                    <a:pt x="1005" y="392"/>
                  </a:lnTo>
                  <a:lnTo>
                    <a:pt x="1005" y="388"/>
                  </a:lnTo>
                  <a:lnTo>
                    <a:pt x="1005" y="386"/>
                  </a:lnTo>
                  <a:lnTo>
                    <a:pt x="1000" y="384"/>
                  </a:lnTo>
                  <a:lnTo>
                    <a:pt x="996" y="382"/>
                  </a:lnTo>
                  <a:lnTo>
                    <a:pt x="996" y="378"/>
                  </a:lnTo>
                  <a:lnTo>
                    <a:pt x="996" y="372"/>
                  </a:lnTo>
                  <a:lnTo>
                    <a:pt x="994" y="372"/>
                  </a:lnTo>
                  <a:lnTo>
                    <a:pt x="988" y="369"/>
                  </a:lnTo>
                  <a:lnTo>
                    <a:pt x="986" y="365"/>
                  </a:lnTo>
                  <a:lnTo>
                    <a:pt x="986" y="361"/>
                  </a:lnTo>
                  <a:lnTo>
                    <a:pt x="988" y="359"/>
                  </a:lnTo>
                  <a:lnTo>
                    <a:pt x="980" y="359"/>
                  </a:lnTo>
                  <a:lnTo>
                    <a:pt x="975" y="359"/>
                  </a:lnTo>
                  <a:lnTo>
                    <a:pt x="979" y="355"/>
                  </a:lnTo>
                  <a:lnTo>
                    <a:pt x="984" y="353"/>
                  </a:lnTo>
                  <a:lnTo>
                    <a:pt x="980" y="347"/>
                  </a:lnTo>
                  <a:lnTo>
                    <a:pt x="979" y="342"/>
                  </a:lnTo>
                  <a:lnTo>
                    <a:pt x="975" y="342"/>
                  </a:lnTo>
                  <a:lnTo>
                    <a:pt x="971" y="342"/>
                  </a:lnTo>
                  <a:lnTo>
                    <a:pt x="969" y="340"/>
                  </a:lnTo>
                  <a:lnTo>
                    <a:pt x="969" y="338"/>
                  </a:lnTo>
                  <a:lnTo>
                    <a:pt x="969" y="332"/>
                  </a:lnTo>
                  <a:lnTo>
                    <a:pt x="967" y="328"/>
                  </a:lnTo>
                  <a:lnTo>
                    <a:pt x="969" y="322"/>
                  </a:lnTo>
                  <a:lnTo>
                    <a:pt x="965" y="321"/>
                  </a:lnTo>
                  <a:lnTo>
                    <a:pt x="965" y="315"/>
                  </a:lnTo>
                  <a:lnTo>
                    <a:pt x="967" y="313"/>
                  </a:lnTo>
                  <a:lnTo>
                    <a:pt x="963" y="313"/>
                  </a:lnTo>
                  <a:lnTo>
                    <a:pt x="961" y="313"/>
                  </a:lnTo>
                  <a:lnTo>
                    <a:pt x="955" y="324"/>
                  </a:lnTo>
                  <a:lnTo>
                    <a:pt x="952" y="338"/>
                  </a:lnTo>
                  <a:lnTo>
                    <a:pt x="950" y="336"/>
                  </a:lnTo>
                  <a:lnTo>
                    <a:pt x="950" y="332"/>
                  </a:lnTo>
                  <a:lnTo>
                    <a:pt x="946" y="334"/>
                  </a:lnTo>
                  <a:lnTo>
                    <a:pt x="944" y="336"/>
                  </a:lnTo>
                  <a:lnTo>
                    <a:pt x="944" y="338"/>
                  </a:lnTo>
                  <a:lnTo>
                    <a:pt x="944" y="342"/>
                  </a:lnTo>
                  <a:lnTo>
                    <a:pt x="942" y="340"/>
                  </a:lnTo>
                  <a:lnTo>
                    <a:pt x="940" y="340"/>
                  </a:lnTo>
                  <a:lnTo>
                    <a:pt x="938" y="344"/>
                  </a:lnTo>
                  <a:lnTo>
                    <a:pt x="938" y="347"/>
                  </a:lnTo>
                  <a:lnTo>
                    <a:pt x="932" y="349"/>
                  </a:lnTo>
                  <a:lnTo>
                    <a:pt x="929" y="353"/>
                  </a:lnTo>
                  <a:lnTo>
                    <a:pt x="925" y="349"/>
                  </a:lnTo>
                  <a:lnTo>
                    <a:pt x="921" y="345"/>
                  </a:lnTo>
                  <a:lnTo>
                    <a:pt x="919" y="347"/>
                  </a:lnTo>
                  <a:lnTo>
                    <a:pt x="915" y="349"/>
                  </a:lnTo>
                  <a:lnTo>
                    <a:pt x="913" y="344"/>
                  </a:lnTo>
                  <a:lnTo>
                    <a:pt x="913" y="340"/>
                  </a:lnTo>
                  <a:lnTo>
                    <a:pt x="908" y="340"/>
                  </a:lnTo>
                  <a:lnTo>
                    <a:pt x="904" y="340"/>
                  </a:lnTo>
                  <a:lnTo>
                    <a:pt x="900" y="338"/>
                  </a:lnTo>
                  <a:lnTo>
                    <a:pt x="896" y="336"/>
                  </a:lnTo>
                  <a:lnTo>
                    <a:pt x="896" y="324"/>
                  </a:lnTo>
                  <a:lnTo>
                    <a:pt x="894" y="315"/>
                  </a:lnTo>
                  <a:lnTo>
                    <a:pt x="896" y="315"/>
                  </a:lnTo>
                  <a:lnTo>
                    <a:pt x="900" y="313"/>
                  </a:lnTo>
                  <a:lnTo>
                    <a:pt x="898" y="311"/>
                  </a:lnTo>
                  <a:lnTo>
                    <a:pt x="896" y="311"/>
                  </a:lnTo>
                  <a:lnTo>
                    <a:pt x="900" y="303"/>
                  </a:lnTo>
                  <a:lnTo>
                    <a:pt x="904" y="298"/>
                  </a:lnTo>
                  <a:lnTo>
                    <a:pt x="900" y="299"/>
                  </a:lnTo>
                  <a:lnTo>
                    <a:pt x="898" y="301"/>
                  </a:lnTo>
                  <a:lnTo>
                    <a:pt x="894" y="299"/>
                  </a:lnTo>
                  <a:lnTo>
                    <a:pt x="888" y="299"/>
                  </a:lnTo>
                  <a:lnTo>
                    <a:pt x="888" y="296"/>
                  </a:lnTo>
                  <a:lnTo>
                    <a:pt x="890" y="296"/>
                  </a:lnTo>
                  <a:lnTo>
                    <a:pt x="890" y="294"/>
                  </a:lnTo>
                  <a:lnTo>
                    <a:pt x="892" y="292"/>
                  </a:lnTo>
                  <a:lnTo>
                    <a:pt x="883" y="292"/>
                  </a:lnTo>
                  <a:lnTo>
                    <a:pt x="873" y="292"/>
                  </a:lnTo>
                  <a:lnTo>
                    <a:pt x="873" y="288"/>
                  </a:lnTo>
                  <a:lnTo>
                    <a:pt x="873" y="286"/>
                  </a:lnTo>
                  <a:lnTo>
                    <a:pt x="869" y="286"/>
                  </a:lnTo>
                  <a:lnTo>
                    <a:pt x="869" y="282"/>
                  </a:lnTo>
                  <a:lnTo>
                    <a:pt x="860" y="273"/>
                  </a:lnTo>
                  <a:lnTo>
                    <a:pt x="850" y="267"/>
                  </a:lnTo>
                  <a:lnTo>
                    <a:pt x="846" y="267"/>
                  </a:lnTo>
                  <a:lnTo>
                    <a:pt x="842" y="269"/>
                  </a:lnTo>
                  <a:lnTo>
                    <a:pt x="840" y="271"/>
                  </a:lnTo>
                  <a:lnTo>
                    <a:pt x="838" y="274"/>
                  </a:lnTo>
                  <a:lnTo>
                    <a:pt x="833" y="274"/>
                  </a:lnTo>
                  <a:lnTo>
                    <a:pt x="829" y="274"/>
                  </a:lnTo>
                  <a:lnTo>
                    <a:pt x="829" y="278"/>
                  </a:lnTo>
                  <a:lnTo>
                    <a:pt x="817" y="276"/>
                  </a:lnTo>
                  <a:lnTo>
                    <a:pt x="808" y="274"/>
                  </a:lnTo>
                  <a:lnTo>
                    <a:pt x="800" y="274"/>
                  </a:lnTo>
                  <a:lnTo>
                    <a:pt x="794" y="276"/>
                  </a:lnTo>
                  <a:lnTo>
                    <a:pt x="792" y="282"/>
                  </a:lnTo>
                  <a:lnTo>
                    <a:pt x="794" y="282"/>
                  </a:lnTo>
                  <a:lnTo>
                    <a:pt x="800" y="284"/>
                  </a:lnTo>
                  <a:lnTo>
                    <a:pt x="800" y="288"/>
                  </a:lnTo>
                  <a:lnTo>
                    <a:pt x="796" y="288"/>
                  </a:lnTo>
                  <a:lnTo>
                    <a:pt x="796" y="290"/>
                  </a:lnTo>
                  <a:lnTo>
                    <a:pt x="798" y="294"/>
                  </a:lnTo>
                  <a:lnTo>
                    <a:pt x="794" y="298"/>
                  </a:lnTo>
                  <a:lnTo>
                    <a:pt x="792" y="301"/>
                  </a:lnTo>
                  <a:lnTo>
                    <a:pt x="790" y="301"/>
                  </a:lnTo>
                  <a:lnTo>
                    <a:pt x="792" y="305"/>
                  </a:lnTo>
                  <a:lnTo>
                    <a:pt x="794" y="305"/>
                  </a:lnTo>
                  <a:lnTo>
                    <a:pt x="798" y="305"/>
                  </a:lnTo>
                  <a:lnTo>
                    <a:pt x="796" y="311"/>
                  </a:lnTo>
                  <a:lnTo>
                    <a:pt x="796" y="313"/>
                  </a:lnTo>
                  <a:lnTo>
                    <a:pt x="796" y="317"/>
                  </a:lnTo>
                  <a:lnTo>
                    <a:pt x="802" y="321"/>
                  </a:lnTo>
                  <a:lnTo>
                    <a:pt x="802" y="322"/>
                  </a:lnTo>
                  <a:lnTo>
                    <a:pt x="800" y="324"/>
                  </a:lnTo>
                  <a:lnTo>
                    <a:pt x="798" y="326"/>
                  </a:lnTo>
                  <a:lnTo>
                    <a:pt x="798" y="328"/>
                  </a:lnTo>
                  <a:lnTo>
                    <a:pt x="794" y="326"/>
                  </a:lnTo>
                  <a:lnTo>
                    <a:pt x="792" y="326"/>
                  </a:lnTo>
                  <a:lnTo>
                    <a:pt x="794" y="330"/>
                  </a:lnTo>
                  <a:lnTo>
                    <a:pt x="796" y="332"/>
                  </a:lnTo>
                  <a:lnTo>
                    <a:pt x="796" y="336"/>
                  </a:lnTo>
                  <a:lnTo>
                    <a:pt x="790" y="336"/>
                  </a:lnTo>
                  <a:lnTo>
                    <a:pt x="785" y="338"/>
                  </a:lnTo>
                  <a:lnTo>
                    <a:pt x="785" y="344"/>
                  </a:lnTo>
                  <a:lnTo>
                    <a:pt x="785" y="349"/>
                  </a:lnTo>
                  <a:lnTo>
                    <a:pt x="790" y="351"/>
                  </a:lnTo>
                  <a:lnTo>
                    <a:pt x="796" y="353"/>
                  </a:lnTo>
                  <a:lnTo>
                    <a:pt x="800" y="363"/>
                  </a:lnTo>
                  <a:lnTo>
                    <a:pt x="804" y="374"/>
                  </a:lnTo>
                  <a:lnTo>
                    <a:pt x="808" y="376"/>
                  </a:lnTo>
                  <a:lnTo>
                    <a:pt x="812" y="380"/>
                  </a:lnTo>
                  <a:lnTo>
                    <a:pt x="810" y="388"/>
                  </a:lnTo>
                  <a:lnTo>
                    <a:pt x="808" y="399"/>
                  </a:lnTo>
                  <a:lnTo>
                    <a:pt x="808" y="397"/>
                  </a:lnTo>
                  <a:lnTo>
                    <a:pt x="812" y="395"/>
                  </a:lnTo>
                  <a:lnTo>
                    <a:pt x="812" y="399"/>
                  </a:lnTo>
                  <a:lnTo>
                    <a:pt x="813" y="403"/>
                  </a:lnTo>
                  <a:lnTo>
                    <a:pt x="810" y="403"/>
                  </a:lnTo>
                  <a:lnTo>
                    <a:pt x="808" y="403"/>
                  </a:lnTo>
                  <a:lnTo>
                    <a:pt x="804" y="409"/>
                  </a:lnTo>
                  <a:lnTo>
                    <a:pt x="802" y="415"/>
                  </a:lnTo>
                  <a:lnTo>
                    <a:pt x="790" y="424"/>
                  </a:lnTo>
                  <a:lnTo>
                    <a:pt x="777" y="432"/>
                  </a:lnTo>
                  <a:lnTo>
                    <a:pt x="779" y="447"/>
                  </a:lnTo>
                  <a:lnTo>
                    <a:pt x="783" y="463"/>
                  </a:lnTo>
                  <a:lnTo>
                    <a:pt x="783" y="476"/>
                  </a:lnTo>
                  <a:lnTo>
                    <a:pt x="781" y="491"/>
                  </a:lnTo>
                  <a:lnTo>
                    <a:pt x="777" y="491"/>
                  </a:lnTo>
                  <a:lnTo>
                    <a:pt x="775" y="491"/>
                  </a:lnTo>
                  <a:lnTo>
                    <a:pt x="771" y="493"/>
                  </a:lnTo>
                  <a:lnTo>
                    <a:pt x="769" y="497"/>
                  </a:lnTo>
                  <a:lnTo>
                    <a:pt x="767" y="497"/>
                  </a:lnTo>
                  <a:lnTo>
                    <a:pt x="762" y="495"/>
                  </a:lnTo>
                  <a:lnTo>
                    <a:pt x="754" y="489"/>
                  </a:lnTo>
                  <a:lnTo>
                    <a:pt x="748" y="482"/>
                  </a:lnTo>
                  <a:lnTo>
                    <a:pt x="748" y="478"/>
                  </a:lnTo>
                  <a:lnTo>
                    <a:pt x="748" y="472"/>
                  </a:lnTo>
                  <a:lnTo>
                    <a:pt x="744" y="470"/>
                  </a:lnTo>
                  <a:lnTo>
                    <a:pt x="741" y="468"/>
                  </a:lnTo>
                  <a:lnTo>
                    <a:pt x="741" y="463"/>
                  </a:lnTo>
                  <a:lnTo>
                    <a:pt x="741" y="459"/>
                  </a:lnTo>
                  <a:lnTo>
                    <a:pt x="737" y="457"/>
                  </a:lnTo>
                  <a:lnTo>
                    <a:pt x="739" y="455"/>
                  </a:lnTo>
                  <a:lnTo>
                    <a:pt x="739" y="453"/>
                  </a:lnTo>
                  <a:lnTo>
                    <a:pt x="741" y="453"/>
                  </a:lnTo>
                  <a:lnTo>
                    <a:pt x="739" y="451"/>
                  </a:lnTo>
                  <a:lnTo>
                    <a:pt x="739" y="449"/>
                  </a:lnTo>
                  <a:lnTo>
                    <a:pt x="739" y="447"/>
                  </a:lnTo>
                  <a:lnTo>
                    <a:pt x="741" y="447"/>
                  </a:lnTo>
                  <a:lnTo>
                    <a:pt x="741" y="440"/>
                  </a:lnTo>
                  <a:lnTo>
                    <a:pt x="742" y="436"/>
                  </a:lnTo>
                  <a:lnTo>
                    <a:pt x="741" y="434"/>
                  </a:lnTo>
                  <a:lnTo>
                    <a:pt x="741" y="430"/>
                  </a:lnTo>
                  <a:lnTo>
                    <a:pt x="741" y="428"/>
                  </a:lnTo>
                  <a:lnTo>
                    <a:pt x="741" y="424"/>
                  </a:lnTo>
                  <a:lnTo>
                    <a:pt x="725" y="420"/>
                  </a:lnTo>
                  <a:lnTo>
                    <a:pt x="710" y="422"/>
                  </a:lnTo>
                  <a:lnTo>
                    <a:pt x="702" y="418"/>
                  </a:lnTo>
                  <a:lnTo>
                    <a:pt x="696" y="413"/>
                  </a:lnTo>
                  <a:lnTo>
                    <a:pt x="685" y="409"/>
                  </a:lnTo>
                  <a:lnTo>
                    <a:pt x="675" y="407"/>
                  </a:lnTo>
                  <a:lnTo>
                    <a:pt x="673" y="399"/>
                  </a:lnTo>
                  <a:lnTo>
                    <a:pt x="671" y="393"/>
                  </a:lnTo>
                  <a:lnTo>
                    <a:pt x="666" y="392"/>
                  </a:lnTo>
                  <a:lnTo>
                    <a:pt x="662" y="392"/>
                  </a:lnTo>
                  <a:lnTo>
                    <a:pt x="656" y="388"/>
                  </a:lnTo>
                  <a:lnTo>
                    <a:pt x="652" y="384"/>
                  </a:lnTo>
                  <a:lnTo>
                    <a:pt x="648" y="384"/>
                  </a:lnTo>
                  <a:lnTo>
                    <a:pt x="645" y="384"/>
                  </a:lnTo>
                  <a:lnTo>
                    <a:pt x="639" y="380"/>
                  </a:lnTo>
                  <a:lnTo>
                    <a:pt x="637" y="378"/>
                  </a:lnTo>
                  <a:lnTo>
                    <a:pt x="631" y="376"/>
                  </a:lnTo>
                  <a:lnTo>
                    <a:pt x="625" y="378"/>
                  </a:lnTo>
                  <a:lnTo>
                    <a:pt x="620" y="380"/>
                  </a:lnTo>
                  <a:lnTo>
                    <a:pt x="616" y="382"/>
                  </a:lnTo>
                  <a:lnTo>
                    <a:pt x="610" y="365"/>
                  </a:lnTo>
                  <a:lnTo>
                    <a:pt x="602" y="345"/>
                  </a:lnTo>
                  <a:lnTo>
                    <a:pt x="593" y="345"/>
                  </a:lnTo>
                  <a:lnTo>
                    <a:pt x="589" y="347"/>
                  </a:lnTo>
                  <a:lnTo>
                    <a:pt x="585" y="345"/>
                  </a:lnTo>
                  <a:lnTo>
                    <a:pt x="583" y="338"/>
                  </a:lnTo>
                  <a:lnTo>
                    <a:pt x="579" y="334"/>
                  </a:lnTo>
                  <a:lnTo>
                    <a:pt x="579" y="326"/>
                  </a:lnTo>
                  <a:lnTo>
                    <a:pt x="581" y="319"/>
                  </a:lnTo>
                  <a:lnTo>
                    <a:pt x="583" y="317"/>
                  </a:lnTo>
                  <a:lnTo>
                    <a:pt x="587" y="315"/>
                  </a:lnTo>
                  <a:lnTo>
                    <a:pt x="585" y="311"/>
                  </a:lnTo>
                  <a:lnTo>
                    <a:pt x="585" y="307"/>
                  </a:lnTo>
                  <a:lnTo>
                    <a:pt x="587" y="307"/>
                  </a:lnTo>
                  <a:lnTo>
                    <a:pt x="591" y="307"/>
                  </a:lnTo>
                  <a:lnTo>
                    <a:pt x="591" y="301"/>
                  </a:lnTo>
                  <a:lnTo>
                    <a:pt x="591" y="298"/>
                  </a:lnTo>
                  <a:lnTo>
                    <a:pt x="595" y="294"/>
                  </a:lnTo>
                  <a:lnTo>
                    <a:pt x="599" y="290"/>
                  </a:lnTo>
                  <a:lnTo>
                    <a:pt x="599" y="288"/>
                  </a:lnTo>
                  <a:lnTo>
                    <a:pt x="602" y="288"/>
                  </a:lnTo>
                  <a:lnTo>
                    <a:pt x="606" y="288"/>
                  </a:lnTo>
                  <a:lnTo>
                    <a:pt x="606" y="282"/>
                  </a:lnTo>
                  <a:lnTo>
                    <a:pt x="606" y="278"/>
                  </a:lnTo>
                  <a:lnTo>
                    <a:pt x="608" y="276"/>
                  </a:lnTo>
                  <a:lnTo>
                    <a:pt x="610" y="274"/>
                  </a:lnTo>
                  <a:lnTo>
                    <a:pt x="612" y="276"/>
                  </a:lnTo>
                  <a:lnTo>
                    <a:pt x="618" y="276"/>
                  </a:lnTo>
                  <a:lnTo>
                    <a:pt x="616" y="274"/>
                  </a:lnTo>
                  <a:lnTo>
                    <a:pt x="614" y="273"/>
                  </a:lnTo>
                  <a:lnTo>
                    <a:pt x="618" y="271"/>
                  </a:lnTo>
                  <a:lnTo>
                    <a:pt x="622" y="269"/>
                  </a:lnTo>
                  <a:lnTo>
                    <a:pt x="618" y="269"/>
                  </a:lnTo>
                  <a:lnTo>
                    <a:pt x="618" y="267"/>
                  </a:lnTo>
                  <a:lnTo>
                    <a:pt x="623" y="267"/>
                  </a:lnTo>
                  <a:lnTo>
                    <a:pt x="629" y="269"/>
                  </a:lnTo>
                  <a:lnTo>
                    <a:pt x="633" y="265"/>
                  </a:lnTo>
                  <a:lnTo>
                    <a:pt x="637" y="263"/>
                  </a:lnTo>
                  <a:lnTo>
                    <a:pt x="637" y="259"/>
                  </a:lnTo>
                  <a:lnTo>
                    <a:pt x="639" y="257"/>
                  </a:lnTo>
                  <a:lnTo>
                    <a:pt x="635" y="255"/>
                  </a:lnTo>
                  <a:lnTo>
                    <a:pt x="633" y="253"/>
                  </a:lnTo>
                  <a:lnTo>
                    <a:pt x="633" y="250"/>
                  </a:lnTo>
                  <a:lnTo>
                    <a:pt x="637" y="251"/>
                  </a:lnTo>
                  <a:lnTo>
                    <a:pt x="641" y="251"/>
                  </a:lnTo>
                  <a:lnTo>
                    <a:pt x="641" y="244"/>
                  </a:lnTo>
                  <a:lnTo>
                    <a:pt x="643" y="236"/>
                  </a:lnTo>
                  <a:lnTo>
                    <a:pt x="646" y="236"/>
                  </a:lnTo>
                  <a:lnTo>
                    <a:pt x="650" y="236"/>
                  </a:lnTo>
                  <a:lnTo>
                    <a:pt x="650" y="232"/>
                  </a:lnTo>
                  <a:lnTo>
                    <a:pt x="652" y="232"/>
                  </a:lnTo>
                  <a:lnTo>
                    <a:pt x="658" y="232"/>
                  </a:lnTo>
                  <a:lnTo>
                    <a:pt x="660" y="236"/>
                  </a:lnTo>
                  <a:lnTo>
                    <a:pt x="662" y="236"/>
                  </a:lnTo>
                  <a:lnTo>
                    <a:pt x="671" y="232"/>
                  </a:lnTo>
                  <a:lnTo>
                    <a:pt x="673" y="232"/>
                  </a:lnTo>
                  <a:lnTo>
                    <a:pt x="677" y="230"/>
                  </a:lnTo>
                  <a:lnTo>
                    <a:pt x="677" y="227"/>
                  </a:lnTo>
                  <a:lnTo>
                    <a:pt x="675" y="223"/>
                  </a:lnTo>
                  <a:lnTo>
                    <a:pt x="677" y="221"/>
                  </a:lnTo>
                  <a:lnTo>
                    <a:pt x="677" y="219"/>
                  </a:lnTo>
                  <a:lnTo>
                    <a:pt x="679" y="219"/>
                  </a:lnTo>
                  <a:lnTo>
                    <a:pt x="679" y="217"/>
                  </a:lnTo>
                  <a:lnTo>
                    <a:pt x="679" y="215"/>
                  </a:lnTo>
                  <a:lnTo>
                    <a:pt x="679" y="215"/>
                  </a:lnTo>
                  <a:lnTo>
                    <a:pt x="660" y="213"/>
                  </a:lnTo>
                  <a:lnTo>
                    <a:pt x="639" y="213"/>
                  </a:lnTo>
                  <a:lnTo>
                    <a:pt x="645" y="211"/>
                  </a:lnTo>
                  <a:lnTo>
                    <a:pt x="648" y="209"/>
                  </a:lnTo>
                  <a:lnTo>
                    <a:pt x="648" y="207"/>
                  </a:lnTo>
                  <a:lnTo>
                    <a:pt x="650" y="202"/>
                  </a:lnTo>
                  <a:lnTo>
                    <a:pt x="652" y="202"/>
                  </a:lnTo>
                  <a:lnTo>
                    <a:pt x="652" y="205"/>
                  </a:lnTo>
                  <a:lnTo>
                    <a:pt x="662" y="205"/>
                  </a:lnTo>
                  <a:lnTo>
                    <a:pt x="670" y="205"/>
                  </a:lnTo>
                  <a:lnTo>
                    <a:pt x="677" y="209"/>
                  </a:lnTo>
                  <a:lnTo>
                    <a:pt x="685" y="215"/>
                  </a:lnTo>
                  <a:lnTo>
                    <a:pt x="685" y="211"/>
                  </a:lnTo>
                  <a:lnTo>
                    <a:pt x="685" y="209"/>
                  </a:lnTo>
                  <a:lnTo>
                    <a:pt x="687" y="207"/>
                  </a:lnTo>
                  <a:lnTo>
                    <a:pt x="691" y="205"/>
                  </a:lnTo>
                  <a:lnTo>
                    <a:pt x="687" y="198"/>
                  </a:lnTo>
                  <a:lnTo>
                    <a:pt x="687" y="192"/>
                  </a:lnTo>
                  <a:lnTo>
                    <a:pt x="693" y="190"/>
                  </a:lnTo>
                  <a:lnTo>
                    <a:pt x="698" y="190"/>
                  </a:lnTo>
                  <a:lnTo>
                    <a:pt x="702" y="196"/>
                  </a:lnTo>
                  <a:lnTo>
                    <a:pt x="712" y="200"/>
                  </a:lnTo>
                  <a:lnTo>
                    <a:pt x="718" y="200"/>
                  </a:lnTo>
                  <a:lnTo>
                    <a:pt x="718" y="198"/>
                  </a:lnTo>
                  <a:lnTo>
                    <a:pt x="716" y="194"/>
                  </a:lnTo>
                  <a:lnTo>
                    <a:pt x="712" y="192"/>
                  </a:lnTo>
                  <a:lnTo>
                    <a:pt x="712" y="188"/>
                  </a:lnTo>
                  <a:lnTo>
                    <a:pt x="714" y="188"/>
                  </a:lnTo>
                  <a:lnTo>
                    <a:pt x="718" y="186"/>
                  </a:lnTo>
                  <a:lnTo>
                    <a:pt x="718" y="190"/>
                  </a:lnTo>
                  <a:lnTo>
                    <a:pt x="721" y="192"/>
                  </a:lnTo>
                  <a:lnTo>
                    <a:pt x="725" y="194"/>
                  </a:lnTo>
                  <a:lnTo>
                    <a:pt x="729" y="188"/>
                  </a:lnTo>
                  <a:lnTo>
                    <a:pt x="733" y="184"/>
                  </a:lnTo>
                  <a:lnTo>
                    <a:pt x="735" y="184"/>
                  </a:lnTo>
                  <a:lnTo>
                    <a:pt x="739" y="184"/>
                  </a:lnTo>
                  <a:lnTo>
                    <a:pt x="741" y="180"/>
                  </a:lnTo>
                  <a:lnTo>
                    <a:pt x="750" y="177"/>
                  </a:lnTo>
                  <a:lnTo>
                    <a:pt x="762" y="173"/>
                  </a:lnTo>
                  <a:lnTo>
                    <a:pt x="760" y="167"/>
                  </a:lnTo>
                  <a:lnTo>
                    <a:pt x="762" y="163"/>
                  </a:lnTo>
                  <a:lnTo>
                    <a:pt x="754" y="161"/>
                  </a:lnTo>
                  <a:lnTo>
                    <a:pt x="748" y="157"/>
                  </a:lnTo>
                  <a:lnTo>
                    <a:pt x="746" y="156"/>
                  </a:lnTo>
                  <a:lnTo>
                    <a:pt x="744" y="152"/>
                  </a:lnTo>
                  <a:lnTo>
                    <a:pt x="742" y="148"/>
                  </a:lnTo>
                  <a:lnTo>
                    <a:pt x="744" y="144"/>
                  </a:lnTo>
                  <a:lnTo>
                    <a:pt x="746" y="142"/>
                  </a:lnTo>
                  <a:lnTo>
                    <a:pt x="746" y="140"/>
                  </a:lnTo>
                  <a:lnTo>
                    <a:pt x="750" y="138"/>
                  </a:lnTo>
                  <a:lnTo>
                    <a:pt x="752" y="136"/>
                  </a:lnTo>
                  <a:lnTo>
                    <a:pt x="748" y="136"/>
                  </a:lnTo>
                  <a:lnTo>
                    <a:pt x="746" y="136"/>
                  </a:lnTo>
                  <a:lnTo>
                    <a:pt x="746" y="134"/>
                  </a:lnTo>
                  <a:lnTo>
                    <a:pt x="748" y="132"/>
                  </a:lnTo>
                  <a:lnTo>
                    <a:pt x="752" y="127"/>
                  </a:lnTo>
                  <a:lnTo>
                    <a:pt x="754" y="125"/>
                  </a:lnTo>
                  <a:lnTo>
                    <a:pt x="752" y="121"/>
                  </a:lnTo>
                  <a:lnTo>
                    <a:pt x="752" y="119"/>
                  </a:lnTo>
                  <a:lnTo>
                    <a:pt x="748" y="121"/>
                  </a:lnTo>
                  <a:lnTo>
                    <a:pt x="746" y="123"/>
                  </a:lnTo>
                  <a:lnTo>
                    <a:pt x="742" y="121"/>
                  </a:lnTo>
                  <a:lnTo>
                    <a:pt x="741" y="121"/>
                  </a:lnTo>
                  <a:lnTo>
                    <a:pt x="739" y="115"/>
                  </a:lnTo>
                  <a:lnTo>
                    <a:pt x="737" y="108"/>
                  </a:lnTo>
                  <a:lnTo>
                    <a:pt x="721" y="108"/>
                  </a:lnTo>
                  <a:lnTo>
                    <a:pt x="704" y="106"/>
                  </a:lnTo>
                  <a:lnTo>
                    <a:pt x="708" y="117"/>
                  </a:lnTo>
                  <a:lnTo>
                    <a:pt x="714" y="131"/>
                  </a:lnTo>
                  <a:lnTo>
                    <a:pt x="712" y="131"/>
                  </a:lnTo>
                  <a:lnTo>
                    <a:pt x="712" y="134"/>
                  </a:lnTo>
                  <a:lnTo>
                    <a:pt x="708" y="134"/>
                  </a:lnTo>
                  <a:lnTo>
                    <a:pt x="704" y="134"/>
                  </a:lnTo>
                  <a:lnTo>
                    <a:pt x="702" y="142"/>
                  </a:lnTo>
                  <a:lnTo>
                    <a:pt x="702" y="150"/>
                  </a:lnTo>
                  <a:lnTo>
                    <a:pt x="698" y="150"/>
                  </a:lnTo>
                  <a:lnTo>
                    <a:pt x="693" y="161"/>
                  </a:lnTo>
                  <a:lnTo>
                    <a:pt x="685" y="173"/>
                  </a:lnTo>
                  <a:lnTo>
                    <a:pt x="683" y="173"/>
                  </a:lnTo>
                  <a:lnTo>
                    <a:pt x="677" y="173"/>
                  </a:lnTo>
                  <a:lnTo>
                    <a:pt x="675" y="169"/>
                  </a:lnTo>
                  <a:lnTo>
                    <a:pt x="673" y="163"/>
                  </a:lnTo>
                  <a:lnTo>
                    <a:pt x="670" y="161"/>
                  </a:lnTo>
                  <a:lnTo>
                    <a:pt x="668" y="159"/>
                  </a:lnTo>
                  <a:lnTo>
                    <a:pt x="664" y="154"/>
                  </a:lnTo>
                  <a:lnTo>
                    <a:pt x="662" y="150"/>
                  </a:lnTo>
                  <a:lnTo>
                    <a:pt x="668" y="140"/>
                  </a:lnTo>
                  <a:lnTo>
                    <a:pt x="671" y="131"/>
                  </a:lnTo>
                  <a:lnTo>
                    <a:pt x="673" y="129"/>
                  </a:lnTo>
                  <a:lnTo>
                    <a:pt x="673" y="129"/>
                  </a:lnTo>
                  <a:lnTo>
                    <a:pt x="670" y="123"/>
                  </a:lnTo>
                  <a:lnTo>
                    <a:pt x="668" y="117"/>
                  </a:lnTo>
                  <a:lnTo>
                    <a:pt x="662" y="119"/>
                  </a:lnTo>
                  <a:lnTo>
                    <a:pt x="656" y="121"/>
                  </a:lnTo>
                  <a:lnTo>
                    <a:pt x="654" y="131"/>
                  </a:lnTo>
                  <a:lnTo>
                    <a:pt x="654" y="140"/>
                  </a:lnTo>
                  <a:lnTo>
                    <a:pt x="650" y="140"/>
                  </a:lnTo>
                  <a:lnTo>
                    <a:pt x="648" y="142"/>
                  </a:lnTo>
                  <a:lnTo>
                    <a:pt x="648" y="144"/>
                  </a:lnTo>
                  <a:lnTo>
                    <a:pt x="648" y="148"/>
                  </a:lnTo>
                  <a:lnTo>
                    <a:pt x="645" y="148"/>
                  </a:lnTo>
                  <a:lnTo>
                    <a:pt x="643" y="148"/>
                  </a:lnTo>
                  <a:lnTo>
                    <a:pt x="643" y="144"/>
                  </a:lnTo>
                  <a:lnTo>
                    <a:pt x="645" y="142"/>
                  </a:lnTo>
                  <a:lnTo>
                    <a:pt x="639" y="131"/>
                  </a:lnTo>
                  <a:lnTo>
                    <a:pt x="637" y="121"/>
                  </a:lnTo>
                  <a:lnTo>
                    <a:pt x="629" y="119"/>
                  </a:lnTo>
                  <a:lnTo>
                    <a:pt x="622" y="117"/>
                  </a:lnTo>
                  <a:lnTo>
                    <a:pt x="616" y="109"/>
                  </a:lnTo>
                  <a:lnTo>
                    <a:pt x="618" y="106"/>
                  </a:lnTo>
                  <a:lnTo>
                    <a:pt x="625" y="100"/>
                  </a:lnTo>
                  <a:lnTo>
                    <a:pt x="623" y="96"/>
                  </a:lnTo>
                  <a:lnTo>
                    <a:pt x="622" y="96"/>
                  </a:lnTo>
                  <a:lnTo>
                    <a:pt x="620" y="98"/>
                  </a:lnTo>
                  <a:lnTo>
                    <a:pt x="620" y="100"/>
                  </a:lnTo>
                  <a:lnTo>
                    <a:pt x="618" y="100"/>
                  </a:lnTo>
                  <a:lnTo>
                    <a:pt x="618" y="96"/>
                  </a:lnTo>
                  <a:lnTo>
                    <a:pt x="620" y="90"/>
                  </a:lnTo>
                  <a:lnTo>
                    <a:pt x="625" y="92"/>
                  </a:lnTo>
                  <a:lnTo>
                    <a:pt x="631" y="94"/>
                  </a:lnTo>
                  <a:lnTo>
                    <a:pt x="631" y="90"/>
                  </a:lnTo>
                  <a:lnTo>
                    <a:pt x="633" y="88"/>
                  </a:lnTo>
                  <a:lnTo>
                    <a:pt x="629" y="88"/>
                  </a:lnTo>
                  <a:lnTo>
                    <a:pt x="627" y="88"/>
                  </a:lnTo>
                  <a:lnTo>
                    <a:pt x="627" y="85"/>
                  </a:lnTo>
                  <a:lnTo>
                    <a:pt x="623" y="83"/>
                  </a:lnTo>
                  <a:lnTo>
                    <a:pt x="620" y="83"/>
                  </a:lnTo>
                  <a:lnTo>
                    <a:pt x="616" y="79"/>
                  </a:lnTo>
                  <a:lnTo>
                    <a:pt x="614" y="75"/>
                  </a:lnTo>
                  <a:lnTo>
                    <a:pt x="606" y="73"/>
                  </a:lnTo>
                  <a:lnTo>
                    <a:pt x="600" y="71"/>
                  </a:lnTo>
                  <a:lnTo>
                    <a:pt x="600" y="67"/>
                  </a:lnTo>
                  <a:lnTo>
                    <a:pt x="595" y="65"/>
                  </a:lnTo>
                  <a:lnTo>
                    <a:pt x="591" y="63"/>
                  </a:lnTo>
                  <a:lnTo>
                    <a:pt x="591" y="60"/>
                  </a:lnTo>
                  <a:lnTo>
                    <a:pt x="589" y="61"/>
                  </a:lnTo>
                  <a:lnTo>
                    <a:pt x="587" y="61"/>
                  </a:lnTo>
                  <a:lnTo>
                    <a:pt x="589" y="56"/>
                  </a:lnTo>
                  <a:lnTo>
                    <a:pt x="591" y="50"/>
                  </a:lnTo>
                  <a:lnTo>
                    <a:pt x="595" y="50"/>
                  </a:lnTo>
                  <a:lnTo>
                    <a:pt x="595" y="44"/>
                  </a:lnTo>
                  <a:lnTo>
                    <a:pt x="591" y="40"/>
                  </a:lnTo>
                  <a:lnTo>
                    <a:pt x="595" y="37"/>
                  </a:lnTo>
                  <a:lnTo>
                    <a:pt x="606" y="35"/>
                  </a:lnTo>
                  <a:lnTo>
                    <a:pt x="618" y="33"/>
                  </a:lnTo>
                  <a:lnTo>
                    <a:pt x="623" y="33"/>
                  </a:lnTo>
                  <a:lnTo>
                    <a:pt x="629" y="31"/>
                  </a:lnTo>
                  <a:lnTo>
                    <a:pt x="635" y="19"/>
                  </a:lnTo>
                  <a:lnTo>
                    <a:pt x="641" y="8"/>
                  </a:lnTo>
                  <a:lnTo>
                    <a:pt x="635" y="6"/>
                  </a:lnTo>
                  <a:lnTo>
                    <a:pt x="631" y="6"/>
                  </a:lnTo>
                  <a:lnTo>
                    <a:pt x="623" y="6"/>
                  </a:lnTo>
                  <a:lnTo>
                    <a:pt x="618" y="8"/>
                  </a:lnTo>
                  <a:lnTo>
                    <a:pt x="618" y="4"/>
                  </a:lnTo>
                  <a:lnTo>
                    <a:pt x="606" y="0"/>
                  </a:lnTo>
                  <a:lnTo>
                    <a:pt x="595" y="0"/>
                  </a:lnTo>
                  <a:lnTo>
                    <a:pt x="593" y="2"/>
                  </a:lnTo>
                  <a:lnTo>
                    <a:pt x="593" y="4"/>
                  </a:lnTo>
                  <a:lnTo>
                    <a:pt x="585" y="4"/>
                  </a:lnTo>
                  <a:lnTo>
                    <a:pt x="577" y="4"/>
                  </a:lnTo>
                  <a:lnTo>
                    <a:pt x="575" y="8"/>
                  </a:lnTo>
                  <a:lnTo>
                    <a:pt x="574" y="12"/>
                  </a:lnTo>
                  <a:lnTo>
                    <a:pt x="574" y="21"/>
                  </a:lnTo>
                  <a:lnTo>
                    <a:pt x="575" y="29"/>
                  </a:lnTo>
                  <a:lnTo>
                    <a:pt x="577" y="33"/>
                  </a:lnTo>
                  <a:lnTo>
                    <a:pt x="581" y="37"/>
                  </a:lnTo>
                  <a:lnTo>
                    <a:pt x="579" y="38"/>
                  </a:lnTo>
                  <a:lnTo>
                    <a:pt x="577" y="40"/>
                  </a:lnTo>
                  <a:lnTo>
                    <a:pt x="579" y="42"/>
                  </a:lnTo>
                  <a:lnTo>
                    <a:pt x="583" y="44"/>
                  </a:lnTo>
                  <a:lnTo>
                    <a:pt x="583" y="56"/>
                  </a:lnTo>
                  <a:lnTo>
                    <a:pt x="579" y="58"/>
                  </a:lnTo>
                  <a:lnTo>
                    <a:pt x="575" y="61"/>
                  </a:lnTo>
                  <a:lnTo>
                    <a:pt x="575" y="63"/>
                  </a:lnTo>
                  <a:lnTo>
                    <a:pt x="575" y="67"/>
                  </a:lnTo>
                  <a:lnTo>
                    <a:pt x="579" y="67"/>
                  </a:lnTo>
                  <a:lnTo>
                    <a:pt x="579" y="71"/>
                  </a:lnTo>
                  <a:lnTo>
                    <a:pt x="574" y="69"/>
                  </a:lnTo>
                  <a:lnTo>
                    <a:pt x="572" y="67"/>
                  </a:lnTo>
                  <a:lnTo>
                    <a:pt x="568" y="73"/>
                  </a:lnTo>
                  <a:lnTo>
                    <a:pt x="566" y="79"/>
                  </a:lnTo>
                  <a:lnTo>
                    <a:pt x="566" y="85"/>
                  </a:lnTo>
                  <a:lnTo>
                    <a:pt x="570" y="90"/>
                  </a:lnTo>
                  <a:lnTo>
                    <a:pt x="566" y="90"/>
                  </a:lnTo>
                  <a:lnTo>
                    <a:pt x="564" y="90"/>
                  </a:lnTo>
                  <a:lnTo>
                    <a:pt x="562" y="92"/>
                  </a:lnTo>
                  <a:lnTo>
                    <a:pt x="562" y="94"/>
                  </a:lnTo>
                  <a:lnTo>
                    <a:pt x="568" y="98"/>
                  </a:lnTo>
                  <a:lnTo>
                    <a:pt x="574" y="104"/>
                  </a:lnTo>
                  <a:lnTo>
                    <a:pt x="570" y="104"/>
                  </a:lnTo>
                  <a:lnTo>
                    <a:pt x="568" y="108"/>
                  </a:lnTo>
                  <a:lnTo>
                    <a:pt x="570" y="109"/>
                  </a:lnTo>
                  <a:lnTo>
                    <a:pt x="575" y="109"/>
                  </a:lnTo>
                  <a:lnTo>
                    <a:pt x="575" y="111"/>
                  </a:lnTo>
                  <a:lnTo>
                    <a:pt x="577" y="111"/>
                  </a:lnTo>
                  <a:lnTo>
                    <a:pt x="575" y="108"/>
                  </a:lnTo>
                  <a:lnTo>
                    <a:pt x="577" y="104"/>
                  </a:lnTo>
                  <a:lnTo>
                    <a:pt x="579" y="104"/>
                  </a:lnTo>
                  <a:lnTo>
                    <a:pt x="583" y="104"/>
                  </a:lnTo>
                  <a:lnTo>
                    <a:pt x="589" y="111"/>
                  </a:lnTo>
                  <a:lnTo>
                    <a:pt x="593" y="113"/>
                  </a:lnTo>
                  <a:lnTo>
                    <a:pt x="600" y="111"/>
                  </a:lnTo>
                  <a:lnTo>
                    <a:pt x="610" y="108"/>
                  </a:lnTo>
                  <a:lnTo>
                    <a:pt x="610" y="111"/>
                  </a:lnTo>
                  <a:lnTo>
                    <a:pt x="606" y="111"/>
                  </a:lnTo>
                  <a:lnTo>
                    <a:pt x="604" y="113"/>
                  </a:lnTo>
                  <a:lnTo>
                    <a:pt x="602" y="113"/>
                  </a:lnTo>
                  <a:lnTo>
                    <a:pt x="600" y="117"/>
                  </a:lnTo>
                  <a:lnTo>
                    <a:pt x="602" y="123"/>
                  </a:lnTo>
                  <a:lnTo>
                    <a:pt x="599" y="121"/>
                  </a:lnTo>
                  <a:lnTo>
                    <a:pt x="597" y="121"/>
                  </a:lnTo>
                  <a:lnTo>
                    <a:pt x="593" y="121"/>
                  </a:lnTo>
                  <a:lnTo>
                    <a:pt x="591" y="121"/>
                  </a:lnTo>
                  <a:lnTo>
                    <a:pt x="589" y="127"/>
                  </a:lnTo>
                  <a:lnTo>
                    <a:pt x="589" y="136"/>
                  </a:lnTo>
                  <a:lnTo>
                    <a:pt x="593" y="134"/>
                  </a:lnTo>
                  <a:lnTo>
                    <a:pt x="599" y="134"/>
                  </a:lnTo>
                  <a:lnTo>
                    <a:pt x="599" y="136"/>
                  </a:lnTo>
                  <a:lnTo>
                    <a:pt x="600" y="140"/>
                  </a:lnTo>
                  <a:lnTo>
                    <a:pt x="595" y="140"/>
                  </a:lnTo>
                  <a:lnTo>
                    <a:pt x="591" y="142"/>
                  </a:lnTo>
                  <a:lnTo>
                    <a:pt x="591" y="144"/>
                  </a:lnTo>
                  <a:lnTo>
                    <a:pt x="581" y="150"/>
                  </a:lnTo>
                  <a:lnTo>
                    <a:pt x="574" y="157"/>
                  </a:lnTo>
                  <a:lnTo>
                    <a:pt x="572" y="161"/>
                  </a:lnTo>
                  <a:lnTo>
                    <a:pt x="570" y="167"/>
                  </a:lnTo>
                  <a:lnTo>
                    <a:pt x="572" y="171"/>
                  </a:lnTo>
                  <a:lnTo>
                    <a:pt x="577" y="175"/>
                  </a:lnTo>
                  <a:lnTo>
                    <a:pt x="575" y="177"/>
                  </a:lnTo>
                  <a:lnTo>
                    <a:pt x="575" y="179"/>
                  </a:lnTo>
                  <a:lnTo>
                    <a:pt x="570" y="175"/>
                  </a:lnTo>
                  <a:lnTo>
                    <a:pt x="566" y="173"/>
                  </a:lnTo>
                  <a:lnTo>
                    <a:pt x="560" y="167"/>
                  </a:lnTo>
                  <a:lnTo>
                    <a:pt x="558" y="161"/>
                  </a:lnTo>
                  <a:lnTo>
                    <a:pt x="558" y="154"/>
                  </a:lnTo>
                  <a:lnTo>
                    <a:pt x="558" y="146"/>
                  </a:lnTo>
                  <a:lnTo>
                    <a:pt x="556" y="146"/>
                  </a:lnTo>
                  <a:lnTo>
                    <a:pt x="554" y="148"/>
                  </a:lnTo>
                  <a:lnTo>
                    <a:pt x="554" y="150"/>
                  </a:lnTo>
                  <a:lnTo>
                    <a:pt x="552" y="150"/>
                  </a:lnTo>
                  <a:lnTo>
                    <a:pt x="547" y="144"/>
                  </a:lnTo>
                  <a:lnTo>
                    <a:pt x="541" y="138"/>
                  </a:lnTo>
                  <a:lnTo>
                    <a:pt x="539" y="142"/>
                  </a:lnTo>
                  <a:lnTo>
                    <a:pt x="537" y="146"/>
                  </a:lnTo>
                  <a:lnTo>
                    <a:pt x="535" y="150"/>
                  </a:lnTo>
                  <a:lnTo>
                    <a:pt x="539" y="156"/>
                  </a:lnTo>
                  <a:lnTo>
                    <a:pt x="533" y="157"/>
                  </a:lnTo>
                  <a:lnTo>
                    <a:pt x="528" y="159"/>
                  </a:lnTo>
                  <a:lnTo>
                    <a:pt x="522" y="159"/>
                  </a:lnTo>
                  <a:lnTo>
                    <a:pt x="516" y="157"/>
                  </a:lnTo>
                  <a:lnTo>
                    <a:pt x="514" y="154"/>
                  </a:lnTo>
                  <a:lnTo>
                    <a:pt x="504" y="157"/>
                  </a:lnTo>
                  <a:lnTo>
                    <a:pt x="497" y="161"/>
                  </a:lnTo>
                  <a:lnTo>
                    <a:pt x="495" y="157"/>
                  </a:lnTo>
                  <a:lnTo>
                    <a:pt x="489" y="157"/>
                  </a:lnTo>
                  <a:lnTo>
                    <a:pt x="481" y="156"/>
                  </a:lnTo>
                  <a:lnTo>
                    <a:pt x="478" y="152"/>
                  </a:lnTo>
                  <a:lnTo>
                    <a:pt x="474" y="148"/>
                  </a:lnTo>
                  <a:lnTo>
                    <a:pt x="470" y="150"/>
                  </a:lnTo>
                  <a:lnTo>
                    <a:pt x="468" y="152"/>
                  </a:lnTo>
                  <a:lnTo>
                    <a:pt x="468" y="150"/>
                  </a:lnTo>
                  <a:lnTo>
                    <a:pt x="466" y="152"/>
                  </a:lnTo>
                  <a:lnTo>
                    <a:pt x="462" y="152"/>
                  </a:lnTo>
                  <a:lnTo>
                    <a:pt x="462" y="150"/>
                  </a:lnTo>
                  <a:lnTo>
                    <a:pt x="464" y="148"/>
                  </a:lnTo>
                  <a:lnTo>
                    <a:pt x="464" y="146"/>
                  </a:lnTo>
                  <a:lnTo>
                    <a:pt x="460" y="144"/>
                  </a:lnTo>
                  <a:lnTo>
                    <a:pt x="458" y="144"/>
                  </a:lnTo>
                  <a:lnTo>
                    <a:pt x="457" y="146"/>
                  </a:lnTo>
                  <a:lnTo>
                    <a:pt x="453" y="148"/>
                  </a:lnTo>
                  <a:lnTo>
                    <a:pt x="449" y="138"/>
                  </a:lnTo>
                  <a:lnTo>
                    <a:pt x="447" y="131"/>
                  </a:lnTo>
                  <a:lnTo>
                    <a:pt x="428" y="131"/>
                  </a:lnTo>
                  <a:lnTo>
                    <a:pt x="412" y="132"/>
                  </a:lnTo>
                  <a:lnTo>
                    <a:pt x="409" y="140"/>
                  </a:lnTo>
                  <a:lnTo>
                    <a:pt x="407" y="150"/>
                  </a:lnTo>
                  <a:lnTo>
                    <a:pt x="409" y="148"/>
                  </a:lnTo>
                  <a:lnTo>
                    <a:pt x="412" y="148"/>
                  </a:lnTo>
                  <a:lnTo>
                    <a:pt x="412" y="150"/>
                  </a:lnTo>
                  <a:lnTo>
                    <a:pt x="416" y="150"/>
                  </a:lnTo>
                  <a:lnTo>
                    <a:pt x="414" y="144"/>
                  </a:lnTo>
                  <a:lnTo>
                    <a:pt x="418" y="144"/>
                  </a:lnTo>
                  <a:lnTo>
                    <a:pt x="422" y="146"/>
                  </a:lnTo>
                  <a:lnTo>
                    <a:pt x="424" y="142"/>
                  </a:lnTo>
                  <a:lnTo>
                    <a:pt x="426" y="140"/>
                  </a:lnTo>
                  <a:lnTo>
                    <a:pt x="430" y="142"/>
                  </a:lnTo>
                  <a:lnTo>
                    <a:pt x="435" y="142"/>
                  </a:lnTo>
                  <a:lnTo>
                    <a:pt x="422" y="150"/>
                  </a:lnTo>
                  <a:lnTo>
                    <a:pt x="410" y="159"/>
                  </a:lnTo>
                  <a:lnTo>
                    <a:pt x="412" y="163"/>
                  </a:lnTo>
                  <a:lnTo>
                    <a:pt x="414" y="167"/>
                  </a:lnTo>
                  <a:lnTo>
                    <a:pt x="412" y="171"/>
                  </a:lnTo>
                  <a:lnTo>
                    <a:pt x="412" y="173"/>
                  </a:lnTo>
                  <a:lnTo>
                    <a:pt x="414" y="175"/>
                  </a:lnTo>
                  <a:lnTo>
                    <a:pt x="416" y="177"/>
                  </a:lnTo>
                  <a:lnTo>
                    <a:pt x="418" y="177"/>
                  </a:lnTo>
                  <a:lnTo>
                    <a:pt x="416" y="179"/>
                  </a:lnTo>
                  <a:lnTo>
                    <a:pt x="414" y="179"/>
                  </a:lnTo>
                  <a:lnTo>
                    <a:pt x="414" y="179"/>
                  </a:lnTo>
                  <a:lnTo>
                    <a:pt x="412" y="180"/>
                  </a:lnTo>
                  <a:lnTo>
                    <a:pt x="412" y="184"/>
                  </a:lnTo>
                  <a:lnTo>
                    <a:pt x="409" y="182"/>
                  </a:lnTo>
                  <a:lnTo>
                    <a:pt x="407" y="180"/>
                  </a:lnTo>
                  <a:lnTo>
                    <a:pt x="405" y="169"/>
                  </a:lnTo>
                  <a:lnTo>
                    <a:pt x="403" y="167"/>
                  </a:lnTo>
                  <a:lnTo>
                    <a:pt x="401" y="169"/>
                  </a:lnTo>
                  <a:lnTo>
                    <a:pt x="401" y="173"/>
                  </a:lnTo>
                  <a:lnTo>
                    <a:pt x="399" y="165"/>
                  </a:lnTo>
                  <a:lnTo>
                    <a:pt x="397" y="157"/>
                  </a:lnTo>
                  <a:lnTo>
                    <a:pt x="393" y="157"/>
                  </a:lnTo>
                  <a:lnTo>
                    <a:pt x="389" y="157"/>
                  </a:lnTo>
                  <a:lnTo>
                    <a:pt x="385" y="154"/>
                  </a:lnTo>
                  <a:lnTo>
                    <a:pt x="385" y="150"/>
                  </a:lnTo>
                  <a:lnTo>
                    <a:pt x="380" y="154"/>
                  </a:lnTo>
                  <a:lnTo>
                    <a:pt x="376" y="157"/>
                  </a:lnTo>
                  <a:lnTo>
                    <a:pt x="374" y="157"/>
                  </a:lnTo>
                  <a:lnTo>
                    <a:pt x="374" y="156"/>
                  </a:lnTo>
                  <a:lnTo>
                    <a:pt x="357" y="159"/>
                  </a:lnTo>
                  <a:lnTo>
                    <a:pt x="336" y="161"/>
                  </a:lnTo>
                  <a:lnTo>
                    <a:pt x="332" y="159"/>
                  </a:lnTo>
                  <a:lnTo>
                    <a:pt x="332" y="154"/>
                  </a:lnTo>
                  <a:lnTo>
                    <a:pt x="332" y="150"/>
                  </a:lnTo>
                  <a:lnTo>
                    <a:pt x="336" y="150"/>
                  </a:lnTo>
                  <a:lnTo>
                    <a:pt x="334" y="148"/>
                  </a:lnTo>
                  <a:lnTo>
                    <a:pt x="334" y="146"/>
                  </a:lnTo>
                  <a:lnTo>
                    <a:pt x="339" y="146"/>
                  </a:lnTo>
                  <a:lnTo>
                    <a:pt x="345" y="146"/>
                  </a:lnTo>
                  <a:lnTo>
                    <a:pt x="338" y="136"/>
                  </a:lnTo>
                  <a:lnTo>
                    <a:pt x="330" y="131"/>
                  </a:lnTo>
                  <a:lnTo>
                    <a:pt x="320" y="132"/>
                  </a:lnTo>
                  <a:lnTo>
                    <a:pt x="313" y="136"/>
                  </a:lnTo>
                  <a:lnTo>
                    <a:pt x="307" y="132"/>
                  </a:lnTo>
                  <a:lnTo>
                    <a:pt x="303" y="131"/>
                  </a:lnTo>
                  <a:lnTo>
                    <a:pt x="295" y="131"/>
                  </a:lnTo>
                  <a:lnTo>
                    <a:pt x="290" y="129"/>
                  </a:lnTo>
                  <a:lnTo>
                    <a:pt x="288" y="125"/>
                  </a:lnTo>
                  <a:lnTo>
                    <a:pt x="288" y="123"/>
                  </a:lnTo>
                  <a:lnTo>
                    <a:pt x="284" y="123"/>
                  </a:lnTo>
                  <a:lnTo>
                    <a:pt x="282" y="125"/>
                  </a:lnTo>
                  <a:lnTo>
                    <a:pt x="278" y="121"/>
                  </a:lnTo>
                  <a:lnTo>
                    <a:pt x="268" y="117"/>
                  </a:lnTo>
                  <a:lnTo>
                    <a:pt x="259" y="111"/>
                  </a:lnTo>
                  <a:lnTo>
                    <a:pt x="247" y="109"/>
                  </a:lnTo>
                  <a:lnTo>
                    <a:pt x="238" y="109"/>
                  </a:lnTo>
                  <a:lnTo>
                    <a:pt x="238" y="113"/>
                  </a:lnTo>
                  <a:lnTo>
                    <a:pt x="232" y="115"/>
                  </a:lnTo>
                  <a:lnTo>
                    <a:pt x="226" y="119"/>
                  </a:lnTo>
                  <a:lnTo>
                    <a:pt x="222" y="108"/>
                  </a:lnTo>
                  <a:lnTo>
                    <a:pt x="222" y="100"/>
                  </a:lnTo>
                  <a:lnTo>
                    <a:pt x="220" y="102"/>
                  </a:lnTo>
                  <a:lnTo>
                    <a:pt x="219" y="104"/>
                  </a:lnTo>
                  <a:lnTo>
                    <a:pt x="219" y="111"/>
                  </a:lnTo>
                  <a:lnTo>
                    <a:pt x="217" y="121"/>
                  </a:lnTo>
                  <a:lnTo>
                    <a:pt x="213" y="121"/>
                  </a:lnTo>
                  <a:lnTo>
                    <a:pt x="201" y="111"/>
                  </a:lnTo>
                  <a:lnTo>
                    <a:pt x="192" y="102"/>
                  </a:lnTo>
                  <a:lnTo>
                    <a:pt x="192" y="98"/>
                  </a:lnTo>
                  <a:lnTo>
                    <a:pt x="188" y="98"/>
                  </a:lnTo>
                  <a:lnTo>
                    <a:pt x="188" y="96"/>
                  </a:lnTo>
                  <a:lnTo>
                    <a:pt x="176" y="88"/>
                  </a:lnTo>
                  <a:lnTo>
                    <a:pt x="167" y="79"/>
                  </a:lnTo>
                  <a:lnTo>
                    <a:pt x="165" y="83"/>
                  </a:lnTo>
                  <a:lnTo>
                    <a:pt x="165" y="88"/>
                  </a:lnTo>
                  <a:lnTo>
                    <a:pt x="167" y="88"/>
                  </a:lnTo>
                  <a:lnTo>
                    <a:pt x="167" y="90"/>
                  </a:lnTo>
                  <a:lnTo>
                    <a:pt x="165" y="92"/>
                  </a:lnTo>
                  <a:lnTo>
                    <a:pt x="165" y="92"/>
                  </a:lnTo>
                  <a:lnTo>
                    <a:pt x="161" y="100"/>
                  </a:lnTo>
                  <a:lnTo>
                    <a:pt x="159" y="106"/>
                  </a:lnTo>
                  <a:lnTo>
                    <a:pt x="155" y="104"/>
                  </a:lnTo>
                  <a:lnTo>
                    <a:pt x="151" y="104"/>
                  </a:lnTo>
                  <a:lnTo>
                    <a:pt x="146" y="106"/>
                  </a:lnTo>
                  <a:lnTo>
                    <a:pt x="142" y="109"/>
                  </a:lnTo>
                  <a:lnTo>
                    <a:pt x="142" y="115"/>
                  </a:lnTo>
                  <a:lnTo>
                    <a:pt x="140" y="121"/>
                  </a:lnTo>
                  <a:lnTo>
                    <a:pt x="138" y="121"/>
                  </a:lnTo>
                  <a:lnTo>
                    <a:pt x="138" y="119"/>
                  </a:lnTo>
                  <a:lnTo>
                    <a:pt x="136" y="117"/>
                  </a:lnTo>
                  <a:lnTo>
                    <a:pt x="132" y="119"/>
                  </a:lnTo>
                  <a:lnTo>
                    <a:pt x="130" y="121"/>
                  </a:lnTo>
                  <a:lnTo>
                    <a:pt x="130" y="117"/>
                  </a:lnTo>
                  <a:lnTo>
                    <a:pt x="123" y="119"/>
                  </a:lnTo>
                  <a:lnTo>
                    <a:pt x="119" y="123"/>
                  </a:lnTo>
                  <a:lnTo>
                    <a:pt x="115" y="134"/>
                  </a:lnTo>
                  <a:lnTo>
                    <a:pt x="111" y="134"/>
                  </a:lnTo>
                  <a:lnTo>
                    <a:pt x="107" y="136"/>
                  </a:lnTo>
                  <a:lnTo>
                    <a:pt x="107" y="134"/>
                  </a:lnTo>
                  <a:lnTo>
                    <a:pt x="105" y="134"/>
                  </a:lnTo>
                  <a:lnTo>
                    <a:pt x="111" y="123"/>
                  </a:lnTo>
                  <a:lnTo>
                    <a:pt x="119" y="111"/>
                  </a:lnTo>
                  <a:lnTo>
                    <a:pt x="128" y="109"/>
                  </a:lnTo>
                  <a:lnTo>
                    <a:pt x="140" y="106"/>
                  </a:lnTo>
                  <a:lnTo>
                    <a:pt x="148" y="100"/>
                  </a:lnTo>
                  <a:lnTo>
                    <a:pt x="148" y="96"/>
                  </a:lnTo>
                  <a:lnTo>
                    <a:pt x="144" y="94"/>
                  </a:lnTo>
                  <a:lnTo>
                    <a:pt x="134" y="94"/>
                  </a:lnTo>
                  <a:lnTo>
                    <a:pt x="130" y="100"/>
                  </a:lnTo>
                  <a:lnTo>
                    <a:pt x="130" y="106"/>
                  </a:lnTo>
                  <a:lnTo>
                    <a:pt x="126" y="104"/>
                  </a:lnTo>
                  <a:lnTo>
                    <a:pt x="124" y="102"/>
                  </a:lnTo>
                  <a:lnTo>
                    <a:pt x="115" y="104"/>
                  </a:lnTo>
                  <a:lnTo>
                    <a:pt x="107" y="108"/>
                  </a:lnTo>
                  <a:lnTo>
                    <a:pt x="105" y="111"/>
                  </a:lnTo>
                  <a:lnTo>
                    <a:pt x="105" y="115"/>
                  </a:lnTo>
                  <a:lnTo>
                    <a:pt x="100" y="115"/>
                  </a:lnTo>
                  <a:lnTo>
                    <a:pt x="98" y="117"/>
                  </a:lnTo>
                  <a:lnTo>
                    <a:pt x="96" y="113"/>
                  </a:lnTo>
                  <a:lnTo>
                    <a:pt x="98" y="111"/>
                  </a:lnTo>
                  <a:lnTo>
                    <a:pt x="92" y="109"/>
                  </a:lnTo>
                  <a:lnTo>
                    <a:pt x="90" y="108"/>
                  </a:lnTo>
                  <a:lnTo>
                    <a:pt x="88" y="113"/>
                  </a:lnTo>
                  <a:lnTo>
                    <a:pt x="88" y="119"/>
                  </a:lnTo>
                  <a:lnTo>
                    <a:pt x="86" y="119"/>
                  </a:lnTo>
                  <a:lnTo>
                    <a:pt x="86" y="117"/>
                  </a:lnTo>
                  <a:lnTo>
                    <a:pt x="82" y="117"/>
                  </a:lnTo>
                  <a:lnTo>
                    <a:pt x="82" y="119"/>
                  </a:lnTo>
                  <a:lnTo>
                    <a:pt x="82" y="121"/>
                  </a:lnTo>
                  <a:lnTo>
                    <a:pt x="82" y="123"/>
                  </a:lnTo>
                  <a:lnTo>
                    <a:pt x="77" y="123"/>
                  </a:lnTo>
                  <a:lnTo>
                    <a:pt x="71" y="121"/>
                  </a:lnTo>
                  <a:lnTo>
                    <a:pt x="69" y="123"/>
                  </a:lnTo>
                  <a:lnTo>
                    <a:pt x="73" y="125"/>
                  </a:lnTo>
                  <a:lnTo>
                    <a:pt x="73" y="127"/>
                  </a:lnTo>
                  <a:lnTo>
                    <a:pt x="75" y="127"/>
                  </a:lnTo>
                  <a:lnTo>
                    <a:pt x="77" y="129"/>
                  </a:lnTo>
                  <a:lnTo>
                    <a:pt x="77" y="131"/>
                  </a:lnTo>
                  <a:lnTo>
                    <a:pt x="77" y="132"/>
                  </a:lnTo>
                  <a:lnTo>
                    <a:pt x="75" y="132"/>
                  </a:lnTo>
                  <a:lnTo>
                    <a:pt x="73" y="132"/>
                  </a:lnTo>
                  <a:lnTo>
                    <a:pt x="71" y="129"/>
                  </a:lnTo>
                  <a:lnTo>
                    <a:pt x="71" y="127"/>
                  </a:lnTo>
                  <a:lnTo>
                    <a:pt x="65" y="125"/>
                  </a:lnTo>
                  <a:lnTo>
                    <a:pt x="61" y="125"/>
                  </a:lnTo>
                  <a:lnTo>
                    <a:pt x="59" y="121"/>
                  </a:lnTo>
                  <a:lnTo>
                    <a:pt x="44" y="115"/>
                  </a:lnTo>
                  <a:lnTo>
                    <a:pt x="32" y="109"/>
                  </a:lnTo>
                  <a:lnTo>
                    <a:pt x="30" y="108"/>
                  </a:lnTo>
                  <a:lnTo>
                    <a:pt x="30" y="106"/>
                  </a:lnTo>
                  <a:lnTo>
                    <a:pt x="21" y="106"/>
                  </a:lnTo>
                  <a:lnTo>
                    <a:pt x="13" y="108"/>
                  </a:lnTo>
                  <a:lnTo>
                    <a:pt x="7" y="106"/>
                  </a:lnTo>
                  <a:lnTo>
                    <a:pt x="0" y="102"/>
                  </a:lnTo>
                  <a:lnTo>
                    <a:pt x="6" y="307"/>
                  </a:lnTo>
                  <a:lnTo>
                    <a:pt x="9" y="305"/>
                  </a:lnTo>
                  <a:lnTo>
                    <a:pt x="17" y="303"/>
                  </a:lnTo>
                  <a:lnTo>
                    <a:pt x="21" y="307"/>
                  </a:lnTo>
                  <a:lnTo>
                    <a:pt x="25" y="307"/>
                  </a:lnTo>
                  <a:lnTo>
                    <a:pt x="30" y="303"/>
                  </a:lnTo>
                  <a:lnTo>
                    <a:pt x="30" y="303"/>
                  </a:lnTo>
                  <a:lnTo>
                    <a:pt x="30" y="307"/>
                  </a:lnTo>
                  <a:lnTo>
                    <a:pt x="30" y="311"/>
                  </a:lnTo>
                  <a:lnTo>
                    <a:pt x="32" y="315"/>
                  </a:lnTo>
                  <a:lnTo>
                    <a:pt x="36" y="321"/>
                  </a:lnTo>
                  <a:lnTo>
                    <a:pt x="44" y="326"/>
                  </a:lnTo>
                  <a:lnTo>
                    <a:pt x="52" y="334"/>
                  </a:lnTo>
                  <a:lnTo>
                    <a:pt x="52" y="336"/>
                  </a:lnTo>
                  <a:lnTo>
                    <a:pt x="52" y="340"/>
                  </a:lnTo>
                  <a:lnTo>
                    <a:pt x="53" y="340"/>
                  </a:lnTo>
                  <a:lnTo>
                    <a:pt x="57" y="336"/>
                  </a:lnTo>
                  <a:lnTo>
                    <a:pt x="63" y="334"/>
                  </a:lnTo>
                  <a:lnTo>
                    <a:pt x="69" y="330"/>
                  </a:lnTo>
                  <a:lnTo>
                    <a:pt x="67" y="324"/>
                  </a:lnTo>
                  <a:lnTo>
                    <a:pt x="69" y="322"/>
                  </a:lnTo>
                  <a:lnTo>
                    <a:pt x="75" y="321"/>
                  </a:lnTo>
                  <a:lnTo>
                    <a:pt x="80" y="322"/>
                  </a:lnTo>
                  <a:lnTo>
                    <a:pt x="84" y="326"/>
                  </a:lnTo>
                  <a:lnTo>
                    <a:pt x="88" y="330"/>
                  </a:lnTo>
                  <a:lnTo>
                    <a:pt x="88" y="332"/>
                  </a:lnTo>
                  <a:lnTo>
                    <a:pt x="90" y="334"/>
                  </a:lnTo>
                  <a:lnTo>
                    <a:pt x="92" y="336"/>
                  </a:lnTo>
                  <a:lnTo>
                    <a:pt x="94" y="336"/>
                  </a:lnTo>
                  <a:lnTo>
                    <a:pt x="101" y="342"/>
                  </a:lnTo>
                  <a:lnTo>
                    <a:pt x="105" y="347"/>
                  </a:lnTo>
                  <a:lnTo>
                    <a:pt x="113" y="355"/>
                  </a:lnTo>
                  <a:lnTo>
                    <a:pt x="123" y="365"/>
                  </a:lnTo>
                  <a:lnTo>
                    <a:pt x="124" y="372"/>
                  </a:lnTo>
                  <a:lnTo>
                    <a:pt x="130" y="378"/>
                  </a:lnTo>
                  <a:lnTo>
                    <a:pt x="134" y="386"/>
                  </a:lnTo>
                  <a:lnTo>
                    <a:pt x="138" y="392"/>
                  </a:lnTo>
                  <a:lnTo>
                    <a:pt x="142" y="393"/>
                  </a:lnTo>
                  <a:lnTo>
                    <a:pt x="146" y="397"/>
                  </a:lnTo>
                  <a:lnTo>
                    <a:pt x="149" y="399"/>
                  </a:lnTo>
                  <a:lnTo>
                    <a:pt x="153" y="401"/>
                  </a:lnTo>
                  <a:lnTo>
                    <a:pt x="155" y="403"/>
                  </a:lnTo>
                  <a:lnTo>
                    <a:pt x="157" y="403"/>
                  </a:lnTo>
                  <a:lnTo>
                    <a:pt x="159" y="409"/>
                  </a:lnTo>
                  <a:lnTo>
                    <a:pt x="161" y="411"/>
                  </a:lnTo>
                  <a:lnTo>
                    <a:pt x="161" y="415"/>
                  </a:lnTo>
                  <a:lnTo>
                    <a:pt x="159" y="418"/>
                  </a:lnTo>
                  <a:lnTo>
                    <a:pt x="161" y="420"/>
                  </a:lnTo>
                  <a:lnTo>
                    <a:pt x="159" y="424"/>
                  </a:lnTo>
                  <a:lnTo>
                    <a:pt x="159" y="424"/>
                  </a:lnTo>
                  <a:lnTo>
                    <a:pt x="157" y="428"/>
                  </a:lnTo>
                  <a:lnTo>
                    <a:pt x="155" y="428"/>
                  </a:lnTo>
                  <a:lnTo>
                    <a:pt x="157" y="430"/>
                  </a:lnTo>
                  <a:lnTo>
                    <a:pt x="153" y="432"/>
                  </a:lnTo>
                  <a:lnTo>
                    <a:pt x="151" y="436"/>
                  </a:lnTo>
                  <a:lnTo>
                    <a:pt x="149" y="436"/>
                  </a:lnTo>
                  <a:lnTo>
                    <a:pt x="148" y="436"/>
                  </a:lnTo>
                  <a:lnTo>
                    <a:pt x="149" y="440"/>
                  </a:lnTo>
                  <a:lnTo>
                    <a:pt x="148" y="440"/>
                  </a:lnTo>
                  <a:lnTo>
                    <a:pt x="146" y="443"/>
                  </a:lnTo>
                  <a:lnTo>
                    <a:pt x="146" y="445"/>
                  </a:lnTo>
                  <a:lnTo>
                    <a:pt x="151" y="447"/>
                  </a:lnTo>
                  <a:lnTo>
                    <a:pt x="151" y="455"/>
                  </a:lnTo>
                  <a:lnTo>
                    <a:pt x="151" y="463"/>
                  </a:lnTo>
                  <a:lnTo>
                    <a:pt x="153" y="464"/>
                  </a:lnTo>
                  <a:lnTo>
                    <a:pt x="157" y="466"/>
                  </a:lnTo>
                  <a:lnTo>
                    <a:pt x="153" y="468"/>
                  </a:lnTo>
                  <a:lnTo>
                    <a:pt x="155" y="468"/>
                  </a:lnTo>
                  <a:lnTo>
                    <a:pt x="157" y="468"/>
                  </a:lnTo>
                  <a:lnTo>
                    <a:pt x="159" y="468"/>
                  </a:lnTo>
                  <a:lnTo>
                    <a:pt x="159" y="464"/>
                  </a:lnTo>
                  <a:lnTo>
                    <a:pt x="159" y="464"/>
                  </a:lnTo>
                  <a:lnTo>
                    <a:pt x="159" y="463"/>
                  </a:lnTo>
                  <a:lnTo>
                    <a:pt x="163" y="463"/>
                  </a:lnTo>
                  <a:lnTo>
                    <a:pt x="167" y="461"/>
                  </a:lnTo>
                  <a:lnTo>
                    <a:pt x="165" y="464"/>
                  </a:lnTo>
                  <a:lnTo>
                    <a:pt x="165" y="470"/>
                  </a:lnTo>
                  <a:lnTo>
                    <a:pt x="161" y="470"/>
                  </a:lnTo>
                  <a:lnTo>
                    <a:pt x="161" y="474"/>
                  </a:lnTo>
                  <a:lnTo>
                    <a:pt x="163" y="476"/>
                  </a:lnTo>
                  <a:lnTo>
                    <a:pt x="165" y="478"/>
                  </a:lnTo>
                  <a:lnTo>
                    <a:pt x="165" y="482"/>
                  </a:lnTo>
                  <a:lnTo>
                    <a:pt x="167" y="480"/>
                  </a:lnTo>
                  <a:lnTo>
                    <a:pt x="167" y="478"/>
                  </a:lnTo>
                  <a:lnTo>
                    <a:pt x="172" y="482"/>
                  </a:lnTo>
                  <a:lnTo>
                    <a:pt x="180" y="486"/>
                  </a:lnTo>
                  <a:lnTo>
                    <a:pt x="180" y="495"/>
                  </a:lnTo>
                  <a:lnTo>
                    <a:pt x="180" y="509"/>
                  </a:lnTo>
                  <a:lnTo>
                    <a:pt x="176" y="509"/>
                  </a:lnTo>
                  <a:lnTo>
                    <a:pt x="172" y="509"/>
                  </a:lnTo>
                  <a:lnTo>
                    <a:pt x="174" y="516"/>
                  </a:lnTo>
                  <a:lnTo>
                    <a:pt x="176" y="524"/>
                  </a:lnTo>
                  <a:lnTo>
                    <a:pt x="184" y="522"/>
                  </a:lnTo>
                  <a:lnTo>
                    <a:pt x="196" y="524"/>
                  </a:lnTo>
                  <a:lnTo>
                    <a:pt x="196" y="526"/>
                  </a:lnTo>
                  <a:lnTo>
                    <a:pt x="196" y="530"/>
                  </a:lnTo>
                  <a:lnTo>
                    <a:pt x="194" y="532"/>
                  </a:lnTo>
                  <a:lnTo>
                    <a:pt x="197" y="530"/>
                  </a:lnTo>
                  <a:lnTo>
                    <a:pt x="201" y="530"/>
                  </a:lnTo>
                  <a:lnTo>
                    <a:pt x="207" y="534"/>
                  </a:lnTo>
                  <a:lnTo>
                    <a:pt x="213" y="539"/>
                  </a:lnTo>
                  <a:lnTo>
                    <a:pt x="213" y="537"/>
                  </a:lnTo>
                  <a:lnTo>
                    <a:pt x="215" y="537"/>
                  </a:lnTo>
                  <a:lnTo>
                    <a:pt x="215" y="543"/>
                  </a:lnTo>
                  <a:lnTo>
                    <a:pt x="219" y="549"/>
                  </a:lnTo>
                  <a:lnTo>
                    <a:pt x="230" y="551"/>
                  </a:lnTo>
                  <a:lnTo>
                    <a:pt x="240" y="551"/>
                  </a:lnTo>
                  <a:lnTo>
                    <a:pt x="242" y="551"/>
                  </a:lnTo>
                  <a:lnTo>
                    <a:pt x="236" y="541"/>
                  </a:lnTo>
                  <a:lnTo>
                    <a:pt x="230" y="534"/>
                  </a:lnTo>
                  <a:lnTo>
                    <a:pt x="220" y="532"/>
                  </a:lnTo>
                  <a:lnTo>
                    <a:pt x="215" y="528"/>
                  </a:lnTo>
                  <a:lnTo>
                    <a:pt x="209" y="520"/>
                  </a:lnTo>
                  <a:lnTo>
                    <a:pt x="209" y="518"/>
                  </a:lnTo>
                  <a:lnTo>
                    <a:pt x="211" y="516"/>
                  </a:lnTo>
                  <a:lnTo>
                    <a:pt x="197" y="514"/>
                  </a:lnTo>
                  <a:lnTo>
                    <a:pt x="203" y="512"/>
                  </a:lnTo>
                  <a:lnTo>
                    <a:pt x="211" y="512"/>
                  </a:lnTo>
                  <a:lnTo>
                    <a:pt x="211" y="511"/>
                  </a:lnTo>
                  <a:lnTo>
                    <a:pt x="215" y="509"/>
                  </a:lnTo>
                  <a:lnTo>
                    <a:pt x="217" y="514"/>
                  </a:lnTo>
                  <a:lnTo>
                    <a:pt x="217" y="516"/>
                  </a:lnTo>
                  <a:lnTo>
                    <a:pt x="220" y="518"/>
                  </a:lnTo>
                  <a:lnTo>
                    <a:pt x="228" y="520"/>
                  </a:lnTo>
                  <a:lnTo>
                    <a:pt x="230" y="524"/>
                  </a:lnTo>
                  <a:lnTo>
                    <a:pt x="228" y="526"/>
                  </a:lnTo>
                  <a:lnTo>
                    <a:pt x="228" y="528"/>
                  </a:lnTo>
                  <a:lnTo>
                    <a:pt x="232" y="526"/>
                  </a:lnTo>
                  <a:lnTo>
                    <a:pt x="236" y="524"/>
                  </a:lnTo>
                  <a:lnTo>
                    <a:pt x="234" y="528"/>
                  </a:lnTo>
                  <a:lnTo>
                    <a:pt x="234" y="530"/>
                  </a:lnTo>
                  <a:lnTo>
                    <a:pt x="240" y="534"/>
                  </a:lnTo>
                  <a:lnTo>
                    <a:pt x="245" y="539"/>
                  </a:lnTo>
                  <a:lnTo>
                    <a:pt x="581" y="541"/>
                  </a:lnTo>
                  <a:lnTo>
                    <a:pt x="581" y="537"/>
                  </a:lnTo>
                  <a:lnTo>
                    <a:pt x="585" y="535"/>
                  </a:lnTo>
                  <a:lnTo>
                    <a:pt x="589" y="541"/>
                  </a:lnTo>
                  <a:lnTo>
                    <a:pt x="591" y="547"/>
                  </a:lnTo>
                  <a:lnTo>
                    <a:pt x="593" y="547"/>
                  </a:lnTo>
                  <a:lnTo>
                    <a:pt x="597" y="547"/>
                  </a:lnTo>
                  <a:lnTo>
                    <a:pt x="602" y="549"/>
                  </a:lnTo>
                  <a:lnTo>
                    <a:pt x="604" y="549"/>
                  </a:lnTo>
                  <a:lnTo>
                    <a:pt x="608" y="547"/>
                  </a:lnTo>
                  <a:lnTo>
                    <a:pt x="612" y="547"/>
                  </a:lnTo>
                  <a:lnTo>
                    <a:pt x="616" y="549"/>
                  </a:lnTo>
                  <a:lnTo>
                    <a:pt x="620" y="551"/>
                  </a:lnTo>
                  <a:lnTo>
                    <a:pt x="623" y="553"/>
                  </a:lnTo>
                  <a:lnTo>
                    <a:pt x="627" y="553"/>
                  </a:lnTo>
                  <a:lnTo>
                    <a:pt x="631" y="553"/>
                  </a:lnTo>
                  <a:lnTo>
                    <a:pt x="635" y="553"/>
                  </a:lnTo>
                  <a:lnTo>
                    <a:pt x="639" y="553"/>
                  </a:lnTo>
                  <a:lnTo>
                    <a:pt x="643" y="553"/>
                  </a:lnTo>
                  <a:lnTo>
                    <a:pt x="645" y="557"/>
                  </a:lnTo>
                  <a:lnTo>
                    <a:pt x="648" y="557"/>
                  </a:lnTo>
                  <a:lnTo>
                    <a:pt x="650" y="55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7" name="Freeform 218"/>
            <p:cNvSpPr>
              <a:spLocks noEditPoints="1"/>
            </p:cNvSpPr>
            <p:nvPr/>
          </p:nvSpPr>
          <p:spPr bwMode="gray">
            <a:xfrm>
              <a:off x="3195" y="774"/>
              <a:ext cx="703" cy="453"/>
            </a:xfrm>
            <a:custGeom>
              <a:avLst/>
              <a:gdLst/>
              <a:ahLst/>
              <a:cxnLst>
                <a:cxn ang="0">
                  <a:pos x="568" y="290"/>
                </a:cxn>
                <a:cxn ang="0">
                  <a:pos x="681" y="409"/>
                </a:cxn>
                <a:cxn ang="0">
                  <a:pos x="572" y="351"/>
                </a:cxn>
                <a:cxn ang="0">
                  <a:pos x="689" y="340"/>
                </a:cxn>
                <a:cxn ang="0">
                  <a:pos x="579" y="280"/>
                </a:cxn>
                <a:cxn ang="0">
                  <a:pos x="558" y="219"/>
                </a:cxn>
                <a:cxn ang="0">
                  <a:pos x="244" y="368"/>
                </a:cxn>
                <a:cxn ang="0">
                  <a:pos x="343" y="368"/>
                </a:cxn>
                <a:cxn ang="0">
                  <a:pos x="94" y="263"/>
                </a:cxn>
                <a:cxn ang="0">
                  <a:pos x="142" y="318"/>
                </a:cxn>
                <a:cxn ang="0">
                  <a:pos x="247" y="353"/>
                </a:cxn>
                <a:cxn ang="0">
                  <a:pos x="301" y="343"/>
                </a:cxn>
                <a:cxn ang="0">
                  <a:pos x="232" y="276"/>
                </a:cxn>
                <a:cxn ang="0">
                  <a:pos x="136" y="261"/>
                </a:cxn>
                <a:cxn ang="0">
                  <a:pos x="280" y="278"/>
                </a:cxn>
                <a:cxn ang="0">
                  <a:pos x="330" y="236"/>
                </a:cxn>
                <a:cxn ang="0">
                  <a:pos x="109" y="251"/>
                </a:cxn>
                <a:cxn ang="0">
                  <a:pos x="362" y="221"/>
                </a:cxn>
                <a:cxn ang="0">
                  <a:pos x="86" y="194"/>
                </a:cxn>
                <a:cxn ang="0">
                  <a:pos x="268" y="182"/>
                </a:cxn>
                <a:cxn ang="0">
                  <a:pos x="307" y="184"/>
                </a:cxn>
                <a:cxn ang="0">
                  <a:pos x="326" y="215"/>
                </a:cxn>
                <a:cxn ang="0">
                  <a:pos x="353" y="167"/>
                </a:cxn>
                <a:cxn ang="0">
                  <a:pos x="493" y="226"/>
                </a:cxn>
                <a:cxn ang="0">
                  <a:pos x="462" y="201"/>
                </a:cxn>
                <a:cxn ang="0">
                  <a:pos x="188" y="188"/>
                </a:cxn>
                <a:cxn ang="0">
                  <a:pos x="121" y="215"/>
                </a:cxn>
                <a:cxn ang="0">
                  <a:pos x="213" y="211"/>
                </a:cxn>
                <a:cxn ang="0">
                  <a:pos x="372" y="153"/>
                </a:cxn>
                <a:cxn ang="0">
                  <a:pos x="249" y="144"/>
                </a:cxn>
                <a:cxn ang="0">
                  <a:pos x="55" y="190"/>
                </a:cxn>
                <a:cxn ang="0">
                  <a:pos x="522" y="136"/>
                </a:cxn>
                <a:cxn ang="0">
                  <a:pos x="140" y="123"/>
                </a:cxn>
                <a:cxn ang="0">
                  <a:pos x="343" y="134"/>
                </a:cxn>
                <a:cxn ang="0">
                  <a:pos x="291" y="134"/>
                </a:cxn>
                <a:cxn ang="0">
                  <a:pos x="510" y="109"/>
                </a:cxn>
                <a:cxn ang="0">
                  <a:pos x="535" y="92"/>
                </a:cxn>
                <a:cxn ang="0">
                  <a:pos x="368" y="65"/>
                </a:cxn>
                <a:cxn ang="0">
                  <a:pos x="416" y="109"/>
                </a:cxn>
                <a:cxn ang="0">
                  <a:pos x="481" y="136"/>
                </a:cxn>
                <a:cxn ang="0">
                  <a:pos x="458" y="178"/>
                </a:cxn>
                <a:cxn ang="0">
                  <a:pos x="579" y="165"/>
                </a:cxn>
                <a:cxn ang="0">
                  <a:pos x="585" y="109"/>
                </a:cxn>
                <a:cxn ang="0">
                  <a:pos x="687" y="77"/>
                </a:cxn>
                <a:cxn ang="0">
                  <a:pos x="716" y="15"/>
                </a:cxn>
                <a:cxn ang="0">
                  <a:pos x="583" y="17"/>
                </a:cxn>
                <a:cxn ang="0">
                  <a:pos x="493" y="38"/>
                </a:cxn>
                <a:cxn ang="0">
                  <a:pos x="466" y="67"/>
                </a:cxn>
                <a:cxn ang="0">
                  <a:pos x="783" y="422"/>
                </a:cxn>
                <a:cxn ang="0">
                  <a:pos x="741" y="386"/>
                </a:cxn>
                <a:cxn ang="0">
                  <a:pos x="710" y="330"/>
                </a:cxn>
                <a:cxn ang="0">
                  <a:pos x="656" y="299"/>
                </a:cxn>
                <a:cxn ang="0">
                  <a:pos x="570" y="244"/>
                </a:cxn>
                <a:cxn ang="0">
                  <a:pos x="487" y="284"/>
                </a:cxn>
                <a:cxn ang="0">
                  <a:pos x="441" y="267"/>
                </a:cxn>
                <a:cxn ang="0">
                  <a:pos x="533" y="326"/>
                </a:cxn>
                <a:cxn ang="0">
                  <a:pos x="606" y="340"/>
                </a:cxn>
                <a:cxn ang="0">
                  <a:pos x="648" y="411"/>
                </a:cxn>
                <a:cxn ang="0">
                  <a:pos x="645" y="480"/>
                </a:cxn>
                <a:cxn ang="0">
                  <a:pos x="710" y="493"/>
                </a:cxn>
                <a:cxn ang="0">
                  <a:pos x="708" y="435"/>
                </a:cxn>
                <a:cxn ang="0">
                  <a:pos x="766" y="434"/>
                </a:cxn>
              </a:cxnLst>
              <a:rect l="0" t="0" r="r" b="b"/>
              <a:pathLst>
                <a:path w="794" h="512">
                  <a:moveTo>
                    <a:pt x="622" y="103"/>
                  </a:moveTo>
                  <a:lnTo>
                    <a:pt x="622" y="107"/>
                  </a:lnTo>
                  <a:lnTo>
                    <a:pt x="622" y="111"/>
                  </a:lnTo>
                  <a:lnTo>
                    <a:pt x="625" y="111"/>
                  </a:lnTo>
                  <a:lnTo>
                    <a:pt x="631" y="113"/>
                  </a:lnTo>
                  <a:lnTo>
                    <a:pt x="635" y="113"/>
                  </a:lnTo>
                  <a:lnTo>
                    <a:pt x="635" y="109"/>
                  </a:lnTo>
                  <a:lnTo>
                    <a:pt x="637" y="107"/>
                  </a:lnTo>
                  <a:lnTo>
                    <a:pt x="637" y="105"/>
                  </a:lnTo>
                  <a:lnTo>
                    <a:pt x="629" y="103"/>
                  </a:lnTo>
                  <a:lnTo>
                    <a:pt x="622" y="103"/>
                  </a:lnTo>
                  <a:close/>
                  <a:moveTo>
                    <a:pt x="746" y="44"/>
                  </a:moveTo>
                  <a:lnTo>
                    <a:pt x="748" y="44"/>
                  </a:lnTo>
                  <a:lnTo>
                    <a:pt x="748" y="42"/>
                  </a:lnTo>
                  <a:lnTo>
                    <a:pt x="746" y="44"/>
                  </a:lnTo>
                  <a:lnTo>
                    <a:pt x="748" y="46"/>
                  </a:lnTo>
                  <a:lnTo>
                    <a:pt x="744" y="48"/>
                  </a:lnTo>
                  <a:lnTo>
                    <a:pt x="741" y="52"/>
                  </a:lnTo>
                  <a:lnTo>
                    <a:pt x="733" y="52"/>
                  </a:lnTo>
                  <a:lnTo>
                    <a:pt x="729" y="50"/>
                  </a:lnTo>
                  <a:lnTo>
                    <a:pt x="737" y="48"/>
                  </a:lnTo>
                  <a:lnTo>
                    <a:pt x="744" y="48"/>
                  </a:lnTo>
                  <a:lnTo>
                    <a:pt x="744" y="44"/>
                  </a:lnTo>
                  <a:lnTo>
                    <a:pt x="746" y="44"/>
                  </a:lnTo>
                  <a:close/>
                  <a:moveTo>
                    <a:pt x="700" y="19"/>
                  </a:moveTo>
                  <a:lnTo>
                    <a:pt x="702" y="19"/>
                  </a:lnTo>
                  <a:lnTo>
                    <a:pt x="702" y="19"/>
                  </a:lnTo>
                  <a:lnTo>
                    <a:pt x="700" y="21"/>
                  </a:lnTo>
                  <a:lnTo>
                    <a:pt x="700" y="23"/>
                  </a:lnTo>
                  <a:lnTo>
                    <a:pt x="695" y="23"/>
                  </a:lnTo>
                  <a:lnTo>
                    <a:pt x="693" y="21"/>
                  </a:lnTo>
                  <a:lnTo>
                    <a:pt x="696" y="19"/>
                  </a:lnTo>
                  <a:lnTo>
                    <a:pt x="700" y="19"/>
                  </a:lnTo>
                  <a:close/>
                  <a:moveTo>
                    <a:pt x="648" y="299"/>
                  </a:moveTo>
                  <a:lnTo>
                    <a:pt x="650" y="303"/>
                  </a:lnTo>
                  <a:lnTo>
                    <a:pt x="650" y="299"/>
                  </a:lnTo>
                  <a:lnTo>
                    <a:pt x="648" y="299"/>
                  </a:lnTo>
                  <a:close/>
                  <a:moveTo>
                    <a:pt x="568" y="286"/>
                  </a:moveTo>
                  <a:lnTo>
                    <a:pt x="568" y="288"/>
                  </a:lnTo>
                  <a:lnTo>
                    <a:pt x="568" y="290"/>
                  </a:lnTo>
                  <a:lnTo>
                    <a:pt x="568" y="292"/>
                  </a:lnTo>
                  <a:lnTo>
                    <a:pt x="566" y="293"/>
                  </a:lnTo>
                  <a:lnTo>
                    <a:pt x="566" y="288"/>
                  </a:lnTo>
                  <a:lnTo>
                    <a:pt x="568" y="286"/>
                  </a:lnTo>
                  <a:close/>
                  <a:moveTo>
                    <a:pt x="668" y="508"/>
                  </a:moveTo>
                  <a:lnTo>
                    <a:pt x="670" y="512"/>
                  </a:lnTo>
                  <a:lnTo>
                    <a:pt x="671" y="512"/>
                  </a:lnTo>
                  <a:lnTo>
                    <a:pt x="671" y="510"/>
                  </a:lnTo>
                  <a:lnTo>
                    <a:pt x="670" y="510"/>
                  </a:lnTo>
                  <a:lnTo>
                    <a:pt x="668" y="508"/>
                  </a:lnTo>
                  <a:close/>
                  <a:moveTo>
                    <a:pt x="758" y="491"/>
                  </a:moveTo>
                  <a:lnTo>
                    <a:pt x="754" y="491"/>
                  </a:lnTo>
                  <a:lnTo>
                    <a:pt x="750" y="493"/>
                  </a:lnTo>
                  <a:lnTo>
                    <a:pt x="748" y="493"/>
                  </a:lnTo>
                  <a:lnTo>
                    <a:pt x="748" y="495"/>
                  </a:lnTo>
                  <a:lnTo>
                    <a:pt x="748" y="495"/>
                  </a:lnTo>
                  <a:lnTo>
                    <a:pt x="750" y="497"/>
                  </a:lnTo>
                  <a:lnTo>
                    <a:pt x="752" y="499"/>
                  </a:lnTo>
                  <a:lnTo>
                    <a:pt x="756" y="501"/>
                  </a:lnTo>
                  <a:lnTo>
                    <a:pt x="756" y="499"/>
                  </a:lnTo>
                  <a:lnTo>
                    <a:pt x="758" y="495"/>
                  </a:lnTo>
                  <a:lnTo>
                    <a:pt x="760" y="493"/>
                  </a:lnTo>
                  <a:lnTo>
                    <a:pt x="758" y="491"/>
                  </a:lnTo>
                  <a:close/>
                  <a:moveTo>
                    <a:pt x="664" y="447"/>
                  </a:moveTo>
                  <a:lnTo>
                    <a:pt x="670" y="447"/>
                  </a:lnTo>
                  <a:lnTo>
                    <a:pt x="673" y="451"/>
                  </a:lnTo>
                  <a:lnTo>
                    <a:pt x="675" y="453"/>
                  </a:lnTo>
                  <a:lnTo>
                    <a:pt x="677" y="457"/>
                  </a:lnTo>
                  <a:lnTo>
                    <a:pt x="677" y="460"/>
                  </a:lnTo>
                  <a:lnTo>
                    <a:pt x="677" y="464"/>
                  </a:lnTo>
                  <a:lnTo>
                    <a:pt x="677" y="466"/>
                  </a:lnTo>
                  <a:lnTo>
                    <a:pt x="675" y="466"/>
                  </a:lnTo>
                  <a:lnTo>
                    <a:pt x="670" y="464"/>
                  </a:lnTo>
                  <a:lnTo>
                    <a:pt x="662" y="464"/>
                  </a:lnTo>
                  <a:lnTo>
                    <a:pt x="664" y="453"/>
                  </a:lnTo>
                  <a:lnTo>
                    <a:pt x="664" y="447"/>
                  </a:lnTo>
                  <a:close/>
                  <a:moveTo>
                    <a:pt x="671" y="401"/>
                  </a:moveTo>
                  <a:lnTo>
                    <a:pt x="673" y="405"/>
                  </a:lnTo>
                  <a:lnTo>
                    <a:pt x="677" y="409"/>
                  </a:lnTo>
                  <a:lnTo>
                    <a:pt x="681" y="409"/>
                  </a:lnTo>
                  <a:lnTo>
                    <a:pt x="687" y="409"/>
                  </a:lnTo>
                  <a:lnTo>
                    <a:pt x="693" y="412"/>
                  </a:lnTo>
                  <a:lnTo>
                    <a:pt x="698" y="416"/>
                  </a:lnTo>
                  <a:lnTo>
                    <a:pt x="698" y="418"/>
                  </a:lnTo>
                  <a:lnTo>
                    <a:pt x="698" y="422"/>
                  </a:lnTo>
                  <a:lnTo>
                    <a:pt x="693" y="420"/>
                  </a:lnTo>
                  <a:lnTo>
                    <a:pt x="691" y="420"/>
                  </a:lnTo>
                  <a:lnTo>
                    <a:pt x="689" y="424"/>
                  </a:lnTo>
                  <a:lnTo>
                    <a:pt x="685" y="424"/>
                  </a:lnTo>
                  <a:lnTo>
                    <a:pt x="681" y="424"/>
                  </a:lnTo>
                  <a:lnTo>
                    <a:pt x="677" y="426"/>
                  </a:lnTo>
                  <a:lnTo>
                    <a:pt x="675" y="430"/>
                  </a:lnTo>
                  <a:lnTo>
                    <a:pt x="670" y="420"/>
                  </a:lnTo>
                  <a:lnTo>
                    <a:pt x="668" y="409"/>
                  </a:lnTo>
                  <a:lnTo>
                    <a:pt x="671" y="401"/>
                  </a:lnTo>
                  <a:close/>
                  <a:moveTo>
                    <a:pt x="627" y="382"/>
                  </a:moveTo>
                  <a:lnTo>
                    <a:pt x="627" y="388"/>
                  </a:lnTo>
                  <a:lnTo>
                    <a:pt x="633" y="386"/>
                  </a:lnTo>
                  <a:lnTo>
                    <a:pt x="635" y="384"/>
                  </a:lnTo>
                  <a:lnTo>
                    <a:pt x="633" y="384"/>
                  </a:lnTo>
                  <a:lnTo>
                    <a:pt x="627" y="382"/>
                  </a:lnTo>
                  <a:close/>
                  <a:moveTo>
                    <a:pt x="610" y="376"/>
                  </a:moveTo>
                  <a:lnTo>
                    <a:pt x="606" y="378"/>
                  </a:lnTo>
                  <a:lnTo>
                    <a:pt x="602" y="382"/>
                  </a:lnTo>
                  <a:lnTo>
                    <a:pt x="602" y="389"/>
                  </a:lnTo>
                  <a:lnTo>
                    <a:pt x="604" y="395"/>
                  </a:lnTo>
                  <a:lnTo>
                    <a:pt x="610" y="393"/>
                  </a:lnTo>
                  <a:lnTo>
                    <a:pt x="616" y="393"/>
                  </a:lnTo>
                  <a:lnTo>
                    <a:pt x="616" y="388"/>
                  </a:lnTo>
                  <a:lnTo>
                    <a:pt x="618" y="382"/>
                  </a:lnTo>
                  <a:lnTo>
                    <a:pt x="614" y="378"/>
                  </a:lnTo>
                  <a:lnTo>
                    <a:pt x="610" y="376"/>
                  </a:lnTo>
                  <a:close/>
                  <a:moveTo>
                    <a:pt x="633" y="370"/>
                  </a:moveTo>
                  <a:lnTo>
                    <a:pt x="631" y="376"/>
                  </a:lnTo>
                  <a:lnTo>
                    <a:pt x="633" y="376"/>
                  </a:lnTo>
                  <a:lnTo>
                    <a:pt x="631" y="378"/>
                  </a:lnTo>
                  <a:lnTo>
                    <a:pt x="635" y="378"/>
                  </a:lnTo>
                  <a:lnTo>
                    <a:pt x="635" y="372"/>
                  </a:lnTo>
                  <a:lnTo>
                    <a:pt x="633" y="370"/>
                  </a:lnTo>
                  <a:close/>
                  <a:moveTo>
                    <a:pt x="572" y="351"/>
                  </a:moveTo>
                  <a:lnTo>
                    <a:pt x="574" y="355"/>
                  </a:lnTo>
                  <a:lnTo>
                    <a:pt x="574" y="353"/>
                  </a:lnTo>
                  <a:lnTo>
                    <a:pt x="572" y="351"/>
                  </a:lnTo>
                  <a:close/>
                  <a:moveTo>
                    <a:pt x="604" y="349"/>
                  </a:moveTo>
                  <a:lnTo>
                    <a:pt x="604" y="351"/>
                  </a:lnTo>
                  <a:lnTo>
                    <a:pt x="608" y="353"/>
                  </a:lnTo>
                  <a:lnTo>
                    <a:pt x="608" y="351"/>
                  </a:lnTo>
                  <a:lnTo>
                    <a:pt x="608" y="351"/>
                  </a:lnTo>
                  <a:lnTo>
                    <a:pt x="608" y="349"/>
                  </a:lnTo>
                  <a:lnTo>
                    <a:pt x="604" y="349"/>
                  </a:lnTo>
                  <a:close/>
                  <a:moveTo>
                    <a:pt x="295" y="347"/>
                  </a:moveTo>
                  <a:lnTo>
                    <a:pt x="295" y="349"/>
                  </a:lnTo>
                  <a:lnTo>
                    <a:pt x="297" y="351"/>
                  </a:lnTo>
                  <a:lnTo>
                    <a:pt x="297" y="349"/>
                  </a:lnTo>
                  <a:lnTo>
                    <a:pt x="295" y="347"/>
                  </a:lnTo>
                  <a:close/>
                  <a:moveTo>
                    <a:pt x="577" y="345"/>
                  </a:moveTo>
                  <a:lnTo>
                    <a:pt x="577" y="349"/>
                  </a:lnTo>
                  <a:lnTo>
                    <a:pt x="581" y="349"/>
                  </a:lnTo>
                  <a:lnTo>
                    <a:pt x="579" y="347"/>
                  </a:lnTo>
                  <a:lnTo>
                    <a:pt x="577" y="345"/>
                  </a:lnTo>
                  <a:close/>
                  <a:moveTo>
                    <a:pt x="568" y="340"/>
                  </a:moveTo>
                  <a:lnTo>
                    <a:pt x="564" y="343"/>
                  </a:lnTo>
                  <a:lnTo>
                    <a:pt x="558" y="343"/>
                  </a:lnTo>
                  <a:lnTo>
                    <a:pt x="554" y="343"/>
                  </a:lnTo>
                  <a:lnTo>
                    <a:pt x="554" y="345"/>
                  </a:lnTo>
                  <a:lnTo>
                    <a:pt x="556" y="347"/>
                  </a:lnTo>
                  <a:lnTo>
                    <a:pt x="560" y="347"/>
                  </a:lnTo>
                  <a:lnTo>
                    <a:pt x="568" y="349"/>
                  </a:lnTo>
                  <a:lnTo>
                    <a:pt x="570" y="345"/>
                  </a:lnTo>
                  <a:lnTo>
                    <a:pt x="572" y="343"/>
                  </a:lnTo>
                  <a:lnTo>
                    <a:pt x="572" y="341"/>
                  </a:lnTo>
                  <a:lnTo>
                    <a:pt x="572" y="340"/>
                  </a:lnTo>
                  <a:lnTo>
                    <a:pt x="570" y="340"/>
                  </a:lnTo>
                  <a:lnTo>
                    <a:pt x="568" y="340"/>
                  </a:lnTo>
                  <a:close/>
                  <a:moveTo>
                    <a:pt x="689" y="338"/>
                  </a:moveTo>
                  <a:lnTo>
                    <a:pt x="693" y="340"/>
                  </a:lnTo>
                  <a:lnTo>
                    <a:pt x="695" y="340"/>
                  </a:lnTo>
                  <a:lnTo>
                    <a:pt x="695" y="341"/>
                  </a:lnTo>
                  <a:lnTo>
                    <a:pt x="691" y="341"/>
                  </a:lnTo>
                  <a:lnTo>
                    <a:pt x="689" y="340"/>
                  </a:lnTo>
                  <a:lnTo>
                    <a:pt x="687" y="340"/>
                  </a:lnTo>
                  <a:lnTo>
                    <a:pt x="685" y="338"/>
                  </a:lnTo>
                  <a:lnTo>
                    <a:pt x="689" y="338"/>
                  </a:lnTo>
                  <a:close/>
                  <a:moveTo>
                    <a:pt x="685" y="330"/>
                  </a:moveTo>
                  <a:lnTo>
                    <a:pt x="685" y="334"/>
                  </a:lnTo>
                  <a:lnTo>
                    <a:pt x="681" y="334"/>
                  </a:lnTo>
                  <a:lnTo>
                    <a:pt x="681" y="332"/>
                  </a:lnTo>
                  <a:lnTo>
                    <a:pt x="683" y="330"/>
                  </a:lnTo>
                  <a:lnTo>
                    <a:pt x="685" y="330"/>
                  </a:lnTo>
                  <a:close/>
                  <a:moveTo>
                    <a:pt x="529" y="322"/>
                  </a:moveTo>
                  <a:lnTo>
                    <a:pt x="531" y="322"/>
                  </a:lnTo>
                  <a:lnTo>
                    <a:pt x="531" y="324"/>
                  </a:lnTo>
                  <a:lnTo>
                    <a:pt x="531" y="326"/>
                  </a:lnTo>
                  <a:lnTo>
                    <a:pt x="529" y="326"/>
                  </a:lnTo>
                  <a:lnTo>
                    <a:pt x="528" y="324"/>
                  </a:lnTo>
                  <a:lnTo>
                    <a:pt x="528" y="324"/>
                  </a:lnTo>
                  <a:lnTo>
                    <a:pt x="526" y="322"/>
                  </a:lnTo>
                  <a:lnTo>
                    <a:pt x="529" y="322"/>
                  </a:lnTo>
                  <a:close/>
                  <a:moveTo>
                    <a:pt x="675" y="315"/>
                  </a:moveTo>
                  <a:lnTo>
                    <a:pt x="675" y="318"/>
                  </a:lnTo>
                  <a:lnTo>
                    <a:pt x="677" y="326"/>
                  </a:lnTo>
                  <a:lnTo>
                    <a:pt x="673" y="326"/>
                  </a:lnTo>
                  <a:lnTo>
                    <a:pt x="673" y="318"/>
                  </a:lnTo>
                  <a:lnTo>
                    <a:pt x="675" y="315"/>
                  </a:lnTo>
                  <a:close/>
                  <a:moveTo>
                    <a:pt x="541" y="249"/>
                  </a:moveTo>
                  <a:lnTo>
                    <a:pt x="541" y="253"/>
                  </a:lnTo>
                  <a:lnTo>
                    <a:pt x="543" y="257"/>
                  </a:lnTo>
                  <a:lnTo>
                    <a:pt x="541" y="259"/>
                  </a:lnTo>
                  <a:lnTo>
                    <a:pt x="539" y="265"/>
                  </a:lnTo>
                  <a:lnTo>
                    <a:pt x="545" y="267"/>
                  </a:lnTo>
                  <a:lnTo>
                    <a:pt x="552" y="270"/>
                  </a:lnTo>
                  <a:lnTo>
                    <a:pt x="560" y="270"/>
                  </a:lnTo>
                  <a:lnTo>
                    <a:pt x="570" y="270"/>
                  </a:lnTo>
                  <a:lnTo>
                    <a:pt x="570" y="269"/>
                  </a:lnTo>
                  <a:lnTo>
                    <a:pt x="574" y="269"/>
                  </a:lnTo>
                  <a:lnTo>
                    <a:pt x="574" y="270"/>
                  </a:lnTo>
                  <a:lnTo>
                    <a:pt x="574" y="274"/>
                  </a:lnTo>
                  <a:lnTo>
                    <a:pt x="581" y="278"/>
                  </a:lnTo>
                  <a:lnTo>
                    <a:pt x="589" y="282"/>
                  </a:lnTo>
                  <a:lnTo>
                    <a:pt x="579" y="280"/>
                  </a:lnTo>
                  <a:lnTo>
                    <a:pt x="572" y="278"/>
                  </a:lnTo>
                  <a:lnTo>
                    <a:pt x="570" y="282"/>
                  </a:lnTo>
                  <a:lnTo>
                    <a:pt x="570" y="286"/>
                  </a:lnTo>
                  <a:lnTo>
                    <a:pt x="568" y="282"/>
                  </a:lnTo>
                  <a:lnTo>
                    <a:pt x="568" y="278"/>
                  </a:lnTo>
                  <a:lnTo>
                    <a:pt x="564" y="278"/>
                  </a:lnTo>
                  <a:lnTo>
                    <a:pt x="560" y="280"/>
                  </a:lnTo>
                  <a:lnTo>
                    <a:pt x="558" y="282"/>
                  </a:lnTo>
                  <a:lnTo>
                    <a:pt x="556" y="282"/>
                  </a:lnTo>
                  <a:lnTo>
                    <a:pt x="556" y="278"/>
                  </a:lnTo>
                  <a:lnTo>
                    <a:pt x="556" y="276"/>
                  </a:lnTo>
                  <a:lnTo>
                    <a:pt x="552" y="276"/>
                  </a:lnTo>
                  <a:lnTo>
                    <a:pt x="551" y="276"/>
                  </a:lnTo>
                  <a:lnTo>
                    <a:pt x="549" y="278"/>
                  </a:lnTo>
                  <a:lnTo>
                    <a:pt x="547" y="282"/>
                  </a:lnTo>
                  <a:lnTo>
                    <a:pt x="547" y="284"/>
                  </a:lnTo>
                  <a:lnTo>
                    <a:pt x="547" y="286"/>
                  </a:lnTo>
                  <a:lnTo>
                    <a:pt x="547" y="286"/>
                  </a:lnTo>
                  <a:lnTo>
                    <a:pt x="551" y="286"/>
                  </a:lnTo>
                  <a:lnTo>
                    <a:pt x="549" y="288"/>
                  </a:lnTo>
                  <a:lnTo>
                    <a:pt x="549" y="290"/>
                  </a:lnTo>
                  <a:lnTo>
                    <a:pt x="543" y="290"/>
                  </a:lnTo>
                  <a:lnTo>
                    <a:pt x="541" y="290"/>
                  </a:lnTo>
                  <a:lnTo>
                    <a:pt x="537" y="290"/>
                  </a:lnTo>
                  <a:lnTo>
                    <a:pt x="537" y="288"/>
                  </a:lnTo>
                  <a:lnTo>
                    <a:pt x="541" y="288"/>
                  </a:lnTo>
                  <a:lnTo>
                    <a:pt x="541" y="284"/>
                  </a:lnTo>
                  <a:lnTo>
                    <a:pt x="541" y="280"/>
                  </a:lnTo>
                  <a:lnTo>
                    <a:pt x="543" y="280"/>
                  </a:lnTo>
                  <a:lnTo>
                    <a:pt x="543" y="278"/>
                  </a:lnTo>
                  <a:lnTo>
                    <a:pt x="539" y="278"/>
                  </a:lnTo>
                  <a:lnTo>
                    <a:pt x="539" y="274"/>
                  </a:lnTo>
                  <a:lnTo>
                    <a:pt x="541" y="270"/>
                  </a:lnTo>
                  <a:lnTo>
                    <a:pt x="537" y="267"/>
                  </a:lnTo>
                  <a:lnTo>
                    <a:pt x="535" y="263"/>
                  </a:lnTo>
                  <a:lnTo>
                    <a:pt x="535" y="259"/>
                  </a:lnTo>
                  <a:lnTo>
                    <a:pt x="537" y="255"/>
                  </a:lnTo>
                  <a:lnTo>
                    <a:pt x="541" y="249"/>
                  </a:lnTo>
                  <a:close/>
                  <a:moveTo>
                    <a:pt x="556" y="215"/>
                  </a:moveTo>
                  <a:lnTo>
                    <a:pt x="558" y="219"/>
                  </a:lnTo>
                  <a:lnTo>
                    <a:pt x="560" y="219"/>
                  </a:lnTo>
                  <a:lnTo>
                    <a:pt x="562" y="217"/>
                  </a:lnTo>
                  <a:lnTo>
                    <a:pt x="560" y="217"/>
                  </a:lnTo>
                  <a:lnTo>
                    <a:pt x="556" y="215"/>
                  </a:lnTo>
                  <a:close/>
                  <a:moveTo>
                    <a:pt x="564" y="184"/>
                  </a:moveTo>
                  <a:lnTo>
                    <a:pt x="558" y="186"/>
                  </a:lnTo>
                  <a:lnTo>
                    <a:pt x="558" y="188"/>
                  </a:lnTo>
                  <a:lnTo>
                    <a:pt x="560" y="190"/>
                  </a:lnTo>
                  <a:lnTo>
                    <a:pt x="564" y="194"/>
                  </a:lnTo>
                  <a:lnTo>
                    <a:pt x="564" y="190"/>
                  </a:lnTo>
                  <a:lnTo>
                    <a:pt x="566" y="188"/>
                  </a:lnTo>
                  <a:lnTo>
                    <a:pt x="566" y="186"/>
                  </a:lnTo>
                  <a:lnTo>
                    <a:pt x="566" y="184"/>
                  </a:lnTo>
                  <a:lnTo>
                    <a:pt x="566" y="184"/>
                  </a:lnTo>
                  <a:lnTo>
                    <a:pt x="564" y="184"/>
                  </a:lnTo>
                  <a:close/>
                  <a:moveTo>
                    <a:pt x="537" y="150"/>
                  </a:moveTo>
                  <a:lnTo>
                    <a:pt x="541" y="150"/>
                  </a:lnTo>
                  <a:lnTo>
                    <a:pt x="547" y="151"/>
                  </a:lnTo>
                  <a:lnTo>
                    <a:pt x="547" y="153"/>
                  </a:lnTo>
                  <a:lnTo>
                    <a:pt x="543" y="153"/>
                  </a:lnTo>
                  <a:lnTo>
                    <a:pt x="537" y="151"/>
                  </a:lnTo>
                  <a:lnTo>
                    <a:pt x="537" y="150"/>
                  </a:lnTo>
                  <a:close/>
                  <a:moveTo>
                    <a:pt x="568" y="31"/>
                  </a:moveTo>
                  <a:lnTo>
                    <a:pt x="570" y="31"/>
                  </a:lnTo>
                  <a:lnTo>
                    <a:pt x="570" y="32"/>
                  </a:lnTo>
                  <a:lnTo>
                    <a:pt x="570" y="32"/>
                  </a:lnTo>
                  <a:lnTo>
                    <a:pt x="570" y="34"/>
                  </a:lnTo>
                  <a:lnTo>
                    <a:pt x="568" y="32"/>
                  </a:lnTo>
                  <a:lnTo>
                    <a:pt x="566" y="32"/>
                  </a:lnTo>
                  <a:lnTo>
                    <a:pt x="564" y="31"/>
                  </a:lnTo>
                  <a:lnTo>
                    <a:pt x="568" y="31"/>
                  </a:lnTo>
                  <a:close/>
                  <a:moveTo>
                    <a:pt x="604" y="23"/>
                  </a:moveTo>
                  <a:lnTo>
                    <a:pt x="606" y="23"/>
                  </a:lnTo>
                  <a:lnTo>
                    <a:pt x="606" y="25"/>
                  </a:lnTo>
                  <a:lnTo>
                    <a:pt x="604" y="27"/>
                  </a:lnTo>
                  <a:lnTo>
                    <a:pt x="602" y="29"/>
                  </a:lnTo>
                  <a:lnTo>
                    <a:pt x="602" y="25"/>
                  </a:lnTo>
                  <a:lnTo>
                    <a:pt x="604" y="23"/>
                  </a:lnTo>
                  <a:close/>
                  <a:moveTo>
                    <a:pt x="244" y="366"/>
                  </a:moveTo>
                  <a:lnTo>
                    <a:pt x="244" y="368"/>
                  </a:lnTo>
                  <a:lnTo>
                    <a:pt x="251" y="370"/>
                  </a:lnTo>
                  <a:lnTo>
                    <a:pt x="249" y="368"/>
                  </a:lnTo>
                  <a:lnTo>
                    <a:pt x="244" y="366"/>
                  </a:lnTo>
                  <a:close/>
                  <a:moveTo>
                    <a:pt x="284" y="361"/>
                  </a:moveTo>
                  <a:lnTo>
                    <a:pt x="282" y="363"/>
                  </a:lnTo>
                  <a:lnTo>
                    <a:pt x="282" y="364"/>
                  </a:lnTo>
                  <a:lnTo>
                    <a:pt x="284" y="366"/>
                  </a:lnTo>
                  <a:lnTo>
                    <a:pt x="286" y="366"/>
                  </a:lnTo>
                  <a:lnTo>
                    <a:pt x="288" y="364"/>
                  </a:lnTo>
                  <a:lnTo>
                    <a:pt x="288" y="363"/>
                  </a:lnTo>
                  <a:lnTo>
                    <a:pt x="288" y="361"/>
                  </a:lnTo>
                  <a:lnTo>
                    <a:pt x="284" y="361"/>
                  </a:lnTo>
                  <a:close/>
                  <a:moveTo>
                    <a:pt x="303" y="355"/>
                  </a:moveTo>
                  <a:lnTo>
                    <a:pt x="299" y="357"/>
                  </a:lnTo>
                  <a:lnTo>
                    <a:pt x="297" y="359"/>
                  </a:lnTo>
                  <a:lnTo>
                    <a:pt x="301" y="359"/>
                  </a:lnTo>
                  <a:lnTo>
                    <a:pt x="305" y="361"/>
                  </a:lnTo>
                  <a:lnTo>
                    <a:pt x="305" y="359"/>
                  </a:lnTo>
                  <a:lnTo>
                    <a:pt x="305" y="357"/>
                  </a:lnTo>
                  <a:lnTo>
                    <a:pt x="305" y="355"/>
                  </a:lnTo>
                  <a:lnTo>
                    <a:pt x="303" y="355"/>
                  </a:lnTo>
                  <a:close/>
                  <a:moveTo>
                    <a:pt x="332" y="338"/>
                  </a:moveTo>
                  <a:lnTo>
                    <a:pt x="332" y="340"/>
                  </a:lnTo>
                  <a:lnTo>
                    <a:pt x="326" y="341"/>
                  </a:lnTo>
                  <a:lnTo>
                    <a:pt x="324" y="347"/>
                  </a:lnTo>
                  <a:lnTo>
                    <a:pt x="324" y="349"/>
                  </a:lnTo>
                  <a:lnTo>
                    <a:pt x="324" y="353"/>
                  </a:lnTo>
                  <a:lnTo>
                    <a:pt x="320" y="353"/>
                  </a:lnTo>
                  <a:lnTo>
                    <a:pt x="316" y="355"/>
                  </a:lnTo>
                  <a:lnTo>
                    <a:pt x="316" y="357"/>
                  </a:lnTo>
                  <a:lnTo>
                    <a:pt x="316" y="361"/>
                  </a:lnTo>
                  <a:lnTo>
                    <a:pt x="320" y="361"/>
                  </a:lnTo>
                  <a:lnTo>
                    <a:pt x="326" y="363"/>
                  </a:lnTo>
                  <a:lnTo>
                    <a:pt x="326" y="361"/>
                  </a:lnTo>
                  <a:lnTo>
                    <a:pt x="330" y="359"/>
                  </a:lnTo>
                  <a:lnTo>
                    <a:pt x="330" y="363"/>
                  </a:lnTo>
                  <a:lnTo>
                    <a:pt x="330" y="366"/>
                  </a:lnTo>
                  <a:lnTo>
                    <a:pt x="336" y="370"/>
                  </a:lnTo>
                  <a:lnTo>
                    <a:pt x="341" y="372"/>
                  </a:lnTo>
                  <a:lnTo>
                    <a:pt x="343" y="368"/>
                  </a:lnTo>
                  <a:lnTo>
                    <a:pt x="343" y="366"/>
                  </a:lnTo>
                  <a:lnTo>
                    <a:pt x="347" y="366"/>
                  </a:lnTo>
                  <a:lnTo>
                    <a:pt x="349" y="368"/>
                  </a:lnTo>
                  <a:lnTo>
                    <a:pt x="364" y="364"/>
                  </a:lnTo>
                  <a:lnTo>
                    <a:pt x="362" y="363"/>
                  </a:lnTo>
                  <a:lnTo>
                    <a:pt x="359" y="363"/>
                  </a:lnTo>
                  <a:lnTo>
                    <a:pt x="359" y="355"/>
                  </a:lnTo>
                  <a:lnTo>
                    <a:pt x="359" y="349"/>
                  </a:lnTo>
                  <a:lnTo>
                    <a:pt x="355" y="345"/>
                  </a:lnTo>
                  <a:lnTo>
                    <a:pt x="347" y="341"/>
                  </a:lnTo>
                  <a:lnTo>
                    <a:pt x="338" y="338"/>
                  </a:lnTo>
                  <a:lnTo>
                    <a:pt x="332" y="338"/>
                  </a:lnTo>
                  <a:close/>
                  <a:moveTo>
                    <a:pt x="470" y="332"/>
                  </a:moveTo>
                  <a:lnTo>
                    <a:pt x="470" y="336"/>
                  </a:lnTo>
                  <a:lnTo>
                    <a:pt x="472" y="340"/>
                  </a:lnTo>
                  <a:lnTo>
                    <a:pt x="476" y="341"/>
                  </a:lnTo>
                  <a:lnTo>
                    <a:pt x="481" y="343"/>
                  </a:lnTo>
                  <a:lnTo>
                    <a:pt x="481" y="341"/>
                  </a:lnTo>
                  <a:lnTo>
                    <a:pt x="474" y="338"/>
                  </a:lnTo>
                  <a:lnTo>
                    <a:pt x="470" y="332"/>
                  </a:lnTo>
                  <a:close/>
                  <a:moveTo>
                    <a:pt x="299" y="317"/>
                  </a:moveTo>
                  <a:lnTo>
                    <a:pt x="297" y="318"/>
                  </a:lnTo>
                  <a:lnTo>
                    <a:pt x="295" y="320"/>
                  </a:lnTo>
                  <a:lnTo>
                    <a:pt x="295" y="324"/>
                  </a:lnTo>
                  <a:lnTo>
                    <a:pt x="299" y="324"/>
                  </a:lnTo>
                  <a:lnTo>
                    <a:pt x="299" y="322"/>
                  </a:lnTo>
                  <a:lnTo>
                    <a:pt x="301" y="320"/>
                  </a:lnTo>
                  <a:lnTo>
                    <a:pt x="301" y="317"/>
                  </a:lnTo>
                  <a:lnTo>
                    <a:pt x="299" y="317"/>
                  </a:lnTo>
                  <a:close/>
                  <a:moveTo>
                    <a:pt x="345" y="251"/>
                  </a:moveTo>
                  <a:lnTo>
                    <a:pt x="345" y="255"/>
                  </a:lnTo>
                  <a:lnTo>
                    <a:pt x="349" y="255"/>
                  </a:lnTo>
                  <a:lnTo>
                    <a:pt x="347" y="253"/>
                  </a:lnTo>
                  <a:lnTo>
                    <a:pt x="345" y="251"/>
                  </a:lnTo>
                  <a:close/>
                  <a:moveTo>
                    <a:pt x="126" y="247"/>
                  </a:moveTo>
                  <a:lnTo>
                    <a:pt x="119" y="255"/>
                  </a:lnTo>
                  <a:lnTo>
                    <a:pt x="113" y="261"/>
                  </a:lnTo>
                  <a:lnTo>
                    <a:pt x="105" y="261"/>
                  </a:lnTo>
                  <a:lnTo>
                    <a:pt x="100" y="261"/>
                  </a:lnTo>
                  <a:lnTo>
                    <a:pt x="94" y="263"/>
                  </a:lnTo>
                  <a:lnTo>
                    <a:pt x="92" y="267"/>
                  </a:lnTo>
                  <a:lnTo>
                    <a:pt x="88" y="267"/>
                  </a:lnTo>
                  <a:lnTo>
                    <a:pt x="86" y="267"/>
                  </a:lnTo>
                  <a:lnTo>
                    <a:pt x="82" y="274"/>
                  </a:lnTo>
                  <a:lnTo>
                    <a:pt x="84" y="280"/>
                  </a:lnTo>
                  <a:lnTo>
                    <a:pt x="82" y="280"/>
                  </a:lnTo>
                  <a:lnTo>
                    <a:pt x="75" y="286"/>
                  </a:lnTo>
                  <a:lnTo>
                    <a:pt x="69" y="293"/>
                  </a:lnTo>
                  <a:lnTo>
                    <a:pt x="65" y="293"/>
                  </a:lnTo>
                  <a:lnTo>
                    <a:pt x="67" y="297"/>
                  </a:lnTo>
                  <a:lnTo>
                    <a:pt x="73" y="299"/>
                  </a:lnTo>
                  <a:lnTo>
                    <a:pt x="80" y="299"/>
                  </a:lnTo>
                  <a:lnTo>
                    <a:pt x="80" y="297"/>
                  </a:lnTo>
                  <a:lnTo>
                    <a:pt x="84" y="295"/>
                  </a:lnTo>
                  <a:lnTo>
                    <a:pt x="84" y="297"/>
                  </a:lnTo>
                  <a:lnTo>
                    <a:pt x="88" y="301"/>
                  </a:lnTo>
                  <a:lnTo>
                    <a:pt x="80" y="303"/>
                  </a:lnTo>
                  <a:lnTo>
                    <a:pt x="80" y="305"/>
                  </a:lnTo>
                  <a:lnTo>
                    <a:pt x="86" y="305"/>
                  </a:lnTo>
                  <a:lnTo>
                    <a:pt x="92" y="305"/>
                  </a:lnTo>
                  <a:lnTo>
                    <a:pt x="92" y="301"/>
                  </a:lnTo>
                  <a:lnTo>
                    <a:pt x="92" y="299"/>
                  </a:lnTo>
                  <a:lnTo>
                    <a:pt x="105" y="299"/>
                  </a:lnTo>
                  <a:lnTo>
                    <a:pt x="123" y="297"/>
                  </a:lnTo>
                  <a:lnTo>
                    <a:pt x="125" y="301"/>
                  </a:lnTo>
                  <a:lnTo>
                    <a:pt x="111" y="301"/>
                  </a:lnTo>
                  <a:lnTo>
                    <a:pt x="100" y="305"/>
                  </a:lnTo>
                  <a:lnTo>
                    <a:pt x="98" y="309"/>
                  </a:lnTo>
                  <a:lnTo>
                    <a:pt x="90" y="311"/>
                  </a:lnTo>
                  <a:lnTo>
                    <a:pt x="84" y="311"/>
                  </a:lnTo>
                  <a:lnTo>
                    <a:pt x="84" y="313"/>
                  </a:lnTo>
                  <a:lnTo>
                    <a:pt x="84" y="317"/>
                  </a:lnTo>
                  <a:lnTo>
                    <a:pt x="86" y="317"/>
                  </a:lnTo>
                  <a:lnTo>
                    <a:pt x="88" y="318"/>
                  </a:lnTo>
                  <a:lnTo>
                    <a:pt x="105" y="318"/>
                  </a:lnTo>
                  <a:lnTo>
                    <a:pt x="126" y="318"/>
                  </a:lnTo>
                  <a:lnTo>
                    <a:pt x="130" y="317"/>
                  </a:lnTo>
                  <a:lnTo>
                    <a:pt x="136" y="315"/>
                  </a:lnTo>
                  <a:lnTo>
                    <a:pt x="138" y="317"/>
                  </a:lnTo>
                  <a:lnTo>
                    <a:pt x="142" y="318"/>
                  </a:lnTo>
                  <a:lnTo>
                    <a:pt x="148" y="313"/>
                  </a:lnTo>
                  <a:lnTo>
                    <a:pt x="149" y="315"/>
                  </a:lnTo>
                  <a:lnTo>
                    <a:pt x="153" y="318"/>
                  </a:lnTo>
                  <a:lnTo>
                    <a:pt x="159" y="318"/>
                  </a:lnTo>
                  <a:lnTo>
                    <a:pt x="167" y="317"/>
                  </a:lnTo>
                  <a:lnTo>
                    <a:pt x="161" y="322"/>
                  </a:lnTo>
                  <a:lnTo>
                    <a:pt x="157" y="328"/>
                  </a:lnTo>
                  <a:lnTo>
                    <a:pt x="142" y="328"/>
                  </a:lnTo>
                  <a:lnTo>
                    <a:pt x="126" y="326"/>
                  </a:lnTo>
                  <a:lnTo>
                    <a:pt x="121" y="328"/>
                  </a:lnTo>
                  <a:lnTo>
                    <a:pt x="117" y="332"/>
                  </a:lnTo>
                  <a:lnTo>
                    <a:pt x="107" y="332"/>
                  </a:lnTo>
                  <a:lnTo>
                    <a:pt x="98" y="332"/>
                  </a:lnTo>
                  <a:lnTo>
                    <a:pt x="98" y="338"/>
                  </a:lnTo>
                  <a:lnTo>
                    <a:pt x="98" y="345"/>
                  </a:lnTo>
                  <a:lnTo>
                    <a:pt x="101" y="345"/>
                  </a:lnTo>
                  <a:lnTo>
                    <a:pt x="105" y="347"/>
                  </a:lnTo>
                  <a:lnTo>
                    <a:pt x="105" y="351"/>
                  </a:lnTo>
                  <a:lnTo>
                    <a:pt x="119" y="353"/>
                  </a:lnTo>
                  <a:lnTo>
                    <a:pt x="134" y="357"/>
                  </a:lnTo>
                  <a:lnTo>
                    <a:pt x="134" y="363"/>
                  </a:lnTo>
                  <a:lnTo>
                    <a:pt x="134" y="368"/>
                  </a:lnTo>
                  <a:lnTo>
                    <a:pt x="138" y="366"/>
                  </a:lnTo>
                  <a:lnTo>
                    <a:pt x="142" y="366"/>
                  </a:lnTo>
                  <a:lnTo>
                    <a:pt x="142" y="370"/>
                  </a:lnTo>
                  <a:lnTo>
                    <a:pt x="167" y="368"/>
                  </a:lnTo>
                  <a:lnTo>
                    <a:pt x="190" y="364"/>
                  </a:lnTo>
                  <a:lnTo>
                    <a:pt x="192" y="361"/>
                  </a:lnTo>
                  <a:lnTo>
                    <a:pt x="199" y="357"/>
                  </a:lnTo>
                  <a:lnTo>
                    <a:pt x="207" y="355"/>
                  </a:lnTo>
                  <a:lnTo>
                    <a:pt x="211" y="355"/>
                  </a:lnTo>
                  <a:lnTo>
                    <a:pt x="215" y="355"/>
                  </a:lnTo>
                  <a:lnTo>
                    <a:pt x="222" y="347"/>
                  </a:lnTo>
                  <a:lnTo>
                    <a:pt x="232" y="340"/>
                  </a:lnTo>
                  <a:lnTo>
                    <a:pt x="234" y="340"/>
                  </a:lnTo>
                  <a:lnTo>
                    <a:pt x="238" y="340"/>
                  </a:lnTo>
                  <a:lnTo>
                    <a:pt x="236" y="345"/>
                  </a:lnTo>
                  <a:lnTo>
                    <a:pt x="234" y="349"/>
                  </a:lnTo>
                  <a:lnTo>
                    <a:pt x="240" y="351"/>
                  </a:lnTo>
                  <a:lnTo>
                    <a:pt x="247" y="353"/>
                  </a:lnTo>
                  <a:lnTo>
                    <a:pt x="247" y="355"/>
                  </a:lnTo>
                  <a:lnTo>
                    <a:pt x="247" y="359"/>
                  </a:lnTo>
                  <a:lnTo>
                    <a:pt x="251" y="357"/>
                  </a:lnTo>
                  <a:lnTo>
                    <a:pt x="255" y="355"/>
                  </a:lnTo>
                  <a:lnTo>
                    <a:pt x="257" y="359"/>
                  </a:lnTo>
                  <a:lnTo>
                    <a:pt x="261" y="359"/>
                  </a:lnTo>
                  <a:lnTo>
                    <a:pt x="267" y="359"/>
                  </a:lnTo>
                  <a:lnTo>
                    <a:pt x="267" y="361"/>
                  </a:lnTo>
                  <a:lnTo>
                    <a:pt x="270" y="359"/>
                  </a:lnTo>
                  <a:lnTo>
                    <a:pt x="272" y="357"/>
                  </a:lnTo>
                  <a:lnTo>
                    <a:pt x="278" y="357"/>
                  </a:lnTo>
                  <a:lnTo>
                    <a:pt x="286" y="357"/>
                  </a:lnTo>
                  <a:lnTo>
                    <a:pt x="288" y="353"/>
                  </a:lnTo>
                  <a:lnTo>
                    <a:pt x="290" y="351"/>
                  </a:lnTo>
                  <a:lnTo>
                    <a:pt x="284" y="347"/>
                  </a:lnTo>
                  <a:lnTo>
                    <a:pt x="280" y="345"/>
                  </a:lnTo>
                  <a:lnTo>
                    <a:pt x="278" y="347"/>
                  </a:lnTo>
                  <a:lnTo>
                    <a:pt x="278" y="349"/>
                  </a:lnTo>
                  <a:lnTo>
                    <a:pt x="272" y="349"/>
                  </a:lnTo>
                  <a:lnTo>
                    <a:pt x="270" y="349"/>
                  </a:lnTo>
                  <a:lnTo>
                    <a:pt x="268" y="345"/>
                  </a:lnTo>
                  <a:lnTo>
                    <a:pt x="268" y="343"/>
                  </a:lnTo>
                  <a:lnTo>
                    <a:pt x="265" y="341"/>
                  </a:lnTo>
                  <a:lnTo>
                    <a:pt x="265" y="341"/>
                  </a:lnTo>
                  <a:lnTo>
                    <a:pt x="267" y="341"/>
                  </a:lnTo>
                  <a:lnTo>
                    <a:pt x="270" y="341"/>
                  </a:lnTo>
                  <a:lnTo>
                    <a:pt x="278" y="341"/>
                  </a:lnTo>
                  <a:lnTo>
                    <a:pt x="286" y="343"/>
                  </a:lnTo>
                  <a:lnTo>
                    <a:pt x="286" y="343"/>
                  </a:lnTo>
                  <a:lnTo>
                    <a:pt x="282" y="341"/>
                  </a:lnTo>
                  <a:lnTo>
                    <a:pt x="282" y="338"/>
                  </a:lnTo>
                  <a:lnTo>
                    <a:pt x="286" y="336"/>
                  </a:lnTo>
                  <a:lnTo>
                    <a:pt x="290" y="336"/>
                  </a:lnTo>
                  <a:lnTo>
                    <a:pt x="290" y="340"/>
                  </a:lnTo>
                  <a:lnTo>
                    <a:pt x="291" y="340"/>
                  </a:lnTo>
                  <a:lnTo>
                    <a:pt x="295" y="340"/>
                  </a:lnTo>
                  <a:lnTo>
                    <a:pt x="295" y="341"/>
                  </a:lnTo>
                  <a:lnTo>
                    <a:pt x="295" y="345"/>
                  </a:lnTo>
                  <a:lnTo>
                    <a:pt x="299" y="345"/>
                  </a:lnTo>
                  <a:lnTo>
                    <a:pt x="301" y="343"/>
                  </a:lnTo>
                  <a:lnTo>
                    <a:pt x="301" y="340"/>
                  </a:lnTo>
                  <a:lnTo>
                    <a:pt x="299" y="340"/>
                  </a:lnTo>
                  <a:lnTo>
                    <a:pt x="301" y="334"/>
                  </a:lnTo>
                  <a:lnTo>
                    <a:pt x="299" y="328"/>
                  </a:lnTo>
                  <a:lnTo>
                    <a:pt x="290" y="326"/>
                  </a:lnTo>
                  <a:lnTo>
                    <a:pt x="282" y="326"/>
                  </a:lnTo>
                  <a:lnTo>
                    <a:pt x="280" y="326"/>
                  </a:lnTo>
                  <a:lnTo>
                    <a:pt x="276" y="326"/>
                  </a:lnTo>
                  <a:lnTo>
                    <a:pt x="274" y="324"/>
                  </a:lnTo>
                  <a:lnTo>
                    <a:pt x="272" y="320"/>
                  </a:lnTo>
                  <a:lnTo>
                    <a:pt x="272" y="317"/>
                  </a:lnTo>
                  <a:lnTo>
                    <a:pt x="272" y="315"/>
                  </a:lnTo>
                  <a:lnTo>
                    <a:pt x="268" y="315"/>
                  </a:lnTo>
                  <a:lnTo>
                    <a:pt x="270" y="320"/>
                  </a:lnTo>
                  <a:lnTo>
                    <a:pt x="270" y="322"/>
                  </a:lnTo>
                  <a:lnTo>
                    <a:pt x="268" y="322"/>
                  </a:lnTo>
                  <a:lnTo>
                    <a:pt x="268" y="320"/>
                  </a:lnTo>
                  <a:lnTo>
                    <a:pt x="263" y="318"/>
                  </a:lnTo>
                  <a:lnTo>
                    <a:pt x="259" y="318"/>
                  </a:lnTo>
                  <a:lnTo>
                    <a:pt x="259" y="315"/>
                  </a:lnTo>
                  <a:lnTo>
                    <a:pt x="253" y="307"/>
                  </a:lnTo>
                  <a:lnTo>
                    <a:pt x="251" y="299"/>
                  </a:lnTo>
                  <a:lnTo>
                    <a:pt x="247" y="297"/>
                  </a:lnTo>
                  <a:lnTo>
                    <a:pt x="245" y="297"/>
                  </a:lnTo>
                  <a:lnTo>
                    <a:pt x="242" y="290"/>
                  </a:lnTo>
                  <a:lnTo>
                    <a:pt x="240" y="282"/>
                  </a:lnTo>
                  <a:lnTo>
                    <a:pt x="240" y="280"/>
                  </a:lnTo>
                  <a:lnTo>
                    <a:pt x="236" y="280"/>
                  </a:lnTo>
                  <a:lnTo>
                    <a:pt x="232" y="280"/>
                  </a:lnTo>
                  <a:lnTo>
                    <a:pt x="232" y="278"/>
                  </a:lnTo>
                  <a:lnTo>
                    <a:pt x="236" y="276"/>
                  </a:lnTo>
                  <a:lnTo>
                    <a:pt x="236" y="272"/>
                  </a:lnTo>
                  <a:lnTo>
                    <a:pt x="236" y="269"/>
                  </a:lnTo>
                  <a:lnTo>
                    <a:pt x="226" y="259"/>
                  </a:lnTo>
                  <a:lnTo>
                    <a:pt x="219" y="249"/>
                  </a:lnTo>
                  <a:lnTo>
                    <a:pt x="213" y="253"/>
                  </a:lnTo>
                  <a:lnTo>
                    <a:pt x="213" y="265"/>
                  </a:lnTo>
                  <a:lnTo>
                    <a:pt x="215" y="270"/>
                  </a:lnTo>
                  <a:lnTo>
                    <a:pt x="220" y="274"/>
                  </a:lnTo>
                  <a:lnTo>
                    <a:pt x="232" y="276"/>
                  </a:lnTo>
                  <a:lnTo>
                    <a:pt x="230" y="278"/>
                  </a:lnTo>
                  <a:lnTo>
                    <a:pt x="230" y="280"/>
                  </a:lnTo>
                  <a:lnTo>
                    <a:pt x="226" y="278"/>
                  </a:lnTo>
                  <a:lnTo>
                    <a:pt x="224" y="278"/>
                  </a:lnTo>
                  <a:lnTo>
                    <a:pt x="222" y="280"/>
                  </a:lnTo>
                  <a:lnTo>
                    <a:pt x="219" y="282"/>
                  </a:lnTo>
                  <a:lnTo>
                    <a:pt x="217" y="280"/>
                  </a:lnTo>
                  <a:lnTo>
                    <a:pt x="215" y="278"/>
                  </a:lnTo>
                  <a:lnTo>
                    <a:pt x="213" y="280"/>
                  </a:lnTo>
                  <a:lnTo>
                    <a:pt x="213" y="284"/>
                  </a:lnTo>
                  <a:lnTo>
                    <a:pt x="209" y="288"/>
                  </a:lnTo>
                  <a:lnTo>
                    <a:pt x="209" y="292"/>
                  </a:lnTo>
                  <a:lnTo>
                    <a:pt x="205" y="292"/>
                  </a:lnTo>
                  <a:lnTo>
                    <a:pt x="201" y="293"/>
                  </a:lnTo>
                  <a:lnTo>
                    <a:pt x="201" y="290"/>
                  </a:lnTo>
                  <a:lnTo>
                    <a:pt x="201" y="288"/>
                  </a:lnTo>
                  <a:lnTo>
                    <a:pt x="203" y="282"/>
                  </a:lnTo>
                  <a:lnTo>
                    <a:pt x="205" y="278"/>
                  </a:lnTo>
                  <a:lnTo>
                    <a:pt x="207" y="272"/>
                  </a:lnTo>
                  <a:lnTo>
                    <a:pt x="201" y="270"/>
                  </a:lnTo>
                  <a:lnTo>
                    <a:pt x="199" y="265"/>
                  </a:lnTo>
                  <a:lnTo>
                    <a:pt x="197" y="261"/>
                  </a:lnTo>
                  <a:lnTo>
                    <a:pt x="196" y="261"/>
                  </a:lnTo>
                  <a:lnTo>
                    <a:pt x="194" y="263"/>
                  </a:lnTo>
                  <a:lnTo>
                    <a:pt x="190" y="261"/>
                  </a:lnTo>
                  <a:lnTo>
                    <a:pt x="188" y="259"/>
                  </a:lnTo>
                  <a:lnTo>
                    <a:pt x="184" y="265"/>
                  </a:lnTo>
                  <a:lnTo>
                    <a:pt x="182" y="272"/>
                  </a:lnTo>
                  <a:lnTo>
                    <a:pt x="178" y="272"/>
                  </a:lnTo>
                  <a:lnTo>
                    <a:pt x="176" y="272"/>
                  </a:lnTo>
                  <a:lnTo>
                    <a:pt x="171" y="263"/>
                  </a:lnTo>
                  <a:lnTo>
                    <a:pt x="163" y="257"/>
                  </a:lnTo>
                  <a:lnTo>
                    <a:pt x="159" y="257"/>
                  </a:lnTo>
                  <a:lnTo>
                    <a:pt x="155" y="257"/>
                  </a:lnTo>
                  <a:lnTo>
                    <a:pt x="155" y="269"/>
                  </a:lnTo>
                  <a:lnTo>
                    <a:pt x="157" y="280"/>
                  </a:lnTo>
                  <a:lnTo>
                    <a:pt x="151" y="282"/>
                  </a:lnTo>
                  <a:lnTo>
                    <a:pt x="144" y="276"/>
                  </a:lnTo>
                  <a:lnTo>
                    <a:pt x="136" y="272"/>
                  </a:lnTo>
                  <a:lnTo>
                    <a:pt x="136" y="261"/>
                  </a:lnTo>
                  <a:lnTo>
                    <a:pt x="136" y="249"/>
                  </a:lnTo>
                  <a:lnTo>
                    <a:pt x="130" y="247"/>
                  </a:lnTo>
                  <a:lnTo>
                    <a:pt x="126" y="247"/>
                  </a:lnTo>
                  <a:close/>
                  <a:moveTo>
                    <a:pt x="324" y="240"/>
                  </a:moveTo>
                  <a:lnTo>
                    <a:pt x="326" y="240"/>
                  </a:lnTo>
                  <a:lnTo>
                    <a:pt x="326" y="240"/>
                  </a:lnTo>
                  <a:lnTo>
                    <a:pt x="324" y="242"/>
                  </a:lnTo>
                  <a:lnTo>
                    <a:pt x="324" y="244"/>
                  </a:lnTo>
                  <a:lnTo>
                    <a:pt x="320" y="244"/>
                  </a:lnTo>
                  <a:lnTo>
                    <a:pt x="320" y="242"/>
                  </a:lnTo>
                  <a:lnTo>
                    <a:pt x="322" y="240"/>
                  </a:lnTo>
                  <a:lnTo>
                    <a:pt x="324" y="240"/>
                  </a:lnTo>
                  <a:close/>
                  <a:moveTo>
                    <a:pt x="328" y="230"/>
                  </a:moveTo>
                  <a:lnTo>
                    <a:pt x="328" y="234"/>
                  </a:lnTo>
                  <a:lnTo>
                    <a:pt x="318" y="236"/>
                  </a:lnTo>
                  <a:lnTo>
                    <a:pt x="311" y="240"/>
                  </a:lnTo>
                  <a:lnTo>
                    <a:pt x="313" y="242"/>
                  </a:lnTo>
                  <a:lnTo>
                    <a:pt x="315" y="244"/>
                  </a:lnTo>
                  <a:lnTo>
                    <a:pt x="303" y="242"/>
                  </a:lnTo>
                  <a:lnTo>
                    <a:pt x="299" y="242"/>
                  </a:lnTo>
                  <a:lnTo>
                    <a:pt x="295" y="244"/>
                  </a:lnTo>
                  <a:lnTo>
                    <a:pt x="291" y="246"/>
                  </a:lnTo>
                  <a:lnTo>
                    <a:pt x="291" y="249"/>
                  </a:lnTo>
                  <a:lnTo>
                    <a:pt x="290" y="251"/>
                  </a:lnTo>
                  <a:lnTo>
                    <a:pt x="291" y="255"/>
                  </a:lnTo>
                  <a:lnTo>
                    <a:pt x="297" y="257"/>
                  </a:lnTo>
                  <a:lnTo>
                    <a:pt x="305" y="257"/>
                  </a:lnTo>
                  <a:lnTo>
                    <a:pt x="305" y="261"/>
                  </a:lnTo>
                  <a:lnTo>
                    <a:pt x="305" y="265"/>
                  </a:lnTo>
                  <a:lnTo>
                    <a:pt x="303" y="267"/>
                  </a:lnTo>
                  <a:lnTo>
                    <a:pt x="301" y="270"/>
                  </a:lnTo>
                  <a:lnTo>
                    <a:pt x="291" y="269"/>
                  </a:lnTo>
                  <a:lnTo>
                    <a:pt x="282" y="267"/>
                  </a:lnTo>
                  <a:lnTo>
                    <a:pt x="280" y="261"/>
                  </a:lnTo>
                  <a:lnTo>
                    <a:pt x="276" y="263"/>
                  </a:lnTo>
                  <a:lnTo>
                    <a:pt x="272" y="263"/>
                  </a:lnTo>
                  <a:lnTo>
                    <a:pt x="272" y="269"/>
                  </a:lnTo>
                  <a:lnTo>
                    <a:pt x="274" y="272"/>
                  </a:lnTo>
                  <a:lnTo>
                    <a:pt x="276" y="274"/>
                  </a:lnTo>
                  <a:lnTo>
                    <a:pt x="280" y="278"/>
                  </a:lnTo>
                  <a:lnTo>
                    <a:pt x="286" y="282"/>
                  </a:lnTo>
                  <a:lnTo>
                    <a:pt x="288" y="282"/>
                  </a:lnTo>
                  <a:lnTo>
                    <a:pt x="290" y="280"/>
                  </a:lnTo>
                  <a:lnTo>
                    <a:pt x="295" y="278"/>
                  </a:lnTo>
                  <a:lnTo>
                    <a:pt x="297" y="282"/>
                  </a:lnTo>
                  <a:lnTo>
                    <a:pt x="301" y="288"/>
                  </a:lnTo>
                  <a:lnTo>
                    <a:pt x="305" y="288"/>
                  </a:lnTo>
                  <a:lnTo>
                    <a:pt x="311" y="290"/>
                  </a:lnTo>
                  <a:lnTo>
                    <a:pt x="313" y="297"/>
                  </a:lnTo>
                  <a:lnTo>
                    <a:pt x="316" y="305"/>
                  </a:lnTo>
                  <a:lnTo>
                    <a:pt x="318" y="305"/>
                  </a:lnTo>
                  <a:lnTo>
                    <a:pt x="322" y="307"/>
                  </a:lnTo>
                  <a:lnTo>
                    <a:pt x="328" y="301"/>
                  </a:lnTo>
                  <a:lnTo>
                    <a:pt x="338" y="297"/>
                  </a:lnTo>
                  <a:lnTo>
                    <a:pt x="339" y="293"/>
                  </a:lnTo>
                  <a:lnTo>
                    <a:pt x="345" y="292"/>
                  </a:lnTo>
                  <a:lnTo>
                    <a:pt x="351" y="292"/>
                  </a:lnTo>
                  <a:lnTo>
                    <a:pt x="353" y="288"/>
                  </a:lnTo>
                  <a:lnTo>
                    <a:pt x="355" y="286"/>
                  </a:lnTo>
                  <a:lnTo>
                    <a:pt x="353" y="276"/>
                  </a:lnTo>
                  <a:lnTo>
                    <a:pt x="353" y="270"/>
                  </a:lnTo>
                  <a:lnTo>
                    <a:pt x="355" y="269"/>
                  </a:lnTo>
                  <a:lnTo>
                    <a:pt x="353" y="269"/>
                  </a:lnTo>
                  <a:lnTo>
                    <a:pt x="351" y="267"/>
                  </a:lnTo>
                  <a:lnTo>
                    <a:pt x="349" y="267"/>
                  </a:lnTo>
                  <a:lnTo>
                    <a:pt x="345" y="269"/>
                  </a:lnTo>
                  <a:lnTo>
                    <a:pt x="343" y="272"/>
                  </a:lnTo>
                  <a:lnTo>
                    <a:pt x="339" y="265"/>
                  </a:lnTo>
                  <a:lnTo>
                    <a:pt x="339" y="263"/>
                  </a:lnTo>
                  <a:lnTo>
                    <a:pt x="338" y="261"/>
                  </a:lnTo>
                  <a:lnTo>
                    <a:pt x="332" y="261"/>
                  </a:lnTo>
                  <a:lnTo>
                    <a:pt x="330" y="257"/>
                  </a:lnTo>
                  <a:lnTo>
                    <a:pt x="330" y="253"/>
                  </a:lnTo>
                  <a:lnTo>
                    <a:pt x="339" y="251"/>
                  </a:lnTo>
                  <a:lnTo>
                    <a:pt x="341" y="249"/>
                  </a:lnTo>
                  <a:lnTo>
                    <a:pt x="339" y="246"/>
                  </a:lnTo>
                  <a:lnTo>
                    <a:pt x="336" y="240"/>
                  </a:lnTo>
                  <a:lnTo>
                    <a:pt x="330" y="240"/>
                  </a:lnTo>
                  <a:lnTo>
                    <a:pt x="328" y="238"/>
                  </a:lnTo>
                  <a:lnTo>
                    <a:pt x="330" y="236"/>
                  </a:lnTo>
                  <a:lnTo>
                    <a:pt x="332" y="234"/>
                  </a:lnTo>
                  <a:lnTo>
                    <a:pt x="334" y="232"/>
                  </a:lnTo>
                  <a:lnTo>
                    <a:pt x="334" y="230"/>
                  </a:lnTo>
                  <a:lnTo>
                    <a:pt x="332" y="228"/>
                  </a:lnTo>
                  <a:lnTo>
                    <a:pt x="328" y="230"/>
                  </a:lnTo>
                  <a:close/>
                  <a:moveTo>
                    <a:pt x="42" y="222"/>
                  </a:moveTo>
                  <a:lnTo>
                    <a:pt x="36" y="224"/>
                  </a:lnTo>
                  <a:lnTo>
                    <a:pt x="32" y="228"/>
                  </a:lnTo>
                  <a:lnTo>
                    <a:pt x="17" y="232"/>
                  </a:lnTo>
                  <a:lnTo>
                    <a:pt x="6" y="236"/>
                  </a:lnTo>
                  <a:lnTo>
                    <a:pt x="6" y="251"/>
                  </a:lnTo>
                  <a:lnTo>
                    <a:pt x="9" y="263"/>
                  </a:lnTo>
                  <a:lnTo>
                    <a:pt x="6" y="265"/>
                  </a:lnTo>
                  <a:lnTo>
                    <a:pt x="4" y="265"/>
                  </a:lnTo>
                  <a:lnTo>
                    <a:pt x="4" y="269"/>
                  </a:lnTo>
                  <a:lnTo>
                    <a:pt x="7" y="272"/>
                  </a:lnTo>
                  <a:lnTo>
                    <a:pt x="4" y="278"/>
                  </a:lnTo>
                  <a:lnTo>
                    <a:pt x="0" y="290"/>
                  </a:lnTo>
                  <a:lnTo>
                    <a:pt x="6" y="293"/>
                  </a:lnTo>
                  <a:lnTo>
                    <a:pt x="11" y="297"/>
                  </a:lnTo>
                  <a:lnTo>
                    <a:pt x="13" y="303"/>
                  </a:lnTo>
                  <a:lnTo>
                    <a:pt x="17" y="309"/>
                  </a:lnTo>
                  <a:lnTo>
                    <a:pt x="21" y="309"/>
                  </a:lnTo>
                  <a:lnTo>
                    <a:pt x="27" y="309"/>
                  </a:lnTo>
                  <a:lnTo>
                    <a:pt x="30" y="301"/>
                  </a:lnTo>
                  <a:lnTo>
                    <a:pt x="36" y="295"/>
                  </a:lnTo>
                  <a:lnTo>
                    <a:pt x="38" y="295"/>
                  </a:lnTo>
                  <a:lnTo>
                    <a:pt x="38" y="297"/>
                  </a:lnTo>
                  <a:lnTo>
                    <a:pt x="40" y="297"/>
                  </a:lnTo>
                  <a:lnTo>
                    <a:pt x="40" y="299"/>
                  </a:lnTo>
                  <a:lnTo>
                    <a:pt x="46" y="297"/>
                  </a:lnTo>
                  <a:lnTo>
                    <a:pt x="52" y="297"/>
                  </a:lnTo>
                  <a:lnTo>
                    <a:pt x="54" y="297"/>
                  </a:lnTo>
                  <a:lnTo>
                    <a:pt x="57" y="297"/>
                  </a:lnTo>
                  <a:lnTo>
                    <a:pt x="61" y="290"/>
                  </a:lnTo>
                  <a:lnTo>
                    <a:pt x="63" y="280"/>
                  </a:lnTo>
                  <a:lnTo>
                    <a:pt x="69" y="272"/>
                  </a:lnTo>
                  <a:lnTo>
                    <a:pt x="82" y="263"/>
                  </a:lnTo>
                  <a:lnTo>
                    <a:pt x="98" y="255"/>
                  </a:lnTo>
                  <a:lnTo>
                    <a:pt x="109" y="251"/>
                  </a:lnTo>
                  <a:lnTo>
                    <a:pt x="111" y="253"/>
                  </a:lnTo>
                  <a:lnTo>
                    <a:pt x="115" y="253"/>
                  </a:lnTo>
                  <a:lnTo>
                    <a:pt x="115" y="251"/>
                  </a:lnTo>
                  <a:lnTo>
                    <a:pt x="119" y="249"/>
                  </a:lnTo>
                  <a:lnTo>
                    <a:pt x="119" y="246"/>
                  </a:lnTo>
                  <a:lnTo>
                    <a:pt x="115" y="244"/>
                  </a:lnTo>
                  <a:lnTo>
                    <a:pt x="111" y="244"/>
                  </a:lnTo>
                  <a:lnTo>
                    <a:pt x="107" y="240"/>
                  </a:lnTo>
                  <a:lnTo>
                    <a:pt x="105" y="236"/>
                  </a:lnTo>
                  <a:lnTo>
                    <a:pt x="84" y="234"/>
                  </a:lnTo>
                  <a:lnTo>
                    <a:pt x="71" y="236"/>
                  </a:lnTo>
                  <a:lnTo>
                    <a:pt x="67" y="232"/>
                  </a:lnTo>
                  <a:lnTo>
                    <a:pt x="55" y="228"/>
                  </a:lnTo>
                  <a:lnTo>
                    <a:pt x="46" y="226"/>
                  </a:lnTo>
                  <a:lnTo>
                    <a:pt x="44" y="224"/>
                  </a:lnTo>
                  <a:lnTo>
                    <a:pt x="44" y="222"/>
                  </a:lnTo>
                  <a:lnTo>
                    <a:pt x="42" y="222"/>
                  </a:lnTo>
                  <a:close/>
                  <a:moveTo>
                    <a:pt x="338" y="221"/>
                  </a:moveTo>
                  <a:lnTo>
                    <a:pt x="336" y="221"/>
                  </a:lnTo>
                  <a:lnTo>
                    <a:pt x="336" y="222"/>
                  </a:lnTo>
                  <a:lnTo>
                    <a:pt x="336" y="222"/>
                  </a:lnTo>
                  <a:lnTo>
                    <a:pt x="339" y="224"/>
                  </a:lnTo>
                  <a:lnTo>
                    <a:pt x="339" y="221"/>
                  </a:lnTo>
                  <a:lnTo>
                    <a:pt x="338" y="221"/>
                  </a:lnTo>
                  <a:close/>
                  <a:moveTo>
                    <a:pt x="257" y="203"/>
                  </a:moveTo>
                  <a:lnTo>
                    <a:pt x="257" y="207"/>
                  </a:lnTo>
                  <a:lnTo>
                    <a:pt x="257" y="213"/>
                  </a:lnTo>
                  <a:lnTo>
                    <a:pt x="259" y="213"/>
                  </a:lnTo>
                  <a:lnTo>
                    <a:pt x="259" y="209"/>
                  </a:lnTo>
                  <a:lnTo>
                    <a:pt x="259" y="205"/>
                  </a:lnTo>
                  <a:lnTo>
                    <a:pt x="257" y="203"/>
                  </a:lnTo>
                  <a:close/>
                  <a:moveTo>
                    <a:pt x="364" y="196"/>
                  </a:moveTo>
                  <a:lnTo>
                    <a:pt x="361" y="199"/>
                  </a:lnTo>
                  <a:lnTo>
                    <a:pt x="361" y="205"/>
                  </a:lnTo>
                  <a:lnTo>
                    <a:pt x="357" y="205"/>
                  </a:lnTo>
                  <a:lnTo>
                    <a:pt x="355" y="211"/>
                  </a:lnTo>
                  <a:lnTo>
                    <a:pt x="353" y="217"/>
                  </a:lnTo>
                  <a:lnTo>
                    <a:pt x="357" y="217"/>
                  </a:lnTo>
                  <a:lnTo>
                    <a:pt x="361" y="217"/>
                  </a:lnTo>
                  <a:lnTo>
                    <a:pt x="362" y="221"/>
                  </a:lnTo>
                  <a:lnTo>
                    <a:pt x="368" y="222"/>
                  </a:lnTo>
                  <a:lnTo>
                    <a:pt x="376" y="222"/>
                  </a:lnTo>
                  <a:lnTo>
                    <a:pt x="376" y="224"/>
                  </a:lnTo>
                  <a:lnTo>
                    <a:pt x="380" y="226"/>
                  </a:lnTo>
                  <a:lnTo>
                    <a:pt x="382" y="221"/>
                  </a:lnTo>
                  <a:lnTo>
                    <a:pt x="386" y="217"/>
                  </a:lnTo>
                  <a:lnTo>
                    <a:pt x="386" y="209"/>
                  </a:lnTo>
                  <a:lnTo>
                    <a:pt x="384" y="205"/>
                  </a:lnTo>
                  <a:lnTo>
                    <a:pt x="380" y="199"/>
                  </a:lnTo>
                  <a:lnTo>
                    <a:pt x="378" y="196"/>
                  </a:lnTo>
                  <a:lnTo>
                    <a:pt x="370" y="196"/>
                  </a:lnTo>
                  <a:lnTo>
                    <a:pt x="368" y="198"/>
                  </a:lnTo>
                  <a:lnTo>
                    <a:pt x="366" y="196"/>
                  </a:lnTo>
                  <a:lnTo>
                    <a:pt x="364" y="196"/>
                  </a:lnTo>
                  <a:close/>
                  <a:moveTo>
                    <a:pt x="357" y="194"/>
                  </a:moveTo>
                  <a:lnTo>
                    <a:pt x="355" y="196"/>
                  </a:lnTo>
                  <a:lnTo>
                    <a:pt x="355" y="198"/>
                  </a:lnTo>
                  <a:lnTo>
                    <a:pt x="351" y="198"/>
                  </a:lnTo>
                  <a:lnTo>
                    <a:pt x="349" y="198"/>
                  </a:lnTo>
                  <a:lnTo>
                    <a:pt x="347" y="199"/>
                  </a:lnTo>
                  <a:lnTo>
                    <a:pt x="349" y="201"/>
                  </a:lnTo>
                  <a:lnTo>
                    <a:pt x="349" y="203"/>
                  </a:lnTo>
                  <a:lnTo>
                    <a:pt x="351" y="203"/>
                  </a:lnTo>
                  <a:lnTo>
                    <a:pt x="353" y="201"/>
                  </a:lnTo>
                  <a:lnTo>
                    <a:pt x="357" y="198"/>
                  </a:lnTo>
                  <a:lnTo>
                    <a:pt x="359" y="196"/>
                  </a:lnTo>
                  <a:lnTo>
                    <a:pt x="359" y="194"/>
                  </a:lnTo>
                  <a:lnTo>
                    <a:pt x="359" y="194"/>
                  </a:lnTo>
                  <a:lnTo>
                    <a:pt x="357" y="194"/>
                  </a:lnTo>
                  <a:close/>
                  <a:moveTo>
                    <a:pt x="84" y="184"/>
                  </a:moveTo>
                  <a:lnTo>
                    <a:pt x="82" y="188"/>
                  </a:lnTo>
                  <a:lnTo>
                    <a:pt x="82" y="192"/>
                  </a:lnTo>
                  <a:lnTo>
                    <a:pt x="77" y="194"/>
                  </a:lnTo>
                  <a:lnTo>
                    <a:pt x="73" y="198"/>
                  </a:lnTo>
                  <a:lnTo>
                    <a:pt x="71" y="201"/>
                  </a:lnTo>
                  <a:lnTo>
                    <a:pt x="73" y="205"/>
                  </a:lnTo>
                  <a:lnTo>
                    <a:pt x="77" y="205"/>
                  </a:lnTo>
                  <a:lnTo>
                    <a:pt x="82" y="205"/>
                  </a:lnTo>
                  <a:lnTo>
                    <a:pt x="82" y="201"/>
                  </a:lnTo>
                  <a:lnTo>
                    <a:pt x="86" y="194"/>
                  </a:lnTo>
                  <a:lnTo>
                    <a:pt x="86" y="188"/>
                  </a:lnTo>
                  <a:lnTo>
                    <a:pt x="88" y="186"/>
                  </a:lnTo>
                  <a:lnTo>
                    <a:pt x="86" y="184"/>
                  </a:lnTo>
                  <a:lnTo>
                    <a:pt x="84" y="184"/>
                  </a:lnTo>
                  <a:close/>
                  <a:moveTo>
                    <a:pt x="109" y="174"/>
                  </a:moveTo>
                  <a:lnTo>
                    <a:pt x="109" y="180"/>
                  </a:lnTo>
                  <a:lnTo>
                    <a:pt x="113" y="180"/>
                  </a:lnTo>
                  <a:lnTo>
                    <a:pt x="111" y="176"/>
                  </a:lnTo>
                  <a:lnTo>
                    <a:pt x="109" y="174"/>
                  </a:lnTo>
                  <a:close/>
                  <a:moveTo>
                    <a:pt x="516" y="167"/>
                  </a:moveTo>
                  <a:lnTo>
                    <a:pt x="518" y="169"/>
                  </a:lnTo>
                  <a:lnTo>
                    <a:pt x="520" y="173"/>
                  </a:lnTo>
                  <a:lnTo>
                    <a:pt x="520" y="174"/>
                  </a:lnTo>
                  <a:lnTo>
                    <a:pt x="518" y="174"/>
                  </a:lnTo>
                  <a:lnTo>
                    <a:pt x="514" y="169"/>
                  </a:lnTo>
                  <a:lnTo>
                    <a:pt x="516" y="167"/>
                  </a:lnTo>
                  <a:close/>
                  <a:moveTo>
                    <a:pt x="424" y="165"/>
                  </a:moveTo>
                  <a:lnTo>
                    <a:pt x="422" y="167"/>
                  </a:lnTo>
                  <a:lnTo>
                    <a:pt x="420" y="167"/>
                  </a:lnTo>
                  <a:lnTo>
                    <a:pt x="422" y="171"/>
                  </a:lnTo>
                  <a:lnTo>
                    <a:pt x="426" y="174"/>
                  </a:lnTo>
                  <a:lnTo>
                    <a:pt x="428" y="174"/>
                  </a:lnTo>
                  <a:lnTo>
                    <a:pt x="430" y="171"/>
                  </a:lnTo>
                  <a:lnTo>
                    <a:pt x="430" y="169"/>
                  </a:lnTo>
                  <a:lnTo>
                    <a:pt x="430" y="165"/>
                  </a:lnTo>
                  <a:lnTo>
                    <a:pt x="426" y="165"/>
                  </a:lnTo>
                  <a:lnTo>
                    <a:pt x="424" y="165"/>
                  </a:lnTo>
                  <a:close/>
                  <a:moveTo>
                    <a:pt x="257" y="165"/>
                  </a:moveTo>
                  <a:lnTo>
                    <a:pt x="253" y="169"/>
                  </a:lnTo>
                  <a:lnTo>
                    <a:pt x="253" y="173"/>
                  </a:lnTo>
                  <a:lnTo>
                    <a:pt x="255" y="174"/>
                  </a:lnTo>
                  <a:lnTo>
                    <a:pt x="255" y="176"/>
                  </a:lnTo>
                  <a:lnTo>
                    <a:pt x="255" y="176"/>
                  </a:lnTo>
                  <a:lnTo>
                    <a:pt x="257" y="174"/>
                  </a:lnTo>
                  <a:lnTo>
                    <a:pt x="255" y="176"/>
                  </a:lnTo>
                  <a:lnTo>
                    <a:pt x="253" y="178"/>
                  </a:lnTo>
                  <a:lnTo>
                    <a:pt x="255" y="184"/>
                  </a:lnTo>
                  <a:lnTo>
                    <a:pt x="261" y="182"/>
                  </a:lnTo>
                  <a:lnTo>
                    <a:pt x="265" y="182"/>
                  </a:lnTo>
                  <a:lnTo>
                    <a:pt x="268" y="182"/>
                  </a:lnTo>
                  <a:lnTo>
                    <a:pt x="270" y="184"/>
                  </a:lnTo>
                  <a:lnTo>
                    <a:pt x="265" y="186"/>
                  </a:lnTo>
                  <a:lnTo>
                    <a:pt x="261" y="188"/>
                  </a:lnTo>
                  <a:lnTo>
                    <a:pt x="261" y="190"/>
                  </a:lnTo>
                  <a:lnTo>
                    <a:pt x="265" y="192"/>
                  </a:lnTo>
                  <a:lnTo>
                    <a:pt x="265" y="196"/>
                  </a:lnTo>
                  <a:lnTo>
                    <a:pt x="261" y="196"/>
                  </a:lnTo>
                  <a:lnTo>
                    <a:pt x="259" y="198"/>
                  </a:lnTo>
                  <a:lnTo>
                    <a:pt x="259" y="199"/>
                  </a:lnTo>
                  <a:lnTo>
                    <a:pt x="263" y="201"/>
                  </a:lnTo>
                  <a:lnTo>
                    <a:pt x="272" y="198"/>
                  </a:lnTo>
                  <a:lnTo>
                    <a:pt x="282" y="192"/>
                  </a:lnTo>
                  <a:lnTo>
                    <a:pt x="280" y="188"/>
                  </a:lnTo>
                  <a:lnTo>
                    <a:pt x="282" y="186"/>
                  </a:lnTo>
                  <a:lnTo>
                    <a:pt x="280" y="180"/>
                  </a:lnTo>
                  <a:lnTo>
                    <a:pt x="276" y="180"/>
                  </a:lnTo>
                  <a:lnTo>
                    <a:pt x="274" y="180"/>
                  </a:lnTo>
                  <a:lnTo>
                    <a:pt x="274" y="176"/>
                  </a:lnTo>
                  <a:lnTo>
                    <a:pt x="274" y="173"/>
                  </a:lnTo>
                  <a:lnTo>
                    <a:pt x="270" y="173"/>
                  </a:lnTo>
                  <a:lnTo>
                    <a:pt x="267" y="173"/>
                  </a:lnTo>
                  <a:lnTo>
                    <a:pt x="265" y="173"/>
                  </a:lnTo>
                  <a:lnTo>
                    <a:pt x="265" y="173"/>
                  </a:lnTo>
                  <a:lnTo>
                    <a:pt x="265" y="173"/>
                  </a:lnTo>
                  <a:lnTo>
                    <a:pt x="265" y="171"/>
                  </a:lnTo>
                  <a:lnTo>
                    <a:pt x="267" y="167"/>
                  </a:lnTo>
                  <a:lnTo>
                    <a:pt x="261" y="165"/>
                  </a:lnTo>
                  <a:lnTo>
                    <a:pt x="257" y="165"/>
                  </a:lnTo>
                  <a:close/>
                  <a:moveTo>
                    <a:pt x="309" y="163"/>
                  </a:moveTo>
                  <a:lnTo>
                    <a:pt x="303" y="165"/>
                  </a:lnTo>
                  <a:lnTo>
                    <a:pt x="301" y="167"/>
                  </a:lnTo>
                  <a:lnTo>
                    <a:pt x="303" y="169"/>
                  </a:lnTo>
                  <a:lnTo>
                    <a:pt x="311" y="171"/>
                  </a:lnTo>
                  <a:lnTo>
                    <a:pt x="311" y="174"/>
                  </a:lnTo>
                  <a:lnTo>
                    <a:pt x="305" y="174"/>
                  </a:lnTo>
                  <a:lnTo>
                    <a:pt x="301" y="174"/>
                  </a:lnTo>
                  <a:lnTo>
                    <a:pt x="303" y="178"/>
                  </a:lnTo>
                  <a:lnTo>
                    <a:pt x="307" y="182"/>
                  </a:lnTo>
                  <a:lnTo>
                    <a:pt x="309" y="182"/>
                  </a:lnTo>
                  <a:lnTo>
                    <a:pt x="307" y="184"/>
                  </a:lnTo>
                  <a:lnTo>
                    <a:pt x="305" y="184"/>
                  </a:lnTo>
                  <a:lnTo>
                    <a:pt x="305" y="186"/>
                  </a:lnTo>
                  <a:lnTo>
                    <a:pt x="311" y="190"/>
                  </a:lnTo>
                  <a:lnTo>
                    <a:pt x="309" y="192"/>
                  </a:lnTo>
                  <a:lnTo>
                    <a:pt x="309" y="194"/>
                  </a:lnTo>
                  <a:lnTo>
                    <a:pt x="305" y="194"/>
                  </a:lnTo>
                  <a:lnTo>
                    <a:pt x="303" y="194"/>
                  </a:lnTo>
                  <a:lnTo>
                    <a:pt x="303" y="192"/>
                  </a:lnTo>
                  <a:lnTo>
                    <a:pt x="305" y="188"/>
                  </a:lnTo>
                  <a:lnTo>
                    <a:pt x="299" y="184"/>
                  </a:lnTo>
                  <a:lnTo>
                    <a:pt x="297" y="180"/>
                  </a:lnTo>
                  <a:lnTo>
                    <a:pt x="293" y="178"/>
                  </a:lnTo>
                  <a:lnTo>
                    <a:pt x="291" y="173"/>
                  </a:lnTo>
                  <a:lnTo>
                    <a:pt x="288" y="173"/>
                  </a:lnTo>
                  <a:lnTo>
                    <a:pt x="286" y="173"/>
                  </a:lnTo>
                  <a:lnTo>
                    <a:pt x="284" y="178"/>
                  </a:lnTo>
                  <a:lnTo>
                    <a:pt x="288" y="178"/>
                  </a:lnTo>
                  <a:lnTo>
                    <a:pt x="286" y="182"/>
                  </a:lnTo>
                  <a:lnTo>
                    <a:pt x="286" y="186"/>
                  </a:lnTo>
                  <a:lnTo>
                    <a:pt x="288" y="188"/>
                  </a:lnTo>
                  <a:lnTo>
                    <a:pt x="291" y="190"/>
                  </a:lnTo>
                  <a:lnTo>
                    <a:pt x="291" y="194"/>
                  </a:lnTo>
                  <a:lnTo>
                    <a:pt x="291" y="198"/>
                  </a:lnTo>
                  <a:lnTo>
                    <a:pt x="284" y="198"/>
                  </a:lnTo>
                  <a:lnTo>
                    <a:pt x="278" y="198"/>
                  </a:lnTo>
                  <a:lnTo>
                    <a:pt x="278" y="199"/>
                  </a:lnTo>
                  <a:lnTo>
                    <a:pt x="276" y="201"/>
                  </a:lnTo>
                  <a:lnTo>
                    <a:pt x="276" y="205"/>
                  </a:lnTo>
                  <a:lnTo>
                    <a:pt x="278" y="209"/>
                  </a:lnTo>
                  <a:lnTo>
                    <a:pt x="291" y="203"/>
                  </a:lnTo>
                  <a:lnTo>
                    <a:pt x="307" y="199"/>
                  </a:lnTo>
                  <a:lnTo>
                    <a:pt x="309" y="199"/>
                  </a:lnTo>
                  <a:lnTo>
                    <a:pt x="311" y="201"/>
                  </a:lnTo>
                  <a:lnTo>
                    <a:pt x="305" y="203"/>
                  </a:lnTo>
                  <a:lnTo>
                    <a:pt x="301" y="207"/>
                  </a:lnTo>
                  <a:lnTo>
                    <a:pt x="303" y="217"/>
                  </a:lnTo>
                  <a:lnTo>
                    <a:pt x="309" y="217"/>
                  </a:lnTo>
                  <a:lnTo>
                    <a:pt x="315" y="217"/>
                  </a:lnTo>
                  <a:lnTo>
                    <a:pt x="318" y="215"/>
                  </a:lnTo>
                  <a:lnTo>
                    <a:pt x="326" y="215"/>
                  </a:lnTo>
                  <a:lnTo>
                    <a:pt x="334" y="215"/>
                  </a:lnTo>
                  <a:lnTo>
                    <a:pt x="341" y="215"/>
                  </a:lnTo>
                  <a:lnTo>
                    <a:pt x="341" y="211"/>
                  </a:lnTo>
                  <a:lnTo>
                    <a:pt x="343" y="209"/>
                  </a:lnTo>
                  <a:lnTo>
                    <a:pt x="341" y="205"/>
                  </a:lnTo>
                  <a:lnTo>
                    <a:pt x="339" y="205"/>
                  </a:lnTo>
                  <a:lnTo>
                    <a:pt x="339" y="199"/>
                  </a:lnTo>
                  <a:lnTo>
                    <a:pt x="341" y="196"/>
                  </a:lnTo>
                  <a:lnTo>
                    <a:pt x="338" y="196"/>
                  </a:lnTo>
                  <a:lnTo>
                    <a:pt x="336" y="196"/>
                  </a:lnTo>
                  <a:lnTo>
                    <a:pt x="334" y="184"/>
                  </a:lnTo>
                  <a:lnTo>
                    <a:pt x="334" y="174"/>
                  </a:lnTo>
                  <a:lnTo>
                    <a:pt x="326" y="173"/>
                  </a:lnTo>
                  <a:lnTo>
                    <a:pt x="326" y="171"/>
                  </a:lnTo>
                  <a:lnTo>
                    <a:pt x="324" y="167"/>
                  </a:lnTo>
                  <a:lnTo>
                    <a:pt x="324" y="165"/>
                  </a:lnTo>
                  <a:lnTo>
                    <a:pt x="320" y="165"/>
                  </a:lnTo>
                  <a:lnTo>
                    <a:pt x="320" y="169"/>
                  </a:lnTo>
                  <a:lnTo>
                    <a:pt x="318" y="171"/>
                  </a:lnTo>
                  <a:lnTo>
                    <a:pt x="320" y="173"/>
                  </a:lnTo>
                  <a:lnTo>
                    <a:pt x="322" y="173"/>
                  </a:lnTo>
                  <a:lnTo>
                    <a:pt x="322" y="174"/>
                  </a:lnTo>
                  <a:lnTo>
                    <a:pt x="316" y="174"/>
                  </a:lnTo>
                  <a:lnTo>
                    <a:pt x="315" y="174"/>
                  </a:lnTo>
                  <a:lnTo>
                    <a:pt x="313" y="173"/>
                  </a:lnTo>
                  <a:lnTo>
                    <a:pt x="315" y="173"/>
                  </a:lnTo>
                  <a:lnTo>
                    <a:pt x="311" y="167"/>
                  </a:lnTo>
                  <a:lnTo>
                    <a:pt x="309" y="163"/>
                  </a:lnTo>
                  <a:close/>
                  <a:moveTo>
                    <a:pt x="121" y="163"/>
                  </a:moveTo>
                  <a:lnTo>
                    <a:pt x="119" y="165"/>
                  </a:lnTo>
                  <a:lnTo>
                    <a:pt x="119" y="169"/>
                  </a:lnTo>
                  <a:lnTo>
                    <a:pt x="121" y="169"/>
                  </a:lnTo>
                  <a:lnTo>
                    <a:pt x="125" y="169"/>
                  </a:lnTo>
                  <a:lnTo>
                    <a:pt x="123" y="167"/>
                  </a:lnTo>
                  <a:lnTo>
                    <a:pt x="123" y="165"/>
                  </a:lnTo>
                  <a:lnTo>
                    <a:pt x="123" y="163"/>
                  </a:lnTo>
                  <a:lnTo>
                    <a:pt x="121" y="163"/>
                  </a:lnTo>
                  <a:close/>
                  <a:moveTo>
                    <a:pt x="359" y="161"/>
                  </a:moveTo>
                  <a:lnTo>
                    <a:pt x="355" y="165"/>
                  </a:lnTo>
                  <a:lnTo>
                    <a:pt x="353" y="167"/>
                  </a:lnTo>
                  <a:lnTo>
                    <a:pt x="359" y="174"/>
                  </a:lnTo>
                  <a:lnTo>
                    <a:pt x="364" y="180"/>
                  </a:lnTo>
                  <a:lnTo>
                    <a:pt x="370" y="180"/>
                  </a:lnTo>
                  <a:lnTo>
                    <a:pt x="376" y="180"/>
                  </a:lnTo>
                  <a:lnTo>
                    <a:pt x="380" y="184"/>
                  </a:lnTo>
                  <a:lnTo>
                    <a:pt x="386" y="182"/>
                  </a:lnTo>
                  <a:lnTo>
                    <a:pt x="391" y="180"/>
                  </a:lnTo>
                  <a:lnTo>
                    <a:pt x="393" y="184"/>
                  </a:lnTo>
                  <a:lnTo>
                    <a:pt x="395" y="184"/>
                  </a:lnTo>
                  <a:lnTo>
                    <a:pt x="401" y="186"/>
                  </a:lnTo>
                  <a:lnTo>
                    <a:pt x="407" y="192"/>
                  </a:lnTo>
                  <a:lnTo>
                    <a:pt x="410" y="198"/>
                  </a:lnTo>
                  <a:lnTo>
                    <a:pt x="409" y="205"/>
                  </a:lnTo>
                  <a:lnTo>
                    <a:pt x="407" y="213"/>
                  </a:lnTo>
                  <a:lnTo>
                    <a:pt x="407" y="221"/>
                  </a:lnTo>
                  <a:lnTo>
                    <a:pt x="410" y="230"/>
                  </a:lnTo>
                  <a:lnTo>
                    <a:pt x="412" y="228"/>
                  </a:lnTo>
                  <a:lnTo>
                    <a:pt x="416" y="228"/>
                  </a:lnTo>
                  <a:lnTo>
                    <a:pt x="416" y="224"/>
                  </a:lnTo>
                  <a:lnTo>
                    <a:pt x="420" y="226"/>
                  </a:lnTo>
                  <a:lnTo>
                    <a:pt x="422" y="230"/>
                  </a:lnTo>
                  <a:lnTo>
                    <a:pt x="424" y="228"/>
                  </a:lnTo>
                  <a:lnTo>
                    <a:pt x="428" y="226"/>
                  </a:lnTo>
                  <a:lnTo>
                    <a:pt x="433" y="224"/>
                  </a:lnTo>
                  <a:lnTo>
                    <a:pt x="437" y="222"/>
                  </a:lnTo>
                  <a:lnTo>
                    <a:pt x="439" y="221"/>
                  </a:lnTo>
                  <a:lnTo>
                    <a:pt x="443" y="217"/>
                  </a:lnTo>
                  <a:lnTo>
                    <a:pt x="445" y="222"/>
                  </a:lnTo>
                  <a:lnTo>
                    <a:pt x="447" y="228"/>
                  </a:lnTo>
                  <a:lnTo>
                    <a:pt x="457" y="228"/>
                  </a:lnTo>
                  <a:lnTo>
                    <a:pt x="466" y="228"/>
                  </a:lnTo>
                  <a:lnTo>
                    <a:pt x="468" y="224"/>
                  </a:lnTo>
                  <a:lnTo>
                    <a:pt x="470" y="222"/>
                  </a:lnTo>
                  <a:lnTo>
                    <a:pt x="472" y="224"/>
                  </a:lnTo>
                  <a:lnTo>
                    <a:pt x="474" y="228"/>
                  </a:lnTo>
                  <a:lnTo>
                    <a:pt x="480" y="226"/>
                  </a:lnTo>
                  <a:lnTo>
                    <a:pt x="485" y="224"/>
                  </a:lnTo>
                  <a:lnTo>
                    <a:pt x="485" y="226"/>
                  </a:lnTo>
                  <a:lnTo>
                    <a:pt x="487" y="228"/>
                  </a:lnTo>
                  <a:lnTo>
                    <a:pt x="493" y="226"/>
                  </a:lnTo>
                  <a:lnTo>
                    <a:pt x="501" y="224"/>
                  </a:lnTo>
                  <a:lnTo>
                    <a:pt x="505" y="226"/>
                  </a:lnTo>
                  <a:lnTo>
                    <a:pt x="510" y="226"/>
                  </a:lnTo>
                  <a:lnTo>
                    <a:pt x="514" y="222"/>
                  </a:lnTo>
                  <a:lnTo>
                    <a:pt x="512" y="221"/>
                  </a:lnTo>
                  <a:lnTo>
                    <a:pt x="512" y="221"/>
                  </a:lnTo>
                  <a:lnTo>
                    <a:pt x="514" y="219"/>
                  </a:lnTo>
                  <a:lnTo>
                    <a:pt x="516" y="219"/>
                  </a:lnTo>
                  <a:lnTo>
                    <a:pt x="516" y="222"/>
                  </a:lnTo>
                  <a:lnTo>
                    <a:pt x="520" y="226"/>
                  </a:lnTo>
                  <a:lnTo>
                    <a:pt x="522" y="224"/>
                  </a:lnTo>
                  <a:lnTo>
                    <a:pt x="526" y="222"/>
                  </a:lnTo>
                  <a:lnTo>
                    <a:pt x="526" y="224"/>
                  </a:lnTo>
                  <a:lnTo>
                    <a:pt x="537" y="224"/>
                  </a:lnTo>
                  <a:lnTo>
                    <a:pt x="552" y="224"/>
                  </a:lnTo>
                  <a:lnTo>
                    <a:pt x="552" y="219"/>
                  </a:lnTo>
                  <a:lnTo>
                    <a:pt x="554" y="213"/>
                  </a:lnTo>
                  <a:lnTo>
                    <a:pt x="558" y="211"/>
                  </a:lnTo>
                  <a:lnTo>
                    <a:pt x="562" y="209"/>
                  </a:lnTo>
                  <a:lnTo>
                    <a:pt x="562" y="205"/>
                  </a:lnTo>
                  <a:lnTo>
                    <a:pt x="562" y="203"/>
                  </a:lnTo>
                  <a:lnTo>
                    <a:pt x="554" y="199"/>
                  </a:lnTo>
                  <a:lnTo>
                    <a:pt x="549" y="196"/>
                  </a:lnTo>
                  <a:lnTo>
                    <a:pt x="543" y="196"/>
                  </a:lnTo>
                  <a:lnTo>
                    <a:pt x="537" y="198"/>
                  </a:lnTo>
                  <a:lnTo>
                    <a:pt x="533" y="194"/>
                  </a:lnTo>
                  <a:lnTo>
                    <a:pt x="533" y="192"/>
                  </a:lnTo>
                  <a:lnTo>
                    <a:pt x="526" y="190"/>
                  </a:lnTo>
                  <a:lnTo>
                    <a:pt x="520" y="190"/>
                  </a:lnTo>
                  <a:lnTo>
                    <a:pt x="518" y="194"/>
                  </a:lnTo>
                  <a:lnTo>
                    <a:pt x="514" y="192"/>
                  </a:lnTo>
                  <a:lnTo>
                    <a:pt x="510" y="192"/>
                  </a:lnTo>
                  <a:lnTo>
                    <a:pt x="508" y="190"/>
                  </a:lnTo>
                  <a:lnTo>
                    <a:pt x="505" y="190"/>
                  </a:lnTo>
                  <a:lnTo>
                    <a:pt x="497" y="194"/>
                  </a:lnTo>
                  <a:lnTo>
                    <a:pt x="485" y="196"/>
                  </a:lnTo>
                  <a:lnTo>
                    <a:pt x="478" y="198"/>
                  </a:lnTo>
                  <a:lnTo>
                    <a:pt x="470" y="198"/>
                  </a:lnTo>
                  <a:lnTo>
                    <a:pt x="462" y="196"/>
                  </a:lnTo>
                  <a:lnTo>
                    <a:pt x="462" y="201"/>
                  </a:lnTo>
                  <a:lnTo>
                    <a:pt x="458" y="199"/>
                  </a:lnTo>
                  <a:lnTo>
                    <a:pt x="458" y="198"/>
                  </a:lnTo>
                  <a:lnTo>
                    <a:pt x="455" y="198"/>
                  </a:lnTo>
                  <a:lnTo>
                    <a:pt x="453" y="199"/>
                  </a:lnTo>
                  <a:lnTo>
                    <a:pt x="445" y="198"/>
                  </a:lnTo>
                  <a:lnTo>
                    <a:pt x="439" y="194"/>
                  </a:lnTo>
                  <a:lnTo>
                    <a:pt x="439" y="196"/>
                  </a:lnTo>
                  <a:lnTo>
                    <a:pt x="437" y="198"/>
                  </a:lnTo>
                  <a:lnTo>
                    <a:pt x="437" y="194"/>
                  </a:lnTo>
                  <a:lnTo>
                    <a:pt x="437" y="190"/>
                  </a:lnTo>
                  <a:lnTo>
                    <a:pt x="432" y="190"/>
                  </a:lnTo>
                  <a:lnTo>
                    <a:pt x="426" y="192"/>
                  </a:lnTo>
                  <a:lnTo>
                    <a:pt x="426" y="188"/>
                  </a:lnTo>
                  <a:lnTo>
                    <a:pt x="422" y="186"/>
                  </a:lnTo>
                  <a:lnTo>
                    <a:pt x="420" y="186"/>
                  </a:lnTo>
                  <a:lnTo>
                    <a:pt x="426" y="186"/>
                  </a:lnTo>
                  <a:lnTo>
                    <a:pt x="430" y="188"/>
                  </a:lnTo>
                  <a:lnTo>
                    <a:pt x="432" y="186"/>
                  </a:lnTo>
                  <a:lnTo>
                    <a:pt x="435" y="184"/>
                  </a:lnTo>
                  <a:lnTo>
                    <a:pt x="435" y="180"/>
                  </a:lnTo>
                  <a:lnTo>
                    <a:pt x="432" y="180"/>
                  </a:lnTo>
                  <a:lnTo>
                    <a:pt x="430" y="180"/>
                  </a:lnTo>
                  <a:lnTo>
                    <a:pt x="424" y="178"/>
                  </a:lnTo>
                  <a:lnTo>
                    <a:pt x="418" y="176"/>
                  </a:lnTo>
                  <a:lnTo>
                    <a:pt x="416" y="173"/>
                  </a:lnTo>
                  <a:lnTo>
                    <a:pt x="414" y="169"/>
                  </a:lnTo>
                  <a:lnTo>
                    <a:pt x="405" y="171"/>
                  </a:lnTo>
                  <a:lnTo>
                    <a:pt x="393" y="173"/>
                  </a:lnTo>
                  <a:lnTo>
                    <a:pt x="389" y="169"/>
                  </a:lnTo>
                  <a:lnTo>
                    <a:pt x="387" y="165"/>
                  </a:lnTo>
                  <a:lnTo>
                    <a:pt x="372" y="163"/>
                  </a:lnTo>
                  <a:lnTo>
                    <a:pt x="359" y="161"/>
                  </a:lnTo>
                  <a:close/>
                  <a:moveTo>
                    <a:pt x="186" y="161"/>
                  </a:moveTo>
                  <a:lnTo>
                    <a:pt x="184" y="163"/>
                  </a:lnTo>
                  <a:lnTo>
                    <a:pt x="182" y="163"/>
                  </a:lnTo>
                  <a:lnTo>
                    <a:pt x="182" y="173"/>
                  </a:lnTo>
                  <a:lnTo>
                    <a:pt x="182" y="182"/>
                  </a:lnTo>
                  <a:lnTo>
                    <a:pt x="186" y="184"/>
                  </a:lnTo>
                  <a:lnTo>
                    <a:pt x="190" y="186"/>
                  </a:lnTo>
                  <a:lnTo>
                    <a:pt x="188" y="188"/>
                  </a:lnTo>
                  <a:lnTo>
                    <a:pt x="186" y="192"/>
                  </a:lnTo>
                  <a:lnTo>
                    <a:pt x="186" y="192"/>
                  </a:lnTo>
                  <a:lnTo>
                    <a:pt x="186" y="194"/>
                  </a:lnTo>
                  <a:lnTo>
                    <a:pt x="188" y="194"/>
                  </a:lnTo>
                  <a:lnTo>
                    <a:pt x="192" y="194"/>
                  </a:lnTo>
                  <a:lnTo>
                    <a:pt x="194" y="199"/>
                  </a:lnTo>
                  <a:lnTo>
                    <a:pt x="178" y="199"/>
                  </a:lnTo>
                  <a:lnTo>
                    <a:pt x="165" y="198"/>
                  </a:lnTo>
                  <a:lnTo>
                    <a:pt x="159" y="192"/>
                  </a:lnTo>
                  <a:lnTo>
                    <a:pt x="153" y="188"/>
                  </a:lnTo>
                  <a:lnTo>
                    <a:pt x="148" y="188"/>
                  </a:lnTo>
                  <a:lnTo>
                    <a:pt x="144" y="188"/>
                  </a:lnTo>
                  <a:lnTo>
                    <a:pt x="138" y="184"/>
                  </a:lnTo>
                  <a:lnTo>
                    <a:pt x="134" y="182"/>
                  </a:lnTo>
                  <a:lnTo>
                    <a:pt x="125" y="180"/>
                  </a:lnTo>
                  <a:lnTo>
                    <a:pt x="117" y="180"/>
                  </a:lnTo>
                  <a:lnTo>
                    <a:pt x="115" y="184"/>
                  </a:lnTo>
                  <a:lnTo>
                    <a:pt x="111" y="182"/>
                  </a:lnTo>
                  <a:lnTo>
                    <a:pt x="105" y="182"/>
                  </a:lnTo>
                  <a:lnTo>
                    <a:pt x="105" y="186"/>
                  </a:lnTo>
                  <a:lnTo>
                    <a:pt x="105" y="192"/>
                  </a:lnTo>
                  <a:lnTo>
                    <a:pt x="113" y="190"/>
                  </a:lnTo>
                  <a:lnTo>
                    <a:pt x="111" y="192"/>
                  </a:lnTo>
                  <a:lnTo>
                    <a:pt x="103" y="194"/>
                  </a:lnTo>
                  <a:lnTo>
                    <a:pt x="100" y="196"/>
                  </a:lnTo>
                  <a:lnTo>
                    <a:pt x="100" y="201"/>
                  </a:lnTo>
                  <a:lnTo>
                    <a:pt x="109" y="199"/>
                  </a:lnTo>
                  <a:lnTo>
                    <a:pt x="109" y="201"/>
                  </a:lnTo>
                  <a:lnTo>
                    <a:pt x="103" y="203"/>
                  </a:lnTo>
                  <a:lnTo>
                    <a:pt x="98" y="205"/>
                  </a:lnTo>
                  <a:lnTo>
                    <a:pt x="98" y="211"/>
                  </a:lnTo>
                  <a:lnTo>
                    <a:pt x="105" y="209"/>
                  </a:lnTo>
                  <a:lnTo>
                    <a:pt x="113" y="209"/>
                  </a:lnTo>
                  <a:lnTo>
                    <a:pt x="113" y="211"/>
                  </a:lnTo>
                  <a:lnTo>
                    <a:pt x="117" y="213"/>
                  </a:lnTo>
                  <a:lnTo>
                    <a:pt x="117" y="207"/>
                  </a:lnTo>
                  <a:lnTo>
                    <a:pt x="119" y="207"/>
                  </a:lnTo>
                  <a:lnTo>
                    <a:pt x="121" y="209"/>
                  </a:lnTo>
                  <a:lnTo>
                    <a:pt x="119" y="209"/>
                  </a:lnTo>
                  <a:lnTo>
                    <a:pt x="121" y="215"/>
                  </a:lnTo>
                  <a:lnTo>
                    <a:pt x="123" y="213"/>
                  </a:lnTo>
                  <a:lnTo>
                    <a:pt x="123" y="211"/>
                  </a:lnTo>
                  <a:lnTo>
                    <a:pt x="126" y="211"/>
                  </a:lnTo>
                  <a:lnTo>
                    <a:pt x="125" y="203"/>
                  </a:lnTo>
                  <a:lnTo>
                    <a:pt x="126" y="196"/>
                  </a:lnTo>
                  <a:lnTo>
                    <a:pt x="128" y="194"/>
                  </a:lnTo>
                  <a:lnTo>
                    <a:pt x="130" y="196"/>
                  </a:lnTo>
                  <a:lnTo>
                    <a:pt x="130" y="198"/>
                  </a:lnTo>
                  <a:lnTo>
                    <a:pt x="130" y="199"/>
                  </a:lnTo>
                  <a:lnTo>
                    <a:pt x="130" y="205"/>
                  </a:lnTo>
                  <a:lnTo>
                    <a:pt x="130" y="209"/>
                  </a:lnTo>
                  <a:lnTo>
                    <a:pt x="138" y="207"/>
                  </a:lnTo>
                  <a:lnTo>
                    <a:pt x="149" y="207"/>
                  </a:lnTo>
                  <a:lnTo>
                    <a:pt x="149" y="203"/>
                  </a:lnTo>
                  <a:lnTo>
                    <a:pt x="157" y="205"/>
                  </a:lnTo>
                  <a:lnTo>
                    <a:pt x="169" y="207"/>
                  </a:lnTo>
                  <a:lnTo>
                    <a:pt x="171" y="203"/>
                  </a:lnTo>
                  <a:lnTo>
                    <a:pt x="174" y="201"/>
                  </a:lnTo>
                  <a:lnTo>
                    <a:pt x="172" y="205"/>
                  </a:lnTo>
                  <a:lnTo>
                    <a:pt x="171" y="209"/>
                  </a:lnTo>
                  <a:lnTo>
                    <a:pt x="159" y="213"/>
                  </a:lnTo>
                  <a:lnTo>
                    <a:pt x="146" y="215"/>
                  </a:lnTo>
                  <a:lnTo>
                    <a:pt x="140" y="219"/>
                  </a:lnTo>
                  <a:lnTo>
                    <a:pt x="132" y="222"/>
                  </a:lnTo>
                  <a:lnTo>
                    <a:pt x="132" y="226"/>
                  </a:lnTo>
                  <a:lnTo>
                    <a:pt x="134" y="230"/>
                  </a:lnTo>
                  <a:lnTo>
                    <a:pt x="142" y="230"/>
                  </a:lnTo>
                  <a:lnTo>
                    <a:pt x="153" y="230"/>
                  </a:lnTo>
                  <a:lnTo>
                    <a:pt x="161" y="222"/>
                  </a:lnTo>
                  <a:lnTo>
                    <a:pt x="169" y="215"/>
                  </a:lnTo>
                  <a:lnTo>
                    <a:pt x="172" y="215"/>
                  </a:lnTo>
                  <a:lnTo>
                    <a:pt x="178" y="217"/>
                  </a:lnTo>
                  <a:lnTo>
                    <a:pt x="184" y="213"/>
                  </a:lnTo>
                  <a:lnTo>
                    <a:pt x="192" y="211"/>
                  </a:lnTo>
                  <a:lnTo>
                    <a:pt x="199" y="213"/>
                  </a:lnTo>
                  <a:lnTo>
                    <a:pt x="209" y="215"/>
                  </a:lnTo>
                  <a:lnTo>
                    <a:pt x="209" y="211"/>
                  </a:lnTo>
                  <a:lnTo>
                    <a:pt x="209" y="209"/>
                  </a:lnTo>
                  <a:lnTo>
                    <a:pt x="211" y="209"/>
                  </a:lnTo>
                  <a:lnTo>
                    <a:pt x="213" y="211"/>
                  </a:lnTo>
                  <a:lnTo>
                    <a:pt x="224" y="209"/>
                  </a:lnTo>
                  <a:lnTo>
                    <a:pt x="232" y="207"/>
                  </a:lnTo>
                  <a:lnTo>
                    <a:pt x="234" y="205"/>
                  </a:lnTo>
                  <a:lnTo>
                    <a:pt x="234" y="201"/>
                  </a:lnTo>
                  <a:lnTo>
                    <a:pt x="234" y="196"/>
                  </a:lnTo>
                  <a:lnTo>
                    <a:pt x="234" y="190"/>
                  </a:lnTo>
                  <a:lnTo>
                    <a:pt x="230" y="184"/>
                  </a:lnTo>
                  <a:lnTo>
                    <a:pt x="228" y="182"/>
                  </a:lnTo>
                  <a:lnTo>
                    <a:pt x="226" y="182"/>
                  </a:lnTo>
                  <a:lnTo>
                    <a:pt x="222" y="180"/>
                  </a:lnTo>
                  <a:lnTo>
                    <a:pt x="222" y="186"/>
                  </a:lnTo>
                  <a:lnTo>
                    <a:pt x="222" y="194"/>
                  </a:lnTo>
                  <a:lnTo>
                    <a:pt x="222" y="196"/>
                  </a:lnTo>
                  <a:lnTo>
                    <a:pt x="219" y="196"/>
                  </a:lnTo>
                  <a:lnTo>
                    <a:pt x="219" y="194"/>
                  </a:lnTo>
                  <a:lnTo>
                    <a:pt x="219" y="190"/>
                  </a:lnTo>
                  <a:lnTo>
                    <a:pt x="219" y="188"/>
                  </a:lnTo>
                  <a:lnTo>
                    <a:pt x="215" y="188"/>
                  </a:lnTo>
                  <a:lnTo>
                    <a:pt x="213" y="190"/>
                  </a:lnTo>
                  <a:lnTo>
                    <a:pt x="211" y="184"/>
                  </a:lnTo>
                  <a:lnTo>
                    <a:pt x="213" y="180"/>
                  </a:lnTo>
                  <a:lnTo>
                    <a:pt x="205" y="180"/>
                  </a:lnTo>
                  <a:lnTo>
                    <a:pt x="199" y="178"/>
                  </a:lnTo>
                  <a:lnTo>
                    <a:pt x="196" y="174"/>
                  </a:lnTo>
                  <a:lnTo>
                    <a:pt x="190" y="171"/>
                  </a:lnTo>
                  <a:lnTo>
                    <a:pt x="192" y="169"/>
                  </a:lnTo>
                  <a:lnTo>
                    <a:pt x="192" y="165"/>
                  </a:lnTo>
                  <a:lnTo>
                    <a:pt x="188" y="163"/>
                  </a:lnTo>
                  <a:lnTo>
                    <a:pt x="186" y="161"/>
                  </a:lnTo>
                  <a:close/>
                  <a:moveTo>
                    <a:pt x="382" y="144"/>
                  </a:moveTo>
                  <a:lnTo>
                    <a:pt x="374" y="146"/>
                  </a:lnTo>
                  <a:lnTo>
                    <a:pt x="368" y="150"/>
                  </a:lnTo>
                  <a:lnTo>
                    <a:pt x="366" y="150"/>
                  </a:lnTo>
                  <a:lnTo>
                    <a:pt x="364" y="150"/>
                  </a:lnTo>
                  <a:lnTo>
                    <a:pt x="361" y="148"/>
                  </a:lnTo>
                  <a:lnTo>
                    <a:pt x="359" y="148"/>
                  </a:lnTo>
                  <a:lnTo>
                    <a:pt x="357" y="153"/>
                  </a:lnTo>
                  <a:lnTo>
                    <a:pt x="361" y="151"/>
                  </a:lnTo>
                  <a:lnTo>
                    <a:pt x="364" y="151"/>
                  </a:lnTo>
                  <a:lnTo>
                    <a:pt x="372" y="153"/>
                  </a:lnTo>
                  <a:lnTo>
                    <a:pt x="382" y="157"/>
                  </a:lnTo>
                  <a:lnTo>
                    <a:pt x="387" y="155"/>
                  </a:lnTo>
                  <a:lnTo>
                    <a:pt x="393" y="155"/>
                  </a:lnTo>
                  <a:lnTo>
                    <a:pt x="397" y="151"/>
                  </a:lnTo>
                  <a:lnTo>
                    <a:pt x="397" y="150"/>
                  </a:lnTo>
                  <a:lnTo>
                    <a:pt x="397" y="146"/>
                  </a:lnTo>
                  <a:lnTo>
                    <a:pt x="393" y="144"/>
                  </a:lnTo>
                  <a:lnTo>
                    <a:pt x="387" y="144"/>
                  </a:lnTo>
                  <a:lnTo>
                    <a:pt x="382" y="144"/>
                  </a:lnTo>
                  <a:close/>
                  <a:moveTo>
                    <a:pt x="426" y="140"/>
                  </a:moveTo>
                  <a:lnTo>
                    <a:pt x="422" y="144"/>
                  </a:lnTo>
                  <a:lnTo>
                    <a:pt x="420" y="148"/>
                  </a:lnTo>
                  <a:lnTo>
                    <a:pt x="420" y="150"/>
                  </a:lnTo>
                  <a:lnTo>
                    <a:pt x="422" y="153"/>
                  </a:lnTo>
                  <a:lnTo>
                    <a:pt x="428" y="153"/>
                  </a:lnTo>
                  <a:lnTo>
                    <a:pt x="430" y="153"/>
                  </a:lnTo>
                  <a:lnTo>
                    <a:pt x="432" y="148"/>
                  </a:lnTo>
                  <a:lnTo>
                    <a:pt x="433" y="144"/>
                  </a:lnTo>
                  <a:lnTo>
                    <a:pt x="430" y="142"/>
                  </a:lnTo>
                  <a:lnTo>
                    <a:pt x="426" y="140"/>
                  </a:lnTo>
                  <a:close/>
                  <a:moveTo>
                    <a:pt x="288" y="140"/>
                  </a:moveTo>
                  <a:lnTo>
                    <a:pt x="286" y="142"/>
                  </a:lnTo>
                  <a:lnTo>
                    <a:pt x="284" y="146"/>
                  </a:lnTo>
                  <a:lnTo>
                    <a:pt x="286" y="146"/>
                  </a:lnTo>
                  <a:lnTo>
                    <a:pt x="288" y="148"/>
                  </a:lnTo>
                  <a:lnTo>
                    <a:pt x="291" y="150"/>
                  </a:lnTo>
                  <a:lnTo>
                    <a:pt x="291" y="148"/>
                  </a:lnTo>
                  <a:lnTo>
                    <a:pt x="293" y="148"/>
                  </a:lnTo>
                  <a:lnTo>
                    <a:pt x="293" y="148"/>
                  </a:lnTo>
                  <a:lnTo>
                    <a:pt x="293" y="144"/>
                  </a:lnTo>
                  <a:lnTo>
                    <a:pt x="295" y="144"/>
                  </a:lnTo>
                  <a:lnTo>
                    <a:pt x="291" y="142"/>
                  </a:lnTo>
                  <a:lnTo>
                    <a:pt x="288" y="140"/>
                  </a:lnTo>
                  <a:close/>
                  <a:moveTo>
                    <a:pt x="244" y="140"/>
                  </a:moveTo>
                  <a:lnTo>
                    <a:pt x="245" y="148"/>
                  </a:lnTo>
                  <a:lnTo>
                    <a:pt x="247" y="155"/>
                  </a:lnTo>
                  <a:lnTo>
                    <a:pt x="251" y="155"/>
                  </a:lnTo>
                  <a:lnTo>
                    <a:pt x="251" y="151"/>
                  </a:lnTo>
                  <a:lnTo>
                    <a:pt x="251" y="148"/>
                  </a:lnTo>
                  <a:lnTo>
                    <a:pt x="249" y="144"/>
                  </a:lnTo>
                  <a:lnTo>
                    <a:pt x="247" y="140"/>
                  </a:lnTo>
                  <a:lnTo>
                    <a:pt x="244" y="140"/>
                  </a:lnTo>
                  <a:close/>
                  <a:moveTo>
                    <a:pt x="96" y="138"/>
                  </a:moveTo>
                  <a:lnTo>
                    <a:pt x="92" y="142"/>
                  </a:lnTo>
                  <a:lnTo>
                    <a:pt x="92" y="144"/>
                  </a:lnTo>
                  <a:lnTo>
                    <a:pt x="88" y="148"/>
                  </a:lnTo>
                  <a:lnTo>
                    <a:pt x="82" y="150"/>
                  </a:lnTo>
                  <a:lnTo>
                    <a:pt x="77" y="146"/>
                  </a:lnTo>
                  <a:lnTo>
                    <a:pt x="65" y="146"/>
                  </a:lnTo>
                  <a:lnTo>
                    <a:pt x="55" y="150"/>
                  </a:lnTo>
                  <a:lnTo>
                    <a:pt x="48" y="155"/>
                  </a:lnTo>
                  <a:lnTo>
                    <a:pt x="40" y="163"/>
                  </a:lnTo>
                  <a:lnTo>
                    <a:pt x="36" y="161"/>
                  </a:lnTo>
                  <a:lnTo>
                    <a:pt x="34" y="161"/>
                  </a:lnTo>
                  <a:lnTo>
                    <a:pt x="30" y="165"/>
                  </a:lnTo>
                  <a:lnTo>
                    <a:pt x="29" y="169"/>
                  </a:lnTo>
                  <a:lnTo>
                    <a:pt x="27" y="169"/>
                  </a:lnTo>
                  <a:lnTo>
                    <a:pt x="27" y="171"/>
                  </a:lnTo>
                  <a:lnTo>
                    <a:pt x="27" y="174"/>
                  </a:lnTo>
                  <a:lnTo>
                    <a:pt x="21" y="174"/>
                  </a:lnTo>
                  <a:lnTo>
                    <a:pt x="17" y="174"/>
                  </a:lnTo>
                  <a:lnTo>
                    <a:pt x="11" y="176"/>
                  </a:lnTo>
                  <a:lnTo>
                    <a:pt x="7" y="180"/>
                  </a:lnTo>
                  <a:lnTo>
                    <a:pt x="15" y="186"/>
                  </a:lnTo>
                  <a:lnTo>
                    <a:pt x="21" y="196"/>
                  </a:lnTo>
                  <a:lnTo>
                    <a:pt x="25" y="192"/>
                  </a:lnTo>
                  <a:lnTo>
                    <a:pt x="32" y="190"/>
                  </a:lnTo>
                  <a:lnTo>
                    <a:pt x="32" y="192"/>
                  </a:lnTo>
                  <a:lnTo>
                    <a:pt x="36" y="194"/>
                  </a:lnTo>
                  <a:lnTo>
                    <a:pt x="38" y="192"/>
                  </a:lnTo>
                  <a:lnTo>
                    <a:pt x="40" y="190"/>
                  </a:lnTo>
                  <a:lnTo>
                    <a:pt x="42" y="190"/>
                  </a:lnTo>
                  <a:lnTo>
                    <a:pt x="44" y="192"/>
                  </a:lnTo>
                  <a:lnTo>
                    <a:pt x="44" y="188"/>
                  </a:lnTo>
                  <a:lnTo>
                    <a:pt x="44" y="184"/>
                  </a:lnTo>
                  <a:lnTo>
                    <a:pt x="44" y="188"/>
                  </a:lnTo>
                  <a:lnTo>
                    <a:pt x="48" y="192"/>
                  </a:lnTo>
                  <a:lnTo>
                    <a:pt x="50" y="192"/>
                  </a:lnTo>
                  <a:lnTo>
                    <a:pt x="54" y="194"/>
                  </a:lnTo>
                  <a:lnTo>
                    <a:pt x="55" y="190"/>
                  </a:lnTo>
                  <a:lnTo>
                    <a:pt x="59" y="188"/>
                  </a:lnTo>
                  <a:lnTo>
                    <a:pt x="59" y="182"/>
                  </a:lnTo>
                  <a:lnTo>
                    <a:pt x="59" y="180"/>
                  </a:lnTo>
                  <a:lnTo>
                    <a:pt x="59" y="182"/>
                  </a:lnTo>
                  <a:lnTo>
                    <a:pt x="65" y="184"/>
                  </a:lnTo>
                  <a:lnTo>
                    <a:pt x="65" y="180"/>
                  </a:lnTo>
                  <a:lnTo>
                    <a:pt x="69" y="180"/>
                  </a:lnTo>
                  <a:lnTo>
                    <a:pt x="69" y="174"/>
                  </a:lnTo>
                  <a:lnTo>
                    <a:pt x="69" y="169"/>
                  </a:lnTo>
                  <a:lnTo>
                    <a:pt x="71" y="169"/>
                  </a:lnTo>
                  <a:lnTo>
                    <a:pt x="75" y="171"/>
                  </a:lnTo>
                  <a:lnTo>
                    <a:pt x="75" y="167"/>
                  </a:lnTo>
                  <a:lnTo>
                    <a:pt x="77" y="163"/>
                  </a:lnTo>
                  <a:lnTo>
                    <a:pt x="78" y="163"/>
                  </a:lnTo>
                  <a:lnTo>
                    <a:pt x="82" y="163"/>
                  </a:lnTo>
                  <a:lnTo>
                    <a:pt x="78" y="169"/>
                  </a:lnTo>
                  <a:lnTo>
                    <a:pt x="77" y="176"/>
                  </a:lnTo>
                  <a:lnTo>
                    <a:pt x="80" y="176"/>
                  </a:lnTo>
                  <a:lnTo>
                    <a:pt x="84" y="178"/>
                  </a:lnTo>
                  <a:lnTo>
                    <a:pt x="88" y="174"/>
                  </a:lnTo>
                  <a:lnTo>
                    <a:pt x="94" y="169"/>
                  </a:lnTo>
                  <a:lnTo>
                    <a:pt x="96" y="165"/>
                  </a:lnTo>
                  <a:lnTo>
                    <a:pt x="98" y="163"/>
                  </a:lnTo>
                  <a:lnTo>
                    <a:pt x="98" y="161"/>
                  </a:lnTo>
                  <a:lnTo>
                    <a:pt x="96" y="159"/>
                  </a:lnTo>
                  <a:lnTo>
                    <a:pt x="100" y="159"/>
                  </a:lnTo>
                  <a:lnTo>
                    <a:pt x="107" y="161"/>
                  </a:lnTo>
                  <a:lnTo>
                    <a:pt x="105" y="159"/>
                  </a:lnTo>
                  <a:lnTo>
                    <a:pt x="105" y="155"/>
                  </a:lnTo>
                  <a:lnTo>
                    <a:pt x="109" y="155"/>
                  </a:lnTo>
                  <a:lnTo>
                    <a:pt x="109" y="151"/>
                  </a:lnTo>
                  <a:lnTo>
                    <a:pt x="111" y="150"/>
                  </a:lnTo>
                  <a:lnTo>
                    <a:pt x="109" y="144"/>
                  </a:lnTo>
                  <a:lnTo>
                    <a:pt x="105" y="142"/>
                  </a:lnTo>
                  <a:lnTo>
                    <a:pt x="100" y="140"/>
                  </a:lnTo>
                  <a:lnTo>
                    <a:pt x="96" y="138"/>
                  </a:lnTo>
                  <a:close/>
                  <a:moveTo>
                    <a:pt x="524" y="136"/>
                  </a:moveTo>
                  <a:lnTo>
                    <a:pt x="524" y="138"/>
                  </a:lnTo>
                  <a:lnTo>
                    <a:pt x="522" y="140"/>
                  </a:lnTo>
                  <a:lnTo>
                    <a:pt x="522" y="136"/>
                  </a:lnTo>
                  <a:lnTo>
                    <a:pt x="524" y="136"/>
                  </a:lnTo>
                  <a:close/>
                  <a:moveTo>
                    <a:pt x="174" y="134"/>
                  </a:moveTo>
                  <a:lnTo>
                    <a:pt x="172" y="138"/>
                  </a:lnTo>
                  <a:lnTo>
                    <a:pt x="169" y="136"/>
                  </a:lnTo>
                  <a:lnTo>
                    <a:pt x="165" y="136"/>
                  </a:lnTo>
                  <a:lnTo>
                    <a:pt x="155" y="140"/>
                  </a:lnTo>
                  <a:lnTo>
                    <a:pt x="148" y="146"/>
                  </a:lnTo>
                  <a:lnTo>
                    <a:pt x="144" y="144"/>
                  </a:lnTo>
                  <a:lnTo>
                    <a:pt x="142" y="144"/>
                  </a:lnTo>
                  <a:lnTo>
                    <a:pt x="140" y="151"/>
                  </a:lnTo>
                  <a:lnTo>
                    <a:pt x="142" y="161"/>
                  </a:lnTo>
                  <a:lnTo>
                    <a:pt x="151" y="165"/>
                  </a:lnTo>
                  <a:lnTo>
                    <a:pt x="163" y="163"/>
                  </a:lnTo>
                  <a:lnTo>
                    <a:pt x="174" y="161"/>
                  </a:lnTo>
                  <a:lnTo>
                    <a:pt x="176" y="155"/>
                  </a:lnTo>
                  <a:lnTo>
                    <a:pt x="180" y="151"/>
                  </a:lnTo>
                  <a:lnTo>
                    <a:pt x="176" y="150"/>
                  </a:lnTo>
                  <a:lnTo>
                    <a:pt x="174" y="146"/>
                  </a:lnTo>
                  <a:lnTo>
                    <a:pt x="178" y="146"/>
                  </a:lnTo>
                  <a:lnTo>
                    <a:pt x="182" y="146"/>
                  </a:lnTo>
                  <a:lnTo>
                    <a:pt x="184" y="144"/>
                  </a:lnTo>
                  <a:lnTo>
                    <a:pt x="186" y="142"/>
                  </a:lnTo>
                  <a:lnTo>
                    <a:pt x="186" y="140"/>
                  </a:lnTo>
                  <a:lnTo>
                    <a:pt x="184" y="138"/>
                  </a:lnTo>
                  <a:lnTo>
                    <a:pt x="180" y="136"/>
                  </a:lnTo>
                  <a:lnTo>
                    <a:pt x="174" y="134"/>
                  </a:lnTo>
                  <a:close/>
                  <a:moveTo>
                    <a:pt x="123" y="130"/>
                  </a:moveTo>
                  <a:lnTo>
                    <a:pt x="119" y="132"/>
                  </a:lnTo>
                  <a:lnTo>
                    <a:pt x="115" y="134"/>
                  </a:lnTo>
                  <a:lnTo>
                    <a:pt x="115" y="138"/>
                  </a:lnTo>
                  <a:lnTo>
                    <a:pt x="115" y="142"/>
                  </a:lnTo>
                  <a:lnTo>
                    <a:pt x="117" y="144"/>
                  </a:lnTo>
                  <a:lnTo>
                    <a:pt x="119" y="146"/>
                  </a:lnTo>
                  <a:lnTo>
                    <a:pt x="123" y="146"/>
                  </a:lnTo>
                  <a:lnTo>
                    <a:pt x="126" y="146"/>
                  </a:lnTo>
                  <a:lnTo>
                    <a:pt x="128" y="142"/>
                  </a:lnTo>
                  <a:lnTo>
                    <a:pt x="130" y="138"/>
                  </a:lnTo>
                  <a:lnTo>
                    <a:pt x="126" y="134"/>
                  </a:lnTo>
                  <a:lnTo>
                    <a:pt x="123" y="130"/>
                  </a:lnTo>
                  <a:close/>
                  <a:moveTo>
                    <a:pt x="140" y="123"/>
                  </a:moveTo>
                  <a:lnTo>
                    <a:pt x="138" y="127"/>
                  </a:lnTo>
                  <a:lnTo>
                    <a:pt x="136" y="130"/>
                  </a:lnTo>
                  <a:lnTo>
                    <a:pt x="144" y="128"/>
                  </a:lnTo>
                  <a:lnTo>
                    <a:pt x="151" y="128"/>
                  </a:lnTo>
                  <a:lnTo>
                    <a:pt x="153" y="130"/>
                  </a:lnTo>
                  <a:lnTo>
                    <a:pt x="157" y="132"/>
                  </a:lnTo>
                  <a:lnTo>
                    <a:pt x="157" y="134"/>
                  </a:lnTo>
                  <a:lnTo>
                    <a:pt x="165" y="128"/>
                  </a:lnTo>
                  <a:lnTo>
                    <a:pt x="163" y="127"/>
                  </a:lnTo>
                  <a:lnTo>
                    <a:pt x="163" y="123"/>
                  </a:lnTo>
                  <a:lnTo>
                    <a:pt x="153" y="123"/>
                  </a:lnTo>
                  <a:lnTo>
                    <a:pt x="140" y="123"/>
                  </a:lnTo>
                  <a:close/>
                  <a:moveTo>
                    <a:pt x="182" y="117"/>
                  </a:moveTo>
                  <a:lnTo>
                    <a:pt x="176" y="119"/>
                  </a:lnTo>
                  <a:lnTo>
                    <a:pt x="172" y="123"/>
                  </a:lnTo>
                  <a:lnTo>
                    <a:pt x="169" y="123"/>
                  </a:lnTo>
                  <a:lnTo>
                    <a:pt x="167" y="123"/>
                  </a:lnTo>
                  <a:lnTo>
                    <a:pt x="167" y="125"/>
                  </a:lnTo>
                  <a:lnTo>
                    <a:pt x="167" y="127"/>
                  </a:lnTo>
                  <a:lnTo>
                    <a:pt x="169" y="128"/>
                  </a:lnTo>
                  <a:lnTo>
                    <a:pt x="176" y="130"/>
                  </a:lnTo>
                  <a:lnTo>
                    <a:pt x="180" y="132"/>
                  </a:lnTo>
                  <a:lnTo>
                    <a:pt x="186" y="132"/>
                  </a:lnTo>
                  <a:lnTo>
                    <a:pt x="188" y="130"/>
                  </a:lnTo>
                  <a:lnTo>
                    <a:pt x="192" y="128"/>
                  </a:lnTo>
                  <a:lnTo>
                    <a:pt x="192" y="127"/>
                  </a:lnTo>
                  <a:lnTo>
                    <a:pt x="192" y="123"/>
                  </a:lnTo>
                  <a:lnTo>
                    <a:pt x="192" y="121"/>
                  </a:lnTo>
                  <a:lnTo>
                    <a:pt x="190" y="119"/>
                  </a:lnTo>
                  <a:lnTo>
                    <a:pt x="186" y="117"/>
                  </a:lnTo>
                  <a:lnTo>
                    <a:pt x="182" y="117"/>
                  </a:lnTo>
                  <a:close/>
                  <a:moveTo>
                    <a:pt x="483" y="115"/>
                  </a:moveTo>
                  <a:lnTo>
                    <a:pt x="483" y="117"/>
                  </a:lnTo>
                  <a:lnTo>
                    <a:pt x="481" y="119"/>
                  </a:lnTo>
                  <a:lnTo>
                    <a:pt x="481" y="115"/>
                  </a:lnTo>
                  <a:lnTo>
                    <a:pt x="483" y="115"/>
                  </a:lnTo>
                  <a:close/>
                  <a:moveTo>
                    <a:pt x="330" y="115"/>
                  </a:moveTo>
                  <a:lnTo>
                    <a:pt x="330" y="130"/>
                  </a:lnTo>
                  <a:lnTo>
                    <a:pt x="338" y="132"/>
                  </a:lnTo>
                  <a:lnTo>
                    <a:pt x="343" y="134"/>
                  </a:lnTo>
                  <a:lnTo>
                    <a:pt x="341" y="136"/>
                  </a:lnTo>
                  <a:lnTo>
                    <a:pt x="339" y="136"/>
                  </a:lnTo>
                  <a:lnTo>
                    <a:pt x="343" y="144"/>
                  </a:lnTo>
                  <a:lnTo>
                    <a:pt x="347" y="148"/>
                  </a:lnTo>
                  <a:lnTo>
                    <a:pt x="351" y="148"/>
                  </a:lnTo>
                  <a:lnTo>
                    <a:pt x="361" y="146"/>
                  </a:lnTo>
                  <a:lnTo>
                    <a:pt x="364" y="144"/>
                  </a:lnTo>
                  <a:lnTo>
                    <a:pt x="372" y="144"/>
                  </a:lnTo>
                  <a:lnTo>
                    <a:pt x="368" y="130"/>
                  </a:lnTo>
                  <a:lnTo>
                    <a:pt x="362" y="128"/>
                  </a:lnTo>
                  <a:lnTo>
                    <a:pt x="357" y="128"/>
                  </a:lnTo>
                  <a:lnTo>
                    <a:pt x="353" y="125"/>
                  </a:lnTo>
                  <a:lnTo>
                    <a:pt x="351" y="123"/>
                  </a:lnTo>
                  <a:lnTo>
                    <a:pt x="339" y="119"/>
                  </a:lnTo>
                  <a:lnTo>
                    <a:pt x="330" y="115"/>
                  </a:lnTo>
                  <a:close/>
                  <a:moveTo>
                    <a:pt x="236" y="105"/>
                  </a:moveTo>
                  <a:lnTo>
                    <a:pt x="232" y="109"/>
                  </a:lnTo>
                  <a:lnTo>
                    <a:pt x="232" y="117"/>
                  </a:lnTo>
                  <a:lnTo>
                    <a:pt x="234" y="115"/>
                  </a:lnTo>
                  <a:lnTo>
                    <a:pt x="238" y="115"/>
                  </a:lnTo>
                  <a:lnTo>
                    <a:pt x="238" y="117"/>
                  </a:lnTo>
                  <a:lnTo>
                    <a:pt x="238" y="121"/>
                  </a:lnTo>
                  <a:lnTo>
                    <a:pt x="240" y="119"/>
                  </a:lnTo>
                  <a:lnTo>
                    <a:pt x="244" y="119"/>
                  </a:lnTo>
                  <a:lnTo>
                    <a:pt x="242" y="123"/>
                  </a:lnTo>
                  <a:lnTo>
                    <a:pt x="242" y="125"/>
                  </a:lnTo>
                  <a:lnTo>
                    <a:pt x="245" y="125"/>
                  </a:lnTo>
                  <a:lnTo>
                    <a:pt x="249" y="123"/>
                  </a:lnTo>
                  <a:lnTo>
                    <a:pt x="249" y="125"/>
                  </a:lnTo>
                  <a:lnTo>
                    <a:pt x="247" y="127"/>
                  </a:lnTo>
                  <a:lnTo>
                    <a:pt x="247" y="128"/>
                  </a:lnTo>
                  <a:lnTo>
                    <a:pt x="251" y="130"/>
                  </a:lnTo>
                  <a:lnTo>
                    <a:pt x="244" y="132"/>
                  </a:lnTo>
                  <a:lnTo>
                    <a:pt x="245" y="134"/>
                  </a:lnTo>
                  <a:lnTo>
                    <a:pt x="257" y="130"/>
                  </a:lnTo>
                  <a:lnTo>
                    <a:pt x="268" y="128"/>
                  </a:lnTo>
                  <a:lnTo>
                    <a:pt x="274" y="128"/>
                  </a:lnTo>
                  <a:lnTo>
                    <a:pt x="280" y="128"/>
                  </a:lnTo>
                  <a:lnTo>
                    <a:pt x="286" y="130"/>
                  </a:lnTo>
                  <a:lnTo>
                    <a:pt x="291" y="134"/>
                  </a:lnTo>
                  <a:lnTo>
                    <a:pt x="293" y="136"/>
                  </a:lnTo>
                  <a:lnTo>
                    <a:pt x="295" y="140"/>
                  </a:lnTo>
                  <a:lnTo>
                    <a:pt x="299" y="140"/>
                  </a:lnTo>
                  <a:lnTo>
                    <a:pt x="303" y="142"/>
                  </a:lnTo>
                  <a:lnTo>
                    <a:pt x="305" y="146"/>
                  </a:lnTo>
                  <a:lnTo>
                    <a:pt x="309" y="150"/>
                  </a:lnTo>
                  <a:lnTo>
                    <a:pt x="313" y="150"/>
                  </a:lnTo>
                  <a:lnTo>
                    <a:pt x="316" y="150"/>
                  </a:lnTo>
                  <a:lnTo>
                    <a:pt x="318" y="144"/>
                  </a:lnTo>
                  <a:lnTo>
                    <a:pt x="320" y="138"/>
                  </a:lnTo>
                  <a:lnTo>
                    <a:pt x="316" y="136"/>
                  </a:lnTo>
                  <a:lnTo>
                    <a:pt x="311" y="127"/>
                  </a:lnTo>
                  <a:lnTo>
                    <a:pt x="307" y="127"/>
                  </a:lnTo>
                  <a:lnTo>
                    <a:pt x="305" y="128"/>
                  </a:lnTo>
                  <a:lnTo>
                    <a:pt x="297" y="127"/>
                  </a:lnTo>
                  <a:lnTo>
                    <a:pt x="293" y="121"/>
                  </a:lnTo>
                  <a:lnTo>
                    <a:pt x="290" y="117"/>
                  </a:lnTo>
                  <a:lnTo>
                    <a:pt x="288" y="117"/>
                  </a:lnTo>
                  <a:lnTo>
                    <a:pt x="286" y="119"/>
                  </a:lnTo>
                  <a:lnTo>
                    <a:pt x="282" y="115"/>
                  </a:lnTo>
                  <a:lnTo>
                    <a:pt x="276" y="113"/>
                  </a:lnTo>
                  <a:lnTo>
                    <a:pt x="274" y="115"/>
                  </a:lnTo>
                  <a:lnTo>
                    <a:pt x="270" y="117"/>
                  </a:lnTo>
                  <a:lnTo>
                    <a:pt x="270" y="113"/>
                  </a:lnTo>
                  <a:lnTo>
                    <a:pt x="265" y="111"/>
                  </a:lnTo>
                  <a:lnTo>
                    <a:pt x="259" y="109"/>
                  </a:lnTo>
                  <a:lnTo>
                    <a:pt x="259" y="111"/>
                  </a:lnTo>
                  <a:lnTo>
                    <a:pt x="259" y="115"/>
                  </a:lnTo>
                  <a:lnTo>
                    <a:pt x="255" y="115"/>
                  </a:lnTo>
                  <a:lnTo>
                    <a:pt x="253" y="117"/>
                  </a:lnTo>
                  <a:lnTo>
                    <a:pt x="251" y="113"/>
                  </a:lnTo>
                  <a:lnTo>
                    <a:pt x="251" y="109"/>
                  </a:lnTo>
                  <a:lnTo>
                    <a:pt x="242" y="107"/>
                  </a:lnTo>
                  <a:lnTo>
                    <a:pt x="236" y="105"/>
                  </a:lnTo>
                  <a:close/>
                  <a:moveTo>
                    <a:pt x="497" y="96"/>
                  </a:moveTo>
                  <a:lnTo>
                    <a:pt x="499" y="102"/>
                  </a:lnTo>
                  <a:lnTo>
                    <a:pt x="501" y="103"/>
                  </a:lnTo>
                  <a:lnTo>
                    <a:pt x="505" y="105"/>
                  </a:lnTo>
                  <a:lnTo>
                    <a:pt x="510" y="107"/>
                  </a:lnTo>
                  <a:lnTo>
                    <a:pt x="510" y="109"/>
                  </a:lnTo>
                  <a:lnTo>
                    <a:pt x="512" y="111"/>
                  </a:lnTo>
                  <a:lnTo>
                    <a:pt x="505" y="111"/>
                  </a:lnTo>
                  <a:lnTo>
                    <a:pt x="501" y="113"/>
                  </a:lnTo>
                  <a:lnTo>
                    <a:pt x="503" y="113"/>
                  </a:lnTo>
                  <a:lnTo>
                    <a:pt x="505" y="113"/>
                  </a:lnTo>
                  <a:lnTo>
                    <a:pt x="516" y="115"/>
                  </a:lnTo>
                  <a:lnTo>
                    <a:pt x="528" y="115"/>
                  </a:lnTo>
                  <a:lnTo>
                    <a:pt x="528" y="117"/>
                  </a:lnTo>
                  <a:lnTo>
                    <a:pt x="528" y="121"/>
                  </a:lnTo>
                  <a:lnTo>
                    <a:pt x="506" y="119"/>
                  </a:lnTo>
                  <a:lnTo>
                    <a:pt x="485" y="117"/>
                  </a:lnTo>
                  <a:lnTo>
                    <a:pt x="485" y="113"/>
                  </a:lnTo>
                  <a:lnTo>
                    <a:pt x="491" y="111"/>
                  </a:lnTo>
                  <a:lnTo>
                    <a:pt x="499" y="109"/>
                  </a:lnTo>
                  <a:lnTo>
                    <a:pt x="499" y="105"/>
                  </a:lnTo>
                  <a:lnTo>
                    <a:pt x="499" y="103"/>
                  </a:lnTo>
                  <a:lnTo>
                    <a:pt x="497" y="102"/>
                  </a:lnTo>
                  <a:lnTo>
                    <a:pt x="495" y="100"/>
                  </a:lnTo>
                  <a:lnTo>
                    <a:pt x="495" y="96"/>
                  </a:lnTo>
                  <a:lnTo>
                    <a:pt x="497" y="96"/>
                  </a:lnTo>
                  <a:close/>
                  <a:moveTo>
                    <a:pt x="558" y="73"/>
                  </a:moveTo>
                  <a:lnTo>
                    <a:pt x="545" y="75"/>
                  </a:lnTo>
                  <a:lnTo>
                    <a:pt x="531" y="79"/>
                  </a:lnTo>
                  <a:lnTo>
                    <a:pt x="533" y="80"/>
                  </a:lnTo>
                  <a:lnTo>
                    <a:pt x="535" y="80"/>
                  </a:lnTo>
                  <a:lnTo>
                    <a:pt x="535" y="86"/>
                  </a:lnTo>
                  <a:lnTo>
                    <a:pt x="535" y="90"/>
                  </a:lnTo>
                  <a:lnTo>
                    <a:pt x="537" y="92"/>
                  </a:lnTo>
                  <a:lnTo>
                    <a:pt x="545" y="94"/>
                  </a:lnTo>
                  <a:lnTo>
                    <a:pt x="549" y="92"/>
                  </a:lnTo>
                  <a:lnTo>
                    <a:pt x="551" y="92"/>
                  </a:lnTo>
                  <a:lnTo>
                    <a:pt x="552" y="90"/>
                  </a:lnTo>
                  <a:lnTo>
                    <a:pt x="554" y="90"/>
                  </a:lnTo>
                  <a:lnTo>
                    <a:pt x="554" y="92"/>
                  </a:lnTo>
                  <a:lnTo>
                    <a:pt x="554" y="92"/>
                  </a:lnTo>
                  <a:lnTo>
                    <a:pt x="552" y="96"/>
                  </a:lnTo>
                  <a:lnTo>
                    <a:pt x="551" y="98"/>
                  </a:lnTo>
                  <a:lnTo>
                    <a:pt x="543" y="98"/>
                  </a:lnTo>
                  <a:lnTo>
                    <a:pt x="537" y="96"/>
                  </a:lnTo>
                  <a:lnTo>
                    <a:pt x="535" y="92"/>
                  </a:lnTo>
                  <a:lnTo>
                    <a:pt x="531" y="90"/>
                  </a:lnTo>
                  <a:lnTo>
                    <a:pt x="529" y="82"/>
                  </a:lnTo>
                  <a:lnTo>
                    <a:pt x="524" y="77"/>
                  </a:lnTo>
                  <a:lnTo>
                    <a:pt x="505" y="75"/>
                  </a:lnTo>
                  <a:lnTo>
                    <a:pt x="487" y="75"/>
                  </a:lnTo>
                  <a:lnTo>
                    <a:pt x="485" y="77"/>
                  </a:lnTo>
                  <a:lnTo>
                    <a:pt x="483" y="79"/>
                  </a:lnTo>
                  <a:lnTo>
                    <a:pt x="483" y="82"/>
                  </a:lnTo>
                  <a:lnTo>
                    <a:pt x="485" y="84"/>
                  </a:lnTo>
                  <a:lnTo>
                    <a:pt x="480" y="88"/>
                  </a:lnTo>
                  <a:lnTo>
                    <a:pt x="474" y="94"/>
                  </a:lnTo>
                  <a:lnTo>
                    <a:pt x="474" y="88"/>
                  </a:lnTo>
                  <a:lnTo>
                    <a:pt x="476" y="84"/>
                  </a:lnTo>
                  <a:lnTo>
                    <a:pt x="472" y="82"/>
                  </a:lnTo>
                  <a:lnTo>
                    <a:pt x="470" y="80"/>
                  </a:lnTo>
                  <a:lnTo>
                    <a:pt x="470" y="77"/>
                  </a:lnTo>
                  <a:lnTo>
                    <a:pt x="470" y="75"/>
                  </a:lnTo>
                  <a:lnTo>
                    <a:pt x="468" y="75"/>
                  </a:lnTo>
                  <a:lnTo>
                    <a:pt x="468" y="79"/>
                  </a:lnTo>
                  <a:lnTo>
                    <a:pt x="460" y="77"/>
                  </a:lnTo>
                  <a:lnTo>
                    <a:pt x="457" y="75"/>
                  </a:lnTo>
                  <a:lnTo>
                    <a:pt x="457" y="79"/>
                  </a:lnTo>
                  <a:lnTo>
                    <a:pt x="441" y="79"/>
                  </a:lnTo>
                  <a:lnTo>
                    <a:pt x="428" y="79"/>
                  </a:lnTo>
                  <a:lnTo>
                    <a:pt x="424" y="75"/>
                  </a:lnTo>
                  <a:lnTo>
                    <a:pt x="420" y="75"/>
                  </a:lnTo>
                  <a:lnTo>
                    <a:pt x="418" y="75"/>
                  </a:lnTo>
                  <a:lnTo>
                    <a:pt x="414" y="63"/>
                  </a:lnTo>
                  <a:lnTo>
                    <a:pt x="410" y="56"/>
                  </a:lnTo>
                  <a:lnTo>
                    <a:pt x="387" y="50"/>
                  </a:lnTo>
                  <a:lnTo>
                    <a:pt x="361" y="48"/>
                  </a:lnTo>
                  <a:lnTo>
                    <a:pt x="361" y="52"/>
                  </a:lnTo>
                  <a:lnTo>
                    <a:pt x="372" y="52"/>
                  </a:lnTo>
                  <a:lnTo>
                    <a:pt x="382" y="54"/>
                  </a:lnTo>
                  <a:lnTo>
                    <a:pt x="380" y="63"/>
                  </a:lnTo>
                  <a:lnTo>
                    <a:pt x="370" y="59"/>
                  </a:lnTo>
                  <a:lnTo>
                    <a:pt x="361" y="57"/>
                  </a:lnTo>
                  <a:lnTo>
                    <a:pt x="361" y="61"/>
                  </a:lnTo>
                  <a:lnTo>
                    <a:pt x="361" y="65"/>
                  </a:lnTo>
                  <a:lnTo>
                    <a:pt x="368" y="65"/>
                  </a:lnTo>
                  <a:lnTo>
                    <a:pt x="376" y="65"/>
                  </a:lnTo>
                  <a:lnTo>
                    <a:pt x="380" y="69"/>
                  </a:lnTo>
                  <a:lnTo>
                    <a:pt x="384" y="67"/>
                  </a:lnTo>
                  <a:lnTo>
                    <a:pt x="387" y="67"/>
                  </a:lnTo>
                  <a:lnTo>
                    <a:pt x="389" y="67"/>
                  </a:lnTo>
                  <a:lnTo>
                    <a:pt x="393" y="73"/>
                  </a:lnTo>
                  <a:lnTo>
                    <a:pt x="382" y="73"/>
                  </a:lnTo>
                  <a:lnTo>
                    <a:pt x="372" y="75"/>
                  </a:lnTo>
                  <a:lnTo>
                    <a:pt x="372" y="79"/>
                  </a:lnTo>
                  <a:lnTo>
                    <a:pt x="374" y="82"/>
                  </a:lnTo>
                  <a:lnTo>
                    <a:pt x="370" y="82"/>
                  </a:lnTo>
                  <a:lnTo>
                    <a:pt x="366" y="82"/>
                  </a:lnTo>
                  <a:lnTo>
                    <a:pt x="372" y="84"/>
                  </a:lnTo>
                  <a:lnTo>
                    <a:pt x="384" y="86"/>
                  </a:lnTo>
                  <a:lnTo>
                    <a:pt x="384" y="82"/>
                  </a:lnTo>
                  <a:lnTo>
                    <a:pt x="386" y="84"/>
                  </a:lnTo>
                  <a:lnTo>
                    <a:pt x="386" y="88"/>
                  </a:lnTo>
                  <a:lnTo>
                    <a:pt x="391" y="86"/>
                  </a:lnTo>
                  <a:lnTo>
                    <a:pt x="395" y="86"/>
                  </a:lnTo>
                  <a:lnTo>
                    <a:pt x="395" y="88"/>
                  </a:lnTo>
                  <a:lnTo>
                    <a:pt x="397" y="90"/>
                  </a:lnTo>
                  <a:lnTo>
                    <a:pt x="384" y="90"/>
                  </a:lnTo>
                  <a:lnTo>
                    <a:pt x="378" y="90"/>
                  </a:lnTo>
                  <a:lnTo>
                    <a:pt x="372" y="88"/>
                  </a:lnTo>
                  <a:lnTo>
                    <a:pt x="374" y="94"/>
                  </a:lnTo>
                  <a:lnTo>
                    <a:pt x="374" y="100"/>
                  </a:lnTo>
                  <a:lnTo>
                    <a:pt x="378" y="102"/>
                  </a:lnTo>
                  <a:lnTo>
                    <a:pt x="384" y="105"/>
                  </a:lnTo>
                  <a:lnTo>
                    <a:pt x="387" y="105"/>
                  </a:lnTo>
                  <a:lnTo>
                    <a:pt x="393" y="105"/>
                  </a:lnTo>
                  <a:lnTo>
                    <a:pt x="395" y="105"/>
                  </a:lnTo>
                  <a:lnTo>
                    <a:pt x="391" y="107"/>
                  </a:lnTo>
                  <a:lnTo>
                    <a:pt x="386" y="107"/>
                  </a:lnTo>
                  <a:lnTo>
                    <a:pt x="384" y="109"/>
                  </a:lnTo>
                  <a:lnTo>
                    <a:pt x="384" y="111"/>
                  </a:lnTo>
                  <a:lnTo>
                    <a:pt x="393" y="115"/>
                  </a:lnTo>
                  <a:lnTo>
                    <a:pt x="399" y="111"/>
                  </a:lnTo>
                  <a:lnTo>
                    <a:pt x="403" y="109"/>
                  </a:lnTo>
                  <a:lnTo>
                    <a:pt x="409" y="109"/>
                  </a:lnTo>
                  <a:lnTo>
                    <a:pt x="416" y="109"/>
                  </a:lnTo>
                  <a:lnTo>
                    <a:pt x="416" y="113"/>
                  </a:lnTo>
                  <a:lnTo>
                    <a:pt x="405" y="115"/>
                  </a:lnTo>
                  <a:lnTo>
                    <a:pt x="397" y="117"/>
                  </a:lnTo>
                  <a:lnTo>
                    <a:pt x="399" y="123"/>
                  </a:lnTo>
                  <a:lnTo>
                    <a:pt x="403" y="130"/>
                  </a:lnTo>
                  <a:lnTo>
                    <a:pt x="407" y="130"/>
                  </a:lnTo>
                  <a:lnTo>
                    <a:pt x="405" y="132"/>
                  </a:lnTo>
                  <a:lnTo>
                    <a:pt x="403" y="134"/>
                  </a:lnTo>
                  <a:lnTo>
                    <a:pt x="403" y="136"/>
                  </a:lnTo>
                  <a:lnTo>
                    <a:pt x="405" y="138"/>
                  </a:lnTo>
                  <a:lnTo>
                    <a:pt x="412" y="138"/>
                  </a:lnTo>
                  <a:lnTo>
                    <a:pt x="422" y="138"/>
                  </a:lnTo>
                  <a:lnTo>
                    <a:pt x="424" y="132"/>
                  </a:lnTo>
                  <a:lnTo>
                    <a:pt x="428" y="134"/>
                  </a:lnTo>
                  <a:lnTo>
                    <a:pt x="432" y="138"/>
                  </a:lnTo>
                  <a:lnTo>
                    <a:pt x="435" y="136"/>
                  </a:lnTo>
                  <a:lnTo>
                    <a:pt x="439" y="136"/>
                  </a:lnTo>
                  <a:lnTo>
                    <a:pt x="439" y="132"/>
                  </a:lnTo>
                  <a:lnTo>
                    <a:pt x="443" y="128"/>
                  </a:lnTo>
                  <a:lnTo>
                    <a:pt x="449" y="127"/>
                  </a:lnTo>
                  <a:lnTo>
                    <a:pt x="455" y="127"/>
                  </a:lnTo>
                  <a:lnTo>
                    <a:pt x="453" y="121"/>
                  </a:lnTo>
                  <a:lnTo>
                    <a:pt x="455" y="117"/>
                  </a:lnTo>
                  <a:lnTo>
                    <a:pt x="457" y="119"/>
                  </a:lnTo>
                  <a:lnTo>
                    <a:pt x="457" y="123"/>
                  </a:lnTo>
                  <a:lnTo>
                    <a:pt x="460" y="123"/>
                  </a:lnTo>
                  <a:lnTo>
                    <a:pt x="464" y="119"/>
                  </a:lnTo>
                  <a:lnTo>
                    <a:pt x="468" y="117"/>
                  </a:lnTo>
                  <a:lnTo>
                    <a:pt x="470" y="115"/>
                  </a:lnTo>
                  <a:lnTo>
                    <a:pt x="478" y="115"/>
                  </a:lnTo>
                  <a:lnTo>
                    <a:pt x="478" y="119"/>
                  </a:lnTo>
                  <a:lnTo>
                    <a:pt x="476" y="123"/>
                  </a:lnTo>
                  <a:lnTo>
                    <a:pt x="468" y="123"/>
                  </a:lnTo>
                  <a:lnTo>
                    <a:pt x="462" y="125"/>
                  </a:lnTo>
                  <a:lnTo>
                    <a:pt x="462" y="127"/>
                  </a:lnTo>
                  <a:lnTo>
                    <a:pt x="462" y="130"/>
                  </a:lnTo>
                  <a:lnTo>
                    <a:pt x="460" y="132"/>
                  </a:lnTo>
                  <a:lnTo>
                    <a:pt x="460" y="138"/>
                  </a:lnTo>
                  <a:lnTo>
                    <a:pt x="472" y="136"/>
                  </a:lnTo>
                  <a:lnTo>
                    <a:pt x="481" y="136"/>
                  </a:lnTo>
                  <a:lnTo>
                    <a:pt x="487" y="134"/>
                  </a:lnTo>
                  <a:lnTo>
                    <a:pt x="491" y="132"/>
                  </a:lnTo>
                  <a:lnTo>
                    <a:pt x="495" y="130"/>
                  </a:lnTo>
                  <a:lnTo>
                    <a:pt x="501" y="127"/>
                  </a:lnTo>
                  <a:lnTo>
                    <a:pt x="499" y="134"/>
                  </a:lnTo>
                  <a:lnTo>
                    <a:pt x="499" y="140"/>
                  </a:lnTo>
                  <a:lnTo>
                    <a:pt x="499" y="144"/>
                  </a:lnTo>
                  <a:lnTo>
                    <a:pt x="501" y="144"/>
                  </a:lnTo>
                  <a:lnTo>
                    <a:pt x="508" y="146"/>
                  </a:lnTo>
                  <a:lnTo>
                    <a:pt x="520" y="146"/>
                  </a:lnTo>
                  <a:lnTo>
                    <a:pt x="518" y="150"/>
                  </a:lnTo>
                  <a:lnTo>
                    <a:pt x="518" y="153"/>
                  </a:lnTo>
                  <a:lnTo>
                    <a:pt x="514" y="155"/>
                  </a:lnTo>
                  <a:lnTo>
                    <a:pt x="514" y="157"/>
                  </a:lnTo>
                  <a:lnTo>
                    <a:pt x="505" y="157"/>
                  </a:lnTo>
                  <a:lnTo>
                    <a:pt x="495" y="155"/>
                  </a:lnTo>
                  <a:lnTo>
                    <a:pt x="493" y="151"/>
                  </a:lnTo>
                  <a:lnTo>
                    <a:pt x="493" y="148"/>
                  </a:lnTo>
                  <a:lnTo>
                    <a:pt x="489" y="148"/>
                  </a:lnTo>
                  <a:lnTo>
                    <a:pt x="485" y="148"/>
                  </a:lnTo>
                  <a:lnTo>
                    <a:pt x="483" y="144"/>
                  </a:lnTo>
                  <a:lnTo>
                    <a:pt x="481" y="142"/>
                  </a:lnTo>
                  <a:lnTo>
                    <a:pt x="468" y="142"/>
                  </a:lnTo>
                  <a:lnTo>
                    <a:pt x="457" y="144"/>
                  </a:lnTo>
                  <a:lnTo>
                    <a:pt x="458" y="151"/>
                  </a:lnTo>
                  <a:lnTo>
                    <a:pt x="462" y="151"/>
                  </a:lnTo>
                  <a:lnTo>
                    <a:pt x="464" y="151"/>
                  </a:lnTo>
                  <a:lnTo>
                    <a:pt x="466" y="157"/>
                  </a:lnTo>
                  <a:lnTo>
                    <a:pt x="458" y="159"/>
                  </a:lnTo>
                  <a:lnTo>
                    <a:pt x="449" y="163"/>
                  </a:lnTo>
                  <a:lnTo>
                    <a:pt x="439" y="167"/>
                  </a:lnTo>
                  <a:lnTo>
                    <a:pt x="437" y="169"/>
                  </a:lnTo>
                  <a:lnTo>
                    <a:pt x="437" y="174"/>
                  </a:lnTo>
                  <a:lnTo>
                    <a:pt x="439" y="182"/>
                  </a:lnTo>
                  <a:lnTo>
                    <a:pt x="441" y="180"/>
                  </a:lnTo>
                  <a:lnTo>
                    <a:pt x="443" y="178"/>
                  </a:lnTo>
                  <a:lnTo>
                    <a:pt x="451" y="180"/>
                  </a:lnTo>
                  <a:lnTo>
                    <a:pt x="460" y="182"/>
                  </a:lnTo>
                  <a:lnTo>
                    <a:pt x="458" y="180"/>
                  </a:lnTo>
                  <a:lnTo>
                    <a:pt x="458" y="178"/>
                  </a:lnTo>
                  <a:lnTo>
                    <a:pt x="460" y="176"/>
                  </a:lnTo>
                  <a:lnTo>
                    <a:pt x="464" y="176"/>
                  </a:lnTo>
                  <a:lnTo>
                    <a:pt x="466" y="178"/>
                  </a:lnTo>
                  <a:lnTo>
                    <a:pt x="470" y="182"/>
                  </a:lnTo>
                  <a:lnTo>
                    <a:pt x="470" y="178"/>
                  </a:lnTo>
                  <a:lnTo>
                    <a:pt x="472" y="176"/>
                  </a:lnTo>
                  <a:lnTo>
                    <a:pt x="472" y="180"/>
                  </a:lnTo>
                  <a:lnTo>
                    <a:pt x="481" y="182"/>
                  </a:lnTo>
                  <a:lnTo>
                    <a:pt x="493" y="186"/>
                  </a:lnTo>
                  <a:lnTo>
                    <a:pt x="495" y="182"/>
                  </a:lnTo>
                  <a:lnTo>
                    <a:pt x="499" y="180"/>
                  </a:lnTo>
                  <a:lnTo>
                    <a:pt x="497" y="176"/>
                  </a:lnTo>
                  <a:lnTo>
                    <a:pt x="495" y="173"/>
                  </a:lnTo>
                  <a:lnTo>
                    <a:pt x="499" y="173"/>
                  </a:lnTo>
                  <a:lnTo>
                    <a:pt x="503" y="174"/>
                  </a:lnTo>
                  <a:lnTo>
                    <a:pt x="505" y="171"/>
                  </a:lnTo>
                  <a:lnTo>
                    <a:pt x="508" y="167"/>
                  </a:lnTo>
                  <a:lnTo>
                    <a:pt x="508" y="178"/>
                  </a:lnTo>
                  <a:lnTo>
                    <a:pt x="518" y="176"/>
                  </a:lnTo>
                  <a:lnTo>
                    <a:pt x="531" y="176"/>
                  </a:lnTo>
                  <a:lnTo>
                    <a:pt x="531" y="171"/>
                  </a:lnTo>
                  <a:lnTo>
                    <a:pt x="535" y="169"/>
                  </a:lnTo>
                  <a:lnTo>
                    <a:pt x="537" y="176"/>
                  </a:lnTo>
                  <a:lnTo>
                    <a:pt x="539" y="174"/>
                  </a:lnTo>
                  <a:lnTo>
                    <a:pt x="541" y="173"/>
                  </a:lnTo>
                  <a:lnTo>
                    <a:pt x="543" y="173"/>
                  </a:lnTo>
                  <a:lnTo>
                    <a:pt x="549" y="174"/>
                  </a:lnTo>
                  <a:lnTo>
                    <a:pt x="549" y="180"/>
                  </a:lnTo>
                  <a:lnTo>
                    <a:pt x="549" y="188"/>
                  </a:lnTo>
                  <a:lnTo>
                    <a:pt x="556" y="180"/>
                  </a:lnTo>
                  <a:lnTo>
                    <a:pt x="566" y="174"/>
                  </a:lnTo>
                  <a:lnTo>
                    <a:pt x="568" y="176"/>
                  </a:lnTo>
                  <a:lnTo>
                    <a:pt x="574" y="178"/>
                  </a:lnTo>
                  <a:lnTo>
                    <a:pt x="577" y="174"/>
                  </a:lnTo>
                  <a:lnTo>
                    <a:pt x="583" y="169"/>
                  </a:lnTo>
                  <a:lnTo>
                    <a:pt x="585" y="169"/>
                  </a:lnTo>
                  <a:lnTo>
                    <a:pt x="585" y="167"/>
                  </a:lnTo>
                  <a:lnTo>
                    <a:pt x="583" y="165"/>
                  </a:lnTo>
                  <a:lnTo>
                    <a:pt x="583" y="165"/>
                  </a:lnTo>
                  <a:lnTo>
                    <a:pt x="579" y="165"/>
                  </a:lnTo>
                  <a:lnTo>
                    <a:pt x="576" y="165"/>
                  </a:lnTo>
                  <a:lnTo>
                    <a:pt x="572" y="161"/>
                  </a:lnTo>
                  <a:lnTo>
                    <a:pt x="570" y="157"/>
                  </a:lnTo>
                  <a:lnTo>
                    <a:pt x="562" y="155"/>
                  </a:lnTo>
                  <a:lnTo>
                    <a:pt x="556" y="153"/>
                  </a:lnTo>
                  <a:lnTo>
                    <a:pt x="572" y="153"/>
                  </a:lnTo>
                  <a:lnTo>
                    <a:pt x="585" y="151"/>
                  </a:lnTo>
                  <a:lnTo>
                    <a:pt x="583" y="146"/>
                  </a:lnTo>
                  <a:lnTo>
                    <a:pt x="583" y="140"/>
                  </a:lnTo>
                  <a:lnTo>
                    <a:pt x="597" y="142"/>
                  </a:lnTo>
                  <a:lnTo>
                    <a:pt x="610" y="140"/>
                  </a:lnTo>
                  <a:lnTo>
                    <a:pt x="612" y="136"/>
                  </a:lnTo>
                  <a:lnTo>
                    <a:pt x="608" y="134"/>
                  </a:lnTo>
                  <a:lnTo>
                    <a:pt x="608" y="132"/>
                  </a:lnTo>
                  <a:lnTo>
                    <a:pt x="614" y="132"/>
                  </a:lnTo>
                  <a:lnTo>
                    <a:pt x="620" y="132"/>
                  </a:lnTo>
                  <a:lnTo>
                    <a:pt x="618" y="130"/>
                  </a:lnTo>
                  <a:lnTo>
                    <a:pt x="618" y="130"/>
                  </a:lnTo>
                  <a:lnTo>
                    <a:pt x="616" y="128"/>
                  </a:lnTo>
                  <a:lnTo>
                    <a:pt x="614" y="127"/>
                  </a:lnTo>
                  <a:lnTo>
                    <a:pt x="620" y="127"/>
                  </a:lnTo>
                  <a:lnTo>
                    <a:pt x="627" y="127"/>
                  </a:lnTo>
                  <a:lnTo>
                    <a:pt x="627" y="125"/>
                  </a:lnTo>
                  <a:lnTo>
                    <a:pt x="631" y="123"/>
                  </a:lnTo>
                  <a:lnTo>
                    <a:pt x="629" y="121"/>
                  </a:lnTo>
                  <a:lnTo>
                    <a:pt x="629" y="117"/>
                  </a:lnTo>
                  <a:lnTo>
                    <a:pt x="623" y="117"/>
                  </a:lnTo>
                  <a:lnTo>
                    <a:pt x="620" y="119"/>
                  </a:lnTo>
                  <a:lnTo>
                    <a:pt x="620" y="115"/>
                  </a:lnTo>
                  <a:lnTo>
                    <a:pt x="614" y="113"/>
                  </a:lnTo>
                  <a:lnTo>
                    <a:pt x="612" y="113"/>
                  </a:lnTo>
                  <a:lnTo>
                    <a:pt x="599" y="115"/>
                  </a:lnTo>
                  <a:lnTo>
                    <a:pt x="587" y="121"/>
                  </a:lnTo>
                  <a:lnTo>
                    <a:pt x="587" y="117"/>
                  </a:lnTo>
                  <a:lnTo>
                    <a:pt x="589" y="117"/>
                  </a:lnTo>
                  <a:lnTo>
                    <a:pt x="591" y="117"/>
                  </a:lnTo>
                  <a:lnTo>
                    <a:pt x="591" y="115"/>
                  </a:lnTo>
                  <a:lnTo>
                    <a:pt x="591" y="113"/>
                  </a:lnTo>
                  <a:lnTo>
                    <a:pt x="587" y="111"/>
                  </a:lnTo>
                  <a:lnTo>
                    <a:pt x="585" y="109"/>
                  </a:lnTo>
                  <a:lnTo>
                    <a:pt x="591" y="109"/>
                  </a:lnTo>
                  <a:lnTo>
                    <a:pt x="602" y="111"/>
                  </a:lnTo>
                  <a:lnTo>
                    <a:pt x="608" y="111"/>
                  </a:lnTo>
                  <a:lnTo>
                    <a:pt x="612" y="111"/>
                  </a:lnTo>
                  <a:lnTo>
                    <a:pt x="612" y="109"/>
                  </a:lnTo>
                  <a:lnTo>
                    <a:pt x="610" y="107"/>
                  </a:lnTo>
                  <a:lnTo>
                    <a:pt x="606" y="105"/>
                  </a:lnTo>
                  <a:lnTo>
                    <a:pt x="602" y="105"/>
                  </a:lnTo>
                  <a:lnTo>
                    <a:pt x="606" y="105"/>
                  </a:lnTo>
                  <a:lnTo>
                    <a:pt x="620" y="105"/>
                  </a:lnTo>
                  <a:lnTo>
                    <a:pt x="618" y="102"/>
                  </a:lnTo>
                  <a:lnTo>
                    <a:pt x="606" y="100"/>
                  </a:lnTo>
                  <a:lnTo>
                    <a:pt x="597" y="100"/>
                  </a:lnTo>
                  <a:lnTo>
                    <a:pt x="597" y="96"/>
                  </a:lnTo>
                  <a:lnTo>
                    <a:pt x="600" y="96"/>
                  </a:lnTo>
                  <a:lnTo>
                    <a:pt x="606" y="98"/>
                  </a:lnTo>
                  <a:lnTo>
                    <a:pt x="606" y="96"/>
                  </a:lnTo>
                  <a:lnTo>
                    <a:pt x="610" y="94"/>
                  </a:lnTo>
                  <a:lnTo>
                    <a:pt x="614" y="98"/>
                  </a:lnTo>
                  <a:lnTo>
                    <a:pt x="620" y="102"/>
                  </a:lnTo>
                  <a:lnTo>
                    <a:pt x="622" y="100"/>
                  </a:lnTo>
                  <a:lnTo>
                    <a:pt x="622" y="98"/>
                  </a:lnTo>
                  <a:lnTo>
                    <a:pt x="631" y="98"/>
                  </a:lnTo>
                  <a:lnTo>
                    <a:pt x="641" y="98"/>
                  </a:lnTo>
                  <a:lnTo>
                    <a:pt x="647" y="98"/>
                  </a:lnTo>
                  <a:lnTo>
                    <a:pt x="656" y="98"/>
                  </a:lnTo>
                  <a:lnTo>
                    <a:pt x="656" y="94"/>
                  </a:lnTo>
                  <a:lnTo>
                    <a:pt x="654" y="92"/>
                  </a:lnTo>
                  <a:lnTo>
                    <a:pt x="660" y="90"/>
                  </a:lnTo>
                  <a:lnTo>
                    <a:pt x="668" y="88"/>
                  </a:lnTo>
                  <a:lnTo>
                    <a:pt x="670" y="86"/>
                  </a:lnTo>
                  <a:lnTo>
                    <a:pt x="670" y="86"/>
                  </a:lnTo>
                  <a:lnTo>
                    <a:pt x="668" y="84"/>
                  </a:lnTo>
                  <a:lnTo>
                    <a:pt x="664" y="82"/>
                  </a:lnTo>
                  <a:lnTo>
                    <a:pt x="666" y="82"/>
                  </a:lnTo>
                  <a:lnTo>
                    <a:pt x="666" y="80"/>
                  </a:lnTo>
                  <a:lnTo>
                    <a:pt x="673" y="82"/>
                  </a:lnTo>
                  <a:lnTo>
                    <a:pt x="677" y="82"/>
                  </a:lnTo>
                  <a:lnTo>
                    <a:pt x="681" y="80"/>
                  </a:lnTo>
                  <a:lnTo>
                    <a:pt x="687" y="77"/>
                  </a:lnTo>
                  <a:lnTo>
                    <a:pt x="685" y="75"/>
                  </a:lnTo>
                  <a:lnTo>
                    <a:pt x="687" y="71"/>
                  </a:lnTo>
                  <a:lnTo>
                    <a:pt x="689" y="73"/>
                  </a:lnTo>
                  <a:lnTo>
                    <a:pt x="693" y="77"/>
                  </a:lnTo>
                  <a:lnTo>
                    <a:pt x="702" y="69"/>
                  </a:lnTo>
                  <a:lnTo>
                    <a:pt x="714" y="61"/>
                  </a:lnTo>
                  <a:lnTo>
                    <a:pt x="733" y="59"/>
                  </a:lnTo>
                  <a:lnTo>
                    <a:pt x="752" y="56"/>
                  </a:lnTo>
                  <a:lnTo>
                    <a:pt x="754" y="52"/>
                  </a:lnTo>
                  <a:lnTo>
                    <a:pt x="756" y="50"/>
                  </a:lnTo>
                  <a:lnTo>
                    <a:pt x="756" y="46"/>
                  </a:lnTo>
                  <a:lnTo>
                    <a:pt x="752" y="44"/>
                  </a:lnTo>
                  <a:lnTo>
                    <a:pt x="762" y="40"/>
                  </a:lnTo>
                  <a:lnTo>
                    <a:pt x="773" y="36"/>
                  </a:lnTo>
                  <a:lnTo>
                    <a:pt x="775" y="34"/>
                  </a:lnTo>
                  <a:lnTo>
                    <a:pt x="779" y="34"/>
                  </a:lnTo>
                  <a:lnTo>
                    <a:pt x="779" y="31"/>
                  </a:lnTo>
                  <a:lnTo>
                    <a:pt x="785" y="29"/>
                  </a:lnTo>
                  <a:lnTo>
                    <a:pt x="790" y="29"/>
                  </a:lnTo>
                  <a:lnTo>
                    <a:pt x="790" y="27"/>
                  </a:lnTo>
                  <a:lnTo>
                    <a:pt x="794" y="25"/>
                  </a:lnTo>
                  <a:lnTo>
                    <a:pt x="792" y="23"/>
                  </a:lnTo>
                  <a:lnTo>
                    <a:pt x="792" y="21"/>
                  </a:lnTo>
                  <a:lnTo>
                    <a:pt x="785" y="21"/>
                  </a:lnTo>
                  <a:lnTo>
                    <a:pt x="781" y="21"/>
                  </a:lnTo>
                  <a:lnTo>
                    <a:pt x="777" y="19"/>
                  </a:lnTo>
                  <a:lnTo>
                    <a:pt x="775" y="17"/>
                  </a:lnTo>
                  <a:lnTo>
                    <a:pt x="773" y="19"/>
                  </a:lnTo>
                  <a:lnTo>
                    <a:pt x="769" y="19"/>
                  </a:lnTo>
                  <a:lnTo>
                    <a:pt x="767" y="15"/>
                  </a:lnTo>
                  <a:lnTo>
                    <a:pt x="767" y="13"/>
                  </a:lnTo>
                  <a:lnTo>
                    <a:pt x="752" y="8"/>
                  </a:lnTo>
                  <a:lnTo>
                    <a:pt x="737" y="8"/>
                  </a:lnTo>
                  <a:lnTo>
                    <a:pt x="735" y="8"/>
                  </a:lnTo>
                  <a:lnTo>
                    <a:pt x="731" y="8"/>
                  </a:lnTo>
                  <a:lnTo>
                    <a:pt x="729" y="6"/>
                  </a:lnTo>
                  <a:lnTo>
                    <a:pt x="727" y="6"/>
                  </a:lnTo>
                  <a:lnTo>
                    <a:pt x="725" y="8"/>
                  </a:lnTo>
                  <a:lnTo>
                    <a:pt x="725" y="11"/>
                  </a:lnTo>
                  <a:lnTo>
                    <a:pt x="716" y="15"/>
                  </a:lnTo>
                  <a:lnTo>
                    <a:pt x="708" y="21"/>
                  </a:lnTo>
                  <a:lnTo>
                    <a:pt x="706" y="19"/>
                  </a:lnTo>
                  <a:lnTo>
                    <a:pt x="704" y="19"/>
                  </a:lnTo>
                  <a:lnTo>
                    <a:pt x="710" y="15"/>
                  </a:lnTo>
                  <a:lnTo>
                    <a:pt x="718" y="11"/>
                  </a:lnTo>
                  <a:lnTo>
                    <a:pt x="718" y="8"/>
                  </a:lnTo>
                  <a:lnTo>
                    <a:pt x="716" y="4"/>
                  </a:lnTo>
                  <a:lnTo>
                    <a:pt x="704" y="4"/>
                  </a:lnTo>
                  <a:lnTo>
                    <a:pt x="695" y="6"/>
                  </a:lnTo>
                  <a:lnTo>
                    <a:pt x="681" y="2"/>
                  </a:lnTo>
                  <a:lnTo>
                    <a:pt x="670" y="0"/>
                  </a:lnTo>
                  <a:lnTo>
                    <a:pt x="666" y="2"/>
                  </a:lnTo>
                  <a:lnTo>
                    <a:pt x="662" y="6"/>
                  </a:lnTo>
                  <a:lnTo>
                    <a:pt x="662" y="8"/>
                  </a:lnTo>
                  <a:lnTo>
                    <a:pt x="664" y="9"/>
                  </a:lnTo>
                  <a:lnTo>
                    <a:pt x="660" y="9"/>
                  </a:lnTo>
                  <a:lnTo>
                    <a:pt x="658" y="8"/>
                  </a:lnTo>
                  <a:lnTo>
                    <a:pt x="654" y="8"/>
                  </a:lnTo>
                  <a:lnTo>
                    <a:pt x="647" y="11"/>
                  </a:lnTo>
                  <a:lnTo>
                    <a:pt x="643" y="15"/>
                  </a:lnTo>
                  <a:lnTo>
                    <a:pt x="637" y="13"/>
                  </a:lnTo>
                  <a:lnTo>
                    <a:pt x="635" y="9"/>
                  </a:lnTo>
                  <a:lnTo>
                    <a:pt x="602" y="9"/>
                  </a:lnTo>
                  <a:lnTo>
                    <a:pt x="600" y="11"/>
                  </a:lnTo>
                  <a:lnTo>
                    <a:pt x="599" y="11"/>
                  </a:lnTo>
                  <a:lnTo>
                    <a:pt x="599" y="9"/>
                  </a:lnTo>
                  <a:lnTo>
                    <a:pt x="597" y="9"/>
                  </a:lnTo>
                  <a:lnTo>
                    <a:pt x="593" y="11"/>
                  </a:lnTo>
                  <a:lnTo>
                    <a:pt x="591" y="13"/>
                  </a:lnTo>
                  <a:lnTo>
                    <a:pt x="591" y="15"/>
                  </a:lnTo>
                  <a:lnTo>
                    <a:pt x="593" y="15"/>
                  </a:lnTo>
                  <a:lnTo>
                    <a:pt x="593" y="19"/>
                  </a:lnTo>
                  <a:lnTo>
                    <a:pt x="597" y="19"/>
                  </a:lnTo>
                  <a:lnTo>
                    <a:pt x="600" y="19"/>
                  </a:lnTo>
                  <a:lnTo>
                    <a:pt x="600" y="21"/>
                  </a:lnTo>
                  <a:lnTo>
                    <a:pt x="602" y="23"/>
                  </a:lnTo>
                  <a:lnTo>
                    <a:pt x="597" y="21"/>
                  </a:lnTo>
                  <a:lnTo>
                    <a:pt x="591" y="21"/>
                  </a:lnTo>
                  <a:lnTo>
                    <a:pt x="591" y="17"/>
                  </a:lnTo>
                  <a:lnTo>
                    <a:pt x="583" y="17"/>
                  </a:lnTo>
                  <a:lnTo>
                    <a:pt x="574" y="19"/>
                  </a:lnTo>
                  <a:lnTo>
                    <a:pt x="574" y="15"/>
                  </a:lnTo>
                  <a:lnTo>
                    <a:pt x="572" y="15"/>
                  </a:lnTo>
                  <a:lnTo>
                    <a:pt x="568" y="25"/>
                  </a:lnTo>
                  <a:lnTo>
                    <a:pt x="564" y="25"/>
                  </a:lnTo>
                  <a:lnTo>
                    <a:pt x="560" y="25"/>
                  </a:lnTo>
                  <a:lnTo>
                    <a:pt x="558" y="23"/>
                  </a:lnTo>
                  <a:lnTo>
                    <a:pt x="554" y="21"/>
                  </a:lnTo>
                  <a:lnTo>
                    <a:pt x="554" y="23"/>
                  </a:lnTo>
                  <a:lnTo>
                    <a:pt x="554" y="27"/>
                  </a:lnTo>
                  <a:lnTo>
                    <a:pt x="543" y="23"/>
                  </a:lnTo>
                  <a:lnTo>
                    <a:pt x="533" y="21"/>
                  </a:lnTo>
                  <a:lnTo>
                    <a:pt x="533" y="27"/>
                  </a:lnTo>
                  <a:lnTo>
                    <a:pt x="535" y="34"/>
                  </a:lnTo>
                  <a:lnTo>
                    <a:pt x="531" y="32"/>
                  </a:lnTo>
                  <a:lnTo>
                    <a:pt x="529" y="32"/>
                  </a:lnTo>
                  <a:lnTo>
                    <a:pt x="529" y="34"/>
                  </a:lnTo>
                  <a:lnTo>
                    <a:pt x="529" y="38"/>
                  </a:lnTo>
                  <a:lnTo>
                    <a:pt x="524" y="32"/>
                  </a:lnTo>
                  <a:lnTo>
                    <a:pt x="520" y="27"/>
                  </a:lnTo>
                  <a:lnTo>
                    <a:pt x="512" y="25"/>
                  </a:lnTo>
                  <a:lnTo>
                    <a:pt x="505" y="25"/>
                  </a:lnTo>
                  <a:lnTo>
                    <a:pt x="497" y="21"/>
                  </a:lnTo>
                  <a:lnTo>
                    <a:pt x="493" y="17"/>
                  </a:lnTo>
                  <a:lnTo>
                    <a:pt x="489" y="17"/>
                  </a:lnTo>
                  <a:lnTo>
                    <a:pt x="483" y="17"/>
                  </a:lnTo>
                  <a:lnTo>
                    <a:pt x="483" y="21"/>
                  </a:lnTo>
                  <a:lnTo>
                    <a:pt x="485" y="23"/>
                  </a:lnTo>
                  <a:lnTo>
                    <a:pt x="487" y="27"/>
                  </a:lnTo>
                  <a:lnTo>
                    <a:pt x="466" y="27"/>
                  </a:lnTo>
                  <a:lnTo>
                    <a:pt x="466" y="31"/>
                  </a:lnTo>
                  <a:lnTo>
                    <a:pt x="468" y="34"/>
                  </a:lnTo>
                  <a:lnTo>
                    <a:pt x="470" y="32"/>
                  </a:lnTo>
                  <a:lnTo>
                    <a:pt x="474" y="32"/>
                  </a:lnTo>
                  <a:lnTo>
                    <a:pt x="478" y="36"/>
                  </a:lnTo>
                  <a:lnTo>
                    <a:pt x="487" y="36"/>
                  </a:lnTo>
                  <a:lnTo>
                    <a:pt x="501" y="34"/>
                  </a:lnTo>
                  <a:lnTo>
                    <a:pt x="497" y="40"/>
                  </a:lnTo>
                  <a:lnTo>
                    <a:pt x="495" y="46"/>
                  </a:lnTo>
                  <a:lnTo>
                    <a:pt x="493" y="38"/>
                  </a:lnTo>
                  <a:lnTo>
                    <a:pt x="487" y="40"/>
                  </a:lnTo>
                  <a:lnTo>
                    <a:pt x="483" y="42"/>
                  </a:lnTo>
                  <a:lnTo>
                    <a:pt x="478" y="38"/>
                  </a:lnTo>
                  <a:lnTo>
                    <a:pt x="472" y="36"/>
                  </a:lnTo>
                  <a:lnTo>
                    <a:pt x="470" y="38"/>
                  </a:lnTo>
                  <a:lnTo>
                    <a:pt x="470" y="44"/>
                  </a:lnTo>
                  <a:lnTo>
                    <a:pt x="466" y="38"/>
                  </a:lnTo>
                  <a:lnTo>
                    <a:pt x="460" y="34"/>
                  </a:lnTo>
                  <a:lnTo>
                    <a:pt x="458" y="32"/>
                  </a:lnTo>
                  <a:lnTo>
                    <a:pt x="457" y="32"/>
                  </a:lnTo>
                  <a:lnTo>
                    <a:pt x="453" y="32"/>
                  </a:lnTo>
                  <a:lnTo>
                    <a:pt x="449" y="34"/>
                  </a:lnTo>
                  <a:lnTo>
                    <a:pt x="443" y="40"/>
                  </a:lnTo>
                  <a:lnTo>
                    <a:pt x="439" y="46"/>
                  </a:lnTo>
                  <a:lnTo>
                    <a:pt x="432" y="44"/>
                  </a:lnTo>
                  <a:lnTo>
                    <a:pt x="418" y="42"/>
                  </a:lnTo>
                  <a:lnTo>
                    <a:pt x="416" y="42"/>
                  </a:lnTo>
                  <a:lnTo>
                    <a:pt x="412" y="44"/>
                  </a:lnTo>
                  <a:lnTo>
                    <a:pt x="412" y="48"/>
                  </a:lnTo>
                  <a:lnTo>
                    <a:pt x="420" y="46"/>
                  </a:lnTo>
                  <a:lnTo>
                    <a:pt x="430" y="46"/>
                  </a:lnTo>
                  <a:lnTo>
                    <a:pt x="420" y="48"/>
                  </a:lnTo>
                  <a:lnTo>
                    <a:pt x="418" y="50"/>
                  </a:lnTo>
                  <a:lnTo>
                    <a:pt x="418" y="52"/>
                  </a:lnTo>
                  <a:lnTo>
                    <a:pt x="422" y="52"/>
                  </a:lnTo>
                  <a:lnTo>
                    <a:pt x="435" y="50"/>
                  </a:lnTo>
                  <a:lnTo>
                    <a:pt x="447" y="50"/>
                  </a:lnTo>
                  <a:lnTo>
                    <a:pt x="435" y="52"/>
                  </a:lnTo>
                  <a:lnTo>
                    <a:pt x="422" y="56"/>
                  </a:lnTo>
                  <a:lnTo>
                    <a:pt x="420" y="61"/>
                  </a:lnTo>
                  <a:lnTo>
                    <a:pt x="435" y="56"/>
                  </a:lnTo>
                  <a:lnTo>
                    <a:pt x="455" y="54"/>
                  </a:lnTo>
                  <a:lnTo>
                    <a:pt x="451" y="57"/>
                  </a:lnTo>
                  <a:lnTo>
                    <a:pt x="441" y="57"/>
                  </a:lnTo>
                  <a:lnTo>
                    <a:pt x="433" y="59"/>
                  </a:lnTo>
                  <a:lnTo>
                    <a:pt x="428" y="63"/>
                  </a:lnTo>
                  <a:lnTo>
                    <a:pt x="426" y="67"/>
                  </a:lnTo>
                  <a:lnTo>
                    <a:pt x="443" y="65"/>
                  </a:lnTo>
                  <a:lnTo>
                    <a:pt x="464" y="65"/>
                  </a:lnTo>
                  <a:lnTo>
                    <a:pt x="466" y="67"/>
                  </a:lnTo>
                  <a:lnTo>
                    <a:pt x="472" y="69"/>
                  </a:lnTo>
                  <a:lnTo>
                    <a:pt x="474" y="65"/>
                  </a:lnTo>
                  <a:lnTo>
                    <a:pt x="480" y="63"/>
                  </a:lnTo>
                  <a:lnTo>
                    <a:pt x="480" y="67"/>
                  </a:lnTo>
                  <a:lnTo>
                    <a:pt x="480" y="71"/>
                  </a:lnTo>
                  <a:lnTo>
                    <a:pt x="489" y="71"/>
                  </a:lnTo>
                  <a:lnTo>
                    <a:pt x="497" y="73"/>
                  </a:lnTo>
                  <a:lnTo>
                    <a:pt x="499" y="73"/>
                  </a:lnTo>
                  <a:lnTo>
                    <a:pt x="501" y="67"/>
                  </a:lnTo>
                  <a:lnTo>
                    <a:pt x="505" y="67"/>
                  </a:lnTo>
                  <a:lnTo>
                    <a:pt x="505" y="63"/>
                  </a:lnTo>
                  <a:lnTo>
                    <a:pt x="505" y="61"/>
                  </a:lnTo>
                  <a:lnTo>
                    <a:pt x="506" y="65"/>
                  </a:lnTo>
                  <a:lnTo>
                    <a:pt x="508" y="67"/>
                  </a:lnTo>
                  <a:lnTo>
                    <a:pt x="520" y="67"/>
                  </a:lnTo>
                  <a:lnTo>
                    <a:pt x="531" y="63"/>
                  </a:lnTo>
                  <a:lnTo>
                    <a:pt x="549" y="61"/>
                  </a:lnTo>
                  <a:lnTo>
                    <a:pt x="568" y="61"/>
                  </a:lnTo>
                  <a:lnTo>
                    <a:pt x="581" y="57"/>
                  </a:lnTo>
                  <a:lnTo>
                    <a:pt x="599" y="54"/>
                  </a:lnTo>
                  <a:lnTo>
                    <a:pt x="595" y="56"/>
                  </a:lnTo>
                  <a:lnTo>
                    <a:pt x="591" y="56"/>
                  </a:lnTo>
                  <a:lnTo>
                    <a:pt x="591" y="59"/>
                  </a:lnTo>
                  <a:lnTo>
                    <a:pt x="597" y="59"/>
                  </a:lnTo>
                  <a:lnTo>
                    <a:pt x="604" y="59"/>
                  </a:lnTo>
                  <a:lnTo>
                    <a:pt x="589" y="61"/>
                  </a:lnTo>
                  <a:lnTo>
                    <a:pt x="574" y="65"/>
                  </a:lnTo>
                  <a:lnTo>
                    <a:pt x="572" y="67"/>
                  </a:lnTo>
                  <a:lnTo>
                    <a:pt x="572" y="69"/>
                  </a:lnTo>
                  <a:lnTo>
                    <a:pt x="577" y="69"/>
                  </a:lnTo>
                  <a:lnTo>
                    <a:pt x="585" y="69"/>
                  </a:lnTo>
                  <a:lnTo>
                    <a:pt x="587" y="67"/>
                  </a:lnTo>
                  <a:lnTo>
                    <a:pt x="593" y="67"/>
                  </a:lnTo>
                  <a:lnTo>
                    <a:pt x="589" y="69"/>
                  </a:lnTo>
                  <a:lnTo>
                    <a:pt x="585" y="73"/>
                  </a:lnTo>
                  <a:lnTo>
                    <a:pt x="570" y="73"/>
                  </a:lnTo>
                  <a:lnTo>
                    <a:pt x="558" y="73"/>
                  </a:lnTo>
                  <a:close/>
                  <a:moveTo>
                    <a:pt x="777" y="422"/>
                  </a:moveTo>
                  <a:lnTo>
                    <a:pt x="779" y="422"/>
                  </a:lnTo>
                  <a:lnTo>
                    <a:pt x="783" y="422"/>
                  </a:lnTo>
                  <a:lnTo>
                    <a:pt x="781" y="418"/>
                  </a:lnTo>
                  <a:lnTo>
                    <a:pt x="781" y="416"/>
                  </a:lnTo>
                  <a:lnTo>
                    <a:pt x="785" y="418"/>
                  </a:lnTo>
                  <a:lnTo>
                    <a:pt x="790" y="420"/>
                  </a:lnTo>
                  <a:lnTo>
                    <a:pt x="792" y="412"/>
                  </a:lnTo>
                  <a:lnTo>
                    <a:pt x="794" y="407"/>
                  </a:lnTo>
                  <a:lnTo>
                    <a:pt x="790" y="403"/>
                  </a:lnTo>
                  <a:lnTo>
                    <a:pt x="787" y="401"/>
                  </a:lnTo>
                  <a:lnTo>
                    <a:pt x="789" y="401"/>
                  </a:lnTo>
                  <a:lnTo>
                    <a:pt x="789" y="399"/>
                  </a:lnTo>
                  <a:lnTo>
                    <a:pt x="785" y="399"/>
                  </a:lnTo>
                  <a:lnTo>
                    <a:pt x="785" y="399"/>
                  </a:lnTo>
                  <a:lnTo>
                    <a:pt x="783" y="397"/>
                  </a:lnTo>
                  <a:lnTo>
                    <a:pt x="783" y="403"/>
                  </a:lnTo>
                  <a:lnTo>
                    <a:pt x="777" y="403"/>
                  </a:lnTo>
                  <a:lnTo>
                    <a:pt x="773" y="403"/>
                  </a:lnTo>
                  <a:lnTo>
                    <a:pt x="773" y="405"/>
                  </a:lnTo>
                  <a:lnTo>
                    <a:pt x="769" y="409"/>
                  </a:lnTo>
                  <a:lnTo>
                    <a:pt x="771" y="403"/>
                  </a:lnTo>
                  <a:lnTo>
                    <a:pt x="773" y="399"/>
                  </a:lnTo>
                  <a:lnTo>
                    <a:pt x="769" y="399"/>
                  </a:lnTo>
                  <a:lnTo>
                    <a:pt x="767" y="399"/>
                  </a:lnTo>
                  <a:lnTo>
                    <a:pt x="767" y="401"/>
                  </a:lnTo>
                  <a:lnTo>
                    <a:pt x="767" y="405"/>
                  </a:lnTo>
                  <a:lnTo>
                    <a:pt x="764" y="403"/>
                  </a:lnTo>
                  <a:lnTo>
                    <a:pt x="764" y="401"/>
                  </a:lnTo>
                  <a:lnTo>
                    <a:pt x="758" y="401"/>
                  </a:lnTo>
                  <a:lnTo>
                    <a:pt x="752" y="401"/>
                  </a:lnTo>
                  <a:lnTo>
                    <a:pt x="754" y="395"/>
                  </a:lnTo>
                  <a:lnTo>
                    <a:pt x="754" y="389"/>
                  </a:lnTo>
                  <a:lnTo>
                    <a:pt x="750" y="389"/>
                  </a:lnTo>
                  <a:lnTo>
                    <a:pt x="748" y="388"/>
                  </a:lnTo>
                  <a:lnTo>
                    <a:pt x="748" y="389"/>
                  </a:lnTo>
                  <a:lnTo>
                    <a:pt x="748" y="393"/>
                  </a:lnTo>
                  <a:lnTo>
                    <a:pt x="744" y="393"/>
                  </a:lnTo>
                  <a:lnTo>
                    <a:pt x="744" y="389"/>
                  </a:lnTo>
                  <a:lnTo>
                    <a:pt x="746" y="384"/>
                  </a:lnTo>
                  <a:lnTo>
                    <a:pt x="742" y="384"/>
                  </a:lnTo>
                  <a:lnTo>
                    <a:pt x="741" y="384"/>
                  </a:lnTo>
                  <a:lnTo>
                    <a:pt x="741" y="386"/>
                  </a:lnTo>
                  <a:lnTo>
                    <a:pt x="741" y="389"/>
                  </a:lnTo>
                  <a:lnTo>
                    <a:pt x="739" y="389"/>
                  </a:lnTo>
                  <a:lnTo>
                    <a:pt x="739" y="388"/>
                  </a:lnTo>
                  <a:lnTo>
                    <a:pt x="737" y="386"/>
                  </a:lnTo>
                  <a:lnTo>
                    <a:pt x="735" y="386"/>
                  </a:lnTo>
                  <a:lnTo>
                    <a:pt x="735" y="389"/>
                  </a:lnTo>
                  <a:lnTo>
                    <a:pt x="729" y="391"/>
                  </a:lnTo>
                  <a:lnTo>
                    <a:pt x="725" y="393"/>
                  </a:lnTo>
                  <a:lnTo>
                    <a:pt x="725" y="389"/>
                  </a:lnTo>
                  <a:lnTo>
                    <a:pt x="727" y="384"/>
                  </a:lnTo>
                  <a:lnTo>
                    <a:pt x="723" y="384"/>
                  </a:lnTo>
                  <a:lnTo>
                    <a:pt x="721" y="384"/>
                  </a:lnTo>
                  <a:lnTo>
                    <a:pt x="719" y="380"/>
                  </a:lnTo>
                  <a:lnTo>
                    <a:pt x="719" y="376"/>
                  </a:lnTo>
                  <a:lnTo>
                    <a:pt x="712" y="374"/>
                  </a:lnTo>
                  <a:lnTo>
                    <a:pt x="702" y="372"/>
                  </a:lnTo>
                  <a:lnTo>
                    <a:pt x="700" y="368"/>
                  </a:lnTo>
                  <a:lnTo>
                    <a:pt x="698" y="366"/>
                  </a:lnTo>
                  <a:lnTo>
                    <a:pt x="704" y="364"/>
                  </a:lnTo>
                  <a:lnTo>
                    <a:pt x="708" y="364"/>
                  </a:lnTo>
                  <a:lnTo>
                    <a:pt x="708" y="361"/>
                  </a:lnTo>
                  <a:lnTo>
                    <a:pt x="710" y="359"/>
                  </a:lnTo>
                  <a:lnTo>
                    <a:pt x="706" y="355"/>
                  </a:lnTo>
                  <a:lnTo>
                    <a:pt x="704" y="353"/>
                  </a:lnTo>
                  <a:lnTo>
                    <a:pt x="704" y="353"/>
                  </a:lnTo>
                  <a:lnTo>
                    <a:pt x="704" y="351"/>
                  </a:lnTo>
                  <a:lnTo>
                    <a:pt x="710" y="351"/>
                  </a:lnTo>
                  <a:lnTo>
                    <a:pt x="719" y="353"/>
                  </a:lnTo>
                  <a:lnTo>
                    <a:pt x="714" y="349"/>
                  </a:lnTo>
                  <a:lnTo>
                    <a:pt x="708" y="345"/>
                  </a:lnTo>
                  <a:lnTo>
                    <a:pt x="704" y="345"/>
                  </a:lnTo>
                  <a:lnTo>
                    <a:pt x="702" y="347"/>
                  </a:lnTo>
                  <a:lnTo>
                    <a:pt x="700" y="343"/>
                  </a:lnTo>
                  <a:lnTo>
                    <a:pt x="698" y="341"/>
                  </a:lnTo>
                  <a:lnTo>
                    <a:pt x="702" y="341"/>
                  </a:lnTo>
                  <a:lnTo>
                    <a:pt x="706" y="340"/>
                  </a:lnTo>
                  <a:lnTo>
                    <a:pt x="708" y="338"/>
                  </a:lnTo>
                  <a:lnTo>
                    <a:pt x="712" y="338"/>
                  </a:lnTo>
                  <a:lnTo>
                    <a:pt x="712" y="332"/>
                  </a:lnTo>
                  <a:lnTo>
                    <a:pt x="710" y="330"/>
                  </a:lnTo>
                  <a:lnTo>
                    <a:pt x="710" y="326"/>
                  </a:lnTo>
                  <a:lnTo>
                    <a:pt x="706" y="326"/>
                  </a:lnTo>
                  <a:lnTo>
                    <a:pt x="704" y="324"/>
                  </a:lnTo>
                  <a:lnTo>
                    <a:pt x="702" y="328"/>
                  </a:lnTo>
                  <a:lnTo>
                    <a:pt x="702" y="332"/>
                  </a:lnTo>
                  <a:lnTo>
                    <a:pt x="698" y="332"/>
                  </a:lnTo>
                  <a:lnTo>
                    <a:pt x="696" y="334"/>
                  </a:lnTo>
                  <a:lnTo>
                    <a:pt x="696" y="330"/>
                  </a:lnTo>
                  <a:lnTo>
                    <a:pt x="696" y="328"/>
                  </a:lnTo>
                  <a:lnTo>
                    <a:pt x="693" y="328"/>
                  </a:lnTo>
                  <a:lnTo>
                    <a:pt x="693" y="326"/>
                  </a:lnTo>
                  <a:lnTo>
                    <a:pt x="695" y="324"/>
                  </a:lnTo>
                  <a:lnTo>
                    <a:pt x="696" y="322"/>
                  </a:lnTo>
                  <a:lnTo>
                    <a:pt x="698" y="324"/>
                  </a:lnTo>
                  <a:lnTo>
                    <a:pt x="700" y="324"/>
                  </a:lnTo>
                  <a:lnTo>
                    <a:pt x="700" y="320"/>
                  </a:lnTo>
                  <a:lnTo>
                    <a:pt x="696" y="320"/>
                  </a:lnTo>
                  <a:lnTo>
                    <a:pt x="695" y="320"/>
                  </a:lnTo>
                  <a:lnTo>
                    <a:pt x="693" y="317"/>
                  </a:lnTo>
                  <a:lnTo>
                    <a:pt x="687" y="315"/>
                  </a:lnTo>
                  <a:lnTo>
                    <a:pt x="685" y="317"/>
                  </a:lnTo>
                  <a:lnTo>
                    <a:pt x="681" y="318"/>
                  </a:lnTo>
                  <a:lnTo>
                    <a:pt x="681" y="317"/>
                  </a:lnTo>
                  <a:lnTo>
                    <a:pt x="683" y="315"/>
                  </a:lnTo>
                  <a:lnTo>
                    <a:pt x="677" y="313"/>
                  </a:lnTo>
                  <a:lnTo>
                    <a:pt x="675" y="311"/>
                  </a:lnTo>
                  <a:lnTo>
                    <a:pt x="671" y="309"/>
                  </a:lnTo>
                  <a:lnTo>
                    <a:pt x="670" y="307"/>
                  </a:lnTo>
                  <a:lnTo>
                    <a:pt x="670" y="309"/>
                  </a:lnTo>
                  <a:lnTo>
                    <a:pt x="670" y="313"/>
                  </a:lnTo>
                  <a:lnTo>
                    <a:pt x="666" y="313"/>
                  </a:lnTo>
                  <a:lnTo>
                    <a:pt x="662" y="313"/>
                  </a:lnTo>
                  <a:lnTo>
                    <a:pt x="662" y="311"/>
                  </a:lnTo>
                  <a:lnTo>
                    <a:pt x="664" y="309"/>
                  </a:lnTo>
                  <a:lnTo>
                    <a:pt x="666" y="307"/>
                  </a:lnTo>
                  <a:lnTo>
                    <a:pt x="668" y="305"/>
                  </a:lnTo>
                  <a:lnTo>
                    <a:pt x="662" y="303"/>
                  </a:lnTo>
                  <a:lnTo>
                    <a:pt x="660" y="303"/>
                  </a:lnTo>
                  <a:lnTo>
                    <a:pt x="658" y="301"/>
                  </a:lnTo>
                  <a:lnTo>
                    <a:pt x="656" y="299"/>
                  </a:lnTo>
                  <a:lnTo>
                    <a:pt x="652" y="299"/>
                  </a:lnTo>
                  <a:lnTo>
                    <a:pt x="650" y="303"/>
                  </a:lnTo>
                  <a:lnTo>
                    <a:pt x="650" y="307"/>
                  </a:lnTo>
                  <a:lnTo>
                    <a:pt x="647" y="305"/>
                  </a:lnTo>
                  <a:lnTo>
                    <a:pt x="645" y="307"/>
                  </a:lnTo>
                  <a:lnTo>
                    <a:pt x="643" y="303"/>
                  </a:lnTo>
                  <a:lnTo>
                    <a:pt x="643" y="299"/>
                  </a:lnTo>
                  <a:lnTo>
                    <a:pt x="643" y="297"/>
                  </a:lnTo>
                  <a:lnTo>
                    <a:pt x="641" y="299"/>
                  </a:lnTo>
                  <a:lnTo>
                    <a:pt x="637" y="303"/>
                  </a:lnTo>
                  <a:lnTo>
                    <a:pt x="635" y="307"/>
                  </a:lnTo>
                  <a:lnTo>
                    <a:pt x="633" y="303"/>
                  </a:lnTo>
                  <a:lnTo>
                    <a:pt x="631" y="299"/>
                  </a:lnTo>
                  <a:lnTo>
                    <a:pt x="633" y="297"/>
                  </a:lnTo>
                  <a:lnTo>
                    <a:pt x="637" y="295"/>
                  </a:lnTo>
                  <a:lnTo>
                    <a:pt x="637" y="292"/>
                  </a:lnTo>
                  <a:lnTo>
                    <a:pt x="639" y="288"/>
                  </a:lnTo>
                  <a:lnTo>
                    <a:pt x="633" y="286"/>
                  </a:lnTo>
                  <a:lnTo>
                    <a:pt x="629" y="284"/>
                  </a:lnTo>
                  <a:lnTo>
                    <a:pt x="631" y="282"/>
                  </a:lnTo>
                  <a:lnTo>
                    <a:pt x="631" y="280"/>
                  </a:lnTo>
                  <a:lnTo>
                    <a:pt x="631" y="278"/>
                  </a:lnTo>
                  <a:lnTo>
                    <a:pt x="629" y="276"/>
                  </a:lnTo>
                  <a:lnTo>
                    <a:pt x="629" y="272"/>
                  </a:lnTo>
                  <a:lnTo>
                    <a:pt x="618" y="272"/>
                  </a:lnTo>
                  <a:lnTo>
                    <a:pt x="610" y="276"/>
                  </a:lnTo>
                  <a:lnTo>
                    <a:pt x="606" y="272"/>
                  </a:lnTo>
                  <a:lnTo>
                    <a:pt x="591" y="269"/>
                  </a:lnTo>
                  <a:lnTo>
                    <a:pt x="576" y="267"/>
                  </a:lnTo>
                  <a:lnTo>
                    <a:pt x="577" y="263"/>
                  </a:lnTo>
                  <a:lnTo>
                    <a:pt x="587" y="259"/>
                  </a:lnTo>
                  <a:lnTo>
                    <a:pt x="593" y="257"/>
                  </a:lnTo>
                  <a:lnTo>
                    <a:pt x="595" y="255"/>
                  </a:lnTo>
                  <a:lnTo>
                    <a:pt x="593" y="253"/>
                  </a:lnTo>
                  <a:lnTo>
                    <a:pt x="591" y="249"/>
                  </a:lnTo>
                  <a:lnTo>
                    <a:pt x="587" y="244"/>
                  </a:lnTo>
                  <a:lnTo>
                    <a:pt x="583" y="240"/>
                  </a:lnTo>
                  <a:lnTo>
                    <a:pt x="579" y="238"/>
                  </a:lnTo>
                  <a:lnTo>
                    <a:pt x="574" y="240"/>
                  </a:lnTo>
                  <a:lnTo>
                    <a:pt x="570" y="244"/>
                  </a:lnTo>
                  <a:lnTo>
                    <a:pt x="564" y="242"/>
                  </a:lnTo>
                  <a:lnTo>
                    <a:pt x="562" y="240"/>
                  </a:lnTo>
                  <a:lnTo>
                    <a:pt x="554" y="240"/>
                  </a:lnTo>
                  <a:lnTo>
                    <a:pt x="551" y="240"/>
                  </a:lnTo>
                  <a:lnTo>
                    <a:pt x="547" y="244"/>
                  </a:lnTo>
                  <a:lnTo>
                    <a:pt x="543" y="246"/>
                  </a:lnTo>
                  <a:lnTo>
                    <a:pt x="543" y="249"/>
                  </a:lnTo>
                  <a:lnTo>
                    <a:pt x="541" y="247"/>
                  </a:lnTo>
                  <a:lnTo>
                    <a:pt x="541" y="244"/>
                  </a:lnTo>
                  <a:lnTo>
                    <a:pt x="533" y="242"/>
                  </a:lnTo>
                  <a:lnTo>
                    <a:pt x="528" y="242"/>
                  </a:lnTo>
                  <a:lnTo>
                    <a:pt x="522" y="242"/>
                  </a:lnTo>
                  <a:lnTo>
                    <a:pt x="518" y="244"/>
                  </a:lnTo>
                  <a:lnTo>
                    <a:pt x="508" y="247"/>
                  </a:lnTo>
                  <a:lnTo>
                    <a:pt x="499" y="253"/>
                  </a:lnTo>
                  <a:lnTo>
                    <a:pt x="499" y="253"/>
                  </a:lnTo>
                  <a:lnTo>
                    <a:pt x="501" y="255"/>
                  </a:lnTo>
                  <a:lnTo>
                    <a:pt x="501" y="257"/>
                  </a:lnTo>
                  <a:lnTo>
                    <a:pt x="499" y="257"/>
                  </a:lnTo>
                  <a:lnTo>
                    <a:pt x="499" y="259"/>
                  </a:lnTo>
                  <a:lnTo>
                    <a:pt x="501" y="261"/>
                  </a:lnTo>
                  <a:lnTo>
                    <a:pt x="497" y="261"/>
                  </a:lnTo>
                  <a:lnTo>
                    <a:pt x="497" y="259"/>
                  </a:lnTo>
                  <a:lnTo>
                    <a:pt x="493" y="261"/>
                  </a:lnTo>
                  <a:lnTo>
                    <a:pt x="489" y="263"/>
                  </a:lnTo>
                  <a:lnTo>
                    <a:pt x="489" y="267"/>
                  </a:lnTo>
                  <a:lnTo>
                    <a:pt x="489" y="270"/>
                  </a:lnTo>
                  <a:lnTo>
                    <a:pt x="491" y="270"/>
                  </a:lnTo>
                  <a:lnTo>
                    <a:pt x="491" y="274"/>
                  </a:lnTo>
                  <a:lnTo>
                    <a:pt x="497" y="274"/>
                  </a:lnTo>
                  <a:lnTo>
                    <a:pt x="503" y="274"/>
                  </a:lnTo>
                  <a:lnTo>
                    <a:pt x="503" y="278"/>
                  </a:lnTo>
                  <a:lnTo>
                    <a:pt x="503" y="282"/>
                  </a:lnTo>
                  <a:lnTo>
                    <a:pt x="499" y="280"/>
                  </a:lnTo>
                  <a:lnTo>
                    <a:pt x="499" y="278"/>
                  </a:lnTo>
                  <a:lnTo>
                    <a:pt x="493" y="278"/>
                  </a:lnTo>
                  <a:lnTo>
                    <a:pt x="489" y="278"/>
                  </a:lnTo>
                  <a:lnTo>
                    <a:pt x="489" y="280"/>
                  </a:lnTo>
                  <a:lnTo>
                    <a:pt x="487" y="282"/>
                  </a:lnTo>
                  <a:lnTo>
                    <a:pt x="487" y="284"/>
                  </a:lnTo>
                  <a:lnTo>
                    <a:pt x="489" y="286"/>
                  </a:lnTo>
                  <a:lnTo>
                    <a:pt x="493" y="286"/>
                  </a:lnTo>
                  <a:lnTo>
                    <a:pt x="499" y="288"/>
                  </a:lnTo>
                  <a:lnTo>
                    <a:pt x="499" y="292"/>
                  </a:lnTo>
                  <a:lnTo>
                    <a:pt x="495" y="292"/>
                  </a:lnTo>
                  <a:lnTo>
                    <a:pt x="495" y="293"/>
                  </a:lnTo>
                  <a:lnTo>
                    <a:pt x="495" y="295"/>
                  </a:lnTo>
                  <a:lnTo>
                    <a:pt x="495" y="297"/>
                  </a:lnTo>
                  <a:lnTo>
                    <a:pt x="497" y="303"/>
                  </a:lnTo>
                  <a:lnTo>
                    <a:pt x="497" y="305"/>
                  </a:lnTo>
                  <a:lnTo>
                    <a:pt x="493" y="303"/>
                  </a:lnTo>
                  <a:lnTo>
                    <a:pt x="491" y="301"/>
                  </a:lnTo>
                  <a:lnTo>
                    <a:pt x="485" y="301"/>
                  </a:lnTo>
                  <a:lnTo>
                    <a:pt x="480" y="303"/>
                  </a:lnTo>
                  <a:lnTo>
                    <a:pt x="483" y="299"/>
                  </a:lnTo>
                  <a:lnTo>
                    <a:pt x="489" y="297"/>
                  </a:lnTo>
                  <a:lnTo>
                    <a:pt x="487" y="293"/>
                  </a:lnTo>
                  <a:lnTo>
                    <a:pt x="487" y="292"/>
                  </a:lnTo>
                  <a:lnTo>
                    <a:pt x="481" y="290"/>
                  </a:lnTo>
                  <a:lnTo>
                    <a:pt x="480" y="288"/>
                  </a:lnTo>
                  <a:lnTo>
                    <a:pt x="478" y="280"/>
                  </a:lnTo>
                  <a:lnTo>
                    <a:pt x="478" y="269"/>
                  </a:lnTo>
                  <a:lnTo>
                    <a:pt x="481" y="257"/>
                  </a:lnTo>
                  <a:lnTo>
                    <a:pt x="485" y="251"/>
                  </a:lnTo>
                  <a:lnTo>
                    <a:pt x="497" y="247"/>
                  </a:lnTo>
                  <a:lnTo>
                    <a:pt x="510" y="246"/>
                  </a:lnTo>
                  <a:lnTo>
                    <a:pt x="510" y="242"/>
                  </a:lnTo>
                  <a:lnTo>
                    <a:pt x="506" y="240"/>
                  </a:lnTo>
                  <a:lnTo>
                    <a:pt x="505" y="240"/>
                  </a:lnTo>
                  <a:lnTo>
                    <a:pt x="489" y="240"/>
                  </a:lnTo>
                  <a:lnTo>
                    <a:pt x="478" y="242"/>
                  </a:lnTo>
                  <a:lnTo>
                    <a:pt x="462" y="244"/>
                  </a:lnTo>
                  <a:lnTo>
                    <a:pt x="451" y="247"/>
                  </a:lnTo>
                  <a:lnTo>
                    <a:pt x="451" y="251"/>
                  </a:lnTo>
                  <a:lnTo>
                    <a:pt x="451" y="255"/>
                  </a:lnTo>
                  <a:lnTo>
                    <a:pt x="447" y="255"/>
                  </a:lnTo>
                  <a:lnTo>
                    <a:pt x="445" y="257"/>
                  </a:lnTo>
                  <a:lnTo>
                    <a:pt x="445" y="261"/>
                  </a:lnTo>
                  <a:lnTo>
                    <a:pt x="445" y="265"/>
                  </a:lnTo>
                  <a:lnTo>
                    <a:pt x="441" y="267"/>
                  </a:lnTo>
                  <a:lnTo>
                    <a:pt x="439" y="270"/>
                  </a:lnTo>
                  <a:lnTo>
                    <a:pt x="435" y="280"/>
                  </a:lnTo>
                  <a:lnTo>
                    <a:pt x="432" y="292"/>
                  </a:lnTo>
                  <a:lnTo>
                    <a:pt x="435" y="293"/>
                  </a:lnTo>
                  <a:lnTo>
                    <a:pt x="439" y="295"/>
                  </a:lnTo>
                  <a:lnTo>
                    <a:pt x="437" y="297"/>
                  </a:lnTo>
                  <a:lnTo>
                    <a:pt x="437" y="299"/>
                  </a:lnTo>
                  <a:lnTo>
                    <a:pt x="447" y="303"/>
                  </a:lnTo>
                  <a:lnTo>
                    <a:pt x="462" y="305"/>
                  </a:lnTo>
                  <a:lnTo>
                    <a:pt x="462" y="309"/>
                  </a:lnTo>
                  <a:lnTo>
                    <a:pt x="457" y="309"/>
                  </a:lnTo>
                  <a:lnTo>
                    <a:pt x="453" y="307"/>
                  </a:lnTo>
                  <a:lnTo>
                    <a:pt x="455" y="311"/>
                  </a:lnTo>
                  <a:lnTo>
                    <a:pt x="457" y="315"/>
                  </a:lnTo>
                  <a:lnTo>
                    <a:pt x="460" y="317"/>
                  </a:lnTo>
                  <a:lnTo>
                    <a:pt x="466" y="320"/>
                  </a:lnTo>
                  <a:lnTo>
                    <a:pt x="462" y="320"/>
                  </a:lnTo>
                  <a:lnTo>
                    <a:pt x="462" y="322"/>
                  </a:lnTo>
                  <a:lnTo>
                    <a:pt x="464" y="324"/>
                  </a:lnTo>
                  <a:lnTo>
                    <a:pt x="468" y="324"/>
                  </a:lnTo>
                  <a:lnTo>
                    <a:pt x="468" y="322"/>
                  </a:lnTo>
                  <a:lnTo>
                    <a:pt x="470" y="318"/>
                  </a:lnTo>
                  <a:lnTo>
                    <a:pt x="474" y="318"/>
                  </a:lnTo>
                  <a:lnTo>
                    <a:pt x="480" y="324"/>
                  </a:lnTo>
                  <a:lnTo>
                    <a:pt x="485" y="332"/>
                  </a:lnTo>
                  <a:lnTo>
                    <a:pt x="489" y="332"/>
                  </a:lnTo>
                  <a:lnTo>
                    <a:pt x="493" y="332"/>
                  </a:lnTo>
                  <a:lnTo>
                    <a:pt x="493" y="328"/>
                  </a:lnTo>
                  <a:lnTo>
                    <a:pt x="497" y="330"/>
                  </a:lnTo>
                  <a:lnTo>
                    <a:pt x="499" y="332"/>
                  </a:lnTo>
                  <a:lnTo>
                    <a:pt x="512" y="332"/>
                  </a:lnTo>
                  <a:lnTo>
                    <a:pt x="524" y="332"/>
                  </a:lnTo>
                  <a:lnTo>
                    <a:pt x="524" y="334"/>
                  </a:lnTo>
                  <a:lnTo>
                    <a:pt x="526" y="336"/>
                  </a:lnTo>
                  <a:lnTo>
                    <a:pt x="531" y="338"/>
                  </a:lnTo>
                  <a:lnTo>
                    <a:pt x="539" y="338"/>
                  </a:lnTo>
                  <a:lnTo>
                    <a:pt x="535" y="334"/>
                  </a:lnTo>
                  <a:lnTo>
                    <a:pt x="533" y="330"/>
                  </a:lnTo>
                  <a:lnTo>
                    <a:pt x="531" y="326"/>
                  </a:lnTo>
                  <a:lnTo>
                    <a:pt x="533" y="326"/>
                  </a:lnTo>
                  <a:lnTo>
                    <a:pt x="537" y="328"/>
                  </a:lnTo>
                  <a:lnTo>
                    <a:pt x="539" y="330"/>
                  </a:lnTo>
                  <a:lnTo>
                    <a:pt x="547" y="336"/>
                  </a:lnTo>
                  <a:lnTo>
                    <a:pt x="554" y="341"/>
                  </a:lnTo>
                  <a:lnTo>
                    <a:pt x="554" y="338"/>
                  </a:lnTo>
                  <a:lnTo>
                    <a:pt x="554" y="336"/>
                  </a:lnTo>
                  <a:lnTo>
                    <a:pt x="551" y="332"/>
                  </a:lnTo>
                  <a:lnTo>
                    <a:pt x="549" y="330"/>
                  </a:lnTo>
                  <a:lnTo>
                    <a:pt x="547" y="328"/>
                  </a:lnTo>
                  <a:lnTo>
                    <a:pt x="545" y="326"/>
                  </a:lnTo>
                  <a:lnTo>
                    <a:pt x="554" y="326"/>
                  </a:lnTo>
                  <a:lnTo>
                    <a:pt x="558" y="326"/>
                  </a:lnTo>
                  <a:lnTo>
                    <a:pt x="562" y="328"/>
                  </a:lnTo>
                  <a:lnTo>
                    <a:pt x="568" y="334"/>
                  </a:lnTo>
                  <a:lnTo>
                    <a:pt x="572" y="332"/>
                  </a:lnTo>
                  <a:lnTo>
                    <a:pt x="579" y="332"/>
                  </a:lnTo>
                  <a:lnTo>
                    <a:pt x="577" y="326"/>
                  </a:lnTo>
                  <a:lnTo>
                    <a:pt x="577" y="322"/>
                  </a:lnTo>
                  <a:lnTo>
                    <a:pt x="576" y="322"/>
                  </a:lnTo>
                  <a:lnTo>
                    <a:pt x="576" y="324"/>
                  </a:lnTo>
                  <a:lnTo>
                    <a:pt x="572" y="326"/>
                  </a:lnTo>
                  <a:lnTo>
                    <a:pt x="572" y="324"/>
                  </a:lnTo>
                  <a:lnTo>
                    <a:pt x="572" y="322"/>
                  </a:lnTo>
                  <a:lnTo>
                    <a:pt x="572" y="322"/>
                  </a:lnTo>
                  <a:lnTo>
                    <a:pt x="576" y="320"/>
                  </a:lnTo>
                  <a:lnTo>
                    <a:pt x="579" y="318"/>
                  </a:lnTo>
                  <a:lnTo>
                    <a:pt x="581" y="322"/>
                  </a:lnTo>
                  <a:lnTo>
                    <a:pt x="583" y="328"/>
                  </a:lnTo>
                  <a:lnTo>
                    <a:pt x="585" y="326"/>
                  </a:lnTo>
                  <a:lnTo>
                    <a:pt x="585" y="324"/>
                  </a:lnTo>
                  <a:lnTo>
                    <a:pt x="589" y="324"/>
                  </a:lnTo>
                  <a:lnTo>
                    <a:pt x="591" y="332"/>
                  </a:lnTo>
                  <a:lnTo>
                    <a:pt x="593" y="340"/>
                  </a:lnTo>
                  <a:lnTo>
                    <a:pt x="595" y="338"/>
                  </a:lnTo>
                  <a:lnTo>
                    <a:pt x="595" y="334"/>
                  </a:lnTo>
                  <a:lnTo>
                    <a:pt x="599" y="332"/>
                  </a:lnTo>
                  <a:lnTo>
                    <a:pt x="602" y="332"/>
                  </a:lnTo>
                  <a:lnTo>
                    <a:pt x="604" y="334"/>
                  </a:lnTo>
                  <a:lnTo>
                    <a:pt x="608" y="338"/>
                  </a:lnTo>
                  <a:lnTo>
                    <a:pt x="606" y="340"/>
                  </a:lnTo>
                  <a:lnTo>
                    <a:pt x="606" y="343"/>
                  </a:lnTo>
                  <a:lnTo>
                    <a:pt x="612" y="340"/>
                  </a:lnTo>
                  <a:lnTo>
                    <a:pt x="616" y="338"/>
                  </a:lnTo>
                  <a:lnTo>
                    <a:pt x="616" y="340"/>
                  </a:lnTo>
                  <a:lnTo>
                    <a:pt x="614" y="349"/>
                  </a:lnTo>
                  <a:lnTo>
                    <a:pt x="618" y="351"/>
                  </a:lnTo>
                  <a:lnTo>
                    <a:pt x="622" y="353"/>
                  </a:lnTo>
                  <a:lnTo>
                    <a:pt x="616" y="355"/>
                  </a:lnTo>
                  <a:lnTo>
                    <a:pt x="616" y="357"/>
                  </a:lnTo>
                  <a:lnTo>
                    <a:pt x="616" y="361"/>
                  </a:lnTo>
                  <a:lnTo>
                    <a:pt x="614" y="361"/>
                  </a:lnTo>
                  <a:lnTo>
                    <a:pt x="614" y="364"/>
                  </a:lnTo>
                  <a:lnTo>
                    <a:pt x="616" y="364"/>
                  </a:lnTo>
                  <a:lnTo>
                    <a:pt x="620" y="364"/>
                  </a:lnTo>
                  <a:lnTo>
                    <a:pt x="618" y="366"/>
                  </a:lnTo>
                  <a:lnTo>
                    <a:pt x="620" y="370"/>
                  </a:lnTo>
                  <a:lnTo>
                    <a:pt x="623" y="366"/>
                  </a:lnTo>
                  <a:lnTo>
                    <a:pt x="629" y="364"/>
                  </a:lnTo>
                  <a:lnTo>
                    <a:pt x="631" y="363"/>
                  </a:lnTo>
                  <a:lnTo>
                    <a:pt x="637" y="361"/>
                  </a:lnTo>
                  <a:lnTo>
                    <a:pt x="637" y="357"/>
                  </a:lnTo>
                  <a:lnTo>
                    <a:pt x="639" y="357"/>
                  </a:lnTo>
                  <a:lnTo>
                    <a:pt x="641" y="359"/>
                  </a:lnTo>
                  <a:lnTo>
                    <a:pt x="639" y="366"/>
                  </a:lnTo>
                  <a:lnTo>
                    <a:pt x="639" y="370"/>
                  </a:lnTo>
                  <a:lnTo>
                    <a:pt x="639" y="374"/>
                  </a:lnTo>
                  <a:lnTo>
                    <a:pt x="641" y="374"/>
                  </a:lnTo>
                  <a:lnTo>
                    <a:pt x="643" y="372"/>
                  </a:lnTo>
                  <a:lnTo>
                    <a:pt x="645" y="378"/>
                  </a:lnTo>
                  <a:lnTo>
                    <a:pt x="647" y="378"/>
                  </a:lnTo>
                  <a:lnTo>
                    <a:pt x="650" y="378"/>
                  </a:lnTo>
                  <a:lnTo>
                    <a:pt x="648" y="382"/>
                  </a:lnTo>
                  <a:lnTo>
                    <a:pt x="648" y="388"/>
                  </a:lnTo>
                  <a:lnTo>
                    <a:pt x="650" y="391"/>
                  </a:lnTo>
                  <a:lnTo>
                    <a:pt x="654" y="399"/>
                  </a:lnTo>
                  <a:lnTo>
                    <a:pt x="650" y="399"/>
                  </a:lnTo>
                  <a:lnTo>
                    <a:pt x="647" y="399"/>
                  </a:lnTo>
                  <a:lnTo>
                    <a:pt x="647" y="405"/>
                  </a:lnTo>
                  <a:lnTo>
                    <a:pt x="645" y="409"/>
                  </a:lnTo>
                  <a:lnTo>
                    <a:pt x="648" y="411"/>
                  </a:lnTo>
                  <a:lnTo>
                    <a:pt x="652" y="412"/>
                  </a:lnTo>
                  <a:lnTo>
                    <a:pt x="648" y="412"/>
                  </a:lnTo>
                  <a:lnTo>
                    <a:pt x="645" y="412"/>
                  </a:lnTo>
                  <a:lnTo>
                    <a:pt x="637" y="422"/>
                  </a:lnTo>
                  <a:lnTo>
                    <a:pt x="631" y="432"/>
                  </a:lnTo>
                  <a:lnTo>
                    <a:pt x="639" y="441"/>
                  </a:lnTo>
                  <a:lnTo>
                    <a:pt x="647" y="451"/>
                  </a:lnTo>
                  <a:lnTo>
                    <a:pt x="629" y="453"/>
                  </a:lnTo>
                  <a:lnTo>
                    <a:pt x="616" y="457"/>
                  </a:lnTo>
                  <a:lnTo>
                    <a:pt x="602" y="459"/>
                  </a:lnTo>
                  <a:lnTo>
                    <a:pt x="587" y="459"/>
                  </a:lnTo>
                  <a:lnTo>
                    <a:pt x="585" y="468"/>
                  </a:lnTo>
                  <a:lnTo>
                    <a:pt x="583" y="478"/>
                  </a:lnTo>
                  <a:lnTo>
                    <a:pt x="581" y="478"/>
                  </a:lnTo>
                  <a:lnTo>
                    <a:pt x="581" y="480"/>
                  </a:lnTo>
                  <a:lnTo>
                    <a:pt x="585" y="482"/>
                  </a:lnTo>
                  <a:lnTo>
                    <a:pt x="591" y="485"/>
                  </a:lnTo>
                  <a:lnTo>
                    <a:pt x="597" y="487"/>
                  </a:lnTo>
                  <a:lnTo>
                    <a:pt x="604" y="485"/>
                  </a:lnTo>
                  <a:lnTo>
                    <a:pt x="606" y="482"/>
                  </a:lnTo>
                  <a:lnTo>
                    <a:pt x="608" y="480"/>
                  </a:lnTo>
                  <a:lnTo>
                    <a:pt x="612" y="478"/>
                  </a:lnTo>
                  <a:lnTo>
                    <a:pt x="614" y="476"/>
                  </a:lnTo>
                  <a:lnTo>
                    <a:pt x="618" y="478"/>
                  </a:lnTo>
                  <a:lnTo>
                    <a:pt x="623" y="480"/>
                  </a:lnTo>
                  <a:lnTo>
                    <a:pt x="623" y="478"/>
                  </a:lnTo>
                  <a:lnTo>
                    <a:pt x="625" y="476"/>
                  </a:lnTo>
                  <a:lnTo>
                    <a:pt x="622" y="474"/>
                  </a:lnTo>
                  <a:lnTo>
                    <a:pt x="618" y="472"/>
                  </a:lnTo>
                  <a:lnTo>
                    <a:pt x="618" y="470"/>
                  </a:lnTo>
                  <a:lnTo>
                    <a:pt x="622" y="470"/>
                  </a:lnTo>
                  <a:lnTo>
                    <a:pt x="622" y="466"/>
                  </a:lnTo>
                  <a:lnTo>
                    <a:pt x="623" y="466"/>
                  </a:lnTo>
                  <a:lnTo>
                    <a:pt x="623" y="470"/>
                  </a:lnTo>
                  <a:lnTo>
                    <a:pt x="625" y="474"/>
                  </a:lnTo>
                  <a:lnTo>
                    <a:pt x="629" y="472"/>
                  </a:lnTo>
                  <a:lnTo>
                    <a:pt x="633" y="470"/>
                  </a:lnTo>
                  <a:lnTo>
                    <a:pt x="637" y="478"/>
                  </a:lnTo>
                  <a:lnTo>
                    <a:pt x="645" y="476"/>
                  </a:lnTo>
                  <a:lnTo>
                    <a:pt x="645" y="480"/>
                  </a:lnTo>
                  <a:lnTo>
                    <a:pt x="647" y="485"/>
                  </a:lnTo>
                  <a:lnTo>
                    <a:pt x="650" y="485"/>
                  </a:lnTo>
                  <a:lnTo>
                    <a:pt x="650" y="489"/>
                  </a:lnTo>
                  <a:lnTo>
                    <a:pt x="652" y="493"/>
                  </a:lnTo>
                  <a:lnTo>
                    <a:pt x="654" y="491"/>
                  </a:lnTo>
                  <a:lnTo>
                    <a:pt x="656" y="491"/>
                  </a:lnTo>
                  <a:lnTo>
                    <a:pt x="656" y="495"/>
                  </a:lnTo>
                  <a:lnTo>
                    <a:pt x="658" y="497"/>
                  </a:lnTo>
                  <a:lnTo>
                    <a:pt x="658" y="493"/>
                  </a:lnTo>
                  <a:lnTo>
                    <a:pt x="660" y="491"/>
                  </a:lnTo>
                  <a:lnTo>
                    <a:pt x="662" y="491"/>
                  </a:lnTo>
                  <a:lnTo>
                    <a:pt x="666" y="493"/>
                  </a:lnTo>
                  <a:lnTo>
                    <a:pt x="666" y="495"/>
                  </a:lnTo>
                  <a:lnTo>
                    <a:pt x="666" y="499"/>
                  </a:lnTo>
                  <a:lnTo>
                    <a:pt x="662" y="499"/>
                  </a:lnTo>
                  <a:lnTo>
                    <a:pt x="658" y="499"/>
                  </a:lnTo>
                  <a:lnTo>
                    <a:pt x="658" y="503"/>
                  </a:lnTo>
                  <a:lnTo>
                    <a:pt x="662" y="505"/>
                  </a:lnTo>
                  <a:lnTo>
                    <a:pt x="666" y="506"/>
                  </a:lnTo>
                  <a:lnTo>
                    <a:pt x="673" y="505"/>
                  </a:lnTo>
                  <a:lnTo>
                    <a:pt x="683" y="505"/>
                  </a:lnTo>
                  <a:lnTo>
                    <a:pt x="683" y="503"/>
                  </a:lnTo>
                  <a:lnTo>
                    <a:pt x="689" y="503"/>
                  </a:lnTo>
                  <a:lnTo>
                    <a:pt x="700" y="506"/>
                  </a:lnTo>
                  <a:lnTo>
                    <a:pt x="700" y="503"/>
                  </a:lnTo>
                  <a:lnTo>
                    <a:pt x="702" y="503"/>
                  </a:lnTo>
                  <a:lnTo>
                    <a:pt x="706" y="506"/>
                  </a:lnTo>
                  <a:lnTo>
                    <a:pt x="710" y="505"/>
                  </a:lnTo>
                  <a:lnTo>
                    <a:pt x="716" y="505"/>
                  </a:lnTo>
                  <a:lnTo>
                    <a:pt x="718" y="508"/>
                  </a:lnTo>
                  <a:lnTo>
                    <a:pt x="725" y="510"/>
                  </a:lnTo>
                  <a:lnTo>
                    <a:pt x="733" y="510"/>
                  </a:lnTo>
                  <a:lnTo>
                    <a:pt x="731" y="505"/>
                  </a:lnTo>
                  <a:lnTo>
                    <a:pt x="733" y="501"/>
                  </a:lnTo>
                  <a:lnTo>
                    <a:pt x="727" y="501"/>
                  </a:lnTo>
                  <a:lnTo>
                    <a:pt x="723" y="501"/>
                  </a:lnTo>
                  <a:lnTo>
                    <a:pt x="721" y="497"/>
                  </a:lnTo>
                  <a:lnTo>
                    <a:pt x="719" y="493"/>
                  </a:lnTo>
                  <a:lnTo>
                    <a:pt x="714" y="493"/>
                  </a:lnTo>
                  <a:lnTo>
                    <a:pt x="710" y="493"/>
                  </a:lnTo>
                  <a:lnTo>
                    <a:pt x="702" y="489"/>
                  </a:lnTo>
                  <a:lnTo>
                    <a:pt x="695" y="483"/>
                  </a:lnTo>
                  <a:lnTo>
                    <a:pt x="693" y="480"/>
                  </a:lnTo>
                  <a:lnTo>
                    <a:pt x="693" y="476"/>
                  </a:lnTo>
                  <a:lnTo>
                    <a:pt x="698" y="478"/>
                  </a:lnTo>
                  <a:lnTo>
                    <a:pt x="704" y="480"/>
                  </a:lnTo>
                  <a:lnTo>
                    <a:pt x="708" y="480"/>
                  </a:lnTo>
                  <a:lnTo>
                    <a:pt x="708" y="482"/>
                  </a:lnTo>
                  <a:lnTo>
                    <a:pt x="710" y="482"/>
                  </a:lnTo>
                  <a:lnTo>
                    <a:pt x="710" y="480"/>
                  </a:lnTo>
                  <a:lnTo>
                    <a:pt x="710" y="478"/>
                  </a:lnTo>
                  <a:lnTo>
                    <a:pt x="710" y="476"/>
                  </a:lnTo>
                  <a:lnTo>
                    <a:pt x="714" y="476"/>
                  </a:lnTo>
                  <a:lnTo>
                    <a:pt x="716" y="478"/>
                  </a:lnTo>
                  <a:lnTo>
                    <a:pt x="718" y="482"/>
                  </a:lnTo>
                  <a:lnTo>
                    <a:pt x="727" y="482"/>
                  </a:lnTo>
                  <a:lnTo>
                    <a:pt x="737" y="482"/>
                  </a:lnTo>
                  <a:lnTo>
                    <a:pt x="739" y="485"/>
                  </a:lnTo>
                  <a:lnTo>
                    <a:pt x="741" y="489"/>
                  </a:lnTo>
                  <a:lnTo>
                    <a:pt x="742" y="489"/>
                  </a:lnTo>
                  <a:lnTo>
                    <a:pt x="746" y="489"/>
                  </a:lnTo>
                  <a:lnTo>
                    <a:pt x="741" y="483"/>
                  </a:lnTo>
                  <a:lnTo>
                    <a:pt x="735" y="480"/>
                  </a:lnTo>
                  <a:lnTo>
                    <a:pt x="739" y="478"/>
                  </a:lnTo>
                  <a:lnTo>
                    <a:pt x="741" y="476"/>
                  </a:lnTo>
                  <a:lnTo>
                    <a:pt x="741" y="472"/>
                  </a:lnTo>
                  <a:lnTo>
                    <a:pt x="741" y="470"/>
                  </a:lnTo>
                  <a:lnTo>
                    <a:pt x="742" y="470"/>
                  </a:lnTo>
                  <a:lnTo>
                    <a:pt x="746" y="470"/>
                  </a:lnTo>
                  <a:lnTo>
                    <a:pt x="746" y="466"/>
                  </a:lnTo>
                  <a:lnTo>
                    <a:pt x="742" y="462"/>
                  </a:lnTo>
                  <a:lnTo>
                    <a:pt x="742" y="459"/>
                  </a:lnTo>
                  <a:lnTo>
                    <a:pt x="739" y="460"/>
                  </a:lnTo>
                  <a:lnTo>
                    <a:pt x="737" y="462"/>
                  </a:lnTo>
                  <a:lnTo>
                    <a:pt x="718" y="447"/>
                  </a:lnTo>
                  <a:lnTo>
                    <a:pt x="716" y="441"/>
                  </a:lnTo>
                  <a:lnTo>
                    <a:pt x="716" y="437"/>
                  </a:lnTo>
                  <a:lnTo>
                    <a:pt x="712" y="437"/>
                  </a:lnTo>
                  <a:lnTo>
                    <a:pt x="710" y="437"/>
                  </a:lnTo>
                  <a:lnTo>
                    <a:pt x="708" y="435"/>
                  </a:lnTo>
                  <a:lnTo>
                    <a:pt x="706" y="432"/>
                  </a:lnTo>
                  <a:lnTo>
                    <a:pt x="706" y="430"/>
                  </a:lnTo>
                  <a:lnTo>
                    <a:pt x="706" y="428"/>
                  </a:lnTo>
                  <a:lnTo>
                    <a:pt x="708" y="428"/>
                  </a:lnTo>
                  <a:lnTo>
                    <a:pt x="710" y="428"/>
                  </a:lnTo>
                  <a:lnTo>
                    <a:pt x="710" y="430"/>
                  </a:lnTo>
                  <a:lnTo>
                    <a:pt x="714" y="432"/>
                  </a:lnTo>
                  <a:lnTo>
                    <a:pt x="712" y="428"/>
                  </a:lnTo>
                  <a:lnTo>
                    <a:pt x="710" y="422"/>
                  </a:lnTo>
                  <a:lnTo>
                    <a:pt x="710" y="418"/>
                  </a:lnTo>
                  <a:lnTo>
                    <a:pt x="710" y="416"/>
                  </a:lnTo>
                  <a:lnTo>
                    <a:pt x="710" y="416"/>
                  </a:lnTo>
                  <a:lnTo>
                    <a:pt x="712" y="416"/>
                  </a:lnTo>
                  <a:lnTo>
                    <a:pt x="714" y="420"/>
                  </a:lnTo>
                  <a:lnTo>
                    <a:pt x="716" y="424"/>
                  </a:lnTo>
                  <a:lnTo>
                    <a:pt x="716" y="420"/>
                  </a:lnTo>
                  <a:lnTo>
                    <a:pt x="716" y="418"/>
                  </a:lnTo>
                  <a:lnTo>
                    <a:pt x="718" y="416"/>
                  </a:lnTo>
                  <a:lnTo>
                    <a:pt x="721" y="414"/>
                  </a:lnTo>
                  <a:lnTo>
                    <a:pt x="723" y="420"/>
                  </a:lnTo>
                  <a:lnTo>
                    <a:pt x="725" y="426"/>
                  </a:lnTo>
                  <a:lnTo>
                    <a:pt x="729" y="430"/>
                  </a:lnTo>
                  <a:lnTo>
                    <a:pt x="737" y="432"/>
                  </a:lnTo>
                  <a:lnTo>
                    <a:pt x="739" y="430"/>
                  </a:lnTo>
                  <a:lnTo>
                    <a:pt x="742" y="430"/>
                  </a:lnTo>
                  <a:lnTo>
                    <a:pt x="739" y="435"/>
                  </a:lnTo>
                  <a:lnTo>
                    <a:pt x="742" y="437"/>
                  </a:lnTo>
                  <a:lnTo>
                    <a:pt x="748" y="437"/>
                  </a:lnTo>
                  <a:lnTo>
                    <a:pt x="746" y="441"/>
                  </a:lnTo>
                  <a:lnTo>
                    <a:pt x="748" y="443"/>
                  </a:lnTo>
                  <a:lnTo>
                    <a:pt x="750" y="441"/>
                  </a:lnTo>
                  <a:lnTo>
                    <a:pt x="756" y="441"/>
                  </a:lnTo>
                  <a:lnTo>
                    <a:pt x="752" y="443"/>
                  </a:lnTo>
                  <a:lnTo>
                    <a:pt x="750" y="445"/>
                  </a:lnTo>
                  <a:lnTo>
                    <a:pt x="752" y="447"/>
                  </a:lnTo>
                  <a:lnTo>
                    <a:pt x="754" y="447"/>
                  </a:lnTo>
                  <a:lnTo>
                    <a:pt x="760" y="451"/>
                  </a:lnTo>
                  <a:lnTo>
                    <a:pt x="767" y="453"/>
                  </a:lnTo>
                  <a:lnTo>
                    <a:pt x="767" y="443"/>
                  </a:lnTo>
                  <a:lnTo>
                    <a:pt x="766" y="434"/>
                  </a:lnTo>
                  <a:lnTo>
                    <a:pt x="767" y="434"/>
                  </a:lnTo>
                  <a:lnTo>
                    <a:pt x="767" y="437"/>
                  </a:lnTo>
                  <a:lnTo>
                    <a:pt x="771" y="437"/>
                  </a:lnTo>
                  <a:lnTo>
                    <a:pt x="777" y="437"/>
                  </a:lnTo>
                  <a:lnTo>
                    <a:pt x="775" y="434"/>
                  </a:lnTo>
                  <a:lnTo>
                    <a:pt x="775" y="430"/>
                  </a:lnTo>
                  <a:lnTo>
                    <a:pt x="775" y="426"/>
                  </a:lnTo>
                  <a:lnTo>
                    <a:pt x="777" y="422"/>
                  </a:lnTo>
                  <a:close/>
                  <a:moveTo>
                    <a:pt x="313" y="82"/>
                  </a:moveTo>
                  <a:lnTo>
                    <a:pt x="313" y="88"/>
                  </a:lnTo>
                  <a:lnTo>
                    <a:pt x="315" y="94"/>
                  </a:lnTo>
                  <a:lnTo>
                    <a:pt x="320" y="96"/>
                  </a:lnTo>
                  <a:lnTo>
                    <a:pt x="322" y="96"/>
                  </a:lnTo>
                  <a:lnTo>
                    <a:pt x="320" y="90"/>
                  </a:lnTo>
                  <a:lnTo>
                    <a:pt x="318" y="84"/>
                  </a:lnTo>
                  <a:lnTo>
                    <a:pt x="315" y="82"/>
                  </a:lnTo>
                  <a:lnTo>
                    <a:pt x="313" y="8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8" name="Freeform 219"/>
            <p:cNvSpPr>
              <a:spLocks/>
            </p:cNvSpPr>
            <p:nvPr/>
          </p:nvSpPr>
          <p:spPr bwMode="gray">
            <a:xfrm>
              <a:off x="4662" y="1987"/>
              <a:ext cx="90" cy="153"/>
            </a:xfrm>
            <a:custGeom>
              <a:avLst/>
              <a:gdLst/>
              <a:ahLst/>
              <a:cxnLst>
                <a:cxn ang="0">
                  <a:pos x="2" y="140"/>
                </a:cxn>
                <a:cxn ang="0">
                  <a:pos x="4" y="142"/>
                </a:cxn>
                <a:cxn ang="0">
                  <a:pos x="8" y="148"/>
                </a:cxn>
                <a:cxn ang="0">
                  <a:pos x="12" y="150"/>
                </a:cxn>
                <a:cxn ang="0">
                  <a:pos x="13" y="156"/>
                </a:cxn>
                <a:cxn ang="0">
                  <a:pos x="17" y="167"/>
                </a:cxn>
                <a:cxn ang="0">
                  <a:pos x="40" y="171"/>
                </a:cxn>
                <a:cxn ang="0">
                  <a:pos x="48" y="169"/>
                </a:cxn>
                <a:cxn ang="0">
                  <a:pos x="54" y="167"/>
                </a:cxn>
                <a:cxn ang="0">
                  <a:pos x="63" y="167"/>
                </a:cxn>
                <a:cxn ang="0">
                  <a:pos x="79" y="167"/>
                </a:cxn>
                <a:cxn ang="0">
                  <a:pos x="84" y="171"/>
                </a:cxn>
                <a:cxn ang="0">
                  <a:pos x="90" y="171"/>
                </a:cxn>
                <a:cxn ang="0">
                  <a:pos x="100" y="173"/>
                </a:cxn>
                <a:cxn ang="0">
                  <a:pos x="100" y="171"/>
                </a:cxn>
                <a:cxn ang="0">
                  <a:pos x="100" y="163"/>
                </a:cxn>
                <a:cxn ang="0">
                  <a:pos x="98" y="157"/>
                </a:cxn>
                <a:cxn ang="0">
                  <a:pos x="90" y="146"/>
                </a:cxn>
                <a:cxn ang="0">
                  <a:pos x="83" y="138"/>
                </a:cxn>
                <a:cxn ang="0">
                  <a:pos x="77" y="127"/>
                </a:cxn>
                <a:cxn ang="0">
                  <a:pos x="73" y="117"/>
                </a:cxn>
                <a:cxn ang="0">
                  <a:pos x="69" y="113"/>
                </a:cxn>
                <a:cxn ang="0">
                  <a:pos x="79" y="100"/>
                </a:cxn>
                <a:cxn ang="0">
                  <a:pos x="84" y="86"/>
                </a:cxn>
                <a:cxn ang="0">
                  <a:pos x="83" y="73"/>
                </a:cxn>
                <a:cxn ang="0">
                  <a:pos x="73" y="63"/>
                </a:cxn>
                <a:cxn ang="0">
                  <a:pos x="75" y="56"/>
                </a:cxn>
                <a:cxn ang="0">
                  <a:pos x="90" y="54"/>
                </a:cxn>
                <a:cxn ang="0">
                  <a:pos x="88" y="50"/>
                </a:cxn>
                <a:cxn ang="0">
                  <a:pos x="88" y="40"/>
                </a:cxn>
                <a:cxn ang="0">
                  <a:pos x="84" y="31"/>
                </a:cxn>
                <a:cxn ang="0">
                  <a:pos x="86" y="27"/>
                </a:cxn>
                <a:cxn ang="0">
                  <a:pos x="86" y="21"/>
                </a:cxn>
                <a:cxn ang="0">
                  <a:pos x="84" y="15"/>
                </a:cxn>
                <a:cxn ang="0">
                  <a:pos x="83" y="8"/>
                </a:cxn>
                <a:cxn ang="0">
                  <a:pos x="75" y="0"/>
                </a:cxn>
                <a:cxn ang="0">
                  <a:pos x="75" y="13"/>
                </a:cxn>
                <a:cxn ang="0">
                  <a:pos x="77" y="21"/>
                </a:cxn>
                <a:cxn ang="0">
                  <a:pos x="71" y="27"/>
                </a:cxn>
                <a:cxn ang="0">
                  <a:pos x="67" y="33"/>
                </a:cxn>
                <a:cxn ang="0">
                  <a:pos x="63" y="40"/>
                </a:cxn>
                <a:cxn ang="0">
                  <a:pos x="61" y="48"/>
                </a:cxn>
                <a:cxn ang="0">
                  <a:pos x="58" y="52"/>
                </a:cxn>
                <a:cxn ang="0">
                  <a:pos x="59" y="58"/>
                </a:cxn>
                <a:cxn ang="0">
                  <a:pos x="54" y="63"/>
                </a:cxn>
                <a:cxn ang="0">
                  <a:pos x="46" y="67"/>
                </a:cxn>
                <a:cxn ang="0">
                  <a:pos x="44" y="75"/>
                </a:cxn>
                <a:cxn ang="0">
                  <a:pos x="42" y="81"/>
                </a:cxn>
                <a:cxn ang="0">
                  <a:pos x="36" y="88"/>
                </a:cxn>
                <a:cxn ang="0">
                  <a:pos x="33" y="96"/>
                </a:cxn>
                <a:cxn ang="0">
                  <a:pos x="33" y="104"/>
                </a:cxn>
                <a:cxn ang="0">
                  <a:pos x="29" y="111"/>
                </a:cxn>
                <a:cxn ang="0">
                  <a:pos x="23" y="109"/>
                </a:cxn>
                <a:cxn ang="0">
                  <a:pos x="17" y="104"/>
                </a:cxn>
                <a:cxn ang="0">
                  <a:pos x="15" y="104"/>
                </a:cxn>
                <a:cxn ang="0">
                  <a:pos x="8" y="108"/>
                </a:cxn>
                <a:cxn ang="0">
                  <a:pos x="2" y="115"/>
                </a:cxn>
                <a:cxn ang="0">
                  <a:pos x="0" y="119"/>
                </a:cxn>
                <a:cxn ang="0">
                  <a:pos x="0" y="125"/>
                </a:cxn>
                <a:cxn ang="0">
                  <a:pos x="0" y="132"/>
                </a:cxn>
                <a:cxn ang="0">
                  <a:pos x="0" y="142"/>
                </a:cxn>
              </a:cxnLst>
              <a:rect l="0" t="0" r="r" b="b"/>
              <a:pathLst>
                <a:path w="102" h="173">
                  <a:moveTo>
                    <a:pt x="2" y="142"/>
                  </a:moveTo>
                  <a:lnTo>
                    <a:pt x="2" y="140"/>
                  </a:lnTo>
                  <a:lnTo>
                    <a:pt x="6" y="138"/>
                  </a:lnTo>
                  <a:lnTo>
                    <a:pt x="4" y="142"/>
                  </a:lnTo>
                  <a:lnTo>
                    <a:pt x="4" y="146"/>
                  </a:lnTo>
                  <a:lnTo>
                    <a:pt x="8" y="148"/>
                  </a:lnTo>
                  <a:lnTo>
                    <a:pt x="12" y="148"/>
                  </a:lnTo>
                  <a:lnTo>
                    <a:pt x="12" y="150"/>
                  </a:lnTo>
                  <a:lnTo>
                    <a:pt x="12" y="150"/>
                  </a:lnTo>
                  <a:lnTo>
                    <a:pt x="13" y="156"/>
                  </a:lnTo>
                  <a:lnTo>
                    <a:pt x="17" y="159"/>
                  </a:lnTo>
                  <a:lnTo>
                    <a:pt x="17" y="167"/>
                  </a:lnTo>
                  <a:lnTo>
                    <a:pt x="15" y="171"/>
                  </a:lnTo>
                  <a:lnTo>
                    <a:pt x="40" y="171"/>
                  </a:lnTo>
                  <a:lnTo>
                    <a:pt x="42" y="169"/>
                  </a:lnTo>
                  <a:lnTo>
                    <a:pt x="48" y="169"/>
                  </a:lnTo>
                  <a:lnTo>
                    <a:pt x="50" y="169"/>
                  </a:lnTo>
                  <a:lnTo>
                    <a:pt x="54" y="167"/>
                  </a:lnTo>
                  <a:lnTo>
                    <a:pt x="59" y="167"/>
                  </a:lnTo>
                  <a:lnTo>
                    <a:pt x="63" y="167"/>
                  </a:lnTo>
                  <a:lnTo>
                    <a:pt x="73" y="167"/>
                  </a:lnTo>
                  <a:lnTo>
                    <a:pt x="79" y="167"/>
                  </a:lnTo>
                  <a:lnTo>
                    <a:pt x="83" y="169"/>
                  </a:lnTo>
                  <a:lnTo>
                    <a:pt x="84" y="171"/>
                  </a:lnTo>
                  <a:lnTo>
                    <a:pt x="86" y="171"/>
                  </a:lnTo>
                  <a:lnTo>
                    <a:pt x="90" y="171"/>
                  </a:lnTo>
                  <a:lnTo>
                    <a:pt x="94" y="171"/>
                  </a:lnTo>
                  <a:lnTo>
                    <a:pt x="100" y="173"/>
                  </a:lnTo>
                  <a:lnTo>
                    <a:pt x="102" y="173"/>
                  </a:lnTo>
                  <a:lnTo>
                    <a:pt x="100" y="171"/>
                  </a:lnTo>
                  <a:lnTo>
                    <a:pt x="98" y="167"/>
                  </a:lnTo>
                  <a:lnTo>
                    <a:pt x="100" y="163"/>
                  </a:lnTo>
                  <a:lnTo>
                    <a:pt x="102" y="159"/>
                  </a:lnTo>
                  <a:lnTo>
                    <a:pt x="98" y="157"/>
                  </a:lnTo>
                  <a:lnTo>
                    <a:pt x="94" y="150"/>
                  </a:lnTo>
                  <a:lnTo>
                    <a:pt x="90" y="146"/>
                  </a:lnTo>
                  <a:lnTo>
                    <a:pt x="86" y="142"/>
                  </a:lnTo>
                  <a:lnTo>
                    <a:pt x="83" y="138"/>
                  </a:lnTo>
                  <a:lnTo>
                    <a:pt x="81" y="132"/>
                  </a:lnTo>
                  <a:lnTo>
                    <a:pt x="77" y="127"/>
                  </a:lnTo>
                  <a:lnTo>
                    <a:pt x="75" y="121"/>
                  </a:lnTo>
                  <a:lnTo>
                    <a:pt x="73" y="117"/>
                  </a:lnTo>
                  <a:lnTo>
                    <a:pt x="71" y="115"/>
                  </a:lnTo>
                  <a:lnTo>
                    <a:pt x="69" y="113"/>
                  </a:lnTo>
                  <a:lnTo>
                    <a:pt x="73" y="109"/>
                  </a:lnTo>
                  <a:lnTo>
                    <a:pt x="79" y="100"/>
                  </a:lnTo>
                  <a:lnTo>
                    <a:pt x="83" y="94"/>
                  </a:lnTo>
                  <a:lnTo>
                    <a:pt x="84" y="86"/>
                  </a:lnTo>
                  <a:lnTo>
                    <a:pt x="84" y="81"/>
                  </a:lnTo>
                  <a:lnTo>
                    <a:pt x="83" y="73"/>
                  </a:lnTo>
                  <a:lnTo>
                    <a:pt x="77" y="67"/>
                  </a:lnTo>
                  <a:lnTo>
                    <a:pt x="73" y="63"/>
                  </a:lnTo>
                  <a:lnTo>
                    <a:pt x="71" y="60"/>
                  </a:lnTo>
                  <a:lnTo>
                    <a:pt x="75" y="56"/>
                  </a:lnTo>
                  <a:lnTo>
                    <a:pt x="83" y="54"/>
                  </a:lnTo>
                  <a:lnTo>
                    <a:pt x="90" y="54"/>
                  </a:lnTo>
                  <a:lnTo>
                    <a:pt x="90" y="54"/>
                  </a:lnTo>
                  <a:lnTo>
                    <a:pt x="88" y="50"/>
                  </a:lnTo>
                  <a:lnTo>
                    <a:pt x="88" y="44"/>
                  </a:lnTo>
                  <a:lnTo>
                    <a:pt x="88" y="40"/>
                  </a:lnTo>
                  <a:lnTo>
                    <a:pt x="86" y="37"/>
                  </a:lnTo>
                  <a:lnTo>
                    <a:pt x="84" y="31"/>
                  </a:lnTo>
                  <a:lnTo>
                    <a:pt x="86" y="27"/>
                  </a:lnTo>
                  <a:lnTo>
                    <a:pt x="86" y="27"/>
                  </a:lnTo>
                  <a:lnTo>
                    <a:pt x="86" y="25"/>
                  </a:lnTo>
                  <a:lnTo>
                    <a:pt x="86" y="21"/>
                  </a:lnTo>
                  <a:lnTo>
                    <a:pt x="86" y="19"/>
                  </a:lnTo>
                  <a:lnTo>
                    <a:pt x="84" y="15"/>
                  </a:lnTo>
                  <a:lnTo>
                    <a:pt x="84" y="12"/>
                  </a:lnTo>
                  <a:lnTo>
                    <a:pt x="83" y="8"/>
                  </a:lnTo>
                  <a:lnTo>
                    <a:pt x="79" y="4"/>
                  </a:lnTo>
                  <a:lnTo>
                    <a:pt x="75" y="0"/>
                  </a:lnTo>
                  <a:lnTo>
                    <a:pt x="73" y="12"/>
                  </a:lnTo>
                  <a:lnTo>
                    <a:pt x="75" y="13"/>
                  </a:lnTo>
                  <a:lnTo>
                    <a:pt x="77" y="15"/>
                  </a:lnTo>
                  <a:lnTo>
                    <a:pt x="77" y="21"/>
                  </a:lnTo>
                  <a:lnTo>
                    <a:pt x="73" y="27"/>
                  </a:lnTo>
                  <a:lnTo>
                    <a:pt x="71" y="27"/>
                  </a:lnTo>
                  <a:lnTo>
                    <a:pt x="69" y="29"/>
                  </a:lnTo>
                  <a:lnTo>
                    <a:pt x="67" y="33"/>
                  </a:lnTo>
                  <a:lnTo>
                    <a:pt x="63" y="37"/>
                  </a:lnTo>
                  <a:lnTo>
                    <a:pt x="63" y="40"/>
                  </a:lnTo>
                  <a:lnTo>
                    <a:pt x="63" y="42"/>
                  </a:lnTo>
                  <a:lnTo>
                    <a:pt x="61" y="48"/>
                  </a:lnTo>
                  <a:lnTo>
                    <a:pt x="59" y="50"/>
                  </a:lnTo>
                  <a:lnTo>
                    <a:pt x="58" y="52"/>
                  </a:lnTo>
                  <a:lnTo>
                    <a:pt x="58" y="54"/>
                  </a:lnTo>
                  <a:lnTo>
                    <a:pt x="59" y="58"/>
                  </a:lnTo>
                  <a:lnTo>
                    <a:pt x="58" y="61"/>
                  </a:lnTo>
                  <a:lnTo>
                    <a:pt x="54" y="63"/>
                  </a:lnTo>
                  <a:lnTo>
                    <a:pt x="50" y="65"/>
                  </a:lnTo>
                  <a:lnTo>
                    <a:pt x="46" y="67"/>
                  </a:lnTo>
                  <a:lnTo>
                    <a:pt x="44" y="71"/>
                  </a:lnTo>
                  <a:lnTo>
                    <a:pt x="44" y="75"/>
                  </a:lnTo>
                  <a:lnTo>
                    <a:pt x="42" y="79"/>
                  </a:lnTo>
                  <a:lnTo>
                    <a:pt x="42" y="81"/>
                  </a:lnTo>
                  <a:lnTo>
                    <a:pt x="40" y="84"/>
                  </a:lnTo>
                  <a:lnTo>
                    <a:pt x="36" y="88"/>
                  </a:lnTo>
                  <a:lnTo>
                    <a:pt x="35" y="90"/>
                  </a:lnTo>
                  <a:lnTo>
                    <a:pt x="33" y="96"/>
                  </a:lnTo>
                  <a:lnTo>
                    <a:pt x="31" y="100"/>
                  </a:lnTo>
                  <a:lnTo>
                    <a:pt x="33" y="104"/>
                  </a:lnTo>
                  <a:lnTo>
                    <a:pt x="31" y="106"/>
                  </a:lnTo>
                  <a:lnTo>
                    <a:pt x="29" y="111"/>
                  </a:lnTo>
                  <a:lnTo>
                    <a:pt x="23" y="113"/>
                  </a:lnTo>
                  <a:lnTo>
                    <a:pt x="23" y="109"/>
                  </a:lnTo>
                  <a:lnTo>
                    <a:pt x="21" y="106"/>
                  </a:lnTo>
                  <a:lnTo>
                    <a:pt x="17" y="104"/>
                  </a:lnTo>
                  <a:lnTo>
                    <a:pt x="17" y="104"/>
                  </a:lnTo>
                  <a:lnTo>
                    <a:pt x="15" y="104"/>
                  </a:lnTo>
                  <a:lnTo>
                    <a:pt x="13" y="106"/>
                  </a:lnTo>
                  <a:lnTo>
                    <a:pt x="8" y="108"/>
                  </a:lnTo>
                  <a:lnTo>
                    <a:pt x="4" y="109"/>
                  </a:lnTo>
                  <a:lnTo>
                    <a:pt x="2" y="115"/>
                  </a:lnTo>
                  <a:lnTo>
                    <a:pt x="0" y="119"/>
                  </a:lnTo>
                  <a:lnTo>
                    <a:pt x="0" y="119"/>
                  </a:lnTo>
                  <a:lnTo>
                    <a:pt x="0" y="123"/>
                  </a:lnTo>
                  <a:lnTo>
                    <a:pt x="0" y="125"/>
                  </a:lnTo>
                  <a:lnTo>
                    <a:pt x="2" y="127"/>
                  </a:lnTo>
                  <a:lnTo>
                    <a:pt x="0" y="132"/>
                  </a:lnTo>
                  <a:lnTo>
                    <a:pt x="0" y="142"/>
                  </a:lnTo>
                  <a:lnTo>
                    <a:pt x="0" y="142"/>
                  </a:lnTo>
                  <a:lnTo>
                    <a:pt x="2" y="14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09" name="Freeform 220"/>
            <p:cNvSpPr>
              <a:spLocks/>
            </p:cNvSpPr>
            <p:nvPr/>
          </p:nvSpPr>
          <p:spPr bwMode="gray">
            <a:xfrm>
              <a:off x="5700" y="1970"/>
              <a:ext cx="59" cy="63"/>
            </a:xfrm>
            <a:custGeom>
              <a:avLst/>
              <a:gdLst/>
              <a:ahLst/>
              <a:cxnLst>
                <a:cxn ang="0">
                  <a:pos x="5" y="50"/>
                </a:cxn>
                <a:cxn ang="0">
                  <a:pos x="9" y="57"/>
                </a:cxn>
                <a:cxn ang="0">
                  <a:pos x="13" y="65"/>
                </a:cxn>
                <a:cxn ang="0">
                  <a:pos x="15" y="63"/>
                </a:cxn>
                <a:cxn ang="0">
                  <a:pos x="19" y="63"/>
                </a:cxn>
                <a:cxn ang="0">
                  <a:pos x="19" y="65"/>
                </a:cxn>
                <a:cxn ang="0">
                  <a:pos x="17" y="69"/>
                </a:cxn>
                <a:cxn ang="0">
                  <a:pos x="21" y="71"/>
                </a:cxn>
                <a:cxn ang="0">
                  <a:pos x="25" y="71"/>
                </a:cxn>
                <a:cxn ang="0">
                  <a:pos x="27" y="67"/>
                </a:cxn>
                <a:cxn ang="0">
                  <a:pos x="30" y="63"/>
                </a:cxn>
                <a:cxn ang="0">
                  <a:pos x="34" y="61"/>
                </a:cxn>
                <a:cxn ang="0">
                  <a:pos x="38" y="61"/>
                </a:cxn>
                <a:cxn ang="0">
                  <a:pos x="48" y="63"/>
                </a:cxn>
                <a:cxn ang="0">
                  <a:pos x="50" y="57"/>
                </a:cxn>
                <a:cxn ang="0">
                  <a:pos x="55" y="54"/>
                </a:cxn>
                <a:cxn ang="0">
                  <a:pos x="63" y="50"/>
                </a:cxn>
                <a:cxn ang="0">
                  <a:pos x="67" y="40"/>
                </a:cxn>
                <a:cxn ang="0">
                  <a:pos x="67" y="32"/>
                </a:cxn>
                <a:cxn ang="0">
                  <a:pos x="67" y="27"/>
                </a:cxn>
                <a:cxn ang="0">
                  <a:pos x="65" y="21"/>
                </a:cxn>
                <a:cxn ang="0">
                  <a:pos x="65" y="15"/>
                </a:cxn>
                <a:cxn ang="0">
                  <a:pos x="63" y="9"/>
                </a:cxn>
                <a:cxn ang="0">
                  <a:pos x="61" y="2"/>
                </a:cxn>
                <a:cxn ang="0">
                  <a:pos x="55" y="4"/>
                </a:cxn>
                <a:cxn ang="0">
                  <a:pos x="53" y="0"/>
                </a:cxn>
                <a:cxn ang="0">
                  <a:pos x="50" y="0"/>
                </a:cxn>
                <a:cxn ang="0">
                  <a:pos x="46" y="4"/>
                </a:cxn>
                <a:cxn ang="0">
                  <a:pos x="46" y="9"/>
                </a:cxn>
                <a:cxn ang="0">
                  <a:pos x="42" y="11"/>
                </a:cxn>
                <a:cxn ang="0">
                  <a:pos x="38" y="8"/>
                </a:cxn>
                <a:cxn ang="0">
                  <a:pos x="36" y="4"/>
                </a:cxn>
                <a:cxn ang="0">
                  <a:pos x="28" y="4"/>
                </a:cxn>
                <a:cxn ang="0">
                  <a:pos x="27" y="8"/>
                </a:cxn>
                <a:cxn ang="0">
                  <a:pos x="19" y="11"/>
                </a:cxn>
                <a:cxn ang="0">
                  <a:pos x="15" y="11"/>
                </a:cxn>
                <a:cxn ang="0">
                  <a:pos x="11" y="11"/>
                </a:cxn>
                <a:cxn ang="0">
                  <a:pos x="5" y="13"/>
                </a:cxn>
                <a:cxn ang="0">
                  <a:pos x="2" y="15"/>
                </a:cxn>
                <a:cxn ang="0">
                  <a:pos x="0" y="23"/>
                </a:cxn>
                <a:cxn ang="0">
                  <a:pos x="2" y="32"/>
                </a:cxn>
                <a:cxn ang="0">
                  <a:pos x="5" y="40"/>
                </a:cxn>
                <a:cxn ang="0">
                  <a:pos x="5" y="50"/>
                </a:cxn>
                <a:cxn ang="0">
                  <a:pos x="5" y="50"/>
                </a:cxn>
              </a:cxnLst>
              <a:rect l="0" t="0" r="r" b="b"/>
              <a:pathLst>
                <a:path w="67" h="71">
                  <a:moveTo>
                    <a:pt x="5" y="50"/>
                  </a:moveTo>
                  <a:lnTo>
                    <a:pt x="9" y="57"/>
                  </a:lnTo>
                  <a:lnTo>
                    <a:pt x="13" y="65"/>
                  </a:lnTo>
                  <a:lnTo>
                    <a:pt x="15" y="63"/>
                  </a:lnTo>
                  <a:lnTo>
                    <a:pt x="19" y="63"/>
                  </a:lnTo>
                  <a:lnTo>
                    <a:pt x="19" y="65"/>
                  </a:lnTo>
                  <a:lnTo>
                    <a:pt x="17" y="69"/>
                  </a:lnTo>
                  <a:lnTo>
                    <a:pt x="21" y="71"/>
                  </a:lnTo>
                  <a:lnTo>
                    <a:pt x="25" y="71"/>
                  </a:lnTo>
                  <a:lnTo>
                    <a:pt x="27" y="67"/>
                  </a:lnTo>
                  <a:lnTo>
                    <a:pt x="30" y="63"/>
                  </a:lnTo>
                  <a:lnTo>
                    <a:pt x="34" y="61"/>
                  </a:lnTo>
                  <a:lnTo>
                    <a:pt x="38" y="61"/>
                  </a:lnTo>
                  <a:lnTo>
                    <a:pt x="48" y="63"/>
                  </a:lnTo>
                  <a:lnTo>
                    <a:pt x="50" y="57"/>
                  </a:lnTo>
                  <a:lnTo>
                    <a:pt x="55" y="54"/>
                  </a:lnTo>
                  <a:lnTo>
                    <a:pt x="63" y="50"/>
                  </a:lnTo>
                  <a:lnTo>
                    <a:pt x="67" y="40"/>
                  </a:lnTo>
                  <a:lnTo>
                    <a:pt x="67" y="32"/>
                  </a:lnTo>
                  <a:lnTo>
                    <a:pt x="67" y="27"/>
                  </a:lnTo>
                  <a:lnTo>
                    <a:pt x="65" y="21"/>
                  </a:lnTo>
                  <a:lnTo>
                    <a:pt x="65" y="15"/>
                  </a:lnTo>
                  <a:lnTo>
                    <a:pt x="63" y="9"/>
                  </a:lnTo>
                  <a:lnTo>
                    <a:pt x="61" y="2"/>
                  </a:lnTo>
                  <a:lnTo>
                    <a:pt x="55" y="4"/>
                  </a:lnTo>
                  <a:lnTo>
                    <a:pt x="53" y="0"/>
                  </a:lnTo>
                  <a:lnTo>
                    <a:pt x="50" y="0"/>
                  </a:lnTo>
                  <a:lnTo>
                    <a:pt x="46" y="4"/>
                  </a:lnTo>
                  <a:lnTo>
                    <a:pt x="46" y="9"/>
                  </a:lnTo>
                  <a:lnTo>
                    <a:pt x="42" y="11"/>
                  </a:lnTo>
                  <a:lnTo>
                    <a:pt x="38" y="8"/>
                  </a:lnTo>
                  <a:lnTo>
                    <a:pt x="36" y="4"/>
                  </a:lnTo>
                  <a:lnTo>
                    <a:pt x="28" y="4"/>
                  </a:lnTo>
                  <a:lnTo>
                    <a:pt x="27" y="8"/>
                  </a:lnTo>
                  <a:lnTo>
                    <a:pt x="19" y="11"/>
                  </a:lnTo>
                  <a:lnTo>
                    <a:pt x="15" y="11"/>
                  </a:lnTo>
                  <a:lnTo>
                    <a:pt x="11" y="11"/>
                  </a:lnTo>
                  <a:lnTo>
                    <a:pt x="5" y="13"/>
                  </a:lnTo>
                  <a:lnTo>
                    <a:pt x="2" y="15"/>
                  </a:lnTo>
                  <a:lnTo>
                    <a:pt x="0" y="23"/>
                  </a:lnTo>
                  <a:lnTo>
                    <a:pt x="2" y="32"/>
                  </a:lnTo>
                  <a:lnTo>
                    <a:pt x="5" y="40"/>
                  </a:lnTo>
                  <a:lnTo>
                    <a:pt x="5" y="50"/>
                  </a:lnTo>
                  <a:lnTo>
                    <a:pt x="5" y="5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0" name="Freeform 221"/>
            <p:cNvSpPr>
              <a:spLocks/>
            </p:cNvSpPr>
            <p:nvPr/>
          </p:nvSpPr>
          <p:spPr bwMode="gray">
            <a:xfrm>
              <a:off x="4892" y="2213"/>
              <a:ext cx="25" cy="27"/>
            </a:xfrm>
            <a:custGeom>
              <a:avLst/>
              <a:gdLst/>
              <a:ahLst/>
              <a:cxnLst>
                <a:cxn ang="0">
                  <a:pos x="2" y="10"/>
                </a:cxn>
                <a:cxn ang="0">
                  <a:pos x="2" y="10"/>
                </a:cxn>
                <a:cxn ang="0">
                  <a:pos x="2" y="8"/>
                </a:cxn>
                <a:cxn ang="0">
                  <a:pos x="0" y="2"/>
                </a:cxn>
                <a:cxn ang="0">
                  <a:pos x="2" y="2"/>
                </a:cxn>
                <a:cxn ang="0">
                  <a:pos x="6" y="2"/>
                </a:cxn>
                <a:cxn ang="0">
                  <a:pos x="6" y="4"/>
                </a:cxn>
                <a:cxn ang="0">
                  <a:pos x="8" y="8"/>
                </a:cxn>
                <a:cxn ang="0">
                  <a:pos x="8" y="8"/>
                </a:cxn>
                <a:cxn ang="0">
                  <a:pos x="10" y="6"/>
                </a:cxn>
                <a:cxn ang="0">
                  <a:pos x="14" y="2"/>
                </a:cxn>
                <a:cxn ang="0">
                  <a:pos x="15" y="0"/>
                </a:cxn>
                <a:cxn ang="0">
                  <a:pos x="19" y="2"/>
                </a:cxn>
                <a:cxn ang="0">
                  <a:pos x="23" y="2"/>
                </a:cxn>
                <a:cxn ang="0">
                  <a:pos x="21" y="6"/>
                </a:cxn>
                <a:cxn ang="0">
                  <a:pos x="25" y="10"/>
                </a:cxn>
                <a:cxn ang="0">
                  <a:pos x="27" y="12"/>
                </a:cxn>
                <a:cxn ang="0">
                  <a:pos x="29" y="12"/>
                </a:cxn>
                <a:cxn ang="0">
                  <a:pos x="27" y="14"/>
                </a:cxn>
                <a:cxn ang="0">
                  <a:pos x="25" y="18"/>
                </a:cxn>
                <a:cxn ang="0">
                  <a:pos x="23" y="19"/>
                </a:cxn>
                <a:cxn ang="0">
                  <a:pos x="21" y="21"/>
                </a:cxn>
                <a:cxn ang="0">
                  <a:pos x="19" y="29"/>
                </a:cxn>
                <a:cxn ang="0">
                  <a:pos x="17" y="29"/>
                </a:cxn>
                <a:cxn ang="0">
                  <a:pos x="14" y="31"/>
                </a:cxn>
                <a:cxn ang="0">
                  <a:pos x="8" y="31"/>
                </a:cxn>
                <a:cxn ang="0">
                  <a:pos x="4" y="31"/>
                </a:cxn>
                <a:cxn ang="0">
                  <a:pos x="4" y="19"/>
                </a:cxn>
                <a:cxn ang="0">
                  <a:pos x="4" y="10"/>
                </a:cxn>
                <a:cxn ang="0">
                  <a:pos x="2" y="10"/>
                </a:cxn>
              </a:cxnLst>
              <a:rect l="0" t="0" r="r" b="b"/>
              <a:pathLst>
                <a:path w="29" h="31">
                  <a:moveTo>
                    <a:pt x="2" y="10"/>
                  </a:moveTo>
                  <a:lnTo>
                    <a:pt x="2" y="10"/>
                  </a:lnTo>
                  <a:lnTo>
                    <a:pt x="2" y="8"/>
                  </a:lnTo>
                  <a:lnTo>
                    <a:pt x="0" y="2"/>
                  </a:lnTo>
                  <a:lnTo>
                    <a:pt x="2" y="2"/>
                  </a:lnTo>
                  <a:lnTo>
                    <a:pt x="6" y="2"/>
                  </a:lnTo>
                  <a:lnTo>
                    <a:pt x="6" y="4"/>
                  </a:lnTo>
                  <a:lnTo>
                    <a:pt x="8" y="8"/>
                  </a:lnTo>
                  <a:lnTo>
                    <a:pt x="8" y="8"/>
                  </a:lnTo>
                  <a:lnTo>
                    <a:pt x="10" y="6"/>
                  </a:lnTo>
                  <a:lnTo>
                    <a:pt x="14" y="2"/>
                  </a:lnTo>
                  <a:lnTo>
                    <a:pt x="15" y="0"/>
                  </a:lnTo>
                  <a:lnTo>
                    <a:pt x="19" y="2"/>
                  </a:lnTo>
                  <a:lnTo>
                    <a:pt x="23" y="2"/>
                  </a:lnTo>
                  <a:lnTo>
                    <a:pt x="21" y="6"/>
                  </a:lnTo>
                  <a:lnTo>
                    <a:pt x="25" y="10"/>
                  </a:lnTo>
                  <a:lnTo>
                    <a:pt x="27" y="12"/>
                  </a:lnTo>
                  <a:lnTo>
                    <a:pt x="29" y="12"/>
                  </a:lnTo>
                  <a:lnTo>
                    <a:pt x="27" y="14"/>
                  </a:lnTo>
                  <a:lnTo>
                    <a:pt x="25" y="18"/>
                  </a:lnTo>
                  <a:lnTo>
                    <a:pt x="23" y="19"/>
                  </a:lnTo>
                  <a:lnTo>
                    <a:pt x="21" y="21"/>
                  </a:lnTo>
                  <a:lnTo>
                    <a:pt x="19" y="29"/>
                  </a:lnTo>
                  <a:lnTo>
                    <a:pt x="17" y="29"/>
                  </a:lnTo>
                  <a:lnTo>
                    <a:pt x="14" y="31"/>
                  </a:lnTo>
                  <a:lnTo>
                    <a:pt x="8" y="31"/>
                  </a:lnTo>
                  <a:lnTo>
                    <a:pt x="4" y="31"/>
                  </a:lnTo>
                  <a:lnTo>
                    <a:pt x="4" y="19"/>
                  </a:lnTo>
                  <a:lnTo>
                    <a:pt x="4" y="10"/>
                  </a:lnTo>
                  <a:lnTo>
                    <a:pt x="2" y="1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1" name="Freeform 222"/>
            <p:cNvSpPr>
              <a:spLocks/>
            </p:cNvSpPr>
            <p:nvPr/>
          </p:nvSpPr>
          <p:spPr bwMode="gray">
            <a:xfrm>
              <a:off x="5592" y="1796"/>
              <a:ext cx="95" cy="226"/>
            </a:xfrm>
            <a:custGeom>
              <a:avLst/>
              <a:gdLst/>
              <a:ahLst/>
              <a:cxnLst>
                <a:cxn ang="0">
                  <a:pos x="82" y="250"/>
                </a:cxn>
                <a:cxn ang="0">
                  <a:pos x="88" y="228"/>
                </a:cxn>
                <a:cxn ang="0">
                  <a:pos x="75" y="202"/>
                </a:cxn>
                <a:cxn ang="0">
                  <a:pos x="78" y="179"/>
                </a:cxn>
                <a:cxn ang="0">
                  <a:pos x="65" y="156"/>
                </a:cxn>
                <a:cxn ang="0">
                  <a:pos x="67" y="134"/>
                </a:cxn>
                <a:cxn ang="0">
                  <a:pos x="77" y="125"/>
                </a:cxn>
                <a:cxn ang="0">
                  <a:pos x="82" y="113"/>
                </a:cxn>
                <a:cxn ang="0">
                  <a:pos x="98" y="117"/>
                </a:cxn>
                <a:cxn ang="0">
                  <a:pos x="107" y="98"/>
                </a:cxn>
                <a:cxn ang="0">
                  <a:pos x="94" y="83"/>
                </a:cxn>
                <a:cxn ang="0">
                  <a:pos x="86" y="77"/>
                </a:cxn>
                <a:cxn ang="0">
                  <a:pos x="84" y="67"/>
                </a:cxn>
                <a:cxn ang="0">
                  <a:pos x="80" y="56"/>
                </a:cxn>
                <a:cxn ang="0">
                  <a:pos x="69" y="60"/>
                </a:cxn>
                <a:cxn ang="0">
                  <a:pos x="67" y="54"/>
                </a:cxn>
                <a:cxn ang="0">
                  <a:pos x="69" y="40"/>
                </a:cxn>
                <a:cxn ang="0">
                  <a:pos x="75" y="21"/>
                </a:cxn>
                <a:cxn ang="0">
                  <a:pos x="71" y="6"/>
                </a:cxn>
                <a:cxn ang="0">
                  <a:pos x="61" y="0"/>
                </a:cxn>
                <a:cxn ang="0">
                  <a:pos x="53" y="15"/>
                </a:cxn>
                <a:cxn ang="0">
                  <a:pos x="42" y="29"/>
                </a:cxn>
                <a:cxn ang="0">
                  <a:pos x="27" y="40"/>
                </a:cxn>
                <a:cxn ang="0">
                  <a:pos x="29" y="50"/>
                </a:cxn>
                <a:cxn ang="0">
                  <a:pos x="13" y="60"/>
                </a:cxn>
                <a:cxn ang="0">
                  <a:pos x="17" y="83"/>
                </a:cxn>
                <a:cxn ang="0">
                  <a:pos x="11" y="92"/>
                </a:cxn>
                <a:cxn ang="0">
                  <a:pos x="6" y="96"/>
                </a:cxn>
                <a:cxn ang="0">
                  <a:pos x="2" y="104"/>
                </a:cxn>
                <a:cxn ang="0">
                  <a:pos x="0" y="111"/>
                </a:cxn>
                <a:cxn ang="0">
                  <a:pos x="2" y="119"/>
                </a:cxn>
                <a:cxn ang="0">
                  <a:pos x="7" y="117"/>
                </a:cxn>
                <a:cxn ang="0">
                  <a:pos x="13" y="115"/>
                </a:cxn>
                <a:cxn ang="0">
                  <a:pos x="21" y="144"/>
                </a:cxn>
                <a:cxn ang="0">
                  <a:pos x="19" y="167"/>
                </a:cxn>
                <a:cxn ang="0">
                  <a:pos x="25" y="179"/>
                </a:cxn>
                <a:cxn ang="0">
                  <a:pos x="40" y="177"/>
                </a:cxn>
                <a:cxn ang="0">
                  <a:pos x="46" y="167"/>
                </a:cxn>
                <a:cxn ang="0">
                  <a:pos x="53" y="169"/>
                </a:cxn>
                <a:cxn ang="0">
                  <a:pos x="61" y="179"/>
                </a:cxn>
                <a:cxn ang="0">
                  <a:pos x="65" y="190"/>
                </a:cxn>
                <a:cxn ang="0">
                  <a:pos x="67" y="211"/>
                </a:cxn>
                <a:cxn ang="0">
                  <a:pos x="75" y="225"/>
                </a:cxn>
                <a:cxn ang="0">
                  <a:pos x="77" y="232"/>
                </a:cxn>
                <a:cxn ang="0">
                  <a:pos x="78" y="246"/>
                </a:cxn>
                <a:cxn ang="0">
                  <a:pos x="80" y="255"/>
                </a:cxn>
              </a:cxnLst>
              <a:rect l="0" t="0" r="r" b="b"/>
              <a:pathLst>
                <a:path w="107" h="255">
                  <a:moveTo>
                    <a:pt x="80" y="255"/>
                  </a:moveTo>
                  <a:lnTo>
                    <a:pt x="82" y="255"/>
                  </a:lnTo>
                  <a:lnTo>
                    <a:pt x="82" y="250"/>
                  </a:lnTo>
                  <a:lnTo>
                    <a:pt x="86" y="242"/>
                  </a:lnTo>
                  <a:lnTo>
                    <a:pt x="88" y="236"/>
                  </a:lnTo>
                  <a:lnTo>
                    <a:pt x="88" y="228"/>
                  </a:lnTo>
                  <a:lnTo>
                    <a:pt x="84" y="219"/>
                  </a:lnTo>
                  <a:lnTo>
                    <a:pt x="78" y="211"/>
                  </a:lnTo>
                  <a:lnTo>
                    <a:pt x="75" y="202"/>
                  </a:lnTo>
                  <a:lnTo>
                    <a:pt x="73" y="188"/>
                  </a:lnTo>
                  <a:lnTo>
                    <a:pt x="78" y="186"/>
                  </a:lnTo>
                  <a:lnTo>
                    <a:pt x="78" y="179"/>
                  </a:lnTo>
                  <a:lnTo>
                    <a:pt x="75" y="173"/>
                  </a:lnTo>
                  <a:lnTo>
                    <a:pt x="67" y="167"/>
                  </a:lnTo>
                  <a:lnTo>
                    <a:pt x="65" y="156"/>
                  </a:lnTo>
                  <a:lnTo>
                    <a:pt x="67" y="148"/>
                  </a:lnTo>
                  <a:lnTo>
                    <a:pt x="69" y="142"/>
                  </a:lnTo>
                  <a:lnTo>
                    <a:pt x="67" y="134"/>
                  </a:lnTo>
                  <a:lnTo>
                    <a:pt x="67" y="131"/>
                  </a:lnTo>
                  <a:lnTo>
                    <a:pt x="73" y="129"/>
                  </a:lnTo>
                  <a:lnTo>
                    <a:pt x="77" y="125"/>
                  </a:lnTo>
                  <a:lnTo>
                    <a:pt x="80" y="123"/>
                  </a:lnTo>
                  <a:lnTo>
                    <a:pt x="80" y="119"/>
                  </a:lnTo>
                  <a:lnTo>
                    <a:pt x="82" y="113"/>
                  </a:lnTo>
                  <a:lnTo>
                    <a:pt x="84" y="113"/>
                  </a:lnTo>
                  <a:lnTo>
                    <a:pt x="88" y="117"/>
                  </a:lnTo>
                  <a:lnTo>
                    <a:pt x="98" y="117"/>
                  </a:lnTo>
                  <a:lnTo>
                    <a:pt x="101" y="110"/>
                  </a:lnTo>
                  <a:lnTo>
                    <a:pt x="101" y="104"/>
                  </a:lnTo>
                  <a:lnTo>
                    <a:pt x="107" y="98"/>
                  </a:lnTo>
                  <a:lnTo>
                    <a:pt x="98" y="94"/>
                  </a:lnTo>
                  <a:lnTo>
                    <a:pt x="96" y="88"/>
                  </a:lnTo>
                  <a:lnTo>
                    <a:pt x="94" y="83"/>
                  </a:lnTo>
                  <a:lnTo>
                    <a:pt x="90" y="81"/>
                  </a:lnTo>
                  <a:lnTo>
                    <a:pt x="86" y="81"/>
                  </a:lnTo>
                  <a:lnTo>
                    <a:pt x="86" y="77"/>
                  </a:lnTo>
                  <a:lnTo>
                    <a:pt x="90" y="71"/>
                  </a:lnTo>
                  <a:lnTo>
                    <a:pt x="88" y="67"/>
                  </a:lnTo>
                  <a:lnTo>
                    <a:pt x="84" y="67"/>
                  </a:lnTo>
                  <a:lnTo>
                    <a:pt x="82" y="63"/>
                  </a:lnTo>
                  <a:lnTo>
                    <a:pt x="84" y="58"/>
                  </a:lnTo>
                  <a:lnTo>
                    <a:pt x="80" y="56"/>
                  </a:lnTo>
                  <a:lnTo>
                    <a:pt x="77" y="54"/>
                  </a:lnTo>
                  <a:lnTo>
                    <a:pt x="73" y="56"/>
                  </a:lnTo>
                  <a:lnTo>
                    <a:pt x="69" y="60"/>
                  </a:lnTo>
                  <a:lnTo>
                    <a:pt x="67" y="60"/>
                  </a:lnTo>
                  <a:lnTo>
                    <a:pt x="67" y="58"/>
                  </a:lnTo>
                  <a:lnTo>
                    <a:pt x="67" y="54"/>
                  </a:lnTo>
                  <a:lnTo>
                    <a:pt x="63" y="50"/>
                  </a:lnTo>
                  <a:lnTo>
                    <a:pt x="63" y="46"/>
                  </a:lnTo>
                  <a:lnTo>
                    <a:pt x="69" y="40"/>
                  </a:lnTo>
                  <a:lnTo>
                    <a:pt x="73" y="33"/>
                  </a:lnTo>
                  <a:lnTo>
                    <a:pt x="73" y="25"/>
                  </a:lnTo>
                  <a:lnTo>
                    <a:pt x="75" y="21"/>
                  </a:lnTo>
                  <a:lnTo>
                    <a:pt x="73" y="15"/>
                  </a:lnTo>
                  <a:lnTo>
                    <a:pt x="75" y="10"/>
                  </a:lnTo>
                  <a:lnTo>
                    <a:pt x="71" y="6"/>
                  </a:lnTo>
                  <a:lnTo>
                    <a:pt x="69" y="0"/>
                  </a:lnTo>
                  <a:lnTo>
                    <a:pt x="65" y="0"/>
                  </a:lnTo>
                  <a:lnTo>
                    <a:pt x="61" y="0"/>
                  </a:lnTo>
                  <a:lnTo>
                    <a:pt x="61" y="10"/>
                  </a:lnTo>
                  <a:lnTo>
                    <a:pt x="57" y="15"/>
                  </a:lnTo>
                  <a:lnTo>
                    <a:pt x="53" y="15"/>
                  </a:lnTo>
                  <a:lnTo>
                    <a:pt x="46" y="15"/>
                  </a:lnTo>
                  <a:lnTo>
                    <a:pt x="42" y="25"/>
                  </a:lnTo>
                  <a:lnTo>
                    <a:pt x="42" y="29"/>
                  </a:lnTo>
                  <a:lnTo>
                    <a:pt x="36" y="33"/>
                  </a:lnTo>
                  <a:lnTo>
                    <a:pt x="32" y="39"/>
                  </a:lnTo>
                  <a:lnTo>
                    <a:pt x="27" y="40"/>
                  </a:lnTo>
                  <a:lnTo>
                    <a:pt x="25" y="42"/>
                  </a:lnTo>
                  <a:lnTo>
                    <a:pt x="29" y="46"/>
                  </a:lnTo>
                  <a:lnTo>
                    <a:pt x="29" y="50"/>
                  </a:lnTo>
                  <a:lnTo>
                    <a:pt x="23" y="56"/>
                  </a:lnTo>
                  <a:lnTo>
                    <a:pt x="21" y="63"/>
                  </a:lnTo>
                  <a:lnTo>
                    <a:pt x="13" y="60"/>
                  </a:lnTo>
                  <a:lnTo>
                    <a:pt x="13" y="71"/>
                  </a:lnTo>
                  <a:lnTo>
                    <a:pt x="15" y="77"/>
                  </a:lnTo>
                  <a:lnTo>
                    <a:pt x="17" y="83"/>
                  </a:lnTo>
                  <a:lnTo>
                    <a:pt x="15" y="86"/>
                  </a:lnTo>
                  <a:lnTo>
                    <a:pt x="13" y="90"/>
                  </a:lnTo>
                  <a:lnTo>
                    <a:pt x="11" y="92"/>
                  </a:lnTo>
                  <a:lnTo>
                    <a:pt x="7" y="90"/>
                  </a:lnTo>
                  <a:lnTo>
                    <a:pt x="4" y="90"/>
                  </a:lnTo>
                  <a:lnTo>
                    <a:pt x="6" y="96"/>
                  </a:lnTo>
                  <a:lnTo>
                    <a:pt x="6" y="100"/>
                  </a:lnTo>
                  <a:lnTo>
                    <a:pt x="7" y="106"/>
                  </a:lnTo>
                  <a:lnTo>
                    <a:pt x="2" y="104"/>
                  </a:lnTo>
                  <a:lnTo>
                    <a:pt x="0" y="108"/>
                  </a:lnTo>
                  <a:lnTo>
                    <a:pt x="2" y="110"/>
                  </a:lnTo>
                  <a:lnTo>
                    <a:pt x="0" y="111"/>
                  </a:lnTo>
                  <a:lnTo>
                    <a:pt x="2" y="113"/>
                  </a:lnTo>
                  <a:lnTo>
                    <a:pt x="2" y="115"/>
                  </a:lnTo>
                  <a:lnTo>
                    <a:pt x="2" y="119"/>
                  </a:lnTo>
                  <a:lnTo>
                    <a:pt x="6" y="119"/>
                  </a:lnTo>
                  <a:lnTo>
                    <a:pt x="6" y="117"/>
                  </a:lnTo>
                  <a:lnTo>
                    <a:pt x="7" y="117"/>
                  </a:lnTo>
                  <a:lnTo>
                    <a:pt x="9" y="115"/>
                  </a:lnTo>
                  <a:lnTo>
                    <a:pt x="11" y="115"/>
                  </a:lnTo>
                  <a:lnTo>
                    <a:pt x="13" y="115"/>
                  </a:lnTo>
                  <a:lnTo>
                    <a:pt x="15" y="127"/>
                  </a:lnTo>
                  <a:lnTo>
                    <a:pt x="17" y="140"/>
                  </a:lnTo>
                  <a:lnTo>
                    <a:pt x="21" y="144"/>
                  </a:lnTo>
                  <a:lnTo>
                    <a:pt x="25" y="150"/>
                  </a:lnTo>
                  <a:lnTo>
                    <a:pt x="23" y="159"/>
                  </a:lnTo>
                  <a:lnTo>
                    <a:pt x="19" y="167"/>
                  </a:lnTo>
                  <a:lnTo>
                    <a:pt x="19" y="173"/>
                  </a:lnTo>
                  <a:lnTo>
                    <a:pt x="19" y="179"/>
                  </a:lnTo>
                  <a:lnTo>
                    <a:pt x="25" y="179"/>
                  </a:lnTo>
                  <a:lnTo>
                    <a:pt x="32" y="179"/>
                  </a:lnTo>
                  <a:lnTo>
                    <a:pt x="38" y="179"/>
                  </a:lnTo>
                  <a:lnTo>
                    <a:pt x="40" y="177"/>
                  </a:lnTo>
                  <a:lnTo>
                    <a:pt x="44" y="175"/>
                  </a:lnTo>
                  <a:lnTo>
                    <a:pt x="46" y="171"/>
                  </a:lnTo>
                  <a:lnTo>
                    <a:pt x="46" y="167"/>
                  </a:lnTo>
                  <a:lnTo>
                    <a:pt x="46" y="163"/>
                  </a:lnTo>
                  <a:lnTo>
                    <a:pt x="50" y="163"/>
                  </a:lnTo>
                  <a:lnTo>
                    <a:pt x="53" y="169"/>
                  </a:lnTo>
                  <a:lnTo>
                    <a:pt x="57" y="173"/>
                  </a:lnTo>
                  <a:lnTo>
                    <a:pt x="61" y="173"/>
                  </a:lnTo>
                  <a:lnTo>
                    <a:pt x="61" y="179"/>
                  </a:lnTo>
                  <a:lnTo>
                    <a:pt x="59" y="184"/>
                  </a:lnTo>
                  <a:lnTo>
                    <a:pt x="61" y="188"/>
                  </a:lnTo>
                  <a:lnTo>
                    <a:pt x="65" y="190"/>
                  </a:lnTo>
                  <a:lnTo>
                    <a:pt x="67" y="200"/>
                  </a:lnTo>
                  <a:lnTo>
                    <a:pt x="67" y="209"/>
                  </a:lnTo>
                  <a:lnTo>
                    <a:pt x="67" y="211"/>
                  </a:lnTo>
                  <a:lnTo>
                    <a:pt x="69" y="215"/>
                  </a:lnTo>
                  <a:lnTo>
                    <a:pt x="73" y="215"/>
                  </a:lnTo>
                  <a:lnTo>
                    <a:pt x="75" y="225"/>
                  </a:lnTo>
                  <a:lnTo>
                    <a:pt x="75" y="232"/>
                  </a:lnTo>
                  <a:lnTo>
                    <a:pt x="77" y="232"/>
                  </a:lnTo>
                  <a:lnTo>
                    <a:pt x="77" y="232"/>
                  </a:lnTo>
                  <a:lnTo>
                    <a:pt x="75" y="240"/>
                  </a:lnTo>
                  <a:lnTo>
                    <a:pt x="73" y="244"/>
                  </a:lnTo>
                  <a:lnTo>
                    <a:pt x="78" y="246"/>
                  </a:lnTo>
                  <a:lnTo>
                    <a:pt x="78" y="250"/>
                  </a:lnTo>
                  <a:lnTo>
                    <a:pt x="80" y="253"/>
                  </a:lnTo>
                  <a:lnTo>
                    <a:pt x="80" y="25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2" name="Freeform 223"/>
            <p:cNvSpPr>
              <a:spLocks/>
            </p:cNvSpPr>
            <p:nvPr/>
          </p:nvSpPr>
          <p:spPr bwMode="gray">
            <a:xfrm>
              <a:off x="4507" y="1951"/>
              <a:ext cx="82" cy="82"/>
            </a:xfrm>
            <a:custGeom>
              <a:avLst/>
              <a:gdLst/>
              <a:ahLst/>
              <a:cxnLst>
                <a:cxn ang="0">
                  <a:pos x="60" y="65"/>
                </a:cxn>
                <a:cxn ang="0">
                  <a:pos x="50" y="67"/>
                </a:cxn>
                <a:cxn ang="0">
                  <a:pos x="39" y="71"/>
                </a:cxn>
                <a:cxn ang="0">
                  <a:pos x="37" y="78"/>
                </a:cxn>
                <a:cxn ang="0">
                  <a:pos x="37" y="88"/>
                </a:cxn>
                <a:cxn ang="0">
                  <a:pos x="33" y="92"/>
                </a:cxn>
                <a:cxn ang="0">
                  <a:pos x="25" y="88"/>
                </a:cxn>
                <a:cxn ang="0">
                  <a:pos x="21" y="84"/>
                </a:cxn>
                <a:cxn ang="0">
                  <a:pos x="12" y="88"/>
                </a:cxn>
                <a:cxn ang="0">
                  <a:pos x="0" y="82"/>
                </a:cxn>
                <a:cxn ang="0">
                  <a:pos x="2" y="71"/>
                </a:cxn>
                <a:cxn ang="0">
                  <a:pos x="2" y="65"/>
                </a:cxn>
                <a:cxn ang="0">
                  <a:pos x="4" y="59"/>
                </a:cxn>
                <a:cxn ang="0">
                  <a:pos x="8" y="53"/>
                </a:cxn>
                <a:cxn ang="0">
                  <a:pos x="12" y="55"/>
                </a:cxn>
                <a:cxn ang="0">
                  <a:pos x="14" y="44"/>
                </a:cxn>
                <a:cxn ang="0">
                  <a:pos x="20" y="38"/>
                </a:cxn>
                <a:cxn ang="0">
                  <a:pos x="29" y="34"/>
                </a:cxn>
                <a:cxn ang="0">
                  <a:pos x="35" y="29"/>
                </a:cxn>
                <a:cxn ang="0">
                  <a:pos x="39" y="21"/>
                </a:cxn>
                <a:cxn ang="0">
                  <a:pos x="44" y="17"/>
                </a:cxn>
                <a:cxn ang="0">
                  <a:pos x="50" y="7"/>
                </a:cxn>
                <a:cxn ang="0">
                  <a:pos x="56" y="4"/>
                </a:cxn>
                <a:cxn ang="0">
                  <a:pos x="58" y="2"/>
                </a:cxn>
                <a:cxn ang="0">
                  <a:pos x="60" y="2"/>
                </a:cxn>
                <a:cxn ang="0">
                  <a:pos x="66" y="2"/>
                </a:cxn>
                <a:cxn ang="0">
                  <a:pos x="69" y="7"/>
                </a:cxn>
                <a:cxn ang="0">
                  <a:pos x="71" y="17"/>
                </a:cxn>
                <a:cxn ang="0">
                  <a:pos x="79" y="29"/>
                </a:cxn>
                <a:cxn ang="0">
                  <a:pos x="87" y="38"/>
                </a:cxn>
                <a:cxn ang="0">
                  <a:pos x="89" y="44"/>
                </a:cxn>
                <a:cxn ang="0">
                  <a:pos x="92" y="57"/>
                </a:cxn>
                <a:cxn ang="0">
                  <a:pos x="91" y="61"/>
                </a:cxn>
                <a:cxn ang="0">
                  <a:pos x="85" y="65"/>
                </a:cxn>
                <a:cxn ang="0">
                  <a:pos x="83" y="69"/>
                </a:cxn>
                <a:cxn ang="0">
                  <a:pos x="81" y="69"/>
                </a:cxn>
                <a:cxn ang="0">
                  <a:pos x="75" y="67"/>
                </a:cxn>
                <a:cxn ang="0">
                  <a:pos x="69" y="67"/>
                </a:cxn>
              </a:cxnLst>
              <a:rect l="0" t="0" r="r" b="b"/>
              <a:pathLst>
                <a:path w="92" h="92">
                  <a:moveTo>
                    <a:pt x="69" y="67"/>
                  </a:moveTo>
                  <a:lnTo>
                    <a:pt x="60" y="65"/>
                  </a:lnTo>
                  <a:lnTo>
                    <a:pt x="60" y="69"/>
                  </a:lnTo>
                  <a:lnTo>
                    <a:pt x="50" y="67"/>
                  </a:lnTo>
                  <a:lnTo>
                    <a:pt x="41" y="67"/>
                  </a:lnTo>
                  <a:lnTo>
                    <a:pt x="39" y="71"/>
                  </a:lnTo>
                  <a:lnTo>
                    <a:pt x="37" y="75"/>
                  </a:lnTo>
                  <a:lnTo>
                    <a:pt x="37" y="78"/>
                  </a:lnTo>
                  <a:lnTo>
                    <a:pt x="39" y="82"/>
                  </a:lnTo>
                  <a:lnTo>
                    <a:pt x="37" y="88"/>
                  </a:lnTo>
                  <a:lnTo>
                    <a:pt x="37" y="90"/>
                  </a:lnTo>
                  <a:lnTo>
                    <a:pt x="33" y="92"/>
                  </a:lnTo>
                  <a:lnTo>
                    <a:pt x="27" y="92"/>
                  </a:lnTo>
                  <a:lnTo>
                    <a:pt x="25" y="88"/>
                  </a:lnTo>
                  <a:lnTo>
                    <a:pt x="25" y="86"/>
                  </a:lnTo>
                  <a:lnTo>
                    <a:pt x="21" y="84"/>
                  </a:lnTo>
                  <a:lnTo>
                    <a:pt x="16" y="88"/>
                  </a:lnTo>
                  <a:lnTo>
                    <a:pt x="12" y="88"/>
                  </a:lnTo>
                  <a:lnTo>
                    <a:pt x="10" y="82"/>
                  </a:lnTo>
                  <a:lnTo>
                    <a:pt x="0" y="82"/>
                  </a:lnTo>
                  <a:lnTo>
                    <a:pt x="0" y="77"/>
                  </a:lnTo>
                  <a:lnTo>
                    <a:pt x="2" y="71"/>
                  </a:lnTo>
                  <a:lnTo>
                    <a:pt x="4" y="69"/>
                  </a:lnTo>
                  <a:lnTo>
                    <a:pt x="2" y="65"/>
                  </a:lnTo>
                  <a:lnTo>
                    <a:pt x="2" y="61"/>
                  </a:lnTo>
                  <a:lnTo>
                    <a:pt x="4" y="59"/>
                  </a:lnTo>
                  <a:lnTo>
                    <a:pt x="4" y="57"/>
                  </a:lnTo>
                  <a:lnTo>
                    <a:pt x="8" y="53"/>
                  </a:lnTo>
                  <a:lnTo>
                    <a:pt x="10" y="53"/>
                  </a:lnTo>
                  <a:lnTo>
                    <a:pt x="12" y="55"/>
                  </a:lnTo>
                  <a:lnTo>
                    <a:pt x="12" y="52"/>
                  </a:lnTo>
                  <a:lnTo>
                    <a:pt x="14" y="44"/>
                  </a:lnTo>
                  <a:lnTo>
                    <a:pt x="16" y="40"/>
                  </a:lnTo>
                  <a:lnTo>
                    <a:pt x="20" y="38"/>
                  </a:lnTo>
                  <a:lnTo>
                    <a:pt x="23" y="36"/>
                  </a:lnTo>
                  <a:lnTo>
                    <a:pt x="29" y="34"/>
                  </a:lnTo>
                  <a:lnTo>
                    <a:pt x="33" y="32"/>
                  </a:lnTo>
                  <a:lnTo>
                    <a:pt x="35" y="29"/>
                  </a:lnTo>
                  <a:lnTo>
                    <a:pt x="35" y="25"/>
                  </a:lnTo>
                  <a:lnTo>
                    <a:pt x="39" y="21"/>
                  </a:lnTo>
                  <a:lnTo>
                    <a:pt x="43" y="19"/>
                  </a:lnTo>
                  <a:lnTo>
                    <a:pt x="44" y="17"/>
                  </a:lnTo>
                  <a:lnTo>
                    <a:pt x="46" y="11"/>
                  </a:lnTo>
                  <a:lnTo>
                    <a:pt x="50" y="7"/>
                  </a:lnTo>
                  <a:lnTo>
                    <a:pt x="54" y="7"/>
                  </a:lnTo>
                  <a:lnTo>
                    <a:pt x="56" y="4"/>
                  </a:lnTo>
                  <a:lnTo>
                    <a:pt x="56" y="2"/>
                  </a:lnTo>
                  <a:lnTo>
                    <a:pt x="58" y="2"/>
                  </a:lnTo>
                  <a:lnTo>
                    <a:pt x="60" y="0"/>
                  </a:lnTo>
                  <a:lnTo>
                    <a:pt x="60" y="2"/>
                  </a:lnTo>
                  <a:lnTo>
                    <a:pt x="64" y="2"/>
                  </a:lnTo>
                  <a:lnTo>
                    <a:pt x="66" y="2"/>
                  </a:lnTo>
                  <a:lnTo>
                    <a:pt x="68" y="6"/>
                  </a:lnTo>
                  <a:lnTo>
                    <a:pt x="69" y="7"/>
                  </a:lnTo>
                  <a:lnTo>
                    <a:pt x="66" y="11"/>
                  </a:lnTo>
                  <a:lnTo>
                    <a:pt x="71" y="17"/>
                  </a:lnTo>
                  <a:lnTo>
                    <a:pt x="81" y="23"/>
                  </a:lnTo>
                  <a:lnTo>
                    <a:pt x="79" y="29"/>
                  </a:lnTo>
                  <a:lnTo>
                    <a:pt x="85" y="40"/>
                  </a:lnTo>
                  <a:lnTo>
                    <a:pt x="87" y="38"/>
                  </a:lnTo>
                  <a:lnTo>
                    <a:pt x="89" y="40"/>
                  </a:lnTo>
                  <a:lnTo>
                    <a:pt x="89" y="44"/>
                  </a:lnTo>
                  <a:lnTo>
                    <a:pt x="89" y="46"/>
                  </a:lnTo>
                  <a:lnTo>
                    <a:pt x="92" y="57"/>
                  </a:lnTo>
                  <a:lnTo>
                    <a:pt x="92" y="59"/>
                  </a:lnTo>
                  <a:lnTo>
                    <a:pt x="91" y="61"/>
                  </a:lnTo>
                  <a:lnTo>
                    <a:pt x="87" y="63"/>
                  </a:lnTo>
                  <a:lnTo>
                    <a:pt x="85" y="65"/>
                  </a:lnTo>
                  <a:lnTo>
                    <a:pt x="85" y="67"/>
                  </a:lnTo>
                  <a:lnTo>
                    <a:pt x="83" y="69"/>
                  </a:lnTo>
                  <a:lnTo>
                    <a:pt x="81" y="69"/>
                  </a:lnTo>
                  <a:lnTo>
                    <a:pt x="81" y="69"/>
                  </a:lnTo>
                  <a:lnTo>
                    <a:pt x="79" y="69"/>
                  </a:lnTo>
                  <a:lnTo>
                    <a:pt x="75" y="67"/>
                  </a:lnTo>
                  <a:lnTo>
                    <a:pt x="71" y="67"/>
                  </a:lnTo>
                  <a:lnTo>
                    <a:pt x="69" y="6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3" name="Freeform 224"/>
            <p:cNvSpPr>
              <a:spLocks/>
            </p:cNvSpPr>
            <p:nvPr/>
          </p:nvSpPr>
          <p:spPr bwMode="gray">
            <a:xfrm>
              <a:off x="4823" y="1537"/>
              <a:ext cx="65" cy="49"/>
            </a:xfrm>
            <a:custGeom>
              <a:avLst/>
              <a:gdLst/>
              <a:ahLst/>
              <a:cxnLst>
                <a:cxn ang="0">
                  <a:pos x="71" y="3"/>
                </a:cxn>
                <a:cxn ang="0">
                  <a:pos x="66" y="1"/>
                </a:cxn>
                <a:cxn ang="0">
                  <a:pos x="54" y="3"/>
                </a:cxn>
                <a:cxn ang="0">
                  <a:pos x="46" y="1"/>
                </a:cxn>
                <a:cxn ang="0">
                  <a:pos x="41" y="7"/>
                </a:cxn>
                <a:cxn ang="0">
                  <a:pos x="29" y="9"/>
                </a:cxn>
                <a:cxn ang="0">
                  <a:pos x="21" y="7"/>
                </a:cxn>
                <a:cxn ang="0">
                  <a:pos x="14" y="9"/>
                </a:cxn>
                <a:cxn ang="0">
                  <a:pos x="12" y="5"/>
                </a:cxn>
                <a:cxn ang="0">
                  <a:pos x="12" y="1"/>
                </a:cxn>
                <a:cxn ang="0">
                  <a:pos x="8" y="3"/>
                </a:cxn>
                <a:cxn ang="0">
                  <a:pos x="0" y="9"/>
                </a:cxn>
                <a:cxn ang="0">
                  <a:pos x="2" y="17"/>
                </a:cxn>
                <a:cxn ang="0">
                  <a:pos x="4" y="24"/>
                </a:cxn>
                <a:cxn ang="0">
                  <a:pos x="2" y="34"/>
                </a:cxn>
                <a:cxn ang="0">
                  <a:pos x="6" y="44"/>
                </a:cxn>
                <a:cxn ang="0">
                  <a:pos x="8" y="53"/>
                </a:cxn>
                <a:cxn ang="0">
                  <a:pos x="16" y="55"/>
                </a:cxn>
                <a:cxn ang="0">
                  <a:pos x="23" y="51"/>
                </a:cxn>
                <a:cxn ang="0">
                  <a:pos x="31" y="49"/>
                </a:cxn>
                <a:cxn ang="0">
                  <a:pos x="35" y="53"/>
                </a:cxn>
                <a:cxn ang="0">
                  <a:pos x="43" y="53"/>
                </a:cxn>
                <a:cxn ang="0">
                  <a:pos x="46" y="53"/>
                </a:cxn>
                <a:cxn ang="0">
                  <a:pos x="46" y="51"/>
                </a:cxn>
                <a:cxn ang="0">
                  <a:pos x="50" y="47"/>
                </a:cxn>
                <a:cxn ang="0">
                  <a:pos x="52" y="46"/>
                </a:cxn>
                <a:cxn ang="0">
                  <a:pos x="58" y="46"/>
                </a:cxn>
                <a:cxn ang="0">
                  <a:pos x="62" y="46"/>
                </a:cxn>
                <a:cxn ang="0">
                  <a:pos x="58" y="38"/>
                </a:cxn>
                <a:cxn ang="0">
                  <a:pos x="67" y="21"/>
                </a:cxn>
                <a:cxn ang="0">
                  <a:pos x="71" y="11"/>
                </a:cxn>
                <a:cxn ang="0">
                  <a:pos x="73" y="5"/>
                </a:cxn>
              </a:cxnLst>
              <a:rect l="0" t="0" r="r" b="b"/>
              <a:pathLst>
                <a:path w="73" h="55">
                  <a:moveTo>
                    <a:pt x="73" y="5"/>
                  </a:moveTo>
                  <a:lnTo>
                    <a:pt x="71" y="3"/>
                  </a:lnTo>
                  <a:lnTo>
                    <a:pt x="67" y="1"/>
                  </a:lnTo>
                  <a:lnTo>
                    <a:pt x="66" y="1"/>
                  </a:lnTo>
                  <a:lnTo>
                    <a:pt x="60" y="3"/>
                  </a:lnTo>
                  <a:lnTo>
                    <a:pt x="54" y="3"/>
                  </a:lnTo>
                  <a:lnTo>
                    <a:pt x="50" y="0"/>
                  </a:lnTo>
                  <a:lnTo>
                    <a:pt x="46" y="1"/>
                  </a:lnTo>
                  <a:lnTo>
                    <a:pt x="43" y="5"/>
                  </a:lnTo>
                  <a:lnTo>
                    <a:pt x="41" y="7"/>
                  </a:lnTo>
                  <a:lnTo>
                    <a:pt x="35" y="7"/>
                  </a:lnTo>
                  <a:lnTo>
                    <a:pt x="29" y="9"/>
                  </a:lnTo>
                  <a:lnTo>
                    <a:pt x="25" y="7"/>
                  </a:lnTo>
                  <a:lnTo>
                    <a:pt x="21" y="7"/>
                  </a:lnTo>
                  <a:lnTo>
                    <a:pt x="18" y="9"/>
                  </a:lnTo>
                  <a:lnTo>
                    <a:pt x="14" y="9"/>
                  </a:lnTo>
                  <a:lnTo>
                    <a:pt x="12" y="7"/>
                  </a:lnTo>
                  <a:lnTo>
                    <a:pt x="12" y="5"/>
                  </a:lnTo>
                  <a:lnTo>
                    <a:pt x="14" y="3"/>
                  </a:lnTo>
                  <a:lnTo>
                    <a:pt x="12" y="1"/>
                  </a:lnTo>
                  <a:lnTo>
                    <a:pt x="8" y="1"/>
                  </a:lnTo>
                  <a:lnTo>
                    <a:pt x="8" y="3"/>
                  </a:lnTo>
                  <a:lnTo>
                    <a:pt x="4" y="7"/>
                  </a:lnTo>
                  <a:lnTo>
                    <a:pt x="0" y="9"/>
                  </a:lnTo>
                  <a:lnTo>
                    <a:pt x="0" y="13"/>
                  </a:lnTo>
                  <a:lnTo>
                    <a:pt x="2" y="17"/>
                  </a:lnTo>
                  <a:lnTo>
                    <a:pt x="6" y="21"/>
                  </a:lnTo>
                  <a:lnTo>
                    <a:pt x="4" y="24"/>
                  </a:lnTo>
                  <a:lnTo>
                    <a:pt x="2" y="30"/>
                  </a:lnTo>
                  <a:lnTo>
                    <a:pt x="2" y="34"/>
                  </a:lnTo>
                  <a:lnTo>
                    <a:pt x="6" y="40"/>
                  </a:lnTo>
                  <a:lnTo>
                    <a:pt x="6" y="44"/>
                  </a:lnTo>
                  <a:lnTo>
                    <a:pt x="6" y="47"/>
                  </a:lnTo>
                  <a:lnTo>
                    <a:pt x="8" y="53"/>
                  </a:lnTo>
                  <a:lnTo>
                    <a:pt x="12" y="53"/>
                  </a:lnTo>
                  <a:lnTo>
                    <a:pt x="16" y="55"/>
                  </a:lnTo>
                  <a:lnTo>
                    <a:pt x="21" y="53"/>
                  </a:lnTo>
                  <a:lnTo>
                    <a:pt x="23" y="51"/>
                  </a:lnTo>
                  <a:lnTo>
                    <a:pt x="27" y="47"/>
                  </a:lnTo>
                  <a:lnTo>
                    <a:pt x="31" y="49"/>
                  </a:lnTo>
                  <a:lnTo>
                    <a:pt x="35" y="51"/>
                  </a:lnTo>
                  <a:lnTo>
                    <a:pt x="35" y="53"/>
                  </a:lnTo>
                  <a:lnTo>
                    <a:pt x="37" y="53"/>
                  </a:lnTo>
                  <a:lnTo>
                    <a:pt x="43" y="53"/>
                  </a:lnTo>
                  <a:lnTo>
                    <a:pt x="44" y="53"/>
                  </a:lnTo>
                  <a:lnTo>
                    <a:pt x="46" y="53"/>
                  </a:lnTo>
                  <a:lnTo>
                    <a:pt x="46" y="53"/>
                  </a:lnTo>
                  <a:lnTo>
                    <a:pt x="46" y="51"/>
                  </a:lnTo>
                  <a:lnTo>
                    <a:pt x="48" y="47"/>
                  </a:lnTo>
                  <a:lnTo>
                    <a:pt x="50" y="47"/>
                  </a:lnTo>
                  <a:lnTo>
                    <a:pt x="50" y="47"/>
                  </a:lnTo>
                  <a:lnTo>
                    <a:pt x="52" y="46"/>
                  </a:lnTo>
                  <a:lnTo>
                    <a:pt x="54" y="44"/>
                  </a:lnTo>
                  <a:lnTo>
                    <a:pt x="58" y="46"/>
                  </a:lnTo>
                  <a:lnTo>
                    <a:pt x="60" y="46"/>
                  </a:lnTo>
                  <a:lnTo>
                    <a:pt x="62" y="46"/>
                  </a:lnTo>
                  <a:lnTo>
                    <a:pt x="60" y="42"/>
                  </a:lnTo>
                  <a:lnTo>
                    <a:pt x="58" y="38"/>
                  </a:lnTo>
                  <a:lnTo>
                    <a:pt x="62" y="30"/>
                  </a:lnTo>
                  <a:lnTo>
                    <a:pt x="67" y="21"/>
                  </a:lnTo>
                  <a:lnTo>
                    <a:pt x="71" y="19"/>
                  </a:lnTo>
                  <a:lnTo>
                    <a:pt x="71" y="11"/>
                  </a:lnTo>
                  <a:lnTo>
                    <a:pt x="73" y="5"/>
                  </a:lnTo>
                  <a:lnTo>
                    <a:pt x="73" y="5"/>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4" name="Freeform 225"/>
            <p:cNvSpPr>
              <a:spLocks/>
            </p:cNvSpPr>
            <p:nvPr/>
          </p:nvSpPr>
          <p:spPr bwMode="gray">
            <a:xfrm>
              <a:off x="5832" y="2109"/>
              <a:ext cx="16" cy="12"/>
            </a:xfrm>
            <a:custGeom>
              <a:avLst/>
              <a:gdLst/>
              <a:ahLst/>
              <a:cxnLst>
                <a:cxn ang="0">
                  <a:pos x="0" y="8"/>
                </a:cxn>
                <a:cxn ang="0">
                  <a:pos x="4" y="14"/>
                </a:cxn>
                <a:cxn ang="0">
                  <a:pos x="8" y="12"/>
                </a:cxn>
                <a:cxn ang="0">
                  <a:pos x="10" y="10"/>
                </a:cxn>
                <a:cxn ang="0">
                  <a:pos x="12" y="8"/>
                </a:cxn>
                <a:cxn ang="0">
                  <a:pos x="16" y="10"/>
                </a:cxn>
                <a:cxn ang="0">
                  <a:pos x="18" y="8"/>
                </a:cxn>
                <a:cxn ang="0">
                  <a:pos x="14" y="0"/>
                </a:cxn>
                <a:cxn ang="0">
                  <a:pos x="10" y="0"/>
                </a:cxn>
                <a:cxn ang="0">
                  <a:pos x="6" y="2"/>
                </a:cxn>
                <a:cxn ang="0">
                  <a:pos x="4" y="6"/>
                </a:cxn>
                <a:cxn ang="0">
                  <a:pos x="4" y="8"/>
                </a:cxn>
                <a:cxn ang="0">
                  <a:pos x="2" y="8"/>
                </a:cxn>
                <a:cxn ang="0">
                  <a:pos x="0" y="8"/>
                </a:cxn>
                <a:cxn ang="0">
                  <a:pos x="0" y="8"/>
                </a:cxn>
              </a:cxnLst>
              <a:rect l="0" t="0" r="r" b="b"/>
              <a:pathLst>
                <a:path w="18" h="14">
                  <a:moveTo>
                    <a:pt x="0" y="8"/>
                  </a:moveTo>
                  <a:lnTo>
                    <a:pt x="4" y="14"/>
                  </a:lnTo>
                  <a:lnTo>
                    <a:pt x="8" y="12"/>
                  </a:lnTo>
                  <a:lnTo>
                    <a:pt x="10" y="10"/>
                  </a:lnTo>
                  <a:lnTo>
                    <a:pt x="12" y="8"/>
                  </a:lnTo>
                  <a:lnTo>
                    <a:pt x="16" y="10"/>
                  </a:lnTo>
                  <a:lnTo>
                    <a:pt x="18" y="8"/>
                  </a:lnTo>
                  <a:lnTo>
                    <a:pt x="14" y="0"/>
                  </a:lnTo>
                  <a:lnTo>
                    <a:pt x="10" y="0"/>
                  </a:lnTo>
                  <a:lnTo>
                    <a:pt x="6" y="2"/>
                  </a:lnTo>
                  <a:lnTo>
                    <a:pt x="4" y="6"/>
                  </a:lnTo>
                  <a:lnTo>
                    <a:pt x="4" y="8"/>
                  </a:lnTo>
                  <a:lnTo>
                    <a:pt x="2" y="8"/>
                  </a:lnTo>
                  <a:lnTo>
                    <a:pt x="0" y="8"/>
                  </a:lnTo>
                  <a:lnTo>
                    <a:pt x="0" y="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5" name="Freeform 226"/>
            <p:cNvSpPr>
              <a:spLocks noEditPoints="1"/>
            </p:cNvSpPr>
            <p:nvPr/>
          </p:nvSpPr>
          <p:spPr bwMode="gray">
            <a:xfrm>
              <a:off x="3746" y="2104"/>
              <a:ext cx="440" cy="542"/>
            </a:xfrm>
            <a:custGeom>
              <a:avLst/>
              <a:gdLst/>
              <a:ahLst/>
              <a:cxnLst>
                <a:cxn ang="0">
                  <a:pos x="307" y="48"/>
                </a:cxn>
                <a:cxn ang="0">
                  <a:pos x="303" y="75"/>
                </a:cxn>
                <a:cxn ang="0">
                  <a:pos x="324" y="89"/>
                </a:cxn>
                <a:cxn ang="0">
                  <a:pos x="364" y="104"/>
                </a:cxn>
                <a:cxn ang="0">
                  <a:pos x="378" y="125"/>
                </a:cxn>
                <a:cxn ang="0">
                  <a:pos x="401" y="123"/>
                </a:cxn>
                <a:cxn ang="0">
                  <a:pos x="458" y="148"/>
                </a:cxn>
                <a:cxn ang="0">
                  <a:pos x="485" y="166"/>
                </a:cxn>
                <a:cxn ang="0">
                  <a:pos x="477" y="238"/>
                </a:cxn>
                <a:cxn ang="0">
                  <a:pos x="443" y="284"/>
                </a:cxn>
                <a:cxn ang="0">
                  <a:pos x="443" y="327"/>
                </a:cxn>
                <a:cxn ang="0">
                  <a:pos x="433" y="363"/>
                </a:cxn>
                <a:cxn ang="0">
                  <a:pos x="406" y="432"/>
                </a:cxn>
                <a:cxn ang="0">
                  <a:pos x="372" y="442"/>
                </a:cxn>
                <a:cxn ang="0">
                  <a:pos x="328" y="473"/>
                </a:cxn>
                <a:cxn ang="0">
                  <a:pos x="318" y="496"/>
                </a:cxn>
                <a:cxn ang="0">
                  <a:pos x="295" y="576"/>
                </a:cxn>
                <a:cxn ang="0">
                  <a:pos x="287" y="565"/>
                </a:cxn>
                <a:cxn ang="0">
                  <a:pos x="264" y="613"/>
                </a:cxn>
                <a:cxn ang="0">
                  <a:pos x="247" y="582"/>
                </a:cxn>
                <a:cxn ang="0">
                  <a:pos x="209" y="559"/>
                </a:cxn>
                <a:cxn ang="0">
                  <a:pos x="230" y="528"/>
                </a:cxn>
                <a:cxn ang="0">
                  <a:pos x="257" y="503"/>
                </a:cxn>
                <a:cxn ang="0">
                  <a:pos x="245" y="478"/>
                </a:cxn>
                <a:cxn ang="0">
                  <a:pos x="238" y="446"/>
                </a:cxn>
                <a:cxn ang="0">
                  <a:pos x="228" y="421"/>
                </a:cxn>
                <a:cxn ang="0">
                  <a:pos x="207" y="394"/>
                </a:cxn>
                <a:cxn ang="0">
                  <a:pos x="207" y="359"/>
                </a:cxn>
                <a:cxn ang="0">
                  <a:pos x="178" y="332"/>
                </a:cxn>
                <a:cxn ang="0">
                  <a:pos x="174" y="300"/>
                </a:cxn>
                <a:cxn ang="0">
                  <a:pos x="144" y="283"/>
                </a:cxn>
                <a:cxn ang="0">
                  <a:pos x="113" y="267"/>
                </a:cxn>
                <a:cxn ang="0">
                  <a:pos x="88" y="246"/>
                </a:cxn>
                <a:cxn ang="0">
                  <a:pos x="63" y="269"/>
                </a:cxn>
                <a:cxn ang="0">
                  <a:pos x="36" y="227"/>
                </a:cxn>
                <a:cxn ang="0">
                  <a:pos x="1" y="210"/>
                </a:cxn>
                <a:cxn ang="0">
                  <a:pos x="5" y="187"/>
                </a:cxn>
                <a:cxn ang="0">
                  <a:pos x="28" y="150"/>
                </a:cxn>
                <a:cxn ang="0">
                  <a:pos x="61" y="104"/>
                </a:cxn>
                <a:cxn ang="0">
                  <a:pos x="55" y="83"/>
                </a:cxn>
                <a:cxn ang="0">
                  <a:pos x="88" y="68"/>
                </a:cxn>
                <a:cxn ang="0">
                  <a:pos x="117" y="66"/>
                </a:cxn>
                <a:cxn ang="0">
                  <a:pos x="138" y="47"/>
                </a:cxn>
                <a:cxn ang="0">
                  <a:pos x="120" y="29"/>
                </a:cxn>
                <a:cxn ang="0">
                  <a:pos x="122" y="18"/>
                </a:cxn>
                <a:cxn ang="0">
                  <a:pos x="144" y="18"/>
                </a:cxn>
                <a:cxn ang="0">
                  <a:pos x="167" y="10"/>
                </a:cxn>
                <a:cxn ang="0">
                  <a:pos x="178" y="10"/>
                </a:cxn>
                <a:cxn ang="0">
                  <a:pos x="178" y="29"/>
                </a:cxn>
                <a:cxn ang="0">
                  <a:pos x="191" y="66"/>
                </a:cxn>
                <a:cxn ang="0">
                  <a:pos x="213" y="56"/>
                </a:cxn>
                <a:cxn ang="0">
                  <a:pos x="241" y="45"/>
                </a:cxn>
                <a:cxn ang="0">
                  <a:pos x="274" y="48"/>
                </a:cxn>
                <a:cxn ang="0">
                  <a:pos x="324" y="100"/>
                </a:cxn>
                <a:cxn ang="0">
                  <a:pos x="314" y="110"/>
                </a:cxn>
                <a:cxn ang="0">
                  <a:pos x="297" y="81"/>
                </a:cxn>
                <a:cxn ang="0">
                  <a:pos x="301" y="110"/>
                </a:cxn>
                <a:cxn ang="0">
                  <a:pos x="287" y="108"/>
                </a:cxn>
                <a:cxn ang="0">
                  <a:pos x="280" y="95"/>
                </a:cxn>
                <a:cxn ang="0">
                  <a:pos x="303" y="68"/>
                </a:cxn>
              </a:cxnLst>
              <a:rect l="0" t="0" r="r" b="b"/>
              <a:pathLst>
                <a:path w="497" h="613">
                  <a:moveTo>
                    <a:pt x="284" y="14"/>
                  </a:moveTo>
                  <a:lnTo>
                    <a:pt x="289" y="14"/>
                  </a:lnTo>
                  <a:lnTo>
                    <a:pt x="291" y="20"/>
                  </a:lnTo>
                  <a:lnTo>
                    <a:pt x="293" y="22"/>
                  </a:lnTo>
                  <a:lnTo>
                    <a:pt x="295" y="35"/>
                  </a:lnTo>
                  <a:lnTo>
                    <a:pt x="299" y="48"/>
                  </a:lnTo>
                  <a:lnTo>
                    <a:pt x="303" y="48"/>
                  </a:lnTo>
                  <a:lnTo>
                    <a:pt x="307" y="48"/>
                  </a:lnTo>
                  <a:lnTo>
                    <a:pt x="307" y="52"/>
                  </a:lnTo>
                  <a:lnTo>
                    <a:pt x="307" y="54"/>
                  </a:lnTo>
                  <a:lnTo>
                    <a:pt x="301" y="58"/>
                  </a:lnTo>
                  <a:lnTo>
                    <a:pt x="297" y="60"/>
                  </a:lnTo>
                  <a:lnTo>
                    <a:pt x="305" y="64"/>
                  </a:lnTo>
                  <a:lnTo>
                    <a:pt x="307" y="66"/>
                  </a:lnTo>
                  <a:lnTo>
                    <a:pt x="307" y="68"/>
                  </a:lnTo>
                  <a:lnTo>
                    <a:pt x="303" y="75"/>
                  </a:lnTo>
                  <a:lnTo>
                    <a:pt x="305" y="77"/>
                  </a:lnTo>
                  <a:lnTo>
                    <a:pt x="307" y="79"/>
                  </a:lnTo>
                  <a:lnTo>
                    <a:pt x="310" y="79"/>
                  </a:lnTo>
                  <a:lnTo>
                    <a:pt x="316" y="77"/>
                  </a:lnTo>
                  <a:lnTo>
                    <a:pt x="314" y="83"/>
                  </a:lnTo>
                  <a:lnTo>
                    <a:pt x="320" y="83"/>
                  </a:lnTo>
                  <a:lnTo>
                    <a:pt x="326" y="83"/>
                  </a:lnTo>
                  <a:lnTo>
                    <a:pt x="324" y="89"/>
                  </a:lnTo>
                  <a:lnTo>
                    <a:pt x="326" y="96"/>
                  </a:lnTo>
                  <a:lnTo>
                    <a:pt x="330" y="96"/>
                  </a:lnTo>
                  <a:lnTo>
                    <a:pt x="332" y="91"/>
                  </a:lnTo>
                  <a:lnTo>
                    <a:pt x="339" y="91"/>
                  </a:lnTo>
                  <a:lnTo>
                    <a:pt x="349" y="93"/>
                  </a:lnTo>
                  <a:lnTo>
                    <a:pt x="358" y="96"/>
                  </a:lnTo>
                  <a:lnTo>
                    <a:pt x="364" y="100"/>
                  </a:lnTo>
                  <a:lnTo>
                    <a:pt x="364" y="104"/>
                  </a:lnTo>
                  <a:lnTo>
                    <a:pt x="366" y="104"/>
                  </a:lnTo>
                  <a:lnTo>
                    <a:pt x="370" y="102"/>
                  </a:lnTo>
                  <a:lnTo>
                    <a:pt x="372" y="110"/>
                  </a:lnTo>
                  <a:lnTo>
                    <a:pt x="376" y="110"/>
                  </a:lnTo>
                  <a:lnTo>
                    <a:pt x="376" y="114"/>
                  </a:lnTo>
                  <a:lnTo>
                    <a:pt x="374" y="118"/>
                  </a:lnTo>
                  <a:lnTo>
                    <a:pt x="376" y="121"/>
                  </a:lnTo>
                  <a:lnTo>
                    <a:pt x="378" y="125"/>
                  </a:lnTo>
                  <a:lnTo>
                    <a:pt x="380" y="125"/>
                  </a:lnTo>
                  <a:lnTo>
                    <a:pt x="383" y="125"/>
                  </a:lnTo>
                  <a:lnTo>
                    <a:pt x="383" y="121"/>
                  </a:lnTo>
                  <a:lnTo>
                    <a:pt x="385" y="118"/>
                  </a:lnTo>
                  <a:lnTo>
                    <a:pt x="391" y="118"/>
                  </a:lnTo>
                  <a:lnTo>
                    <a:pt x="395" y="119"/>
                  </a:lnTo>
                  <a:lnTo>
                    <a:pt x="397" y="121"/>
                  </a:lnTo>
                  <a:lnTo>
                    <a:pt x="401" y="123"/>
                  </a:lnTo>
                  <a:lnTo>
                    <a:pt x="403" y="123"/>
                  </a:lnTo>
                  <a:lnTo>
                    <a:pt x="408" y="121"/>
                  </a:lnTo>
                  <a:lnTo>
                    <a:pt x="410" y="125"/>
                  </a:lnTo>
                  <a:lnTo>
                    <a:pt x="420" y="125"/>
                  </a:lnTo>
                  <a:lnTo>
                    <a:pt x="429" y="125"/>
                  </a:lnTo>
                  <a:lnTo>
                    <a:pt x="441" y="131"/>
                  </a:lnTo>
                  <a:lnTo>
                    <a:pt x="452" y="139"/>
                  </a:lnTo>
                  <a:lnTo>
                    <a:pt x="458" y="148"/>
                  </a:lnTo>
                  <a:lnTo>
                    <a:pt x="464" y="156"/>
                  </a:lnTo>
                  <a:lnTo>
                    <a:pt x="468" y="156"/>
                  </a:lnTo>
                  <a:lnTo>
                    <a:pt x="474" y="154"/>
                  </a:lnTo>
                  <a:lnTo>
                    <a:pt x="474" y="158"/>
                  </a:lnTo>
                  <a:lnTo>
                    <a:pt x="474" y="160"/>
                  </a:lnTo>
                  <a:lnTo>
                    <a:pt x="477" y="160"/>
                  </a:lnTo>
                  <a:lnTo>
                    <a:pt x="483" y="158"/>
                  </a:lnTo>
                  <a:lnTo>
                    <a:pt x="485" y="166"/>
                  </a:lnTo>
                  <a:lnTo>
                    <a:pt x="489" y="173"/>
                  </a:lnTo>
                  <a:lnTo>
                    <a:pt x="491" y="175"/>
                  </a:lnTo>
                  <a:lnTo>
                    <a:pt x="495" y="177"/>
                  </a:lnTo>
                  <a:lnTo>
                    <a:pt x="497" y="192"/>
                  </a:lnTo>
                  <a:lnTo>
                    <a:pt x="495" y="208"/>
                  </a:lnTo>
                  <a:lnTo>
                    <a:pt x="491" y="221"/>
                  </a:lnTo>
                  <a:lnTo>
                    <a:pt x="487" y="231"/>
                  </a:lnTo>
                  <a:lnTo>
                    <a:pt x="477" y="238"/>
                  </a:lnTo>
                  <a:lnTo>
                    <a:pt x="468" y="246"/>
                  </a:lnTo>
                  <a:lnTo>
                    <a:pt x="460" y="261"/>
                  </a:lnTo>
                  <a:lnTo>
                    <a:pt x="454" y="279"/>
                  </a:lnTo>
                  <a:lnTo>
                    <a:pt x="449" y="275"/>
                  </a:lnTo>
                  <a:lnTo>
                    <a:pt x="445" y="273"/>
                  </a:lnTo>
                  <a:lnTo>
                    <a:pt x="445" y="277"/>
                  </a:lnTo>
                  <a:lnTo>
                    <a:pt x="447" y="279"/>
                  </a:lnTo>
                  <a:lnTo>
                    <a:pt x="443" y="284"/>
                  </a:lnTo>
                  <a:lnTo>
                    <a:pt x="441" y="286"/>
                  </a:lnTo>
                  <a:lnTo>
                    <a:pt x="441" y="290"/>
                  </a:lnTo>
                  <a:lnTo>
                    <a:pt x="441" y="294"/>
                  </a:lnTo>
                  <a:lnTo>
                    <a:pt x="437" y="294"/>
                  </a:lnTo>
                  <a:lnTo>
                    <a:pt x="437" y="298"/>
                  </a:lnTo>
                  <a:lnTo>
                    <a:pt x="441" y="298"/>
                  </a:lnTo>
                  <a:lnTo>
                    <a:pt x="441" y="311"/>
                  </a:lnTo>
                  <a:lnTo>
                    <a:pt x="443" y="327"/>
                  </a:lnTo>
                  <a:lnTo>
                    <a:pt x="441" y="327"/>
                  </a:lnTo>
                  <a:lnTo>
                    <a:pt x="441" y="334"/>
                  </a:lnTo>
                  <a:lnTo>
                    <a:pt x="441" y="340"/>
                  </a:lnTo>
                  <a:lnTo>
                    <a:pt x="437" y="342"/>
                  </a:lnTo>
                  <a:lnTo>
                    <a:pt x="439" y="352"/>
                  </a:lnTo>
                  <a:lnTo>
                    <a:pt x="441" y="357"/>
                  </a:lnTo>
                  <a:lnTo>
                    <a:pt x="437" y="361"/>
                  </a:lnTo>
                  <a:lnTo>
                    <a:pt x="433" y="363"/>
                  </a:lnTo>
                  <a:lnTo>
                    <a:pt x="433" y="371"/>
                  </a:lnTo>
                  <a:lnTo>
                    <a:pt x="433" y="379"/>
                  </a:lnTo>
                  <a:lnTo>
                    <a:pt x="422" y="394"/>
                  </a:lnTo>
                  <a:lnTo>
                    <a:pt x="412" y="409"/>
                  </a:lnTo>
                  <a:lnTo>
                    <a:pt x="412" y="419"/>
                  </a:lnTo>
                  <a:lnTo>
                    <a:pt x="414" y="425"/>
                  </a:lnTo>
                  <a:lnTo>
                    <a:pt x="406" y="428"/>
                  </a:lnTo>
                  <a:lnTo>
                    <a:pt x="406" y="432"/>
                  </a:lnTo>
                  <a:lnTo>
                    <a:pt x="406" y="434"/>
                  </a:lnTo>
                  <a:lnTo>
                    <a:pt x="397" y="434"/>
                  </a:lnTo>
                  <a:lnTo>
                    <a:pt x="393" y="432"/>
                  </a:lnTo>
                  <a:lnTo>
                    <a:pt x="393" y="436"/>
                  </a:lnTo>
                  <a:lnTo>
                    <a:pt x="393" y="438"/>
                  </a:lnTo>
                  <a:lnTo>
                    <a:pt x="383" y="440"/>
                  </a:lnTo>
                  <a:lnTo>
                    <a:pt x="374" y="440"/>
                  </a:lnTo>
                  <a:lnTo>
                    <a:pt x="372" y="442"/>
                  </a:lnTo>
                  <a:lnTo>
                    <a:pt x="370" y="442"/>
                  </a:lnTo>
                  <a:lnTo>
                    <a:pt x="372" y="450"/>
                  </a:lnTo>
                  <a:lnTo>
                    <a:pt x="362" y="451"/>
                  </a:lnTo>
                  <a:lnTo>
                    <a:pt x="353" y="453"/>
                  </a:lnTo>
                  <a:lnTo>
                    <a:pt x="351" y="455"/>
                  </a:lnTo>
                  <a:lnTo>
                    <a:pt x="351" y="459"/>
                  </a:lnTo>
                  <a:lnTo>
                    <a:pt x="339" y="467"/>
                  </a:lnTo>
                  <a:lnTo>
                    <a:pt x="328" y="473"/>
                  </a:lnTo>
                  <a:lnTo>
                    <a:pt x="328" y="476"/>
                  </a:lnTo>
                  <a:lnTo>
                    <a:pt x="324" y="476"/>
                  </a:lnTo>
                  <a:lnTo>
                    <a:pt x="320" y="478"/>
                  </a:lnTo>
                  <a:lnTo>
                    <a:pt x="320" y="480"/>
                  </a:lnTo>
                  <a:lnTo>
                    <a:pt x="322" y="482"/>
                  </a:lnTo>
                  <a:lnTo>
                    <a:pt x="318" y="486"/>
                  </a:lnTo>
                  <a:lnTo>
                    <a:pt x="318" y="490"/>
                  </a:lnTo>
                  <a:lnTo>
                    <a:pt x="318" y="496"/>
                  </a:lnTo>
                  <a:lnTo>
                    <a:pt x="318" y="503"/>
                  </a:lnTo>
                  <a:lnTo>
                    <a:pt x="322" y="517"/>
                  </a:lnTo>
                  <a:lnTo>
                    <a:pt x="322" y="528"/>
                  </a:lnTo>
                  <a:lnTo>
                    <a:pt x="314" y="538"/>
                  </a:lnTo>
                  <a:lnTo>
                    <a:pt x="307" y="545"/>
                  </a:lnTo>
                  <a:lnTo>
                    <a:pt x="303" y="559"/>
                  </a:lnTo>
                  <a:lnTo>
                    <a:pt x="299" y="572"/>
                  </a:lnTo>
                  <a:lnTo>
                    <a:pt x="295" y="576"/>
                  </a:lnTo>
                  <a:lnTo>
                    <a:pt x="291" y="580"/>
                  </a:lnTo>
                  <a:lnTo>
                    <a:pt x="295" y="570"/>
                  </a:lnTo>
                  <a:lnTo>
                    <a:pt x="299" y="561"/>
                  </a:lnTo>
                  <a:lnTo>
                    <a:pt x="297" y="563"/>
                  </a:lnTo>
                  <a:lnTo>
                    <a:pt x="293" y="563"/>
                  </a:lnTo>
                  <a:lnTo>
                    <a:pt x="291" y="561"/>
                  </a:lnTo>
                  <a:lnTo>
                    <a:pt x="287" y="559"/>
                  </a:lnTo>
                  <a:lnTo>
                    <a:pt x="287" y="565"/>
                  </a:lnTo>
                  <a:lnTo>
                    <a:pt x="287" y="569"/>
                  </a:lnTo>
                  <a:lnTo>
                    <a:pt x="278" y="580"/>
                  </a:lnTo>
                  <a:lnTo>
                    <a:pt x="270" y="590"/>
                  </a:lnTo>
                  <a:lnTo>
                    <a:pt x="270" y="593"/>
                  </a:lnTo>
                  <a:lnTo>
                    <a:pt x="272" y="599"/>
                  </a:lnTo>
                  <a:lnTo>
                    <a:pt x="270" y="605"/>
                  </a:lnTo>
                  <a:lnTo>
                    <a:pt x="264" y="611"/>
                  </a:lnTo>
                  <a:lnTo>
                    <a:pt x="264" y="613"/>
                  </a:lnTo>
                  <a:lnTo>
                    <a:pt x="261" y="609"/>
                  </a:lnTo>
                  <a:lnTo>
                    <a:pt x="266" y="599"/>
                  </a:lnTo>
                  <a:lnTo>
                    <a:pt x="266" y="597"/>
                  </a:lnTo>
                  <a:lnTo>
                    <a:pt x="262" y="595"/>
                  </a:lnTo>
                  <a:lnTo>
                    <a:pt x="259" y="592"/>
                  </a:lnTo>
                  <a:lnTo>
                    <a:pt x="257" y="588"/>
                  </a:lnTo>
                  <a:lnTo>
                    <a:pt x="253" y="584"/>
                  </a:lnTo>
                  <a:lnTo>
                    <a:pt x="247" y="582"/>
                  </a:lnTo>
                  <a:lnTo>
                    <a:pt x="243" y="578"/>
                  </a:lnTo>
                  <a:lnTo>
                    <a:pt x="241" y="574"/>
                  </a:lnTo>
                  <a:lnTo>
                    <a:pt x="236" y="572"/>
                  </a:lnTo>
                  <a:lnTo>
                    <a:pt x="232" y="570"/>
                  </a:lnTo>
                  <a:lnTo>
                    <a:pt x="230" y="565"/>
                  </a:lnTo>
                  <a:lnTo>
                    <a:pt x="230" y="563"/>
                  </a:lnTo>
                  <a:lnTo>
                    <a:pt x="218" y="557"/>
                  </a:lnTo>
                  <a:lnTo>
                    <a:pt x="209" y="559"/>
                  </a:lnTo>
                  <a:lnTo>
                    <a:pt x="211" y="555"/>
                  </a:lnTo>
                  <a:lnTo>
                    <a:pt x="211" y="549"/>
                  </a:lnTo>
                  <a:lnTo>
                    <a:pt x="215" y="547"/>
                  </a:lnTo>
                  <a:lnTo>
                    <a:pt x="218" y="544"/>
                  </a:lnTo>
                  <a:lnTo>
                    <a:pt x="220" y="540"/>
                  </a:lnTo>
                  <a:lnTo>
                    <a:pt x="222" y="534"/>
                  </a:lnTo>
                  <a:lnTo>
                    <a:pt x="226" y="530"/>
                  </a:lnTo>
                  <a:lnTo>
                    <a:pt x="230" y="528"/>
                  </a:lnTo>
                  <a:lnTo>
                    <a:pt x="232" y="524"/>
                  </a:lnTo>
                  <a:lnTo>
                    <a:pt x="236" y="522"/>
                  </a:lnTo>
                  <a:lnTo>
                    <a:pt x="239" y="519"/>
                  </a:lnTo>
                  <a:lnTo>
                    <a:pt x="243" y="513"/>
                  </a:lnTo>
                  <a:lnTo>
                    <a:pt x="247" y="511"/>
                  </a:lnTo>
                  <a:lnTo>
                    <a:pt x="253" y="509"/>
                  </a:lnTo>
                  <a:lnTo>
                    <a:pt x="257" y="505"/>
                  </a:lnTo>
                  <a:lnTo>
                    <a:pt x="257" y="503"/>
                  </a:lnTo>
                  <a:lnTo>
                    <a:pt x="257" y="498"/>
                  </a:lnTo>
                  <a:lnTo>
                    <a:pt x="257" y="492"/>
                  </a:lnTo>
                  <a:lnTo>
                    <a:pt x="257" y="484"/>
                  </a:lnTo>
                  <a:lnTo>
                    <a:pt x="257" y="480"/>
                  </a:lnTo>
                  <a:lnTo>
                    <a:pt x="253" y="478"/>
                  </a:lnTo>
                  <a:lnTo>
                    <a:pt x="251" y="480"/>
                  </a:lnTo>
                  <a:lnTo>
                    <a:pt x="249" y="480"/>
                  </a:lnTo>
                  <a:lnTo>
                    <a:pt x="245" y="478"/>
                  </a:lnTo>
                  <a:lnTo>
                    <a:pt x="245" y="473"/>
                  </a:lnTo>
                  <a:lnTo>
                    <a:pt x="247" y="465"/>
                  </a:lnTo>
                  <a:lnTo>
                    <a:pt x="249" y="457"/>
                  </a:lnTo>
                  <a:lnTo>
                    <a:pt x="249" y="451"/>
                  </a:lnTo>
                  <a:lnTo>
                    <a:pt x="245" y="451"/>
                  </a:lnTo>
                  <a:lnTo>
                    <a:pt x="241" y="453"/>
                  </a:lnTo>
                  <a:lnTo>
                    <a:pt x="239" y="451"/>
                  </a:lnTo>
                  <a:lnTo>
                    <a:pt x="238" y="446"/>
                  </a:lnTo>
                  <a:lnTo>
                    <a:pt x="238" y="438"/>
                  </a:lnTo>
                  <a:lnTo>
                    <a:pt x="238" y="432"/>
                  </a:lnTo>
                  <a:lnTo>
                    <a:pt x="238" y="428"/>
                  </a:lnTo>
                  <a:lnTo>
                    <a:pt x="238" y="427"/>
                  </a:lnTo>
                  <a:lnTo>
                    <a:pt x="234" y="427"/>
                  </a:lnTo>
                  <a:lnTo>
                    <a:pt x="232" y="425"/>
                  </a:lnTo>
                  <a:lnTo>
                    <a:pt x="228" y="423"/>
                  </a:lnTo>
                  <a:lnTo>
                    <a:pt x="228" y="421"/>
                  </a:lnTo>
                  <a:lnTo>
                    <a:pt x="226" y="417"/>
                  </a:lnTo>
                  <a:lnTo>
                    <a:pt x="222" y="419"/>
                  </a:lnTo>
                  <a:lnTo>
                    <a:pt x="216" y="419"/>
                  </a:lnTo>
                  <a:lnTo>
                    <a:pt x="209" y="417"/>
                  </a:lnTo>
                  <a:lnTo>
                    <a:pt x="207" y="411"/>
                  </a:lnTo>
                  <a:lnTo>
                    <a:pt x="207" y="405"/>
                  </a:lnTo>
                  <a:lnTo>
                    <a:pt x="209" y="400"/>
                  </a:lnTo>
                  <a:lnTo>
                    <a:pt x="207" y="394"/>
                  </a:lnTo>
                  <a:lnTo>
                    <a:pt x="205" y="390"/>
                  </a:lnTo>
                  <a:lnTo>
                    <a:pt x="203" y="388"/>
                  </a:lnTo>
                  <a:lnTo>
                    <a:pt x="201" y="384"/>
                  </a:lnTo>
                  <a:lnTo>
                    <a:pt x="205" y="384"/>
                  </a:lnTo>
                  <a:lnTo>
                    <a:pt x="201" y="380"/>
                  </a:lnTo>
                  <a:lnTo>
                    <a:pt x="205" y="373"/>
                  </a:lnTo>
                  <a:lnTo>
                    <a:pt x="207" y="363"/>
                  </a:lnTo>
                  <a:lnTo>
                    <a:pt x="207" y="359"/>
                  </a:lnTo>
                  <a:lnTo>
                    <a:pt x="207" y="355"/>
                  </a:lnTo>
                  <a:lnTo>
                    <a:pt x="203" y="352"/>
                  </a:lnTo>
                  <a:lnTo>
                    <a:pt x="199" y="348"/>
                  </a:lnTo>
                  <a:lnTo>
                    <a:pt x="197" y="344"/>
                  </a:lnTo>
                  <a:lnTo>
                    <a:pt x="195" y="340"/>
                  </a:lnTo>
                  <a:lnTo>
                    <a:pt x="195" y="334"/>
                  </a:lnTo>
                  <a:lnTo>
                    <a:pt x="197" y="331"/>
                  </a:lnTo>
                  <a:lnTo>
                    <a:pt x="178" y="332"/>
                  </a:lnTo>
                  <a:lnTo>
                    <a:pt x="178" y="331"/>
                  </a:lnTo>
                  <a:lnTo>
                    <a:pt x="176" y="325"/>
                  </a:lnTo>
                  <a:lnTo>
                    <a:pt x="172" y="319"/>
                  </a:lnTo>
                  <a:lnTo>
                    <a:pt x="172" y="315"/>
                  </a:lnTo>
                  <a:lnTo>
                    <a:pt x="176" y="311"/>
                  </a:lnTo>
                  <a:lnTo>
                    <a:pt x="178" y="309"/>
                  </a:lnTo>
                  <a:lnTo>
                    <a:pt x="176" y="306"/>
                  </a:lnTo>
                  <a:lnTo>
                    <a:pt x="174" y="300"/>
                  </a:lnTo>
                  <a:lnTo>
                    <a:pt x="172" y="294"/>
                  </a:lnTo>
                  <a:lnTo>
                    <a:pt x="170" y="290"/>
                  </a:lnTo>
                  <a:lnTo>
                    <a:pt x="167" y="288"/>
                  </a:lnTo>
                  <a:lnTo>
                    <a:pt x="163" y="290"/>
                  </a:lnTo>
                  <a:lnTo>
                    <a:pt x="157" y="288"/>
                  </a:lnTo>
                  <a:lnTo>
                    <a:pt x="153" y="286"/>
                  </a:lnTo>
                  <a:lnTo>
                    <a:pt x="147" y="284"/>
                  </a:lnTo>
                  <a:lnTo>
                    <a:pt x="144" y="283"/>
                  </a:lnTo>
                  <a:lnTo>
                    <a:pt x="140" y="279"/>
                  </a:lnTo>
                  <a:lnTo>
                    <a:pt x="138" y="277"/>
                  </a:lnTo>
                  <a:lnTo>
                    <a:pt x="132" y="273"/>
                  </a:lnTo>
                  <a:lnTo>
                    <a:pt x="128" y="269"/>
                  </a:lnTo>
                  <a:lnTo>
                    <a:pt x="122" y="267"/>
                  </a:lnTo>
                  <a:lnTo>
                    <a:pt x="119" y="269"/>
                  </a:lnTo>
                  <a:lnTo>
                    <a:pt x="115" y="267"/>
                  </a:lnTo>
                  <a:lnTo>
                    <a:pt x="113" y="267"/>
                  </a:lnTo>
                  <a:lnTo>
                    <a:pt x="109" y="263"/>
                  </a:lnTo>
                  <a:lnTo>
                    <a:pt x="107" y="260"/>
                  </a:lnTo>
                  <a:lnTo>
                    <a:pt x="109" y="252"/>
                  </a:lnTo>
                  <a:lnTo>
                    <a:pt x="111" y="246"/>
                  </a:lnTo>
                  <a:lnTo>
                    <a:pt x="109" y="242"/>
                  </a:lnTo>
                  <a:lnTo>
                    <a:pt x="103" y="242"/>
                  </a:lnTo>
                  <a:lnTo>
                    <a:pt x="96" y="244"/>
                  </a:lnTo>
                  <a:lnTo>
                    <a:pt x="88" y="246"/>
                  </a:lnTo>
                  <a:lnTo>
                    <a:pt x="80" y="254"/>
                  </a:lnTo>
                  <a:lnTo>
                    <a:pt x="74" y="261"/>
                  </a:lnTo>
                  <a:lnTo>
                    <a:pt x="71" y="263"/>
                  </a:lnTo>
                  <a:lnTo>
                    <a:pt x="69" y="263"/>
                  </a:lnTo>
                  <a:lnTo>
                    <a:pt x="69" y="265"/>
                  </a:lnTo>
                  <a:lnTo>
                    <a:pt x="69" y="267"/>
                  </a:lnTo>
                  <a:lnTo>
                    <a:pt x="67" y="269"/>
                  </a:lnTo>
                  <a:lnTo>
                    <a:pt x="63" y="269"/>
                  </a:lnTo>
                  <a:lnTo>
                    <a:pt x="61" y="269"/>
                  </a:lnTo>
                  <a:lnTo>
                    <a:pt x="57" y="267"/>
                  </a:lnTo>
                  <a:lnTo>
                    <a:pt x="55" y="269"/>
                  </a:lnTo>
                  <a:lnTo>
                    <a:pt x="42" y="263"/>
                  </a:lnTo>
                  <a:lnTo>
                    <a:pt x="44" y="227"/>
                  </a:lnTo>
                  <a:lnTo>
                    <a:pt x="44" y="223"/>
                  </a:lnTo>
                  <a:lnTo>
                    <a:pt x="42" y="223"/>
                  </a:lnTo>
                  <a:lnTo>
                    <a:pt x="36" y="227"/>
                  </a:lnTo>
                  <a:lnTo>
                    <a:pt x="32" y="229"/>
                  </a:lnTo>
                  <a:lnTo>
                    <a:pt x="21" y="229"/>
                  </a:lnTo>
                  <a:lnTo>
                    <a:pt x="19" y="227"/>
                  </a:lnTo>
                  <a:lnTo>
                    <a:pt x="19" y="223"/>
                  </a:lnTo>
                  <a:lnTo>
                    <a:pt x="15" y="219"/>
                  </a:lnTo>
                  <a:lnTo>
                    <a:pt x="9" y="215"/>
                  </a:lnTo>
                  <a:lnTo>
                    <a:pt x="5" y="212"/>
                  </a:lnTo>
                  <a:lnTo>
                    <a:pt x="1" y="210"/>
                  </a:lnTo>
                  <a:lnTo>
                    <a:pt x="5" y="204"/>
                  </a:lnTo>
                  <a:lnTo>
                    <a:pt x="3" y="200"/>
                  </a:lnTo>
                  <a:lnTo>
                    <a:pt x="1" y="196"/>
                  </a:lnTo>
                  <a:lnTo>
                    <a:pt x="1" y="192"/>
                  </a:lnTo>
                  <a:lnTo>
                    <a:pt x="0" y="189"/>
                  </a:lnTo>
                  <a:lnTo>
                    <a:pt x="3" y="187"/>
                  </a:lnTo>
                  <a:lnTo>
                    <a:pt x="5" y="189"/>
                  </a:lnTo>
                  <a:lnTo>
                    <a:pt x="5" y="187"/>
                  </a:lnTo>
                  <a:lnTo>
                    <a:pt x="5" y="181"/>
                  </a:lnTo>
                  <a:lnTo>
                    <a:pt x="7" y="177"/>
                  </a:lnTo>
                  <a:lnTo>
                    <a:pt x="9" y="173"/>
                  </a:lnTo>
                  <a:lnTo>
                    <a:pt x="11" y="167"/>
                  </a:lnTo>
                  <a:lnTo>
                    <a:pt x="13" y="162"/>
                  </a:lnTo>
                  <a:lnTo>
                    <a:pt x="17" y="158"/>
                  </a:lnTo>
                  <a:lnTo>
                    <a:pt x="23" y="154"/>
                  </a:lnTo>
                  <a:lnTo>
                    <a:pt x="28" y="150"/>
                  </a:lnTo>
                  <a:lnTo>
                    <a:pt x="34" y="150"/>
                  </a:lnTo>
                  <a:lnTo>
                    <a:pt x="38" y="148"/>
                  </a:lnTo>
                  <a:lnTo>
                    <a:pt x="44" y="148"/>
                  </a:lnTo>
                  <a:lnTo>
                    <a:pt x="48" y="146"/>
                  </a:lnTo>
                  <a:lnTo>
                    <a:pt x="48" y="144"/>
                  </a:lnTo>
                  <a:lnTo>
                    <a:pt x="55" y="127"/>
                  </a:lnTo>
                  <a:lnTo>
                    <a:pt x="61" y="108"/>
                  </a:lnTo>
                  <a:lnTo>
                    <a:pt x="61" y="104"/>
                  </a:lnTo>
                  <a:lnTo>
                    <a:pt x="61" y="98"/>
                  </a:lnTo>
                  <a:lnTo>
                    <a:pt x="57" y="95"/>
                  </a:lnTo>
                  <a:lnTo>
                    <a:pt x="53" y="95"/>
                  </a:lnTo>
                  <a:lnTo>
                    <a:pt x="53" y="91"/>
                  </a:lnTo>
                  <a:lnTo>
                    <a:pt x="63" y="89"/>
                  </a:lnTo>
                  <a:lnTo>
                    <a:pt x="63" y="85"/>
                  </a:lnTo>
                  <a:lnTo>
                    <a:pt x="61" y="83"/>
                  </a:lnTo>
                  <a:lnTo>
                    <a:pt x="55" y="83"/>
                  </a:lnTo>
                  <a:lnTo>
                    <a:pt x="55" y="73"/>
                  </a:lnTo>
                  <a:lnTo>
                    <a:pt x="57" y="73"/>
                  </a:lnTo>
                  <a:lnTo>
                    <a:pt x="63" y="73"/>
                  </a:lnTo>
                  <a:lnTo>
                    <a:pt x="73" y="71"/>
                  </a:lnTo>
                  <a:lnTo>
                    <a:pt x="80" y="71"/>
                  </a:lnTo>
                  <a:lnTo>
                    <a:pt x="80" y="66"/>
                  </a:lnTo>
                  <a:lnTo>
                    <a:pt x="84" y="68"/>
                  </a:lnTo>
                  <a:lnTo>
                    <a:pt x="88" y="68"/>
                  </a:lnTo>
                  <a:lnTo>
                    <a:pt x="90" y="60"/>
                  </a:lnTo>
                  <a:lnTo>
                    <a:pt x="94" y="62"/>
                  </a:lnTo>
                  <a:lnTo>
                    <a:pt x="96" y="68"/>
                  </a:lnTo>
                  <a:lnTo>
                    <a:pt x="99" y="68"/>
                  </a:lnTo>
                  <a:lnTo>
                    <a:pt x="105" y="73"/>
                  </a:lnTo>
                  <a:lnTo>
                    <a:pt x="109" y="71"/>
                  </a:lnTo>
                  <a:lnTo>
                    <a:pt x="113" y="70"/>
                  </a:lnTo>
                  <a:lnTo>
                    <a:pt x="117" y="66"/>
                  </a:lnTo>
                  <a:lnTo>
                    <a:pt x="120" y="62"/>
                  </a:lnTo>
                  <a:lnTo>
                    <a:pt x="124" y="62"/>
                  </a:lnTo>
                  <a:lnTo>
                    <a:pt x="126" y="60"/>
                  </a:lnTo>
                  <a:lnTo>
                    <a:pt x="130" y="56"/>
                  </a:lnTo>
                  <a:lnTo>
                    <a:pt x="134" y="52"/>
                  </a:lnTo>
                  <a:lnTo>
                    <a:pt x="138" y="50"/>
                  </a:lnTo>
                  <a:lnTo>
                    <a:pt x="138" y="50"/>
                  </a:lnTo>
                  <a:lnTo>
                    <a:pt x="138" y="47"/>
                  </a:lnTo>
                  <a:lnTo>
                    <a:pt x="134" y="47"/>
                  </a:lnTo>
                  <a:lnTo>
                    <a:pt x="128" y="47"/>
                  </a:lnTo>
                  <a:lnTo>
                    <a:pt x="124" y="47"/>
                  </a:lnTo>
                  <a:lnTo>
                    <a:pt x="122" y="45"/>
                  </a:lnTo>
                  <a:lnTo>
                    <a:pt x="120" y="43"/>
                  </a:lnTo>
                  <a:lnTo>
                    <a:pt x="120" y="37"/>
                  </a:lnTo>
                  <a:lnTo>
                    <a:pt x="120" y="31"/>
                  </a:lnTo>
                  <a:lnTo>
                    <a:pt x="120" y="29"/>
                  </a:lnTo>
                  <a:lnTo>
                    <a:pt x="119" y="25"/>
                  </a:lnTo>
                  <a:lnTo>
                    <a:pt x="117" y="22"/>
                  </a:lnTo>
                  <a:lnTo>
                    <a:pt x="115" y="18"/>
                  </a:lnTo>
                  <a:lnTo>
                    <a:pt x="115" y="18"/>
                  </a:lnTo>
                  <a:lnTo>
                    <a:pt x="113" y="16"/>
                  </a:lnTo>
                  <a:lnTo>
                    <a:pt x="115" y="16"/>
                  </a:lnTo>
                  <a:lnTo>
                    <a:pt x="117" y="16"/>
                  </a:lnTo>
                  <a:lnTo>
                    <a:pt x="122" y="18"/>
                  </a:lnTo>
                  <a:lnTo>
                    <a:pt x="126" y="20"/>
                  </a:lnTo>
                  <a:lnTo>
                    <a:pt x="130" y="20"/>
                  </a:lnTo>
                  <a:lnTo>
                    <a:pt x="134" y="22"/>
                  </a:lnTo>
                  <a:lnTo>
                    <a:pt x="138" y="24"/>
                  </a:lnTo>
                  <a:lnTo>
                    <a:pt x="142" y="24"/>
                  </a:lnTo>
                  <a:lnTo>
                    <a:pt x="140" y="22"/>
                  </a:lnTo>
                  <a:lnTo>
                    <a:pt x="140" y="20"/>
                  </a:lnTo>
                  <a:lnTo>
                    <a:pt x="144" y="18"/>
                  </a:lnTo>
                  <a:lnTo>
                    <a:pt x="144" y="18"/>
                  </a:lnTo>
                  <a:lnTo>
                    <a:pt x="147" y="18"/>
                  </a:lnTo>
                  <a:lnTo>
                    <a:pt x="151" y="18"/>
                  </a:lnTo>
                  <a:lnTo>
                    <a:pt x="155" y="18"/>
                  </a:lnTo>
                  <a:lnTo>
                    <a:pt x="157" y="16"/>
                  </a:lnTo>
                  <a:lnTo>
                    <a:pt x="161" y="12"/>
                  </a:lnTo>
                  <a:lnTo>
                    <a:pt x="163" y="10"/>
                  </a:lnTo>
                  <a:lnTo>
                    <a:pt x="167" y="10"/>
                  </a:lnTo>
                  <a:lnTo>
                    <a:pt x="168" y="8"/>
                  </a:lnTo>
                  <a:lnTo>
                    <a:pt x="170" y="4"/>
                  </a:lnTo>
                  <a:lnTo>
                    <a:pt x="170" y="0"/>
                  </a:lnTo>
                  <a:lnTo>
                    <a:pt x="172" y="2"/>
                  </a:lnTo>
                  <a:lnTo>
                    <a:pt x="178" y="2"/>
                  </a:lnTo>
                  <a:lnTo>
                    <a:pt x="182" y="4"/>
                  </a:lnTo>
                  <a:lnTo>
                    <a:pt x="182" y="6"/>
                  </a:lnTo>
                  <a:lnTo>
                    <a:pt x="178" y="10"/>
                  </a:lnTo>
                  <a:lnTo>
                    <a:pt x="180" y="12"/>
                  </a:lnTo>
                  <a:lnTo>
                    <a:pt x="184" y="14"/>
                  </a:lnTo>
                  <a:lnTo>
                    <a:pt x="184" y="16"/>
                  </a:lnTo>
                  <a:lnTo>
                    <a:pt x="184" y="18"/>
                  </a:lnTo>
                  <a:lnTo>
                    <a:pt x="186" y="22"/>
                  </a:lnTo>
                  <a:lnTo>
                    <a:pt x="184" y="24"/>
                  </a:lnTo>
                  <a:lnTo>
                    <a:pt x="180" y="27"/>
                  </a:lnTo>
                  <a:lnTo>
                    <a:pt x="178" y="29"/>
                  </a:lnTo>
                  <a:lnTo>
                    <a:pt x="178" y="37"/>
                  </a:lnTo>
                  <a:lnTo>
                    <a:pt x="176" y="48"/>
                  </a:lnTo>
                  <a:lnTo>
                    <a:pt x="178" y="54"/>
                  </a:lnTo>
                  <a:lnTo>
                    <a:pt x="180" y="56"/>
                  </a:lnTo>
                  <a:lnTo>
                    <a:pt x="184" y="60"/>
                  </a:lnTo>
                  <a:lnTo>
                    <a:pt x="186" y="62"/>
                  </a:lnTo>
                  <a:lnTo>
                    <a:pt x="188" y="64"/>
                  </a:lnTo>
                  <a:lnTo>
                    <a:pt x="191" y="66"/>
                  </a:lnTo>
                  <a:lnTo>
                    <a:pt x="193" y="64"/>
                  </a:lnTo>
                  <a:lnTo>
                    <a:pt x="197" y="62"/>
                  </a:lnTo>
                  <a:lnTo>
                    <a:pt x="199" y="60"/>
                  </a:lnTo>
                  <a:lnTo>
                    <a:pt x="201" y="58"/>
                  </a:lnTo>
                  <a:lnTo>
                    <a:pt x="203" y="56"/>
                  </a:lnTo>
                  <a:lnTo>
                    <a:pt x="207" y="54"/>
                  </a:lnTo>
                  <a:lnTo>
                    <a:pt x="211" y="56"/>
                  </a:lnTo>
                  <a:lnTo>
                    <a:pt x="213" y="56"/>
                  </a:lnTo>
                  <a:lnTo>
                    <a:pt x="218" y="54"/>
                  </a:lnTo>
                  <a:lnTo>
                    <a:pt x="226" y="58"/>
                  </a:lnTo>
                  <a:lnTo>
                    <a:pt x="230" y="52"/>
                  </a:lnTo>
                  <a:lnTo>
                    <a:pt x="224" y="48"/>
                  </a:lnTo>
                  <a:lnTo>
                    <a:pt x="226" y="41"/>
                  </a:lnTo>
                  <a:lnTo>
                    <a:pt x="236" y="45"/>
                  </a:lnTo>
                  <a:lnTo>
                    <a:pt x="239" y="43"/>
                  </a:lnTo>
                  <a:lnTo>
                    <a:pt x="241" y="45"/>
                  </a:lnTo>
                  <a:lnTo>
                    <a:pt x="247" y="45"/>
                  </a:lnTo>
                  <a:lnTo>
                    <a:pt x="247" y="48"/>
                  </a:lnTo>
                  <a:lnTo>
                    <a:pt x="251" y="52"/>
                  </a:lnTo>
                  <a:lnTo>
                    <a:pt x="255" y="52"/>
                  </a:lnTo>
                  <a:lnTo>
                    <a:pt x="259" y="50"/>
                  </a:lnTo>
                  <a:lnTo>
                    <a:pt x="264" y="48"/>
                  </a:lnTo>
                  <a:lnTo>
                    <a:pt x="270" y="52"/>
                  </a:lnTo>
                  <a:lnTo>
                    <a:pt x="274" y="48"/>
                  </a:lnTo>
                  <a:lnTo>
                    <a:pt x="278" y="41"/>
                  </a:lnTo>
                  <a:lnTo>
                    <a:pt x="278" y="33"/>
                  </a:lnTo>
                  <a:lnTo>
                    <a:pt x="280" y="27"/>
                  </a:lnTo>
                  <a:lnTo>
                    <a:pt x="282" y="20"/>
                  </a:lnTo>
                  <a:lnTo>
                    <a:pt x="284" y="14"/>
                  </a:lnTo>
                  <a:close/>
                  <a:moveTo>
                    <a:pt x="326" y="96"/>
                  </a:moveTo>
                  <a:lnTo>
                    <a:pt x="326" y="100"/>
                  </a:lnTo>
                  <a:lnTo>
                    <a:pt x="324" y="100"/>
                  </a:lnTo>
                  <a:lnTo>
                    <a:pt x="322" y="102"/>
                  </a:lnTo>
                  <a:lnTo>
                    <a:pt x="322" y="98"/>
                  </a:lnTo>
                  <a:lnTo>
                    <a:pt x="326" y="96"/>
                  </a:lnTo>
                  <a:close/>
                  <a:moveTo>
                    <a:pt x="322" y="102"/>
                  </a:moveTo>
                  <a:lnTo>
                    <a:pt x="322" y="106"/>
                  </a:lnTo>
                  <a:lnTo>
                    <a:pt x="318" y="108"/>
                  </a:lnTo>
                  <a:lnTo>
                    <a:pt x="318" y="110"/>
                  </a:lnTo>
                  <a:lnTo>
                    <a:pt x="314" y="110"/>
                  </a:lnTo>
                  <a:lnTo>
                    <a:pt x="314" y="110"/>
                  </a:lnTo>
                  <a:lnTo>
                    <a:pt x="314" y="108"/>
                  </a:lnTo>
                  <a:lnTo>
                    <a:pt x="316" y="108"/>
                  </a:lnTo>
                  <a:lnTo>
                    <a:pt x="318" y="104"/>
                  </a:lnTo>
                  <a:lnTo>
                    <a:pt x="322" y="102"/>
                  </a:lnTo>
                  <a:close/>
                  <a:moveTo>
                    <a:pt x="295" y="75"/>
                  </a:moveTo>
                  <a:lnTo>
                    <a:pt x="295" y="77"/>
                  </a:lnTo>
                  <a:lnTo>
                    <a:pt x="297" y="81"/>
                  </a:lnTo>
                  <a:lnTo>
                    <a:pt x="301" y="81"/>
                  </a:lnTo>
                  <a:lnTo>
                    <a:pt x="307" y="79"/>
                  </a:lnTo>
                  <a:lnTo>
                    <a:pt x="299" y="89"/>
                  </a:lnTo>
                  <a:lnTo>
                    <a:pt x="297" y="95"/>
                  </a:lnTo>
                  <a:lnTo>
                    <a:pt x="299" y="102"/>
                  </a:lnTo>
                  <a:lnTo>
                    <a:pt x="307" y="110"/>
                  </a:lnTo>
                  <a:lnTo>
                    <a:pt x="303" y="110"/>
                  </a:lnTo>
                  <a:lnTo>
                    <a:pt x="301" y="110"/>
                  </a:lnTo>
                  <a:lnTo>
                    <a:pt x="297" y="104"/>
                  </a:lnTo>
                  <a:lnTo>
                    <a:pt x="293" y="96"/>
                  </a:lnTo>
                  <a:lnTo>
                    <a:pt x="289" y="96"/>
                  </a:lnTo>
                  <a:lnTo>
                    <a:pt x="289" y="98"/>
                  </a:lnTo>
                  <a:lnTo>
                    <a:pt x="286" y="98"/>
                  </a:lnTo>
                  <a:lnTo>
                    <a:pt x="286" y="100"/>
                  </a:lnTo>
                  <a:lnTo>
                    <a:pt x="286" y="102"/>
                  </a:lnTo>
                  <a:lnTo>
                    <a:pt x="287" y="108"/>
                  </a:lnTo>
                  <a:lnTo>
                    <a:pt x="286" y="104"/>
                  </a:lnTo>
                  <a:lnTo>
                    <a:pt x="284" y="98"/>
                  </a:lnTo>
                  <a:lnTo>
                    <a:pt x="280" y="98"/>
                  </a:lnTo>
                  <a:lnTo>
                    <a:pt x="274" y="100"/>
                  </a:lnTo>
                  <a:lnTo>
                    <a:pt x="274" y="100"/>
                  </a:lnTo>
                  <a:lnTo>
                    <a:pt x="274" y="100"/>
                  </a:lnTo>
                  <a:lnTo>
                    <a:pt x="278" y="96"/>
                  </a:lnTo>
                  <a:lnTo>
                    <a:pt x="280" y="95"/>
                  </a:lnTo>
                  <a:lnTo>
                    <a:pt x="284" y="93"/>
                  </a:lnTo>
                  <a:lnTo>
                    <a:pt x="286" y="87"/>
                  </a:lnTo>
                  <a:lnTo>
                    <a:pt x="287" y="83"/>
                  </a:lnTo>
                  <a:lnTo>
                    <a:pt x="289" y="77"/>
                  </a:lnTo>
                  <a:lnTo>
                    <a:pt x="295" y="75"/>
                  </a:lnTo>
                  <a:close/>
                  <a:moveTo>
                    <a:pt x="301" y="66"/>
                  </a:moveTo>
                  <a:lnTo>
                    <a:pt x="301" y="66"/>
                  </a:lnTo>
                  <a:lnTo>
                    <a:pt x="303" y="68"/>
                  </a:lnTo>
                  <a:lnTo>
                    <a:pt x="301" y="70"/>
                  </a:lnTo>
                  <a:lnTo>
                    <a:pt x="299" y="70"/>
                  </a:lnTo>
                  <a:lnTo>
                    <a:pt x="299" y="68"/>
                  </a:lnTo>
                  <a:lnTo>
                    <a:pt x="301" y="6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6" name="Freeform 227"/>
            <p:cNvSpPr>
              <a:spLocks/>
            </p:cNvSpPr>
            <p:nvPr/>
          </p:nvSpPr>
          <p:spPr bwMode="gray">
            <a:xfrm>
              <a:off x="4786" y="2420"/>
              <a:ext cx="109" cy="127"/>
            </a:xfrm>
            <a:custGeom>
              <a:avLst/>
              <a:gdLst/>
              <a:ahLst/>
              <a:cxnLst>
                <a:cxn ang="0">
                  <a:pos x="2" y="119"/>
                </a:cxn>
                <a:cxn ang="0">
                  <a:pos x="10" y="133"/>
                </a:cxn>
                <a:cxn ang="0">
                  <a:pos x="8" y="141"/>
                </a:cxn>
                <a:cxn ang="0">
                  <a:pos x="10" y="144"/>
                </a:cxn>
                <a:cxn ang="0">
                  <a:pos x="15" y="144"/>
                </a:cxn>
                <a:cxn ang="0">
                  <a:pos x="25" y="141"/>
                </a:cxn>
                <a:cxn ang="0">
                  <a:pos x="37" y="133"/>
                </a:cxn>
                <a:cxn ang="0">
                  <a:pos x="42" y="125"/>
                </a:cxn>
                <a:cxn ang="0">
                  <a:pos x="44" y="123"/>
                </a:cxn>
                <a:cxn ang="0">
                  <a:pos x="50" y="121"/>
                </a:cxn>
                <a:cxn ang="0">
                  <a:pos x="56" y="123"/>
                </a:cxn>
                <a:cxn ang="0">
                  <a:pos x="65" y="123"/>
                </a:cxn>
                <a:cxn ang="0">
                  <a:pos x="73" y="125"/>
                </a:cxn>
                <a:cxn ang="0">
                  <a:pos x="75" y="114"/>
                </a:cxn>
                <a:cxn ang="0">
                  <a:pos x="79" y="104"/>
                </a:cxn>
                <a:cxn ang="0">
                  <a:pos x="85" y="98"/>
                </a:cxn>
                <a:cxn ang="0">
                  <a:pos x="92" y="85"/>
                </a:cxn>
                <a:cxn ang="0">
                  <a:pos x="104" y="79"/>
                </a:cxn>
                <a:cxn ang="0">
                  <a:pos x="111" y="75"/>
                </a:cxn>
                <a:cxn ang="0">
                  <a:pos x="121" y="71"/>
                </a:cxn>
                <a:cxn ang="0">
                  <a:pos x="121" y="68"/>
                </a:cxn>
                <a:cxn ang="0">
                  <a:pos x="115" y="64"/>
                </a:cxn>
                <a:cxn ang="0">
                  <a:pos x="108" y="60"/>
                </a:cxn>
                <a:cxn ang="0">
                  <a:pos x="106" y="54"/>
                </a:cxn>
                <a:cxn ang="0">
                  <a:pos x="106" y="46"/>
                </a:cxn>
                <a:cxn ang="0">
                  <a:pos x="102" y="43"/>
                </a:cxn>
                <a:cxn ang="0">
                  <a:pos x="98" y="37"/>
                </a:cxn>
                <a:cxn ang="0">
                  <a:pos x="96" y="33"/>
                </a:cxn>
                <a:cxn ang="0">
                  <a:pos x="90" y="29"/>
                </a:cxn>
                <a:cxn ang="0">
                  <a:pos x="85" y="27"/>
                </a:cxn>
                <a:cxn ang="0">
                  <a:pos x="79" y="20"/>
                </a:cxn>
                <a:cxn ang="0">
                  <a:pos x="75" y="12"/>
                </a:cxn>
                <a:cxn ang="0">
                  <a:pos x="69" y="4"/>
                </a:cxn>
                <a:cxn ang="0">
                  <a:pos x="65" y="0"/>
                </a:cxn>
                <a:cxn ang="0">
                  <a:pos x="60" y="4"/>
                </a:cxn>
                <a:cxn ang="0">
                  <a:pos x="54" y="8"/>
                </a:cxn>
                <a:cxn ang="0">
                  <a:pos x="23" y="10"/>
                </a:cxn>
                <a:cxn ang="0">
                  <a:pos x="14" y="62"/>
                </a:cxn>
                <a:cxn ang="0">
                  <a:pos x="0" y="117"/>
                </a:cxn>
              </a:cxnLst>
              <a:rect l="0" t="0" r="r" b="b"/>
              <a:pathLst>
                <a:path w="123" h="144">
                  <a:moveTo>
                    <a:pt x="0" y="117"/>
                  </a:moveTo>
                  <a:lnTo>
                    <a:pt x="2" y="119"/>
                  </a:lnTo>
                  <a:lnTo>
                    <a:pt x="8" y="127"/>
                  </a:lnTo>
                  <a:lnTo>
                    <a:pt x="10" y="133"/>
                  </a:lnTo>
                  <a:lnTo>
                    <a:pt x="10" y="137"/>
                  </a:lnTo>
                  <a:lnTo>
                    <a:pt x="8" y="141"/>
                  </a:lnTo>
                  <a:lnTo>
                    <a:pt x="8" y="142"/>
                  </a:lnTo>
                  <a:lnTo>
                    <a:pt x="10" y="144"/>
                  </a:lnTo>
                  <a:lnTo>
                    <a:pt x="12" y="144"/>
                  </a:lnTo>
                  <a:lnTo>
                    <a:pt x="15" y="144"/>
                  </a:lnTo>
                  <a:lnTo>
                    <a:pt x="17" y="142"/>
                  </a:lnTo>
                  <a:lnTo>
                    <a:pt x="25" y="141"/>
                  </a:lnTo>
                  <a:lnTo>
                    <a:pt x="29" y="137"/>
                  </a:lnTo>
                  <a:lnTo>
                    <a:pt x="37" y="133"/>
                  </a:lnTo>
                  <a:lnTo>
                    <a:pt x="42" y="127"/>
                  </a:lnTo>
                  <a:lnTo>
                    <a:pt x="42" y="125"/>
                  </a:lnTo>
                  <a:lnTo>
                    <a:pt x="42" y="123"/>
                  </a:lnTo>
                  <a:lnTo>
                    <a:pt x="44" y="123"/>
                  </a:lnTo>
                  <a:lnTo>
                    <a:pt x="46" y="119"/>
                  </a:lnTo>
                  <a:lnTo>
                    <a:pt x="50" y="121"/>
                  </a:lnTo>
                  <a:lnTo>
                    <a:pt x="52" y="123"/>
                  </a:lnTo>
                  <a:lnTo>
                    <a:pt x="56" y="123"/>
                  </a:lnTo>
                  <a:lnTo>
                    <a:pt x="60" y="123"/>
                  </a:lnTo>
                  <a:lnTo>
                    <a:pt x="65" y="123"/>
                  </a:lnTo>
                  <a:lnTo>
                    <a:pt x="69" y="125"/>
                  </a:lnTo>
                  <a:lnTo>
                    <a:pt x="73" y="125"/>
                  </a:lnTo>
                  <a:lnTo>
                    <a:pt x="75" y="125"/>
                  </a:lnTo>
                  <a:lnTo>
                    <a:pt x="75" y="114"/>
                  </a:lnTo>
                  <a:lnTo>
                    <a:pt x="77" y="106"/>
                  </a:lnTo>
                  <a:lnTo>
                    <a:pt x="79" y="104"/>
                  </a:lnTo>
                  <a:lnTo>
                    <a:pt x="83" y="104"/>
                  </a:lnTo>
                  <a:lnTo>
                    <a:pt x="85" y="98"/>
                  </a:lnTo>
                  <a:lnTo>
                    <a:pt x="88" y="91"/>
                  </a:lnTo>
                  <a:lnTo>
                    <a:pt x="92" y="85"/>
                  </a:lnTo>
                  <a:lnTo>
                    <a:pt x="98" y="81"/>
                  </a:lnTo>
                  <a:lnTo>
                    <a:pt x="104" y="79"/>
                  </a:lnTo>
                  <a:lnTo>
                    <a:pt x="109" y="77"/>
                  </a:lnTo>
                  <a:lnTo>
                    <a:pt x="111" y="75"/>
                  </a:lnTo>
                  <a:lnTo>
                    <a:pt x="115" y="73"/>
                  </a:lnTo>
                  <a:lnTo>
                    <a:pt x="121" y="71"/>
                  </a:lnTo>
                  <a:lnTo>
                    <a:pt x="123" y="68"/>
                  </a:lnTo>
                  <a:lnTo>
                    <a:pt x="121" y="68"/>
                  </a:lnTo>
                  <a:lnTo>
                    <a:pt x="117" y="64"/>
                  </a:lnTo>
                  <a:lnTo>
                    <a:pt x="115" y="64"/>
                  </a:lnTo>
                  <a:lnTo>
                    <a:pt x="111" y="62"/>
                  </a:lnTo>
                  <a:lnTo>
                    <a:pt x="108" y="60"/>
                  </a:lnTo>
                  <a:lnTo>
                    <a:pt x="108" y="58"/>
                  </a:lnTo>
                  <a:lnTo>
                    <a:pt x="106" y="54"/>
                  </a:lnTo>
                  <a:lnTo>
                    <a:pt x="108" y="48"/>
                  </a:lnTo>
                  <a:lnTo>
                    <a:pt x="106" y="46"/>
                  </a:lnTo>
                  <a:lnTo>
                    <a:pt x="104" y="45"/>
                  </a:lnTo>
                  <a:lnTo>
                    <a:pt x="102" y="43"/>
                  </a:lnTo>
                  <a:lnTo>
                    <a:pt x="100" y="41"/>
                  </a:lnTo>
                  <a:lnTo>
                    <a:pt x="98" y="37"/>
                  </a:lnTo>
                  <a:lnTo>
                    <a:pt x="98" y="35"/>
                  </a:lnTo>
                  <a:lnTo>
                    <a:pt x="96" y="33"/>
                  </a:lnTo>
                  <a:lnTo>
                    <a:pt x="90" y="29"/>
                  </a:lnTo>
                  <a:lnTo>
                    <a:pt x="90" y="29"/>
                  </a:lnTo>
                  <a:lnTo>
                    <a:pt x="86" y="29"/>
                  </a:lnTo>
                  <a:lnTo>
                    <a:pt x="85" y="27"/>
                  </a:lnTo>
                  <a:lnTo>
                    <a:pt x="83" y="25"/>
                  </a:lnTo>
                  <a:lnTo>
                    <a:pt x="79" y="20"/>
                  </a:lnTo>
                  <a:lnTo>
                    <a:pt x="75" y="16"/>
                  </a:lnTo>
                  <a:lnTo>
                    <a:pt x="75" y="12"/>
                  </a:lnTo>
                  <a:lnTo>
                    <a:pt x="73" y="8"/>
                  </a:lnTo>
                  <a:lnTo>
                    <a:pt x="69" y="4"/>
                  </a:lnTo>
                  <a:lnTo>
                    <a:pt x="69" y="0"/>
                  </a:lnTo>
                  <a:lnTo>
                    <a:pt x="65" y="0"/>
                  </a:lnTo>
                  <a:lnTo>
                    <a:pt x="63" y="4"/>
                  </a:lnTo>
                  <a:lnTo>
                    <a:pt x="60" y="4"/>
                  </a:lnTo>
                  <a:lnTo>
                    <a:pt x="56" y="4"/>
                  </a:lnTo>
                  <a:lnTo>
                    <a:pt x="54" y="8"/>
                  </a:lnTo>
                  <a:lnTo>
                    <a:pt x="52" y="6"/>
                  </a:lnTo>
                  <a:lnTo>
                    <a:pt x="23" y="10"/>
                  </a:lnTo>
                  <a:lnTo>
                    <a:pt x="14" y="10"/>
                  </a:lnTo>
                  <a:lnTo>
                    <a:pt x="14" y="62"/>
                  </a:lnTo>
                  <a:lnTo>
                    <a:pt x="0" y="62"/>
                  </a:lnTo>
                  <a:lnTo>
                    <a:pt x="0" y="11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7" name="Freeform 228"/>
            <p:cNvSpPr>
              <a:spLocks/>
            </p:cNvSpPr>
            <p:nvPr/>
          </p:nvSpPr>
          <p:spPr bwMode="gray">
            <a:xfrm>
              <a:off x="4744" y="1523"/>
              <a:ext cx="44" cy="46"/>
            </a:xfrm>
            <a:custGeom>
              <a:avLst/>
              <a:gdLst/>
              <a:ahLst/>
              <a:cxnLst>
                <a:cxn ang="0">
                  <a:pos x="35" y="52"/>
                </a:cxn>
                <a:cxn ang="0">
                  <a:pos x="35" y="46"/>
                </a:cxn>
                <a:cxn ang="0">
                  <a:pos x="37" y="40"/>
                </a:cxn>
                <a:cxn ang="0">
                  <a:pos x="38" y="39"/>
                </a:cxn>
                <a:cxn ang="0">
                  <a:pos x="40" y="39"/>
                </a:cxn>
                <a:cxn ang="0">
                  <a:pos x="42" y="35"/>
                </a:cxn>
                <a:cxn ang="0">
                  <a:pos x="44" y="33"/>
                </a:cxn>
                <a:cxn ang="0">
                  <a:pos x="48" y="33"/>
                </a:cxn>
                <a:cxn ang="0">
                  <a:pos x="50" y="31"/>
                </a:cxn>
                <a:cxn ang="0">
                  <a:pos x="46" y="27"/>
                </a:cxn>
                <a:cxn ang="0">
                  <a:pos x="44" y="25"/>
                </a:cxn>
                <a:cxn ang="0">
                  <a:pos x="46" y="23"/>
                </a:cxn>
                <a:cxn ang="0">
                  <a:pos x="50" y="21"/>
                </a:cxn>
                <a:cxn ang="0">
                  <a:pos x="48" y="19"/>
                </a:cxn>
                <a:cxn ang="0">
                  <a:pos x="46" y="16"/>
                </a:cxn>
                <a:cxn ang="0">
                  <a:pos x="46" y="14"/>
                </a:cxn>
                <a:cxn ang="0">
                  <a:pos x="46" y="12"/>
                </a:cxn>
                <a:cxn ang="0">
                  <a:pos x="40" y="12"/>
                </a:cxn>
                <a:cxn ang="0">
                  <a:pos x="35" y="10"/>
                </a:cxn>
                <a:cxn ang="0">
                  <a:pos x="33" y="8"/>
                </a:cxn>
                <a:cxn ang="0">
                  <a:pos x="33" y="8"/>
                </a:cxn>
                <a:cxn ang="0">
                  <a:pos x="31" y="8"/>
                </a:cxn>
                <a:cxn ang="0">
                  <a:pos x="27" y="6"/>
                </a:cxn>
                <a:cxn ang="0">
                  <a:pos x="21" y="6"/>
                </a:cxn>
                <a:cxn ang="0">
                  <a:pos x="15" y="8"/>
                </a:cxn>
                <a:cxn ang="0">
                  <a:pos x="12" y="4"/>
                </a:cxn>
                <a:cxn ang="0">
                  <a:pos x="10" y="6"/>
                </a:cxn>
                <a:cxn ang="0">
                  <a:pos x="8" y="6"/>
                </a:cxn>
                <a:cxn ang="0">
                  <a:pos x="6" y="2"/>
                </a:cxn>
                <a:cxn ang="0">
                  <a:pos x="2" y="0"/>
                </a:cxn>
                <a:cxn ang="0">
                  <a:pos x="0" y="4"/>
                </a:cxn>
                <a:cxn ang="0">
                  <a:pos x="0" y="6"/>
                </a:cxn>
                <a:cxn ang="0">
                  <a:pos x="2" y="8"/>
                </a:cxn>
                <a:cxn ang="0">
                  <a:pos x="4" y="12"/>
                </a:cxn>
                <a:cxn ang="0">
                  <a:pos x="8" y="19"/>
                </a:cxn>
                <a:cxn ang="0">
                  <a:pos x="8" y="21"/>
                </a:cxn>
                <a:cxn ang="0">
                  <a:pos x="8" y="23"/>
                </a:cxn>
                <a:cxn ang="0">
                  <a:pos x="14" y="29"/>
                </a:cxn>
                <a:cxn ang="0">
                  <a:pos x="19" y="35"/>
                </a:cxn>
                <a:cxn ang="0">
                  <a:pos x="23" y="40"/>
                </a:cxn>
                <a:cxn ang="0">
                  <a:pos x="23" y="44"/>
                </a:cxn>
                <a:cxn ang="0">
                  <a:pos x="27" y="44"/>
                </a:cxn>
                <a:cxn ang="0">
                  <a:pos x="29" y="44"/>
                </a:cxn>
                <a:cxn ang="0">
                  <a:pos x="31" y="46"/>
                </a:cxn>
                <a:cxn ang="0">
                  <a:pos x="33" y="48"/>
                </a:cxn>
                <a:cxn ang="0">
                  <a:pos x="35" y="50"/>
                </a:cxn>
                <a:cxn ang="0">
                  <a:pos x="35" y="52"/>
                </a:cxn>
              </a:cxnLst>
              <a:rect l="0" t="0" r="r" b="b"/>
              <a:pathLst>
                <a:path w="50" h="52">
                  <a:moveTo>
                    <a:pt x="35" y="52"/>
                  </a:moveTo>
                  <a:lnTo>
                    <a:pt x="35" y="46"/>
                  </a:lnTo>
                  <a:lnTo>
                    <a:pt x="37" y="40"/>
                  </a:lnTo>
                  <a:lnTo>
                    <a:pt x="38" y="39"/>
                  </a:lnTo>
                  <a:lnTo>
                    <a:pt x="40" y="39"/>
                  </a:lnTo>
                  <a:lnTo>
                    <a:pt x="42" y="35"/>
                  </a:lnTo>
                  <a:lnTo>
                    <a:pt x="44" y="33"/>
                  </a:lnTo>
                  <a:lnTo>
                    <a:pt x="48" y="33"/>
                  </a:lnTo>
                  <a:lnTo>
                    <a:pt x="50" y="31"/>
                  </a:lnTo>
                  <a:lnTo>
                    <a:pt x="46" y="27"/>
                  </a:lnTo>
                  <a:lnTo>
                    <a:pt x="44" y="25"/>
                  </a:lnTo>
                  <a:lnTo>
                    <a:pt x="46" y="23"/>
                  </a:lnTo>
                  <a:lnTo>
                    <a:pt x="50" y="21"/>
                  </a:lnTo>
                  <a:lnTo>
                    <a:pt x="48" y="19"/>
                  </a:lnTo>
                  <a:lnTo>
                    <a:pt x="46" y="16"/>
                  </a:lnTo>
                  <a:lnTo>
                    <a:pt x="46" y="14"/>
                  </a:lnTo>
                  <a:lnTo>
                    <a:pt x="46" y="12"/>
                  </a:lnTo>
                  <a:lnTo>
                    <a:pt x="40" y="12"/>
                  </a:lnTo>
                  <a:lnTo>
                    <a:pt x="35" y="10"/>
                  </a:lnTo>
                  <a:lnTo>
                    <a:pt x="33" y="8"/>
                  </a:lnTo>
                  <a:lnTo>
                    <a:pt x="33" y="8"/>
                  </a:lnTo>
                  <a:lnTo>
                    <a:pt x="31" y="8"/>
                  </a:lnTo>
                  <a:lnTo>
                    <a:pt x="27" y="6"/>
                  </a:lnTo>
                  <a:lnTo>
                    <a:pt x="21" y="6"/>
                  </a:lnTo>
                  <a:lnTo>
                    <a:pt x="15" y="8"/>
                  </a:lnTo>
                  <a:lnTo>
                    <a:pt x="12" y="4"/>
                  </a:lnTo>
                  <a:lnTo>
                    <a:pt x="10" y="6"/>
                  </a:lnTo>
                  <a:lnTo>
                    <a:pt x="8" y="6"/>
                  </a:lnTo>
                  <a:lnTo>
                    <a:pt x="6" y="2"/>
                  </a:lnTo>
                  <a:lnTo>
                    <a:pt x="2" y="0"/>
                  </a:lnTo>
                  <a:lnTo>
                    <a:pt x="0" y="4"/>
                  </a:lnTo>
                  <a:lnTo>
                    <a:pt x="0" y="6"/>
                  </a:lnTo>
                  <a:lnTo>
                    <a:pt x="2" y="8"/>
                  </a:lnTo>
                  <a:lnTo>
                    <a:pt x="4" y="12"/>
                  </a:lnTo>
                  <a:lnTo>
                    <a:pt x="8" y="19"/>
                  </a:lnTo>
                  <a:lnTo>
                    <a:pt x="8" y="21"/>
                  </a:lnTo>
                  <a:lnTo>
                    <a:pt x="8" y="23"/>
                  </a:lnTo>
                  <a:lnTo>
                    <a:pt x="14" y="29"/>
                  </a:lnTo>
                  <a:lnTo>
                    <a:pt x="19" y="35"/>
                  </a:lnTo>
                  <a:lnTo>
                    <a:pt x="23" y="40"/>
                  </a:lnTo>
                  <a:lnTo>
                    <a:pt x="23" y="44"/>
                  </a:lnTo>
                  <a:lnTo>
                    <a:pt x="27" y="44"/>
                  </a:lnTo>
                  <a:lnTo>
                    <a:pt x="29" y="44"/>
                  </a:lnTo>
                  <a:lnTo>
                    <a:pt x="31" y="46"/>
                  </a:lnTo>
                  <a:lnTo>
                    <a:pt x="33" y="48"/>
                  </a:lnTo>
                  <a:lnTo>
                    <a:pt x="35" y="50"/>
                  </a:lnTo>
                  <a:lnTo>
                    <a:pt x="35" y="5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8" name="Freeform 229"/>
            <p:cNvSpPr>
              <a:spLocks noEditPoints="1"/>
            </p:cNvSpPr>
            <p:nvPr/>
          </p:nvSpPr>
          <p:spPr bwMode="gray">
            <a:xfrm>
              <a:off x="3795" y="2318"/>
              <a:ext cx="134" cy="164"/>
            </a:xfrm>
            <a:custGeom>
              <a:avLst/>
              <a:gdLst/>
              <a:ahLst/>
              <a:cxnLst>
                <a:cxn ang="0">
                  <a:pos x="12" y="83"/>
                </a:cxn>
                <a:cxn ang="0">
                  <a:pos x="18" y="87"/>
                </a:cxn>
                <a:cxn ang="0">
                  <a:pos x="10" y="85"/>
                </a:cxn>
                <a:cxn ang="0">
                  <a:pos x="10" y="92"/>
                </a:cxn>
                <a:cxn ang="0">
                  <a:pos x="4" y="112"/>
                </a:cxn>
                <a:cxn ang="0">
                  <a:pos x="12" y="125"/>
                </a:cxn>
                <a:cxn ang="0">
                  <a:pos x="18" y="133"/>
                </a:cxn>
                <a:cxn ang="0">
                  <a:pos x="19" y="144"/>
                </a:cxn>
                <a:cxn ang="0">
                  <a:pos x="23" y="156"/>
                </a:cxn>
                <a:cxn ang="0">
                  <a:pos x="25" y="169"/>
                </a:cxn>
                <a:cxn ang="0">
                  <a:pos x="33" y="183"/>
                </a:cxn>
                <a:cxn ang="0">
                  <a:pos x="46" y="177"/>
                </a:cxn>
                <a:cxn ang="0">
                  <a:pos x="62" y="179"/>
                </a:cxn>
                <a:cxn ang="0">
                  <a:pos x="67" y="186"/>
                </a:cxn>
                <a:cxn ang="0">
                  <a:pos x="67" y="186"/>
                </a:cxn>
                <a:cxn ang="0">
                  <a:pos x="71" y="181"/>
                </a:cxn>
                <a:cxn ang="0">
                  <a:pos x="75" y="179"/>
                </a:cxn>
                <a:cxn ang="0">
                  <a:pos x="102" y="160"/>
                </a:cxn>
                <a:cxn ang="0">
                  <a:pos x="104" y="152"/>
                </a:cxn>
                <a:cxn ang="0">
                  <a:pos x="110" y="140"/>
                </a:cxn>
                <a:cxn ang="0">
                  <a:pos x="129" y="135"/>
                </a:cxn>
                <a:cxn ang="0">
                  <a:pos x="146" y="142"/>
                </a:cxn>
                <a:cxn ang="0">
                  <a:pos x="146" y="138"/>
                </a:cxn>
                <a:cxn ang="0">
                  <a:pos x="152" y="121"/>
                </a:cxn>
                <a:cxn ang="0">
                  <a:pos x="152" y="113"/>
                </a:cxn>
                <a:cxn ang="0">
                  <a:pos x="144" y="106"/>
                </a:cxn>
                <a:cxn ang="0">
                  <a:pos x="140" y="98"/>
                </a:cxn>
                <a:cxn ang="0">
                  <a:pos x="142" y="89"/>
                </a:cxn>
                <a:cxn ang="0">
                  <a:pos x="123" y="89"/>
                </a:cxn>
                <a:cxn ang="0">
                  <a:pos x="117" y="77"/>
                </a:cxn>
                <a:cxn ang="0">
                  <a:pos x="121" y="69"/>
                </a:cxn>
                <a:cxn ang="0">
                  <a:pos x="121" y="64"/>
                </a:cxn>
                <a:cxn ang="0">
                  <a:pos x="117" y="52"/>
                </a:cxn>
                <a:cxn ang="0">
                  <a:pos x="112" y="46"/>
                </a:cxn>
                <a:cxn ang="0">
                  <a:pos x="102" y="46"/>
                </a:cxn>
                <a:cxn ang="0">
                  <a:pos x="92" y="42"/>
                </a:cxn>
                <a:cxn ang="0">
                  <a:pos x="85" y="37"/>
                </a:cxn>
                <a:cxn ang="0">
                  <a:pos x="77" y="31"/>
                </a:cxn>
                <a:cxn ang="0">
                  <a:pos x="67" y="25"/>
                </a:cxn>
                <a:cxn ang="0">
                  <a:pos x="60" y="25"/>
                </a:cxn>
                <a:cxn ang="0">
                  <a:pos x="54" y="21"/>
                </a:cxn>
                <a:cxn ang="0">
                  <a:pos x="54" y="10"/>
                </a:cxn>
                <a:cxn ang="0">
                  <a:pos x="54" y="0"/>
                </a:cxn>
                <a:cxn ang="0">
                  <a:pos x="41" y="2"/>
                </a:cxn>
                <a:cxn ang="0">
                  <a:pos x="25" y="12"/>
                </a:cxn>
                <a:cxn ang="0">
                  <a:pos x="16" y="21"/>
                </a:cxn>
                <a:cxn ang="0">
                  <a:pos x="14" y="23"/>
                </a:cxn>
                <a:cxn ang="0">
                  <a:pos x="12" y="27"/>
                </a:cxn>
                <a:cxn ang="0">
                  <a:pos x="6" y="27"/>
                </a:cxn>
                <a:cxn ang="0">
                  <a:pos x="0" y="27"/>
                </a:cxn>
                <a:cxn ang="0">
                  <a:pos x="4" y="52"/>
                </a:cxn>
                <a:cxn ang="0">
                  <a:pos x="4" y="62"/>
                </a:cxn>
                <a:cxn ang="0">
                  <a:pos x="8" y="69"/>
                </a:cxn>
                <a:cxn ang="0">
                  <a:pos x="6" y="75"/>
                </a:cxn>
                <a:cxn ang="0">
                  <a:pos x="8" y="79"/>
                </a:cxn>
                <a:cxn ang="0">
                  <a:pos x="39" y="129"/>
                </a:cxn>
                <a:cxn ang="0">
                  <a:pos x="39" y="135"/>
                </a:cxn>
                <a:cxn ang="0">
                  <a:pos x="39" y="137"/>
                </a:cxn>
                <a:cxn ang="0">
                  <a:pos x="35" y="131"/>
                </a:cxn>
              </a:cxnLst>
              <a:rect l="0" t="0" r="r" b="b"/>
              <a:pathLst>
                <a:path w="152" h="186">
                  <a:moveTo>
                    <a:pt x="8" y="79"/>
                  </a:moveTo>
                  <a:lnTo>
                    <a:pt x="12" y="83"/>
                  </a:lnTo>
                  <a:lnTo>
                    <a:pt x="14" y="85"/>
                  </a:lnTo>
                  <a:lnTo>
                    <a:pt x="18" y="87"/>
                  </a:lnTo>
                  <a:lnTo>
                    <a:pt x="18" y="87"/>
                  </a:lnTo>
                  <a:lnTo>
                    <a:pt x="10" y="85"/>
                  </a:lnTo>
                  <a:lnTo>
                    <a:pt x="10" y="87"/>
                  </a:lnTo>
                  <a:lnTo>
                    <a:pt x="10" y="92"/>
                  </a:lnTo>
                  <a:lnTo>
                    <a:pt x="2" y="104"/>
                  </a:lnTo>
                  <a:lnTo>
                    <a:pt x="4" y="112"/>
                  </a:lnTo>
                  <a:lnTo>
                    <a:pt x="6" y="117"/>
                  </a:lnTo>
                  <a:lnTo>
                    <a:pt x="12" y="125"/>
                  </a:lnTo>
                  <a:lnTo>
                    <a:pt x="16" y="129"/>
                  </a:lnTo>
                  <a:lnTo>
                    <a:pt x="18" y="133"/>
                  </a:lnTo>
                  <a:lnTo>
                    <a:pt x="18" y="137"/>
                  </a:lnTo>
                  <a:lnTo>
                    <a:pt x="19" y="144"/>
                  </a:lnTo>
                  <a:lnTo>
                    <a:pt x="21" y="150"/>
                  </a:lnTo>
                  <a:lnTo>
                    <a:pt x="23" y="156"/>
                  </a:lnTo>
                  <a:lnTo>
                    <a:pt x="25" y="163"/>
                  </a:lnTo>
                  <a:lnTo>
                    <a:pt x="25" y="169"/>
                  </a:lnTo>
                  <a:lnTo>
                    <a:pt x="27" y="179"/>
                  </a:lnTo>
                  <a:lnTo>
                    <a:pt x="33" y="183"/>
                  </a:lnTo>
                  <a:lnTo>
                    <a:pt x="42" y="175"/>
                  </a:lnTo>
                  <a:lnTo>
                    <a:pt x="46" y="177"/>
                  </a:lnTo>
                  <a:lnTo>
                    <a:pt x="54" y="179"/>
                  </a:lnTo>
                  <a:lnTo>
                    <a:pt x="62" y="179"/>
                  </a:lnTo>
                  <a:lnTo>
                    <a:pt x="64" y="181"/>
                  </a:lnTo>
                  <a:lnTo>
                    <a:pt x="67" y="186"/>
                  </a:lnTo>
                  <a:lnTo>
                    <a:pt x="67" y="186"/>
                  </a:lnTo>
                  <a:lnTo>
                    <a:pt x="67" y="186"/>
                  </a:lnTo>
                  <a:lnTo>
                    <a:pt x="69" y="186"/>
                  </a:lnTo>
                  <a:lnTo>
                    <a:pt x="71" y="181"/>
                  </a:lnTo>
                  <a:lnTo>
                    <a:pt x="75" y="177"/>
                  </a:lnTo>
                  <a:lnTo>
                    <a:pt x="75" y="179"/>
                  </a:lnTo>
                  <a:lnTo>
                    <a:pt x="94" y="177"/>
                  </a:lnTo>
                  <a:lnTo>
                    <a:pt x="102" y="160"/>
                  </a:lnTo>
                  <a:lnTo>
                    <a:pt x="102" y="156"/>
                  </a:lnTo>
                  <a:lnTo>
                    <a:pt x="104" y="152"/>
                  </a:lnTo>
                  <a:lnTo>
                    <a:pt x="106" y="146"/>
                  </a:lnTo>
                  <a:lnTo>
                    <a:pt x="110" y="140"/>
                  </a:lnTo>
                  <a:lnTo>
                    <a:pt x="113" y="135"/>
                  </a:lnTo>
                  <a:lnTo>
                    <a:pt x="129" y="135"/>
                  </a:lnTo>
                  <a:lnTo>
                    <a:pt x="140" y="137"/>
                  </a:lnTo>
                  <a:lnTo>
                    <a:pt x="146" y="142"/>
                  </a:lnTo>
                  <a:lnTo>
                    <a:pt x="150" y="142"/>
                  </a:lnTo>
                  <a:lnTo>
                    <a:pt x="146" y="138"/>
                  </a:lnTo>
                  <a:lnTo>
                    <a:pt x="150" y="131"/>
                  </a:lnTo>
                  <a:lnTo>
                    <a:pt x="152" y="121"/>
                  </a:lnTo>
                  <a:lnTo>
                    <a:pt x="152" y="117"/>
                  </a:lnTo>
                  <a:lnTo>
                    <a:pt x="152" y="113"/>
                  </a:lnTo>
                  <a:lnTo>
                    <a:pt x="148" y="110"/>
                  </a:lnTo>
                  <a:lnTo>
                    <a:pt x="144" y="106"/>
                  </a:lnTo>
                  <a:lnTo>
                    <a:pt x="142" y="102"/>
                  </a:lnTo>
                  <a:lnTo>
                    <a:pt x="140" y="98"/>
                  </a:lnTo>
                  <a:lnTo>
                    <a:pt x="140" y="92"/>
                  </a:lnTo>
                  <a:lnTo>
                    <a:pt x="142" y="89"/>
                  </a:lnTo>
                  <a:lnTo>
                    <a:pt x="123" y="90"/>
                  </a:lnTo>
                  <a:lnTo>
                    <a:pt x="123" y="89"/>
                  </a:lnTo>
                  <a:lnTo>
                    <a:pt x="121" y="83"/>
                  </a:lnTo>
                  <a:lnTo>
                    <a:pt x="117" y="77"/>
                  </a:lnTo>
                  <a:lnTo>
                    <a:pt x="117" y="73"/>
                  </a:lnTo>
                  <a:lnTo>
                    <a:pt x="121" y="69"/>
                  </a:lnTo>
                  <a:lnTo>
                    <a:pt x="123" y="67"/>
                  </a:lnTo>
                  <a:lnTo>
                    <a:pt x="121" y="64"/>
                  </a:lnTo>
                  <a:lnTo>
                    <a:pt x="119" y="58"/>
                  </a:lnTo>
                  <a:lnTo>
                    <a:pt x="117" y="52"/>
                  </a:lnTo>
                  <a:lnTo>
                    <a:pt x="115" y="48"/>
                  </a:lnTo>
                  <a:lnTo>
                    <a:pt x="112" y="46"/>
                  </a:lnTo>
                  <a:lnTo>
                    <a:pt x="108" y="48"/>
                  </a:lnTo>
                  <a:lnTo>
                    <a:pt x="102" y="46"/>
                  </a:lnTo>
                  <a:lnTo>
                    <a:pt x="98" y="44"/>
                  </a:lnTo>
                  <a:lnTo>
                    <a:pt x="92" y="42"/>
                  </a:lnTo>
                  <a:lnTo>
                    <a:pt x="89" y="41"/>
                  </a:lnTo>
                  <a:lnTo>
                    <a:pt x="85" y="37"/>
                  </a:lnTo>
                  <a:lnTo>
                    <a:pt x="83" y="35"/>
                  </a:lnTo>
                  <a:lnTo>
                    <a:pt x="77" y="31"/>
                  </a:lnTo>
                  <a:lnTo>
                    <a:pt x="73" y="27"/>
                  </a:lnTo>
                  <a:lnTo>
                    <a:pt x="67" y="25"/>
                  </a:lnTo>
                  <a:lnTo>
                    <a:pt x="64" y="27"/>
                  </a:lnTo>
                  <a:lnTo>
                    <a:pt x="60" y="25"/>
                  </a:lnTo>
                  <a:lnTo>
                    <a:pt x="58" y="25"/>
                  </a:lnTo>
                  <a:lnTo>
                    <a:pt x="54" y="21"/>
                  </a:lnTo>
                  <a:lnTo>
                    <a:pt x="52" y="18"/>
                  </a:lnTo>
                  <a:lnTo>
                    <a:pt x="54" y="10"/>
                  </a:lnTo>
                  <a:lnTo>
                    <a:pt x="56" y="4"/>
                  </a:lnTo>
                  <a:lnTo>
                    <a:pt x="54" y="0"/>
                  </a:lnTo>
                  <a:lnTo>
                    <a:pt x="48" y="0"/>
                  </a:lnTo>
                  <a:lnTo>
                    <a:pt x="41" y="2"/>
                  </a:lnTo>
                  <a:lnTo>
                    <a:pt x="33" y="4"/>
                  </a:lnTo>
                  <a:lnTo>
                    <a:pt x="25" y="12"/>
                  </a:lnTo>
                  <a:lnTo>
                    <a:pt x="19" y="19"/>
                  </a:lnTo>
                  <a:lnTo>
                    <a:pt x="16" y="21"/>
                  </a:lnTo>
                  <a:lnTo>
                    <a:pt x="14" y="21"/>
                  </a:lnTo>
                  <a:lnTo>
                    <a:pt x="14" y="23"/>
                  </a:lnTo>
                  <a:lnTo>
                    <a:pt x="14" y="25"/>
                  </a:lnTo>
                  <a:lnTo>
                    <a:pt x="12" y="27"/>
                  </a:lnTo>
                  <a:lnTo>
                    <a:pt x="8" y="27"/>
                  </a:lnTo>
                  <a:lnTo>
                    <a:pt x="6" y="27"/>
                  </a:lnTo>
                  <a:lnTo>
                    <a:pt x="2" y="25"/>
                  </a:lnTo>
                  <a:lnTo>
                    <a:pt x="0" y="27"/>
                  </a:lnTo>
                  <a:lnTo>
                    <a:pt x="8" y="42"/>
                  </a:lnTo>
                  <a:lnTo>
                    <a:pt x="4" y="52"/>
                  </a:lnTo>
                  <a:lnTo>
                    <a:pt x="4" y="56"/>
                  </a:lnTo>
                  <a:lnTo>
                    <a:pt x="4" y="62"/>
                  </a:lnTo>
                  <a:lnTo>
                    <a:pt x="6" y="67"/>
                  </a:lnTo>
                  <a:lnTo>
                    <a:pt x="8" y="69"/>
                  </a:lnTo>
                  <a:lnTo>
                    <a:pt x="6" y="71"/>
                  </a:lnTo>
                  <a:lnTo>
                    <a:pt x="6" y="75"/>
                  </a:lnTo>
                  <a:lnTo>
                    <a:pt x="8" y="77"/>
                  </a:lnTo>
                  <a:lnTo>
                    <a:pt x="8" y="79"/>
                  </a:lnTo>
                  <a:close/>
                  <a:moveTo>
                    <a:pt x="37" y="127"/>
                  </a:moveTo>
                  <a:lnTo>
                    <a:pt x="39" y="129"/>
                  </a:lnTo>
                  <a:lnTo>
                    <a:pt x="39" y="133"/>
                  </a:lnTo>
                  <a:lnTo>
                    <a:pt x="39" y="135"/>
                  </a:lnTo>
                  <a:lnTo>
                    <a:pt x="39" y="135"/>
                  </a:lnTo>
                  <a:lnTo>
                    <a:pt x="39" y="137"/>
                  </a:lnTo>
                  <a:lnTo>
                    <a:pt x="37" y="135"/>
                  </a:lnTo>
                  <a:lnTo>
                    <a:pt x="35" y="131"/>
                  </a:lnTo>
                  <a:lnTo>
                    <a:pt x="37" y="12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19" name="Freeform 230"/>
            <p:cNvSpPr>
              <a:spLocks/>
            </p:cNvSpPr>
            <p:nvPr/>
          </p:nvSpPr>
          <p:spPr bwMode="gray">
            <a:xfrm>
              <a:off x="5556" y="1783"/>
              <a:ext cx="35" cy="17"/>
            </a:xfrm>
            <a:custGeom>
              <a:avLst/>
              <a:gdLst/>
              <a:ahLst/>
              <a:cxnLst>
                <a:cxn ang="0">
                  <a:pos x="0" y="9"/>
                </a:cxn>
                <a:cxn ang="0">
                  <a:pos x="0" y="15"/>
                </a:cxn>
                <a:cxn ang="0">
                  <a:pos x="4" y="19"/>
                </a:cxn>
                <a:cxn ang="0">
                  <a:pos x="10" y="19"/>
                </a:cxn>
                <a:cxn ang="0">
                  <a:pos x="16" y="17"/>
                </a:cxn>
                <a:cxn ang="0">
                  <a:pos x="23" y="19"/>
                </a:cxn>
                <a:cxn ang="0">
                  <a:pos x="35" y="19"/>
                </a:cxn>
                <a:cxn ang="0">
                  <a:pos x="39" y="17"/>
                </a:cxn>
                <a:cxn ang="0">
                  <a:pos x="39" y="11"/>
                </a:cxn>
                <a:cxn ang="0">
                  <a:pos x="35" y="2"/>
                </a:cxn>
                <a:cxn ang="0">
                  <a:pos x="27" y="2"/>
                </a:cxn>
                <a:cxn ang="0">
                  <a:pos x="22" y="2"/>
                </a:cxn>
                <a:cxn ang="0">
                  <a:pos x="16" y="0"/>
                </a:cxn>
                <a:cxn ang="0">
                  <a:pos x="8" y="0"/>
                </a:cxn>
                <a:cxn ang="0">
                  <a:pos x="4" y="2"/>
                </a:cxn>
                <a:cxn ang="0">
                  <a:pos x="0" y="9"/>
                </a:cxn>
              </a:cxnLst>
              <a:rect l="0" t="0" r="r" b="b"/>
              <a:pathLst>
                <a:path w="39" h="19">
                  <a:moveTo>
                    <a:pt x="0" y="9"/>
                  </a:moveTo>
                  <a:lnTo>
                    <a:pt x="0" y="15"/>
                  </a:lnTo>
                  <a:lnTo>
                    <a:pt x="4" y="19"/>
                  </a:lnTo>
                  <a:lnTo>
                    <a:pt x="10" y="19"/>
                  </a:lnTo>
                  <a:lnTo>
                    <a:pt x="16" y="17"/>
                  </a:lnTo>
                  <a:lnTo>
                    <a:pt x="23" y="19"/>
                  </a:lnTo>
                  <a:lnTo>
                    <a:pt x="35" y="19"/>
                  </a:lnTo>
                  <a:lnTo>
                    <a:pt x="39" y="17"/>
                  </a:lnTo>
                  <a:lnTo>
                    <a:pt x="39" y="11"/>
                  </a:lnTo>
                  <a:lnTo>
                    <a:pt x="35" y="2"/>
                  </a:lnTo>
                  <a:lnTo>
                    <a:pt x="27" y="2"/>
                  </a:lnTo>
                  <a:lnTo>
                    <a:pt x="22" y="2"/>
                  </a:lnTo>
                  <a:lnTo>
                    <a:pt x="16" y="0"/>
                  </a:lnTo>
                  <a:lnTo>
                    <a:pt x="8" y="0"/>
                  </a:lnTo>
                  <a:lnTo>
                    <a:pt x="4" y="2"/>
                  </a:lnTo>
                  <a:lnTo>
                    <a:pt x="0" y="9"/>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0" name="Freeform 231"/>
            <p:cNvSpPr>
              <a:spLocks/>
            </p:cNvSpPr>
            <p:nvPr/>
          </p:nvSpPr>
          <p:spPr bwMode="gray">
            <a:xfrm>
              <a:off x="4577" y="1997"/>
              <a:ext cx="32" cy="92"/>
            </a:xfrm>
            <a:custGeom>
              <a:avLst/>
              <a:gdLst/>
              <a:ahLst/>
              <a:cxnLst>
                <a:cxn ang="0">
                  <a:pos x="19" y="99"/>
                </a:cxn>
                <a:cxn ang="0">
                  <a:pos x="25" y="94"/>
                </a:cxn>
                <a:cxn ang="0">
                  <a:pos x="27" y="84"/>
                </a:cxn>
                <a:cxn ang="0">
                  <a:pos x="25" y="71"/>
                </a:cxn>
                <a:cxn ang="0">
                  <a:pos x="25" y="57"/>
                </a:cxn>
                <a:cxn ang="0">
                  <a:pos x="29" y="57"/>
                </a:cxn>
                <a:cxn ang="0">
                  <a:pos x="29" y="55"/>
                </a:cxn>
                <a:cxn ang="0">
                  <a:pos x="29" y="49"/>
                </a:cxn>
                <a:cxn ang="0">
                  <a:pos x="31" y="44"/>
                </a:cxn>
                <a:cxn ang="0">
                  <a:pos x="33" y="36"/>
                </a:cxn>
                <a:cxn ang="0">
                  <a:pos x="35" y="32"/>
                </a:cxn>
                <a:cxn ang="0">
                  <a:pos x="36" y="23"/>
                </a:cxn>
                <a:cxn ang="0">
                  <a:pos x="31" y="17"/>
                </a:cxn>
                <a:cxn ang="0">
                  <a:pos x="33" y="11"/>
                </a:cxn>
                <a:cxn ang="0">
                  <a:pos x="25" y="5"/>
                </a:cxn>
                <a:cxn ang="0">
                  <a:pos x="23" y="0"/>
                </a:cxn>
                <a:cxn ang="0">
                  <a:pos x="17" y="0"/>
                </a:cxn>
                <a:cxn ang="0">
                  <a:pos x="13" y="7"/>
                </a:cxn>
                <a:cxn ang="0">
                  <a:pos x="8" y="11"/>
                </a:cxn>
                <a:cxn ang="0">
                  <a:pos x="6" y="15"/>
                </a:cxn>
                <a:cxn ang="0">
                  <a:pos x="2" y="17"/>
                </a:cxn>
                <a:cxn ang="0">
                  <a:pos x="0" y="28"/>
                </a:cxn>
                <a:cxn ang="0">
                  <a:pos x="12" y="34"/>
                </a:cxn>
                <a:cxn ang="0">
                  <a:pos x="12" y="46"/>
                </a:cxn>
                <a:cxn ang="0">
                  <a:pos x="12" y="49"/>
                </a:cxn>
                <a:cxn ang="0">
                  <a:pos x="12" y="63"/>
                </a:cxn>
                <a:cxn ang="0">
                  <a:pos x="12" y="72"/>
                </a:cxn>
                <a:cxn ang="0">
                  <a:pos x="10" y="82"/>
                </a:cxn>
                <a:cxn ang="0">
                  <a:pos x="12" y="92"/>
                </a:cxn>
                <a:cxn ang="0">
                  <a:pos x="12" y="96"/>
                </a:cxn>
                <a:cxn ang="0">
                  <a:pos x="13" y="99"/>
                </a:cxn>
                <a:cxn ang="0">
                  <a:pos x="15" y="101"/>
                </a:cxn>
              </a:cxnLst>
              <a:rect l="0" t="0" r="r" b="b"/>
              <a:pathLst>
                <a:path w="36" h="103">
                  <a:moveTo>
                    <a:pt x="15" y="101"/>
                  </a:moveTo>
                  <a:lnTo>
                    <a:pt x="19" y="99"/>
                  </a:lnTo>
                  <a:lnTo>
                    <a:pt x="25" y="99"/>
                  </a:lnTo>
                  <a:lnTo>
                    <a:pt x="25" y="94"/>
                  </a:lnTo>
                  <a:lnTo>
                    <a:pt x="27" y="88"/>
                  </a:lnTo>
                  <a:lnTo>
                    <a:pt x="27" y="84"/>
                  </a:lnTo>
                  <a:lnTo>
                    <a:pt x="25" y="78"/>
                  </a:lnTo>
                  <a:lnTo>
                    <a:pt x="25" y="71"/>
                  </a:lnTo>
                  <a:lnTo>
                    <a:pt x="25" y="61"/>
                  </a:lnTo>
                  <a:lnTo>
                    <a:pt x="25" y="57"/>
                  </a:lnTo>
                  <a:lnTo>
                    <a:pt x="27" y="57"/>
                  </a:lnTo>
                  <a:lnTo>
                    <a:pt x="29" y="57"/>
                  </a:lnTo>
                  <a:lnTo>
                    <a:pt x="29" y="57"/>
                  </a:lnTo>
                  <a:lnTo>
                    <a:pt x="29" y="55"/>
                  </a:lnTo>
                  <a:lnTo>
                    <a:pt x="29" y="53"/>
                  </a:lnTo>
                  <a:lnTo>
                    <a:pt x="29" y="49"/>
                  </a:lnTo>
                  <a:lnTo>
                    <a:pt x="31" y="48"/>
                  </a:lnTo>
                  <a:lnTo>
                    <a:pt x="31" y="44"/>
                  </a:lnTo>
                  <a:lnTo>
                    <a:pt x="31" y="40"/>
                  </a:lnTo>
                  <a:lnTo>
                    <a:pt x="33" y="36"/>
                  </a:lnTo>
                  <a:lnTo>
                    <a:pt x="35" y="34"/>
                  </a:lnTo>
                  <a:lnTo>
                    <a:pt x="35" y="32"/>
                  </a:lnTo>
                  <a:lnTo>
                    <a:pt x="35" y="26"/>
                  </a:lnTo>
                  <a:lnTo>
                    <a:pt x="36" y="23"/>
                  </a:lnTo>
                  <a:lnTo>
                    <a:pt x="33" y="19"/>
                  </a:lnTo>
                  <a:lnTo>
                    <a:pt x="31" y="17"/>
                  </a:lnTo>
                  <a:lnTo>
                    <a:pt x="31" y="15"/>
                  </a:lnTo>
                  <a:lnTo>
                    <a:pt x="33" y="11"/>
                  </a:lnTo>
                  <a:lnTo>
                    <a:pt x="33" y="7"/>
                  </a:lnTo>
                  <a:lnTo>
                    <a:pt x="25" y="5"/>
                  </a:lnTo>
                  <a:lnTo>
                    <a:pt x="25" y="3"/>
                  </a:lnTo>
                  <a:lnTo>
                    <a:pt x="23" y="0"/>
                  </a:lnTo>
                  <a:lnTo>
                    <a:pt x="19" y="0"/>
                  </a:lnTo>
                  <a:lnTo>
                    <a:pt x="17" y="0"/>
                  </a:lnTo>
                  <a:lnTo>
                    <a:pt x="13" y="5"/>
                  </a:lnTo>
                  <a:lnTo>
                    <a:pt x="13" y="7"/>
                  </a:lnTo>
                  <a:lnTo>
                    <a:pt x="12" y="9"/>
                  </a:lnTo>
                  <a:lnTo>
                    <a:pt x="8" y="11"/>
                  </a:lnTo>
                  <a:lnTo>
                    <a:pt x="6" y="13"/>
                  </a:lnTo>
                  <a:lnTo>
                    <a:pt x="6" y="15"/>
                  </a:lnTo>
                  <a:lnTo>
                    <a:pt x="4" y="17"/>
                  </a:lnTo>
                  <a:lnTo>
                    <a:pt x="2" y="17"/>
                  </a:lnTo>
                  <a:lnTo>
                    <a:pt x="2" y="17"/>
                  </a:lnTo>
                  <a:lnTo>
                    <a:pt x="0" y="28"/>
                  </a:lnTo>
                  <a:lnTo>
                    <a:pt x="10" y="32"/>
                  </a:lnTo>
                  <a:lnTo>
                    <a:pt x="12" y="34"/>
                  </a:lnTo>
                  <a:lnTo>
                    <a:pt x="10" y="40"/>
                  </a:lnTo>
                  <a:lnTo>
                    <a:pt x="12" y="46"/>
                  </a:lnTo>
                  <a:lnTo>
                    <a:pt x="12" y="48"/>
                  </a:lnTo>
                  <a:lnTo>
                    <a:pt x="12" y="49"/>
                  </a:lnTo>
                  <a:lnTo>
                    <a:pt x="12" y="55"/>
                  </a:lnTo>
                  <a:lnTo>
                    <a:pt x="12" y="63"/>
                  </a:lnTo>
                  <a:lnTo>
                    <a:pt x="12" y="67"/>
                  </a:lnTo>
                  <a:lnTo>
                    <a:pt x="12" y="72"/>
                  </a:lnTo>
                  <a:lnTo>
                    <a:pt x="12" y="78"/>
                  </a:lnTo>
                  <a:lnTo>
                    <a:pt x="10" y="82"/>
                  </a:lnTo>
                  <a:lnTo>
                    <a:pt x="10" y="86"/>
                  </a:lnTo>
                  <a:lnTo>
                    <a:pt x="12" y="92"/>
                  </a:lnTo>
                  <a:lnTo>
                    <a:pt x="12" y="96"/>
                  </a:lnTo>
                  <a:lnTo>
                    <a:pt x="12" y="96"/>
                  </a:lnTo>
                  <a:lnTo>
                    <a:pt x="13" y="97"/>
                  </a:lnTo>
                  <a:lnTo>
                    <a:pt x="13" y="99"/>
                  </a:lnTo>
                  <a:lnTo>
                    <a:pt x="13" y="103"/>
                  </a:lnTo>
                  <a:lnTo>
                    <a:pt x="15" y="10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1" name="Freeform 232"/>
            <p:cNvSpPr>
              <a:spLocks/>
            </p:cNvSpPr>
            <p:nvPr/>
          </p:nvSpPr>
          <p:spPr bwMode="gray">
            <a:xfrm>
              <a:off x="4842" y="1338"/>
              <a:ext cx="82" cy="76"/>
            </a:xfrm>
            <a:custGeom>
              <a:avLst/>
              <a:gdLst/>
              <a:ahLst/>
              <a:cxnLst>
                <a:cxn ang="0">
                  <a:pos x="29" y="13"/>
                </a:cxn>
                <a:cxn ang="0">
                  <a:pos x="39" y="13"/>
                </a:cxn>
                <a:cxn ang="0">
                  <a:pos x="41" y="12"/>
                </a:cxn>
                <a:cxn ang="0">
                  <a:pos x="41" y="2"/>
                </a:cxn>
                <a:cxn ang="0">
                  <a:pos x="46" y="2"/>
                </a:cxn>
                <a:cxn ang="0">
                  <a:pos x="54" y="2"/>
                </a:cxn>
                <a:cxn ang="0">
                  <a:pos x="60" y="2"/>
                </a:cxn>
                <a:cxn ang="0">
                  <a:pos x="64" y="2"/>
                </a:cxn>
                <a:cxn ang="0">
                  <a:pos x="71" y="6"/>
                </a:cxn>
                <a:cxn ang="0">
                  <a:pos x="77" y="12"/>
                </a:cxn>
                <a:cxn ang="0">
                  <a:pos x="81" y="19"/>
                </a:cxn>
                <a:cxn ang="0">
                  <a:pos x="81" y="31"/>
                </a:cxn>
                <a:cxn ang="0">
                  <a:pos x="87" y="38"/>
                </a:cxn>
                <a:cxn ang="0">
                  <a:pos x="93" y="46"/>
                </a:cxn>
                <a:cxn ang="0">
                  <a:pos x="93" y="50"/>
                </a:cxn>
                <a:cxn ang="0">
                  <a:pos x="87" y="52"/>
                </a:cxn>
                <a:cxn ang="0">
                  <a:pos x="85" y="58"/>
                </a:cxn>
                <a:cxn ang="0">
                  <a:pos x="87" y="69"/>
                </a:cxn>
                <a:cxn ang="0">
                  <a:pos x="87" y="75"/>
                </a:cxn>
                <a:cxn ang="0">
                  <a:pos x="81" y="77"/>
                </a:cxn>
                <a:cxn ang="0">
                  <a:pos x="79" y="83"/>
                </a:cxn>
                <a:cxn ang="0">
                  <a:pos x="77" y="84"/>
                </a:cxn>
                <a:cxn ang="0">
                  <a:pos x="70" y="84"/>
                </a:cxn>
                <a:cxn ang="0">
                  <a:pos x="62" y="83"/>
                </a:cxn>
                <a:cxn ang="0">
                  <a:pos x="56" y="83"/>
                </a:cxn>
                <a:cxn ang="0">
                  <a:pos x="52" y="84"/>
                </a:cxn>
                <a:cxn ang="0">
                  <a:pos x="50" y="83"/>
                </a:cxn>
                <a:cxn ang="0">
                  <a:pos x="46" y="83"/>
                </a:cxn>
                <a:cxn ang="0">
                  <a:pos x="35" y="83"/>
                </a:cxn>
                <a:cxn ang="0">
                  <a:pos x="22" y="81"/>
                </a:cxn>
                <a:cxn ang="0">
                  <a:pos x="12" y="81"/>
                </a:cxn>
                <a:cxn ang="0">
                  <a:pos x="10" y="84"/>
                </a:cxn>
                <a:cxn ang="0">
                  <a:pos x="8" y="84"/>
                </a:cxn>
                <a:cxn ang="0">
                  <a:pos x="0" y="83"/>
                </a:cxn>
                <a:cxn ang="0">
                  <a:pos x="0" y="73"/>
                </a:cxn>
                <a:cxn ang="0">
                  <a:pos x="4" y="61"/>
                </a:cxn>
                <a:cxn ang="0">
                  <a:pos x="0" y="52"/>
                </a:cxn>
                <a:cxn ang="0">
                  <a:pos x="8" y="48"/>
                </a:cxn>
                <a:cxn ang="0">
                  <a:pos x="14" y="46"/>
                </a:cxn>
                <a:cxn ang="0">
                  <a:pos x="20" y="44"/>
                </a:cxn>
                <a:cxn ang="0">
                  <a:pos x="20" y="36"/>
                </a:cxn>
                <a:cxn ang="0">
                  <a:pos x="25" y="25"/>
                </a:cxn>
                <a:cxn ang="0">
                  <a:pos x="27" y="17"/>
                </a:cxn>
              </a:cxnLst>
              <a:rect l="0" t="0" r="r" b="b"/>
              <a:pathLst>
                <a:path w="93" h="86">
                  <a:moveTo>
                    <a:pt x="27" y="17"/>
                  </a:moveTo>
                  <a:lnTo>
                    <a:pt x="29" y="13"/>
                  </a:lnTo>
                  <a:lnTo>
                    <a:pt x="35" y="12"/>
                  </a:lnTo>
                  <a:lnTo>
                    <a:pt x="39" y="13"/>
                  </a:lnTo>
                  <a:lnTo>
                    <a:pt x="39" y="13"/>
                  </a:lnTo>
                  <a:lnTo>
                    <a:pt x="41" y="12"/>
                  </a:lnTo>
                  <a:lnTo>
                    <a:pt x="41" y="8"/>
                  </a:lnTo>
                  <a:lnTo>
                    <a:pt x="41" y="2"/>
                  </a:lnTo>
                  <a:lnTo>
                    <a:pt x="43" y="0"/>
                  </a:lnTo>
                  <a:lnTo>
                    <a:pt x="46" y="2"/>
                  </a:lnTo>
                  <a:lnTo>
                    <a:pt x="52" y="0"/>
                  </a:lnTo>
                  <a:lnTo>
                    <a:pt x="54" y="2"/>
                  </a:lnTo>
                  <a:lnTo>
                    <a:pt x="56" y="4"/>
                  </a:lnTo>
                  <a:lnTo>
                    <a:pt x="60" y="2"/>
                  </a:lnTo>
                  <a:lnTo>
                    <a:pt x="62" y="2"/>
                  </a:lnTo>
                  <a:lnTo>
                    <a:pt x="64" y="2"/>
                  </a:lnTo>
                  <a:lnTo>
                    <a:pt x="68" y="4"/>
                  </a:lnTo>
                  <a:lnTo>
                    <a:pt x="71" y="6"/>
                  </a:lnTo>
                  <a:lnTo>
                    <a:pt x="73" y="8"/>
                  </a:lnTo>
                  <a:lnTo>
                    <a:pt x="77" y="12"/>
                  </a:lnTo>
                  <a:lnTo>
                    <a:pt x="79" y="15"/>
                  </a:lnTo>
                  <a:lnTo>
                    <a:pt x="81" y="19"/>
                  </a:lnTo>
                  <a:lnTo>
                    <a:pt x="81" y="25"/>
                  </a:lnTo>
                  <a:lnTo>
                    <a:pt x="81" y="31"/>
                  </a:lnTo>
                  <a:lnTo>
                    <a:pt x="83" y="36"/>
                  </a:lnTo>
                  <a:lnTo>
                    <a:pt x="87" y="38"/>
                  </a:lnTo>
                  <a:lnTo>
                    <a:pt x="91" y="42"/>
                  </a:lnTo>
                  <a:lnTo>
                    <a:pt x="93" y="46"/>
                  </a:lnTo>
                  <a:lnTo>
                    <a:pt x="93" y="48"/>
                  </a:lnTo>
                  <a:lnTo>
                    <a:pt x="93" y="50"/>
                  </a:lnTo>
                  <a:lnTo>
                    <a:pt x="91" y="52"/>
                  </a:lnTo>
                  <a:lnTo>
                    <a:pt x="87" y="52"/>
                  </a:lnTo>
                  <a:lnTo>
                    <a:pt x="83" y="54"/>
                  </a:lnTo>
                  <a:lnTo>
                    <a:pt x="85" y="58"/>
                  </a:lnTo>
                  <a:lnTo>
                    <a:pt x="87" y="59"/>
                  </a:lnTo>
                  <a:lnTo>
                    <a:pt x="87" y="69"/>
                  </a:lnTo>
                  <a:lnTo>
                    <a:pt x="87" y="75"/>
                  </a:lnTo>
                  <a:lnTo>
                    <a:pt x="87" y="75"/>
                  </a:lnTo>
                  <a:lnTo>
                    <a:pt x="83" y="75"/>
                  </a:lnTo>
                  <a:lnTo>
                    <a:pt x="81" y="77"/>
                  </a:lnTo>
                  <a:lnTo>
                    <a:pt x="79" y="79"/>
                  </a:lnTo>
                  <a:lnTo>
                    <a:pt x="79" y="83"/>
                  </a:lnTo>
                  <a:lnTo>
                    <a:pt x="79" y="84"/>
                  </a:lnTo>
                  <a:lnTo>
                    <a:pt x="77" y="84"/>
                  </a:lnTo>
                  <a:lnTo>
                    <a:pt x="75" y="84"/>
                  </a:lnTo>
                  <a:lnTo>
                    <a:pt x="70" y="84"/>
                  </a:lnTo>
                  <a:lnTo>
                    <a:pt x="66" y="84"/>
                  </a:lnTo>
                  <a:lnTo>
                    <a:pt x="62" y="83"/>
                  </a:lnTo>
                  <a:lnTo>
                    <a:pt x="60" y="84"/>
                  </a:lnTo>
                  <a:lnTo>
                    <a:pt x="56" y="83"/>
                  </a:lnTo>
                  <a:lnTo>
                    <a:pt x="54" y="83"/>
                  </a:lnTo>
                  <a:lnTo>
                    <a:pt x="52" y="84"/>
                  </a:lnTo>
                  <a:lnTo>
                    <a:pt x="52" y="86"/>
                  </a:lnTo>
                  <a:lnTo>
                    <a:pt x="50" y="83"/>
                  </a:lnTo>
                  <a:lnTo>
                    <a:pt x="50" y="83"/>
                  </a:lnTo>
                  <a:lnTo>
                    <a:pt x="46" y="83"/>
                  </a:lnTo>
                  <a:lnTo>
                    <a:pt x="41" y="83"/>
                  </a:lnTo>
                  <a:lnTo>
                    <a:pt x="35" y="83"/>
                  </a:lnTo>
                  <a:lnTo>
                    <a:pt x="29" y="81"/>
                  </a:lnTo>
                  <a:lnTo>
                    <a:pt x="22" y="81"/>
                  </a:lnTo>
                  <a:lnTo>
                    <a:pt x="16" y="81"/>
                  </a:lnTo>
                  <a:lnTo>
                    <a:pt x="12" y="81"/>
                  </a:lnTo>
                  <a:lnTo>
                    <a:pt x="12" y="83"/>
                  </a:lnTo>
                  <a:lnTo>
                    <a:pt x="10" y="84"/>
                  </a:lnTo>
                  <a:lnTo>
                    <a:pt x="10" y="84"/>
                  </a:lnTo>
                  <a:lnTo>
                    <a:pt x="8" y="84"/>
                  </a:lnTo>
                  <a:lnTo>
                    <a:pt x="4" y="81"/>
                  </a:lnTo>
                  <a:lnTo>
                    <a:pt x="0" y="83"/>
                  </a:lnTo>
                  <a:lnTo>
                    <a:pt x="0" y="79"/>
                  </a:lnTo>
                  <a:lnTo>
                    <a:pt x="0" y="73"/>
                  </a:lnTo>
                  <a:lnTo>
                    <a:pt x="2" y="67"/>
                  </a:lnTo>
                  <a:lnTo>
                    <a:pt x="4" y="61"/>
                  </a:lnTo>
                  <a:lnTo>
                    <a:pt x="0" y="56"/>
                  </a:lnTo>
                  <a:lnTo>
                    <a:pt x="0" y="52"/>
                  </a:lnTo>
                  <a:lnTo>
                    <a:pt x="6" y="48"/>
                  </a:lnTo>
                  <a:lnTo>
                    <a:pt x="8" y="48"/>
                  </a:lnTo>
                  <a:lnTo>
                    <a:pt x="12" y="48"/>
                  </a:lnTo>
                  <a:lnTo>
                    <a:pt x="14" y="46"/>
                  </a:lnTo>
                  <a:lnTo>
                    <a:pt x="16" y="44"/>
                  </a:lnTo>
                  <a:lnTo>
                    <a:pt x="20" y="44"/>
                  </a:lnTo>
                  <a:lnTo>
                    <a:pt x="20" y="42"/>
                  </a:lnTo>
                  <a:lnTo>
                    <a:pt x="20" y="36"/>
                  </a:lnTo>
                  <a:lnTo>
                    <a:pt x="22" y="29"/>
                  </a:lnTo>
                  <a:lnTo>
                    <a:pt x="25" y="25"/>
                  </a:lnTo>
                  <a:lnTo>
                    <a:pt x="27" y="19"/>
                  </a:lnTo>
                  <a:lnTo>
                    <a:pt x="27" y="1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2" name="Freeform 233"/>
            <p:cNvSpPr>
              <a:spLocks/>
            </p:cNvSpPr>
            <p:nvPr/>
          </p:nvSpPr>
          <p:spPr bwMode="gray">
            <a:xfrm>
              <a:off x="3584" y="1919"/>
              <a:ext cx="14" cy="34"/>
            </a:xfrm>
            <a:custGeom>
              <a:avLst/>
              <a:gdLst/>
              <a:ahLst/>
              <a:cxnLst>
                <a:cxn ang="0">
                  <a:pos x="10" y="0"/>
                </a:cxn>
                <a:cxn ang="0">
                  <a:pos x="6" y="0"/>
                </a:cxn>
                <a:cxn ang="0">
                  <a:pos x="4" y="2"/>
                </a:cxn>
                <a:cxn ang="0">
                  <a:pos x="0" y="4"/>
                </a:cxn>
                <a:cxn ang="0">
                  <a:pos x="0" y="39"/>
                </a:cxn>
                <a:cxn ang="0">
                  <a:pos x="8" y="39"/>
                </a:cxn>
                <a:cxn ang="0">
                  <a:pos x="10" y="29"/>
                </a:cxn>
                <a:cxn ang="0">
                  <a:pos x="14" y="19"/>
                </a:cxn>
                <a:cxn ang="0">
                  <a:pos x="16" y="12"/>
                </a:cxn>
                <a:cxn ang="0">
                  <a:pos x="16" y="4"/>
                </a:cxn>
                <a:cxn ang="0">
                  <a:pos x="14" y="2"/>
                </a:cxn>
                <a:cxn ang="0">
                  <a:pos x="12" y="0"/>
                </a:cxn>
                <a:cxn ang="0">
                  <a:pos x="10" y="0"/>
                </a:cxn>
              </a:cxnLst>
              <a:rect l="0" t="0" r="r" b="b"/>
              <a:pathLst>
                <a:path w="16" h="39">
                  <a:moveTo>
                    <a:pt x="10" y="0"/>
                  </a:moveTo>
                  <a:lnTo>
                    <a:pt x="6" y="0"/>
                  </a:lnTo>
                  <a:lnTo>
                    <a:pt x="4" y="2"/>
                  </a:lnTo>
                  <a:lnTo>
                    <a:pt x="0" y="4"/>
                  </a:lnTo>
                  <a:lnTo>
                    <a:pt x="0" y="39"/>
                  </a:lnTo>
                  <a:lnTo>
                    <a:pt x="8" y="39"/>
                  </a:lnTo>
                  <a:lnTo>
                    <a:pt x="10" y="29"/>
                  </a:lnTo>
                  <a:lnTo>
                    <a:pt x="14" y="19"/>
                  </a:lnTo>
                  <a:lnTo>
                    <a:pt x="16" y="12"/>
                  </a:lnTo>
                  <a:lnTo>
                    <a:pt x="16" y="4"/>
                  </a:lnTo>
                  <a:lnTo>
                    <a:pt x="14" y="2"/>
                  </a:lnTo>
                  <a:lnTo>
                    <a:pt x="12" y="0"/>
                  </a:lnTo>
                  <a:lnTo>
                    <a:pt x="1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3" name="Freeform 234"/>
            <p:cNvSpPr>
              <a:spLocks/>
            </p:cNvSpPr>
            <p:nvPr/>
          </p:nvSpPr>
          <p:spPr bwMode="gray">
            <a:xfrm>
              <a:off x="4594" y="1421"/>
              <a:ext cx="44" cy="29"/>
            </a:xfrm>
            <a:custGeom>
              <a:avLst/>
              <a:gdLst/>
              <a:ahLst/>
              <a:cxnLst>
                <a:cxn ang="0">
                  <a:pos x="0" y="4"/>
                </a:cxn>
                <a:cxn ang="0">
                  <a:pos x="4" y="8"/>
                </a:cxn>
                <a:cxn ang="0">
                  <a:pos x="4" y="8"/>
                </a:cxn>
                <a:cxn ang="0">
                  <a:pos x="6" y="10"/>
                </a:cxn>
                <a:cxn ang="0">
                  <a:pos x="8" y="13"/>
                </a:cxn>
                <a:cxn ang="0">
                  <a:pos x="8" y="13"/>
                </a:cxn>
                <a:cxn ang="0">
                  <a:pos x="10" y="15"/>
                </a:cxn>
                <a:cxn ang="0">
                  <a:pos x="14" y="17"/>
                </a:cxn>
                <a:cxn ang="0">
                  <a:pos x="17" y="19"/>
                </a:cxn>
                <a:cxn ang="0">
                  <a:pos x="19" y="19"/>
                </a:cxn>
                <a:cxn ang="0">
                  <a:pos x="19" y="21"/>
                </a:cxn>
                <a:cxn ang="0">
                  <a:pos x="21" y="25"/>
                </a:cxn>
                <a:cxn ang="0">
                  <a:pos x="25" y="27"/>
                </a:cxn>
                <a:cxn ang="0">
                  <a:pos x="29" y="27"/>
                </a:cxn>
                <a:cxn ang="0">
                  <a:pos x="31" y="27"/>
                </a:cxn>
                <a:cxn ang="0">
                  <a:pos x="33" y="27"/>
                </a:cxn>
                <a:cxn ang="0">
                  <a:pos x="33" y="31"/>
                </a:cxn>
                <a:cxn ang="0">
                  <a:pos x="37" y="33"/>
                </a:cxn>
                <a:cxn ang="0">
                  <a:pos x="39" y="33"/>
                </a:cxn>
                <a:cxn ang="0">
                  <a:pos x="39" y="33"/>
                </a:cxn>
                <a:cxn ang="0">
                  <a:pos x="44" y="33"/>
                </a:cxn>
                <a:cxn ang="0">
                  <a:pos x="44" y="31"/>
                </a:cxn>
                <a:cxn ang="0">
                  <a:pos x="46" y="29"/>
                </a:cxn>
                <a:cxn ang="0">
                  <a:pos x="46" y="27"/>
                </a:cxn>
                <a:cxn ang="0">
                  <a:pos x="48" y="25"/>
                </a:cxn>
                <a:cxn ang="0">
                  <a:pos x="50" y="21"/>
                </a:cxn>
                <a:cxn ang="0">
                  <a:pos x="48" y="15"/>
                </a:cxn>
                <a:cxn ang="0">
                  <a:pos x="48" y="13"/>
                </a:cxn>
                <a:cxn ang="0">
                  <a:pos x="48" y="12"/>
                </a:cxn>
                <a:cxn ang="0">
                  <a:pos x="44" y="10"/>
                </a:cxn>
                <a:cxn ang="0">
                  <a:pos x="42" y="8"/>
                </a:cxn>
                <a:cxn ang="0">
                  <a:pos x="41" y="8"/>
                </a:cxn>
                <a:cxn ang="0">
                  <a:pos x="39" y="6"/>
                </a:cxn>
                <a:cxn ang="0">
                  <a:pos x="37" y="4"/>
                </a:cxn>
                <a:cxn ang="0">
                  <a:pos x="33" y="4"/>
                </a:cxn>
                <a:cxn ang="0">
                  <a:pos x="29" y="6"/>
                </a:cxn>
                <a:cxn ang="0">
                  <a:pos x="25" y="6"/>
                </a:cxn>
                <a:cxn ang="0">
                  <a:pos x="17" y="4"/>
                </a:cxn>
                <a:cxn ang="0">
                  <a:pos x="17" y="0"/>
                </a:cxn>
                <a:cxn ang="0">
                  <a:pos x="8" y="2"/>
                </a:cxn>
                <a:cxn ang="0">
                  <a:pos x="0" y="4"/>
                </a:cxn>
              </a:cxnLst>
              <a:rect l="0" t="0" r="r" b="b"/>
              <a:pathLst>
                <a:path w="50" h="33">
                  <a:moveTo>
                    <a:pt x="0" y="4"/>
                  </a:moveTo>
                  <a:lnTo>
                    <a:pt x="4" y="8"/>
                  </a:lnTo>
                  <a:lnTo>
                    <a:pt x="4" y="8"/>
                  </a:lnTo>
                  <a:lnTo>
                    <a:pt x="6" y="10"/>
                  </a:lnTo>
                  <a:lnTo>
                    <a:pt x="8" y="13"/>
                  </a:lnTo>
                  <a:lnTo>
                    <a:pt x="8" y="13"/>
                  </a:lnTo>
                  <a:lnTo>
                    <a:pt x="10" y="15"/>
                  </a:lnTo>
                  <a:lnTo>
                    <a:pt x="14" y="17"/>
                  </a:lnTo>
                  <a:lnTo>
                    <a:pt x="17" y="19"/>
                  </a:lnTo>
                  <a:lnTo>
                    <a:pt x="19" y="19"/>
                  </a:lnTo>
                  <a:lnTo>
                    <a:pt x="19" y="21"/>
                  </a:lnTo>
                  <a:lnTo>
                    <a:pt x="21" y="25"/>
                  </a:lnTo>
                  <a:lnTo>
                    <a:pt x="25" y="27"/>
                  </a:lnTo>
                  <a:lnTo>
                    <a:pt x="29" y="27"/>
                  </a:lnTo>
                  <a:lnTo>
                    <a:pt x="31" y="27"/>
                  </a:lnTo>
                  <a:lnTo>
                    <a:pt x="33" y="27"/>
                  </a:lnTo>
                  <a:lnTo>
                    <a:pt x="33" y="31"/>
                  </a:lnTo>
                  <a:lnTo>
                    <a:pt x="37" y="33"/>
                  </a:lnTo>
                  <a:lnTo>
                    <a:pt x="39" y="33"/>
                  </a:lnTo>
                  <a:lnTo>
                    <a:pt x="39" y="33"/>
                  </a:lnTo>
                  <a:lnTo>
                    <a:pt x="44" y="33"/>
                  </a:lnTo>
                  <a:lnTo>
                    <a:pt x="44" y="31"/>
                  </a:lnTo>
                  <a:lnTo>
                    <a:pt x="46" y="29"/>
                  </a:lnTo>
                  <a:lnTo>
                    <a:pt x="46" y="27"/>
                  </a:lnTo>
                  <a:lnTo>
                    <a:pt x="48" y="25"/>
                  </a:lnTo>
                  <a:lnTo>
                    <a:pt x="50" y="21"/>
                  </a:lnTo>
                  <a:lnTo>
                    <a:pt x="48" y="15"/>
                  </a:lnTo>
                  <a:lnTo>
                    <a:pt x="48" y="13"/>
                  </a:lnTo>
                  <a:lnTo>
                    <a:pt x="48" y="12"/>
                  </a:lnTo>
                  <a:lnTo>
                    <a:pt x="44" y="10"/>
                  </a:lnTo>
                  <a:lnTo>
                    <a:pt x="42" y="8"/>
                  </a:lnTo>
                  <a:lnTo>
                    <a:pt x="41" y="8"/>
                  </a:lnTo>
                  <a:lnTo>
                    <a:pt x="39" y="6"/>
                  </a:lnTo>
                  <a:lnTo>
                    <a:pt x="37" y="4"/>
                  </a:lnTo>
                  <a:lnTo>
                    <a:pt x="33" y="4"/>
                  </a:lnTo>
                  <a:lnTo>
                    <a:pt x="29" y="6"/>
                  </a:lnTo>
                  <a:lnTo>
                    <a:pt x="25" y="6"/>
                  </a:lnTo>
                  <a:lnTo>
                    <a:pt x="17" y="4"/>
                  </a:lnTo>
                  <a:lnTo>
                    <a:pt x="17" y="0"/>
                  </a:lnTo>
                  <a:lnTo>
                    <a:pt x="8" y="2"/>
                  </a:lnTo>
                  <a:lnTo>
                    <a:pt x="0" y="4"/>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4" name="Freeform 235"/>
            <p:cNvSpPr>
              <a:spLocks/>
            </p:cNvSpPr>
            <p:nvPr/>
          </p:nvSpPr>
          <p:spPr bwMode="gray">
            <a:xfrm>
              <a:off x="5537" y="1810"/>
              <a:ext cx="62" cy="85"/>
            </a:xfrm>
            <a:custGeom>
              <a:avLst/>
              <a:gdLst/>
              <a:ahLst/>
              <a:cxnLst>
                <a:cxn ang="0">
                  <a:pos x="64" y="96"/>
                </a:cxn>
                <a:cxn ang="0">
                  <a:pos x="62" y="93"/>
                </a:cxn>
                <a:cxn ang="0">
                  <a:pos x="64" y="89"/>
                </a:cxn>
                <a:cxn ang="0">
                  <a:pos x="69" y="91"/>
                </a:cxn>
                <a:cxn ang="0">
                  <a:pos x="68" y="85"/>
                </a:cxn>
                <a:cxn ang="0">
                  <a:pos x="68" y="81"/>
                </a:cxn>
                <a:cxn ang="0">
                  <a:pos x="66" y="75"/>
                </a:cxn>
                <a:cxn ang="0">
                  <a:pos x="66" y="70"/>
                </a:cxn>
                <a:cxn ang="0">
                  <a:pos x="66" y="64"/>
                </a:cxn>
                <a:cxn ang="0">
                  <a:pos x="60" y="54"/>
                </a:cxn>
                <a:cxn ang="0">
                  <a:pos x="58" y="60"/>
                </a:cxn>
                <a:cxn ang="0">
                  <a:pos x="52" y="60"/>
                </a:cxn>
                <a:cxn ang="0">
                  <a:pos x="50" y="56"/>
                </a:cxn>
                <a:cxn ang="0">
                  <a:pos x="52" y="47"/>
                </a:cxn>
                <a:cxn ang="0">
                  <a:pos x="56" y="41"/>
                </a:cxn>
                <a:cxn ang="0">
                  <a:pos x="56" y="37"/>
                </a:cxn>
                <a:cxn ang="0">
                  <a:pos x="60" y="33"/>
                </a:cxn>
                <a:cxn ang="0">
                  <a:pos x="58" y="27"/>
                </a:cxn>
                <a:cxn ang="0">
                  <a:pos x="64" y="24"/>
                </a:cxn>
                <a:cxn ang="0">
                  <a:pos x="56" y="24"/>
                </a:cxn>
                <a:cxn ang="0">
                  <a:pos x="48" y="25"/>
                </a:cxn>
                <a:cxn ang="0">
                  <a:pos x="41" y="25"/>
                </a:cxn>
                <a:cxn ang="0">
                  <a:pos x="33" y="25"/>
                </a:cxn>
                <a:cxn ang="0">
                  <a:pos x="29" y="25"/>
                </a:cxn>
                <a:cxn ang="0">
                  <a:pos x="27" y="16"/>
                </a:cxn>
                <a:cxn ang="0">
                  <a:pos x="29" y="8"/>
                </a:cxn>
                <a:cxn ang="0">
                  <a:pos x="25" y="4"/>
                </a:cxn>
                <a:cxn ang="0">
                  <a:pos x="18" y="6"/>
                </a:cxn>
                <a:cxn ang="0">
                  <a:pos x="12" y="0"/>
                </a:cxn>
                <a:cxn ang="0">
                  <a:pos x="8" y="6"/>
                </a:cxn>
                <a:cxn ang="0">
                  <a:pos x="14" y="12"/>
                </a:cxn>
                <a:cxn ang="0">
                  <a:pos x="12" y="18"/>
                </a:cxn>
                <a:cxn ang="0">
                  <a:pos x="4" y="22"/>
                </a:cxn>
                <a:cxn ang="0">
                  <a:pos x="0" y="24"/>
                </a:cxn>
                <a:cxn ang="0">
                  <a:pos x="2" y="33"/>
                </a:cxn>
                <a:cxn ang="0">
                  <a:pos x="2" y="37"/>
                </a:cxn>
                <a:cxn ang="0">
                  <a:pos x="10" y="41"/>
                </a:cxn>
                <a:cxn ang="0">
                  <a:pos x="14" y="45"/>
                </a:cxn>
                <a:cxn ang="0">
                  <a:pos x="12" y="54"/>
                </a:cxn>
                <a:cxn ang="0">
                  <a:pos x="16" y="58"/>
                </a:cxn>
                <a:cxn ang="0">
                  <a:pos x="16" y="68"/>
                </a:cxn>
                <a:cxn ang="0">
                  <a:pos x="12" y="73"/>
                </a:cxn>
                <a:cxn ang="0">
                  <a:pos x="14" y="83"/>
                </a:cxn>
                <a:cxn ang="0">
                  <a:pos x="21" y="79"/>
                </a:cxn>
                <a:cxn ang="0">
                  <a:pos x="31" y="73"/>
                </a:cxn>
                <a:cxn ang="0">
                  <a:pos x="31" y="75"/>
                </a:cxn>
                <a:cxn ang="0">
                  <a:pos x="35" y="75"/>
                </a:cxn>
                <a:cxn ang="0">
                  <a:pos x="37" y="66"/>
                </a:cxn>
                <a:cxn ang="0">
                  <a:pos x="39" y="56"/>
                </a:cxn>
                <a:cxn ang="0">
                  <a:pos x="44" y="60"/>
                </a:cxn>
                <a:cxn ang="0">
                  <a:pos x="50" y="64"/>
                </a:cxn>
                <a:cxn ang="0">
                  <a:pos x="52" y="68"/>
                </a:cxn>
                <a:cxn ang="0">
                  <a:pos x="54" y="71"/>
                </a:cxn>
                <a:cxn ang="0">
                  <a:pos x="54" y="81"/>
                </a:cxn>
                <a:cxn ang="0">
                  <a:pos x="58" y="93"/>
                </a:cxn>
                <a:cxn ang="0">
                  <a:pos x="60" y="95"/>
                </a:cxn>
                <a:cxn ang="0">
                  <a:pos x="64" y="96"/>
                </a:cxn>
              </a:cxnLst>
              <a:rect l="0" t="0" r="r" b="b"/>
              <a:pathLst>
                <a:path w="69" h="96">
                  <a:moveTo>
                    <a:pt x="64" y="96"/>
                  </a:moveTo>
                  <a:lnTo>
                    <a:pt x="62" y="93"/>
                  </a:lnTo>
                  <a:lnTo>
                    <a:pt x="64" y="89"/>
                  </a:lnTo>
                  <a:lnTo>
                    <a:pt x="69" y="91"/>
                  </a:lnTo>
                  <a:lnTo>
                    <a:pt x="68" y="85"/>
                  </a:lnTo>
                  <a:lnTo>
                    <a:pt x="68" y="81"/>
                  </a:lnTo>
                  <a:lnTo>
                    <a:pt x="66" y="75"/>
                  </a:lnTo>
                  <a:lnTo>
                    <a:pt x="66" y="70"/>
                  </a:lnTo>
                  <a:lnTo>
                    <a:pt x="66" y="64"/>
                  </a:lnTo>
                  <a:lnTo>
                    <a:pt x="60" y="54"/>
                  </a:lnTo>
                  <a:lnTo>
                    <a:pt x="58" y="60"/>
                  </a:lnTo>
                  <a:lnTo>
                    <a:pt x="52" y="60"/>
                  </a:lnTo>
                  <a:lnTo>
                    <a:pt x="50" y="56"/>
                  </a:lnTo>
                  <a:lnTo>
                    <a:pt x="52" y="47"/>
                  </a:lnTo>
                  <a:lnTo>
                    <a:pt x="56" y="41"/>
                  </a:lnTo>
                  <a:lnTo>
                    <a:pt x="56" y="37"/>
                  </a:lnTo>
                  <a:lnTo>
                    <a:pt x="60" y="33"/>
                  </a:lnTo>
                  <a:lnTo>
                    <a:pt x="58" y="27"/>
                  </a:lnTo>
                  <a:lnTo>
                    <a:pt x="64" y="24"/>
                  </a:lnTo>
                  <a:lnTo>
                    <a:pt x="56" y="24"/>
                  </a:lnTo>
                  <a:lnTo>
                    <a:pt x="48" y="25"/>
                  </a:lnTo>
                  <a:lnTo>
                    <a:pt x="41" y="25"/>
                  </a:lnTo>
                  <a:lnTo>
                    <a:pt x="33" y="25"/>
                  </a:lnTo>
                  <a:lnTo>
                    <a:pt x="29" y="25"/>
                  </a:lnTo>
                  <a:lnTo>
                    <a:pt x="27" y="16"/>
                  </a:lnTo>
                  <a:lnTo>
                    <a:pt x="29" y="8"/>
                  </a:lnTo>
                  <a:lnTo>
                    <a:pt x="25" y="4"/>
                  </a:lnTo>
                  <a:lnTo>
                    <a:pt x="18" y="6"/>
                  </a:lnTo>
                  <a:lnTo>
                    <a:pt x="12" y="0"/>
                  </a:lnTo>
                  <a:lnTo>
                    <a:pt x="8" y="6"/>
                  </a:lnTo>
                  <a:lnTo>
                    <a:pt x="14" y="12"/>
                  </a:lnTo>
                  <a:lnTo>
                    <a:pt x="12" y="18"/>
                  </a:lnTo>
                  <a:lnTo>
                    <a:pt x="4" y="22"/>
                  </a:lnTo>
                  <a:lnTo>
                    <a:pt x="0" y="24"/>
                  </a:lnTo>
                  <a:lnTo>
                    <a:pt x="2" y="33"/>
                  </a:lnTo>
                  <a:lnTo>
                    <a:pt x="2" y="37"/>
                  </a:lnTo>
                  <a:lnTo>
                    <a:pt x="10" y="41"/>
                  </a:lnTo>
                  <a:lnTo>
                    <a:pt x="14" y="45"/>
                  </a:lnTo>
                  <a:lnTo>
                    <a:pt x="12" y="54"/>
                  </a:lnTo>
                  <a:lnTo>
                    <a:pt x="16" y="58"/>
                  </a:lnTo>
                  <a:lnTo>
                    <a:pt x="16" y="68"/>
                  </a:lnTo>
                  <a:lnTo>
                    <a:pt x="12" y="73"/>
                  </a:lnTo>
                  <a:lnTo>
                    <a:pt x="14" y="83"/>
                  </a:lnTo>
                  <a:lnTo>
                    <a:pt x="21" y="79"/>
                  </a:lnTo>
                  <a:lnTo>
                    <a:pt x="31" y="73"/>
                  </a:lnTo>
                  <a:lnTo>
                    <a:pt x="31" y="75"/>
                  </a:lnTo>
                  <a:lnTo>
                    <a:pt x="35" y="75"/>
                  </a:lnTo>
                  <a:lnTo>
                    <a:pt x="37" y="66"/>
                  </a:lnTo>
                  <a:lnTo>
                    <a:pt x="39" y="56"/>
                  </a:lnTo>
                  <a:lnTo>
                    <a:pt x="44" y="60"/>
                  </a:lnTo>
                  <a:lnTo>
                    <a:pt x="50" y="64"/>
                  </a:lnTo>
                  <a:lnTo>
                    <a:pt x="52" y="68"/>
                  </a:lnTo>
                  <a:lnTo>
                    <a:pt x="54" y="71"/>
                  </a:lnTo>
                  <a:lnTo>
                    <a:pt x="54" y="81"/>
                  </a:lnTo>
                  <a:lnTo>
                    <a:pt x="58" y="93"/>
                  </a:lnTo>
                  <a:lnTo>
                    <a:pt x="60" y="95"/>
                  </a:lnTo>
                  <a:lnTo>
                    <a:pt x="64" y="9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5" name="Freeform 236"/>
            <p:cNvSpPr>
              <a:spLocks/>
            </p:cNvSpPr>
            <p:nvPr/>
          </p:nvSpPr>
          <p:spPr bwMode="gray">
            <a:xfrm>
              <a:off x="3705" y="1826"/>
              <a:ext cx="5" cy="6"/>
            </a:xfrm>
            <a:custGeom>
              <a:avLst/>
              <a:gdLst/>
              <a:ahLst/>
              <a:cxnLst>
                <a:cxn ang="0">
                  <a:pos x="0" y="0"/>
                </a:cxn>
                <a:cxn ang="0">
                  <a:pos x="0" y="4"/>
                </a:cxn>
                <a:cxn ang="0">
                  <a:pos x="0" y="7"/>
                </a:cxn>
                <a:cxn ang="0">
                  <a:pos x="5" y="6"/>
                </a:cxn>
                <a:cxn ang="0">
                  <a:pos x="5" y="4"/>
                </a:cxn>
                <a:cxn ang="0">
                  <a:pos x="3" y="2"/>
                </a:cxn>
                <a:cxn ang="0">
                  <a:pos x="0" y="0"/>
                </a:cxn>
              </a:cxnLst>
              <a:rect l="0" t="0" r="r" b="b"/>
              <a:pathLst>
                <a:path w="5" h="7">
                  <a:moveTo>
                    <a:pt x="0" y="0"/>
                  </a:moveTo>
                  <a:lnTo>
                    <a:pt x="0" y="4"/>
                  </a:lnTo>
                  <a:lnTo>
                    <a:pt x="0" y="7"/>
                  </a:lnTo>
                  <a:lnTo>
                    <a:pt x="5" y="6"/>
                  </a:lnTo>
                  <a:lnTo>
                    <a:pt x="5" y="4"/>
                  </a:lnTo>
                  <a:lnTo>
                    <a:pt x="3"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6" name="Freeform 237"/>
            <p:cNvSpPr>
              <a:spLocks noEditPoints="1"/>
            </p:cNvSpPr>
            <p:nvPr/>
          </p:nvSpPr>
          <p:spPr bwMode="gray">
            <a:xfrm>
              <a:off x="5071" y="1574"/>
              <a:ext cx="55" cy="53"/>
            </a:xfrm>
            <a:custGeom>
              <a:avLst/>
              <a:gdLst/>
              <a:ahLst/>
              <a:cxnLst>
                <a:cxn ang="0">
                  <a:pos x="0" y="42"/>
                </a:cxn>
                <a:cxn ang="0">
                  <a:pos x="3" y="48"/>
                </a:cxn>
                <a:cxn ang="0">
                  <a:pos x="9" y="52"/>
                </a:cxn>
                <a:cxn ang="0">
                  <a:pos x="15" y="53"/>
                </a:cxn>
                <a:cxn ang="0">
                  <a:pos x="15" y="50"/>
                </a:cxn>
                <a:cxn ang="0">
                  <a:pos x="9" y="42"/>
                </a:cxn>
                <a:cxn ang="0">
                  <a:pos x="7" y="40"/>
                </a:cxn>
                <a:cxn ang="0">
                  <a:pos x="0" y="40"/>
                </a:cxn>
                <a:cxn ang="0">
                  <a:pos x="42" y="59"/>
                </a:cxn>
                <a:cxn ang="0">
                  <a:pos x="48" y="52"/>
                </a:cxn>
                <a:cxn ang="0">
                  <a:pos x="55" y="27"/>
                </a:cxn>
                <a:cxn ang="0">
                  <a:pos x="63" y="25"/>
                </a:cxn>
                <a:cxn ang="0">
                  <a:pos x="53" y="21"/>
                </a:cxn>
                <a:cxn ang="0">
                  <a:pos x="48" y="7"/>
                </a:cxn>
                <a:cxn ang="0">
                  <a:pos x="44" y="11"/>
                </a:cxn>
                <a:cxn ang="0">
                  <a:pos x="36" y="15"/>
                </a:cxn>
                <a:cxn ang="0">
                  <a:pos x="32" y="7"/>
                </a:cxn>
                <a:cxn ang="0">
                  <a:pos x="25" y="2"/>
                </a:cxn>
                <a:cxn ang="0">
                  <a:pos x="21" y="2"/>
                </a:cxn>
                <a:cxn ang="0">
                  <a:pos x="23" y="7"/>
                </a:cxn>
                <a:cxn ang="0">
                  <a:pos x="19" y="11"/>
                </a:cxn>
                <a:cxn ang="0">
                  <a:pos x="15" y="5"/>
                </a:cxn>
                <a:cxn ang="0">
                  <a:pos x="7" y="4"/>
                </a:cxn>
                <a:cxn ang="0">
                  <a:pos x="2" y="9"/>
                </a:cxn>
                <a:cxn ang="0">
                  <a:pos x="0" y="15"/>
                </a:cxn>
                <a:cxn ang="0">
                  <a:pos x="5" y="15"/>
                </a:cxn>
                <a:cxn ang="0">
                  <a:pos x="9" y="19"/>
                </a:cxn>
                <a:cxn ang="0">
                  <a:pos x="7" y="25"/>
                </a:cxn>
                <a:cxn ang="0">
                  <a:pos x="13" y="29"/>
                </a:cxn>
                <a:cxn ang="0">
                  <a:pos x="17" y="30"/>
                </a:cxn>
                <a:cxn ang="0">
                  <a:pos x="15" y="36"/>
                </a:cxn>
                <a:cxn ang="0">
                  <a:pos x="21" y="38"/>
                </a:cxn>
                <a:cxn ang="0">
                  <a:pos x="23" y="44"/>
                </a:cxn>
                <a:cxn ang="0">
                  <a:pos x="26" y="44"/>
                </a:cxn>
                <a:cxn ang="0">
                  <a:pos x="32" y="38"/>
                </a:cxn>
                <a:cxn ang="0">
                  <a:pos x="38" y="40"/>
                </a:cxn>
                <a:cxn ang="0">
                  <a:pos x="40" y="44"/>
                </a:cxn>
                <a:cxn ang="0">
                  <a:pos x="34" y="48"/>
                </a:cxn>
                <a:cxn ang="0">
                  <a:pos x="36" y="52"/>
                </a:cxn>
                <a:cxn ang="0">
                  <a:pos x="40" y="57"/>
                </a:cxn>
                <a:cxn ang="0">
                  <a:pos x="28" y="36"/>
                </a:cxn>
                <a:cxn ang="0">
                  <a:pos x="19" y="23"/>
                </a:cxn>
                <a:cxn ang="0">
                  <a:pos x="26" y="25"/>
                </a:cxn>
                <a:cxn ang="0">
                  <a:pos x="26" y="30"/>
                </a:cxn>
                <a:cxn ang="0">
                  <a:pos x="32" y="34"/>
                </a:cxn>
                <a:cxn ang="0">
                  <a:pos x="28" y="36"/>
                </a:cxn>
              </a:cxnLst>
              <a:rect l="0" t="0" r="r" b="b"/>
              <a:pathLst>
                <a:path w="63" h="59">
                  <a:moveTo>
                    <a:pt x="0" y="40"/>
                  </a:moveTo>
                  <a:lnTo>
                    <a:pt x="0" y="42"/>
                  </a:lnTo>
                  <a:lnTo>
                    <a:pt x="2" y="46"/>
                  </a:lnTo>
                  <a:lnTo>
                    <a:pt x="3" y="48"/>
                  </a:lnTo>
                  <a:lnTo>
                    <a:pt x="5" y="52"/>
                  </a:lnTo>
                  <a:lnTo>
                    <a:pt x="9" y="52"/>
                  </a:lnTo>
                  <a:lnTo>
                    <a:pt x="11" y="53"/>
                  </a:lnTo>
                  <a:lnTo>
                    <a:pt x="15" y="53"/>
                  </a:lnTo>
                  <a:lnTo>
                    <a:pt x="17" y="53"/>
                  </a:lnTo>
                  <a:lnTo>
                    <a:pt x="15" y="50"/>
                  </a:lnTo>
                  <a:lnTo>
                    <a:pt x="13" y="46"/>
                  </a:lnTo>
                  <a:lnTo>
                    <a:pt x="9" y="42"/>
                  </a:lnTo>
                  <a:lnTo>
                    <a:pt x="7" y="42"/>
                  </a:lnTo>
                  <a:lnTo>
                    <a:pt x="7" y="40"/>
                  </a:lnTo>
                  <a:lnTo>
                    <a:pt x="3" y="40"/>
                  </a:lnTo>
                  <a:lnTo>
                    <a:pt x="0" y="40"/>
                  </a:lnTo>
                  <a:lnTo>
                    <a:pt x="0" y="40"/>
                  </a:lnTo>
                  <a:close/>
                  <a:moveTo>
                    <a:pt x="42" y="59"/>
                  </a:moveTo>
                  <a:lnTo>
                    <a:pt x="46" y="53"/>
                  </a:lnTo>
                  <a:lnTo>
                    <a:pt x="48" y="52"/>
                  </a:lnTo>
                  <a:lnTo>
                    <a:pt x="51" y="40"/>
                  </a:lnTo>
                  <a:lnTo>
                    <a:pt x="55" y="27"/>
                  </a:lnTo>
                  <a:lnTo>
                    <a:pt x="59" y="27"/>
                  </a:lnTo>
                  <a:lnTo>
                    <a:pt x="63" y="25"/>
                  </a:lnTo>
                  <a:lnTo>
                    <a:pt x="57" y="23"/>
                  </a:lnTo>
                  <a:lnTo>
                    <a:pt x="53" y="21"/>
                  </a:lnTo>
                  <a:lnTo>
                    <a:pt x="49" y="15"/>
                  </a:lnTo>
                  <a:lnTo>
                    <a:pt x="48" y="7"/>
                  </a:lnTo>
                  <a:lnTo>
                    <a:pt x="46" y="7"/>
                  </a:lnTo>
                  <a:lnTo>
                    <a:pt x="44" y="11"/>
                  </a:lnTo>
                  <a:lnTo>
                    <a:pt x="40" y="17"/>
                  </a:lnTo>
                  <a:lnTo>
                    <a:pt x="36" y="15"/>
                  </a:lnTo>
                  <a:lnTo>
                    <a:pt x="34" y="11"/>
                  </a:lnTo>
                  <a:lnTo>
                    <a:pt x="32" y="7"/>
                  </a:lnTo>
                  <a:lnTo>
                    <a:pt x="28" y="5"/>
                  </a:lnTo>
                  <a:lnTo>
                    <a:pt x="25" y="2"/>
                  </a:lnTo>
                  <a:lnTo>
                    <a:pt x="23" y="0"/>
                  </a:lnTo>
                  <a:lnTo>
                    <a:pt x="21" y="2"/>
                  </a:lnTo>
                  <a:lnTo>
                    <a:pt x="21" y="5"/>
                  </a:lnTo>
                  <a:lnTo>
                    <a:pt x="23" y="7"/>
                  </a:lnTo>
                  <a:lnTo>
                    <a:pt x="23" y="11"/>
                  </a:lnTo>
                  <a:lnTo>
                    <a:pt x="19" y="11"/>
                  </a:lnTo>
                  <a:lnTo>
                    <a:pt x="17" y="7"/>
                  </a:lnTo>
                  <a:lnTo>
                    <a:pt x="15" y="5"/>
                  </a:lnTo>
                  <a:lnTo>
                    <a:pt x="9" y="4"/>
                  </a:lnTo>
                  <a:lnTo>
                    <a:pt x="7" y="4"/>
                  </a:lnTo>
                  <a:lnTo>
                    <a:pt x="5" y="5"/>
                  </a:lnTo>
                  <a:lnTo>
                    <a:pt x="2" y="9"/>
                  </a:lnTo>
                  <a:lnTo>
                    <a:pt x="0" y="11"/>
                  </a:lnTo>
                  <a:lnTo>
                    <a:pt x="0" y="15"/>
                  </a:lnTo>
                  <a:lnTo>
                    <a:pt x="2" y="15"/>
                  </a:lnTo>
                  <a:lnTo>
                    <a:pt x="5" y="15"/>
                  </a:lnTo>
                  <a:lnTo>
                    <a:pt x="7" y="17"/>
                  </a:lnTo>
                  <a:lnTo>
                    <a:pt x="9" y="19"/>
                  </a:lnTo>
                  <a:lnTo>
                    <a:pt x="9" y="23"/>
                  </a:lnTo>
                  <a:lnTo>
                    <a:pt x="7" y="25"/>
                  </a:lnTo>
                  <a:lnTo>
                    <a:pt x="9" y="25"/>
                  </a:lnTo>
                  <a:lnTo>
                    <a:pt x="13" y="29"/>
                  </a:lnTo>
                  <a:lnTo>
                    <a:pt x="15" y="30"/>
                  </a:lnTo>
                  <a:lnTo>
                    <a:pt x="17" y="30"/>
                  </a:lnTo>
                  <a:lnTo>
                    <a:pt x="13" y="34"/>
                  </a:lnTo>
                  <a:lnTo>
                    <a:pt x="15" y="36"/>
                  </a:lnTo>
                  <a:lnTo>
                    <a:pt x="19" y="38"/>
                  </a:lnTo>
                  <a:lnTo>
                    <a:pt x="21" y="38"/>
                  </a:lnTo>
                  <a:lnTo>
                    <a:pt x="23" y="40"/>
                  </a:lnTo>
                  <a:lnTo>
                    <a:pt x="23" y="44"/>
                  </a:lnTo>
                  <a:lnTo>
                    <a:pt x="25" y="48"/>
                  </a:lnTo>
                  <a:lnTo>
                    <a:pt x="26" y="44"/>
                  </a:lnTo>
                  <a:lnTo>
                    <a:pt x="30" y="42"/>
                  </a:lnTo>
                  <a:lnTo>
                    <a:pt x="32" y="38"/>
                  </a:lnTo>
                  <a:lnTo>
                    <a:pt x="34" y="38"/>
                  </a:lnTo>
                  <a:lnTo>
                    <a:pt x="38" y="40"/>
                  </a:lnTo>
                  <a:lnTo>
                    <a:pt x="38" y="42"/>
                  </a:lnTo>
                  <a:lnTo>
                    <a:pt x="40" y="44"/>
                  </a:lnTo>
                  <a:lnTo>
                    <a:pt x="38" y="44"/>
                  </a:lnTo>
                  <a:lnTo>
                    <a:pt x="34" y="48"/>
                  </a:lnTo>
                  <a:lnTo>
                    <a:pt x="34" y="50"/>
                  </a:lnTo>
                  <a:lnTo>
                    <a:pt x="36" y="52"/>
                  </a:lnTo>
                  <a:lnTo>
                    <a:pt x="38" y="53"/>
                  </a:lnTo>
                  <a:lnTo>
                    <a:pt x="40" y="57"/>
                  </a:lnTo>
                  <a:lnTo>
                    <a:pt x="42" y="59"/>
                  </a:lnTo>
                  <a:close/>
                  <a:moveTo>
                    <a:pt x="28" y="36"/>
                  </a:moveTo>
                  <a:lnTo>
                    <a:pt x="23" y="30"/>
                  </a:lnTo>
                  <a:lnTo>
                    <a:pt x="19" y="23"/>
                  </a:lnTo>
                  <a:lnTo>
                    <a:pt x="25" y="21"/>
                  </a:lnTo>
                  <a:lnTo>
                    <a:pt x="26" y="25"/>
                  </a:lnTo>
                  <a:lnTo>
                    <a:pt x="25" y="25"/>
                  </a:lnTo>
                  <a:lnTo>
                    <a:pt x="26" y="30"/>
                  </a:lnTo>
                  <a:lnTo>
                    <a:pt x="30" y="30"/>
                  </a:lnTo>
                  <a:lnTo>
                    <a:pt x="32" y="34"/>
                  </a:lnTo>
                  <a:lnTo>
                    <a:pt x="30" y="36"/>
                  </a:lnTo>
                  <a:lnTo>
                    <a:pt x="28" y="3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7" name="Freeform 238"/>
            <p:cNvSpPr>
              <a:spLocks/>
            </p:cNvSpPr>
            <p:nvPr/>
          </p:nvSpPr>
          <p:spPr bwMode="gray">
            <a:xfrm>
              <a:off x="4682" y="1458"/>
              <a:ext cx="77" cy="41"/>
            </a:xfrm>
            <a:custGeom>
              <a:avLst/>
              <a:gdLst/>
              <a:ahLst/>
              <a:cxnLst>
                <a:cxn ang="0">
                  <a:pos x="4" y="41"/>
                </a:cxn>
                <a:cxn ang="0">
                  <a:pos x="0" y="37"/>
                </a:cxn>
                <a:cxn ang="0">
                  <a:pos x="2" y="33"/>
                </a:cxn>
                <a:cxn ang="0">
                  <a:pos x="10" y="29"/>
                </a:cxn>
                <a:cxn ang="0">
                  <a:pos x="15" y="25"/>
                </a:cxn>
                <a:cxn ang="0">
                  <a:pos x="21" y="23"/>
                </a:cxn>
                <a:cxn ang="0">
                  <a:pos x="29" y="25"/>
                </a:cxn>
                <a:cxn ang="0">
                  <a:pos x="33" y="29"/>
                </a:cxn>
                <a:cxn ang="0">
                  <a:pos x="35" y="25"/>
                </a:cxn>
                <a:cxn ang="0">
                  <a:pos x="33" y="19"/>
                </a:cxn>
                <a:cxn ang="0">
                  <a:pos x="31" y="18"/>
                </a:cxn>
                <a:cxn ang="0">
                  <a:pos x="36" y="14"/>
                </a:cxn>
                <a:cxn ang="0">
                  <a:pos x="38" y="14"/>
                </a:cxn>
                <a:cxn ang="0">
                  <a:pos x="42" y="6"/>
                </a:cxn>
                <a:cxn ang="0">
                  <a:pos x="46" y="6"/>
                </a:cxn>
                <a:cxn ang="0">
                  <a:pos x="52" y="8"/>
                </a:cxn>
                <a:cxn ang="0">
                  <a:pos x="58" y="2"/>
                </a:cxn>
                <a:cxn ang="0">
                  <a:pos x="61" y="0"/>
                </a:cxn>
                <a:cxn ang="0">
                  <a:pos x="71" y="4"/>
                </a:cxn>
                <a:cxn ang="0">
                  <a:pos x="81" y="4"/>
                </a:cxn>
                <a:cxn ang="0">
                  <a:pos x="83" y="6"/>
                </a:cxn>
                <a:cxn ang="0">
                  <a:pos x="83" y="10"/>
                </a:cxn>
                <a:cxn ang="0">
                  <a:pos x="86" y="18"/>
                </a:cxn>
                <a:cxn ang="0">
                  <a:pos x="84" y="19"/>
                </a:cxn>
                <a:cxn ang="0">
                  <a:pos x="84" y="23"/>
                </a:cxn>
                <a:cxn ang="0">
                  <a:pos x="81" y="31"/>
                </a:cxn>
                <a:cxn ang="0">
                  <a:pos x="77" y="35"/>
                </a:cxn>
                <a:cxn ang="0">
                  <a:pos x="73" y="37"/>
                </a:cxn>
                <a:cxn ang="0">
                  <a:pos x="63" y="37"/>
                </a:cxn>
                <a:cxn ang="0">
                  <a:pos x="58" y="39"/>
                </a:cxn>
                <a:cxn ang="0">
                  <a:pos x="48" y="42"/>
                </a:cxn>
                <a:cxn ang="0">
                  <a:pos x="44" y="41"/>
                </a:cxn>
                <a:cxn ang="0">
                  <a:pos x="44" y="44"/>
                </a:cxn>
                <a:cxn ang="0">
                  <a:pos x="38" y="46"/>
                </a:cxn>
                <a:cxn ang="0">
                  <a:pos x="31" y="46"/>
                </a:cxn>
                <a:cxn ang="0">
                  <a:pos x="25" y="46"/>
                </a:cxn>
                <a:cxn ang="0">
                  <a:pos x="19" y="44"/>
                </a:cxn>
                <a:cxn ang="0">
                  <a:pos x="13" y="42"/>
                </a:cxn>
                <a:cxn ang="0">
                  <a:pos x="12" y="42"/>
                </a:cxn>
                <a:cxn ang="0">
                  <a:pos x="4" y="42"/>
                </a:cxn>
              </a:cxnLst>
              <a:rect l="0" t="0" r="r" b="b"/>
              <a:pathLst>
                <a:path w="86" h="46">
                  <a:moveTo>
                    <a:pt x="4" y="41"/>
                  </a:moveTo>
                  <a:lnTo>
                    <a:pt x="4" y="41"/>
                  </a:lnTo>
                  <a:lnTo>
                    <a:pt x="2" y="39"/>
                  </a:lnTo>
                  <a:lnTo>
                    <a:pt x="0" y="37"/>
                  </a:lnTo>
                  <a:lnTo>
                    <a:pt x="0" y="35"/>
                  </a:lnTo>
                  <a:lnTo>
                    <a:pt x="2" y="33"/>
                  </a:lnTo>
                  <a:lnTo>
                    <a:pt x="6" y="29"/>
                  </a:lnTo>
                  <a:lnTo>
                    <a:pt x="10" y="29"/>
                  </a:lnTo>
                  <a:lnTo>
                    <a:pt x="13" y="27"/>
                  </a:lnTo>
                  <a:lnTo>
                    <a:pt x="15" y="25"/>
                  </a:lnTo>
                  <a:lnTo>
                    <a:pt x="17" y="23"/>
                  </a:lnTo>
                  <a:lnTo>
                    <a:pt x="21" y="23"/>
                  </a:lnTo>
                  <a:lnTo>
                    <a:pt x="25" y="23"/>
                  </a:lnTo>
                  <a:lnTo>
                    <a:pt x="29" y="25"/>
                  </a:lnTo>
                  <a:lnTo>
                    <a:pt x="31" y="27"/>
                  </a:lnTo>
                  <a:lnTo>
                    <a:pt x="33" y="29"/>
                  </a:lnTo>
                  <a:lnTo>
                    <a:pt x="35" y="27"/>
                  </a:lnTo>
                  <a:lnTo>
                    <a:pt x="35" y="25"/>
                  </a:lnTo>
                  <a:lnTo>
                    <a:pt x="35" y="23"/>
                  </a:lnTo>
                  <a:lnTo>
                    <a:pt x="33" y="19"/>
                  </a:lnTo>
                  <a:lnTo>
                    <a:pt x="31" y="18"/>
                  </a:lnTo>
                  <a:lnTo>
                    <a:pt x="31" y="18"/>
                  </a:lnTo>
                  <a:lnTo>
                    <a:pt x="35" y="16"/>
                  </a:lnTo>
                  <a:lnTo>
                    <a:pt x="36" y="14"/>
                  </a:lnTo>
                  <a:lnTo>
                    <a:pt x="38" y="14"/>
                  </a:lnTo>
                  <a:lnTo>
                    <a:pt x="38" y="14"/>
                  </a:lnTo>
                  <a:lnTo>
                    <a:pt x="38" y="10"/>
                  </a:lnTo>
                  <a:lnTo>
                    <a:pt x="42" y="6"/>
                  </a:lnTo>
                  <a:lnTo>
                    <a:pt x="44" y="4"/>
                  </a:lnTo>
                  <a:lnTo>
                    <a:pt x="46" y="6"/>
                  </a:lnTo>
                  <a:lnTo>
                    <a:pt x="48" y="8"/>
                  </a:lnTo>
                  <a:lnTo>
                    <a:pt x="52" y="8"/>
                  </a:lnTo>
                  <a:lnTo>
                    <a:pt x="54" y="8"/>
                  </a:lnTo>
                  <a:lnTo>
                    <a:pt x="58" y="2"/>
                  </a:lnTo>
                  <a:lnTo>
                    <a:pt x="60" y="0"/>
                  </a:lnTo>
                  <a:lnTo>
                    <a:pt x="61" y="0"/>
                  </a:lnTo>
                  <a:lnTo>
                    <a:pt x="65" y="2"/>
                  </a:lnTo>
                  <a:lnTo>
                    <a:pt x="71" y="4"/>
                  </a:lnTo>
                  <a:lnTo>
                    <a:pt x="75" y="6"/>
                  </a:lnTo>
                  <a:lnTo>
                    <a:pt x="81" y="4"/>
                  </a:lnTo>
                  <a:lnTo>
                    <a:pt x="84" y="4"/>
                  </a:lnTo>
                  <a:lnTo>
                    <a:pt x="83" y="6"/>
                  </a:lnTo>
                  <a:lnTo>
                    <a:pt x="83" y="8"/>
                  </a:lnTo>
                  <a:lnTo>
                    <a:pt x="83" y="10"/>
                  </a:lnTo>
                  <a:lnTo>
                    <a:pt x="84" y="12"/>
                  </a:lnTo>
                  <a:lnTo>
                    <a:pt x="86" y="18"/>
                  </a:lnTo>
                  <a:lnTo>
                    <a:pt x="84" y="18"/>
                  </a:lnTo>
                  <a:lnTo>
                    <a:pt x="84" y="19"/>
                  </a:lnTo>
                  <a:lnTo>
                    <a:pt x="84" y="21"/>
                  </a:lnTo>
                  <a:lnTo>
                    <a:pt x="84" y="23"/>
                  </a:lnTo>
                  <a:lnTo>
                    <a:pt x="84" y="27"/>
                  </a:lnTo>
                  <a:lnTo>
                    <a:pt x="81" y="31"/>
                  </a:lnTo>
                  <a:lnTo>
                    <a:pt x="77" y="33"/>
                  </a:lnTo>
                  <a:lnTo>
                    <a:pt x="77" y="35"/>
                  </a:lnTo>
                  <a:lnTo>
                    <a:pt x="75" y="35"/>
                  </a:lnTo>
                  <a:lnTo>
                    <a:pt x="73" y="37"/>
                  </a:lnTo>
                  <a:lnTo>
                    <a:pt x="67" y="37"/>
                  </a:lnTo>
                  <a:lnTo>
                    <a:pt x="63" y="37"/>
                  </a:lnTo>
                  <a:lnTo>
                    <a:pt x="60" y="37"/>
                  </a:lnTo>
                  <a:lnTo>
                    <a:pt x="58" y="39"/>
                  </a:lnTo>
                  <a:lnTo>
                    <a:pt x="54" y="42"/>
                  </a:lnTo>
                  <a:lnTo>
                    <a:pt x="48" y="42"/>
                  </a:lnTo>
                  <a:lnTo>
                    <a:pt x="46" y="41"/>
                  </a:lnTo>
                  <a:lnTo>
                    <a:pt x="44" y="41"/>
                  </a:lnTo>
                  <a:lnTo>
                    <a:pt x="44" y="42"/>
                  </a:lnTo>
                  <a:lnTo>
                    <a:pt x="44" y="44"/>
                  </a:lnTo>
                  <a:lnTo>
                    <a:pt x="42" y="46"/>
                  </a:lnTo>
                  <a:lnTo>
                    <a:pt x="38" y="46"/>
                  </a:lnTo>
                  <a:lnTo>
                    <a:pt x="36" y="46"/>
                  </a:lnTo>
                  <a:lnTo>
                    <a:pt x="31" y="46"/>
                  </a:lnTo>
                  <a:lnTo>
                    <a:pt x="27" y="46"/>
                  </a:lnTo>
                  <a:lnTo>
                    <a:pt x="25" y="46"/>
                  </a:lnTo>
                  <a:lnTo>
                    <a:pt x="23" y="44"/>
                  </a:lnTo>
                  <a:lnTo>
                    <a:pt x="19" y="44"/>
                  </a:lnTo>
                  <a:lnTo>
                    <a:pt x="17" y="44"/>
                  </a:lnTo>
                  <a:lnTo>
                    <a:pt x="13" y="42"/>
                  </a:lnTo>
                  <a:lnTo>
                    <a:pt x="12" y="41"/>
                  </a:lnTo>
                  <a:lnTo>
                    <a:pt x="12" y="42"/>
                  </a:lnTo>
                  <a:lnTo>
                    <a:pt x="8" y="42"/>
                  </a:lnTo>
                  <a:lnTo>
                    <a:pt x="4" y="42"/>
                  </a:lnTo>
                  <a:lnTo>
                    <a:pt x="4" y="41"/>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8" name="Freeform 239"/>
            <p:cNvSpPr>
              <a:spLocks/>
            </p:cNvSpPr>
            <p:nvPr/>
          </p:nvSpPr>
          <p:spPr bwMode="gray">
            <a:xfrm>
              <a:off x="6014" y="2335"/>
              <a:ext cx="4" cy="3"/>
            </a:xfrm>
            <a:custGeom>
              <a:avLst/>
              <a:gdLst/>
              <a:ahLst/>
              <a:cxnLst>
                <a:cxn ang="0">
                  <a:pos x="0" y="0"/>
                </a:cxn>
                <a:cxn ang="0">
                  <a:pos x="0" y="4"/>
                </a:cxn>
                <a:cxn ang="0">
                  <a:pos x="4" y="4"/>
                </a:cxn>
                <a:cxn ang="0">
                  <a:pos x="4" y="2"/>
                </a:cxn>
                <a:cxn ang="0">
                  <a:pos x="0" y="0"/>
                </a:cxn>
              </a:cxnLst>
              <a:rect l="0" t="0" r="r" b="b"/>
              <a:pathLst>
                <a:path w="4" h="4">
                  <a:moveTo>
                    <a:pt x="0" y="0"/>
                  </a:moveTo>
                  <a:lnTo>
                    <a:pt x="0" y="4"/>
                  </a:lnTo>
                  <a:lnTo>
                    <a:pt x="4" y="4"/>
                  </a:lnTo>
                  <a:lnTo>
                    <a:pt x="4"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29" name="Freeform 240"/>
            <p:cNvSpPr>
              <a:spLocks/>
            </p:cNvSpPr>
            <p:nvPr/>
          </p:nvSpPr>
          <p:spPr bwMode="gray">
            <a:xfrm>
              <a:off x="6009" y="2336"/>
              <a:ext cx="3" cy="4"/>
            </a:xfrm>
            <a:custGeom>
              <a:avLst/>
              <a:gdLst/>
              <a:ahLst/>
              <a:cxnLst>
                <a:cxn ang="0">
                  <a:pos x="0" y="0"/>
                </a:cxn>
                <a:cxn ang="0">
                  <a:pos x="2" y="4"/>
                </a:cxn>
                <a:cxn ang="0">
                  <a:pos x="4" y="4"/>
                </a:cxn>
                <a:cxn ang="0">
                  <a:pos x="4" y="2"/>
                </a:cxn>
                <a:cxn ang="0">
                  <a:pos x="2" y="2"/>
                </a:cxn>
                <a:cxn ang="0">
                  <a:pos x="0" y="0"/>
                </a:cxn>
              </a:cxnLst>
              <a:rect l="0" t="0" r="r" b="b"/>
              <a:pathLst>
                <a:path w="4" h="4">
                  <a:moveTo>
                    <a:pt x="0" y="0"/>
                  </a:moveTo>
                  <a:lnTo>
                    <a:pt x="2" y="4"/>
                  </a:lnTo>
                  <a:lnTo>
                    <a:pt x="4" y="4"/>
                  </a:lnTo>
                  <a:lnTo>
                    <a:pt x="4" y="2"/>
                  </a:lnTo>
                  <a:lnTo>
                    <a:pt x="2"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0" name="Freeform 241"/>
            <p:cNvSpPr>
              <a:spLocks/>
            </p:cNvSpPr>
            <p:nvPr/>
          </p:nvSpPr>
          <p:spPr bwMode="gray">
            <a:xfrm>
              <a:off x="6004" y="2338"/>
              <a:ext cx="3" cy="4"/>
            </a:xfrm>
            <a:custGeom>
              <a:avLst/>
              <a:gdLst/>
              <a:ahLst/>
              <a:cxnLst>
                <a:cxn ang="0">
                  <a:pos x="0" y="0"/>
                </a:cxn>
                <a:cxn ang="0">
                  <a:pos x="0" y="4"/>
                </a:cxn>
                <a:cxn ang="0">
                  <a:pos x="4" y="4"/>
                </a:cxn>
                <a:cxn ang="0">
                  <a:pos x="4" y="2"/>
                </a:cxn>
                <a:cxn ang="0">
                  <a:pos x="0" y="0"/>
                </a:cxn>
              </a:cxnLst>
              <a:rect l="0" t="0" r="r" b="b"/>
              <a:pathLst>
                <a:path w="4" h="4">
                  <a:moveTo>
                    <a:pt x="0" y="0"/>
                  </a:moveTo>
                  <a:lnTo>
                    <a:pt x="0" y="4"/>
                  </a:lnTo>
                  <a:lnTo>
                    <a:pt x="4" y="4"/>
                  </a:lnTo>
                  <a:lnTo>
                    <a:pt x="4"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1" name="Freeform 242"/>
            <p:cNvSpPr>
              <a:spLocks/>
            </p:cNvSpPr>
            <p:nvPr/>
          </p:nvSpPr>
          <p:spPr bwMode="gray">
            <a:xfrm>
              <a:off x="6072" y="2366"/>
              <a:ext cx="7" cy="9"/>
            </a:xfrm>
            <a:custGeom>
              <a:avLst/>
              <a:gdLst/>
              <a:ahLst/>
              <a:cxnLst>
                <a:cxn ang="0">
                  <a:pos x="4" y="0"/>
                </a:cxn>
                <a:cxn ang="0">
                  <a:pos x="2" y="2"/>
                </a:cxn>
                <a:cxn ang="0">
                  <a:pos x="0" y="2"/>
                </a:cxn>
                <a:cxn ang="0">
                  <a:pos x="0" y="6"/>
                </a:cxn>
                <a:cxn ang="0">
                  <a:pos x="0" y="10"/>
                </a:cxn>
                <a:cxn ang="0">
                  <a:pos x="2" y="10"/>
                </a:cxn>
                <a:cxn ang="0">
                  <a:pos x="6" y="8"/>
                </a:cxn>
                <a:cxn ang="0">
                  <a:pos x="8" y="6"/>
                </a:cxn>
                <a:cxn ang="0">
                  <a:pos x="6" y="2"/>
                </a:cxn>
                <a:cxn ang="0">
                  <a:pos x="4" y="0"/>
                </a:cxn>
              </a:cxnLst>
              <a:rect l="0" t="0" r="r" b="b"/>
              <a:pathLst>
                <a:path w="8" h="10">
                  <a:moveTo>
                    <a:pt x="4" y="0"/>
                  </a:moveTo>
                  <a:lnTo>
                    <a:pt x="2" y="2"/>
                  </a:lnTo>
                  <a:lnTo>
                    <a:pt x="0" y="2"/>
                  </a:lnTo>
                  <a:lnTo>
                    <a:pt x="0" y="6"/>
                  </a:lnTo>
                  <a:lnTo>
                    <a:pt x="0" y="10"/>
                  </a:lnTo>
                  <a:lnTo>
                    <a:pt x="2" y="10"/>
                  </a:lnTo>
                  <a:lnTo>
                    <a:pt x="6" y="8"/>
                  </a:lnTo>
                  <a:lnTo>
                    <a:pt x="8" y="6"/>
                  </a:lnTo>
                  <a:lnTo>
                    <a:pt x="6"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2" name="Freeform 243"/>
            <p:cNvSpPr>
              <a:spLocks/>
            </p:cNvSpPr>
            <p:nvPr/>
          </p:nvSpPr>
          <p:spPr bwMode="gray">
            <a:xfrm>
              <a:off x="6104" y="2403"/>
              <a:ext cx="3" cy="5"/>
            </a:xfrm>
            <a:custGeom>
              <a:avLst/>
              <a:gdLst/>
              <a:ahLst/>
              <a:cxnLst>
                <a:cxn ang="0">
                  <a:pos x="2" y="0"/>
                </a:cxn>
                <a:cxn ang="0">
                  <a:pos x="0" y="2"/>
                </a:cxn>
                <a:cxn ang="0">
                  <a:pos x="0" y="4"/>
                </a:cxn>
                <a:cxn ang="0">
                  <a:pos x="2" y="6"/>
                </a:cxn>
                <a:cxn ang="0">
                  <a:pos x="4" y="6"/>
                </a:cxn>
                <a:cxn ang="0">
                  <a:pos x="4" y="2"/>
                </a:cxn>
                <a:cxn ang="0">
                  <a:pos x="2" y="0"/>
                </a:cxn>
              </a:cxnLst>
              <a:rect l="0" t="0" r="r" b="b"/>
              <a:pathLst>
                <a:path w="4" h="6">
                  <a:moveTo>
                    <a:pt x="2" y="0"/>
                  </a:moveTo>
                  <a:lnTo>
                    <a:pt x="0" y="2"/>
                  </a:lnTo>
                  <a:lnTo>
                    <a:pt x="0" y="4"/>
                  </a:lnTo>
                  <a:lnTo>
                    <a:pt x="2" y="6"/>
                  </a:lnTo>
                  <a:lnTo>
                    <a:pt x="4" y="6"/>
                  </a:lnTo>
                  <a:lnTo>
                    <a:pt x="4"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3" name="Freeform 244"/>
            <p:cNvSpPr>
              <a:spLocks/>
            </p:cNvSpPr>
            <p:nvPr/>
          </p:nvSpPr>
          <p:spPr bwMode="gray">
            <a:xfrm>
              <a:off x="5817" y="2534"/>
              <a:ext cx="1" cy="7"/>
            </a:xfrm>
            <a:custGeom>
              <a:avLst/>
              <a:gdLst/>
              <a:ahLst/>
              <a:cxnLst>
                <a:cxn ang="0">
                  <a:pos x="0" y="0"/>
                </a:cxn>
                <a:cxn ang="0">
                  <a:pos x="2" y="8"/>
                </a:cxn>
                <a:cxn ang="0">
                  <a:pos x="2" y="4"/>
                </a:cxn>
                <a:cxn ang="0">
                  <a:pos x="0" y="0"/>
                </a:cxn>
              </a:cxnLst>
              <a:rect l="0" t="0" r="r" b="b"/>
              <a:pathLst>
                <a:path w="2" h="8">
                  <a:moveTo>
                    <a:pt x="0" y="0"/>
                  </a:moveTo>
                  <a:lnTo>
                    <a:pt x="2" y="8"/>
                  </a:lnTo>
                  <a:lnTo>
                    <a:pt x="2" y="4"/>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4" name="Freeform 245"/>
            <p:cNvSpPr>
              <a:spLocks/>
            </p:cNvSpPr>
            <p:nvPr/>
          </p:nvSpPr>
          <p:spPr bwMode="gray">
            <a:xfrm>
              <a:off x="6083" y="2606"/>
              <a:ext cx="4" cy="9"/>
            </a:xfrm>
            <a:custGeom>
              <a:avLst/>
              <a:gdLst/>
              <a:ahLst/>
              <a:cxnLst>
                <a:cxn ang="0">
                  <a:pos x="0" y="0"/>
                </a:cxn>
                <a:cxn ang="0">
                  <a:pos x="2" y="2"/>
                </a:cxn>
                <a:cxn ang="0">
                  <a:pos x="4" y="7"/>
                </a:cxn>
                <a:cxn ang="0">
                  <a:pos x="4" y="9"/>
                </a:cxn>
                <a:cxn ang="0">
                  <a:pos x="4" y="9"/>
                </a:cxn>
                <a:cxn ang="0">
                  <a:pos x="4" y="11"/>
                </a:cxn>
                <a:cxn ang="0">
                  <a:pos x="2" y="9"/>
                </a:cxn>
                <a:cxn ang="0">
                  <a:pos x="0" y="3"/>
                </a:cxn>
                <a:cxn ang="0">
                  <a:pos x="0" y="0"/>
                </a:cxn>
              </a:cxnLst>
              <a:rect l="0" t="0" r="r" b="b"/>
              <a:pathLst>
                <a:path w="4" h="11">
                  <a:moveTo>
                    <a:pt x="0" y="0"/>
                  </a:moveTo>
                  <a:lnTo>
                    <a:pt x="2" y="2"/>
                  </a:lnTo>
                  <a:lnTo>
                    <a:pt x="4" y="7"/>
                  </a:lnTo>
                  <a:lnTo>
                    <a:pt x="4" y="9"/>
                  </a:lnTo>
                  <a:lnTo>
                    <a:pt x="4" y="9"/>
                  </a:lnTo>
                  <a:lnTo>
                    <a:pt x="4" y="11"/>
                  </a:lnTo>
                  <a:lnTo>
                    <a:pt x="2" y="9"/>
                  </a:lnTo>
                  <a:lnTo>
                    <a:pt x="0" y="3"/>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5" name="Freeform 246"/>
            <p:cNvSpPr>
              <a:spLocks/>
            </p:cNvSpPr>
            <p:nvPr/>
          </p:nvSpPr>
          <p:spPr bwMode="gray">
            <a:xfrm>
              <a:off x="6065" y="2610"/>
              <a:ext cx="3" cy="12"/>
            </a:xfrm>
            <a:custGeom>
              <a:avLst/>
              <a:gdLst/>
              <a:ahLst/>
              <a:cxnLst>
                <a:cxn ang="0">
                  <a:pos x="0" y="0"/>
                </a:cxn>
                <a:cxn ang="0">
                  <a:pos x="2" y="4"/>
                </a:cxn>
                <a:cxn ang="0">
                  <a:pos x="4" y="10"/>
                </a:cxn>
                <a:cxn ang="0">
                  <a:pos x="4" y="12"/>
                </a:cxn>
                <a:cxn ang="0">
                  <a:pos x="4" y="14"/>
                </a:cxn>
                <a:cxn ang="0">
                  <a:pos x="2" y="14"/>
                </a:cxn>
                <a:cxn ang="0">
                  <a:pos x="0" y="14"/>
                </a:cxn>
                <a:cxn ang="0">
                  <a:pos x="0" y="6"/>
                </a:cxn>
                <a:cxn ang="0">
                  <a:pos x="0" y="0"/>
                </a:cxn>
              </a:cxnLst>
              <a:rect l="0" t="0" r="r" b="b"/>
              <a:pathLst>
                <a:path w="4" h="14">
                  <a:moveTo>
                    <a:pt x="0" y="0"/>
                  </a:moveTo>
                  <a:lnTo>
                    <a:pt x="2" y="4"/>
                  </a:lnTo>
                  <a:lnTo>
                    <a:pt x="4" y="10"/>
                  </a:lnTo>
                  <a:lnTo>
                    <a:pt x="4" y="12"/>
                  </a:lnTo>
                  <a:lnTo>
                    <a:pt x="4" y="14"/>
                  </a:lnTo>
                  <a:lnTo>
                    <a:pt x="2" y="14"/>
                  </a:lnTo>
                  <a:lnTo>
                    <a:pt x="0" y="14"/>
                  </a:lnTo>
                  <a:lnTo>
                    <a:pt x="0" y="6"/>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6" name="Freeform 247"/>
            <p:cNvSpPr>
              <a:spLocks/>
            </p:cNvSpPr>
            <p:nvPr/>
          </p:nvSpPr>
          <p:spPr bwMode="gray">
            <a:xfrm>
              <a:off x="6058" y="2612"/>
              <a:ext cx="2" cy="3"/>
            </a:xfrm>
            <a:custGeom>
              <a:avLst/>
              <a:gdLst/>
              <a:ahLst/>
              <a:cxnLst>
                <a:cxn ang="0">
                  <a:pos x="2" y="0"/>
                </a:cxn>
                <a:cxn ang="0">
                  <a:pos x="2" y="2"/>
                </a:cxn>
                <a:cxn ang="0">
                  <a:pos x="0" y="4"/>
                </a:cxn>
                <a:cxn ang="0">
                  <a:pos x="0" y="2"/>
                </a:cxn>
                <a:cxn ang="0">
                  <a:pos x="2" y="0"/>
                </a:cxn>
              </a:cxnLst>
              <a:rect l="0" t="0" r="r" b="b"/>
              <a:pathLst>
                <a:path w="2" h="4">
                  <a:moveTo>
                    <a:pt x="2" y="0"/>
                  </a:moveTo>
                  <a:lnTo>
                    <a:pt x="2" y="2"/>
                  </a:lnTo>
                  <a:lnTo>
                    <a:pt x="0" y="4"/>
                  </a:lnTo>
                  <a:lnTo>
                    <a:pt x="0"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7" name="Freeform 248"/>
            <p:cNvSpPr>
              <a:spLocks/>
            </p:cNvSpPr>
            <p:nvPr/>
          </p:nvSpPr>
          <p:spPr bwMode="gray">
            <a:xfrm>
              <a:off x="6079" y="2678"/>
              <a:ext cx="8" cy="5"/>
            </a:xfrm>
            <a:custGeom>
              <a:avLst/>
              <a:gdLst/>
              <a:ahLst/>
              <a:cxnLst>
                <a:cxn ang="0">
                  <a:pos x="2" y="0"/>
                </a:cxn>
                <a:cxn ang="0">
                  <a:pos x="0" y="6"/>
                </a:cxn>
                <a:cxn ang="0">
                  <a:pos x="5" y="4"/>
                </a:cxn>
                <a:cxn ang="0">
                  <a:pos x="9" y="4"/>
                </a:cxn>
                <a:cxn ang="0">
                  <a:pos x="9" y="2"/>
                </a:cxn>
                <a:cxn ang="0">
                  <a:pos x="2" y="0"/>
                </a:cxn>
              </a:cxnLst>
              <a:rect l="0" t="0" r="r" b="b"/>
              <a:pathLst>
                <a:path w="9" h="6">
                  <a:moveTo>
                    <a:pt x="2" y="0"/>
                  </a:moveTo>
                  <a:lnTo>
                    <a:pt x="0" y="6"/>
                  </a:lnTo>
                  <a:lnTo>
                    <a:pt x="5" y="4"/>
                  </a:lnTo>
                  <a:lnTo>
                    <a:pt x="9" y="4"/>
                  </a:lnTo>
                  <a:lnTo>
                    <a:pt x="9"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8" name="Freeform 249"/>
            <p:cNvSpPr>
              <a:spLocks/>
            </p:cNvSpPr>
            <p:nvPr/>
          </p:nvSpPr>
          <p:spPr bwMode="gray">
            <a:xfrm>
              <a:off x="6148" y="2741"/>
              <a:ext cx="3" cy="7"/>
            </a:xfrm>
            <a:custGeom>
              <a:avLst/>
              <a:gdLst/>
              <a:ahLst/>
              <a:cxnLst>
                <a:cxn ang="0">
                  <a:pos x="0" y="0"/>
                </a:cxn>
                <a:cxn ang="0">
                  <a:pos x="0" y="4"/>
                </a:cxn>
                <a:cxn ang="0">
                  <a:pos x="2" y="8"/>
                </a:cxn>
                <a:cxn ang="0">
                  <a:pos x="2" y="6"/>
                </a:cxn>
                <a:cxn ang="0">
                  <a:pos x="4" y="2"/>
                </a:cxn>
                <a:cxn ang="0">
                  <a:pos x="4" y="2"/>
                </a:cxn>
                <a:cxn ang="0">
                  <a:pos x="4" y="0"/>
                </a:cxn>
                <a:cxn ang="0">
                  <a:pos x="2" y="0"/>
                </a:cxn>
                <a:cxn ang="0">
                  <a:pos x="0" y="0"/>
                </a:cxn>
              </a:cxnLst>
              <a:rect l="0" t="0" r="r" b="b"/>
              <a:pathLst>
                <a:path w="4" h="8">
                  <a:moveTo>
                    <a:pt x="0" y="0"/>
                  </a:moveTo>
                  <a:lnTo>
                    <a:pt x="0" y="4"/>
                  </a:lnTo>
                  <a:lnTo>
                    <a:pt x="2" y="8"/>
                  </a:lnTo>
                  <a:lnTo>
                    <a:pt x="2" y="6"/>
                  </a:lnTo>
                  <a:lnTo>
                    <a:pt x="4" y="2"/>
                  </a:lnTo>
                  <a:lnTo>
                    <a:pt x="4" y="2"/>
                  </a:lnTo>
                  <a:lnTo>
                    <a:pt x="4" y="0"/>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39" name="Freeform 250"/>
            <p:cNvSpPr>
              <a:spLocks/>
            </p:cNvSpPr>
            <p:nvPr/>
          </p:nvSpPr>
          <p:spPr bwMode="gray">
            <a:xfrm>
              <a:off x="6194" y="2745"/>
              <a:ext cx="5" cy="7"/>
            </a:xfrm>
            <a:custGeom>
              <a:avLst/>
              <a:gdLst/>
              <a:ahLst/>
              <a:cxnLst>
                <a:cxn ang="0">
                  <a:pos x="0" y="0"/>
                </a:cxn>
                <a:cxn ang="0">
                  <a:pos x="2" y="4"/>
                </a:cxn>
                <a:cxn ang="0">
                  <a:pos x="2" y="8"/>
                </a:cxn>
                <a:cxn ang="0">
                  <a:pos x="6" y="8"/>
                </a:cxn>
                <a:cxn ang="0">
                  <a:pos x="6" y="6"/>
                </a:cxn>
                <a:cxn ang="0">
                  <a:pos x="4" y="4"/>
                </a:cxn>
                <a:cxn ang="0">
                  <a:pos x="0" y="0"/>
                </a:cxn>
              </a:cxnLst>
              <a:rect l="0" t="0" r="r" b="b"/>
              <a:pathLst>
                <a:path w="6" h="8">
                  <a:moveTo>
                    <a:pt x="0" y="0"/>
                  </a:moveTo>
                  <a:lnTo>
                    <a:pt x="2" y="4"/>
                  </a:lnTo>
                  <a:lnTo>
                    <a:pt x="2" y="8"/>
                  </a:lnTo>
                  <a:lnTo>
                    <a:pt x="6" y="8"/>
                  </a:lnTo>
                  <a:lnTo>
                    <a:pt x="6" y="6"/>
                  </a:lnTo>
                  <a:lnTo>
                    <a:pt x="4" y="4"/>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0" name="Freeform 251"/>
            <p:cNvSpPr>
              <a:spLocks/>
            </p:cNvSpPr>
            <p:nvPr/>
          </p:nvSpPr>
          <p:spPr bwMode="gray">
            <a:xfrm>
              <a:off x="6157" y="2756"/>
              <a:ext cx="42" cy="46"/>
            </a:xfrm>
            <a:custGeom>
              <a:avLst/>
              <a:gdLst/>
              <a:ahLst/>
              <a:cxnLst>
                <a:cxn ang="0">
                  <a:pos x="2" y="0"/>
                </a:cxn>
                <a:cxn ang="0">
                  <a:pos x="2" y="4"/>
                </a:cxn>
                <a:cxn ang="0">
                  <a:pos x="0" y="6"/>
                </a:cxn>
                <a:cxn ang="0">
                  <a:pos x="6" y="16"/>
                </a:cxn>
                <a:cxn ang="0">
                  <a:pos x="10" y="25"/>
                </a:cxn>
                <a:cxn ang="0">
                  <a:pos x="13" y="27"/>
                </a:cxn>
                <a:cxn ang="0">
                  <a:pos x="15" y="27"/>
                </a:cxn>
                <a:cxn ang="0">
                  <a:pos x="13" y="31"/>
                </a:cxn>
                <a:cxn ang="0">
                  <a:pos x="11" y="33"/>
                </a:cxn>
                <a:cxn ang="0">
                  <a:pos x="11" y="35"/>
                </a:cxn>
                <a:cxn ang="0">
                  <a:pos x="13" y="39"/>
                </a:cxn>
                <a:cxn ang="0">
                  <a:pos x="17" y="43"/>
                </a:cxn>
                <a:cxn ang="0">
                  <a:pos x="21" y="46"/>
                </a:cxn>
                <a:cxn ang="0">
                  <a:pos x="21" y="50"/>
                </a:cxn>
                <a:cxn ang="0">
                  <a:pos x="25" y="52"/>
                </a:cxn>
                <a:cxn ang="0">
                  <a:pos x="29" y="52"/>
                </a:cxn>
                <a:cxn ang="0">
                  <a:pos x="31" y="52"/>
                </a:cxn>
                <a:cxn ang="0">
                  <a:pos x="33" y="50"/>
                </a:cxn>
                <a:cxn ang="0">
                  <a:pos x="34" y="46"/>
                </a:cxn>
                <a:cxn ang="0">
                  <a:pos x="36" y="41"/>
                </a:cxn>
                <a:cxn ang="0">
                  <a:pos x="38" y="43"/>
                </a:cxn>
                <a:cxn ang="0">
                  <a:pos x="40" y="45"/>
                </a:cxn>
                <a:cxn ang="0">
                  <a:pos x="42" y="46"/>
                </a:cxn>
                <a:cxn ang="0">
                  <a:pos x="44" y="45"/>
                </a:cxn>
                <a:cxn ang="0">
                  <a:pos x="44" y="41"/>
                </a:cxn>
                <a:cxn ang="0">
                  <a:pos x="44" y="39"/>
                </a:cxn>
                <a:cxn ang="0">
                  <a:pos x="42" y="33"/>
                </a:cxn>
                <a:cxn ang="0">
                  <a:pos x="44" y="31"/>
                </a:cxn>
                <a:cxn ang="0">
                  <a:pos x="44" y="25"/>
                </a:cxn>
                <a:cxn ang="0">
                  <a:pos x="48" y="25"/>
                </a:cxn>
                <a:cxn ang="0">
                  <a:pos x="48" y="16"/>
                </a:cxn>
                <a:cxn ang="0">
                  <a:pos x="46" y="4"/>
                </a:cxn>
                <a:cxn ang="0">
                  <a:pos x="40" y="8"/>
                </a:cxn>
                <a:cxn ang="0">
                  <a:pos x="34" y="8"/>
                </a:cxn>
                <a:cxn ang="0">
                  <a:pos x="29" y="8"/>
                </a:cxn>
                <a:cxn ang="0">
                  <a:pos x="23" y="8"/>
                </a:cxn>
                <a:cxn ang="0">
                  <a:pos x="13" y="4"/>
                </a:cxn>
                <a:cxn ang="0">
                  <a:pos x="2" y="0"/>
                </a:cxn>
              </a:cxnLst>
              <a:rect l="0" t="0" r="r" b="b"/>
              <a:pathLst>
                <a:path w="48" h="52">
                  <a:moveTo>
                    <a:pt x="2" y="0"/>
                  </a:moveTo>
                  <a:lnTo>
                    <a:pt x="2" y="4"/>
                  </a:lnTo>
                  <a:lnTo>
                    <a:pt x="0" y="6"/>
                  </a:lnTo>
                  <a:lnTo>
                    <a:pt x="6" y="16"/>
                  </a:lnTo>
                  <a:lnTo>
                    <a:pt x="10" y="25"/>
                  </a:lnTo>
                  <a:lnTo>
                    <a:pt x="13" y="27"/>
                  </a:lnTo>
                  <a:lnTo>
                    <a:pt x="15" y="27"/>
                  </a:lnTo>
                  <a:lnTo>
                    <a:pt x="13" y="31"/>
                  </a:lnTo>
                  <a:lnTo>
                    <a:pt x="11" y="33"/>
                  </a:lnTo>
                  <a:lnTo>
                    <a:pt x="11" y="35"/>
                  </a:lnTo>
                  <a:lnTo>
                    <a:pt x="13" y="39"/>
                  </a:lnTo>
                  <a:lnTo>
                    <a:pt x="17" y="43"/>
                  </a:lnTo>
                  <a:lnTo>
                    <a:pt x="21" y="46"/>
                  </a:lnTo>
                  <a:lnTo>
                    <a:pt x="21" y="50"/>
                  </a:lnTo>
                  <a:lnTo>
                    <a:pt x="25" y="52"/>
                  </a:lnTo>
                  <a:lnTo>
                    <a:pt x="29" y="52"/>
                  </a:lnTo>
                  <a:lnTo>
                    <a:pt x="31" y="52"/>
                  </a:lnTo>
                  <a:lnTo>
                    <a:pt x="33" y="50"/>
                  </a:lnTo>
                  <a:lnTo>
                    <a:pt x="34" y="46"/>
                  </a:lnTo>
                  <a:lnTo>
                    <a:pt x="36" y="41"/>
                  </a:lnTo>
                  <a:lnTo>
                    <a:pt x="38" y="43"/>
                  </a:lnTo>
                  <a:lnTo>
                    <a:pt x="40" y="45"/>
                  </a:lnTo>
                  <a:lnTo>
                    <a:pt x="42" y="46"/>
                  </a:lnTo>
                  <a:lnTo>
                    <a:pt x="44" y="45"/>
                  </a:lnTo>
                  <a:lnTo>
                    <a:pt x="44" y="41"/>
                  </a:lnTo>
                  <a:lnTo>
                    <a:pt x="44" y="39"/>
                  </a:lnTo>
                  <a:lnTo>
                    <a:pt x="42" y="33"/>
                  </a:lnTo>
                  <a:lnTo>
                    <a:pt x="44" y="31"/>
                  </a:lnTo>
                  <a:lnTo>
                    <a:pt x="44" y="25"/>
                  </a:lnTo>
                  <a:lnTo>
                    <a:pt x="48" y="25"/>
                  </a:lnTo>
                  <a:lnTo>
                    <a:pt x="48" y="16"/>
                  </a:lnTo>
                  <a:lnTo>
                    <a:pt x="46" y="4"/>
                  </a:lnTo>
                  <a:lnTo>
                    <a:pt x="40" y="8"/>
                  </a:lnTo>
                  <a:lnTo>
                    <a:pt x="34" y="8"/>
                  </a:lnTo>
                  <a:lnTo>
                    <a:pt x="29" y="8"/>
                  </a:lnTo>
                  <a:lnTo>
                    <a:pt x="23" y="8"/>
                  </a:lnTo>
                  <a:lnTo>
                    <a:pt x="13" y="4"/>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1" name="Freeform 252"/>
            <p:cNvSpPr>
              <a:spLocks/>
            </p:cNvSpPr>
            <p:nvPr/>
          </p:nvSpPr>
          <p:spPr bwMode="gray">
            <a:xfrm>
              <a:off x="5817" y="2330"/>
              <a:ext cx="440" cy="404"/>
            </a:xfrm>
            <a:custGeom>
              <a:avLst/>
              <a:gdLst/>
              <a:ahLst/>
              <a:cxnLst>
                <a:cxn ang="0">
                  <a:pos x="29" y="309"/>
                </a:cxn>
                <a:cxn ang="0">
                  <a:pos x="23" y="362"/>
                </a:cxn>
                <a:cxn ang="0">
                  <a:pos x="54" y="380"/>
                </a:cxn>
                <a:cxn ang="0">
                  <a:pos x="77" y="362"/>
                </a:cxn>
                <a:cxn ang="0">
                  <a:pos x="119" y="359"/>
                </a:cxn>
                <a:cxn ang="0">
                  <a:pos x="150" y="341"/>
                </a:cxn>
                <a:cxn ang="0">
                  <a:pos x="180" y="334"/>
                </a:cxn>
                <a:cxn ang="0">
                  <a:pos x="253" y="334"/>
                </a:cxn>
                <a:cxn ang="0">
                  <a:pos x="257" y="345"/>
                </a:cxn>
                <a:cxn ang="0">
                  <a:pos x="278" y="372"/>
                </a:cxn>
                <a:cxn ang="0">
                  <a:pos x="305" y="349"/>
                </a:cxn>
                <a:cxn ang="0">
                  <a:pos x="292" y="380"/>
                </a:cxn>
                <a:cxn ang="0">
                  <a:pos x="307" y="368"/>
                </a:cxn>
                <a:cxn ang="0">
                  <a:pos x="323" y="389"/>
                </a:cxn>
                <a:cxn ang="0">
                  <a:pos x="351" y="441"/>
                </a:cxn>
                <a:cxn ang="0">
                  <a:pos x="378" y="449"/>
                </a:cxn>
                <a:cxn ang="0">
                  <a:pos x="394" y="433"/>
                </a:cxn>
                <a:cxn ang="0">
                  <a:pos x="401" y="449"/>
                </a:cxn>
                <a:cxn ang="0">
                  <a:pos x="424" y="441"/>
                </a:cxn>
                <a:cxn ang="0">
                  <a:pos x="451" y="418"/>
                </a:cxn>
                <a:cxn ang="0">
                  <a:pos x="466" y="362"/>
                </a:cxn>
                <a:cxn ang="0">
                  <a:pos x="486" y="337"/>
                </a:cxn>
                <a:cxn ang="0">
                  <a:pos x="491" y="311"/>
                </a:cxn>
                <a:cxn ang="0">
                  <a:pos x="491" y="265"/>
                </a:cxn>
                <a:cxn ang="0">
                  <a:pos x="466" y="201"/>
                </a:cxn>
                <a:cxn ang="0">
                  <a:pos x="443" y="151"/>
                </a:cxn>
                <a:cxn ang="0">
                  <a:pos x="409" y="109"/>
                </a:cxn>
                <a:cxn ang="0">
                  <a:pos x="394" y="55"/>
                </a:cxn>
                <a:cxn ang="0">
                  <a:pos x="380" y="53"/>
                </a:cxn>
                <a:cxn ang="0">
                  <a:pos x="355" y="19"/>
                </a:cxn>
                <a:cxn ang="0">
                  <a:pos x="347" y="86"/>
                </a:cxn>
                <a:cxn ang="0">
                  <a:pos x="330" y="103"/>
                </a:cxn>
                <a:cxn ang="0">
                  <a:pos x="290" y="73"/>
                </a:cxn>
                <a:cxn ang="0">
                  <a:pos x="282" y="44"/>
                </a:cxn>
                <a:cxn ang="0">
                  <a:pos x="288" y="30"/>
                </a:cxn>
                <a:cxn ang="0">
                  <a:pos x="280" y="15"/>
                </a:cxn>
                <a:cxn ang="0">
                  <a:pos x="248" y="11"/>
                </a:cxn>
                <a:cxn ang="0">
                  <a:pos x="234" y="7"/>
                </a:cxn>
                <a:cxn ang="0">
                  <a:pos x="232" y="21"/>
                </a:cxn>
                <a:cxn ang="0">
                  <a:pos x="213" y="34"/>
                </a:cxn>
                <a:cxn ang="0">
                  <a:pos x="204" y="55"/>
                </a:cxn>
                <a:cxn ang="0">
                  <a:pos x="188" y="61"/>
                </a:cxn>
                <a:cxn ang="0">
                  <a:pos x="177" y="42"/>
                </a:cxn>
                <a:cxn ang="0">
                  <a:pos x="156" y="52"/>
                </a:cxn>
                <a:cxn ang="0">
                  <a:pos x="152" y="67"/>
                </a:cxn>
                <a:cxn ang="0">
                  <a:pos x="140" y="76"/>
                </a:cxn>
                <a:cxn ang="0">
                  <a:pos x="133" y="90"/>
                </a:cxn>
                <a:cxn ang="0">
                  <a:pos x="121" y="84"/>
                </a:cxn>
                <a:cxn ang="0">
                  <a:pos x="104" y="123"/>
                </a:cxn>
                <a:cxn ang="0">
                  <a:pos x="67" y="144"/>
                </a:cxn>
                <a:cxn ang="0">
                  <a:pos x="40" y="151"/>
                </a:cxn>
                <a:cxn ang="0">
                  <a:pos x="10" y="174"/>
                </a:cxn>
                <a:cxn ang="0">
                  <a:pos x="4" y="199"/>
                </a:cxn>
                <a:cxn ang="0">
                  <a:pos x="12" y="236"/>
                </a:cxn>
                <a:cxn ang="0">
                  <a:pos x="12" y="242"/>
                </a:cxn>
                <a:cxn ang="0">
                  <a:pos x="14" y="261"/>
                </a:cxn>
              </a:cxnLst>
              <a:rect l="0" t="0" r="r" b="b"/>
              <a:pathLst>
                <a:path w="497" h="456">
                  <a:moveTo>
                    <a:pt x="21" y="272"/>
                  </a:moveTo>
                  <a:lnTo>
                    <a:pt x="21" y="276"/>
                  </a:lnTo>
                  <a:lnTo>
                    <a:pt x="19" y="278"/>
                  </a:lnTo>
                  <a:lnTo>
                    <a:pt x="23" y="284"/>
                  </a:lnTo>
                  <a:lnTo>
                    <a:pt x="25" y="289"/>
                  </a:lnTo>
                  <a:lnTo>
                    <a:pt x="25" y="297"/>
                  </a:lnTo>
                  <a:lnTo>
                    <a:pt x="25" y="307"/>
                  </a:lnTo>
                  <a:lnTo>
                    <a:pt x="29" y="309"/>
                  </a:lnTo>
                  <a:lnTo>
                    <a:pt x="31" y="318"/>
                  </a:lnTo>
                  <a:lnTo>
                    <a:pt x="31" y="326"/>
                  </a:lnTo>
                  <a:lnTo>
                    <a:pt x="33" y="326"/>
                  </a:lnTo>
                  <a:lnTo>
                    <a:pt x="33" y="341"/>
                  </a:lnTo>
                  <a:lnTo>
                    <a:pt x="31" y="359"/>
                  </a:lnTo>
                  <a:lnTo>
                    <a:pt x="25" y="359"/>
                  </a:lnTo>
                  <a:lnTo>
                    <a:pt x="21" y="359"/>
                  </a:lnTo>
                  <a:lnTo>
                    <a:pt x="23" y="362"/>
                  </a:lnTo>
                  <a:lnTo>
                    <a:pt x="25" y="366"/>
                  </a:lnTo>
                  <a:lnTo>
                    <a:pt x="31" y="368"/>
                  </a:lnTo>
                  <a:lnTo>
                    <a:pt x="35" y="370"/>
                  </a:lnTo>
                  <a:lnTo>
                    <a:pt x="35" y="374"/>
                  </a:lnTo>
                  <a:lnTo>
                    <a:pt x="37" y="376"/>
                  </a:lnTo>
                  <a:lnTo>
                    <a:pt x="42" y="378"/>
                  </a:lnTo>
                  <a:lnTo>
                    <a:pt x="48" y="376"/>
                  </a:lnTo>
                  <a:lnTo>
                    <a:pt x="54" y="380"/>
                  </a:lnTo>
                  <a:lnTo>
                    <a:pt x="60" y="380"/>
                  </a:lnTo>
                  <a:lnTo>
                    <a:pt x="63" y="376"/>
                  </a:lnTo>
                  <a:lnTo>
                    <a:pt x="67" y="372"/>
                  </a:lnTo>
                  <a:lnTo>
                    <a:pt x="69" y="366"/>
                  </a:lnTo>
                  <a:lnTo>
                    <a:pt x="73" y="370"/>
                  </a:lnTo>
                  <a:lnTo>
                    <a:pt x="77" y="372"/>
                  </a:lnTo>
                  <a:lnTo>
                    <a:pt x="77" y="368"/>
                  </a:lnTo>
                  <a:lnTo>
                    <a:pt x="77" y="362"/>
                  </a:lnTo>
                  <a:lnTo>
                    <a:pt x="81" y="364"/>
                  </a:lnTo>
                  <a:lnTo>
                    <a:pt x="85" y="364"/>
                  </a:lnTo>
                  <a:lnTo>
                    <a:pt x="96" y="362"/>
                  </a:lnTo>
                  <a:lnTo>
                    <a:pt x="108" y="359"/>
                  </a:lnTo>
                  <a:lnTo>
                    <a:pt x="109" y="360"/>
                  </a:lnTo>
                  <a:lnTo>
                    <a:pt x="111" y="362"/>
                  </a:lnTo>
                  <a:lnTo>
                    <a:pt x="115" y="360"/>
                  </a:lnTo>
                  <a:lnTo>
                    <a:pt x="119" y="359"/>
                  </a:lnTo>
                  <a:lnTo>
                    <a:pt x="123" y="360"/>
                  </a:lnTo>
                  <a:lnTo>
                    <a:pt x="129" y="360"/>
                  </a:lnTo>
                  <a:lnTo>
                    <a:pt x="133" y="355"/>
                  </a:lnTo>
                  <a:lnTo>
                    <a:pt x="136" y="347"/>
                  </a:lnTo>
                  <a:lnTo>
                    <a:pt x="142" y="347"/>
                  </a:lnTo>
                  <a:lnTo>
                    <a:pt x="146" y="347"/>
                  </a:lnTo>
                  <a:lnTo>
                    <a:pt x="146" y="343"/>
                  </a:lnTo>
                  <a:lnTo>
                    <a:pt x="150" y="341"/>
                  </a:lnTo>
                  <a:lnTo>
                    <a:pt x="154" y="341"/>
                  </a:lnTo>
                  <a:lnTo>
                    <a:pt x="154" y="339"/>
                  </a:lnTo>
                  <a:lnTo>
                    <a:pt x="156" y="336"/>
                  </a:lnTo>
                  <a:lnTo>
                    <a:pt x="157" y="336"/>
                  </a:lnTo>
                  <a:lnTo>
                    <a:pt x="157" y="334"/>
                  </a:lnTo>
                  <a:lnTo>
                    <a:pt x="163" y="334"/>
                  </a:lnTo>
                  <a:lnTo>
                    <a:pt x="169" y="336"/>
                  </a:lnTo>
                  <a:lnTo>
                    <a:pt x="180" y="334"/>
                  </a:lnTo>
                  <a:lnTo>
                    <a:pt x="198" y="328"/>
                  </a:lnTo>
                  <a:lnTo>
                    <a:pt x="213" y="322"/>
                  </a:lnTo>
                  <a:lnTo>
                    <a:pt x="227" y="322"/>
                  </a:lnTo>
                  <a:lnTo>
                    <a:pt x="230" y="328"/>
                  </a:lnTo>
                  <a:lnTo>
                    <a:pt x="234" y="332"/>
                  </a:lnTo>
                  <a:lnTo>
                    <a:pt x="244" y="332"/>
                  </a:lnTo>
                  <a:lnTo>
                    <a:pt x="253" y="332"/>
                  </a:lnTo>
                  <a:lnTo>
                    <a:pt x="253" y="334"/>
                  </a:lnTo>
                  <a:lnTo>
                    <a:pt x="255" y="337"/>
                  </a:lnTo>
                  <a:lnTo>
                    <a:pt x="253" y="339"/>
                  </a:lnTo>
                  <a:lnTo>
                    <a:pt x="257" y="339"/>
                  </a:lnTo>
                  <a:lnTo>
                    <a:pt x="259" y="339"/>
                  </a:lnTo>
                  <a:lnTo>
                    <a:pt x="261" y="341"/>
                  </a:lnTo>
                  <a:lnTo>
                    <a:pt x="259" y="343"/>
                  </a:lnTo>
                  <a:lnTo>
                    <a:pt x="259" y="345"/>
                  </a:lnTo>
                  <a:lnTo>
                    <a:pt x="257" y="345"/>
                  </a:lnTo>
                  <a:lnTo>
                    <a:pt x="259" y="347"/>
                  </a:lnTo>
                  <a:lnTo>
                    <a:pt x="259" y="349"/>
                  </a:lnTo>
                  <a:lnTo>
                    <a:pt x="265" y="351"/>
                  </a:lnTo>
                  <a:lnTo>
                    <a:pt x="269" y="351"/>
                  </a:lnTo>
                  <a:lnTo>
                    <a:pt x="269" y="360"/>
                  </a:lnTo>
                  <a:lnTo>
                    <a:pt x="273" y="370"/>
                  </a:lnTo>
                  <a:lnTo>
                    <a:pt x="275" y="370"/>
                  </a:lnTo>
                  <a:lnTo>
                    <a:pt x="278" y="372"/>
                  </a:lnTo>
                  <a:lnTo>
                    <a:pt x="284" y="364"/>
                  </a:lnTo>
                  <a:lnTo>
                    <a:pt x="290" y="357"/>
                  </a:lnTo>
                  <a:lnTo>
                    <a:pt x="294" y="357"/>
                  </a:lnTo>
                  <a:lnTo>
                    <a:pt x="296" y="357"/>
                  </a:lnTo>
                  <a:lnTo>
                    <a:pt x="299" y="351"/>
                  </a:lnTo>
                  <a:lnTo>
                    <a:pt x="301" y="347"/>
                  </a:lnTo>
                  <a:lnTo>
                    <a:pt x="303" y="347"/>
                  </a:lnTo>
                  <a:lnTo>
                    <a:pt x="305" y="349"/>
                  </a:lnTo>
                  <a:lnTo>
                    <a:pt x="303" y="353"/>
                  </a:lnTo>
                  <a:lnTo>
                    <a:pt x="303" y="357"/>
                  </a:lnTo>
                  <a:lnTo>
                    <a:pt x="299" y="364"/>
                  </a:lnTo>
                  <a:lnTo>
                    <a:pt x="298" y="368"/>
                  </a:lnTo>
                  <a:lnTo>
                    <a:pt x="299" y="374"/>
                  </a:lnTo>
                  <a:lnTo>
                    <a:pt x="299" y="378"/>
                  </a:lnTo>
                  <a:lnTo>
                    <a:pt x="296" y="380"/>
                  </a:lnTo>
                  <a:lnTo>
                    <a:pt x="292" y="380"/>
                  </a:lnTo>
                  <a:lnTo>
                    <a:pt x="292" y="384"/>
                  </a:lnTo>
                  <a:lnTo>
                    <a:pt x="294" y="384"/>
                  </a:lnTo>
                  <a:lnTo>
                    <a:pt x="296" y="382"/>
                  </a:lnTo>
                  <a:lnTo>
                    <a:pt x="301" y="380"/>
                  </a:lnTo>
                  <a:lnTo>
                    <a:pt x="303" y="378"/>
                  </a:lnTo>
                  <a:lnTo>
                    <a:pt x="303" y="374"/>
                  </a:lnTo>
                  <a:lnTo>
                    <a:pt x="303" y="368"/>
                  </a:lnTo>
                  <a:lnTo>
                    <a:pt x="307" y="368"/>
                  </a:lnTo>
                  <a:lnTo>
                    <a:pt x="309" y="368"/>
                  </a:lnTo>
                  <a:lnTo>
                    <a:pt x="307" y="370"/>
                  </a:lnTo>
                  <a:lnTo>
                    <a:pt x="307" y="372"/>
                  </a:lnTo>
                  <a:lnTo>
                    <a:pt x="311" y="380"/>
                  </a:lnTo>
                  <a:lnTo>
                    <a:pt x="313" y="387"/>
                  </a:lnTo>
                  <a:lnTo>
                    <a:pt x="311" y="393"/>
                  </a:lnTo>
                  <a:lnTo>
                    <a:pt x="317" y="391"/>
                  </a:lnTo>
                  <a:lnTo>
                    <a:pt x="323" y="389"/>
                  </a:lnTo>
                  <a:lnTo>
                    <a:pt x="326" y="407"/>
                  </a:lnTo>
                  <a:lnTo>
                    <a:pt x="328" y="424"/>
                  </a:lnTo>
                  <a:lnTo>
                    <a:pt x="332" y="426"/>
                  </a:lnTo>
                  <a:lnTo>
                    <a:pt x="336" y="428"/>
                  </a:lnTo>
                  <a:lnTo>
                    <a:pt x="338" y="431"/>
                  </a:lnTo>
                  <a:lnTo>
                    <a:pt x="340" y="435"/>
                  </a:lnTo>
                  <a:lnTo>
                    <a:pt x="346" y="439"/>
                  </a:lnTo>
                  <a:lnTo>
                    <a:pt x="351" y="441"/>
                  </a:lnTo>
                  <a:lnTo>
                    <a:pt x="353" y="439"/>
                  </a:lnTo>
                  <a:lnTo>
                    <a:pt x="355" y="437"/>
                  </a:lnTo>
                  <a:lnTo>
                    <a:pt x="359" y="443"/>
                  </a:lnTo>
                  <a:lnTo>
                    <a:pt x="363" y="447"/>
                  </a:lnTo>
                  <a:lnTo>
                    <a:pt x="369" y="451"/>
                  </a:lnTo>
                  <a:lnTo>
                    <a:pt x="372" y="451"/>
                  </a:lnTo>
                  <a:lnTo>
                    <a:pt x="376" y="451"/>
                  </a:lnTo>
                  <a:lnTo>
                    <a:pt x="378" y="449"/>
                  </a:lnTo>
                  <a:lnTo>
                    <a:pt x="380" y="443"/>
                  </a:lnTo>
                  <a:lnTo>
                    <a:pt x="384" y="439"/>
                  </a:lnTo>
                  <a:lnTo>
                    <a:pt x="388" y="439"/>
                  </a:lnTo>
                  <a:lnTo>
                    <a:pt x="386" y="437"/>
                  </a:lnTo>
                  <a:lnTo>
                    <a:pt x="386" y="435"/>
                  </a:lnTo>
                  <a:lnTo>
                    <a:pt x="390" y="433"/>
                  </a:lnTo>
                  <a:lnTo>
                    <a:pt x="394" y="430"/>
                  </a:lnTo>
                  <a:lnTo>
                    <a:pt x="394" y="433"/>
                  </a:lnTo>
                  <a:lnTo>
                    <a:pt x="395" y="435"/>
                  </a:lnTo>
                  <a:lnTo>
                    <a:pt x="392" y="437"/>
                  </a:lnTo>
                  <a:lnTo>
                    <a:pt x="390" y="441"/>
                  </a:lnTo>
                  <a:lnTo>
                    <a:pt x="395" y="439"/>
                  </a:lnTo>
                  <a:lnTo>
                    <a:pt x="399" y="439"/>
                  </a:lnTo>
                  <a:lnTo>
                    <a:pt x="401" y="439"/>
                  </a:lnTo>
                  <a:lnTo>
                    <a:pt x="395" y="445"/>
                  </a:lnTo>
                  <a:lnTo>
                    <a:pt x="401" y="449"/>
                  </a:lnTo>
                  <a:lnTo>
                    <a:pt x="407" y="451"/>
                  </a:lnTo>
                  <a:lnTo>
                    <a:pt x="409" y="455"/>
                  </a:lnTo>
                  <a:lnTo>
                    <a:pt x="409" y="456"/>
                  </a:lnTo>
                  <a:lnTo>
                    <a:pt x="411" y="455"/>
                  </a:lnTo>
                  <a:lnTo>
                    <a:pt x="411" y="451"/>
                  </a:lnTo>
                  <a:lnTo>
                    <a:pt x="415" y="451"/>
                  </a:lnTo>
                  <a:lnTo>
                    <a:pt x="417" y="451"/>
                  </a:lnTo>
                  <a:lnTo>
                    <a:pt x="424" y="441"/>
                  </a:lnTo>
                  <a:lnTo>
                    <a:pt x="426" y="431"/>
                  </a:lnTo>
                  <a:lnTo>
                    <a:pt x="440" y="431"/>
                  </a:lnTo>
                  <a:lnTo>
                    <a:pt x="449" y="431"/>
                  </a:lnTo>
                  <a:lnTo>
                    <a:pt x="451" y="430"/>
                  </a:lnTo>
                  <a:lnTo>
                    <a:pt x="453" y="428"/>
                  </a:lnTo>
                  <a:lnTo>
                    <a:pt x="453" y="424"/>
                  </a:lnTo>
                  <a:lnTo>
                    <a:pt x="455" y="420"/>
                  </a:lnTo>
                  <a:lnTo>
                    <a:pt x="451" y="418"/>
                  </a:lnTo>
                  <a:lnTo>
                    <a:pt x="449" y="412"/>
                  </a:lnTo>
                  <a:lnTo>
                    <a:pt x="453" y="410"/>
                  </a:lnTo>
                  <a:lnTo>
                    <a:pt x="455" y="408"/>
                  </a:lnTo>
                  <a:lnTo>
                    <a:pt x="457" y="401"/>
                  </a:lnTo>
                  <a:lnTo>
                    <a:pt x="457" y="391"/>
                  </a:lnTo>
                  <a:lnTo>
                    <a:pt x="463" y="382"/>
                  </a:lnTo>
                  <a:lnTo>
                    <a:pt x="466" y="372"/>
                  </a:lnTo>
                  <a:lnTo>
                    <a:pt x="466" y="362"/>
                  </a:lnTo>
                  <a:lnTo>
                    <a:pt x="466" y="355"/>
                  </a:lnTo>
                  <a:lnTo>
                    <a:pt x="468" y="355"/>
                  </a:lnTo>
                  <a:lnTo>
                    <a:pt x="472" y="355"/>
                  </a:lnTo>
                  <a:lnTo>
                    <a:pt x="472" y="353"/>
                  </a:lnTo>
                  <a:lnTo>
                    <a:pt x="472" y="349"/>
                  </a:lnTo>
                  <a:lnTo>
                    <a:pt x="478" y="345"/>
                  </a:lnTo>
                  <a:lnTo>
                    <a:pt x="486" y="341"/>
                  </a:lnTo>
                  <a:lnTo>
                    <a:pt x="486" y="337"/>
                  </a:lnTo>
                  <a:lnTo>
                    <a:pt x="486" y="336"/>
                  </a:lnTo>
                  <a:lnTo>
                    <a:pt x="486" y="332"/>
                  </a:lnTo>
                  <a:lnTo>
                    <a:pt x="489" y="332"/>
                  </a:lnTo>
                  <a:lnTo>
                    <a:pt x="491" y="328"/>
                  </a:lnTo>
                  <a:lnTo>
                    <a:pt x="491" y="326"/>
                  </a:lnTo>
                  <a:lnTo>
                    <a:pt x="491" y="318"/>
                  </a:lnTo>
                  <a:lnTo>
                    <a:pt x="491" y="314"/>
                  </a:lnTo>
                  <a:lnTo>
                    <a:pt x="491" y="311"/>
                  </a:lnTo>
                  <a:lnTo>
                    <a:pt x="491" y="301"/>
                  </a:lnTo>
                  <a:lnTo>
                    <a:pt x="491" y="289"/>
                  </a:lnTo>
                  <a:lnTo>
                    <a:pt x="495" y="289"/>
                  </a:lnTo>
                  <a:lnTo>
                    <a:pt x="497" y="286"/>
                  </a:lnTo>
                  <a:lnTo>
                    <a:pt x="497" y="282"/>
                  </a:lnTo>
                  <a:lnTo>
                    <a:pt x="497" y="274"/>
                  </a:lnTo>
                  <a:lnTo>
                    <a:pt x="495" y="270"/>
                  </a:lnTo>
                  <a:lnTo>
                    <a:pt x="491" y="265"/>
                  </a:lnTo>
                  <a:lnTo>
                    <a:pt x="489" y="257"/>
                  </a:lnTo>
                  <a:lnTo>
                    <a:pt x="491" y="242"/>
                  </a:lnTo>
                  <a:lnTo>
                    <a:pt x="489" y="224"/>
                  </a:lnTo>
                  <a:lnTo>
                    <a:pt x="478" y="217"/>
                  </a:lnTo>
                  <a:lnTo>
                    <a:pt x="478" y="213"/>
                  </a:lnTo>
                  <a:lnTo>
                    <a:pt x="478" y="209"/>
                  </a:lnTo>
                  <a:lnTo>
                    <a:pt x="472" y="205"/>
                  </a:lnTo>
                  <a:lnTo>
                    <a:pt x="466" y="201"/>
                  </a:lnTo>
                  <a:lnTo>
                    <a:pt x="465" y="194"/>
                  </a:lnTo>
                  <a:lnTo>
                    <a:pt x="465" y="182"/>
                  </a:lnTo>
                  <a:lnTo>
                    <a:pt x="457" y="178"/>
                  </a:lnTo>
                  <a:lnTo>
                    <a:pt x="449" y="174"/>
                  </a:lnTo>
                  <a:lnTo>
                    <a:pt x="449" y="169"/>
                  </a:lnTo>
                  <a:lnTo>
                    <a:pt x="449" y="161"/>
                  </a:lnTo>
                  <a:lnTo>
                    <a:pt x="447" y="155"/>
                  </a:lnTo>
                  <a:lnTo>
                    <a:pt x="443" y="151"/>
                  </a:lnTo>
                  <a:lnTo>
                    <a:pt x="440" y="151"/>
                  </a:lnTo>
                  <a:lnTo>
                    <a:pt x="441" y="147"/>
                  </a:lnTo>
                  <a:lnTo>
                    <a:pt x="443" y="146"/>
                  </a:lnTo>
                  <a:lnTo>
                    <a:pt x="443" y="144"/>
                  </a:lnTo>
                  <a:lnTo>
                    <a:pt x="441" y="140"/>
                  </a:lnTo>
                  <a:lnTo>
                    <a:pt x="424" y="132"/>
                  </a:lnTo>
                  <a:lnTo>
                    <a:pt x="411" y="123"/>
                  </a:lnTo>
                  <a:lnTo>
                    <a:pt x="409" y="109"/>
                  </a:lnTo>
                  <a:lnTo>
                    <a:pt x="409" y="96"/>
                  </a:lnTo>
                  <a:lnTo>
                    <a:pt x="405" y="88"/>
                  </a:lnTo>
                  <a:lnTo>
                    <a:pt x="399" y="80"/>
                  </a:lnTo>
                  <a:lnTo>
                    <a:pt x="399" y="69"/>
                  </a:lnTo>
                  <a:lnTo>
                    <a:pt x="399" y="57"/>
                  </a:lnTo>
                  <a:lnTo>
                    <a:pt x="397" y="57"/>
                  </a:lnTo>
                  <a:lnTo>
                    <a:pt x="394" y="57"/>
                  </a:lnTo>
                  <a:lnTo>
                    <a:pt x="394" y="55"/>
                  </a:lnTo>
                  <a:lnTo>
                    <a:pt x="392" y="53"/>
                  </a:lnTo>
                  <a:lnTo>
                    <a:pt x="390" y="53"/>
                  </a:lnTo>
                  <a:lnTo>
                    <a:pt x="390" y="52"/>
                  </a:lnTo>
                  <a:lnTo>
                    <a:pt x="390" y="48"/>
                  </a:lnTo>
                  <a:lnTo>
                    <a:pt x="388" y="50"/>
                  </a:lnTo>
                  <a:lnTo>
                    <a:pt x="384" y="50"/>
                  </a:lnTo>
                  <a:lnTo>
                    <a:pt x="384" y="53"/>
                  </a:lnTo>
                  <a:lnTo>
                    <a:pt x="380" y="53"/>
                  </a:lnTo>
                  <a:lnTo>
                    <a:pt x="378" y="52"/>
                  </a:lnTo>
                  <a:lnTo>
                    <a:pt x="376" y="34"/>
                  </a:lnTo>
                  <a:lnTo>
                    <a:pt x="374" y="23"/>
                  </a:lnTo>
                  <a:lnTo>
                    <a:pt x="369" y="11"/>
                  </a:lnTo>
                  <a:lnTo>
                    <a:pt x="363" y="0"/>
                  </a:lnTo>
                  <a:lnTo>
                    <a:pt x="361" y="0"/>
                  </a:lnTo>
                  <a:lnTo>
                    <a:pt x="357" y="0"/>
                  </a:lnTo>
                  <a:lnTo>
                    <a:pt x="355" y="19"/>
                  </a:lnTo>
                  <a:lnTo>
                    <a:pt x="355" y="36"/>
                  </a:lnTo>
                  <a:lnTo>
                    <a:pt x="353" y="38"/>
                  </a:lnTo>
                  <a:lnTo>
                    <a:pt x="351" y="38"/>
                  </a:lnTo>
                  <a:lnTo>
                    <a:pt x="351" y="59"/>
                  </a:lnTo>
                  <a:lnTo>
                    <a:pt x="351" y="78"/>
                  </a:lnTo>
                  <a:lnTo>
                    <a:pt x="349" y="80"/>
                  </a:lnTo>
                  <a:lnTo>
                    <a:pt x="347" y="80"/>
                  </a:lnTo>
                  <a:lnTo>
                    <a:pt x="347" y="86"/>
                  </a:lnTo>
                  <a:lnTo>
                    <a:pt x="347" y="90"/>
                  </a:lnTo>
                  <a:lnTo>
                    <a:pt x="344" y="94"/>
                  </a:lnTo>
                  <a:lnTo>
                    <a:pt x="344" y="98"/>
                  </a:lnTo>
                  <a:lnTo>
                    <a:pt x="344" y="101"/>
                  </a:lnTo>
                  <a:lnTo>
                    <a:pt x="342" y="101"/>
                  </a:lnTo>
                  <a:lnTo>
                    <a:pt x="340" y="103"/>
                  </a:lnTo>
                  <a:lnTo>
                    <a:pt x="336" y="103"/>
                  </a:lnTo>
                  <a:lnTo>
                    <a:pt x="330" y="103"/>
                  </a:lnTo>
                  <a:lnTo>
                    <a:pt x="326" y="98"/>
                  </a:lnTo>
                  <a:lnTo>
                    <a:pt x="324" y="92"/>
                  </a:lnTo>
                  <a:lnTo>
                    <a:pt x="323" y="92"/>
                  </a:lnTo>
                  <a:lnTo>
                    <a:pt x="319" y="92"/>
                  </a:lnTo>
                  <a:lnTo>
                    <a:pt x="311" y="84"/>
                  </a:lnTo>
                  <a:lnTo>
                    <a:pt x="305" y="76"/>
                  </a:lnTo>
                  <a:lnTo>
                    <a:pt x="298" y="75"/>
                  </a:lnTo>
                  <a:lnTo>
                    <a:pt x="290" y="73"/>
                  </a:lnTo>
                  <a:lnTo>
                    <a:pt x="290" y="69"/>
                  </a:lnTo>
                  <a:lnTo>
                    <a:pt x="284" y="67"/>
                  </a:lnTo>
                  <a:lnTo>
                    <a:pt x="278" y="63"/>
                  </a:lnTo>
                  <a:lnTo>
                    <a:pt x="278" y="57"/>
                  </a:lnTo>
                  <a:lnTo>
                    <a:pt x="278" y="50"/>
                  </a:lnTo>
                  <a:lnTo>
                    <a:pt x="280" y="50"/>
                  </a:lnTo>
                  <a:lnTo>
                    <a:pt x="282" y="48"/>
                  </a:lnTo>
                  <a:lnTo>
                    <a:pt x="282" y="44"/>
                  </a:lnTo>
                  <a:lnTo>
                    <a:pt x="284" y="40"/>
                  </a:lnTo>
                  <a:lnTo>
                    <a:pt x="282" y="38"/>
                  </a:lnTo>
                  <a:lnTo>
                    <a:pt x="280" y="36"/>
                  </a:lnTo>
                  <a:lnTo>
                    <a:pt x="284" y="36"/>
                  </a:lnTo>
                  <a:lnTo>
                    <a:pt x="290" y="36"/>
                  </a:lnTo>
                  <a:lnTo>
                    <a:pt x="290" y="34"/>
                  </a:lnTo>
                  <a:lnTo>
                    <a:pt x="290" y="30"/>
                  </a:lnTo>
                  <a:lnTo>
                    <a:pt x="288" y="30"/>
                  </a:lnTo>
                  <a:lnTo>
                    <a:pt x="288" y="27"/>
                  </a:lnTo>
                  <a:lnTo>
                    <a:pt x="290" y="25"/>
                  </a:lnTo>
                  <a:lnTo>
                    <a:pt x="294" y="23"/>
                  </a:lnTo>
                  <a:lnTo>
                    <a:pt x="294" y="23"/>
                  </a:lnTo>
                  <a:lnTo>
                    <a:pt x="292" y="15"/>
                  </a:lnTo>
                  <a:lnTo>
                    <a:pt x="290" y="17"/>
                  </a:lnTo>
                  <a:lnTo>
                    <a:pt x="282" y="19"/>
                  </a:lnTo>
                  <a:lnTo>
                    <a:pt x="280" y="15"/>
                  </a:lnTo>
                  <a:lnTo>
                    <a:pt x="271" y="15"/>
                  </a:lnTo>
                  <a:lnTo>
                    <a:pt x="259" y="13"/>
                  </a:lnTo>
                  <a:lnTo>
                    <a:pt x="257" y="13"/>
                  </a:lnTo>
                  <a:lnTo>
                    <a:pt x="257" y="13"/>
                  </a:lnTo>
                  <a:lnTo>
                    <a:pt x="253" y="11"/>
                  </a:lnTo>
                  <a:lnTo>
                    <a:pt x="251" y="7"/>
                  </a:lnTo>
                  <a:lnTo>
                    <a:pt x="250" y="9"/>
                  </a:lnTo>
                  <a:lnTo>
                    <a:pt x="248" y="11"/>
                  </a:lnTo>
                  <a:lnTo>
                    <a:pt x="244" y="11"/>
                  </a:lnTo>
                  <a:lnTo>
                    <a:pt x="244" y="9"/>
                  </a:lnTo>
                  <a:lnTo>
                    <a:pt x="240" y="7"/>
                  </a:lnTo>
                  <a:lnTo>
                    <a:pt x="236" y="4"/>
                  </a:lnTo>
                  <a:lnTo>
                    <a:pt x="232" y="4"/>
                  </a:lnTo>
                  <a:lnTo>
                    <a:pt x="230" y="4"/>
                  </a:lnTo>
                  <a:lnTo>
                    <a:pt x="232" y="5"/>
                  </a:lnTo>
                  <a:lnTo>
                    <a:pt x="234" y="7"/>
                  </a:lnTo>
                  <a:lnTo>
                    <a:pt x="242" y="13"/>
                  </a:lnTo>
                  <a:lnTo>
                    <a:pt x="246" y="15"/>
                  </a:lnTo>
                  <a:lnTo>
                    <a:pt x="246" y="17"/>
                  </a:lnTo>
                  <a:lnTo>
                    <a:pt x="246" y="19"/>
                  </a:lnTo>
                  <a:lnTo>
                    <a:pt x="244" y="21"/>
                  </a:lnTo>
                  <a:lnTo>
                    <a:pt x="242" y="19"/>
                  </a:lnTo>
                  <a:lnTo>
                    <a:pt x="242" y="23"/>
                  </a:lnTo>
                  <a:lnTo>
                    <a:pt x="232" y="21"/>
                  </a:lnTo>
                  <a:lnTo>
                    <a:pt x="223" y="17"/>
                  </a:lnTo>
                  <a:lnTo>
                    <a:pt x="221" y="21"/>
                  </a:lnTo>
                  <a:lnTo>
                    <a:pt x="221" y="23"/>
                  </a:lnTo>
                  <a:lnTo>
                    <a:pt x="217" y="21"/>
                  </a:lnTo>
                  <a:lnTo>
                    <a:pt x="215" y="19"/>
                  </a:lnTo>
                  <a:lnTo>
                    <a:pt x="213" y="25"/>
                  </a:lnTo>
                  <a:lnTo>
                    <a:pt x="213" y="28"/>
                  </a:lnTo>
                  <a:lnTo>
                    <a:pt x="213" y="34"/>
                  </a:lnTo>
                  <a:lnTo>
                    <a:pt x="215" y="36"/>
                  </a:lnTo>
                  <a:lnTo>
                    <a:pt x="211" y="36"/>
                  </a:lnTo>
                  <a:lnTo>
                    <a:pt x="207" y="36"/>
                  </a:lnTo>
                  <a:lnTo>
                    <a:pt x="207" y="40"/>
                  </a:lnTo>
                  <a:lnTo>
                    <a:pt x="207" y="46"/>
                  </a:lnTo>
                  <a:lnTo>
                    <a:pt x="204" y="48"/>
                  </a:lnTo>
                  <a:lnTo>
                    <a:pt x="200" y="50"/>
                  </a:lnTo>
                  <a:lnTo>
                    <a:pt x="204" y="55"/>
                  </a:lnTo>
                  <a:lnTo>
                    <a:pt x="205" y="57"/>
                  </a:lnTo>
                  <a:lnTo>
                    <a:pt x="204" y="59"/>
                  </a:lnTo>
                  <a:lnTo>
                    <a:pt x="198" y="61"/>
                  </a:lnTo>
                  <a:lnTo>
                    <a:pt x="198" y="61"/>
                  </a:lnTo>
                  <a:lnTo>
                    <a:pt x="194" y="59"/>
                  </a:lnTo>
                  <a:lnTo>
                    <a:pt x="192" y="57"/>
                  </a:lnTo>
                  <a:lnTo>
                    <a:pt x="188" y="57"/>
                  </a:lnTo>
                  <a:lnTo>
                    <a:pt x="188" y="61"/>
                  </a:lnTo>
                  <a:lnTo>
                    <a:pt x="188" y="65"/>
                  </a:lnTo>
                  <a:lnTo>
                    <a:pt x="182" y="67"/>
                  </a:lnTo>
                  <a:lnTo>
                    <a:pt x="184" y="61"/>
                  </a:lnTo>
                  <a:lnTo>
                    <a:pt x="184" y="55"/>
                  </a:lnTo>
                  <a:lnTo>
                    <a:pt x="182" y="52"/>
                  </a:lnTo>
                  <a:lnTo>
                    <a:pt x="179" y="48"/>
                  </a:lnTo>
                  <a:lnTo>
                    <a:pt x="179" y="46"/>
                  </a:lnTo>
                  <a:lnTo>
                    <a:pt x="177" y="42"/>
                  </a:lnTo>
                  <a:lnTo>
                    <a:pt x="169" y="44"/>
                  </a:lnTo>
                  <a:lnTo>
                    <a:pt x="163" y="44"/>
                  </a:lnTo>
                  <a:lnTo>
                    <a:pt x="163" y="48"/>
                  </a:lnTo>
                  <a:lnTo>
                    <a:pt x="161" y="53"/>
                  </a:lnTo>
                  <a:lnTo>
                    <a:pt x="159" y="53"/>
                  </a:lnTo>
                  <a:lnTo>
                    <a:pt x="159" y="50"/>
                  </a:lnTo>
                  <a:lnTo>
                    <a:pt x="156" y="50"/>
                  </a:lnTo>
                  <a:lnTo>
                    <a:pt x="156" y="52"/>
                  </a:lnTo>
                  <a:lnTo>
                    <a:pt x="157" y="53"/>
                  </a:lnTo>
                  <a:lnTo>
                    <a:pt x="154" y="53"/>
                  </a:lnTo>
                  <a:lnTo>
                    <a:pt x="156" y="57"/>
                  </a:lnTo>
                  <a:lnTo>
                    <a:pt x="156" y="61"/>
                  </a:lnTo>
                  <a:lnTo>
                    <a:pt x="152" y="61"/>
                  </a:lnTo>
                  <a:lnTo>
                    <a:pt x="150" y="61"/>
                  </a:lnTo>
                  <a:lnTo>
                    <a:pt x="152" y="63"/>
                  </a:lnTo>
                  <a:lnTo>
                    <a:pt x="152" y="67"/>
                  </a:lnTo>
                  <a:lnTo>
                    <a:pt x="150" y="65"/>
                  </a:lnTo>
                  <a:lnTo>
                    <a:pt x="146" y="63"/>
                  </a:lnTo>
                  <a:lnTo>
                    <a:pt x="144" y="65"/>
                  </a:lnTo>
                  <a:lnTo>
                    <a:pt x="142" y="67"/>
                  </a:lnTo>
                  <a:lnTo>
                    <a:pt x="142" y="73"/>
                  </a:lnTo>
                  <a:lnTo>
                    <a:pt x="142" y="75"/>
                  </a:lnTo>
                  <a:lnTo>
                    <a:pt x="142" y="78"/>
                  </a:lnTo>
                  <a:lnTo>
                    <a:pt x="140" y="76"/>
                  </a:lnTo>
                  <a:lnTo>
                    <a:pt x="134" y="75"/>
                  </a:lnTo>
                  <a:lnTo>
                    <a:pt x="133" y="75"/>
                  </a:lnTo>
                  <a:lnTo>
                    <a:pt x="131" y="76"/>
                  </a:lnTo>
                  <a:lnTo>
                    <a:pt x="131" y="82"/>
                  </a:lnTo>
                  <a:lnTo>
                    <a:pt x="131" y="88"/>
                  </a:lnTo>
                  <a:lnTo>
                    <a:pt x="133" y="88"/>
                  </a:lnTo>
                  <a:lnTo>
                    <a:pt x="133" y="88"/>
                  </a:lnTo>
                  <a:lnTo>
                    <a:pt x="133" y="90"/>
                  </a:lnTo>
                  <a:lnTo>
                    <a:pt x="133" y="92"/>
                  </a:lnTo>
                  <a:lnTo>
                    <a:pt x="133" y="94"/>
                  </a:lnTo>
                  <a:lnTo>
                    <a:pt x="131" y="96"/>
                  </a:lnTo>
                  <a:lnTo>
                    <a:pt x="129" y="94"/>
                  </a:lnTo>
                  <a:lnTo>
                    <a:pt x="125" y="90"/>
                  </a:lnTo>
                  <a:lnTo>
                    <a:pt x="123" y="84"/>
                  </a:lnTo>
                  <a:lnTo>
                    <a:pt x="123" y="82"/>
                  </a:lnTo>
                  <a:lnTo>
                    <a:pt x="121" y="84"/>
                  </a:lnTo>
                  <a:lnTo>
                    <a:pt x="115" y="88"/>
                  </a:lnTo>
                  <a:lnTo>
                    <a:pt x="115" y="96"/>
                  </a:lnTo>
                  <a:lnTo>
                    <a:pt x="113" y="101"/>
                  </a:lnTo>
                  <a:lnTo>
                    <a:pt x="113" y="107"/>
                  </a:lnTo>
                  <a:lnTo>
                    <a:pt x="115" y="109"/>
                  </a:lnTo>
                  <a:lnTo>
                    <a:pt x="109" y="113"/>
                  </a:lnTo>
                  <a:lnTo>
                    <a:pt x="104" y="119"/>
                  </a:lnTo>
                  <a:lnTo>
                    <a:pt x="104" y="123"/>
                  </a:lnTo>
                  <a:lnTo>
                    <a:pt x="102" y="126"/>
                  </a:lnTo>
                  <a:lnTo>
                    <a:pt x="92" y="130"/>
                  </a:lnTo>
                  <a:lnTo>
                    <a:pt x="81" y="132"/>
                  </a:lnTo>
                  <a:lnTo>
                    <a:pt x="79" y="136"/>
                  </a:lnTo>
                  <a:lnTo>
                    <a:pt x="75" y="136"/>
                  </a:lnTo>
                  <a:lnTo>
                    <a:pt x="73" y="134"/>
                  </a:lnTo>
                  <a:lnTo>
                    <a:pt x="71" y="140"/>
                  </a:lnTo>
                  <a:lnTo>
                    <a:pt x="67" y="144"/>
                  </a:lnTo>
                  <a:lnTo>
                    <a:pt x="63" y="144"/>
                  </a:lnTo>
                  <a:lnTo>
                    <a:pt x="60" y="144"/>
                  </a:lnTo>
                  <a:lnTo>
                    <a:pt x="58" y="147"/>
                  </a:lnTo>
                  <a:lnTo>
                    <a:pt x="50" y="147"/>
                  </a:lnTo>
                  <a:lnTo>
                    <a:pt x="46" y="146"/>
                  </a:lnTo>
                  <a:lnTo>
                    <a:pt x="44" y="149"/>
                  </a:lnTo>
                  <a:lnTo>
                    <a:pt x="44" y="151"/>
                  </a:lnTo>
                  <a:lnTo>
                    <a:pt x="40" y="151"/>
                  </a:lnTo>
                  <a:lnTo>
                    <a:pt x="37" y="151"/>
                  </a:lnTo>
                  <a:lnTo>
                    <a:pt x="37" y="153"/>
                  </a:lnTo>
                  <a:lnTo>
                    <a:pt x="27" y="161"/>
                  </a:lnTo>
                  <a:lnTo>
                    <a:pt x="19" y="169"/>
                  </a:lnTo>
                  <a:lnTo>
                    <a:pt x="17" y="171"/>
                  </a:lnTo>
                  <a:lnTo>
                    <a:pt x="14" y="172"/>
                  </a:lnTo>
                  <a:lnTo>
                    <a:pt x="14" y="174"/>
                  </a:lnTo>
                  <a:lnTo>
                    <a:pt x="10" y="174"/>
                  </a:lnTo>
                  <a:lnTo>
                    <a:pt x="12" y="169"/>
                  </a:lnTo>
                  <a:lnTo>
                    <a:pt x="10" y="171"/>
                  </a:lnTo>
                  <a:lnTo>
                    <a:pt x="8" y="171"/>
                  </a:lnTo>
                  <a:lnTo>
                    <a:pt x="8" y="174"/>
                  </a:lnTo>
                  <a:lnTo>
                    <a:pt x="6" y="176"/>
                  </a:lnTo>
                  <a:lnTo>
                    <a:pt x="8" y="186"/>
                  </a:lnTo>
                  <a:lnTo>
                    <a:pt x="8" y="195"/>
                  </a:lnTo>
                  <a:lnTo>
                    <a:pt x="4" y="199"/>
                  </a:lnTo>
                  <a:lnTo>
                    <a:pt x="0" y="201"/>
                  </a:lnTo>
                  <a:lnTo>
                    <a:pt x="2" y="205"/>
                  </a:lnTo>
                  <a:lnTo>
                    <a:pt x="4" y="207"/>
                  </a:lnTo>
                  <a:lnTo>
                    <a:pt x="4" y="209"/>
                  </a:lnTo>
                  <a:lnTo>
                    <a:pt x="10" y="217"/>
                  </a:lnTo>
                  <a:lnTo>
                    <a:pt x="12" y="226"/>
                  </a:lnTo>
                  <a:lnTo>
                    <a:pt x="12" y="232"/>
                  </a:lnTo>
                  <a:lnTo>
                    <a:pt x="12" y="236"/>
                  </a:lnTo>
                  <a:lnTo>
                    <a:pt x="10" y="234"/>
                  </a:lnTo>
                  <a:lnTo>
                    <a:pt x="6" y="234"/>
                  </a:lnTo>
                  <a:lnTo>
                    <a:pt x="6" y="232"/>
                  </a:lnTo>
                  <a:lnTo>
                    <a:pt x="6" y="228"/>
                  </a:lnTo>
                  <a:lnTo>
                    <a:pt x="4" y="230"/>
                  </a:lnTo>
                  <a:lnTo>
                    <a:pt x="4" y="234"/>
                  </a:lnTo>
                  <a:lnTo>
                    <a:pt x="10" y="240"/>
                  </a:lnTo>
                  <a:lnTo>
                    <a:pt x="12" y="242"/>
                  </a:lnTo>
                  <a:lnTo>
                    <a:pt x="12" y="243"/>
                  </a:lnTo>
                  <a:lnTo>
                    <a:pt x="12" y="243"/>
                  </a:lnTo>
                  <a:lnTo>
                    <a:pt x="6" y="242"/>
                  </a:lnTo>
                  <a:lnTo>
                    <a:pt x="2" y="240"/>
                  </a:lnTo>
                  <a:lnTo>
                    <a:pt x="2" y="243"/>
                  </a:lnTo>
                  <a:lnTo>
                    <a:pt x="8" y="249"/>
                  </a:lnTo>
                  <a:lnTo>
                    <a:pt x="14" y="255"/>
                  </a:lnTo>
                  <a:lnTo>
                    <a:pt x="14" y="261"/>
                  </a:lnTo>
                  <a:lnTo>
                    <a:pt x="14" y="266"/>
                  </a:lnTo>
                  <a:lnTo>
                    <a:pt x="17" y="270"/>
                  </a:lnTo>
                  <a:lnTo>
                    <a:pt x="21" y="27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2" name="Freeform 253"/>
            <p:cNvSpPr>
              <a:spLocks noEditPoints="1"/>
            </p:cNvSpPr>
            <p:nvPr/>
          </p:nvSpPr>
          <p:spPr bwMode="gray">
            <a:xfrm>
              <a:off x="5053" y="1582"/>
              <a:ext cx="38" cy="39"/>
            </a:xfrm>
            <a:custGeom>
              <a:avLst/>
              <a:gdLst/>
              <a:ahLst/>
              <a:cxnLst>
                <a:cxn ang="0">
                  <a:pos x="4" y="2"/>
                </a:cxn>
                <a:cxn ang="0">
                  <a:pos x="4" y="6"/>
                </a:cxn>
                <a:cxn ang="0">
                  <a:pos x="4" y="12"/>
                </a:cxn>
                <a:cxn ang="0">
                  <a:pos x="2" y="14"/>
                </a:cxn>
                <a:cxn ang="0">
                  <a:pos x="0" y="18"/>
                </a:cxn>
                <a:cxn ang="0">
                  <a:pos x="6" y="21"/>
                </a:cxn>
                <a:cxn ang="0">
                  <a:pos x="14" y="25"/>
                </a:cxn>
                <a:cxn ang="0">
                  <a:pos x="18" y="29"/>
                </a:cxn>
                <a:cxn ang="0">
                  <a:pos x="18" y="33"/>
                </a:cxn>
                <a:cxn ang="0">
                  <a:pos x="20" y="31"/>
                </a:cxn>
                <a:cxn ang="0">
                  <a:pos x="23" y="31"/>
                </a:cxn>
                <a:cxn ang="0">
                  <a:pos x="27" y="31"/>
                </a:cxn>
                <a:cxn ang="0">
                  <a:pos x="27" y="33"/>
                </a:cxn>
                <a:cxn ang="0">
                  <a:pos x="29" y="33"/>
                </a:cxn>
                <a:cxn ang="0">
                  <a:pos x="33" y="37"/>
                </a:cxn>
                <a:cxn ang="0">
                  <a:pos x="35" y="41"/>
                </a:cxn>
                <a:cxn ang="0">
                  <a:pos x="37" y="44"/>
                </a:cxn>
                <a:cxn ang="0">
                  <a:pos x="37" y="43"/>
                </a:cxn>
                <a:cxn ang="0">
                  <a:pos x="41" y="41"/>
                </a:cxn>
                <a:cxn ang="0">
                  <a:pos x="43" y="39"/>
                </a:cxn>
                <a:cxn ang="0">
                  <a:pos x="43" y="39"/>
                </a:cxn>
                <a:cxn ang="0">
                  <a:pos x="43" y="35"/>
                </a:cxn>
                <a:cxn ang="0">
                  <a:pos x="43" y="31"/>
                </a:cxn>
                <a:cxn ang="0">
                  <a:pos x="41" y="29"/>
                </a:cxn>
                <a:cxn ang="0">
                  <a:pos x="39" y="29"/>
                </a:cxn>
                <a:cxn ang="0">
                  <a:pos x="35" y="27"/>
                </a:cxn>
                <a:cxn ang="0">
                  <a:pos x="33" y="25"/>
                </a:cxn>
                <a:cxn ang="0">
                  <a:pos x="37" y="21"/>
                </a:cxn>
                <a:cxn ang="0">
                  <a:pos x="35" y="21"/>
                </a:cxn>
                <a:cxn ang="0">
                  <a:pos x="33" y="20"/>
                </a:cxn>
                <a:cxn ang="0">
                  <a:pos x="29" y="16"/>
                </a:cxn>
                <a:cxn ang="0">
                  <a:pos x="27" y="16"/>
                </a:cxn>
                <a:cxn ang="0">
                  <a:pos x="29" y="14"/>
                </a:cxn>
                <a:cxn ang="0">
                  <a:pos x="29" y="10"/>
                </a:cxn>
                <a:cxn ang="0">
                  <a:pos x="27" y="8"/>
                </a:cxn>
                <a:cxn ang="0">
                  <a:pos x="25" y="6"/>
                </a:cxn>
                <a:cxn ang="0">
                  <a:pos x="22" y="6"/>
                </a:cxn>
                <a:cxn ang="0">
                  <a:pos x="20" y="6"/>
                </a:cxn>
                <a:cxn ang="0">
                  <a:pos x="20" y="2"/>
                </a:cxn>
                <a:cxn ang="0">
                  <a:pos x="18" y="2"/>
                </a:cxn>
                <a:cxn ang="0">
                  <a:pos x="14" y="0"/>
                </a:cxn>
                <a:cxn ang="0">
                  <a:pos x="8" y="2"/>
                </a:cxn>
                <a:cxn ang="0">
                  <a:pos x="4" y="2"/>
                </a:cxn>
                <a:cxn ang="0">
                  <a:pos x="18" y="20"/>
                </a:cxn>
                <a:cxn ang="0">
                  <a:pos x="22" y="21"/>
                </a:cxn>
                <a:cxn ang="0">
                  <a:pos x="23" y="23"/>
                </a:cxn>
                <a:cxn ang="0">
                  <a:pos x="22" y="23"/>
                </a:cxn>
                <a:cxn ang="0">
                  <a:pos x="18" y="23"/>
                </a:cxn>
                <a:cxn ang="0">
                  <a:pos x="18" y="23"/>
                </a:cxn>
                <a:cxn ang="0">
                  <a:pos x="16" y="21"/>
                </a:cxn>
                <a:cxn ang="0">
                  <a:pos x="16" y="20"/>
                </a:cxn>
                <a:cxn ang="0">
                  <a:pos x="18" y="20"/>
                </a:cxn>
              </a:cxnLst>
              <a:rect l="0" t="0" r="r" b="b"/>
              <a:pathLst>
                <a:path w="43" h="44">
                  <a:moveTo>
                    <a:pt x="4" y="2"/>
                  </a:moveTo>
                  <a:lnTo>
                    <a:pt x="4" y="6"/>
                  </a:lnTo>
                  <a:lnTo>
                    <a:pt x="4" y="12"/>
                  </a:lnTo>
                  <a:lnTo>
                    <a:pt x="2" y="14"/>
                  </a:lnTo>
                  <a:lnTo>
                    <a:pt x="0" y="18"/>
                  </a:lnTo>
                  <a:lnTo>
                    <a:pt x="6" y="21"/>
                  </a:lnTo>
                  <a:lnTo>
                    <a:pt x="14" y="25"/>
                  </a:lnTo>
                  <a:lnTo>
                    <a:pt x="18" y="29"/>
                  </a:lnTo>
                  <a:lnTo>
                    <a:pt x="18" y="33"/>
                  </a:lnTo>
                  <a:lnTo>
                    <a:pt x="20" y="31"/>
                  </a:lnTo>
                  <a:lnTo>
                    <a:pt x="23" y="31"/>
                  </a:lnTo>
                  <a:lnTo>
                    <a:pt x="27" y="31"/>
                  </a:lnTo>
                  <a:lnTo>
                    <a:pt x="27" y="33"/>
                  </a:lnTo>
                  <a:lnTo>
                    <a:pt x="29" y="33"/>
                  </a:lnTo>
                  <a:lnTo>
                    <a:pt x="33" y="37"/>
                  </a:lnTo>
                  <a:lnTo>
                    <a:pt x="35" y="41"/>
                  </a:lnTo>
                  <a:lnTo>
                    <a:pt x="37" y="44"/>
                  </a:lnTo>
                  <a:lnTo>
                    <a:pt x="37" y="43"/>
                  </a:lnTo>
                  <a:lnTo>
                    <a:pt x="41" y="41"/>
                  </a:lnTo>
                  <a:lnTo>
                    <a:pt x="43" y="39"/>
                  </a:lnTo>
                  <a:lnTo>
                    <a:pt x="43" y="39"/>
                  </a:lnTo>
                  <a:lnTo>
                    <a:pt x="43" y="35"/>
                  </a:lnTo>
                  <a:lnTo>
                    <a:pt x="43" y="31"/>
                  </a:lnTo>
                  <a:lnTo>
                    <a:pt x="41" y="29"/>
                  </a:lnTo>
                  <a:lnTo>
                    <a:pt x="39" y="29"/>
                  </a:lnTo>
                  <a:lnTo>
                    <a:pt x="35" y="27"/>
                  </a:lnTo>
                  <a:lnTo>
                    <a:pt x="33" y="25"/>
                  </a:lnTo>
                  <a:lnTo>
                    <a:pt x="37" y="21"/>
                  </a:lnTo>
                  <a:lnTo>
                    <a:pt x="35" y="21"/>
                  </a:lnTo>
                  <a:lnTo>
                    <a:pt x="33" y="20"/>
                  </a:lnTo>
                  <a:lnTo>
                    <a:pt x="29" y="16"/>
                  </a:lnTo>
                  <a:lnTo>
                    <a:pt x="27" y="16"/>
                  </a:lnTo>
                  <a:lnTo>
                    <a:pt x="29" y="14"/>
                  </a:lnTo>
                  <a:lnTo>
                    <a:pt x="29" y="10"/>
                  </a:lnTo>
                  <a:lnTo>
                    <a:pt x="27" y="8"/>
                  </a:lnTo>
                  <a:lnTo>
                    <a:pt x="25" y="6"/>
                  </a:lnTo>
                  <a:lnTo>
                    <a:pt x="22" y="6"/>
                  </a:lnTo>
                  <a:lnTo>
                    <a:pt x="20" y="6"/>
                  </a:lnTo>
                  <a:lnTo>
                    <a:pt x="20" y="2"/>
                  </a:lnTo>
                  <a:lnTo>
                    <a:pt x="18" y="2"/>
                  </a:lnTo>
                  <a:lnTo>
                    <a:pt x="14" y="0"/>
                  </a:lnTo>
                  <a:lnTo>
                    <a:pt x="8" y="2"/>
                  </a:lnTo>
                  <a:lnTo>
                    <a:pt x="4" y="2"/>
                  </a:lnTo>
                  <a:close/>
                  <a:moveTo>
                    <a:pt x="18" y="20"/>
                  </a:moveTo>
                  <a:lnTo>
                    <a:pt x="22" y="21"/>
                  </a:lnTo>
                  <a:lnTo>
                    <a:pt x="23" y="23"/>
                  </a:lnTo>
                  <a:lnTo>
                    <a:pt x="22" y="23"/>
                  </a:lnTo>
                  <a:lnTo>
                    <a:pt x="18" y="23"/>
                  </a:lnTo>
                  <a:lnTo>
                    <a:pt x="18" y="23"/>
                  </a:lnTo>
                  <a:lnTo>
                    <a:pt x="16" y="21"/>
                  </a:lnTo>
                  <a:lnTo>
                    <a:pt x="16" y="20"/>
                  </a:lnTo>
                  <a:lnTo>
                    <a:pt x="18" y="2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3" name="Freeform 254"/>
            <p:cNvSpPr>
              <a:spLocks/>
            </p:cNvSpPr>
            <p:nvPr/>
          </p:nvSpPr>
          <p:spPr bwMode="gray">
            <a:xfrm>
              <a:off x="3856" y="2979"/>
              <a:ext cx="9" cy="5"/>
            </a:xfrm>
            <a:custGeom>
              <a:avLst/>
              <a:gdLst/>
              <a:ahLst/>
              <a:cxnLst>
                <a:cxn ang="0">
                  <a:pos x="4" y="0"/>
                </a:cxn>
                <a:cxn ang="0">
                  <a:pos x="2" y="2"/>
                </a:cxn>
                <a:cxn ang="0">
                  <a:pos x="0" y="4"/>
                </a:cxn>
                <a:cxn ang="0">
                  <a:pos x="2" y="6"/>
                </a:cxn>
                <a:cxn ang="0">
                  <a:pos x="4" y="6"/>
                </a:cxn>
                <a:cxn ang="0">
                  <a:pos x="8" y="6"/>
                </a:cxn>
                <a:cxn ang="0">
                  <a:pos x="10" y="4"/>
                </a:cxn>
                <a:cxn ang="0">
                  <a:pos x="8" y="2"/>
                </a:cxn>
                <a:cxn ang="0">
                  <a:pos x="4" y="0"/>
                </a:cxn>
              </a:cxnLst>
              <a:rect l="0" t="0" r="r" b="b"/>
              <a:pathLst>
                <a:path w="10" h="6">
                  <a:moveTo>
                    <a:pt x="4" y="0"/>
                  </a:moveTo>
                  <a:lnTo>
                    <a:pt x="2" y="2"/>
                  </a:lnTo>
                  <a:lnTo>
                    <a:pt x="0" y="4"/>
                  </a:lnTo>
                  <a:lnTo>
                    <a:pt x="2" y="6"/>
                  </a:lnTo>
                  <a:lnTo>
                    <a:pt x="4" y="6"/>
                  </a:lnTo>
                  <a:lnTo>
                    <a:pt x="8" y="6"/>
                  </a:lnTo>
                  <a:lnTo>
                    <a:pt x="10" y="4"/>
                  </a:lnTo>
                  <a:lnTo>
                    <a:pt x="8"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4" name="Freeform 255"/>
            <p:cNvSpPr>
              <a:spLocks/>
            </p:cNvSpPr>
            <p:nvPr/>
          </p:nvSpPr>
          <p:spPr bwMode="gray">
            <a:xfrm>
              <a:off x="3757" y="2473"/>
              <a:ext cx="217" cy="467"/>
            </a:xfrm>
            <a:custGeom>
              <a:avLst/>
              <a:gdLst/>
              <a:ahLst/>
              <a:cxnLst>
                <a:cxn ang="0">
                  <a:pos x="111" y="10"/>
                </a:cxn>
                <a:cxn ang="0">
                  <a:pos x="104" y="4"/>
                </a:cxn>
                <a:cxn ang="0">
                  <a:pos x="75" y="11"/>
                </a:cxn>
                <a:cxn ang="0">
                  <a:pos x="81" y="31"/>
                </a:cxn>
                <a:cxn ang="0">
                  <a:pos x="63" y="54"/>
                </a:cxn>
                <a:cxn ang="0">
                  <a:pos x="63" y="81"/>
                </a:cxn>
                <a:cxn ang="0">
                  <a:pos x="52" y="107"/>
                </a:cxn>
                <a:cxn ang="0">
                  <a:pos x="48" y="144"/>
                </a:cxn>
                <a:cxn ang="0">
                  <a:pos x="44" y="175"/>
                </a:cxn>
                <a:cxn ang="0">
                  <a:pos x="42" y="201"/>
                </a:cxn>
                <a:cxn ang="0">
                  <a:pos x="38" y="236"/>
                </a:cxn>
                <a:cxn ang="0">
                  <a:pos x="27" y="251"/>
                </a:cxn>
                <a:cxn ang="0">
                  <a:pos x="27" y="274"/>
                </a:cxn>
                <a:cxn ang="0">
                  <a:pos x="17" y="305"/>
                </a:cxn>
                <a:cxn ang="0">
                  <a:pos x="21" y="330"/>
                </a:cxn>
                <a:cxn ang="0">
                  <a:pos x="17" y="357"/>
                </a:cxn>
                <a:cxn ang="0">
                  <a:pos x="23" y="380"/>
                </a:cxn>
                <a:cxn ang="0">
                  <a:pos x="23" y="397"/>
                </a:cxn>
                <a:cxn ang="0">
                  <a:pos x="21" y="414"/>
                </a:cxn>
                <a:cxn ang="0">
                  <a:pos x="17" y="436"/>
                </a:cxn>
                <a:cxn ang="0">
                  <a:pos x="13" y="455"/>
                </a:cxn>
                <a:cxn ang="0">
                  <a:pos x="2" y="468"/>
                </a:cxn>
                <a:cxn ang="0">
                  <a:pos x="2" y="495"/>
                </a:cxn>
                <a:cxn ang="0">
                  <a:pos x="10" y="505"/>
                </a:cxn>
                <a:cxn ang="0">
                  <a:pos x="29" y="526"/>
                </a:cxn>
                <a:cxn ang="0">
                  <a:pos x="52" y="520"/>
                </a:cxn>
                <a:cxn ang="0">
                  <a:pos x="61" y="493"/>
                </a:cxn>
                <a:cxn ang="0">
                  <a:pos x="63" y="487"/>
                </a:cxn>
                <a:cxn ang="0">
                  <a:pos x="73" y="476"/>
                </a:cxn>
                <a:cxn ang="0">
                  <a:pos x="94" y="443"/>
                </a:cxn>
                <a:cxn ang="0">
                  <a:pos x="81" y="428"/>
                </a:cxn>
                <a:cxn ang="0">
                  <a:pos x="90" y="395"/>
                </a:cxn>
                <a:cxn ang="0">
                  <a:pos x="98" y="391"/>
                </a:cxn>
                <a:cxn ang="0">
                  <a:pos x="106" y="363"/>
                </a:cxn>
                <a:cxn ang="0">
                  <a:pos x="107" y="355"/>
                </a:cxn>
                <a:cxn ang="0">
                  <a:pos x="119" y="353"/>
                </a:cxn>
                <a:cxn ang="0">
                  <a:pos x="125" y="345"/>
                </a:cxn>
                <a:cxn ang="0">
                  <a:pos x="109" y="341"/>
                </a:cxn>
                <a:cxn ang="0">
                  <a:pos x="107" y="320"/>
                </a:cxn>
                <a:cxn ang="0">
                  <a:pos x="123" y="328"/>
                </a:cxn>
                <a:cxn ang="0">
                  <a:pos x="140" y="320"/>
                </a:cxn>
                <a:cxn ang="0">
                  <a:pos x="136" y="288"/>
                </a:cxn>
                <a:cxn ang="0">
                  <a:pos x="150" y="286"/>
                </a:cxn>
                <a:cxn ang="0">
                  <a:pos x="203" y="253"/>
                </a:cxn>
                <a:cxn ang="0">
                  <a:pos x="200" y="226"/>
                </a:cxn>
                <a:cxn ang="0">
                  <a:pos x="184" y="196"/>
                </a:cxn>
                <a:cxn ang="0">
                  <a:pos x="188" y="180"/>
                </a:cxn>
                <a:cxn ang="0">
                  <a:pos x="192" y="157"/>
                </a:cxn>
                <a:cxn ang="0">
                  <a:pos x="198" y="132"/>
                </a:cxn>
                <a:cxn ang="0">
                  <a:pos x="213" y="113"/>
                </a:cxn>
                <a:cxn ang="0">
                  <a:pos x="230" y="96"/>
                </a:cxn>
                <a:cxn ang="0">
                  <a:pos x="244" y="81"/>
                </a:cxn>
                <a:cxn ang="0">
                  <a:pos x="238" y="63"/>
                </a:cxn>
                <a:cxn ang="0">
                  <a:pos x="230" y="75"/>
                </a:cxn>
                <a:cxn ang="0">
                  <a:pos x="221" y="92"/>
                </a:cxn>
                <a:cxn ang="0">
                  <a:pos x="200" y="92"/>
                </a:cxn>
                <a:cxn ang="0">
                  <a:pos x="182" y="88"/>
                </a:cxn>
                <a:cxn ang="0">
                  <a:pos x="194" y="61"/>
                </a:cxn>
                <a:cxn ang="0">
                  <a:pos x="178" y="44"/>
                </a:cxn>
                <a:cxn ang="0">
                  <a:pos x="159" y="31"/>
                </a:cxn>
                <a:cxn ang="0">
                  <a:pos x="148" y="13"/>
                </a:cxn>
              </a:cxnLst>
              <a:rect l="0" t="0" r="r" b="b"/>
              <a:pathLst>
                <a:path w="244" h="528">
                  <a:moveTo>
                    <a:pt x="136" y="2"/>
                  </a:moveTo>
                  <a:lnTo>
                    <a:pt x="117" y="4"/>
                  </a:lnTo>
                  <a:lnTo>
                    <a:pt x="117" y="2"/>
                  </a:lnTo>
                  <a:lnTo>
                    <a:pt x="113" y="6"/>
                  </a:lnTo>
                  <a:lnTo>
                    <a:pt x="111" y="10"/>
                  </a:lnTo>
                  <a:lnTo>
                    <a:pt x="109" y="11"/>
                  </a:lnTo>
                  <a:lnTo>
                    <a:pt x="109" y="11"/>
                  </a:lnTo>
                  <a:lnTo>
                    <a:pt x="109" y="11"/>
                  </a:lnTo>
                  <a:lnTo>
                    <a:pt x="106" y="6"/>
                  </a:lnTo>
                  <a:lnTo>
                    <a:pt x="104" y="4"/>
                  </a:lnTo>
                  <a:lnTo>
                    <a:pt x="96" y="4"/>
                  </a:lnTo>
                  <a:lnTo>
                    <a:pt x="88" y="2"/>
                  </a:lnTo>
                  <a:lnTo>
                    <a:pt x="84" y="0"/>
                  </a:lnTo>
                  <a:lnTo>
                    <a:pt x="75" y="8"/>
                  </a:lnTo>
                  <a:lnTo>
                    <a:pt x="75" y="11"/>
                  </a:lnTo>
                  <a:lnTo>
                    <a:pt x="79" y="19"/>
                  </a:lnTo>
                  <a:lnTo>
                    <a:pt x="81" y="21"/>
                  </a:lnTo>
                  <a:lnTo>
                    <a:pt x="81" y="25"/>
                  </a:lnTo>
                  <a:lnTo>
                    <a:pt x="81" y="29"/>
                  </a:lnTo>
                  <a:lnTo>
                    <a:pt x="81" y="31"/>
                  </a:lnTo>
                  <a:lnTo>
                    <a:pt x="77" y="34"/>
                  </a:lnTo>
                  <a:lnTo>
                    <a:pt x="71" y="38"/>
                  </a:lnTo>
                  <a:lnTo>
                    <a:pt x="67" y="42"/>
                  </a:lnTo>
                  <a:lnTo>
                    <a:pt x="63" y="46"/>
                  </a:lnTo>
                  <a:lnTo>
                    <a:pt x="63" y="54"/>
                  </a:lnTo>
                  <a:lnTo>
                    <a:pt x="63" y="61"/>
                  </a:lnTo>
                  <a:lnTo>
                    <a:pt x="65" y="67"/>
                  </a:lnTo>
                  <a:lnTo>
                    <a:pt x="65" y="71"/>
                  </a:lnTo>
                  <a:lnTo>
                    <a:pt x="63" y="75"/>
                  </a:lnTo>
                  <a:lnTo>
                    <a:pt x="63" y="81"/>
                  </a:lnTo>
                  <a:lnTo>
                    <a:pt x="63" y="84"/>
                  </a:lnTo>
                  <a:lnTo>
                    <a:pt x="63" y="90"/>
                  </a:lnTo>
                  <a:lnTo>
                    <a:pt x="60" y="96"/>
                  </a:lnTo>
                  <a:lnTo>
                    <a:pt x="58" y="102"/>
                  </a:lnTo>
                  <a:lnTo>
                    <a:pt x="52" y="107"/>
                  </a:lnTo>
                  <a:lnTo>
                    <a:pt x="50" y="113"/>
                  </a:lnTo>
                  <a:lnTo>
                    <a:pt x="48" y="123"/>
                  </a:lnTo>
                  <a:lnTo>
                    <a:pt x="48" y="130"/>
                  </a:lnTo>
                  <a:lnTo>
                    <a:pt x="48" y="138"/>
                  </a:lnTo>
                  <a:lnTo>
                    <a:pt x="48" y="144"/>
                  </a:lnTo>
                  <a:lnTo>
                    <a:pt x="46" y="148"/>
                  </a:lnTo>
                  <a:lnTo>
                    <a:pt x="44" y="155"/>
                  </a:lnTo>
                  <a:lnTo>
                    <a:pt x="44" y="163"/>
                  </a:lnTo>
                  <a:lnTo>
                    <a:pt x="44" y="169"/>
                  </a:lnTo>
                  <a:lnTo>
                    <a:pt x="44" y="175"/>
                  </a:lnTo>
                  <a:lnTo>
                    <a:pt x="44" y="180"/>
                  </a:lnTo>
                  <a:lnTo>
                    <a:pt x="40" y="186"/>
                  </a:lnTo>
                  <a:lnTo>
                    <a:pt x="42" y="190"/>
                  </a:lnTo>
                  <a:lnTo>
                    <a:pt x="42" y="196"/>
                  </a:lnTo>
                  <a:lnTo>
                    <a:pt x="42" y="201"/>
                  </a:lnTo>
                  <a:lnTo>
                    <a:pt x="40" y="213"/>
                  </a:lnTo>
                  <a:lnTo>
                    <a:pt x="36" y="221"/>
                  </a:lnTo>
                  <a:lnTo>
                    <a:pt x="36" y="226"/>
                  </a:lnTo>
                  <a:lnTo>
                    <a:pt x="36" y="230"/>
                  </a:lnTo>
                  <a:lnTo>
                    <a:pt x="38" y="236"/>
                  </a:lnTo>
                  <a:lnTo>
                    <a:pt x="36" y="240"/>
                  </a:lnTo>
                  <a:lnTo>
                    <a:pt x="35" y="242"/>
                  </a:lnTo>
                  <a:lnTo>
                    <a:pt x="31" y="242"/>
                  </a:lnTo>
                  <a:lnTo>
                    <a:pt x="29" y="246"/>
                  </a:lnTo>
                  <a:lnTo>
                    <a:pt x="27" y="251"/>
                  </a:lnTo>
                  <a:lnTo>
                    <a:pt x="27" y="257"/>
                  </a:lnTo>
                  <a:lnTo>
                    <a:pt x="25" y="263"/>
                  </a:lnTo>
                  <a:lnTo>
                    <a:pt x="27" y="269"/>
                  </a:lnTo>
                  <a:lnTo>
                    <a:pt x="29" y="272"/>
                  </a:lnTo>
                  <a:lnTo>
                    <a:pt x="27" y="274"/>
                  </a:lnTo>
                  <a:lnTo>
                    <a:pt x="25" y="276"/>
                  </a:lnTo>
                  <a:lnTo>
                    <a:pt x="21" y="286"/>
                  </a:lnTo>
                  <a:lnTo>
                    <a:pt x="21" y="295"/>
                  </a:lnTo>
                  <a:lnTo>
                    <a:pt x="19" y="301"/>
                  </a:lnTo>
                  <a:lnTo>
                    <a:pt x="17" y="305"/>
                  </a:lnTo>
                  <a:lnTo>
                    <a:pt x="15" y="311"/>
                  </a:lnTo>
                  <a:lnTo>
                    <a:pt x="17" y="317"/>
                  </a:lnTo>
                  <a:lnTo>
                    <a:pt x="17" y="324"/>
                  </a:lnTo>
                  <a:lnTo>
                    <a:pt x="19" y="328"/>
                  </a:lnTo>
                  <a:lnTo>
                    <a:pt x="21" y="330"/>
                  </a:lnTo>
                  <a:lnTo>
                    <a:pt x="21" y="332"/>
                  </a:lnTo>
                  <a:lnTo>
                    <a:pt x="23" y="338"/>
                  </a:lnTo>
                  <a:lnTo>
                    <a:pt x="21" y="343"/>
                  </a:lnTo>
                  <a:lnTo>
                    <a:pt x="19" y="351"/>
                  </a:lnTo>
                  <a:lnTo>
                    <a:pt x="17" y="357"/>
                  </a:lnTo>
                  <a:lnTo>
                    <a:pt x="21" y="363"/>
                  </a:lnTo>
                  <a:lnTo>
                    <a:pt x="21" y="366"/>
                  </a:lnTo>
                  <a:lnTo>
                    <a:pt x="21" y="370"/>
                  </a:lnTo>
                  <a:lnTo>
                    <a:pt x="23" y="374"/>
                  </a:lnTo>
                  <a:lnTo>
                    <a:pt x="23" y="380"/>
                  </a:lnTo>
                  <a:lnTo>
                    <a:pt x="23" y="384"/>
                  </a:lnTo>
                  <a:lnTo>
                    <a:pt x="21" y="388"/>
                  </a:lnTo>
                  <a:lnTo>
                    <a:pt x="21" y="393"/>
                  </a:lnTo>
                  <a:lnTo>
                    <a:pt x="23" y="395"/>
                  </a:lnTo>
                  <a:lnTo>
                    <a:pt x="23" y="397"/>
                  </a:lnTo>
                  <a:lnTo>
                    <a:pt x="19" y="399"/>
                  </a:lnTo>
                  <a:lnTo>
                    <a:pt x="19" y="403"/>
                  </a:lnTo>
                  <a:lnTo>
                    <a:pt x="17" y="405"/>
                  </a:lnTo>
                  <a:lnTo>
                    <a:pt x="19" y="411"/>
                  </a:lnTo>
                  <a:lnTo>
                    <a:pt x="21" y="414"/>
                  </a:lnTo>
                  <a:lnTo>
                    <a:pt x="19" y="420"/>
                  </a:lnTo>
                  <a:lnTo>
                    <a:pt x="19" y="426"/>
                  </a:lnTo>
                  <a:lnTo>
                    <a:pt x="19" y="432"/>
                  </a:lnTo>
                  <a:lnTo>
                    <a:pt x="19" y="436"/>
                  </a:lnTo>
                  <a:lnTo>
                    <a:pt x="17" y="436"/>
                  </a:lnTo>
                  <a:lnTo>
                    <a:pt x="17" y="437"/>
                  </a:lnTo>
                  <a:lnTo>
                    <a:pt x="13" y="441"/>
                  </a:lnTo>
                  <a:lnTo>
                    <a:pt x="13" y="445"/>
                  </a:lnTo>
                  <a:lnTo>
                    <a:pt x="13" y="451"/>
                  </a:lnTo>
                  <a:lnTo>
                    <a:pt x="13" y="455"/>
                  </a:lnTo>
                  <a:lnTo>
                    <a:pt x="12" y="459"/>
                  </a:lnTo>
                  <a:lnTo>
                    <a:pt x="8" y="460"/>
                  </a:lnTo>
                  <a:lnTo>
                    <a:pt x="6" y="462"/>
                  </a:lnTo>
                  <a:lnTo>
                    <a:pt x="2" y="464"/>
                  </a:lnTo>
                  <a:lnTo>
                    <a:pt x="2" y="468"/>
                  </a:lnTo>
                  <a:lnTo>
                    <a:pt x="4" y="474"/>
                  </a:lnTo>
                  <a:lnTo>
                    <a:pt x="4" y="480"/>
                  </a:lnTo>
                  <a:lnTo>
                    <a:pt x="2" y="484"/>
                  </a:lnTo>
                  <a:lnTo>
                    <a:pt x="0" y="489"/>
                  </a:lnTo>
                  <a:lnTo>
                    <a:pt x="2" y="495"/>
                  </a:lnTo>
                  <a:lnTo>
                    <a:pt x="4" y="497"/>
                  </a:lnTo>
                  <a:lnTo>
                    <a:pt x="8" y="495"/>
                  </a:lnTo>
                  <a:lnTo>
                    <a:pt x="10" y="495"/>
                  </a:lnTo>
                  <a:lnTo>
                    <a:pt x="12" y="501"/>
                  </a:lnTo>
                  <a:lnTo>
                    <a:pt x="10" y="505"/>
                  </a:lnTo>
                  <a:lnTo>
                    <a:pt x="10" y="508"/>
                  </a:lnTo>
                  <a:lnTo>
                    <a:pt x="12" y="514"/>
                  </a:lnTo>
                  <a:lnTo>
                    <a:pt x="17" y="522"/>
                  </a:lnTo>
                  <a:lnTo>
                    <a:pt x="21" y="526"/>
                  </a:lnTo>
                  <a:lnTo>
                    <a:pt x="29" y="526"/>
                  </a:lnTo>
                  <a:lnTo>
                    <a:pt x="38" y="526"/>
                  </a:lnTo>
                  <a:lnTo>
                    <a:pt x="50" y="526"/>
                  </a:lnTo>
                  <a:lnTo>
                    <a:pt x="60" y="528"/>
                  </a:lnTo>
                  <a:lnTo>
                    <a:pt x="60" y="520"/>
                  </a:lnTo>
                  <a:lnTo>
                    <a:pt x="52" y="520"/>
                  </a:lnTo>
                  <a:lnTo>
                    <a:pt x="54" y="512"/>
                  </a:lnTo>
                  <a:lnTo>
                    <a:pt x="56" y="501"/>
                  </a:lnTo>
                  <a:lnTo>
                    <a:pt x="60" y="499"/>
                  </a:lnTo>
                  <a:lnTo>
                    <a:pt x="63" y="497"/>
                  </a:lnTo>
                  <a:lnTo>
                    <a:pt x="61" y="493"/>
                  </a:lnTo>
                  <a:lnTo>
                    <a:pt x="58" y="491"/>
                  </a:lnTo>
                  <a:lnTo>
                    <a:pt x="60" y="487"/>
                  </a:lnTo>
                  <a:lnTo>
                    <a:pt x="60" y="484"/>
                  </a:lnTo>
                  <a:lnTo>
                    <a:pt x="61" y="485"/>
                  </a:lnTo>
                  <a:lnTo>
                    <a:pt x="63" y="487"/>
                  </a:lnTo>
                  <a:lnTo>
                    <a:pt x="63" y="491"/>
                  </a:lnTo>
                  <a:lnTo>
                    <a:pt x="67" y="489"/>
                  </a:lnTo>
                  <a:lnTo>
                    <a:pt x="73" y="489"/>
                  </a:lnTo>
                  <a:lnTo>
                    <a:pt x="73" y="482"/>
                  </a:lnTo>
                  <a:lnTo>
                    <a:pt x="73" y="476"/>
                  </a:lnTo>
                  <a:lnTo>
                    <a:pt x="75" y="472"/>
                  </a:lnTo>
                  <a:lnTo>
                    <a:pt x="79" y="466"/>
                  </a:lnTo>
                  <a:lnTo>
                    <a:pt x="86" y="460"/>
                  </a:lnTo>
                  <a:lnTo>
                    <a:pt x="98" y="451"/>
                  </a:lnTo>
                  <a:lnTo>
                    <a:pt x="94" y="443"/>
                  </a:lnTo>
                  <a:lnTo>
                    <a:pt x="92" y="434"/>
                  </a:lnTo>
                  <a:lnTo>
                    <a:pt x="88" y="434"/>
                  </a:lnTo>
                  <a:lnTo>
                    <a:pt x="84" y="434"/>
                  </a:lnTo>
                  <a:lnTo>
                    <a:pt x="83" y="432"/>
                  </a:lnTo>
                  <a:lnTo>
                    <a:pt x="81" y="428"/>
                  </a:lnTo>
                  <a:lnTo>
                    <a:pt x="73" y="422"/>
                  </a:lnTo>
                  <a:lnTo>
                    <a:pt x="73" y="418"/>
                  </a:lnTo>
                  <a:lnTo>
                    <a:pt x="75" y="413"/>
                  </a:lnTo>
                  <a:lnTo>
                    <a:pt x="81" y="407"/>
                  </a:lnTo>
                  <a:lnTo>
                    <a:pt x="90" y="395"/>
                  </a:lnTo>
                  <a:lnTo>
                    <a:pt x="96" y="397"/>
                  </a:lnTo>
                  <a:lnTo>
                    <a:pt x="100" y="397"/>
                  </a:lnTo>
                  <a:lnTo>
                    <a:pt x="100" y="395"/>
                  </a:lnTo>
                  <a:lnTo>
                    <a:pt x="100" y="391"/>
                  </a:lnTo>
                  <a:lnTo>
                    <a:pt x="98" y="391"/>
                  </a:lnTo>
                  <a:lnTo>
                    <a:pt x="98" y="388"/>
                  </a:lnTo>
                  <a:lnTo>
                    <a:pt x="100" y="388"/>
                  </a:lnTo>
                  <a:lnTo>
                    <a:pt x="104" y="386"/>
                  </a:lnTo>
                  <a:lnTo>
                    <a:pt x="104" y="374"/>
                  </a:lnTo>
                  <a:lnTo>
                    <a:pt x="106" y="363"/>
                  </a:lnTo>
                  <a:lnTo>
                    <a:pt x="109" y="361"/>
                  </a:lnTo>
                  <a:lnTo>
                    <a:pt x="111" y="361"/>
                  </a:lnTo>
                  <a:lnTo>
                    <a:pt x="113" y="359"/>
                  </a:lnTo>
                  <a:lnTo>
                    <a:pt x="113" y="357"/>
                  </a:lnTo>
                  <a:lnTo>
                    <a:pt x="107" y="355"/>
                  </a:lnTo>
                  <a:lnTo>
                    <a:pt x="107" y="353"/>
                  </a:lnTo>
                  <a:lnTo>
                    <a:pt x="109" y="351"/>
                  </a:lnTo>
                  <a:lnTo>
                    <a:pt x="113" y="351"/>
                  </a:lnTo>
                  <a:lnTo>
                    <a:pt x="117" y="351"/>
                  </a:lnTo>
                  <a:lnTo>
                    <a:pt x="119" y="353"/>
                  </a:lnTo>
                  <a:lnTo>
                    <a:pt x="119" y="355"/>
                  </a:lnTo>
                  <a:lnTo>
                    <a:pt x="121" y="357"/>
                  </a:lnTo>
                  <a:lnTo>
                    <a:pt x="125" y="355"/>
                  </a:lnTo>
                  <a:lnTo>
                    <a:pt x="125" y="351"/>
                  </a:lnTo>
                  <a:lnTo>
                    <a:pt x="125" y="345"/>
                  </a:lnTo>
                  <a:lnTo>
                    <a:pt x="119" y="347"/>
                  </a:lnTo>
                  <a:lnTo>
                    <a:pt x="117" y="347"/>
                  </a:lnTo>
                  <a:lnTo>
                    <a:pt x="113" y="347"/>
                  </a:lnTo>
                  <a:lnTo>
                    <a:pt x="109" y="345"/>
                  </a:lnTo>
                  <a:lnTo>
                    <a:pt x="109" y="341"/>
                  </a:lnTo>
                  <a:lnTo>
                    <a:pt x="109" y="336"/>
                  </a:lnTo>
                  <a:lnTo>
                    <a:pt x="106" y="336"/>
                  </a:lnTo>
                  <a:lnTo>
                    <a:pt x="104" y="334"/>
                  </a:lnTo>
                  <a:lnTo>
                    <a:pt x="106" y="328"/>
                  </a:lnTo>
                  <a:lnTo>
                    <a:pt x="107" y="320"/>
                  </a:lnTo>
                  <a:lnTo>
                    <a:pt x="111" y="322"/>
                  </a:lnTo>
                  <a:lnTo>
                    <a:pt x="115" y="322"/>
                  </a:lnTo>
                  <a:lnTo>
                    <a:pt x="115" y="324"/>
                  </a:lnTo>
                  <a:lnTo>
                    <a:pt x="117" y="328"/>
                  </a:lnTo>
                  <a:lnTo>
                    <a:pt x="123" y="328"/>
                  </a:lnTo>
                  <a:lnTo>
                    <a:pt x="127" y="328"/>
                  </a:lnTo>
                  <a:lnTo>
                    <a:pt x="131" y="328"/>
                  </a:lnTo>
                  <a:lnTo>
                    <a:pt x="134" y="324"/>
                  </a:lnTo>
                  <a:lnTo>
                    <a:pt x="136" y="322"/>
                  </a:lnTo>
                  <a:lnTo>
                    <a:pt x="140" y="320"/>
                  </a:lnTo>
                  <a:lnTo>
                    <a:pt x="140" y="309"/>
                  </a:lnTo>
                  <a:lnTo>
                    <a:pt x="142" y="295"/>
                  </a:lnTo>
                  <a:lnTo>
                    <a:pt x="138" y="294"/>
                  </a:lnTo>
                  <a:lnTo>
                    <a:pt x="136" y="292"/>
                  </a:lnTo>
                  <a:lnTo>
                    <a:pt x="136" y="288"/>
                  </a:lnTo>
                  <a:lnTo>
                    <a:pt x="138" y="284"/>
                  </a:lnTo>
                  <a:lnTo>
                    <a:pt x="140" y="288"/>
                  </a:lnTo>
                  <a:lnTo>
                    <a:pt x="144" y="290"/>
                  </a:lnTo>
                  <a:lnTo>
                    <a:pt x="146" y="288"/>
                  </a:lnTo>
                  <a:lnTo>
                    <a:pt x="150" y="286"/>
                  </a:lnTo>
                  <a:lnTo>
                    <a:pt x="171" y="282"/>
                  </a:lnTo>
                  <a:lnTo>
                    <a:pt x="190" y="276"/>
                  </a:lnTo>
                  <a:lnTo>
                    <a:pt x="196" y="270"/>
                  </a:lnTo>
                  <a:lnTo>
                    <a:pt x="202" y="263"/>
                  </a:lnTo>
                  <a:lnTo>
                    <a:pt x="203" y="253"/>
                  </a:lnTo>
                  <a:lnTo>
                    <a:pt x="207" y="242"/>
                  </a:lnTo>
                  <a:lnTo>
                    <a:pt x="202" y="242"/>
                  </a:lnTo>
                  <a:lnTo>
                    <a:pt x="198" y="238"/>
                  </a:lnTo>
                  <a:lnTo>
                    <a:pt x="198" y="232"/>
                  </a:lnTo>
                  <a:lnTo>
                    <a:pt x="200" y="226"/>
                  </a:lnTo>
                  <a:lnTo>
                    <a:pt x="194" y="221"/>
                  </a:lnTo>
                  <a:lnTo>
                    <a:pt x="188" y="213"/>
                  </a:lnTo>
                  <a:lnTo>
                    <a:pt x="184" y="207"/>
                  </a:lnTo>
                  <a:lnTo>
                    <a:pt x="182" y="199"/>
                  </a:lnTo>
                  <a:lnTo>
                    <a:pt x="184" y="196"/>
                  </a:lnTo>
                  <a:lnTo>
                    <a:pt x="184" y="190"/>
                  </a:lnTo>
                  <a:lnTo>
                    <a:pt x="184" y="188"/>
                  </a:lnTo>
                  <a:lnTo>
                    <a:pt x="186" y="186"/>
                  </a:lnTo>
                  <a:lnTo>
                    <a:pt x="186" y="182"/>
                  </a:lnTo>
                  <a:lnTo>
                    <a:pt x="188" y="180"/>
                  </a:lnTo>
                  <a:lnTo>
                    <a:pt x="188" y="178"/>
                  </a:lnTo>
                  <a:lnTo>
                    <a:pt x="188" y="173"/>
                  </a:lnTo>
                  <a:lnTo>
                    <a:pt x="188" y="169"/>
                  </a:lnTo>
                  <a:lnTo>
                    <a:pt x="190" y="161"/>
                  </a:lnTo>
                  <a:lnTo>
                    <a:pt x="192" y="157"/>
                  </a:lnTo>
                  <a:lnTo>
                    <a:pt x="194" y="152"/>
                  </a:lnTo>
                  <a:lnTo>
                    <a:pt x="194" y="146"/>
                  </a:lnTo>
                  <a:lnTo>
                    <a:pt x="196" y="142"/>
                  </a:lnTo>
                  <a:lnTo>
                    <a:pt x="198" y="138"/>
                  </a:lnTo>
                  <a:lnTo>
                    <a:pt x="198" y="132"/>
                  </a:lnTo>
                  <a:lnTo>
                    <a:pt x="202" y="130"/>
                  </a:lnTo>
                  <a:lnTo>
                    <a:pt x="205" y="127"/>
                  </a:lnTo>
                  <a:lnTo>
                    <a:pt x="207" y="123"/>
                  </a:lnTo>
                  <a:lnTo>
                    <a:pt x="209" y="117"/>
                  </a:lnTo>
                  <a:lnTo>
                    <a:pt x="213" y="113"/>
                  </a:lnTo>
                  <a:lnTo>
                    <a:pt x="217" y="111"/>
                  </a:lnTo>
                  <a:lnTo>
                    <a:pt x="219" y="107"/>
                  </a:lnTo>
                  <a:lnTo>
                    <a:pt x="223" y="105"/>
                  </a:lnTo>
                  <a:lnTo>
                    <a:pt x="226" y="102"/>
                  </a:lnTo>
                  <a:lnTo>
                    <a:pt x="230" y="96"/>
                  </a:lnTo>
                  <a:lnTo>
                    <a:pt x="234" y="94"/>
                  </a:lnTo>
                  <a:lnTo>
                    <a:pt x="240" y="92"/>
                  </a:lnTo>
                  <a:lnTo>
                    <a:pt x="244" y="88"/>
                  </a:lnTo>
                  <a:lnTo>
                    <a:pt x="244" y="86"/>
                  </a:lnTo>
                  <a:lnTo>
                    <a:pt x="244" y="81"/>
                  </a:lnTo>
                  <a:lnTo>
                    <a:pt x="244" y="75"/>
                  </a:lnTo>
                  <a:lnTo>
                    <a:pt x="244" y="67"/>
                  </a:lnTo>
                  <a:lnTo>
                    <a:pt x="244" y="63"/>
                  </a:lnTo>
                  <a:lnTo>
                    <a:pt x="240" y="61"/>
                  </a:lnTo>
                  <a:lnTo>
                    <a:pt x="238" y="63"/>
                  </a:lnTo>
                  <a:lnTo>
                    <a:pt x="236" y="63"/>
                  </a:lnTo>
                  <a:lnTo>
                    <a:pt x="232" y="61"/>
                  </a:lnTo>
                  <a:lnTo>
                    <a:pt x="230" y="65"/>
                  </a:lnTo>
                  <a:lnTo>
                    <a:pt x="230" y="69"/>
                  </a:lnTo>
                  <a:lnTo>
                    <a:pt x="230" y="75"/>
                  </a:lnTo>
                  <a:lnTo>
                    <a:pt x="228" y="81"/>
                  </a:lnTo>
                  <a:lnTo>
                    <a:pt x="225" y="84"/>
                  </a:lnTo>
                  <a:lnTo>
                    <a:pt x="223" y="88"/>
                  </a:lnTo>
                  <a:lnTo>
                    <a:pt x="221" y="90"/>
                  </a:lnTo>
                  <a:lnTo>
                    <a:pt x="221" y="92"/>
                  </a:lnTo>
                  <a:lnTo>
                    <a:pt x="219" y="92"/>
                  </a:lnTo>
                  <a:lnTo>
                    <a:pt x="213" y="92"/>
                  </a:lnTo>
                  <a:lnTo>
                    <a:pt x="209" y="90"/>
                  </a:lnTo>
                  <a:lnTo>
                    <a:pt x="203" y="90"/>
                  </a:lnTo>
                  <a:lnTo>
                    <a:pt x="200" y="92"/>
                  </a:lnTo>
                  <a:lnTo>
                    <a:pt x="196" y="90"/>
                  </a:lnTo>
                  <a:lnTo>
                    <a:pt x="190" y="88"/>
                  </a:lnTo>
                  <a:lnTo>
                    <a:pt x="186" y="88"/>
                  </a:lnTo>
                  <a:lnTo>
                    <a:pt x="182" y="88"/>
                  </a:lnTo>
                  <a:lnTo>
                    <a:pt x="182" y="88"/>
                  </a:lnTo>
                  <a:lnTo>
                    <a:pt x="182" y="84"/>
                  </a:lnTo>
                  <a:lnTo>
                    <a:pt x="186" y="79"/>
                  </a:lnTo>
                  <a:lnTo>
                    <a:pt x="190" y="73"/>
                  </a:lnTo>
                  <a:lnTo>
                    <a:pt x="192" y="67"/>
                  </a:lnTo>
                  <a:lnTo>
                    <a:pt x="194" y="61"/>
                  </a:lnTo>
                  <a:lnTo>
                    <a:pt x="192" y="57"/>
                  </a:lnTo>
                  <a:lnTo>
                    <a:pt x="186" y="52"/>
                  </a:lnTo>
                  <a:lnTo>
                    <a:pt x="184" y="48"/>
                  </a:lnTo>
                  <a:lnTo>
                    <a:pt x="180" y="46"/>
                  </a:lnTo>
                  <a:lnTo>
                    <a:pt x="178" y="44"/>
                  </a:lnTo>
                  <a:lnTo>
                    <a:pt x="175" y="42"/>
                  </a:lnTo>
                  <a:lnTo>
                    <a:pt x="171" y="40"/>
                  </a:lnTo>
                  <a:lnTo>
                    <a:pt x="167" y="34"/>
                  </a:lnTo>
                  <a:lnTo>
                    <a:pt x="163" y="34"/>
                  </a:lnTo>
                  <a:lnTo>
                    <a:pt x="159" y="31"/>
                  </a:lnTo>
                  <a:lnTo>
                    <a:pt x="157" y="25"/>
                  </a:lnTo>
                  <a:lnTo>
                    <a:pt x="155" y="21"/>
                  </a:lnTo>
                  <a:lnTo>
                    <a:pt x="152" y="19"/>
                  </a:lnTo>
                  <a:lnTo>
                    <a:pt x="150" y="17"/>
                  </a:lnTo>
                  <a:lnTo>
                    <a:pt x="148" y="13"/>
                  </a:lnTo>
                  <a:lnTo>
                    <a:pt x="144" y="8"/>
                  </a:lnTo>
                  <a:lnTo>
                    <a:pt x="136" y="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5" name="Freeform 256"/>
            <p:cNvSpPr>
              <a:spLocks/>
            </p:cNvSpPr>
            <p:nvPr/>
          </p:nvSpPr>
          <p:spPr bwMode="gray">
            <a:xfrm>
              <a:off x="3809" y="2950"/>
              <a:ext cx="37" cy="35"/>
            </a:xfrm>
            <a:custGeom>
              <a:avLst/>
              <a:gdLst/>
              <a:ahLst/>
              <a:cxnLst>
                <a:cxn ang="0">
                  <a:pos x="0" y="0"/>
                </a:cxn>
                <a:cxn ang="0">
                  <a:pos x="2" y="39"/>
                </a:cxn>
                <a:cxn ang="0">
                  <a:pos x="3" y="37"/>
                </a:cxn>
                <a:cxn ang="0">
                  <a:pos x="11" y="39"/>
                </a:cxn>
                <a:cxn ang="0">
                  <a:pos x="28" y="40"/>
                </a:cxn>
                <a:cxn ang="0">
                  <a:pos x="42" y="40"/>
                </a:cxn>
                <a:cxn ang="0">
                  <a:pos x="40" y="39"/>
                </a:cxn>
                <a:cxn ang="0">
                  <a:pos x="40" y="35"/>
                </a:cxn>
                <a:cxn ang="0">
                  <a:pos x="32" y="35"/>
                </a:cxn>
                <a:cxn ang="0">
                  <a:pos x="25" y="33"/>
                </a:cxn>
                <a:cxn ang="0">
                  <a:pos x="5" y="16"/>
                </a:cxn>
                <a:cxn ang="0">
                  <a:pos x="5" y="8"/>
                </a:cxn>
                <a:cxn ang="0">
                  <a:pos x="5" y="2"/>
                </a:cxn>
                <a:cxn ang="0">
                  <a:pos x="2" y="0"/>
                </a:cxn>
                <a:cxn ang="0">
                  <a:pos x="0" y="0"/>
                </a:cxn>
              </a:cxnLst>
              <a:rect l="0" t="0" r="r" b="b"/>
              <a:pathLst>
                <a:path w="42" h="40">
                  <a:moveTo>
                    <a:pt x="0" y="0"/>
                  </a:moveTo>
                  <a:lnTo>
                    <a:pt x="2" y="39"/>
                  </a:lnTo>
                  <a:lnTo>
                    <a:pt x="3" y="37"/>
                  </a:lnTo>
                  <a:lnTo>
                    <a:pt x="11" y="39"/>
                  </a:lnTo>
                  <a:lnTo>
                    <a:pt x="28" y="40"/>
                  </a:lnTo>
                  <a:lnTo>
                    <a:pt x="42" y="40"/>
                  </a:lnTo>
                  <a:lnTo>
                    <a:pt x="40" y="39"/>
                  </a:lnTo>
                  <a:lnTo>
                    <a:pt x="40" y="35"/>
                  </a:lnTo>
                  <a:lnTo>
                    <a:pt x="32" y="35"/>
                  </a:lnTo>
                  <a:lnTo>
                    <a:pt x="25" y="33"/>
                  </a:lnTo>
                  <a:lnTo>
                    <a:pt x="5" y="16"/>
                  </a:lnTo>
                  <a:lnTo>
                    <a:pt x="5" y="8"/>
                  </a:lnTo>
                  <a:lnTo>
                    <a:pt x="5" y="2"/>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6" name="Freeform 257"/>
            <p:cNvSpPr>
              <a:spLocks noEditPoints="1"/>
            </p:cNvSpPr>
            <p:nvPr/>
          </p:nvSpPr>
          <p:spPr bwMode="gray">
            <a:xfrm>
              <a:off x="4696" y="2228"/>
              <a:ext cx="143" cy="193"/>
            </a:xfrm>
            <a:custGeom>
              <a:avLst/>
              <a:gdLst/>
              <a:ahLst/>
              <a:cxnLst>
                <a:cxn ang="0">
                  <a:pos x="14" y="11"/>
                </a:cxn>
                <a:cxn ang="0">
                  <a:pos x="20" y="1"/>
                </a:cxn>
                <a:cxn ang="0">
                  <a:pos x="12" y="1"/>
                </a:cxn>
                <a:cxn ang="0">
                  <a:pos x="10" y="3"/>
                </a:cxn>
                <a:cxn ang="0">
                  <a:pos x="6" y="13"/>
                </a:cxn>
                <a:cxn ang="0">
                  <a:pos x="10" y="32"/>
                </a:cxn>
                <a:cxn ang="0">
                  <a:pos x="25" y="23"/>
                </a:cxn>
                <a:cxn ang="0">
                  <a:pos x="50" y="23"/>
                </a:cxn>
                <a:cxn ang="0">
                  <a:pos x="77" y="30"/>
                </a:cxn>
                <a:cxn ang="0">
                  <a:pos x="79" y="42"/>
                </a:cxn>
                <a:cxn ang="0">
                  <a:pos x="83" y="55"/>
                </a:cxn>
                <a:cxn ang="0">
                  <a:pos x="96" y="55"/>
                </a:cxn>
                <a:cxn ang="0">
                  <a:pos x="104" y="51"/>
                </a:cxn>
                <a:cxn ang="0">
                  <a:pos x="106" y="42"/>
                </a:cxn>
                <a:cxn ang="0">
                  <a:pos x="117" y="42"/>
                </a:cxn>
                <a:cxn ang="0">
                  <a:pos x="129" y="49"/>
                </a:cxn>
                <a:cxn ang="0">
                  <a:pos x="133" y="61"/>
                </a:cxn>
                <a:cxn ang="0">
                  <a:pos x="135" y="74"/>
                </a:cxn>
                <a:cxn ang="0">
                  <a:pos x="139" y="84"/>
                </a:cxn>
                <a:cxn ang="0">
                  <a:pos x="137" y="96"/>
                </a:cxn>
                <a:cxn ang="0">
                  <a:pos x="142" y="107"/>
                </a:cxn>
                <a:cxn ang="0">
                  <a:pos x="150" y="103"/>
                </a:cxn>
                <a:cxn ang="0">
                  <a:pos x="160" y="107"/>
                </a:cxn>
                <a:cxn ang="0">
                  <a:pos x="160" y="120"/>
                </a:cxn>
                <a:cxn ang="0">
                  <a:pos x="160" y="130"/>
                </a:cxn>
                <a:cxn ang="0">
                  <a:pos x="131" y="188"/>
                </a:cxn>
                <a:cxn ang="0">
                  <a:pos x="137" y="199"/>
                </a:cxn>
                <a:cxn ang="0">
                  <a:pos x="148" y="213"/>
                </a:cxn>
                <a:cxn ang="0">
                  <a:pos x="116" y="216"/>
                </a:cxn>
                <a:cxn ang="0">
                  <a:pos x="104" y="216"/>
                </a:cxn>
                <a:cxn ang="0">
                  <a:pos x="91" y="213"/>
                </a:cxn>
                <a:cxn ang="0">
                  <a:pos x="83" y="205"/>
                </a:cxn>
                <a:cxn ang="0">
                  <a:pos x="21" y="201"/>
                </a:cxn>
                <a:cxn ang="0">
                  <a:pos x="6" y="205"/>
                </a:cxn>
                <a:cxn ang="0">
                  <a:pos x="0" y="180"/>
                </a:cxn>
                <a:cxn ang="0">
                  <a:pos x="10" y="155"/>
                </a:cxn>
                <a:cxn ang="0">
                  <a:pos x="18" y="142"/>
                </a:cxn>
                <a:cxn ang="0">
                  <a:pos x="21" y="132"/>
                </a:cxn>
                <a:cxn ang="0">
                  <a:pos x="27" y="111"/>
                </a:cxn>
                <a:cxn ang="0">
                  <a:pos x="21" y="96"/>
                </a:cxn>
                <a:cxn ang="0">
                  <a:pos x="23" y="67"/>
                </a:cxn>
                <a:cxn ang="0">
                  <a:pos x="18" y="46"/>
                </a:cxn>
                <a:cxn ang="0">
                  <a:pos x="10" y="36"/>
                </a:cxn>
              </a:cxnLst>
              <a:rect l="0" t="0" r="r" b="b"/>
              <a:pathLst>
                <a:path w="162" h="218">
                  <a:moveTo>
                    <a:pt x="4" y="17"/>
                  </a:moveTo>
                  <a:lnTo>
                    <a:pt x="16" y="11"/>
                  </a:lnTo>
                  <a:lnTo>
                    <a:pt x="14" y="11"/>
                  </a:lnTo>
                  <a:lnTo>
                    <a:pt x="16" y="7"/>
                  </a:lnTo>
                  <a:lnTo>
                    <a:pt x="18" y="3"/>
                  </a:lnTo>
                  <a:lnTo>
                    <a:pt x="20" y="1"/>
                  </a:lnTo>
                  <a:lnTo>
                    <a:pt x="18" y="0"/>
                  </a:lnTo>
                  <a:lnTo>
                    <a:pt x="14" y="0"/>
                  </a:lnTo>
                  <a:lnTo>
                    <a:pt x="12" y="1"/>
                  </a:lnTo>
                  <a:lnTo>
                    <a:pt x="14" y="3"/>
                  </a:lnTo>
                  <a:lnTo>
                    <a:pt x="12" y="3"/>
                  </a:lnTo>
                  <a:lnTo>
                    <a:pt x="10" y="3"/>
                  </a:lnTo>
                  <a:lnTo>
                    <a:pt x="4" y="5"/>
                  </a:lnTo>
                  <a:lnTo>
                    <a:pt x="2" y="7"/>
                  </a:lnTo>
                  <a:lnTo>
                    <a:pt x="6" y="13"/>
                  </a:lnTo>
                  <a:lnTo>
                    <a:pt x="6" y="15"/>
                  </a:lnTo>
                  <a:lnTo>
                    <a:pt x="4" y="17"/>
                  </a:lnTo>
                  <a:close/>
                  <a:moveTo>
                    <a:pt x="10" y="32"/>
                  </a:moveTo>
                  <a:lnTo>
                    <a:pt x="14" y="30"/>
                  </a:lnTo>
                  <a:lnTo>
                    <a:pt x="21" y="26"/>
                  </a:lnTo>
                  <a:lnTo>
                    <a:pt x="25" y="23"/>
                  </a:lnTo>
                  <a:lnTo>
                    <a:pt x="33" y="23"/>
                  </a:lnTo>
                  <a:lnTo>
                    <a:pt x="45" y="23"/>
                  </a:lnTo>
                  <a:lnTo>
                    <a:pt x="50" y="23"/>
                  </a:lnTo>
                  <a:lnTo>
                    <a:pt x="75" y="23"/>
                  </a:lnTo>
                  <a:lnTo>
                    <a:pt x="75" y="26"/>
                  </a:lnTo>
                  <a:lnTo>
                    <a:pt x="77" y="30"/>
                  </a:lnTo>
                  <a:lnTo>
                    <a:pt x="77" y="34"/>
                  </a:lnTo>
                  <a:lnTo>
                    <a:pt x="77" y="38"/>
                  </a:lnTo>
                  <a:lnTo>
                    <a:pt x="79" y="42"/>
                  </a:lnTo>
                  <a:lnTo>
                    <a:pt x="79" y="48"/>
                  </a:lnTo>
                  <a:lnTo>
                    <a:pt x="81" y="51"/>
                  </a:lnTo>
                  <a:lnTo>
                    <a:pt x="83" y="55"/>
                  </a:lnTo>
                  <a:lnTo>
                    <a:pt x="87" y="57"/>
                  </a:lnTo>
                  <a:lnTo>
                    <a:pt x="92" y="57"/>
                  </a:lnTo>
                  <a:lnTo>
                    <a:pt x="96" y="55"/>
                  </a:lnTo>
                  <a:lnTo>
                    <a:pt x="98" y="53"/>
                  </a:lnTo>
                  <a:lnTo>
                    <a:pt x="102" y="53"/>
                  </a:lnTo>
                  <a:lnTo>
                    <a:pt x="104" y="51"/>
                  </a:lnTo>
                  <a:lnTo>
                    <a:pt x="102" y="48"/>
                  </a:lnTo>
                  <a:lnTo>
                    <a:pt x="102" y="42"/>
                  </a:lnTo>
                  <a:lnTo>
                    <a:pt x="106" y="42"/>
                  </a:lnTo>
                  <a:lnTo>
                    <a:pt x="110" y="42"/>
                  </a:lnTo>
                  <a:lnTo>
                    <a:pt x="116" y="42"/>
                  </a:lnTo>
                  <a:lnTo>
                    <a:pt x="117" y="42"/>
                  </a:lnTo>
                  <a:lnTo>
                    <a:pt x="117" y="46"/>
                  </a:lnTo>
                  <a:lnTo>
                    <a:pt x="123" y="46"/>
                  </a:lnTo>
                  <a:lnTo>
                    <a:pt x="129" y="49"/>
                  </a:lnTo>
                  <a:lnTo>
                    <a:pt x="129" y="55"/>
                  </a:lnTo>
                  <a:lnTo>
                    <a:pt x="131" y="57"/>
                  </a:lnTo>
                  <a:lnTo>
                    <a:pt x="133" y="61"/>
                  </a:lnTo>
                  <a:lnTo>
                    <a:pt x="131" y="65"/>
                  </a:lnTo>
                  <a:lnTo>
                    <a:pt x="133" y="71"/>
                  </a:lnTo>
                  <a:lnTo>
                    <a:pt x="135" y="74"/>
                  </a:lnTo>
                  <a:lnTo>
                    <a:pt x="135" y="78"/>
                  </a:lnTo>
                  <a:lnTo>
                    <a:pt x="137" y="82"/>
                  </a:lnTo>
                  <a:lnTo>
                    <a:pt x="139" y="84"/>
                  </a:lnTo>
                  <a:lnTo>
                    <a:pt x="137" y="88"/>
                  </a:lnTo>
                  <a:lnTo>
                    <a:pt x="137" y="92"/>
                  </a:lnTo>
                  <a:lnTo>
                    <a:pt x="137" y="96"/>
                  </a:lnTo>
                  <a:lnTo>
                    <a:pt x="137" y="101"/>
                  </a:lnTo>
                  <a:lnTo>
                    <a:pt x="139" y="105"/>
                  </a:lnTo>
                  <a:lnTo>
                    <a:pt x="142" y="107"/>
                  </a:lnTo>
                  <a:lnTo>
                    <a:pt x="144" y="105"/>
                  </a:lnTo>
                  <a:lnTo>
                    <a:pt x="148" y="103"/>
                  </a:lnTo>
                  <a:lnTo>
                    <a:pt x="150" y="103"/>
                  </a:lnTo>
                  <a:lnTo>
                    <a:pt x="156" y="103"/>
                  </a:lnTo>
                  <a:lnTo>
                    <a:pt x="160" y="103"/>
                  </a:lnTo>
                  <a:lnTo>
                    <a:pt x="160" y="107"/>
                  </a:lnTo>
                  <a:lnTo>
                    <a:pt x="162" y="113"/>
                  </a:lnTo>
                  <a:lnTo>
                    <a:pt x="160" y="117"/>
                  </a:lnTo>
                  <a:lnTo>
                    <a:pt x="160" y="120"/>
                  </a:lnTo>
                  <a:lnTo>
                    <a:pt x="160" y="124"/>
                  </a:lnTo>
                  <a:lnTo>
                    <a:pt x="160" y="126"/>
                  </a:lnTo>
                  <a:lnTo>
                    <a:pt x="160" y="130"/>
                  </a:lnTo>
                  <a:lnTo>
                    <a:pt x="160" y="132"/>
                  </a:lnTo>
                  <a:lnTo>
                    <a:pt x="133" y="132"/>
                  </a:lnTo>
                  <a:lnTo>
                    <a:pt x="131" y="188"/>
                  </a:lnTo>
                  <a:lnTo>
                    <a:pt x="133" y="190"/>
                  </a:lnTo>
                  <a:lnTo>
                    <a:pt x="135" y="193"/>
                  </a:lnTo>
                  <a:lnTo>
                    <a:pt x="137" y="199"/>
                  </a:lnTo>
                  <a:lnTo>
                    <a:pt x="140" y="203"/>
                  </a:lnTo>
                  <a:lnTo>
                    <a:pt x="144" y="211"/>
                  </a:lnTo>
                  <a:lnTo>
                    <a:pt x="148" y="213"/>
                  </a:lnTo>
                  <a:lnTo>
                    <a:pt x="146" y="214"/>
                  </a:lnTo>
                  <a:lnTo>
                    <a:pt x="119" y="218"/>
                  </a:lnTo>
                  <a:lnTo>
                    <a:pt x="116" y="216"/>
                  </a:lnTo>
                  <a:lnTo>
                    <a:pt x="110" y="216"/>
                  </a:lnTo>
                  <a:lnTo>
                    <a:pt x="108" y="214"/>
                  </a:lnTo>
                  <a:lnTo>
                    <a:pt x="104" y="216"/>
                  </a:lnTo>
                  <a:lnTo>
                    <a:pt x="100" y="214"/>
                  </a:lnTo>
                  <a:lnTo>
                    <a:pt x="94" y="213"/>
                  </a:lnTo>
                  <a:lnTo>
                    <a:pt x="91" y="213"/>
                  </a:lnTo>
                  <a:lnTo>
                    <a:pt x="89" y="211"/>
                  </a:lnTo>
                  <a:lnTo>
                    <a:pt x="85" y="209"/>
                  </a:lnTo>
                  <a:lnTo>
                    <a:pt x="83" y="205"/>
                  </a:lnTo>
                  <a:lnTo>
                    <a:pt x="27" y="205"/>
                  </a:lnTo>
                  <a:lnTo>
                    <a:pt x="25" y="203"/>
                  </a:lnTo>
                  <a:lnTo>
                    <a:pt x="21" y="201"/>
                  </a:lnTo>
                  <a:lnTo>
                    <a:pt x="18" y="203"/>
                  </a:lnTo>
                  <a:lnTo>
                    <a:pt x="14" y="205"/>
                  </a:lnTo>
                  <a:lnTo>
                    <a:pt x="6" y="205"/>
                  </a:lnTo>
                  <a:lnTo>
                    <a:pt x="0" y="205"/>
                  </a:lnTo>
                  <a:lnTo>
                    <a:pt x="0" y="190"/>
                  </a:lnTo>
                  <a:lnTo>
                    <a:pt x="0" y="180"/>
                  </a:lnTo>
                  <a:lnTo>
                    <a:pt x="4" y="172"/>
                  </a:lnTo>
                  <a:lnTo>
                    <a:pt x="10" y="165"/>
                  </a:lnTo>
                  <a:lnTo>
                    <a:pt x="10" y="155"/>
                  </a:lnTo>
                  <a:lnTo>
                    <a:pt x="12" y="143"/>
                  </a:lnTo>
                  <a:lnTo>
                    <a:pt x="14" y="143"/>
                  </a:lnTo>
                  <a:lnTo>
                    <a:pt x="18" y="142"/>
                  </a:lnTo>
                  <a:lnTo>
                    <a:pt x="18" y="140"/>
                  </a:lnTo>
                  <a:lnTo>
                    <a:pt x="18" y="136"/>
                  </a:lnTo>
                  <a:lnTo>
                    <a:pt x="21" y="132"/>
                  </a:lnTo>
                  <a:lnTo>
                    <a:pt x="25" y="126"/>
                  </a:lnTo>
                  <a:lnTo>
                    <a:pt x="27" y="119"/>
                  </a:lnTo>
                  <a:lnTo>
                    <a:pt x="27" y="111"/>
                  </a:lnTo>
                  <a:lnTo>
                    <a:pt x="25" y="103"/>
                  </a:lnTo>
                  <a:lnTo>
                    <a:pt x="23" y="96"/>
                  </a:lnTo>
                  <a:lnTo>
                    <a:pt x="21" y="96"/>
                  </a:lnTo>
                  <a:lnTo>
                    <a:pt x="20" y="94"/>
                  </a:lnTo>
                  <a:lnTo>
                    <a:pt x="21" y="82"/>
                  </a:lnTo>
                  <a:lnTo>
                    <a:pt x="23" y="67"/>
                  </a:lnTo>
                  <a:lnTo>
                    <a:pt x="20" y="63"/>
                  </a:lnTo>
                  <a:lnTo>
                    <a:pt x="20" y="55"/>
                  </a:lnTo>
                  <a:lnTo>
                    <a:pt x="18" y="46"/>
                  </a:lnTo>
                  <a:lnTo>
                    <a:pt x="14" y="44"/>
                  </a:lnTo>
                  <a:lnTo>
                    <a:pt x="12" y="40"/>
                  </a:lnTo>
                  <a:lnTo>
                    <a:pt x="10" y="36"/>
                  </a:lnTo>
                  <a:lnTo>
                    <a:pt x="10" y="3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7" name="Freeform 258"/>
            <p:cNvSpPr>
              <a:spLocks/>
            </p:cNvSpPr>
            <p:nvPr/>
          </p:nvSpPr>
          <p:spPr bwMode="gray">
            <a:xfrm>
              <a:off x="4588" y="1565"/>
              <a:ext cx="4" cy="4"/>
            </a:xfrm>
            <a:custGeom>
              <a:avLst/>
              <a:gdLst/>
              <a:ahLst/>
              <a:cxnLst>
                <a:cxn ang="0">
                  <a:pos x="5" y="2"/>
                </a:cxn>
                <a:cxn ang="0">
                  <a:pos x="1" y="4"/>
                </a:cxn>
                <a:cxn ang="0">
                  <a:pos x="0" y="0"/>
                </a:cxn>
                <a:cxn ang="0">
                  <a:pos x="1" y="0"/>
                </a:cxn>
                <a:cxn ang="0">
                  <a:pos x="3" y="0"/>
                </a:cxn>
                <a:cxn ang="0">
                  <a:pos x="5" y="2"/>
                </a:cxn>
              </a:cxnLst>
              <a:rect l="0" t="0" r="r" b="b"/>
              <a:pathLst>
                <a:path w="5" h="4">
                  <a:moveTo>
                    <a:pt x="5" y="2"/>
                  </a:moveTo>
                  <a:lnTo>
                    <a:pt x="1" y="4"/>
                  </a:lnTo>
                  <a:lnTo>
                    <a:pt x="0" y="0"/>
                  </a:lnTo>
                  <a:lnTo>
                    <a:pt x="1" y="0"/>
                  </a:lnTo>
                  <a:lnTo>
                    <a:pt x="3" y="0"/>
                  </a:lnTo>
                  <a:lnTo>
                    <a:pt x="5" y="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8" name="Freeform 259"/>
            <p:cNvSpPr>
              <a:spLocks/>
            </p:cNvSpPr>
            <p:nvPr/>
          </p:nvSpPr>
          <p:spPr bwMode="gray">
            <a:xfrm>
              <a:off x="4480" y="1649"/>
              <a:ext cx="216" cy="256"/>
            </a:xfrm>
            <a:custGeom>
              <a:avLst/>
              <a:gdLst/>
              <a:ahLst/>
              <a:cxnLst>
                <a:cxn ang="0">
                  <a:pos x="0" y="167"/>
                </a:cxn>
                <a:cxn ang="0">
                  <a:pos x="121" y="259"/>
                </a:cxn>
                <a:cxn ang="0">
                  <a:pos x="124" y="265"/>
                </a:cxn>
                <a:cxn ang="0">
                  <a:pos x="134" y="269"/>
                </a:cxn>
                <a:cxn ang="0">
                  <a:pos x="138" y="277"/>
                </a:cxn>
                <a:cxn ang="0">
                  <a:pos x="138" y="284"/>
                </a:cxn>
                <a:cxn ang="0">
                  <a:pos x="138" y="290"/>
                </a:cxn>
                <a:cxn ang="0">
                  <a:pos x="151" y="288"/>
                </a:cxn>
                <a:cxn ang="0">
                  <a:pos x="176" y="273"/>
                </a:cxn>
                <a:cxn ang="0">
                  <a:pos x="241" y="219"/>
                </a:cxn>
                <a:cxn ang="0">
                  <a:pos x="234" y="213"/>
                </a:cxn>
                <a:cxn ang="0">
                  <a:pos x="226" y="209"/>
                </a:cxn>
                <a:cxn ang="0">
                  <a:pos x="218" y="206"/>
                </a:cxn>
                <a:cxn ang="0">
                  <a:pos x="217" y="196"/>
                </a:cxn>
                <a:cxn ang="0">
                  <a:pos x="211" y="188"/>
                </a:cxn>
                <a:cxn ang="0">
                  <a:pos x="205" y="181"/>
                </a:cxn>
                <a:cxn ang="0">
                  <a:pos x="209" y="177"/>
                </a:cxn>
                <a:cxn ang="0">
                  <a:pos x="213" y="161"/>
                </a:cxn>
                <a:cxn ang="0">
                  <a:pos x="213" y="154"/>
                </a:cxn>
                <a:cxn ang="0">
                  <a:pos x="213" y="148"/>
                </a:cxn>
                <a:cxn ang="0">
                  <a:pos x="211" y="140"/>
                </a:cxn>
                <a:cxn ang="0">
                  <a:pos x="211" y="113"/>
                </a:cxn>
                <a:cxn ang="0">
                  <a:pos x="213" y="110"/>
                </a:cxn>
                <a:cxn ang="0">
                  <a:pos x="209" y="81"/>
                </a:cxn>
                <a:cxn ang="0">
                  <a:pos x="201" y="73"/>
                </a:cxn>
                <a:cxn ang="0">
                  <a:pos x="195" y="65"/>
                </a:cxn>
                <a:cxn ang="0">
                  <a:pos x="192" y="60"/>
                </a:cxn>
                <a:cxn ang="0">
                  <a:pos x="192" y="48"/>
                </a:cxn>
                <a:cxn ang="0">
                  <a:pos x="199" y="44"/>
                </a:cxn>
                <a:cxn ang="0">
                  <a:pos x="203" y="37"/>
                </a:cxn>
                <a:cxn ang="0">
                  <a:pos x="203" y="27"/>
                </a:cxn>
                <a:cxn ang="0">
                  <a:pos x="203" y="16"/>
                </a:cxn>
                <a:cxn ang="0">
                  <a:pos x="199" y="8"/>
                </a:cxn>
                <a:cxn ang="0">
                  <a:pos x="195" y="0"/>
                </a:cxn>
                <a:cxn ang="0">
                  <a:pos x="192" y="4"/>
                </a:cxn>
                <a:cxn ang="0">
                  <a:pos x="186" y="4"/>
                </a:cxn>
                <a:cxn ang="0">
                  <a:pos x="170" y="2"/>
                </a:cxn>
                <a:cxn ang="0">
                  <a:pos x="149" y="4"/>
                </a:cxn>
                <a:cxn ang="0">
                  <a:pos x="132" y="6"/>
                </a:cxn>
                <a:cxn ang="0">
                  <a:pos x="117" y="10"/>
                </a:cxn>
                <a:cxn ang="0">
                  <a:pos x="109" y="14"/>
                </a:cxn>
                <a:cxn ang="0">
                  <a:pos x="103" y="16"/>
                </a:cxn>
                <a:cxn ang="0">
                  <a:pos x="94" y="19"/>
                </a:cxn>
                <a:cxn ang="0">
                  <a:pos x="82" y="27"/>
                </a:cxn>
                <a:cxn ang="0">
                  <a:pos x="76" y="35"/>
                </a:cxn>
                <a:cxn ang="0">
                  <a:pos x="76" y="44"/>
                </a:cxn>
                <a:cxn ang="0">
                  <a:pos x="76" y="54"/>
                </a:cxn>
                <a:cxn ang="0">
                  <a:pos x="78" y="64"/>
                </a:cxn>
                <a:cxn ang="0">
                  <a:pos x="84" y="71"/>
                </a:cxn>
                <a:cxn ang="0">
                  <a:pos x="78" y="77"/>
                </a:cxn>
                <a:cxn ang="0">
                  <a:pos x="71" y="87"/>
                </a:cxn>
                <a:cxn ang="0">
                  <a:pos x="69" y="94"/>
                </a:cxn>
                <a:cxn ang="0">
                  <a:pos x="61" y="100"/>
                </a:cxn>
                <a:cxn ang="0">
                  <a:pos x="55" y="106"/>
                </a:cxn>
                <a:cxn ang="0">
                  <a:pos x="44" y="117"/>
                </a:cxn>
                <a:cxn ang="0">
                  <a:pos x="36" y="119"/>
                </a:cxn>
                <a:cxn ang="0">
                  <a:pos x="27" y="127"/>
                </a:cxn>
                <a:cxn ang="0">
                  <a:pos x="13" y="131"/>
                </a:cxn>
                <a:cxn ang="0">
                  <a:pos x="5" y="136"/>
                </a:cxn>
                <a:cxn ang="0">
                  <a:pos x="0" y="142"/>
                </a:cxn>
                <a:cxn ang="0">
                  <a:pos x="0" y="158"/>
                </a:cxn>
              </a:cxnLst>
              <a:rect l="0" t="0" r="r" b="b"/>
              <a:pathLst>
                <a:path w="243" h="290">
                  <a:moveTo>
                    <a:pt x="0" y="158"/>
                  </a:moveTo>
                  <a:lnTo>
                    <a:pt x="0" y="167"/>
                  </a:lnTo>
                  <a:lnTo>
                    <a:pt x="42" y="198"/>
                  </a:lnTo>
                  <a:lnTo>
                    <a:pt x="121" y="259"/>
                  </a:lnTo>
                  <a:lnTo>
                    <a:pt x="122" y="261"/>
                  </a:lnTo>
                  <a:lnTo>
                    <a:pt x="124" y="265"/>
                  </a:lnTo>
                  <a:lnTo>
                    <a:pt x="130" y="267"/>
                  </a:lnTo>
                  <a:lnTo>
                    <a:pt x="134" y="269"/>
                  </a:lnTo>
                  <a:lnTo>
                    <a:pt x="138" y="273"/>
                  </a:lnTo>
                  <a:lnTo>
                    <a:pt x="138" y="277"/>
                  </a:lnTo>
                  <a:lnTo>
                    <a:pt x="138" y="280"/>
                  </a:lnTo>
                  <a:lnTo>
                    <a:pt x="138" y="284"/>
                  </a:lnTo>
                  <a:lnTo>
                    <a:pt x="140" y="288"/>
                  </a:lnTo>
                  <a:lnTo>
                    <a:pt x="138" y="290"/>
                  </a:lnTo>
                  <a:lnTo>
                    <a:pt x="145" y="290"/>
                  </a:lnTo>
                  <a:lnTo>
                    <a:pt x="151" y="288"/>
                  </a:lnTo>
                  <a:lnTo>
                    <a:pt x="169" y="284"/>
                  </a:lnTo>
                  <a:lnTo>
                    <a:pt x="176" y="273"/>
                  </a:lnTo>
                  <a:lnTo>
                    <a:pt x="243" y="221"/>
                  </a:lnTo>
                  <a:lnTo>
                    <a:pt x="241" y="219"/>
                  </a:lnTo>
                  <a:lnTo>
                    <a:pt x="236" y="215"/>
                  </a:lnTo>
                  <a:lnTo>
                    <a:pt x="234" y="213"/>
                  </a:lnTo>
                  <a:lnTo>
                    <a:pt x="230" y="211"/>
                  </a:lnTo>
                  <a:lnTo>
                    <a:pt x="226" y="209"/>
                  </a:lnTo>
                  <a:lnTo>
                    <a:pt x="222" y="209"/>
                  </a:lnTo>
                  <a:lnTo>
                    <a:pt x="218" y="206"/>
                  </a:lnTo>
                  <a:lnTo>
                    <a:pt x="217" y="200"/>
                  </a:lnTo>
                  <a:lnTo>
                    <a:pt x="217" y="196"/>
                  </a:lnTo>
                  <a:lnTo>
                    <a:pt x="213" y="194"/>
                  </a:lnTo>
                  <a:lnTo>
                    <a:pt x="211" y="188"/>
                  </a:lnTo>
                  <a:lnTo>
                    <a:pt x="209" y="184"/>
                  </a:lnTo>
                  <a:lnTo>
                    <a:pt x="205" y="181"/>
                  </a:lnTo>
                  <a:lnTo>
                    <a:pt x="205" y="179"/>
                  </a:lnTo>
                  <a:lnTo>
                    <a:pt x="209" y="177"/>
                  </a:lnTo>
                  <a:lnTo>
                    <a:pt x="213" y="171"/>
                  </a:lnTo>
                  <a:lnTo>
                    <a:pt x="213" y="161"/>
                  </a:lnTo>
                  <a:lnTo>
                    <a:pt x="213" y="156"/>
                  </a:lnTo>
                  <a:lnTo>
                    <a:pt x="213" y="154"/>
                  </a:lnTo>
                  <a:lnTo>
                    <a:pt x="213" y="150"/>
                  </a:lnTo>
                  <a:lnTo>
                    <a:pt x="213" y="148"/>
                  </a:lnTo>
                  <a:lnTo>
                    <a:pt x="217" y="146"/>
                  </a:lnTo>
                  <a:lnTo>
                    <a:pt x="211" y="140"/>
                  </a:lnTo>
                  <a:lnTo>
                    <a:pt x="213" y="115"/>
                  </a:lnTo>
                  <a:lnTo>
                    <a:pt x="211" y="113"/>
                  </a:lnTo>
                  <a:lnTo>
                    <a:pt x="211" y="110"/>
                  </a:lnTo>
                  <a:lnTo>
                    <a:pt x="213" y="110"/>
                  </a:lnTo>
                  <a:lnTo>
                    <a:pt x="213" y="110"/>
                  </a:lnTo>
                  <a:lnTo>
                    <a:pt x="209" y="81"/>
                  </a:lnTo>
                  <a:lnTo>
                    <a:pt x="201" y="79"/>
                  </a:lnTo>
                  <a:lnTo>
                    <a:pt x="201" y="73"/>
                  </a:lnTo>
                  <a:lnTo>
                    <a:pt x="199" y="67"/>
                  </a:lnTo>
                  <a:lnTo>
                    <a:pt x="195" y="65"/>
                  </a:lnTo>
                  <a:lnTo>
                    <a:pt x="193" y="65"/>
                  </a:lnTo>
                  <a:lnTo>
                    <a:pt x="192" y="60"/>
                  </a:lnTo>
                  <a:lnTo>
                    <a:pt x="192" y="52"/>
                  </a:lnTo>
                  <a:lnTo>
                    <a:pt x="192" y="48"/>
                  </a:lnTo>
                  <a:lnTo>
                    <a:pt x="195" y="48"/>
                  </a:lnTo>
                  <a:lnTo>
                    <a:pt x="199" y="44"/>
                  </a:lnTo>
                  <a:lnTo>
                    <a:pt x="201" y="40"/>
                  </a:lnTo>
                  <a:lnTo>
                    <a:pt x="203" y="37"/>
                  </a:lnTo>
                  <a:lnTo>
                    <a:pt x="205" y="33"/>
                  </a:lnTo>
                  <a:lnTo>
                    <a:pt x="203" y="27"/>
                  </a:lnTo>
                  <a:lnTo>
                    <a:pt x="201" y="21"/>
                  </a:lnTo>
                  <a:lnTo>
                    <a:pt x="203" y="16"/>
                  </a:lnTo>
                  <a:lnTo>
                    <a:pt x="201" y="14"/>
                  </a:lnTo>
                  <a:lnTo>
                    <a:pt x="199" y="8"/>
                  </a:lnTo>
                  <a:lnTo>
                    <a:pt x="199" y="2"/>
                  </a:lnTo>
                  <a:lnTo>
                    <a:pt x="195" y="0"/>
                  </a:lnTo>
                  <a:lnTo>
                    <a:pt x="193" y="0"/>
                  </a:lnTo>
                  <a:lnTo>
                    <a:pt x="192" y="4"/>
                  </a:lnTo>
                  <a:lnTo>
                    <a:pt x="190" y="8"/>
                  </a:lnTo>
                  <a:lnTo>
                    <a:pt x="186" y="4"/>
                  </a:lnTo>
                  <a:lnTo>
                    <a:pt x="184" y="0"/>
                  </a:lnTo>
                  <a:lnTo>
                    <a:pt x="170" y="2"/>
                  </a:lnTo>
                  <a:lnTo>
                    <a:pt x="159" y="2"/>
                  </a:lnTo>
                  <a:lnTo>
                    <a:pt x="149" y="4"/>
                  </a:lnTo>
                  <a:lnTo>
                    <a:pt x="140" y="8"/>
                  </a:lnTo>
                  <a:lnTo>
                    <a:pt x="132" y="6"/>
                  </a:lnTo>
                  <a:lnTo>
                    <a:pt x="122" y="6"/>
                  </a:lnTo>
                  <a:lnTo>
                    <a:pt x="117" y="10"/>
                  </a:lnTo>
                  <a:lnTo>
                    <a:pt x="113" y="14"/>
                  </a:lnTo>
                  <a:lnTo>
                    <a:pt x="109" y="14"/>
                  </a:lnTo>
                  <a:lnTo>
                    <a:pt x="105" y="14"/>
                  </a:lnTo>
                  <a:lnTo>
                    <a:pt x="103" y="16"/>
                  </a:lnTo>
                  <a:lnTo>
                    <a:pt x="101" y="19"/>
                  </a:lnTo>
                  <a:lnTo>
                    <a:pt x="94" y="19"/>
                  </a:lnTo>
                  <a:lnTo>
                    <a:pt x="88" y="21"/>
                  </a:lnTo>
                  <a:lnTo>
                    <a:pt x="82" y="27"/>
                  </a:lnTo>
                  <a:lnTo>
                    <a:pt x="74" y="33"/>
                  </a:lnTo>
                  <a:lnTo>
                    <a:pt x="76" y="35"/>
                  </a:lnTo>
                  <a:lnTo>
                    <a:pt x="76" y="40"/>
                  </a:lnTo>
                  <a:lnTo>
                    <a:pt x="76" y="44"/>
                  </a:lnTo>
                  <a:lnTo>
                    <a:pt x="74" y="50"/>
                  </a:lnTo>
                  <a:lnTo>
                    <a:pt x="76" y="54"/>
                  </a:lnTo>
                  <a:lnTo>
                    <a:pt x="78" y="58"/>
                  </a:lnTo>
                  <a:lnTo>
                    <a:pt x="78" y="64"/>
                  </a:lnTo>
                  <a:lnTo>
                    <a:pt x="80" y="67"/>
                  </a:lnTo>
                  <a:lnTo>
                    <a:pt x="84" y="71"/>
                  </a:lnTo>
                  <a:lnTo>
                    <a:pt x="84" y="75"/>
                  </a:lnTo>
                  <a:lnTo>
                    <a:pt x="78" y="77"/>
                  </a:lnTo>
                  <a:lnTo>
                    <a:pt x="74" y="83"/>
                  </a:lnTo>
                  <a:lnTo>
                    <a:pt x="71" y="87"/>
                  </a:lnTo>
                  <a:lnTo>
                    <a:pt x="69" y="90"/>
                  </a:lnTo>
                  <a:lnTo>
                    <a:pt x="69" y="94"/>
                  </a:lnTo>
                  <a:lnTo>
                    <a:pt x="65" y="98"/>
                  </a:lnTo>
                  <a:lnTo>
                    <a:pt x="61" y="100"/>
                  </a:lnTo>
                  <a:lnTo>
                    <a:pt x="57" y="100"/>
                  </a:lnTo>
                  <a:lnTo>
                    <a:pt x="55" y="106"/>
                  </a:lnTo>
                  <a:lnTo>
                    <a:pt x="48" y="115"/>
                  </a:lnTo>
                  <a:lnTo>
                    <a:pt x="44" y="117"/>
                  </a:lnTo>
                  <a:lnTo>
                    <a:pt x="40" y="119"/>
                  </a:lnTo>
                  <a:lnTo>
                    <a:pt x="36" y="119"/>
                  </a:lnTo>
                  <a:lnTo>
                    <a:pt x="32" y="123"/>
                  </a:lnTo>
                  <a:lnTo>
                    <a:pt x="27" y="127"/>
                  </a:lnTo>
                  <a:lnTo>
                    <a:pt x="19" y="129"/>
                  </a:lnTo>
                  <a:lnTo>
                    <a:pt x="13" y="131"/>
                  </a:lnTo>
                  <a:lnTo>
                    <a:pt x="9" y="133"/>
                  </a:lnTo>
                  <a:lnTo>
                    <a:pt x="5" y="136"/>
                  </a:lnTo>
                  <a:lnTo>
                    <a:pt x="3" y="140"/>
                  </a:lnTo>
                  <a:lnTo>
                    <a:pt x="0" y="142"/>
                  </a:lnTo>
                  <a:lnTo>
                    <a:pt x="0" y="144"/>
                  </a:lnTo>
                  <a:lnTo>
                    <a:pt x="0" y="15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49" name="Freeform 260"/>
            <p:cNvSpPr>
              <a:spLocks/>
            </p:cNvSpPr>
            <p:nvPr/>
          </p:nvSpPr>
          <p:spPr bwMode="gray">
            <a:xfrm>
              <a:off x="4781" y="1569"/>
              <a:ext cx="22" cy="42"/>
            </a:xfrm>
            <a:custGeom>
              <a:avLst/>
              <a:gdLst/>
              <a:ahLst/>
              <a:cxnLst>
                <a:cxn ang="0">
                  <a:pos x="12" y="48"/>
                </a:cxn>
                <a:cxn ang="0">
                  <a:pos x="14" y="48"/>
                </a:cxn>
                <a:cxn ang="0">
                  <a:pos x="18" y="48"/>
                </a:cxn>
                <a:cxn ang="0">
                  <a:pos x="20" y="48"/>
                </a:cxn>
                <a:cxn ang="0">
                  <a:pos x="20" y="46"/>
                </a:cxn>
                <a:cxn ang="0">
                  <a:pos x="20" y="46"/>
                </a:cxn>
                <a:cxn ang="0">
                  <a:pos x="23" y="44"/>
                </a:cxn>
                <a:cxn ang="0">
                  <a:pos x="25" y="40"/>
                </a:cxn>
                <a:cxn ang="0">
                  <a:pos x="25" y="38"/>
                </a:cxn>
                <a:cxn ang="0">
                  <a:pos x="25" y="33"/>
                </a:cxn>
                <a:cxn ang="0">
                  <a:pos x="23" y="31"/>
                </a:cxn>
                <a:cxn ang="0">
                  <a:pos x="21" y="27"/>
                </a:cxn>
                <a:cxn ang="0">
                  <a:pos x="20" y="25"/>
                </a:cxn>
                <a:cxn ang="0">
                  <a:pos x="21" y="21"/>
                </a:cxn>
                <a:cxn ang="0">
                  <a:pos x="21" y="17"/>
                </a:cxn>
                <a:cxn ang="0">
                  <a:pos x="21" y="13"/>
                </a:cxn>
                <a:cxn ang="0">
                  <a:pos x="20" y="8"/>
                </a:cxn>
                <a:cxn ang="0">
                  <a:pos x="14" y="2"/>
                </a:cxn>
                <a:cxn ang="0">
                  <a:pos x="12" y="4"/>
                </a:cxn>
                <a:cxn ang="0">
                  <a:pos x="10" y="0"/>
                </a:cxn>
                <a:cxn ang="0">
                  <a:pos x="2" y="4"/>
                </a:cxn>
                <a:cxn ang="0">
                  <a:pos x="0" y="6"/>
                </a:cxn>
                <a:cxn ang="0">
                  <a:pos x="2" y="8"/>
                </a:cxn>
                <a:cxn ang="0">
                  <a:pos x="4" y="10"/>
                </a:cxn>
                <a:cxn ang="0">
                  <a:pos x="6" y="13"/>
                </a:cxn>
                <a:cxn ang="0">
                  <a:pos x="4" y="17"/>
                </a:cxn>
                <a:cxn ang="0">
                  <a:pos x="4" y="21"/>
                </a:cxn>
                <a:cxn ang="0">
                  <a:pos x="2" y="29"/>
                </a:cxn>
                <a:cxn ang="0">
                  <a:pos x="2" y="35"/>
                </a:cxn>
                <a:cxn ang="0">
                  <a:pos x="6" y="38"/>
                </a:cxn>
                <a:cxn ang="0">
                  <a:pos x="12" y="48"/>
                </a:cxn>
              </a:cxnLst>
              <a:rect l="0" t="0" r="r" b="b"/>
              <a:pathLst>
                <a:path w="25" h="48">
                  <a:moveTo>
                    <a:pt x="12" y="48"/>
                  </a:moveTo>
                  <a:lnTo>
                    <a:pt x="14" y="48"/>
                  </a:lnTo>
                  <a:lnTo>
                    <a:pt x="18" y="48"/>
                  </a:lnTo>
                  <a:lnTo>
                    <a:pt x="20" y="48"/>
                  </a:lnTo>
                  <a:lnTo>
                    <a:pt x="20" y="46"/>
                  </a:lnTo>
                  <a:lnTo>
                    <a:pt x="20" y="46"/>
                  </a:lnTo>
                  <a:lnTo>
                    <a:pt x="23" y="44"/>
                  </a:lnTo>
                  <a:lnTo>
                    <a:pt x="25" y="40"/>
                  </a:lnTo>
                  <a:lnTo>
                    <a:pt x="25" y="38"/>
                  </a:lnTo>
                  <a:lnTo>
                    <a:pt x="25" y="33"/>
                  </a:lnTo>
                  <a:lnTo>
                    <a:pt x="23" y="31"/>
                  </a:lnTo>
                  <a:lnTo>
                    <a:pt x="21" y="27"/>
                  </a:lnTo>
                  <a:lnTo>
                    <a:pt x="20" y="25"/>
                  </a:lnTo>
                  <a:lnTo>
                    <a:pt x="21" y="21"/>
                  </a:lnTo>
                  <a:lnTo>
                    <a:pt x="21" y="17"/>
                  </a:lnTo>
                  <a:lnTo>
                    <a:pt x="21" y="13"/>
                  </a:lnTo>
                  <a:lnTo>
                    <a:pt x="20" y="8"/>
                  </a:lnTo>
                  <a:lnTo>
                    <a:pt x="14" y="2"/>
                  </a:lnTo>
                  <a:lnTo>
                    <a:pt x="12" y="4"/>
                  </a:lnTo>
                  <a:lnTo>
                    <a:pt x="10" y="0"/>
                  </a:lnTo>
                  <a:lnTo>
                    <a:pt x="2" y="4"/>
                  </a:lnTo>
                  <a:lnTo>
                    <a:pt x="0" y="6"/>
                  </a:lnTo>
                  <a:lnTo>
                    <a:pt x="2" y="8"/>
                  </a:lnTo>
                  <a:lnTo>
                    <a:pt x="4" y="10"/>
                  </a:lnTo>
                  <a:lnTo>
                    <a:pt x="6" y="13"/>
                  </a:lnTo>
                  <a:lnTo>
                    <a:pt x="4" y="17"/>
                  </a:lnTo>
                  <a:lnTo>
                    <a:pt x="4" y="21"/>
                  </a:lnTo>
                  <a:lnTo>
                    <a:pt x="2" y="29"/>
                  </a:lnTo>
                  <a:lnTo>
                    <a:pt x="2" y="35"/>
                  </a:lnTo>
                  <a:lnTo>
                    <a:pt x="6" y="38"/>
                  </a:lnTo>
                  <a:lnTo>
                    <a:pt x="12" y="48"/>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0" name="Freeform 261"/>
            <p:cNvSpPr>
              <a:spLocks/>
            </p:cNvSpPr>
            <p:nvPr/>
          </p:nvSpPr>
          <p:spPr bwMode="gray">
            <a:xfrm>
              <a:off x="6647" y="1202"/>
              <a:ext cx="32" cy="19"/>
            </a:xfrm>
            <a:custGeom>
              <a:avLst/>
              <a:gdLst/>
              <a:ahLst/>
              <a:cxnLst>
                <a:cxn ang="0">
                  <a:pos x="2" y="0"/>
                </a:cxn>
                <a:cxn ang="0">
                  <a:pos x="2" y="4"/>
                </a:cxn>
                <a:cxn ang="0">
                  <a:pos x="0" y="12"/>
                </a:cxn>
                <a:cxn ang="0">
                  <a:pos x="9" y="8"/>
                </a:cxn>
                <a:cxn ang="0">
                  <a:pos x="15" y="8"/>
                </a:cxn>
                <a:cxn ang="0">
                  <a:pos x="21" y="10"/>
                </a:cxn>
                <a:cxn ang="0">
                  <a:pos x="26" y="16"/>
                </a:cxn>
                <a:cxn ang="0">
                  <a:pos x="28" y="18"/>
                </a:cxn>
                <a:cxn ang="0">
                  <a:pos x="32" y="22"/>
                </a:cxn>
                <a:cxn ang="0">
                  <a:pos x="34" y="16"/>
                </a:cxn>
                <a:cxn ang="0">
                  <a:pos x="36" y="12"/>
                </a:cxn>
                <a:cxn ang="0">
                  <a:pos x="32" y="10"/>
                </a:cxn>
                <a:cxn ang="0">
                  <a:pos x="26" y="10"/>
                </a:cxn>
                <a:cxn ang="0">
                  <a:pos x="25" y="8"/>
                </a:cxn>
                <a:cxn ang="0">
                  <a:pos x="25" y="4"/>
                </a:cxn>
                <a:cxn ang="0">
                  <a:pos x="21" y="2"/>
                </a:cxn>
                <a:cxn ang="0">
                  <a:pos x="19" y="0"/>
                </a:cxn>
                <a:cxn ang="0">
                  <a:pos x="11" y="2"/>
                </a:cxn>
                <a:cxn ang="0">
                  <a:pos x="3" y="6"/>
                </a:cxn>
                <a:cxn ang="0">
                  <a:pos x="3" y="2"/>
                </a:cxn>
                <a:cxn ang="0">
                  <a:pos x="2" y="0"/>
                </a:cxn>
              </a:cxnLst>
              <a:rect l="0" t="0" r="r" b="b"/>
              <a:pathLst>
                <a:path w="36" h="22">
                  <a:moveTo>
                    <a:pt x="2" y="0"/>
                  </a:moveTo>
                  <a:lnTo>
                    <a:pt x="2" y="4"/>
                  </a:lnTo>
                  <a:lnTo>
                    <a:pt x="0" y="12"/>
                  </a:lnTo>
                  <a:lnTo>
                    <a:pt x="9" y="8"/>
                  </a:lnTo>
                  <a:lnTo>
                    <a:pt x="15" y="8"/>
                  </a:lnTo>
                  <a:lnTo>
                    <a:pt x="21" y="10"/>
                  </a:lnTo>
                  <a:lnTo>
                    <a:pt x="26" y="16"/>
                  </a:lnTo>
                  <a:lnTo>
                    <a:pt x="28" y="18"/>
                  </a:lnTo>
                  <a:lnTo>
                    <a:pt x="32" y="22"/>
                  </a:lnTo>
                  <a:lnTo>
                    <a:pt x="34" y="16"/>
                  </a:lnTo>
                  <a:lnTo>
                    <a:pt x="36" y="12"/>
                  </a:lnTo>
                  <a:lnTo>
                    <a:pt x="32" y="10"/>
                  </a:lnTo>
                  <a:lnTo>
                    <a:pt x="26" y="10"/>
                  </a:lnTo>
                  <a:lnTo>
                    <a:pt x="25" y="8"/>
                  </a:lnTo>
                  <a:lnTo>
                    <a:pt x="25" y="4"/>
                  </a:lnTo>
                  <a:lnTo>
                    <a:pt x="21" y="2"/>
                  </a:lnTo>
                  <a:lnTo>
                    <a:pt x="19" y="0"/>
                  </a:lnTo>
                  <a:lnTo>
                    <a:pt x="11" y="2"/>
                  </a:lnTo>
                  <a:lnTo>
                    <a:pt x="3" y="6"/>
                  </a:lnTo>
                  <a:lnTo>
                    <a:pt x="3"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1" name="Freeform 262"/>
            <p:cNvSpPr>
              <a:spLocks/>
            </p:cNvSpPr>
            <p:nvPr/>
          </p:nvSpPr>
          <p:spPr bwMode="gray">
            <a:xfrm>
              <a:off x="6549" y="1258"/>
              <a:ext cx="14" cy="14"/>
            </a:xfrm>
            <a:custGeom>
              <a:avLst/>
              <a:gdLst/>
              <a:ahLst/>
              <a:cxnLst>
                <a:cxn ang="0">
                  <a:pos x="4" y="0"/>
                </a:cxn>
                <a:cxn ang="0">
                  <a:pos x="2" y="2"/>
                </a:cxn>
                <a:cxn ang="0">
                  <a:pos x="2" y="6"/>
                </a:cxn>
                <a:cxn ang="0">
                  <a:pos x="0" y="6"/>
                </a:cxn>
                <a:cxn ang="0">
                  <a:pos x="0" y="9"/>
                </a:cxn>
                <a:cxn ang="0">
                  <a:pos x="2" y="11"/>
                </a:cxn>
                <a:cxn ang="0">
                  <a:pos x="6" y="15"/>
                </a:cxn>
                <a:cxn ang="0">
                  <a:pos x="10" y="13"/>
                </a:cxn>
                <a:cxn ang="0">
                  <a:pos x="14" y="9"/>
                </a:cxn>
                <a:cxn ang="0">
                  <a:pos x="16" y="9"/>
                </a:cxn>
                <a:cxn ang="0">
                  <a:pos x="16" y="7"/>
                </a:cxn>
                <a:cxn ang="0">
                  <a:pos x="16" y="6"/>
                </a:cxn>
                <a:cxn ang="0">
                  <a:pos x="14" y="4"/>
                </a:cxn>
                <a:cxn ang="0">
                  <a:pos x="8" y="2"/>
                </a:cxn>
                <a:cxn ang="0">
                  <a:pos x="4" y="0"/>
                </a:cxn>
              </a:cxnLst>
              <a:rect l="0" t="0" r="r" b="b"/>
              <a:pathLst>
                <a:path w="16" h="15">
                  <a:moveTo>
                    <a:pt x="4" y="0"/>
                  </a:moveTo>
                  <a:lnTo>
                    <a:pt x="2" y="2"/>
                  </a:lnTo>
                  <a:lnTo>
                    <a:pt x="2" y="6"/>
                  </a:lnTo>
                  <a:lnTo>
                    <a:pt x="0" y="6"/>
                  </a:lnTo>
                  <a:lnTo>
                    <a:pt x="0" y="9"/>
                  </a:lnTo>
                  <a:lnTo>
                    <a:pt x="2" y="11"/>
                  </a:lnTo>
                  <a:lnTo>
                    <a:pt x="6" y="15"/>
                  </a:lnTo>
                  <a:lnTo>
                    <a:pt x="10" y="13"/>
                  </a:lnTo>
                  <a:lnTo>
                    <a:pt x="14" y="9"/>
                  </a:lnTo>
                  <a:lnTo>
                    <a:pt x="16" y="9"/>
                  </a:lnTo>
                  <a:lnTo>
                    <a:pt x="16" y="7"/>
                  </a:lnTo>
                  <a:lnTo>
                    <a:pt x="16" y="6"/>
                  </a:lnTo>
                  <a:lnTo>
                    <a:pt x="14" y="4"/>
                  </a:lnTo>
                  <a:lnTo>
                    <a:pt x="8"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2" name="Freeform 263"/>
            <p:cNvSpPr>
              <a:spLocks/>
            </p:cNvSpPr>
            <p:nvPr/>
          </p:nvSpPr>
          <p:spPr bwMode="gray">
            <a:xfrm>
              <a:off x="6609" y="1266"/>
              <a:ext cx="19" cy="11"/>
            </a:xfrm>
            <a:custGeom>
              <a:avLst/>
              <a:gdLst/>
              <a:ahLst/>
              <a:cxnLst>
                <a:cxn ang="0">
                  <a:pos x="16" y="0"/>
                </a:cxn>
                <a:cxn ang="0">
                  <a:pos x="10" y="4"/>
                </a:cxn>
                <a:cxn ang="0">
                  <a:pos x="4" y="4"/>
                </a:cxn>
                <a:cxn ang="0">
                  <a:pos x="2" y="4"/>
                </a:cxn>
                <a:cxn ang="0">
                  <a:pos x="0" y="6"/>
                </a:cxn>
                <a:cxn ang="0">
                  <a:pos x="4" y="8"/>
                </a:cxn>
                <a:cxn ang="0">
                  <a:pos x="8" y="12"/>
                </a:cxn>
                <a:cxn ang="0">
                  <a:pos x="14" y="10"/>
                </a:cxn>
                <a:cxn ang="0">
                  <a:pos x="20" y="6"/>
                </a:cxn>
                <a:cxn ang="0">
                  <a:pos x="22" y="4"/>
                </a:cxn>
                <a:cxn ang="0">
                  <a:pos x="22" y="2"/>
                </a:cxn>
                <a:cxn ang="0">
                  <a:pos x="20" y="0"/>
                </a:cxn>
                <a:cxn ang="0">
                  <a:pos x="16" y="0"/>
                </a:cxn>
              </a:cxnLst>
              <a:rect l="0" t="0" r="r" b="b"/>
              <a:pathLst>
                <a:path w="22" h="12">
                  <a:moveTo>
                    <a:pt x="16" y="0"/>
                  </a:moveTo>
                  <a:lnTo>
                    <a:pt x="10" y="4"/>
                  </a:lnTo>
                  <a:lnTo>
                    <a:pt x="4" y="4"/>
                  </a:lnTo>
                  <a:lnTo>
                    <a:pt x="2" y="4"/>
                  </a:lnTo>
                  <a:lnTo>
                    <a:pt x="0" y="6"/>
                  </a:lnTo>
                  <a:lnTo>
                    <a:pt x="4" y="8"/>
                  </a:lnTo>
                  <a:lnTo>
                    <a:pt x="8" y="12"/>
                  </a:lnTo>
                  <a:lnTo>
                    <a:pt x="14" y="10"/>
                  </a:lnTo>
                  <a:lnTo>
                    <a:pt x="20" y="6"/>
                  </a:lnTo>
                  <a:lnTo>
                    <a:pt x="22" y="4"/>
                  </a:lnTo>
                  <a:lnTo>
                    <a:pt x="22" y="2"/>
                  </a:lnTo>
                  <a:lnTo>
                    <a:pt x="20" y="0"/>
                  </a:lnTo>
                  <a:lnTo>
                    <a:pt x="1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3" name="Freeform 264"/>
            <p:cNvSpPr>
              <a:spLocks/>
            </p:cNvSpPr>
            <p:nvPr/>
          </p:nvSpPr>
          <p:spPr bwMode="gray">
            <a:xfrm>
              <a:off x="6464" y="1397"/>
              <a:ext cx="7" cy="6"/>
            </a:xfrm>
            <a:custGeom>
              <a:avLst/>
              <a:gdLst/>
              <a:ahLst/>
              <a:cxnLst>
                <a:cxn ang="0">
                  <a:pos x="0" y="0"/>
                </a:cxn>
                <a:cxn ang="0">
                  <a:pos x="2" y="2"/>
                </a:cxn>
                <a:cxn ang="0">
                  <a:pos x="4" y="6"/>
                </a:cxn>
                <a:cxn ang="0">
                  <a:pos x="6" y="6"/>
                </a:cxn>
                <a:cxn ang="0">
                  <a:pos x="6" y="4"/>
                </a:cxn>
                <a:cxn ang="0">
                  <a:pos x="8" y="2"/>
                </a:cxn>
                <a:cxn ang="0">
                  <a:pos x="6" y="2"/>
                </a:cxn>
                <a:cxn ang="0">
                  <a:pos x="2" y="0"/>
                </a:cxn>
                <a:cxn ang="0">
                  <a:pos x="0" y="0"/>
                </a:cxn>
              </a:cxnLst>
              <a:rect l="0" t="0" r="r" b="b"/>
              <a:pathLst>
                <a:path w="8" h="6">
                  <a:moveTo>
                    <a:pt x="0" y="0"/>
                  </a:moveTo>
                  <a:lnTo>
                    <a:pt x="2" y="2"/>
                  </a:lnTo>
                  <a:lnTo>
                    <a:pt x="4" y="6"/>
                  </a:lnTo>
                  <a:lnTo>
                    <a:pt x="6" y="6"/>
                  </a:lnTo>
                  <a:lnTo>
                    <a:pt x="6" y="4"/>
                  </a:lnTo>
                  <a:lnTo>
                    <a:pt x="8" y="2"/>
                  </a:lnTo>
                  <a:lnTo>
                    <a:pt x="6" y="2"/>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4" name="Freeform 265"/>
            <p:cNvSpPr>
              <a:spLocks/>
            </p:cNvSpPr>
            <p:nvPr/>
          </p:nvSpPr>
          <p:spPr bwMode="gray">
            <a:xfrm>
              <a:off x="6616" y="1410"/>
              <a:ext cx="7" cy="4"/>
            </a:xfrm>
            <a:custGeom>
              <a:avLst/>
              <a:gdLst/>
              <a:ahLst/>
              <a:cxnLst>
                <a:cxn ang="0">
                  <a:pos x="6" y="0"/>
                </a:cxn>
                <a:cxn ang="0">
                  <a:pos x="2" y="2"/>
                </a:cxn>
                <a:cxn ang="0">
                  <a:pos x="0" y="3"/>
                </a:cxn>
                <a:cxn ang="0">
                  <a:pos x="2" y="5"/>
                </a:cxn>
                <a:cxn ang="0">
                  <a:pos x="8" y="5"/>
                </a:cxn>
                <a:cxn ang="0">
                  <a:pos x="6" y="2"/>
                </a:cxn>
                <a:cxn ang="0">
                  <a:pos x="6" y="0"/>
                </a:cxn>
              </a:cxnLst>
              <a:rect l="0" t="0" r="r" b="b"/>
              <a:pathLst>
                <a:path w="8" h="5">
                  <a:moveTo>
                    <a:pt x="6" y="0"/>
                  </a:moveTo>
                  <a:lnTo>
                    <a:pt x="2" y="2"/>
                  </a:lnTo>
                  <a:lnTo>
                    <a:pt x="0" y="3"/>
                  </a:lnTo>
                  <a:lnTo>
                    <a:pt x="2" y="5"/>
                  </a:lnTo>
                  <a:lnTo>
                    <a:pt x="8" y="5"/>
                  </a:lnTo>
                  <a:lnTo>
                    <a:pt x="6" y="2"/>
                  </a:lnTo>
                  <a:lnTo>
                    <a:pt x="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5" name="Freeform 266"/>
            <p:cNvSpPr>
              <a:spLocks/>
            </p:cNvSpPr>
            <p:nvPr/>
          </p:nvSpPr>
          <p:spPr bwMode="gray">
            <a:xfrm>
              <a:off x="6531" y="1412"/>
              <a:ext cx="1" cy="6"/>
            </a:xfrm>
            <a:custGeom>
              <a:avLst/>
              <a:gdLst/>
              <a:ahLst/>
              <a:cxnLst>
                <a:cxn ang="0">
                  <a:pos x="2" y="0"/>
                </a:cxn>
                <a:cxn ang="0">
                  <a:pos x="0" y="4"/>
                </a:cxn>
                <a:cxn ang="0">
                  <a:pos x="2" y="6"/>
                </a:cxn>
                <a:cxn ang="0">
                  <a:pos x="2" y="2"/>
                </a:cxn>
                <a:cxn ang="0">
                  <a:pos x="2" y="0"/>
                </a:cxn>
              </a:cxnLst>
              <a:rect l="0" t="0" r="r" b="b"/>
              <a:pathLst>
                <a:path w="2" h="6">
                  <a:moveTo>
                    <a:pt x="2" y="0"/>
                  </a:moveTo>
                  <a:lnTo>
                    <a:pt x="0" y="4"/>
                  </a:lnTo>
                  <a:lnTo>
                    <a:pt x="2" y="6"/>
                  </a:lnTo>
                  <a:lnTo>
                    <a:pt x="2"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6" name="Freeform 267"/>
            <p:cNvSpPr>
              <a:spLocks/>
            </p:cNvSpPr>
            <p:nvPr/>
          </p:nvSpPr>
          <p:spPr bwMode="gray">
            <a:xfrm>
              <a:off x="6582" y="1416"/>
              <a:ext cx="4" cy="5"/>
            </a:xfrm>
            <a:custGeom>
              <a:avLst/>
              <a:gdLst/>
              <a:ahLst/>
              <a:cxnLst>
                <a:cxn ang="0">
                  <a:pos x="0" y="0"/>
                </a:cxn>
                <a:cxn ang="0">
                  <a:pos x="0" y="2"/>
                </a:cxn>
                <a:cxn ang="0">
                  <a:pos x="4" y="6"/>
                </a:cxn>
                <a:cxn ang="0">
                  <a:pos x="4" y="4"/>
                </a:cxn>
                <a:cxn ang="0">
                  <a:pos x="4" y="2"/>
                </a:cxn>
                <a:cxn ang="0">
                  <a:pos x="4" y="0"/>
                </a:cxn>
                <a:cxn ang="0">
                  <a:pos x="0" y="0"/>
                </a:cxn>
              </a:cxnLst>
              <a:rect l="0" t="0" r="r" b="b"/>
              <a:pathLst>
                <a:path w="4" h="6">
                  <a:moveTo>
                    <a:pt x="0" y="0"/>
                  </a:moveTo>
                  <a:lnTo>
                    <a:pt x="0" y="2"/>
                  </a:lnTo>
                  <a:lnTo>
                    <a:pt x="4" y="6"/>
                  </a:lnTo>
                  <a:lnTo>
                    <a:pt x="4" y="4"/>
                  </a:lnTo>
                  <a:lnTo>
                    <a:pt x="4" y="2"/>
                  </a:lnTo>
                  <a:lnTo>
                    <a:pt x="4"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7" name="Freeform 268"/>
            <p:cNvSpPr>
              <a:spLocks/>
            </p:cNvSpPr>
            <p:nvPr/>
          </p:nvSpPr>
          <p:spPr bwMode="gray">
            <a:xfrm>
              <a:off x="6546" y="1421"/>
              <a:ext cx="3" cy="4"/>
            </a:xfrm>
            <a:custGeom>
              <a:avLst/>
              <a:gdLst/>
              <a:ahLst/>
              <a:cxnLst>
                <a:cxn ang="0">
                  <a:pos x="0" y="0"/>
                </a:cxn>
                <a:cxn ang="0">
                  <a:pos x="2" y="4"/>
                </a:cxn>
                <a:cxn ang="0">
                  <a:pos x="4" y="4"/>
                </a:cxn>
                <a:cxn ang="0">
                  <a:pos x="4" y="4"/>
                </a:cxn>
                <a:cxn ang="0">
                  <a:pos x="2" y="2"/>
                </a:cxn>
                <a:cxn ang="0">
                  <a:pos x="0" y="0"/>
                </a:cxn>
              </a:cxnLst>
              <a:rect l="0" t="0" r="r" b="b"/>
              <a:pathLst>
                <a:path w="4" h="4">
                  <a:moveTo>
                    <a:pt x="0" y="0"/>
                  </a:moveTo>
                  <a:lnTo>
                    <a:pt x="2" y="4"/>
                  </a:lnTo>
                  <a:lnTo>
                    <a:pt x="4" y="4"/>
                  </a:lnTo>
                  <a:lnTo>
                    <a:pt x="4" y="4"/>
                  </a:lnTo>
                  <a:lnTo>
                    <a:pt x="2" y="2"/>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8" name="Freeform 269"/>
            <p:cNvSpPr>
              <a:spLocks/>
            </p:cNvSpPr>
            <p:nvPr/>
          </p:nvSpPr>
          <p:spPr bwMode="gray">
            <a:xfrm>
              <a:off x="5241" y="1641"/>
              <a:ext cx="147" cy="117"/>
            </a:xfrm>
            <a:custGeom>
              <a:avLst/>
              <a:gdLst/>
              <a:ahLst/>
              <a:cxnLst>
                <a:cxn ang="0">
                  <a:pos x="82" y="9"/>
                </a:cxn>
                <a:cxn ang="0">
                  <a:pos x="71" y="5"/>
                </a:cxn>
                <a:cxn ang="0">
                  <a:pos x="61" y="3"/>
                </a:cxn>
                <a:cxn ang="0">
                  <a:pos x="51" y="0"/>
                </a:cxn>
                <a:cxn ang="0">
                  <a:pos x="47" y="5"/>
                </a:cxn>
                <a:cxn ang="0">
                  <a:pos x="46" y="19"/>
                </a:cxn>
                <a:cxn ang="0">
                  <a:pos x="40" y="30"/>
                </a:cxn>
                <a:cxn ang="0">
                  <a:pos x="24" y="36"/>
                </a:cxn>
                <a:cxn ang="0">
                  <a:pos x="17" y="36"/>
                </a:cxn>
                <a:cxn ang="0">
                  <a:pos x="13" y="46"/>
                </a:cxn>
                <a:cxn ang="0">
                  <a:pos x="3" y="48"/>
                </a:cxn>
                <a:cxn ang="0">
                  <a:pos x="0" y="63"/>
                </a:cxn>
                <a:cxn ang="0">
                  <a:pos x="5" y="69"/>
                </a:cxn>
                <a:cxn ang="0">
                  <a:pos x="1" y="78"/>
                </a:cxn>
                <a:cxn ang="0">
                  <a:pos x="9" y="90"/>
                </a:cxn>
                <a:cxn ang="0">
                  <a:pos x="9" y="101"/>
                </a:cxn>
                <a:cxn ang="0">
                  <a:pos x="24" y="105"/>
                </a:cxn>
                <a:cxn ang="0">
                  <a:pos x="11" y="124"/>
                </a:cxn>
                <a:cxn ang="0">
                  <a:pos x="28" y="130"/>
                </a:cxn>
                <a:cxn ang="0">
                  <a:pos x="44" y="130"/>
                </a:cxn>
                <a:cxn ang="0">
                  <a:pos x="51" y="126"/>
                </a:cxn>
                <a:cxn ang="0">
                  <a:pos x="59" y="120"/>
                </a:cxn>
                <a:cxn ang="0">
                  <a:pos x="67" y="111"/>
                </a:cxn>
                <a:cxn ang="0">
                  <a:pos x="80" y="101"/>
                </a:cxn>
                <a:cxn ang="0">
                  <a:pos x="84" y="97"/>
                </a:cxn>
                <a:cxn ang="0">
                  <a:pos x="86" y="88"/>
                </a:cxn>
                <a:cxn ang="0">
                  <a:pos x="92" y="86"/>
                </a:cxn>
                <a:cxn ang="0">
                  <a:pos x="103" y="88"/>
                </a:cxn>
                <a:cxn ang="0">
                  <a:pos x="103" y="76"/>
                </a:cxn>
                <a:cxn ang="0">
                  <a:pos x="109" y="65"/>
                </a:cxn>
                <a:cxn ang="0">
                  <a:pos x="107" y="55"/>
                </a:cxn>
                <a:cxn ang="0">
                  <a:pos x="118" y="55"/>
                </a:cxn>
                <a:cxn ang="0">
                  <a:pos x="118" y="44"/>
                </a:cxn>
                <a:cxn ang="0">
                  <a:pos x="122" y="32"/>
                </a:cxn>
                <a:cxn ang="0">
                  <a:pos x="143" y="23"/>
                </a:cxn>
                <a:cxn ang="0">
                  <a:pos x="161" y="19"/>
                </a:cxn>
                <a:cxn ang="0">
                  <a:pos x="166" y="17"/>
                </a:cxn>
                <a:cxn ang="0">
                  <a:pos x="159" y="13"/>
                </a:cxn>
                <a:cxn ang="0">
                  <a:pos x="143" y="11"/>
                </a:cxn>
                <a:cxn ang="0">
                  <a:pos x="132" y="17"/>
                </a:cxn>
                <a:cxn ang="0">
                  <a:pos x="122" y="26"/>
                </a:cxn>
                <a:cxn ang="0">
                  <a:pos x="111" y="23"/>
                </a:cxn>
                <a:cxn ang="0">
                  <a:pos x="115" y="9"/>
                </a:cxn>
                <a:cxn ang="0">
                  <a:pos x="109" y="1"/>
                </a:cxn>
                <a:cxn ang="0">
                  <a:pos x="103" y="3"/>
                </a:cxn>
                <a:cxn ang="0">
                  <a:pos x="94" y="7"/>
                </a:cxn>
                <a:cxn ang="0">
                  <a:pos x="86" y="7"/>
                </a:cxn>
              </a:cxnLst>
              <a:rect l="0" t="0" r="r" b="b"/>
              <a:pathLst>
                <a:path w="166" h="132">
                  <a:moveTo>
                    <a:pt x="86" y="7"/>
                  </a:moveTo>
                  <a:lnTo>
                    <a:pt x="82" y="9"/>
                  </a:lnTo>
                  <a:lnTo>
                    <a:pt x="76" y="9"/>
                  </a:lnTo>
                  <a:lnTo>
                    <a:pt x="71" y="5"/>
                  </a:lnTo>
                  <a:lnTo>
                    <a:pt x="67" y="3"/>
                  </a:lnTo>
                  <a:lnTo>
                    <a:pt x="61" y="3"/>
                  </a:lnTo>
                  <a:lnTo>
                    <a:pt x="57" y="1"/>
                  </a:lnTo>
                  <a:lnTo>
                    <a:pt x="51" y="0"/>
                  </a:lnTo>
                  <a:lnTo>
                    <a:pt x="49" y="3"/>
                  </a:lnTo>
                  <a:lnTo>
                    <a:pt x="47" y="5"/>
                  </a:lnTo>
                  <a:lnTo>
                    <a:pt x="47" y="13"/>
                  </a:lnTo>
                  <a:lnTo>
                    <a:pt x="46" y="19"/>
                  </a:lnTo>
                  <a:lnTo>
                    <a:pt x="38" y="26"/>
                  </a:lnTo>
                  <a:lnTo>
                    <a:pt x="40" y="30"/>
                  </a:lnTo>
                  <a:lnTo>
                    <a:pt x="30" y="38"/>
                  </a:lnTo>
                  <a:lnTo>
                    <a:pt x="24" y="36"/>
                  </a:lnTo>
                  <a:lnTo>
                    <a:pt x="23" y="38"/>
                  </a:lnTo>
                  <a:lnTo>
                    <a:pt x="17" y="36"/>
                  </a:lnTo>
                  <a:lnTo>
                    <a:pt x="13" y="42"/>
                  </a:lnTo>
                  <a:lnTo>
                    <a:pt x="13" y="46"/>
                  </a:lnTo>
                  <a:lnTo>
                    <a:pt x="7" y="46"/>
                  </a:lnTo>
                  <a:lnTo>
                    <a:pt x="3" y="48"/>
                  </a:lnTo>
                  <a:lnTo>
                    <a:pt x="1" y="53"/>
                  </a:lnTo>
                  <a:lnTo>
                    <a:pt x="0" y="63"/>
                  </a:lnTo>
                  <a:lnTo>
                    <a:pt x="1" y="65"/>
                  </a:lnTo>
                  <a:lnTo>
                    <a:pt x="5" y="69"/>
                  </a:lnTo>
                  <a:lnTo>
                    <a:pt x="0" y="73"/>
                  </a:lnTo>
                  <a:lnTo>
                    <a:pt x="1" y="78"/>
                  </a:lnTo>
                  <a:lnTo>
                    <a:pt x="5" y="84"/>
                  </a:lnTo>
                  <a:lnTo>
                    <a:pt x="9" y="90"/>
                  </a:lnTo>
                  <a:lnTo>
                    <a:pt x="9" y="97"/>
                  </a:lnTo>
                  <a:lnTo>
                    <a:pt x="9" y="101"/>
                  </a:lnTo>
                  <a:lnTo>
                    <a:pt x="21" y="101"/>
                  </a:lnTo>
                  <a:lnTo>
                    <a:pt x="24" y="105"/>
                  </a:lnTo>
                  <a:lnTo>
                    <a:pt x="24" y="109"/>
                  </a:lnTo>
                  <a:lnTo>
                    <a:pt x="11" y="124"/>
                  </a:lnTo>
                  <a:lnTo>
                    <a:pt x="23" y="132"/>
                  </a:lnTo>
                  <a:lnTo>
                    <a:pt x="28" y="130"/>
                  </a:lnTo>
                  <a:lnTo>
                    <a:pt x="32" y="130"/>
                  </a:lnTo>
                  <a:lnTo>
                    <a:pt x="44" y="130"/>
                  </a:lnTo>
                  <a:lnTo>
                    <a:pt x="49" y="132"/>
                  </a:lnTo>
                  <a:lnTo>
                    <a:pt x="51" y="126"/>
                  </a:lnTo>
                  <a:lnTo>
                    <a:pt x="59" y="126"/>
                  </a:lnTo>
                  <a:lnTo>
                    <a:pt x="59" y="120"/>
                  </a:lnTo>
                  <a:lnTo>
                    <a:pt x="61" y="115"/>
                  </a:lnTo>
                  <a:lnTo>
                    <a:pt x="67" y="111"/>
                  </a:lnTo>
                  <a:lnTo>
                    <a:pt x="76" y="99"/>
                  </a:lnTo>
                  <a:lnTo>
                    <a:pt x="80" y="101"/>
                  </a:lnTo>
                  <a:lnTo>
                    <a:pt x="82" y="99"/>
                  </a:lnTo>
                  <a:lnTo>
                    <a:pt x="84" y="97"/>
                  </a:lnTo>
                  <a:lnTo>
                    <a:pt x="80" y="92"/>
                  </a:lnTo>
                  <a:lnTo>
                    <a:pt x="86" y="88"/>
                  </a:lnTo>
                  <a:lnTo>
                    <a:pt x="90" y="84"/>
                  </a:lnTo>
                  <a:lnTo>
                    <a:pt x="92" y="86"/>
                  </a:lnTo>
                  <a:lnTo>
                    <a:pt x="97" y="88"/>
                  </a:lnTo>
                  <a:lnTo>
                    <a:pt x="103" y="88"/>
                  </a:lnTo>
                  <a:lnTo>
                    <a:pt x="103" y="82"/>
                  </a:lnTo>
                  <a:lnTo>
                    <a:pt x="103" y="76"/>
                  </a:lnTo>
                  <a:lnTo>
                    <a:pt x="109" y="73"/>
                  </a:lnTo>
                  <a:lnTo>
                    <a:pt x="109" y="65"/>
                  </a:lnTo>
                  <a:lnTo>
                    <a:pt x="105" y="61"/>
                  </a:lnTo>
                  <a:lnTo>
                    <a:pt x="107" y="55"/>
                  </a:lnTo>
                  <a:lnTo>
                    <a:pt x="113" y="57"/>
                  </a:lnTo>
                  <a:lnTo>
                    <a:pt x="118" y="55"/>
                  </a:lnTo>
                  <a:lnTo>
                    <a:pt x="120" y="48"/>
                  </a:lnTo>
                  <a:lnTo>
                    <a:pt x="118" y="44"/>
                  </a:lnTo>
                  <a:lnTo>
                    <a:pt x="122" y="40"/>
                  </a:lnTo>
                  <a:lnTo>
                    <a:pt x="122" y="32"/>
                  </a:lnTo>
                  <a:lnTo>
                    <a:pt x="136" y="25"/>
                  </a:lnTo>
                  <a:lnTo>
                    <a:pt x="143" y="23"/>
                  </a:lnTo>
                  <a:lnTo>
                    <a:pt x="153" y="19"/>
                  </a:lnTo>
                  <a:lnTo>
                    <a:pt x="161" y="19"/>
                  </a:lnTo>
                  <a:lnTo>
                    <a:pt x="165" y="19"/>
                  </a:lnTo>
                  <a:lnTo>
                    <a:pt x="166" y="17"/>
                  </a:lnTo>
                  <a:lnTo>
                    <a:pt x="166" y="11"/>
                  </a:lnTo>
                  <a:lnTo>
                    <a:pt x="159" y="13"/>
                  </a:lnTo>
                  <a:lnTo>
                    <a:pt x="149" y="11"/>
                  </a:lnTo>
                  <a:lnTo>
                    <a:pt x="143" y="11"/>
                  </a:lnTo>
                  <a:lnTo>
                    <a:pt x="136" y="17"/>
                  </a:lnTo>
                  <a:lnTo>
                    <a:pt x="132" y="17"/>
                  </a:lnTo>
                  <a:lnTo>
                    <a:pt x="128" y="23"/>
                  </a:lnTo>
                  <a:lnTo>
                    <a:pt x="122" y="26"/>
                  </a:lnTo>
                  <a:lnTo>
                    <a:pt x="117" y="28"/>
                  </a:lnTo>
                  <a:lnTo>
                    <a:pt x="111" y="23"/>
                  </a:lnTo>
                  <a:lnTo>
                    <a:pt x="113" y="15"/>
                  </a:lnTo>
                  <a:lnTo>
                    <a:pt x="115" y="9"/>
                  </a:lnTo>
                  <a:lnTo>
                    <a:pt x="111" y="5"/>
                  </a:lnTo>
                  <a:lnTo>
                    <a:pt x="109" y="1"/>
                  </a:lnTo>
                  <a:lnTo>
                    <a:pt x="105" y="0"/>
                  </a:lnTo>
                  <a:lnTo>
                    <a:pt x="103" y="3"/>
                  </a:lnTo>
                  <a:lnTo>
                    <a:pt x="99" y="5"/>
                  </a:lnTo>
                  <a:lnTo>
                    <a:pt x="94" y="7"/>
                  </a:lnTo>
                  <a:lnTo>
                    <a:pt x="90" y="7"/>
                  </a:lnTo>
                  <a:lnTo>
                    <a:pt x="86" y="7"/>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59" name="Freeform 270"/>
            <p:cNvSpPr>
              <a:spLocks/>
            </p:cNvSpPr>
            <p:nvPr/>
          </p:nvSpPr>
          <p:spPr bwMode="gray">
            <a:xfrm>
              <a:off x="2673" y="1190"/>
              <a:ext cx="32" cy="19"/>
            </a:xfrm>
            <a:custGeom>
              <a:avLst/>
              <a:gdLst/>
              <a:ahLst/>
              <a:cxnLst>
                <a:cxn ang="0">
                  <a:pos x="15" y="0"/>
                </a:cxn>
                <a:cxn ang="0">
                  <a:pos x="15" y="4"/>
                </a:cxn>
                <a:cxn ang="0">
                  <a:pos x="7" y="4"/>
                </a:cxn>
                <a:cxn ang="0">
                  <a:pos x="2" y="4"/>
                </a:cxn>
                <a:cxn ang="0">
                  <a:pos x="0" y="12"/>
                </a:cxn>
                <a:cxn ang="0">
                  <a:pos x="7" y="10"/>
                </a:cxn>
                <a:cxn ang="0">
                  <a:pos x="15" y="10"/>
                </a:cxn>
                <a:cxn ang="0">
                  <a:pos x="21" y="12"/>
                </a:cxn>
                <a:cxn ang="0">
                  <a:pos x="28" y="15"/>
                </a:cxn>
                <a:cxn ang="0">
                  <a:pos x="28" y="17"/>
                </a:cxn>
                <a:cxn ang="0">
                  <a:pos x="30" y="21"/>
                </a:cxn>
                <a:cxn ang="0">
                  <a:pos x="32" y="15"/>
                </a:cxn>
                <a:cxn ang="0">
                  <a:pos x="36" y="12"/>
                </a:cxn>
                <a:cxn ang="0">
                  <a:pos x="30" y="12"/>
                </a:cxn>
                <a:cxn ang="0">
                  <a:pos x="26" y="12"/>
                </a:cxn>
                <a:cxn ang="0">
                  <a:pos x="21" y="6"/>
                </a:cxn>
                <a:cxn ang="0">
                  <a:pos x="15" y="0"/>
                </a:cxn>
              </a:cxnLst>
              <a:rect l="0" t="0" r="r" b="b"/>
              <a:pathLst>
                <a:path w="36" h="21">
                  <a:moveTo>
                    <a:pt x="15" y="0"/>
                  </a:moveTo>
                  <a:lnTo>
                    <a:pt x="15" y="4"/>
                  </a:lnTo>
                  <a:lnTo>
                    <a:pt x="7" y="4"/>
                  </a:lnTo>
                  <a:lnTo>
                    <a:pt x="2" y="4"/>
                  </a:lnTo>
                  <a:lnTo>
                    <a:pt x="0" y="12"/>
                  </a:lnTo>
                  <a:lnTo>
                    <a:pt x="7" y="10"/>
                  </a:lnTo>
                  <a:lnTo>
                    <a:pt x="15" y="10"/>
                  </a:lnTo>
                  <a:lnTo>
                    <a:pt x="21" y="12"/>
                  </a:lnTo>
                  <a:lnTo>
                    <a:pt x="28" y="15"/>
                  </a:lnTo>
                  <a:lnTo>
                    <a:pt x="28" y="17"/>
                  </a:lnTo>
                  <a:lnTo>
                    <a:pt x="30" y="21"/>
                  </a:lnTo>
                  <a:lnTo>
                    <a:pt x="32" y="15"/>
                  </a:lnTo>
                  <a:lnTo>
                    <a:pt x="36" y="12"/>
                  </a:lnTo>
                  <a:lnTo>
                    <a:pt x="30" y="12"/>
                  </a:lnTo>
                  <a:lnTo>
                    <a:pt x="26" y="12"/>
                  </a:lnTo>
                  <a:lnTo>
                    <a:pt x="21" y="6"/>
                  </a:lnTo>
                  <a:lnTo>
                    <a:pt x="15"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0" name="Freeform 271"/>
            <p:cNvSpPr>
              <a:spLocks/>
            </p:cNvSpPr>
            <p:nvPr/>
          </p:nvSpPr>
          <p:spPr bwMode="gray">
            <a:xfrm>
              <a:off x="2722" y="1256"/>
              <a:ext cx="18" cy="10"/>
            </a:xfrm>
            <a:custGeom>
              <a:avLst/>
              <a:gdLst/>
              <a:ahLst/>
              <a:cxnLst>
                <a:cxn ang="0">
                  <a:pos x="14" y="0"/>
                </a:cxn>
                <a:cxn ang="0">
                  <a:pos x="10" y="4"/>
                </a:cxn>
                <a:cxn ang="0">
                  <a:pos x="6" y="4"/>
                </a:cxn>
                <a:cxn ang="0">
                  <a:pos x="4" y="2"/>
                </a:cxn>
                <a:cxn ang="0">
                  <a:pos x="2" y="4"/>
                </a:cxn>
                <a:cxn ang="0">
                  <a:pos x="0" y="6"/>
                </a:cxn>
                <a:cxn ang="0">
                  <a:pos x="4" y="9"/>
                </a:cxn>
                <a:cxn ang="0">
                  <a:pos x="12" y="11"/>
                </a:cxn>
                <a:cxn ang="0">
                  <a:pos x="18" y="9"/>
                </a:cxn>
                <a:cxn ang="0">
                  <a:pos x="21" y="6"/>
                </a:cxn>
                <a:cxn ang="0">
                  <a:pos x="21" y="4"/>
                </a:cxn>
                <a:cxn ang="0">
                  <a:pos x="19" y="2"/>
                </a:cxn>
                <a:cxn ang="0">
                  <a:pos x="18" y="0"/>
                </a:cxn>
                <a:cxn ang="0">
                  <a:pos x="14" y="0"/>
                </a:cxn>
              </a:cxnLst>
              <a:rect l="0" t="0" r="r" b="b"/>
              <a:pathLst>
                <a:path w="21" h="11">
                  <a:moveTo>
                    <a:pt x="14" y="0"/>
                  </a:moveTo>
                  <a:lnTo>
                    <a:pt x="10" y="4"/>
                  </a:lnTo>
                  <a:lnTo>
                    <a:pt x="6" y="4"/>
                  </a:lnTo>
                  <a:lnTo>
                    <a:pt x="4" y="2"/>
                  </a:lnTo>
                  <a:lnTo>
                    <a:pt x="2" y="4"/>
                  </a:lnTo>
                  <a:lnTo>
                    <a:pt x="0" y="6"/>
                  </a:lnTo>
                  <a:lnTo>
                    <a:pt x="4" y="9"/>
                  </a:lnTo>
                  <a:lnTo>
                    <a:pt x="12" y="11"/>
                  </a:lnTo>
                  <a:lnTo>
                    <a:pt x="18" y="9"/>
                  </a:lnTo>
                  <a:lnTo>
                    <a:pt x="21" y="6"/>
                  </a:lnTo>
                  <a:lnTo>
                    <a:pt x="21" y="4"/>
                  </a:lnTo>
                  <a:lnTo>
                    <a:pt x="19" y="2"/>
                  </a:lnTo>
                  <a:lnTo>
                    <a:pt x="18" y="0"/>
                  </a:lnTo>
                  <a:lnTo>
                    <a:pt x="1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1" name="Freeform 272"/>
            <p:cNvSpPr>
              <a:spLocks/>
            </p:cNvSpPr>
            <p:nvPr/>
          </p:nvSpPr>
          <p:spPr bwMode="gray">
            <a:xfrm>
              <a:off x="2941" y="1258"/>
              <a:ext cx="6" cy="6"/>
            </a:xfrm>
            <a:custGeom>
              <a:avLst/>
              <a:gdLst/>
              <a:ahLst/>
              <a:cxnLst>
                <a:cxn ang="0">
                  <a:pos x="4" y="0"/>
                </a:cxn>
                <a:cxn ang="0">
                  <a:pos x="0" y="6"/>
                </a:cxn>
                <a:cxn ang="0">
                  <a:pos x="0" y="7"/>
                </a:cxn>
                <a:cxn ang="0">
                  <a:pos x="2" y="7"/>
                </a:cxn>
                <a:cxn ang="0">
                  <a:pos x="6" y="6"/>
                </a:cxn>
                <a:cxn ang="0">
                  <a:pos x="4" y="2"/>
                </a:cxn>
                <a:cxn ang="0">
                  <a:pos x="4" y="0"/>
                </a:cxn>
              </a:cxnLst>
              <a:rect l="0" t="0" r="r" b="b"/>
              <a:pathLst>
                <a:path w="6" h="7">
                  <a:moveTo>
                    <a:pt x="4" y="0"/>
                  </a:moveTo>
                  <a:lnTo>
                    <a:pt x="0" y="6"/>
                  </a:lnTo>
                  <a:lnTo>
                    <a:pt x="0" y="7"/>
                  </a:lnTo>
                  <a:lnTo>
                    <a:pt x="2" y="7"/>
                  </a:lnTo>
                  <a:lnTo>
                    <a:pt x="6" y="6"/>
                  </a:lnTo>
                  <a:lnTo>
                    <a:pt x="4"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2" name="Freeform 273"/>
            <p:cNvSpPr>
              <a:spLocks/>
            </p:cNvSpPr>
            <p:nvPr/>
          </p:nvSpPr>
          <p:spPr bwMode="gray">
            <a:xfrm>
              <a:off x="3079" y="1280"/>
              <a:ext cx="3" cy="4"/>
            </a:xfrm>
            <a:custGeom>
              <a:avLst/>
              <a:gdLst/>
              <a:ahLst/>
              <a:cxnLst>
                <a:cxn ang="0">
                  <a:pos x="4" y="0"/>
                </a:cxn>
                <a:cxn ang="0">
                  <a:pos x="4" y="2"/>
                </a:cxn>
                <a:cxn ang="0">
                  <a:pos x="2" y="4"/>
                </a:cxn>
                <a:cxn ang="0">
                  <a:pos x="0" y="0"/>
                </a:cxn>
                <a:cxn ang="0">
                  <a:pos x="4" y="0"/>
                </a:cxn>
              </a:cxnLst>
              <a:rect l="0" t="0" r="r" b="b"/>
              <a:pathLst>
                <a:path w="4" h="4">
                  <a:moveTo>
                    <a:pt x="4" y="0"/>
                  </a:moveTo>
                  <a:lnTo>
                    <a:pt x="4" y="2"/>
                  </a:lnTo>
                  <a:lnTo>
                    <a:pt x="2" y="4"/>
                  </a:lnTo>
                  <a:lnTo>
                    <a:pt x="0" y="0"/>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3" name="Freeform 274"/>
            <p:cNvSpPr>
              <a:spLocks/>
            </p:cNvSpPr>
            <p:nvPr/>
          </p:nvSpPr>
          <p:spPr bwMode="gray">
            <a:xfrm>
              <a:off x="3066" y="1285"/>
              <a:ext cx="7" cy="7"/>
            </a:xfrm>
            <a:custGeom>
              <a:avLst/>
              <a:gdLst/>
              <a:ahLst/>
              <a:cxnLst>
                <a:cxn ang="0">
                  <a:pos x="4" y="0"/>
                </a:cxn>
                <a:cxn ang="0">
                  <a:pos x="6" y="2"/>
                </a:cxn>
                <a:cxn ang="0">
                  <a:pos x="8" y="4"/>
                </a:cxn>
                <a:cxn ang="0">
                  <a:pos x="8" y="6"/>
                </a:cxn>
                <a:cxn ang="0">
                  <a:pos x="2" y="8"/>
                </a:cxn>
                <a:cxn ang="0">
                  <a:pos x="0" y="2"/>
                </a:cxn>
                <a:cxn ang="0">
                  <a:pos x="4" y="0"/>
                </a:cxn>
              </a:cxnLst>
              <a:rect l="0" t="0" r="r" b="b"/>
              <a:pathLst>
                <a:path w="8" h="8">
                  <a:moveTo>
                    <a:pt x="4" y="0"/>
                  </a:moveTo>
                  <a:lnTo>
                    <a:pt x="6" y="2"/>
                  </a:lnTo>
                  <a:lnTo>
                    <a:pt x="8" y="4"/>
                  </a:lnTo>
                  <a:lnTo>
                    <a:pt x="8" y="6"/>
                  </a:lnTo>
                  <a:lnTo>
                    <a:pt x="2" y="8"/>
                  </a:lnTo>
                  <a:lnTo>
                    <a:pt x="0" y="2"/>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4" name="Freeform 275"/>
            <p:cNvSpPr>
              <a:spLocks/>
            </p:cNvSpPr>
            <p:nvPr/>
          </p:nvSpPr>
          <p:spPr bwMode="gray">
            <a:xfrm>
              <a:off x="2877" y="1290"/>
              <a:ext cx="11" cy="11"/>
            </a:xfrm>
            <a:custGeom>
              <a:avLst/>
              <a:gdLst/>
              <a:ahLst/>
              <a:cxnLst>
                <a:cxn ang="0">
                  <a:pos x="6" y="0"/>
                </a:cxn>
                <a:cxn ang="0">
                  <a:pos x="4" y="6"/>
                </a:cxn>
                <a:cxn ang="0">
                  <a:pos x="4" y="8"/>
                </a:cxn>
                <a:cxn ang="0">
                  <a:pos x="2" y="10"/>
                </a:cxn>
                <a:cxn ang="0">
                  <a:pos x="0" y="12"/>
                </a:cxn>
                <a:cxn ang="0">
                  <a:pos x="0" y="12"/>
                </a:cxn>
                <a:cxn ang="0">
                  <a:pos x="4" y="12"/>
                </a:cxn>
                <a:cxn ang="0">
                  <a:pos x="8" y="8"/>
                </a:cxn>
                <a:cxn ang="0">
                  <a:pos x="13" y="6"/>
                </a:cxn>
                <a:cxn ang="0">
                  <a:pos x="6" y="0"/>
                </a:cxn>
              </a:cxnLst>
              <a:rect l="0" t="0" r="r" b="b"/>
              <a:pathLst>
                <a:path w="13" h="12">
                  <a:moveTo>
                    <a:pt x="6" y="0"/>
                  </a:moveTo>
                  <a:lnTo>
                    <a:pt x="4" y="6"/>
                  </a:lnTo>
                  <a:lnTo>
                    <a:pt x="4" y="8"/>
                  </a:lnTo>
                  <a:lnTo>
                    <a:pt x="2" y="10"/>
                  </a:lnTo>
                  <a:lnTo>
                    <a:pt x="0" y="12"/>
                  </a:lnTo>
                  <a:lnTo>
                    <a:pt x="0" y="12"/>
                  </a:lnTo>
                  <a:lnTo>
                    <a:pt x="4" y="12"/>
                  </a:lnTo>
                  <a:lnTo>
                    <a:pt x="8" y="8"/>
                  </a:lnTo>
                  <a:lnTo>
                    <a:pt x="13" y="6"/>
                  </a:lnTo>
                  <a:lnTo>
                    <a:pt x="6"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5" name="Freeform 276"/>
            <p:cNvSpPr>
              <a:spLocks/>
            </p:cNvSpPr>
            <p:nvPr/>
          </p:nvSpPr>
          <p:spPr bwMode="gray">
            <a:xfrm>
              <a:off x="3088" y="1301"/>
              <a:ext cx="9" cy="20"/>
            </a:xfrm>
            <a:custGeom>
              <a:avLst/>
              <a:gdLst/>
              <a:ahLst/>
              <a:cxnLst>
                <a:cxn ang="0">
                  <a:pos x="0" y="0"/>
                </a:cxn>
                <a:cxn ang="0">
                  <a:pos x="2" y="11"/>
                </a:cxn>
                <a:cxn ang="0">
                  <a:pos x="6" y="23"/>
                </a:cxn>
                <a:cxn ang="0">
                  <a:pos x="8" y="21"/>
                </a:cxn>
                <a:cxn ang="0">
                  <a:pos x="11" y="21"/>
                </a:cxn>
                <a:cxn ang="0">
                  <a:pos x="11" y="15"/>
                </a:cxn>
                <a:cxn ang="0">
                  <a:pos x="9" y="9"/>
                </a:cxn>
                <a:cxn ang="0">
                  <a:pos x="9" y="4"/>
                </a:cxn>
                <a:cxn ang="0">
                  <a:pos x="8" y="2"/>
                </a:cxn>
                <a:cxn ang="0">
                  <a:pos x="2" y="0"/>
                </a:cxn>
                <a:cxn ang="0">
                  <a:pos x="0" y="0"/>
                </a:cxn>
              </a:cxnLst>
              <a:rect l="0" t="0" r="r" b="b"/>
              <a:pathLst>
                <a:path w="11" h="23">
                  <a:moveTo>
                    <a:pt x="0" y="0"/>
                  </a:moveTo>
                  <a:lnTo>
                    <a:pt x="2" y="11"/>
                  </a:lnTo>
                  <a:lnTo>
                    <a:pt x="6" y="23"/>
                  </a:lnTo>
                  <a:lnTo>
                    <a:pt x="8" y="21"/>
                  </a:lnTo>
                  <a:lnTo>
                    <a:pt x="11" y="21"/>
                  </a:lnTo>
                  <a:lnTo>
                    <a:pt x="11" y="15"/>
                  </a:lnTo>
                  <a:lnTo>
                    <a:pt x="9" y="9"/>
                  </a:lnTo>
                  <a:lnTo>
                    <a:pt x="9" y="4"/>
                  </a:lnTo>
                  <a:lnTo>
                    <a:pt x="8" y="2"/>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6" name="Freeform 277"/>
            <p:cNvSpPr>
              <a:spLocks/>
            </p:cNvSpPr>
            <p:nvPr/>
          </p:nvSpPr>
          <p:spPr bwMode="gray">
            <a:xfrm>
              <a:off x="2860" y="1303"/>
              <a:ext cx="28" cy="18"/>
            </a:xfrm>
            <a:custGeom>
              <a:avLst/>
              <a:gdLst/>
              <a:ahLst/>
              <a:cxnLst>
                <a:cxn ang="0">
                  <a:pos x="21" y="0"/>
                </a:cxn>
                <a:cxn ang="0">
                  <a:pos x="21" y="4"/>
                </a:cxn>
                <a:cxn ang="0">
                  <a:pos x="13" y="2"/>
                </a:cxn>
                <a:cxn ang="0">
                  <a:pos x="9" y="2"/>
                </a:cxn>
                <a:cxn ang="0">
                  <a:pos x="9" y="4"/>
                </a:cxn>
                <a:cxn ang="0">
                  <a:pos x="11" y="7"/>
                </a:cxn>
                <a:cxn ang="0">
                  <a:pos x="5" y="7"/>
                </a:cxn>
                <a:cxn ang="0">
                  <a:pos x="0" y="9"/>
                </a:cxn>
                <a:cxn ang="0">
                  <a:pos x="0" y="15"/>
                </a:cxn>
                <a:cxn ang="0">
                  <a:pos x="2" y="19"/>
                </a:cxn>
                <a:cxn ang="0">
                  <a:pos x="5" y="17"/>
                </a:cxn>
                <a:cxn ang="0">
                  <a:pos x="9" y="17"/>
                </a:cxn>
                <a:cxn ang="0">
                  <a:pos x="11" y="19"/>
                </a:cxn>
                <a:cxn ang="0">
                  <a:pos x="15" y="21"/>
                </a:cxn>
                <a:cxn ang="0">
                  <a:pos x="15" y="19"/>
                </a:cxn>
                <a:cxn ang="0">
                  <a:pos x="21" y="17"/>
                </a:cxn>
                <a:cxn ang="0">
                  <a:pos x="19" y="19"/>
                </a:cxn>
                <a:cxn ang="0">
                  <a:pos x="23" y="21"/>
                </a:cxn>
                <a:cxn ang="0">
                  <a:pos x="21" y="17"/>
                </a:cxn>
                <a:cxn ang="0">
                  <a:pos x="21" y="15"/>
                </a:cxn>
                <a:cxn ang="0">
                  <a:pos x="25" y="15"/>
                </a:cxn>
                <a:cxn ang="0">
                  <a:pos x="28" y="15"/>
                </a:cxn>
                <a:cxn ang="0">
                  <a:pos x="25" y="13"/>
                </a:cxn>
                <a:cxn ang="0">
                  <a:pos x="25" y="11"/>
                </a:cxn>
                <a:cxn ang="0">
                  <a:pos x="27" y="11"/>
                </a:cxn>
                <a:cxn ang="0">
                  <a:pos x="32" y="11"/>
                </a:cxn>
                <a:cxn ang="0">
                  <a:pos x="27" y="5"/>
                </a:cxn>
                <a:cxn ang="0">
                  <a:pos x="21" y="0"/>
                </a:cxn>
              </a:cxnLst>
              <a:rect l="0" t="0" r="r" b="b"/>
              <a:pathLst>
                <a:path w="32" h="21">
                  <a:moveTo>
                    <a:pt x="21" y="0"/>
                  </a:moveTo>
                  <a:lnTo>
                    <a:pt x="21" y="4"/>
                  </a:lnTo>
                  <a:lnTo>
                    <a:pt x="13" y="2"/>
                  </a:lnTo>
                  <a:lnTo>
                    <a:pt x="9" y="2"/>
                  </a:lnTo>
                  <a:lnTo>
                    <a:pt x="9" y="4"/>
                  </a:lnTo>
                  <a:lnTo>
                    <a:pt x="11" y="7"/>
                  </a:lnTo>
                  <a:lnTo>
                    <a:pt x="5" y="7"/>
                  </a:lnTo>
                  <a:lnTo>
                    <a:pt x="0" y="9"/>
                  </a:lnTo>
                  <a:lnTo>
                    <a:pt x="0" y="15"/>
                  </a:lnTo>
                  <a:lnTo>
                    <a:pt x="2" y="19"/>
                  </a:lnTo>
                  <a:lnTo>
                    <a:pt x="5" y="17"/>
                  </a:lnTo>
                  <a:lnTo>
                    <a:pt x="9" y="17"/>
                  </a:lnTo>
                  <a:lnTo>
                    <a:pt x="11" y="19"/>
                  </a:lnTo>
                  <a:lnTo>
                    <a:pt x="15" y="21"/>
                  </a:lnTo>
                  <a:lnTo>
                    <a:pt x="15" y="19"/>
                  </a:lnTo>
                  <a:lnTo>
                    <a:pt x="21" y="17"/>
                  </a:lnTo>
                  <a:lnTo>
                    <a:pt x="19" y="19"/>
                  </a:lnTo>
                  <a:lnTo>
                    <a:pt x="23" y="21"/>
                  </a:lnTo>
                  <a:lnTo>
                    <a:pt x="21" y="17"/>
                  </a:lnTo>
                  <a:lnTo>
                    <a:pt x="21" y="15"/>
                  </a:lnTo>
                  <a:lnTo>
                    <a:pt x="25" y="15"/>
                  </a:lnTo>
                  <a:lnTo>
                    <a:pt x="28" y="15"/>
                  </a:lnTo>
                  <a:lnTo>
                    <a:pt x="25" y="13"/>
                  </a:lnTo>
                  <a:lnTo>
                    <a:pt x="25" y="11"/>
                  </a:lnTo>
                  <a:lnTo>
                    <a:pt x="27" y="11"/>
                  </a:lnTo>
                  <a:lnTo>
                    <a:pt x="32" y="11"/>
                  </a:lnTo>
                  <a:lnTo>
                    <a:pt x="27" y="5"/>
                  </a:lnTo>
                  <a:lnTo>
                    <a:pt x="2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7" name="Freeform 278"/>
            <p:cNvSpPr>
              <a:spLocks/>
            </p:cNvSpPr>
            <p:nvPr/>
          </p:nvSpPr>
          <p:spPr bwMode="gray">
            <a:xfrm>
              <a:off x="3101" y="1336"/>
              <a:ext cx="26" cy="29"/>
            </a:xfrm>
            <a:custGeom>
              <a:avLst/>
              <a:gdLst/>
              <a:ahLst/>
              <a:cxnLst>
                <a:cxn ang="0">
                  <a:pos x="2" y="0"/>
                </a:cxn>
                <a:cxn ang="0">
                  <a:pos x="0" y="4"/>
                </a:cxn>
                <a:cxn ang="0">
                  <a:pos x="2" y="8"/>
                </a:cxn>
                <a:cxn ang="0">
                  <a:pos x="4" y="8"/>
                </a:cxn>
                <a:cxn ang="0">
                  <a:pos x="8" y="8"/>
                </a:cxn>
                <a:cxn ang="0">
                  <a:pos x="6" y="10"/>
                </a:cxn>
                <a:cxn ang="0">
                  <a:pos x="8" y="14"/>
                </a:cxn>
                <a:cxn ang="0">
                  <a:pos x="10" y="12"/>
                </a:cxn>
                <a:cxn ang="0">
                  <a:pos x="12" y="12"/>
                </a:cxn>
                <a:cxn ang="0">
                  <a:pos x="12" y="15"/>
                </a:cxn>
                <a:cxn ang="0">
                  <a:pos x="12" y="19"/>
                </a:cxn>
                <a:cxn ang="0">
                  <a:pos x="17" y="21"/>
                </a:cxn>
                <a:cxn ang="0">
                  <a:pos x="23" y="25"/>
                </a:cxn>
                <a:cxn ang="0">
                  <a:pos x="23" y="29"/>
                </a:cxn>
                <a:cxn ang="0">
                  <a:pos x="23" y="33"/>
                </a:cxn>
                <a:cxn ang="0">
                  <a:pos x="25" y="33"/>
                </a:cxn>
                <a:cxn ang="0">
                  <a:pos x="29" y="33"/>
                </a:cxn>
                <a:cxn ang="0">
                  <a:pos x="25" y="27"/>
                </a:cxn>
                <a:cxn ang="0">
                  <a:pos x="25" y="21"/>
                </a:cxn>
                <a:cxn ang="0">
                  <a:pos x="27" y="19"/>
                </a:cxn>
                <a:cxn ang="0">
                  <a:pos x="27" y="17"/>
                </a:cxn>
                <a:cxn ang="0">
                  <a:pos x="23" y="17"/>
                </a:cxn>
                <a:cxn ang="0">
                  <a:pos x="21" y="17"/>
                </a:cxn>
                <a:cxn ang="0">
                  <a:pos x="19" y="15"/>
                </a:cxn>
                <a:cxn ang="0">
                  <a:pos x="17" y="14"/>
                </a:cxn>
                <a:cxn ang="0">
                  <a:pos x="17" y="10"/>
                </a:cxn>
                <a:cxn ang="0">
                  <a:pos x="19" y="8"/>
                </a:cxn>
                <a:cxn ang="0">
                  <a:pos x="19" y="4"/>
                </a:cxn>
                <a:cxn ang="0">
                  <a:pos x="14" y="2"/>
                </a:cxn>
                <a:cxn ang="0">
                  <a:pos x="12" y="0"/>
                </a:cxn>
                <a:cxn ang="0">
                  <a:pos x="14" y="4"/>
                </a:cxn>
                <a:cxn ang="0">
                  <a:pos x="16" y="4"/>
                </a:cxn>
                <a:cxn ang="0">
                  <a:pos x="16" y="6"/>
                </a:cxn>
                <a:cxn ang="0">
                  <a:pos x="14" y="6"/>
                </a:cxn>
                <a:cxn ang="0">
                  <a:pos x="8" y="2"/>
                </a:cxn>
                <a:cxn ang="0">
                  <a:pos x="2" y="0"/>
                </a:cxn>
              </a:cxnLst>
              <a:rect l="0" t="0" r="r" b="b"/>
              <a:pathLst>
                <a:path w="29" h="33">
                  <a:moveTo>
                    <a:pt x="2" y="0"/>
                  </a:moveTo>
                  <a:lnTo>
                    <a:pt x="0" y="4"/>
                  </a:lnTo>
                  <a:lnTo>
                    <a:pt x="2" y="8"/>
                  </a:lnTo>
                  <a:lnTo>
                    <a:pt x="4" y="8"/>
                  </a:lnTo>
                  <a:lnTo>
                    <a:pt x="8" y="8"/>
                  </a:lnTo>
                  <a:lnTo>
                    <a:pt x="6" y="10"/>
                  </a:lnTo>
                  <a:lnTo>
                    <a:pt x="8" y="14"/>
                  </a:lnTo>
                  <a:lnTo>
                    <a:pt x="10" y="12"/>
                  </a:lnTo>
                  <a:lnTo>
                    <a:pt x="12" y="12"/>
                  </a:lnTo>
                  <a:lnTo>
                    <a:pt x="12" y="15"/>
                  </a:lnTo>
                  <a:lnTo>
                    <a:pt x="12" y="19"/>
                  </a:lnTo>
                  <a:lnTo>
                    <a:pt x="17" y="21"/>
                  </a:lnTo>
                  <a:lnTo>
                    <a:pt x="23" y="25"/>
                  </a:lnTo>
                  <a:lnTo>
                    <a:pt x="23" y="29"/>
                  </a:lnTo>
                  <a:lnTo>
                    <a:pt x="23" y="33"/>
                  </a:lnTo>
                  <a:lnTo>
                    <a:pt x="25" y="33"/>
                  </a:lnTo>
                  <a:lnTo>
                    <a:pt x="29" y="33"/>
                  </a:lnTo>
                  <a:lnTo>
                    <a:pt x="25" y="27"/>
                  </a:lnTo>
                  <a:lnTo>
                    <a:pt x="25" y="21"/>
                  </a:lnTo>
                  <a:lnTo>
                    <a:pt x="27" y="19"/>
                  </a:lnTo>
                  <a:lnTo>
                    <a:pt x="27" y="17"/>
                  </a:lnTo>
                  <a:lnTo>
                    <a:pt x="23" y="17"/>
                  </a:lnTo>
                  <a:lnTo>
                    <a:pt x="21" y="17"/>
                  </a:lnTo>
                  <a:lnTo>
                    <a:pt x="19" y="15"/>
                  </a:lnTo>
                  <a:lnTo>
                    <a:pt x="17" y="14"/>
                  </a:lnTo>
                  <a:lnTo>
                    <a:pt x="17" y="10"/>
                  </a:lnTo>
                  <a:lnTo>
                    <a:pt x="19" y="8"/>
                  </a:lnTo>
                  <a:lnTo>
                    <a:pt x="19" y="4"/>
                  </a:lnTo>
                  <a:lnTo>
                    <a:pt x="14" y="2"/>
                  </a:lnTo>
                  <a:lnTo>
                    <a:pt x="12" y="0"/>
                  </a:lnTo>
                  <a:lnTo>
                    <a:pt x="14" y="4"/>
                  </a:lnTo>
                  <a:lnTo>
                    <a:pt x="16" y="4"/>
                  </a:lnTo>
                  <a:lnTo>
                    <a:pt x="16" y="6"/>
                  </a:lnTo>
                  <a:lnTo>
                    <a:pt x="14" y="6"/>
                  </a:lnTo>
                  <a:lnTo>
                    <a:pt x="8" y="2"/>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8" name="Freeform 279"/>
            <p:cNvSpPr>
              <a:spLocks/>
            </p:cNvSpPr>
            <p:nvPr/>
          </p:nvSpPr>
          <p:spPr bwMode="gray">
            <a:xfrm>
              <a:off x="2793" y="1349"/>
              <a:ext cx="4" cy="4"/>
            </a:xfrm>
            <a:custGeom>
              <a:avLst/>
              <a:gdLst/>
              <a:ahLst/>
              <a:cxnLst>
                <a:cxn ang="0">
                  <a:pos x="0" y="0"/>
                </a:cxn>
                <a:cxn ang="0">
                  <a:pos x="2" y="4"/>
                </a:cxn>
                <a:cxn ang="0">
                  <a:pos x="4" y="4"/>
                </a:cxn>
                <a:cxn ang="0">
                  <a:pos x="2" y="2"/>
                </a:cxn>
                <a:cxn ang="0">
                  <a:pos x="2" y="0"/>
                </a:cxn>
                <a:cxn ang="0">
                  <a:pos x="0" y="0"/>
                </a:cxn>
              </a:cxnLst>
              <a:rect l="0" t="0" r="r" b="b"/>
              <a:pathLst>
                <a:path w="4" h="4">
                  <a:moveTo>
                    <a:pt x="0" y="0"/>
                  </a:moveTo>
                  <a:lnTo>
                    <a:pt x="2" y="4"/>
                  </a:lnTo>
                  <a:lnTo>
                    <a:pt x="4" y="4"/>
                  </a:lnTo>
                  <a:lnTo>
                    <a:pt x="2" y="2"/>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69" name="Freeform 280"/>
            <p:cNvSpPr>
              <a:spLocks/>
            </p:cNvSpPr>
            <p:nvPr/>
          </p:nvSpPr>
          <p:spPr bwMode="gray">
            <a:xfrm>
              <a:off x="2801" y="1355"/>
              <a:ext cx="2" cy="3"/>
            </a:xfrm>
            <a:custGeom>
              <a:avLst/>
              <a:gdLst/>
              <a:ahLst/>
              <a:cxnLst>
                <a:cxn ang="0">
                  <a:pos x="1" y="0"/>
                </a:cxn>
                <a:cxn ang="0">
                  <a:pos x="0" y="0"/>
                </a:cxn>
                <a:cxn ang="0">
                  <a:pos x="0" y="2"/>
                </a:cxn>
                <a:cxn ang="0">
                  <a:pos x="0" y="4"/>
                </a:cxn>
                <a:cxn ang="0">
                  <a:pos x="3" y="4"/>
                </a:cxn>
                <a:cxn ang="0">
                  <a:pos x="3" y="0"/>
                </a:cxn>
                <a:cxn ang="0">
                  <a:pos x="1" y="0"/>
                </a:cxn>
              </a:cxnLst>
              <a:rect l="0" t="0" r="r" b="b"/>
              <a:pathLst>
                <a:path w="3" h="4">
                  <a:moveTo>
                    <a:pt x="1" y="0"/>
                  </a:moveTo>
                  <a:lnTo>
                    <a:pt x="0" y="0"/>
                  </a:lnTo>
                  <a:lnTo>
                    <a:pt x="0" y="2"/>
                  </a:lnTo>
                  <a:lnTo>
                    <a:pt x="0" y="4"/>
                  </a:lnTo>
                  <a:lnTo>
                    <a:pt x="3" y="4"/>
                  </a:lnTo>
                  <a:lnTo>
                    <a:pt x="3" y="0"/>
                  </a:lnTo>
                  <a:lnTo>
                    <a:pt x="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0" name="Freeform 281"/>
            <p:cNvSpPr>
              <a:spLocks/>
            </p:cNvSpPr>
            <p:nvPr/>
          </p:nvSpPr>
          <p:spPr bwMode="gray">
            <a:xfrm>
              <a:off x="2746" y="1357"/>
              <a:ext cx="18" cy="12"/>
            </a:xfrm>
            <a:custGeom>
              <a:avLst/>
              <a:gdLst/>
              <a:ahLst/>
              <a:cxnLst>
                <a:cxn ang="0">
                  <a:pos x="14" y="0"/>
                </a:cxn>
                <a:cxn ang="0">
                  <a:pos x="8" y="2"/>
                </a:cxn>
                <a:cxn ang="0">
                  <a:pos x="2" y="8"/>
                </a:cxn>
                <a:cxn ang="0">
                  <a:pos x="0" y="10"/>
                </a:cxn>
                <a:cxn ang="0">
                  <a:pos x="0" y="12"/>
                </a:cxn>
                <a:cxn ang="0">
                  <a:pos x="0" y="14"/>
                </a:cxn>
                <a:cxn ang="0">
                  <a:pos x="4" y="14"/>
                </a:cxn>
                <a:cxn ang="0">
                  <a:pos x="6" y="10"/>
                </a:cxn>
                <a:cxn ang="0">
                  <a:pos x="10" y="8"/>
                </a:cxn>
                <a:cxn ang="0">
                  <a:pos x="15" y="8"/>
                </a:cxn>
                <a:cxn ang="0">
                  <a:pos x="19" y="6"/>
                </a:cxn>
                <a:cxn ang="0">
                  <a:pos x="19" y="6"/>
                </a:cxn>
                <a:cxn ang="0">
                  <a:pos x="21" y="4"/>
                </a:cxn>
                <a:cxn ang="0">
                  <a:pos x="19" y="2"/>
                </a:cxn>
                <a:cxn ang="0">
                  <a:pos x="15" y="0"/>
                </a:cxn>
                <a:cxn ang="0">
                  <a:pos x="14" y="0"/>
                </a:cxn>
              </a:cxnLst>
              <a:rect l="0" t="0" r="r" b="b"/>
              <a:pathLst>
                <a:path w="21" h="14">
                  <a:moveTo>
                    <a:pt x="14" y="0"/>
                  </a:moveTo>
                  <a:lnTo>
                    <a:pt x="8" y="2"/>
                  </a:lnTo>
                  <a:lnTo>
                    <a:pt x="2" y="8"/>
                  </a:lnTo>
                  <a:lnTo>
                    <a:pt x="0" y="10"/>
                  </a:lnTo>
                  <a:lnTo>
                    <a:pt x="0" y="12"/>
                  </a:lnTo>
                  <a:lnTo>
                    <a:pt x="0" y="14"/>
                  </a:lnTo>
                  <a:lnTo>
                    <a:pt x="4" y="14"/>
                  </a:lnTo>
                  <a:lnTo>
                    <a:pt x="6" y="10"/>
                  </a:lnTo>
                  <a:lnTo>
                    <a:pt x="10" y="8"/>
                  </a:lnTo>
                  <a:lnTo>
                    <a:pt x="15" y="8"/>
                  </a:lnTo>
                  <a:lnTo>
                    <a:pt x="19" y="6"/>
                  </a:lnTo>
                  <a:lnTo>
                    <a:pt x="19" y="6"/>
                  </a:lnTo>
                  <a:lnTo>
                    <a:pt x="21" y="4"/>
                  </a:lnTo>
                  <a:lnTo>
                    <a:pt x="19" y="2"/>
                  </a:lnTo>
                  <a:lnTo>
                    <a:pt x="15" y="0"/>
                  </a:lnTo>
                  <a:lnTo>
                    <a:pt x="1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1" name="Freeform 282"/>
            <p:cNvSpPr>
              <a:spLocks/>
            </p:cNvSpPr>
            <p:nvPr/>
          </p:nvSpPr>
          <p:spPr bwMode="gray">
            <a:xfrm>
              <a:off x="2771" y="1358"/>
              <a:ext cx="4" cy="4"/>
            </a:xfrm>
            <a:custGeom>
              <a:avLst/>
              <a:gdLst/>
              <a:ahLst/>
              <a:cxnLst>
                <a:cxn ang="0">
                  <a:pos x="2" y="0"/>
                </a:cxn>
                <a:cxn ang="0">
                  <a:pos x="0" y="2"/>
                </a:cxn>
                <a:cxn ang="0">
                  <a:pos x="4" y="4"/>
                </a:cxn>
                <a:cxn ang="0">
                  <a:pos x="4" y="2"/>
                </a:cxn>
                <a:cxn ang="0">
                  <a:pos x="4" y="2"/>
                </a:cxn>
                <a:cxn ang="0">
                  <a:pos x="4" y="0"/>
                </a:cxn>
                <a:cxn ang="0">
                  <a:pos x="2" y="0"/>
                </a:cxn>
              </a:cxnLst>
              <a:rect l="0" t="0" r="r" b="b"/>
              <a:pathLst>
                <a:path w="4" h="4">
                  <a:moveTo>
                    <a:pt x="2" y="0"/>
                  </a:moveTo>
                  <a:lnTo>
                    <a:pt x="0" y="2"/>
                  </a:lnTo>
                  <a:lnTo>
                    <a:pt x="4" y="4"/>
                  </a:lnTo>
                  <a:lnTo>
                    <a:pt x="4" y="2"/>
                  </a:lnTo>
                  <a:lnTo>
                    <a:pt x="4" y="2"/>
                  </a:lnTo>
                  <a:lnTo>
                    <a:pt x="4" y="0"/>
                  </a:lnTo>
                  <a:lnTo>
                    <a:pt x="2"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2" name="Freeform 283"/>
            <p:cNvSpPr>
              <a:spLocks/>
            </p:cNvSpPr>
            <p:nvPr/>
          </p:nvSpPr>
          <p:spPr bwMode="gray">
            <a:xfrm>
              <a:off x="3077" y="1312"/>
              <a:ext cx="7" cy="4"/>
            </a:xfrm>
            <a:custGeom>
              <a:avLst/>
              <a:gdLst/>
              <a:ahLst/>
              <a:cxnLst>
                <a:cxn ang="0">
                  <a:pos x="4" y="0"/>
                </a:cxn>
                <a:cxn ang="0">
                  <a:pos x="6" y="2"/>
                </a:cxn>
                <a:cxn ang="0">
                  <a:pos x="8" y="4"/>
                </a:cxn>
                <a:cxn ang="0">
                  <a:pos x="6" y="2"/>
                </a:cxn>
                <a:cxn ang="0">
                  <a:pos x="2" y="2"/>
                </a:cxn>
                <a:cxn ang="0">
                  <a:pos x="0" y="0"/>
                </a:cxn>
                <a:cxn ang="0">
                  <a:pos x="4" y="0"/>
                </a:cxn>
              </a:cxnLst>
              <a:rect l="0" t="0" r="r" b="b"/>
              <a:pathLst>
                <a:path w="8" h="4">
                  <a:moveTo>
                    <a:pt x="4" y="0"/>
                  </a:moveTo>
                  <a:lnTo>
                    <a:pt x="6" y="2"/>
                  </a:lnTo>
                  <a:lnTo>
                    <a:pt x="8" y="4"/>
                  </a:lnTo>
                  <a:lnTo>
                    <a:pt x="6" y="2"/>
                  </a:lnTo>
                  <a:lnTo>
                    <a:pt x="2" y="2"/>
                  </a:lnTo>
                  <a:lnTo>
                    <a:pt x="0" y="0"/>
                  </a:lnTo>
                  <a:lnTo>
                    <a:pt x="4"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3" name="Freeform 284"/>
            <p:cNvSpPr>
              <a:spLocks/>
            </p:cNvSpPr>
            <p:nvPr/>
          </p:nvSpPr>
          <p:spPr bwMode="gray">
            <a:xfrm>
              <a:off x="3075" y="1319"/>
              <a:ext cx="2" cy="4"/>
            </a:xfrm>
            <a:custGeom>
              <a:avLst/>
              <a:gdLst/>
              <a:ahLst/>
              <a:cxnLst>
                <a:cxn ang="0">
                  <a:pos x="0" y="0"/>
                </a:cxn>
                <a:cxn ang="0">
                  <a:pos x="2" y="4"/>
                </a:cxn>
                <a:cxn ang="0">
                  <a:pos x="2" y="0"/>
                </a:cxn>
                <a:cxn ang="0">
                  <a:pos x="0" y="0"/>
                </a:cxn>
              </a:cxnLst>
              <a:rect l="0" t="0" r="r" b="b"/>
              <a:pathLst>
                <a:path w="2" h="4">
                  <a:moveTo>
                    <a:pt x="0" y="0"/>
                  </a:moveTo>
                  <a:lnTo>
                    <a:pt x="2" y="4"/>
                  </a:lnTo>
                  <a:lnTo>
                    <a:pt x="2" y="0"/>
                  </a:lnTo>
                  <a:lnTo>
                    <a:pt x="0"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4" name="Freeform 285"/>
            <p:cNvSpPr>
              <a:spLocks/>
            </p:cNvSpPr>
            <p:nvPr/>
          </p:nvSpPr>
          <p:spPr bwMode="gray">
            <a:xfrm>
              <a:off x="2714" y="1379"/>
              <a:ext cx="15" cy="11"/>
            </a:xfrm>
            <a:custGeom>
              <a:avLst/>
              <a:gdLst/>
              <a:ahLst/>
              <a:cxnLst>
                <a:cxn ang="0">
                  <a:pos x="11" y="0"/>
                </a:cxn>
                <a:cxn ang="0">
                  <a:pos x="11" y="4"/>
                </a:cxn>
                <a:cxn ang="0">
                  <a:pos x="7" y="6"/>
                </a:cxn>
                <a:cxn ang="0">
                  <a:pos x="2" y="12"/>
                </a:cxn>
                <a:cxn ang="0">
                  <a:pos x="0" y="13"/>
                </a:cxn>
                <a:cxn ang="0">
                  <a:pos x="0" y="13"/>
                </a:cxn>
                <a:cxn ang="0">
                  <a:pos x="3" y="13"/>
                </a:cxn>
                <a:cxn ang="0">
                  <a:pos x="9" y="12"/>
                </a:cxn>
                <a:cxn ang="0">
                  <a:pos x="15" y="6"/>
                </a:cxn>
                <a:cxn ang="0">
                  <a:pos x="17" y="2"/>
                </a:cxn>
                <a:cxn ang="0">
                  <a:pos x="15" y="0"/>
                </a:cxn>
                <a:cxn ang="0">
                  <a:pos x="11" y="0"/>
                </a:cxn>
              </a:cxnLst>
              <a:rect l="0" t="0" r="r" b="b"/>
              <a:pathLst>
                <a:path w="17" h="13">
                  <a:moveTo>
                    <a:pt x="11" y="0"/>
                  </a:moveTo>
                  <a:lnTo>
                    <a:pt x="11" y="4"/>
                  </a:lnTo>
                  <a:lnTo>
                    <a:pt x="7" y="6"/>
                  </a:lnTo>
                  <a:lnTo>
                    <a:pt x="2" y="12"/>
                  </a:lnTo>
                  <a:lnTo>
                    <a:pt x="0" y="13"/>
                  </a:lnTo>
                  <a:lnTo>
                    <a:pt x="0" y="13"/>
                  </a:lnTo>
                  <a:lnTo>
                    <a:pt x="3" y="13"/>
                  </a:lnTo>
                  <a:lnTo>
                    <a:pt x="9" y="12"/>
                  </a:lnTo>
                  <a:lnTo>
                    <a:pt x="15" y="6"/>
                  </a:lnTo>
                  <a:lnTo>
                    <a:pt x="17" y="2"/>
                  </a:lnTo>
                  <a:lnTo>
                    <a:pt x="15" y="0"/>
                  </a:lnTo>
                  <a:lnTo>
                    <a:pt x="11" y="0"/>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5" name="Freeform 286"/>
            <p:cNvSpPr>
              <a:spLocks/>
            </p:cNvSpPr>
            <p:nvPr/>
          </p:nvSpPr>
          <p:spPr bwMode="gray">
            <a:xfrm>
              <a:off x="2703" y="1382"/>
              <a:ext cx="9" cy="12"/>
            </a:xfrm>
            <a:custGeom>
              <a:avLst/>
              <a:gdLst/>
              <a:ahLst/>
              <a:cxnLst>
                <a:cxn ang="0">
                  <a:pos x="8" y="2"/>
                </a:cxn>
                <a:cxn ang="0">
                  <a:pos x="4" y="4"/>
                </a:cxn>
                <a:cxn ang="0">
                  <a:pos x="2" y="9"/>
                </a:cxn>
                <a:cxn ang="0">
                  <a:pos x="2" y="11"/>
                </a:cxn>
                <a:cxn ang="0">
                  <a:pos x="0" y="13"/>
                </a:cxn>
                <a:cxn ang="0">
                  <a:pos x="2" y="13"/>
                </a:cxn>
                <a:cxn ang="0">
                  <a:pos x="6" y="11"/>
                </a:cxn>
                <a:cxn ang="0">
                  <a:pos x="6" y="8"/>
                </a:cxn>
                <a:cxn ang="0">
                  <a:pos x="8" y="6"/>
                </a:cxn>
                <a:cxn ang="0">
                  <a:pos x="10" y="2"/>
                </a:cxn>
                <a:cxn ang="0">
                  <a:pos x="10" y="0"/>
                </a:cxn>
                <a:cxn ang="0">
                  <a:pos x="8" y="2"/>
                </a:cxn>
              </a:cxnLst>
              <a:rect l="0" t="0" r="r" b="b"/>
              <a:pathLst>
                <a:path w="10" h="13">
                  <a:moveTo>
                    <a:pt x="8" y="2"/>
                  </a:moveTo>
                  <a:lnTo>
                    <a:pt x="4" y="4"/>
                  </a:lnTo>
                  <a:lnTo>
                    <a:pt x="2" y="9"/>
                  </a:lnTo>
                  <a:lnTo>
                    <a:pt x="2" y="11"/>
                  </a:lnTo>
                  <a:lnTo>
                    <a:pt x="0" y="13"/>
                  </a:lnTo>
                  <a:lnTo>
                    <a:pt x="2" y="13"/>
                  </a:lnTo>
                  <a:lnTo>
                    <a:pt x="6" y="11"/>
                  </a:lnTo>
                  <a:lnTo>
                    <a:pt x="6" y="8"/>
                  </a:lnTo>
                  <a:lnTo>
                    <a:pt x="8" y="6"/>
                  </a:lnTo>
                  <a:lnTo>
                    <a:pt x="10" y="2"/>
                  </a:lnTo>
                  <a:lnTo>
                    <a:pt x="10" y="0"/>
                  </a:lnTo>
                  <a:lnTo>
                    <a:pt x="8" y="2"/>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6" name="Freeform 287"/>
            <p:cNvSpPr>
              <a:spLocks/>
            </p:cNvSpPr>
            <p:nvPr/>
          </p:nvSpPr>
          <p:spPr bwMode="gray">
            <a:xfrm>
              <a:off x="6461" y="2800"/>
              <a:ext cx="12" cy="13"/>
            </a:xfrm>
            <a:custGeom>
              <a:avLst/>
              <a:gdLst/>
              <a:ahLst/>
              <a:cxnLst>
                <a:cxn ang="0">
                  <a:pos x="0" y="6"/>
                </a:cxn>
                <a:cxn ang="0">
                  <a:pos x="0" y="4"/>
                </a:cxn>
                <a:cxn ang="0">
                  <a:pos x="2" y="2"/>
                </a:cxn>
                <a:cxn ang="0">
                  <a:pos x="4" y="0"/>
                </a:cxn>
                <a:cxn ang="0">
                  <a:pos x="6" y="0"/>
                </a:cxn>
                <a:cxn ang="0">
                  <a:pos x="10" y="0"/>
                </a:cxn>
                <a:cxn ang="0">
                  <a:pos x="12" y="2"/>
                </a:cxn>
                <a:cxn ang="0">
                  <a:pos x="14" y="4"/>
                </a:cxn>
                <a:cxn ang="0">
                  <a:pos x="14" y="6"/>
                </a:cxn>
                <a:cxn ang="0">
                  <a:pos x="14" y="10"/>
                </a:cxn>
                <a:cxn ang="0">
                  <a:pos x="12" y="12"/>
                </a:cxn>
                <a:cxn ang="0">
                  <a:pos x="10" y="14"/>
                </a:cxn>
                <a:cxn ang="0">
                  <a:pos x="6" y="14"/>
                </a:cxn>
                <a:cxn ang="0">
                  <a:pos x="4" y="14"/>
                </a:cxn>
                <a:cxn ang="0">
                  <a:pos x="2" y="12"/>
                </a:cxn>
                <a:cxn ang="0">
                  <a:pos x="0" y="10"/>
                </a:cxn>
                <a:cxn ang="0">
                  <a:pos x="0" y="6"/>
                </a:cxn>
              </a:cxnLst>
              <a:rect l="0" t="0" r="r" b="b"/>
              <a:pathLst>
                <a:path w="14" h="14">
                  <a:moveTo>
                    <a:pt x="0" y="6"/>
                  </a:moveTo>
                  <a:lnTo>
                    <a:pt x="0" y="4"/>
                  </a:lnTo>
                  <a:lnTo>
                    <a:pt x="2" y="2"/>
                  </a:lnTo>
                  <a:lnTo>
                    <a:pt x="4" y="0"/>
                  </a:lnTo>
                  <a:lnTo>
                    <a:pt x="6" y="0"/>
                  </a:lnTo>
                  <a:lnTo>
                    <a:pt x="10" y="0"/>
                  </a:lnTo>
                  <a:lnTo>
                    <a:pt x="12" y="2"/>
                  </a:lnTo>
                  <a:lnTo>
                    <a:pt x="14" y="4"/>
                  </a:lnTo>
                  <a:lnTo>
                    <a:pt x="14" y="6"/>
                  </a:lnTo>
                  <a:lnTo>
                    <a:pt x="14" y="10"/>
                  </a:lnTo>
                  <a:lnTo>
                    <a:pt x="12" y="12"/>
                  </a:lnTo>
                  <a:lnTo>
                    <a:pt x="10" y="14"/>
                  </a:lnTo>
                  <a:lnTo>
                    <a:pt x="6" y="14"/>
                  </a:lnTo>
                  <a:lnTo>
                    <a:pt x="4" y="14"/>
                  </a:lnTo>
                  <a:lnTo>
                    <a:pt x="2" y="12"/>
                  </a:lnTo>
                  <a:lnTo>
                    <a:pt x="0" y="10"/>
                  </a:lnTo>
                  <a:lnTo>
                    <a:pt x="0" y="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sp>
          <p:nvSpPr>
            <p:cNvPr id="377" name="Freeform 288"/>
            <p:cNvSpPr>
              <a:spLocks/>
            </p:cNvSpPr>
            <p:nvPr/>
          </p:nvSpPr>
          <p:spPr bwMode="gray">
            <a:xfrm>
              <a:off x="6181" y="2791"/>
              <a:ext cx="11" cy="11"/>
            </a:xfrm>
            <a:custGeom>
              <a:avLst/>
              <a:gdLst/>
              <a:ahLst/>
              <a:cxnLst>
                <a:cxn ang="0">
                  <a:pos x="0" y="6"/>
                </a:cxn>
                <a:cxn ang="0">
                  <a:pos x="0" y="4"/>
                </a:cxn>
                <a:cxn ang="0">
                  <a:pos x="2" y="2"/>
                </a:cxn>
                <a:cxn ang="0">
                  <a:pos x="4" y="0"/>
                </a:cxn>
                <a:cxn ang="0">
                  <a:pos x="6" y="0"/>
                </a:cxn>
                <a:cxn ang="0">
                  <a:pos x="9" y="0"/>
                </a:cxn>
                <a:cxn ang="0">
                  <a:pos x="11" y="2"/>
                </a:cxn>
                <a:cxn ang="0">
                  <a:pos x="11" y="4"/>
                </a:cxn>
                <a:cxn ang="0">
                  <a:pos x="13" y="6"/>
                </a:cxn>
                <a:cxn ang="0">
                  <a:pos x="11" y="9"/>
                </a:cxn>
                <a:cxn ang="0">
                  <a:pos x="11" y="11"/>
                </a:cxn>
                <a:cxn ang="0">
                  <a:pos x="9" y="11"/>
                </a:cxn>
                <a:cxn ang="0">
                  <a:pos x="6" y="13"/>
                </a:cxn>
                <a:cxn ang="0">
                  <a:pos x="4" y="11"/>
                </a:cxn>
                <a:cxn ang="0">
                  <a:pos x="2" y="11"/>
                </a:cxn>
                <a:cxn ang="0">
                  <a:pos x="0" y="9"/>
                </a:cxn>
                <a:cxn ang="0">
                  <a:pos x="0" y="6"/>
                </a:cxn>
              </a:cxnLst>
              <a:rect l="0" t="0" r="r" b="b"/>
              <a:pathLst>
                <a:path w="13" h="13">
                  <a:moveTo>
                    <a:pt x="0" y="6"/>
                  </a:moveTo>
                  <a:lnTo>
                    <a:pt x="0" y="4"/>
                  </a:lnTo>
                  <a:lnTo>
                    <a:pt x="2" y="2"/>
                  </a:lnTo>
                  <a:lnTo>
                    <a:pt x="4" y="0"/>
                  </a:lnTo>
                  <a:lnTo>
                    <a:pt x="6" y="0"/>
                  </a:lnTo>
                  <a:lnTo>
                    <a:pt x="9" y="0"/>
                  </a:lnTo>
                  <a:lnTo>
                    <a:pt x="11" y="2"/>
                  </a:lnTo>
                  <a:lnTo>
                    <a:pt x="11" y="4"/>
                  </a:lnTo>
                  <a:lnTo>
                    <a:pt x="13" y="6"/>
                  </a:lnTo>
                  <a:lnTo>
                    <a:pt x="11" y="9"/>
                  </a:lnTo>
                  <a:lnTo>
                    <a:pt x="11" y="11"/>
                  </a:lnTo>
                  <a:lnTo>
                    <a:pt x="9" y="11"/>
                  </a:lnTo>
                  <a:lnTo>
                    <a:pt x="6" y="13"/>
                  </a:lnTo>
                  <a:lnTo>
                    <a:pt x="4" y="11"/>
                  </a:lnTo>
                  <a:lnTo>
                    <a:pt x="2" y="11"/>
                  </a:lnTo>
                  <a:lnTo>
                    <a:pt x="0" y="9"/>
                  </a:lnTo>
                  <a:lnTo>
                    <a:pt x="0" y="6"/>
                  </a:lnTo>
                  <a:close/>
                </a:path>
              </a:pathLst>
            </a:custGeom>
            <a:solidFill>
              <a:srgbClr val="C0C0C0"/>
            </a:solidFill>
            <a:ln w="4826" cap="flat" cmpd="sng">
              <a:solidFill>
                <a:srgbClr val="B9B9B9"/>
              </a:solidFill>
              <a:prstDash val="solid"/>
              <a:round/>
              <a:headEnd type="none" w="med" len="med"/>
              <a:tailEnd type="none" w="med" len="med"/>
            </a:ln>
            <a:effectLst/>
          </p:spPr>
          <p:txBody>
            <a:bodyPr/>
            <a:lstStyle/>
            <a:p>
              <a:pPr algn="l" rtl="0"/>
              <a:endParaRPr lang="nb-NO" kern="1200">
                <a:solidFill>
                  <a:srgbClr val="000000"/>
                </a:solidFill>
                <a:latin typeface="Arial"/>
                <a:ea typeface="+mn-ea"/>
                <a:cs typeface="+mn-cs"/>
              </a:endParaRPr>
            </a:p>
          </p:txBody>
        </p:sp>
      </p:grpSp>
      <p:sp>
        <p:nvSpPr>
          <p:cNvPr id="291" name="Oval 290"/>
          <p:cNvSpPr/>
          <p:nvPr/>
        </p:nvSpPr>
        <p:spPr>
          <a:xfrm>
            <a:off x="5652119" y="2132856"/>
            <a:ext cx="670947" cy="864096"/>
          </a:xfrm>
          <a:prstGeom prst="ellipse">
            <a:avLst/>
          </a:prstGeom>
          <a:solidFill>
            <a:schemeClr val="accent3">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000000"/>
              </a:solidFill>
              <a:latin typeface="Arial"/>
              <a:ea typeface="+mn-ea"/>
              <a:cs typeface="+mn-cs"/>
            </a:endParaRPr>
          </a:p>
        </p:txBody>
      </p:sp>
      <p:sp>
        <p:nvSpPr>
          <p:cNvPr id="292" name="Oval 291"/>
          <p:cNvSpPr/>
          <p:nvPr/>
        </p:nvSpPr>
        <p:spPr>
          <a:xfrm>
            <a:off x="5870567" y="2397267"/>
            <a:ext cx="993022" cy="671693"/>
          </a:xfrm>
          <a:prstGeom prst="ellipse">
            <a:avLst/>
          </a:pr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000000"/>
              </a:solidFill>
              <a:latin typeface="Arial"/>
              <a:ea typeface="+mn-ea"/>
              <a:cs typeface="+mn-cs"/>
            </a:endParaRPr>
          </a:p>
        </p:txBody>
      </p:sp>
      <p:sp>
        <p:nvSpPr>
          <p:cNvPr id="294" name="Oval 293"/>
          <p:cNvSpPr/>
          <p:nvPr/>
        </p:nvSpPr>
        <p:spPr>
          <a:xfrm>
            <a:off x="4716016" y="3789040"/>
            <a:ext cx="792088" cy="728464"/>
          </a:xfrm>
          <a:prstGeom prst="ellipse">
            <a:avLst/>
          </a:pr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000000"/>
              </a:solidFill>
              <a:latin typeface="Arial"/>
              <a:ea typeface="+mn-ea"/>
              <a:cs typeface="+mn-cs"/>
            </a:endParaRPr>
          </a:p>
        </p:txBody>
      </p:sp>
      <p:sp>
        <p:nvSpPr>
          <p:cNvPr id="579" name="Oval 578"/>
          <p:cNvSpPr/>
          <p:nvPr/>
        </p:nvSpPr>
        <p:spPr>
          <a:xfrm>
            <a:off x="5940152" y="3789040"/>
            <a:ext cx="648072" cy="648072"/>
          </a:xfrm>
          <a:prstGeom prst="ellipse">
            <a:avLst/>
          </a:pr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000000"/>
              </a:solidFill>
              <a:latin typeface="Arial"/>
              <a:ea typeface="+mn-ea"/>
              <a:cs typeface="+mn-cs"/>
            </a:endParaRPr>
          </a:p>
        </p:txBody>
      </p:sp>
      <p:sp>
        <p:nvSpPr>
          <p:cNvPr id="580" name="Rectangle 579"/>
          <p:cNvSpPr/>
          <p:nvPr/>
        </p:nvSpPr>
        <p:spPr>
          <a:xfrm>
            <a:off x="1043608" y="1916832"/>
            <a:ext cx="2736304" cy="1008112"/>
          </a:xfrm>
          <a:prstGeom prst="rect">
            <a:avLst/>
          </a:prstGeom>
          <a:solidFill>
            <a:schemeClr val="accent3">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1400" kern="1200" dirty="0">
                <a:solidFill>
                  <a:srgbClr val="000000"/>
                </a:solidFill>
                <a:latin typeface="Arial"/>
                <a:ea typeface="+mn-ea"/>
                <a:cs typeface="+mn-cs"/>
              </a:rPr>
              <a:t>Reconfiguration/expansion at existing sites, potential for increased NPKs, nitrates and CN</a:t>
            </a:r>
          </a:p>
        </p:txBody>
      </p:sp>
      <p:sp>
        <p:nvSpPr>
          <p:cNvPr id="581" name="Rectangle 580"/>
          <p:cNvSpPr/>
          <p:nvPr/>
        </p:nvSpPr>
        <p:spPr>
          <a:xfrm>
            <a:off x="1043608" y="3212976"/>
            <a:ext cx="2736304" cy="1008112"/>
          </a:xfrm>
          <a:prstGeom prst="rect">
            <a:avLst/>
          </a:pr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1400" kern="1200" dirty="0">
                <a:solidFill>
                  <a:srgbClr val="000000"/>
                </a:solidFill>
                <a:latin typeface="Arial"/>
                <a:ea typeface="+mn-ea"/>
                <a:cs typeface="+mn-cs"/>
              </a:rPr>
              <a:t>Pursue medium-size/regional M&amp;A, likely highest probability of success in current environment</a:t>
            </a:r>
          </a:p>
        </p:txBody>
      </p:sp>
      <p:sp>
        <p:nvSpPr>
          <p:cNvPr id="582" name="Rectangle 581"/>
          <p:cNvSpPr/>
          <p:nvPr/>
        </p:nvSpPr>
        <p:spPr>
          <a:xfrm>
            <a:off x="1043608" y="4509120"/>
            <a:ext cx="2736304" cy="1008112"/>
          </a:xfrm>
          <a:prstGeom prst="rect">
            <a:avLst/>
          </a:pr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1400" kern="1200" dirty="0">
                <a:solidFill>
                  <a:srgbClr val="000000"/>
                </a:solidFill>
                <a:latin typeface="Arial"/>
                <a:ea typeface="+mn-ea"/>
                <a:cs typeface="+mn-cs"/>
              </a:rPr>
              <a:t>Secure longer term partnerships with access to low cost raw materials for potential new builds</a:t>
            </a:r>
          </a:p>
        </p:txBody>
      </p:sp>
      <p:sp>
        <p:nvSpPr>
          <p:cNvPr id="584" name="Rectangle 583"/>
          <p:cNvSpPr/>
          <p:nvPr/>
        </p:nvSpPr>
        <p:spPr>
          <a:xfrm>
            <a:off x="715467" y="1916832"/>
            <a:ext cx="279648" cy="1008112"/>
          </a:xfrm>
          <a:prstGeom prst="rect">
            <a:avLst/>
          </a:prstGeom>
          <a:solidFill>
            <a:schemeClr val="accent3">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1400" kern="1200" dirty="0">
                <a:solidFill>
                  <a:srgbClr val="000000"/>
                </a:solidFill>
                <a:latin typeface="Arial"/>
                <a:ea typeface="+mn-ea"/>
                <a:cs typeface="+mn-cs"/>
              </a:rPr>
              <a:t>1</a:t>
            </a:r>
          </a:p>
        </p:txBody>
      </p:sp>
      <p:sp>
        <p:nvSpPr>
          <p:cNvPr id="585" name="Rectangle 584"/>
          <p:cNvSpPr/>
          <p:nvPr/>
        </p:nvSpPr>
        <p:spPr>
          <a:xfrm>
            <a:off x="715467" y="3212976"/>
            <a:ext cx="279648" cy="1008112"/>
          </a:xfrm>
          <a:prstGeom prst="rect">
            <a:avLst/>
          </a:pr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1400" kern="1200" dirty="0">
                <a:solidFill>
                  <a:srgbClr val="000000"/>
                </a:solidFill>
                <a:latin typeface="Arial"/>
                <a:ea typeface="+mn-ea"/>
                <a:cs typeface="+mn-cs"/>
              </a:rPr>
              <a:t>2</a:t>
            </a:r>
          </a:p>
        </p:txBody>
      </p:sp>
      <p:sp>
        <p:nvSpPr>
          <p:cNvPr id="586" name="Rectangle 585"/>
          <p:cNvSpPr/>
          <p:nvPr/>
        </p:nvSpPr>
        <p:spPr>
          <a:xfrm>
            <a:off x="715467" y="4509120"/>
            <a:ext cx="279648" cy="1008112"/>
          </a:xfrm>
          <a:prstGeom prst="rect">
            <a:avLst/>
          </a:pr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1400" kern="1200" dirty="0">
                <a:solidFill>
                  <a:srgbClr val="000000"/>
                </a:solidFill>
                <a:latin typeface="Arial"/>
                <a:ea typeface="+mn-ea"/>
                <a:cs typeface="+mn-cs"/>
              </a:rPr>
              <a:t>3</a:t>
            </a:r>
          </a:p>
        </p:txBody>
      </p:sp>
    </p:spTree>
    <p:extLst>
      <p:ext uri="{BB962C8B-B14F-4D97-AF65-F5344CB8AC3E}">
        <p14:creationId xmlns:p14="http://schemas.microsoft.com/office/powerpoint/2010/main" val="3093482428"/>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4" name="Text Box 4"/>
          <p:cNvSpPr txBox="1">
            <a:spLocks noGrp="1" noChangeArrowheads="1"/>
          </p:cNvSpPr>
          <p:nvPr>
            <p:ph idx="1"/>
          </p:nvPr>
        </p:nvSpPr>
        <p:spPr>
          <a:xfrm>
            <a:off x="547739" y="5157191"/>
            <a:ext cx="8550275" cy="551423"/>
          </a:xfrm>
          <a:noFill/>
          <a:ln/>
        </p:spPr>
        <p:txBody>
          <a:bodyPr tIns="45720" rIns="91440" bIns="45720"/>
          <a:lstStyle/>
          <a:p>
            <a:pPr>
              <a:spcBef>
                <a:spcPct val="20000"/>
              </a:spcBef>
              <a:buClrTx/>
              <a:buSzTx/>
              <a:buFontTx/>
              <a:buNone/>
            </a:pPr>
            <a:r>
              <a:rPr lang="en-GB" sz="1000" dirty="0" smtClean="0"/>
              <a:t>*Assuming 25% </a:t>
            </a:r>
            <a:r>
              <a:rPr lang="en-GB" sz="1000" dirty="0"/>
              <a:t>marginal tax rate on underlying business and </a:t>
            </a:r>
            <a:r>
              <a:rPr lang="en-GB" sz="1000" dirty="0" smtClean="0"/>
              <a:t>277.6 </a:t>
            </a:r>
            <a:r>
              <a:rPr lang="en-GB" sz="1000" dirty="0"/>
              <a:t>million </a:t>
            </a:r>
            <a:r>
              <a:rPr lang="en-GB" sz="1000" dirty="0" smtClean="0"/>
              <a:t>shares</a:t>
            </a:r>
          </a:p>
          <a:p>
            <a:pPr>
              <a:spcBef>
                <a:spcPct val="20000"/>
              </a:spcBef>
              <a:buClrTx/>
              <a:buSzTx/>
              <a:buFontTx/>
              <a:buNone/>
            </a:pPr>
            <a:r>
              <a:rPr lang="en-GB" sz="1000" dirty="0" smtClean="0"/>
              <a:t>** </a:t>
            </a:r>
            <a:r>
              <a:rPr lang="en-US" sz="1000" dirty="0"/>
              <a:t>*e.g. If NOK per USD depreciate 10% from 6 to 6.60 NOK</a:t>
            </a:r>
            <a:endParaRPr lang="en-GB" sz="1000" dirty="0"/>
          </a:p>
        </p:txBody>
      </p:sp>
      <p:sp>
        <p:nvSpPr>
          <p:cNvPr id="634882" name="Rectangle 2"/>
          <p:cNvSpPr>
            <a:spLocks noGrp="1" noChangeArrowheads="1"/>
          </p:cNvSpPr>
          <p:nvPr>
            <p:ph type="title"/>
          </p:nvPr>
        </p:nvSpPr>
        <p:spPr>
          <a:xfrm>
            <a:off x="533400" y="144463"/>
            <a:ext cx="8069263" cy="846137"/>
          </a:xfrm>
        </p:spPr>
        <p:txBody>
          <a:bodyPr/>
          <a:lstStyle/>
          <a:p>
            <a:r>
              <a:rPr lang="en-US" dirty="0"/>
              <a:t>Yara </a:t>
            </a:r>
            <a:r>
              <a:rPr lang="en-US" dirty="0" smtClean="0"/>
              <a:t>sensitivities</a:t>
            </a:r>
            <a:endParaRPr lang="en-US" dirty="0"/>
          </a:p>
        </p:txBody>
      </p:sp>
      <p:sp>
        <p:nvSpPr>
          <p:cNvPr id="8" name="Rectangle 7"/>
          <p:cNvSpPr/>
          <p:nvPr/>
        </p:nvSpPr>
        <p:spPr>
          <a:xfrm>
            <a:off x="526165" y="5708615"/>
            <a:ext cx="8041586" cy="444741"/>
          </a:xfrm>
          <a:prstGeom prst="rect">
            <a:avLst/>
          </a:prstGeom>
          <a:solidFill>
            <a:schemeClr val="accent6"/>
          </a:solidFill>
        </p:spPr>
        <p:txBody>
          <a:bodyPr wrap="square" anchor="ctr">
            <a:noAutofit/>
          </a:bodyPr>
          <a:lstStyle/>
          <a:p>
            <a:pPr algn="ctr">
              <a:lnSpc>
                <a:spcPct val="100000"/>
              </a:lnSpc>
            </a:pPr>
            <a:r>
              <a:rPr lang="en-US" sz="1400" b="0" i="0" dirty="0" smtClean="0">
                <a:solidFill>
                  <a:schemeClr val="bg1"/>
                </a:solidFill>
                <a:cs typeface="Times New Roman" pitchFamily="18" charset="0"/>
              </a:rPr>
              <a:t>Sensitivities assume stable value-added margins and no inter-correlation between factors</a:t>
            </a:r>
            <a:endParaRPr lang="en-US" sz="1400" b="0" i="0" dirty="0">
              <a:solidFill>
                <a:schemeClr val="bg1"/>
              </a:solidFill>
              <a:cs typeface="Times New Roman" pitchFamily="18" charset="0"/>
            </a:endParaRPr>
          </a:p>
        </p:txBody>
      </p:sp>
      <p:graphicFrame>
        <p:nvGraphicFramePr>
          <p:cNvPr id="6" name="Group 6"/>
          <p:cNvGraphicFramePr>
            <a:graphicFrameLocks noGrp="1"/>
          </p:cNvGraphicFramePr>
          <p:nvPr>
            <p:extLst>
              <p:ext uri="{D42A27DB-BD31-4B8C-83A1-F6EECF244321}">
                <p14:modId xmlns:p14="http://schemas.microsoft.com/office/powerpoint/2010/main" val="1382026498"/>
              </p:ext>
            </p:extLst>
          </p:nvPr>
        </p:nvGraphicFramePr>
        <p:xfrm>
          <a:off x="644910" y="1124744"/>
          <a:ext cx="7922841" cy="3906546"/>
        </p:xfrm>
        <a:graphic>
          <a:graphicData uri="http://schemas.openxmlformats.org/drawingml/2006/table">
            <a:tbl>
              <a:tblPr/>
              <a:tblGrid>
                <a:gridCol w="3498555"/>
                <a:gridCol w="1474762"/>
                <a:gridCol w="1474762"/>
                <a:gridCol w="1474762"/>
              </a:tblGrid>
              <a:tr h="629815">
                <a:tc>
                  <a:txBody>
                    <a:bodyPr/>
                    <a:lstStyle/>
                    <a:p>
                      <a:pPr marL="0" marR="0" lvl="0" indent="0" algn="l"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endParaRPr kumimoji="0" lang="en-US" sz="1200" b="1" i="0" u="none" strike="noStrike" cap="none" normalizeH="0" baseline="0" dirty="0" smtClean="0">
                        <a:ln>
                          <a:noFill/>
                        </a:ln>
                        <a:solidFill>
                          <a:schemeClr val="bg1"/>
                        </a:solidFill>
                        <a:effectLst/>
                        <a:latin typeface="Arial" charset="0"/>
                      </a:endParaRPr>
                    </a:p>
                  </a:txBody>
                  <a:tcPr marL="192024" anchor="b"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rgbClr val="FCFDF5"/>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Operating Income</a:t>
                      </a:r>
                    </a:p>
                    <a:p>
                      <a:pPr marL="0" marR="0" lvl="0" indent="0" algn="ctr"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USD million</a:t>
                      </a:r>
                    </a:p>
                  </a:txBody>
                  <a:tcPr marT="0" anchor="b"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rgbClr val="FCFDF5"/>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EBITDA</a:t>
                      </a:r>
                    </a:p>
                    <a:p>
                      <a:pPr marL="0" marR="0" lvl="0" indent="0" algn="ctr"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USD million</a:t>
                      </a:r>
                    </a:p>
                  </a:txBody>
                  <a:tcPr marT="0" anchor="b"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rgbClr val="FCFDF5"/>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EPS*</a:t>
                      </a:r>
                    </a:p>
                    <a:p>
                      <a:pPr marL="0" marR="0" lvl="0" indent="0" algn="ctr"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USD</a:t>
                      </a:r>
                    </a:p>
                  </a:txBody>
                  <a:tcPr marT="0" anchor="b"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rgbClr val="FCFDF5"/>
                      </a:solidFill>
                      <a:prstDash val="solid"/>
                      <a:round/>
                      <a:headEnd type="none" w="med" len="med"/>
                      <a:tailEnd type="none" w="med" len="med"/>
                    </a:lnB>
                    <a:lnTlToBr>
                      <a:noFill/>
                    </a:lnTlToBr>
                    <a:lnBlToTr>
                      <a:noFill/>
                    </a:lnBlToTr>
                    <a:solidFill>
                      <a:schemeClr val="accent6"/>
                    </a:solidFill>
                  </a:tcPr>
                </a:tc>
              </a:tr>
              <a:tr h="233319">
                <a:tc>
                  <a:txBody>
                    <a:bodyPr/>
                    <a:lstStyle/>
                    <a:p>
                      <a:pPr algn="l" fontAlgn="b"/>
                      <a:r>
                        <a:rPr lang="en-US" sz="1200" b="1" i="0" u="none" strike="noStrike" dirty="0" smtClean="0">
                          <a:latin typeface="Arial"/>
                        </a:rPr>
                        <a:t>Urea </a:t>
                      </a:r>
                      <a:r>
                        <a:rPr lang="en-US" sz="1200" b="1" i="0" u="none" strike="noStrike" noProof="0" dirty="0" smtClean="0">
                          <a:latin typeface="Arial"/>
                        </a:rPr>
                        <a:t>sensitivity</a:t>
                      </a:r>
                      <a:r>
                        <a:rPr lang="en-US" sz="1200" b="1" i="0" u="none" strike="noStrike" dirty="0" smtClean="0">
                          <a:latin typeface="Arial"/>
                        </a:rPr>
                        <a:t> +100 USD/t </a:t>
                      </a:r>
                      <a:endParaRPr lang="en-US" sz="1200" b="1" i="0"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rgbClr val="FCFDF5"/>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937 </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rgbClr val="FCFDF5"/>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1,103</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rgbClr val="FCFDF5"/>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3.1 </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FCFDF5"/>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r>
              <a:tr h="233319">
                <a:tc>
                  <a:txBody>
                    <a:bodyPr/>
                    <a:lstStyle/>
                    <a:p>
                      <a:pPr algn="l" fontAlgn="b"/>
                      <a:r>
                        <a:rPr lang="en-US" sz="1000" b="0" i="1" u="none" strike="noStrike" dirty="0" smtClean="0">
                          <a:latin typeface="Arial"/>
                        </a:rPr>
                        <a:t> …of which pure Urea </a:t>
                      </a:r>
                      <a:endParaRPr lang="en-US" sz="1000" b="0" i="1"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285</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416</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1.2 </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r>
              <a:tr h="233319">
                <a:tc>
                  <a:txBody>
                    <a:bodyPr/>
                    <a:lstStyle/>
                    <a:p>
                      <a:pPr algn="l" fontAlgn="b"/>
                      <a:r>
                        <a:rPr lang="en-US" sz="1000" b="0" i="1" u="none" strike="noStrike" dirty="0" smtClean="0">
                          <a:latin typeface="Arial"/>
                        </a:rPr>
                        <a:t> …of which Nitrates </a:t>
                      </a:r>
                      <a:endParaRPr lang="en-US" sz="1000" b="0" i="1"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367 </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393 </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1.1 </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r>
              <a:tr h="233319">
                <a:tc>
                  <a:txBody>
                    <a:bodyPr/>
                    <a:lstStyle/>
                    <a:p>
                      <a:pPr algn="l" fontAlgn="b"/>
                      <a:r>
                        <a:rPr lang="en-US" sz="1000" b="0" i="1" u="none" strike="noStrike" dirty="0" smtClean="0">
                          <a:latin typeface="Arial"/>
                        </a:rPr>
                        <a:t> …of which NPK </a:t>
                      </a:r>
                      <a:endParaRPr lang="en-US" sz="1000" b="0" i="1"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211</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220</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0.6 </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r>
              <a:tr h="233319">
                <a:tc>
                  <a:txBody>
                    <a:bodyPr/>
                    <a:lstStyle/>
                    <a:p>
                      <a:pPr algn="l" fontAlgn="b"/>
                      <a:r>
                        <a:rPr lang="en-US" sz="1200" b="1" i="0" u="none" strike="noStrike" dirty="0" smtClean="0">
                          <a:latin typeface="Arial"/>
                        </a:rPr>
                        <a:t>Nitrate </a:t>
                      </a:r>
                      <a:r>
                        <a:rPr lang="en-US" sz="1200" b="1" i="0" u="none" strike="noStrike" dirty="0">
                          <a:latin typeface="Arial"/>
                        </a:rPr>
                        <a:t>premium </a:t>
                      </a:r>
                      <a:r>
                        <a:rPr lang="en-US" sz="1200" b="1" i="0" u="none" strike="noStrike" dirty="0" smtClean="0">
                          <a:latin typeface="Arial"/>
                        </a:rPr>
                        <a:t>+50 USD/t </a:t>
                      </a:r>
                      <a:endParaRPr lang="en-US" sz="1200" b="1" i="0"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468 </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498 </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1.4 </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bg1">
                        <a:lumMod val="95000"/>
                      </a:schemeClr>
                    </a:solidFill>
                  </a:tcPr>
                </a:tc>
              </a:tr>
              <a:tr h="233319">
                <a:tc>
                  <a:txBody>
                    <a:bodyPr/>
                    <a:lstStyle/>
                    <a:p>
                      <a:pPr algn="l" fontAlgn="b"/>
                      <a:r>
                        <a:rPr lang="en-US" sz="1000" b="0" i="1" u="none" strike="noStrike" dirty="0" smtClean="0">
                          <a:latin typeface="Arial"/>
                        </a:rPr>
                        <a:t> …of which pure Nitrates </a:t>
                      </a:r>
                      <a:endParaRPr lang="en-US" sz="1000" b="0" i="1"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289 </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311</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000" b="0" i="1" u="none" strike="noStrike" dirty="0" smtClean="0">
                          <a:latin typeface="Arial"/>
                        </a:rPr>
                        <a:t>0.9 </a:t>
                      </a:r>
                      <a:endParaRPr lang="en-US" sz="1000" b="0" i="1"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r>
              <a:tr h="233319">
                <a:tc>
                  <a:txBody>
                    <a:bodyPr/>
                    <a:lstStyle/>
                    <a:p>
                      <a:pPr algn="l" fontAlgn="b"/>
                      <a:r>
                        <a:rPr lang="en-US" sz="1200" b="1" i="0" u="none" strike="noStrike" dirty="0" smtClean="0">
                          <a:latin typeface="Arial"/>
                        </a:rPr>
                        <a:t>Hub gas Europe + 1 USD/</a:t>
                      </a:r>
                      <a:r>
                        <a:rPr lang="en-US" sz="1200" b="1" i="0" u="none" strike="noStrike" dirty="0" err="1" smtClean="0">
                          <a:latin typeface="Arial"/>
                        </a:rPr>
                        <a:t>MMBtu</a:t>
                      </a:r>
                      <a:endParaRPr lang="en-US" sz="1200" b="1" i="0"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(145)</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(162)</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c>
                  <a:txBody>
                    <a:bodyPr/>
                    <a:lstStyle/>
                    <a:p>
                      <a:pPr algn="ctr" fontAlgn="b"/>
                      <a:r>
                        <a:rPr lang="en-US" sz="1200" b="1" i="0" u="none" strike="noStrike" dirty="0" smtClean="0">
                          <a:latin typeface="Arial"/>
                        </a:rPr>
                        <a:t>(0.4)</a:t>
                      </a:r>
                      <a:endParaRPr lang="en-US" sz="1200" b="1"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solidFill>
                      <a:schemeClr val="bg1">
                        <a:lumMod val="95000"/>
                      </a:schemeClr>
                    </a:solidFill>
                  </a:tcPr>
                </a:tc>
              </a:tr>
              <a:tr h="233319">
                <a:tc>
                  <a:txBody>
                    <a:bodyPr/>
                    <a:lstStyle/>
                    <a:p>
                      <a:pPr algn="l" fontAlgn="b"/>
                      <a:r>
                        <a:rPr lang="en-US" sz="1200" b="0" i="0" u="none" strike="noStrike" dirty="0" smtClean="0">
                          <a:latin typeface="Arial"/>
                        </a:rPr>
                        <a:t>Ammonia</a:t>
                      </a:r>
                      <a:r>
                        <a:rPr lang="en-US" sz="1200" b="0" i="0" u="none" strike="noStrike" baseline="0" dirty="0" smtClean="0">
                          <a:latin typeface="Arial"/>
                        </a:rPr>
                        <a:t> + 100 USD/t</a:t>
                      </a:r>
                      <a:endParaRPr lang="en-US" sz="1200" b="0" i="0"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30</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86 </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0.2</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33319">
                <a:tc>
                  <a:txBody>
                    <a:bodyPr/>
                    <a:lstStyle/>
                    <a:p>
                      <a:pPr algn="l" fontAlgn="b"/>
                      <a:r>
                        <a:rPr lang="en-US" sz="1200" b="0" i="0" u="none" strike="noStrike" dirty="0" err="1" smtClean="0">
                          <a:latin typeface="Arial"/>
                        </a:rPr>
                        <a:t>Phos</a:t>
                      </a:r>
                      <a:r>
                        <a:rPr lang="en-US" sz="1200" b="0" i="0" u="none" strike="noStrike" dirty="0" smtClean="0">
                          <a:latin typeface="Arial"/>
                        </a:rPr>
                        <a:t> rock + 50 USD/t</a:t>
                      </a:r>
                      <a:endParaRPr lang="en-US" sz="1200" b="0" i="0"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50 </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50 </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0.1 </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33319">
                <a:tc>
                  <a:txBody>
                    <a:bodyPr/>
                    <a:lstStyle/>
                    <a:p>
                      <a:pPr algn="l" fontAlgn="b"/>
                      <a:r>
                        <a:rPr lang="en-US" sz="1200" b="0" i="0" u="none" strike="noStrike" dirty="0" smtClean="0">
                          <a:latin typeface="Arial"/>
                        </a:rPr>
                        <a:t>Hub gas North Am </a:t>
                      </a:r>
                      <a:r>
                        <a:rPr lang="en-US" sz="1200" b="0" i="0" u="none" strike="noStrike" dirty="0" smtClean="0">
                          <a:latin typeface="+mn-lt"/>
                        </a:rPr>
                        <a:t>+ 1 USD/</a:t>
                      </a:r>
                      <a:r>
                        <a:rPr lang="en-US" sz="1200" b="0" i="0" u="none" strike="noStrike" dirty="0" err="1" smtClean="0">
                          <a:latin typeface="+mn-lt"/>
                        </a:rPr>
                        <a:t>MMBtu</a:t>
                      </a:r>
                      <a:endParaRPr lang="en-US" sz="1200" b="0" i="0"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(26)</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(26)</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(0.1)</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33319">
                <a:tc>
                  <a:txBody>
                    <a:bodyPr/>
                    <a:lstStyle/>
                    <a:p>
                      <a:pPr algn="l" fontAlgn="b"/>
                      <a:r>
                        <a:rPr lang="en-US" sz="1200" b="0" i="0" u="none" strike="noStrike" dirty="0" smtClean="0">
                          <a:latin typeface="Arial"/>
                        </a:rPr>
                        <a:t>Crude oil + 10 USD/</a:t>
                      </a:r>
                      <a:r>
                        <a:rPr lang="en-US" sz="1200" b="0" i="0" u="none" strike="noStrike" dirty="0" err="1" smtClean="0">
                          <a:latin typeface="Arial"/>
                        </a:rPr>
                        <a:t>brl</a:t>
                      </a:r>
                      <a:endParaRPr lang="en-US" sz="1200" b="0" i="0" u="none" strike="noStrike" dirty="0">
                        <a:latin typeface="Arial"/>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(15)</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(15)</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(0.0)  </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33319">
                <a:tc>
                  <a:txBody>
                    <a:bodyPr/>
                    <a:lstStyle/>
                    <a:p>
                      <a:pPr marL="0" marR="0" lvl="0" indent="0" algn="l"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lang="en-US" sz="1200" b="0" i="0" u="none" strike="noStrike" kern="1200" dirty="0" smtClean="0">
                          <a:solidFill>
                            <a:schemeClr val="tx1"/>
                          </a:solidFill>
                          <a:latin typeface="Arial"/>
                          <a:ea typeface="+mn-ea"/>
                          <a:cs typeface="+mn-cs"/>
                        </a:rPr>
                        <a:t>Currency</a:t>
                      </a:r>
                      <a:r>
                        <a:rPr lang="en-US" sz="1200" b="0" i="0" u="none" strike="noStrike" kern="1200" baseline="0" dirty="0" smtClean="0">
                          <a:solidFill>
                            <a:schemeClr val="tx1"/>
                          </a:solidFill>
                          <a:latin typeface="Arial"/>
                          <a:ea typeface="+mn-ea"/>
                          <a:cs typeface="+mn-cs"/>
                        </a:rPr>
                        <a:t> NOK per USD +10%**</a:t>
                      </a:r>
                      <a:endParaRPr lang="en-US" sz="1200" b="0" i="0" u="none" strike="noStrike" kern="1200" dirty="0" smtClean="0">
                        <a:solidFill>
                          <a:schemeClr val="tx1"/>
                        </a:solidFill>
                        <a:latin typeface="Arial"/>
                        <a:ea typeface="+mn-ea"/>
                        <a:cs typeface="+mn-cs"/>
                      </a:endParaRPr>
                    </a:p>
                  </a:txBody>
                  <a:tcPr marT="0" marB="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30</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25 </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0.1</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33319">
                <a:tc>
                  <a:txBody>
                    <a:bodyPr/>
                    <a:lstStyle/>
                    <a:p>
                      <a:pPr marL="0" marR="0" lvl="0" indent="0" algn="l"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lang="en-US" sz="1200" b="0" i="0" u="none" strike="noStrike" kern="1200" dirty="0" smtClean="0">
                          <a:solidFill>
                            <a:schemeClr val="tx1"/>
                          </a:solidFill>
                          <a:latin typeface="Arial"/>
                          <a:ea typeface="+mn-ea"/>
                          <a:cs typeface="+mn-cs"/>
                        </a:rPr>
                        <a:t>Currency EUR per USD +10%</a:t>
                      </a:r>
                    </a:p>
                  </a:txBody>
                  <a:tcPr marT="0" marB="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115</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95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0.2</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33319">
                <a:tc>
                  <a:txBody>
                    <a:bodyPr/>
                    <a:lstStyle/>
                    <a:p>
                      <a:pPr marL="0" marR="0" lvl="0" indent="0" algn="l"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lang="en-US" sz="1200" b="0" i="0" u="none" strike="noStrike" kern="1200" dirty="0" smtClean="0">
                          <a:solidFill>
                            <a:schemeClr val="tx1"/>
                          </a:solidFill>
                          <a:latin typeface="Arial"/>
                          <a:ea typeface="+mn-ea"/>
                          <a:cs typeface="+mn-cs"/>
                        </a:rPr>
                        <a:t>Currency BRL per USD +10%</a:t>
                      </a:r>
                    </a:p>
                  </a:txBody>
                  <a:tcPr marT="0" marB="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30</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25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latin typeface="Arial"/>
                        </a:rPr>
                        <a:t>0.1</a:t>
                      </a:r>
                      <a:endParaRPr lang="en-US" sz="1200" b="0" i="0" u="none" strike="noStrike" dirty="0">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17455455"/>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532800" y="230400"/>
            <a:ext cx="8078400" cy="846000"/>
          </a:xfrm>
        </p:spPr>
        <p:txBody>
          <a:bodyPr/>
          <a:lstStyle/>
          <a:p>
            <a:r>
              <a:rPr lang="en-GB" dirty="0" smtClean="0"/>
              <a:t>Price and currency assumptions in scenarios</a:t>
            </a:r>
          </a:p>
        </p:txBody>
      </p:sp>
      <p:sp>
        <p:nvSpPr>
          <p:cNvPr id="104524" name="Rectangle 69"/>
          <p:cNvSpPr>
            <a:spLocks noChangeArrowheads="1"/>
          </p:cNvSpPr>
          <p:nvPr/>
        </p:nvSpPr>
        <p:spPr bwMode="auto">
          <a:xfrm>
            <a:off x="533400" y="5589240"/>
            <a:ext cx="8153400" cy="461392"/>
          </a:xfrm>
          <a:prstGeom prst="rect">
            <a:avLst/>
          </a:prstGeom>
          <a:noFill/>
          <a:ln w="9525">
            <a:noFill/>
            <a:miter lim="800000"/>
            <a:headEnd/>
            <a:tailEnd/>
          </a:ln>
        </p:spPr>
        <p:txBody>
          <a:bodyPr lIns="0" tIns="0" rIns="0" bIns="0" anchor="b"/>
          <a:lstStyle/>
          <a:p>
            <a:pPr defTabSz="438150" eaLnBrk="0" hangingPunct="0">
              <a:buClr>
                <a:srgbClr val="FF0000"/>
              </a:buClr>
              <a:buSzPct val="90000"/>
            </a:pPr>
            <a:r>
              <a:rPr lang="en-GB" sz="1200" dirty="0"/>
              <a:t>*</a:t>
            </a:r>
            <a:r>
              <a:rPr lang="en-GB" sz="1200" b="0" i="0" dirty="0" smtClean="0"/>
              <a:t>Energy </a:t>
            </a:r>
            <a:r>
              <a:rPr lang="en-GB" sz="1200" b="0" i="0" dirty="0"/>
              <a:t>prices are forward prices as of </a:t>
            </a:r>
            <a:r>
              <a:rPr lang="en-GB" sz="1200" b="0" i="0" dirty="0" smtClean="0"/>
              <a:t>9 </a:t>
            </a:r>
            <a:r>
              <a:rPr lang="en-GB" sz="1200" dirty="0" smtClean="0"/>
              <a:t>Novem</a:t>
            </a:r>
            <a:r>
              <a:rPr lang="en-GB" sz="1200" b="0" i="0" dirty="0" smtClean="0"/>
              <a:t>ber</a:t>
            </a:r>
          </a:p>
          <a:p>
            <a:pPr defTabSz="438150" eaLnBrk="0" hangingPunct="0">
              <a:buClr>
                <a:srgbClr val="FF0000"/>
              </a:buClr>
              <a:buSzPct val="90000"/>
            </a:pPr>
            <a:r>
              <a:rPr lang="en-GB" sz="1200" dirty="0"/>
              <a:t>** Given example to illustrate effect of urea price USD 150 per ton above average of the two swing </a:t>
            </a:r>
            <a:r>
              <a:rPr lang="en-GB" sz="1200" dirty="0" smtClean="0"/>
              <a:t>scenarios</a:t>
            </a:r>
            <a:endParaRPr lang="en-GB" sz="1200" dirty="0"/>
          </a:p>
        </p:txBody>
      </p:sp>
      <p:graphicFrame>
        <p:nvGraphicFramePr>
          <p:cNvPr id="5" name="Group 3"/>
          <p:cNvGraphicFramePr>
            <a:graphicFrameLocks noGrp="1"/>
          </p:cNvGraphicFramePr>
          <p:nvPr>
            <p:extLst>
              <p:ext uri="{D42A27DB-BD31-4B8C-83A1-F6EECF244321}">
                <p14:modId xmlns:p14="http://schemas.microsoft.com/office/powerpoint/2010/main" val="455600700"/>
              </p:ext>
            </p:extLst>
          </p:nvPr>
        </p:nvGraphicFramePr>
        <p:xfrm>
          <a:off x="529275" y="1217305"/>
          <a:ext cx="8075172" cy="4198275"/>
        </p:xfrm>
        <a:graphic>
          <a:graphicData uri="http://schemas.openxmlformats.org/drawingml/2006/table">
            <a:tbl>
              <a:tblPr>
                <a:effectLst/>
              </a:tblPr>
              <a:tblGrid>
                <a:gridCol w="3221243"/>
                <a:gridCol w="894584"/>
                <a:gridCol w="1006682"/>
                <a:gridCol w="950633"/>
                <a:gridCol w="963531"/>
                <a:gridCol w="1038499"/>
              </a:tblGrid>
              <a:tr h="351695">
                <a:tc rowSpan="2">
                  <a:txBody>
                    <a:bodyPr/>
                    <a:lstStyle/>
                    <a:p>
                      <a:pPr marL="0" marR="0" lvl="0" indent="0" algn="r"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endParaRPr kumimoji="0" lang="en-GB" sz="1200" b="0" i="1" u="none" strike="noStrike" kern="1200" cap="none" normalizeH="0" baseline="0" noProof="0" dirty="0" smtClean="0">
                        <a:ln>
                          <a:noFill/>
                        </a:ln>
                        <a:solidFill>
                          <a:schemeClr val="bg1"/>
                        </a:solidFill>
                        <a:effectLst/>
                        <a:latin typeface="Arial" charset="0"/>
                        <a:ea typeface="+mn-ea"/>
                        <a:cs typeface="+mn-cs"/>
                      </a:endParaRP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GB" sz="1200" b="1" i="0" u="none" strike="noStrike" cap="none" normalizeH="0" baseline="0" noProof="0" dirty="0" smtClean="0">
                          <a:ln>
                            <a:noFill/>
                          </a:ln>
                          <a:solidFill>
                            <a:schemeClr val="bg1"/>
                          </a:solidFill>
                          <a:effectLst/>
                          <a:latin typeface="Arial" charset="0"/>
                        </a:rPr>
                        <a:t>Last 4 quarters</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GB" sz="1200" b="1" i="0" u="none" strike="noStrike" cap="none" normalizeH="0" baseline="0" noProof="0" dirty="0" smtClean="0">
                          <a:ln>
                            <a:noFill/>
                          </a:ln>
                          <a:solidFill>
                            <a:schemeClr val="bg1"/>
                          </a:solidFill>
                          <a:effectLst/>
                          <a:latin typeface="Arial" charset="0"/>
                        </a:rPr>
                        <a:t>5-year avg. to</a:t>
                      </a:r>
                    </a:p>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GB" sz="1200" b="1" i="0" u="none" strike="noStrike" cap="none" normalizeH="0" baseline="0" noProof="0" dirty="0" smtClean="0">
                          <a:ln>
                            <a:noFill/>
                          </a:ln>
                          <a:solidFill>
                            <a:schemeClr val="bg1"/>
                          </a:solidFill>
                          <a:effectLst/>
                          <a:latin typeface="Arial" charset="0"/>
                        </a:rPr>
                        <a:t>30 Sep 13</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noProof="0" dirty="0" smtClean="0">
                          <a:ln>
                            <a:noFill/>
                          </a:ln>
                          <a:solidFill>
                            <a:schemeClr val="bg1"/>
                          </a:solidFill>
                          <a:effectLst/>
                          <a:latin typeface="Arial" charset="0"/>
                        </a:rPr>
                        <a:t>Chinese swing*</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endParaRPr kumimoji="0" lang="en-US" sz="1200" b="1" i="0" u="none" strike="noStrike" cap="none" normalizeH="0" baseline="0" dirty="0" smtClean="0">
                        <a:ln>
                          <a:noFill/>
                        </a:ln>
                        <a:solidFill>
                          <a:schemeClr val="bg1"/>
                        </a:solidFill>
                        <a:effectLst/>
                        <a:latin typeface="Arial" charset="0"/>
                      </a:endParaRP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Demand-driven**</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r>
              <a:tr h="42203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GB" sz="1200" b="1" i="0" u="none" strike="noStrike" cap="none" normalizeH="0" baseline="0" noProof="0" dirty="0" smtClean="0">
                          <a:ln>
                            <a:noFill/>
                          </a:ln>
                          <a:solidFill>
                            <a:schemeClr val="bg1"/>
                          </a:solidFill>
                          <a:effectLst/>
                          <a:latin typeface="Arial" charset="0"/>
                        </a:rPr>
                        <a:t>Low</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GB" sz="1200" b="1" i="0" u="none" strike="noStrike" kern="1200" cap="none" normalizeH="0" baseline="0" noProof="0" dirty="0" smtClean="0">
                          <a:ln>
                            <a:noFill/>
                          </a:ln>
                          <a:solidFill>
                            <a:schemeClr val="bg1"/>
                          </a:solidFill>
                          <a:effectLst/>
                          <a:latin typeface="Arial" charset="0"/>
                          <a:ea typeface="+mn-ea"/>
                          <a:cs typeface="+mn-cs"/>
                        </a:rPr>
                        <a:t>High</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vMerge="1">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endParaRPr kumimoji="0" lang="en-GB" sz="1200" b="1" i="0" u="none" strike="noStrike" kern="1200" cap="none" normalizeH="0" baseline="0" noProof="0" dirty="0" smtClean="0">
                        <a:ln>
                          <a:noFill/>
                        </a:ln>
                        <a:solidFill>
                          <a:schemeClr val="bg1"/>
                        </a:solidFill>
                        <a:effectLst/>
                        <a:latin typeface="Arial" charset="0"/>
                        <a:ea typeface="+mn-ea"/>
                        <a:cs typeface="+mn-cs"/>
                      </a:endParaRP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r>
              <a:tr h="286998">
                <a:tc>
                  <a:txBody>
                    <a:bodyPr/>
                    <a:lstStyle/>
                    <a:p>
                      <a:pPr algn="l" rtl="0" fontAlgn="ctr"/>
                      <a:r>
                        <a:rPr lang="en-GB" sz="1200" b="0" i="0" u="none" strike="noStrike" noProof="0" dirty="0" smtClean="0">
                          <a:solidFill>
                            <a:srgbClr val="000000"/>
                          </a:solidFill>
                          <a:latin typeface="Arial"/>
                        </a:rPr>
                        <a:t>Ammonia fob Black Sea (USD/t)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marL="0" algn="ctr" defTabSz="914400" rtl="0" eaLnBrk="1" fontAlgn="b" latinLnBrk="0" hangingPunct="1"/>
                      <a:r>
                        <a:rPr lang="en-GB" sz="1200" b="0" i="0" u="none" strike="noStrike" kern="1200" noProof="0" dirty="0" smtClean="0">
                          <a:solidFill>
                            <a:schemeClr val="tx1"/>
                          </a:solidFill>
                          <a:effectLst/>
                          <a:latin typeface="Arial"/>
                          <a:ea typeface="+mn-ea"/>
                          <a:cs typeface="+mn-cs"/>
                        </a:rPr>
                        <a:t>546</a:t>
                      </a:r>
                      <a:endParaRPr lang="en-GB" sz="1200" b="0" i="0" u="none" strike="noStrike" kern="1200" noProof="0" dirty="0">
                        <a:solidFill>
                          <a:schemeClr val="tx1"/>
                        </a:solidFill>
                        <a:effectLst/>
                        <a:latin typeface="Arial"/>
                        <a:ea typeface="+mn-ea"/>
                        <a:cs typeface="+mn-cs"/>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marL="0" algn="ctr" defTabSz="914400" rtl="0" eaLnBrk="1" fontAlgn="b" latinLnBrk="0" hangingPunct="1"/>
                      <a:r>
                        <a:rPr lang="en-GB" sz="1200" b="0" i="0" u="none" strike="noStrike" kern="1200" noProof="0" dirty="0" smtClean="0">
                          <a:solidFill>
                            <a:schemeClr val="tx1"/>
                          </a:solidFill>
                          <a:effectLst/>
                          <a:latin typeface="Arial"/>
                          <a:ea typeface="+mn-ea"/>
                          <a:cs typeface="+mn-cs"/>
                        </a:rPr>
                        <a:t>424</a:t>
                      </a:r>
                      <a:endParaRPr lang="en-GB" sz="1200" b="0" i="0" u="none" strike="noStrike" kern="1200" noProof="0" dirty="0">
                        <a:solidFill>
                          <a:schemeClr val="tx1"/>
                        </a:solidFill>
                        <a:effectLst/>
                        <a:latin typeface="Arial"/>
                        <a:ea typeface="+mn-ea"/>
                        <a:cs typeface="+mn-cs"/>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marL="0" algn="ctr" defTabSz="914400" rtl="0" eaLnBrk="1" fontAlgn="b" latinLnBrk="0" hangingPunct="1"/>
                      <a:r>
                        <a:rPr lang="en-GB" sz="1200" b="0" i="0" u="none" strike="noStrike" kern="1200" noProof="0" dirty="0" smtClean="0">
                          <a:solidFill>
                            <a:schemeClr val="tx1"/>
                          </a:solidFill>
                          <a:effectLst/>
                          <a:latin typeface="Arial"/>
                          <a:ea typeface="+mn-ea"/>
                          <a:cs typeface="+mn-cs"/>
                        </a:rPr>
                        <a:t>400</a:t>
                      </a:r>
                      <a:endParaRPr lang="en-GB" sz="1200" b="0" i="0" u="none" strike="noStrike" kern="1200" noProof="0" dirty="0">
                        <a:solidFill>
                          <a:schemeClr val="tx1"/>
                        </a:solidFill>
                        <a:effectLst/>
                        <a:latin typeface="Arial"/>
                        <a:ea typeface="+mn-ea"/>
                        <a:cs typeface="+mn-cs"/>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marL="0" algn="ctr" defTabSz="914400" rtl="0" eaLnBrk="1" fontAlgn="b" latinLnBrk="0" hangingPunct="1"/>
                      <a:r>
                        <a:rPr lang="en-GB" sz="1200" b="0" i="0" u="none" strike="noStrike" kern="1200" noProof="0" dirty="0" smtClean="0">
                          <a:solidFill>
                            <a:schemeClr val="tx1"/>
                          </a:solidFill>
                          <a:effectLst/>
                          <a:latin typeface="Arial"/>
                          <a:ea typeface="+mn-ea"/>
                          <a:cs typeface="+mn-cs"/>
                        </a:rPr>
                        <a:t>400</a:t>
                      </a:r>
                      <a:endParaRPr lang="en-GB" sz="1200" b="0" i="0" u="none" strike="noStrike" kern="1200" noProof="0" dirty="0">
                        <a:solidFill>
                          <a:schemeClr val="tx1"/>
                        </a:solidFill>
                        <a:effectLst/>
                        <a:latin typeface="Arial"/>
                        <a:ea typeface="+mn-ea"/>
                        <a:cs typeface="+mn-cs"/>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marL="0" algn="ctr" defTabSz="914400" rtl="0" eaLnBrk="1" fontAlgn="b" latinLnBrk="0" hangingPunct="1"/>
                      <a:r>
                        <a:rPr lang="en-GB" sz="1200" b="0" i="0" u="none" strike="noStrike" kern="1200" noProof="0" dirty="0" smtClean="0">
                          <a:solidFill>
                            <a:schemeClr val="tx1"/>
                          </a:solidFill>
                          <a:effectLst/>
                          <a:latin typeface="Arial"/>
                          <a:ea typeface="+mn-ea"/>
                          <a:cs typeface="+mn-cs"/>
                        </a:rPr>
                        <a:t>475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smtClean="0">
                          <a:solidFill>
                            <a:srgbClr val="000000"/>
                          </a:solidFill>
                          <a:latin typeface="Arial"/>
                        </a:rPr>
                        <a:t>Urea </a:t>
                      </a:r>
                      <a:r>
                        <a:rPr lang="en-GB" sz="1200" b="0" i="0" u="none" strike="noStrike" noProof="0" dirty="0" err="1" smtClean="0">
                          <a:solidFill>
                            <a:srgbClr val="000000"/>
                          </a:solidFill>
                          <a:latin typeface="Arial"/>
                        </a:rPr>
                        <a:t>prilled</a:t>
                      </a:r>
                      <a:r>
                        <a:rPr lang="en-GB" sz="1200" b="0" i="0" u="none" strike="noStrike" noProof="0" dirty="0" smtClean="0">
                          <a:solidFill>
                            <a:srgbClr val="000000"/>
                          </a:solidFill>
                          <a:latin typeface="Arial"/>
                        </a:rPr>
                        <a:t> fob Black Sea (USD/t)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365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340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300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350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475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smtClean="0">
                          <a:solidFill>
                            <a:srgbClr val="000000"/>
                          </a:solidFill>
                          <a:latin typeface="Arial"/>
                        </a:rPr>
                        <a:t>Nitrate premium, USD/t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84</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85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85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85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85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67568">
                <a:tc>
                  <a:txBody>
                    <a:bodyPr/>
                    <a:lstStyle/>
                    <a:p>
                      <a:pPr algn="l" rtl="0" fontAlgn="ctr"/>
                      <a:r>
                        <a:rPr lang="en-GB" sz="1200" b="0" i="0" u="none" strike="noStrike" noProof="0" dirty="0" err="1" smtClean="0">
                          <a:solidFill>
                            <a:srgbClr val="000000"/>
                          </a:solidFill>
                          <a:latin typeface="Arial"/>
                        </a:rPr>
                        <a:t>Phos</a:t>
                      </a:r>
                      <a:r>
                        <a:rPr lang="en-GB" sz="1200" b="0" i="0" u="none" strike="noStrike" noProof="0" dirty="0" smtClean="0">
                          <a:solidFill>
                            <a:srgbClr val="000000"/>
                          </a:solidFill>
                          <a:latin typeface="Arial"/>
                        </a:rPr>
                        <a:t> rock fob North Africa (USD/t)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162</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160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125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125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125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smtClean="0">
                          <a:solidFill>
                            <a:srgbClr val="000000"/>
                          </a:solidFill>
                          <a:latin typeface="Arial"/>
                        </a:rPr>
                        <a:t>DAP fob USG (USD/t)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496</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499</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360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360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360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err="1" smtClean="0">
                          <a:solidFill>
                            <a:srgbClr val="000000"/>
                          </a:solidFill>
                          <a:latin typeface="Arial"/>
                        </a:rPr>
                        <a:t>Zeebrugge</a:t>
                      </a:r>
                      <a:r>
                        <a:rPr lang="en-GB" sz="1200" b="0" i="0" u="none" strike="noStrike" noProof="0" dirty="0" smtClean="0">
                          <a:solidFill>
                            <a:srgbClr val="000000"/>
                          </a:solidFill>
                          <a:latin typeface="Arial"/>
                        </a:rPr>
                        <a:t> natural gas (USD/</a:t>
                      </a:r>
                      <a:r>
                        <a:rPr lang="en-GB" sz="1200" b="0" i="0" u="none" strike="noStrike" noProof="0" dirty="0" err="1" smtClean="0">
                          <a:solidFill>
                            <a:srgbClr val="000000"/>
                          </a:solidFill>
                          <a:latin typeface="Arial"/>
                        </a:rPr>
                        <a:t>MMBtu</a:t>
                      </a:r>
                      <a:r>
                        <a:rPr lang="en-GB" sz="1200" b="0" i="0" u="none" strike="noStrike" noProof="0" dirty="0" smtClean="0">
                          <a:solidFill>
                            <a:srgbClr val="000000"/>
                          </a:solidFill>
                          <a:latin typeface="Arial"/>
                        </a:rPr>
                        <a: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10.3</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8.0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10.4</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10.4</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10.4</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smtClean="0">
                          <a:solidFill>
                            <a:srgbClr val="000000"/>
                          </a:solidFill>
                          <a:latin typeface="Arial"/>
                        </a:rPr>
                        <a:t>Henry hub natural gas (USD/</a:t>
                      </a:r>
                      <a:r>
                        <a:rPr lang="en-GB" sz="1200" b="0" i="0" u="none" strike="noStrike" noProof="0" dirty="0" err="1" smtClean="0">
                          <a:solidFill>
                            <a:srgbClr val="000000"/>
                          </a:solidFill>
                          <a:latin typeface="Arial"/>
                        </a:rPr>
                        <a:t>MMBtu</a:t>
                      </a:r>
                      <a:r>
                        <a:rPr lang="en-GB" sz="1200" b="0" i="0" u="none" strike="noStrike" noProof="0" dirty="0" smtClean="0">
                          <a:solidFill>
                            <a:srgbClr val="000000"/>
                          </a:solidFill>
                          <a:latin typeface="Arial"/>
                        </a:rPr>
                        <a: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3.6</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3.9</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3.7</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3.7</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3.7</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err="1" smtClean="0">
                          <a:solidFill>
                            <a:srgbClr val="000000"/>
                          </a:solidFill>
                          <a:latin typeface="Arial"/>
                        </a:rPr>
                        <a:t>Yara’s</a:t>
                      </a:r>
                      <a:r>
                        <a:rPr lang="en-GB" sz="1200" b="0" i="0" u="none" strike="noStrike" noProof="0" dirty="0" smtClean="0">
                          <a:solidFill>
                            <a:srgbClr val="000000"/>
                          </a:solidFill>
                          <a:latin typeface="Arial"/>
                        </a:rPr>
                        <a:t> European energy price (USD/</a:t>
                      </a:r>
                      <a:r>
                        <a:rPr lang="en-GB" sz="1200" b="0" i="0" u="none" strike="noStrike" noProof="0" dirty="0" err="1" smtClean="0">
                          <a:solidFill>
                            <a:srgbClr val="000000"/>
                          </a:solidFill>
                          <a:latin typeface="Arial"/>
                        </a:rPr>
                        <a:t>MMBtu</a:t>
                      </a:r>
                      <a:r>
                        <a:rPr lang="en-GB" sz="1200" b="0" i="0" u="none" strike="noStrike" noProof="0" dirty="0" smtClean="0">
                          <a:solidFill>
                            <a:srgbClr val="000000"/>
                          </a:solidFill>
                          <a:latin typeface="Arial"/>
                        </a:rPr>
                        <a: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11.0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9.5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10.7</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10.7</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10.7</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smtClean="0">
                          <a:solidFill>
                            <a:srgbClr val="000000"/>
                          </a:solidFill>
                          <a:latin typeface="Arial"/>
                        </a:rPr>
                        <a:t>Brent blend crude oil price (USD/</a:t>
                      </a:r>
                      <a:r>
                        <a:rPr lang="en-GB" sz="1200" b="0" i="0" u="none" strike="noStrike" noProof="0" dirty="0" err="1" smtClean="0">
                          <a:solidFill>
                            <a:srgbClr val="000000"/>
                          </a:solidFill>
                          <a:latin typeface="Arial"/>
                        </a:rPr>
                        <a:t>bbl</a:t>
                      </a:r>
                      <a:r>
                        <a:rPr lang="en-GB" sz="1200" b="0" i="0" u="none" strike="noStrike" noProof="0" dirty="0" smtClean="0">
                          <a:solidFill>
                            <a:srgbClr val="000000"/>
                          </a:solidFill>
                          <a:latin typeface="Arial"/>
                        </a:rPr>
                        <a:t>)</a:t>
                      </a:r>
                      <a:endParaRPr lang="en-GB" sz="1200" b="0" i="0" u="none" strike="noStrike" noProof="0" dirty="0">
                        <a:solidFill>
                          <a:srgbClr val="000000"/>
                        </a:solidFill>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103</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88</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105</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marL="0" algn="l" defTabSz="914400" rtl="0" eaLnBrk="1" fontAlgn="b" latinLnBrk="0" hangingPunct="1"/>
                      <a:r>
                        <a:rPr lang="en-GB" sz="1200" b="0" i="0" u="none" strike="noStrike" kern="1200" noProof="0" dirty="0" smtClean="0">
                          <a:solidFill>
                            <a:schemeClr val="tx1"/>
                          </a:solidFill>
                          <a:latin typeface="Arial"/>
                          <a:ea typeface="+mn-ea"/>
                          <a:cs typeface="+mn-cs"/>
                        </a:rPr>
                        <a:t>NOK/USD</a:t>
                      </a:r>
                      <a:endParaRPr lang="en-GB" sz="1200" b="0" i="0" u="none" strike="noStrike" kern="1200" noProof="0" dirty="0">
                        <a:solidFill>
                          <a:schemeClr val="tx1"/>
                        </a:solidFill>
                        <a:latin typeface="Arial"/>
                        <a:ea typeface="+mn-ea"/>
                        <a:cs typeface="+mn-cs"/>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5.8</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6.0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6.10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6.10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GB" sz="1200" b="0" i="0" u="none" strike="noStrike" noProof="0" dirty="0" smtClean="0">
                          <a:effectLst/>
                          <a:latin typeface="Arial"/>
                        </a:rPr>
                        <a:t>6.10</a:t>
                      </a:r>
                      <a:endParaRPr lang="en-GB" sz="1200" b="0" i="0" u="none" strike="noStrike" noProof="0"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smtClean="0">
                          <a:solidFill>
                            <a:srgbClr val="000000"/>
                          </a:solidFill>
                          <a:effectLst/>
                          <a:latin typeface="Arial"/>
                        </a:rPr>
                        <a:t>EUR/USD</a:t>
                      </a:r>
                      <a:endParaRPr lang="en-GB" sz="1200" b="0" i="0" u="none" strike="noStrike" noProof="0" dirty="0">
                        <a:solidFill>
                          <a:srgbClr val="000000"/>
                        </a:solidFill>
                        <a:effectLst/>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a:effectLst/>
                          <a:latin typeface="Arial"/>
                        </a:rPr>
                        <a:t>1.31</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a:effectLst/>
                          <a:latin typeface="Arial"/>
                        </a:rPr>
                        <a:t>1.34</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a:effectLst/>
                          <a:latin typeface="Arial"/>
                        </a:rPr>
                        <a:t>1.35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dirty="0">
                          <a:effectLst/>
                          <a:latin typeface="Arial"/>
                        </a:rPr>
                        <a:t>1.35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dirty="0">
                          <a:effectLst/>
                          <a:latin typeface="Arial"/>
                        </a:rPr>
                        <a:t>1.35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286998">
                <a:tc>
                  <a:txBody>
                    <a:bodyPr/>
                    <a:lstStyle/>
                    <a:p>
                      <a:pPr algn="l" rtl="0" fontAlgn="ctr"/>
                      <a:r>
                        <a:rPr lang="en-GB" sz="1200" b="0" i="0" u="none" strike="noStrike" noProof="0" dirty="0" smtClean="0">
                          <a:solidFill>
                            <a:srgbClr val="000000"/>
                          </a:solidFill>
                          <a:effectLst/>
                          <a:latin typeface="Arial"/>
                        </a:rPr>
                        <a:t>BRL/USD</a:t>
                      </a:r>
                      <a:endParaRPr lang="en-GB" sz="1200" b="0" i="0" u="none" strike="noStrike" noProof="0" dirty="0">
                        <a:solidFill>
                          <a:srgbClr val="000000"/>
                        </a:solidFill>
                        <a:effectLst/>
                        <a:latin typeface="Arial"/>
                      </a:endParaRPr>
                    </a:p>
                  </a:txBody>
                  <a:tcPr marL="11430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a:effectLst/>
                          <a:latin typeface="Arial"/>
                        </a:rPr>
                        <a:t>2.08</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a:effectLst/>
                          <a:latin typeface="Arial"/>
                        </a:rPr>
                        <a:t>1.91</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a:effectLst/>
                          <a:latin typeface="Arial"/>
                        </a:rPr>
                        <a:t>2.30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dirty="0">
                          <a:effectLst/>
                          <a:latin typeface="Arial"/>
                        </a:rPr>
                        <a:t>2.30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rtl="0" fontAlgn="b"/>
                      <a:r>
                        <a:rPr lang="en-US" sz="1200" b="0" i="0" u="none" strike="noStrike" dirty="0">
                          <a:effectLst/>
                          <a:latin typeface="Arial"/>
                        </a:rPr>
                        <a:t>2.30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5778305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GB" dirty="0" smtClean="0"/>
              <a:t>Simplified P&amp;Ls for scenarios </a:t>
            </a:r>
          </a:p>
        </p:txBody>
      </p:sp>
      <p:graphicFrame>
        <p:nvGraphicFramePr>
          <p:cNvPr id="647171" name="Group 3"/>
          <p:cNvGraphicFramePr>
            <a:graphicFrameLocks noGrp="1"/>
          </p:cNvGraphicFramePr>
          <p:nvPr>
            <p:extLst>
              <p:ext uri="{D42A27DB-BD31-4B8C-83A1-F6EECF244321}">
                <p14:modId xmlns:p14="http://schemas.microsoft.com/office/powerpoint/2010/main" val="440210413"/>
              </p:ext>
            </p:extLst>
          </p:nvPr>
        </p:nvGraphicFramePr>
        <p:xfrm>
          <a:off x="539552" y="1340768"/>
          <a:ext cx="7576786" cy="4067999"/>
        </p:xfrm>
        <a:graphic>
          <a:graphicData uri="http://schemas.openxmlformats.org/drawingml/2006/table">
            <a:tbl>
              <a:tblPr>
                <a:effectLst/>
              </a:tblPr>
              <a:tblGrid>
                <a:gridCol w="2533428"/>
                <a:gridCol w="1072012"/>
                <a:gridCol w="1148585"/>
                <a:gridCol w="866015"/>
                <a:gridCol w="978373"/>
                <a:gridCol w="978373"/>
              </a:tblGrid>
              <a:tr h="426222">
                <a:tc rowSpan="2">
                  <a:txBody>
                    <a:bodyPr/>
                    <a:lstStyle/>
                    <a:p>
                      <a:pPr marL="0" marR="0" lvl="0" indent="0" algn="l" defTabSz="914400" rtl="0" eaLnBrk="0" fontAlgn="base" latinLnBrk="0" hangingPunct="0">
                        <a:lnSpc>
                          <a:spcPct val="100000"/>
                        </a:lnSpc>
                        <a:spcBef>
                          <a:spcPct val="25000"/>
                        </a:spcBef>
                        <a:spcAft>
                          <a:spcPct val="0"/>
                        </a:spcAft>
                        <a:buClr>
                          <a:schemeClr val="tx1"/>
                        </a:buClr>
                        <a:buSzPct val="75000"/>
                        <a:buFont typeface="Wingdings" pitchFamily="2" charset="2"/>
                        <a:buNone/>
                        <a:tabLst/>
                      </a:pPr>
                      <a:r>
                        <a:rPr kumimoji="0" lang="nb-NO" sz="1200" b="1" i="1" u="none" strike="noStrike" kern="1200" cap="none" normalizeH="0" baseline="0" dirty="0" smtClean="0">
                          <a:ln>
                            <a:noFill/>
                          </a:ln>
                          <a:solidFill>
                            <a:schemeClr val="bg1"/>
                          </a:solidFill>
                          <a:effectLst/>
                          <a:latin typeface="Arial" charset="0"/>
                          <a:ea typeface="+mn-ea"/>
                          <a:cs typeface="+mn-cs"/>
                        </a:rPr>
                        <a:t>NOK millions</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Last 4 quarters</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5-year avg. to</a:t>
                      </a:r>
                    </a:p>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30 Sep 13</a:t>
                      </a:r>
                      <a:r>
                        <a:rPr kumimoji="0" lang="en-US" sz="1200" b="0" i="0" u="none" strike="noStrike" kern="1200" cap="none" normalizeH="0" baseline="30000" dirty="0" smtClean="0">
                          <a:ln>
                            <a:noFill/>
                          </a:ln>
                          <a:solidFill>
                            <a:schemeClr val="bg1"/>
                          </a:solidFill>
                          <a:effectLst/>
                          <a:latin typeface="Arial" charset="0"/>
                          <a:ea typeface="+mn-ea"/>
                          <a:cs typeface="+mn-cs"/>
                        </a:rPr>
                        <a:t>2)</a:t>
                      </a:r>
                      <a:endParaRPr kumimoji="0" lang="en-US" sz="1200" b="1" i="0" u="none" strike="noStrike" cap="none" normalizeH="0" baseline="0" dirty="0" smtClean="0">
                        <a:ln>
                          <a:noFill/>
                        </a:ln>
                        <a:solidFill>
                          <a:schemeClr val="bg1"/>
                        </a:solidFill>
                        <a:effectLst/>
                        <a:latin typeface="Arial" charset="0"/>
                      </a:endParaRP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Chinese swing</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endParaRPr kumimoji="0" lang="en-US" sz="1200" b="1" i="0" u="none" strike="noStrike" cap="none" normalizeH="0" baseline="0" dirty="0" smtClean="0">
                        <a:ln>
                          <a:noFill/>
                        </a:ln>
                        <a:solidFill>
                          <a:schemeClr val="bg1"/>
                        </a:solidFill>
                        <a:effectLst/>
                        <a:latin typeface="Arial" charset="0"/>
                      </a:endParaRP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bg1"/>
                          </a:solidFill>
                          <a:effectLst/>
                          <a:latin typeface="Arial" charset="0"/>
                        </a:rPr>
                        <a:t>Demand-driven</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r>
              <a:tr h="5114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Low</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1" i="0" u="none" strike="noStrike" kern="1200" cap="none" normalizeH="0" baseline="0" dirty="0" smtClean="0">
                          <a:ln>
                            <a:noFill/>
                          </a:ln>
                          <a:solidFill>
                            <a:schemeClr val="bg1"/>
                          </a:solidFill>
                          <a:effectLst/>
                          <a:latin typeface="Arial" charset="0"/>
                          <a:ea typeface="+mn-ea"/>
                          <a:cs typeface="+mn-cs"/>
                        </a:rPr>
                        <a:t>High</a:t>
                      </a: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vMerge="1">
                  <a:txBody>
                    <a:bodyPr/>
                    <a:lstStyle/>
                    <a:p>
                      <a:pPr marL="0" marR="0" lvl="0" indent="0" algn="ctr" defTabSz="914400" rtl="0" eaLnBrk="0" fontAlgn="base" latinLnBrk="0" hangingPunct="0">
                        <a:lnSpc>
                          <a:spcPct val="100000"/>
                        </a:lnSpc>
                        <a:spcBef>
                          <a:spcPct val="0"/>
                        </a:spcBef>
                        <a:spcAft>
                          <a:spcPct val="0"/>
                        </a:spcAft>
                        <a:buClr>
                          <a:schemeClr val="tx1"/>
                        </a:buClr>
                        <a:buSzPct val="75000"/>
                        <a:buFont typeface="Wingdings" pitchFamily="2" charset="2"/>
                        <a:buNone/>
                        <a:tabLst/>
                      </a:pPr>
                      <a:endParaRPr kumimoji="0" lang="en-US" sz="1200" b="1" i="0" u="none" strike="noStrike" kern="1200" cap="none" normalizeH="0" baseline="0" dirty="0" smtClean="0">
                        <a:ln>
                          <a:noFill/>
                        </a:ln>
                        <a:solidFill>
                          <a:schemeClr val="bg1"/>
                        </a:solidFill>
                        <a:effectLst/>
                        <a:latin typeface="Arial" charset="0"/>
                        <a:ea typeface="+mn-ea"/>
                        <a:cs typeface="+mn-cs"/>
                      </a:endParaRPr>
                    </a:p>
                  </a:txBody>
                  <a:tcPr marL="190500" anchor="ctr" horzOverflow="overflow">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EBITDA</a:t>
                      </a:r>
                      <a:r>
                        <a:rPr kumimoji="0" lang="en-US" sz="1200" b="0" i="0" u="none" strike="noStrike" kern="1200" cap="none" normalizeH="0" baseline="30000" dirty="0" smtClean="0">
                          <a:ln>
                            <a:noFill/>
                          </a:ln>
                          <a:solidFill>
                            <a:schemeClr val="tx1"/>
                          </a:solidFill>
                          <a:effectLst/>
                          <a:latin typeface="Arial" charset="0"/>
                          <a:ea typeface="+mn-ea"/>
                          <a:cs typeface="+mn-cs"/>
                        </a:rPr>
                        <a:t>1)</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14,800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14,800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11,300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14,700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23,500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Depreciation</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-3,400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-3,600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-3,600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-3,600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-3,600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Interest expense</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-900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-800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-800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-800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-800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Income before tax </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10,500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10,400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6,900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10,300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19,100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Tax</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-2,000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a:t>
                      </a:r>
                      <a:r>
                        <a:rPr lang="en-US" sz="1200" b="0" i="0" u="none" strike="noStrike" dirty="0" smtClean="0">
                          <a:effectLst/>
                          <a:latin typeface="Arial"/>
                        </a:rPr>
                        <a:t>2,200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a:t>
                      </a:r>
                      <a:r>
                        <a:rPr lang="en-US" sz="1200" b="0" i="0" u="none" strike="noStrike" dirty="0" smtClean="0">
                          <a:effectLst/>
                          <a:latin typeface="Arial"/>
                        </a:rPr>
                        <a:t>1,400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a:t>
                      </a:r>
                      <a:r>
                        <a:rPr lang="en-US" sz="1200" b="0" i="0" u="none" strike="noStrike" dirty="0" smtClean="0">
                          <a:effectLst/>
                          <a:latin typeface="Arial"/>
                        </a:rPr>
                        <a:t>2,100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a:t>
                      </a:r>
                      <a:r>
                        <a:rPr lang="en-US" sz="1200" b="0" i="0" u="none" strike="noStrike" dirty="0" smtClean="0">
                          <a:effectLst/>
                          <a:latin typeface="Arial"/>
                        </a:rPr>
                        <a:t>4,000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Minorities</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-250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-250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-200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-200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-300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Net income</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8,250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7,950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5,300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8,000</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14,800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1" fontAlgn="b" latinLnBrk="0" hangingPunct="1">
                        <a:lnSpc>
                          <a:spcPct val="100000"/>
                        </a:lnSpc>
                        <a:spcBef>
                          <a:spcPct val="0"/>
                        </a:spcBef>
                        <a:spcAft>
                          <a:spcPct val="0"/>
                        </a:spcAft>
                        <a:buClr>
                          <a:schemeClr val="tx1"/>
                        </a:buClr>
                        <a:buSzPct val="75000"/>
                        <a:buFont typeface="Wingdings" pitchFamily="2" charset="2"/>
                        <a:buNone/>
                        <a:tabLst/>
                      </a:pPr>
                      <a:r>
                        <a:rPr lang="en-US" sz="1200" b="0" i="0" u="none" strike="noStrike" kern="1200" dirty="0" smtClean="0">
                          <a:solidFill>
                            <a:schemeClr val="tx1"/>
                          </a:solidFill>
                          <a:latin typeface="Arial"/>
                          <a:ea typeface="+mn-ea"/>
                          <a:cs typeface="+mn-cs"/>
                        </a:rPr>
                        <a:t>Number of shares (millions)</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a:effectLst/>
                          <a:latin typeface="Arial"/>
                        </a:rPr>
                        <a:t>279.7</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276.6</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276.6</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276.6</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276.6</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a:noFill/>
                    </a:lnTlToBr>
                    <a:lnBlToTr>
                      <a:noFill/>
                    </a:lnBlToTr>
                    <a:noFill/>
                  </a:tcPr>
                </a:tc>
              </a:tr>
              <a:tr h="347813">
                <a:tc>
                  <a:txBody>
                    <a:bodyPr/>
                    <a:lstStyle/>
                    <a:p>
                      <a:pPr marL="0" marR="0" lvl="0" indent="0" algn="l" defTabSz="914400" rtl="0" eaLnBrk="0" fontAlgn="base" latinLnBrk="0" hangingPunct="0">
                        <a:lnSpc>
                          <a:spcPct val="100000"/>
                        </a:lnSpc>
                        <a:spcBef>
                          <a:spcPct val="0"/>
                        </a:spcBef>
                        <a:spcAft>
                          <a:spcPct val="0"/>
                        </a:spcAft>
                        <a:buClr>
                          <a:schemeClr val="tx1"/>
                        </a:buClr>
                        <a:buSzPct val="75000"/>
                        <a:buFont typeface="Wingdings" pitchFamily="2" charset="2"/>
                        <a:buNone/>
                        <a:tabLst/>
                      </a:pPr>
                      <a:r>
                        <a:rPr kumimoji="0" lang="en-US" sz="1200" b="1" i="0" u="none" strike="noStrike" kern="1200" cap="none" normalizeH="0" baseline="0" dirty="0" smtClean="0">
                          <a:ln>
                            <a:noFill/>
                          </a:ln>
                          <a:solidFill>
                            <a:schemeClr val="tx1"/>
                          </a:solidFill>
                          <a:effectLst/>
                          <a:latin typeface="Arial" charset="0"/>
                          <a:ea typeface="+mn-ea"/>
                          <a:cs typeface="+mn-cs"/>
                        </a:rPr>
                        <a:t>Earnings per share (NOK)</a:t>
                      </a:r>
                    </a:p>
                  </a:txBody>
                  <a:tcPr marL="1905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29</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29</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19</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a:effectLst/>
                          <a:latin typeface="Arial"/>
                        </a:rPr>
                        <a:t>29</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effectLst/>
                          <a:latin typeface="Arial"/>
                        </a:rPr>
                        <a:t>54</a:t>
                      </a:r>
                      <a:endParaRPr lang="en-US" sz="1200" b="0" i="0" u="none" strike="noStrike" dirty="0">
                        <a:effectLst/>
                        <a:latin typeface="Arial"/>
                      </a:endParaRP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sp>
        <p:nvSpPr>
          <p:cNvPr id="6" name="Rectangle 75"/>
          <p:cNvSpPr>
            <a:spLocks noChangeArrowheads="1"/>
          </p:cNvSpPr>
          <p:nvPr/>
        </p:nvSpPr>
        <p:spPr bwMode="auto">
          <a:xfrm>
            <a:off x="628650" y="5605816"/>
            <a:ext cx="7981950" cy="457200"/>
          </a:xfrm>
          <a:prstGeom prst="rect">
            <a:avLst/>
          </a:prstGeom>
          <a:noFill/>
          <a:ln w="9525">
            <a:noFill/>
            <a:miter lim="800000"/>
            <a:headEnd/>
            <a:tailEnd/>
          </a:ln>
        </p:spPr>
        <p:txBody>
          <a:bodyPr lIns="0" tIns="0" rIns="0" bIns="0" anchor="b"/>
          <a:lstStyle/>
          <a:p>
            <a:pPr defTabSz="438150" eaLnBrk="0" hangingPunct="0">
              <a:buClr>
                <a:srgbClr val="FF0000"/>
              </a:buClr>
              <a:buSzPct val="90000"/>
              <a:buFont typeface="Monotype Sorts"/>
              <a:buNone/>
            </a:pPr>
            <a:r>
              <a:rPr lang="en-GB" sz="1200" baseline="30000" dirty="0" smtClean="0"/>
              <a:t>1)</a:t>
            </a:r>
            <a:r>
              <a:rPr lang="en-GB" sz="1200" b="0" i="0" dirty="0" smtClean="0"/>
              <a:t> Including interest income, assumed in line with last 4 quarters in all scenarios.</a:t>
            </a:r>
            <a:endParaRPr lang="en-GB" sz="1200" b="0" i="0" dirty="0"/>
          </a:p>
          <a:p>
            <a:pPr defTabSz="438150" eaLnBrk="0" hangingPunct="0">
              <a:buClr>
                <a:srgbClr val="FF0000"/>
              </a:buClr>
              <a:buSzPct val="90000"/>
              <a:buFont typeface="Monotype Sorts"/>
              <a:buNone/>
            </a:pPr>
            <a:r>
              <a:rPr lang="en-GB" sz="1200" baseline="30000" dirty="0" smtClean="0"/>
              <a:t>2)</a:t>
            </a:r>
            <a:r>
              <a:rPr lang="en-GB" sz="1200" b="0" i="0" dirty="0" smtClean="0"/>
              <a:t> </a:t>
            </a:r>
            <a:r>
              <a:rPr lang="en-GB" sz="1200" b="0" i="0" dirty="0"/>
              <a:t>Not historical earnings, but estimated earnings for today’s </a:t>
            </a:r>
            <a:r>
              <a:rPr lang="en-GB" sz="1200" b="0" i="0" dirty="0" err="1"/>
              <a:t>Yara</a:t>
            </a:r>
            <a:r>
              <a:rPr lang="en-GB" sz="1200" b="0" i="0" dirty="0"/>
              <a:t> business, using 5-year average price </a:t>
            </a:r>
            <a:r>
              <a:rPr lang="en-GB" sz="1200" b="0" i="0" dirty="0" smtClean="0"/>
              <a:t>conditions. </a:t>
            </a:r>
          </a:p>
        </p:txBody>
      </p:sp>
    </p:spTree>
    <p:extLst>
      <p:ext uri="{BB962C8B-B14F-4D97-AF65-F5344CB8AC3E}">
        <p14:creationId xmlns:p14="http://schemas.microsoft.com/office/powerpoint/2010/main" val="128136829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Freeform 1027"/>
          <p:cNvSpPr>
            <a:spLocks/>
          </p:cNvSpPr>
          <p:nvPr/>
        </p:nvSpPr>
        <p:spPr bwMode="auto">
          <a:xfrm>
            <a:off x="561974" y="2743200"/>
            <a:ext cx="7654925" cy="2044700"/>
          </a:xfrm>
          <a:custGeom>
            <a:avLst/>
            <a:gdLst>
              <a:gd name="T0" fmla="*/ 0 w 5227"/>
              <a:gd name="T1" fmla="*/ 61 h 1972"/>
              <a:gd name="T2" fmla="*/ 0 w 5227"/>
              <a:gd name="T3" fmla="*/ 1972 h 1972"/>
              <a:gd name="T4" fmla="*/ 5227 w 5227"/>
              <a:gd name="T5" fmla="*/ 1972 h 1972"/>
              <a:gd name="T6" fmla="*/ 5227 w 5227"/>
              <a:gd name="T7" fmla="*/ 34 h 1972"/>
              <a:gd name="T8" fmla="*/ 4974 w 5227"/>
              <a:gd name="T9" fmla="*/ 26 h 1972"/>
              <a:gd name="T10" fmla="*/ 4730 w 5227"/>
              <a:gd name="T11" fmla="*/ 61 h 1972"/>
              <a:gd name="T12" fmla="*/ 4337 w 5227"/>
              <a:gd name="T13" fmla="*/ 26 h 1972"/>
              <a:gd name="T14" fmla="*/ 3979 w 5227"/>
              <a:gd name="T15" fmla="*/ 78 h 1972"/>
              <a:gd name="T16" fmla="*/ 3718 w 5227"/>
              <a:gd name="T17" fmla="*/ 34 h 1972"/>
              <a:gd name="T18" fmla="*/ 3430 w 5227"/>
              <a:gd name="T19" fmla="*/ 87 h 1972"/>
              <a:gd name="T20" fmla="*/ 3150 w 5227"/>
              <a:gd name="T21" fmla="*/ 43 h 1972"/>
              <a:gd name="T22" fmla="*/ 2854 w 5227"/>
              <a:gd name="T23" fmla="*/ 61 h 1972"/>
              <a:gd name="T24" fmla="*/ 2609 w 5227"/>
              <a:gd name="T25" fmla="*/ 43 h 1972"/>
              <a:gd name="T26" fmla="*/ 2513 w 5227"/>
              <a:gd name="T27" fmla="*/ 34 h 1972"/>
              <a:gd name="T28" fmla="*/ 2452 w 5227"/>
              <a:gd name="T29" fmla="*/ 34 h 1972"/>
              <a:gd name="T30" fmla="*/ 2173 w 5227"/>
              <a:gd name="T31" fmla="*/ 69 h 1972"/>
              <a:gd name="T32" fmla="*/ 1815 w 5227"/>
              <a:gd name="T33" fmla="*/ 43 h 1972"/>
              <a:gd name="T34" fmla="*/ 1510 w 5227"/>
              <a:gd name="T35" fmla="*/ 69 h 1972"/>
              <a:gd name="T36" fmla="*/ 1117 w 5227"/>
              <a:gd name="T37" fmla="*/ 26 h 1972"/>
              <a:gd name="T38" fmla="*/ 794 w 5227"/>
              <a:gd name="T39" fmla="*/ 61 h 1972"/>
              <a:gd name="T40" fmla="*/ 454 w 5227"/>
              <a:gd name="T41" fmla="*/ 26 h 1972"/>
              <a:gd name="T42" fmla="*/ 192 w 5227"/>
              <a:gd name="T43" fmla="*/ 43 h 1972"/>
              <a:gd name="T44" fmla="*/ 60 w 5227"/>
              <a:gd name="T45" fmla="*/ 8 h 1972"/>
              <a:gd name="T46" fmla="*/ 0 w 5227"/>
              <a:gd name="T47" fmla="*/ 0 h 1972"/>
              <a:gd name="T48" fmla="*/ 0 w 5227"/>
              <a:gd name="T49" fmla="*/ 61 h 19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27"/>
              <a:gd name="T76" fmla="*/ 0 h 1972"/>
              <a:gd name="T77" fmla="*/ 5227 w 5227"/>
              <a:gd name="T78" fmla="*/ 1972 h 19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27" h="1972">
                <a:moveTo>
                  <a:pt x="0" y="61"/>
                </a:moveTo>
                <a:lnTo>
                  <a:pt x="0" y="1972"/>
                </a:lnTo>
                <a:lnTo>
                  <a:pt x="5227" y="1972"/>
                </a:lnTo>
                <a:lnTo>
                  <a:pt x="5227" y="34"/>
                </a:lnTo>
                <a:lnTo>
                  <a:pt x="4974" y="26"/>
                </a:lnTo>
                <a:lnTo>
                  <a:pt x="4730" y="61"/>
                </a:lnTo>
                <a:lnTo>
                  <a:pt x="4337" y="26"/>
                </a:lnTo>
                <a:lnTo>
                  <a:pt x="3979" y="78"/>
                </a:lnTo>
                <a:lnTo>
                  <a:pt x="3718" y="34"/>
                </a:lnTo>
                <a:lnTo>
                  <a:pt x="3430" y="87"/>
                </a:lnTo>
                <a:lnTo>
                  <a:pt x="3150" y="43"/>
                </a:lnTo>
                <a:lnTo>
                  <a:pt x="2854" y="61"/>
                </a:lnTo>
                <a:lnTo>
                  <a:pt x="2609" y="43"/>
                </a:lnTo>
                <a:lnTo>
                  <a:pt x="2513" y="34"/>
                </a:lnTo>
                <a:lnTo>
                  <a:pt x="2452" y="34"/>
                </a:lnTo>
                <a:lnTo>
                  <a:pt x="2173" y="69"/>
                </a:lnTo>
                <a:lnTo>
                  <a:pt x="1815" y="43"/>
                </a:lnTo>
                <a:lnTo>
                  <a:pt x="1510" y="69"/>
                </a:lnTo>
                <a:lnTo>
                  <a:pt x="1117" y="26"/>
                </a:lnTo>
                <a:lnTo>
                  <a:pt x="794" y="61"/>
                </a:lnTo>
                <a:lnTo>
                  <a:pt x="454" y="26"/>
                </a:lnTo>
                <a:lnTo>
                  <a:pt x="192" y="43"/>
                </a:lnTo>
                <a:lnTo>
                  <a:pt x="60" y="8"/>
                </a:lnTo>
                <a:lnTo>
                  <a:pt x="0" y="0"/>
                </a:lnTo>
                <a:lnTo>
                  <a:pt x="0" y="61"/>
                </a:lnTo>
                <a:close/>
              </a:path>
            </a:pathLst>
          </a:custGeom>
          <a:solidFill>
            <a:schemeClr val="accent5">
              <a:lumMod val="50000"/>
              <a:alpha val="75000"/>
            </a:schemeClr>
          </a:solidFill>
          <a:ln w="12700">
            <a:solidFill>
              <a:schemeClr val="tx1"/>
            </a:solidFill>
            <a:round/>
            <a:headEnd/>
            <a:tailEnd/>
          </a:ln>
        </p:spPr>
        <p:txBody>
          <a:bodyPr wrap="none" anchor="ctr"/>
          <a:lstStyle/>
          <a:p>
            <a:endParaRPr lang="nb-NO"/>
          </a:p>
        </p:txBody>
      </p:sp>
      <p:sp>
        <p:nvSpPr>
          <p:cNvPr id="58372" name="Freeform 1028"/>
          <p:cNvSpPr>
            <a:spLocks/>
          </p:cNvSpPr>
          <p:nvPr/>
        </p:nvSpPr>
        <p:spPr bwMode="auto">
          <a:xfrm flipV="1">
            <a:off x="5140325" y="3111500"/>
            <a:ext cx="644525" cy="736600"/>
          </a:xfrm>
          <a:custGeom>
            <a:avLst/>
            <a:gdLst>
              <a:gd name="T0" fmla="*/ 0 w 4951"/>
              <a:gd name="T1" fmla="*/ 6050 h 6213"/>
              <a:gd name="T2" fmla="*/ 432 w 4951"/>
              <a:gd name="T3" fmla="*/ 6213 h 6213"/>
              <a:gd name="T4" fmla="*/ 740 w 4951"/>
              <a:gd name="T5" fmla="*/ 6072 h 6213"/>
              <a:gd name="T6" fmla="*/ 1062 w 4951"/>
              <a:gd name="T7" fmla="*/ 5895 h 6213"/>
              <a:gd name="T8" fmla="*/ 1295 w 4951"/>
              <a:gd name="T9" fmla="*/ 5746 h 6213"/>
              <a:gd name="T10" fmla="*/ 1502 w 4951"/>
              <a:gd name="T11" fmla="*/ 5594 h 6213"/>
              <a:gd name="T12" fmla="*/ 1706 w 4951"/>
              <a:gd name="T13" fmla="*/ 5449 h 6213"/>
              <a:gd name="T14" fmla="*/ 1992 w 4951"/>
              <a:gd name="T15" fmla="*/ 5123 h 6213"/>
              <a:gd name="T16" fmla="*/ 2153 w 4951"/>
              <a:gd name="T17" fmla="*/ 4852 h 6213"/>
              <a:gd name="T18" fmla="*/ 2529 w 4951"/>
              <a:gd name="T19" fmla="*/ 4196 h 6213"/>
              <a:gd name="T20" fmla="*/ 2855 w 4951"/>
              <a:gd name="T21" fmla="*/ 3816 h 6213"/>
              <a:gd name="T22" fmla="*/ 2855 w 4951"/>
              <a:gd name="T23" fmla="*/ 3653 h 6213"/>
              <a:gd name="T24" fmla="*/ 3233 w 4951"/>
              <a:gd name="T25" fmla="*/ 3161 h 6213"/>
              <a:gd name="T26" fmla="*/ 3502 w 4951"/>
              <a:gd name="T27" fmla="*/ 2672 h 6213"/>
              <a:gd name="T28" fmla="*/ 3552 w 4951"/>
              <a:gd name="T29" fmla="*/ 2289 h 6213"/>
              <a:gd name="T30" fmla="*/ 3877 w 4951"/>
              <a:gd name="T31" fmla="*/ 1691 h 6213"/>
              <a:gd name="T32" fmla="*/ 3985 w 4951"/>
              <a:gd name="T33" fmla="*/ 1362 h 6213"/>
              <a:gd name="T34" fmla="*/ 4146 w 4951"/>
              <a:gd name="T35" fmla="*/ 1257 h 6213"/>
              <a:gd name="T36" fmla="*/ 4579 w 4951"/>
              <a:gd name="T37" fmla="*/ 710 h 6213"/>
              <a:gd name="T38" fmla="*/ 4682 w 4951"/>
              <a:gd name="T39" fmla="*/ 547 h 6213"/>
              <a:gd name="T40" fmla="*/ 4793 w 4951"/>
              <a:gd name="T41" fmla="*/ 326 h 6213"/>
              <a:gd name="T42" fmla="*/ 4951 w 4951"/>
              <a:gd name="T43" fmla="*/ 0 h 62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51"/>
              <a:gd name="T67" fmla="*/ 0 h 6213"/>
              <a:gd name="T68" fmla="*/ 4951 w 4951"/>
              <a:gd name="T69" fmla="*/ 6213 h 62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51" h="6213">
                <a:moveTo>
                  <a:pt x="0" y="6050"/>
                </a:moveTo>
                <a:lnTo>
                  <a:pt x="432" y="6213"/>
                </a:lnTo>
                <a:lnTo>
                  <a:pt x="740" y="6072"/>
                </a:lnTo>
                <a:lnTo>
                  <a:pt x="1062" y="5895"/>
                </a:lnTo>
                <a:lnTo>
                  <a:pt x="1295" y="5746"/>
                </a:lnTo>
                <a:lnTo>
                  <a:pt x="1502" y="5594"/>
                </a:lnTo>
                <a:lnTo>
                  <a:pt x="1706" y="5449"/>
                </a:lnTo>
                <a:lnTo>
                  <a:pt x="1992" y="5123"/>
                </a:lnTo>
                <a:lnTo>
                  <a:pt x="2153" y="4852"/>
                </a:lnTo>
                <a:lnTo>
                  <a:pt x="2529" y="4196"/>
                </a:lnTo>
                <a:lnTo>
                  <a:pt x="2855" y="3816"/>
                </a:lnTo>
                <a:lnTo>
                  <a:pt x="2855" y="3653"/>
                </a:lnTo>
                <a:lnTo>
                  <a:pt x="3233" y="3161"/>
                </a:lnTo>
                <a:lnTo>
                  <a:pt x="3502" y="2672"/>
                </a:lnTo>
                <a:lnTo>
                  <a:pt x="3552" y="2289"/>
                </a:lnTo>
                <a:lnTo>
                  <a:pt x="3877" y="1691"/>
                </a:lnTo>
                <a:lnTo>
                  <a:pt x="3985" y="1362"/>
                </a:lnTo>
                <a:lnTo>
                  <a:pt x="4146" y="1257"/>
                </a:lnTo>
                <a:lnTo>
                  <a:pt x="4579" y="710"/>
                </a:lnTo>
                <a:lnTo>
                  <a:pt x="4682" y="547"/>
                </a:lnTo>
                <a:lnTo>
                  <a:pt x="4793" y="326"/>
                </a:lnTo>
                <a:lnTo>
                  <a:pt x="4951" y="0"/>
                </a:lnTo>
              </a:path>
            </a:pathLst>
          </a:custGeom>
          <a:noFill/>
          <a:ln w="0">
            <a:solidFill>
              <a:srgbClr val="000000"/>
            </a:solidFill>
            <a:round/>
            <a:headEnd/>
            <a:tailEnd/>
          </a:ln>
        </p:spPr>
        <p:txBody>
          <a:bodyPr/>
          <a:lstStyle/>
          <a:p>
            <a:endParaRPr lang="nb-NO"/>
          </a:p>
        </p:txBody>
      </p:sp>
      <p:sp>
        <p:nvSpPr>
          <p:cNvPr id="58373" name="Freeform 1029"/>
          <p:cNvSpPr>
            <a:spLocks/>
          </p:cNvSpPr>
          <p:nvPr/>
        </p:nvSpPr>
        <p:spPr bwMode="auto">
          <a:xfrm rot="2240262" flipH="1" flipV="1">
            <a:off x="3852863" y="3194050"/>
            <a:ext cx="42862" cy="188913"/>
          </a:xfrm>
          <a:custGeom>
            <a:avLst/>
            <a:gdLst>
              <a:gd name="T0" fmla="*/ 0 w 328"/>
              <a:gd name="T1" fmla="*/ 0 h 1593"/>
              <a:gd name="T2" fmla="*/ 107 w 328"/>
              <a:gd name="T3" fmla="*/ 220 h 1593"/>
              <a:gd name="T4" fmla="*/ 182 w 328"/>
              <a:gd name="T5" fmla="*/ 438 h 1593"/>
              <a:gd name="T6" fmla="*/ 210 w 328"/>
              <a:gd name="T7" fmla="*/ 586 h 1593"/>
              <a:gd name="T8" fmla="*/ 243 w 328"/>
              <a:gd name="T9" fmla="*/ 821 h 1593"/>
              <a:gd name="T10" fmla="*/ 297 w 328"/>
              <a:gd name="T11" fmla="*/ 974 h 1593"/>
              <a:gd name="T12" fmla="*/ 328 w 328"/>
              <a:gd name="T13" fmla="*/ 1147 h 1593"/>
              <a:gd name="T14" fmla="*/ 328 w 328"/>
              <a:gd name="T15" fmla="*/ 1358 h 1593"/>
              <a:gd name="T16" fmla="*/ 243 w 328"/>
              <a:gd name="T17" fmla="*/ 1593 h 1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8"/>
              <a:gd name="T28" fmla="*/ 0 h 1593"/>
              <a:gd name="T29" fmla="*/ 328 w 328"/>
              <a:gd name="T30" fmla="*/ 1593 h 1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8" h="1593">
                <a:moveTo>
                  <a:pt x="0" y="0"/>
                </a:moveTo>
                <a:lnTo>
                  <a:pt x="107" y="220"/>
                </a:lnTo>
                <a:lnTo>
                  <a:pt x="182" y="438"/>
                </a:lnTo>
                <a:lnTo>
                  <a:pt x="210" y="586"/>
                </a:lnTo>
                <a:lnTo>
                  <a:pt x="243" y="821"/>
                </a:lnTo>
                <a:lnTo>
                  <a:pt x="297" y="974"/>
                </a:lnTo>
                <a:lnTo>
                  <a:pt x="328" y="1147"/>
                </a:lnTo>
                <a:lnTo>
                  <a:pt x="328" y="1358"/>
                </a:lnTo>
                <a:lnTo>
                  <a:pt x="243" y="1593"/>
                </a:lnTo>
              </a:path>
            </a:pathLst>
          </a:custGeom>
          <a:noFill/>
          <a:ln w="0">
            <a:solidFill>
              <a:srgbClr val="000000"/>
            </a:solidFill>
            <a:round/>
            <a:headEnd/>
            <a:tailEnd/>
          </a:ln>
        </p:spPr>
        <p:txBody>
          <a:bodyPr/>
          <a:lstStyle/>
          <a:p>
            <a:endParaRPr lang="nb-NO"/>
          </a:p>
        </p:txBody>
      </p:sp>
      <p:sp>
        <p:nvSpPr>
          <p:cNvPr id="58374" name="Freeform 1030"/>
          <p:cNvSpPr>
            <a:spLocks/>
          </p:cNvSpPr>
          <p:nvPr/>
        </p:nvSpPr>
        <p:spPr bwMode="auto">
          <a:xfrm flipV="1">
            <a:off x="4178300" y="3348038"/>
            <a:ext cx="234950" cy="280987"/>
          </a:xfrm>
          <a:custGeom>
            <a:avLst/>
            <a:gdLst>
              <a:gd name="T0" fmla="*/ 0 w 641"/>
              <a:gd name="T1" fmla="*/ 0 h 2371"/>
              <a:gd name="T2" fmla="*/ 0 w 641"/>
              <a:gd name="T3" fmla="*/ 214 h 2371"/>
              <a:gd name="T4" fmla="*/ 25 w 641"/>
              <a:gd name="T5" fmla="*/ 441 h 2371"/>
              <a:gd name="T6" fmla="*/ 50 w 641"/>
              <a:gd name="T7" fmla="*/ 593 h 2371"/>
              <a:gd name="T8" fmla="*/ 86 w 641"/>
              <a:gd name="T9" fmla="*/ 767 h 2371"/>
              <a:gd name="T10" fmla="*/ 143 w 641"/>
              <a:gd name="T11" fmla="*/ 977 h 2371"/>
              <a:gd name="T12" fmla="*/ 204 w 641"/>
              <a:gd name="T13" fmla="*/ 1093 h 2371"/>
              <a:gd name="T14" fmla="*/ 269 w 641"/>
              <a:gd name="T15" fmla="*/ 1191 h 2371"/>
              <a:gd name="T16" fmla="*/ 376 w 641"/>
              <a:gd name="T17" fmla="*/ 1357 h 2371"/>
              <a:gd name="T18" fmla="*/ 376 w 641"/>
              <a:gd name="T19" fmla="*/ 1451 h 2371"/>
              <a:gd name="T20" fmla="*/ 408 w 641"/>
              <a:gd name="T21" fmla="*/ 1571 h 2371"/>
              <a:gd name="T22" fmla="*/ 437 w 641"/>
              <a:gd name="T23" fmla="*/ 1745 h 2371"/>
              <a:gd name="T24" fmla="*/ 437 w 641"/>
              <a:gd name="T25" fmla="*/ 1839 h 2371"/>
              <a:gd name="T26" fmla="*/ 483 w 641"/>
              <a:gd name="T27" fmla="*/ 2063 h 2371"/>
              <a:gd name="T28" fmla="*/ 641 w 641"/>
              <a:gd name="T29" fmla="*/ 2371 h 23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1"/>
              <a:gd name="T46" fmla="*/ 0 h 2371"/>
              <a:gd name="T47" fmla="*/ 641 w 641"/>
              <a:gd name="T48" fmla="*/ 2371 h 23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1" h="2371">
                <a:moveTo>
                  <a:pt x="0" y="0"/>
                </a:moveTo>
                <a:lnTo>
                  <a:pt x="0" y="214"/>
                </a:lnTo>
                <a:lnTo>
                  <a:pt x="25" y="441"/>
                </a:lnTo>
                <a:lnTo>
                  <a:pt x="50" y="593"/>
                </a:lnTo>
                <a:lnTo>
                  <a:pt x="86" y="767"/>
                </a:lnTo>
                <a:lnTo>
                  <a:pt x="143" y="977"/>
                </a:lnTo>
                <a:lnTo>
                  <a:pt x="204" y="1093"/>
                </a:lnTo>
                <a:lnTo>
                  <a:pt x="269" y="1191"/>
                </a:lnTo>
                <a:lnTo>
                  <a:pt x="376" y="1357"/>
                </a:lnTo>
                <a:lnTo>
                  <a:pt x="376" y="1451"/>
                </a:lnTo>
                <a:lnTo>
                  <a:pt x="408" y="1571"/>
                </a:lnTo>
                <a:lnTo>
                  <a:pt x="437" y="1745"/>
                </a:lnTo>
                <a:lnTo>
                  <a:pt x="437" y="1839"/>
                </a:lnTo>
                <a:lnTo>
                  <a:pt x="483" y="2063"/>
                </a:lnTo>
                <a:lnTo>
                  <a:pt x="641" y="2371"/>
                </a:lnTo>
              </a:path>
            </a:pathLst>
          </a:custGeom>
          <a:noFill/>
          <a:ln w="0">
            <a:solidFill>
              <a:srgbClr val="000000"/>
            </a:solidFill>
            <a:round/>
            <a:headEnd/>
            <a:tailEnd/>
          </a:ln>
        </p:spPr>
        <p:txBody>
          <a:bodyPr/>
          <a:lstStyle/>
          <a:p>
            <a:endParaRPr lang="nb-NO"/>
          </a:p>
        </p:txBody>
      </p:sp>
      <p:sp>
        <p:nvSpPr>
          <p:cNvPr id="58375" name="Freeform 1031"/>
          <p:cNvSpPr>
            <a:spLocks/>
          </p:cNvSpPr>
          <p:nvPr/>
        </p:nvSpPr>
        <p:spPr bwMode="auto">
          <a:xfrm flipV="1">
            <a:off x="4375150" y="3571875"/>
            <a:ext cx="85725" cy="152400"/>
          </a:xfrm>
          <a:custGeom>
            <a:avLst/>
            <a:gdLst>
              <a:gd name="T0" fmla="*/ 0 w 647"/>
              <a:gd name="T1" fmla="*/ 0 h 1286"/>
              <a:gd name="T2" fmla="*/ 21 w 647"/>
              <a:gd name="T3" fmla="*/ 102 h 1286"/>
              <a:gd name="T4" fmla="*/ 57 w 647"/>
              <a:gd name="T5" fmla="*/ 221 h 1286"/>
              <a:gd name="T6" fmla="*/ 78 w 647"/>
              <a:gd name="T7" fmla="*/ 427 h 1286"/>
              <a:gd name="T8" fmla="*/ 164 w 647"/>
              <a:gd name="T9" fmla="*/ 710 h 1286"/>
              <a:gd name="T10" fmla="*/ 254 w 647"/>
              <a:gd name="T11" fmla="*/ 815 h 1286"/>
              <a:gd name="T12" fmla="*/ 343 w 647"/>
              <a:gd name="T13" fmla="*/ 934 h 1286"/>
              <a:gd name="T14" fmla="*/ 397 w 647"/>
              <a:gd name="T15" fmla="*/ 1054 h 1286"/>
              <a:gd name="T16" fmla="*/ 490 w 647"/>
              <a:gd name="T17" fmla="*/ 1286 h 1286"/>
              <a:gd name="T18" fmla="*/ 540 w 647"/>
              <a:gd name="T19" fmla="*/ 1151 h 1286"/>
              <a:gd name="T20" fmla="*/ 594 w 647"/>
              <a:gd name="T21" fmla="*/ 1039 h 1286"/>
              <a:gd name="T22" fmla="*/ 647 w 647"/>
              <a:gd name="T23" fmla="*/ 876 h 1286"/>
              <a:gd name="T24" fmla="*/ 647 w 647"/>
              <a:gd name="T25" fmla="*/ 768 h 1286"/>
              <a:gd name="T26" fmla="*/ 647 w 647"/>
              <a:gd name="T27" fmla="*/ 710 h 1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7"/>
              <a:gd name="T43" fmla="*/ 0 h 1286"/>
              <a:gd name="T44" fmla="*/ 647 w 647"/>
              <a:gd name="T45" fmla="*/ 1286 h 1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7" h="1286">
                <a:moveTo>
                  <a:pt x="0" y="0"/>
                </a:moveTo>
                <a:lnTo>
                  <a:pt x="21" y="102"/>
                </a:lnTo>
                <a:lnTo>
                  <a:pt x="57" y="221"/>
                </a:lnTo>
                <a:lnTo>
                  <a:pt x="78" y="427"/>
                </a:lnTo>
                <a:lnTo>
                  <a:pt x="164" y="710"/>
                </a:lnTo>
                <a:lnTo>
                  <a:pt x="254" y="815"/>
                </a:lnTo>
                <a:lnTo>
                  <a:pt x="343" y="934"/>
                </a:lnTo>
                <a:lnTo>
                  <a:pt x="397" y="1054"/>
                </a:lnTo>
                <a:lnTo>
                  <a:pt x="490" y="1286"/>
                </a:lnTo>
                <a:lnTo>
                  <a:pt x="540" y="1151"/>
                </a:lnTo>
                <a:lnTo>
                  <a:pt x="594" y="1039"/>
                </a:lnTo>
                <a:lnTo>
                  <a:pt x="647" y="876"/>
                </a:lnTo>
                <a:lnTo>
                  <a:pt x="647" y="768"/>
                </a:lnTo>
                <a:lnTo>
                  <a:pt x="647" y="710"/>
                </a:lnTo>
              </a:path>
            </a:pathLst>
          </a:custGeom>
          <a:noFill/>
          <a:ln w="0">
            <a:solidFill>
              <a:srgbClr val="000000"/>
            </a:solidFill>
            <a:round/>
            <a:headEnd/>
            <a:tailEnd/>
          </a:ln>
        </p:spPr>
        <p:txBody>
          <a:bodyPr/>
          <a:lstStyle/>
          <a:p>
            <a:endParaRPr lang="nb-NO"/>
          </a:p>
        </p:txBody>
      </p:sp>
      <p:sp>
        <p:nvSpPr>
          <p:cNvPr id="58376" name="Freeform 1032"/>
          <p:cNvSpPr>
            <a:spLocks/>
          </p:cNvSpPr>
          <p:nvPr/>
        </p:nvSpPr>
        <p:spPr bwMode="auto">
          <a:xfrm flipV="1">
            <a:off x="4340225" y="3535363"/>
            <a:ext cx="200025" cy="457200"/>
          </a:xfrm>
          <a:custGeom>
            <a:avLst/>
            <a:gdLst>
              <a:gd name="T0" fmla="*/ 408 w 1521"/>
              <a:gd name="T1" fmla="*/ 2900 h 3853"/>
              <a:gd name="T2" fmla="*/ 494 w 1521"/>
              <a:gd name="T3" fmla="*/ 3049 h 3853"/>
              <a:gd name="T4" fmla="*/ 583 w 1521"/>
              <a:gd name="T5" fmla="*/ 3230 h 3853"/>
              <a:gd name="T6" fmla="*/ 680 w 1521"/>
              <a:gd name="T7" fmla="*/ 3331 h 3853"/>
              <a:gd name="T8" fmla="*/ 787 w 1521"/>
              <a:gd name="T9" fmla="*/ 3440 h 3853"/>
              <a:gd name="T10" fmla="*/ 880 w 1521"/>
              <a:gd name="T11" fmla="*/ 3494 h 3853"/>
              <a:gd name="T12" fmla="*/ 948 w 1521"/>
              <a:gd name="T13" fmla="*/ 3548 h 3853"/>
              <a:gd name="T14" fmla="*/ 1023 w 1521"/>
              <a:gd name="T15" fmla="*/ 3642 h 3853"/>
              <a:gd name="T16" fmla="*/ 1109 w 1521"/>
              <a:gd name="T17" fmla="*/ 3715 h 3853"/>
              <a:gd name="T18" fmla="*/ 1255 w 1521"/>
              <a:gd name="T19" fmla="*/ 3792 h 3853"/>
              <a:gd name="T20" fmla="*/ 1431 w 1521"/>
              <a:gd name="T21" fmla="*/ 3766 h 3853"/>
              <a:gd name="T22" fmla="*/ 1488 w 1521"/>
              <a:gd name="T23" fmla="*/ 3853 h 3853"/>
              <a:gd name="T24" fmla="*/ 1521 w 1521"/>
              <a:gd name="T25" fmla="*/ 3700 h 3853"/>
              <a:gd name="T26" fmla="*/ 1521 w 1521"/>
              <a:gd name="T27" fmla="*/ 3556 h 3853"/>
              <a:gd name="T28" fmla="*/ 1521 w 1521"/>
              <a:gd name="T29" fmla="*/ 3436 h 3853"/>
              <a:gd name="T30" fmla="*/ 1484 w 1521"/>
              <a:gd name="T31" fmla="*/ 3222 h 3853"/>
              <a:gd name="T32" fmla="*/ 1403 w 1521"/>
              <a:gd name="T33" fmla="*/ 2995 h 3853"/>
              <a:gd name="T34" fmla="*/ 1324 w 1521"/>
              <a:gd name="T35" fmla="*/ 2896 h 3853"/>
              <a:gd name="T36" fmla="*/ 1270 w 1521"/>
              <a:gd name="T37" fmla="*/ 2784 h 3853"/>
              <a:gd name="T38" fmla="*/ 1051 w 1521"/>
              <a:gd name="T39" fmla="*/ 2491 h 3853"/>
              <a:gd name="T40" fmla="*/ 841 w 1521"/>
              <a:gd name="T41" fmla="*/ 2292 h 3853"/>
              <a:gd name="T42" fmla="*/ 573 w 1521"/>
              <a:gd name="T43" fmla="*/ 1966 h 3853"/>
              <a:gd name="T44" fmla="*/ 408 w 1521"/>
              <a:gd name="T45" fmla="*/ 1810 h 3853"/>
              <a:gd name="T46" fmla="*/ 233 w 1521"/>
              <a:gd name="T47" fmla="*/ 1633 h 3853"/>
              <a:gd name="T48" fmla="*/ 172 w 1521"/>
              <a:gd name="T49" fmla="*/ 1426 h 3853"/>
              <a:gd name="T50" fmla="*/ 86 w 1521"/>
              <a:gd name="T51" fmla="*/ 1151 h 3853"/>
              <a:gd name="T52" fmla="*/ 36 w 1521"/>
              <a:gd name="T53" fmla="*/ 880 h 3853"/>
              <a:gd name="T54" fmla="*/ 0 w 1521"/>
              <a:gd name="T55" fmla="*/ 652 h 3853"/>
              <a:gd name="T56" fmla="*/ 36 w 1521"/>
              <a:gd name="T57" fmla="*/ 391 h 3853"/>
              <a:gd name="T58" fmla="*/ 0 w 1521"/>
              <a:gd name="T59" fmla="*/ 0 h 38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21"/>
              <a:gd name="T91" fmla="*/ 0 h 3853"/>
              <a:gd name="T92" fmla="*/ 1521 w 1521"/>
              <a:gd name="T93" fmla="*/ 3853 h 38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21" h="3853">
                <a:moveTo>
                  <a:pt x="408" y="2900"/>
                </a:moveTo>
                <a:lnTo>
                  <a:pt x="494" y="3049"/>
                </a:lnTo>
                <a:lnTo>
                  <a:pt x="583" y="3230"/>
                </a:lnTo>
                <a:lnTo>
                  <a:pt x="680" y="3331"/>
                </a:lnTo>
                <a:lnTo>
                  <a:pt x="787" y="3440"/>
                </a:lnTo>
                <a:lnTo>
                  <a:pt x="880" y="3494"/>
                </a:lnTo>
                <a:lnTo>
                  <a:pt x="948" y="3548"/>
                </a:lnTo>
                <a:lnTo>
                  <a:pt x="1023" y="3642"/>
                </a:lnTo>
                <a:lnTo>
                  <a:pt x="1109" y="3715"/>
                </a:lnTo>
                <a:lnTo>
                  <a:pt x="1255" y="3792"/>
                </a:lnTo>
                <a:lnTo>
                  <a:pt x="1431" y="3766"/>
                </a:lnTo>
                <a:lnTo>
                  <a:pt x="1488" y="3853"/>
                </a:lnTo>
                <a:lnTo>
                  <a:pt x="1521" y="3700"/>
                </a:lnTo>
                <a:lnTo>
                  <a:pt x="1521" y="3556"/>
                </a:lnTo>
                <a:lnTo>
                  <a:pt x="1521" y="3436"/>
                </a:lnTo>
                <a:lnTo>
                  <a:pt x="1484" y="3222"/>
                </a:lnTo>
                <a:lnTo>
                  <a:pt x="1403" y="2995"/>
                </a:lnTo>
                <a:lnTo>
                  <a:pt x="1324" y="2896"/>
                </a:lnTo>
                <a:lnTo>
                  <a:pt x="1270" y="2784"/>
                </a:lnTo>
                <a:lnTo>
                  <a:pt x="1051" y="2491"/>
                </a:lnTo>
                <a:lnTo>
                  <a:pt x="841" y="2292"/>
                </a:lnTo>
                <a:lnTo>
                  <a:pt x="573" y="1966"/>
                </a:lnTo>
                <a:lnTo>
                  <a:pt x="408" y="1810"/>
                </a:lnTo>
                <a:lnTo>
                  <a:pt x="233" y="1633"/>
                </a:lnTo>
                <a:lnTo>
                  <a:pt x="172" y="1426"/>
                </a:lnTo>
                <a:lnTo>
                  <a:pt x="86" y="1151"/>
                </a:lnTo>
                <a:lnTo>
                  <a:pt x="36" y="880"/>
                </a:lnTo>
                <a:lnTo>
                  <a:pt x="0" y="652"/>
                </a:lnTo>
                <a:lnTo>
                  <a:pt x="36" y="391"/>
                </a:lnTo>
                <a:lnTo>
                  <a:pt x="0" y="0"/>
                </a:lnTo>
              </a:path>
            </a:pathLst>
          </a:custGeom>
          <a:noFill/>
          <a:ln w="0">
            <a:solidFill>
              <a:srgbClr val="000000"/>
            </a:solidFill>
            <a:round/>
            <a:headEnd/>
            <a:tailEnd/>
          </a:ln>
        </p:spPr>
        <p:txBody>
          <a:bodyPr/>
          <a:lstStyle/>
          <a:p>
            <a:endParaRPr lang="nb-NO"/>
          </a:p>
        </p:txBody>
      </p:sp>
      <p:sp>
        <p:nvSpPr>
          <p:cNvPr id="58377" name="Freeform 1033"/>
          <p:cNvSpPr>
            <a:spLocks/>
          </p:cNvSpPr>
          <p:nvPr/>
        </p:nvSpPr>
        <p:spPr bwMode="auto">
          <a:xfrm flipV="1">
            <a:off x="4729163" y="3168650"/>
            <a:ext cx="180975" cy="200025"/>
          </a:xfrm>
          <a:custGeom>
            <a:avLst/>
            <a:gdLst>
              <a:gd name="T0" fmla="*/ 1405 w 1405"/>
              <a:gd name="T1" fmla="*/ 1692 h 1692"/>
              <a:gd name="T2" fmla="*/ 1169 w 1405"/>
              <a:gd name="T3" fmla="*/ 1630 h 1692"/>
              <a:gd name="T4" fmla="*/ 1079 w 1405"/>
              <a:gd name="T5" fmla="*/ 1597 h 1692"/>
              <a:gd name="T6" fmla="*/ 933 w 1405"/>
              <a:gd name="T7" fmla="*/ 1452 h 1692"/>
              <a:gd name="T8" fmla="*/ 875 w 1405"/>
              <a:gd name="T9" fmla="*/ 1424 h 1692"/>
              <a:gd name="T10" fmla="*/ 761 w 1405"/>
              <a:gd name="T11" fmla="*/ 1304 h 1692"/>
              <a:gd name="T12" fmla="*/ 583 w 1405"/>
              <a:gd name="T13" fmla="*/ 1126 h 1692"/>
              <a:gd name="T14" fmla="*/ 440 w 1405"/>
              <a:gd name="T15" fmla="*/ 981 h 1692"/>
              <a:gd name="T16" fmla="*/ 265 w 1405"/>
              <a:gd name="T17" fmla="*/ 892 h 1692"/>
              <a:gd name="T18" fmla="*/ 207 w 1405"/>
              <a:gd name="T19" fmla="*/ 812 h 1692"/>
              <a:gd name="T20" fmla="*/ 46 w 1405"/>
              <a:gd name="T21" fmla="*/ 323 h 1692"/>
              <a:gd name="T22" fmla="*/ 0 w 1405"/>
              <a:gd name="T23" fmla="*/ 0 h 1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5"/>
              <a:gd name="T37" fmla="*/ 0 h 1692"/>
              <a:gd name="T38" fmla="*/ 1405 w 1405"/>
              <a:gd name="T39" fmla="*/ 1692 h 1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5" h="1692">
                <a:moveTo>
                  <a:pt x="1405" y="1692"/>
                </a:moveTo>
                <a:lnTo>
                  <a:pt x="1169" y="1630"/>
                </a:lnTo>
                <a:lnTo>
                  <a:pt x="1079" y="1597"/>
                </a:lnTo>
                <a:lnTo>
                  <a:pt x="933" y="1452"/>
                </a:lnTo>
                <a:lnTo>
                  <a:pt x="875" y="1424"/>
                </a:lnTo>
                <a:lnTo>
                  <a:pt x="761" y="1304"/>
                </a:lnTo>
                <a:lnTo>
                  <a:pt x="583" y="1126"/>
                </a:lnTo>
                <a:lnTo>
                  <a:pt x="440" y="981"/>
                </a:lnTo>
                <a:lnTo>
                  <a:pt x="265" y="892"/>
                </a:lnTo>
                <a:lnTo>
                  <a:pt x="207" y="812"/>
                </a:lnTo>
                <a:lnTo>
                  <a:pt x="46" y="323"/>
                </a:lnTo>
                <a:lnTo>
                  <a:pt x="0" y="0"/>
                </a:lnTo>
              </a:path>
            </a:pathLst>
          </a:custGeom>
          <a:noFill/>
          <a:ln w="0">
            <a:solidFill>
              <a:srgbClr val="000000"/>
            </a:solidFill>
            <a:round/>
            <a:headEnd/>
            <a:tailEnd/>
          </a:ln>
        </p:spPr>
        <p:txBody>
          <a:bodyPr/>
          <a:lstStyle/>
          <a:p>
            <a:endParaRPr lang="nb-NO"/>
          </a:p>
        </p:txBody>
      </p:sp>
      <p:sp>
        <p:nvSpPr>
          <p:cNvPr id="58378" name="Line 1034"/>
          <p:cNvSpPr>
            <a:spLocks noChangeShapeType="1"/>
          </p:cNvSpPr>
          <p:nvPr/>
        </p:nvSpPr>
        <p:spPr bwMode="auto">
          <a:xfrm flipH="1">
            <a:off x="4725988" y="3271838"/>
            <a:ext cx="26987" cy="7937"/>
          </a:xfrm>
          <a:prstGeom prst="line">
            <a:avLst/>
          </a:prstGeom>
          <a:noFill/>
          <a:ln w="0">
            <a:solidFill>
              <a:srgbClr val="000000"/>
            </a:solidFill>
            <a:round/>
            <a:headEnd/>
            <a:tailEnd/>
          </a:ln>
        </p:spPr>
        <p:txBody>
          <a:bodyPr/>
          <a:lstStyle/>
          <a:p>
            <a:endParaRPr lang="nb-NO"/>
          </a:p>
        </p:txBody>
      </p:sp>
      <p:sp>
        <p:nvSpPr>
          <p:cNvPr id="58379" name="Freeform 1035"/>
          <p:cNvSpPr>
            <a:spLocks/>
          </p:cNvSpPr>
          <p:nvPr/>
        </p:nvSpPr>
        <p:spPr bwMode="auto">
          <a:xfrm flipV="1">
            <a:off x="4994275" y="3522663"/>
            <a:ext cx="57150" cy="134937"/>
          </a:xfrm>
          <a:custGeom>
            <a:avLst/>
            <a:gdLst>
              <a:gd name="T0" fmla="*/ 0 w 429"/>
              <a:gd name="T1" fmla="*/ 1144 h 1144"/>
              <a:gd name="T2" fmla="*/ 103 w 429"/>
              <a:gd name="T3" fmla="*/ 981 h 1144"/>
              <a:gd name="T4" fmla="*/ 161 w 429"/>
              <a:gd name="T5" fmla="*/ 818 h 1144"/>
              <a:gd name="T6" fmla="*/ 322 w 429"/>
              <a:gd name="T7" fmla="*/ 547 h 1144"/>
              <a:gd name="T8" fmla="*/ 375 w 429"/>
              <a:gd name="T9" fmla="*/ 326 h 1144"/>
              <a:gd name="T10" fmla="*/ 429 w 429"/>
              <a:gd name="T11" fmla="*/ 0 h 1144"/>
              <a:gd name="T12" fmla="*/ 0 60000 65536"/>
              <a:gd name="T13" fmla="*/ 0 60000 65536"/>
              <a:gd name="T14" fmla="*/ 0 60000 65536"/>
              <a:gd name="T15" fmla="*/ 0 60000 65536"/>
              <a:gd name="T16" fmla="*/ 0 60000 65536"/>
              <a:gd name="T17" fmla="*/ 0 60000 65536"/>
              <a:gd name="T18" fmla="*/ 0 w 429"/>
              <a:gd name="T19" fmla="*/ 0 h 1144"/>
              <a:gd name="T20" fmla="*/ 429 w 429"/>
              <a:gd name="T21" fmla="*/ 1144 h 1144"/>
            </a:gdLst>
            <a:ahLst/>
            <a:cxnLst>
              <a:cxn ang="T12">
                <a:pos x="T0" y="T1"/>
              </a:cxn>
              <a:cxn ang="T13">
                <a:pos x="T2" y="T3"/>
              </a:cxn>
              <a:cxn ang="T14">
                <a:pos x="T4" y="T5"/>
              </a:cxn>
              <a:cxn ang="T15">
                <a:pos x="T6" y="T7"/>
              </a:cxn>
              <a:cxn ang="T16">
                <a:pos x="T8" y="T9"/>
              </a:cxn>
              <a:cxn ang="T17">
                <a:pos x="T10" y="T11"/>
              </a:cxn>
            </a:cxnLst>
            <a:rect l="T18" t="T19" r="T20" b="T21"/>
            <a:pathLst>
              <a:path w="429" h="1144">
                <a:moveTo>
                  <a:pt x="0" y="1144"/>
                </a:moveTo>
                <a:lnTo>
                  <a:pt x="103" y="981"/>
                </a:lnTo>
                <a:lnTo>
                  <a:pt x="161" y="818"/>
                </a:lnTo>
                <a:lnTo>
                  <a:pt x="322" y="547"/>
                </a:lnTo>
                <a:lnTo>
                  <a:pt x="375" y="326"/>
                </a:lnTo>
                <a:lnTo>
                  <a:pt x="429" y="0"/>
                </a:lnTo>
              </a:path>
            </a:pathLst>
          </a:custGeom>
          <a:noFill/>
          <a:ln w="0">
            <a:solidFill>
              <a:srgbClr val="000000"/>
            </a:solidFill>
            <a:round/>
            <a:headEnd/>
            <a:tailEnd/>
          </a:ln>
        </p:spPr>
        <p:txBody>
          <a:bodyPr/>
          <a:lstStyle/>
          <a:p>
            <a:endParaRPr lang="nb-NO"/>
          </a:p>
        </p:txBody>
      </p:sp>
      <p:sp>
        <p:nvSpPr>
          <p:cNvPr id="58380" name="Freeform 1036"/>
          <p:cNvSpPr>
            <a:spLocks/>
          </p:cNvSpPr>
          <p:nvPr/>
        </p:nvSpPr>
        <p:spPr bwMode="auto">
          <a:xfrm flipV="1">
            <a:off x="4772025" y="3557588"/>
            <a:ext cx="160338" cy="65087"/>
          </a:xfrm>
          <a:custGeom>
            <a:avLst/>
            <a:gdLst>
              <a:gd name="T0" fmla="*/ 1226 w 1226"/>
              <a:gd name="T1" fmla="*/ 549 h 549"/>
              <a:gd name="T2" fmla="*/ 871 w 1226"/>
              <a:gd name="T3" fmla="*/ 431 h 549"/>
              <a:gd name="T4" fmla="*/ 753 w 1226"/>
              <a:gd name="T5" fmla="*/ 405 h 549"/>
              <a:gd name="T6" fmla="*/ 535 w 1226"/>
              <a:gd name="T7" fmla="*/ 329 h 549"/>
              <a:gd name="T8" fmla="*/ 268 w 1226"/>
              <a:gd name="T9" fmla="*/ 271 h 549"/>
              <a:gd name="T10" fmla="*/ 107 w 1226"/>
              <a:gd name="T11" fmla="*/ 166 h 549"/>
              <a:gd name="T12" fmla="*/ 0 w 1226"/>
              <a:gd name="T13" fmla="*/ 0 h 549"/>
              <a:gd name="T14" fmla="*/ 0 60000 65536"/>
              <a:gd name="T15" fmla="*/ 0 60000 65536"/>
              <a:gd name="T16" fmla="*/ 0 60000 65536"/>
              <a:gd name="T17" fmla="*/ 0 60000 65536"/>
              <a:gd name="T18" fmla="*/ 0 60000 65536"/>
              <a:gd name="T19" fmla="*/ 0 60000 65536"/>
              <a:gd name="T20" fmla="*/ 0 60000 65536"/>
              <a:gd name="T21" fmla="*/ 0 w 1226"/>
              <a:gd name="T22" fmla="*/ 0 h 549"/>
              <a:gd name="T23" fmla="*/ 1226 w 1226"/>
              <a:gd name="T24" fmla="*/ 549 h 5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6" h="549">
                <a:moveTo>
                  <a:pt x="1226" y="549"/>
                </a:moveTo>
                <a:lnTo>
                  <a:pt x="871" y="431"/>
                </a:lnTo>
                <a:lnTo>
                  <a:pt x="753" y="405"/>
                </a:lnTo>
                <a:lnTo>
                  <a:pt x="535" y="329"/>
                </a:lnTo>
                <a:lnTo>
                  <a:pt x="268" y="271"/>
                </a:lnTo>
                <a:lnTo>
                  <a:pt x="107" y="166"/>
                </a:lnTo>
                <a:lnTo>
                  <a:pt x="0" y="0"/>
                </a:lnTo>
              </a:path>
            </a:pathLst>
          </a:custGeom>
          <a:noFill/>
          <a:ln w="0">
            <a:solidFill>
              <a:srgbClr val="000000"/>
            </a:solidFill>
            <a:round/>
            <a:headEnd/>
            <a:tailEnd/>
          </a:ln>
        </p:spPr>
        <p:txBody>
          <a:bodyPr/>
          <a:lstStyle/>
          <a:p>
            <a:endParaRPr lang="nb-NO"/>
          </a:p>
        </p:txBody>
      </p:sp>
      <p:sp>
        <p:nvSpPr>
          <p:cNvPr id="58381" name="Freeform 1037"/>
          <p:cNvSpPr>
            <a:spLocks/>
          </p:cNvSpPr>
          <p:nvPr/>
        </p:nvSpPr>
        <p:spPr bwMode="auto">
          <a:xfrm flipV="1">
            <a:off x="4702175" y="3735388"/>
            <a:ext cx="203200" cy="50800"/>
          </a:xfrm>
          <a:custGeom>
            <a:avLst/>
            <a:gdLst>
              <a:gd name="T0" fmla="*/ 1559 w 1559"/>
              <a:gd name="T1" fmla="*/ 435 h 435"/>
              <a:gd name="T2" fmla="*/ 1398 w 1559"/>
              <a:gd name="T3" fmla="*/ 329 h 435"/>
              <a:gd name="T4" fmla="*/ 1129 w 1559"/>
              <a:gd name="T5" fmla="*/ 272 h 435"/>
              <a:gd name="T6" fmla="*/ 862 w 1559"/>
              <a:gd name="T7" fmla="*/ 329 h 435"/>
              <a:gd name="T8" fmla="*/ 651 w 1559"/>
              <a:gd name="T9" fmla="*/ 329 h 435"/>
              <a:gd name="T10" fmla="*/ 433 w 1559"/>
              <a:gd name="T11" fmla="*/ 272 h 435"/>
              <a:gd name="T12" fmla="*/ 272 w 1559"/>
              <a:gd name="T13" fmla="*/ 217 h 435"/>
              <a:gd name="T14" fmla="*/ 108 w 1559"/>
              <a:gd name="T15" fmla="*/ 109 h 435"/>
              <a:gd name="T16" fmla="*/ 0 w 1559"/>
              <a:gd name="T17" fmla="*/ 0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9"/>
              <a:gd name="T28" fmla="*/ 0 h 435"/>
              <a:gd name="T29" fmla="*/ 1559 w 1559"/>
              <a:gd name="T30" fmla="*/ 435 h 4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9" h="435">
                <a:moveTo>
                  <a:pt x="1559" y="435"/>
                </a:moveTo>
                <a:lnTo>
                  <a:pt x="1398" y="329"/>
                </a:lnTo>
                <a:lnTo>
                  <a:pt x="1129" y="272"/>
                </a:lnTo>
                <a:lnTo>
                  <a:pt x="862" y="329"/>
                </a:lnTo>
                <a:lnTo>
                  <a:pt x="651" y="329"/>
                </a:lnTo>
                <a:lnTo>
                  <a:pt x="433" y="272"/>
                </a:lnTo>
                <a:lnTo>
                  <a:pt x="272" y="217"/>
                </a:lnTo>
                <a:lnTo>
                  <a:pt x="108" y="109"/>
                </a:lnTo>
                <a:lnTo>
                  <a:pt x="0" y="0"/>
                </a:lnTo>
              </a:path>
            </a:pathLst>
          </a:custGeom>
          <a:noFill/>
          <a:ln w="0">
            <a:solidFill>
              <a:srgbClr val="000000"/>
            </a:solidFill>
            <a:round/>
            <a:headEnd/>
            <a:tailEnd/>
          </a:ln>
        </p:spPr>
        <p:txBody>
          <a:bodyPr/>
          <a:lstStyle/>
          <a:p>
            <a:endParaRPr lang="nb-NO"/>
          </a:p>
        </p:txBody>
      </p:sp>
      <p:sp>
        <p:nvSpPr>
          <p:cNvPr id="58382" name="Freeform 1038"/>
          <p:cNvSpPr>
            <a:spLocks/>
          </p:cNvSpPr>
          <p:nvPr/>
        </p:nvSpPr>
        <p:spPr bwMode="auto">
          <a:xfrm flipV="1">
            <a:off x="4924425" y="3824288"/>
            <a:ext cx="174625" cy="201612"/>
          </a:xfrm>
          <a:custGeom>
            <a:avLst/>
            <a:gdLst>
              <a:gd name="T0" fmla="*/ 0 w 1345"/>
              <a:gd name="T1" fmla="*/ 1691 h 1691"/>
              <a:gd name="T2" fmla="*/ 161 w 1345"/>
              <a:gd name="T3" fmla="*/ 1528 h 1691"/>
              <a:gd name="T4" fmla="*/ 326 w 1345"/>
              <a:gd name="T5" fmla="*/ 1416 h 1691"/>
              <a:gd name="T6" fmla="*/ 594 w 1345"/>
              <a:gd name="T7" fmla="*/ 1145 h 1691"/>
              <a:gd name="T8" fmla="*/ 701 w 1345"/>
              <a:gd name="T9" fmla="*/ 1039 h 1691"/>
              <a:gd name="T10" fmla="*/ 862 w 1345"/>
              <a:gd name="T11" fmla="*/ 876 h 1691"/>
              <a:gd name="T12" fmla="*/ 1023 w 1345"/>
              <a:gd name="T13" fmla="*/ 710 h 1691"/>
              <a:gd name="T14" fmla="*/ 1131 w 1345"/>
              <a:gd name="T15" fmla="*/ 547 h 1691"/>
              <a:gd name="T16" fmla="*/ 1292 w 1345"/>
              <a:gd name="T17" fmla="*/ 435 h 1691"/>
              <a:gd name="T18" fmla="*/ 1345 w 1345"/>
              <a:gd name="T19" fmla="*/ 221 h 1691"/>
              <a:gd name="T20" fmla="*/ 1345 w 1345"/>
              <a:gd name="T21" fmla="*/ 0 h 16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5"/>
              <a:gd name="T34" fmla="*/ 0 h 1691"/>
              <a:gd name="T35" fmla="*/ 1345 w 1345"/>
              <a:gd name="T36" fmla="*/ 1691 h 16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5" h="1691">
                <a:moveTo>
                  <a:pt x="0" y="1691"/>
                </a:moveTo>
                <a:lnTo>
                  <a:pt x="161" y="1528"/>
                </a:lnTo>
                <a:lnTo>
                  <a:pt x="326" y="1416"/>
                </a:lnTo>
                <a:lnTo>
                  <a:pt x="594" y="1145"/>
                </a:lnTo>
                <a:lnTo>
                  <a:pt x="701" y="1039"/>
                </a:lnTo>
                <a:lnTo>
                  <a:pt x="862" y="876"/>
                </a:lnTo>
                <a:lnTo>
                  <a:pt x="1023" y="710"/>
                </a:lnTo>
                <a:lnTo>
                  <a:pt x="1131" y="547"/>
                </a:lnTo>
                <a:lnTo>
                  <a:pt x="1292" y="435"/>
                </a:lnTo>
                <a:lnTo>
                  <a:pt x="1345" y="221"/>
                </a:lnTo>
                <a:lnTo>
                  <a:pt x="1345" y="0"/>
                </a:lnTo>
              </a:path>
            </a:pathLst>
          </a:custGeom>
          <a:noFill/>
          <a:ln w="0">
            <a:solidFill>
              <a:srgbClr val="000000"/>
            </a:solidFill>
            <a:round/>
            <a:headEnd/>
            <a:tailEnd/>
          </a:ln>
        </p:spPr>
        <p:txBody>
          <a:bodyPr/>
          <a:lstStyle/>
          <a:p>
            <a:endParaRPr lang="nb-NO"/>
          </a:p>
        </p:txBody>
      </p:sp>
      <p:sp>
        <p:nvSpPr>
          <p:cNvPr id="58383" name="Freeform 1039"/>
          <p:cNvSpPr>
            <a:spLocks/>
          </p:cNvSpPr>
          <p:nvPr/>
        </p:nvSpPr>
        <p:spPr bwMode="auto">
          <a:xfrm flipV="1">
            <a:off x="4924425" y="3644900"/>
            <a:ext cx="336550" cy="387350"/>
          </a:xfrm>
          <a:custGeom>
            <a:avLst/>
            <a:gdLst>
              <a:gd name="T0" fmla="*/ 0 w 2587"/>
              <a:gd name="T1" fmla="*/ 3270 h 3270"/>
              <a:gd name="T2" fmla="*/ 325 w 2587"/>
              <a:gd name="T3" fmla="*/ 3052 h 3270"/>
              <a:gd name="T4" fmla="*/ 486 w 2587"/>
              <a:gd name="T5" fmla="*/ 2832 h 3270"/>
              <a:gd name="T6" fmla="*/ 651 w 2587"/>
              <a:gd name="T7" fmla="*/ 2669 h 3270"/>
              <a:gd name="T8" fmla="*/ 705 w 2587"/>
              <a:gd name="T9" fmla="*/ 2560 h 3270"/>
              <a:gd name="T10" fmla="*/ 812 w 2587"/>
              <a:gd name="T11" fmla="*/ 2397 h 3270"/>
              <a:gd name="T12" fmla="*/ 1027 w 2587"/>
              <a:gd name="T13" fmla="*/ 2343 h 3270"/>
              <a:gd name="T14" fmla="*/ 1241 w 2587"/>
              <a:gd name="T15" fmla="*/ 2288 h 3270"/>
              <a:gd name="T16" fmla="*/ 1456 w 2587"/>
              <a:gd name="T17" fmla="*/ 2125 h 3270"/>
              <a:gd name="T18" fmla="*/ 1671 w 2587"/>
              <a:gd name="T19" fmla="*/ 1908 h 3270"/>
              <a:gd name="T20" fmla="*/ 1885 w 2587"/>
              <a:gd name="T21" fmla="*/ 1742 h 3270"/>
              <a:gd name="T22" fmla="*/ 1993 w 2587"/>
              <a:gd name="T23" fmla="*/ 1579 h 3270"/>
              <a:gd name="T24" fmla="*/ 2154 w 2587"/>
              <a:gd name="T25" fmla="*/ 1361 h 3270"/>
              <a:gd name="T26" fmla="*/ 2210 w 2587"/>
              <a:gd name="T27" fmla="*/ 1144 h 3270"/>
              <a:gd name="T28" fmla="*/ 2318 w 2587"/>
              <a:gd name="T29" fmla="*/ 818 h 3270"/>
              <a:gd name="T30" fmla="*/ 2479 w 2587"/>
              <a:gd name="T31" fmla="*/ 492 h 3270"/>
              <a:gd name="T32" fmla="*/ 2537 w 2587"/>
              <a:gd name="T33" fmla="*/ 329 h 3270"/>
              <a:gd name="T34" fmla="*/ 2537 w 2587"/>
              <a:gd name="T35" fmla="*/ 108 h 3270"/>
              <a:gd name="T36" fmla="*/ 2587 w 2587"/>
              <a:gd name="T37" fmla="*/ 0 h 32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87"/>
              <a:gd name="T58" fmla="*/ 0 h 3270"/>
              <a:gd name="T59" fmla="*/ 2587 w 2587"/>
              <a:gd name="T60" fmla="*/ 3270 h 32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87" h="3270">
                <a:moveTo>
                  <a:pt x="0" y="3270"/>
                </a:moveTo>
                <a:lnTo>
                  <a:pt x="325" y="3052"/>
                </a:lnTo>
                <a:lnTo>
                  <a:pt x="486" y="2832"/>
                </a:lnTo>
                <a:lnTo>
                  <a:pt x="651" y="2669"/>
                </a:lnTo>
                <a:lnTo>
                  <a:pt x="705" y="2560"/>
                </a:lnTo>
                <a:lnTo>
                  <a:pt x="812" y="2397"/>
                </a:lnTo>
                <a:lnTo>
                  <a:pt x="1027" y="2343"/>
                </a:lnTo>
                <a:lnTo>
                  <a:pt x="1241" y="2288"/>
                </a:lnTo>
                <a:lnTo>
                  <a:pt x="1456" y="2125"/>
                </a:lnTo>
                <a:lnTo>
                  <a:pt x="1671" y="1908"/>
                </a:lnTo>
                <a:lnTo>
                  <a:pt x="1885" y="1742"/>
                </a:lnTo>
                <a:lnTo>
                  <a:pt x="1993" y="1579"/>
                </a:lnTo>
                <a:lnTo>
                  <a:pt x="2154" y="1361"/>
                </a:lnTo>
                <a:lnTo>
                  <a:pt x="2210" y="1144"/>
                </a:lnTo>
                <a:lnTo>
                  <a:pt x="2318" y="818"/>
                </a:lnTo>
                <a:lnTo>
                  <a:pt x="2479" y="492"/>
                </a:lnTo>
                <a:lnTo>
                  <a:pt x="2537" y="329"/>
                </a:lnTo>
                <a:lnTo>
                  <a:pt x="2537" y="108"/>
                </a:lnTo>
                <a:lnTo>
                  <a:pt x="2587" y="0"/>
                </a:lnTo>
              </a:path>
            </a:pathLst>
          </a:custGeom>
          <a:noFill/>
          <a:ln w="0">
            <a:solidFill>
              <a:srgbClr val="000000"/>
            </a:solidFill>
            <a:round/>
            <a:headEnd/>
            <a:tailEnd/>
          </a:ln>
        </p:spPr>
        <p:txBody>
          <a:bodyPr/>
          <a:lstStyle/>
          <a:p>
            <a:endParaRPr lang="nb-NO"/>
          </a:p>
        </p:txBody>
      </p:sp>
      <p:sp>
        <p:nvSpPr>
          <p:cNvPr id="58384" name="Freeform 1040"/>
          <p:cNvSpPr>
            <a:spLocks/>
          </p:cNvSpPr>
          <p:nvPr/>
        </p:nvSpPr>
        <p:spPr bwMode="auto">
          <a:xfrm flipV="1">
            <a:off x="4565650" y="3929063"/>
            <a:ext cx="311150" cy="185737"/>
          </a:xfrm>
          <a:custGeom>
            <a:avLst/>
            <a:gdLst>
              <a:gd name="T0" fmla="*/ 2399 w 2399"/>
              <a:gd name="T1" fmla="*/ 1571 h 1571"/>
              <a:gd name="T2" fmla="*/ 2188 w 2399"/>
              <a:gd name="T3" fmla="*/ 1245 h 1571"/>
              <a:gd name="T4" fmla="*/ 1959 w 2399"/>
              <a:gd name="T5" fmla="*/ 1035 h 1571"/>
              <a:gd name="T6" fmla="*/ 1753 w 2399"/>
              <a:gd name="T7" fmla="*/ 948 h 1571"/>
              <a:gd name="T8" fmla="*/ 1435 w 2399"/>
              <a:gd name="T9" fmla="*/ 920 h 1571"/>
              <a:gd name="T10" fmla="*/ 1170 w 2399"/>
              <a:gd name="T11" fmla="*/ 948 h 1571"/>
              <a:gd name="T12" fmla="*/ 994 w 2399"/>
              <a:gd name="T13" fmla="*/ 974 h 1571"/>
              <a:gd name="T14" fmla="*/ 730 w 2399"/>
              <a:gd name="T15" fmla="*/ 948 h 1571"/>
              <a:gd name="T16" fmla="*/ 498 w 2399"/>
              <a:gd name="T17" fmla="*/ 742 h 1571"/>
              <a:gd name="T18" fmla="*/ 294 w 2399"/>
              <a:gd name="T19" fmla="*/ 532 h 1571"/>
              <a:gd name="T20" fmla="*/ 146 w 2399"/>
              <a:gd name="T21" fmla="*/ 326 h 1571"/>
              <a:gd name="T22" fmla="*/ 0 w 2399"/>
              <a:gd name="T23" fmla="*/ 0 h 1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9"/>
              <a:gd name="T37" fmla="*/ 0 h 1571"/>
              <a:gd name="T38" fmla="*/ 2399 w 2399"/>
              <a:gd name="T39" fmla="*/ 1571 h 15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9" h="1571">
                <a:moveTo>
                  <a:pt x="2399" y="1571"/>
                </a:moveTo>
                <a:lnTo>
                  <a:pt x="2188" y="1245"/>
                </a:lnTo>
                <a:lnTo>
                  <a:pt x="1959" y="1035"/>
                </a:lnTo>
                <a:lnTo>
                  <a:pt x="1753" y="948"/>
                </a:lnTo>
                <a:lnTo>
                  <a:pt x="1435" y="920"/>
                </a:lnTo>
                <a:lnTo>
                  <a:pt x="1170" y="948"/>
                </a:lnTo>
                <a:lnTo>
                  <a:pt x="994" y="974"/>
                </a:lnTo>
                <a:lnTo>
                  <a:pt x="730" y="948"/>
                </a:lnTo>
                <a:lnTo>
                  <a:pt x="498" y="742"/>
                </a:lnTo>
                <a:lnTo>
                  <a:pt x="294" y="532"/>
                </a:lnTo>
                <a:lnTo>
                  <a:pt x="146" y="326"/>
                </a:lnTo>
                <a:lnTo>
                  <a:pt x="0" y="0"/>
                </a:lnTo>
              </a:path>
            </a:pathLst>
          </a:custGeom>
          <a:noFill/>
          <a:ln w="0">
            <a:solidFill>
              <a:srgbClr val="000000"/>
            </a:solidFill>
            <a:round/>
            <a:headEnd/>
            <a:tailEnd/>
          </a:ln>
        </p:spPr>
        <p:txBody>
          <a:bodyPr/>
          <a:lstStyle/>
          <a:p>
            <a:endParaRPr lang="nb-NO"/>
          </a:p>
        </p:txBody>
      </p:sp>
      <p:sp>
        <p:nvSpPr>
          <p:cNvPr id="58385" name="Freeform 1041"/>
          <p:cNvSpPr>
            <a:spLocks/>
          </p:cNvSpPr>
          <p:nvPr/>
        </p:nvSpPr>
        <p:spPr bwMode="auto">
          <a:xfrm flipV="1">
            <a:off x="4987925" y="4097338"/>
            <a:ext cx="153988" cy="369887"/>
          </a:xfrm>
          <a:custGeom>
            <a:avLst/>
            <a:gdLst>
              <a:gd name="T0" fmla="*/ 0 w 2104"/>
              <a:gd name="T1" fmla="*/ 5345 h 5345"/>
              <a:gd name="T2" fmla="*/ 272 w 2104"/>
              <a:gd name="T3" fmla="*/ 4852 h 5345"/>
              <a:gd name="T4" fmla="*/ 379 w 2104"/>
              <a:gd name="T5" fmla="*/ 4584 h 5345"/>
              <a:gd name="T6" fmla="*/ 429 w 2104"/>
              <a:gd name="T7" fmla="*/ 4255 h 5345"/>
              <a:gd name="T8" fmla="*/ 540 w 2104"/>
              <a:gd name="T9" fmla="*/ 3491 h 5345"/>
              <a:gd name="T10" fmla="*/ 540 w 2104"/>
              <a:gd name="T11" fmla="*/ 2947 h 5345"/>
              <a:gd name="T12" fmla="*/ 594 w 2104"/>
              <a:gd name="T13" fmla="*/ 2784 h 5345"/>
              <a:gd name="T14" fmla="*/ 594 w 2104"/>
              <a:gd name="T15" fmla="*/ 2401 h 5345"/>
              <a:gd name="T16" fmla="*/ 808 w 2104"/>
              <a:gd name="T17" fmla="*/ 1912 h 5345"/>
              <a:gd name="T18" fmla="*/ 969 w 2104"/>
              <a:gd name="T19" fmla="*/ 1586 h 5345"/>
              <a:gd name="T20" fmla="*/ 1077 w 2104"/>
              <a:gd name="T21" fmla="*/ 1256 h 5345"/>
              <a:gd name="T22" fmla="*/ 1291 w 2104"/>
              <a:gd name="T23" fmla="*/ 1039 h 5345"/>
              <a:gd name="T24" fmla="*/ 1510 w 2104"/>
              <a:gd name="T25" fmla="*/ 710 h 5345"/>
              <a:gd name="T26" fmla="*/ 1721 w 2104"/>
              <a:gd name="T27" fmla="*/ 384 h 5345"/>
              <a:gd name="T28" fmla="*/ 1885 w 2104"/>
              <a:gd name="T29" fmla="*/ 170 h 5345"/>
              <a:gd name="T30" fmla="*/ 2104 w 2104"/>
              <a:gd name="T31" fmla="*/ 0 h 53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04"/>
              <a:gd name="T49" fmla="*/ 0 h 5345"/>
              <a:gd name="T50" fmla="*/ 2104 w 2104"/>
              <a:gd name="T51" fmla="*/ 5345 h 53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04" h="5345">
                <a:moveTo>
                  <a:pt x="0" y="5345"/>
                </a:moveTo>
                <a:lnTo>
                  <a:pt x="272" y="4852"/>
                </a:lnTo>
                <a:lnTo>
                  <a:pt x="379" y="4584"/>
                </a:lnTo>
                <a:lnTo>
                  <a:pt x="429" y="4255"/>
                </a:lnTo>
                <a:lnTo>
                  <a:pt x="540" y="3491"/>
                </a:lnTo>
                <a:lnTo>
                  <a:pt x="540" y="2947"/>
                </a:lnTo>
                <a:lnTo>
                  <a:pt x="594" y="2784"/>
                </a:lnTo>
                <a:lnTo>
                  <a:pt x="594" y="2401"/>
                </a:lnTo>
                <a:lnTo>
                  <a:pt x="808" y="1912"/>
                </a:lnTo>
                <a:lnTo>
                  <a:pt x="969" y="1586"/>
                </a:lnTo>
                <a:lnTo>
                  <a:pt x="1077" y="1256"/>
                </a:lnTo>
                <a:lnTo>
                  <a:pt x="1291" y="1039"/>
                </a:lnTo>
                <a:lnTo>
                  <a:pt x="1510" y="710"/>
                </a:lnTo>
                <a:lnTo>
                  <a:pt x="1721" y="384"/>
                </a:lnTo>
                <a:lnTo>
                  <a:pt x="1885" y="170"/>
                </a:lnTo>
                <a:lnTo>
                  <a:pt x="2104" y="0"/>
                </a:lnTo>
              </a:path>
            </a:pathLst>
          </a:custGeom>
          <a:noFill/>
          <a:ln w="0">
            <a:solidFill>
              <a:srgbClr val="000000"/>
            </a:solidFill>
            <a:round/>
            <a:headEnd/>
            <a:tailEnd/>
          </a:ln>
        </p:spPr>
        <p:txBody>
          <a:bodyPr/>
          <a:lstStyle/>
          <a:p>
            <a:endParaRPr lang="nb-NO"/>
          </a:p>
        </p:txBody>
      </p:sp>
      <p:sp>
        <p:nvSpPr>
          <p:cNvPr id="58386" name="Freeform 1042"/>
          <p:cNvSpPr>
            <a:spLocks/>
          </p:cNvSpPr>
          <p:nvPr/>
        </p:nvSpPr>
        <p:spPr bwMode="auto">
          <a:xfrm flipV="1">
            <a:off x="4876800" y="3838575"/>
            <a:ext cx="307975" cy="412750"/>
          </a:xfrm>
          <a:custGeom>
            <a:avLst/>
            <a:gdLst>
              <a:gd name="T0" fmla="*/ 2317 w 2368"/>
              <a:gd name="T1" fmla="*/ 3484 h 3484"/>
              <a:gd name="T2" fmla="*/ 2261 w 2368"/>
              <a:gd name="T3" fmla="*/ 3212 h 3484"/>
              <a:gd name="T4" fmla="*/ 2368 w 2368"/>
              <a:gd name="T5" fmla="*/ 2886 h 3484"/>
              <a:gd name="T6" fmla="*/ 2317 w 2368"/>
              <a:gd name="T7" fmla="*/ 2723 h 3484"/>
              <a:gd name="T8" fmla="*/ 1992 w 2368"/>
              <a:gd name="T9" fmla="*/ 2122 h 3484"/>
              <a:gd name="T10" fmla="*/ 1724 w 2368"/>
              <a:gd name="T11" fmla="*/ 1796 h 3484"/>
              <a:gd name="T12" fmla="*/ 1563 w 2368"/>
              <a:gd name="T13" fmla="*/ 1416 h 3484"/>
              <a:gd name="T14" fmla="*/ 1295 w 2368"/>
              <a:gd name="T15" fmla="*/ 1253 h 3484"/>
              <a:gd name="T16" fmla="*/ 1026 w 2368"/>
              <a:gd name="T17" fmla="*/ 1036 h 3484"/>
              <a:gd name="T18" fmla="*/ 701 w 2368"/>
              <a:gd name="T19" fmla="*/ 815 h 3484"/>
              <a:gd name="T20" fmla="*/ 540 w 2368"/>
              <a:gd name="T21" fmla="*/ 601 h 3484"/>
              <a:gd name="T22" fmla="*/ 325 w 2368"/>
              <a:gd name="T23" fmla="*/ 601 h 3484"/>
              <a:gd name="T24" fmla="*/ 164 w 2368"/>
              <a:gd name="T25" fmla="*/ 489 h 3484"/>
              <a:gd name="T26" fmla="*/ 0 w 2368"/>
              <a:gd name="T27" fmla="*/ 0 h 34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68"/>
              <a:gd name="T43" fmla="*/ 0 h 3484"/>
              <a:gd name="T44" fmla="*/ 2368 w 2368"/>
              <a:gd name="T45" fmla="*/ 3484 h 34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68" h="3484">
                <a:moveTo>
                  <a:pt x="2317" y="3484"/>
                </a:moveTo>
                <a:lnTo>
                  <a:pt x="2261" y="3212"/>
                </a:lnTo>
                <a:lnTo>
                  <a:pt x="2368" y="2886"/>
                </a:lnTo>
                <a:lnTo>
                  <a:pt x="2317" y="2723"/>
                </a:lnTo>
                <a:lnTo>
                  <a:pt x="1992" y="2122"/>
                </a:lnTo>
                <a:lnTo>
                  <a:pt x="1724" y="1796"/>
                </a:lnTo>
                <a:lnTo>
                  <a:pt x="1563" y="1416"/>
                </a:lnTo>
                <a:lnTo>
                  <a:pt x="1295" y="1253"/>
                </a:lnTo>
                <a:lnTo>
                  <a:pt x="1026" y="1036"/>
                </a:lnTo>
                <a:lnTo>
                  <a:pt x="701" y="815"/>
                </a:lnTo>
                <a:lnTo>
                  <a:pt x="540" y="601"/>
                </a:lnTo>
                <a:lnTo>
                  <a:pt x="325" y="601"/>
                </a:lnTo>
                <a:lnTo>
                  <a:pt x="164" y="489"/>
                </a:lnTo>
                <a:lnTo>
                  <a:pt x="0" y="0"/>
                </a:lnTo>
              </a:path>
            </a:pathLst>
          </a:custGeom>
          <a:noFill/>
          <a:ln w="0">
            <a:solidFill>
              <a:srgbClr val="000000"/>
            </a:solidFill>
            <a:round/>
            <a:headEnd/>
            <a:tailEnd/>
          </a:ln>
        </p:spPr>
        <p:txBody>
          <a:bodyPr/>
          <a:lstStyle/>
          <a:p>
            <a:endParaRPr lang="nb-NO"/>
          </a:p>
        </p:txBody>
      </p:sp>
      <p:sp>
        <p:nvSpPr>
          <p:cNvPr id="58387" name="Freeform 1043"/>
          <p:cNvSpPr>
            <a:spLocks/>
          </p:cNvSpPr>
          <p:nvPr/>
        </p:nvSpPr>
        <p:spPr bwMode="auto">
          <a:xfrm flipV="1">
            <a:off x="5170488" y="3498850"/>
            <a:ext cx="117475" cy="180975"/>
          </a:xfrm>
          <a:custGeom>
            <a:avLst/>
            <a:gdLst>
              <a:gd name="T0" fmla="*/ 915 w 915"/>
              <a:gd name="T1" fmla="*/ 1527 h 1527"/>
              <a:gd name="T2" fmla="*/ 651 w 915"/>
              <a:gd name="T3" fmla="*/ 1467 h 1527"/>
              <a:gd name="T4" fmla="*/ 475 w 915"/>
              <a:gd name="T5" fmla="*/ 1322 h 1527"/>
              <a:gd name="T6" fmla="*/ 376 w 915"/>
              <a:gd name="T7" fmla="*/ 1144 h 1527"/>
              <a:gd name="T8" fmla="*/ 326 w 915"/>
              <a:gd name="T9" fmla="*/ 981 h 1527"/>
              <a:gd name="T10" fmla="*/ 218 w 915"/>
              <a:gd name="T11" fmla="*/ 818 h 1527"/>
              <a:gd name="T12" fmla="*/ 161 w 915"/>
              <a:gd name="T13" fmla="*/ 655 h 1527"/>
              <a:gd name="T14" fmla="*/ 54 w 915"/>
              <a:gd name="T15" fmla="*/ 435 h 1527"/>
              <a:gd name="T16" fmla="*/ 36 w 915"/>
              <a:gd name="T17" fmla="*/ 283 h 1527"/>
              <a:gd name="T18" fmla="*/ 0 w 915"/>
              <a:gd name="T19" fmla="*/ 0 h 1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5"/>
              <a:gd name="T31" fmla="*/ 0 h 1527"/>
              <a:gd name="T32" fmla="*/ 915 w 915"/>
              <a:gd name="T33" fmla="*/ 1527 h 15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5" h="1527">
                <a:moveTo>
                  <a:pt x="915" y="1527"/>
                </a:moveTo>
                <a:lnTo>
                  <a:pt x="651" y="1467"/>
                </a:lnTo>
                <a:lnTo>
                  <a:pt x="475" y="1322"/>
                </a:lnTo>
                <a:lnTo>
                  <a:pt x="376" y="1144"/>
                </a:lnTo>
                <a:lnTo>
                  <a:pt x="326" y="981"/>
                </a:lnTo>
                <a:lnTo>
                  <a:pt x="218" y="818"/>
                </a:lnTo>
                <a:lnTo>
                  <a:pt x="161" y="655"/>
                </a:lnTo>
                <a:lnTo>
                  <a:pt x="54" y="435"/>
                </a:lnTo>
                <a:lnTo>
                  <a:pt x="36" y="283"/>
                </a:lnTo>
                <a:lnTo>
                  <a:pt x="0" y="0"/>
                </a:lnTo>
              </a:path>
            </a:pathLst>
          </a:custGeom>
          <a:noFill/>
          <a:ln w="0">
            <a:solidFill>
              <a:srgbClr val="000000"/>
            </a:solidFill>
            <a:round/>
            <a:headEnd/>
            <a:tailEnd/>
          </a:ln>
        </p:spPr>
        <p:txBody>
          <a:bodyPr/>
          <a:lstStyle/>
          <a:p>
            <a:endParaRPr lang="nb-NO"/>
          </a:p>
        </p:txBody>
      </p:sp>
      <p:sp>
        <p:nvSpPr>
          <p:cNvPr id="58388" name="Freeform 1044"/>
          <p:cNvSpPr>
            <a:spLocks/>
          </p:cNvSpPr>
          <p:nvPr/>
        </p:nvSpPr>
        <p:spPr bwMode="auto">
          <a:xfrm flipV="1">
            <a:off x="5511800" y="3902075"/>
            <a:ext cx="125413" cy="136525"/>
          </a:xfrm>
          <a:custGeom>
            <a:avLst/>
            <a:gdLst>
              <a:gd name="T0" fmla="*/ 974 w 974"/>
              <a:gd name="T1" fmla="*/ 1141 h 1141"/>
              <a:gd name="T2" fmla="*/ 755 w 974"/>
              <a:gd name="T3" fmla="*/ 978 h 1141"/>
              <a:gd name="T4" fmla="*/ 537 w 974"/>
              <a:gd name="T5" fmla="*/ 815 h 1141"/>
              <a:gd name="T6" fmla="*/ 380 w 974"/>
              <a:gd name="T7" fmla="*/ 652 h 1141"/>
              <a:gd name="T8" fmla="*/ 325 w 974"/>
              <a:gd name="T9" fmla="*/ 543 h 1141"/>
              <a:gd name="T10" fmla="*/ 111 w 974"/>
              <a:gd name="T11" fmla="*/ 380 h 1141"/>
              <a:gd name="T12" fmla="*/ 53 w 974"/>
              <a:gd name="T13" fmla="*/ 163 h 1141"/>
              <a:gd name="T14" fmla="*/ 0 w 974"/>
              <a:gd name="T15" fmla="*/ 0 h 1141"/>
              <a:gd name="T16" fmla="*/ 0 60000 65536"/>
              <a:gd name="T17" fmla="*/ 0 60000 65536"/>
              <a:gd name="T18" fmla="*/ 0 60000 65536"/>
              <a:gd name="T19" fmla="*/ 0 60000 65536"/>
              <a:gd name="T20" fmla="*/ 0 60000 65536"/>
              <a:gd name="T21" fmla="*/ 0 60000 65536"/>
              <a:gd name="T22" fmla="*/ 0 60000 65536"/>
              <a:gd name="T23" fmla="*/ 0 60000 65536"/>
              <a:gd name="T24" fmla="*/ 0 w 974"/>
              <a:gd name="T25" fmla="*/ 0 h 1141"/>
              <a:gd name="T26" fmla="*/ 974 w 974"/>
              <a:gd name="T27" fmla="*/ 1141 h 1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4" h="1141">
                <a:moveTo>
                  <a:pt x="974" y="1141"/>
                </a:moveTo>
                <a:lnTo>
                  <a:pt x="755" y="978"/>
                </a:lnTo>
                <a:lnTo>
                  <a:pt x="537" y="815"/>
                </a:lnTo>
                <a:lnTo>
                  <a:pt x="380" y="652"/>
                </a:lnTo>
                <a:lnTo>
                  <a:pt x="325" y="543"/>
                </a:lnTo>
                <a:lnTo>
                  <a:pt x="111" y="380"/>
                </a:lnTo>
                <a:lnTo>
                  <a:pt x="53" y="163"/>
                </a:lnTo>
                <a:lnTo>
                  <a:pt x="0" y="0"/>
                </a:lnTo>
              </a:path>
            </a:pathLst>
          </a:custGeom>
          <a:noFill/>
          <a:ln w="0">
            <a:solidFill>
              <a:srgbClr val="000000"/>
            </a:solidFill>
            <a:round/>
            <a:headEnd/>
            <a:tailEnd/>
          </a:ln>
        </p:spPr>
        <p:txBody>
          <a:bodyPr/>
          <a:lstStyle/>
          <a:p>
            <a:endParaRPr lang="nb-NO"/>
          </a:p>
        </p:txBody>
      </p:sp>
      <p:sp>
        <p:nvSpPr>
          <p:cNvPr id="58389" name="Freeform 1045"/>
          <p:cNvSpPr>
            <a:spLocks/>
          </p:cNvSpPr>
          <p:nvPr/>
        </p:nvSpPr>
        <p:spPr bwMode="auto">
          <a:xfrm rot="3790096" flipV="1">
            <a:off x="4454525" y="3551238"/>
            <a:ext cx="288925" cy="247650"/>
          </a:xfrm>
          <a:custGeom>
            <a:avLst/>
            <a:gdLst>
              <a:gd name="T0" fmla="*/ 108 w 2154"/>
              <a:gd name="T1" fmla="*/ 1521 h 2176"/>
              <a:gd name="T2" fmla="*/ 54 w 2154"/>
              <a:gd name="T3" fmla="*/ 1684 h 2176"/>
              <a:gd name="T4" fmla="*/ 54 w 2154"/>
              <a:gd name="T5" fmla="*/ 1847 h 2176"/>
              <a:gd name="T6" fmla="*/ 0 w 2154"/>
              <a:gd name="T7" fmla="*/ 1959 h 2176"/>
              <a:gd name="T8" fmla="*/ 0 w 2154"/>
              <a:gd name="T9" fmla="*/ 2068 h 2176"/>
              <a:gd name="T10" fmla="*/ 0 w 2154"/>
              <a:gd name="T11" fmla="*/ 2176 h 2176"/>
              <a:gd name="T12" fmla="*/ 269 w 2154"/>
              <a:gd name="T13" fmla="*/ 1959 h 2176"/>
              <a:gd name="T14" fmla="*/ 486 w 2154"/>
              <a:gd name="T15" fmla="*/ 1742 h 2176"/>
              <a:gd name="T16" fmla="*/ 647 w 2154"/>
              <a:gd name="T17" fmla="*/ 1633 h 2176"/>
              <a:gd name="T18" fmla="*/ 916 w 2154"/>
              <a:gd name="T19" fmla="*/ 1358 h 2176"/>
              <a:gd name="T20" fmla="*/ 969 w 2154"/>
              <a:gd name="T21" fmla="*/ 1249 h 2176"/>
              <a:gd name="T22" fmla="*/ 1080 w 2154"/>
              <a:gd name="T23" fmla="*/ 1144 h 2176"/>
              <a:gd name="T24" fmla="*/ 1130 w 2154"/>
              <a:gd name="T25" fmla="*/ 1032 h 2176"/>
              <a:gd name="T26" fmla="*/ 1238 w 2154"/>
              <a:gd name="T27" fmla="*/ 869 h 2176"/>
              <a:gd name="T28" fmla="*/ 1399 w 2154"/>
              <a:gd name="T29" fmla="*/ 652 h 2176"/>
              <a:gd name="T30" fmla="*/ 1510 w 2154"/>
              <a:gd name="T31" fmla="*/ 543 h 2176"/>
              <a:gd name="T32" fmla="*/ 1724 w 2154"/>
              <a:gd name="T33" fmla="*/ 380 h 2176"/>
              <a:gd name="T34" fmla="*/ 1829 w 2154"/>
              <a:gd name="T35" fmla="*/ 271 h 2176"/>
              <a:gd name="T36" fmla="*/ 2154 w 2154"/>
              <a:gd name="T37" fmla="*/ 0 h 21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54"/>
              <a:gd name="T58" fmla="*/ 0 h 2176"/>
              <a:gd name="T59" fmla="*/ 2154 w 2154"/>
              <a:gd name="T60" fmla="*/ 2176 h 21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54" h="2176">
                <a:moveTo>
                  <a:pt x="108" y="1521"/>
                </a:moveTo>
                <a:lnTo>
                  <a:pt x="54" y="1684"/>
                </a:lnTo>
                <a:lnTo>
                  <a:pt x="54" y="1847"/>
                </a:lnTo>
                <a:lnTo>
                  <a:pt x="0" y="1959"/>
                </a:lnTo>
                <a:lnTo>
                  <a:pt x="0" y="2068"/>
                </a:lnTo>
                <a:lnTo>
                  <a:pt x="0" y="2176"/>
                </a:lnTo>
                <a:lnTo>
                  <a:pt x="269" y="1959"/>
                </a:lnTo>
                <a:lnTo>
                  <a:pt x="486" y="1742"/>
                </a:lnTo>
                <a:lnTo>
                  <a:pt x="647" y="1633"/>
                </a:lnTo>
                <a:lnTo>
                  <a:pt x="916" y="1358"/>
                </a:lnTo>
                <a:lnTo>
                  <a:pt x="969" y="1249"/>
                </a:lnTo>
                <a:lnTo>
                  <a:pt x="1080" y="1144"/>
                </a:lnTo>
                <a:lnTo>
                  <a:pt x="1130" y="1032"/>
                </a:lnTo>
                <a:lnTo>
                  <a:pt x="1238" y="869"/>
                </a:lnTo>
                <a:lnTo>
                  <a:pt x="1399" y="652"/>
                </a:lnTo>
                <a:lnTo>
                  <a:pt x="1510" y="543"/>
                </a:lnTo>
                <a:lnTo>
                  <a:pt x="1724" y="380"/>
                </a:lnTo>
                <a:lnTo>
                  <a:pt x="1829" y="271"/>
                </a:lnTo>
                <a:lnTo>
                  <a:pt x="2154" y="0"/>
                </a:lnTo>
              </a:path>
            </a:pathLst>
          </a:custGeom>
          <a:noFill/>
          <a:ln w="0">
            <a:solidFill>
              <a:srgbClr val="000000"/>
            </a:solidFill>
            <a:round/>
            <a:headEnd/>
            <a:tailEnd/>
          </a:ln>
        </p:spPr>
        <p:txBody>
          <a:bodyPr/>
          <a:lstStyle/>
          <a:p>
            <a:endParaRPr lang="nb-NO"/>
          </a:p>
        </p:txBody>
      </p:sp>
      <p:sp>
        <p:nvSpPr>
          <p:cNvPr id="58390" name="Freeform 1046"/>
          <p:cNvSpPr>
            <a:spLocks/>
          </p:cNvSpPr>
          <p:nvPr/>
        </p:nvSpPr>
        <p:spPr bwMode="auto">
          <a:xfrm flipV="1">
            <a:off x="5346700" y="3819525"/>
            <a:ext cx="127000" cy="77788"/>
          </a:xfrm>
          <a:custGeom>
            <a:avLst/>
            <a:gdLst>
              <a:gd name="T0" fmla="*/ 0 w 966"/>
              <a:gd name="T1" fmla="*/ 652 h 652"/>
              <a:gd name="T2" fmla="*/ 265 w 966"/>
              <a:gd name="T3" fmla="*/ 601 h 652"/>
              <a:gd name="T4" fmla="*/ 533 w 966"/>
              <a:gd name="T5" fmla="*/ 489 h 652"/>
              <a:gd name="T6" fmla="*/ 641 w 966"/>
              <a:gd name="T7" fmla="*/ 326 h 652"/>
              <a:gd name="T8" fmla="*/ 805 w 966"/>
              <a:gd name="T9" fmla="*/ 217 h 652"/>
              <a:gd name="T10" fmla="*/ 966 w 966"/>
              <a:gd name="T11" fmla="*/ 0 h 652"/>
              <a:gd name="T12" fmla="*/ 0 60000 65536"/>
              <a:gd name="T13" fmla="*/ 0 60000 65536"/>
              <a:gd name="T14" fmla="*/ 0 60000 65536"/>
              <a:gd name="T15" fmla="*/ 0 60000 65536"/>
              <a:gd name="T16" fmla="*/ 0 60000 65536"/>
              <a:gd name="T17" fmla="*/ 0 60000 65536"/>
              <a:gd name="T18" fmla="*/ 0 w 966"/>
              <a:gd name="T19" fmla="*/ 0 h 652"/>
              <a:gd name="T20" fmla="*/ 966 w 96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966" h="652">
                <a:moveTo>
                  <a:pt x="0" y="652"/>
                </a:moveTo>
                <a:lnTo>
                  <a:pt x="265" y="601"/>
                </a:lnTo>
                <a:lnTo>
                  <a:pt x="533" y="489"/>
                </a:lnTo>
                <a:lnTo>
                  <a:pt x="641" y="326"/>
                </a:lnTo>
                <a:lnTo>
                  <a:pt x="805" y="217"/>
                </a:lnTo>
                <a:lnTo>
                  <a:pt x="966" y="0"/>
                </a:lnTo>
              </a:path>
            </a:pathLst>
          </a:custGeom>
          <a:noFill/>
          <a:ln w="0">
            <a:solidFill>
              <a:srgbClr val="000000"/>
            </a:solidFill>
            <a:round/>
            <a:headEnd/>
            <a:tailEnd/>
          </a:ln>
        </p:spPr>
        <p:txBody>
          <a:bodyPr/>
          <a:lstStyle/>
          <a:p>
            <a:endParaRPr lang="nb-NO"/>
          </a:p>
        </p:txBody>
      </p:sp>
      <p:sp>
        <p:nvSpPr>
          <p:cNvPr id="58391" name="Freeform 1047"/>
          <p:cNvSpPr>
            <a:spLocks/>
          </p:cNvSpPr>
          <p:nvPr/>
        </p:nvSpPr>
        <p:spPr bwMode="auto">
          <a:xfrm flipV="1">
            <a:off x="5632450" y="3843338"/>
            <a:ext cx="139700" cy="109537"/>
          </a:xfrm>
          <a:custGeom>
            <a:avLst/>
            <a:gdLst>
              <a:gd name="T0" fmla="*/ 0 w 1072"/>
              <a:gd name="T1" fmla="*/ 927 h 927"/>
              <a:gd name="T2" fmla="*/ 371 w 1072"/>
              <a:gd name="T3" fmla="*/ 819 h 927"/>
              <a:gd name="T4" fmla="*/ 536 w 1072"/>
              <a:gd name="T5" fmla="*/ 710 h 927"/>
              <a:gd name="T6" fmla="*/ 693 w 1072"/>
              <a:gd name="T7" fmla="*/ 601 h 927"/>
              <a:gd name="T8" fmla="*/ 803 w 1072"/>
              <a:gd name="T9" fmla="*/ 493 h 927"/>
              <a:gd name="T10" fmla="*/ 1072 w 1072"/>
              <a:gd name="T11" fmla="*/ 0 h 927"/>
              <a:gd name="T12" fmla="*/ 0 60000 65536"/>
              <a:gd name="T13" fmla="*/ 0 60000 65536"/>
              <a:gd name="T14" fmla="*/ 0 60000 65536"/>
              <a:gd name="T15" fmla="*/ 0 60000 65536"/>
              <a:gd name="T16" fmla="*/ 0 60000 65536"/>
              <a:gd name="T17" fmla="*/ 0 60000 65536"/>
              <a:gd name="T18" fmla="*/ 0 w 1072"/>
              <a:gd name="T19" fmla="*/ 0 h 927"/>
              <a:gd name="T20" fmla="*/ 1072 w 1072"/>
              <a:gd name="T21" fmla="*/ 927 h 927"/>
            </a:gdLst>
            <a:ahLst/>
            <a:cxnLst>
              <a:cxn ang="T12">
                <a:pos x="T0" y="T1"/>
              </a:cxn>
              <a:cxn ang="T13">
                <a:pos x="T2" y="T3"/>
              </a:cxn>
              <a:cxn ang="T14">
                <a:pos x="T4" y="T5"/>
              </a:cxn>
              <a:cxn ang="T15">
                <a:pos x="T6" y="T7"/>
              </a:cxn>
              <a:cxn ang="T16">
                <a:pos x="T8" y="T9"/>
              </a:cxn>
              <a:cxn ang="T17">
                <a:pos x="T10" y="T11"/>
              </a:cxn>
            </a:cxnLst>
            <a:rect l="T18" t="T19" r="T20" b="T21"/>
            <a:pathLst>
              <a:path w="1072" h="927">
                <a:moveTo>
                  <a:pt x="0" y="927"/>
                </a:moveTo>
                <a:lnTo>
                  <a:pt x="371" y="819"/>
                </a:lnTo>
                <a:lnTo>
                  <a:pt x="536" y="710"/>
                </a:lnTo>
                <a:lnTo>
                  <a:pt x="693" y="601"/>
                </a:lnTo>
                <a:lnTo>
                  <a:pt x="803" y="493"/>
                </a:lnTo>
                <a:lnTo>
                  <a:pt x="1072" y="0"/>
                </a:lnTo>
              </a:path>
            </a:pathLst>
          </a:custGeom>
          <a:noFill/>
          <a:ln w="0">
            <a:solidFill>
              <a:srgbClr val="000000"/>
            </a:solidFill>
            <a:round/>
            <a:headEnd/>
            <a:tailEnd/>
          </a:ln>
        </p:spPr>
        <p:txBody>
          <a:bodyPr/>
          <a:lstStyle/>
          <a:p>
            <a:endParaRPr lang="nb-NO"/>
          </a:p>
        </p:txBody>
      </p:sp>
      <p:sp>
        <p:nvSpPr>
          <p:cNvPr id="58392" name="Freeform 1048"/>
          <p:cNvSpPr>
            <a:spLocks/>
          </p:cNvSpPr>
          <p:nvPr/>
        </p:nvSpPr>
        <p:spPr bwMode="auto">
          <a:xfrm flipV="1">
            <a:off x="5605463" y="3556000"/>
            <a:ext cx="120650" cy="36513"/>
          </a:xfrm>
          <a:custGeom>
            <a:avLst/>
            <a:gdLst>
              <a:gd name="T0" fmla="*/ 0 w 933"/>
              <a:gd name="T1" fmla="*/ 325 h 325"/>
              <a:gd name="T2" fmla="*/ 351 w 933"/>
              <a:gd name="T3" fmla="*/ 296 h 325"/>
              <a:gd name="T4" fmla="*/ 623 w 933"/>
              <a:gd name="T5" fmla="*/ 243 h 325"/>
              <a:gd name="T6" fmla="*/ 812 w 933"/>
              <a:gd name="T7" fmla="*/ 116 h 325"/>
              <a:gd name="T8" fmla="*/ 933 w 933"/>
              <a:gd name="T9" fmla="*/ 0 h 325"/>
              <a:gd name="T10" fmla="*/ 0 60000 65536"/>
              <a:gd name="T11" fmla="*/ 0 60000 65536"/>
              <a:gd name="T12" fmla="*/ 0 60000 65536"/>
              <a:gd name="T13" fmla="*/ 0 60000 65536"/>
              <a:gd name="T14" fmla="*/ 0 60000 65536"/>
              <a:gd name="T15" fmla="*/ 0 w 933"/>
              <a:gd name="T16" fmla="*/ 0 h 325"/>
              <a:gd name="T17" fmla="*/ 933 w 933"/>
              <a:gd name="T18" fmla="*/ 325 h 325"/>
            </a:gdLst>
            <a:ahLst/>
            <a:cxnLst>
              <a:cxn ang="T10">
                <a:pos x="T0" y="T1"/>
              </a:cxn>
              <a:cxn ang="T11">
                <a:pos x="T2" y="T3"/>
              </a:cxn>
              <a:cxn ang="T12">
                <a:pos x="T4" y="T5"/>
              </a:cxn>
              <a:cxn ang="T13">
                <a:pos x="T6" y="T7"/>
              </a:cxn>
              <a:cxn ang="T14">
                <a:pos x="T8" y="T9"/>
              </a:cxn>
            </a:cxnLst>
            <a:rect l="T15" t="T16" r="T17" b="T18"/>
            <a:pathLst>
              <a:path w="933" h="325">
                <a:moveTo>
                  <a:pt x="0" y="325"/>
                </a:moveTo>
                <a:lnTo>
                  <a:pt x="351" y="296"/>
                </a:lnTo>
                <a:lnTo>
                  <a:pt x="623" y="243"/>
                </a:lnTo>
                <a:lnTo>
                  <a:pt x="812" y="116"/>
                </a:lnTo>
                <a:lnTo>
                  <a:pt x="933" y="0"/>
                </a:lnTo>
              </a:path>
            </a:pathLst>
          </a:custGeom>
          <a:noFill/>
          <a:ln w="0">
            <a:solidFill>
              <a:srgbClr val="000000"/>
            </a:solidFill>
            <a:round/>
            <a:headEnd/>
            <a:tailEnd/>
          </a:ln>
        </p:spPr>
        <p:txBody>
          <a:bodyPr/>
          <a:lstStyle/>
          <a:p>
            <a:endParaRPr lang="nb-NO"/>
          </a:p>
        </p:txBody>
      </p:sp>
      <p:sp>
        <p:nvSpPr>
          <p:cNvPr id="58393" name="Freeform 1049"/>
          <p:cNvSpPr>
            <a:spLocks/>
          </p:cNvSpPr>
          <p:nvPr/>
        </p:nvSpPr>
        <p:spPr bwMode="auto">
          <a:xfrm flipV="1">
            <a:off x="5237163" y="2990850"/>
            <a:ext cx="90487" cy="368300"/>
          </a:xfrm>
          <a:custGeom>
            <a:avLst/>
            <a:gdLst>
              <a:gd name="T0" fmla="*/ 0 w 697"/>
              <a:gd name="T1" fmla="*/ 3110 h 3110"/>
              <a:gd name="T2" fmla="*/ 0 w 697"/>
              <a:gd name="T3" fmla="*/ 2810 h 3110"/>
              <a:gd name="T4" fmla="*/ 53 w 697"/>
              <a:gd name="T5" fmla="*/ 2502 h 3110"/>
              <a:gd name="T6" fmla="*/ 111 w 697"/>
              <a:gd name="T7" fmla="*/ 2230 h 3110"/>
              <a:gd name="T8" fmla="*/ 239 w 697"/>
              <a:gd name="T9" fmla="*/ 1955 h 3110"/>
              <a:gd name="T10" fmla="*/ 239 w 697"/>
              <a:gd name="T11" fmla="*/ 1748 h 3110"/>
              <a:gd name="T12" fmla="*/ 214 w 697"/>
              <a:gd name="T13" fmla="*/ 1521 h 3110"/>
              <a:gd name="T14" fmla="*/ 239 w 697"/>
              <a:gd name="T15" fmla="*/ 1274 h 3110"/>
              <a:gd name="T16" fmla="*/ 371 w 697"/>
              <a:gd name="T17" fmla="*/ 981 h 3110"/>
              <a:gd name="T18" fmla="*/ 536 w 697"/>
              <a:gd name="T19" fmla="*/ 597 h 3110"/>
              <a:gd name="T20" fmla="*/ 644 w 697"/>
              <a:gd name="T21" fmla="*/ 322 h 3110"/>
              <a:gd name="T22" fmla="*/ 697 w 697"/>
              <a:gd name="T23" fmla="*/ 0 h 3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7"/>
              <a:gd name="T37" fmla="*/ 0 h 3110"/>
              <a:gd name="T38" fmla="*/ 697 w 697"/>
              <a:gd name="T39" fmla="*/ 3110 h 3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7" h="3110">
                <a:moveTo>
                  <a:pt x="0" y="3110"/>
                </a:moveTo>
                <a:lnTo>
                  <a:pt x="0" y="2810"/>
                </a:lnTo>
                <a:lnTo>
                  <a:pt x="53" y="2502"/>
                </a:lnTo>
                <a:lnTo>
                  <a:pt x="111" y="2230"/>
                </a:lnTo>
                <a:lnTo>
                  <a:pt x="239" y="1955"/>
                </a:lnTo>
                <a:lnTo>
                  <a:pt x="239" y="1748"/>
                </a:lnTo>
                <a:lnTo>
                  <a:pt x="214" y="1521"/>
                </a:lnTo>
                <a:lnTo>
                  <a:pt x="239" y="1274"/>
                </a:lnTo>
                <a:lnTo>
                  <a:pt x="371" y="981"/>
                </a:lnTo>
                <a:lnTo>
                  <a:pt x="536" y="597"/>
                </a:lnTo>
                <a:lnTo>
                  <a:pt x="644" y="322"/>
                </a:lnTo>
                <a:lnTo>
                  <a:pt x="697" y="0"/>
                </a:lnTo>
              </a:path>
            </a:pathLst>
          </a:custGeom>
          <a:noFill/>
          <a:ln w="0">
            <a:solidFill>
              <a:srgbClr val="000000"/>
            </a:solidFill>
            <a:round/>
            <a:headEnd/>
            <a:tailEnd/>
          </a:ln>
        </p:spPr>
        <p:txBody>
          <a:bodyPr/>
          <a:lstStyle/>
          <a:p>
            <a:endParaRPr lang="nb-NO"/>
          </a:p>
        </p:txBody>
      </p:sp>
      <p:sp>
        <p:nvSpPr>
          <p:cNvPr id="58394" name="Freeform 1050"/>
          <p:cNvSpPr>
            <a:spLocks/>
          </p:cNvSpPr>
          <p:nvPr/>
        </p:nvSpPr>
        <p:spPr bwMode="auto">
          <a:xfrm flipV="1">
            <a:off x="5357813" y="3092450"/>
            <a:ext cx="246062" cy="334963"/>
          </a:xfrm>
          <a:custGeom>
            <a:avLst/>
            <a:gdLst>
              <a:gd name="T0" fmla="*/ 0 w 1885"/>
              <a:gd name="T1" fmla="*/ 2828 h 2828"/>
              <a:gd name="T2" fmla="*/ 486 w 1885"/>
              <a:gd name="T3" fmla="*/ 1905 h 2828"/>
              <a:gd name="T4" fmla="*/ 590 w 1885"/>
              <a:gd name="T5" fmla="*/ 1579 h 2828"/>
              <a:gd name="T6" fmla="*/ 1022 w 1885"/>
              <a:gd name="T7" fmla="*/ 1144 h 2828"/>
              <a:gd name="T8" fmla="*/ 1505 w 1885"/>
              <a:gd name="T9" fmla="*/ 706 h 2828"/>
              <a:gd name="T10" fmla="*/ 1666 w 1885"/>
              <a:gd name="T11" fmla="*/ 434 h 2828"/>
              <a:gd name="T12" fmla="*/ 1885 w 1885"/>
              <a:gd name="T13" fmla="*/ 0 h 2828"/>
              <a:gd name="T14" fmla="*/ 0 60000 65536"/>
              <a:gd name="T15" fmla="*/ 0 60000 65536"/>
              <a:gd name="T16" fmla="*/ 0 60000 65536"/>
              <a:gd name="T17" fmla="*/ 0 60000 65536"/>
              <a:gd name="T18" fmla="*/ 0 60000 65536"/>
              <a:gd name="T19" fmla="*/ 0 60000 65536"/>
              <a:gd name="T20" fmla="*/ 0 60000 65536"/>
              <a:gd name="T21" fmla="*/ 0 w 1885"/>
              <a:gd name="T22" fmla="*/ 0 h 2828"/>
              <a:gd name="T23" fmla="*/ 1885 w 1885"/>
              <a:gd name="T24" fmla="*/ 2828 h 28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5" h="2828">
                <a:moveTo>
                  <a:pt x="0" y="2828"/>
                </a:moveTo>
                <a:lnTo>
                  <a:pt x="486" y="1905"/>
                </a:lnTo>
                <a:lnTo>
                  <a:pt x="590" y="1579"/>
                </a:lnTo>
                <a:lnTo>
                  <a:pt x="1022" y="1144"/>
                </a:lnTo>
                <a:lnTo>
                  <a:pt x="1505" y="706"/>
                </a:lnTo>
                <a:lnTo>
                  <a:pt x="1666" y="434"/>
                </a:lnTo>
                <a:lnTo>
                  <a:pt x="1885" y="0"/>
                </a:lnTo>
              </a:path>
            </a:pathLst>
          </a:custGeom>
          <a:noFill/>
          <a:ln w="0">
            <a:solidFill>
              <a:srgbClr val="000000"/>
            </a:solidFill>
            <a:round/>
            <a:headEnd/>
            <a:tailEnd/>
          </a:ln>
        </p:spPr>
        <p:txBody>
          <a:bodyPr/>
          <a:lstStyle/>
          <a:p>
            <a:endParaRPr lang="nb-NO"/>
          </a:p>
        </p:txBody>
      </p:sp>
      <p:sp>
        <p:nvSpPr>
          <p:cNvPr id="58395" name="Freeform 1051"/>
          <p:cNvSpPr>
            <a:spLocks/>
          </p:cNvSpPr>
          <p:nvPr/>
        </p:nvSpPr>
        <p:spPr bwMode="auto">
          <a:xfrm flipV="1">
            <a:off x="5410200" y="3063875"/>
            <a:ext cx="111125" cy="63500"/>
          </a:xfrm>
          <a:custGeom>
            <a:avLst/>
            <a:gdLst>
              <a:gd name="T0" fmla="*/ 0 w 858"/>
              <a:gd name="T1" fmla="*/ 543 h 543"/>
              <a:gd name="T2" fmla="*/ 482 w 858"/>
              <a:gd name="T3" fmla="*/ 323 h 543"/>
              <a:gd name="T4" fmla="*/ 589 w 858"/>
              <a:gd name="T5" fmla="*/ 272 h 543"/>
              <a:gd name="T6" fmla="*/ 643 w 858"/>
              <a:gd name="T7" fmla="*/ 214 h 543"/>
              <a:gd name="T8" fmla="*/ 858 w 858"/>
              <a:gd name="T9" fmla="*/ 0 h 543"/>
              <a:gd name="T10" fmla="*/ 0 60000 65536"/>
              <a:gd name="T11" fmla="*/ 0 60000 65536"/>
              <a:gd name="T12" fmla="*/ 0 60000 65536"/>
              <a:gd name="T13" fmla="*/ 0 60000 65536"/>
              <a:gd name="T14" fmla="*/ 0 60000 65536"/>
              <a:gd name="T15" fmla="*/ 0 w 858"/>
              <a:gd name="T16" fmla="*/ 0 h 543"/>
              <a:gd name="T17" fmla="*/ 858 w 858"/>
              <a:gd name="T18" fmla="*/ 543 h 543"/>
            </a:gdLst>
            <a:ahLst/>
            <a:cxnLst>
              <a:cxn ang="T10">
                <a:pos x="T0" y="T1"/>
              </a:cxn>
              <a:cxn ang="T11">
                <a:pos x="T2" y="T3"/>
              </a:cxn>
              <a:cxn ang="T12">
                <a:pos x="T4" y="T5"/>
              </a:cxn>
              <a:cxn ang="T13">
                <a:pos x="T6" y="T7"/>
              </a:cxn>
              <a:cxn ang="T14">
                <a:pos x="T8" y="T9"/>
              </a:cxn>
            </a:cxnLst>
            <a:rect l="T15" t="T16" r="T17" b="T18"/>
            <a:pathLst>
              <a:path w="858" h="543">
                <a:moveTo>
                  <a:pt x="0" y="543"/>
                </a:moveTo>
                <a:lnTo>
                  <a:pt x="482" y="323"/>
                </a:lnTo>
                <a:lnTo>
                  <a:pt x="589" y="272"/>
                </a:lnTo>
                <a:lnTo>
                  <a:pt x="643" y="214"/>
                </a:lnTo>
                <a:lnTo>
                  <a:pt x="858" y="0"/>
                </a:lnTo>
              </a:path>
            </a:pathLst>
          </a:custGeom>
          <a:noFill/>
          <a:ln w="0">
            <a:solidFill>
              <a:srgbClr val="000000"/>
            </a:solidFill>
            <a:round/>
            <a:headEnd/>
            <a:tailEnd/>
          </a:ln>
        </p:spPr>
        <p:txBody>
          <a:bodyPr/>
          <a:lstStyle/>
          <a:p>
            <a:endParaRPr lang="nb-NO"/>
          </a:p>
        </p:txBody>
      </p:sp>
      <p:sp>
        <p:nvSpPr>
          <p:cNvPr id="58396" name="Freeform 1052"/>
          <p:cNvSpPr>
            <a:spLocks/>
          </p:cNvSpPr>
          <p:nvPr/>
        </p:nvSpPr>
        <p:spPr bwMode="auto">
          <a:xfrm>
            <a:off x="3078163" y="2776538"/>
            <a:ext cx="2624137" cy="1331912"/>
          </a:xfrm>
          <a:custGeom>
            <a:avLst/>
            <a:gdLst>
              <a:gd name="T0" fmla="*/ 1097 w 1829"/>
              <a:gd name="T1" fmla="*/ 183 h 1182"/>
              <a:gd name="T2" fmla="*/ 916 w 1829"/>
              <a:gd name="T3" fmla="*/ 236 h 1182"/>
              <a:gd name="T4" fmla="*/ 683 w 1829"/>
              <a:gd name="T5" fmla="*/ 348 h 1182"/>
              <a:gd name="T6" fmla="*/ 723 w 1829"/>
              <a:gd name="T7" fmla="*/ 350 h 1182"/>
              <a:gd name="T8" fmla="*/ 849 w 1829"/>
              <a:gd name="T9" fmla="*/ 291 h 1182"/>
              <a:gd name="T10" fmla="*/ 809 w 1829"/>
              <a:gd name="T11" fmla="*/ 388 h 1182"/>
              <a:gd name="T12" fmla="*/ 761 w 1829"/>
              <a:gd name="T13" fmla="*/ 492 h 1182"/>
              <a:gd name="T14" fmla="*/ 695 w 1829"/>
              <a:gd name="T15" fmla="*/ 607 h 1182"/>
              <a:gd name="T16" fmla="*/ 695 w 1829"/>
              <a:gd name="T17" fmla="*/ 654 h 1182"/>
              <a:gd name="T18" fmla="*/ 773 w 1829"/>
              <a:gd name="T19" fmla="*/ 537 h 1182"/>
              <a:gd name="T20" fmla="*/ 840 w 1829"/>
              <a:gd name="T21" fmla="*/ 405 h 1182"/>
              <a:gd name="T22" fmla="*/ 934 w 1829"/>
              <a:gd name="T23" fmla="*/ 520 h 1182"/>
              <a:gd name="T24" fmla="*/ 958 w 1829"/>
              <a:gd name="T25" fmla="*/ 641 h 1182"/>
              <a:gd name="T26" fmla="*/ 972 w 1829"/>
              <a:gd name="T27" fmla="*/ 635 h 1182"/>
              <a:gd name="T28" fmla="*/ 989 w 1829"/>
              <a:gd name="T29" fmla="*/ 605 h 1182"/>
              <a:gd name="T30" fmla="*/ 913 w 1829"/>
              <a:gd name="T31" fmla="*/ 475 h 1182"/>
              <a:gd name="T32" fmla="*/ 861 w 1829"/>
              <a:gd name="T33" fmla="*/ 366 h 1182"/>
              <a:gd name="T34" fmla="*/ 932 w 1829"/>
              <a:gd name="T35" fmla="*/ 251 h 1182"/>
              <a:gd name="T36" fmla="*/ 1073 w 1829"/>
              <a:gd name="T37" fmla="*/ 208 h 1182"/>
              <a:gd name="T38" fmla="*/ 1184 w 1829"/>
              <a:gd name="T39" fmla="*/ 189 h 1182"/>
              <a:gd name="T40" fmla="*/ 1257 w 1829"/>
              <a:gd name="T41" fmla="*/ 303 h 1182"/>
              <a:gd name="T42" fmla="*/ 1319 w 1829"/>
              <a:gd name="T43" fmla="*/ 416 h 1182"/>
              <a:gd name="T44" fmla="*/ 1238 w 1829"/>
              <a:gd name="T45" fmla="*/ 554 h 1182"/>
              <a:gd name="T46" fmla="*/ 1056 w 1829"/>
              <a:gd name="T47" fmla="*/ 640 h 1182"/>
              <a:gd name="T48" fmla="*/ 887 w 1829"/>
              <a:gd name="T49" fmla="*/ 743 h 1182"/>
              <a:gd name="T50" fmla="*/ 8 w 1829"/>
              <a:gd name="T51" fmla="*/ 737 h 1182"/>
              <a:gd name="T52" fmla="*/ 609 w 1829"/>
              <a:gd name="T53" fmla="*/ 780 h 1182"/>
              <a:gd name="T54" fmla="*/ 1034 w 1829"/>
              <a:gd name="T55" fmla="*/ 682 h 1182"/>
              <a:gd name="T56" fmla="*/ 1180 w 1829"/>
              <a:gd name="T57" fmla="*/ 604 h 1182"/>
              <a:gd name="T58" fmla="*/ 1289 w 1829"/>
              <a:gd name="T59" fmla="*/ 548 h 1182"/>
              <a:gd name="T60" fmla="*/ 1340 w 1829"/>
              <a:gd name="T61" fmla="*/ 554 h 1182"/>
              <a:gd name="T62" fmla="*/ 1271 w 1829"/>
              <a:gd name="T63" fmla="*/ 753 h 1182"/>
              <a:gd name="T64" fmla="*/ 1260 w 1829"/>
              <a:gd name="T65" fmla="*/ 1057 h 1182"/>
              <a:gd name="T66" fmla="*/ 1330 w 1829"/>
              <a:gd name="T67" fmla="*/ 1148 h 1182"/>
              <a:gd name="T68" fmla="*/ 1270 w 1829"/>
              <a:gd name="T69" fmla="*/ 954 h 1182"/>
              <a:gd name="T70" fmla="*/ 1288 w 1829"/>
              <a:gd name="T71" fmla="*/ 793 h 1182"/>
              <a:gd name="T72" fmla="*/ 1340 w 1829"/>
              <a:gd name="T73" fmla="*/ 623 h 1182"/>
              <a:gd name="T74" fmla="*/ 1357 w 1829"/>
              <a:gd name="T75" fmla="*/ 480 h 1182"/>
              <a:gd name="T76" fmla="*/ 1315 w 1829"/>
              <a:gd name="T77" fmla="*/ 320 h 1182"/>
              <a:gd name="T78" fmla="*/ 1226 w 1829"/>
              <a:gd name="T79" fmla="*/ 194 h 1182"/>
              <a:gd name="T80" fmla="*/ 1309 w 1829"/>
              <a:gd name="T81" fmla="*/ 198 h 1182"/>
              <a:gd name="T82" fmla="*/ 1377 w 1829"/>
              <a:gd name="T83" fmla="*/ 289 h 1182"/>
              <a:gd name="T84" fmla="*/ 1462 w 1829"/>
              <a:gd name="T85" fmla="*/ 400 h 1182"/>
              <a:gd name="T86" fmla="*/ 1532 w 1829"/>
              <a:gd name="T87" fmla="*/ 605 h 1182"/>
              <a:gd name="T88" fmla="*/ 1596 w 1829"/>
              <a:gd name="T89" fmla="*/ 825 h 1182"/>
              <a:gd name="T90" fmla="*/ 1551 w 1829"/>
              <a:gd name="T91" fmla="*/ 937 h 1182"/>
              <a:gd name="T92" fmla="*/ 1611 w 1829"/>
              <a:gd name="T93" fmla="*/ 825 h 1182"/>
              <a:gd name="T94" fmla="*/ 1683 w 1829"/>
              <a:gd name="T95" fmla="*/ 832 h 1182"/>
              <a:gd name="T96" fmla="*/ 1770 w 1829"/>
              <a:gd name="T97" fmla="*/ 947 h 1182"/>
              <a:gd name="T98" fmla="*/ 1819 w 1829"/>
              <a:gd name="T99" fmla="*/ 1109 h 1182"/>
              <a:gd name="T100" fmla="*/ 1808 w 1829"/>
              <a:gd name="T101" fmla="*/ 1044 h 1182"/>
              <a:gd name="T102" fmla="*/ 1756 w 1829"/>
              <a:gd name="T103" fmla="*/ 887 h 1182"/>
              <a:gd name="T104" fmla="*/ 1603 w 1829"/>
              <a:gd name="T105" fmla="*/ 716 h 1182"/>
              <a:gd name="T106" fmla="*/ 1527 w 1829"/>
              <a:gd name="T107" fmla="*/ 518 h 1182"/>
              <a:gd name="T108" fmla="*/ 1455 w 1829"/>
              <a:gd name="T109" fmla="*/ 348 h 1182"/>
              <a:gd name="T110" fmla="*/ 1381 w 1829"/>
              <a:gd name="T111" fmla="*/ 239 h 1182"/>
              <a:gd name="T112" fmla="*/ 1487 w 1829"/>
              <a:gd name="T113" fmla="*/ 189 h 1182"/>
              <a:gd name="T114" fmla="*/ 1589 w 1829"/>
              <a:gd name="T115" fmla="*/ 280 h 1182"/>
              <a:gd name="T116" fmla="*/ 1746 w 1829"/>
              <a:gd name="T117" fmla="*/ 304 h 1182"/>
              <a:gd name="T118" fmla="*/ 1759 w 1829"/>
              <a:gd name="T119" fmla="*/ 257 h 1182"/>
              <a:gd name="T120" fmla="*/ 1579 w 1829"/>
              <a:gd name="T121" fmla="*/ 217 h 1182"/>
              <a:gd name="T122" fmla="*/ 1444 w 1829"/>
              <a:gd name="T123" fmla="*/ 173 h 1182"/>
              <a:gd name="T124" fmla="*/ 1264 w 1829"/>
              <a:gd name="T125" fmla="*/ 120 h 1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29"/>
              <a:gd name="T190" fmla="*/ 0 h 1182"/>
              <a:gd name="T191" fmla="*/ 1829 w 1829"/>
              <a:gd name="T192" fmla="*/ 1182 h 1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29" h="1182">
                <a:moveTo>
                  <a:pt x="1178" y="1"/>
                </a:moveTo>
                <a:lnTo>
                  <a:pt x="1178" y="26"/>
                </a:lnTo>
                <a:lnTo>
                  <a:pt x="1177" y="50"/>
                </a:lnTo>
                <a:lnTo>
                  <a:pt x="1180" y="64"/>
                </a:lnTo>
                <a:lnTo>
                  <a:pt x="1178" y="82"/>
                </a:lnTo>
                <a:lnTo>
                  <a:pt x="1167" y="114"/>
                </a:lnTo>
                <a:lnTo>
                  <a:pt x="1156" y="142"/>
                </a:lnTo>
                <a:lnTo>
                  <a:pt x="1128" y="170"/>
                </a:lnTo>
                <a:lnTo>
                  <a:pt x="1097" y="183"/>
                </a:lnTo>
                <a:lnTo>
                  <a:pt x="1080" y="189"/>
                </a:lnTo>
                <a:lnTo>
                  <a:pt x="1059" y="192"/>
                </a:lnTo>
                <a:lnTo>
                  <a:pt x="1034" y="194"/>
                </a:lnTo>
                <a:lnTo>
                  <a:pt x="1003" y="198"/>
                </a:lnTo>
                <a:lnTo>
                  <a:pt x="976" y="204"/>
                </a:lnTo>
                <a:lnTo>
                  <a:pt x="951" y="208"/>
                </a:lnTo>
                <a:lnTo>
                  <a:pt x="945" y="214"/>
                </a:lnTo>
                <a:lnTo>
                  <a:pt x="927" y="227"/>
                </a:lnTo>
                <a:lnTo>
                  <a:pt x="916" y="236"/>
                </a:lnTo>
                <a:lnTo>
                  <a:pt x="902" y="248"/>
                </a:lnTo>
                <a:lnTo>
                  <a:pt x="889" y="260"/>
                </a:lnTo>
                <a:lnTo>
                  <a:pt x="882" y="270"/>
                </a:lnTo>
                <a:lnTo>
                  <a:pt x="862" y="274"/>
                </a:lnTo>
                <a:lnTo>
                  <a:pt x="785" y="297"/>
                </a:lnTo>
                <a:lnTo>
                  <a:pt x="753" y="320"/>
                </a:lnTo>
                <a:lnTo>
                  <a:pt x="728" y="337"/>
                </a:lnTo>
                <a:lnTo>
                  <a:pt x="715" y="343"/>
                </a:lnTo>
                <a:lnTo>
                  <a:pt x="683" y="348"/>
                </a:lnTo>
                <a:lnTo>
                  <a:pt x="644" y="354"/>
                </a:lnTo>
                <a:lnTo>
                  <a:pt x="607" y="365"/>
                </a:lnTo>
                <a:lnTo>
                  <a:pt x="588" y="382"/>
                </a:lnTo>
                <a:lnTo>
                  <a:pt x="577" y="394"/>
                </a:lnTo>
                <a:lnTo>
                  <a:pt x="613" y="371"/>
                </a:lnTo>
                <a:lnTo>
                  <a:pt x="664" y="360"/>
                </a:lnTo>
                <a:lnTo>
                  <a:pt x="683" y="354"/>
                </a:lnTo>
                <a:lnTo>
                  <a:pt x="702" y="354"/>
                </a:lnTo>
                <a:lnTo>
                  <a:pt x="723" y="350"/>
                </a:lnTo>
                <a:lnTo>
                  <a:pt x="729" y="345"/>
                </a:lnTo>
                <a:lnTo>
                  <a:pt x="747" y="341"/>
                </a:lnTo>
                <a:lnTo>
                  <a:pt x="771" y="320"/>
                </a:lnTo>
                <a:lnTo>
                  <a:pt x="781" y="313"/>
                </a:lnTo>
                <a:lnTo>
                  <a:pt x="792" y="309"/>
                </a:lnTo>
                <a:lnTo>
                  <a:pt x="798" y="303"/>
                </a:lnTo>
                <a:lnTo>
                  <a:pt x="817" y="297"/>
                </a:lnTo>
                <a:lnTo>
                  <a:pt x="830" y="295"/>
                </a:lnTo>
                <a:lnTo>
                  <a:pt x="849" y="291"/>
                </a:lnTo>
                <a:lnTo>
                  <a:pt x="861" y="289"/>
                </a:lnTo>
                <a:lnTo>
                  <a:pt x="868" y="289"/>
                </a:lnTo>
                <a:lnTo>
                  <a:pt x="875" y="295"/>
                </a:lnTo>
                <a:lnTo>
                  <a:pt x="875" y="307"/>
                </a:lnTo>
                <a:lnTo>
                  <a:pt x="865" y="326"/>
                </a:lnTo>
                <a:lnTo>
                  <a:pt x="854" y="338"/>
                </a:lnTo>
                <a:lnTo>
                  <a:pt x="844" y="350"/>
                </a:lnTo>
                <a:lnTo>
                  <a:pt x="826" y="369"/>
                </a:lnTo>
                <a:lnTo>
                  <a:pt x="809" y="388"/>
                </a:lnTo>
                <a:lnTo>
                  <a:pt x="802" y="394"/>
                </a:lnTo>
                <a:lnTo>
                  <a:pt x="792" y="411"/>
                </a:lnTo>
                <a:lnTo>
                  <a:pt x="781" y="433"/>
                </a:lnTo>
                <a:lnTo>
                  <a:pt x="775" y="464"/>
                </a:lnTo>
                <a:lnTo>
                  <a:pt x="773" y="474"/>
                </a:lnTo>
                <a:lnTo>
                  <a:pt x="766" y="480"/>
                </a:lnTo>
                <a:lnTo>
                  <a:pt x="761" y="485"/>
                </a:lnTo>
                <a:lnTo>
                  <a:pt x="747" y="492"/>
                </a:lnTo>
                <a:lnTo>
                  <a:pt x="761" y="492"/>
                </a:lnTo>
                <a:lnTo>
                  <a:pt x="768" y="498"/>
                </a:lnTo>
                <a:lnTo>
                  <a:pt x="768" y="514"/>
                </a:lnTo>
                <a:lnTo>
                  <a:pt x="765" y="532"/>
                </a:lnTo>
                <a:lnTo>
                  <a:pt x="760" y="548"/>
                </a:lnTo>
                <a:lnTo>
                  <a:pt x="753" y="566"/>
                </a:lnTo>
                <a:lnTo>
                  <a:pt x="741" y="577"/>
                </a:lnTo>
                <a:lnTo>
                  <a:pt x="726" y="588"/>
                </a:lnTo>
                <a:lnTo>
                  <a:pt x="709" y="598"/>
                </a:lnTo>
                <a:lnTo>
                  <a:pt x="695" y="607"/>
                </a:lnTo>
                <a:lnTo>
                  <a:pt x="692" y="616"/>
                </a:lnTo>
                <a:lnTo>
                  <a:pt x="689" y="634"/>
                </a:lnTo>
                <a:lnTo>
                  <a:pt x="689" y="651"/>
                </a:lnTo>
                <a:lnTo>
                  <a:pt x="684" y="654"/>
                </a:lnTo>
                <a:lnTo>
                  <a:pt x="677" y="657"/>
                </a:lnTo>
                <a:lnTo>
                  <a:pt x="688" y="660"/>
                </a:lnTo>
                <a:lnTo>
                  <a:pt x="681" y="675"/>
                </a:lnTo>
                <a:lnTo>
                  <a:pt x="692" y="663"/>
                </a:lnTo>
                <a:lnTo>
                  <a:pt x="695" y="654"/>
                </a:lnTo>
                <a:lnTo>
                  <a:pt x="699" y="645"/>
                </a:lnTo>
                <a:lnTo>
                  <a:pt x="699" y="635"/>
                </a:lnTo>
                <a:lnTo>
                  <a:pt x="699" y="629"/>
                </a:lnTo>
                <a:lnTo>
                  <a:pt x="705" y="616"/>
                </a:lnTo>
                <a:lnTo>
                  <a:pt x="719" y="607"/>
                </a:lnTo>
                <a:lnTo>
                  <a:pt x="737" y="594"/>
                </a:lnTo>
                <a:lnTo>
                  <a:pt x="757" y="576"/>
                </a:lnTo>
                <a:lnTo>
                  <a:pt x="766" y="554"/>
                </a:lnTo>
                <a:lnTo>
                  <a:pt x="773" y="537"/>
                </a:lnTo>
                <a:lnTo>
                  <a:pt x="775" y="520"/>
                </a:lnTo>
                <a:lnTo>
                  <a:pt x="779" y="497"/>
                </a:lnTo>
                <a:lnTo>
                  <a:pt x="785" y="468"/>
                </a:lnTo>
                <a:lnTo>
                  <a:pt x="792" y="440"/>
                </a:lnTo>
                <a:lnTo>
                  <a:pt x="804" y="411"/>
                </a:lnTo>
                <a:lnTo>
                  <a:pt x="810" y="405"/>
                </a:lnTo>
                <a:lnTo>
                  <a:pt x="817" y="400"/>
                </a:lnTo>
                <a:lnTo>
                  <a:pt x="829" y="400"/>
                </a:lnTo>
                <a:lnTo>
                  <a:pt x="840" y="405"/>
                </a:lnTo>
                <a:lnTo>
                  <a:pt x="848" y="417"/>
                </a:lnTo>
                <a:lnTo>
                  <a:pt x="865" y="439"/>
                </a:lnTo>
                <a:lnTo>
                  <a:pt x="878" y="458"/>
                </a:lnTo>
                <a:lnTo>
                  <a:pt x="887" y="468"/>
                </a:lnTo>
                <a:lnTo>
                  <a:pt x="894" y="480"/>
                </a:lnTo>
                <a:lnTo>
                  <a:pt x="889" y="485"/>
                </a:lnTo>
                <a:lnTo>
                  <a:pt x="892" y="492"/>
                </a:lnTo>
                <a:lnTo>
                  <a:pt x="906" y="489"/>
                </a:lnTo>
                <a:lnTo>
                  <a:pt x="934" y="520"/>
                </a:lnTo>
                <a:lnTo>
                  <a:pt x="948" y="532"/>
                </a:lnTo>
                <a:lnTo>
                  <a:pt x="955" y="536"/>
                </a:lnTo>
                <a:lnTo>
                  <a:pt x="962" y="548"/>
                </a:lnTo>
                <a:lnTo>
                  <a:pt x="969" y="560"/>
                </a:lnTo>
                <a:lnTo>
                  <a:pt x="972" y="573"/>
                </a:lnTo>
                <a:lnTo>
                  <a:pt x="972" y="582"/>
                </a:lnTo>
                <a:lnTo>
                  <a:pt x="972" y="594"/>
                </a:lnTo>
                <a:lnTo>
                  <a:pt x="969" y="610"/>
                </a:lnTo>
                <a:lnTo>
                  <a:pt x="958" y="641"/>
                </a:lnTo>
                <a:lnTo>
                  <a:pt x="955" y="669"/>
                </a:lnTo>
                <a:lnTo>
                  <a:pt x="955" y="685"/>
                </a:lnTo>
                <a:lnTo>
                  <a:pt x="945" y="710"/>
                </a:lnTo>
                <a:lnTo>
                  <a:pt x="951" y="710"/>
                </a:lnTo>
                <a:lnTo>
                  <a:pt x="958" y="703"/>
                </a:lnTo>
                <a:lnTo>
                  <a:pt x="962" y="675"/>
                </a:lnTo>
                <a:lnTo>
                  <a:pt x="962" y="657"/>
                </a:lnTo>
                <a:lnTo>
                  <a:pt x="965" y="645"/>
                </a:lnTo>
                <a:lnTo>
                  <a:pt x="972" y="635"/>
                </a:lnTo>
                <a:lnTo>
                  <a:pt x="979" y="632"/>
                </a:lnTo>
                <a:lnTo>
                  <a:pt x="989" y="641"/>
                </a:lnTo>
                <a:lnTo>
                  <a:pt x="1003" y="663"/>
                </a:lnTo>
                <a:lnTo>
                  <a:pt x="1011" y="679"/>
                </a:lnTo>
                <a:lnTo>
                  <a:pt x="1021" y="669"/>
                </a:lnTo>
                <a:lnTo>
                  <a:pt x="1015" y="651"/>
                </a:lnTo>
                <a:lnTo>
                  <a:pt x="1003" y="638"/>
                </a:lnTo>
                <a:lnTo>
                  <a:pt x="993" y="616"/>
                </a:lnTo>
                <a:lnTo>
                  <a:pt x="989" y="605"/>
                </a:lnTo>
                <a:lnTo>
                  <a:pt x="989" y="590"/>
                </a:lnTo>
                <a:lnTo>
                  <a:pt x="986" y="577"/>
                </a:lnTo>
                <a:lnTo>
                  <a:pt x="983" y="565"/>
                </a:lnTo>
                <a:lnTo>
                  <a:pt x="983" y="553"/>
                </a:lnTo>
                <a:lnTo>
                  <a:pt x="976" y="537"/>
                </a:lnTo>
                <a:lnTo>
                  <a:pt x="962" y="525"/>
                </a:lnTo>
                <a:lnTo>
                  <a:pt x="955" y="515"/>
                </a:lnTo>
                <a:lnTo>
                  <a:pt x="941" y="502"/>
                </a:lnTo>
                <a:lnTo>
                  <a:pt x="913" y="475"/>
                </a:lnTo>
                <a:lnTo>
                  <a:pt x="899" y="458"/>
                </a:lnTo>
                <a:lnTo>
                  <a:pt x="889" y="445"/>
                </a:lnTo>
                <a:lnTo>
                  <a:pt x="878" y="433"/>
                </a:lnTo>
                <a:lnTo>
                  <a:pt x="875" y="424"/>
                </a:lnTo>
                <a:lnTo>
                  <a:pt x="872" y="417"/>
                </a:lnTo>
                <a:lnTo>
                  <a:pt x="865" y="408"/>
                </a:lnTo>
                <a:lnTo>
                  <a:pt x="861" y="397"/>
                </a:lnTo>
                <a:lnTo>
                  <a:pt x="858" y="379"/>
                </a:lnTo>
                <a:lnTo>
                  <a:pt x="861" y="366"/>
                </a:lnTo>
                <a:lnTo>
                  <a:pt x="865" y="360"/>
                </a:lnTo>
                <a:lnTo>
                  <a:pt x="875" y="348"/>
                </a:lnTo>
                <a:lnTo>
                  <a:pt x="887" y="326"/>
                </a:lnTo>
                <a:lnTo>
                  <a:pt x="900" y="309"/>
                </a:lnTo>
                <a:lnTo>
                  <a:pt x="907" y="297"/>
                </a:lnTo>
                <a:lnTo>
                  <a:pt x="910" y="285"/>
                </a:lnTo>
                <a:lnTo>
                  <a:pt x="913" y="274"/>
                </a:lnTo>
                <a:lnTo>
                  <a:pt x="919" y="263"/>
                </a:lnTo>
                <a:lnTo>
                  <a:pt x="932" y="251"/>
                </a:lnTo>
                <a:lnTo>
                  <a:pt x="945" y="240"/>
                </a:lnTo>
                <a:lnTo>
                  <a:pt x="951" y="236"/>
                </a:lnTo>
                <a:lnTo>
                  <a:pt x="969" y="227"/>
                </a:lnTo>
                <a:lnTo>
                  <a:pt x="983" y="220"/>
                </a:lnTo>
                <a:lnTo>
                  <a:pt x="1002" y="217"/>
                </a:lnTo>
                <a:lnTo>
                  <a:pt x="1021" y="214"/>
                </a:lnTo>
                <a:lnTo>
                  <a:pt x="1034" y="211"/>
                </a:lnTo>
                <a:lnTo>
                  <a:pt x="1053" y="211"/>
                </a:lnTo>
                <a:lnTo>
                  <a:pt x="1073" y="208"/>
                </a:lnTo>
                <a:lnTo>
                  <a:pt x="1087" y="204"/>
                </a:lnTo>
                <a:lnTo>
                  <a:pt x="1104" y="200"/>
                </a:lnTo>
                <a:lnTo>
                  <a:pt x="1117" y="194"/>
                </a:lnTo>
                <a:lnTo>
                  <a:pt x="1136" y="189"/>
                </a:lnTo>
                <a:lnTo>
                  <a:pt x="1156" y="180"/>
                </a:lnTo>
                <a:lnTo>
                  <a:pt x="1167" y="173"/>
                </a:lnTo>
                <a:lnTo>
                  <a:pt x="1180" y="158"/>
                </a:lnTo>
                <a:lnTo>
                  <a:pt x="1181" y="171"/>
                </a:lnTo>
                <a:lnTo>
                  <a:pt x="1184" y="189"/>
                </a:lnTo>
                <a:lnTo>
                  <a:pt x="1187" y="204"/>
                </a:lnTo>
                <a:lnTo>
                  <a:pt x="1194" y="223"/>
                </a:lnTo>
                <a:lnTo>
                  <a:pt x="1194" y="236"/>
                </a:lnTo>
                <a:lnTo>
                  <a:pt x="1205" y="239"/>
                </a:lnTo>
                <a:lnTo>
                  <a:pt x="1219" y="251"/>
                </a:lnTo>
                <a:lnTo>
                  <a:pt x="1229" y="270"/>
                </a:lnTo>
                <a:lnTo>
                  <a:pt x="1239" y="282"/>
                </a:lnTo>
                <a:lnTo>
                  <a:pt x="1246" y="289"/>
                </a:lnTo>
                <a:lnTo>
                  <a:pt x="1257" y="303"/>
                </a:lnTo>
                <a:lnTo>
                  <a:pt x="1264" y="317"/>
                </a:lnTo>
                <a:lnTo>
                  <a:pt x="1270" y="326"/>
                </a:lnTo>
                <a:lnTo>
                  <a:pt x="1281" y="338"/>
                </a:lnTo>
                <a:lnTo>
                  <a:pt x="1277" y="350"/>
                </a:lnTo>
                <a:lnTo>
                  <a:pt x="1285" y="345"/>
                </a:lnTo>
                <a:lnTo>
                  <a:pt x="1291" y="350"/>
                </a:lnTo>
                <a:lnTo>
                  <a:pt x="1305" y="366"/>
                </a:lnTo>
                <a:lnTo>
                  <a:pt x="1312" y="379"/>
                </a:lnTo>
                <a:lnTo>
                  <a:pt x="1319" y="416"/>
                </a:lnTo>
                <a:lnTo>
                  <a:pt x="1319" y="434"/>
                </a:lnTo>
                <a:lnTo>
                  <a:pt x="1316" y="444"/>
                </a:lnTo>
                <a:lnTo>
                  <a:pt x="1309" y="464"/>
                </a:lnTo>
                <a:lnTo>
                  <a:pt x="1299" y="492"/>
                </a:lnTo>
                <a:lnTo>
                  <a:pt x="1289" y="514"/>
                </a:lnTo>
                <a:lnTo>
                  <a:pt x="1277" y="526"/>
                </a:lnTo>
                <a:lnTo>
                  <a:pt x="1270" y="537"/>
                </a:lnTo>
                <a:lnTo>
                  <a:pt x="1257" y="548"/>
                </a:lnTo>
                <a:lnTo>
                  <a:pt x="1238" y="554"/>
                </a:lnTo>
                <a:lnTo>
                  <a:pt x="1218" y="562"/>
                </a:lnTo>
                <a:lnTo>
                  <a:pt x="1191" y="574"/>
                </a:lnTo>
                <a:lnTo>
                  <a:pt x="1174" y="590"/>
                </a:lnTo>
                <a:lnTo>
                  <a:pt x="1160" y="599"/>
                </a:lnTo>
                <a:lnTo>
                  <a:pt x="1142" y="602"/>
                </a:lnTo>
                <a:lnTo>
                  <a:pt x="1125" y="609"/>
                </a:lnTo>
                <a:lnTo>
                  <a:pt x="1097" y="616"/>
                </a:lnTo>
                <a:lnTo>
                  <a:pt x="1087" y="621"/>
                </a:lnTo>
                <a:lnTo>
                  <a:pt x="1056" y="640"/>
                </a:lnTo>
                <a:lnTo>
                  <a:pt x="1040" y="651"/>
                </a:lnTo>
                <a:lnTo>
                  <a:pt x="1031" y="662"/>
                </a:lnTo>
                <a:lnTo>
                  <a:pt x="1015" y="680"/>
                </a:lnTo>
                <a:lnTo>
                  <a:pt x="1007" y="685"/>
                </a:lnTo>
                <a:lnTo>
                  <a:pt x="983" y="697"/>
                </a:lnTo>
                <a:lnTo>
                  <a:pt x="970" y="703"/>
                </a:lnTo>
                <a:lnTo>
                  <a:pt x="945" y="714"/>
                </a:lnTo>
                <a:lnTo>
                  <a:pt x="926" y="720"/>
                </a:lnTo>
                <a:lnTo>
                  <a:pt x="887" y="743"/>
                </a:lnTo>
                <a:lnTo>
                  <a:pt x="865" y="765"/>
                </a:lnTo>
                <a:lnTo>
                  <a:pt x="650" y="769"/>
                </a:lnTo>
                <a:lnTo>
                  <a:pt x="591" y="767"/>
                </a:lnTo>
                <a:lnTo>
                  <a:pt x="537" y="775"/>
                </a:lnTo>
                <a:lnTo>
                  <a:pt x="480" y="768"/>
                </a:lnTo>
                <a:lnTo>
                  <a:pt x="230" y="745"/>
                </a:lnTo>
                <a:lnTo>
                  <a:pt x="174" y="737"/>
                </a:lnTo>
                <a:lnTo>
                  <a:pt x="104" y="736"/>
                </a:lnTo>
                <a:lnTo>
                  <a:pt x="8" y="737"/>
                </a:lnTo>
                <a:lnTo>
                  <a:pt x="0" y="739"/>
                </a:lnTo>
                <a:lnTo>
                  <a:pt x="85" y="743"/>
                </a:lnTo>
                <a:lnTo>
                  <a:pt x="152" y="745"/>
                </a:lnTo>
                <a:lnTo>
                  <a:pt x="241" y="757"/>
                </a:lnTo>
                <a:lnTo>
                  <a:pt x="460" y="775"/>
                </a:lnTo>
                <a:lnTo>
                  <a:pt x="489" y="776"/>
                </a:lnTo>
                <a:lnTo>
                  <a:pt x="520" y="781"/>
                </a:lnTo>
                <a:lnTo>
                  <a:pt x="560" y="785"/>
                </a:lnTo>
                <a:lnTo>
                  <a:pt x="609" y="780"/>
                </a:lnTo>
                <a:lnTo>
                  <a:pt x="687" y="781"/>
                </a:lnTo>
                <a:lnTo>
                  <a:pt x="862" y="776"/>
                </a:lnTo>
                <a:lnTo>
                  <a:pt x="906" y="750"/>
                </a:lnTo>
                <a:lnTo>
                  <a:pt x="920" y="740"/>
                </a:lnTo>
                <a:lnTo>
                  <a:pt x="931" y="735"/>
                </a:lnTo>
                <a:lnTo>
                  <a:pt x="969" y="722"/>
                </a:lnTo>
                <a:lnTo>
                  <a:pt x="1003" y="703"/>
                </a:lnTo>
                <a:lnTo>
                  <a:pt x="1028" y="691"/>
                </a:lnTo>
                <a:lnTo>
                  <a:pt x="1034" y="682"/>
                </a:lnTo>
                <a:lnTo>
                  <a:pt x="1052" y="669"/>
                </a:lnTo>
                <a:lnTo>
                  <a:pt x="1070" y="654"/>
                </a:lnTo>
                <a:lnTo>
                  <a:pt x="1080" y="645"/>
                </a:lnTo>
                <a:lnTo>
                  <a:pt x="1090" y="635"/>
                </a:lnTo>
                <a:lnTo>
                  <a:pt x="1104" y="632"/>
                </a:lnTo>
                <a:lnTo>
                  <a:pt x="1117" y="628"/>
                </a:lnTo>
                <a:lnTo>
                  <a:pt x="1143" y="623"/>
                </a:lnTo>
                <a:lnTo>
                  <a:pt x="1155" y="617"/>
                </a:lnTo>
                <a:lnTo>
                  <a:pt x="1180" y="604"/>
                </a:lnTo>
                <a:lnTo>
                  <a:pt x="1194" y="598"/>
                </a:lnTo>
                <a:lnTo>
                  <a:pt x="1206" y="588"/>
                </a:lnTo>
                <a:lnTo>
                  <a:pt x="1226" y="577"/>
                </a:lnTo>
                <a:lnTo>
                  <a:pt x="1239" y="573"/>
                </a:lnTo>
                <a:lnTo>
                  <a:pt x="1246" y="570"/>
                </a:lnTo>
                <a:lnTo>
                  <a:pt x="1257" y="566"/>
                </a:lnTo>
                <a:lnTo>
                  <a:pt x="1271" y="564"/>
                </a:lnTo>
                <a:lnTo>
                  <a:pt x="1285" y="554"/>
                </a:lnTo>
                <a:lnTo>
                  <a:pt x="1289" y="548"/>
                </a:lnTo>
                <a:lnTo>
                  <a:pt x="1305" y="529"/>
                </a:lnTo>
                <a:lnTo>
                  <a:pt x="1312" y="514"/>
                </a:lnTo>
                <a:lnTo>
                  <a:pt x="1319" y="501"/>
                </a:lnTo>
                <a:lnTo>
                  <a:pt x="1323" y="480"/>
                </a:lnTo>
                <a:lnTo>
                  <a:pt x="1333" y="455"/>
                </a:lnTo>
                <a:lnTo>
                  <a:pt x="1340" y="492"/>
                </a:lnTo>
                <a:lnTo>
                  <a:pt x="1340" y="520"/>
                </a:lnTo>
                <a:lnTo>
                  <a:pt x="1340" y="531"/>
                </a:lnTo>
                <a:lnTo>
                  <a:pt x="1340" y="554"/>
                </a:lnTo>
                <a:lnTo>
                  <a:pt x="1337" y="573"/>
                </a:lnTo>
                <a:lnTo>
                  <a:pt x="1334" y="594"/>
                </a:lnTo>
                <a:lnTo>
                  <a:pt x="1323" y="623"/>
                </a:lnTo>
                <a:lnTo>
                  <a:pt x="1319" y="641"/>
                </a:lnTo>
                <a:lnTo>
                  <a:pt x="1308" y="657"/>
                </a:lnTo>
                <a:lnTo>
                  <a:pt x="1296" y="686"/>
                </a:lnTo>
                <a:lnTo>
                  <a:pt x="1282" y="703"/>
                </a:lnTo>
                <a:lnTo>
                  <a:pt x="1281" y="710"/>
                </a:lnTo>
                <a:lnTo>
                  <a:pt x="1271" y="753"/>
                </a:lnTo>
                <a:lnTo>
                  <a:pt x="1271" y="797"/>
                </a:lnTo>
                <a:lnTo>
                  <a:pt x="1274" y="834"/>
                </a:lnTo>
                <a:lnTo>
                  <a:pt x="1274" y="862"/>
                </a:lnTo>
                <a:lnTo>
                  <a:pt x="1271" y="921"/>
                </a:lnTo>
                <a:lnTo>
                  <a:pt x="1260" y="943"/>
                </a:lnTo>
                <a:lnTo>
                  <a:pt x="1253" y="965"/>
                </a:lnTo>
                <a:lnTo>
                  <a:pt x="1253" y="1001"/>
                </a:lnTo>
                <a:lnTo>
                  <a:pt x="1253" y="1030"/>
                </a:lnTo>
                <a:lnTo>
                  <a:pt x="1260" y="1057"/>
                </a:lnTo>
                <a:lnTo>
                  <a:pt x="1274" y="1073"/>
                </a:lnTo>
                <a:lnTo>
                  <a:pt x="1281" y="1092"/>
                </a:lnTo>
                <a:lnTo>
                  <a:pt x="1291" y="1108"/>
                </a:lnTo>
                <a:lnTo>
                  <a:pt x="1299" y="1120"/>
                </a:lnTo>
                <a:lnTo>
                  <a:pt x="1316" y="1148"/>
                </a:lnTo>
                <a:lnTo>
                  <a:pt x="1315" y="1155"/>
                </a:lnTo>
                <a:lnTo>
                  <a:pt x="1337" y="1182"/>
                </a:lnTo>
                <a:lnTo>
                  <a:pt x="1326" y="1151"/>
                </a:lnTo>
                <a:lnTo>
                  <a:pt x="1330" y="1148"/>
                </a:lnTo>
                <a:lnTo>
                  <a:pt x="1312" y="1132"/>
                </a:lnTo>
                <a:lnTo>
                  <a:pt x="1299" y="1108"/>
                </a:lnTo>
                <a:lnTo>
                  <a:pt x="1285" y="1086"/>
                </a:lnTo>
                <a:lnTo>
                  <a:pt x="1277" y="1070"/>
                </a:lnTo>
                <a:lnTo>
                  <a:pt x="1267" y="1051"/>
                </a:lnTo>
                <a:lnTo>
                  <a:pt x="1264" y="1033"/>
                </a:lnTo>
                <a:lnTo>
                  <a:pt x="1264" y="1001"/>
                </a:lnTo>
                <a:lnTo>
                  <a:pt x="1267" y="977"/>
                </a:lnTo>
                <a:lnTo>
                  <a:pt x="1270" y="954"/>
                </a:lnTo>
                <a:lnTo>
                  <a:pt x="1277" y="943"/>
                </a:lnTo>
                <a:lnTo>
                  <a:pt x="1285" y="930"/>
                </a:lnTo>
                <a:lnTo>
                  <a:pt x="1289" y="909"/>
                </a:lnTo>
                <a:lnTo>
                  <a:pt x="1289" y="892"/>
                </a:lnTo>
                <a:lnTo>
                  <a:pt x="1291" y="862"/>
                </a:lnTo>
                <a:lnTo>
                  <a:pt x="1291" y="846"/>
                </a:lnTo>
                <a:lnTo>
                  <a:pt x="1291" y="825"/>
                </a:lnTo>
                <a:lnTo>
                  <a:pt x="1288" y="812"/>
                </a:lnTo>
                <a:lnTo>
                  <a:pt x="1288" y="793"/>
                </a:lnTo>
                <a:lnTo>
                  <a:pt x="1289" y="766"/>
                </a:lnTo>
                <a:lnTo>
                  <a:pt x="1291" y="753"/>
                </a:lnTo>
                <a:lnTo>
                  <a:pt x="1296" y="737"/>
                </a:lnTo>
                <a:lnTo>
                  <a:pt x="1302" y="714"/>
                </a:lnTo>
                <a:lnTo>
                  <a:pt x="1312" y="691"/>
                </a:lnTo>
                <a:lnTo>
                  <a:pt x="1326" y="666"/>
                </a:lnTo>
                <a:lnTo>
                  <a:pt x="1337" y="660"/>
                </a:lnTo>
                <a:lnTo>
                  <a:pt x="1337" y="641"/>
                </a:lnTo>
                <a:lnTo>
                  <a:pt x="1340" y="623"/>
                </a:lnTo>
                <a:lnTo>
                  <a:pt x="1343" y="610"/>
                </a:lnTo>
                <a:lnTo>
                  <a:pt x="1350" y="607"/>
                </a:lnTo>
                <a:lnTo>
                  <a:pt x="1353" y="594"/>
                </a:lnTo>
                <a:lnTo>
                  <a:pt x="1361" y="560"/>
                </a:lnTo>
                <a:lnTo>
                  <a:pt x="1361" y="542"/>
                </a:lnTo>
                <a:lnTo>
                  <a:pt x="1361" y="532"/>
                </a:lnTo>
                <a:lnTo>
                  <a:pt x="1361" y="514"/>
                </a:lnTo>
                <a:lnTo>
                  <a:pt x="1361" y="498"/>
                </a:lnTo>
                <a:lnTo>
                  <a:pt x="1357" y="480"/>
                </a:lnTo>
                <a:lnTo>
                  <a:pt x="1353" y="464"/>
                </a:lnTo>
                <a:lnTo>
                  <a:pt x="1347" y="445"/>
                </a:lnTo>
                <a:lnTo>
                  <a:pt x="1347" y="426"/>
                </a:lnTo>
                <a:lnTo>
                  <a:pt x="1343" y="411"/>
                </a:lnTo>
                <a:lnTo>
                  <a:pt x="1343" y="395"/>
                </a:lnTo>
                <a:lnTo>
                  <a:pt x="1340" y="371"/>
                </a:lnTo>
                <a:lnTo>
                  <a:pt x="1328" y="348"/>
                </a:lnTo>
                <a:lnTo>
                  <a:pt x="1321" y="337"/>
                </a:lnTo>
                <a:lnTo>
                  <a:pt x="1315" y="320"/>
                </a:lnTo>
                <a:lnTo>
                  <a:pt x="1302" y="309"/>
                </a:lnTo>
                <a:lnTo>
                  <a:pt x="1282" y="291"/>
                </a:lnTo>
                <a:lnTo>
                  <a:pt x="1270" y="274"/>
                </a:lnTo>
                <a:lnTo>
                  <a:pt x="1257" y="263"/>
                </a:lnTo>
                <a:lnTo>
                  <a:pt x="1245" y="246"/>
                </a:lnTo>
                <a:lnTo>
                  <a:pt x="1238" y="234"/>
                </a:lnTo>
                <a:lnTo>
                  <a:pt x="1232" y="217"/>
                </a:lnTo>
                <a:lnTo>
                  <a:pt x="1226" y="206"/>
                </a:lnTo>
                <a:lnTo>
                  <a:pt x="1226" y="194"/>
                </a:lnTo>
                <a:lnTo>
                  <a:pt x="1219" y="177"/>
                </a:lnTo>
                <a:lnTo>
                  <a:pt x="1213" y="160"/>
                </a:lnTo>
                <a:lnTo>
                  <a:pt x="1213" y="143"/>
                </a:lnTo>
                <a:lnTo>
                  <a:pt x="1251" y="154"/>
                </a:lnTo>
                <a:lnTo>
                  <a:pt x="1264" y="160"/>
                </a:lnTo>
                <a:lnTo>
                  <a:pt x="1277" y="170"/>
                </a:lnTo>
                <a:lnTo>
                  <a:pt x="1295" y="186"/>
                </a:lnTo>
                <a:lnTo>
                  <a:pt x="1302" y="192"/>
                </a:lnTo>
                <a:lnTo>
                  <a:pt x="1309" y="198"/>
                </a:lnTo>
                <a:lnTo>
                  <a:pt x="1316" y="208"/>
                </a:lnTo>
                <a:lnTo>
                  <a:pt x="1323" y="214"/>
                </a:lnTo>
                <a:lnTo>
                  <a:pt x="1333" y="227"/>
                </a:lnTo>
                <a:lnTo>
                  <a:pt x="1340" y="234"/>
                </a:lnTo>
                <a:lnTo>
                  <a:pt x="1350" y="251"/>
                </a:lnTo>
                <a:lnTo>
                  <a:pt x="1353" y="260"/>
                </a:lnTo>
                <a:lnTo>
                  <a:pt x="1361" y="270"/>
                </a:lnTo>
                <a:lnTo>
                  <a:pt x="1371" y="279"/>
                </a:lnTo>
                <a:lnTo>
                  <a:pt x="1377" y="289"/>
                </a:lnTo>
                <a:lnTo>
                  <a:pt x="1385" y="304"/>
                </a:lnTo>
                <a:lnTo>
                  <a:pt x="1399" y="320"/>
                </a:lnTo>
                <a:lnTo>
                  <a:pt x="1409" y="332"/>
                </a:lnTo>
                <a:lnTo>
                  <a:pt x="1417" y="343"/>
                </a:lnTo>
                <a:lnTo>
                  <a:pt x="1420" y="347"/>
                </a:lnTo>
                <a:lnTo>
                  <a:pt x="1426" y="360"/>
                </a:lnTo>
                <a:lnTo>
                  <a:pt x="1436" y="365"/>
                </a:lnTo>
                <a:lnTo>
                  <a:pt x="1455" y="383"/>
                </a:lnTo>
                <a:lnTo>
                  <a:pt x="1462" y="400"/>
                </a:lnTo>
                <a:lnTo>
                  <a:pt x="1474" y="423"/>
                </a:lnTo>
                <a:lnTo>
                  <a:pt x="1481" y="440"/>
                </a:lnTo>
                <a:lnTo>
                  <a:pt x="1487" y="451"/>
                </a:lnTo>
                <a:lnTo>
                  <a:pt x="1500" y="480"/>
                </a:lnTo>
                <a:lnTo>
                  <a:pt x="1506" y="514"/>
                </a:lnTo>
                <a:lnTo>
                  <a:pt x="1513" y="542"/>
                </a:lnTo>
                <a:lnTo>
                  <a:pt x="1523" y="573"/>
                </a:lnTo>
                <a:lnTo>
                  <a:pt x="1527" y="588"/>
                </a:lnTo>
                <a:lnTo>
                  <a:pt x="1532" y="605"/>
                </a:lnTo>
                <a:lnTo>
                  <a:pt x="1538" y="628"/>
                </a:lnTo>
                <a:lnTo>
                  <a:pt x="1545" y="646"/>
                </a:lnTo>
                <a:lnTo>
                  <a:pt x="1565" y="675"/>
                </a:lnTo>
                <a:lnTo>
                  <a:pt x="1579" y="703"/>
                </a:lnTo>
                <a:lnTo>
                  <a:pt x="1586" y="719"/>
                </a:lnTo>
                <a:lnTo>
                  <a:pt x="1596" y="744"/>
                </a:lnTo>
                <a:lnTo>
                  <a:pt x="1600" y="759"/>
                </a:lnTo>
                <a:lnTo>
                  <a:pt x="1607" y="784"/>
                </a:lnTo>
                <a:lnTo>
                  <a:pt x="1596" y="825"/>
                </a:lnTo>
                <a:lnTo>
                  <a:pt x="1589" y="846"/>
                </a:lnTo>
                <a:lnTo>
                  <a:pt x="1586" y="859"/>
                </a:lnTo>
                <a:lnTo>
                  <a:pt x="1583" y="875"/>
                </a:lnTo>
                <a:lnTo>
                  <a:pt x="1570" y="892"/>
                </a:lnTo>
                <a:lnTo>
                  <a:pt x="1564" y="903"/>
                </a:lnTo>
                <a:lnTo>
                  <a:pt x="1551" y="920"/>
                </a:lnTo>
                <a:lnTo>
                  <a:pt x="1545" y="937"/>
                </a:lnTo>
                <a:lnTo>
                  <a:pt x="1537" y="968"/>
                </a:lnTo>
                <a:lnTo>
                  <a:pt x="1551" y="937"/>
                </a:lnTo>
                <a:lnTo>
                  <a:pt x="1569" y="915"/>
                </a:lnTo>
                <a:lnTo>
                  <a:pt x="1579" y="924"/>
                </a:lnTo>
                <a:lnTo>
                  <a:pt x="1576" y="915"/>
                </a:lnTo>
                <a:lnTo>
                  <a:pt x="1579" y="902"/>
                </a:lnTo>
                <a:lnTo>
                  <a:pt x="1583" y="896"/>
                </a:lnTo>
                <a:lnTo>
                  <a:pt x="1589" y="884"/>
                </a:lnTo>
                <a:lnTo>
                  <a:pt x="1600" y="862"/>
                </a:lnTo>
                <a:lnTo>
                  <a:pt x="1603" y="846"/>
                </a:lnTo>
                <a:lnTo>
                  <a:pt x="1611" y="825"/>
                </a:lnTo>
                <a:lnTo>
                  <a:pt x="1618" y="806"/>
                </a:lnTo>
                <a:lnTo>
                  <a:pt x="1621" y="803"/>
                </a:lnTo>
                <a:lnTo>
                  <a:pt x="1628" y="797"/>
                </a:lnTo>
                <a:lnTo>
                  <a:pt x="1640" y="800"/>
                </a:lnTo>
                <a:lnTo>
                  <a:pt x="1649" y="806"/>
                </a:lnTo>
                <a:lnTo>
                  <a:pt x="1659" y="812"/>
                </a:lnTo>
                <a:lnTo>
                  <a:pt x="1673" y="819"/>
                </a:lnTo>
                <a:lnTo>
                  <a:pt x="1683" y="828"/>
                </a:lnTo>
                <a:lnTo>
                  <a:pt x="1683" y="832"/>
                </a:lnTo>
                <a:lnTo>
                  <a:pt x="1700" y="843"/>
                </a:lnTo>
                <a:lnTo>
                  <a:pt x="1711" y="853"/>
                </a:lnTo>
                <a:lnTo>
                  <a:pt x="1722" y="867"/>
                </a:lnTo>
                <a:lnTo>
                  <a:pt x="1728" y="876"/>
                </a:lnTo>
                <a:lnTo>
                  <a:pt x="1746" y="893"/>
                </a:lnTo>
                <a:lnTo>
                  <a:pt x="1753" y="913"/>
                </a:lnTo>
                <a:lnTo>
                  <a:pt x="1759" y="926"/>
                </a:lnTo>
                <a:lnTo>
                  <a:pt x="1767" y="935"/>
                </a:lnTo>
                <a:lnTo>
                  <a:pt x="1770" y="947"/>
                </a:lnTo>
                <a:lnTo>
                  <a:pt x="1773" y="951"/>
                </a:lnTo>
                <a:lnTo>
                  <a:pt x="1787" y="972"/>
                </a:lnTo>
                <a:lnTo>
                  <a:pt x="1791" y="988"/>
                </a:lnTo>
                <a:lnTo>
                  <a:pt x="1787" y="1000"/>
                </a:lnTo>
                <a:lnTo>
                  <a:pt x="1798" y="1006"/>
                </a:lnTo>
                <a:lnTo>
                  <a:pt x="1801" y="1040"/>
                </a:lnTo>
                <a:lnTo>
                  <a:pt x="1801" y="1056"/>
                </a:lnTo>
                <a:lnTo>
                  <a:pt x="1806" y="1081"/>
                </a:lnTo>
                <a:lnTo>
                  <a:pt x="1819" y="1109"/>
                </a:lnTo>
                <a:lnTo>
                  <a:pt x="1825" y="1126"/>
                </a:lnTo>
                <a:lnTo>
                  <a:pt x="1825" y="1148"/>
                </a:lnTo>
                <a:lnTo>
                  <a:pt x="1825" y="1138"/>
                </a:lnTo>
                <a:lnTo>
                  <a:pt x="1829" y="1132"/>
                </a:lnTo>
                <a:lnTo>
                  <a:pt x="1829" y="1120"/>
                </a:lnTo>
                <a:lnTo>
                  <a:pt x="1822" y="1108"/>
                </a:lnTo>
                <a:lnTo>
                  <a:pt x="1815" y="1086"/>
                </a:lnTo>
                <a:lnTo>
                  <a:pt x="1808" y="1073"/>
                </a:lnTo>
                <a:lnTo>
                  <a:pt x="1808" y="1044"/>
                </a:lnTo>
                <a:lnTo>
                  <a:pt x="1808" y="1034"/>
                </a:lnTo>
                <a:lnTo>
                  <a:pt x="1805" y="1019"/>
                </a:lnTo>
                <a:lnTo>
                  <a:pt x="1805" y="1000"/>
                </a:lnTo>
                <a:lnTo>
                  <a:pt x="1801" y="978"/>
                </a:lnTo>
                <a:lnTo>
                  <a:pt x="1794" y="965"/>
                </a:lnTo>
                <a:lnTo>
                  <a:pt x="1781" y="946"/>
                </a:lnTo>
                <a:lnTo>
                  <a:pt x="1773" y="924"/>
                </a:lnTo>
                <a:lnTo>
                  <a:pt x="1763" y="902"/>
                </a:lnTo>
                <a:lnTo>
                  <a:pt x="1756" y="887"/>
                </a:lnTo>
                <a:lnTo>
                  <a:pt x="1736" y="863"/>
                </a:lnTo>
                <a:lnTo>
                  <a:pt x="1723" y="846"/>
                </a:lnTo>
                <a:lnTo>
                  <a:pt x="1704" y="823"/>
                </a:lnTo>
                <a:lnTo>
                  <a:pt x="1685" y="812"/>
                </a:lnTo>
                <a:lnTo>
                  <a:pt x="1659" y="795"/>
                </a:lnTo>
                <a:lnTo>
                  <a:pt x="1647" y="789"/>
                </a:lnTo>
                <a:lnTo>
                  <a:pt x="1621" y="766"/>
                </a:lnTo>
                <a:lnTo>
                  <a:pt x="1615" y="743"/>
                </a:lnTo>
                <a:lnTo>
                  <a:pt x="1603" y="716"/>
                </a:lnTo>
                <a:lnTo>
                  <a:pt x="1572" y="649"/>
                </a:lnTo>
                <a:lnTo>
                  <a:pt x="1559" y="633"/>
                </a:lnTo>
                <a:lnTo>
                  <a:pt x="1551" y="617"/>
                </a:lnTo>
                <a:lnTo>
                  <a:pt x="1548" y="607"/>
                </a:lnTo>
                <a:lnTo>
                  <a:pt x="1541" y="582"/>
                </a:lnTo>
                <a:lnTo>
                  <a:pt x="1537" y="566"/>
                </a:lnTo>
                <a:lnTo>
                  <a:pt x="1535" y="548"/>
                </a:lnTo>
                <a:lnTo>
                  <a:pt x="1532" y="537"/>
                </a:lnTo>
                <a:lnTo>
                  <a:pt x="1527" y="518"/>
                </a:lnTo>
                <a:lnTo>
                  <a:pt x="1523" y="501"/>
                </a:lnTo>
                <a:lnTo>
                  <a:pt x="1517" y="473"/>
                </a:lnTo>
                <a:lnTo>
                  <a:pt x="1513" y="458"/>
                </a:lnTo>
                <a:lnTo>
                  <a:pt x="1506" y="440"/>
                </a:lnTo>
                <a:lnTo>
                  <a:pt x="1499" y="422"/>
                </a:lnTo>
                <a:lnTo>
                  <a:pt x="1493" y="405"/>
                </a:lnTo>
                <a:lnTo>
                  <a:pt x="1487" y="394"/>
                </a:lnTo>
                <a:lnTo>
                  <a:pt x="1474" y="371"/>
                </a:lnTo>
                <a:lnTo>
                  <a:pt x="1455" y="348"/>
                </a:lnTo>
                <a:lnTo>
                  <a:pt x="1449" y="331"/>
                </a:lnTo>
                <a:lnTo>
                  <a:pt x="1442" y="326"/>
                </a:lnTo>
                <a:lnTo>
                  <a:pt x="1440" y="313"/>
                </a:lnTo>
                <a:lnTo>
                  <a:pt x="1423" y="314"/>
                </a:lnTo>
                <a:lnTo>
                  <a:pt x="1411" y="291"/>
                </a:lnTo>
                <a:lnTo>
                  <a:pt x="1404" y="280"/>
                </a:lnTo>
                <a:lnTo>
                  <a:pt x="1391" y="263"/>
                </a:lnTo>
                <a:lnTo>
                  <a:pt x="1388" y="251"/>
                </a:lnTo>
                <a:lnTo>
                  <a:pt x="1381" y="239"/>
                </a:lnTo>
                <a:lnTo>
                  <a:pt x="1375" y="217"/>
                </a:lnTo>
                <a:lnTo>
                  <a:pt x="1361" y="198"/>
                </a:lnTo>
                <a:lnTo>
                  <a:pt x="1385" y="198"/>
                </a:lnTo>
                <a:lnTo>
                  <a:pt x="1406" y="201"/>
                </a:lnTo>
                <a:lnTo>
                  <a:pt x="1423" y="198"/>
                </a:lnTo>
                <a:lnTo>
                  <a:pt x="1437" y="198"/>
                </a:lnTo>
                <a:lnTo>
                  <a:pt x="1448" y="198"/>
                </a:lnTo>
                <a:lnTo>
                  <a:pt x="1467" y="189"/>
                </a:lnTo>
                <a:lnTo>
                  <a:pt x="1487" y="189"/>
                </a:lnTo>
                <a:lnTo>
                  <a:pt x="1500" y="189"/>
                </a:lnTo>
                <a:lnTo>
                  <a:pt x="1519" y="194"/>
                </a:lnTo>
                <a:lnTo>
                  <a:pt x="1531" y="201"/>
                </a:lnTo>
                <a:lnTo>
                  <a:pt x="1545" y="208"/>
                </a:lnTo>
                <a:lnTo>
                  <a:pt x="1559" y="220"/>
                </a:lnTo>
                <a:lnTo>
                  <a:pt x="1576" y="232"/>
                </a:lnTo>
                <a:lnTo>
                  <a:pt x="1589" y="242"/>
                </a:lnTo>
                <a:lnTo>
                  <a:pt x="1600" y="257"/>
                </a:lnTo>
                <a:lnTo>
                  <a:pt x="1589" y="280"/>
                </a:lnTo>
                <a:lnTo>
                  <a:pt x="1596" y="263"/>
                </a:lnTo>
                <a:lnTo>
                  <a:pt x="1614" y="260"/>
                </a:lnTo>
                <a:lnTo>
                  <a:pt x="1635" y="266"/>
                </a:lnTo>
                <a:lnTo>
                  <a:pt x="1652" y="273"/>
                </a:lnTo>
                <a:lnTo>
                  <a:pt x="1680" y="282"/>
                </a:lnTo>
                <a:lnTo>
                  <a:pt x="1718" y="295"/>
                </a:lnTo>
                <a:lnTo>
                  <a:pt x="1742" y="304"/>
                </a:lnTo>
                <a:lnTo>
                  <a:pt x="1762" y="326"/>
                </a:lnTo>
                <a:lnTo>
                  <a:pt x="1746" y="304"/>
                </a:lnTo>
                <a:lnTo>
                  <a:pt x="1728" y="291"/>
                </a:lnTo>
                <a:lnTo>
                  <a:pt x="1711" y="282"/>
                </a:lnTo>
                <a:lnTo>
                  <a:pt x="1683" y="273"/>
                </a:lnTo>
                <a:lnTo>
                  <a:pt x="1649" y="260"/>
                </a:lnTo>
                <a:lnTo>
                  <a:pt x="1673" y="254"/>
                </a:lnTo>
                <a:lnTo>
                  <a:pt x="1690" y="248"/>
                </a:lnTo>
                <a:lnTo>
                  <a:pt x="1697" y="248"/>
                </a:lnTo>
                <a:lnTo>
                  <a:pt x="1722" y="248"/>
                </a:lnTo>
                <a:lnTo>
                  <a:pt x="1759" y="257"/>
                </a:lnTo>
                <a:lnTo>
                  <a:pt x="1728" y="245"/>
                </a:lnTo>
                <a:lnTo>
                  <a:pt x="1704" y="242"/>
                </a:lnTo>
                <a:lnTo>
                  <a:pt x="1673" y="242"/>
                </a:lnTo>
                <a:lnTo>
                  <a:pt x="1659" y="248"/>
                </a:lnTo>
                <a:lnTo>
                  <a:pt x="1645" y="251"/>
                </a:lnTo>
                <a:lnTo>
                  <a:pt x="1614" y="245"/>
                </a:lnTo>
                <a:lnTo>
                  <a:pt x="1602" y="234"/>
                </a:lnTo>
                <a:lnTo>
                  <a:pt x="1586" y="223"/>
                </a:lnTo>
                <a:lnTo>
                  <a:pt x="1579" y="217"/>
                </a:lnTo>
                <a:lnTo>
                  <a:pt x="1564" y="206"/>
                </a:lnTo>
                <a:lnTo>
                  <a:pt x="1557" y="200"/>
                </a:lnTo>
                <a:lnTo>
                  <a:pt x="1545" y="189"/>
                </a:lnTo>
                <a:lnTo>
                  <a:pt x="1532" y="177"/>
                </a:lnTo>
                <a:lnTo>
                  <a:pt x="1521" y="167"/>
                </a:lnTo>
                <a:lnTo>
                  <a:pt x="1499" y="167"/>
                </a:lnTo>
                <a:lnTo>
                  <a:pt x="1481" y="171"/>
                </a:lnTo>
                <a:lnTo>
                  <a:pt x="1462" y="171"/>
                </a:lnTo>
                <a:lnTo>
                  <a:pt x="1444" y="173"/>
                </a:lnTo>
                <a:lnTo>
                  <a:pt x="1404" y="177"/>
                </a:lnTo>
                <a:lnTo>
                  <a:pt x="1399" y="176"/>
                </a:lnTo>
                <a:lnTo>
                  <a:pt x="1377" y="180"/>
                </a:lnTo>
                <a:lnTo>
                  <a:pt x="1353" y="180"/>
                </a:lnTo>
                <a:lnTo>
                  <a:pt x="1321" y="171"/>
                </a:lnTo>
                <a:lnTo>
                  <a:pt x="1308" y="160"/>
                </a:lnTo>
                <a:lnTo>
                  <a:pt x="1282" y="143"/>
                </a:lnTo>
                <a:lnTo>
                  <a:pt x="1277" y="133"/>
                </a:lnTo>
                <a:lnTo>
                  <a:pt x="1264" y="120"/>
                </a:lnTo>
                <a:lnTo>
                  <a:pt x="1246" y="111"/>
                </a:lnTo>
                <a:lnTo>
                  <a:pt x="1232" y="99"/>
                </a:lnTo>
                <a:lnTo>
                  <a:pt x="1222" y="86"/>
                </a:lnTo>
                <a:lnTo>
                  <a:pt x="1219" y="74"/>
                </a:lnTo>
                <a:lnTo>
                  <a:pt x="1216" y="44"/>
                </a:lnTo>
                <a:lnTo>
                  <a:pt x="1214" y="4"/>
                </a:lnTo>
                <a:lnTo>
                  <a:pt x="1184" y="0"/>
                </a:lnTo>
              </a:path>
            </a:pathLst>
          </a:custGeom>
          <a:gradFill rotWithShape="0">
            <a:gsLst>
              <a:gs pos="0">
                <a:srgbClr val="663300"/>
              </a:gs>
              <a:gs pos="100000">
                <a:srgbClr val="DEA400"/>
              </a:gs>
            </a:gsLst>
            <a:lin ang="5400000" scaled="1"/>
          </a:gradFill>
          <a:ln w="0">
            <a:solidFill>
              <a:srgbClr val="000000"/>
            </a:solidFill>
            <a:round/>
            <a:headEnd/>
            <a:tailEnd/>
          </a:ln>
        </p:spPr>
        <p:txBody>
          <a:bodyPr/>
          <a:lstStyle/>
          <a:p>
            <a:endParaRPr lang="nb-NO"/>
          </a:p>
        </p:txBody>
      </p:sp>
      <p:grpSp>
        <p:nvGrpSpPr>
          <p:cNvPr id="58397" name="Group 1053"/>
          <p:cNvGrpSpPr>
            <a:grpSpLocks/>
          </p:cNvGrpSpPr>
          <p:nvPr/>
        </p:nvGrpSpPr>
        <p:grpSpPr bwMode="auto">
          <a:xfrm>
            <a:off x="3600450" y="1222375"/>
            <a:ext cx="2603500" cy="1558925"/>
            <a:chOff x="1891" y="555"/>
            <a:chExt cx="2374" cy="1382"/>
          </a:xfrm>
          <a:solidFill>
            <a:schemeClr val="accent2"/>
          </a:solidFill>
        </p:grpSpPr>
        <p:grpSp>
          <p:nvGrpSpPr>
            <p:cNvPr id="58441" name="Group 1054"/>
            <p:cNvGrpSpPr>
              <a:grpSpLocks/>
            </p:cNvGrpSpPr>
            <p:nvPr/>
          </p:nvGrpSpPr>
          <p:grpSpPr bwMode="auto">
            <a:xfrm>
              <a:off x="3087" y="1238"/>
              <a:ext cx="1178" cy="620"/>
              <a:chOff x="2324" y="2334"/>
              <a:chExt cx="916" cy="605"/>
            </a:xfrm>
            <a:grpFill/>
          </p:grpSpPr>
          <p:sp>
            <p:nvSpPr>
              <p:cNvPr id="58538" name="Freeform 1055"/>
              <p:cNvSpPr>
                <a:spLocks/>
              </p:cNvSpPr>
              <p:nvPr/>
            </p:nvSpPr>
            <p:spPr bwMode="auto">
              <a:xfrm>
                <a:off x="2324" y="2334"/>
                <a:ext cx="916" cy="605"/>
              </a:xfrm>
              <a:custGeom>
                <a:avLst/>
                <a:gdLst>
                  <a:gd name="T0" fmla="*/ 0 w 916"/>
                  <a:gd name="T1" fmla="*/ 517 h 605"/>
                  <a:gd name="T2" fmla="*/ 4 w 916"/>
                  <a:gd name="T3" fmla="*/ 473 h 605"/>
                  <a:gd name="T4" fmla="*/ 13 w 916"/>
                  <a:gd name="T5" fmla="*/ 437 h 605"/>
                  <a:gd name="T6" fmla="*/ 26 w 916"/>
                  <a:gd name="T7" fmla="*/ 403 h 605"/>
                  <a:gd name="T8" fmla="*/ 42 w 916"/>
                  <a:gd name="T9" fmla="*/ 371 h 605"/>
                  <a:gd name="T10" fmla="*/ 60 w 916"/>
                  <a:gd name="T11" fmla="*/ 341 h 605"/>
                  <a:gd name="T12" fmla="*/ 82 w 916"/>
                  <a:gd name="T13" fmla="*/ 312 h 605"/>
                  <a:gd name="T14" fmla="*/ 105 w 916"/>
                  <a:gd name="T15" fmla="*/ 287 h 605"/>
                  <a:gd name="T16" fmla="*/ 130 w 916"/>
                  <a:gd name="T17" fmla="*/ 262 h 605"/>
                  <a:gd name="T18" fmla="*/ 159 w 916"/>
                  <a:gd name="T19" fmla="*/ 239 h 605"/>
                  <a:gd name="T20" fmla="*/ 219 w 916"/>
                  <a:gd name="T21" fmla="*/ 200 h 605"/>
                  <a:gd name="T22" fmla="*/ 284 w 916"/>
                  <a:gd name="T23" fmla="*/ 166 h 605"/>
                  <a:gd name="T24" fmla="*/ 351 w 916"/>
                  <a:gd name="T25" fmla="*/ 139 h 605"/>
                  <a:gd name="T26" fmla="*/ 419 w 916"/>
                  <a:gd name="T27" fmla="*/ 118 h 605"/>
                  <a:gd name="T28" fmla="*/ 658 w 916"/>
                  <a:gd name="T29" fmla="*/ 61 h 605"/>
                  <a:gd name="T30" fmla="*/ 777 w 916"/>
                  <a:gd name="T31" fmla="*/ 32 h 605"/>
                  <a:gd name="T32" fmla="*/ 896 w 916"/>
                  <a:gd name="T33" fmla="*/ 6 h 605"/>
                  <a:gd name="T34" fmla="*/ 916 w 916"/>
                  <a:gd name="T35" fmla="*/ 0 h 605"/>
                  <a:gd name="T36" fmla="*/ 887 w 916"/>
                  <a:gd name="T37" fmla="*/ 27 h 605"/>
                  <a:gd name="T38" fmla="*/ 820 w 916"/>
                  <a:gd name="T39" fmla="*/ 145 h 605"/>
                  <a:gd name="T40" fmla="*/ 754 w 916"/>
                  <a:gd name="T41" fmla="*/ 261 h 605"/>
                  <a:gd name="T42" fmla="*/ 717 w 916"/>
                  <a:gd name="T43" fmla="*/ 316 h 605"/>
                  <a:gd name="T44" fmla="*/ 678 w 916"/>
                  <a:gd name="T45" fmla="*/ 369 h 605"/>
                  <a:gd name="T46" fmla="*/ 634 w 916"/>
                  <a:gd name="T47" fmla="*/ 419 h 605"/>
                  <a:gd name="T48" fmla="*/ 586 w 916"/>
                  <a:gd name="T49" fmla="*/ 469 h 605"/>
                  <a:gd name="T50" fmla="*/ 537 w 916"/>
                  <a:gd name="T51" fmla="*/ 503 h 605"/>
                  <a:gd name="T52" fmla="*/ 483 w 916"/>
                  <a:gd name="T53" fmla="*/ 534 h 605"/>
                  <a:gd name="T54" fmla="*/ 421 w 916"/>
                  <a:gd name="T55" fmla="*/ 560 h 605"/>
                  <a:gd name="T56" fmla="*/ 354 w 916"/>
                  <a:gd name="T57" fmla="*/ 582 h 605"/>
                  <a:gd name="T58" fmla="*/ 277 w 916"/>
                  <a:gd name="T59" fmla="*/ 596 h 605"/>
                  <a:gd name="T60" fmla="*/ 192 w 916"/>
                  <a:gd name="T61" fmla="*/ 605 h 605"/>
                  <a:gd name="T62" fmla="*/ 96 w 916"/>
                  <a:gd name="T63" fmla="*/ 605 h 605"/>
                  <a:gd name="T64" fmla="*/ 65 w 916"/>
                  <a:gd name="T65" fmla="*/ 591 h 605"/>
                  <a:gd name="T66" fmla="*/ 35 w 916"/>
                  <a:gd name="T67" fmla="*/ 573 h 605"/>
                  <a:gd name="T68" fmla="*/ 20 w 916"/>
                  <a:gd name="T69" fmla="*/ 562 h 605"/>
                  <a:gd name="T70" fmla="*/ 11 w 916"/>
                  <a:gd name="T71" fmla="*/ 550 h 605"/>
                  <a:gd name="T72" fmla="*/ 4 w 916"/>
                  <a:gd name="T73" fmla="*/ 535 h 605"/>
                  <a:gd name="T74" fmla="*/ 0 w 916"/>
                  <a:gd name="T75" fmla="*/ 517 h 6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6"/>
                  <a:gd name="T115" fmla="*/ 0 h 605"/>
                  <a:gd name="T116" fmla="*/ 916 w 916"/>
                  <a:gd name="T117" fmla="*/ 605 h 6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6" h="605">
                    <a:moveTo>
                      <a:pt x="0" y="517"/>
                    </a:moveTo>
                    <a:lnTo>
                      <a:pt x="4" y="473"/>
                    </a:lnTo>
                    <a:lnTo>
                      <a:pt x="13" y="437"/>
                    </a:lnTo>
                    <a:lnTo>
                      <a:pt x="26" y="403"/>
                    </a:lnTo>
                    <a:lnTo>
                      <a:pt x="42" y="371"/>
                    </a:lnTo>
                    <a:lnTo>
                      <a:pt x="60" y="341"/>
                    </a:lnTo>
                    <a:lnTo>
                      <a:pt x="82" y="312"/>
                    </a:lnTo>
                    <a:lnTo>
                      <a:pt x="105" y="287"/>
                    </a:lnTo>
                    <a:lnTo>
                      <a:pt x="130" y="262"/>
                    </a:lnTo>
                    <a:lnTo>
                      <a:pt x="159" y="239"/>
                    </a:lnTo>
                    <a:lnTo>
                      <a:pt x="219" y="200"/>
                    </a:lnTo>
                    <a:lnTo>
                      <a:pt x="284" y="166"/>
                    </a:lnTo>
                    <a:lnTo>
                      <a:pt x="351" y="139"/>
                    </a:lnTo>
                    <a:lnTo>
                      <a:pt x="419" y="118"/>
                    </a:lnTo>
                    <a:lnTo>
                      <a:pt x="658" y="61"/>
                    </a:lnTo>
                    <a:lnTo>
                      <a:pt x="777" y="32"/>
                    </a:lnTo>
                    <a:lnTo>
                      <a:pt x="896" y="6"/>
                    </a:lnTo>
                    <a:lnTo>
                      <a:pt x="916" y="0"/>
                    </a:lnTo>
                    <a:lnTo>
                      <a:pt x="887" y="27"/>
                    </a:lnTo>
                    <a:lnTo>
                      <a:pt x="820" y="145"/>
                    </a:lnTo>
                    <a:lnTo>
                      <a:pt x="754" y="261"/>
                    </a:lnTo>
                    <a:lnTo>
                      <a:pt x="717" y="316"/>
                    </a:lnTo>
                    <a:lnTo>
                      <a:pt x="678" y="369"/>
                    </a:lnTo>
                    <a:lnTo>
                      <a:pt x="634" y="419"/>
                    </a:lnTo>
                    <a:lnTo>
                      <a:pt x="586" y="469"/>
                    </a:lnTo>
                    <a:lnTo>
                      <a:pt x="537" y="503"/>
                    </a:lnTo>
                    <a:lnTo>
                      <a:pt x="483" y="534"/>
                    </a:lnTo>
                    <a:lnTo>
                      <a:pt x="421" y="560"/>
                    </a:lnTo>
                    <a:lnTo>
                      <a:pt x="354" y="582"/>
                    </a:lnTo>
                    <a:lnTo>
                      <a:pt x="277" y="596"/>
                    </a:lnTo>
                    <a:lnTo>
                      <a:pt x="192" y="605"/>
                    </a:lnTo>
                    <a:lnTo>
                      <a:pt x="96" y="605"/>
                    </a:lnTo>
                    <a:lnTo>
                      <a:pt x="65" y="591"/>
                    </a:lnTo>
                    <a:lnTo>
                      <a:pt x="35" y="573"/>
                    </a:lnTo>
                    <a:lnTo>
                      <a:pt x="20" y="562"/>
                    </a:lnTo>
                    <a:lnTo>
                      <a:pt x="11" y="550"/>
                    </a:lnTo>
                    <a:lnTo>
                      <a:pt x="4" y="535"/>
                    </a:lnTo>
                    <a:lnTo>
                      <a:pt x="0" y="517"/>
                    </a:lnTo>
                    <a:close/>
                  </a:path>
                </a:pathLst>
              </a:custGeom>
              <a:grpFill/>
              <a:ln w="3175">
                <a:solidFill>
                  <a:srgbClr val="000000"/>
                </a:solidFill>
                <a:round/>
                <a:headEnd/>
                <a:tailEnd/>
              </a:ln>
            </p:spPr>
            <p:txBody>
              <a:bodyPr/>
              <a:lstStyle/>
              <a:p>
                <a:endParaRPr lang="nb-NO"/>
              </a:p>
            </p:txBody>
          </p:sp>
          <p:sp>
            <p:nvSpPr>
              <p:cNvPr id="58539" name="Freeform 1056"/>
              <p:cNvSpPr>
                <a:spLocks/>
              </p:cNvSpPr>
              <p:nvPr/>
            </p:nvSpPr>
            <p:spPr bwMode="auto">
              <a:xfrm>
                <a:off x="2362" y="2341"/>
                <a:ext cx="864" cy="532"/>
              </a:xfrm>
              <a:custGeom>
                <a:avLst/>
                <a:gdLst>
                  <a:gd name="T0" fmla="*/ 864 w 864"/>
                  <a:gd name="T1" fmla="*/ 0 h 532"/>
                  <a:gd name="T2" fmla="*/ 820 w 864"/>
                  <a:gd name="T3" fmla="*/ 15 h 532"/>
                  <a:gd name="T4" fmla="*/ 779 w 864"/>
                  <a:gd name="T5" fmla="*/ 34 h 532"/>
                  <a:gd name="T6" fmla="*/ 737 w 864"/>
                  <a:gd name="T7" fmla="*/ 57 h 532"/>
                  <a:gd name="T8" fmla="*/ 698 w 864"/>
                  <a:gd name="T9" fmla="*/ 84 h 532"/>
                  <a:gd name="T10" fmla="*/ 620 w 864"/>
                  <a:gd name="T11" fmla="*/ 141 h 532"/>
                  <a:gd name="T12" fmla="*/ 548 w 864"/>
                  <a:gd name="T13" fmla="*/ 200 h 532"/>
                  <a:gd name="T14" fmla="*/ 448 w 864"/>
                  <a:gd name="T15" fmla="*/ 280 h 532"/>
                  <a:gd name="T16" fmla="*/ 398 w 864"/>
                  <a:gd name="T17" fmla="*/ 320 h 532"/>
                  <a:gd name="T18" fmla="*/ 345 w 864"/>
                  <a:gd name="T19" fmla="*/ 357 h 532"/>
                  <a:gd name="T20" fmla="*/ 260 w 864"/>
                  <a:gd name="T21" fmla="*/ 405 h 532"/>
                  <a:gd name="T22" fmla="*/ 174 w 864"/>
                  <a:gd name="T23" fmla="*/ 448 h 532"/>
                  <a:gd name="T24" fmla="*/ 0 w 864"/>
                  <a:gd name="T25" fmla="*/ 532 h 5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532"/>
                  <a:gd name="T41" fmla="*/ 864 w 864"/>
                  <a:gd name="T42" fmla="*/ 532 h 5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532">
                    <a:moveTo>
                      <a:pt x="864" y="0"/>
                    </a:moveTo>
                    <a:lnTo>
                      <a:pt x="820" y="15"/>
                    </a:lnTo>
                    <a:lnTo>
                      <a:pt x="779" y="34"/>
                    </a:lnTo>
                    <a:lnTo>
                      <a:pt x="737" y="57"/>
                    </a:lnTo>
                    <a:lnTo>
                      <a:pt x="698" y="84"/>
                    </a:lnTo>
                    <a:lnTo>
                      <a:pt x="620" y="141"/>
                    </a:lnTo>
                    <a:lnTo>
                      <a:pt x="548" y="200"/>
                    </a:lnTo>
                    <a:lnTo>
                      <a:pt x="448" y="280"/>
                    </a:lnTo>
                    <a:lnTo>
                      <a:pt x="398" y="320"/>
                    </a:lnTo>
                    <a:lnTo>
                      <a:pt x="345" y="357"/>
                    </a:lnTo>
                    <a:lnTo>
                      <a:pt x="260" y="405"/>
                    </a:lnTo>
                    <a:lnTo>
                      <a:pt x="174" y="448"/>
                    </a:lnTo>
                    <a:lnTo>
                      <a:pt x="0" y="532"/>
                    </a:lnTo>
                  </a:path>
                </a:pathLst>
              </a:custGeom>
              <a:grpFill/>
              <a:ln w="3175">
                <a:solidFill>
                  <a:srgbClr val="000000"/>
                </a:solidFill>
                <a:round/>
                <a:headEnd/>
                <a:tailEnd/>
              </a:ln>
            </p:spPr>
            <p:txBody>
              <a:bodyPr/>
              <a:lstStyle/>
              <a:p>
                <a:endParaRPr lang="nb-NO"/>
              </a:p>
            </p:txBody>
          </p:sp>
          <p:sp>
            <p:nvSpPr>
              <p:cNvPr id="58540" name="Freeform 1057"/>
              <p:cNvSpPr>
                <a:spLocks/>
              </p:cNvSpPr>
              <p:nvPr/>
            </p:nvSpPr>
            <p:spPr bwMode="auto">
              <a:xfrm>
                <a:off x="2722" y="2687"/>
                <a:ext cx="236" cy="15"/>
              </a:xfrm>
              <a:custGeom>
                <a:avLst/>
                <a:gdLst>
                  <a:gd name="T0" fmla="*/ 236 w 236"/>
                  <a:gd name="T1" fmla="*/ 6 h 15"/>
                  <a:gd name="T2" fmla="*/ 209 w 236"/>
                  <a:gd name="T3" fmla="*/ 6 h 15"/>
                  <a:gd name="T4" fmla="*/ 180 w 236"/>
                  <a:gd name="T5" fmla="*/ 6 h 15"/>
                  <a:gd name="T6" fmla="*/ 124 w 236"/>
                  <a:gd name="T7" fmla="*/ 0 h 15"/>
                  <a:gd name="T8" fmla="*/ 68 w 236"/>
                  <a:gd name="T9" fmla="*/ 0 h 15"/>
                  <a:gd name="T10" fmla="*/ 41 w 236"/>
                  <a:gd name="T11" fmla="*/ 2 h 15"/>
                  <a:gd name="T12" fmla="*/ 16 w 236"/>
                  <a:gd name="T13" fmla="*/ 9 h 15"/>
                  <a:gd name="T14" fmla="*/ 7 w 236"/>
                  <a:gd name="T15" fmla="*/ 11 h 15"/>
                  <a:gd name="T16" fmla="*/ 0 w 236"/>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15"/>
                  <a:gd name="T29" fmla="*/ 236 w 23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15">
                    <a:moveTo>
                      <a:pt x="236" y="6"/>
                    </a:moveTo>
                    <a:lnTo>
                      <a:pt x="209" y="6"/>
                    </a:lnTo>
                    <a:lnTo>
                      <a:pt x="180" y="6"/>
                    </a:lnTo>
                    <a:lnTo>
                      <a:pt x="124" y="0"/>
                    </a:lnTo>
                    <a:lnTo>
                      <a:pt x="68" y="0"/>
                    </a:lnTo>
                    <a:lnTo>
                      <a:pt x="41" y="2"/>
                    </a:lnTo>
                    <a:lnTo>
                      <a:pt x="16" y="9"/>
                    </a:lnTo>
                    <a:lnTo>
                      <a:pt x="7" y="11"/>
                    </a:lnTo>
                    <a:lnTo>
                      <a:pt x="0" y="15"/>
                    </a:lnTo>
                  </a:path>
                </a:pathLst>
              </a:custGeom>
              <a:grpFill/>
              <a:ln w="3175">
                <a:solidFill>
                  <a:srgbClr val="000000"/>
                </a:solidFill>
                <a:round/>
                <a:headEnd/>
                <a:tailEnd/>
              </a:ln>
            </p:spPr>
            <p:txBody>
              <a:bodyPr/>
              <a:lstStyle/>
              <a:p>
                <a:endParaRPr lang="nb-NO"/>
              </a:p>
            </p:txBody>
          </p:sp>
          <p:sp>
            <p:nvSpPr>
              <p:cNvPr id="58541" name="Freeform 1058"/>
              <p:cNvSpPr>
                <a:spLocks/>
              </p:cNvSpPr>
              <p:nvPr/>
            </p:nvSpPr>
            <p:spPr bwMode="auto">
              <a:xfrm>
                <a:off x="2597" y="2764"/>
                <a:ext cx="282" cy="16"/>
              </a:xfrm>
              <a:custGeom>
                <a:avLst/>
                <a:gdLst>
                  <a:gd name="T0" fmla="*/ 282 w 282"/>
                  <a:gd name="T1" fmla="*/ 4 h 16"/>
                  <a:gd name="T2" fmla="*/ 257 w 282"/>
                  <a:gd name="T3" fmla="*/ 5 h 16"/>
                  <a:gd name="T4" fmla="*/ 231 w 282"/>
                  <a:gd name="T5" fmla="*/ 5 h 16"/>
                  <a:gd name="T6" fmla="*/ 179 w 282"/>
                  <a:gd name="T7" fmla="*/ 4 h 16"/>
                  <a:gd name="T8" fmla="*/ 128 w 282"/>
                  <a:gd name="T9" fmla="*/ 0 h 16"/>
                  <a:gd name="T10" fmla="*/ 76 w 282"/>
                  <a:gd name="T11" fmla="*/ 0 h 16"/>
                  <a:gd name="T12" fmla="*/ 38 w 282"/>
                  <a:gd name="T13" fmla="*/ 5 h 16"/>
                  <a:gd name="T14" fmla="*/ 0 w 28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82"/>
                  <a:gd name="T25" fmla="*/ 0 h 16"/>
                  <a:gd name="T26" fmla="*/ 282 w 28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 h="16">
                    <a:moveTo>
                      <a:pt x="282" y="4"/>
                    </a:moveTo>
                    <a:lnTo>
                      <a:pt x="257" y="5"/>
                    </a:lnTo>
                    <a:lnTo>
                      <a:pt x="231" y="5"/>
                    </a:lnTo>
                    <a:lnTo>
                      <a:pt x="179" y="4"/>
                    </a:lnTo>
                    <a:lnTo>
                      <a:pt x="128" y="0"/>
                    </a:lnTo>
                    <a:lnTo>
                      <a:pt x="76" y="0"/>
                    </a:lnTo>
                    <a:lnTo>
                      <a:pt x="38" y="5"/>
                    </a:lnTo>
                    <a:lnTo>
                      <a:pt x="0" y="16"/>
                    </a:lnTo>
                  </a:path>
                </a:pathLst>
              </a:custGeom>
              <a:grpFill/>
              <a:ln w="3175">
                <a:solidFill>
                  <a:srgbClr val="000000"/>
                </a:solidFill>
                <a:round/>
                <a:headEnd/>
                <a:tailEnd/>
              </a:ln>
            </p:spPr>
            <p:txBody>
              <a:bodyPr/>
              <a:lstStyle/>
              <a:p>
                <a:endParaRPr lang="nb-NO"/>
              </a:p>
            </p:txBody>
          </p:sp>
          <p:sp>
            <p:nvSpPr>
              <p:cNvPr id="58542" name="Freeform 1059"/>
              <p:cNvSpPr>
                <a:spLocks/>
              </p:cNvSpPr>
              <p:nvPr/>
            </p:nvSpPr>
            <p:spPr bwMode="auto">
              <a:xfrm>
                <a:off x="2512" y="2814"/>
                <a:ext cx="307" cy="20"/>
              </a:xfrm>
              <a:custGeom>
                <a:avLst/>
                <a:gdLst>
                  <a:gd name="T0" fmla="*/ 307 w 307"/>
                  <a:gd name="T1" fmla="*/ 20 h 20"/>
                  <a:gd name="T2" fmla="*/ 269 w 307"/>
                  <a:gd name="T3" fmla="*/ 18 h 20"/>
                  <a:gd name="T4" fmla="*/ 230 w 307"/>
                  <a:gd name="T5" fmla="*/ 16 h 20"/>
                  <a:gd name="T6" fmla="*/ 156 w 307"/>
                  <a:gd name="T7" fmla="*/ 5 h 20"/>
                  <a:gd name="T8" fmla="*/ 118 w 307"/>
                  <a:gd name="T9" fmla="*/ 2 h 20"/>
                  <a:gd name="T10" fmla="*/ 78 w 307"/>
                  <a:gd name="T11" fmla="*/ 0 h 20"/>
                  <a:gd name="T12" fmla="*/ 40 w 307"/>
                  <a:gd name="T13" fmla="*/ 4 h 20"/>
                  <a:gd name="T14" fmla="*/ 0 w 307"/>
                  <a:gd name="T15" fmla="*/ 11 h 20"/>
                  <a:gd name="T16" fmla="*/ 0 60000 65536"/>
                  <a:gd name="T17" fmla="*/ 0 60000 65536"/>
                  <a:gd name="T18" fmla="*/ 0 60000 65536"/>
                  <a:gd name="T19" fmla="*/ 0 60000 65536"/>
                  <a:gd name="T20" fmla="*/ 0 60000 65536"/>
                  <a:gd name="T21" fmla="*/ 0 60000 65536"/>
                  <a:gd name="T22" fmla="*/ 0 60000 65536"/>
                  <a:gd name="T23" fmla="*/ 0 60000 65536"/>
                  <a:gd name="T24" fmla="*/ 0 w 307"/>
                  <a:gd name="T25" fmla="*/ 0 h 20"/>
                  <a:gd name="T26" fmla="*/ 307 w 30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 h="20">
                    <a:moveTo>
                      <a:pt x="307" y="20"/>
                    </a:moveTo>
                    <a:lnTo>
                      <a:pt x="269" y="18"/>
                    </a:lnTo>
                    <a:lnTo>
                      <a:pt x="230" y="16"/>
                    </a:lnTo>
                    <a:lnTo>
                      <a:pt x="156" y="5"/>
                    </a:lnTo>
                    <a:lnTo>
                      <a:pt x="118" y="2"/>
                    </a:lnTo>
                    <a:lnTo>
                      <a:pt x="78" y="0"/>
                    </a:lnTo>
                    <a:lnTo>
                      <a:pt x="40" y="4"/>
                    </a:lnTo>
                    <a:lnTo>
                      <a:pt x="0" y="11"/>
                    </a:lnTo>
                  </a:path>
                </a:pathLst>
              </a:custGeom>
              <a:grpFill/>
              <a:ln w="3175">
                <a:solidFill>
                  <a:srgbClr val="000000"/>
                </a:solidFill>
                <a:round/>
                <a:headEnd/>
                <a:tailEnd/>
              </a:ln>
            </p:spPr>
            <p:txBody>
              <a:bodyPr/>
              <a:lstStyle/>
              <a:p>
                <a:endParaRPr lang="nb-NO"/>
              </a:p>
            </p:txBody>
          </p:sp>
          <p:sp>
            <p:nvSpPr>
              <p:cNvPr id="58543" name="Freeform 1060"/>
              <p:cNvSpPr>
                <a:spLocks/>
              </p:cNvSpPr>
              <p:nvPr/>
            </p:nvSpPr>
            <p:spPr bwMode="auto">
              <a:xfrm>
                <a:off x="2440" y="2876"/>
                <a:ext cx="224" cy="15"/>
              </a:xfrm>
              <a:custGeom>
                <a:avLst/>
                <a:gdLst>
                  <a:gd name="T0" fmla="*/ 224 w 224"/>
                  <a:gd name="T1" fmla="*/ 15 h 15"/>
                  <a:gd name="T2" fmla="*/ 184 w 224"/>
                  <a:gd name="T3" fmla="*/ 13 h 15"/>
                  <a:gd name="T4" fmla="*/ 143 w 224"/>
                  <a:gd name="T5" fmla="*/ 8 h 15"/>
                  <a:gd name="T6" fmla="*/ 101 w 224"/>
                  <a:gd name="T7" fmla="*/ 2 h 15"/>
                  <a:gd name="T8" fmla="*/ 81 w 224"/>
                  <a:gd name="T9" fmla="*/ 0 h 15"/>
                  <a:gd name="T10" fmla="*/ 61 w 224"/>
                  <a:gd name="T11" fmla="*/ 0 h 15"/>
                  <a:gd name="T12" fmla="*/ 31 w 224"/>
                  <a:gd name="T13" fmla="*/ 2 h 15"/>
                  <a:gd name="T14" fmla="*/ 0 w 224"/>
                  <a:gd name="T15" fmla="*/ 8 h 15"/>
                  <a:gd name="T16" fmla="*/ 0 60000 65536"/>
                  <a:gd name="T17" fmla="*/ 0 60000 65536"/>
                  <a:gd name="T18" fmla="*/ 0 60000 65536"/>
                  <a:gd name="T19" fmla="*/ 0 60000 65536"/>
                  <a:gd name="T20" fmla="*/ 0 60000 65536"/>
                  <a:gd name="T21" fmla="*/ 0 60000 65536"/>
                  <a:gd name="T22" fmla="*/ 0 60000 65536"/>
                  <a:gd name="T23" fmla="*/ 0 60000 65536"/>
                  <a:gd name="T24" fmla="*/ 0 w 224"/>
                  <a:gd name="T25" fmla="*/ 0 h 15"/>
                  <a:gd name="T26" fmla="*/ 224 w 224"/>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4" h="15">
                    <a:moveTo>
                      <a:pt x="224" y="15"/>
                    </a:moveTo>
                    <a:lnTo>
                      <a:pt x="184" y="13"/>
                    </a:lnTo>
                    <a:lnTo>
                      <a:pt x="143" y="8"/>
                    </a:lnTo>
                    <a:lnTo>
                      <a:pt x="101" y="2"/>
                    </a:lnTo>
                    <a:lnTo>
                      <a:pt x="81" y="0"/>
                    </a:lnTo>
                    <a:lnTo>
                      <a:pt x="61" y="0"/>
                    </a:lnTo>
                    <a:lnTo>
                      <a:pt x="31" y="2"/>
                    </a:lnTo>
                    <a:lnTo>
                      <a:pt x="0" y="8"/>
                    </a:lnTo>
                  </a:path>
                </a:pathLst>
              </a:custGeom>
              <a:grpFill/>
              <a:ln w="3175">
                <a:solidFill>
                  <a:srgbClr val="000000"/>
                </a:solidFill>
                <a:round/>
                <a:headEnd/>
                <a:tailEnd/>
              </a:ln>
            </p:spPr>
            <p:txBody>
              <a:bodyPr/>
              <a:lstStyle/>
              <a:p>
                <a:endParaRPr lang="nb-NO"/>
              </a:p>
            </p:txBody>
          </p:sp>
          <p:sp>
            <p:nvSpPr>
              <p:cNvPr id="58544" name="Freeform 1061"/>
              <p:cNvSpPr>
                <a:spLocks/>
              </p:cNvSpPr>
              <p:nvPr/>
            </p:nvSpPr>
            <p:spPr bwMode="auto">
              <a:xfrm>
                <a:off x="2808" y="2632"/>
                <a:ext cx="199" cy="9"/>
              </a:xfrm>
              <a:custGeom>
                <a:avLst/>
                <a:gdLst>
                  <a:gd name="T0" fmla="*/ 199 w 199"/>
                  <a:gd name="T1" fmla="*/ 2 h 9"/>
                  <a:gd name="T2" fmla="*/ 174 w 199"/>
                  <a:gd name="T3" fmla="*/ 4 h 9"/>
                  <a:gd name="T4" fmla="*/ 149 w 199"/>
                  <a:gd name="T5" fmla="*/ 4 h 9"/>
                  <a:gd name="T6" fmla="*/ 100 w 199"/>
                  <a:gd name="T7" fmla="*/ 0 h 9"/>
                  <a:gd name="T8" fmla="*/ 51 w 199"/>
                  <a:gd name="T9" fmla="*/ 0 h 9"/>
                  <a:gd name="T10" fmla="*/ 26 w 199"/>
                  <a:gd name="T11" fmla="*/ 4 h 9"/>
                  <a:gd name="T12" fmla="*/ 0 w 199"/>
                  <a:gd name="T13" fmla="*/ 9 h 9"/>
                  <a:gd name="T14" fmla="*/ 0 60000 65536"/>
                  <a:gd name="T15" fmla="*/ 0 60000 65536"/>
                  <a:gd name="T16" fmla="*/ 0 60000 65536"/>
                  <a:gd name="T17" fmla="*/ 0 60000 65536"/>
                  <a:gd name="T18" fmla="*/ 0 60000 65536"/>
                  <a:gd name="T19" fmla="*/ 0 60000 65536"/>
                  <a:gd name="T20" fmla="*/ 0 60000 65536"/>
                  <a:gd name="T21" fmla="*/ 0 w 199"/>
                  <a:gd name="T22" fmla="*/ 0 h 9"/>
                  <a:gd name="T23" fmla="*/ 199 w 19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9">
                    <a:moveTo>
                      <a:pt x="199" y="2"/>
                    </a:moveTo>
                    <a:lnTo>
                      <a:pt x="174" y="4"/>
                    </a:lnTo>
                    <a:lnTo>
                      <a:pt x="149" y="4"/>
                    </a:lnTo>
                    <a:lnTo>
                      <a:pt x="100" y="0"/>
                    </a:lnTo>
                    <a:lnTo>
                      <a:pt x="51" y="0"/>
                    </a:lnTo>
                    <a:lnTo>
                      <a:pt x="26" y="4"/>
                    </a:lnTo>
                    <a:lnTo>
                      <a:pt x="0" y="9"/>
                    </a:lnTo>
                  </a:path>
                </a:pathLst>
              </a:custGeom>
              <a:grpFill/>
              <a:ln w="3175">
                <a:solidFill>
                  <a:srgbClr val="000000"/>
                </a:solidFill>
                <a:round/>
                <a:headEnd/>
                <a:tailEnd/>
              </a:ln>
            </p:spPr>
            <p:txBody>
              <a:bodyPr/>
              <a:lstStyle/>
              <a:p>
                <a:endParaRPr lang="nb-NO"/>
              </a:p>
            </p:txBody>
          </p:sp>
          <p:sp>
            <p:nvSpPr>
              <p:cNvPr id="58545" name="Freeform 1062"/>
              <p:cNvSpPr>
                <a:spLocks/>
              </p:cNvSpPr>
              <p:nvPr/>
            </p:nvSpPr>
            <p:spPr bwMode="auto">
              <a:xfrm>
                <a:off x="2866" y="2577"/>
                <a:ext cx="175" cy="7"/>
              </a:xfrm>
              <a:custGeom>
                <a:avLst/>
                <a:gdLst>
                  <a:gd name="T0" fmla="*/ 175 w 175"/>
                  <a:gd name="T1" fmla="*/ 0 h 7"/>
                  <a:gd name="T2" fmla="*/ 130 w 175"/>
                  <a:gd name="T3" fmla="*/ 2 h 7"/>
                  <a:gd name="T4" fmla="*/ 87 w 175"/>
                  <a:gd name="T5" fmla="*/ 0 h 7"/>
                  <a:gd name="T6" fmla="*/ 45 w 175"/>
                  <a:gd name="T7" fmla="*/ 0 h 7"/>
                  <a:gd name="T8" fmla="*/ 22 w 175"/>
                  <a:gd name="T9" fmla="*/ 2 h 7"/>
                  <a:gd name="T10" fmla="*/ 0 w 175"/>
                  <a:gd name="T11" fmla="*/ 7 h 7"/>
                  <a:gd name="T12" fmla="*/ 0 60000 65536"/>
                  <a:gd name="T13" fmla="*/ 0 60000 65536"/>
                  <a:gd name="T14" fmla="*/ 0 60000 65536"/>
                  <a:gd name="T15" fmla="*/ 0 60000 65536"/>
                  <a:gd name="T16" fmla="*/ 0 60000 65536"/>
                  <a:gd name="T17" fmla="*/ 0 60000 65536"/>
                  <a:gd name="T18" fmla="*/ 0 w 175"/>
                  <a:gd name="T19" fmla="*/ 0 h 7"/>
                  <a:gd name="T20" fmla="*/ 175 w 17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75" h="7">
                    <a:moveTo>
                      <a:pt x="175" y="0"/>
                    </a:moveTo>
                    <a:lnTo>
                      <a:pt x="130" y="2"/>
                    </a:lnTo>
                    <a:lnTo>
                      <a:pt x="87" y="0"/>
                    </a:lnTo>
                    <a:lnTo>
                      <a:pt x="45" y="0"/>
                    </a:lnTo>
                    <a:lnTo>
                      <a:pt x="22" y="2"/>
                    </a:lnTo>
                    <a:lnTo>
                      <a:pt x="0" y="7"/>
                    </a:lnTo>
                  </a:path>
                </a:pathLst>
              </a:custGeom>
              <a:grpFill/>
              <a:ln w="3175">
                <a:solidFill>
                  <a:srgbClr val="000000"/>
                </a:solidFill>
                <a:round/>
                <a:headEnd/>
                <a:tailEnd/>
              </a:ln>
            </p:spPr>
            <p:txBody>
              <a:bodyPr/>
              <a:lstStyle/>
              <a:p>
                <a:endParaRPr lang="nb-NO"/>
              </a:p>
            </p:txBody>
          </p:sp>
          <p:sp>
            <p:nvSpPr>
              <p:cNvPr id="58546" name="Freeform 1063"/>
              <p:cNvSpPr>
                <a:spLocks/>
              </p:cNvSpPr>
              <p:nvPr/>
            </p:nvSpPr>
            <p:spPr bwMode="auto">
              <a:xfrm>
                <a:off x="2937" y="2527"/>
                <a:ext cx="139" cy="9"/>
              </a:xfrm>
              <a:custGeom>
                <a:avLst/>
                <a:gdLst>
                  <a:gd name="T0" fmla="*/ 139 w 139"/>
                  <a:gd name="T1" fmla="*/ 3 h 9"/>
                  <a:gd name="T2" fmla="*/ 104 w 139"/>
                  <a:gd name="T3" fmla="*/ 3 h 9"/>
                  <a:gd name="T4" fmla="*/ 68 w 139"/>
                  <a:gd name="T5" fmla="*/ 0 h 9"/>
                  <a:gd name="T6" fmla="*/ 32 w 139"/>
                  <a:gd name="T7" fmla="*/ 0 h 9"/>
                  <a:gd name="T8" fmla="*/ 16 w 139"/>
                  <a:gd name="T9" fmla="*/ 3 h 9"/>
                  <a:gd name="T10" fmla="*/ 0 w 139"/>
                  <a:gd name="T11" fmla="*/ 9 h 9"/>
                  <a:gd name="T12" fmla="*/ 0 60000 65536"/>
                  <a:gd name="T13" fmla="*/ 0 60000 65536"/>
                  <a:gd name="T14" fmla="*/ 0 60000 65536"/>
                  <a:gd name="T15" fmla="*/ 0 60000 65536"/>
                  <a:gd name="T16" fmla="*/ 0 60000 65536"/>
                  <a:gd name="T17" fmla="*/ 0 60000 65536"/>
                  <a:gd name="T18" fmla="*/ 0 w 139"/>
                  <a:gd name="T19" fmla="*/ 0 h 9"/>
                  <a:gd name="T20" fmla="*/ 139 w 139"/>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9" h="9">
                    <a:moveTo>
                      <a:pt x="139" y="3"/>
                    </a:moveTo>
                    <a:lnTo>
                      <a:pt x="104" y="3"/>
                    </a:lnTo>
                    <a:lnTo>
                      <a:pt x="68" y="0"/>
                    </a:lnTo>
                    <a:lnTo>
                      <a:pt x="32" y="0"/>
                    </a:lnTo>
                    <a:lnTo>
                      <a:pt x="16" y="3"/>
                    </a:lnTo>
                    <a:lnTo>
                      <a:pt x="0" y="9"/>
                    </a:lnTo>
                  </a:path>
                </a:pathLst>
              </a:custGeom>
              <a:grpFill/>
              <a:ln w="3175">
                <a:solidFill>
                  <a:srgbClr val="000000"/>
                </a:solidFill>
                <a:round/>
                <a:headEnd/>
                <a:tailEnd/>
              </a:ln>
            </p:spPr>
            <p:txBody>
              <a:bodyPr/>
              <a:lstStyle/>
              <a:p>
                <a:endParaRPr lang="nb-NO"/>
              </a:p>
            </p:txBody>
          </p:sp>
          <p:sp>
            <p:nvSpPr>
              <p:cNvPr id="58547" name="Freeform 1064"/>
              <p:cNvSpPr>
                <a:spLocks/>
              </p:cNvSpPr>
              <p:nvPr/>
            </p:nvSpPr>
            <p:spPr bwMode="auto">
              <a:xfrm>
                <a:off x="2998" y="2486"/>
                <a:ext cx="114" cy="5"/>
              </a:xfrm>
              <a:custGeom>
                <a:avLst/>
                <a:gdLst>
                  <a:gd name="T0" fmla="*/ 114 w 114"/>
                  <a:gd name="T1" fmla="*/ 2 h 5"/>
                  <a:gd name="T2" fmla="*/ 67 w 114"/>
                  <a:gd name="T3" fmla="*/ 0 h 5"/>
                  <a:gd name="T4" fmla="*/ 43 w 114"/>
                  <a:gd name="T5" fmla="*/ 0 h 5"/>
                  <a:gd name="T6" fmla="*/ 18 w 114"/>
                  <a:gd name="T7" fmla="*/ 2 h 5"/>
                  <a:gd name="T8" fmla="*/ 0 w 114"/>
                  <a:gd name="T9" fmla="*/ 5 h 5"/>
                  <a:gd name="T10" fmla="*/ 0 60000 65536"/>
                  <a:gd name="T11" fmla="*/ 0 60000 65536"/>
                  <a:gd name="T12" fmla="*/ 0 60000 65536"/>
                  <a:gd name="T13" fmla="*/ 0 60000 65536"/>
                  <a:gd name="T14" fmla="*/ 0 60000 65536"/>
                  <a:gd name="T15" fmla="*/ 0 w 114"/>
                  <a:gd name="T16" fmla="*/ 0 h 5"/>
                  <a:gd name="T17" fmla="*/ 114 w 114"/>
                  <a:gd name="T18" fmla="*/ 5 h 5"/>
                </a:gdLst>
                <a:ahLst/>
                <a:cxnLst>
                  <a:cxn ang="T10">
                    <a:pos x="T0" y="T1"/>
                  </a:cxn>
                  <a:cxn ang="T11">
                    <a:pos x="T2" y="T3"/>
                  </a:cxn>
                  <a:cxn ang="T12">
                    <a:pos x="T4" y="T5"/>
                  </a:cxn>
                  <a:cxn ang="T13">
                    <a:pos x="T6" y="T7"/>
                  </a:cxn>
                  <a:cxn ang="T14">
                    <a:pos x="T8" y="T9"/>
                  </a:cxn>
                </a:cxnLst>
                <a:rect l="T15" t="T16" r="T17" b="T18"/>
                <a:pathLst>
                  <a:path w="114" h="5">
                    <a:moveTo>
                      <a:pt x="114" y="2"/>
                    </a:moveTo>
                    <a:lnTo>
                      <a:pt x="67" y="0"/>
                    </a:lnTo>
                    <a:lnTo>
                      <a:pt x="43" y="0"/>
                    </a:lnTo>
                    <a:lnTo>
                      <a:pt x="18" y="2"/>
                    </a:lnTo>
                    <a:lnTo>
                      <a:pt x="0" y="5"/>
                    </a:lnTo>
                  </a:path>
                </a:pathLst>
              </a:custGeom>
              <a:grpFill/>
              <a:ln w="3175">
                <a:solidFill>
                  <a:srgbClr val="000000"/>
                </a:solidFill>
                <a:round/>
                <a:headEnd/>
                <a:tailEnd/>
              </a:ln>
            </p:spPr>
            <p:txBody>
              <a:bodyPr/>
              <a:lstStyle/>
              <a:p>
                <a:endParaRPr lang="nb-NO"/>
              </a:p>
            </p:txBody>
          </p:sp>
          <p:sp>
            <p:nvSpPr>
              <p:cNvPr id="58548" name="Freeform 1065"/>
              <p:cNvSpPr>
                <a:spLocks/>
              </p:cNvSpPr>
              <p:nvPr/>
            </p:nvSpPr>
            <p:spPr bwMode="auto">
              <a:xfrm>
                <a:off x="3041" y="2447"/>
                <a:ext cx="89" cy="3"/>
              </a:xfrm>
              <a:custGeom>
                <a:avLst/>
                <a:gdLst>
                  <a:gd name="T0" fmla="*/ 89 w 89"/>
                  <a:gd name="T1" fmla="*/ 1 h 3"/>
                  <a:gd name="T2" fmla="*/ 44 w 89"/>
                  <a:gd name="T3" fmla="*/ 0 h 3"/>
                  <a:gd name="T4" fmla="*/ 22 w 89"/>
                  <a:gd name="T5" fmla="*/ 0 h 3"/>
                  <a:gd name="T6" fmla="*/ 0 w 89"/>
                  <a:gd name="T7" fmla="*/ 3 h 3"/>
                  <a:gd name="T8" fmla="*/ 0 60000 65536"/>
                  <a:gd name="T9" fmla="*/ 0 60000 65536"/>
                  <a:gd name="T10" fmla="*/ 0 60000 65536"/>
                  <a:gd name="T11" fmla="*/ 0 60000 65536"/>
                  <a:gd name="T12" fmla="*/ 0 w 89"/>
                  <a:gd name="T13" fmla="*/ 0 h 3"/>
                  <a:gd name="T14" fmla="*/ 89 w 89"/>
                  <a:gd name="T15" fmla="*/ 3 h 3"/>
                </a:gdLst>
                <a:ahLst/>
                <a:cxnLst>
                  <a:cxn ang="T8">
                    <a:pos x="T0" y="T1"/>
                  </a:cxn>
                  <a:cxn ang="T9">
                    <a:pos x="T2" y="T3"/>
                  </a:cxn>
                  <a:cxn ang="T10">
                    <a:pos x="T4" y="T5"/>
                  </a:cxn>
                  <a:cxn ang="T11">
                    <a:pos x="T6" y="T7"/>
                  </a:cxn>
                </a:cxnLst>
                <a:rect l="T12" t="T13" r="T14" b="T15"/>
                <a:pathLst>
                  <a:path w="89" h="3">
                    <a:moveTo>
                      <a:pt x="89" y="1"/>
                    </a:moveTo>
                    <a:lnTo>
                      <a:pt x="44" y="0"/>
                    </a:lnTo>
                    <a:lnTo>
                      <a:pt x="22" y="0"/>
                    </a:lnTo>
                    <a:lnTo>
                      <a:pt x="0" y="3"/>
                    </a:lnTo>
                  </a:path>
                </a:pathLst>
              </a:custGeom>
              <a:grpFill/>
              <a:ln w="3175">
                <a:solidFill>
                  <a:srgbClr val="000000"/>
                </a:solidFill>
                <a:round/>
                <a:headEnd/>
                <a:tailEnd/>
              </a:ln>
            </p:spPr>
            <p:txBody>
              <a:bodyPr/>
              <a:lstStyle/>
              <a:p>
                <a:endParaRPr lang="nb-NO"/>
              </a:p>
            </p:txBody>
          </p:sp>
          <p:sp>
            <p:nvSpPr>
              <p:cNvPr id="58549" name="Freeform 1066"/>
              <p:cNvSpPr>
                <a:spLocks/>
              </p:cNvSpPr>
              <p:nvPr/>
            </p:nvSpPr>
            <p:spPr bwMode="auto">
              <a:xfrm>
                <a:off x="3094" y="2411"/>
                <a:ext cx="70" cy="2"/>
              </a:xfrm>
              <a:custGeom>
                <a:avLst/>
                <a:gdLst>
                  <a:gd name="T0" fmla="*/ 70 w 70"/>
                  <a:gd name="T1" fmla="*/ 0 h 2"/>
                  <a:gd name="T2" fmla="*/ 36 w 70"/>
                  <a:gd name="T3" fmla="*/ 0 h 2"/>
                  <a:gd name="T4" fmla="*/ 0 w 70"/>
                  <a:gd name="T5" fmla="*/ 2 h 2"/>
                  <a:gd name="T6" fmla="*/ 0 60000 65536"/>
                  <a:gd name="T7" fmla="*/ 0 60000 65536"/>
                  <a:gd name="T8" fmla="*/ 0 60000 65536"/>
                  <a:gd name="T9" fmla="*/ 0 w 70"/>
                  <a:gd name="T10" fmla="*/ 0 h 2"/>
                  <a:gd name="T11" fmla="*/ 70 w 70"/>
                  <a:gd name="T12" fmla="*/ 2 h 2"/>
                </a:gdLst>
                <a:ahLst/>
                <a:cxnLst>
                  <a:cxn ang="T6">
                    <a:pos x="T0" y="T1"/>
                  </a:cxn>
                  <a:cxn ang="T7">
                    <a:pos x="T2" y="T3"/>
                  </a:cxn>
                  <a:cxn ang="T8">
                    <a:pos x="T4" y="T5"/>
                  </a:cxn>
                </a:cxnLst>
                <a:rect l="T9" t="T10" r="T11" b="T12"/>
                <a:pathLst>
                  <a:path w="70" h="2">
                    <a:moveTo>
                      <a:pt x="70" y="0"/>
                    </a:moveTo>
                    <a:lnTo>
                      <a:pt x="36" y="0"/>
                    </a:lnTo>
                    <a:lnTo>
                      <a:pt x="0" y="2"/>
                    </a:lnTo>
                  </a:path>
                </a:pathLst>
              </a:custGeom>
              <a:grpFill/>
              <a:ln w="3175">
                <a:solidFill>
                  <a:srgbClr val="000000"/>
                </a:solidFill>
                <a:round/>
                <a:headEnd/>
                <a:tailEnd/>
              </a:ln>
            </p:spPr>
            <p:txBody>
              <a:bodyPr/>
              <a:lstStyle/>
              <a:p>
                <a:endParaRPr lang="nb-NO"/>
              </a:p>
            </p:txBody>
          </p:sp>
          <p:sp>
            <p:nvSpPr>
              <p:cNvPr id="58550" name="Freeform 1067"/>
              <p:cNvSpPr>
                <a:spLocks/>
              </p:cNvSpPr>
              <p:nvPr/>
            </p:nvSpPr>
            <p:spPr bwMode="auto">
              <a:xfrm>
                <a:off x="2700" y="2470"/>
                <a:ext cx="63" cy="201"/>
              </a:xfrm>
              <a:custGeom>
                <a:avLst/>
                <a:gdLst>
                  <a:gd name="T0" fmla="*/ 0 w 63"/>
                  <a:gd name="T1" fmla="*/ 201 h 201"/>
                  <a:gd name="T2" fmla="*/ 5 w 63"/>
                  <a:gd name="T3" fmla="*/ 194 h 201"/>
                  <a:gd name="T4" fmla="*/ 11 w 63"/>
                  <a:gd name="T5" fmla="*/ 187 h 201"/>
                  <a:gd name="T6" fmla="*/ 22 w 63"/>
                  <a:gd name="T7" fmla="*/ 166 h 201"/>
                  <a:gd name="T8" fmla="*/ 27 w 63"/>
                  <a:gd name="T9" fmla="*/ 146 h 201"/>
                  <a:gd name="T10" fmla="*/ 33 w 63"/>
                  <a:gd name="T11" fmla="*/ 128 h 201"/>
                  <a:gd name="T12" fmla="*/ 63 w 63"/>
                  <a:gd name="T13" fmla="*/ 0 h 201"/>
                  <a:gd name="T14" fmla="*/ 0 60000 65536"/>
                  <a:gd name="T15" fmla="*/ 0 60000 65536"/>
                  <a:gd name="T16" fmla="*/ 0 60000 65536"/>
                  <a:gd name="T17" fmla="*/ 0 60000 65536"/>
                  <a:gd name="T18" fmla="*/ 0 60000 65536"/>
                  <a:gd name="T19" fmla="*/ 0 60000 65536"/>
                  <a:gd name="T20" fmla="*/ 0 60000 65536"/>
                  <a:gd name="T21" fmla="*/ 0 w 63"/>
                  <a:gd name="T22" fmla="*/ 0 h 201"/>
                  <a:gd name="T23" fmla="*/ 63 w 63"/>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201">
                    <a:moveTo>
                      <a:pt x="0" y="201"/>
                    </a:moveTo>
                    <a:lnTo>
                      <a:pt x="5" y="194"/>
                    </a:lnTo>
                    <a:lnTo>
                      <a:pt x="11" y="187"/>
                    </a:lnTo>
                    <a:lnTo>
                      <a:pt x="22" y="166"/>
                    </a:lnTo>
                    <a:lnTo>
                      <a:pt x="27" y="146"/>
                    </a:lnTo>
                    <a:lnTo>
                      <a:pt x="33" y="128"/>
                    </a:lnTo>
                    <a:lnTo>
                      <a:pt x="63" y="0"/>
                    </a:lnTo>
                  </a:path>
                </a:pathLst>
              </a:custGeom>
              <a:grpFill/>
              <a:ln w="3175">
                <a:solidFill>
                  <a:srgbClr val="000000"/>
                </a:solidFill>
                <a:round/>
                <a:headEnd/>
                <a:tailEnd/>
              </a:ln>
            </p:spPr>
            <p:txBody>
              <a:bodyPr/>
              <a:lstStyle/>
              <a:p>
                <a:endParaRPr lang="nb-NO"/>
              </a:p>
            </p:txBody>
          </p:sp>
          <p:sp>
            <p:nvSpPr>
              <p:cNvPr id="58551" name="Freeform 1068"/>
              <p:cNvSpPr>
                <a:spLocks/>
              </p:cNvSpPr>
              <p:nvPr/>
            </p:nvSpPr>
            <p:spPr bwMode="auto">
              <a:xfrm>
                <a:off x="2581" y="2511"/>
                <a:ext cx="76" cy="237"/>
              </a:xfrm>
              <a:custGeom>
                <a:avLst/>
                <a:gdLst>
                  <a:gd name="T0" fmla="*/ 0 w 76"/>
                  <a:gd name="T1" fmla="*/ 237 h 237"/>
                  <a:gd name="T2" fmla="*/ 14 w 76"/>
                  <a:gd name="T3" fmla="*/ 210 h 237"/>
                  <a:gd name="T4" fmla="*/ 29 w 76"/>
                  <a:gd name="T5" fmla="*/ 184 h 237"/>
                  <a:gd name="T6" fmla="*/ 47 w 76"/>
                  <a:gd name="T7" fmla="*/ 123 h 237"/>
                  <a:gd name="T8" fmla="*/ 61 w 76"/>
                  <a:gd name="T9" fmla="*/ 60 h 237"/>
                  <a:gd name="T10" fmla="*/ 76 w 76"/>
                  <a:gd name="T11" fmla="*/ 0 h 237"/>
                  <a:gd name="T12" fmla="*/ 0 60000 65536"/>
                  <a:gd name="T13" fmla="*/ 0 60000 65536"/>
                  <a:gd name="T14" fmla="*/ 0 60000 65536"/>
                  <a:gd name="T15" fmla="*/ 0 60000 65536"/>
                  <a:gd name="T16" fmla="*/ 0 60000 65536"/>
                  <a:gd name="T17" fmla="*/ 0 60000 65536"/>
                  <a:gd name="T18" fmla="*/ 0 w 76"/>
                  <a:gd name="T19" fmla="*/ 0 h 237"/>
                  <a:gd name="T20" fmla="*/ 76 w 76"/>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76" h="237">
                    <a:moveTo>
                      <a:pt x="0" y="237"/>
                    </a:moveTo>
                    <a:lnTo>
                      <a:pt x="14" y="210"/>
                    </a:lnTo>
                    <a:lnTo>
                      <a:pt x="29" y="184"/>
                    </a:lnTo>
                    <a:lnTo>
                      <a:pt x="47" y="123"/>
                    </a:lnTo>
                    <a:lnTo>
                      <a:pt x="61" y="60"/>
                    </a:lnTo>
                    <a:lnTo>
                      <a:pt x="76" y="0"/>
                    </a:lnTo>
                  </a:path>
                </a:pathLst>
              </a:custGeom>
              <a:grpFill/>
              <a:ln w="3175">
                <a:solidFill>
                  <a:srgbClr val="000000"/>
                </a:solidFill>
                <a:round/>
                <a:headEnd/>
                <a:tailEnd/>
              </a:ln>
            </p:spPr>
            <p:txBody>
              <a:bodyPr/>
              <a:lstStyle/>
              <a:p>
                <a:endParaRPr lang="nb-NO"/>
              </a:p>
            </p:txBody>
          </p:sp>
          <p:sp>
            <p:nvSpPr>
              <p:cNvPr id="58552" name="Freeform 1069"/>
              <p:cNvSpPr>
                <a:spLocks/>
              </p:cNvSpPr>
              <p:nvPr/>
            </p:nvSpPr>
            <p:spPr bwMode="auto">
              <a:xfrm>
                <a:off x="2492" y="2548"/>
                <a:ext cx="74" cy="237"/>
              </a:xfrm>
              <a:custGeom>
                <a:avLst/>
                <a:gdLst>
                  <a:gd name="T0" fmla="*/ 0 w 74"/>
                  <a:gd name="T1" fmla="*/ 237 h 237"/>
                  <a:gd name="T2" fmla="*/ 9 w 74"/>
                  <a:gd name="T3" fmla="*/ 225 h 237"/>
                  <a:gd name="T4" fmla="*/ 18 w 74"/>
                  <a:gd name="T5" fmla="*/ 209 h 237"/>
                  <a:gd name="T6" fmla="*/ 33 w 74"/>
                  <a:gd name="T7" fmla="*/ 173 h 237"/>
                  <a:gd name="T8" fmla="*/ 44 w 74"/>
                  <a:gd name="T9" fmla="*/ 134 h 237"/>
                  <a:gd name="T10" fmla="*/ 51 w 74"/>
                  <a:gd name="T11" fmla="*/ 100 h 237"/>
                  <a:gd name="T12" fmla="*/ 74 w 74"/>
                  <a:gd name="T13" fmla="*/ 0 h 237"/>
                  <a:gd name="T14" fmla="*/ 0 60000 65536"/>
                  <a:gd name="T15" fmla="*/ 0 60000 65536"/>
                  <a:gd name="T16" fmla="*/ 0 60000 65536"/>
                  <a:gd name="T17" fmla="*/ 0 60000 65536"/>
                  <a:gd name="T18" fmla="*/ 0 60000 65536"/>
                  <a:gd name="T19" fmla="*/ 0 60000 65536"/>
                  <a:gd name="T20" fmla="*/ 0 60000 65536"/>
                  <a:gd name="T21" fmla="*/ 0 w 74"/>
                  <a:gd name="T22" fmla="*/ 0 h 237"/>
                  <a:gd name="T23" fmla="*/ 74 w 74"/>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7">
                    <a:moveTo>
                      <a:pt x="0" y="237"/>
                    </a:moveTo>
                    <a:lnTo>
                      <a:pt x="9" y="225"/>
                    </a:lnTo>
                    <a:lnTo>
                      <a:pt x="18" y="209"/>
                    </a:lnTo>
                    <a:lnTo>
                      <a:pt x="33" y="173"/>
                    </a:lnTo>
                    <a:lnTo>
                      <a:pt x="44" y="134"/>
                    </a:lnTo>
                    <a:lnTo>
                      <a:pt x="51" y="100"/>
                    </a:lnTo>
                    <a:lnTo>
                      <a:pt x="74" y="0"/>
                    </a:lnTo>
                  </a:path>
                </a:pathLst>
              </a:custGeom>
              <a:grpFill/>
              <a:ln w="3175">
                <a:solidFill>
                  <a:srgbClr val="000000"/>
                </a:solidFill>
                <a:round/>
                <a:headEnd/>
                <a:tailEnd/>
              </a:ln>
            </p:spPr>
            <p:txBody>
              <a:bodyPr/>
              <a:lstStyle/>
              <a:p>
                <a:endParaRPr lang="nb-NO"/>
              </a:p>
            </p:txBody>
          </p:sp>
          <p:sp>
            <p:nvSpPr>
              <p:cNvPr id="58553" name="Freeform 1070"/>
              <p:cNvSpPr>
                <a:spLocks/>
              </p:cNvSpPr>
              <p:nvPr/>
            </p:nvSpPr>
            <p:spPr bwMode="auto">
              <a:xfrm>
                <a:off x="2407" y="2639"/>
                <a:ext cx="58" cy="184"/>
              </a:xfrm>
              <a:custGeom>
                <a:avLst/>
                <a:gdLst>
                  <a:gd name="T0" fmla="*/ 0 w 58"/>
                  <a:gd name="T1" fmla="*/ 184 h 184"/>
                  <a:gd name="T2" fmla="*/ 13 w 58"/>
                  <a:gd name="T3" fmla="*/ 166 h 184"/>
                  <a:gd name="T4" fmla="*/ 24 w 58"/>
                  <a:gd name="T5" fmla="*/ 146 h 184"/>
                  <a:gd name="T6" fmla="*/ 38 w 58"/>
                  <a:gd name="T7" fmla="*/ 97 h 184"/>
                  <a:gd name="T8" fmla="*/ 49 w 58"/>
                  <a:gd name="T9" fmla="*/ 47 h 184"/>
                  <a:gd name="T10" fmla="*/ 53 w 58"/>
                  <a:gd name="T11" fmla="*/ 22 h 184"/>
                  <a:gd name="T12" fmla="*/ 58 w 58"/>
                  <a:gd name="T13" fmla="*/ 0 h 184"/>
                  <a:gd name="T14" fmla="*/ 0 60000 65536"/>
                  <a:gd name="T15" fmla="*/ 0 60000 65536"/>
                  <a:gd name="T16" fmla="*/ 0 60000 65536"/>
                  <a:gd name="T17" fmla="*/ 0 60000 65536"/>
                  <a:gd name="T18" fmla="*/ 0 60000 65536"/>
                  <a:gd name="T19" fmla="*/ 0 60000 65536"/>
                  <a:gd name="T20" fmla="*/ 0 60000 65536"/>
                  <a:gd name="T21" fmla="*/ 0 w 58"/>
                  <a:gd name="T22" fmla="*/ 0 h 184"/>
                  <a:gd name="T23" fmla="*/ 58 w 58"/>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84">
                    <a:moveTo>
                      <a:pt x="0" y="184"/>
                    </a:moveTo>
                    <a:lnTo>
                      <a:pt x="13" y="166"/>
                    </a:lnTo>
                    <a:lnTo>
                      <a:pt x="24" y="146"/>
                    </a:lnTo>
                    <a:lnTo>
                      <a:pt x="38" y="97"/>
                    </a:lnTo>
                    <a:lnTo>
                      <a:pt x="49" y="47"/>
                    </a:lnTo>
                    <a:lnTo>
                      <a:pt x="53" y="22"/>
                    </a:lnTo>
                    <a:lnTo>
                      <a:pt x="58" y="0"/>
                    </a:lnTo>
                  </a:path>
                </a:pathLst>
              </a:custGeom>
              <a:grpFill/>
              <a:ln w="3175">
                <a:solidFill>
                  <a:srgbClr val="000000"/>
                </a:solidFill>
                <a:round/>
                <a:headEnd/>
                <a:tailEnd/>
              </a:ln>
            </p:spPr>
            <p:txBody>
              <a:bodyPr/>
              <a:lstStyle/>
              <a:p>
                <a:endParaRPr lang="nb-NO"/>
              </a:p>
            </p:txBody>
          </p:sp>
          <p:sp>
            <p:nvSpPr>
              <p:cNvPr id="58554" name="Freeform 1071"/>
              <p:cNvSpPr>
                <a:spLocks/>
              </p:cNvSpPr>
              <p:nvPr/>
            </p:nvSpPr>
            <p:spPr bwMode="auto">
              <a:xfrm>
                <a:off x="2789" y="2463"/>
                <a:ext cx="45" cy="146"/>
              </a:xfrm>
              <a:custGeom>
                <a:avLst/>
                <a:gdLst>
                  <a:gd name="T0" fmla="*/ 0 w 45"/>
                  <a:gd name="T1" fmla="*/ 146 h 146"/>
                  <a:gd name="T2" fmla="*/ 10 w 45"/>
                  <a:gd name="T3" fmla="*/ 130 h 146"/>
                  <a:gd name="T4" fmla="*/ 18 w 45"/>
                  <a:gd name="T5" fmla="*/ 114 h 146"/>
                  <a:gd name="T6" fmla="*/ 30 w 45"/>
                  <a:gd name="T7" fmla="*/ 75 h 146"/>
                  <a:gd name="T8" fmla="*/ 37 w 45"/>
                  <a:gd name="T9" fmla="*/ 35 h 146"/>
                  <a:gd name="T10" fmla="*/ 45 w 45"/>
                  <a:gd name="T11" fmla="*/ 0 h 146"/>
                  <a:gd name="T12" fmla="*/ 0 60000 65536"/>
                  <a:gd name="T13" fmla="*/ 0 60000 65536"/>
                  <a:gd name="T14" fmla="*/ 0 60000 65536"/>
                  <a:gd name="T15" fmla="*/ 0 60000 65536"/>
                  <a:gd name="T16" fmla="*/ 0 60000 65536"/>
                  <a:gd name="T17" fmla="*/ 0 60000 65536"/>
                  <a:gd name="T18" fmla="*/ 0 w 45"/>
                  <a:gd name="T19" fmla="*/ 0 h 146"/>
                  <a:gd name="T20" fmla="*/ 45 w 45"/>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45" h="146">
                    <a:moveTo>
                      <a:pt x="0" y="146"/>
                    </a:moveTo>
                    <a:lnTo>
                      <a:pt x="10" y="130"/>
                    </a:lnTo>
                    <a:lnTo>
                      <a:pt x="18" y="114"/>
                    </a:lnTo>
                    <a:lnTo>
                      <a:pt x="30" y="75"/>
                    </a:lnTo>
                    <a:lnTo>
                      <a:pt x="37" y="35"/>
                    </a:lnTo>
                    <a:lnTo>
                      <a:pt x="45" y="0"/>
                    </a:lnTo>
                  </a:path>
                </a:pathLst>
              </a:custGeom>
              <a:grpFill/>
              <a:ln w="3175">
                <a:solidFill>
                  <a:srgbClr val="000000"/>
                </a:solidFill>
                <a:round/>
                <a:headEnd/>
                <a:tailEnd/>
              </a:ln>
            </p:spPr>
            <p:txBody>
              <a:bodyPr/>
              <a:lstStyle/>
              <a:p>
                <a:endParaRPr lang="nb-NO"/>
              </a:p>
            </p:txBody>
          </p:sp>
          <p:sp>
            <p:nvSpPr>
              <p:cNvPr id="58555" name="Freeform 1072"/>
              <p:cNvSpPr>
                <a:spLocks/>
              </p:cNvSpPr>
              <p:nvPr/>
            </p:nvSpPr>
            <p:spPr bwMode="auto">
              <a:xfrm>
                <a:off x="2881" y="2432"/>
                <a:ext cx="32" cy="102"/>
              </a:xfrm>
              <a:custGeom>
                <a:avLst/>
                <a:gdLst>
                  <a:gd name="T0" fmla="*/ 0 w 32"/>
                  <a:gd name="T1" fmla="*/ 102 h 102"/>
                  <a:gd name="T2" fmla="*/ 7 w 32"/>
                  <a:gd name="T3" fmla="*/ 91 h 102"/>
                  <a:gd name="T4" fmla="*/ 12 w 32"/>
                  <a:gd name="T5" fmla="*/ 81 h 102"/>
                  <a:gd name="T6" fmla="*/ 20 w 32"/>
                  <a:gd name="T7" fmla="*/ 54 h 102"/>
                  <a:gd name="T8" fmla="*/ 27 w 32"/>
                  <a:gd name="T9" fmla="*/ 25 h 102"/>
                  <a:gd name="T10" fmla="*/ 32 w 32"/>
                  <a:gd name="T11" fmla="*/ 0 h 102"/>
                  <a:gd name="T12" fmla="*/ 0 60000 65536"/>
                  <a:gd name="T13" fmla="*/ 0 60000 65536"/>
                  <a:gd name="T14" fmla="*/ 0 60000 65536"/>
                  <a:gd name="T15" fmla="*/ 0 60000 65536"/>
                  <a:gd name="T16" fmla="*/ 0 60000 65536"/>
                  <a:gd name="T17" fmla="*/ 0 60000 65536"/>
                  <a:gd name="T18" fmla="*/ 0 w 32"/>
                  <a:gd name="T19" fmla="*/ 0 h 102"/>
                  <a:gd name="T20" fmla="*/ 32 w 32"/>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32" h="102">
                    <a:moveTo>
                      <a:pt x="0" y="102"/>
                    </a:moveTo>
                    <a:lnTo>
                      <a:pt x="7" y="91"/>
                    </a:lnTo>
                    <a:lnTo>
                      <a:pt x="12" y="81"/>
                    </a:lnTo>
                    <a:lnTo>
                      <a:pt x="20" y="54"/>
                    </a:lnTo>
                    <a:lnTo>
                      <a:pt x="27" y="25"/>
                    </a:lnTo>
                    <a:lnTo>
                      <a:pt x="32" y="0"/>
                    </a:lnTo>
                  </a:path>
                </a:pathLst>
              </a:custGeom>
              <a:grpFill/>
              <a:ln w="3175">
                <a:solidFill>
                  <a:srgbClr val="000000"/>
                </a:solidFill>
                <a:round/>
                <a:headEnd/>
                <a:tailEnd/>
              </a:ln>
            </p:spPr>
            <p:txBody>
              <a:bodyPr/>
              <a:lstStyle/>
              <a:p>
                <a:endParaRPr lang="nb-NO"/>
              </a:p>
            </p:txBody>
          </p:sp>
          <p:sp>
            <p:nvSpPr>
              <p:cNvPr id="58556" name="Freeform 1073"/>
              <p:cNvSpPr>
                <a:spLocks/>
              </p:cNvSpPr>
              <p:nvPr/>
            </p:nvSpPr>
            <p:spPr bwMode="auto">
              <a:xfrm>
                <a:off x="2937" y="2423"/>
                <a:ext cx="27" cy="84"/>
              </a:xfrm>
              <a:custGeom>
                <a:avLst/>
                <a:gdLst>
                  <a:gd name="T0" fmla="*/ 0 w 27"/>
                  <a:gd name="T1" fmla="*/ 84 h 84"/>
                  <a:gd name="T2" fmla="*/ 11 w 27"/>
                  <a:gd name="T3" fmla="*/ 65 h 84"/>
                  <a:gd name="T4" fmla="*/ 16 w 27"/>
                  <a:gd name="T5" fmla="*/ 43 h 84"/>
                  <a:gd name="T6" fmla="*/ 27 w 27"/>
                  <a:gd name="T7" fmla="*/ 0 h 84"/>
                  <a:gd name="T8" fmla="*/ 0 60000 65536"/>
                  <a:gd name="T9" fmla="*/ 0 60000 65536"/>
                  <a:gd name="T10" fmla="*/ 0 60000 65536"/>
                  <a:gd name="T11" fmla="*/ 0 60000 65536"/>
                  <a:gd name="T12" fmla="*/ 0 w 27"/>
                  <a:gd name="T13" fmla="*/ 0 h 84"/>
                  <a:gd name="T14" fmla="*/ 27 w 27"/>
                  <a:gd name="T15" fmla="*/ 84 h 84"/>
                </a:gdLst>
                <a:ahLst/>
                <a:cxnLst>
                  <a:cxn ang="T8">
                    <a:pos x="T0" y="T1"/>
                  </a:cxn>
                  <a:cxn ang="T9">
                    <a:pos x="T2" y="T3"/>
                  </a:cxn>
                  <a:cxn ang="T10">
                    <a:pos x="T4" y="T5"/>
                  </a:cxn>
                  <a:cxn ang="T11">
                    <a:pos x="T6" y="T7"/>
                  </a:cxn>
                </a:cxnLst>
                <a:rect l="T12" t="T13" r="T14" b="T15"/>
                <a:pathLst>
                  <a:path w="27" h="84">
                    <a:moveTo>
                      <a:pt x="0" y="84"/>
                    </a:moveTo>
                    <a:lnTo>
                      <a:pt x="11" y="65"/>
                    </a:lnTo>
                    <a:lnTo>
                      <a:pt x="16" y="43"/>
                    </a:lnTo>
                    <a:lnTo>
                      <a:pt x="27" y="0"/>
                    </a:lnTo>
                  </a:path>
                </a:pathLst>
              </a:custGeom>
              <a:grpFill/>
              <a:ln w="3175">
                <a:solidFill>
                  <a:srgbClr val="000000"/>
                </a:solidFill>
                <a:round/>
                <a:headEnd/>
                <a:tailEnd/>
              </a:ln>
            </p:spPr>
            <p:txBody>
              <a:bodyPr/>
              <a:lstStyle/>
              <a:p>
                <a:endParaRPr lang="nb-NO"/>
              </a:p>
            </p:txBody>
          </p:sp>
          <p:sp>
            <p:nvSpPr>
              <p:cNvPr id="58557" name="Freeform 1074"/>
              <p:cNvSpPr>
                <a:spLocks/>
              </p:cNvSpPr>
              <p:nvPr/>
            </p:nvSpPr>
            <p:spPr bwMode="auto">
              <a:xfrm>
                <a:off x="2985" y="2416"/>
                <a:ext cx="15" cy="47"/>
              </a:xfrm>
              <a:custGeom>
                <a:avLst/>
                <a:gdLst>
                  <a:gd name="T0" fmla="*/ 0 w 15"/>
                  <a:gd name="T1" fmla="*/ 47 h 47"/>
                  <a:gd name="T2" fmla="*/ 6 w 15"/>
                  <a:gd name="T3" fmla="*/ 36 h 47"/>
                  <a:gd name="T4" fmla="*/ 10 w 15"/>
                  <a:gd name="T5" fmla="*/ 25 h 47"/>
                  <a:gd name="T6" fmla="*/ 15 w 15"/>
                  <a:gd name="T7" fmla="*/ 0 h 47"/>
                  <a:gd name="T8" fmla="*/ 0 60000 65536"/>
                  <a:gd name="T9" fmla="*/ 0 60000 65536"/>
                  <a:gd name="T10" fmla="*/ 0 60000 65536"/>
                  <a:gd name="T11" fmla="*/ 0 60000 65536"/>
                  <a:gd name="T12" fmla="*/ 0 w 15"/>
                  <a:gd name="T13" fmla="*/ 0 h 47"/>
                  <a:gd name="T14" fmla="*/ 15 w 15"/>
                  <a:gd name="T15" fmla="*/ 47 h 47"/>
                </a:gdLst>
                <a:ahLst/>
                <a:cxnLst>
                  <a:cxn ang="T8">
                    <a:pos x="T0" y="T1"/>
                  </a:cxn>
                  <a:cxn ang="T9">
                    <a:pos x="T2" y="T3"/>
                  </a:cxn>
                  <a:cxn ang="T10">
                    <a:pos x="T4" y="T5"/>
                  </a:cxn>
                  <a:cxn ang="T11">
                    <a:pos x="T6" y="T7"/>
                  </a:cxn>
                </a:cxnLst>
                <a:rect l="T12" t="T13" r="T14" b="T15"/>
                <a:pathLst>
                  <a:path w="15" h="47">
                    <a:moveTo>
                      <a:pt x="0" y="47"/>
                    </a:moveTo>
                    <a:lnTo>
                      <a:pt x="6" y="36"/>
                    </a:lnTo>
                    <a:lnTo>
                      <a:pt x="10" y="25"/>
                    </a:lnTo>
                    <a:lnTo>
                      <a:pt x="15" y="0"/>
                    </a:lnTo>
                  </a:path>
                </a:pathLst>
              </a:custGeom>
              <a:grpFill/>
              <a:ln w="3175">
                <a:solidFill>
                  <a:srgbClr val="000000"/>
                </a:solidFill>
                <a:round/>
                <a:headEnd/>
                <a:tailEnd/>
              </a:ln>
            </p:spPr>
            <p:txBody>
              <a:bodyPr/>
              <a:lstStyle/>
              <a:p>
                <a:endParaRPr lang="nb-NO"/>
              </a:p>
            </p:txBody>
          </p:sp>
          <p:sp>
            <p:nvSpPr>
              <p:cNvPr id="58558" name="Freeform 1075"/>
              <p:cNvSpPr>
                <a:spLocks/>
              </p:cNvSpPr>
              <p:nvPr/>
            </p:nvSpPr>
            <p:spPr bwMode="auto">
              <a:xfrm>
                <a:off x="3031" y="2390"/>
                <a:ext cx="16" cy="46"/>
              </a:xfrm>
              <a:custGeom>
                <a:avLst/>
                <a:gdLst>
                  <a:gd name="T0" fmla="*/ 0 w 16"/>
                  <a:gd name="T1" fmla="*/ 46 h 46"/>
                  <a:gd name="T2" fmla="*/ 5 w 16"/>
                  <a:gd name="T3" fmla="*/ 35 h 46"/>
                  <a:gd name="T4" fmla="*/ 9 w 16"/>
                  <a:gd name="T5" fmla="*/ 23 h 46"/>
                  <a:gd name="T6" fmla="*/ 16 w 16"/>
                  <a:gd name="T7" fmla="*/ 0 h 46"/>
                  <a:gd name="T8" fmla="*/ 0 60000 65536"/>
                  <a:gd name="T9" fmla="*/ 0 60000 65536"/>
                  <a:gd name="T10" fmla="*/ 0 60000 65536"/>
                  <a:gd name="T11" fmla="*/ 0 60000 65536"/>
                  <a:gd name="T12" fmla="*/ 0 w 16"/>
                  <a:gd name="T13" fmla="*/ 0 h 46"/>
                  <a:gd name="T14" fmla="*/ 16 w 16"/>
                  <a:gd name="T15" fmla="*/ 46 h 46"/>
                </a:gdLst>
                <a:ahLst/>
                <a:cxnLst>
                  <a:cxn ang="T8">
                    <a:pos x="T0" y="T1"/>
                  </a:cxn>
                  <a:cxn ang="T9">
                    <a:pos x="T2" y="T3"/>
                  </a:cxn>
                  <a:cxn ang="T10">
                    <a:pos x="T4" y="T5"/>
                  </a:cxn>
                  <a:cxn ang="T11">
                    <a:pos x="T6" y="T7"/>
                  </a:cxn>
                </a:cxnLst>
                <a:rect l="T12" t="T13" r="T14" b="T15"/>
                <a:pathLst>
                  <a:path w="16" h="46">
                    <a:moveTo>
                      <a:pt x="0" y="46"/>
                    </a:moveTo>
                    <a:lnTo>
                      <a:pt x="5" y="35"/>
                    </a:lnTo>
                    <a:lnTo>
                      <a:pt x="9" y="23"/>
                    </a:lnTo>
                    <a:lnTo>
                      <a:pt x="16" y="0"/>
                    </a:lnTo>
                  </a:path>
                </a:pathLst>
              </a:custGeom>
              <a:grpFill/>
              <a:ln w="3175">
                <a:solidFill>
                  <a:srgbClr val="000000"/>
                </a:solidFill>
                <a:round/>
                <a:headEnd/>
                <a:tailEnd/>
              </a:ln>
            </p:spPr>
            <p:txBody>
              <a:bodyPr/>
              <a:lstStyle/>
              <a:p>
                <a:endParaRPr lang="nb-NO"/>
              </a:p>
            </p:txBody>
          </p:sp>
        </p:grpSp>
        <p:grpSp>
          <p:nvGrpSpPr>
            <p:cNvPr id="58442" name="Group 1076"/>
            <p:cNvGrpSpPr>
              <a:grpSpLocks/>
            </p:cNvGrpSpPr>
            <p:nvPr/>
          </p:nvGrpSpPr>
          <p:grpSpPr bwMode="auto">
            <a:xfrm>
              <a:off x="1891" y="1086"/>
              <a:ext cx="1003" cy="772"/>
              <a:chOff x="1394" y="2044"/>
              <a:chExt cx="780" cy="895"/>
            </a:xfrm>
            <a:grpFill/>
          </p:grpSpPr>
          <p:sp>
            <p:nvSpPr>
              <p:cNvPr id="58510" name="Freeform 1077"/>
              <p:cNvSpPr>
                <a:spLocks/>
              </p:cNvSpPr>
              <p:nvPr/>
            </p:nvSpPr>
            <p:spPr bwMode="auto">
              <a:xfrm>
                <a:off x="1394" y="2334"/>
                <a:ext cx="780" cy="605"/>
              </a:xfrm>
              <a:custGeom>
                <a:avLst/>
                <a:gdLst>
                  <a:gd name="T0" fmla="*/ 780 w 780"/>
                  <a:gd name="T1" fmla="*/ 517 h 605"/>
                  <a:gd name="T2" fmla="*/ 778 w 780"/>
                  <a:gd name="T3" fmla="*/ 482 h 605"/>
                  <a:gd name="T4" fmla="*/ 771 w 780"/>
                  <a:gd name="T5" fmla="*/ 448 h 605"/>
                  <a:gd name="T6" fmla="*/ 762 w 780"/>
                  <a:gd name="T7" fmla="*/ 416 h 605"/>
                  <a:gd name="T8" fmla="*/ 751 w 780"/>
                  <a:gd name="T9" fmla="*/ 386 h 605"/>
                  <a:gd name="T10" fmla="*/ 737 w 780"/>
                  <a:gd name="T11" fmla="*/ 355 h 605"/>
                  <a:gd name="T12" fmla="*/ 721 w 780"/>
                  <a:gd name="T13" fmla="*/ 327 h 605"/>
                  <a:gd name="T14" fmla="*/ 703 w 780"/>
                  <a:gd name="T15" fmla="*/ 302 h 605"/>
                  <a:gd name="T16" fmla="*/ 681 w 780"/>
                  <a:gd name="T17" fmla="*/ 277 h 605"/>
                  <a:gd name="T18" fmla="*/ 659 w 780"/>
                  <a:gd name="T19" fmla="*/ 254 h 605"/>
                  <a:gd name="T20" fmla="*/ 634 w 780"/>
                  <a:gd name="T21" fmla="*/ 230 h 605"/>
                  <a:gd name="T22" fmla="*/ 580 w 780"/>
                  <a:gd name="T23" fmla="*/ 191 h 605"/>
                  <a:gd name="T24" fmla="*/ 522 w 780"/>
                  <a:gd name="T25" fmla="*/ 157 h 605"/>
                  <a:gd name="T26" fmla="*/ 459 w 780"/>
                  <a:gd name="T27" fmla="*/ 129 h 605"/>
                  <a:gd name="T28" fmla="*/ 238 w 780"/>
                  <a:gd name="T29" fmla="*/ 64 h 605"/>
                  <a:gd name="T30" fmla="*/ 18 w 780"/>
                  <a:gd name="T31" fmla="*/ 6 h 605"/>
                  <a:gd name="T32" fmla="*/ 0 w 780"/>
                  <a:gd name="T33" fmla="*/ 0 h 605"/>
                  <a:gd name="T34" fmla="*/ 16 w 780"/>
                  <a:gd name="T35" fmla="*/ 20 h 605"/>
                  <a:gd name="T36" fmla="*/ 31 w 780"/>
                  <a:gd name="T37" fmla="*/ 40 h 605"/>
                  <a:gd name="T38" fmla="*/ 41 w 780"/>
                  <a:gd name="T39" fmla="*/ 59 h 605"/>
                  <a:gd name="T40" fmla="*/ 52 w 780"/>
                  <a:gd name="T41" fmla="*/ 82 h 605"/>
                  <a:gd name="T42" fmla="*/ 99 w 780"/>
                  <a:gd name="T43" fmla="*/ 184 h 605"/>
                  <a:gd name="T44" fmla="*/ 152 w 780"/>
                  <a:gd name="T45" fmla="*/ 286 h 605"/>
                  <a:gd name="T46" fmla="*/ 179 w 780"/>
                  <a:gd name="T47" fmla="*/ 334 h 605"/>
                  <a:gd name="T48" fmla="*/ 211 w 780"/>
                  <a:gd name="T49" fmla="*/ 380 h 605"/>
                  <a:gd name="T50" fmla="*/ 244 w 780"/>
                  <a:gd name="T51" fmla="*/ 427 h 605"/>
                  <a:gd name="T52" fmla="*/ 282 w 780"/>
                  <a:gd name="T53" fmla="*/ 469 h 605"/>
                  <a:gd name="T54" fmla="*/ 323 w 780"/>
                  <a:gd name="T55" fmla="*/ 503 h 605"/>
                  <a:gd name="T56" fmla="*/ 368 w 780"/>
                  <a:gd name="T57" fmla="*/ 534 h 605"/>
                  <a:gd name="T58" fmla="*/ 421 w 780"/>
                  <a:gd name="T59" fmla="*/ 560 h 605"/>
                  <a:gd name="T60" fmla="*/ 479 w 780"/>
                  <a:gd name="T61" fmla="*/ 582 h 605"/>
                  <a:gd name="T62" fmla="*/ 544 w 780"/>
                  <a:gd name="T63" fmla="*/ 596 h 605"/>
                  <a:gd name="T64" fmla="*/ 618 w 780"/>
                  <a:gd name="T65" fmla="*/ 605 h 605"/>
                  <a:gd name="T66" fmla="*/ 699 w 780"/>
                  <a:gd name="T67" fmla="*/ 605 h 605"/>
                  <a:gd name="T68" fmla="*/ 728 w 780"/>
                  <a:gd name="T69" fmla="*/ 591 h 605"/>
                  <a:gd name="T70" fmla="*/ 753 w 780"/>
                  <a:gd name="T71" fmla="*/ 573 h 605"/>
                  <a:gd name="T72" fmla="*/ 764 w 780"/>
                  <a:gd name="T73" fmla="*/ 560 h 605"/>
                  <a:gd name="T74" fmla="*/ 773 w 780"/>
                  <a:gd name="T75" fmla="*/ 548 h 605"/>
                  <a:gd name="T76" fmla="*/ 778 w 780"/>
                  <a:gd name="T77" fmla="*/ 534 h 605"/>
                  <a:gd name="T78" fmla="*/ 780 w 780"/>
                  <a:gd name="T79" fmla="*/ 517 h 6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605"/>
                  <a:gd name="T122" fmla="*/ 780 w 780"/>
                  <a:gd name="T123" fmla="*/ 605 h 6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605">
                    <a:moveTo>
                      <a:pt x="780" y="517"/>
                    </a:moveTo>
                    <a:lnTo>
                      <a:pt x="778" y="482"/>
                    </a:lnTo>
                    <a:lnTo>
                      <a:pt x="771" y="448"/>
                    </a:lnTo>
                    <a:lnTo>
                      <a:pt x="762" y="416"/>
                    </a:lnTo>
                    <a:lnTo>
                      <a:pt x="751" y="386"/>
                    </a:lnTo>
                    <a:lnTo>
                      <a:pt x="737" y="355"/>
                    </a:lnTo>
                    <a:lnTo>
                      <a:pt x="721" y="327"/>
                    </a:lnTo>
                    <a:lnTo>
                      <a:pt x="703" y="302"/>
                    </a:lnTo>
                    <a:lnTo>
                      <a:pt x="681" y="277"/>
                    </a:lnTo>
                    <a:lnTo>
                      <a:pt x="659" y="254"/>
                    </a:lnTo>
                    <a:lnTo>
                      <a:pt x="634" y="230"/>
                    </a:lnTo>
                    <a:lnTo>
                      <a:pt x="580" y="191"/>
                    </a:lnTo>
                    <a:lnTo>
                      <a:pt x="522" y="157"/>
                    </a:lnTo>
                    <a:lnTo>
                      <a:pt x="459" y="129"/>
                    </a:lnTo>
                    <a:lnTo>
                      <a:pt x="238" y="64"/>
                    </a:lnTo>
                    <a:lnTo>
                      <a:pt x="18" y="6"/>
                    </a:lnTo>
                    <a:lnTo>
                      <a:pt x="0" y="0"/>
                    </a:lnTo>
                    <a:lnTo>
                      <a:pt x="16" y="20"/>
                    </a:lnTo>
                    <a:lnTo>
                      <a:pt x="31" y="40"/>
                    </a:lnTo>
                    <a:lnTo>
                      <a:pt x="41" y="59"/>
                    </a:lnTo>
                    <a:lnTo>
                      <a:pt x="52" y="82"/>
                    </a:lnTo>
                    <a:lnTo>
                      <a:pt x="99" y="184"/>
                    </a:lnTo>
                    <a:lnTo>
                      <a:pt x="152" y="286"/>
                    </a:lnTo>
                    <a:lnTo>
                      <a:pt x="179" y="334"/>
                    </a:lnTo>
                    <a:lnTo>
                      <a:pt x="211" y="380"/>
                    </a:lnTo>
                    <a:lnTo>
                      <a:pt x="244" y="427"/>
                    </a:lnTo>
                    <a:lnTo>
                      <a:pt x="282" y="469"/>
                    </a:lnTo>
                    <a:lnTo>
                      <a:pt x="323" y="503"/>
                    </a:lnTo>
                    <a:lnTo>
                      <a:pt x="368" y="534"/>
                    </a:lnTo>
                    <a:lnTo>
                      <a:pt x="421" y="560"/>
                    </a:lnTo>
                    <a:lnTo>
                      <a:pt x="479" y="582"/>
                    </a:lnTo>
                    <a:lnTo>
                      <a:pt x="544" y="596"/>
                    </a:lnTo>
                    <a:lnTo>
                      <a:pt x="618" y="605"/>
                    </a:lnTo>
                    <a:lnTo>
                      <a:pt x="699" y="605"/>
                    </a:lnTo>
                    <a:lnTo>
                      <a:pt x="728" y="591"/>
                    </a:lnTo>
                    <a:lnTo>
                      <a:pt x="753" y="573"/>
                    </a:lnTo>
                    <a:lnTo>
                      <a:pt x="764" y="560"/>
                    </a:lnTo>
                    <a:lnTo>
                      <a:pt x="773" y="548"/>
                    </a:lnTo>
                    <a:lnTo>
                      <a:pt x="778" y="534"/>
                    </a:lnTo>
                    <a:lnTo>
                      <a:pt x="780" y="517"/>
                    </a:lnTo>
                    <a:close/>
                  </a:path>
                </a:pathLst>
              </a:custGeom>
              <a:grpFill/>
              <a:ln w="3175">
                <a:solidFill>
                  <a:srgbClr val="000000"/>
                </a:solidFill>
                <a:round/>
                <a:headEnd/>
                <a:tailEnd/>
              </a:ln>
            </p:spPr>
            <p:txBody>
              <a:bodyPr/>
              <a:lstStyle/>
              <a:p>
                <a:endParaRPr lang="nb-NO"/>
              </a:p>
            </p:txBody>
          </p:sp>
          <p:sp>
            <p:nvSpPr>
              <p:cNvPr id="58511" name="Freeform 1078"/>
              <p:cNvSpPr>
                <a:spLocks/>
              </p:cNvSpPr>
              <p:nvPr/>
            </p:nvSpPr>
            <p:spPr bwMode="auto">
              <a:xfrm>
                <a:off x="1405" y="2341"/>
                <a:ext cx="739" cy="532"/>
              </a:xfrm>
              <a:custGeom>
                <a:avLst/>
                <a:gdLst>
                  <a:gd name="T0" fmla="*/ 0 w 739"/>
                  <a:gd name="T1" fmla="*/ 0 h 532"/>
                  <a:gd name="T2" fmla="*/ 34 w 739"/>
                  <a:gd name="T3" fmla="*/ 13 h 532"/>
                  <a:gd name="T4" fmla="*/ 66 w 739"/>
                  <a:gd name="T5" fmla="*/ 31 h 532"/>
                  <a:gd name="T6" fmla="*/ 99 w 739"/>
                  <a:gd name="T7" fmla="*/ 50 h 532"/>
                  <a:gd name="T8" fmla="*/ 130 w 739"/>
                  <a:gd name="T9" fmla="*/ 74 h 532"/>
                  <a:gd name="T10" fmla="*/ 189 w 739"/>
                  <a:gd name="T11" fmla="*/ 123 h 532"/>
                  <a:gd name="T12" fmla="*/ 244 w 739"/>
                  <a:gd name="T13" fmla="*/ 173 h 532"/>
                  <a:gd name="T14" fmla="*/ 341 w 739"/>
                  <a:gd name="T15" fmla="*/ 268 h 532"/>
                  <a:gd name="T16" fmla="*/ 392 w 739"/>
                  <a:gd name="T17" fmla="*/ 314 h 532"/>
                  <a:gd name="T18" fmla="*/ 444 w 739"/>
                  <a:gd name="T19" fmla="*/ 357 h 532"/>
                  <a:gd name="T20" fmla="*/ 515 w 739"/>
                  <a:gd name="T21" fmla="*/ 403 h 532"/>
                  <a:gd name="T22" fmla="*/ 589 w 739"/>
                  <a:gd name="T23" fmla="*/ 448 h 532"/>
                  <a:gd name="T24" fmla="*/ 739 w 739"/>
                  <a:gd name="T25" fmla="*/ 532 h 5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9"/>
                  <a:gd name="T40" fmla="*/ 0 h 532"/>
                  <a:gd name="T41" fmla="*/ 739 w 739"/>
                  <a:gd name="T42" fmla="*/ 532 h 5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9" h="532">
                    <a:moveTo>
                      <a:pt x="0" y="0"/>
                    </a:moveTo>
                    <a:lnTo>
                      <a:pt x="34" y="13"/>
                    </a:lnTo>
                    <a:lnTo>
                      <a:pt x="66" y="31"/>
                    </a:lnTo>
                    <a:lnTo>
                      <a:pt x="99" y="50"/>
                    </a:lnTo>
                    <a:lnTo>
                      <a:pt x="130" y="74"/>
                    </a:lnTo>
                    <a:lnTo>
                      <a:pt x="189" y="123"/>
                    </a:lnTo>
                    <a:lnTo>
                      <a:pt x="244" y="173"/>
                    </a:lnTo>
                    <a:lnTo>
                      <a:pt x="341" y="268"/>
                    </a:lnTo>
                    <a:lnTo>
                      <a:pt x="392" y="314"/>
                    </a:lnTo>
                    <a:lnTo>
                      <a:pt x="444" y="357"/>
                    </a:lnTo>
                    <a:lnTo>
                      <a:pt x="515" y="403"/>
                    </a:lnTo>
                    <a:lnTo>
                      <a:pt x="589" y="448"/>
                    </a:lnTo>
                    <a:lnTo>
                      <a:pt x="739" y="532"/>
                    </a:lnTo>
                  </a:path>
                </a:pathLst>
              </a:custGeom>
              <a:grpFill/>
              <a:ln w="3175">
                <a:solidFill>
                  <a:srgbClr val="000000"/>
                </a:solidFill>
                <a:round/>
                <a:headEnd/>
                <a:tailEnd/>
              </a:ln>
            </p:spPr>
            <p:txBody>
              <a:bodyPr/>
              <a:lstStyle/>
              <a:p>
                <a:endParaRPr lang="nb-NO"/>
              </a:p>
            </p:txBody>
          </p:sp>
          <p:sp>
            <p:nvSpPr>
              <p:cNvPr id="58512" name="Freeform 1079"/>
              <p:cNvSpPr>
                <a:spLocks/>
              </p:cNvSpPr>
              <p:nvPr/>
            </p:nvSpPr>
            <p:spPr bwMode="auto">
              <a:xfrm>
                <a:off x="1634" y="2689"/>
                <a:ext cx="89" cy="6"/>
              </a:xfrm>
              <a:custGeom>
                <a:avLst/>
                <a:gdLst>
                  <a:gd name="T0" fmla="*/ 0 w 89"/>
                  <a:gd name="T1" fmla="*/ 4 h 6"/>
                  <a:gd name="T2" fmla="*/ 27 w 89"/>
                  <a:gd name="T3" fmla="*/ 6 h 6"/>
                  <a:gd name="T4" fmla="*/ 56 w 89"/>
                  <a:gd name="T5" fmla="*/ 4 h 6"/>
                  <a:gd name="T6" fmla="*/ 72 w 89"/>
                  <a:gd name="T7" fmla="*/ 0 h 6"/>
                  <a:gd name="T8" fmla="*/ 80 w 89"/>
                  <a:gd name="T9" fmla="*/ 0 h 6"/>
                  <a:gd name="T10" fmla="*/ 89 w 89"/>
                  <a:gd name="T11" fmla="*/ 0 h 6"/>
                  <a:gd name="T12" fmla="*/ 0 60000 65536"/>
                  <a:gd name="T13" fmla="*/ 0 60000 65536"/>
                  <a:gd name="T14" fmla="*/ 0 60000 65536"/>
                  <a:gd name="T15" fmla="*/ 0 60000 65536"/>
                  <a:gd name="T16" fmla="*/ 0 60000 65536"/>
                  <a:gd name="T17" fmla="*/ 0 60000 65536"/>
                  <a:gd name="T18" fmla="*/ 0 w 89"/>
                  <a:gd name="T19" fmla="*/ 0 h 6"/>
                  <a:gd name="T20" fmla="*/ 89 w 89"/>
                  <a:gd name="T21" fmla="*/ 6 h 6"/>
                </a:gdLst>
                <a:ahLst/>
                <a:cxnLst>
                  <a:cxn ang="T12">
                    <a:pos x="T0" y="T1"/>
                  </a:cxn>
                  <a:cxn ang="T13">
                    <a:pos x="T2" y="T3"/>
                  </a:cxn>
                  <a:cxn ang="T14">
                    <a:pos x="T4" y="T5"/>
                  </a:cxn>
                  <a:cxn ang="T15">
                    <a:pos x="T6" y="T7"/>
                  </a:cxn>
                  <a:cxn ang="T16">
                    <a:pos x="T8" y="T9"/>
                  </a:cxn>
                  <a:cxn ang="T17">
                    <a:pos x="T10" y="T11"/>
                  </a:cxn>
                </a:cxnLst>
                <a:rect l="T18" t="T19" r="T20" b="T21"/>
                <a:pathLst>
                  <a:path w="89" h="6">
                    <a:moveTo>
                      <a:pt x="0" y="4"/>
                    </a:moveTo>
                    <a:lnTo>
                      <a:pt x="27" y="6"/>
                    </a:lnTo>
                    <a:lnTo>
                      <a:pt x="56" y="4"/>
                    </a:lnTo>
                    <a:lnTo>
                      <a:pt x="72" y="0"/>
                    </a:lnTo>
                    <a:lnTo>
                      <a:pt x="80" y="0"/>
                    </a:lnTo>
                    <a:lnTo>
                      <a:pt x="89" y="0"/>
                    </a:lnTo>
                  </a:path>
                </a:pathLst>
              </a:custGeom>
              <a:grpFill/>
              <a:ln w="3175">
                <a:solidFill>
                  <a:srgbClr val="000000"/>
                </a:solidFill>
                <a:round/>
                <a:headEnd/>
                <a:tailEnd/>
              </a:ln>
            </p:spPr>
            <p:txBody>
              <a:bodyPr/>
              <a:lstStyle/>
              <a:p>
                <a:endParaRPr lang="nb-NO"/>
              </a:p>
            </p:txBody>
          </p:sp>
          <p:sp>
            <p:nvSpPr>
              <p:cNvPr id="58513" name="Freeform 1080"/>
              <p:cNvSpPr>
                <a:spLocks/>
              </p:cNvSpPr>
              <p:nvPr/>
            </p:nvSpPr>
            <p:spPr bwMode="auto">
              <a:xfrm>
                <a:off x="1701" y="2759"/>
                <a:ext cx="116" cy="10"/>
              </a:xfrm>
              <a:custGeom>
                <a:avLst/>
                <a:gdLst>
                  <a:gd name="T0" fmla="*/ 0 w 116"/>
                  <a:gd name="T1" fmla="*/ 9 h 10"/>
                  <a:gd name="T2" fmla="*/ 25 w 116"/>
                  <a:gd name="T3" fmla="*/ 10 h 10"/>
                  <a:gd name="T4" fmla="*/ 51 w 116"/>
                  <a:gd name="T5" fmla="*/ 10 h 10"/>
                  <a:gd name="T6" fmla="*/ 76 w 116"/>
                  <a:gd name="T7" fmla="*/ 7 h 10"/>
                  <a:gd name="T8" fmla="*/ 101 w 116"/>
                  <a:gd name="T9" fmla="*/ 2 h 10"/>
                  <a:gd name="T10" fmla="*/ 108 w 116"/>
                  <a:gd name="T11" fmla="*/ 0 h 10"/>
                  <a:gd name="T12" fmla="*/ 116 w 116"/>
                  <a:gd name="T13" fmla="*/ 2 h 10"/>
                  <a:gd name="T14" fmla="*/ 0 60000 65536"/>
                  <a:gd name="T15" fmla="*/ 0 60000 65536"/>
                  <a:gd name="T16" fmla="*/ 0 60000 65536"/>
                  <a:gd name="T17" fmla="*/ 0 60000 65536"/>
                  <a:gd name="T18" fmla="*/ 0 60000 65536"/>
                  <a:gd name="T19" fmla="*/ 0 60000 65536"/>
                  <a:gd name="T20" fmla="*/ 0 60000 65536"/>
                  <a:gd name="T21" fmla="*/ 0 w 116"/>
                  <a:gd name="T22" fmla="*/ 0 h 10"/>
                  <a:gd name="T23" fmla="*/ 116 w 116"/>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10">
                    <a:moveTo>
                      <a:pt x="0" y="9"/>
                    </a:moveTo>
                    <a:lnTo>
                      <a:pt x="25" y="10"/>
                    </a:lnTo>
                    <a:lnTo>
                      <a:pt x="51" y="10"/>
                    </a:lnTo>
                    <a:lnTo>
                      <a:pt x="76" y="7"/>
                    </a:lnTo>
                    <a:lnTo>
                      <a:pt x="101" y="2"/>
                    </a:lnTo>
                    <a:lnTo>
                      <a:pt x="108" y="0"/>
                    </a:lnTo>
                    <a:lnTo>
                      <a:pt x="116" y="2"/>
                    </a:lnTo>
                  </a:path>
                </a:pathLst>
              </a:custGeom>
              <a:grpFill/>
              <a:ln w="3175">
                <a:solidFill>
                  <a:srgbClr val="000000"/>
                </a:solidFill>
                <a:round/>
                <a:headEnd/>
                <a:tailEnd/>
              </a:ln>
            </p:spPr>
            <p:txBody>
              <a:bodyPr/>
              <a:lstStyle/>
              <a:p>
                <a:endParaRPr lang="nb-NO"/>
              </a:p>
            </p:txBody>
          </p:sp>
          <p:sp>
            <p:nvSpPr>
              <p:cNvPr id="58514" name="Freeform 1081"/>
              <p:cNvSpPr>
                <a:spLocks/>
              </p:cNvSpPr>
              <p:nvPr/>
            </p:nvSpPr>
            <p:spPr bwMode="auto">
              <a:xfrm>
                <a:off x="1752" y="2814"/>
                <a:ext cx="187" cy="20"/>
              </a:xfrm>
              <a:custGeom>
                <a:avLst/>
                <a:gdLst>
                  <a:gd name="T0" fmla="*/ 0 w 187"/>
                  <a:gd name="T1" fmla="*/ 20 h 20"/>
                  <a:gd name="T2" fmla="*/ 23 w 187"/>
                  <a:gd name="T3" fmla="*/ 20 h 20"/>
                  <a:gd name="T4" fmla="*/ 47 w 187"/>
                  <a:gd name="T5" fmla="*/ 16 h 20"/>
                  <a:gd name="T6" fmla="*/ 93 w 187"/>
                  <a:gd name="T7" fmla="*/ 9 h 20"/>
                  <a:gd name="T8" fmla="*/ 140 w 187"/>
                  <a:gd name="T9" fmla="*/ 2 h 20"/>
                  <a:gd name="T10" fmla="*/ 164 w 187"/>
                  <a:gd name="T11" fmla="*/ 0 h 20"/>
                  <a:gd name="T12" fmla="*/ 187 w 187"/>
                  <a:gd name="T13" fmla="*/ 2 h 20"/>
                  <a:gd name="T14" fmla="*/ 0 60000 65536"/>
                  <a:gd name="T15" fmla="*/ 0 60000 65536"/>
                  <a:gd name="T16" fmla="*/ 0 60000 65536"/>
                  <a:gd name="T17" fmla="*/ 0 60000 65536"/>
                  <a:gd name="T18" fmla="*/ 0 60000 65536"/>
                  <a:gd name="T19" fmla="*/ 0 60000 65536"/>
                  <a:gd name="T20" fmla="*/ 0 60000 65536"/>
                  <a:gd name="T21" fmla="*/ 0 w 187"/>
                  <a:gd name="T22" fmla="*/ 0 h 20"/>
                  <a:gd name="T23" fmla="*/ 187 w 18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20">
                    <a:moveTo>
                      <a:pt x="0" y="20"/>
                    </a:moveTo>
                    <a:lnTo>
                      <a:pt x="23" y="20"/>
                    </a:lnTo>
                    <a:lnTo>
                      <a:pt x="47" y="16"/>
                    </a:lnTo>
                    <a:lnTo>
                      <a:pt x="93" y="9"/>
                    </a:lnTo>
                    <a:lnTo>
                      <a:pt x="140" y="2"/>
                    </a:lnTo>
                    <a:lnTo>
                      <a:pt x="164" y="0"/>
                    </a:lnTo>
                    <a:lnTo>
                      <a:pt x="187" y="2"/>
                    </a:lnTo>
                  </a:path>
                </a:pathLst>
              </a:custGeom>
              <a:grpFill/>
              <a:ln w="3175">
                <a:solidFill>
                  <a:srgbClr val="000000"/>
                </a:solidFill>
                <a:round/>
                <a:headEnd/>
                <a:tailEnd/>
              </a:ln>
            </p:spPr>
            <p:txBody>
              <a:bodyPr/>
              <a:lstStyle/>
              <a:p>
                <a:endParaRPr lang="nb-NO"/>
              </a:p>
            </p:txBody>
          </p:sp>
          <p:sp>
            <p:nvSpPr>
              <p:cNvPr id="58515" name="Freeform 1082"/>
              <p:cNvSpPr>
                <a:spLocks/>
              </p:cNvSpPr>
              <p:nvPr/>
            </p:nvSpPr>
            <p:spPr bwMode="auto">
              <a:xfrm>
                <a:off x="1883" y="2876"/>
                <a:ext cx="194" cy="15"/>
              </a:xfrm>
              <a:custGeom>
                <a:avLst/>
                <a:gdLst>
                  <a:gd name="T0" fmla="*/ 0 w 194"/>
                  <a:gd name="T1" fmla="*/ 15 h 15"/>
                  <a:gd name="T2" fmla="*/ 37 w 194"/>
                  <a:gd name="T3" fmla="*/ 13 h 15"/>
                  <a:gd name="T4" fmla="*/ 71 w 194"/>
                  <a:gd name="T5" fmla="*/ 8 h 15"/>
                  <a:gd name="T6" fmla="*/ 105 w 194"/>
                  <a:gd name="T7" fmla="*/ 2 h 15"/>
                  <a:gd name="T8" fmla="*/ 123 w 194"/>
                  <a:gd name="T9" fmla="*/ 0 h 15"/>
                  <a:gd name="T10" fmla="*/ 141 w 194"/>
                  <a:gd name="T11" fmla="*/ 0 h 15"/>
                  <a:gd name="T12" fmla="*/ 167 w 194"/>
                  <a:gd name="T13" fmla="*/ 2 h 15"/>
                  <a:gd name="T14" fmla="*/ 194 w 194"/>
                  <a:gd name="T15" fmla="*/ 8 h 15"/>
                  <a:gd name="T16" fmla="*/ 0 60000 65536"/>
                  <a:gd name="T17" fmla="*/ 0 60000 65536"/>
                  <a:gd name="T18" fmla="*/ 0 60000 65536"/>
                  <a:gd name="T19" fmla="*/ 0 60000 65536"/>
                  <a:gd name="T20" fmla="*/ 0 60000 65536"/>
                  <a:gd name="T21" fmla="*/ 0 60000 65536"/>
                  <a:gd name="T22" fmla="*/ 0 60000 65536"/>
                  <a:gd name="T23" fmla="*/ 0 60000 65536"/>
                  <a:gd name="T24" fmla="*/ 0 w 194"/>
                  <a:gd name="T25" fmla="*/ 0 h 15"/>
                  <a:gd name="T26" fmla="*/ 194 w 194"/>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4" h="15">
                    <a:moveTo>
                      <a:pt x="0" y="15"/>
                    </a:moveTo>
                    <a:lnTo>
                      <a:pt x="37" y="13"/>
                    </a:lnTo>
                    <a:lnTo>
                      <a:pt x="71" y="8"/>
                    </a:lnTo>
                    <a:lnTo>
                      <a:pt x="105" y="2"/>
                    </a:lnTo>
                    <a:lnTo>
                      <a:pt x="123" y="0"/>
                    </a:lnTo>
                    <a:lnTo>
                      <a:pt x="141" y="0"/>
                    </a:lnTo>
                    <a:lnTo>
                      <a:pt x="167" y="2"/>
                    </a:lnTo>
                    <a:lnTo>
                      <a:pt x="194" y="8"/>
                    </a:lnTo>
                  </a:path>
                </a:pathLst>
              </a:custGeom>
              <a:grpFill/>
              <a:ln w="3175">
                <a:solidFill>
                  <a:srgbClr val="000000"/>
                </a:solidFill>
                <a:round/>
                <a:headEnd/>
                <a:tailEnd/>
              </a:ln>
            </p:spPr>
            <p:txBody>
              <a:bodyPr/>
              <a:lstStyle/>
              <a:p>
                <a:endParaRPr lang="nb-NO"/>
              </a:p>
            </p:txBody>
          </p:sp>
          <p:sp>
            <p:nvSpPr>
              <p:cNvPr id="58516" name="Freeform 1083"/>
              <p:cNvSpPr>
                <a:spLocks/>
              </p:cNvSpPr>
              <p:nvPr/>
            </p:nvSpPr>
            <p:spPr bwMode="auto">
              <a:xfrm>
                <a:off x="1593" y="2629"/>
                <a:ext cx="79" cy="5"/>
              </a:xfrm>
              <a:custGeom>
                <a:avLst/>
                <a:gdLst>
                  <a:gd name="T0" fmla="*/ 0 w 79"/>
                  <a:gd name="T1" fmla="*/ 5 h 5"/>
                  <a:gd name="T2" fmla="*/ 21 w 79"/>
                  <a:gd name="T3" fmla="*/ 5 h 5"/>
                  <a:gd name="T4" fmla="*/ 41 w 79"/>
                  <a:gd name="T5" fmla="*/ 3 h 5"/>
                  <a:gd name="T6" fmla="*/ 61 w 79"/>
                  <a:gd name="T7" fmla="*/ 0 h 5"/>
                  <a:gd name="T8" fmla="*/ 79 w 79"/>
                  <a:gd name="T9" fmla="*/ 0 h 5"/>
                  <a:gd name="T10" fmla="*/ 0 60000 65536"/>
                  <a:gd name="T11" fmla="*/ 0 60000 65536"/>
                  <a:gd name="T12" fmla="*/ 0 60000 65536"/>
                  <a:gd name="T13" fmla="*/ 0 60000 65536"/>
                  <a:gd name="T14" fmla="*/ 0 60000 65536"/>
                  <a:gd name="T15" fmla="*/ 0 w 79"/>
                  <a:gd name="T16" fmla="*/ 0 h 5"/>
                  <a:gd name="T17" fmla="*/ 79 w 79"/>
                  <a:gd name="T18" fmla="*/ 5 h 5"/>
                </a:gdLst>
                <a:ahLst/>
                <a:cxnLst>
                  <a:cxn ang="T10">
                    <a:pos x="T0" y="T1"/>
                  </a:cxn>
                  <a:cxn ang="T11">
                    <a:pos x="T2" y="T3"/>
                  </a:cxn>
                  <a:cxn ang="T12">
                    <a:pos x="T4" y="T5"/>
                  </a:cxn>
                  <a:cxn ang="T13">
                    <a:pos x="T6" y="T7"/>
                  </a:cxn>
                  <a:cxn ang="T14">
                    <a:pos x="T8" y="T9"/>
                  </a:cxn>
                </a:cxnLst>
                <a:rect l="T15" t="T16" r="T17" b="T18"/>
                <a:pathLst>
                  <a:path w="79" h="5">
                    <a:moveTo>
                      <a:pt x="0" y="5"/>
                    </a:moveTo>
                    <a:lnTo>
                      <a:pt x="21" y="5"/>
                    </a:lnTo>
                    <a:lnTo>
                      <a:pt x="41" y="3"/>
                    </a:lnTo>
                    <a:lnTo>
                      <a:pt x="61" y="0"/>
                    </a:lnTo>
                    <a:lnTo>
                      <a:pt x="79" y="0"/>
                    </a:lnTo>
                  </a:path>
                </a:pathLst>
              </a:custGeom>
              <a:grpFill/>
              <a:ln w="3175">
                <a:solidFill>
                  <a:srgbClr val="000000"/>
                </a:solidFill>
                <a:round/>
                <a:headEnd/>
                <a:tailEnd/>
              </a:ln>
            </p:spPr>
            <p:txBody>
              <a:bodyPr/>
              <a:lstStyle/>
              <a:p>
                <a:endParaRPr lang="nb-NO"/>
              </a:p>
            </p:txBody>
          </p:sp>
          <p:sp>
            <p:nvSpPr>
              <p:cNvPr id="58517" name="Line 1084"/>
              <p:cNvSpPr>
                <a:spLocks noChangeShapeType="1"/>
              </p:cNvSpPr>
              <p:nvPr/>
            </p:nvSpPr>
            <p:spPr bwMode="auto">
              <a:xfrm>
                <a:off x="1564" y="2577"/>
                <a:ext cx="79" cy="1"/>
              </a:xfrm>
              <a:prstGeom prst="line">
                <a:avLst/>
              </a:prstGeom>
              <a:grpFill/>
              <a:ln w="3175">
                <a:solidFill>
                  <a:srgbClr val="000000"/>
                </a:solidFill>
                <a:round/>
                <a:headEnd/>
                <a:tailEnd/>
              </a:ln>
            </p:spPr>
            <p:txBody>
              <a:bodyPr/>
              <a:lstStyle/>
              <a:p>
                <a:endParaRPr lang="nb-NO"/>
              </a:p>
            </p:txBody>
          </p:sp>
          <p:sp>
            <p:nvSpPr>
              <p:cNvPr id="58518" name="Line 1085"/>
              <p:cNvSpPr>
                <a:spLocks noChangeShapeType="1"/>
              </p:cNvSpPr>
              <p:nvPr/>
            </p:nvSpPr>
            <p:spPr bwMode="auto">
              <a:xfrm>
                <a:off x="1533" y="2530"/>
                <a:ext cx="94" cy="2"/>
              </a:xfrm>
              <a:prstGeom prst="line">
                <a:avLst/>
              </a:prstGeom>
              <a:grpFill/>
              <a:ln w="3175">
                <a:solidFill>
                  <a:srgbClr val="000000"/>
                </a:solidFill>
                <a:round/>
                <a:headEnd/>
                <a:tailEnd/>
              </a:ln>
            </p:spPr>
            <p:txBody>
              <a:bodyPr/>
              <a:lstStyle/>
              <a:p>
                <a:endParaRPr lang="nb-NO"/>
              </a:p>
            </p:txBody>
          </p:sp>
          <p:sp>
            <p:nvSpPr>
              <p:cNvPr id="58519" name="Freeform 1086"/>
              <p:cNvSpPr>
                <a:spLocks/>
              </p:cNvSpPr>
              <p:nvPr/>
            </p:nvSpPr>
            <p:spPr bwMode="auto">
              <a:xfrm>
                <a:off x="1618" y="2047"/>
                <a:ext cx="542" cy="781"/>
              </a:xfrm>
              <a:custGeom>
                <a:avLst/>
                <a:gdLst>
                  <a:gd name="T0" fmla="*/ 498 w 542"/>
                  <a:gd name="T1" fmla="*/ 724 h 781"/>
                  <a:gd name="T2" fmla="*/ 518 w 542"/>
                  <a:gd name="T3" fmla="*/ 680 h 781"/>
                  <a:gd name="T4" fmla="*/ 529 w 542"/>
                  <a:gd name="T5" fmla="*/ 649 h 781"/>
                  <a:gd name="T6" fmla="*/ 536 w 542"/>
                  <a:gd name="T7" fmla="*/ 619 h 781"/>
                  <a:gd name="T8" fmla="*/ 540 w 542"/>
                  <a:gd name="T9" fmla="*/ 589 h 781"/>
                  <a:gd name="T10" fmla="*/ 542 w 542"/>
                  <a:gd name="T11" fmla="*/ 560 h 781"/>
                  <a:gd name="T12" fmla="*/ 540 w 542"/>
                  <a:gd name="T13" fmla="*/ 530 h 781"/>
                  <a:gd name="T14" fmla="*/ 536 w 542"/>
                  <a:gd name="T15" fmla="*/ 501 h 781"/>
                  <a:gd name="T16" fmla="*/ 529 w 542"/>
                  <a:gd name="T17" fmla="*/ 475 h 781"/>
                  <a:gd name="T18" fmla="*/ 522 w 542"/>
                  <a:gd name="T19" fmla="*/ 446 h 781"/>
                  <a:gd name="T20" fmla="*/ 511 w 542"/>
                  <a:gd name="T21" fmla="*/ 419 h 781"/>
                  <a:gd name="T22" fmla="*/ 497 w 542"/>
                  <a:gd name="T23" fmla="*/ 394 h 781"/>
                  <a:gd name="T24" fmla="*/ 482 w 542"/>
                  <a:gd name="T25" fmla="*/ 369 h 781"/>
                  <a:gd name="T26" fmla="*/ 466 w 542"/>
                  <a:gd name="T27" fmla="*/ 344 h 781"/>
                  <a:gd name="T28" fmla="*/ 426 w 542"/>
                  <a:gd name="T29" fmla="*/ 298 h 781"/>
                  <a:gd name="T30" fmla="*/ 381 w 542"/>
                  <a:gd name="T31" fmla="*/ 255 h 781"/>
                  <a:gd name="T32" fmla="*/ 289 w 542"/>
                  <a:gd name="T33" fmla="*/ 189 h 781"/>
                  <a:gd name="T34" fmla="*/ 193 w 542"/>
                  <a:gd name="T35" fmla="*/ 127 h 781"/>
                  <a:gd name="T36" fmla="*/ 5 w 542"/>
                  <a:gd name="T37" fmla="*/ 0 h 781"/>
                  <a:gd name="T38" fmla="*/ 16 w 542"/>
                  <a:gd name="T39" fmla="*/ 34 h 781"/>
                  <a:gd name="T40" fmla="*/ 7 w 542"/>
                  <a:gd name="T41" fmla="*/ 168 h 781"/>
                  <a:gd name="T42" fmla="*/ 2 w 542"/>
                  <a:gd name="T43" fmla="*/ 236 h 781"/>
                  <a:gd name="T44" fmla="*/ 0 w 542"/>
                  <a:gd name="T45" fmla="*/ 303 h 781"/>
                  <a:gd name="T46" fmla="*/ 2 w 542"/>
                  <a:gd name="T47" fmla="*/ 371 h 781"/>
                  <a:gd name="T48" fmla="*/ 9 w 542"/>
                  <a:gd name="T49" fmla="*/ 437 h 781"/>
                  <a:gd name="T50" fmla="*/ 16 w 542"/>
                  <a:gd name="T51" fmla="*/ 471 h 781"/>
                  <a:gd name="T52" fmla="*/ 25 w 542"/>
                  <a:gd name="T53" fmla="*/ 503 h 781"/>
                  <a:gd name="T54" fmla="*/ 36 w 542"/>
                  <a:gd name="T55" fmla="*/ 535 h 781"/>
                  <a:gd name="T56" fmla="*/ 49 w 542"/>
                  <a:gd name="T57" fmla="*/ 567 h 781"/>
                  <a:gd name="T58" fmla="*/ 78 w 542"/>
                  <a:gd name="T59" fmla="*/ 610 h 781"/>
                  <a:gd name="T60" fmla="*/ 114 w 542"/>
                  <a:gd name="T61" fmla="*/ 651 h 781"/>
                  <a:gd name="T62" fmla="*/ 161 w 542"/>
                  <a:gd name="T63" fmla="*/ 689 h 781"/>
                  <a:gd name="T64" fmla="*/ 218 w 542"/>
                  <a:gd name="T65" fmla="*/ 722 h 781"/>
                  <a:gd name="T66" fmla="*/ 287 w 542"/>
                  <a:gd name="T67" fmla="*/ 753 h 781"/>
                  <a:gd name="T68" fmla="*/ 368 w 542"/>
                  <a:gd name="T69" fmla="*/ 781 h 781"/>
                  <a:gd name="T70" fmla="*/ 405 w 542"/>
                  <a:gd name="T71" fmla="*/ 774 h 781"/>
                  <a:gd name="T72" fmla="*/ 441 w 542"/>
                  <a:gd name="T73" fmla="*/ 767 h 781"/>
                  <a:gd name="T74" fmla="*/ 457 w 542"/>
                  <a:gd name="T75" fmla="*/ 760 h 781"/>
                  <a:gd name="T76" fmla="*/ 471 w 542"/>
                  <a:gd name="T77" fmla="*/ 751 h 781"/>
                  <a:gd name="T78" fmla="*/ 486 w 542"/>
                  <a:gd name="T79" fmla="*/ 740 h 781"/>
                  <a:gd name="T80" fmla="*/ 498 w 542"/>
                  <a:gd name="T81" fmla="*/ 724 h 7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2"/>
                  <a:gd name="T124" fmla="*/ 0 h 781"/>
                  <a:gd name="T125" fmla="*/ 542 w 542"/>
                  <a:gd name="T126" fmla="*/ 781 h 7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2" h="781">
                    <a:moveTo>
                      <a:pt x="498" y="724"/>
                    </a:moveTo>
                    <a:lnTo>
                      <a:pt x="518" y="680"/>
                    </a:lnTo>
                    <a:lnTo>
                      <a:pt x="529" y="649"/>
                    </a:lnTo>
                    <a:lnTo>
                      <a:pt x="536" y="619"/>
                    </a:lnTo>
                    <a:lnTo>
                      <a:pt x="540" y="589"/>
                    </a:lnTo>
                    <a:lnTo>
                      <a:pt x="542" y="560"/>
                    </a:lnTo>
                    <a:lnTo>
                      <a:pt x="540" y="530"/>
                    </a:lnTo>
                    <a:lnTo>
                      <a:pt x="536" y="501"/>
                    </a:lnTo>
                    <a:lnTo>
                      <a:pt x="529" y="475"/>
                    </a:lnTo>
                    <a:lnTo>
                      <a:pt x="522" y="446"/>
                    </a:lnTo>
                    <a:lnTo>
                      <a:pt x="511" y="419"/>
                    </a:lnTo>
                    <a:lnTo>
                      <a:pt x="497" y="394"/>
                    </a:lnTo>
                    <a:lnTo>
                      <a:pt x="482" y="369"/>
                    </a:lnTo>
                    <a:lnTo>
                      <a:pt x="466" y="344"/>
                    </a:lnTo>
                    <a:lnTo>
                      <a:pt x="426" y="298"/>
                    </a:lnTo>
                    <a:lnTo>
                      <a:pt x="381" y="255"/>
                    </a:lnTo>
                    <a:lnTo>
                      <a:pt x="289" y="189"/>
                    </a:lnTo>
                    <a:lnTo>
                      <a:pt x="193" y="127"/>
                    </a:lnTo>
                    <a:lnTo>
                      <a:pt x="5" y="0"/>
                    </a:lnTo>
                    <a:lnTo>
                      <a:pt x="16" y="34"/>
                    </a:lnTo>
                    <a:lnTo>
                      <a:pt x="7" y="168"/>
                    </a:lnTo>
                    <a:lnTo>
                      <a:pt x="2" y="236"/>
                    </a:lnTo>
                    <a:lnTo>
                      <a:pt x="0" y="303"/>
                    </a:lnTo>
                    <a:lnTo>
                      <a:pt x="2" y="371"/>
                    </a:lnTo>
                    <a:lnTo>
                      <a:pt x="9" y="437"/>
                    </a:lnTo>
                    <a:lnTo>
                      <a:pt x="16" y="471"/>
                    </a:lnTo>
                    <a:lnTo>
                      <a:pt x="25" y="503"/>
                    </a:lnTo>
                    <a:lnTo>
                      <a:pt x="36" y="535"/>
                    </a:lnTo>
                    <a:lnTo>
                      <a:pt x="49" y="567"/>
                    </a:lnTo>
                    <a:lnTo>
                      <a:pt x="78" y="610"/>
                    </a:lnTo>
                    <a:lnTo>
                      <a:pt x="114" y="651"/>
                    </a:lnTo>
                    <a:lnTo>
                      <a:pt x="161" y="689"/>
                    </a:lnTo>
                    <a:lnTo>
                      <a:pt x="218" y="722"/>
                    </a:lnTo>
                    <a:lnTo>
                      <a:pt x="287" y="753"/>
                    </a:lnTo>
                    <a:lnTo>
                      <a:pt x="368" y="781"/>
                    </a:lnTo>
                    <a:lnTo>
                      <a:pt x="405" y="774"/>
                    </a:lnTo>
                    <a:lnTo>
                      <a:pt x="441" y="767"/>
                    </a:lnTo>
                    <a:lnTo>
                      <a:pt x="457" y="760"/>
                    </a:lnTo>
                    <a:lnTo>
                      <a:pt x="471" y="751"/>
                    </a:lnTo>
                    <a:lnTo>
                      <a:pt x="486" y="740"/>
                    </a:lnTo>
                    <a:lnTo>
                      <a:pt x="498" y="724"/>
                    </a:lnTo>
                    <a:close/>
                  </a:path>
                </a:pathLst>
              </a:custGeom>
              <a:grpFill/>
              <a:ln w="3175">
                <a:solidFill>
                  <a:srgbClr val="000000"/>
                </a:solidFill>
                <a:round/>
                <a:headEnd/>
                <a:tailEnd/>
              </a:ln>
            </p:spPr>
            <p:txBody>
              <a:bodyPr/>
              <a:lstStyle/>
              <a:p>
                <a:endParaRPr lang="nb-NO"/>
              </a:p>
            </p:txBody>
          </p:sp>
          <p:sp>
            <p:nvSpPr>
              <p:cNvPr id="58520" name="Freeform 1087"/>
              <p:cNvSpPr>
                <a:spLocks/>
              </p:cNvSpPr>
              <p:nvPr/>
            </p:nvSpPr>
            <p:spPr bwMode="auto">
              <a:xfrm>
                <a:off x="1614" y="2044"/>
                <a:ext cx="457" cy="738"/>
              </a:xfrm>
              <a:custGeom>
                <a:avLst/>
                <a:gdLst>
                  <a:gd name="T0" fmla="*/ 0 w 457"/>
                  <a:gd name="T1" fmla="*/ 0 h 738"/>
                  <a:gd name="T2" fmla="*/ 29 w 457"/>
                  <a:gd name="T3" fmla="*/ 26 h 738"/>
                  <a:gd name="T4" fmla="*/ 56 w 457"/>
                  <a:gd name="T5" fmla="*/ 57 h 738"/>
                  <a:gd name="T6" fmla="*/ 78 w 457"/>
                  <a:gd name="T7" fmla="*/ 91 h 738"/>
                  <a:gd name="T8" fmla="*/ 100 w 457"/>
                  <a:gd name="T9" fmla="*/ 126 h 738"/>
                  <a:gd name="T10" fmla="*/ 134 w 457"/>
                  <a:gd name="T11" fmla="*/ 201 h 738"/>
                  <a:gd name="T12" fmla="*/ 165 w 457"/>
                  <a:gd name="T13" fmla="*/ 274 h 738"/>
                  <a:gd name="T14" fmla="*/ 212 w 457"/>
                  <a:gd name="T15" fmla="*/ 388 h 738"/>
                  <a:gd name="T16" fmla="*/ 237 w 457"/>
                  <a:gd name="T17" fmla="*/ 444 h 738"/>
                  <a:gd name="T18" fmla="*/ 268 w 457"/>
                  <a:gd name="T19" fmla="*/ 497 h 738"/>
                  <a:gd name="T20" fmla="*/ 311 w 457"/>
                  <a:gd name="T21" fmla="*/ 560 h 738"/>
                  <a:gd name="T22" fmla="*/ 360 w 457"/>
                  <a:gd name="T23" fmla="*/ 618 h 738"/>
                  <a:gd name="T24" fmla="*/ 457 w 457"/>
                  <a:gd name="T25" fmla="*/ 738 h 7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7"/>
                  <a:gd name="T40" fmla="*/ 0 h 738"/>
                  <a:gd name="T41" fmla="*/ 457 w 457"/>
                  <a:gd name="T42" fmla="*/ 738 h 7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7" h="738">
                    <a:moveTo>
                      <a:pt x="0" y="0"/>
                    </a:moveTo>
                    <a:lnTo>
                      <a:pt x="29" y="26"/>
                    </a:lnTo>
                    <a:lnTo>
                      <a:pt x="56" y="57"/>
                    </a:lnTo>
                    <a:lnTo>
                      <a:pt x="78" y="91"/>
                    </a:lnTo>
                    <a:lnTo>
                      <a:pt x="100" y="126"/>
                    </a:lnTo>
                    <a:lnTo>
                      <a:pt x="134" y="201"/>
                    </a:lnTo>
                    <a:lnTo>
                      <a:pt x="165" y="274"/>
                    </a:lnTo>
                    <a:lnTo>
                      <a:pt x="212" y="388"/>
                    </a:lnTo>
                    <a:lnTo>
                      <a:pt x="237" y="444"/>
                    </a:lnTo>
                    <a:lnTo>
                      <a:pt x="268" y="497"/>
                    </a:lnTo>
                    <a:lnTo>
                      <a:pt x="311" y="560"/>
                    </a:lnTo>
                    <a:lnTo>
                      <a:pt x="360" y="618"/>
                    </a:lnTo>
                    <a:lnTo>
                      <a:pt x="457" y="738"/>
                    </a:lnTo>
                  </a:path>
                </a:pathLst>
              </a:custGeom>
              <a:grpFill/>
              <a:ln w="3175">
                <a:solidFill>
                  <a:srgbClr val="000000"/>
                </a:solidFill>
                <a:round/>
                <a:headEnd/>
                <a:tailEnd/>
              </a:ln>
            </p:spPr>
            <p:txBody>
              <a:bodyPr/>
              <a:lstStyle/>
              <a:p>
                <a:endParaRPr lang="nb-NO"/>
              </a:p>
            </p:txBody>
          </p:sp>
          <p:sp>
            <p:nvSpPr>
              <p:cNvPr id="58521" name="Freeform 1088"/>
              <p:cNvSpPr>
                <a:spLocks/>
              </p:cNvSpPr>
              <p:nvPr/>
            </p:nvSpPr>
            <p:spPr bwMode="auto">
              <a:xfrm>
                <a:off x="1656" y="2447"/>
                <a:ext cx="200" cy="73"/>
              </a:xfrm>
              <a:custGeom>
                <a:avLst/>
                <a:gdLst>
                  <a:gd name="T0" fmla="*/ 0 w 200"/>
                  <a:gd name="T1" fmla="*/ 0 h 73"/>
                  <a:gd name="T2" fmla="*/ 27 w 200"/>
                  <a:gd name="T3" fmla="*/ 9 h 73"/>
                  <a:gd name="T4" fmla="*/ 52 w 200"/>
                  <a:gd name="T5" fmla="*/ 16 h 73"/>
                  <a:gd name="T6" fmla="*/ 103 w 200"/>
                  <a:gd name="T7" fmla="*/ 28 h 73"/>
                  <a:gd name="T8" fmla="*/ 128 w 200"/>
                  <a:gd name="T9" fmla="*/ 35 h 73"/>
                  <a:gd name="T10" fmla="*/ 152 w 200"/>
                  <a:gd name="T11" fmla="*/ 46 h 73"/>
                  <a:gd name="T12" fmla="*/ 177 w 200"/>
                  <a:gd name="T13" fmla="*/ 57 h 73"/>
                  <a:gd name="T14" fmla="*/ 200 w 200"/>
                  <a:gd name="T15" fmla="*/ 73 h 73"/>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73"/>
                  <a:gd name="T26" fmla="*/ 200 w 200"/>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73">
                    <a:moveTo>
                      <a:pt x="0" y="0"/>
                    </a:moveTo>
                    <a:lnTo>
                      <a:pt x="27" y="9"/>
                    </a:lnTo>
                    <a:lnTo>
                      <a:pt x="52" y="16"/>
                    </a:lnTo>
                    <a:lnTo>
                      <a:pt x="103" y="28"/>
                    </a:lnTo>
                    <a:lnTo>
                      <a:pt x="128" y="35"/>
                    </a:lnTo>
                    <a:lnTo>
                      <a:pt x="152" y="46"/>
                    </a:lnTo>
                    <a:lnTo>
                      <a:pt x="177" y="57"/>
                    </a:lnTo>
                    <a:lnTo>
                      <a:pt x="200" y="73"/>
                    </a:lnTo>
                  </a:path>
                </a:pathLst>
              </a:custGeom>
              <a:grpFill/>
              <a:ln w="3175">
                <a:solidFill>
                  <a:srgbClr val="000000"/>
                </a:solidFill>
                <a:round/>
                <a:headEnd/>
                <a:tailEnd/>
              </a:ln>
            </p:spPr>
            <p:txBody>
              <a:bodyPr/>
              <a:lstStyle/>
              <a:p>
                <a:endParaRPr lang="nb-NO"/>
              </a:p>
            </p:txBody>
          </p:sp>
          <p:sp>
            <p:nvSpPr>
              <p:cNvPr id="58522" name="Freeform 1089"/>
              <p:cNvSpPr>
                <a:spLocks/>
              </p:cNvSpPr>
              <p:nvPr/>
            </p:nvSpPr>
            <p:spPr bwMode="auto">
              <a:xfrm>
                <a:off x="1683" y="2539"/>
                <a:ext cx="237" cy="90"/>
              </a:xfrm>
              <a:custGeom>
                <a:avLst/>
                <a:gdLst>
                  <a:gd name="T0" fmla="*/ 0 w 237"/>
                  <a:gd name="T1" fmla="*/ 0 h 90"/>
                  <a:gd name="T2" fmla="*/ 40 w 237"/>
                  <a:gd name="T3" fmla="*/ 15 h 90"/>
                  <a:gd name="T4" fmla="*/ 83 w 237"/>
                  <a:gd name="T5" fmla="*/ 25 h 90"/>
                  <a:gd name="T6" fmla="*/ 125 w 237"/>
                  <a:gd name="T7" fmla="*/ 34 h 90"/>
                  <a:gd name="T8" fmla="*/ 164 w 237"/>
                  <a:gd name="T9" fmla="*/ 47 h 90"/>
                  <a:gd name="T10" fmla="*/ 202 w 237"/>
                  <a:gd name="T11" fmla="*/ 65 h 90"/>
                  <a:gd name="T12" fmla="*/ 220 w 237"/>
                  <a:gd name="T13" fmla="*/ 75 h 90"/>
                  <a:gd name="T14" fmla="*/ 237 w 237"/>
                  <a:gd name="T15" fmla="*/ 90 h 90"/>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90"/>
                  <a:gd name="T26" fmla="*/ 237 w 237"/>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90">
                    <a:moveTo>
                      <a:pt x="0" y="0"/>
                    </a:moveTo>
                    <a:lnTo>
                      <a:pt x="40" y="15"/>
                    </a:lnTo>
                    <a:lnTo>
                      <a:pt x="83" y="25"/>
                    </a:lnTo>
                    <a:lnTo>
                      <a:pt x="125" y="34"/>
                    </a:lnTo>
                    <a:lnTo>
                      <a:pt x="164" y="47"/>
                    </a:lnTo>
                    <a:lnTo>
                      <a:pt x="202" y="65"/>
                    </a:lnTo>
                    <a:lnTo>
                      <a:pt x="220" y="75"/>
                    </a:lnTo>
                    <a:lnTo>
                      <a:pt x="237" y="90"/>
                    </a:lnTo>
                  </a:path>
                </a:pathLst>
              </a:custGeom>
              <a:grpFill/>
              <a:ln w="3175">
                <a:solidFill>
                  <a:srgbClr val="000000"/>
                </a:solidFill>
                <a:round/>
                <a:headEnd/>
                <a:tailEnd/>
              </a:ln>
            </p:spPr>
            <p:txBody>
              <a:bodyPr/>
              <a:lstStyle/>
              <a:p>
                <a:endParaRPr lang="nb-NO"/>
              </a:p>
            </p:txBody>
          </p:sp>
          <p:sp>
            <p:nvSpPr>
              <p:cNvPr id="58523" name="Freeform 1090"/>
              <p:cNvSpPr>
                <a:spLocks/>
              </p:cNvSpPr>
              <p:nvPr/>
            </p:nvSpPr>
            <p:spPr bwMode="auto">
              <a:xfrm>
                <a:off x="1697" y="2618"/>
                <a:ext cx="271" cy="75"/>
              </a:xfrm>
              <a:custGeom>
                <a:avLst/>
                <a:gdLst>
                  <a:gd name="T0" fmla="*/ 0 w 271"/>
                  <a:gd name="T1" fmla="*/ 0 h 75"/>
                  <a:gd name="T2" fmla="*/ 71 w 271"/>
                  <a:gd name="T3" fmla="*/ 12 h 75"/>
                  <a:gd name="T4" fmla="*/ 141 w 271"/>
                  <a:gd name="T5" fmla="*/ 25 h 75"/>
                  <a:gd name="T6" fmla="*/ 177 w 271"/>
                  <a:gd name="T7" fmla="*/ 34 h 75"/>
                  <a:gd name="T8" fmla="*/ 210 w 271"/>
                  <a:gd name="T9" fmla="*/ 44 h 75"/>
                  <a:gd name="T10" fmla="*/ 242 w 271"/>
                  <a:gd name="T11" fmla="*/ 57 h 75"/>
                  <a:gd name="T12" fmla="*/ 271 w 271"/>
                  <a:gd name="T13" fmla="*/ 75 h 75"/>
                  <a:gd name="T14" fmla="*/ 0 60000 65536"/>
                  <a:gd name="T15" fmla="*/ 0 60000 65536"/>
                  <a:gd name="T16" fmla="*/ 0 60000 65536"/>
                  <a:gd name="T17" fmla="*/ 0 60000 65536"/>
                  <a:gd name="T18" fmla="*/ 0 60000 65536"/>
                  <a:gd name="T19" fmla="*/ 0 60000 65536"/>
                  <a:gd name="T20" fmla="*/ 0 60000 65536"/>
                  <a:gd name="T21" fmla="*/ 0 w 271"/>
                  <a:gd name="T22" fmla="*/ 0 h 75"/>
                  <a:gd name="T23" fmla="*/ 271 w 271"/>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1" h="75">
                    <a:moveTo>
                      <a:pt x="0" y="0"/>
                    </a:moveTo>
                    <a:lnTo>
                      <a:pt x="71" y="12"/>
                    </a:lnTo>
                    <a:lnTo>
                      <a:pt x="141" y="25"/>
                    </a:lnTo>
                    <a:lnTo>
                      <a:pt x="177" y="34"/>
                    </a:lnTo>
                    <a:lnTo>
                      <a:pt x="210" y="44"/>
                    </a:lnTo>
                    <a:lnTo>
                      <a:pt x="242" y="57"/>
                    </a:lnTo>
                    <a:lnTo>
                      <a:pt x="271" y="75"/>
                    </a:lnTo>
                  </a:path>
                </a:pathLst>
              </a:custGeom>
              <a:grpFill/>
              <a:ln w="3175">
                <a:solidFill>
                  <a:srgbClr val="000000"/>
                </a:solidFill>
                <a:round/>
                <a:headEnd/>
                <a:tailEnd/>
              </a:ln>
            </p:spPr>
            <p:txBody>
              <a:bodyPr/>
              <a:lstStyle/>
              <a:p>
                <a:endParaRPr lang="nb-NO"/>
              </a:p>
            </p:txBody>
          </p:sp>
          <p:sp>
            <p:nvSpPr>
              <p:cNvPr id="58524" name="Freeform 1091"/>
              <p:cNvSpPr>
                <a:spLocks/>
              </p:cNvSpPr>
              <p:nvPr/>
            </p:nvSpPr>
            <p:spPr bwMode="auto">
              <a:xfrm>
                <a:off x="1802" y="2714"/>
                <a:ext cx="197" cy="55"/>
              </a:xfrm>
              <a:custGeom>
                <a:avLst/>
                <a:gdLst>
                  <a:gd name="T0" fmla="*/ 0 w 197"/>
                  <a:gd name="T1" fmla="*/ 0 h 55"/>
                  <a:gd name="T2" fmla="*/ 54 w 197"/>
                  <a:gd name="T3" fmla="*/ 13 h 55"/>
                  <a:gd name="T4" fmla="*/ 128 w 197"/>
                  <a:gd name="T5" fmla="*/ 25 h 55"/>
                  <a:gd name="T6" fmla="*/ 165 w 197"/>
                  <a:gd name="T7" fmla="*/ 38 h 55"/>
                  <a:gd name="T8" fmla="*/ 181 w 197"/>
                  <a:gd name="T9" fmla="*/ 45 h 55"/>
                  <a:gd name="T10" fmla="*/ 197 w 197"/>
                  <a:gd name="T11" fmla="*/ 55 h 55"/>
                  <a:gd name="T12" fmla="*/ 0 60000 65536"/>
                  <a:gd name="T13" fmla="*/ 0 60000 65536"/>
                  <a:gd name="T14" fmla="*/ 0 60000 65536"/>
                  <a:gd name="T15" fmla="*/ 0 60000 65536"/>
                  <a:gd name="T16" fmla="*/ 0 60000 65536"/>
                  <a:gd name="T17" fmla="*/ 0 60000 65536"/>
                  <a:gd name="T18" fmla="*/ 0 w 197"/>
                  <a:gd name="T19" fmla="*/ 0 h 55"/>
                  <a:gd name="T20" fmla="*/ 197 w 19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97" h="55">
                    <a:moveTo>
                      <a:pt x="0" y="0"/>
                    </a:moveTo>
                    <a:lnTo>
                      <a:pt x="54" y="13"/>
                    </a:lnTo>
                    <a:lnTo>
                      <a:pt x="128" y="25"/>
                    </a:lnTo>
                    <a:lnTo>
                      <a:pt x="165" y="38"/>
                    </a:lnTo>
                    <a:lnTo>
                      <a:pt x="181" y="45"/>
                    </a:lnTo>
                    <a:lnTo>
                      <a:pt x="197" y="55"/>
                    </a:lnTo>
                  </a:path>
                </a:pathLst>
              </a:custGeom>
              <a:grpFill/>
              <a:ln w="3175">
                <a:solidFill>
                  <a:srgbClr val="000000"/>
                </a:solidFill>
                <a:round/>
                <a:headEnd/>
                <a:tailEnd/>
              </a:ln>
            </p:spPr>
            <p:txBody>
              <a:bodyPr/>
              <a:lstStyle/>
              <a:p>
                <a:endParaRPr lang="nb-NO"/>
              </a:p>
            </p:txBody>
          </p:sp>
          <p:sp>
            <p:nvSpPr>
              <p:cNvPr id="58525" name="Freeform 1092"/>
              <p:cNvSpPr>
                <a:spLocks/>
              </p:cNvSpPr>
              <p:nvPr/>
            </p:nvSpPr>
            <p:spPr bwMode="auto">
              <a:xfrm>
                <a:off x="1948" y="2359"/>
                <a:ext cx="65" cy="245"/>
              </a:xfrm>
              <a:custGeom>
                <a:avLst/>
                <a:gdLst>
                  <a:gd name="T0" fmla="*/ 2 w 65"/>
                  <a:gd name="T1" fmla="*/ 245 h 245"/>
                  <a:gd name="T2" fmla="*/ 0 w 65"/>
                  <a:gd name="T3" fmla="*/ 227 h 245"/>
                  <a:gd name="T4" fmla="*/ 2 w 65"/>
                  <a:gd name="T5" fmla="*/ 211 h 245"/>
                  <a:gd name="T6" fmla="*/ 9 w 65"/>
                  <a:gd name="T7" fmla="*/ 177 h 245"/>
                  <a:gd name="T8" fmla="*/ 35 w 65"/>
                  <a:gd name="T9" fmla="*/ 88 h 245"/>
                  <a:gd name="T10" fmla="*/ 49 w 65"/>
                  <a:gd name="T11" fmla="*/ 43 h 245"/>
                  <a:gd name="T12" fmla="*/ 65 w 65"/>
                  <a:gd name="T13" fmla="*/ 0 h 245"/>
                  <a:gd name="T14" fmla="*/ 0 60000 65536"/>
                  <a:gd name="T15" fmla="*/ 0 60000 65536"/>
                  <a:gd name="T16" fmla="*/ 0 60000 65536"/>
                  <a:gd name="T17" fmla="*/ 0 60000 65536"/>
                  <a:gd name="T18" fmla="*/ 0 60000 65536"/>
                  <a:gd name="T19" fmla="*/ 0 60000 65536"/>
                  <a:gd name="T20" fmla="*/ 0 60000 65536"/>
                  <a:gd name="T21" fmla="*/ 0 w 65"/>
                  <a:gd name="T22" fmla="*/ 0 h 245"/>
                  <a:gd name="T23" fmla="*/ 65 w 65"/>
                  <a:gd name="T24" fmla="*/ 245 h 2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45">
                    <a:moveTo>
                      <a:pt x="2" y="245"/>
                    </a:moveTo>
                    <a:lnTo>
                      <a:pt x="0" y="227"/>
                    </a:lnTo>
                    <a:lnTo>
                      <a:pt x="2" y="211"/>
                    </a:lnTo>
                    <a:lnTo>
                      <a:pt x="9" y="177"/>
                    </a:lnTo>
                    <a:lnTo>
                      <a:pt x="35" y="88"/>
                    </a:lnTo>
                    <a:lnTo>
                      <a:pt x="49" y="43"/>
                    </a:lnTo>
                    <a:lnTo>
                      <a:pt x="65" y="0"/>
                    </a:lnTo>
                  </a:path>
                </a:pathLst>
              </a:custGeom>
              <a:grpFill/>
              <a:ln w="3175">
                <a:solidFill>
                  <a:srgbClr val="000000"/>
                </a:solidFill>
                <a:round/>
                <a:headEnd/>
                <a:tailEnd/>
              </a:ln>
            </p:spPr>
            <p:txBody>
              <a:bodyPr/>
              <a:lstStyle/>
              <a:p>
                <a:endParaRPr lang="nb-NO"/>
              </a:p>
            </p:txBody>
          </p:sp>
          <p:sp>
            <p:nvSpPr>
              <p:cNvPr id="58526" name="Freeform 1093"/>
              <p:cNvSpPr>
                <a:spLocks/>
              </p:cNvSpPr>
              <p:nvPr/>
            </p:nvSpPr>
            <p:spPr bwMode="auto">
              <a:xfrm>
                <a:off x="2004" y="2420"/>
                <a:ext cx="66" cy="244"/>
              </a:xfrm>
              <a:custGeom>
                <a:avLst/>
                <a:gdLst>
                  <a:gd name="T0" fmla="*/ 2 w 66"/>
                  <a:gd name="T1" fmla="*/ 244 h 244"/>
                  <a:gd name="T2" fmla="*/ 0 w 66"/>
                  <a:gd name="T3" fmla="*/ 228 h 244"/>
                  <a:gd name="T4" fmla="*/ 2 w 66"/>
                  <a:gd name="T5" fmla="*/ 212 h 244"/>
                  <a:gd name="T6" fmla="*/ 9 w 66"/>
                  <a:gd name="T7" fmla="*/ 175 h 244"/>
                  <a:gd name="T8" fmla="*/ 20 w 66"/>
                  <a:gd name="T9" fmla="*/ 139 h 244"/>
                  <a:gd name="T10" fmla="*/ 29 w 66"/>
                  <a:gd name="T11" fmla="*/ 109 h 244"/>
                  <a:gd name="T12" fmla="*/ 66 w 66"/>
                  <a:gd name="T13" fmla="*/ 0 h 244"/>
                  <a:gd name="T14" fmla="*/ 0 60000 65536"/>
                  <a:gd name="T15" fmla="*/ 0 60000 65536"/>
                  <a:gd name="T16" fmla="*/ 0 60000 65536"/>
                  <a:gd name="T17" fmla="*/ 0 60000 65536"/>
                  <a:gd name="T18" fmla="*/ 0 60000 65536"/>
                  <a:gd name="T19" fmla="*/ 0 60000 65536"/>
                  <a:gd name="T20" fmla="*/ 0 60000 65536"/>
                  <a:gd name="T21" fmla="*/ 0 w 66"/>
                  <a:gd name="T22" fmla="*/ 0 h 244"/>
                  <a:gd name="T23" fmla="*/ 66 w 66"/>
                  <a:gd name="T24" fmla="*/ 244 h 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44">
                    <a:moveTo>
                      <a:pt x="2" y="244"/>
                    </a:moveTo>
                    <a:lnTo>
                      <a:pt x="0" y="228"/>
                    </a:lnTo>
                    <a:lnTo>
                      <a:pt x="2" y="212"/>
                    </a:lnTo>
                    <a:lnTo>
                      <a:pt x="9" y="175"/>
                    </a:lnTo>
                    <a:lnTo>
                      <a:pt x="20" y="139"/>
                    </a:lnTo>
                    <a:lnTo>
                      <a:pt x="29" y="109"/>
                    </a:lnTo>
                    <a:lnTo>
                      <a:pt x="66" y="0"/>
                    </a:lnTo>
                  </a:path>
                </a:pathLst>
              </a:custGeom>
              <a:grpFill/>
              <a:ln w="3175">
                <a:solidFill>
                  <a:srgbClr val="000000"/>
                </a:solidFill>
                <a:round/>
                <a:headEnd/>
                <a:tailEnd/>
              </a:ln>
            </p:spPr>
            <p:txBody>
              <a:bodyPr/>
              <a:lstStyle/>
              <a:p>
                <a:endParaRPr lang="nb-NO"/>
              </a:p>
            </p:txBody>
          </p:sp>
          <p:sp>
            <p:nvSpPr>
              <p:cNvPr id="58527" name="Freeform 1094"/>
              <p:cNvSpPr>
                <a:spLocks/>
              </p:cNvSpPr>
              <p:nvPr/>
            </p:nvSpPr>
            <p:spPr bwMode="auto">
              <a:xfrm>
                <a:off x="2059" y="2532"/>
                <a:ext cx="50" cy="189"/>
              </a:xfrm>
              <a:custGeom>
                <a:avLst/>
                <a:gdLst>
                  <a:gd name="T0" fmla="*/ 1 w 50"/>
                  <a:gd name="T1" fmla="*/ 189 h 189"/>
                  <a:gd name="T2" fmla="*/ 0 w 50"/>
                  <a:gd name="T3" fmla="*/ 168 h 189"/>
                  <a:gd name="T4" fmla="*/ 1 w 50"/>
                  <a:gd name="T5" fmla="*/ 145 h 189"/>
                  <a:gd name="T6" fmla="*/ 7 w 50"/>
                  <a:gd name="T7" fmla="*/ 122 h 189"/>
                  <a:gd name="T8" fmla="*/ 14 w 50"/>
                  <a:gd name="T9" fmla="*/ 95 h 189"/>
                  <a:gd name="T10" fmla="*/ 34 w 50"/>
                  <a:gd name="T11" fmla="*/ 45 h 189"/>
                  <a:gd name="T12" fmla="*/ 43 w 50"/>
                  <a:gd name="T13" fmla="*/ 22 h 189"/>
                  <a:gd name="T14" fmla="*/ 50 w 50"/>
                  <a:gd name="T15" fmla="*/ 0 h 189"/>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189"/>
                  <a:gd name="T26" fmla="*/ 50 w 50"/>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189">
                    <a:moveTo>
                      <a:pt x="1" y="189"/>
                    </a:moveTo>
                    <a:lnTo>
                      <a:pt x="0" y="168"/>
                    </a:lnTo>
                    <a:lnTo>
                      <a:pt x="1" y="145"/>
                    </a:lnTo>
                    <a:lnTo>
                      <a:pt x="7" y="122"/>
                    </a:lnTo>
                    <a:lnTo>
                      <a:pt x="14" y="95"/>
                    </a:lnTo>
                    <a:lnTo>
                      <a:pt x="34" y="45"/>
                    </a:lnTo>
                    <a:lnTo>
                      <a:pt x="43" y="22"/>
                    </a:lnTo>
                    <a:lnTo>
                      <a:pt x="50" y="0"/>
                    </a:lnTo>
                  </a:path>
                </a:pathLst>
              </a:custGeom>
              <a:grpFill/>
              <a:ln w="3175">
                <a:solidFill>
                  <a:srgbClr val="000000"/>
                </a:solidFill>
                <a:round/>
                <a:headEnd/>
                <a:tailEnd/>
              </a:ln>
            </p:spPr>
            <p:txBody>
              <a:bodyPr/>
              <a:lstStyle/>
              <a:p>
                <a:endParaRPr lang="nb-NO"/>
              </a:p>
            </p:txBody>
          </p:sp>
          <p:sp>
            <p:nvSpPr>
              <p:cNvPr id="58528" name="Freeform 1095"/>
              <p:cNvSpPr>
                <a:spLocks/>
              </p:cNvSpPr>
              <p:nvPr/>
            </p:nvSpPr>
            <p:spPr bwMode="auto">
              <a:xfrm>
                <a:off x="1504" y="2486"/>
                <a:ext cx="96" cy="5"/>
              </a:xfrm>
              <a:custGeom>
                <a:avLst/>
                <a:gdLst>
                  <a:gd name="T0" fmla="*/ 0 w 96"/>
                  <a:gd name="T1" fmla="*/ 2 h 5"/>
                  <a:gd name="T2" fmla="*/ 38 w 96"/>
                  <a:gd name="T3" fmla="*/ 0 h 5"/>
                  <a:gd name="T4" fmla="*/ 58 w 96"/>
                  <a:gd name="T5" fmla="*/ 0 h 5"/>
                  <a:gd name="T6" fmla="*/ 76 w 96"/>
                  <a:gd name="T7" fmla="*/ 0 h 5"/>
                  <a:gd name="T8" fmla="*/ 96 w 96"/>
                  <a:gd name="T9" fmla="*/ 5 h 5"/>
                  <a:gd name="T10" fmla="*/ 0 60000 65536"/>
                  <a:gd name="T11" fmla="*/ 0 60000 65536"/>
                  <a:gd name="T12" fmla="*/ 0 60000 65536"/>
                  <a:gd name="T13" fmla="*/ 0 60000 65536"/>
                  <a:gd name="T14" fmla="*/ 0 60000 65536"/>
                  <a:gd name="T15" fmla="*/ 0 w 96"/>
                  <a:gd name="T16" fmla="*/ 0 h 5"/>
                  <a:gd name="T17" fmla="*/ 96 w 96"/>
                  <a:gd name="T18" fmla="*/ 5 h 5"/>
                </a:gdLst>
                <a:ahLst/>
                <a:cxnLst>
                  <a:cxn ang="T10">
                    <a:pos x="T0" y="T1"/>
                  </a:cxn>
                  <a:cxn ang="T11">
                    <a:pos x="T2" y="T3"/>
                  </a:cxn>
                  <a:cxn ang="T12">
                    <a:pos x="T4" y="T5"/>
                  </a:cxn>
                  <a:cxn ang="T13">
                    <a:pos x="T6" y="T7"/>
                  </a:cxn>
                  <a:cxn ang="T14">
                    <a:pos x="T8" y="T9"/>
                  </a:cxn>
                </a:cxnLst>
                <a:rect l="T15" t="T16" r="T17" b="T18"/>
                <a:pathLst>
                  <a:path w="96" h="5">
                    <a:moveTo>
                      <a:pt x="0" y="2"/>
                    </a:moveTo>
                    <a:lnTo>
                      <a:pt x="38" y="0"/>
                    </a:lnTo>
                    <a:lnTo>
                      <a:pt x="58" y="0"/>
                    </a:lnTo>
                    <a:lnTo>
                      <a:pt x="76" y="0"/>
                    </a:lnTo>
                    <a:lnTo>
                      <a:pt x="96" y="5"/>
                    </a:lnTo>
                  </a:path>
                </a:pathLst>
              </a:custGeom>
              <a:grpFill/>
              <a:ln w="3175">
                <a:solidFill>
                  <a:srgbClr val="000000"/>
                </a:solidFill>
                <a:round/>
                <a:headEnd/>
                <a:tailEnd/>
              </a:ln>
            </p:spPr>
            <p:txBody>
              <a:bodyPr/>
              <a:lstStyle/>
              <a:p>
                <a:endParaRPr lang="nb-NO"/>
              </a:p>
            </p:txBody>
          </p:sp>
          <p:sp>
            <p:nvSpPr>
              <p:cNvPr id="58529" name="Freeform 1096"/>
              <p:cNvSpPr>
                <a:spLocks/>
              </p:cNvSpPr>
              <p:nvPr/>
            </p:nvSpPr>
            <p:spPr bwMode="auto">
              <a:xfrm>
                <a:off x="1488" y="2447"/>
                <a:ext cx="76" cy="3"/>
              </a:xfrm>
              <a:custGeom>
                <a:avLst/>
                <a:gdLst>
                  <a:gd name="T0" fmla="*/ 0 w 76"/>
                  <a:gd name="T1" fmla="*/ 1 h 3"/>
                  <a:gd name="T2" fmla="*/ 38 w 76"/>
                  <a:gd name="T3" fmla="*/ 0 h 3"/>
                  <a:gd name="T4" fmla="*/ 58 w 76"/>
                  <a:gd name="T5" fmla="*/ 0 h 3"/>
                  <a:gd name="T6" fmla="*/ 76 w 76"/>
                  <a:gd name="T7" fmla="*/ 3 h 3"/>
                  <a:gd name="T8" fmla="*/ 0 60000 65536"/>
                  <a:gd name="T9" fmla="*/ 0 60000 65536"/>
                  <a:gd name="T10" fmla="*/ 0 60000 65536"/>
                  <a:gd name="T11" fmla="*/ 0 60000 65536"/>
                  <a:gd name="T12" fmla="*/ 0 w 76"/>
                  <a:gd name="T13" fmla="*/ 0 h 3"/>
                  <a:gd name="T14" fmla="*/ 76 w 76"/>
                  <a:gd name="T15" fmla="*/ 3 h 3"/>
                </a:gdLst>
                <a:ahLst/>
                <a:cxnLst>
                  <a:cxn ang="T8">
                    <a:pos x="T0" y="T1"/>
                  </a:cxn>
                  <a:cxn ang="T9">
                    <a:pos x="T2" y="T3"/>
                  </a:cxn>
                  <a:cxn ang="T10">
                    <a:pos x="T4" y="T5"/>
                  </a:cxn>
                  <a:cxn ang="T11">
                    <a:pos x="T6" y="T7"/>
                  </a:cxn>
                </a:cxnLst>
                <a:rect l="T12" t="T13" r="T14" b="T15"/>
                <a:pathLst>
                  <a:path w="76" h="3">
                    <a:moveTo>
                      <a:pt x="0" y="1"/>
                    </a:moveTo>
                    <a:lnTo>
                      <a:pt x="38" y="0"/>
                    </a:lnTo>
                    <a:lnTo>
                      <a:pt x="58" y="0"/>
                    </a:lnTo>
                    <a:lnTo>
                      <a:pt x="76" y="3"/>
                    </a:lnTo>
                  </a:path>
                </a:pathLst>
              </a:custGeom>
              <a:grpFill/>
              <a:ln w="3175">
                <a:solidFill>
                  <a:srgbClr val="000000"/>
                </a:solidFill>
                <a:round/>
                <a:headEnd/>
                <a:tailEnd/>
              </a:ln>
            </p:spPr>
            <p:txBody>
              <a:bodyPr/>
              <a:lstStyle/>
              <a:p>
                <a:endParaRPr lang="nb-NO"/>
              </a:p>
            </p:txBody>
          </p:sp>
          <p:sp>
            <p:nvSpPr>
              <p:cNvPr id="58530" name="Freeform 1097"/>
              <p:cNvSpPr>
                <a:spLocks/>
              </p:cNvSpPr>
              <p:nvPr/>
            </p:nvSpPr>
            <p:spPr bwMode="auto">
              <a:xfrm>
                <a:off x="1459" y="2411"/>
                <a:ext cx="58" cy="2"/>
              </a:xfrm>
              <a:custGeom>
                <a:avLst/>
                <a:gdLst>
                  <a:gd name="T0" fmla="*/ 0 w 58"/>
                  <a:gd name="T1" fmla="*/ 0 h 2"/>
                  <a:gd name="T2" fmla="*/ 3 w 58"/>
                  <a:gd name="T3" fmla="*/ 0 h 2"/>
                  <a:gd name="T4" fmla="*/ 5 w 58"/>
                  <a:gd name="T5" fmla="*/ 0 h 2"/>
                  <a:gd name="T6" fmla="*/ 7 w 58"/>
                  <a:gd name="T7" fmla="*/ 0 h 2"/>
                  <a:gd name="T8" fmla="*/ 9 w 58"/>
                  <a:gd name="T9" fmla="*/ 0 h 2"/>
                  <a:gd name="T10" fmla="*/ 11 w 58"/>
                  <a:gd name="T11" fmla="*/ 0 h 2"/>
                  <a:gd name="T12" fmla="*/ 12 w 58"/>
                  <a:gd name="T13" fmla="*/ 0 h 2"/>
                  <a:gd name="T14" fmla="*/ 14 w 58"/>
                  <a:gd name="T15" fmla="*/ 0 h 2"/>
                  <a:gd name="T16" fmla="*/ 16 w 58"/>
                  <a:gd name="T17" fmla="*/ 0 h 2"/>
                  <a:gd name="T18" fmla="*/ 18 w 58"/>
                  <a:gd name="T19" fmla="*/ 0 h 2"/>
                  <a:gd name="T20" fmla="*/ 20 w 58"/>
                  <a:gd name="T21" fmla="*/ 0 h 2"/>
                  <a:gd name="T22" fmla="*/ 22 w 58"/>
                  <a:gd name="T23" fmla="*/ 0 h 2"/>
                  <a:gd name="T24" fmla="*/ 23 w 58"/>
                  <a:gd name="T25" fmla="*/ 0 h 2"/>
                  <a:gd name="T26" fmla="*/ 25 w 58"/>
                  <a:gd name="T27" fmla="*/ 0 h 2"/>
                  <a:gd name="T28" fmla="*/ 27 w 58"/>
                  <a:gd name="T29" fmla="*/ 0 h 2"/>
                  <a:gd name="T30" fmla="*/ 29 w 58"/>
                  <a:gd name="T31" fmla="*/ 0 h 2"/>
                  <a:gd name="T32" fmla="*/ 31 w 58"/>
                  <a:gd name="T33" fmla="*/ 0 h 2"/>
                  <a:gd name="T34" fmla="*/ 32 w 58"/>
                  <a:gd name="T35" fmla="*/ 0 h 2"/>
                  <a:gd name="T36" fmla="*/ 34 w 58"/>
                  <a:gd name="T37" fmla="*/ 0 h 2"/>
                  <a:gd name="T38" fmla="*/ 36 w 58"/>
                  <a:gd name="T39" fmla="*/ 0 h 2"/>
                  <a:gd name="T40" fmla="*/ 38 w 58"/>
                  <a:gd name="T41" fmla="*/ 0 h 2"/>
                  <a:gd name="T42" fmla="*/ 41 w 58"/>
                  <a:gd name="T43" fmla="*/ 0 h 2"/>
                  <a:gd name="T44" fmla="*/ 43 w 58"/>
                  <a:gd name="T45" fmla="*/ 0 h 2"/>
                  <a:gd name="T46" fmla="*/ 45 w 58"/>
                  <a:gd name="T47" fmla="*/ 0 h 2"/>
                  <a:gd name="T48" fmla="*/ 47 w 58"/>
                  <a:gd name="T49" fmla="*/ 0 h 2"/>
                  <a:gd name="T50" fmla="*/ 49 w 58"/>
                  <a:gd name="T51" fmla="*/ 0 h 2"/>
                  <a:gd name="T52" fmla="*/ 50 w 58"/>
                  <a:gd name="T53" fmla="*/ 0 h 2"/>
                  <a:gd name="T54" fmla="*/ 52 w 58"/>
                  <a:gd name="T55" fmla="*/ 0 h 2"/>
                  <a:gd name="T56" fmla="*/ 54 w 58"/>
                  <a:gd name="T57" fmla="*/ 2 h 2"/>
                  <a:gd name="T58" fmla="*/ 56 w 58"/>
                  <a:gd name="T59" fmla="*/ 2 h 2"/>
                  <a:gd name="T60" fmla="*/ 58 w 58"/>
                  <a:gd name="T61" fmla="*/ 2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
                  <a:gd name="T94" fmla="*/ 0 h 2"/>
                  <a:gd name="T95" fmla="*/ 58 w 58"/>
                  <a:gd name="T96" fmla="*/ 2 h 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 h="2">
                    <a:moveTo>
                      <a:pt x="0" y="0"/>
                    </a:moveTo>
                    <a:lnTo>
                      <a:pt x="3" y="0"/>
                    </a:lnTo>
                    <a:lnTo>
                      <a:pt x="5" y="0"/>
                    </a:lnTo>
                    <a:lnTo>
                      <a:pt x="7" y="0"/>
                    </a:lnTo>
                    <a:lnTo>
                      <a:pt x="9" y="0"/>
                    </a:lnTo>
                    <a:lnTo>
                      <a:pt x="11" y="0"/>
                    </a:lnTo>
                    <a:lnTo>
                      <a:pt x="12" y="0"/>
                    </a:lnTo>
                    <a:lnTo>
                      <a:pt x="14" y="0"/>
                    </a:lnTo>
                    <a:lnTo>
                      <a:pt x="16" y="0"/>
                    </a:lnTo>
                    <a:lnTo>
                      <a:pt x="18" y="0"/>
                    </a:lnTo>
                    <a:lnTo>
                      <a:pt x="20" y="0"/>
                    </a:lnTo>
                    <a:lnTo>
                      <a:pt x="22" y="0"/>
                    </a:lnTo>
                    <a:lnTo>
                      <a:pt x="23" y="0"/>
                    </a:lnTo>
                    <a:lnTo>
                      <a:pt x="25" y="0"/>
                    </a:lnTo>
                    <a:lnTo>
                      <a:pt x="27" y="0"/>
                    </a:lnTo>
                    <a:lnTo>
                      <a:pt x="29" y="0"/>
                    </a:lnTo>
                    <a:lnTo>
                      <a:pt x="31" y="0"/>
                    </a:lnTo>
                    <a:lnTo>
                      <a:pt x="32" y="0"/>
                    </a:lnTo>
                    <a:lnTo>
                      <a:pt x="34" y="0"/>
                    </a:lnTo>
                    <a:lnTo>
                      <a:pt x="36" y="0"/>
                    </a:lnTo>
                    <a:lnTo>
                      <a:pt x="38" y="0"/>
                    </a:lnTo>
                    <a:lnTo>
                      <a:pt x="41" y="0"/>
                    </a:lnTo>
                    <a:lnTo>
                      <a:pt x="43" y="0"/>
                    </a:lnTo>
                    <a:lnTo>
                      <a:pt x="45" y="0"/>
                    </a:lnTo>
                    <a:lnTo>
                      <a:pt x="47" y="0"/>
                    </a:lnTo>
                    <a:lnTo>
                      <a:pt x="49" y="0"/>
                    </a:lnTo>
                    <a:lnTo>
                      <a:pt x="50" y="0"/>
                    </a:lnTo>
                    <a:lnTo>
                      <a:pt x="52" y="0"/>
                    </a:lnTo>
                    <a:lnTo>
                      <a:pt x="54" y="2"/>
                    </a:lnTo>
                    <a:lnTo>
                      <a:pt x="56" y="2"/>
                    </a:lnTo>
                    <a:lnTo>
                      <a:pt x="58" y="2"/>
                    </a:lnTo>
                  </a:path>
                </a:pathLst>
              </a:custGeom>
              <a:grpFill/>
              <a:ln w="3175">
                <a:solidFill>
                  <a:srgbClr val="000000"/>
                </a:solidFill>
                <a:round/>
                <a:headEnd/>
                <a:tailEnd/>
              </a:ln>
            </p:spPr>
            <p:txBody>
              <a:bodyPr/>
              <a:lstStyle/>
              <a:p>
                <a:endParaRPr lang="nb-NO"/>
              </a:p>
            </p:txBody>
          </p:sp>
          <p:sp>
            <p:nvSpPr>
              <p:cNvPr id="58531" name="Freeform 1098"/>
              <p:cNvSpPr>
                <a:spLocks/>
              </p:cNvSpPr>
              <p:nvPr/>
            </p:nvSpPr>
            <p:spPr bwMode="auto">
              <a:xfrm>
                <a:off x="1560" y="2390"/>
                <a:ext cx="13" cy="46"/>
              </a:xfrm>
              <a:custGeom>
                <a:avLst/>
                <a:gdLst>
                  <a:gd name="T0" fmla="*/ 13 w 13"/>
                  <a:gd name="T1" fmla="*/ 46 h 46"/>
                  <a:gd name="T2" fmla="*/ 7 w 13"/>
                  <a:gd name="T3" fmla="*/ 35 h 46"/>
                  <a:gd name="T4" fmla="*/ 4 w 13"/>
                  <a:gd name="T5" fmla="*/ 23 h 46"/>
                  <a:gd name="T6" fmla="*/ 2 w 13"/>
                  <a:gd name="T7" fmla="*/ 10 h 46"/>
                  <a:gd name="T8" fmla="*/ 0 w 13"/>
                  <a:gd name="T9" fmla="*/ 0 h 46"/>
                  <a:gd name="T10" fmla="*/ 0 60000 65536"/>
                  <a:gd name="T11" fmla="*/ 0 60000 65536"/>
                  <a:gd name="T12" fmla="*/ 0 60000 65536"/>
                  <a:gd name="T13" fmla="*/ 0 60000 65536"/>
                  <a:gd name="T14" fmla="*/ 0 60000 65536"/>
                  <a:gd name="T15" fmla="*/ 0 w 13"/>
                  <a:gd name="T16" fmla="*/ 0 h 46"/>
                  <a:gd name="T17" fmla="*/ 13 w 13"/>
                  <a:gd name="T18" fmla="*/ 46 h 46"/>
                </a:gdLst>
                <a:ahLst/>
                <a:cxnLst>
                  <a:cxn ang="T10">
                    <a:pos x="T0" y="T1"/>
                  </a:cxn>
                  <a:cxn ang="T11">
                    <a:pos x="T2" y="T3"/>
                  </a:cxn>
                  <a:cxn ang="T12">
                    <a:pos x="T4" y="T5"/>
                  </a:cxn>
                  <a:cxn ang="T13">
                    <a:pos x="T6" y="T7"/>
                  </a:cxn>
                  <a:cxn ang="T14">
                    <a:pos x="T8" y="T9"/>
                  </a:cxn>
                </a:cxnLst>
                <a:rect l="T15" t="T16" r="T17" b="T18"/>
                <a:pathLst>
                  <a:path w="13" h="46">
                    <a:moveTo>
                      <a:pt x="13" y="46"/>
                    </a:moveTo>
                    <a:lnTo>
                      <a:pt x="7" y="35"/>
                    </a:lnTo>
                    <a:lnTo>
                      <a:pt x="4" y="23"/>
                    </a:lnTo>
                    <a:lnTo>
                      <a:pt x="2" y="10"/>
                    </a:lnTo>
                    <a:lnTo>
                      <a:pt x="0" y="0"/>
                    </a:lnTo>
                  </a:path>
                </a:pathLst>
              </a:custGeom>
              <a:grpFill/>
              <a:ln w="3175">
                <a:solidFill>
                  <a:srgbClr val="000000"/>
                </a:solidFill>
                <a:round/>
                <a:headEnd/>
                <a:tailEnd/>
              </a:ln>
            </p:spPr>
            <p:txBody>
              <a:bodyPr/>
              <a:lstStyle/>
              <a:p>
                <a:endParaRPr lang="nb-NO"/>
              </a:p>
            </p:txBody>
          </p:sp>
          <p:sp>
            <p:nvSpPr>
              <p:cNvPr id="58532" name="Freeform 1099"/>
              <p:cNvSpPr>
                <a:spLocks/>
              </p:cNvSpPr>
              <p:nvPr/>
            </p:nvSpPr>
            <p:spPr bwMode="auto">
              <a:xfrm>
                <a:off x="1647" y="2379"/>
                <a:ext cx="166" cy="60"/>
              </a:xfrm>
              <a:custGeom>
                <a:avLst/>
                <a:gdLst>
                  <a:gd name="T0" fmla="*/ 0 w 166"/>
                  <a:gd name="T1" fmla="*/ 0 h 60"/>
                  <a:gd name="T2" fmla="*/ 27 w 166"/>
                  <a:gd name="T3" fmla="*/ 9 h 60"/>
                  <a:gd name="T4" fmla="*/ 54 w 166"/>
                  <a:gd name="T5" fmla="*/ 16 h 60"/>
                  <a:gd name="T6" fmla="*/ 83 w 166"/>
                  <a:gd name="T7" fmla="*/ 21 h 60"/>
                  <a:gd name="T8" fmla="*/ 110 w 166"/>
                  <a:gd name="T9" fmla="*/ 30 h 60"/>
                  <a:gd name="T10" fmla="*/ 124 w 166"/>
                  <a:gd name="T11" fmla="*/ 36 h 60"/>
                  <a:gd name="T12" fmla="*/ 139 w 166"/>
                  <a:gd name="T13" fmla="*/ 43 h 60"/>
                  <a:gd name="T14" fmla="*/ 166 w 166"/>
                  <a:gd name="T15" fmla="*/ 60 h 60"/>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60"/>
                  <a:gd name="T26" fmla="*/ 166 w 166"/>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60">
                    <a:moveTo>
                      <a:pt x="0" y="0"/>
                    </a:moveTo>
                    <a:lnTo>
                      <a:pt x="27" y="9"/>
                    </a:lnTo>
                    <a:lnTo>
                      <a:pt x="54" y="16"/>
                    </a:lnTo>
                    <a:lnTo>
                      <a:pt x="83" y="21"/>
                    </a:lnTo>
                    <a:lnTo>
                      <a:pt x="110" y="30"/>
                    </a:lnTo>
                    <a:lnTo>
                      <a:pt x="124" y="36"/>
                    </a:lnTo>
                    <a:lnTo>
                      <a:pt x="139" y="43"/>
                    </a:lnTo>
                    <a:lnTo>
                      <a:pt x="166" y="60"/>
                    </a:lnTo>
                  </a:path>
                </a:pathLst>
              </a:custGeom>
              <a:grpFill/>
              <a:ln w="3175">
                <a:solidFill>
                  <a:srgbClr val="000000"/>
                </a:solidFill>
                <a:round/>
                <a:headEnd/>
                <a:tailEnd/>
              </a:ln>
            </p:spPr>
            <p:txBody>
              <a:bodyPr/>
              <a:lstStyle/>
              <a:p>
                <a:endParaRPr lang="nb-NO"/>
              </a:p>
            </p:txBody>
          </p:sp>
          <p:sp>
            <p:nvSpPr>
              <p:cNvPr id="58533" name="Freeform 1100"/>
              <p:cNvSpPr>
                <a:spLocks/>
              </p:cNvSpPr>
              <p:nvPr/>
            </p:nvSpPr>
            <p:spPr bwMode="auto">
              <a:xfrm>
                <a:off x="1647" y="2316"/>
                <a:ext cx="148" cy="54"/>
              </a:xfrm>
              <a:custGeom>
                <a:avLst/>
                <a:gdLst>
                  <a:gd name="T0" fmla="*/ 0 w 148"/>
                  <a:gd name="T1" fmla="*/ 0 h 54"/>
                  <a:gd name="T2" fmla="*/ 18 w 148"/>
                  <a:gd name="T3" fmla="*/ 8 h 54"/>
                  <a:gd name="T4" fmla="*/ 38 w 148"/>
                  <a:gd name="T5" fmla="*/ 13 h 54"/>
                  <a:gd name="T6" fmla="*/ 76 w 148"/>
                  <a:gd name="T7" fmla="*/ 22 h 54"/>
                  <a:gd name="T8" fmla="*/ 112 w 148"/>
                  <a:gd name="T9" fmla="*/ 34 h 54"/>
                  <a:gd name="T10" fmla="*/ 130 w 148"/>
                  <a:gd name="T11" fmla="*/ 43 h 54"/>
                  <a:gd name="T12" fmla="*/ 148 w 148"/>
                  <a:gd name="T13" fmla="*/ 54 h 54"/>
                  <a:gd name="T14" fmla="*/ 0 60000 65536"/>
                  <a:gd name="T15" fmla="*/ 0 60000 65536"/>
                  <a:gd name="T16" fmla="*/ 0 60000 65536"/>
                  <a:gd name="T17" fmla="*/ 0 60000 65536"/>
                  <a:gd name="T18" fmla="*/ 0 60000 65536"/>
                  <a:gd name="T19" fmla="*/ 0 60000 65536"/>
                  <a:gd name="T20" fmla="*/ 0 60000 65536"/>
                  <a:gd name="T21" fmla="*/ 0 w 148"/>
                  <a:gd name="T22" fmla="*/ 0 h 54"/>
                  <a:gd name="T23" fmla="*/ 148 w 14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54">
                    <a:moveTo>
                      <a:pt x="0" y="0"/>
                    </a:moveTo>
                    <a:lnTo>
                      <a:pt x="18" y="8"/>
                    </a:lnTo>
                    <a:lnTo>
                      <a:pt x="38" y="13"/>
                    </a:lnTo>
                    <a:lnTo>
                      <a:pt x="76" y="22"/>
                    </a:lnTo>
                    <a:lnTo>
                      <a:pt x="112" y="34"/>
                    </a:lnTo>
                    <a:lnTo>
                      <a:pt x="130" y="43"/>
                    </a:lnTo>
                    <a:lnTo>
                      <a:pt x="148" y="54"/>
                    </a:lnTo>
                  </a:path>
                </a:pathLst>
              </a:custGeom>
              <a:grpFill/>
              <a:ln w="3175">
                <a:solidFill>
                  <a:srgbClr val="000000"/>
                </a:solidFill>
                <a:round/>
                <a:headEnd/>
                <a:tailEnd/>
              </a:ln>
            </p:spPr>
            <p:txBody>
              <a:bodyPr/>
              <a:lstStyle/>
              <a:p>
                <a:endParaRPr lang="nb-NO"/>
              </a:p>
            </p:txBody>
          </p:sp>
          <p:sp>
            <p:nvSpPr>
              <p:cNvPr id="58534" name="Freeform 1101"/>
              <p:cNvSpPr>
                <a:spLocks/>
              </p:cNvSpPr>
              <p:nvPr/>
            </p:nvSpPr>
            <p:spPr bwMode="auto">
              <a:xfrm>
                <a:off x="1641" y="2261"/>
                <a:ext cx="118" cy="45"/>
              </a:xfrm>
              <a:custGeom>
                <a:avLst/>
                <a:gdLst>
                  <a:gd name="T0" fmla="*/ 0 w 118"/>
                  <a:gd name="T1" fmla="*/ 0 h 45"/>
                  <a:gd name="T2" fmla="*/ 22 w 118"/>
                  <a:gd name="T3" fmla="*/ 9 h 45"/>
                  <a:gd name="T4" fmla="*/ 44 w 118"/>
                  <a:gd name="T5" fmla="*/ 13 h 45"/>
                  <a:gd name="T6" fmla="*/ 65 w 118"/>
                  <a:gd name="T7" fmla="*/ 18 h 45"/>
                  <a:gd name="T8" fmla="*/ 85 w 118"/>
                  <a:gd name="T9" fmla="*/ 25 h 45"/>
                  <a:gd name="T10" fmla="*/ 101 w 118"/>
                  <a:gd name="T11" fmla="*/ 34 h 45"/>
                  <a:gd name="T12" fmla="*/ 118 w 118"/>
                  <a:gd name="T13" fmla="*/ 45 h 45"/>
                  <a:gd name="T14" fmla="*/ 0 60000 65536"/>
                  <a:gd name="T15" fmla="*/ 0 60000 65536"/>
                  <a:gd name="T16" fmla="*/ 0 60000 65536"/>
                  <a:gd name="T17" fmla="*/ 0 60000 65536"/>
                  <a:gd name="T18" fmla="*/ 0 60000 65536"/>
                  <a:gd name="T19" fmla="*/ 0 60000 65536"/>
                  <a:gd name="T20" fmla="*/ 0 60000 65536"/>
                  <a:gd name="T21" fmla="*/ 0 w 118"/>
                  <a:gd name="T22" fmla="*/ 0 h 45"/>
                  <a:gd name="T23" fmla="*/ 118 w 11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45">
                    <a:moveTo>
                      <a:pt x="0" y="0"/>
                    </a:moveTo>
                    <a:lnTo>
                      <a:pt x="22" y="9"/>
                    </a:lnTo>
                    <a:lnTo>
                      <a:pt x="44" y="13"/>
                    </a:lnTo>
                    <a:lnTo>
                      <a:pt x="65" y="18"/>
                    </a:lnTo>
                    <a:lnTo>
                      <a:pt x="85" y="25"/>
                    </a:lnTo>
                    <a:lnTo>
                      <a:pt x="101" y="34"/>
                    </a:lnTo>
                    <a:lnTo>
                      <a:pt x="118" y="45"/>
                    </a:lnTo>
                  </a:path>
                </a:pathLst>
              </a:custGeom>
              <a:grpFill/>
              <a:ln w="3175">
                <a:solidFill>
                  <a:srgbClr val="000000"/>
                </a:solidFill>
                <a:round/>
                <a:headEnd/>
                <a:tailEnd/>
              </a:ln>
            </p:spPr>
            <p:txBody>
              <a:bodyPr/>
              <a:lstStyle/>
              <a:p>
                <a:endParaRPr lang="nb-NO"/>
              </a:p>
            </p:txBody>
          </p:sp>
          <p:sp>
            <p:nvSpPr>
              <p:cNvPr id="58535" name="Freeform 1102"/>
              <p:cNvSpPr>
                <a:spLocks/>
              </p:cNvSpPr>
              <p:nvPr/>
            </p:nvSpPr>
            <p:spPr bwMode="auto">
              <a:xfrm>
                <a:off x="1889" y="2291"/>
                <a:ext cx="54" cy="206"/>
              </a:xfrm>
              <a:custGeom>
                <a:avLst/>
                <a:gdLst>
                  <a:gd name="T0" fmla="*/ 0 w 54"/>
                  <a:gd name="T1" fmla="*/ 206 h 206"/>
                  <a:gd name="T2" fmla="*/ 0 w 54"/>
                  <a:gd name="T3" fmla="*/ 184 h 206"/>
                  <a:gd name="T4" fmla="*/ 9 w 54"/>
                  <a:gd name="T5" fmla="*/ 138 h 206"/>
                  <a:gd name="T6" fmla="*/ 23 w 54"/>
                  <a:gd name="T7" fmla="*/ 91 h 206"/>
                  <a:gd name="T8" fmla="*/ 54 w 54"/>
                  <a:gd name="T9" fmla="*/ 0 h 206"/>
                  <a:gd name="T10" fmla="*/ 0 60000 65536"/>
                  <a:gd name="T11" fmla="*/ 0 60000 65536"/>
                  <a:gd name="T12" fmla="*/ 0 60000 65536"/>
                  <a:gd name="T13" fmla="*/ 0 60000 65536"/>
                  <a:gd name="T14" fmla="*/ 0 60000 65536"/>
                  <a:gd name="T15" fmla="*/ 0 w 54"/>
                  <a:gd name="T16" fmla="*/ 0 h 206"/>
                  <a:gd name="T17" fmla="*/ 54 w 54"/>
                  <a:gd name="T18" fmla="*/ 206 h 206"/>
                </a:gdLst>
                <a:ahLst/>
                <a:cxnLst>
                  <a:cxn ang="T10">
                    <a:pos x="T0" y="T1"/>
                  </a:cxn>
                  <a:cxn ang="T11">
                    <a:pos x="T2" y="T3"/>
                  </a:cxn>
                  <a:cxn ang="T12">
                    <a:pos x="T4" y="T5"/>
                  </a:cxn>
                  <a:cxn ang="T13">
                    <a:pos x="T6" y="T7"/>
                  </a:cxn>
                  <a:cxn ang="T14">
                    <a:pos x="T8" y="T9"/>
                  </a:cxn>
                </a:cxnLst>
                <a:rect l="T15" t="T16" r="T17" b="T18"/>
                <a:pathLst>
                  <a:path w="54" h="206">
                    <a:moveTo>
                      <a:pt x="0" y="206"/>
                    </a:moveTo>
                    <a:lnTo>
                      <a:pt x="0" y="184"/>
                    </a:lnTo>
                    <a:lnTo>
                      <a:pt x="9" y="138"/>
                    </a:lnTo>
                    <a:lnTo>
                      <a:pt x="23" y="91"/>
                    </a:lnTo>
                    <a:lnTo>
                      <a:pt x="54" y="0"/>
                    </a:lnTo>
                  </a:path>
                </a:pathLst>
              </a:custGeom>
              <a:grpFill/>
              <a:ln w="3175">
                <a:solidFill>
                  <a:srgbClr val="000000"/>
                </a:solidFill>
                <a:round/>
                <a:headEnd/>
                <a:tailEnd/>
              </a:ln>
            </p:spPr>
            <p:txBody>
              <a:bodyPr/>
              <a:lstStyle/>
              <a:p>
                <a:endParaRPr lang="nb-NO"/>
              </a:p>
            </p:txBody>
          </p:sp>
          <p:sp>
            <p:nvSpPr>
              <p:cNvPr id="58536" name="Freeform 1103"/>
              <p:cNvSpPr>
                <a:spLocks/>
              </p:cNvSpPr>
              <p:nvPr/>
            </p:nvSpPr>
            <p:spPr bwMode="auto">
              <a:xfrm>
                <a:off x="1845" y="2265"/>
                <a:ext cx="42" cy="150"/>
              </a:xfrm>
              <a:custGeom>
                <a:avLst/>
                <a:gdLst>
                  <a:gd name="T0" fmla="*/ 0 w 42"/>
                  <a:gd name="T1" fmla="*/ 150 h 150"/>
                  <a:gd name="T2" fmla="*/ 0 w 42"/>
                  <a:gd name="T3" fmla="*/ 139 h 150"/>
                  <a:gd name="T4" fmla="*/ 0 w 42"/>
                  <a:gd name="T5" fmla="*/ 126 h 150"/>
                  <a:gd name="T6" fmla="*/ 6 w 42"/>
                  <a:gd name="T7" fmla="*/ 103 h 150"/>
                  <a:gd name="T8" fmla="*/ 42 w 42"/>
                  <a:gd name="T9" fmla="*/ 0 h 150"/>
                  <a:gd name="T10" fmla="*/ 0 60000 65536"/>
                  <a:gd name="T11" fmla="*/ 0 60000 65536"/>
                  <a:gd name="T12" fmla="*/ 0 60000 65536"/>
                  <a:gd name="T13" fmla="*/ 0 60000 65536"/>
                  <a:gd name="T14" fmla="*/ 0 60000 65536"/>
                  <a:gd name="T15" fmla="*/ 0 w 42"/>
                  <a:gd name="T16" fmla="*/ 0 h 150"/>
                  <a:gd name="T17" fmla="*/ 42 w 42"/>
                  <a:gd name="T18" fmla="*/ 150 h 150"/>
                </a:gdLst>
                <a:ahLst/>
                <a:cxnLst>
                  <a:cxn ang="T10">
                    <a:pos x="T0" y="T1"/>
                  </a:cxn>
                  <a:cxn ang="T11">
                    <a:pos x="T2" y="T3"/>
                  </a:cxn>
                  <a:cxn ang="T12">
                    <a:pos x="T4" y="T5"/>
                  </a:cxn>
                  <a:cxn ang="T13">
                    <a:pos x="T6" y="T7"/>
                  </a:cxn>
                  <a:cxn ang="T14">
                    <a:pos x="T8" y="T9"/>
                  </a:cxn>
                </a:cxnLst>
                <a:rect l="T15" t="T16" r="T17" b="T18"/>
                <a:pathLst>
                  <a:path w="42" h="150">
                    <a:moveTo>
                      <a:pt x="0" y="150"/>
                    </a:moveTo>
                    <a:lnTo>
                      <a:pt x="0" y="139"/>
                    </a:lnTo>
                    <a:lnTo>
                      <a:pt x="0" y="126"/>
                    </a:lnTo>
                    <a:lnTo>
                      <a:pt x="6" y="103"/>
                    </a:lnTo>
                    <a:lnTo>
                      <a:pt x="42" y="0"/>
                    </a:lnTo>
                  </a:path>
                </a:pathLst>
              </a:custGeom>
              <a:grpFill/>
              <a:ln w="3175">
                <a:solidFill>
                  <a:srgbClr val="000000"/>
                </a:solidFill>
                <a:round/>
                <a:headEnd/>
                <a:tailEnd/>
              </a:ln>
            </p:spPr>
            <p:txBody>
              <a:bodyPr/>
              <a:lstStyle/>
              <a:p>
                <a:endParaRPr lang="nb-NO"/>
              </a:p>
            </p:txBody>
          </p:sp>
          <p:sp>
            <p:nvSpPr>
              <p:cNvPr id="58537" name="Freeform 1104"/>
              <p:cNvSpPr>
                <a:spLocks/>
              </p:cNvSpPr>
              <p:nvPr/>
            </p:nvSpPr>
            <p:spPr bwMode="auto">
              <a:xfrm>
                <a:off x="1808" y="2217"/>
                <a:ext cx="27" cy="101"/>
              </a:xfrm>
              <a:custGeom>
                <a:avLst/>
                <a:gdLst>
                  <a:gd name="T0" fmla="*/ 0 w 27"/>
                  <a:gd name="T1" fmla="*/ 101 h 101"/>
                  <a:gd name="T2" fmla="*/ 0 w 27"/>
                  <a:gd name="T3" fmla="*/ 92 h 101"/>
                  <a:gd name="T4" fmla="*/ 1 w 27"/>
                  <a:gd name="T5" fmla="*/ 80 h 101"/>
                  <a:gd name="T6" fmla="*/ 7 w 27"/>
                  <a:gd name="T7" fmla="*/ 51 h 101"/>
                  <a:gd name="T8" fmla="*/ 18 w 27"/>
                  <a:gd name="T9" fmla="*/ 21 h 101"/>
                  <a:gd name="T10" fmla="*/ 21 w 27"/>
                  <a:gd name="T11" fmla="*/ 8 h 101"/>
                  <a:gd name="T12" fmla="*/ 27 w 27"/>
                  <a:gd name="T13" fmla="*/ 0 h 101"/>
                  <a:gd name="T14" fmla="*/ 0 60000 65536"/>
                  <a:gd name="T15" fmla="*/ 0 60000 65536"/>
                  <a:gd name="T16" fmla="*/ 0 60000 65536"/>
                  <a:gd name="T17" fmla="*/ 0 60000 65536"/>
                  <a:gd name="T18" fmla="*/ 0 60000 65536"/>
                  <a:gd name="T19" fmla="*/ 0 60000 65536"/>
                  <a:gd name="T20" fmla="*/ 0 60000 65536"/>
                  <a:gd name="T21" fmla="*/ 0 w 27"/>
                  <a:gd name="T22" fmla="*/ 0 h 101"/>
                  <a:gd name="T23" fmla="*/ 27 w 27"/>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01">
                    <a:moveTo>
                      <a:pt x="0" y="101"/>
                    </a:moveTo>
                    <a:lnTo>
                      <a:pt x="0" y="92"/>
                    </a:lnTo>
                    <a:lnTo>
                      <a:pt x="1" y="80"/>
                    </a:lnTo>
                    <a:lnTo>
                      <a:pt x="7" y="51"/>
                    </a:lnTo>
                    <a:lnTo>
                      <a:pt x="18" y="21"/>
                    </a:lnTo>
                    <a:lnTo>
                      <a:pt x="21" y="8"/>
                    </a:lnTo>
                    <a:lnTo>
                      <a:pt x="27" y="0"/>
                    </a:lnTo>
                  </a:path>
                </a:pathLst>
              </a:custGeom>
              <a:grpFill/>
              <a:ln w="3175">
                <a:solidFill>
                  <a:srgbClr val="000000"/>
                </a:solidFill>
                <a:round/>
                <a:headEnd/>
                <a:tailEnd/>
              </a:ln>
            </p:spPr>
            <p:txBody>
              <a:bodyPr/>
              <a:lstStyle/>
              <a:p>
                <a:endParaRPr lang="nb-NO"/>
              </a:p>
            </p:txBody>
          </p:sp>
        </p:grpSp>
        <p:sp>
          <p:nvSpPr>
            <p:cNvPr id="58443" name="Freeform 1105"/>
            <p:cNvSpPr>
              <a:spLocks/>
            </p:cNvSpPr>
            <p:nvPr/>
          </p:nvSpPr>
          <p:spPr bwMode="auto">
            <a:xfrm>
              <a:off x="2784" y="1090"/>
              <a:ext cx="424" cy="847"/>
            </a:xfrm>
            <a:custGeom>
              <a:avLst/>
              <a:gdLst>
                <a:gd name="T0" fmla="*/ 172 w 330"/>
                <a:gd name="T1" fmla="*/ 892 h 981"/>
                <a:gd name="T2" fmla="*/ 199 w 330"/>
                <a:gd name="T3" fmla="*/ 839 h 981"/>
                <a:gd name="T4" fmla="*/ 252 w 330"/>
                <a:gd name="T5" fmla="*/ 841 h 981"/>
                <a:gd name="T6" fmla="*/ 202 w 330"/>
                <a:gd name="T7" fmla="*/ 807 h 981"/>
                <a:gd name="T8" fmla="*/ 169 w 330"/>
                <a:gd name="T9" fmla="*/ 618 h 981"/>
                <a:gd name="T10" fmla="*/ 196 w 330"/>
                <a:gd name="T11" fmla="*/ 528 h 981"/>
                <a:gd name="T12" fmla="*/ 216 w 330"/>
                <a:gd name="T13" fmla="*/ 493 h 981"/>
                <a:gd name="T14" fmla="*/ 239 w 330"/>
                <a:gd name="T15" fmla="*/ 466 h 981"/>
                <a:gd name="T16" fmla="*/ 274 w 330"/>
                <a:gd name="T17" fmla="*/ 445 h 981"/>
                <a:gd name="T18" fmla="*/ 326 w 330"/>
                <a:gd name="T19" fmla="*/ 425 h 981"/>
                <a:gd name="T20" fmla="*/ 304 w 330"/>
                <a:gd name="T21" fmla="*/ 420 h 981"/>
                <a:gd name="T22" fmla="*/ 254 w 330"/>
                <a:gd name="T23" fmla="*/ 438 h 981"/>
                <a:gd name="T24" fmla="*/ 217 w 330"/>
                <a:gd name="T25" fmla="*/ 464 h 981"/>
                <a:gd name="T26" fmla="*/ 194 w 330"/>
                <a:gd name="T27" fmla="*/ 494 h 981"/>
                <a:gd name="T28" fmla="*/ 174 w 330"/>
                <a:gd name="T29" fmla="*/ 542 h 981"/>
                <a:gd name="T30" fmla="*/ 171 w 330"/>
                <a:gd name="T31" fmla="*/ 526 h 981"/>
                <a:gd name="T32" fmla="*/ 184 w 330"/>
                <a:gd name="T33" fmla="*/ 431 h 981"/>
                <a:gd name="T34" fmla="*/ 210 w 330"/>
                <a:gd name="T35" fmla="*/ 362 h 981"/>
                <a:gd name="T36" fmla="*/ 215 w 330"/>
                <a:gd name="T37" fmla="*/ 331 h 981"/>
                <a:gd name="T38" fmla="*/ 208 w 330"/>
                <a:gd name="T39" fmla="*/ 262 h 981"/>
                <a:gd name="T40" fmla="*/ 216 w 330"/>
                <a:gd name="T41" fmla="*/ 87 h 981"/>
                <a:gd name="T42" fmla="*/ 210 w 330"/>
                <a:gd name="T43" fmla="*/ 0 h 981"/>
                <a:gd name="T44" fmla="*/ 201 w 330"/>
                <a:gd name="T45" fmla="*/ 49 h 981"/>
                <a:gd name="T46" fmla="*/ 200 w 330"/>
                <a:gd name="T47" fmla="*/ 185 h 981"/>
                <a:gd name="T48" fmla="*/ 172 w 330"/>
                <a:gd name="T49" fmla="*/ 109 h 981"/>
                <a:gd name="T50" fmla="*/ 163 w 330"/>
                <a:gd name="T51" fmla="*/ 44 h 981"/>
                <a:gd name="T52" fmla="*/ 153 w 330"/>
                <a:gd name="T53" fmla="*/ 97 h 981"/>
                <a:gd name="T54" fmla="*/ 183 w 330"/>
                <a:gd name="T55" fmla="*/ 247 h 981"/>
                <a:gd name="T56" fmla="*/ 177 w 330"/>
                <a:gd name="T57" fmla="*/ 317 h 981"/>
                <a:gd name="T58" fmla="*/ 155 w 330"/>
                <a:gd name="T59" fmla="*/ 456 h 981"/>
                <a:gd name="T60" fmla="*/ 146 w 330"/>
                <a:gd name="T61" fmla="*/ 525 h 981"/>
                <a:gd name="T62" fmla="*/ 127 w 330"/>
                <a:gd name="T63" fmla="*/ 510 h 981"/>
                <a:gd name="T64" fmla="*/ 79 w 330"/>
                <a:gd name="T65" fmla="*/ 438 h 981"/>
                <a:gd name="T66" fmla="*/ 34 w 330"/>
                <a:gd name="T67" fmla="*/ 393 h 981"/>
                <a:gd name="T68" fmla="*/ 86 w 330"/>
                <a:gd name="T69" fmla="*/ 482 h 981"/>
                <a:gd name="T70" fmla="*/ 137 w 330"/>
                <a:gd name="T71" fmla="*/ 569 h 981"/>
                <a:gd name="T72" fmla="*/ 139 w 330"/>
                <a:gd name="T73" fmla="*/ 599 h 981"/>
                <a:gd name="T74" fmla="*/ 137 w 330"/>
                <a:gd name="T75" fmla="*/ 726 h 981"/>
                <a:gd name="T76" fmla="*/ 142 w 330"/>
                <a:gd name="T77" fmla="*/ 822 h 981"/>
                <a:gd name="T78" fmla="*/ 115 w 330"/>
                <a:gd name="T79" fmla="*/ 807 h 981"/>
                <a:gd name="T80" fmla="*/ 60 w 330"/>
                <a:gd name="T81" fmla="*/ 776 h 981"/>
                <a:gd name="T82" fmla="*/ 19 w 330"/>
                <a:gd name="T83" fmla="*/ 737 h 981"/>
                <a:gd name="T84" fmla="*/ 19 w 330"/>
                <a:gd name="T85" fmla="*/ 778 h 981"/>
                <a:gd name="T86" fmla="*/ 86 w 330"/>
                <a:gd name="T87" fmla="*/ 807 h 981"/>
                <a:gd name="T88" fmla="*/ 101 w 330"/>
                <a:gd name="T89" fmla="*/ 826 h 981"/>
                <a:gd name="T90" fmla="*/ 141 w 330"/>
                <a:gd name="T91" fmla="*/ 862 h 981"/>
                <a:gd name="T92" fmla="*/ 167 w 330"/>
                <a:gd name="T93" fmla="*/ 981 h 9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0"/>
                <a:gd name="T142" fmla="*/ 0 h 981"/>
                <a:gd name="T143" fmla="*/ 330 w 330"/>
                <a:gd name="T144" fmla="*/ 981 h 9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0" h="981">
                  <a:moveTo>
                    <a:pt x="167" y="981"/>
                  </a:moveTo>
                  <a:lnTo>
                    <a:pt x="172" y="892"/>
                  </a:lnTo>
                  <a:lnTo>
                    <a:pt x="183" y="865"/>
                  </a:lnTo>
                  <a:lnTo>
                    <a:pt x="199" y="839"/>
                  </a:lnTo>
                  <a:lnTo>
                    <a:pt x="218" y="831"/>
                  </a:lnTo>
                  <a:lnTo>
                    <a:pt x="252" y="841"/>
                  </a:lnTo>
                  <a:lnTo>
                    <a:pt x="242" y="817"/>
                  </a:lnTo>
                  <a:lnTo>
                    <a:pt x="202" y="807"/>
                  </a:lnTo>
                  <a:lnTo>
                    <a:pt x="174" y="838"/>
                  </a:lnTo>
                  <a:lnTo>
                    <a:pt x="169" y="618"/>
                  </a:lnTo>
                  <a:lnTo>
                    <a:pt x="189" y="545"/>
                  </a:lnTo>
                  <a:lnTo>
                    <a:pt x="196" y="528"/>
                  </a:lnTo>
                  <a:lnTo>
                    <a:pt x="204" y="509"/>
                  </a:lnTo>
                  <a:lnTo>
                    <a:pt x="216" y="493"/>
                  </a:lnTo>
                  <a:lnTo>
                    <a:pt x="228" y="476"/>
                  </a:lnTo>
                  <a:lnTo>
                    <a:pt x="239" y="466"/>
                  </a:lnTo>
                  <a:lnTo>
                    <a:pt x="250" y="458"/>
                  </a:lnTo>
                  <a:lnTo>
                    <a:pt x="274" y="445"/>
                  </a:lnTo>
                  <a:lnTo>
                    <a:pt x="299" y="436"/>
                  </a:lnTo>
                  <a:lnTo>
                    <a:pt x="326" y="425"/>
                  </a:lnTo>
                  <a:lnTo>
                    <a:pt x="330" y="413"/>
                  </a:lnTo>
                  <a:lnTo>
                    <a:pt x="304" y="420"/>
                  </a:lnTo>
                  <a:lnTo>
                    <a:pt x="279" y="428"/>
                  </a:lnTo>
                  <a:lnTo>
                    <a:pt x="254" y="438"/>
                  </a:lnTo>
                  <a:lnTo>
                    <a:pt x="233" y="451"/>
                  </a:lnTo>
                  <a:lnTo>
                    <a:pt x="217" y="464"/>
                  </a:lnTo>
                  <a:lnTo>
                    <a:pt x="205" y="479"/>
                  </a:lnTo>
                  <a:lnTo>
                    <a:pt x="194" y="494"/>
                  </a:lnTo>
                  <a:lnTo>
                    <a:pt x="185" y="510"/>
                  </a:lnTo>
                  <a:lnTo>
                    <a:pt x="174" y="542"/>
                  </a:lnTo>
                  <a:lnTo>
                    <a:pt x="166" y="575"/>
                  </a:lnTo>
                  <a:lnTo>
                    <a:pt x="171" y="526"/>
                  </a:lnTo>
                  <a:lnTo>
                    <a:pt x="176" y="480"/>
                  </a:lnTo>
                  <a:lnTo>
                    <a:pt x="184" y="431"/>
                  </a:lnTo>
                  <a:lnTo>
                    <a:pt x="194" y="384"/>
                  </a:lnTo>
                  <a:lnTo>
                    <a:pt x="210" y="362"/>
                  </a:lnTo>
                  <a:lnTo>
                    <a:pt x="233" y="336"/>
                  </a:lnTo>
                  <a:lnTo>
                    <a:pt x="215" y="331"/>
                  </a:lnTo>
                  <a:lnTo>
                    <a:pt x="199" y="350"/>
                  </a:lnTo>
                  <a:lnTo>
                    <a:pt x="208" y="262"/>
                  </a:lnTo>
                  <a:lnTo>
                    <a:pt x="215" y="174"/>
                  </a:lnTo>
                  <a:lnTo>
                    <a:pt x="216" y="87"/>
                  </a:lnTo>
                  <a:lnTo>
                    <a:pt x="214" y="44"/>
                  </a:lnTo>
                  <a:lnTo>
                    <a:pt x="210" y="0"/>
                  </a:lnTo>
                  <a:lnTo>
                    <a:pt x="196" y="4"/>
                  </a:lnTo>
                  <a:lnTo>
                    <a:pt x="201" y="49"/>
                  </a:lnTo>
                  <a:lnTo>
                    <a:pt x="202" y="94"/>
                  </a:lnTo>
                  <a:lnTo>
                    <a:pt x="200" y="185"/>
                  </a:lnTo>
                  <a:lnTo>
                    <a:pt x="183" y="155"/>
                  </a:lnTo>
                  <a:lnTo>
                    <a:pt x="172" y="109"/>
                  </a:lnTo>
                  <a:lnTo>
                    <a:pt x="168" y="65"/>
                  </a:lnTo>
                  <a:lnTo>
                    <a:pt x="163" y="44"/>
                  </a:lnTo>
                  <a:lnTo>
                    <a:pt x="145" y="48"/>
                  </a:lnTo>
                  <a:lnTo>
                    <a:pt x="153" y="97"/>
                  </a:lnTo>
                  <a:lnTo>
                    <a:pt x="163" y="148"/>
                  </a:lnTo>
                  <a:lnTo>
                    <a:pt x="183" y="247"/>
                  </a:lnTo>
                  <a:lnTo>
                    <a:pt x="181" y="281"/>
                  </a:lnTo>
                  <a:lnTo>
                    <a:pt x="177" y="317"/>
                  </a:lnTo>
                  <a:lnTo>
                    <a:pt x="168" y="386"/>
                  </a:lnTo>
                  <a:lnTo>
                    <a:pt x="155" y="456"/>
                  </a:lnTo>
                  <a:lnTo>
                    <a:pt x="149" y="492"/>
                  </a:lnTo>
                  <a:lnTo>
                    <a:pt x="146" y="525"/>
                  </a:lnTo>
                  <a:lnTo>
                    <a:pt x="135" y="518"/>
                  </a:lnTo>
                  <a:lnTo>
                    <a:pt x="127" y="510"/>
                  </a:lnTo>
                  <a:lnTo>
                    <a:pt x="111" y="491"/>
                  </a:lnTo>
                  <a:lnTo>
                    <a:pt x="79" y="438"/>
                  </a:lnTo>
                  <a:lnTo>
                    <a:pt x="43" y="386"/>
                  </a:lnTo>
                  <a:lnTo>
                    <a:pt x="34" y="393"/>
                  </a:lnTo>
                  <a:lnTo>
                    <a:pt x="26" y="399"/>
                  </a:lnTo>
                  <a:lnTo>
                    <a:pt x="86" y="482"/>
                  </a:lnTo>
                  <a:lnTo>
                    <a:pt x="112" y="525"/>
                  </a:lnTo>
                  <a:lnTo>
                    <a:pt x="137" y="569"/>
                  </a:lnTo>
                  <a:lnTo>
                    <a:pt x="139" y="584"/>
                  </a:lnTo>
                  <a:lnTo>
                    <a:pt x="139" y="599"/>
                  </a:lnTo>
                  <a:lnTo>
                    <a:pt x="138" y="628"/>
                  </a:lnTo>
                  <a:lnTo>
                    <a:pt x="137" y="726"/>
                  </a:lnTo>
                  <a:lnTo>
                    <a:pt x="137" y="775"/>
                  </a:lnTo>
                  <a:lnTo>
                    <a:pt x="142" y="822"/>
                  </a:lnTo>
                  <a:lnTo>
                    <a:pt x="139" y="825"/>
                  </a:lnTo>
                  <a:lnTo>
                    <a:pt x="115" y="807"/>
                  </a:lnTo>
                  <a:lnTo>
                    <a:pt x="88" y="791"/>
                  </a:lnTo>
                  <a:lnTo>
                    <a:pt x="60" y="776"/>
                  </a:lnTo>
                  <a:lnTo>
                    <a:pt x="29" y="763"/>
                  </a:lnTo>
                  <a:lnTo>
                    <a:pt x="19" y="737"/>
                  </a:lnTo>
                  <a:lnTo>
                    <a:pt x="0" y="747"/>
                  </a:lnTo>
                  <a:lnTo>
                    <a:pt x="19" y="778"/>
                  </a:lnTo>
                  <a:lnTo>
                    <a:pt x="39" y="788"/>
                  </a:lnTo>
                  <a:lnTo>
                    <a:pt x="86" y="807"/>
                  </a:lnTo>
                  <a:lnTo>
                    <a:pt x="67" y="841"/>
                  </a:lnTo>
                  <a:lnTo>
                    <a:pt x="101" y="826"/>
                  </a:lnTo>
                  <a:lnTo>
                    <a:pt x="130" y="848"/>
                  </a:lnTo>
                  <a:lnTo>
                    <a:pt x="141" y="862"/>
                  </a:lnTo>
                  <a:lnTo>
                    <a:pt x="140" y="975"/>
                  </a:lnTo>
                  <a:lnTo>
                    <a:pt x="167" y="981"/>
                  </a:lnTo>
                  <a:close/>
                </a:path>
              </a:pathLst>
            </a:custGeom>
            <a:grpFill/>
            <a:ln w="3175">
              <a:solidFill>
                <a:srgbClr val="000000"/>
              </a:solidFill>
              <a:round/>
              <a:headEnd/>
              <a:tailEnd/>
            </a:ln>
          </p:spPr>
          <p:txBody>
            <a:bodyPr/>
            <a:lstStyle/>
            <a:p>
              <a:endParaRPr lang="nb-NO"/>
            </a:p>
          </p:txBody>
        </p:sp>
        <p:grpSp>
          <p:nvGrpSpPr>
            <p:cNvPr id="58444" name="Group 1106"/>
            <p:cNvGrpSpPr>
              <a:grpSpLocks/>
            </p:cNvGrpSpPr>
            <p:nvPr/>
          </p:nvGrpSpPr>
          <p:grpSpPr bwMode="auto">
            <a:xfrm rot="-3795036">
              <a:off x="2754" y="600"/>
              <a:ext cx="612" cy="522"/>
              <a:chOff x="2324" y="2334"/>
              <a:chExt cx="916" cy="605"/>
            </a:xfrm>
            <a:grpFill/>
          </p:grpSpPr>
          <p:sp>
            <p:nvSpPr>
              <p:cNvPr id="58489" name="Freeform 1107"/>
              <p:cNvSpPr>
                <a:spLocks/>
              </p:cNvSpPr>
              <p:nvPr/>
            </p:nvSpPr>
            <p:spPr bwMode="auto">
              <a:xfrm>
                <a:off x="2324" y="2334"/>
                <a:ext cx="916" cy="605"/>
              </a:xfrm>
              <a:custGeom>
                <a:avLst/>
                <a:gdLst>
                  <a:gd name="T0" fmla="*/ 0 w 916"/>
                  <a:gd name="T1" fmla="*/ 517 h 605"/>
                  <a:gd name="T2" fmla="*/ 4 w 916"/>
                  <a:gd name="T3" fmla="*/ 473 h 605"/>
                  <a:gd name="T4" fmla="*/ 13 w 916"/>
                  <a:gd name="T5" fmla="*/ 437 h 605"/>
                  <a:gd name="T6" fmla="*/ 26 w 916"/>
                  <a:gd name="T7" fmla="*/ 403 h 605"/>
                  <a:gd name="T8" fmla="*/ 42 w 916"/>
                  <a:gd name="T9" fmla="*/ 371 h 605"/>
                  <a:gd name="T10" fmla="*/ 60 w 916"/>
                  <a:gd name="T11" fmla="*/ 341 h 605"/>
                  <a:gd name="T12" fmla="*/ 82 w 916"/>
                  <a:gd name="T13" fmla="*/ 312 h 605"/>
                  <a:gd name="T14" fmla="*/ 105 w 916"/>
                  <a:gd name="T15" fmla="*/ 287 h 605"/>
                  <a:gd name="T16" fmla="*/ 130 w 916"/>
                  <a:gd name="T17" fmla="*/ 262 h 605"/>
                  <a:gd name="T18" fmla="*/ 159 w 916"/>
                  <a:gd name="T19" fmla="*/ 239 h 605"/>
                  <a:gd name="T20" fmla="*/ 219 w 916"/>
                  <a:gd name="T21" fmla="*/ 200 h 605"/>
                  <a:gd name="T22" fmla="*/ 284 w 916"/>
                  <a:gd name="T23" fmla="*/ 166 h 605"/>
                  <a:gd name="T24" fmla="*/ 351 w 916"/>
                  <a:gd name="T25" fmla="*/ 139 h 605"/>
                  <a:gd name="T26" fmla="*/ 419 w 916"/>
                  <a:gd name="T27" fmla="*/ 118 h 605"/>
                  <a:gd name="T28" fmla="*/ 658 w 916"/>
                  <a:gd name="T29" fmla="*/ 61 h 605"/>
                  <a:gd name="T30" fmla="*/ 777 w 916"/>
                  <a:gd name="T31" fmla="*/ 32 h 605"/>
                  <a:gd name="T32" fmla="*/ 896 w 916"/>
                  <a:gd name="T33" fmla="*/ 6 h 605"/>
                  <a:gd name="T34" fmla="*/ 916 w 916"/>
                  <a:gd name="T35" fmla="*/ 0 h 605"/>
                  <a:gd name="T36" fmla="*/ 887 w 916"/>
                  <a:gd name="T37" fmla="*/ 27 h 605"/>
                  <a:gd name="T38" fmla="*/ 820 w 916"/>
                  <a:gd name="T39" fmla="*/ 145 h 605"/>
                  <a:gd name="T40" fmla="*/ 754 w 916"/>
                  <a:gd name="T41" fmla="*/ 261 h 605"/>
                  <a:gd name="T42" fmla="*/ 717 w 916"/>
                  <a:gd name="T43" fmla="*/ 316 h 605"/>
                  <a:gd name="T44" fmla="*/ 678 w 916"/>
                  <a:gd name="T45" fmla="*/ 369 h 605"/>
                  <a:gd name="T46" fmla="*/ 634 w 916"/>
                  <a:gd name="T47" fmla="*/ 419 h 605"/>
                  <a:gd name="T48" fmla="*/ 586 w 916"/>
                  <a:gd name="T49" fmla="*/ 469 h 605"/>
                  <a:gd name="T50" fmla="*/ 537 w 916"/>
                  <a:gd name="T51" fmla="*/ 503 h 605"/>
                  <a:gd name="T52" fmla="*/ 483 w 916"/>
                  <a:gd name="T53" fmla="*/ 534 h 605"/>
                  <a:gd name="T54" fmla="*/ 421 w 916"/>
                  <a:gd name="T55" fmla="*/ 560 h 605"/>
                  <a:gd name="T56" fmla="*/ 354 w 916"/>
                  <a:gd name="T57" fmla="*/ 582 h 605"/>
                  <a:gd name="T58" fmla="*/ 277 w 916"/>
                  <a:gd name="T59" fmla="*/ 596 h 605"/>
                  <a:gd name="T60" fmla="*/ 192 w 916"/>
                  <a:gd name="T61" fmla="*/ 605 h 605"/>
                  <a:gd name="T62" fmla="*/ 96 w 916"/>
                  <a:gd name="T63" fmla="*/ 605 h 605"/>
                  <a:gd name="T64" fmla="*/ 65 w 916"/>
                  <a:gd name="T65" fmla="*/ 591 h 605"/>
                  <a:gd name="T66" fmla="*/ 35 w 916"/>
                  <a:gd name="T67" fmla="*/ 573 h 605"/>
                  <a:gd name="T68" fmla="*/ 20 w 916"/>
                  <a:gd name="T69" fmla="*/ 562 h 605"/>
                  <a:gd name="T70" fmla="*/ 11 w 916"/>
                  <a:gd name="T71" fmla="*/ 550 h 605"/>
                  <a:gd name="T72" fmla="*/ 4 w 916"/>
                  <a:gd name="T73" fmla="*/ 535 h 605"/>
                  <a:gd name="T74" fmla="*/ 0 w 916"/>
                  <a:gd name="T75" fmla="*/ 517 h 6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6"/>
                  <a:gd name="T115" fmla="*/ 0 h 605"/>
                  <a:gd name="T116" fmla="*/ 916 w 916"/>
                  <a:gd name="T117" fmla="*/ 605 h 6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6" h="605">
                    <a:moveTo>
                      <a:pt x="0" y="517"/>
                    </a:moveTo>
                    <a:lnTo>
                      <a:pt x="4" y="473"/>
                    </a:lnTo>
                    <a:lnTo>
                      <a:pt x="13" y="437"/>
                    </a:lnTo>
                    <a:lnTo>
                      <a:pt x="26" y="403"/>
                    </a:lnTo>
                    <a:lnTo>
                      <a:pt x="42" y="371"/>
                    </a:lnTo>
                    <a:lnTo>
                      <a:pt x="60" y="341"/>
                    </a:lnTo>
                    <a:lnTo>
                      <a:pt x="82" y="312"/>
                    </a:lnTo>
                    <a:lnTo>
                      <a:pt x="105" y="287"/>
                    </a:lnTo>
                    <a:lnTo>
                      <a:pt x="130" y="262"/>
                    </a:lnTo>
                    <a:lnTo>
                      <a:pt x="159" y="239"/>
                    </a:lnTo>
                    <a:lnTo>
                      <a:pt x="219" y="200"/>
                    </a:lnTo>
                    <a:lnTo>
                      <a:pt x="284" y="166"/>
                    </a:lnTo>
                    <a:lnTo>
                      <a:pt x="351" y="139"/>
                    </a:lnTo>
                    <a:lnTo>
                      <a:pt x="419" y="118"/>
                    </a:lnTo>
                    <a:lnTo>
                      <a:pt x="658" y="61"/>
                    </a:lnTo>
                    <a:lnTo>
                      <a:pt x="777" y="32"/>
                    </a:lnTo>
                    <a:lnTo>
                      <a:pt x="896" y="6"/>
                    </a:lnTo>
                    <a:lnTo>
                      <a:pt x="916" y="0"/>
                    </a:lnTo>
                    <a:lnTo>
                      <a:pt x="887" y="27"/>
                    </a:lnTo>
                    <a:lnTo>
                      <a:pt x="820" y="145"/>
                    </a:lnTo>
                    <a:lnTo>
                      <a:pt x="754" y="261"/>
                    </a:lnTo>
                    <a:lnTo>
                      <a:pt x="717" y="316"/>
                    </a:lnTo>
                    <a:lnTo>
                      <a:pt x="678" y="369"/>
                    </a:lnTo>
                    <a:lnTo>
                      <a:pt x="634" y="419"/>
                    </a:lnTo>
                    <a:lnTo>
                      <a:pt x="586" y="469"/>
                    </a:lnTo>
                    <a:lnTo>
                      <a:pt x="537" y="503"/>
                    </a:lnTo>
                    <a:lnTo>
                      <a:pt x="483" y="534"/>
                    </a:lnTo>
                    <a:lnTo>
                      <a:pt x="421" y="560"/>
                    </a:lnTo>
                    <a:lnTo>
                      <a:pt x="354" y="582"/>
                    </a:lnTo>
                    <a:lnTo>
                      <a:pt x="277" y="596"/>
                    </a:lnTo>
                    <a:lnTo>
                      <a:pt x="192" y="605"/>
                    </a:lnTo>
                    <a:lnTo>
                      <a:pt x="96" y="605"/>
                    </a:lnTo>
                    <a:lnTo>
                      <a:pt x="65" y="591"/>
                    </a:lnTo>
                    <a:lnTo>
                      <a:pt x="35" y="573"/>
                    </a:lnTo>
                    <a:lnTo>
                      <a:pt x="20" y="562"/>
                    </a:lnTo>
                    <a:lnTo>
                      <a:pt x="11" y="550"/>
                    </a:lnTo>
                    <a:lnTo>
                      <a:pt x="4" y="535"/>
                    </a:lnTo>
                    <a:lnTo>
                      <a:pt x="0" y="517"/>
                    </a:lnTo>
                    <a:close/>
                  </a:path>
                </a:pathLst>
              </a:custGeom>
              <a:grpFill/>
              <a:ln w="3175">
                <a:solidFill>
                  <a:srgbClr val="000000"/>
                </a:solidFill>
                <a:round/>
                <a:headEnd/>
                <a:tailEnd/>
              </a:ln>
            </p:spPr>
            <p:txBody>
              <a:bodyPr/>
              <a:lstStyle/>
              <a:p>
                <a:endParaRPr lang="nb-NO"/>
              </a:p>
            </p:txBody>
          </p:sp>
          <p:sp>
            <p:nvSpPr>
              <p:cNvPr id="58490" name="Freeform 1108"/>
              <p:cNvSpPr>
                <a:spLocks/>
              </p:cNvSpPr>
              <p:nvPr/>
            </p:nvSpPr>
            <p:spPr bwMode="auto">
              <a:xfrm>
                <a:off x="2362" y="2341"/>
                <a:ext cx="864" cy="532"/>
              </a:xfrm>
              <a:custGeom>
                <a:avLst/>
                <a:gdLst>
                  <a:gd name="T0" fmla="*/ 864 w 864"/>
                  <a:gd name="T1" fmla="*/ 0 h 532"/>
                  <a:gd name="T2" fmla="*/ 820 w 864"/>
                  <a:gd name="T3" fmla="*/ 15 h 532"/>
                  <a:gd name="T4" fmla="*/ 779 w 864"/>
                  <a:gd name="T5" fmla="*/ 34 h 532"/>
                  <a:gd name="T6" fmla="*/ 737 w 864"/>
                  <a:gd name="T7" fmla="*/ 57 h 532"/>
                  <a:gd name="T8" fmla="*/ 698 w 864"/>
                  <a:gd name="T9" fmla="*/ 84 h 532"/>
                  <a:gd name="T10" fmla="*/ 620 w 864"/>
                  <a:gd name="T11" fmla="*/ 141 h 532"/>
                  <a:gd name="T12" fmla="*/ 548 w 864"/>
                  <a:gd name="T13" fmla="*/ 200 h 532"/>
                  <a:gd name="T14" fmla="*/ 448 w 864"/>
                  <a:gd name="T15" fmla="*/ 280 h 532"/>
                  <a:gd name="T16" fmla="*/ 398 w 864"/>
                  <a:gd name="T17" fmla="*/ 320 h 532"/>
                  <a:gd name="T18" fmla="*/ 345 w 864"/>
                  <a:gd name="T19" fmla="*/ 357 h 532"/>
                  <a:gd name="T20" fmla="*/ 260 w 864"/>
                  <a:gd name="T21" fmla="*/ 405 h 532"/>
                  <a:gd name="T22" fmla="*/ 174 w 864"/>
                  <a:gd name="T23" fmla="*/ 448 h 532"/>
                  <a:gd name="T24" fmla="*/ 0 w 864"/>
                  <a:gd name="T25" fmla="*/ 532 h 5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532"/>
                  <a:gd name="T41" fmla="*/ 864 w 864"/>
                  <a:gd name="T42" fmla="*/ 532 h 5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532">
                    <a:moveTo>
                      <a:pt x="864" y="0"/>
                    </a:moveTo>
                    <a:lnTo>
                      <a:pt x="820" y="15"/>
                    </a:lnTo>
                    <a:lnTo>
                      <a:pt x="779" y="34"/>
                    </a:lnTo>
                    <a:lnTo>
                      <a:pt x="737" y="57"/>
                    </a:lnTo>
                    <a:lnTo>
                      <a:pt x="698" y="84"/>
                    </a:lnTo>
                    <a:lnTo>
                      <a:pt x="620" y="141"/>
                    </a:lnTo>
                    <a:lnTo>
                      <a:pt x="548" y="200"/>
                    </a:lnTo>
                    <a:lnTo>
                      <a:pt x="448" y="280"/>
                    </a:lnTo>
                    <a:lnTo>
                      <a:pt x="398" y="320"/>
                    </a:lnTo>
                    <a:lnTo>
                      <a:pt x="345" y="357"/>
                    </a:lnTo>
                    <a:lnTo>
                      <a:pt x="260" y="405"/>
                    </a:lnTo>
                    <a:lnTo>
                      <a:pt x="174" y="448"/>
                    </a:lnTo>
                    <a:lnTo>
                      <a:pt x="0" y="532"/>
                    </a:lnTo>
                  </a:path>
                </a:pathLst>
              </a:custGeom>
              <a:grpFill/>
              <a:ln w="3175">
                <a:solidFill>
                  <a:srgbClr val="000000"/>
                </a:solidFill>
                <a:round/>
                <a:headEnd/>
                <a:tailEnd/>
              </a:ln>
            </p:spPr>
            <p:txBody>
              <a:bodyPr/>
              <a:lstStyle/>
              <a:p>
                <a:endParaRPr lang="nb-NO"/>
              </a:p>
            </p:txBody>
          </p:sp>
          <p:sp>
            <p:nvSpPr>
              <p:cNvPr id="58491" name="Freeform 1109"/>
              <p:cNvSpPr>
                <a:spLocks/>
              </p:cNvSpPr>
              <p:nvPr/>
            </p:nvSpPr>
            <p:spPr bwMode="auto">
              <a:xfrm>
                <a:off x="2722" y="2687"/>
                <a:ext cx="236" cy="15"/>
              </a:xfrm>
              <a:custGeom>
                <a:avLst/>
                <a:gdLst>
                  <a:gd name="T0" fmla="*/ 236 w 236"/>
                  <a:gd name="T1" fmla="*/ 6 h 15"/>
                  <a:gd name="T2" fmla="*/ 209 w 236"/>
                  <a:gd name="T3" fmla="*/ 6 h 15"/>
                  <a:gd name="T4" fmla="*/ 180 w 236"/>
                  <a:gd name="T5" fmla="*/ 6 h 15"/>
                  <a:gd name="T6" fmla="*/ 124 w 236"/>
                  <a:gd name="T7" fmla="*/ 0 h 15"/>
                  <a:gd name="T8" fmla="*/ 68 w 236"/>
                  <a:gd name="T9" fmla="*/ 0 h 15"/>
                  <a:gd name="T10" fmla="*/ 41 w 236"/>
                  <a:gd name="T11" fmla="*/ 2 h 15"/>
                  <a:gd name="T12" fmla="*/ 16 w 236"/>
                  <a:gd name="T13" fmla="*/ 9 h 15"/>
                  <a:gd name="T14" fmla="*/ 7 w 236"/>
                  <a:gd name="T15" fmla="*/ 11 h 15"/>
                  <a:gd name="T16" fmla="*/ 0 w 236"/>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15"/>
                  <a:gd name="T29" fmla="*/ 236 w 23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15">
                    <a:moveTo>
                      <a:pt x="236" y="6"/>
                    </a:moveTo>
                    <a:lnTo>
                      <a:pt x="209" y="6"/>
                    </a:lnTo>
                    <a:lnTo>
                      <a:pt x="180" y="6"/>
                    </a:lnTo>
                    <a:lnTo>
                      <a:pt x="124" y="0"/>
                    </a:lnTo>
                    <a:lnTo>
                      <a:pt x="68" y="0"/>
                    </a:lnTo>
                    <a:lnTo>
                      <a:pt x="41" y="2"/>
                    </a:lnTo>
                    <a:lnTo>
                      <a:pt x="16" y="9"/>
                    </a:lnTo>
                    <a:lnTo>
                      <a:pt x="7" y="11"/>
                    </a:lnTo>
                    <a:lnTo>
                      <a:pt x="0" y="15"/>
                    </a:lnTo>
                  </a:path>
                </a:pathLst>
              </a:custGeom>
              <a:grpFill/>
              <a:ln w="3175">
                <a:solidFill>
                  <a:srgbClr val="000000"/>
                </a:solidFill>
                <a:round/>
                <a:headEnd/>
                <a:tailEnd/>
              </a:ln>
            </p:spPr>
            <p:txBody>
              <a:bodyPr/>
              <a:lstStyle/>
              <a:p>
                <a:endParaRPr lang="nb-NO"/>
              </a:p>
            </p:txBody>
          </p:sp>
          <p:sp>
            <p:nvSpPr>
              <p:cNvPr id="58492" name="Freeform 1110"/>
              <p:cNvSpPr>
                <a:spLocks/>
              </p:cNvSpPr>
              <p:nvPr/>
            </p:nvSpPr>
            <p:spPr bwMode="auto">
              <a:xfrm>
                <a:off x="2597" y="2764"/>
                <a:ext cx="282" cy="16"/>
              </a:xfrm>
              <a:custGeom>
                <a:avLst/>
                <a:gdLst>
                  <a:gd name="T0" fmla="*/ 282 w 282"/>
                  <a:gd name="T1" fmla="*/ 4 h 16"/>
                  <a:gd name="T2" fmla="*/ 257 w 282"/>
                  <a:gd name="T3" fmla="*/ 5 h 16"/>
                  <a:gd name="T4" fmla="*/ 231 w 282"/>
                  <a:gd name="T5" fmla="*/ 5 h 16"/>
                  <a:gd name="T6" fmla="*/ 179 w 282"/>
                  <a:gd name="T7" fmla="*/ 4 h 16"/>
                  <a:gd name="T8" fmla="*/ 128 w 282"/>
                  <a:gd name="T9" fmla="*/ 0 h 16"/>
                  <a:gd name="T10" fmla="*/ 76 w 282"/>
                  <a:gd name="T11" fmla="*/ 0 h 16"/>
                  <a:gd name="T12" fmla="*/ 38 w 282"/>
                  <a:gd name="T13" fmla="*/ 5 h 16"/>
                  <a:gd name="T14" fmla="*/ 0 w 28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82"/>
                  <a:gd name="T25" fmla="*/ 0 h 16"/>
                  <a:gd name="T26" fmla="*/ 282 w 28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 h="16">
                    <a:moveTo>
                      <a:pt x="282" y="4"/>
                    </a:moveTo>
                    <a:lnTo>
                      <a:pt x="257" y="5"/>
                    </a:lnTo>
                    <a:lnTo>
                      <a:pt x="231" y="5"/>
                    </a:lnTo>
                    <a:lnTo>
                      <a:pt x="179" y="4"/>
                    </a:lnTo>
                    <a:lnTo>
                      <a:pt x="128" y="0"/>
                    </a:lnTo>
                    <a:lnTo>
                      <a:pt x="76" y="0"/>
                    </a:lnTo>
                    <a:lnTo>
                      <a:pt x="38" y="5"/>
                    </a:lnTo>
                    <a:lnTo>
                      <a:pt x="0" y="16"/>
                    </a:lnTo>
                  </a:path>
                </a:pathLst>
              </a:custGeom>
              <a:grpFill/>
              <a:ln w="3175">
                <a:solidFill>
                  <a:srgbClr val="000000"/>
                </a:solidFill>
                <a:round/>
                <a:headEnd/>
                <a:tailEnd/>
              </a:ln>
            </p:spPr>
            <p:txBody>
              <a:bodyPr/>
              <a:lstStyle/>
              <a:p>
                <a:endParaRPr lang="nb-NO"/>
              </a:p>
            </p:txBody>
          </p:sp>
          <p:sp>
            <p:nvSpPr>
              <p:cNvPr id="58493" name="Freeform 1111"/>
              <p:cNvSpPr>
                <a:spLocks/>
              </p:cNvSpPr>
              <p:nvPr/>
            </p:nvSpPr>
            <p:spPr bwMode="auto">
              <a:xfrm>
                <a:off x="2512" y="2814"/>
                <a:ext cx="307" cy="20"/>
              </a:xfrm>
              <a:custGeom>
                <a:avLst/>
                <a:gdLst>
                  <a:gd name="T0" fmla="*/ 307 w 307"/>
                  <a:gd name="T1" fmla="*/ 20 h 20"/>
                  <a:gd name="T2" fmla="*/ 269 w 307"/>
                  <a:gd name="T3" fmla="*/ 18 h 20"/>
                  <a:gd name="T4" fmla="*/ 230 w 307"/>
                  <a:gd name="T5" fmla="*/ 16 h 20"/>
                  <a:gd name="T6" fmla="*/ 156 w 307"/>
                  <a:gd name="T7" fmla="*/ 5 h 20"/>
                  <a:gd name="T8" fmla="*/ 118 w 307"/>
                  <a:gd name="T9" fmla="*/ 2 h 20"/>
                  <a:gd name="T10" fmla="*/ 78 w 307"/>
                  <a:gd name="T11" fmla="*/ 0 h 20"/>
                  <a:gd name="T12" fmla="*/ 40 w 307"/>
                  <a:gd name="T13" fmla="*/ 4 h 20"/>
                  <a:gd name="T14" fmla="*/ 0 w 307"/>
                  <a:gd name="T15" fmla="*/ 11 h 20"/>
                  <a:gd name="T16" fmla="*/ 0 60000 65536"/>
                  <a:gd name="T17" fmla="*/ 0 60000 65536"/>
                  <a:gd name="T18" fmla="*/ 0 60000 65536"/>
                  <a:gd name="T19" fmla="*/ 0 60000 65536"/>
                  <a:gd name="T20" fmla="*/ 0 60000 65536"/>
                  <a:gd name="T21" fmla="*/ 0 60000 65536"/>
                  <a:gd name="T22" fmla="*/ 0 60000 65536"/>
                  <a:gd name="T23" fmla="*/ 0 60000 65536"/>
                  <a:gd name="T24" fmla="*/ 0 w 307"/>
                  <a:gd name="T25" fmla="*/ 0 h 20"/>
                  <a:gd name="T26" fmla="*/ 307 w 30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 h="20">
                    <a:moveTo>
                      <a:pt x="307" y="20"/>
                    </a:moveTo>
                    <a:lnTo>
                      <a:pt x="269" y="18"/>
                    </a:lnTo>
                    <a:lnTo>
                      <a:pt x="230" y="16"/>
                    </a:lnTo>
                    <a:lnTo>
                      <a:pt x="156" y="5"/>
                    </a:lnTo>
                    <a:lnTo>
                      <a:pt x="118" y="2"/>
                    </a:lnTo>
                    <a:lnTo>
                      <a:pt x="78" y="0"/>
                    </a:lnTo>
                    <a:lnTo>
                      <a:pt x="40" y="4"/>
                    </a:lnTo>
                    <a:lnTo>
                      <a:pt x="0" y="11"/>
                    </a:lnTo>
                  </a:path>
                </a:pathLst>
              </a:custGeom>
              <a:grpFill/>
              <a:ln w="3175">
                <a:solidFill>
                  <a:srgbClr val="000000"/>
                </a:solidFill>
                <a:round/>
                <a:headEnd/>
                <a:tailEnd/>
              </a:ln>
            </p:spPr>
            <p:txBody>
              <a:bodyPr/>
              <a:lstStyle/>
              <a:p>
                <a:endParaRPr lang="nb-NO"/>
              </a:p>
            </p:txBody>
          </p:sp>
          <p:sp>
            <p:nvSpPr>
              <p:cNvPr id="58494" name="Freeform 1112"/>
              <p:cNvSpPr>
                <a:spLocks/>
              </p:cNvSpPr>
              <p:nvPr/>
            </p:nvSpPr>
            <p:spPr bwMode="auto">
              <a:xfrm>
                <a:off x="2440" y="2876"/>
                <a:ext cx="224" cy="15"/>
              </a:xfrm>
              <a:custGeom>
                <a:avLst/>
                <a:gdLst>
                  <a:gd name="T0" fmla="*/ 224 w 224"/>
                  <a:gd name="T1" fmla="*/ 15 h 15"/>
                  <a:gd name="T2" fmla="*/ 184 w 224"/>
                  <a:gd name="T3" fmla="*/ 13 h 15"/>
                  <a:gd name="T4" fmla="*/ 143 w 224"/>
                  <a:gd name="T5" fmla="*/ 8 h 15"/>
                  <a:gd name="T6" fmla="*/ 101 w 224"/>
                  <a:gd name="T7" fmla="*/ 2 h 15"/>
                  <a:gd name="T8" fmla="*/ 81 w 224"/>
                  <a:gd name="T9" fmla="*/ 0 h 15"/>
                  <a:gd name="T10" fmla="*/ 61 w 224"/>
                  <a:gd name="T11" fmla="*/ 0 h 15"/>
                  <a:gd name="T12" fmla="*/ 31 w 224"/>
                  <a:gd name="T13" fmla="*/ 2 h 15"/>
                  <a:gd name="T14" fmla="*/ 0 w 224"/>
                  <a:gd name="T15" fmla="*/ 8 h 15"/>
                  <a:gd name="T16" fmla="*/ 0 60000 65536"/>
                  <a:gd name="T17" fmla="*/ 0 60000 65536"/>
                  <a:gd name="T18" fmla="*/ 0 60000 65536"/>
                  <a:gd name="T19" fmla="*/ 0 60000 65536"/>
                  <a:gd name="T20" fmla="*/ 0 60000 65536"/>
                  <a:gd name="T21" fmla="*/ 0 60000 65536"/>
                  <a:gd name="T22" fmla="*/ 0 60000 65536"/>
                  <a:gd name="T23" fmla="*/ 0 60000 65536"/>
                  <a:gd name="T24" fmla="*/ 0 w 224"/>
                  <a:gd name="T25" fmla="*/ 0 h 15"/>
                  <a:gd name="T26" fmla="*/ 224 w 224"/>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4" h="15">
                    <a:moveTo>
                      <a:pt x="224" y="15"/>
                    </a:moveTo>
                    <a:lnTo>
                      <a:pt x="184" y="13"/>
                    </a:lnTo>
                    <a:lnTo>
                      <a:pt x="143" y="8"/>
                    </a:lnTo>
                    <a:lnTo>
                      <a:pt x="101" y="2"/>
                    </a:lnTo>
                    <a:lnTo>
                      <a:pt x="81" y="0"/>
                    </a:lnTo>
                    <a:lnTo>
                      <a:pt x="61" y="0"/>
                    </a:lnTo>
                    <a:lnTo>
                      <a:pt x="31" y="2"/>
                    </a:lnTo>
                    <a:lnTo>
                      <a:pt x="0" y="8"/>
                    </a:lnTo>
                  </a:path>
                </a:pathLst>
              </a:custGeom>
              <a:grpFill/>
              <a:ln w="3175">
                <a:solidFill>
                  <a:srgbClr val="000000"/>
                </a:solidFill>
                <a:round/>
                <a:headEnd/>
                <a:tailEnd/>
              </a:ln>
            </p:spPr>
            <p:txBody>
              <a:bodyPr/>
              <a:lstStyle/>
              <a:p>
                <a:endParaRPr lang="nb-NO"/>
              </a:p>
            </p:txBody>
          </p:sp>
          <p:sp>
            <p:nvSpPr>
              <p:cNvPr id="58495" name="Freeform 1113"/>
              <p:cNvSpPr>
                <a:spLocks/>
              </p:cNvSpPr>
              <p:nvPr/>
            </p:nvSpPr>
            <p:spPr bwMode="auto">
              <a:xfrm>
                <a:off x="2808" y="2632"/>
                <a:ext cx="199" cy="9"/>
              </a:xfrm>
              <a:custGeom>
                <a:avLst/>
                <a:gdLst>
                  <a:gd name="T0" fmla="*/ 199 w 199"/>
                  <a:gd name="T1" fmla="*/ 2 h 9"/>
                  <a:gd name="T2" fmla="*/ 174 w 199"/>
                  <a:gd name="T3" fmla="*/ 4 h 9"/>
                  <a:gd name="T4" fmla="*/ 149 w 199"/>
                  <a:gd name="T5" fmla="*/ 4 h 9"/>
                  <a:gd name="T6" fmla="*/ 100 w 199"/>
                  <a:gd name="T7" fmla="*/ 0 h 9"/>
                  <a:gd name="T8" fmla="*/ 51 w 199"/>
                  <a:gd name="T9" fmla="*/ 0 h 9"/>
                  <a:gd name="T10" fmla="*/ 26 w 199"/>
                  <a:gd name="T11" fmla="*/ 4 h 9"/>
                  <a:gd name="T12" fmla="*/ 0 w 199"/>
                  <a:gd name="T13" fmla="*/ 9 h 9"/>
                  <a:gd name="T14" fmla="*/ 0 60000 65536"/>
                  <a:gd name="T15" fmla="*/ 0 60000 65536"/>
                  <a:gd name="T16" fmla="*/ 0 60000 65536"/>
                  <a:gd name="T17" fmla="*/ 0 60000 65536"/>
                  <a:gd name="T18" fmla="*/ 0 60000 65536"/>
                  <a:gd name="T19" fmla="*/ 0 60000 65536"/>
                  <a:gd name="T20" fmla="*/ 0 60000 65536"/>
                  <a:gd name="T21" fmla="*/ 0 w 199"/>
                  <a:gd name="T22" fmla="*/ 0 h 9"/>
                  <a:gd name="T23" fmla="*/ 199 w 19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9">
                    <a:moveTo>
                      <a:pt x="199" y="2"/>
                    </a:moveTo>
                    <a:lnTo>
                      <a:pt x="174" y="4"/>
                    </a:lnTo>
                    <a:lnTo>
                      <a:pt x="149" y="4"/>
                    </a:lnTo>
                    <a:lnTo>
                      <a:pt x="100" y="0"/>
                    </a:lnTo>
                    <a:lnTo>
                      <a:pt x="51" y="0"/>
                    </a:lnTo>
                    <a:lnTo>
                      <a:pt x="26" y="4"/>
                    </a:lnTo>
                    <a:lnTo>
                      <a:pt x="0" y="9"/>
                    </a:lnTo>
                  </a:path>
                </a:pathLst>
              </a:custGeom>
              <a:grpFill/>
              <a:ln w="3175">
                <a:solidFill>
                  <a:srgbClr val="000000"/>
                </a:solidFill>
                <a:round/>
                <a:headEnd/>
                <a:tailEnd/>
              </a:ln>
            </p:spPr>
            <p:txBody>
              <a:bodyPr/>
              <a:lstStyle/>
              <a:p>
                <a:endParaRPr lang="nb-NO"/>
              </a:p>
            </p:txBody>
          </p:sp>
          <p:sp>
            <p:nvSpPr>
              <p:cNvPr id="58496" name="Freeform 1114"/>
              <p:cNvSpPr>
                <a:spLocks/>
              </p:cNvSpPr>
              <p:nvPr/>
            </p:nvSpPr>
            <p:spPr bwMode="auto">
              <a:xfrm>
                <a:off x="2866" y="2577"/>
                <a:ext cx="175" cy="7"/>
              </a:xfrm>
              <a:custGeom>
                <a:avLst/>
                <a:gdLst>
                  <a:gd name="T0" fmla="*/ 175 w 175"/>
                  <a:gd name="T1" fmla="*/ 0 h 7"/>
                  <a:gd name="T2" fmla="*/ 130 w 175"/>
                  <a:gd name="T3" fmla="*/ 2 h 7"/>
                  <a:gd name="T4" fmla="*/ 87 w 175"/>
                  <a:gd name="T5" fmla="*/ 0 h 7"/>
                  <a:gd name="T6" fmla="*/ 45 w 175"/>
                  <a:gd name="T7" fmla="*/ 0 h 7"/>
                  <a:gd name="T8" fmla="*/ 22 w 175"/>
                  <a:gd name="T9" fmla="*/ 2 h 7"/>
                  <a:gd name="T10" fmla="*/ 0 w 175"/>
                  <a:gd name="T11" fmla="*/ 7 h 7"/>
                  <a:gd name="T12" fmla="*/ 0 60000 65536"/>
                  <a:gd name="T13" fmla="*/ 0 60000 65536"/>
                  <a:gd name="T14" fmla="*/ 0 60000 65536"/>
                  <a:gd name="T15" fmla="*/ 0 60000 65536"/>
                  <a:gd name="T16" fmla="*/ 0 60000 65536"/>
                  <a:gd name="T17" fmla="*/ 0 60000 65536"/>
                  <a:gd name="T18" fmla="*/ 0 w 175"/>
                  <a:gd name="T19" fmla="*/ 0 h 7"/>
                  <a:gd name="T20" fmla="*/ 175 w 17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75" h="7">
                    <a:moveTo>
                      <a:pt x="175" y="0"/>
                    </a:moveTo>
                    <a:lnTo>
                      <a:pt x="130" y="2"/>
                    </a:lnTo>
                    <a:lnTo>
                      <a:pt x="87" y="0"/>
                    </a:lnTo>
                    <a:lnTo>
                      <a:pt x="45" y="0"/>
                    </a:lnTo>
                    <a:lnTo>
                      <a:pt x="22" y="2"/>
                    </a:lnTo>
                    <a:lnTo>
                      <a:pt x="0" y="7"/>
                    </a:lnTo>
                  </a:path>
                </a:pathLst>
              </a:custGeom>
              <a:grpFill/>
              <a:ln w="3175">
                <a:solidFill>
                  <a:srgbClr val="000000"/>
                </a:solidFill>
                <a:round/>
                <a:headEnd/>
                <a:tailEnd/>
              </a:ln>
            </p:spPr>
            <p:txBody>
              <a:bodyPr/>
              <a:lstStyle/>
              <a:p>
                <a:endParaRPr lang="nb-NO"/>
              </a:p>
            </p:txBody>
          </p:sp>
          <p:sp>
            <p:nvSpPr>
              <p:cNvPr id="58497" name="Freeform 1115"/>
              <p:cNvSpPr>
                <a:spLocks/>
              </p:cNvSpPr>
              <p:nvPr/>
            </p:nvSpPr>
            <p:spPr bwMode="auto">
              <a:xfrm>
                <a:off x="2937" y="2527"/>
                <a:ext cx="139" cy="9"/>
              </a:xfrm>
              <a:custGeom>
                <a:avLst/>
                <a:gdLst>
                  <a:gd name="T0" fmla="*/ 139 w 139"/>
                  <a:gd name="T1" fmla="*/ 3 h 9"/>
                  <a:gd name="T2" fmla="*/ 104 w 139"/>
                  <a:gd name="T3" fmla="*/ 3 h 9"/>
                  <a:gd name="T4" fmla="*/ 68 w 139"/>
                  <a:gd name="T5" fmla="*/ 0 h 9"/>
                  <a:gd name="T6" fmla="*/ 32 w 139"/>
                  <a:gd name="T7" fmla="*/ 0 h 9"/>
                  <a:gd name="T8" fmla="*/ 16 w 139"/>
                  <a:gd name="T9" fmla="*/ 3 h 9"/>
                  <a:gd name="T10" fmla="*/ 0 w 139"/>
                  <a:gd name="T11" fmla="*/ 9 h 9"/>
                  <a:gd name="T12" fmla="*/ 0 60000 65536"/>
                  <a:gd name="T13" fmla="*/ 0 60000 65536"/>
                  <a:gd name="T14" fmla="*/ 0 60000 65536"/>
                  <a:gd name="T15" fmla="*/ 0 60000 65536"/>
                  <a:gd name="T16" fmla="*/ 0 60000 65536"/>
                  <a:gd name="T17" fmla="*/ 0 60000 65536"/>
                  <a:gd name="T18" fmla="*/ 0 w 139"/>
                  <a:gd name="T19" fmla="*/ 0 h 9"/>
                  <a:gd name="T20" fmla="*/ 139 w 139"/>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9" h="9">
                    <a:moveTo>
                      <a:pt x="139" y="3"/>
                    </a:moveTo>
                    <a:lnTo>
                      <a:pt x="104" y="3"/>
                    </a:lnTo>
                    <a:lnTo>
                      <a:pt x="68" y="0"/>
                    </a:lnTo>
                    <a:lnTo>
                      <a:pt x="32" y="0"/>
                    </a:lnTo>
                    <a:lnTo>
                      <a:pt x="16" y="3"/>
                    </a:lnTo>
                    <a:lnTo>
                      <a:pt x="0" y="9"/>
                    </a:lnTo>
                  </a:path>
                </a:pathLst>
              </a:custGeom>
              <a:grpFill/>
              <a:ln w="3175">
                <a:solidFill>
                  <a:srgbClr val="000000"/>
                </a:solidFill>
                <a:round/>
                <a:headEnd/>
                <a:tailEnd/>
              </a:ln>
            </p:spPr>
            <p:txBody>
              <a:bodyPr/>
              <a:lstStyle/>
              <a:p>
                <a:endParaRPr lang="nb-NO"/>
              </a:p>
            </p:txBody>
          </p:sp>
          <p:sp>
            <p:nvSpPr>
              <p:cNvPr id="58498" name="Freeform 1116"/>
              <p:cNvSpPr>
                <a:spLocks/>
              </p:cNvSpPr>
              <p:nvPr/>
            </p:nvSpPr>
            <p:spPr bwMode="auto">
              <a:xfrm>
                <a:off x="2998" y="2486"/>
                <a:ext cx="114" cy="5"/>
              </a:xfrm>
              <a:custGeom>
                <a:avLst/>
                <a:gdLst>
                  <a:gd name="T0" fmla="*/ 114 w 114"/>
                  <a:gd name="T1" fmla="*/ 2 h 5"/>
                  <a:gd name="T2" fmla="*/ 67 w 114"/>
                  <a:gd name="T3" fmla="*/ 0 h 5"/>
                  <a:gd name="T4" fmla="*/ 43 w 114"/>
                  <a:gd name="T5" fmla="*/ 0 h 5"/>
                  <a:gd name="T6" fmla="*/ 18 w 114"/>
                  <a:gd name="T7" fmla="*/ 2 h 5"/>
                  <a:gd name="T8" fmla="*/ 0 w 114"/>
                  <a:gd name="T9" fmla="*/ 5 h 5"/>
                  <a:gd name="T10" fmla="*/ 0 60000 65536"/>
                  <a:gd name="T11" fmla="*/ 0 60000 65536"/>
                  <a:gd name="T12" fmla="*/ 0 60000 65536"/>
                  <a:gd name="T13" fmla="*/ 0 60000 65536"/>
                  <a:gd name="T14" fmla="*/ 0 60000 65536"/>
                  <a:gd name="T15" fmla="*/ 0 w 114"/>
                  <a:gd name="T16" fmla="*/ 0 h 5"/>
                  <a:gd name="T17" fmla="*/ 114 w 114"/>
                  <a:gd name="T18" fmla="*/ 5 h 5"/>
                </a:gdLst>
                <a:ahLst/>
                <a:cxnLst>
                  <a:cxn ang="T10">
                    <a:pos x="T0" y="T1"/>
                  </a:cxn>
                  <a:cxn ang="T11">
                    <a:pos x="T2" y="T3"/>
                  </a:cxn>
                  <a:cxn ang="T12">
                    <a:pos x="T4" y="T5"/>
                  </a:cxn>
                  <a:cxn ang="T13">
                    <a:pos x="T6" y="T7"/>
                  </a:cxn>
                  <a:cxn ang="T14">
                    <a:pos x="T8" y="T9"/>
                  </a:cxn>
                </a:cxnLst>
                <a:rect l="T15" t="T16" r="T17" b="T18"/>
                <a:pathLst>
                  <a:path w="114" h="5">
                    <a:moveTo>
                      <a:pt x="114" y="2"/>
                    </a:moveTo>
                    <a:lnTo>
                      <a:pt x="67" y="0"/>
                    </a:lnTo>
                    <a:lnTo>
                      <a:pt x="43" y="0"/>
                    </a:lnTo>
                    <a:lnTo>
                      <a:pt x="18" y="2"/>
                    </a:lnTo>
                    <a:lnTo>
                      <a:pt x="0" y="5"/>
                    </a:lnTo>
                  </a:path>
                </a:pathLst>
              </a:custGeom>
              <a:grpFill/>
              <a:ln w="3175">
                <a:solidFill>
                  <a:srgbClr val="000000"/>
                </a:solidFill>
                <a:round/>
                <a:headEnd/>
                <a:tailEnd/>
              </a:ln>
            </p:spPr>
            <p:txBody>
              <a:bodyPr/>
              <a:lstStyle/>
              <a:p>
                <a:endParaRPr lang="nb-NO"/>
              </a:p>
            </p:txBody>
          </p:sp>
          <p:sp>
            <p:nvSpPr>
              <p:cNvPr id="58499" name="Freeform 1117"/>
              <p:cNvSpPr>
                <a:spLocks/>
              </p:cNvSpPr>
              <p:nvPr/>
            </p:nvSpPr>
            <p:spPr bwMode="auto">
              <a:xfrm>
                <a:off x="3041" y="2447"/>
                <a:ext cx="89" cy="3"/>
              </a:xfrm>
              <a:custGeom>
                <a:avLst/>
                <a:gdLst>
                  <a:gd name="T0" fmla="*/ 89 w 89"/>
                  <a:gd name="T1" fmla="*/ 1 h 3"/>
                  <a:gd name="T2" fmla="*/ 44 w 89"/>
                  <a:gd name="T3" fmla="*/ 0 h 3"/>
                  <a:gd name="T4" fmla="*/ 22 w 89"/>
                  <a:gd name="T5" fmla="*/ 0 h 3"/>
                  <a:gd name="T6" fmla="*/ 0 w 89"/>
                  <a:gd name="T7" fmla="*/ 3 h 3"/>
                  <a:gd name="T8" fmla="*/ 0 60000 65536"/>
                  <a:gd name="T9" fmla="*/ 0 60000 65536"/>
                  <a:gd name="T10" fmla="*/ 0 60000 65536"/>
                  <a:gd name="T11" fmla="*/ 0 60000 65536"/>
                  <a:gd name="T12" fmla="*/ 0 w 89"/>
                  <a:gd name="T13" fmla="*/ 0 h 3"/>
                  <a:gd name="T14" fmla="*/ 89 w 89"/>
                  <a:gd name="T15" fmla="*/ 3 h 3"/>
                </a:gdLst>
                <a:ahLst/>
                <a:cxnLst>
                  <a:cxn ang="T8">
                    <a:pos x="T0" y="T1"/>
                  </a:cxn>
                  <a:cxn ang="T9">
                    <a:pos x="T2" y="T3"/>
                  </a:cxn>
                  <a:cxn ang="T10">
                    <a:pos x="T4" y="T5"/>
                  </a:cxn>
                  <a:cxn ang="T11">
                    <a:pos x="T6" y="T7"/>
                  </a:cxn>
                </a:cxnLst>
                <a:rect l="T12" t="T13" r="T14" b="T15"/>
                <a:pathLst>
                  <a:path w="89" h="3">
                    <a:moveTo>
                      <a:pt x="89" y="1"/>
                    </a:moveTo>
                    <a:lnTo>
                      <a:pt x="44" y="0"/>
                    </a:lnTo>
                    <a:lnTo>
                      <a:pt x="22" y="0"/>
                    </a:lnTo>
                    <a:lnTo>
                      <a:pt x="0" y="3"/>
                    </a:lnTo>
                  </a:path>
                </a:pathLst>
              </a:custGeom>
              <a:grpFill/>
              <a:ln w="3175">
                <a:solidFill>
                  <a:srgbClr val="000000"/>
                </a:solidFill>
                <a:round/>
                <a:headEnd/>
                <a:tailEnd/>
              </a:ln>
            </p:spPr>
            <p:txBody>
              <a:bodyPr/>
              <a:lstStyle/>
              <a:p>
                <a:endParaRPr lang="nb-NO"/>
              </a:p>
            </p:txBody>
          </p:sp>
          <p:sp>
            <p:nvSpPr>
              <p:cNvPr id="58500" name="Freeform 1118"/>
              <p:cNvSpPr>
                <a:spLocks/>
              </p:cNvSpPr>
              <p:nvPr/>
            </p:nvSpPr>
            <p:spPr bwMode="auto">
              <a:xfrm>
                <a:off x="3094" y="2411"/>
                <a:ext cx="70" cy="2"/>
              </a:xfrm>
              <a:custGeom>
                <a:avLst/>
                <a:gdLst>
                  <a:gd name="T0" fmla="*/ 70 w 70"/>
                  <a:gd name="T1" fmla="*/ 0 h 2"/>
                  <a:gd name="T2" fmla="*/ 36 w 70"/>
                  <a:gd name="T3" fmla="*/ 0 h 2"/>
                  <a:gd name="T4" fmla="*/ 0 w 70"/>
                  <a:gd name="T5" fmla="*/ 2 h 2"/>
                  <a:gd name="T6" fmla="*/ 0 60000 65536"/>
                  <a:gd name="T7" fmla="*/ 0 60000 65536"/>
                  <a:gd name="T8" fmla="*/ 0 60000 65536"/>
                  <a:gd name="T9" fmla="*/ 0 w 70"/>
                  <a:gd name="T10" fmla="*/ 0 h 2"/>
                  <a:gd name="T11" fmla="*/ 70 w 70"/>
                  <a:gd name="T12" fmla="*/ 2 h 2"/>
                </a:gdLst>
                <a:ahLst/>
                <a:cxnLst>
                  <a:cxn ang="T6">
                    <a:pos x="T0" y="T1"/>
                  </a:cxn>
                  <a:cxn ang="T7">
                    <a:pos x="T2" y="T3"/>
                  </a:cxn>
                  <a:cxn ang="T8">
                    <a:pos x="T4" y="T5"/>
                  </a:cxn>
                </a:cxnLst>
                <a:rect l="T9" t="T10" r="T11" b="T12"/>
                <a:pathLst>
                  <a:path w="70" h="2">
                    <a:moveTo>
                      <a:pt x="70" y="0"/>
                    </a:moveTo>
                    <a:lnTo>
                      <a:pt x="36" y="0"/>
                    </a:lnTo>
                    <a:lnTo>
                      <a:pt x="0" y="2"/>
                    </a:lnTo>
                  </a:path>
                </a:pathLst>
              </a:custGeom>
              <a:grpFill/>
              <a:ln w="3175">
                <a:solidFill>
                  <a:srgbClr val="000000"/>
                </a:solidFill>
                <a:round/>
                <a:headEnd/>
                <a:tailEnd/>
              </a:ln>
            </p:spPr>
            <p:txBody>
              <a:bodyPr/>
              <a:lstStyle/>
              <a:p>
                <a:endParaRPr lang="nb-NO"/>
              </a:p>
            </p:txBody>
          </p:sp>
          <p:sp>
            <p:nvSpPr>
              <p:cNvPr id="58501" name="Freeform 1119"/>
              <p:cNvSpPr>
                <a:spLocks/>
              </p:cNvSpPr>
              <p:nvPr/>
            </p:nvSpPr>
            <p:spPr bwMode="auto">
              <a:xfrm>
                <a:off x="2700" y="2470"/>
                <a:ext cx="63" cy="201"/>
              </a:xfrm>
              <a:custGeom>
                <a:avLst/>
                <a:gdLst>
                  <a:gd name="T0" fmla="*/ 0 w 63"/>
                  <a:gd name="T1" fmla="*/ 201 h 201"/>
                  <a:gd name="T2" fmla="*/ 5 w 63"/>
                  <a:gd name="T3" fmla="*/ 194 h 201"/>
                  <a:gd name="T4" fmla="*/ 11 w 63"/>
                  <a:gd name="T5" fmla="*/ 187 h 201"/>
                  <a:gd name="T6" fmla="*/ 22 w 63"/>
                  <a:gd name="T7" fmla="*/ 166 h 201"/>
                  <a:gd name="T8" fmla="*/ 27 w 63"/>
                  <a:gd name="T9" fmla="*/ 146 h 201"/>
                  <a:gd name="T10" fmla="*/ 33 w 63"/>
                  <a:gd name="T11" fmla="*/ 128 h 201"/>
                  <a:gd name="T12" fmla="*/ 63 w 63"/>
                  <a:gd name="T13" fmla="*/ 0 h 201"/>
                  <a:gd name="T14" fmla="*/ 0 60000 65536"/>
                  <a:gd name="T15" fmla="*/ 0 60000 65536"/>
                  <a:gd name="T16" fmla="*/ 0 60000 65536"/>
                  <a:gd name="T17" fmla="*/ 0 60000 65536"/>
                  <a:gd name="T18" fmla="*/ 0 60000 65536"/>
                  <a:gd name="T19" fmla="*/ 0 60000 65536"/>
                  <a:gd name="T20" fmla="*/ 0 60000 65536"/>
                  <a:gd name="T21" fmla="*/ 0 w 63"/>
                  <a:gd name="T22" fmla="*/ 0 h 201"/>
                  <a:gd name="T23" fmla="*/ 63 w 63"/>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201">
                    <a:moveTo>
                      <a:pt x="0" y="201"/>
                    </a:moveTo>
                    <a:lnTo>
                      <a:pt x="5" y="194"/>
                    </a:lnTo>
                    <a:lnTo>
                      <a:pt x="11" y="187"/>
                    </a:lnTo>
                    <a:lnTo>
                      <a:pt x="22" y="166"/>
                    </a:lnTo>
                    <a:lnTo>
                      <a:pt x="27" y="146"/>
                    </a:lnTo>
                    <a:lnTo>
                      <a:pt x="33" y="128"/>
                    </a:lnTo>
                    <a:lnTo>
                      <a:pt x="63" y="0"/>
                    </a:lnTo>
                  </a:path>
                </a:pathLst>
              </a:custGeom>
              <a:grpFill/>
              <a:ln w="3175">
                <a:solidFill>
                  <a:srgbClr val="000000"/>
                </a:solidFill>
                <a:round/>
                <a:headEnd/>
                <a:tailEnd/>
              </a:ln>
            </p:spPr>
            <p:txBody>
              <a:bodyPr/>
              <a:lstStyle/>
              <a:p>
                <a:endParaRPr lang="nb-NO"/>
              </a:p>
            </p:txBody>
          </p:sp>
          <p:sp>
            <p:nvSpPr>
              <p:cNvPr id="58502" name="Freeform 1120"/>
              <p:cNvSpPr>
                <a:spLocks/>
              </p:cNvSpPr>
              <p:nvPr/>
            </p:nvSpPr>
            <p:spPr bwMode="auto">
              <a:xfrm>
                <a:off x="2581" y="2511"/>
                <a:ext cx="76" cy="237"/>
              </a:xfrm>
              <a:custGeom>
                <a:avLst/>
                <a:gdLst>
                  <a:gd name="T0" fmla="*/ 0 w 76"/>
                  <a:gd name="T1" fmla="*/ 237 h 237"/>
                  <a:gd name="T2" fmla="*/ 14 w 76"/>
                  <a:gd name="T3" fmla="*/ 210 h 237"/>
                  <a:gd name="T4" fmla="*/ 29 w 76"/>
                  <a:gd name="T5" fmla="*/ 184 h 237"/>
                  <a:gd name="T6" fmla="*/ 47 w 76"/>
                  <a:gd name="T7" fmla="*/ 123 h 237"/>
                  <a:gd name="T8" fmla="*/ 61 w 76"/>
                  <a:gd name="T9" fmla="*/ 60 h 237"/>
                  <a:gd name="T10" fmla="*/ 76 w 76"/>
                  <a:gd name="T11" fmla="*/ 0 h 237"/>
                  <a:gd name="T12" fmla="*/ 0 60000 65536"/>
                  <a:gd name="T13" fmla="*/ 0 60000 65536"/>
                  <a:gd name="T14" fmla="*/ 0 60000 65536"/>
                  <a:gd name="T15" fmla="*/ 0 60000 65536"/>
                  <a:gd name="T16" fmla="*/ 0 60000 65536"/>
                  <a:gd name="T17" fmla="*/ 0 60000 65536"/>
                  <a:gd name="T18" fmla="*/ 0 w 76"/>
                  <a:gd name="T19" fmla="*/ 0 h 237"/>
                  <a:gd name="T20" fmla="*/ 76 w 76"/>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76" h="237">
                    <a:moveTo>
                      <a:pt x="0" y="237"/>
                    </a:moveTo>
                    <a:lnTo>
                      <a:pt x="14" y="210"/>
                    </a:lnTo>
                    <a:lnTo>
                      <a:pt x="29" y="184"/>
                    </a:lnTo>
                    <a:lnTo>
                      <a:pt x="47" y="123"/>
                    </a:lnTo>
                    <a:lnTo>
                      <a:pt x="61" y="60"/>
                    </a:lnTo>
                    <a:lnTo>
                      <a:pt x="76" y="0"/>
                    </a:lnTo>
                  </a:path>
                </a:pathLst>
              </a:custGeom>
              <a:grpFill/>
              <a:ln w="3175">
                <a:solidFill>
                  <a:srgbClr val="000000"/>
                </a:solidFill>
                <a:round/>
                <a:headEnd/>
                <a:tailEnd/>
              </a:ln>
            </p:spPr>
            <p:txBody>
              <a:bodyPr/>
              <a:lstStyle/>
              <a:p>
                <a:endParaRPr lang="nb-NO"/>
              </a:p>
            </p:txBody>
          </p:sp>
          <p:sp>
            <p:nvSpPr>
              <p:cNvPr id="58503" name="Freeform 1121"/>
              <p:cNvSpPr>
                <a:spLocks/>
              </p:cNvSpPr>
              <p:nvPr/>
            </p:nvSpPr>
            <p:spPr bwMode="auto">
              <a:xfrm>
                <a:off x="2492" y="2548"/>
                <a:ext cx="74" cy="237"/>
              </a:xfrm>
              <a:custGeom>
                <a:avLst/>
                <a:gdLst>
                  <a:gd name="T0" fmla="*/ 0 w 74"/>
                  <a:gd name="T1" fmla="*/ 237 h 237"/>
                  <a:gd name="T2" fmla="*/ 9 w 74"/>
                  <a:gd name="T3" fmla="*/ 225 h 237"/>
                  <a:gd name="T4" fmla="*/ 18 w 74"/>
                  <a:gd name="T5" fmla="*/ 209 h 237"/>
                  <a:gd name="T6" fmla="*/ 33 w 74"/>
                  <a:gd name="T7" fmla="*/ 173 h 237"/>
                  <a:gd name="T8" fmla="*/ 44 w 74"/>
                  <a:gd name="T9" fmla="*/ 134 h 237"/>
                  <a:gd name="T10" fmla="*/ 51 w 74"/>
                  <a:gd name="T11" fmla="*/ 100 h 237"/>
                  <a:gd name="T12" fmla="*/ 74 w 74"/>
                  <a:gd name="T13" fmla="*/ 0 h 237"/>
                  <a:gd name="T14" fmla="*/ 0 60000 65536"/>
                  <a:gd name="T15" fmla="*/ 0 60000 65536"/>
                  <a:gd name="T16" fmla="*/ 0 60000 65536"/>
                  <a:gd name="T17" fmla="*/ 0 60000 65536"/>
                  <a:gd name="T18" fmla="*/ 0 60000 65536"/>
                  <a:gd name="T19" fmla="*/ 0 60000 65536"/>
                  <a:gd name="T20" fmla="*/ 0 60000 65536"/>
                  <a:gd name="T21" fmla="*/ 0 w 74"/>
                  <a:gd name="T22" fmla="*/ 0 h 237"/>
                  <a:gd name="T23" fmla="*/ 74 w 74"/>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7">
                    <a:moveTo>
                      <a:pt x="0" y="237"/>
                    </a:moveTo>
                    <a:lnTo>
                      <a:pt x="9" y="225"/>
                    </a:lnTo>
                    <a:lnTo>
                      <a:pt x="18" y="209"/>
                    </a:lnTo>
                    <a:lnTo>
                      <a:pt x="33" y="173"/>
                    </a:lnTo>
                    <a:lnTo>
                      <a:pt x="44" y="134"/>
                    </a:lnTo>
                    <a:lnTo>
                      <a:pt x="51" y="100"/>
                    </a:lnTo>
                    <a:lnTo>
                      <a:pt x="74" y="0"/>
                    </a:lnTo>
                  </a:path>
                </a:pathLst>
              </a:custGeom>
              <a:grpFill/>
              <a:ln w="3175">
                <a:solidFill>
                  <a:srgbClr val="000000"/>
                </a:solidFill>
                <a:round/>
                <a:headEnd/>
                <a:tailEnd/>
              </a:ln>
            </p:spPr>
            <p:txBody>
              <a:bodyPr/>
              <a:lstStyle/>
              <a:p>
                <a:endParaRPr lang="nb-NO"/>
              </a:p>
            </p:txBody>
          </p:sp>
          <p:sp>
            <p:nvSpPr>
              <p:cNvPr id="58504" name="Freeform 1122"/>
              <p:cNvSpPr>
                <a:spLocks/>
              </p:cNvSpPr>
              <p:nvPr/>
            </p:nvSpPr>
            <p:spPr bwMode="auto">
              <a:xfrm>
                <a:off x="2407" y="2639"/>
                <a:ext cx="58" cy="184"/>
              </a:xfrm>
              <a:custGeom>
                <a:avLst/>
                <a:gdLst>
                  <a:gd name="T0" fmla="*/ 0 w 58"/>
                  <a:gd name="T1" fmla="*/ 184 h 184"/>
                  <a:gd name="T2" fmla="*/ 13 w 58"/>
                  <a:gd name="T3" fmla="*/ 166 h 184"/>
                  <a:gd name="T4" fmla="*/ 24 w 58"/>
                  <a:gd name="T5" fmla="*/ 146 h 184"/>
                  <a:gd name="T6" fmla="*/ 38 w 58"/>
                  <a:gd name="T7" fmla="*/ 97 h 184"/>
                  <a:gd name="T8" fmla="*/ 49 w 58"/>
                  <a:gd name="T9" fmla="*/ 47 h 184"/>
                  <a:gd name="T10" fmla="*/ 53 w 58"/>
                  <a:gd name="T11" fmla="*/ 22 h 184"/>
                  <a:gd name="T12" fmla="*/ 58 w 58"/>
                  <a:gd name="T13" fmla="*/ 0 h 184"/>
                  <a:gd name="T14" fmla="*/ 0 60000 65536"/>
                  <a:gd name="T15" fmla="*/ 0 60000 65536"/>
                  <a:gd name="T16" fmla="*/ 0 60000 65536"/>
                  <a:gd name="T17" fmla="*/ 0 60000 65536"/>
                  <a:gd name="T18" fmla="*/ 0 60000 65536"/>
                  <a:gd name="T19" fmla="*/ 0 60000 65536"/>
                  <a:gd name="T20" fmla="*/ 0 60000 65536"/>
                  <a:gd name="T21" fmla="*/ 0 w 58"/>
                  <a:gd name="T22" fmla="*/ 0 h 184"/>
                  <a:gd name="T23" fmla="*/ 58 w 58"/>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84">
                    <a:moveTo>
                      <a:pt x="0" y="184"/>
                    </a:moveTo>
                    <a:lnTo>
                      <a:pt x="13" y="166"/>
                    </a:lnTo>
                    <a:lnTo>
                      <a:pt x="24" y="146"/>
                    </a:lnTo>
                    <a:lnTo>
                      <a:pt x="38" y="97"/>
                    </a:lnTo>
                    <a:lnTo>
                      <a:pt x="49" y="47"/>
                    </a:lnTo>
                    <a:lnTo>
                      <a:pt x="53" y="22"/>
                    </a:lnTo>
                    <a:lnTo>
                      <a:pt x="58" y="0"/>
                    </a:lnTo>
                  </a:path>
                </a:pathLst>
              </a:custGeom>
              <a:grpFill/>
              <a:ln w="3175">
                <a:solidFill>
                  <a:srgbClr val="000000"/>
                </a:solidFill>
                <a:round/>
                <a:headEnd/>
                <a:tailEnd/>
              </a:ln>
            </p:spPr>
            <p:txBody>
              <a:bodyPr/>
              <a:lstStyle/>
              <a:p>
                <a:endParaRPr lang="nb-NO"/>
              </a:p>
            </p:txBody>
          </p:sp>
          <p:sp>
            <p:nvSpPr>
              <p:cNvPr id="58505" name="Freeform 1123"/>
              <p:cNvSpPr>
                <a:spLocks/>
              </p:cNvSpPr>
              <p:nvPr/>
            </p:nvSpPr>
            <p:spPr bwMode="auto">
              <a:xfrm>
                <a:off x="2789" y="2463"/>
                <a:ext cx="45" cy="146"/>
              </a:xfrm>
              <a:custGeom>
                <a:avLst/>
                <a:gdLst>
                  <a:gd name="T0" fmla="*/ 0 w 45"/>
                  <a:gd name="T1" fmla="*/ 146 h 146"/>
                  <a:gd name="T2" fmla="*/ 10 w 45"/>
                  <a:gd name="T3" fmla="*/ 130 h 146"/>
                  <a:gd name="T4" fmla="*/ 18 w 45"/>
                  <a:gd name="T5" fmla="*/ 114 h 146"/>
                  <a:gd name="T6" fmla="*/ 30 w 45"/>
                  <a:gd name="T7" fmla="*/ 75 h 146"/>
                  <a:gd name="T8" fmla="*/ 37 w 45"/>
                  <a:gd name="T9" fmla="*/ 35 h 146"/>
                  <a:gd name="T10" fmla="*/ 45 w 45"/>
                  <a:gd name="T11" fmla="*/ 0 h 146"/>
                  <a:gd name="T12" fmla="*/ 0 60000 65536"/>
                  <a:gd name="T13" fmla="*/ 0 60000 65536"/>
                  <a:gd name="T14" fmla="*/ 0 60000 65536"/>
                  <a:gd name="T15" fmla="*/ 0 60000 65536"/>
                  <a:gd name="T16" fmla="*/ 0 60000 65536"/>
                  <a:gd name="T17" fmla="*/ 0 60000 65536"/>
                  <a:gd name="T18" fmla="*/ 0 w 45"/>
                  <a:gd name="T19" fmla="*/ 0 h 146"/>
                  <a:gd name="T20" fmla="*/ 45 w 45"/>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45" h="146">
                    <a:moveTo>
                      <a:pt x="0" y="146"/>
                    </a:moveTo>
                    <a:lnTo>
                      <a:pt x="10" y="130"/>
                    </a:lnTo>
                    <a:lnTo>
                      <a:pt x="18" y="114"/>
                    </a:lnTo>
                    <a:lnTo>
                      <a:pt x="30" y="75"/>
                    </a:lnTo>
                    <a:lnTo>
                      <a:pt x="37" y="35"/>
                    </a:lnTo>
                    <a:lnTo>
                      <a:pt x="45" y="0"/>
                    </a:lnTo>
                  </a:path>
                </a:pathLst>
              </a:custGeom>
              <a:grpFill/>
              <a:ln w="3175">
                <a:solidFill>
                  <a:srgbClr val="000000"/>
                </a:solidFill>
                <a:round/>
                <a:headEnd/>
                <a:tailEnd/>
              </a:ln>
            </p:spPr>
            <p:txBody>
              <a:bodyPr/>
              <a:lstStyle/>
              <a:p>
                <a:endParaRPr lang="nb-NO"/>
              </a:p>
            </p:txBody>
          </p:sp>
          <p:sp>
            <p:nvSpPr>
              <p:cNvPr id="58506" name="Freeform 1124"/>
              <p:cNvSpPr>
                <a:spLocks/>
              </p:cNvSpPr>
              <p:nvPr/>
            </p:nvSpPr>
            <p:spPr bwMode="auto">
              <a:xfrm>
                <a:off x="2881" y="2432"/>
                <a:ext cx="32" cy="102"/>
              </a:xfrm>
              <a:custGeom>
                <a:avLst/>
                <a:gdLst>
                  <a:gd name="T0" fmla="*/ 0 w 32"/>
                  <a:gd name="T1" fmla="*/ 102 h 102"/>
                  <a:gd name="T2" fmla="*/ 7 w 32"/>
                  <a:gd name="T3" fmla="*/ 91 h 102"/>
                  <a:gd name="T4" fmla="*/ 12 w 32"/>
                  <a:gd name="T5" fmla="*/ 81 h 102"/>
                  <a:gd name="T6" fmla="*/ 20 w 32"/>
                  <a:gd name="T7" fmla="*/ 54 h 102"/>
                  <a:gd name="T8" fmla="*/ 27 w 32"/>
                  <a:gd name="T9" fmla="*/ 25 h 102"/>
                  <a:gd name="T10" fmla="*/ 32 w 32"/>
                  <a:gd name="T11" fmla="*/ 0 h 102"/>
                  <a:gd name="T12" fmla="*/ 0 60000 65536"/>
                  <a:gd name="T13" fmla="*/ 0 60000 65536"/>
                  <a:gd name="T14" fmla="*/ 0 60000 65536"/>
                  <a:gd name="T15" fmla="*/ 0 60000 65536"/>
                  <a:gd name="T16" fmla="*/ 0 60000 65536"/>
                  <a:gd name="T17" fmla="*/ 0 60000 65536"/>
                  <a:gd name="T18" fmla="*/ 0 w 32"/>
                  <a:gd name="T19" fmla="*/ 0 h 102"/>
                  <a:gd name="T20" fmla="*/ 32 w 32"/>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32" h="102">
                    <a:moveTo>
                      <a:pt x="0" y="102"/>
                    </a:moveTo>
                    <a:lnTo>
                      <a:pt x="7" y="91"/>
                    </a:lnTo>
                    <a:lnTo>
                      <a:pt x="12" y="81"/>
                    </a:lnTo>
                    <a:lnTo>
                      <a:pt x="20" y="54"/>
                    </a:lnTo>
                    <a:lnTo>
                      <a:pt x="27" y="25"/>
                    </a:lnTo>
                    <a:lnTo>
                      <a:pt x="32" y="0"/>
                    </a:lnTo>
                  </a:path>
                </a:pathLst>
              </a:custGeom>
              <a:grpFill/>
              <a:ln w="3175">
                <a:solidFill>
                  <a:srgbClr val="000000"/>
                </a:solidFill>
                <a:round/>
                <a:headEnd/>
                <a:tailEnd/>
              </a:ln>
            </p:spPr>
            <p:txBody>
              <a:bodyPr/>
              <a:lstStyle/>
              <a:p>
                <a:endParaRPr lang="nb-NO"/>
              </a:p>
            </p:txBody>
          </p:sp>
          <p:sp>
            <p:nvSpPr>
              <p:cNvPr id="58507" name="Freeform 1125"/>
              <p:cNvSpPr>
                <a:spLocks/>
              </p:cNvSpPr>
              <p:nvPr/>
            </p:nvSpPr>
            <p:spPr bwMode="auto">
              <a:xfrm>
                <a:off x="2937" y="2423"/>
                <a:ext cx="27" cy="84"/>
              </a:xfrm>
              <a:custGeom>
                <a:avLst/>
                <a:gdLst>
                  <a:gd name="T0" fmla="*/ 0 w 27"/>
                  <a:gd name="T1" fmla="*/ 84 h 84"/>
                  <a:gd name="T2" fmla="*/ 11 w 27"/>
                  <a:gd name="T3" fmla="*/ 65 h 84"/>
                  <a:gd name="T4" fmla="*/ 16 w 27"/>
                  <a:gd name="T5" fmla="*/ 43 h 84"/>
                  <a:gd name="T6" fmla="*/ 27 w 27"/>
                  <a:gd name="T7" fmla="*/ 0 h 84"/>
                  <a:gd name="T8" fmla="*/ 0 60000 65536"/>
                  <a:gd name="T9" fmla="*/ 0 60000 65536"/>
                  <a:gd name="T10" fmla="*/ 0 60000 65536"/>
                  <a:gd name="T11" fmla="*/ 0 60000 65536"/>
                  <a:gd name="T12" fmla="*/ 0 w 27"/>
                  <a:gd name="T13" fmla="*/ 0 h 84"/>
                  <a:gd name="T14" fmla="*/ 27 w 27"/>
                  <a:gd name="T15" fmla="*/ 84 h 84"/>
                </a:gdLst>
                <a:ahLst/>
                <a:cxnLst>
                  <a:cxn ang="T8">
                    <a:pos x="T0" y="T1"/>
                  </a:cxn>
                  <a:cxn ang="T9">
                    <a:pos x="T2" y="T3"/>
                  </a:cxn>
                  <a:cxn ang="T10">
                    <a:pos x="T4" y="T5"/>
                  </a:cxn>
                  <a:cxn ang="T11">
                    <a:pos x="T6" y="T7"/>
                  </a:cxn>
                </a:cxnLst>
                <a:rect l="T12" t="T13" r="T14" b="T15"/>
                <a:pathLst>
                  <a:path w="27" h="84">
                    <a:moveTo>
                      <a:pt x="0" y="84"/>
                    </a:moveTo>
                    <a:lnTo>
                      <a:pt x="11" y="65"/>
                    </a:lnTo>
                    <a:lnTo>
                      <a:pt x="16" y="43"/>
                    </a:lnTo>
                    <a:lnTo>
                      <a:pt x="27" y="0"/>
                    </a:lnTo>
                  </a:path>
                </a:pathLst>
              </a:custGeom>
              <a:grpFill/>
              <a:ln w="3175">
                <a:solidFill>
                  <a:srgbClr val="000000"/>
                </a:solidFill>
                <a:round/>
                <a:headEnd/>
                <a:tailEnd/>
              </a:ln>
            </p:spPr>
            <p:txBody>
              <a:bodyPr/>
              <a:lstStyle/>
              <a:p>
                <a:endParaRPr lang="nb-NO"/>
              </a:p>
            </p:txBody>
          </p:sp>
          <p:sp>
            <p:nvSpPr>
              <p:cNvPr id="58508" name="Freeform 1126"/>
              <p:cNvSpPr>
                <a:spLocks/>
              </p:cNvSpPr>
              <p:nvPr/>
            </p:nvSpPr>
            <p:spPr bwMode="auto">
              <a:xfrm>
                <a:off x="2985" y="2416"/>
                <a:ext cx="15" cy="47"/>
              </a:xfrm>
              <a:custGeom>
                <a:avLst/>
                <a:gdLst>
                  <a:gd name="T0" fmla="*/ 0 w 15"/>
                  <a:gd name="T1" fmla="*/ 47 h 47"/>
                  <a:gd name="T2" fmla="*/ 6 w 15"/>
                  <a:gd name="T3" fmla="*/ 36 h 47"/>
                  <a:gd name="T4" fmla="*/ 10 w 15"/>
                  <a:gd name="T5" fmla="*/ 25 h 47"/>
                  <a:gd name="T6" fmla="*/ 15 w 15"/>
                  <a:gd name="T7" fmla="*/ 0 h 47"/>
                  <a:gd name="T8" fmla="*/ 0 60000 65536"/>
                  <a:gd name="T9" fmla="*/ 0 60000 65536"/>
                  <a:gd name="T10" fmla="*/ 0 60000 65536"/>
                  <a:gd name="T11" fmla="*/ 0 60000 65536"/>
                  <a:gd name="T12" fmla="*/ 0 w 15"/>
                  <a:gd name="T13" fmla="*/ 0 h 47"/>
                  <a:gd name="T14" fmla="*/ 15 w 15"/>
                  <a:gd name="T15" fmla="*/ 47 h 47"/>
                </a:gdLst>
                <a:ahLst/>
                <a:cxnLst>
                  <a:cxn ang="T8">
                    <a:pos x="T0" y="T1"/>
                  </a:cxn>
                  <a:cxn ang="T9">
                    <a:pos x="T2" y="T3"/>
                  </a:cxn>
                  <a:cxn ang="T10">
                    <a:pos x="T4" y="T5"/>
                  </a:cxn>
                  <a:cxn ang="T11">
                    <a:pos x="T6" y="T7"/>
                  </a:cxn>
                </a:cxnLst>
                <a:rect l="T12" t="T13" r="T14" b="T15"/>
                <a:pathLst>
                  <a:path w="15" h="47">
                    <a:moveTo>
                      <a:pt x="0" y="47"/>
                    </a:moveTo>
                    <a:lnTo>
                      <a:pt x="6" y="36"/>
                    </a:lnTo>
                    <a:lnTo>
                      <a:pt x="10" y="25"/>
                    </a:lnTo>
                    <a:lnTo>
                      <a:pt x="15" y="0"/>
                    </a:lnTo>
                  </a:path>
                </a:pathLst>
              </a:custGeom>
              <a:grpFill/>
              <a:ln w="3175">
                <a:solidFill>
                  <a:srgbClr val="000000"/>
                </a:solidFill>
                <a:round/>
                <a:headEnd/>
                <a:tailEnd/>
              </a:ln>
            </p:spPr>
            <p:txBody>
              <a:bodyPr/>
              <a:lstStyle/>
              <a:p>
                <a:endParaRPr lang="nb-NO"/>
              </a:p>
            </p:txBody>
          </p:sp>
          <p:sp>
            <p:nvSpPr>
              <p:cNvPr id="58509" name="Freeform 1127"/>
              <p:cNvSpPr>
                <a:spLocks/>
              </p:cNvSpPr>
              <p:nvPr/>
            </p:nvSpPr>
            <p:spPr bwMode="auto">
              <a:xfrm>
                <a:off x="3031" y="2390"/>
                <a:ext cx="16" cy="46"/>
              </a:xfrm>
              <a:custGeom>
                <a:avLst/>
                <a:gdLst>
                  <a:gd name="T0" fmla="*/ 0 w 16"/>
                  <a:gd name="T1" fmla="*/ 46 h 46"/>
                  <a:gd name="T2" fmla="*/ 5 w 16"/>
                  <a:gd name="T3" fmla="*/ 35 h 46"/>
                  <a:gd name="T4" fmla="*/ 9 w 16"/>
                  <a:gd name="T5" fmla="*/ 23 h 46"/>
                  <a:gd name="T6" fmla="*/ 16 w 16"/>
                  <a:gd name="T7" fmla="*/ 0 h 46"/>
                  <a:gd name="T8" fmla="*/ 0 60000 65536"/>
                  <a:gd name="T9" fmla="*/ 0 60000 65536"/>
                  <a:gd name="T10" fmla="*/ 0 60000 65536"/>
                  <a:gd name="T11" fmla="*/ 0 60000 65536"/>
                  <a:gd name="T12" fmla="*/ 0 w 16"/>
                  <a:gd name="T13" fmla="*/ 0 h 46"/>
                  <a:gd name="T14" fmla="*/ 16 w 16"/>
                  <a:gd name="T15" fmla="*/ 46 h 46"/>
                </a:gdLst>
                <a:ahLst/>
                <a:cxnLst>
                  <a:cxn ang="T8">
                    <a:pos x="T0" y="T1"/>
                  </a:cxn>
                  <a:cxn ang="T9">
                    <a:pos x="T2" y="T3"/>
                  </a:cxn>
                  <a:cxn ang="T10">
                    <a:pos x="T4" y="T5"/>
                  </a:cxn>
                  <a:cxn ang="T11">
                    <a:pos x="T6" y="T7"/>
                  </a:cxn>
                </a:cxnLst>
                <a:rect l="T12" t="T13" r="T14" b="T15"/>
                <a:pathLst>
                  <a:path w="16" h="46">
                    <a:moveTo>
                      <a:pt x="0" y="46"/>
                    </a:moveTo>
                    <a:lnTo>
                      <a:pt x="5" y="35"/>
                    </a:lnTo>
                    <a:lnTo>
                      <a:pt x="9" y="23"/>
                    </a:lnTo>
                    <a:lnTo>
                      <a:pt x="16" y="0"/>
                    </a:lnTo>
                  </a:path>
                </a:pathLst>
              </a:custGeom>
              <a:grpFill/>
              <a:ln w="3175">
                <a:solidFill>
                  <a:srgbClr val="000000"/>
                </a:solidFill>
                <a:round/>
                <a:headEnd/>
                <a:tailEnd/>
              </a:ln>
            </p:spPr>
            <p:txBody>
              <a:bodyPr/>
              <a:lstStyle/>
              <a:p>
                <a:endParaRPr lang="nb-NO"/>
              </a:p>
            </p:txBody>
          </p:sp>
        </p:grpSp>
        <p:grpSp>
          <p:nvGrpSpPr>
            <p:cNvPr id="58445" name="Group 1128"/>
            <p:cNvGrpSpPr>
              <a:grpSpLocks/>
            </p:cNvGrpSpPr>
            <p:nvPr/>
          </p:nvGrpSpPr>
          <p:grpSpPr bwMode="auto">
            <a:xfrm rot="-1475812">
              <a:off x="2879" y="713"/>
              <a:ext cx="1178" cy="639"/>
              <a:chOff x="2324" y="2334"/>
              <a:chExt cx="916" cy="605"/>
            </a:xfrm>
            <a:grpFill/>
          </p:grpSpPr>
          <p:sp>
            <p:nvSpPr>
              <p:cNvPr id="58468" name="Freeform 1129"/>
              <p:cNvSpPr>
                <a:spLocks/>
              </p:cNvSpPr>
              <p:nvPr/>
            </p:nvSpPr>
            <p:spPr bwMode="auto">
              <a:xfrm>
                <a:off x="2324" y="2334"/>
                <a:ext cx="916" cy="605"/>
              </a:xfrm>
              <a:custGeom>
                <a:avLst/>
                <a:gdLst>
                  <a:gd name="T0" fmla="*/ 0 w 916"/>
                  <a:gd name="T1" fmla="*/ 517 h 605"/>
                  <a:gd name="T2" fmla="*/ 4 w 916"/>
                  <a:gd name="T3" fmla="*/ 473 h 605"/>
                  <a:gd name="T4" fmla="*/ 13 w 916"/>
                  <a:gd name="T5" fmla="*/ 437 h 605"/>
                  <a:gd name="T6" fmla="*/ 26 w 916"/>
                  <a:gd name="T7" fmla="*/ 403 h 605"/>
                  <a:gd name="T8" fmla="*/ 42 w 916"/>
                  <a:gd name="T9" fmla="*/ 371 h 605"/>
                  <a:gd name="T10" fmla="*/ 60 w 916"/>
                  <a:gd name="T11" fmla="*/ 341 h 605"/>
                  <a:gd name="T12" fmla="*/ 82 w 916"/>
                  <a:gd name="T13" fmla="*/ 312 h 605"/>
                  <a:gd name="T14" fmla="*/ 105 w 916"/>
                  <a:gd name="T15" fmla="*/ 287 h 605"/>
                  <a:gd name="T16" fmla="*/ 130 w 916"/>
                  <a:gd name="T17" fmla="*/ 262 h 605"/>
                  <a:gd name="T18" fmla="*/ 159 w 916"/>
                  <a:gd name="T19" fmla="*/ 239 h 605"/>
                  <a:gd name="T20" fmla="*/ 219 w 916"/>
                  <a:gd name="T21" fmla="*/ 200 h 605"/>
                  <a:gd name="T22" fmla="*/ 284 w 916"/>
                  <a:gd name="T23" fmla="*/ 166 h 605"/>
                  <a:gd name="T24" fmla="*/ 351 w 916"/>
                  <a:gd name="T25" fmla="*/ 139 h 605"/>
                  <a:gd name="T26" fmla="*/ 419 w 916"/>
                  <a:gd name="T27" fmla="*/ 118 h 605"/>
                  <a:gd name="T28" fmla="*/ 658 w 916"/>
                  <a:gd name="T29" fmla="*/ 61 h 605"/>
                  <a:gd name="T30" fmla="*/ 777 w 916"/>
                  <a:gd name="T31" fmla="*/ 32 h 605"/>
                  <a:gd name="T32" fmla="*/ 896 w 916"/>
                  <a:gd name="T33" fmla="*/ 6 h 605"/>
                  <a:gd name="T34" fmla="*/ 916 w 916"/>
                  <a:gd name="T35" fmla="*/ 0 h 605"/>
                  <a:gd name="T36" fmla="*/ 887 w 916"/>
                  <a:gd name="T37" fmla="*/ 27 h 605"/>
                  <a:gd name="T38" fmla="*/ 820 w 916"/>
                  <a:gd name="T39" fmla="*/ 145 h 605"/>
                  <a:gd name="T40" fmla="*/ 754 w 916"/>
                  <a:gd name="T41" fmla="*/ 261 h 605"/>
                  <a:gd name="T42" fmla="*/ 717 w 916"/>
                  <a:gd name="T43" fmla="*/ 316 h 605"/>
                  <a:gd name="T44" fmla="*/ 678 w 916"/>
                  <a:gd name="T45" fmla="*/ 369 h 605"/>
                  <a:gd name="T46" fmla="*/ 634 w 916"/>
                  <a:gd name="T47" fmla="*/ 419 h 605"/>
                  <a:gd name="T48" fmla="*/ 586 w 916"/>
                  <a:gd name="T49" fmla="*/ 469 h 605"/>
                  <a:gd name="T50" fmla="*/ 537 w 916"/>
                  <a:gd name="T51" fmla="*/ 503 h 605"/>
                  <a:gd name="T52" fmla="*/ 483 w 916"/>
                  <a:gd name="T53" fmla="*/ 534 h 605"/>
                  <a:gd name="T54" fmla="*/ 421 w 916"/>
                  <a:gd name="T55" fmla="*/ 560 h 605"/>
                  <a:gd name="T56" fmla="*/ 354 w 916"/>
                  <a:gd name="T57" fmla="*/ 582 h 605"/>
                  <a:gd name="T58" fmla="*/ 277 w 916"/>
                  <a:gd name="T59" fmla="*/ 596 h 605"/>
                  <a:gd name="T60" fmla="*/ 192 w 916"/>
                  <a:gd name="T61" fmla="*/ 605 h 605"/>
                  <a:gd name="T62" fmla="*/ 96 w 916"/>
                  <a:gd name="T63" fmla="*/ 605 h 605"/>
                  <a:gd name="T64" fmla="*/ 65 w 916"/>
                  <a:gd name="T65" fmla="*/ 591 h 605"/>
                  <a:gd name="T66" fmla="*/ 35 w 916"/>
                  <a:gd name="T67" fmla="*/ 573 h 605"/>
                  <a:gd name="T68" fmla="*/ 20 w 916"/>
                  <a:gd name="T69" fmla="*/ 562 h 605"/>
                  <a:gd name="T70" fmla="*/ 11 w 916"/>
                  <a:gd name="T71" fmla="*/ 550 h 605"/>
                  <a:gd name="T72" fmla="*/ 4 w 916"/>
                  <a:gd name="T73" fmla="*/ 535 h 605"/>
                  <a:gd name="T74" fmla="*/ 0 w 916"/>
                  <a:gd name="T75" fmla="*/ 517 h 6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6"/>
                  <a:gd name="T115" fmla="*/ 0 h 605"/>
                  <a:gd name="T116" fmla="*/ 916 w 916"/>
                  <a:gd name="T117" fmla="*/ 605 h 6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6" h="605">
                    <a:moveTo>
                      <a:pt x="0" y="517"/>
                    </a:moveTo>
                    <a:lnTo>
                      <a:pt x="4" y="473"/>
                    </a:lnTo>
                    <a:lnTo>
                      <a:pt x="13" y="437"/>
                    </a:lnTo>
                    <a:lnTo>
                      <a:pt x="26" y="403"/>
                    </a:lnTo>
                    <a:lnTo>
                      <a:pt x="42" y="371"/>
                    </a:lnTo>
                    <a:lnTo>
                      <a:pt x="60" y="341"/>
                    </a:lnTo>
                    <a:lnTo>
                      <a:pt x="82" y="312"/>
                    </a:lnTo>
                    <a:lnTo>
                      <a:pt x="105" y="287"/>
                    </a:lnTo>
                    <a:lnTo>
                      <a:pt x="130" y="262"/>
                    </a:lnTo>
                    <a:lnTo>
                      <a:pt x="159" y="239"/>
                    </a:lnTo>
                    <a:lnTo>
                      <a:pt x="219" y="200"/>
                    </a:lnTo>
                    <a:lnTo>
                      <a:pt x="284" y="166"/>
                    </a:lnTo>
                    <a:lnTo>
                      <a:pt x="351" y="139"/>
                    </a:lnTo>
                    <a:lnTo>
                      <a:pt x="419" y="118"/>
                    </a:lnTo>
                    <a:lnTo>
                      <a:pt x="658" y="61"/>
                    </a:lnTo>
                    <a:lnTo>
                      <a:pt x="777" y="32"/>
                    </a:lnTo>
                    <a:lnTo>
                      <a:pt x="896" y="6"/>
                    </a:lnTo>
                    <a:lnTo>
                      <a:pt x="916" y="0"/>
                    </a:lnTo>
                    <a:lnTo>
                      <a:pt x="887" y="27"/>
                    </a:lnTo>
                    <a:lnTo>
                      <a:pt x="820" y="145"/>
                    </a:lnTo>
                    <a:lnTo>
                      <a:pt x="754" y="261"/>
                    </a:lnTo>
                    <a:lnTo>
                      <a:pt x="717" y="316"/>
                    </a:lnTo>
                    <a:lnTo>
                      <a:pt x="678" y="369"/>
                    </a:lnTo>
                    <a:lnTo>
                      <a:pt x="634" y="419"/>
                    </a:lnTo>
                    <a:lnTo>
                      <a:pt x="586" y="469"/>
                    </a:lnTo>
                    <a:lnTo>
                      <a:pt x="537" y="503"/>
                    </a:lnTo>
                    <a:lnTo>
                      <a:pt x="483" y="534"/>
                    </a:lnTo>
                    <a:lnTo>
                      <a:pt x="421" y="560"/>
                    </a:lnTo>
                    <a:lnTo>
                      <a:pt x="354" y="582"/>
                    </a:lnTo>
                    <a:lnTo>
                      <a:pt x="277" y="596"/>
                    </a:lnTo>
                    <a:lnTo>
                      <a:pt x="192" y="605"/>
                    </a:lnTo>
                    <a:lnTo>
                      <a:pt x="96" y="605"/>
                    </a:lnTo>
                    <a:lnTo>
                      <a:pt x="65" y="591"/>
                    </a:lnTo>
                    <a:lnTo>
                      <a:pt x="35" y="573"/>
                    </a:lnTo>
                    <a:lnTo>
                      <a:pt x="20" y="562"/>
                    </a:lnTo>
                    <a:lnTo>
                      <a:pt x="11" y="550"/>
                    </a:lnTo>
                    <a:lnTo>
                      <a:pt x="4" y="535"/>
                    </a:lnTo>
                    <a:lnTo>
                      <a:pt x="0" y="517"/>
                    </a:lnTo>
                    <a:close/>
                  </a:path>
                </a:pathLst>
              </a:custGeom>
              <a:grpFill/>
              <a:ln w="3175">
                <a:solidFill>
                  <a:srgbClr val="000000"/>
                </a:solidFill>
                <a:round/>
                <a:headEnd/>
                <a:tailEnd/>
              </a:ln>
            </p:spPr>
            <p:txBody>
              <a:bodyPr/>
              <a:lstStyle/>
              <a:p>
                <a:endParaRPr lang="nb-NO"/>
              </a:p>
            </p:txBody>
          </p:sp>
          <p:sp>
            <p:nvSpPr>
              <p:cNvPr id="58469" name="Freeform 1130"/>
              <p:cNvSpPr>
                <a:spLocks/>
              </p:cNvSpPr>
              <p:nvPr/>
            </p:nvSpPr>
            <p:spPr bwMode="auto">
              <a:xfrm>
                <a:off x="2362" y="2341"/>
                <a:ext cx="864" cy="532"/>
              </a:xfrm>
              <a:custGeom>
                <a:avLst/>
                <a:gdLst>
                  <a:gd name="T0" fmla="*/ 864 w 864"/>
                  <a:gd name="T1" fmla="*/ 0 h 532"/>
                  <a:gd name="T2" fmla="*/ 820 w 864"/>
                  <a:gd name="T3" fmla="*/ 15 h 532"/>
                  <a:gd name="T4" fmla="*/ 779 w 864"/>
                  <a:gd name="T5" fmla="*/ 34 h 532"/>
                  <a:gd name="T6" fmla="*/ 737 w 864"/>
                  <a:gd name="T7" fmla="*/ 57 h 532"/>
                  <a:gd name="T8" fmla="*/ 698 w 864"/>
                  <a:gd name="T9" fmla="*/ 84 h 532"/>
                  <a:gd name="T10" fmla="*/ 620 w 864"/>
                  <a:gd name="T11" fmla="*/ 141 h 532"/>
                  <a:gd name="T12" fmla="*/ 548 w 864"/>
                  <a:gd name="T13" fmla="*/ 200 h 532"/>
                  <a:gd name="T14" fmla="*/ 448 w 864"/>
                  <a:gd name="T15" fmla="*/ 280 h 532"/>
                  <a:gd name="T16" fmla="*/ 398 w 864"/>
                  <a:gd name="T17" fmla="*/ 320 h 532"/>
                  <a:gd name="T18" fmla="*/ 345 w 864"/>
                  <a:gd name="T19" fmla="*/ 357 h 532"/>
                  <a:gd name="T20" fmla="*/ 260 w 864"/>
                  <a:gd name="T21" fmla="*/ 405 h 532"/>
                  <a:gd name="T22" fmla="*/ 174 w 864"/>
                  <a:gd name="T23" fmla="*/ 448 h 532"/>
                  <a:gd name="T24" fmla="*/ 0 w 864"/>
                  <a:gd name="T25" fmla="*/ 532 h 5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532"/>
                  <a:gd name="T41" fmla="*/ 864 w 864"/>
                  <a:gd name="T42" fmla="*/ 532 h 5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532">
                    <a:moveTo>
                      <a:pt x="864" y="0"/>
                    </a:moveTo>
                    <a:lnTo>
                      <a:pt x="820" y="15"/>
                    </a:lnTo>
                    <a:lnTo>
                      <a:pt x="779" y="34"/>
                    </a:lnTo>
                    <a:lnTo>
                      <a:pt x="737" y="57"/>
                    </a:lnTo>
                    <a:lnTo>
                      <a:pt x="698" y="84"/>
                    </a:lnTo>
                    <a:lnTo>
                      <a:pt x="620" y="141"/>
                    </a:lnTo>
                    <a:lnTo>
                      <a:pt x="548" y="200"/>
                    </a:lnTo>
                    <a:lnTo>
                      <a:pt x="448" y="280"/>
                    </a:lnTo>
                    <a:lnTo>
                      <a:pt x="398" y="320"/>
                    </a:lnTo>
                    <a:lnTo>
                      <a:pt x="345" y="357"/>
                    </a:lnTo>
                    <a:lnTo>
                      <a:pt x="260" y="405"/>
                    </a:lnTo>
                    <a:lnTo>
                      <a:pt x="174" y="448"/>
                    </a:lnTo>
                    <a:lnTo>
                      <a:pt x="0" y="532"/>
                    </a:lnTo>
                  </a:path>
                </a:pathLst>
              </a:custGeom>
              <a:grpFill/>
              <a:ln w="3175">
                <a:solidFill>
                  <a:srgbClr val="000000"/>
                </a:solidFill>
                <a:round/>
                <a:headEnd/>
                <a:tailEnd/>
              </a:ln>
            </p:spPr>
            <p:txBody>
              <a:bodyPr/>
              <a:lstStyle/>
              <a:p>
                <a:endParaRPr lang="nb-NO"/>
              </a:p>
            </p:txBody>
          </p:sp>
          <p:sp>
            <p:nvSpPr>
              <p:cNvPr id="58470" name="Freeform 1131"/>
              <p:cNvSpPr>
                <a:spLocks/>
              </p:cNvSpPr>
              <p:nvPr/>
            </p:nvSpPr>
            <p:spPr bwMode="auto">
              <a:xfrm>
                <a:off x="2722" y="2687"/>
                <a:ext cx="236" cy="15"/>
              </a:xfrm>
              <a:custGeom>
                <a:avLst/>
                <a:gdLst>
                  <a:gd name="T0" fmla="*/ 236 w 236"/>
                  <a:gd name="T1" fmla="*/ 6 h 15"/>
                  <a:gd name="T2" fmla="*/ 209 w 236"/>
                  <a:gd name="T3" fmla="*/ 6 h 15"/>
                  <a:gd name="T4" fmla="*/ 180 w 236"/>
                  <a:gd name="T5" fmla="*/ 6 h 15"/>
                  <a:gd name="T6" fmla="*/ 124 w 236"/>
                  <a:gd name="T7" fmla="*/ 0 h 15"/>
                  <a:gd name="T8" fmla="*/ 68 w 236"/>
                  <a:gd name="T9" fmla="*/ 0 h 15"/>
                  <a:gd name="T10" fmla="*/ 41 w 236"/>
                  <a:gd name="T11" fmla="*/ 2 h 15"/>
                  <a:gd name="T12" fmla="*/ 16 w 236"/>
                  <a:gd name="T13" fmla="*/ 9 h 15"/>
                  <a:gd name="T14" fmla="*/ 7 w 236"/>
                  <a:gd name="T15" fmla="*/ 11 h 15"/>
                  <a:gd name="T16" fmla="*/ 0 w 236"/>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15"/>
                  <a:gd name="T29" fmla="*/ 236 w 23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15">
                    <a:moveTo>
                      <a:pt x="236" y="6"/>
                    </a:moveTo>
                    <a:lnTo>
                      <a:pt x="209" y="6"/>
                    </a:lnTo>
                    <a:lnTo>
                      <a:pt x="180" y="6"/>
                    </a:lnTo>
                    <a:lnTo>
                      <a:pt x="124" y="0"/>
                    </a:lnTo>
                    <a:lnTo>
                      <a:pt x="68" y="0"/>
                    </a:lnTo>
                    <a:lnTo>
                      <a:pt x="41" y="2"/>
                    </a:lnTo>
                    <a:lnTo>
                      <a:pt x="16" y="9"/>
                    </a:lnTo>
                    <a:lnTo>
                      <a:pt x="7" y="11"/>
                    </a:lnTo>
                    <a:lnTo>
                      <a:pt x="0" y="15"/>
                    </a:lnTo>
                  </a:path>
                </a:pathLst>
              </a:custGeom>
              <a:grpFill/>
              <a:ln w="3175">
                <a:solidFill>
                  <a:srgbClr val="000000"/>
                </a:solidFill>
                <a:round/>
                <a:headEnd/>
                <a:tailEnd/>
              </a:ln>
            </p:spPr>
            <p:txBody>
              <a:bodyPr/>
              <a:lstStyle/>
              <a:p>
                <a:endParaRPr lang="nb-NO"/>
              </a:p>
            </p:txBody>
          </p:sp>
          <p:sp>
            <p:nvSpPr>
              <p:cNvPr id="58471" name="Freeform 1132"/>
              <p:cNvSpPr>
                <a:spLocks/>
              </p:cNvSpPr>
              <p:nvPr/>
            </p:nvSpPr>
            <p:spPr bwMode="auto">
              <a:xfrm>
                <a:off x="2597" y="2764"/>
                <a:ext cx="282" cy="16"/>
              </a:xfrm>
              <a:custGeom>
                <a:avLst/>
                <a:gdLst>
                  <a:gd name="T0" fmla="*/ 282 w 282"/>
                  <a:gd name="T1" fmla="*/ 4 h 16"/>
                  <a:gd name="T2" fmla="*/ 257 w 282"/>
                  <a:gd name="T3" fmla="*/ 5 h 16"/>
                  <a:gd name="T4" fmla="*/ 231 w 282"/>
                  <a:gd name="T5" fmla="*/ 5 h 16"/>
                  <a:gd name="T6" fmla="*/ 179 w 282"/>
                  <a:gd name="T7" fmla="*/ 4 h 16"/>
                  <a:gd name="T8" fmla="*/ 128 w 282"/>
                  <a:gd name="T9" fmla="*/ 0 h 16"/>
                  <a:gd name="T10" fmla="*/ 76 w 282"/>
                  <a:gd name="T11" fmla="*/ 0 h 16"/>
                  <a:gd name="T12" fmla="*/ 38 w 282"/>
                  <a:gd name="T13" fmla="*/ 5 h 16"/>
                  <a:gd name="T14" fmla="*/ 0 w 28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82"/>
                  <a:gd name="T25" fmla="*/ 0 h 16"/>
                  <a:gd name="T26" fmla="*/ 282 w 28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 h="16">
                    <a:moveTo>
                      <a:pt x="282" y="4"/>
                    </a:moveTo>
                    <a:lnTo>
                      <a:pt x="257" y="5"/>
                    </a:lnTo>
                    <a:lnTo>
                      <a:pt x="231" y="5"/>
                    </a:lnTo>
                    <a:lnTo>
                      <a:pt x="179" y="4"/>
                    </a:lnTo>
                    <a:lnTo>
                      <a:pt x="128" y="0"/>
                    </a:lnTo>
                    <a:lnTo>
                      <a:pt x="76" y="0"/>
                    </a:lnTo>
                    <a:lnTo>
                      <a:pt x="38" y="5"/>
                    </a:lnTo>
                    <a:lnTo>
                      <a:pt x="0" y="16"/>
                    </a:lnTo>
                  </a:path>
                </a:pathLst>
              </a:custGeom>
              <a:grpFill/>
              <a:ln w="3175">
                <a:solidFill>
                  <a:srgbClr val="000000"/>
                </a:solidFill>
                <a:round/>
                <a:headEnd/>
                <a:tailEnd/>
              </a:ln>
            </p:spPr>
            <p:txBody>
              <a:bodyPr/>
              <a:lstStyle/>
              <a:p>
                <a:endParaRPr lang="nb-NO"/>
              </a:p>
            </p:txBody>
          </p:sp>
          <p:sp>
            <p:nvSpPr>
              <p:cNvPr id="58472" name="Freeform 1133"/>
              <p:cNvSpPr>
                <a:spLocks/>
              </p:cNvSpPr>
              <p:nvPr/>
            </p:nvSpPr>
            <p:spPr bwMode="auto">
              <a:xfrm>
                <a:off x="2512" y="2814"/>
                <a:ext cx="307" cy="20"/>
              </a:xfrm>
              <a:custGeom>
                <a:avLst/>
                <a:gdLst>
                  <a:gd name="T0" fmla="*/ 307 w 307"/>
                  <a:gd name="T1" fmla="*/ 20 h 20"/>
                  <a:gd name="T2" fmla="*/ 269 w 307"/>
                  <a:gd name="T3" fmla="*/ 18 h 20"/>
                  <a:gd name="T4" fmla="*/ 230 w 307"/>
                  <a:gd name="T5" fmla="*/ 16 h 20"/>
                  <a:gd name="T6" fmla="*/ 156 w 307"/>
                  <a:gd name="T7" fmla="*/ 5 h 20"/>
                  <a:gd name="T8" fmla="*/ 118 w 307"/>
                  <a:gd name="T9" fmla="*/ 2 h 20"/>
                  <a:gd name="T10" fmla="*/ 78 w 307"/>
                  <a:gd name="T11" fmla="*/ 0 h 20"/>
                  <a:gd name="T12" fmla="*/ 40 w 307"/>
                  <a:gd name="T13" fmla="*/ 4 h 20"/>
                  <a:gd name="T14" fmla="*/ 0 w 307"/>
                  <a:gd name="T15" fmla="*/ 11 h 20"/>
                  <a:gd name="T16" fmla="*/ 0 60000 65536"/>
                  <a:gd name="T17" fmla="*/ 0 60000 65536"/>
                  <a:gd name="T18" fmla="*/ 0 60000 65536"/>
                  <a:gd name="T19" fmla="*/ 0 60000 65536"/>
                  <a:gd name="T20" fmla="*/ 0 60000 65536"/>
                  <a:gd name="T21" fmla="*/ 0 60000 65536"/>
                  <a:gd name="T22" fmla="*/ 0 60000 65536"/>
                  <a:gd name="T23" fmla="*/ 0 60000 65536"/>
                  <a:gd name="T24" fmla="*/ 0 w 307"/>
                  <a:gd name="T25" fmla="*/ 0 h 20"/>
                  <a:gd name="T26" fmla="*/ 307 w 30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 h="20">
                    <a:moveTo>
                      <a:pt x="307" y="20"/>
                    </a:moveTo>
                    <a:lnTo>
                      <a:pt x="269" y="18"/>
                    </a:lnTo>
                    <a:lnTo>
                      <a:pt x="230" y="16"/>
                    </a:lnTo>
                    <a:lnTo>
                      <a:pt x="156" y="5"/>
                    </a:lnTo>
                    <a:lnTo>
                      <a:pt x="118" y="2"/>
                    </a:lnTo>
                    <a:lnTo>
                      <a:pt x="78" y="0"/>
                    </a:lnTo>
                    <a:lnTo>
                      <a:pt x="40" y="4"/>
                    </a:lnTo>
                    <a:lnTo>
                      <a:pt x="0" y="11"/>
                    </a:lnTo>
                  </a:path>
                </a:pathLst>
              </a:custGeom>
              <a:grpFill/>
              <a:ln w="3175">
                <a:solidFill>
                  <a:srgbClr val="000000"/>
                </a:solidFill>
                <a:round/>
                <a:headEnd/>
                <a:tailEnd/>
              </a:ln>
            </p:spPr>
            <p:txBody>
              <a:bodyPr/>
              <a:lstStyle/>
              <a:p>
                <a:endParaRPr lang="nb-NO"/>
              </a:p>
            </p:txBody>
          </p:sp>
          <p:sp>
            <p:nvSpPr>
              <p:cNvPr id="58473" name="Freeform 1134"/>
              <p:cNvSpPr>
                <a:spLocks/>
              </p:cNvSpPr>
              <p:nvPr/>
            </p:nvSpPr>
            <p:spPr bwMode="auto">
              <a:xfrm>
                <a:off x="2440" y="2876"/>
                <a:ext cx="224" cy="15"/>
              </a:xfrm>
              <a:custGeom>
                <a:avLst/>
                <a:gdLst>
                  <a:gd name="T0" fmla="*/ 224 w 224"/>
                  <a:gd name="T1" fmla="*/ 15 h 15"/>
                  <a:gd name="T2" fmla="*/ 184 w 224"/>
                  <a:gd name="T3" fmla="*/ 13 h 15"/>
                  <a:gd name="T4" fmla="*/ 143 w 224"/>
                  <a:gd name="T5" fmla="*/ 8 h 15"/>
                  <a:gd name="T6" fmla="*/ 101 w 224"/>
                  <a:gd name="T7" fmla="*/ 2 h 15"/>
                  <a:gd name="T8" fmla="*/ 81 w 224"/>
                  <a:gd name="T9" fmla="*/ 0 h 15"/>
                  <a:gd name="T10" fmla="*/ 61 w 224"/>
                  <a:gd name="T11" fmla="*/ 0 h 15"/>
                  <a:gd name="T12" fmla="*/ 31 w 224"/>
                  <a:gd name="T13" fmla="*/ 2 h 15"/>
                  <a:gd name="T14" fmla="*/ 0 w 224"/>
                  <a:gd name="T15" fmla="*/ 8 h 15"/>
                  <a:gd name="T16" fmla="*/ 0 60000 65536"/>
                  <a:gd name="T17" fmla="*/ 0 60000 65536"/>
                  <a:gd name="T18" fmla="*/ 0 60000 65536"/>
                  <a:gd name="T19" fmla="*/ 0 60000 65536"/>
                  <a:gd name="T20" fmla="*/ 0 60000 65536"/>
                  <a:gd name="T21" fmla="*/ 0 60000 65536"/>
                  <a:gd name="T22" fmla="*/ 0 60000 65536"/>
                  <a:gd name="T23" fmla="*/ 0 60000 65536"/>
                  <a:gd name="T24" fmla="*/ 0 w 224"/>
                  <a:gd name="T25" fmla="*/ 0 h 15"/>
                  <a:gd name="T26" fmla="*/ 224 w 224"/>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4" h="15">
                    <a:moveTo>
                      <a:pt x="224" y="15"/>
                    </a:moveTo>
                    <a:lnTo>
                      <a:pt x="184" y="13"/>
                    </a:lnTo>
                    <a:lnTo>
                      <a:pt x="143" y="8"/>
                    </a:lnTo>
                    <a:lnTo>
                      <a:pt x="101" y="2"/>
                    </a:lnTo>
                    <a:lnTo>
                      <a:pt x="81" y="0"/>
                    </a:lnTo>
                    <a:lnTo>
                      <a:pt x="61" y="0"/>
                    </a:lnTo>
                    <a:lnTo>
                      <a:pt x="31" y="2"/>
                    </a:lnTo>
                    <a:lnTo>
                      <a:pt x="0" y="8"/>
                    </a:lnTo>
                  </a:path>
                </a:pathLst>
              </a:custGeom>
              <a:grpFill/>
              <a:ln w="3175">
                <a:solidFill>
                  <a:srgbClr val="000000"/>
                </a:solidFill>
                <a:round/>
                <a:headEnd/>
                <a:tailEnd/>
              </a:ln>
            </p:spPr>
            <p:txBody>
              <a:bodyPr/>
              <a:lstStyle/>
              <a:p>
                <a:endParaRPr lang="nb-NO"/>
              </a:p>
            </p:txBody>
          </p:sp>
          <p:sp>
            <p:nvSpPr>
              <p:cNvPr id="58474" name="Freeform 1135"/>
              <p:cNvSpPr>
                <a:spLocks/>
              </p:cNvSpPr>
              <p:nvPr/>
            </p:nvSpPr>
            <p:spPr bwMode="auto">
              <a:xfrm>
                <a:off x="2808" y="2632"/>
                <a:ext cx="199" cy="9"/>
              </a:xfrm>
              <a:custGeom>
                <a:avLst/>
                <a:gdLst>
                  <a:gd name="T0" fmla="*/ 199 w 199"/>
                  <a:gd name="T1" fmla="*/ 2 h 9"/>
                  <a:gd name="T2" fmla="*/ 174 w 199"/>
                  <a:gd name="T3" fmla="*/ 4 h 9"/>
                  <a:gd name="T4" fmla="*/ 149 w 199"/>
                  <a:gd name="T5" fmla="*/ 4 h 9"/>
                  <a:gd name="T6" fmla="*/ 100 w 199"/>
                  <a:gd name="T7" fmla="*/ 0 h 9"/>
                  <a:gd name="T8" fmla="*/ 51 w 199"/>
                  <a:gd name="T9" fmla="*/ 0 h 9"/>
                  <a:gd name="T10" fmla="*/ 26 w 199"/>
                  <a:gd name="T11" fmla="*/ 4 h 9"/>
                  <a:gd name="T12" fmla="*/ 0 w 199"/>
                  <a:gd name="T13" fmla="*/ 9 h 9"/>
                  <a:gd name="T14" fmla="*/ 0 60000 65536"/>
                  <a:gd name="T15" fmla="*/ 0 60000 65536"/>
                  <a:gd name="T16" fmla="*/ 0 60000 65536"/>
                  <a:gd name="T17" fmla="*/ 0 60000 65536"/>
                  <a:gd name="T18" fmla="*/ 0 60000 65536"/>
                  <a:gd name="T19" fmla="*/ 0 60000 65536"/>
                  <a:gd name="T20" fmla="*/ 0 60000 65536"/>
                  <a:gd name="T21" fmla="*/ 0 w 199"/>
                  <a:gd name="T22" fmla="*/ 0 h 9"/>
                  <a:gd name="T23" fmla="*/ 199 w 19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9">
                    <a:moveTo>
                      <a:pt x="199" y="2"/>
                    </a:moveTo>
                    <a:lnTo>
                      <a:pt x="174" y="4"/>
                    </a:lnTo>
                    <a:lnTo>
                      <a:pt x="149" y="4"/>
                    </a:lnTo>
                    <a:lnTo>
                      <a:pt x="100" y="0"/>
                    </a:lnTo>
                    <a:lnTo>
                      <a:pt x="51" y="0"/>
                    </a:lnTo>
                    <a:lnTo>
                      <a:pt x="26" y="4"/>
                    </a:lnTo>
                    <a:lnTo>
                      <a:pt x="0" y="9"/>
                    </a:lnTo>
                  </a:path>
                </a:pathLst>
              </a:custGeom>
              <a:grpFill/>
              <a:ln w="3175">
                <a:solidFill>
                  <a:srgbClr val="000000"/>
                </a:solidFill>
                <a:round/>
                <a:headEnd/>
                <a:tailEnd/>
              </a:ln>
            </p:spPr>
            <p:txBody>
              <a:bodyPr/>
              <a:lstStyle/>
              <a:p>
                <a:endParaRPr lang="nb-NO"/>
              </a:p>
            </p:txBody>
          </p:sp>
          <p:sp>
            <p:nvSpPr>
              <p:cNvPr id="58475" name="Freeform 1136"/>
              <p:cNvSpPr>
                <a:spLocks/>
              </p:cNvSpPr>
              <p:nvPr/>
            </p:nvSpPr>
            <p:spPr bwMode="auto">
              <a:xfrm>
                <a:off x="2866" y="2577"/>
                <a:ext cx="175" cy="7"/>
              </a:xfrm>
              <a:custGeom>
                <a:avLst/>
                <a:gdLst>
                  <a:gd name="T0" fmla="*/ 175 w 175"/>
                  <a:gd name="T1" fmla="*/ 0 h 7"/>
                  <a:gd name="T2" fmla="*/ 130 w 175"/>
                  <a:gd name="T3" fmla="*/ 2 h 7"/>
                  <a:gd name="T4" fmla="*/ 87 w 175"/>
                  <a:gd name="T5" fmla="*/ 0 h 7"/>
                  <a:gd name="T6" fmla="*/ 45 w 175"/>
                  <a:gd name="T7" fmla="*/ 0 h 7"/>
                  <a:gd name="T8" fmla="*/ 22 w 175"/>
                  <a:gd name="T9" fmla="*/ 2 h 7"/>
                  <a:gd name="T10" fmla="*/ 0 w 175"/>
                  <a:gd name="T11" fmla="*/ 7 h 7"/>
                  <a:gd name="T12" fmla="*/ 0 60000 65536"/>
                  <a:gd name="T13" fmla="*/ 0 60000 65536"/>
                  <a:gd name="T14" fmla="*/ 0 60000 65536"/>
                  <a:gd name="T15" fmla="*/ 0 60000 65536"/>
                  <a:gd name="T16" fmla="*/ 0 60000 65536"/>
                  <a:gd name="T17" fmla="*/ 0 60000 65536"/>
                  <a:gd name="T18" fmla="*/ 0 w 175"/>
                  <a:gd name="T19" fmla="*/ 0 h 7"/>
                  <a:gd name="T20" fmla="*/ 175 w 17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75" h="7">
                    <a:moveTo>
                      <a:pt x="175" y="0"/>
                    </a:moveTo>
                    <a:lnTo>
                      <a:pt x="130" y="2"/>
                    </a:lnTo>
                    <a:lnTo>
                      <a:pt x="87" y="0"/>
                    </a:lnTo>
                    <a:lnTo>
                      <a:pt x="45" y="0"/>
                    </a:lnTo>
                    <a:lnTo>
                      <a:pt x="22" y="2"/>
                    </a:lnTo>
                    <a:lnTo>
                      <a:pt x="0" y="7"/>
                    </a:lnTo>
                  </a:path>
                </a:pathLst>
              </a:custGeom>
              <a:grpFill/>
              <a:ln w="3175">
                <a:solidFill>
                  <a:srgbClr val="000000"/>
                </a:solidFill>
                <a:round/>
                <a:headEnd/>
                <a:tailEnd/>
              </a:ln>
            </p:spPr>
            <p:txBody>
              <a:bodyPr/>
              <a:lstStyle/>
              <a:p>
                <a:endParaRPr lang="nb-NO"/>
              </a:p>
            </p:txBody>
          </p:sp>
          <p:sp>
            <p:nvSpPr>
              <p:cNvPr id="58476" name="Freeform 1137"/>
              <p:cNvSpPr>
                <a:spLocks/>
              </p:cNvSpPr>
              <p:nvPr/>
            </p:nvSpPr>
            <p:spPr bwMode="auto">
              <a:xfrm>
                <a:off x="2937" y="2527"/>
                <a:ext cx="139" cy="9"/>
              </a:xfrm>
              <a:custGeom>
                <a:avLst/>
                <a:gdLst>
                  <a:gd name="T0" fmla="*/ 139 w 139"/>
                  <a:gd name="T1" fmla="*/ 3 h 9"/>
                  <a:gd name="T2" fmla="*/ 104 w 139"/>
                  <a:gd name="T3" fmla="*/ 3 h 9"/>
                  <a:gd name="T4" fmla="*/ 68 w 139"/>
                  <a:gd name="T5" fmla="*/ 0 h 9"/>
                  <a:gd name="T6" fmla="*/ 32 w 139"/>
                  <a:gd name="T7" fmla="*/ 0 h 9"/>
                  <a:gd name="T8" fmla="*/ 16 w 139"/>
                  <a:gd name="T9" fmla="*/ 3 h 9"/>
                  <a:gd name="T10" fmla="*/ 0 w 139"/>
                  <a:gd name="T11" fmla="*/ 9 h 9"/>
                  <a:gd name="T12" fmla="*/ 0 60000 65536"/>
                  <a:gd name="T13" fmla="*/ 0 60000 65536"/>
                  <a:gd name="T14" fmla="*/ 0 60000 65536"/>
                  <a:gd name="T15" fmla="*/ 0 60000 65536"/>
                  <a:gd name="T16" fmla="*/ 0 60000 65536"/>
                  <a:gd name="T17" fmla="*/ 0 60000 65536"/>
                  <a:gd name="T18" fmla="*/ 0 w 139"/>
                  <a:gd name="T19" fmla="*/ 0 h 9"/>
                  <a:gd name="T20" fmla="*/ 139 w 139"/>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9" h="9">
                    <a:moveTo>
                      <a:pt x="139" y="3"/>
                    </a:moveTo>
                    <a:lnTo>
                      <a:pt x="104" y="3"/>
                    </a:lnTo>
                    <a:lnTo>
                      <a:pt x="68" y="0"/>
                    </a:lnTo>
                    <a:lnTo>
                      <a:pt x="32" y="0"/>
                    </a:lnTo>
                    <a:lnTo>
                      <a:pt x="16" y="3"/>
                    </a:lnTo>
                    <a:lnTo>
                      <a:pt x="0" y="9"/>
                    </a:lnTo>
                  </a:path>
                </a:pathLst>
              </a:custGeom>
              <a:grpFill/>
              <a:ln w="3175">
                <a:solidFill>
                  <a:srgbClr val="000000"/>
                </a:solidFill>
                <a:round/>
                <a:headEnd/>
                <a:tailEnd/>
              </a:ln>
            </p:spPr>
            <p:txBody>
              <a:bodyPr/>
              <a:lstStyle/>
              <a:p>
                <a:endParaRPr lang="nb-NO"/>
              </a:p>
            </p:txBody>
          </p:sp>
          <p:sp>
            <p:nvSpPr>
              <p:cNvPr id="58477" name="Freeform 1138"/>
              <p:cNvSpPr>
                <a:spLocks/>
              </p:cNvSpPr>
              <p:nvPr/>
            </p:nvSpPr>
            <p:spPr bwMode="auto">
              <a:xfrm>
                <a:off x="2998" y="2486"/>
                <a:ext cx="114" cy="5"/>
              </a:xfrm>
              <a:custGeom>
                <a:avLst/>
                <a:gdLst>
                  <a:gd name="T0" fmla="*/ 114 w 114"/>
                  <a:gd name="T1" fmla="*/ 2 h 5"/>
                  <a:gd name="T2" fmla="*/ 67 w 114"/>
                  <a:gd name="T3" fmla="*/ 0 h 5"/>
                  <a:gd name="T4" fmla="*/ 43 w 114"/>
                  <a:gd name="T5" fmla="*/ 0 h 5"/>
                  <a:gd name="T6" fmla="*/ 18 w 114"/>
                  <a:gd name="T7" fmla="*/ 2 h 5"/>
                  <a:gd name="T8" fmla="*/ 0 w 114"/>
                  <a:gd name="T9" fmla="*/ 5 h 5"/>
                  <a:gd name="T10" fmla="*/ 0 60000 65536"/>
                  <a:gd name="T11" fmla="*/ 0 60000 65536"/>
                  <a:gd name="T12" fmla="*/ 0 60000 65536"/>
                  <a:gd name="T13" fmla="*/ 0 60000 65536"/>
                  <a:gd name="T14" fmla="*/ 0 60000 65536"/>
                  <a:gd name="T15" fmla="*/ 0 w 114"/>
                  <a:gd name="T16" fmla="*/ 0 h 5"/>
                  <a:gd name="T17" fmla="*/ 114 w 114"/>
                  <a:gd name="T18" fmla="*/ 5 h 5"/>
                </a:gdLst>
                <a:ahLst/>
                <a:cxnLst>
                  <a:cxn ang="T10">
                    <a:pos x="T0" y="T1"/>
                  </a:cxn>
                  <a:cxn ang="T11">
                    <a:pos x="T2" y="T3"/>
                  </a:cxn>
                  <a:cxn ang="T12">
                    <a:pos x="T4" y="T5"/>
                  </a:cxn>
                  <a:cxn ang="T13">
                    <a:pos x="T6" y="T7"/>
                  </a:cxn>
                  <a:cxn ang="T14">
                    <a:pos x="T8" y="T9"/>
                  </a:cxn>
                </a:cxnLst>
                <a:rect l="T15" t="T16" r="T17" b="T18"/>
                <a:pathLst>
                  <a:path w="114" h="5">
                    <a:moveTo>
                      <a:pt x="114" y="2"/>
                    </a:moveTo>
                    <a:lnTo>
                      <a:pt x="67" y="0"/>
                    </a:lnTo>
                    <a:lnTo>
                      <a:pt x="43" y="0"/>
                    </a:lnTo>
                    <a:lnTo>
                      <a:pt x="18" y="2"/>
                    </a:lnTo>
                    <a:lnTo>
                      <a:pt x="0" y="5"/>
                    </a:lnTo>
                  </a:path>
                </a:pathLst>
              </a:custGeom>
              <a:grpFill/>
              <a:ln w="3175">
                <a:solidFill>
                  <a:srgbClr val="000000"/>
                </a:solidFill>
                <a:round/>
                <a:headEnd/>
                <a:tailEnd/>
              </a:ln>
            </p:spPr>
            <p:txBody>
              <a:bodyPr/>
              <a:lstStyle/>
              <a:p>
                <a:endParaRPr lang="nb-NO"/>
              </a:p>
            </p:txBody>
          </p:sp>
          <p:sp>
            <p:nvSpPr>
              <p:cNvPr id="58478" name="Freeform 1139"/>
              <p:cNvSpPr>
                <a:spLocks/>
              </p:cNvSpPr>
              <p:nvPr/>
            </p:nvSpPr>
            <p:spPr bwMode="auto">
              <a:xfrm>
                <a:off x="3041" y="2447"/>
                <a:ext cx="89" cy="3"/>
              </a:xfrm>
              <a:custGeom>
                <a:avLst/>
                <a:gdLst>
                  <a:gd name="T0" fmla="*/ 89 w 89"/>
                  <a:gd name="T1" fmla="*/ 1 h 3"/>
                  <a:gd name="T2" fmla="*/ 44 w 89"/>
                  <a:gd name="T3" fmla="*/ 0 h 3"/>
                  <a:gd name="T4" fmla="*/ 22 w 89"/>
                  <a:gd name="T5" fmla="*/ 0 h 3"/>
                  <a:gd name="T6" fmla="*/ 0 w 89"/>
                  <a:gd name="T7" fmla="*/ 3 h 3"/>
                  <a:gd name="T8" fmla="*/ 0 60000 65536"/>
                  <a:gd name="T9" fmla="*/ 0 60000 65536"/>
                  <a:gd name="T10" fmla="*/ 0 60000 65536"/>
                  <a:gd name="T11" fmla="*/ 0 60000 65536"/>
                  <a:gd name="T12" fmla="*/ 0 w 89"/>
                  <a:gd name="T13" fmla="*/ 0 h 3"/>
                  <a:gd name="T14" fmla="*/ 89 w 89"/>
                  <a:gd name="T15" fmla="*/ 3 h 3"/>
                </a:gdLst>
                <a:ahLst/>
                <a:cxnLst>
                  <a:cxn ang="T8">
                    <a:pos x="T0" y="T1"/>
                  </a:cxn>
                  <a:cxn ang="T9">
                    <a:pos x="T2" y="T3"/>
                  </a:cxn>
                  <a:cxn ang="T10">
                    <a:pos x="T4" y="T5"/>
                  </a:cxn>
                  <a:cxn ang="T11">
                    <a:pos x="T6" y="T7"/>
                  </a:cxn>
                </a:cxnLst>
                <a:rect l="T12" t="T13" r="T14" b="T15"/>
                <a:pathLst>
                  <a:path w="89" h="3">
                    <a:moveTo>
                      <a:pt x="89" y="1"/>
                    </a:moveTo>
                    <a:lnTo>
                      <a:pt x="44" y="0"/>
                    </a:lnTo>
                    <a:lnTo>
                      <a:pt x="22" y="0"/>
                    </a:lnTo>
                    <a:lnTo>
                      <a:pt x="0" y="3"/>
                    </a:lnTo>
                  </a:path>
                </a:pathLst>
              </a:custGeom>
              <a:grpFill/>
              <a:ln w="3175">
                <a:solidFill>
                  <a:srgbClr val="000000"/>
                </a:solidFill>
                <a:round/>
                <a:headEnd/>
                <a:tailEnd/>
              </a:ln>
            </p:spPr>
            <p:txBody>
              <a:bodyPr/>
              <a:lstStyle/>
              <a:p>
                <a:endParaRPr lang="nb-NO"/>
              </a:p>
            </p:txBody>
          </p:sp>
          <p:sp>
            <p:nvSpPr>
              <p:cNvPr id="58479" name="Freeform 1140"/>
              <p:cNvSpPr>
                <a:spLocks/>
              </p:cNvSpPr>
              <p:nvPr/>
            </p:nvSpPr>
            <p:spPr bwMode="auto">
              <a:xfrm>
                <a:off x="3094" y="2411"/>
                <a:ext cx="70" cy="2"/>
              </a:xfrm>
              <a:custGeom>
                <a:avLst/>
                <a:gdLst>
                  <a:gd name="T0" fmla="*/ 70 w 70"/>
                  <a:gd name="T1" fmla="*/ 0 h 2"/>
                  <a:gd name="T2" fmla="*/ 36 w 70"/>
                  <a:gd name="T3" fmla="*/ 0 h 2"/>
                  <a:gd name="T4" fmla="*/ 0 w 70"/>
                  <a:gd name="T5" fmla="*/ 2 h 2"/>
                  <a:gd name="T6" fmla="*/ 0 60000 65536"/>
                  <a:gd name="T7" fmla="*/ 0 60000 65536"/>
                  <a:gd name="T8" fmla="*/ 0 60000 65536"/>
                  <a:gd name="T9" fmla="*/ 0 w 70"/>
                  <a:gd name="T10" fmla="*/ 0 h 2"/>
                  <a:gd name="T11" fmla="*/ 70 w 70"/>
                  <a:gd name="T12" fmla="*/ 2 h 2"/>
                </a:gdLst>
                <a:ahLst/>
                <a:cxnLst>
                  <a:cxn ang="T6">
                    <a:pos x="T0" y="T1"/>
                  </a:cxn>
                  <a:cxn ang="T7">
                    <a:pos x="T2" y="T3"/>
                  </a:cxn>
                  <a:cxn ang="T8">
                    <a:pos x="T4" y="T5"/>
                  </a:cxn>
                </a:cxnLst>
                <a:rect l="T9" t="T10" r="T11" b="T12"/>
                <a:pathLst>
                  <a:path w="70" h="2">
                    <a:moveTo>
                      <a:pt x="70" y="0"/>
                    </a:moveTo>
                    <a:lnTo>
                      <a:pt x="36" y="0"/>
                    </a:lnTo>
                    <a:lnTo>
                      <a:pt x="0" y="2"/>
                    </a:lnTo>
                  </a:path>
                </a:pathLst>
              </a:custGeom>
              <a:grpFill/>
              <a:ln w="3175">
                <a:solidFill>
                  <a:srgbClr val="000000"/>
                </a:solidFill>
                <a:round/>
                <a:headEnd/>
                <a:tailEnd/>
              </a:ln>
            </p:spPr>
            <p:txBody>
              <a:bodyPr/>
              <a:lstStyle/>
              <a:p>
                <a:endParaRPr lang="nb-NO"/>
              </a:p>
            </p:txBody>
          </p:sp>
          <p:sp>
            <p:nvSpPr>
              <p:cNvPr id="58480" name="Freeform 1141"/>
              <p:cNvSpPr>
                <a:spLocks/>
              </p:cNvSpPr>
              <p:nvPr/>
            </p:nvSpPr>
            <p:spPr bwMode="auto">
              <a:xfrm>
                <a:off x="2700" y="2470"/>
                <a:ext cx="63" cy="201"/>
              </a:xfrm>
              <a:custGeom>
                <a:avLst/>
                <a:gdLst>
                  <a:gd name="T0" fmla="*/ 0 w 63"/>
                  <a:gd name="T1" fmla="*/ 201 h 201"/>
                  <a:gd name="T2" fmla="*/ 5 w 63"/>
                  <a:gd name="T3" fmla="*/ 194 h 201"/>
                  <a:gd name="T4" fmla="*/ 11 w 63"/>
                  <a:gd name="T5" fmla="*/ 187 h 201"/>
                  <a:gd name="T6" fmla="*/ 22 w 63"/>
                  <a:gd name="T7" fmla="*/ 166 h 201"/>
                  <a:gd name="T8" fmla="*/ 27 w 63"/>
                  <a:gd name="T9" fmla="*/ 146 h 201"/>
                  <a:gd name="T10" fmla="*/ 33 w 63"/>
                  <a:gd name="T11" fmla="*/ 128 h 201"/>
                  <a:gd name="T12" fmla="*/ 63 w 63"/>
                  <a:gd name="T13" fmla="*/ 0 h 201"/>
                  <a:gd name="T14" fmla="*/ 0 60000 65536"/>
                  <a:gd name="T15" fmla="*/ 0 60000 65536"/>
                  <a:gd name="T16" fmla="*/ 0 60000 65536"/>
                  <a:gd name="T17" fmla="*/ 0 60000 65536"/>
                  <a:gd name="T18" fmla="*/ 0 60000 65536"/>
                  <a:gd name="T19" fmla="*/ 0 60000 65536"/>
                  <a:gd name="T20" fmla="*/ 0 60000 65536"/>
                  <a:gd name="T21" fmla="*/ 0 w 63"/>
                  <a:gd name="T22" fmla="*/ 0 h 201"/>
                  <a:gd name="T23" fmla="*/ 63 w 63"/>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201">
                    <a:moveTo>
                      <a:pt x="0" y="201"/>
                    </a:moveTo>
                    <a:lnTo>
                      <a:pt x="5" y="194"/>
                    </a:lnTo>
                    <a:lnTo>
                      <a:pt x="11" y="187"/>
                    </a:lnTo>
                    <a:lnTo>
                      <a:pt x="22" y="166"/>
                    </a:lnTo>
                    <a:lnTo>
                      <a:pt x="27" y="146"/>
                    </a:lnTo>
                    <a:lnTo>
                      <a:pt x="33" y="128"/>
                    </a:lnTo>
                    <a:lnTo>
                      <a:pt x="63" y="0"/>
                    </a:lnTo>
                  </a:path>
                </a:pathLst>
              </a:custGeom>
              <a:grpFill/>
              <a:ln w="3175">
                <a:solidFill>
                  <a:srgbClr val="000000"/>
                </a:solidFill>
                <a:round/>
                <a:headEnd/>
                <a:tailEnd/>
              </a:ln>
            </p:spPr>
            <p:txBody>
              <a:bodyPr/>
              <a:lstStyle/>
              <a:p>
                <a:endParaRPr lang="nb-NO"/>
              </a:p>
            </p:txBody>
          </p:sp>
          <p:sp>
            <p:nvSpPr>
              <p:cNvPr id="58481" name="Freeform 1142"/>
              <p:cNvSpPr>
                <a:spLocks/>
              </p:cNvSpPr>
              <p:nvPr/>
            </p:nvSpPr>
            <p:spPr bwMode="auto">
              <a:xfrm>
                <a:off x="2581" y="2511"/>
                <a:ext cx="76" cy="237"/>
              </a:xfrm>
              <a:custGeom>
                <a:avLst/>
                <a:gdLst>
                  <a:gd name="T0" fmla="*/ 0 w 76"/>
                  <a:gd name="T1" fmla="*/ 237 h 237"/>
                  <a:gd name="T2" fmla="*/ 14 w 76"/>
                  <a:gd name="T3" fmla="*/ 210 h 237"/>
                  <a:gd name="T4" fmla="*/ 29 w 76"/>
                  <a:gd name="T5" fmla="*/ 184 h 237"/>
                  <a:gd name="T6" fmla="*/ 47 w 76"/>
                  <a:gd name="T7" fmla="*/ 123 h 237"/>
                  <a:gd name="T8" fmla="*/ 61 w 76"/>
                  <a:gd name="T9" fmla="*/ 60 h 237"/>
                  <a:gd name="T10" fmla="*/ 76 w 76"/>
                  <a:gd name="T11" fmla="*/ 0 h 237"/>
                  <a:gd name="T12" fmla="*/ 0 60000 65536"/>
                  <a:gd name="T13" fmla="*/ 0 60000 65536"/>
                  <a:gd name="T14" fmla="*/ 0 60000 65536"/>
                  <a:gd name="T15" fmla="*/ 0 60000 65536"/>
                  <a:gd name="T16" fmla="*/ 0 60000 65536"/>
                  <a:gd name="T17" fmla="*/ 0 60000 65536"/>
                  <a:gd name="T18" fmla="*/ 0 w 76"/>
                  <a:gd name="T19" fmla="*/ 0 h 237"/>
                  <a:gd name="T20" fmla="*/ 76 w 76"/>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76" h="237">
                    <a:moveTo>
                      <a:pt x="0" y="237"/>
                    </a:moveTo>
                    <a:lnTo>
                      <a:pt x="14" y="210"/>
                    </a:lnTo>
                    <a:lnTo>
                      <a:pt x="29" y="184"/>
                    </a:lnTo>
                    <a:lnTo>
                      <a:pt x="47" y="123"/>
                    </a:lnTo>
                    <a:lnTo>
                      <a:pt x="61" y="60"/>
                    </a:lnTo>
                    <a:lnTo>
                      <a:pt x="76" y="0"/>
                    </a:lnTo>
                  </a:path>
                </a:pathLst>
              </a:custGeom>
              <a:grpFill/>
              <a:ln w="3175">
                <a:solidFill>
                  <a:srgbClr val="000000"/>
                </a:solidFill>
                <a:round/>
                <a:headEnd/>
                <a:tailEnd/>
              </a:ln>
            </p:spPr>
            <p:txBody>
              <a:bodyPr/>
              <a:lstStyle/>
              <a:p>
                <a:endParaRPr lang="nb-NO"/>
              </a:p>
            </p:txBody>
          </p:sp>
          <p:sp>
            <p:nvSpPr>
              <p:cNvPr id="58482" name="Freeform 1143"/>
              <p:cNvSpPr>
                <a:spLocks/>
              </p:cNvSpPr>
              <p:nvPr/>
            </p:nvSpPr>
            <p:spPr bwMode="auto">
              <a:xfrm>
                <a:off x="2492" y="2548"/>
                <a:ext cx="74" cy="237"/>
              </a:xfrm>
              <a:custGeom>
                <a:avLst/>
                <a:gdLst>
                  <a:gd name="T0" fmla="*/ 0 w 74"/>
                  <a:gd name="T1" fmla="*/ 237 h 237"/>
                  <a:gd name="T2" fmla="*/ 9 w 74"/>
                  <a:gd name="T3" fmla="*/ 225 h 237"/>
                  <a:gd name="T4" fmla="*/ 18 w 74"/>
                  <a:gd name="T5" fmla="*/ 209 h 237"/>
                  <a:gd name="T6" fmla="*/ 33 w 74"/>
                  <a:gd name="T7" fmla="*/ 173 h 237"/>
                  <a:gd name="T8" fmla="*/ 44 w 74"/>
                  <a:gd name="T9" fmla="*/ 134 h 237"/>
                  <a:gd name="T10" fmla="*/ 51 w 74"/>
                  <a:gd name="T11" fmla="*/ 100 h 237"/>
                  <a:gd name="T12" fmla="*/ 74 w 74"/>
                  <a:gd name="T13" fmla="*/ 0 h 237"/>
                  <a:gd name="T14" fmla="*/ 0 60000 65536"/>
                  <a:gd name="T15" fmla="*/ 0 60000 65536"/>
                  <a:gd name="T16" fmla="*/ 0 60000 65536"/>
                  <a:gd name="T17" fmla="*/ 0 60000 65536"/>
                  <a:gd name="T18" fmla="*/ 0 60000 65536"/>
                  <a:gd name="T19" fmla="*/ 0 60000 65536"/>
                  <a:gd name="T20" fmla="*/ 0 60000 65536"/>
                  <a:gd name="T21" fmla="*/ 0 w 74"/>
                  <a:gd name="T22" fmla="*/ 0 h 237"/>
                  <a:gd name="T23" fmla="*/ 74 w 74"/>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7">
                    <a:moveTo>
                      <a:pt x="0" y="237"/>
                    </a:moveTo>
                    <a:lnTo>
                      <a:pt x="9" y="225"/>
                    </a:lnTo>
                    <a:lnTo>
                      <a:pt x="18" y="209"/>
                    </a:lnTo>
                    <a:lnTo>
                      <a:pt x="33" y="173"/>
                    </a:lnTo>
                    <a:lnTo>
                      <a:pt x="44" y="134"/>
                    </a:lnTo>
                    <a:lnTo>
                      <a:pt x="51" y="100"/>
                    </a:lnTo>
                    <a:lnTo>
                      <a:pt x="74" y="0"/>
                    </a:lnTo>
                  </a:path>
                </a:pathLst>
              </a:custGeom>
              <a:grpFill/>
              <a:ln w="3175">
                <a:solidFill>
                  <a:srgbClr val="000000"/>
                </a:solidFill>
                <a:round/>
                <a:headEnd/>
                <a:tailEnd/>
              </a:ln>
            </p:spPr>
            <p:txBody>
              <a:bodyPr/>
              <a:lstStyle/>
              <a:p>
                <a:endParaRPr lang="nb-NO"/>
              </a:p>
            </p:txBody>
          </p:sp>
          <p:sp>
            <p:nvSpPr>
              <p:cNvPr id="58483" name="Freeform 1144"/>
              <p:cNvSpPr>
                <a:spLocks/>
              </p:cNvSpPr>
              <p:nvPr/>
            </p:nvSpPr>
            <p:spPr bwMode="auto">
              <a:xfrm>
                <a:off x="2407" y="2639"/>
                <a:ext cx="58" cy="184"/>
              </a:xfrm>
              <a:custGeom>
                <a:avLst/>
                <a:gdLst>
                  <a:gd name="T0" fmla="*/ 0 w 58"/>
                  <a:gd name="T1" fmla="*/ 184 h 184"/>
                  <a:gd name="T2" fmla="*/ 13 w 58"/>
                  <a:gd name="T3" fmla="*/ 166 h 184"/>
                  <a:gd name="T4" fmla="*/ 24 w 58"/>
                  <a:gd name="T5" fmla="*/ 146 h 184"/>
                  <a:gd name="T6" fmla="*/ 38 w 58"/>
                  <a:gd name="T7" fmla="*/ 97 h 184"/>
                  <a:gd name="T8" fmla="*/ 49 w 58"/>
                  <a:gd name="T9" fmla="*/ 47 h 184"/>
                  <a:gd name="T10" fmla="*/ 53 w 58"/>
                  <a:gd name="T11" fmla="*/ 22 h 184"/>
                  <a:gd name="T12" fmla="*/ 58 w 58"/>
                  <a:gd name="T13" fmla="*/ 0 h 184"/>
                  <a:gd name="T14" fmla="*/ 0 60000 65536"/>
                  <a:gd name="T15" fmla="*/ 0 60000 65536"/>
                  <a:gd name="T16" fmla="*/ 0 60000 65536"/>
                  <a:gd name="T17" fmla="*/ 0 60000 65536"/>
                  <a:gd name="T18" fmla="*/ 0 60000 65536"/>
                  <a:gd name="T19" fmla="*/ 0 60000 65536"/>
                  <a:gd name="T20" fmla="*/ 0 60000 65536"/>
                  <a:gd name="T21" fmla="*/ 0 w 58"/>
                  <a:gd name="T22" fmla="*/ 0 h 184"/>
                  <a:gd name="T23" fmla="*/ 58 w 58"/>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84">
                    <a:moveTo>
                      <a:pt x="0" y="184"/>
                    </a:moveTo>
                    <a:lnTo>
                      <a:pt x="13" y="166"/>
                    </a:lnTo>
                    <a:lnTo>
                      <a:pt x="24" y="146"/>
                    </a:lnTo>
                    <a:lnTo>
                      <a:pt x="38" y="97"/>
                    </a:lnTo>
                    <a:lnTo>
                      <a:pt x="49" y="47"/>
                    </a:lnTo>
                    <a:lnTo>
                      <a:pt x="53" y="22"/>
                    </a:lnTo>
                    <a:lnTo>
                      <a:pt x="58" y="0"/>
                    </a:lnTo>
                  </a:path>
                </a:pathLst>
              </a:custGeom>
              <a:grpFill/>
              <a:ln w="3175">
                <a:solidFill>
                  <a:srgbClr val="000000"/>
                </a:solidFill>
                <a:round/>
                <a:headEnd/>
                <a:tailEnd/>
              </a:ln>
            </p:spPr>
            <p:txBody>
              <a:bodyPr/>
              <a:lstStyle/>
              <a:p>
                <a:endParaRPr lang="nb-NO"/>
              </a:p>
            </p:txBody>
          </p:sp>
          <p:sp>
            <p:nvSpPr>
              <p:cNvPr id="58484" name="Freeform 1145"/>
              <p:cNvSpPr>
                <a:spLocks/>
              </p:cNvSpPr>
              <p:nvPr/>
            </p:nvSpPr>
            <p:spPr bwMode="auto">
              <a:xfrm>
                <a:off x="2789" y="2463"/>
                <a:ext cx="45" cy="146"/>
              </a:xfrm>
              <a:custGeom>
                <a:avLst/>
                <a:gdLst>
                  <a:gd name="T0" fmla="*/ 0 w 45"/>
                  <a:gd name="T1" fmla="*/ 146 h 146"/>
                  <a:gd name="T2" fmla="*/ 10 w 45"/>
                  <a:gd name="T3" fmla="*/ 130 h 146"/>
                  <a:gd name="T4" fmla="*/ 18 w 45"/>
                  <a:gd name="T5" fmla="*/ 114 h 146"/>
                  <a:gd name="T6" fmla="*/ 30 w 45"/>
                  <a:gd name="T7" fmla="*/ 75 h 146"/>
                  <a:gd name="T8" fmla="*/ 37 w 45"/>
                  <a:gd name="T9" fmla="*/ 35 h 146"/>
                  <a:gd name="T10" fmla="*/ 45 w 45"/>
                  <a:gd name="T11" fmla="*/ 0 h 146"/>
                  <a:gd name="T12" fmla="*/ 0 60000 65536"/>
                  <a:gd name="T13" fmla="*/ 0 60000 65536"/>
                  <a:gd name="T14" fmla="*/ 0 60000 65536"/>
                  <a:gd name="T15" fmla="*/ 0 60000 65536"/>
                  <a:gd name="T16" fmla="*/ 0 60000 65536"/>
                  <a:gd name="T17" fmla="*/ 0 60000 65536"/>
                  <a:gd name="T18" fmla="*/ 0 w 45"/>
                  <a:gd name="T19" fmla="*/ 0 h 146"/>
                  <a:gd name="T20" fmla="*/ 45 w 45"/>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45" h="146">
                    <a:moveTo>
                      <a:pt x="0" y="146"/>
                    </a:moveTo>
                    <a:lnTo>
                      <a:pt x="10" y="130"/>
                    </a:lnTo>
                    <a:lnTo>
                      <a:pt x="18" y="114"/>
                    </a:lnTo>
                    <a:lnTo>
                      <a:pt x="30" y="75"/>
                    </a:lnTo>
                    <a:lnTo>
                      <a:pt x="37" y="35"/>
                    </a:lnTo>
                    <a:lnTo>
                      <a:pt x="45" y="0"/>
                    </a:lnTo>
                  </a:path>
                </a:pathLst>
              </a:custGeom>
              <a:grpFill/>
              <a:ln w="3175">
                <a:solidFill>
                  <a:srgbClr val="000000"/>
                </a:solidFill>
                <a:round/>
                <a:headEnd/>
                <a:tailEnd/>
              </a:ln>
            </p:spPr>
            <p:txBody>
              <a:bodyPr/>
              <a:lstStyle/>
              <a:p>
                <a:endParaRPr lang="nb-NO"/>
              </a:p>
            </p:txBody>
          </p:sp>
          <p:sp>
            <p:nvSpPr>
              <p:cNvPr id="58485" name="Freeform 1146"/>
              <p:cNvSpPr>
                <a:spLocks/>
              </p:cNvSpPr>
              <p:nvPr/>
            </p:nvSpPr>
            <p:spPr bwMode="auto">
              <a:xfrm>
                <a:off x="2881" y="2432"/>
                <a:ext cx="32" cy="102"/>
              </a:xfrm>
              <a:custGeom>
                <a:avLst/>
                <a:gdLst>
                  <a:gd name="T0" fmla="*/ 0 w 32"/>
                  <a:gd name="T1" fmla="*/ 102 h 102"/>
                  <a:gd name="T2" fmla="*/ 7 w 32"/>
                  <a:gd name="T3" fmla="*/ 91 h 102"/>
                  <a:gd name="T4" fmla="*/ 12 w 32"/>
                  <a:gd name="T5" fmla="*/ 81 h 102"/>
                  <a:gd name="T6" fmla="*/ 20 w 32"/>
                  <a:gd name="T7" fmla="*/ 54 h 102"/>
                  <a:gd name="T8" fmla="*/ 27 w 32"/>
                  <a:gd name="T9" fmla="*/ 25 h 102"/>
                  <a:gd name="T10" fmla="*/ 32 w 32"/>
                  <a:gd name="T11" fmla="*/ 0 h 102"/>
                  <a:gd name="T12" fmla="*/ 0 60000 65536"/>
                  <a:gd name="T13" fmla="*/ 0 60000 65536"/>
                  <a:gd name="T14" fmla="*/ 0 60000 65536"/>
                  <a:gd name="T15" fmla="*/ 0 60000 65536"/>
                  <a:gd name="T16" fmla="*/ 0 60000 65536"/>
                  <a:gd name="T17" fmla="*/ 0 60000 65536"/>
                  <a:gd name="T18" fmla="*/ 0 w 32"/>
                  <a:gd name="T19" fmla="*/ 0 h 102"/>
                  <a:gd name="T20" fmla="*/ 32 w 32"/>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32" h="102">
                    <a:moveTo>
                      <a:pt x="0" y="102"/>
                    </a:moveTo>
                    <a:lnTo>
                      <a:pt x="7" y="91"/>
                    </a:lnTo>
                    <a:lnTo>
                      <a:pt x="12" y="81"/>
                    </a:lnTo>
                    <a:lnTo>
                      <a:pt x="20" y="54"/>
                    </a:lnTo>
                    <a:lnTo>
                      <a:pt x="27" y="25"/>
                    </a:lnTo>
                    <a:lnTo>
                      <a:pt x="32" y="0"/>
                    </a:lnTo>
                  </a:path>
                </a:pathLst>
              </a:custGeom>
              <a:grpFill/>
              <a:ln w="3175">
                <a:solidFill>
                  <a:srgbClr val="000000"/>
                </a:solidFill>
                <a:round/>
                <a:headEnd/>
                <a:tailEnd/>
              </a:ln>
            </p:spPr>
            <p:txBody>
              <a:bodyPr/>
              <a:lstStyle/>
              <a:p>
                <a:endParaRPr lang="nb-NO"/>
              </a:p>
            </p:txBody>
          </p:sp>
          <p:sp>
            <p:nvSpPr>
              <p:cNvPr id="58486" name="Freeform 1147"/>
              <p:cNvSpPr>
                <a:spLocks/>
              </p:cNvSpPr>
              <p:nvPr/>
            </p:nvSpPr>
            <p:spPr bwMode="auto">
              <a:xfrm>
                <a:off x="2937" y="2423"/>
                <a:ext cx="27" cy="84"/>
              </a:xfrm>
              <a:custGeom>
                <a:avLst/>
                <a:gdLst>
                  <a:gd name="T0" fmla="*/ 0 w 27"/>
                  <a:gd name="T1" fmla="*/ 84 h 84"/>
                  <a:gd name="T2" fmla="*/ 11 w 27"/>
                  <a:gd name="T3" fmla="*/ 65 h 84"/>
                  <a:gd name="T4" fmla="*/ 16 w 27"/>
                  <a:gd name="T5" fmla="*/ 43 h 84"/>
                  <a:gd name="T6" fmla="*/ 27 w 27"/>
                  <a:gd name="T7" fmla="*/ 0 h 84"/>
                  <a:gd name="T8" fmla="*/ 0 60000 65536"/>
                  <a:gd name="T9" fmla="*/ 0 60000 65536"/>
                  <a:gd name="T10" fmla="*/ 0 60000 65536"/>
                  <a:gd name="T11" fmla="*/ 0 60000 65536"/>
                  <a:gd name="T12" fmla="*/ 0 w 27"/>
                  <a:gd name="T13" fmla="*/ 0 h 84"/>
                  <a:gd name="T14" fmla="*/ 27 w 27"/>
                  <a:gd name="T15" fmla="*/ 84 h 84"/>
                </a:gdLst>
                <a:ahLst/>
                <a:cxnLst>
                  <a:cxn ang="T8">
                    <a:pos x="T0" y="T1"/>
                  </a:cxn>
                  <a:cxn ang="T9">
                    <a:pos x="T2" y="T3"/>
                  </a:cxn>
                  <a:cxn ang="T10">
                    <a:pos x="T4" y="T5"/>
                  </a:cxn>
                  <a:cxn ang="T11">
                    <a:pos x="T6" y="T7"/>
                  </a:cxn>
                </a:cxnLst>
                <a:rect l="T12" t="T13" r="T14" b="T15"/>
                <a:pathLst>
                  <a:path w="27" h="84">
                    <a:moveTo>
                      <a:pt x="0" y="84"/>
                    </a:moveTo>
                    <a:lnTo>
                      <a:pt x="11" y="65"/>
                    </a:lnTo>
                    <a:lnTo>
                      <a:pt x="16" y="43"/>
                    </a:lnTo>
                    <a:lnTo>
                      <a:pt x="27" y="0"/>
                    </a:lnTo>
                  </a:path>
                </a:pathLst>
              </a:custGeom>
              <a:grpFill/>
              <a:ln w="3175">
                <a:solidFill>
                  <a:srgbClr val="000000"/>
                </a:solidFill>
                <a:round/>
                <a:headEnd/>
                <a:tailEnd/>
              </a:ln>
            </p:spPr>
            <p:txBody>
              <a:bodyPr/>
              <a:lstStyle/>
              <a:p>
                <a:endParaRPr lang="nb-NO"/>
              </a:p>
            </p:txBody>
          </p:sp>
          <p:sp>
            <p:nvSpPr>
              <p:cNvPr id="58487" name="Freeform 1148"/>
              <p:cNvSpPr>
                <a:spLocks/>
              </p:cNvSpPr>
              <p:nvPr/>
            </p:nvSpPr>
            <p:spPr bwMode="auto">
              <a:xfrm>
                <a:off x="2985" y="2416"/>
                <a:ext cx="15" cy="47"/>
              </a:xfrm>
              <a:custGeom>
                <a:avLst/>
                <a:gdLst>
                  <a:gd name="T0" fmla="*/ 0 w 15"/>
                  <a:gd name="T1" fmla="*/ 47 h 47"/>
                  <a:gd name="T2" fmla="*/ 6 w 15"/>
                  <a:gd name="T3" fmla="*/ 36 h 47"/>
                  <a:gd name="T4" fmla="*/ 10 w 15"/>
                  <a:gd name="T5" fmla="*/ 25 h 47"/>
                  <a:gd name="T6" fmla="*/ 15 w 15"/>
                  <a:gd name="T7" fmla="*/ 0 h 47"/>
                  <a:gd name="T8" fmla="*/ 0 60000 65536"/>
                  <a:gd name="T9" fmla="*/ 0 60000 65536"/>
                  <a:gd name="T10" fmla="*/ 0 60000 65536"/>
                  <a:gd name="T11" fmla="*/ 0 60000 65536"/>
                  <a:gd name="T12" fmla="*/ 0 w 15"/>
                  <a:gd name="T13" fmla="*/ 0 h 47"/>
                  <a:gd name="T14" fmla="*/ 15 w 15"/>
                  <a:gd name="T15" fmla="*/ 47 h 47"/>
                </a:gdLst>
                <a:ahLst/>
                <a:cxnLst>
                  <a:cxn ang="T8">
                    <a:pos x="T0" y="T1"/>
                  </a:cxn>
                  <a:cxn ang="T9">
                    <a:pos x="T2" y="T3"/>
                  </a:cxn>
                  <a:cxn ang="T10">
                    <a:pos x="T4" y="T5"/>
                  </a:cxn>
                  <a:cxn ang="T11">
                    <a:pos x="T6" y="T7"/>
                  </a:cxn>
                </a:cxnLst>
                <a:rect l="T12" t="T13" r="T14" b="T15"/>
                <a:pathLst>
                  <a:path w="15" h="47">
                    <a:moveTo>
                      <a:pt x="0" y="47"/>
                    </a:moveTo>
                    <a:lnTo>
                      <a:pt x="6" y="36"/>
                    </a:lnTo>
                    <a:lnTo>
                      <a:pt x="10" y="25"/>
                    </a:lnTo>
                    <a:lnTo>
                      <a:pt x="15" y="0"/>
                    </a:lnTo>
                  </a:path>
                </a:pathLst>
              </a:custGeom>
              <a:grpFill/>
              <a:ln w="3175">
                <a:solidFill>
                  <a:srgbClr val="000000"/>
                </a:solidFill>
                <a:round/>
                <a:headEnd/>
                <a:tailEnd/>
              </a:ln>
            </p:spPr>
            <p:txBody>
              <a:bodyPr/>
              <a:lstStyle/>
              <a:p>
                <a:endParaRPr lang="nb-NO"/>
              </a:p>
            </p:txBody>
          </p:sp>
          <p:sp>
            <p:nvSpPr>
              <p:cNvPr id="58488" name="Freeform 1149"/>
              <p:cNvSpPr>
                <a:spLocks/>
              </p:cNvSpPr>
              <p:nvPr/>
            </p:nvSpPr>
            <p:spPr bwMode="auto">
              <a:xfrm>
                <a:off x="3031" y="2390"/>
                <a:ext cx="16" cy="46"/>
              </a:xfrm>
              <a:custGeom>
                <a:avLst/>
                <a:gdLst>
                  <a:gd name="T0" fmla="*/ 0 w 16"/>
                  <a:gd name="T1" fmla="*/ 46 h 46"/>
                  <a:gd name="T2" fmla="*/ 5 w 16"/>
                  <a:gd name="T3" fmla="*/ 35 h 46"/>
                  <a:gd name="T4" fmla="*/ 9 w 16"/>
                  <a:gd name="T5" fmla="*/ 23 h 46"/>
                  <a:gd name="T6" fmla="*/ 16 w 16"/>
                  <a:gd name="T7" fmla="*/ 0 h 46"/>
                  <a:gd name="T8" fmla="*/ 0 60000 65536"/>
                  <a:gd name="T9" fmla="*/ 0 60000 65536"/>
                  <a:gd name="T10" fmla="*/ 0 60000 65536"/>
                  <a:gd name="T11" fmla="*/ 0 60000 65536"/>
                  <a:gd name="T12" fmla="*/ 0 w 16"/>
                  <a:gd name="T13" fmla="*/ 0 h 46"/>
                  <a:gd name="T14" fmla="*/ 16 w 16"/>
                  <a:gd name="T15" fmla="*/ 46 h 46"/>
                </a:gdLst>
                <a:ahLst/>
                <a:cxnLst>
                  <a:cxn ang="T8">
                    <a:pos x="T0" y="T1"/>
                  </a:cxn>
                  <a:cxn ang="T9">
                    <a:pos x="T2" y="T3"/>
                  </a:cxn>
                  <a:cxn ang="T10">
                    <a:pos x="T4" y="T5"/>
                  </a:cxn>
                  <a:cxn ang="T11">
                    <a:pos x="T6" y="T7"/>
                  </a:cxn>
                </a:cxnLst>
                <a:rect l="T12" t="T13" r="T14" b="T15"/>
                <a:pathLst>
                  <a:path w="16" h="46">
                    <a:moveTo>
                      <a:pt x="0" y="46"/>
                    </a:moveTo>
                    <a:lnTo>
                      <a:pt x="5" y="35"/>
                    </a:lnTo>
                    <a:lnTo>
                      <a:pt x="9" y="23"/>
                    </a:lnTo>
                    <a:lnTo>
                      <a:pt x="16" y="0"/>
                    </a:lnTo>
                  </a:path>
                </a:pathLst>
              </a:custGeom>
              <a:grpFill/>
              <a:ln w="3175">
                <a:solidFill>
                  <a:srgbClr val="000000"/>
                </a:solidFill>
                <a:round/>
                <a:headEnd/>
                <a:tailEnd/>
              </a:ln>
            </p:spPr>
            <p:txBody>
              <a:bodyPr/>
              <a:lstStyle/>
              <a:p>
                <a:endParaRPr lang="nb-NO"/>
              </a:p>
            </p:txBody>
          </p:sp>
        </p:grpSp>
        <p:grpSp>
          <p:nvGrpSpPr>
            <p:cNvPr id="58446" name="Group 1150"/>
            <p:cNvGrpSpPr>
              <a:grpSpLocks/>
            </p:cNvGrpSpPr>
            <p:nvPr/>
          </p:nvGrpSpPr>
          <p:grpSpPr bwMode="auto">
            <a:xfrm rot="-3919609">
              <a:off x="2276" y="456"/>
              <a:ext cx="783" cy="1019"/>
              <a:chOff x="2324" y="2334"/>
              <a:chExt cx="916" cy="605"/>
            </a:xfrm>
            <a:grpFill/>
          </p:grpSpPr>
          <p:sp>
            <p:nvSpPr>
              <p:cNvPr id="58447" name="Freeform 1151"/>
              <p:cNvSpPr>
                <a:spLocks/>
              </p:cNvSpPr>
              <p:nvPr/>
            </p:nvSpPr>
            <p:spPr bwMode="auto">
              <a:xfrm>
                <a:off x="2324" y="2334"/>
                <a:ext cx="916" cy="605"/>
              </a:xfrm>
              <a:custGeom>
                <a:avLst/>
                <a:gdLst>
                  <a:gd name="T0" fmla="*/ 0 w 916"/>
                  <a:gd name="T1" fmla="*/ 517 h 605"/>
                  <a:gd name="T2" fmla="*/ 4 w 916"/>
                  <a:gd name="T3" fmla="*/ 473 h 605"/>
                  <a:gd name="T4" fmla="*/ 13 w 916"/>
                  <a:gd name="T5" fmla="*/ 437 h 605"/>
                  <a:gd name="T6" fmla="*/ 26 w 916"/>
                  <a:gd name="T7" fmla="*/ 403 h 605"/>
                  <a:gd name="T8" fmla="*/ 42 w 916"/>
                  <a:gd name="T9" fmla="*/ 371 h 605"/>
                  <a:gd name="T10" fmla="*/ 60 w 916"/>
                  <a:gd name="T11" fmla="*/ 341 h 605"/>
                  <a:gd name="T12" fmla="*/ 82 w 916"/>
                  <a:gd name="T13" fmla="*/ 312 h 605"/>
                  <a:gd name="T14" fmla="*/ 105 w 916"/>
                  <a:gd name="T15" fmla="*/ 287 h 605"/>
                  <a:gd name="T16" fmla="*/ 130 w 916"/>
                  <a:gd name="T17" fmla="*/ 262 h 605"/>
                  <a:gd name="T18" fmla="*/ 159 w 916"/>
                  <a:gd name="T19" fmla="*/ 239 h 605"/>
                  <a:gd name="T20" fmla="*/ 219 w 916"/>
                  <a:gd name="T21" fmla="*/ 200 h 605"/>
                  <a:gd name="T22" fmla="*/ 284 w 916"/>
                  <a:gd name="T23" fmla="*/ 166 h 605"/>
                  <a:gd name="T24" fmla="*/ 351 w 916"/>
                  <a:gd name="T25" fmla="*/ 139 h 605"/>
                  <a:gd name="T26" fmla="*/ 419 w 916"/>
                  <a:gd name="T27" fmla="*/ 118 h 605"/>
                  <a:gd name="T28" fmla="*/ 658 w 916"/>
                  <a:gd name="T29" fmla="*/ 61 h 605"/>
                  <a:gd name="T30" fmla="*/ 777 w 916"/>
                  <a:gd name="T31" fmla="*/ 32 h 605"/>
                  <a:gd name="T32" fmla="*/ 896 w 916"/>
                  <a:gd name="T33" fmla="*/ 6 h 605"/>
                  <a:gd name="T34" fmla="*/ 916 w 916"/>
                  <a:gd name="T35" fmla="*/ 0 h 605"/>
                  <a:gd name="T36" fmla="*/ 887 w 916"/>
                  <a:gd name="T37" fmla="*/ 27 h 605"/>
                  <a:gd name="T38" fmla="*/ 820 w 916"/>
                  <a:gd name="T39" fmla="*/ 145 h 605"/>
                  <a:gd name="T40" fmla="*/ 754 w 916"/>
                  <a:gd name="T41" fmla="*/ 261 h 605"/>
                  <a:gd name="T42" fmla="*/ 717 w 916"/>
                  <a:gd name="T43" fmla="*/ 316 h 605"/>
                  <a:gd name="T44" fmla="*/ 678 w 916"/>
                  <a:gd name="T45" fmla="*/ 369 h 605"/>
                  <a:gd name="T46" fmla="*/ 634 w 916"/>
                  <a:gd name="T47" fmla="*/ 419 h 605"/>
                  <a:gd name="T48" fmla="*/ 586 w 916"/>
                  <a:gd name="T49" fmla="*/ 469 h 605"/>
                  <a:gd name="T50" fmla="*/ 537 w 916"/>
                  <a:gd name="T51" fmla="*/ 503 h 605"/>
                  <a:gd name="T52" fmla="*/ 483 w 916"/>
                  <a:gd name="T53" fmla="*/ 534 h 605"/>
                  <a:gd name="T54" fmla="*/ 421 w 916"/>
                  <a:gd name="T55" fmla="*/ 560 h 605"/>
                  <a:gd name="T56" fmla="*/ 354 w 916"/>
                  <a:gd name="T57" fmla="*/ 582 h 605"/>
                  <a:gd name="T58" fmla="*/ 277 w 916"/>
                  <a:gd name="T59" fmla="*/ 596 h 605"/>
                  <a:gd name="T60" fmla="*/ 192 w 916"/>
                  <a:gd name="T61" fmla="*/ 605 h 605"/>
                  <a:gd name="T62" fmla="*/ 96 w 916"/>
                  <a:gd name="T63" fmla="*/ 605 h 605"/>
                  <a:gd name="T64" fmla="*/ 65 w 916"/>
                  <a:gd name="T65" fmla="*/ 591 h 605"/>
                  <a:gd name="T66" fmla="*/ 35 w 916"/>
                  <a:gd name="T67" fmla="*/ 573 h 605"/>
                  <a:gd name="T68" fmla="*/ 20 w 916"/>
                  <a:gd name="T69" fmla="*/ 562 h 605"/>
                  <a:gd name="T70" fmla="*/ 11 w 916"/>
                  <a:gd name="T71" fmla="*/ 550 h 605"/>
                  <a:gd name="T72" fmla="*/ 4 w 916"/>
                  <a:gd name="T73" fmla="*/ 535 h 605"/>
                  <a:gd name="T74" fmla="*/ 0 w 916"/>
                  <a:gd name="T75" fmla="*/ 517 h 6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6"/>
                  <a:gd name="T115" fmla="*/ 0 h 605"/>
                  <a:gd name="T116" fmla="*/ 916 w 916"/>
                  <a:gd name="T117" fmla="*/ 605 h 6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6" h="605">
                    <a:moveTo>
                      <a:pt x="0" y="517"/>
                    </a:moveTo>
                    <a:lnTo>
                      <a:pt x="4" y="473"/>
                    </a:lnTo>
                    <a:lnTo>
                      <a:pt x="13" y="437"/>
                    </a:lnTo>
                    <a:lnTo>
                      <a:pt x="26" y="403"/>
                    </a:lnTo>
                    <a:lnTo>
                      <a:pt x="42" y="371"/>
                    </a:lnTo>
                    <a:lnTo>
                      <a:pt x="60" y="341"/>
                    </a:lnTo>
                    <a:lnTo>
                      <a:pt x="82" y="312"/>
                    </a:lnTo>
                    <a:lnTo>
                      <a:pt x="105" y="287"/>
                    </a:lnTo>
                    <a:lnTo>
                      <a:pt x="130" y="262"/>
                    </a:lnTo>
                    <a:lnTo>
                      <a:pt x="159" y="239"/>
                    </a:lnTo>
                    <a:lnTo>
                      <a:pt x="219" y="200"/>
                    </a:lnTo>
                    <a:lnTo>
                      <a:pt x="284" y="166"/>
                    </a:lnTo>
                    <a:lnTo>
                      <a:pt x="351" y="139"/>
                    </a:lnTo>
                    <a:lnTo>
                      <a:pt x="419" y="118"/>
                    </a:lnTo>
                    <a:lnTo>
                      <a:pt x="658" y="61"/>
                    </a:lnTo>
                    <a:lnTo>
                      <a:pt x="777" y="32"/>
                    </a:lnTo>
                    <a:lnTo>
                      <a:pt x="896" y="6"/>
                    </a:lnTo>
                    <a:lnTo>
                      <a:pt x="916" y="0"/>
                    </a:lnTo>
                    <a:lnTo>
                      <a:pt x="887" y="27"/>
                    </a:lnTo>
                    <a:lnTo>
                      <a:pt x="820" y="145"/>
                    </a:lnTo>
                    <a:lnTo>
                      <a:pt x="754" y="261"/>
                    </a:lnTo>
                    <a:lnTo>
                      <a:pt x="717" y="316"/>
                    </a:lnTo>
                    <a:lnTo>
                      <a:pt x="678" y="369"/>
                    </a:lnTo>
                    <a:lnTo>
                      <a:pt x="634" y="419"/>
                    </a:lnTo>
                    <a:lnTo>
                      <a:pt x="586" y="469"/>
                    </a:lnTo>
                    <a:lnTo>
                      <a:pt x="537" y="503"/>
                    </a:lnTo>
                    <a:lnTo>
                      <a:pt x="483" y="534"/>
                    </a:lnTo>
                    <a:lnTo>
                      <a:pt x="421" y="560"/>
                    </a:lnTo>
                    <a:lnTo>
                      <a:pt x="354" y="582"/>
                    </a:lnTo>
                    <a:lnTo>
                      <a:pt x="277" y="596"/>
                    </a:lnTo>
                    <a:lnTo>
                      <a:pt x="192" y="605"/>
                    </a:lnTo>
                    <a:lnTo>
                      <a:pt x="96" y="605"/>
                    </a:lnTo>
                    <a:lnTo>
                      <a:pt x="65" y="591"/>
                    </a:lnTo>
                    <a:lnTo>
                      <a:pt x="35" y="573"/>
                    </a:lnTo>
                    <a:lnTo>
                      <a:pt x="20" y="562"/>
                    </a:lnTo>
                    <a:lnTo>
                      <a:pt x="11" y="550"/>
                    </a:lnTo>
                    <a:lnTo>
                      <a:pt x="4" y="535"/>
                    </a:lnTo>
                    <a:lnTo>
                      <a:pt x="0" y="517"/>
                    </a:lnTo>
                    <a:close/>
                  </a:path>
                </a:pathLst>
              </a:custGeom>
              <a:grpFill/>
              <a:ln w="3175">
                <a:solidFill>
                  <a:srgbClr val="000000"/>
                </a:solidFill>
                <a:round/>
                <a:headEnd/>
                <a:tailEnd/>
              </a:ln>
            </p:spPr>
            <p:txBody>
              <a:bodyPr/>
              <a:lstStyle/>
              <a:p>
                <a:endParaRPr lang="nb-NO"/>
              </a:p>
            </p:txBody>
          </p:sp>
          <p:sp>
            <p:nvSpPr>
              <p:cNvPr id="58448" name="Freeform 1152"/>
              <p:cNvSpPr>
                <a:spLocks/>
              </p:cNvSpPr>
              <p:nvPr/>
            </p:nvSpPr>
            <p:spPr bwMode="auto">
              <a:xfrm>
                <a:off x="2362" y="2341"/>
                <a:ext cx="864" cy="532"/>
              </a:xfrm>
              <a:custGeom>
                <a:avLst/>
                <a:gdLst>
                  <a:gd name="T0" fmla="*/ 864 w 864"/>
                  <a:gd name="T1" fmla="*/ 0 h 532"/>
                  <a:gd name="T2" fmla="*/ 820 w 864"/>
                  <a:gd name="T3" fmla="*/ 15 h 532"/>
                  <a:gd name="T4" fmla="*/ 779 w 864"/>
                  <a:gd name="T5" fmla="*/ 34 h 532"/>
                  <a:gd name="T6" fmla="*/ 737 w 864"/>
                  <a:gd name="T7" fmla="*/ 57 h 532"/>
                  <a:gd name="T8" fmla="*/ 698 w 864"/>
                  <a:gd name="T9" fmla="*/ 84 h 532"/>
                  <a:gd name="T10" fmla="*/ 620 w 864"/>
                  <a:gd name="T11" fmla="*/ 141 h 532"/>
                  <a:gd name="T12" fmla="*/ 548 w 864"/>
                  <a:gd name="T13" fmla="*/ 200 h 532"/>
                  <a:gd name="T14" fmla="*/ 448 w 864"/>
                  <a:gd name="T15" fmla="*/ 280 h 532"/>
                  <a:gd name="T16" fmla="*/ 398 w 864"/>
                  <a:gd name="T17" fmla="*/ 320 h 532"/>
                  <a:gd name="T18" fmla="*/ 345 w 864"/>
                  <a:gd name="T19" fmla="*/ 357 h 532"/>
                  <a:gd name="T20" fmla="*/ 260 w 864"/>
                  <a:gd name="T21" fmla="*/ 405 h 532"/>
                  <a:gd name="T22" fmla="*/ 174 w 864"/>
                  <a:gd name="T23" fmla="*/ 448 h 532"/>
                  <a:gd name="T24" fmla="*/ 0 w 864"/>
                  <a:gd name="T25" fmla="*/ 532 h 5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532"/>
                  <a:gd name="T41" fmla="*/ 864 w 864"/>
                  <a:gd name="T42" fmla="*/ 532 h 5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532">
                    <a:moveTo>
                      <a:pt x="864" y="0"/>
                    </a:moveTo>
                    <a:lnTo>
                      <a:pt x="820" y="15"/>
                    </a:lnTo>
                    <a:lnTo>
                      <a:pt x="779" y="34"/>
                    </a:lnTo>
                    <a:lnTo>
                      <a:pt x="737" y="57"/>
                    </a:lnTo>
                    <a:lnTo>
                      <a:pt x="698" y="84"/>
                    </a:lnTo>
                    <a:lnTo>
                      <a:pt x="620" y="141"/>
                    </a:lnTo>
                    <a:lnTo>
                      <a:pt x="548" y="200"/>
                    </a:lnTo>
                    <a:lnTo>
                      <a:pt x="448" y="280"/>
                    </a:lnTo>
                    <a:lnTo>
                      <a:pt x="398" y="320"/>
                    </a:lnTo>
                    <a:lnTo>
                      <a:pt x="345" y="357"/>
                    </a:lnTo>
                    <a:lnTo>
                      <a:pt x="260" y="405"/>
                    </a:lnTo>
                    <a:lnTo>
                      <a:pt x="174" y="448"/>
                    </a:lnTo>
                    <a:lnTo>
                      <a:pt x="0" y="532"/>
                    </a:lnTo>
                  </a:path>
                </a:pathLst>
              </a:custGeom>
              <a:grpFill/>
              <a:ln w="3175">
                <a:solidFill>
                  <a:srgbClr val="000000"/>
                </a:solidFill>
                <a:round/>
                <a:headEnd/>
                <a:tailEnd/>
              </a:ln>
            </p:spPr>
            <p:txBody>
              <a:bodyPr/>
              <a:lstStyle/>
              <a:p>
                <a:endParaRPr lang="nb-NO"/>
              </a:p>
            </p:txBody>
          </p:sp>
          <p:sp>
            <p:nvSpPr>
              <p:cNvPr id="58449" name="Freeform 1153"/>
              <p:cNvSpPr>
                <a:spLocks/>
              </p:cNvSpPr>
              <p:nvPr/>
            </p:nvSpPr>
            <p:spPr bwMode="auto">
              <a:xfrm>
                <a:off x="2722" y="2687"/>
                <a:ext cx="236" cy="15"/>
              </a:xfrm>
              <a:custGeom>
                <a:avLst/>
                <a:gdLst>
                  <a:gd name="T0" fmla="*/ 236 w 236"/>
                  <a:gd name="T1" fmla="*/ 6 h 15"/>
                  <a:gd name="T2" fmla="*/ 209 w 236"/>
                  <a:gd name="T3" fmla="*/ 6 h 15"/>
                  <a:gd name="T4" fmla="*/ 180 w 236"/>
                  <a:gd name="T5" fmla="*/ 6 h 15"/>
                  <a:gd name="T6" fmla="*/ 124 w 236"/>
                  <a:gd name="T7" fmla="*/ 0 h 15"/>
                  <a:gd name="T8" fmla="*/ 68 w 236"/>
                  <a:gd name="T9" fmla="*/ 0 h 15"/>
                  <a:gd name="T10" fmla="*/ 41 w 236"/>
                  <a:gd name="T11" fmla="*/ 2 h 15"/>
                  <a:gd name="T12" fmla="*/ 16 w 236"/>
                  <a:gd name="T13" fmla="*/ 9 h 15"/>
                  <a:gd name="T14" fmla="*/ 7 w 236"/>
                  <a:gd name="T15" fmla="*/ 11 h 15"/>
                  <a:gd name="T16" fmla="*/ 0 w 236"/>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15"/>
                  <a:gd name="T29" fmla="*/ 236 w 23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15">
                    <a:moveTo>
                      <a:pt x="236" y="6"/>
                    </a:moveTo>
                    <a:lnTo>
                      <a:pt x="209" y="6"/>
                    </a:lnTo>
                    <a:lnTo>
                      <a:pt x="180" y="6"/>
                    </a:lnTo>
                    <a:lnTo>
                      <a:pt x="124" y="0"/>
                    </a:lnTo>
                    <a:lnTo>
                      <a:pt x="68" y="0"/>
                    </a:lnTo>
                    <a:lnTo>
                      <a:pt x="41" y="2"/>
                    </a:lnTo>
                    <a:lnTo>
                      <a:pt x="16" y="9"/>
                    </a:lnTo>
                    <a:lnTo>
                      <a:pt x="7" y="11"/>
                    </a:lnTo>
                    <a:lnTo>
                      <a:pt x="0" y="15"/>
                    </a:lnTo>
                  </a:path>
                </a:pathLst>
              </a:custGeom>
              <a:grpFill/>
              <a:ln w="3175">
                <a:solidFill>
                  <a:srgbClr val="000000"/>
                </a:solidFill>
                <a:round/>
                <a:headEnd/>
                <a:tailEnd/>
              </a:ln>
            </p:spPr>
            <p:txBody>
              <a:bodyPr/>
              <a:lstStyle/>
              <a:p>
                <a:endParaRPr lang="nb-NO"/>
              </a:p>
            </p:txBody>
          </p:sp>
          <p:sp>
            <p:nvSpPr>
              <p:cNvPr id="58450" name="Freeform 1154"/>
              <p:cNvSpPr>
                <a:spLocks/>
              </p:cNvSpPr>
              <p:nvPr/>
            </p:nvSpPr>
            <p:spPr bwMode="auto">
              <a:xfrm>
                <a:off x="2597" y="2764"/>
                <a:ext cx="282" cy="16"/>
              </a:xfrm>
              <a:custGeom>
                <a:avLst/>
                <a:gdLst>
                  <a:gd name="T0" fmla="*/ 282 w 282"/>
                  <a:gd name="T1" fmla="*/ 4 h 16"/>
                  <a:gd name="T2" fmla="*/ 257 w 282"/>
                  <a:gd name="T3" fmla="*/ 5 h 16"/>
                  <a:gd name="T4" fmla="*/ 231 w 282"/>
                  <a:gd name="T5" fmla="*/ 5 h 16"/>
                  <a:gd name="T6" fmla="*/ 179 w 282"/>
                  <a:gd name="T7" fmla="*/ 4 h 16"/>
                  <a:gd name="T8" fmla="*/ 128 w 282"/>
                  <a:gd name="T9" fmla="*/ 0 h 16"/>
                  <a:gd name="T10" fmla="*/ 76 w 282"/>
                  <a:gd name="T11" fmla="*/ 0 h 16"/>
                  <a:gd name="T12" fmla="*/ 38 w 282"/>
                  <a:gd name="T13" fmla="*/ 5 h 16"/>
                  <a:gd name="T14" fmla="*/ 0 w 28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82"/>
                  <a:gd name="T25" fmla="*/ 0 h 16"/>
                  <a:gd name="T26" fmla="*/ 282 w 28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 h="16">
                    <a:moveTo>
                      <a:pt x="282" y="4"/>
                    </a:moveTo>
                    <a:lnTo>
                      <a:pt x="257" y="5"/>
                    </a:lnTo>
                    <a:lnTo>
                      <a:pt x="231" y="5"/>
                    </a:lnTo>
                    <a:lnTo>
                      <a:pt x="179" y="4"/>
                    </a:lnTo>
                    <a:lnTo>
                      <a:pt x="128" y="0"/>
                    </a:lnTo>
                    <a:lnTo>
                      <a:pt x="76" y="0"/>
                    </a:lnTo>
                    <a:lnTo>
                      <a:pt x="38" y="5"/>
                    </a:lnTo>
                    <a:lnTo>
                      <a:pt x="0" y="16"/>
                    </a:lnTo>
                  </a:path>
                </a:pathLst>
              </a:custGeom>
              <a:grpFill/>
              <a:ln w="3175">
                <a:solidFill>
                  <a:srgbClr val="000000"/>
                </a:solidFill>
                <a:round/>
                <a:headEnd/>
                <a:tailEnd/>
              </a:ln>
            </p:spPr>
            <p:txBody>
              <a:bodyPr/>
              <a:lstStyle/>
              <a:p>
                <a:endParaRPr lang="nb-NO"/>
              </a:p>
            </p:txBody>
          </p:sp>
          <p:sp>
            <p:nvSpPr>
              <p:cNvPr id="58451" name="Freeform 1155"/>
              <p:cNvSpPr>
                <a:spLocks/>
              </p:cNvSpPr>
              <p:nvPr/>
            </p:nvSpPr>
            <p:spPr bwMode="auto">
              <a:xfrm>
                <a:off x="2512" y="2814"/>
                <a:ext cx="307" cy="20"/>
              </a:xfrm>
              <a:custGeom>
                <a:avLst/>
                <a:gdLst>
                  <a:gd name="T0" fmla="*/ 307 w 307"/>
                  <a:gd name="T1" fmla="*/ 20 h 20"/>
                  <a:gd name="T2" fmla="*/ 269 w 307"/>
                  <a:gd name="T3" fmla="*/ 18 h 20"/>
                  <a:gd name="T4" fmla="*/ 230 w 307"/>
                  <a:gd name="T5" fmla="*/ 16 h 20"/>
                  <a:gd name="T6" fmla="*/ 156 w 307"/>
                  <a:gd name="T7" fmla="*/ 5 h 20"/>
                  <a:gd name="T8" fmla="*/ 118 w 307"/>
                  <a:gd name="T9" fmla="*/ 2 h 20"/>
                  <a:gd name="T10" fmla="*/ 78 w 307"/>
                  <a:gd name="T11" fmla="*/ 0 h 20"/>
                  <a:gd name="T12" fmla="*/ 40 w 307"/>
                  <a:gd name="T13" fmla="*/ 4 h 20"/>
                  <a:gd name="T14" fmla="*/ 0 w 307"/>
                  <a:gd name="T15" fmla="*/ 11 h 20"/>
                  <a:gd name="T16" fmla="*/ 0 60000 65536"/>
                  <a:gd name="T17" fmla="*/ 0 60000 65536"/>
                  <a:gd name="T18" fmla="*/ 0 60000 65536"/>
                  <a:gd name="T19" fmla="*/ 0 60000 65536"/>
                  <a:gd name="T20" fmla="*/ 0 60000 65536"/>
                  <a:gd name="T21" fmla="*/ 0 60000 65536"/>
                  <a:gd name="T22" fmla="*/ 0 60000 65536"/>
                  <a:gd name="T23" fmla="*/ 0 60000 65536"/>
                  <a:gd name="T24" fmla="*/ 0 w 307"/>
                  <a:gd name="T25" fmla="*/ 0 h 20"/>
                  <a:gd name="T26" fmla="*/ 307 w 30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 h="20">
                    <a:moveTo>
                      <a:pt x="307" y="20"/>
                    </a:moveTo>
                    <a:lnTo>
                      <a:pt x="269" y="18"/>
                    </a:lnTo>
                    <a:lnTo>
                      <a:pt x="230" y="16"/>
                    </a:lnTo>
                    <a:lnTo>
                      <a:pt x="156" y="5"/>
                    </a:lnTo>
                    <a:lnTo>
                      <a:pt x="118" y="2"/>
                    </a:lnTo>
                    <a:lnTo>
                      <a:pt x="78" y="0"/>
                    </a:lnTo>
                    <a:lnTo>
                      <a:pt x="40" y="4"/>
                    </a:lnTo>
                    <a:lnTo>
                      <a:pt x="0" y="11"/>
                    </a:lnTo>
                  </a:path>
                </a:pathLst>
              </a:custGeom>
              <a:grpFill/>
              <a:ln w="3175">
                <a:solidFill>
                  <a:srgbClr val="000000"/>
                </a:solidFill>
                <a:round/>
                <a:headEnd/>
                <a:tailEnd/>
              </a:ln>
            </p:spPr>
            <p:txBody>
              <a:bodyPr/>
              <a:lstStyle/>
              <a:p>
                <a:endParaRPr lang="nb-NO"/>
              </a:p>
            </p:txBody>
          </p:sp>
          <p:sp>
            <p:nvSpPr>
              <p:cNvPr id="58452" name="Freeform 1156"/>
              <p:cNvSpPr>
                <a:spLocks/>
              </p:cNvSpPr>
              <p:nvPr/>
            </p:nvSpPr>
            <p:spPr bwMode="auto">
              <a:xfrm>
                <a:off x="2440" y="2876"/>
                <a:ext cx="224" cy="15"/>
              </a:xfrm>
              <a:custGeom>
                <a:avLst/>
                <a:gdLst>
                  <a:gd name="T0" fmla="*/ 224 w 224"/>
                  <a:gd name="T1" fmla="*/ 15 h 15"/>
                  <a:gd name="T2" fmla="*/ 184 w 224"/>
                  <a:gd name="T3" fmla="*/ 13 h 15"/>
                  <a:gd name="T4" fmla="*/ 143 w 224"/>
                  <a:gd name="T5" fmla="*/ 8 h 15"/>
                  <a:gd name="T6" fmla="*/ 101 w 224"/>
                  <a:gd name="T7" fmla="*/ 2 h 15"/>
                  <a:gd name="T8" fmla="*/ 81 w 224"/>
                  <a:gd name="T9" fmla="*/ 0 h 15"/>
                  <a:gd name="T10" fmla="*/ 61 w 224"/>
                  <a:gd name="T11" fmla="*/ 0 h 15"/>
                  <a:gd name="T12" fmla="*/ 31 w 224"/>
                  <a:gd name="T13" fmla="*/ 2 h 15"/>
                  <a:gd name="T14" fmla="*/ 0 w 224"/>
                  <a:gd name="T15" fmla="*/ 8 h 15"/>
                  <a:gd name="T16" fmla="*/ 0 60000 65536"/>
                  <a:gd name="T17" fmla="*/ 0 60000 65536"/>
                  <a:gd name="T18" fmla="*/ 0 60000 65536"/>
                  <a:gd name="T19" fmla="*/ 0 60000 65536"/>
                  <a:gd name="T20" fmla="*/ 0 60000 65536"/>
                  <a:gd name="T21" fmla="*/ 0 60000 65536"/>
                  <a:gd name="T22" fmla="*/ 0 60000 65536"/>
                  <a:gd name="T23" fmla="*/ 0 60000 65536"/>
                  <a:gd name="T24" fmla="*/ 0 w 224"/>
                  <a:gd name="T25" fmla="*/ 0 h 15"/>
                  <a:gd name="T26" fmla="*/ 224 w 224"/>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4" h="15">
                    <a:moveTo>
                      <a:pt x="224" y="15"/>
                    </a:moveTo>
                    <a:lnTo>
                      <a:pt x="184" y="13"/>
                    </a:lnTo>
                    <a:lnTo>
                      <a:pt x="143" y="8"/>
                    </a:lnTo>
                    <a:lnTo>
                      <a:pt x="101" y="2"/>
                    </a:lnTo>
                    <a:lnTo>
                      <a:pt x="81" y="0"/>
                    </a:lnTo>
                    <a:lnTo>
                      <a:pt x="61" y="0"/>
                    </a:lnTo>
                    <a:lnTo>
                      <a:pt x="31" y="2"/>
                    </a:lnTo>
                    <a:lnTo>
                      <a:pt x="0" y="8"/>
                    </a:lnTo>
                  </a:path>
                </a:pathLst>
              </a:custGeom>
              <a:grpFill/>
              <a:ln w="3175">
                <a:solidFill>
                  <a:srgbClr val="000000"/>
                </a:solidFill>
                <a:round/>
                <a:headEnd/>
                <a:tailEnd/>
              </a:ln>
            </p:spPr>
            <p:txBody>
              <a:bodyPr/>
              <a:lstStyle/>
              <a:p>
                <a:endParaRPr lang="nb-NO"/>
              </a:p>
            </p:txBody>
          </p:sp>
          <p:sp>
            <p:nvSpPr>
              <p:cNvPr id="58453" name="Freeform 1157"/>
              <p:cNvSpPr>
                <a:spLocks/>
              </p:cNvSpPr>
              <p:nvPr/>
            </p:nvSpPr>
            <p:spPr bwMode="auto">
              <a:xfrm>
                <a:off x="2808" y="2632"/>
                <a:ext cx="199" cy="9"/>
              </a:xfrm>
              <a:custGeom>
                <a:avLst/>
                <a:gdLst>
                  <a:gd name="T0" fmla="*/ 199 w 199"/>
                  <a:gd name="T1" fmla="*/ 2 h 9"/>
                  <a:gd name="T2" fmla="*/ 174 w 199"/>
                  <a:gd name="T3" fmla="*/ 4 h 9"/>
                  <a:gd name="T4" fmla="*/ 149 w 199"/>
                  <a:gd name="T5" fmla="*/ 4 h 9"/>
                  <a:gd name="T6" fmla="*/ 100 w 199"/>
                  <a:gd name="T7" fmla="*/ 0 h 9"/>
                  <a:gd name="T8" fmla="*/ 51 w 199"/>
                  <a:gd name="T9" fmla="*/ 0 h 9"/>
                  <a:gd name="T10" fmla="*/ 26 w 199"/>
                  <a:gd name="T11" fmla="*/ 4 h 9"/>
                  <a:gd name="T12" fmla="*/ 0 w 199"/>
                  <a:gd name="T13" fmla="*/ 9 h 9"/>
                  <a:gd name="T14" fmla="*/ 0 60000 65536"/>
                  <a:gd name="T15" fmla="*/ 0 60000 65536"/>
                  <a:gd name="T16" fmla="*/ 0 60000 65536"/>
                  <a:gd name="T17" fmla="*/ 0 60000 65536"/>
                  <a:gd name="T18" fmla="*/ 0 60000 65536"/>
                  <a:gd name="T19" fmla="*/ 0 60000 65536"/>
                  <a:gd name="T20" fmla="*/ 0 60000 65536"/>
                  <a:gd name="T21" fmla="*/ 0 w 199"/>
                  <a:gd name="T22" fmla="*/ 0 h 9"/>
                  <a:gd name="T23" fmla="*/ 199 w 19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9">
                    <a:moveTo>
                      <a:pt x="199" y="2"/>
                    </a:moveTo>
                    <a:lnTo>
                      <a:pt x="174" y="4"/>
                    </a:lnTo>
                    <a:lnTo>
                      <a:pt x="149" y="4"/>
                    </a:lnTo>
                    <a:lnTo>
                      <a:pt x="100" y="0"/>
                    </a:lnTo>
                    <a:lnTo>
                      <a:pt x="51" y="0"/>
                    </a:lnTo>
                    <a:lnTo>
                      <a:pt x="26" y="4"/>
                    </a:lnTo>
                    <a:lnTo>
                      <a:pt x="0" y="9"/>
                    </a:lnTo>
                  </a:path>
                </a:pathLst>
              </a:custGeom>
              <a:grpFill/>
              <a:ln w="3175">
                <a:solidFill>
                  <a:srgbClr val="000000"/>
                </a:solidFill>
                <a:round/>
                <a:headEnd/>
                <a:tailEnd/>
              </a:ln>
            </p:spPr>
            <p:txBody>
              <a:bodyPr/>
              <a:lstStyle/>
              <a:p>
                <a:endParaRPr lang="nb-NO"/>
              </a:p>
            </p:txBody>
          </p:sp>
          <p:sp>
            <p:nvSpPr>
              <p:cNvPr id="58454" name="Freeform 1158"/>
              <p:cNvSpPr>
                <a:spLocks/>
              </p:cNvSpPr>
              <p:nvPr/>
            </p:nvSpPr>
            <p:spPr bwMode="auto">
              <a:xfrm>
                <a:off x="2866" y="2577"/>
                <a:ext cx="175" cy="7"/>
              </a:xfrm>
              <a:custGeom>
                <a:avLst/>
                <a:gdLst>
                  <a:gd name="T0" fmla="*/ 175 w 175"/>
                  <a:gd name="T1" fmla="*/ 0 h 7"/>
                  <a:gd name="T2" fmla="*/ 130 w 175"/>
                  <a:gd name="T3" fmla="*/ 2 h 7"/>
                  <a:gd name="T4" fmla="*/ 87 w 175"/>
                  <a:gd name="T5" fmla="*/ 0 h 7"/>
                  <a:gd name="T6" fmla="*/ 45 w 175"/>
                  <a:gd name="T7" fmla="*/ 0 h 7"/>
                  <a:gd name="T8" fmla="*/ 22 w 175"/>
                  <a:gd name="T9" fmla="*/ 2 h 7"/>
                  <a:gd name="T10" fmla="*/ 0 w 175"/>
                  <a:gd name="T11" fmla="*/ 7 h 7"/>
                  <a:gd name="T12" fmla="*/ 0 60000 65536"/>
                  <a:gd name="T13" fmla="*/ 0 60000 65536"/>
                  <a:gd name="T14" fmla="*/ 0 60000 65536"/>
                  <a:gd name="T15" fmla="*/ 0 60000 65536"/>
                  <a:gd name="T16" fmla="*/ 0 60000 65536"/>
                  <a:gd name="T17" fmla="*/ 0 60000 65536"/>
                  <a:gd name="T18" fmla="*/ 0 w 175"/>
                  <a:gd name="T19" fmla="*/ 0 h 7"/>
                  <a:gd name="T20" fmla="*/ 175 w 17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75" h="7">
                    <a:moveTo>
                      <a:pt x="175" y="0"/>
                    </a:moveTo>
                    <a:lnTo>
                      <a:pt x="130" y="2"/>
                    </a:lnTo>
                    <a:lnTo>
                      <a:pt x="87" y="0"/>
                    </a:lnTo>
                    <a:lnTo>
                      <a:pt x="45" y="0"/>
                    </a:lnTo>
                    <a:lnTo>
                      <a:pt x="22" y="2"/>
                    </a:lnTo>
                    <a:lnTo>
                      <a:pt x="0" y="7"/>
                    </a:lnTo>
                  </a:path>
                </a:pathLst>
              </a:custGeom>
              <a:grpFill/>
              <a:ln w="3175">
                <a:solidFill>
                  <a:srgbClr val="000000"/>
                </a:solidFill>
                <a:round/>
                <a:headEnd/>
                <a:tailEnd/>
              </a:ln>
            </p:spPr>
            <p:txBody>
              <a:bodyPr/>
              <a:lstStyle/>
              <a:p>
                <a:endParaRPr lang="nb-NO"/>
              </a:p>
            </p:txBody>
          </p:sp>
          <p:sp>
            <p:nvSpPr>
              <p:cNvPr id="58455" name="Freeform 1159"/>
              <p:cNvSpPr>
                <a:spLocks/>
              </p:cNvSpPr>
              <p:nvPr/>
            </p:nvSpPr>
            <p:spPr bwMode="auto">
              <a:xfrm>
                <a:off x="2937" y="2527"/>
                <a:ext cx="139" cy="9"/>
              </a:xfrm>
              <a:custGeom>
                <a:avLst/>
                <a:gdLst>
                  <a:gd name="T0" fmla="*/ 139 w 139"/>
                  <a:gd name="T1" fmla="*/ 3 h 9"/>
                  <a:gd name="T2" fmla="*/ 104 w 139"/>
                  <a:gd name="T3" fmla="*/ 3 h 9"/>
                  <a:gd name="T4" fmla="*/ 68 w 139"/>
                  <a:gd name="T5" fmla="*/ 0 h 9"/>
                  <a:gd name="T6" fmla="*/ 32 w 139"/>
                  <a:gd name="T7" fmla="*/ 0 h 9"/>
                  <a:gd name="T8" fmla="*/ 16 w 139"/>
                  <a:gd name="T9" fmla="*/ 3 h 9"/>
                  <a:gd name="T10" fmla="*/ 0 w 139"/>
                  <a:gd name="T11" fmla="*/ 9 h 9"/>
                  <a:gd name="T12" fmla="*/ 0 60000 65536"/>
                  <a:gd name="T13" fmla="*/ 0 60000 65536"/>
                  <a:gd name="T14" fmla="*/ 0 60000 65536"/>
                  <a:gd name="T15" fmla="*/ 0 60000 65536"/>
                  <a:gd name="T16" fmla="*/ 0 60000 65536"/>
                  <a:gd name="T17" fmla="*/ 0 60000 65536"/>
                  <a:gd name="T18" fmla="*/ 0 w 139"/>
                  <a:gd name="T19" fmla="*/ 0 h 9"/>
                  <a:gd name="T20" fmla="*/ 139 w 139"/>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9" h="9">
                    <a:moveTo>
                      <a:pt x="139" y="3"/>
                    </a:moveTo>
                    <a:lnTo>
                      <a:pt x="104" y="3"/>
                    </a:lnTo>
                    <a:lnTo>
                      <a:pt x="68" y="0"/>
                    </a:lnTo>
                    <a:lnTo>
                      <a:pt x="32" y="0"/>
                    </a:lnTo>
                    <a:lnTo>
                      <a:pt x="16" y="3"/>
                    </a:lnTo>
                    <a:lnTo>
                      <a:pt x="0" y="9"/>
                    </a:lnTo>
                  </a:path>
                </a:pathLst>
              </a:custGeom>
              <a:grpFill/>
              <a:ln w="3175">
                <a:solidFill>
                  <a:srgbClr val="000000"/>
                </a:solidFill>
                <a:round/>
                <a:headEnd/>
                <a:tailEnd/>
              </a:ln>
            </p:spPr>
            <p:txBody>
              <a:bodyPr/>
              <a:lstStyle/>
              <a:p>
                <a:endParaRPr lang="nb-NO"/>
              </a:p>
            </p:txBody>
          </p:sp>
          <p:sp>
            <p:nvSpPr>
              <p:cNvPr id="58456" name="Freeform 1160"/>
              <p:cNvSpPr>
                <a:spLocks/>
              </p:cNvSpPr>
              <p:nvPr/>
            </p:nvSpPr>
            <p:spPr bwMode="auto">
              <a:xfrm>
                <a:off x="2998" y="2486"/>
                <a:ext cx="114" cy="5"/>
              </a:xfrm>
              <a:custGeom>
                <a:avLst/>
                <a:gdLst>
                  <a:gd name="T0" fmla="*/ 114 w 114"/>
                  <a:gd name="T1" fmla="*/ 2 h 5"/>
                  <a:gd name="T2" fmla="*/ 67 w 114"/>
                  <a:gd name="T3" fmla="*/ 0 h 5"/>
                  <a:gd name="T4" fmla="*/ 43 w 114"/>
                  <a:gd name="T5" fmla="*/ 0 h 5"/>
                  <a:gd name="T6" fmla="*/ 18 w 114"/>
                  <a:gd name="T7" fmla="*/ 2 h 5"/>
                  <a:gd name="T8" fmla="*/ 0 w 114"/>
                  <a:gd name="T9" fmla="*/ 5 h 5"/>
                  <a:gd name="T10" fmla="*/ 0 60000 65536"/>
                  <a:gd name="T11" fmla="*/ 0 60000 65536"/>
                  <a:gd name="T12" fmla="*/ 0 60000 65536"/>
                  <a:gd name="T13" fmla="*/ 0 60000 65536"/>
                  <a:gd name="T14" fmla="*/ 0 60000 65536"/>
                  <a:gd name="T15" fmla="*/ 0 w 114"/>
                  <a:gd name="T16" fmla="*/ 0 h 5"/>
                  <a:gd name="T17" fmla="*/ 114 w 114"/>
                  <a:gd name="T18" fmla="*/ 5 h 5"/>
                </a:gdLst>
                <a:ahLst/>
                <a:cxnLst>
                  <a:cxn ang="T10">
                    <a:pos x="T0" y="T1"/>
                  </a:cxn>
                  <a:cxn ang="T11">
                    <a:pos x="T2" y="T3"/>
                  </a:cxn>
                  <a:cxn ang="T12">
                    <a:pos x="T4" y="T5"/>
                  </a:cxn>
                  <a:cxn ang="T13">
                    <a:pos x="T6" y="T7"/>
                  </a:cxn>
                  <a:cxn ang="T14">
                    <a:pos x="T8" y="T9"/>
                  </a:cxn>
                </a:cxnLst>
                <a:rect l="T15" t="T16" r="T17" b="T18"/>
                <a:pathLst>
                  <a:path w="114" h="5">
                    <a:moveTo>
                      <a:pt x="114" y="2"/>
                    </a:moveTo>
                    <a:lnTo>
                      <a:pt x="67" y="0"/>
                    </a:lnTo>
                    <a:lnTo>
                      <a:pt x="43" y="0"/>
                    </a:lnTo>
                    <a:lnTo>
                      <a:pt x="18" y="2"/>
                    </a:lnTo>
                    <a:lnTo>
                      <a:pt x="0" y="5"/>
                    </a:lnTo>
                  </a:path>
                </a:pathLst>
              </a:custGeom>
              <a:grpFill/>
              <a:ln w="3175">
                <a:solidFill>
                  <a:srgbClr val="000000"/>
                </a:solidFill>
                <a:round/>
                <a:headEnd/>
                <a:tailEnd/>
              </a:ln>
            </p:spPr>
            <p:txBody>
              <a:bodyPr/>
              <a:lstStyle/>
              <a:p>
                <a:endParaRPr lang="nb-NO"/>
              </a:p>
            </p:txBody>
          </p:sp>
          <p:sp>
            <p:nvSpPr>
              <p:cNvPr id="58457" name="Freeform 1161"/>
              <p:cNvSpPr>
                <a:spLocks/>
              </p:cNvSpPr>
              <p:nvPr/>
            </p:nvSpPr>
            <p:spPr bwMode="auto">
              <a:xfrm>
                <a:off x="3041" y="2447"/>
                <a:ext cx="89" cy="3"/>
              </a:xfrm>
              <a:custGeom>
                <a:avLst/>
                <a:gdLst>
                  <a:gd name="T0" fmla="*/ 89 w 89"/>
                  <a:gd name="T1" fmla="*/ 1 h 3"/>
                  <a:gd name="T2" fmla="*/ 44 w 89"/>
                  <a:gd name="T3" fmla="*/ 0 h 3"/>
                  <a:gd name="T4" fmla="*/ 22 w 89"/>
                  <a:gd name="T5" fmla="*/ 0 h 3"/>
                  <a:gd name="T6" fmla="*/ 0 w 89"/>
                  <a:gd name="T7" fmla="*/ 3 h 3"/>
                  <a:gd name="T8" fmla="*/ 0 60000 65536"/>
                  <a:gd name="T9" fmla="*/ 0 60000 65536"/>
                  <a:gd name="T10" fmla="*/ 0 60000 65536"/>
                  <a:gd name="T11" fmla="*/ 0 60000 65536"/>
                  <a:gd name="T12" fmla="*/ 0 w 89"/>
                  <a:gd name="T13" fmla="*/ 0 h 3"/>
                  <a:gd name="T14" fmla="*/ 89 w 89"/>
                  <a:gd name="T15" fmla="*/ 3 h 3"/>
                </a:gdLst>
                <a:ahLst/>
                <a:cxnLst>
                  <a:cxn ang="T8">
                    <a:pos x="T0" y="T1"/>
                  </a:cxn>
                  <a:cxn ang="T9">
                    <a:pos x="T2" y="T3"/>
                  </a:cxn>
                  <a:cxn ang="T10">
                    <a:pos x="T4" y="T5"/>
                  </a:cxn>
                  <a:cxn ang="T11">
                    <a:pos x="T6" y="T7"/>
                  </a:cxn>
                </a:cxnLst>
                <a:rect l="T12" t="T13" r="T14" b="T15"/>
                <a:pathLst>
                  <a:path w="89" h="3">
                    <a:moveTo>
                      <a:pt x="89" y="1"/>
                    </a:moveTo>
                    <a:lnTo>
                      <a:pt x="44" y="0"/>
                    </a:lnTo>
                    <a:lnTo>
                      <a:pt x="22" y="0"/>
                    </a:lnTo>
                    <a:lnTo>
                      <a:pt x="0" y="3"/>
                    </a:lnTo>
                  </a:path>
                </a:pathLst>
              </a:custGeom>
              <a:grpFill/>
              <a:ln w="3175">
                <a:solidFill>
                  <a:srgbClr val="000000"/>
                </a:solidFill>
                <a:round/>
                <a:headEnd/>
                <a:tailEnd/>
              </a:ln>
            </p:spPr>
            <p:txBody>
              <a:bodyPr/>
              <a:lstStyle/>
              <a:p>
                <a:endParaRPr lang="nb-NO"/>
              </a:p>
            </p:txBody>
          </p:sp>
          <p:sp>
            <p:nvSpPr>
              <p:cNvPr id="58458" name="Freeform 1162"/>
              <p:cNvSpPr>
                <a:spLocks/>
              </p:cNvSpPr>
              <p:nvPr/>
            </p:nvSpPr>
            <p:spPr bwMode="auto">
              <a:xfrm>
                <a:off x="3094" y="2411"/>
                <a:ext cx="70" cy="2"/>
              </a:xfrm>
              <a:custGeom>
                <a:avLst/>
                <a:gdLst>
                  <a:gd name="T0" fmla="*/ 70 w 70"/>
                  <a:gd name="T1" fmla="*/ 0 h 2"/>
                  <a:gd name="T2" fmla="*/ 36 w 70"/>
                  <a:gd name="T3" fmla="*/ 0 h 2"/>
                  <a:gd name="T4" fmla="*/ 0 w 70"/>
                  <a:gd name="T5" fmla="*/ 2 h 2"/>
                  <a:gd name="T6" fmla="*/ 0 60000 65536"/>
                  <a:gd name="T7" fmla="*/ 0 60000 65536"/>
                  <a:gd name="T8" fmla="*/ 0 60000 65536"/>
                  <a:gd name="T9" fmla="*/ 0 w 70"/>
                  <a:gd name="T10" fmla="*/ 0 h 2"/>
                  <a:gd name="T11" fmla="*/ 70 w 70"/>
                  <a:gd name="T12" fmla="*/ 2 h 2"/>
                </a:gdLst>
                <a:ahLst/>
                <a:cxnLst>
                  <a:cxn ang="T6">
                    <a:pos x="T0" y="T1"/>
                  </a:cxn>
                  <a:cxn ang="T7">
                    <a:pos x="T2" y="T3"/>
                  </a:cxn>
                  <a:cxn ang="T8">
                    <a:pos x="T4" y="T5"/>
                  </a:cxn>
                </a:cxnLst>
                <a:rect l="T9" t="T10" r="T11" b="T12"/>
                <a:pathLst>
                  <a:path w="70" h="2">
                    <a:moveTo>
                      <a:pt x="70" y="0"/>
                    </a:moveTo>
                    <a:lnTo>
                      <a:pt x="36" y="0"/>
                    </a:lnTo>
                    <a:lnTo>
                      <a:pt x="0" y="2"/>
                    </a:lnTo>
                  </a:path>
                </a:pathLst>
              </a:custGeom>
              <a:grpFill/>
              <a:ln w="3175">
                <a:solidFill>
                  <a:srgbClr val="000000"/>
                </a:solidFill>
                <a:round/>
                <a:headEnd/>
                <a:tailEnd/>
              </a:ln>
            </p:spPr>
            <p:txBody>
              <a:bodyPr/>
              <a:lstStyle/>
              <a:p>
                <a:endParaRPr lang="nb-NO"/>
              </a:p>
            </p:txBody>
          </p:sp>
          <p:sp>
            <p:nvSpPr>
              <p:cNvPr id="58459" name="Freeform 1163"/>
              <p:cNvSpPr>
                <a:spLocks/>
              </p:cNvSpPr>
              <p:nvPr/>
            </p:nvSpPr>
            <p:spPr bwMode="auto">
              <a:xfrm>
                <a:off x="2700" y="2470"/>
                <a:ext cx="63" cy="201"/>
              </a:xfrm>
              <a:custGeom>
                <a:avLst/>
                <a:gdLst>
                  <a:gd name="T0" fmla="*/ 0 w 63"/>
                  <a:gd name="T1" fmla="*/ 201 h 201"/>
                  <a:gd name="T2" fmla="*/ 5 w 63"/>
                  <a:gd name="T3" fmla="*/ 194 h 201"/>
                  <a:gd name="T4" fmla="*/ 11 w 63"/>
                  <a:gd name="T5" fmla="*/ 187 h 201"/>
                  <a:gd name="T6" fmla="*/ 22 w 63"/>
                  <a:gd name="T7" fmla="*/ 166 h 201"/>
                  <a:gd name="T8" fmla="*/ 27 w 63"/>
                  <a:gd name="T9" fmla="*/ 146 h 201"/>
                  <a:gd name="T10" fmla="*/ 33 w 63"/>
                  <a:gd name="T11" fmla="*/ 128 h 201"/>
                  <a:gd name="T12" fmla="*/ 63 w 63"/>
                  <a:gd name="T13" fmla="*/ 0 h 201"/>
                  <a:gd name="T14" fmla="*/ 0 60000 65536"/>
                  <a:gd name="T15" fmla="*/ 0 60000 65536"/>
                  <a:gd name="T16" fmla="*/ 0 60000 65536"/>
                  <a:gd name="T17" fmla="*/ 0 60000 65536"/>
                  <a:gd name="T18" fmla="*/ 0 60000 65536"/>
                  <a:gd name="T19" fmla="*/ 0 60000 65536"/>
                  <a:gd name="T20" fmla="*/ 0 60000 65536"/>
                  <a:gd name="T21" fmla="*/ 0 w 63"/>
                  <a:gd name="T22" fmla="*/ 0 h 201"/>
                  <a:gd name="T23" fmla="*/ 63 w 63"/>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201">
                    <a:moveTo>
                      <a:pt x="0" y="201"/>
                    </a:moveTo>
                    <a:lnTo>
                      <a:pt x="5" y="194"/>
                    </a:lnTo>
                    <a:lnTo>
                      <a:pt x="11" y="187"/>
                    </a:lnTo>
                    <a:lnTo>
                      <a:pt x="22" y="166"/>
                    </a:lnTo>
                    <a:lnTo>
                      <a:pt x="27" y="146"/>
                    </a:lnTo>
                    <a:lnTo>
                      <a:pt x="33" y="128"/>
                    </a:lnTo>
                    <a:lnTo>
                      <a:pt x="63" y="0"/>
                    </a:lnTo>
                  </a:path>
                </a:pathLst>
              </a:custGeom>
              <a:grpFill/>
              <a:ln w="3175">
                <a:solidFill>
                  <a:srgbClr val="000000"/>
                </a:solidFill>
                <a:round/>
                <a:headEnd/>
                <a:tailEnd/>
              </a:ln>
            </p:spPr>
            <p:txBody>
              <a:bodyPr/>
              <a:lstStyle/>
              <a:p>
                <a:endParaRPr lang="nb-NO"/>
              </a:p>
            </p:txBody>
          </p:sp>
          <p:sp>
            <p:nvSpPr>
              <p:cNvPr id="58460" name="Freeform 1164"/>
              <p:cNvSpPr>
                <a:spLocks/>
              </p:cNvSpPr>
              <p:nvPr/>
            </p:nvSpPr>
            <p:spPr bwMode="auto">
              <a:xfrm>
                <a:off x="2581" y="2511"/>
                <a:ext cx="76" cy="237"/>
              </a:xfrm>
              <a:custGeom>
                <a:avLst/>
                <a:gdLst>
                  <a:gd name="T0" fmla="*/ 0 w 76"/>
                  <a:gd name="T1" fmla="*/ 237 h 237"/>
                  <a:gd name="T2" fmla="*/ 14 w 76"/>
                  <a:gd name="T3" fmla="*/ 210 h 237"/>
                  <a:gd name="T4" fmla="*/ 29 w 76"/>
                  <a:gd name="T5" fmla="*/ 184 h 237"/>
                  <a:gd name="T6" fmla="*/ 47 w 76"/>
                  <a:gd name="T7" fmla="*/ 123 h 237"/>
                  <a:gd name="T8" fmla="*/ 61 w 76"/>
                  <a:gd name="T9" fmla="*/ 60 h 237"/>
                  <a:gd name="T10" fmla="*/ 76 w 76"/>
                  <a:gd name="T11" fmla="*/ 0 h 237"/>
                  <a:gd name="T12" fmla="*/ 0 60000 65536"/>
                  <a:gd name="T13" fmla="*/ 0 60000 65536"/>
                  <a:gd name="T14" fmla="*/ 0 60000 65536"/>
                  <a:gd name="T15" fmla="*/ 0 60000 65536"/>
                  <a:gd name="T16" fmla="*/ 0 60000 65536"/>
                  <a:gd name="T17" fmla="*/ 0 60000 65536"/>
                  <a:gd name="T18" fmla="*/ 0 w 76"/>
                  <a:gd name="T19" fmla="*/ 0 h 237"/>
                  <a:gd name="T20" fmla="*/ 76 w 76"/>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76" h="237">
                    <a:moveTo>
                      <a:pt x="0" y="237"/>
                    </a:moveTo>
                    <a:lnTo>
                      <a:pt x="14" y="210"/>
                    </a:lnTo>
                    <a:lnTo>
                      <a:pt x="29" y="184"/>
                    </a:lnTo>
                    <a:lnTo>
                      <a:pt x="47" y="123"/>
                    </a:lnTo>
                    <a:lnTo>
                      <a:pt x="61" y="60"/>
                    </a:lnTo>
                    <a:lnTo>
                      <a:pt x="76" y="0"/>
                    </a:lnTo>
                  </a:path>
                </a:pathLst>
              </a:custGeom>
              <a:grpFill/>
              <a:ln w="3175">
                <a:solidFill>
                  <a:srgbClr val="000000"/>
                </a:solidFill>
                <a:round/>
                <a:headEnd/>
                <a:tailEnd/>
              </a:ln>
            </p:spPr>
            <p:txBody>
              <a:bodyPr/>
              <a:lstStyle/>
              <a:p>
                <a:endParaRPr lang="nb-NO"/>
              </a:p>
            </p:txBody>
          </p:sp>
          <p:sp>
            <p:nvSpPr>
              <p:cNvPr id="58461" name="Freeform 1165"/>
              <p:cNvSpPr>
                <a:spLocks/>
              </p:cNvSpPr>
              <p:nvPr/>
            </p:nvSpPr>
            <p:spPr bwMode="auto">
              <a:xfrm>
                <a:off x="2492" y="2548"/>
                <a:ext cx="74" cy="237"/>
              </a:xfrm>
              <a:custGeom>
                <a:avLst/>
                <a:gdLst>
                  <a:gd name="T0" fmla="*/ 0 w 74"/>
                  <a:gd name="T1" fmla="*/ 237 h 237"/>
                  <a:gd name="T2" fmla="*/ 9 w 74"/>
                  <a:gd name="T3" fmla="*/ 225 h 237"/>
                  <a:gd name="T4" fmla="*/ 18 w 74"/>
                  <a:gd name="T5" fmla="*/ 209 h 237"/>
                  <a:gd name="T6" fmla="*/ 33 w 74"/>
                  <a:gd name="T7" fmla="*/ 173 h 237"/>
                  <a:gd name="T8" fmla="*/ 44 w 74"/>
                  <a:gd name="T9" fmla="*/ 134 h 237"/>
                  <a:gd name="T10" fmla="*/ 51 w 74"/>
                  <a:gd name="T11" fmla="*/ 100 h 237"/>
                  <a:gd name="T12" fmla="*/ 74 w 74"/>
                  <a:gd name="T13" fmla="*/ 0 h 237"/>
                  <a:gd name="T14" fmla="*/ 0 60000 65536"/>
                  <a:gd name="T15" fmla="*/ 0 60000 65536"/>
                  <a:gd name="T16" fmla="*/ 0 60000 65536"/>
                  <a:gd name="T17" fmla="*/ 0 60000 65536"/>
                  <a:gd name="T18" fmla="*/ 0 60000 65536"/>
                  <a:gd name="T19" fmla="*/ 0 60000 65536"/>
                  <a:gd name="T20" fmla="*/ 0 60000 65536"/>
                  <a:gd name="T21" fmla="*/ 0 w 74"/>
                  <a:gd name="T22" fmla="*/ 0 h 237"/>
                  <a:gd name="T23" fmla="*/ 74 w 74"/>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7">
                    <a:moveTo>
                      <a:pt x="0" y="237"/>
                    </a:moveTo>
                    <a:lnTo>
                      <a:pt x="9" y="225"/>
                    </a:lnTo>
                    <a:lnTo>
                      <a:pt x="18" y="209"/>
                    </a:lnTo>
                    <a:lnTo>
                      <a:pt x="33" y="173"/>
                    </a:lnTo>
                    <a:lnTo>
                      <a:pt x="44" y="134"/>
                    </a:lnTo>
                    <a:lnTo>
                      <a:pt x="51" y="100"/>
                    </a:lnTo>
                    <a:lnTo>
                      <a:pt x="74" y="0"/>
                    </a:lnTo>
                  </a:path>
                </a:pathLst>
              </a:custGeom>
              <a:grpFill/>
              <a:ln w="3175">
                <a:solidFill>
                  <a:srgbClr val="000000"/>
                </a:solidFill>
                <a:round/>
                <a:headEnd/>
                <a:tailEnd/>
              </a:ln>
            </p:spPr>
            <p:txBody>
              <a:bodyPr/>
              <a:lstStyle/>
              <a:p>
                <a:endParaRPr lang="nb-NO"/>
              </a:p>
            </p:txBody>
          </p:sp>
          <p:sp>
            <p:nvSpPr>
              <p:cNvPr id="58462" name="Freeform 1166"/>
              <p:cNvSpPr>
                <a:spLocks/>
              </p:cNvSpPr>
              <p:nvPr/>
            </p:nvSpPr>
            <p:spPr bwMode="auto">
              <a:xfrm>
                <a:off x="2407" y="2639"/>
                <a:ext cx="58" cy="184"/>
              </a:xfrm>
              <a:custGeom>
                <a:avLst/>
                <a:gdLst>
                  <a:gd name="T0" fmla="*/ 0 w 58"/>
                  <a:gd name="T1" fmla="*/ 184 h 184"/>
                  <a:gd name="T2" fmla="*/ 13 w 58"/>
                  <a:gd name="T3" fmla="*/ 166 h 184"/>
                  <a:gd name="T4" fmla="*/ 24 w 58"/>
                  <a:gd name="T5" fmla="*/ 146 h 184"/>
                  <a:gd name="T6" fmla="*/ 38 w 58"/>
                  <a:gd name="T7" fmla="*/ 97 h 184"/>
                  <a:gd name="T8" fmla="*/ 49 w 58"/>
                  <a:gd name="T9" fmla="*/ 47 h 184"/>
                  <a:gd name="T10" fmla="*/ 53 w 58"/>
                  <a:gd name="T11" fmla="*/ 22 h 184"/>
                  <a:gd name="T12" fmla="*/ 58 w 58"/>
                  <a:gd name="T13" fmla="*/ 0 h 184"/>
                  <a:gd name="T14" fmla="*/ 0 60000 65536"/>
                  <a:gd name="T15" fmla="*/ 0 60000 65536"/>
                  <a:gd name="T16" fmla="*/ 0 60000 65536"/>
                  <a:gd name="T17" fmla="*/ 0 60000 65536"/>
                  <a:gd name="T18" fmla="*/ 0 60000 65536"/>
                  <a:gd name="T19" fmla="*/ 0 60000 65536"/>
                  <a:gd name="T20" fmla="*/ 0 60000 65536"/>
                  <a:gd name="T21" fmla="*/ 0 w 58"/>
                  <a:gd name="T22" fmla="*/ 0 h 184"/>
                  <a:gd name="T23" fmla="*/ 58 w 58"/>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84">
                    <a:moveTo>
                      <a:pt x="0" y="184"/>
                    </a:moveTo>
                    <a:lnTo>
                      <a:pt x="13" y="166"/>
                    </a:lnTo>
                    <a:lnTo>
                      <a:pt x="24" y="146"/>
                    </a:lnTo>
                    <a:lnTo>
                      <a:pt x="38" y="97"/>
                    </a:lnTo>
                    <a:lnTo>
                      <a:pt x="49" y="47"/>
                    </a:lnTo>
                    <a:lnTo>
                      <a:pt x="53" y="22"/>
                    </a:lnTo>
                    <a:lnTo>
                      <a:pt x="58" y="0"/>
                    </a:lnTo>
                  </a:path>
                </a:pathLst>
              </a:custGeom>
              <a:grpFill/>
              <a:ln w="3175">
                <a:solidFill>
                  <a:srgbClr val="000000"/>
                </a:solidFill>
                <a:round/>
                <a:headEnd/>
                <a:tailEnd/>
              </a:ln>
            </p:spPr>
            <p:txBody>
              <a:bodyPr/>
              <a:lstStyle/>
              <a:p>
                <a:endParaRPr lang="nb-NO"/>
              </a:p>
            </p:txBody>
          </p:sp>
          <p:sp>
            <p:nvSpPr>
              <p:cNvPr id="58463" name="Freeform 1167"/>
              <p:cNvSpPr>
                <a:spLocks/>
              </p:cNvSpPr>
              <p:nvPr/>
            </p:nvSpPr>
            <p:spPr bwMode="auto">
              <a:xfrm>
                <a:off x="2789" y="2463"/>
                <a:ext cx="45" cy="146"/>
              </a:xfrm>
              <a:custGeom>
                <a:avLst/>
                <a:gdLst>
                  <a:gd name="T0" fmla="*/ 0 w 45"/>
                  <a:gd name="T1" fmla="*/ 146 h 146"/>
                  <a:gd name="T2" fmla="*/ 10 w 45"/>
                  <a:gd name="T3" fmla="*/ 130 h 146"/>
                  <a:gd name="T4" fmla="*/ 18 w 45"/>
                  <a:gd name="T5" fmla="*/ 114 h 146"/>
                  <a:gd name="T6" fmla="*/ 30 w 45"/>
                  <a:gd name="T7" fmla="*/ 75 h 146"/>
                  <a:gd name="T8" fmla="*/ 37 w 45"/>
                  <a:gd name="T9" fmla="*/ 35 h 146"/>
                  <a:gd name="T10" fmla="*/ 45 w 45"/>
                  <a:gd name="T11" fmla="*/ 0 h 146"/>
                  <a:gd name="T12" fmla="*/ 0 60000 65536"/>
                  <a:gd name="T13" fmla="*/ 0 60000 65536"/>
                  <a:gd name="T14" fmla="*/ 0 60000 65536"/>
                  <a:gd name="T15" fmla="*/ 0 60000 65536"/>
                  <a:gd name="T16" fmla="*/ 0 60000 65536"/>
                  <a:gd name="T17" fmla="*/ 0 60000 65536"/>
                  <a:gd name="T18" fmla="*/ 0 w 45"/>
                  <a:gd name="T19" fmla="*/ 0 h 146"/>
                  <a:gd name="T20" fmla="*/ 45 w 45"/>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45" h="146">
                    <a:moveTo>
                      <a:pt x="0" y="146"/>
                    </a:moveTo>
                    <a:lnTo>
                      <a:pt x="10" y="130"/>
                    </a:lnTo>
                    <a:lnTo>
                      <a:pt x="18" y="114"/>
                    </a:lnTo>
                    <a:lnTo>
                      <a:pt x="30" y="75"/>
                    </a:lnTo>
                    <a:lnTo>
                      <a:pt x="37" y="35"/>
                    </a:lnTo>
                    <a:lnTo>
                      <a:pt x="45" y="0"/>
                    </a:lnTo>
                  </a:path>
                </a:pathLst>
              </a:custGeom>
              <a:grpFill/>
              <a:ln w="3175">
                <a:solidFill>
                  <a:srgbClr val="000000"/>
                </a:solidFill>
                <a:round/>
                <a:headEnd/>
                <a:tailEnd/>
              </a:ln>
            </p:spPr>
            <p:txBody>
              <a:bodyPr/>
              <a:lstStyle/>
              <a:p>
                <a:endParaRPr lang="nb-NO"/>
              </a:p>
            </p:txBody>
          </p:sp>
          <p:sp>
            <p:nvSpPr>
              <p:cNvPr id="58464" name="Freeform 1168"/>
              <p:cNvSpPr>
                <a:spLocks/>
              </p:cNvSpPr>
              <p:nvPr/>
            </p:nvSpPr>
            <p:spPr bwMode="auto">
              <a:xfrm>
                <a:off x="2881" y="2432"/>
                <a:ext cx="32" cy="102"/>
              </a:xfrm>
              <a:custGeom>
                <a:avLst/>
                <a:gdLst>
                  <a:gd name="T0" fmla="*/ 0 w 32"/>
                  <a:gd name="T1" fmla="*/ 102 h 102"/>
                  <a:gd name="T2" fmla="*/ 7 w 32"/>
                  <a:gd name="T3" fmla="*/ 91 h 102"/>
                  <a:gd name="T4" fmla="*/ 12 w 32"/>
                  <a:gd name="T5" fmla="*/ 81 h 102"/>
                  <a:gd name="T6" fmla="*/ 20 w 32"/>
                  <a:gd name="T7" fmla="*/ 54 h 102"/>
                  <a:gd name="T8" fmla="*/ 27 w 32"/>
                  <a:gd name="T9" fmla="*/ 25 h 102"/>
                  <a:gd name="T10" fmla="*/ 32 w 32"/>
                  <a:gd name="T11" fmla="*/ 0 h 102"/>
                  <a:gd name="T12" fmla="*/ 0 60000 65536"/>
                  <a:gd name="T13" fmla="*/ 0 60000 65536"/>
                  <a:gd name="T14" fmla="*/ 0 60000 65536"/>
                  <a:gd name="T15" fmla="*/ 0 60000 65536"/>
                  <a:gd name="T16" fmla="*/ 0 60000 65536"/>
                  <a:gd name="T17" fmla="*/ 0 60000 65536"/>
                  <a:gd name="T18" fmla="*/ 0 w 32"/>
                  <a:gd name="T19" fmla="*/ 0 h 102"/>
                  <a:gd name="T20" fmla="*/ 32 w 32"/>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32" h="102">
                    <a:moveTo>
                      <a:pt x="0" y="102"/>
                    </a:moveTo>
                    <a:lnTo>
                      <a:pt x="7" y="91"/>
                    </a:lnTo>
                    <a:lnTo>
                      <a:pt x="12" y="81"/>
                    </a:lnTo>
                    <a:lnTo>
                      <a:pt x="20" y="54"/>
                    </a:lnTo>
                    <a:lnTo>
                      <a:pt x="27" y="25"/>
                    </a:lnTo>
                    <a:lnTo>
                      <a:pt x="32" y="0"/>
                    </a:lnTo>
                  </a:path>
                </a:pathLst>
              </a:custGeom>
              <a:grpFill/>
              <a:ln w="3175">
                <a:solidFill>
                  <a:srgbClr val="000000"/>
                </a:solidFill>
                <a:round/>
                <a:headEnd/>
                <a:tailEnd/>
              </a:ln>
            </p:spPr>
            <p:txBody>
              <a:bodyPr/>
              <a:lstStyle/>
              <a:p>
                <a:endParaRPr lang="nb-NO"/>
              </a:p>
            </p:txBody>
          </p:sp>
          <p:sp>
            <p:nvSpPr>
              <p:cNvPr id="58465" name="Freeform 1169"/>
              <p:cNvSpPr>
                <a:spLocks/>
              </p:cNvSpPr>
              <p:nvPr/>
            </p:nvSpPr>
            <p:spPr bwMode="auto">
              <a:xfrm>
                <a:off x="2937" y="2423"/>
                <a:ext cx="27" cy="84"/>
              </a:xfrm>
              <a:custGeom>
                <a:avLst/>
                <a:gdLst>
                  <a:gd name="T0" fmla="*/ 0 w 27"/>
                  <a:gd name="T1" fmla="*/ 84 h 84"/>
                  <a:gd name="T2" fmla="*/ 11 w 27"/>
                  <a:gd name="T3" fmla="*/ 65 h 84"/>
                  <a:gd name="T4" fmla="*/ 16 w 27"/>
                  <a:gd name="T5" fmla="*/ 43 h 84"/>
                  <a:gd name="T6" fmla="*/ 27 w 27"/>
                  <a:gd name="T7" fmla="*/ 0 h 84"/>
                  <a:gd name="T8" fmla="*/ 0 60000 65536"/>
                  <a:gd name="T9" fmla="*/ 0 60000 65536"/>
                  <a:gd name="T10" fmla="*/ 0 60000 65536"/>
                  <a:gd name="T11" fmla="*/ 0 60000 65536"/>
                  <a:gd name="T12" fmla="*/ 0 w 27"/>
                  <a:gd name="T13" fmla="*/ 0 h 84"/>
                  <a:gd name="T14" fmla="*/ 27 w 27"/>
                  <a:gd name="T15" fmla="*/ 84 h 84"/>
                </a:gdLst>
                <a:ahLst/>
                <a:cxnLst>
                  <a:cxn ang="T8">
                    <a:pos x="T0" y="T1"/>
                  </a:cxn>
                  <a:cxn ang="T9">
                    <a:pos x="T2" y="T3"/>
                  </a:cxn>
                  <a:cxn ang="T10">
                    <a:pos x="T4" y="T5"/>
                  </a:cxn>
                  <a:cxn ang="T11">
                    <a:pos x="T6" y="T7"/>
                  </a:cxn>
                </a:cxnLst>
                <a:rect l="T12" t="T13" r="T14" b="T15"/>
                <a:pathLst>
                  <a:path w="27" h="84">
                    <a:moveTo>
                      <a:pt x="0" y="84"/>
                    </a:moveTo>
                    <a:lnTo>
                      <a:pt x="11" y="65"/>
                    </a:lnTo>
                    <a:lnTo>
                      <a:pt x="16" y="43"/>
                    </a:lnTo>
                    <a:lnTo>
                      <a:pt x="27" y="0"/>
                    </a:lnTo>
                  </a:path>
                </a:pathLst>
              </a:custGeom>
              <a:grpFill/>
              <a:ln w="3175">
                <a:solidFill>
                  <a:srgbClr val="000000"/>
                </a:solidFill>
                <a:round/>
                <a:headEnd/>
                <a:tailEnd/>
              </a:ln>
            </p:spPr>
            <p:txBody>
              <a:bodyPr/>
              <a:lstStyle/>
              <a:p>
                <a:endParaRPr lang="nb-NO"/>
              </a:p>
            </p:txBody>
          </p:sp>
          <p:sp>
            <p:nvSpPr>
              <p:cNvPr id="58466" name="Freeform 1170"/>
              <p:cNvSpPr>
                <a:spLocks/>
              </p:cNvSpPr>
              <p:nvPr/>
            </p:nvSpPr>
            <p:spPr bwMode="auto">
              <a:xfrm>
                <a:off x="2985" y="2416"/>
                <a:ext cx="15" cy="47"/>
              </a:xfrm>
              <a:custGeom>
                <a:avLst/>
                <a:gdLst>
                  <a:gd name="T0" fmla="*/ 0 w 15"/>
                  <a:gd name="T1" fmla="*/ 47 h 47"/>
                  <a:gd name="T2" fmla="*/ 6 w 15"/>
                  <a:gd name="T3" fmla="*/ 36 h 47"/>
                  <a:gd name="T4" fmla="*/ 10 w 15"/>
                  <a:gd name="T5" fmla="*/ 25 h 47"/>
                  <a:gd name="T6" fmla="*/ 15 w 15"/>
                  <a:gd name="T7" fmla="*/ 0 h 47"/>
                  <a:gd name="T8" fmla="*/ 0 60000 65536"/>
                  <a:gd name="T9" fmla="*/ 0 60000 65536"/>
                  <a:gd name="T10" fmla="*/ 0 60000 65536"/>
                  <a:gd name="T11" fmla="*/ 0 60000 65536"/>
                  <a:gd name="T12" fmla="*/ 0 w 15"/>
                  <a:gd name="T13" fmla="*/ 0 h 47"/>
                  <a:gd name="T14" fmla="*/ 15 w 15"/>
                  <a:gd name="T15" fmla="*/ 47 h 47"/>
                </a:gdLst>
                <a:ahLst/>
                <a:cxnLst>
                  <a:cxn ang="T8">
                    <a:pos x="T0" y="T1"/>
                  </a:cxn>
                  <a:cxn ang="T9">
                    <a:pos x="T2" y="T3"/>
                  </a:cxn>
                  <a:cxn ang="T10">
                    <a:pos x="T4" y="T5"/>
                  </a:cxn>
                  <a:cxn ang="T11">
                    <a:pos x="T6" y="T7"/>
                  </a:cxn>
                </a:cxnLst>
                <a:rect l="T12" t="T13" r="T14" b="T15"/>
                <a:pathLst>
                  <a:path w="15" h="47">
                    <a:moveTo>
                      <a:pt x="0" y="47"/>
                    </a:moveTo>
                    <a:lnTo>
                      <a:pt x="6" y="36"/>
                    </a:lnTo>
                    <a:lnTo>
                      <a:pt x="10" y="25"/>
                    </a:lnTo>
                    <a:lnTo>
                      <a:pt x="15" y="0"/>
                    </a:lnTo>
                  </a:path>
                </a:pathLst>
              </a:custGeom>
              <a:grpFill/>
              <a:ln w="3175">
                <a:solidFill>
                  <a:srgbClr val="000000"/>
                </a:solidFill>
                <a:round/>
                <a:headEnd/>
                <a:tailEnd/>
              </a:ln>
            </p:spPr>
            <p:txBody>
              <a:bodyPr/>
              <a:lstStyle/>
              <a:p>
                <a:endParaRPr lang="nb-NO"/>
              </a:p>
            </p:txBody>
          </p:sp>
          <p:sp>
            <p:nvSpPr>
              <p:cNvPr id="58467" name="Freeform 1171"/>
              <p:cNvSpPr>
                <a:spLocks/>
              </p:cNvSpPr>
              <p:nvPr/>
            </p:nvSpPr>
            <p:spPr bwMode="auto">
              <a:xfrm>
                <a:off x="3031" y="2390"/>
                <a:ext cx="16" cy="46"/>
              </a:xfrm>
              <a:custGeom>
                <a:avLst/>
                <a:gdLst>
                  <a:gd name="T0" fmla="*/ 0 w 16"/>
                  <a:gd name="T1" fmla="*/ 46 h 46"/>
                  <a:gd name="T2" fmla="*/ 5 w 16"/>
                  <a:gd name="T3" fmla="*/ 35 h 46"/>
                  <a:gd name="T4" fmla="*/ 9 w 16"/>
                  <a:gd name="T5" fmla="*/ 23 h 46"/>
                  <a:gd name="T6" fmla="*/ 16 w 16"/>
                  <a:gd name="T7" fmla="*/ 0 h 46"/>
                  <a:gd name="T8" fmla="*/ 0 60000 65536"/>
                  <a:gd name="T9" fmla="*/ 0 60000 65536"/>
                  <a:gd name="T10" fmla="*/ 0 60000 65536"/>
                  <a:gd name="T11" fmla="*/ 0 60000 65536"/>
                  <a:gd name="T12" fmla="*/ 0 w 16"/>
                  <a:gd name="T13" fmla="*/ 0 h 46"/>
                  <a:gd name="T14" fmla="*/ 16 w 16"/>
                  <a:gd name="T15" fmla="*/ 46 h 46"/>
                </a:gdLst>
                <a:ahLst/>
                <a:cxnLst>
                  <a:cxn ang="T8">
                    <a:pos x="T0" y="T1"/>
                  </a:cxn>
                  <a:cxn ang="T9">
                    <a:pos x="T2" y="T3"/>
                  </a:cxn>
                  <a:cxn ang="T10">
                    <a:pos x="T4" y="T5"/>
                  </a:cxn>
                  <a:cxn ang="T11">
                    <a:pos x="T6" y="T7"/>
                  </a:cxn>
                </a:cxnLst>
                <a:rect l="T12" t="T13" r="T14" b="T15"/>
                <a:pathLst>
                  <a:path w="16" h="46">
                    <a:moveTo>
                      <a:pt x="0" y="46"/>
                    </a:moveTo>
                    <a:lnTo>
                      <a:pt x="5" y="35"/>
                    </a:lnTo>
                    <a:lnTo>
                      <a:pt x="9" y="23"/>
                    </a:lnTo>
                    <a:lnTo>
                      <a:pt x="16" y="0"/>
                    </a:lnTo>
                  </a:path>
                </a:pathLst>
              </a:custGeom>
              <a:grpFill/>
              <a:ln w="3175">
                <a:solidFill>
                  <a:srgbClr val="000000"/>
                </a:solidFill>
                <a:round/>
                <a:headEnd/>
                <a:tailEnd/>
              </a:ln>
            </p:spPr>
            <p:txBody>
              <a:bodyPr/>
              <a:lstStyle/>
              <a:p>
                <a:endParaRPr lang="nb-NO"/>
              </a:p>
            </p:txBody>
          </p:sp>
        </p:grpSp>
      </p:grpSp>
      <p:sp>
        <p:nvSpPr>
          <p:cNvPr id="58398" name="Freeform 1172"/>
          <p:cNvSpPr>
            <a:spLocks/>
          </p:cNvSpPr>
          <p:nvPr/>
        </p:nvSpPr>
        <p:spPr bwMode="auto">
          <a:xfrm>
            <a:off x="6018213" y="3292475"/>
            <a:ext cx="1458912" cy="685800"/>
          </a:xfrm>
          <a:custGeom>
            <a:avLst/>
            <a:gdLst>
              <a:gd name="T0" fmla="*/ 0 w 4774"/>
              <a:gd name="T1" fmla="*/ 1109 h 2200"/>
              <a:gd name="T2" fmla="*/ 838 w 4774"/>
              <a:gd name="T3" fmla="*/ 0 h 2200"/>
              <a:gd name="T4" fmla="*/ 838 w 4774"/>
              <a:gd name="T5" fmla="*/ 611 h 2200"/>
              <a:gd name="T6" fmla="*/ 987 w 4774"/>
              <a:gd name="T7" fmla="*/ 533 h 2200"/>
              <a:gd name="T8" fmla="*/ 1257 w 4774"/>
              <a:gd name="T9" fmla="*/ 463 h 2200"/>
              <a:gd name="T10" fmla="*/ 1571 w 4774"/>
              <a:gd name="T11" fmla="*/ 428 h 2200"/>
              <a:gd name="T12" fmla="*/ 1824 w 4774"/>
              <a:gd name="T13" fmla="*/ 428 h 2200"/>
              <a:gd name="T14" fmla="*/ 2165 w 4774"/>
              <a:gd name="T15" fmla="*/ 463 h 2200"/>
              <a:gd name="T16" fmla="*/ 2496 w 4774"/>
              <a:gd name="T17" fmla="*/ 524 h 2200"/>
              <a:gd name="T18" fmla="*/ 2846 w 4774"/>
              <a:gd name="T19" fmla="*/ 594 h 2200"/>
              <a:gd name="T20" fmla="*/ 3264 w 4774"/>
              <a:gd name="T21" fmla="*/ 690 h 2200"/>
              <a:gd name="T22" fmla="*/ 3701 w 4774"/>
              <a:gd name="T23" fmla="*/ 751 h 2200"/>
              <a:gd name="T24" fmla="*/ 4041 w 4774"/>
              <a:gd name="T25" fmla="*/ 768 h 2200"/>
              <a:gd name="T26" fmla="*/ 4190 w 4774"/>
              <a:gd name="T27" fmla="*/ 751 h 2200"/>
              <a:gd name="T28" fmla="*/ 4373 w 4774"/>
              <a:gd name="T29" fmla="*/ 725 h 2200"/>
              <a:gd name="T30" fmla="*/ 4574 w 4774"/>
              <a:gd name="T31" fmla="*/ 646 h 2200"/>
              <a:gd name="T32" fmla="*/ 4678 w 4774"/>
              <a:gd name="T33" fmla="*/ 559 h 2200"/>
              <a:gd name="T34" fmla="*/ 4774 w 4774"/>
              <a:gd name="T35" fmla="*/ 480 h 2200"/>
              <a:gd name="T36" fmla="*/ 4774 w 4774"/>
              <a:gd name="T37" fmla="*/ 1466 h 2200"/>
              <a:gd name="T38" fmla="*/ 4670 w 4774"/>
              <a:gd name="T39" fmla="*/ 1528 h 2200"/>
              <a:gd name="T40" fmla="*/ 4582 w 4774"/>
              <a:gd name="T41" fmla="*/ 1562 h 2200"/>
              <a:gd name="T42" fmla="*/ 4460 w 4774"/>
              <a:gd name="T43" fmla="*/ 1606 h 2200"/>
              <a:gd name="T44" fmla="*/ 4312 w 4774"/>
              <a:gd name="T45" fmla="*/ 1658 h 2200"/>
              <a:gd name="T46" fmla="*/ 4076 w 4774"/>
              <a:gd name="T47" fmla="*/ 1702 h 2200"/>
              <a:gd name="T48" fmla="*/ 3910 w 4774"/>
              <a:gd name="T49" fmla="*/ 1711 h 2200"/>
              <a:gd name="T50" fmla="*/ 3701 w 4774"/>
              <a:gd name="T51" fmla="*/ 1702 h 2200"/>
              <a:gd name="T52" fmla="*/ 3448 w 4774"/>
              <a:gd name="T53" fmla="*/ 1667 h 2200"/>
              <a:gd name="T54" fmla="*/ 3195 w 4774"/>
              <a:gd name="T55" fmla="*/ 1624 h 2200"/>
              <a:gd name="T56" fmla="*/ 2828 w 4774"/>
              <a:gd name="T57" fmla="*/ 1545 h 2200"/>
              <a:gd name="T58" fmla="*/ 2496 w 4774"/>
              <a:gd name="T59" fmla="*/ 1475 h 2200"/>
              <a:gd name="T60" fmla="*/ 2130 w 4774"/>
              <a:gd name="T61" fmla="*/ 1414 h 2200"/>
              <a:gd name="T62" fmla="*/ 1798 w 4774"/>
              <a:gd name="T63" fmla="*/ 1370 h 2200"/>
              <a:gd name="T64" fmla="*/ 1528 w 4774"/>
              <a:gd name="T65" fmla="*/ 1371 h 2200"/>
              <a:gd name="T66" fmla="*/ 1336 w 4774"/>
              <a:gd name="T67" fmla="*/ 1397 h 2200"/>
              <a:gd name="T68" fmla="*/ 1170 w 4774"/>
              <a:gd name="T69" fmla="*/ 1440 h 2200"/>
              <a:gd name="T70" fmla="*/ 987 w 4774"/>
              <a:gd name="T71" fmla="*/ 1493 h 2200"/>
              <a:gd name="T72" fmla="*/ 838 w 4774"/>
              <a:gd name="T73" fmla="*/ 1545 h 2200"/>
              <a:gd name="T74" fmla="*/ 838 w 4774"/>
              <a:gd name="T75" fmla="*/ 2200 h 2200"/>
              <a:gd name="T76" fmla="*/ 0 w 4774"/>
              <a:gd name="T77" fmla="*/ 1109 h 2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4"/>
              <a:gd name="T118" fmla="*/ 0 h 2200"/>
              <a:gd name="T119" fmla="*/ 4774 w 4774"/>
              <a:gd name="T120" fmla="*/ 2200 h 22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4" h="2200">
                <a:moveTo>
                  <a:pt x="0" y="1109"/>
                </a:moveTo>
                <a:lnTo>
                  <a:pt x="838" y="0"/>
                </a:lnTo>
                <a:lnTo>
                  <a:pt x="838" y="611"/>
                </a:lnTo>
                <a:lnTo>
                  <a:pt x="987" y="533"/>
                </a:lnTo>
                <a:lnTo>
                  <a:pt x="1257" y="463"/>
                </a:lnTo>
                <a:lnTo>
                  <a:pt x="1571" y="428"/>
                </a:lnTo>
                <a:lnTo>
                  <a:pt x="1824" y="428"/>
                </a:lnTo>
                <a:lnTo>
                  <a:pt x="2165" y="463"/>
                </a:lnTo>
                <a:lnTo>
                  <a:pt x="2496" y="524"/>
                </a:lnTo>
                <a:lnTo>
                  <a:pt x="2846" y="594"/>
                </a:lnTo>
                <a:lnTo>
                  <a:pt x="3264" y="690"/>
                </a:lnTo>
                <a:lnTo>
                  <a:pt x="3701" y="751"/>
                </a:lnTo>
                <a:lnTo>
                  <a:pt x="4041" y="768"/>
                </a:lnTo>
                <a:lnTo>
                  <a:pt x="4190" y="751"/>
                </a:lnTo>
                <a:lnTo>
                  <a:pt x="4373" y="725"/>
                </a:lnTo>
                <a:lnTo>
                  <a:pt x="4574" y="646"/>
                </a:lnTo>
                <a:lnTo>
                  <a:pt x="4678" y="559"/>
                </a:lnTo>
                <a:lnTo>
                  <a:pt x="4774" y="480"/>
                </a:lnTo>
                <a:lnTo>
                  <a:pt x="4774" y="1466"/>
                </a:lnTo>
                <a:lnTo>
                  <a:pt x="4670" y="1528"/>
                </a:lnTo>
                <a:lnTo>
                  <a:pt x="4582" y="1562"/>
                </a:lnTo>
                <a:lnTo>
                  <a:pt x="4460" y="1606"/>
                </a:lnTo>
                <a:lnTo>
                  <a:pt x="4312" y="1658"/>
                </a:lnTo>
                <a:lnTo>
                  <a:pt x="4076" y="1702"/>
                </a:lnTo>
                <a:lnTo>
                  <a:pt x="3910" y="1711"/>
                </a:lnTo>
                <a:lnTo>
                  <a:pt x="3701" y="1702"/>
                </a:lnTo>
                <a:lnTo>
                  <a:pt x="3448" y="1667"/>
                </a:lnTo>
                <a:lnTo>
                  <a:pt x="3195" y="1624"/>
                </a:lnTo>
                <a:lnTo>
                  <a:pt x="2828" y="1545"/>
                </a:lnTo>
                <a:lnTo>
                  <a:pt x="2496" y="1475"/>
                </a:lnTo>
                <a:lnTo>
                  <a:pt x="2130" y="1414"/>
                </a:lnTo>
                <a:lnTo>
                  <a:pt x="1798" y="1370"/>
                </a:lnTo>
                <a:lnTo>
                  <a:pt x="1528" y="1371"/>
                </a:lnTo>
                <a:lnTo>
                  <a:pt x="1336" y="1397"/>
                </a:lnTo>
                <a:lnTo>
                  <a:pt x="1170" y="1440"/>
                </a:lnTo>
                <a:lnTo>
                  <a:pt x="987" y="1493"/>
                </a:lnTo>
                <a:lnTo>
                  <a:pt x="838" y="1545"/>
                </a:lnTo>
                <a:lnTo>
                  <a:pt x="838" y="2200"/>
                </a:lnTo>
                <a:lnTo>
                  <a:pt x="0" y="1109"/>
                </a:lnTo>
                <a:close/>
              </a:path>
            </a:pathLst>
          </a:custGeom>
          <a:solidFill>
            <a:schemeClr val="bg1"/>
          </a:solidFill>
          <a:ln w="12700">
            <a:solidFill>
              <a:schemeClr val="tx1"/>
            </a:solidFill>
            <a:round/>
            <a:headEnd/>
            <a:tailEnd/>
          </a:ln>
        </p:spPr>
        <p:txBody>
          <a:bodyPr wrap="none" anchor="ctr"/>
          <a:lstStyle/>
          <a:p>
            <a:endParaRPr lang="nb-NO"/>
          </a:p>
        </p:txBody>
      </p:sp>
      <p:sp>
        <p:nvSpPr>
          <p:cNvPr id="58399" name="Freeform 1173"/>
          <p:cNvSpPr>
            <a:spLocks/>
          </p:cNvSpPr>
          <p:nvPr/>
        </p:nvSpPr>
        <p:spPr bwMode="auto">
          <a:xfrm>
            <a:off x="3044825" y="3294063"/>
            <a:ext cx="323850" cy="277812"/>
          </a:xfrm>
          <a:custGeom>
            <a:avLst/>
            <a:gdLst>
              <a:gd name="T0" fmla="*/ 17 w 398"/>
              <a:gd name="T1" fmla="*/ 93 h 329"/>
              <a:gd name="T2" fmla="*/ 52 w 398"/>
              <a:gd name="T3" fmla="*/ 76 h 329"/>
              <a:gd name="T4" fmla="*/ 131 w 398"/>
              <a:gd name="T5" fmla="*/ 6 h 329"/>
              <a:gd name="T6" fmla="*/ 262 w 398"/>
              <a:gd name="T7" fmla="*/ 23 h 329"/>
              <a:gd name="T8" fmla="*/ 340 w 398"/>
              <a:gd name="T9" fmla="*/ 102 h 329"/>
              <a:gd name="T10" fmla="*/ 358 w 398"/>
              <a:gd name="T11" fmla="*/ 119 h 329"/>
              <a:gd name="T12" fmla="*/ 340 w 398"/>
              <a:gd name="T13" fmla="*/ 215 h 329"/>
              <a:gd name="T14" fmla="*/ 297 w 398"/>
              <a:gd name="T15" fmla="*/ 320 h 329"/>
              <a:gd name="T16" fmla="*/ 271 w 398"/>
              <a:gd name="T17" fmla="*/ 329 h 329"/>
              <a:gd name="T18" fmla="*/ 157 w 398"/>
              <a:gd name="T19" fmla="*/ 320 h 329"/>
              <a:gd name="T20" fmla="*/ 131 w 398"/>
              <a:gd name="T21" fmla="*/ 303 h 329"/>
              <a:gd name="T22" fmla="*/ 79 w 398"/>
              <a:gd name="T23" fmla="*/ 285 h 329"/>
              <a:gd name="T24" fmla="*/ 0 w 398"/>
              <a:gd name="T25" fmla="*/ 163 h 329"/>
              <a:gd name="T26" fmla="*/ 9 w 398"/>
              <a:gd name="T27" fmla="*/ 128 h 329"/>
              <a:gd name="T28" fmla="*/ 17 w 398"/>
              <a:gd name="T29" fmla="*/ 93 h 3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8"/>
              <a:gd name="T46" fmla="*/ 0 h 329"/>
              <a:gd name="T47" fmla="*/ 398 w 398"/>
              <a:gd name="T48" fmla="*/ 329 h 3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8" h="329">
                <a:moveTo>
                  <a:pt x="17" y="93"/>
                </a:moveTo>
                <a:cubicBezTo>
                  <a:pt x="29" y="87"/>
                  <a:pt x="41" y="83"/>
                  <a:pt x="52" y="76"/>
                </a:cubicBezTo>
                <a:cubicBezTo>
                  <a:pt x="89" y="52"/>
                  <a:pt x="82" y="23"/>
                  <a:pt x="131" y="6"/>
                </a:cubicBezTo>
                <a:cubicBezTo>
                  <a:pt x="175" y="10"/>
                  <a:pt x="224" y="0"/>
                  <a:pt x="262" y="23"/>
                </a:cubicBezTo>
                <a:cubicBezTo>
                  <a:pt x="286" y="38"/>
                  <a:pt x="324" y="86"/>
                  <a:pt x="340" y="102"/>
                </a:cubicBezTo>
                <a:cubicBezTo>
                  <a:pt x="346" y="108"/>
                  <a:pt x="358" y="119"/>
                  <a:pt x="358" y="119"/>
                </a:cubicBezTo>
                <a:cubicBezTo>
                  <a:pt x="372" y="163"/>
                  <a:pt x="398" y="198"/>
                  <a:pt x="340" y="215"/>
                </a:cubicBezTo>
                <a:cubicBezTo>
                  <a:pt x="309" y="247"/>
                  <a:pt x="315" y="302"/>
                  <a:pt x="297" y="320"/>
                </a:cubicBezTo>
                <a:cubicBezTo>
                  <a:pt x="291" y="327"/>
                  <a:pt x="280" y="326"/>
                  <a:pt x="271" y="329"/>
                </a:cubicBezTo>
                <a:cubicBezTo>
                  <a:pt x="233" y="326"/>
                  <a:pt x="194" y="327"/>
                  <a:pt x="157" y="320"/>
                </a:cubicBezTo>
                <a:cubicBezTo>
                  <a:pt x="147" y="318"/>
                  <a:pt x="140" y="307"/>
                  <a:pt x="131" y="303"/>
                </a:cubicBezTo>
                <a:cubicBezTo>
                  <a:pt x="114" y="295"/>
                  <a:pt x="79" y="285"/>
                  <a:pt x="79" y="285"/>
                </a:cubicBezTo>
                <a:cubicBezTo>
                  <a:pt x="52" y="245"/>
                  <a:pt x="16" y="208"/>
                  <a:pt x="0" y="163"/>
                </a:cubicBezTo>
                <a:cubicBezTo>
                  <a:pt x="3" y="151"/>
                  <a:pt x="3" y="138"/>
                  <a:pt x="9" y="128"/>
                </a:cubicBezTo>
                <a:cubicBezTo>
                  <a:pt x="30" y="92"/>
                  <a:pt x="52" y="110"/>
                  <a:pt x="17" y="93"/>
                </a:cubicBezTo>
                <a:close/>
              </a:path>
            </a:pathLst>
          </a:custGeom>
          <a:gradFill rotWithShape="0">
            <a:gsLst>
              <a:gs pos="0">
                <a:srgbClr val="FFFFFF"/>
              </a:gs>
              <a:gs pos="100000">
                <a:schemeClr val="bg2"/>
              </a:gs>
            </a:gsLst>
            <a:path path="rect">
              <a:fillToRect l="50000" t="50000" r="50000" b="50000"/>
            </a:path>
          </a:gradFill>
          <a:ln w="12700">
            <a:solidFill>
              <a:schemeClr val="tx1"/>
            </a:solidFill>
            <a:round/>
            <a:headEnd/>
            <a:tailEnd/>
          </a:ln>
        </p:spPr>
        <p:txBody>
          <a:bodyPr wrap="none" anchor="ctr"/>
          <a:lstStyle/>
          <a:p>
            <a:endParaRPr lang="nb-NO"/>
          </a:p>
        </p:txBody>
      </p:sp>
      <p:sp>
        <p:nvSpPr>
          <p:cNvPr id="58400" name="Freeform 1174"/>
          <p:cNvSpPr>
            <a:spLocks/>
          </p:cNvSpPr>
          <p:nvPr/>
        </p:nvSpPr>
        <p:spPr bwMode="auto">
          <a:xfrm>
            <a:off x="2746375" y="3451225"/>
            <a:ext cx="298450" cy="257175"/>
          </a:xfrm>
          <a:custGeom>
            <a:avLst/>
            <a:gdLst>
              <a:gd name="T0" fmla="*/ 0 w 405"/>
              <a:gd name="T1" fmla="*/ 104 h 340"/>
              <a:gd name="T2" fmla="*/ 79 w 405"/>
              <a:gd name="T3" fmla="*/ 52 h 340"/>
              <a:gd name="T4" fmla="*/ 131 w 405"/>
              <a:gd name="T5" fmla="*/ 35 h 340"/>
              <a:gd name="T6" fmla="*/ 148 w 405"/>
              <a:gd name="T7" fmla="*/ 17 h 340"/>
              <a:gd name="T8" fmla="*/ 201 w 405"/>
              <a:gd name="T9" fmla="*/ 0 h 340"/>
              <a:gd name="T10" fmla="*/ 314 w 405"/>
              <a:gd name="T11" fmla="*/ 35 h 340"/>
              <a:gd name="T12" fmla="*/ 384 w 405"/>
              <a:gd name="T13" fmla="*/ 122 h 340"/>
              <a:gd name="T14" fmla="*/ 375 w 405"/>
              <a:gd name="T15" fmla="*/ 279 h 340"/>
              <a:gd name="T16" fmla="*/ 323 w 405"/>
              <a:gd name="T17" fmla="*/ 296 h 340"/>
              <a:gd name="T18" fmla="*/ 218 w 405"/>
              <a:gd name="T19" fmla="*/ 340 h 340"/>
              <a:gd name="T20" fmla="*/ 113 w 405"/>
              <a:gd name="T21" fmla="*/ 323 h 340"/>
              <a:gd name="T22" fmla="*/ 26 w 405"/>
              <a:gd name="T23" fmla="*/ 244 h 340"/>
              <a:gd name="T24" fmla="*/ 0 w 405"/>
              <a:gd name="T25" fmla="*/ 104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5"/>
              <a:gd name="T40" fmla="*/ 0 h 340"/>
              <a:gd name="T41" fmla="*/ 405 w 405"/>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5" h="340">
                <a:moveTo>
                  <a:pt x="0" y="104"/>
                </a:moveTo>
                <a:cubicBezTo>
                  <a:pt x="26" y="87"/>
                  <a:pt x="51" y="67"/>
                  <a:pt x="79" y="52"/>
                </a:cubicBezTo>
                <a:cubicBezTo>
                  <a:pt x="95" y="44"/>
                  <a:pt x="115" y="43"/>
                  <a:pt x="131" y="35"/>
                </a:cubicBezTo>
                <a:cubicBezTo>
                  <a:pt x="138" y="31"/>
                  <a:pt x="141" y="21"/>
                  <a:pt x="148" y="17"/>
                </a:cubicBezTo>
                <a:cubicBezTo>
                  <a:pt x="165" y="9"/>
                  <a:pt x="201" y="0"/>
                  <a:pt x="201" y="0"/>
                </a:cubicBezTo>
                <a:cubicBezTo>
                  <a:pt x="275" y="10"/>
                  <a:pt x="257" y="15"/>
                  <a:pt x="314" y="35"/>
                </a:cubicBezTo>
                <a:cubicBezTo>
                  <a:pt x="340" y="74"/>
                  <a:pt x="354" y="90"/>
                  <a:pt x="384" y="122"/>
                </a:cubicBezTo>
                <a:cubicBezTo>
                  <a:pt x="398" y="163"/>
                  <a:pt x="405" y="249"/>
                  <a:pt x="375" y="279"/>
                </a:cubicBezTo>
                <a:cubicBezTo>
                  <a:pt x="373" y="281"/>
                  <a:pt x="325" y="295"/>
                  <a:pt x="323" y="296"/>
                </a:cubicBezTo>
                <a:cubicBezTo>
                  <a:pt x="290" y="319"/>
                  <a:pt x="256" y="327"/>
                  <a:pt x="218" y="340"/>
                </a:cubicBezTo>
                <a:cubicBezTo>
                  <a:pt x="183" y="333"/>
                  <a:pt x="147" y="334"/>
                  <a:pt x="113" y="323"/>
                </a:cubicBezTo>
                <a:cubicBezTo>
                  <a:pt x="101" y="319"/>
                  <a:pt x="42" y="259"/>
                  <a:pt x="26" y="244"/>
                </a:cubicBezTo>
                <a:cubicBezTo>
                  <a:pt x="22" y="217"/>
                  <a:pt x="0" y="133"/>
                  <a:pt x="0" y="104"/>
                </a:cubicBezTo>
                <a:close/>
              </a:path>
            </a:pathLst>
          </a:custGeom>
          <a:gradFill rotWithShape="0">
            <a:gsLst>
              <a:gs pos="0">
                <a:srgbClr val="FFFFFF"/>
              </a:gs>
              <a:gs pos="100000">
                <a:schemeClr val="bg2"/>
              </a:gs>
            </a:gsLst>
            <a:path path="rect">
              <a:fillToRect l="50000" t="50000" r="50000" b="50000"/>
            </a:path>
          </a:gradFill>
          <a:ln w="12700">
            <a:solidFill>
              <a:schemeClr val="tx1"/>
            </a:solidFill>
            <a:round/>
            <a:headEnd/>
            <a:tailEnd/>
          </a:ln>
        </p:spPr>
        <p:txBody>
          <a:bodyPr wrap="none" anchor="ctr"/>
          <a:lstStyle/>
          <a:p>
            <a:endParaRPr lang="nb-NO"/>
          </a:p>
        </p:txBody>
      </p:sp>
      <p:sp>
        <p:nvSpPr>
          <p:cNvPr id="58401" name="Text Box 1175"/>
          <p:cNvSpPr txBox="1">
            <a:spLocks noChangeArrowheads="1"/>
          </p:cNvSpPr>
          <p:nvPr/>
        </p:nvSpPr>
        <p:spPr bwMode="auto">
          <a:xfrm>
            <a:off x="6294438" y="4414838"/>
            <a:ext cx="1338262" cy="336550"/>
          </a:xfrm>
          <a:prstGeom prst="rect">
            <a:avLst/>
          </a:prstGeom>
          <a:noFill/>
          <a:ln w="12700">
            <a:noFill/>
            <a:miter lim="800000"/>
            <a:headEnd/>
            <a:tailEnd/>
          </a:ln>
        </p:spPr>
        <p:txBody>
          <a:bodyPr wrap="none">
            <a:spAutoFit/>
          </a:bodyPr>
          <a:lstStyle/>
          <a:p>
            <a:pPr>
              <a:lnSpc>
                <a:spcPct val="100000"/>
              </a:lnSpc>
            </a:pPr>
            <a:r>
              <a:rPr lang="de-DE" sz="1600" i="0">
                <a:cs typeface="Times New Roman" pitchFamily="18" charset="0"/>
              </a:rPr>
              <a:t>Nitrate (NO</a:t>
            </a:r>
            <a:r>
              <a:rPr lang="de-DE" sz="1600" i="0" baseline="-25000">
                <a:cs typeface="Times New Roman" pitchFamily="18" charset="0"/>
              </a:rPr>
              <a:t>3</a:t>
            </a:r>
            <a:r>
              <a:rPr lang="de-DE" sz="1600" i="0" baseline="30000">
                <a:cs typeface="Times New Roman" pitchFamily="18" charset="0"/>
              </a:rPr>
              <a:t>-</a:t>
            </a:r>
            <a:r>
              <a:rPr lang="de-DE" sz="1600" i="0">
                <a:cs typeface="Times New Roman" pitchFamily="18" charset="0"/>
              </a:rPr>
              <a:t>)</a:t>
            </a:r>
          </a:p>
        </p:txBody>
      </p:sp>
      <p:sp>
        <p:nvSpPr>
          <p:cNvPr id="58402" name="Freeform 1176"/>
          <p:cNvSpPr>
            <a:spLocks/>
          </p:cNvSpPr>
          <p:nvPr/>
        </p:nvSpPr>
        <p:spPr bwMode="auto">
          <a:xfrm>
            <a:off x="3033713" y="4487863"/>
            <a:ext cx="279400"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03" name="Text Box 1177"/>
          <p:cNvSpPr txBox="1">
            <a:spLocks noChangeArrowheads="1"/>
          </p:cNvSpPr>
          <p:nvPr/>
        </p:nvSpPr>
        <p:spPr bwMode="auto">
          <a:xfrm>
            <a:off x="3267075" y="4422775"/>
            <a:ext cx="1797050" cy="336550"/>
          </a:xfrm>
          <a:prstGeom prst="rect">
            <a:avLst/>
          </a:prstGeom>
          <a:noFill/>
          <a:ln w="12700">
            <a:noFill/>
            <a:miter lim="800000"/>
            <a:headEnd/>
            <a:tailEnd/>
          </a:ln>
        </p:spPr>
        <p:txBody>
          <a:bodyPr wrap="none">
            <a:spAutoFit/>
          </a:bodyPr>
          <a:lstStyle/>
          <a:p>
            <a:pPr>
              <a:lnSpc>
                <a:spcPct val="100000"/>
              </a:lnSpc>
            </a:pPr>
            <a:r>
              <a:rPr lang="de-DE" sz="1600" i="0">
                <a:cs typeface="Times New Roman" pitchFamily="18" charset="0"/>
              </a:rPr>
              <a:t>Ammonium (NH</a:t>
            </a:r>
            <a:r>
              <a:rPr lang="de-DE" sz="1600" i="0" baseline="-25000">
                <a:cs typeface="Times New Roman" pitchFamily="18" charset="0"/>
              </a:rPr>
              <a:t>4</a:t>
            </a:r>
            <a:r>
              <a:rPr lang="de-DE" sz="1600" i="0" baseline="30000">
                <a:cs typeface="Times New Roman" pitchFamily="18" charset="0"/>
              </a:rPr>
              <a:t>+</a:t>
            </a:r>
            <a:r>
              <a:rPr lang="de-DE" sz="1600" i="0">
                <a:cs typeface="Times New Roman" pitchFamily="18" charset="0"/>
              </a:rPr>
              <a:t>)</a:t>
            </a:r>
          </a:p>
        </p:txBody>
      </p:sp>
      <p:sp>
        <p:nvSpPr>
          <p:cNvPr id="58404" name="Rectangle 1178"/>
          <p:cNvSpPr>
            <a:spLocks noChangeArrowheads="1"/>
          </p:cNvSpPr>
          <p:nvPr/>
        </p:nvSpPr>
        <p:spPr bwMode="auto">
          <a:xfrm>
            <a:off x="2954338" y="4800600"/>
            <a:ext cx="2601912" cy="1169551"/>
          </a:xfrm>
          <a:prstGeom prst="rect">
            <a:avLst/>
          </a:prstGeom>
          <a:noFill/>
          <a:ln w="12700">
            <a:noFill/>
            <a:miter lim="800000"/>
            <a:headEnd/>
            <a:tailEnd/>
          </a:ln>
        </p:spPr>
        <p:txBody>
          <a:bodyPr>
            <a:spAutoFit/>
          </a:bodyPr>
          <a:lstStyle/>
          <a:p>
            <a:pPr>
              <a:lnSpc>
                <a:spcPct val="100000"/>
              </a:lnSpc>
            </a:pPr>
            <a:r>
              <a:rPr lang="de-DE" sz="1400" i="0" dirty="0">
                <a:solidFill>
                  <a:schemeClr val="accent5"/>
                </a:solidFill>
                <a:cs typeface="Times New Roman" pitchFamily="18" charset="0"/>
              </a:rPr>
              <a:t>Ammonium-N</a:t>
            </a:r>
            <a:r>
              <a:rPr lang="de-DE" sz="1400" b="0" i="0" dirty="0">
                <a:cs typeface="Times New Roman" pitchFamily="18" charset="0"/>
              </a:rPr>
              <a:t> </a:t>
            </a:r>
            <a:r>
              <a:rPr lang="de-DE" sz="1400" b="0" i="0" dirty="0" err="1">
                <a:cs typeface="Times New Roman" pitchFamily="18" charset="0"/>
              </a:rPr>
              <a:t>is</a:t>
            </a:r>
            <a:r>
              <a:rPr lang="de-DE" sz="1400" b="0" i="0" dirty="0">
                <a:cs typeface="Times New Roman" pitchFamily="18" charset="0"/>
              </a:rPr>
              <a:t> </a:t>
            </a:r>
            <a:r>
              <a:rPr lang="de-DE" sz="1400" b="0" i="0" dirty="0" err="1">
                <a:cs typeface="Times New Roman" pitchFamily="18" charset="0"/>
              </a:rPr>
              <a:t>fixed</a:t>
            </a:r>
            <a:r>
              <a:rPr lang="de-DE" sz="1400" b="0" i="0" dirty="0">
                <a:cs typeface="Times New Roman" pitchFamily="18" charset="0"/>
              </a:rPr>
              <a:t> </a:t>
            </a:r>
            <a:r>
              <a:rPr lang="de-DE" sz="1400" b="0" i="0" dirty="0" err="1">
                <a:cs typeface="Times New Roman" pitchFamily="18" charset="0"/>
              </a:rPr>
              <a:t>onto</a:t>
            </a:r>
            <a:r>
              <a:rPr lang="de-DE" sz="1400" b="0" i="0" dirty="0">
                <a:cs typeface="Times New Roman" pitchFamily="18" charset="0"/>
              </a:rPr>
              <a:t> </a:t>
            </a:r>
            <a:r>
              <a:rPr lang="de-DE" sz="1400" b="0" i="0" dirty="0" err="1">
                <a:cs typeface="Times New Roman" pitchFamily="18" charset="0"/>
              </a:rPr>
              <a:t>clay</a:t>
            </a:r>
            <a:r>
              <a:rPr lang="de-DE" sz="1400" b="0" i="0" dirty="0">
                <a:cs typeface="Times New Roman" pitchFamily="18" charset="0"/>
              </a:rPr>
              <a:t> </a:t>
            </a:r>
            <a:r>
              <a:rPr lang="de-DE" sz="1400" b="0" i="0" dirty="0" err="1">
                <a:cs typeface="Times New Roman" pitchFamily="18" charset="0"/>
              </a:rPr>
              <a:t>minerals</a:t>
            </a:r>
            <a:r>
              <a:rPr lang="de-DE" sz="1400" b="0" i="0" dirty="0">
                <a:cs typeface="Times New Roman" pitchFamily="18" charset="0"/>
              </a:rPr>
              <a:t> in </a:t>
            </a:r>
            <a:r>
              <a:rPr lang="de-DE" sz="1400" b="0" i="0" dirty="0" err="1">
                <a:cs typeface="Times New Roman" pitchFamily="18" charset="0"/>
              </a:rPr>
              <a:t>the</a:t>
            </a:r>
            <a:r>
              <a:rPr lang="de-DE" sz="1400" b="0" i="0" dirty="0">
                <a:cs typeface="Times New Roman" pitchFamily="18" charset="0"/>
              </a:rPr>
              <a:t> </a:t>
            </a:r>
            <a:r>
              <a:rPr lang="de-DE" sz="1400" b="0" i="0" dirty="0" err="1">
                <a:cs typeface="Times New Roman" pitchFamily="18" charset="0"/>
              </a:rPr>
              <a:t>soil</a:t>
            </a:r>
            <a:r>
              <a:rPr lang="de-DE" sz="1400" b="0" i="0" dirty="0">
                <a:cs typeface="Times New Roman" pitchFamily="18" charset="0"/>
              </a:rPr>
              <a:t> </a:t>
            </a:r>
            <a:r>
              <a:rPr lang="de-DE" sz="1400" b="0" i="0" dirty="0" err="1">
                <a:cs typeface="Times New Roman" pitchFamily="18" charset="0"/>
              </a:rPr>
              <a:t>and</a:t>
            </a:r>
            <a:r>
              <a:rPr lang="de-DE" sz="1400" b="0" i="0" dirty="0">
                <a:cs typeface="Times New Roman" pitchFamily="18" charset="0"/>
              </a:rPr>
              <a:t> </a:t>
            </a:r>
            <a:r>
              <a:rPr lang="de-DE" sz="1400" b="0" i="0" dirty="0" err="1">
                <a:cs typeface="Times New Roman" pitchFamily="18" charset="0"/>
              </a:rPr>
              <a:t>therefore</a:t>
            </a:r>
            <a:r>
              <a:rPr lang="de-DE" sz="1400" b="0" i="0" dirty="0">
                <a:cs typeface="Times New Roman" pitchFamily="18" charset="0"/>
              </a:rPr>
              <a:t> immobile. The plant </a:t>
            </a:r>
            <a:r>
              <a:rPr lang="de-DE" sz="1400" b="0" i="0" dirty="0" err="1">
                <a:cs typeface="Times New Roman" pitchFamily="18" charset="0"/>
              </a:rPr>
              <a:t>roots</a:t>
            </a:r>
            <a:r>
              <a:rPr lang="de-DE" sz="1400" b="0" i="0" dirty="0">
                <a:cs typeface="Times New Roman" pitchFamily="18" charset="0"/>
              </a:rPr>
              <a:t> </a:t>
            </a:r>
            <a:r>
              <a:rPr lang="de-DE" sz="1400" b="0" i="0" dirty="0" err="1">
                <a:cs typeface="Times New Roman" pitchFamily="18" charset="0"/>
              </a:rPr>
              <a:t>have</a:t>
            </a:r>
            <a:r>
              <a:rPr lang="de-DE" sz="1400" b="0" i="0" dirty="0">
                <a:cs typeface="Times New Roman" pitchFamily="18" charset="0"/>
              </a:rPr>
              <a:t> </a:t>
            </a:r>
            <a:r>
              <a:rPr lang="de-DE" sz="1400" b="0" i="0" dirty="0" err="1">
                <a:cs typeface="Times New Roman" pitchFamily="18" charset="0"/>
              </a:rPr>
              <a:t>to</a:t>
            </a:r>
            <a:r>
              <a:rPr lang="de-DE" sz="1400" b="0" i="0" dirty="0">
                <a:cs typeface="Times New Roman" pitchFamily="18" charset="0"/>
              </a:rPr>
              <a:t> </a:t>
            </a:r>
            <a:r>
              <a:rPr lang="de-DE" sz="1400" b="0" i="0" dirty="0" err="1">
                <a:cs typeface="Times New Roman" pitchFamily="18" charset="0"/>
              </a:rPr>
              <a:t>grow</a:t>
            </a:r>
            <a:r>
              <a:rPr lang="de-DE" sz="1400" b="0" i="0" dirty="0">
                <a:cs typeface="Times New Roman" pitchFamily="18" charset="0"/>
              </a:rPr>
              <a:t> </a:t>
            </a:r>
            <a:r>
              <a:rPr lang="de-DE" sz="1400" b="0" i="0" dirty="0" err="1">
                <a:cs typeface="Times New Roman" pitchFamily="18" charset="0"/>
              </a:rPr>
              <a:t>actively</a:t>
            </a:r>
            <a:r>
              <a:rPr lang="de-DE" sz="1400" b="0" i="0" dirty="0">
                <a:cs typeface="Times New Roman" pitchFamily="18" charset="0"/>
              </a:rPr>
              <a:t> </a:t>
            </a:r>
            <a:r>
              <a:rPr lang="de-DE" sz="1400" b="0" i="0" dirty="0" err="1">
                <a:cs typeface="Times New Roman" pitchFamily="18" charset="0"/>
              </a:rPr>
              <a:t>towards</a:t>
            </a:r>
            <a:r>
              <a:rPr lang="de-DE" sz="1400" b="0" i="0" dirty="0">
                <a:cs typeface="Times New Roman" pitchFamily="18" charset="0"/>
              </a:rPr>
              <a:t> </a:t>
            </a:r>
            <a:r>
              <a:rPr lang="de-DE" sz="1400" b="0" i="0" dirty="0" err="1">
                <a:cs typeface="Times New Roman" pitchFamily="18" charset="0"/>
              </a:rPr>
              <a:t>the</a:t>
            </a:r>
            <a:r>
              <a:rPr lang="de-DE" sz="1400" b="0" i="0" dirty="0">
                <a:cs typeface="Times New Roman" pitchFamily="18" charset="0"/>
              </a:rPr>
              <a:t> </a:t>
            </a:r>
            <a:r>
              <a:rPr lang="de-DE" sz="1400" b="0" i="0" dirty="0" err="1">
                <a:cs typeface="Times New Roman" pitchFamily="18" charset="0"/>
              </a:rPr>
              <a:t>nutrient</a:t>
            </a:r>
            <a:r>
              <a:rPr lang="de-DE" sz="1400" b="0" i="0" dirty="0">
                <a:cs typeface="Times New Roman" pitchFamily="18" charset="0"/>
              </a:rPr>
              <a:t>. </a:t>
            </a:r>
          </a:p>
        </p:txBody>
      </p:sp>
      <p:sp>
        <p:nvSpPr>
          <p:cNvPr id="58405" name="Rectangle 1179"/>
          <p:cNvSpPr>
            <a:spLocks noChangeArrowheads="1"/>
          </p:cNvSpPr>
          <p:nvPr/>
        </p:nvSpPr>
        <p:spPr bwMode="auto">
          <a:xfrm>
            <a:off x="5597525" y="4787900"/>
            <a:ext cx="2657475" cy="1384995"/>
          </a:xfrm>
          <a:prstGeom prst="rect">
            <a:avLst/>
          </a:prstGeom>
          <a:noFill/>
          <a:ln w="12700">
            <a:noFill/>
            <a:miter lim="800000"/>
            <a:headEnd/>
            <a:tailEnd/>
          </a:ln>
        </p:spPr>
        <p:txBody>
          <a:bodyPr wrap="square">
            <a:spAutoFit/>
          </a:bodyPr>
          <a:lstStyle/>
          <a:p>
            <a:pPr>
              <a:lnSpc>
                <a:spcPct val="100000"/>
              </a:lnSpc>
            </a:pPr>
            <a:r>
              <a:rPr lang="de-DE" sz="1400" i="0" dirty="0">
                <a:solidFill>
                  <a:schemeClr val="accent4"/>
                </a:solidFill>
                <a:cs typeface="Times New Roman" pitchFamily="18" charset="0"/>
              </a:rPr>
              <a:t>Nitrate-N</a:t>
            </a:r>
            <a:r>
              <a:rPr lang="de-DE" sz="1400" b="0" i="0" dirty="0">
                <a:cs typeface="Times New Roman" pitchFamily="18" charset="0"/>
              </a:rPr>
              <a:t> </a:t>
            </a:r>
            <a:r>
              <a:rPr lang="de-DE" sz="1400" b="0" i="0" dirty="0" err="1">
                <a:cs typeface="Times New Roman" pitchFamily="18" charset="0"/>
              </a:rPr>
              <a:t>is</a:t>
            </a:r>
            <a:r>
              <a:rPr lang="de-DE" sz="1400" b="0" i="0" dirty="0">
                <a:cs typeface="Times New Roman" pitchFamily="18" charset="0"/>
              </a:rPr>
              <a:t> </a:t>
            </a:r>
            <a:r>
              <a:rPr lang="de-DE" sz="1400" b="0" i="0" dirty="0" err="1">
                <a:cs typeface="Times New Roman" pitchFamily="18" charset="0"/>
              </a:rPr>
              <a:t>always</a:t>
            </a:r>
            <a:r>
              <a:rPr lang="de-DE" sz="1400" b="0" i="0" dirty="0">
                <a:cs typeface="Times New Roman" pitchFamily="18" charset="0"/>
              </a:rPr>
              <a:t> </a:t>
            </a:r>
            <a:r>
              <a:rPr lang="de-DE" sz="1400" b="0" i="0" dirty="0" err="1">
                <a:cs typeface="Times New Roman" pitchFamily="18" charset="0"/>
              </a:rPr>
              <a:t>dissolved</a:t>
            </a:r>
            <a:r>
              <a:rPr lang="de-DE" sz="1400" b="0" i="0" dirty="0">
                <a:cs typeface="Times New Roman" pitchFamily="18" charset="0"/>
              </a:rPr>
              <a:t> in </a:t>
            </a:r>
            <a:r>
              <a:rPr lang="de-DE" sz="1400" b="0" i="0" dirty="0" err="1">
                <a:cs typeface="Times New Roman" pitchFamily="18" charset="0"/>
              </a:rPr>
              <a:t>the</a:t>
            </a:r>
            <a:r>
              <a:rPr lang="de-DE" sz="1400" b="0" i="0" dirty="0">
                <a:cs typeface="Times New Roman" pitchFamily="18" charset="0"/>
              </a:rPr>
              <a:t> </a:t>
            </a:r>
            <a:r>
              <a:rPr lang="de-DE" sz="1400" b="0" i="0" dirty="0" err="1">
                <a:cs typeface="Times New Roman" pitchFamily="18" charset="0"/>
              </a:rPr>
              <a:t>soil</a:t>
            </a:r>
            <a:r>
              <a:rPr lang="de-DE" sz="1400" b="0" i="0" dirty="0">
                <a:cs typeface="Times New Roman" pitchFamily="18" charset="0"/>
              </a:rPr>
              <a:t> </a:t>
            </a:r>
            <a:r>
              <a:rPr lang="de-DE" sz="1400" b="0" i="0" dirty="0" err="1">
                <a:cs typeface="Times New Roman" pitchFamily="18" charset="0"/>
              </a:rPr>
              <a:t>water</a:t>
            </a:r>
            <a:r>
              <a:rPr lang="de-DE" sz="1400" b="0" i="0" dirty="0">
                <a:cs typeface="Times New Roman" pitchFamily="18" charset="0"/>
              </a:rPr>
              <a:t> </a:t>
            </a:r>
            <a:r>
              <a:rPr lang="de-DE" sz="1400" b="0" i="0" dirty="0" err="1">
                <a:cs typeface="Times New Roman" pitchFamily="18" charset="0"/>
              </a:rPr>
              <a:t>and</a:t>
            </a:r>
            <a:r>
              <a:rPr lang="de-DE" sz="1400" b="0" i="0" dirty="0">
                <a:cs typeface="Times New Roman" pitchFamily="18" charset="0"/>
              </a:rPr>
              <a:t> </a:t>
            </a:r>
            <a:r>
              <a:rPr lang="de-DE" sz="1400" b="0" i="0" dirty="0" err="1">
                <a:cs typeface="Times New Roman" pitchFamily="18" charset="0"/>
              </a:rPr>
              <a:t>is</a:t>
            </a:r>
            <a:r>
              <a:rPr lang="de-DE" sz="1400" b="0" i="0" dirty="0">
                <a:cs typeface="Times New Roman" pitchFamily="18" charset="0"/>
              </a:rPr>
              <a:t> </a:t>
            </a:r>
            <a:r>
              <a:rPr lang="de-DE" sz="1400" b="0" i="0" dirty="0" err="1">
                <a:cs typeface="Times New Roman" pitchFamily="18" charset="0"/>
              </a:rPr>
              <a:t>transported</a:t>
            </a:r>
            <a:r>
              <a:rPr lang="de-DE" sz="1400" b="0" i="0" dirty="0">
                <a:cs typeface="Times New Roman" pitchFamily="18" charset="0"/>
              </a:rPr>
              <a:t> </a:t>
            </a:r>
            <a:r>
              <a:rPr lang="de-DE" sz="1400" b="0" i="0" dirty="0" err="1">
                <a:cs typeface="Times New Roman" pitchFamily="18" charset="0"/>
              </a:rPr>
              <a:t>passively</a:t>
            </a:r>
            <a:r>
              <a:rPr lang="de-DE" sz="1400" b="0" i="0" dirty="0">
                <a:cs typeface="Times New Roman" pitchFamily="18" charset="0"/>
              </a:rPr>
              <a:t> </a:t>
            </a:r>
            <a:r>
              <a:rPr lang="de-DE" sz="1400" b="0" i="0" dirty="0" err="1">
                <a:cs typeface="Times New Roman" pitchFamily="18" charset="0"/>
              </a:rPr>
              <a:t>together</a:t>
            </a:r>
            <a:r>
              <a:rPr lang="de-DE" sz="1400" b="0" i="0" dirty="0">
                <a:cs typeface="Times New Roman" pitchFamily="18" charset="0"/>
              </a:rPr>
              <a:t> </a:t>
            </a:r>
            <a:r>
              <a:rPr lang="de-DE" sz="1400" b="0" i="0" dirty="0" err="1">
                <a:cs typeface="Times New Roman" pitchFamily="18" charset="0"/>
              </a:rPr>
              <a:t>with</a:t>
            </a:r>
            <a:r>
              <a:rPr lang="de-DE" sz="1400" b="0" i="0" dirty="0">
                <a:cs typeface="Times New Roman" pitchFamily="18" charset="0"/>
              </a:rPr>
              <a:t> </a:t>
            </a:r>
            <a:r>
              <a:rPr lang="de-DE" sz="1400" b="0" i="0" dirty="0" err="1">
                <a:cs typeface="Times New Roman" pitchFamily="18" charset="0"/>
              </a:rPr>
              <a:t>the</a:t>
            </a:r>
            <a:r>
              <a:rPr lang="de-DE" sz="1400" b="0" i="0" dirty="0">
                <a:cs typeface="Times New Roman" pitchFamily="18" charset="0"/>
              </a:rPr>
              <a:t> </a:t>
            </a:r>
            <a:r>
              <a:rPr lang="de-DE" sz="1400" b="0" i="0" dirty="0" err="1">
                <a:cs typeface="Times New Roman" pitchFamily="18" charset="0"/>
              </a:rPr>
              <a:t>water</a:t>
            </a:r>
            <a:r>
              <a:rPr lang="de-DE" sz="1400" b="0" i="0" dirty="0">
                <a:cs typeface="Times New Roman" pitchFamily="18" charset="0"/>
              </a:rPr>
              <a:t> </a:t>
            </a:r>
            <a:r>
              <a:rPr lang="de-DE" sz="1400" b="0" i="0" dirty="0" err="1">
                <a:cs typeface="Times New Roman" pitchFamily="18" charset="0"/>
              </a:rPr>
              <a:t>into</a:t>
            </a:r>
            <a:r>
              <a:rPr lang="de-DE" sz="1400" b="0" i="0" dirty="0">
                <a:cs typeface="Times New Roman" pitchFamily="18" charset="0"/>
              </a:rPr>
              <a:t> </a:t>
            </a:r>
            <a:r>
              <a:rPr lang="de-DE" sz="1400" b="0" i="0" dirty="0" err="1">
                <a:cs typeface="Times New Roman" pitchFamily="18" charset="0"/>
              </a:rPr>
              <a:t>the</a:t>
            </a:r>
            <a:r>
              <a:rPr lang="de-DE" sz="1400" b="0" i="0" dirty="0">
                <a:cs typeface="Times New Roman" pitchFamily="18" charset="0"/>
              </a:rPr>
              <a:t> plant </a:t>
            </a:r>
            <a:r>
              <a:rPr lang="de-DE" sz="1400" b="0" i="0" dirty="0" err="1">
                <a:cs typeface="Times New Roman" pitchFamily="18" charset="0"/>
              </a:rPr>
              <a:t>root</a:t>
            </a:r>
            <a:r>
              <a:rPr lang="de-DE" sz="1400" b="0" i="0" dirty="0">
                <a:cs typeface="Times New Roman" pitchFamily="18" charset="0"/>
              </a:rPr>
              <a:t>. </a:t>
            </a:r>
            <a:r>
              <a:rPr lang="de-DE" sz="1400" b="0" i="0" dirty="0" err="1">
                <a:cs typeface="Times New Roman" pitchFamily="18" charset="0"/>
              </a:rPr>
              <a:t>Thus</a:t>
            </a:r>
            <a:r>
              <a:rPr lang="de-DE" sz="1400" b="0" i="0" dirty="0">
                <a:cs typeface="Times New Roman" pitchFamily="18" charset="0"/>
              </a:rPr>
              <a:t>, </a:t>
            </a:r>
            <a:r>
              <a:rPr lang="de-DE" sz="1400" b="0" i="0" dirty="0" err="1">
                <a:cs typeface="Times New Roman" pitchFamily="18" charset="0"/>
              </a:rPr>
              <a:t>nitrate</a:t>
            </a:r>
            <a:r>
              <a:rPr lang="de-DE" sz="1400" b="0" i="0" dirty="0">
                <a:cs typeface="Times New Roman" pitchFamily="18" charset="0"/>
              </a:rPr>
              <a:t> </a:t>
            </a:r>
            <a:r>
              <a:rPr lang="de-DE" sz="1400" b="0" i="0" dirty="0" err="1">
                <a:cs typeface="Times New Roman" pitchFamily="18" charset="0"/>
              </a:rPr>
              <a:t>is</a:t>
            </a:r>
            <a:r>
              <a:rPr lang="de-DE" sz="1400" b="0" i="0" dirty="0">
                <a:cs typeface="Times New Roman" pitchFamily="18" charset="0"/>
              </a:rPr>
              <a:t> </a:t>
            </a:r>
            <a:r>
              <a:rPr lang="de-DE" sz="1400" b="0" i="0" dirty="0" err="1">
                <a:cs typeface="Times New Roman" pitchFamily="18" charset="0"/>
              </a:rPr>
              <a:t>rapidly</a:t>
            </a:r>
            <a:r>
              <a:rPr lang="de-DE" sz="1400" b="0" i="0" dirty="0">
                <a:cs typeface="Times New Roman" pitchFamily="18" charset="0"/>
              </a:rPr>
              <a:t> </a:t>
            </a:r>
            <a:r>
              <a:rPr lang="de-DE" sz="1400" b="0" i="0" dirty="0" err="1">
                <a:cs typeface="Times New Roman" pitchFamily="18" charset="0"/>
              </a:rPr>
              <a:t>effective</a:t>
            </a:r>
            <a:r>
              <a:rPr lang="de-DE" sz="1400" b="0" i="0" dirty="0">
                <a:cs typeface="Times New Roman" pitchFamily="18" charset="0"/>
              </a:rPr>
              <a:t>.</a:t>
            </a:r>
          </a:p>
        </p:txBody>
      </p:sp>
      <p:sp>
        <p:nvSpPr>
          <p:cNvPr id="58406" name="Freeform 1180"/>
          <p:cNvSpPr>
            <a:spLocks/>
          </p:cNvSpPr>
          <p:nvPr/>
        </p:nvSpPr>
        <p:spPr bwMode="auto">
          <a:xfrm>
            <a:off x="4297363" y="4060825"/>
            <a:ext cx="312737" cy="236538"/>
          </a:xfrm>
          <a:custGeom>
            <a:avLst/>
            <a:gdLst>
              <a:gd name="T0" fmla="*/ 5 w 481"/>
              <a:gd name="T1" fmla="*/ 189 h 390"/>
              <a:gd name="T2" fmla="*/ 40 w 481"/>
              <a:gd name="T3" fmla="*/ 102 h 390"/>
              <a:gd name="T4" fmla="*/ 110 w 481"/>
              <a:gd name="T5" fmla="*/ 32 h 390"/>
              <a:gd name="T6" fmla="*/ 424 w 481"/>
              <a:gd name="T7" fmla="*/ 85 h 390"/>
              <a:gd name="T8" fmla="*/ 476 w 481"/>
              <a:gd name="T9" fmla="*/ 198 h 390"/>
              <a:gd name="T10" fmla="*/ 467 w 481"/>
              <a:gd name="T11" fmla="*/ 303 h 390"/>
              <a:gd name="T12" fmla="*/ 415 w 481"/>
              <a:gd name="T13" fmla="*/ 338 h 390"/>
              <a:gd name="T14" fmla="*/ 302 w 481"/>
              <a:gd name="T15" fmla="*/ 390 h 390"/>
              <a:gd name="T16" fmla="*/ 197 w 481"/>
              <a:gd name="T17" fmla="*/ 381 h 390"/>
              <a:gd name="T18" fmla="*/ 83 w 481"/>
              <a:gd name="T19" fmla="*/ 347 h 390"/>
              <a:gd name="T20" fmla="*/ 31 w 481"/>
              <a:gd name="T21" fmla="*/ 294 h 390"/>
              <a:gd name="T22" fmla="*/ 22 w 481"/>
              <a:gd name="T23" fmla="*/ 259 h 390"/>
              <a:gd name="T24" fmla="*/ 5 w 481"/>
              <a:gd name="T25" fmla="*/ 233 h 390"/>
              <a:gd name="T26" fmla="*/ 5 w 481"/>
              <a:gd name="T27" fmla="*/ 189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1"/>
              <a:gd name="T43" fmla="*/ 0 h 390"/>
              <a:gd name="T44" fmla="*/ 481 w 481"/>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1" h="390">
                <a:moveTo>
                  <a:pt x="5" y="189"/>
                </a:moveTo>
                <a:cubicBezTo>
                  <a:pt x="19" y="161"/>
                  <a:pt x="26" y="130"/>
                  <a:pt x="40" y="102"/>
                </a:cubicBezTo>
                <a:cubicBezTo>
                  <a:pt x="57" y="68"/>
                  <a:pt x="85" y="57"/>
                  <a:pt x="110" y="32"/>
                </a:cubicBezTo>
                <a:cubicBezTo>
                  <a:pt x="234" y="37"/>
                  <a:pt x="339" y="0"/>
                  <a:pt x="424" y="85"/>
                </a:cubicBezTo>
                <a:cubicBezTo>
                  <a:pt x="443" y="124"/>
                  <a:pt x="462" y="157"/>
                  <a:pt x="476" y="198"/>
                </a:cubicBezTo>
                <a:cubicBezTo>
                  <a:pt x="473" y="233"/>
                  <a:pt x="481" y="271"/>
                  <a:pt x="467" y="303"/>
                </a:cubicBezTo>
                <a:cubicBezTo>
                  <a:pt x="459" y="322"/>
                  <a:pt x="432" y="326"/>
                  <a:pt x="415" y="338"/>
                </a:cubicBezTo>
                <a:cubicBezTo>
                  <a:pt x="379" y="362"/>
                  <a:pt x="343" y="376"/>
                  <a:pt x="302" y="390"/>
                </a:cubicBezTo>
                <a:cubicBezTo>
                  <a:pt x="267" y="387"/>
                  <a:pt x="232" y="387"/>
                  <a:pt x="197" y="381"/>
                </a:cubicBezTo>
                <a:cubicBezTo>
                  <a:pt x="157" y="374"/>
                  <a:pt x="134" y="355"/>
                  <a:pt x="83" y="347"/>
                </a:cubicBezTo>
                <a:cubicBezTo>
                  <a:pt x="66" y="329"/>
                  <a:pt x="48" y="312"/>
                  <a:pt x="31" y="294"/>
                </a:cubicBezTo>
                <a:cubicBezTo>
                  <a:pt x="28" y="282"/>
                  <a:pt x="27" y="270"/>
                  <a:pt x="22" y="259"/>
                </a:cubicBezTo>
                <a:cubicBezTo>
                  <a:pt x="18" y="249"/>
                  <a:pt x="6" y="243"/>
                  <a:pt x="5" y="233"/>
                </a:cubicBezTo>
                <a:cubicBezTo>
                  <a:pt x="0" y="186"/>
                  <a:pt x="32" y="189"/>
                  <a:pt x="5" y="189"/>
                </a:cubicBezTo>
                <a:close/>
              </a:path>
            </a:pathLst>
          </a:custGeom>
          <a:gradFill rotWithShape="0">
            <a:gsLst>
              <a:gs pos="0">
                <a:srgbClr val="FFFFFF"/>
              </a:gs>
              <a:gs pos="100000">
                <a:schemeClr val="bg2"/>
              </a:gs>
            </a:gsLst>
            <a:path path="rect">
              <a:fillToRect l="50000" t="50000" r="50000" b="50000"/>
            </a:path>
          </a:gradFill>
          <a:ln w="12700">
            <a:solidFill>
              <a:schemeClr val="tx1"/>
            </a:solidFill>
            <a:round/>
            <a:headEnd/>
            <a:tailEnd/>
          </a:ln>
        </p:spPr>
        <p:txBody>
          <a:bodyPr wrap="none" anchor="ctr"/>
          <a:lstStyle/>
          <a:p>
            <a:endParaRPr lang="nb-NO"/>
          </a:p>
        </p:txBody>
      </p:sp>
      <p:sp>
        <p:nvSpPr>
          <p:cNvPr id="58407" name="Freeform 1181"/>
          <p:cNvSpPr>
            <a:spLocks/>
          </p:cNvSpPr>
          <p:nvPr/>
        </p:nvSpPr>
        <p:spPr bwMode="auto">
          <a:xfrm>
            <a:off x="5276850" y="3252788"/>
            <a:ext cx="242888"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08" name="Freeform 1182"/>
          <p:cNvSpPr>
            <a:spLocks/>
          </p:cNvSpPr>
          <p:nvPr/>
        </p:nvSpPr>
        <p:spPr bwMode="auto">
          <a:xfrm>
            <a:off x="5019675" y="3328988"/>
            <a:ext cx="242888"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09" name="Freeform 1183"/>
          <p:cNvSpPr>
            <a:spLocks/>
          </p:cNvSpPr>
          <p:nvPr/>
        </p:nvSpPr>
        <p:spPr bwMode="auto">
          <a:xfrm>
            <a:off x="5335588" y="3773488"/>
            <a:ext cx="2428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0" name="Freeform 1184"/>
          <p:cNvSpPr>
            <a:spLocks/>
          </p:cNvSpPr>
          <p:nvPr/>
        </p:nvSpPr>
        <p:spPr bwMode="auto">
          <a:xfrm>
            <a:off x="6119813" y="4484688"/>
            <a:ext cx="2428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1" name="Freeform 1185"/>
          <p:cNvSpPr>
            <a:spLocks/>
          </p:cNvSpPr>
          <p:nvPr/>
        </p:nvSpPr>
        <p:spPr bwMode="auto">
          <a:xfrm>
            <a:off x="4327525" y="3087688"/>
            <a:ext cx="242888"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2" name="Freeform 1186"/>
          <p:cNvSpPr>
            <a:spLocks/>
          </p:cNvSpPr>
          <p:nvPr/>
        </p:nvSpPr>
        <p:spPr bwMode="auto">
          <a:xfrm>
            <a:off x="4584700" y="3773488"/>
            <a:ext cx="244475"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3" name="Freeform 1187"/>
          <p:cNvSpPr>
            <a:spLocks/>
          </p:cNvSpPr>
          <p:nvPr/>
        </p:nvSpPr>
        <p:spPr bwMode="auto">
          <a:xfrm>
            <a:off x="4105275" y="2846388"/>
            <a:ext cx="242888"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4" name="Freeform 1188"/>
          <p:cNvSpPr>
            <a:spLocks/>
          </p:cNvSpPr>
          <p:nvPr/>
        </p:nvSpPr>
        <p:spPr bwMode="auto">
          <a:xfrm>
            <a:off x="5734050" y="3570288"/>
            <a:ext cx="242888"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5" name="Freeform 1189"/>
          <p:cNvSpPr>
            <a:spLocks/>
          </p:cNvSpPr>
          <p:nvPr/>
        </p:nvSpPr>
        <p:spPr bwMode="auto">
          <a:xfrm>
            <a:off x="7246938" y="3557588"/>
            <a:ext cx="2428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6" name="Freeform 1190"/>
          <p:cNvSpPr>
            <a:spLocks/>
          </p:cNvSpPr>
          <p:nvPr/>
        </p:nvSpPr>
        <p:spPr bwMode="auto">
          <a:xfrm>
            <a:off x="6789738" y="3506788"/>
            <a:ext cx="2428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7" name="Freeform 1191"/>
          <p:cNvSpPr>
            <a:spLocks/>
          </p:cNvSpPr>
          <p:nvPr/>
        </p:nvSpPr>
        <p:spPr bwMode="auto">
          <a:xfrm>
            <a:off x="6319838" y="3481388"/>
            <a:ext cx="2428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4"/>
          </a:solidFill>
          <a:ln w="12700">
            <a:solidFill>
              <a:schemeClr val="tx1"/>
            </a:solidFill>
            <a:round/>
            <a:headEnd/>
            <a:tailEnd/>
          </a:ln>
        </p:spPr>
        <p:txBody>
          <a:bodyPr wrap="none" anchor="ctr"/>
          <a:lstStyle/>
          <a:p>
            <a:endParaRPr lang="nb-NO"/>
          </a:p>
        </p:txBody>
      </p:sp>
      <p:sp>
        <p:nvSpPr>
          <p:cNvPr id="58418" name="Freeform 1192"/>
          <p:cNvSpPr>
            <a:spLocks/>
          </p:cNvSpPr>
          <p:nvPr/>
        </p:nvSpPr>
        <p:spPr bwMode="auto">
          <a:xfrm>
            <a:off x="3302000" y="3248025"/>
            <a:ext cx="581025" cy="376238"/>
          </a:xfrm>
          <a:custGeom>
            <a:avLst/>
            <a:gdLst>
              <a:gd name="T0" fmla="*/ 5 w 481"/>
              <a:gd name="T1" fmla="*/ 189 h 390"/>
              <a:gd name="T2" fmla="*/ 40 w 481"/>
              <a:gd name="T3" fmla="*/ 102 h 390"/>
              <a:gd name="T4" fmla="*/ 110 w 481"/>
              <a:gd name="T5" fmla="*/ 32 h 390"/>
              <a:gd name="T6" fmla="*/ 424 w 481"/>
              <a:gd name="T7" fmla="*/ 85 h 390"/>
              <a:gd name="T8" fmla="*/ 476 w 481"/>
              <a:gd name="T9" fmla="*/ 198 h 390"/>
              <a:gd name="T10" fmla="*/ 467 w 481"/>
              <a:gd name="T11" fmla="*/ 303 h 390"/>
              <a:gd name="T12" fmla="*/ 415 w 481"/>
              <a:gd name="T13" fmla="*/ 338 h 390"/>
              <a:gd name="T14" fmla="*/ 302 w 481"/>
              <a:gd name="T15" fmla="*/ 390 h 390"/>
              <a:gd name="T16" fmla="*/ 197 w 481"/>
              <a:gd name="T17" fmla="*/ 381 h 390"/>
              <a:gd name="T18" fmla="*/ 83 w 481"/>
              <a:gd name="T19" fmla="*/ 347 h 390"/>
              <a:gd name="T20" fmla="*/ 31 w 481"/>
              <a:gd name="T21" fmla="*/ 294 h 390"/>
              <a:gd name="T22" fmla="*/ 22 w 481"/>
              <a:gd name="T23" fmla="*/ 259 h 390"/>
              <a:gd name="T24" fmla="*/ 5 w 481"/>
              <a:gd name="T25" fmla="*/ 233 h 390"/>
              <a:gd name="T26" fmla="*/ 5 w 481"/>
              <a:gd name="T27" fmla="*/ 189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1"/>
              <a:gd name="T43" fmla="*/ 0 h 390"/>
              <a:gd name="T44" fmla="*/ 481 w 481"/>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1" h="390">
                <a:moveTo>
                  <a:pt x="5" y="189"/>
                </a:moveTo>
                <a:cubicBezTo>
                  <a:pt x="19" y="161"/>
                  <a:pt x="26" y="130"/>
                  <a:pt x="40" y="102"/>
                </a:cubicBezTo>
                <a:cubicBezTo>
                  <a:pt x="57" y="68"/>
                  <a:pt x="85" y="57"/>
                  <a:pt x="110" y="32"/>
                </a:cubicBezTo>
                <a:cubicBezTo>
                  <a:pt x="234" y="37"/>
                  <a:pt x="339" y="0"/>
                  <a:pt x="424" y="85"/>
                </a:cubicBezTo>
                <a:cubicBezTo>
                  <a:pt x="443" y="124"/>
                  <a:pt x="462" y="157"/>
                  <a:pt x="476" y="198"/>
                </a:cubicBezTo>
                <a:cubicBezTo>
                  <a:pt x="473" y="233"/>
                  <a:pt x="481" y="271"/>
                  <a:pt x="467" y="303"/>
                </a:cubicBezTo>
                <a:cubicBezTo>
                  <a:pt x="459" y="322"/>
                  <a:pt x="432" y="326"/>
                  <a:pt x="415" y="338"/>
                </a:cubicBezTo>
                <a:cubicBezTo>
                  <a:pt x="379" y="362"/>
                  <a:pt x="343" y="376"/>
                  <a:pt x="302" y="390"/>
                </a:cubicBezTo>
                <a:cubicBezTo>
                  <a:pt x="267" y="387"/>
                  <a:pt x="232" y="387"/>
                  <a:pt x="197" y="381"/>
                </a:cubicBezTo>
                <a:cubicBezTo>
                  <a:pt x="157" y="374"/>
                  <a:pt x="134" y="355"/>
                  <a:pt x="83" y="347"/>
                </a:cubicBezTo>
                <a:cubicBezTo>
                  <a:pt x="66" y="329"/>
                  <a:pt x="48" y="312"/>
                  <a:pt x="31" y="294"/>
                </a:cubicBezTo>
                <a:cubicBezTo>
                  <a:pt x="28" y="282"/>
                  <a:pt x="27" y="270"/>
                  <a:pt x="22" y="259"/>
                </a:cubicBezTo>
                <a:cubicBezTo>
                  <a:pt x="18" y="249"/>
                  <a:pt x="6" y="243"/>
                  <a:pt x="5" y="233"/>
                </a:cubicBezTo>
                <a:cubicBezTo>
                  <a:pt x="0" y="186"/>
                  <a:pt x="32" y="189"/>
                  <a:pt x="5" y="189"/>
                </a:cubicBezTo>
                <a:close/>
              </a:path>
            </a:pathLst>
          </a:custGeom>
          <a:gradFill rotWithShape="0">
            <a:gsLst>
              <a:gs pos="0">
                <a:srgbClr val="FFFFFF"/>
              </a:gs>
              <a:gs pos="100000">
                <a:schemeClr val="bg2"/>
              </a:gs>
            </a:gsLst>
            <a:path path="rect">
              <a:fillToRect l="50000" t="50000" r="50000" b="50000"/>
            </a:path>
          </a:gradFill>
          <a:ln w="12700">
            <a:solidFill>
              <a:schemeClr val="tx1"/>
            </a:solidFill>
            <a:round/>
            <a:headEnd/>
            <a:tailEnd/>
          </a:ln>
        </p:spPr>
        <p:txBody>
          <a:bodyPr wrap="none" anchor="ctr"/>
          <a:lstStyle/>
          <a:p>
            <a:endParaRPr lang="nb-NO"/>
          </a:p>
        </p:txBody>
      </p:sp>
      <p:sp>
        <p:nvSpPr>
          <p:cNvPr id="58419" name="Freeform 1193"/>
          <p:cNvSpPr>
            <a:spLocks/>
          </p:cNvSpPr>
          <p:nvPr/>
        </p:nvSpPr>
        <p:spPr bwMode="auto">
          <a:xfrm>
            <a:off x="2973388" y="3641725"/>
            <a:ext cx="581025" cy="376238"/>
          </a:xfrm>
          <a:custGeom>
            <a:avLst/>
            <a:gdLst>
              <a:gd name="T0" fmla="*/ 5 w 481"/>
              <a:gd name="T1" fmla="*/ 189 h 390"/>
              <a:gd name="T2" fmla="*/ 40 w 481"/>
              <a:gd name="T3" fmla="*/ 102 h 390"/>
              <a:gd name="T4" fmla="*/ 110 w 481"/>
              <a:gd name="T5" fmla="*/ 32 h 390"/>
              <a:gd name="T6" fmla="*/ 424 w 481"/>
              <a:gd name="T7" fmla="*/ 85 h 390"/>
              <a:gd name="T8" fmla="*/ 476 w 481"/>
              <a:gd name="T9" fmla="*/ 198 h 390"/>
              <a:gd name="T10" fmla="*/ 467 w 481"/>
              <a:gd name="T11" fmla="*/ 303 h 390"/>
              <a:gd name="T12" fmla="*/ 415 w 481"/>
              <a:gd name="T13" fmla="*/ 338 h 390"/>
              <a:gd name="T14" fmla="*/ 302 w 481"/>
              <a:gd name="T15" fmla="*/ 390 h 390"/>
              <a:gd name="T16" fmla="*/ 197 w 481"/>
              <a:gd name="T17" fmla="*/ 381 h 390"/>
              <a:gd name="T18" fmla="*/ 83 w 481"/>
              <a:gd name="T19" fmla="*/ 347 h 390"/>
              <a:gd name="T20" fmla="*/ 31 w 481"/>
              <a:gd name="T21" fmla="*/ 294 h 390"/>
              <a:gd name="T22" fmla="*/ 22 w 481"/>
              <a:gd name="T23" fmla="*/ 259 h 390"/>
              <a:gd name="T24" fmla="*/ 5 w 481"/>
              <a:gd name="T25" fmla="*/ 233 h 390"/>
              <a:gd name="T26" fmla="*/ 5 w 481"/>
              <a:gd name="T27" fmla="*/ 189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1"/>
              <a:gd name="T43" fmla="*/ 0 h 390"/>
              <a:gd name="T44" fmla="*/ 481 w 481"/>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1" h="390">
                <a:moveTo>
                  <a:pt x="5" y="189"/>
                </a:moveTo>
                <a:cubicBezTo>
                  <a:pt x="19" y="161"/>
                  <a:pt x="26" y="130"/>
                  <a:pt x="40" y="102"/>
                </a:cubicBezTo>
                <a:cubicBezTo>
                  <a:pt x="57" y="68"/>
                  <a:pt x="85" y="57"/>
                  <a:pt x="110" y="32"/>
                </a:cubicBezTo>
                <a:cubicBezTo>
                  <a:pt x="234" y="37"/>
                  <a:pt x="339" y="0"/>
                  <a:pt x="424" y="85"/>
                </a:cubicBezTo>
                <a:cubicBezTo>
                  <a:pt x="443" y="124"/>
                  <a:pt x="462" y="157"/>
                  <a:pt x="476" y="198"/>
                </a:cubicBezTo>
                <a:cubicBezTo>
                  <a:pt x="473" y="233"/>
                  <a:pt x="481" y="271"/>
                  <a:pt x="467" y="303"/>
                </a:cubicBezTo>
                <a:cubicBezTo>
                  <a:pt x="459" y="322"/>
                  <a:pt x="432" y="326"/>
                  <a:pt x="415" y="338"/>
                </a:cubicBezTo>
                <a:cubicBezTo>
                  <a:pt x="379" y="362"/>
                  <a:pt x="343" y="376"/>
                  <a:pt x="302" y="390"/>
                </a:cubicBezTo>
                <a:cubicBezTo>
                  <a:pt x="267" y="387"/>
                  <a:pt x="232" y="387"/>
                  <a:pt x="197" y="381"/>
                </a:cubicBezTo>
                <a:cubicBezTo>
                  <a:pt x="157" y="374"/>
                  <a:pt x="134" y="355"/>
                  <a:pt x="83" y="347"/>
                </a:cubicBezTo>
                <a:cubicBezTo>
                  <a:pt x="66" y="329"/>
                  <a:pt x="48" y="312"/>
                  <a:pt x="31" y="294"/>
                </a:cubicBezTo>
                <a:cubicBezTo>
                  <a:pt x="28" y="282"/>
                  <a:pt x="27" y="270"/>
                  <a:pt x="22" y="259"/>
                </a:cubicBezTo>
                <a:cubicBezTo>
                  <a:pt x="18" y="249"/>
                  <a:pt x="6" y="243"/>
                  <a:pt x="5" y="233"/>
                </a:cubicBezTo>
                <a:cubicBezTo>
                  <a:pt x="0" y="186"/>
                  <a:pt x="32" y="189"/>
                  <a:pt x="5" y="189"/>
                </a:cubicBezTo>
                <a:close/>
              </a:path>
            </a:pathLst>
          </a:custGeom>
          <a:gradFill rotWithShape="0">
            <a:gsLst>
              <a:gs pos="0">
                <a:srgbClr val="FFFFFF"/>
              </a:gs>
              <a:gs pos="100000">
                <a:schemeClr val="bg2"/>
              </a:gs>
            </a:gsLst>
            <a:path path="rect">
              <a:fillToRect l="50000" t="50000" r="50000" b="50000"/>
            </a:path>
          </a:gradFill>
          <a:ln w="12700">
            <a:solidFill>
              <a:schemeClr val="tx1"/>
            </a:solidFill>
            <a:round/>
            <a:headEnd/>
            <a:tailEnd/>
          </a:ln>
        </p:spPr>
        <p:txBody>
          <a:bodyPr wrap="none" anchor="ctr"/>
          <a:lstStyle/>
          <a:p>
            <a:endParaRPr lang="nb-NO"/>
          </a:p>
        </p:txBody>
      </p:sp>
      <p:sp>
        <p:nvSpPr>
          <p:cNvPr id="58420" name="Freeform 1194"/>
          <p:cNvSpPr>
            <a:spLocks/>
          </p:cNvSpPr>
          <p:nvPr/>
        </p:nvSpPr>
        <p:spPr bwMode="auto">
          <a:xfrm>
            <a:off x="5072063" y="4048125"/>
            <a:ext cx="581025" cy="376238"/>
          </a:xfrm>
          <a:custGeom>
            <a:avLst/>
            <a:gdLst>
              <a:gd name="T0" fmla="*/ 5 w 481"/>
              <a:gd name="T1" fmla="*/ 189 h 390"/>
              <a:gd name="T2" fmla="*/ 40 w 481"/>
              <a:gd name="T3" fmla="*/ 102 h 390"/>
              <a:gd name="T4" fmla="*/ 110 w 481"/>
              <a:gd name="T5" fmla="*/ 32 h 390"/>
              <a:gd name="T6" fmla="*/ 424 w 481"/>
              <a:gd name="T7" fmla="*/ 85 h 390"/>
              <a:gd name="T8" fmla="*/ 476 w 481"/>
              <a:gd name="T9" fmla="*/ 198 h 390"/>
              <a:gd name="T10" fmla="*/ 467 w 481"/>
              <a:gd name="T11" fmla="*/ 303 h 390"/>
              <a:gd name="T12" fmla="*/ 415 w 481"/>
              <a:gd name="T13" fmla="*/ 338 h 390"/>
              <a:gd name="T14" fmla="*/ 302 w 481"/>
              <a:gd name="T15" fmla="*/ 390 h 390"/>
              <a:gd name="T16" fmla="*/ 197 w 481"/>
              <a:gd name="T17" fmla="*/ 381 h 390"/>
              <a:gd name="T18" fmla="*/ 83 w 481"/>
              <a:gd name="T19" fmla="*/ 347 h 390"/>
              <a:gd name="T20" fmla="*/ 31 w 481"/>
              <a:gd name="T21" fmla="*/ 294 h 390"/>
              <a:gd name="T22" fmla="*/ 22 w 481"/>
              <a:gd name="T23" fmla="*/ 259 h 390"/>
              <a:gd name="T24" fmla="*/ 5 w 481"/>
              <a:gd name="T25" fmla="*/ 233 h 390"/>
              <a:gd name="T26" fmla="*/ 5 w 481"/>
              <a:gd name="T27" fmla="*/ 189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1"/>
              <a:gd name="T43" fmla="*/ 0 h 390"/>
              <a:gd name="T44" fmla="*/ 481 w 481"/>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1" h="390">
                <a:moveTo>
                  <a:pt x="5" y="189"/>
                </a:moveTo>
                <a:cubicBezTo>
                  <a:pt x="19" y="161"/>
                  <a:pt x="26" y="130"/>
                  <a:pt x="40" y="102"/>
                </a:cubicBezTo>
                <a:cubicBezTo>
                  <a:pt x="57" y="68"/>
                  <a:pt x="85" y="57"/>
                  <a:pt x="110" y="32"/>
                </a:cubicBezTo>
                <a:cubicBezTo>
                  <a:pt x="234" y="37"/>
                  <a:pt x="339" y="0"/>
                  <a:pt x="424" y="85"/>
                </a:cubicBezTo>
                <a:cubicBezTo>
                  <a:pt x="443" y="124"/>
                  <a:pt x="462" y="157"/>
                  <a:pt x="476" y="198"/>
                </a:cubicBezTo>
                <a:cubicBezTo>
                  <a:pt x="473" y="233"/>
                  <a:pt x="481" y="271"/>
                  <a:pt x="467" y="303"/>
                </a:cubicBezTo>
                <a:cubicBezTo>
                  <a:pt x="459" y="322"/>
                  <a:pt x="432" y="326"/>
                  <a:pt x="415" y="338"/>
                </a:cubicBezTo>
                <a:cubicBezTo>
                  <a:pt x="379" y="362"/>
                  <a:pt x="343" y="376"/>
                  <a:pt x="302" y="390"/>
                </a:cubicBezTo>
                <a:cubicBezTo>
                  <a:pt x="267" y="387"/>
                  <a:pt x="232" y="387"/>
                  <a:pt x="197" y="381"/>
                </a:cubicBezTo>
                <a:cubicBezTo>
                  <a:pt x="157" y="374"/>
                  <a:pt x="134" y="355"/>
                  <a:pt x="83" y="347"/>
                </a:cubicBezTo>
                <a:cubicBezTo>
                  <a:pt x="66" y="329"/>
                  <a:pt x="48" y="312"/>
                  <a:pt x="31" y="294"/>
                </a:cubicBezTo>
                <a:cubicBezTo>
                  <a:pt x="28" y="282"/>
                  <a:pt x="27" y="270"/>
                  <a:pt x="22" y="259"/>
                </a:cubicBezTo>
                <a:cubicBezTo>
                  <a:pt x="18" y="249"/>
                  <a:pt x="6" y="243"/>
                  <a:pt x="5" y="233"/>
                </a:cubicBezTo>
                <a:cubicBezTo>
                  <a:pt x="0" y="186"/>
                  <a:pt x="32" y="189"/>
                  <a:pt x="5" y="189"/>
                </a:cubicBezTo>
                <a:close/>
              </a:path>
            </a:pathLst>
          </a:custGeom>
          <a:solidFill>
            <a:schemeClr val="bg1"/>
          </a:solidFill>
          <a:ln w="12700">
            <a:solidFill>
              <a:schemeClr val="tx1"/>
            </a:solidFill>
            <a:round/>
            <a:headEnd/>
            <a:tailEnd/>
          </a:ln>
        </p:spPr>
        <p:txBody>
          <a:bodyPr wrap="none" anchor="ctr"/>
          <a:lstStyle/>
          <a:p>
            <a:endParaRPr lang="nb-NO"/>
          </a:p>
        </p:txBody>
      </p:sp>
      <p:sp>
        <p:nvSpPr>
          <p:cNvPr id="58421" name="Freeform 1195"/>
          <p:cNvSpPr>
            <a:spLocks/>
          </p:cNvSpPr>
          <p:nvPr/>
        </p:nvSpPr>
        <p:spPr bwMode="auto">
          <a:xfrm>
            <a:off x="3535363" y="3692525"/>
            <a:ext cx="582612" cy="376238"/>
          </a:xfrm>
          <a:custGeom>
            <a:avLst/>
            <a:gdLst>
              <a:gd name="T0" fmla="*/ 5 w 481"/>
              <a:gd name="T1" fmla="*/ 189 h 390"/>
              <a:gd name="T2" fmla="*/ 40 w 481"/>
              <a:gd name="T3" fmla="*/ 102 h 390"/>
              <a:gd name="T4" fmla="*/ 110 w 481"/>
              <a:gd name="T5" fmla="*/ 32 h 390"/>
              <a:gd name="T6" fmla="*/ 424 w 481"/>
              <a:gd name="T7" fmla="*/ 85 h 390"/>
              <a:gd name="T8" fmla="*/ 476 w 481"/>
              <a:gd name="T9" fmla="*/ 198 h 390"/>
              <a:gd name="T10" fmla="*/ 467 w 481"/>
              <a:gd name="T11" fmla="*/ 303 h 390"/>
              <a:gd name="T12" fmla="*/ 415 w 481"/>
              <a:gd name="T13" fmla="*/ 338 h 390"/>
              <a:gd name="T14" fmla="*/ 302 w 481"/>
              <a:gd name="T15" fmla="*/ 390 h 390"/>
              <a:gd name="T16" fmla="*/ 197 w 481"/>
              <a:gd name="T17" fmla="*/ 381 h 390"/>
              <a:gd name="T18" fmla="*/ 83 w 481"/>
              <a:gd name="T19" fmla="*/ 347 h 390"/>
              <a:gd name="T20" fmla="*/ 31 w 481"/>
              <a:gd name="T21" fmla="*/ 294 h 390"/>
              <a:gd name="T22" fmla="*/ 22 w 481"/>
              <a:gd name="T23" fmla="*/ 259 h 390"/>
              <a:gd name="T24" fmla="*/ 5 w 481"/>
              <a:gd name="T25" fmla="*/ 233 h 390"/>
              <a:gd name="T26" fmla="*/ 5 w 481"/>
              <a:gd name="T27" fmla="*/ 189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1"/>
              <a:gd name="T43" fmla="*/ 0 h 390"/>
              <a:gd name="T44" fmla="*/ 481 w 481"/>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1" h="390">
                <a:moveTo>
                  <a:pt x="5" y="189"/>
                </a:moveTo>
                <a:cubicBezTo>
                  <a:pt x="19" y="161"/>
                  <a:pt x="26" y="130"/>
                  <a:pt x="40" y="102"/>
                </a:cubicBezTo>
                <a:cubicBezTo>
                  <a:pt x="57" y="68"/>
                  <a:pt x="85" y="57"/>
                  <a:pt x="110" y="32"/>
                </a:cubicBezTo>
                <a:cubicBezTo>
                  <a:pt x="234" y="37"/>
                  <a:pt x="339" y="0"/>
                  <a:pt x="424" y="85"/>
                </a:cubicBezTo>
                <a:cubicBezTo>
                  <a:pt x="443" y="124"/>
                  <a:pt x="462" y="157"/>
                  <a:pt x="476" y="198"/>
                </a:cubicBezTo>
                <a:cubicBezTo>
                  <a:pt x="473" y="233"/>
                  <a:pt x="481" y="271"/>
                  <a:pt x="467" y="303"/>
                </a:cubicBezTo>
                <a:cubicBezTo>
                  <a:pt x="459" y="322"/>
                  <a:pt x="432" y="326"/>
                  <a:pt x="415" y="338"/>
                </a:cubicBezTo>
                <a:cubicBezTo>
                  <a:pt x="379" y="362"/>
                  <a:pt x="343" y="376"/>
                  <a:pt x="302" y="390"/>
                </a:cubicBezTo>
                <a:cubicBezTo>
                  <a:pt x="267" y="387"/>
                  <a:pt x="232" y="387"/>
                  <a:pt x="197" y="381"/>
                </a:cubicBezTo>
                <a:cubicBezTo>
                  <a:pt x="157" y="374"/>
                  <a:pt x="134" y="355"/>
                  <a:pt x="83" y="347"/>
                </a:cubicBezTo>
                <a:cubicBezTo>
                  <a:pt x="66" y="329"/>
                  <a:pt x="48" y="312"/>
                  <a:pt x="31" y="294"/>
                </a:cubicBezTo>
                <a:cubicBezTo>
                  <a:pt x="28" y="282"/>
                  <a:pt x="27" y="270"/>
                  <a:pt x="22" y="259"/>
                </a:cubicBezTo>
                <a:cubicBezTo>
                  <a:pt x="18" y="249"/>
                  <a:pt x="6" y="243"/>
                  <a:pt x="5" y="233"/>
                </a:cubicBezTo>
                <a:cubicBezTo>
                  <a:pt x="0" y="186"/>
                  <a:pt x="32" y="189"/>
                  <a:pt x="5" y="189"/>
                </a:cubicBezTo>
                <a:close/>
              </a:path>
            </a:pathLst>
          </a:custGeom>
          <a:solidFill>
            <a:schemeClr val="bg1"/>
          </a:solidFill>
          <a:ln w="12700">
            <a:solidFill>
              <a:schemeClr val="tx1"/>
            </a:solidFill>
            <a:round/>
            <a:headEnd/>
            <a:tailEnd/>
          </a:ln>
        </p:spPr>
        <p:txBody>
          <a:bodyPr wrap="none" anchor="ctr"/>
          <a:lstStyle/>
          <a:p>
            <a:endParaRPr lang="nb-NO"/>
          </a:p>
        </p:txBody>
      </p:sp>
      <p:sp>
        <p:nvSpPr>
          <p:cNvPr id="58422" name="Freeform 1196"/>
          <p:cNvSpPr>
            <a:spLocks/>
          </p:cNvSpPr>
          <p:nvPr/>
        </p:nvSpPr>
        <p:spPr bwMode="auto">
          <a:xfrm>
            <a:off x="2771775" y="3522663"/>
            <a:ext cx="231775"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23" name="Freeform 1197"/>
          <p:cNvSpPr>
            <a:spLocks/>
          </p:cNvSpPr>
          <p:nvPr/>
        </p:nvSpPr>
        <p:spPr bwMode="auto">
          <a:xfrm>
            <a:off x="4306888" y="4106863"/>
            <a:ext cx="233362"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24" name="Freeform 1198"/>
          <p:cNvSpPr>
            <a:spLocks/>
          </p:cNvSpPr>
          <p:nvPr/>
        </p:nvSpPr>
        <p:spPr bwMode="auto">
          <a:xfrm>
            <a:off x="3708400" y="3751263"/>
            <a:ext cx="233363"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25" name="Freeform 1199"/>
          <p:cNvSpPr>
            <a:spLocks/>
          </p:cNvSpPr>
          <p:nvPr/>
        </p:nvSpPr>
        <p:spPr bwMode="auto">
          <a:xfrm>
            <a:off x="3627438" y="3332163"/>
            <a:ext cx="231775"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26" name="Freeform 1200"/>
          <p:cNvSpPr>
            <a:spLocks/>
          </p:cNvSpPr>
          <p:nvPr/>
        </p:nvSpPr>
        <p:spPr bwMode="auto">
          <a:xfrm>
            <a:off x="3322638" y="3408363"/>
            <a:ext cx="231775"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27" name="Freeform 1201"/>
          <p:cNvSpPr>
            <a:spLocks/>
          </p:cNvSpPr>
          <p:nvPr/>
        </p:nvSpPr>
        <p:spPr bwMode="auto">
          <a:xfrm>
            <a:off x="2970213" y="3751263"/>
            <a:ext cx="233362"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28" name="Freeform 1202"/>
          <p:cNvSpPr>
            <a:spLocks/>
          </p:cNvSpPr>
          <p:nvPr/>
        </p:nvSpPr>
        <p:spPr bwMode="auto">
          <a:xfrm>
            <a:off x="3357563" y="3827463"/>
            <a:ext cx="233362"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29" name="Freeform 1203"/>
          <p:cNvSpPr>
            <a:spLocks/>
          </p:cNvSpPr>
          <p:nvPr/>
        </p:nvSpPr>
        <p:spPr bwMode="auto">
          <a:xfrm>
            <a:off x="5114925" y="4157663"/>
            <a:ext cx="233363"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30" name="Freeform 1204"/>
          <p:cNvSpPr>
            <a:spLocks/>
          </p:cNvSpPr>
          <p:nvPr/>
        </p:nvSpPr>
        <p:spPr bwMode="auto">
          <a:xfrm>
            <a:off x="5432425" y="4195763"/>
            <a:ext cx="233363" cy="1841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5"/>
          </a:solidFill>
          <a:ln w="12700">
            <a:solidFill>
              <a:schemeClr val="tx1"/>
            </a:solidFill>
            <a:round/>
            <a:headEnd/>
            <a:tailEnd/>
          </a:ln>
        </p:spPr>
        <p:txBody>
          <a:bodyPr wrap="none" anchor="ctr"/>
          <a:lstStyle/>
          <a:p>
            <a:endParaRPr lang="nb-NO"/>
          </a:p>
        </p:txBody>
      </p:sp>
      <p:sp>
        <p:nvSpPr>
          <p:cNvPr id="58431" name="Freeform 1205"/>
          <p:cNvSpPr>
            <a:spLocks/>
          </p:cNvSpPr>
          <p:nvPr/>
        </p:nvSpPr>
        <p:spPr bwMode="auto">
          <a:xfrm>
            <a:off x="773113" y="4495800"/>
            <a:ext cx="2809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3"/>
          </a:solidFill>
          <a:ln w="12700">
            <a:solidFill>
              <a:schemeClr val="tx1"/>
            </a:solidFill>
            <a:round/>
            <a:headEnd/>
            <a:tailEnd/>
          </a:ln>
        </p:spPr>
        <p:txBody>
          <a:bodyPr wrap="none" anchor="ctr"/>
          <a:lstStyle/>
          <a:p>
            <a:endParaRPr lang="nb-NO"/>
          </a:p>
        </p:txBody>
      </p:sp>
      <p:sp>
        <p:nvSpPr>
          <p:cNvPr id="58432" name="Text Box 1206"/>
          <p:cNvSpPr txBox="1">
            <a:spLocks noChangeArrowheads="1"/>
          </p:cNvSpPr>
          <p:nvPr/>
        </p:nvSpPr>
        <p:spPr bwMode="auto">
          <a:xfrm>
            <a:off x="1031874" y="4419600"/>
            <a:ext cx="1724577" cy="338554"/>
          </a:xfrm>
          <a:prstGeom prst="rect">
            <a:avLst/>
          </a:prstGeom>
          <a:noFill/>
          <a:ln w="12700">
            <a:noFill/>
            <a:miter lim="800000"/>
            <a:headEnd/>
            <a:tailEnd/>
          </a:ln>
        </p:spPr>
        <p:txBody>
          <a:bodyPr wrap="square">
            <a:spAutoFit/>
          </a:bodyPr>
          <a:lstStyle/>
          <a:p>
            <a:pPr>
              <a:lnSpc>
                <a:spcPct val="100000"/>
              </a:lnSpc>
            </a:pPr>
            <a:r>
              <a:rPr lang="de-DE" sz="1600" i="0" dirty="0" smtClean="0">
                <a:cs typeface="Times New Roman" pitchFamily="18" charset="0"/>
              </a:rPr>
              <a:t>Urea (CON</a:t>
            </a:r>
            <a:r>
              <a:rPr lang="de-DE" sz="1400" i="0" baseline="-25000" dirty="0" smtClean="0">
                <a:cs typeface="Times New Roman" pitchFamily="18" charset="0"/>
              </a:rPr>
              <a:t>2</a:t>
            </a:r>
            <a:r>
              <a:rPr lang="de-DE" sz="1600" i="0" dirty="0" smtClean="0">
                <a:cs typeface="Times New Roman" pitchFamily="18" charset="0"/>
              </a:rPr>
              <a:t>H</a:t>
            </a:r>
            <a:r>
              <a:rPr lang="de-DE" sz="1400" i="0" baseline="-25000" dirty="0" smtClean="0">
                <a:cs typeface="Times New Roman" pitchFamily="18" charset="0"/>
              </a:rPr>
              <a:t>4</a:t>
            </a:r>
            <a:r>
              <a:rPr lang="de-DE" sz="1600" i="0" dirty="0" smtClean="0">
                <a:cs typeface="Times New Roman" pitchFamily="18" charset="0"/>
              </a:rPr>
              <a:t>)</a:t>
            </a:r>
            <a:endParaRPr lang="de-DE" sz="1600" i="0" dirty="0">
              <a:cs typeface="Times New Roman" pitchFamily="18" charset="0"/>
            </a:endParaRPr>
          </a:p>
        </p:txBody>
      </p:sp>
      <p:sp>
        <p:nvSpPr>
          <p:cNvPr id="58433" name="Freeform 1207"/>
          <p:cNvSpPr>
            <a:spLocks/>
          </p:cNvSpPr>
          <p:nvPr/>
        </p:nvSpPr>
        <p:spPr bwMode="auto">
          <a:xfrm>
            <a:off x="773113" y="3352800"/>
            <a:ext cx="2809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3"/>
          </a:solidFill>
          <a:ln w="12700">
            <a:solidFill>
              <a:schemeClr val="tx1"/>
            </a:solidFill>
            <a:round/>
            <a:headEnd/>
            <a:tailEnd/>
          </a:ln>
        </p:spPr>
        <p:txBody>
          <a:bodyPr wrap="none" anchor="ctr"/>
          <a:lstStyle/>
          <a:p>
            <a:endParaRPr lang="nb-NO"/>
          </a:p>
        </p:txBody>
      </p:sp>
      <p:sp>
        <p:nvSpPr>
          <p:cNvPr id="58434" name="Freeform 1208"/>
          <p:cNvSpPr>
            <a:spLocks/>
          </p:cNvSpPr>
          <p:nvPr/>
        </p:nvSpPr>
        <p:spPr bwMode="auto">
          <a:xfrm>
            <a:off x="1617663" y="3505200"/>
            <a:ext cx="279400"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3"/>
          </a:solidFill>
          <a:ln w="12700">
            <a:solidFill>
              <a:schemeClr val="tx1"/>
            </a:solidFill>
            <a:round/>
            <a:headEnd/>
            <a:tailEnd/>
          </a:ln>
        </p:spPr>
        <p:txBody>
          <a:bodyPr wrap="none" anchor="ctr"/>
          <a:lstStyle/>
          <a:p>
            <a:endParaRPr lang="nb-NO"/>
          </a:p>
        </p:txBody>
      </p:sp>
      <p:sp>
        <p:nvSpPr>
          <p:cNvPr id="58435" name="Freeform 1209"/>
          <p:cNvSpPr>
            <a:spLocks/>
          </p:cNvSpPr>
          <p:nvPr/>
        </p:nvSpPr>
        <p:spPr bwMode="auto">
          <a:xfrm>
            <a:off x="1477963" y="2819400"/>
            <a:ext cx="2809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3"/>
          </a:solidFill>
          <a:ln w="12700">
            <a:solidFill>
              <a:schemeClr val="tx1"/>
            </a:solidFill>
            <a:round/>
            <a:headEnd/>
            <a:tailEnd/>
          </a:ln>
        </p:spPr>
        <p:txBody>
          <a:bodyPr wrap="none" anchor="ctr"/>
          <a:lstStyle/>
          <a:p>
            <a:endParaRPr lang="nb-NO"/>
          </a:p>
        </p:txBody>
      </p:sp>
      <p:sp>
        <p:nvSpPr>
          <p:cNvPr id="58436" name="Freeform 1210"/>
          <p:cNvSpPr>
            <a:spLocks/>
          </p:cNvSpPr>
          <p:nvPr/>
        </p:nvSpPr>
        <p:spPr bwMode="auto">
          <a:xfrm>
            <a:off x="914400" y="2819400"/>
            <a:ext cx="279400"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3"/>
          </a:solidFill>
          <a:ln w="12700">
            <a:solidFill>
              <a:schemeClr val="tx1"/>
            </a:solidFill>
            <a:round/>
            <a:headEnd/>
            <a:tailEnd/>
          </a:ln>
        </p:spPr>
        <p:txBody>
          <a:bodyPr wrap="none" anchor="ctr"/>
          <a:lstStyle/>
          <a:p>
            <a:endParaRPr lang="nb-NO"/>
          </a:p>
        </p:txBody>
      </p:sp>
      <p:sp>
        <p:nvSpPr>
          <p:cNvPr id="58437" name="Freeform 1211"/>
          <p:cNvSpPr>
            <a:spLocks/>
          </p:cNvSpPr>
          <p:nvPr/>
        </p:nvSpPr>
        <p:spPr bwMode="auto">
          <a:xfrm>
            <a:off x="1195388" y="3200400"/>
            <a:ext cx="280987" cy="247650"/>
          </a:xfrm>
          <a:custGeom>
            <a:avLst/>
            <a:gdLst>
              <a:gd name="T0" fmla="*/ 5 w 150"/>
              <a:gd name="T1" fmla="*/ 78 h 153"/>
              <a:gd name="T2" fmla="*/ 14 w 150"/>
              <a:gd name="T3" fmla="*/ 26 h 153"/>
              <a:gd name="T4" fmla="*/ 72 w 150"/>
              <a:gd name="T5" fmla="*/ 1 h 153"/>
              <a:gd name="T6" fmla="*/ 136 w 150"/>
              <a:gd name="T7" fmla="*/ 30 h 153"/>
              <a:gd name="T8" fmla="*/ 146 w 150"/>
              <a:gd name="T9" fmla="*/ 103 h 153"/>
              <a:gd name="T10" fmla="*/ 113 w 150"/>
              <a:gd name="T11" fmla="*/ 132 h 153"/>
              <a:gd name="T12" fmla="*/ 53 w 150"/>
              <a:gd name="T13" fmla="*/ 148 h 153"/>
              <a:gd name="T14" fmla="*/ 8 w 150"/>
              <a:gd name="T15" fmla="*/ 103 h 153"/>
              <a:gd name="T16" fmla="*/ 5 w 150"/>
              <a:gd name="T17" fmla="*/ 55 h 153"/>
              <a:gd name="T18" fmla="*/ 30 w 150"/>
              <a:gd name="T19" fmla="*/ 14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53"/>
              <a:gd name="T32" fmla="*/ 150 w 150"/>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53">
                <a:moveTo>
                  <a:pt x="5" y="78"/>
                </a:moveTo>
                <a:cubicBezTo>
                  <a:pt x="4" y="58"/>
                  <a:pt x="3" y="39"/>
                  <a:pt x="14" y="26"/>
                </a:cubicBezTo>
                <a:cubicBezTo>
                  <a:pt x="25" y="13"/>
                  <a:pt x="52" y="0"/>
                  <a:pt x="72" y="1"/>
                </a:cubicBezTo>
                <a:cubicBezTo>
                  <a:pt x="92" y="2"/>
                  <a:pt x="124" y="13"/>
                  <a:pt x="136" y="30"/>
                </a:cubicBezTo>
                <a:cubicBezTo>
                  <a:pt x="148" y="47"/>
                  <a:pt x="150" y="86"/>
                  <a:pt x="146" y="103"/>
                </a:cubicBezTo>
                <a:cubicBezTo>
                  <a:pt x="142" y="120"/>
                  <a:pt x="128" y="125"/>
                  <a:pt x="113" y="132"/>
                </a:cubicBezTo>
                <a:cubicBezTo>
                  <a:pt x="98" y="139"/>
                  <a:pt x="70" y="153"/>
                  <a:pt x="53" y="148"/>
                </a:cubicBezTo>
                <a:cubicBezTo>
                  <a:pt x="36" y="143"/>
                  <a:pt x="16" y="118"/>
                  <a:pt x="8" y="103"/>
                </a:cubicBezTo>
                <a:cubicBezTo>
                  <a:pt x="0" y="88"/>
                  <a:pt x="1" y="70"/>
                  <a:pt x="5" y="55"/>
                </a:cubicBezTo>
                <a:cubicBezTo>
                  <a:pt x="9" y="40"/>
                  <a:pt x="24" y="23"/>
                  <a:pt x="30" y="14"/>
                </a:cubicBezTo>
              </a:path>
            </a:pathLst>
          </a:custGeom>
          <a:solidFill>
            <a:schemeClr val="accent3"/>
          </a:solidFill>
          <a:ln w="12700">
            <a:solidFill>
              <a:schemeClr val="tx1"/>
            </a:solidFill>
            <a:round/>
            <a:headEnd/>
            <a:tailEnd/>
          </a:ln>
        </p:spPr>
        <p:txBody>
          <a:bodyPr wrap="none" anchor="ctr"/>
          <a:lstStyle/>
          <a:p>
            <a:endParaRPr lang="nb-NO"/>
          </a:p>
        </p:txBody>
      </p:sp>
      <p:sp>
        <p:nvSpPr>
          <p:cNvPr id="58438" name="Line 1212"/>
          <p:cNvSpPr>
            <a:spLocks noChangeShapeType="1"/>
          </p:cNvSpPr>
          <p:nvPr/>
        </p:nvSpPr>
        <p:spPr bwMode="auto">
          <a:xfrm>
            <a:off x="1758950" y="3200400"/>
            <a:ext cx="914400" cy="304800"/>
          </a:xfrm>
          <a:prstGeom prst="line">
            <a:avLst/>
          </a:prstGeom>
          <a:noFill/>
          <a:ln w="25400">
            <a:solidFill>
              <a:schemeClr val="tx1"/>
            </a:solidFill>
            <a:round/>
            <a:headEnd/>
            <a:tailEnd type="triangle" w="med" len="med"/>
          </a:ln>
        </p:spPr>
        <p:txBody>
          <a:bodyPr wrap="none" lIns="0" tIns="36000" rIns="108000" bIns="36000" anchor="ctr">
            <a:spAutoFit/>
          </a:bodyPr>
          <a:lstStyle/>
          <a:p>
            <a:endParaRPr lang="nb-NO"/>
          </a:p>
        </p:txBody>
      </p:sp>
      <p:sp>
        <p:nvSpPr>
          <p:cNvPr id="58439" name="Rectangle 1213"/>
          <p:cNvSpPr>
            <a:spLocks noChangeArrowheads="1"/>
          </p:cNvSpPr>
          <p:nvPr/>
        </p:nvSpPr>
        <p:spPr bwMode="auto">
          <a:xfrm>
            <a:off x="541338" y="4800600"/>
            <a:ext cx="2341562" cy="954107"/>
          </a:xfrm>
          <a:prstGeom prst="rect">
            <a:avLst/>
          </a:prstGeom>
          <a:noFill/>
          <a:ln w="12700">
            <a:noFill/>
            <a:miter lim="800000"/>
            <a:headEnd/>
            <a:tailEnd/>
          </a:ln>
        </p:spPr>
        <p:txBody>
          <a:bodyPr wrap="square">
            <a:spAutoFit/>
          </a:bodyPr>
          <a:lstStyle/>
          <a:p>
            <a:pPr>
              <a:lnSpc>
                <a:spcPct val="100000"/>
              </a:lnSpc>
            </a:pPr>
            <a:r>
              <a:rPr lang="de-DE" sz="1400" i="0" dirty="0">
                <a:solidFill>
                  <a:schemeClr val="accent3"/>
                </a:solidFill>
                <a:cs typeface="Times New Roman" pitchFamily="18" charset="0"/>
              </a:rPr>
              <a:t>Urea-N</a:t>
            </a:r>
            <a:r>
              <a:rPr lang="de-DE" sz="1400" b="0" i="0" dirty="0">
                <a:cs typeface="Times New Roman" pitchFamily="18" charset="0"/>
              </a:rPr>
              <a:t> </a:t>
            </a:r>
            <a:r>
              <a:rPr lang="de-DE" sz="1400" b="0" i="0" dirty="0" err="1">
                <a:cs typeface="Times New Roman" pitchFamily="18" charset="0"/>
              </a:rPr>
              <a:t>needs</a:t>
            </a:r>
            <a:r>
              <a:rPr lang="de-DE" sz="1400" b="0" i="0" dirty="0">
                <a:cs typeface="Times New Roman" pitchFamily="18" charset="0"/>
              </a:rPr>
              <a:t> </a:t>
            </a:r>
            <a:r>
              <a:rPr lang="de-DE" sz="1400" b="0" i="0" dirty="0" err="1">
                <a:cs typeface="Times New Roman" pitchFamily="18" charset="0"/>
              </a:rPr>
              <a:t>to</a:t>
            </a:r>
            <a:r>
              <a:rPr lang="de-DE" sz="1400" b="0" i="0" dirty="0">
                <a:cs typeface="Times New Roman" pitchFamily="18" charset="0"/>
              </a:rPr>
              <a:t> </a:t>
            </a:r>
            <a:r>
              <a:rPr lang="de-DE" sz="1400" b="0" i="0" dirty="0" err="1">
                <a:cs typeface="Times New Roman" pitchFamily="18" charset="0"/>
              </a:rPr>
              <a:t>be</a:t>
            </a:r>
            <a:r>
              <a:rPr lang="de-DE" sz="1400" b="0" i="0" dirty="0">
                <a:cs typeface="Times New Roman" pitchFamily="18" charset="0"/>
              </a:rPr>
              <a:t> </a:t>
            </a:r>
            <a:r>
              <a:rPr lang="de-DE" sz="1400" b="0" i="0" dirty="0" err="1">
                <a:cs typeface="Times New Roman" pitchFamily="18" charset="0"/>
              </a:rPr>
              <a:t>converted</a:t>
            </a:r>
            <a:r>
              <a:rPr lang="de-DE" sz="1400" b="0" i="0" dirty="0">
                <a:cs typeface="Times New Roman" pitchFamily="18" charset="0"/>
              </a:rPr>
              <a:t> </a:t>
            </a:r>
            <a:r>
              <a:rPr lang="de-DE" sz="1400" b="0" i="0" dirty="0" err="1">
                <a:cs typeface="Times New Roman" pitchFamily="18" charset="0"/>
              </a:rPr>
              <a:t>into</a:t>
            </a:r>
            <a:r>
              <a:rPr lang="de-DE" sz="1400" b="0" i="0" dirty="0">
                <a:cs typeface="Times New Roman" pitchFamily="18" charset="0"/>
              </a:rPr>
              <a:t> </a:t>
            </a:r>
            <a:r>
              <a:rPr lang="de-DE" sz="1400" b="0" i="0" dirty="0" err="1">
                <a:cs typeface="Times New Roman" pitchFamily="18" charset="0"/>
              </a:rPr>
              <a:t>ammonium</a:t>
            </a:r>
            <a:r>
              <a:rPr lang="de-DE" sz="1400" b="0" i="0" dirty="0">
                <a:cs typeface="Times New Roman" pitchFamily="18" charset="0"/>
              </a:rPr>
              <a:t>-N </a:t>
            </a:r>
            <a:r>
              <a:rPr lang="de-DE" sz="1400" b="0" i="0" dirty="0" err="1">
                <a:cs typeface="Times New Roman" pitchFamily="18" charset="0"/>
              </a:rPr>
              <a:t>before</a:t>
            </a:r>
            <a:r>
              <a:rPr lang="de-DE" sz="1400" b="0" i="0" dirty="0">
                <a:cs typeface="Times New Roman" pitchFamily="18" charset="0"/>
              </a:rPr>
              <a:t> </a:t>
            </a:r>
            <a:r>
              <a:rPr lang="de-DE" sz="1400" b="0" i="0" dirty="0" err="1">
                <a:cs typeface="Times New Roman" pitchFamily="18" charset="0"/>
              </a:rPr>
              <a:t>it</a:t>
            </a:r>
            <a:r>
              <a:rPr lang="de-DE" sz="1400" b="0" i="0" dirty="0">
                <a:cs typeface="Times New Roman" pitchFamily="18" charset="0"/>
              </a:rPr>
              <a:t> </a:t>
            </a:r>
            <a:r>
              <a:rPr lang="de-DE" sz="1400" b="0" i="0" dirty="0" err="1">
                <a:cs typeface="Times New Roman" pitchFamily="18" charset="0"/>
              </a:rPr>
              <a:t>is</a:t>
            </a:r>
            <a:r>
              <a:rPr lang="de-DE" sz="1400" b="0" i="0" dirty="0">
                <a:cs typeface="Times New Roman" pitchFamily="18" charset="0"/>
              </a:rPr>
              <a:t> plant </a:t>
            </a:r>
            <a:r>
              <a:rPr lang="de-DE" sz="1400" b="0" i="0" dirty="0" err="1">
                <a:cs typeface="Times New Roman" pitchFamily="18" charset="0"/>
              </a:rPr>
              <a:t>available</a:t>
            </a:r>
            <a:r>
              <a:rPr lang="de-DE" sz="1400" i="0" dirty="0">
                <a:cs typeface="Times New Roman" pitchFamily="18" charset="0"/>
              </a:rPr>
              <a:t>.</a:t>
            </a:r>
          </a:p>
        </p:txBody>
      </p:sp>
      <p:sp>
        <p:nvSpPr>
          <p:cNvPr id="58440" name="Rectangle 1214"/>
          <p:cNvSpPr>
            <a:spLocks noGrp="1" noChangeArrowheads="1"/>
          </p:cNvSpPr>
          <p:nvPr>
            <p:ph type="title"/>
          </p:nvPr>
        </p:nvSpPr>
        <p:spPr>
          <a:xfrm>
            <a:off x="542925" y="0"/>
            <a:ext cx="8069263" cy="846138"/>
          </a:xfrm>
          <a:noFill/>
        </p:spPr>
        <p:txBody>
          <a:bodyPr tIns="36000" rIns="108000" bIns="36000"/>
          <a:lstStyle/>
          <a:p>
            <a:r>
              <a:rPr lang="en-US" dirty="0" smtClean="0"/>
              <a:t>Nitrates are more efficient than urea</a:t>
            </a:r>
          </a:p>
        </p:txBody>
      </p:sp>
    </p:spTree>
    <p:extLst>
      <p:ext uri="{BB962C8B-B14F-4D97-AF65-F5344CB8AC3E}">
        <p14:creationId xmlns:p14="http://schemas.microsoft.com/office/powerpoint/2010/main" val="247357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29225198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112" name="think-cell Slide" r:id="rId34" imgW="270" imgH="270" progId="TCLayout.ActiveDocument.1">
                  <p:embed/>
                </p:oleObj>
              </mc:Choice>
              <mc:Fallback>
                <p:oleObj name="think-cell Slide" r:id="rId34" imgW="270" imgH="270" progId="TCLayout.ActiveDocument.1">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000">
              <a:latin typeface="Arial"/>
              <a:cs typeface="Arial"/>
              <a:sym typeface="Arial"/>
            </a:endParaRPr>
          </a:p>
        </p:txBody>
      </p:sp>
      <p:sp>
        <p:nvSpPr>
          <p:cNvPr id="129" name="TextBox 128"/>
          <p:cNvSpPr txBox="1"/>
          <p:nvPr/>
        </p:nvSpPr>
        <p:spPr>
          <a:xfrm>
            <a:off x="434975" y="1715542"/>
            <a:ext cx="1071127" cy="276999"/>
          </a:xfrm>
          <a:prstGeom prst="rect">
            <a:avLst/>
          </a:prstGeom>
          <a:noFill/>
        </p:spPr>
        <p:txBody>
          <a:bodyPr wrap="none" rtlCol="0">
            <a:spAutoFit/>
          </a:bodyPr>
          <a:lstStyle/>
          <a:p>
            <a:r>
              <a:rPr lang="en-US" sz="1200" dirty="0" smtClean="0"/>
              <a:t>NOK millions</a:t>
            </a:r>
            <a:endParaRPr lang="en-US" sz="1200" dirty="0"/>
          </a:p>
        </p:txBody>
      </p:sp>
      <p:sp>
        <p:nvSpPr>
          <p:cNvPr id="130" name="TextBox 129"/>
          <p:cNvSpPr txBox="1"/>
          <p:nvPr/>
        </p:nvSpPr>
        <p:spPr>
          <a:xfrm>
            <a:off x="2263775" y="1647726"/>
            <a:ext cx="2125325" cy="307777"/>
          </a:xfrm>
          <a:prstGeom prst="rect">
            <a:avLst/>
          </a:prstGeom>
          <a:noFill/>
        </p:spPr>
        <p:txBody>
          <a:bodyPr wrap="none" rtlCol="0">
            <a:spAutoFit/>
          </a:bodyPr>
          <a:lstStyle/>
          <a:p>
            <a:r>
              <a:rPr lang="en-US" sz="1400" b="1" i="1" dirty="0" smtClean="0"/>
              <a:t>Total </a:t>
            </a:r>
            <a:r>
              <a:rPr lang="en-US" sz="1400" b="1" i="1" dirty="0" err="1" smtClean="0"/>
              <a:t>Yara</a:t>
            </a:r>
            <a:r>
              <a:rPr lang="en-US" sz="1400" b="1" i="1" dirty="0" smtClean="0"/>
              <a:t> contribution</a:t>
            </a:r>
            <a:endParaRPr lang="en-US" sz="1400" b="1" i="1" dirty="0"/>
          </a:p>
        </p:txBody>
      </p:sp>
      <p:sp>
        <p:nvSpPr>
          <p:cNvPr id="147" name="Title 2"/>
          <p:cNvSpPr txBox="1">
            <a:spLocks/>
          </p:cNvSpPr>
          <p:nvPr/>
        </p:nvSpPr>
        <p:spPr bwMode="auto">
          <a:xfrm>
            <a:off x="467544" y="382588"/>
            <a:ext cx="8077200" cy="8461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fontAlgn="base">
              <a:spcBef>
                <a:spcPct val="0"/>
              </a:spcBef>
              <a:spcAft>
                <a:spcPct val="0"/>
              </a:spcAft>
              <a:defRPr/>
            </a:pPr>
            <a:r>
              <a:rPr lang="en-US" sz="2400" dirty="0" smtClean="0">
                <a:solidFill>
                  <a:schemeClr val="accent6"/>
                </a:solidFill>
                <a:latin typeface="Arial Black" pitchFamily="34" charset="0"/>
                <a:ea typeface="ＭＳ Ｐゴシック" pitchFamily="-65" charset="-128"/>
              </a:rPr>
              <a:t>Value-added products deliver an increasing share of Yara’s contribution</a:t>
            </a:r>
            <a:endParaRPr lang="en-US" sz="2400" dirty="0">
              <a:solidFill>
                <a:schemeClr val="accent6"/>
              </a:solidFill>
              <a:latin typeface="Arial Black" pitchFamily="34" charset="0"/>
              <a:ea typeface="ＭＳ Ｐゴシック" pitchFamily="-65" charset="-128"/>
            </a:endParaRPr>
          </a:p>
        </p:txBody>
      </p:sp>
      <p:cxnSp>
        <p:nvCxnSpPr>
          <p:cNvPr id="48" name="Straight Connector 47"/>
          <p:cNvCxnSpPr/>
          <p:nvPr>
            <p:custDataLst>
              <p:tags r:id="rId4"/>
            </p:custDataLst>
          </p:nvPr>
        </p:nvCxnSpPr>
        <p:spPr bwMode="gray">
          <a:xfrm>
            <a:off x="971550" y="2114550"/>
            <a:ext cx="3971925" cy="0"/>
          </a:xfrm>
          <a:prstGeom prst="line">
            <a:avLst/>
          </a:prstGeom>
          <a:ln w="3175">
            <a:solidFill>
              <a:srgbClr val="96969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custDataLst>
              <p:tags r:id="rId5"/>
            </p:custDataLst>
          </p:nvPr>
        </p:nvCxnSpPr>
        <p:spPr bwMode="gray">
          <a:xfrm>
            <a:off x="971550" y="3200400"/>
            <a:ext cx="3971925" cy="0"/>
          </a:xfrm>
          <a:prstGeom prst="line">
            <a:avLst/>
          </a:prstGeom>
          <a:ln w="3175">
            <a:solidFill>
              <a:srgbClr val="96969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custDataLst>
              <p:tags r:id="rId6"/>
            </p:custDataLst>
          </p:nvPr>
        </p:nvCxnSpPr>
        <p:spPr bwMode="gray">
          <a:xfrm>
            <a:off x="971550" y="2838450"/>
            <a:ext cx="3971925" cy="0"/>
          </a:xfrm>
          <a:prstGeom prst="line">
            <a:avLst/>
          </a:prstGeom>
          <a:ln w="3175">
            <a:solidFill>
              <a:srgbClr val="96969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custDataLst>
              <p:tags r:id="rId7"/>
            </p:custDataLst>
          </p:nvPr>
        </p:nvCxnSpPr>
        <p:spPr bwMode="gray">
          <a:xfrm>
            <a:off x="971550" y="2476500"/>
            <a:ext cx="3971925" cy="0"/>
          </a:xfrm>
          <a:prstGeom prst="line">
            <a:avLst/>
          </a:prstGeom>
          <a:ln w="3175">
            <a:solidFill>
              <a:srgbClr val="96969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8"/>
            </p:custDataLst>
          </p:nvPr>
        </p:nvCxnSpPr>
        <p:spPr bwMode="gray">
          <a:xfrm>
            <a:off x="971550" y="3562350"/>
            <a:ext cx="3971925" cy="0"/>
          </a:xfrm>
          <a:prstGeom prst="line">
            <a:avLst/>
          </a:prstGeom>
          <a:ln w="3175">
            <a:solidFill>
              <a:srgbClr val="969696"/>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9"/>
            </p:custDataLst>
          </p:nvPr>
        </p:nvCxnSpPr>
        <p:spPr bwMode="gray">
          <a:xfrm>
            <a:off x="971550" y="3914775"/>
            <a:ext cx="3971925" cy="0"/>
          </a:xfrm>
          <a:prstGeom prst="line">
            <a:avLst/>
          </a:prstGeom>
          <a:ln w="3175">
            <a:solidFill>
              <a:srgbClr val="969696"/>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10"/>
            </p:custDataLst>
          </p:nvPr>
        </p:nvCxnSpPr>
        <p:spPr bwMode="gray">
          <a:xfrm>
            <a:off x="971550" y="4276725"/>
            <a:ext cx="3971925" cy="0"/>
          </a:xfrm>
          <a:prstGeom prst="line">
            <a:avLst/>
          </a:prstGeom>
          <a:ln w="3175">
            <a:solidFill>
              <a:srgbClr val="969696"/>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custDataLst>
              <p:tags r:id="rId11"/>
            </p:custDataLst>
          </p:nvPr>
        </p:nvCxnSpPr>
        <p:spPr bwMode="gray">
          <a:xfrm>
            <a:off x="971550" y="4638675"/>
            <a:ext cx="3971925" cy="0"/>
          </a:xfrm>
          <a:prstGeom prst="line">
            <a:avLst/>
          </a:prstGeom>
          <a:ln w="3175">
            <a:solidFill>
              <a:srgbClr val="969696"/>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custDataLst>
              <p:tags r:id="rId12"/>
            </p:custDataLst>
          </p:nvPr>
        </p:nvCxnSpPr>
        <p:spPr bwMode="gray">
          <a:xfrm>
            <a:off x="971550" y="5000625"/>
            <a:ext cx="3971925" cy="0"/>
          </a:xfrm>
          <a:prstGeom prst="line">
            <a:avLst/>
          </a:prstGeom>
          <a:ln w="3175">
            <a:solidFill>
              <a:srgbClr val="969696"/>
            </a:solidFill>
            <a:headEnd type="none"/>
            <a:tailEnd type="none"/>
          </a:ln>
          <a:effectLst/>
        </p:spPr>
        <p:style>
          <a:lnRef idx="1">
            <a:schemeClr val="accent1"/>
          </a:lnRef>
          <a:fillRef idx="0">
            <a:schemeClr val="accent1"/>
          </a:fillRef>
          <a:effectRef idx="0">
            <a:schemeClr val="accent1"/>
          </a:effectRef>
          <a:fontRef idx="minor">
            <a:schemeClr val="tx1"/>
          </a:fontRef>
        </p:style>
      </p:cxnSp>
      <p:graphicFrame>
        <p:nvGraphicFramePr>
          <p:cNvPr id="35" name="Object 34"/>
          <p:cNvGraphicFramePr>
            <a:graphicFrameLocks noChangeAspect="1"/>
          </p:cNvGraphicFramePr>
          <p:nvPr>
            <p:custDataLst>
              <p:tags r:id="rId13"/>
            </p:custDataLst>
            <p:extLst>
              <p:ext uri="{D42A27DB-BD31-4B8C-83A1-F6EECF244321}">
                <p14:modId xmlns:p14="http://schemas.microsoft.com/office/powerpoint/2010/main" val="1298664323"/>
              </p:ext>
            </p:extLst>
          </p:nvPr>
        </p:nvGraphicFramePr>
        <p:xfrm>
          <a:off x="800100" y="1981200"/>
          <a:ext cx="4257565" cy="3486285"/>
        </p:xfrm>
        <a:graphic>
          <a:graphicData uri="http://schemas.openxmlformats.org/presentationml/2006/ole">
            <mc:AlternateContent xmlns:mc="http://schemas.openxmlformats.org/markup-compatibility/2006">
              <mc:Choice xmlns:v="urn:schemas-microsoft-com:vml" Requires="v">
                <p:oleObj spid="_x0000_s175113" name="Chart" r:id="rId36" imgW="4257565" imgH="3486285" progId="MSGraph.Chart.8">
                  <p:embed followColorScheme="full"/>
                </p:oleObj>
              </mc:Choice>
              <mc:Fallback>
                <p:oleObj name="Chart" r:id="rId36" imgW="4257565" imgH="3486285" progId="MSGraph.Chart.8">
                  <p:embed followColorScheme="full"/>
                  <p:pic>
                    <p:nvPicPr>
                      <p:cNvPr id="0" name=""/>
                      <p:cNvPicPr>
                        <a:picLocks noChangeAspect="1" noChangeArrowheads="1"/>
                      </p:cNvPicPr>
                      <p:nvPr/>
                    </p:nvPicPr>
                    <p:blipFill>
                      <a:blip r:embed="rId37"/>
                      <a:srcRect/>
                      <a:stretch>
                        <a:fillRect/>
                      </a:stretch>
                    </p:blipFill>
                    <p:spPr bwMode="auto">
                      <a:xfrm>
                        <a:off x="800100" y="1981200"/>
                        <a:ext cx="4257565" cy="34862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36"/>
          <p:cNvSpPr/>
          <p:nvPr>
            <p:custDataLst>
              <p:tags r:id="rId14"/>
            </p:custDataLst>
          </p:nvPr>
        </p:nvSpPr>
        <p:spPr bwMode="gray">
          <a:xfrm>
            <a:off x="555625" y="2762250"/>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4917936C-17D0-4A1F-991A-5FFFC9CD3294}" type="datetime'''''''''''''''''''7'',''0''''0''''''0'''''''''''">
              <a:rPr lang="en-US" sz="1000">
                <a:solidFill>
                  <a:srgbClr val="000000"/>
                </a:solidFill>
                <a:latin typeface="Arial"/>
                <a:sym typeface="Arial"/>
              </a:rPr>
              <a:pPr algn="r">
                <a:spcBef>
                  <a:spcPct val="0"/>
                </a:spcBef>
                <a:spcAft>
                  <a:spcPct val="0"/>
                </a:spcAft>
              </a:pPr>
              <a:t>7,000</a:t>
            </a:fld>
            <a:endParaRPr lang="en-US" sz="1000">
              <a:solidFill>
                <a:srgbClr val="000000"/>
              </a:solidFill>
              <a:latin typeface="Arial"/>
              <a:sym typeface="Arial"/>
            </a:endParaRPr>
          </a:p>
        </p:txBody>
      </p:sp>
      <p:sp>
        <p:nvSpPr>
          <p:cNvPr id="41" name="Rectangle 40"/>
          <p:cNvSpPr/>
          <p:nvPr>
            <p:custDataLst>
              <p:tags r:id="rId15"/>
            </p:custDataLst>
          </p:nvPr>
        </p:nvSpPr>
        <p:spPr bwMode="gray">
          <a:xfrm>
            <a:off x="555625" y="2038350"/>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3C6DD26A-262F-469D-B062-31B5C47DCD4F}" type="datetime'''''''''''''''''9,''''''0''00'''''''''''''''''''''">
              <a:rPr lang="en-US" sz="1000">
                <a:solidFill>
                  <a:srgbClr val="000000"/>
                </a:solidFill>
                <a:latin typeface="Arial"/>
                <a:sym typeface="Arial"/>
              </a:rPr>
              <a:pPr algn="r">
                <a:spcBef>
                  <a:spcPct val="0"/>
                </a:spcBef>
                <a:spcAft>
                  <a:spcPct val="0"/>
                </a:spcAft>
              </a:pPr>
              <a:t>9,000</a:t>
            </a:fld>
            <a:endParaRPr lang="en-US" sz="1000">
              <a:solidFill>
                <a:srgbClr val="000000"/>
              </a:solidFill>
              <a:latin typeface="Arial"/>
              <a:sym typeface="Arial"/>
            </a:endParaRPr>
          </a:p>
        </p:txBody>
      </p:sp>
      <p:sp>
        <p:nvSpPr>
          <p:cNvPr id="40" name="Rectangle 39"/>
          <p:cNvSpPr/>
          <p:nvPr>
            <p:custDataLst>
              <p:tags r:id="rId16"/>
            </p:custDataLst>
          </p:nvPr>
        </p:nvSpPr>
        <p:spPr bwMode="gray">
          <a:xfrm>
            <a:off x="555625" y="2400300"/>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C813B610-46ED-418C-8514-4448EBDFDCB1}" type="datetime'''''''''''''8'''''',''''''''0''''''''0''''''0'''''''''''">
              <a:rPr lang="en-US" sz="1000">
                <a:solidFill>
                  <a:srgbClr val="000000"/>
                </a:solidFill>
                <a:latin typeface="Arial"/>
                <a:sym typeface="Arial"/>
              </a:rPr>
              <a:pPr algn="r">
                <a:spcBef>
                  <a:spcPct val="0"/>
                </a:spcBef>
                <a:spcAft>
                  <a:spcPct val="0"/>
                </a:spcAft>
              </a:pPr>
              <a:t>8,000</a:t>
            </a:fld>
            <a:endParaRPr lang="en-US" sz="1000">
              <a:solidFill>
                <a:srgbClr val="000000"/>
              </a:solidFill>
              <a:latin typeface="Arial"/>
              <a:sym typeface="Arial"/>
            </a:endParaRPr>
          </a:p>
        </p:txBody>
      </p:sp>
      <p:sp>
        <p:nvSpPr>
          <p:cNvPr id="26" name="Rectangle 25"/>
          <p:cNvSpPr/>
          <p:nvPr>
            <p:custDataLst>
              <p:tags r:id="rId17"/>
            </p:custDataLst>
          </p:nvPr>
        </p:nvSpPr>
        <p:spPr bwMode="gray">
          <a:xfrm>
            <a:off x="555625" y="3124200"/>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0652D942-BB32-4C35-A149-4BB6EFAF4DFC}" type="datetime'''''''''''''''''6'''',''''''''''''''0''''''''''''''''0''0'''">
              <a:rPr lang="en-US" sz="1000">
                <a:solidFill>
                  <a:srgbClr val="000000"/>
                </a:solidFill>
                <a:latin typeface="Arial"/>
                <a:sym typeface="Arial"/>
              </a:rPr>
              <a:pPr algn="r">
                <a:spcBef>
                  <a:spcPct val="0"/>
                </a:spcBef>
                <a:spcAft>
                  <a:spcPct val="0"/>
                </a:spcAft>
              </a:pPr>
              <a:t>6,000</a:t>
            </a:fld>
            <a:endParaRPr lang="en-US" sz="1000">
              <a:solidFill>
                <a:srgbClr val="000000"/>
              </a:solidFill>
              <a:latin typeface="Arial"/>
              <a:sym typeface="Arial"/>
            </a:endParaRPr>
          </a:p>
        </p:txBody>
      </p:sp>
      <p:sp>
        <p:nvSpPr>
          <p:cNvPr id="8" name="Rectangle 7"/>
          <p:cNvSpPr/>
          <p:nvPr>
            <p:custDataLst>
              <p:tags r:id="rId18"/>
            </p:custDataLst>
          </p:nvPr>
        </p:nvSpPr>
        <p:spPr bwMode="gray">
          <a:xfrm>
            <a:off x="555625" y="3486150"/>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B77C84C0-F727-458D-9173-918B6FDE7F82}" type="datetime'''''''''''''''''''''5'''''''',''''''''''''''''0''0''''0'''">
              <a:rPr lang="en-US" sz="1000">
                <a:solidFill>
                  <a:srgbClr val="000000"/>
                </a:solidFill>
                <a:latin typeface="Arial"/>
                <a:sym typeface="Arial"/>
              </a:rPr>
              <a:pPr algn="r">
                <a:spcBef>
                  <a:spcPct val="0"/>
                </a:spcBef>
                <a:spcAft>
                  <a:spcPct val="0"/>
                </a:spcAft>
              </a:pPr>
              <a:t>5,000</a:t>
            </a:fld>
            <a:endParaRPr lang="en-US" sz="1000">
              <a:solidFill>
                <a:srgbClr val="000000"/>
              </a:solidFill>
              <a:latin typeface="Arial"/>
              <a:sym typeface="Arial"/>
            </a:endParaRPr>
          </a:p>
        </p:txBody>
      </p:sp>
      <p:sp>
        <p:nvSpPr>
          <p:cNvPr id="7" name="Rectangle 6"/>
          <p:cNvSpPr/>
          <p:nvPr>
            <p:custDataLst>
              <p:tags r:id="rId19"/>
            </p:custDataLst>
          </p:nvPr>
        </p:nvSpPr>
        <p:spPr bwMode="gray">
          <a:xfrm>
            <a:off x="555625" y="3838575"/>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7BB9865A-FA2E-43E6-9DE7-04E2192CEB98}" type="datetime'''''''4,''''''''00''''''''0'''''''''''''''''''">
              <a:rPr lang="en-US" sz="1000">
                <a:solidFill>
                  <a:srgbClr val="000000"/>
                </a:solidFill>
                <a:latin typeface="Arial"/>
                <a:sym typeface="Arial"/>
              </a:rPr>
              <a:pPr algn="r">
                <a:spcBef>
                  <a:spcPct val="0"/>
                </a:spcBef>
                <a:spcAft>
                  <a:spcPct val="0"/>
                </a:spcAft>
              </a:pPr>
              <a:t>4,000</a:t>
            </a:fld>
            <a:endParaRPr lang="en-US" sz="1000">
              <a:solidFill>
                <a:srgbClr val="000000"/>
              </a:solidFill>
              <a:latin typeface="Arial"/>
              <a:sym typeface="Arial"/>
            </a:endParaRPr>
          </a:p>
        </p:txBody>
      </p:sp>
      <p:sp>
        <p:nvSpPr>
          <p:cNvPr id="6" name="Rectangle 5"/>
          <p:cNvSpPr/>
          <p:nvPr>
            <p:custDataLst>
              <p:tags r:id="rId20"/>
            </p:custDataLst>
          </p:nvPr>
        </p:nvSpPr>
        <p:spPr bwMode="gray">
          <a:xfrm>
            <a:off x="555625" y="4200525"/>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E92A4D21-ED0B-48BA-87A2-7F9A69F1C884}" type="datetime'''''''''''''''''3'''''''''''''''''''''',''''00''0'''''">
              <a:rPr lang="en-US" sz="1000">
                <a:solidFill>
                  <a:srgbClr val="000000"/>
                </a:solidFill>
                <a:latin typeface="Arial"/>
                <a:sym typeface="Arial"/>
              </a:rPr>
              <a:pPr algn="r">
                <a:spcBef>
                  <a:spcPct val="0"/>
                </a:spcBef>
                <a:spcAft>
                  <a:spcPct val="0"/>
                </a:spcAft>
              </a:pPr>
              <a:t>3,000</a:t>
            </a:fld>
            <a:endParaRPr lang="en-US" sz="1000">
              <a:solidFill>
                <a:srgbClr val="000000"/>
              </a:solidFill>
              <a:latin typeface="Arial"/>
              <a:sym typeface="Arial"/>
            </a:endParaRPr>
          </a:p>
        </p:txBody>
      </p:sp>
      <p:sp>
        <p:nvSpPr>
          <p:cNvPr id="5" name="Rectangle 4"/>
          <p:cNvSpPr/>
          <p:nvPr>
            <p:custDataLst>
              <p:tags r:id="rId21"/>
            </p:custDataLst>
          </p:nvPr>
        </p:nvSpPr>
        <p:spPr bwMode="gray">
          <a:xfrm>
            <a:off x="555625" y="4562475"/>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C2EDB499-3BBC-4806-88EA-232D726536CF}" type="datetime'''''''''''''''2'''',''''''''0''''00'''''''''">
              <a:rPr lang="en-US" sz="1000">
                <a:solidFill>
                  <a:srgbClr val="000000"/>
                </a:solidFill>
                <a:latin typeface="Arial"/>
                <a:sym typeface="Arial"/>
              </a:rPr>
              <a:pPr algn="r">
                <a:spcBef>
                  <a:spcPct val="0"/>
                </a:spcBef>
                <a:spcAft>
                  <a:spcPct val="0"/>
                </a:spcAft>
              </a:pPr>
              <a:t>2,000</a:t>
            </a:fld>
            <a:endParaRPr lang="en-US" sz="1000">
              <a:solidFill>
                <a:srgbClr val="000000"/>
              </a:solidFill>
              <a:latin typeface="Arial"/>
              <a:sym typeface="Arial"/>
            </a:endParaRPr>
          </a:p>
        </p:txBody>
      </p:sp>
      <p:sp>
        <p:nvSpPr>
          <p:cNvPr id="3" name="Rectangle 2"/>
          <p:cNvSpPr/>
          <p:nvPr>
            <p:custDataLst>
              <p:tags r:id="rId22"/>
            </p:custDataLst>
          </p:nvPr>
        </p:nvSpPr>
        <p:spPr bwMode="gray">
          <a:xfrm>
            <a:off x="555625" y="4924425"/>
            <a:ext cx="3143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020DE92C-1008-45EF-A2A4-BD872406D504}" type="datetime'''''''1'''''''''''''',''0''''''''''''''''0''''''0'''''''">
              <a:rPr lang="en-US" sz="1000">
                <a:solidFill>
                  <a:srgbClr val="000000"/>
                </a:solidFill>
                <a:latin typeface="Arial"/>
                <a:sym typeface="Arial"/>
              </a:rPr>
              <a:pPr algn="r">
                <a:spcBef>
                  <a:spcPct val="0"/>
                </a:spcBef>
                <a:spcAft>
                  <a:spcPct val="0"/>
                </a:spcAft>
              </a:pPr>
              <a:t>1,000</a:t>
            </a:fld>
            <a:endParaRPr lang="en-US" sz="1000">
              <a:solidFill>
                <a:srgbClr val="000000"/>
              </a:solidFill>
              <a:latin typeface="Arial"/>
              <a:sym typeface="Arial"/>
            </a:endParaRPr>
          </a:p>
        </p:txBody>
      </p:sp>
      <p:sp>
        <p:nvSpPr>
          <p:cNvPr id="2" name="Rectangle 1"/>
          <p:cNvSpPr/>
          <p:nvPr>
            <p:custDataLst>
              <p:tags r:id="rId23"/>
            </p:custDataLst>
          </p:nvPr>
        </p:nvSpPr>
        <p:spPr bwMode="gray">
          <a:xfrm>
            <a:off x="800100" y="5286375"/>
            <a:ext cx="698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CE7F50D6-DB4C-4EF4-A932-91AD796F9BE3}" type="datetime'''''''0'''''''''''''">
              <a:rPr lang="en-US" sz="1000">
                <a:solidFill>
                  <a:srgbClr val="000000"/>
                </a:solidFill>
                <a:latin typeface="Arial"/>
                <a:sym typeface="Arial"/>
              </a:rPr>
              <a:pPr algn="r">
                <a:spcBef>
                  <a:spcPct val="0"/>
                </a:spcBef>
                <a:spcAft>
                  <a:spcPct val="0"/>
                </a:spcAft>
              </a:pPr>
              <a:t>0</a:t>
            </a:fld>
            <a:endParaRPr lang="en-US" sz="1000">
              <a:solidFill>
                <a:srgbClr val="000000"/>
              </a:solidFill>
              <a:latin typeface="Arial"/>
              <a:sym typeface="Arial"/>
            </a:endParaRPr>
          </a:p>
        </p:txBody>
      </p:sp>
      <p:sp>
        <p:nvSpPr>
          <p:cNvPr id="17" name="Rectangle 16"/>
          <p:cNvSpPr/>
          <p:nvPr>
            <p:custDataLst>
              <p:tags r:id="rId24"/>
            </p:custDataLst>
          </p:nvPr>
        </p:nvSpPr>
        <p:spPr bwMode="auto">
          <a:xfrm>
            <a:off x="4783138" y="5480050"/>
            <a:ext cx="32067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EBD5FF62-7DD9-4D1D-87BF-05CB07173F4D}" type="datetime'''''''''''''''3''''''''''''''''Q''1''3'''">
              <a:rPr lang="en-US" sz="1000">
                <a:solidFill>
                  <a:srgbClr val="000000"/>
                </a:solidFill>
              </a:rPr>
              <a:pPr algn="ctr">
                <a:spcBef>
                  <a:spcPct val="0"/>
                </a:spcBef>
                <a:spcAft>
                  <a:spcPct val="0"/>
                </a:spcAft>
              </a:pPr>
              <a:t>3Q13</a:t>
            </a:fld>
            <a:endParaRPr lang="en-US" sz="1000" dirty="0">
              <a:solidFill>
                <a:srgbClr val="000000"/>
              </a:solidFill>
              <a:latin typeface="Arial"/>
              <a:sym typeface="Arial"/>
            </a:endParaRPr>
          </a:p>
        </p:txBody>
      </p:sp>
      <p:sp>
        <p:nvSpPr>
          <p:cNvPr id="16" name="Rectangle 15"/>
          <p:cNvSpPr/>
          <p:nvPr>
            <p:custDataLst>
              <p:tags r:id="rId25"/>
            </p:custDataLst>
          </p:nvPr>
        </p:nvSpPr>
        <p:spPr bwMode="auto">
          <a:xfrm>
            <a:off x="4211638" y="5480050"/>
            <a:ext cx="32067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56B61D35-9D32-4B09-855C-F9F68454FEDB}" type="datetime'''''''''''''''''''''''''''''''''''''''1''''Q1''''''''''''''3'">
              <a:rPr lang="en-US" sz="1000">
                <a:solidFill>
                  <a:srgbClr val="000000"/>
                </a:solidFill>
                <a:sym typeface="+mn-lt"/>
              </a:rPr>
              <a:pPr algn="ctr">
                <a:spcBef>
                  <a:spcPct val="0"/>
                </a:spcBef>
                <a:spcAft>
                  <a:spcPct val="0"/>
                </a:spcAft>
              </a:pPr>
              <a:t>1Q13</a:t>
            </a:fld>
            <a:endParaRPr lang="en-US" sz="1000" dirty="0">
              <a:solidFill>
                <a:srgbClr val="000000"/>
              </a:solidFill>
              <a:sym typeface="+mn-lt"/>
            </a:endParaRPr>
          </a:p>
        </p:txBody>
      </p:sp>
      <p:sp>
        <p:nvSpPr>
          <p:cNvPr id="14" name="Rectangle 13"/>
          <p:cNvSpPr/>
          <p:nvPr>
            <p:custDataLst>
              <p:tags r:id="rId26"/>
            </p:custDataLst>
          </p:nvPr>
        </p:nvSpPr>
        <p:spPr bwMode="auto">
          <a:xfrm>
            <a:off x="3649663" y="5480050"/>
            <a:ext cx="32067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CE61D895-8662-4B63-A99A-A18CCAFC0C95}" type="datetime'''''''''''''3''''''''''''''''Q1''''2'''''''''''">
              <a:rPr lang="en-US" sz="1000">
                <a:solidFill>
                  <a:srgbClr val="000000"/>
                </a:solidFill>
                <a:sym typeface="+mn-lt"/>
              </a:rPr>
              <a:pPr algn="ctr">
                <a:spcBef>
                  <a:spcPct val="0"/>
                </a:spcBef>
                <a:spcAft>
                  <a:spcPct val="0"/>
                </a:spcAft>
              </a:pPr>
              <a:t>3Q12</a:t>
            </a:fld>
            <a:endParaRPr lang="en-US" sz="1000" dirty="0">
              <a:solidFill>
                <a:srgbClr val="000000"/>
              </a:solidFill>
              <a:sym typeface="+mn-lt"/>
            </a:endParaRPr>
          </a:p>
        </p:txBody>
      </p:sp>
      <p:sp>
        <p:nvSpPr>
          <p:cNvPr id="12" name="Rectangle 11"/>
          <p:cNvSpPr/>
          <p:nvPr>
            <p:custDataLst>
              <p:tags r:id="rId27"/>
            </p:custDataLst>
          </p:nvPr>
        </p:nvSpPr>
        <p:spPr bwMode="auto">
          <a:xfrm>
            <a:off x="3078163" y="5480050"/>
            <a:ext cx="32067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C9088F97-D2DF-401C-8010-F81600558753}" type="datetime'''''''''1''''Q''''''''''''''''''''''''''''''''''''''''''12'''">
              <a:rPr lang="en-US" sz="1000">
                <a:solidFill>
                  <a:srgbClr val="000000"/>
                </a:solidFill>
                <a:sym typeface="+mn-lt"/>
              </a:rPr>
              <a:pPr algn="ctr">
                <a:spcBef>
                  <a:spcPct val="0"/>
                </a:spcBef>
                <a:spcAft>
                  <a:spcPct val="0"/>
                </a:spcAft>
              </a:pPr>
              <a:t>1Q12</a:t>
            </a:fld>
            <a:endParaRPr lang="en-US" sz="1000" dirty="0">
              <a:solidFill>
                <a:srgbClr val="000000"/>
              </a:solidFill>
              <a:sym typeface="+mn-lt"/>
            </a:endParaRPr>
          </a:p>
        </p:txBody>
      </p:sp>
      <p:sp>
        <p:nvSpPr>
          <p:cNvPr id="61" name="Rectangle 60"/>
          <p:cNvSpPr/>
          <p:nvPr>
            <p:custDataLst>
              <p:tags r:id="rId28"/>
            </p:custDataLst>
          </p:nvPr>
        </p:nvSpPr>
        <p:spPr bwMode="auto">
          <a:xfrm>
            <a:off x="2516188" y="5480050"/>
            <a:ext cx="32067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A539AE8B-A74B-4543-B1A3-9067E09453B4}" type="datetime'''''''''''''''''''3''''''''Q''''''1''''''''''''''''1'''''">
              <a:rPr lang="en-US" sz="1000" smtClean="0">
                <a:solidFill>
                  <a:srgbClr val="000000"/>
                </a:solidFill>
                <a:sym typeface="+mn-lt"/>
              </a:rPr>
              <a:pPr algn="ctr">
                <a:spcBef>
                  <a:spcPct val="0"/>
                </a:spcBef>
                <a:spcAft>
                  <a:spcPct val="0"/>
                </a:spcAft>
              </a:pPr>
              <a:t>3Q11</a:t>
            </a:fld>
            <a:endParaRPr lang="en-US" sz="1000">
              <a:solidFill>
                <a:srgbClr val="000000"/>
              </a:solidFill>
              <a:sym typeface="+mn-lt"/>
            </a:endParaRPr>
          </a:p>
        </p:txBody>
      </p:sp>
      <p:sp>
        <p:nvSpPr>
          <p:cNvPr id="42" name="Rectangle 41"/>
          <p:cNvSpPr/>
          <p:nvPr>
            <p:custDataLst>
              <p:tags r:id="rId29"/>
            </p:custDataLst>
          </p:nvPr>
        </p:nvSpPr>
        <p:spPr bwMode="auto">
          <a:xfrm>
            <a:off x="1944688" y="5480050"/>
            <a:ext cx="32067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BB1EE4D0-ACE9-4A5E-8136-99FC67E222BB}" type="datetime'''1''''''''''''''''''Q''1''''''''''''1'''">
              <a:rPr lang="en-US" sz="1000" smtClean="0">
                <a:solidFill>
                  <a:srgbClr val="000000"/>
                </a:solidFill>
                <a:sym typeface="+mn-lt"/>
              </a:rPr>
              <a:pPr algn="ctr">
                <a:spcBef>
                  <a:spcPct val="0"/>
                </a:spcBef>
                <a:spcAft>
                  <a:spcPct val="0"/>
                </a:spcAft>
              </a:pPr>
              <a:t>1Q11</a:t>
            </a:fld>
            <a:endParaRPr lang="en-US" sz="1000">
              <a:solidFill>
                <a:srgbClr val="000000"/>
              </a:solidFill>
              <a:sym typeface="+mn-lt"/>
            </a:endParaRPr>
          </a:p>
        </p:txBody>
      </p:sp>
      <p:sp>
        <p:nvSpPr>
          <p:cNvPr id="38" name="Rectangle 37"/>
          <p:cNvSpPr/>
          <p:nvPr>
            <p:custDataLst>
              <p:tags r:id="rId30"/>
            </p:custDataLst>
          </p:nvPr>
        </p:nvSpPr>
        <p:spPr bwMode="auto">
          <a:xfrm>
            <a:off x="1382713" y="5480050"/>
            <a:ext cx="32067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9705F6CE-B636-46C5-995E-A9432449878D}" type="datetime'''''3''''''''''''''''''''''''Q''''''''1''''''''''''''''0'">
              <a:rPr lang="en-US" sz="1000" smtClean="0">
                <a:solidFill>
                  <a:srgbClr val="000000"/>
                </a:solidFill>
                <a:sym typeface="+mn-lt"/>
              </a:rPr>
              <a:pPr algn="ctr">
                <a:spcBef>
                  <a:spcPct val="0"/>
                </a:spcBef>
                <a:spcAft>
                  <a:spcPct val="0"/>
                </a:spcAft>
              </a:pPr>
              <a:t>3Q10</a:t>
            </a:fld>
            <a:endParaRPr lang="en-US" sz="1000">
              <a:solidFill>
                <a:srgbClr val="000000"/>
              </a:solidFill>
              <a:sym typeface="+mn-lt"/>
            </a:endParaRPr>
          </a:p>
        </p:txBody>
      </p:sp>
      <p:sp>
        <p:nvSpPr>
          <p:cNvPr id="36" name="Rectangle 35"/>
          <p:cNvSpPr/>
          <p:nvPr>
            <p:custDataLst>
              <p:tags r:id="rId31"/>
            </p:custDataLst>
          </p:nvPr>
        </p:nvSpPr>
        <p:spPr bwMode="auto">
          <a:xfrm>
            <a:off x="811213" y="5480050"/>
            <a:ext cx="32067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34571972-D47C-42DD-A18E-79179C7612DC}" type="datetime'''''''''''''''''''1''''''''''Q''''1''''''''''''''0'''">
              <a:rPr lang="en-US" sz="1000" smtClean="0">
                <a:solidFill>
                  <a:srgbClr val="000000"/>
                </a:solidFill>
                <a:sym typeface="+mn-lt"/>
              </a:rPr>
              <a:pPr algn="ctr">
                <a:spcBef>
                  <a:spcPct val="0"/>
                </a:spcBef>
                <a:spcAft>
                  <a:spcPct val="0"/>
                </a:spcAft>
              </a:pPr>
              <a:t>1Q10</a:t>
            </a:fld>
            <a:endParaRPr lang="en-US" sz="1000">
              <a:solidFill>
                <a:srgbClr val="000000"/>
              </a:solidFill>
              <a:sym typeface="+mn-lt"/>
            </a:endParaRPr>
          </a:p>
        </p:txBody>
      </p:sp>
      <p:sp>
        <p:nvSpPr>
          <p:cNvPr id="52" name="TextBox 51"/>
          <p:cNvSpPr txBox="1"/>
          <p:nvPr/>
        </p:nvSpPr>
        <p:spPr>
          <a:xfrm>
            <a:off x="3565164" y="5040154"/>
            <a:ext cx="1456150" cy="246221"/>
          </a:xfrm>
          <a:prstGeom prst="rect">
            <a:avLst/>
          </a:prstGeom>
          <a:noFill/>
        </p:spPr>
        <p:txBody>
          <a:bodyPr wrap="square" rtlCol="0">
            <a:spAutoFit/>
          </a:bodyPr>
          <a:lstStyle/>
          <a:p>
            <a:r>
              <a:rPr lang="en-US" sz="1000" dirty="0" smtClean="0"/>
              <a:t>Commodity Europe</a:t>
            </a:r>
            <a:endParaRPr lang="en-US" sz="1000" dirty="0"/>
          </a:p>
        </p:txBody>
      </p:sp>
      <p:sp>
        <p:nvSpPr>
          <p:cNvPr id="53" name="TextBox 52"/>
          <p:cNvSpPr txBox="1"/>
          <p:nvPr/>
        </p:nvSpPr>
        <p:spPr>
          <a:xfrm>
            <a:off x="3552161" y="4335628"/>
            <a:ext cx="1528158" cy="246221"/>
          </a:xfrm>
          <a:prstGeom prst="rect">
            <a:avLst/>
          </a:prstGeom>
          <a:noFill/>
        </p:spPr>
        <p:txBody>
          <a:bodyPr wrap="square" rtlCol="0">
            <a:spAutoFit/>
          </a:bodyPr>
          <a:lstStyle/>
          <a:p>
            <a:r>
              <a:rPr lang="en-US" sz="1000" dirty="0" smtClean="0"/>
              <a:t>Commodity overseas</a:t>
            </a:r>
            <a:endParaRPr lang="en-US" sz="1000" dirty="0"/>
          </a:p>
        </p:txBody>
      </p:sp>
      <p:sp>
        <p:nvSpPr>
          <p:cNvPr id="54" name="TextBox 53"/>
          <p:cNvSpPr txBox="1"/>
          <p:nvPr/>
        </p:nvSpPr>
        <p:spPr>
          <a:xfrm>
            <a:off x="3438969" y="3398803"/>
            <a:ext cx="1493071" cy="246221"/>
          </a:xfrm>
          <a:prstGeom prst="rect">
            <a:avLst/>
          </a:prstGeom>
          <a:noFill/>
        </p:spPr>
        <p:txBody>
          <a:bodyPr wrap="square" rtlCol="0">
            <a:spAutoFit/>
          </a:bodyPr>
          <a:lstStyle/>
          <a:p>
            <a:r>
              <a:rPr lang="en-US" sz="1000" dirty="0" smtClean="0"/>
              <a:t>Upgrade &amp; distribution</a:t>
            </a:r>
            <a:endParaRPr lang="en-US" sz="1000" dirty="0"/>
          </a:p>
        </p:txBody>
      </p:sp>
      <p:sp>
        <p:nvSpPr>
          <p:cNvPr id="55" name="TextBox 54"/>
          <p:cNvSpPr txBox="1"/>
          <p:nvPr/>
        </p:nvSpPr>
        <p:spPr>
          <a:xfrm>
            <a:off x="3510333" y="2429589"/>
            <a:ext cx="1096110" cy="246221"/>
          </a:xfrm>
          <a:prstGeom prst="rect">
            <a:avLst/>
          </a:prstGeom>
          <a:noFill/>
        </p:spPr>
        <p:txBody>
          <a:bodyPr wrap="square" rtlCol="0">
            <a:spAutoFit/>
          </a:bodyPr>
          <a:lstStyle/>
          <a:p>
            <a:r>
              <a:rPr lang="en-US" sz="1000" dirty="0" smtClean="0"/>
              <a:t>Trade</a:t>
            </a:r>
            <a:endParaRPr lang="en-US" sz="1000" dirty="0"/>
          </a:p>
        </p:txBody>
      </p:sp>
      <p:pic>
        <p:nvPicPr>
          <p:cNvPr id="1041" name="Picture 1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084168" y="1285232"/>
            <a:ext cx="2448272" cy="234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069959" y="3645024"/>
            <a:ext cx="2534489" cy="239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9" name="Straight Connector 48"/>
          <p:cNvCxnSpPr/>
          <p:nvPr/>
        </p:nvCxnSpPr>
        <p:spPr>
          <a:xfrm flipV="1">
            <a:off x="5007099" y="1647726"/>
            <a:ext cx="933053" cy="1476474"/>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32040" y="4537633"/>
            <a:ext cx="1137919" cy="1339639"/>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37678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Yara’s product portfolio is continuously improved to meet changing customer needs</a:t>
            </a:r>
            <a:endParaRPr lang="en-GB" dirty="0"/>
          </a:p>
        </p:txBody>
      </p:sp>
      <p:sp>
        <p:nvSpPr>
          <p:cNvPr id="11" name="Content Placeholder 10"/>
          <p:cNvSpPr>
            <a:spLocks noGrp="1"/>
          </p:cNvSpPr>
          <p:nvPr>
            <p:ph idx="1"/>
          </p:nvPr>
        </p:nvSpPr>
        <p:spPr>
          <a:xfrm>
            <a:off x="532800" y="1268760"/>
            <a:ext cx="8078400" cy="2232248"/>
          </a:xfrm>
          <a:ln w="28575">
            <a:solidFill>
              <a:schemeClr val="accent2"/>
            </a:solidFill>
          </a:ln>
        </p:spPr>
        <p:txBody>
          <a:bodyPr/>
          <a:lstStyle/>
          <a:p>
            <a:r>
              <a:rPr lang="en-GB" dirty="0" smtClean="0"/>
              <a:t>Yara has over many years </a:t>
            </a:r>
            <a:r>
              <a:rPr lang="en-GB" dirty="0"/>
              <a:t>developed a </a:t>
            </a:r>
            <a:r>
              <a:rPr lang="en-GB" dirty="0" smtClean="0"/>
              <a:t>wide, differentiated product offering</a:t>
            </a:r>
          </a:p>
          <a:p>
            <a:endParaRPr lang="en-GB" sz="400" dirty="0" smtClean="0"/>
          </a:p>
          <a:p>
            <a:r>
              <a:rPr lang="en-GB" dirty="0" smtClean="0"/>
              <a:t>Continuous development of both new and improved differentiated products key to maintaining earnings in competitive global market</a:t>
            </a:r>
          </a:p>
          <a:p>
            <a:endParaRPr lang="en-GB" sz="400" dirty="0" smtClean="0"/>
          </a:p>
          <a:p>
            <a:r>
              <a:rPr lang="en-GB" dirty="0" smtClean="0"/>
              <a:t>We will also seek out niche businesses for acquisition to help achieve this objective</a:t>
            </a:r>
            <a:endParaRPr lang="en-GB" dirty="0"/>
          </a:p>
        </p:txBody>
      </p:sp>
      <p:grpSp>
        <p:nvGrpSpPr>
          <p:cNvPr id="2" name="Group 1"/>
          <p:cNvGrpSpPr>
            <a:grpSpLocks noChangeAspect="1"/>
          </p:cNvGrpSpPr>
          <p:nvPr/>
        </p:nvGrpSpPr>
        <p:grpSpPr>
          <a:xfrm>
            <a:off x="668901" y="3646413"/>
            <a:ext cx="7791531" cy="2230859"/>
            <a:chOff x="1043806" y="3861048"/>
            <a:chExt cx="7288539" cy="2086843"/>
          </a:xfrm>
        </p:grpSpPr>
        <p:pic>
          <p:nvPicPr>
            <p:cNvPr id="1026" name="Picture 2" descr="C:\Users\a137344\Desktop\Persons\Robin\CMD\YaraMi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7" y="3861048"/>
              <a:ext cx="1152128" cy="17153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137344\Desktop\Persons\Robin\CMD\YaraLiv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747" y="3870279"/>
              <a:ext cx="936103" cy="16968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137344\Desktop\Persons\Robin\CMD\YaraBe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852" y="3898295"/>
              <a:ext cx="1200542" cy="16408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137344\Desktop\Persons\Robin\CMD\YaraVer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2396" y="3915855"/>
              <a:ext cx="1174844" cy="160570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137344\Desktop\Persons\Robin\CMD\YaraVita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3242" y="4336975"/>
              <a:ext cx="793134" cy="1141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137344\Desktop\Persons\Robin\CMD\YaraLiva_register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5777" y="5517232"/>
              <a:ext cx="1440159" cy="43065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137344\Desktop\Persons\Robin\CMD\yaravita_bran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92280" y="5683188"/>
              <a:ext cx="1240065" cy="222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137344\Desktop\Persons\Robin\CMD\YaraBela_register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3747" y="5538496"/>
              <a:ext cx="1283457" cy="38379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137344\Desktop\Persons\Robin\CMD\YaraVera_register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1893" y="5534034"/>
              <a:ext cx="1298379" cy="3882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137344\Desktop\Persons\Robin\CMD\YaraMila_registere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3806" y="5512864"/>
              <a:ext cx="1439962" cy="430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809577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p:custDataLst>
              <p:tags r:id="rId2"/>
            </p:custDataLst>
            <p:extLst>
              <p:ext uri="{D42A27DB-BD31-4B8C-83A1-F6EECF244321}">
                <p14:modId xmlns:p14="http://schemas.microsoft.com/office/powerpoint/2010/main" val="7987763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0470" name="think-cell Slide" r:id="rId19" imgW="270" imgH="270" progId="TCLayout.ActiveDocument.1">
                  <p:embed/>
                </p:oleObj>
              </mc:Choice>
              <mc:Fallback>
                <p:oleObj name="think-cell Slide" r:id="rId19" imgW="270" imgH="270" progId="TCLayout.ActiveDocument.1">
                  <p:embed/>
                  <p:pic>
                    <p:nvPicPr>
                      <p:cNvPr id="0" name=""/>
                      <p:cNvPicPr/>
                      <p:nvPr/>
                    </p:nvPicPr>
                    <p:blipFill>
                      <a:blip r:embed="rId20"/>
                      <a:stretch>
                        <a:fillRect/>
                      </a:stretch>
                    </p:blipFill>
                    <p:spPr>
                      <a:xfrm>
                        <a:off x="1588" y="1588"/>
                        <a:ext cx="1587" cy="1587"/>
                      </a:xfrm>
                      <a:prstGeom prst="rect">
                        <a:avLst/>
                      </a:prstGeom>
                    </p:spPr>
                  </p:pic>
                </p:oleObj>
              </mc:Fallback>
            </mc:AlternateContent>
          </a:graphicData>
        </a:graphic>
      </p:graphicFrame>
      <p:sp>
        <p:nvSpPr>
          <p:cNvPr id="10" name="Rectangle 9"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lnSpc>
                <a:spcPct val="90000"/>
              </a:lnSpc>
              <a:spcBef>
                <a:spcPct val="0"/>
              </a:spcBef>
              <a:spcAft>
                <a:spcPct val="0"/>
              </a:spcAft>
            </a:pPr>
            <a:endParaRPr lang="en-US" sz="1400" b="1">
              <a:latin typeface="Arial"/>
              <a:cs typeface="Arial"/>
              <a:sym typeface="Arial"/>
            </a:endParaRPr>
          </a:p>
        </p:txBody>
      </p:sp>
      <p:sp>
        <p:nvSpPr>
          <p:cNvPr id="3" name="Title 2"/>
          <p:cNvSpPr>
            <a:spLocks noGrp="1"/>
          </p:cNvSpPr>
          <p:nvPr>
            <p:ph type="title"/>
          </p:nvPr>
        </p:nvSpPr>
        <p:spPr/>
        <p:txBody>
          <a:bodyPr/>
          <a:lstStyle/>
          <a:p>
            <a:r>
              <a:rPr lang="en-US" dirty="0" err="1" smtClean="0"/>
              <a:t>YaraVita</a:t>
            </a:r>
            <a:r>
              <a:rPr lang="en-US" dirty="0" smtClean="0"/>
              <a:t>: a specialty product success story</a:t>
            </a:r>
            <a:endParaRPr lang="en-US" dirty="0"/>
          </a:p>
        </p:txBody>
      </p:sp>
      <p:sp>
        <p:nvSpPr>
          <p:cNvPr id="5" name="TextBox 4"/>
          <p:cNvSpPr txBox="1"/>
          <p:nvPr/>
        </p:nvSpPr>
        <p:spPr>
          <a:xfrm>
            <a:off x="500676" y="1756430"/>
            <a:ext cx="1695060" cy="523220"/>
          </a:xfrm>
          <a:prstGeom prst="rect">
            <a:avLst/>
          </a:prstGeom>
          <a:noFill/>
        </p:spPr>
        <p:txBody>
          <a:bodyPr wrap="square" rtlCol="0">
            <a:spAutoFit/>
          </a:bodyPr>
          <a:lstStyle/>
          <a:p>
            <a:r>
              <a:rPr lang="en-US" sz="1400" dirty="0" err="1" smtClean="0"/>
              <a:t>YaraVita</a:t>
            </a:r>
            <a:r>
              <a:rPr lang="en-US" sz="1400" dirty="0" smtClean="0"/>
              <a:t> revenues, USD millions</a:t>
            </a:r>
            <a:endParaRPr lang="en-US" sz="1400" dirty="0"/>
          </a:p>
        </p:txBody>
      </p:sp>
      <p:pic>
        <p:nvPicPr>
          <p:cNvPr id="9" name="Picture 3" descr="0043738_2.jpg"/>
          <p:cNvPicPr>
            <a:picLocks noChangeAspect="1"/>
          </p:cNvPicPr>
          <p:nvPr/>
        </p:nvPicPr>
        <p:blipFill>
          <a:blip r:embed="rId21" cstate="print"/>
          <a:srcRect/>
          <a:stretch>
            <a:fillRect/>
          </a:stretch>
        </p:blipFill>
        <p:spPr bwMode="auto">
          <a:xfrm>
            <a:off x="6923245" y="2019037"/>
            <a:ext cx="1414286" cy="2034397"/>
          </a:xfrm>
          <a:prstGeom prst="rect">
            <a:avLst/>
          </a:prstGeom>
          <a:noFill/>
          <a:ln w="9525">
            <a:noFill/>
            <a:miter lim="800000"/>
            <a:headEnd/>
            <a:tailEnd/>
          </a:ln>
        </p:spPr>
      </p:pic>
      <p:graphicFrame>
        <p:nvGraphicFramePr>
          <p:cNvPr id="30" name="Object 29"/>
          <p:cNvGraphicFramePr>
            <a:graphicFrameLocks/>
          </p:cNvGraphicFramePr>
          <p:nvPr>
            <p:custDataLst>
              <p:tags r:id="rId4"/>
            </p:custDataLst>
            <p:extLst>
              <p:ext uri="{D42A27DB-BD31-4B8C-83A1-F6EECF244321}">
                <p14:modId xmlns:p14="http://schemas.microsoft.com/office/powerpoint/2010/main" val="764517768"/>
              </p:ext>
            </p:extLst>
          </p:nvPr>
        </p:nvGraphicFramePr>
        <p:xfrm>
          <a:off x="457200" y="2247900"/>
          <a:ext cx="6353257" cy="3533843"/>
        </p:xfrm>
        <a:graphic>
          <a:graphicData uri="http://schemas.openxmlformats.org/presentationml/2006/ole">
            <mc:AlternateContent xmlns:mc="http://schemas.openxmlformats.org/markup-compatibility/2006">
              <mc:Choice xmlns:v="urn:schemas-microsoft-com:vml" Requires="v">
                <p:oleObj spid="_x0000_s190471" name="Chart" r:id="rId22" imgW="6353257" imgH="3533843" progId="MSGraph.Chart.8">
                  <p:embed followColorScheme="full"/>
                </p:oleObj>
              </mc:Choice>
              <mc:Fallback>
                <p:oleObj name="Chart" r:id="rId22" imgW="6353257" imgH="3533843" progId="MSGraph.Chart.8">
                  <p:embed followColorScheme="full"/>
                  <p:pic>
                    <p:nvPicPr>
                      <p:cNvPr id="0" name=""/>
                      <p:cNvPicPr/>
                      <p:nvPr/>
                    </p:nvPicPr>
                    <p:blipFill>
                      <a:blip r:embed="rId23"/>
                      <a:stretch>
                        <a:fillRect/>
                      </a:stretch>
                    </p:blipFill>
                    <p:spPr>
                      <a:xfrm>
                        <a:off x="457200" y="2247900"/>
                        <a:ext cx="6353257" cy="3533843"/>
                      </a:xfrm>
                      <a:prstGeom prst="rect">
                        <a:avLst/>
                      </a:prstGeom>
                    </p:spPr>
                  </p:pic>
                </p:oleObj>
              </mc:Fallback>
            </mc:AlternateContent>
          </a:graphicData>
        </a:graphic>
      </p:graphicFrame>
      <p:cxnSp>
        <p:nvCxnSpPr>
          <p:cNvPr id="58" name="Straight Connector 57"/>
          <p:cNvCxnSpPr/>
          <p:nvPr>
            <p:custDataLst>
              <p:tags r:id="rId5"/>
            </p:custDataLst>
          </p:nvPr>
        </p:nvCxnSpPr>
        <p:spPr bwMode="auto">
          <a:xfrm flipV="1">
            <a:off x="1190625" y="1897063"/>
            <a:ext cx="4895850" cy="1571625"/>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57" name="Oval 56"/>
          <p:cNvSpPr/>
          <p:nvPr>
            <p:custDataLst>
              <p:tags r:id="rId6"/>
            </p:custDataLst>
          </p:nvPr>
        </p:nvSpPr>
        <p:spPr bwMode="gray">
          <a:xfrm>
            <a:off x="3268663" y="2411413"/>
            <a:ext cx="741363" cy="544513"/>
          </a:xfrm>
          <a:prstGeom prst="ellipse">
            <a:avLst/>
          </a:prstGeom>
          <a:solidFill>
            <a:srgbClr val="FF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r>
              <a:rPr lang="en-US" sz="1400" b="1" dirty="0" smtClean="0">
                <a:solidFill>
                  <a:srgbClr val="000000"/>
                </a:solidFill>
                <a:sym typeface="+mn-lt"/>
              </a:rPr>
              <a:t>CAGR</a:t>
            </a:r>
          </a:p>
          <a:p>
            <a:pPr algn="ctr">
              <a:lnSpc>
                <a:spcPct val="90000"/>
              </a:lnSpc>
              <a:spcBef>
                <a:spcPct val="0"/>
              </a:spcBef>
              <a:spcAft>
                <a:spcPct val="0"/>
              </a:spcAft>
            </a:pPr>
            <a:fld id="{7540B364-E532-4201-806F-ABE260912B1C}" type="datetime'''''''''''''''''''''''+''''''''1''''''7%'">
              <a:rPr lang="en-US" sz="1400" b="1">
                <a:solidFill>
                  <a:srgbClr val="000000"/>
                </a:solidFill>
              </a:rPr>
              <a:pPr/>
              <a:t>+17%</a:t>
            </a:fld>
            <a:endParaRPr lang="en-US" sz="1400" b="1" dirty="0">
              <a:solidFill>
                <a:srgbClr val="000000"/>
              </a:solidFill>
              <a:sym typeface="+mn-lt"/>
            </a:endParaRPr>
          </a:p>
        </p:txBody>
      </p:sp>
      <p:sp>
        <p:nvSpPr>
          <p:cNvPr id="51" name="Rectangle 50"/>
          <p:cNvSpPr/>
          <p:nvPr>
            <p:custDataLst>
              <p:tags r:id="rId7"/>
            </p:custDataLst>
          </p:nvPr>
        </p:nvSpPr>
        <p:spPr bwMode="auto">
          <a:xfrm>
            <a:off x="4438650" y="5848350"/>
            <a:ext cx="849313"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98B9260E-7697-420F-B1FB-7379E760B003}" type="datetime'2''''''01''''''''''''''2''''/''2''''''0''''''1''''3'">
              <a:rPr lang="en-US" sz="1400">
                <a:solidFill>
                  <a:srgbClr val="000000"/>
                </a:solidFill>
                <a:latin typeface="Arial"/>
                <a:sym typeface="Arial"/>
              </a:rPr>
              <a:pPr algn="ctr">
                <a:spcBef>
                  <a:spcPct val="0"/>
                </a:spcBef>
                <a:spcAft>
                  <a:spcPct val="0"/>
                </a:spcAft>
              </a:pPr>
              <a:t>2012/2013</a:t>
            </a:fld>
            <a:endParaRPr lang="en-US" sz="1400" dirty="0">
              <a:solidFill>
                <a:srgbClr val="000000"/>
              </a:solidFill>
              <a:latin typeface="Arial"/>
              <a:sym typeface="Arial"/>
            </a:endParaRPr>
          </a:p>
        </p:txBody>
      </p:sp>
      <p:sp>
        <p:nvSpPr>
          <p:cNvPr id="52" name="Rectangle 51"/>
          <p:cNvSpPr/>
          <p:nvPr>
            <p:custDataLst>
              <p:tags r:id="rId8"/>
            </p:custDataLst>
          </p:nvPr>
        </p:nvSpPr>
        <p:spPr bwMode="gray">
          <a:xfrm>
            <a:off x="4738688" y="2971800"/>
            <a:ext cx="24765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b"/>
          <a:lstStyle/>
          <a:p>
            <a:pPr algn="ctr">
              <a:spcBef>
                <a:spcPct val="0"/>
              </a:spcBef>
              <a:spcAft>
                <a:spcPct val="0"/>
              </a:spcAft>
            </a:pPr>
            <a:fld id="{471063E3-1AA7-43A1-9982-057165E5BA00}" type="datetime'''''''''''''''''''''8''''''''''''''''''1'''''''''''''">
              <a:rPr lang="en-US" sz="1400">
                <a:solidFill>
                  <a:srgbClr val="000000"/>
                </a:solidFill>
                <a:latin typeface="Arial"/>
                <a:sym typeface="Arial"/>
              </a:rPr>
              <a:pPr algn="ctr">
                <a:spcBef>
                  <a:spcPct val="0"/>
                </a:spcBef>
                <a:spcAft>
                  <a:spcPct val="0"/>
                </a:spcAft>
              </a:pPr>
              <a:t>81</a:t>
            </a:fld>
            <a:endParaRPr lang="en-US" sz="1400">
              <a:solidFill>
                <a:srgbClr val="000000"/>
              </a:solidFill>
              <a:latin typeface="Arial"/>
              <a:sym typeface="Arial"/>
            </a:endParaRPr>
          </a:p>
        </p:txBody>
      </p:sp>
      <p:sp>
        <p:nvSpPr>
          <p:cNvPr id="50" name="Rectangle 49"/>
          <p:cNvSpPr/>
          <p:nvPr>
            <p:custDataLst>
              <p:tags r:id="rId9"/>
            </p:custDataLst>
          </p:nvPr>
        </p:nvSpPr>
        <p:spPr bwMode="auto">
          <a:xfrm>
            <a:off x="3214688" y="5848350"/>
            <a:ext cx="849313"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B5020ED8-AC8F-4E11-8092-C6374D5F8008}" type="datetime'''''''''20''''1''''''''''1''''''/2''''''''01''''''''''''''''2'">
              <a:rPr lang="en-US" sz="1400">
                <a:solidFill>
                  <a:srgbClr val="000000"/>
                </a:solidFill>
                <a:latin typeface="Arial"/>
                <a:sym typeface="Arial"/>
              </a:rPr>
              <a:pPr algn="ctr">
                <a:spcBef>
                  <a:spcPct val="0"/>
                </a:spcBef>
                <a:spcAft>
                  <a:spcPct val="0"/>
                </a:spcAft>
              </a:pPr>
              <a:t>2011/2012</a:t>
            </a:fld>
            <a:endParaRPr lang="en-US" sz="1400">
              <a:solidFill>
                <a:srgbClr val="000000"/>
              </a:solidFill>
              <a:latin typeface="Arial"/>
              <a:sym typeface="Arial"/>
            </a:endParaRPr>
          </a:p>
        </p:txBody>
      </p:sp>
      <p:sp>
        <p:nvSpPr>
          <p:cNvPr id="39" name="Rectangle 38"/>
          <p:cNvSpPr/>
          <p:nvPr>
            <p:custDataLst>
              <p:tags r:id="rId10"/>
            </p:custDataLst>
          </p:nvPr>
        </p:nvSpPr>
        <p:spPr bwMode="gray">
          <a:xfrm>
            <a:off x="3514725" y="3057525"/>
            <a:ext cx="24765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b"/>
          <a:lstStyle/>
          <a:p>
            <a:pPr algn="ctr">
              <a:spcBef>
                <a:spcPct val="0"/>
              </a:spcBef>
              <a:spcAft>
                <a:spcPct val="0"/>
              </a:spcAft>
            </a:pPr>
            <a:fld id="{ADBA8CF7-7BDF-4ADA-9D9E-A6E229EF647C}" type="datetime'''''''''''''7''''''''''''''''''''8'''">
              <a:rPr lang="en-US" sz="1400">
                <a:solidFill>
                  <a:srgbClr val="000000"/>
                </a:solidFill>
              </a:rPr>
              <a:pPr/>
              <a:t>78</a:t>
            </a:fld>
            <a:endParaRPr lang="en-US" sz="1400">
              <a:solidFill>
                <a:srgbClr val="000000"/>
              </a:solidFill>
              <a:sym typeface="+mn-lt"/>
            </a:endParaRPr>
          </a:p>
        </p:txBody>
      </p:sp>
      <p:sp>
        <p:nvSpPr>
          <p:cNvPr id="49" name="Rectangle 48"/>
          <p:cNvSpPr/>
          <p:nvPr>
            <p:custDataLst>
              <p:tags r:id="rId11"/>
            </p:custDataLst>
          </p:nvPr>
        </p:nvSpPr>
        <p:spPr bwMode="auto">
          <a:xfrm>
            <a:off x="1990725" y="5848350"/>
            <a:ext cx="849313"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D8178B0F-2567-484E-B7C7-C3F9ED033BD6}" type="datetime'''''''''''''2''''0''10''''''''/''2''''''''0''''''''11'''''''">
              <a:rPr lang="en-US" sz="1400">
                <a:solidFill>
                  <a:srgbClr val="000000"/>
                </a:solidFill>
                <a:latin typeface="Arial"/>
                <a:sym typeface="Arial"/>
              </a:rPr>
              <a:pPr algn="ctr">
                <a:spcBef>
                  <a:spcPct val="0"/>
                </a:spcBef>
                <a:spcAft>
                  <a:spcPct val="0"/>
                </a:spcAft>
              </a:pPr>
              <a:t>2010/2011</a:t>
            </a:fld>
            <a:endParaRPr lang="en-US" sz="1400">
              <a:solidFill>
                <a:srgbClr val="000000"/>
              </a:solidFill>
              <a:latin typeface="Arial"/>
              <a:sym typeface="Arial"/>
            </a:endParaRPr>
          </a:p>
        </p:txBody>
      </p:sp>
      <p:sp>
        <p:nvSpPr>
          <p:cNvPr id="38" name="Rectangle 37"/>
          <p:cNvSpPr/>
          <p:nvPr>
            <p:custDataLst>
              <p:tags r:id="rId12"/>
            </p:custDataLst>
          </p:nvPr>
        </p:nvSpPr>
        <p:spPr bwMode="gray">
          <a:xfrm>
            <a:off x="2290763" y="3390900"/>
            <a:ext cx="24765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b"/>
          <a:lstStyle/>
          <a:p>
            <a:pPr algn="ctr">
              <a:spcBef>
                <a:spcPct val="0"/>
              </a:spcBef>
              <a:spcAft>
                <a:spcPct val="0"/>
              </a:spcAft>
            </a:pPr>
            <a:fld id="{C29E91E7-CB8E-4978-B290-94142A177E6A}" type="datetime'''''''''''''''''''''''''''''''''''6''''''8'''''''''''''''''''">
              <a:rPr lang="en-US" sz="1400">
                <a:solidFill>
                  <a:srgbClr val="000000"/>
                </a:solidFill>
              </a:rPr>
              <a:pPr/>
              <a:t>68</a:t>
            </a:fld>
            <a:endParaRPr lang="en-US" sz="1400">
              <a:solidFill>
                <a:srgbClr val="000000"/>
              </a:solidFill>
              <a:sym typeface="+mn-lt"/>
            </a:endParaRPr>
          </a:p>
        </p:txBody>
      </p:sp>
      <p:sp>
        <p:nvSpPr>
          <p:cNvPr id="31" name="Rectangle 30"/>
          <p:cNvSpPr/>
          <p:nvPr>
            <p:custDataLst>
              <p:tags r:id="rId13"/>
            </p:custDataLst>
          </p:nvPr>
        </p:nvSpPr>
        <p:spPr bwMode="auto">
          <a:xfrm>
            <a:off x="766763" y="5848350"/>
            <a:ext cx="849313"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5A5B6D36-204E-4CA0-915C-7F0DE164A120}" type="datetime'2''0''''''''''09''''''/''2''010'">
              <a:rPr lang="en-US" sz="1400">
                <a:solidFill>
                  <a:srgbClr val="000000"/>
                </a:solidFill>
              </a:rPr>
              <a:pPr/>
              <a:t>2009/2010</a:t>
            </a:fld>
            <a:endParaRPr lang="en-US" sz="1400">
              <a:solidFill>
                <a:srgbClr val="000000"/>
              </a:solidFill>
              <a:sym typeface="+mn-lt"/>
            </a:endParaRPr>
          </a:p>
        </p:txBody>
      </p:sp>
      <p:sp>
        <p:nvSpPr>
          <p:cNvPr id="37" name="Rectangle 36"/>
          <p:cNvSpPr/>
          <p:nvPr>
            <p:custDataLst>
              <p:tags r:id="rId14"/>
            </p:custDataLst>
          </p:nvPr>
        </p:nvSpPr>
        <p:spPr bwMode="gray">
          <a:xfrm>
            <a:off x="1066800" y="3676650"/>
            <a:ext cx="24765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b"/>
          <a:lstStyle/>
          <a:p>
            <a:pPr algn="ctr">
              <a:spcBef>
                <a:spcPct val="0"/>
              </a:spcBef>
              <a:spcAft>
                <a:spcPct val="0"/>
              </a:spcAft>
            </a:pPr>
            <a:fld id="{E7E2215A-3CB9-4267-8390-B9443A995D8B}" type="datetime'''''''''''''''''5''''''''''''''''''''''''''''8'''''''''">
              <a:rPr lang="en-US" sz="1400">
                <a:solidFill>
                  <a:srgbClr val="000000"/>
                </a:solidFill>
              </a:rPr>
              <a:pPr/>
              <a:t>58</a:t>
            </a:fld>
            <a:endParaRPr lang="en-US" sz="1400" dirty="0">
              <a:solidFill>
                <a:srgbClr val="000000"/>
              </a:solidFill>
              <a:sym typeface="+mn-lt"/>
            </a:endParaRPr>
          </a:p>
        </p:txBody>
      </p:sp>
      <p:sp>
        <p:nvSpPr>
          <p:cNvPr id="2" name="Rectangle 1"/>
          <p:cNvSpPr/>
          <p:nvPr>
            <p:custDataLst>
              <p:tags r:id="rId15"/>
            </p:custDataLst>
          </p:nvPr>
        </p:nvSpPr>
        <p:spPr bwMode="auto">
          <a:xfrm>
            <a:off x="5740400" y="5848350"/>
            <a:ext cx="693738"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F9B06C2C-EFC7-431D-B8F2-A4F590FE5FB4}" type="datetime'B''''''''''''''''''''''''''''''''P ''2''''01''''''''''''''''4'">
              <a:rPr lang="en-US" sz="1400">
                <a:solidFill>
                  <a:srgbClr val="000000"/>
                </a:solidFill>
                <a:latin typeface="Arial"/>
                <a:sym typeface="Arial"/>
              </a:rPr>
              <a:pPr algn="ctr">
                <a:spcBef>
                  <a:spcPct val="0"/>
                </a:spcBef>
                <a:spcAft>
                  <a:spcPct val="0"/>
                </a:spcAft>
              </a:pPr>
              <a:t>BP 2014</a:t>
            </a:fld>
            <a:endParaRPr lang="en-US" sz="1400">
              <a:solidFill>
                <a:srgbClr val="000000"/>
              </a:solidFill>
              <a:latin typeface="Arial"/>
              <a:sym typeface="Arial"/>
            </a:endParaRPr>
          </a:p>
        </p:txBody>
      </p:sp>
      <p:sp>
        <p:nvSpPr>
          <p:cNvPr id="4" name="Rectangle 3"/>
          <p:cNvSpPr/>
          <p:nvPr>
            <p:custDataLst>
              <p:tags r:id="rId16"/>
            </p:custDataLst>
          </p:nvPr>
        </p:nvSpPr>
        <p:spPr bwMode="gray">
          <a:xfrm>
            <a:off x="5913438" y="2105025"/>
            <a:ext cx="346075"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b"/>
          <a:lstStyle/>
          <a:p>
            <a:pPr algn="ctr">
              <a:spcBef>
                <a:spcPct val="0"/>
              </a:spcBef>
              <a:spcAft>
                <a:spcPct val="0"/>
              </a:spcAft>
            </a:pPr>
            <a:fld id="{E8EE4E7F-1584-4E66-BE73-8BA3F2F339A4}" type="datetime'''''''''''''''''''''1''''''''1''''''''0'''''''''''''''">
              <a:rPr lang="en-US" sz="1400">
                <a:solidFill>
                  <a:srgbClr val="000000"/>
                </a:solidFill>
                <a:latin typeface="Arial"/>
                <a:sym typeface="Arial"/>
              </a:rPr>
              <a:pPr algn="ctr">
                <a:spcBef>
                  <a:spcPct val="0"/>
                </a:spcBef>
                <a:spcAft>
                  <a:spcPct val="0"/>
                </a:spcAft>
              </a:pPr>
              <a:t>110</a:t>
            </a:fld>
            <a:endParaRPr lang="en-US" sz="1400">
              <a:solidFill>
                <a:srgbClr val="000000"/>
              </a:solidFill>
              <a:latin typeface="Arial"/>
              <a:sym typeface="Arial"/>
            </a:endParaRPr>
          </a:p>
        </p:txBody>
      </p:sp>
    </p:spTree>
    <p:extLst>
      <p:ext uri="{BB962C8B-B14F-4D97-AF65-F5344CB8AC3E}">
        <p14:creationId xmlns:p14="http://schemas.microsoft.com/office/powerpoint/2010/main" val="318695652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YaraVita</a:t>
            </a:r>
            <a:r>
              <a:rPr lang="en-GB" dirty="0" smtClean="0"/>
              <a:t> </a:t>
            </a:r>
            <a:r>
              <a:rPr lang="en-GB" dirty="0" err="1" smtClean="0"/>
              <a:t>Procote</a:t>
            </a:r>
            <a:r>
              <a:rPr lang="en-GB" dirty="0" smtClean="0"/>
              <a:t>: </a:t>
            </a:r>
            <a:r>
              <a:rPr lang="en-GB" dirty="0"/>
              <a:t>C</a:t>
            </a:r>
            <a:r>
              <a:rPr lang="en-GB" dirty="0" smtClean="0"/>
              <a:t>ost effective vehicle for differentiation and better agronomic efficiency</a:t>
            </a:r>
            <a:endParaRPr lang="en-GB" dirty="0"/>
          </a:p>
        </p:txBody>
      </p:sp>
      <p:sp>
        <p:nvSpPr>
          <p:cNvPr id="3" name="Content Placeholder 2"/>
          <p:cNvSpPr>
            <a:spLocks noGrp="1"/>
          </p:cNvSpPr>
          <p:nvPr>
            <p:ph sz="half" idx="1"/>
          </p:nvPr>
        </p:nvSpPr>
        <p:spPr>
          <a:xfrm>
            <a:off x="4067944" y="1412776"/>
            <a:ext cx="4536504" cy="4248472"/>
          </a:xfrm>
          <a:ln w="19050">
            <a:solidFill>
              <a:schemeClr val="accent2"/>
            </a:solidFill>
          </a:ln>
        </p:spPr>
        <p:txBody>
          <a:bodyPr/>
          <a:lstStyle/>
          <a:p>
            <a:endParaRPr lang="en-GB" sz="800" dirty="0" smtClean="0"/>
          </a:p>
          <a:p>
            <a:r>
              <a:rPr lang="en-GB" dirty="0" smtClean="0"/>
              <a:t>Uses </a:t>
            </a:r>
            <a:r>
              <a:rPr lang="en-GB" dirty="0" err="1" smtClean="0"/>
              <a:t>YaraVita</a:t>
            </a:r>
            <a:r>
              <a:rPr lang="en-GB" dirty="0" smtClean="0"/>
              <a:t> micronutrient expertise in innovative new fertilizer coating products</a:t>
            </a:r>
          </a:p>
          <a:p>
            <a:endParaRPr lang="en-GB" dirty="0"/>
          </a:p>
          <a:p>
            <a:r>
              <a:rPr lang="en-GB" dirty="0" smtClean="0"/>
              <a:t>Allows wider differentiation within Downstream with minimal complexity</a:t>
            </a:r>
          </a:p>
          <a:p>
            <a:endParaRPr lang="en-GB" dirty="0"/>
          </a:p>
          <a:p>
            <a:r>
              <a:rPr lang="en-GB" dirty="0" smtClean="0"/>
              <a:t>Very strong agronomic and material handling feedback in test markets</a:t>
            </a:r>
          </a:p>
          <a:p>
            <a:pPr marL="0" indent="0">
              <a:buNone/>
            </a:pPr>
            <a:endParaRPr lang="en-GB" dirty="0"/>
          </a:p>
          <a:p>
            <a:r>
              <a:rPr lang="en-GB" dirty="0" smtClean="0"/>
              <a:t>Expect approximately 2% of </a:t>
            </a:r>
            <a:r>
              <a:rPr lang="en-GB" dirty="0" err="1" smtClean="0"/>
              <a:t>Yara’s</a:t>
            </a:r>
            <a:r>
              <a:rPr lang="en-GB" dirty="0" smtClean="0"/>
              <a:t> fertilizer with </a:t>
            </a:r>
            <a:r>
              <a:rPr lang="en-GB" dirty="0" err="1" smtClean="0"/>
              <a:t>Procote</a:t>
            </a:r>
            <a:r>
              <a:rPr lang="en-GB" dirty="0" smtClean="0"/>
              <a:t> in 2014</a:t>
            </a:r>
          </a:p>
          <a:p>
            <a:pPr marL="0" indent="0">
              <a:buNone/>
            </a:pPr>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36" t="2902" r="42802" b="14335"/>
          <a:stretch/>
        </p:blipFill>
        <p:spPr>
          <a:xfrm>
            <a:off x="971600" y="2348880"/>
            <a:ext cx="2269932" cy="2305321"/>
          </a:xfrm>
          <a:prstGeom prst="rect">
            <a:avLst/>
          </a:prstGeom>
        </p:spPr>
      </p:pic>
      <p:sp>
        <p:nvSpPr>
          <p:cNvPr id="5" name="TextBox 4"/>
          <p:cNvSpPr txBox="1"/>
          <p:nvPr/>
        </p:nvSpPr>
        <p:spPr>
          <a:xfrm>
            <a:off x="2806262" y="2071881"/>
            <a:ext cx="885072" cy="276999"/>
          </a:xfrm>
          <a:prstGeom prst="rect">
            <a:avLst/>
          </a:prstGeom>
          <a:noFill/>
        </p:spPr>
        <p:txBody>
          <a:bodyPr wrap="square" rtlCol="0">
            <a:spAutoFit/>
          </a:bodyPr>
          <a:lstStyle/>
          <a:p>
            <a:r>
              <a:rPr lang="en-GB" sz="1200" b="1" dirty="0" smtClean="0"/>
              <a:t>Fertilizer</a:t>
            </a:r>
            <a:endParaRPr lang="en-GB" sz="1200" b="1" dirty="0"/>
          </a:p>
        </p:txBody>
      </p:sp>
      <p:sp>
        <p:nvSpPr>
          <p:cNvPr id="8" name="TextBox 7"/>
          <p:cNvSpPr txBox="1"/>
          <p:nvPr/>
        </p:nvSpPr>
        <p:spPr>
          <a:xfrm>
            <a:off x="2555776" y="4767535"/>
            <a:ext cx="1224136" cy="461665"/>
          </a:xfrm>
          <a:prstGeom prst="rect">
            <a:avLst/>
          </a:prstGeom>
          <a:noFill/>
        </p:spPr>
        <p:txBody>
          <a:bodyPr wrap="square" rtlCol="0">
            <a:spAutoFit/>
          </a:bodyPr>
          <a:lstStyle/>
          <a:p>
            <a:r>
              <a:rPr lang="en-GB" sz="1200" b="1" dirty="0" smtClean="0"/>
              <a:t>Micronutrient coating</a:t>
            </a:r>
            <a:endParaRPr lang="en-GB" sz="1200" b="1" dirty="0"/>
          </a:p>
        </p:txBody>
      </p:sp>
      <p:cxnSp>
        <p:nvCxnSpPr>
          <p:cNvPr id="7" name="Straight Connector 6"/>
          <p:cNvCxnSpPr/>
          <p:nvPr/>
        </p:nvCxnSpPr>
        <p:spPr>
          <a:xfrm flipV="1">
            <a:off x="2483768" y="2348880"/>
            <a:ext cx="644988" cy="70904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13674" y="3838353"/>
            <a:ext cx="644988" cy="9387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775034"/>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63888" y="1196750"/>
            <a:ext cx="5054064" cy="4742093"/>
          </a:xfrm>
          <a:ln w="28575">
            <a:solidFill>
              <a:schemeClr val="accent2"/>
            </a:solidFill>
          </a:ln>
        </p:spPr>
        <p:txBody>
          <a:bodyPr/>
          <a:lstStyle/>
          <a:p>
            <a:pPr>
              <a:spcAft>
                <a:spcPts val="800"/>
              </a:spcAft>
            </a:pPr>
            <a:r>
              <a:rPr lang="en-US" sz="1400" dirty="0" smtClean="0"/>
              <a:t>Agriculture consumes </a:t>
            </a:r>
            <a:r>
              <a:rPr lang="en-US" sz="1400" dirty="0"/>
              <a:t>70% of </a:t>
            </a:r>
            <a:r>
              <a:rPr lang="en-US" sz="1400" dirty="0" smtClean="0"/>
              <a:t>global </a:t>
            </a:r>
            <a:r>
              <a:rPr lang="en-US" sz="1400" dirty="0"/>
              <a:t>freshwater </a:t>
            </a:r>
            <a:r>
              <a:rPr lang="en-US" sz="1400" dirty="0" smtClean="0"/>
              <a:t>resources; increased </a:t>
            </a:r>
            <a:r>
              <a:rPr lang="en-US" sz="1400" dirty="0"/>
              <a:t>water </a:t>
            </a:r>
            <a:r>
              <a:rPr lang="en-US" sz="1400" dirty="0" smtClean="0"/>
              <a:t>scarcity drives demand for new agricultural solutions</a:t>
            </a:r>
          </a:p>
          <a:p>
            <a:pPr>
              <a:spcAft>
                <a:spcPts val="800"/>
              </a:spcAft>
            </a:pPr>
            <a:endParaRPr lang="en-US" sz="400" dirty="0" smtClean="0"/>
          </a:p>
          <a:p>
            <a:pPr>
              <a:spcAft>
                <a:spcPts val="800"/>
              </a:spcAft>
            </a:pPr>
            <a:r>
              <a:rPr lang="en-US" sz="1400" dirty="0" smtClean="0"/>
              <a:t>Crop sensor technology can improve nutrient and water use efficiency in agriculture. The Yara N-sensor already has a leading role in precise nutrient application</a:t>
            </a:r>
          </a:p>
          <a:p>
            <a:pPr>
              <a:spcAft>
                <a:spcPts val="800"/>
              </a:spcAft>
            </a:pPr>
            <a:endParaRPr lang="en-US" sz="400" dirty="0" smtClean="0"/>
          </a:p>
          <a:p>
            <a:pPr>
              <a:spcAft>
                <a:spcPts val="800"/>
              </a:spcAft>
            </a:pPr>
            <a:r>
              <a:rPr lang="en-US" sz="1400" dirty="0"/>
              <a:t>ZIM Plant Technology GmbH </a:t>
            </a:r>
            <a:r>
              <a:rPr lang="en-US" sz="1400" dirty="0" smtClean="0"/>
              <a:t>water sensor technology: the most advanced and reliable crop measuring technology to monitor the water status of the crop</a:t>
            </a:r>
          </a:p>
          <a:p>
            <a:pPr>
              <a:spcAft>
                <a:spcPts val="800"/>
              </a:spcAft>
            </a:pPr>
            <a:endParaRPr lang="en-US" sz="400" dirty="0" smtClean="0"/>
          </a:p>
          <a:p>
            <a:pPr>
              <a:spcAft>
                <a:spcPts val="400"/>
              </a:spcAft>
            </a:pPr>
            <a:r>
              <a:rPr lang="en-US" sz="1400" dirty="0" smtClean="0"/>
              <a:t>ZIM technology combined with Yara Crop Nutrition programs can deliver:</a:t>
            </a:r>
          </a:p>
          <a:p>
            <a:pPr lvl="1">
              <a:spcAft>
                <a:spcPts val="400"/>
              </a:spcAft>
            </a:pPr>
            <a:r>
              <a:rPr lang="en-US" sz="1200" dirty="0" smtClean="0"/>
              <a:t>Yield increase of 5-15%</a:t>
            </a:r>
          </a:p>
          <a:p>
            <a:pPr lvl="1">
              <a:spcAft>
                <a:spcPts val="400"/>
              </a:spcAft>
            </a:pPr>
            <a:r>
              <a:rPr lang="en-US" sz="1200" dirty="0" smtClean="0"/>
              <a:t>Water use reduction of 20-30%</a:t>
            </a:r>
          </a:p>
          <a:p>
            <a:pPr lvl="1">
              <a:spcAft>
                <a:spcPts val="400"/>
              </a:spcAft>
            </a:pPr>
            <a:r>
              <a:rPr lang="en-US" sz="1200" dirty="0"/>
              <a:t>C</a:t>
            </a:r>
            <a:r>
              <a:rPr lang="en-US" sz="1200" dirty="0" smtClean="0"/>
              <a:t>rop quality improvement</a:t>
            </a:r>
          </a:p>
          <a:p>
            <a:pPr>
              <a:spcAft>
                <a:spcPts val="800"/>
              </a:spcAft>
            </a:pPr>
            <a:endParaRPr lang="en-US" sz="400" dirty="0" smtClean="0"/>
          </a:p>
          <a:p>
            <a:pPr>
              <a:spcAft>
                <a:spcPts val="800"/>
              </a:spcAft>
            </a:pPr>
            <a:r>
              <a:rPr lang="en-US" sz="1400" dirty="0" smtClean="0"/>
              <a:t>Yara’s ambition is to be the leading supplier of crop nutrition solutions for water scarce agriculture</a:t>
            </a:r>
            <a:endParaRPr lang="en-US" sz="1400" dirty="0"/>
          </a:p>
        </p:txBody>
      </p:sp>
      <p:sp>
        <p:nvSpPr>
          <p:cNvPr id="4" name="Title 3"/>
          <p:cNvSpPr>
            <a:spLocks noGrp="1"/>
          </p:cNvSpPr>
          <p:nvPr>
            <p:ph type="title"/>
          </p:nvPr>
        </p:nvSpPr>
        <p:spPr/>
        <p:txBody>
          <a:bodyPr/>
          <a:lstStyle/>
          <a:p>
            <a:r>
              <a:rPr lang="en-US" dirty="0" smtClean="0"/>
              <a:t>Yara acquires ZIM crop sensor technology to increase water use efficiency</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0685"/>
          <a:stretch/>
        </p:blipFill>
        <p:spPr>
          <a:xfrm>
            <a:off x="539552" y="1196751"/>
            <a:ext cx="2820878" cy="4742093"/>
          </a:xfrm>
          <a:prstGeom prst="rect">
            <a:avLst/>
          </a:prstGeom>
        </p:spPr>
      </p:pic>
    </p:spTree>
    <p:extLst>
      <p:ext uri="{BB962C8B-B14F-4D97-AF65-F5344CB8AC3E}">
        <p14:creationId xmlns:p14="http://schemas.microsoft.com/office/powerpoint/2010/main" val="2347316899"/>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 work in a systematic manner to identify the crop segments with highest value potential</a:t>
            </a:r>
            <a:endParaRPr lang="en-US" dirty="0"/>
          </a:p>
        </p:txBody>
      </p:sp>
      <p:graphicFrame>
        <p:nvGraphicFramePr>
          <p:cNvPr id="5" name="Chart 4"/>
          <p:cNvGraphicFramePr/>
          <p:nvPr/>
        </p:nvGraphicFramePr>
        <p:xfrm>
          <a:off x="566738" y="1556792"/>
          <a:ext cx="7749679" cy="367585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241630" y="2026876"/>
            <a:ext cx="926857" cy="276999"/>
          </a:xfrm>
          <a:prstGeom prst="rect">
            <a:avLst/>
          </a:prstGeom>
          <a:noFill/>
        </p:spPr>
        <p:txBody>
          <a:bodyPr wrap="none" rtlCol="0">
            <a:spAutoFit/>
          </a:bodyPr>
          <a:lstStyle/>
          <a:p>
            <a:r>
              <a:rPr lang="en-US" sz="1200" dirty="0" smtClean="0"/>
              <a:t>Strawberry</a:t>
            </a:r>
            <a:endParaRPr lang="en-US" sz="1200" dirty="0"/>
          </a:p>
        </p:txBody>
      </p:sp>
      <p:sp>
        <p:nvSpPr>
          <p:cNvPr id="7" name="TextBox 6"/>
          <p:cNvSpPr txBox="1"/>
          <p:nvPr/>
        </p:nvSpPr>
        <p:spPr>
          <a:xfrm>
            <a:off x="6868627" y="4502151"/>
            <a:ext cx="628698" cy="276999"/>
          </a:xfrm>
          <a:prstGeom prst="rect">
            <a:avLst/>
          </a:prstGeom>
          <a:noFill/>
        </p:spPr>
        <p:txBody>
          <a:bodyPr wrap="none" rtlCol="0">
            <a:spAutoFit/>
          </a:bodyPr>
          <a:lstStyle/>
          <a:p>
            <a:r>
              <a:rPr lang="en-US" sz="1200" dirty="0" smtClean="0"/>
              <a:t>Wheat</a:t>
            </a:r>
            <a:endParaRPr lang="en-US" sz="1200" dirty="0"/>
          </a:p>
        </p:txBody>
      </p:sp>
      <p:sp>
        <p:nvSpPr>
          <p:cNvPr id="9" name="TextBox 8"/>
          <p:cNvSpPr txBox="1"/>
          <p:nvPr/>
        </p:nvSpPr>
        <p:spPr>
          <a:xfrm>
            <a:off x="5508738" y="4502151"/>
            <a:ext cx="593432" cy="276999"/>
          </a:xfrm>
          <a:prstGeom prst="rect">
            <a:avLst/>
          </a:prstGeom>
          <a:noFill/>
        </p:spPr>
        <p:txBody>
          <a:bodyPr wrap="none" rtlCol="0">
            <a:spAutoFit/>
          </a:bodyPr>
          <a:lstStyle/>
          <a:p>
            <a:r>
              <a:rPr lang="en-US" sz="1200" dirty="0" smtClean="0"/>
              <a:t>Maize</a:t>
            </a:r>
            <a:endParaRPr lang="en-US" sz="1200" dirty="0"/>
          </a:p>
        </p:txBody>
      </p:sp>
      <p:sp>
        <p:nvSpPr>
          <p:cNvPr id="10" name="TextBox 9"/>
          <p:cNvSpPr txBox="1"/>
          <p:nvPr/>
        </p:nvSpPr>
        <p:spPr>
          <a:xfrm>
            <a:off x="1417764" y="4381074"/>
            <a:ext cx="633956" cy="276999"/>
          </a:xfrm>
          <a:prstGeom prst="rect">
            <a:avLst/>
          </a:prstGeom>
          <a:noFill/>
        </p:spPr>
        <p:txBody>
          <a:bodyPr wrap="none" rtlCol="0">
            <a:spAutoFit/>
          </a:bodyPr>
          <a:lstStyle/>
          <a:p>
            <a:r>
              <a:rPr lang="en-US" sz="1200" dirty="0" smtClean="0"/>
              <a:t>Coffee</a:t>
            </a:r>
            <a:endParaRPr lang="en-US" sz="1200" dirty="0"/>
          </a:p>
        </p:txBody>
      </p:sp>
      <p:sp>
        <p:nvSpPr>
          <p:cNvPr id="11" name="TextBox 10"/>
          <p:cNvSpPr txBox="1"/>
          <p:nvPr/>
        </p:nvSpPr>
        <p:spPr>
          <a:xfrm>
            <a:off x="1323756" y="4104075"/>
            <a:ext cx="772969" cy="276999"/>
          </a:xfrm>
          <a:prstGeom prst="rect">
            <a:avLst/>
          </a:prstGeom>
          <a:noFill/>
        </p:spPr>
        <p:txBody>
          <a:bodyPr wrap="none" rtlCol="0">
            <a:spAutoFit/>
          </a:bodyPr>
          <a:lstStyle/>
          <a:p>
            <a:r>
              <a:rPr lang="en-US" sz="1200" dirty="0" smtClean="0"/>
              <a:t>Oranges</a:t>
            </a:r>
            <a:endParaRPr lang="en-US" sz="1200" dirty="0"/>
          </a:p>
        </p:txBody>
      </p:sp>
      <p:sp>
        <p:nvSpPr>
          <p:cNvPr id="12" name="TextBox 11"/>
          <p:cNvSpPr txBox="1"/>
          <p:nvPr/>
        </p:nvSpPr>
        <p:spPr>
          <a:xfrm>
            <a:off x="1353972" y="3692061"/>
            <a:ext cx="652743" cy="276999"/>
          </a:xfrm>
          <a:prstGeom prst="rect">
            <a:avLst/>
          </a:prstGeom>
          <a:noFill/>
        </p:spPr>
        <p:txBody>
          <a:bodyPr wrap="none" rtlCol="0">
            <a:spAutoFit/>
          </a:bodyPr>
          <a:lstStyle/>
          <a:p>
            <a:r>
              <a:rPr lang="en-US" sz="1200" dirty="0" smtClean="0"/>
              <a:t>Apples</a:t>
            </a:r>
            <a:endParaRPr lang="en-US" sz="1200" dirty="0"/>
          </a:p>
        </p:txBody>
      </p:sp>
      <p:sp>
        <p:nvSpPr>
          <p:cNvPr id="13" name="Rectangle 1027"/>
          <p:cNvSpPr txBox="1">
            <a:spLocks noChangeArrowheads="1"/>
          </p:cNvSpPr>
          <p:nvPr/>
        </p:nvSpPr>
        <p:spPr>
          <a:xfrm>
            <a:off x="857224" y="5373216"/>
            <a:ext cx="7858180" cy="341800"/>
          </a:xfrm>
          <a:prstGeom prst="rect">
            <a:avLst/>
          </a:prstGeom>
        </p:spPr>
        <p:txBody>
          <a:bodyPr vert="horz" lIns="91440" tIns="45720" rIns="91440" bIns="45720" rtlCol="0" anchor="t" anchorCtr="0">
            <a:noAutofit/>
          </a:bodyPr>
          <a:lstStyle/>
          <a:p>
            <a:pPr lvl="0">
              <a:lnSpc>
                <a:spcPct val="90000"/>
              </a:lnSpc>
              <a:spcBef>
                <a:spcPct val="0"/>
              </a:spcBef>
              <a:spcAft>
                <a:spcPts val="600"/>
              </a:spcAft>
              <a:buSzPct val="75000"/>
            </a:pPr>
            <a:r>
              <a:rPr kumimoji="0" lang="en-GB" sz="1600" b="0" i="1" u="none" strike="noStrike" kern="1200" cap="none" spc="0" normalizeH="0" baseline="0" noProof="0" dirty="0" smtClean="0">
                <a:ln>
                  <a:noFill/>
                </a:ln>
                <a:solidFill>
                  <a:srgbClr val="000000"/>
                </a:solidFill>
                <a:effectLst/>
                <a:uLnTx/>
                <a:uFillTx/>
                <a:latin typeface="Arial" pitchFamily="34" charset="0"/>
                <a:ea typeface="+mj-ea"/>
                <a:cs typeface="Arial" pitchFamily="34" charset="0"/>
              </a:rPr>
              <a:t>Crop Value Index is sales price </a:t>
            </a:r>
            <a:r>
              <a:rPr lang="en-GB" sz="1600" i="1" dirty="0" smtClean="0"/>
              <a:t>of the crop divided by cost of fertilizers and is used as an indicator </a:t>
            </a:r>
            <a:r>
              <a:rPr kumimoji="0" lang="en-GB" sz="1600" b="0" i="1" u="none" strike="noStrike" kern="1200" cap="none" spc="0" normalizeH="0" baseline="0" noProof="0" dirty="0" smtClean="0">
                <a:ln>
                  <a:noFill/>
                </a:ln>
                <a:solidFill>
                  <a:srgbClr val="000000"/>
                </a:solidFill>
                <a:effectLst/>
                <a:uLnTx/>
                <a:uFillTx/>
                <a:latin typeface="Arial" pitchFamily="34" charset="0"/>
                <a:ea typeface="+mj-ea"/>
                <a:cs typeface="Arial" charset="0"/>
              </a:rPr>
              <a:t>for the profitability of an investment in fertilizer to produce that crop</a:t>
            </a:r>
            <a:endParaRPr kumimoji="0" lang="en-GB" sz="1600" b="0" i="1" u="none" strike="noStrike" kern="1200" cap="none" spc="0" normalizeH="0" baseline="0" noProof="0" dirty="0">
              <a:ln>
                <a:noFill/>
              </a:ln>
              <a:solidFill>
                <a:srgbClr val="000000"/>
              </a:solidFill>
              <a:effectLst/>
              <a:uLnTx/>
              <a:uFillTx/>
              <a:latin typeface="Arial" pitchFamily="34" charset="0"/>
              <a:ea typeface="+mj-ea"/>
              <a:cs typeface="Arial" charset="0"/>
            </a:endParaRPr>
          </a:p>
        </p:txBody>
      </p:sp>
      <p:sp>
        <p:nvSpPr>
          <p:cNvPr id="15" name="TextBox 14"/>
          <p:cNvSpPr txBox="1"/>
          <p:nvPr/>
        </p:nvSpPr>
        <p:spPr>
          <a:xfrm>
            <a:off x="4978417" y="4363651"/>
            <a:ext cx="628698" cy="276999"/>
          </a:xfrm>
          <a:prstGeom prst="rect">
            <a:avLst/>
          </a:prstGeom>
          <a:noFill/>
        </p:spPr>
        <p:txBody>
          <a:bodyPr wrap="none" rtlCol="0">
            <a:spAutoFit/>
          </a:bodyPr>
          <a:lstStyle/>
          <a:p>
            <a:r>
              <a:rPr lang="en-US" sz="1200" dirty="0" smtClean="0"/>
              <a:t>Potato</a:t>
            </a:r>
            <a:endParaRPr lang="en-US" sz="1200" dirty="0"/>
          </a:p>
        </p:txBody>
      </p:sp>
    </p:spTree>
    <p:extLst>
      <p:ext uri="{BB962C8B-B14F-4D97-AF65-F5344CB8AC3E}">
        <p14:creationId xmlns:p14="http://schemas.microsoft.com/office/powerpoint/2010/main" val="2846871655"/>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171319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173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TextBox 7"/>
          <p:cNvSpPr txBox="1"/>
          <p:nvPr/>
        </p:nvSpPr>
        <p:spPr>
          <a:xfrm>
            <a:off x="2339752" y="3347700"/>
            <a:ext cx="529356" cy="369332"/>
          </a:xfrm>
          <a:prstGeom prst="rect">
            <a:avLst/>
          </a:prstGeom>
          <a:solidFill>
            <a:schemeClr val="bg1"/>
          </a:solidFill>
        </p:spPr>
        <p:txBody>
          <a:bodyPr wrap="square" lIns="0" tIns="0" rIns="0" bIns="0" rtlCol="0">
            <a:spAutoFit/>
          </a:bodyPr>
          <a:lstStyle/>
          <a:p>
            <a:pPr algn="ctr"/>
            <a:r>
              <a:rPr lang="en-US" sz="800" dirty="0" smtClean="0"/>
              <a:t>Value above ammonia</a:t>
            </a:r>
            <a:endParaRPr lang="en-US" sz="800" dirty="0"/>
          </a:p>
        </p:txBody>
      </p:sp>
      <p:graphicFrame>
        <p:nvGraphicFramePr>
          <p:cNvPr id="7" name="Content Placeholder 3"/>
          <p:cNvGraphicFramePr>
            <a:graphicFrameLocks/>
          </p:cNvGraphicFramePr>
          <p:nvPr>
            <p:extLst>
              <p:ext uri="{D42A27DB-BD31-4B8C-83A1-F6EECF244321}">
                <p14:modId xmlns:p14="http://schemas.microsoft.com/office/powerpoint/2010/main" val="3798788489"/>
              </p:ext>
            </p:extLst>
          </p:nvPr>
        </p:nvGraphicFramePr>
        <p:xfrm>
          <a:off x="533400" y="1412776"/>
          <a:ext cx="4061842" cy="4570288"/>
        </p:xfrm>
        <a:graphic>
          <a:graphicData uri="http://schemas.openxmlformats.org/drawingml/2006/chart">
            <c:chart xmlns:c="http://schemas.openxmlformats.org/drawingml/2006/chart" xmlns:r="http://schemas.openxmlformats.org/officeDocument/2006/relationships" r:id="rId7"/>
          </a:graphicData>
        </a:graphic>
      </p:graphicFrame>
      <p:cxnSp>
        <p:nvCxnSpPr>
          <p:cNvPr id="6" name="Straight Arrow Connector 5"/>
          <p:cNvCxnSpPr/>
          <p:nvPr/>
        </p:nvCxnSpPr>
        <p:spPr>
          <a:xfrm>
            <a:off x="2912785" y="3429000"/>
            <a:ext cx="5127" cy="461951"/>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912785" y="2564904"/>
            <a:ext cx="1054" cy="8640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39752" y="2814782"/>
            <a:ext cx="792088" cy="246221"/>
          </a:xfrm>
          <a:prstGeom prst="rect">
            <a:avLst/>
          </a:prstGeom>
          <a:solidFill>
            <a:schemeClr val="bg1"/>
          </a:solidFill>
        </p:spPr>
        <p:txBody>
          <a:bodyPr wrap="square" lIns="0" tIns="0" rIns="0" bIns="0" rtlCol="0">
            <a:spAutoFit/>
          </a:bodyPr>
          <a:lstStyle/>
          <a:p>
            <a:pPr algn="ctr"/>
            <a:r>
              <a:rPr lang="en-US" sz="800" dirty="0" smtClean="0"/>
              <a:t>Nitrate premium above urea</a:t>
            </a:r>
            <a:endParaRPr lang="en-US" sz="800" dirty="0"/>
          </a:p>
        </p:txBody>
      </p:sp>
      <p:sp>
        <p:nvSpPr>
          <p:cNvPr id="12" name="TextBox 11"/>
          <p:cNvSpPr txBox="1"/>
          <p:nvPr/>
        </p:nvSpPr>
        <p:spPr>
          <a:xfrm>
            <a:off x="2141840" y="4690010"/>
            <a:ext cx="1172116" cy="215444"/>
          </a:xfrm>
          <a:prstGeom prst="rect">
            <a:avLst/>
          </a:prstGeom>
          <a:noFill/>
        </p:spPr>
        <p:txBody>
          <a:bodyPr wrap="none" rtlCol="0">
            <a:spAutoFit/>
          </a:bodyPr>
          <a:lstStyle/>
          <a:p>
            <a:r>
              <a:rPr lang="en-US" sz="800" dirty="0" err="1" smtClean="0"/>
              <a:t>Yara</a:t>
            </a:r>
            <a:r>
              <a:rPr lang="en-US" sz="800" dirty="0" smtClean="0"/>
              <a:t> EU gas cost *20</a:t>
            </a:r>
            <a:endParaRPr lang="en-US" sz="800" dirty="0"/>
          </a:p>
        </p:txBody>
      </p:sp>
      <p:cxnSp>
        <p:nvCxnSpPr>
          <p:cNvPr id="31" name="Straight Arrow Connector 30"/>
          <p:cNvCxnSpPr/>
          <p:nvPr/>
        </p:nvCxnSpPr>
        <p:spPr>
          <a:xfrm>
            <a:off x="2912785" y="3861048"/>
            <a:ext cx="2109" cy="453541"/>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95736" y="4080381"/>
            <a:ext cx="864096" cy="123111"/>
          </a:xfrm>
          <a:prstGeom prst="rect">
            <a:avLst/>
          </a:prstGeom>
          <a:solidFill>
            <a:schemeClr val="bg1"/>
          </a:solidFill>
        </p:spPr>
        <p:txBody>
          <a:bodyPr wrap="square" lIns="0" tIns="0" rIns="0" bIns="0" rtlCol="0">
            <a:spAutoFit/>
          </a:bodyPr>
          <a:lstStyle/>
          <a:p>
            <a:pPr algn="ctr"/>
            <a:r>
              <a:rPr lang="en-US" sz="800" dirty="0" smtClean="0"/>
              <a:t>Value above gas</a:t>
            </a:r>
            <a:endParaRPr lang="en-US" sz="800" dirty="0"/>
          </a:p>
        </p:txBody>
      </p:sp>
      <p:sp>
        <p:nvSpPr>
          <p:cNvPr id="26" name="Title 2"/>
          <p:cNvSpPr txBox="1">
            <a:spLocks/>
          </p:cNvSpPr>
          <p:nvPr/>
        </p:nvSpPr>
        <p:spPr bwMode="auto">
          <a:xfrm>
            <a:off x="533400" y="230188"/>
            <a:ext cx="7927032" cy="846137"/>
          </a:xfrm>
          <a:prstGeom prst="rect">
            <a:avLst/>
          </a:prstGeom>
          <a:noFill/>
          <a:ln w="9525">
            <a:noFill/>
            <a:miter lim="800000"/>
            <a:headEnd/>
            <a:tailEnd/>
          </a:ln>
        </p:spPr>
        <p:txBody>
          <a:bodyPr vert="horz" wrap="square" lIns="0" tIns="45720" rIns="91440" bIns="45720" numCol="1" anchor="b" anchorCtr="0" compatLnSpc="1">
            <a:prstTxWarp prst="textNoShape">
              <a:avLst/>
            </a:prstTxWarp>
          </a:bodyPr>
          <a:lstStyle>
            <a:lvl1pPr algn="l" rtl="0" fontAlgn="base">
              <a:spcBef>
                <a:spcPct val="0"/>
              </a:spcBef>
              <a:spcAft>
                <a:spcPct val="0"/>
              </a:spcAft>
              <a:defRPr sz="2400" kern="1200" baseline="0">
                <a:solidFill>
                  <a:schemeClr val="accent6"/>
                </a:solidFill>
                <a:latin typeface="Arial Black" pitchFamily="34" charset="0"/>
                <a:ea typeface="ＭＳ Ｐゴシック" pitchFamily="-65" charset="-128"/>
                <a:cs typeface="+mj-cs"/>
              </a:defRPr>
            </a:lvl1pPr>
            <a:lvl2pPr algn="l" rtl="0" fontAlgn="base">
              <a:spcBef>
                <a:spcPct val="0"/>
              </a:spcBef>
              <a:spcAft>
                <a:spcPct val="0"/>
              </a:spcAft>
              <a:defRPr sz="2400">
                <a:solidFill>
                  <a:srgbClr val="78A22F"/>
                </a:solidFill>
                <a:latin typeface="Arial Black" pitchFamily="-65" charset="0"/>
                <a:ea typeface="ＭＳ Ｐゴシック" pitchFamily="-65" charset="-128"/>
              </a:defRPr>
            </a:lvl2pPr>
            <a:lvl3pPr algn="l" rtl="0" fontAlgn="base">
              <a:spcBef>
                <a:spcPct val="0"/>
              </a:spcBef>
              <a:spcAft>
                <a:spcPct val="0"/>
              </a:spcAft>
              <a:defRPr sz="2400">
                <a:solidFill>
                  <a:srgbClr val="78A22F"/>
                </a:solidFill>
                <a:latin typeface="Arial Black" pitchFamily="-65" charset="0"/>
                <a:ea typeface="ＭＳ Ｐゴシック" pitchFamily="-65" charset="-128"/>
              </a:defRPr>
            </a:lvl3pPr>
            <a:lvl4pPr algn="l" rtl="0" fontAlgn="base">
              <a:spcBef>
                <a:spcPct val="0"/>
              </a:spcBef>
              <a:spcAft>
                <a:spcPct val="0"/>
              </a:spcAft>
              <a:defRPr sz="2400">
                <a:solidFill>
                  <a:srgbClr val="78A22F"/>
                </a:solidFill>
                <a:latin typeface="Arial Black" pitchFamily="-65" charset="0"/>
                <a:ea typeface="ＭＳ Ｐゴシック" pitchFamily="-65" charset="-128"/>
              </a:defRPr>
            </a:lvl4pPr>
            <a:lvl5pPr algn="l" rtl="0" fontAlgn="base">
              <a:spcBef>
                <a:spcPct val="0"/>
              </a:spcBef>
              <a:spcAft>
                <a:spcPct val="0"/>
              </a:spcAft>
              <a:defRPr sz="2400">
                <a:solidFill>
                  <a:srgbClr val="78A22F"/>
                </a:solidFill>
                <a:latin typeface="Arial Black" pitchFamily="-65" charset="0"/>
                <a:ea typeface="ＭＳ Ｐゴシック" pitchFamily="-65" charset="-128"/>
              </a:defRPr>
            </a:lvl5pPr>
            <a:lvl6pPr marL="457200" algn="l" rtl="0" fontAlgn="base">
              <a:spcBef>
                <a:spcPct val="0"/>
              </a:spcBef>
              <a:spcAft>
                <a:spcPct val="0"/>
              </a:spcAft>
              <a:defRPr sz="2400">
                <a:solidFill>
                  <a:srgbClr val="78A22F"/>
                </a:solidFill>
                <a:latin typeface="Arial Black" pitchFamily="-65" charset="0"/>
                <a:ea typeface="ＭＳ Ｐゴシック" pitchFamily="-65" charset="-128"/>
              </a:defRPr>
            </a:lvl6pPr>
            <a:lvl7pPr marL="914400" algn="l" rtl="0" fontAlgn="base">
              <a:spcBef>
                <a:spcPct val="0"/>
              </a:spcBef>
              <a:spcAft>
                <a:spcPct val="0"/>
              </a:spcAft>
              <a:defRPr sz="2400">
                <a:solidFill>
                  <a:srgbClr val="78A22F"/>
                </a:solidFill>
                <a:latin typeface="Arial Black" pitchFamily="-65" charset="0"/>
                <a:ea typeface="ＭＳ Ｐゴシック" pitchFamily="-65" charset="-128"/>
              </a:defRPr>
            </a:lvl7pPr>
            <a:lvl8pPr marL="1371600" algn="l" rtl="0" fontAlgn="base">
              <a:spcBef>
                <a:spcPct val="0"/>
              </a:spcBef>
              <a:spcAft>
                <a:spcPct val="0"/>
              </a:spcAft>
              <a:defRPr sz="2400">
                <a:solidFill>
                  <a:srgbClr val="78A22F"/>
                </a:solidFill>
                <a:latin typeface="Arial Black" pitchFamily="-65" charset="0"/>
                <a:ea typeface="ＭＳ Ｐゴシック" pitchFamily="-65" charset="-128"/>
              </a:defRPr>
            </a:lvl8pPr>
            <a:lvl9pPr marL="1828800" algn="l" rtl="0" fontAlgn="base">
              <a:spcBef>
                <a:spcPct val="0"/>
              </a:spcBef>
              <a:spcAft>
                <a:spcPct val="0"/>
              </a:spcAft>
              <a:defRPr sz="2400">
                <a:solidFill>
                  <a:srgbClr val="78A22F"/>
                </a:solidFill>
                <a:latin typeface="Arial Black" pitchFamily="-65" charset="0"/>
                <a:ea typeface="ＭＳ Ｐゴシック" pitchFamily="-65" charset="-128"/>
              </a:defRPr>
            </a:lvl9pPr>
          </a:lstStyle>
          <a:p>
            <a:r>
              <a:rPr lang="en-US" dirty="0" smtClean="0"/>
              <a:t>Farmer yield benefits justify nitrate premium</a:t>
            </a:r>
          </a:p>
        </p:txBody>
      </p:sp>
      <p:graphicFrame>
        <p:nvGraphicFramePr>
          <p:cNvPr id="33" name="Content Placeholder 3"/>
          <p:cNvGraphicFramePr>
            <a:graphicFrameLocks/>
          </p:cNvGraphicFramePr>
          <p:nvPr>
            <p:extLst>
              <p:ext uri="{D42A27DB-BD31-4B8C-83A1-F6EECF244321}">
                <p14:modId xmlns:p14="http://schemas.microsoft.com/office/powerpoint/2010/main" val="3443029304"/>
              </p:ext>
            </p:extLst>
          </p:nvPr>
        </p:nvGraphicFramePr>
        <p:xfrm>
          <a:off x="4644008" y="1404221"/>
          <a:ext cx="4061842" cy="457028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7615032"/>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7116515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275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14" name="Content Placeholder 3"/>
          <p:cNvGraphicFramePr>
            <a:graphicFrameLocks/>
          </p:cNvGraphicFramePr>
          <p:nvPr>
            <p:extLst>
              <p:ext uri="{D42A27DB-BD31-4B8C-83A1-F6EECF244321}">
                <p14:modId xmlns:p14="http://schemas.microsoft.com/office/powerpoint/2010/main" val="4163391817"/>
              </p:ext>
            </p:extLst>
          </p:nvPr>
        </p:nvGraphicFramePr>
        <p:xfrm>
          <a:off x="611560" y="1396174"/>
          <a:ext cx="3780000" cy="4570288"/>
        </p:xfrm>
        <a:graphic>
          <a:graphicData uri="http://schemas.openxmlformats.org/drawingml/2006/chart">
            <c:chart xmlns:c="http://schemas.openxmlformats.org/drawingml/2006/chart" xmlns:r="http://schemas.openxmlformats.org/officeDocument/2006/relationships" r:id="rId7"/>
          </a:graphicData>
        </a:graphic>
      </p:graphicFrame>
      <p:cxnSp>
        <p:nvCxnSpPr>
          <p:cNvPr id="17" name="Straight Arrow Connector 16"/>
          <p:cNvCxnSpPr/>
          <p:nvPr/>
        </p:nvCxnSpPr>
        <p:spPr>
          <a:xfrm>
            <a:off x="2555776" y="2708920"/>
            <a:ext cx="0" cy="828382"/>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94139" y="4653136"/>
            <a:ext cx="1005403" cy="215444"/>
          </a:xfrm>
          <a:prstGeom prst="rect">
            <a:avLst/>
          </a:prstGeom>
          <a:noFill/>
        </p:spPr>
        <p:txBody>
          <a:bodyPr wrap="none" rtlCol="0">
            <a:spAutoFit/>
          </a:bodyPr>
          <a:lstStyle/>
          <a:p>
            <a:r>
              <a:rPr lang="en-US" sz="800" dirty="0" smtClean="0"/>
              <a:t>Rock, fob NA *1.4</a:t>
            </a:r>
            <a:endParaRPr lang="en-US" sz="800" dirty="0"/>
          </a:p>
        </p:txBody>
      </p:sp>
      <p:sp>
        <p:nvSpPr>
          <p:cNvPr id="16" name="TextBox 15"/>
          <p:cNvSpPr txBox="1"/>
          <p:nvPr/>
        </p:nvSpPr>
        <p:spPr>
          <a:xfrm>
            <a:off x="1763688" y="2924944"/>
            <a:ext cx="936104" cy="338554"/>
          </a:xfrm>
          <a:prstGeom prst="rect">
            <a:avLst/>
          </a:prstGeom>
          <a:solidFill>
            <a:schemeClr val="bg1"/>
          </a:solidFill>
        </p:spPr>
        <p:txBody>
          <a:bodyPr wrap="square" rtlCol="0">
            <a:spAutoFit/>
          </a:bodyPr>
          <a:lstStyle/>
          <a:p>
            <a:pPr algn="ctr"/>
            <a:r>
              <a:rPr lang="en-US" sz="800" dirty="0" smtClean="0"/>
              <a:t>Value above </a:t>
            </a:r>
          </a:p>
          <a:p>
            <a:pPr algn="ctr"/>
            <a:r>
              <a:rPr lang="en-US" sz="800" dirty="0" smtClean="0"/>
              <a:t>raw material</a:t>
            </a:r>
            <a:endParaRPr lang="en-US" sz="800" dirty="0"/>
          </a:p>
        </p:txBody>
      </p:sp>
      <p:graphicFrame>
        <p:nvGraphicFramePr>
          <p:cNvPr id="13" name="Content Placeholder 3"/>
          <p:cNvGraphicFramePr>
            <a:graphicFrameLocks/>
          </p:cNvGraphicFramePr>
          <p:nvPr>
            <p:extLst>
              <p:ext uri="{D42A27DB-BD31-4B8C-83A1-F6EECF244321}">
                <p14:modId xmlns:p14="http://schemas.microsoft.com/office/powerpoint/2010/main" val="2951375778"/>
              </p:ext>
            </p:extLst>
          </p:nvPr>
        </p:nvGraphicFramePr>
        <p:xfrm>
          <a:off x="4860032" y="1396174"/>
          <a:ext cx="3780000" cy="4570288"/>
        </p:xfrm>
        <a:graphic>
          <a:graphicData uri="http://schemas.openxmlformats.org/drawingml/2006/chart">
            <c:chart xmlns:c="http://schemas.openxmlformats.org/drawingml/2006/chart" xmlns:r="http://schemas.openxmlformats.org/officeDocument/2006/relationships" r:id="rId8"/>
          </a:graphicData>
        </a:graphic>
      </p:graphicFrame>
      <p:sp>
        <p:nvSpPr>
          <p:cNvPr id="23" name="TextBox 22"/>
          <p:cNvSpPr txBox="1"/>
          <p:nvPr/>
        </p:nvSpPr>
        <p:spPr>
          <a:xfrm>
            <a:off x="2515915" y="3789040"/>
            <a:ext cx="1356462" cy="215444"/>
          </a:xfrm>
          <a:prstGeom prst="rect">
            <a:avLst/>
          </a:prstGeom>
          <a:noFill/>
        </p:spPr>
        <p:txBody>
          <a:bodyPr wrap="none" rtlCol="0">
            <a:spAutoFit/>
          </a:bodyPr>
          <a:lstStyle/>
          <a:p>
            <a:r>
              <a:rPr lang="en-US" sz="800" dirty="0" smtClean="0"/>
              <a:t>NH3, fob Black Sea *0.22</a:t>
            </a:r>
            <a:endParaRPr lang="en-US" sz="800" dirty="0"/>
          </a:p>
        </p:txBody>
      </p:sp>
      <p:sp>
        <p:nvSpPr>
          <p:cNvPr id="20" name="TextBox 19"/>
          <p:cNvSpPr txBox="1"/>
          <p:nvPr/>
        </p:nvSpPr>
        <p:spPr>
          <a:xfrm>
            <a:off x="7031494" y="4653136"/>
            <a:ext cx="1021433" cy="215444"/>
          </a:xfrm>
          <a:prstGeom prst="rect">
            <a:avLst/>
          </a:prstGeom>
          <a:noFill/>
        </p:spPr>
        <p:txBody>
          <a:bodyPr wrap="none" rtlCol="0">
            <a:spAutoFit/>
          </a:bodyPr>
          <a:lstStyle/>
          <a:p>
            <a:r>
              <a:rPr lang="en-US" sz="800" dirty="0" smtClean="0"/>
              <a:t>DAP, fob Morocco</a:t>
            </a:r>
            <a:endParaRPr lang="en-US" sz="800" dirty="0"/>
          </a:p>
        </p:txBody>
      </p:sp>
      <p:sp>
        <p:nvSpPr>
          <p:cNvPr id="22" name="TextBox 21"/>
          <p:cNvSpPr txBox="1"/>
          <p:nvPr/>
        </p:nvSpPr>
        <p:spPr>
          <a:xfrm>
            <a:off x="7009052" y="3861048"/>
            <a:ext cx="857927" cy="215444"/>
          </a:xfrm>
          <a:prstGeom prst="rect">
            <a:avLst/>
          </a:prstGeom>
          <a:noFill/>
        </p:spPr>
        <p:txBody>
          <a:bodyPr wrap="none" rtlCol="0">
            <a:spAutoFit/>
          </a:bodyPr>
          <a:lstStyle/>
          <a:p>
            <a:r>
              <a:rPr lang="en-US" sz="800" dirty="0" smtClean="0"/>
              <a:t>MOP, </a:t>
            </a:r>
            <a:r>
              <a:rPr lang="en-US" sz="800" dirty="0" err="1" smtClean="0"/>
              <a:t>cfr</a:t>
            </a:r>
            <a:r>
              <a:rPr lang="en-US" sz="800" dirty="0" smtClean="0"/>
              <a:t> NWE</a:t>
            </a:r>
            <a:endParaRPr lang="en-US" sz="800" dirty="0"/>
          </a:p>
        </p:txBody>
      </p:sp>
      <p:sp>
        <p:nvSpPr>
          <p:cNvPr id="24" name="TextBox 23"/>
          <p:cNvSpPr txBox="1"/>
          <p:nvPr/>
        </p:nvSpPr>
        <p:spPr>
          <a:xfrm>
            <a:off x="7020272" y="3429580"/>
            <a:ext cx="1085554" cy="215444"/>
          </a:xfrm>
          <a:prstGeom prst="rect">
            <a:avLst/>
          </a:prstGeom>
          <a:noFill/>
        </p:spPr>
        <p:txBody>
          <a:bodyPr wrap="none" rtlCol="0">
            <a:spAutoFit/>
          </a:bodyPr>
          <a:lstStyle/>
          <a:p>
            <a:r>
              <a:rPr lang="en-US" sz="800" dirty="0" smtClean="0"/>
              <a:t>Urea, fob Black sea</a:t>
            </a:r>
            <a:endParaRPr lang="en-US" sz="800" dirty="0"/>
          </a:p>
        </p:txBody>
      </p:sp>
      <p:sp>
        <p:nvSpPr>
          <p:cNvPr id="26" name="Title 2"/>
          <p:cNvSpPr txBox="1">
            <a:spLocks/>
          </p:cNvSpPr>
          <p:nvPr/>
        </p:nvSpPr>
        <p:spPr bwMode="auto">
          <a:xfrm>
            <a:off x="533400" y="230188"/>
            <a:ext cx="6342856" cy="846137"/>
          </a:xfrm>
          <a:prstGeom prst="rect">
            <a:avLst/>
          </a:prstGeom>
          <a:noFill/>
          <a:ln w="9525">
            <a:noFill/>
            <a:miter lim="800000"/>
            <a:headEnd/>
            <a:tailEnd/>
          </a:ln>
        </p:spPr>
        <p:txBody>
          <a:bodyPr vert="horz" wrap="square" lIns="0" tIns="45720" rIns="91440" bIns="45720" numCol="1" anchor="b" anchorCtr="0" compatLnSpc="1">
            <a:prstTxWarp prst="textNoShape">
              <a:avLst/>
            </a:prstTxWarp>
          </a:bodyPr>
          <a:lstStyle>
            <a:lvl1pPr algn="l" rtl="0" fontAlgn="base">
              <a:spcBef>
                <a:spcPct val="0"/>
              </a:spcBef>
              <a:spcAft>
                <a:spcPct val="0"/>
              </a:spcAft>
              <a:defRPr sz="2400" kern="1200" baseline="0">
                <a:solidFill>
                  <a:schemeClr val="accent6"/>
                </a:solidFill>
                <a:latin typeface="Arial Black" pitchFamily="34" charset="0"/>
                <a:ea typeface="ＭＳ Ｐゴシック" pitchFamily="-65" charset="-128"/>
                <a:cs typeface="+mj-cs"/>
              </a:defRPr>
            </a:lvl1pPr>
            <a:lvl2pPr algn="l" rtl="0" fontAlgn="base">
              <a:spcBef>
                <a:spcPct val="0"/>
              </a:spcBef>
              <a:spcAft>
                <a:spcPct val="0"/>
              </a:spcAft>
              <a:defRPr sz="2400">
                <a:solidFill>
                  <a:srgbClr val="78A22F"/>
                </a:solidFill>
                <a:latin typeface="Arial Black" pitchFamily="-65" charset="0"/>
                <a:ea typeface="ＭＳ Ｐゴシック" pitchFamily="-65" charset="-128"/>
              </a:defRPr>
            </a:lvl2pPr>
            <a:lvl3pPr algn="l" rtl="0" fontAlgn="base">
              <a:spcBef>
                <a:spcPct val="0"/>
              </a:spcBef>
              <a:spcAft>
                <a:spcPct val="0"/>
              </a:spcAft>
              <a:defRPr sz="2400">
                <a:solidFill>
                  <a:srgbClr val="78A22F"/>
                </a:solidFill>
                <a:latin typeface="Arial Black" pitchFamily="-65" charset="0"/>
                <a:ea typeface="ＭＳ Ｐゴシック" pitchFamily="-65" charset="-128"/>
              </a:defRPr>
            </a:lvl3pPr>
            <a:lvl4pPr algn="l" rtl="0" fontAlgn="base">
              <a:spcBef>
                <a:spcPct val="0"/>
              </a:spcBef>
              <a:spcAft>
                <a:spcPct val="0"/>
              </a:spcAft>
              <a:defRPr sz="2400">
                <a:solidFill>
                  <a:srgbClr val="78A22F"/>
                </a:solidFill>
                <a:latin typeface="Arial Black" pitchFamily="-65" charset="0"/>
                <a:ea typeface="ＭＳ Ｐゴシック" pitchFamily="-65" charset="-128"/>
              </a:defRPr>
            </a:lvl4pPr>
            <a:lvl5pPr algn="l" rtl="0" fontAlgn="base">
              <a:spcBef>
                <a:spcPct val="0"/>
              </a:spcBef>
              <a:spcAft>
                <a:spcPct val="0"/>
              </a:spcAft>
              <a:defRPr sz="2400">
                <a:solidFill>
                  <a:srgbClr val="78A22F"/>
                </a:solidFill>
                <a:latin typeface="Arial Black" pitchFamily="-65" charset="0"/>
                <a:ea typeface="ＭＳ Ｐゴシック" pitchFamily="-65" charset="-128"/>
              </a:defRPr>
            </a:lvl5pPr>
            <a:lvl6pPr marL="457200" algn="l" rtl="0" fontAlgn="base">
              <a:spcBef>
                <a:spcPct val="0"/>
              </a:spcBef>
              <a:spcAft>
                <a:spcPct val="0"/>
              </a:spcAft>
              <a:defRPr sz="2400">
                <a:solidFill>
                  <a:srgbClr val="78A22F"/>
                </a:solidFill>
                <a:latin typeface="Arial Black" pitchFamily="-65" charset="0"/>
                <a:ea typeface="ＭＳ Ｐゴシック" pitchFamily="-65" charset="-128"/>
              </a:defRPr>
            </a:lvl6pPr>
            <a:lvl7pPr marL="914400" algn="l" rtl="0" fontAlgn="base">
              <a:spcBef>
                <a:spcPct val="0"/>
              </a:spcBef>
              <a:spcAft>
                <a:spcPct val="0"/>
              </a:spcAft>
              <a:defRPr sz="2400">
                <a:solidFill>
                  <a:srgbClr val="78A22F"/>
                </a:solidFill>
                <a:latin typeface="Arial Black" pitchFamily="-65" charset="0"/>
                <a:ea typeface="ＭＳ Ｐゴシック" pitchFamily="-65" charset="-128"/>
              </a:defRPr>
            </a:lvl7pPr>
            <a:lvl8pPr marL="1371600" algn="l" rtl="0" fontAlgn="base">
              <a:spcBef>
                <a:spcPct val="0"/>
              </a:spcBef>
              <a:spcAft>
                <a:spcPct val="0"/>
              </a:spcAft>
              <a:defRPr sz="2400">
                <a:solidFill>
                  <a:srgbClr val="78A22F"/>
                </a:solidFill>
                <a:latin typeface="Arial Black" pitchFamily="-65" charset="0"/>
                <a:ea typeface="ＭＳ Ｐゴシック" pitchFamily="-65" charset="-128"/>
              </a:defRPr>
            </a:lvl8pPr>
            <a:lvl9pPr marL="1828800" algn="l" rtl="0" fontAlgn="base">
              <a:spcBef>
                <a:spcPct val="0"/>
              </a:spcBef>
              <a:spcAft>
                <a:spcPct val="0"/>
              </a:spcAft>
              <a:defRPr sz="2400">
                <a:solidFill>
                  <a:srgbClr val="78A22F"/>
                </a:solidFill>
                <a:latin typeface="Arial Black" pitchFamily="-65" charset="0"/>
                <a:ea typeface="ＭＳ Ｐゴシック" pitchFamily="-65" charset="-128"/>
              </a:defRPr>
            </a:lvl9pPr>
          </a:lstStyle>
          <a:p>
            <a:r>
              <a:rPr lang="en-US" dirty="0" smtClean="0"/>
              <a:t>Stable NPK premiums</a:t>
            </a:r>
          </a:p>
        </p:txBody>
      </p:sp>
      <p:cxnSp>
        <p:nvCxnSpPr>
          <p:cNvPr id="25" name="Straight Arrow Connector 24"/>
          <p:cNvCxnSpPr/>
          <p:nvPr/>
        </p:nvCxnSpPr>
        <p:spPr>
          <a:xfrm>
            <a:off x="8105826" y="2852936"/>
            <a:ext cx="0" cy="432048"/>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60679" y="2894747"/>
            <a:ext cx="767705" cy="246221"/>
          </a:xfrm>
          <a:prstGeom prst="rect">
            <a:avLst/>
          </a:prstGeom>
          <a:solidFill>
            <a:schemeClr val="bg1"/>
          </a:solidFill>
        </p:spPr>
        <p:txBody>
          <a:bodyPr wrap="square" lIns="0" tIns="0" rIns="0" bIns="0" rtlCol="0">
            <a:spAutoFit/>
          </a:bodyPr>
          <a:lstStyle/>
          <a:p>
            <a:pPr algn="ctr"/>
            <a:r>
              <a:rPr lang="en-US" sz="800" dirty="0" smtClean="0"/>
              <a:t>Margin above blend cost</a:t>
            </a:r>
            <a:endParaRPr lang="en-US" sz="800" dirty="0"/>
          </a:p>
        </p:txBody>
      </p:sp>
    </p:spTree>
    <p:extLst>
      <p:ext uri="{BB962C8B-B14F-4D97-AF65-F5344CB8AC3E}">
        <p14:creationId xmlns:p14="http://schemas.microsoft.com/office/powerpoint/2010/main" val="4195109438"/>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extLst>
              <p:ext uri="{D42A27DB-BD31-4B8C-83A1-F6EECF244321}">
                <p14:modId xmlns:p14="http://schemas.microsoft.com/office/powerpoint/2010/main" val="3251482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663" name="think-cell Slide" r:id="rId33" imgW="270" imgH="270" progId="TCLayout.ActiveDocument.1">
                  <p:embed/>
                </p:oleObj>
              </mc:Choice>
              <mc:Fallback>
                <p:oleObj name="think-cell Slide" r:id="rId33" imgW="270" imgH="270" progId="TCLayout.ActiveDocument.1">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hidden="1"/>
          <p:cNvSpPr/>
          <p:nvPr>
            <p:custDataLst>
              <p:tags r:id="rId3"/>
            </p:custDataLst>
          </p:nvPr>
        </p:nvSpPr>
        <p:spPr bwMode="auto">
          <a:xfrm>
            <a:off x="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000">
              <a:latin typeface="Arial"/>
              <a:ea typeface="ＭＳ Ｐゴシック"/>
              <a:cs typeface="Arial"/>
              <a:sym typeface="Arial"/>
            </a:endParaRPr>
          </a:p>
        </p:txBody>
      </p:sp>
      <p:sp>
        <p:nvSpPr>
          <p:cNvPr id="11" name="Rectangle 10"/>
          <p:cNvSpPr/>
          <p:nvPr/>
        </p:nvSpPr>
        <p:spPr>
          <a:xfrm>
            <a:off x="577850" y="2492375"/>
            <a:ext cx="2592288" cy="318635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b="1" dirty="0">
              <a:solidFill>
                <a:schemeClr val="tx1"/>
              </a:solidFill>
            </a:endParaRPr>
          </a:p>
        </p:txBody>
      </p:sp>
      <p:sp>
        <p:nvSpPr>
          <p:cNvPr id="61" name="Rectangle 60"/>
          <p:cNvSpPr/>
          <p:nvPr/>
        </p:nvSpPr>
        <p:spPr>
          <a:xfrm>
            <a:off x="577850" y="1772816"/>
            <a:ext cx="2592288" cy="4416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chemeClr val="bg1"/>
                </a:solidFill>
              </a:rPr>
              <a:t>Biggest industrial buyer of natural gas in Europe</a:t>
            </a:r>
            <a:endParaRPr lang="en-US" sz="1200" b="1" i="1" dirty="0">
              <a:solidFill>
                <a:schemeClr val="bg1"/>
              </a:solidFill>
            </a:endParaRPr>
          </a:p>
        </p:txBody>
      </p:sp>
      <p:sp>
        <p:nvSpPr>
          <p:cNvPr id="3" name="Title 2"/>
          <p:cNvSpPr>
            <a:spLocks noGrp="1"/>
          </p:cNvSpPr>
          <p:nvPr>
            <p:ph type="title"/>
          </p:nvPr>
        </p:nvSpPr>
        <p:spPr>
          <a:xfrm>
            <a:off x="318497" y="298915"/>
            <a:ext cx="6339547" cy="846137"/>
          </a:xfrm>
        </p:spPr>
        <p:txBody>
          <a:bodyPr/>
          <a:lstStyle/>
          <a:p>
            <a:r>
              <a:rPr lang="en-US" dirty="0" smtClean="0"/>
              <a:t>Supply </a:t>
            </a:r>
            <a:r>
              <a:rPr lang="en-US" dirty="0"/>
              <a:t>&amp; Trade </a:t>
            </a:r>
            <a:r>
              <a:rPr lang="en-US" dirty="0" smtClean="0"/>
              <a:t>– global optimization</a:t>
            </a:r>
            <a:endParaRPr lang="en-US" dirty="0"/>
          </a:p>
        </p:txBody>
      </p:sp>
      <p:graphicFrame>
        <p:nvGraphicFramePr>
          <p:cNvPr id="9" name="Object 8"/>
          <p:cNvGraphicFramePr>
            <a:graphicFrameLocks noChangeAspect="1"/>
          </p:cNvGraphicFramePr>
          <p:nvPr>
            <p:custDataLst>
              <p:tags r:id="rId4"/>
            </p:custDataLst>
            <p:extLst>
              <p:ext uri="{D42A27DB-BD31-4B8C-83A1-F6EECF244321}">
                <p14:modId xmlns:p14="http://schemas.microsoft.com/office/powerpoint/2010/main" val="171365650"/>
              </p:ext>
            </p:extLst>
          </p:nvPr>
        </p:nvGraphicFramePr>
        <p:xfrm>
          <a:off x="762000" y="2971800"/>
          <a:ext cx="2305044" cy="2114685"/>
        </p:xfrm>
        <a:graphic>
          <a:graphicData uri="http://schemas.openxmlformats.org/presentationml/2006/ole">
            <mc:AlternateContent xmlns:mc="http://schemas.openxmlformats.org/markup-compatibility/2006">
              <mc:Choice xmlns:v="urn:schemas-microsoft-com:vml" Requires="v">
                <p:oleObj spid="_x0000_s198664" name="Chart" r:id="rId35" imgW="2305044" imgH="2114685" progId="MSGraph.Chart.8">
                  <p:embed followColorScheme="full"/>
                </p:oleObj>
              </mc:Choice>
              <mc:Fallback>
                <p:oleObj name="Chart" r:id="rId35" imgW="2305044" imgH="2114685" progId="MSGraph.Chart.8">
                  <p:embed followColorScheme="full"/>
                  <p:pic>
                    <p:nvPicPr>
                      <p:cNvPr id="0" name=""/>
                      <p:cNvPicPr>
                        <a:picLocks noChangeAspect="1" noChangeArrowheads="1"/>
                      </p:cNvPicPr>
                      <p:nvPr/>
                    </p:nvPicPr>
                    <p:blipFill>
                      <a:blip r:embed="rId36"/>
                      <a:srcRect/>
                      <a:stretch>
                        <a:fillRect/>
                      </a:stretch>
                    </p:blipFill>
                    <p:spPr bwMode="auto">
                      <a:xfrm>
                        <a:off x="762000" y="2971800"/>
                        <a:ext cx="2305044" cy="21146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custDataLst>
              <p:tags r:id="rId5"/>
            </p:custDataLst>
          </p:nvPr>
        </p:nvSpPr>
        <p:spPr bwMode="auto">
          <a:xfrm>
            <a:off x="2428875" y="3810000"/>
            <a:ext cx="390525" cy="152400"/>
          </a:xfrm>
          <a:prstGeom prst="rect">
            <a:avLst/>
          </a:prstGeom>
          <a:noFill/>
          <a:ln w="3175">
            <a:solidFill>
              <a:schemeClr val="tx1"/>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custDataLst>
              <p:tags r:id="rId6"/>
            </p:custDataLst>
          </p:nvPr>
        </p:nvSpPr>
        <p:spPr bwMode="auto">
          <a:xfrm>
            <a:off x="1014413" y="5108575"/>
            <a:ext cx="41910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2E8C4C7A-FBBB-4545-821C-2B45E57057BC}" type="datetime'''Eur''o''''''''''''''p''''e'''''''''''''''''''">
              <a:rPr lang="en-US" sz="1000" smtClean="0">
                <a:solidFill>
                  <a:srgbClr val="000000"/>
                </a:solidFill>
                <a:ea typeface="ＭＳ Ｐゴシック"/>
                <a:cs typeface="Arial"/>
              </a:rPr>
              <a:pPr algn="ctr">
                <a:spcBef>
                  <a:spcPct val="0"/>
                </a:spcBef>
                <a:spcAft>
                  <a:spcPct val="0"/>
                </a:spcAft>
              </a:pPr>
              <a:t>Europe</a:t>
            </a:fld>
            <a:endParaRPr lang="en-US" sz="1000">
              <a:solidFill>
                <a:srgbClr val="000000"/>
              </a:solidFill>
              <a:latin typeface="Arial"/>
              <a:ea typeface="ＭＳ Ｐゴシック"/>
              <a:cs typeface="Arial"/>
              <a:sym typeface="Arial"/>
            </a:endParaRPr>
          </a:p>
        </p:txBody>
      </p:sp>
      <p:sp>
        <p:nvSpPr>
          <p:cNvPr id="20" name="Rectangle 19"/>
          <p:cNvSpPr/>
          <p:nvPr>
            <p:custDataLst>
              <p:tags r:id="rId7"/>
            </p:custDataLst>
          </p:nvPr>
        </p:nvSpPr>
        <p:spPr bwMode="gray">
          <a:xfrm>
            <a:off x="1101725" y="2917825"/>
            <a:ext cx="24447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2CD5FDDD-7AAE-46F9-98D4-7512C4D00028}" type="datetime'''''''185'''''''''''''''''''''''''''''''''''''''''''''">
              <a:rPr lang="en-US" sz="1000" smtClean="0">
                <a:solidFill>
                  <a:srgbClr val="000000"/>
                </a:solidFill>
                <a:ea typeface="ＭＳ Ｐゴシック"/>
                <a:cs typeface="Arial"/>
              </a:rPr>
              <a:pPr algn="ctr">
                <a:spcBef>
                  <a:spcPct val="0"/>
                </a:spcBef>
                <a:spcAft>
                  <a:spcPct val="0"/>
                </a:spcAft>
              </a:pPr>
              <a:t>185</a:t>
            </a:fld>
            <a:endParaRPr lang="en-US" sz="1000">
              <a:solidFill>
                <a:srgbClr val="000000"/>
              </a:solidFill>
              <a:latin typeface="Arial"/>
              <a:ea typeface="ＭＳ Ｐゴシック"/>
              <a:cs typeface="Arial"/>
              <a:sym typeface="Arial"/>
            </a:endParaRPr>
          </a:p>
        </p:txBody>
      </p:sp>
      <p:sp>
        <p:nvSpPr>
          <p:cNvPr id="28" name="Rectangle 27"/>
          <p:cNvSpPr/>
          <p:nvPr>
            <p:custDataLst>
              <p:tags r:id="rId8"/>
            </p:custDataLst>
          </p:nvPr>
        </p:nvSpPr>
        <p:spPr bwMode="auto">
          <a:xfrm>
            <a:off x="2476500" y="5108575"/>
            <a:ext cx="29527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81383363-8863-4FA5-9630-EF9E6767D5E8}" type="datetime'''''''''''''''''''''''''R''''''''''''''o''W'''''">
              <a:rPr lang="en-US" sz="1000" smtClean="0">
                <a:solidFill>
                  <a:srgbClr val="000000"/>
                </a:solidFill>
                <a:ea typeface="ＭＳ Ｐゴシック"/>
                <a:cs typeface="Arial"/>
              </a:rPr>
              <a:pPr algn="ctr">
                <a:spcBef>
                  <a:spcPct val="0"/>
                </a:spcBef>
                <a:spcAft>
                  <a:spcPct val="0"/>
                </a:spcAft>
              </a:pPr>
              <a:t>RoW</a:t>
            </a:fld>
            <a:endParaRPr lang="en-US" sz="1000" dirty="0">
              <a:solidFill>
                <a:srgbClr val="000000"/>
              </a:solidFill>
              <a:latin typeface="Arial"/>
              <a:ea typeface="ＭＳ Ｐゴシック"/>
              <a:cs typeface="Arial"/>
              <a:sym typeface="Arial"/>
            </a:endParaRPr>
          </a:p>
        </p:txBody>
      </p:sp>
      <p:sp>
        <p:nvSpPr>
          <p:cNvPr id="35" name="Rectangle 34"/>
          <p:cNvSpPr/>
          <p:nvPr>
            <p:custDataLst>
              <p:tags r:id="rId9"/>
            </p:custDataLst>
          </p:nvPr>
        </p:nvSpPr>
        <p:spPr bwMode="gray">
          <a:xfrm>
            <a:off x="2501900" y="3632200"/>
            <a:ext cx="24447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656D3D6C-38E5-4D26-8238-D5200FD1F154}" type="datetime'''''''''''''''''''''1''''''''''''''''''''''''''1''''''''5'''''">
              <a:rPr lang="en-US" sz="1000">
                <a:solidFill>
                  <a:srgbClr val="000000"/>
                </a:solidFill>
                <a:ea typeface="ＭＳ Ｐゴシック"/>
                <a:cs typeface="Arial"/>
              </a:rPr>
              <a:pPr/>
              <a:t>115</a:t>
            </a:fld>
            <a:endParaRPr lang="en-US" sz="1000">
              <a:solidFill>
                <a:srgbClr val="000000"/>
              </a:solidFill>
              <a:latin typeface="Arial"/>
              <a:ea typeface="ＭＳ Ｐゴシック"/>
              <a:cs typeface="Arial"/>
              <a:sym typeface="Arial"/>
            </a:endParaRPr>
          </a:p>
        </p:txBody>
      </p:sp>
      <p:sp>
        <p:nvSpPr>
          <p:cNvPr id="27" name="Rectangle 26"/>
          <p:cNvSpPr/>
          <p:nvPr>
            <p:custDataLst>
              <p:tags r:id="rId10"/>
            </p:custDataLst>
          </p:nvPr>
        </p:nvSpPr>
        <p:spPr bwMode="auto">
          <a:xfrm>
            <a:off x="1697038" y="5108575"/>
            <a:ext cx="45402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0863D9B5-B548-4BB0-9C96-45D3BDCC3333}" type="datetime'''''''''C''''''a''''''''n''''''''''''''a''''''''''da'''''">
              <a:rPr lang="en-US" sz="1000" smtClean="0">
                <a:solidFill>
                  <a:srgbClr val="000000"/>
                </a:solidFill>
                <a:ea typeface="ＭＳ Ｐゴシック"/>
                <a:cs typeface="Arial"/>
              </a:rPr>
              <a:pPr algn="ctr">
                <a:spcBef>
                  <a:spcPct val="0"/>
                </a:spcBef>
                <a:spcAft>
                  <a:spcPct val="0"/>
                </a:spcAft>
              </a:pPr>
              <a:t>Canada</a:t>
            </a:fld>
            <a:endParaRPr lang="en-US" sz="1000" dirty="0">
              <a:solidFill>
                <a:srgbClr val="000000"/>
              </a:solidFill>
              <a:latin typeface="Arial"/>
              <a:ea typeface="ＭＳ Ｐゴシック"/>
              <a:cs typeface="Arial"/>
              <a:sym typeface="Arial"/>
            </a:endParaRPr>
          </a:p>
        </p:txBody>
      </p:sp>
      <p:sp>
        <p:nvSpPr>
          <p:cNvPr id="2" name="Rectangle 1"/>
          <p:cNvSpPr/>
          <p:nvPr>
            <p:custDataLst>
              <p:tags r:id="rId11"/>
            </p:custDataLst>
          </p:nvPr>
        </p:nvSpPr>
        <p:spPr bwMode="gray">
          <a:xfrm>
            <a:off x="1836738" y="4556125"/>
            <a:ext cx="174625"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98A04B60-40DB-411B-8B16-D10D4AD13592}" type="datetime'''''''''''''''''''''''2''''''5'''''''''''''''''''''''''''">
              <a:rPr lang="en-US" sz="1000">
                <a:solidFill>
                  <a:srgbClr val="000000"/>
                </a:solidFill>
                <a:latin typeface="Arial"/>
                <a:ea typeface="ＭＳ Ｐゴシック"/>
                <a:cs typeface="Arial"/>
                <a:sym typeface="Arial"/>
              </a:rPr>
              <a:pPr algn="ctr">
                <a:spcBef>
                  <a:spcPct val="0"/>
                </a:spcBef>
                <a:spcAft>
                  <a:spcPct val="0"/>
                </a:spcAft>
              </a:pPr>
              <a:t>25</a:t>
            </a:fld>
            <a:endParaRPr lang="en-US" sz="1000">
              <a:solidFill>
                <a:srgbClr val="000000"/>
              </a:solidFill>
              <a:latin typeface="Arial"/>
              <a:ea typeface="ＭＳ Ｐゴシック"/>
              <a:cs typeface="Arial"/>
              <a:sym typeface="Arial"/>
            </a:endParaRPr>
          </a:p>
        </p:txBody>
      </p:sp>
      <p:graphicFrame>
        <p:nvGraphicFramePr>
          <p:cNvPr id="43" name="Object 42"/>
          <p:cNvGraphicFramePr>
            <a:graphicFrameLocks noChangeAspect="1"/>
          </p:cNvGraphicFramePr>
          <p:nvPr>
            <p:custDataLst>
              <p:tags r:id="rId12"/>
            </p:custDataLst>
            <p:extLst>
              <p:ext uri="{D42A27DB-BD31-4B8C-83A1-F6EECF244321}">
                <p14:modId xmlns:p14="http://schemas.microsoft.com/office/powerpoint/2010/main" val="3547430347"/>
              </p:ext>
            </p:extLst>
          </p:nvPr>
        </p:nvGraphicFramePr>
        <p:xfrm>
          <a:off x="6172201" y="2971800"/>
          <a:ext cx="2343133" cy="2095500"/>
        </p:xfrm>
        <a:graphic>
          <a:graphicData uri="http://schemas.openxmlformats.org/presentationml/2006/ole">
            <mc:AlternateContent xmlns:mc="http://schemas.openxmlformats.org/markup-compatibility/2006">
              <mc:Choice xmlns:v="urn:schemas-microsoft-com:vml" Requires="v">
                <p:oleObj spid="_x0000_s198665" name="Chart" r:id="rId37" imgW="2343133" imgH="2095500" progId="MSGraph.Chart.8">
                  <p:embed followColorScheme="full"/>
                </p:oleObj>
              </mc:Choice>
              <mc:Fallback>
                <p:oleObj name="Chart" r:id="rId37" imgW="2343133" imgH="2095500" progId="MSGraph.Chart.8">
                  <p:embed followColorScheme="full"/>
                  <p:pic>
                    <p:nvPicPr>
                      <p:cNvPr id="0" name=""/>
                      <p:cNvPicPr>
                        <a:picLocks noChangeAspect="1" noChangeArrowheads="1"/>
                      </p:cNvPicPr>
                      <p:nvPr/>
                    </p:nvPicPr>
                    <p:blipFill>
                      <a:blip r:embed="rId38"/>
                      <a:srcRect/>
                      <a:stretch>
                        <a:fillRect/>
                      </a:stretch>
                    </p:blipFill>
                    <p:spPr bwMode="auto">
                      <a:xfrm>
                        <a:off x="6172201" y="2971800"/>
                        <a:ext cx="2343133" cy="209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Rectangle 47"/>
          <p:cNvSpPr/>
          <p:nvPr>
            <p:custDataLst>
              <p:tags r:id="rId13"/>
            </p:custDataLst>
          </p:nvPr>
        </p:nvSpPr>
        <p:spPr bwMode="auto">
          <a:xfrm>
            <a:off x="7926388" y="5080000"/>
            <a:ext cx="2730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E31ED28B-CDD1-48E1-ABDC-CAC31129BB07}" type="datetime'NP''''''''''''''''''''''''''''''''''''''''''''''''''''K'">
              <a:rPr lang="en-US" sz="1000" smtClean="0">
                <a:solidFill>
                  <a:srgbClr val="000000"/>
                </a:solidFill>
                <a:ea typeface="ＭＳ Ｐゴシック"/>
                <a:cs typeface="Arial"/>
              </a:rPr>
              <a:pPr algn="ctr">
                <a:spcBef>
                  <a:spcPct val="0"/>
                </a:spcBef>
                <a:spcAft>
                  <a:spcPct val="0"/>
                </a:spcAft>
              </a:pPr>
              <a:t>NPK</a:t>
            </a:fld>
            <a:endParaRPr lang="en-US" sz="1000">
              <a:solidFill>
                <a:srgbClr val="000000"/>
              </a:solidFill>
              <a:latin typeface="Arial"/>
              <a:ea typeface="ＭＳ Ｐゴシック"/>
              <a:cs typeface="Arial"/>
              <a:sym typeface="Arial"/>
            </a:endParaRPr>
          </a:p>
        </p:txBody>
      </p:sp>
      <p:sp>
        <p:nvSpPr>
          <p:cNvPr id="47" name="Rectangle 46"/>
          <p:cNvSpPr/>
          <p:nvPr>
            <p:custDataLst>
              <p:tags r:id="rId14"/>
            </p:custDataLst>
          </p:nvPr>
        </p:nvSpPr>
        <p:spPr bwMode="gray">
          <a:xfrm>
            <a:off x="7975600" y="4298950"/>
            <a:ext cx="17462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847801C3-9355-4985-8734-0C035ACA4A3C}" type="datetime'''''''1''''''''1'''">
              <a:rPr lang="en-US" sz="1000" smtClean="0">
                <a:solidFill>
                  <a:srgbClr val="000000"/>
                </a:solidFill>
                <a:ea typeface="ＭＳ Ｐゴシック"/>
                <a:cs typeface="Arial"/>
              </a:rPr>
              <a:pPr algn="ctr">
                <a:spcBef>
                  <a:spcPct val="0"/>
                </a:spcBef>
                <a:spcAft>
                  <a:spcPct val="0"/>
                </a:spcAft>
              </a:pPr>
              <a:t>11</a:t>
            </a:fld>
            <a:endParaRPr lang="en-US" sz="1000">
              <a:solidFill>
                <a:srgbClr val="000000"/>
              </a:solidFill>
              <a:latin typeface="Arial"/>
              <a:ea typeface="ＭＳ Ｐゴシック"/>
              <a:cs typeface="Arial"/>
              <a:sym typeface="Arial"/>
            </a:endParaRPr>
          </a:p>
        </p:txBody>
      </p:sp>
      <p:sp>
        <p:nvSpPr>
          <p:cNvPr id="58" name="Rectangle 57"/>
          <p:cNvSpPr/>
          <p:nvPr>
            <p:custDataLst>
              <p:tags r:id="rId15"/>
            </p:custDataLst>
          </p:nvPr>
        </p:nvSpPr>
        <p:spPr bwMode="gray">
          <a:xfrm>
            <a:off x="7920038" y="4814888"/>
            <a:ext cx="287337"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nchorCtr="0">
            <a:noAutofit/>
          </a:bodyPr>
          <a:lstStyle/>
          <a:p>
            <a:pPr algn="ctr">
              <a:spcBef>
                <a:spcPct val="0"/>
              </a:spcBef>
              <a:spcAft>
                <a:spcPct val="0"/>
              </a:spcAft>
            </a:pPr>
            <a:fld id="{AB7D1CD6-B70D-4D03-A0DE-0A03DA60791E}" type="datetime'''''''''''''''''''3''''''''''''0''''%'''''''''''''">
              <a:rPr lang="en-US" sz="1000" smtClean="0">
                <a:solidFill>
                  <a:schemeClr val="bg1"/>
                </a:solidFill>
                <a:ea typeface="ＭＳ Ｐゴシック"/>
                <a:cs typeface="Arial"/>
              </a:rPr>
              <a:pPr algn="ctr">
                <a:spcBef>
                  <a:spcPct val="0"/>
                </a:spcBef>
                <a:spcAft>
                  <a:spcPct val="0"/>
                </a:spcAft>
              </a:pPr>
              <a:t>30%</a:t>
            </a:fld>
            <a:endParaRPr lang="en-US" sz="1000" dirty="0">
              <a:solidFill>
                <a:schemeClr val="bg1"/>
              </a:solidFill>
              <a:latin typeface="Arial"/>
              <a:ea typeface="ＭＳ Ｐゴシック"/>
              <a:cs typeface="Arial"/>
              <a:sym typeface="Arial"/>
            </a:endParaRPr>
          </a:p>
        </p:txBody>
      </p:sp>
      <p:sp>
        <p:nvSpPr>
          <p:cNvPr id="50" name="Rectangle 49"/>
          <p:cNvSpPr/>
          <p:nvPr>
            <p:custDataLst>
              <p:tags r:id="rId16"/>
            </p:custDataLst>
          </p:nvPr>
        </p:nvSpPr>
        <p:spPr bwMode="auto">
          <a:xfrm>
            <a:off x="7210425" y="5080000"/>
            <a:ext cx="287337"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8D47907A-6B30-4413-AD37-F2B95E9E50D7}" type="datetime'''''''''U''''''''''''''''''''''''''''''r''''''ea'''''''">
              <a:rPr lang="en-US" sz="1000" smtClean="0">
                <a:solidFill>
                  <a:srgbClr val="000000"/>
                </a:solidFill>
                <a:ea typeface="ＭＳ Ｐゴシック"/>
                <a:cs typeface="Arial"/>
              </a:rPr>
              <a:pPr algn="ctr">
                <a:spcBef>
                  <a:spcPct val="0"/>
                </a:spcBef>
                <a:spcAft>
                  <a:spcPct val="0"/>
                </a:spcAft>
              </a:pPr>
              <a:t>Urea</a:t>
            </a:fld>
            <a:endParaRPr lang="en-US" sz="1000">
              <a:solidFill>
                <a:srgbClr val="000000"/>
              </a:solidFill>
              <a:latin typeface="Arial"/>
              <a:ea typeface="ＭＳ Ｐゴシック"/>
              <a:cs typeface="Arial"/>
              <a:sym typeface="Arial"/>
            </a:endParaRPr>
          </a:p>
        </p:txBody>
      </p:sp>
      <p:sp>
        <p:nvSpPr>
          <p:cNvPr id="51" name="Rectangle 50"/>
          <p:cNvSpPr/>
          <p:nvPr>
            <p:custDataLst>
              <p:tags r:id="rId17"/>
            </p:custDataLst>
          </p:nvPr>
        </p:nvSpPr>
        <p:spPr bwMode="gray">
          <a:xfrm>
            <a:off x="7265988" y="2889250"/>
            <a:ext cx="17462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C6A0A0AA-F612-4A28-AF1C-71E6F1FDFC38}" type="datetime'4''''''''''''''''''''''''3'''''''''''''''''''''''''">
              <a:rPr lang="en-US" sz="1000">
                <a:solidFill>
                  <a:srgbClr val="000000"/>
                </a:solidFill>
                <a:ea typeface="ＭＳ Ｐゴシック"/>
                <a:cs typeface="Arial"/>
              </a:rPr>
              <a:pPr/>
              <a:t>43</a:t>
            </a:fld>
            <a:endParaRPr lang="en-US" sz="1000">
              <a:solidFill>
                <a:srgbClr val="000000"/>
              </a:solidFill>
              <a:latin typeface="Arial"/>
              <a:ea typeface="ＭＳ Ｐゴシック"/>
              <a:cs typeface="Arial"/>
              <a:sym typeface="Arial"/>
            </a:endParaRPr>
          </a:p>
        </p:txBody>
      </p:sp>
      <p:sp>
        <p:nvSpPr>
          <p:cNvPr id="57" name="Rectangle 56"/>
          <p:cNvSpPr/>
          <p:nvPr>
            <p:custDataLst>
              <p:tags r:id="rId18"/>
            </p:custDataLst>
          </p:nvPr>
        </p:nvSpPr>
        <p:spPr bwMode="gray">
          <a:xfrm>
            <a:off x="7245350" y="4795838"/>
            <a:ext cx="217488"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nchorCtr="0">
            <a:noAutofit/>
          </a:bodyPr>
          <a:lstStyle/>
          <a:p>
            <a:pPr algn="ctr">
              <a:spcBef>
                <a:spcPct val="0"/>
              </a:spcBef>
              <a:spcAft>
                <a:spcPct val="0"/>
              </a:spcAft>
            </a:pPr>
            <a:fld id="{49D227B9-04CB-4D3D-8546-68E5BEADA80A}" type="datetime'''''''''9''''''''''''''''''%'''''''''''''''''">
              <a:rPr lang="en-US" sz="1000">
                <a:solidFill>
                  <a:schemeClr val="bg1"/>
                </a:solidFill>
                <a:ea typeface="ＭＳ Ｐゴシック"/>
                <a:cs typeface="Arial"/>
              </a:rPr>
              <a:pPr/>
              <a:t>9%</a:t>
            </a:fld>
            <a:endParaRPr lang="en-US" sz="1000">
              <a:solidFill>
                <a:schemeClr val="bg1"/>
              </a:solidFill>
              <a:latin typeface="Arial"/>
              <a:ea typeface="ＭＳ Ｐゴシック"/>
              <a:cs typeface="Arial"/>
              <a:sym typeface="Arial"/>
            </a:endParaRPr>
          </a:p>
        </p:txBody>
      </p:sp>
      <p:sp>
        <p:nvSpPr>
          <p:cNvPr id="49" name="Rectangle 48"/>
          <p:cNvSpPr/>
          <p:nvPr>
            <p:custDataLst>
              <p:tags r:id="rId19"/>
            </p:custDataLst>
          </p:nvPr>
        </p:nvSpPr>
        <p:spPr bwMode="auto">
          <a:xfrm>
            <a:off x="6370638" y="5080000"/>
            <a:ext cx="547687"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37477CEF-2B92-4DC0-B89A-9D9C520F4B54}" type="datetime'''''Am''''''''''''''''''m''on''''''''''i''''''a'''''''''''">
              <a:rPr lang="en-US" sz="1000" smtClean="0">
                <a:solidFill>
                  <a:srgbClr val="000000"/>
                </a:solidFill>
                <a:ea typeface="ＭＳ Ｐゴシック"/>
                <a:cs typeface="Arial"/>
              </a:rPr>
              <a:pPr algn="ctr">
                <a:spcBef>
                  <a:spcPct val="0"/>
                </a:spcBef>
                <a:spcAft>
                  <a:spcPct val="0"/>
                </a:spcAft>
              </a:pPr>
              <a:t>Ammonia</a:t>
            </a:fld>
            <a:endParaRPr lang="en-US" sz="1000">
              <a:solidFill>
                <a:srgbClr val="000000"/>
              </a:solidFill>
              <a:latin typeface="Arial"/>
              <a:ea typeface="ＭＳ Ｐゴシック"/>
              <a:cs typeface="Arial"/>
              <a:sym typeface="Arial"/>
            </a:endParaRPr>
          </a:p>
        </p:txBody>
      </p:sp>
      <p:sp>
        <p:nvSpPr>
          <p:cNvPr id="44" name="Rectangle 43"/>
          <p:cNvSpPr/>
          <p:nvPr>
            <p:custDataLst>
              <p:tags r:id="rId20"/>
            </p:custDataLst>
          </p:nvPr>
        </p:nvSpPr>
        <p:spPr bwMode="gray">
          <a:xfrm>
            <a:off x="6556375" y="3956050"/>
            <a:ext cx="17462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B6FDB983-05AC-4B1A-95A1-BED1341D2D4D}" type="datetime'''1''''''''''''''''''''''''''''''''9'''''''''''''''">
              <a:rPr lang="en-US" sz="1000">
                <a:solidFill>
                  <a:srgbClr val="000000"/>
                </a:solidFill>
                <a:ea typeface="ＭＳ Ｐゴシック"/>
                <a:cs typeface="Arial"/>
              </a:rPr>
              <a:pPr/>
              <a:t>19</a:t>
            </a:fld>
            <a:endParaRPr lang="en-US" sz="1000" dirty="0">
              <a:solidFill>
                <a:srgbClr val="000000"/>
              </a:solidFill>
              <a:latin typeface="Arial"/>
              <a:ea typeface="ＭＳ Ｐゴシック"/>
              <a:cs typeface="Arial"/>
              <a:sym typeface="Arial"/>
            </a:endParaRPr>
          </a:p>
        </p:txBody>
      </p:sp>
      <p:sp>
        <p:nvSpPr>
          <p:cNvPr id="56" name="Rectangle 55"/>
          <p:cNvSpPr/>
          <p:nvPr>
            <p:custDataLst>
              <p:tags r:id="rId21"/>
            </p:custDataLst>
          </p:nvPr>
        </p:nvSpPr>
        <p:spPr bwMode="gray">
          <a:xfrm>
            <a:off x="6500813" y="4791075"/>
            <a:ext cx="287337"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nchorCtr="0">
            <a:noAutofit/>
          </a:bodyPr>
          <a:lstStyle/>
          <a:p>
            <a:pPr algn="ctr">
              <a:spcBef>
                <a:spcPct val="0"/>
              </a:spcBef>
              <a:spcAft>
                <a:spcPct val="0"/>
              </a:spcAft>
            </a:pPr>
            <a:fld id="{59161EC8-779E-49FE-B860-9CB1EC573C01}" type="datetime'''2''''''''3''''''''''''%'''''''''''''''''''''''''''''">
              <a:rPr lang="en-US" sz="1000">
                <a:solidFill>
                  <a:schemeClr val="bg1"/>
                </a:solidFill>
                <a:ea typeface="ＭＳ Ｐゴシック"/>
                <a:cs typeface="Arial"/>
              </a:rPr>
              <a:pPr/>
              <a:t>23%</a:t>
            </a:fld>
            <a:endParaRPr lang="en-US" sz="1000">
              <a:solidFill>
                <a:schemeClr val="bg1"/>
              </a:solidFill>
              <a:latin typeface="Arial"/>
              <a:ea typeface="ＭＳ Ｐゴシック"/>
              <a:cs typeface="Arial"/>
              <a:sym typeface="Arial"/>
            </a:endParaRPr>
          </a:p>
        </p:txBody>
      </p:sp>
      <p:sp>
        <p:nvSpPr>
          <p:cNvPr id="53" name="Rectangle 52"/>
          <p:cNvSpPr/>
          <p:nvPr>
            <p:custDataLst>
              <p:tags r:id="rId22"/>
            </p:custDataLst>
          </p:nvPr>
        </p:nvSpPr>
        <p:spPr bwMode="auto">
          <a:xfrm>
            <a:off x="6854825" y="5372100"/>
            <a:ext cx="179387" cy="133350"/>
          </a:xfrm>
          <a:prstGeom prst="rect">
            <a:avLst/>
          </a:prstGeom>
          <a:solidFill>
            <a:srgbClr val="78A22F"/>
          </a:solidFill>
          <a:ln w="952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5" name="Rectangle 44"/>
          <p:cNvSpPr/>
          <p:nvPr>
            <p:custDataLst>
              <p:tags r:id="rId23"/>
            </p:custDataLst>
          </p:nvPr>
        </p:nvSpPr>
        <p:spPr bwMode="auto">
          <a:xfrm>
            <a:off x="7085012" y="5368925"/>
            <a:ext cx="617537"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10B31307-CD92-4C78-83A0-84B066BFEFB7}" type="datetime'''Ya''ra ''s''''''''''''''''''ha''''re'''''''">
              <a:rPr lang="en-US" sz="1000" smtClean="0">
                <a:solidFill>
                  <a:srgbClr val="000000"/>
                </a:solidFill>
                <a:ea typeface="ＭＳ Ｐゴシック"/>
                <a:cs typeface="Arial"/>
              </a:rPr>
              <a:pPr>
                <a:spcBef>
                  <a:spcPct val="0"/>
                </a:spcBef>
                <a:spcAft>
                  <a:spcPct val="0"/>
                </a:spcAft>
              </a:pPr>
              <a:t>Yara share</a:t>
            </a:fld>
            <a:endParaRPr lang="en-US" sz="1000" dirty="0">
              <a:solidFill>
                <a:srgbClr val="000000"/>
              </a:solidFill>
              <a:latin typeface="Arial"/>
              <a:ea typeface="ＭＳ Ｐゴシック"/>
              <a:cs typeface="Arial"/>
              <a:sym typeface="Arial"/>
            </a:endParaRPr>
          </a:p>
        </p:txBody>
      </p:sp>
      <p:sp>
        <p:nvSpPr>
          <p:cNvPr id="65" name="Rectangle 64"/>
          <p:cNvSpPr/>
          <p:nvPr/>
        </p:nvSpPr>
        <p:spPr>
          <a:xfrm>
            <a:off x="3275856" y="1772816"/>
            <a:ext cx="2631132" cy="4416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bg1"/>
                </a:solidFill>
              </a:rPr>
              <a:t>T</a:t>
            </a:r>
            <a:r>
              <a:rPr lang="en-US" sz="1200" b="1" i="1" dirty="0" smtClean="0">
                <a:solidFill>
                  <a:schemeClr val="bg1"/>
                </a:solidFill>
              </a:rPr>
              <a:t>hird single biggest buyer of P&amp;K globally</a:t>
            </a:r>
          </a:p>
        </p:txBody>
      </p:sp>
      <p:sp>
        <p:nvSpPr>
          <p:cNvPr id="66" name="Rectangle 65"/>
          <p:cNvSpPr/>
          <p:nvPr/>
        </p:nvSpPr>
        <p:spPr>
          <a:xfrm>
            <a:off x="3275856" y="2492375"/>
            <a:ext cx="2631132" cy="318635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b="1" dirty="0">
              <a:solidFill>
                <a:schemeClr val="tx1"/>
              </a:solidFill>
            </a:endParaRPr>
          </a:p>
        </p:txBody>
      </p:sp>
      <p:sp>
        <p:nvSpPr>
          <p:cNvPr id="79" name="Rectangle 78"/>
          <p:cNvSpPr/>
          <p:nvPr/>
        </p:nvSpPr>
        <p:spPr>
          <a:xfrm>
            <a:off x="5991225" y="2492375"/>
            <a:ext cx="2592288" cy="318635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b="1" dirty="0">
              <a:solidFill>
                <a:schemeClr val="tx1"/>
              </a:solidFill>
            </a:endParaRPr>
          </a:p>
        </p:txBody>
      </p:sp>
      <p:sp>
        <p:nvSpPr>
          <p:cNvPr id="80" name="TextBox 79"/>
          <p:cNvSpPr txBox="1"/>
          <p:nvPr/>
        </p:nvSpPr>
        <p:spPr>
          <a:xfrm>
            <a:off x="844476" y="2536825"/>
            <a:ext cx="2189300" cy="276999"/>
          </a:xfrm>
          <a:prstGeom prst="rect">
            <a:avLst/>
          </a:prstGeom>
          <a:noFill/>
        </p:spPr>
        <p:txBody>
          <a:bodyPr wrap="square" rtlCol="0">
            <a:spAutoFit/>
          </a:bodyPr>
          <a:lstStyle/>
          <a:p>
            <a:r>
              <a:rPr lang="en-US" sz="1200" b="1" i="1" dirty="0" smtClean="0"/>
              <a:t>Gas consumption, </a:t>
            </a:r>
            <a:r>
              <a:rPr lang="en-US" sz="1200" b="1" i="1" dirty="0" err="1" smtClean="0"/>
              <a:t>MMBtu</a:t>
            </a:r>
            <a:endParaRPr lang="en-US" sz="1200" b="1" i="1" dirty="0"/>
          </a:p>
        </p:txBody>
      </p:sp>
      <p:sp>
        <p:nvSpPr>
          <p:cNvPr id="81" name="TextBox 80"/>
          <p:cNvSpPr txBox="1"/>
          <p:nvPr/>
        </p:nvSpPr>
        <p:spPr>
          <a:xfrm>
            <a:off x="3294913" y="2536825"/>
            <a:ext cx="2635359" cy="276999"/>
          </a:xfrm>
          <a:prstGeom prst="rect">
            <a:avLst/>
          </a:prstGeom>
          <a:noFill/>
        </p:spPr>
        <p:txBody>
          <a:bodyPr wrap="square" rtlCol="0">
            <a:spAutoFit/>
          </a:bodyPr>
          <a:lstStyle/>
          <a:p>
            <a:pPr algn="ctr"/>
            <a:r>
              <a:rPr lang="en-US" sz="1200" b="1" i="1" dirty="0" smtClean="0"/>
              <a:t>2012 raw material purchases (</a:t>
            </a:r>
            <a:r>
              <a:rPr lang="en-US" sz="1200" b="1" i="1" dirty="0" err="1" smtClean="0"/>
              <a:t>mt</a:t>
            </a:r>
            <a:r>
              <a:rPr lang="en-US" sz="1200" b="1" i="1" dirty="0" smtClean="0"/>
              <a:t>)</a:t>
            </a:r>
            <a:endParaRPr lang="en-US" sz="1200" b="1" i="1" dirty="0"/>
          </a:p>
        </p:txBody>
      </p:sp>
      <p:sp>
        <p:nvSpPr>
          <p:cNvPr id="84" name="Rectangle 83"/>
          <p:cNvSpPr/>
          <p:nvPr/>
        </p:nvSpPr>
        <p:spPr>
          <a:xfrm>
            <a:off x="5999460" y="1772816"/>
            <a:ext cx="2584053" cy="4416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chemeClr val="bg1"/>
                </a:solidFill>
              </a:rPr>
              <a:t>Significant market </a:t>
            </a:r>
          </a:p>
          <a:p>
            <a:pPr algn="ctr"/>
            <a:r>
              <a:rPr lang="en-US" sz="1200" b="1" i="1" dirty="0" smtClean="0">
                <a:solidFill>
                  <a:schemeClr val="bg1"/>
                </a:solidFill>
              </a:rPr>
              <a:t>share on trade</a:t>
            </a:r>
            <a:endParaRPr lang="en-US" sz="1200" b="1" i="1" dirty="0">
              <a:solidFill>
                <a:schemeClr val="bg1"/>
              </a:solidFill>
            </a:endParaRPr>
          </a:p>
        </p:txBody>
      </p:sp>
      <p:sp>
        <p:nvSpPr>
          <p:cNvPr id="46" name="TextBox 45"/>
          <p:cNvSpPr txBox="1"/>
          <p:nvPr/>
        </p:nvSpPr>
        <p:spPr>
          <a:xfrm>
            <a:off x="5906988" y="2536825"/>
            <a:ext cx="2635359" cy="276999"/>
          </a:xfrm>
          <a:prstGeom prst="rect">
            <a:avLst/>
          </a:prstGeom>
          <a:noFill/>
        </p:spPr>
        <p:txBody>
          <a:bodyPr wrap="square" rtlCol="0">
            <a:spAutoFit/>
          </a:bodyPr>
          <a:lstStyle/>
          <a:p>
            <a:pPr algn="ctr"/>
            <a:r>
              <a:rPr lang="en-US" sz="1200" b="1" i="1" dirty="0" smtClean="0"/>
              <a:t>2012 annual trade volumes (</a:t>
            </a:r>
            <a:r>
              <a:rPr lang="en-US" sz="1200" b="1" i="1" dirty="0" err="1" smtClean="0"/>
              <a:t>mt</a:t>
            </a:r>
            <a:r>
              <a:rPr lang="en-US" sz="1200" b="1" i="1" dirty="0" smtClean="0"/>
              <a:t>)</a:t>
            </a:r>
            <a:endParaRPr lang="en-US" sz="1200" b="1" i="1" dirty="0"/>
          </a:p>
        </p:txBody>
      </p:sp>
      <p:sp>
        <p:nvSpPr>
          <p:cNvPr id="87" name="TextBox 1"/>
          <p:cNvSpPr txBox="1"/>
          <p:nvPr/>
        </p:nvSpPr>
        <p:spPr>
          <a:xfrm>
            <a:off x="1028198" y="5319713"/>
            <a:ext cx="808540" cy="20161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0" i="0" dirty="0" smtClean="0"/>
              <a:t>= BASF JV</a:t>
            </a:r>
            <a:endParaRPr lang="en-US" sz="1000" b="0" i="0" dirty="0"/>
          </a:p>
        </p:txBody>
      </p:sp>
      <p:sp>
        <p:nvSpPr>
          <p:cNvPr id="89" name="Rectangle 88"/>
          <p:cNvSpPr/>
          <p:nvPr/>
        </p:nvSpPr>
        <p:spPr bwMode="auto">
          <a:xfrm flipH="1">
            <a:off x="802719" y="5301208"/>
            <a:ext cx="225478" cy="259071"/>
          </a:xfrm>
          <a:prstGeom prst="rect">
            <a:avLst/>
          </a:prstGeom>
          <a:noFill/>
          <a:ln w="9525" cap="flat" cmpd="sng" algn="ctr">
            <a:solidFill>
              <a:schemeClr val="tx1"/>
            </a:solidFill>
            <a:prstDash val="dash"/>
            <a:round/>
            <a:headEnd type="none" w="med" len="med"/>
            <a:tailEnd type="none" w="med" len="med"/>
          </a:ln>
          <a:effectLst/>
        </p:spPr>
        <p:txBody>
          <a:bodyPr vert="horz" wrap="square" lIns="72000" tIns="46800" rIns="72000" bIns="46800" numCol="1" rtlCol="0" anchor="t" anchorCtr="0" compatLnSpc="1">
            <a:prstTxWarp prst="textNoShape">
              <a:avLst/>
            </a:prstTxWarp>
            <a:sp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1800" b="1" i="1" u="none" strike="noStrike" cap="none" normalizeH="0" baseline="0" dirty="0" smtClean="0">
              <a:ln>
                <a:noFill/>
              </a:ln>
              <a:solidFill>
                <a:schemeClr val="tx1"/>
              </a:solidFill>
              <a:effectLst/>
              <a:latin typeface="Arial" charset="0"/>
              <a:cs typeface="Arial" charset="0"/>
            </a:endParaRPr>
          </a:p>
        </p:txBody>
      </p:sp>
      <p:graphicFrame>
        <p:nvGraphicFramePr>
          <p:cNvPr id="4" name="Object 3"/>
          <p:cNvGraphicFramePr>
            <a:graphicFrameLocks/>
          </p:cNvGraphicFramePr>
          <p:nvPr>
            <p:custDataLst>
              <p:tags r:id="rId24"/>
            </p:custDataLst>
            <p:extLst>
              <p:ext uri="{D42A27DB-BD31-4B8C-83A1-F6EECF244321}">
                <p14:modId xmlns:p14="http://schemas.microsoft.com/office/powerpoint/2010/main" val="3807191848"/>
              </p:ext>
            </p:extLst>
          </p:nvPr>
        </p:nvGraphicFramePr>
        <p:xfrm>
          <a:off x="3314700" y="2971800"/>
          <a:ext cx="1466822" cy="2124143"/>
        </p:xfrm>
        <a:graphic>
          <a:graphicData uri="http://schemas.openxmlformats.org/presentationml/2006/ole">
            <mc:AlternateContent xmlns:mc="http://schemas.openxmlformats.org/markup-compatibility/2006">
              <mc:Choice xmlns:v="urn:schemas-microsoft-com:vml" Requires="v">
                <p:oleObj spid="_x0000_s198666" name="Chart" r:id="rId39" imgW="1466822" imgH="2124143" progId="MSGraph.Chart.8">
                  <p:embed followColorScheme="full"/>
                </p:oleObj>
              </mc:Choice>
              <mc:Fallback>
                <p:oleObj name="Chart" r:id="rId39" imgW="1466822" imgH="2124143" progId="MSGraph.Chart.8">
                  <p:embed followColorScheme="full"/>
                  <p:pic>
                    <p:nvPicPr>
                      <p:cNvPr id="0" name=""/>
                      <p:cNvPicPr/>
                      <p:nvPr/>
                    </p:nvPicPr>
                    <p:blipFill>
                      <a:blip r:embed="rId40"/>
                      <a:stretch>
                        <a:fillRect/>
                      </a:stretch>
                    </p:blipFill>
                    <p:spPr>
                      <a:xfrm>
                        <a:off x="3314700" y="2971800"/>
                        <a:ext cx="1466822" cy="2124143"/>
                      </a:xfrm>
                      <a:prstGeom prst="rect">
                        <a:avLst/>
                      </a:prstGeom>
                    </p:spPr>
                  </p:pic>
                </p:oleObj>
              </mc:Fallback>
            </mc:AlternateContent>
          </a:graphicData>
        </a:graphic>
      </p:graphicFrame>
      <p:sp>
        <p:nvSpPr>
          <p:cNvPr id="18" name="Rectangle 17"/>
          <p:cNvSpPr/>
          <p:nvPr>
            <p:custDataLst>
              <p:tags r:id="rId25"/>
            </p:custDataLst>
          </p:nvPr>
        </p:nvSpPr>
        <p:spPr bwMode="gray">
          <a:xfrm>
            <a:off x="4352925" y="3717925"/>
            <a:ext cx="209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73DAF154-EC9A-450C-9E80-699820AC0A38}" type="datetime'''''''''''''''''''''''''''''''''''3''''.''''''''0'''''''''''">
              <a:rPr lang="en-US" sz="1000">
                <a:solidFill>
                  <a:srgbClr val="000000"/>
                </a:solidFill>
              </a:rPr>
              <a:pPr/>
              <a:t>3.0</a:t>
            </a:fld>
            <a:endParaRPr lang="en-US" sz="1000" dirty="0">
              <a:solidFill>
                <a:srgbClr val="000000"/>
              </a:solidFill>
              <a:sym typeface="+mn-lt"/>
            </a:endParaRPr>
          </a:p>
        </p:txBody>
      </p:sp>
      <p:sp>
        <p:nvSpPr>
          <p:cNvPr id="17" name="Rectangle 16"/>
          <p:cNvSpPr/>
          <p:nvPr>
            <p:custDataLst>
              <p:tags r:id="rId26"/>
            </p:custDataLst>
          </p:nvPr>
        </p:nvSpPr>
        <p:spPr bwMode="gray">
          <a:xfrm>
            <a:off x="3933825" y="3803650"/>
            <a:ext cx="209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CFE7AC45-F16A-481C-BCBD-F962151E3F1F}" type="datetime'2''''''.''''''''''''''''8'''''''''''''''''''">
              <a:rPr lang="en-US" sz="1000">
                <a:solidFill>
                  <a:srgbClr val="000000"/>
                </a:solidFill>
              </a:rPr>
              <a:pPr/>
              <a:t>2.8</a:t>
            </a:fld>
            <a:endParaRPr lang="en-US" sz="1000" dirty="0">
              <a:solidFill>
                <a:srgbClr val="000000"/>
              </a:solidFill>
              <a:sym typeface="+mn-lt"/>
            </a:endParaRPr>
          </a:p>
        </p:txBody>
      </p:sp>
      <p:sp>
        <p:nvSpPr>
          <p:cNvPr id="16" name="Rectangle 15"/>
          <p:cNvSpPr/>
          <p:nvPr>
            <p:custDataLst>
              <p:tags r:id="rId27"/>
            </p:custDataLst>
          </p:nvPr>
        </p:nvSpPr>
        <p:spPr bwMode="gray">
          <a:xfrm>
            <a:off x="3514725" y="2889250"/>
            <a:ext cx="209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866B9008-B460-4F2B-96EE-B4909226EB69}" type="datetime'''''''5''''''''''''''''''''''.''''''''''''3'">
              <a:rPr lang="en-US" sz="1000">
                <a:solidFill>
                  <a:srgbClr val="000000"/>
                </a:solidFill>
              </a:rPr>
              <a:pPr/>
              <a:t>5.3</a:t>
            </a:fld>
            <a:endParaRPr lang="en-US" sz="1000" dirty="0">
              <a:solidFill>
                <a:srgbClr val="000000"/>
              </a:solidFill>
              <a:sym typeface="+mn-lt"/>
            </a:endParaRPr>
          </a:p>
        </p:txBody>
      </p:sp>
      <p:graphicFrame>
        <p:nvGraphicFramePr>
          <p:cNvPr id="111" name="Object 110"/>
          <p:cNvGraphicFramePr>
            <a:graphicFrameLocks/>
          </p:cNvGraphicFramePr>
          <p:nvPr>
            <p:custDataLst>
              <p:tags r:id="rId28"/>
            </p:custDataLst>
            <p:extLst>
              <p:ext uri="{D42A27DB-BD31-4B8C-83A1-F6EECF244321}">
                <p14:modId xmlns:p14="http://schemas.microsoft.com/office/powerpoint/2010/main" val="2697349922"/>
              </p:ext>
            </p:extLst>
          </p:nvPr>
        </p:nvGraphicFramePr>
        <p:xfrm>
          <a:off x="4800599" y="2971800"/>
          <a:ext cx="1381190" cy="2095500"/>
        </p:xfrm>
        <a:graphic>
          <a:graphicData uri="http://schemas.openxmlformats.org/presentationml/2006/ole">
            <mc:AlternateContent xmlns:mc="http://schemas.openxmlformats.org/markup-compatibility/2006">
              <mc:Choice xmlns:v="urn:schemas-microsoft-com:vml" Requires="v">
                <p:oleObj spid="_x0000_s198667" name="Chart" r:id="rId41" imgW="1381190" imgH="2095500" progId="MSGraph.Chart.8">
                  <p:embed followColorScheme="full"/>
                </p:oleObj>
              </mc:Choice>
              <mc:Fallback>
                <p:oleObj name="Chart" r:id="rId41" imgW="1381190" imgH="2095500" progId="MSGraph.Chart.8">
                  <p:embed followColorScheme="full"/>
                  <p:pic>
                    <p:nvPicPr>
                      <p:cNvPr id="0" name=""/>
                      <p:cNvPicPr/>
                      <p:nvPr/>
                    </p:nvPicPr>
                    <p:blipFill>
                      <a:blip r:embed="rId42"/>
                      <a:stretch>
                        <a:fillRect/>
                      </a:stretch>
                    </p:blipFill>
                    <p:spPr>
                      <a:xfrm>
                        <a:off x="4800599" y="2971800"/>
                        <a:ext cx="1381190" cy="2095500"/>
                      </a:xfrm>
                      <a:prstGeom prst="rect">
                        <a:avLst/>
                      </a:prstGeom>
                    </p:spPr>
                  </p:pic>
                </p:oleObj>
              </mc:Fallback>
            </mc:AlternateContent>
          </a:graphicData>
        </a:graphic>
      </p:graphicFrame>
      <p:sp>
        <p:nvSpPr>
          <p:cNvPr id="120" name="Rectangle 119"/>
          <p:cNvSpPr/>
          <p:nvPr>
            <p:custDataLst>
              <p:tags r:id="rId29"/>
            </p:custDataLst>
          </p:nvPr>
        </p:nvSpPr>
        <p:spPr bwMode="gray">
          <a:xfrm>
            <a:off x="5448300" y="4498975"/>
            <a:ext cx="209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3DD7AA8E-C5CA-4330-92E6-F8DDBF8D4AA8}" type="datetime'''''''''3''''''''''''''''''.''''''''''''''''''3'''">
              <a:rPr lang="en-US" sz="1000">
                <a:solidFill>
                  <a:srgbClr val="000000"/>
                </a:solidFill>
              </a:rPr>
              <a:pPr/>
              <a:t>3.3</a:t>
            </a:fld>
            <a:endParaRPr lang="en-US" sz="1000" dirty="0">
              <a:solidFill>
                <a:srgbClr val="000000"/>
              </a:solidFill>
              <a:sym typeface="+mn-lt"/>
            </a:endParaRPr>
          </a:p>
        </p:txBody>
      </p:sp>
      <p:sp>
        <p:nvSpPr>
          <p:cNvPr id="119" name="Rectangle 118"/>
          <p:cNvSpPr/>
          <p:nvPr>
            <p:custDataLst>
              <p:tags r:id="rId30"/>
            </p:custDataLst>
          </p:nvPr>
        </p:nvSpPr>
        <p:spPr bwMode="gray">
          <a:xfrm>
            <a:off x="4994275" y="2917825"/>
            <a:ext cx="27940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73835923-4692-478D-A8D3-C1F54C4D0614}" type="datetime'2''1''''''''''''.''''''''''''''''3'''''''''''''">
              <a:rPr lang="en-US" sz="1000">
                <a:solidFill>
                  <a:srgbClr val="000000"/>
                </a:solidFill>
              </a:rPr>
              <a:pPr/>
              <a:t>21.3</a:t>
            </a:fld>
            <a:endParaRPr lang="en-US" sz="1000" dirty="0">
              <a:solidFill>
                <a:srgbClr val="000000"/>
              </a:solidFill>
              <a:sym typeface="+mn-lt"/>
            </a:endParaRPr>
          </a:p>
        </p:txBody>
      </p:sp>
      <p:sp>
        <p:nvSpPr>
          <p:cNvPr id="86" name="TextBox 85"/>
          <p:cNvSpPr txBox="1"/>
          <p:nvPr/>
        </p:nvSpPr>
        <p:spPr>
          <a:xfrm>
            <a:off x="3567112" y="4975225"/>
            <a:ext cx="942975" cy="246221"/>
          </a:xfrm>
          <a:prstGeom prst="rect">
            <a:avLst/>
          </a:prstGeom>
          <a:noFill/>
        </p:spPr>
        <p:txBody>
          <a:bodyPr wrap="square" rtlCol="0">
            <a:spAutoFit/>
          </a:bodyPr>
          <a:lstStyle/>
          <a:p>
            <a:r>
              <a:rPr lang="en-US" sz="1000" dirty="0" smtClean="0"/>
              <a:t>Potash, MOP</a:t>
            </a:r>
            <a:endParaRPr lang="en-US" sz="1000" dirty="0"/>
          </a:p>
        </p:txBody>
      </p:sp>
      <p:sp>
        <p:nvSpPr>
          <p:cNvPr id="121" name="TextBox 120"/>
          <p:cNvSpPr txBox="1"/>
          <p:nvPr/>
        </p:nvSpPr>
        <p:spPr>
          <a:xfrm>
            <a:off x="4788024" y="4975225"/>
            <a:ext cx="1118964" cy="246221"/>
          </a:xfrm>
          <a:prstGeom prst="rect">
            <a:avLst/>
          </a:prstGeom>
          <a:noFill/>
        </p:spPr>
        <p:txBody>
          <a:bodyPr wrap="square" rtlCol="0">
            <a:spAutoFit/>
          </a:bodyPr>
          <a:lstStyle/>
          <a:p>
            <a:r>
              <a:rPr lang="en-US" sz="1000" dirty="0" smtClean="0"/>
              <a:t>Phosphate rock*</a:t>
            </a:r>
            <a:endParaRPr lang="en-US" sz="1000" dirty="0"/>
          </a:p>
        </p:txBody>
      </p:sp>
      <p:grpSp>
        <p:nvGrpSpPr>
          <p:cNvPr id="88" name="Group 87"/>
          <p:cNvGrpSpPr/>
          <p:nvPr/>
        </p:nvGrpSpPr>
        <p:grpSpPr>
          <a:xfrm>
            <a:off x="3658195" y="5262563"/>
            <a:ext cx="2281957" cy="210088"/>
            <a:chOff x="3567112" y="5556249"/>
            <a:chExt cx="2281957" cy="210088"/>
          </a:xfrm>
        </p:grpSpPr>
        <p:sp>
          <p:nvSpPr>
            <p:cNvPr id="124" name="Rectangle 123"/>
            <p:cNvSpPr/>
            <p:nvPr/>
          </p:nvSpPr>
          <p:spPr>
            <a:xfrm>
              <a:off x="3567112" y="5607724"/>
              <a:ext cx="191686" cy="15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125" name="Rectangle 124"/>
            <p:cNvSpPr/>
            <p:nvPr/>
          </p:nvSpPr>
          <p:spPr>
            <a:xfrm>
              <a:off x="4266014" y="5607723"/>
              <a:ext cx="191686" cy="1502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126" name="Rectangle 125"/>
            <p:cNvSpPr/>
            <p:nvPr/>
          </p:nvSpPr>
          <p:spPr>
            <a:xfrm>
              <a:off x="4933357" y="5616106"/>
              <a:ext cx="191686" cy="1502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127" name="TextBox 1"/>
            <p:cNvSpPr txBox="1"/>
            <p:nvPr/>
          </p:nvSpPr>
          <p:spPr>
            <a:xfrm>
              <a:off x="3707904" y="5556249"/>
              <a:ext cx="548873" cy="1770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0" i="0" dirty="0" smtClean="0"/>
                <a:t>China</a:t>
              </a:r>
              <a:endParaRPr lang="en-US" sz="1000" b="0" i="0" dirty="0"/>
            </a:p>
          </p:txBody>
        </p:sp>
        <p:sp>
          <p:nvSpPr>
            <p:cNvPr id="128" name="TextBox 1"/>
            <p:cNvSpPr txBox="1"/>
            <p:nvPr/>
          </p:nvSpPr>
          <p:spPr>
            <a:xfrm>
              <a:off x="4427984" y="5556249"/>
              <a:ext cx="548873" cy="1770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t>India</a:t>
              </a:r>
              <a:endParaRPr lang="en-US" sz="1000" b="0" i="0" dirty="0"/>
            </a:p>
          </p:txBody>
        </p:sp>
        <p:sp>
          <p:nvSpPr>
            <p:cNvPr id="129" name="TextBox 1"/>
            <p:cNvSpPr txBox="1"/>
            <p:nvPr/>
          </p:nvSpPr>
          <p:spPr>
            <a:xfrm>
              <a:off x="5076056" y="5563136"/>
              <a:ext cx="773013" cy="1701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t>Yara incl. Bunge</a:t>
              </a:r>
              <a:endParaRPr lang="en-US" sz="1000" b="0" i="0" dirty="0"/>
            </a:p>
          </p:txBody>
        </p:sp>
      </p:grpSp>
      <p:sp>
        <p:nvSpPr>
          <p:cNvPr id="70" name="TextBox 1"/>
          <p:cNvSpPr txBox="1"/>
          <p:nvPr/>
        </p:nvSpPr>
        <p:spPr>
          <a:xfrm>
            <a:off x="3393550" y="5805264"/>
            <a:ext cx="810874"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0" i="0" dirty="0" smtClean="0"/>
              <a:t>*72 BPL</a:t>
            </a:r>
            <a:endParaRPr lang="en-US" sz="1000" b="0" i="0" dirty="0"/>
          </a:p>
        </p:txBody>
      </p:sp>
    </p:spTree>
    <p:extLst>
      <p:ext uri="{BB962C8B-B14F-4D97-AF65-F5344CB8AC3E}">
        <p14:creationId xmlns:p14="http://schemas.microsoft.com/office/powerpoint/2010/main" val="1973167964"/>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 name="Object 711" hidden="1"/>
          <p:cNvGraphicFramePr>
            <a:graphicFrameLocks noChangeAspect="1"/>
          </p:cNvGraphicFramePr>
          <p:nvPr>
            <p:custDataLst>
              <p:tags r:id="rId2"/>
            </p:custDataLst>
            <p:extLst>
              <p:ext uri="{D42A27DB-BD31-4B8C-83A1-F6EECF244321}">
                <p14:modId xmlns:p14="http://schemas.microsoft.com/office/powerpoint/2010/main" val="23006284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502" name="think-cell Slide" r:id="rId45" imgW="270" imgH="270" progId="TCLayout.ActiveDocument.1">
                  <p:embed/>
                </p:oleObj>
              </mc:Choice>
              <mc:Fallback>
                <p:oleObj name="think-cell Slide" r:id="rId45" imgW="270" imgH="270" progId="TCLayout.ActiveDocument.1">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9" name="Rectangle 708" hidden="1"/>
          <p:cNvSpPr/>
          <p:nvPr>
            <p:custDataLst>
              <p:tags r:id="rId3"/>
            </p:custDataLst>
          </p:nvPr>
        </p:nvSpPr>
        <p:spPr bwMode="auto">
          <a:xfrm>
            <a:off x="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000">
              <a:latin typeface="Arial"/>
              <a:ea typeface="ＭＳ Ｐゴシック"/>
              <a:cs typeface="Arial"/>
              <a:sym typeface="Arial"/>
            </a:endParaRPr>
          </a:p>
        </p:txBody>
      </p:sp>
      <p:sp>
        <p:nvSpPr>
          <p:cNvPr id="3" name="Title 2"/>
          <p:cNvSpPr>
            <a:spLocks noGrp="1"/>
          </p:cNvSpPr>
          <p:nvPr>
            <p:ph type="title"/>
          </p:nvPr>
        </p:nvSpPr>
        <p:spPr/>
        <p:txBody>
          <a:bodyPr/>
          <a:lstStyle/>
          <a:p>
            <a:r>
              <a:rPr lang="en-US" dirty="0" smtClean="0"/>
              <a:t>Leading global position in ammonia trade</a:t>
            </a:r>
            <a:endParaRPr lang="en-US" dirty="0"/>
          </a:p>
        </p:txBody>
      </p:sp>
      <p:grpSp>
        <p:nvGrpSpPr>
          <p:cNvPr id="2" name="Group 1341"/>
          <p:cNvGrpSpPr>
            <a:grpSpLocks/>
          </p:cNvGrpSpPr>
          <p:nvPr/>
        </p:nvGrpSpPr>
        <p:grpSpPr bwMode="auto">
          <a:xfrm>
            <a:off x="469980" y="1944331"/>
            <a:ext cx="4865590" cy="3134416"/>
            <a:chOff x="468313" y="1484313"/>
            <a:chExt cx="7924800" cy="4030662"/>
          </a:xfrm>
          <a:solidFill>
            <a:schemeClr val="bg2">
              <a:lumMod val="90000"/>
            </a:schemeClr>
          </a:solidFill>
        </p:grpSpPr>
        <p:grpSp>
          <p:nvGrpSpPr>
            <p:cNvPr id="4" name="Group 1339"/>
            <p:cNvGrpSpPr>
              <a:grpSpLocks/>
            </p:cNvGrpSpPr>
            <p:nvPr/>
          </p:nvGrpSpPr>
          <p:grpSpPr bwMode="auto">
            <a:xfrm>
              <a:off x="468313" y="1484305"/>
              <a:ext cx="7924802" cy="4030636"/>
              <a:chOff x="468313" y="1484305"/>
              <a:chExt cx="7924802" cy="4030636"/>
            </a:xfrm>
            <a:grpFill/>
          </p:grpSpPr>
          <p:grpSp>
            <p:nvGrpSpPr>
              <p:cNvPr id="5" name="Group 1335"/>
              <p:cNvGrpSpPr>
                <a:grpSpLocks/>
              </p:cNvGrpSpPr>
              <p:nvPr/>
            </p:nvGrpSpPr>
            <p:grpSpPr bwMode="auto">
              <a:xfrm>
                <a:off x="468313" y="1484305"/>
                <a:ext cx="7924802" cy="4030636"/>
                <a:chOff x="468313" y="1484305"/>
                <a:chExt cx="7924802" cy="4030636"/>
              </a:xfrm>
              <a:grpFill/>
            </p:grpSpPr>
            <p:grpSp>
              <p:nvGrpSpPr>
                <p:cNvPr id="6" name="Group 923"/>
                <p:cNvGrpSpPr>
                  <a:grpSpLocks/>
                </p:cNvGrpSpPr>
                <p:nvPr/>
              </p:nvGrpSpPr>
              <p:grpSpPr bwMode="auto">
                <a:xfrm>
                  <a:off x="468313" y="1484305"/>
                  <a:ext cx="7924802" cy="4030636"/>
                  <a:chOff x="288" y="720"/>
                  <a:chExt cx="4992" cy="2539"/>
                </a:xfrm>
                <a:grpFill/>
              </p:grpSpPr>
              <p:sp>
                <p:nvSpPr>
                  <p:cNvPr id="298" name="Rectangle 3"/>
                  <p:cNvSpPr>
                    <a:spLocks noChangeArrowheads="1"/>
                  </p:cNvSpPr>
                  <p:nvPr/>
                </p:nvSpPr>
                <p:spPr bwMode="auto">
                  <a:xfrm>
                    <a:off x="3888" y="1566"/>
                    <a:ext cx="96" cy="211"/>
                  </a:xfrm>
                  <a:prstGeom prst="rect">
                    <a:avLst/>
                  </a:prstGeom>
                  <a:grpFill/>
                  <a:ln w="9525">
                    <a:solidFill>
                      <a:schemeClr val="bg2">
                        <a:lumMod val="90000"/>
                      </a:schemeClr>
                    </a:solidFill>
                    <a:miter lim="800000"/>
                    <a:headEnd/>
                    <a:tailEnd/>
                  </a:ln>
                </p:spPr>
                <p:txBody>
                  <a:bodyPr wrap="none" lIns="72000" tIns="46800" rIns="72000" bIns="46800" anchor="ctr">
                    <a:spAutoFit/>
                  </a:bodyPr>
                  <a:lstStyle/>
                  <a:p>
                    <a:pPr eaLnBrk="0" hangingPunct="0">
                      <a:lnSpc>
                        <a:spcPct val="85000"/>
                      </a:lnSpc>
                    </a:pPr>
                    <a:endParaRPr lang="en-US"/>
                  </a:p>
                </p:txBody>
              </p:sp>
              <p:sp>
                <p:nvSpPr>
                  <p:cNvPr id="299" name="Freeform 4"/>
                  <p:cNvSpPr>
                    <a:spLocks/>
                  </p:cNvSpPr>
                  <p:nvPr/>
                </p:nvSpPr>
                <p:spPr bwMode="gray">
                  <a:xfrm>
                    <a:off x="2990" y="1774"/>
                    <a:ext cx="38" cy="27"/>
                  </a:xfrm>
                  <a:custGeom>
                    <a:avLst/>
                    <a:gdLst>
                      <a:gd name="T0" fmla="*/ 3 w 35"/>
                      <a:gd name="T1" fmla="*/ 5 h 28"/>
                      <a:gd name="T2" fmla="*/ 4 w 35"/>
                      <a:gd name="T3" fmla="*/ 2 h 28"/>
                      <a:gd name="T4" fmla="*/ 18 w 35"/>
                      <a:gd name="T5" fmla="*/ 0 h 28"/>
                      <a:gd name="T6" fmla="*/ 24 w 35"/>
                      <a:gd name="T7" fmla="*/ 3 h 28"/>
                      <a:gd name="T8" fmla="*/ 28 w 35"/>
                      <a:gd name="T9" fmla="*/ 0 h 28"/>
                      <a:gd name="T10" fmla="*/ 60 w 35"/>
                      <a:gd name="T11" fmla="*/ 0 h 28"/>
                      <a:gd name="T12" fmla="*/ 74 w 35"/>
                      <a:gd name="T13" fmla="*/ 5 h 28"/>
                      <a:gd name="T14" fmla="*/ 77 w 35"/>
                      <a:gd name="T15" fmla="*/ 14 h 28"/>
                      <a:gd name="T16" fmla="*/ 65 w 35"/>
                      <a:gd name="T17" fmla="*/ 14 h 28"/>
                      <a:gd name="T18" fmla="*/ 51 w 35"/>
                      <a:gd name="T19" fmla="*/ 14 h 28"/>
                      <a:gd name="T20" fmla="*/ 33 w 35"/>
                      <a:gd name="T21" fmla="*/ 15 h 28"/>
                      <a:gd name="T22" fmla="*/ 17 w 35"/>
                      <a:gd name="T23" fmla="*/ 17 h 28"/>
                      <a:gd name="T24" fmla="*/ 3 w 35"/>
                      <a:gd name="T25" fmla="*/ 14 h 28"/>
                      <a:gd name="T26" fmla="*/ 0 w 35"/>
                      <a:gd name="T27" fmla="*/ 14 h 28"/>
                      <a:gd name="T28" fmla="*/ 2 w 35"/>
                      <a:gd name="T29" fmla="*/ 5 h 28"/>
                      <a:gd name="T30" fmla="*/ 3 w 35"/>
                      <a:gd name="T31" fmla="*/ 5 h 28"/>
                      <a:gd name="T32" fmla="*/ 3 w 35"/>
                      <a:gd name="T33" fmla="*/ 5 h 28"/>
                      <a:gd name="T34" fmla="*/ 3 w 35"/>
                      <a:gd name="T35" fmla="*/ 5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28"/>
                      <a:gd name="T56" fmla="*/ 35 w 3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28">
                        <a:moveTo>
                          <a:pt x="3" y="5"/>
                        </a:moveTo>
                        <a:lnTo>
                          <a:pt x="4" y="2"/>
                        </a:lnTo>
                        <a:lnTo>
                          <a:pt x="8" y="0"/>
                        </a:lnTo>
                        <a:lnTo>
                          <a:pt x="11" y="3"/>
                        </a:lnTo>
                        <a:lnTo>
                          <a:pt x="13" y="0"/>
                        </a:lnTo>
                        <a:lnTo>
                          <a:pt x="27" y="0"/>
                        </a:lnTo>
                        <a:lnTo>
                          <a:pt x="32" y="5"/>
                        </a:lnTo>
                        <a:lnTo>
                          <a:pt x="34" y="17"/>
                        </a:lnTo>
                        <a:lnTo>
                          <a:pt x="29" y="21"/>
                        </a:lnTo>
                        <a:lnTo>
                          <a:pt x="23" y="21"/>
                        </a:lnTo>
                        <a:lnTo>
                          <a:pt x="15" y="25"/>
                        </a:lnTo>
                        <a:lnTo>
                          <a:pt x="7" y="27"/>
                        </a:lnTo>
                        <a:lnTo>
                          <a:pt x="3" y="23"/>
                        </a:lnTo>
                        <a:lnTo>
                          <a:pt x="0" y="18"/>
                        </a:lnTo>
                        <a:lnTo>
                          <a:pt x="2" y="5"/>
                        </a:lnTo>
                        <a:lnTo>
                          <a:pt x="3" y="5"/>
                        </a:lnTo>
                      </a:path>
                    </a:pathLst>
                  </a:custGeom>
                  <a:grpFill/>
                  <a:ln w="9144">
                    <a:solidFill>
                      <a:schemeClr val="bg2">
                        <a:lumMod val="90000"/>
                      </a:schemeClr>
                    </a:solidFill>
                    <a:round/>
                    <a:headEnd/>
                    <a:tailEnd/>
                  </a:ln>
                </p:spPr>
                <p:txBody>
                  <a:bodyPr/>
                  <a:lstStyle/>
                  <a:p>
                    <a:endParaRPr lang="nb-NO"/>
                  </a:p>
                </p:txBody>
              </p:sp>
              <p:sp>
                <p:nvSpPr>
                  <p:cNvPr id="300" name="Freeform 5"/>
                  <p:cNvSpPr>
                    <a:spLocks/>
                  </p:cNvSpPr>
                  <p:nvPr/>
                </p:nvSpPr>
                <p:spPr bwMode="gray">
                  <a:xfrm>
                    <a:off x="2976" y="1768"/>
                    <a:ext cx="24" cy="52"/>
                  </a:xfrm>
                  <a:custGeom>
                    <a:avLst/>
                    <a:gdLst>
                      <a:gd name="T0" fmla="*/ 12 w 24"/>
                      <a:gd name="T1" fmla="*/ 36 h 54"/>
                      <a:gd name="T2" fmla="*/ 23 w 24"/>
                      <a:gd name="T3" fmla="*/ 28 h 54"/>
                      <a:gd name="T4" fmla="*/ 23 w 24"/>
                      <a:gd name="T5" fmla="*/ 23 h 54"/>
                      <a:gd name="T6" fmla="*/ 19 w 24"/>
                      <a:gd name="T7" fmla="*/ 19 h 54"/>
                      <a:gd name="T8" fmla="*/ 16 w 24"/>
                      <a:gd name="T9" fmla="*/ 14 h 54"/>
                      <a:gd name="T10" fmla="*/ 18 w 24"/>
                      <a:gd name="T11" fmla="*/ 11 h 54"/>
                      <a:gd name="T12" fmla="*/ 11 w 24"/>
                      <a:gd name="T13" fmla="*/ 3 h 54"/>
                      <a:gd name="T14" fmla="*/ 5 w 24"/>
                      <a:gd name="T15" fmla="*/ 0 h 54"/>
                      <a:gd name="T16" fmla="*/ 2 w 24"/>
                      <a:gd name="T17" fmla="*/ 3 h 54"/>
                      <a:gd name="T18" fmla="*/ 0 w 24"/>
                      <a:gd name="T19" fmla="*/ 13 h 54"/>
                      <a:gd name="T20" fmla="*/ 3 w 24"/>
                      <a:gd name="T21" fmla="*/ 13 h 54"/>
                      <a:gd name="T22" fmla="*/ 1 w 24"/>
                      <a:gd name="T23" fmla="*/ 14 h 54"/>
                      <a:gd name="T24" fmla="*/ 2 w 24"/>
                      <a:gd name="T25" fmla="*/ 17 h 54"/>
                      <a:gd name="T26" fmla="*/ 0 w 24"/>
                      <a:gd name="T27" fmla="*/ 24 h 54"/>
                      <a:gd name="T28" fmla="*/ 2 w 24"/>
                      <a:gd name="T29" fmla="*/ 30 h 54"/>
                      <a:gd name="T30" fmla="*/ 0 w 24"/>
                      <a:gd name="T31" fmla="*/ 30 h 54"/>
                      <a:gd name="T32" fmla="*/ 3 w 24"/>
                      <a:gd name="T33" fmla="*/ 33 h 54"/>
                      <a:gd name="T34" fmla="*/ 7 w 24"/>
                      <a:gd name="T35" fmla="*/ 33 h 54"/>
                      <a:gd name="T36" fmla="*/ 9 w 24"/>
                      <a:gd name="T37" fmla="*/ 36 h 54"/>
                      <a:gd name="T38" fmla="*/ 12 w 24"/>
                      <a:gd name="T39" fmla="*/ 36 h 54"/>
                      <a:gd name="T40" fmla="*/ 12 w 24"/>
                      <a:gd name="T41" fmla="*/ 36 h 54"/>
                      <a:gd name="T42" fmla="*/ 12 w 24"/>
                      <a:gd name="T43" fmla="*/ 36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54"/>
                      <a:gd name="T68" fmla="*/ 24 w 2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54">
                        <a:moveTo>
                          <a:pt x="12" y="53"/>
                        </a:moveTo>
                        <a:lnTo>
                          <a:pt x="23" y="38"/>
                        </a:lnTo>
                        <a:lnTo>
                          <a:pt x="23" y="33"/>
                        </a:lnTo>
                        <a:lnTo>
                          <a:pt x="19" y="29"/>
                        </a:lnTo>
                        <a:lnTo>
                          <a:pt x="16" y="24"/>
                        </a:lnTo>
                        <a:lnTo>
                          <a:pt x="18" y="11"/>
                        </a:lnTo>
                        <a:lnTo>
                          <a:pt x="11" y="3"/>
                        </a:lnTo>
                        <a:lnTo>
                          <a:pt x="5" y="0"/>
                        </a:lnTo>
                        <a:lnTo>
                          <a:pt x="2" y="3"/>
                        </a:lnTo>
                        <a:lnTo>
                          <a:pt x="0" y="14"/>
                        </a:lnTo>
                        <a:lnTo>
                          <a:pt x="3" y="16"/>
                        </a:lnTo>
                        <a:lnTo>
                          <a:pt x="1" y="24"/>
                        </a:lnTo>
                        <a:lnTo>
                          <a:pt x="2" y="27"/>
                        </a:lnTo>
                        <a:lnTo>
                          <a:pt x="0" y="34"/>
                        </a:lnTo>
                        <a:lnTo>
                          <a:pt x="2" y="40"/>
                        </a:lnTo>
                        <a:lnTo>
                          <a:pt x="0" y="40"/>
                        </a:lnTo>
                        <a:lnTo>
                          <a:pt x="3" y="46"/>
                        </a:lnTo>
                        <a:lnTo>
                          <a:pt x="7" y="47"/>
                        </a:lnTo>
                        <a:lnTo>
                          <a:pt x="9" y="52"/>
                        </a:lnTo>
                        <a:lnTo>
                          <a:pt x="12" y="53"/>
                        </a:lnTo>
                      </a:path>
                    </a:pathLst>
                  </a:custGeom>
                  <a:grpFill/>
                  <a:ln w="9144">
                    <a:solidFill>
                      <a:schemeClr val="bg2">
                        <a:lumMod val="90000"/>
                      </a:schemeClr>
                    </a:solidFill>
                    <a:round/>
                    <a:headEnd/>
                    <a:tailEnd/>
                  </a:ln>
                </p:spPr>
                <p:txBody>
                  <a:bodyPr/>
                  <a:lstStyle/>
                  <a:p>
                    <a:endParaRPr lang="nb-NO"/>
                  </a:p>
                </p:txBody>
              </p:sp>
              <p:sp>
                <p:nvSpPr>
                  <p:cNvPr id="301" name="Freeform 6"/>
                  <p:cNvSpPr>
                    <a:spLocks/>
                  </p:cNvSpPr>
                  <p:nvPr/>
                </p:nvSpPr>
                <p:spPr bwMode="gray">
                  <a:xfrm>
                    <a:off x="2962" y="1701"/>
                    <a:ext cx="65" cy="81"/>
                  </a:xfrm>
                  <a:custGeom>
                    <a:avLst/>
                    <a:gdLst>
                      <a:gd name="T0" fmla="*/ 104 w 61"/>
                      <a:gd name="T1" fmla="*/ 50 h 84"/>
                      <a:gd name="T2" fmla="*/ 104 w 61"/>
                      <a:gd name="T3" fmla="*/ 37 h 84"/>
                      <a:gd name="T4" fmla="*/ 104 w 61"/>
                      <a:gd name="T5" fmla="*/ 32 h 84"/>
                      <a:gd name="T6" fmla="*/ 109 w 61"/>
                      <a:gd name="T7" fmla="*/ 30 h 84"/>
                      <a:gd name="T8" fmla="*/ 109 w 61"/>
                      <a:gd name="T9" fmla="*/ 23 h 84"/>
                      <a:gd name="T10" fmla="*/ 98 w 61"/>
                      <a:gd name="T11" fmla="*/ 23 h 84"/>
                      <a:gd name="T12" fmla="*/ 76 w 61"/>
                      <a:gd name="T13" fmla="*/ 13 h 84"/>
                      <a:gd name="T14" fmla="*/ 58 w 61"/>
                      <a:gd name="T15" fmla="*/ 8 h 84"/>
                      <a:gd name="T16" fmla="*/ 45 w 61"/>
                      <a:gd name="T17" fmla="*/ 0 h 84"/>
                      <a:gd name="T18" fmla="*/ 5 w 61"/>
                      <a:gd name="T19" fmla="*/ 7 h 84"/>
                      <a:gd name="T20" fmla="*/ 6 w 61"/>
                      <a:gd name="T21" fmla="*/ 13 h 84"/>
                      <a:gd name="T22" fmla="*/ 18 w 61"/>
                      <a:gd name="T23" fmla="*/ 13 h 84"/>
                      <a:gd name="T24" fmla="*/ 21 w 61"/>
                      <a:gd name="T25" fmla="*/ 13 h 84"/>
                      <a:gd name="T26" fmla="*/ 22 w 61"/>
                      <a:gd name="T27" fmla="*/ 15 h 84"/>
                      <a:gd name="T28" fmla="*/ 20 w 61"/>
                      <a:gd name="T29" fmla="*/ 24 h 84"/>
                      <a:gd name="T30" fmla="*/ 27 w 61"/>
                      <a:gd name="T31" fmla="*/ 31 h 84"/>
                      <a:gd name="T32" fmla="*/ 22 w 61"/>
                      <a:gd name="T33" fmla="*/ 32 h 84"/>
                      <a:gd name="T34" fmla="*/ 27 w 61"/>
                      <a:gd name="T35" fmla="*/ 35 h 84"/>
                      <a:gd name="T36" fmla="*/ 19 w 61"/>
                      <a:gd name="T37" fmla="*/ 37 h 84"/>
                      <a:gd name="T38" fmla="*/ 19 w 61"/>
                      <a:gd name="T39" fmla="*/ 38 h 84"/>
                      <a:gd name="T40" fmla="*/ 18 w 61"/>
                      <a:gd name="T41" fmla="*/ 39 h 84"/>
                      <a:gd name="T42" fmla="*/ 6 w 61"/>
                      <a:gd name="T43" fmla="*/ 38 h 84"/>
                      <a:gd name="T44" fmla="*/ 4 w 61"/>
                      <a:gd name="T45" fmla="*/ 41 h 84"/>
                      <a:gd name="T46" fmla="*/ 0 w 61"/>
                      <a:gd name="T47" fmla="*/ 44 h 84"/>
                      <a:gd name="T48" fmla="*/ 2 w 61"/>
                      <a:gd name="T49" fmla="*/ 47 h 84"/>
                      <a:gd name="T50" fmla="*/ 1 w 61"/>
                      <a:gd name="T51" fmla="*/ 51 h 84"/>
                      <a:gd name="T52" fmla="*/ 18 w 61"/>
                      <a:gd name="T53" fmla="*/ 55 h 84"/>
                      <a:gd name="T54" fmla="*/ 21 w 61"/>
                      <a:gd name="T55" fmla="*/ 58 h 84"/>
                      <a:gd name="T56" fmla="*/ 25 w 61"/>
                      <a:gd name="T57" fmla="*/ 51 h 84"/>
                      <a:gd name="T58" fmla="*/ 45 w 61"/>
                      <a:gd name="T59" fmla="*/ 51 h 84"/>
                      <a:gd name="T60" fmla="*/ 58 w 61"/>
                      <a:gd name="T61" fmla="*/ 56 h 84"/>
                      <a:gd name="T62" fmla="*/ 67 w 61"/>
                      <a:gd name="T63" fmla="*/ 53 h 84"/>
                      <a:gd name="T64" fmla="*/ 77 w 61"/>
                      <a:gd name="T65" fmla="*/ 53 h 84"/>
                      <a:gd name="T66" fmla="*/ 104 w 61"/>
                      <a:gd name="T67" fmla="*/ 53 h 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84"/>
                      <a:gd name="T104" fmla="*/ 61 w 61"/>
                      <a:gd name="T105" fmla="*/ 84 h 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84">
                        <a:moveTo>
                          <a:pt x="55" y="75"/>
                        </a:moveTo>
                        <a:lnTo>
                          <a:pt x="55" y="71"/>
                        </a:lnTo>
                        <a:lnTo>
                          <a:pt x="60" y="61"/>
                        </a:lnTo>
                        <a:lnTo>
                          <a:pt x="55" y="53"/>
                        </a:lnTo>
                        <a:lnTo>
                          <a:pt x="54" y="48"/>
                        </a:lnTo>
                        <a:lnTo>
                          <a:pt x="55" y="43"/>
                        </a:lnTo>
                        <a:lnTo>
                          <a:pt x="59" y="40"/>
                        </a:lnTo>
                        <a:lnTo>
                          <a:pt x="57" y="40"/>
                        </a:lnTo>
                        <a:lnTo>
                          <a:pt x="55" y="36"/>
                        </a:lnTo>
                        <a:lnTo>
                          <a:pt x="57" y="33"/>
                        </a:lnTo>
                        <a:lnTo>
                          <a:pt x="56" y="31"/>
                        </a:lnTo>
                        <a:lnTo>
                          <a:pt x="52" y="33"/>
                        </a:lnTo>
                        <a:lnTo>
                          <a:pt x="41" y="27"/>
                        </a:lnTo>
                        <a:lnTo>
                          <a:pt x="40" y="21"/>
                        </a:lnTo>
                        <a:lnTo>
                          <a:pt x="36" y="19"/>
                        </a:lnTo>
                        <a:lnTo>
                          <a:pt x="31" y="8"/>
                        </a:lnTo>
                        <a:lnTo>
                          <a:pt x="24" y="3"/>
                        </a:lnTo>
                        <a:lnTo>
                          <a:pt x="23" y="0"/>
                        </a:lnTo>
                        <a:lnTo>
                          <a:pt x="15" y="2"/>
                        </a:lnTo>
                        <a:lnTo>
                          <a:pt x="5" y="7"/>
                        </a:lnTo>
                        <a:lnTo>
                          <a:pt x="6" y="8"/>
                        </a:lnTo>
                        <a:lnTo>
                          <a:pt x="6" y="13"/>
                        </a:lnTo>
                        <a:lnTo>
                          <a:pt x="8" y="13"/>
                        </a:lnTo>
                        <a:lnTo>
                          <a:pt x="8" y="16"/>
                        </a:lnTo>
                        <a:lnTo>
                          <a:pt x="13" y="18"/>
                        </a:lnTo>
                        <a:lnTo>
                          <a:pt x="11" y="19"/>
                        </a:lnTo>
                        <a:lnTo>
                          <a:pt x="10" y="25"/>
                        </a:lnTo>
                        <a:lnTo>
                          <a:pt x="12" y="25"/>
                        </a:lnTo>
                        <a:lnTo>
                          <a:pt x="13" y="26"/>
                        </a:lnTo>
                        <a:lnTo>
                          <a:pt x="10" y="34"/>
                        </a:lnTo>
                        <a:lnTo>
                          <a:pt x="10" y="37"/>
                        </a:lnTo>
                        <a:lnTo>
                          <a:pt x="15" y="41"/>
                        </a:lnTo>
                        <a:lnTo>
                          <a:pt x="15" y="43"/>
                        </a:lnTo>
                        <a:lnTo>
                          <a:pt x="12" y="42"/>
                        </a:lnTo>
                        <a:lnTo>
                          <a:pt x="11" y="43"/>
                        </a:lnTo>
                        <a:lnTo>
                          <a:pt x="15" y="48"/>
                        </a:lnTo>
                        <a:lnTo>
                          <a:pt x="14" y="50"/>
                        </a:lnTo>
                        <a:lnTo>
                          <a:pt x="9" y="52"/>
                        </a:lnTo>
                        <a:lnTo>
                          <a:pt x="8" y="52"/>
                        </a:lnTo>
                        <a:lnTo>
                          <a:pt x="9" y="55"/>
                        </a:lnTo>
                        <a:lnTo>
                          <a:pt x="9" y="56"/>
                        </a:lnTo>
                        <a:lnTo>
                          <a:pt x="8" y="56"/>
                        </a:lnTo>
                        <a:lnTo>
                          <a:pt x="8" y="55"/>
                        </a:lnTo>
                        <a:lnTo>
                          <a:pt x="6" y="55"/>
                        </a:lnTo>
                        <a:lnTo>
                          <a:pt x="4" y="58"/>
                        </a:lnTo>
                        <a:lnTo>
                          <a:pt x="4" y="61"/>
                        </a:lnTo>
                        <a:lnTo>
                          <a:pt x="1" y="61"/>
                        </a:lnTo>
                        <a:lnTo>
                          <a:pt x="0" y="64"/>
                        </a:lnTo>
                        <a:lnTo>
                          <a:pt x="1" y="67"/>
                        </a:lnTo>
                        <a:lnTo>
                          <a:pt x="2" y="67"/>
                        </a:lnTo>
                        <a:lnTo>
                          <a:pt x="1" y="71"/>
                        </a:lnTo>
                        <a:lnTo>
                          <a:pt x="1" y="72"/>
                        </a:lnTo>
                        <a:lnTo>
                          <a:pt x="5" y="74"/>
                        </a:lnTo>
                        <a:lnTo>
                          <a:pt x="8" y="78"/>
                        </a:lnTo>
                        <a:lnTo>
                          <a:pt x="10" y="79"/>
                        </a:lnTo>
                        <a:lnTo>
                          <a:pt x="11" y="82"/>
                        </a:lnTo>
                        <a:lnTo>
                          <a:pt x="12" y="83"/>
                        </a:lnTo>
                        <a:lnTo>
                          <a:pt x="14" y="72"/>
                        </a:lnTo>
                        <a:lnTo>
                          <a:pt x="17" y="69"/>
                        </a:lnTo>
                        <a:lnTo>
                          <a:pt x="23" y="72"/>
                        </a:lnTo>
                        <a:lnTo>
                          <a:pt x="30" y="80"/>
                        </a:lnTo>
                        <a:lnTo>
                          <a:pt x="31" y="80"/>
                        </a:lnTo>
                        <a:lnTo>
                          <a:pt x="32" y="77"/>
                        </a:lnTo>
                        <a:lnTo>
                          <a:pt x="36" y="75"/>
                        </a:lnTo>
                        <a:lnTo>
                          <a:pt x="39" y="78"/>
                        </a:lnTo>
                        <a:lnTo>
                          <a:pt x="41" y="75"/>
                        </a:lnTo>
                        <a:lnTo>
                          <a:pt x="55" y="75"/>
                        </a:lnTo>
                      </a:path>
                    </a:pathLst>
                  </a:custGeom>
                  <a:grpFill/>
                  <a:ln w="9144">
                    <a:solidFill>
                      <a:schemeClr val="bg2">
                        <a:lumMod val="90000"/>
                      </a:schemeClr>
                    </a:solidFill>
                    <a:round/>
                    <a:headEnd/>
                    <a:tailEnd/>
                  </a:ln>
                </p:spPr>
                <p:txBody>
                  <a:bodyPr/>
                  <a:lstStyle/>
                  <a:p>
                    <a:endParaRPr lang="nb-NO"/>
                  </a:p>
                </p:txBody>
              </p:sp>
              <p:sp>
                <p:nvSpPr>
                  <p:cNvPr id="302" name="Freeform 7"/>
                  <p:cNvSpPr>
                    <a:spLocks/>
                  </p:cNvSpPr>
                  <p:nvPr/>
                </p:nvSpPr>
                <p:spPr bwMode="gray">
                  <a:xfrm>
                    <a:off x="1434" y="1783"/>
                    <a:ext cx="50" cy="68"/>
                  </a:xfrm>
                  <a:custGeom>
                    <a:avLst/>
                    <a:gdLst>
                      <a:gd name="T0" fmla="*/ 18 w 47"/>
                      <a:gd name="T1" fmla="*/ 24 h 72"/>
                      <a:gd name="T2" fmla="*/ 18 w 47"/>
                      <a:gd name="T3" fmla="*/ 14 h 72"/>
                      <a:gd name="T4" fmla="*/ 18 w 47"/>
                      <a:gd name="T5" fmla="*/ 1 h 72"/>
                      <a:gd name="T6" fmla="*/ 24 w 47"/>
                      <a:gd name="T7" fmla="*/ 3 h 72"/>
                      <a:gd name="T8" fmla="*/ 30 w 47"/>
                      <a:gd name="T9" fmla="*/ 0 h 72"/>
                      <a:gd name="T10" fmla="*/ 86 w 47"/>
                      <a:gd name="T11" fmla="*/ 0 h 72"/>
                      <a:gd name="T12" fmla="*/ 86 w 47"/>
                      <a:gd name="T13" fmla="*/ 14 h 72"/>
                      <a:gd name="T14" fmla="*/ 86 w 47"/>
                      <a:gd name="T15" fmla="*/ 26 h 72"/>
                      <a:gd name="T16" fmla="*/ 83 w 47"/>
                      <a:gd name="T17" fmla="*/ 27 h 72"/>
                      <a:gd name="T18" fmla="*/ 86 w 47"/>
                      <a:gd name="T19" fmla="*/ 30 h 72"/>
                      <a:gd name="T20" fmla="*/ 77 w 47"/>
                      <a:gd name="T21" fmla="*/ 31 h 72"/>
                      <a:gd name="T22" fmla="*/ 71 w 47"/>
                      <a:gd name="T23" fmla="*/ 31 h 72"/>
                      <a:gd name="T24" fmla="*/ 71 w 47"/>
                      <a:gd name="T25" fmla="*/ 33 h 72"/>
                      <a:gd name="T26" fmla="*/ 64 w 47"/>
                      <a:gd name="T27" fmla="*/ 34 h 72"/>
                      <a:gd name="T28" fmla="*/ 63 w 47"/>
                      <a:gd name="T29" fmla="*/ 36 h 72"/>
                      <a:gd name="T30" fmla="*/ 59 w 47"/>
                      <a:gd name="T31" fmla="*/ 36 h 72"/>
                      <a:gd name="T32" fmla="*/ 56 w 47"/>
                      <a:gd name="T33" fmla="*/ 38 h 72"/>
                      <a:gd name="T34" fmla="*/ 53 w 47"/>
                      <a:gd name="T35" fmla="*/ 38 h 72"/>
                      <a:gd name="T36" fmla="*/ 46 w 47"/>
                      <a:gd name="T37" fmla="*/ 37 h 72"/>
                      <a:gd name="T38" fmla="*/ 47 w 47"/>
                      <a:gd name="T39" fmla="*/ 37 h 72"/>
                      <a:gd name="T40" fmla="*/ 43 w 47"/>
                      <a:gd name="T41" fmla="*/ 37 h 72"/>
                      <a:gd name="T42" fmla="*/ 38 w 47"/>
                      <a:gd name="T43" fmla="*/ 39 h 72"/>
                      <a:gd name="T44" fmla="*/ 32 w 47"/>
                      <a:gd name="T45" fmla="*/ 38 h 72"/>
                      <a:gd name="T46" fmla="*/ 24 w 47"/>
                      <a:gd name="T47" fmla="*/ 40 h 72"/>
                      <a:gd name="T48" fmla="*/ 18 w 47"/>
                      <a:gd name="T49" fmla="*/ 38 h 72"/>
                      <a:gd name="T50" fmla="*/ 7 w 47"/>
                      <a:gd name="T51" fmla="*/ 39 h 72"/>
                      <a:gd name="T52" fmla="*/ 7 w 47"/>
                      <a:gd name="T53" fmla="*/ 38 h 72"/>
                      <a:gd name="T54" fmla="*/ 5 w 47"/>
                      <a:gd name="T55" fmla="*/ 38 h 72"/>
                      <a:gd name="T56" fmla="*/ 3 w 47"/>
                      <a:gd name="T57" fmla="*/ 40 h 72"/>
                      <a:gd name="T58" fmla="*/ 2 w 47"/>
                      <a:gd name="T59" fmla="*/ 39 h 72"/>
                      <a:gd name="T60" fmla="*/ 0 w 47"/>
                      <a:gd name="T61" fmla="*/ 38 h 72"/>
                      <a:gd name="T62" fmla="*/ 2 w 47"/>
                      <a:gd name="T63" fmla="*/ 38 h 72"/>
                      <a:gd name="T64" fmla="*/ 2 w 47"/>
                      <a:gd name="T65" fmla="*/ 37 h 72"/>
                      <a:gd name="T66" fmla="*/ 3 w 47"/>
                      <a:gd name="T67" fmla="*/ 37 h 72"/>
                      <a:gd name="T68" fmla="*/ 2 w 47"/>
                      <a:gd name="T69" fmla="*/ 36 h 72"/>
                      <a:gd name="T70" fmla="*/ 7 w 47"/>
                      <a:gd name="T71" fmla="*/ 33 h 72"/>
                      <a:gd name="T72" fmla="*/ 19 w 47"/>
                      <a:gd name="T73" fmla="*/ 31 h 72"/>
                      <a:gd name="T74" fmla="*/ 18 w 47"/>
                      <a:gd name="T75" fmla="*/ 28 h 72"/>
                      <a:gd name="T76" fmla="*/ 7 w 47"/>
                      <a:gd name="T77" fmla="*/ 26 h 72"/>
                      <a:gd name="T78" fmla="*/ 18 w 47"/>
                      <a:gd name="T79" fmla="*/ 24 h 72"/>
                      <a:gd name="T80" fmla="*/ 18 w 47"/>
                      <a:gd name="T81" fmla="*/ 24 h 72"/>
                      <a:gd name="T82" fmla="*/ 18 w 47"/>
                      <a:gd name="T83" fmla="*/ 24 h 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7"/>
                      <a:gd name="T127" fmla="*/ 0 h 72"/>
                      <a:gd name="T128" fmla="*/ 47 w 47"/>
                      <a:gd name="T129" fmla="*/ 72 h 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7" h="72">
                        <a:moveTo>
                          <a:pt x="8" y="43"/>
                        </a:moveTo>
                        <a:lnTo>
                          <a:pt x="8" y="24"/>
                        </a:lnTo>
                        <a:lnTo>
                          <a:pt x="8" y="1"/>
                        </a:lnTo>
                        <a:lnTo>
                          <a:pt x="14" y="3"/>
                        </a:lnTo>
                        <a:lnTo>
                          <a:pt x="17" y="0"/>
                        </a:lnTo>
                        <a:lnTo>
                          <a:pt x="46" y="0"/>
                        </a:lnTo>
                        <a:lnTo>
                          <a:pt x="46" y="24"/>
                        </a:lnTo>
                        <a:lnTo>
                          <a:pt x="46" y="48"/>
                        </a:lnTo>
                        <a:lnTo>
                          <a:pt x="45" y="49"/>
                        </a:lnTo>
                        <a:lnTo>
                          <a:pt x="46" y="53"/>
                        </a:lnTo>
                        <a:lnTo>
                          <a:pt x="41" y="55"/>
                        </a:lnTo>
                        <a:lnTo>
                          <a:pt x="38" y="54"/>
                        </a:lnTo>
                        <a:lnTo>
                          <a:pt x="38" y="58"/>
                        </a:lnTo>
                        <a:lnTo>
                          <a:pt x="35" y="59"/>
                        </a:lnTo>
                        <a:lnTo>
                          <a:pt x="34" y="62"/>
                        </a:lnTo>
                        <a:lnTo>
                          <a:pt x="32" y="62"/>
                        </a:lnTo>
                        <a:lnTo>
                          <a:pt x="31" y="66"/>
                        </a:lnTo>
                        <a:lnTo>
                          <a:pt x="29" y="68"/>
                        </a:lnTo>
                        <a:lnTo>
                          <a:pt x="24" y="64"/>
                        </a:lnTo>
                        <a:lnTo>
                          <a:pt x="25" y="65"/>
                        </a:lnTo>
                        <a:lnTo>
                          <a:pt x="23" y="65"/>
                        </a:lnTo>
                        <a:lnTo>
                          <a:pt x="21" y="69"/>
                        </a:lnTo>
                        <a:lnTo>
                          <a:pt x="18" y="67"/>
                        </a:lnTo>
                        <a:lnTo>
                          <a:pt x="14" y="70"/>
                        </a:lnTo>
                        <a:lnTo>
                          <a:pt x="8" y="68"/>
                        </a:lnTo>
                        <a:lnTo>
                          <a:pt x="7" y="69"/>
                        </a:lnTo>
                        <a:lnTo>
                          <a:pt x="7" y="68"/>
                        </a:lnTo>
                        <a:lnTo>
                          <a:pt x="5" y="68"/>
                        </a:lnTo>
                        <a:lnTo>
                          <a:pt x="3" y="71"/>
                        </a:lnTo>
                        <a:lnTo>
                          <a:pt x="2" y="69"/>
                        </a:lnTo>
                        <a:lnTo>
                          <a:pt x="0" y="68"/>
                        </a:lnTo>
                        <a:lnTo>
                          <a:pt x="2" y="68"/>
                        </a:lnTo>
                        <a:lnTo>
                          <a:pt x="2" y="65"/>
                        </a:lnTo>
                        <a:lnTo>
                          <a:pt x="3" y="64"/>
                        </a:lnTo>
                        <a:lnTo>
                          <a:pt x="2" y="63"/>
                        </a:lnTo>
                        <a:lnTo>
                          <a:pt x="7" y="58"/>
                        </a:lnTo>
                        <a:lnTo>
                          <a:pt x="9" y="54"/>
                        </a:lnTo>
                        <a:lnTo>
                          <a:pt x="8" y="50"/>
                        </a:lnTo>
                        <a:lnTo>
                          <a:pt x="7" y="48"/>
                        </a:lnTo>
                        <a:lnTo>
                          <a:pt x="8" y="43"/>
                        </a:lnTo>
                      </a:path>
                    </a:pathLst>
                  </a:custGeom>
                  <a:grpFill/>
                  <a:ln w="9144">
                    <a:solidFill>
                      <a:schemeClr val="bg2">
                        <a:lumMod val="90000"/>
                      </a:schemeClr>
                    </a:solidFill>
                    <a:round/>
                    <a:headEnd/>
                    <a:tailEnd/>
                  </a:ln>
                </p:spPr>
                <p:txBody>
                  <a:bodyPr/>
                  <a:lstStyle/>
                  <a:p>
                    <a:endParaRPr lang="nb-NO"/>
                  </a:p>
                </p:txBody>
              </p:sp>
              <p:sp>
                <p:nvSpPr>
                  <p:cNvPr id="303" name="Freeform 8"/>
                  <p:cNvSpPr>
                    <a:spLocks/>
                  </p:cNvSpPr>
                  <p:nvPr/>
                </p:nvSpPr>
                <p:spPr bwMode="gray">
                  <a:xfrm>
                    <a:off x="1470" y="1895"/>
                    <a:ext cx="68" cy="73"/>
                  </a:xfrm>
                  <a:custGeom>
                    <a:avLst/>
                    <a:gdLst>
                      <a:gd name="T0" fmla="*/ 89 w 65"/>
                      <a:gd name="T1" fmla="*/ 52 h 75"/>
                      <a:gd name="T2" fmla="*/ 89 w 65"/>
                      <a:gd name="T3" fmla="*/ 50 h 75"/>
                      <a:gd name="T4" fmla="*/ 93 w 65"/>
                      <a:gd name="T5" fmla="*/ 48 h 75"/>
                      <a:gd name="T6" fmla="*/ 93 w 65"/>
                      <a:gd name="T7" fmla="*/ 46 h 75"/>
                      <a:gd name="T8" fmla="*/ 97 w 65"/>
                      <a:gd name="T9" fmla="*/ 41 h 75"/>
                      <a:gd name="T10" fmla="*/ 100 w 65"/>
                      <a:gd name="T11" fmla="*/ 38 h 75"/>
                      <a:gd name="T12" fmla="*/ 96 w 65"/>
                      <a:gd name="T13" fmla="*/ 37 h 75"/>
                      <a:gd name="T14" fmla="*/ 96 w 65"/>
                      <a:gd name="T15" fmla="*/ 33 h 75"/>
                      <a:gd name="T16" fmla="*/ 94 w 65"/>
                      <a:gd name="T17" fmla="*/ 30 h 75"/>
                      <a:gd name="T18" fmla="*/ 92 w 65"/>
                      <a:gd name="T19" fmla="*/ 29 h 75"/>
                      <a:gd name="T20" fmla="*/ 89 w 65"/>
                      <a:gd name="T21" fmla="*/ 23 h 75"/>
                      <a:gd name="T22" fmla="*/ 84 w 65"/>
                      <a:gd name="T23" fmla="*/ 21 h 75"/>
                      <a:gd name="T24" fmla="*/ 77 w 65"/>
                      <a:gd name="T25" fmla="*/ 18 h 75"/>
                      <a:gd name="T26" fmla="*/ 77 w 65"/>
                      <a:gd name="T27" fmla="*/ 18 h 75"/>
                      <a:gd name="T28" fmla="*/ 65 w 65"/>
                      <a:gd name="T29" fmla="*/ 17 h 75"/>
                      <a:gd name="T30" fmla="*/ 59 w 65"/>
                      <a:gd name="T31" fmla="*/ 8 h 75"/>
                      <a:gd name="T32" fmla="*/ 56 w 65"/>
                      <a:gd name="T33" fmla="*/ 8 h 75"/>
                      <a:gd name="T34" fmla="*/ 51 w 65"/>
                      <a:gd name="T35" fmla="*/ 5 h 75"/>
                      <a:gd name="T36" fmla="*/ 55 w 65"/>
                      <a:gd name="T37" fmla="*/ 0 h 75"/>
                      <a:gd name="T38" fmla="*/ 0 w 65"/>
                      <a:gd name="T39" fmla="*/ 0 h 75"/>
                      <a:gd name="T40" fmla="*/ 5 w 65"/>
                      <a:gd name="T41" fmla="*/ 18 h 75"/>
                      <a:gd name="T42" fmla="*/ 6 w 65"/>
                      <a:gd name="T43" fmla="*/ 23 h 75"/>
                      <a:gd name="T44" fmla="*/ 8 w 65"/>
                      <a:gd name="T45" fmla="*/ 29 h 75"/>
                      <a:gd name="T46" fmla="*/ 9 w 65"/>
                      <a:gd name="T47" fmla="*/ 32 h 75"/>
                      <a:gd name="T48" fmla="*/ 9 w 65"/>
                      <a:gd name="T49" fmla="*/ 33 h 75"/>
                      <a:gd name="T50" fmla="*/ 21 w 65"/>
                      <a:gd name="T51" fmla="*/ 35 h 75"/>
                      <a:gd name="T52" fmla="*/ 8 w 65"/>
                      <a:gd name="T53" fmla="*/ 37 h 75"/>
                      <a:gd name="T54" fmla="*/ 8 w 65"/>
                      <a:gd name="T55" fmla="*/ 40 h 75"/>
                      <a:gd name="T56" fmla="*/ 9 w 65"/>
                      <a:gd name="T57" fmla="*/ 43 h 75"/>
                      <a:gd name="T58" fmla="*/ 8 w 65"/>
                      <a:gd name="T59" fmla="*/ 49 h 75"/>
                      <a:gd name="T60" fmla="*/ 9 w 65"/>
                      <a:gd name="T61" fmla="*/ 50 h 75"/>
                      <a:gd name="T62" fmla="*/ 21 w 65"/>
                      <a:gd name="T63" fmla="*/ 52 h 75"/>
                      <a:gd name="T64" fmla="*/ 45 w 65"/>
                      <a:gd name="T65" fmla="*/ 53 h 75"/>
                      <a:gd name="T66" fmla="*/ 71 w 65"/>
                      <a:gd name="T67" fmla="*/ 53 h 75"/>
                      <a:gd name="T68" fmla="*/ 73 w 65"/>
                      <a:gd name="T69" fmla="*/ 55 h 75"/>
                      <a:gd name="T70" fmla="*/ 76 w 65"/>
                      <a:gd name="T71" fmla="*/ 55 h 75"/>
                      <a:gd name="T72" fmla="*/ 76 w 65"/>
                      <a:gd name="T73" fmla="*/ 52 h 75"/>
                      <a:gd name="T74" fmla="*/ 77 w 65"/>
                      <a:gd name="T75" fmla="*/ 51 h 75"/>
                      <a:gd name="T76" fmla="*/ 89 w 65"/>
                      <a:gd name="T77" fmla="*/ 52 h 75"/>
                      <a:gd name="T78" fmla="*/ 89 w 65"/>
                      <a:gd name="T79" fmla="*/ 52 h 75"/>
                      <a:gd name="T80" fmla="*/ 89 w 65"/>
                      <a:gd name="T81" fmla="*/ 5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75"/>
                      <a:gd name="T125" fmla="*/ 65 w 65"/>
                      <a:gd name="T126" fmla="*/ 75 h 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75">
                        <a:moveTo>
                          <a:pt x="56" y="69"/>
                        </a:moveTo>
                        <a:lnTo>
                          <a:pt x="56" y="64"/>
                        </a:lnTo>
                        <a:lnTo>
                          <a:pt x="59" y="60"/>
                        </a:lnTo>
                        <a:lnTo>
                          <a:pt x="59" y="57"/>
                        </a:lnTo>
                        <a:lnTo>
                          <a:pt x="62" y="51"/>
                        </a:lnTo>
                        <a:lnTo>
                          <a:pt x="64" y="48"/>
                        </a:lnTo>
                        <a:lnTo>
                          <a:pt x="61" y="47"/>
                        </a:lnTo>
                        <a:lnTo>
                          <a:pt x="61" y="43"/>
                        </a:lnTo>
                        <a:lnTo>
                          <a:pt x="60" y="40"/>
                        </a:lnTo>
                        <a:lnTo>
                          <a:pt x="58" y="39"/>
                        </a:lnTo>
                        <a:lnTo>
                          <a:pt x="56" y="33"/>
                        </a:lnTo>
                        <a:lnTo>
                          <a:pt x="53" y="31"/>
                        </a:lnTo>
                        <a:lnTo>
                          <a:pt x="50" y="27"/>
                        </a:lnTo>
                        <a:lnTo>
                          <a:pt x="50" y="26"/>
                        </a:lnTo>
                        <a:lnTo>
                          <a:pt x="42" y="17"/>
                        </a:lnTo>
                        <a:lnTo>
                          <a:pt x="38" y="8"/>
                        </a:lnTo>
                        <a:lnTo>
                          <a:pt x="36" y="8"/>
                        </a:lnTo>
                        <a:lnTo>
                          <a:pt x="32" y="5"/>
                        </a:lnTo>
                        <a:lnTo>
                          <a:pt x="35" y="0"/>
                        </a:lnTo>
                        <a:lnTo>
                          <a:pt x="0" y="0"/>
                        </a:lnTo>
                        <a:lnTo>
                          <a:pt x="5" y="20"/>
                        </a:lnTo>
                        <a:lnTo>
                          <a:pt x="6" y="33"/>
                        </a:lnTo>
                        <a:lnTo>
                          <a:pt x="8" y="39"/>
                        </a:lnTo>
                        <a:lnTo>
                          <a:pt x="9" y="42"/>
                        </a:lnTo>
                        <a:lnTo>
                          <a:pt x="9" y="43"/>
                        </a:lnTo>
                        <a:lnTo>
                          <a:pt x="11" y="45"/>
                        </a:lnTo>
                        <a:lnTo>
                          <a:pt x="8" y="47"/>
                        </a:lnTo>
                        <a:lnTo>
                          <a:pt x="8" y="50"/>
                        </a:lnTo>
                        <a:lnTo>
                          <a:pt x="9" y="53"/>
                        </a:lnTo>
                        <a:lnTo>
                          <a:pt x="8" y="62"/>
                        </a:lnTo>
                        <a:lnTo>
                          <a:pt x="9" y="64"/>
                        </a:lnTo>
                        <a:lnTo>
                          <a:pt x="11" y="69"/>
                        </a:lnTo>
                        <a:lnTo>
                          <a:pt x="29" y="70"/>
                        </a:lnTo>
                        <a:lnTo>
                          <a:pt x="46" y="71"/>
                        </a:lnTo>
                        <a:lnTo>
                          <a:pt x="47" y="74"/>
                        </a:lnTo>
                        <a:lnTo>
                          <a:pt x="49" y="74"/>
                        </a:lnTo>
                        <a:lnTo>
                          <a:pt x="49" y="69"/>
                        </a:lnTo>
                        <a:lnTo>
                          <a:pt x="50" y="67"/>
                        </a:lnTo>
                        <a:lnTo>
                          <a:pt x="56" y="69"/>
                        </a:lnTo>
                      </a:path>
                    </a:pathLst>
                  </a:custGeom>
                  <a:grpFill/>
                  <a:ln w="9144">
                    <a:solidFill>
                      <a:schemeClr val="bg2">
                        <a:lumMod val="90000"/>
                      </a:schemeClr>
                    </a:solidFill>
                    <a:round/>
                    <a:headEnd/>
                    <a:tailEnd/>
                  </a:ln>
                </p:spPr>
                <p:txBody>
                  <a:bodyPr/>
                  <a:lstStyle/>
                  <a:p>
                    <a:endParaRPr lang="nb-NO"/>
                  </a:p>
                </p:txBody>
              </p:sp>
              <p:sp>
                <p:nvSpPr>
                  <p:cNvPr id="304" name="Freeform 9"/>
                  <p:cNvSpPr>
                    <a:spLocks/>
                  </p:cNvSpPr>
                  <p:nvPr/>
                </p:nvSpPr>
                <p:spPr bwMode="gray">
                  <a:xfrm>
                    <a:off x="978" y="1400"/>
                    <a:ext cx="144" cy="250"/>
                  </a:xfrm>
                  <a:custGeom>
                    <a:avLst/>
                    <a:gdLst>
                      <a:gd name="T0" fmla="*/ 202 w 137"/>
                      <a:gd name="T1" fmla="*/ 0 h 261"/>
                      <a:gd name="T2" fmla="*/ 166 w 137"/>
                      <a:gd name="T3" fmla="*/ 0 h 261"/>
                      <a:gd name="T4" fmla="*/ 122 w 137"/>
                      <a:gd name="T5" fmla="*/ 0 h 261"/>
                      <a:gd name="T6" fmla="*/ 82 w 137"/>
                      <a:gd name="T7" fmla="*/ 0 h 261"/>
                      <a:gd name="T8" fmla="*/ 42 w 137"/>
                      <a:gd name="T9" fmla="*/ 0 h 261"/>
                      <a:gd name="T10" fmla="*/ 0 w 137"/>
                      <a:gd name="T11" fmla="*/ 0 h 261"/>
                      <a:gd name="T12" fmla="*/ 0 w 137"/>
                      <a:gd name="T13" fmla="*/ 34 h 261"/>
                      <a:gd name="T14" fmla="*/ 0 w 137"/>
                      <a:gd name="T15" fmla="*/ 67 h 261"/>
                      <a:gd name="T16" fmla="*/ 0 w 137"/>
                      <a:gd name="T17" fmla="*/ 101 h 261"/>
                      <a:gd name="T18" fmla="*/ 1 w 137"/>
                      <a:gd name="T19" fmla="*/ 104 h 261"/>
                      <a:gd name="T20" fmla="*/ 4 w 137"/>
                      <a:gd name="T21" fmla="*/ 108 h 261"/>
                      <a:gd name="T22" fmla="*/ 20 w 137"/>
                      <a:gd name="T23" fmla="*/ 110 h 261"/>
                      <a:gd name="T24" fmla="*/ 24 w 137"/>
                      <a:gd name="T25" fmla="*/ 110 h 261"/>
                      <a:gd name="T26" fmla="*/ 29 w 137"/>
                      <a:gd name="T27" fmla="*/ 115 h 261"/>
                      <a:gd name="T28" fmla="*/ 34 w 137"/>
                      <a:gd name="T29" fmla="*/ 115 h 261"/>
                      <a:gd name="T30" fmla="*/ 44 w 137"/>
                      <a:gd name="T31" fmla="*/ 120 h 261"/>
                      <a:gd name="T32" fmla="*/ 48 w 137"/>
                      <a:gd name="T33" fmla="*/ 124 h 261"/>
                      <a:gd name="T34" fmla="*/ 55 w 137"/>
                      <a:gd name="T35" fmla="*/ 125 h 261"/>
                      <a:gd name="T36" fmla="*/ 68 w 137"/>
                      <a:gd name="T37" fmla="*/ 131 h 261"/>
                      <a:gd name="T38" fmla="*/ 83 w 137"/>
                      <a:gd name="T39" fmla="*/ 136 h 261"/>
                      <a:gd name="T40" fmla="*/ 99 w 137"/>
                      <a:gd name="T41" fmla="*/ 142 h 261"/>
                      <a:gd name="T42" fmla="*/ 104 w 137"/>
                      <a:gd name="T43" fmla="*/ 145 h 261"/>
                      <a:gd name="T44" fmla="*/ 111 w 137"/>
                      <a:gd name="T45" fmla="*/ 147 h 261"/>
                      <a:gd name="T46" fmla="*/ 118 w 137"/>
                      <a:gd name="T47" fmla="*/ 154 h 261"/>
                      <a:gd name="T48" fmla="*/ 117 w 137"/>
                      <a:gd name="T49" fmla="*/ 162 h 261"/>
                      <a:gd name="T50" fmla="*/ 122 w 137"/>
                      <a:gd name="T51" fmla="*/ 163 h 261"/>
                      <a:gd name="T52" fmla="*/ 161 w 137"/>
                      <a:gd name="T53" fmla="*/ 170 h 261"/>
                      <a:gd name="T54" fmla="*/ 223 w 137"/>
                      <a:gd name="T55" fmla="*/ 170 h 261"/>
                      <a:gd name="T56" fmla="*/ 223 w 137"/>
                      <a:gd name="T57" fmla="*/ 145 h 261"/>
                      <a:gd name="T58" fmla="*/ 223 w 137"/>
                      <a:gd name="T59" fmla="*/ 106 h 261"/>
                      <a:gd name="T60" fmla="*/ 223 w 137"/>
                      <a:gd name="T61" fmla="*/ 62 h 261"/>
                      <a:gd name="T62" fmla="*/ 223 w 137"/>
                      <a:gd name="T63" fmla="*/ 19 h 261"/>
                      <a:gd name="T64" fmla="*/ 223 w 137"/>
                      <a:gd name="T65" fmla="*/ 0 h 261"/>
                      <a:gd name="T66" fmla="*/ 223 w 137"/>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1"/>
                      <a:gd name="T104" fmla="*/ 137 w 137"/>
                      <a:gd name="T105" fmla="*/ 261 h 2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1">
                        <a:moveTo>
                          <a:pt x="136" y="0"/>
                        </a:moveTo>
                        <a:lnTo>
                          <a:pt x="123" y="0"/>
                        </a:lnTo>
                        <a:lnTo>
                          <a:pt x="112" y="0"/>
                        </a:lnTo>
                        <a:lnTo>
                          <a:pt x="101" y="0"/>
                        </a:lnTo>
                        <a:lnTo>
                          <a:pt x="87" y="0"/>
                        </a:lnTo>
                        <a:lnTo>
                          <a:pt x="74" y="0"/>
                        </a:lnTo>
                        <a:lnTo>
                          <a:pt x="61" y="0"/>
                        </a:lnTo>
                        <a:lnTo>
                          <a:pt x="49" y="0"/>
                        </a:lnTo>
                        <a:lnTo>
                          <a:pt x="37" y="0"/>
                        </a:lnTo>
                        <a:lnTo>
                          <a:pt x="26" y="0"/>
                        </a:lnTo>
                        <a:lnTo>
                          <a:pt x="12" y="0"/>
                        </a:lnTo>
                        <a:lnTo>
                          <a:pt x="0" y="0"/>
                        </a:lnTo>
                        <a:lnTo>
                          <a:pt x="0" y="29"/>
                        </a:lnTo>
                        <a:lnTo>
                          <a:pt x="0" y="54"/>
                        </a:lnTo>
                        <a:lnTo>
                          <a:pt x="0" y="78"/>
                        </a:lnTo>
                        <a:lnTo>
                          <a:pt x="0" y="102"/>
                        </a:lnTo>
                        <a:lnTo>
                          <a:pt x="0" y="127"/>
                        </a:lnTo>
                        <a:lnTo>
                          <a:pt x="0" y="155"/>
                        </a:lnTo>
                        <a:lnTo>
                          <a:pt x="3" y="159"/>
                        </a:lnTo>
                        <a:lnTo>
                          <a:pt x="1" y="160"/>
                        </a:lnTo>
                        <a:lnTo>
                          <a:pt x="1" y="161"/>
                        </a:lnTo>
                        <a:lnTo>
                          <a:pt x="4" y="166"/>
                        </a:lnTo>
                        <a:lnTo>
                          <a:pt x="8" y="165"/>
                        </a:lnTo>
                        <a:lnTo>
                          <a:pt x="10" y="169"/>
                        </a:lnTo>
                        <a:lnTo>
                          <a:pt x="13" y="170"/>
                        </a:lnTo>
                        <a:lnTo>
                          <a:pt x="14" y="168"/>
                        </a:lnTo>
                        <a:lnTo>
                          <a:pt x="16" y="170"/>
                        </a:lnTo>
                        <a:lnTo>
                          <a:pt x="19" y="176"/>
                        </a:lnTo>
                        <a:lnTo>
                          <a:pt x="20" y="176"/>
                        </a:lnTo>
                        <a:lnTo>
                          <a:pt x="22" y="178"/>
                        </a:lnTo>
                        <a:lnTo>
                          <a:pt x="24" y="187"/>
                        </a:lnTo>
                        <a:lnTo>
                          <a:pt x="27" y="184"/>
                        </a:lnTo>
                        <a:lnTo>
                          <a:pt x="30" y="187"/>
                        </a:lnTo>
                        <a:lnTo>
                          <a:pt x="29" y="190"/>
                        </a:lnTo>
                        <a:lnTo>
                          <a:pt x="30" y="191"/>
                        </a:lnTo>
                        <a:lnTo>
                          <a:pt x="33" y="192"/>
                        </a:lnTo>
                        <a:lnTo>
                          <a:pt x="36" y="191"/>
                        </a:lnTo>
                        <a:lnTo>
                          <a:pt x="42" y="202"/>
                        </a:lnTo>
                        <a:lnTo>
                          <a:pt x="44" y="200"/>
                        </a:lnTo>
                        <a:lnTo>
                          <a:pt x="50" y="208"/>
                        </a:lnTo>
                        <a:lnTo>
                          <a:pt x="51" y="210"/>
                        </a:lnTo>
                        <a:lnTo>
                          <a:pt x="60" y="218"/>
                        </a:lnTo>
                        <a:lnTo>
                          <a:pt x="60" y="221"/>
                        </a:lnTo>
                        <a:lnTo>
                          <a:pt x="63" y="223"/>
                        </a:lnTo>
                        <a:lnTo>
                          <a:pt x="65" y="227"/>
                        </a:lnTo>
                        <a:lnTo>
                          <a:pt x="68" y="226"/>
                        </a:lnTo>
                        <a:lnTo>
                          <a:pt x="70" y="231"/>
                        </a:lnTo>
                        <a:lnTo>
                          <a:pt x="72" y="237"/>
                        </a:lnTo>
                        <a:lnTo>
                          <a:pt x="72" y="244"/>
                        </a:lnTo>
                        <a:lnTo>
                          <a:pt x="71" y="248"/>
                        </a:lnTo>
                        <a:lnTo>
                          <a:pt x="74" y="248"/>
                        </a:lnTo>
                        <a:lnTo>
                          <a:pt x="74" y="251"/>
                        </a:lnTo>
                        <a:lnTo>
                          <a:pt x="81" y="260"/>
                        </a:lnTo>
                        <a:lnTo>
                          <a:pt x="98" y="260"/>
                        </a:lnTo>
                        <a:lnTo>
                          <a:pt x="118" y="260"/>
                        </a:lnTo>
                        <a:lnTo>
                          <a:pt x="136" y="260"/>
                        </a:lnTo>
                        <a:lnTo>
                          <a:pt x="136" y="241"/>
                        </a:lnTo>
                        <a:lnTo>
                          <a:pt x="136" y="223"/>
                        </a:lnTo>
                        <a:lnTo>
                          <a:pt x="136" y="196"/>
                        </a:lnTo>
                        <a:lnTo>
                          <a:pt x="136" y="164"/>
                        </a:lnTo>
                        <a:lnTo>
                          <a:pt x="136" y="134"/>
                        </a:lnTo>
                        <a:lnTo>
                          <a:pt x="136" y="96"/>
                        </a:lnTo>
                        <a:lnTo>
                          <a:pt x="136" y="60"/>
                        </a:lnTo>
                        <a:lnTo>
                          <a:pt x="136" y="29"/>
                        </a:lnTo>
                        <a:lnTo>
                          <a:pt x="136" y="0"/>
                        </a:lnTo>
                      </a:path>
                    </a:pathLst>
                  </a:custGeom>
                  <a:grpFill/>
                  <a:ln w="9144">
                    <a:solidFill>
                      <a:schemeClr val="bg2">
                        <a:lumMod val="90000"/>
                      </a:schemeClr>
                    </a:solidFill>
                    <a:round/>
                    <a:headEnd/>
                    <a:tailEnd/>
                  </a:ln>
                </p:spPr>
                <p:txBody>
                  <a:bodyPr/>
                  <a:lstStyle/>
                  <a:p>
                    <a:endParaRPr lang="nb-NO"/>
                  </a:p>
                </p:txBody>
              </p:sp>
              <p:sp>
                <p:nvSpPr>
                  <p:cNvPr id="305" name="Freeform 10"/>
                  <p:cNvSpPr>
                    <a:spLocks/>
                  </p:cNvSpPr>
                  <p:nvPr/>
                </p:nvSpPr>
                <p:spPr bwMode="gray">
                  <a:xfrm>
                    <a:off x="1121" y="1400"/>
                    <a:ext cx="124" cy="250"/>
                  </a:xfrm>
                  <a:custGeom>
                    <a:avLst/>
                    <a:gdLst>
                      <a:gd name="T0" fmla="*/ 192 w 118"/>
                      <a:gd name="T1" fmla="*/ 170 h 261"/>
                      <a:gd name="T2" fmla="*/ 191 w 118"/>
                      <a:gd name="T3" fmla="*/ 160 h 261"/>
                      <a:gd name="T4" fmla="*/ 188 w 118"/>
                      <a:gd name="T5" fmla="*/ 148 h 261"/>
                      <a:gd name="T6" fmla="*/ 186 w 118"/>
                      <a:gd name="T7" fmla="*/ 135 h 261"/>
                      <a:gd name="T8" fmla="*/ 186 w 118"/>
                      <a:gd name="T9" fmla="*/ 121 h 261"/>
                      <a:gd name="T10" fmla="*/ 184 w 118"/>
                      <a:gd name="T11" fmla="*/ 113 h 261"/>
                      <a:gd name="T12" fmla="*/ 182 w 118"/>
                      <a:gd name="T13" fmla="*/ 99 h 261"/>
                      <a:gd name="T14" fmla="*/ 179 w 118"/>
                      <a:gd name="T15" fmla="*/ 84 h 261"/>
                      <a:gd name="T16" fmla="*/ 177 w 118"/>
                      <a:gd name="T17" fmla="*/ 71 h 261"/>
                      <a:gd name="T18" fmla="*/ 177 w 118"/>
                      <a:gd name="T19" fmla="*/ 61 h 261"/>
                      <a:gd name="T20" fmla="*/ 177 w 118"/>
                      <a:gd name="T21" fmla="*/ 48 h 261"/>
                      <a:gd name="T22" fmla="*/ 177 w 118"/>
                      <a:gd name="T23" fmla="*/ 33 h 261"/>
                      <a:gd name="T24" fmla="*/ 177 w 118"/>
                      <a:gd name="T25" fmla="*/ 15 h 261"/>
                      <a:gd name="T26" fmla="*/ 177 w 118"/>
                      <a:gd name="T27" fmla="*/ 0 h 261"/>
                      <a:gd name="T28" fmla="*/ 165 w 118"/>
                      <a:gd name="T29" fmla="*/ 0 h 261"/>
                      <a:gd name="T30" fmla="*/ 142 w 118"/>
                      <a:gd name="T31" fmla="*/ 0 h 261"/>
                      <a:gd name="T32" fmla="*/ 122 w 118"/>
                      <a:gd name="T33" fmla="*/ 0 h 261"/>
                      <a:gd name="T34" fmla="*/ 100 w 118"/>
                      <a:gd name="T35" fmla="*/ 0 h 261"/>
                      <a:gd name="T36" fmla="*/ 81 w 118"/>
                      <a:gd name="T37" fmla="*/ 0 h 261"/>
                      <a:gd name="T38" fmla="*/ 60 w 118"/>
                      <a:gd name="T39" fmla="*/ 0 h 261"/>
                      <a:gd name="T40" fmla="*/ 40 w 118"/>
                      <a:gd name="T41" fmla="*/ 0 h 261"/>
                      <a:gd name="T42" fmla="*/ 22 w 118"/>
                      <a:gd name="T43" fmla="*/ 0 h 261"/>
                      <a:gd name="T44" fmla="*/ 0 w 118"/>
                      <a:gd name="T45" fmla="*/ 0 h 261"/>
                      <a:gd name="T46" fmla="*/ 0 w 118"/>
                      <a:gd name="T47" fmla="*/ 0 h 261"/>
                      <a:gd name="T48" fmla="*/ 0 w 118"/>
                      <a:gd name="T49" fmla="*/ 19 h 261"/>
                      <a:gd name="T50" fmla="*/ 0 w 118"/>
                      <a:gd name="T51" fmla="*/ 39 h 261"/>
                      <a:gd name="T52" fmla="*/ 0 w 118"/>
                      <a:gd name="T53" fmla="*/ 62 h 261"/>
                      <a:gd name="T54" fmla="*/ 0 w 118"/>
                      <a:gd name="T55" fmla="*/ 87 h 261"/>
                      <a:gd name="T56" fmla="*/ 0 w 118"/>
                      <a:gd name="T57" fmla="*/ 106 h 261"/>
                      <a:gd name="T58" fmla="*/ 0 w 118"/>
                      <a:gd name="T59" fmla="*/ 127 h 261"/>
                      <a:gd name="T60" fmla="*/ 0 w 118"/>
                      <a:gd name="T61" fmla="*/ 145 h 261"/>
                      <a:gd name="T62" fmla="*/ 0 w 118"/>
                      <a:gd name="T63" fmla="*/ 156 h 261"/>
                      <a:gd name="T64" fmla="*/ 0 w 118"/>
                      <a:gd name="T65" fmla="*/ 170 h 261"/>
                      <a:gd name="T66" fmla="*/ 30 w 118"/>
                      <a:gd name="T67" fmla="*/ 170 h 261"/>
                      <a:gd name="T68" fmla="*/ 66 w 118"/>
                      <a:gd name="T69" fmla="*/ 170 h 261"/>
                      <a:gd name="T70" fmla="*/ 106 w 118"/>
                      <a:gd name="T71" fmla="*/ 170 h 261"/>
                      <a:gd name="T72" fmla="*/ 130 w 118"/>
                      <a:gd name="T73" fmla="*/ 170 h 261"/>
                      <a:gd name="T74" fmla="*/ 162 w 118"/>
                      <a:gd name="T75" fmla="*/ 170 h 261"/>
                      <a:gd name="T76" fmla="*/ 192 w 118"/>
                      <a:gd name="T77" fmla="*/ 170 h 261"/>
                      <a:gd name="T78" fmla="*/ 192 w 118"/>
                      <a:gd name="T79" fmla="*/ 170 h 261"/>
                      <a:gd name="T80" fmla="*/ 192 w 118"/>
                      <a:gd name="T81" fmla="*/ 170 h 261"/>
                      <a:gd name="T82" fmla="*/ 192 w 118"/>
                      <a:gd name="T83" fmla="*/ 170 h 2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8"/>
                      <a:gd name="T127" fmla="*/ 0 h 261"/>
                      <a:gd name="T128" fmla="*/ 118 w 118"/>
                      <a:gd name="T129" fmla="*/ 261 h 2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8" h="261">
                        <a:moveTo>
                          <a:pt x="117" y="260"/>
                        </a:moveTo>
                        <a:lnTo>
                          <a:pt x="116" y="246"/>
                        </a:lnTo>
                        <a:lnTo>
                          <a:pt x="115" y="228"/>
                        </a:lnTo>
                        <a:lnTo>
                          <a:pt x="113" y="207"/>
                        </a:lnTo>
                        <a:lnTo>
                          <a:pt x="113" y="187"/>
                        </a:lnTo>
                        <a:lnTo>
                          <a:pt x="112" y="173"/>
                        </a:lnTo>
                        <a:lnTo>
                          <a:pt x="110" y="152"/>
                        </a:lnTo>
                        <a:lnTo>
                          <a:pt x="109" y="129"/>
                        </a:lnTo>
                        <a:lnTo>
                          <a:pt x="108" y="108"/>
                        </a:lnTo>
                        <a:lnTo>
                          <a:pt x="108" y="94"/>
                        </a:lnTo>
                        <a:lnTo>
                          <a:pt x="108" y="73"/>
                        </a:lnTo>
                        <a:lnTo>
                          <a:pt x="108" y="51"/>
                        </a:lnTo>
                        <a:lnTo>
                          <a:pt x="108" y="25"/>
                        </a:lnTo>
                        <a:lnTo>
                          <a:pt x="108" y="0"/>
                        </a:lnTo>
                        <a:lnTo>
                          <a:pt x="100" y="0"/>
                        </a:lnTo>
                        <a:lnTo>
                          <a:pt x="86" y="0"/>
                        </a:lnTo>
                        <a:lnTo>
                          <a:pt x="74" y="0"/>
                        </a:lnTo>
                        <a:lnTo>
                          <a:pt x="61" y="0"/>
                        </a:lnTo>
                        <a:lnTo>
                          <a:pt x="49" y="0"/>
                        </a:lnTo>
                        <a:lnTo>
                          <a:pt x="37" y="0"/>
                        </a:lnTo>
                        <a:lnTo>
                          <a:pt x="25" y="0"/>
                        </a:lnTo>
                        <a:lnTo>
                          <a:pt x="12" y="0"/>
                        </a:lnTo>
                        <a:lnTo>
                          <a:pt x="0" y="0"/>
                        </a:lnTo>
                        <a:lnTo>
                          <a:pt x="0" y="29"/>
                        </a:lnTo>
                        <a:lnTo>
                          <a:pt x="0" y="60"/>
                        </a:lnTo>
                        <a:lnTo>
                          <a:pt x="0" y="96"/>
                        </a:lnTo>
                        <a:lnTo>
                          <a:pt x="0" y="134"/>
                        </a:lnTo>
                        <a:lnTo>
                          <a:pt x="0" y="164"/>
                        </a:lnTo>
                        <a:lnTo>
                          <a:pt x="0" y="196"/>
                        </a:lnTo>
                        <a:lnTo>
                          <a:pt x="0" y="223"/>
                        </a:lnTo>
                        <a:lnTo>
                          <a:pt x="0" y="241"/>
                        </a:lnTo>
                        <a:lnTo>
                          <a:pt x="0" y="260"/>
                        </a:lnTo>
                        <a:lnTo>
                          <a:pt x="20" y="260"/>
                        </a:lnTo>
                        <a:lnTo>
                          <a:pt x="41" y="260"/>
                        </a:lnTo>
                        <a:lnTo>
                          <a:pt x="65" y="260"/>
                        </a:lnTo>
                        <a:lnTo>
                          <a:pt x="80" y="260"/>
                        </a:lnTo>
                        <a:lnTo>
                          <a:pt x="99" y="260"/>
                        </a:lnTo>
                        <a:lnTo>
                          <a:pt x="117" y="260"/>
                        </a:lnTo>
                      </a:path>
                    </a:pathLst>
                  </a:custGeom>
                  <a:grpFill/>
                  <a:ln w="9144">
                    <a:solidFill>
                      <a:schemeClr val="bg2">
                        <a:lumMod val="90000"/>
                      </a:schemeClr>
                    </a:solidFill>
                    <a:round/>
                    <a:headEnd/>
                    <a:tailEnd/>
                  </a:ln>
                </p:spPr>
                <p:txBody>
                  <a:bodyPr/>
                  <a:lstStyle/>
                  <a:p>
                    <a:endParaRPr lang="nb-NO"/>
                  </a:p>
                </p:txBody>
              </p:sp>
              <p:sp>
                <p:nvSpPr>
                  <p:cNvPr id="306" name="Freeform 11"/>
                  <p:cNvSpPr>
                    <a:spLocks/>
                  </p:cNvSpPr>
                  <p:nvPr/>
                </p:nvSpPr>
                <p:spPr bwMode="gray">
                  <a:xfrm>
                    <a:off x="703" y="1400"/>
                    <a:ext cx="361" cy="250"/>
                  </a:xfrm>
                  <a:custGeom>
                    <a:avLst/>
                    <a:gdLst>
                      <a:gd name="T0" fmla="*/ 421 w 342"/>
                      <a:gd name="T1" fmla="*/ 0 h 261"/>
                      <a:gd name="T2" fmla="*/ 445 w 342"/>
                      <a:gd name="T3" fmla="*/ 34 h 261"/>
                      <a:gd name="T4" fmla="*/ 445 w 342"/>
                      <a:gd name="T5" fmla="*/ 82 h 261"/>
                      <a:gd name="T6" fmla="*/ 448 w 342"/>
                      <a:gd name="T7" fmla="*/ 104 h 261"/>
                      <a:gd name="T8" fmla="*/ 463 w 342"/>
                      <a:gd name="T9" fmla="*/ 107 h 261"/>
                      <a:gd name="T10" fmla="*/ 470 w 342"/>
                      <a:gd name="T11" fmla="*/ 110 h 261"/>
                      <a:gd name="T12" fmla="*/ 479 w 342"/>
                      <a:gd name="T13" fmla="*/ 115 h 261"/>
                      <a:gd name="T14" fmla="*/ 494 w 342"/>
                      <a:gd name="T15" fmla="*/ 120 h 261"/>
                      <a:gd name="T16" fmla="*/ 497 w 342"/>
                      <a:gd name="T17" fmla="*/ 125 h 261"/>
                      <a:gd name="T18" fmla="*/ 520 w 342"/>
                      <a:gd name="T19" fmla="*/ 131 h 261"/>
                      <a:gd name="T20" fmla="*/ 533 w 342"/>
                      <a:gd name="T21" fmla="*/ 137 h 261"/>
                      <a:gd name="T22" fmla="*/ 555 w 342"/>
                      <a:gd name="T23" fmla="*/ 145 h 261"/>
                      <a:gd name="T24" fmla="*/ 566 w 342"/>
                      <a:gd name="T25" fmla="*/ 149 h 261"/>
                      <a:gd name="T26" fmla="*/ 567 w 342"/>
                      <a:gd name="T27" fmla="*/ 162 h 261"/>
                      <a:gd name="T28" fmla="*/ 586 w 342"/>
                      <a:gd name="T29" fmla="*/ 170 h 261"/>
                      <a:gd name="T30" fmla="*/ 518 w 342"/>
                      <a:gd name="T31" fmla="*/ 170 h 261"/>
                      <a:gd name="T32" fmla="*/ 425 w 342"/>
                      <a:gd name="T33" fmla="*/ 170 h 261"/>
                      <a:gd name="T34" fmla="*/ 377 w 342"/>
                      <a:gd name="T35" fmla="*/ 168 h 261"/>
                      <a:gd name="T36" fmla="*/ 385 w 342"/>
                      <a:gd name="T37" fmla="*/ 166 h 261"/>
                      <a:gd name="T38" fmla="*/ 372 w 342"/>
                      <a:gd name="T39" fmla="*/ 159 h 261"/>
                      <a:gd name="T40" fmla="*/ 362 w 342"/>
                      <a:gd name="T41" fmla="*/ 160 h 261"/>
                      <a:gd name="T42" fmla="*/ 354 w 342"/>
                      <a:gd name="T43" fmla="*/ 156 h 261"/>
                      <a:gd name="T44" fmla="*/ 343 w 342"/>
                      <a:gd name="T45" fmla="*/ 157 h 261"/>
                      <a:gd name="T46" fmla="*/ 339 w 342"/>
                      <a:gd name="T47" fmla="*/ 152 h 261"/>
                      <a:gd name="T48" fmla="*/ 329 w 342"/>
                      <a:gd name="T49" fmla="*/ 148 h 261"/>
                      <a:gd name="T50" fmla="*/ 312 w 342"/>
                      <a:gd name="T51" fmla="*/ 149 h 261"/>
                      <a:gd name="T52" fmla="*/ 307 w 342"/>
                      <a:gd name="T53" fmla="*/ 146 h 261"/>
                      <a:gd name="T54" fmla="*/ 298 w 342"/>
                      <a:gd name="T55" fmla="*/ 143 h 261"/>
                      <a:gd name="T56" fmla="*/ 296 w 342"/>
                      <a:gd name="T57" fmla="*/ 141 h 261"/>
                      <a:gd name="T58" fmla="*/ 282 w 342"/>
                      <a:gd name="T59" fmla="*/ 143 h 261"/>
                      <a:gd name="T60" fmla="*/ 267 w 342"/>
                      <a:gd name="T61" fmla="*/ 137 h 261"/>
                      <a:gd name="T62" fmla="*/ 267 w 342"/>
                      <a:gd name="T63" fmla="*/ 136 h 261"/>
                      <a:gd name="T64" fmla="*/ 274 w 342"/>
                      <a:gd name="T65" fmla="*/ 131 h 261"/>
                      <a:gd name="T66" fmla="*/ 266 w 342"/>
                      <a:gd name="T67" fmla="*/ 132 h 261"/>
                      <a:gd name="T68" fmla="*/ 266 w 342"/>
                      <a:gd name="T69" fmla="*/ 125 h 261"/>
                      <a:gd name="T70" fmla="*/ 254 w 342"/>
                      <a:gd name="T71" fmla="*/ 120 h 261"/>
                      <a:gd name="T72" fmla="*/ 233 w 342"/>
                      <a:gd name="T73" fmla="*/ 114 h 261"/>
                      <a:gd name="T74" fmla="*/ 229 w 342"/>
                      <a:gd name="T75" fmla="*/ 105 h 261"/>
                      <a:gd name="T76" fmla="*/ 216 w 342"/>
                      <a:gd name="T77" fmla="*/ 96 h 261"/>
                      <a:gd name="T78" fmla="*/ 204 w 342"/>
                      <a:gd name="T79" fmla="*/ 93 h 261"/>
                      <a:gd name="T80" fmla="*/ 213 w 342"/>
                      <a:gd name="T81" fmla="*/ 88 h 261"/>
                      <a:gd name="T82" fmla="*/ 213 w 342"/>
                      <a:gd name="T83" fmla="*/ 82 h 261"/>
                      <a:gd name="T84" fmla="*/ 213 w 342"/>
                      <a:gd name="T85" fmla="*/ 73 h 261"/>
                      <a:gd name="T86" fmla="*/ 191 w 342"/>
                      <a:gd name="T87" fmla="*/ 61 h 261"/>
                      <a:gd name="T88" fmla="*/ 164 w 342"/>
                      <a:gd name="T89" fmla="*/ 53 h 261"/>
                      <a:gd name="T90" fmla="*/ 123 w 342"/>
                      <a:gd name="T91" fmla="*/ 26 h 261"/>
                      <a:gd name="T92" fmla="*/ 86 w 342"/>
                      <a:gd name="T93" fmla="*/ 6 h 261"/>
                      <a:gd name="T94" fmla="*/ 37 w 342"/>
                      <a:gd name="T95" fmla="*/ 20 h 261"/>
                      <a:gd name="T96" fmla="*/ 27 w 342"/>
                      <a:gd name="T97" fmla="*/ 11 h 261"/>
                      <a:gd name="T98" fmla="*/ 22 w 342"/>
                      <a:gd name="T99" fmla="*/ 11 h 261"/>
                      <a:gd name="T100" fmla="*/ 23 w 342"/>
                      <a:gd name="T101" fmla="*/ 0 h 261"/>
                      <a:gd name="T102" fmla="*/ 86 w 342"/>
                      <a:gd name="T103" fmla="*/ 0 h 261"/>
                      <a:gd name="T104" fmla="*/ 149 w 342"/>
                      <a:gd name="T105" fmla="*/ 0 h 261"/>
                      <a:gd name="T106" fmla="*/ 214 w 342"/>
                      <a:gd name="T107" fmla="*/ 0 h 261"/>
                      <a:gd name="T108" fmla="*/ 281 w 342"/>
                      <a:gd name="T109" fmla="*/ 0 h 261"/>
                      <a:gd name="T110" fmla="*/ 342 w 342"/>
                      <a:gd name="T111" fmla="*/ 0 h 261"/>
                      <a:gd name="T112" fmla="*/ 378 w 342"/>
                      <a:gd name="T113" fmla="*/ 0 h 2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261"/>
                      <a:gd name="T173" fmla="*/ 342 w 342"/>
                      <a:gd name="T174" fmla="*/ 261 h 2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261">
                        <a:moveTo>
                          <a:pt x="220" y="0"/>
                        </a:moveTo>
                        <a:lnTo>
                          <a:pt x="232" y="0"/>
                        </a:lnTo>
                        <a:lnTo>
                          <a:pt x="245" y="0"/>
                        </a:lnTo>
                        <a:lnTo>
                          <a:pt x="260" y="0"/>
                        </a:lnTo>
                        <a:lnTo>
                          <a:pt x="260" y="29"/>
                        </a:lnTo>
                        <a:lnTo>
                          <a:pt x="260" y="54"/>
                        </a:lnTo>
                        <a:lnTo>
                          <a:pt x="260" y="78"/>
                        </a:lnTo>
                        <a:lnTo>
                          <a:pt x="260" y="102"/>
                        </a:lnTo>
                        <a:lnTo>
                          <a:pt x="260" y="127"/>
                        </a:lnTo>
                        <a:lnTo>
                          <a:pt x="260" y="155"/>
                        </a:lnTo>
                        <a:lnTo>
                          <a:pt x="263" y="159"/>
                        </a:lnTo>
                        <a:lnTo>
                          <a:pt x="261" y="160"/>
                        </a:lnTo>
                        <a:lnTo>
                          <a:pt x="261" y="161"/>
                        </a:lnTo>
                        <a:lnTo>
                          <a:pt x="264" y="166"/>
                        </a:lnTo>
                        <a:lnTo>
                          <a:pt x="268" y="165"/>
                        </a:lnTo>
                        <a:lnTo>
                          <a:pt x="270" y="169"/>
                        </a:lnTo>
                        <a:lnTo>
                          <a:pt x="273" y="170"/>
                        </a:lnTo>
                        <a:lnTo>
                          <a:pt x="274" y="168"/>
                        </a:lnTo>
                        <a:lnTo>
                          <a:pt x="276" y="170"/>
                        </a:lnTo>
                        <a:lnTo>
                          <a:pt x="279" y="176"/>
                        </a:lnTo>
                        <a:lnTo>
                          <a:pt x="280" y="176"/>
                        </a:lnTo>
                        <a:lnTo>
                          <a:pt x="282" y="178"/>
                        </a:lnTo>
                        <a:lnTo>
                          <a:pt x="284" y="187"/>
                        </a:lnTo>
                        <a:lnTo>
                          <a:pt x="287" y="184"/>
                        </a:lnTo>
                        <a:lnTo>
                          <a:pt x="290" y="187"/>
                        </a:lnTo>
                        <a:lnTo>
                          <a:pt x="289" y="190"/>
                        </a:lnTo>
                        <a:lnTo>
                          <a:pt x="290" y="191"/>
                        </a:lnTo>
                        <a:lnTo>
                          <a:pt x="293" y="192"/>
                        </a:lnTo>
                        <a:lnTo>
                          <a:pt x="296" y="191"/>
                        </a:lnTo>
                        <a:lnTo>
                          <a:pt x="302" y="202"/>
                        </a:lnTo>
                        <a:lnTo>
                          <a:pt x="304" y="200"/>
                        </a:lnTo>
                        <a:lnTo>
                          <a:pt x="310" y="208"/>
                        </a:lnTo>
                        <a:lnTo>
                          <a:pt x="311" y="210"/>
                        </a:lnTo>
                        <a:lnTo>
                          <a:pt x="320" y="218"/>
                        </a:lnTo>
                        <a:lnTo>
                          <a:pt x="320" y="221"/>
                        </a:lnTo>
                        <a:lnTo>
                          <a:pt x="323" y="223"/>
                        </a:lnTo>
                        <a:lnTo>
                          <a:pt x="325" y="227"/>
                        </a:lnTo>
                        <a:lnTo>
                          <a:pt x="328" y="226"/>
                        </a:lnTo>
                        <a:lnTo>
                          <a:pt x="330" y="231"/>
                        </a:lnTo>
                        <a:lnTo>
                          <a:pt x="332" y="237"/>
                        </a:lnTo>
                        <a:lnTo>
                          <a:pt x="332" y="244"/>
                        </a:lnTo>
                        <a:lnTo>
                          <a:pt x="331" y="248"/>
                        </a:lnTo>
                        <a:lnTo>
                          <a:pt x="334" y="248"/>
                        </a:lnTo>
                        <a:lnTo>
                          <a:pt x="334" y="251"/>
                        </a:lnTo>
                        <a:lnTo>
                          <a:pt x="341" y="260"/>
                        </a:lnTo>
                        <a:lnTo>
                          <a:pt x="327" y="260"/>
                        </a:lnTo>
                        <a:lnTo>
                          <a:pt x="313" y="260"/>
                        </a:lnTo>
                        <a:lnTo>
                          <a:pt x="301" y="260"/>
                        </a:lnTo>
                        <a:lnTo>
                          <a:pt x="284" y="260"/>
                        </a:lnTo>
                        <a:lnTo>
                          <a:pt x="265" y="260"/>
                        </a:lnTo>
                        <a:lnTo>
                          <a:pt x="248" y="260"/>
                        </a:lnTo>
                        <a:lnTo>
                          <a:pt x="239" y="260"/>
                        </a:lnTo>
                        <a:lnTo>
                          <a:pt x="222" y="260"/>
                        </a:lnTo>
                        <a:lnTo>
                          <a:pt x="219" y="258"/>
                        </a:lnTo>
                        <a:lnTo>
                          <a:pt x="219" y="257"/>
                        </a:lnTo>
                        <a:lnTo>
                          <a:pt x="225" y="256"/>
                        </a:lnTo>
                        <a:lnTo>
                          <a:pt x="225" y="255"/>
                        </a:lnTo>
                        <a:lnTo>
                          <a:pt x="216" y="255"/>
                        </a:lnTo>
                        <a:lnTo>
                          <a:pt x="216" y="245"/>
                        </a:lnTo>
                        <a:lnTo>
                          <a:pt x="215" y="244"/>
                        </a:lnTo>
                        <a:lnTo>
                          <a:pt x="212" y="250"/>
                        </a:lnTo>
                        <a:lnTo>
                          <a:pt x="211" y="250"/>
                        </a:lnTo>
                        <a:lnTo>
                          <a:pt x="211" y="245"/>
                        </a:lnTo>
                        <a:lnTo>
                          <a:pt x="208" y="245"/>
                        </a:lnTo>
                        <a:lnTo>
                          <a:pt x="206" y="238"/>
                        </a:lnTo>
                        <a:lnTo>
                          <a:pt x="206" y="241"/>
                        </a:lnTo>
                        <a:lnTo>
                          <a:pt x="205" y="240"/>
                        </a:lnTo>
                        <a:lnTo>
                          <a:pt x="203" y="243"/>
                        </a:lnTo>
                        <a:lnTo>
                          <a:pt x="200" y="242"/>
                        </a:lnTo>
                        <a:lnTo>
                          <a:pt x="195" y="238"/>
                        </a:lnTo>
                        <a:lnTo>
                          <a:pt x="194" y="237"/>
                        </a:lnTo>
                        <a:lnTo>
                          <a:pt x="197" y="234"/>
                        </a:lnTo>
                        <a:lnTo>
                          <a:pt x="197" y="229"/>
                        </a:lnTo>
                        <a:lnTo>
                          <a:pt x="193" y="231"/>
                        </a:lnTo>
                        <a:lnTo>
                          <a:pt x="191" y="227"/>
                        </a:lnTo>
                        <a:lnTo>
                          <a:pt x="188" y="229"/>
                        </a:lnTo>
                        <a:lnTo>
                          <a:pt x="184" y="226"/>
                        </a:lnTo>
                        <a:lnTo>
                          <a:pt x="181" y="229"/>
                        </a:lnTo>
                        <a:lnTo>
                          <a:pt x="173" y="227"/>
                        </a:lnTo>
                        <a:lnTo>
                          <a:pt x="172" y="226"/>
                        </a:lnTo>
                        <a:lnTo>
                          <a:pt x="179" y="224"/>
                        </a:lnTo>
                        <a:lnTo>
                          <a:pt x="175" y="224"/>
                        </a:lnTo>
                        <a:lnTo>
                          <a:pt x="176" y="222"/>
                        </a:lnTo>
                        <a:lnTo>
                          <a:pt x="173" y="220"/>
                        </a:lnTo>
                        <a:lnTo>
                          <a:pt x="175" y="219"/>
                        </a:lnTo>
                        <a:lnTo>
                          <a:pt x="175" y="217"/>
                        </a:lnTo>
                        <a:lnTo>
                          <a:pt x="171" y="216"/>
                        </a:lnTo>
                        <a:lnTo>
                          <a:pt x="169" y="218"/>
                        </a:lnTo>
                        <a:lnTo>
                          <a:pt x="164" y="217"/>
                        </a:lnTo>
                        <a:lnTo>
                          <a:pt x="164" y="219"/>
                        </a:lnTo>
                        <a:lnTo>
                          <a:pt x="163" y="220"/>
                        </a:lnTo>
                        <a:lnTo>
                          <a:pt x="156" y="215"/>
                        </a:lnTo>
                        <a:lnTo>
                          <a:pt x="155" y="211"/>
                        </a:lnTo>
                        <a:lnTo>
                          <a:pt x="159" y="210"/>
                        </a:lnTo>
                        <a:lnTo>
                          <a:pt x="155" y="209"/>
                        </a:lnTo>
                        <a:lnTo>
                          <a:pt x="161" y="207"/>
                        </a:lnTo>
                        <a:lnTo>
                          <a:pt x="159" y="205"/>
                        </a:lnTo>
                        <a:lnTo>
                          <a:pt x="160" y="203"/>
                        </a:lnTo>
                        <a:lnTo>
                          <a:pt x="158" y="200"/>
                        </a:lnTo>
                        <a:lnTo>
                          <a:pt x="157" y="204"/>
                        </a:lnTo>
                        <a:lnTo>
                          <a:pt x="154" y="204"/>
                        </a:lnTo>
                        <a:lnTo>
                          <a:pt x="154" y="195"/>
                        </a:lnTo>
                        <a:lnTo>
                          <a:pt x="153" y="195"/>
                        </a:lnTo>
                        <a:lnTo>
                          <a:pt x="154" y="191"/>
                        </a:lnTo>
                        <a:lnTo>
                          <a:pt x="152" y="186"/>
                        </a:lnTo>
                        <a:lnTo>
                          <a:pt x="147" y="187"/>
                        </a:lnTo>
                        <a:lnTo>
                          <a:pt x="148" y="183"/>
                        </a:lnTo>
                        <a:lnTo>
                          <a:pt x="141" y="184"/>
                        </a:lnTo>
                        <a:lnTo>
                          <a:pt x="140" y="179"/>
                        </a:lnTo>
                        <a:lnTo>
                          <a:pt x="136" y="174"/>
                        </a:lnTo>
                        <a:lnTo>
                          <a:pt x="137" y="169"/>
                        </a:lnTo>
                        <a:lnTo>
                          <a:pt x="137" y="162"/>
                        </a:lnTo>
                        <a:lnTo>
                          <a:pt x="134" y="163"/>
                        </a:lnTo>
                        <a:lnTo>
                          <a:pt x="123" y="152"/>
                        </a:lnTo>
                        <a:lnTo>
                          <a:pt x="123" y="149"/>
                        </a:lnTo>
                        <a:lnTo>
                          <a:pt x="126" y="147"/>
                        </a:lnTo>
                        <a:lnTo>
                          <a:pt x="125" y="146"/>
                        </a:lnTo>
                        <a:lnTo>
                          <a:pt x="121" y="146"/>
                        </a:lnTo>
                        <a:lnTo>
                          <a:pt x="118" y="142"/>
                        </a:lnTo>
                        <a:lnTo>
                          <a:pt x="118" y="139"/>
                        </a:lnTo>
                        <a:lnTo>
                          <a:pt x="119" y="135"/>
                        </a:lnTo>
                        <a:lnTo>
                          <a:pt x="123" y="135"/>
                        </a:lnTo>
                        <a:lnTo>
                          <a:pt x="122" y="133"/>
                        </a:lnTo>
                        <a:lnTo>
                          <a:pt x="124" y="129"/>
                        </a:lnTo>
                        <a:lnTo>
                          <a:pt x="123" y="126"/>
                        </a:lnTo>
                        <a:lnTo>
                          <a:pt x="124" y="124"/>
                        </a:lnTo>
                        <a:lnTo>
                          <a:pt x="124" y="122"/>
                        </a:lnTo>
                        <a:lnTo>
                          <a:pt x="123" y="111"/>
                        </a:lnTo>
                        <a:lnTo>
                          <a:pt x="124" y="105"/>
                        </a:lnTo>
                        <a:lnTo>
                          <a:pt x="123" y="104"/>
                        </a:lnTo>
                        <a:lnTo>
                          <a:pt x="111" y="94"/>
                        </a:lnTo>
                        <a:lnTo>
                          <a:pt x="102" y="92"/>
                        </a:lnTo>
                        <a:lnTo>
                          <a:pt x="97" y="89"/>
                        </a:lnTo>
                        <a:lnTo>
                          <a:pt x="95" y="80"/>
                        </a:lnTo>
                        <a:lnTo>
                          <a:pt x="92" y="78"/>
                        </a:lnTo>
                        <a:lnTo>
                          <a:pt x="92" y="74"/>
                        </a:lnTo>
                        <a:lnTo>
                          <a:pt x="72" y="37"/>
                        </a:lnTo>
                        <a:lnTo>
                          <a:pt x="64" y="32"/>
                        </a:lnTo>
                        <a:lnTo>
                          <a:pt x="62" y="25"/>
                        </a:lnTo>
                        <a:lnTo>
                          <a:pt x="50" y="6"/>
                        </a:lnTo>
                        <a:lnTo>
                          <a:pt x="38" y="12"/>
                        </a:lnTo>
                        <a:lnTo>
                          <a:pt x="32" y="24"/>
                        </a:lnTo>
                        <a:lnTo>
                          <a:pt x="22" y="30"/>
                        </a:lnTo>
                        <a:lnTo>
                          <a:pt x="17" y="21"/>
                        </a:lnTo>
                        <a:lnTo>
                          <a:pt x="13" y="17"/>
                        </a:lnTo>
                        <a:lnTo>
                          <a:pt x="17" y="13"/>
                        </a:lnTo>
                        <a:lnTo>
                          <a:pt x="13" y="10"/>
                        </a:lnTo>
                        <a:lnTo>
                          <a:pt x="16" y="13"/>
                        </a:lnTo>
                        <a:lnTo>
                          <a:pt x="12" y="16"/>
                        </a:lnTo>
                        <a:lnTo>
                          <a:pt x="0" y="0"/>
                        </a:lnTo>
                        <a:lnTo>
                          <a:pt x="13" y="0"/>
                        </a:lnTo>
                        <a:lnTo>
                          <a:pt x="25" y="0"/>
                        </a:lnTo>
                        <a:lnTo>
                          <a:pt x="38" y="0"/>
                        </a:lnTo>
                        <a:lnTo>
                          <a:pt x="50" y="0"/>
                        </a:lnTo>
                        <a:lnTo>
                          <a:pt x="62" y="0"/>
                        </a:lnTo>
                        <a:lnTo>
                          <a:pt x="75" y="0"/>
                        </a:lnTo>
                        <a:lnTo>
                          <a:pt x="87" y="0"/>
                        </a:lnTo>
                        <a:lnTo>
                          <a:pt x="100" y="0"/>
                        </a:lnTo>
                        <a:lnTo>
                          <a:pt x="112" y="0"/>
                        </a:lnTo>
                        <a:lnTo>
                          <a:pt x="124" y="0"/>
                        </a:lnTo>
                        <a:lnTo>
                          <a:pt x="137" y="0"/>
                        </a:lnTo>
                        <a:lnTo>
                          <a:pt x="150" y="0"/>
                        </a:lnTo>
                        <a:lnTo>
                          <a:pt x="163" y="0"/>
                        </a:lnTo>
                        <a:lnTo>
                          <a:pt x="175" y="0"/>
                        </a:lnTo>
                        <a:lnTo>
                          <a:pt x="187" y="0"/>
                        </a:lnTo>
                        <a:lnTo>
                          <a:pt x="199" y="0"/>
                        </a:lnTo>
                        <a:lnTo>
                          <a:pt x="207" y="0"/>
                        </a:lnTo>
                        <a:lnTo>
                          <a:pt x="220" y="0"/>
                        </a:lnTo>
                      </a:path>
                    </a:pathLst>
                  </a:custGeom>
                  <a:grpFill/>
                  <a:ln w="9144">
                    <a:solidFill>
                      <a:schemeClr val="bg2">
                        <a:lumMod val="90000"/>
                      </a:schemeClr>
                    </a:solidFill>
                    <a:round/>
                    <a:headEnd/>
                    <a:tailEnd/>
                  </a:ln>
                </p:spPr>
                <p:txBody>
                  <a:bodyPr/>
                  <a:lstStyle/>
                  <a:p>
                    <a:endParaRPr lang="nb-NO"/>
                  </a:p>
                </p:txBody>
              </p:sp>
              <p:sp>
                <p:nvSpPr>
                  <p:cNvPr id="307" name="Freeform 12"/>
                  <p:cNvSpPr>
                    <a:spLocks/>
                  </p:cNvSpPr>
                  <p:nvPr/>
                </p:nvSpPr>
                <p:spPr bwMode="gray">
                  <a:xfrm>
                    <a:off x="1135" y="1863"/>
                    <a:ext cx="88" cy="89"/>
                  </a:xfrm>
                  <a:custGeom>
                    <a:avLst/>
                    <a:gdLst>
                      <a:gd name="T0" fmla="*/ 86 w 83"/>
                      <a:gd name="T1" fmla="*/ 60 h 92"/>
                      <a:gd name="T2" fmla="*/ 122 w 83"/>
                      <a:gd name="T3" fmla="*/ 60 h 92"/>
                      <a:gd name="T4" fmla="*/ 145 w 83"/>
                      <a:gd name="T5" fmla="*/ 60 h 92"/>
                      <a:gd name="T6" fmla="*/ 145 w 83"/>
                      <a:gd name="T7" fmla="*/ 45 h 92"/>
                      <a:gd name="T8" fmla="*/ 145 w 83"/>
                      <a:gd name="T9" fmla="*/ 36 h 92"/>
                      <a:gd name="T10" fmla="*/ 145 w 83"/>
                      <a:gd name="T11" fmla="*/ 15 h 92"/>
                      <a:gd name="T12" fmla="*/ 145 w 83"/>
                      <a:gd name="T13" fmla="*/ 8 h 92"/>
                      <a:gd name="T14" fmla="*/ 147 w 83"/>
                      <a:gd name="T15" fmla="*/ 8 h 92"/>
                      <a:gd name="T16" fmla="*/ 147 w 83"/>
                      <a:gd name="T17" fmla="*/ 0 h 92"/>
                      <a:gd name="T18" fmla="*/ 104 w 83"/>
                      <a:gd name="T19" fmla="*/ 0 h 92"/>
                      <a:gd name="T20" fmla="*/ 64 w 83"/>
                      <a:gd name="T21" fmla="*/ 0 h 92"/>
                      <a:gd name="T22" fmla="*/ 27 w 83"/>
                      <a:gd name="T23" fmla="*/ 0 h 92"/>
                      <a:gd name="T24" fmla="*/ 0 w 83"/>
                      <a:gd name="T25" fmla="*/ 0 h 92"/>
                      <a:gd name="T26" fmla="*/ 0 w 83"/>
                      <a:gd name="T27" fmla="*/ 15 h 92"/>
                      <a:gd name="T28" fmla="*/ 0 w 83"/>
                      <a:gd name="T29" fmla="*/ 37 h 92"/>
                      <a:gd name="T30" fmla="*/ 0 w 83"/>
                      <a:gd name="T31" fmla="*/ 52 h 92"/>
                      <a:gd name="T32" fmla="*/ 0 w 83"/>
                      <a:gd name="T33" fmla="*/ 66 h 92"/>
                      <a:gd name="T34" fmla="*/ 20 w 83"/>
                      <a:gd name="T35" fmla="*/ 66 h 92"/>
                      <a:gd name="T36" fmla="*/ 20 w 83"/>
                      <a:gd name="T37" fmla="*/ 62 h 92"/>
                      <a:gd name="T38" fmla="*/ 39 w 83"/>
                      <a:gd name="T39" fmla="*/ 61 h 92"/>
                      <a:gd name="T40" fmla="*/ 57 w 83"/>
                      <a:gd name="T41" fmla="*/ 61 h 92"/>
                      <a:gd name="T42" fmla="*/ 55 w 83"/>
                      <a:gd name="T43" fmla="*/ 60 h 92"/>
                      <a:gd name="T44" fmla="*/ 86 w 83"/>
                      <a:gd name="T45" fmla="*/ 60 h 92"/>
                      <a:gd name="T46" fmla="*/ 86 w 83"/>
                      <a:gd name="T47" fmla="*/ 60 h 92"/>
                      <a:gd name="T48" fmla="*/ 86 w 83"/>
                      <a:gd name="T49" fmla="*/ 60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92"/>
                      <a:gd name="T77" fmla="*/ 83 w 83"/>
                      <a:gd name="T78" fmla="*/ 92 h 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92">
                        <a:moveTo>
                          <a:pt x="48" y="82"/>
                        </a:moveTo>
                        <a:lnTo>
                          <a:pt x="68" y="82"/>
                        </a:lnTo>
                        <a:lnTo>
                          <a:pt x="81" y="82"/>
                        </a:lnTo>
                        <a:lnTo>
                          <a:pt x="81" y="64"/>
                        </a:lnTo>
                        <a:lnTo>
                          <a:pt x="81" y="46"/>
                        </a:lnTo>
                        <a:lnTo>
                          <a:pt x="81" y="25"/>
                        </a:lnTo>
                        <a:lnTo>
                          <a:pt x="81" y="8"/>
                        </a:lnTo>
                        <a:lnTo>
                          <a:pt x="82" y="8"/>
                        </a:lnTo>
                        <a:lnTo>
                          <a:pt x="82" y="0"/>
                        </a:lnTo>
                        <a:lnTo>
                          <a:pt x="58" y="0"/>
                        </a:lnTo>
                        <a:lnTo>
                          <a:pt x="36" y="0"/>
                        </a:lnTo>
                        <a:lnTo>
                          <a:pt x="16" y="0"/>
                        </a:lnTo>
                        <a:lnTo>
                          <a:pt x="0" y="0"/>
                        </a:lnTo>
                        <a:lnTo>
                          <a:pt x="0" y="24"/>
                        </a:lnTo>
                        <a:lnTo>
                          <a:pt x="0" y="49"/>
                        </a:lnTo>
                        <a:lnTo>
                          <a:pt x="0" y="72"/>
                        </a:lnTo>
                        <a:lnTo>
                          <a:pt x="0" y="91"/>
                        </a:lnTo>
                        <a:lnTo>
                          <a:pt x="10" y="91"/>
                        </a:lnTo>
                        <a:lnTo>
                          <a:pt x="10" y="85"/>
                        </a:lnTo>
                        <a:lnTo>
                          <a:pt x="22" y="84"/>
                        </a:lnTo>
                        <a:lnTo>
                          <a:pt x="32" y="84"/>
                        </a:lnTo>
                        <a:lnTo>
                          <a:pt x="31" y="82"/>
                        </a:lnTo>
                        <a:lnTo>
                          <a:pt x="48" y="82"/>
                        </a:lnTo>
                      </a:path>
                    </a:pathLst>
                  </a:custGeom>
                  <a:grpFill/>
                  <a:ln w="9144">
                    <a:solidFill>
                      <a:schemeClr val="bg2">
                        <a:lumMod val="90000"/>
                      </a:schemeClr>
                    </a:solidFill>
                    <a:round/>
                    <a:headEnd/>
                    <a:tailEnd/>
                  </a:ln>
                </p:spPr>
                <p:txBody>
                  <a:bodyPr/>
                  <a:lstStyle/>
                  <a:p>
                    <a:endParaRPr lang="nb-NO"/>
                  </a:p>
                </p:txBody>
              </p:sp>
              <p:sp>
                <p:nvSpPr>
                  <p:cNvPr id="308" name="Freeform 13"/>
                  <p:cNvSpPr>
                    <a:spLocks/>
                  </p:cNvSpPr>
                  <p:nvPr/>
                </p:nvSpPr>
                <p:spPr bwMode="gray">
                  <a:xfrm>
                    <a:off x="1053" y="1863"/>
                    <a:ext cx="83" cy="89"/>
                  </a:xfrm>
                  <a:custGeom>
                    <a:avLst/>
                    <a:gdLst>
                      <a:gd name="T0" fmla="*/ 32 w 80"/>
                      <a:gd name="T1" fmla="*/ 0 h 92"/>
                      <a:gd name="T2" fmla="*/ 50 w 80"/>
                      <a:gd name="T3" fmla="*/ 0 h 92"/>
                      <a:gd name="T4" fmla="*/ 76 w 80"/>
                      <a:gd name="T5" fmla="*/ 0 h 92"/>
                      <a:gd name="T6" fmla="*/ 98 w 80"/>
                      <a:gd name="T7" fmla="*/ 0 h 92"/>
                      <a:gd name="T8" fmla="*/ 114 w 80"/>
                      <a:gd name="T9" fmla="*/ 0 h 92"/>
                      <a:gd name="T10" fmla="*/ 114 w 80"/>
                      <a:gd name="T11" fmla="*/ 15 h 92"/>
                      <a:gd name="T12" fmla="*/ 114 w 80"/>
                      <a:gd name="T13" fmla="*/ 37 h 92"/>
                      <a:gd name="T14" fmla="*/ 114 w 80"/>
                      <a:gd name="T15" fmla="*/ 52 h 92"/>
                      <a:gd name="T16" fmla="*/ 114 w 80"/>
                      <a:gd name="T17" fmla="*/ 66 h 92"/>
                      <a:gd name="T18" fmla="*/ 98 w 80"/>
                      <a:gd name="T19" fmla="*/ 66 h 92"/>
                      <a:gd name="T20" fmla="*/ 76 w 80"/>
                      <a:gd name="T21" fmla="*/ 66 h 92"/>
                      <a:gd name="T22" fmla="*/ 48 w 80"/>
                      <a:gd name="T23" fmla="*/ 62 h 92"/>
                      <a:gd name="T24" fmla="*/ 24 w 80"/>
                      <a:gd name="T25" fmla="*/ 57 h 92"/>
                      <a:gd name="T26" fmla="*/ 0 w 80"/>
                      <a:gd name="T27" fmla="*/ 53 h 92"/>
                      <a:gd name="T28" fmla="*/ 0 w 80"/>
                      <a:gd name="T29" fmla="*/ 52 h 92"/>
                      <a:gd name="T30" fmla="*/ 1 w 80"/>
                      <a:gd name="T31" fmla="*/ 50 h 92"/>
                      <a:gd name="T32" fmla="*/ 4 w 80"/>
                      <a:gd name="T33" fmla="*/ 50 h 92"/>
                      <a:gd name="T34" fmla="*/ 5 w 80"/>
                      <a:gd name="T35" fmla="*/ 48 h 92"/>
                      <a:gd name="T36" fmla="*/ 5 w 80"/>
                      <a:gd name="T37" fmla="*/ 47 h 92"/>
                      <a:gd name="T38" fmla="*/ 1 w 80"/>
                      <a:gd name="T39" fmla="*/ 45 h 92"/>
                      <a:gd name="T40" fmla="*/ 1 w 80"/>
                      <a:gd name="T41" fmla="*/ 42 h 92"/>
                      <a:gd name="T42" fmla="*/ 4 w 80"/>
                      <a:gd name="T43" fmla="*/ 41 h 92"/>
                      <a:gd name="T44" fmla="*/ 4 w 80"/>
                      <a:gd name="T45" fmla="*/ 38 h 92"/>
                      <a:gd name="T46" fmla="*/ 9 w 80"/>
                      <a:gd name="T47" fmla="*/ 36 h 92"/>
                      <a:gd name="T48" fmla="*/ 2 w 80"/>
                      <a:gd name="T49" fmla="*/ 25 h 92"/>
                      <a:gd name="T50" fmla="*/ 2 w 80"/>
                      <a:gd name="T51" fmla="*/ 23 h 92"/>
                      <a:gd name="T52" fmla="*/ 3 w 80"/>
                      <a:gd name="T53" fmla="*/ 17 h 92"/>
                      <a:gd name="T54" fmla="*/ 1 w 80"/>
                      <a:gd name="T55" fmla="*/ 15 h 92"/>
                      <a:gd name="T56" fmla="*/ 4 w 80"/>
                      <a:gd name="T57" fmla="*/ 14 h 92"/>
                      <a:gd name="T58" fmla="*/ 9 w 80"/>
                      <a:gd name="T59" fmla="*/ 15 h 92"/>
                      <a:gd name="T60" fmla="*/ 11 w 80"/>
                      <a:gd name="T61" fmla="*/ 14 h 92"/>
                      <a:gd name="T62" fmla="*/ 11 w 80"/>
                      <a:gd name="T63" fmla="*/ 0 h 92"/>
                      <a:gd name="T64" fmla="*/ 32 w 80"/>
                      <a:gd name="T65" fmla="*/ 0 h 92"/>
                      <a:gd name="T66" fmla="*/ 32 w 80"/>
                      <a:gd name="T67" fmla="*/ 0 h 92"/>
                      <a:gd name="T68" fmla="*/ 32 w 80"/>
                      <a:gd name="T69" fmla="*/ 0 h 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92"/>
                      <a:gd name="T107" fmla="*/ 80 w 80"/>
                      <a:gd name="T108" fmla="*/ 92 h 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92">
                        <a:moveTo>
                          <a:pt x="22" y="0"/>
                        </a:moveTo>
                        <a:lnTo>
                          <a:pt x="35" y="0"/>
                        </a:lnTo>
                        <a:lnTo>
                          <a:pt x="53" y="0"/>
                        </a:lnTo>
                        <a:lnTo>
                          <a:pt x="67" y="0"/>
                        </a:lnTo>
                        <a:lnTo>
                          <a:pt x="79" y="0"/>
                        </a:lnTo>
                        <a:lnTo>
                          <a:pt x="79" y="24"/>
                        </a:lnTo>
                        <a:lnTo>
                          <a:pt x="79" y="49"/>
                        </a:lnTo>
                        <a:lnTo>
                          <a:pt x="79" y="72"/>
                        </a:lnTo>
                        <a:lnTo>
                          <a:pt x="79" y="91"/>
                        </a:lnTo>
                        <a:lnTo>
                          <a:pt x="67" y="91"/>
                        </a:lnTo>
                        <a:lnTo>
                          <a:pt x="53" y="91"/>
                        </a:lnTo>
                        <a:lnTo>
                          <a:pt x="34" y="85"/>
                        </a:lnTo>
                        <a:lnTo>
                          <a:pt x="14" y="78"/>
                        </a:lnTo>
                        <a:lnTo>
                          <a:pt x="0" y="73"/>
                        </a:lnTo>
                        <a:lnTo>
                          <a:pt x="0" y="72"/>
                        </a:lnTo>
                        <a:lnTo>
                          <a:pt x="1" y="70"/>
                        </a:lnTo>
                        <a:lnTo>
                          <a:pt x="4" y="70"/>
                        </a:lnTo>
                        <a:lnTo>
                          <a:pt x="5" y="68"/>
                        </a:lnTo>
                        <a:lnTo>
                          <a:pt x="5" y="67"/>
                        </a:lnTo>
                        <a:lnTo>
                          <a:pt x="1" y="64"/>
                        </a:lnTo>
                        <a:lnTo>
                          <a:pt x="1" y="59"/>
                        </a:lnTo>
                        <a:lnTo>
                          <a:pt x="4" y="56"/>
                        </a:lnTo>
                        <a:lnTo>
                          <a:pt x="4" y="50"/>
                        </a:lnTo>
                        <a:lnTo>
                          <a:pt x="9" y="46"/>
                        </a:lnTo>
                        <a:lnTo>
                          <a:pt x="2" y="35"/>
                        </a:lnTo>
                        <a:lnTo>
                          <a:pt x="2" y="33"/>
                        </a:lnTo>
                        <a:lnTo>
                          <a:pt x="3" y="27"/>
                        </a:lnTo>
                        <a:lnTo>
                          <a:pt x="1" y="18"/>
                        </a:lnTo>
                        <a:lnTo>
                          <a:pt x="4" y="14"/>
                        </a:lnTo>
                        <a:lnTo>
                          <a:pt x="9" y="15"/>
                        </a:lnTo>
                        <a:lnTo>
                          <a:pt x="11" y="14"/>
                        </a:lnTo>
                        <a:lnTo>
                          <a:pt x="11" y="0"/>
                        </a:lnTo>
                        <a:lnTo>
                          <a:pt x="22" y="0"/>
                        </a:lnTo>
                      </a:path>
                    </a:pathLst>
                  </a:custGeom>
                  <a:grpFill/>
                  <a:ln w="9144">
                    <a:solidFill>
                      <a:schemeClr val="bg2">
                        <a:lumMod val="90000"/>
                      </a:schemeClr>
                    </a:solidFill>
                    <a:round/>
                    <a:headEnd/>
                    <a:tailEnd/>
                  </a:ln>
                </p:spPr>
                <p:txBody>
                  <a:bodyPr/>
                  <a:lstStyle/>
                  <a:p>
                    <a:endParaRPr lang="nb-NO"/>
                  </a:p>
                </p:txBody>
              </p:sp>
              <p:sp>
                <p:nvSpPr>
                  <p:cNvPr id="309" name="Freeform 14"/>
                  <p:cNvSpPr>
                    <a:spLocks/>
                  </p:cNvSpPr>
                  <p:nvPr/>
                </p:nvSpPr>
                <p:spPr bwMode="gray">
                  <a:xfrm>
                    <a:off x="1020" y="1933"/>
                    <a:ext cx="434" cy="258"/>
                  </a:xfrm>
                  <a:custGeom>
                    <a:avLst/>
                    <a:gdLst>
                      <a:gd name="T0" fmla="*/ 81 w 411"/>
                      <a:gd name="T1" fmla="*/ 12 h 269"/>
                      <a:gd name="T2" fmla="*/ 111 w 411"/>
                      <a:gd name="T3" fmla="*/ 30 h 269"/>
                      <a:gd name="T4" fmla="*/ 143 w 411"/>
                      <a:gd name="T5" fmla="*/ 48 h 269"/>
                      <a:gd name="T6" fmla="*/ 166 w 411"/>
                      <a:gd name="T7" fmla="*/ 57 h 269"/>
                      <a:gd name="T8" fmla="*/ 183 w 411"/>
                      <a:gd name="T9" fmla="*/ 69 h 269"/>
                      <a:gd name="T10" fmla="*/ 204 w 411"/>
                      <a:gd name="T11" fmla="*/ 76 h 269"/>
                      <a:gd name="T12" fmla="*/ 240 w 411"/>
                      <a:gd name="T13" fmla="*/ 89 h 269"/>
                      <a:gd name="T14" fmla="*/ 268 w 411"/>
                      <a:gd name="T15" fmla="*/ 102 h 269"/>
                      <a:gd name="T16" fmla="*/ 281 w 411"/>
                      <a:gd name="T17" fmla="*/ 118 h 269"/>
                      <a:gd name="T18" fmla="*/ 276 w 411"/>
                      <a:gd name="T19" fmla="*/ 129 h 269"/>
                      <a:gd name="T20" fmla="*/ 321 w 411"/>
                      <a:gd name="T21" fmla="*/ 143 h 269"/>
                      <a:gd name="T22" fmla="*/ 427 w 411"/>
                      <a:gd name="T23" fmla="*/ 159 h 269"/>
                      <a:gd name="T24" fmla="*/ 469 w 411"/>
                      <a:gd name="T25" fmla="*/ 165 h 269"/>
                      <a:gd name="T26" fmla="*/ 530 w 411"/>
                      <a:gd name="T27" fmla="*/ 162 h 269"/>
                      <a:gd name="T28" fmla="*/ 583 w 411"/>
                      <a:gd name="T29" fmla="*/ 171 h 269"/>
                      <a:gd name="T30" fmla="*/ 616 w 411"/>
                      <a:gd name="T31" fmla="*/ 155 h 269"/>
                      <a:gd name="T32" fmla="*/ 637 w 411"/>
                      <a:gd name="T33" fmla="*/ 146 h 269"/>
                      <a:gd name="T34" fmla="*/ 672 w 411"/>
                      <a:gd name="T35" fmla="*/ 141 h 269"/>
                      <a:gd name="T36" fmla="*/ 682 w 411"/>
                      <a:gd name="T37" fmla="*/ 141 h 269"/>
                      <a:gd name="T38" fmla="*/ 688 w 411"/>
                      <a:gd name="T39" fmla="*/ 131 h 269"/>
                      <a:gd name="T40" fmla="*/ 697 w 411"/>
                      <a:gd name="T41" fmla="*/ 122 h 269"/>
                      <a:gd name="T42" fmla="*/ 690 w 411"/>
                      <a:gd name="T43" fmla="*/ 110 h 269"/>
                      <a:gd name="T44" fmla="*/ 660 w 411"/>
                      <a:gd name="T45" fmla="*/ 112 h 269"/>
                      <a:gd name="T46" fmla="*/ 614 w 411"/>
                      <a:gd name="T47" fmla="*/ 132 h 269"/>
                      <a:gd name="T48" fmla="*/ 587 w 411"/>
                      <a:gd name="T49" fmla="*/ 140 h 269"/>
                      <a:gd name="T50" fmla="*/ 562 w 411"/>
                      <a:gd name="T51" fmla="*/ 140 h 269"/>
                      <a:gd name="T52" fmla="*/ 518 w 411"/>
                      <a:gd name="T53" fmla="*/ 138 h 269"/>
                      <a:gd name="T54" fmla="*/ 486 w 411"/>
                      <a:gd name="T55" fmla="*/ 126 h 269"/>
                      <a:gd name="T56" fmla="*/ 465 w 411"/>
                      <a:gd name="T57" fmla="*/ 113 h 269"/>
                      <a:gd name="T58" fmla="*/ 455 w 411"/>
                      <a:gd name="T59" fmla="*/ 94 h 269"/>
                      <a:gd name="T60" fmla="*/ 465 w 411"/>
                      <a:gd name="T61" fmla="*/ 74 h 269"/>
                      <a:gd name="T62" fmla="*/ 466 w 411"/>
                      <a:gd name="T63" fmla="*/ 69 h 269"/>
                      <a:gd name="T64" fmla="*/ 441 w 411"/>
                      <a:gd name="T65" fmla="*/ 67 h 269"/>
                      <a:gd name="T66" fmla="*/ 408 w 411"/>
                      <a:gd name="T67" fmla="*/ 52 h 269"/>
                      <a:gd name="T68" fmla="*/ 380 w 411"/>
                      <a:gd name="T69" fmla="*/ 35 h 269"/>
                      <a:gd name="T70" fmla="*/ 337 w 411"/>
                      <a:gd name="T71" fmla="*/ 30 h 269"/>
                      <a:gd name="T72" fmla="*/ 288 w 411"/>
                      <a:gd name="T73" fmla="*/ 29 h 269"/>
                      <a:gd name="T74" fmla="*/ 253 w 411"/>
                      <a:gd name="T75" fmla="*/ 12 h 269"/>
                      <a:gd name="T76" fmla="*/ 205 w 411"/>
                      <a:gd name="T77" fmla="*/ 12 h 269"/>
                      <a:gd name="T78" fmla="*/ 111 w 411"/>
                      <a:gd name="T79" fmla="*/ 12 h 269"/>
                      <a:gd name="T80" fmla="*/ 35 w 411"/>
                      <a:gd name="T81" fmla="*/ 0 h 269"/>
                      <a:gd name="T82" fmla="*/ 8 w 411"/>
                      <a:gd name="T83" fmla="*/ 12 h 269"/>
                      <a:gd name="T84" fmla="*/ 33 w 411"/>
                      <a:gd name="T85" fmla="*/ 30 h 269"/>
                      <a:gd name="T86" fmla="*/ 75 w 411"/>
                      <a:gd name="T87" fmla="*/ 48 h 269"/>
                      <a:gd name="T88" fmla="*/ 61 w 411"/>
                      <a:gd name="T89" fmla="*/ 51 h 269"/>
                      <a:gd name="T90" fmla="*/ 61 w 411"/>
                      <a:gd name="T91" fmla="*/ 54 h 269"/>
                      <a:gd name="T92" fmla="*/ 89 w 411"/>
                      <a:gd name="T93" fmla="*/ 59 h 269"/>
                      <a:gd name="T94" fmla="*/ 113 w 411"/>
                      <a:gd name="T95" fmla="*/ 66 h 269"/>
                      <a:gd name="T96" fmla="*/ 117 w 411"/>
                      <a:gd name="T97" fmla="*/ 79 h 269"/>
                      <a:gd name="T98" fmla="*/ 131 w 411"/>
                      <a:gd name="T99" fmla="*/ 82 h 269"/>
                      <a:gd name="T100" fmla="*/ 168 w 411"/>
                      <a:gd name="T101" fmla="*/ 99 h 269"/>
                      <a:gd name="T102" fmla="*/ 173 w 411"/>
                      <a:gd name="T103" fmla="*/ 89 h 269"/>
                      <a:gd name="T104" fmla="*/ 149 w 411"/>
                      <a:gd name="T105" fmla="*/ 82 h 269"/>
                      <a:gd name="T106" fmla="*/ 138 w 411"/>
                      <a:gd name="T107" fmla="*/ 70 h 269"/>
                      <a:gd name="T108" fmla="*/ 127 w 411"/>
                      <a:gd name="T109" fmla="*/ 61 h 269"/>
                      <a:gd name="T110" fmla="*/ 114 w 411"/>
                      <a:gd name="T111" fmla="*/ 54 h 269"/>
                      <a:gd name="T112" fmla="*/ 94 w 411"/>
                      <a:gd name="T113" fmla="*/ 40 h 269"/>
                      <a:gd name="T114" fmla="*/ 67 w 411"/>
                      <a:gd name="T115" fmla="*/ 31 h 269"/>
                      <a:gd name="T116" fmla="*/ 54 w 411"/>
                      <a:gd name="T117" fmla="*/ 12 h 2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1"/>
                      <a:gd name="T178" fmla="*/ 0 h 269"/>
                      <a:gd name="T179" fmla="*/ 411 w 411"/>
                      <a:gd name="T180" fmla="*/ 269 h 2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1" h="269">
                        <a:moveTo>
                          <a:pt x="31" y="13"/>
                        </a:moveTo>
                        <a:lnTo>
                          <a:pt x="41" y="17"/>
                        </a:lnTo>
                        <a:lnTo>
                          <a:pt x="45" y="17"/>
                        </a:lnTo>
                        <a:lnTo>
                          <a:pt x="47" y="21"/>
                        </a:lnTo>
                        <a:lnTo>
                          <a:pt x="55" y="24"/>
                        </a:lnTo>
                        <a:lnTo>
                          <a:pt x="57" y="31"/>
                        </a:lnTo>
                        <a:lnTo>
                          <a:pt x="61" y="43"/>
                        </a:lnTo>
                        <a:lnTo>
                          <a:pt x="64" y="45"/>
                        </a:lnTo>
                        <a:lnTo>
                          <a:pt x="65" y="51"/>
                        </a:lnTo>
                        <a:lnTo>
                          <a:pt x="68" y="53"/>
                        </a:lnTo>
                        <a:lnTo>
                          <a:pt x="72" y="63"/>
                        </a:lnTo>
                        <a:lnTo>
                          <a:pt x="83" y="72"/>
                        </a:lnTo>
                        <a:lnTo>
                          <a:pt x="89" y="74"/>
                        </a:lnTo>
                        <a:lnTo>
                          <a:pt x="89" y="80"/>
                        </a:lnTo>
                        <a:lnTo>
                          <a:pt x="91" y="84"/>
                        </a:lnTo>
                        <a:lnTo>
                          <a:pt x="97" y="87"/>
                        </a:lnTo>
                        <a:lnTo>
                          <a:pt x="100" y="93"/>
                        </a:lnTo>
                        <a:lnTo>
                          <a:pt x="104" y="93"/>
                        </a:lnTo>
                        <a:lnTo>
                          <a:pt x="109" y="97"/>
                        </a:lnTo>
                        <a:lnTo>
                          <a:pt x="106" y="104"/>
                        </a:lnTo>
                        <a:lnTo>
                          <a:pt x="107" y="109"/>
                        </a:lnTo>
                        <a:lnTo>
                          <a:pt x="112" y="107"/>
                        </a:lnTo>
                        <a:lnTo>
                          <a:pt x="112" y="112"/>
                        </a:lnTo>
                        <a:lnTo>
                          <a:pt x="118" y="115"/>
                        </a:lnTo>
                        <a:lnTo>
                          <a:pt x="121" y="114"/>
                        </a:lnTo>
                        <a:lnTo>
                          <a:pt x="126" y="119"/>
                        </a:lnTo>
                        <a:lnTo>
                          <a:pt x="126" y="125"/>
                        </a:lnTo>
                        <a:lnTo>
                          <a:pt x="139" y="135"/>
                        </a:lnTo>
                        <a:lnTo>
                          <a:pt x="140" y="139"/>
                        </a:lnTo>
                        <a:lnTo>
                          <a:pt x="143" y="140"/>
                        </a:lnTo>
                        <a:lnTo>
                          <a:pt x="147" y="147"/>
                        </a:lnTo>
                        <a:lnTo>
                          <a:pt x="156" y="154"/>
                        </a:lnTo>
                        <a:lnTo>
                          <a:pt x="158" y="164"/>
                        </a:lnTo>
                        <a:lnTo>
                          <a:pt x="160" y="166"/>
                        </a:lnTo>
                        <a:lnTo>
                          <a:pt x="164" y="173"/>
                        </a:lnTo>
                        <a:lnTo>
                          <a:pt x="163" y="178"/>
                        </a:lnTo>
                        <a:lnTo>
                          <a:pt x="160" y="180"/>
                        </a:lnTo>
                        <a:lnTo>
                          <a:pt x="162" y="185"/>
                        </a:lnTo>
                        <a:lnTo>
                          <a:pt x="157" y="187"/>
                        </a:lnTo>
                        <a:lnTo>
                          <a:pt x="160" y="195"/>
                        </a:lnTo>
                        <a:lnTo>
                          <a:pt x="169" y="203"/>
                        </a:lnTo>
                        <a:lnTo>
                          <a:pt x="174" y="205"/>
                        </a:lnTo>
                        <a:lnTo>
                          <a:pt x="181" y="209"/>
                        </a:lnTo>
                        <a:lnTo>
                          <a:pt x="187" y="217"/>
                        </a:lnTo>
                        <a:lnTo>
                          <a:pt x="202" y="221"/>
                        </a:lnTo>
                        <a:lnTo>
                          <a:pt x="207" y="221"/>
                        </a:lnTo>
                        <a:lnTo>
                          <a:pt x="221" y="231"/>
                        </a:lnTo>
                        <a:lnTo>
                          <a:pt x="248" y="241"/>
                        </a:lnTo>
                        <a:lnTo>
                          <a:pt x="250" y="241"/>
                        </a:lnTo>
                        <a:lnTo>
                          <a:pt x="259" y="247"/>
                        </a:lnTo>
                        <a:lnTo>
                          <a:pt x="267" y="250"/>
                        </a:lnTo>
                        <a:lnTo>
                          <a:pt x="272" y="250"/>
                        </a:lnTo>
                        <a:lnTo>
                          <a:pt x="280" y="253"/>
                        </a:lnTo>
                        <a:lnTo>
                          <a:pt x="285" y="253"/>
                        </a:lnTo>
                        <a:lnTo>
                          <a:pt x="300" y="245"/>
                        </a:lnTo>
                        <a:lnTo>
                          <a:pt x="308" y="246"/>
                        </a:lnTo>
                        <a:lnTo>
                          <a:pt x="319" y="251"/>
                        </a:lnTo>
                        <a:lnTo>
                          <a:pt x="337" y="268"/>
                        </a:lnTo>
                        <a:lnTo>
                          <a:pt x="338" y="262"/>
                        </a:lnTo>
                        <a:lnTo>
                          <a:pt x="338" y="260"/>
                        </a:lnTo>
                        <a:lnTo>
                          <a:pt x="347" y="247"/>
                        </a:lnTo>
                        <a:lnTo>
                          <a:pt x="360" y="246"/>
                        </a:lnTo>
                        <a:lnTo>
                          <a:pt x="360" y="242"/>
                        </a:lnTo>
                        <a:lnTo>
                          <a:pt x="357" y="236"/>
                        </a:lnTo>
                        <a:lnTo>
                          <a:pt x="346" y="227"/>
                        </a:lnTo>
                        <a:lnTo>
                          <a:pt x="354" y="228"/>
                        </a:lnTo>
                        <a:lnTo>
                          <a:pt x="355" y="221"/>
                        </a:lnTo>
                        <a:lnTo>
                          <a:pt x="369" y="221"/>
                        </a:lnTo>
                        <a:lnTo>
                          <a:pt x="379" y="221"/>
                        </a:lnTo>
                        <a:lnTo>
                          <a:pt x="383" y="221"/>
                        </a:lnTo>
                        <a:lnTo>
                          <a:pt x="387" y="215"/>
                        </a:lnTo>
                        <a:lnTo>
                          <a:pt x="389" y="214"/>
                        </a:lnTo>
                        <a:lnTo>
                          <a:pt x="392" y="208"/>
                        </a:lnTo>
                        <a:lnTo>
                          <a:pt x="394" y="208"/>
                        </a:lnTo>
                        <a:lnTo>
                          <a:pt x="393" y="213"/>
                        </a:lnTo>
                        <a:lnTo>
                          <a:pt x="396" y="214"/>
                        </a:lnTo>
                        <a:lnTo>
                          <a:pt x="396" y="220"/>
                        </a:lnTo>
                        <a:lnTo>
                          <a:pt x="397" y="219"/>
                        </a:lnTo>
                        <a:lnTo>
                          <a:pt x="401" y="201"/>
                        </a:lnTo>
                        <a:lnTo>
                          <a:pt x="399" y="200"/>
                        </a:lnTo>
                        <a:lnTo>
                          <a:pt x="401" y="199"/>
                        </a:lnTo>
                        <a:lnTo>
                          <a:pt x="401" y="197"/>
                        </a:lnTo>
                        <a:lnTo>
                          <a:pt x="399" y="195"/>
                        </a:lnTo>
                        <a:lnTo>
                          <a:pt x="404" y="185"/>
                        </a:lnTo>
                        <a:lnTo>
                          <a:pt x="410" y="179"/>
                        </a:lnTo>
                        <a:lnTo>
                          <a:pt x="410" y="173"/>
                        </a:lnTo>
                        <a:lnTo>
                          <a:pt x="408" y="169"/>
                        </a:lnTo>
                        <a:lnTo>
                          <a:pt x="400" y="168"/>
                        </a:lnTo>
                        <a:lnTo>
                          <a:pt x="398" y="171"/>
                        </a:lnTo>
                        <a:lnTo>
                          <a:pt x="398" y="168"/>
                        </a:lnTo>
                        <a:lnTo>
                          <a:pt x="393" y="167"/>
                        </a:lnTo>
                        <a:lnTo>
                          <a:pt x="383" y="170"/>
                        </a:lnTo>
                        <a:lnTo>
                          <a:pt x="371" y="171"/>
                        </a:lnTo>
                        <a:lnTo>
                          <a:pt x="363" y="175"/>
                        </a:lnTo>
                        <a:lnTo>
                          <a:pt x="360" y="190"/>
                        </a:lnTo>
                        <a:lnTo>
                          <a:pt x="356" y="201"/>
                        </a:lnTo>
                        <a:lnTo>
                          <a:pt x="349" y="206"/>
                        </a:lnTo>
                        <a:lnTo>
                          <a:pt x="350" y="210"/>
                        </a:lnTo>
                        <a:lnTo>
                          <a:pt x="345" y="213"/>
                        </a:lnTo>
                        <a:lnTo>
                          <a:pt x="342" y="213"/>
                        </a:lnTo>
                        <a:lnTo>
                          <a:pt x="341" y="210"/>
                        </a:lnTo>
                        <a:lnTo>
                          <a:pt x="334" y="210"/>
                        </a:lnTo>
                        <a:lnTo>
                          <a:pt x="333" y="210"/>
                        </a:lnTo>
                        <a:lnTo>
                          <a:pt x="327" y="213"/>
                        </a:lnTo>
                        <a:lnTo>
                          <a:pt x="315" y="214"/>
                        </a:lnTo>
                        <a:lnTo>
                          <a:pt x="310" y="218"/>
                        </a:lnTo>
                        <a:lnTo>
                          <a:pt x="307" y="218"/>
                        </a:lnTo>
                        <a:lnTo>
                          <a:pt x="300" y="210"/>
                        </a:lnTo>
                        <a:lnTo>
                          <a:pt x="295" y="210"/>
                        </a:lnTo>
                        <a:lnTo>
                          <a:pt x="289" y="208"/>
                        </a:lnTo>
                        <a:lnTo>
                          <a:pt x="284" y="203"/>
                        </a:lnTo>
                        <a:lnTo>
                          <a:pt x="280" y="192"/>
                        </a:lnTo>
                        <a:lnTo>
                          <a:pt x="272" y="184"/>
                        </a:lnTo>
                        <a:lnTo>
                          <a:pt x="269" y="178"/>
                        </a:lnTo>
                        <a:lnTo>
                          <a:pt x="268" y="175"/>
                        </a:lnTo>
                        <a:lnTo>
                          <a:pt x="269" y="171"/>
                        </a:lnTo>
                        <a:lnTo>
                          <a:pt x="269" y="169"/>
                        </a:lnTo>
                        <a:lnTo>
                          <a:pt x="265" y="164"/>
                        </a:lnTo>
                        <a:lnTo>
                          <a:pt x="263" y="160"/>
                        </a:lnTo>
                        <a:lnTo>
                          <a:pt x="264" y="142"/>
                        </a:lnTo>
                        <a:lnTo>
                          <a:pt x="262" y="122"/>
                        </a:lnTo>
                        <a:lnTo>
                          <a:pt x="264" y="117"/>
                        </a:lnTo>
                        <a:lnTo>
                          <a:pt x="265" y="113"/>
                        </a:lnTo>
                        <a:lnTo>
                          <a:pt x="269" y="112"/>
                        </a:lnTo>
                        <a:lnTo>
                          <a:pt x="270" y="110"/>
                        </a:lnTo>
                        <a:lnTo>
                          <a:pt x="271" y="106"/>
                        </a:lnTo>
                        <a:lnTo>
                          <a:pt x="269" y="108"/>
                        </a:lnTo>
                        <a:lnTo>
                          <a:pt x="270" y="104"/>
                        </a:lnTo>
                        <a:lnTo>
                          <a:pt x="267" y="104"/>
                        </a:lnTo>
                        <a:lnTo>
                          <a:pt x="262" y="101"/>
                        </a:lnTo>
                        <a:lnTo>
                          <a:pt x="256" y="101"/>
                        </a:lnTo>
                        <a:lnTo>
                          <a:pt x="249" y="99"/>
                        </a:lnTo>
                        <a:lnTo>
                          <a:pt x="246" y="97"/>
                        </a:lnTo>
                        <a:lnTo>
                          <a:pt x="240" y="90"/>
                        </a:lnTo>
                        <a:lnTo>
                          <a:pt x="237" y="78"/>
                        </a:lnTo>
                        <a:lnTo>
                          <a:pt x="233" y="74"/>
                        </a:lnTo>
                        <a:lnTo>
                          <a:pt x="230" y="70"/>
                        </a:lnTo>
                        <a:lnTo>
                          <a:pt x="227" y="66"/>
                        </a:lnTo>
                        <a:lnTo>
                          <a:pt x="221" y="55"/>
                        </a:lnTo>
                        <a:lnTo>
                          <a:pt x="214" y="46"/>
                        </a:lnTo>
                        <a:lnTo>
                          <a:pt x="211" y="44"/>
                        </a:lnTo>
                        <a:lnTo>
                          <a:pt x="198" y="44"/>
                        </a:lnTo>
                        <a:lnTo>
                          <a:pt x="195" y="45"/>
                        </a:lnTo>
                        <a:lnTo>
                          <a:pt x="188" y="57"/>
                        </a:lnTo>
                        <a:lnTo>
                          <a:pt x="181" y="56"/>
                        </a:lnTo>
                        <a:lnTo>
                          <a:pt x="172" y="49"/>
                        </a:lnTo>
                        <a:lnTo>
                          <a:pt x="168" y="43"/>
                        </a:lnTo>
                        <a:lnTo>
                          <a:pt x="165" y="31"/>
                        </a:lnTo>
                        <a:lnTo>
                          <a:pt x="157" y="26"/>
                        </a:lnTo>
                        <a:lnTo>
                          <a:pt x="150" y="18"/>
                        </a:lnTo>
                        <a:lnTo>
                          <a:pt x="147" y="17"/>
                        </a:lnTo>
                        <a:lnTo>
                          <a:pt x="146" y="15"/>
                        </a:lnTo>
                        <a:lnTo>
                          <a:pt x="141" y="12"/>
                        </a:lnTo>
                        <a:lnTo>
                          <a:pt x="131" y="12"/>
                        </a:lnTo>
                        <a:lnTo>
                          <a:pt x="119" y="13"/>
                        </a:lnTo>
                        <a:lnTo>
                          <a:pt x="119" y="19"/>
                        </a:lnTo>
                        <a:lnTo>
                          <a:pt x="97" y="19"/>
                        </a:lnTo>
                        <a:lnTo>
                          <a:pt x="83" y="19"/>
                        </a:lnTo>
                        <a:lnTo>
                          <a:pt x="64" y="13"/>
                        </a:lnTo>
                        <a:lnTo>
                          <a:pt x="44" y="6"/>
                        </a:lnTo>
                        <a:lnTo>
                          <a:pt x="30" y="1"/>
                        </a:lnTo>
                        <a:lnTo>
                          <a:pt x="30" y="0"/>
                        </a:lnTo>
                        <a:lnTo>
                          <a:pt x="21" y="0"/>
                        </a:lnTo>
                        <a:lnTo>
                          <a:pt x="11" y="1"/>
                        </a:lnTo>
                        <a:lnTo>
                          <a:pt x="0" y="2"/>
                        </a:lnTo>
                        <a:lnTo>
                          <a:pt x="7" y="14"/>
                        </a:lnTo>
                        <a:lnTo>
                          <a:pt x="8" y="17"/>
                        </a:lnTo>
                        <a:lnTo>
                          <a:pt x="14" y="28"/>
                        </a:lnTo>
                        <a:lnTo>
                          <a:pt x="16" y="36"/>
                        </a:lnTo>
                        <a:lnTo>
                          <a:pt x="18" y="35"/>
                        </a:lnTo>
                        <a:lnTo>
                          <a:pt x="20" y="45"/>
                        </a:lnTo>
                        <a:lnTo>
                          <a:pt x="28" y="50"/>
                        </a:lnTo>
                        <a:lnTo>
                          <a:pt x="30" y="51"/>
                        </a:lnTo>
                        <a:lnTo>
                          <a:pt x="42" y="65"/>
                        </a:lnTo>
                        <a:lnTo>
                          <a:pt x="43" y="72"/>
                        </a:lnTo>
                        <a:lnTo>
                          <a:pt x="41" y="73"/>
                        </a:lnTo>
                        <a:lnTo>
                          <a:pt x="41" y="76"/>
                        </a:lnTo>
                        <a:lnTo>
                          <a:pt x="39" y="74"/>
                        </a:lnTo>
                        <a:lnTo>
                          <a:pt x="36" y="76"/>
                        </a:lnTo>
                        <a:lnTo>
                          <a:pt x="30" y="75"/>
                        </a:lnTo>
                        <a:lnTo>
                          <a:pt x="29" y="78"/>
                        </a:lnTo>
                        <a:lnTo>
                          <a:pt x="31" y="77"/>
                        </a:lnTo>
                        <a:lnTo>
                          <a:pt x="36" y="81"/>
                        </a:lnTo>
                        <a:lnTo>
                          <a:pt x="38" y="84"/>
                        </a:lnTo>
                        <a:lnTo>
                          <a:pt x="42" y="86"/>
                        </a:lnTo>
                        <a:lnTo>
                          <a:pt x="49" y="91"/>
                        </a:lnTo>
                        <a:lnTo>
                          <a:pt x="52" y="91"/>
                        </a:lnTo>
                        <a:lnTo>
                          <a:pt x="56" y="89"/>
                        </a:lnTo>
                        <a:lnTo>
                          <a:pt x="57" y="93"/>
                        </a:lnTo>
                        <a:lnTo>
                          <a:pt x="61" y="97"/>
                        </a:lnTo>
                        <a:lnTo>
                          <a:pt x="65" y="100"/>
                        </a:lnTo>
                        <a:lnTo>
                          <a:pt x="68" y="107"/>
                        </a:lnTo>
                        <a:lnTo>
                          <a:pt x="69" y="114"/>
                        </a:lnTo>
                        <a:lnTo>
                          <a:pt x="68" y="122"/>
                        </a:lnTo>
                        <a:lnTo>
                          <a:pt x="68" y="120"/>
                        </a:lnTo>
                        <a:lnTo>
                          <a:pt x="69" y="121"/>
                        </a:lnTo>
                        <a:lnTo>
                          <a:pt x="72" y="122"/>
                        </a:lnTo>
                        <a:lnTo>
                          <a:pt x="73" y="125"/>
                        </a:lnTo>
                        <a:lnTo>
                          <a:pt x="76" y="126"/>
                        </a:lnTo>
                        <a:lnTo>
                          <a:pt x="78" y="129"/>
                        </a:lnTo>
                        <a:lnTo>
                          <a:pt x="92" y="138"/>
                        </a:lnTo>
                        <a:lnTo>
                          <a:pt x="94" y="142"/>
                        </a:lnTo>
                        <a:lnTo>
                          <a:pt x="98" y="150"/>
                        </a:lnTo>
                        <a:lnTo>
                          <a:pt x="103" y="146"/>
                        </a:lnTo>
                        <a:lnTo>
                          <a:pt x="105" y="142"/>
                        </a:lnTo>
                        <a:lnTo>
                          <a:pt x="104" y="140"/>
                        </a:lnTo>
                        <a:lnTo>
                          <a:pt x="100" y="134"/>
                        </a:lnTo>
                        <a:lnTo>
                          <a:pt x="94" y="129"/>
                        </a:lnTo>
                        <a:lnTo>
                          <a:pt x="92" y="131"/>
                        </a:lnTo>
                        <a:lnTo>
                          <a:pt x="90" y="129"/>
                        </a:lnTo>
                        <a:lnTo>
                          <a:pt x="87" y="125"/>
                        </a:lnTo>
                        <a:lnTo>
                          <a:pt x="88" y="120"/>
                        </a:lnTo>
                        <a:lnTo>
                          <a:pt x="84" y="115"/>
                        </a:lnTo>
                        <a:lnTo>
                          <a:pt x="84" y="111"/>
                        </a:lnTo>
                        <a:lnTo>
                          <a:pt x="80" y="106"/>
                        </a:lnTo>
                        <a:lnTo>
                          <a:pt x="79" y="99"/>
                        </a:lnTo>
                        <a:lnTo>
                          <a:pt x="76" y="93"/>
                        </a:lnTo>
                        <a:lnTo>
                          <a:pt x="73" y="90"/>
                        </a:lnTo>
                        <a:lnTo>
                          <a:pt x="74" y="94"/>
                        </a:lnTo>
                        <a:lnTo>
                          <a:pt x="73" y="93"/>
                        </a:lnTo>
                        <a:lnTo>
                          <a:pt x="70" y="87"/>
                        </a:lnTo>
                        <a:lnTo>
                          <a:pt x="68" y="85"/>
                        </a:lnTo>
                        <a:lnTo>
                          <a:pt x="66" y="81"/>
                        </a:lnTo>
                        <a:lnTo>
                          <a:pt x="62" y="75"/>
                        </a:lnTo>
                        <a:lnTo>
                          <a:pt x="61" y="66"/>
                        </a:lnTo>
                        <a:lnTo>
                          <a:pt x="57" y="65"/>
                        </a:lnTo>
                        <a:lnTo>
                          <a:pt x="55" y="60"/>
                        </a:lnTo>
                        <a:lnTo>
                          <a:pt x="50" y="59"/>
                        </a:lnTo>
                        <a:lnTo>
                          <a:pt x="48" y="53"/>
                        </a:lnTo>
                        <a:lnTo>
                          <a:pt x="41" y="46"/>
                        </a:lnTo>
                        <a:lnTo>
                          <a:pt x="39" y="46"/>
                        </a:lnTo>
                        <a:lnTo>
                          <a:pt x="36" y="40"/>
                        </a:lnTo>
                        <a:lnTo>
                          <a:pt x="34" y="27"/>
                        </a:lnTo>
                        <a:lnTo>
                          <a:pt x="31" y="24"/>
                        </a:lnTo>
                        <a:lnTo>
                          <a:pt x="31" y="13"/>
                        </a:lnTo>
                      </a:path>
                    </a:pathLst>
                  </a:custGeom>
                  <a:grpFill/>
                  <a:ln w="9144">
                    <a:solidFill>
                      <a:schemeClr val="bg2">
                        <a:lumMod val="90000"/>
                      </a:schemeClr>
                    </a:solidFill>
                    <a:round/>
                    <a:headEnd/>
                    <a:tailEnd/>
                  </a:ln>
                </p:spPr>
                <p:txBody>
                  <a:bodyPr/>
                  <a:lstStyle/>
                  <a:p>
                    <a:endParaRPr lang="nb-NO"/>
                  </a:p>
                </p:txBody>
              </p:sp>
              <p:sp>
                <p:nvSpPr>
                  <p:cNvPr id="310" name="Freeform 15"/>
                  <p:cNvSpPr>
                    <a:spLocks/>
                  </p:cNvSpPr>
                  <p:nvPr/>
                </p:nvSpPr>
                <p:spPr bwMode="gray">
                  <a:xfrm>
                    <a:off x="916" y="1779"/>
                    <a:ext cx="147" cy="157"/>
                  </a:xfrm>
                  <a:custGeom>
                    <a:avLst/>
                    <a:gdLst>
                      <a:gd name="T0" fmla="*/ 234 w 139"/>
                      <a:gd name="T1" fmla="*/ 99 h 163"/>
                      <a:gd name="T2" fmla="*/ 240 w 139"/>
                      <a:gd name="T3" fmla="*/ 92 h 163"/>
                      <a:gd name="T4" fmla="*/ 229 w 139"/>
                      <a:gd name="T5" fmla="*/ 84 h 163"/>
                      <a:gd name="T6" fmla="*/ 176 w 139"/>
                      <a:gd name="T7" fmla="*/ 63 h 163"/>
                      <a:gd name="T8" fmla="*/ 124 w 139"/>
                      <a:gd name="T9" fmla="*/ 45 h 163"/>
                      <a:gd name="T10" fmla="*/ 103 w 139"/>
                      <a:gd name="T11" fmla="*/ 23 h 163"/>
                      <a:gd name="T12" fmla="*/ 103 w 139"/>
                      <a:gd name="T13" fmla="*/ 0 h 163"/>
                      <a:gd name="T14" fmla="*/ 51 w 139"/>
                      <a:gd name="T15" fmla="*/ 0 h 163"/>
                      <a:gd name="T16" fmla="*/ 3 w 139"/>
                      <a:gd name="T17" fmla="*/ 0 h 163"/>
                      <a:gd name="T18" fmla="*/ 4 w 139"/>
                      <a:gd name="T19" fmla="*/ 13 h 163"/>
                      <a:gd name="T20" fmla="*/ 0 w 139"/>
                      <a:gd name="T21" fmla="*/ 19 h 163"/>
                      <a:gd name="T22" fmla="*/ 8 w 139"/>
                      <a:gd name="T23" fmla="*/ 33 h 163"/>
                      <a:gd name="T24" fmla="*/ 31 w 139"/>
                      <a:gd name="T25" fmla="*/ 45 h 163"/>
                      <a:gd name="T26" fmla="*/ 37 w 139"/>
                      <a:gd name="T27" fmla="*/ 50 h 163"/>
                      <a:gd name="T28" fmla="*/ 45 w 139"/>
                      <a:gd name="T29" fmla="*/ 47 h 163"/>
                      <a:gd name="T30" fmla="*/ 50 w 139"/>
                      <a:gd name="T31" fmla="*/ 50 h 163"/>
                      <a:gd name="T32" fmla="*/ 45 w 139"/>
                      <a:gd name="T33" fmla="*/ 51 h 163"/>
                      <a:gd name="T34" fmla="*/ 54 w 139"/>
                      <a:gd name="T35" fmla="*/ 61 h 163"/>
                      <a:gd name="T36" fmla="*/ 62 w 139"/>
                      <a:gd name="T37" fmla="*/ 62 h 163"/>
                      <a:gd name="T38" fmla="*/ 59 w 139"/>
                      <a:gd name="T39" fmla="*/ 65 h 163"/>
                      <a:gd name="T40" fmla="*/ 84 w 139"/>
                      <a:gd name="T41" fmla="*/ 80 h 163"/>
                      <a:gd name="T42" fmla="*/ 91 w 139"/>
                      <a:gd name="T43" fmla="*/ 83 h 163"/>
                      <a:gd name="T44" fmla="*/ 109 w 139"/>
                      <a:gd name="T45" fmla="*/ 90 h 163"/>
                      <a:gd name="T46" fmla="*/ 132 w 139"/>
                      <a:gd name="T47" fmla="*/ 94 h 163"/>
                      <a:gd name="T48" fmla="*/ 139 w 139"/>
                      <a:gd name="T49" fmla="*/ 94 h 163"/>
                      <a:gd name="T50" fmla="*/ 153 w 139"/>
                      <a:gd name="T51" fmla="*/ 99 h 163"/>
                      <a:gd name="T52" fmla="*/ 170 w 139"/>
                      <a:gd name="T53" fmla="*/ 106 h 163"/>
                      <a:gd name="T54" fmla="*/ 191 w 139"/>
                      <a:gd name="T55" fmla="*/ 111 h 163"/>
                      <a:gd name="T56" fmla="*/ 225 w 139"/>
                      <a:gd name="T57" fmla="*/ 110 h 163"/>
                      <a:gd name="T58" fmla="*/ 234 w 139"/>
                      <a:gd name="T59" fmla="*/ 109 h 163"/>
                      <a:gd name="T60" fmla="*/ 235 w 139"/>
                      <a:gd name="T61" fmla="*/ 107 h 163"/>
                      <a:gd name="T62" fmla="*/ 226 w 139"/>
                      <a:gd name="T63" fmla="*/ 102 h 163"/>
                      <a:gd name="T64" fmla="*/ 226 w 139"/>
                      <a:gd name="T65" fmla="*/ 102 h 1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63"/>
                      <a:gd name="T101" fmla="*/ 139 w 139"/>
                      <a:gd name="T102" fmla="*/ 163 h 1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63">
                        <a:moveTo>
                          <a:pt x="130" y="147"/>
                        </a:moveTo>
                        <a:lnTo>
                          <a:pt x="133" y="144"/>
                        </a:lnTo>
                        <a:lnTo>
                          <a:pt x="133" y="138"/>
                        </a:lnTo>
                        <a:lnTo>
                          <a:pt x="138" y="134"/>
                        </a:lnTo>
                        <a:lnTo>
                          <a:pt x="131" y="123"/>
                        </a:lnTo>
                        <a:lnTo>
                          <a:pt x="131" y="121"/>
                        </a:lnTo>
                        <a:lnTo>
                          <a:pt x="119" y="109"/>
                        </a:lnTo>
                        <a:lnTo>
                          <a:pt x="100" y="92"/>
                        </a:lnTo>
                        <a:lnTo>
                          <a:pt x="86" y="79"/>
                        </a:lnTo>
                        <a:lnTo>
                          <a:pt x="71" y="65"/>
                        </a:lnTo>
                        <a:lnTo>
                          <a:pt x="59" y="53"/>
                        </a:lnTo>
                        <a:lnTo>
                          <a:pt x="59" y="33"/>
                        </a:lnTo>
                        <a:lnTo>
                          <a:pt x="59" y="15"/>
                        </a:lnTo>
                        <a:lnTo>
                          <a:pt x="59" y="0"/>
                        </a:lnTo>
                        <a:lnTo>
                          <a:pt x="45" y="0"/>
                        </a:lnTo>
                        <a:lnTo>
                          <a:pt x="29" y="0"/>
                        </a:lnTo>
                        <a:lnTo>
                          <a:pt x="14" y="0"/>
                        </a:lnTo>
                        <a:lnTo>
                          <a:pt x="3" y="0"/>
                        </a:lnTo>
                        <a:lnTo>
                          <a:pt x="5" y="11"/>
                        </a:lnTo>
                        <a:lnTo>
                          <a:pt x="4" y="22"/>
                        </a:lnTo>
                        <a:lnTo>
                          <a:pt x="0" y="26"/>
                        </a:lnTo>
                        <a:lnTo>
                          <a:pt x="0" y="29"/>
                        </a:lnTo>
                        <a:lnTo>
                          <a:pt x="8" y="41"/>
                        </a:lnTo>
                        <a:lnTo>
                          <a:pt x="8" y="47"/>
                        </a:lnTo>
                        <a:lnTo>
                          <a:pt x="11" y="56"/>
                        </a:lnTo>
                        <a:lnTo>
                          <a:pt x="19" y="65"/>
                        </a:lnTo>
                        <a:lnTo>
                          <a:pt x="19" y="69"/>
                        </a:lnTo>
                        <a:lnTo>
                          <a:pt x="22" y="72"/>
                        </a:lnTo>
                        <a:lnTo>
                          <a:pt x="25" y="72"/>
                        </a:lnTo>
                        <a:lnTo>
                          <a:pt x="26" y="68"/>
                        </a:lnTo>
                        <a:lnTo>
                          <a:pt x="33" y="69"/>
                        </a:lnTo>
                        <a:lnTo>
                          <a:pt x="28" y="72"/>
                        </a:lnTo>
                        <a:lnTo>
                          <a:pt x="31" y="79"/>
                        </a:lnTo>
                        <a:lnTo>
                          <a:pt x="26" y="74"/>
                        </a:lnTo>
                        <a:lnTo>
                          <a:pt x="28" y="86"/>
                        </a:lnTo>
                        <a:lnTo>
                          <a:pt x="31" y="88"/>
                        </a:lnTo>
                        <a:lnTo>
                          <a:pt x="34" y="88"/>
                        </a:lnTo>
                        <a:lnTo>
                          <a:pt x="36" y="90"/>
                        </a:lnTo>
                        <a:lnTo>
                          <a:pt x="36" y="94"/>
                        </a:lnTo>
                        <a:lnTo>
                          <a:pt x="34" y="95"/>
                        </a:lnTo>
                        <a:lnTo>
                          <a:pt x="35" y="99"/>
                        </a:lnTo>
                        <a:lnTo>
                          <a:pt x="48" y="115"/>
                        </a:lnTo>
                        <a:lnTo>
                          <a:pt x="48" y="117"/>
                        </a:lnTo>
                        <a:lnTo>
                          <a:pt x="52" y="120"/>
                        </a:lnTo>
                        <a:lnTo>
                          <a:pt x="53" y="128"/>
                        </a:lnTo>
                        <a:lnTo>
                          <a:pt x="62" y="131"/>
                        </a:lnTo>
                        <a:lnTo>
                          <a:pt x="65" y="131"/>
                        </a:lnTo>
                        <a:lnTo>
                          <a:pt x="76" y="138"/>
                        </a:lnTo>
                        <a:lnTo>
                          <a:pt x="78" y="137"/>
                        </a:lnTo>
                        <a:lnTo>
                          <a:pt x="79" y="137"/>
                        </a:lnTo>
                        <a:lnTo>
                          <a:pt x="82" y="142"/>
                        </a:lnTo>
                        <a:lnTo>
                          <a:pt x="88" y="144"/>
                        </a:lnTo>
                        <a:lnTo>
                          <a:pt x="96" y="152"/>
                        </a:lnTo>
                        <a:lnTo>
                          <a:pt x="97" y="154"/>
                        </a:lnTo>
                        <a:lnTo>
                          <a:pt x="99" y="162"/>
                        </a:lnTo>
                        <a:lnTo>
                          <a:pt x="110" y="161"/>
                        </a:lnTo>
                        <a:lnTo>
                          <a:pt x="120" y="160"/>
                        </a:lnTo>
                        <a:lnTo>
                          <a:pt x="129" y="160"/>
                        </a:lnTo>
                        <a:lnTo>
                          <a:pt x="130" y="158"/>
                        </a:lnTo>
                        <a:lnTo>
                          <a:pt x="133" y="158"/>
                        </a:lnTo>
                        <a:lnTo>
                          <a:pt x="134" y="156"/>
                        </a:lnTo>
                        <a:lnTo>
                          <a:pt x="134" y="155"/>
                        </a:lnTo>
                        <a:lnTo>
                          <a:pt x="130" y="152"/>
                        </a:lnTo>
                        <a:lnTo>
                          <a:pt x="130" y="147"/>
                        </a:lnTo>
                      </a:path>
                    </a:pathLst>
                  </a:custGeom>
                  <a:grpFill/>
                  <a:ln w="9144">
                    <a:solidFill>
                      <a:schemeClr val="bg2">
                        <a:lumMod val="90000"/>
                      </a:schemeClr>
                    </a:solidFill>
                    <a:round/>
                    <a:headEnd/>
                    <a:tailEnd/>
                  </a:ln>
                </p:spPr>
                <p:txBody>
                  <a:bodyPr/>
                  <a:lstStyle/>
                  <a:p>
                    <a:endParaRPr lang="nb-NO"/>
                  </a:p>
                </p:txBody>
              </p:sp>
              <p:sp>
                <p:nvSpPr>
                  <p:cNvPr id="311" name="Freeform 16"/>
                  <p:cNvSpPr>
                    <a:spLocks/>
                  </p:cNvSpPr>
                  <p:nvPr/>
                </p:nvSpPr>
                <p:spPr bwMode="gray">
                  <a:xfrm>
                    <a:off x="1064" y="1779"/>
                    <a:ext cx="72" cy="85"/>
                  </a:xfrm>
                  <a:custGeom>
                    <a:avLst/>
                    <a:gdLst>
                      <a:gd name="T0" fmla="*/ 8 w 69"/>
                      <a:gd name="T1" fmla="*/ 0 h 89"/>
                      <a:gd name="T2" fmla="*/ 61 w 69"/>
                      <a:gd name="T3" fmla="*/ 0 h 89"/>
                      <a:gd name="T4" fmla="*/ 61 w 69"/>
                      <a:gd name="T5" fmla="*/ 11 h 89"/>
                      <a:gd name="T6" fmla="*/ 80 w 69"/>
                      <a:gd name="T7" fmla="*/ 11 h 89"/>
                      <a:gd name="T8" fmla="*/ 103 w 69"/>
                      <a:gd name="T9" fmla="*/ 11 h 89"/>
                      <a:gd name="T10" fmla="*/ 103 w 69"/>
                      <a:gd name="T11" fmla="*/ 27 h 89"/>
                      <a:gd name="T12" fmla="*/ 103 w 69"/>
                      <a:gd name="T13" fmla="*/ 43 h 89"/>
                      <a:gd name="T14" fmla="*/ 103 w 69"/>
                      <a:gd name="T15" fmla="*/ 55 h 89"/>
                      <a:gd name="T16" fmla="*/ 86 w 69"/>
                      <a:gd name="T17" fmla="*/ 55 h 89"/>
                      <a:gd name="T18" fmla="*/ 64 w 69"/>
                      <a:gd name="T19" fmla="*/ 55 h 89"/>
                      <a:gd name="T20" fmla="*/ 34 w 69"/>
                      <a:gd name="T21" fmla="*/ 55 h 89"/>
                      <a:gd name="T22" fmla="*/ 11 w 69"/>
                      <a:gd name="T23" fmla="*/ 55 h 89"/>
                      <a:gd name="T24" fmla="*/ 0 w 69"/>
                      <a:gd name="T25" fmla="*/ 55 h 89"/>
                      <a:gd name="T26" fmla="*/ 0 w 69"/>
                      <a:gd name="T27" fmla="*/ 43 h 89"/>
                      <a:gd name="T28" fmla="*/ 0 w 69"/>
                      <a:gd name="T29" fmla="*/ 28 h 89"/>
                      <a:gd name="T30" fmla="*/ 0 w 69"/>
                      <a:gd name="T31" fmla="*/ 11 h 89"/>
                      <a:gd name="T32" fmla="*/ 0 w 69"/>
                      <a:gd name="T33" fmla="*/ 0 h 89"/>
                      <a:gd name="T34" fmla="*/ 8 w 69"/>
                      <a:gd name="T35" fmla="*/ 0 h 89"/>
                      <a:gd name="T36" fmla="*/ 8 w 69"/>
                      <a:gd name="T37" fmla="*/ 0 h 89"/>
                      <a:gd name="T38" fmla="*/ 8 w 69"/>
                      <a:gd name="T39" fmla="*/ 0 h 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89"/>
                      <a:gd name="T62" fmla="*/ 69 w 69"/>
                      <a:gd name="T63" fmla="*/ 89 h 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89">
                        <a:moveTo>
                          <a:pt x="8" y="0"/>
                        </a:moveTo>
                        <a:lnTo>
                          <a:pt x="40" y="0"/>
                        </a:lnTo>
                        <a:lnTo>
                          <a:pt x="40" y="18"/>
                        </a:lnTo>
                        <a:lnTo>
                          <a:pt x="53" y="18"/>
                        </a:lnTo>
                        <a:lnTo>
                          <a:pt x="68" y="18"/>
                        </a:lnTo>
                        <a:lnTo>
                          <a:pt x="68" y="41"/>
                        </a:lnTo>
                        <a:lnTo>
                          <a:pt x="68" y="68"/>
                        </a:lnTo>
                        <a:lnTo>
                          <a:pt x="68" y="88"/>
                        </a:lnTo>
                        <a:lnTo>
                          <a:pt x="56" y="88"/>
                        </a:lnTo>
                        <a:lnTo>
                          <a:pt x="42" y="88"/>
                        </a:lnTo>
                        <a:lnTo>
                          <a:pt x="24" y="88"/>
                        </a:lnTo>
                        <a:lnTo>
                          <a:pt x="11" y="88"/>
                        </a:lnTo>
                        <a:lnTo>
                          <a:pt x="0" y="88"/>
                        </a:lnTo>
                        <a:lnTo>
                          <a:pt x="0" y="68"/>
                        </a:lnTo>
                        <a:lnTo>
                          <a:pt x="0" y="44"/>
                        </a:lnTo>
                        <a:lnTo>
                          <a:pt x="0" y="21"/>
                        </a:lnTo>
                        <a:lnTo>
                          <a:pt x="0" y="0"/>
                        </a:lnTo>
                        <a:lnTo>
                          <a:pt x="8" y="0"/>
                        </a:lnTo>
                      </a:path>
                    </a:pathLst>
                  </a:custGeom>
                  <a:grpFill/>
                  <a:ln w="9144">
                    <a:solidFill>
                      <a:schemeClr val="bg2">
                        <a:lumMod val="90000"/>
                      </a:schemeClr>
                    </a:solidFill>
                    <a:round/>
                    <a:headEnd/>
                    <a:tailEnd/>
                  </a:ln>
                </p:spPr>
                <p:txBody>
                  <a:bodyPr/>
                  <a:lstStyle/>
                  <a:p>
                    <a:endParaRPr lang="nb-NO"/>
                  </a:p>
                </p:txBody>
              </p:sp>
              <p:sp>
                <p:nvSpPr>
                  <p:cNvPr id="312" name="Freeform 17"/>
                  <p:cNvSpPr>
                    <a:spLocks/>
                  </p:cNvSpPr>
                  <p:nvPr/>
                </p:nvSpPr>
                <p:spPr bwMode="gray">
                  <a:xfrm>
                    <a:off x="978" y="1779"/>
                    <a:ext cx="86" cy="117"/>
                  </a:xfrm>
                  <a:custGeom>
                    <a:avLst/>
                    <a:gdLst>
                      <a:gd name="T0" fmla="*/ 96 w 82"/>
                      <a:gd name="T1" fmla="*/ 73 h 122"/>
                      <a:gd name="T2" fmla="*/ 65 w 82"/>
                      <a:gd name="T3" fmla="*/ 60 h 122"/>
                      <a:gd name="T4" fmla="*/ 43 w 82"/>
                      <a:gd name="T5" fmla="*/ 53 h 122"/>
                      <a:gd name="T6" fmla="*/ 22 w 82"/>
                      <a:gd name="T7" fmla="*/ 43 h 122"/>
                      <a:gd name="T8" fmla="*/ 0 w 82"/>
                      <a:gd name="T9" fmla="*/ 34 h 122"/>
                      <a:gd name="T10" fmla="*/ 0 w 82"/>
                      <a:gd name="T11" fmla="*/ 23 h 122"/>
                      <a:gd name="T12" fmla="*/ 0 w 82"/>
                      <a:gd name="T13" fmla="*/ 12 h 122"/>
                      <a:gd name="T14" fmla="*/ 0 w 82"/>
                      <a:gd name="T15" fmla="*/ 0 h 122"/>
                      <a:gd name="T16" fmla="*/ 23 w 82"/>
                      <a:gd name="T17" fmla="*/ 0 h 122"/>
                      <a:gd name="T18" fmla="*/ 41 w 82"/>
                      <a:gd name="T19" fmla="*/ 0 h 122"/>
                      <a:gd name="T20" fmla="*/ 65 w 82"/>
                      <a:gd name="T21" fmla="*/ 0 h 122"/>
                      <a:gd name="T22" fmla="*/ 86 w 82"/>
                      <a:gd name="T23" fmla="*/ 0 h 122"/>
                      <a:gd name="T24" fmla="*/ 108 w 82"/>
                      <a:gd name="T25" fmla="*/ 0 h 122"/>
                      <a:gd name="T26" fmla="*/ 131 w 82"/>
                      <a:gd name="T27" fmla="*/ 0 h 122"/>
                      <a:gd name="T28" fmla="*/ 131 w 82"/>
                      <a:gd name="T29" fmla="*/ 12 h 122"/>
                      <a:gd name="T30" fmla="*/ 131 w 82"/>
                      <a:gd name="T31" fmla="*/ 30 h 122"/>
                      <a:gd name="T32" fmla="*/ 131 w 82"/>
                      <a:gd name="T33" fmla="*/ 45 h 122"/>
                      <a:gd name="T34" fmla="*/ 131 w 82"/>
                      <a:gd name="T35" fmla="*/ 67 h 122"/>
                      <a:gd name="T36" fmla="*/ 127 w 82"/>
                      <a:gd name="T37" fmla="*/ 68 h 122"/>
                      <a:gd name="T38" fmla="*/ 120 w 82"/>
                      <a:gd name="T39" fmla="*/ 67 h 122"/>
                      <a:gd name="T40" fmla="*/ 114 w 82"/>
                      <a:gd name="T41" fmla="*/ 70 h 122"/>
                      <a:gd name="T42" fmla="*/ 119 w 82"/>
                      <a:gd name="T43" fmla="*/ 76 h 122"/>
                      <a:gd name="T44" fmla="*/ 116 w 82"/>
                      <a:gd name="T45" fmla="*/ 79 h 122"/>
                      <a:gd name="T46" fmla="*/ 96 w 82"/>
                      <a:gd name="T47" fmla="*/ 73 h 122"/>
                      <a:gd name="T48" fmla="*/ 96 w 82"/>
                      <a:gd name="T49" fmla="*/ 73 h 122"/>
                      <a:gd name="T50" fmla="*/ 96 w 82"/>
                      <a:gd name="T51" fmla="*/ 73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22"/>
                      <a:gd name="T80" fmla="*/ 82 w 82"/>
                      <a:gd name="T81" fmla="*/ 122 h 1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22">
                        <a:moveTo>
                          <a:pt x="60" y="109"/>
                        </a:moveTo>
                        <a:lnTo>
                          <a:pt x="41" y="92"/>
                        </a:lnTo>
                        <a:lnTo>
                          <a:pt x="27" y="79"/>
                        </a:lnTo>
                        <a:lnTo>
                          <a:pt x="12" y="65"/>
                        </a:lnTo>
                        <a:lnTo>
                          <a:pt x="0" y="53"/>
                        </a:lnTo>
                        <a:lnTo>
                          <a:pt x="0" y="33"/>
                        </a:lnTo>
                        <a:lnTo>
                          <a:pt x="0" y="15"/>
                        </a:lnTo>
                        <a:lnTo>
                          <a:pt x="0" y="0"/>
                        </a:lnTo>
                        <a:lnTo>
                          <a:pt x="13" y="0"/>
                        </a:lnTo>
                        <a:lnTo>
                          <a:pt x="26" y="0"/>
                        </a:lnTo>
                        <a:lnTo>
                          <a:pt x="41" y="0"/>
                        </a:lnTo>
                        <a:lnTo>
                          <a:pt x="53" y="0"/>
                        </a:lnTo>
                        <a:lnTo>
                          <a:pt x="67" y="0"/>
                        </a:lnTo>
                        <a:lnTo>
                          <a:pt x="81" y="0"/>
                        </a:lnTo>
                        <a:lnTo>
                          <a:pt x="81" y="21"/>
                        </a:lnTo>
                        <a:lnTo>
                          <a:pt x="81" y="44"/>
                        </a:lnTo>
                        <a:lnTo>
                          <a:pt x="81" y="68"/>
                        </a:lnTo>
                        <a:lnTo>
                          <a:pt x="81" y="102"/>
                        </a:lnTo>
                        <a:lnTo>
                          <a:pt x="79" y="103"/>
                        </a:lnTo>
                        <a:lnTo>
                          <a:pt x="74" y="102"/>
                        </a:lnTo>
                        <a:lnTo>
                          <a:pt x="71" y="106"/>
                        </a:lnTo>
                        <a:lnTo>
                          <a:pt x="73" y="115"/>
                        </a:lnTo>
                        <a:lnTo>
                          <a:pt x="72" y="121"/>
                        </a:lnTo>
                        <a:lnTo>
                          <a:pt x="60" y="109"/>
                        </a:lnTo>
                      </a:path>
                    </a:pathLst>
                  </a:custGeom>
                  <a:grpFill/>
                  <a:ln w="9144">
                    <a:solidFill>
                      <a:schemeClr val="bg2">
                        <a:lumMod val="90000"/>
                      </a:schemeClr>
                    </a:solidFill>
                    <a:round/>
                    <a:headEnd/>
                    <a:tailEnd/>
                  </a:ln>
                </p:spPr>
                <p:txBody>
                  <a:bodyPr/>
                  <a:lstStyle/>
                  <a:p>
                    <a:endParaRPr lang="nb-NO"/>
                  </a:p>
                </p:txBody>
              </p:sp>
              <p:sp>
                <p:nvSpPr>
                  <p:cNvPr id="313" name="Freeform 18"/>
                  <p:cNvSpPr>
                    <a:spLocks/>
                  </p:cNvSpPr>
                  <p:nvPr/>
                </p:nvSpPr>
                <p:spPr bwMode="gray">
                  <a:xfrm>
                    <a:off x="915" y="1703"/>
                    <a:ext cx="113" cy="77"/>
                  </a:xfrm>
                  <a:custGeom>
                    <a:avLst/>
                    <a:gdLst>
                      <a:gd name="T0" fmla="*/ 122 w 109"/>
                      <a:gd name="T1" fmla="*/ 54 h 80"/>
                      <a:gd name="T2" fmla="*/ 105 w 109"/>
                      <a:gd name="T3" fmla="*/ 54 h 80"/>
                      <a:gd name="T4" fmla="*/ 85 w 109"/>
                      <a:gd name="T5" fmla="*/ 54 h 80"/>
                      <a:gd name="T6" fmla="*/ 66 w 109"/>
                      <a:gd name="T7" fmla="*/ 54 h 80"/>
                      <a:gd name="T8" fmla="*/ 40 w 109"/>
                      <a:gd name="T9" fmla="*/ 54 h 80"/>
                      <a:gd name="T10" fmla="*/ 25 w 109"/>
                      <a:gd name="T11" fmla="*/ 54 h 80"/>
                      <a:gd name="T12" fmla="*/ 4 w 109"/>
                      <a:gd name="T13" fmla="*/ 54 h 80"/>
                      <a:gd name="T14" fmla="*/ 1 w 109"/>
                      <a:gd name="T15" fmla="*/ 50 h 80"/>
                      <a:gd name="T16" fmla="*/ 0 w 109"/>
                      <a:gd name="T17" fmla="*/ 43 h 80"/>
                      <a:gd name="T18" fmla="*/ 1 w 109"/>
                      <a:gd name="T19" fmla="*/ 38 h 80"/>
                      <a:gd name="T20" fmla="*/ 4 w 109"/>
                      <a:gd name="T21" fmla="*/ 36 h 80"/>
                      <a:gd name="T22" fmla="*/ 3 w 109"/>
                      <a:gd name="T23" fmla="*/ 35 h 80"/>
                      <a:gd name="T24" fmla="*/ 6 w 109"/>
                      <a:gd name="T25" fmla="*/ 26 h 80"/>
                      <a:gd name="T26" fmla="*/ 7 w 109"/>
                      <a:gd name="T27" fmla="*/ 1 h 80"/>
                      <a:gd name="T28" fmla="*/ 26 w 109"/>
                      <a:gd name="T29" fmla="*/ 0 h 80"/>
                      <a:gd name="T30" fmla="*/ 30 w 109"/>
                      <a:gd name="T31" fmla="*/ 3 h 80"/>
                      <a:gd name="T32" fmla="*/ 32 w 109"/>
                      <a:gd name="T33" fmla="*/ 11 h 80"/>
                      <a:gd name="T34" fmla="*/ 38 w 109"/>
                      <a:gd name="T35" fmla="*/ 12 h 80"/>
                      <a:gd name="T36" fmla="*/ 49 w 109"/>
                      <a:gd name="T37" fmla="*/ 9 h 80"/>
                      <a:gd name="T38" fmla="*/ 62 w 109"/>
                      <a:gd name="T39" fmla="*/ 9 h 80"/>
                      <a:gd name="T40" fmla="*/ 65 w 109"/>
                      <a:gd name="T41" fmla="*/ 11 h 80"/>
                      <a:gd name="T42" fmla="*/ 72 w 109"/>
                      <a:gd name="T43" fmla="*/ 9 h 80"/>
                      <a:gd name="T44" fmla="*/ 81 w 109"/>
                      <a:gd name="T45" fmla="*/ 9 h 80"/>
                      <a:gd name="T46" fmla="*/ 93 w 109"/>
                      <a:gd name="T47" fmla="*/ 5 h 80"/>
                      <a:gd name="T48" fmla="*/ 105 w 109"/>
                      <a:gd name="T49" fmla="*/ 4 h 80"/>
                      <a:gd name="T50" fmla="*/ 125 w 109"/>
                      <a:gd name="T51" fmla="*/ 4 h 80"/>
                      <a:gd name="T52" fmla="*/ 146 w 109"/>
                      <a:gd name="T53" fmla="*/ 4 h 80"/>
                      <a:gd name="T54" fmla="*/ 149 w 109"/>
                      <a:gd name="T55" fmla="*/ 7 h 80"/>
                      <a:gd name="T56" fmla="*/ 153 w 109"/>
                      <a:gd name="T57" fmla="*/ 8 h 80"/>
                      <a:gd name="T58" fmla="*/ 154 w 109"/>
                      <a:gd name="T59" fmla="*/ 12 h 80"/>
                      <a:gd name="T60" fmla="*/ 146 w 109"/>
                      <a:gd name="T61" fmla="*/ 16 h 80"/>
                      <a:gd name="T62" fmla="*/ 140 w 109"/>
                      <a:gd name="T63" fmla="*/ 22 h 80"/>
                      <a:gd name="T64" fmla="*/ 140 w 109"/>
                      <a:gd name="T65" fmla="*/ 26 h 80"/>
                      <a:gd name="T66" fmla="*/ 146 w 109"/>
                      <a:gd name="T67" fmla="*/ 28 h 80"/>
                      <a:gd name="T68" fmla="*/ 145 w 109"/>
                      <a:gd name="T69" fmla="*/ 33 h 80"/>
                      <a:gd name="T70" fmla="*/ 145 w 109"/>
                      <a:gd name="T71" fmla="*/ 42 h 80"/>
                      <a:gd name="T72" fmla="*/ 145 w 109"/>
                      <a:gd name="T73" fmla="*/ 54 h 80"/>
                      <a:gd name="T74" fmla="*/ 122 w 109"/>
                      <a:gd name="T75" fmla="*/ 54 h 80"/>
                      <a:gd name="T76" fmla="*/ 122 w 109"/>
                      <a:gd name="T77" fmla="*/ 54 h 80"/>
                      <a:gd name="T78" fmla="*/ 122 w 109"/>
                      <a:gd name="T79" fmla="*/ 54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80"/>
                      <a:gd name="T122" fmla="*/ 109 w 109"/>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80">
                        <a:moveTo>
                          <a:pt x="86" y="79"/>
                        </a:moveTo>
                        <a:lnTo>
                          <a:pt x="73" y="79"/>
                        </a:lnTo>
                        <a:lnTo>
                          <a:pt x="60" y="79"/>
                        </a:lnTo>
                        <a:lnTo>
                          <a:pt x="46" y="79"/>
                        </a:lnTo>
                        <a:lnTo>
                          <a:pt x="30" y="79"/>
                        </a:lnTo>
                        <a:lnTo>
                          <a:pt x="15" y="79"/>
                        </a:lnTo>
                        <a:lnTo>
                          <a:pt x="4" y="79"/>
                        </a:lnTo>
                        <a:lnTo>
                          <a:pt x="1" y="73"/>
                        </a:lnTo>
                        <a:lnTo>
                          <a:pt x="0" y="63"/>
                        </a:lnTo>
                        <a:lnTo>
                          <a:pt x="1" y="56"/>
                        </a:lnTo>
                        <a:lnTo>
                          <a:pt x="4" y="53"/>
                        </a:lnTo>
                        <a:lnTo>
                          <a:pt x="3" y="50"/>
                        </a:lnTo>
                        <a:lnTo>
                          <a:pt x="6" y="36"/>
                        </a:lnTo>
                        <a:lnTo>
                          <a:pt x="7" y="1"/>
                        </a:lnTo>
                        <a:lnTo>
                          <a:pt x="16" y="0"/>
                        </a:lnTo>
                        <a:lnTo>
                          <a:pt x="20" y="3"/>
                        </a:lnTo>
                        <a:lnTo>
                          <a:pt x="22" y="11"/>
                        </a:lnTo>
                        <a:lnTo>
                          <a:pt x="28" y="12"/>
                        </a:lnTo>
                        <a:lnTo>
                          <a:pt x="35" y="9"/>
                        </a:lnTo>
                        <a:lnTo>
                          <a:pt x="42" y="9"/>
                        </a:lnTo>
                        <a:lnTo>
                          <a:pt x="45" y="11"/>
                        </a:lnTo>
                        <a:lnTo>
                          <a:pt x="51" y="9"/>
                        </a:lnTo>
                        <a:lnTo>
                          <a:pt x="57" y="9"/>
                        </a:lnTo>
                        <a:lnTo>
                          <a:pt x="65" y="5"/>
                        </a:lnTo>
                        <a:lnTo>
                          <a:pt x="73" y="4"/>
                        </a:lnTo>
                        <a:lnTo>
                          <a:pt x="88" y="4"/>
                        </a:lnTo>
                        <a:lnTo>
                          <a:pt x="102" y="4"/>
                        </a:lnTo>
                        <a:lnTo>
                          <a:pt x="104" y="7"/>
                        </a:lnTo>
                        <a:lnTo>
                          <a:pt x="107" y="8"/>
                        </a:lnTo>
                        <a:lnTo>
                          <a:pt x="108" y="12"/>
                        </a:lnTo>
                        <a:lnTo>
                          <a:pt x="102" y="26"/>
                        </a:lnTo>
                        <a:lnTo>
                          <a:pt x="97" y="32"/>
                        </a:lnTo>
                        <a:lnTo>
                          <a:pt x="97" y="36"/>
                        </a:lnTo>
                        <a:lnTo>
                          <a:pt x="102" y="38"/>
                        </a:lnTo>
                        <a:lnTo>
                          <a:pt x="101" y="46"/>
                        </a:lnTo>
                        <a:lnTo>
                          <a:pt x="101" y="62"/>
                        </a:lnTo>
                        <a:lnTo>
                          <a:pt x="101" y="79"/>
                        </a:lnTo>
                        <a:lnTo>
                          <a:pt x="86" y="79"/>
                        </a:lnTo>
                      </a:path>
                    </a:pathLst>
                  </a:custGeom>
                  <a:grpFill/>
                  <a:ln w="9144">
                    <a:solidFill>
                      <a:schemeClr val="bg2">
                        <a:lumMod val="90000"/>
                      </a:schemeClr>
                    </a:solidFill>
                    <a:round/>
                    <a:headEnd/>
                    <a:tailEnd/>
                  </a:ln>
                </p:spPr>
                <p:txBody>
                  <a:bodyPr/>
                  <a:lstStyle/>
                  <a:p>
                    <a:endParaRPr lang="nb-NO"/>
                  </a:p>
                </p:txBody>
              </p:sp>
              <p:sp>
                <p:nvSpPr>
                  <p:cNvPr id="314" name="Freeform 19"/>
                  <p:cNvSpPr>
                    <a:spLocks/>
                  </p:cNvSpPr>
                  <p:nvPr/>
                </p:nvSpPr>
                <p:spPr bwMode="gray">
                  <a:xfrm>
                    <a:off x="1017" y="1649"/>
                    <a:ext cx="89" cy="131"/>
                  </a:xfrm>
                  <a:custGeom>
                    <a:avLst/>
                    <a:gdLst>
                      <a:gd name="T0" fmla="*/ 26 w 85"/>
                      <a:gd name="T1" fmla="*/ 92 h 136"/>
                      <a:gd name="T2" fmla="*/ 48 w 85"/>
                      <a:gd name="T3" fmla="*/ 92 h 136"/>
                      <a:gd name="T4" fmla="*/ 133 w 85"/>
                      <a:gd name="T5" fmla="*/ 92 h 136"/>
                      <a:gd name="T6" fmla="*/ 133 w 85"/>
                      <a:gd name="T7" fmla="*/ 77 h 136"/>
                      <a:gd name="T8" fmla="*/ 133 w 85"/>
                      <a:gd name="T9" fmla="*/ 61 h 136"/>
                      <a:gd name="T10" fmla="*/ 127 w 85"/>
                      <a:gd name="T11" fmla="*/ 58 h 136"/>
                      <a:gd name="T12" fmla="*/ 125 w 85"/>
                      <a:gd name="T13" fmla="*/ 59 h 136"/>
                      <a:gd name="T14" fmla="*/ 125 w 85"/>
                      <a:gd name="T15" fmla="*/ 60 h 136"/>
                      <a:gd name="T16" fmla="*/ 107 w 85"/>
                      <a:gd name="T17" fmla="*/ 60 h 136"/>
                      <a:gd name="T18" fmla="*/ 106 w 85"/>
                      <a:gd name="T19" fmla="*/ 62 h 136"/>
                      <a:gd name="T20" fmla="*/ 97 w 85"/>
                      <a:gd name="T21" fmla="*/ 61 h 136"/>
                      <a:gd name="T22" fmla="*/ 96 w 85"/>
                      <a:gd name="T23" fmla="*/ 63 h 136"/>
                      <a:gd name="T24" fmla="*/ 92 w 85"/>
                      <a:gd name="T25" fmla="*/ 62 h 136"/>
                      <a:gd name="T26" fmla="*/ 89 w 85"/>
                      <a:gd name="T27" fmla="*/ 58 h 136"/>
                      <a:gd name="T28" fmla="*/ 83 w 85"/>
                      <a:gd name="T29" fmla="*/ 56 h 136"/>
                      <a:gd name="T30" fmla="*/ 83 w 85"/>
                      <a:gd name="T31" fmla="*/ 54 h 136"/>
                      <a:gd name="T32" fmla="*/ 75 w 85"/>
                      <a:gd name="T33" fmla="*/ 51 h 136"/>
                      <a:gd name="T34" fmla="*/ 73 w 85"/>
                      <a:gd name="T35" fmla="*/ 48 h 136"/>
                      <a:gd name="T36" fmla="*/ 70 w 85"/>
                      <a:gd name="T37" fmla="*/ 45 h 136"/>
                      <a:gd name="T38" fmla="*/ 63 w 85"/>
                      <a:gd name="T39" fmla="*/ 49 h 136"/>
                      <a:gd name="T40" fmla="*/ 58 w 85"/>
                      <a:gd name="T41" fmla="*/ 48 h 136"/>
                      <a:gd name="T42" fmla="*/ 60 w 85"/>
                      <a:gd name="T43" fmla="*/ 45 h 136"/>
                      <a:gd name="T44" fmla="*/ 58 w 85"/>
                      <a:gd name="T45" fmla="*/ 44 h 136"/>
                      <a:gd name="T46" fmla="*/ 61 w 85"/>
                      <a:gd name="T47" fmla="*/ 41 h 136"/>
                      <a:gd name="T48" fmla="*/ 58 w 85"/>
                      <a:gd name="T49" fmla="*/ 38 h 136"/>
                      <a:gd name="T50" fmla="*/ 61 w 85"/>
                      <a:gd name="T51" fmla="*/ 38 h 136"/>
                      <a:gd name="T52" fmla="*/ 61 w 85"/>
                      <a:gd name="T53" fmla="*/ 33 h 136"/>
                      <a:gd name="T54" fmla="*/ 53 w 85"/>
                      <a:gd name="T55" fmla="*/ 32 h 136"/>
                      <a:gd name="T56" fmla="*/ 40 w 85"/>
                      <a:gd name="T57" fmla="*/ 25 h 136"/>
                      <a:gd name="T58" fmla="*/ 31 w 85"/>
                      <a:gd name="T59" fmla="*/ 22 h 136"/>
                      <a:gd name="T60" fmla="*/ 34 w 85"/>
                      <a:gd name="T61" fmla="*/ 20 h 136"/>
                      <a:gd name="T62" fmla="*/ 30 w 85"/>
                      <a:gd name="T63" fmla="*/ 20 h 136"/>
                      <a:gd name="T64" fmla="*/ 31 w 85"/>
                      <a:gd name="T65" fmla="*/ 18 h 136"/>
                      <a:gd name="T66" fmla="*/ 31 w 85"/>
                      <a:gd name="T67" fmla="*/ 15 h 136"/>
                      <a:gd name="T68" fmla="*/ 26 w 85"/>
                      <a:gd name="T69" fmla="*/ 13 h 136"/>
                      <a:gd name="T70" fmla="*/ 26 w 85"/>
                      <a:gd name="T71" fmla="*/ 0 h 136"/>
                      <a:gd name="T72" fmla="*/ 4 w 85"/>
                      <a:gd name="T73" fmla="*/ 0 h 136"/>
                      <a:gd name="T74" fmla="*/ 3 w 85"/>
                      <a:gd name="T75" fmla="*/ 13 h 136"/>
                      <a:gd name="T76" fmla="*/ 3 w 85"/>
                      <a:gd name="T77" fmla="*/ 24 h 136"/>
                      <a:gd name="T78" fmla="*/ 4 w 85"/>
                      <a:gd name="T79" fmla="*/ 36 h 136"/>
                      <a:gd name="T80" fmla="*/ 5 w 85"/>
                      <a:gd name="T81" fmla="*/ 38 h 136"/>
                      <a:gd name="T82" fmla="*/ 5 w 85"/>
                      <a:gd name="T83" fmla="*/ 40 h 136"/>
                      <a:gd name="T84" fmla="*/ 7 w 85"/>
                      <a:gd name="T85" fmla="*/ 43 h 136"/>
                      <a:gd name="T86" fmla="*/ 10 w 85"/>
                      <a:gd name="T87" fmla="*/ 44 h 136"/>
                      <a:gd name="T88" fmla="*/ 21 w 85"/>
                      <a:gd name="T89" fmla="*/ 48 h 136"/>
                      <a:gd name="T90" fmla="*/ 5 w 85"/>
                      <a:gd name="T91" fmla="*/ 57 h 136"/>
                      <a:gd name="T92" fmla="*/ 0 w 85"/>
                      <a:gd name="T93" fmla="*/ 61 h 136"/>
                      <a:gd name="T94" fmla="*/ 0 w 85"/>
                      <a:gd name="T95" fmla="*/ 64 h 136"/>
                      <a:gd name="T96" fmla="*/ 5 w 85"/>
                      <a:gd name="T97" fmla="*/ 65 h 136"/>
                      <a:gd name="T98" fmla="*/ 4 w 85"/>
                      <a:gd name="T99" fmla="*/ 70 h 136"/>
                      <a:gd name="T100" fmla="*/ 4 w 85"/>
                      <a:gd name="T101" fmla="*/ 82 h 136"/>
                      <a:gd name="T102" fmla="*/ 4 w 85"/>
                      <a:gd name="T103" fmla="*/ 92 h 136"/>
                      <a:gd name="T104" fmla="*/ 26 w 85"/>
                      <a:gd name="T105" fmla="*/ 92 h 136"/>
                      <a:gd name="T106" fmla="*/ 26 w 85"/>
                      <a:gd name="T107" fmla="*/ 92 h 136"/>
                      <a:gd name="T108" fmla="*/ 26 w 85"/>
                      <a:gd name="T109" fmla="*/ 92 h 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5"/>
                      <a:gd name="T166" fmla="*/ 0 h 136"/>
                      <a:gd name="T167" fmla="*/ 85 w 85"/>
                      <a:gd name="T168" fmla="*/ 136 h 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5" h="136">
                        <a:moveTo>
                          <a:pt x="16" y="135"/>
                        </a:moveTo>
                        <a:lnTo>
                          <a:pt x="30" y="135"/>
                        </a:lnTo>
                        <a:lnTo>
                          <a:pt x="84" y="135"/>
                        </a:lnTo>
                        <a:lnTo>
                          <a:pt x="84" y="112"/>
                        </a:lnTo>
                        <a:lnTo>
                          <a:pt x="84" y="88"/>
                        </a:lnTo>
                        <a:lnTo>
                          <a:pt x="80" y="84"/>
                        </a:lnTo>
                        <a:lnTo>
                          <a:pt x="79" y="85"/>
                        </a:lnTo>
                        <a:lnTo>
                          <a:pt x="79" y="87"/>
                        </a:lnTo>
                        <a:lnTo>
                          <a:pt x="68" y="87"/>
                        </a:lnTo>
                        <a:lnTo>
                          <a:pt x="67" y="89"/>
                        </a:lnTo>
                        <a:lnTo>
                          <a:pt x="62" y="88"/>
                        </a:lnTo>
                        <a:lnTo>
                          <a:pt x="61" y="91"/>
                        </a:lnTo>
                        <a:lnTo>
                          <a:pt x="58" y="89"/>
                        </a:lnTo>
                        <a:lnTo>
                          <a:pt x="56" y="84"/>
                        </a:lnTo>
                        <a:lnTo>
                          <a:pt x="52" y="81"/>
                        </a:lnTo>
                        <a:lnTo>
                          <a:pt x="52" y="78"/>
                        </a:lnTo>
                        <a:lnTo>
                          <a:pt x="48" y="73"/>
                        </a:lnTo>
                        <a:lnTo>
                          <a:pt x="47" y="68"/>
                        </a:lnTo>
                        <a:lnTo>
                          <a:pt x="45" y="65"/>
                        </a:lnTo>
                        <a:lnTo>
                          <a:pt x="40" y="70"/>
                        </a:lnTo>
                        <a:lnTo>
                          <a:pt x="37" y="68"/>
                        </a:lnTo>
                        <a:lnTo>
                          <a:pt x="38" y="65"/>
                        </a:lnTo>
                        <a:lnTo>
                          <a:pt x="37" y="64"/>
                        </a:lnTo>
                        <a:lnTo>
                          <a:pt x="39" y="61"/>
                        </a:lnTo>
                        <a:lnTo>
                          <a:pt x="37" y="57"/>
                        </a:lnTo>
                        <a:lnTo>
                          <a:pt x="39" y="56"/>
                        </a:lnTo>
                        <a:lnTo>
                          <a:pt x="39" y="46"/>
                        </a:lnTo>
                        <a:lnTo>
                          <a:pt x="33" y="45"/>
                        </a:lnTo>
                        <a:lnTo>
                          <a:pt x="26" y="35"/>
                        </a:lnTo>
                        <a:lnTo>
                          <a:pt x="21" y="32"/>
                        </a:lnTo>
                        <a:lnTo>
                          <a:pt x="23" y="30"/>
                        </a:lnTo>
                        <a:lnTo>
                          <a:pt x="20" y="30"/>
                        </a:lnTo>
                        <a:lnTo>
                          <a:pt x="21" y="28"/>
                        </a:lnTo>
                        <a:lnTo>
                          <a:pt x="21" y="25"/>
                        </a:lnTo>
                        <a:lnTo>
                          <a:pt x="16" y="20"/>
                        </a:lnTo>
                        <a:lnTo>
                          <a:pt x="16" y="0"/>
                        </a:lnTo>
                        <a:lnTo>
                          <a:pt x="4" y="0"/>
                        </a:lnTo>
                        <a:lnTo>
                          <a:pt x="3" y="18"/>
                        </a:lnTo>
                        <a:lnTo>
                          <a:pt x="3" y="34"/>
                        </a:lnTo>
                        <a:lnTo>
                          <a:pt x="4" y="52"/>
                        </a:lnTo>
                        <a:lnTo>
                          <a:pt x="5" y="56"/>
                        </a:lnTo>
                        <a:lnTo>
                          <a:pt x="5" y="60"/>
                        </a:lnTo>
                        <a:lnTo>
                          <a:pt x="7" y="63"/>
                        </a:lnTo>
                        <a:lnTo>
                          <a:pt x="10" y="64"/>
                        </a:lnTo>
                        <a:lnTo>
                          <a:pt x="11" y="68"/>
                        </a:lnTo>
                        <a:lnTo>
                          <a:pt x="5" y="82"/>
                        </a:lnTo>
                        <a:lnTo>
                          <a:pt x="0" y="88"/>
                        </a:lnTo>
                        <a:lnTo>
                          <a:pt x="0" y="92"/>
                        </a:lnTo>
                        <a:lnTo>
                          <a:pt x="5" y="94"/>
                        </a:lnTo>
                        <a:lnTo>
                          <a:pt x="4" y="102"/>
                        </a:lnTo>
                        <a:lnTo>
                          <a:pt x="4" y="118"/>
                        </a:lnTo>
                        <a:lnTo>
                          <a:pt x="4" y="135"/>
                        </a:lnTo>
                        <a:lnTo>
                          <a:pt x="16" y="135"/>
                        </a:lnTo>
                      </a:path>
                    </a:pathLst>
                  </a:custGeom>
                  <a:grpFill/>
                  <a:ln w="9144">
                    <a:solidFill>
                      <a:schemeClr val="bg2">
                        <a:lumMod val="90000"/>
                      </a:schemeClr>
                    </a:solidFill>
                    <a:round/>
                    <a:headEnd/>
                    <a:tailEnd/>
                  </a:ln>
                </p:spPr>
                <p:txBody>
                  <a:bodyPr/>
                  <a:lstStyle/>
                  <a:p>
                    <a:endParaRPr lang="nb-NO"/>
                  </a:p>
                </p:txBody>
              </p:sp>
              <p:sp>
                <p:nvSpPr>
                  <p:cNvPr id="315" name="Freeform 20"/>
                  <p:cNvSpPr>
                    <a:spLocks/>
                  </p:cNvSpPr>
                  <p:nvPr/>
                </p:nvSpPr>
                <p:spPr bwMode="gray">
                  <a:xfrm>
                    <a:off x="912" y="1649"/>
                    <a:ext cx="112" cy="66"/>
                  </a:xfrm>
                  <a:custGeom>
                    <a:avLst/>
                    <a:gdLst>
                      <a:gd name="T0" fmla="*/ 72 w 106"/>
                      <a:gd name="T1" fmla="*/ 0 h 69"/>
                      <a:gd name="T2" fmla="*/ 88 w 106"/>
                      <a:gd name="T3" fmla="*/ 0 h 69"/>
                      <a:gd name="T4" fmla="*/ 118 w 106"/>
                      <a:gd name="T5" fmla="*/ 0 h 69"/>
                      <a:gd name="T6" fmla="*/ 150 w 106"/>
                      <a:gd name="T7" fmla="*/ 0 h 69"/>
                      <a:gd name="T8" fmla="*/ 181 w 106"/>
                      <a:gd name="T9" fmla="*/ 0 h 69"/>
                      <a:gd name="T10" fmla="*/ 180 w 106"/>
                      <a:gd name="T11" fmla="*/ 11 h 69"/>
                      <a:gd name="T12" fmla="*/ 180 w 106"/>
                      <a:gd name="T13" fmla="*/ 24 h 69"/>
                      <a:gd name="T14" fmla="*/ 181 w 106"/>
                      <a:gd name="T15" fmla="*/ 33 h 69"/>
                      <a:gd name="T16" fmla="*/ 182 w 106"/>
                      <a:gd name="T17" fmla="*/ 36 h 69"/>
                      <a:gd name="T18" fmla="*/ 182 w 106"/>
                      <a:gd name="T19" fmla="*/ 39 h 69"/>
                      <a:gd name="T20" fmla="*/ 157 w 106"/>
                      <a:gd name="T21" fmla="*/ 39 h 69"/>
                      <a:gd name="T22" fmla="*/ 132 w 106"/>
                      <a:gd name="T23" fmla="*/ 39 h 69"/>
                      <a:gd name="T24" fmla="*/ 118 w 106"/>
                      <a:gd name="T25" fmla="*/ 39 h 69"/>
                      <a:gd name="T26" fmla="*/ 104 w 106"/>
                      <a:gd name="T27" fmla="*/ 42 h 69"/>
                      <a:gd name="T28" fmla="*/ 93 w 106"/>
                      <a:gd name="T29" fmla="*/ 42 h 69"/>
                      <a:gd name="T30" fmla="*/ 83 w 106"/>
                      <a:gd name="T31" fmla="*/ 43 h 69"/>
                      <a:gd name="T32" fmla="*/ 79 w 106"/>
                      <a:gd name="T33" fmla="*/ 42 h 69"/>
                      <a:gd name="T34" fmla="*/ 64 w 106"/>
                      <a:gd name="T35" fmla="*/ 42 h 69"/>
                      <a:gd name="T36" fmla="*/ 54 w 106"/>
                      <a:gd name="T37" fmla="*/ 44 h 69"/>
                      <a:gd name="T38" fmla="*/ 43 w 106"/>
                      <a:gd name="T39" fmla="*/ 43 h 69"/>
                      <a:gd name="T40" fmla="*/ 39 w 106"/>
                      <a:gd name="T41" fmla="*/ 38 h 69"/>
                      <a:gd name="T42" fmla="*/ 31 w 106"/>
                      <a:gd name="T43" fmla="*/ 36 h 69"/>
                      <a:gd name="T44" fmla="*/ 26 w 106"/>
                      <a:gd name="T45" fmla="*/ 33 h 69"/>
                      <a:gd name="T46" fmla="*/ 19 w 106"/>
                      <a:gd name="T47" fmla="*/ 33 h 69"/>
                      <a:gd name="T48" fmla="*/ 19 w 106"/>
                      <a:gd name="T49" fmla="*/ 30 h 69"/>
                      <a:gd name="T50" fmla="*/ 20 w 106"/>
                      <a:gd name="T51" fmla="*/ 32 h 69"/>
                      <a:gd name="T52" fmla="*/ 20 w 106"/>
                      <a:gd name="T53" fmla="*/ 32 h 69"/>
                      <a:gd name="T54" fmla="*/ 20 w 106"/>
                      <a:gd name="T55" fmla="*/ 29 h 69"/>
                      <a:gd name="T56" fmla="*/ 19 w 106"/>
                      <a:gd name="T57" fmla="*/ 29 h 69"/>
                      <a:gd name="T58" fmla="*/ 20 w 106"/>
                      <a:gd name="T59" fmla="*/ 26 h 69"/>
                      <a:gd name="T60" fmla="*/ 19 w 106"/>
                      <a:gd name="T61" fmla="*/ 26 h 69"/>
                      <a:gd name="T62" fmla="*/ 7 w 106"/>
                      <a:gd name="T63" fmla="*/ 26 h 69"/>
                      <a:gd name="T64" fmla="*/ 4 w 106"/>
                      <a:gd name="T65" fmla="*/ 18 h 69"/>
                      <a:gd name="T66" fmla="*/ 0 w 106"/>
                      <a:gd name="T67" fmla="*/ 11 h 69"/>
                      <a:gd name="T68" fmla="*/ 1 w 106"/>
                      <a:gd name="T69" fmla="*/ 11 h 69"/>
                      <a:gd name="T70" fmla="*/ 1 w 106"/>
                      <a:gd name="T71" fmla="*/ 11 h 69"/>
                      <a:gd name="T72" fmla="*/ 21 w 106"/>
                      <a:gd name="T73" fmla="*/ 11 h 69"/>
                      <a:gd name="T74" fmla="*/ 45 w 106"/>
                      <a:gd name="T75" fmla="*/ 11 h 69"/>
                      <a:gd name="T76" fmla="*/ 45 w 106"/>
                      <a:gd name="T77" fmla="*/ 11 h 69"/>
                      <a:gd name="T78" fmla="*/ 37 w 106"/>
                      <a:gd name="T79" fmla="*/ 19 h 69"/>
                      <a:gd name="T80" fmla="*/ 37 w 106"/>
                      <a:gd name="T81" fmla="*/ 22 h 69"/>
                      <a:gd name="T82" fmla="*/ 41 w 106"/>
                      <a:gd name="T83" fmla="*/ 22 h 69"/>
                      <a:gd name="T84" fmla="*/ 39 w 106"/>
                      <a:gd name="T85" fmla="*/ 20 h 69"/>
                      <a:gd name="T86" fmla="*/ 51 w 106"/>
                      <a:gd name="T87" fmla="*/ 13 h 69"/>
                      <a:gd name="T88" fmla="*/ 52 w 106"/>
                      <a:gd name="T89" fmla="*/ 12 h 69"/>
                      <a:gd name="T90" fmla="*/ 54 w 106"/>
                      <a:gd name="T91" fmla="*/ 14 h 69"/>
                      <a:gd name="T92" fmla="*/ 55 w 106"/>
                      <a:gd name="T93" fmla="*/ 11 h 69"/>
                      <a:gd name="T94" fmla="*/ 54 w 106"/>
                      <a:gd name="T95" fmla="*/ 11 h 69"/>
                      <a:gd name="T96" fmla="*/ 49 w 106"/>
                      <a:gd name="T97" fmla="*/ 10 h 69"/>
                      <a:gd name="T98" fmla="*/ 52 w 106"/>
                      <a:gd name="T99" fmla="*/ 8 h 69"/>
                      <a:gd name="T100" fmla="*/ 52 w 106"/>
                      <a:gd name="T101" fmla="*/ 5 h 69"/>
                      <a:gd name="T102" fmla="*/ 55 w 106"/>
                      <a:gd name="T103" fmla="*/ 5 h 69"/>
                      <a:gd name="T104" fmla="*/ 49 w 106"/>
                      <a:gd name="T105" fmla="*/ 4 h 69"/>
                      <a:gd name="T106" fmla="*/ 43 w 106"/>
                      <a:gd name="T107" fmla="*/ 0 h 69"/>
                      <a:gd name="T108" fmla="*/ 72 w 106"/>
                      <a:gd name="T109" fmla="*/ 0 h 69"/>
                      <a:gd name="T110" fmla="*/ 72 w 106"/>
                      <a:gd name="T111" fmla="*/ 0 h 69"/>
                      <a:gd name="T112" fmla="*/ 72 w 106"/>
                      <a:gd name="T113" fmla="*/ 0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
                      <a:gd name="T172" fmla="*/ 0 h 69"/>
                      <a:gd name="T173" fmla="*/ 106 w 106"/>
                      <a:gd name="T174" fmla="*/ 69 h 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 h="69">
                        <a:moveTo>
                          <a:pt x="42" y="0"/>
                        </a:moveTo>
                        <a:lnTo>
                          <a:pt x="51" y="0"/>
                        </a:lnTo>
                        <a:lnTo>
                          <a:pt x="68" y="0"/>
                        </a:lnTo>
                        <a:lnTo>
                          <a:pt x="87" y="0"/>
                        </a:lnTo>
                        <a:lnTo>
                          <a:pt x="104" y="0"/>
                        </a:lnTo>
                        <a:lnTo>
                          <a:pt x="103" y="18"/>
                        </a:lnTo>
                        <a:lnTo>
                          <a:pt x="103" y="34"/>
                        </a:lnTo>
                        <a:lnTo>
                          <a:pt x="104" y="52"/>
                        </a:lnTo>
                        <a:lnTo>
                          <a:pt x="105" y="56"/>
                        </a:lnTo>
                        <a:lnTo>
                          <a:pt x="105" y="60"/>
                        </a:lnTo>
                        <a:lnTo>
                          <a:pt x="91" y="60"/>
                        </a:lnTo>
                        <a:lnTo>
                          <a:pt x="76" y="60"/>
                        </a:lnTo>
                        <a:lnTo>
                          <a:pt x="68" y="61"/>
                        </a:lnTo>
                        <a:lnTo>
                          <a:pt x="60" y="65"/>
                        </a:lnTo>
                        <a:lnTo>
                          <a:pt x="54" y="65"/>
                        </a:lnTo>
                        <a:lnTo>
                          <a:pt x="48" y="67"/>
                        </a:lnTo>
                        <a:lnTo>
                          <a:pt x="45" y="65"/>
                        </a:lnTo>
                        <a:lnTo>
                          <a:pt x="38" y="65"/>
                        </a:lnTo>
                        <a:lnTo>
                          <a:pt x="31" y="68"/>
                        </a:lnTo>
                        <a:lnTo>
                          <a:pt x="25" y="67"/>
                        </a:lnTo>
                        <a:lnTo>
                          <a:pt x="23" y="59"/>
                        </a:lnTo>
                        <a:lnTo>
                          <a:pt x="19" y="56"/>
                        </a:lnTo>
                        <a:lnTo>
                          <a:pt x="16" y="53"/>
                        </a:lnTo>
                        <a:lnTo>
                          <a:pt x="9" y="53"/>
                        </a:lnTo>
                        <a:lnTo>
                          <a:pt x="9" y="47"/>
                        </a:lnTo>
                        <a:lnTo>
                          <a:pt x="10" y="51"/>
                        </a:lnTo>
                        <a:lnTo>
                          <a:pt x="10" y="50"/>
                        </a:lnTo>
                        <a:lnTo>
                          <a:pt x="10" y="45"/>
                        </a:lnTo>
                        <a:lnTo>
                          <a:pt x="9" y="44"/>
                        </a:lnTo>
                        <a:lnTo>
                          <a:pt x="10" y="39"/>
                        </a:lnTo>
                        <a:lnTo>
                          <a:pt x="9" y="38"/>
                        </a:lnTo>
                        <a:lnTo>
                          <a:pt x="7" y="39"/>
                        </a:lnTo>
                        <a:lnTo>
                          <a:pt x="4" y="28"/>
                        </a:lnTo>
                        <a:lnTo>
                          <a:pt x="0" y="19"/>
                        </a:lnTo>
                        <a:lnTo>
                          <a:pt x="1" y="13"/>
                        </a:lnTo>
                        <a:lnTo>
                          <a:pt x="1" y="12"/>
                        </a:lnTo>
                        <a:lnTo>
                          <a:pt x="11" y="16"/>
                        </a:lnTo>
                        <a:lnTo>
                          <a:pt x="26" y="17"/>
                        </a:lnTo>
                        <a:lnTo>
                          <a:pt x="26" y="20"/>
                        </a:lnTo>
                        <a:lnTo>
                          <a:pt x="22" y="29"/>
                        </a:lnTo>
                        <a:lnTo>
                          <a:pt x="22" y="32"/>
                        </a:lnTo>
                        <a:lnTo>
                          <a:pt x="24" y="32"/>
                        </a:lnTo>
                        <a:lnTo>
                          <a:pt x="23" y="30"/>
                        </a:lnTo>
                        <a:lnTo>
                          <a:pt x="29" y="23"/>
                        </a:lnTo>
                        <a:lnTo>
                          <a:pt x="30" y="22"/>
                        </a:lnTo>
                        <a:lnTo>
                          <a:pt x="31" y="24"/>
                        </a:lnTo>
                        <a:lnTo>
                          <a:pt x="32" y="20"/>
                        </a:lnTo>
                        <a:lnTo>
                          <a:pt x="31" y="13"/>
                        </a:lnTo>
                        <a:lnTo>
                          <a:pt x="28" y="10"/>
                        </a:lnTo>
                        <a:lnTo>
                          <a:pt x="30" y="8"/>
                        </a:lnTo>
                        <a:lnTo>
                          <a:pt x="30" y="5"/>
                        </a:lnTo>
                        <a:lnTo>
                          <a:pt x="32" y="5"/>
                        </a:lnTo>
                        <a:lnTo>
                          <a:pt x="28" y="4"/>
                        </a:lnTo>
                        <a:lnTo>
                          <a:pt x="25" y="0"/>
                        </a:lnTo>
                        <a:lnTo>
                          <a:pt x="42" y="0"/>
                        </a:lnTo>
                      </a:path>
                    </a:pathLst>
                  </a:custGeom>
                  <a:grpFill/>
                  <a:ln w="9144">
                    <a:solidFill>
                      <a:schemeClr val="bg2">
                        <a:lumMod val="90000"/>
                      </a:schemeClr>
                    </a:solidFill>
                    <a:round/>
                    <a:headEnd/>
                    <a:tailEnd/>
                  </a:ln>
                </p:spPr>
                <p:txBody>
                  <a:bodyPr/>
                  <a:lstStyle/>
                  <a:p>
                    <a:endParaRPr lang="nb-NO"/>
                  </a:p>
                </p:txBody>
              </p:sp>
              <p:sp>
                <p:nvSpPr>
                  <p:cNvPr id="316" name="Freeform 21"/>
                  <p:cNvSpPr>
                    <a:spLocks/>
                  </p:cNvSpPr>
                  <p:nvPr/>
                </p:nvSpPr>
                <p:spPr bwMode="gray">
                  <a:xfrm>
                    <a:off x="1034" y="1649"/>
                    <a:ext cx="173" cy="89"/>
                  </a:xfrm>
                  <a:custGeom>
                    <a:avLst/>
                    <a:gdLst>
                      <a:gd name="T0" fmla="*/ 258 w 164"/>
                      <a:gd name="T1" fmla="*/ 58 h 92"/>
                      <a:gd name="T2" fmla="*/ 218 w 164"/>
                      <a:gd name="T3" fmla="*/ 58 h 92"/>
                      <a:gd name="T4" fmla="*/ 179 w 164"/>
                      <a:gd name="T5" fmla="*/ 58 h 92"/>
                      <a:gd name="T6" fmla="*/ 148 w 164"/>
                      <a:gd name="T7" fmla="*/ 58 h 92"/>
                      <a:gd name="T8" fmla="*/ 116 w 164"/>
                      <a:gd name="T9" fmla="*/ 58 h 92"/>
                      <a:gd name="T10" fmla="*/ 116 w 164"/>
                      <a:gd name="T11" fmla="*/ 64 h 92"/>
                      <a:gd name="T12" fmla="*/ 110 w 164"/>
                      <a:gd name="T13" fmla="*/ 61 h 92"/>
                      <a:gd name="T14" fmla="*/ 108 w 164"/>
                      <a:gd name="T15" fmla="*/ 62 h 92"/>
                      <a:gd name="T16" fmla="*/ 108 w 164"/>
                      <a:gd name="T17" fmla="*/ 63 h 92"/>
                      <a:gd name="T18" fmla="*/ 89 w 164"/>
                      <a:gd name="T19" fmla="*/ 63 h 92"/>
                      <a:gd name="T20" fmla="*/ 87 w 164"/>
                      <a:gd name="T21" fmla="*/ 64 h 92"/>
                      <a:gd name="T22" fmla="*/ 80 w 164"/>
                      <a:gd name="T23" fmla="*/ 64 h 92"/>
                      <a:gd name="T24" fmla="*/ 77 w 164"/>
                      <a:gd name="T25" fmla="*/ 66 h 92"/>
                      <a:gd name="T26" fmla="*/ 72 w 164"/>
                      <a:gd name="T27" fmla="*/ 64 h 92"/>
                      <a:gd name="T28" fmla="*/ 68 w 164"/>
                      <a:gd name="T29" fmla="*/ 61 h 92"/>
                      <a:gd name="T30" fmla="*/ 61 w 164"/>
                      <a:gd name="T31" fmla="*/ 59 h 92"/>
                      <a:gd name="T32" fmla="*/ 61 w 164"/>
                      <a:gd name="T33" fmla="*/ 57 h 92"/>
                      <a:gd name="T34" fmla="*/ 55 w 164"/>
                      <a:gd name="T35" fmla="*/ 53 h 92"/>
                      <a:gd name="T36" fmla="*/ 53 w 164"/>
                      <a:gd name="T37" fmla="*/ 48 h 92"/>
                      <a:gd name="T38" fmla="*/ 50 w 164"/>
                      <a:gd name="T39" fmla="*/ 45 h 92"/>
                      <a:gd name="T40" fmla="*/ 40 w 164"/>
                      <a:gd name="T41" fmla="*/ 50 h 92"/>
                      <a:gd name="T42" fmla="*/ 34 w 164"/>
                      <a:gd name="T43" fmla="*/ 48 h 92"/>
                      <a:gd name="T44" fmla="*/ 36 w 164"/>
                      <a:gd name="T45" fmla="*/ 45 h 92"/>
                      <a:gd name="T46" fmla="*/ 34 w 164"/>
                      <a:gd name="T47" fmla="*/ 45 h 92"/>
                      <a:gd name="T48" fmla="*/ 38 w 164"/>
                      <a:gd name="T49" fmla="*/ 43 h 92"/>
                      <a:gd name="T50" fmla="*/ 34 w 164"/>
                      <a:gd name="T51" fmla="*/ 41 h 92"/>
                      <a:gd name="T52" fmla="*/ 38 w 164"/>
                      <a:gd name="T53" fmla="*/ 41 h 92"/>
                      <a:gd name="T54" fmla="*/ 38 w 164"/>
                      <a:gd name="T55" fmla="*/ 36 h 92"/>
                      <a:gd name="T56" fmla="*/ 27 w 164"/>
                      <a:gd name="T57" fmla="*/ 35 h 92"/>
                      <a:gd name="T58" fmla="*/ 20 w 164"/>
                      <a:gd name="T59" fmla="*/ 25 h 92"/>
                      <a:gd name="T60" fmla="*/ 5 w 164"/>
                      <a:gd name="T61" fmla="*/ 22 h 92"/>
                      <a:gd name="T62" fmla="*/ 7 w 164"/>
                      <a:gd name="T63" fmla="*/ 20 h 92"/>
                      <a:gd name="T64" fmla="*/ 4 w 164"/>
                      <a:gd name="T65" fmla="*/ 20 h 92"/>
                      <a:gd name="T66" fmla="*/ 5 w 164"/>
                      <a:gd name="T67" fmla="*/ 18 h 92"/>
                      <a:gd name="T68" fmla="*/ 5 w 164"/>
                      <a:gd name="T69" fmla="*/ 15 h 92"/>
                      <a:gd name="T70" fmla="*/ 0 w 164"/>
                      <a:gd name="T71" fmla="*/ 15 h 92"/>
                      <a:gd name="T72" fmla="*/ 0 w 164"/>
                      <a:gd name="T73" fmla="*/ 0 h 92"/>
                      <a:gd name="T74" fmla="*/ 24 w 164"/>
                      <a:gd name="T75" fmla="*/ 0 h 92"/>
                      <a:gd name="T76" fmla="*/ 49 w 164"/>
                      <a:gd name="T77" fmla="*/ 0 h 92"/>
                      <a:gd name="T78" fmla="*/ 77 w 164"/>
                      <a:gd name="T79" fmla="*/ 0 h 92"/>
                      <a:gd name="T80" fmla="*/ 111 w 164"/>
                      <a:gd name="T81" fmla="*/ 0 h 92"/>
                      <a:gd name="T82" fmla="*/ 142 w 164"/>
                      <a:gd name="T83" fmla="*/ 0 h 92"/>
                      <a:gd name="T84" fmla="*/ 176 w 164"/>
                      <a:gd name="T85" fmla="*/ 0 h 92"/>
                      <a:gd name="T86" fmla="*/ 211 w 164"/>
                      <a:gd name="T87" fmla="*/ 0 h 92"/>
                      <a:gd name="T88" fmla="*/ 254 w 164"/>
                      <a:gd name="T89" fmla="*/ 0 h 92"/>
                      <a:gd name="T90" fmla="*/ 277 w 164"/>
                      <a:gd name="T91" fmla="*/ 0 h 92"/>
                      <a:gd name="T92" fmla="*/ 277 w 164"/>
                      <a:gd name="T93" fmla="*/ 20 h 92"/>
                      <a:gd name="T94" fmla="*/ 277 w 164"/>
                      <a:gd name="T95" fmla="*/ 58 h 92"/>
                      <a:gd name="T96" fmla="*/ 258 w 164"/>
                      <a:gd name="T97" fmla="*/ 58 h 92"/>
                      <a:gd name="T98" fmla="*/ 258 w 164"/>
                      <a:gd name="T99" fmla="*/ 58 h 92"/>
                      <a:gd name="T100" fmla="*/ 258 w 164"/>
                      <a:gd name="T101" fmla="*/ 58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4"/>
                      <a:gd name="T154" fmla="*/ 0 h 92"/>
                      <a:gd name="T155" fmla="*/ 164 w 164"/>
                      <a:gd name="T156" fmla="*/ 92 h 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4" h="92">
                        <a:moveTo>
                          <a:pt x="152" y="79"/>
                        </a:moveTo>
                        <a:lnTo>
                          <a:pt x="128" y="79"/>
                        </a:lnTo>
                        <a:lnTo>
                          <a:pt x="105" y="79"/>
                        </a:lnTo>
                        <a:lnTo>
                          <a:pt x="86" y="79"/>
                        </a:lnTo>
                        <a:lnTo>
                          <a:pt x="68" y="79"/>
                        </a:lnTo>
                        <a:lnTo>
                          <a:pt x="68" y="88"/>
                        </a:lnTo>
                        <a:lnTo>
                          <a:pt x="64" y="84"/>
                        </a:lnTo>
                        <a:lnTo>
                          <a:pt x="63" y="85"/>
                        </a:lnTo>
                        <a:lnTo>
                          <a:pt x="63" y="87"/>
                        </a:lnTo>
                        <a:lnTo>
                          <a:pt x="52" y="87"/>
                        </a:lnTo>
                        <a:lnTo>
                          <a:pt x="51" y="89"/>
                        </a:lnTo>
                        <a:lnTo>
                          <a:pt x="46" y="88"/>
                        </a:lnTo>
                        <a:lnTo>
                          <a:pt x="45" y="91"/>
                        </a:lnTo>
                        <a:lnTo>
                          <a:pt x="42" y="89"/>
                        </a:lnTo>
                        <a:lnTo>
                          <a:pt x="40" y="84"/>
                        </a:lnTo>
                        <a:lnTo>
                          <a:pt x="36" y="81"/>
                        </a:lnTo>
                        <a:lnTo>
                          <a:pt x="36" y="78"/>
                        </a:lnTo>
                        <a:lnTo>
                          <a:pt x="32" y="73"/>
                        </a:lnTo>
                        <a:lnTo>
                          <a:pt x="31" y="68"/>
                        </a:lnTo>
                        <a:lnTo>
                          <a:pt x="29" y="65"/>
                        </a:lnTo>
                        <a:lnTo>
                          <a:pt x="24" y="70"/>
                        </a:lnTo>
                        <a:lnTo>
                          <a:pt x="21" y="68"/>
                        </a:lnTo>
                        <a:lnTo>
                          <a:pt x="22" y="65"/>
                        </a:lnTo>
                        <a:lnTo>
                          <a:pt x="21" y="64"/>
                        </a:lnTo>
                        <a:lnTo>
                          <a:pt x="23" y="61"/>
                        </a:lnTo>
                        <a:lnTo>
                          <a:pt x="21" y="57"/>
                        </a:lnTo>
                        <a:lnTo>
                          <a:pt x="23" y="56"/>
                        </a:lnTo>
                        <a:lnTo>
                          <a:pt x="23" y="46"/>
                        </a:lnTo>
                        <a:lnTo>
                          <a:pt x="17" y="45"/>
                        </a:lnTo>
                        <a:lnTo>
                          <a:pt x="10" y="35"/>
                        </a:lnTo>
                        <a:lnTo>
                          <a:pt x="5" y="32"/>
                        </a:lnTo>
                        <a:lnTo>
                          <a:pt x="7" y="30"/>
                        </a:lnTo>
                        <a:lnTo>
                          <a:pt x="4" y="30"/>
                        </a:lnTo>
                        <a:lnTo>
                          <a:pt x="5" y="28"/>
                        </a:lnTo>
                        <a:lnTo>
                          <a:pt x="5" y="25"/>
                        </a:lnTo>
                        <a:lnTo>
                          <a:pt x="0" y="20"/>
                        </a:lnTo>
                        <a:lnTo>
                          <a:pt x="0" y="0"/>
                        </a:lnTo>
                        <a:lnTo>
                          <a:pt x="14" y="0"/>
                        </a:lnTo>
                        <a:lnTo>
                          <a:pt x="28" y="0"/>
                        </a:lnTo>
                        <a:lnTo>
                          <a:pt x="45" y="0"/>
                        </a:lnTo>
                        <a:lnTo>
                          <a:pt x="65" y="0"/>
                        </a:lnTo>
                        <a:lnTo>
                          <a:pt x="83" y="0"/>
                        </a:lnTo>
                        <a:lnTo>
                          <a:pt x="103" y="0"/>
                        </a:lnTo>
                        <a:lnTo>
                          <a:pt x="124" y="0"/>
                        </a:lnTo>
                        <a:lnTo>
                          <a:pt x="148" y="0"/>
                        </a:lnTo>
                        <a:lnTo>
                          <a:pt x="163" y="0"/>
                        </a:lnTo>
                        <a:lnTo>
                          <a:pt x="163" y="30"/>
                        </a:lnTo>
                        <a:lnTo>
                          <a:pt x="163" y="79"/>
                        </a:lnTo>
                        <a:lnTo>
                          <a:pt x="152" y="79"/>
                        </a:lnTo>
                      </a:path>
                    </a:pathLst>
                  </a:custGeom>
                  <a:grpFill/>
                  <a:ln w="9144">
                    <a:solidFill>
                      <a:schemeClr val="bg2">
                        <a:lumMod val="90000"/>
                      </a:schemeClr>
                    </a:solidFill>
                    <a:round/>
                    <a:headEnd/>
                    <a:tailEnd/>
                  </a:ln>
                </p:spPr>
                <p:txBody>
                  <a:bodyPr/>
                  <a:lstStyle/>
                  <a:p>
                    <a:endParaRPr lang="nb-NO"/>
                  </a:p>
                </p:txBody>
              </p:sp>
              <p:sp>
                <p:nvSpPr>
                  <p:cNvPr id="317" name="Freeform 22"/>
                  <p:cNvSpPr>
                    <a:spLocks/>
                  </p:cNvSpPr>
                  <p:nvPr/>
                </p:nvSpPr>
                <p:spPr bwMode="gray">
                  <a:xfrm>
                    <a:off x="1104" y="1725"/>
                    <a:ext cx="103" cy="73"/>
                  </a:xfrm>
                  <a:custGeom>
                    <a:avLst/>
                    <a:gdLst>
                      <a:gd name="T0" fmla="*/ 171 w 96"/>
                      <a:gd name="T1" fmla="*/ 0 h 75"/>
                      <a:gd name="T2" fmla="*/ 121 w 96"/>
                      <a:gd name="T3" fmla="*/ 0 h 75"/>
                      <a:gd name="T4" fmla="*/ 75 w 96"/>
                      <a:gd name="T5" fmla="*/ 0 h 75"/>
                      <a:gd name="T6" fmla="*/ 35 w 96"/>
                      <a:gd name="T7" fmla="*/ 0 h 75"/>
                      <a:gd name="T8" fmla="*/ 0 w 96"/>
                      <a:gd name="T9" fmla="*/ 0 h 75"/>
                      <a:gd name="T10" fmla="*/ 0 w 96"/>
                      <a:gd name="T11" fmla="*/ 23 h 75"/>
                      <a:gd name="T12" fmla="*/ 0 w 96"/>
                      <a:gd name="T13" fmla="*/ 55 h 75"/>
                      <a:gd name="T14" fmla="*/ 25 w 96"/>
                      <a:gd name="T15" fmla="*/ 55 h 75"/>
                      <a:gd name="T16" fmla="*/ 85 w 96"/>
                      <a:gd name="T17" fmla="*/ 55 h 75"/>
                      <a:gd name="T18" fmla="*/ 114 w 96"/>
                      <a:gd name="T19" fmla="*/ 55 h 75"/>
                      <a:gd name="T20" fmla="*/ 160 w 96"/>
                      <a:gd name="T21" fmla="*/ 55 h 75"/>
                      <a:gd name="T22" fmla="*/ 192 w 96"/>
                      <a:gd name="T23" fmla="*/ 55 h 75"/>
                      <a:gd name="T24" fmla="*/ 192 w 96"/>
                      <a:gd name="T25" fmla="*/ 45 h 75"/>
                      <a:gd name="T26" fmla="*/ 192 w 96"/>
                      <a:gd name="T27" fmla="*/ 18 h 75"/>
                      <a:gd name="T28" fmla="*/ 192 w 96"/>
                      <a:gd name="T29" fmla="*/ 0 h 75"/>
                      <a:gd name="T30" fmla="*/ 171 w 96"/>
                      <a:gd name="T31" fmla="*/ 0 h 75"/>
                      <a:gd name="T32" fmla="*/ 171 w 96"/>
                      <a:gd name="T33" fmla="*/ 0 h 75"/>
                      <a:gd name="T34" fmla="*/ 171 w 96"/>
                      <a:gd name="T35" fmla="*/ 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75"/>
                      <a:gd name="T56" fmla="*/ 96 w 96"/>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75">
                        <a:moveTo>
                          <a:pt x="84" y="0"/>
                        </a:moveTo>
                        <a:lnTo>
                          <a:pt x="60" y="0"/>
                        </a:lnTo>
                        <a:lnTo>
                          <a:pt x="37" y="0"/>
                        </a:lnTo>
                        <a:lnTo>
                          <a:pt x="18" y="0"/>
                        </a:lnTo>
                        <a:lnTo>
                          <a:pt x="0" y="0"/>
                        </a:lnTo>
                        <a:lnTo>
                          <a:pt x="0" y="33"/>
                        </a:lnTo>
                        <a:lnTo>
                          <a:pt x="0" y="74"/>
                        </a:lnTo>
                        <a:lnTo>
                          <a:pt x="13" y="74"/>
                        </a:lnTo>
                        <a:lnTo>
                          <a:pt x="42" y="74"/>
                        </a:lnTo>
                        <a:lnTo>
                          <a:pt x="57" y="74"/>
                        </a:lnTo>
                        <a:lnTo>
                          <a:pt x="79" y="74"/>
                        </a:lnTo>
                        <a:lnTo>
                          <a:pt x="95" y="74"/>
                        </a:lnTo>
                        <a:lnTo>
                          <a:pt x="95" y="55"/>
                        </a:lnTo>
                        <a:lnTo>
                          <a:pt x="95" y="19"/>
                        </a:lnTo>
                        <a:lnTo>
                          <a:pt x="95" y="0"/>
                        </a:lnTo>
                        <a:lnTo>
                          <a:pt x="84" y="0"/>
                        </a:lnTo>
                      </a:path>
                    </a:pathLst>
                  </a:custGeom>
                  <a:grpFill/>
                  <a:ln w="9144">
                    <a:solidFill>
                      <a:schemeClr val="bg2">
                        <a:lumMod val="90000"/>
                      </a:schemeClr>
                    </a:solidFill>
                    <a:round/>
                    <a:headEnd/>
                    <a:tailEnd/>
                  </a:ln>
                </p:spPr>
                <p:txBody>
                  <a:bodyPr/>
                  <a:lstStyle/>
                  <a:p>
                    <a:endParaRPr lang="nb-NO"/>
                  </a:p>
                </p:txBody>
              </p:sp>
              <p:sp>
                <p:nvSpPr>
                  <p:cNvPr id="318" name="Freeform 23"/>
                  <p:cNvSpPr>
                    <a:spLocks/>
                  </p:cNvSpPr>
                  <p:nvPr/>
                </p:nvSpPr>
                <p:spPr bwMode="gray">
                  <a:xfrm>
                    <a:off x="1206" y="1762"/>
                    <a:ext cx="125" cy="52"/>
                  </a:xfrm>
                  <a:custGeom>
                    <a:avLst/>
                    <a:gdLst>
                      <a:gd name="T0" fmla="*/ 117 w 119"/>
                      <a:gd name="T1" fmla="*/ 0 h 54"/>
                      <a:gd name="T2" fmla="*/ 87 w 119"/>
                      <a:gd name="T3" fmla="*/ 0 h 54"/>
                      <a:gd name="T4" fmla="*/ 44 w 119"/>
                      <a:gd name="T5" fmla="*/ 0 h 54"/>
                      <a:gd name="T6" fmla="*/ 0 w 119"/>
                      <a:gd name="T7" fmla="*/ 0 h 54"/>
                      <a:gd name="T8" fmla="*/ 0 w 119"/>
                      <a:gd name="T9" fmla="*/ 13 h 54"/>
                      <a:gd name="T10" fmla="*/ 0 w 119"/>
                      <a:gd name="T11" fmla="*/ 26 h 54"/>
                      <a:gd name="T12" fmla="*/ 24 w 119"/>
                      <a:gd name="T13" fmla="*/ 26 h 54"/>
                      <a:gd name="T14" fmla="*/ 46 w 119"/>
                      <a:gd name="T15" fmla="*/ 26 h 54"/>
                      <a:gd name="T16" fmla="*/ 46 w 119"/>
                      <a:gd name="T17" fmla="*/ 36 h 54"/>
                      <a:gd name="T18" fmla="*/ 84 w 119"/>
                      <a:gd name="T19" fmla="*/ 36 h 54"/>
                      <a:gd name="T20" fmla="*/ 119 w 119"/>
                      <a:gd name="T21" fmla="*/ 36 h 54"/>
                      <a:gd name="T22" fmla="*/ 153 w 119"/>
                      <a:gd name="T23" fmla="*/ 36 h 54"/>
                      <a:gd name="T24" fmla="*/ 193 w 119"/>
                      <a:gd name="T25" fmla="*/ 36 h 54"/>
                      <a:gd name="T26" fmla="*/ 189 w 119"/>
                      <a:gd name="T27" fmla="*/ 35 h 54"/>
                      <a:gd name="T28" fmla="*/ 185 w 119"/>
                      <a:gd name="T29" fmla="*/ 34 h 54"/>
                      <a:gd name="T30" fmla="*/ 185 w 119"/>
                      <a:gd name="T31" fmla="*/ 32 h 54"/>
                      <a:gd name="T32" fmla="*/ 184 w 119"/>
                      <a:gd name="T33" fmla="*/ 31 h 54"/>
                      <a:gd name="T34" fmla="*/ 183 w 119"/>
                      <a:gd name="T35" fmla="*/ 30 h 54"/>
                      <a:gd name="T36" fmla="*/ 184 w 119"/>
                      <a:gd name="T37" fmla="*/ 28 h 54"/>
                      <a:gd name="T38" fmla="*/ 183 w 119"/>
                      <a:gd name="T39" fmla="*/ 25 h 54"/>
                      <a:gd name="T40" fmla="*/ 183 w 119"/>
                      <a:gd name="T41" fmla="*/ 21 h 54"/>
                      <a:gd name="T42" fmla="*/ 180 w 119"/>
                      <a:gd name="T43" fmla="*/ 20 h 54"/>
                      <a:gd name="T44" fmla="*/ 180 w 119"/>
                      <a:gd name="T45" fmla="*/ 18 h 54"/>
                      <a:gd name="T46" fmla="*/ 176 w 119"/>
                      <a:gd name="T47" fmla="*/ 15 h 54"/>
                      <a:gd name="T48" fmla="*/ 176 w 119"/>
                      <a:gd name="T49" fmla="*/ 13 h 54"/>
                      <a:gd name="T50" fmla="*/ 171 w 119"/>
                      <a:gd name="T51" fmla="*/ 13 h 54"/>
                      <a:gd name="T52" fmla="*/ 169 w 119"/>
                      <a:gd name="T53" fmla="*/ 9 h 54"/>
                      <a:gd name="T54" fmla="*/ 167 w 119"/>
                      <a:gd name="T55" fmla="*/ 9 h 54"/>
                      <a:gd name="T56" fmla="*/ 166 w 119"/>
                      <a:gd name="T57" fmla="*/ 9 h 54"/>
                      <a:gd name="T58" fmla="*/ 163 w 119"/>
                      <a:gd name="T59" fmla="*/ 6 h 54"/>
                      <a:gd name="T60" fmla="*/ 151 w 119"/>
                      <a:gd name="T61" fmla="*/ 2 h 54"/>
                      <a:gd name="T62" fmla="*/ 138 w 119"/>
                      <a:gd name="T63" fmla="*/ 2 h 54"/>
                      <a:gd name="T64" fmla="*/ 136 w 119"/>
                      <a:gd name="T65" fmla="*/ 4 h 54"/>
                      <a:gd name="T66" fmla="*/ 124 w 119"/>
                      <a:gd name="T67" fmla="*/ 0 h 54"/>
                      <a:gd name="T68" fmla="*/ 117 w 119"/>
                      <a:gd name="T69" fmla="*/ 0 h 54"/>
                      <a:gd name="T70" fmla="*/ 117 w 119"/>
                      <a:gd name="T71" fmla="*/ 0 h 54"/>
                      <a:gd name="T72" fmla="*/ 117 w 119"/>
                      <a:gd name="T73" fmla="*/ 0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9"/>
                      <a:gd name="T112" fmla="*/ 0 h 54"/>
                      <a:gd name="T113" fmla="*/ 119 w 119"/>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9" h="54">
                        <a:moveTo>
                          <a:pt x="71" y="0"/>
                        </a:moveTo>
                        <a:lnTo>
                          <a:pt x="53" y="0"/>
                        </a:lnTo>
                        <a:lnTo>
                          <a:pt x="27" y="0"/>
                        </a:lnTo>
                        <a:lnTo>
                          <a:pt x="0" y="0"/>
                        </a:lnTo>
                        <a:lnTo>
                          <a:pt x="0" y="17"/>
                        </a:lnTo>
                        <a:lnTo>
                          <a:pt x="0" y="36"/>
                        </a:lnTo>
                        <a:lnTo>
                          <a:pt x="14" y="36"/>
                        </a:lnTo>
                        <a:lnTo>
                          <a:pt x="28" y="36"/>
                        </a:lnTo>
                        <a:lnTo>
                          <a:pt x="28" y="53"/>
                        </a:lnTo>
                        <a:lnTo>
                          <a:pt x="51" y="53"/>
                        </a:lnTo>
                        <a:lnTo>
                          <a:pt x="73" y="53"/>
                        </a:lnTo>
                        <a:lnTo>
                          <a:pt x="94" y="53"/>
                        </a:lnTo>
                        <a:lnTo>
                          <a:pt x="118" y="53"/>
                        </a:lnTo>
                        <a:lnTo>
                          <a:pt x="116" y="50"/>
                        </a:lnTo>
                        <a:lnTo>
                          <a:pt x="113" y="49"/>
                        </a:lnTo>
                        <a:lnTo>
                          <a:pt x="113" y="44"/>
                        </a:lnTo>
                        <a:lnTo>
                          <a:pt x="112" y="43"/>
                        </a:lnTo>
                        <a:lnTo>
                          <a:pt x="111" y="41"/>
                        </a:lnTo>
                        <a:lnTo>
                          <a:pt x="112" y="38"/>
                        </a:lnTo>
                        <a:lnTo>
                          <a:pt x="111" y="35"/>
                        </a:lnTo>
                        <a:lnTo>
                          <a:pt x="111" y="31"/>
                        </a:lnTo>
                        <a:lnTo>
                          <a:pt x="110" y="30"/>
                        </a:lnTo>
                        <a:lnTo>
                          <a:pt x="110" y="28"/>
                        </a:lnTo>
                        <a:lnTo>
                          <a:pt x="108" y="25"/>
                        </a:lnTo>
                        <a:lnTo>
                          <a:pt x="108" y="22"/>
                        </a:lnTo>
                        <a:lnTo>
                          <a:pt x="105" y="16"/>
                        </a:lnTo>
                        <a:lnTo>
                          <a:pt x="104" y="9"/>
                        </a:lnTo>
                        <a:lnTo>
                          <a:pt x="102" y="9"/>
                        </a:lnTo>
                        <a:lnTo>
                          <a:pt x="101" y="9"/>
                        </a:lnTo>
                        <a:lnTo>
                          <a:pt x="100" y="6"/>
                        </a:lnTo>
                        <a:lnTo>
                          <a:pt x="92" y="2"/>
                        </a:lnTo>
                        <a:lnTo>
                          <a:pt x="85" y="2"/>
                        </a:lnTo>
                        <a:lnTo>
                          <a:pt x="83" y="4"/>
                        </a:lnTo>
                        <a:lnTo>
                          <a:pt x="76" y="0"/>
                        </a:lnTo>
                        <a:lnTo>
                          <a:pt x="71" y="0"/>
                        </a:lnTo>
                      </a:path>
                    </a:pathLst>
                  </a:custGeom>
                  <a:grpFill/>
                  <a:ln w="9144">
                    <a:solidFill>
                      <a:schemeClr val="bg2">
                        <a:lumMod val="90000"/>
                      </a:schemeClr>
                    </a:solidFill>
                    <a:round/>
                    <a:headEnd/>
                    <a:tailEnd/>
                  </a:ln>
                </p:spPr>
                <p:txBody>
                  <a:bodyPr/>
                  <a:lstStyle/>
                  <a:p>
                    <a:endParaRPr lang="nb-NO"/>
                  </a:p>
                </p:txBody>
              </p:sp>
              <p:sp>
                <p:nvSpPr>
                  <p:cNvPr id="319" name="Freeform 24"/>
                  <p:cNvSpPr>
                    <a:spLocks/>
                  </p:cNvSpPr>
                  <p:nvPr/>
                </p:nvSpPr>
                <p:spPr bwMode="gray">
                  <a:xfrm>
                    <a:off x="1135" y="1797"/>
                    <a:ext cx="102" cy="67"/>
                  </a:xfrm>
                  <a:custGeom>
                    <a:avLst/>
                    <a:gdLst>
                      <a:gd name="T0" fmla="*/ 150 w 96"/>
                      <a:gd name="T1" fmla="*/ 40 h 71"/>
                      <a:gd name="T2" fmla="*/ 107 w 96"/>
                      <a:gd name="T3" fmla="*/ 40 h 71"/>
                      <a:gd name="T4" fmla="*/ 66 w 96"/>
                      <a:gd name="T5" fmla="*/ 40 h 71"/>
                      <a:gd name="T6" fmla="*/ 28 w 96"/>
                      <a:gd name="T7" fmla="*/ 40 h 71"/>
                      <a:gd name="T8" fmla="*/ 0 w 96"/>
                      <a:gd name="T9" fmla="*/ 40 h 71"/>
                      <a:gd name="T10" fmla="*/ 0 w 96"/>
                      <a:gd name="T11" fmla="*/ 28 h 71"/>
                      <a:gd name="T12" fmla="*/ 0 w 96"/>
                      <a:gd name="T13" fmla="*/ 13 h 71"/>
                      <a:gd name="T14" fmla="*/ 0 w 96"/>
                      <a:gd name="T15" fmla="*/ 0 h 71"/>
                      <a:gd name="T16" fmla="*/ 24 w 96"/>
                      <a:gd name="T17" fmla="*/ 0 h 71"/>
                      <a:gd name="T18" fmla="*/ 53 w 96"/>
                      <a:gd name="T19" fmla="*/ 0 h 71"/>
                      <a:gd name="T20" fmla="*/ 94 w 96"/>
                      <a:gd name="T21" fmla="*/ 0 h 71"/>
                      <a:gd name="T22" fmla="*/ 148 w 96"/>
                      <a:gd name="T23" fmla="*/ 0 h 71"/>
                      <a:gd name="T24" fmla="*/ 175 w 96"/>
                      <a:gd name="T25" fmla="*/ 0 h 71"/>
                      <a:gd name="T26" fmla="*/ 175 w 96"/>
                      <a:gd name="T27" fmla="*/ 20 h 71"/>
                      <a:gd name="T28" fmla="*/ 175 w 96"/>
                      <a:gd name="T29" fmla="*/ 30 h 71"/>
                      <a:gd name="T30" fmla="*/ 175 w 96"/>
                      <a:gd name="T31" fmla="*/ 40 h 71"/>
                      <a:gd name="T32" fmla="*/ 150 w 96"/>
                      <a:gd name="T33" fmla="*/ 40 h 71"/>
                      <a:gd name="T34" fmla="*/ 150 w 96"/>
                      <a:gd name="T35" fmla="*/ 40 h 71"/>
                      <a:gd name="T36" fmla="*/ 150 w 96"/>
                      <a:gd name="T37" fmla="*/ 4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1"/>
                      <a:gd name="T59" fmla="*/ 96 w 96"/>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1">
                        <a:moveTo>
                          <a:pt x="82" y="70"/>
                        </a:moveTo>
                        <a:lnTo>
                          <a:pt x="58" y="70"/>
                        </a:lnTo>
                        <a:lnTo>
                          <a:pt x="36" y="70"/>
                        </a:lnTo>
                        <a:lnTo>
                          <a:pt x="16" y="70"/>
                        </a:lnTo>
                        <a:lnTo>
                          <a:pt x="0" y="70"/>
                        </a:lnTo>
                        <a:lnTo>
                          <a:pt x="0" y="50"/>
                        </a:lnTo>
                        <a:lnTo>
                          <a:pt x="0" y="23"/>
                        </a:lnTo>
                        <a:lnTo>
                          <a:pt x="0" y="0"/>
                        </a:lnTo>
                        <a:lnTo>
                          <a:pt x="14" y="0"/>
                        </a:lnTo>
                        <a:lnTo>
                          <a:pt x="29" y="0"/>
                        </a:lnTo>
                        <a:lnTo>
                          <a:pt x="51" y="0"/>
                        </a:lnTo>
                        <a:lnTo>
                          <a:pt x="81" y="0"/>
                        </a:lnTo>
                        <a:lnTo>
                          <a:pt x="95" y="0"/>
                        </a:lnTo>
                        <a:lnTo>
                          <a:pt x="95" y="34"/>
                        </a:lnTo>
                        <a:lnTo>
                          <a:pt x="95" y="54"/>
                        </a:lnTo>
                        <a:lnTo>
                          <a:pt x="95" y="70"/>
                        </a:lnTo>
                        <a:lnTo>
                          <a:pt x="82" y="70"/>
                        </a:lnTo>
                      </a:path>
                    </a:pathLst>
                  </a:custGeom>
                  <a:grpFill/>
                  <a:ln w="9144">
                    <a:solidFill>
                      <a:schemeClr val="bg2">
                        <a:lumMod val="90000"/>
                      </a:schemeClr>
                    </a:solidFill>
                    <a:round/>
                    <a:headEnd/>
                    <a:tailEnd/>
                  </a:ln>
                </p:spPr>
                <p:txBody>
                  <a:bodyPr/>
                  <a:lstStyle/>
                  <a:p>
                    <a:endParaRPr lang="nb-NO"/>
                  </a:p>
                </p:txBody>
              </p:sp>
              <p:sp>
                <p:nvSpPr>
                  <p:cNvPr id="320" name="Freeform 25"/>
                  <p:cNvSpPr>
                    <a:spLocks/>
                  </p:cNvSpPr>
                  <p:nvPr/>
                </p:nvSpPr>
                <p:spPr bwMode="gray">
                  <a:xfrm>
                    <a:off x="1236" y="1813"/>
                    <a:ext cx="106" cy="51"/>
                  </a:xfrm>
                  <a:custGeom>
                    <a:avLst/>
                    <a:gdLst>
                      <a:gd name="T0" fmla="*/ 139 w 101"/>
                      <a:gd name="T1" fmla="*/ 0 h 54"/>
                      <a:gd name="T2" fmla="*/ 107 w 101"/>
                      <a:gd name="T3" fmla="*/ 0 h 54"/>
                      <a:gd name="T4" fmla="*/ 72 w 101"/>
                      <a:gd name="T5" fmla="*/ 0 h 54"/>
                      <a:gd name="T6" fmla="*/ 35 w 101"/>
                      <a:gd name="T7" fmla="*/ 0 h 54"/>
                      <a:gd name="T8" fmla="*/ 0 w 101"/>
                      <a:gd name="T9" fmla="*/ 0 h 54"/>
                      <a:gd name="T10" fmla="*/ 0 w 101"/>
                      <a:gd name="T11" fmla="*/ 9 h 54"/>
                      <a:gd name="T12" fmla="*/ 0 w 101"/>
                      <a:gd name="T13" fmla="*/ 22 h 54"/>
                      <a:gd name="T14" fmla="*/ 0 w 101"/>
                      <a:gd name="T15" fmla="*/ 30 h 54"/>
                      <a:gd name="T16" fmla="*/ 24 w 101"/>
                      <a:gd name="T17" fmla="*/ 30 h 54"/>
                      <a:gd name="T18" fmla="*/ 54 w 101"/>
                      <a:gd name="T19" fmla="*/ 30 h 54"/>
                      <a:gd name="T20" fmla="*/ 91 w 101"/>
                      <a:gd name="T21" fmla="*/ 30 h 54"/>
                      <a:gd name="T22" fmla="*/ 128 w 101"/>
                      <a:gd name="T23" fmla="*/ 30 h 54"/>
                      <a:gd name="T24" fmla="*/ 162 w 101"/>
                      <a:gd name="T25" fmla="*/ 30 h 54"/>
                      <a:gd name="T26" fmla="*/ 162 w 101"/>
                      <a:gd name="T27" fmla="*/ 9 h 54"/>
                      <a:gd name="T28" fmla="*/ 158 w 101"/>
                      <a:gd name="T29" fmla="*/ 9 h 54"/>
                      <a:gd name="T30" fmla="*/ 153 w 101"/>
                      <a:gd name="T31" fmla="*/ 9 h 54"/>
                      <a:gd name="T32" fmla="*/ 155 w 101"/>
                      <a:gd name="T33" fmla="*/ 5 h 54"/>
                      <a:gd name="T34" fmla="*/ 157 w 101"/>
                      <a:gd name="T35" fmla="*/ 5 h 54"/>
                      <a:gd name="T36" fmla="*/ 155 w 101"/>
                      <a:gd name="T37" fmla="*/ 3 h 54"/>
                      <a:gd name="T38" fmla="*/ 153 w 101"/>
                      <a:gd name="T39" fmla="*/ 3 h 54"/>
                      <a:gd name="T40" fmla="*/ 146 w 101"/>
                      <a:gd name="T41" fmla="*/ 0 h 54"/>
                      <a:gd name="T42" fmla="*/ 139 w 101"/>
                      <a:gd name="T43" fmla="*/ 0 h 54"/>
                      <a:gd name="T44" fmla="*/ 139 w 101"/>
                      <a:gd name="T45" fmla="*/ 0 h 54"/>
                      <a:gd name="T46" fmla="*/ 139 w 101"/>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
                      <a:gd name="T73" fmla="*/ 0 h 54"/>
                      <a:gd name="T74" fmla="*/ 101 w 101"/>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 h="54">
                        <a:moveTo>
                          <a:pt x="86" y="0"/>
                        </a:moveTo>
                        <a:lnTo>
                          <a:pt x="66" y="0"/>
                        </a:lnTo>
                        <a:lnTo>
                          <a:pt x="45" y="0"/>
                        </a:lnTo>
                        <a:lnTo>
                          <a:pt x="23" y="0"/>
                        </a:lnTo>
                        <a:lnTo>
                          <a:pt x="0" y="0"/>
                        </a:lnTo>
                        <a:lnTo>
                          <a:pt x="0" y="17"/>
                        </a:lnTo>
                        <a:lnTo>
                          <a:pt x="0" y="37"/>
                        </a:lnTo>
                        <a:lnTo>
                          <a:pt x="0" y="53"/>
                        </a:lnTo>
                        <a:lnTo>
                          <a:pt x="14" y="53"/>
                        </a:lnTo>
                        <a:lnTo>
                          <a:pt x="33" y="53"/>
                        </a:lnTo>
                        <a:lnTo>
                          <a:pt x="56" y="53"/>
                        </a:lnTo>
                        <a:lnTo>
                          <a:pt x="79" y="53"/>
                        </a:lnTo>
                        <a:lnTo>
                          <a:pt x="100" y="53"/>
                        </a:lnTo>
                        <a:lnTo>
                          <a:pt x="100" y="16"/>
                        </a:lnTo>
                        <a:lnTo>
                          <a:pt x="98" y="14"/>
                        </a:lnTo>
                        <a:lnTo>
                          <a:pt x="94" y="9"/>
                        </a:lnTo>
                        <a:lnTo>
                          <a:pt x="96" y="5"/>
                        </a:lnTo>
                        <a:lnTo>
                          <a:pt x="97" y="5"/>
                        </a:lnTo>
                        <a:lnTo>
                          <a:pt x="96" y="3"/>
                        </a:lnTo>
                        <a:lnTo>
                          <a:pt x="94" y="3"/>
                        </a:lnTo>
                        <a:lnTo>
                          <a:pt x="90" y="0"/>
                        </a:lnTo>
                        <a:lnTo>
                          <a:pt x="86" y="0"/>
                        </a:lnTo>
                      </a:path>
                    </a:pathLst>
                  </a:custGeom>
                  <a:grpFill/>
                  <a:ln w="9144">
                    <a:solidFill>
                      <a:schemeClr val="bg2">
                        <a:lumMod val="90000"/>
                      </a:schemeClr>
                    </a:solidFill>
                    <a:round/>
                    <a:headEnd/>
                    <a:tailEnd/>
                  </a:ln>
                </p:spPr>
                <p:txBody>
                  <a:bodyPr/>
                  <a:lstStyle/>
                  <a:p>
                    <a:endParaRPr lang="nb-NO"/>
                  </a:p>
                </p:txBody>
              </p:sp>
              <p:sp>
                <p:nvSpPr>
                  <p:cNvPr id="321" name="Freeform 26"/>
                  <p:cNvSpPr>
                    <a:spLocks/>
                  </p:cNvSpPr>
                  <p:nvPr/>
                </p:nvSpPr>
                <p:spPr bwMode="gray">
                  <a:xfrm>
                    <a:off x="1168" y="1871"/>
                    <a:ext cx="189" cy="163"/>
                  </a:xfrm>
                  <a:custGeom>
                    <a:avLst/>
                    <a:gdLst>
                      <a:gd name="T0" fmla="*/ 27 w 179"/>
                      <a:gd name="T1" fmla="*/ 52 h 169"/>
                      <a:gd name="T2" fmla="*/ 1 w 179"/>
                      <a:gd name="T3" fmla="*/ 54 h 169"/>
                      <a:gd name="T4" fmla="*/ 7 w 179"/>
                      <a:gd name="T5" fmla="*/ 57 h 169"/>
                      <a:gd name="T6" fmla="*/ 27 w 179"/>
                      <a:gd name="T7" fmla="*/ 63 h 169"/>
                      <a:gd name="T8" fmla="*/ 49 w 179"/>
                      <a:gd name="T9" fmla="*/ 74 h 169"/>
                      <a:gd name="T10" fmla="*/ 71 w 179"/>
                      <a:gd name="T11" fmla="*/ 84 h 169"/>
                      <a:gd name="T12" fmla="*/ 94 w 179"/>
                      <a:gd name="T13" fmla="*/ 76 h 169"/>
                      <a:gd name="T14" fmla="*/ 121 w 179"/>
                      <a:gd name="T15" fmla="*/ 75 h 169"/>
                      <a:gd name="T16" fmla="*/ 140 w 179"/>
                      <a:gd name="T17" fmla="*/ 83 h 169"/>
                      <a:gd name="T18" fmla="*/ 155 w 179"/>
                      <a:gd name="T19" fmla="*/ 93 h 169"/>
                      <a:gd name="T20" fmla="*/ 166 w 179"/>
                      <a:gd name="T21" fmla="*/ 98 h 169"/>
                      <a:gd name="T22" fmla="*/ 183 w 179"/>
                      <a:gd name="T23" fmla="*/ 112 h 169"/>
                      <a:gd name="T24" fmla="*/ 199 w 179"/>
                      <a:gd name="T25" fmla="*/ 115 h 169"/>
                      <a:gd name="T26" fmla="*/ 218 w 179"/>
                      <a:gd name="T27" fmla="*/ 117 h 169"/>
                      <a:gd name="T28" fmla="*/ 222 w 179"/>
                      <a:gd name="T29" fmla="*/ 114 h 169"/>
                      <a:gd name="T30" fmla="*/ 220 w 179"/>
                      <a:gd name="T31" fmla="*/ 104 h 169"/>
                      <a:gd name="T32" fmla="*/ 222 w 179"/>
                      <a:gd name="T33" fmla="*/ 102 h 169"/>
                      <a:gd name="T34" fmla="*/ 220 w 179"/>
                      <a:gd name="T35" fmla="*/ 97 h 169"/>
                      <a:gd name="T36" fmla="*/ 228 w 179"/>
                      <a:gd name="T37" fmla="*/ 95 h 169"/>
                      <a:gd name="T38" fmla="*/ 226 w 179"/>
                      <a:gd name="T39" fmla="*/ 94 h 169"/>
                      <a:gd name="T40" fmla="*/ 238 w 179"/>
                      <a:gd name="T41" fmla="*/ 91 h 169"/>
                      <a:gd name="T42" fmla="*/ 241 w 179"/>
                      <a:gd name="T43" fmla="*/ 89 h 169"/>
                      <a:gd name="T44" fmla="*/ 244 w 179"/>
                      <a:gd name="T45" fmla="*/ 89 h 169"/>
                      <a:gd name="T46" fmla="*/ 251 w 179"/>
                      <a:gd name="T47" fmla="*/ 89 h 169"/>
                      <a:gd name="T48" fmla="*/ 257 w 179"/>
                      <a:gd name="T49" fmla="*/ 89 h 169"/>
                      <a:gd name="T50" fmla="*/ 253 w 179"/>
                      <a:gd name="T51" fmla="*/ 90 h 169"/>
                      <a:gd name="T52" fmla="*/ 266 w 179"/>
                      <a:gd name="T53" fmla="*/ 88 h 169"/>
                      <a:gd name="T54" fmla="*/ 276 w 179"/>
                      <a:gd name="T55" fmla="*/ 82 h 169"/>
                      <a:gd name="T56" fmla="*/ 280 w 179"/>
                      <a:gd name="T57" fmla="*/ 76 h 169"/>
                      <a:gd name="T58" fmla="*/ 281 w 179"/>
                      <a:gd name="T59" fmla="*/ 78 h 169"/>
                      <a:gd name="T60" fmla="*/ 292 w 179"/>
                      <a:gd name="T61" fmla="*/ 77 h 169"/>
                      <a:gd name="T62" fmla="*/ 299 w 179"/>
                      <a:gd name="T63" fmla="*/ 75 h 169"/>
                      <a:gd name="T64" fmla="*/ 304 w 179"/>
                      <a:gd name="T65" fmla="*/ 67 h 169"/>
                      <a:gd name="T66" fmla="*/ 302 w 179"/>
                      <a:gd name="T67" fmla="*/ 56 h 169"/>
                      <a:gd name="T68" fmla="*/ 297 w 179"/>
                      <a:gd name="T69" fmla="*/ 52 h 169"/>
                      <a:gd name="T70" fmla="*/ 287 w 179"/>
                      <a:gd name="T71" fmla="*/ 35 h 169"/>
                      <a:gd name="T72" fmla="*/ 268 w 179"/>
                      <a:gd name="T73" fmla="*/ 32 h 169"/>
                      <a:gd name="T74" fmla="*/ 259 w 179"/>
                      <a:gd name="T75" fmla="*/ 32 h 169"/>
                      <a:gd name="T76" fmla="*/ 252 w 179"/>
                      <a:gd name="T77" fmla="*/ 33 h 169"/>
                      <a:gd name="T78" fmla="*/ 232 w 179"/>
                      <a:gd name="T79" fmla="*/ 32 h 169"/>
                      <a:gd name="T80" fmla="*/ 222 w 179"/>
                      <a:gd name="T81" fmla="*/ 34 h 169"/>
                      <a:gd name="T82" fmla="*/ 218 w 179"/>
                      <a:gd name="T83" fmla="*/ 33 h 169"/>
                      <a:gd name="T84" fmla="*/ 208 w 179"/>
                      <a:gd name="T85" fmla="*/ 33 h 169"/>
                      <a:gd name="T86" fmla="*/ 203 w 179"/>
                      <a:gd name="T87" fmla="*/ 30 h 169"/>
                      <a:gd name="T88" fmla="*/ 188 w 179"/>
                      <a:gd name="T89" fmla="*/ 30 h 169"/>
                      <a:gd name="T90" fmla="*/ 173 w 179"/>
                      <a:gd name="T91" fmla="*/ 24 h 169"/>
                      <a:gd name="T92" fmla="*/ 165 w 179"/>
                      <a:gd name="T93" fmla="*/ 25 h 169"/>
                      <a:gd name="T94" fmla="*/ 157 w 179"/>
                      <a:gd name="T95" fmla="*/ 0 h 169"/>
                      <a:gd name="T96" fmla="*/ 113 w 179"/>
                      <a:gd name="T97" fmla="*/ 0 h 169"/>
                      <a:gd name="T98" fmla="*/ 86 w 179"/>
                      <a:gd name="T99" fmla="*/ 14 h 169"/>
                      <a:gd name="T100" fmla="*/ 86 w 179"/>
                      <a:gd name="T101" fmla="*/ 39 h 169"/>
                      <a:gd name="T102" fmla="*/ 63 w 179"/>
                      <a:gd name="T103" fmla="*/ 52 h 169"/>
                      <a:gd name="T104" fmla="*/ 63 w 179"/>
                      <a:gd name="T105" fmla="*/ 52 h 1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69"/>
                      <a:gd name="T161" fmla="*/ 179 w 179"/>
                      <a:gd name="T162" fmla="*/ 169 h 1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69">
                        <a:moveTo>
                          <a:pt x="37" y="74"/>
                        </a:moveTo>
                        <a:lnTo>
                          <a:pt x="17" y="74"/>
                        </a:lnTo>
                        <a:lnTo>
                          <a:pt x="0" y="74"/>
                        </a:lnTo>
                        <a:lnTo>
                          <a:pt x="1" y="76"/>
                        </a:lnTo>
                        <a:lnTo>
                          <a:pt x="6" y="79"/>
                        </a:lnTo>
                        <a:lnTo>
                          <a:pt x="7" y="81"/>
                        </a:lnTo>
                        <a:lnTo>
                          <a:pt x="10" y="82"/>
                        </a:lnTo>
                        <a:lnTo>
                          <a:pt x="17" y="90"/>
                        </a:lnTo>
                        <a:lnTo>
                          <a:pt x="25" y="95"/>
                        </a:lnTo>
                        <a:lnTo>
                          <a:pt x="28" y="107"/>
                        </a:lnTo>
                        <a:lnTo>
                          <a:pt x="32" y="113"/>
                        </a:lnTo>
                        <a:lnTo>
                          <a:pt x="41" y="120"/>
                        </a:lnTo>
                        <a:lnTo>
                          <a:pt x="48" y="121"/>
                        </a:lnTo>
                        <a:lnTo>
                          <a:pt x="55" y="109"/>
                        </a:lnTo>
                        <a:lnTo>
                          <a:pt x="58" y="108"/>
                        </a:lnTo>
                        <a:lnTo>
                          <a:pt x="71" y="108"/>
                        </a:lnTo>
                        <a:lnTo>
                          <a:pt x="74" y="110"/>
                        </a:lnTo>
                        <a:lnTo>
                          <a:pt x="81" y="119"/>
                        </a:lnTo>
                        <a:lnTo>
                          <a:pt x="87" y="130"/>
                        </a:lnTo>
                        <a:lnTo>
                          <a:pt x="90" y="134"/>
                        </a:lnTo>
                        <a:lnTo>
                          <a:pt x="93" y="138"/>
                        </a:lnTo>
                        <a:lnTo>
                          <a:pt x="97" y="142"/>
                        </a:lnTo>
                        <a:lnTo>
                          <a:pt x="100" y="154"/>
                        </a:lnTo>
                        <a:lnTo>
                          <a:pt x="106" y="161"/>
                        </a:lnTo>
                        <a:lnTo>
                          <a:pt x="109" y="163"/>
                        </a:lnTo>
                        <a:lnTo>
                          <a:pt x="116" y="165"/>
                        </a:lnTo>
                        <a:lnTo>
                          <a:pt x="122" y="165"/>
                        </a:lnTo>
                        <a:lnTo>
                          <a:pt x="127" y="168"/>
                        </a:lnTo>
                        <a:lnTo>
                          <a:pt x="130" y="168"/>
                        </a:lnTo>
                        <a:lnTo>
                          <a:pt x="129" y="164"/>
                        </a:lnTo>
                        <a:lnTo>
                          <a:pt x="127" y="155"/>
                        </a:lnTo>
                        <a:lnTo>
                          <a:pt x="128" y="149"/>
                        </a:lnTo>
                        <a:lnTo>
                          <a:pt x="126" y="148"/>
                        </a:lnTo>
                        <a:lnTo>
                          <a:pt x="129" y="147"/>
                        </a:lnTo>
                        <a:lnTo>
                          <a:pt x="129" y="142"/>
                        </a:lnTo>
                        <a:lnTo>
                          <a:pt x="128" y="140"/>
                        </a:lnTo>
                        <a:lnTo>
                          <a:pt x="131" y="139"/>
                        </a:lnTo>
                        <a:lnTo>
                          <a:pt x="133" y="136"/>
                        </a:lnTo>
                        <a:lnTo>
                          <a:pt x="131" y="136"/>
                        </a:lnTo>
                        <a:lnTo>
                          <a:pt x="131" y="135"/>
                        </a:lnTo>
                        <a:lnTo>
                          <a:pt x="135" y="134"/>
                        </a:lnTo>
                        <a:lnTo>
                          <a:pt x="137" y="130"/>
                        </a:lnTo>
                        <a:lnTo>
                          <a:pt x="140" y="130"/>
                        </a:lnTo>
                        <a:lnTo>
                          <a:pt x="140" y="126"/>
                        </a:lnTo>
                        <a:lnTo>
                          <a:pt x="141" y="128"/>
                        </a:lnTo>
                        <a:lnTo>
                          <a:pt x="142" y="126"/>
                        </a:lnTo>
                        <a:lnTo>
                          <a:pt x="144" y="128"/>
                        </a:lnTo>
                        <a:lnTo>
                          <a:pt x="145" y="126"/>
                        </a:lnTo>
                        <a:lnTo>
                          <a:pt x="146" y="128"/>
                        </a:lnTo>
                        <a:lnTo>
                          <a:pt x="149" y="126"/>
                        </a:lnTo>
                        <a:lnTo>
                          <a:pt x="144" y="129"/>
                        </a:lnTo>
                        <a:lnTo>
                          <a:pt x="147" y="129"/>
                        </a:lnTo>
                        <a:lnTo>
                          <a:pt x="152" y="127"/>
                        </a:lnTo>
                        <a:lnTo>
                          <a:pt x="154" y="125"/>
                        </a:lnTo>
                        <a:lnTo>
                          <a:pt x="158" y="122"/>
                        </a:lnTo>
                        <a:lnTo>
                          <a:pt x="160" y="117"/>
                        </a:lnTo>
                        <a:lnTo>
                          <a:pt x="161" y="109"/>
                        </a:lnTo>
                        <a:lnTo>
                          <a:pt x="162" y="109"/>
                        </a:lnTo>
                        <a:lnTo>
                          <a:pt x="162" y="111"/>
                        </a:lnTo>
                        <a:lnTo>
                          <a:pt x="163" y="112"/>
                        </a:lnTo>
                        <a:lnTo>
                          <a:pt x="162" y="113"/>
                        </a:lnTo>
                        <a:lnTo>
                          <a:pt x="170" y="110"/>
                        </a:lnTo>
                        <a:lnTo>
                          <a:pt x="175" y="110"/>
                        </a:lnTo>
                        <a:lnTo>
                          <a:pt x="174" y="108"/>
                        </a:lnTo>
                        <a:lnTo>
                          <a:pt x="177" y="104"/>
                        </a:lnTo>
                        <a:lnTo>
                          <a:pt x="177" y="96"/>
                        </a:lnTo>
                        <a:lnTo>
                          <a:pt x="178" y="88"/>
                        </a:lnTo>
                        <a:lnTo>
                          <a:pt x="175" y="80"/>
                        </a:lnTo>
                        <a:lnTo>
                          <a:pt x="175" y="77"/>
                        </a:lnTo>
                        <a:lnTo>
                          <a:pt x="172" y="74"/>
                        </a:lnTo>
                        <a:lnTo>
                          <a:pt x="172" y="48"/>
                        </a:lnTo>
                        <a:lnTo>
                          <a:pt x="167" y="48"/>
                        </a:lnTo>
                        <a:lnTo>
                          <a:pt x="166" y="48"/>
                        </a:lnTo>
                        <a:lnTo>
                          <a:pt x="156" y="42"/>
                        </a:lnTo>
                        <a:lnTo>
                          <a:pt x="154" y="44"/>
                        </a:lnTo>
                        <a:lnTo>
                          <a:pt x="151" y="42"/>
                        </a:lnTo>
                        <a:lnTo>
                          <a:pt x="148" y="44"/>
                        </a:lnTo>
                        <a:lnTo>
                          <a:pt x="146" y="44"/>
                        </a:lnTo>
                        <a:lnTo>
                          <a:pt x="141" y="46"/>
                        </a:lnTo>
                        <a:lnTo>
                          <a:pt x="135" y="42"/>
                        </a:lnTo>
                        <a:lnTo>
                          <a:pt x="130" y="44"/>
                        </a:lnTo>
                        <a:lnTo>
                          <a:pt x="129" y="46"/>
                        </a:lnTo>
                        <a:lnTo>
                          <a:pt x="129" y="44"/>
                        </a:lnTo>
                        <a:lnTo>
                          <a:pt x="127" y="45"/>
                        </a:lnTo>
                        <a:lnTo>
                          <a:pt x="123" y="42"/>
                        </a:lnTo>
                        <a:lnTo>
                          <a:pt x="121" y="44"/>
                        </a:lnTo>
                        <a:lnTo>
                          <a:pt x="119" y="44"/>
                        </a:lnTo>
                        <a:lnTo>
                          <a:pt x="117" y="40"/>
                        </a:lnTo>
                        <a:lnTo>
                          <a:pt x="113" y="40"/>
                        </a:lnTo>
                        <a:lnTo>
                          <a:pt x="110" y="40"/>
                        </a:lnTo>
                        <a:lnTo>
                          <a:pt x="103" y="38"/>
                        </a:lnTo>
                        <a:lnTo>
                          <a:pt x="100" y="34"/>
                        </a:lnTo>
                        <a:lnTo>
                          <a:pt x="100" y="35"/>
                        </a:lnTo>
                        <a:lnTo>
                          <a:pt x="96" y="35"/>
                        </a:lnTo>
                        <a:lnTo>
                          <a:pt x="92" y="32"/>
                        </a:lnTo>
                        <a:lnTo>
                          <a:pt x="92" y="0"/>
                        </a:lnTo>
                        <a:lnTo>
                          <a:pt x="77" y="0"/>
                        </a:lnTo>
                        <a:lnTo>
                          <a:pt x="65" y="0"/>
                        </a:lnTo>
                        <a:lnTo>
                          <a:pt x="50" y="0"/>
                        </a:lnTo>
                        <a:lnTo>
                          <a:pt x="50" y="17"/>
                        </a:lnTo>
                        <a:lnTo>
                          <a:pt x="50" y="38"/>
                        </a:lnTo>
                        <a:lnTo>
                          <a:pt x="50" y="56"/>
                        </a:lnTo>
                        <a:lnTo>
                          <a:pt x="50" y="74"/>
                        </a:lnTo>
                        <a:lnTo>
                          <a:pt x="37" y="74"/>
                        </a:lnTo>
                      </a:path>
                    </a:pathLst>
                  </a:custGeom>
                  <a:grpFill/>
                  <a:ln w="9144">
                    <a:solidFill>
                      <a:schemeClr val="bg2">
                        <a:lumMod val="90000"/>
                      </a:schemeClr>
                    </a:solidFill>
                    <a:round/>
                    <a:headEnd/>
                    <a:tailEnd/>
                  </a:ln>
                </p:spPr>
                <p:txBody>
                  <a:bodyPr/>
                  <a:lstStyle/>
                  <a:p>
                    <a:endParaRPr lang="nb-NO"/>
                  </a:p>
                </p:txBody>
              </p:sp>
              <p:sp>
                <p:nvSpPr>
                  <p:cNvPr id="322" name="Freeform 27"/>
                  <p:cNvSpPr>
                    <a:spLocks/>
                  </p:cNvSpPr>
                  <p:nvPr/>
                </p:nvSpPr>
                <p:spPr bwMode="gray">
                  <a:xfrm>
                    <a:off x="1222" y="1863"/>
                    <a:ext cx="122" cy="55"/>
                  </a:xfrm>
                  <a:custGeom>
                    <a:avLst/>
                    <a:gdLst>
                      <a:gd name="T0" fmla="*/ 24 w 116"/>
                      <a:gd name="T1" fmla="*/ 8 h 57"/>
                      <a:gd name="T2" fmla="*/ 43 w 116"/>
                      <a:gd name="T3" fmla="*/ 8 h 57"/>
                      <a:gd name="T4" fmla="*/ 67 w 116"/>
                      <a:gd name="T5" fmla="*/ 8 h 57"/>
                      <a:gd name="T6" fmla="*/ 67 w 116"/>
                      <a:gd name="T7" fmla="*/ 30 h 57"/>
                      <a:gd name="T8" fmla="*/ 74 w 116"/>
                      <a:gd name="T9" fmla="*/ 32 h 57"/>
                      <a:gd name="T10" fmla="*/ 82 w 116"/>
                      <a:gd name="T11" fmla="*/ 32 h 57"/>
                      <a:gd name="T12" fmla="*/ 82 w 116"/>
                      <a:gd name="T13" fmla="*/ 32 h 57"/>
                      <a:gd name="T14" fmla="*/ 86 w 116"/>
                      <a:gd name="T15" fmla="*/ 34 h 57"/>
                      <a:gd name="T16" fmla="*/ 98 w 116"/>
                      <a:gd name="T17" fmla="*/ 35 h 57"/>
                      <a:gd name="T18" fmla="*/ 103 w 116"/>
                      <a:gd name="T19" fmla="*/ 35 h 57"/>
                      <a:gd name="T20" fmla="*/ 109 w 116"/>
                      <a:gd name="T21" fmla="*/ 35 h 57"/>
                      <a:gd name="T22" fmla="*/ 114 w 116"/>
                      <a:gd name="T23" fmla="*/ 37 h 57"/>
                      <a:gd name="T24" fmla="*/ 116 w 116"/>
                      <a:gd name="T25" fmla="*/ 37 h 57"/>
                      <a:gd name="T26" fmla="*/ 120 w 116"/>
                      <a:gd name="T27" fmla="*/ 36 h 57"/>
                      <a:gd name="T28" fmla="*/ 126 w 116"/>
                      <a:gd name="T29" fmla="*/ 37 h 57"/>
                      <a:gd name="T30" fmla="*/ 128 w 116"/>
                      <a:gd name="T31" fmla="*/ 37 h 57"/>
                      <a:gd name="T32" fmla="*/ 128 w 116"/>
                      <a:gd name="T33" fmla="*/ 38 h 57"/>
                      <a:gd name="T34" fmla="*/ 131 w 116"/>
                      <a:gd name="T35" fmla="*/ 37 h 57"/>
                      <a:gd name="T36" fmla="*/ 140 w 116"/>
                      <a:gd name="T37" fmla="*/ 36 h 57"/>
                      <a:gd name="T38" fmla="*/ 149 w 116"/>
                      <a:gd name="T39" fmla="*/ 38 h 57"/>
                      <a:gd name="T40" fmla="*/ 157 w 116"/>
                      <a:gd name="T41" fmla="*/ 37 h 57"/>
                      <a:gd name="T42" fmla="*/ 161 w 116"/>
                      <a:gd name="T43" fmla="*/ 37 h 57"/>
                      <a:gd name="T44" fmla="*/ 165 w 116"/>
                      <a:gd name="T45" fmla="*/ 36 h 57"/>
                      <a:gd name="T46" fmla="*/ 171 w 116"/>
                      <a:gd name="T47" fmla="*/ 37 h 57"/>
                      <a:gd name="T48" fmla="*/ 174 w 116"/>
                      <a:gd name="T49" fmla="*/ 36 h 57"/>
                      <a:gd name="T50" fmla="*/ 190 w 116"/>
                      <a:gd name="T51" fmla="*/ 39 h 57"/>
                      <a:gd name="T52" fmla="*/ 190 w 116"/>
                      <a:gd name="T53" fmla="*/ 17 h 57"/>
                      <a:gd name="T54" fmla="*/ 187 w 116"/>
                      <a:gd name="T55" fmla="*/ 7 h 57"/>
                      <a:gd name="T56" fmla="*/ 187 w 116"/>
                      <a:gd name="T57" fmla="*/ 0 h 57"/>
                      <a:gd name="T58" fmla="*/ 153 w 116"/>
                      <a:gd name="T59" fmla="*/ 0 h 57"/>
                      <a:gd name="T60" fmla="*/ 115 w 116"/>
                      <a:gd name="T61" fmla="*/ 0 h 57"/>
                      <a:gd name="T62" fmla="*/ 76 w 116"/>
                      <a:gd name="T63" fmla="*/ 0 h 57"/>
                      <a:gd name="T64" fmla="*/ 45 w 116"/>
                      <a:gd name="T65" fmla="*/ 0 h 57"/>
                      <a:gd name="T66" fmla="*/ 0 w 116"/>
                      <a:gd name="T67" fmla="*/ 0 h 57"/>
                      <a:gd name="T68" fmla="*/ 0 w 116"/>
                      <a:gd name="T69" fmla="*/ 8 h 57"/>
                      <a:gd name="T70" fmla="*/ 24 w 116"/>
                      <a:gd name="T71" fmla="*/ 8 h 57"/>
                      <a:gd name="T72" fmla="*/ 24 w 116"/>
                      <a:gd name="T73" fmla="*/ 8 h 57"/>
                      <a:gd name="T74" fmla="*/ 24 w 116"/>
                      <a:gd name="T75" fmla="*/ 8 h 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
                      <a:gd name="T115" fmla="*/ 0 h 57"/>
                      <a:gd name="T116" fmla="*/ 116 w 116"/>
                      <a:gd name="T117" fmla="*/ 57 h 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 h="57">
                        <a:moveTo>
                          <a:pt x="14" y="8"/>
                        </a:moveTo>
                        <a:lnTo>
                          <a:pt x="26" y="8"/>
                        </a:lnTo>
                        <a:lnTo>
                          <a:pt x="41" y="8"/>
                        </a:lnTo>
                        <a:lnTo>
                          <a:pt x="41" y="40"/>
                        </a:lnTo>
                        <a:lnTo>
                          <a:pt x="45" y="43"/>
                        </a:lnTo>
                        <a:lnTo>
                          <a:pt x="49" y="43"/>
                        </a:lnTo>
                        <a:lnTo>
                          <a:pt x="49" y="42"/>
                        </a:lnTo>
                        <a:lnTo>
                          <a:pt x="52" y="46"/>
                        </a:lnTo>
                        <a:lnTo>
                          <a:pt x="59" y="48"/>
                        </a:lnTo>
                        <a:lnTo>
                          <a:pt x="62" y="48"/>
                        </a:lnTo>
                        <a:lnTo>
                          <a:pt x="66" y="48"/>
                        </a:lnTo>
                        <a:lnTo>
                          <a:pt x="68" y="52"/>
                        </a:lnTo>
                        <a:lnTo>
                          <a:pt x="70" y="52"/>
                        </a:lnTo>
                        <a:lnTo>
                          <a:pt x="72" y="50"/>
                        </a:lnTo>
                        <a:lnTo>
                          <a:pt x="76" y="53"/>
                        </a:lnTo>
                        <a:lnTo>
                          <a:pt x="78" y="52"/>
                        </a:lnTo>
                        <a:lnTo>
                          <a:pt x="78" y="54"/>
                        </a:lnTo>
                        <a:lnTo>
                          <a:pt x="79" y="52"/>
                        </a:lnTo>
                        <a:lnTo>
                          <a:pt x="84" y="50"/>
                        </a:lnTo>
                        <a:lnTo>
                          <a:pt x="90" y="54"/>
                        </a:lnTo>
                        <a:lnTo>
                          <a:pt x="95" y="52"/>
                        </a:lnTo>
                        <a:lnTo>
                          <a:pt x="97" y="52"/>
                        </a:lnTo>
                        <a:lnTo>
                          <a:pt x="100" y="50"/>
                        </a:lnTo>
                        <a:lnTo>
                          <a:pt x="103" y="52"/>
                        </a:lnTo>
                        <a:lnTo>
                          <a:pt x="105" y="50"/>
                        </a:lnTo>
                        <a:lnTo>
                          <a:pt x="115" y="56"/>
                        </a:lnTo>
                        <a:lnTo>
                          <a:pt x="115" y="27"/>
                        </a:lnTo>
                        <a:lnTo>
                          <a:pt x="113" y="7"/>
                        </a:lnTo>
                        <a:lnTo>
                          <a:pt x="113" y="0"/>
                        </a:lnTo>
                        <a:lnTo>
                          <a:pt x="92" y="0"/>
                        </a:lnTo>
                        <a:lnTo>
                          <a:pt x="69" y="0"/>
                        </a:lnTo>
                        <a:lnTo>
                          <a:pt x="46" y="0"/>
                        </a:lnTo>
                        <a:lnTo>
                          <a:pt x="27" y="0"/>
                        </a:lnTo>
                        <a:lnTo>
                          <a:pt x="0" y="0"/>
                        </a:lnTo>
                        <a:lnTo>
                          <a:pt x="0" y="8"/>
                        </a:lnTo>
                        <a:lnTo>
                          <a:pt x="14" y="8"/>
                        </a:lnTo>
                      </a:path>
                    </a:pathLst>
                  </a:custGeom>
                  <a:grpFill/>
                  <a:ln w="9144">
                    <a:solidFill>
                      <a:schemeClr val="bg2">
                        <a:lumMod val="90000"/>
                      </a:schemeClr>
                    </a:solidFill>
                    <a:round/>
                    <a:headEnd/>
                    <a:tailEnd/>
                  </a:ln>
                </p:spPr>
                <p:txBody>
                  <a:bodyPr/>
                  <a:lstStyle/>
                  <a:p>
                    <a:endParaRPr lang="nb-NO"/>
                  </a:p>
                </p:txBody>
              </p:sp>
              <p:sp>
                <p:nvSpPr>
                  <p:cNvPr id="323" name="Freeform 28"/>
                  <p:cNvSpPr>
                    <a:spLocks/>
                  </p:cNvSpPr>
                  <p:nvPr/>
                </p:nvSpPr>
                <p:spPr bwMode="gray">
                  <a:xfrm>
                    <a:off x="1206" y="1708"/>
                    <a:ext cx="108" cy="64"/>
                  </a:xfrm>
                  <a:custGeom>
                    <a:avLst/>
                    <a:gdLst>
                      <a:gd name="T0" fmla="*/ 153 w 103"/>
                      <a:gd name="T1" fmla="*/ 0 h 66"/>
                      <a:gd name="T2" fmla="*/ 136 w 103"/>
                      <a:gd name="T3" fmla="*/ 0 h 66"/>
                      <a:gd name="T4" fmla="*/ 105 w 103"/>
                      <a:gd name="T5" fmla="*/ 0 h 66"/>
                      <a:gd name="T6" fmla="*/ 68 w 103"/>
                      <a:gd name="T7" fmla="*/ 0 h 66"/>
                      <a:gd name="T8" fmla="*/ 30 w 103"/>
                      <a:gd name="T9" fmla="*/ 0 h 66"/>
                      <a:gd name="T10" fmla="*/ 0 w 103"/>
                      <a:gd name="T11" fmla="*/ 0 h 66"/>
                      <a:gd name="T12" fmla="*/ 0 w 103"/>
                      <a:gd name="T13" fmla="*/ 27 h 66"/>
                      <a:gd name="T14" fmla="*/ 0 w 103"/>
                      <a:gd name="T15" fmla="*/ 42 h 66"/>
                      <a:gd name="T16" fmla="*/ 43 w 103"/>
                      <a:gd name="T17" fmla="*/ 42 h 66"/>
                      <a:gd name="T18" fmla="*/ 86 w 103"/>
                      <a:gd name="T19" fmla="*/ 42 h 66"/>
                      <a:gd name="T20" fmla="*/ 122 w 103"/>
                      <a:gd name="T21" fmla="*/ 42 h 66"/>
                      <a:gd name="T22" fmla="*/ 133 w 103"/>
                      <a:gd name="T23" fmla="*/ 44 h 66"/>
                      <a:gd name="T24" fmla="*/ 136 w 103"/>
                      <a:gd name="T25" fmla="*/ 43 h 66"/>
                      <a:gd name="T26" fmla="*/ 148 w 103"/>
                      <a:gd name="T27" fmla="*/ 43 h 66"/>
                      <a:gd name="T28" fmla="*/ 160 w 103"/>
                      <a:gd name="T29" fmla="*/ 45 h 66"/>
                      <a:gd name="T30" fmla="*/ 163 w 103"/>
                      <a:gd name="T31" fmla="*/ 47 h 66"/>
                      <a:gd name="T32" fmla="*/ 164 w 103"/>
                      <a:gd name="T33" fmla="*/ 47 h 66"/>
                      <a:gd name="T34" fmla="*/ 163 w 103"/>
                      <a:gd name="T35" fmla="*/ 44 h 66"/>
                      <a:gd name="T36" fmla="*/ 164 w 103"/>
                      <a:gd name="T37" fmla="*/ 41 h 66"/>
                      <a:gd name="T38" fmla="*/ 164 w 103"/>
                      <a:gd name="T39" fmla="*/ 40 h 66"/>
                      <a:gd name="T40" fmla="*/ 163 w 103"/>
                      <a:gd name="T41" fmla="*/ 36 h 66"/>
                      <a:gd name="T42" fmla="*/ 164 w 103"/>
                      <a:gd name="T43" fmla="*/ 36 h 66"/>
                      <a:gd name="T44" fmla="*/ 164 w 103"/>
                      <a:gd name="T45" fmla="*/ 12 h 66"/>
                      <a:gd name="T46" fmla="*/ 156 w 103"/>
                      <a:gd name="T47" fmla="*/ 7 h 66"/>
                      <a:gd name="T48" fmla="*/ 164 w 103"/>
                      <a:gd name="T49" fmla="*/ 0 h 66"/>
                      <a:gd name="T50" fmla="*/ 153 w 103"/>
                      <a:gd name="T51" fmla="*/ 0 h 66"/>
                      <a:gd name="T52" fmla="*/ 153 w 103"/>
                      <a:gd name="T53" fmla="*/ 0 h 66"/>
                      <a:gd name="T54" fmla="*/ 153 w 103"/>
                      <a:gd name="T55" fmla="*/ 0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66"/>
                      <a:gd name="T86" fmla="*/ 103 w 103"/>
                      <a:gd name="T87" fmla="*/ 66 h 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66">
                        <a:moveTo>
                          <a:pt x="95" y="0"/>
                        </a:moveTo>
                        <a:lnTo>
                          <a:pt x="85" y="0"/>
                        </a:lnTo>
                        <a:lnTo>
                          <a:pt x="66" y="0"/>
                        </a:lnTo>
                        <a:lnTo>
                          <a:pt x="43" y="0"/>
                        </a:lnTo>
                        <a:lnTo>
                          <a:pt x="20" y="0"/>
                        </a:lnTo>
                        <a:lnTo>
                          <a:pt x="0" y="0"/>
                        </a:lnTo>
                        <a:lnTo>
                          <a:pt x="0" y="37"/>
                        </a:lnTo>
                        <a:lnTo>
                          <a:pt x="0" y="56"/>
                        </a:lnTo>
                        <a:lnTo>
                          <a:pt x="27" y="56"/>
                        </a:lnTo>
                        <a:lnTo>
                          <a:pt x="53" y="56"/>
                        </a:lnTo>
                        <a:lnTo>
                          <a:pt x="76" y="56"/>
                        </a:lnTo>
                        <a:lnTo>
                          <a:pt x="83" y="60"/>
                        </a:lnTo>
                        <a:lnTo>
                          <a:pt x="85" y="58"/>
                        </a:lnTo>
                        <a:lnTo>
                          <a:pt x="92" y="58"/>
                        </a:lnTo>
                        <a:lnTo>
                          <a:pt x="100" y="62"/>
                        </a:lnTo>
                        <a:lnTo>
                          <a:pt x="101" y="65"/>
                        </a:lnTo>
                        <a:lnTo>
                          <a:pt x="102" y="65"/>
                        </a:lnTo>
                        <a:lnTo>
                          <a:pt x="101" y="60"/>
                        </a:lnTo>
                        <a:lnTo>
                          <a:pt x="102" y="54"/>
                        </a:lnTo>
                        <a:lnTo>
                          <a:pt x="102" y="51"/>
                        </a:lnTo>
                        <a:lnTo>
                          <a:pt x="101" y="46"/>
                        </a:lnTo>
                        <a:lnTo>
                          <a:pt x="102" y="46"/>
                        </a:lnTo>
                        <a:lnTo>
                          <a:pt x="102" y="12"/>
                        </a:lnTo>
                        <a:lnTo>
                          <a:pt x="97" y="7"/>
                        </a:lnTo>
                        <a:lnTo>
                          <a:pt x="102" y="0"/>
                        </a:lnTo>
                        <a:lnTo>
                          <a:pt x="95" y="0"/>
                        </a:lnTo>
                      </a:path>
                    </a:pathLst>
                  </a:custGeom>
                  <a:grpFill/>
                  <a:ln w="9144">
                    <a:solidFill>
                      <a:schemeClr val="bg2">
                        <a:lumMod val="90000"/>
                      </a:schemeClr>
                    </a:solidFill>
                    <a:round/>
                    <a:headEnd/>
                    <a:tailEnd/>
                  </a:ln>
                </p:spPr>
                <p:txBody>
                  <a:bodyPr/>
                  <a:lstStyle/>
                  <a:p>
                    <a:endParaRPr lang="nb-NO"/>
                  </a:p>
                </p:txBody>
              </p:sp>
              <p:sp>
                <p:nvSpPr>
                  <p:cNvPr id="324" name="Freeform 29"/>
                  <p:cNvSpPr>
                    <a:spLocks/>
                  </p:cNvSpPr>
                  <p:nvPr/>
                </p:nvSpPr>
                <p:spPr bwMode="gray">
                  <a:xfrm>
                    <a:off x="1206" y="1649"/>
                    <a:ext cx="108" cy="60"/>
                  </a:xfrm>
                  <a:custGeom>
                    <a:avLst/>
                    <a:gdLst>
                      <a:gd name="T0" fmla="*/ 122 w 103"/>
                      <a:gd name="T1" fmla="*/ 0 h 62"/>
                      <a:gd name="T2" fmla="*/ 90 w 103"/>
                      <a:gd name="T3" fmla="*/ 0 h 62"/>
                      <a:gd name="T4" fmla="*/ 59 w 103"/>
                      <a:gd name="T5" fmla="*/ 0 h 62"/>
                      <a:gd name="T6" fmla="*/ 29 w 103"/>
                      <a:gd name="T7" fmla="*/ 0 h 62"/>
                      <a:gd name="T8" fmla="*/ 0 w 103"/>
                      <a:gd name="T9" fmla="*/ 0 h 62"/>
                      <a:gd name="T10" fmla="*/ 0 w 103"/>
                      <a:gd name="T11" fmla="*/ 20 h 62"/>
                      <a:gd name="T12" fmla="*/ 0 w 103"/>
                      <a:gd name="T13" fmla="*/ 43 h 62"/>
                      <a:gd name="T14" fmla="*/ 30 w 103"/>
                      <a:gd name="T15" fmla="*/ 43 h 62"/>
                      <a:gd name="T16" fmla="*/ 68 w 103"/>
                      <a:gd name="T17" fmla="*/ 43 h 62"/>
                      <a:gd name="T18" fmla="*/ 105 w 103"/>
                      <a:gd name="T19" fmla="*/ 43 h 62"/>
                      <a:gd name="T20" fmla="*/ 136 w 103"/>
                      <a:gd name="T21" fmla="*/ 43 h 62"/>
                      <a:gd name="T22" fmla="*/ 164 w 103"/>
                      <a:gd name="T23" fmla="*/ 43 h 62"/>
                      <a:gd name="T24" fmla="*/ 164 w 103"/>
                      <a:gd name="T25" fmla="*/ 41 h 62"/>
                      <a:gd name="T26" fmla="*/ 157 w 103"/>
                      <a:gd name="T27" fmla="*/ 36 h 62"/>
                      <a:gd name="T28" fmla="*/ 157 w 103"/>
                      <a:gd name="T29" fmla="*/ 29 h 62"/>
                      <a:gd name="T30" fmla="*/ 156 w 103"/>
                      <a:gd name="T31" fmla="*/ 18 h 62"/>
                      <a:gd name="T32" fmla="*/ 150 w 103"/>
                      <a:gd name="T33" fmla="*/ 15 h 62"/>
                      <a:gd name="T34" fmla="*/ 152 w 103"/>
                      <a:gd name="T35" fmla="*/ 6 h 62"/>
                      <a:gd name="T36" fmla="*/ 150 w 103"/>
                      <a:gd name="T37" fmla="*/ 0 h 62"/>
                      <a:gd name="T38" fmla="*/ 122 w 103"/>
                      <a:gd name="T39" fmla="*/ 0 h 62"/>
                      <a:gd name="T40" fmla="*/ 122 w 103"/>
                      <a:gd name="T41" fmla="*/ 0 h 62"/>
                      <a:gd name="T42" fmla="*/ 122 w 103"/>
                      <a:gd name="T43" fmla="*/ 0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
                      <a:gd name="T67" fmla="*/ 0 h 62"/>
                      <a:gd name="T68" fmla="*/ 103 w 103"/>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 h="62">
                        <a:moveTo>
                          <a:pt x="76" y="0"/>
                        </a:moveTo>
                        <a:lnTo>
                          <a:pt x="56" y="0"/>
                        </a:lnTo>
                        <a:lnTo>
                          <a:pt x="37" y="0"/>
                        </a:lnTo>
                        <a:lnTo>
                          <a:pt x="19" y="0"/>
                        </a:lnTo>
                        <a:lnTo>
                          <a:pt x="0" y="0"/>
                        </a:lnTo>
                        <a:lnTo>
                          <a:pt x="0" y="30"/>
                        </a:lnTo>
                        <a:lnTo>
                          <a:pt x="0" y="61"/>
                        </a:lnTo>
                        <a:lnTo>
                          <a:pt x="20" y="61"/>
                        </a:lnTo>
                        <a:lnTo>
                          <a:pt x="43" y="61"/>
                        </a:lnTo>
                        <a:lnTo>
                          <a:pt x="66" y="61"/>
                        </a:lnTo>
                        <a:lnTo>
                          <a:pt x="85" y="61"/>
                        </a:lnTo>
                        <a:lnTo>
                          <a:pt x="102" y="61"/>
                        </a:lnTo>
                        <a:lnTo>
                          <a:pt x="102" y="57"/>
                        </a:lnTo>
                        <a:lnTo>
                          <a:pt x="98" y="47"/>
                        </a:lnTo>
                        <a:lnTo>
                          <a:pt x="98" y="39"/>
                        </a:lnTo>
                        <a:lnTo>
                          <a:pt x="97" y="28"/>
                        </a:lnTo>
                        <a:lnTo>
                          <a:pt x="93" y="17"/>
                        </a:lnTo>
                        <a:lnTo>
                          <a:pt x="94" y="6"/>
                        </a:lnTo>
                        <a:lnTo>
                          <a:pt x="93" y="0"/>
                        </a:lnTo>
                        <a:lnTo>
                          <a:pt x="76" y="0"/>
                        </a:lnTo>
                      </a:path>
                    </a:pathLst>
                  </a:custGeom>
                  <a:grpFill/>
                  <a:ln w="9144">
                    <a:solidFill>
                      <a:schemeClr val="bg2">
                        <a:lumMod val="90000"/>
                      </a:schemeClr>
                    </a:solidFill>
                    <a:round/>
                    <a:headEnd/>
                    <a:tailEnd/>
                  </a:ln>
                </p:spPr>
                <p:txBody>
                  <a:bodyPr/>
                  <a:lstStyle/>
                  <a:p>
                    <a:endParaRPr lang="nb-NO"/>
                  </a:p>
                </p:txBody>
              </p:sp>
              <p:sp>
                <p:nvSpPr>
                  <p:cNvPr id="325" name="Freeform 30"/>
                  <p:cNvSpPr>
                    <a:spLocks/>
                  </p:cNvSpPr>
                  <p:nvPr/>
                </p:nvSpPr>
                <p:spPr bwMode="gray">
                  <a:xfrm>
                    <a:off x="1236" y="1400"/>
                    <a:ext cx="187" cy="250"/>
                  </a:xfrm>
                  <a:custGeom>
                    <a:avLst/>
                    <a:gdLst>
                      <a:gd name="T0" fmla="*/ 162 w 177"/>
                      <a:gd name="T1" fmla="*/ 154 h 261"/>
                      <a:gd name="T2" fmla="*/ 162 w 177"/>
                      <a:gd name="T3" fmla="*/ 128 h 261"/>
                      <a:gd name="T4" fmla="*/ 173 w 177"/>
                      <a:gd name="T5" fmla="*/ 110 h 261"/>
                      <a:gd name="T6" fmla="*/ 211 w 177"/>
                      <a:gd name="T7" fmla="*/ 96 h 261"/>
                      <a:gd name="T8" fmla="*/ 241 w 177"/>
                      <a:gd name="T9" fmla="*/ 82 h 261"/>
                      <a:gd name="T10" fmla="*/ 279 w 177"/>
                      <a:gd name="T11" fmla="*/ 67 h 261"/>
                      <a:gd name="T12" fmla="*/ 305 w 177"/>
                      <a:gd name="T13" fmla="*/ 56 h 261"/>
                      <a:gd name="T14" fmla="*/ 275 w 177"/>
                      <a:gd name="T15" fmla="*/ 53 h 261"/>
                      <a:gd name="T16" fmla="*/ 255 w 177"/>
                      <a:gd name="T17" fmla="*/ 47 h 261"/>
                      <a:gd name="T18" fmla="*/ 225 w 177"/>
                      <a:gd name="T19" fmla="*/ 52 h 261"/>
                      <a:gd name="T20" fmla="*/ 224 w 177"/>
                      <a:gd name="T21" fmla="*/ 51 h 261"/>
                      <a:gd name="T22" fmla="*/ 218 w 177"/>
                      <a:gd name="T23" fmla="*/ 42 h 261"/>
                      <a:gd name="T24" fmla="*/ 211 w 177"/>
                      <a:gd name="T25" fmla="*/ 29 h 261"/>
                      <a:gd name="T26" fmla="*/ 183 w 177"/>
                      <a:gd name="T27" fmla="*/ 23 h 261"/>
                      <a:gd name="T28" fmla="*/ 181 w 177"/>
                      <a:gd name="T29" fmla="*/ 23 h 261"/>
                      <a:gd name="T30" fmla="*/ 171 w 177"/>
                      <a:gd name="T31" fmla="*/ 17 h 261"/>
                      <a:gd name="T32" fmla="*/ 171 w 177"/>
                      <a:gd name="T33" fmla="*/ 12 h 261"/>
                      <a:gd name="T34" fmla="*/ 150 w 177"/>
                      <a:gd name="T35" fmla="*/ 0 h 261"/>
                      <a:gd name="T36" fmla="*/ 108 w 177"/>
                      <a:gd name="T37" fmla="*/ 0 h 261"/>
                      <a:gd name="T38" fmla="*/ 64 w 177"/>
                      <a:gd name="T39" fmla="*/ 0 h 261"/>
                      <a:gd name="T40" fmla="*/ 23 w 177"/>
                      <a:gd name="T41" fmla="*/ 0 h 261"/>
                      <a:gd name="T42" fmla="*/ 0 w 177"/>
                      <a:gd name="T43" fmla="*/ 0 h 261"/>
                      <a:gd name="T44" fmla="*/ 0 w 177"/>
                      <a:gd name="T45" fmla="*/ 33 h 261"/>
                      <a:gd name="T46" fmla="*/ 0 w 177"/>
                      <a:gd name="T47" fmla="*/ 61 h 261"/>
                      <a:gd name="T48" fmla="*/ 1 w 177"/>
                      <a:gd name="T49" fmla="*/ 84 h 261"/>
                      <a:gd name="T50" fmla="*/ 4 w 177"/>
                      <a:gd name="T51" fmla="*/ 113 h 261"/>
                      <a:gd name="T52" fmla="*/ 5 w 177"/>
                      <a:gd name="T53" fmla="*/ 135 h 261"/>
                      <a:gd name="T54" fmla="*/ 8 w 177"/>
                      <a:gd name="T55" fmla="*/ 160 h 261"/>
                      <a:gd name="T56" fmla="*/ 19 w 177"/>
                      <a:gd name="T57" fmla="*/ 170 h 261"/>
                      <a:gd name="T58" fmla="*/ 83 w 177"/>
                      <a:gd name="T59" fmla="*/ 170 h 261"/>
                      <a:gd name="T60" fmla="*/ 162 w 177"/>
                      <a:gd name="T61" fmla="*/ 170 h 261"/>
                      <a:gd name="T62" fmla="*/ 162 w 177"/>
                      <a:gd name="T63" fmla="*/ 163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7"/>
                      <a:gd name="T97" fmla="*/ 0 h 261"/>
                      <a:gd name="T98" fmla="*/ 177 w 177"/>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7" h="261">
                        <a:moveTo>
                          <a:pt x="93" y="251"/>
                        </a:moveTo>
                        <a:lnTo>
                          <a:pt x="93" y="237"/>
                        </a:lnTo>
                        <a:lnTo>
                          <a:pt x="93" y="218"/>
                        </a:lnTo>
                        <a:lnTo>
                          <a:pt x="93" y="197"/>
                        </a:lnTo>
                        <a:lnTo>
                          <a:pt x="93" y="176"/>
                        </a:lnTo>
                        <a:lnTo>
                          <a:pt x="100" y="169"/>
                        </a:lnTo>
                        <a:lnTo>
                          <a:pt x="111" y="159"/>
                        </a:lnTo>
                        <a:lnTo>
                          <a:pt x="121" y="147"/>
                        </a:lnTo>
                        <a:lnTo>
                          <a:pt x="132" y="135"/>
                        </a:lnTo>
                        <a:lnTo>
                          <a:pt x="139" y="126"/>
                        </a:lnTo>
                        <a:lnTo>
                          <a:pt x="149" y="115"/>
                        </a:lnTo>
                        <a:lnTo>
                          <a:pt x="161" y="102"/>
                        </a:lnTo>
                        <a:lnTo>
                          <a:pt x="172" y="90"/>
                        </a:lnTo>
                        <a:lnTo>
                          <a:pt x="176" y="86"/>
                        </a:lnTo>
                        <a:lnTo>
                          <a:pt x="169" y="85"/>
                        </a:lnTo>
                        <a:lnTo>
                          <a:pt x="159" y="80"/>
                        </a:lnTo>
                        <a:lnTo>
                          <a:pt x="153" y="74"/>
                        </a:lnTo>
                        <a:lnTo>
                          <a:pt x="147" y="72"/>
                        </a:lnTo>
                        <a:lnTo>
                          <a:pt x="132" y="81"/>
                        </a:lnTo>
                        <a:lnTo>
                          <a:pt x="130" y="79"/>
                        </a:lnTo>
                        <a:lnTo>
                          <a:pt x="126" y="81"/>
                        </a:lnTo>
                        <a:lnTo>
                          <a:pt x="129" y="77"/>
                        </a:lnTo>
                        <a:lnTo>
                          <a:pt x="129" y="68"/>
                        </a:lnTo>
                        <a:lnTo>
                          <a:pt x="126" y="64"/>
                        </a:lnTo>
                        <a:lnTo>
                          <a:pt x="126" y="54"/>
                        </a:lnTo>
                        <a:lnTo>
                          <a:pt x="121" y="43"/>
                        </a:lnTo>
                        <a:lnTo>
                          <a:pt x="119" y="35"/>
                        </a:lnTo>
                        <a:lnTo>
                          <a:pt x="106" y="33"/>
                        </a:lnTo>
                        <a:lnTo>
                          <a:pt x="105" y="40"/>
                        </a:lnTo>
                        <a:lnTo>
                          <a:pt x="104" y="33"/>
                        </a:lnTo>
                        <a:lnTo>
                          <a:pt x="102" y="33"/>
                        </a:lnTo>
                        <a:lnTo>
                          <a:pt x="98" y="27"/>
                        </a:lnTo>
                        <a:lnTo>
                          <a:pt x="96" y="26"/>
                        </a:lnTo>
                        <a:lnTo>
                          <a:pt x="98" y="22"/>
                        </a:lnTo>
                        <a:lnTo>
                          <a:pt x="98" y="0"/>
                        </a:lnTo>
                        <a:lnTo>
                          <a:pt x="87" y="0"/>
                        </a:lnTo>
                        <a:lnTo>
                          <a:pt x="74" y="0"/>
                        </a:lnTo>
                        <a:lnTo>
                          <a:pt x="62" y="0"/>
                        </a:lnTo>
                        <a:lnTo>
                          <a:pt x="49" y="0"/>
                        </a:lnTo>
                        <a:lnTo>
                          <a:pt x="38" y="0"/>
                        </a:lnTo>
                        <a:lnTo>
                          <a:pt x="26" y="0"/>
                        </a:lnTo>
                        <a:lnTo>
                          <a:pt x="13" y="0"/>
                        </a:lnTo>
                        <a:lnTo>
                          <a:pt x="0" y="0"/>
                        </a:lnTo>
                        <a:lnTo>
                          <a:pt x="0" y="25"/>
                        </a:lnTo>
                        <a:lnTo>
                          <a:pt x="0" y="51"/>
                        </a:lnTo>
                        <a:lnTo>
                          <a:pt x="0" y="73"/>
                        </a:lnTo>
                        <a:lnTo>
                          <a:pt x="0" y="94"/>
                        </a:lnTo>
                        <a:lnTo>
                          <a:pt x="0" y="108"/>
                        </a:lnTo>
                        <a:lnTo>
                          <a:pt x="1" y="129"/>
                        </a:lnTo>
                        <a:lnTo>
                          <a:pt x="2" y="152"/>
                        </a:lnTo>
                        <a:lnTo>
                          <a:pt x="4" y="173"/>
                        </a:lnTo>
                        <a:lnTo>
                          <a:pt x="5" y="187"/>
                        </a:lnTo>
                        <a:lnTo>
                          <a:pt x="5" y="207"/>
                        </a:lnTo>
                        <a:lnTo>
                          <a:pt x="7" y="228"/>
                        </a:lnTo>
                        <a:lnTo>
                          <a:pt x="8" y="246"/>
                        </a:lnTo>
                        <a:lnTo>
                          <a:pt x="9" y="260"/>
                        </a:lnTo>
                        <a:lnTo>
                          <a:pt x="28" y="260"/>
                        </a:lnTo>
                        <a:lnTo>
                          <a:pt x="48" y="260"/>
                        </a:lnTo>
                        <a:lnTo>
                          <a:pt x="65" y="260"/>
                        </a:lnTo>
                        <a:lnTo>
                          <a:pt x="93" y="260"/>
                        </a:lnTo>
                        <a:lnTo>
                          <a:pt x="93" y="251"/>
                        </a:lnTo>
                      </a:path>
                    </a:pathLst>
                  </a:custGeom>
                  <a:grpFill/>
                  <a:ln w="9144">
                    <a:solidFill>
                      <a:schemeClr val="bg2">
                        <a:lumMod val="90000"/>
                      </a:schemeClr>
                    </a:solidFill>
                    <a:round/>
                    <a:headEnd/>
                    <a:tailEnd/>
                  </a:ln>
                </p:spPr>
                <p:txBody>
                  <a:bodyPr/>
                  <a:lstStyle/>
                  <a:p>
                    <a:endParaRPr lang="nb-NO"/>
                  </a:p>
                </p:txBody>
              </p:sp>
              <p:sp>
                <p:nvSpPr>
                  <p:cNvPr id="326" name="Freeform 31"/>
                  <p:cNvSpPr>
                    <a:spLocks/>
                  </p:cNvSpPr>
                  <p:nvPr/>
                </p:nvSpPr>
                <p:spPr bwMode="gray">
                  <a:xfrm>
                    <a:off x="1304" y="1641"/>
                    <a:ext cx="109" cy="112"/>
                  </a:xfrm>
                  <a:custGeom>
                    <a:avLst/>
                    <a:gdLst>
                      <a:gd name="T0" fmla="*/ 24 w 103"/>
                      <a:gd name="T1" fmla="*/ 75 h 117"/>
                      <a:gd name="T2" fmla="*/ 50 w 103"/>
                      <a:gd name="T3" fmla="*/ 75 h 117"/>
                      <a:gd name="T4" fmla="*/ 81 w 103"/>
                      <a:gd name="T5" fmla="*/ 75 h 117"/>
                      <a:gd name="T6" fmla="*/ 113 w 103"/>
                      <a:gd name="T7" fmla="*/ 75 h 117"/>
                      <a:gd name="T8" fmla="*/ 143 w 103"/>
                      <a:gd name="T9" fmla="*/ 75 h 117"/>
                      <a:gd name="T10" fmla="*/ 142 w 103"/>
                      <a:gd name="T11" fmla="*/ 71 h 117"/>
                      <a:gd name="T12" fmla="*/ 128 w 103"/>
                      <a:gd name="T13" fmla="*/ 68 h 117"/>
                      <a:gd name="T14" fmla="*/ 121 w 103"/>
                      <a:gd name="T15" fmla="*/ 63 h 117"/>
                      <a:gd name="T16" fmla="*/ 114 w 103"/>
                      <a:gd name="T17" fmla="*/ 63 h 117"/>
                      <a:gd name="T18" fmla="*/ 104 w 103"/>
                      <a:gd name="T19" fmla="*/ 60 h 117"/>
                      <a:gd name="T20" fmla="*/ 108 w 103"/>
                      <a:gd name="T21" fmla="*/ 53 h 117"/>
                      <a:gd name="T22" fmla="*/ 110 w 103"/>
                      <a:gd name="T23" fmla="*/ 52 h 117"/>
                      <a:gd name="T24" fmla="*/ 102 w 103"/>
                      <a:gd name="T25" fmla="*/ 50 h 117"/>
                      <a:gd name="T26" fmla="*/ 104 w 103"/>
                      <a:gd name="T27" fmla="*/ 48 h 117"/>
                      <a:gd name="T28" fmla="*/ 108 w 103"/>
                      <a:gd name="T29" fmla="*/ 46 h 117"/>
                      <a:gd name="T30" fmla="*/ 117 w 103"/>
                      <a:gd name="T31" fmla="*/ 44 h 117"/>
                      <a:gd name="T32" fmla="*/ 117 w 103"/>
                      <a:gd name="T33" fmla="*/ 35 h 117"/>
                      <a:gd name="T34" fmla="*/ 120 w 103"/>
                      <a:gd name="T35" fmla="*/ 34 h 117"/>
                      <a:gd name="T36" fmla="*/ 121 w 103"/>
                      <a:gd name="T37" fmla="*/ 35 h 117"/>
                      <a:gd name="T38" fmla="*/ 143 w 103"/>
                      <a:gd name="T39" fmla="*/ 30 h 117"/>
                      <a:gd name="T40" fmla="*/ 179 w 103"/>
                      <a:gd name="T41" fmla="*/ 19 h 117"/>
                      <a:gd name="T42" fmla="*/ 153 w 103"/>
                      <a:gd name="T43" fmla="*/ 16 h 117"/>
                      <a:gd name="T44" fmla="*/ 142 w 103"/>
                      <a:gd name="T45" fmla="*/ 18 h 117"/>
                      <a:gd name="T46" fmla="*/ 105 w 103"/>
                      <a:gd name="T47" fmla="*/ 11 h 117"/>
                      <a:gd name="T48" fmla="*/ 86 w 103"/>
                      <a:gd name="T49" fmla="*/ 11 h 117"/>
                      <a:gd name="T50" fmla="*/ 73 w 103"/>
                      <a:gd name="T51" fmla="*/ 11 h 117"/>
                      <a:gd name="T52" fmla="*/ 62 w 103"/>
                      <a:gd name="T53" fmla="*/ 11 h 117"/>
                      <a:gd name="T54" fmla="*/ 55 w 103"/>
                      <a:gd name="T55" fmla="*/ 0 h 117"/>
                      <a:gd name="T56" fmla="*/ 50 w 103"/>
                      <a:gd name="T57" fmla="*/ 0 h 117"/>
                      <a:gd name="T58" fmla="*/ 50 w 103"/>
                      <a:gd name="T59" fmla="*/ 9 h 117"/>
                      <a:gd name="T60" fmla="*/ 0 w 103"/>
                      <a:gd name="T61" fmla="*/ 9 h 117"/>
                      <a:gd name="T62" fmla="*/ 1 w 103"/>
                      <a:gd name="T63" fmla="*/ 11 h 117"/>
                      <a:gd name="T64" fmla="*/ 0 w 103"/>
                      <a:gd name="T65" fmla="*/ 16 h 117"/>
                      <a:gd name="T66" fmla="*/ 4 w 103"/>
                      <a:gd name="T67" fmla="*/ 26 h 117"/>
                      <a:gd name="T68" fmla="*/ 5 w 103"/>
                      <a:gd name="T69" fmla="*/ 31 h 117"/>
                      <a:gd name="T70" fmla="*/ 5 w 103"/>
                      <a:gd name="T71" fmla="*/ 36 h 117"/>
                      <a:gd name="T72" fmla="*/ 19 w 103"/>
                      <a:gd name="T73" fmla="*/ 43 h 117"/>
                      <a:gd name="T74" fmla="*/ 19 w 103"/>
                      <a:gd name="T75" fmla="*/ 46 h 117"/>
                      <a:gd name="T76" fmla="*/ 4 w 103"/>
                      <a:gd name="T77" fmla="*/ 50 h 117"/>
                      <a:gd name="T78" fmla="*/ 19 w 103"/>
                      <a:gd name="T79" fmla="*/ 53 h 117"/>
                      <a:gd name="T80" fmla="*/ 19 w 103"/>
                      <a:gd name="T81" fmla="*/ 75 h 117"/>
                      <a:gd name="T82" fmla="*/ 24 w 103"/>
                      <a:gd name="T83" fmla="*/ 75 h 117"/>
                      <a:gd name="T84" fmla="*/ 24 w 103"/>
                      <a:gd name="T85" fmla="*/ 75 h 117"/>
                      <a:gd name="T86" fmla="*/ 24 w 103"/>
                      <a:gd name="T87" fmla="*/ 75 h 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117"/>
                      <a:gd name="T134" fmla="*/ 103 w 103"/>
                      <a:gd name="T135" fmla="*/ 117 h 1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117">
                        <a:moveTo>
                          <a:pt x="14" y="116"/>
                        </a:moveTo>
                        <a:lnTo>
                          <a:pt x="28" y="116"/>
                        </a:lnTo>
                        <a:lnTo>
                          <a:pt x="46" y="116"/>
                        </a:lnTo>
                        <a:lnTo>
                          <a:pt x="64" y="116"/>
                        </a:lnTo>
                        <a:lnTo>
                          <a:pt x="81" y="116"/>
                        </a:lnTo>
                        <a:lnTo>
                          <a:pt x="80" y="109"/>
                        </a:lnTo>
                        <a:lnTo>
                          <a:pt x="73" y="104"/>
                        </a:lnTo>
                        <a:lnTo>
                          <a:pt x="69" y="98"/>
                        </a:lnTo>
                        <a:lnTo>
                          <a:pt x="65" y="97"/>
                        </a:lnTo>
                        <a:lnTo>
                          <a:pt x="59" y="93"/>
                        </a:lnTo>
                        <a:lnTo>
                          <a:pt x="61" y="82"/>
                        </a:lnTo>
                        <a:lnTo>
                          <a:pt x="62" y="79"/>
                        </a:lnTo>
                        <a:lnTo>
                          <a:pt x="58" y="77"/>
                        </a:lnTo>
                        <a:lnTo>
                          <a:pt x="59" y="74"/>
                        </a:lnTo>
                        <a:lnTo>
                          <a:pt x="61" y="70"/>
                        </a:lnTo>
                        <a:lnTo>
                          <a:pt x="67" y="67"/>
                        </a:lnTo>
                        <a:lnTo>
                          <a:pt x="67" y="55"/>
                        </a:lnTo>
                        <a:lnTo>
                          <a:pt x="68" y="54"/>
                        </a:lnTo>
                        <a:lnTo>
                          <a:pt x="69" y="55"/>
                        </a:lnTo>
                        <a:lnTo>
                          <a:pt x="81" y="45"/>
                        </a:lnTo>
                        <a:lnTo>
                          <a:pt x="102" y="29"/>
                        </a:lnTo>
                        <a:lnTo>
                          <a:pt x="87" y="26"/>
                        </a:lnTo>
                        <a:lnTo>
                          <a:pt x="80" y="28"/>
                        </a:lnTo>
                        <a:lnTo>
                          <a:pt x="60" y="16"/>
                        </a:lnTo>
                        <a:lnTo>
                          <a:pt x="49" y="17"/>
                        </a:lnTo>
                        <a:lnTo>
                          <a:pt x="41" y="13"/>
                        </a:lnTo>
                        <a:lnTo>
                          <a:pt x="36" y="14"/>
                        </a:lnTo>
                        <a:lnTo>
                          <a:pt x="31" y="0"/>
                        </a:lnTo>
                        <a:lnTo>
                          <a:pt x="28" y="0"/>
                        </a:lnTo>
                        <a:lnTo>
                          <a:pt x="28" y="9"/>
                        </a:lnTo>
                        <a:lnTo>
                          <a:pt x="0" y="9"/>
                        </a:lnTo>
                        <a:lnTo>
                          <a:pt x="1" y="15"/>
                        </a:lnTo>
                        <a:lnTo>
                          <a:pt x="0" y="26"/>
                        </a:lnTo>
                        <a:lnTo>
                          <a:pt x="4" y="37"/>
                        </a:lnTo>
                        <a:lnTo>
                          <a:pt x="5" y="48"/>
                        </a:lnTo>
                        <a:lnTo>
                          <a:pt x="5" y="56"/>
                        </a:lnTo>
                        <a:lnTo>
                          <a:pt x="9" y="66"/>
                        </a:lnTo>
                        <a:lnTo>
                          <a:pt x="9" y="70"/>
                        </a:lnTo>
                        <a:lnTo>
                          <a:pt x="4" y="77"/>
                        </a:lnTo>
                        <a:lnTo>
                          <a:pt x="9" y="82"/>
                        </a:lnTo>
                        <a:lnTo>
                          <a:pt x="9" y="116"/>
                        </a:lnTo>
                        <a:lnTo>
                          <a:pt x="14" y="116"/>
                        </a:lnTo>
                      </a:path>
                    </a:pathLst>
                  </a:custGeom>
                  <a:grpFill/>
                  <a:ln w="9144">
                    <a:solidFill>
                      <a:schemeClr val="bg2">
                        <a:lumMod val="90000"/>
                      </a:schemeClr>
                    </a:solidFill>
                    <a:round/>
                    <a:headEnd/>
                    <a:tailEnd/>
                  </a:ln>
                </p:spPr>
                <p:txBody>
                  <a:bodyPr/>
                  <a:lstStyle/>
                  <a:p>
                    <a:endParaRPr lang="nb-NO"/>
                  </a:p>
                </p:txBody>
              </p:sp>
              <p:sp>
                <p:nvSpPr>
                  <p:cNvPr id="327" name="Freeform 32"/>
                  <p:cNvSpPr>
                    <a:spLocks/>
                  </p:cNvSpPr>
                  <p:nvPr/>
                </p:nvSpPr>
                <p:spPr bwMode="gray">
                  <a:xfrm>
                    <a:off x="1312" y="1752"/>
                    <a:ext cx="95" cy="58"/>
                  </a:xfrm>
                  <a:custGeom>
                    <a:avLst/>
                    <a:gdLst>
                      <a:gd name="T0" fmla="*/ 6 w 90"/>
                      <a:gd name="T1" fmla="*/ 0 h 59"/>
                      <a:gd name="T2" fmla="*/ 32 w 90"/>
                      <a:gd name="T3" fmla="*/ 0 h 59"/>
                      <a:gd name="T4" fmla="*/ 64 w 90"/>
                      <a:gd name="T5" fmla="*/ 0 h 59"/>
                      <a:gd name="T6" fmla="*/ 96 w 90"/>
                      <a:gd name="T7" fmla="*/ 0 h 59"/>
                      <a:gd name="T8" fmla="*/ 126 w 90"/>
                      <a:gd name="T9" fmla="*/ 0 h 59"/>
                      <a:gd name="T10" fmla="*/ 128 w 90"/>
                      <a:gd name="T11" fmla="*/ 15 h 59"/>
                      <a:gd name="T12" fmla="*/ 137 w 90"/>
                      <a:gd name="T13" fmla="*/ 16 h 59"/>
                      <a:gd name="T14" fmla="*/ 140 w 90"/>
                      <a:gd name="T15" fmla="*/ 19 h 59"/>
                      <a:gd name="T16" fmla="*/ 151 w 90"/>
                      <a:gd name="T17" fmla="*/ 27 h 59"/>
                      <a:gd name="T18" fmla="*/ 154 w 90"/>
                      <a:gd name="T19" fmla="*/ 28 h 59"/>
                      <a:gd name="T20" fmla="*/ 151 w 90"/>
                      <a:gd name="T21" fmla="*/ 29 h 59"/>
                      <a:gd name="T22" fmla="*/ 148 w 90"/>
                      <a:gd name="T23" fmla="*/ 29 h 59"/>
                      <a:gd name="T24" fmla="*/ 128 w 90"/>
                      <a:gd name="T25" fmla="*/ 29 h 59"/>
                      <a:gd name="T26" fmla="*/ 128 w 90"/>
                      <a:gd name="T27" fmla="*/ 32 h 59"/>
                      <a:gd name="T28" fmla="*/ 130 w 90"/>
                      <a:gd name="T29" fmla="*/ 35 h 59"/>
                      <a:gd name="T30" fmla="*/ 130 w 90"/>
                      <a:gd name="T31" fmla="*/ 37 h 59"/>
                      <a:gd name="T32" fmla="*/ 127 w 90"/>
                      <a:gd name="T33" fmla="*/ 42 h 59"/>
                      <a:gd name="T34" fmla="*/ 121 w 90"/>
                      <a:gd name="T35" fmla="*/ 43 h 59"/>
                      <a:gd name="T36" fmla="*/ 123 w 90"/>
                      <a:gd name="T37" fmla="*/ 47 h 59"/>
                      <a:gd name="T38" fmla="*/ 120 w 90"/>
                      <a:gd name="T39" fmla="*/ 48 h 59"/>
                      <a:gd name="T40" fmla="*/ 114 w 90"/>
                      <a:gd name="T41" fmla="*/ 43 h 59"/>
                      <a:gd name="T42" fmla="*/ 96 w 90"/>
                      <a:gd name="T43" fmla="*/ 43 h 59"/>
                      <a:gd name="T44" fmla="*/ 68 w 90"/>
                      <a:gd name="T45" fmla="*/ 43 h 59"/>
                      <a:gd name="T46" fmla="*/ 43 w 90"/>
                      <a:gd name="T47" fmla="*/ 43 h 59"/>
                      <a:gd name="T48" fmla="*/ 21 w 90"/>
                      <a:gd name="T49" fmla="*/ 43 h 59"/>
                      <a:gd name="T50" fmla="*/ 20 w 90"/>
                      <a:gd name="T51" fmla="*/ 41 h 59"/>
                      <a:gd name="T52" fmla="*/ 21 w 90"/>
                      <a:gd name="T53" fmla="*/ 38 h 59"/>
                      <a:gd name="T54" fmla="*/ 20 w 90"/>
                      <a:gd name="T55" fmla="*/ 35 h 59"/>
                      <a:gd name="T56" fmla="*/ 20 w 90"/>
                      <a:gd name="T57" fmla="*/ 31 h 59"/>
                      <a:gd name="T58" fmla="*/ 19 w 90"/>
                      <a:gd name="T59" fmla="*/ 30 h 59"/>
                      <a:gd name="T60" fmla="*/ 19 w 90"/>
                      <a:gd name="T61" fmla="*/ 29 h 59"/>
                      <a:gd name="T62" fmla="*/ 7 w 90"/>
                      <a:gd name="T63" fmla="*/ 29 h 59"/>
                      <a:gd name="T64" fmla="*/ 7 w 90"/>
                      <a:gd name="T65" fmla="*/ 29 h 59"/>
                      <a:gd name="T66" fmla="*/ 4 w 90"/>
                      <a:gd name="T67" fmla="*/ 26 h 59"/>
                      <a:gd name="T68" fmla="*/ 3 w 90"/>
                      <a:gd name="T69" fmla="*/ 19 h 59"/>
                      <a:gd name="T70" fmla="*/ 1 w 90"/>
                      <a:gd name="T71" fmla="*/ 19 h 59"/>
                      <a:gd name="T72" fmla="*/ 0 w 90"/>
                      <a:gd name="T73" fmla="*/ 14 h 59"/>
                      <a:gd name="T74" fmla="*/ 1 w 90"/>
                      <a:gd name="T75" fmla="*/ 8 h 59"/>
                      <a:gd name="T76" fmla="*/ 1 w 90"/>
                      <a:gd name="T77" fmla="*/ 5 h 59"/>
                      <a:gd name="T78" fmla="*/ 0 w 90"/>
                      <a:gd name="T79" fmla="*/ 0 h 59"/>
                      <a:gd name="T80" fmla="*/ 6 w 90"/>
                      <a:gd name="T81" fmla="*/ 0 h 59"/>
                      <a:gd name="T82" fmla="*/ 6 w 90"/>
                      <a:gd name="T83" fmla="*/ 0 h 59"/>
                      <a:gd name="T84" fmla="*/ 6 w 90"/>
                      <a:gd name="T85" fmla="*/ 0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59"/>
                      <a:gd name="T131" fmla="*/ 90 w 90"/>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59">
                        <a:moveTo>
                          <a:pt x="6" y="0"/>
                        </a:moveTo>
                        <a:lnTo>
                          <a:pt x="20" y="0"/>
                        </a:lnTo>
                        <a:lnTo>
                          <a:pt x="38" y="0"/>
                        </a:lnTo>
                        <a:lnTo>
                          <a:pt x="56" y="0"/>
                        </a:lnTo>
                        <a:lnTo>
                          <a:pt x="73" y="0"/>
                        </a:lnTo>
                        <a:lnTo>
                          <a:pt x="75" y="15"/>
                        </a:lnTo>
                        <a:lnTo>
                          <a:pt x="80" y="16"/>
                        </a:lnTo>
                        <a:lnTo>
                          <a:pt x="81" y="19"/>
                        </a:lnTo>
                        <a:lnTo>
                          <a:pt x="88" y="27"/>
                        </a:lnTo>
                        <a:lnTo>
                          <a:pt x="89" y="28"/>
                        </a:lnTo>
                        <a:lnTo>
                          <a:pt x="88" y="31"/>
                        </a:lnTo>
                        <a:lnTo>
                          <a:pt x="86" y="35"/>
                        </a:lnTo>
                        <a:lnTo>
                          <a:pt x="75" y="39"/>
                        </a:lnTo>
                        <a:lnTo>
                          <a:pt x="75" y="42"/>
                        </a:lnTo>
                        <a:lnTo>
                          <a:pt x="76" y="45"/>
                        </a:lnTo>
                        <a:lnTo>
                          <a:pt x="76" y="47"/>
                        </a:lnTo>
                        <a:lnTo>
                          <a:pt x="74" y="52"/>
                        </a:lnTo>
                        <a:lnTo>
                          <a:pt x="71" y="53"/>
                        </a:lnTo>
                        <a:lnTo>
                          <a:pt x="72" y="57"/>
                        </a:lnTo>
                        <a:lnTo>
                          <a:pt x="70" y="58"/>
                        </a:lnTo>
                        <a:lnTo>
                          <a:pt x="66" y="53"/>
                        </a:lnTo>
                        <a:lnTo>
                          <a:pt x="56" y="53"/>
                        </a:lnTo>
                        <a:lnTo>
                          <a:pt x="40" y="53"/>
                        </a:lnTo>
                        <a:lnTo>
                          <a:pt x="25" y="53"/>
                        </a:lnTo>
                        <a:lnTo>
                          <a:pt x="11" y="53"/>
                        </a:lnTo>
                        <a:lnTo>
                          <a:pt x="10" y="51"/>
                        </a:lnTo>
                        <a:lnTo>
                          <a:pt x="11" y="48"/>
                        </a:lnTo>
                        <a:lnTo>
                          <a:pt x="10" y="45"/>
                        </a:lnTo>
                        <a:lnTo>
                          <a:pt x="10" y="41"/>
                        </a:lnTo>
                        <a:lnTo>
                          <a:pt x="9" y="40"/>
                        </a:lnTo>
                        <a:lnTo>
                          <a:pt x="9" y="38"/>
                        </a:lnTo>
                        <a:lnTo>
                          <a:pt x="7" y="35"/>
                        </a:lnTo>
                        <a:lnTo>
                          <a:pt x="7" y="32"/>
                        </a:lnTo>
                        <a:lnTo>
                          <a:pt x="4" y="26"/>
                        </a:lnTo>
                        <a:lnTo>
                          <a:pt x="3" y="19"/>
                        </a:lnTo>
                        <a:lnTo>
                          <a:pt x="1" y="19"/>
                        </a:lnTo>
                        <a:lnTo>
                          <a:pt x="0" y="14"/>
                        </a:lnTo>
                        <a:lnTo>
                          <a:pt x="1" y="8"/>
                        </a:lnTo>
                        <a:lnTo>
                          <a:pt x="1" y="5"/>
                        </a:lnTo>
                        <a:lnTo>
                          <a:pt x="0" y="0"/>
                        </a:lnTo>
                        <a:lnTo>
                          <a:pt x="6" y="0"/>
                        </a:lnTo>
                      </a:path>
                    </a:pathLst>
                  </a:custGeom>
                  <a:grpFill/>
                  <a:ln w="9144">
                    <a:solidFill>
                      <a:schemeClr val="bg2">
                        <a:lumMod val="90000"/>
                      </a:schemeClr>
                    </a:solidFill>
                    <a:round/>
                    <a:headEnd/>
                    <a:tailEnd/>
                  </a:ln>
                </p:spPr>
                <p:txBody>
                  <a:bodyPr/>
                  <a:lstStyle/>
                  <a:p>
                    <a:endParaRPr lang="nb-NO"/>
                  </a:p>
                </p:txBody>
              </p:sp>
              <p:sp>
                <p:nvSpPr>
                  <p:cNvPr id="328" name="Freeform 33"/>
                  <p:cNvSpPr>
                    <a:spLocks/>
                  </p:cNvSpPr>
                  <p:nvPr/>
                </p:nvSpPr>
                <p:spPr bwMode="gray">
                  <a:xfrm>
                    <a:off x="1415" y="1829"/>
                    <a:ext cx="108" cy="44"/>
                  </a:xfrm>
                  <a:custGeom>
                    <a:avLst/>
                    <a:gdLst>
                      <a:gd name="T0" fmla="*/ 53 w 103"/>
                      <a:gd name="T1" fmla="*/ 27 h 46"/>
                      <a:gd name="T2" fmla="*/ 81 w 103"/>
                      <a:gd name="T3" fmla="*/ 27 h 46"/>
                      <a:gd name="T4" fmla="*/ 95 w 103"/>
                      <a:gd name="T5" fmla="*/ 28 h 46"/>
                      <a:gd name="T6" fmla="*/ 127 w 103"/>
                      <a:gd name="T7" fmla="*/ 28 h 46"/>
                      <a:gd name="T8" fmla="*/ 139 w 103"/>
                      <a:gd name="T9" fmla="*/ 27 h 46"/>
                      <a:gd name="T10" fmla="*/ 145 w 103"/>
                      <a:gd name="T11" fmla="*/ 25 h 46"/>
                      <a:gd name="T12" fmla="*/ 148 w 103"/>
                      <a:gd name="T13" fmla="*/ 24 h 46"/>
                      <a:gd name="T14" fmla="*/ 164 w 103"/>
                      <a:gd name="T15" fmla="*/ 17 h 46"/>
                      <a:gd name="T16" fmla="*/ 156 w 103"/>
                      <a:gd name="T17" fmla="*/ 14 h 46"/>
                      <a:gd name="T18" fmla="*/ 150 w 103"/>
                      <a:gd name="T19" fmla="*/ 11 h 46"/>
                      <a:gd name="T20" fmla="*/ 152 w 103"/>
                      <a:gd name="T21" fmla="*/ 11 h 46"/>
                      <a:gd name="T22" fmla="*/ 145 w 103"/>
                      <a:gd name="T23" fmla="*/ 9 h 46"/>
                      <a:gd name="T24" fmla="*/ 145 w 103"/>
                      <a:gd name="T25" fmla="*/ 6 h 46"/>
                      <a:gd name="T26" fmla="*/ 139 w 103"/>
                      <a:gd name="T27" fmla="*/ 8 h 46"/>
                      <a:gd name="T28" fmla="*/ 134 w 103"/>
                      <a:gd name="T29" fmla="*/ 8 h 46"/>
                      <a:gd name="T30" fmla="*/ 130 w 103"/>
                      <a:gd name="T31" fmla="*/ 7 h 46"/>
                      <a:gd name="T32" fmla="*/ 128 w 103"/>
                      <a:gd name="T33" fmla="*/ 8 h 46"/>
                      <a:gd name="T34" fmla="*/ 127 w 103"/>
                      <a:gd name="T35" fmla="*/ 8 h 46"/>
                      <a:gd name="T36" fmla="*/ 124 w 103"/>
                      <a:gd name="T37" fmla="*/ 5 h 46"/>
                      <a:gd name="T38" fmla="*/ 115 w 103"/>
                      <a:gd name="T39" fmla="*/ 4 h 46"/>
                      <a:gd name="T40" fmla="*/ 110 w 103"/>
                      <a:gd name="T41" fmla="*/ 0 h 46"/>
                      <a:gd name="T42" fmla="*/ 104 w 103"/>
                      <a:gd name="T43" fmla="*/ 0 h 46"/>
                      <a:gd name="T44" fmla="*/ 100 w 103"/>
                      <a:gd name="T45" fmla="*/ 1 h 46"/>
                      <a:gd name="T46" fmla="*/ 103 w 103"/>
                      <a:gd name="T47" fmla="*/ 5 h 46"/>
                      <a:gd name="T48" fmla="*/ 94 w 103"/>
                      <a:gd name="T49" fmla="*/ 7 h 46"/>
                      <a:gd name="T50" fmla="*/ 90 w 103"/>
                      <a:gd name="T51" fmla="*/ 6 h 46"/>
                      <a:gd name="T52" fmla="*/ 90 w 103"/>
                      <a:gd name="T53" fmla="*/ 10 h 46"/>
                      <a:gd name="T54" fmla="*/ 86 w 103"/>
                      <a:gd name="T55" fmla="*/ 11 h 46"/>
                      <a:gd name="T56" fmla="*/ 85 w 103"/>
                      <a:gd name="T57" fmla="*/ 11 h 46"/>
                      <a:gd name="T58" fmla="*/ 81 w 103"/>
                      <a:gd name="T59" fmla="*/ 11 h 46"/>
                      <a:gd name="T60" fmla="*/ 78 w 103"/>
                      <a:gd name="T61" fmla="*/ 11 h 46"/>
                      <a:gd name="T62" fmla="*/ 74 w 103"/>
                      <a:gd name="T63" fmla="*/ 11 h 46"/>
                      <a:gd name="T64" fmla="*/ 67 w 103"/>
                      <a:gd name="T65" fmla="*/ 11 h 46"/>
                      <a:gd name="T66" fmla="*/ 68 w 103"/>
                      <a:gd name="T67" fmla="*/ 11 h 46"/>
                      <a:gd name="T68" fmla="*/ 65 w 103"/>
                      <a:gd name="T69" fmla="*/ 11 h 46"/>
                      <a:gd name="T70" fmla="*/ 62 w 103"/>
                      <a:gd name="T71" fmla="*/ 11 h 46"/>
                      <a:gd name="T72" fmla="*/ 58 w 103"/>
                      <a:gd name="T73" fmla="*/ 11 h 46"/>
                      <a:gd name="T74" fmla="*/ 52 w 103"/>
                      <a:gd name="T75" fmla="*/ 12 h 46"/>
                      <a:gd name="T76" fmla="*/ 41 w 103"/>
                      <a:gd name="T77" fmla="*/ 11 h 46"/>
                      <a:gd name="T78" fmla="*/ 39 w 103"/>
                      <a:gd name="T79" fmla="*/ 11 h 46"/>
                      <a:gd name="T80" fmla="*/ 39 w 103"/>
                      <a:gd name="T81" fmla="*/ 11 h 46"/>
                      <a:gd name="T82" fmla="*/ 35 w 103"/>
                      <a:gd name="T83" fmla="*/ 11 h 46"/>
                      <a:gd name="T84" fmla="*/ 31 w 103"/>
                      <a:gd name="T85" fmla="*/ 13 h 46"/>
                      <a:gd name="T86" fmla="*/ 30 w 103"/>
                      <a:gd name="T87" fmla="*/ 11 h 46"/>
                      <a:gd name="T88" fmla="*/ 28 w 103"/>
                      <a:gd name="T89" fmla="*/ 14 h 46"/>
                      <a:gd name="T90" fmla="*/ 29 w 103"/>
                      <a:gd name="T91" fmla="*/ 17 h 46"/>
                      <a:gd name="T92" fmla="*/ 24 w 103"/>
                      <a:gd name="T93" fmla="*/ 19 h 46"/>
                      <a:gd name="T94" fmla="*/ 25 w 103"/>
                      <a:gd name="T95" fmla="*/ 24 h 46"/>
                      <a:gd name="T96" fmla="*/ 23 w 103"/>
                      <a:gd name="T97" fmla="*/ 24 h 46"/>
                      <a:gd name="T98" fmla="*/ 7 w 103"/>
                      <a:gd name="T99" fmla="*/ 22 h 46"/>
                      <a:gd name="T100" fmla="*/ 5 w 103"/>
                      <a:gd name="T101" fmla="*/ 24 h 46"/>
                      <a:gd name="T102" fmla="*/ 5 w 103"/>
                      <a:gd name="T103" fmla="*/ 25 h 46"/>
                      <a:gd name="T104" fmla="*/ 5 w 103"/>
                      <a:gd name="T105" fmla="*/ 27 h 46"/>
                      <a:gd name="T106" fmla="*/ 4 w 103"/>
                      <a:gd name="T107" fmla="*/ 28 h 46"/>
                      <a:gd name="T108" fmla="*/ 2 w 103"/>
                      <a:gd name="T109" fmla="*/ 28 h 46"/>
                      <a:gd name="T110" fmla="*/ 0 w 103"/>
                      <a:gd name="T111" fmla="*/ 29 h 46"/>
                      <a:gd name="T112" fmla="*/ 30 w 103"/>
                      <a:gd name="T113" fmla="*/ 29 h 46"/>
                      <a:gd name="T114" fmla="*/ 29 w 103"/>
                      <a:gd name="T115" fmla="*/ 27 h 46"/>
                      <a:gd name="T116" fmla="*/ 53 w 103"/>
                      <a:gd name="T117" fmla="*/ 27 h 46"/>
                      <a:gd name="T118" fmla="*/ 53 w 103"/>
                      <a:gd name="T119" fmla="*/ 27 h 46"/>
                      <a:gd name="T120" fmla="*/ 53 w 103"/>
                      <a:gd name="T121" fmla="*/ 27 h 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3"/>
                      <a:gd name="T184" fmla="*/ 0 h 46"/>
                      <a:gd name="T185" fmla="*/ 103 w 103"/>
                      <a:gd name="T186" fmla="*/ 46 h 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3" h="46">
                        <a:moveTo>
                          <a:pt x="33" y="41"/>
                        </a:moveTo>
                        <a:lnTo>
                          <a:pt x="50" y="41"/>
                        </a:lnTo>
                        <a:lnTo>
                          <a:pt x="60" y="42"/>
                        </a:lnTo>
                        <a:lnTo>
                          <a:pt x="79" y="42"/>
                        </a:lnTo>
                        <a:lnTo>
                          <a:pt x="87" y="40"/>
                        </a:lnTo>
                        <a:lnTo>
                          <a:pt x="90" y="37"/>
                        </a:lnTo>
                        <a:lnTo>
                          <a:pt x="92" y="34"/>
                        </a:lnTo>
                        <a:lnTo>
                          <a:pt x="102" y="27"/>
                        </a:lnTo>
                        <a:lnTo>
                          <a:pt x="97" y="24"/>
                        </a:lnTo>
                        <a:lnTo>
                          <a:pt x="93" y="16"/>
                        </a:lnTo>
                        <a:lnTo>
                          <a:pt x="94" y="11"/>
                        </a:lnTo>
                        <a:lnTo>
                          <a:pt x="90" y="9"/>
                        </a:lnTo>
                        <a:lnTo>
                          <a:pt x="90" y="6"/>
                        </a:lnTo>
                        <a:lnTo>
                          <a:pt x="87" y="8"/>
                        </a:lnTo>
                        <a:lnTo>
                          <a:pt x="84" y="8"/>
                        </a:lnTo>
                        <a:lnTo>
                          <a:pt x="81" y="7"/>
                        </a:lnTo>
                        <a:lnTo>
                          <a:pt x="80" y="8"/>
                        </a:lnTo>
                        <a:lnTo>
                          <a:pt x="79" y="8"/>
                        </a:lnTo>
                        <a:lnTo>
                          <a:pt x="77" y="5"/>
                        </a:lnTo>
                        <a:lnTo>
                          <a:pt x="72" y="4"/>
                        </a:lnTo>
                        <a:lnTo>
                          <a:pt x="69" y="0"/>
                        </a:lnTo>
                        <a:lnTo>
                          <a:pt x="65" y="0"/>
                        </a:lnTo>
                        <a:lnTo>
                          <a:pt x="63" y="1"/>
                        </a:lnTo>
                        <a:lnTo>
                          <a:pt x="64" y="5"/>
                        </a:lnTo>
                        <a:lnTo>
                          <a:pt x="59" y="7"/>
                        </a:lnTo>
                        <a:lnTo>
                          <a:pt x="56" y="6"/>
                        </a:lnTo>
                        <a:lnTo>
                          <a:pt x="56" y="10"/>
                        </a:lnTo>
                        <a:lnTo>
                          <a:pt x="53" y="11"/>
                        </a:lnTo>
                        <a:lnTo>
                          <a:pt x="52" y="14"/>
                        </a:lnTo>
                        <a:lnTo>
                          <a:pt x="50" y="14"/>
                        </a:lnTo>
                        <a:lnTo>
                          <a:pt x="49" y="18"/>
                        </a:lnTo>
                        <a:lnTo>
                          <a:pt x="47" y="20"/>
                        </a:lnTo>
                        <a:lnTo>
                          <a:pt x="42" y="16"/>
                        </a:lnTo>
                        <a:lnTo>
                          <a:pt x="43" y="17"/>
                        </a:lnTo>
                        <a:lnTo>
                          <a:pt x="41" y="17"/>
                        </a:lnTo>
                        <a:lnTo>
                          <a:pt x="39" y="21"/>
                        </a:lnTo>
                        <a:lnTo>
                          <a:pt x="36" y="19"/>
                        </a:lnTo>
                        <a:lnTo>
                          <a:pt x="32" y="22"/>
                        </a:lnTo>
                        <a:lnTo>
                          <a:pt x="26" y="20"/>
                        </a:lnTo>
                        <a:lnTo>
                          <a:pt x="25" y="21"/>
                        </a:lnTo>
                        <a:lnTo>
                          <a:pt x="25" y="20"/>
                        </a:lnTo>
                        <a:lnTo>
                          <a:pt x="23" y="20"/>
                        </a:lnTo>
                        <a:lnTo>
                          <a:pt x="21" y="23"/>
                        </a:lnTo>
                        <a:lnTo>
                          <a:pt x="20" y="21"/>
                        </a:lnTo>
                        <a:lnTo>
                          <a:pt x="18" y="24"/>
                        </a:lnTo>
                        <a:lnTo>
                          <a:pt x="19" y="27"/>
                        </a:lnTo>
                        <a:lnTo>
                          <a:pt x="14" y="29"/>
                        </a:lnTo>
                        <a:lnTo>
                          <a:pt x="15" y="34"/>
                        </a:lnTo>
                        <a:lnTo>
                          <a:pt x="13" y="35"/>
                        </a:lnTo>
                        <a:lnTo>
                          <a:pt x="7" y="32"/>
                        </a:lnTo>
                        <a:lnTo>
                          <a:pt x="5" y="35"/>
                        </a:lnTo>
                        <a:lnTo>
                          <a:pt x="5" y="36"/>
                        </a:lnTo>
                        <a:lnTo>
                          <a:pt x="5" y="40"/>
                        </a:lnTo>
                        <a:lnTo>
                          <a:pt x="4" y="43"/>
                        </a:lnTo>
                        <a:lnTo>
                          <a:pt x="2" y="42"/>
                        </a:lnTo>
                        <a:lnTo>
                          <a:pt x="0" y="45"/>
                        </a:lnTo>
                        <a:lnTo>
                          <a:pt x="20" y="44"/>
                        </a:lnTo>
                        <a:lnTo>
                          <a:pt x="19" y="41"/>
                        </a:lnTo>
                        <a:lnTo>
                          <a:pt x="33" y="41"/>
                        </a:lnTo>
                      </a:path>
                    </a:pathLst>
                  </a:custGeom>
                  <a:grpFill/>
                  <a:ln w="9144">
                    <a:solidFill>
                      <a:schemeClr val="bg2">
                        <a:lumMod val="90000"/>
                      </a:schemeClr>
                    </a:solidFill>
                    <a:round/>
                    <a:headEnd/>
                    <a:tailEnd/>
                  </a:ln>
                </p:spPr>
                <p:txBody>
                  <a:bodyPr/>
                  <a:lstStyle/>
                  <a:p>
                    <a:endParaRPr lang="nb-NO"/>
                  </a:p>
                </p:txBody>
              </p:sp>
              <p:sp>
                <p:nvSpPr>
                  <p:cNvPr id="329" name="Freeform 34"/>
                  <p:cNvSpPr>
                    <a:spLocks/>
                  </p:cNvSpPr>
                  <p:nvPr/>
                </p:nvSpPr>
                <p:spPr bwMode="gray">
                  <a:xfrm>
                    <a:off x="1341" y="1870"/>
                    <a:ext cx="73" cy="58"/>
                  </a:xfrm>
                  <a:custGeom>
                    <a:avLst/>
                    <a:gdLst>
                      <a:gd name="T0" fmla="*/ 91 w 69"/>
                      <a:gd name="T1" fmla="*/ 0 h 60"/>
                      <a:gd name="T2" fmla="*/ 74 w 69"/>
                      <a:gd name="T3" fmla="*/ 0 h 60"/>
                      <a:gd name="T4" fmla="*/ 32 w 69"/>
                      <a:gd name="T5" fmla="*/ 0 h 60"/>
                      <a:gd name="T6" fmla="*/ 0 w 69"/>
                      <a:gd name="T7" fmla="*/ 0 h 60"/>
                      <a:gd name="T8" fmla="*/ 2 w 69"/>
                      <a:gd name="T9" fmla="*/ 15 h 60"/>
                      <a:gd name="T10" fmla="*/ 2 w 69"/>
                      <a:gd name="T11" fmla="*/ 37 h 60"/>
                      <a:gd name="T12" fmla="*/ 3 w 69"/>
                      <a:gd name="T13" fmla="*/ 37 h 60"/>
                      <a:gd name="T14" fmla="*/ 8 w 69"/>
                      <a:gd name="T15" fmla="*/ 37 h 60"/>
                      <a:gd name="T16" fmla="*/ 8 w 69"/>
                      <a:gd name="T17" fmla="*/ 42 h 60"/>
                      <a:gd name="T18" fmla="*/ 50 w 69"/>
                      <a:gd name="T19" fmla="*/ 42 h 60"/>
                      <a:gd name="T20" fmla="*/ 83 w 69"/>
                      <a:gd name="T21" fmla="*/ 42 h 60"/>
                      <a:gd name="T22" fmla="*/ 84 w 69"/>
                      <a:gd name="T23" fmla="*/ 41 h 60"/>
                      <a:gd name="T24" fmla="*/ 81 w 69"/>
                      <a:gd name="T25" fmla="*/ 39 h 60"/>
                      <a:gd name="T26" fmla="*/ 83 w 69"/>
                      <a:gd name="T27" fmla="*/ 37 h 60"/>
                      <a:gd name="T28" fmla="*/ 81 w 69"/>
                      <a:gd name="T29" fmla="*/ 37 h 60"/>
                      <a:gd name="T30" fmla="*/ 83 w 69"/>
                      <a:gd name="T31" fmla="*/ 37 h 60"/>
                      <a:gd name="T32" fmla="*/ 81 w 69"/>
                      <a:gd name="T33" fmla="*/ 36 h 60"/>
                      <a:gd name="T34" fmla="*/ 84 w 69"/>
                      <a:gd name="T35" fmla="*/ 35 h 60"/>
                      <a:gd name="T36" fmla="*/ 84 w 69"/>
                      <a:gd name="T37" fmla="*/ 33 h 60"/>
                      <a:gd name="T38" fmla="*/ 89 w 69"/>
                      <a:gd name="T39" fmla="*/ 32 h 60"/>
                      <a:gd name="T40" fmla="*/ 86 w 69"/>
                      <a:gd name="T41" fmla="*/ 31 h 60"/>
                      <a:gd name="T42" fmla="*/ 91 w 69"/>
                      <a:gd name="T43" fmla="*/ 29 h 60"/>
                      <a:gd name="T44" fmla="*/ 91 w 69"/>
                      <a:gd name="T45" fmla="*/ 26 h 60"/>
                      <a:gd name="T46" fmla="*/ 96 w 69"/>
                      <a:gd name="T47" fmla="*/ 26 h 60"/>
                      <a:gd name="T48" fmla="*/ 96 w 69"/>
                      <a:gd name="T49" fmla="*/ 21 h 60"/>
                      <a:gd name="T50" fmla="*/ 105 w 69"/>
                      <a:gd name="T51" fmla="*/ 17 h 60"/>
                      <a:gd name="T52" fmla="*/ 104 w 69"/>
                      <a:gd name="T53" fmla="*/ 16 h 60"/>
                      <a:gd name="T54" fmla="*/ 110 w 69"/>
                      <a:gd name="T55" fmla="*/ 15 h 60"/>
                      <a:gd name="T56" fmla="*/ 110 w 69"/>
                      <a:gd name="T57" fmla="*/ 15 h 60"/>
                      <a:gd name="T58" fmla="*/ 114 w 69"/>
                      <a:gd name="T59" fmla="*/ 15 h 60"/>
                      <a:gd name="T60" fmla="*/ 113 w 69"/>
                      <a:gd name="T61" fmla="*/ 14 h 60"/>
                      <a:gd name="T62" fmla="*/ 120 w 69"/>
                      <a:gd name="T63" fmla="*/ 11 h 60"/>
                      <a:gd name="T64" fmla="*/ 117 w 69"/>
                      <a:gd name="T65" fmla="*/ 10 h 60"/>
                      <a:gd name="T66" fmla="*/ 102 w 69"/>
                      <a:gd name="T67" fmla="*/ 10 h 60"/>
                      <a:gd name="T68" fmla="*/ 110 w 69"/>
                      <a:gd name="T69" fmla="*/ 5 h 60"/>
                      <a:gd name="T70" fmla="*/ 108 w 69"/>
                      <a:gd name="T71" fmla="*/ 0 h 60"/>
                      <a:gd name="T72" fmla="*/ 91 w 69"/>
                      <a:gd name="T73" fmla="*/ 0 h 60"/>
                      <a:gd name="T74" fmla="*/ 91 w 69"/>
                      <a:gd name="T75" fmla="*/ 0 h 60"/>
                      <a:gd name="T76" fmla="*/ 91 w 69"/>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
                      <a:gd name="T118" fmla="*/ 0 h 60"/>
                      <a:gd name="T119" fmla="*/ 69 w 69"/>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 h="60">
                        <a:moveTo>
                          <a:pt x="52" y="0"/>
                        </a:moveTo>
                        <a:lnTo>
                          <a:pt x="42" y="0"/>
                        </a:lnTo>
                        <a:lnTo>
                          <a:pt x="19" y="0"/>
                        </a:lnTo>
                        <a:lnTo>
                          <a:pt x="0" y="0"/>
                        </a:lnTo>
                        <a:lnTo>
                          <a:pt x="2" y="20"/>
                        </a:lnTo>
                        <a:lnTo>
                          <a:pt x="2" y="49"/>
                        </a:lnTo>
                        <a:lnTo>
                          <a:pt x="3" y="49"/>
                        </a:lnTo>
                        <a:lnTo>
                          <a:pt x="8" y="49"/>
                        </a:lnTo>
                        <a:lnTo>
                          <a:pt x="8" y="59"/>
                        </a:lnTo>
                        <a:lnTo>
                          <a:pt x="28" y="59"/>
                        </a:lnTo>
                        <a:lnTo>
                          <a:pt x="47" y="59"/>
                        </a:lnTo>
                        <a:lnTo>
                          <a:pt x="48" y="57"/>
                        </a:lnTo>
                        <a:lnTo>
                          <a:pt x="46" y="54"/>
                        </a:lnTo>
                        <a:lnTo>
                          <a:pt x="47" y="50"/>
                        </a:lnTo>
                        <a:lnTo>
                          <a:pt x="46" y="49"/>
                        </a:lnTo>
                        <a:lnTo>
                          <a:pt x="47" y="49"/>
                        </a:lnTo>
                        <a:lnTo>
                          <a:pt x="46" y="48"/>
                        </a:lnTo>
                        <a:lnTo>
                          <a:pt x="48" y="46"/>
                        </a:lnTo>
                        <a:lnTo>
                          <a:pt x="48" y="43"/>
                        </a:lnTo>
                        <a:lnTo>
                          <a:pt x="51" y="42"/>
                        </a:lnTo>
                        <a:lnTo>
                          <a:pt x="49" y="41"/>
                        </a:lnTo>
                        <a:lnTo>
                          <a:pt x="52" y="39"/>
                        </a:lnTo>
                        <a:lnTo>
                          <a:pt x="52" y="36"/>
                        </a:lnTo>
                        <a:lnTo>
                          <a:pt x="55" y="36"/>
                        </a:lnTo>
                        <a:lnTo>
                          <a:pt x="55" y="31"/>
                        </a:lnTo>
                        <a:lnTo>
                          <a:pt x="60" y="27"/>
                        </a:lnTo>
                        <a:lnTo>
                          <a:pt x="59" y="26"/>
                        </a:lnTo>
                        <a:lnTo>
                          <a:pt x="62" y="25"/>
                        </a:lnTo>
                        <a:lnTo>
                          <a:pt x="62" y="20"/>
                        </a:lnTo>
                        <a:lnTo>
                          <a:pt x="65" y="18"/>
                        </a:lnTo>
                        <a:lnTo>
                          <a:pt x="64" y="14"/>
                        </a:lnTo>
                        <a:lnTo>
                          <a:pt x="68" y="11"/>
                        </a:lnTo>
                        <a:lnTo>
                          <a:pt x="67" y="10"/>
                        </a:lnTo>
                        <a:lnTo>
                          <a:pt x="58" y="10"/>
                        </a:lnTo>
                        <a:lnTo>
                          <a:pt x="62" y="5"/>
                        </a:lnTo>
                        <a:lnTo>
                          <a:pt x="61" y="0"/>
                        </a:lnTo>
                        <a:lnTo>
                          <a:pt x="52" y="0"/>
                        </a:lnTo>
                      </a:path>
                    </a:pathLst>
                  </a:custGeom>
                  <a:grpFill/>
                  <a:ln w="9144">
                    <a:solidFill>
                      <a:schemeClr val="bg2">
                        <a:lumMod val="90000"/>
                      </a:schemeClr>
                    </a:solidFill>
                    <a:round/>
                    <a:headEnd/>
                    <a:tailEnd/>
                  </a:ln>
                </p:spPr>
                <p:txBody>
                  <a:bodyPr/>
                  <a:lstStyle/>
                  <a:p>
                    <a:endParaRPr lang="nb-NO"/>
                  </a:p>
                </p:txBody>
              </p:sp>
              <p:sp>
                <p:nvSpPr>
                  <p:cNvPr id="330" name="Freeform 35"/>
                  <p:cNvSpPr>
                    <a:spLocks/>
                  </p:cNvSpPr>
                  <p:nvPr/>
                </p:nvSpPr>
                <p:spPr bwMode="gray">
                  <a:xfrm>
                    <a:off x="1324" y="1804"/>
                    <a:ext cx="98" cy="76"/>
                  </a:xfrm>
                  <a:custGeom>
                    <a:avLst/>
                    <a:gdLst>
                      <a:gd name="T0" fmla="*/ 85 w 92"/>
                      <a:gd name="T1" fmla="*/ 0 h 81"/>
                      <a:gd name="T2" fmla="*/ 54 w 92"/>
                      <a:gd name="T3" fmla="*/ 0 h 81"/>
                      <a:gd name="T4" fmla="*/ 24 w 92"/>
                      <a:gd name="T5" fmla="*/ 0 h 81"/>
                      <a:gd name="T6" fmla="*/ 0 w 92"/>
                      <a:gd name="T7" fmla="*/ 0 h 81"/>
                      <a:gd name="T8" fmla="*/ 1 w 92"/>
                      <a:gd name="T9" fmla="*/ 1 h 81"/>
                      <a:gd name="T10" fmla="*/ 1 w 92"/>
                      <a:gd name="T11" fmla="*/ 6 h 81"/>
                      <a:gd name="T12" fmla="*/ 4 w 92"/>
                      <a:gd name="T13" fmla="*/ 7 h 81"/>
                      <a:gd name="T14" fmla="*/ 6 w 92"/>
                      <a:gd name="T15" fmla="*/ 8 h 81"/>
                      <a:gd name="T16" fmla="*/ 20 w 92"/>
                      <a:gd name="T17" fmla="*/ 8 h 81"/>
                      <a:gd name="T18" fmla="*/ 22 w 92"/>
                      <a:gd name="T19" fmla="*/ 8 h 81"/>
                      <a:gd name="T20" fmla="*/ 23 w 92"/>
                      <a:gd name="T21" fmla="*/ 8 h 81"/>
                      <a:gd name="T22" fmla="*/ 22 w 92"/>
                      <a:gd name="T23" fmla="*/ 8 h 81"/>
                      <a:gd name="T24" fmla="*/ 20 w 92"/>
                      <a:gd name="T25" fmla="*/ 9 h 81"/>
                      <a:gd name="T26" fmla="*/ 24 w 92"/>
                      <a:gd name="T27" fmla="*/ 14 h 81"/>
                      <a:gd name="T28" fmla="*/ 28 w 92"/>
                      <a:gd name="T29" fmla="*/ 15 h 81"/>
                      <a:gd name="T30" fmla="*/ 28 w 92"/>
                      <a:gd name="T31" fmla="*/ 37 h 81"/>
                      <a:gd name="T32" fmla="*/ 66 w 92"/>
                      <a:gd name="T33" fmla="*/ 37 h 81"/>
                      <a:gd name="T34" fmla="*/ 110 w 92"/>
                      <a:gd name="T35" fmla="*/ 37 h 81"/>
                      <a:gd name="T36" fmla="*/ 127 w 92"/>
                      <a:gd name="T37" fmla="*/ 37 h 81"/>
                      <a:gd name="T38" fmla="*/ 144 w 92"/>
                      <a:gd name="T39" fmla="*/ 37 h 81"/>
                      <a:gd name="T40" fmla="*/ 146 w 92"/>
                      <a:gd name="T41" fmla="*/ 39 h 81"/>
                      <a:gd name="T42" fmla="*/ 138 w 92"/>
                      <a:gd name="T43" fmla="*/ 42 h 81"/>
                      <a:gd name="T44" fmla="*/ 156 w 92"/>
                      <a:gd name="T45" fmla="*/ 42 h 81"/>
                      <a:gd name="T46" fmla="*/ 161 w 92"/>
                      <a:gd name="T47" fmla="*/ 41 h 81"/>
                      <a:gd name="T48" fmla="*/ 159 w 92"/>
                      <a:gd name="T49" fmla="*/ 40 h 81"/>
                      <a:gd name="T50" fmla="*/ 161 w 92"/>
                      <a:gd name="T51" fmla="*/ 39 h 81"/>
                      <a:gd name="T52" fmla="*/ 159 w 92"/>
                      <a:gd name="T53" fmla="*/ 38 h 81"/>
                      <a:gd name="T54" fmla="*/ 161 w 92"/>
                      <a:gd name="T55" fmla="*/ 38 h 81"/>
                      <a:gd name="T56" fmla="*/ 161 w 92"/>
                      <a:gd name="T57" fmla="*/ 37 h 81"/>
                      <a:gd name="T58" fmla="*/ 162 w 92"/>
                      <a:gd name="T59" fmla="*/ 38 h 81"/>
                      <a:gd name="T60" fmla="*/ 166 w 92"/>
                      <a:gd name="T61" fmla="*/ 36 h 81"/>
                      <a:gd name="T62" fmla="*/ 170 w 92"/>
                      <a:gd name="T63" fmla="*/ 37 h 81"/>
                      <a:gd name="T64" fmla="*/ 172 w 92"/>
                      <a:gd name="T65" fmla="*/ 36 h 81"/>
                      <a:gd name="T66" fmla="*/ 172 w 92"/>
                      <a:gd name="T67" fmla="*/ 34 h 81"/>
                      <a:gd name="T68" fmla="*/ 169 w 92"/>
                      <a:gd name="T69" fmla="*/ 33 h 81"/>
                      <a:gd name="T70" fmla="*/ 169 w 92"/>
                      <a:gd name="T71" fmla="*/ 34 h 81"/>
                      <a:gd name="T72" fmla="*/ 166 w 92"/>
                      <a:gd name="T73" fmla="*/ 33 h 81"/>
                      <a:gd name="T74" fmla="*/ 161 w 92"/>
                      <a:gd name="T75" fmla="*/ 31 h 81"/>
                      <a:gd name="T76" fmla="*/ 162 w 92"/>
                      <a:gd name="T77" fmla="*/ 30 h 81"/>
                      <a:gd name="T78" fmla="*/ 161 w 92"/>
                      <a:gd name="T79" fmla="*/ 27 h 81"/>
                      <a:gd name="T80" fmla="*/ 142 w 92"/>
                      <a:gd name="T81" fmla="*/ 22 h 81"/>
                      <a:gd name="T82" fmla="*/ 138 w 92"/>
                      <a:gd name="T83" fmla="*/ 22 h 81"/>
                      <a:gd name="T84" fmla="*/ 146 w 92"/>
                      <a:gd name="T85" fmla="*/ 17 h 81"/>
                      <a:gd name="T86" fmla="*/ 138 w 92"/>
                      <a:gd name="T87" fmla="*/ 16 h 81"/>
                      <a:gd name="T88" fmla="*/ 133 w 92"/>
                      <a:gd name="T89" fmla="*/ 17 h 81"/>
                      <a:gd name="T90" fmla="*/ 127 w 92"/>
                      <a:gd name="T91" fmla="*/ 13 h 81"/>
                      <a:gd name="T92" fmla="*/ 115 w 92"/>
                      <a:gd name="T93" fmla="*/ 8 h 81"/>
                      <a:gd name="T94" fmla="*/ 110 w 92"/>
                      <a:gd name="T95" fmla="*/ 8 h 81"/>
                      <a:gd name="T96" fmla="*/ 111 w 92"/>
                      <a:gd name="T97" fmla="*/ 5 h 81"/>
                      <a:gd name="T98" fmla="*/ 104 w 92"/>
                      <a:gd name="T99" fmla="*/ 0 h 81"/>
                      <a:gd name="T100" fmla="*/ 85 w 92"/>
                      <a:gd name="T101" fmla="*/ 0 h 81"/>
                      <a:gd name="T102" fmla="*/ 85 w 92"/>
                      <a:gd name="T103" fmla="*/ 0 h 81"/>
                      <a:gd name="T104" fmla="*/ 85 w 92"/>
                      <a:gd name="T105" fmla="*/ 0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
                      <a:gd name="T160" fmla="*/ 0 h 81"/>
                      <a:gd name="T161" fmla="*/ 92 w 92"/>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 h="81">
                        <a:moveTo>
                          <a:pt x="45" y="0"/>
                        </a:moveTo>
                        <a:lnTo>
                          <a:pt x="29" y="0"/>
                        </a:lnTo>
                        <a:lnTo>
                          <a:pt x="14" y="0"/>
                        </a:lnTo>
                        <a:lnTo>
                          <a:pt x="0" y="0"/>
                        </a:lnTo>
                        <a:lnTo>
                          <a:pt x="1" y="1"/>
                        </a:lnTo>
                        <a:lnTo>
                          <a:pt x="1" y="6"/>
                        </a:lnTo>
                        <a:lnTo>
                          <a:pt x="4" y="7"/>
                        </a:lnTo>
                        <a:lnTo>
                          <a:pt x="6" y="10"/>
                        </a:lnTo>
                        <a:lnTo>
                          <a:pt x="10" y="13"/>
                        </a:lnTo>
                        <a:lnTo>
                          <a:pt x="12" y="13"/>
                        </a:lnTo>
                        <a:lnTo>
                          <a:pt x="13" y="15"/>
                        </a:lnTo>
                        <a:lnTo>
                          <a:pt x="12" y="15"/>
                        </a:lnTo>
                        <a:lnTo>
                          <a:pt x="10" y="19"/>
                        </a:lnTo>
                        <a:lnTo>
                          <a:pt x="14" y="24"/>
                        </a:lnTo>
                        <a:lnTo>
                          <a:pt x="16" y="26"/>
                        </a:lnTo>
                        <a:lnTo>
                          <a:pt x="16" y="70"/>
                        </a:lnTo>
                        <a:lnTo>
                          <a:pt x="35" y="70"/>
                        </a:lnTo>
                        <a:lnTo>
                          <a:pt x="58" y="70"/>
                        </a:lnTo>
                        <a:lnTo>
                          <a:pt x="68" y="70"/>
                        </a:lnTo>
                        <a:lnTo>
                          <a:pt x="77" y="70"/>
                        </a:lnTo>
                        <a:lnTo>
                          <a:pt x="78" y="75"/>
                        </a:lnTo>
                        <a:lnTo>
                          <a:pt x="74" y="80"/>
                        </a:lnTo>
                        <a:lnTo>
                          <a:pt x="83" y="80"/>
                        </a:lnTo>
                        <a:lnTo>
                          <a:pt x="85" y="78"/>
                        </a:lnTo>
                        <a:lnTo>
                          <a:pt x="84" y="76"/>
                        </a:lnTo>
                        <a:lnTo>
                          <a:pt x="85" y="75"/>
                        </a:lnTo>
                        <a:lnTo>
                          <a:pt x="84" y="74"/>
                        </a:lnTo>
                        <a:lnTo>
                          <a:pt x="85" y="74"/>
                        </a:lnTo>
                        <a:lnTo>
                          <a:pt x="85" y="70"/>
                        </a:lnTo>
                        <a:lnTo>
                          <a:pt x="86" y="72"/>
                        </a:lnTo>
                        <a:lnTo>
                          <a:pt x="88" y="69"/>
                        </a:lnTo>
                        <a:lnTo>
                          <a:pt x="90" y="70"/>
                        </a:lnTo>
                        <a:lnTo>
                          <a:pt x="91" y="67"/>
                        </a:lnTo>
                        <a:lnTo>
                          <a:pt x="91" y="63"/>
                        </a:lnTo>
                        <a:lnTo>
                          <a:pt x="89" y="62"/>
                        </a:lnTo>
                        <a:lnTo>
                          <a:pt x="89" y="63"/>
                        </a:lnTo>
                        <a:lnTo>
                          <a:pt x="88" y="62"/>
                        </a:lnTo>
                        <a:lnTo>
                          <a:pt x="85" y="58"/>
                        </a:lnTo>
                        <a:lnTo>
                          <a:pt x="86" y="56"/>
                        </a:lnTo>
                        <a:lnTo>
                          <a:pt x="85" y="51"/>
                        </a:lnTo>
                        <a:lnTo>
                          <a:pt x="75" y="42"/>
                        </a:lnTo>
                        <a:lnTo>
                          <a:pt x="74" y="40"/>
                        </a:lnTo>
                        <a:lnTo>
                          <a:pt x="78" y="31"/>
                        </a:lnTo>
                        <a:lnTo>
                          <a:pt x="74" y="29"/>
                        </a:lnTo>
                        <a:lnTo>
                          <a:pt x="70" y="30"/>
                        </a:lnTo>
                        <a:lnTo>
                          <a:pt x="68" y="23"/>
                        </a:lnTo>
                        <a:lnTo>
                          <a:pt x="61" y="16"/>
                        </a:lnTo>
                        <a:lnTo>
                          <a:pt x="58" y="9"/>
                        </a:lnTo>
                        <a:lnTo>
                          <a:pt x="59" y="5"/>
                        </a:lnTo>
                        <a:lnTo>
                          <a:pt x="55" y="0"/>
                        </a:lnTo>
                        <a:lnTo>
                          <a:pt x="45" y="0"/>
                        </a:lnTo>
                      </a:path>
                    </a:pathLst>
                  </a:custGeom>
                  <a:grpFill/>
                  <a:ln w="9144">
                    <a:solidFill>
                      <a:schemeClr val="bg2">
                        <a:lumMod val="90000"/>
                      </a:schemeClr>
                    </a:solidFill>
                    <a:round/>
                    <a:headEnd/>
                    <a:tailEnd/>
                  </a:ln>
                </p:spPr>
                <p:txBody>
                  <a:bodyPr/>
                  <a:lstStyle/>
                  <a:p>
                    <a:endParaRPr lang="nb-NO"/>
                  </a:p>
                </p:txBody>
              </p:sp>
              <p:sp>
                <p:nvSpPr>
                  <p:cNvPr id="331" name="Freeform 36"/>
                  <p:cNvSpPr>
                    <a:spLocks/>
                  </p:cNvSpPr>
                  <p:nvPr/>
                </p:nvSpPr>
                <p:spPr bwMode="gray">
                  <a:xfrm>
                    <a:off x="1349" y="1927"/>
                    <a:ext cx="73" cy="61"/>
                  </a:xfrm>
                  <a:custGeom>
                    <a:avLst/>
                    <a:gdLst>
                      <a:gd name="T0" fmla="*/ 123 w 68"/>
                      <a:gd name="T1" fmla="*/ 33 h 63"/>
                      <a:gd name="T2" fmla="*/ 107 w 68"/>
                      <a:gd name="T3" fmla="*/ 31 h 63"/>
                      <a:gd name="T4" fmla="*/ 103 w 68"/>
                      <a:gd name="T5" fmla="*/ 31 h 63"/>
                      <a:gd name="T6" fmla="*/ 103 w 68"/>
                      <a:gd name="T7" fmla="*/ 34 h 63"/>
                      <a:gd name="T8" fmla="*/ 104 w 68"/>
                      <a:gd name="T9" fmla="*/ 37 h 63"/>
                      <a:gd name="T10" fmla="*/ 115 w 68"/>
                      <a:gd name="T11" fmla="*/ 34 h 63"/>
                      <a:gd name="T12" fmla="*/ 119 w 68"/>
                      <a:gd name="T13" fmla="*/ 37 h 63"/>
                      <a:gd name="T14" fmla="*/ 120 w 68"/>
                      <a:gd name="T15" fmla="*/ 37 h 63"/>
                      <a:gd name="T16" fmla="*/ 129 w 68"/>
                      <a:gd name="T17" fmla="*/ 35 h 63"/>
                      <a:gd name="T18" fmla="*/ 130 w 68"/>
                      <a:gd name="T19" fmla="*/ 36 h 63"/>
                      <a:gd name="T20" fmla="*/ 130 w 68"/>
                      <a:gd name="T21" fmla="*/ 38 h 63"/>
                      <a:gd name="T22" fmla="*/ 121 w 68"/>
                      <a:gd name="T23" fmla="*/ 40 h 63"/>
                      <a:gd name="T24" fmla="*/ 137 w 68"/>
                      <a:gd name="T25" fmla="*/ 43 h 63"/>
                      <a:gd name="T26" fmla="*/ 134 w 68"/>
                      <a:gd name="T27" fmla="*/ 44 h 63"/>
                      <a:gd name="T28" fmla="*/ 132 w 68"/>
                      <a:gd name="T29" fmla="*/ 44 h 63"/>
                      <a:gd name="T30" fmla="*/ 130 w 68"/>
                      <a:gd name="T31" fmla="*/ 44 h 63"/>
                      <a:gd name="T32" fmla="*/ 123 w 68"/>
                      <a:gd name="T33" fmla="*/ 43 h 63"/>
                      <a:gd name="T34" fmla="*/ 115 w 68"/>
                      <a:gd name="T35" fmla="*/ 41 h 63"/>
                      <a:gd name="T36" fmla="*/ 112 w 68"/>
                      <a:gd name="T37" fmla="*/ 41 h 63"/>
                      <a:gd name="T38" fmla="*/ 107 w 68"/>
                      <a:gd name="T39" fmla="*/ 43 h 63"/>
                      <a:gd name="T40" fmla="*/ 93 w 68"/>
                      <a:gd name="T41" fmla="*/ 43 h 63"/>
                      <a:gd name="T42" fmla="*/ 89 w 68"/>
                      <a:gd name="T43" fmla="*/ 43 h 63"/>
                      <a:gd name="T44" fmla="*/ 77 w 68"/>
                      <a:gd name="T45" fmla="*/ 42 h 63"/>
                      <a:gd name="T46" fmla="*/ 74 w 68"/>
                      <a:gd name="T47" fmla="*/ 41 h 63"/>
                      <a:gd name="T48" fmla="*/ 58 w 68"/>
                      <a:gd name="T49" fmla="*/ 39 h 63"/>
                      <a:gd name="T50" fmla="*/ 53 w 68"/>
                      <a:gd name="T51" fmla="*/ 39 h 63"/>
                      <a:gd name="T52" fmla="*/ 53 w 68"/>
                      <a:gd name="T53" fmla="*/ 39 h 63"/>
                      <a:gd name="T54" fmla="*/ 49 w 68"/>
                      <a:gd name="T55" fmla="*/ 40 h 63"/>
                      <a:gd name="T56" fmla="*/ 38 w 68"/>
                      <a:gd name="T57" fmla="*/ 40 h 63"/>
                      <a:gd name="T58" fmla="*/ 20 w 68"/>
                      <a:gd name="T59" fmla="*/ 39 h 63"/>
                      <a:gd name="T60" fmla="*/ 3 w 68"/>
                      <a:gd name="T61" fmla="*/ 39 h 63"/>
                      <a:gd name="T62" fmla="*/ 2 w 68"/>
                      <a:gd name="T63" fmla="*/ 38 h 63"/>
                      <a:gd name="T64" fmla="*/ 5 w 68"/>
                      <a:gd name="T65" fmla="*/ 36 h 63"/>
                      <a:gd name="T66" fmla="*/ 5 w 68"/>
                      <a:gd name="T67" fmla="*/ 28 h 63"/>
                      <a:gd name="T68" fmla="*/ 6 w 68"/>
                      <a:gd name="T69" fmla="*/ 20 h 63"/>
                      <a:gd name="T70" fmla="*/ 3 w 68"/>
                      <a:gd name="T71" fmla="*/ 15 h 63"/>
                      <a:gd name="T72" fmla="*/ 3 w 68"/>
                      <a:gd name="T73" fmla="*/ 15 h 63"/>
                      <a:gd name="T74" fmla="*/ 0 w 68"/>
                      <a:gd name="T75" fmla="*/ 15 h 63"/>
                      <a:gd name="T76" fmla="*/ 0 w 68"/>
                      <a:gd name="T77" fmla="*/ 0 h 63"/>
                      <a:gd name="T78" fmla="*/ 41 w 68"/>
                      <a:gd name="T79" fmla="*/ 0 h 63"/>
                      <a:gd name="T80" fmla="*/ 79 w 68"/>
                      <a:gd name="T81" fmla="*/ 0 h 63"/>
                      <a:gd name="T82" fmla="*/ 79 w 68"/>
                      <a:gd name="T83" fmla="*/ 1 h 63"/>
                      <a:gd name="T84" fmla="*/ 81 w 68"/>
                      <a:gd name="T85" fmla="*/ 1 h 63"/>
                      <a:gd name="T86" fmla="*/ 79 w 68"/>
                      <a:gd name="T87" fmla="*/ 4 h 63"/>
                      <a:gd name="T88" fmla="*/ 81 w 68"/>
                      <a:gd name="T89" fmla="*/ 4 h 63"/>
                      <a:gd name="T90" fmla="*/ 79 w 68"/>
                      <a:gd name="T91" fmla="*/ 6 h 63"/>
                      <a:gd name="T92" fmla="*/ 81 w 68"/>
                      <a:gd name="T93" fmla="*/ 8 h 63"/>
                      <a:gd name="T94" fmla="*/ 85 w 68"/>
                      <a:gd name="T95" fmla="*/ 10 h 63"/>
                      <a:gd name="T96" fmla="*/ 81 w 68"/>
                      <a:gd name="T97" fmla="*/ 14 h 63"/>
                      <a:gd name="T98" fmla="*/ 81 w 68"/>
                      <a:gd name="T99" fmla="*/ 15 h 63"/>
                      <a:gd name="T100" fmla="*/ 75 w 68"/>
                      <a:gd name="T101" fmla="*/ 15 h 63"/>
                      <a:gd name="T102" fmla="*/ 70 w 68"/>
                      <a:gd name="T103" fmla="*/ 15 h 63"/>
                      <a:gd name="T104" fmla="*/ 70 w 68"/>
                      <a:gd name="T105" fmla="*/ 17 h 63"/>
                      <a:gd name="T106" fmla="*/ 65 w 68"/>
                      <a:gd name="T107" fmla="*/ 17 h 63"/>
                      <a:gd name="T108" fmla="*/ 67 w 68"/>
                      <a:gd name="T109" fmla="*/ 20 h 63"/>
                      <a:gd name="T110" fmla="*/ 65 w 68"/>
                      <a:gd name="T111" fmla="*/ 21 h 63"/>
                      <a:gd name="T112" fmla="*/ 91 w 68"/>
                      <a:gd name="T113" fmla="*/ 21 h 63"/>
                      <a:gd name="T114" fmla="*/ 120 w 68"/>
                      <a:gd name="T115" fmla="*/ 21 h 63"/>
                      <a:gd name="T116" fmla="*/ 115 w 68"/>
                      <a:gd name="T117" fmla="*/ 27 h 63"/>
                      <a:gd name="T118" fmla="*/ 123 w 68"/>
                      <a:gd name="T119" fmla="*/ 33 h 63"/>
                      <a:gd name="T120" fmla="*/ 123 w 68"/>
                      <a:gd name="T121" fmla="*/ 33 h 63"/>
                      <a:gd name="T122" fmla="*/ 123 w 68"/>
                      <a:gd name="T123" fmla="*/ 33 h 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
                      <a:gd name="T187" fmla="*/ 0 h 63"/>
                      <a:gd name="T188" fmla="*/ 68 w 68"/>
                      <a:gd name="T189" fmla="*/ 63 h 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 h="63">
                        <a:moveTo>
                          <a:pt x="61" y="43"/>
                        </a:moveTo>
                        <a:lnTo>
                          <a:pt x="53" y="41"/>
                        </a:lnTo>
                        <a:lnTo>
                          <a:pt x="50" y="41"/>
                        </a:lnTo>
                        <a:lnTo>
                          <a:pt x="50" y="44"/>
                        </a:lnTo>
                        <a:lnTo>
                          <a:pt x="51" y="47"/>
                        </a:lnTo>
                        <a:lnTo>
                          <a:pt x="57" y="44"/>
                        </a:lnTo>
                        <a:lnTo>
                          <a:pt x="58" y="47"/>
                        </a:lnTo>
                        <a:lnTo>
                          <a:pt x="59" y="47"/>
                        </a:lnTo>
                        <a:lnTo>
                          <a:pt x="63" y="45"/>
                        </a:lnTo>
                        <a:lnTo>
                          <a:pt x="64" y="46"/>
                        </a:lnTo>
                        <a:lnTo>
                          <a:pt x="64" y="49"/>
                        </a:lnTo>
                        <a:lnTo>
                          <a:pt x="60" y="54"/>
                        </a:lnTo>
                        <a:lnTo>
                          <a:pt x="67" y="60"/>
                        </a:lnTo>
                        <a:lnTo>
                          <a:pt x="66" y="62"/>
                        </a:lnTo>
                        <a:lnTo>
                          <a:pt x="65" y="62"/>
                        </a:lnTo>
                        <a:lnTo>
                          <a:pt x="64" y="62"/>
                        </a:lnTo>
                        <a:lnTo>
                          <a:pt x="61" y="59"/>
                        </a:lnTo>
                        <a:lnTo>
                          <a:pt x="57" y="55"/>
                        </a:lnTo>
                        <a:lnTo>
                          <a:pt x="55" y="56"/>
                        </a:lnTo>
                        <a:lnTo>
                          <a:pt x="53" y="60"/>
                        </a:lnTo>
                        <a:lnTo>
                          <a:pt x="46" y="59"/>
                        </a:lnTo>
                        <a:lnTo>
                          <a:pt x="44" y="60"/>
                        </a:lnTo>
                        <a:lnTo>
                          <a:pt x="38" y="58"/>
                        </a:lnTo>
                        <a:lnTo>
                          <a:pt x="36" y="55"/>
                        </a:lnTo>
                        <a:lnTo>
                          <a:pt x="29" y="51"/>
                        </a:lnTo>
                        <a:lnTo>
                          <a:pt x="26" y="51"/>
                        </a:lnTo>
                        <a:lnTo>
                          <a:pt x="26" y="52"/>
                        </a:lnTo>
                        <a:lnTo>
                          <a:pt x="24" y="54"/>
                        </a:lnTo>
                        <a:lnTo>
                          <a:pt x="19" y="54"/>
                        </a:lnTo>
                        <a:lnTo>
                          <a:pt x="10" y="51"/>
                        </a:lnTo>
                        <a:lnTo>
                          <a:pt x="3" y="52"/>
                        </a:lnTo>
                        <a:lnTo>
                          <a:pt x="2" y="50"/>
                        </a:lnTo>
                        <a:lnTo>
                          <a:pt x="5" y="46"/>
                        </a:lnTo>
                        <a:lnTo>
                          <a:pt x="5" y="38"/>
                        </a:lnTo>
                        <a:lnTo>
                          <a:pt x="6" y="30"/>
                        </a:lnTo>
                        <a:lnTo>
                          <a:pt x="3" y="22"/>
                        </a:lnTo>
                        <a:lnTo>
                          <a:pt x="3" y="19"/>
                        </a:lnTo>
                        <a:lnTo>
                          <a:pt x="0" y="16"/>
                        </a:lnTo>
                        <a:lnTo>
                          <a:pt x="0" y="0"/>
                        </a:lnTo>
                        <a:lnTo>
                          <a:pt x="20" y="0"/>
                        </a:lnTo>
                        <a:lnTo>
                          <a:pt x="39" y="0"/>
                        </a:lnTo>
                        <a:lnTo>
                          <a:pt x="39" y="1"/>
                        </a:lnTo>
                        <a:lnTo>
                          <a:pt x="40" y="1"/>
                        </a:lnTo>
                        <a:lnTo>
                          <a:pt x="39" y="4"/>
                        </a:lnTo>
                        <a:lnTo>
                          <a:pt x="40" y="4"/>
                        </a:lnTo>
                        <a:lnTo>
                          <a:pt x="39" y="6"/>
                        </a:lnTo>
                        <a:lnTo>
                          <a:pt x="40" y="8"/>
                        </a:lnTo>
                        <a:lnTo>
                          <a:pt x="42" y="10"/>
                        </a:lnTo>
                        <a:lnTo>
                          <a:pt x="40" y="14"/>
                        </a:lnTo>
                        <a:lnTo>
                          <a:pt x="40" y="15"/>
                        </a:lnTo>
                        <a:lnTo>
                          <a:pt x="37" y="18"/>
                        </a:lnTo>
                        <a:lnTo>
                          <a:pt x="34" y="23"/>
                        </a:lnTo>
                        <a:lnTo>
                          <a:pt x="34" y="27"/>
                        </a:lnTo>
                        <a:lnTo>
                          <a:pt x="32" y="27"/>
                        </a:lnTo>
                        <a:lnTo>
                          <a:pt x="33" y="30"/>
                        </a:lnTo>
                        <a:lnTo>
                          <a:pt x="32" y="31"/>
                        </a:lnTo>
                        <a:lnTo>
                          <a:pt x="45" y="31"/>
                        </a:lnTo>
                        <a:lnTo>
                          <a:pt x="59" y="31"/>
                        </a:lnTo>
                        <a:lnTo>
                          <a:pt x="57" y="37"/>
                        </a:lnTo>
                        <a:lnTo>
                          <a:pt x="61" y="43"/>
                        </a:lnTo>
                      </a:path>
                    </a:pathLst>
                  </a:custGeom>
                  <a:grpFill/>
                  <a:ln w="9144">
                    <a:solidFill>
                      <a:schemeClr val="bg2">
                        <a:lumMod val="90000"/>
                      </a:schemeClr>
                    </a:solidFill>
                    <a:round/>
                    <a:headEnd/>
                    <a:tailEnd/>
                  </a:ln>
                </p:spPr>
                <p:txBody>
                  <a:bodyPr/>
                  <a:lstStyle/>
                  <a:p>
                    <a:endParaRPr lang="nb-NO"/>
                  </a:p>
                </p:txBody>
              </p:sp>
              <p:sp>
                <p:nvSpPr>
                  <p:cNvPr id="332" name="Freeform 37"/>
                  <p:cNvSpPr>
                    <a:spLocks/>
                  </p:cNvSpPr>
                  <p:nvPr/>
                </p:nvSpPr>
                <p:spPr bwMode="gray">
                  <a:xfrm>
                    <a:off x="1429" y="1895"/>
                    <a:ext cx="54" cy="75"/>
                  </a:xfrm>
                  <a:custGeom>
                    <a:avLst/>
                    <a:gdLst>
                      <a:gd name="T0" fmla="*/ 1 w 50"/>
                      <a:gd name="T1" fmla="*/ 55 h 77"/>
                      <a:gd name="T2" fmla="*/ 4 w 50"/>
                      <a:gd name="T3" fmla="*/ 55 h 77"/>
                      <a:gd name="T4" fmla="*/ 6 w 50"/>
                      <a:gd name="T5" fmla="*/ 51 h 77"/>
                      <a:gd name="T6" fmla="*/ 17 w 50"/>
                      <a:gd name="T7" fmla="*/ 56 h 77"/>
                      <a:gd name="T8" fmla="*/ 31 w 50"/>
                      <a:gd name="T9" fmla="*/ 55 h 77"/>
                      <a:gd name="T10" fmla="*/ 31 w 50"/>
                      <a:gd name="T11" fmla="*/ 53 h 77"/>
                      <a:gd name="T12" fmla="*/ 23 w 50"/>
                      <a:gd name="T13" fmla="*/ 52 h 77"/>
                      <a:gd name="T14" fmla="*/ 25 w 50"/>
                      <a:gd name="T15" fmla="*/ 50 h 77"/>
                      <a:gd name="T16" fmla="*/ 62 w 50"/>
                      <a:gd name="T17" fmla="*/ 50 h 77"/>
                      <a:gd name="T18" fmla="*/ 102 w 50"/>
                      <a:gd name="T19" fmla="*/ 50 h 77"/>
                      <a:gd name="T20" fmla="*/ 99 w 50"/>
                      <a:gd name="T21" fmla="*/ 49 h 77"/>
                      <a:gd name="T22" fmla="*/ 102 w 50"/>
                      <a:gd name="T23" fmla="*/ 43 h 77"/>
                      <a:gd name="T24" fmla="*/ 99 w 50"/>
                      <a:gd name="T25" fmla="*/ 40 h 77"/>
                      <a:gd name="T26" fmla="*/ 99 w 50"/>
                      <a:gd name="T27" fmla="*/ 37 h 77"/>
                      <a:gd name="T28" fmla="*/ 106 w 50"/>
                      <a:gd name="T29" fmla="*/ 35 h 77"/>
                      <a:gd name="T30" fmla="*/ 102 w 50"/>
                      <a:gd name="T31" fmla="*/ 33 h 77"/>
                      <a:gd name="T32" fmla="*/ 102 w 50"/>
                      <a:gd name="T33" fmla="*/ 32 h 77"/>
                      <a:gd name="T34" fmla="*/ 99 w 50"/>
                      <a:gd name="T35" fmla="*/ 29 h 77"/>
                      <a:gd name="T36" fmla="*/ 96 w 50"/>
                      <a:gd name="T37" fmla="*/ 23 h 77"/>
                      <a:gd name="T38" fmla="*/ 92 w 50"/>
                      <a:gd name="T39" fmla="*/ 19 h 77"/>
                      <a:gd name="T40" fmla="*/ 82 w 50"/>
                      <a:gd name="T41" fmla="*/ 0 h 77"/>
                      <a:gd name="T42" fmla="*/ 44 w 50"/>
                      <a:gd name="T43" fmla="*/ 0 h 77"/>
                      <a:gd name="T44" fmla="*/ 4 w 50"/>
                      <a:gd name="T45" fmla="*/ 0 h 77"/>
                      <a:gd name="T46" fmla="*/ 5 w 50"/>
                      <a:gd name="T47" fmla="*/ 2 h 77"/>
                      <a:gd name="T48" fmla="*/ 3 w 50"/>
                      <a:gd name="T49" fmla="*/ 19 h 77"/>
                      <a:gd name="T50" fmla="*/ 0 w 50"/>
                      <a:gd name="T51" fmla="*/ 40 h 77"/>
                      <a:gd name="T52" fmla="*/ 1 w 50"/>
                      <a:gd name="T53" fmla="*/ 55 h 77"/>
                      <a:gd name="T54" fmla="*/ 1 w 50"/>
                      <a:gd name="T55" fmla="*/ 55 h 77"/>
                      <a:gd name="T56" fmla="*/ 1 w 50"/>
                      <a:gd name="T57" fmla="*/ 55 h 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77"/>
                      <a:gd name="T89" fmla="*/ 50 w 50"/>
                      <a:gd name="T90" fmla="*/ 77 h 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77">
                        <a:moveTo>
                          <a:pt x="1" y="74"/>
                        </a:moveTo>
                        <a:lnTo>
                          <a:pt x="4" y="74"/>
                        </a:lnTo>
                        <a:lnTo>
                          <a:pt x="6" y="65"/>
                        </a:lnTo>
                        <a:lnTo>
                          <a:pt x="7" y="76"/>
                        </a:lnTo>
                        <a:lnTo>
                          <a:pt x="15" y="74"/>
                        </a:lnTo>
                        <a:lnTo>
                          <a:pt x="15" y="70"/>
                        </a:lnTo>
                        <a:lnTo>
                          <a:pt x="11" y="67"/>
                        </a:lnTo>
                        <a:lnTo>
                          <a:pt x="12" y="64"/>
                        </a:lnTo>
                        <a:lnTo>
                          <a:pt x="29" y="64"/>
                        </a:lnTo>
                        <a:lnTo>
                          <a:pt x="47" y="64"/>
                        </a:lnTo>
                        <a:lnTo>
                          <a:pt x="46" y="62"/>
                        </a:lnTo>
                        <a:lnTo>
                          <a:pt x="47" y="53"/>
                        </a:lnTo>
                        <a:lnTo>
                          <a:pt x="46" y="50"/>
                        </a:lnTo>
                        <a:lnTo>
                          <a:pt x="46" y="47"/>
                        </a:lnTo>
                        <a:lnTo>
                          <a:pt x="49" y="45"/>
                        </a:lnTo>
                        <a:lnTo>
                          <a:pt x="47" y="43"/>
                        </a:lnTo>
                        <a:lnTo>
                          <a:pt x="47" y="42"/>
                        </a:lnTo>
                        <a:lnTo>
                          <a:pt x="46" y="39"/>
                        </a:lnTo>
                        <a:lnTo>
                          <a:pt x="44" y="33"/>
                        </a:lnTo>
                        <a:lnTo>
                          <a:pt x="43" y="20"/>
                        </a:lnTo>
                        <a:lnTo>
                          <a:pt x="38" y="0"/>
                        </a:lnTo>
                        <a:lnTo>
                          <a:pt x="20" y="0"/>
                        </a:lnTo>
                        <a:lnTo>
                          <a:pt x="4" y="0"/>
                        </a:lnTo>
                        <a:lnTo>
                          <a:pt x="5" y="2"/>
                        </a:lnTo>
                        <a:lnTo>
                          <a:pt x="3" y="24"/>
                        </a:lnTo>
                        <a:lnTo>
                          <a:pt x="0" y="50"/>
                        </a:lnTo>
                        <a:lnTo>
                          <a:pt x="1" y="74"/>
                        </a:lnTo>
                      </a:path>
                    </a:pathLst>
                  </a:custGeom>
                  <a:grpFill/>
                  <a:ln w="9144">
                    <a:solidFill>
                      <a:schemeClr val="bg2">
                        <a:lumMod val="90000"/>
                      </a:schemeClr>
                    </a:solidFill>
                    <a:round/>
                    <a:headEnd/>
                    <a:tailEnd/>
                  </a:ln>
                </p:spPr>
                <p:txBody>
                  <a:bodyPr/>
                  <a:lstStyle/>
                  <a:p>
                    <a:endParaRPr lang="nb-NO"/>
                  </a:p>
                </p:txBody>
              </p:sp>
              <p:sp>
                <p:nvSpPr>
                  <p:cNvPr id="333" name="Freeform 38"/>
                  <p:cNvSpPr>
                    <a:spLocks/>
                  </p:cNvSpPr>
                  <p:nvPr/>
                </p:nvSpPr>
                <p:spPr bwMode="gray">
                  <a:xfrm>
                    <a:off x="1441" y="1957"/>
                    <a:ext cx="108" cy="88"/>
                  </a:xfrm>
                  <a:custGeom>
                    <a:avLst/>
                    <a:gdLst>
                      <a:gd name="T0" fmla="*/ 4 w 103"/>
                      <a:gd name="T1" fmla="*/ 10 h 91"/>
                      <a:gd name="T2" fmla="*/ 7 w 103"/>
                      <a:gd name="T3" fmla="*/ 7 h 91"/>
                      <a:gd name="T4" fmla="*/ 7 w 103"/>
                      <a:gd name="T5" fmla="*/ 9 h 91"/>
                      <a:gd name="T6" fmla="*/ 28 w 103"/>
                      <a:gd name="T7" fmla="*/ 7 h 91"/>
                      <a:gd name="T8" fmla="*/ 29 w 103"/>
                      <a:gd name="T9" fmla="*/ 8 h 91"/>
                      <a:gd name="T10" fmla="*/ 28 w 103"/>
                      <a:gd name="T11" fmla="*/ 10 h 91"/>
                      <a:gd name="T12" fmla="*/ 45 w 103"/>
                      <a:gd name="T13" fmla="*/ 15 h 91"/>
                      <a:gd name="T14" fmla="*/ 52 w 103"/>
                      <a:gd name="T15" fmla="*/ 15 h 91"/>
                      <a:gd name="T16" fmla="*/ 56 w 103"/>
                      <a:gd name="T17" fmla="*/ 15 h 91"/>
                      <a:gd name="T18" fmla="*/ 70 w 103"/>
                      <a:gd name="T19" fmla="*/ 15 h 91"/>
                      <a:gd name="T20" fmla="*/ 73 w 103"/>
                      <a:gd name="T21" fmla="*/ 15 h 91"/>
                      <a:gd name="T22" fmla="*/ 86 w 103"/>
                      <a:gd name="T23" fmla="*/ 15 h 91"/>
                      <a:gd name="T24" fmla="*/ 91 w 103"/>
                      <a:gd name="T25" fmla="*/ 15 h 91"/>
                      <a:gd name="T26" fmla="*/ 93 w 103"/>
                      <a:gd name="T27" fmla="*/ 15 h 91"/>
                      <a:gd name="T28" fmla="*/ 104 w 103"/>
                      <a:gd name="T29" fmla="*/ 20 h 91"/>
                      <a:gd name="T30" fmla="*/ 108 w 103"/>
                      <a:gd name="T31" fmla="*/ 27 h 91"/>
                      <a:gd name="T32" fmla="*/ 104 w 103"/>
                      <a:gd name="T33" fmla="*/ 36 h 91"/>
                      <a:gd name="T34" fmla="*/ 104 w 103"/>
                      <a:gd name="T35" fmla="*/ 37 h 91"/>
                      <a:gd name="T36" fmla="*/ 108 w 103"/>
                      <a:gd name="T37" fmla="*/ 37 h 91"/>
                      <a:gd name="T38" fmla="*/ 108 w 103"/>
                      <a:gd name="T39" fmla="*/ 36 h 91"/>
                      <a:gd name="T40" fmla="*/ 110 w 103"/>
                      <a:gd name="T41" fmla="*/ 36 h 91"/>
                      <a:gd name="T42" fmla="*/ 109 w 103"/>
                      <a:gd name="T43" fmla="*/ 40 h 91"/>
                      <a:gd name="T44" fmla="*/ 118 w 103"/>
                      <a:gd name="T45" fmla="*/ 44 h 91"/>
                      <a:gd name="T46" fmla="*/ 121 w 103"/>
                      <a:gd name="T47" fmla="*/ 44 h 91"/>
                      <a:gd name="T48" fmla="*/ 122 w 103"/>
                      <a:gd name="T49" fmla="*/ 48 h 91"/>
                      <a:gd name="T50" fmla="*/ 124 w 103"/>
                      <a:gd name="T51" fmla="*/ 48 h 91"/>
                      <a:gd name="T52" fmla="*/ 122 w 103"/>
                      <a:gd name="T53" fmla="*/ 49 h 91"/>
                      <a:gd name="T54" fmla="*/ 128 w 103"/>
                      <a:gd name="T55" fmla="*/ 56 h 91"/>
                      <a:gd name="T56" fmla="*/ 136 w 103"/>
                      <a:gd name="T57" fmla="*/ 58 h 91"/>
                      <a:gd name="T58" fmla="*/ 141 w 103"/>
                      <a:gd name="T59" fmla="*/ 62 h 91"/>
                      <a:gd name="T60" fmla="*/ 141 w 103"/>
                      <a:gd name="T61" fmla="*/ 64 h 91"/>
                      <a:gd name="T62" fmla="*/ 146 w 103"/>
                      <a:gd name="T63" fmla="*/ 65 h 91"/>
                      <a:gd name="T64" fmla="*/ 155 w 103"/>
                      <a:gd name="T65" fmla="*/ 63 h 91"/>
                      <a:gd name="T66" fmla="*/ 159 w 103"/>
                      <a:gd name="T67" fmla="*/ 64 h 91"/>
                      <a:gd name="T68" fmla="*/ 164 w 103"/>
                      <a:gd name="T69" fmla="*/ 55 h 91"/>
                      <a:gd name="T70" fmla="*/ 164 w 103"/>
                      <a:gd name="T71" fmla="*/ 44 h 91"/>
                      <a:gd name="T72" fmla="*/ 155 w 103"/>
                      <a:gd name="T73" fmla="*/ 36 h 91"/>
                      <a:gd name="T74" fmla="*/ 153 w 103"/>
                      <a:gd name="T75" fmla="*/ 29 h 91"/>
                      <a:gd name="T76" fmla="*/ 141 w 103"/>
                      <a:gd name="T77" fmla="*/ 18 h 91"/>
                      <a:gd name="T78" fmla="*/ 138 w 103"/>
                      <a:gd name="T79" fmla="*/ 15 h 91"/>
                      <a:gd name="T80" fmla="*/ 132 w 103"/>
                      <a:gd name="T81" fmla="*/ 6 h 91"/>
                      <a:gd name="T82" fmla="*/ 133 w 103"/>
                      <a:gd name="T83" fmla="*/ 5 h 91"/>
                      <a:gd name="T84" fmla="*/ 124 w 103"/>
                      <a:gd name="T85" fmla="*/ 3 h 91"/>
                      <a:gd name="T86" fmla="*/ 122 w 103"/>
                      <a:gd name="T87" fmla="*/ 5 h 91"/>
                      <a:gd name="T88" fmla="*/ 122 w 103"/>
                      <a:gd name="T89" fmla="*/ 10 h 91"/>
                      <a:gd name="T90" fmla="*/ 120 w 103"/>
                      <a:gd name="T91" fmla="*/ 10 h 91"/>
                      <a:gd name="T92" fmla="*/ 118 w 103"/>
                      <a:gd name="T93" fmla="*/ 7 h 91"/>
                      <a:gd name="T94" fmla="*/ 90 w 103"/>
                      <a:gd name="T95" fmla="*/ 6 h 91"/>
                      <a:gd name="T96" fmla="*/ 61 w 103"/>
                      <a:gd name="T97" fmla="*/ 5 h 91"/>
                      <a:gd name="T98" fmla="*/ 58 w 103"/>
                      <a:gd name="T99" fmla="*/ 0 h 91"/>
                      <a:gd name="T100" fmla="*/ 28 w 103"/>
                      <a:gd name="T101" fmla="*/ 0 h 91"/>
                      <a:gd name="T102" fmla="*/ 1 w 103"/>
                      <a:gd name="T103" fmla="*/ 0 h 91"/>
                      <a:gd name="T104" fmla="*/ 0 w 103"/>
                      <a:gd name="T105" fmla="*/ 3 h 91"/>
                      <a:gd name="T106" fmla="*/ 4 w 103"/>
                      <a:gd name="T107" fmla="*/ 6 h 91"/>
                      <a:gd name="T108" fmla="*/ 4 w 103"/>
                      <a:gd name="T109" fmla="*/ 10 h 91"/>
                      <a:gd name="T110" fmla="*/ 4 w 103"/>
                      <a:gd name="T111" fmla="*/ 10 h 91"/>
                      <a:gd name="T112" fmla="*/ 4 w 103"/>
                      <a:gd name="T113" fmla="*/ 10 h 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91"/>
                      <a:gd name="T173" fmla="*/ 103 w 103"/>
                      <a:gd name="T174" fmla="*/ 91 h 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91">
                        <a:moveTo>
                          <a:pt x="4" y="10"/>
                        </a:moveTo>
                        <a:lnTo>
                          <a:pt x="7" y="7"/>
                        </a:lnTo>
                        <a:lnTo>
                          <a:pt x="7" y="9"/>
                        </a:lnTo>
                        <a:lnTo>
                          <a:pt x="18" y="7"/>
                        </a:lnTo>
                        <a:lnTo>
                          <a:pt x="19" y="8"/>
                        </a:lnTo>
                        <a:lnTo>
                          <a:pt x="18" y="10"/>
                        </a:lnTo>
                        <a:lnTo>
                          <a:pt x="28" y="16"/>
                        </a:lnTo>
                        <a:lnTo>
                          <a:pt x="32" y="20"/>
                        </a:lnTo>
                        <a:lnTo>
                          <a:pt x="35" y="20"/>
                        </a:lnTo>
                        <a:lnTo>
                          <a:pt x="44" y="17"/>
                        </a:lnTo>
                        <a:lnTo>
                          <a:pt x="46" y="15"/>
                        </a:lnTo>
                        <a:lnTo>
                          <a:pt x="53" y="16"/>
                        </a:lnTo>
                        <a:lnTo>
                          <a:pt x="57" y="21"/>
                        </a:lnTo>
                        <a:lnTo>
                          <a:pt x="58" y="24"/>
                        </a:lnTo>
                        <a:lnTo>
                          <a:pt x="65" y="30"/>
                        </a:lnTo>
                        <a:lnTo>
                          <a:pt x="67" y="37"/>
                        </a:lnTo>
                        <a:lnTo>
                          <a:pt x="65" y="47"/>
                        </a:lnTo>
                        <a:lnTo>
                          <a:pt x="65" y="49"/>
                        </a:lnTo>
                        <a:lnTo>
                          <a:pt x="67" y="49"/>
                        </a:lnTo>
                        <a:lnTo>
                          <a:pt x="67" y="47"/>
                        </a:lnTo>
                        <a:lnTo>
                          <a:pt x="69" y="48"/>
                        </a:lnTo>
                        <a:lnTo>
                          <a:pt x="68" y="56"/>
                        </a:lnTo>
                        <a:lnTo>
                          <a:pt x="73" y="64"/>
                        </a:lnTo>
                        <a:lnTo>
                          <a:pt x="75" y="64"/>
                        </a:lnTo>
                        <a:lnTo>
                          <a:pt x="76" y="68"/>
                        </a:lnTo>
                        <a:lnTo>
                          <a:pt x="77" y="68"/>
                        </a:lnTo>
                        <a:lnTo>
                          <a:pt x="76" y="69"/>
                        </a:lnTo>
                        <a:lnTo>
                          <a:pt x="80" y="77"/>
                        </a:lnTo>
                        <a:lnTo>
                          <a:pt x="85" y="80"/>
                        </a:lnTo>
                        <a:lnTo>
                          <a:pt x="88" y="86"/>
                        </a:lnTo>
                        <a:lnTo>
                          <a:pt x="88" y="89"/>
                        </a:lnTo>
                        <a:lnTo>
                          <a:pt x="91" y="90"/>
                        </a:lnTo>
                        <a:lnTo>
                          <a:pt x="96" y="88"/>
                        </a:lnTo>
                        <a:lnTo>
                          <a:pt x="99" y="89"/>
                        </a:lnTo>
                        <a:lnTo>
                          <a:pt x="102" y="76"/>
                        </a:lnTo>
                        <a:lnTo>
                          <a:pt x="102" y="63"/>
                        </a:lnTo>
                        <a:lnTo>
                          <a:pt x="96" y="47"/>
                        </a:lnTo>
                        <a:lnTo>
                          <a:pt x="95" y="39"/>
                        </a:lnTo>
                        <a:lnTo>
                          <a:pt x="88" y="28"/>
                        </a:lnTo>
                        <a:lnTo>
                          <a:pt x="86" y="18"/>
                        </a:lnTo>
                        <a:lnTo>
                          <a:pt x="82" y="6"/>
                        </a:lnTo>
                        <a:lnTo>
                          <a:pt x="83" y="5"/>
                        </a:lnTo>
                        <a:lnTo>
                          <a:pt x="77" y="3"/>
                        </a:lnTo>
                        <a:lnTo>
                          <a:pt x="76" y="5"/>
                        </a:lnTo>
                        <a:lnTo>
                          <a:pt x="76" y="10"/>
                        </a:lnTo>
                        <a:lnTo>
                          <a:pt x="74" y="10"/>
                        </a:lnTo>
                        <a:lnTo>
                          <a:pt x="73" y="7"/>
                        </a:lnTo>
                        <a:lnTo>
                          <a:pt x="56" y="6"/>
                        </a:lnTo>
                        <a:lnTo>
                          <a:pt x="38" y="5"/>
                        </a:lnTo>
                        <a:lnTo>
                          <a:pt x="36" y="0"/>
                        </a:lnTo>
                        <a:lnTo>
                          <a:pt x="18" y="0"/>
                        </a:lnTo>
                        <a:lnTo>
                          <a:pt x="1" y="0"/>
                        </a:lnTo>
                        <a:lnTo>
                          <a:pt x="0" y="3"/>
                        </a:lnTo>
                        <a:lnTo>
                          <a:pt x="4" y="6"/>
                        </a:lnTo>
                        <a:lnTo>
                          <a:pt x="4" y="10"/>
                        </a:lnTo>
                      </a:path>
                    </a:pathLst>
                  </a:custGeom>
                  <a:grpFill/>
                  <a:ln w="9144">
                    <a:solidFill>
                      <a:schemeClr val="bg2">
                        <a:lumMod val="90000"/>
                      </a:schemeClr>
                    </a:solidFill>
                    <a:round/>
                    <a:headEnd/>
                    <a:tailEnd/>
                  </a:ln>
                </p:spPr>
                <p:txBody>
                  <a:bodyPr/>
                  <a:lstStyle/>
                  <a:p>
                    <a:endParaRPr lang="nb-NO"/>
                  </a:p>
                </p:txBody>
              </p:sp>
              <p:sp>
                <p:nvSpPr>
                  <p:cNvPr id="334" name="Freeform 39"/>
                  <p:cNvSpPr>
                    <a:spLocks/>
                  </p:cNvSpPr>
                  <p:nvPr/>
                </p:nvSpPr>
                <p:spPr bwMode="gray">
                  <a:xfrm>
                    <a:off x="1403" y="1868"/>
                    <a:ext cx="125" cy="28"/>
                  </a:xfrm>
                  <a:custGeom>
                    <a:avLst/>
                    <a:gdLst>
                      <a:gd name="T0" fmla="*/ 208 w 118"/>
                      <a:gd name="T1" fmla="*/ 1 h 29"/>
                      <a:gd name="T2" fmla="*/ 160 w 118"/>
                      <a:gd name="T3" fmla="*/ 1 h 29"/>
                      <a:gd name="T4" fmla="*/ 126 w 118"/>
                      <a:gd name="T5" fmla="*/ 1 h 29"/>
                      <a:gd name="T6" fmla="*/ 109 w 118"/>
                      <a:gd name="T7" fmla="*/ 0 h 29"/>
                      <a:gd name="T8" fmla="*/ 79 w 118"/>
                      <a:gd name="T9" fmla="*/ 0 h 29"/>
                      <a:gd name="T10" fmla="*/ 53 w 118"/>
                      <a:gd name="T11" fmla="*/ 0 h 29"/>
                      <a:gd name="T12" fmla="*/ 55 w 118"/>
                      <a:gd name="T13" fmla="*/ 3 h 29"/>
                      <a:gd name="T14" fmla="*/ 21 w 118"/>
                      <a:gd name="T15" fmla="*/ 4 h 29"/>
                      <a:gd name="T16" fmla="*/ 20 w 118"/>
                      <a:gd name="T17" fmla="*/ 2 h 29"/>
                      <a:gd name="T18" fmla="*/ 20 w 118"/>
                      <a:gd name="T19" fmla="*/ 6 h 29"/>
                      <a:gd name="T20" fmla="*/ 19 w 118"/>
                      <a:gd name="T21" fmla="*/ 6 h 29"/>
                      <a:gd name="T22" fmla="*/ 20 w 118"/>
                      <a:gd name="T23" fmla="*/ 7 h 29"/>
                      <a:gd name="T24" fmla="*/ 19 w 118"/>
                      <a:gd name="T25" fmla="*/ 8 h 29"/>
                      <a:gd name="T26" fmla="*/ 20 w 118"/>
                      <a:gd name="T27" fmla="*/ 10 h 29"/>
                      <a:gd name="T28" fmla="*/ 8 w 118"/>
                      <a:gd name="T29" fmla="*/ 12 h 29"/>
                      <a:gd name="T30" fmla="*/ 19 w 118"/>
                      <a:gd name="T31" fmla="*/ 13 h 29"/>
                      <a:gd name="T32" fmla="*/ 5 w 118"/>
                      <a:gd name="T33" fmla="*/ 14 h 29"/>
                      <a:gd name="T34" fmla="*/ 6 w 118"/>
                      <a:gd name="T35" fmla="*/ 14 h 29"/>
                      <a:gd name="T36" fmla="*/ 3 w 118"/>
                      <a:gd name="T37" fmla="*/ 14 h 29"/>
                      <a:gd name="T38" fmla="*/ 3 w 118"/>
                      <a:gd name="T39" fmla="*/ 17 h 29"/>
                      <a:gd name="T40" fmla="*/ 0 w 118"/>
                      <a:gd name="T41" fmla="*/ 18 h 29"/>
                      <a:gd name="T42" fmla="*/ 25 w 118"/>
                      <a:gd name="T43" fmla="*/ 18 h 29"/>
                      <a:gd name="T44" fmla="*/ 52 w 118"/>
                      <a:gd name="T45" fmla="*/ 18 h 29"/>
                      <a:gd name="T46" fmla="*/ 81 w 118"/>
                      <a:gd name="T47" fmla="*/ 18 h 29"/>
                      <a:gd name="T48" fmla="*/ 145 w 118"/>
                      <a:gd name="T49" fmla="*/ 18 h 29"/>
                      <a:gd name="T50" fmla="*/ 145 w 118"/>
                      <a:gd name="T51" fmla="*/ 15 h 29"/>
                      <a:gd name="T52" fmla="*/ 149 w 118"/>
                      <a:gd name="T53" fmla="*/ 14 h 29"/>
                      <a:gd name="T54" fmla="*/ 157 w 118"/>
                      <a:gd name="T55" fmla="*/ 14 h 29"/>
                      <a:gd name="T56" fmla="*/ 163 w 118"/>
                      <a:gd name="T57" fmla="*/ 14 h 29"/>
                      <a:gd name="T58" fmla="*/ 177 w 118"/>
                      <a:gd name="T59" fmla="*/ 14 h 29"/>
                      <a:gd name="T60" fmla="*/ 179 w 118"/>
                      <a:gd name="T61" fmla="*/ 13 h 29"/>
                      <a:gd name="T62" fmla="*/ 185 w 118"/>
                      <a:gd name="T63" fmla="*/ 10 h 29"/>
                      <a:gd name="T64" fmla="*/ 186 w 118"/>
                      <a:gd name="T65" fmla="*/ 13 h 29"/>
                      <a:gd name="T66" fmla="*/ 193 w 118"/>
                      <a:gd name="T67" fmla="*/ 10 h 29"/>
                      <a:gd name="T68" fmla="*/ 199 w 118"/>
                      <a:gd name="T69" fmla="*/ 10 h 29"/>
                      <a:gd name="T70" fmla="*/ 201 w 118"/>
                      <a:gd name="T71" fmla="*/ 7 h 29"/>
                      <a:gd name="T72" fmla="*/ 207 w 118"/>
                      <a:gd name="T73" fmla="*/ 6 h 29"/>
                      <a:gd name="T74" fmla="*/ 208 w 118"/>
                      <a:gd name="T75" fmla="*/ 1 h 29"/>
                      <a:gd name="T76" fmla="*/ 208 w 118"/>
                      <a:gd name="T77" fmla="*/ 1 h 29"/>
                      <a:gd name="T78" fmla="*/ 208 w 118"/>
                      <a:gd name="T79" fmla="*/ 1 h 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29"/>
                      <a:gd name="T122" fmla="*/ 118 w 118"/>
                      <a:gd name="T123" fmla="*/ 29 h 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29">
                        <a:moveTo>
                          <a:pt x="117" y="1"/>
                        </a:moveTo>
                        <a:lnTo>
                          <a:pt x="90" y="1"/>
                        </a:lnTo>
                        <a:lnTo>
                          <a:pt x="71" y="1"/>
                        </a:lnTo>
                        <a:lnTo>
                          <a:pt x="61" y="0"/>
                        </a:lnTo>
                        <a:lnTo>
                          <a:pt x="44" y="0"/>
                        </a:lnTo>
                        <a:lnTo>
                          <a:pt x="30" y="0"/>
                        </a:lnTo>
                        <a:lnTo>
                          <a:pt x="31" y="3"/>
                        </a:lnTo>
                        <a:lnTo>
                          <a:pt x="11" y="4"/>
                        </a:lnTo>
                        <a:lnTo>
                          <a:pt x="10" y="2"/>
                        </a:lnTo>
                        <a:lnTo>
                          <a:pt x="10" y="6"/>
                        </a:lnTo>
                        <a:lnTo>
                          <a:pt x="9" y="6"/>
                        </a:lnTo>
                        <a:lnTo>
                          <a:pt x="10" y="7"/>
                        </a:lnTo>
                        <a:lnTo>
                          <a:pt x="9" y="8"/>
                        </a:lnTo>
                        <a:lnTo>
                          <a:pt x="10" y="10"/>
                        </a:lnTo>
                        <a:lnTo>
                          <a:pt x="8" y="12"/>
                        </a:lnTo>
                        <a:lnTo>
                          <a:pt x="9" y="13"/>
                        </a:lnTo>
                        <a:lnTo>
                          <a:pt x="5" y="16"/>
                        </a:lnTo>
                        <a:lnTo>
                          <a:pt x="6" y="20"/>
                        </a:lnTo>
                        <a:lnTo>
                          <a:pt x="3" y="22"/>
                        </a:lnTo>
                        <a:lnTo>
                          <a:pt x="3" y="27"/>
                        </a:lnTo>
                        <a:lnTo>
                          <a:pt x="0" y="28"/>
                        </a:lnTo>
                        <a:lnTo>
                          <a:pt x="15" y="28"/>
                        </a:lnTo>
                        <a:lnTo>
                          <a:pt x="29" y="28"/>
                        </a:lnTo>
                        <a:lnTo>
                          <a:pt x="45" y="28"/>
                        </a:lnTo>
                        <a:lnTo>
                          <a:pt x="82" y="28"/>
                        </a:lnTo>
                        <a:lnTo>
                          <a:pt x="82" y="25"/>
                        </a:lnTo>
                        <a:lnTo>
                          <a:pt x="84" y="24"/>
                        </a:lnTo>
                        <a:lnTo>
                          <a:pt x="88" y="20"/>
                        </a:lnTo>
                        <a:lnTo>
                          <a:pt x="92" y="19"/>
                        </a:lnTo>
                        <a:lnTo>
                          <a:pt x="100" y="15"/>
                        </a:lnTo>
                        <a:lnTo>
                          <a:pt x="101" y="13"/>
                        </a:lnTo>
                        <a:lnTo>
                          <a:pt x="104" y="10"/>
                        </a:lnTo>
                        <a:lnTo>
                          <a:pt x="105" y="13"/>
                        </a:lnTo>
                        <a:lnTo>
                          <a:pt x="108" y="10"/>
                        </a:lnTo>
                        <a:lnTo>
                          <a:pt x="112" y="10"/>
                        </a:lnTo>
                        <a:lnTo>
                          <a:pt x="113" y="7"/>
                        </a:lnTo>
                        <a:lnTo>
                          <a:pt x="116" y="6"/>
                        </a:lnTo>
                        <a:lnTo>
                          <a:pt x="117" y="1"/>
                        </a:lnTo>
                      </a:path>
                    </a:pathLst>
                  </a:custGeom>
                  <a:grpFill/>
                  <a:ln w="9144">
                    <a:solidFill>
                      <a:schemeClr val="bg2">
                        <a:lumMod val="90000"/>
                      </a:schemeClr>
                    </a:solidFill>
                    <a:round/>
                    <a:headEnd/>
                    <a:tailEnd/>
                  </a:ln>
                </p:spPr>
                <p:txBody>
                  <a:bodyPr/>
                  <a:lstStyle/>
                  <a:p>
                    <a:endParaRPr lang="nb-NO"/>
                  </a:p>
                </p:txBody>
              </p:sp>
              <p:sp>
                <p:nvSpPr>
                  <p:cNvPr id="335" name="Freeform 40"/>
                  <p:cNvSpPr>
                    <a:spLocks/>
                  </p:cNvSpPr>
                  <p:nvPr/>
                </p:nvSpPr>
                <p:spPr bwMode="gray">
                  <a:xfrm>
                    <a:off x="1384" y="1895"/>
                    <a:ext cx="51" cy="75"/>
                  </a:xfrm>
                  <a:custGeom>
                    <a:avLst/>
                    <a:gdLst>
                      <a:gd name="T0" fmla="*/ 55 w 50"/>
                      <a:gd name="T1" fmla="*/ 55 h 77"/>
                      <a:gd name="T2" fmla="*/ 47 w 50"/>
                      <a:gd name="T3" fmla="*/ 55 h 77"/>
                      <a:gd name="T4" fmla="*/ 39 w 50"/>
                      <a:gd name="T5" fmla="*/ 56 h 77"/>
                      <a:gd name="T6" fmla="*/ 35 w 50"/>
                      <a:gd name="T7" fmla="*/ 53 h 77"/>
                      <a:gd name="T8" fmla="*/ 37 w 50"/>
                      <a:gd name="T9" fmla="*/ 50 h 77"/>
                      <a:gd name="T10" fmla="*/ 13 w 50"/>
                      <a:gd name="T11" fmla="*/ 50 h 77"/>
                      <a:gd name="T12" fmla="*/ 0 w 50"/>
                      <a:gd name="T13" fmla="*/ 50 h 77"/>
                      <a:gd name="T14" fmla="*/ 1 w 50"/>
                      <a:gd name="T15" fmla="*/ 50 h 77"/>
                      <a:gd name="T16" fmla="*/ 0 w 50"/>
                      <a:gd name="T17" fmla="*/ 48 h 77"/>
                      <a:gd name="T18" fmla="*/ 2 w 50"/>
                      <a:gd name="T19" fmla="*/ 48 h 77"/>
                      <a:gd name="T20" fmla="*/ 2 w 50"/>
                      <a:gd name="T21" fmla="*/ 46 h 77"/>
                      <a:gd name="T22" fmla="*/ 5 w 50"/>
                      <a:gd name="T23" fmla="*/ 41 h 77"/>
                      <a:gd name="T24" fmla="*/ 8 w 50"/>
                      <a:gd name="T25" fmla="*/ 38 h 77"/>
                      <a:gd name="T26" fmla="*/ 8 w 50"/>
                      <a:gd name="T27" fmla="*/ 37 h 77"/>
                      <a:gd name="T28" fmla="*/ 10 w 50"/>
                      <a:gd name="T29" fmla="*/ 33 h 77"/>
                      <a:gd name="T30" fmla="*/ 8 w 50"/>
                      <a:gd name="T31" fmla="*/ 31 h 77"/>
                      <a:gd name="T32" fmla="*/ 7 w 50"/>
                      <a:gd name="T33" fmla="*/ 29 h 77"/>
                      <a:gd name="T34" fmla="*/ 8 w 50"/>
                      <a:gd name="T35" fmla="*/ 27 h 77"/>
                      <a:gd name="T36" fmla="*/ 7 w 50"/>
                      <a:gd name="T37" fmla="*/ 27 h 77"/>
                      <a:gd name="T38" fmla="*/ 8 w 50"/>
                      <a:gd name="T39" fmla="*/ 24 h 77"/>
                      <a:gd name="T40" fmla="*/ 7 w 50"/>
                      <a:gd name="T41" fmla="*/ 24 h 77"/>
                      <a:gd name="T42" fmla="*/ 7 w 50"/>
                      <a:gd name="T43" fmla="*/ 23 h 77"/>
                      <a:gd name="T44" fmla="*/ 8 w 50"/>
                      <a:gd name="T45" fmla="*/ 21 h 77"/>
                      <a:gd name="T46" fmla="*/ 6 w 50"/>
                      <a:gd name="T47" fmla="*/ 19 h 77"/>
                      <a:gd name="T48" fmla="*/ 7 w 50"/>
                      <a:gd name="T49" fmla="*/ 19 h 77"/>
                      <a:gd name="T50" fmla="*/ 6 w 50"/>
                      <a:gd name="T51" fmla="*/ 19 h 77"/>
                      <a:gd name="T52" fmla="*/ 7 w 50"/>
                      <a:gd name="T53" fmla="*/ 19 h 77"/>
                      <a:gd name="T54" fmla="*/ 6 w 50"/>
                      <a:gd name="T55" fmla="*/ 19 h 77"/>
                      <a:gd name="T56" fmla="*/ 8 w 50"/>
                      <a:gd name="T57" fmla="*/ 19 h 77"/>
                      <a:gd name="T58" fmla="*/ 8 w 50"/>
                      <a:gd name="T59" fmla="*/ 17 h 77"/>
                      <a:gd name="T60" fmla="*/ 11 w 50"/>
                      <a:gd name="T61" fmla="*/ 16 h 77"/>
                      <a:gd name="T62" fmla="*/ 9 w 50"/>
                      <a:gd name="T63" fmla="*/ 15 h 77"/>
                      <a:gd name="T64" fmla="*/ 12 w 50"/>
                      <a:gd name="T65" fmla="*/ 13 h 77"/>
                      <a:gd name="T66" fmla="*/ 12 w 50"/>
                      <a:gd name="T67" fmla="*/ 10 h 77"/>
                      <a:gd name="T68" fmla="*/ 15 w 50"/>
                      <a:gd name="T69" fmla="*/ 10 h 77"/>
                      <a:gd name="T70" fmla="*/ 15 w 50"/>
                      <a:gd name="T71" fmla="*/ 5 h 77"/>
                      <a:gd name="T72" fmla="*/ 20 w 50"/>
                      <a:gd name="T73" fmla="*/ 1 h 77"/>
                      <a:gd name="T74" fmla="*/ 19 w 50"/>
                      <a:gd name="T75" fmla="*/ 0 h 77"/>
                      <a:gd name="T76" fmla="*/ 44 w 50"/>
                      <a:gd name="T77" fmla="*/ 0 h 77"/>
                      <a:gd name="T78" fmla="*/ 58 w 50"/>
                      <a:gd name="T79" fmla="*/ 0 h 77"/>
                      <a:gd name="T80" fmla="*/ 59 w 50"/>
                      <a:gd name="T81" fmla="*/ 2 h 77"/>
                      <a:gd name="T82" fmla="*/ 57 w 50"/>
                      <a:gd name="T83" fmla="*/ 19 h 77"/>
                      <a:gd name="T84" fmla="*/ 54 w 50"/>
                      <a:gd name="T85" fmla="*/ 40 h 77"/>
                      <a:gd name="T86" fmla="*/ 55 w 50"/>
                      <a:gd name="T87" fmla="*/ 55 h 77"/>
                      <a:gd name="T88" fmla="*/ 55 w 50"/>
                      <a:gd name="T89" fmla="*/ 55 h 77"/>
                      <a:gd name="T90" fmla="*/ 55 w 50"/>
                      <a:gd name="T91" fmla="*/ 55 h 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
                      <a:gd name="T139" fmla="*/ 0 h 77"/>
                      <a:gd name="T140" fmla="*/ 50 w 50"/>
                      <a:gd name="T141" fmla="*/ 77 h 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 h="77">
                        <a:moveTo>
                          <a:pt x="45" y="74"/>
                        </a:moveTo>
                        <a:lnTo>
                          <a:pt x="37" y="73"/>
                        </a:lnTo>
                        <a:lnTo>
                          <a:pt x="29" y="76"/>
                        </a:lnTo>
                        <a:lnTo>
                          <a:pt x="25" y="70"/>
                        </a:lnTo>
                        <a:lnTo>
                          <a:pt x="27" y="64"/>
                        </a:lnTo>
                        <a:lnTo>
                          <a:pt x="13" y="64"/>
                        </a:lnTo>
                        <a:lnTo>
                          <a:pt x="0" y="64"/>
                        </a:lnTo>
                        <a:lnTo>
                          <a:pt x="1" y="63"/>
                        </a:lnTo>
                        <a:lnTo>
                          <a:pt x="0" y="60"/>
                        </a:lnTo>
                        <a:lnTo>
                          <a:pt x="2" y="60"/>
                        </a:lnTo>
                        <a:lnTo>
                          <a:pt x="2" y="56"/>
                        </a:lnTo>
                        <a:lnTo>
                          <a:pt x="5" y="51"/>
                        </a:lnTo>
                        <a:lnTo>
                          <a:pt x="8" y="48"/>
                        </a:lnTo>
                        <a:lnTo>
                          <a:pt x="8" y="47"/>
                        </a:lnTo>
                        <a:lnTo>
                          <a:pt x="10" y="43"/>
                        </a:lnTo>
                        <a:lnTo>
                          <a:pt x="8" y="41"/>
                        </a:lnTo>
                        <a:lnTo>
                          <a:pt x="7" y="39"/>
                        </a:lnTo>
                        <a:lnTo>
                          <a:pt x="8" y="37"/>
                        </a:lnTo>
                        <a:lnTo>
                          <a:pt x="7" y="37"/>
                        </a:lnTo>
                        <a:lnTo>
                          <a:pt x="8" y="34"/>
                        </a:lnTo>
                        <a:lnTo>
                          <a:pt x="7" y="34"/>
                        </a:lnTo>
                        <a:lnTo>
                          <a:pt x="7" y="33"/>
                        </a:lnTo>
                        <a:lnTo>
                          <a:pt x="8" y="31"/>
                        </a:lnTo>
                        <a:lnTo>
                          <a:pt x="6" y="28"/>
                        </a:lnTo>
                        <a:lnTo>
                          <a:pt x="7" y="24"/>
                        </a:lnTo>
                        <a:lnTo>
                          <a:pt x="6" y="23"/>
                        </a:lnTo>
                        <a:lnTo>
                          <a:pt x="7" y="23"/>
                        </a:lnTo>
                        <a:lnTo>
                          <a:pt x="6" y="22"/>
                        </a:lnTo>
                        <a:lnTo>
                          <a:pt x="8" y="20"/>
                        </a:lnTo>
                        <a:lnTo>
                          <a:pt x="8" y="17"/>
                        </a:lnTo>
                        <a:lnTo>
                          <a:pt x="11" y="16"/>
                        </a:lnTo>
                        <a:lnTo>
                          <a:pt x="9" y="15"/>
                        </a:lnTo>
                        <a:lnTo>
                          <a:pt x="12" y="13"/>
                        </a:lnTo>
                        <a:lnTo>
                          <a:pt x="12" y="10"/>
                        </a:lnTo>
                        <a:lnTo>
                          <a:pt x="15" y="10"/>
                        </a:lnTo>
                        <a:lnTo>
                          <a:pt x="15" y="5"/>
                        </a:lnTo>
                        <a:lnTo>
                          <a:pt x="20" y="1"/>
                        </a:lnTo>
                        <a:lnTo>
                          <a:pt x="19" y="0"/>
                        </a:lnTo>
                        <a:lnTo>
                          <a:pt x="34" y="0"/>
                        </a:lnTo>
                        <a:lnTo>
                          <a:pt x="48" y="0"/>
                        </a:lnTo>
                        <a:lnTo>
                          <a:pt x="49" y="2"/>
                        </a:lnTo>
                        <a:lnTo>
                          <a:pt x="47" y="24"/>
                        </a:lnTo>
                        <a:lnTo>
                          <a:pt x="44" y="50"/>
                        </a:lnTo>
                        <a:lnTo>
                          <a:pt x="45" y="74"/>
                        </a:lnTo>
                      </a:path>
                    </a:pathLst>
                  </a:custGeom>
                  <a:grpFill/>
                  <a:ln w="9144">
                    <a:solidFill>
                      <a:schemeClr val="bg2">
                        <a:lumMod val="90000"/>
                      </a:schemeClr>
                    </a:solidFill>
                    <a:round/>
                    <a:headEnd/>
                    <a:tailEnd/>
                  </a:ln>
                </p:spPr>
                <p:txBody>
                  <a:bodyPr/>
                  <a:lstStyle/>
                  <a:p>
                    <a:endParaRPr lang="nb-NO"/>
                  </a:p>
                </p:txBody>
              </p:sp>
              <p:sp>
                <p:nvSpPr>
                  <p:cNvPr id="336" name="Freeform 41"/>
                  <p:cNvSpPr>
                    <a:spLocks/>
                  </p:cNvSpPr>
                  <p:nvPr/>
                </p:nvSpPr>
                <p:spPr bwMode="gray">
                  <a:xfrm>
                    <a:off x="1365" y="1689"/>
                    <a:ext cx="86" cy="83"/>
                  </a:xfrm>
                  <a:custGeom>
                    <a:avLst/>
                    <a:gdLst>
                      <a:gd name="T0" fmla="*/ 63 w 81"/>
                      <a:gd name="T1" fmla="*/ 6 h 85"/>
                      <a:gd name="T2" fmla="*/ 51 w 81"/>
                      <a:gd name="T3" fmla="*/ 7 h 85"/>
                      <a:gd name="T4" fmla="*/ 53 w 81"/>
                      <a:gd name="T5" fmla="*/ 1 h 85"/>
                      <a:gd name="T6" fmla="*/ 48 w 81"/>
                      <a:gd name="T7" fmla="*/ 0 h 85"/>
                      <a:gd name="T8" fmla="*/ 29 w 81"/>
                      <a:gd name="T9" fmla="*/ 5 h 85"/>
                      <a:gd name="T10" fmla="*/ 22 w 81"/>
                      <a:gd name="T11" fmla="*/ 6 h 85"/>
                      <a:gd name="T12" fmla="*/ 21 w 81"/>
                      <a:gd name="T13" fmla="*/ 4 h 85"/>
                      <a:gd name="T14" fmla="*/ 20 w 81"/>
                      <a:gd name="T15" fmla="*/ 3 h 85"/>
                      <a:gd name="T16" fmla="*/ 19 w 81"/>
                      <a:gd name="T17" fmla="*/ 4 h 85"/>
                      <a:gd name="T18" fmla="*/ 19 w 81"/>
                      <a:gd name="T19" fmla="*/ 16 h 85"/>
                      <a:gd name="T20" fmla="*/ 3 w 81"/>
                      <a:gd name="T21" fmla="*/ 19 h 85"/>
                      <a:gd name="T22" fmla="*/ 1 w 81"/>
                      <a:gd name="T23" fmla="*/ 21 h 85"/>
                      <a:gd name="T24" fmla="*/ 0 w 81"/>
                      <a:gd name="T25" fmla="*/ 21 h 85"/>
                      <a:gd name="T26" fmla="*/ 4 w 81"/>
                      <a:gd name="T27" fmla="*/ 21 h 85"/>
                      <a:gd name="T28" fmla="*/ 3 w 81"/>
                      <a:gd name="T29" fmla="*/ 21 h 85"/>
                      <a:gd name="T30" fmla="*/ 1 w 81"/>
                      <a:gd name="T31" fmla="*/ 32 h 85"/>
                      <a:gd name="T32" fmla="*/ 7 w 81"/>
                      <a:gd name="T33" fmla="*/ 36 h 85"/>
                      <a:gd name="T34" fmla="*/ 21 w 81"/>
                      <a:gd name="T35" fmla="*/ 37 h 85"/>
                      <a:gd name="T36" fmla="*/ 25 w 81"/>
                      <a:gd name="T37" fmla="*/ 43 h 85"/>
                      <a:gd name="T38" fmla="*/ 39 w 81"/>
                      <a:gd name="T39" fmla="*/ 48 h 85"/>
                      <a:gd name="T40" fmla="*/ 41 w 81"/>
                      <a:gd name="T41" fmla="*/ 54 h 85"/>
                      <a:gd name="T42" fmla="*/ 47 w 81"/>
                      <a:gd name="T43" fmla="*/ 61 h 85"/>
                      <a:gd name="T44" fmla="*/ 54 w 81"/>
                      <a:gd name="T45" fmla="*/ 62 h 85"/>
                      <a:gd name="T46" fmla="*/ 56 w 81"/>
                      <a:gd name="T47" fmla="*/ 64 h 85"/>
                      <a:gd name="T48" fmla="*/ 96 w 81"/>
                      <a:gd name="T49" fmla="*/ 64 h 85"/>
                      <a:gd name="T50" fmla="*/ 127 w 81"/>
                      <a:gd name="T51" fmla="*/ 64 h 85"/>
                      <a:gd name="T52" fmla="*/ 127 w 81"/>
                      <a:gd name="T53" fmla="*/ 57 h 85"/>
                      <a:gd name="T54" fmla="*/ 131 w 81"/>
                      <a:gd name="T55" fmla="*/ 52 h 85"/>
                      <a:gd name="T56" fmla="*/ 138 w 81"/>
                      <a:gd name="T57" fmla="*/ 36 h 85"/>
                      <a:gd name="T58" fmla="*/ 147 w 81"/>
                      <a:gd name="T59" fmla="*/ 25 h 85"/>
                      <a:gd name="T60" fmla="*/ 143 w 81"/>
                      <a:gd name="T61" fmla="*/ 22 h 85"/>
                      <a:gd name="T62" fmla="*/ 139 w 81"/>
                      <a:gd name="T63" fmla="*/ 26 h 85"/>
                      <a:gd name="T64" fmla="*/ 139 w 81"/>
                      <a:gd name="T65" fmla="*/ 30 h 85"/>
                      <a:gd name="T66" fmla="*/ 123 w 81"/>
                      <a:gd name="T67" fmla="*/ 36 h 85"/>
                      <a:gd name="T68" fmla="*/ 130 w 81"/>
                      <a:gd name="T69" fmla="*/ 29 h 85"/>
                      <a:gd name="T70" fmla="*/ 133 w 81"/>
                      <a:gd name="T71" fmla="*/ 26 h 85"/>
                      <a:gd name="T72" fmla="*/ 131 w 81"/>
                      <a:gd name="T73" fmla="*/ 23 h 85"/>
                      <a:gd name="T74" fmla="*/ 131 w 81"/>
                      <a:gd name="T75" fmla="*/ 21 h 85"/>
                      <a:gd name="T76" fmla="*/ 127 w 81"/>
                      <a:gd name="T77" fmla="*/ 21 h 85"/>
                      <a:gd name="T78" fmla="*/ 130 w 81"/>
                      <a:gd name="T79" fmla="*/ 21 h 85"/>
                      <a:gd name="T80" fmla="*/ 118 w 81"/>
                      <a:gd name="T81" fmla="*/ 21 h 85"/>
                      <a:gd name="T82" fmla="*/ 118 w 81"/>
                      <a:gd name="T83" fmla="*/ 19 h 85"/>
                      <a:gd name="T84" fmla="*/ 71 w 81"/>
                      <a:gd name="T85" fmla="*/ 11 h 85"/>
                      <a:gd name="T86" fmla="*/ 69 w 81"/>
                      <a:gd name="T87" fmla="*/ 8 h 85"/>
                      <a:gd name="T88" fmla="*/ 63 w 81"/>
                      <a:gd name="T89" fmla="*/ 6 h 85"/>
                      <a:gd name="T90" fmla="*/ 63 w 81"/>
                      <a:gd name="T91" fmla="*/ 6 h 85"/>
                      <a:gd name="T92" fmla="*/ 63 w 81"/>
                      <a:gd name="T93" fmla="*/ 6 h 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1"/>
                      <a:gd name="T142" fmla="*/ 0 h 85"/>
                      <a:gd name="T143" fmla="*/ 81 w 81"/>
                      <a:gd name="T144" fmla="*/ 85 h 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1" h="85">
                        <a:moveTo>
                          <a:pt x="35" y="6"/>
                        </a:moveTo>
                        <a:lnTo>
                          <a:pt x="28" y="7"/>
                        </a:lnTo>
                        <a:lnTo>
                          <a:pt x="29" y="1"/>
                        </a:lnTo>
                        <a:lnTo>
                          <a:pt x="26" y="0"/>
                        </a:lnTo>
                        <a:lnTo>
                          <a:pt x="17" y="5"/>
                        </a:lnTo>
                        <a:lnTo>
                          <a:pt x="12" y="6"/>
                        </a:lnTo>
                        <a:lnTo>
                          <a:pt x="11" y="4"/>
                        </a:lnTo>
                        <a:lnTo>
                          <a:pt x="10" y="3"/>
                        </a:lnTo>
                        <a:lnTo>
                          <a:pt x="9" y="4"/>
                        </a:lnTo>
                        <a:lnTo>
                          <a:pt x="9" y="16"/>
                        </a:lnTo>
                        <a:lnTo>
                          <a:pt x="3" y="19"/>
                        </a:lnTo>
                        <a:lnTo>
                          <a:pt x="1" y="23"/>
                        </a:lnTo>
                        <a:lnTo>
                          <a:pt x="0" y="26"/>
                        </a:lnTo>
                        <a:lnTo>
                          <a:pt x="4" y="28"/>
                        </a:lnTo>
                        <a:lnTo>
                          <a:pt x="3" y="31"/>
                        </a:lnTo>
                        <a:lnTo>
                          <a:pt x="1" y="42"/>
                        </a:lnTo>
                        <a:lnTo>
                          <a:pt x="7" y="46"/>
                        </a:lnTo>
                        <a:lnTo>
                          <a:pt x="11" y="47"/>
                        </a:lnTo>
                        <a:lnTo>
                          <a:pt x="15" y="53"/>
                        </a:lnTo>
                        <a:lnTo>
                          <a:pt x="22" y="58"/>
                        </a:lnTo>
                        <a:lnTo>
                          <a:pt x="23" y="65"/>
                        </a:lnTo>
                        <a:lnTo>
                          <a:pt x="25" y="80"/>
                        </a:lnTo>
                        <a:lnTo>
                          <a:pt x="30" y="81"/>
                        </a:lnTo>
                        <a:lnTo>
                          <a:pt x="31" y="84"/>
                        </a:lnTo>
                        <a:lnTo>
                          <a:pt x="53" y="84"/>
                        </a:lnTo>
                        <a:lnTo>
                          <a:pt x="70" y="84"/>
                        </a:lnTo>
                        <a:lnTo>
                          <a:pt x="70" y="71"/>
                        </a:lnTo>
                        <a:lnTo>
                          <a:pt x="72" y="62"/>
                        </a:lnTo>
                        <a:lnTo>
                          <a:pt x="75" y="46"/>
                        </a:lnTo>
                        <a:lnTo>
                          <a:pt x="80" y="35"/>
                        </a:lnTo>
                        <a:lnTo>
                          <a:pt x="79" y="32"/>
                        </a:lnTo>
                        <a:lnTo>
                          <a:pt x="76" y="36"/>
                        </a:lnTo>
                        <a:lnTo>
                          <a:pt x="76" y="40"/>
                        </a:lnTo>
                        <a:lnTo>
                          <a:pt x="68" y="46"/>
                        </a:lnTo>
                        <a:lnTo>
                          <a:pt x="71" y="39"/>
                        </a:lnTo>
                        <a:lnTo>
                          <a:pt x="73" y="36"/>
                        </a:lnTo>
                        <a:lnTo>
                          <a:pt x="72" y="33"/>
                        </a:lnTo>
                        <a:lnTo>
                          <a:pt x="72" y="29"/>
                        </a:lnTo>
                        <a:lnTo>
                          <a:pt x="70" y="30"/>
                        </a:lnTo>
                        <a:lnTo>
                          <a:pt x="71" y="24"/>
                        </a:lnTo>
                        <a:lnTo>
                          <a:pt x="65" y="22"/>
                        </a:lnTo>
                        <a:lnTo>
                          <a:pt x="65" y="19"/>
                        </a:lnTo>
                        <a:lnTo>
                          <a:pt x="39" y="11"/>
                        </a:lnTo>
                        <a:lnTo>
                          <a:pt x="38" y="8"/>
                        </a:lnTo>
                        <a:lnTo>
                          <a:pt x="35" y="6"/>
                        </a:lnTo>
                      </a:path>
                    </a:pathLst>
                  </a:custGeom>
                  <a:grpFill/>
                  <a:ln w="9144">
                    <a:solidFill>
                      <a:schemeClr val="bg2">
                        <a:lumMod val="90000"/>
                      </a:schemeClr>
                    </a:solidFill>
                    <a:round/>
                    <a:headEnd/>
                    <a:tailEnd/>
                  </a:ln>
                </p:spPr>
                <p:txBody>
                  <a:bodyPr/>
                  <a:lstStyle/>
                  <a:p>
                    <a:endParaRPr lang="nb-NO"/>
                  </a:p>
                </p:txBody>
              </p:sp>
              <p:sp>
                <p:nvSpPr>
                  <p:cNvPr id="337" name="Freeform 42"/>
                  <p:cNvSpPr>
                    <a:spLocks/>
                  </p:cNvSpPr>
                  <p:nvPr/>
                </p:nvSpPr>
                <p:spPr bwMode="gray">
                  <a:xfrm>
                    <a:off x="1386" y="1771"/>
                    <a:ext cx="58" cy="93"/>
                  </a:xfrm>
                  <a:custGeom>
                    <a:avLst/>
                    <a:gdLst>
                      <a:gd name="T0" fmla="*/ 1 w 56"/>
                      <a:gd name="T1" fmla="*/ 24 h 98"/>
                      <a:gd name="T2" fmla="*/ 0 w 56"/>
                      <a:gd name="T3" fmla="*/ 26 h 98"/>
                      <a:gd name="T4" fmla="*/ 3 w 56"/>
                      <a:gd name="T5" fmla="*/ 29 h 98"/>
                      <a:gd name="T6" fmla="*/ 10 w 56"/>
                      <a:gd name="T7" fmla="*/ 34 h 98"/>
                      <a:gd name="T8" fmla="*/ 12 w 56"/>
                      <a:gd name="T9" fmla="*/ 39 h 98"/>
                      <a:gd name="T10" fmla="*/ 26 w 56"/>
                      <a:gd name="T11" fmla="*/ 38 h 98"/>
                      <a:gd name="T12" fmla="*/ 30 w 56"/>
                      <a:gd name="T13" fmla="*/ 39 h 98"/>
                      <a:gd name="T14" fmla="*/ 26 w 56"/>
                      <a:gd name="T15" fmla="*/ 44 h 98"/>
                      <a:gd name="T16" fmla="*/ 27 w 56"/>
                      <a:gd name="T17" fmla="*/ 45 h 98"/>
                      <a:gd name="T18" fmla="*/ 37 w 56"/>
                      <a:gd name="T19" fmla="*/ 50 h 98"/>
                      <a:gd name="T20" fmla="*/ 38 w 56"/>
                      <a:gd name="T21" fmla="*/ 53 h 98"/>
                      <a:gd name="T22" fmla="*/ 37 w 56"/>
                      <a:gd name="T23" fmla="*/ 55 h 98"/>
                      <a:gd name="T24" fmla="*/ 40 w 56"/>
                      <a:gd name="T25" fmla="*/ 57 h 98"/>
                      <a:gd name="T26" fmla="*/ 41 w 56"/>
                      <a:gd name="T27" fmla="*/ 58 h 98"/>
                      <a:gd name="T28" fmla="*/ 41 w 56"/>
                      <a:gd name="T29" fmla="*/ 57 h 98"/>
                      <a:gd name="T30" fmla="*/ 44 w 56"/>
                      <a:gd name="T31" fmla="*/ 58 h 98"/>
                      <a:gd name="T32" fmla="*/ 44 w 56"/>
                      <a:gd name="T33" fmla="*/ 57 h 98"/>
                      <a:gd name="T34" fmla="*/ 48 w 56"/>
                      <a:gd name="T35" fmla="*/ 56 h 98"/>
                      <a:gd name="T36" fmla="*/ 60 w 56"/>
                      <a:gd name="T37" fmla="*/ 57 h 98"/>
                      <a:gd name="T38" fmla="*/ 63 w 56"/>
                      <a:gd name="T39" fmla="*/ 56 h 98"/>
                      <a:gd name="T40" fmla="*/ 62 w 56"/>
                      <a:gd name="T41" fmla="*/ 53 h 98"/>
                      <a:gd name="T42" fmla="*/ 67 w 56"/>
                      <a:gd name="T43" fmla="*/ 53 h 98"/>
                      <a:gd name="T44" fmla="*/ 66 w 56"/>
                      <a:gd name="T45" fmla="*/ 50 h 98"/>
                      <a:gd name="T46" fmla="*/ 68 w 56"/>
                      <a:gd name="T47" fmla="*/ 48 h 98"/>
                      <a:gd name="T48" fmla="*/ 66 w 56"/>
                      <a:gd name="T49" fmla="*/ 47 h 98"/>
                      <a:gd name="T50" fmla="*/ 68 w 56"/>
                      <a:gd name="T51" fmla="*/ 47 h 98"/>
                      <a:gd name="T52" fmla="*/ 68 w 56"/>
                      <a:gd name="T53" fmla="*/ 46 h 98"/>
                      <a:gd name="T54" fmla="*/ 69 w 56"/>
                      <a:gd name="T55" fmla="*/ 45 h 98"/>
                      <a:gd name="T56" fmla="*/ 68 w 56"/>
                      <a:gd name="T57" fmla="*/ 45 h 98"/>
                      <a:gd name="T58" fmla="*/ 74 w 56"/>
                      <a:gd name="T59" fmla="*/ 43 h 98"/>
                      <a:gd name="T60" fmla="*/ 77 w 56"/>
                      <a:gd name="T61" fmla="*/ 41 h 98"/>
                      <a:gd name="T62" fmla="*/ 76 w 56"/>
                      <a:gd name="T63" fmla="*/ 38 h 98"/>
                      <a:gd name="T64" fmla="*/ 74 w 56"/>
                      <a:gd name="T65" fmla="*/ 37 h 98"/>
                      <a:gd name="T66" fmla="*/ 76 w 56"/>
                      <a:gd name="T67" fmla="*/ 33 h 98"/>
                      <a:gd name="T68" fmla="*/ 76 w 56"/>
                      <a:gd name="T69" fmla="*/ 23 h 98"/>
                      <a:gd name="T70" fmla="*/ 76 w 56"/>
                      <a:gd name="T71" fmla="*/ 9 h 98"/>
                      <a:gd name="T72" fmla="*/ 76 w 56"/>
                      <a:gd name="T73" fmla="*/ 9 h 98"/>
                      <a:gd name="T74" fmla="*/ 71 w 56"/>
                      <a:gd name="T75" fmla="*/ 4 h 98"/>
                      <a:gd name="T76" fmla="*/ 71 w 56"/>
                      <a:gd name="T77" fmla="*/ 0 h 98"/>
                      <a:gd name="T78" fmla="*/ 46 w 56"/>
                      <a:gd name="T79" fmla="*/ 0 h 98"/>
                      <a:gd name="T80" fmla="*/ 12 w 56"/>
                      <a:gd name="T81" fmla="*/ 0 h 98"/>
                      <a:gd name="T82" fmla="*/ 29 w 56"/>
                      <a:gd name="T83" fmla="*/ 8 h 98"/>
                      <a:gd name="T84" fmla="*/ 30 w 56"/>
                      <a:gd name="T85" fmla="*/ 9 h 98"/>
                      <a:gd name="T86" fmla="*/ 29 w 56"/>
                      <a:gd name="T87" fmla="*/ 9 h 98"/>
                      <a:gd name="T88" fmla="*/ 27 w 56"/>
                      <a:gd name="T89" fmla="*/ 9 h 98"/>
                      <a:gd name="T90" fmla="*/ 6 w 56"/>
                      <a:gd name="T91" fmla="*/ 10 h 98"/>
                      <a:gd name="T92" fmla="*/ 6 w 56"/>
                      <a:gd name="T93" fmla="*/ 13 h 98"/>
                      <a:gd name="T94" fmla="*/ 7 w 56"/>
                      <a:gd name="T95" fmla="*/ 16 h 98"/>
                      <a:gd name="T96" fmla="*/ 7 w 56"/>
                      <a:gd name="T97" fmla="*/ 18 h 98"/>
                      <a:gd name="T98" fmla="*/ 5 w 56"/>
                      <a:gd name="T99" fmla="*/ 21 h 98"/>
                      <a:gd name="T100" fmla="*/ 2 w 56"/>
                      <a:gd name="T101" fmla="*/ 21 h 98"/>
                      <a:gd name="T102" fmla="*/ 3 w 56"/>
                      <a:gd name="T103" fmla="*/ 23 h 98"/>
                      <a:gd name="T104" fmla="*/ 1 w 56"/>
                      <a:gd name="T105" fmla="*/ 24 h 98"/>
                      <a:gd name="T106" fmla="*/ 1 w 56"/>
                      <a:gd name="T107" fmla="*/ 24 h 98"/>
                      <a:gd name="T108" fmla="*/ 1 w 56"/>
                      <a:gd name="T109" fmla="*/ 24 h 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
                      <a:gd name="T166" fmla="*/ 0 h 98"/>
                      <a:gd name="T167" fmla="*/ 56 w 56"/>
                      <a:gd name="T168" fmla="*/ 98 h 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 h="98">
                        <a:moveTo>
                          <a:pt x="1" y="39"/>
                        </a:moveTo>
                        <a:lnTo>
                          <a:pt x="0" y="43"/>
                        </a:lnTo>
                        <a:lnTo>
                          <a:pt x="3" y="50"/>
                        </a:lnTo>
                        <a:lnTo>
                          <a:pt x="10" y="57"/>
                        </a:lnTo>
                        <a:lnTo>
                          <a:pt x="12" y="64"/>
                        </a:lnTo>
                        <a:lnTo>
                          <a:pt x="16" y="63"/>
                        </a:lnTo>
                        <a:lnTo>
                          <a:pt x="20" y="65"/>
                        </a:lnTo>
                        <a:lnTo>
                          <a:pt x="16" y="74"/>
                        </a:lnTo>
                        <a:lnTo>
                          <a:pt x="17" y="76"/>
                        </a:lnTo>
                        <a:lnTo>
                          <a:pt x="27" y="85"/>
                        </a:lnTo>
                        <a:lnTo>
                          <a:pt x="28" y="90"/>
                        </a:lnTo>
                        <a:lnTo>
                          <a:pt x="27" y="92"/>
                        </a:lnTo>
                        <a:lnTo>
                          <a:pt x="30" y="96"/>
                        </a:lnTo>
                        <a:lnTo>
                          <a:pt x="31" y="97"/>
                        </a:lnTo>
                        <a:lnTo>
                          <a:pt x="31" y="96"/>
                        </a:lnTo>
                        <a:lnTo>
                          <a:pt x="33" y="97"/>
                        </a:lnTo>
                        <a:lnTo>
                          <a:pt x="33" y="96"/>
                        </a:lnTo>
                        <a:lnTo>
                          <a:pt x="35" y="93"/>
                        </a:lnTo>
                        <a:lnTo>
                          <a:pt x="41" y="96"/>
                        </a:lnTo>
                        <a:lnTo>
                          <a:pt x="43" y="95"/>
                        </a:lnTo>
                        <a:lnTo>
                          <a:pt x="42" y="90"/>
                        </a:lnTo>
                        <a:lnTo>
                          <a:pt x="47" y="88"/>
                        </a:lnTo>
                        <a:lnTo>
                          <a:pt x="46" y="85"/>
                        </a:lnTo>
                        <a:lnTo>
                          <a:pt x="48" y="82"/>
                        </a:lnTo>
                        <a:lnTo>
                          <a:pt x="46" y="81"/>
                        </a:lnTo>
                        <a:lnTo>
                          <a:pt x="48" y="81"/>
                        </a:lnTo>
                        <a:lnTo>
                          <a:pt x="48" y="78"/>
                        </a:lnTo>
                        <a:lnTo>
                          <a:pt x="49" y="77"/>
                        </a:lnTo>
                        <a:lnTo>
                          <a:pt x="48" y="76"/>
                        </a:lnTo>
                        <a:lnTo>
                          <a:pt x="53" y="71"/>
                        </a:lnTo>
                        <a:lnTo>
                          <a:pt x="55" y="67"/>
                        </a:lnTo>
                        <a:lnTo>
                          <a:pt x="54" y="63"/>
                        </a:lnTo>
                        <a:lnTo>
                          <a:pt x="53" y="61"/>
                        </a:lnTo>
                        <a:lnTo>
                          <a:pt x="54" y="56"/>
                        </a:lnTo>
                        <a:lnTo>
                          <a:pt x="54" y="37"/>
                        </a:lnTo>
                        <a:lnTo>
                          <a:pt x="54" y="14"/>
                        </a:lnTo>
                        <a:lnTo>
                          <a:pt x="54" y="13"/>
                        </a:lnTo>
                        <a:lnTo>
                          <a:pt x="51" y="4"/>
                        </a:lnTo>
                        <a:lnTo>
                          <a:pt x="51" y="0"/>
                        </a:lnTo>
                        <a:lnTo>
                          <a:pt x="34" y="0"/>
                        </a:lnTo>
                        <a:lnTo>
                          <a:pt x="12" y="0"/>
                        </a:lnTo>
                        <a:lnTo>
                          <a:pt x="19" y="8"/>
                        </a:lnTo>
                        <a:lnTo>
                          <a:pt x="20" y="9"/>
                        </a:lnTo>
                        <a:lnTo>
                          <a:pt x="19" y="12"/>
                        </a:lnTo>
                        <a:lnTo>
                          <a:pt x="17" y="16"/>
                        </a:lnTo>
                        <a:lnTo>
                          <a:pt x="6" y="20"/>
                        </a:lnTo>
                        <a:lnTo>
                          <a:pt x="6" y="23"/>
                        </a:lnTo>
                        <a:lnTo>
                          <a:pt x="7" y="26"/>
                        </a:lnTo>
                        <a:lnTo>
                          <a:pt x="7" y="28"/>
                        </a:lnTo>
                        <a:lnTo>
                          <a:pt x="5" y="33"/>
                        </a:lnTo>
                        <a:lnTo>
                          <a:pt x="2" y="34"/>
                        </a:lnTo>
                        <a:lnTo>
                          <a:pt x="3" y="38"/>
                        </a:lnTo>
                        <a:lnTo>
                          <a:pt x="1" y="39"/>
                        </a:lnTo>
                      </a:path>
                    </a:pathLst>
                  </a:custGeom>
                  <a:grpFill/>
                  <a:ln w="9144">
                    <a:solidFill>
                      <a:schemeClr val="bg2">
                        <a:lumMod val="90000"/>
                      </a:schemeClr>
                    </a:solidFill>
                    <a:round/>
                    <a:headEnd/>
                    <a:tailEnd/>
                  </a:ln>
                </p:spPr>
                <p:txBody>
                  <a:bodyPr/>
                  <a:lstStyle/>
                  <a:p>
                    <a:endParaRPr lang="nb-NO"/>
                  </a:p>
                </p:txBody>
              </p:sp>
              <p:sp>
                <p:nvSpPr>
                  <p:cNvPr id="338" name="Freeform 43"/>
                  <p:cNvSpPr>
                    <a:spLocks/>
                  </p:cNvSpPr>
                  <p:nvPr/>
                </p:nvSpPr>
                <p:spPr bwMode="gray">
                  <a:xfrm>
                    <a:off x="1490" y="1869"/>
                    <a:ext cx="123" cy="45"/>
                  </a:xfrm>
                  <a:custGeom>
                    <a:avLst/>
                    <a:gdLst>
                      <a:gd name="T0" fmla="*/ 169 w 117"/>
                      <a:gd name="T1" fmla="*/ 0 h 47"/>
                      <a:gd name="T2" fmla="*/ 146 w 117"/>
                      <a:gd name="T3" fmla="*/ 0 h 47"/>
                      <a:gd name="T4" fmla="*/ 95 w 117"/>
                      <a:gd name="T5" fmla="*/ 0 h 47"/>
                      <a:gd name="T6" fmla="*/ 58 w 117"/>
                      <a:gd name="T7" fmla="*/ 0 h 47"/>
                      <a:gd name="T8" fmla="*/ 56 w 117"/>
                      <a:gd name="T9" fmla="*/ 5 h 47"/>
                      <a:gd name="T10" fmla="*/ 52 w 117"/>
                      <a:gd name="T11" fmla="*/ 6 h 47"/>
                      <a:gd name="T12" fmla="*/ 50 w 117"/>
                      <a:gd name="T13" fmla="*/ 9 h 47"/>
                      <a:gd name="T14" fmla="*/ 42 w 117"/>
                      <a:gd name="T15" fmla="*/ 9 h 47"/>
                      <a:gd name="T16" fmla="*/ 36 w 117"/>
                      <a:gd name="T17" fmla="*/ 11 h 47"/>
                      <a:gd name="T18" fmla="*/ 34 w 117"/>
                      <a:gd name="T19" fmla="*/ 9 h 47"/>
                      <a:gd name="T20" fmla="*/ 29 w 117"/>
                      <a:gd name="T21" fmla="*/ 11 h 47"/>
                      <a:gd name="T22" fmla="*/ 28 w 117"/>
                      <a:gd name="T23" fmla="*/ 11 h 47"/>
                      <a:gd name="T24" fmla="*/ 20 w 117"/>
                      <a:gd name="T25" fmla="*/ 11 h 47"/>
                      <a:gd name="T26" fmla="*/ 6 w 117"/>
                      <a:gd name="T27" fmla="*/ 11 h 47"/>
                      <a:gd name="T28" fmla="*/ 2 w 117"/>
                      <a:gd name="T29" fmla="*/ 13 h 47"/>
                      <a:gd name="T30" fmla="*/ 0 w 117"/>
                      <a:gd name="T31" fmla="*/ 14 h 47"/>
                      <a:gd name="T32" fmla="*/ 0 w 117"/>
                      <a:gd name="T33" fmla="*/ 17 h 47"/>
                      <a:gd name="T34" fmla="*/ 26 w 117"/>
                      <a:gd name="T35" fmla="*/ 17 h 47"/>
                      <a:gd name="T36" fmla="*/ 42 w 117"/>
                      <a:gd name="T37" fmla="*/ 14 h 47"/>
                      <a:gd name="T38" fmla="*/ 70 w 117"/>
                      <a:gd name="T39" fmla="*/ 16 h 47"/>
                      <a:gd name="T40" fmla="*/ 70 w 117"/>
                      <a:gd name="T41" fmla="*/ 16 h 47"/>
                      <a:gd name="T42" fmla="*/ 74 w 117"/>
                      <a:gd name="T43" fmla="*/ 16 h 47"/>
                      <a:gd name="T44" fmla="*/ 78 w 117"/>
                      <a:gd name="T45" fmla="*/ 18 h 47"/>
                      <a:gd name="T46" fmla="*/ 78 w 117"/>
                      <a:gd name="T47" fmla="*/ 20 h 47"/>
                      <a:gd name="T48" fmla="*/ 101 w 117"/>
                      <a:gd name="T49" fmla="*/ 20 h 47"/>
                      <a:gd name="T50" fmla="*/ 127 w 117"/>
                      <a:gd name="T51" fmla="*/ 30 h 47"/>
                      <a:gd name="T52" fmla="*/ 135 w 117"/>
                      <a:gd name="T53" fmla="*/ 30 h 47"/>
                      <a:gd name="T54" fmla="*/ 146 w 117"/>
                      <a:gd name="T55" fmla="*/ 29 h 47"/>
                      <a:gd name="T56" fmla="*/ 156 w 117"/>
                      <a:gd name="T57" fmla="*/ 25 h 47"/>
                      <a:gd name="T58" fmla="*/ 161 w 117"/>
                      <a:gd name="T59" fmla="*/ 24 h 47"/>
                      <a:gd name="T60" fmla="*/ 169 w 117"/>
                      <a:gd name="T61" fmla="*/ 24 h 47"/>
                      <a:gd name="T62" fmla="*/ 175 w 117"/>
                      <a:gd name="T63" fmla="*/ 21 h 47"/>
                      <a:gd name="T64" fmla="*/ 178 w 117"/>
                      <a:gd name="T65" fmla="*/ 18 h 47"/>
                      <a:gd name="T66" fmla="*/ 172 w 117"/>
                      <a:gd name="T67" fmla="*/ 18 h 47"/>
                      <a:gd name="T68" fmla="*/ 175 w 117"/>
                      <a:gd name="T69" fmla="*/ 13 h 47"/>
                      <a:gd name="T70" fmla="*/ 167 w 117"/>
                      <a:gd name="T71" fmla="*/ 11 h 47"/>
                      <a:gd name="T72" fmla="*/ 175 w 117"/>
                      <a:gd name="T73" fmla="*/ 11 h 47"/>
                      <a:gd name="T74" fmla="*/ 181 w 117"/>
                      <a:gd name="T75" fmla="*/ 12 h 47"/>
                      <a:gd name="T76" fmla="*/ 184 w 117"/>
                      <a:gd name="T77" fmla="*/ 12 h 47"/>
                      <a:gd name="T78" fmla="*/ 191 w 117"/>
                      <a:gd name="T79" fmla="*/ 11 h 47"/>
                      <a:gd name="T80" fmla="*/ 190 w 117"/>
                      <a:gd name="T81" fmla="*/ 11 h 47"/>
                      <a:gd name="T82" fmla="*/ 185 w 117"/>
                      <a:gd name="T83" fmla="*/ 11 h 47"/>
                      <a:gd name="T84" fmla="*/ 185 w 117"/>
                      <a:gd name="T85" fmla="*/ 11 h 47"/>
                      <a:gd name="T86" fmla="*/ 175 w 117"/>
                      <a:gd name="T87" fmla="*/ 11 h 47"/>
                      <a:gd name="T88" fmla="*/ 172 w 117"/>
                      <a:gd name="T89" fmla="*/ 11 h 47"/>
                      <a:gd name="T90" fmla="*/ 172 w 117"/>
                      <a:gd name="T91" fmla="*/ 10 h 47"/>
                      <a:gd name="T92" fmla="*/ 172 w 117"/>
                      <a:gd name="T93" fmla="*/ 6 h 47"/>
                      <a:gd name="T94" fmla="*/ 175 w 117"/>
                      <a:gd name="T95" fmla="*/ 10 h 47"/>
                      <a:gd name="T96" fmla="*/ 185 w 117"/>
                      <a:gd name="T97" fmla="*/ 8 h 47"/>
                      <a:gd name="T98" fmla="*/ 190 w 117"/>
                      <a:gd name="T99" fmla="*/ 8 h 47"/>
                      <a:gd name="T100" fmla="*/ 190 w 117"/>
                      <a:gd name="T101" fmla="*/ 9 h 47"/>
                      <a:gd name="T102" fmla="*/ 187 w 117"/>
                      <a:gd name="T103" fmla="*/ 3 h 47"/>
                      <a:gd name="T104" fmla="*/ 190 w 117"/>
                      <a:gd name="T105" fmla="*/ 0 h 47"/>
                      <a:gd name="T106" fmla="*/ 169 w 117"/>
                      <a:gd name="T107" fmla="*/ 0 h 47"/>
                      <a:gd name="T108" fmla="*/ 169 w 117"/>
                      <a:gd name="T109" fmla="*/ 0 h 47"/>
                      <a:gd name="T110" fmla="*/ 169 w 117"/>
                      <a:gd name="T111" fmla="*/ 0 h 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7"/>
                      <a:gd name="T169" fmla="*/ 0 h 47"/>
                      <a:gd name="T170" fmla="*/ 117 w 117"/>
                      <a:gd name="T171" fmla="*/ 47 h 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7" h="47">
                        <a:moveTo>
                          <a:pt x="103" y="0"/>
                        </a:moveTo>
                        <a:lnTo>
                          <a:pt x="88" y="0"/>
                        </a:lnTo>
                        <a:lnTo>
                          <a:pt x="58" y="0"/>
                        </a:lnTo>
                        <a:lnTo>
                          <a:pt x="35" y="0"/>
                        </a:lnTo>
                        <a:lnTo>
                          <a:pt x="34" y="5"/>
                        </a:lnTo>
                        <a:lnTo>
                          <a:pt x="31" y="6"/>
                        </a:lnTo>
                        <a:lnTo>
                          <a:pt x="30" y="9"/>
                        </a:lnTo>
                        <a:lnTo>
                          <a:pt x="26" y="9"/>
                        </a:lnTo>
                        <a:lnTo>
                          <a:pt x="23" y="12"/>
                        </a:lnTo>
                        <a:lnTo>
                          <a:pt x="22" y="9"/>
                        </a:lnTo>
                        <a:lnTo>
                          <a:pt x="19" y="12"/>
                        </a:lnTo>
                        <a:lnTo>
                          <a:pt x="18" y="14"/>
                        </a:lnTo>
                        <a:lnTo>
                          <a:pt x="10" y="18"/>
                        </a:lnTo>
                        <a:lnTo>
                          <a:pt x="6" y="19"/>
                        </a:lnTo>
                        <a:lnTo>
                          <a:pt x="2" y="23"/>
                        </a:lnTo>
                        <a:lnTo>
                          <a:pt x="0" y="24"/>
                        </a:lnTo>
                        <a:lnTo>
                          <a:pt x="0" y="27"/>
                        </a:lnTo>
                        <a:lnTo>
                          <a:pt x="16" y="27"/>
                        </a:lnTo>
                        <a:lnTo>
                          <a:pt x="26" y="24"/>
                        </a:lnTo>
                        <a:lnTo>
                          <a:pt x="43" y="26"/>
                        </a:lnTo>
                        <a:lnTo>
                          <a:pt x="45" y="26"/>
                        </a:lnTo>
                        <a:lnTo>
                          <a:pt x="47" y="28"/>
                        </a:lnTo>
                        <a:lnTo>
                          <a:pt x="47" y="30"/>
                        </a:lnTo>
                        <a:lnTo>
                          <a:pt x="62" y="30"/>
                        </a:lnTo>
                        <a:lnTo>
                          <a:pt x="77" y="46"/>
                        </a:lnTo>
                        <a:lnTo>
                          <a:pt x="82" y="46"/>
                        </a:lnTo>
                        <a:lnTo>
                          <a:pt x="88" y="43"/>
                        </a:lnTo>
                        <a:lnTo>
                          <a:pt x="94" y="35"/>
                        </a:lnTo>
                        <a:lnTo>
                          <a:pt x="98" y="34"/>
                        </a:lnTo>
                        <a:lnTo>
                          <a:pt x="103" y="34"/>
                        </a:lnTo>
                        <a:lnTo>
                          <a:pt x="106" y="31"/>
                        </a:lnTo>
                        <a:lnTo>
                          <a:pt x="108" y="28"/>
                        </a:lnTo>
                        <a:lnTo>
                          <a:pt x="104" y="28"/>
                        </a:lnTo>
                        <a:lnTo>
                          <a:pt x="106" y="23"/>
                        </a:lnTo>
                        <a:lnTo>
                          <a:pt x="102" y="21"/>
                        </a:lnTo>
                        <a:lnTo>
                          <a:pt x="106" y="19"/>
                        </a:lnTo>
                        <a:lnTo>
                          <a:pt x="109" y="22"/>
                        </a:lnTo>
                        <a:lnTo>
                          <a:pt x="111" y="22"/>
                        </a:lnTo>
                        <a:lnTo>
                          <a:pt x="116" y="17"/>
                        </a:lnTo>
                        <a:lnTo>
                          <a:pt x="115" y="12"/>
                        </a:lnTo>
                        <a:lnTo>
                          <a:pt x="112" y="16"/>
                        </a:lnTo>
                        <a:lnTo>
                          <a:pt x="112" y="12"/>
                        </a:lnTo>
                        <a:lnTo>
                          <a:pt x="106" y="13"/>
                        </a:lnTo>
                        <a:lnTo>
                          <a:pt x="104" y="12"/>
                        </a:lnTo>
                        <a:lnTo>
                          <a:pt x="104" y="10"/>
                        </a:lnTo>
                        <a:lnTo>
                          <a:pt x="104" y="6"/>
                        </a:lnTo>
                        <a:lnTo>
                          <a:pt x="106" y="10"/>
                        </a:lnTo>
                        <a:lnTo>
                          <a:pt x="112" y="8"/>
                        </a:lnTo>
                        <a:lnTo>
                          <a:pt x="115" y="8"/>
                        </a:lnTo>
                        <a:lnTo>
                          <a:pt x="115" y="9"/>
                        </a:lnTo>
                        <a:lnTo>
                          <a:pt x="114" y="3"/>
                        </a:lnTo>
                        <a:lnTo>
                          <a:pt x="115" y="0"/>
                        </a:lnTo>
                        <a:lnTo>
                          <a:pt x="103" y="0"/>
                        </a:lnTo>
                      </a:path>
                    </a:pathLst>
                  </a:custGeom>
                  <a:grpFill/>
                  <a:ln w="9144">
                    <a:solidFill>
                      <a:schemeClr val="bg2">
                        <a:lumMod val="90000"/>
                      </a:schemeClr>
                    </a:solidFill>
                    <a:round/>
                    <a:headEnd/>
                    <a:tailEnd/>
                  </a:ln>
                </p:spPr>
                <p:txBody>
                  <a:bodyPr/>
                  <a:lstStyle/>
                  <a:p>
                    <a:endParaRPr lang="nb-NO"/>
                  </a:p>
                </p:txBody>
              </p:sp>
              <p:sp>
                <p:nvSpPr>
                  <p:cNvPr id="339" name="Freeform 44"/>
                  <p:cNvSpPr>
                    <a:spLocks/>
                  </p:cNvSpPr>
                  <p:nvPr/>
                </p:nvSpPr>
                <p:spPr bwMode="gray">
                  <a:xfrm>
                    <a:off x="1497" y="1823"/>
                    <a:ext cx="115" cy="47"/>
                  </a:xfrm>
                  <a:custGeom>
                    <a:avLst/>
                    <a:gdLst>
                      <a:gd name="T0" fmla="*/ 178 w 108"/>
                      <a:gd name="T1" fmla="*/ 32 h 49"/>
                      <a:gd name="T2" fmla="*/ 151 w 108"/>
                      <a:gd name="T3" fmla="*/ 32 h 49"/>
                      <a:gd name="T4" fmla="*/ 93 w 108"/>
                      <a:gd name="T5" fmla="*/ 32 h 49"/>
                      <a:gd name="T6" fmla="*/ 0 w 108"/>
                      <a:gd name="T7" fmla="*/ 32 h 49"/>
                      <a:gd name="T8" fmla="*/ 18 w 108"/>
                      <a:gd name="T9" fmla="*/ 31 h 49"/>
                      <a:gd name="T10" fmla="*/ 21 w 108"/>
                      <a:gd name="T11" fmla="*/ 29 h 49"/>
                      <a:gd name="T12" fmla="*/ 23 w 108"/>
                      <a:gd name="T13" fmla="*/ 28 h 49"/>
                      <a:gd name="T14" fmla="*/ 43 w 108"/>
                      <a:gd name="T15" fmla="*/ 23 h 49"/>
                      <a:gd name="T16" fmla="*/ 43 w 108"/>
                      <a:gd name="T17" fmla="*/ 25 h 49"/>
                      <a:gd name="T18" fmla="*/ 48 w 108"/>
                      <a:gd name="T19" fmla="*/ 26 h 49"/>
                      <a:gd name="T20" fmla="*/ 51 w 108"/>
                      <a:gd name="T21" fmla="*/ 27 h 49"/>
                      <a:gd name="T22" fmla="*/ 59 w 108"/>
                      <a:gd name="T23" fmla="*/ 26 h 49"/>
                      <a:gd name="T24" fmla="*/ 63 w 108"/>
                      <a:gd name="T25" fmla="*/ 27 h 49"/>
                      <a:gd name="T26" fmla="*/ 70 w 108"/>
                      <a:gd name="T27" fmla="*/ 26 h 49"/>
                      <a:gd name="T28" fmla="*/ 71 w 108"/>
                      <a:gd name="T29" fmla="*/ 24 h 49"/>
                      <a:gd name="T30" fmla="*/ 81 w 108"/>
                      <a:gd name="T31" fmla="*/ 24 h 49"/>
                      <a:gd name="T32" fmla="*/ 86 w 108"/>
                      <a:gd name="T33" fmla="*/ 23 h 49"/>
                      <a:gd name="T34" fmla="*/ 87 w 108"/>
                      <a:gd name="T35" fmla="*/ 21 h 49"/>
                      <a:gd name="T36" fmla="*/ 86 w 108"/>
                      <a:gd name="T37" fmla="*/ 20 h 49"/>
                      <a:gd name="T38" fmla="*/ 99 w 108"/>
                      <a:gd name="T39" fmla="*/ 12 h 49"/>
                      <a:gd name="T40" fmla="*/ 103 w 108"/>
                      <a:gd name="T41" fmla="*/ 12 h 49"/>
                      <a:gd name="T42" fmla="*/ 111 w 108"/>
                      <a:gd name="T43" fmla="*/ 12 h 49"/>
                      <a:gd name="T44" fmla="*/ 118 w 108"/>
                      <a:gd name="T45" fmla="*/ 10 h 49"/>
                      <a:gd name="T46" fmla="*/ 125 w 108"/>
                      <a:gd name="T47" fmla="*/ 11 h 49"/>
                      <a:gd name="T48" fmla="*/ 134 w 108"/>
                      <a:gd name="T49" fmla="*/ 5 h 49"/>
                      <a:gd name="T50" fmla="*/ 136 w 108"/>
                      <a:gd name="T51" fmla="*/ 0 h 49"/>
                      <a:gd name="T52" fmla="*/ 147 w 108"/>
                      <a:gd name="T53" fmla="*/ 5 h 49"/>
                      <a:gd name="T54" fmla="*/ 151 w 108"/>
                      <a:gd name="T55" fmla="*/ 1 h 49"/>
                      <a:gd name="T56" fmla="*/ 157 w 108"/>
                      <a:gd name="T57" fmla="*/ 3 h 49"/>
                      <a:gd name="T58" fmla="*/ 154 w 108"/>
                      <a:gd name="T59" fmla="*/ 6 h 49"/>
                      <a:gd name="T60" fmla="*/ 157 w 108"/>
                      <a:gd name="T61" fmla="*/ 7 h 49"/>
                      <a:gd name="T62" fmla="*/ 167 w 108"/>
                      <a:gd name="T63" fmla="*/ 8 h 49"/>
                      <a:gd name="T64" fmla="*/ 170 w 108"/>
                      <a:gd name="T65" fmla="*/ 10 h 49"/>
                      <a:gd name="T66" fmla="*/ 170 w 108"/>
                      <a:gd name="T67" fmla="*/ 12 h 49"/>
                      <a:gd name="T68" fmla="*/ 163 w 108"/>
                      <a:gd name="T69" fmla="*/ 12 h 49"/>
                      <a:gd name="T70" fmla="*/ 164 w 108"/>
                      <a:gd name="T71" fmla="*/ 12 h 49"/>
                      <a:gd name="T72" fmla="*/ 190 w 108"/>
                      <a:gd name="T73" fmla="*/ 16 h 49"/>
                      <a:gd name="T74" fmla="*/ 184 w 108"/>
                      <a:gd name="T75" fmla="*/ 21 h 49"/>
                      <a:gd name="T76" fmla="*/ 190 w 108"/>
                      <a:gd name="T77" fmla="*/ 26 h 49"/>
                      <a:gd name="T78" fmla="*/ 186 w 108"/>
                      <a:gd name="T79" fmla="*/ 26 h 49"/>
                      <a:gd name="T80" fmla="*/ 190 w 108"/>
                      <a:gd name="T81" fmla="*/ 28 h 49"/>
                      <a:gd name="T82" fmla="*/ 184 w 108"/>
                      <a:gd name="T83" fmla="*/ 28 h 49"/>
                      <a:gd name="T84" fmla="*/ 184 w 108"/>
                      <a:gd name="T85" fmla="*/ 29 h 49"/>
                      <a:gd name="T86" fmla="*/ 199 w 108"/>
                      <a:gd name="T87" fmla="*/ 30 h 49"/>
                      <a:gd name="T88" fmla="*/ 199 w 108"/>
                      <a:gd name="T89" fmla="*/ 32 h 49"/>
                      <a:gd name="T90" fmla="*/ 178 w 108"/>
                      <a:gd name="T91" fmla="*/ 32 h 49"/>
                      <a:gd name="T92" fmla="*/ 178 w 108"/>
                      <a:gd name="T93" fmla="*/ 32 h 49"/>
                      <a:gd name="T94" fmla="*/ 178 w 108"/>
                      <a:gd name="T95" fmla="*/ 32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49"/>
                      <a:gd name="T146" fmla="*/ 108 w 108"/>
                      <a:gd name="T147" fmla="*/ 49 h 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49">
                        <a:moveTo>
                          <a:pt x="95" y="48"/>
                        </a:moveTo>
                        <a:lnTo>
                          <a:pt x="80" y="48"/>
                        </a:lnTo>
                        <a:lnTo>
                          <a:pt x="50" y="48"/>
                        </a:lnTo>
                        <a:lnTo>
                          <a:pt x="0" y="48"/>
                        </a:lnTo>
                        <a:lnTo>
                          <a:pt x="8" y="46"/>
                        </a:lnTo>
                        <a:lnTo>
                          <a:pt x="11" y="43"/>
                        </a:lnTo>
                        <a:lnTo>
                          <a:pt x="13" y="40"/>
                        </a:lnTo>
                        <a:lnTo>
                          <a:pt x="23" y="33"/>
                        </a:lnTo>
                        <a:lnTo>
                          <a:pt x="23" y="35"/>
                        </a:lnTo>
                        <a:lnTo>
                          <a:pt x="25" y="37"/>
                        </a:lnTo>
                        <a:lnTo>
                          <a:pt x="27" y="39"/>
                        </a:lnTo>
                        <a:lnTo>
                          <a:pt x="32" y="36"/>
                        </a:lnTo>
                        <a:lnTo>
                          <a:pt x="34" y="38"/>
                        </a:lnTo>
                        <a:lnTo>
                          <a:pt x="37" y="36"/>
                        </a:lnTo>
                        <a:lnTo>
                          <a:pt x="38" y="34"/>
                        </a:lnTo>
                        <a:lnTo>
                          <a:pt x="43" y="34"/>
                        </a:lnTo>
                        <a:lnTo>
                          <a:pt x="46" y="33"/>
                        </a:lnTo>
                        <a:lnTo>
                          <a:pt x="47" y="31"/>
                        </a:lnTo>
                        <a:lnTo>
                          <a:pt x="46" y="30"/>
                        </a:lnTo>
                        <a:lnTo>
                          <a:pt x="53" y="21"/>
                        </a:lnTo>
                        <a:lnTo>
                          <a:pt x="54" y="15"/>
                        </a:lnTo>
                        <a:lnTo>
                          <a:pt x="59" y="17"/>
                        </a:lnTo>
                        <a:lnTo>
                          <a:pt x="63" y="10"/>
                        </a:lnTo>
                        <a:lnTo>
                          <a:pt x="66" y="11"/>
                        </a:lnTo>
                        <a:lnTo>
                          <a:pt x="71" y="5"/>
                        </a:lnTo>
                        <a:lnTo>
                          <a:pt x="73" y="0"/>
                        </a:lnTo>
                        <a:lnTo>
                          <a:pt x="79" y="5"/>
                        </a:lnTo>
                        <a:lnTo>
                          <a:pt x="80" y="1"/>
                        </a:lnTo>
                        <a:lnTo>
                          <a:pt x="84" y="3"/>
                        </a:lnTo>
                        <a:lnTo>
                          <a:pt x="83" y="6"/>
                        </a:lnTo>
                        <a:lnTo>
                          <a:pt x="84" y="7"/>
                        </a:lnTo>
                        <a:lnTo>
                          <a:pt x="89" y="8"/>
                        </a:lnTo>
                        <a:lnTo>
                          <a:pt x="90" y="10"/>
                        </a:lnTo>
                        <a:lnTo>
                          <a:pt x="90" y="12"/>
                        </a:lnTo>
                        <a:lnTo>
                          <a:pt x="87" y="16"/>
                        </a:lnTo>
                        <a:lnTo>
                          <a:pt x="88" y="17"/>
                        </a:lnTo>
                        <a:lnTo>
                          <a:pt x="101" y="26"/>
                        </a:lnTo>
                        <a:lnTo>
                          <a:pt x="98" y="31"/>
                        </a:lnTo>
                        <a:lnTo>
                          <a:pt x="101" y="36"/>
                        </a:lnTo>
                        <a:lnTo>
                          <a:pt x="100" y="37"/>
                        </a:lnTo>
                        <a:lnTo>
                          <a:pt x="101" y="41"/>
                        </a:lnTo>
                        <a:lnTo>
                          <a:pt x="98" y="41"/>
                        </a:lnTo>
                        <a:lnTo>
                          <a:pt x="98" y="42"/>
                        </a:lnTo>
                        <a:lnTo>
                          <a:pt x="107" y="44"/>
                        </a:lnTo>
                        <a:lnTo>
                          <a:pt x="107" y="48"/>
                        </a:lnTo>
                        <a:lnTo>
                          <a:pt x="95" y="48"/>
                        </a:lnTo>
                      </a:path>
                    </a:pathLst>
                  </a:custGeom>
                  <a:grpFill/>
                  <a:ln w="9144">
                    <a:solidFill>
                      <a:schemeClr val="bg2">
                        <a:lumMod val="90000"/>
                      </a:schemeClr>
                    </a:solidFill>
                    <a:round/>
                    <a:headEnd/>
                    <a:tailEnd/>
                  </a:ln>
                </p:spPr>
                <p:txBody>
                  <a:bodyPr/>
                  <a:lstStyle/>
                  <a:p>
                    <a:endParaRPr lang="nb-NO"/>
                  </a:p>
                </p:txBody>
              </p:sp>
              <p:sp>
                <p:nvSpPr>
                  <p:cNvPr id="340" name="Freeform 45"/>
                  <p:cNvSpPr>
                    <a:spLocks/>
                  </p:cNvSpPr>
                  <p:nvPr/>
                </p:nvSpPr>
                <p:spPr bwMode="gray">
                  <a:xfrm>
                    <a:off x="1559" y="1819"/>
                    <a:ext cx="63" cy="30"/>
                  </a:xfrm>
                  <a:custGeom>
                    <a:avLst/>
                    <a:gdLst>
                      <a:gd name="T0" fmla="*/ 70 w 61"/>
                      <a:gd name="T1" fmla="*/ 0 h 32"/>
                      <a:gd name="T2" fmla="*/ 37 w 61"/>
                      <a:gd name="T3" fmla="*/ 0 h 32"/>
                      <a:gd name="T4" fmla="*/ 0 w 61"/>
                      <a:gd name="T5" fmla="*/ 0 h 32"/>
                      <a:gd name="T6" fmla="*/ 0 w 61"/>
                      <a:gd name="T7" fmla="*/ 8 h 32"/>
                      <a:gd name="T8" fmla="*/ 4 w 61"/>
                      <a:gd name="T9" fmla="*/ 5 h 32"/>
                      <a:gd name="T10" fmla="*/ 7 w 61"/>
                      <a:gd name="T11" fmla="*/ 5 h 32"/>
                      <a:gd name="T12" fmla="*/ 9 w 61"/>
                      <a:gd name="T13" fmla="*/ 1 h 32"/>
                      <a:gd name="T14" fmla="*/ 12 w 61"/>
                      <a:gd name="T15" fmla="*/ 3 h 32"/>
                      <a:gd name="T16" fmla="*/ 13 w 61"/>
                      <a:gd name="T17" fmla="*/ 3 h 32"/>
                      <a:gd name="T18" fmla="*/ 13 w 61"/>
                      <a:gd name="T19" fmla="*/ 2 h 32"/>
                      <a:gd name="T20" fmla="*/ 27 w 61"/>
                      <a:gd name="T21" fmla="*/ 0 h 32"/>
                      <a:gd name="T22" fmla="*/ 32 w 61"/>
                      <a:gd name="T23" fmla="*/ 2 h 32"/>
                      <a:gd name="T24" fmla="*/ 33 w 61"/>
                      <a:gd name="T25" fmla="*/ 6 h 32"/>
                      <a:gd name="T26" fmla="*/ 37 w 61"/>
                      <a:gd name="T27" fmla="*/ 8 h 32"/>
                      <a:gd name="T28" fmla="*/ 36 w 61"/>
                      <a:gd name="T29" fmla="*/ 8 h 32"/>
                      <a:gd name="T30" fmla="*/ 37 w 61"/>
                      <a:gd name="T31" fmla="*/ 8 h 32"/>
                      <a:gd name="T32" fmla="*/ 42 w 61"/>
                      <a:gd name="T33" fmla="*/ 8 h 32"/>
                      <a:gd name="T34" fmla="*/ 43 w 61"/>
                      <a:gd name="T35" fmla="*/ 8 h 32"/>
                      <a:gd name="T36" fmla="*/ 44 w 61"/>
                      <a:gd name="T37" fmla="*/ 8 h 32"/>
                      <a:gd name="T38" fmla="*/ 43 w 61"/>
                      <a:gd name="T39" fmla="*/ 8 h 32"/>
                      <a:gd name="T40" fmla="*/ 43 w 61"/>
                      <a:gd name="T41" fmla="*/ 8 h 32"/>
                      <a:gd name="T42" fmla="*/ 41 w 61"/>
                      <a:gd name="T43" fmla="*/ 12 h 32"/>
                      <a:gd name="T44" fmla="*/ 60 w 61"/>
                      <a:gd name="T45" fmla="*/ 16 h 32"/>
                      <a:gd name="T46" fmla="*/ 56 w 61"/>
                      <a:gd name="T47" fmla="*/ 13 h 32"/>
                      <a:gd name="T48" fmla="*/ 54 w 61"/>
                      <a:gd name="T49" fmla="*/ 12 h 32"/>
                      <a:gd name="T50" fmla="*/ 56 w 61"/>
                      <a:gd name="T51" fmla="*/ 12 h 32"/>
                      <a:gd name="T52" fmla="*/ 56 w 61"/>
                      <a:gd name="T53" fmla="*/ 8 h 32"/>
                      <a:gd name="T54" fmla="*/ 67 w 61"/>
                      <a:gd name="T55" fmla="*/ 4 h 32"/>
                      <a:gd name="T56" fmla="*/ 68 w 61"/>
                      <a:gd name="T57" fmla="*/ 3 h 32"/>
                      <a:gd name="T58" fmla="*/ 69 w 61"/>
                      <a:gd name="T59" fmla="*/ 5 h 32"/>
                      <a:gd name="T60" fmla="*/ 66 w 61"/>
                      <a:gd name="T61" fmla="*/ 8 h 32"/>
                      <a:gd name="T62" fmla="*/ 66 w 61"/>
                      <a:gd name="T63" fmla="*/ 8 h 32"/>
                      <a:gd name="T64" fmla="*/ 62 w 61"/>
                      <a:gd name="T65" fmla="*/ 8 h 32"/>
                      <a:gd name="T66" fmla="*/ 66 w 61"/>
                      <a:gd name="T67" fmla="*/ 8 h 32"/>
                      <a:gd name="T68" fmla="*/ 66 w 61"/>
                      <a:gd name="T69" fmla="*/ 9 h 32"/>
                      <a:gd name="T70" fmla="*/ 62 w 61"/>
                      <a:gd name="T71" fmla="*/ 11 h 32"/>
                      <a:gd name="T72" fmla="*/ 66 w 61"/>
                      <a:gd name="T73" fmla="*/ 14 h 32"/>
                      <a:gd name="T74" fmla="*/ 70 w 61"/>
                      <a:gd name="T75" fmla="*/ 14 h 32"/>
                      <a:gd name="T76" fmla="*/ 71 w 61"/>
                      <a:gd name="T77" fmla="*/ 17 h 32"/>
                      <a:gd name="T78" fmla="*/ 78 w 61"/>
                      <a:gd name="T79" fmla="*/ 16 h 32"/>
                      <a:gd name="T80" fmla="*/ 78 w 61"/>
                      <a:gd name="T81" fmla="*/ 15 h 32"/>
                      <a:gd name="T82" fmla="*/ 81 w 61"/>
                      <a:gd name="T83" fmla="*/ 12 h 32"/>
                      <a:gd name="T84" fmla="*/ 71 w 61"/>
                      <a:gd name="T85" fmla="*/ 12 h 32"/>
                      <a:gd name="T86" fmla="*/ 70 w 61"/>
                      <a:gd name="T87" fmla="*/ 0 h 32"/>
                      <a:gd name="T88" fmla="*/ 70 w 61"/>
                      <a:gd name="T89" fmla="*/ 0 h 32"/>
                      <a:gd name="T90" fmla="*/ 70 w 61"/>
                      <a:gd name="T91" fmla="*/ 0 h 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32"/>
                      <a:gd name="T140" fmla="*/ 61 w 61"/>
                      <a:gd name="T141" fmla="*/ 32 h 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32">
                        <a:moveTo>
                          <a:pt x="50" y="0"/>
                        </a:moveTo>
                        <a:lnTo>
                          <a:pt x="27" y="0"/>
                        </a:lnTo>
                        <a:lnTo>
                          <a:pt x="0" y="0"/>
                        </a:lnTo>
                        <a:lnTo>
                          <a:pt x="0" y="9"/>
                        </a:lnTo>
                        <a:lnTo>
                          <a:pt x="4" y="5"/>
                        </a:lnTo>
                        <a:lnTo>
                          <a:pt x="7" y="5"/>
                        </a:lnTo>
                        <a:lnTo>
                          <a:pt x="9" y="1"/>
                        </a:lnTo>
                        <a:lnTo>
                          <a:pt x="12" y="3"/>
                        </a:lnTo>
                        <a:lnTo>
                          <a:pt x="13" y="3"/>
                        </a:lnTo>
                        <a:lnTo>
                          <a:pt x="13" y="2"/>
                        </a:lnTo>
                        <a:lnTo>
                          <a:pt x="17" y="0"/>
                        </a:lnTo>
                        <a:lnTo>
                          <a:pt x="22" y="2"/>
                        </a:lnTo>
                        <a:lnTo>
                          <a:pt x="23" y="6"/>
                        </a:lnTo>
                        <a:lnTo>
                          <a:pt x="27" y="8"/>
                        </a:lnTo>
                        <a:lnTo>
                          <a:pt x="26" y="11"/>
                        </a:lnTo>
                        <a:lnTo>
                          <a:pt x="27" y="12"/>
                        </a:lnTo>
                        <a:lnTo>
                          <a:pt x="32" y="13"/>
                        </a:lnTo>
                        <a:lnTo>
                          <a:pt x="33" y="13"/>
                        </a:lnTo>
                        <a:lnTo>
                          <a:pt x="34" y="14"/>
                        </a:lnTo>
                        <a:lnTo>
                          <a:pt x="33" y="15"/>
                        </a:lnTo>
                        <a:lnTo>
                          <a:pt x="33" y="17"/>
                        </a:lnTo>
                        <a:lnTo>
                          <a:pt x="31" y="22"/>
                        </a:lnTo>
                        <a:lnTo>
                          <a:pt x="43" y="28"/>
                        </a:lnTo>
                        <a:lnTo>
                          <a:pt x="41" y="24"/>
                        </a:lnTo>
                        <a:lnTo>
                          <a:pt x="40" y="22"/>
                        </a:lnTo>
                        <a:lnTo>
                          <a:pt x="41" y="22"/>
                        </a:lnTo>
                        <a:lnTo>
                          <a:pt x="41" y="9"/>
                        </a:lnTo>
                        <a:lnTo>
                          <a:pt x="47" y="4"/>
                        </a:lnTo>
                        <a:lnTo>
                          <a:pt x="48" y="3"/>
                        </a:lnTo>
                        <a:lnTo>
                          <a:pt x="49" y="5"/>
                        </a:lnTo>
                        <a:lnTo>
                          <a:pt x="46" y="8"/>
                        </a:lnTo>
                        <a:lnTo>
                          <a:pt x="46" y="12"/>
                        </a:lnTo>
                        <a:lnTo>
                          <a:pt x="44" y="13"/>
                        </a:lnTo>
                        <a:lnTo>
                          <a:pt x="46" y="14"/>
                        </a:lnTo>
                        <a:lnTo>
                          <a:pt x="46" y="19"/>
                        </a:lnTo>
                        <a:lnTo>
                          <a:pt x="44" y="21"/>
                        </a:lnTo>
                        <a:lnTo>
                          <a:pt x="46" y="25"/>
                        </a:lnTo>
                        <a:lnTo>
                          <a:pt x="50" y="26"/>
                        </a:lnTo>
                        <a:lnTo>
                          <a:pt x="51" y="31"/>
                        </a:lnTo>
                        <a:lnTo>
                          <a:pt x="58" y="29"/>
                        </a:lnTo>
                        <a:lnTo>
                          <a:pt x="58" y="27"/>
                        </a:lnTo>
                        <a:lnTo>
                          <a:pt x="60" y="22"/>
                        </a:lnTo>
                        <a:lnTo>
                          <a:pt x="51" y="22"/>
                        </a:lnTo>
                        <a:lnTo>
                          <a:pt x="50" y="0"/>
                        </a:lnTo>
                      </a:path>
                    </a:pathLst>
                  </a:custGeom>
                  <a:grpFill/>
                  <a:ln w="9144">
                    <a:solidFill>
                      <a:schemeClr val="bg2">
                        <a:lumMod val="90000"/>
                      </a:schemeClr>
                    </a:solidFill>
                    <a:round/>
                    <a:headEnd/>
                    <a:tailEnd/>
                  </a:ln>
                </p:spPr>
                <p:txBody>
                  <a:bodyPr/>
                  <a:lstStyle/>
                  <a:p>
                    <a:endParaRPr lang="nb-NO"/>
                  </a:p>
                </p:txBody>
              </p:sp>
              <p:sp>
                <p:nvSpPr>
                  <p:cNvPr id="341" name="Freeform 46"/>
                  <p:cNvSpPr>
                    <a:spLocks/>
                  </p:cNvSpPr>
                  <p:nvPr/>
                </p:nvSpPr>
                <p:spPr bwMode="gray">
                  <a:xfrm>
                    <a:off x="1542" y="1775"/>
                    <a:ext cx="86" cy="45"/>
                  </a:xfrm>
                  <a:custGeom>
                    <a:avLst/>
                    <a:gdLst>
                      <a:gd name="T0" fmla="*/ 109 w 81"/>
                      <a:gd name="T1" fmla="*/ 5 h 47"/>
                      <a:gd name="T2" fmla="*/ 96 w 81"/>
                      <a:gd name="T3" fmla="*/ 5 h 47"/>
                      <a:gd name="T4" fmla="*/ 57 w 81"/>
                      <a:gd name="T5" fmla="*/ 5 h 47"/>
                      <a:gd name="T6" fmla="*/ 21 w 81"/>
                      <a:gd name="T7" fmla="*/ 5 h 47"/>
                      <a:gd name="T8" fmla="*/ 21 w 81"/>
                      <a:gd name="T9" fmla="*/ 0 h 47"/>
                      <a:gd name="T10" fmla="*/ 0 w 81"/>
                      <a:gd name="T11" fmla="*/ 5 h 47"/>
                      <a:gd name="T12" fmla="*/ 0 w 81"/>
                      <a:gd name="T13" fmla="*/ 30 h 47"/>
                      <a:gd name="T14" fmla="*/ 78 w 81"/>
                      <a:gd name="T15" fmla="*/ 30 h 47"/>
                      <a:gd name="T16" fmla="*/ 118 w 81"/>
                      <a:gd name="T17" fmla="*/ 30 h 47"/>
                      <a:gd name="T18" fmla="*/ 120 w 81"/>
                      <a:gd name="T19" fmla="*/ 29 h 47"/>
                      <a:gd name="T20" fmla="*/ 127 w 81"/>
                      <a:gd name="T21" fmla="*/ 29 h 47"/>
                      <a:gd name="T22" fmla="*/ 135 w 81"/>
                      <a:gd name="T23" fmla="*/ 29 h 47"/>
                      <a:gd name="T24" fmla="*/ 147 w 81"/>
                      <a:gd name="T25" fmla="*/ 26 h 47"/>
                      <a:gd name="T26" fmla="*/ 138 w 81"/>
                      <a:gd name="T27" fmla="*/ 23 h 47"/>
                      <a:gd name="T28" fmla="*/ 135 w 81"/>
                      <a:gd name="T29" fmla="*/ 21 h 47"/>
                      <a:gd name="T30" fmla="*/ 133 w 81"/>
                      <a:gd name="T31" fmla="*/ 20 h 47"/>
                      <a:gd name="T32" fmla="*/ 133 w 81"/>
                      <a:gd name="T33" fmla="*/ 17 h 47"/>
                      <a:gd name="T34" fmla="*/ 138 w 81"/>
                      <a:gd name="T35" fmla="*/ 15 h 47"/>
                      <a:gd name="T36" fmla="*/ 135 w 81"/>
                      <a:gd name="T37" fmla="*/ 13 h 47"/>
                      <a:gd name="T38" fmla="*/ 141 w 81"/>
                      <a:gd name="T39" fmla="*/ 11 h 47"/>
                      <a:gd name="T40" fmla="*/ 147 w 81"/>
                      <a:gd name="T41" fmla="*/ 11 h 47"/>
                      <a:gd name="T42" fmla="*/ 138 w 81"/>
                      <a:gd name="T43" fmla="*/ 11 h 47"/>
                      <a:gd name="T44" fmla="*/ 135 w 81"/>
                      <a:gd name="T45" fmla="*/ 8 h 47"/>
                      <a:gd name="T46" fmla="*/ 127 w 81"/>
                      <a:gd name="T47" fmla="*/ 5 h 47"/>
                      <a:gd name="T48" fmla="*/ 109 w 81"/>
                      <a:gd name="T49" fmla="*/ 5 h 47"/>
                      <a:gd name="T50" fmla="*/ 109 w 81"/>
                      <a:gd name="T51" fmla="*/ 5 h 47"/>
                      <a:gd name="T52" fmla="*/ 109 w 81"/>
                      <a:gd name="T53" fmla="*/ 5 h 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
                      <a:gd name="T82" fmla="*/ 0 h 47"/>
                      <a:gd name="T83" fmla="*/ 81 w 81"/>
                      <a:gd name="T84" fmla="*/ 47 h 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 h="47">
                        <a:moveTo>
                          <a:pt x="60" y="5"/>
                        </a:moveTo>
                        <a:lnTo>
                          <a:pt x="53" y="5"/>
                        </a:lnTo>
                        <a:lnTo>
                          <a:pt x="32" y="5"/>
                        </a:lnTo>
                        <a:lnTo>
                          <a:pt x="11" y="5"/>
                        </a:lnTo>
                        <a:lnTo>
                          <a:pt x="11" y="0"/>
                        </a:lnTo>
                        <a:lnTo>
                          <a:pt x="0" y="5"/>
                        </a:lnTo>
                        <a:lnTo>
                          <a:pt x="0" y="46"/>
                        </a:lnTo>
                        <a:lnTo>
                          <a:pt x="42" y="46"/>
                        </a:lnTo>
                        <a:lnTo>
                          <a:pt x="65" y="46"/>
                        </a:lnTo>
                        <a:lnTo>
                          <a:pt x="66" y="44"/>
                        </a:lnTo>
                        <a:lnTo>
                          <a:pt x="70" y="44"/>
                        </a:lnTo>
                        <a:lnTo>
                          <a:pt x="74" y="43"/>
                        </a:lnTo>
                        <a:lnTo>
                          <a:pt x="80" y="38"/>
                        </a:lnTo>
                        <a:lnTo>
                          <a:pt x="75" y="33"/>
                        </a:lnTo>
                        <a:lnTo>
                          <a:pt x="74" y="31"/>
                        </a:lnTo>
                        <a:lnTo>
                          <a:pt x="73" y="30"/>
                        </a:lnTo>
                        <a:lnTo>
                          <a:pt x="73" y="27"/>
                        </a:lnTo>
                        <a:lnTo>
                          <a:pt x="75" y="25"/>
                        </a:lnTo>
                        <a:lnTo>
                          <a:pt x="74" y="23"/>
                        </a:lnTo>
                        <a:lnTo>
                          <a:pt x="78" y="19"/>
                        </a:lnTo>
                        <a:lnTo>
                          <a:pt x="80" y="17"/>
                        </a:lnTo>
                        <a:lnTo>
                          <a:pt x="75" y="14"/>
                        </a:lnTo>
                        <a:lnTo>
                          <a:pt x="74" y="8"/>
                        </a:lnTo>
                        <a:lnTo>
                          <a:pt x="70" y="5"/>
                        </a:lnTo>
                        <a:lnTo>
                          <a:pt x="60" y="5"/>
                        </a:lnTo>
                      </a:path>
                    </a:pathLst>
                  </a:custGeom>
                  <a:grpFill/>
                  <a:ln w="9144">
                    <a:solidFill>
                      <a:schemeClr val="bg2">
                        <a:lumMod val="90000"/>
                      </a:schemeClr>
                    </a:solidFill>
                    <a:round/>
                    <a:headEnd/>
                    <a:tailEnd/>
                  </a:ln>
                </p:spPr>
                <p:txBody>
                  <a:bodyPr/>
                  <a:lstStyle/>
                  <a:p>
                    <a:endParaRPr lang="nb-NO"/>
                  </a:p>
                </p:txBody>
              </p:sp>
              <p:sp>
                <p:nvSpPr>
                  <p:cNvPr id="342" name="Freeform 47"/>
                  <p:cNvSpPr>
                    <a:spLocks/>
                  </p:cNvSpPr>
                  <p:nvPr/>
                </p:nvSpPr>
                <p:spPr bwMode="gray">
                  <a:xfrm>
                    <a:off x="1555" y="1725"/>
                    <a:ext cx="94" cy="78"/>
                  </a:xfrm>
                  <a:custGeom>
                    <a:avLst/>
                    <a:gdLst>
                      <a:gd name="T0" fmla="*/ 92 w 90"/>
                      <a:gd name="T1" fmla="*/ 46 h 80"/>
                      <a:gd name="T2" fmla="*/ 64 w 90"/>
                      <a:gd name="T3" fmla="*/ 46 h 80"/>
                      <a:gd name="T4" fmla="*/ 31 w 90"/>
                      <a:gd name="T5" fmla="*/ 46 h 80"/>
                      <a:gd name="T6" fmla="*/ 0 w 90"/>
                      <a:gd name="T7" fmla="*/ 46 h 80"/>
                      <a:gd name="T8" fmla="*/ 0 w 90"/>
                      <a:gd name="T9" fmla="*/ 41 h 80"/>
                      <a:gd name="T10" fmla="*/ 23 w 90"/>
                      <a:gd name="T11" fmla="*/ 31 h 80"/>
                      <a:gd name="T12" fmla="*/ 10 w 90"/>
                      <a:gd name="T13" fmla="*/ 23 h 80"/>
                      <a:gd name="T14" fmla="*/ 33 w 90"/>
                      <a:gd name="T15" fmla="*/ 20 h 80"/>
                      <a:gd name="T16" fmla="*/ 46 w 90"/>
                      <a:gd name="T17" fmla="*/ 23 h 80"/>
                      <a:gd name="T18" fmla="*/ 58 w 90"/>
                      <a:gd name="T19" fmla="*/ 22 h 80"/>
                      <a:gd name="T20" fmla="*/ 75 w 90"/>
                      <a:gd name="T21" fmla="*/ 20 h 80"/>
                      <a:gd name="T22" fmla="*/ 75 w 90"/>
                      <a:gd name="T23" fmla="*/ 20 h 80"/>
                      <a:gd name="T24" fmla="*/ 73 w 90"/>
                      <a:gd name="T25" fmla="*/ 20 h 80"/>
                      <a:gd name="T26" fmla="*/ 76 w 90"/>
                      <a:gd name="T27" fmla="*/ 19 h 80"/>
                      <a:gd name="T28" fmla="*/ 72 w 90"/>
                      <a:gd name="T29" fmla="*/ 17 h 80"/>
                      <a:gd name="T30" fmla="*/ 83 w 90"/>
                      <a:gd name="T31" fmla="*/ 12 h 80"/>
                      <a:gd name="T32" fmla="*/ 85 w 90"/>
                      <a:gd name="T33" fmla="*/ 6 h 80"/>
                      <a:gd name="T34" fmla="*/ 99 w 90"/>
                      <a:gd name="T35" fmla="*/ 0 h 80"/>
                      <a:gd name="T36" fmla="*/ 133 w 90"/>
                      <a:gd name="T37" fmla="*/ 0 h 80"/>
                      <a:gd name="T38" fmla="*/ 133 w 90"/>
                      <a:gd name="T39" fmla="*/ 7 h 80"/>
                      <a:gd name="T40" fmla="*/ 136 w 90"/>
                      <a:gd name="T41" fmla="*/ 10 h 80"/>
                      <a:gd name="T42" fmla="*/ 133 w 90"/>
                      <a:gd name="T43" fmla="*/ 18 h 80"/>
                      <a:gd name="T44" fmla="*/ 133 w 90"/>
                      <a:gd name="T45" fmla="*/ 20 h 80"/>
                      <a:gd name="T46" fmla="*/ 133 w 90"/>
                      <a:gd name="T47" fmla="*/ 20 h 80"/>
                      <a:gd name="T48" fmla="*/ 137 w 90"/>
                      <a:gd name="T49" fmla="*/ 20 h 80"/>
                      <a:gd name="T50" fmla="*/ 137 w 90"/>
                      <a:gd name="T51" fmla="*/ 33 h 80"/>
                      <a:gd name="T52" fmla="*/ 131 w 90"/>
                      <a:gd name="T53" fmla="*/ 45 h 80"/>
                      <a:gd name="T54" fmla="*/ 131 w 90"/>
                      <a:gd name="T55" fmla="*/ 54 h 80"/>
                      <a:gd name="T56" fmla="*/ 131 w 90"/>
                      <a:gd name="T57" fmla="*/ 55 h 80"/>
                      <a:gd name="T58" fmla="*/ 127 w 90"/>
                      <a:gd name="T59" fmla="*/ 56 h 80"/>
                      <a:gd name="T60" fmla="*/ 128 w 90"/>
                      <a:gd name="T61" fmla="*/ 56 h 80"/>
                      <a:gd name="T62" fmla="*/ 119 w 90"/>
                      <a:gd name="T63" fmla="*/ 59 h 80"/>
                      <a:gd name="T64" fmla="*/ 123 w 90"/>
                      <a:gd name="T65" fmla="*/ 56 h 80"/>
                      <a:gd name="T66" fmla="*/ 105 w 90"/>
                      <a:gd name="T67" fmla="*/ 54 h 80"/>
                      <a:gd name="T68" fmla="*/ 99 w 90"/>
                      <a:gd name="T69" fmla="*/ 52 h 80"/>
                      <a:gd name="T70" fmla="*/ 97 w 90"/>
                      <a:gd name="T71" fmla="*/ 49 h 80"/>
                      <a:gd name="T72" fmla="*/ 92 w 90"/>
                      <a:gd name="T73" fmla="*/ 46 h 80"/>
                      <a:gd name="T74" fmla="*/ 92 w 90"/>
                      <a:gd name="T75" fmla="*/ 46 h 80"/>
                      <a:gd name="T76" fmla="*/ 92 w 90"/>
                      <a:gd name="T77" fmla="*/ 46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80"/>
                      <a:gd name="T119" fmla="*/ 90 w 90"/>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80">
                        <a:moveTo>
                          <a:pt x="59" y="56"/>
                        </a:moveTo>
                        <a:lnTo>
                          <a:pt x="42" y="56"/>
                        </a:lnTo>
                        <a:lnTo>
                          <a:pt x="21" y="56"/>
                        </a:lnTo>
                        <a:lnTo>
                          <a:pt x="0" y="56"/>
                        </a:lnTo>
                        <a:lnTo>
                          <a:pt x="0" y="51"/>
                        </a:lnTo>
                        <a:lnTo>
                          <a:pt x="13" y="41"/>
                        </a:lnTo>
                        <a:lnTo>
                          <a:pt x="10" y="33"/>
                        </a:lnTo>
                        <a:lnTo>
                          <a:pt x="23" y="30"/>
                        </a:lnTo>
                        <a:lnTo>
                          <a:pt x="30" y="33"/>
                        </a:lnTo>
                        <a:lnTo>
                          <a:pt x="38" y="32"/>
                        </a:lnTo>
                        <a:lnTo>
                          <a:pt x="49" y="27"/>
                        </a:lnTo>
                        <a:lnTo>
                          <a:pt x="49" y="24"/>
                        </a:lnTo>
                        <a:lnTo>
                          <a:pt x="48" y="22"/>
                        </a:lnTo>
                        <a:lnTo>
                          <a:pt x="50" y="19"/>
                        </a:lnTo>
                        <a:lnTo>
                          <a:pt x="47" y="17"/>
                        </a:lnTo>
                        <a:lnTo>
                          <a:pt x="54" y="12"/>
                        </a:lnTo>
                        <a:lnTo>
                          <a:pt x="55" y="6"/>
                        </a:lnTo>
                        <a:lnTo>
                          <a:pt x="64" y="0"/>
                        </a:lnTo>
                        <a:lnTo>
                          <a:pt x="86" y="0"/>
                        </a:lnTo>
                        <a:lnTo>
                          <a:pt x="86" y="7"/>
                        </a:lnTo>
                        <a:lnTo>
                          <a:pt x="88" y="10"/>
                        </a:lnTo>
                        <a:lnTo>
                          <a:pt x="86" y="18"/>
                        </a:lnTo>
                        <a:lnTo>
                          <a:pt x="86" y="24"/>
                        </a:lnTo>
                        <a:lnTo>
                          <a:pt x="86" y="26"/>
                        </a:lnTo>
                        <a:lnTo>
                          <a:pt x="89" y="27"/>
                        </a:lnTo>
                        <a:lnTo>
                          <a:pt x="89" y="43"/>
                        </a:lnTo>
                        <a:lnTo>
                          <a:pt x="85" y="55"/>
                        </a:lnTo>
                        <a:lnTo>
                          <a:pt x="85" y="69"/>
                        </a:lnTo>
                        <a:lnTo>
                          <a:pt x="85" y="71"/>
                        </a:lnTo>
                        <a:lnTo>
                          <a:pt x="82" y="73"/>
                        </a:lnTo>
                        <a:lnTo>
                          <a:pt x="83" y="74"/>
                        </a:lnTo>
                        <a:lnTo>
                          <a:pt x="77" y="79"/>
                        </a:lnTo>
                        <a:lnTo>
                          <a:pt x="79" y="74"/>
                        </a:lnTo>
                        <a:lnTo>
                          <a:pt x="69" y="68"/>
                        </a:lnTo>
                        <a:lnTo>
                          <a:pt x="64" y="65"/>
                        </a:lnTo>
                        <a:lnTo>
                          <a:pt x="63" y="59"/>
                        </a:lnTo>
                        <a:lnTo>
                          <a:pt x="59" y="56"/>
                        </a:lnTo>
                      </a:path>
                    </a:pathLst>
                  </a:custGeom>
                  <a:grpFill/>
                  <a:ln w="9144">
                    <a:solidFill>
                      <a:schemeClr val="bg2">
                        <a:lumMod val="90000"/>
                      </a:schemeClr>
                    </a:solidFill>
                    <a:round/>
                    <a:headEnd/>
                    <a:tailEnd/>
                  </a:ln>
                </p:spPr>
                <p:txBody>
                  <a:bodyPr/>
                  <a:lstStyle/>
                  <a:p>
                    <a:endParaRPr lang="nb-NO"/>
                  </a:p>
                </p:txBody>
              </p:sp>
              <p:sp>
                <p:nvSpPr>
                  <p:cNvPr id="343" name="Freeform 48"/>
                  <p:cNvSpPr>
                    <a:spLocks/>
                  </p:cNvSpPr>
                  <p:nvPr/>
                </p:nvSpPr>
                <p:spPr bwMode="gray">
                  <a:xfrm>
                    <a:off x="1556" y="1329"/>
                    <a:ext cx="325" cy="397"/>
                  </a:xfrm>
                  <a:custGeom>
                    <a:avLst/>
                    <a:gdLst>
                      <a:gd name="T0" fmla="*/ 402 w 309"/>
                      <a:gd name="T1" fmla="*/ 180 h 413"/>
                      <a:gd name="T2" fmla="*/ 351 w 309"/>
                      <a:gd name="T3" fmla="*/ 173 h 413"/>
                      <a:gd name="T4" fmla="*/ 356 w 309"/>
                      <a:gd name="T5" fmla="*/ 165 h 413"/>
                      <a:gd name="T6" fmla="*/ 347 w 309"/>
                      <a:gd name="T7" fmla="*/ 179 h 413"/>
                      <a:gd name="T8" fmla="*/ 341 w 309"/>
                      <a:gd name="T9" fmla="*/ 184 h 413"/>
                      <a:gd name="T10" fmla="*/ 308 w 309"/>
                      <a:gd name="T11" fmla="*/ 179 h 413"/>
                      <a:gd name="T12" fmla="*/ 299 w 309"/>
                      <a:gd name="T13" fmla="*/ 175 h 413"/>
                      <a:gd name="T14" fmla="*/ 298 w 309"/>
                      <a:gd name="T15" fmla="*/ 165 h 413"/>
                      <a:gd name="T16" fmla="*/ 287 w 309"/>
                      <a:gd name="T17" fmla="*/ 172 h 413"/>
                      <a:gd name="T18" fmla="*/ 277 w 309"/>
                      <a:gd name="T19" fmla="*/ 157 h 413"/>
                      <a:gd name="T20" fmla="*/ 280 w 309"/>
                      <a:gd name="T21" fmla="*/ 143 h 413"/>
                      <a:gd name="T22" fmla="*/ 285 w 309"/>
                      <a:gd name="T23" fmla="*/ 138 h 413"/>
                      <a:gd name="T24" fmla="*/ 293 w 309"/>
                      <a:gd name="T25" fmla="*/ 132 h 413"/>
                      <a:gd name="T26" fmla="*/ 345 w 309"/>
                      <a:gd name="T27" fmla="*/ 139 h 413"/>
                      <a:gd name="T28" fmla="*/ 372 w 309"/>
                      <a:gd name="T29" fmla="*/ 130 h 413"/>
                      <a:gd name="T30" fmla="*/ 358 w 309"/>
                      <a:gd name="T31" fmla="*/ 119 h 413"/>
                      <a:gd name="T32" fmla="*/ 357 w 309"/>
                      <a:gd name="T33" fmla="*/ 112 h 413"/>
                      <a:gd name="T34" fmla="*/ 359 w 309"/>
                      <a:gd name="T35" fmla="*/ 97 h 413"/>
                      <a:gd name="T36" fmla="*/ 349 w 309"/>
                      <a:gd name="T37" fmla="*/ 85 h 413"/>
                      <a:gd name="T38" fmla="*/ 354 w 309"/>
                      <a:gd name="T39" fmla="*/ 75 h 413"/>
                      <a:gd name="T40" fmla="*/ 339 w 309"/>
                      <a:gd name="T41" fmla="*/ 67 h 413"/>
                      <a:gd name="T42" fmla="*/ 338 w 309"/>
                      <a:gd name="T43" fmla="*/ 60 h 413"/>
                      <a:gd name="T44" fmla="*/ 342 w 309"/>
                      <a:gd name="T45" fmla="*/ 44 h 413"/>
                      <a:gd name="T46" fmla="*/ 318 w 309"/>
                      <a:gd name="T47" fmla="*/ 64 h 413"/>
                      <a:gd name="T48" fmla="*/ 307 w 309"/>
                      <a:gd name="T49" fmla="*/ 69 h 413"/>
                      <a:gd name="T50" fmla="*/ 294 w 309"/>
                      <a:gd name="T51" fmla="*/ 78 h 413"/>
                      <a:gd name="T52" fmla="*/ 257 w 309"/>
                      <a:gd name="T53" fmla="*/ 84 h 413"/>
                      <a:gd name="T54" fmla="*/ 215 w 309"/>
                      <a:gd name="T55" fmla="*/ 72 h 413"/>
                      <a:gd name="T56" fmla="*/ 235 w 309"/>
                      <a:gd name="T57" fmla="*/ 65 h 413"/>
                      <a:gd name="T58" fmla="*/ 221 w 309"/>
                      <a:gd name="T59" fmla="*/ 51 h 413"/>
                      <a:gd name="T60" fmla="*/ 227 w 309"/>
                      <a:gd name="T61" fmla="*/ 31 h 413"/>
                      <a:gd name="T62" fmla="*/ 194 w 309"/>
                      <a:gd name="T63" fmla="*/ 29 h 413"/>
                      <a:gd name="T64" fmla="*/ 178 w 309"/>
                      <a:gd name="T65" fmla="*/ 18 h 413"/>
                      <a:gd name="T66" fmla="*/ 163 w 309"/>
                      <a:gd name="T67" fmla="*/ 12 h 413"/>
                      <a:gd name="T68" fmla="*/ 114 w 309"/>
                      <a:gd name="T69" fmla="*/ 10 h 413"/>
                      <a:gd name="T70" fmla="*/ 90 w 309"/>
                      <a:gd name="T71" fmla="*/ 8 h 413"/>
                      <a:gd name="T72" fmla="*/ 33 w 309"/>
                      <a:gd name="T73" fmla="*/ 14 h 413"/>
                      <a:gd name="T74" fmla="*/ 31 w 309"/>
                      <a:gd name="T75" fmla="*/ 33 h 413"/>
                      <a:gd name="T76" fmla="*/ 43 w 309"/>
                      <a:gd name="T77" fmla="*/ 43 h 413"/>
                      <a:gd name="T78" fmla="*/ 53 w 309"/>
                      <a:gd name="T79" fmla="*/ 53 h 413"/>
                      <a:gd name="T80" fmla="*/ 45 w 309"/>
                      <a:gd name="T81" fmla="*/ 62 h 413"/>
                      <a:gd name="T82" fmla="*/ 62 w 309"/>
                      <a:gd name="T83" fmla="*/ 104 h 413"/>
                      <a:gd name="T84" fmla="*/ 64 w 309"/>
                      <a:gd name="T85" fmla="*/ 117 h 413"/>
                      <a:gd name="T86" fmla="*/ 22 w 309"/>
                      <a:gd name="T87" fmla="*/ 167 h 413"/>
                      <a:gd name="T88" fmla="*/ 35 w 309"/>
                      <a:gd name="T89" fmla="*/ 179 h 413"/>
                      <a:gd name="T90" fmla="*/ 22 w 309"/>
                      <a:gd name="T91" fmla="*/ 191 h 413"/>
                      <a:gd name="T92" fmla="*/ 1 w 309"/>
                      <a:gd name="T93" fmla="*/ 190 h 413"/>
                      <a:gd name="T94" fmla="*/ 3 w 309"/>
                      <a:gd name="T95" fmla="*/ 247 h 413"/>
                      <a:gd name="T96" fmla="*/ 55 w 309"/>
                      <a:gd name="T97" fmla="*/ 264 h 413"/>
                      <a:gd name="T98" fmla="*/ 99 w 309"/>
                      <a:gd name="T99" fmla="*/ 270 h 413"/>
                      <a:gd name="T100" fmla="*/ 163 w 309"/>
                      <a:gd name="T101" fmla="*/ 277 h 413"/>
                      <a:gd name="T102" fmla="*/ 209 w 309"/>
                      <a:gd name="T103" fmla="*/ 270 h 413"/>
                      <a:gd name="T104" fmla="*/ 239 w 309"/>
                      <a:gd name="T105" fmla="*/ 247 h 413"/>
                      <a:gd name="T106" fmla="*/ 270 w 309"/>
                      <a:gd name="T107" fmla="*/ 237 h 413"/>
                      <a:gd name="T108" fmla="*/ 313 w 309"/>
                      <a:gd name="T109" fmla="*/ 235 h 413"/>
                      <a:gd name="T110" fmla="*/ 347 w 309"/>
                      <a:gd name="T111" fmla="*/ 224 h 413"/>
                      <a:gd name="T112" fmla="*/ 226 w 309"/>
                      <a:gd name="T113" fmla="*/ 242 h 413"/>
                      <a:gd name="T114" fmla="*/ 232 w 309"/>
                      <a:gd name="T115" fmla="*/ 234 h 413"/>
                      <a:gd name="T116" fmla="*/ 293 w 309"/>
                      <a:gd name="T117" fmla="*/ 209 h 413"/>
                      <a:gd name="T118" fmla="*/ 408 w 309"/>
                      <a:gd name="T119" fmla="*/ 209 h 413"/>
                      <a:gd name="T120" fmla="*/ 458 w 309"/>
                      <a:gd name="T121" fmla="*/ 202 h 413"/>
                      <a:gd name="T122" fmla="*/ 503 w 309"/>
                      <a:gd name="T123" fmla="*/ 180 h 4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9"/>
                      <a:gd name="T187" fmla="*/ 0 h 413"/>
                      <a:gd name="T188" fmla="*/ 309 w 309"/>
                      <a:gd name="T189" fmla="*/ 413 h 4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9" h="413">
                        <a:moveTo>
                          <a:pt x="304" y="268"/>
                        </a:moveTo>
                        <a:lnTo>
                          <a:pt x="292" y="268"/>
                        </a:lnTo>
                        <a:lnTo>
                          <a:pt x="278" y="268"/>
                        </a:lnTo>
                        <a:lnTo>
                          <a:pt x="266" y="268"/>
                        </a:lnTo>
                        <a:lnTo>
                          <a:pt x="254" y="268"/>
                        </a:lnTo>
                        <a:lnTo>
                          <a:pt x="242" y="268"/>
                        </a:lnTo>
                        <a:lnTo>
                          <a:pt x="230" y="268"/>
                        </a:lnTo>
                        <a:lnTo>
                          <a:pt x="217" y="268"/>
                        </a:lnTo>
                        <a:lnTo>
                          <a:pt x="216" y="267"/>
                        </a:lnTo>
                        <a:lnTo>
                          <a:pt x="219" y="268"/>
                        </a:lnTo>
                        <a:lnTo>
                          <a:pt x="217" y="262"/>
                        </a:lnTo>
                        <a:lnTo>
                          <a:pt x="212" y="258"/>
                        </a:lnTo>
                        <a:lnTo>
                          <a:pt x="215" y="255"/>
                        </a:lnTo>
                        <a:lnTo>
                          <a:pt x="222" y="254"/>
                        </a:lnTo>
                        <a:lnTo>
                          <a:pt x="219" y="251"/>
                        </a:lnTo>
                        <a:lnTo>
                          <a:pt x="220" y="247"/>
                        </a:lnTo>
                        <a:lnTo>
                          <a:pt x="217" y="244"/>
                        </a:lnTo>
                        <a:lnTo>
                          <a:pt x="214" y="244"/>
                        </a:lnTo>
                        <a:lnTo>
                          <a:pt x="214" y="249"/>
                        </a:lnTo>
                        <a:lnTo>
                          <a:pt x="211" y="249"/>
                        </a:lnTo>
                        <a:lnTo>
                          <a:pt x="211" y="257"/>
                        </a:lnTo>
                        <a:lnTo>
                          <a:pt x="212" y="260"/>
                        </a:lnTo>
                        <a:lnTo>
                          <a:pt x="212" y="265"/>
                        </a:lnTo>
                        <a:lnTo>
                          <a:pt x="210" y="265"/>
                        </a:lnTo>
                        <a:lnTo>
                          <a:pt x="209" y="269"/>
                        </a:lnTo>
                        <a:lnTo>
                          <a:pt x="208" y="271"/>
                        </a:lnTo>
                        <a:lnTo>
                          <a:pt x="210" y="274"/>
                        </a:lnTo>
                        <a:lnTo>
                          <a:pt x="206" y="278"/>
                        </a:lnTo>
                        <a:lnTo>
                          <a:pt x="204" y="274"/>
                        </a:lnTo>
                        <a:lnTo>
                          <a:pt x="206" y="273"/>
                        </a:lnTo>
                        <a:lnTo>
                          <a:pt x="198" y="265"/>
                        </a:lnTo>
                        <a:lnTo>
                          <a:pt x="193" y="264"/>
                        </a:lnTo>
                        <a:lnTo>
                          <a:pt x="192" y="267"/>
                        </a:lnTo>
                        <a:lnTo>
                          <a:pt x="189" y="266"/>
                        </a:lnTo>
                        <a:lnTo>
                          <a:pt x="189" y="267"/>
                        </a:lnTo>
                        <a:lnTo>
                          <a:pt x="186" y="266"/>
                        </a:lnTo>
                        <a:lnTo>
                          <a:pt x="185" y="264"/>
                        </a:lnTo>
                        <a:lnTo>
                          <a:pt x="183" y="262"/>
                        </a:lnTo>
                        <a:lnTo>
                          <a:pt x="181" y="265"/>
                        </a:lnTo>
                        <a:lnTo>
                          <a:pt x="180" y="264"/>
                        </a:lnTo>
                        <a:lnTo>
                          <a:pt x="180" y="262"/>
                        </a:lnTo>
                        <a:lnTo>
                          <a:pt x="181" y="260"/>
                        </a:lnTo>
                        <a:lnTo>
                          <a:pt x="180" y="253"/>
                        </a:lnTo>
                        <a:lnTo>
                          <a:pt x="181" y="252"/>
                        </a:lnTo>
                        <a:lnTo>
                          <a:pt x="181" y="249"/>
                        </a:lnTo>
                        <a:lnTo>
                          <a:pt x="183" y="249"/>
                        </a:lnTo>
                        <a:lnTo>
                          <a:pt x="181" y="247"/>
                        </a:lnTo>
                        <a:lnTo>
                          <a:pt x="180" y="246"/>
                        </a:lnTo>
                        <a:lnTo>
                          <a:pt x="179" y="248"/>
                        </a:lnTo>
                        <a:lnTo>
                          <a:pt x="177" y="248"/>
                        </a:lnTo>
                        <a:lnTo>
                          <a:pt x="177" y="252"/>
                        </a:lnTo>
                        <a:lnTo>
                          <a:pt x="176" y="254"/>
                        </a:lnTo>
                        <a:lnTo>
                          <a:pt x="174" y="251"/>
                        </a:lnTo>
                        <a:lnTo>
                          <a:pt x="174" y="254"/>
                        </a:lnTo>
                        <a:lnTo>
                          <a:pt x="172" y="253"/>
                        </a:lnTo>
                        <a:lnTo>
                          <a:pt x="172" y="248"/>
                        </a:lnTo>
                        <a:lnTo>
                          <a:pt x="174" y="239"/>
                        </a:lnTo>
                        <a:lnTo>
                          <a:pt x="172" y="238"/>
                        </a:lnTo>
                        <a:lnTo>
                          <a:pt x="171" y="234"/>
                        </a:lnTo>
                        <a:lnTo>
                          <a:pt x="166" y="233"/>
                        </a:lnTo>
                        <a:lnTo>
                          <a:pt x="167" y="229"/>
                        </a:lnTo>
                        <a:lnTo>
                          <a:pt x="163" y="223"/>
                        </a:lnTo>
                        <a:lnTo>
                          <a:pt x="166" y="219"/>
                        </a:lnTo>
                        <a:lnTo>
                          <a:pt x="165" y="216"/>
                        </a:lnTo>
                        <a:lnTo>
                          <a:pt x="165" y="212"/>
                        </a:lnTo>
                        <a:lnTo>
                          <a:pt x="169" y="213"/>
                        </a:lnTo>
                        <a:lnTo>
                          <a:pt x="173" y="209"/>
                        </a:lnTo>
                        <a:lnTo>
                          <a:pt x="170" y="209"/>
                        </a:lnTo>
                        <a:lnTo>
                          <a:pt x="167" y="199"/>
                        </a:lnTo>
                        <a:lnTo>
                          <a:pt x="169" y="199"/>
                        </a:lnTo>
                        <a:lnTo>
                          <a:pt x="169" y="201"/>
                        </a:lnTo>
                        <a:lnTo>
                          <a:pt x="173" y="206"/>
                        </a:lnTo>
                        <a:lnTo>
                          <a:pt x="177" y="207"/>
                        </a:lnTo>
                        <a:lnTo>
                          <a:pt x="178" y="206"/>
                        </a:lnTo>
                        <a:lnTo>
                          <a:pt x="177" y="202"/>
                        </a:lnTo>
                        <a:lnTo>
                          <a:pt x="177" y="201"/>
                        </a:lnTo>
                        <a:lnTo>
                          <a:pt x="176" y="199"/>
                        </a:lnTo>
                        <a:lnTo>
                          <a:pt x="177" y="196"/>
                        </a:lnTo>
                        <a:lnTo>
                          <a:pt x="175" y="193"/>
                        </a:lnTo>
                        <a:lnTo>
                          <a:pt x="176" y="193"/>
                        </a:lnTo>
                        <a:lnTo>
                          <a:pt x="183" y="201"/>
                        </a:lnTo>
                        <a:lnTo>
                          <a:pt x="189" y="203"/>
                        </a:lnTo>
                        <a:lnTo>
                          <a:pt x="191" y="208"/>
                        </a:lnTo>
                        <a:lnTo>
                          <a:pt x="208" y="207"/>
                        </a:lnTo>
                        <a:lnTo>
                          <a:pt x="218" y="210"/>
                        </a:lnTo>
                        <a:lnTo>
                          <a:pt x="222" y="201"/>
                        </a:lnTo>
                        <a:lnTo>
                          <a:pt x="220" y="200"/>
                        </a:lnTo>
                        <a:lnTo>
                          <a:pt x="221" y="197"/>
                        </a:lnTo>
                        <a:lnTo>
                          <a:pt x="226" y="193"/>
                        </a:lnTo>
                        <a:lnTo>
                          <a:pt x="224" y="192"/>
                        </a:lnTo>
                        <a:lnTo>
                          <a:pt x="225" y="188"/>
                        </a:lnTo>
                        <a:lnTo>
                          <a:pt x="222" y="187"/>
                        </a:lnTo>
                        <a:lnTo>
                          <a:pt x="217" y="180"/>
                        </a:lnTo>
                        <a:lnTo>
                          <a:pt x="218" y="179"/>
                        </a:lnTo>
                        <a:lnTo>
                          <a:pt x="222" y="177"/>
                        </a:lnTo>
                        <a:lnTo>
                          <a:pt x="216" y="177"/>
                        </a:lnTo>
                        <a:lnTo>
                          <a:pt x="215" y="175"/>
                        </a:lnTo>
                        <a:lnTo>
                          <a:pt x="213" y="176"/>
                        </a:lnTo>
                        <a:lnTo>
                          <a:pt x="215" y="172"/>
                        </a:lnTo>
                        <a:lnTo>
                          <a:pt x="212" y="171"/>
                        </a:lnTo>
                        <a:lnTo>
                          <a:pt x="211" y="167"/>
                        </a:lnTo>
                        <a:lnTo>
                          <a:pt x="215" y="167"/>
                        </a:lnTo>
                        <a:lnTo>
                          <a:pt x="212" y="160"/>
                        </a:lnTo>
                        <a:lnTo>
                          <a:pt x="215" y="156"/>
                        </a:lnTo>
                        <a:lnTo>
                          <a:pt x="215" y="152"/>
                        </a:lnTo>
                        <a:lnTo>
                          <a:pt x="217" y="147"/>
                        </a:lnTo>
                        <a:lnTo>
                          <a:pt x="215" y="147"/>
                        </a:lnTo>
                        <a:lnTo>
                          <a:pt x="217" y="144"/>
                        </a:lnTo>
                        <a:lnTo>
                          <a:pt x="217" y="139"/>
                        </a:lnTo>
                        <a:lnTo>
                          <a:pt x="219" y="135"/>
                        </a:lnTo>
                        <a:lnTo>
                          <a:pt x="218" y="137"/>
                        </a:lnTo>
                        <a:lnTo>
                          <a:pt x="214" y="133"/>
                        </a:lnTo>
                        <a:lnTo>
                          <a:pt x="213" y="133"/>
                        </a:lnTo>
                        <a:lnTo>
                          <a:pt x="211" y="127"/>
                        </a:lnTo>
                        <a:lnTo>
                          <a:pt x="207" y="126"/>
                        </a:lnTo>
                        <a:lnTo>
                          <a:pt x="212" y="119"/>
                        </a:lnTo>
                        <a:lnTo>
                          <a:pt x="216" y="116"/>
                        </a:lnTo>
                        <a:lnTo>
                          <a:pt x="214" y="113"/>
                        </a:lnTo>
                        <a:lnTo>
                          <a:pt x="212" y="113"/>
                        </a:lnTo>
                        <a:lnTo>
                          <a:pt x="213" y="110"/>
                        </a:lnTo>
                        <a:lnTo>
                          <a:pt x="221" y="108"/>
                        </a:lnTo>
                        <a:lnTo>
                          <a:pt x="217" y="105"/>
                        </a:lnTo>
                        <a:lnTo>
                          <a:pt x="212" y="109"/>
                        </a:lnTo>
                        <a:lnTo>
                          <a:pt x="209" y="105"/>
                        </a:lnTo>
                        <a:lnTo>
                          <a:pt x="201" y="104"/>
                        </a:lnTo>
                        <a:lnTo>
                          <a:pt x="204" y="100"/>
                        </a:lnTo>
                        <a:lnTo>
                          <a:pt x="209" y="101"/>
                        </a:lnTo>
                        <a:lnTo>
                          <a:pt x="206" y="97"/>
                        </a:lnTo>
                        <a:lnTo>
                          <a:pt x="206" y="90"/>
                        </a:lnTo>
                        <a:lnTo>
                          <a:pt x="208" y="89"/>
                        </a:lnTo>
                        <a:lnTo>
                          <a:pt x="204" y="90"/>
                        </a:lnTo>
                        <a:lnTo>
                          <a:pt x="203" y="89"/>
                        </a:lnTo>
                        <a:lnTo>
                          <a:pt x="203" y="79"/>
                        </a:lnTo>
                        <a:lnTo>
                          <a:pt x="205" y="77"/>
                        </a:lnTo>
                        <a:lnTo>
                          <a:pt x="201" y="74"/>
                        </a:lnTo>
                        <a:lnTo>
                          <a:pt x="206" y="72"/>
                        </a:lnTo>
                        <a:lnTo>
                          <a:pt x="203" y="68"/>
                        </a:lnTo>
                        <a:lnTo>
                          <a:pt x="207" y="65"/>
                        </a:lnTo>
                        <a:lnTo>
                          <a:pt x="203" y="65"/>
                        </a:lnTo>
                        <a:lnTo>
                          <a:pt x="192" y="80"/>
                        </a:lnTo>
                        <a:lnTo>
                          <a:pt x="198" y="89"/>
                        </a:lnTo>
                        <a:lnTo>
                          <a:pt x="192" y="95"/>
                        </a:lnTo>
                        <a:lnTo>
                          <a:pt x="191" y="93"/>
                        </a:lnTo>
                        <a:lnTo>
                          <a:pt x="192" y="96"/>
                        </a:lnTo>
                        <a:lnTo>
                          <a:pt x="191" y="99"/>
                        </a:lnTo>
                        <a:lnTo>
                          <a:pt x="189" y="99"/>
                        </a:lnTo>
                        <a:lnTo>
                          <a:pt x="189" y="102"/>
                        </a:lnTo>
                        <a:lnTo>
                          <a:pt x="190" y="103"/>
                        </a:lnTo>
                        <a:lnTo>
                          <a:pt x="188" y="105"/>
                        </a:lnTo>
                        <a:lnTo>
                          <a:pt x="185" y="103"/>
                        </a:lnTo>
                        <a:lnTo>
                          <a:pt x="189" y="109"/>
                        </a:lnTo>
                        <a:lnTo>
                          <a:pt x="186" y="116"/>
                        </a:lnTo>
                        <a:lnTo>
                          <a:pt x="187" y="111"/>
                        </a:lnTo>
                        <a:lnTo>
                          <a:pt x="187" y="108"/>
                        </a:lnTo>
                        <a:lnTo>
                          <a:pt x="181" y="105"/>
                        </a:lnTo>
                        <a:lnTo>
                          <a:pt x="178" y="114"/>
                        </a:lnTo>
                        <a:lnTo>
                          <a:pt x="165" y="120"/>
                        </a:lnTo>
                        <a:lnTo>
                          <a:pt x="163" y="125"/>
                        </a:lnTo>
                        <a:lnTo>
                          <a:pt x="163" y="116"/>
                        </a:lnTo>
                        <a:lnTo>
                          <a:pt x="160" y="118"/>
                        </a:lnTo>
                        <a:lnTo>
                          <a:pt x="160" y="111"/>
                        </a:lnTo>
                        <a:lnTo>
                          <a:pt x="156" y="125"/>
                        </a:lnTo>
                        <a:lnTo>
                          <a:pt x="156" y="123"/>
                        </a:lnTo>
                        <a:lnTo>
                          <a:pt x="156" y="116"/>
                        </a:lnTo>
                        <a:lnTo>
                          <a:pt x="153" y="105"/>
                        </a:lnTo>
                        <a:lnTo>
                          <a:pt x="142" y="105"/>
                        </a:lnTo>
                        <a:lnTo>
                          <a:pt x="135" y="110"/>
                        </a:lnTo>
                        <a:lnTo>
                          <a:pt x="129" y="106"/>
                        </a:lnTo>
                        <a:lnTo>
                          <a:pt x="134" y="105"/>
                        </a:lnTo>
                        <a:lnTo>
                          <a:pt x="132" y="100"/>
                        </a:lnTo>
                        <a:lnTo>
                          <a:pt x="135" y="100"/>
                        </a:lnTo>
                        <a:lnTo>
                          <a:pt x="137" y="105"/>
                        </a:lnTo>
                        <a:lnTo>
                          <a:pt x="143" y="100"/>
                        </a:lnTo>
                        <a:lnTo>
                          <a:pt x="142" y="97"/>
                        </a:lnTo>
                        <a:lnTo>
                          <a:pt x="139" y="96"/>
                        </a:lnTo>
                        <a:lnTo>
                          <a:pt x="143" y="92"/>
                        </a:lnTo>
                        <a:lnTo>
                          <a:pt x="137" y="91"/>
                        </a:lnTo>
                        <a:lnTo>
                          <a:pt x="141" y="84"/>
                        </a:lnTo>
                        <a:lnTo>
                          <a:pt x="140" y="79"/>
                        </a:lnTo>
                        <a:lnTo>
                          <a:pt x="134" y="75"/>
                        </a:lnTo>
                        <a:lnTo>
                          <a:pt x="136" y="73"/>
                        </a:lnTo>
                        <a:lnTo>
                          <a:pt x="141" y="71"/>
                        </a:lnTo>
                        <a:lnTo>
                          <a:pt x="137" y="63"/>
                        </a:lnTo>
                        <a:lnTo>
                          <a:pt x="137" y="55"/>
                        </a:lnTo>
                        <a:lnTo>
                          <a:pt x="140" y="50"/>
                        </a:lnTo>
                        <a:lnTo>
                          <a:pt x="137" y="44"/>
                        </a:lnTo>
                        <a:lnTo>
                          <a:pt x="135" y="45"/>
                        </a:lnTo>
                        <a:lnTo>
                          <a:pt x="136" y="48"/>
                        </a:lnTo>
                        <a:lnTo>
                          <a:pt x="131" y="50"/>
                        </a:lnTo>
                        <a:lnTo>
                          <a:pt x="128" y="44"/>
                        </a:lnTo>
                        <a:lnTo>
                          <a:pt x="119" y="46"/>
                        </a:lnTo>
                        <a:lnTo>
                          <a:pt x="117" y="41"/>
                        </a:lnTo>
                        <a:lnTo>
                          <a:pt x="110" y="42"/>
                        </a:lnTo>
                        <a:lnTo>
                          <a:pt x="111" y="39"/>
                        </a:lnTo>
                        <a:lnTo>
                          <a:pt x="108" y="37"/>
                        </a:lnTo>
                        <a:lnTo>
                          <a:pt x="107" y="34"/>
                        </a:lnTo>
                        <a:lnTo>
                          <a:pt x="110" y="29"/>
                        </a:lnTo>
                        <a:lnTo>
                          <a:pt x="107" y="28"/>
                        </a:lnTo>
                        <a:lnTo>
                          <a:pt x="102" y="31"/>
                        </a:lnTo>
                        <a:lnTo>
                          <a:pt x="102" y="29"/>
                        </a:lnTo>
                        <a:lnTo>
                          <a:pt x="104" y="27"/>
                        </a:lnTo>
                        <a:lnTo>
                          <a:pt x="102" y="24"/>
                        </a:lnTo>
                        <a:lnTo>
                          <a:pt x="102" y="21"/>
                        </a:lnTo>
                        <a:lnTo>
                          <a:pt x="98" y="19"/>
                        </a:lnTo>
                        <a:lnTo>
                          <a:pt x="96" y="23"/>
                        </a:lnTo>
                        <a:lnTo>
                          <a:pt x="94" y="24"/>
                        </a:lnTo>
                        <a:lnTo>
                          <a:pt x="97" y="16"/>
                        </a:lnTo>
                        <a:lnTo>
                          <a:pt x="95" y="13"/>
                        </a:lnTo>
                        <a:lnTo>
                          <a:pt x="79" y="4"/>
                        </a:lnTo>
                        <a:lnTo>
                          <a:pt x="68" y="10"/>
                        </a:lnTo>
                        <a:lnTo>
                          <a:pt x="68" y="13"/>
                        </a:lnTo>
                        <a:lnTo>
                          <a:pt x="62" y="13"/>
                        </a:lnTo>
                        <a:lnTo>
                          <a:pt x="63" y="10"/>
                        </a:lnTo>
                        <a:lnTo>
                          <a:pt x="62" y="9"/>
                        </a:lnTo>
                        <a:lnTo>
                          <a:pt x="55" y="11"/>
                        </a:lnTo>
                        <a:lnTo>
                          <a:pt x="55" y="8"/>
                        </a:lnTo>
                        <a:lnTo>
                          <a:pt x="46" y="5"/>
                        </a:lnTo>
                        <a:lnTo>
                          <a:pt x="29" y="2"/>
                        </a:lnTo>
                        <a:lnTo>
                          <a:pt x="29" y="0"/>
                        </a:lnTo>
                        <a:lnTo>
                          <a:pt x="20" y="11"/>
                        </a:lnTo>
                        <a:lnTo>
                          <a:pt x="20" y="18"/>
                        </a:lnTo>
                        <a:lnTo>
                          <a:pt x="21" y="24"/>
                        </a:lnTo>
                        <a:lnTo>
                          <a:pt x="28" y="28"/>
                        </a:lnTo>
                        <a:lnTo>
                          <a:pt x="30" y="25"/>
                        </a:lnTo>
                        <a:lnTo>
                          <a:pt x="30" y="30"/>
                        </a:lnTo>
                        <a:lnTo>
                          <a:pt x="26" y="35"/>
                        </a:lnTo>
                        <a:lnTo>
                          <a:pt x="26" y="39"/>
                        </a:lnTo>
                        <a:lnTo>
                          <a:pt x="20" y="48"/>
                        </a:lnTo>
                        <a:lnTo>
                          <a:pt x="20" y="51"/>
                        </a:lnTo>
                        <a:lnTo>
                          <a:pt x="22" y="53"/>
                        </a:lnTo>
                        <a:lnTo>
                          <a:pt x="30" y="54"/>
                        </a:lnTo>
                        <a:lnTo>
                          <a:pt x="25" y="56"/>
                        </a:lnTo>
                        <a:lnTo>
                          <a:pt x="27" y="58"/>
                        </a:lnTo>
                        <a:lnTo>
                          <a:pt x="26" y="63"/>
                        </a:lnTo>
                        <a:lnTo>
                          <a:pt x="30" y="70"/>
                        </a:lnTo>
                        <a:lnTo>
                          <a:pt x="30" y="72"/>
                        </a:lnTo>
                        <a:lnTo>
                          <a:pt x="27" y="72"/>
                        </a:lnTo>
                        <a:lnTo>
                          <a:pt x="27" y="74"/>
                        </a:lnTo>
                        <a:lnTo>
                          <a:pt x="34" y="74"/>
                        </a:lnTo>
                        <a:lnTo>
                          <a:pt x="32" y="78"/>
                        </a:lnTo>
                        <a:lnTo>
                          <a:pt x="31" y="82"/>
                        </a:lnTo>
                        <a:lnTo>
                          <a:pt x="36" y="85"/>
                        </a:lnTo>
                        <a:lnTo>
                          <a:pt x="31" y="86"/>
                        </a:lnTo>
                        <a:lnTo>
                          <a:pt x="26" y="84"/>
                        </a:lnTo>
                        <a:lnTo>
                          <a:pt x="25" y="87"/>
                        </a:lnTo>
                        <a:lnTo>
                          <a:pt x="27" y="93"/>
                        </a:lnTo>
                        <a:lnTo>
                          <a:pt x="12" y="98"/>
                        </a:lnTo>
                        <a:lnTo>
                          <a:pt x="13" y="105"/>
                        </a:lnTo>
                        <a:lnTo>
                          <a:pt x="12" y="106"/>
                        </a:lnTo>
                        <a:lnTo>
                          <a:pt x="22" y="117"/>
                        </a:lnTo>
                        <a:lnTo>
                          <a:pt x="30" y="120"/>
                        </a:lnTo>
                        <a:lnTo>
                          <a:pt x="38" y="153"/>
                        </a:lnTo>
                        <a:lnTo>
                          <a:pt x="40" y="169"/>
                        </a:lnTo>
                        <a:lnTo>
                          <a:pt x="44" y="163"/>
                        </a:lnTo>
                        <a:lnTo>
                          <a:pt x="46" y="170"/>
                        </a:lnTo>
                        <a:lnTo>
                          <a:pt x="47" y="171"/>
                        </a:lnTo>
                        <a:lnTo>
                          <a:pt x="44" y="174"/>
                        </a:lnTo>
                        <a:lnTo>
                          <a:pt x="39" y="174"/>
                        </a:lnTo>
                        <a:lnTo>
                          <a:pt x="28" y="191"/>
                        </a:lnTo>
                        <a:lnTo>
                          <a:pt x="24" y="195"/>
                        </a:lnTo>
                        <a:lnTo>
                          <a:pt x="0" y="212"/>
                        </a:lnTo>
                        <a:lnTo>
                          <a:pt x="4" y="214"/>
                        </a:lnTo>
                        <a:lnTo>
                          <a:pt x="10" y="225"/>
                        </a:lnTo>
                        <a:lnTo>
                          <a:pt x="12" y="249"/>
                        </a:lnTo>
                        <a:lnTo>
                          <a:pt x="13" y="250"/>
                        </a:lnTo>
                        <a:lnTo>
                          <a:pt x="12" y="253"/>
                        </a:lnTo>
                        <a:lnTo>
                          <a:pt x="14" y="257"/>
                        </a:lnTo>
                        <a:lnTo>
                          <a:pt x="19" y="263"/>
                        </a:lnTo>
                        <a:lnTo>
                          <a:pt x="24" y="263"/>
                        </a:lnTo>
                        <a:lnTo>
                          <a:pt x="22" y="264"/>
                        </a:lnTo>
                        <a:lnTo>
                          <a:pt x="18" y="264"/>
                        </a:lnTo>
                        <a:lnTo>
                          <a:pt x="12" y="271"/>
                        </a:lnTo>
                        <a:lnTo>
                          <a:pt x="9" y="273"/>
                        </a:lnTo>
                        <a:lnTo>
                          <a:pt x="14" y="279"/>
                        </a:lnTo>
                        <a:lnTo>
                          <a:pt x="13" y="283"/>
                        </a:lnTo>
                        <a:lnTo>
                          <a:pt x="12" y="284"/>
                        </a:lnTo>
                        <a:lnTo>
                          <a:pt x="10" y="285"/>
                        </a:lnTo>
                        <a:lnTo>
                          <a:pt x="9" y="281"/>
                        </a:lnTo>
                        <a:lnTo>
                          <a:pt x="6" y="277"/>
                        </a:lnTo>
                        <a:lnTo>
                          <a:pt x="2" y="277"/>
                        </a:lnTo>
                        <a:lnTo>
                          <a:pt x="1" y="281"/>
                        </a:lnTo>
                        <a:lnTo>
                          <a:pt x="1" y="283"/>
                        </a:lnTo>
                        <a:lnTo>
                          <a:pt x="1" y="294"/>
                        </a:lnTo>
                        <a:lnTo>
                          <a:pt x="1" y="313"/>
                        </a:lnTo>
                        <a:lnTo>
                          <a:pt x="1" y="332"/>
                        </a:lnTo>
                        <a:lnTo>
                          <a:pt x="1" y="351"/>
                        </a:lnTo>
                        <a:lnTo>
                          <a:pt x="1" y="365"/>
                        </a:lnTo>
                        <a:lnTo>
                          <a:pt x="3" y="367"/>
                        </a:lnTo>
                        <a:lnTo>
                          <a:pt x="3" y="371"/>
                        </a:lnTo>
                        <a:lnTo>
                          <a:pt x="7" y="377"/>
                        </a:lnTo>
                        <a:lnTo>
                          <a:pt x="10" y="383"/>
                        </a:lnTo>
                        <a:lnTo>
                          <a:pt x="14" y="386"/>
                        </a:lnTo>
                        <a:lnTo>
                          <a:pt x="28" y="389"/>
                        </a:lnTo>
                        <a:lnTo>
                          <a:pt x="33" y="394"/>
                        </a:lnTo>
                        <a:lnTo>
                          <a:pt x="39" y="394"/>
                        </a:lnTo>
                        <a:lnTo>
                          <a:pt x="41" y="401"/>
                        </a:lnTo>
                        <a:lnTo>
                          <a:pt x="44" y="403"/>
                        </a:lnTo>
                        <a:lnTo>
                          <a:pt x="49" y="402"/>
                        </a:lnTo>
                        <a:lnTo>
                          <a:pt x="53" y="404"/>
                        </a:lnTo>
                        <a:lnTo>
                          <a:pt x="60" y="401"/>
                        </a:lnTo>
                        <a:lnTo>
                          <a:pt x="69" y="400"/>
                        </a:lnTo>
                        <a:lnTo>
                          <a:pt x="71" y="401"/>
                        </a:lnTo>
                        <a:lnTo>
                          <a:pt x="70" y="406"/>
                        </a:lnTo>
                        <a:lnTo>
                          <a:pt x="73" y="408"/>
                        </a:lnTo>
                        <a:lnTo>
                          <a:pt x="68" y="412"/>
                        </a:lnTo>
                        <a:lnTo>
                          <a:pt x="98" y="412"/>
                        </a:lnTo>
                        <a:lnTo>
                          <a:pt x="111" y="412"/>
                        </a:lnTo>
                        <a:lnTo>
                          <a:pt x="114" y="408"/>
                        </a:lnTo>
                        <a:lnTo>
                          <a:pt x="117" y="406"/>
                        </a:lnTo>
                        <a:lnTo>
                          <a:pt x="124" y="406"/>
                        </a:lnTo>
                        <a:lnTo>
                          <a:pt x="124" y="403"/>
                        </a:lnTo>
                        <a:lnTo>
                          <a:pt x="126" y="400"/>
                        </a:lnTo>
                        <a:lnTo>
                          <a:pt x="128" y="391"/>
                        </a:lnTo>
                        <a:lnTo>
                          <a:pt x="132" y="383"/>
                        </a:lnTo>
                        <a:lnTo>
                          <a:pt x="132" y="377"/>
                        </a:lnTo>
                        <a:lnTo>
                          <a:pt x="139" y="366"/>
                        </a:lnTo>
                        <a:lnTo>
                          <a:pt x="142" y="365"/>
                        </a:lnTo>
                        <a:lnTo>
                          <a:pt x="144" y="367"/>
                        </a:lnTo>
                        <a:lnTo>
                          <a:pt x="152" y="365"/>
                        </a:lnTo>
                        <a:lnTo>
                          <a:pt x="154" y="363"/>
                        </a:lnTo>
                        <a:lnTo>
                          <a:pt x="154" y="353"/>
                        </a:lnTo>
                        <a:lnTo>
                          <a:pt x="157" y="353"/>
                        </a:lnTo>
                        <a:lnTo>
                          <a:pt x="164" y="353"/>
                        </a:lnTo>
                        <a:lnTo>
                          <a:pt x="168" y="356"/>
                        </a:lnTo>
                        <a:lnTo>
                          <a:pt x="173" y="355"/>
                        </a:lnTo>
                        <a:lnTo>
                          <a:pt x="175" y="353"/>
                        </a:lnTo>
                        <a:lnTo>
                          <a:pt x="184" y="352"/>
                        </a:lnTo>
                        <a:lnTo>
                          <a:pt x="190" y="353"/>
                        </a:lnTo>
                        <a:lnTo>
                          <a:pt x="189" y="350"/>
                        </a:lnTo>
                        <a:lnTo>
                          <a:pt x="198" y="351"/>
                        </a:lnTo>
                        <a:lnTo>
                          <a:pt x="211" y="342"/>
                        </a:lnTo>
                        <a:lnTo>
                          <a:pt x="211" y="337"/>
                        </a:lnTo>
                        <a:lnTo>
                          <a:pt x="209" y="336"/>
                        </a:lnTo>
                        <a:lnTo>
                          <a:pt x="212" y="336"/>
                        </a:lnTo>
                        <a:lnTo>
                          <a:pt x="210" y="332"/>
                        </a:lnTo>
                        <a:lnTo>
                          <a:pt x="200" y="328"/>
                        </a:lnTo>
                        <a:lnTo>
                          <a:pt x="193" y="326"/>
                        </a:lnTo>
                        <a:lnTo>
                          <a:pt x="179" y="329"/>
                        </a:lnTo>
                        <a:lnTo>
                          <a:pt x="149" y="345"/>
                        </a:lnTo>
                        <a:lnTo>
                          <a:pt x="139" y="353"/>
                        </a:lnTo>
                        <a:lnTo>
                          <a:pt x="136" y="359"/>
                        </a:lnTo>
                        <a:lnTo>
                          <a:pt x="124" y="373"/>
                        </a:lnTo>
                        <a:lnTo>
                          <a:pt x="117" y="376"/>
                        </a:lnTo>
                        <a:lnTo>
                          <a:pt x="131" y="363"/>
                        </a:lnTo>
                        <a:lnTo>
                          <a:pt x="136" y="353"/>
                        </a:lnTo>
                        <a:lnTo>
                          <a:pt x="136" y="350"/>
                        </a:lnTo>
                        <a:lnTo>
                          <a:pt x="141" y="346"/>
                        </a:lnTo>
                        <a:lnTo>
                          <a:pt x="149" y="336"/>
                        </a:lnTo>
                        <a:lnTo>
                          <a:pt x="156" y="329"/>
                        </a:lnTo>
                        <a:lnTo>
                          <a:pt x="160" y="326"/>
                        </a:lnTo>
                        <a:lnTo>
                          <a:pt x="170" y="324"/>
                        </a:lnTo>
                        <a:lnTo>
                          <a:pt x="173" y="316"/>
                        </a:lnTo>
                        <a:lnTo>
                          <a:pt x="177" y="310"/>
                        </a:lnTo>
                        <a:lnTo>
                          <a:pt x="179" y="310"/>
                        </a:lnTo>
                        <a:lnTo>
                          <a:pt x="181" y="309"/>
                        </a:lnTo>
                        <a:lnTo>
                          <a:pt x="184" y="305"/>
                        </a:lnTo>
                        <a:lnTo>
                          <a:pt x="208" y="304"/>
                        </a:lnTo>
                        <a:lnTo>
                          <a:pt x="243" y="305"/>
                        </a:lnTo>
                        <a:lnTo>
                          <a:pt x="247" y="310"/>
                        </a:lnTo>
                        <a:lnTo>
                          <a:pt x="264" y="305"/>
                        </a:lnTo>
                        <a:lnTo>
                          <a:pt x="267" y="302"/>
                        </a:lnTo>
                        <a:lnTo>
                          <a:pt x="266" y="305"/>
                        </a:lnTo>
                        <a:lnTo>
                          <a:pt x="269" y="305"/>
                        </a:lnTo>
                        <a:lnTo>
                          <a:pt x="275" y="302"/>
                        </a:lnTo>
                        <a:lnTo>
                          <a:pt x="277" y="300"/>
                        </a:lnTo>
                        <a:lnTo>
                          <a:pt x="283" y="289"/>
                        </a:lnTo>
                        <a:lnTo>
                          <a:pt x="286" y="289"/>
                        </a:lnTo>
                        <a:lnTo>
                          <a:pt x="291" y="283"/>
                        </a:lnTo>
                        <a:lnTo>
                          <a:pt x="308" y="281"/>
                        </a:lnTo>
                        <a:lnTo>
                          <a:pt x="308" y="268"/>
                        </a:lnTo>
                        <a:lnTo>
                          <a:pt x="304" y="268"/>
                        </a:lnTo>
                      </a:path>
                    </a:pathLst>
                  </a:custGeom>
                  <a:grpFill/>
                  <a:ln w="9144">
                    <a:solidFill>
                      <a:schemeClr val="bg2">
                        <a:lumMod val="90000"/>
                      </a:schemeClr>
                    </a:solidFill>
                    <a:round/>
                    <a:headEnd/>
                    <a:tailEnd/>
                  </a:ln>
                </p:spPr>
                <p:txBody>
                  <a:bodyPr/>
                  <a:lstStyle/>
                  <a:p>
                    <a:endParaRPr lang="nb-NO"/>
                  </a:p>
                </p:txBody>
              </p:sp>
              <p:sp>
                <p:nvSpPr>
                  <p:cNvPr id="344" name="Freeform 49"/>
                  <p:cNvSpPr>
                    <a:spLocks/>
                  </p:cNvSpPr>
                  <p:nvPr/>
                </p:nvSpPr>
                <p:spPr bwMode="gray">
                  <a:xfrm>
                    <a:off x="1657" y="1719"/>
                    <a:ext cx="27" cy="49"/>
                  </a:xfrm>
                  <a:custGeom>
                    <a:avLst/>
                    <a:gdLst>
                      <a:gd name="T0" fmla="*/ 35 w 26"/>
                      <a:gd name="T1" fmla="*/ 32 h 50"/>
                      <a:gd name="T2" fmla="*/ 32 w 26"/>
                      <a:gd name="T3" fmla="*/ 26 h 50"/>
                      <a:gd name="T4" fmla="*/ 31 w 26"/>
                      <a:gd name="T5" fmla="*/ 19 h 50"/>
                      <a:gd name="T6" fmla="*/ 30 w 26"/>
                      <a:gd name="T7" fmla="*/ 0 h 50"/>
                      <a:gd name="T8" fmla="*/ 27 w 26"/>
                      <a:gd name="T9" fmla="*/ 2 h 50"/>
                      <a:gd name="T10" fmla="*/ 24 w 26"/>
                      <a:gd name="T11" fmla="*/ 6 h 50"/>
                      <a:gd name="T12" fmla="*/ 24 w 26"/>
                      <a:gd name="T13" fmla="*/ 8 h 50"/>
                      <a:gd name="T14" fmla="*/ 23 w 26"/>
                      <a:gd name="T15" fmla="*/ 11 h 50"/>
                      <a:gd name="T16" fmla="*/ 23 w 26"/>
                      <a:gd name="T17" fmla="*/ 15 h 50"/>
                      <a:gd name="T18" fmla="*/ 7 w 26"/>
                      <a:gd name="T19" fmla="*/ 19 h 50"/>
                      <a:gd name="T20" fmla="*/ 6 w 26"/>
                      <a:gd name="T21" fmla="*/ 25 h 50"/>
                      <a:gd name="T22" fmla="*/ 2 w 26"/>
                      <a:gd name="T23" fmla="*/ 25 h 50"/>
                      <a:gd name="T24" fmla="*/ 0 w 26"/>
                      <a:gd name="T25" fmla="*/ 36 h 50"/>
                      <a:gd name="T26" fmla="*/ 2 w 26"/>
                      <a:gd name="T27" fmla="*/ 39 h 50"/>
                      <a:gd name="T28" fmla="*/ 28 w 26"/>
                      <a:gd name="T29" fmla="*/ 39 h 50"/>
                      <a:gd name="T30" fmla="*/ 32 w 26"/>
                      <a:gd name="T31" fmla="*/ 36 h 50"/>
                      <a:gd name="T32" fmla="*/ 34 w 26"/>
                      <a:gd name="T33" fmla="*/ 36 h 50"/>
                      <a:gd name="T34" fmla="*/ 35 w 26"/>
                      <a:gd name="T35" fmla="*/ 32 h 50"/>
                      <a:gd name="T36" fmla="*/ 35 w 26"/>
                      <a:gd name="T37" fmla="*/ 32 h 50"/>
                      <a:gd name="T38" fmla="*/ 35 w 26"/>
                      <a:gd name="T39" fmla="*/ 3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50"/>
                      <a:gd name="T62" fmla="*/ 26 w 26"/>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50">
                        <a:moveTo>
                          <a:pt x="25" y="42"/>
                        </a:moveTo>
                        <a:lnTo>
                          <a:pt x="22" y="36"/>
                        </a:lnTo>
                        <a:lnTo>
                          <a:pt x="21" y="19"/>
                        </a:lnTo>
                        <a:lnTo>
                          <a:pt x="20" y="0"/>
                        </a:lnTo>
                        <a:lnTo>
                          <a:pt x="17" y="2"/>
                        </a:lnTo>
                        <a:lnTo>
                          <a:pt x="14" y="6"/>
                        </a:lnTo>
                        <a:lnTo>
                          <a:pt x="14" y="8"/>
                        </a:lnTo>
                        <a:lnTo>
                          <a:pt x="13" y="11"/>
                        </a:lnTo>
                        <a:lnTo>
                          <a:pt x="13" y="15"/>
                        </a:lnTo>
                        <a:lnTo>
                          <a:pt x="7" y="19"/>
                        </a:lnTo>
                        <a:lnTo>
                          <a:pt x="6" y="26"/>
                        </a:lnTo>
                        <a:lnTo>
                          <a:pt x="2" y="33"/>
                        </a:lnTo>
                        <a:lnTo>
                          <a:pt x="0" y="46"/>
                        </a:lnTo>
                        <a:lnTo>
                          <a:pt x="2" y="49"/>
                        </a:lnTo>
                        <a:lnTo>
                          <a:pt x="18" y="49"/>
                        </a:lnTo>
                        <a:lnTo>
                          <a:pt x="22" y="46"/>
                        </a:lnTo>
                        <a:lnTo>
                          <a:pt x="24" y="46"/>
                        </a:lnTo>
                        <a:lnTo>
                          <a:pt x="25" y="42"/>
                        </a:lnTo>
                      </a:path>
                    </a:pathLst>
                  </a:custGeom>
                  <a:grpFill/>
                  <a:ln w="9144">
                    <a:solidFill>
                      <a:schemeClr val="bg2">
                        <a:lumMod val="90000"/>
                      </a:schemeClr>
                    </a:solidFill>
                    <a:round/>
                    <a:headEnd/>
                    <a:tailEnd/>
                  </a:ln>
                </p:spPr>
                <p:txBody>
                  <a:bodyPr/>
                  <a:lstStyle/>
                  <a:p>
                    <a:endParaRPr lang="nb-NO"/>
                  </a:p>
                </p:txBody>
              </p:sp>
              <p:sp>
                <p:nvSpPr>
                  <p:cNvPr id="345" name="Freeform 50"/>
                  <p:cNvSpPr>
                    <a:spLocks/>
                  </p:cNvSpPr>
                  <p:nvPr/>
                </p:nvSpPr>
                <p:spPr bwMode="gray">
                  <a:xfrm>
                    <a:off x="1678" y="1679"/>
                    <a:ext cx="61" cy="82"/>
                  </a:xfrm>
                  <a:custGeom>
                    <a:avLst/>
                    <a:gdLst>
                      <a:gd name="T0" fmla="*/ 1 w 57"/>
                      <a:gd name="T1" fmla="*/ 50 h 84"/>
                      <a:gd name="T2" fmla="*/ 0 w 57"/>
                      <a:gd name="T3" fmla="*/ 31 h 84"/>
                      <a:gd name="T4" fmla="*/ 7 w 57"/>
                      <a:gd name="T5" fmla="*/ 31 h 84"/>
                      <a:gd name="T6" fmla="*/ 7 w 57"/>
                      <a:gd name="T7" fmla="*/ 28 h 84"/>
                      <a:gd name="T8" fmla="*/ 19 w 57"/>
                      <a:gd name="T9" fmla="*/ 25 h 84"/>
                      <a:gd name="T10" fmla="*/ 21 w 57"/>
                      <a:gd name="T11" fmla="*/ 21 h 84"/>
                      <a:gd name="T12" fmla="*/ 28 w 57"/>
                      <a:gd name="T13" fmla="*/ 18 h 84"/>
                      <a:gd name="T14" fmla="*/ 28 w 57"/>
                      <a:gd name="T15" fmla="*/ 12 h 84"/>
                      <a:gd name="T16" fmla="*/ 45 w 57"/>
                      <a:gd name="T17" fmla="*/ 1 h 84"/>
                      <a:gd name="T18" fmla="*/ 49 w 57"/>
                      <a:gd name="T19" fmla="*/ 0 h 84"/>
                      <a:gd name="T20" fmla="*/ 52 w 57"/>
                      <a:gd name="T21" fmla="*/ 2 h 84"/>
                      <a:gd name="T22" fmla="*/ 55 w 57"/>
                      <a:gd name="T23" fmla="*/ 4 h 84"/>
                      <a:gd name="T24" fmla="*/ 63 w 57"/>
                      <a:gd name="T25" fmla="*/ 5 h 84"/>
                      <a:gd name="T26" fmla="*/ 77 w 57"/>
                      <a:gd name="T27" fmla="*/ 1 h 84"/>
                      <a:gd name="T28" fmla="*/ 89 w 57"/>
                      <a:gd name="T29" fmla="*/ 8 h 84"/>
                      <a:gd name="T30" fmla="*/ 89 w 57"/>
                      <a:gd name="T31" fmla="*/ 21 h 84"/>
                      <a:gd name="T32" fmla="*/ 89 w 57"/>
                      <a:gd name="T33" fmla="*/ 25 h 84"/>
                      <a:gd name="T34" fmla="*/ 95 w 57"/>
                      <a:gd name="T35" fmla="*/ 26 h 84"/>
                      <a:gd name="T36" fmla="*/ 95 w 57"/>
                      <a:gd name="T37" fmla="*/ 31 h 84"/>
                      <a:gd name="T38" fmla="*/ 105 w 57"/>
                      <a:gd name="T39" fmla="*/ 34 h 84"/>
                      <a:gd name="T40" fmla="*/ 108 w 57"/>
                      <a:gd name="T41" fmla="*/ 34 h 84"/>
                      <a:gd name="T42" fmla="*/ 109 w 57"/>
                      <a:gd name="T43" fmla="*/ 33 h 84"/>
                      <a:gd name="T44" fmla="*/ 109 w 57"/>
                      <a:gd name="T45" fmla="*/ 37 h 84"/>
                      <a:gd name="T46" fmla="*/ 109 w 57"/>
                      <a:gd name="T47" fmla="*/ 39 h 84"/>
                      <a:gd name="T48" fmla="*/ 109 w 57"/>
                      <a:gd name="T49" fmla="*/ 39 h 84"/>
                      <a:gd name="T50" fmla="*/ 109 w 57"/>
                      <a:gd name="T51" fmla="*/ 42 h 84"/>
                      <a:gd name="T52" fmla="*/ 89 w 57"/>
                      <a:gd name="T53" fmla="*/ 46 h 84"/>
                      <a:gd name="T54" fmla="*/ 77 w 57"/>
                      <a:gd name="T55" fmla="*/ 52 h 84"/>
                      <a:gd name="T56" fmla="*/ 68 w 57"/>
                      <a:gd name="T57" fmla="*/ 50 h 84"/>
                      <a:gd name="T58" fmla="*/ 64 w 57"/>
                      <a:gd name="T59" fmla="*/ 46 h 84"/>
                      <a:gd name="T60" fmla="*/ 64 w 57"/>
                      <a:gd name="T61" fmla="*/ 46 h 84"/>
                      <a:gd name="T62" fmla="*/ 55 w 57"/>
                      <a:gd name="T63" fmla="*/ 54 h 84"/>
                      <a:gd name="T64" fmla="*/ 49 w 57"/>
                      <a:gd name="T65" fmla="*/ 53 h 84"/>
                      <a:gd name="T66" fmla="*/ 46 w 57"/>
                      <a:gd name="T67" fmla="*/ 56 h 84"/>
                      <a:gd name="T68" fmla="*/ 42 w 57"/>
                      <a:gd name="T69" fmla="*/ 55 h 84"/>
                      <a:gd name="T70" fmla="*/ 39 w 57"/>
                      <a:gd name="T71" fmla="*/ 57 h 84"/>
                      <a:gd name="T72" fmla="*/ 34 w 57"/>
                      <a:gd name="T73" fmla="*/ 56 h 84"/>
                      <a:gd name="T74" fmla="*/ 28 w 57"/>
                      <a:gd name="T75" fmla="*/ 56 h 84"/>
                      <a:gd name="T76" fmla="*/ 18 w 57"/>
                      <a:gd name="T77" fmla="*/ 61 h 84"/>
                      <a:gd name="T78" fmla="*/ 5 w 57"/>
                      <a:gd name="T79" fmla="*/ 63 h 84"/>
                      <a:gd name="T80" fmla="*/ 2 w 57"/>
                      <a:gd name="T81" fmla="*/ 59 h 84"/>
                      <a:gd name="T82" fmla="*/ 1 w 57"/>
                      <a:gd name="T83" fmla="*/ 50 h 84"/>
                      <a:gd name="T84" fmla="*/ 1 w 57"/>
                      <a:gd name="T85" fmla="*/ 50 h 84"/>
                      <a:gd name="T86" fmla="*/ 1 w 57"/>
                      <a:gd name="T87" fmla="*/ 50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
                      <a:gd name="T133" fmla="*/ 0 h 84"/>
                      <a:gd name="T134" fmla="*/ 57 w 57"/>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 h="84">
                        <a:moveTo>
                          <a:pt x="1" y="60"/>
                        </a:moveTo>
                        <a:lnTo>
                          <a:pt x="0" y="41"/>
                        </a:lnTo>
                        <a:lnTo>
                          <a:pt x="7" y="41"/>
                        </a:lnTo>
                        <a:lnTo>
                          <a:pt x="7" y="38"/>
                        </a:lnTo>
                        <a:lnTo>
                          <a:pt x="9" y="35"/>
                        </a:lnTo>
                        <a:lnTo>
                          <a:pt x="11" y="26"/>
                        </a:lnTo>
                        <a:lnTo>
                          <a:pt x="15" y="18"/>
                        </a:lnTo>
                        <a:lnTo>
                          <a:pt x="15" y="12"/>
                        </a:lnTo>
                        <a:lnTo>
                          <a:pt x="22" y="1"/>
                        </a:lnTo>
                        <a:lnTo>
                          <a:pt x="25" y="0"/>
                        </a:lnTo>
                        <a:lnTo>
                          <a:pt x="27" y="2"/>
                        </a:lnTo>
                        <a:lnTo>
                          <a:pt x="28" y="4"/>
                        </a:lnTo>
                        <a:lnTo>
                          <a:pt x="32" y="5"/>
                        </a:lnTo>
                        <a:lnTo>
                          <a:pt x="39" y="1"/>
                        </a:lnTo>
                        <a:lnTo>
                          <a:pt x="46" y="8"/>
                        </a:lnTo>
                        <a:lnTo>
                          <a:pt x="46" y="21"/>
                        </a:lnTo>
                        <a:lnTo>
                          <a:pt x="46" y="35"/>
                        </a:lnTo>
                        <a:lnTo>
                          <a:pt x="49" y="36"/>
                        </a:lnTo>
                        <a:lnTo>
                          <a:pt x="49" y="41"/>
                        </a:lnTo>
                        <a:lnTo>
                          <a:pt x="53" y="44"/>
                        </a:lnTo>
                        <a:lnTo>
                          <a:pt x="55" y="44"/>
                        </a:lnTo>
                        <a:lnTo>
                          <a:pt x="56" y="43"/>
                        </a:lnTo>
                        <a:lnTo>
                          <a:pt x="56" y="47"/>
                        </a:lnTo>
                        <a:lnTo>
                          <a:pt x="56" y="49"/>
                        </a:lnTo>
                        <a:lnTo>
                          <a:pt x="56" y="52"/>
                        </a:lnTo>
                        <a:lnTo>
                          <a:pt x="46" y="56"/>
                        </a:lnTo>
                        <a:lnTo>
                          <a:pt x="39" y="62"/>
                        </a:lnTo>
                        <a:lnTo>
                          <a:pt x="35" y="60"/>
                        </a:lnTo>
                        <a:lnTo>
                          <a:pt x="33" y="56"/>
                        </a:lnTo>
                        <a:lnTo>
                          <a:pt x="28" y="66"/>
                        </a:lnTo>
                        <a:lnTo>
                          <a:pt x="25" y="65"/>
                        </a:lnTo>
                        <a:lnTo>
                          <a:pt x="23" y="70"/>
                        </a:lnTo>
                        <a:lnTo>
                          <a:pt x="21" y="68"/>
                        </a:lnTo>
                        <a:lnTo>
                          <a:pt x="20" y="72"/>
                        </a:lnTo>
                        <a:lnTo>
                          <a:pt x="18" y="70"/>
                        </a:lnTo>
                        <a:lnTo>
                          <a:pt x="15" y="70"/>
                        </a:lnTo>
                        <a:lnTo>
                          <a:pt x="8" y="80"/>
                        </a:lnTo>
                        <a:lnTo>
                          <a:pt x="5" y="83"/>
                        </a:lnTo>
                        <a:lnTo>
                          <a:pt x="2" y="77"/>
                        </a:lnTo>
                        <a:lnTo>
                          <a:pt x="1" y="60"/>
                        </a:lnTo>
                      </a:path>
                    </a:pathLst>
                  </a:custGeom>
                  <a:grpFill/>
                  <a:ln w="9144">
                    <a:solidFill>
                      <a:schemeClr val="bg2">
                        <a:lumMod val="90000"/>
                      </a:schemeClr>
                    </a:solidFill>
                    <a:round/>
                    <a:headEnd/>
                    <a:tailEnd/>
                  </a:ln>
                </p:spPr>
                <p:txBody>
                  <a:bodyPr/>
                  <a:lstStyle/>
                  <a:p>
                    <a:endParaRPr lang="nb-NO"/>
                  </a:p>
                </p:txBody>
              </p:sp>
              <p:sp>
                <p:nvSpPr>
                  <p:cNvPr id="346" name="Freeform 51"/>
                  <p:cNvSpPr>
                    <a:spLocks/>
                  </p:cNvSpPr>
                  <p:nvPr/>
                </p:nvSpPr>
                <p:spPr bwMode="gray">
                  <a:xfrm>
                    <a:off x="1707" y="1667"/>
                    <a:ext cx="79" cy="58"/>
                  </a:xfrm>
                  <a:custGeom>
                    <a:avLst/>
                    <a:gdLst>
                      <a:gd name="T0" fmla="*/ 120 w 75"/>
                      <a:gd name="T1" fmla="*/ 30 h 60"/>
                      <a:gd name="T2" fmla="*/ 124 w 75"/>
                      <a:gd name="T3" fmla="*/ 28 h 60"/>
                      <a:gd name="T4" fmla="*/ 123 w 75"/>
                      <a:gd name="T5" fmla="*/ 28 h 60"/>
                      <a:gd name="T6" fmla="*/ 106 w 75"/>
                      <a:gd name="T7" fmla="*/ 24 h 60"/>
                      <a:gd name="T8" fmla="*/ 101 w 75"/>
                      <a:gd name="T9" fmla="*/ 16 h 60"/>
                      <a:gd name="T10" fmla="*/ 101 w 75"/>
                      <a:gd name="T11" fmla="*/ 15 h 60"/>
                      <a:gd name="T12" fmla="*/ 91 w 75"/>
                      <a:gd name="T13" fmla="*/ 15 h 60"/>
                      <a:gd name="T14" fmla="*/ 96 w 75"/>
                      <a:gd name="T15" fmla="*/ 14 h 60"/>
                      <a:gd name="T16" fmla="*/ 101 w 75"/>
                      <a:gd name="T17" fmla="*/ 8 h 60"/>
                      <a:gd name="T18" fmla="*/ 101 w 75"/>
                      <a:gd name="T19" fmla="*/ 6 h 60"/>
                      <a:gd name="T20" fmla="*/ 93 w 75"/>
                      <a:gd name="T21" fmla="*/ 3 h 60"/>
                      <a:gd name="T22" fmla="*/ 82 w 75"/>
                      <a:gd name="T23" fmla="*/ 6 h 60"/>
                      <a:gd name="T24" fmla="*/ 78 w 75"/>
                      <a:gd name="T25" fmla="*/ 1 h 60"/>
                      <a:gd name="T26" fmla="*/ 66 w 75"/>
                      <a:gd name="T27" fmla="*/ 0 h 60"/>
                      <a:gd name="T28" fmla="*/ 53 w 75"/>
                      <a:gd name="T29" fmla="*/ 1 h 60"/>
                      <a:gd name="T30" fmla="*/ 50 w 75"/>
                      <a:gd name="T31" fmla="*/ 3 h 60"/>
                      <a:gd name="T32" fmla="*/ 39 w 75"/>
                      <a:gd name="T33" fmla="*/ 4 h 60"/>
                      <a:gd name="T34" fmla="*/ 31 w 75"/>
                      <a:gd name="T35" fmla="*/ 1 h 60"/>
                      <a:gd name="T36" fmla="*/ 23 w 75"/>
                      <a:gd name="T37" fmla="*/ 1 h 60"/>
                      <a:gd name="T38" fmla="*/ 23 w 75"/>
                      <a:gd name="T39" fmla="*/ 1 h 60"/>
                      <a:gd name="T40" fmla="*/ 20 w 75"/>
                      <a:gd name="T41" fmla="*/ 1 h 60"/>
                      <a:gd name="T42" fmla="*/ 20 w 75"/>
                      <a:gd name="T43" fmla="*/ 11 h 60"/>
                      <a:gd name="T44" fmla="*/ 8 w 75"/>
                      <a:gd name="T45" fmla="*/ 13 h 60"/>
                      <a:gd name="T46" fmla="*/ 0 w 75"/>
                      <a:gd name="T47" fmla="*/ 15 h 60"/>
                      <a:gd name="T48" fmla="*/ 1 w 75"/>
                      <a:gd name="T49" fmla="*/ 15 h 60"/>
                      <a:gd name="T50" fmla="*/ 5 w 75"/>
                      <a:gd name="T51" fmla="*/ 15 h 60"/>
                      <a:gd name="T52" fmla="*/ 22 w 75"/>
                      <a:gd name="T53" fmla="*/ 14 h 60"/>
                      <a:gd name="T54" fmla="*/ 29 w 75"/>
                      <a:gd name="T55" fmla="*/ 15 h 60"/>
                      <a:gd name="T56" fmla="*/ 29 w 75"/>
                      <a:gd name="T57" fmla="*/ 24 h 60"/>
                      <a:gd name="T58" fmla="*/ 29 w 75"/>
                      <a:gd name="T59" fmla="*/ 36 h 60"/>
                      <a:gd name="T60" fmla="*/ 35 w 75"/>
                      <a:gd name="T61" fmla="*/ 37 h 60"/>
                      <a:gd name="T62" fmla="*/ 35 w 75"/>
                      <a:gd name="T63" fmla="*/ 39 h 60"/>
                      <a:gd name="T64" fmla="*/ 43 w 75"/>
                      <a:gd name="T65" fmla="*/ 41 h 60"/>
                      <a:gd name="T66" fmla="*/ 47 w 75"/>
                      <a:gd name="T67" fmla="*/ 41 h 60"/>
                      <a:gd name="T68" fmla="*/ 50 w 75"/>
                      <a:gd name="T69" fmla="*/ 40 h 60"/>
                      <a:gd name="T70" fmla="*/ 59 w 75"/>
                      <a:gd name="T71" fmla="*/ 42 h 60"/>
                      <a:gd name="T72" fmla="*/ 66 w 75"/>
                      <a:gd name="T73" fmla="*/ 41 h 60"/>
                      <a:gd name="T74" fmla="*/ 72 w 75"/>
                      <a:gd name="T75" fmla="*/ 40 h 60"/>
                      <a:gd name="T76" fmla="*/ 74 w 75"/>
                      <a:gd name="T77" fmla="*/ 39 h 60"/>
                      <a:gd name="T78" fmla="*/ 82 w 75"/>
                      <a:gd name="T79" fmla="*/ 39 h 60"/>
                      <a:gd name="T80" fmla="*/ 103 w 75"/>
                      <a:gd name="T81" fmla="*/ 35 h 60"/>
                      <a:gd name="T82" fmla="*/ 106 w 75"/>
                      <a:gd name="T83" fmla="*/ 32 h 60"/>
                      <a:gd name="T84" fmla="*/ 107 w 75"/>
                      <a:gd name="T85" fmla="*/ 34 h 60"/>
                      <a:gd name="T86" fmla="*/ 112 w 75"/>
                      <a:gd name="T87" fmla="*/ 34 h 60"/>
                      <a:gd name="T88" fmla="*/ 114 w 75"/>
                      <a:gd name="T89" fmla="*/ 31 h 60"/>
                      <a:gd name="T90" fmla="*/ 120 w 75"/>
                      <a:gd name="T91" fmla="*/ 30 h 60"/>
                      <a:gd name="T92" fmla="*/ 120 w 75"/>
                      <a:gd name="T93" fmla="*/ 30 h 60"/>
                      <a:gd name="T94" fmla="*/ 120 w 75"/>
                      <a:gd name="T95" fmla="*/ 30 h 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
                      <a:gd name="T145" fmla="*/ 0 h 60"/>
                      <a:gd name="T146" fmla="*/ 75 w 75"/>
                      <a:gd name="T147" fmla="*/ 60 h 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 h="60">
                        <a:moveTo>
                          <a:pt x="72" y="40"/>
                        </a:moveTo>
                        <a:lnTo>
                          <a:pt x="74" y="38"/>
                        </a:lnTo>
                        <a:lnTo>
                          <a:pt x="73" y="38"/>
                        </a:lnTo>
                        <a:lnTo>
                          <a:pt x="63" y="34"/>
                        </a:lnTo>
                        <a:lnTo>
                          <a:pt x="60" y="26"/>
                        </a:lnTo>
                        <a:lnTo>
                          <a:pt x="60" y="19"/>
                        </a:lnTo>
                        <a:lnTo>
                          <a:pt x="54" y="18"/>
                        </a:lnTo>
                        <a:lnTo>
                          <a:pt x="57" y="14"/>
                        </a:lnTo>
                        <a:lnTo>
                          <a:pt x="60" y="8"/>
                        </a:lnTo>
                        <a:lnTo>
                          <a:pt x="60" y="6"/>
                        </a:lnTo>
                        <a:lnTo>
                          <a:pt x="56" y="3"/>
                        </a:lnTo>
                        <a:lnTo>
                          <a:pt x="48" y="6"/>
                        </a:lnTo>
                        <a:lnTo>
                          <a:pt x="46" y="1"/>
                        </a:lnTo>
                        <a:lnTo>
                          <a:pt x="40" y="0"/>
                        </a:lnTo>
                        <a:lnTo>
                          <a:pt x="31" y="1"/>
                        </a:lnTo>
                        <a:lnTo>
                          <a:pt x="29" y="3"/>
                        </a:lnTo>
                        <a:lnTo>
                          <a:pt x="24" y="4"/>
                        </a:lnTo>
                        <a:lnTo>
                          <a:pt x="20" y="1"/>
                        </a:lnTo>
                        <a:lnTo>
                          <a:pt x="13" y="1"/>
                        </a:lnTo>
                        <a:lnTo>
                          <a:pt x="10" y="1"/>
                        </a:lnTo>
                        <a:lnTo>
                          <a:pt x="10" y="11"/>
                        </a:lnTo>
                        <a:lnTo>
                          <a:pt x="8" y="13"/>
                        </a:lnTo>
                        <a:lnTo>
                          <a:pt x="0" y="15"/>
                        </a:lnTo>
                        <a:lnTo>
                          <a:pt x="1" y="17"/>
                        </a:lnTo>
                        <a:lnTo>
                          <a:pt x="5" y="18"/>
                        </a:lnTo>
                        <a:lnTo>
                          <a:pt x="12" y="14"/>
                        </a:lnTo>
                        <a:lnTo>
                          <a:pt x="19" y="21"/>
                        </a:lnTo>
                        <a:lnTo>
                          <a:pt x="19" y="34"/>
                        </a:lnTo>
                        <a:lnTo>
                          <a:pt x="19" y="48"/>
                        </a:lnTo>
                        <a:lnTo>
                          <a:pt x="22" y="49"/>
                        </a:lnTo>
                        <a:lnTo>
                          <a:pt x="22" y="54"/>
                        </a:lnTo>
                        <a:lnTo>
                          <a:pt x="26" y="57"/>
                        </a:lnTo>
                        <a:lnTo>
                          <a:pt x="28" y="57"/>
                        </a:lnTo>
                        <a:lnTo>
                          <a:pt x="29" y="56"/>
                        </a:lnTo>
                        <a:lnTo>
                          <a:pt x="35" y="59"/>
                        </a:lnTo>
                        <a:lnTo>
                          <a:pt x="40" y="57"/>
                        </a:lnTo>
                        <a:lnTo>
                          <a:pt x="43" y="56"/>
                        </a:lnTo>
                        <a:lnTo>
                          <a:pt x="44" y="54"/>
                        </a:lnTo>
                        <a:lnTo>
                          <a:pt x="48" y="54"/>
                        </a:lnTo>
                        <a:lnTo>
                          <a:pt x="62" y="46"/>
                        </a:lnTo>
                        <a:lnTo>
                          <a:pt x="63" y="42"/>
                        </a:lnTo>
                        <a:lnTo>
                          <a:pt x="64" y="44"/>
                        </a:lnTo>
                        <a:lnTo>
                          <a:pt x="66" y="44"/>
                        </a:lnTo>
                        <a:lnTo>
                          <a:pt x="68" y="41"/>
                        </a:lnTo>
                        <a:lnTo>
                          <a:pt x="72" y="40"/>
                        </a:lnTo>
                      </a:path>
                    </a:pathLst>
                  </a:custGeom>
                  <a:grpFill/>
                  <a:ln w="9144">
                    <a:solidFill>
                      <a:schemeClr val="bg2">
                        <a:lumMod val="90000"/>
                      </a:schemeClr>
                    </a:solidFill>
                    <a:round/>
                    <a:headEnd/>
                    <a:tailEnd/>
                  </a:ln>
                </p:spPr>
                <p:txBody>
                  <a:bodyPr/>
                  <a:lstStyle/>
                  <a:p>
                    <a:endParaRPr lang="nb-NO"/>
                  </a:p>
                </p:txBody>
              </p:sp>
              <p:sp>
                <p:nvSpPr>
                  <p:cNvPr id="347" name="Freeform 52"/>
                  <p:cNvSpPr>
                    <a:spLocks/>
                  </p:cNvSpPr>
                  <p:nvPr/>
                </p:nvSpPr>
                <p:spPr bwMode="gray">
                  <a:xfrm>
                    <a:off x="1750" y="1706"/>
                    <a:ext cx="75" cy="47"/>
                  </a:xfrm>
                  <a:custGeom>
                    <a:avLst/>
                    <a:gdLst>
                      <a:gd name="T0" fmla="*/ 114 w 71"/>
                      <a:gd name="T1" fmla="*/ 9 h 49"/>
                      <a:gd name="T2" fmla="*/ 112 w 71"/>
                      <a:gd name="T3" fmla="*/ 7 h 49"/>
                      <a:gd name="T4" fmla="*/ 100 w 71"/>
                      <a:gd name="T5" fmla="*/ 8 h 49"/>
                      <a:gd name="T6" fmla="*/ 101 w 71"/>
                      <a:gd name="T7" fmla="*/ 5 h 49"/>
                      <a:gd name="T8" fmla="*/ 98 w 71"/>
                      <a:gd name="T9" fmla="*/ 2 h 49"/>
                      <a:gd name="T10" fmla="*/ 91 w 71"/>
                      <a:gd name="T11" fmla="*/ 6 h 49"/>
                      <a:gd name="T12" fmla="*/ 81 w 71"/>
                      <a:gd name="T13" fmla="*/ 7 h 49"/>
                      <a:gd name="T14" fmla="*/ 81 w 71"/>
                      <a:gd name="T15" fmla="*/ 5 h 49"/>
                      <a:gd name="T16" fmla="*/ 52 w 71"/>
                      <a:gd name="T17" fmla="*/ 1 h 49"/>
                      <a:gd name="T18" fmla="*/ 54 w 71"/>
                      <a:gd name="T19" fmla="*/ 0 h 49"/>
                      <a:gd name="T20" fmla="*/ 48 w 71"/>
                      <a:gd name="T21" fmla="*/ 1 h 49"/>
                      <a:gd name="T22" fmla="*/ 43 w 71"/>
                      <a:gd name="T23" fmla="*/ 4 h 49"/>
                      <a:gd name="T24" fmla="*/ 31 w 71"/>
                      <a:gd name="T25" fmla="*/ 10 h 49"/>
                      <a:gd name="T26" fmla="*/ 31 w 71"/>
                      <a:gd name="T27" fmla="*/ 12 h 49"/>
                      <a:gd name="T28" fmla="*/ 43 w 71"/>
                      <a:gd name="T29" fmla="*/ 11 h 49"/>
                      <a:gd name="T30" fmla="*/ 67 w 71"/>
                      <a:gd name="T31" fmla="*/ 11 h 49"/>
                      <a:gd name="T32" fmla="*/ 64 w 71"/>
                      <a:gd name="T33" fmla="*/ 12 h 49"/>
                      <a:gd name="T34" fmla="*/ 55 w 71"/>
                      <a:gd name="T35" fmla="*/ 12 h 49"/>
                      <a:gd name="T36" fmla="*/ 48 w 71"/>
                      <a:gd name="T37" fmla="*/ 12 h 49"/>
                      <a:gd name="T38" fmla="*/ 39 w 71"/>
                      <a:gd name="T39" fmla="*/ 12 h 49"/>
                      <a:gd name="T40" fmla="*/ 8 w 71"/>
                      <a:gd name="T41" fmla="*/ 13 h 49"/>
                      <a:gd name="T42" fmla="*/ 19 w 71"/>
                      <a:gd name="T43" fmla="*/ 15 h 49"/>
                      <a:gd name="T44" fmla="*/ 4 w 71"/>
                      <a:gd name="T45" fmla="*/ 16 h 49"/>
                      <a:gd name="T46" fmla="*/ 0 w 71"/>
                      <a:gd name="T47" fmla="*/ 21 h 49"/>
                      <a:gd name="T48" fmla="*/ 4 w 71"/>
                      <a:gd name="T49" fmla="*/ 18 h 49"/>
                      <a:gd name="T50" fmla="*/ 2 w 71"/>
                      <a:gd name="T51" fmla="*/ 22 h 49"/>
                      <a:gd name="T52" fmla="*/ 1 w 71"/>
                      <a:gd name="T53" fmla="*/ 27 h 49"/>
                      <a:gd name="T54" fmla="*/ 2 w 71"/>
                      <a:gd name="T55" fmla="*/ 29 h 49"/>
                      <a:gd name="T56" fmla="*/ 4 w 71"/>
                      <a:gd name="T57" fmla="*/ 29 h 49"/>
                      <a:gd name="T58" fmla="*/ 7 w 71"/>
                      <a:gd name="T59" fmla="*/ 31 h 49"/>
                      <a:gd name="T60" fmla="*/ 21 w 71"/>
                      <a:gd name="T61" fmla="*/ 32 h 49"/>
                      <a:gd name="T62" fmla="*/ 23 w 71"/>
                      <a:gd name="T63" fmla="*/ 30 h 49"/>
                      <a:gd name="T64" fmla="*/ 25 w 71"/>
                      <a:gd name="T65" fmla="*/ 30 h 49"/>
                      <a:gd name="T66" fmla="*/ 45 w 71"/>
                      <a:gd name="T67" fmla="*/ 23 h 49"/>
                      <a:gd name="T68" fmla="*/ 49 w 71"/>
                      <a:gd name="T69" fmla="*/ 17 h 49"/>
                      <a:gd name="T70" fmla="*/ 51 w 71"/>
                      <a:gd name="T71" fmla="*/ 19 h 49"/>
                      <a:gd name="T72" fmla="*/ 54 w 71"/>
                      <a:gd name="T73" fmla="*/ 16 h 49"/>
                      <a:gd name="T74" fmla="*/ 57 w 71"/>
                      <a:gd name="T75" fmla="*/ 19 h 49"/>
                      <a:gd name="T76" fmla="*/ 61 w 71"/>
                      <a:gd name="T77" fmla="*/ 19 h 49"/>
                      <a:gd name="T78" fmla="*/ 61 w 71"/>
                      <a:gd name="T79" fmla="*/ 15 h 49"/>
                      <a:gd name="T80" fmla="*/ 67 w 71"/>
                      <a:gd name="T81" fmla="*/ 16 h 49"/>
                      <a:gd name="T82" fmla="*/ 79 w 71"/>
                      <a:gd name="T83" fmla="*/ 15 h 49"/>
                      <a:gd name="T84" fmla="*/ 107 w 71"/>
                      <a:gd name="T85" fmla="*/ 12 h 49"/>
                      <a:gd name="T86" fmla="*/ 119 w 71"/>
                      <a:gd name="T87" fmla="*/ 12 h 49"/>
                      <a:gd name="T88" fmla="*/ 120 w 71"/>
                      <a:gd name="T89" fmla="*/ 12 h 49"/>
                      <a:gd name="T90" fmla="*/ 119 w 71"/>
                      <a:gd name="T91" fmla="*/ 12 h 49"/>
                      <a:gd name="T92" fmla="*/ 114 w 71"/>
                      <a:gd name="T93" fmla="*/ 12 h 49"/>
                      <a:gd name="T94" fmla="*/ 118 w 71"/>
                      <a:gd name="T95" fmla="*/ 10 h 49"/>
                      <a:gd name="T96" fmla="*/ 114 w 71"/>
                      <a:gd name="T97" fmla="*/ 9 h 49"/>
                      <a:gd name="T98" fmla="*/ 114 w 71"/>
                      <a:gd name="T99" fmla="*/ 9 h 49"/>
                      <a:gd name="T100" fmla="*/ 114 w 71"/>
                      <a:gd name="T101" fmla="*/ 9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1"/>
                      <a:gd name="T154" fmla="*/ 0 h 49"/>
                      <a:gd name="T155" fmla="*/ 71 w 71"/>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1" h="49">
                        <a:moveTo>
                          <a:pt x="66" y="9"/>
                        </a:moveTo>
                        <a:lnTo>
                          <a:pt x="64" y="7"/>
                        </a:lnTo>
                        <a:lnTo>
                          <a:pt x="58" y="8"/>
                        </a:lnTo>
                        <a:lnTo>
                          <a:pt x="59" y="5"/>
                        </a:lnTo>
                        <a:lnTo>
                          <a:pt x="57" y="2"/>
                        </a:lnTo>
                        <a:lnTo>
                          <a:pt x="53" y="6"/>
                        </a:lnTo>
                        <a:lnTo>
                          <a:pt x="47" y="7"/>
                        </a:lnTo>
                        <a:lnTo>
                          <a:pt x="47" y="5"/>
                        </a:lnTo>
                        <a:lnTo>
                          <a:pt x="30" y="1"/>
                        </a:lnTo>
                        <a:lnTo>
                          <a:pt x="31" y="0"/>
                        </a:lnTo>
                        <a:lnTo>
                          <a:pt x="27" y="1"/>
                        </a:lnTo>
                        <a:lnTo>
                          <a:pt x="25" y="4"/>
                        </a:lnTo>
                        <a:lnTo>
                          <a:pt x="19" y="10"/>
                        </a:lnTo>
                        <a:lnTo>
                          <a:pt x="19" y="13"/>
                        </a:lnTo>
                        <a:lnTo>
                          <a:pt x="25" y="11"/>
                        </a:lnTo>
                        <a:lnTo>
                          <a:pt x="39" y="11"/>
                        </a:lnTo>
                        <a:lnTo>
                          <a:pt x="38" y="13"/>
                        </a:lnTo>
                        <a:lnTo>
                          <a:pt x="32" y="14"/>
                        </a:lnTo>
                        <a:lnTo>
                          <a:pt x="27" y="19"/>
                        </a:lnTo>
                        <a:lnTo>
                          <a:pt x="23" y="14"/>
                        </a:lnTo>
                        <a:lnTo>
                          <a:pt x="8" y="23"/>
                        </a:lnTo>
                        <a:lnTo>
                          <a:pt x="9" y="25"/>
                        </a:lnTo>
                        <a:lnTo>
                          <a:pt x="4" y="26"/>
                        </a:lnTo>
                        <a:lnTo>
                          <a:pt x="0" y="31"/>
                        </a:lnTo>
                        <a:lnTo>
                          <a:pt x="4" y="28"/>
                        </a:lnTo>
                        <a:lnTo>
                          <a:pt x="2" y="32"/>
                        </a:lnTo>
                        <a:lnTo>
                          <a:pt x="1" y="39"/>
                        </a:lnTo>
                        <a:lnTo>
                          <a:pt x="2" y="43"/>
                        </a:lnTo>
                        <a:lnTo>
                          <a:pt x="4" y="43"/>
                        </a:lnTo>
                        <a:lnTo>
                          <a:pt x="7" y="47"/>
                        </a:lnTo>
                        <a:lnTo>
                          <a:pt x="11" y="48"/>
                        </a:lnTo>
                        <a:lnTo>
                          <a:pt x="13" y="45"/>
                        </a:lnTo>
                        <a:lnTo>
                          <a:pt x="15" y="45"/>
                        </a:lnTo>
                        <a:lnTo>
                          <a:pt x="26" y="33"/>
                        </a:lnTo>
                        <a:lnTo>
                          <a:pt x="28" y="27"/>
                        </a:lnTo>
                        <a:lnTo>
                          <a:pt x="29" y="29"/>
                        </a:lnTo>
                        <a:lnTo>
                          <a:pt x="31" y="26"/>
                        </a:lnTo>
                        <a:lnTo>
                          <a:pt x="33" y="29"/>
                        </a:lnTo>
                        <a:lnTo>
                          <a:pt x="36" y="29"/>
                        </a:lnTo>
                        <a:lnTo>
                          <a:pt x="36" y="25"/>
                        </a:lnTo>
                        <a:lnTo>
                          <a:pt x="39" y="26"/>
                        </a:lnTo>
                        <a:lnTo>
                          <a:pt x="45" y="25"/>
                        </a:lnTo>
                        <a:lnTo>
                          <a:pt x="62" y="15"/>
                        </a:lnTo>
                        <a:lnTo>
                          <a:pt x="69" y="14"/>
                        </a:lnTo>
                        <a:lnTo>
                          <a:pt x="70" y="13"/>
                        </a:lnTo>
                        <a:lnTo>
                          <a:pt x="69" y="13"/>
                        </a:lnTo>
                        <a:lnTo>
                          <a:pt x="66" y="12"/>
                        </a:lnTo>
                        <a:lnTo>
                          <a:pt x="68" y="10"/>
                        </a:lnTo>
                        <a:lnTo>
                          <a:pt x="66" y="9"/>
                        </a:lnTo>
                      </a:path>
                    </a:pathLst>
                  </a:custGeom>
                  <a:grpFill/>
                  <a:ln w="9144">
                    <a:solidFill>
                      <a:schemeClr val="bg2">
                        <a:lumMod val="90000"/>
                      </a:schemeClr>
                    </a:solidFill>
                    <a:round/>
                    <a:headEnd/>
                    <a:tailEnd/>
                  </a:ln>
                </p:spPr>
                <p:txBody>
                  <a:bodyPr/>
                  <a:lstStyle/>
                  <a:p>
                    <a:endParaRPr lang="nb-NO"/>
                  </a:p>
                </p:txBody>
              </p:sp>
              <p:sp>
                <p:nvSpPr>
                  <p:cNvPr id="348" name="Freeform 53"/>
                  <p:cNvSpPr>
                    <a:spLocks/>
                  </p:cNvSpPr>
                  <p:nvPr/>
                </p:nvSpPr>
                <p:spPr bwMode="gray">
                  <a:xfrm>
                    <a:off x="1645" y="1725"/>
                    <a:ext cx="28" cy="43"/>
                  </a:xfrm>
                  <a:custGeom>
                    <a:avLst/>
                    <a:gdLst>
                      <a:gd name="T0" fmla="*/ 24 w 27"/>
                      <a:gd name="T1" fmla="*/ 33 h 44"/>
                      <a:gd name="T2" fmla="*/ 12 w 27"/>
                      <a:gd name="T3" fmla="*/ 30 h 44"/>
                      <a:gd name="T4" fmla="*/ 24 w 27"/>
                      <a:gd name="T5" fmla="*/ 22 h 44"/>
                      <a:gd name="T6" fmla="*/ 28 w 27"/>
                      <a:gd name="T7" fmla="*/ 20 h 44"/>
                      <a:gd name="T8" fmla="*/ 29 w 27"/>
                      <a:gd name="T9" fmla="*/ 13 h 44"/>
                      <a:gd name="T10" fmla="*/ 35 w 27"/>
                      <a:gd name="T11" fmla="*/ 9 h 44"/>
                      <a:gd name="T12" fmla="*/ 35 w 27"/>
                      <a:gd name="T13" fmla="*/ 5 h 44"/>
                      <a:gd name="T14" fmla="*/ 36 w 27"/>
                      <a:gd name="T15" fmla="*/ 2 h 44"/>
                      <a:gd name="T16" fmla="*/ 36 w 27"/>
                      <a:gd name="T17" fmla="*/ 0 h 44"/>
                      <a:gd name="T18" fmla="*/ 13 w 27"/>
                      <a:gd name="T19" fmla="*/ 0 h 44"/>
                      <a:gd name="T20" fmla="*/ 0 w 27"/>
                      <a:gd name="T21" fmla="*/ 0 h 44"/>
                      <a:gd name="T22" fmla="*/ 0 w 27"/>
                      <a:gd name="T23" fmla="*/ 7 h 44"/>
                      <a:gd name="T24" fmla="*/ 2 w 27"/>
                      <a:gd name="T25" fmla="*/ 10 h 44"/>
                      <a:gd name="T26" fmla="*/ 0 w 27"/>
                      <a:gd name="T27" fmla="*/ 18 h 44"/>
                      <a:gd name="T28" fmla="*/ 0 w 27"/>
                      <a:gd name="T29" fmla="*/ 22 h 44"/>
                      <a:gd name="T30" fmla="*/ 0 w 27"/>
                      <a:gd name="T31" fmla="*/ 22 h 44"/>
                      <a:gd name="T32" fmla="*/ 3 w 27"/>
                      <a:gd name="T33" fmla="*/ 22 h 44"/>
                      <a:gd name="T34" fmla="*/ 3 w 27"/>
                      <a:gd name="T35" fmla="*/ 33 h 44"/>
                      <a:gd name="T36" fmla="*/ 24 w 27"/>
                      <a:gd name="T37" fmla="*/ 33 h 44"/>
                      <a:gd name="T38" fmla="*/ 24 w 27"/>
                      <a:gd name="T39" fmla="*/ 33 h 44"/>
                      <a:gd name="T40" fmla="*/ 24 w 27"/>
                      <a:gd name="T41" fmla="*/ 3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4"/>
                      <a:gd name="T65" fmla="*/ 27 w 2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4">
                        <a:moveTo>
                          <a:pt x="14" y="43"/>
                        </a:moveTo>
                        <a:lnTo>
                          <a:pt x="12" y="40"/>
                        </a:lnTo>
                        <a:lnTo>
                          <a:pt x="14" y="27"/>
                        </a:lnTo>
                        <a:lnTo>
                          <a:pt x="18" y="20"/>
                        </a:lnTo>
                        <a:lnTo>
                          <a:pt x="19" y="13"/>
                        </a:lnTo>
                        <a:lnTo>
                          <a:pt x="25" y="9"/>
                        </a:lnTo>
                        <a:lnTo>
                          <a:pt x="25" y="5"/>
                        </a:lnTo>
                        <a:lnTo>
                          <a:pt x="26" y="2"/>
                        </a:lnTo>
                        <a:lnTo>
                          <a:pt x="26" y="0"/>
                        </a:lnTo>
                        <a:lnTo>
                          <a:pt x="13" y="0"/>
                        </a:lnTo>
                        <a:lnTo>
                          <a:pt x="0" y="0"/>
                        </a:lnTo>
                        <a:lnTo>
                          <a:pt x="0" y="7"/>
                        </a:lnTo>
                        <a:lnTo>
                          <a:pt x="2" y="10"/>
                        </a:lnTo>
                        <a:lnTo>
                          <a:pt x="0" y="18"/>
                        </a:lnTo>
                        <a:lnTo>
                          <a:pt x="0" y="24"/>
                        </a:lnTo>
                        <a:lnTo>
                          <a:pt x="0" y="26"/>
                        </a:lnTo>
                        <a:lnTo>
                          <a:pt x="3" y="27"/>
                        </a:lnTo>
                        <a:lnTo>
                          <a:pt x="3" y="43"/>
                        </a:lnTo>
                        <a:lnTo>
                          <a:pt x="14" y="43"/>
                        </a:lnTo>
                      </a:path>
                    </a:pathLst>
                  </a:custGeom>
                  <a:grpFill/>
                  <a:ln w="9144">
                    <a:solidFill>
                      <a:schemeClr val="bg2">
                        <a:lumMod val="90000"/>
                      </a:schemeClr>
                    </a:solidFill>
                    <a:round/>
                    <a:headEnd/>
                    <a:tailEnd/>
                  </a:ln>
                </p:spPr>
                <p:txBody>
                  <a:bodyPr/>
                  <a:lstStyle/>
                  <a:p>
                    <a:endParaRPr lang="nb-NO"/>
                  </a:p>
                </p:txBody>
              </p:sp>
              <p:sp>
                <p:nvSpPr>
                  <p:cNvPr id="349" name="Freeform 54"/>
                  <p:cNvSpPr>
                    <a:spLocks/>
                  </p:cNvSpPr>
                  <p:nvPr/>
                </p:nvSpPr>
                <p:spPr bwMode="gray">
                  <a:xfrm>
                    <a:off x="1613" y="1791"/>
                    <a:ext cx="26" cy="41"/>
                  </a:xfrm>
                  <a:custGeom>
                    <a:avLst/>
                    <a:gdLst>
                      <a:gd name="T0" fmla="*/ 1 w 24"/>
                      <a:gd name="T1" fmla="*/ 22 h 43"/>
                      <a:gd name="T2" fmla="*/ 5 w 24"/>
                      <a:gd name="T3" fmla="*/ 23 h 43"/>
                      <a:gd name="T4" fmla="*/ 24 w 24"/>
                      <a:gd name="T5" fmla="*/ 25 h 43"/>
                      <a:gd name="T6" fmla="*/ 26 w 24"/>
                      <a:gd name="T7" fmla="*/ 27 h 43"/>
                      <a:gd name="T8" fmla="*/ 30 w 24"/>
                      <a:gd name="T9" fmla="*/ 26 h 43"/>
                      <a:gd name="T10" fmla="*/ 46 w 24"/>
                      <a:gd name="T11" fmla="*/ 20 h 43"/>
                      <a:gd name="T12" fmla="*/ 47 w 24"/>
                      <a:gd name="T13" fmla="*/ 15 h 43"/>
                      <a:gd name="T14" fmla="*/ 50 w 24"/>
                      <a:gd name="T15" fmla="*/ 14 h 43"/>
                      <a:gd name="T16" fmla="*/ 51 w 24"/>
                      <a:gd name="T17" fmla="*/ 10 h 43"/>
                      <a:gd name="T18" fmla="*/ 46 w 24"/>
                      <a:gd name="T19" fmla="*/ 10 h 43"/>
                      <a:gd name="T20" fmla="*/ 47 w 24"/>
                      <a:gd name="T21" fmla="*/ 10 h 43"/>
                      <a:gd name="T22" fmla="*/ 51 w 24"/>
                      <a:gd name="T23" fmla="*/ 6 h 43"/>
                      <a:gd name="T24" fmla="*/ 28 w 24"/>
                      <a:gd name="T25" fmla="*/ 0 h 43"/>
                      <a:gd name="T26" fmla="*/ 24 w 24"/>
                      <a:gd name="T27" fmla="*/ 2 h 43"/>
                      <a:gd name="T28" fmla="*/ 17 w 24"/>
                      <a:gd name="T29" fmla="*/ 6 h 43"/>
                      <a:gd name="T30" fmla="*/ 18 w 24"/>
                      <a:gd name="T31" fmla="*/ 8 h 43"/>
                      <a:gd name="T32" fmla="*/ 16 w 24"/>
                      <a:gd name="T33" fmla="*/ 10 h 43"/>
                      <a:gd name="T34" fmla="*/ 16 w 24"/>
                      <a:gd name="T35" fmla="*/ 10 h 43"/>
                      <a:gd name="T36" fmla="*/ 17 w 24"/>
                      <a:gd name="T37" fmla="*/ 10 h 43"/>
                      <a:gd name="T38" fmla="*/ 18 w 24"/>
                      <a:gd name="T39" fmla="*/ 10 h 43"/>
                      <a:gd name="T40" fmla="*/ 28 w 24"/>
                      <a:gd name="T41" fmla="*/ 11 h 43"/>
                      <a:gd name="T42" fmla="*/ 17 w 24"/>
                      <a:gd name="T43" fmla="*/ 16 h 43"/>
                      <a:gd name="T44" fmla="*/ 3 w 24"/>
                      <a:gd name="T45" fmla="*/ 17 h 43"/>
                      <a:gd name="T46" fmla="*/ 0 w 24"/>
                      <a:gd name="T47" fmla="*/ 21 h 43"/>
                      <a:gd name="T48" fmla="*/ 1 w 24"/>
                      <a:gd name="T49" fmla="*/ 22 h 43"/>
                      <a:gd name="T50" fmla="*/ 1 w 24"/>
                      <a:gd name="T51" fmla="*/ 22 h 43"/>
                      <a:gd name="T52" fmla="*/ 1 w 24"/>
                      <a:gd name="T53" fmla="*/ 22 h 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43"/>
                      <a:gd name="T83" fmla="*/ 24 w 24"/>
                      <a:gd name="T84" fmla="*/ 43 h 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43">
                        <a:moveTo>
                          <a:pt x="1" y="32"/>
                        </a:moveTo>
                        <a:lnTo>
                          <a:pt x="5" y="35"/>
                        </a:lnTo>
                        <a:lnTo>
                          <a:pt x="11" y="38"/>
                        </a:lnTo>
                        <a:lnTo>
                          <a:pt x="12" y="42"/>
                        </a:lnTo>
                        <a:lnTo>
                          <a:pt x="14" y="40"/>
                        </a:lnTo>
                        <a:lnTo>
                          <a:pt x="20" y="30"/>
                        </a:lnTo>
                        <a:lnTo>
                          <a:pt x="21" y="25"/>
                        </a:lnTo>
                        <a:lnTo>
                          <a:pt x="22" y="24"/>
                        </a:lnTo>
                        <a:lnTo>
                          <a:pt x="23" y="19"/>
                        </a:lnTo>
                        <a:lnTo>
                          <a:pt x="20" y="14"/>
                        </a:lnTo>
                        <a:lnTo>
                          <a:pt x="21" y="11"/>
                        </a:lnTo>
                        <a:lnTo>
                          <a:pt x="23" y="6"/>
                        </a:lnTo>
                        <a:lnTo>
                          <a:pt x="13" y="0"/>
                        </a:lnTo>
                        <a:lnTo>
                          <a:pt x="11" y="2"/>
                        </a:lnTo>
                        <a:lnTo>
                          <a:pt x="7" y="6"/>
                        </a:lnTo>
                        <a:lnTo>
                          <a:pt x="8" y="8"/>
                        </a:lnTo>
                        <a:lnTo>
                          <a:pt x="6" y="10"/>
                        </a:lnTo>
                        <a:lnTo>
                          <a:pt x="6" y="13"/>
                        </a:lnTo>
                        <a:lnTo>
                          <a:pt x="7" y="14"/>
                        </a:lnTo>
                        <a:lnTo>
                          <a:pt x="8" y="16"/>
                        </a:lnTo>
                        <a:lnTo>
                          <a:pt x="13" y="21"/>
                        </a:lnTo>
                        <a:lnTo>
                          <a:pt x="7" y="26"/>
                        </a:lnTo>
                        <a:lnTo>
                          <a:pt x="3" y="27"/>
                        </a:lnTo>
                        <a:lnTo>
                          <a:pt x="0" y="31"/>
                        </a:lnTo>
                        <a:lnTo>
                          <a:pt x="1" y="32"/>
                        </a:lnTo>
                      </a:path>
                    </a:pathLst>
                  </a:custGeom>
                  <a:grpFill/>
                  <a:ln w="9144">
                    <a:solidFill>
                      <a:schemeClr val="bg2">
                        <a:lumMod val="90000"/>
                      </a:schemeClr>
                    </a:solidFill>
                    <a:round/>
                    <a:headEnd/>
                    <a:tailEnd/>
                  </a:ln>
                </p:spPr>
                <p:txBody>
                  <a:bodyPr/>
                  <a:lstStyle/>
                  <a:p>
                    <a:endParaRPr lang="nb-NO"/>
                  </a:p>
                </p:txBody>
              </p:sp>
              <p:sp>
                <p:nvSpPr>
                  <p:cNvPr id="350" name="Freeform 55"/>
                  <p:cNvSpPr>
                    <a:spLocks/>
                  </p:cNvSpPr>
                  <p:nvPr/>
                </p:nvSpPr>
                <p:spPr bwMode="gray">
                  <a:xfrm>
                    <a:off x="1643" y="1764"/>
                    <a:ext cx="56" cy="24"/>
                  </a:xfrm>
                  <a:custGeom>
                    <a:avLst/>
                    <a:gdLst>
                      <a:gd name="T0" fmla="*/ 0 w 52"/>
                      <a:gd name="T1" fmla="*/ 12 h 25"/>
                      <a:gd name="T2" fmla="*/ 4 w 52"/>
                      <a:gd name="T3" fmla="*/ 3 h 25"/>
                      <a:gd name="T4" fmla="*/ 65 w 52"/>
                      <a:gd name="T5" fmla="*/ 3 h 25"/>
                      <a:gd name="T6" fmla="*/ 74 w 52"/>
                      <a:gd name="T7" fmla="*/ 0 h 25"/>
                      <a:gd name="T8" fmla="*/ 78 w 52"/>
                      <a:gd name="T9" fmla="*/ 0 h 25"/>
                      <a:gd name="T10" fmla="*/ 84 w 52"/>
                      <a:gd name="T11" fmla="*/ 6 h 25"/>
                      <a:gd name="T12" fmla="*/ 74 w 52"/>
                      <a:gd name="T13" fmla="*/ 10 h 25"/>
                      <a:gd name="T14" fmla="*/ 84 w 52"/>
                      <a:gd name="T15" fmla="*/ 12 h 25"/>
                      <a:gd name="T16" fmla="*/ 86 w 52"/>
                      <a:gd name="T17" fmla="*/ 12 h 25"/>
                      <a:gd name="T18" fmla="*/ 93 w 52"/>
                      <a:gd name="T19" fmla="*/ 12 h 25"/>
                      <a:gd name="T20" fmla="*/ 102 w 52"/>
                      <a:gd name="T21" fmla="*/ 12 h 25"/>
                      <a:gd name="T22" fmla="*/ 102 w 52"/>
                      <a:gd name="T23" fmla="*/ 12 h 25"/>
                      <a:gd name="T24" fmla="*/ 102 w 52"/>
                      <a:gd name="T25" fmla="*/ 12 h 25"/>
                      <a:gd name="T26" fmla="*/ 104 w 52"/>
                      <a:gd name="T27" fmla="*/ 12 h 25"/>
                      <a:gd name="T28" fmla="*/ 108 w 52"/>
                      <a:gd name="T29" fmla="*/ 12 h 25"/>
                      <a:gd name="T30" fmla="*/ 100 w 52"/>
                      <a:gd name="T31" fmla="*/ 13 h 25"/>
                      <a:gd name="T32" fmla="*/ 87 w 52"/>
                      <a:gd name="T33" fmla="*/ 13 h 25"/>
                      <a:gd name="T34" fmla="*/ 84 w 52"/>
                      <a:gd name="T35" fmla="*/ 12 h 25"/>
                      <a:gd name="T36" fmla="*/ 72 w 52"/>
                      <a:gd name="T37" fmla="*/ 14 h 25"/>
                      <a:gd name="T38" fmla="*/ 67 w 52"/>
                      <a:gd name="T39" fmla="*/ 12 h 25"/>
                      <a:gd name="T40" fmla="*/ 65 w 52"/>
                      <a:gd name="T41" fmla="*/ 12 h 25"/>
                      <a:gd name="T42" fmla="*/ 62 w 52"/>
                      <a:gd name="T43" fmla="*/ 12 h 25"/>
                      <a:gd name="T44" fmla="*/ 0 w 52"/>
                      <a:gd name="T45" fmla="*/ 12 h 25"/>
                      <a:gd name="T46" fmla="*/ 0 w 52"/>
                      <a:gd name="T47" fmla="*/ 12 h 25"/>
                      <a:gd name="T48" fmla="*/ 0 w 52"/>
                      <a:gd name="T49" fmla="*/ 12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25"/>
                      <a:gd name="T77" fmla="*/ 52 w 52"/>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25">
                        <a:moveTo>
                          <a:pt x="0" y="15"/>
                        </a:moveTo>
                        <a:lnTo>
                          <a:pt x="4" y="3"/>
                        </a:lnTo>
                        <a:lnTo>
                          <a:pt x="31" y="3"/>
                        </a:lnTo>
                        <a:lnTo>
                          <a:pt x="35" y="0"/>
                        </a:lnTo>
                        <a:lnTo>
                          <a:pt x="37" y="0"/>
                        </a:lnTo>
                        <a:lnTo>
                          <a:pt x="40" y="6"/>
                        </a:lnTo>
                        <a:lnTo>
                          <a:pt x="35" y="10"/>
                        </a:lnTo>
                        <a:lnTo>
                          <a:pt x="40" y="14"/>
                        </a:lnTo>
                        <a:lnTo>
                          <a:pt x="41" y="19"/>
                        </a:lnTo>
                        <a:lnTo>
                          <a:pt x="44" y="21"/>
                        </a:lnTo>
                        <a:lnTo>
                          <a:pt x="49" y="21"/>
                        </a:lnTo>
                        <a:lnTo>
                          <a:pt x="49" y="19"/>
                        </a:lnTo>
                        <a:lnTo>
                          <a:pt x="49" y="17"/>
                        </a:lnTo>
                        <a:lnTo>
                          <a:pt x="50" y="17"/>
                        </a:lnTo>
                        <a:lnTo>
                          <a:pt x="51" y="21"/>
                        </a:lnTo>
                        <a:lnTo>
                          <a:pt x="47" y="23"/>
                        </a:lnTo>
                        <a:lnTo>
                          <a:pt x="42" y="23"/>
                        </a:lnTo>
                        <a:lnTo>
                          <a:pt x="40" y="22"/>
                        </a:lnTo>
                        <a:lnTo>
                          <a:pt x="34" y="24"/>
                        </a:lnTo>
                        <a:lnTo>
                          <a:pt x="32" y="22"/>
                        </a:lnTo>
                        <a:lnTo>
                          <a:pt x="31" y="20"/>
                        </a:lnTo>
                        <a:lnTo>
                          <a:pt x="30" y="15"/>
                        </a:lnTo>
                        <a:lnTo>
                          <a:pt x="0" y="15"/>
                        </a:lnTo>
                      </a:path>
                    </a:pathLst>
                  </a:custGeom>
                  <a:grpFill/>
                  <a:ln w="9144">
                    <a:solidFill>
                      <a:schemeClr val="bg2">
                        <a:lumMod val="90000"/>
                      </a:schemeClr>
                    </a:solidFill>
                    <a:round/>
                    <a:headEnd/>
                    <a:tailEnd/>
                  </a:ln>
                </p:spPr>
                <p:txBody>
                  <a:bodyPr/>
                  <a:lstStyle/>
                  <a:p>
                    <a:endParaRPr lang="nb-NO"/>
                  </a:p>
                </p:txBody>
              </p:sp>
              <p:sp>
                <p:nvSpPr>
                  <p:cNvPr id="351" name="Freeform 56"/>
                  <p:cNvSpPr>
                    <a:spLocks/>
                  </p:cNvSpPr>
                  <p:nvPr/>
                </p:nvSpPr>
                <p:spPr bwMode="gray">
                  <a:xfrm>
                    <a:off x="1669" y="1778"/>
                    <a:ext cx="9" cy="14"/>
                  </a:xfrm>
                  <a:custGeom>
                    <a:avLst/>
                    <a:gdLst>
                      <a:gd name="T0" fmla="*/ 0 w 10"/>
                      <a:gd name="T1" fmla="*/ 13 h 14"/>
                      <a:gd name="T2" fmla="*/ 5 w 10"/>
                      <a:gd name="T3" fmla="*/ 11 h 14"/>
                      <a:gd name="T4" fmla="*/ 5 w 10"/>
                      <a:gd name="T5" fmla="*/ 7 h 14"/>
                      <a:gd name="T6" fmla="*/ 5 w 10"/>
                      <a:gd name="T7" fmla="*/ 5 h 14"/>
                      <a:gd name="T8" fmla="*/ 5 w 10"/>
                      <a:gd name="T9" fmla="*/ 0 h 14"/>
                      <a:gd name="T10" fmla="*/ 1 w 10"/>
                      <a:gd name="T11" fmla="*/ 0 h 14"/>
                      <a:gd name="T12" fmla="*/ 0 w 10"/>
                      <a:gd name="T13" fmla="*/ 13 h 14"/>
                      <a:gd name="T14" fmla="*/ 0 w 10"/>
                      <a:gd name="T15" fmla="*/ 13 h 14"/>
                      <a:gd name="T16" fmla="*/ 0 w 10"/>
                      <a:gd name="T17" fmla="*/ 13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13"/>
                        </a:moveTo>
                        <a:lnTo>
                          <a:pt x="8" y="11"/>
                        </a:lnTo>
                        <a:lnTo>
                          <a:pt x="9" y="7"/>
                        </a:lnTo>
                        <a:lnTo>
                          <a:pt x="8" y="5"/>
                        </a:lnTo>
                        <a:lnTo>
                          <a:pt x="7" y="0"/>
                        </a:lnTo>
                        <a:lnTo>
                          <a:pt x="1" y="0"/>
                        </a:lnTo>
                        <a:lnTo>
                          <a:pt x="0" y="13"/>
                        </a:lnTo>
                      </a:path>
                    </a:pathLst>
                  </a:custGeom>
                  <a:grpFill/>
                  <a:ln w="9144">
                    <a:solidFill>
                      <a:schemeClr val="bg2">
                        <a:lumMod val="90000"/>
                      </a:schemeClr>
                    </a:solidFill>
                    <a:round/>
                    <a:headEnd/>
                    <a:tailEnd/>
                  </a:ln>
                </p:spPr>
                <p:txBody>
                  <a:bodyPr/>
                  <a:lstStyle/>
                  <a:p>
                    <a:endParaRPr lang="nb-NO"/>
                  </a:p>
                </p:txBody>
              </p:sp>
              <p:sp>
                <p:nvSpPr>
                  <p:cNvPr id="352" name="Freeform 57"/>
                  <p:cNvSpPr>
                    <a:spLocks/>
                  </p:cNvSpPr>
                  <p:nvPr/>
                </p:nvSpPr>
                <p:spPr bwMode="gray">
                  <a:xfrm>
                    <a:off x="1641" y="1778"/>
                    <a:ext cx="29" cy="20"/>
                  </a:xfrm>
                  <a:custGeom>
                    <a:avLst/>
                    <a:gdLst>
                      <a:gd name="T0" fmla="*/ 1 w 28"/>
                      <a:gd name="T1" fmla="*/ 19 h 20"/>
                      <a:gd name="T2" fmla="*/ 10 w 28"/>
                      <a:gd name="T3" fmla="*/ 16 h 20"/>
                      <a:gd name="T4" fmla="*/ 13 w 28"/>
                      <a:gd name="T5" fmla="*/ 14 h 20"/>
                      <a:gd name="T6" fmla="*/ 30 w 28"/>
                      <a:gd name="T7" fmla="*/ 14 h 20"/>
                      <a:gd name="T8" fmla="*/ 36 w 28"/>
                      <a:gd name="T9" fmla="*/ 13 h 20"/>
                      <a:gd name="T10" fmla="*/ 37 w 28"/>
                      <a:gd name="T11" fmla="*/ 0 h 20"/>
                      <a:gd name="T12" fmla="*/ 3 w 28"/>
                      <a:gd name="T13" fmla="*/ 0 h 20"/>
                      <a:gd name="T14" fmla="*/ 3 w 28"/>
                      <a:gd name="T15" fmla="*/ 14 h 20"/>
                      <a:gd name="T16" fmla="*/ 3 w 28"/>
                      <a:gd name="T17" fmla="*/ 16 h 20"/>
                      <a:gd name="T18" fmla="*/ 0 w 28"/>
                      <a:gd name="T19" fmla="*/ 18 h 20"/>
                      <a:gd name="T20" fmla="*/ 1 w 28"/>
                      <a:gd name="T21" fmla="*/ 19 h 20"/>
                      <a:gd name="T22" fmla="*/ 1 w 28"/>
                      <a:gd name="T23" fmla="*/ 19 h 20"/>
                      <a:gd name="T24" fmla="*/ 1 w 28"/>
                      <a:gd name="T25" fmla="*/ 19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20"/>
                      <a:gd name="T41" fmla="*/ 28 w 28"/>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20">
                        <a:moveTo>
                          <a:pt x="1" y="19"/>
                        </a:moveTo>
                        <a:lnTo>
                          <a:pt x="10" y="16"/>
                        </a:lnTo>
                        <a:lnTo>
                          <a:pt x="13" y="14"/>
                        </a:lnTo>
                        <a:lnTo>
                          <a:pt x="20" y="14"/>
                        </a:lnTo>
                        <a:lnTo>
                          <a:pt x="26" y="13"/>
                        </a:lnTo>
                        <a:lnTo>
                          <a:pt x="27" y="0"/>
                        </a:lnTo>
                        <a:lnTo>
                          <a:pt x="3" y="0"/>
                        </a:lnTo>
                        <a:lnTo>
                          <a:pt x="3" y="14"/>
                        </a:lnTo>
                        <a:lnTo>
                          <a:pt x="3" y="16"/>
                        </a:lnTo>
                        <a:lnTo>
                          <a:pt x="0" y="18"/>
                        </a:lnTo>
                        <a:lnTo>
                          <a:pt x="1" y="19"/>
                        </a:lnTo>
                      </a:path>
                    </a:pathLst>
                  </a:custGeom>
                  <a:grpFill/>
                  <a:ln w="9144">
                    <a:solidFill>
                      <a:schemeClr val="bg2">
                        <a:lumMod val="90000"/>
                      </a:schemeClr>
                    </a:solidFill>
                    <a:round/>
                    <a:headEnd/>
                    <a:tailEnd/>
                  </a:ln>
                </p:spPr>
                <p:txBody>
                  <a:bodyPr/>
                  <a:lstStyle/>
                  <a:p>
                    <a:endParaRPr lang="nb-NO"/>
                  </a:p>
                </p:txBody>
              </p:sp>
              <p:sp>
                <p:nvSpPr>
                  <p:cNvPr id="353" name="Freeform 58"/>
                  <p:cNvSpPr>
                    <a:spLocks/>
                  </p:cNvSpPr>
                  <p:nvPr/>
                </p:nvSpPr>
                <p:spPr bwMode="gray">
                  <a:xfrm>
                    <a:off x="1593" y="1831"/>
                    <a:ext cx="3" cy="3"/>
                  </a:xfrm>
                  <a:custGeom>
                    <a:avLst/>
                    <a:gdLst>
                      <a:gd name="T0" fmla="*/ 1 w 3"/>
                      <a:gd name="T1" fmla="*/ 2 h 3"/>
                      <a:gd name="T2" fmla="*/ 0 w 3"/>
                      <a:gd name="T3" fmla="*/ 0 h 3"/>
                      <a:gd name="T4" fmla="*/ 1 w 3"/>
                      <a:gd name="T5" fmla="*/ 0 h 3"/>
                      <a:gd name="T6" fmla="*/ 2 w 3"/>
                      <a:gd name="T7" fmla="*/ 1 h 3"/>
                      <a:gd name="T8" fmla="*/ 1 w 3"/>
                      <a:gd name="T9" fmla="*/ 2 h 3"/>
                      <a:gd name="T10" fmla="*/ 1 w 3"/>
                      <a:gd name="T11" fmla="*/ 2 h 3"/>
                      <a:gd name="T12" fmla="*/ 1 w 3"/>
                      <a:gd name="T13" fmla="*/ 2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1" y="2"/>
                        </a:moveTo>
                        <a:lnTo>
                          <a:pt x="0" y="0"/>
                        </a:lnTo>
                        <a:lnTo>
                          <a:pt x="1" y="0"/>
                        </a:lnTo>
                        <a:lnTo>
                          <a:pt x="2" y="1"/>
                        </a:lnTo>
                        <a:lnTo>
                          <a:pt x="1" y="2"/>
                        </a:lnTo>
                      </a:path>
                    </a:pathLst>
                  </a:custGeom>
                  <a:grpFill/>
                  <a:ln w="9144">
                    <a:solidFill>
                      <a:schemeClr val="bg2">
                        <a:lumMod val="90000"/>
                      </a:schemeClr>
                    </a:solidFill>
                    <a:round/>
                    <a:headEnd/>
                    <a:tailEnd/>
                  </a:ln>
                </p:spPr>
                <p:txBody>
                  <a:bodyPr/>
                  <a:lstStyle/>
                  <a:p>
                    <a:endParaRPr lang="nb-NO"/>
                  </a:p>
                </p:txBody>
              </p:sp>
              <p:sp>
                <p:nvSpPr>
                  <p:cNvPr id="354" name="Freeform 59"/>
                  <p:cNvSpPr>
                    <a:spLocks/>
                  </p:cNvSpPr>
                  <p:nvPr/>
                </p:nvSpPr>
                <p:spPr bwMode="gray">
                  <a:xfrm>
                    <a:off x="1512" y="1804"/>
                    <a:ext cx="71" cy="57"/>
                  </a:xfrm>
                  <a:custGeom>
                    <a:avLst/>
                    <a:gdLst>
                      <a:gd name="T0" fmla="*/ 1 w 67"/>
                      <a:gd name="T1" fmla="*/ 20 h 61"/>
                      <a:gd name="T2" fmla="*/ 4 w 67"/>
                      <a:gd name="T3" fmla="*/ 20 h 61"/>
                      <a:gd name="T4" fmla="*/ 8 w 67"/>
                      <a:gd name="T5" fmla="*/ 15 h 61"/>
                      <a:gd name="T6" fmla="*/ 19 w 67"/>
                      <a:gd name="T7" fmla="*/ 15 h 61"/>
                      <a:gd name="T8" fmla="*/ 19 w 67"/>
                      <a:gd name="T9" fmla="*/ 16 h 61"/>
                      <a:gd name="T10" fmla="*/ 22 w 67"/>
                      <a:gd name="T11" fmla="*/ 16 h 61"/>
                      <a:gd name="T12" fmla="*/ 21 w 67"/>
                      <a:gd name="T13" fmla="*/ 15 h 61"/>
                      <a:gd name="T14" fmla="*/ 22 w 67"/>
                      <a:gd name="T15" fmla="*/ 13 h 61"/>
                      <a:gd name="T16" fmla="*/ 25 w 67"/>
                      <a:gd name="T17" fmla="*/ 11 h 61"/>
                      <a:gd name="T18" fmla="*/ 30 w 67"/>
                      <a:gd name="T19" fmla="*/ 12 h 61"/>
                      <a:gd name="T20" fmla="*/ 34 w 67"/>
                      <a:gd name="T21" fmla="*/ 12 h 61"/>
                      <a:gd name="T22" fmla="*/ 40 w 67"/>
                      <a:gd name="T23" fmla="*/ 8 h 61"/>
                      <a:gd name="T24" fmla="*/ 51 w 67"/>
                      <a:gd name="T25" fmla="*/ 6 h 61"/>
                      <a:gd name="T26" fmla="*/ 48 w 67"/>
                      <a:gd name="T27" fmla="*/ 0 h 61"/>
                      <a:gd name="T28" fmla="*/ 51 w 67"/>
                      <a:gd name="T29" fmla="*/ 0 h 61"/>
                      <a:gd name="T30" fmla="*/ 51 w 67"/>
                      <a:gd name="T31" fmla="*/ 7 h 61"/>
                      <a:gd name="T32" fmla="*/ 77 w 67"/>
                      <a:gd name="T33" fmla="*/ 7 h 61"/>
                      <a:gd name="T34" fmla="*/ 77 w 67"/>
                      <a:gd name="T35" fmla="*/ 13 h 61"/>
                      <a:gd name="T36" fmla="*/ 84 w 67"/>
                      <a:gd name="T37" fmla="*/ 11 h 61"/>
                      <a:gd name="T38" fmla="*/ 89 w 67"/>
                      <a:gd name="T39" fmla="*/ 11 h 61"/>
                      <a:gd name="T40" fmla="*/ 92 w 67"/>
                      <a:gd name="T41" fmla="*/ 7 h 61"/>
                      <a:gd name="T42" fmla="*/ 97 w 67"/>
                      <a:gd name="T43" fmla="*/ 9 h 61"/>
                      <a:gd name="T44" fmla="*/ 100 w 67"/>
                      <a:gd name="T45" fmla="*/ 9 h 61"/>
                      <a:gd name="T46" fmla="*/ 100 w 67"/>
                      <a:gd name="T47" fmla="*/ 8 h 61"/>
                      <a:gd name="T48" fmla="*/ 108 w 67"/>
                      <a:gd name="T49" fmla="*/ 7 h 61"/>
                      <a:gd name="T50" fmla="*/ 116 w 67"/>
                      <a:gd name="T51" fmla="*/ 8 h 61"/>
                      <a:gd name="T52" fmla="*/ 118 w 67"/>
                      <a:gd name="T53" fmla="*/ 12 h 61"/>
                      <a:gd name="T54" fmla="*/ 116 w 67"/>
                      <a:gd name="T55" fmla="*/ 14 h 61"/>
                      <a:gd name="T56" fmla="*/ 106 w 67"/>
                      <a:gd name="T57" fmla="*/ 11 h 61"/>
                      <a:gd name="T58" fmla="*/ 102 w 67"/>
                      <a:gd name="T59" fmla="*/ 14 h 61"/>
                      <a:gd name="T60" fmla="*/ 92 w 67"/>
                      <a:gd name="T61" fmla="*/ 17 h 61"/>
                      <a:gd name="T62" fmla="*/ 87 w 67"/>
                      <a:gd name="T63" fmla="*/ 16 h 61"/>
                      <a:gd name="T64" fmla="*/ 81 w 67"/>
                      <a:gd name="T65" fmla="*/ 20 h 61"/>
                      <a:gd name="T66" fmla="*/ 72 w 67"/>
                      <a:gd name="T67" fmla="*/ 19 h 61"/>
                      <a:gd name="T68" fmla="*/ 69 w 67"/>
                      <a:gd name="T69" fmla="*/ 21 h 61"/>
                      <a:gd name="T70" fmla="*/ 57 w 67"/>
                      <a:gd name="T71" fmla="*/ 26 h 61"/>
                      <a:gd name="T72" fmla="*/ 58 w 67"/>
                      <a:gd name="T73" fmla="*/ 27 h 61"/>
                      <a:gd name="T74" fmla="*/ 57 w 67"/>
                      <a:gd name="T75" fmla="*/ 28 h 61"/>
                      <a:gd name="T76" fmla="*/ 52 w 67"/>
                      <a:gd name="T77" fmla="*/ 28 h 61"/>
                      <a:gd name="T78" fmla="*/ 42 w 67"/>
                      <a:gd name="T79" fmla="*/ 28 h 61"/>
                      <a:gd name="T80" fmla="*/ 40 w 67"/>
                      <a:gd name="T81" fmla="*/ 30 h 61"/>
                      <a:gd name="T82" fmla="*/ 34 w 67"/>
                      <a:gd name="T83" fmla="*/ 30 h 61"/>
                      <a:gd name="T84" fmla="*/ 30 w 67"/>
                      <a:gd name="T85" fmla="*/ 30 h 61"/>
                      <a:gd name="T86" fmla="*/ 23 w 67"/>
                      <a:gd name="T87" fmla="*/ 31 h 61"/>
                      <a:gd name="T88" fmla="*/ 21 w 67"/>
                      <a:gd name="T89" fmla="*/ 30 h 61"/>
                      <a:gd name="T90" fmla="*/ 19 w 67"/>
                      <a:gd name="T91" fmla="*/ 29 h 61"/>
                      <a:gd name="T92" fmla="*/ 19 w 67"/>
                      <a:gd name="T93" fmla="*/ 28 h 61"/>
                      <a:gd name="T94" fmla="*/ 4 w 67"/>
                      <a:gd name="T95" fmla="*/ 26 h 61"/>
                      <a:gd name="T96" fmla="*/ 0 w 67"/>
                      <a:gd name="T97" fmla="*/ 21 h 61"/>
                      <a:gd name="T98" fmla="*/ 1 w 67"/>
                      <a:gd name="T99" fmla="*/ 20 h 61"/>
                      <a:gd name="T100" fmla="*/ 1 w 67"/>
                      <a:gd name="T101" fmla="*/ 20 h 61"/>
                      <a:gd name="T102" fmla="*/ 1 w 67"/>
                      <a:gd name="T103" fmla="*/ 20 h 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61"/>
                      <a:gd name="T158" fmla="*/ 67 w 67"/>
                      <a:gd name="T159" fmla="*/ 61 h 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61">
                        <a:moveTo>
                          <a:pt x="1" y="38"/>
                        </a:moveTo>
                        <a:lnTo>
                          <a:pt x="4" y="38"/>
                        </a:lnTo>
                        <a:lnTo>
                          <a:pt x="8" y="28"/>
                        </a:lnTo>
                        <a:lnTo>
                          <a:pt x="9" y="29"/>
                        </a:lnTo>
                        <a:lnTo>
                          <a:pt x="9" y="30"/>
                        </a:lnTo>
                        <a:lnTo>
                          <a:pt x="12" y="30"/>
                        </a:lnTo>
                        <a:lnTo>
                          <a:pt x="11" y="28"/>
                        </a:lnTo>
                        <a:lnTo>
                          <a:pt x="12" y="24"/>
                        </a:lnTo>
                        <a:lnTo>
                          <a:pt x="15" y="21"/>
                        </a:lnTo>
                        <a:lnTo>
                          <a:pt x="18" y="22"/>
                        </a:lnTo>
                        <a:lnTo>
                          <a:pt x="20" y="22"/>
                        </a:lnTo>
                        <a:lnTo>
                          <a:pt x="23" y="18"/>
                        </a:lnTo>
                        <a:lnTo>
                          <a:pt x="28" y="6"/>
                        </a:lnTo>
                        <a:lnTo>
                          <a:pt x="26" y="0"/>
                        </a:lnTo>
                        <a:lnTo>
                          <a:pt x="28" y="0"/>
                        </a:lnTo>
                        <a:lnTo>
                          <a:pt x="28" y="16"/>
                        </a:lnTo>
                        <a:lnTo>
                          <a:pt x="43" y="16"/>
                        </a:lnTo>
                        <a:lnTo>
                          <a:pt x="43" y="25"/>
                        </a:lnTo>
                        <a:lnTo>
                          <a:pt x="47" y="21"/>
                        </a:lnTo>
                        <a:lnTo>
                          <a:pt x="50" y="21"/>
                        </a:lnTo>
                        <a:lnTo>
                          <a:pt x="52" y="17"/>
                        </a:lnTo>
                        <a:lnTo>
                          <a:pt x="55" y="19"/>
                        </a:lnTo>
                        <a:lnTo>
                          <a:pt x="56" y="19"/>
                        </a:lnTo>
                        <a:lnTo>
                          <a:pt x="56" y="18"/>
                        </a:lnTo>
                        <a:lnTo>
                          <a:pt x="60" y="16"/>
                        </a:lnTo>
                        <a:lnTo>
                          <a:pt x="65" y="18"/>
                        </a:lnTo>
                        <a:lnTo>
                          <a:pt x="66" y="22"/>
                        </a:lnTo>
                        <a:lnTo>
                          <a:pt x="65" y="26"/>
                        </a:lnTo>
                        <a:lnTo>
                          <a:pt x="59" y="21"/>
                        </a:lnTo>
                        <a:lnTo>
                          <a:pt x="57" y="26"/>
                        </a:lnTo>
                        <a:lnTo>
                          <a:pt x="52" y="32"/>
                        </a:lnTo>
                        <a:lnTo>
                          <a:pt x="49" y="31"/>
                        </a:lnTo>
                        <a:lnTo>
                          <a:pt x="45" y="38"/>
                        </a:lnTo>
                        <a:lnTo>
                          <a:pt x="40" y="36"/>
                        </a:lnTo>
                        <a:lnTo>
                          <a:pt x="39" y="42"/>
                        </a:lnTo>
                        <a:lnTo>
                          <a:pt x="32" y="51"/>
                        </a:lnTo>
                        <a:lnTo>
                          <a:pt x="33" y="52"/>
                        </a:lnTo>
                        <a:lnTo>
                          <a:pt x="32" y="54"/>
                        </a:lnTo>
                        <a:lnTo>
                          <a:pt x="29" y="55"/>
                        </a:lnTo>
                        <a:lnTo>
                          <a:pt x="24" y="55"/>
                        </a:lnTo>
                        <a:lnTo>
                          <a:pt x="23" y="57"/>
                        </a:lnTo>
                        <a:lnTo>
                          <a:pt x="20" y="59"/>
                        </a:lnTo>
                        <a:lnTo>
                          <a:pt x="18" y="57"/>
                        </a:lnTo>
                        <a:lnTo>
                          <a:pt x="13" y="60"/>
                        </a:lnTo>
                        <a:lnTo>
                          <a:pt x="11" y="58"/>
                        </a:lnTo>
                        <a:lnTo>
                          <a:pt x="9" y="56"/>
                        </a:lnTo>
                        <a:lnTo>
                          <a:pt x="9" y="54"/>
                        </a:lnTo>
                        <a:lnTo>
                          <a:pt x="4" y="51"/>
                        </a:lnTo>
                        <a:lnTo>
                          <a:pt x="0" y="43"/>
                        </a:lnTo>
                        <a:lnTo>
                          <a:pt x="1" y="38"/>
                        </a:lnTo>
                      </a:path>
                    </a:pathLst>
                  </a:custGeom>
                  <a:grpFill/>
                  <a:ln w="9144">
                    <a:solidFill>
                      <a:schemeClr val="bg2">
                        <a:lumMod val="90000"/>
                      </a:schemeClr>
                    </a:solidFill>
                    <a:round/>
                    <a:headEnd/>
                    <a:tailEnd/>
                  </a:ln>
                </p:spPr>
                <p:txBody>
                  <a:bodyPr/>
                  <a:lstStyle/>
                  <a:p>
                    <a:endParaRPr lang="nb-NO"/>
                  </a:p>
                </p:txBody>
              </p:sp>
              <p:sp>
                <p:nvSpPr>
                  <p:cNvPr id="355" name="Freeform 60"/>
                  <p:cNvSpPr>
                    <a:spLocks/>
                  </p:cNvSpPr>
                  <p:nvPr/>
                </p:nvSpPr>
                <p:spPr bwMode="gray">
                  <a:xfrm>
                    <a:off x="1483" y="1779"/>
                    <a:ext cx="61" cy="62"/>
                  </a:xfrm>
                  <a:custGeom>
                    <a:avLst/>
                    <a:gdLst>
                      <a:gd name="T0" fmla="*/ 1 w 58"/>
                      <a:gd name="T1" fmla="*/ 40 h 64"/>
                      <a:gd name="T2" fmla="*/ 0 w 58"/>
                      <a:gd name="T3" fmla="*/ 40 h 64"/>
                      <a:gd name="T4" fmla="*/ 0 w 58"/>
                      <a:gd name="T5" fmla="*/ 18 h 64"/>
                      <a:gd name="T6" fmla="*/ 0 w 58"/>
                      <a:gd name="T7" fmla="*/ 6 h 64"/>
                      <a:gd name="T8" fmla="*/ 29 w 58"/>
                      <a:gd name="T9" fmla="*/ 6 h 64"/>
                      <a:gd name="T10" fmla="*/ 55 w 58"/>
                      <a:gd name="T11" fmla="*/ 10 h 64"/>
                      <a:gd name="T12" fmla="*/ 67 w 58"/>
                      <a:gd name="T13" fmla="*/ 8 h 64"/>
                      <a:gd name="T14" fmla="*/ 82 w 58"/>
                      <a:gd name="T15" fmla="*/ 3 h 64"/>
                      <a:gd name="T16" fmla="*/ 94 w 58"/>
                      <a:gd name="T17" fmla="*/ 0 h 64"/>
                      <a:gd name="T18" fmla="*/ 94 w 58"/>
                      <a:gd name="T19" fmla="*/ 16 h 64"/>
                      <a:gd name="T20" fmla="*/ 90 w 58"/>
                      <a:gd name="T21" fmla="*/ 16 h 64"/>
                      <a:gd name="T22" fmla="*/ 94 w 58"/>
                      <a:gd name="T23" fmla="*/ 21 h 64"/>
                      <a:gd name="T24" fmla="*/ 86 w 58"/>
                      <a:gd name="T25" fmla="*/ 33 h 64"/>
                      <a:gd name="T26" fmla="*/ 82 w 58"/>
                      <a:gd name="T27" fmla="*/ 37 h 64"/>
                      <a:gd name="T28" fmla="*/ 78 w 58"/>
                      <a:gd name="T29" fmla="*/ 37 h 64"/>
                      <a:gd name="T30" fmla="*/ 72 w 58"/>
                      <a:gd name="T31" fmla="*/ 36 h 64"/>
                      <a:gd name="T32" fmla="*/ 67 w 58"/>
                      <a:gd name="T33" fmla="*/ 38 h 64"/>
                      <a:gd name="T34" fmla="*/ 65 w 58"/>
                      <a:gd name="T35" fmla="*/ 40 h 64"/>
                      <a:gd name="T36" fmla="*/ 67 w 58"/>
                      <a:gd name="T37" fmla="*/ 41 h 64"/>
                      <a:gd name="T38" fmla="*/ 62 w 58"/>
                      <a:gd name="T39" fmla="*/ 41 h 64"/>
                      <a:gd name="T40" fmla="*/ 62 w 58"/>
                      <a:gd name="T41" fmla="*/ 41 h 64"/>
                      <a:gd name="T42" fmla="*/ 61 w 58"/>
                      <a:gd name="T43" fmla="*/ 40 h 64"/>
                      <a:gd name="T44" fmla="*/ 55 w 58"/>
                      <a:gd name="T45" fmla="*/ 45 h 64"/>
                      <a:gd name="T46" fmla="*/ 50 w 58"/>
                      <a:gd name="T47" fmla="*/ 45 h 64"/>
                      <a:gd name="T48" fmla="*/ 43 w 58"/>
                      <a:gd name="T49" fmla="*/ 44 h 64"/>
                      <a:gd name="T50" fmla="*/ 43 w 58"/>
                      <a:gd name="T51" fmla="*/ 43 h 64"/>
                      <a:gd name="T52" fmla="*/ 37 w 58"/>
                      <a:gd name="T53" fmla="*/ 44 h 64"/>
                      <a:gd name="T54" fmla="*/ 31 w 58"/>
                      <a:gd name="T55" fmla="*/ 44 h 64"/>
                      <a:gd name="T56" fmla="*/ 27 w 58"/>
                      <a:gd name="T57" fmla="*/ 43 h 64"/>
                      <a:gd name="T58" fmla="*/ 26 w 58"/>
                      <a:gd name="T59" fmla="*/ 44 h 64"/>
                      <a:gd name="T60" fmla="*/ 25 w 58"/>
                      <a:gd name="T61" fmla="*/ 44 h 64"/>
                      <a:gd name="T62" fmla="*/ 23 w 58"/>
                      <a:gd name="T63" fmla="*/ 42 h 64"/>
                      <a:gd name="T64" fmla="*/ 8 w 58"/>
                      <a:gd name="T65" fmla="*/ 42 h 64"/>
                      <a:gd name="T66" fmla="*/ 5 w 58"/>
                      <a:gd name="T67" fmla="*/ 40 h 64"/>
                      <a:gd name="T68" fmla="*/ 1 w 58"/>
                      <a:gd name="T69" fmla="*/ 40 h 64"/>
                      <a:gd name="T70" fmla="*/ 1 w 58"/>
                      <a:gd name="T71" fmla="*/ 40 h 64"/>
                      <a:gd name="T72" fmla="*/ 1 w 58"/>
                      <a:gd name="T73" fmla="*/ 40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64"/>
                      <a:gd name="T113" fmla="*/ 58 w 58"/>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64">
                        <a:moveTo>
                          <a:pt x="1" y="52"/>
                        </a:moveTo>
                        <a:lnTo>
                          <a:pt x="0" y="52"/>
                        </a:lnTo>
                        <a:lnTo>
                          <a:pt x="0" y="28"/>
                        </a:lnTo>
                        <a:lnTo>
                          <a:pt x="0" y="6"/>
                        </a:lnTo>
                        <a:lnTo>
                          <a:pt x="19" y="6"/>
                        </a:lnTo>
                        <a:lnTo>
                          <a:pt x="33" y="10"/>
                        </a:lnTo>
                        <a:lnTo>
                          <a:pt x="41" y="8"/>
                        </a:lnTo>
                        <a:lnTo>
                          <a:pt x="49" y="3"/>
                        </a:lnTo>
                        <a:lnTo>
                          <a:pt x="57" y="0"/>
                        </a:lnTo>
                        <a:lnTo>
                          <a:pt x="57" y="25"/>
                        </a:lnTo>
                        <a:lnTo>
                          <a:pt x="55" y="25"/>
                        </a:lnTo>
                        <a:lnTo>
                          <a:pt x="57" y="31"/>
                        </a:lnTo>
                        <a:lnTo>
                          <a:pt x="52" y="43"/>
                        </a:lnTo>
                        <a:lnTo>
                          <a:pt x="49" y="47"/>
                        </a:lnTo>
                        <a:lnTo>
                          <a:pt x="47" y="47"/>
                        </a:lnTo>
                        <a:lnTo>
                          <a:pt x="44" y="46"/>
                        </a:lnTo>
                        <a:lnTo>
                          <a:pt x="41" y="49"/>
                        </a:lnTo>
                        <a:lnTo>
                          <a:pt x="40" y="53"/>
                        </a:lnTo>
                        <a:lnTo>
                          <a:pt x="41" y="55"/>
                        </a:lnTo>
                        <a:lnTo>
                          <a:pt x="38" y="55"/>
                        </a:lnTo>
                        <a:lnTo>
                          <a:pt x="38" y="54"/>
                        </a:lnTo>
                        <a:lnTo>
                          <a:pt x="37" y="53"/>
                        </a:lnTo>
                        <a:lnTo>
                          <a:pt x="33" y="63"/>
                        </a:lnTo>
                        <a:lnTo>
                          <a:pt x="30" y="63"/>
                        </a:lnTo>
                        <a:lnTo>
                          <a:pt x="26" y="61"/>
                        </a:lnTo>
                        <a:lnTo>
                          <a:pt x="26" y="58"/>
                        </a:lnTo>
                        <a:lnTo>
                          <a:pt x="23" y="60"/>
                        </a:lnTo>
                        <a:lnTo>
                          <a:pt x="20" y="60"/>
                        </a:lnTo>
                        <a:lnTo>
                          <a:pt x="17" y="59"/>
                        </a:lnTo>
                        <a:lnTo>
                          <a:pt x="16" y="60"/>
                        </a:lnTo>
                        <a:lnTo>
                          <a:pt x="15" y="60"/>
                        </a:lnTo>
                        <a:lnTo>
                          <a:pt x="13" y="57"/>
                        </a:lnTo>
                        <a:lnTo>
                          <a:pt x="8" y="56"/>
                        </a:lnTo>
                        <a:lnTo>
                          <a:pt x="5" y="52"/>
                        </a:lnTo>
                        <a:lnTo>
                          <a:pt x="1" y="52"/>
                        </a:lnTo>
                      </a:path>
                    </a:pathLst>
                  </a:custGeom>
                  <a:grpFill/>
                  <a:ln w="9144">
                    <a:solidFill>
                      <a:schemeClr val="bg2">
                        <a:lumMod val="90000"/>
                      </a:schemeClr>
                    </a:solidFill>
                    <a:round/>
                    <a:headEnd/>
                    <a:tailEnd/>
                  </a:ln>
                </p:spPr>
                <p:txBody>
                  <a:bodyPr/>
                  <a:lstStyle/>
                  <a:p>
                    <a:endParaRPr lang="nb-NO"/>
                  </a:p>
                </p:txBody>
              </p:sp>
              <p:sp>
                <p:nvSpPr>
                  <p:cNvPr id="356" name="Freeform 61"/>
                  <p:cNvSpPr>
                    <a:spLocks/>
                  </p:cNvSpPr>
                  <p:nvPr/>
                </p:nvSpPr>
                <p:spPr bwMode="gray">
                  <a:xfrm>
                    <a:off x="1402" y="1678"/>
                    <a:ext cx="93" cy="47"/>
                  </a:xfrm>
                  <a:custGeom>
                    <a:avLst/>
                    <a:gdLst>
                      <a:gd name="T0" fmla="*/ 0 w 88"/>
                      <a:gd name="T1" fmla="*/ 17 h 48"/>
                      <a:gd name="T2" fmla="*/ 24 w 88"/>
                      <a:gd name="T3" fmla="*/ 12 h 48"/>
                      <a:gd name="T4" fmla="*/ 48 w 88"/>
                      <a:gd name="T5" fmla="*/ 2 h 48"/>
                      <a:gd name="T6" fmla="*/ 60 w 88"/>
                      <a:gd name="T7" fmla="*/ 0 h 48"/>
                      <a:gd name="T8" fmla="*/ 62 w 88"/>
                      <a:gd name="T9" fmla="*/ 1 h 48"/>
                      <a:gd name="T10" fmla="*/ 48 w 88"/>
                      <a:gd name="T11" fmla="*/ 10 h 48"/>
                      <a:gd name="T12" fmla="*/ 45 w 88"/>
                      <a:gd name="T13" fmla="*/ 14 h 48"/>
                      <a:gd name="T14" fmla="*/ 50 w 88"/>
                      <a:gd name="T15" fmla="*/ 12 h 48"/>
                      <a:gd name="T16" fmla="*/ 57 w 88"/>
                      <a:gd name="T17" fmla="*/ 12 h 48"/>
                      <a:gd name="T18" fmla="*/ 63 w 88"/>
                      <a:gd name="T19" fmla="*/ 14 h 48"/>
                      <a:gd name="T20" fmla="*/ 74 w 88"/>
                      <a:gd name="T21" fmla="*/ 20 h 48"/>
                      <a:gd name="T22" fmla="*/ 87 w 88"/>
                      <a:gd name="T23" fmla="*/ 21 h 48"/>
                      <a:gd name="T24" fmla="*/ 100 w 88"/>
                      <a:gd name="T25" fmla="*/ 15 h 48"/>
                      <a:gd name="T26" fmla="*/ 125 w 88"/>
                      <a:gd name="T27" fmla="*/ 14 h 48"/>
                      <a:gd name="T28" fmla="*/ 125 w 88"/>
                      <a:gd name="T29" fmla="*/ 18 h 48"/>
                      <a:gd name="T30" fmla="*/ 130 w 88"/>
                      <a:gd name="T31" fmla="*/ 19 h 48"/>
                      <a:gd name="T32" fmla="*/ 140 w 88"/>
                      <a:gd name="T33" fmla="*/ 19 h 48"/>
                      <a:gd name="T34" fmla="*/ 144 w 88"/>
                      <a:gd name="T35" fmla="*/ 19 h 48"/>
                      <a:gd name="T36" fmla="*/ 146 w 88"/>
                      <a:gd name="T37" fmla="*/ 24 h 48"/>
                      <a:gd name="T38" fmla="*/ 152 w 88"/>
                      <a:gd name="T39" fmla="*/ 24 h 48"/>
                      <a:gd name="T40" fmla="*/ 141 w 88"/>
                      <a:gd name="T41" fmla="*/ 24 h 48"/>
                      <a:gd name="T42" fmla="*/ 137 w 88"/>
                      <a:gd name="T43" fmla="*/ 24 h 48"/>
                      <a:gd name="T44" fmla="*/ 136 w 88"/>
                      <a:gd name="T45" fmla="*/ 24 h 48"/>
                      <a:gd name="T46" fmla="*/ 132 w 88"/>
                      <a:gd name="T47" fmla="*/ 24 h 48"/>
                      <a:gd name="T48" fmla="*/ 119 w 88"/>
                      <a:gd name="T49" fmla="*/ 24 h 48"/>
                      <a:gd name="T50" fmla="*/ 98 w 88"/>
                      <a:gd name="T51" fmla="*/ 24 h 48"/>
                      <a:gd name="T52" fmla="*/ 88 w 88"/>
                      <a:gd name="T53" fmla="*/ 27 h 48"/>
                      <a:gd name="T54" fmla="*/ 88 w 88"/>
                      <a:gd name="T55" fmla="*/ 24 h 48"/>
                      <a:gd name="T56" fmla="*/ 80 w 88"/>
                      <a:gd name="T57" fmla="*/ 24 h 48"/>
                      <a:gd name="T58" fmla="*/ 66 w 88"/>
                      <a:gd name="T59" fmla="*/ 37 h 48"/>
                      <a:gd name="T60" fmla="*/ 63 w 88"/>
                      <a:gd name="T61" fmla="*/ 34 h 48"/>
                      <a:gd name="T62" fmla="*/ 63 w 88"/>
                      <a:gd name="T63" fmla="*/ 30 h 48"/>
                      <a:gd name="T64" fmla="*/ 60 w 88"/>
                      <a:gd name="T65" fmla="*/ 31 h 48"/>
                      <a:gd name="T66" fmla="*/ 62 w 88"/>
                      <a:gd name="T67" fmla="*/ 25 h 48"/>
                      <a:gd name="T68" fmla="*/ 53 w 88"/>
                      <a:gd name="T69" fmla="*/ 24 h 48"/>
                      <a:gd name="T70" fmla="*/ 53 w 88"/>
                      <a:gd name="T71" fmla="*/ 24 h 48"/>
                      <a:gd name="T72" fmla="*/ 4 w 88"/>
                      <a:gd name="T73" fmla="*/ 22 h 48"/>
                      <a:gd name="T74" fmla="*/ 3 w 88"/>
                      <a:gd name="T75" fmla="*/ 19 h 48"/>
                      <a:gd name="T76" fmla="*/ 0 w 88"/>
                      <a:gd name="T77" fmla="*/ 17 h 48"/>
                      <a:gd name="T78" fmla="*/ 0 w 88"/>
                      <a:gd name="T79" fmla="*/ 17 h 48"/>
                      <a:gd name="T80" fmla="*/ 0 w 88"/>
                      <a:gd name="T81" fmla="*/ 1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48"/>
                      <a:gd name="T125" fmla="*/ 88 w 88"/>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48">
                        <a:moveTo>
                          <a:pt x="0" y="17"/>
                        </a:moveTo>
                        <a:lnTo>
                          <a:pt x="14" y="12"/>
                        </a:lnTo>
                        <a:lnTo>
                          <a:pt x="27" y="2"/>
                        </a:lnTo>
                        <a:lnTo>
                          <a:pt x="35" y="0"/>
                        </a:lnTo>
                        <a:lnTo>
                          <a:pt x="36" y="1"/>
                        </a:lnTo>
                        <a:lnTo>
                          <a:pt x="27" y="10"/>
                        </a:lnTo>
                        <a:lnTo>
                          <a:pt x="26" y="14"/>
                        </a:lnTo>
                        <a:lnTo>
                          <a:pt x="28" y="12"/>
                        </a:lnTo>
                        <a:lnTo>
                          <a:pt x="33" y="12"/>
                        </a:lnTo>
                        <a:lnTo>
                          <a:pt x="37" y="14"/>
                        </a:lnTo>
                        <a:lnTo>
                          <a:pt x="42" y="20"/>
                        </a:lnTo>
                        <a:lnTo>
                          <a:pt x="50" y="21"/>
                        </a:lnTo>
                        <a:lnTo>
                          <a:pt x="58" y="15"/>
                        </a:lnTo>
                        <a:lnTo>
                          <a:pt x="72" y="14"/>
                        </a:lnTo>
                        <a:lnTo>
                          <a:pt x="72" y="18"/>
                        </a:lnTo>
                        <a:lnTo>
                          <a:pt x="75" y="19"/>
                        </a:lnTo>
                        <a:lnTo>
                          <a:pt x="80" y="19"/>
                        </a:lnTo>
                        <a:lnTo>
                          <a:pt x="82" y="19"/>
                        </a:lnTo>
                        <a:lnTo>
                          <a:pt x="84" y="25"/>
                        </a:lnTo>
                        <a:lnTo>
                          <a:pt x="87" y="29"/>
                        </a:lnTo>
                        <a:lnTo>
                          <a:pt x="81" y="30"/>
                        </a:lnTo>
                        <a:lnTo>
                          <a:pt x="79" y="28"/>
                        </a:lnTo>
                        <a:lnTo>
                          <a:pt x="78" y="31"/>
                        </a:lnTo>
                        <a:lnTo>
                          <a:pt x="76" y="31"/>
                        </a:lnTo>
                        <a:lnTo>
                          <a:pt x="69" y="28"/>
                        </a:lnTo>
                        <a:lnTo>
                          <a:pt x="57" y="31"/>
                        </a:lnTo>
                        <a:lnTo>
                          <a:pt x="51" y="37"/>
                        </a:lnTo>
                        <a:lnTo>
                          <a:pt x="51" y="31"/>
                        </a:lnTo>
                        <a:lnTo>
                          <a:pt x="46" y="34"/>
                        </a:lnTo>
                        <a:lnTo>
                          <a:pt x="38" y="47"/>
                        </a:lnTo>
                        <a:lnTo>
                          <a:pt x="37" y="44"/>
                        </a:lnTo>
                        <a:lnTo>
                          <a:pt x="37" y="40"/>
                        </a:lnTo>
                        <a:lnTo>
                          <a:pt x="35" y="41"/>
                        </a:lnTo>
                        <a:lnTo>
                          <a:pt x="36" y="35"/>
                        </a:lnTo>
                        <a:lnTo>
                          <a:pt x="30" y="33"/>
                        </a:lnTo>
                        <a:lnTo>
                          <a:pt x="30" y="30"/>
                        </a:lnTo>
                        <a:lnTo>
                          <a:pt x="4" y="22"/>
                        </a:lnTo>
                        <a:lnTo>
                          <a:pt x="3" y="19"/>
                        </a:lnTo>
                        <a:lnTo>
                          <a:pt x="0" y="17"/>
                        </a:lnTo>
                      </a:path>
                    </a:pathLst>
                  </a:custGeom>
                  <a:grpFill/>
                  <a:ln w="9144">
                    <a:solidFill>
                      <a:schemeClr val="bg2">
                        <a:lumMod val="90000"/>
                      </a:schemeClr>
                    </a:solidFill>
                    <a:round/>
                    <a:headEnd/>
                    <a:tailEnd/>
                  </a:ln>
                </p:spPr>
                <p:txBody>
                  <a:bodyPr/>
                  <a:lstStyle/>
                  <a:p>
                    <a:endParaRPr lang="nb-NO"/>
                  </a:p>
                </p:txBody>
              </p:sp>
              <p:sp>
                <p:nvSpPr>
                  <p:cNvPr id="357" name="Freeform 62"/>
                  <p:cNvSpPr>
                    <a:spLocks/>
                  </p:cNvSpPr>
                  <p:nvPr/>
                </p:nvSpPr>
                <p:spPr bwMode="gray">
                  <a:xfrm>
                    <a:off x="1452" y="1712"/>
                    <a:ext cx="67" cy="74"/>
                  </a:xfrm>
                  <a:custGeom>
                    <a:avLst/>
                    <a:gdLst>
                      <a:gd name="T0" fmla="*/ 114 w 63"/>
                      <a:gd name="T1" fmla="*/ 39 h 76"/>
                      <a:gd name="T2" fmla="*/ 110 w 63"/>
                      <a:gd name="T3" fmla="*/ 36 h 76"/>
                      <a:gd name="T4" fmla="*/ 106 w 63"/>
                      <a:gd name="T5" fmla="*/ 26 h 76"/>
                      <a:gd name="T6" fmla="*/ 101 w 63"/>
                      <a:gd name="T7" fmla="*/ 21 h 76"/>
                      <a:gd name="T8" fmla="*/ 89 w 63"/>
                      <a:gd name="T9" fmla="*/ 23 h 76"/>
                      <a:gd name="T10" fmla="*/ 83 w 63"/>
                      <a:gd name="T11" fmla="*/ 28 h 76"/>
                      <a:gd name="T12" fmla="*/ 79 w 63"/>
                      <a:gd name="T13" fmla="*/ 28 h 76"/>
                      <a:gd name="T14" fmla="*/ 77 w 63"/>
                      <a:gd name="T15" fmla="*/ 28 h 76"/>
                      <a:gd name="T16" fmla="*/ 79 w 63"/>
                      <a:gd name="T17" fmla="*/ 23 h 76"/>
                      <a:gd name="T18" fmla="*/ 84 w 63"/>
                      <a:gd name="T19" fmla="*/ 20 h 76"/>
                      <a:gd name="T20" fmla="*/ 89 w 63"/>
                      <a:gd name="T21" fmla="*/ 19 h 76"/>
                      <a:gd name="T22" fmla="*/ 88 w 63"/>
                      <a:gd name="T23" fmla="*/ 13 h 76"/>
                      <a:gd name="T24" fmla="*/ 89 w 63"/>
                      <a:gd name="T25" fmla="*/ 12 h 76"/>
                      <a:gd name="T26" fmla="*/ 87 w 63"/>
                      <a:gd name="T27" fmla="*/ 8 h 76"/>
                      <a:gd name="T28" fmla="*/ 66 w 63"/>
                      <a:gd name="T29" fmla="*/ 1 h 76"/>
                      <a:gd name="T30" fmla="*/ 49 w 63"/>
                      <a:gd name="T31" fmla="*/ 0 h 76"/>
                      <a:gd name="T32" fmla="*/ 47 w 63"/>
                      <a:gd name="T33" fmla="*/ 3 h 76"/>
                      <a:gd name="T34" fmla="*/ 49 w 63"/>
                      <a:gd name="T35" fmla="*/ 6 h 76"/>
                      <a:gd name="T36" fmla="*/ 38 w 63"/>
                      <a:gd name="T37" fmla="*/ 8 h 76"/>
                      <a:gd name="T38" fmla="*/ 36 w 63"/>
                      <a:gd name="T39" fmla="*/ 14 h 76"/>
                      <a:gd name="T40" fmla="*/ 32 w 63"/>
                      <a:gd name="T41" fmla="*/ 16 h 76"/>
                      <a:gd name="T42" fmla="*/ 30 w 63"/>
                      <a:gd name="T43" fmla="*/ 12 h 76"/>
                      <a:gd name="T44" fmla="*/ 21 w 63"/>
                      <a:gd name="T45" fmla="*/ 15 h 76"/>
                      <a:gd name="T46" fmla="*/ 19 w 63"/>
                      <a:gd name="T47" fmla="*/ 19 h 76"/>
                      <a:gd name="T48" fmla="*/ 19 w 63"/>
                      <a:gd name="T49" fmla="*/ 19 h 76"/>
                      <a:gd name="T50" fmla="*/ 7 w 63"/>
                      <a:gd name="T51" fmla="*/ 19 h 76"/>
                      <a:gd name="T52" fmla="*/ 6 w 63"/>
                      <a:gd name="T53" fmla="*/ 28 h 76"/>
                      <a:gd name="T54" fmla="*/ 19 w 63"/>
                      <a:gd name="T55" fmla="*/ 36 h 76"/>
                      <a:gd name="T56" fmla="*/ 20 w 63"/>
                      <a:gd name="T57" fmla="*/ 39 h 76"/>
                      <a:gd name="T58" fmla="*/ 19 w 63"/>
                      <a:gd name="T59" fmla="*/ 47 h 76"/>
                      <a:gd name="T60" fmla="*/ 4 w 63"/>
                      <a:gd name="T61" fmla="*/ 53 h 76"/>
                      <a:gd name="T62" fmla="*/ 0 w 63"/>
                      <a:gd name="T63" fmla="*/ 54 h 76"/>
                      <a:gd name="T64" fmla="*/ 53 w 63"/>
                      <a:gd name="T65" fmla="*/ 54 h 76"/>
                      <a:gd name="T66" fmla="*/ 53 w 63"/>
                      <a:gd name="T67" fmla="*/ 55 h 76"/>
                      <a:gd name="T68" fmla="*/ 88 w 63"/>
                      <a:gd name="T69" fmla="*/ 55 h 76"/>
                      <a:gd name="T70" fmla="*/ 95 w 63"/>
                      <a:gd name="T71" fmla="*/ 53 h 76"/>
                      <a:gd name="T72" fmla="*/ 95 w 63"/>
                      <a:gd name="T73" fmla="*/ 52 h 76"/>
                      <a:gd name="T74" fmla="*/ 101 w 63"/>
                      <a:gd name="T75" fmla="*/ 49 h 76"/>
                      <a:gd name="T76" fmla="*/ 101 w 63"/>
                      <a:gd name="T77" fmla="*/ 47 h 76"/>
                      <a:gd name="T78" fmla="*/ 110 w 63"/>
                      <a:gd name="T79" fmla="*/ 47 h 76"/>
                      <a:gd name="T80" fmla="*/ 114 w 63"/>
                      <a:gd name="T81" fmla="*/ 39 h 76"/>
                      <a:gd name="T82" fmla="*/ 114 w 63"/>
                      <a:gd name="T83" fmla="*/ 39 h 76"/>
                      <a:gd name="T84" fmla="*/ 114 w 63"/>
                      <a:gd name="T85" fmla="*/ 39 h 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
                      <a:gd name="T130" fmla="*/ 0 h 76"/>
                      <a:gd name="T131" fmla="*/ 63 w 63"/>
                      <a:gd name="T132" fmla="*/ 76 h 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 h="76">
                        <a:moveTo>
                          <a:pt x="62" y="49"/>
                        </a:moveTo>
                        <a:lnTo>
                          <a:pt x="59" y="46"/>
                        </a:lnTo>
                        <a:lnTo>
                          <a:pt x="57" y="36"/>
                        </a:lnTo>
                        <a:lnTo>
                          <a:pt x="55" y="31"/>
                        </a:lnTo>
                        <a:lnTo>
                          <a:pt x="49" y="33"/>
                        </a:lnTo>
                        <a:lnTo>
                          <a:pt x="45" y="38"/>
                        </a:lnTo>
                        <a:lnTo>
                          <a:pt x="43" y="38"/>
                        </a:lnTo>
                        <a:lnTo>
                          <a:pt x="41" y="38"/>
                        </a:lnTo>
                        <a:lnTo>
                          <a:pt x="43" y="33"/>
                        </a:lnTo>
                        <a:lnTo>
                          <a:pt x="46" y="30"/>
                        </a:lnTo>
                        <a:lnTo>
                          <a:pt x="49" y="24"/>
                        </a:lnTo>
                        <a:lnTo>
                          <a:pt x="48" y="13"/>
                        </a:lnTo>
                        <a:lnTo>
                          <a:pt x="49" y="12"/>
                        </a:lnTo>
                        <a:lnTo>
                          <a:pt x="47" y="8"/>
                        </a:lnTo>
                        <a:lnTo>
                          <a:pt x="36" y="1"/>
                        </a:lnTo>
                        <a:lnTo>
                          <a:pt x="26" y="0"/>
                        </a:lnTo>
                        <a:lnTo>
                          <a:pt x="25" y="3"/>
                        </a:lnTo>
                        <a:lnTo>
                          <a:pt x="26" y="6"/>
                        </a:lnTo>
                        <a:lnTo>
                          <a:pt x="21" y="8"/>
                        </a:lnTo>
                        <a:lnTo>
                          <a:pt x="20" y="14"/>
                        </a:lnTo>
                        <a:lnTo>
                          <a:pt x="18" y="16"/>
                        </a:lnTo>
                        <a:lnTo>
                          <a:pt x="17" y="12"/>
                        </a:lnTo>
                        <a:lnTo>
                          <a:pt x="11" y="15"/>
                        </a:lnTo>
                        <a:lnTo>
                          <a:pt x="9" y="19"/>
                        </a:lnTo>
                        <a:lnTo>
                          <a:pt x="9" y="28"/>
                        </a:lnTo>
                        <a:lnTo>
                          <a:pt x="7" y="28"/>
                        </a:lnTo>
                        <a:lnTo>
                          <a:pt x="6" y="38"/>
                        </a:lnTo>
                        <a:lnTo>
                          <a:pt x="9" y="46"/>
                        </a:lnTo>
                        <a:lnTo>
                          <a:pt x="10" y="49"/>
                        </a:lnTo>
                        <a:lnTo>
                          <a:pt x="9" y="58"/>
                        </a:lnTo>
                        <a:lnTo>
                          <a:pt x="4" y="71"/>
                        </a:lnTo>
                        <a:lnTo>
                          <a:pt x="0" y="73"/>
                        </a:lnTo>
                        <a:lnTo>
                          <a:pt x="29" y="73"/>
                        </a:lnTo>
                        <a:lnTo>
                          <a:pt x="29" y="75"/>
                        </a:lnTo>
                        <a:lnTo>
                          <a:pt x="48" y="75"/>
                        </a:lnTo>
                        <a:lnTo>
                          <a:pt x="52" y="69"/>
                        </a:lnTo>
                        <a:lnTo>
                          <a:pt x="52" y="67"/>
                        </a:lnTo>
                        <a:lnTo>
                          <a:pt x="55" y="62"/>
                        </a:lnTo>
                        <a:lnTo>
                          <a:pt x="55" y="59"/>
                        </a:lnTo>
                        <a:lnTo>
                          <a:pt x="59" y="58"/>
                        </a:lnTo>
                        <a:lnTo>
                          <a:pt x="62" y="49"/>
                        </a:lnTo>
                      </a:path>
                    </a:pathLst>
                  </a:custGeom>
                  <a:grpFill/>
                  <a:ln w="9144">
                    <a:solidFill>
                      <a:schemeClr val="bg2">
                        <a:lumMod val="90000"/>
                      </a:schemeClr>
                    </a:solidFill>
                    <a:round/>
                    <a:headEnd/>
                    <a:tailEnd/>
                  </a:ln>
                </p:spPr>
                <p:txBody>
                  <a:bodyPr/>
                  <a:lstStyle/>
                  <a:p>
                    <a:endParaRPr lang="nb-NO"/>
                  </a:p>
                </p:txBody>
              </p:sp>
              <p:sp>
                <p:nvSpPr>
                  <p:cNvPr id="358" name="Freeform 63"/>
                  <p:cNvSpPr>
                    <a:spLocks/>
                  </p:cNvSpPr>
                  <p:nvPr/>
                </p:nvSpPr>
                <p:spPr bwMode="gray">
                  <a:xfrm>
                    <a:off x="1503" y="1892"/>
                    <a:ext cx="68" cy="51"/>
                  </a:xfrm>
                  <a:custGeom>
                    <a:avLst/>
                    <a:gdLst>
                      <a:gd name="T0" fmla="*/ 51 w 65"/>
                      <a:gd name="T1" fmla="*/ 41 h 52"/>
                      <a:gd name="T2" fmla="*/ 51 w 65"/>
                      <a:gd name="T3" fmla="*/ 40 h 52"/>
                      <a:gd name="T4" fmla="*/ 58 w 65"/>
                      <a:gd name="T5" fmla="*/ 37 h 52"/>
                      <a:gd name="T6" fmla="*/ 55 w 65"/>
                      <a:gd name="T7" fmla="*/ 33 h 52"/>
                      <a:gd name="T8" fmla="*/ 68 w 65"/>
                      <a:gd name="T9" fmla="*/ 32 h 52"/>
                      <a:gd name="T10" fmla="*/ 89 w 65"/>
                      <a:gd name="T11" fmla="*/ 26 h 52"/>
                      <a:gd name="T12" fmla="*/ 89 w 65"/>
                      <a:gd name="T13" fmla="*/ 26 h 52"/>
                      <a:gd name="T14" fmla="*/ 100 w 65"/>
                      <a:gd name="T15" fmla="*/ 22 h 52"/>
                      <a:gd name="T16" fmla="*/ 76 w 65"/>
                      <a:gd name="T17" fmla="*/ 6 h 52"/>
                      <a:gd name="T18" fmla="*/ 54 w 65"/>
                      <a:gd name="T19" fmla="*/ 6 h 52"/>
                      <a:gd name="T20" fmla="*/ 54 w 65"/>
                      <a:gd name="T21" fmla="*/ 4 h 52"/>
                      <a:gd name="T22" fmla="*/ 51 w 65"/>
                      <a:gd name="T23" fmla="*/ 2 h 52"/>
                      <a:gd name="T24" fmla="*/ 47 w 65"/>
                      <a:gd name="T25" fmla="*/ 2 h 52"/>
                      <a:gd name="T26" fmla="*/ 47 w 65"/>
                      <a:gd name="T27" fmla="*/ 2 h 52"/>
                      <a:gd name="T28" fmla="*/ 23 w 65"/>
                      <a:gd name="T29" fmla="*/ 0 h 52"/>
                      <a:gd name="T30" fmla="*/ 3 w 65"/>
                      <a:gd name="T31" fmla="*/ 3 h 52"/>
                      <a:gd name="T32" fmla="*/ 0 w 65"/>
                      <a:gd name="T33" fmla="*/ 8 h 52"/>
                      <a:gd name="T34" fmla="*/ 4 w 65"/>
                      <a:gd name="T35" fmla="*/ 11 h 52"/>
                      <a:gd name="T36" fmla="*/ 6 w 65"/>
                      <a:gd name="T37" fmla="*/ 11 h 52"/>
                      <a:gd name="T38" fmla="*/ 10 w 65"/>
                      <a:gd name="T39" fmla="*/ 20 h 52"/>
                      <a:gd name="T40" fmla="*/ 28 w 65"/>
                      <a:gd name="T41" fmla="*/ 26 h 52"/>
                      <a:gd name="T42" fmla="*/ 28 w 65"/>
                      <a:gd name="T43" fmla="*/ 26 h 52"/>
                      <a:gd name="T44" fmla="*/ 31 w 65"/>
                      <a:gd name="T45" fmla="*/ 26 h 52"/>
                      <a:gd name="T46" fmla="*/ 35 w 65"/>
                      <a:gd name="T47" fmla="*/ 26 h 52"/>
                      <a:gd name="T48" fmla="*/ 39 w 65"/>
                      <a:gd name="T49" fmla="*/ 32 h 52"/>
                      <a:gd name="T50" fmla="*/ 43 w 65"/>
                      <a:gd name="T51" fmla="*/ 33 h 52"/>
                      <a:gd name="T52" fmla="*/ 45 w 65"/>
                      <a:gd name="T53" fmla="*/ 36 h 52"/>
                      <a:gd name="T54" fmla="*/ 45 w 65"/>
                      <a:gd name="T55" fmla="*/ 40 h 52"/>
                      <a:gd name="T56" fmla="*/ 51 w 65"/>
                      <a:gd name="T57" fmla="*/ 41 h 52"/>
                      <a:gd name="T58" fmla="*/ 51 w 65"/>
                      <a:gd name="T59" fmla="*/ 41 h 52"/>
                      <a:gd name="T60" fmla="*/ 51 w 65"/>
                      <a:gd name="T61" fmla="*/ 41 h 5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5"/>
                      <a:gd name="T94" fmla="*/ 0 h 52"/>
                      <a:gd name="T95" fmla="*/ 65 w 65"/>
                      <a:gd name="T96" fmla="*/ 52 h 5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5" h="52">
                        <a:moveTo>
                          <a:pt x="32" y="51"/>
                        </a:moveTo>
                        <a:lnTo>
                          <a:pt x="32" y="50"/>
                        </a:lnTo>
                        <a:lnTo>
                          <a:pt x="37" y="47"/>
                        </a:lnTo>
                        <a:lnTo>
                          <a:pt x="35" y="43"/>
                        </a:lnTo>
                        <a:lnTo>
                          <a:pt x="44" y="42"/>
                        </a:lnTo>
                        <a:lnTo>
                          <a:pt x="56" y="34"/>
                        </a:lnTo>
                        <a:lnTo>
                          <a:pt x="56" y="30"/>
                        </a:lnTo>
                        <a:lnTo>
                          <a:pt x="64" y="22"/>
                        </a:lnTo>
                        <a:lnTo>
                          <a:pt x="49" y="6"/>
                        </a:lnTo>
                        <a:lnTo>
                          <a:pt x="34" y="6"/>
                        </a:lnTo>
                        <a:lnTo>
                          <a:pt x="34" y="4"/>
                        </a:lnTo>
                        <a:lnTo>
                          <a:pt x="32" y="2"/>
                        </a:lnTo>
                        <a:lnTo>
                          <a:pt x="30" y="2"/>
                        </a:lnTo>
                        <a:lnTo>
                          <a:pt x="13" y="0"/>
                        </a:lnTo>
                        <a:lnTo>
                          <a:pt x="3" y="3"/>
                        </a:lnTo>
                        <a:lnTo>
                          <a:pt x="0" y="8"/>
                        </a:lnTo>
                        <a:lnTo>
                          <a:pt x="4" y="11"/>
                        </a:lnTo>
                        <a:lnTo>
                          <a:pt x="6" y="11"/>
                        </a:lnTo>
                        <a:lnTo>
                          <a:pt x="10" y="20"/>
                        </a:lnTo>
                        <a:lnTo>
                          <a:pt x="18" y="29"/>
                        </a:lnTo>
                        <a:lnTo>
                          <a:pt x="18" y="30"/>
                        </a:lnTo>
                        <a:lnTo>
                          <a:pt x="21" y="34"/>
                        </a:lnTo>
                        <a:lnTo>
                          <a:pt x="24" y="36"/>
                        </a:lnTo>
                        <a:lnTo>
                          <a:pt x="26" y="42"/>
                        </a:lnTo>
                        <a:lnTo>
                          <a:pt x="28" y="43"/>
                        </a:lnTo>
                        <a:lnTo>
                          <a:pt x="29" y="46"/>
                        </a:lnTo>
                        <a:lnTo>
                          <a:pt x="29" y="50"/>
                        </a:lnTo>
                        <a:lnTo>
                          <a:pt x="32" y="51"/>
                        </a:lnTo>
                      </a:path>
                    </a:pathLst>
                  </a:custGeom>
                  <a:grpFill/>
                  <a:ln w="9144">
                    <a:solidFill>
                      <a:schemeClr val="bg2">
                        <a:lumMod val="90000"/>
                      </a:schemeClr>
                    </a:solidFill>
                    <a:round/>
                    <a:headEnd/>
                    <a:tailEnd/>
                  </a:ln>
                </p:spPr>
                <p:txBody>
                  <a:bodyPr/>
                  <a:lstStyle/>
                  <a:p>
                    <a:endParaRPr lang="nb-NO"/>
                  </a:p>
                </p:txBody>
              </p:sp>
              <p:sp>
                <p:nvSpPr>
                  <p:cNvPr id="359" name="Freeform 64"/>
                  <p:cNvSpPr>
                    <a:spLocks/>
                  </p:cNvSpPr>
                  <p:nvPr/>
                </p:nvSpPr>
                <p:spPr bwMode="gray">
                  <a:xfrm>
                    <a:off x="1611" y="1817"/>
                    <a:ext cx="11" cy="24"/>
                  </a:xfrm>
                  <a:custGeom>
                    <a:avLst/>
                    <a:gdLst>
                      <a:gd name="T0" fmla="*/ 0 w 11"/>
                      <a:gd name="T1" fmla="*/ 2 h 25"/>
                      <a:gd name="T2" fmla="*/ 1 w 11"/>
                      <a:gd name="T3" fmla="*/ 0 h 25"/>
                      <a:gd name="T4" fmla="*/ 5 w 11"/>
                      <a:gd name="T5" fmla="*/ 0 h 25"/>
                      <a:gd name="T6" fmla="*/ 2 w 11"/>
                      <a:gd name="T7" fmla="*/ 4 h 25"/>
                      <a:gd name="T8" fmla="*/ 3 w 11"/>
                      <a:gd name="T9" fmla="*/ 7 h 25"/>
                      <a:gd name="T10" fmla="*/ 9 w 11"/>
                      <a:gd name="T11" fmla="*/ 12 h 25"/>
                      <a:gd name="T12" fmla="*/ 10 w 11"/>
                      <a:gd name="T13" fmla="*/ 13 h 25"/>
                      <a:gd name="T14" fmla="*/ 10 w 11"/>
                      <a:gd name="T15" fmla="*/ 14 h 25"/>
                      <a:gd name="T16" fmla="*/ 1 w 11"/>
                      <a:gd name="T17" fmla="*/ 14 h 25"/>
                      <a:gd name="T18" fmla="*/ 0 w 11"/>
                      <a:gd name="T19" fmla="*/ 2 h 25"/>
                      <a:gd name="T20" fmla="*/ 0 w 11"/>
                      <a:gd name="T21" fmla="*/ 2 h 25"/>
                      <a:gd name="T22" fmla="*/ 0 w 11"/>
                      <a:gd name="T23" fmla="*/ 2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25"/>
                      <a:gd name="T38" fmla="*/ 11 w 11"/>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25">
                        <a:moveTo>
                          <a:pt x="0" y="2"/>
                        </a:moveTo>
                        <a:lnTo>
                          <a:pt x="1" y="0"/>
                        </a:lnTo>
                        <a:lnTo>
                          <a:pt x="5" y="0"/>
                        </a:lnTo>
                        <a:lnTo>
                          <a:pt x="2" y="4"/>
                        </a:lnTo>
                        <a:lnTo>
                          <a:pt x="3" y="7"/>
                        </a:lnTo>
                        <a:lnTo>
                          <a:pt x="9" y="18"/>
                        </a:lnTo>
                        <a:lnTo>
                          <a:pt x="10" y="23"/>
                        </a:lnTo>
                        <a:lnTo>
                          <a:pt x="10" y="24"/>
                        </a:lnTo>
                        <a:lnTo>
                          <a:pt x="1" y="24"/>
                        </a:lnTo>
                        <a:lnTo>
                          <a:pt x="0" y="2"/>
                        </a:lnTo>
                      </a:path>
                    </a:pathLst>
                  </a:custGeom>
                  <a:grpFill/>
                  <a:ln w="9144">
                    <a:solidFill>
                      <a:schemeClr val="bg2">
                        <a:lumMod val="90000"/>
                      </a:schemeClr>
                    </a:solidFill>
                    <a:round/>
                    <a:headEnd/>
                    <a:tailEnd/>
                  </a:ln>
                </p:spPr>
                <p:txBody>
                  <a:bodyPr/>
                  <a:lstStyle/>
                  <a:p>
                    <a:endParaRPr lang="nb-NO"/>
                  </a:p>
                </p:txBody>
              </p:sp>
              <p:sp>
                <p:nvSpPr>
                  <p:cNvPr id="360" name="Freeform 65"/>
                  <p:cNvSpPr>
                    <a:spLocks/>
                  </p:cNvSpPr>
                  <p:nvPr/>
                </p:nvSpPr>
                <p:spPr bwMode="gray">
                  <a:xfrm>
                    <a:off x="1607" y="1846"/>
                    <a:ext cx="13" cy="16"/>
                  </a:xfrm>
                  <a:custGeom>
                    <a:avLst/>
                    <a:gdLst>
                      <a:gd name="T0" fmla="*/ 18 w 11"/>
                      <a:gd name="T1" fmla="*/ 2 h 17"/>
                      <a:gd name="T2" fmla="*/ 21 w 11"/>
                      <a:gd name="T3" fmla="*/ 2 h 17"/>
                      <a:gd name="T4" fmla="*/ 18 w 11"/>
                      <a:gd name="T5" fmla="*/ 3 h 17"/>
                      <a:gd name="T6" fmla="*/ 0 w 11"/>
                      <a:gd name="T7" fmla="*/ 8 h 17"/>
                      <a:gd name="T8" fmla="*/ 2 w 11"/>
                      <a:gd name="T9" fmla="*/ 8 h 17"/>
                      <a:gd name="T10" fmla="*/ 18 w 11"/>
                      <a:gd name="T11" fmla="*/ 8 h 17"/>
                      <a:gd name="T12" fmla="*/ 25 w 11"/>
                      <a:gd name="T13" fmla="*/ 7 h 17"/>
                      <a:gd name="T14" fmla="*/ 54 w 11"/>
                      <a:gd name="T15" fmla="*/ 0 h 17"/>
                      <a:gd name="T16" fmla="*/ 18 w 11"/>
                      <a:gd name="T17" fmla="*/ 2 h 17"/>
                      <a:gd name="T18" fmla="*/ 18 w 11"/>
                      <a:gd name="T19" fmla="*/ 2 h 17"/>
                      <a:gd name="T20" fmla="*/ 18 w 11"/>
                      <a:gd name="T21" fmla="*/ 2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
                      <a:gd name="T35" fmla="*/ 11 w 1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
                        <a:moveTo>
                          <a:pt x="3" y="2"/>
                        </a:moveTo>
                        <a:lnTo>
                          <a:pt x="4" y="2"/>
                        </a:lnTo>
                        <a:lnTo>
                          <a:pt x="3" y="3"/>
                        </a:lnTo>
                        <a:lnTo>
                          <a:pt x="0" y="10"/>
                        </a:lnTo>
                        <a:lnTo>
                          <a:pt x="2" y="16"/>
                        </a:lnTo>
                        <a:lnTo>
                          <a:pt x="3" y="13"/>
                        </a:lnTo>
                        <a:lnTo>
                          <a:pt x="5" y="7"/>
                        </a:lnTo>
                        <a:lnTo>
                          <a:pt x="10" y="0"/>
                        </a:lnTo>
                        <a:lnTo>
                          <a:pt x="3" y="2"/>
                        </a:lnTo>
                      </a:path>
                    </a:pathLst>
                  </a:custGeom>
                  <a:grpFill/>
                  <a:ln w="9144">
                    <a:solidFill>
                      <a:schemeClr val="bg2">
                        <a:lumMod val="90000"/>
                      </a:schemeClr>
                    </a:solidFill>
                    <a:round/>
                    <a:headEnd/>
                    <a:tailEnd/>
                  </a:ln>
                </p:spPr>
                <p:txBody>
                  <a:bodyPr/>
                  <a:lstStyle/>
                  <a:p>
                    <a:endParaRPr lang="nb-NO"/>
                  </a:p>
                </p:txBody>
              </p:sp>
              <p:sp>
                <p:nvSpPr>
                  <p:cNvPr id="361" name="Freeform 66"/>
                  <p:cNvSpPr>
                    <a:spLocks/>
                  </p:cNvSpPr>
                  <p:nvPr/>
                </p:nvSpPr>
                <p:spPr bwMode="gray">
                  <a:xfrm>
                    <a:off x="288" y="1033"/>
                    <a:ext cx="429" cy="490"/>
                  </a:xfrm>
                  <a:custGeom>
                    <a:avLst/>
                    <a:gdLst>
                      <a:gd name="T0" fmla="*/ 150 w 406"/>
                      <a:gd name="T1" fmla="*/ 336 h 509"/>
                      <a:gd name="T2" fmla="*/ 195 w 406"/>
                      <a:gd name="T3" fmla="*/ 334 h 509"/>
                      <a:gd name="T4" fmla="*/ 227 w 406"/>
                      <a:gd name="T5" fmla="*/ 322 h 509"/>
                      <a:gd name="T6" fmla="*/ 256 w 406"/>
                      <a:gd name="T7" fmla="*/ 318 h 509"/>
                      <a:gd name="T8" fmla="*/ 296 w 406"/>
                      <a:gd name="T9" fmla="*/ 300 h 509"/>
                      <a:gd name="T10" fmla="*/ 346 w 406"/>
                      <a:gd name="T11" fmla="*/ 282 h 509"/>
                      <a:gd name="T12" fmla="*/ 349 w 406"/>
                      <a:gd name="T13" fmla="*/ 266 h 509"/>
                      <a:gd name="T14" fmla="*/ 370 w 406"/>
                      <a:gd name="T15" fmla="*/ 253 h 509"/>
                      <a:gd name="T16" fmla="*/ 419 w 406"/>
                      <a:gd name="T17" fmla="*/ 226 h 509"/>
                      <a:gd name="T18" fmla="*/ 422 w 406"/>
                      <a:gd name="T19" fmla="*/ 239 h 509"/>
                      <a:gd name="T20" fmla="*/ 393 w 406"/>
                      <a:gd name="T21" fmla="*/ 255 h 509"/>
                      <a:gd name="T22" fmla="*/ 387 w 406"/>
                      <a:gd name="T23" fmla="*/ 271 h 509"/>
                      <a:gd name="T24" fmla="*/ 415 w 406"/>
                      <a:gd name="T25" fmla="*/ 267 h 509"/>
                      <a:gd name="T26" fmla="*/ 439 w 406"/>
                      <a:gd name="T27" fmla="*/ 261 h 509"/>
                      <a:gd name="T28" fmla="*/ 459 w 406"/>
                      <a:gd name="T29" fmla="*/ 251 h 509"/>
                      <a:gd name="T30" fmla="*/ 461 w 406"/>
                      <a:gd name="T31" fmla="*/ 241 h 509"/>
                      <a:gd name="T32" fmla="*/ 482 w 406"/>
                      <a:gd name="T33" fmla="*/ 237 h 509"/>
                      <a:gd name="T34" fmla="*/ 512 w 406"/>
                      <a:gd name="T35" fmla="*/ 247 h 509"/>
                      <a:gd name="T36" fmla="*/ 565 w 406"/>
                      <a:gd name="T37" fmla="*/ 260 h 509"/>
                      <a:gd name="T38" fmla="*/ 644 w 406"/>
                      <a:gd name="T39" fmla="*/ 265 h 509"/>
                      <a:gd name="T40" fmla="*/ 669 w 406"/>
                      <a:gd name="T41" fmla="*/ 262 h 509"/>
                      <a:gd name="T42" fmla="*/ 683 w 406"/>
                      <a:gd name="T43" fmla="*/ 260 h 509"/>
                      <a:gd name="T44" fmla="*/ 634 w 406"/>
                      <a:gd name="T45" fmla="*/ 255 h 509"/>
                      <a:gd name="T46" fmla="*/ 634 w 406"/>
                      <a:gd name="T47" fmla="*/ 172 h 509"/>
                      <a:gd name="T48" fmla="*/ 634 w 406"/>
                      <a:gd name="T49" fmla="*/ 77 h 509"/>
                      <a:gd name="T50" fmla="*/ 579 w 406"/>
                      <a:gd name="T51" fmla="*/ 37 h 509"/>
                      <a:gd name="T52" fmla="*/ 421 w 406"/>
                      <a:gd name="T53" fmla="*/ 28 h 509"/>
                      <a:gd name="T54" fmla="*/ 360 w 406"/>
                      <a:gd name="T55" fmla="*/ 13 h 509"/>
                      <a:gd name="T56" fmla="*/ 316 w 406"/>
                      <a:gd name="T57" fmla="*/ 11 h 509"/>
                      <a:gd name="T58" fmla="*/ 278 w 406"/>
                      <a:gd name="T59" fmla="*/ 13 h 509"/>
                      <a:gd name="T60" fmla="*/ 240 w 406"/>
                      <a:gd name="T61" fmla="*/ 13 h 509"/>
                      <a:gd name="T62" fmla="*/ 192 w 406"/>
                      <a:gd name="T63" fmla="*/ 15 h 509"/>
                      <a:gd name="T64" fmla="*/ 190 w 406"/>
                      <a:gd name="T65" fmla="*/ 25 h 509"/>
                      <a:gd name="T66" fmla="*/ 119 w 406"/>
                      <a:gd name="T67" fmla="*/ 43 h 509"/>
                      <a:gd name="T68" fmla="*/ 41 w 406"/>
                      <a:gd name="T69" fmla="*/ 78 h 509"/>
                      <a:gd name="T70" fmla="*/ 125 w 406"/>
                      <a:gd name="T71" fmla="*/ 112 h 509"/>
                      <a:gd name="T72" fmla="*/ 158 w 406"/>
                      <a:gd name="T73" fmla="*/ 124 h 509"/>
                      <a:gd name="T74" fmla="*/ 162 w 406"/>
                      <a:gd name="T75" fmla="*/ 124 h 509"/>
                      <a:gd name="T76" fmla="*/ 167 w 406"/>
                      <a:gd name="T77" fmla="*/ 132 h 509"/>
                      <a:gd name="T78" fmla="*/ 93 w 406"/>
                      <a:gd name="T79" fmla="*/ 132 h 509"/>
                      <a:gd name="T80" fmla="*/ 43 w 406"/>
                      <a:gd name="T81" fmla="*/ 134 h 509"/>
                      <a:gd name="T82" fmla="*/ 33 w 406"/>
                      <a:gd name="T83" fmla="*/ 156 h 509"/>
                      <a:gd name="T84" fmla="*/ 106 w 406"/>
                      <a:gd name="T85" fmla="*/ 168 h 509"/>
                      <a:gd name="T86" fmla="*/ 132 w 406"/>
                      <a:gd name="T87" fmla="*/ 169 h 509"/>
                      <a:gd name="T88" fmla="*/ 155 w 406"/>
                      <a:gd name="T89" fmla="*/ 173 h 509"/>
                      <a:gd name="T90" fmla="*/ 137 w 406"/>
                      <a:gd name="T91" fmla="*/ 193 h 509"/>
                      <a:gd name="T92" fmla="*/ 60 w 406"/>
                      <a:gd name="T93" fmla="*/ 216 h 509"/>
                      <a:gd name="T94" fmla="*/ 63 w 406"/>
                      <a:gd name="T95" fmla="*/ 229 h 509"/>
                      <a:gd name="T96" fmla="*/ 64 w 406"/>
                      <a:gd name="T97" fmla="*/ 242 h 509"/>
                      <a:gd name="T98" fmla="*/ 104 w 406"/>
                      <a:gd name="T99" fmla="*/ 245 h 509"/>
                      <a:gd name="T100" fmla="*/ 98 w 406"/>
                      <a:gd name="T101" fmla="*/ 265 h 509"/>
                      <a:gd name="T102" fmla="*/ 147 w 406"/>
                      <a:gd name="T103" fmla="*/ 268 h 509"/>
                      <a:gd name="T104" fmla="*/ 139 w 406"/>
                      <a:gd name="T105" fmla="*/ 286 h 509"/>
                      <a:gd name="T106" fmla="*/ 212 w 406"/>
                      <a:gd name="T107" fmla="*/ 288 h 509"/>
                      <a:gd name="T108" fmla="*/ 268 w 406"/>
                      <a:gd name="T109" fmla="*/ 276 h 509"/>
                      <a:gd name="T110" fmla="*/ 242 w 406"/>
                      <a:gd name="T111" fmla="*/ 302 h 509"/>
                      <a:gd name="T112" fmla="*/ 175 w 406"/>
                      <a:gd name="T113" fmla="*/ 332 h 509"/>
                      <a:gd name="T114" fmla="*/ 119 w 406"/>
                      <a:gd name="T115" fmla="*/ 344 h 5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6"/>
                      <a:gd name="T175" fmla="*/ 0 h 509"/>
                      <a:gd name="T176" fmla="*/ 406 w 406"/>
                      <a:gd name="T177" fmla="*/ 509 h 50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6" h="509">
                        <a:moveTo>
                          <a:pt x="66" y="504"/>
                        </a:moveTo>
                        <a:lnTo>
                          <a:pt x="69" y="508"/>
                        </a:lnTo>
                        <a:lnTo>
                          <a:pt x="74" y="506"/>
                        </a:lnTo>
                        <a:lnTo>
                          <a:pt x="73" y="500"/>
                        </a:lnTo>
                        <a:lnTo>
                          <a:pt x="75" y="505"/>
                        </a:lnTo>
                        <a:lnTo>
                          <a:pt x="81" y="504"/>
                        </a:lnTo>
                        <a:lnTo>
                          <a:pt x="87" y="492"/>
                        </a:lnTo>
                        <a:lnTo>
                          <a:pt x="89" y="492"/>
                        </a:lnTo>
                        <a:lnTo>
                          <a:pt x="88" y="498"/>
                        </a:lnTo>
                        <a:lnTo>
                          <a:pt x="100" y="495"/>
                        </a:lnTo>
                        <a:lnTo>
                          <a:pt x="100" y="492"/>
                        </a:lnTo>
                        <a:lnTo>
                          <a:pt x="101" y="494"/>
                        </a:lnTo>
                        <a:lnTo>
                          <a:pt x="110" y="486"/>
                        </a:lnTo>
                        <a:lnTo>
                          <a:pt x="113" y="488"/>
                        </a:lnTo>
                        <a:lnTo>
                          <a:pt x="113" y="493"/>
                        </a:lnTo>
                        <a:lnTo>
                          <a:pt x="116" y="485"/>
                        </a:lnTo>
                        <a:lnTo>
                          <a:pt x="122" y="485"/>
                        </a:lnTo>
                        <a:lnTo>
                          <a:pt x="127" y="482"/>
                        </a:lnTo>
                        <a:lnTo>
                          <a:pt x="127" y="477"/>
                        </a:lnTo>
                        <a:lnTo>
                          <a:pt x="126" y="476"/>
                        </a:lnTo>
                        <a:lnTo>
                          <a:pt x="131" y="473"/>
                        </a:lnTo>
                        <a:lnTo>
                          <a:pt x="138" y="471"/>
                        </a:lnTo>
                        <a:lnTo>
                          <a:pt x="138" y="469"/>
                        </a:lnTo>
                        <a:lnTo>
                          <a:pt x="135" y="469"/>
                        </a:lnTo>
                        <a:lnTo>
                          <a:pt x="140" y="467"/>
                        </a:lnTo>
                        <a:lnTo>
                          <a:pt x="143" y="467"/>
                        </a:lnTo>
                        <a:lnTo>
                          <a:pt x="143" y="463"/>
                        </a:lnTo>
                        <a:lnTo>
                          <a:pt x="148" y="464"/>
                        </a:lnTo>
                        <a:lnTo>
                          <a:pt x="157" y="457"/>
                        </a:lnTo>
                        <a:lnTo>
                          <a:pt x="158" y="451"/>
                        </a:lnTo>
                        <a:lnTo>
                          <a:pt x="162" y="447"/>
                        </a:lnTo>
                        <a:lnTo>
                          <a:pt x="163" y="444"/>
                        </a:lnTo>
                        <a:lnTo>
                          <a:pt x="166" y="444"/>
                        </a:lnTo>
                        <a:lnTo>
                          <a:pt x="167" y="439"/>
                        </a:lnTo>
                        <a:lnTo>
                          <a:pt x="171" y="440"/>
                        </a:lnTo>
                        <a:lnTo>
                          <a:pt x="175" y="434"/>
                        </a:lnTo>
                        <a:lnTo>
                          <a:pt x="189" y="428"/>
                        </a:lnTo>
                        <a:lnTo>
                          <a:pt x="187" y="425"/>
                        </a:lnTo>
                        <a:lnTo>
                          <a:pt x="189" y="424"/>
                        </a:lnTo>
                        <a:lnTo>
                          <a:pt x="189" y="420"/>
                        </a:lnTo>
                        <a:lnTo>
                          <a:pt x="196" y="416"/>
                        </a:lnTo>
                        <a:lnTo>
                          <a:pt x="198" y="412"/>
                        </a:lnTo>
                        <a:lnTo>
                          <a:pt x="194" y="405"/>
                        </a:lnTo>
                        <a:lnTo>
                          <a:pt x="187" y="405"/>
                        </a:lnTo>
                        <a:lnTo>
                          <a:pt x="189" y="397"/>
                        </a:lnTo>
                        <a:lnTo>
                          <a:pt x="194" y="396"/>
                        </a:lnTo>
                        <a:lnTo>
                          <a:pt x="195" y="392"/>
                        </a:lnTo>
                        <a:lnTo>
                          <a:pt x="195" y="388"/>
                        </a:lnTo>
                        <a:lnTo>
                          <a:pt x="201" y="388"/>
                        </a:lnTo>
                        <a:lnTo>
                          <a:pt x="203" y="385"/>
                        </a:lnTo>
                        <a:lnTo>
                          <a:pt x="201" y="385"/>
                        </a:lnTo>
                        <a:lnTo>
                          <a:pt x="208" y="380"/>
                        </a:lnTo>
                        <a:lnTo>
                          <a:pt x="208" y="377"/>
                        </a:lnTo>
                        <a:lnTo>
                          <a:pt x="203" y="372"/>
                        </a:lnTo>
                        <a:lnTo>
                          <a:pt x="209" y="373"/>
                        </a:lnTo>
                        <a:lnTo>
                          <a:pt x="213" y="370"/>
                        </a:lnTo>
                        <a:lnTo>
                          <a:pt x="220" y="355"/>
                        </a:lnTo>
                        <a:lnTo>
                          <a:pt x="235" y="345"/>
                        </a:lnTo>
                        <a:lnTo>
                          <a:pt x="235" y="338"/>
                        </a:lnTo>
                        <a:lnTo>
                          <a:pt x="240" y="323"/>
                        </a:lnTo>
                        <a:lnTo>
                          <a:pt x="242" y="316"/>
                        </a:lnTo>
                        <a:lnTo>
                          <a:pt x="243" y="319"/>
                        </a:lnTo>
                        <a:lnTo>
                          <a:pt x="242" y="330"/>
                        </a:lnTo>
                        <a:lnTo>
                          <a:pt x="238" y="338"/>
                        </a:lnTo>
                        <a:lnTo>
                          <a:pt x="237" y="345"/>
                        </a:lnTo>
                        <a:lnTo>
                          <a:pt x="243" y="346"/>
                        </a:lnTo>
                        <a:lnTo>
                          <a:pt x="254" y="338"/>
                        </a:lnTo>
                        <a:lnTo>
                          <a:pt x="252" y="341"/>
                        </a:lnTo>
                        <a:lnTo>
                          <a:pt x="244" y="348"/>
                        </a:lnTo>
                        <a:lnTo>
                          <a:pt x="244" y="350"/>
                        </a:lnTo>
                        <a:lnTo>
                          <a:pt x="257" y="356"/>
                        </a:lnTo>
                        <a:lnTo>
                          <a:pt x="256" y="359"/>
                        </a:lnTo>
                        <a:lnTo>
                          <a:pt x="243" y="356"/>
                        </a:lnTo>
                        <a:lnTo>
                          <a:pt x="239" y="352"/>
                        </a:lnTo>
                        <a:lnTo>
                          <a:pt x="226" y="360"/>
                        </a:lnTo>
                        <a:lnTo>
                          <a:pt x="226" y="362"/>
                        </a:lnTo>
                        <a:lnTo>
                          <a:pt x="226" y="373"/>
                        </a:lnTo>
                        <a:lnTo>
                          <a:pt x="219" y="386"/>
                        </a:lnTo>
                        <a:lnTo>
                          <a:pt x="223" y="390"/>
                        </a:lnTo>
                        <a:lnTo>
                          <a:pt x="231" y="386"/>
                        </a:lnTo>
                        <a:lnTo>
                          <a:pt x="229" y="392"/>
                        </a:lnTo>
                        <a:lnTo>
                          <a:pt x="226" y="393"/>
                        </a:lnTo>
                        <a:lnTo>
                          <a:pt x="226" y="396"/>
                        </a:lnTo>
                        <a:lnTo>
                          <a:pt x="221" y="396"/>
                        </a:lnTo>
                        <a:lnTo>
                          <a:pt x="218" y="400"/>
                        </a:lnTo>
                        <a:lnTo>
                          <a:pt x="222" y="403"/>
                        </a:lnTo>
                        <a:lnTo>
                          <a:pt x="228" y="401"/>
                        </a:lnTo>
                        <a:lnTo>
                          <a:pt x="228" y="398"/>
                        </a:lnTo>
                        <a:lnTo>
                          <a:pt x="232" y="400"/>
                        </a:lnTo>
                        <a:lnTo>
                          <a:pt x="237" y="393"/>
                        </a:lnTo>
                        <a:lnTo>
                          <a:pt x="239" y="392"/>
                        </a:lnTo>
                        <a:lnTo>
                          <a:pt x="239" y="397"/>
                        </a:lnTo>
                        <a:lnTo>
                          <a:pt x="242" y="389"/>
                        </a:lnTo>
                        <a:lnTo>
                          <a:pt x="246" y="389"/>
                        </a:lnTo>
                        <a:lnTo>
                          <a:pt x="248" y="382"/>
                        </a:lnTo>
                        <a:lnTo>
                          <a:pt x="250" y="388"/>
                        </a:lnTo>
                        <a:lnTo>
                          <a:pt x="252" y="378"/>
                        </a:lnTo>
                        <a:lnTo>
                          <a:pt x="253" y="381"/>
                        </a:lnTo>
                        <a:lnTo>
                          <a:pt x="264" y="380"/>
                        </a:lnTo>
                        <a:lnTo>
                          <a:pt x="265" y="377"/>
                        </a:lnTo>
                        <a:lnTo>
                          <a:pt x="269" y="375"/>
                        </a:lnTo>
                        <a:lnTo>
                          <a:pt x="265" y="373"/>
                        </a:lnTo>
                        <a:lnTo>
                          <a:pt x="271" y="366"/>
                        </a:lnTo>
                        <a:lnTo>
                          <a:pt x="270" y="364"/>
                        </a:lnTo>
                        <a:lnTo>
                          <a:pt x="263" y="368"/>
                        </a:lnTo>
                        <a:lnTo>
                          <a:pt x="262" y="365"/>
                        </a:lnTo>
                        <a:lnTo>
                          <a:pt x="267" y="363"/>
                        </a:lnTo>
                        <a:lnTo>
                          <a:pt x="267" y="361"/>
                        </a:lnTo>
                        <a:lnTo>
                          <a:pt x="262" y="359"/>
                        </a:lnTo>
                        <a:lnTo>
                          <a:pt x="266" y="356"/>
                        </a:lnTo>
                        <a:lnTo>
                          <a:pt x="267" y="353"/>
                        </a:lnTo>
                        <a:lnTo>
                          <a:pt x="265" y="352"/>
                        </a:lnTo>
                        <a:lnTo>
                          <a:pt x="267" y="350"/>
                        </a:lnTo>
                        <a:lnTo>
                          <a:pt x="270" y="351"/>
                        </a:lnTo>
                        <a:lnTo>
                          <a:pt x="274" y="346"/>
                        </a:lnTo>
                        <a:lnTo>
                          <a:pt x="271" y="355"/>
                        </a:lnTo>
                        <a:lnTo>
                          <a:pt x="272" y="356"/>
                        </a:lnTo>
                        <a:lnTo>
                          <a:pt x="276" y="355"/>
                        </a:lnTo>
                        <a:lnTo>
                          <a:pt x="276" y="348"/>
                        </a:lnTo>
                        <a:lnTo>
                          <a:pt x="277" y="354"/>
                        </a:lnTo>
                        <a:lnTo>
                          <a:pt x="278" y="354"/>
                        </a:lnTo>
                        <a:lnTo>
                          <a:pt x="291" y="351"/>
                        </a:lnTo>
                        <a:lnTo>
                          <a:pt x="289" y="357"/>
                        </a:lnTo>
                        <a:lnTo>
                          <a:pt x="288" y="361"/>
                        </a:lnTo>
                        <a:lnTo>
                          <a:pt x="297" y="359"/>
                        </a:lnTo>
                        <a:lnTo>
                          <a:pt x="294" y="363"/>
                        </a:lnTo>
                        <a:lnTo>
                          <a:pt x="302" y="363"/>
                        </a:lnTo>
                        <a:lnTo>
                          <a:pt x="301" y="366"/>
                        </a:lnTo>
                        <a:lnTo>
                          <a:pt x="308" y="371"/>
                        </a:lnTo>
                        <a:lnTo>
                          <a:pt x="312" y="367"/>
                        </a:lnTo>
                        <a:lnTo>
                          <a:pt x="313" y="371"/>
                        </a:lnTo>
                        <a:lnTo>
                          <a:pt x="324" y="376"/>
                        </a:lnTo>
                        <a:lnTo>
                          <a:pt x="326" y="380"/>
                        </a:lnTo>
                        <a:lnTo>
                          <a:pt x="340" y="378"/>
                        </a:lnTo>
                        <a:lnTo>
                          <a:pt x="355" y="382"/>
                        </a:lnTo>
                        <a:lnTo>
                          <a:pt x="361" y="380"/>
                        </a:lnTo>
                        <a:lnTo>
                          <a:pt x="362" y="382"/>
                        </a:lnTo>
                        <a:lnTo>
                          <a:pt x="361" y="383"/>
                        </a:lnTo>
                        <a:lnTo>
                          <a:pt x="362" y="384"/>
                        </a:lnTo>
                        <a:lnTo>
                          <a:pt x="371" y="386"/>
                        </a:lnTo>
                        <a:lnTo>
                          <a:pt x="380" y="386"/>
                        </a:lnTo>
                        <a:lnTo>
                          <a:pt x="386" y="378"/>
                        </a:lnTo>
                        <a:lnTo>
                          <a:pt x="393" y="385"/>
                        </a:lnTo>
                        <a:lnTo>
                          <a:pt x="390" y="386"/>
                        </a:lnTo>
                        <a:lnTo>
                          <a:pt x="390" y="392"/>
                        </a:lnTo>
                        <a:lnTo>
                          <a:pt x="387" y="381"/>
                        </a:lnTo>
                        <a:lnTo>
                          <a:pt x="386" y="383"/>
                        </a:lnTo>
                        <a:lnTo>
                          <a:pt x="386" y="391"/>
                        </a:lnTo>
                        <a:lnTo>
                          <a:pt x="382" y="394"/>
                        </a:lnTo>
                        <a:lnTo>
                          <a:pt x="398" y="404"/>
                        </a:lnTo>
                        <a:lnTo>
                          <a:pt x="402" y="402"/>
                        </a:lnTo>
                        <a:lnTo>
                          <a:pt x="402" y="397"/>
                        </a:lnTo>
                        <a:lnTo>
                          <a:pt x="405" y="396"/>
                        </a:lnTo>
                        <a:lnTo>
                          <a:pt x="393" y="380"/>
                        </a:lnTo>
                        <a:lnTo>
                          <a:pt x="390" y="379"/>
                        </a:lnTo>
                        <a:lnTo>
                          <a:pt x="392" y="371"/>
                        </a:lnTo>
                        <a:lnTo>
                          <a:pt x="383" y="371"/>
                        </a:lnTo>
                        <a:lnTo>
                          <a:pt x="381" y="376"/>
                        </a:lnTo>
                        <a:lnTo>
                          <a:pt x="375" y="373"/>
                        </a:lnTo>
                        <a:lnTo>
                          <a:pt x="372" y="376"/>
                        </a:lnTo>
                        <a:lnTo>
                          <a:pt x="366" y="372"/>
                        </a:lnTo>
                        <a:lnTo>
                          <a:pt x="366" y="356"/>
                        </a:lnTo>
                        <a:lnTo>
                          <a:pt x="366" y="339"/>
                        </a:lnTo>
                        <a:lnTo>
                          <a:pt x="366" y="323"/>
                        </a:lnTo>
                        <a:lnTo>
                          <a:pt x="366" y="306"/>
                        </a:lnTo>
                        <a:lnTo>
                          <a:pt x="366" y="288"/>
                        </a:lnTo>
                        <a:lnTo>
                          <a:pt x="366" y="270"/>
                        </a:lnTo>
                        <a:lnTo>
                          <a:pt x="366" y="251"/>
                        </a:lnTo>
                        <a:lnTo>
                          <a:pt x="366" y="234"/>
                        </a:lnTo>
                        <a:lnTo>
                          <a:pt x="366" y="214"/>
                        </a:lnTo>
                        <a:lnTo>
                          <a:pt x="366" y="194"/>
                        </a:lnTo>
                        <a:lnTo>
                          <a:pt x="366" y="174"/>
                        </a:lnTo>
                        <a:lnTo>
                          <a:pt x="366" y="153"/>
                        </a:lnTo>
                        <a:lnTo>
                          <a:pt x="366" y="132"/>
                        </a:lnTo>
                        <a:lnTo>
                          <a:pt x="366" y="112"/>
                        </a:lnTo>
                        <a:lnTo>
                          <a:pt x="366" y="89"/>
                        </a:lnTo>
                        <a:lnTo>
                          <a:pt x="366" y="65"/>
                        </a:lnTo>
                        <a:lnTo>
                          <a:pt x="365" y="65"/>
                        </a:lnTo>
                        <a:lnTo>
                          <a:pt x="363" y="70"/>
                        </a:lnTo>
                        <a:lnTo>
                          <a:pt x="338" y="50"/>
                        </a:lnTo>
                        <a:lnTo>
                          <a:pt x="334" y="51"/>
                        </a:lnTo>
                        <a:lnTo>
                          <a:pt x="334" y="55"/>
                        </a:lnTo>
                        <a:lnTo>
                          <a:pt x="330" y="51"/>
                        </a:lnTo>
                        <a:lnTo>
                          <a:pt x="309" y="56"/>
                        </a:lnTo>
                        <a:lnTo>
                          <a:pt x="299" y="49"/>
                        </a:lnTo>
                        <a:lnTo>
                          <a:pt x="286" y="49"/>
                        </a:lnTo>
                        <a:lnTo>
                          <a:pt x="254" y="35"/>
                        </a:lnTo>
                        <a:lnTo>
                          <a:pt x="241" y="40"/>
                        </a:lnTo>
                        <a:lnTo>
                          <a:pt x="243" y="38"/>
                        </a:lnTo>
                        <a:lnTo>
                          <a:pt x="241" y="35"/>
                        </a:lnTo>
                        <a:lnTo>
                          <a:pt x="222" y="37"/>
                        </a:lnTo>
                        <a:lnTo>
                          <a:pt x="224" y="33"/>
                        </a:lnTo>
                        <a:lnTo>
                          <a:pt x="219" y="32"/>
                        </a:lnTo>
                        <a:lnTo>
                          <a:pt x="215" y="28"/>
                        </a:lnTo>
                        <a:lnTo>
                          <a:pt x="217" y="22"/>
                        </a:lnTo>
                        <a:lnTo>
                          <a:pt x="208" y="20"/>
                        </a:lnTo>
                        <a:lnTo>
                          <a:pt x="209" y="24"/>
                        </a:lnTo>
                        <a:lnTo>
                          <a:pt x="205" y="24"/>
                        </a:lnTo>
                        <a:lnTo>
                          <a:pt x="202" y="17"/>
                        </a:lnTo>
                        <a:lnTo>
                          <a:pt x="189" y="23"/>
                        </a:lnTo>
                        <a:lnTo>
                          <a:pt x="182" y="20"/>
                        </a:lnTo>
                        <a:lnTo>
                          <a:pt x="183" y="17"/>
                        </a:lnTo>
                        <a:lnTo>
                          <a:pt x="182" y="11"/>
                        </a:lnTo>
                        <a:lnTo>
                          <a:pt x="176" y="9"/>
                        </a:lnTo>
                        <a:lnTo>
                          <a:pt x="172" y="15"/>
                        </a:lnTo>
                        <a:lnTo>
                          <a:pt x="172" y="18"/>
                        </a:lnTo>
                        <a:lnTo>
                          <a:pt x="174" y="26"/>
                        </a:lnTo>
                        <a:lnTo>
                          <a:pt x="172" y="26"/>
                        </a:lnTo>
                        <a:lnTo>
                          <a:pt x="170" y="22"/>
                        </a:lnTo>
                        <a:lnTo>
                          <a:pt x="160" y="21"/>
                        </a:lnTo>
                        <a:lnTo>
                          <a:pt x="162" y="17"/>
                        </a:lnTo>
                        <a:lnTo>
                          <a:pt x="170" y="12"/>
                        </a:lnTo>
                        <a:lnTo>
                          <a:pt x="170" y="8"/>
                        </a:lnTo>
                        <a:lnTo>
                          <a:pt x="155" y="0"/>
                        </a:lnTo>
                        <a:lnTo>
                          <a:pt x="150" y="6"/>
                        </a:lnTo>
                        <a:lnTo>
                          <a:pt x="151" y="8"/>
                        </a:lnTo>
                        <a:lnTo>
                          <a:pt x="138" y="21"/>
                        </a:lnTo>
                        <a:lnTo>
                          <a:pt x="121" y="23"/>
                        </a:lnTo>
                        <a:lnTo>
                          <a:pt x="122" y="24"/>
                        </a:lnTo>
                        <a:lnTo>
                          <a:pt x="120" y="25"/>
                        </a:lnTo>
                        <a:lnTo>
                          <a:pt x="120" y="28"/>
                        </a:lnTo>
                        <a:lnTo>
                          <a:pt x="116" y="25"/>
                        </a:lnTo>
                        <a:lnTo>
                          <a:pt x="123" y="18"/>
                        </a:lnTo>
                        <a:lnTo>
                          <a:pt x="111" y="25"/>
                        </a:lnTo>
                        <a:lnTo>
                          <a:pt x="108" y="29"/>
                        </a:lnTo>
                        <a:lnTo>
                          <a:pt x="117" y="35"/>
                        </a:lnTo>
                        <a:lnTo>
                          <a:pt x="111" y="36"/>
                        </a:lnTo>
                        <a:lnTo>
                          <a:pt x="110" y="45"/>
                        </a:lnTo>
                        <a:lnTo>
                          <a:pt x="109" y="40"/>
                        </a:lnTo>
                        <a:lnTo>
                          <a:pt x="107" y="41"/>
                        </a:lnTo>
                        <a:lnTo>
                          <a:pt x="109" y="35"/>
                        </a:lnTo>
                        <a:lnTo>
                          <a:pt x="107" y="31"/>
                        </a:lnTo>
                        <a:lnTo>
                          <a:pt x="83" y="50"/>
                        </a:lnTo>
                        <a:lnTo>
                          <a:pt x="85" y="44"/>
                        </a:lnTo>
                        <a:lnTo>
                          <a:pt x="83" y="43"/>
                        </a:lnTo>
                        <a:lnTo>
                          <a:pt x="79" y="52"/>
                        </a:lnTo>
                        <a:lnTo>
                          <a:pt x="76" y="54"/>
                        </a:lnTo>
                        <a:lnTo>
                          <a:pt x="69" y="63"/>
                        </a:lnTo>
                        <a:lnTo>
                          <a:pt x="69" y="65"/>
                        </a:lnTo>
                        <a:lnTo>
                          <a:pt x="67" y="79"/>
                        </a:lnTo>
                        <a:lnTo>
                          <a:pt x="66" y="76"/>
                        </a:lnTo>
                        <a:lnTo>
                          <a:pt x="61" y="89"/>
                        </a:lnTo>
                        <a:lnTo>
                          <a:pt x="55" y="94"/>
                        </a:lnTo>
                        <a:lnTo>
                          <a:pt x="25" y="99"/>
                        </a:lnTo>
                        <a:lnTo>
                          <a:pt x="24" y="113"/>
                        </a:lnTo>
                        <a:lnTo>
                          <a:pt x="26" y="113"/>
                        </a:lnTo>
                        <a:lnTo>
                          <a:pt x="17" y="118"/>
                        </a:lnTo>
                        <a:lnTo>
                          <a:pt x="51" y="142"/>
                        </a:lnTo>
                        <a:lnTo>
                          <a:pt x="57" y="149"/>
                        </a:lnTo>
                        <a:lnTo>
                          <a:pt x="60" y="163"/>
                        </a:lnTo>
                        <a:lnTo>
                          <a:pt x="71" y="168"/>
                        </a:lnTo>
                        <a:lnTo>
                          <a:pt x="72" y="163"/>
                        </a:lnTo>
                        <a:lnTo>
                          <a:pt x="76" y="161"/>
                        </a:lnTo>
                        <a:lnTo>
                          <a:pt x="74" y="167"/>
                        </a:lnTo>
                        <a:lnTo>
                          <a:pt x="76" y="168"/>
                        </a:lnTo>
                        <a:lnTo>
                          <a:pt x="87" y="166"/>
                        </a:lnTo>
                        <a:lnTo>
                          <a:pt x="89" y="168"/>
                        </a:lnTo>
                        <a:lnTo>
                          <a:pt x="85" y="175"/>
                        </a:lnTo>
                        <a:lnTo>
                          <a:pt x="92" y="182"/>
                        </a:lnTo>
                        <a:lnTo>
                          <a:pt x="93" y="178"/>
                        </a:lnTo>
                        <a:lnTo>
                          <a:pt x="93" y="180"/>
                        </a:lnTo>
                        <a:lnTo>
                          <a:pt x="101" y="181"/>
                        </a:lnTo>
                        <a:lnTo>
                          <a:pt x="116" y="178"/>
                        </a:lnTo>
                        <a:lnTo>
                          <a:pt x="116" y="181"/>
                        </a:lnTo>
                        <a:lnTo>
                          <a:pt x="101" y="188"/>
                        </a:lnTo>
                        <a:lnTo>
                          <a:pt x="93" y="182"/>
                        </a:lnTo>
                        <a:lnTo>
                          <a:pt x="86" y="185"/>
                        </a:lnTo>
                        <a:lnTo>
                          <a:pt x="82" y="178"/>
                        </a:lnTo>
                        <a:lnTo>
                          <a:pt x="85" y="185"/>
                        </a:lnTo>
                        <a:lnTo>
                          <a:pt x="83" y="190"/>
                        </a:lnTo>
                        <a:lnTo>
                          <a:pt x="85" y="191"/>
                        </a:lnTo>
                        <a:lnTo>
                          <a:pt x="85" y="187"/>
                        </a:lnTo>
                        <a:lnTo>
                          <a:pt x="97" y="192"/>
                        </a:lnTo>
                        <a:lnTo>
                          <a:pt x="94" y="196"/>
                        </a:lnTo>
                        <a:lnTo>
                          <a:pt x="94" y="193"/>
                        </a:lnTo>
                        <a:lnTo>
                          <a:pt x="89" y="192"/>
                        </a:lnTo>
                        <a:lnTo>
                          <a:pt x="85" y="201"/>
                        </a:lnTo>
                        <a:lnTo>
                          <a:pt x="81" y="198"/>
                        </a:lnTo>
                        <a:lnTo>
                          <a:pt x="61" y="198"/>
                        </a:lnTo>
                        <a:lnTo>
                          <a:pt x="54" y="193"/>
                        </a:lnTo>
                        <a:lnTo>
                          <a:pt x="58" y="191"/>
                        </a:lnTo>
                        <a:lnTo>
                          <a:pt x="58" y="182"/>
                        </a:lnTo>
                        <a:lnTo>
                          <a:pt x="61" y="179"/>
                        </a:lnTo>
                        <a:lnTo>
                          <a:pt x="46" y="180"/>
                        </a:lnTo>
                        <a:lnTo>
                          <a:pt x="31" y="192"/>
                        </a:lnTo>
                        <a:lnTo>
                          <a:pt x="35" y="196"/>
                        </a:lnTo>
                        <a:lnTo>
                          <a:pt x="25" y="195"/>
                        </a:lnTo>
                        <a:lnTo>
                          <a:pt x="15" y="204"/>
                        </a:lnTo>
                        <a:lnTo>
                          <a:pt x="9" y="206"/>
                        </a:lnTo>
                        <a:lnTo>
                          <a:pt x="8" y="209"/>
                        </a:lnTo>
                        <a:lnTo>
                          <a:pt x="0" y="210"/>
                        </a:lnTo>
                        <a:lnTo>
                          <a:pt x="10" y="221"/>
                        </a:lnTo>
                        <a:lnTo>
                          <a:pt x="26" y="224"/>
                        </a:lnTo>
                        <a:lnTo>
                          <a:pt x="20" y="228"/>
                        </a:lnTo>
                        <a:lnTo>
                          <a:pt x="18" y="225"/>
                        </a:lnTo>
                        <a:lnTo>
                          <a:pt x="16" y="227"/>
                        </a:lnTo>
                        <a:lnTo>
                          <a:pt x="21" y="235"/>
                        </a:lnTo>
                        <a:lnTo>
                          <a:pt x="21" y="242"/>
                        </a:lnTo>
                        <a:lnTo>
                          <a:pt x="26" y="247"/>
                        </a:lnTo>
                        <a:lnTo>
                          <a:pt x="45" y="250"/>
                        </a:lnTo>
                        <a:lnTo>
                          <a:pt x="61" y="247"/>
                        </a:lnTo>
                        <a:lnTo>
                          <a:pt x="68" y="252"/>
                        </a:lnTo>
                        <a:lnTo>
                          <a:pt x="69" y="249"/>
                        </a:lnTo>
                        <a:lnTo>
                          <a:pt x="64" y="246"/>
                        </a:lnTo>
                        <a:lnTo>
                          <a:pt x="68" y="245"/>
                        </a:lnTo>
                        <a:lnTo>
                          <a:pt x="71" y="249"/>
                        </a:lnTo>
                        <a:lnTo>
                          <a:pt x="73" y="256"/>
                        </a:lnTo>
                        <a:lnTo>
                          <a:pt x="76" y="248"/>
                        </a:lnTo>
                        <a:lnTo>
                          <a:pt x="86" y="240"/>
                        </a:lnTo>
                        <a:lnTo>
                          <a:pt x="92" y="241"/>
                        </a:lnTo>
                        <a:lnTo>
                          <a:pt x="95" y="236"/>
                        </a:lnTo>
                        <a:lnTo>
                          <a:pt x="100" y="241"/>
                        </a:lnTo>
                        <a:lnTo>
                          <a:pt x="97" y="249"/>
                        </a:lnTo>
                        <a:lnTo>
                          <a:pt x="89" y="249"/>
                        </a:lnTo>
                        <a:lnTo>
                          <a:pt x="90" y="253"/>
                        </a:lnTo>
                        <a:lnTo>
                          <a:pt x="94" y="253"/>
                        </a:lnTo>
                        <a:lnTo>
                          <a:pt x="100" y="267"/>
                        </a:lnTo>
                        <a:lnTo>
                          <a:pt x="100" y="273"/>
                        </a:lnTo>
                        <a:lnTo>
                          <a:pt x="95" y="279"/>
                        </a:lnTo>
                        <a:lnTo>
                          <a:pt x="80" y="283"/>
                        </a:lnTo>
                        <a:lnTo>
                          <a:pt x="82" y="281"/>
                        </a:lnTo>
                        <a:lnTo>
                          <a:pt x="79" y="281"/>
                        </a:lnTo>
                        <a:lnTo>
                          <a:pt x="69" y="294"/>
                        </a:lnTo>
                        <a:lnTo>
                          <a:pt x="62" y="293"/>
                        </a:lnTo>
                        <a:lnTo>
                          <a:pt x="60" y="296"/>
                        </a:lnTo>
                        <a:lnTo>
                          <a:pt x="54" y="298"/>
                        </a:lnTo>
                        <a:lnTo>
                          <a:pt x="54" y="304"/>
                        </a:lnTo>
                        <a:lnTo>
                          <a:pt x="47" y="303"/>
                        </a:lnTo>
                        <a:lnTo>
                          <a:pt x="35" y="315"/>
                        </a:lnTo>
                        <a:lnTo>
                          <a:pt x="31" y="322"/>
                        </a:lnTo>
                        <a:lnTo>
                          <a:pt x="31" y="328"/>
                        </a:lnTo>
                        <a:lnTo>
                          <a:pt x="26" y="331"/>
                        </a:lnTo>
                        <a:lnTo>
                          <a:pt x="29" y="333"/>
                        </a:lnTo>
                        <a:lnTo>
                          <a:pt x="26" y="335"/>
                        </a:lnTo>
                        <a:lnTo>
                          <a:pt x="25" y="338"/>
                        </a:lnTo>
                        <a:lnTo>
                          <a:pt x="37" y="336"/>
                        </a:lnTo>
                        <a:lnTo>
                          <a:pt x="38" y="337"/>
                        </a:lnTo>
                        <a:lnTo>
                          <a:pt x="31" y="338"/>
                        </a:lnTo>
                        <a:lnTo>
                          <a:pt x="29" y="342"/>
                        </a:lnTo>
                        <a:lnTo>
                          <a:pt x="33" y="344"/>
                        </a:lnTo>
                        <a:lnTo>
                          <a:pt x="37" y="342"/>
                        </a:lnTo>
                        <a:lnTo>
                          <a:pt x="35" y="346"/>
                        </a:lnTo>
                        <a:lnTo>
                          <a:pt x="38" y="353"/>
                        </a:lnTo>
                        <a:lnTo>
                          <a:pt x="42" y="350"/>
                        </a:lnTo>
                        <a:lnTo>
                          <a:pt x="45" y="352"/>
                        </a:lnTo>
                        <a:lnTo>
                          <a:pt x="48" y="352"/>
                        </a:lnTo>
                        <a:lnTo>
                          <a:pt x="45" y="355"/>
                        </a:lnTo>
                        <a:lnTo>
                          <a:pt x="48" y="357"/>
                        </a:lnTo>
                        <a:lnTo>
                          <a:pt x="59" y="357"/>
                        </a:lnTo>
                        <a:lnTo>
                          <a:pt x="60" y="359"/>
                        </a:lnTo>
                        <a:lnTo>
                          <a:pt x="54" y="363"/>
                        </a:lnTo>
                        <a:lnTo>
                          <a:pt x="48" y="373"/>
                        </a:lnTo>
                        <a:lnTo>
                          <a:pt x="51" y="380"/>
                        </a:lnTo>
                        <a:lnTo>
                          <a:pt x="55" y="379"/>
                        </a:lnTo>
                        <a:lnTo>
                          <a:pt x="55" y="382"/>
                        </a:lnTo>
                        <a:lnTo>
                          <a:pt x="53" y="383"/>
                        </a:lnTo>
                        <a:lnTo>
                          <a:pt x="57" y="387"/>
                        </a:lnTo>
                        <a:lnTo>
                          <a:pt x="68" y="389"/>
                        </a:lnTo>
                        <a:lnTo>
                          <a:pt x="76" y="376"/>
                        </a:lnTo>
                        <a:lnTo>
                          <a:pt x="74" y="371"/>
                        </a:lnTo>
                        <a:lnTo>
                          <a:pt x="78" y="364"/>
                        </a:lnTo>
                        <a:lnTo>
                          <a:pt x="88" y="357"/>
                        </a:lnTo>
                        <a:lnTo>
                          <a:pt x="76" y="371"/>
                        </a:lnTo>
                        <a:lnTo>
                          <a:pt x="85" y="393"/>
                        </a:lnTo>
                        <a:lnTo>
                          <a:pt x="82" y="401"/>
                        </a:lnTo>
                        <a:lnTo>
                          <a:pt x="83" y="404"/>
                        </a:lnTo>
                        <a:lnTo>
                          <a:pt x="87" y="404"/>
                        </a:lnTo>
                        <a:lnTo>
                          <a:pt x="85" y="407"/>
                        </a:lnTo>
                        <a:lnTo>
                          <a:pt x="85" y="412"/>
                        </a:lnTo>
                        <a:lnTo>
                          <a:pt x="87" y="412"/>
                        </a:lnTo>
                        <a:lnTo>
                          <a:pt x="80" y="417"/>
                        </a:lnTo>
                        <a:lnTo>
                          <a:pt x="85" y="417"/>
                        </a:lnTo>
                        <a:lnTo>
                          <a:pt x="98" y="410"/>
                        </a:lnTo>
                        <a:lnTo>
                          <a:pt x="105" y="400"/>
                        </a:lnTo>
                        <a:lnTo>
                          <a:pt x="105" y="409"/>
                        </a:lnTo>
                        <a:lnTo>
                          <a:pt x="109" y="412"/>
                        </a:lnTo>
                        <a:lnTo>
                          <a:pt x="114" y="410"/>
                        </a:lnTo>
                        <a:lnTo>
                          <a:pt x="122" y="423"/>
                        </a:lnTo>
                        <a:lnTo>
                          <a:pt x="126" y="420"/>
                        </a:lnTo>
                        <a:lnTo>
                          <a:pt x="124" y="413"/>
                        </a:lnTo>
                        <a:lnTo>
                          <a:pt x="128" y="407"/>
                        </a:lnTo>
                        <a:lnTo>
                          <a:pt x="129" y="408"/>
                        </a:lnTo>
                        <a:lnTo>
                          <a:pt x="128" y="412"/>
                        </a:lnTo>
                        <a:lnTo>
                          <a:pt x="135" y="416"/>
                        </a:lnTo>
                        <a:lnTo>
                          <a:pt x="154" y="404"/>
                        </a:lnTo>
                        <a:lnTo>
                          <a:pt x="148" y="412"/>
                        </a:lnTo>
                        <a:lnTo>
                          <a:pt x="150" y="413"/>
                        </a:lnTo>
                        <a:lnTo>
                          <a:pt x="144" y="418"/>
                        </a:lnTo>
                        <a:lnTo>
                          <a:pt x="143" y="425"/>
                        </a:lnTo>
                        <a:lnTo>
                          <a:pt x="146" y="426"/>
                        </a:lnTo>
                        <a:lnTo>
                          <a:pt x="142" y="430"/>
                        </a:lnTo>
                        <a:lnTo>
                          <a:pt x="140" y="443"/>
                        </a:lnTo>
                        <a:lnTo>
                          <a:pt x="136" y="451"/>
                        </a:lnTo>
                        <a:lnTo>
                          <a:pt x="134" y="450"/>
                        </a:lnTo>
                        <a:lnTo>
                          <a:pt x="128" y="457"/>
                        </a:lnTo>
                        <a:lnTo>
                          <a:pt x="126" y="463"/>
                        </a:lnTo>
                        <a:lnTo>
                          <a:pt x="123" y="462"/>
                        </a:lnTo>
                        <a:lnTo>
                          <a:pt x="106" y="474"/>
                        </a:lnTo>
                        <a:lnTo>
                          <a:pt x="101" y="485"/>
                        </a:lnTo>
                        <a:lnTo>
                          <a:pt x="100" y="485"/>
                        </a:lnTo>
                        <a:lnTo>
                          <a:pt x="98" y="487"/>
                        </a:lnTo>
                        <a:lnTo>
                          <a:pt x="95" y="485"/>
                        </a:lnTo>
                        <a:lnTo>
                          <a:pt x="97" y="482"/>
                        </a:lnTo>
                        <a:lnTo>
                          <a:pt x="91" y="482"/>
                        </a:lnTo>
                        <a:lnTo>
                          <a:pt x="80" y="488"/>
                        </a:lnTo>
                        <a:lnTo>
                          <a:pt x="69" y="502"/>
                        </a:lnTo>
                        <a:lnTo>
                          <a:pt x="63" y="503"/>
                        </a:lnTo>
                        <a:lnTo>
                          <a:pt x="61" y="504"/>
                        </a:lnTo>
                        <a:lnTo>
                          <a:pt x="66" y="504"/>
                        </a:lnTo>
                      </a:path>
                    </a:pathLst>
                  </a:custGeom>
                  <a:grpFill/>
                  <a:ln w="9144">
                    <a:solidFill>
                      <a:schemeClr val="bg2">
                        <a:lumMod val="90000"/>
                      </a:schemeClr>
                    </a:solidFill>
                    <a:round/>
                    <a:headEnd/>
                    <a:tailEnd/>
                  </a:ln>
                </p:spPr>
                <p:txBody>
                  <a:bodyPr/>
                  <a:lstStyle/>
                  <a:p>
                    <a:endParaRPr lang="nb-NO"/>
                  </a:p>
                </p:txBody>
              </p:sp>
              <p:sp>
                <p:nvSpPr>
                  <p:cNvPr id="362" name="Freeform 67"/>
                  <p:cNvSpPr>
                    <a:spLocks/>
                  </p:cNvSpPr>
                  <p:nvPr/>
                </p:nvSpPr>
                <p:spPr bwMode="gray">
                  <a:xfrm>
                    <a:off x="715" y="1405"/>
                    <a:ext cx="120" cy="123"/>
                  </a:xfrm>
                  <a:custGeom>
                    <a:avLst/>
                    <a:gdLst>
                      <a:gd name="T0" fmla="*/ 2 w 114"/>
                      <a:gd name="T1" fmla="*/ 12 h 128"/>
                      <a:gd name="T2" fmla="*/ 7 w 114"/>
                      <a:gd name="T3" fmla="*/ 20 h 128"/>
                      <a:gd name="T4" fmla="*/ 8 w 114"/>
                      <a:gd name="T5" fmla="*/ 22 h 128"/>
                      <a:gd name="T6" fmla="*/ 39 w 114"/>
                      <a:gd name="T7" fmla="*/ 29 h 128"/>
                      <a:gd name="T8" fmla="*/ 47 w 114"/>
                      <a:gd name="T9" fmla="*/ 28 h 128"/>
                      <a:gd name="T10" fmla="*/ 33 w 114"/>
                      <a:gd name="T11" fmla="*/ 16 h 128"/>
                      <a:gd name="T12" fmla="*/ 29 w 114"/>
                      <a:gd name="T13" fmla="*/ 12 h 128"/>
                      <a:gd name="T14" fmla="*/ 31 w 114"/>
                      <a:gd name="T15" fmla="*/ 14 h 128"/>
                      <a:gd name="T16" fmla="*/ 43 w 114"/>
                      <a:gd name="T17" fmla="*/ 17 h 128"/>
                      <a:gd name="T18" fmla="*/ 55 w 114"/>
                      <a:gd name="T19" fmla="*/ 23 h 128"/>
                      <a:gd name="T20" fmla="*/ 61 w 114"/>
                      <a:gd name="T21" fmla="*/ 27 h 128"/>
                      <a:gd name="T22" fmla="*/ 64 w 114"/>
                      <a:gd name="T23" fmla="*/ 29 h 128"/>
                      <a:gd name="T24" fmla="*/ 71 w 114"/>
                      <a:gd name="T25" fmla="*/ 27 h 128"/>
                      <a:gd name="T26" fmla="*/ 64 w 114"/>
                      <a:gd name="T27" fmla="*/ 12 h 128"/>
                      <a:gd name="T28" fmla="*/ 64 w 114"/>
                      <a:gd name="T29" fmla="*/ 11 h 128"/>
                      <a:gd name="T30" fmla="*/ 94 w 114"/>
                      <a:gd name="T31" fmla="*/ 29 h 128"/>
                      <a:gd name="T32" fmla="*/ 107 w 114"/>
                      <a:gd name="T33" fmla="*/ 30 h 128"/>
                      <a:gd name="T34" fmla="*/ 102 w 114"/>
                      <a:gd name="T35" fmla="*/ 33 h 128"/>
                      <a:gd name="T36" fmla="*/ 104 w 114"/>
                      <a:gd name="T37" fmla="*/ 33 h 128"/>
                      <a:gd name="T38" fmla="*/ 120 w 114"/>
                      <a:gd name="T39" fmla="*/ 41 h 128"/>
                      <a:gd name="T40" fmla="*/ 107 w 114"/>
                      <a:gd name="T41" fmla="*/ 39 h 128"/>
                      <a:gd name="T42" fmla="*/ 113 w 114"/>
                      <a:gd name="T43" fmla="*/ 44 h 128"/>
                      <a:gd name="T44" fmla="*/ 109 w 114"/>
                      <a:gd name="T45" fmla="*/ 45 h 128"/>
                      <a:gd name="T46" fmla="*/ 119 w 114"/>
                      <a:gd name="T47" fmla="*/ 49 h 128"/>
                      <a:gd name="T48" fmla="*/ 125 w 114"/>
                      <a:gd name="T49" fmla="*/ 51 h 128"/>
                      <a:gd name="T50" fmla="*/ 125 w 114"/>
                      <a:gd name="T51" fmla="*/ 51 h 128"/>
                      <a:gd name="T52" fmla="*/ 140 w 114"/>
                      <a:gd name="T53" fmla="*/ 60 h 128"/>
                      <a:gd name="T54" fmla="*/ 145 w 114"/>
                      <a:gd name="T55" fmla="*/ 62 h 128"/>
                      <a:gd name="T56" fmla="*/ 138 w 114"/>
                      <a:gd name="T57" fmla="*/ 70 h 128"/>
                      <a:gd name="T58" fmla="*/ 141 w 114"/>
                      <a:gd name="T59" fmla="*/ 74 h 128"/>
                      <a:gd name="T60" fmla="*/ 148 w 114"/>
                      <a:gd name="T61" fmla="*/ 67 h 128"/>
                      <a:gd name="T62" fmla="*/ 163 w 114"/>
                      <a:gd name="T63" fmla="*/ 63 h 128"/>
                      <a:gd name="T64" fmla="*/ 167 w 114"/>
                      <a:gd name="T65" fmla="*/ 70 h 128"/>
                      <a:gd name="T66" fmla="*/ 176 w 114"/>
                      <a:gd name="T67" fmla="*/ 77 h 128"/>
                      <a:gd name="T68" fmla="*/ 167 w 114"/>
                      <a:gd name="T69" fmla="*/ 81 h 128"/>
                      <a:gd name="T70" fmla="*/ 171 w 114"/>
                      <a:gd name="T71" fmla="*/ 83 h 128"/>
                      <a:gd name="T72" fmla="*/ 180 w 114"/>
                      <a:gd name="T73" fmla="*/ 83 h 128"/>
                      <a:gd name="T74" fmla="*/ 187 w 114"/>
                      <a:gd name="T75" fmla="*/ 81 h 128"/>
                      <a:gd name="T76" fmla="*/ 189 w 114"/>
                      <a:gd name="T77" fmla="*/ 78 h 128"/>
                      <a:gd name="T78" fmla="*/ 189 w 114"/>
                      <a:gd name="T79" fmla="*/ 66 h 128"/>
                      <a:gd name="T80" fmla="*/ 167 w 114"/>
                      <a:gd name="T81" fmla="*/ 60 h 128"/>
                      <a:gd name="T82" fmla="*/ 145 w 114"/>
                      <a:gd name="T83" fmla="*/ 56 h 128"/>
                      <a:gd name="T84" fmla="*/ 134 w 114"/>
                      <a:gd name="T85" fmla="*/ 49 h 128"/>
                      <a:gd name="T86" fmla="*/ 102 w 114"/>
                      <a:gd name="T87" fmla="*/ 21 h 128"/>
                      <a:gd name="T88" fmla="*/ 85 w 114"/>
                      <a:gd name="T89" fmla="*/ 12 h 128"/>
                      <a:gd name="T90" fmla="*/ 45 w 114"/>
                      <a:gd name="T91" fmla="*/ 6 h 128"/>
                      <a:gd name="T92" fmla="*/ 21 w 114"/>
                      <a:gd name="T93" fmla="*/ 14 h 128"/>
                      <a:gd name="T94" fmla="*/ 2 w 114"/>
                      <a:gd name="T95" fmla="*/ 11 h 128"/>
                      <a:gd name="T96" fmla="*/ 2 w 114"/>
                      <a:gd name="T97" fmla="*/ 11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
                      <a:gd name="T148" fmla="*/ 0 h 128"/>
                      <a:gd name="T149" fmla="*/ 114 w 114"/>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 h="128">
                        <a:moveTo>
                          <a:pt x="2" y="11"/>
                        </a:moveTo>
                        <a:lnTo>
                          <a:pt x="2" y="12"/>
                        </a:lnTo>
                        <a:lnTo>
                          <a:pt x="0" y="21"/>
                        </a:lnTo>
                        <a:lnTo>
                          <a:pt x="7" y="30"/>
                        </a:lnTo>
                        <a:lnTo>
                          <a:pt x="9" y="29"/>
                        </a:lnTo>
                        <a:lnTo>
                          <a:pt x="8" y="32"/>
                        </a:lnTo>
                        <a:lnTo>
                          <a:pt x="21" y="41"/>
                        </a:lnTo>
                        <a:lnTo>
                          <a:pt x="24" y="40"/>
                        </a:lnTo>
                        <a:lnTo>
                          <a:pt x="24" y="38"/>
                        </a:lnTo>
                        <a:lnTo>
                          <a:pt x="28" y="38"/>
                        </a:lnTo>
                        <a:lnTo>
                          <a:pt x="28" y="34"/>
                        </a:lnTo>
                        <a:lnTo>
                          <a:pt x="21" y="26"/>
                        </a:lnTo>
                        <a:lnTo>
                          <a:pt x="17" y="24"/>
                        </a:lnTo>
                        <a:lnTo>
                          <a:pt x="19" y="22"/>
                        </a:lnTo>
                        <a:lnTo>
                          <a:pt x="18" y="21"/>
                        </a:lnTo>
                        <a:lnTo>
                          <a:pt x="20" y="24"/>
                        </a:lnTo>
                        <a:lnTo>
                          <a:pt x="22" y="22"/>
                        </a:lnTo>
                        <a:lnTo>
                          <a:pt x="26" y="27"/>
                        </a:lnTo>
                        <a:lnTo>
                          <a:pt x="28" y="24"/>
                        </a:lnTo>
                        <a:lnTo>
                          <a:pt x="33" y="33"/>
                        </a:lnTo>
                        <a:lnTo>
                          <a:pt x="31" y="37"/>
                        </a:lnTo>
                        <a:lnTo>
                          <a:pt x="37" y="37"/>
                        </a:lnTo>
                        <a:lnTo>
                          <a:pt x="37" y="35"/>
                        </a:lnTo>
                        <a:lnTo>
                          <a:pt x="39" y="41"/>
                        </a:lnTo>
                        <a:lnTo>
                          <a:pt x="42" y="41"/>
                        </a:lnTo>
                        <a:lnTo>
                          <a:pt x="43" y="37"/>
                        </a:lnTo>
                        <a:lnTo>
                          <a:pt x="38" y="16"/>
                        </a:lnTo>
                        <a:lnTo>
                          <a:pt x="39" y="17"/>
                        </a:lnTo>
                        <a:lnTo>
                          <a:pt x="38" y="12"/>
                        </a:lnTo>
                        <a:lnTo>
                          <a:pt x="39" y="11"/>
                        </a:lnTo>
                        <a:lnTo>
                          <a:pt x="47" y="37"/>
                        </a:lnTo>
                        <a:lnTo>
                          <a:pt x="57" y="41"/>
                        </a:lnTo>
                        <a:lnTo>
                          <a:pt x="60" y="48"/>
                        </a:lnTo>
                        <a:lnTo>
                          <a:pt x="64" y="43"/>
                        </a:lnTo>
                        <a:lnTo>
                          <a:pt x="62" y="47"/>
                        </a:lnTo>
                        <a:lnTo>
                          <a:pt x="61" y="48"/>
                        </a:lnTo>
                        <a:lnTo>
                          <a:pt x="62" y="53"/>
                        </a:lnTo>
                        <a:lnTo>
                          <a:pt x="63" y="49"/>
                        </a:lnTo>
                        <a:lnTo>
                          <a:pt x="65" y="51"/>
                        </a:lnTo>
                        <a:lnTo>
                          <a:pt x="72" y="61"/>
                        </a:lnTo>
                        <a:lnTo>
                          <a:pt x="64" y="55"/>
                        </a:lnTo>
                        <a:lnTo>
                          <a:pt x="64" y="59"/>
                        </a:lnTo>
                        <a:lnTo>
                          <a:pt x="65" y="59"/>
                        </a:lnTo>
                        <a:lnTo>
                          <a:pt x="67" y="64"/>
                        </a:lnTo>
                        <a:lnTo>
                          <a:pt x="70" y="65"/>
                        </a:lnTo>
                        <a:lnTo>
                          <a:pt x="66" y="66"/>
                        </a:lnTo>
                        <a:lnTo>
                          <a:pt x="66" y="68"/>
                        </a:lnTo>
                        <a:lnTo>
                          <a:pt x="71" y="72"/>
                        </a:lnTo>
                        <a:lnTo>
                          <a:pt x="75" y="71"/>
                        </a:lnTo>
                        <a:lnTo>
                          <a:pt x="75" y="75"/>
                        </a:lnTo>
                        <a:lnTo>
                          <a:pt x="72" y="72"/>
                        </a:lnTo>
                        <a:lnTo>
                          <a:pt x="75" y="75"/>
                        </a:lnTo>
                        <a:lnTo>
                          <a:pt x="81" y="81"/>
                        </a:lnTo>
                        <a:lnTo>
                          <a:pt x="84" y="88"/>
                        </a:lnTo>
                        <a:lnTo>
                          <a:pt x="92" y="92"/>
                        </a:lnTo>
                        <a:lnTo>
                          <a:pt x="86" y="94"/>
                        </a:lnTo>
                        <a:lnTo>
                          <a:pt x="85" y="101"/>
                        </a:lnTo>
                        <a:lnTo>
                          <a:pt x="82" y="104"/>
                        </a:lnTo>
                        <a:lnTo>
                          <a:pt x="84" y="107"/>
                        </a:lnTo>
                        <a:lnTo>
                          <a:pt x="85" y="109"/>
                        </a:lnTo>
                        <a:lnTo>
                          <a:pt x="88" y="105"/>
                        </a:lnTo>
                        <a:lnTo>
                          <a:pt x="89" y="100"/>
                        </a:lnTo>
                        <a:lnTo>
                          <a:pt x="93" y="99"/>
                        </a:lnTo>
                        <a:lnTo>
                          <a:pt x="98" y="95"/>
                        </a:lnTo>
                        <a:lnTo>
                          <a:pt x="97" y="99"/>
                        </a:lnTo>
                        <a:lnTo>
                          <a:pt x="100" y="104"/>
                        </a:lnTo>
                        <a:lnTo>
                          <a:pt x="101" y="114"/>
                        </a:lnTo>
                        <a:lnTo>
                          <a:pt x="105" y="114"/>
                        </a:lnTo>
                        <a:lnTo>
                          <a:pt x="106" y="119"/>
                        </a:lnTo>
                        <a:lnTo>
                          <a:pt x="100" y="121"/>
                        </a:lnTo>
                        <a:lnTo>
                          <a:pt x="100" y="127"/>
                        </a:lnTo>
                        <a:lnTo>
                          <a:pt x="102" y="123"/>
                        </a:lnTo>
                        <a:lnTo>
                          <a:pt x="103" y="127"/>
                        </a:lnTo>
                        <a:lnTo>
                          <a:pt x="107" y="124"/>
                        </a:lnTo>
                        <a:lnTo>
                          <a:pt x="110" y="120"/>
                        </a:lnTo>
                        <a:lnTo>
                          <a:pt x="112" y="120"/>
                        </a:lnTo>
                        <a:lnTo>
                          <a:pt x="113" y="118"/>
                        </a:lnTo>
                        <a:lnTo>
                          <a:pt x="113" y="116"/>
                        </a:lnTo>
                        <a:lnTo>
                          <a:pt x="112" y="105"/>
                        </a:lnTo>
                        <a:lnTo>
                          <a:pt x="113" y="99"/>
                        </a:lnTo>
                        <a:lnTo>
                          <a:pt x="112" y="98"/>
                        </a:lnTo>
                        <a:lnTo>
                          <a:pt x="100" y="88"/>
                        </a:lnTo>
                        <a:lnTo>
                          <a:pt x="91" y="86"/>
                        </a:lnTo>
                        <a:lnTo>
                          <a:pt x="86" y="83"/>
                        </a:lnTo>
                        <a:lnTo>
                          <a:pt x="84" y="74"/>
                        </a:lnTo>
                        <a:lnTo>
                          <a:pt x="81" y="72"/>
                        </a:lnTo>
                        <a:lnTo>
                          <a:pt x="81" y="68"/>
                        </a:lnTo>
                        <a:lnTo>
                          <a:pt x="61" y="31"/>
                        </a:lnTo>
                        <a:lnTo>
                          <a:pt x="53" y="26"/>
                        </a:lnTo>
                        <a:lnTo>
                          <a:pt x="51" y="19"/>
                        </a:lnTo>
                        <a:lnTo>
                          <a:pt x="39" y="0"/>
                        </a:lnTo>
                        <a:lnTo>
                          <a:pt x="27" y="6"/>
                        </a:lnTo>
                        <a:lnTo>
                          <a:pt x="21" y="18"/>
                        </a:lnTo>
                        <a:lnTo>
                          <a:pt x="11" y="24"/>
                        </a:lnTo>
                        <a:lnTo>
                          <a:pt x="6" y="15"/>
                        </a:lnTo>
                        <a:lnTo>
                          <a:pt x="2" y="11"/>
                        </a:lnTo>
                      </a:path>
                    </a:pathLst>
                  </a:custGeom>
                  <a:grpFill/>
                  <a:ln w="9144">
                    <a:solidFill>
                      <a:schemeClr val="bg2">
                        <a:lumMod val="90000"/>
                      </a:schemeClr>
                    </a:solidFill>
                    <a:round/>
                    <a:headEnd/>
                    <a:tailEnd/>
                  </a:ln>
                </p:spPr>
                <p:txBody>
                  <a:bodyPr/>
                  <a:lstStyle/>
                  <a:p>
                    <a:endParaRPr lang="nb-NO"/>
                  </a:p>
                </p:txBody>
              </p:sp>
              <p:sp>
                <p:nvSpPr>
                  <p:cNvPr id="363" name="Freeform 68"/>
                  <p:cNvSpPr>
                    <a:spLocks/>
                  </p:cNvSpPr>
                  <p:nvPr/>
                </p:nvSpPr>
                <p:spPr bwMode="gray">
                  <a:xfrm>
                    <a:off x="675" y="1096"/>
                    <a:ext cx="247" cy="305"/>
                  </a:xfrm>
                  <a:custGeom>
                    <a:avLst/>
                    <a:gdLst>
                      <a:gd name="T0" fmla="*/ 86 w 235"/>
                      <a:gd name="T1" fmla="*/ 220 h 316"/>
                      <a:gd name="T2" fmla="*/ 147 w 235"/>
                      <a:gd name="T3" fmla="*/ 220 h 316"/>
                      <a:gd name="T4" fmla="*/ 209 w 235"/>
                      <a:gd name="T5" fmla="*/ 220 h 316"/>
                      <a:gd name="T6" fmla="*/ 269 w 235"/>
                      <a:gd name="T7" fmla="*/ 220 h 316"/>
                      <a:gd name="T8" fmla="*/ 332 w 235"/>
                      <a:gd name="T9" fmla="*/ 220 h 316"/>
                      <a:gd name="T10" fmla="*/ 386 w 235"/>
                      <a:gd name="T11" fmla="*/ 220 h 316"/>
                      <a:gd name="T12" fmla="*/ 377 w 235"/>
                      <a:gd name="T13" fmla="*/ 212 h 316"/>
                      <a:gd name="T14" fmla="*/ 369 w 235"/>
                      <a:gd name="T15" fmla="*/ 206 h 316"/>
                      <a:gd name="T16" fmla="*/ 362 w 235"/>
                      <a:gd name="T17" fmla="*/ 205 h 316"/>
                      <a:gd name="T18" fmla="*/ 334 w 235"/>
                      <a:gd name="T19" fmla="*/ 206 h 316"/>
                      <a:gd name="T20" fmla="*/ 318 w 235"/>
                      <a:gd name="T21" fmla="*/ 207 h 316"/>
                      <a:gd name="T22" fmla="*/ 315 w 235"/>
                      <a:gd name="T23" fmla="*/ 198 h 316"/>
                      <a:gd name="T24" fmla="*/ 294 w 235"/>
                      <a:gd name="T25" fmla="*/ 188 h 316"/>
                      <a:gd name="T26" fmla="*/ 281 w 235"/>
                      <a:gd name="T27" fmla="*/ 180 h 316"/>
                      <a:gd name="T28" fmla="*/ 267 w 235"/>
                      <a:gd name="T29" fmla="*/ 178 h 316"/>
                      <a:gd name="T30" fmla="*/ 263 w 235"/>
                      <a:gd name="T31" fmla="*/ 174 h 316"/>
                      <a:gd name="T32" fmla="*/ 259 w 235"/>
                      <a:gd name="T33" fmla="*/ 168 h 316"/>
                      <a:gd name="T34" fmla="*/ 253 w 235"/>
                      <a:gd name="T35" fmla="*/ 160 h 316"/>
                      <a:gd name="T36" fmla="*/ 253 w 235"/>
                      <a:gd name="T37" fmla="*/ 151 h 316"/>
                      <a:gd name="T38" fmla="*/ 245 w 235"/>
                      <a:gd name="T39" fmla="*/ 144 h 316"/>
                      <a:gd name="T40" fmla="*/ 226 w 235"/>
                      <a:gd name="T41" fmla="*/ 136 h 316"/>
                      <a:gd name="T42" fmla="*/ 222 w 235"/>
                      <a:gd name="T43" fmla="*/ 131 h 316"/>
                      <a:gd name="T44" fmla="*/ 209 w 235"/>
                      <a:gd name="T45" fmla="*/ 128 h 316"/>
                      <a:gd name="T46" fmla="*/ 186 w 235"/>
                      <a:gd name="T47" fmla="*/ 113 h 316"/>
                      <a:gd name="T48" fmla="*/ 191 w 235"/>
                      <a:gd name="T49" fmla="*/ 98 h 316"/>
                      <a:gd name="T50" fmla="*/ 183 w 235"/>
                      <a:gd name="T51" fmla="*/ 97 h 316"/>
                      <a:gd name="T52" fmla="*/ 166 w 235"/>
                      <a:gd name="T53" fmla="*/ 95 h 316"/>
                      <a:gd name="T54" fmla="*/ 169 w 235"/>
                      <a:gd name="T55" fmla="*/ 91 h 316"/>
                      <a:gd name="T56" fmla="*/ 167 w 235"/>
                      <a:gd name="T57" fmla="*/ 82 h 316"/>
                      <a:gd name="T58" fmla="*/ 158 w 235"/>
                      <a:gd name="T59" fmla="*/ 72 h 316"/>
                      <a:gd name="T60" fmla="*/ 106 w 235"/>
                      <a:gd name="T61" fmla="*/ 67 h 316"/>
                      <a:gd name="T62" fmla="*/ 109 w 235"/>
                      <a:gd name="T63" fmla="*/ 59 h 316"/>
                      <a:gd name="T64" fmla="*/ 105 w 235"/>
                      <a:gd name="T65" fmla="*/ 22 h 316"/>
                      <a:gd name="T66" fmla="*/ 55 w 235"/>
                      <a:gd name="T67" fmla="*/ 14 h 316"/>
                      <a:gd name="T68" fmla="*/ 0 w 235"/>
                      <a:gd name="T69" fmla="*/ 14 h 316"/>
                      <a:gd name="T70" fmla="*/ 0 w 235"/>
                      <a:gd name="T71" fmla="*/ 62 h 316"/>
                      <a:gd name="T72" fmla="*/ 0 w 235"/>
                      <a:gd name="T73" fmla="*/ 105 h 316"/>
                      <a:gd name="T74" fmla="*/ 0 w 235"/>
                      <a:gd name="T75" fmla="*/ 144 h 316"/>
                      <a:gd name="T76" fmla="*/ 0 w 235"/>
                      <a:gd name="T77" fmla="*/ 180 h 316"/>
                      <a:gd name="T78" fmla="*/ 0 w 235"/>
                      <a:gd name="T79" fmla="*/ 215 h 316"/>
                      <a:gd name="T80" fmla="*/ 25 w 235"/>
                      <a:gd name="T81" fmla="*/ 219 h 316"/>
                      <a:gd name="T82" fmla="*/ 38 w 235"/>
                      <a:gd name="T83" fmla="*/ 220 h 316"/>
                      <a:gd name="T84" fmla="*/ 44 w 235"/>
                      <a:gd name="T85" fmla="*/ 220 h 3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5"/>
                      <a:gd name="T130" fmla="*/ 0 h 316"/>
                      <a:gd name="T131" fmla="*/ 235 w 235"/>
                      <a:gd name="T132" fmla="*/ 316 h 3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5" h="316">
                        <a:moveTo>
                          <a:pt x="27" y="315"/>
                        </a:moveTo>
                        <a:lnTo>
                          <a:pt x="40" y="315"/>
                        </a:lnTo>
                        <a:lnTo>
                          <a:pt x="52" y="315"/>
                        </a:lnTo>
                        <a:lnTo>
                          <a:pt x="65" y="315"/>
                        </a:lnTo>
                        <a:lnTo>
                          <a:pt x="77" y="315"/>
                        </a:lnTo>
                        <a:lnTo>
                          <a:pt x="89" y="315"/>
                        </a:lnTo>
                        <a:lnTo>
                          <a:pt x="102" y="315"/>
                        </a:lnTo>
                        <a:lnTo>
                          <a:pt x="114" y="315"/>
                        </a:lnTo>
                        <a:lnTo>
                          <a:pt x="127" y="315"/>
                        </a:lnTo>
                        <a:lnTo>
                          <a:pt x="139" y="315"/>
                        </a:lnTo>
                        <a:lnTo>
                          <a:pt x="151" y="315"/>
                        </a:lnTo>
                        <a:lnTo>
                          <a:pt x="164" y="315"/>
                        </a:lnTo>
                        <a:lnTo>
                          <a:pt x="177" y="315"/>
                        </a:lnTo>
                        <a:lnTo>
                          <a:pt x="190" y="315"/>
                        </a:lnTo>
                        <a:lnTo>
                          <a:pt x="202" y="315"/>
                        </a:lnTo>
                        <a:lnTo>
                          <a:pt x="214" y="315"/>
                        </a:lnTo>
                        <a:lnTo>
                          <a:pt x="226" y="315"/>
                        </a:lnTo>
                        <a:lnTo>
                          <a:pt x="234" y="315"/>
                        </a:lnTo>
                        <a:lnTo>
                          <a:pt x="233" y="313"/>
                        </a:lnTo>
                        <a:lnTo>
                          <a:pt x="229" y="306"/>
                        </a:lnTo>
                        <a:lnTo>
                          <a:pt x="229" y="303"/>
                        </a:lnTo>
                        <a:lnTo>
                          <a:pt x="226" y="303"/>
                        </a:lnTo>
                        <a:lnTo>
                          <a:pt x="223" y="298"/>
                        </a:lnTo>
                        <a:lnTo>
                          <a:pt x="225" y="294"/>
                        </a:lnTo>
                        <a:lnTo>
                          <a:pt x="224" y="289"/>
                        </a:lnTo>
                        <a:lnTo>
                          <a:pt x="220" y="289"/>
                        </a:lnTo>
                        <a:lnTo>
                          <a:pt x="220" y="292"/>
                        </a:lnTo>
                        <a:lnTo>
                          <a:pt x="214" y="294"/>
                        </a:lnTo>
                        <a:lnTo>
                          <a:pt x="206" y="291"/>
                        </a:lnTo>
                        <a:lnTo>
                          <a:pt x="204" y="294"/>
                        </a:lnTo>
                        <a:lnTo>
                          <a:pt x="202" y="292"/>
                        </a:lnTo>
                        <a:lnTo>
                          <a:pt x="201" y="294"/>
                        </a:lnTo>
                        <a:lnTo>
                          <a:pt x="194" y="295"/>
                        </a:lnTo>
                        <a:lnTo>
                          <a:pt x="193" y="286"/>
                        </a:lnTo>
                        <a:lnTo>
                          <a:pt x="190" y="286"/>
                        </a:lnTo>
                        <a:lnTo>
                          <a:pt x="191" y="283"/>
                        </a:lnTo>
                        <a:lnTo>
                          <a:pt x="190" y="274"/>
                        </a:lnTo>
                        <a:lnTo>
                          <a:pt x="185" y="273"/>
                        </a:lnTo>
                        <a:lnTo>
                          <a:pt x="178" y="268"/>
                        </a:lnTo>
                        <a:lnTo>
                          <a:pt x="177" y="265"/>
                        </a:lnTo>
                        <a:lnTo>
                          <a:pt x="176" y="265"/>
                        </a:lnTo>
                        <a:lnTo>
                          <a:pt x="170" y="257"/>
                        </a:lnTo>
                        <a:lnTo>
                          <a:pt x="167" y="258"/>
                        </a:lnTo>
                        <a:lnTo>
                          <a:pt x="161" y="255"/>
                        </a:lnTo>
                        <a:lnTo>
                          <a:pt x="162" y="253"/>
                        </a:lnTo>
                        <a:lnTo>
                          <a:pt x="160" y="250"/>
                        </a:lnTo>
                        <a:lnTo>
                          <a:pt x="161" y="249"/>
                        </a:lnTo>
                        <a:lnTo>
                          <a:pt x="160" y="247"/>
                        </a:lnTo>
                        <a:lnTo>
                          <a:pt x="162" y="246"/>
                        </a:lnTo>
                        <a:lnTo>
                          <a:pt x="157" y="242"/>
                        </a:lnTo>
                        <a:lnTo>
                          <a:pt x="158" y="240"/>
                        </a:lnTo>
                        <a:lnTo>
                          <a:pt x="153" y="233"/>
                        </a:lnTo>
                        <a:lnTo>
                          <a:pt x="156" y="229"/>
                        </a:lnTo>
                        <a:lnTo>
                          <a:pt x="153" y="228"/>
                        </a:lnTo>
                        <a:lnTo>
                          <a:pt x="152" y="225"/>
                        </a:lnTo>
                        <a:lnTo>
                          <a:pt x="149" y="222"/>
                        </a:lnTo>
                        <a:lnTo>
                          <a:pt x="153" y="216"/>
                        </a:lnTo>
                        <a:lnTo>
                          <a:pt x="149" y="209"/>
                        </a:lnTo>
                        <a:lnTo>
                          <a:pt x="146" y="209"/>
                        </a:lnTo>
                        <a:lnTo>
                          <a:pt x="149" y="205"/>
                        </a:lnTo>
                        <a:lnTo>
                          <a:pt x="139" y="198"/>
                        </a:lnTo>
                        <a:lnTo>
                          <a:pt x="138" y="196"/>
                        </a:lnTo>
                        <a:lnTo>
                          <a:pt x="138" y="194"/>
                        </a:lnTo>
                        <a:lnTo>
                          <a:pt x="137" y="191"/>
                        </a:lnTo>
                        <a:lnTo>
                          <a:pt x="137" y="189"/>
                        </a:lnTo>
                        <a:lnTo>
                          <a:pt x="135" y="186"/>
                        </a:lnTo>
                        <a:lnTo>
                          <a:pt x="131" y="185"/>
                        </a:lnTo>
                        <a:lnTo>
                          <a:pt x="126" y="188"/>
                        </a:lnTo>
                        <a:lnTo>
                          <a:pt x="127" y="183"/>
                        </a:lnTo>
                        <a:lnTo>
                          <a:pt x="115" y="174"/>
                        </a:lnTo>
                        <a:lnTo>
                          <a:pt x="119" y="166"/>
                        </a:lnTo>
                        <a:lnTo>
                          <a:pt x="113" y="161"/>
                        </a:lnTo>
                        <a:lnTo>
                          <a:pt x="116" y="160"/>
                        </a:lnTo>
                        <a:lnTo>
                          <a:pt x="122" y="149"/>
                        </a:lnTo>
                        <a:lnTo>
                          <a:pt x="116" y="141"/>
                        </a:lnTo>
                        <a:lnTo>
                          <a:pt x="119" y="136"/>
                        </a:lnTo>
                        <a:lnTo>
                          <a:pt x="115" y="135"/>
                        </a:lnTo>
                        <a:lnTo>
                          <a:pt x="111" y="139"/>
                        </a:lnTo>
                        <a:lnTo>
                          <a:pt x="110" y="138"/>
                        </a:lnTo>
                        <a:lnTo>
                          <a:pt x="111" y="135"/>
                        </a:lnTo>
                        <a:lnTo>
                          <a:pt x="101" y="136"/>
                        </a:lnTo>
                        <a:lnTo>
                          <a:pt x="102" y="133"/>
                        </a:lnTo>
                        <a:lnTo>
                          <a:pt x="100" y="133"/>
                        </a:lnTo>
                        <a:lnTo>
                          <a:pt x="103" y="130"/>
                        </a:lnTo>
                        <a:lnTo>
                          <a:pt x="102" y="127"/>
                        </a:lnTo>
                        <a:lnTo>
                          <a:pt x="99" y="125"/>
                        </a:lnTo>
                        <a:lnTo>
                          <a:pt x="102" y="116"/>
                        </a:lnTo>
                        <a:lnTo>
                          <a:pt x="98" y="112"/>
                        </a:lnTo>
                        <a:lnTo>
                          <a:pt x="99" y="108"/>
                        </a:lnTo>
                        <a:lnTo>
                          <a:pt x="96" y="103"/>
                        </a:lnTo>
                        <a:lnTo>
                          <a:pt x="98" y="101"/>
                        </a:lnTo>
                        <a:lnTo>
                          <a:pt x="66" y="101"/>
                        </a:lnTo>
                        <a:lnTo>
                          <a:pt x="65" y="95"/>
                        </a:lnTo>
                        <a:lnTo>
                          <a:pt x="68" y="90"/>
                        </a:lnTo>
                        <a:lnTo>
                          <a:pt x="65" y="87"/>
                        </a:lnTo>
                        <a:lnTo>
                          <a:pt x="66" y="83"/>
                        </a:lnTo>
                        <a:lnTo>
                          <a:pt x="62" y="76"/>
                        </a:lnTo>
                        <a:lnTo>
                          <a:pt x="62" y="34"/>
                        </a:lnTo>
                        <a:lnTo>
                          <a:pt x="64" y="32"/>
                        </a:lnTo>
                        <a:lnTo>
                          <a:pt x="49" y="31"/>
                        </a:lnTo>
                        <a:lnTo>
                          <a:pt x="37" y="19"/>
                        </a:lnTo>
                        <a:lnTo>
                          <a:pt x="33" y="19"/>
                        </a:lnTo>
                        <a:lnTo>
                          <a:pt x="24" y="6"/>
                        </a:lnTo>
                        <a:lnTo>
                          <a:pt x="0" y="0"/>
                        </a:lnTo>
                        <a:lnTo>
                          <a:pt x="0" y="24"/>
                        </a:lnTo>
                        <a:lnTo>
                          <a:pt x="0" y="47"/>
                        </a:lnTo>
                        <a:lnTo>
                          <a:pt x="0" y="67"/>
                        </a:lnTo>
                        <a:lnTo>
                          <a:pt x="0" y="88"/>
                        </a:lnTo>
                        <a:lnTo>
                          <a:pt x="0" y="109"/>
                        </a:lnTo>
                        <a:lnTo>
                          <a:pt x="0" y="129"/>
                        </a:lnTo>
                        <a:lnTo>
                          <a:pt x="0" y="149"/>
                        </a:lnTo>
                        <a:lnTo>
                          <a:pt x="0" y="169"/>
                        </a:lnTo>
                        <a:lnTo>
                          <a:pt x="0" y="186"/>
                        </a:lnTo>
                        <a:lnTo>
                          <a:pt x="0" y="205"/>
                        </a:lnTo>
                        <a:lnTo>
                          <a:pt x="0" y="223"/>
                        </a:lnTo>
                        <a:lnTo>
                          <a:pt x="0" y="241"/>
                        </a:lnTo>
                        <a:lnTo>
                          <a:pt x="0" y="258"/>
                        </a:lnTo>
                        <a:lnTo>
                          <a:pt x="0" y="274"/>
                        </a:lnTo>
                        <a:lnTo>
                          <a:pt x="0" y="291"/>
                        </a:lnTo>
                        <a:lnTo>
                          <a:pt x="0" y="307"/>
                        </a:lnTo>
                        <a:lnTo>
                          <a:pt x="6" y="311"/>
                        </a:lnTo>
                        <a:lnTo>
                          <a:pt x="9" y="308"/>
                        </a:lnTo>
                        <a:lnTo>
                          <a:pt x="15" y="311"/>
                        </a:lnTo>
                        <a:lnTo>
                          <a:pt x="17" y="307"/>
                        </a:lnTo>
                        <a:lnTo>
                          <a:pt x="26" y="306"/>
                        </a:lnTo>
                        <a:lnTo>
                          <a:pt x="24" y="314"/>
                        </a:lnTo>
                        <a:lnTo>
                          <a:pt x="27" y="315"/>
                        </a:lnTo>
                      </a:path>
                    </a:pathLst>
                  </a:custGeom>
                  <a:grpFill/>
                  <a:ln w="9144">
                    <a:solidFill>
                      <a:schemeClr val="bg2">
                        <a:lumMod val="90000"/>
                      </a:schemeClr>
                    </a:solidFill>
                    <a:round/>
                    <a:headEnd/>
                    <a:tailEnd/>
                  </a:ln>
                </p:spPr>
                <p:txBody>
                  <a:bodyPr/>
                  <a:lstStyle/>
                  <a:p>
                    <a:endParaRPr lang="nb-NO"/>
                  </a:p>
                </p:txBody>
              </p:sp>
              <p:sp>
                <p:nvSpPr>
                  <p:cNvPr id="364" name="Freeform 69"/>
                  <p:cNvSpPr>
                    <a:spLocks/>
                  </p:cNvSpPr>
                  <p:nvPr/>
                </p:nvSpPr>
                <p:spPr bwMode="gray">
                  <a:xfrm>
                    <a:off x="740" y="1008"/>
                    <a:ext cx="793" cy="393"/>
                  </a:xfrm>
                  <a:custGeom>
                    <a:avLst/>
                    <a:gdLst>
                      <a:gd name="T0" fmla="*/ 963 w 752"/>
                      <a:gd name="T1" fmla="*/ 277 h 407"/>
                      <a:gd name="T2" fmla="*/ 1002 w 752"/>
                      <a:gd name="T3" fmla="*/ 249 h 407"/>
                      <a:gd name="T4" fmla="*/ 1041 w 752"/>
                      <a:gd name="T5" fmla="*/ 231 h 407"/>
                      <a:gd name="T6" fmla="*/ 1014 w 752"/>
                      <a:gd name="T7" fmla="*/ 211 h 407"/>
                      <a:gd name="T8" fmla="*/ 1039 w 752"/>
                      <a:gd name="T9" fmla="*/ 211 h 407"/>
                      <a:gd name="T10" fmla="*/ 1105 w 752"/>
                      <a:gd name="T11" fmla="*/ 205 h 407"/>
                      <a:gd name="T12" fmla="*/ 1074 w 752"/>
                      <a:gd name="T13" fmla="*/ 162 h 407"/>
                      <a:gd name="T14" fmla="*/ 1156 w 752"/>
                      <a:gd name="T15" fmla="*/ 146 h 407"/>
                      <a:gd name="T16" fmla="*/ 1211 w 752"/>
                      <a:gd name="T17" fmla="*/ 144 h 407"/>
                      <a:gd name="T18" fmla="*/ 1260 w 752"/>
                      <a:gd name="T19" fmla="*/ 113 h 407"/>
                      <a:gd name="T20" fmla="*/ 1277 w 752"/>
                      <a:gd name="T21" fmla="*/ 95 h 407"/>
                      <a:gd name="T22" fmla="*/ 1244 w 752"/>
                      <a:gd name="T23" fmla="*/ 66 h 407"/>
                      <a:gd name="T24" fmla="*/ 1195 w 752"/>
                      <a:gd name="T25" fmla="*/ 86 h 407"/>
                      <a:gd name="T26" fmla="*/ 1142 w 752"/>
                      <a:gd name="T27" fmla="*/ 129 h 407"/>
                      <a:gd name="T28" fmla="*/ 1098 w 752"/>
                      <a:gd name="T29" fmla="*/ 77 h 407"/>
                      <a:gd name="T30" fmla="*/ 1058 w 752"/>
                      <a:gd name="T31" fmla="*/ 82 h 407"/>
                      <a:gd name="T32" fmla="*/ 1011 w 752"/>
                      <a:gd name="T33" fmla="*/ 66 h 407"/>
                      <a:gd name="T34" fmla="*/ 1011 w 752"/>
                      <a:gd name="T35" fmla="*/ 38 h 407"/>
                      <a:gd name="T36" fmla="*/ 974 w 752"/>
                      <a:gd name="T37" fmla="*/ 12 h 407"/>
                      <a:gd name="T38" fmla="*/ 929 w 752"/>
                      <a:gd name="T39" fmla="*/ 28 h 407"/>
                      <a:gd name="T40" fmla="*/ 934 w 752"/>
                      <a:gd name="T41" fmla="*/ 63 h 407"/>
                      <a:gd name="T42" fmla="*/ 987 w 752"/>
                      <a:gd name="T43" fmla="*/ 73 h 407"/>
                      <a:gd name="T44" fmla="*/ 981 w 752"/>
                      <a:gd name="T45" fmla="*/ 84 h 407"/>
                      <a:gd name="T46" fmla="*/ 951 w 752"/>
                      <a:gd name="T47" fmla="*/ 121 h 407"/>
                      <a:gd name="T48" fmla="*/ 932 w 752"/>
                      <a:gd name="T49" fmla="*/ 117 h 407"/>
                      <a:gd name="T50" fmla="*/ 906 w 752"/>
                      <a:gd name="T51" fmla="*/ 98 h 407"/>
                      <a:gd name="T52" fmla="*/ 882 w 752"/>
                      <a:gd name="T53" fmla="*/ 108 h 407"/>
                      <a:gd name="T54" fmla="*/ 906 w 752"/>
                      <a:gd name="T55" fmla="*/ 120 h 407"/>
                      <a:gd name="T56" fmla="*/ 810 w 752"/>
                      <a:gd name="T57" fmla="*/ 118 h 407"/>
                      <a:gd name="T58" fmla="*/ 752 w 752"/>
                      <a:gd name="T59" fmla="*/ 110 h 407"/>
                      <a:gd name="T60" fmla="*/ 640 w 752"/>
                      <a:gd name="T61" fmla="*/ 101 h 407"/>
                      <a:gd name="T62" fmla="*/ 689 w 752"/>
                      <a:gd name="T63" fmla="*/ 102 h 407"/>
                      <a:gd name="T64" fmla="*/ 698 w 752"/>
                      <a:gd name="T65" fmla="*/ 102 h 407"/>
                      <a:gd name="T66" fmla="*/ 674 w 752"/>
                      <a:gd name="T67" fmla="*/ 132 h 407"/>
                      <a:gd name="T68" fmla="*/ 653 w 752"/>
                      <a:gd name="T69" fmla="*/ 126 h 407"/>
                      <a:gd name="T70" fmla="*/ 619 w 752"/>
                      <a:gd name="T71" fmla="*/ 117 h 407"/>
                      <a:gd name="T72" fmla="*/ 582 w 752"/>
                      <a:gd name="T73" fmla="*/ 117 h 407"/>
                      <a:gd name="T74" fmla="*/ 523 w 752"/>
                      <a:gd name="T75" fmla="*/ 98 h 407"/>
                      <a:gd name="T76" fmla="*/ 436 w 752"/>
                      <a:gd name="T77" fmla="*/ 86 h 407"/>
                      <a:gd name="T78" fmla="*/ 277 w 752"/>
                      <a:gd name="T79" fmla="*/ 71 h 407"/>
                      <a:gd name="T80" fmla="*/ 266 w 752"/>
                      <a:gd name="T81" fmla="*/ 60 h 407"/>
                      <a:gd name="T82" fmla="*/ 191 w 752"/>
                      <a:gd name="T83" fmla="*/ 46 h 407"/>
                      <a:gd name="T84" fmla="*/ 129 w 752"/>
                      <a:gd name="T85" fmla="*/ 72 h 407"/>
                      <a:gd name="T86" fmla="*/ 83 w 752"/>
                      <a:gd name="T87" fmla="*/ 83 h 407"/>
                      <a:gd name="T88" fmla="*/ 139 w 752"/>
                      <a:gd name="T89" fmla="*/ 54 h 407"/>
                      <a:gd name="T90" fmla="*/ 46 w 752"/>
                      <a:gd name="T91" fmla="*/ 83 h 407"/>
                      <a:gd name="T92" fmla="*/ 0 w 752"/>
                      <a:gd name="T93" fmla="*/ 118 h 407"/>
                      <a:gd name="T94" fmla="*/ 67 w 752"/>
                      <a:gd name="T95" fmla="*/ 146 h 407"/>
                      <a:gd name="T96" fmla="*/ 90 w 752"/>
                      <a:gd name="T97" fmla="*/ 159 h 407"/>
                      <a:gd name="T98" fmla="*/ 117 w 752"/>
                      <a:gd name="T99" fmla="*/ 195 h 407"/>
                      <a:gd name="T100" fmla="*/ 155 w 752"/>
                      <a:gd name="T101" fmla="*/ 216 h 407"/>
                      <a:gd name="T102" fmla="*/ 168 w 752"/>
                      <a:gd name="T103" fmla="*/ 239 h 407"/>
                      <a:gd name="T104" fmla="*/ 218 w 752"/>
                      <a:gd name="T105" fmla="*/ 257 h 407"/>
                      <a:gd name="T106" fmla="*/ 270 w 752"/>
                      <a:gd name="T107" fmla="*/ 270 h 407"/>
                      <a:gd name="T108" fmla="*/ 314 w 752"/>
                      <a:gd name="T109" fmla="*/ 286 h 407"/>
                      <a:gd name="T110" fmla="*/ 530 w 752"/>
                      <a:gd name="T111" fmla="*/ 286 h 407"/>
                      <a:gd name="T112" fmla="*/ 697 w 752"/>
                      <a:gd name="T113" fmla="*/ 286 h 4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2"/>
                      <a:gd name="T172" fmla="*/ 0 h 407"/>
                      <a:gd name="T173" fmla="*/ 752 w 752"/>
                      <a:gd name="T174" fmla="*/ 407 h 4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2" h="407">
                        <a:moveTo>
                          <a:pt x="469" y="406"/>
                        </a:moveTo>
                        <a:lnTo>
                          <a:pt x="482" y="406"/>
                        </a:lnTo>
                        <a:lnTo>
                          <a:pt x="495" y="406"/>
                        </a:lnTo>
                        <a:lnTo>
                          <a:pt x="507" y="406"/>
                        </a:lnTo>
                        <a:lnTo>
                          <a:pt x="518" y="406"/>
                        </a:lnTo>
                        <a:lnTo>
                          <a:pt x="531" y="406"/>
                        </a:lnTo>
                        <a:lnTo>
                          <a:pt x="543" y="406"/>
                        </a:lnTo>
                        <a:lnTo>
                          <a:pt x="556" y="406"/>
                        </a:lnTo>
                        <a:lnTo>
                          <a:pt x="567" y="406"/>
                        </a:lnTo>
                        <a:lnTo>
                          <a:pt x="567" y="394"/>
                        </a:lnTo>
                        <a:lnTo>
                          <a:pt x="569" y="392"/>
                        </a:lnTo>
                        <a:lnTo>
                          <a:pt x="571" y="383"/>
                        </a:lnTo>
                        <a:lnTo>
                          <a:pt x="574" y="382"/>
                        </a:lnTo>
                        <a:lnTo>
                          <a:pt x="575" y="374"/>
                        </a:lnTo>
                        <a:lnTo>
                          <a:pt x="569" y="369"/>
                        </a:lnTo>
                        <a:lnTo>
                          <a:pt x="577" y="367"/>
                        </a:lnTo>
                        <a:lnTo>
                          <a:pt x="583" y="361"/>
                        </a:lnTo>
                        <a:lnTo>
                          <a:pt x="586" y="357"/>
                        </a:lnTo>
                        <a:lnTo>
                          <a:pt x="584" y="354"/>
                        </a:lnTo>
                        <a:lnTo>
                          <a:pt x="588" y="354"/>
                        </a:lnTo>
                        <a:lnTo>
                          <a:pt x="591" y="345"/>
                        </a:lnTo>
                        <a:lnTo>
                          <a:pt x="593" y="344"/>
                        </a:lnTo>
                        <a:lnTo>
                          <a:pt x="597" y="349"/>
                        </a:lnTo>
                        <a:lnTo>
                          <a:pt x="596" y="341"/>
                        </a:lnTo>
                        <a:lnTo>
                          <a:pt x="597" y="334"/>
                        </a:lnTo>
                        <a:lnTo>
                          <a:pt x="606" y="333"/>
                        </a:lnTo>
                        <a:lnTo>
                          <a:pt x="601" y="333"/>
                        </a:lnTo>
                        <a:lnTo>
                          <a:pt x="598" y="329"/>
                        </a:lnTo>
                        <a:lnTo>
                          <a:pt x="599" y="327"/>
                        </a:lnTo>
                        <a:lnTo>
                          <a:pt x="613" y="327"/>
                        </a:lnTo>
                        <a:lnTo>
                          <a:pt x="622" y="324"/>
                        </a:lnTo>
                        <a:lnTo>
                          <a:pt x="623" y="322"/>
                        </a:lnTo>
                        <a:lnTo>
                          <a:pt x="623" y="313"/>
                        </a:lnTo>
                        <a:lnTo>
                          <a:pt x="620" y="307"/>
                        </a:lnTo>
                        <a:lnTo>
                          <a:pt x="617" y="308"/>
                        </a:lnTo>
                        <a:lnTo>
                          <a:pt x="607" y="300"/>
                        </a:lnTo>
                        <a:lnTo>
                          <a:pt x="601" y="304"/>
                        </a:lnTo>
                        <a:lnTo>
                          <a:pt x="603" y="300"/>
                        </a:lnTo>
                        <a:lnTo>
                          <a:pt x="599" y="298"/>
                        </a:lnTo>
                        <a:lnTo>
                          <a:pt x="597" y="300"/>
                        </a:lnTo>
                        <a:lnTo>
                          <a:pt x="596" y="296"/>
                        </a:lnTo>
                        <a:lnTo>
                          <a:pt x="587" y="292"/>
                        </a:lnTo>
                        <a:lnTo>
                          <a:pt x="588" y="295"/>
                        </a:lnTo>
                        <a:lnTo>
                          <a:pt x="586" y="295"/>
                        </a:lnTo>
                        <a:lnTo>
                          <a:pt x="583" y="292"/>
                        </a:lnTo>
                        <a:lnTo>
                          <a:pt x="584" y="289"/>
                        </a:lnTo>
                        <a:lnTo>
                          <a:pt x="603" y="298"/>
                        </a:lnTo>
                        <a:lnTo>
                          <a:pt x="611" y="295"/>
                        </a:lnTo>
                        <a:lnTo>
                          <a:pt x="612" y="300"/>
                        </a:lnTo>
                        <a:lnTo>
                          <a:pt x="623" y="307"/>
                        </a:lnTo>
                        <a:lnTo>
                          <a:pt x="631" y="301"/>
                        </a:lnTo>
                        <a:lnTo>
                          <a:pt x="633" y="296"/>
                        </a:lnTo>
                        <a:lnTo>
                          <a:pt x="632" y="294"/>
                        </a:lnTo>
                        <a:lnTo>
                          <a:pt x="632" y="292"/>
                        </a:lnTo>
                        <a:lnTo>
                          <a:pt x="636" y="292"/>
                        </a:lnTo>
                        <a:lnTo>
                          <a:pt x="634" y="286"/>
                        </a:lnTo>
                        <a:lnTo>
                          <a:pt x="645" y="292"/>
                        </a:lnTo>
                        <a:lnTo>
                          <a:pt x="646" y="289"/>
                        </a:lnTo>
                        <a:lnTo>
                          <a:pt x="651" y="291"/>
                        </a:lnTo>
                        <a:lnTo>
                          <a:pt x="659" y="286"/>
                        </a:lnTo>
                        <a:lnTo>
                          <a:pt x="663" y="279"/>
                        </a:lnTo>
                        <a:lnTo>
                          <a:pt x="663" y="275"/>
                        </a:lnTo>
                        <a:lnTo>
                          <a:pt x="665" y="273"/>
                        </a:lnTo>
                        <a:lnTo>
                          <a:pt x="672" y="260"/>
                        </a:lnTo>
                        <a:lnTo>
                          <a:pt x="675" y="252"/>
                        </a:lnTo>
                        <a:lnTo>
                          <a:pt x="646" y="248"/>
                        </a:lnTo>
                        <a:lnTo>
                          <a:pt x="636" y="235"/>
                        </a:lnTo>
                        <a:lnTo>
                          <a:pt x="630" y="232"/>
                        </a:lnTo>
                        <a:lnTo>
                          <a:pt x="632" y="230"/>
                        </a:lnTo>
                        <a:lnTo>
                          <a:pt x="639" y="231"/>
                        </a:lnTo>
                        <a:lnTo>
                          <a:pt x="651" y="236"/>
                        </a:lnTo>
                        <a:lnTo>
                          <a:pt x="660" y="248"/>
                        </a:lnTo>
                        <a:lnTo>
                          <a:pt x="671" y="247"/>
                        </a:lnTo>
                        <a:lnTo>
                          <a:pt x="687" y="224"/>
                        </a:lnTo>
                        <a:lnTo>
                          <a:pt x="688" y="219"/>
                        </a:lnTo>
                        <a:lnTo>
                          <a:pt x="686" y="218"/>
                        </a:lnTo>
                        <a:lnTo>
                          <a:pt x="678" y="214"/>
                        </a:lnTo>
                        <a:lnTo>
                          <a:pt x="677" y="211"/>
                        </a:lnTo>
                        <a:lnTo>
                          <a:pt x="680" y="207"/>
                        </a:lnTo>
                        <a:lnTo>
                          <a:pt x="690" y="210"/>
                        </a:lnTo>
                        <a:lnTo>
                          <a:pt x="696" y="207"/>
                        </a:lnTo>
                        <a:lnTo>
                          <a:pt x="699" y="218"/>
                        </a:lnTo>
                        <a:lnTo>
                          <a:pt x="708" y="219"/>
                        </a:lnTo>
                        <a:lnTo>
                          <a:pt x="708" y="213"/>
                        </a:lnTo>
                        <a:lnTo>
                          <a:pt x="709" y="213"/>
                        </a:lnTo>
                        <a:lnTo>
                          <a:pt x="718" y="220"/>
                        </a:lnTo>
                        <a:lnTo>
                          <a:pt x="716" y="211"/>
                        </a:lnTo>
                        <a:lnTo>
                          <a:pt x="712" y="207"/>
                        </a:lnTo>
                        <a:lnTo>
                          <a:pt x="712" y="205"/>
                        </a:lnTo>
                        <a:lnTo>
                          <a:pt x="713" y="203"/>
                        </a:lnTo>
                        <a:lnTo>
                          <a:pt x="725" y="213"/>
                        </a:lnTo>
                        <a:lnTo>
                          <a:pt x="728" y="207"/>
                        </a:lnTo>
                        <a:lnTo>
                          <a:pt x="733" y="206"/>
                        </a:lnTo>
                        <a:lnTo>
                          <a:pt x="744" y="192"/>
                        </a:lnTo>
                        <a:lnTo>
                          <a:pt x="749" y="189"/>
                        </a:lnTo>
                        <a:lnTo>
                          <a:pt x="751" y="185"/>
                        </a:lnTo>
                        <a:lnTo>
                          <a:pt x="750" y="179"/>
                        </a:lnTo>
                        <a:lnTo>
                          <a:pt x="751" y="176"/>
                        </a:lnTo>
                        <a:lnTo>
                          <a:pt x="740" y="160"/>
                        </a:lnTo>
                        <a:lnTo>
                          <a:pt x="741" y="149"/>
                        </a:lnTo>
                        <a:lnTo>
                          <a:pt x="737" y="151"/>
                        </a:lnTo>
                        <a:lnTo>
                          <a:pt x="737" y="147"/>
                        </a:lnTo>
                        <a:lnTo>
                          <a:pt x="736" y="147"/>
                        </a:lnTo>
                        <a:lnTo>
                          <a:pt x="737" y="146"/>
                        </a:lnTo>
                        <a:lnTo>
                          <a:pt x="734" y="141"/>
                        </a:lnTo>
                        <a:lnTo>
                          <a:pt x="734" y="139"/>
                        </a:lnTo>
                        <a:lnTo>
                          <a:pt x="740" y="138"/>
                        </a:lnTo>
                        <a:lnTo>
                          <a:pt x="742" y="143"/>
                        </a:lnTo>
                        <a:lnTo>
                          <a:pt x="751" y="134"/>
                        </a:lnTo>
                        <a:lnTo>
                          <a:pt x="750" y="128"/>
                        </a:lnTo>
                        <a:lnTo>
                          <a:pt x="741" y="126"/>
                        </a:lnTo>
                        <a:lnTo>
                          <a:pt x="750" y="116"/>
                        </a:lnTo>
                        <a:lnTo>
                          <a:pt x="744" y="111"/>
                        </a:lnTo>
                        <a:lnTo>
                          <a:pt x="737" y="112"/>
                        </a:lnTo>
                        <a:lnTo>
                          <a:pt x="738" y="110"/>
                        </a:lnTo>
                        <a:lnTo>
                          <a:pt x="736" y="107"/>
                        </a:lnTo>
                        <a:lnTo>
                          <a:pt x="731" y="103"/>
                        </a:lnTo>
                        <a:lnTo>
                          <a:pt x="734" y="101"/>
                        </a:lnTo>
                        <a:lnTo>
                          <a:pt x="732" y="93"/>
                        </a:lnTo>
                        <a:lnTo>
                          <a:pt x="720" y="95"/>
                        </a:lnTo>
                        <a:lnTo>
                          <a:pt x="707" y="88"/>
                        </a:lnTo>
                        <a:lnTo>
                          <a:pt x="695" y="89"/>
                        </a:lnTo>
                        <a:lnTo>
                          <a:pt x="694" y="96"/>
                        </a:lnTo>
                        <a:lnTo>
                          <a:pt x="696" y="105"/>
                        </a:lnTo>
                        <a:lnTo>
                          <a:pt x="695" y="109"/>
                        </a:lnTo>
                        <a:lnTo>
                          <a:pt x="697" y="115"/>
                        </a:lnTo>
                        <a:lnTo>
                          <a:pt x="705" y="118"/>
                        </a:lnTo>
                        <a:lnTo>
                          <a:pt x="705" y="121"/>
                        </a:lnTo>
                        <a:lnTo>
                          <a:pt x="702" y="121"/>
                        </a:lnTo>
                        <a:lnTo>
                          <a:pt x="699" y="126"/>
                        </a:lnTo>
                        <a:lnTo>
                          <a:pt x="704" y="130"/>
                        </a:lnTo>
                        <a:lnTo>
                          <a:pt x="696" y="130"/>
                        </a:lnTo>
                        <a:lnTo>
                          <a:pt x="690" y="133"/>
                        </a:lnTo>
                        <a:lnTo>
                          <a:pt x="690" y="145"/>
                        </a:lnTo>
                        <a:lnTo>
                          <a:pt x="685" y="158"/>
                        </a:lnTo>
                        <a:lnTo>
                          <a:pt x="680" y="166"/>
                        </a:lnTo>
                        <a:lnTo>
                          <a:pt x="679" y="178"/>
                        </a:lnTo>
                        <a:lnTo>
                          <a:pt x="672" y="178"/>
                        </a:lnTo>
                        <a:lnTo>
                          <a:pt x="671" y="184"/>
                        </a:lnTo>
                        <a:lnTo>
                          <a:pt x="669" y="185"/>
                        </a:lnTo>
                        <a:lnTo>
                          <a:pt x="654" y="158"/>
                        </a:lnTo>
                        <a:lnTo>
                          <a:pt x="655" y="152"/>
                        </a:lnTo>
                        <a:lnTo>
                          <a:pt x="654" y="148"/>
                        </a:lnTo>
                        <a:lnTo>
                          <a:pt x="656" y="142"/>
                        </a:lnTo>
                        <a:lnTo>
                          <a:pt x="657" y="147"/>
                        </a:lnTo>
                        <a:lnTo>
                          <a:pt x="662" y="146"/>
                        </a:lnTo>
                        <a:lnTo>
                          <a:pt x="656" y="125"/>
                        </a:lnTo>
                        <a:lnTo>
                          <a:pt x="650" y="118"/>
                        </a:lnTo>
                        <a:lnTo>
                          <a:pt x="646" y="109"/>
                        </a:lnTo>
                        <a:lnTo>
                          <a:pt x="639" y="110"/>
                        </a:lnTo>
                        <a:lnTo>
                          <a:pt x="635" y="118"/>
                        </a:lnTo>
                        <a:lnTo>
                          <a:pt x="635" y="132"/>
                        </a:lnTo>
                        <a:lnTo>
                          <a:pt x="634" y="132"/>
                        </a:lnTo>
                        <a:lnTo>
                          <a:pt x="632" y="139"/>
                        </a:lnTo>
                        <a:lnTo>
                          <a:pt x="630" y="144"/>
                        </a:lnTo>
                        <a:lnTo>
                          <a:pt x="628" y="146"/>
                        </a:lnTo>
                        <a:lnTo>
                          <a:pt x="624" y="138"/>
                        </a:lnTo>
                        <a:lnTo>
                          <a:pt x="627" y="128"/>
                        </a:lnTo>
                        <a:lnTo>
                          <a:pt x="621" y="116"/>
                        </a:lnTo>
                        <a:lnTo>
                          <a:pt x="614" y="107"/>
                        </a:lnTo>
                        <a:lnTo>
                          <a:pt x="618" y="109"/>
                        </a:lnTo>
                        <a:lnTo>
                          <a:pt x="621" y="104"/>
                        </a:lnTo>
                        <a:lnTo>
                          <a:pt x="620" y="100"/>
                        </a:lnTo>
                        <a:lnTo>
                          <a:pt x="618" y="103"/>
                        </a:lnTo>
                        <a:lnTo>
                          <a:pt x="613" y="99"/>
                        </a:lnTo>
                        <a:lnTo>
                          <a:pt x="614" y="96"/>
                        </a:lnTo>
                        <a:lnTo>
                          <a:pt x="606" y="101"/>
                        </a:lnTo>
                        <a:lnTo>
                          <a:pt x="600" y="94"/>
                        </a:lnTo>
                        <a:lnTo>
                          <a:pt x="595" y="94"/>
                        </a:lnTo>
                        <a:lnTo>
                          <a:pt x="595" y="91"/>
                        </a:lnTo>
                        <a:lnTo>
                          <a:pt x="598" y="88"/>
                        </a:lnTo>
                        <a:lnTo>
                          <a:pt x="604" y="82"/>
                        </a:lnTo>
                        <a:lnTo>
                          <a:pt x="598" y="78"/>
                        </a:lnTo>
                        <a:lnTo>
                          <a:pt x="599" y="75"/>
                        </a:lnTo>
                        <a:lnTo>
                          <a:pt x="611" y="76"/>
                        </a:lnTo>
                        <a:lnTo>
                          <a:pt x="607" y="67"/>
                        </a:lnTo>
                        <a:lnTo>
                          <a:pt x="604" y="70"/>
                        </a:lnTo>
                        <a:lnTo>
                          <a:pt x="601" y="57"/>
                        </a:lnTo>
                        <a:lnTo>
                          <a:pt x="595" y="54"/>
                        </a:lnTo>
                        <a:lnTo>
                          <a:pt x="595" y="50"/>
                        </a:lnTo>
                        <a:lnTo>
                          <a:pt x="591" y="49"/>
                        </a:lnTo>
                        <a:lnTo>
                          <a:pt x="592" y="35"/>
                        </a:lnTo>
                        <a:lnTo>
                          <a:pt x="591" y="28"/>
                        </a:lnTo>
                        <a:lnTo>
                          <a:pt x="582" y="18"/>
                        </a:lnTo>
                        <a:lnTo>
                          <a:pt x="581" y="15"/>
                        </a:lnTo>
                        <a:lnTo>
                          <a:pt x="582" y="9"/>
                        </a:lnTo>
                        <a:lnTo>
                          <a:pt x="577" y="10"/>
                        </a:lnTo>
                        <a:lnTo>
                          <a:pt x="575" y="8"/>
                        </a:lnTo>
                        <a:lnTo>
                          <a:pt x="572" y="12"/>
                        </a:lnTo>
                        <a:lnTo>
                          <a:pt x="572" y="8"/>
                        </a:lnTo>
                        <a:lnTo>
                          <a:pt x="569" y="8"/>
                        </a:lnTo>
                        <a:lnTo>
                          <a:pt x="571" y="1"/>
                        </a:lnTo>
                        <a:lnTo>
                          <a:pt x="561" y="0"/>
                        </a:lnTo>
                        <a:lnTo>
                          <a:pt x="553" y="16"/>
                        </a:lnTo>
                        <a:lnTo>
                          <a:pt x="556" y="21"/>
                        </a:lnTo>
                        <a:lnTo>
                          <a:pt x="556" y="30"/>
                        </a:lnTo>
                        <a:lnTo>
                          <a:pt x="551" y="25"/>
                        </a:lnTo>
                        <a:lnTo>
                          <a:pt x="546" y="30"/>
                        </a:lnTo>
                        <a:lnTo>
                          <a:pt x="546" y="38"/>
                        </a:lnTo>
                        <a:lnTo>
                          <a:pt x="545" y="48"/>
                        </a:lnTo>
                        <a:lnTo>
                          <a:pt x="549" y="56"/>
                        </a:lnTo>
                        <a:lnTo>
                          <a:pt x="550" y="54"/>
                        </a:lnTo>
                        <a:lnTo>
                          <a:pt x="549" y="60"/>
                        </a:lnTo>
                        <a:lnTo>
                          <a:pt x="547" y="58"/>
                        </a:lnTo>
                        <a:lnTo>
                          <a:pt x="543" y="66"/>
                        </a:lnTo>
                        <a:lnTo>
                          <a:pt x="543" y="78"/>
                        </a:lnTo>
                        <a:lnTo>
                          <a:pt x="550" y="85"/>
                        </a:lnTo>
                        <a:lnTo>
                          <a:pt x="549" y="87"/>
                        </a:lnTo>
                        <a:lnTo>
                          <a:pt x="550" y="89"/>
                        </a:lnTo>
                        <a:lnTo>
                          <a:pt x="559" y="90"/>
                        </a:lnTo>
                        <a:lnTo>
                          <a:pt x="560" y="94"/>
                        </a:lnTo>
                        <a:lnTo>
                          <a:pt x="567" y="99"/>
                        </a:lnTo>
                        <a:lnTo>
                          <a:pt x="567" y="96"/>
                        </a:lnTo>
                        <a:lnTo>
                          <a:pt x="572" y="103"/>
                        </a:lnTo>
                        <a:lnTo>
                          <a:pt x="582" y="100"/>
                        </a:lnTo>
                        <a:lnTo>
                          <a:pt x="583" y="105"/>
                        </a:lnTo>
                        <a:lnTo>
                          <a:pt x="582" y="110"/>
                        </a:lnTo>
                        <a:lnTo>
                          <a:pt x="579" y="112"/>
                        </a:lnTo>
                        <a:lnTo>
                          <a:pt x="581" y="104"/>
                        </a:lnTo>
                        <a:lnTo>
                          <a:pt x="575" y="107"/>
                        </a:lnTo>
                        <a:lnTo>
                          <a:pt x="572" y="115"/>
                        </a:lnTo>
                        <a:lnTo>
                          <a:pt x="574" y="116"/>
                        </a:lnTo>
                        <a:lnTo>
                          <a:pt x="572" y="122"/>
                        </a:lnTo>
                        <a:lnTo>
                          <a:pt x="569" y="122"/>
                        </a:lnTo>
                        <a:lnTo>
                          <a:pt x="568" y="131"/>
                        </a:lnTo>
                        <a:lnTo>
                          <a:pt x="575" y="130"/>
                        </a:lnTo>
                        <a:lnTo>
                          <a:pt x="579" y="123"/>
                        </a:lnTo>
                        <a:lnTo>
                          <a:pt x="575" y="126"/>
                        </a:lnTo>
                        <a:lnTo>
                          <a:pt x="577" y="119"/>
                        </a:lnTo>
                        <a:lnTo>
                          <a:pt x="581" y="122"/>
                        </a:lnTo>
                        <a:lnTo>
                          <a:pt x="582" y="134"/>
                        </a:lnTo>
                        <a:lnTo>
                          <a:pt x="583" y="135"/>
                        </a:lnTo>
                        <a:lnTo>
                          <a:pt x="575" y="142"/>
                        </a:lnTo>
                        <a:lnTo>
                          <a:pt x="574" y="148"/>
                        </a:lnTo>
                        <a:lnTo>
                          <a:pt x="568" y="155"/>
                        </a:lnTo>
                        <a:lnTo>
                          <a:pt x="555" y="153"/>
                        </a:lnTo>
                        <a:lnTo>
                          <a:pt x="557" y="157"/>
                        </a:lnTo>
                        <a:lnTo>
                          <a:pt x="555" y="166"/>
                        </a:lnTo>
                        <a:lnTo>
                          <a:pt x="559" y="171"/>
                        </a:lnTo>
                        <a:lnTo>
                          <a:pt x="561" y="179"/>
                        </a:lnTo>
                        <a:lnTo>
                          <a:pt x="559" y="184"/>
                        </a:lnTo>
                        <a:lnTo>
                          <a:pt x="555" y="181"/>
                        </a:lnTo>
                        <a:lnTo>
                          <a:pt x="557" y="178"/>
                        </a:lnTo>
                        <a:lnTo>
                          <a:pt x="550" y="181"/>
                        </a:lnTo>
                        <a:lnTo>
                          <a:pt x="550" y="176"/>
                        </a:lnTo>
                        <a:lnTo>
                          <a:pt x="546" y="176"/>
                        </a:lnTo>
                        <a:lnTo>
                          <a:pt x="545" y="171"/>
                        </a:lnTo>
                        <a:lnTo>
                          <a:pt x="550" y="169"/>
                        </a:lnTo>
                        <a:lnTo>
                          <a:pt x="548" y="165"/>
                        </a:lnTo>
                        <a:lnTo>
                          <a:pt x="550" y="157"/>
                        </a:lnTo>
                        <a:lnTo>
                          <a:pt x="551" y="148"/>
                        </a:lnTo>
                        <a:lnTo>
                          <a:pt x="545" y="151"/>
                        </a:lnTo>
                        <a:lnTo>
                          <a:pt x="545" y="156"/>
                        </a:lnTo>
                        <a:lnTo>
                          <a:pt x="542" y="155"/>
                        </a:lnTo>
                        <a:lnTo>
                          <a:pt x="540" y="154"/>
                        </a:lnTo>
                        <a:lnTo>
                          <a:pt x="543" y="145"/>
                        </a:lnTo>
                        <a:lnTo>
                          <a:pt x="536" y="146"/>
                        </a:lnTo>
                        <a:lnTo>
                          <a:pt x="538" y="144"/>
                        </a:lnTo>
                        <a:lnTo>
                          <a:pt x="533" y="139"/>
                        </a:lnTo>
                        <a:lnTo>
                          <a:pt x="530" y="139"/>
                        </a:lnTo>
                        <a:lnTo>
                          <a:pt x="532" y="142"/>
                        </a:lnTo>
                        <a:lnTo>
                          <a:pt x="526" y="137"/>
                        </a:lnTo>
                        <a:lnTo>
                          <a:pt x="524" y="138"/>
                        </a:lnTo>
                        <a:lnTo>
                          <a:pt x="527" y="143"/>
                        </a:lnTo>
                        <a:lnTo>
                          <a:pt x="519" y="142"/>
                        </a:lnTo>
                        <a:lnTo>
                          <a:pt x="518" y="144"/>
                        </a:lnTo>
                        <a:lnTo>
                          <a:pt x="514" y="142"/>
                        </a:lnTo>
                        <a:lnTo>
                          <a:pt x="519" y="150"/>
                        </a:lnTo>
                        <a:lnTo>
                          <a:pt x="519" y="153"/>
                        </a:lnTo>
                        <a:lnTo>
                          <a:pt x="518" y="151"/>
                        </a:lnTo>
                        <a:lnTo>
                          <a:pt x="522" y="162"/>
                        </a:lnTo>
                        <a:lnTo>
                          <a:pt x="525" y="163"/>
                        </a:lnTo>
                        <a:lnTo>
                          <a:pt x="524" y="160"/>
                        </a:lnTo>
                        <a:lnTo>
                          <a:pt x="526" y="157"/>
                        </a:lnTo>
                        <a:lnTo>
                          <a:pt x="530" y="157"/>
                        </a:lnTo>
                        <a:lnTo>
                          <a:pt x="532" y="160"/>
                        </a:lnTo>
                        <a:lnTo>
                          <a:pt x="534" y="158"/>
                        </a:lnTo>
                        <a:lnTo>
                          <a:pt x="534" y="168"/>
                        </a:lnTo>
                        <a:lnTo>
                          <a:pt x="533" y="170"/>
                        </a:lnTo>
                        <a:lnTo>
                          <a:pt x="521" y="165"/>
                        </a:lnTo>
                        <a:lnTo>
                          <a:pt x="516" y="154"/>
                        </a:lnTo>
                        <a:lnTo>
                          <a:pt x="514" y="155"/>
                        </a:lnTo>
                        <a:lnTo>
                          <a:pt x="518" y="165"/>
                        </a:lnTo>
                        <a:lnTo>
                          <a:pt x="510" y="166"/>
                        </a:lnTo>
                        <a:lnTo>
                          <a:pt x="503" y="163"/>
                        </a:lnTo>
                        <a:lnTo>
                          <a:pt x="492" y="162"/>
                        </a:lnTo>
                        <a:lnTo>
                          <a:pt x="486" y="166"/>
                        </a:lnTo>
                        <a:lnTo>
                          <a:pt x="480" y="165"/>
                        </a:lnTo>
                        <a:lnTo>
                          <a:pt x="476" y="168"/>
                        </a:lnTo>
                        <a:lnTo>
                          <a:pt x="470" y="165"/>
                        </a:lnTo>
                        <a:lnTo>
                          <a:pt x="465" y="168"/>
                        </a:lnTo>
                        <a:lnTo>
                          <a:pt x="460" y="165"/>
                        </a:lnTo>
                        <a:lnTo>
                          <a:pt x="452" y="155"/>
                        </a:lnTo>
                        <a:lnTo>
                          <a:pt x="452" y="151"/>
                        </a:lnTo>
                        <a:lnTo>
                          <a:pt x="447" y="150"/>
                        </a:lnTo>
                        <a:lnTo>
                          <a:pt x="447" y="152"/>
                        </a:lnTo>
                        <a:lnTo>
                          <a:pt x="445" y="153"/>
                        </a:lnTo>
                        <a:lnTo>
                          <a:pt x="445" y="155"/>
                        </a:lnTo>
                        <a:lnTo>
                          <a:pt x="443" y="155"/>
                        </a:lnTo>
                        <a:lnTo>
                          <a:pt x="432" y="153"/>
                        </a:lnTo>
                        <a:lnTo>
                          <a:pt x="432" y="148"/>
                        </a:lnTo>
                        <a:lnTo>
                          <a:pt x="420" y="140"/>
                        </a:lnTo>
                        <a:lnTo>
                          <a:pt x="423" y="138"/>
                        </a:lnTo>
                        <a:lnTo>
                          <a:pt x="419" y="131"/>
                        </a:lnTo>
                        <a:lnTo>
                          <a:pt x="421" y="130"/>
                        </a:lnTo>
                        <a:lnTo>
                          <a:pt x="412" y="120"/>
                        </a:lnTo>
                        <a:lnTo>
                          <a:pt x="391" y="132"/>
                        </a:lnTo>
                        <a:lnTo>
                          <a:pt x="383" y="133"/>
                        </a:lnTo>
                        <a:lnTo>
                          <a:pt x="376" y="144"/>
                        </a:lnTo>
                        <a:lnTo>
                          <a:pt x="377" y="147"/>
                        </a:lnTo>
                        <a:lnTo>
                          <a:pt x="380" y="148"/>
                        </a:lnTo>
                        <a:lnTo>
                          <a:pt x="381" y="150"/>
                        </a:lnTo>
                        <a:lnTo>
                          <a:pt x="388" y="151"/>
                        </a:lnTo>
                        <a:lnTo>
                          <a:pt x="392" y="149"/>
                        </a:lnTo>
                        <a:lnTo>
                          <a:pt x="389" y="145"/>
                        </a:lnTo>
                        <a:lnTo>
                          <a:pt x="393" y="143"/>
                        </a:lnTo>
                        <a:lnTo>
                          <a:pt x="398" y="146"/>
                        </a:lnTo>
                        <a:lnTo>
                          <a:pt x="404" y="142"/>
                        </a:lnTo>
                        <a:lnTo>
                          <a:pt x="405" y="146"/>
                        </a:lnTo>
                        <a:lnTo>
                          <a:pt x="405" y="142"/>
                        </a:lnTo>
                        <a:lnTo>
                          <a:pt x="404" y="138"/>
                        </a:lnTo>
                        <a:lnTo>
                          <a:pt x="408" y="138"/>
                        </a:lnTo>
                        <a:lnTo>
                          <a:pt x="406" y="135"/>
                        </a:lnTo>
                        <a:lnTo>
                          <a:pt x="417" y="132"/>
                        </a:lnTo>
                        <a:lnTo>
                          <a:pt x="414" y="136"/>
                        </a:lnTo>
                        <a:lnTo>
                          <a:pt x="416" y="137"/>
                        </a:lnTo>
                        <a:lnTo>
                          <a:pt x="413" y="139"/>
                        </a:lnTo>
                        <a:lnTo>
                          <a:pt x="413" y="141"/>
                        </a:lnTo>
                        <a:lnTo>
                          <a:pt x="411" y="146"/>
                        </a:lnTo>
                        <a:lnTo>
                          <a:pt x="408" y="144"/>
                        </a:lnTo>
                        <a:lnTo>
                          <a:pt x="409" y="148"/>
                        </a:lnTo>
                        <a:lnTo>
                          <a:pt x="392" y="154"/>
                        </a:lnTo>
                        <a:lnTo>
                          <a:pt x="390" y="157"/>
                        </a:lnTo>
                        <a:lnTo>
                          <a:pt x="392" y="158"/>
                        </a:lnTo>
                        <a:lnTo>
                          <a:pt x="386" y="165"/>
                        </a:lnTo>
                        <a:lnTo>
                          <a:pt x="391" y="169"/>
                        </a:lnTo>
                        <a:lnTo>
                          <a:pt x="392" y="171"/>
                        </a:lnTo>
                        <a:lnTo>
                          <a:pt x="391" y="178"/>
                        </a:lnTo>
                        <a:lnTo>
                          <a:pt x="396" y="187"/>
                        </a:lnTo>
                        <a:lnTo>
                          <a:pt x="398" y="187"/>
                        </a:lnTo>
                        <a:lnTo>
                          <a:pt x="396" y="189"/>
                        </a:lnTo>
                        <a:lnTo>
                          <a:pt x="398" y="194"/>
                        </a:lnTo>
                        <a:lnTo>
                          <a:pt x="391" y="195"/>
                        </a:lnTo>
                        <a:lnTo>
                          <a:pt x="390" y="200"/>
                        </a:lnTo>
                        <a:lnTo>
                          <a:pt x="386" y="196"/>
                        </a:lnTo>
                        <a:lnTo>
                          <a:pt x="382" y="189"/>
                        </a:lnTo>
                        <a:lnTo>
                          <a:pt x="390" y="187"/>
                        </a:lnTo>
                        <a:lnTo>
                          <a:pt x="386" y="179"/>
                        </a:lnTo>
                        <a:lnTo>
                          <a:pt x="384" y="179"/>
                        </a:lnTo>
                        <a:lnTo>
                          <a:pt x="383" y="176"/>
                        </a:lnTo>
                        <a:lnTo>
                          <a:pt x="380" y="177"/>
                        </a:lnTo>
                        <a:lnTo>
                          <a:pt x="381" y="171"/>
                        </a:lnTo>
                        <a:lnTo>
                          <a:pt x="378" y="169"/>
                        </a:lnTo>
                        <a:lnTo>
                          <a:pt x="376" y="177"/>
                        </a:lnTo>
                        <a:lnTo>
                          <a:pt x="375" y="175"/>
                        </a:lnTo>
                        <a:lnTo>
                          <a:pt x="375" y="171"/>
                        </a:lnTo>
                        <a:lnTo>
                          <a:pt x="375" y="170"/>
                        </a:lnTo>
                        <a:lnTo>
                          <a:pt x="375" y="165"/>
                        </a:lnTo>
                        <a:lnTo>
                          <a:pt x="364" y="165"/>
                        </a:lnTo>
                        <a:lnTo>
                          <a:pt x="364" y="163"/>
                        </a:lnTo>
                        <a:lnTo>
                          <a:pt x="363" y="159"/>
                        </a:lnTo>
                        <a:lnTo>
                          <a:pt x="361" y="160"/>
                        </a:lnTo>
                        <a:lnTo>
                          <a:pt x="361" y="158"/>
                        </a:lnTo>
                        <a:lnTo>
                          <a:pt x="359" y="155"/>
                        </a:lnTo>
                        <a:lnTo>
                          <a:pt x="348" y="165"/>
                        </a:lnTo>
                        <a:lnTo>
                          <a:pt x="345" y="165"/>
                        </a:lnTo>
                        <a:lnTo>
                          <a:pt x="345" y="160"/>
                        </a:lnTo>
                        <a:lnTo>
                          <a:pt x="342" y="160"/>
                        </a:lnTo>
                        <a:lnTo>
                          <a:pt x="341" y="165"/>
                        </a:lnTo>
                        <a:lnTo>
                          <a:pt x="336" y="163"/>
                        </a:lnTo>
                        <a:lnTo>
                          <a:pt x="335" y="166"/>
                        </a:lnTo>
                        <a:lnTo>
                          <a:pt x="296" y="165"/>
                        </a:lnTo>
                        <a:lnTo>
                          <a:pt x="292" y="162"/>
                        </a:lnTo>
                        <a:lnTo>
                          <a:pt x="285" y="158"/>
                        </a:lnTo>
                        <a:lnTo>
                          <a:pt x="288" y="155"/>
                        </a:lnTo>
                        <a:lnTo>
                          <a:pt x="288" y="149"/>
                        </a:lnTo>
                        <a:lnTo>
                          <a:pt x="293" y="146"/>
                        </a:lnTo>
                        <a:lnTo>
                          <a:pt x="306" y="146"/>
                        </a:lnTo>
                        <a:lnTo>
                          <a:pt x="306" y="139"/>
                        </a:lnTo>
                        <a:lnTo>
                          <a:pt x="303" y="142"/>
                        </a:lnTo>
                        <a:lnTo>
                          <a:pt x="303" y="137"/>
                        </a:lnTo>
                        <a:lnTo>
                          <a:pt x="294" y="126"/>
                        </a:lnTo>
                        <a:lnTo>
                          <a:pt x="293" y="128"/>
                        </a:lnTo>
                        <a:lnTo>
                          <a:pt x="290" y="122"/>
                        </a:lnTo>
                        <a:lnTo>
                          <a:pt x="276" y="121"/>
                        </a:lnTo>
                        <a:lnTo>
                          <a:pt x="280" y="125"/>
                        </a:lnTo>
                        <a:lnTo>
                          <a:pt x="279" y="128"/>
                        </a:lnTo>
                        <a:lnTo>
                          <a:pt x="276" y="124"/>
                        </a:lnTo>
                        <a:lnTo>
                          <a:pt x="257" y="122"/>
                        </a:lnTo>
                        <a:lnTo>
                          <a:pt x="242" y="111"/>
                        </a:lnTo>
                        <a:lnTo>
                          <a:pt x="219" y="103"/>
                        </a:lnTo>
                        <a:lnTo>
                          <a:pt x="213" y="97"/>
                        </a:lnTo>
                        <a:lnTo>
                          <a:pt x="201" y="89"/>
                        </a:lnTo>
                        <a:lnTo>
                          <a:pt x="182" y="89"/>
                        </a:lnTo>
                        <a:lnTo>
                          <a:pt x="180" y="100"/>
                        </a:lnTo>
                        <a:lnTo>
                          <a:pt x="177" y="104"/>
                        </a:lnTo>
                        <a:lnTo>
                          <a:pt x="172" y="107"/>
                        </a:lnTo>
                        <a:lnTo>
                          <a:pt x="163" y="107"/>
                        </a:lnTo>
                        <a:lnTo>
                          <a:pt x="163" y="102"/>
                        </a:lnTo>
                        <a:lnTo>
                          <a:pt x="169" y="92"/>
                        </a:lnTo>
                        <a:lnTo>
                          <a:pt x="164" y="92"/>
                        </a:lnTo>
                        <a:lnTo>
                          <a:pt x="165" y="80"/>
                        </a:lnTo>
                        <a:lnTo>
                          <a:pt x="164" y="76"/>
                        </a:lnTo>
                        <a:lnTo>
                          <a:pt x="160" y="77"/>
                        </a:lnTo>
                        <a:lnTo>
                          <a:pt x="164" y="80"/>
                        </a:lnTo>
                        <a:lnTo>
                          <a:pt x="160" y="82"/>
                        </a:lnTo>
                        <a:lnTo>
                          <a:pt x="158" y="80"/>
                        </a:lnTo>
                        <a:lnTo>
                          <a:pt x="154" y="81"/>
                        </a:lnTo>
                        <a:lnTo>
                          <a:pt x="156" y="84"/>
                        </a:lnTo>
                        <a:lnTo>
                          <a:pt x="153" y="89"/>
                        </a:lnTo>
                        <a:lnTo>
                          <a:pt x="155" y="93"/>
                        </a:lnTo>
                        <a:lnTo>
                          <a:pt x="150" y="96"/>
                        </a:lnTo>
                        <a:lnTo>
                          <a:pt x="154" y="99"/>
                        </a:lnTo>
                        <a:lnTo>
                          <a:pt x="147" y="104"/>
                        </a:lnTo>
                        <a:lnTo>
                          <a:pt x="145" y="107"/>
                        </a:lnTo>
                        <a:lnTo>
                          <a:pt x="135" y="96"/>
                        </a:lnTo>
                        <a:lnTo>
                          <a:pt x="125" y="69"/>
                        </a:lnTo>
                        <a:lnTo>
                          <a:pt x="116" y="59"/>
                        </a:lnTo>
                        <a:lnTo>
                          <a:pt x="113" y="66"/>
                        </a:lnTo>
                        <a:lnTo>
                          <a:pt x="115" y="69"/>
                        </a:lnTo>
                        <a:lnTo>
                          <a:pt x="121" y="72"/>
                        </a:lnTo>
                        <a:lnTo>
                          <a:pt x="112" y="77"/>
                        </a:lnTo>
                        <a:lnTo>
                          <a:pt x="110" y="83"/>
                        </a:lnTo>
                        <a:lnTo>
                          <a:pt x="100" y="93"/>
                        </a:lnTo>
                        <a:lnTo>
                          <a:pt x="103" y="88"/>
                        </a:lnTo>
                        <a:lnTo>
                          <a:pt x="104" y="82"/>
                        </a:lnTo>
                        <a:lnTo>
                          <a:pt x="84" y="94"/>
                        </a:lnTo>
                        <a:lnTo>
                          <a:pt x="75" y="112"/>
                        </a:lnTo>
                        <a:lnTo>
                          <a:pt x="76" y="103"/>
                        </a:lnTo>
                        <a:lnTo>
                          <a:pt x="75" y="101"/>
                        </a:lnTo>
                        <a:lnTo>
                          <a:pt x="69" y="107"/>
                        </a:lnTo>
                        <a:lnTo>
                          <a:pt x="69" y="104"/>
                        </a:lnTo>
                        <a:lnTo>
                          <a:pt x="68" y="107"/>
                        </a:lnTo>
                        <a:lnTo>
                          <a:pt x="68" y="104"/>
                        </a:lnTo>
                        <a:lnTo>
                          <a:pt x="65" y="104"/>
                        </a:lnTo>
                        <a:lnTo>
                          <a:pt x="64" y="107"/>
                        </a:lnTo>
                        <a:lnTo>
                          <a:pt x="60" y="113"/>
                        </a:lnTo>
                        <a:lnTo>
                          <a:pt x="51" y="118"/>
                        </a:lnTo>
                        <a:lnTo>
                          <a:pt x="49" y="118"/>
                        </a:lnTo>
                        <a:lnTo>
                          <a:pt x="49" y="115"/>
                        </a:lnTo>
                        <a:lnTo>
                          <a:pt x="51" y="111"/>
                        </a:lnTo>
                        <a:lnTo>
                          <a:pt x="53" y="115"/>
                        </a:lnTo>
                        <a:lnTo>
                          <a:pt x="63" y="99"/>
                        </a:lnTo>
                        <a:lnTo>
                          <a:pt x="75" y="99"/>
                        </a:lnTo>
                        <a:lnTo>
                          <a:pt x="94" y="82"/>
                        </a:lnTo>
                        <a:lnTo>
                          <a:pt x="96" y="78"/>
                        </a:lnTo>
                        <a:lnTo>
                          <a:pt x="92" y="71"/>
                        </a:lnTo>
                        <a:lnTo>
                          <a:pt x="87" y="78"/>
                        </a:lnTo>
                        <a:lnTo>
                          <a:pt x="82" y="75"/>
                        </a:lnTo>
                        <a:lnTo>
                          <a:pt x="76" y="78"/>
                        </a:lnTo>
                        <a:lnTo>
                          <a:pt x="74" y="84"/>
                        </a:lnTo>
                        <a:lnTo>
                          <a:pt x="69" y="83"/>
                        </a:lnTo>
                        <a:lnTo>
                          <a:pt x="60" y="93"/>
                        </a:lnTo>
                        <a:lnTo>
                          <a:pt x="54" y="91"/>
                        </a:lnTo>
                        <a:lnTo>
                          <a:pt x="49" y="97"/>
                        </a:lnTo>
                        <a:lnTo>
                          <a:pt x="49" y="101"/>
                        </a:lnTo>
                        <a:lnTo>
                          <a:pt x="46" y="104"/>
                        </a:lnTo>
                        <a:lnTo>
                          <a:pt x="36" y="107"/>
                        </a:lnTo>
                        <a:lnTo>
                          <a:pt x="27" y="117"/>
                        </a:lnTo>
                        <a:lnTo>
                          <a:pt x="33" y="131"/>
                        </a:lnTo>
                        <a:lnTo>
                          <a:pt x="34" y="135"/>
                        </a:lnTo>
                        <a:lnTo>
                          <a:pt x="32" y="137"/>
                        </a:lnTo>
                        <a:lnTo>
                          <a:pt x="23" y="125"/>
                        </a:lnTo>
                        <a:lnTo>
                          <a:pt x="14" y="124"/>
                        </a:lnTo>
                        <a:lnTo>
                          <a:pt x="19" y="133"/>
                        </a:lnTo>
                        <a:lnTo>
                          <a:pt x="16" y="133"/>
                        </a:lnTo>
                        <a:lnTo>
                          <a:pt x="7" y="125"/>
                        </a:lnTo>
                        <a:lnTo>
                          <a:pt x="0" y="125"/>
                        </a:lnTo>
                        <a:lnTo>
                          <a:pt x="0" y="167"/>
                        </a:lnTo>
                        <a:lnTo>
                          <a:pt x="4" y="174"/>
                        </a:lnTo>
                        <a:lnTo>
                          <a:pt x="3" y="178"/>
                        </a:lnTo>
                        <a:lnTo>
                          <a:pt x="6" y="181"/>
                        </a:lnTo>
                        <a:lnTo>
                          <a:pt x="3" y="186"/>
                        </a:lnTo>
                        <a:lnTo>
                          <a:pt x="4" y="192"/>
                        </a:lnTo>
                        <a:lnTo>
                          <a:pt x="36" y="192"/>
                        </a:lnTo>
                        <a:lnTo>
                          <a:pt x="34" y="194"/>
                        </a:lnTo>
                        <a:lnTo>
                          <a:pt x="37" y="199"/>
                        </a:lnTo>
                        <a:lnTo>
                          <a:pt x="36" y="203"/>
                        </a:lnTo>
                        <a:lnTo>
                          <a:pt x="40" y="207"/>
                        </a:lnTo>
                        <a:lnTo>
                          <a:pt x="37" y="216"/>
                        </a:lnTo>
                        <a:lnTo>
                          <a:pt x="40" y="218"/>
                        </a:lnTo>
                        <a:lnTo>
                          <a:pt x="41" y="221"/>
                        </a:lnTo>
                        <a:lnTo>
                          <a:pt x="38" y="224"/>
                        </a:lnTo>
                        <a:lnTo>
                          <a:pt x="40" y="224"/>
                        </a:lnTo>
                        <a:lnTo>
                          <a:pt x="39" y="227"/>
                        </a:lnTo>
                        <a:lnTo>
                          <a:pt x="49" y="226"/>
                        </a:lnTo>
                        <a:lnTo>
                          <a:pt x="48" y="229"/>
                        </a:lnTo>
                        <a:lnTo>
                          <a:pt x="49" y="230"/>
                        </a:lnTo>
                        <a:lnTo>
                          <a:pt x="53" y="226"/>
                        </a:lnTo>
                        <a:lnTo>
                          <a:pt x="57" y="227"/>
                        </a:lnTo>
                        <a:lnTo>
                          <a:pt x="54" y="232"/>
                        </a:lnTo>
                        <a:lnTo>
                          <a:pt x="60" y="240"/>
                        </a:lnTo>
                        <a:lnTo>
                          <a:pt x="54" y="251"/>
                        </a:lnTo>
                        <a:lnTo>
                          <a:pt x="51" y="252"/>
                        </a:lnTo>
                        <a:lnTo>
                          <a:pt x="57" y="257"/>
                        </a:lnTo>
                        <a:lnTo>
                          <a:pt x="53" y="265"/>
                        </a:lnTo>
                        <a:lnTo>
                          <a:pt x="65" y="274"/>
                        </a:lnTo>
                        <a:lnTo>
                          <a:pt x="64" y="279"/>
                        </a:lnTo>
                        <a:lnTo>
                          <a:pt x="69" y="276"/>
                        </a:lnTo>
                        <a:lnTo>
                          <a:pt x="73" y="277"/>
                        </a:lnTo>
                        <a:lnTo>
                          <a:pt x="75" y="280"/>
                        </a:lnTo>
                        <a:lnTo>
                          <a:pt x="75" y="282"/>
                        </a:lnTo>
                        <a:lnTo>
                          <a:pt x="76" y="285"/>
                        </a:lnTo>
                        <a:lnTo>
                          <a:pt x="76" y="287"/>
                        </a:lnTo>
                        <a:lnTo>
                          <a:pt x="77" y="289"/>
                        </a:lnTo>
                        <a:lnTo>
                          <a:pt x="87" y="296"/>
                        </a:lnTo>
                        <a:lnTo>
                          <a:pt x="84" y="300"/>
                        </a:lnTo>
                        <a:lnTo>
                          <a:pt x="87" y="300"/>
                        </a:lnTo>
                        <a:lnTo>
                          <a:pt x="91" y="307"/>
                        </a:lnTo>
                        <a:lnTo>
                          <a:pt x="87" y="313"/>
                        </a:lnTo>
                        <a:lnTo>
                          <a:pt x="90" y="316"/>
                        </a:lnTo>
                        <a:lnTo>
                          <a:pt x="91" y="319"/>
                        </a:lnTo>
                        <a:lnTo>
                          <a:pt x="94" y="320"/>
                        </a:lnTo>
                        <a:lnTo>
                          <a:pt x="91" y="324"/>
                        </a:lnTo>
                        <a:lnTo>
                          <a:pt x="96" y="331"/>
                        </a:lnTo>
                        <a:lnTo>
                          <a:pt x="95" y="333"/>
                        </a:lnTo>
                        <a:lnTo>
                          <a:pt x="100" y="337"/>
                        </a:lnTo>
                        <a:lnTo>
                          <a:pt x="98" y="338"/>
                        </a:lnTo>
                        <a:lnTo>
                          <a:pt x="99" y="340"/>
                        </a:lnTo>
                        <a:lnTo>
                          <a:pt x="98" y="341"/>
                        </a:lnTo>
                        <a:lnTo>
                          <a:pt x="100" y="344"/>
                        </a:lnTo>
                        <a:lnTo>
                          <a:pt x="99" y="346"/>
                        </a:lnTo>
                        <a:lnTo>
                          <a:pt x="105" y="349"/>
                        </a:lnTo>
                        <a:lnTo>
                          <a:pt x="108" y="348"/>
                        </a:lnTo>
                        <a:lnTo>
                          <a:pt x="114" y="356"/>
                        </a:lnTo>
                        <a:lnTo>
                          <a:pt x="115" y="356"/>
                        </a:lnTo>
                        <a:lnTo>
                          <a:pt x="116" y="359"/>
                        </a:lnTo>
                        <a:lnTo>
                          <a:pt x="123" y="364"/>
                        </a:lnTo>
                        <a:lnTo>
                          <a:pt x="128" y="365"/>
                        </a:lnTo>
                        <a:lnTo>
                          <a:pt x="129" y="374"/>
                        </a:lnTo>
                        <a:lnTo>
                          <a:pt x="128" y="377"/>
                        </a:lnTo>
                        <a:lnTo>
                          <a:pt x="131" y="377"/>
                        </a:lnTo>
                        <a:lnTo>
                          <a:pt x="132" y="386"/>
                        </a:lnTo>
                        <a:lnTo>
                          <a:pt x="139" y="385"/>
                        </a:lnTo>
                        <a:lnTo>
                          <a:pt x="140" y="383"/>
                        </a:lnTo>
                        <a:lnTo>
                          <a:pt x="142" y="385"/>
                        </a:lnTo>
                        <a:lnTo>
                          <a:pt x="144" y="382"/>
                        </a:lnTo>
                        <a:lnTo>
                          <a:pt x="152" y="385"/>
                        </a:lnTo>
                        <a:lnTo>
                          <a:pt x="158" y="383"/>
                        </a:lnTo>
                        <a:lnTo>
                          <a:pt x="158" y="380"/>
                        </a:lnTo>
                        <a:lnTo>
                          <a:pt x="162" y="380"/>
                        </a:lnTo>
                        <a:lnTo>
                          <a:pt x="163" y="385"/>
                        </a:lnTo>
                        <a:lnTo>
                          <a:pt x="161" y="389"/>
                        </a:lnTo>
                        <a:lnTo>
                          <a:pt x="164" y="394"/>
                        </a:lnTo>
                        <a:lnTo>
                          <a:pt x="167" y="394"/>
                        </a:lnTo>
                        <a:lnTo>
                          <a:pt x="167" y="397"/>
                        </a:lnTo>
                        <a:lnTo>
                          <a:pt x="171" y="404"/>
                        </a:lnTo>
                        <a:lnTo>
                          <a:pt x="172" y="406"/>
                        </a:lnTo>
                        <a:lnTo>
                          <a:pt x="185" y="406"/>
                        </a:lnTo>
                        <a:lnTo>
                          <a:pt x="197" y="406"/>
                        </a:lnTo>
                        <a:lnTo>
                          <a:pt x="210" y="406"/>
                        </a:lnTo>
                        <a:lnTo>
                          <a:pt x="225" y="406"/>
                        </a:lnTo>
                        <a:lnTo>
                          <a:pt x="237" y="406"/>
                        </a:lnTo>
                        <a:lnTo>
                          <a:pt x="251" y="406"/>
                        </a:lnTo>
                        <a:lnTo>
                          <a:pt x="262" y="406"/>
                        </a:lnTo>
                        <a:lnTo>
                          <a:pt x="274" y="406"/>
                        </a:lnTo>
                        <a:lnTo>
                          <a:pt x="286" y="406"/>
                        </a:lnTo>
                        <a:lnTo>
                          <a:pt x="299" y="406"/>
                        </a:lnTo>
                        <a:lnTo>
                          <a:pt x="312" y="406"/>
                        </a:lnTo>
                        <a:lnTo>
                          <a:pt x="326" y="406"/>
                        </a:lnTo>
                        <a:lnTo>
                          <a:pt x="337" y="406"/>
                        </a:lnTo>
                        <a:lnTo>
                          <a:pt x="348" y="406"/>
                        </a:lnTo>
                        <a:lnTo>
                          <a:pt x="361" y="406"/>
                        </a:lnTo>
                        <a:lnTo>
                          <a:pt x="373" y="406"/>
                        </a:lnTo>
                        <a:lnTo>
                          <a:pt x="386" y="406"/>
                        </a:lnTo>
                        <a:lnTo>
                          <a:pt x="398" y="406"/>
                        </a:lnTo>
                        <a:lnTo>
                          <a:pt x="410" y="406"/>
                        </a:lnTo>
                        <a:lnTo>
                          <a:pt x="422" y="406"/>
                        </a:lnTo>
                        <a:lnTo>
                          <a:pt x="435" y="406"/>
                        </a:lnTo>
                        <a:lnTo>
                          <a:pt x="447" y="406"/>
                        </a:lnTo>
                        <a:lnTo>
                          <a:pt x="461" y="406"/>
                        </a:lnTo>
                        <a:lnTo>
                          <a:pt x="469" y="406"/>
                        </a:lnTo>
                      </a:path>
                    </a:pathLst>
                  </a:custGeom>
                  <a:grpFill/>
                  <a:ln w="9144">
                    <a:solidFill>
                      <a:schemeClr val="bg2">
                        <a:lumMod val="90000"/>
                      </a:schemeClr>
                    </a:solidFill>
                    <a:round/>
                    <a:headEnd/>
                    <a:tailEnd/>
                  </a:ln>
                </p:spPr>
                <p:txBody>
                  <a:bodyPr/>
                  <a:lstStyle/>
                  <a:p>
                    <a:endParaRPr lang="nb-NO"/>
                  </a:p>
                </p:txBody>
              </p:sp>
              <p:sp>
                <p:nvSpPr>
                  <p:cNvPr id="365" name="Freeform 70"/>
                  <p:cNvSpPr>
                    <a:spLocks/>
                  </p:cNvSpPr>
                  <p:nvPr/>
                </p:nvSpPr>
                <p:spPr bwMode="gray">
                  <a:xfrm>
                    <a:off x="1333" y="1482"/>
                    <a:ext cx="300" cy="299"/>
                  </a:xfrm>
                  <a:custGeom>
                    <a:avLst/>
                    <a:gdLst>
                      <a:gd name="T0" fmla="*/ 368 w 284"/>
                      <a:gd name="T1" fmla="*/ 104 h 311"/>
                      <a:gd name="T2" fmla="*/ 368 w 284"/>
                      <a:gd name="T3" fmla="*/ 138 h 311"/>
                      <a:gd name="T4" fmla="*/ 375 w 284"/>
                      <a:gd name="T5" fmla="*/ 148 h 311"/>
                      <a:gd name="T6" fmla="*/ 413 w 284"/>
                      <a:gd name="T7" fmla="*/ 155 h 311"/>
                      <a:gd name="T8" fmla="*/ 436 w 284"/>
                      <a:gd name="T9" fmla="*/ 163 h 311"/>
                      <a:gd name="T10" fmla="*/ 458 w 284"/>
                      <a:gd name="T11" fmla="*/ 166 h 311"/>
                      <a:gd name="T12" fmla="*/ 488 w 284"/>
                      <a:gd name="T13" fmla="*/ 163 h 311"/>
                      <a:gd name="T14" fmla="*/ 484 w 284"/>
                      <a:gd name="T15" fmla="*/ 171 h 311"/>
                      <a:gd name="T16" fmla="*/ 451 w 284"/>
                      <a:gd name="T17" fmla="*/ 180 h 311"/>
                      <a:gd name="T18" fmla="*/ 421 w 284"/>
                      <a:gd name="T19" fmla="*/ 181 h 311"/>
                      <a:gd name="T20" fmla="*/ 399 w 284"/>
                      <a:gd name="T21" fmla="*/ 184 h 311"/>
                      <a:gd name="T22" fmla="*/ 371 w 284"/>
                      <a:gd name="T23" fmla="*/ 194 h 311"/>
                      <a:gd name="T24" fmla="*/ 385 w 284"/>
                      <a:gd name="T25" fmla="*/ 199 h 311"/>
                      <a:gd name="T26" fmla="*/ 351 w 284"/>
                      <a:gd name="T27" fmla="*/ 199 h 311"/>
                      <a:gd name="T28" fmla="*/ 319 w 284"/>
                      <a:gd name="T29" fmla="*/ 202 h 311"/>
                      <a:gd name="T30" fmla="*/ 297 w 284"/>
                      <a:gd name="T31" fmla="*/ 210 h 311"/>
                      <a:gd name="T32" fmla="*/ 288 w 284"/>
                      <a:gd name="T33" fmla="*/ 204 h 311"/>
                      <a:gd name="T34" fmla="*/ 301 w 284"/>
                      <a:gd name="T35" fmla="*/ 203 h 311"/>
                      <a:gd name="T36" fmla="*/ 302 w 284"/>
                      <a:gd name="T37" fmla="*/ 195 h 311"/>
                      <a:gd name="T38" fmla="*/ 314 w 284"/>
                      <a:gd name="T39" fmla="*/ 181 h 311"/>
                      <a:gd name="T40" fmla="*/ 316 w 284"/>
                      <a:gd name="T41" fmla="*/ 167 h 311"/>
                      <a:gd name="T42" fmla="*/ 332 w 284"/>
                      <a:gd name="T43" fmla="*/ 171 h 311"/>
                      <a:gd name="T44" fmla="*/ 334 w 284"/>
                      <a:gd name="T45" fmla="*/ 175 h 311"/>
                      <a:gd name="T46" fmla="*/ 355 w 284"/>
                      <a:gd name="T47" fmla="*/ 177 h 311"/>
                      <a:gd name="T48" fmla="*/ 364 w 284"/>
                      <a:gd name="T49" fmla="*/ 173 h 311"/>
                      <a:gd name="T50" fmla="*/ 356 w 284"/>
                      <a:gd name="T51" fmla="*/ 166 h 311"/>
                      <a:gd name="T52" fmla="*/ 340 w 284"/>
                      <a:gd name="T53" fmla="*/ 160 h 311"/>
                      <a:gd name="T54" fmla="*/ 318 w 284"/>
                      <a:gd name="T55" fmla="*/ 156 h 311"/>
                      <a:gd name="T56" fmla="*/ 268 w 284"/>
                      <a:gd name="T57" fmla="*/ 154 h 311"/>
                      <a:gd name="T58" fmla="*/ 254 w 284"/>
                      <a:gd name="T59" fmla="*/ 151 h 311"/>
                      <a:gd name="T60" fmla="*/ 250 w 284"/>
                      <a:gd name="T61" fmla="*/ 148 h 311"/>
                      <a:gd name="T62" fmla="*/ 244 w 284"/>
                      <a:gd name="T63" fmla="*/ 142 h 311"/>
                      <a:gd name="T64" fmla="*/ 242 w 284"/>
                      <a:gd name="T65" fmla="*/ 132 h 311"/>
                      <a:gd name="T66" fmla="*/ 205 w 284"/>
                      <a:gd name="T67" fmla="*/ 121 h 311"/>
                      <a:gd name="T68" fmla="*/ 183 w 284"/>
                      <a:gd name="T69" fmla="*/ 119 h 311"/>
                      <a:gd name="T70" fmla="*/ 164 w 284"/>
                      <a:gd name="T71" fmla="*/ 122 h 311"/>
                      <a:gd name="T72" fmla="*/ 158 w 284"/>
                      <a:gd name="T73" fmla="*/ 119 h 311"/>
                      <a:gd name="T74" fmla="*/ 148 w 284"/>
                      <a:gd name="T75" fmla="*/ 123 h 311"/>
                      <a:gd name="T76" fmla="*/ 101 w 284"/>
                      <a:gd name="T77" fmla="*/ 129 h 311"/>
                      <a:gd name="T78" fmla="*/ 35 w 284"/>
                      <a:gd name="T79" fmla="*/ 123 h 311"/>
                      <a:gd name="T80" fmla="*/ 3 w 284"/>
                      <a:gd name="T81" fmla="*/ 112 h 311"/>
                      <a:gd name="T82" fmla="*/ 0 w 284"/>
                      <a:gd name="T83" fmla="*/ 102 h 311"/>
                      <a:gd name="T84" fmla="*/ 0 w 284"/>
                      <a:gd name="T85" fmla="*/ 61 h 311"/>
                      <a:gd name="T86" fmla="*/ 49 w 284"/>
                      <a:gd name="T87" fmla="*/ 41 h 311"/>
                      <a:gd name="T88" fmla="*/ 96 w 284"/>
                      <a:gd name="T89" fmla="*/ 19 h 311"/>
                      <a:gd name="T90" fmla="*/ 145 w 284"/>
                      <a:gd name="T91" fmla="*/ 0 h 311"/>
                      <a:gd name="T92" fmla="*/ 179 w 284"/>
                      <a:gd name="T93" fmla="*/ 12 h 311"/>
                      <a:gd name="T94" fmla="*/ 231 w 284"/>
                      <a:gd name="T95" fmla="*/ 23 h 311"/>
                      <a:gd name="T96" fmla="*/ 281 w 284"/>
                      <a:gd name="T97" fmla="*/ 25 h 311"/>
                      <a:gd name="T98" fmla="*/ 302 w 284"/>
                      <a:gd name="T99" fmla="*/ 31 h 311"/>
                      <a:gd name="T100" fmla="*/ 304 w 284"/>
                      <a:gd name="T101" fmla="*/ 56 h 311"/>
                      <a:gd name="T102" fmla="*/ 321 w 284"/>
                      <a:gd name="T103" fmla="*/ 69 h 311"/>
                      <a:gd name="T104" fmla="*/ 339 w 284"/>
                      <a:gd name="T105" fmla="*/ 78 h 311"/>
                      <a:gd name="T106" fmla="*/ 345 w 284"/>
                      <a:gd name="T107" fmla="*/ 84 h 311"/>
                      <a:gd name="T108" fmla="*/ 360 w 284"/>
                      <a:gd name="T109" fmla="*/ 83 h 311"/>
                      <a:gd name="T110" fmla="*/ 368 w 284"/>
                      <a:gd name="T111" fmla="*/ 84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4"/>
                      <a:gd name="T169" fmla="*/ 0 h 311"/>
                      <a:gd name="T170" fmla="*/ 284 w 284"/>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4" h="311">
                        <a:moveTo>
                          <a:pt x="211" y="124"/>
                        </a:moveTo>
                        <a:lnTo>
                          <a:pt x="211" y="135"/>
                        </a:lnTo>
                        <a:lnTo>
                          <a:pt x="211" y="154"/>
                        </a:lnTo>
                        <a:lnTo>
                          <a:pt x="211" y="173"/>
                        </a:lnTo>
                        <a:lnTo>
                          <a:pt x="211" y="192"/>
                        </a:lnTo>
                        <a:lnTo>
                          <a:pt x="211" y="206"/>
                        </a:lnTo>
                        <a:lnTo>
                          <a:pt x="213" y="208"/>
                        </a:lnTo>
                        <a:lnTo>
                          <a:pt x="213" y="212"/>
                        </a:lnTo>
                        <a:lnTo>
                          <a:pt x="217" y="218"/>
                        </a:lnTo>
                        <a:lnTo>
                          <a:pt x="220" y="224"/>
                        </a:lnTo>
                        <a:lnTo>
                          <a:pt x="224" y="227"/>
                        </a:lnTo>
                        <a:lnTo>
                          <a:pt x="238" y="230"/>
                        </a:lnTo>
                        <a:lnTo>
                          <a:pt x="243" y="235"/>
                        </a:lnTo>
                        <a:lnTo>
                          <a:pt x="249" y="235"/>
                        </a:lnTo>
                        <a:lnTo>
                          <a:pt x="251" y="242"/>
                        </a:lnTo>
                        <a:lnTo>
                          <a:pt x="254" y="244"/>
                        </a:lnTo>
                        <a:lnTo>
                          <a:pt x="259" y="243"/>
                        </a:lnTo>
                        <a:lnTo>
                          <a:pt x="263" y="245"/>
                        </a:lnTo>
                        <a:lnTo>
                          <a:pt x="270" y="242"/>
                        </a:lnTo>
                        <a:lnTo>
                          <a:pt x="279" y="241"/>
                        </a:lnTo>
                        <a:lnTo>
                          <a:pt x="281" y="242"/>
                        </a:lnTo>
                        <a:lnTo>
                          <a:pt x="280" y="247"/>
                        </a:lnTo>
                        <a:lnTo>
                          <a:pt x="283" y="249"/>
                        </a:lnTo>
                        <a:lnTo>
                          <a:pt x="278" y="253"/>
                        </a:lnTo>
                        <a:lnTo>
                          <a:pt x="273" y="253"/>
                        </a:lnTo>
                        <a:lnTo>
                          <a:pt x="264" y="259"/>
                        </a:lnTo>
                        <a:lnTo>
                          <a:pt x="261" y="265"/>
                        </a:lnTo>
                        <a:lnTo>
                          <a:pt x="247" y="271"/>
                        </a:lnTo>
                        <a:lnTo>
                          <a:pt x="247" y="268"/>
                        </a:lnTo>
                        <a:lnTo>
                          <a:pt x="244" y="269"/>
                        </a:lnTo>
                        <a:lnTo>
                          <a:pt x="246" y="274"/>
                        </a:lnTo>
                        <a:lnTo>
                          <a:pt x="239" y="273"/>
                        </a:lnTo>
                        <a:lnTo>
                          <a:pt x="231" y="273"/>
                        </a:lnTo>
                        <a:lnTo>
                          <a:pt x="217" y="277"/>
                        </a:lnTo>
                        <a:lnTo>
                          <a:pt x="209" y="286"/>
                        </a:lnTo>
                        <a:lnTo>
                          <a:pt x="214" y="287"/>
                        </a:lnTo>
                        <a:lnTo>
                          <a:pt x="217" y="287"/>
                        </a:lnTo>
                        <a:lnTo>
                          <a:pt x="219" y="286"/>
                        </a:lnTo>
                        <a:lnTo>
                          <a:pt x="222" y="294"/>
                        </a:lnTo>
                        <a:lnTo>
                          <a:pt x="216" y="293"/>
                        </a:lnTo>
                        <a:lnTo>
                          <a:pt x="210" y="293"/>
                        </a:lnTo>
                        <a:lnTo>
                          <a:pt x="203" y="295"/>
                        </a:lnTo>
                        <a:lnTo>
                          <a:pt x="198" y="299"/>
                        </a:lnTo>
                        <a:lnTo>
                          <a:pt x="190" y="297"/>
                        </a:lnTo>
                        <a:lnTo>
                          <a:pt x="185" y="299"/>
                        </a:lnTo>
                        <a:lnTo>
                          <a:pt x="182" y="303"/>
                        </a:lnTo>
                        <a:lnTo>
                          <a:pt x="178" y="304"/>
                        </a:lnTo>
                        <a:lnTo>
                          <a:pt x="172" y="310"/>
                        </a:lnTo>
                        <a:lnTo>
                          <a:pt x="164" y="309"/>
                        </a:lnTo>
                        <a:lnTo>
                          <a:pt x="164" y="307"/>
                        </a:lnTo>
                        <a:lnTo>
                          <a:pt x="167" y="302"/>
                        </a:lnTo>
                        <a:lnTo>
                          <a:pt x="169" y="303"/>
                        </a:lnTo>
                        <a:lnTo>
                          <a:pt x="172" y="303"/>
                        </a:lnTo>
                        <a:lnTo>
                          <a:pt x="174" y="300"/>
                        </a:lnTo>
                        <a:lnTo>
                          <a:pt x="171" y="298"/>
                        </a:lnTo>
                        <a:lnTo>
                          <a:pt x="174" y="289"/>
                        </a:lnTo>
                        <a:lnTo>
                          <a:pt x="175" y="289"/>
                        </a:lnTo>
                        <a:lnTo>
                          <a:pt x="182" y="283"/>
                        </a:lnTo>
                        <a:lnTo>
                          <a:pt x="182" y="280"/>
                        </a:lnTo>
                        <a:lnTo>
                          <a:pt x="182" y="269"/>
                        </a:lnTo>
                        <a:lnTo>
                          <a:pt x="188" y="259"/>
                        </a:lnTo>
                        <a:lnTo>
                          <a:pt x="186" y="253"/>
                        </a:lnTo>
                        <a:lnTo>
                          <a:pt x="183" y="248"/>
                        </a:lnTo>
                        <a:lnTo>
                          <a:pt x="188" y="248"/>
                        </a:lnTo>
                        <a:lnTo>
                          <a:pt x="190" y="255"/>
                        </a:lnTo>
                        <a:lnTo>
                          <a:pt x="192" y="253"/>
                        </a:lnTo>
                        <a:lnTo>
                          <a:pt x="191" y="258"/>
                        </a:lnTo>
                        <a:lnTo>
                          <a:pt x="193" y="258"/>
                        </a:lnTo>
                        <a:lnTo>
                          <a:pt x="193" y="260"/>
                        </a:lnTo>
                        <a:lnTo>
                          <a:pt x="196" y="258"/>
                        </a:lnTo>
                        <a:lnTo>
                          <a:pt x="198" y="261"/>
                        </a:lnTo>
                        <a:lnTo>
                          <a:pt x="205" y="262"/>
                        </a:lnTo>
                        <a:lnTo>
                          <a:pt x="206" y="260"/>
                        </a:lnTo>
                        <a:lnTo>
                          <a:pt x="205" y="255"/>
                        </a:lnTo>
                        <a:lnTo>
                          <a:pt x="210" y="256"/>
                        </a:lnTo>
                        <a:lnTo>
                          <a:pt x="210" y="255"/>
                        </a:lnTo>
                        <a:lnTo>
                          <a:pt x="205" y="251"/>
                        </a:lnTo>
                        <a:lnTo>
                          <a:pt x="206" y="246"/>
                        </a:lnTo>
                        <a:lnTo>
                          <a:pt x="202" y="244"/>
                        </a:lnTo>
                        <a:lnTo>
                          <a:pt x="198" y="242"/>
                        </a:lnTo>
                        <a:lnTo>
                          <a:pt x="197" y="237"/>
                        </a:lnTo>
                        <a:lnTo>
                          <a:pt x="195" y="235"/>
                        </a:lnTo>
                        <a:lnTo>
                          <a:pt x="184" y="235"/>
                        </a:lnTo>
                        <a:lnTo>
                          <a:pt x="184" y="232"/>
                        </a:lnTo>
                        <a:lnTo>
                          <a:pt x="168" y="230"/>
                        </a:lnTo>
                        <a:lnTo>
                          <a:pt x="164" y="231"/>
                        </a:lnTo>
                        <a:lnTo>
                          <a:pt x="155" y="227"/>
                        </a:lnTo>
                        <a:lnTo>
                          <a:pt x="150" y="227"/>
                        </a:lnTo>
                        <a:lnTo>
                          <a:pt x="148" y="222"/>
                        </a:lnTo>
                        <a:lnTo>
                          <a:pt x="147" y="224"/>
                        </a:lnTo>
                        <a:lnTo>
                          <a:pt x="145" y="224"/>
                        </a:lnTo>
                        <a:lnTo>
                          <a:pt x="146" y="219"/>
                        </a:lnTo>
                        <a:lnTo>
                          <a:pt x="144" y="219"/>
                        </a:lnTo>
                        <a:lnTo>
                          <a:pt x="146" y="217"/>
                        </a:lnTo>
                        <a:lnTo>
                          <a:pt x="143" y="215"/>
                        </a:lnTo>
                        <a:lnTo>
                          <a:pt x="142" y="211"/>
                        </a:lnTo>
                        <a:lnTo>
                          <a:pt x="143" y="208"/>
                        </a:lnTo>
                        <a:lnTo>
                          <a:pt x="138" y="201"/>
                        </a:lnTo>
                        <a:lnTo>
                          <a:pt x="140" y="194"/>
                        </a:lnTo>
                        <a:lnTo>
                          <a:pt x="128" y="194"/>
                        </a:lnTo>
                        <a:lnTo>
                          <a:pt x="126" y="193"/>
                        </a:lnTo>
                        <a:lnTo>
                          <a:pt x="119" y="179"/>
                        </a:lnTo>
                        <a:lnTo>
                          <a:pt x="110" y="178"/>
                        </a:lnTo>
                        <a:lnTo>
                          <a:pt x="110" y="188"/>
                        </a:lnTo>
                        <a:lnTo>
                          <a:pt x="106" y="177"/>
                        </a:lnTo>
                        <a:lnTo>
                          <a:pt x="97" y="173"/>
                        </a:lnTo>
                        <a:lnTo>
                          <a:pt x="95" y="176"/>
                        </a:lnTo>
                        <a:lnTo>
                          <a:pt x="95" y="180"/>
                        </a:lnTo>
                        <a:lnTo>
                          <a:pt x="92" y="185"/>
                        </a:lnTo>
                        <a:lnTo>
                          <a:pt x="90" y="183"/>
                        </a:lnTo>
                        <a:lnTo>
                          <a:pt x="92" y="177"/>
                        </a:lnTo>
                        <a:lnTo>
                          <a:pt x="88" y="186"/>
                        </a:lnTo>
                        <a:lnTo>
                          <a:pt x="86" y="187"/>
                        </a:lnTo>
                        <a:lnTo>
                          <a:pt x="86" y="182"/>
                        </a:lnTo>
                        <a:lnTo>
                          <a:pt x="79" y="192"/>
                        </a:lnTo>
                        <a:lnTo>
                          <a:pt x="74" y="194"/>
                        </a:lnTo>
                        <a:lnTo>
                          <a:pt x="59" y="191"/>
                        </a:lnTo>
                        <a:lnTo>
                          <a:pt x="52" y="193"/>
                        </a:lnTo>
                        <a:lnTo>
                          <a:pt x="32" y="181"/>
                        </a:lnTo>
                        <a:lnTo>
                          <a:pt x="21" y="182"/>
                        </a:lnTo>
                        <a:lnTo>
                          <a:pt x="13" y="178"/>
                        </a:lnTo>
                        <a:lnTo>
                          <a:pt x="8" y="179"/>
                        </a:lnTo>
                        <a:lnTo>
                          <a:pt x="3" y="165"/>
                        </a:lnTo>
                        <a:lnTo>
                          <a:pt x="0" y="165"/>
                        </a:lnTo>
                        <a:lnTo>
                          <a:pt x="0" y="151"/>
                        </a:lnTo>
                        <a:lnTo>
                          <a:pt x="0" y="132"/>
                        </a:lnTo>
                        <a:lnTo>
                          <a:pt x="0" y="111"/>
                        </a:lnTo>
                        <a:lnTo>
                          <a:pt x="0" y="90"/>
                        </a:lnTo>
                        <a:lnTo>
                          <a:pt x="7" y="83"/>
                        </a:lnTo>
                        <a:lnTo>
                          <a:pt x="18" y="73"/>
                        </a:lnTo>
                        <a:lnTo>
                          <a:pt x="28" y="61"/>
                        </a:lnTo>
                        <a:lnTo>
                          <a:pt x="39" y="49"/>
                        </a:lnTo>
                        <a:lnTo>
                          <a:pt x="46" y="40"/>
                        </a:lnTo>
                        <a:lnTo>
                          <a:pt x="56" y="29"/>
                        </a:lnTo>
                        <a:lnTo>
                          <a:pt x="68" y="16"/>
                        </a:lnTo>
                        <a:lnTo>
                          <a:pt x="79" y="4"/>
                        </a:lnTo>
                        <a:lnTo>
                          <a:pt x="83" y="0"/>
                        </a:lnTo>
                        <a:lnTo>
                          <a:pt x="95" y="7"/>
                        </a:lnTo>
                        <a:lnTo>
                          <a:pt x="102" y="18"/>
                        </a:lnTo>
                        <a:lnTo>
                          <a:pt x="103" y="19"/>
                        </a:lnTo>
                        <a:lnTo>
                          <a:pt x="112" y="20"/>
                        </a:lnTo>
                        <a:lnTo>
                          <a:pt x="126" y="26"/>
                        </a:lnTo>
                        <a:lnTo>
                          <a:pt x="134" y="33"/>
                        </a:lnTo>
                        <a:lnTo>
                          <a:pt x="129" y="46"/>
                        </a:lnTo>
                        <a:lnTo>
                          <a:pt x="134" y="35"/>
                        </a:lnTo>
                        <a:lnTo>
                          <a:pt x="163" y="35"/>
                        </a:lnTo>
                        <a:lnTo>
                          <a:pt x="172" y="40"/>
                        </a:lnTo>
                        <a:lnTo>
                          <a:pt x="174" y="39"/>
                        </a:lnTo>
                        <a:lnTo>
                          <a:pt x="175" y="45"/>
                        </a:lnTo>
                        <a:lnTo>
                          <a:pt x="174" y="63"/>
                        </a:lnTo>
                        <a:lnTo>
                          <a:pt x="175" y="68"/>
                        </a:lnTo>
                        <a:lnTo>
                          <a:pt x="176" y="82"/>
                        </a:lnTo>
                        <a:lnTo>
                          <a:pt x="175" y="83"/>
                        </a:lnTo>
                        <a:lnTo>
                          <a:pt x="174" y="88"/>
                        </a:lnTo>
                        <a:lnTo>
                          <a:pt x="186" y="103"/>
                        </a:lnTo>
                        <a:lnTo>
                          <a:pt x="176" y="108"/>
                        </a:lnTo>
                        <a:lnTo>
                          <a:pt x="188" y="106"/>
                        </a:lnTo>
                        <a:lnTo>
                          <a:pt x="196" y="115"/>
                        </a:lnTo>
                        <a:lnTo>
                          <a:pt x="198" y="122"/>
                        </a:lnTo>
                        <a:lnTo>
                          <a:pt x="191" y="130"/>
                        </a:lnTo>
                        <a:lnTo>
                          <a:pt x="199" y="124"/>
                        </a:lnTo>
                        <a:lnTo>
                          <a:pt x="209" y="130"/>
                        </a:lnTo>
                        <a:lnTo>
                          <a:pt x="210" y="130"/>
                        </a:lnTo>
                        <a:lnTo>
                          <a:pt x="209" y="123"/>
                        </a:lnTo>
                        <a:lnTo>
                          <a:pt x="211" y="122"/>
                        </a:lnTo>
                        <a:lnTo>
                          <a:pt x="211" y="124"/>
                        </a:lnTo>
                      </a:path>
                    </a:pathLst>
                  </a:custGeom>
                  <a:grpFill/>
                  <a:ln w="9144">
                    <a:solidFill>
                      <a:schemeClr val="bg2">
                        <a:lumMod val="90000"/>
                      </a:schemeClr>
                    </a:solidFill>
                    <a:round/>
                    <a:headEnd/>
                    <a:tailEnd/>
                  </a:ln>
                </p:spPr>
                <p:txBody>
                  <a:bodyPr/>
                  <a:lstStyle/>
                  <a:p>
                    <a:endParaRPr lang="nb-NO"/>
                  </a:p>
                </p:txBody>
              </p:sp>
              <p:sp>
                <p:nvSpPr>
                  <p:cNvPr id="366" name="Freeform 71"/>
                  <p:cNvSpPr>
                    <a:spLocks/>
                  </p:cNvSpPr>
                  <p:nvPr/>
                </p:nvSpPr>
                <p:spPr bwMode="gray">
                  <a:xfrm>
                    <a:off x="1727" y="1392"/>
                    <a:ext cx="175" cy="209"/>
                  </a:xfrm>
                  <a:custGeom>
                    <a:avLst/>
                    <a:gdLst>
                      <a:gd name="T0" fmla="*/ 153 w 166"/>
                      <a:gd name="T1" fmla="*/ 140 h 217"/>
                      <a:gd name="T2" fmla="*/ 95 w 166"/>
                      <a:gd name="T3" fmla="*/ 140 h 217"/>
                      <a:gd name="T4" fmla="*/ 95 w 166"/>
                      <a:gd name="T5" fmla="*/ 128 h 217"/>
                      <a:gd name="T6" fmla="*/ 82 w 166"/>
                      <a:gd name="T7" fmla="*/ 126 h 217"/>
                      <a:gd name="T8" fmla="*/ 78 w 166"/>
                      <a:gd name="T9" fmla="*/ 140 h 217"/>
                      <a:gd name="T10" fmla="*/ 73 w 166"/>
                      <a:gd name="T11" fmla="*/ 143 h 217"/>
                      <a:gd name="T12" fmla="*/ 44 w 166"/>
                      <a:gd name="T13" fmla="*/ 139 h 217"/>
                      <a:gd name="T14" fmla="*/ 27 w 166"/>
                      <a:gd name="T15" fmla="*/ 137 h 217"/>
                      <a:gd name="T16" fmla="*/ 28 w 166"/>
                      <a:gd name="T17" fmla="*/ 126 h 217"/>
                      <a:gd name="T18" fmla="*/ 24 w 166"/>
                      <a:gd name="T19" fmla="*/ 126 h 217"/>
                      <a:gd name="T20" fmla="*/ 9 w 166"/>
                      <a:gd name="T21" fmla="*/ 129 h 217"/>
                      <a:gd name="T22" fmla="*/ 3 w 166"/>
                      <a:gd name="T23" fmla="*/ 115 h 217"/>
                      <a:gd name="T24" fmla="*/ 2 w 166"/>
                      <a:gd name="T25" fmla="*/ 102 h 217"/>
                      <a:gd name="T26" fmla="*/ 6 w 166"/>
                      <a:gd name="T27" fmla="*/ 91 h 217"/>
                      <a:gd name="T28" fmla="*/ 24 w 166"/>
                      <a:gd name="T29" fmla="*/ 94 h 217"/>
                      <a:gd name="T30" fmla="*/ 23 w 166"/>
                      <a:gd name="T31" fmla="*/ 88 h 217"/>
                      <a:gd name="T32" fmla="*/ 93 w 166"/>
                      <a:gd name="T33" fmla="*/ 100 h 217"/>
                      <a:gd name="T34" fmla="*/ 103 w 166"/>
                      <a:gd name="T35" fmla="*/ 88 h 217"/>
                      <a:gd name="T36" fmla="*/ 100 w 166"/>
                      <a:gd name="T37" fmla="*/ 77 h 217"/>
                      <a:gd name="T38" fmla="*/ 83 w 166"/>
                      <a:gd name="T39" fmla="*/ 73 h 217"/>
                      <a:gd name="T40" fmla="*/ 88 w 166"/>
                      <a:gd name="T41" fmla="*/ 60 h 217"/>
                      <a:gd name="T42" fmla="*/ 95 w 166"/>
                      <a:gd name="T43" fmla="*/ 49 h 217"/>
                      <a:gd name="T44" fmla="*/ 74 w 166"/>
                      <a:gd name="T45" fmla="*/ 41 h 217"/>
                      <a:gd name="T46" fmla="*/ 85 w 166"/>
                      <a:gd name="T47" fmla="*/ 32 h 217"/>
                      <a:gd name="T48" fmla="*/ 63 w 166"/>
                      <a:gd name="T49" fmla="*/ 29 h 217"/>
                      <a:gd name="T50" fmla="*/ 77 w 166"/>
                      <a:gd name="T51" fmla="*/ 14 h 217"/>
                      <a:gd name="T52" fmla="*/ 63 w 166"/>
                      <a:gd name="T53" fmla="*/ 9 h 217"/>
                      <a:gd name="T54" fmla="*/ 73 w 166"/>
                      <a:gd name="T55" fmla="*/ 4 h 217"/>
                      <a:gd name="T56" fmla="*/ 82 w 166"/>
                      <a:gd name="T57" fmla="*/ 13 h 217"/>
                      <a:gd name="T58" fmla="*/ 93 w 166"/>
                      <a:gd name="T59" fmla="*/ 18 h 217"/>
                      <a:gd name="T60" fmla="*/ 96 w 166"/>
                      <a:gd name="T61" fmla="*/ 23 h 217"/>
                      <a:gd name="T62" fmla="*/ 112 w 166"/>
                      <a:gd name="T63" fmla="*/ 30 h 217"/>
                      <a:gd name="T64" fmla="*/ 118 w 166"/>
                      <a:gd name="T65" fmla="*/ 36 h 217"/>
                      <a:gd name="T66" fmla="*/ 124 w 166"/>
                      <a:gd name="T67" fmla="*/ 42 h 217"/>
                      <a:gd name="T68" fmla="*/ 135 w 166"/>
                      <a:gd name="T69" fmla="*/ 53 h 217"/>
                      <a:gd name="T70" fmla="*/ 138 w 166"/>
                      <a:gd name="T71" fmla="*/ 63 h 217"/>
                      <a:gd name="T72" fmla="*/ 138 w 166"/>
                      <a:gd name="T73" fmla="*/ 66 h 217"/>
                      <a:gd name="T74" fmla="*/ 135 w 166"/>
                      <a:gd name="T75" fmla="*/ 73 h 217"/>
                      <a:gd name="T76" fmla="*/ 167 w 166"/>
                      <a:gd name="T77" fmla="*/ 82 h 217"/>
                      <a:gd name="T78" fmla="*/ 176 w 166"/>
                      <a:gd name="T79" fmla="*/ 88 h 217"/>
                      <a:gd name="T80" fmla="*/ 187 w 166"/>
                      <a:gd name="T81" fmla="*/ 94 h 217"/>
                      <a:gd name="T82" fmla="*/ 209 w 166"/>
                      <a:gd name="T83" fmla="*/ 94 h 217"/>
                      <a:gd name="T84" fmla="*/ 235 w 166"/>
                      <a:gd name="T85" fmla="*/ 99 h 217"/>
                      <a:gd name="T86" fmla="*/ 194 w 166"/>
                      <a:gd name="T87" fmla="*/ 108 h 217"/>
                      <a:gd name="T88" fmla="*/ 153 w 166"/>
                      <a:gd name="T89" fmla="*/ 113 h 217"/>
                      <a:gd name="T90" fmla="*/ 216 w 166"/>
                      <a:gd name="T91" fmla="*/ 107 h 217"/>
                      <a:gd name="T92" fmla="*/ 244 w 166"/>
                      <a:gd name="T93" fmla="*/ 118 h 217"/>
                      <a:gd name="T94" fmla="*/ 272 w 166"/>
                      <a:gd name="T95" fmla="*/ 117 h 217"/>
                      <a:gd name="T96" fmla="*/ 269 w 166"/>
                      <a:gd name="T97" fmla="*/ 124 h 217"/>
                      <a:gd name="T98" fmla="*/ 272 w 166"/>
                      <a:gd name="T99" fmla="*/ 131 h 217"/>
                      <a:gd name="T100" fmla="*/ 258 w 166"/>
                      <a:gd name="T101" fmla="*/ 146 h 217"/>
                      <a:gd name="T102" fmla="*/ 240 w 166"/>
                      <a:gd name="T103" fmla="*/ 140 h 2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6"/>
                      <a:gd name="T157" fmla="*/ 0 h 217"/>
                      <a:gd name="T158" fmla="*/ 166 w 166"/>
                      <a:gd name="T159" fmla="*/ 217 h 2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6" h="217">
                        <a:moveTo>
                          <a:pt x="141" y="203"/>
                        </a:moveTo>
                        <a:lnTo>
                          <a:pt x="129" y="203"/>
                        </a:lnTo>
                        <a:lnTo>
                          <a:pt x="115" y="203"/>
                        </a:lnTo>
                        <a:lnTo>
                          <a:pt x="103" y="203"/>
                        </a:lnTo>
                        <a:lnTo>
                          <a:pt x="91" y="203"/>
                        </a:lnTo>
                        <a:lnTo>
                          <a:pt x="79" y="203"/>
                        </a:lnTo>
                        <a:lnTo>
                          <a:pt x="67" y="203"/>
                        </a:lnTo>
                        <a:lnTo>
                          <a:pt x="54" y="203"/>
                        </a:lnTo>
                        <a:lnTo>
                          <a:pt x="53" y="202"/>
                        </a:lnTo>
                        <a:lnTo>
                          <a:pt x="56" y="203"/>
                        </a:lnTo>
                        <a:lnTo>
                          <a:pt x="54" y="197"/>
                        </a:lnTo>
                        <a:lnTo>
                          <a:pt x="49" y="193"/>
                        </a:lnTo>
                        <a:lnTo>
                          <a:pt x="52" y="190"/>
                        </a:lnTo>
                        <a:lnTo>
                          <a:pt x="59" y="189"/>
                        </a:lnTo>
                        <a:lnTo>
                          <a:pt x="56" y="186"/>
                        </a:lnTo>
                        <a:lnTo>
                          <a:pt x="57" y="182"/>
                        </a:lnTo>
                        <a:lnTo>
                          <a:pt x="54" y="179"/>
                        </a:lnTo>
                        <a:lnTo>
                          <a:pt x="51" y="179"/>
                        </a:lnTo>
                        <a:lnTo>
                          <a:pt x="51" y="184"/>
                        </a:lnTo>
                        <a:lnTo>
                          <a:pt x="48" y="184"/>
                        </a:lnTo>
                        <a:lnTo>
                          <a:pt x="48" y="192"/>
                        </a:lnTo>
                        <a:lnTo>
                          <a:pt x="49" y="195"/>
                        </a:lnTo>
                        <a:lnTo>
                          <a:pt x="49" y="200"/>
                        </a:lnTo>
                        <a:lnTo>
                          <a:pt x="47" y="200"/>
                        </a:lnTo>
                        <a:lnTo>
                          <a:pt x="46" y="204"/>
                        </a:lnTo>
                        <a:lnTo>
                          <a:pt x="45" y="206"/>
                        </a:lnTo>
                        <a:lnTo>
                          <a:pt x="47" y="209"/>
                        </a:lnTo>
                        <a:lnTo>
                          <a:pt x="43" y="213"/>
                        </a:lnTo>
                        <a:lnTo>
                          <a:pt x="41" y="209"/>
                        </a:lnTo>
                        <a:lnTo>
                          <a:pt x="43" y="208"/>
                        </a:lnTo>
                        <a:lnTo>
                          <a:pt x="35" y="200"/>
                        </a:lnTo>
                        <a:lnTo>
                          <a:pt x="30" y="199"/>
                        </a:lnTo>
                        <a:lnTo>
                          <a:pt x="29" y="202"/>
                        </a:lnTo>
                        <a:lnTo>
                          <a:pt x="26" y="201"/>
                        </a:lnTo>
                        <a:lnTo>
                          <a:pt x="26" y="202"/>
                        </a:lnTo>
                        <a:lnTo>
                          <a:pt x="23" y="201"/>
                        </a:lnTo>
                        <a:lnTo>
                          <a:pt x="22" y="199"/>
                        </a:lnTo>
                        <a:lnTo>
                          <a:pt x="20" y="197"/>
                        </a:lnTo>
                        <a:lnTo>
                          <a:pt x="18" y="200"/>
                        </a:lnTo>
                        <a:lnTo>
                          <a:pt x="17" y="199"/>
                        </a:lnTo>
                        <a:lnTo>
                          <a:pt x="17" y="197"/>
                        </a:lnTo>
                        <a:lnTo>
                          <a:pt x="18" y="195"/>
                        </a:lnTo>
                        <a:lnTo>
                          <a:pt x="17" y="188"/>
                        </a:lnTo>
                        <a:lnTo>
                          <a:pt x="18" y="187"/>
                        </a:lnTo>
                        <a:lnTo>
                          <a:pt x="18" y="184"/>
                        </a:lnTo>
                        <a:lnTo>
                          <a:pt x="20" y="184"/>
                        </a:lnTo>
                        <a:lnTo>
                          <a:pt x="18" y="182"/>
                        </a:lnTo>
                        <a:lnTo>
                          <a:pt x="17" y="181"/>
                        </a:lnTo>
                        <a:lnTo>
                          <a:pt x="16" y="183"/>
                        </a:lnTo>
                        <a:lnTo>
                          <a:pt x="14" y="183"/>
                        </a:lnTo>
                        <a:lnTo>
                          <a:pt x="14" y="187"/>
                        </a:lnTo>
                        <a:lnTo>
                          <a:pt x="13" y="189"/>
                        </a:lnTo>
                        <a:lnTo>
                          <a:pt x="11" y="186"/>
                        </a:lnTo>
                        <a:lnTo>
                          <a:pt x="11" y="189"/>
                        </a:lnTo>
                        <a:lnTo>
                          <a:pt x="9" y="188"/>
                        </a:lnTo>
                        <a:lnTo>
                          <a:pt x="9" y="183"/>
                        </a:lnTo>
                        <a:lnTo>
                          <a:pt x="11" y="174"/>
                        </a:lnTo>
                        <a:lnTo>
                          <a:pt x="9" y="173"/>
                        </a:lnTo>
                        <a:lnTo>
                          <a:pt x="8" y="169"/>
                        </a:lnTo>
                        <a:lnTo>
                          <a:pt x="3" y="168"/>
                        </a:lnTo>
                        <a:lnTo>
                          <a:pt x="4" y="164"/>
                        </a:lnTo>
                        <a:lnTo>
                          <a:pt x="0" y="158"/>
                        </a:lnTo>
                        <a:lnTo>
                          <a:pt x="3" y="154"/>
                        </a:lnTo>
                        <a:lnTo>
                          <a:pt x="2" y="151"/>
                        </a:lnTo>
                        <a:lnTo>
                          <a:pt x="2" y="147"/>
                        </a:lnTo>
                        <a:lnTo>
                          <a:pt x="6" y="148"/>
                        </a:lnTo>
                        <a:lnTo>
                          <a:pt x="10" y="144"/>
                        </a:lnTo>
                        <a:lnTo>
                          <a:pt x="7" y="144"/>
                        </a:lnTo>
                        <a:lnTo>
                          <a:pt x="4" y="134"/>
                        </a:lnTo>
                        <a:lnTo>
                          <a:pt x="6" y="134"/>
                        </a:lnTo>
                        <a:lnTo>
                          <a:pt x="6" y="136"/>
                        </a:lnTo>
                        <a:lnTo>
                          <a:pt x="10" y="141"/>
                        </a:lnTo>
                        <a:lnTo>
                          <a:pt x="14" y="142"/>
                        </a:lnTo>
                        <a:lnTo>
                          <a:pt x="15" y="141"/>
                        </a:lnTo>
                        <a:lnTo>
                          <a:pt x="14" y="137"/>
                        </a:lnTo>
                        <a:lnTo>
                          <a:pt x="14" y="136"/>
                        </a:lnTo>
                        <a:lnTo>
                          <a:pt x="13" y="134"/>
                        </a:lnTo>
                        <a:lnTo>
                          <a:pt x="14" y="131"/>
                        </a:lnTo>
                        <a:lnTo>
                          <a:pt x="12" y="128"/>
                        </a:lnTo>
                        <a:lnTo>
                          <a:pt x="13" y="128"/>
                        </a:lnTo>
                        <a:lnTo>
                          <a:pt x="20" y="136"/>
                        </a:lnTo>
                        <a:lnTo>
                          <a:pt x="26" y="138"/>
                        </a:lnTo>
                        <a:lnTo>
                          <a:pt x="28" y="143"/>
                        </a:lnTo>
                        <a:lnTo>
                          <a:pt x="45" y="142"/>
                        </a:lnTo>
                        <a:lnTo>
                          <a:pt x="55" y="145"/>
                        </a:lnTo>
                        <a:lnTo>
                          <a:pt x="59" y="136"/>
                        </a:lnTo>
                        <a:lnTo>
                          <a:pt x="57" y="135"/>
                        </a:lnTo>
                        <a:lnTo>
                          <a:pt x="58" y="132"/>
                        </a:lnTo>
                        <a:lnTo>
                          <a:pt x="63" y="128"/>
                        </a:lnTo>
                        <a:lnTo>
                          <a:pt x="61" y="127"/>
                        </a:lnTo>
                        <a:lnTo>
                          <a:pt x="62" y="123"/>
                        </a:lnTo>
                        <a:lnTo>
                          <a:pt x="59" y="122"/>
                        </a:lnTo>
                        <a:lnTo>
                          <a:pt x="54" y="115"/>
                        </a:lnTo>
                        <a:lnTo>
                          <a:pt x="55" y="114"/>
                        </a:lnTo>
                        <a:lnTo>
                          <a:pt x="59" y="112"/>
                        </a:lnTo>
                        <a:lnTo>
                          <a:pt x="53" y="112"/>
                        </a:lnTo>
                        <a:lnTo>
                          <a:pt x="52" y="110"/>
                        </a:lnTo>
                        <a:lnTo>
                          <a:pt x="50" y="111"/>
                        </a:lnTo>
                        <a:lnTo>
                          <a:pt x="52" y="107"/>
                        </a:lnTo>
                        <a:lnTo>
                          <a:pt x="49" y="106"/>
                        </a:lnTo>
                        <a:lnTo>
                          <a:pt x="48" y="102"/>
                        </a:lnTo>
                        <a:lnTo>
                          <a:pt x="52" y="102"/>
                        </a:lnTo>
                        <a:lnTo>
                          <a:pt x="49" y="95"/>
                        </a:lnTo>
                        <a:lnTo>
                          <a:pt x="52" y="91"/>
                        </a:lnTo>
                        <a:lnTo>
                          <a:pt x="52" y="87"/>
                        </a:lnTo>
                        <a:lnTo>
                          <a:pt x="54" y="82"/>
                        </a:lnTo>
                        <a:lnTo>
                          <a:pt x="52" y="82"/>
                        </a:lnTo>
                        <a:lnTo>
                          <a:pt x="54" y="79"/>
                        </a:lnTo>
                        <a:lnTo>
                          <a:pt x="54" y="74"/>
                        </a:lnTo>
                        <a:lnTo>
                          <a:pt x="56" y="70"/>
                        </a:lnTo>
                        <a:lnTo>
                          <a:pt x="55" y="72"/>
                        </a:lnTo>
                        <a:lnTo>
                          <a:pt x="51" y="68"/>
                        </a:lnTo>
                        <a:lnTo>
                          <a:pt x="50" y="68"/>
                        </a:lnTo>
                        <a:lnTo>
                          <a:pt x="48" y="62"/>
                        </a:lnTo>
                        <a:lnTo>
                          <a:pt x="44" y="61"/>
                        </a:lnTo>
                        <a:lnTo>
                          <a:pt x="49" y="54"/>
                        </a:lnTo>
                        <a:lnTo>
                          <a:pt x="53" y="51"/>
                        </a:lnTo>
                        <a:lnTo>
                          <a:pt x="51" y="48"/>
                        </a:lnTo>
                        <a:lnTo>
                          <a:pt x="49" y="48"/>
                        </a:lnTo>
                        <a:lnTo>
                          <a:pt x="50" y="45"/>
                        </a:lnTo>
                        <a:lnTo>
                          <a:pt x="58" y="43"/>
                        </a:lnTo>
                        <a:lnTo>
                          <a:pt x="54" y="40"/>
                        </a:lnTo>
                        <a:lnTo>
                          <a:pt x="49" y="44"/>
                        </a:lnTo>
                        <a:lnTo>
                          <a:pt x="46" y="40"/>
                        </a:lnTo>
                        <a:lnTo>
                          <a:pt x="38" y="39"/>
                        </a:lnTo>
                        <a:lnTo>
                          <a:pt x="41" y="35"/>
                        </a:lnTo>
                        <a:lnTo>
                          <a:pt x="46" y="36"/>
                        </a:lnTo>
                        <a:lnTo>
                          <a:pt x="43" y="32"/>
                        </a:lnTo>
                        <a:lnTo>
                          <a:pt x="43" y="25"/>
                        </a:lnTo>
                        <a:lnTo>
                          <a:pt x="45" y="24"/>
                        </a:lnTo>
                        <a:lnTo>
                          <a:pt x="41" y="25"/>
                        </a:lnTo>
                        <a:lnTo>
                          <a:pt x="40" y="24"/>
                        </a:lnTo>
                        <a:lnTo>
                          <a:pt x="40" y="14"/>
                        </a:lnTo>
                        <a:lnTo>
                          <a:pt x="42" y="12"/>
                        </a:lnTo>
                        <a:lnTo>
                          <a:pt x="38" y="9"/>
                        </a:lnTo>
                        <a:lnTo>
                          <a:pt x="43" y="7"/>
                        </a:lnTo>
                        <a:lnTo>
                          <a:pt x="40" y="3"/>
                        </a:lnTo>
                        <a:lnTo>
                          <a:pt x="44" y="0"/>
                        </a:lnTo>
                        <a:lnTo>
                          <a:pt x="44" y="1"/>
                        </a:lnTo>
                        <a:lnTo>
                          <a:pt x="43" y="4"/>
                        </a:lnTo>
                        <a:lnTo>
                          <a:pt x="45" y="4"/>
                        </a:lnTo>
                        <a:lnTo>
                          <a:pt x="45" y="8"/>
                        </a:lnTo>
                        <a:lnTo>
                          <a:pt x="44" y="12"/>
                        </a:lnTo>
                        <a:lnTo>
                          <a:pt x="48" y="12"/>
                        </a:lnTo>
                        <a:lnTo>
                          <a:pt x="48" y="17"/>
                        </a:lnTo>
                        <a:lnTo>
                          <a:pt x="50" y="18"/>
                        </a:lnTo>
                        <a:lnTo>
                          <a:pt x="50" y="21"/>
                        </a:lnTo>
                        <a:lnTo>
                          <a:pt x="55" y="22"/>
                        </a:lnTo>
                        <a:lnTo>
                          <a:pt x="51" y="25"/>
                        </a:lnTo>
                        <a:lnTo>
                          <a:pt x="55" y="28"/>
                        </a:lnTo>
                        <a:lnTo>
                          <a:pt x="58" y="26"/>
                        </a:lnTo>
                        <a:lnTo>
                          <a:pt x="58" y="29"/>
                        </a:lnTo>
                        <a:lnTo>
                          <a:pt x="60" y="29"/>
                        </a:lnTo>
                        <a:lnTo>
                          <a:pt x="59" y="32"/>
                        </a:lnTo>
                        <a:lnTo>
                          <a:pt x="57" y="33"/>
                        </a:lnTo>
                        <a:lnTo>
                          <a:pt x="51" y="33"/>
                        </a:lnTo>
                        <a:lnTo>
                          <a:pt x="48" y="36"/>
                        </a:lnTo>
                        <a:lnTo>
                          <a:pt x="62" y="33"/>
                        </a:lnTo>
                        <a:lnTo>
                          <a:pt x="61" y="41"/>
                        </a:lnTo>
                        <a:lnTo>
                          <a:pt x="66" y="40"/>
                        </a:lnTo>
                        <a:lnTo>
                          <a:pt x="65" y="43"/>
                        </a:lnTo>
                        <a:lnTo>
                          <a:pt x="67" y="45"/>
                        </a:lnTo>
                        <a:lnTo>
                          <a:pt x="58" y="49"/>
                        </a:lnTo>
                        <a:lnTo>
                          <a:pt x="70" y="49"/>
                        </a:lnTo>
                        <a:lnTo>
                          <a:pt x="70" y="52"/>
                        </a:lnTo>
                        <a:lnTo>
                          <a:pt x="69" y="55"/>
                        </a:lnTo>
                        <a:lnTo>
                          <a:pt x="70" y="55"/>
                        </a:lnTo>
                        <a:lnTo>
                          <a:pt x="62" y="61"/>
                        </a:lnTo>
                        <a:lnTo>
                          <a:pt x="71" y="58"/>
                        </a:lnTo>
                        <a:lnTo>
                          <a:pt x="74" y="62"/>
                        </a:lnTo>
                        <a:lnTo>
                          <a:pt x="70" y="65"/>
                        </a:lnTo>
                        <a:lnTo>
                          <a:pt x="75" y="64"/>
                        </a:lnTo>
                        <a:lnTo>
                          <a:pt x="80" y="72"/>
                        </a:lnTo>
                        <a:lnTo>
                          <a:pt x="73" y="77"/>
                        </a:lnTo>
                        <a:lnTo>
                          <a:pt x="79" y="77"/>
                        </a:lnTo>
                        <a:lnTo>
                          <a:pt x="82" y="79"/>
                        </a:lnTo>
                        <a:lnTo>
                          <a:pt x="80" y="81"/>
                        </a:lnTo>
                        <a:lnTo>
                          <a:pt x="86" y="83"/>
                        </a:lnTo>
                        <a:lnTo>
                          <a:pt x="86" y="87"/>
                        </a:lnTo>
                        <a:lnTo>
                          <a:pt x="82" y="92"/>
                        </a:lnTo>
                        <a:lnTo>
                          <a:pt x="83" y="95"/>
                        </a:lnTo>
                        <a:lnTo>
                          <a:pt x="74" y="92"/>
                        </a:lnTo>
                        <a:lnTo>
                          <a:pt x="73" y="93"/>
                        </a:lnTo>
                        <a:lnTo>
                          <a:pt x="76" y="95"/>
                        </a:lnTo>
                        <a:lnTo>
                          <a:pt x="82" y="97"/>
                        </a:lnTo>
                        <a:lnTo>
                          <a:pt x="83" y="98"/>
                        </a:lnTo>
                        <a:lnTo>
                          <a:pt x="79" y="101"/>
                        </a:lnTo>
                        <a:lnTo>
                          <a:pt x="83" y="104"/>
                        </a:lnTo>
                        <a:lnTo>
                          <a:pt x="80" y="104"/>
                        </a:lnTo>
                        <a:lnTo>
                          <a:pt x="79" y="107"/>
                        </a:lnTo>
                        <a:lnTo>
                          <a:pt x="88" y="106"/>
                        </a:lnTo>
                        <a:lnTo>
                          <a:pt x="90" y="113"/>
                        </a:lnTo>
                        <a:lnTo>
                          <a:pt x="88" y="114"/>
                        </a:lnTo>
                        <a:lnTo>
                          <a:pt x="96" y="115"/>
                        </a:lnTo>
                        <a:lnTo>
                          <a:pt x="98" y="119"/>
                        </a:lnTo>
                        <a:lnTo>
                          <a:pt x="101" y="117"/>
                        </a:lnTo>
                        <a:lnTo>
                          <a:pt x="100" y="122"/>
                        </a:lnTo>
                        <a:lnTo>
                          <a:pt x="102" y="126"/>
                        </a:lnTo>
                        <a:lnTo>
                          <a:pt x="99" y="129"/>
                        </a:lnTo>
                        <a:lnTo>
                          <a:pt x="103" y="128"/>
                        </a:lnTo>
                        <a:lnTo>
                          <a:pt x="106" y="130"/>
                        </a:lnTo>
                        <a:lnTo>
                          <a:pt x="110" y="128"/>
                        </a:lnTo>
                        <a:lnTo>
                          <a:pt x="110" y="130"/>
                        </a:lnTo>
                        <a:lnTo>
                          <a:pt x="113" y="130"/>
                        </a:lnTo>
                        <a:lnTo>
                          <a:pt x="110" y="137"/>
                        </a:lnTo>
                        <a:lnTo>
                          <a:pt x="117" y="130"/>
                        </a:lnTo>
                        <a:lnTo>
                          <a:pt x="117" y="134"/>
                        </a:lnTo>
                        <a:lnTo>
                          <a:pt x="119" y="132"/>
                        </a:lnTo>
                        <a:lnTo>
                          <a:pt x="120" y="137"/>
                        </a:lnTo>
                        <a:lnTo>
                          <a:pt x="123" y="138"/>
                        </a:lnTo>
                        <a:lnTo>
                          <a:pt x="129" y="141"/>
                        </a:lnTo>
                        <a:lnTo>
                          <a:pt x="132" y="136"/>
                        </a:lnTo>
                        <a:lnTo>
                          <a:pt x="134" y="139"/>
                        </a:lnTo>
                        <a:lnTo>
                          <a:pt x="133" y="141"/>
                        </a:lnTo>
                        <a:lnTo>
                          <a:pt x="139" y="144"/>
                        </a:lnTo>
                        <a:lnTo>
                          <a:pt x="141" y="145"/>
                        </a:lnTo>
                        <a:lnTo>
                          <a:pt x="139" y="149"/>
                        </a:lnTo>
                        <a:lnTo>
                          <a:pt x="133" y="149"/>
                        </a:lnTo>
                        <a:lnTo>
                          <a:pt x="125" y="154"/>
                        </a:lnTo>
                        <a:lnTo>
                          <a:pt x="114" y="157"/>
                        </a:lnTo>
                        <a:lnTo>
                          <a:pt x="112" y="159"/>
                        </a:lnTo>
                        <a:lnTo>
                          <a:pt x="107" y="162"/>
                        </a:lnTo>
                        <a:lnTo>
                          <a:pt x="104" y="167"/>
                        </a:lnTo>
                        <a:lnTo>
                          <a:pt x="95" y="163"/>
                        </a:lnTo>
                        <a:lnTo>
                          <a:pt x="91" y="164"/>
                        </a:lnTo>
                        <a:lnTo>
                          <a:pt x="91" y="165"/>
                        </a:lnTo>
                        <a:lnTo>
                          <a:pt x="102" y="168"/>
                        </a:lnTo>
                        <a:lnTo>
                          <a:pt x="101" y="176"/>
                        </a:lnTo>
                        <a:lnTo>
                          <a:pt x="124" y="158"/>
                        </a:lnTo>
                        <a:lnTo>
                          <a:pt x="127" y="156"/>
                        </a:lnTo>
                        <a:lnTo>
                          <a:pt x="133" y="154"/>
                        </a:lnTo>
                        <a:lnTo>
                          <a:pt x="143" y="154"/>
                        </a:lnTo>
                        <a:lnTo>
                          <a:pt x="144" y="164"/>
                        </a:lnTo>
                        <a:lnTo>
                          <a:pt x="141" y="166"/>
                        </a:lnTo>
                        <a:lnTo>
                          <a:pt x="143" y="172"/>
                        </a:lnTo>
                        <a:lnTo>
                          <a:pt x="148" y="164"/>
                        </a:lnTo>
                        <a:lnTo>
                          <a:pt x="153" y="164"/>
                        </a:lnTo>
                        <a:lnTo>
                          <a:pt x="152" y="166"/>
                        </a:lnTo>
                        <a:lnTo>
                          <a:pt x="162" y="168"/>
                        </a:lnTo>
                        <a:lnTo>
                          <a:pt x="160" y="170"/>
                        </a:lnTo>
                        <a:lnTo>
                          <a:pt x="164" y="176"/>
                        </a:lnTo>
                        <a:lnTo>
                          <a:pt x="164" y="177"/>
                        </a:lnTo>
                        <a:lnTo>
                          <a:pt x="162" y="179"/>
                        </a:lnTo>
                        <a:lnTo>
                          <a:pt x="156" y="177"/>
                        </a:lnTo>
                        <a:lnTo>
                          <a:pt x="158" y="181"/>
                        </a:lnTo>
                        <a:lnTo>
                          <a:pt x="161" y="181"/>
                        </a:lnTo>
                        <a:lnTo>
                          <a:pt x="163" y="184"/>
                        </a:lnTo>
                        <a:lnTo>
                          <a:pt x="161" y="185"/>
                        </a:lnTo>
                        <a:lnTo>
                          <a:pt x="163" y="190"/>
                        </a:lnTo>
                        <a:lnTo>
                          <a:pt x="160" y="191"/>
                        </a:lnTo>
                        <a:lnTo>
                          <a:pt x="164" y="192"/>
                        </a:lnTo>
                        <a:lnTo>
                          <a:pt x="165" y="195"/>
                        </a:lnTo>
                        <a:lnTo>
                          <a:pt x="160" y="194"/>
                        </a:lnTo>
                        <a:lnTo>
                          <a:pt x="165" y="200"/>
                        </a:lnTo>
                        <a:lnTo>
                          <a:pt x="152" y="214"/>
                        </a:lnTo>
                        <a:lnTo>
                          <a:pt x="148" y="216"/>
                        </a:lnTo>
                        <a:lnTo>
                          <a:pt x="145" y="216"/>
                        </a:lnTo>
                        <a:lnTo>
                          <a:pt x="145" y="203"/>
                        </a:lnTo>
                        <a:lnTo>
                          <a:pt x="141" y="203"/>
                        </a:lnTo>
                      </a:path>
                    </a:pathLst>
                  </a:custGeom>
                  <a:grpFill/>
                  <a:ln w="9144">
                    <a:solidFill>
                      <a:schemeClr val="bg2">
                        <a:lumMod val="90000"/>
                      </a:schemeClr>
                    </a:solidFill>
                    <a:round/>
                    <a:headEnd/>
                    <a:tailEnd/>
                  </a:ln>
                </p:spPr>
                <p:txBody>
                  <a:bodyPr/>
                  <a:lstStyle/>
                  <a:p>
                    <a:endParaRPr lang="nb-NO"/>
                  </a:p>
                </p:txBody>
              </p:sp>
              <p:sp>
                <p:nvSpPr>
                  <p:cNvPr id="367" name="Freeform 72"/>
                  <p:cNvSpPr>
                    <a:spLocks/>
                  </p:cNvSpPr>
                  <p:nvPr/>
                </p:nvSpPr>
                <p:spPr bwMode="gray">
                  <a:xfrm>
                    <a:off x="3187" y="1949"/>
                    <a:ext cx="7" cy="7"/>
                  </a:xfrm>
                  <a:custGeom>
                    <a:avLst/>
                    <a:gdLst>
                      <a:gd name="T0" fmla="*/ 0 w 6"/>
                      <a:gd name="T1" fmla="*/ 6 h 7"/>
                      <a:gd name="T2" fmla="*/ 17 w 6"/>
                      <a:gd name="T3" fmla="*/ 5 h 7"/>
                      <a:gd name="T4" fmla="*/ 2 w 6"/>
                      <a:gd name="T5" fmla="*/ 4 h 7"/>
                      <a:gd name="T6" fmla="*/ 23 w 6"/>
                      <a:gd name="T7" fmla="*/ 0 h 7"/>
                      <a:gd name="T8" fmla="*/ 20 w 6"/>
                      <a:gd name="T9" fmla="*/ 0 h 7"/>
                      <a:gd name="T10" fmla="*/ 0 w 6"/>
                      <a:gd name="T11" fmla="*/ 4 h 7"/>
                      <a:gd name="T12" fmla="*/ 0 w 6"/>
                      <a:gd name="T13" fmla="*/ 6 h 7"/>
                      <a:gd name="T14" fmla="*/ 0 w 6"/>
                      <a:gd name="T15" fmla="*/ 6 h 7"/>
                      <a:gd name="T16" fmla="*/ 0 w 6"/>
                      <a:gd name="T17" fmla="*/ 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7"/>
                      <a:gd name="T29" fmla="*/ 6 w 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7">
                        <a:moveTo>
                          <a:pt x="0" y="6"/>
                        </a:moveTo>
                        <a:lnTo>
                          <a:pt x="3" y="5"/>
                        </a:lnTo>
                        <a:lnTo>
                          <a:pt x="2" y="4"/>
                        </a:lnTo>
                        <a:lnTo>
                          <a:pt x="5" y="0"/>
                        </a:lnTo>
                        <a:lnTo>
                          <a:pt x="4" y="0"/>
                        </a:lnTo>
                        <a:lnTo>
                          <a:pt x="0" y="4"/>
                        </a:lnTo>
                        <a:lnTo>
                          <a:pt x="0" y="6"/>
                        </a:lnTo>
                      </a:path>
                    </a:pathLst>
                  </a:custGeom>
                  <a:grpFill/>
                  <a:ln w="9144">
                    <a:solidFill>
                      <a:schemeClr val="bg2">
                        <a:lumMod val="90000"/>
                      </a:schemeClr>
                    </a:solidFill>
                    <a:round/>
                    <a:headEnd/>
                    <a:tailEnd/>
                  </a:ln>
                </p:spPr>
                <p:txBody>
                  <a:bodyPr/>
                  <a:lstStyle/>
                  <a:p>
                    <a:endParaRPr lang="nb-NO"/>
                  </a:p>
                </p:txBody>
              </p:sp>
              <p:sp>
                <p:nvSpPr>
                  <p:cNvPr id="368" name="Freeform 73"/>
                  <p:cNvSpPr>
                    <a:spLocks/>
                  </p:cNvSpPr>
                  <p:nvPr/>
                </p:nvSpPr>
                <p:spPr bwMode="gray">
                  <a:xfrm>
                    <a:off x="3187" y="1923"/>
                    <a:ext cx="22" cy="60"/>
                  </a:xfrm>
                  <a:custGeom>
                    <a:avLst/>
                    <a:gdLst>
                      <a:gd name="T0" fmla="*/ 0 w 21"/>
                      <a:gd name="T1" fmla="*/ 23 h 62"/>
                      <a:gd name="T2" fmla="*/ 3 w 21"/>
                      <a:gd name="T3" fmla="*/ 22 h 62"/>
                      <a:gd name="T4" fmla="*/ 2 w 21"/>
                      <a:gd name="T5" fmla="*/ 21 h 62"/>
                      <a:gd name="T6" fmla="*/ 5 w 21"/>
                      <a:gd name="T7" fmla="*/ 17 h 62"/>
                      <a:gd name="T8" fmla="*/ 4 w 21"/>
                      <a:gd name="T9" fmla="*/ 17 h 62"/>
                      <a:gd name="T10" fmla="*/ 6 w 21"/>
                      <a:gd name="T11" fmla="*/ 15 h 62"/>
                      <a:gd name="T12" fmla="*/ 7 w 21"/>
                      <a:gd name="T13" fmla="*/ 15 h 62"/>
                      <a:gd name="T14" fmla="*/ 23 w 21"/>
                      <a:gd name="T15" fmla="*/ 2 h 62"/>
                      <a:gd name="T16" fmla="*/ 29 w 21"/>
                      <a:gd name="T17" fmla="*/ 3 h 62"/>
                      <a:gd name="T18" fmla="*/ 29 w 21"/>
                      <a:gd name="T19" fmla="*/ 0 h 62"/>
                      <a:gd name="T20" fmla="*/ 30 w 21"/>
                      <a:gd name="T21" fmla="*/ 0 h 62"/>
                      <a:gd name="T22" fmla="*/ 29 w 21"/>
                      <a:gd name="T23" fmla="*/ 9 h 62"/>
                      <a:gd name="T24" fmla="*/ 29 w 21"/>
                      <a:gd name="T25" fmla="*/ 13 h 62"/>
                      <a:gd name="T26" fmla="*/ 28 w 21"/>
                      <a:gd name="T27" fmla="*/ 11 h 62"/>
                      <a:gd name="T28" fmla="*/ 24 w 21"/>
                      <a:gd name="T29" fmla="*/ 11 h 62"/>
                      <a:gd name="T30" fmla="*/ 21 w 21"/>
                      <a:gd name="T31" fmla="*/ 15 h 62"/>
                      <a:gd name="T32" fmla="*/ 21 w 21"/>
                      <a:gd name="T33" fmla="*/ 15 h 62"/>
                      <a:gd name="T34" fmla="*/ 24 w 21"/>
                      <a:gd name="T35" fmla="*/ 15 h 62"/>
                      <a:gd name="T36" fmla="*/ 23 w 21"/>
                      <a:gd name="T37" fmla="*/ 15 h 62"/>
                      <a:gd name="T38" fmla="*/ 10 w 21"/>
                      <a:gd name="T39" fmla="*/ 19 h 62"/>
                      <a:gd name="T40" fmla="*/ 21 w 21"/>
                      <a:gd name="T41" fmla="*/ 21 h 62"/>
                      <a:gd name="T42" fmla="*/ 27 w 21"/>
                      <a:gd name="T43" fmla="*/ 17 h 62"/>
                      <a:gd name="T44" fmla="*/ 28 w 21"/>
                      <a:gd name="T45" fmla="*/ 17 h 62"/>
                      <a:gd name="T46" fmla="*/ 28 w 21"/>
                      <a:gd name="T47" fmla="*/ 24 h 62"/>
                      <a:gd name="T48" fmla="*/ 24 w 21"/>
                      <a:gd name="T49" fmla="*/ 32 h 62"/>
                      <a:gd name="T50" fmla="*/ 22 w 21"/>
                      <a:gd name="T51" fmla="*/ 43 h 62"/>
                      <a:gd name="T52" fmla="*/ 21 w 21"/>
                      <a:gd name="T53" fmla="*/ 43 h 62"/>
                      <a:gd name="T54" fmla="*/ 8 w 21"/>
                      <a:gd name="T55" fmla="*/ 39 h 62"/>
                      <a:gd name="T56" fmla="*/ 5 w 21"/>
                      <a:gd name="T57" fmla="*/ 36 h 62"/>
                      <a:gd name="T58" fmla="*/ 3 w 21"/>
                      <a:gd name="T59" fmla="*/ 28 h 62"/>
                      <a:gd name="T60" fmla="*/ 0 w 21"/>
                      <a:gd name="T61" fmla="*/ 23 h 62"/>
                      <a:gd name="T62" fmla="*/ 0 w 21"/>
                      <a:gd name="T63" fmla="*/ 23 h 62"/>
                      <a:gd name="T64" fmla="*/ 0 w 21"/>
                      <a:gd name="T65" fmla="*/ 23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62"/>
                      <a:gd name="T101" fmla="*/ 21 w 21"/>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62">
                        <a:moveTo>
                          <a:pt x="0" y="33"/>
                        </a:moveTo>
                        <a:lnTo>
                          <a:pt x="3" y="32"/>
                        </a:lnTo>
                        <a:lnTo>
                          <a:pt x="2" y="31"/>
                        </a:lnTo>
                        <a:lnTo>
                          <a:pt x="5" y="27"/>
                        </a:lnTo>
                        <a:lnTo>
                          <a:pt x="4" y="27"/>
                        </a:lnTo>
                        <a:lnTo>
                          <a:pt x="6" y="25"/>
                        </a:lnTo>
                        <a:lnTo>
                          <a:pt x="7" y="21"/>
                        </a:lnTo>
                        <a:lnTo>
                          <a:pt x="13" y="2"/>
                        </a:lnTo>
                        <a:lnTo>
                          <a:pt x="19" y="3"/>
                        </a:lnTo>
                        <a:lnTo>
                          <a:pt x="19" y="0"/>
                        </a:lnTo>
                        <a:lnTo>
                          <a:pt x="20" y="0"/>
                        </a:lnTo>
                        <a:lnTo>
                          <a:pt x="19" y="9"/>
                        </a:lnTo>
                        <a:lnTo>
                          <a:pt x="19" y="13"/>
                        </a:lnTo>
                        <a:lnTo>
                          <a:pt x="18" y="11"/>
                        </a:lnTo>
                        <a:lnTo>
                          <a:pt x="14" y="11"/>
                        </a:lnTo>
                        <a:lnTo>
                          <a:pt x="11" y="17"/>
                        </a:lnTo>
                        <a:lnTo>
                          <a:pt x="11" y="22"/>
                        </a:lnTo>
                        <a:lnTo>
                          <a:pt x="14" y="23"/>
                        </a:lnTo>
                        <a:lnTo>
                          <a:pt x="13" y="25"/>
                        </a:lnTo>
                        <a:lnTo>
                          <a:pt x="10" y="29"/>
                        </a:lnTo>
                        <a:lnTo>
                          <a:pt x="11" y="31"/>
                        </a:lnTo>
                        <a:lnTo>
                          <a:pt x="17" y="27"/>
                        </a:lnTo>
                        <a:lnTo>
                          <a:pt x="18" y="27"/>
                        </a:lnTo>
                        <a:lnTo>
                          <a:pt x="18" y="34"/>
                        </a:lnTo>
                        <a:lnTo>
                          <a:pt x="14" y="42"/>
                        </a:lnTo>
                        <a:lnTo>
                          <a:pt x="12" y="60"/>
                        </a:lnTo>
                        <a:lnTo>
                          <a:pt x="11" y="61"/>
                        </a:lnTo>
                        <a:lnTo>
                          <a:pt x="8" y="53"/>
                        </a:lnTo>
                        <a:lnTo>
                          <a:pt x="5" y="46"/>
                        </a:lnTo>
                        <a:lnTo>
                          <a:pt x="3" y="38"/>
                        </a:lnTo>
                        <a:lnTo>
                          <a:pt x="0" y="33"/>
                        </a:lnTo>
                      </a:path>
                    </a:pathLst>
                  </a:custGeom>
                  <a:grpFill/>
                  <a:ln w="9144">
                    <a:solidFill>
                      <a:schemeClr val="bg2">
                        <a:lumMod val="90000"/>
                      </a:schemeClr>
                    </a:solidFill>
                    <a:round/>
                    <a:headEnd/>
                    <a:tailEnd/>
                  </a:ln>
                </p:spPr>
                <p:txBody>
                  <a:bodyPr/>
                  <a:lstStyle/>
                  <a:p>
                    <a:endParaRPr lang="nb-NO"/>
                  </a:p>
                </p:txBody>
              </p:sp>
              <p:sp>
                <p:nvSpPr>
                  <p:cNvPr id="369" name="Freeform 74"/>
                  <p:cNvSpPr>
                    <a:spLocks/>
                  </p:cNvSpPr>
                  <p:nvPr/>
                </p:nvSpPr>
                <p:spPr bwMode="gray">
                  <a:xfrm>
                    <a:off x="3031" y="1493"/>
                    <a:ext cx="138" cy="110"/>
                  </a:xfrm>
                  <a:custGeom>
                    <a:avLst/>
                    <a:gdLst>
                      <a:gd name="T0" fmla="*/ 3 w 132"/>
                      <a:gd name="T1" fmla="*/ 81 h 113"/>
                      <a:gd name="T2" fmla="*/ 5 w 132"/>
                      <a:gd name="T3" fmla="*/ 75 h 113"/>
                      <a:gd name="T4" fmla="*/ 0 w 132"/>
                      <a:gd name="T5" fmla="*/ 71 h 113"/>
                      <a:gd name="T6" fmla="*/ 9 w 132"/>
                      <a:gd name="T7" fmla="*/ 60 h 113"/>
                      <a:gd name="T8" fmla="*/ 9 w 132"/>
                      <a:gd name="T9" fmla="*/ 54 h 113"/>
                      <a:gd name="T10" fmla="*/ 4 w 132"/>
                      <a:gd name="T11" fmla="*/ 42 h 113"/>
                      <a:gd name="T12" fmla="*/ 33 w 132"/>
                      <a:gd name="T13" fmla="*/ 42 h 113"/>
                      <a:gd name="T14" fmla="*/ 32 w 132"/>
                      <a:gd name="T15" fmla="*/ 38 h 113"/>
                      <a:gd name="T16" fmla="*/ 43 w 132"/>
                      <a:gd name="T17" fmla="*/ 35 h 113"/>
                      <a:gd name="T18" fmla="*/ 55 w 132"/>
                      <a:gd name="T19" fmla="*/ 37 h 113"/>
                      <a:gd name="T20" fmla="*/ 51 w 132"/>
                      <a:gd name="T21" fmla="*/ 32 h 113"/>
                      <a:gd name="T22" fmla="*/ 55 w 132"/>
                      <a:gd name="T23" fmla="*/ 26 h 113"/>
                      <a:gd name="T24" fmla="*/ 56 w 132"/>
                      <a:gd name="T25" fmla="*/ 18 h 113"/>
                      <a:gd name="T26" fmla="*/ 73 w 132"/>
                      <a:gd name="T27" fmla="*/ 18 h 113"/>
                      <a:gd name="T28" fmla="*/ 76 w 132"/>
                      <a:gd name="T29" fmla="*/ 18 h 113"/>
                      <a:gd name="T30" fmla="*/ 68 w 132"/>
                      <a:gd name="T31" fmla="*/ 18 h 113"/>
                      <a:gd name="T32" fmla="*/ 68 w 132"/>
                      <a:gd name="T33" fmla="*/ 15 h 113"/>
                      <a:gd name="T34" fmla="*/ 74 w 132"/>
                      <a:gd name="T35" fmla="*/ 13 h 113"/>
                      <a:gd name="T36" fmla="*/ 74 w 132"/>
                      <a:gd name="T37" fmla="*/ 12 h 113"/>
                      <a:gd name="T38" fmla="*/ 82 w 132"/>
                      <a:gd name="T39" fmla="*/ 8 h 113"/>
                      <a:gd name="T40" fmla="*/ 93 w 132"/>
                      <a:gd name="T41" fmla="*/ 9 h 113"/>
                      <a:gd name="T42" fmla="*/ 101 w 132"/>
                      <a:gd name="T43" fmla="*/ 1 h 113"/>
                      <a:gd name="T44" fmla="*/ 108 w 132"/>
                      <a:gd name="T45" fmla="*/ 0 h 113"/>
                      <a:gd name="T46" fmla="*/ 130 w 132"/>
                      <a:gd name="T47" fmla="*/ 4 h 113"/>
                      <a:gd name="T48" fmla="*/ 134 w 132"/>
                      <a:gd name="T49" fmla="*/ 6 h 113"/>
                      <a:gd name="T50" fmla="*/ 132 w 132"/>
                      <a:gd name="T51" fmla="*/ 11 h 113"/>
                      <a:gd name="T52" fmla="*/ 153 w 132"/>
                      <a:gd name="T53" fmla="*/ 7 h 113"/>
                      <a:gd name="T54" fmla="*/ 166 w 132"/>
                      <a:gd name="T55" fmla="*/ 14 h 113"/>
                      <a:gd name="T56" fmla="*/ 168 w 132"/>
                      <a:gd name="T57" fmla="*/ 18 h 113"/>
                      <a:gd name="T58" fmla="*/ 163 w 132"/>
                      <a:gd name="T59" fmla="*/ 22 h 113"/>
                      <a:gd name="T60" fmla="*/ 184 w 132"/>
                      <a:gd name="T61" fmla="*/ 40 h 113"/>
                      <a:gd name="T62" fmla="*/ 185 w 132"/>
                      <a:gd name="T63" fmla="*/ 46 h 113"/>
                      <a:gd name="T64" fmla="*/ 195 w 132"/>
                      <a:gd name="T65" fmla="*/ 45 h 113"/>
                      <a:gd name="T66" fmla="*/ 204 w 132"/>
                      <a:gd name="T67" fmla="*/ 48 h 113"/>
                      <a:gd name="T68" fmla="*/ 204 w 132"/>
                      <a:gd name="T69" fmla="*/ 49 h 113"/>
                      <a:gd name="T70" fmla="*/ 193 w 132"/>
                      <a:gd name="T71" fmla="*/ 53 h 113"/>
                      <a:gd name="T72" fmla="*/ 177 w 132"/>
                      <a:gd name="T73" fmla="*/ 51 h 113"/>
                      <a:gd name="T74" fmla="*/ 174 w 132"/>
                      <a:gd name="T75" fmla="*/ 53 h 113"/>
                      <a:gd name="T76" fmla="*/ 184 w 132"/>
                      <a:gd name="T77" fmla="*/ 73 h 113"/>
                      <a:gd name="T78" fmla="*/ 167 w 132"/>
                      <a:gd name="T79" fmla="*/ 74 h 113"/>
                      <a:gd name="T80" fmla="*/ 161 w 132"/>
                      <a:gd name="T81" fmla="*/ 77 h 113"/>
                      <a:gd name="T82" fmla="*/ 161 w 132"/>
                      <a:gd name="T83" fmla="*/ 84 h 113"/>
                      <a:gd name="T84" fmla="*/ 154 w 132"/>
                      <a:gd name="T85" fmla="*/ 86 h 113"/>
                      <a:gd name="T86" fmla="*/ 149 w 132"/>
                      <a:gd name="T87" fmla="*/ 84 h 113"/>
                      <a:gd name="T88" fmla="*/ 134 w 132"/>
                      <a:gd name="T89" fmla="*/ 85 h 113"/>
                      <a:gd name="T90" fmla="*/ 125 w 132"/>
                      <a:gd name="T91" fmla="*/ 81 h 113"/>
                      <a:gd name="T92" fmla="*/ 120 w 132"/>
                      <a:gd name="T93" fmla="*/ 84 h 113"/>
                      <a:gd name="T94" fmla="*/ 103 w 132"/>
                      <a:gd name="T95" fmla="*/ 81 h 113"/>
                      <a:gd name="T96" fmla="*/ 94 w 132"/>
                      <a:gd name="T97" fmla="*/ 84 h 113"/>
                      <a:gd name="T98" fmla="*/ 91 w 132"/>
                      <a:gd name="T99" fmla="*/ 82 h 113"/>
                      <a:gd name="T100" fmla="*/ 86 w 132"/>
                      <a:gd name="T101" fmla="*/ 82 h 113"/>
                      <a:gd name="T102" fmla="*/ 79 w 132"/>
                      <a:gd name="T103" fmla="*/ 79 h 113"/>
                      <a:gd name="T104" fmla="*/ 55 w 132"/>
                      <a:gd name="T105" fmla="*/ 76 h 113"/>
                      <a:gd name="T106" fmla="*/ 43 w 132"/>
                      <a:gd name="T107" fmla="*/ 76 h 113"/>
                      <a:gd name="T108" fmla="*/ 26 w 132"/>
                      <a:gd name="T109" fmla="*/ 76 h 113"/>
                      <a:gd name="T110" fmla="*/ 22 w 132"/>
                      <a:gd name="T111" fmla="*/ 79 h 113"/>
                      <a:gd name="T112" fmla="*/ 3 w 132"/>
                      <a:gd name="T113" fmla="*/ 81 h 113"/>
                      <a:gd name="T114" fmla="*/ 3 w 132"/>
                      <a:gd name="T115" fmla="*/ 81 h 113"/>
                      <a:gd name="T116" fmla="*/ 3 w 132"/>
                      <a:gd name="T117" fmla="*/ 81 h 1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2"/>
                      <a:gd name="T178" fmla="*/ 0 h 113"/>
                      <a:gd name="T179" fmla="*/ 132 w 132"/>
                      <a:gd name="T180" fmla="*/ 113 h 1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2" h="113">
                        <a:moveTo>
                          <a:pt x="3" y="105"/>
                        </a:moveTo>
                        <a:lnTo>
                          <a:pt x="5" y="96"/>
                        </a:lnTo>
                        <a:lnTo>
                          <a:pt x="0" y="91"/>
                        </a:lnTo>
                        <a:lnTo>
                          <a:pt x="9" y="80"/>
                        </a:lnTo>
                        <a:lnTo>
                          <a:pt x="9" y="73"/>
                        </a:lnTo>
                        <a:lnTo>
                          <a:pt x="4" y="52"/>
                        </a:lnTo>
                        <a:lnTo>
                          <a:pt x="23" y="52"/>
                        </a:lnTo>
                        <a:lnTo>
                          <a:pt x="22" y="48"/>
                        </a:lnTo>
                        <a:lnTo>
                          <a:pt x="28" y="45"/>
                        </a:lnTo>
                        <a:lnTo>
                          <a:pt x="35" y="47"/>
                        </a:lnTo>
                        <a:lnTo>
                          <a:pt x="32" y="42"/>
                        </a:lnTo>
                        <a:lnTo>
                          <a:pt x="35" y="36"/>
                        </a:lnTo>
                        <a:lnTo>
                          <a:pt x="36" y="28"/>
                        </a:lnTo>
                        <a:lnTo>
                          <a:pt x="47" y="24"/>
                        </a:lnTo>
                        <a:lnTo>
                          <a:pt x="49" y="20"/>
                        </a:lnTo>
                        <a:lnTo>
                          <a:pt x="44" y="20"/>
                        </a:lnTo>
                        <a:lnTo>
                          <a:pt x="44" y="15"/>
                        </a:lnTo>
                        <a:lnTo>
                          <a:pt x="48" y="13"/>
                        </a:lnTo>
                        <a:lnTo>
                          <a:pt x="48" y="12"/>
                        </a:lnTo>
                        <a:lnTo>
                          <a:pt x="53" y="8"/>
                        </a:lnTo>
                        <a:lnTo>
                          <a:pt x="59" y="9"/>
                        </a:lnTo>
                        <a:lnTo>
                          <a:pt x="65" y="1"/>
                        </a:lnTo>
                        <a:lnTo>
                          <a:pt x="70" y="0"/>
                        </a:lnTo>
                        <a:lnTo>
                          <a:pt x="83" y="4"/>
                        </a:lnTo>
                        <a:lnTo>
                          <a:pt x="86" y="6"/>
                        </a:lnTo>
                        <a:lnTo>
                          <a:pt x="85" y="11"/>
                        </a:lnTo>
                        <a:lnTo>
                          <a:pt x="98" y="7"/>
                        </a:lnTo>
                        <a:lnTo>
                          <a:pt x="106" y="14"/>
                        </a:lnTo>
                        <a:lnTo>
                          <a:pt x="108" y="23"/>
                        </a:lnTo>
                        <a:lnTo>
                          <a:pt x="105" y="32"/>
                        </a:lnTo>
                        <a:lnTo>
                          <a:pt x="118" y="50"/>
                        </a:lnTo>
                        <a:lnTo>
                          <a:pt x="119" y="56"/>
                        </a:lnTo>
                        <a:lnTo>
                          <a:pt x="125" y="55"/>
                        </a:lnTo>
                        <a:lnTo>
                          <a:pt x="131" y="61"/>
                        </a:lnTo>
                        <a:lnTo>
                          <a:pt x="131" y="63"/>
                        </a:lnTo>
                        <a:lnTo>
                          <a:pt x="124" y="70"/>
                        </a:lnTo>
                        <a:lnTo>
                          <a:pt x="114" y="67"/>
                        </a:lnTo>
                        <a:lnTo>
                          <a:pt x="111" y="70"/>
                        </a:lnTo>
                        <a:lnTo>
                          <a:pt x="118" y="93"/>
                        </a:lnTo>
                        <a:lnTo>
                          <a:pt x="107" y="94"/>
                        </a:lnTo>
                        <a:lnTo>
                          <a:pt x="103" y="99"/>
                        </a:lnTo>
                        <a:lnTo>
                          <a:pt x="103" y="110"/>
                        </a:lnTo>
                        <a:lnTo>
                          <a:pt x="99" y="112"/>
                        </a:lnTo>
                        <a:lnTo>
                          <a:pt x="96" y="110"/>
                        </a:lnTo>
                        <a:lnTo>
                          <a:pt x="86" y="111"/>
                        </a:lnTo>
                        <a:lnTo>
                          <a:pt x="80" y="105"/>
                        </a:lnTo>
                        <a:lnTo>
                          <a:pt x="77" y="110"/>
                        </a:lnTo>
                        <a:lnTo>
                          <a:pt x="67" y="105"/>
                        </a:lnTo>
                        <a:lnTo>
                          <a:pt x="60" y="110"/>
                        </a:lnTo>
                        <a:lnTo>
                          <a:pt x="58" y="106"/>
                        </a:lnTo>
                        <a:lnTo>
                          <a:pt x="55" y="106"/>
                        </a:lnTo>
                        <a:lnTo>
                          <a:pt x="51" y="102"/>
                        </a:lnTo>
                        <a:lnTo>
                          <a:pt x="35" y="97"/>
                        </a:lnTo>
                        <a:lnTo>
                          <a:pt x="28" y="97"/>
                        </a:lnTo>
                        <a:lnTo>
                          <a:pt x="16" y="98"/>
                        </a:lnTo>
                        <a:lnTo>
                          <a:pt x="12" y="102"/>
                        </a:lnTo>
                        <a:lnTo>
                          <a:pt x="3" y="105"/>
                        </a:lnTo>
                      </a:path>
                    </a:pathLst>
                  </a:custGeom>
                  <a:grpFill/>
                  <a:ln w="9144">
                    <a:solidFill>
                      <a:schemeClr val="bg2">
                        <a:lumMod val="90000"/>
                      </a:schemeClr>
                    </a:solidFill>
                    <a:round/>
                    <a:headEnd/>
                    <a:tailEnd/>
                  </a:ln>
                </p:spPr>
                <p:txBody>
                  <a:bodyPr/>
                  <a:lstStyle/>
                  <a:p>
                    <a:endParaRPr lang="nb-NO"/>
                  </a:p>
                </p:txBody>
              </p:sp>
              <p:sp>
                <p:nvSpPr>
                  <p:cNvPr id="370" name="Freeform 75"/>
                  <p:cNvSpPr>
                    <a:spLocks/>
                  </p:cNvSpPr>
                  <p:nvPr/>
                </p:nvSpPr>
                <p:spPr bwMode="gray">
                  <a:xfrm>
                    <a:off x="3051" y="1948"/>
                    <a:ext cx="162" cy="145"/>
                  </a:xfrm>
                  <a:custGeom>
                    <a:avLst/>
                    <a:gdLst>
                      <a:gd name="T0" fmla="*/ 230 w 153"/>
                      <a:gd name="T1" fmla="*/ 5 h 151"/>
                      <a:gd name="T2" fmla="*/ 206 w 153"/>
                      <a:gd name="T3" fmla="*/ 9 h 151"/>
                      <a:gd name="T4" fmla="*/ 194 w 153"/>
                      <a:gd name="T5" fmla="*/ 9 h 151"/>
                      <a:gd name="T6" fmla="*/ 184 w 153"/>
                      <a:gd name="T7" fmla="*/ 5 h 151"/>
                      <a:gd name="T8" fmla="*/ 177 w 153"/>
                      <a:gd name="T9" fmla="*/ 1 h 151"/>
                      <a:gd name="T10" fmla="*/ 161 w 153"/>
                      <a:gd name="T11" fmla="*/ 1 h 151"/>
                      <a:gd name="T12" fmla="*/ 144 w 153"/>
                      <a:gd name="T13" fmla="*/ 5 h 151"/>
                      <a:gd name="T14" fmla="*/ 138 w 153"/>
                      <a:gd name="T15" fmla="*/ 2 h 151"/>
                      <a:gd name="T16" fmla="*/ 55 w 153"/>
                      <a:gd name="T17" fmla="*/ 1 h 151"/>
                      <a:gd name="T18" fmla="*/ 19 w 153"/>
                      <a:gd name="T19" fmla="*/ 1 h 151"/>
                      <a:gd name="T20" fmla="*/ 5 w 153"/>
                      <a:gd name="T21" fmla="*/ 0 h 151"/>
                      <a:gd name="T22" fmla="*/ 4 w 153"/>
                      <a:gd name="T23" fmla="*/ 12 h 151"/>
                      <a:gd name="T24" fmla="*/ 0 w 153"/>
                      <a:gd name="T25" fmla="*/ 19 h 151"/>
                      <a:gd name="T26" fmla="*/ 2 w 153"/>
                      <a:gd name="T27" fmla="*/ 25 h 151"/>
                      <a:gd name="T28" fmla="*/ 6 w 153"/>
                      <a:gd name="T29" fmla="*/ 35 h 151"/>
                      <a:gd name="T30" fmla="*/ 6 w 153"/>
                      <a:gd name="T31" fmla="*/ 54 h 151"/>
                      <a:gd name="T32" fmla="*/ 6 w 153"/>
                      <a:gd name="T33" fmla="*/ 72 h 151"/>
                      <a:gd name="T34" fmla="*/ 6 w 153"/>
                      <a:gd name="T35" fmla="*/ 89 h 151"/>
                      <a:gd name="T36" fmla="*/ 28 w 153"/>
                      <a:gd name="T37" fmla="*/ 97 h 151"/>
                      <a:gd name="T38" fmla="*/ 69 w 153"/>
                      <a:gd name="T39" fmla="*/ 97 h 151"/>
                      <a:gd name="T40" fmla="*/ 107 w 153"/>
                      <a:gd name="T41" fmla="*/ 97 h 151"/>
                      <a:gd name="T42" fmla="*/ 144 w 153"/>
                      <a:gd name="T43" fmla="*/ 97 h 151"/>
                      <a:gd name="T44" fmla="*/ 164 w 153"/>
                      <a:gd name="T45" fmla="*/ 96 h 151"/>
                      <a:gd name="T46" fmla="*/ 164 w 153"/>
                      <a:gd name="T47" fmla="*/ 97 h 151"/>
                      <a:gd name="T48" fmla="*/ 209 w 153"/>
                      <a:gd name="T49" fmla="*/ 97 h 151"/>
                      <a:gd name="T50" fmla="*/ 227 w 153"/>
                      <a:gd name="T51" fmla="*/ 100 h 151"/>
                      <a:gd name="T52" fmla="*/ 245 w 153"/>
                      <a:gd name="T53" fmla="*/ 94 h 151"/>
                      <a:gd name="T54" fmla="*/ 254 w 153"/>
                      <a:gd name="T55" fmla="*/ 90 h 151"/>
                      <a:gd name="T56" fmla="*/ 262 w 153"/>
                      <a:gd name="T57" fmla="*/ 79 h 151"/>
                      <a:gd name="T58" fmla="*/ 253 w 153"/>
                      <a:gd name="T59" fmla="*/ 74 h 151"/>
                      <a:gd name="T60" fmla="*/ 222 w 153"/>
                      <a:gd name="T61" fmla="*/ 46 h 151"/>
                      <a:gd name="T62" fmla="*/ 214 w 153"/>
                      <a:gd name="T63" fmla="*/ 36 h 151"/>
                      <a:gd name="T64" fmla="*/ 197 w 153"/>
                      <a:gd name="T65" fmla="*/ 29 h 151"/>
                      <a:gd name="T66" fmla="*/ 187 w 153"/>
                      <a:gd name="T67" fmla="*/ 22 h 151"/>
                      <a:gd name="T68" fmla="*/ 194 w 153"/>
                      <a:gd name="T69" fmla="*/ 15 h 151"/>
                      <a:gd name="T70" fmla="*/ 209 w 153"/>
                      <a:gd name="T71" fmla="*/ 29 h 151"/>
                      <a:gd name="T72" fmla="*/ 227 w 153"/>
                      <a:gd name="T73" fmla="*/ 39 h 151"/>
                      <a:gd name="T74" fmla="*/ 236 w 153"/>
                      <a:gd name="T75" fmla="*/ 34 h 151"/>
                      <a:gd name="T76" fmla="*/ 244 w 153"/>
                      <a:gd name="T77" fmla="*/ 17 h 151"/>
                      <a:gd name="T78" fmla="*/ 234 w 153"/>
                      <a:gd name="T79" fmla="*/ 12 h 151"/>
                      <a:gd name="T80" fmla="*/ 230 w 153"/>
                      <a:gd name="T81" fmla="*/ 7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3"/>
                      <a:gd name="T124" fmla="*/ 0 h 151"/>
                      <a:gd name="T125" fmla="*/ 153 w 153"/>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3" h="151">
                        <a:moveTo>
                          <a:pt x="129" y="7"/>
                        </a:moveTo>
                        <a:lnTo>
                          <a:pt x="129" y="5"/>
                        </a:lnTo>
                        <a:lnTo>
                          <a:pt x="122" y="8"/>
                        </a:lnTo>
                        <a:lnTo>
                          <a:pt x="116" y="9"/>
                        </a:lnTo>
                        <a:lnTo>
                          <a:pt x="115" y="8"/>
                        </a:lnTo>
                        <a:lnTo>
                          <a:pt x="109" y="9"/>
                        </a:lnTo>
                        <a:lnTo>
                          <a:pt x="106" y="6"/>
                        </a:lnTo>
                        <a:lnTo>
                          <a:pt x="104" y="5"/>
                        </a:lnTo>
                        <a:lnTo>
                          <a:pt x="103" y="6"/>
                        </a:lnTo>
                        <a:lnTo>
                          <a:pt x="100" y="1"/>
                        </a:lnTo>
                        <a:lnTo>
                          <a:pt x="96" y="1"/>
                        </a:lnTo>
                        <a:lnTo>
                          <a:pt x="91" y="1"/>
                        </a:lnTo>
                        <a:lnTo>
                          <a:pt x="88" y="1"/>
                        </a:lnTo>
                        <a:lnTo>
                          <a:pt x="81" y="5"/>
                        </a:lnTo>
                        <a:lnTo>
                          <a:pt x="84" y="1"/>
                        </a:lnTo>
                        <a:lnTo>
                          <a:pt x="78" y="2"/>
                        </a:lnTo>
                        <a:lnTo>
                          <a:pt x="60" y="12"/>
                        </a:lnTo>
                        <a:lnTo>
                          <a:pt x="31" y="1"/>
                        </a:lnTo>
                        <a:lnTo>
                          <a:pt x="17" y="0"/>
                        </a:lnTo>
                        <a:lnTo>
                          <a:pt x="9" y="1"/>
                        </a:lnTo>
                        <a:lnTo>
                          <a:pt x="6" y="0"/>
                        </a:lnTo>
                        <a:lnTo>
                          <a:pt x="5" y="0"/>
                        </a:lnTo>
                        <a:lnTo>
                          <a:pt x="2" y="3"/>
                        </a:lnTo>
                        <a:lnTo>
                          <a:pt x="4" y="20"/>
                        </a:lnTo>
                        <a:lnTo>
                          <a:pt x="0" y="24"/>
                        </a:lnTo>
                        <a:lnTo>
                          <a:pt x="0" y="29"/>
                        </a:lnTo>
                        <a:lnTo>
                          <a:pt x="3" y="33"/>
                        </a:lnTo>
                        <a:lnTo>
                          <a:pt x="2" y="35"/>
                        </a:lnTo>
                        <a:lnTo>
                          <a:pt x="6" y="40"/>
                        </a:lnTo>
                        <a:lnTo>
                          <a:pt x="6" y="53"/>
                        </a:lnTo>
                        <a:lnTo>
                          <a:pt x="6" y="66"/>
                        </a:lnTo>
                        <a:lnTo>
                          <a:pt x="6" y="81"/>
                        </a:lnTo>
                        <a:lnTo>
                          <a:pt x="6" y="94"/>
                        </a:lnTo>
                        <a:lnTo>
                          <a:pt x="6" y="107"/>
                        </a:lnTo>
                        <a:lnTo>
                          <a:pt x="6" y="120"/>
                        </a:lnTo>
                        <a:lnTo>
                          <a:pt x="6" y="133"/>
                        </a:lnTo>
                        <a:lnTo>
                          <a:pt x="6" y="146"/>
                        </a:lnTo>
                        <a:lnTo>
                          <a:pt x="17" y="146"/>
                        </a:lnTo>
                        <a:lnTo>
                          <a:pt x="28" y="146"/>
                        </a:lnTo>
                        <a:lnTo>
                          <a:pt x="39" y="146"/>
                        </a:lnTo>
                        <a:lnTo>
                          <a:pt x="49" y="146"/>
                        </a:lnTo>
                        <a:lnTo>
                          <a:pt x="60" y="146"/>
                        </a:lnTo>
                        <a:lnTo>
                          <a:pt x="70" y="146"/>
                        </a:lnTo>
                        <a:lnTo>
                          <a:pt x="81" y="146"/>
                        </a:lnTo>
                        <a:lnTo>
                          <a:pt x="92" y="146"/>
                        </a:lnTo>
                        <a:lnTo>
                          <a:pt x="93" y="143"/>
                        </a:lnTo>
                        <a:lnTo>
                          <a:pt x="94" y="144"/>
                        </a:lnTo>
                        <a:lnTo>
                          <a:pt x="93" y="146"/>
                        </a:lnTo>
                        <a:lnTo>
                          <a:pt x="106" y="146"/>
                        </a:lnTo>
                        <a:lnTo>
                          <a:pt x="118" y="146"/>
                        </a:lnTo>
                        <a:lnTo>
                          <a:pt x="122" y="150"/>
                        </a:lnTo>
                        <a:lnTo>
                          <a:pt x="128" y="149"/>
                        </a:lnTo>
                        <a:lnTo>
                          <a:pt x="130" y="143"/>
                        </a:lnTo>
                        <a:lnTo>
                          <a:pt x="138" y="141"/>
                        </a:lnTo>
                        <a:lnTo>
                          <a:pt x="141" y="134"/>
                        </a:lnTo>
                        <a:lnTo>
                          <a:pt x="144" y="135"/>
                        </a:lnTo>
                        <a:lnTo>
                          <a:pt x="149" y="130"/>
                        </a:lnTo>
                        <a:lnTo>
                          <a:pt x="147" y="118"/>
                        </a:lnTo>
                        <a:lnTo>
                          <a:pt x="152" y="118"/>
                        </a:lnTo>
                        <a:lnTo>
                          <a:pt x="143" y="110"/>
                        </a:lnTo>
                        <a:lnTo>
                          <a:pt x="128" y="80"/>
                        </a:lnTo>
                        <a:lnTo>
                          <a:pt x="126" y="68"/>
                        </a:lnTo>
                        <a:lnTo>
                          <a:pt x="122" y="63"/>
                        </a:lnTo>
                        <a:lnTo>
                          <a:pt x="121" y="56"/>
                        </a:lnTo>
                        <a:lnTo>
                          <a:pt x="114" y="49"/>
                        </a:lnTo>
                        <a:lnTo>
                          <a:pt x="111" y="42"/>
                        </a:lnTo>
                        <a:lnTo>
                          <a:pt x="109" y="36"/>
                        </a:lnTo>
                        <a:lnTo>
                          <a:pt x="106" y="32"/>
                        </a:lnTo>
                        <a:lnTo>
                          <a:pt x="109" y="25"/>
                        </a:lnTo>
                        <a:lnTo>
                          <a:pt x="111" y="33"/>
                        </a:lnTo>
                        <a:lnTo>
                          <a:pt x="118" y="42"/>
                        </a:lnTo>
                        <a:lnTo>
                          <a:pt x="119" y="48"/>
                        </a:lnTo>
                        <a:lnTo>
                          <a:pt x="128" y="59"/>
                        </a:lnTo>
                        <a:lnTo>
                          <a:pt x="133" y="56"/>
                        </a:lnTo>
                        <a:lnTo>
                          <a:pt x="134" y="51"/>
                        </a:lnTo>
                        <a:lnTo>
                          <a:pt x="140" y="35"/>
                        </a:lnTo>
                        <a:lnTo>
                          <a:pt x="137" y="27"/>
                        </a:lnTo>
                        <a:lnTo>
                          <a:pt x="134" y="20"/>
                        </a:lnTo>
                        <a:lnTo>
                          <a:pt x="132" y="12"/>
                        </a:lnTo>
                        <a:lnTo>
                          <a:pt x="129" y="7"/>
                        </a:lnTo>
                      </a:path>
                    </a:pathLst>
                  </a:custGeom>
                  <a:grpFill/>
                  <a:ln w="9144">
                    <a:solidFill>
                      <a:schemeClr val="bg2">
                        <a:lumMod val="90000"/>
                      </a:schemeClr>
                    </a:solidFill>
                    <a:round/>
                    <a:headEnd/>
                    <a:tailEnd/>
                  </a:ln>
                </p:spPr>
                <p:txBody>
                  <a:bodyPr/>
                  <a:lstStyle/>
                  <a:p>
                    <a:endParaRPr lang="nb-NO"/>
                  </a:p>
                </p:txBody>
              </p:sp>
              <p:sp>
                <p:nvSpPr>
                  <p:cNvPr id="371" name="Freeform 76"/>
                  <p:cNvSpPr>
                    <a:spLocks/>
                  </p:cNvSpPr>
                  <p:nvPr/>
                </p:nvSpPr>
                <p:spPr bwMode="gray">
                  <a:xfrm>
                    <a:off x="4098" y="2107"/>
                    <a:ext cx="113" cy="202"/>
                  </a:xfrm>
                  <a:custGeom>
                    <a:avLst/>
                    <a:gdLst>
                      <a:gd name="T0" fmla="*/ 117 w 107"/>
                      <a:gd name="T1" fmla="*/ 83 h 210"/>
                      <a:gd name="T2" fmla="*/ 99 w 107"/>
                      <a:gd name="T3" fmla="*/ 78 h 210"/>
                      <a:gd name="T4" fmla="*/ 76 w 107"/>
                      <a:gd name="T5" fmla="*/ 69 h 210"/>
                      <a:gd name="T6" fmla="*/ 57 w 107"/>
                      <a:gd name="T7" fmla="*/ 70 h 210"/>
                      <a:gd name="T8" fmla="*/ 54 w 107"/>
                      <a:gd name="T9" fmla="*/ 82 h 210"/>
                      <a:gd name="T10" fmla="*/ 45 w 107"/>
                      <a:gd name="T11" fmla="*/ 92 h 210"/>
                      <a:gd name="T12" fmla="*/ 39 w 107"/>
                      <a:gd name="T13" fmla="*/ 110 h 210"/>
                      <a:gd name="T14" fmla="*/ 58 w 107"/>
                      <a:gd name="T15" fmla="*/ 115 h 210"/>
                      <a:gd name="T16" fmla="*/ 71 w 107"/>
                      <a:gd name="T17" fmla="*/ 126 h 210"/>
                      <a:gd name="T18" fmla="*/ 93 w 107"/>
                      <a:gd name="T19" fmla="*/ 130 h 210"/>
                      <a:gd name="T20" fmla="*/ 105 w 107"/>
                      <a:gd name="T21" fmla="*/ 139 h 210"/>
                      <a:gd name="T22" fmla="*/ 84 w 107"/>
                      <a:gd name="T23" fmla="*/ 141 h 210"/>
                      <a:gd name="T24" fmla="*/ 80 w 107"/>
                      <a:gd name="T25" fmla="*/ 134 h 210"/>
                      <a:gd name="T26" fmla="*/ 61 w 107"/>
                      <a:gd name="T27" fmla="*/ 134 h 210"/>
                      <a:gd name="T28" fmla="*/ 25 w 107"/>
                      <a:gd name="T29" fmla="*/ 117 h 210"/>
                      <a:gd name="T30" fmla="*/ 20 w 107"/>
                      <a:gd name="T31" fmla="*/ 111 h 210"/>
                      <a:gd name="T32" fmla="*/ 29 w 107"/>
                      <a:gd name="T33" fmla="*/ 94 h 210"/>
                      <a:gd name="T34" fmla="*/ 48 w 107"/>
                      <a:gd name="T35" fmla="*/ 84 h 210"/>
                      <a:gd name="T36" fmla="*/ 29 w 107"/>
                      <a:gd name="T37" fmla="*/ 64 h 210"/>
                      <a:gd name="T38" fmla="*/ 8 w 107"/>
                      <a:gd name="T39" fmla="*/ 57 h 210"/>
                      <a:gd name="T40" fmla="*/ 22 w 107"/>
                      <a:gd name="T41" fmla="*/ 51 h 210"/>
                      <a:gd name="T42" fmla="*/ 27 w 107"/>
                      <a:gd name="T43" fmla="*/ 45 h 210"/>
                      <a:gd name="T44" fmla="*/ 23 w 107"/>
                      <a:gd name="T45" fmla="*/ 42 h 210"/>
                      <a:gd name="T46" fmla="*/ 4 w 107"/>
                      <a:gd name="T47" fmla="*/ 32 h 210"/>
                      <a:gd name="T48" fmla="*/ 2 w 107"/>
                      <a:gd name="T49" fmla="*/ 22 h 210"/>
                      <a:gd name="T50" fmla="*/ 6 w 107"/>
                      <a:gd name="T51" fmla="*/ 13 h 210"/>
                      <a:gd name="T52" fmla="*/ 45 w 107"/>
                      <a:gd name="T53" fmla="*/ 8 h 210"/>
                      <a:gd name="T54" fmla="*/ 60 w 107"/>
                      <a:gd name="T55" fmla="*/ 0 h 210"/>
                      <a:gd name="T56" fmla="*/ 61 w 107"/>
                      <a:gd name="T57" fmla="*/ 4 h 210"/>
                      <a:gd name="T58" fmla="*/ 71 w 107"/>
                      <a:gd name="T59" fmla="*/ 13 h 210"/>
                      <a:gd name="T60" fmla="*/ 83 w 107"/>
                      <a:gd name="T61" fmla="*/ 13 h 210"/>
                      <a:gd name="T62" fmla="*/ 76 w 107"/>
                      <a:gd name="T63" fmla="*/ 29 h 210"/>
                      <a:gd name="T64" fmla="*/ 99 w 107"/>
                      <a:gd name="T65" fmla="*/ 27 h 210"/>
                      <a:gd name="T66" fmla="*/ 109 w 107"/>
                      <a:gd name="T67" fmla="*/ 29 h 210"/>
                      <a:gd name="T68" fmla="*/ 126 w 107"/>
                      <a:gd name="T69" fmla="*/ 28 h 210"/>
                      <a:gd name="T70" fmla="*/ 138 w 107"/>
                      <a:gd name="T71" fmla="*/ 24 h 210"/>
                      <a:gd name="T72" fmla="*/ 159 w 107"/>
                      <a:gd name="T73" fmla="*/ 32 h 210"/>
                      <a:gd name="T74" fmla="*/ 167 w 107"/>
                      <a:gd name="T75" fmla="*/ 42 h 210"/>
                      <a:gd name="T76" fmla="*/ 177 w 107"/>
                      <a:gd name="T77" fmla="*/ 45 h 210"/>
                      <a:gd name="T78" fmla="*/ 183 w 107"/>
                      <a:gd name="T79" fmla="*/ 52 h 210"/>
                      <a:gd name="T80" fmla="*/ 177 w 107"/>
                      <a:gd name="T81" fmla="*/ 62 h 210"/>
                      <a:gd name="T82" fmla="*/ 168 w 107"/>
                      <a:gd name="T83" fmla="*/ 61 h 210"/>
                      <a:gd name="T84" fmla="*/ 131 w 107"/>
                      <a:gd name="T85" fmla="*/ 61 h 210"/>
                      <a:gd name="T86" fmla="*/ 111 w 107"/>
                      <a:gd name="T87" fmla="*/ 68 h 210"/>
                      <a:gd name="T88" fmla="*/ 114 w 107"/>
                      <a:gd name="T89" fmla="*/ 78 h 210"/>
                      <a:gd name="T90" fmla="*/ 124 w 107"/>
                      <a:gd name="T91" fmla="*/ 86 h 210"/>
                      <a:gd name="T92" fmla="*/ 124 w 107"/>
                      <a:gd name="T93" fmla="*/ 86 h 2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7"/>
                      <a:gd name="T142" fmla="*/ 0 h 210"/>
                      <a:gd name="T143" fmla="*/ 107 w 107"/>
                      <a:gd name="T144" fmla="*/ 210 h 2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7" h="210">
                        <a:moveTo>
                          <a:pt x="72" y="127"/>
                        </a:moveTo>
                        <a:lnTo>
                          <a:pt x="68" y="122"/>
                        </a:lnTo>
                        <a:lnTo>
                          <a:pt x="63" y="120"/>
                        </a:lnTo>
                        <a:lnTo>
                          <a:pt x="58" y="114"/>
                        </a:lnTo>
                        <a:lnTo>
                          <a:pt x="45" y="114"/>
                        </a:lnTo>
                        <a:lnTo>
                          <a:pt x="44" y="102"/>
                        </a:lnTo>
                        <a:lnTo>
                          <a:pt x="35" y="101"/>
                        </a:lnTo>
                        <a:lnTo>
                          <a:pt x="33" y="103"/>
                        </a:lnTo>
                        <a:lnTo>
                          <a:pt x="33" y="108"/>
                        </a:lnTo>
                        <a:lnTo>
                          <a:pt x="31" y="120"/>
                        </a:lnTo>
                        <a:lnTo>
                          <a:pt x="27" y="127"/>
                        </a:lnTo>
                        <a:lnTo>
                          <a:pt x="26" y="136"/>
                        </a:lnTo>
                        <a:lnTo>
                          <a:pt x="21" y="147"/>
                        </a:lnTo>
                        <a:lnTo>
                          <a:pt x="23" y="161"/>
                        </a:lnTo>
                        <a:lnTo>
                          <a:pt x="31" y="161"/>
                        </a:lnTo>
                        <a:lnTo>
                          <a:pt x="34" y="171"/>
                        </a:lnTo>
                        <a:lnTo>
                          <a:pt x="37" y="176"/>
                        </a:lnTo>
                        <a:lnTo>
                          <a:pt x="41" y="186"/>
                        </a:lnTo>
                        <a:lnTo>
                          <a:pt x="44" y="191"/>
                        </a:lnTo>
                        <a:lnTo>
                          <a:pt x="54" y="192"/>
                        </a:lnTo>
                        <a:lnTo>
                          <a:pt x="62" y="202"/>
                        </a:lnTo>
                        <a:lnTo>
                          <a:pt x="61" y="205"/>
                        </a:lnTo>
                        <a:lnTo>
                          <a:pt x="55" y="205"/>
                        </a:lnTo>
                        <a:lnTo>
                          <a:pt x="49" y="209"/>
                        </a:lnTo>
                        <a:lnTo>
                          <a:pt x="49" y="202"/>
                        </a:lnTo>
                        <a:lnTo>
                          <a:pt x="46" y="198"/>
                        </a:lnTo>
                        <a:lnTo>
                          <a:pt x="34" y="195"/>
                        </a:lnTo>
                        <a:lnTo>
                          <a:pt x="36" y="198"/>
                        </a:lnTo>
                        <a:lnTo>
                          <a:pt x="21" y="180"/>
                        </a:lnTo>
                        <a:lnTo>
                          <a:pt x="15" y="173"/>
                        </a:lnTo>
                        <a:lnTo>
                          <a:pt x="10" y="174"/>
                        </a:lnTo>
                        <a:lnTo>
                          <a:pt x="10" y="164"/>
                        </a:lnTo>
                        <a:lnTo>
                          <a:pt x="15" y="148"/>
                        </a:lnTo>
                        <a:lnTo>
                          <a:pt x="18" y="138"/>
                        </a:lnTo>
                        <a:lnTo>
                          <a:pt x="23" y="134"/>
                        </a:lnTo>
                        <a:lnTo>
                          <a:pt x="27" y="124"/>
                        </a:lnTo>
                        <a:lnTo>
                          <a:pt x="21" y="108"/>
                        </a:lnTo>
                        <a:lnTo>
                          <a:pt x="18" y="95"/>
                        </a:lnTo>
                        <a:lnTo>
                          <a:pt x="10" y="87"/>
                        </a:lnTo>
                        <a:lnTo>
                          <a:pt x="8" y="83"/>
                        </a:lnTo>
                        <a:lnTo>
                          <a:pt x="8" y="80"/>
                        </a:lnTo>
                        <a:lnTo>
                          <a:pt x="12" y="74"/>
                        </a:lnTo>
                        <a:lnTo>
                          <a:pt x="13" y="69"/>
                        </a:lnTo>
                        <a:lnTo>
                          <a:pt x="17" y="65"/>
                        </a:lnTo>
                        <a:lnTo>
                          <a:pt x="15" y="62"/>
                        </a:lnTo>
                        <a:lnTo>
                          <a:pt x="13" y="62"/>
                        </a:lnTo>
                        <a:lnTo>
                          <a:pt x="11" y="52"/>
                        </a:lnTo>
                        <a:lnTo>
                          <a:pt x="4" y="45"/>
                        </a:lnTo>
                        <a:lnTo>
                          <a:pt x="0" y="34"/>
                        </a:lnTo>
                        <a:lnTo>
                          <a:pt x="2" y="32"/>
                        </a:lnTo>
                        <a:lnTo>
                          <a:pt x="2" y="27"/>
                        </a:lnTo>
                        <a:lnTo>
                          <a:pt x="6" y="18"/>
                        </a:lnTo>
                        <a:lnTo>
                          <a:pt x="17" y="15"/>
                        </a:lnTo>
                        <a:lnTo>
                          <a:pt x="26" y="8"/>
                        </a:lnTo>
                        <a:lnTo>
                          <a:pt x="31" y="6"/>
                        </a:lnTo>
                        <a:lnTo>
                          <a:pt x="35" y="0"/>
                        </a:lnTo>
                        <a:lnTo>
                          <a:pt x="35" y="4"/>
                        </a:lnTo>
                        <a:lnTo>
                          <a:pt x="36" y="4"/>
                        </a:lnTo>
                        <a:lnTo>
                          <a:pt x="40" y="6"/>
                        </a:lnTo>
                        <a:lnTo>
                          <a:pt x="41" y="13"/>
                        </a:lnTo>
                        <a:lnTo>
                          <a:pt x="41" y="14"/>
                        </a:lnTo>
                        <a:lnTo>
                          <a:pt x="48" y="16"/>
                        </a:lnTo>
                        <a:lnTo>
                          <a:pt x="48" y="29"/>
                        </a:lnTo>
                        <a:lnTo>
                          <a:pt x="44" y="40"/>
                        </a:lnTo>
                        <a:lnTo>
                          <a:pt x="45" y="45"/>
                        </a:lnTo>
                        <a:lnTo>
                          <a:pt x="58" y="37"/>
                        </a:lnTo>
                        <a:lnTo>
                          <a:pt x="62" y="37"/>
                        </a:lnTo>
                        <a:lnTo>
                          <a:pt x="63" y="39"/>
                        </a:lnTo>
                        <a:lnTo>
                          <a:pt x="68" y="40"/>
                        </a:lnTo>
                        <a:lnTo>
                          <a:pt x="73" y="38"/>
                        </a:lnTo>
                        <a:lnTo>
                          <a:pt x="74" y="35"/>
                        </a:lnTo>
                        <a:lnTo>
                          <a:pt x="80" y="34"/>
                        </a:lnTo>
                        <a:lnTo>
                          <a:pt x="82" y="34"/>
                        </a:lnTo>
                        <a:lnTo>
                          <a:pt x="93" y="45"/>
                        </a:lnTo>
                        <a:lnTo>
                          <a:pt x="96" y="50"/>
                        </a:lnTo>
                        <a:lnTo>
                          <a:pt x="97" y="62"/>
                        </a:lnTo>
                        <a:lnTo>
                          <a:pt x="100" y="66"/>
                        </a:lnTo>
                        <a:lnTo>
                          <a:pt x="103" y="66"/>
                        </a:lnTo>
                        <a:lnTo>
                          <a:pt x="106" y="72"/>
                        </a:lnTo>
                        <a:lnTo>
                          <a:pt x="106" y="76"/>
                        </a:lnTo>
                        <a:lnTo>
                          <a:pt x="106" y="88"/>
                        </a:lnTo>
                        <a:lnTo>
                          <a:pt x="103" y="91"/>
                        </a:lnTo>
                        <a:lnTo>
                          <a:pt x="100" y="92"/>
                        </a:lnTo>
                        <a:lnTo>
                          <a:pt x="98" y="89"/>
                        </a:lnTo>
                        <a:lnTo>
                          <a:pt x="87" y="91"/>
                        </a:lnTo>
                        <a:lnTo>
                          <a:pt x="76" y="89"/>
                        </a:lnTo>
                        <a:lnTo>
                          <a:pt x="67" y="98"/>
                        </a:lnTo>
                        <a:lnTo>
                          <a:pt x="64" y="101"/>
                        </a:lnTo>
                        <a:lnTo>
                          <a:pt x="63" y="107"/>
                        </a:lnTo>
                        <a:lnTo>
                          <a:pt x="66" y="114"/>
                        </a:lnTo>
                        <a:lnTo>
                          <a:pt x="71" y="120"/>
                        </a:lnTo>
                        <a:lnTo>
                          <a:pt x="72" y="127"/>
                        </a:lnTo>
                      </a:path>
                    </a:pathLst>
                  </a:custGeom>
                  <a:grpFill/>
                  <a:ln w="9144">
                    <a:solidFill>
                      <a:schemeClr val="bg2">
                        <a:lumMod val="90000"/>
                      </a:schemeClr>
                    </a:solidFill>
                    <a:round/>
                    <a:headEnd/>
                    <a:tailEnd/>
                  </a:ln>
                </p:spPr>
                <p:txBody>
                  <a:bodyPr/>
                  <a:lstStyle/>
                  <a:p>
                    <a:endParaRPr lang="nb-NO"/>
                  </a:p>
                </p:txBody>
              </p:sp>
              <p:sp>
                <p:nvSpPr>
                  <p:cNvPr id="372" name="Freeform 77"/>
                  <p:cNvSpPr>
                    <a:spLocks/>
                  </p:cNvSpPr>
                  <p:nvPr/>
                </p:nvSpPr>
                <p:spPr bwMode="gray">
                  <a:xfrm>
                    <a:off x="4135" y="2081"/>
                    <a:ext cx="104" cy="118"/>
                  </a:xfrm>
                  <a:custGeom>
                    <a:avLst/>
                    <a:gdLst>
                      <a:gd name="T0" fmla="*/ 50 w 98"/>
                      <a:gd name="T1" fmla="*/ 43 h 123"/>
                      <a:gd name="T2" fmla="*/ 59 w 98"/>
                      <a:gd name="T3" fmla="*/ 45 h 123"/>
                      <a:gd name="T4" fmla="*/ 71 w 98"/>
                      <a:gd name="T5" fmla="*/ 41 h 123"/>
                      <a:gd name="T6" fmla="*/ 85 w 98"/>
                      <a:gd name="T7" fmla="*/ 41 h 123"/>
                      <a:gd name="T8" fmla="*/ 110 w 98"/>
                      <a:gd name="T9" fmla="*/ 51 h 123"/>
                      <a:gd name="T10" fmla="*/ 117 w 98"/>
                      <a:gd name="T11" fmla="*/ 61 h 123"/>
                      <a:gd name="T12" fmla="*/ 129 w 98"/>
                      <a:gd name="T13" fmla="*/ 65 h 123"/>
                      <a:gd name="T14" fmla="*/ 129 w 98"/>
                      <a:gd name="T15" fmla="*/ 77 h 123"/>
                      <a:gd name="T16" fmla="*/ 126 w 98"/>
                      <a:gd name="T17" fmla="*/ 80 h 123"/>
                      <a:gd name="T18" fmla="*/ 145 w 98"/>
                      <a:gd name="T19" fmla="*/ 80 h 123"/>
                      <a:gd name="T20" fmla="*/ 150 w 98"/>
                      <a:gd name="T21" fmla="*/ 77 h 123"/>
                      <a:gd name="T22" fmla="*/ 168 w 98"/>
                      <a:gd name="T23" fmla="*/ 77 h 123"/>
                      <a:gd name="T24" fmla="*/ 177 w 98"/>
                      <a:gd name="T25" fmla="*/ 69 h 123"/>
                      <a:gd name="T26" fmla="*/ 159 w 98"/>
                      <a:gd name="T27" fmla="*/ 57 h 123"/>
                      <a:gd name="T28" fmla="*/ 154 w 98"/>
                      <a:gd name="T29" fmla="*/ 55 h 123"/>
                      <a:gd name="T30" fmla="*/ 140 w 98"/>
                      <a:gd name="T31" fmla="*/ 48 h 123"/>
                      <a:gd name="T32" fmla="*/ 119 w 98"/>
                      <a:gd name="T33" fmla="*/ 36 h 123"/>
                      <a:gd name="T34" fmla="*/ 96 w 98"/>
                      <a:gd name="T35" fmla="*/ 29 h 123"/>
                      <a:gd name="T36" fmla="*/ 112 w 98"/>
                      <a:gd name="T37" fmla="*/ 27 h 123"/>
                      <a:gd name="T38" fmla="*/ 102 w 98"/>
                      <a:gd name="T39" fmla="*/ 17 h 123"/>
                      <a:gd name="T40" fmla="*/ 72 w 98"/>
                      <a:gd name="T41" fmla="*/ 14 h 123"/>
                      <a:gd name="T42" fmla="*/ 67 w 98"/>
                      <a:gd name="T43" fmla="*/ 12 h 123"/>
                      <a:gd name="T44" fmla="*/ 50 w 98"/>
                      <a:gd name="T45" fmla="*/ 1 h 123"/>
                      <a:gd name="T46" fmla="*/ 33 w 98"/>
                      <a:gd name="T47" fmla="*/ 2 h 123"/>
                      <a:gd name="T48" fmla="*/ 37 w 98"/>
                      <a:gd name="T49" fmla="*/ 12 h 123"/>
                      <a:gd name="T50" fmla="*/ 25 w 98"/>
                      <a:gd name="T51" fmla="*/ 12 h 123"/>
                      <a:gd name="T52" fmla="*/ 22 w 98"/>
                      <a:gd name="T53" fmla="*/ 12 h 123"/>
                      <a:gd name="T54" fmla="*/ 6 w 98"/>
                      <a:gd name="T55" fmla="*/ 14 h 123"/>
                      <a:gd name="T56" fmla="*/ 0 w 98"/>
                      <a:gd name="T57" fmla="*/ 17 h 123"/>
                      <a:gd name="T58" fmla="*/ 1 w 98"/>
                      <a:gd name="T59" fmla="*/ 21 h 123"/>
                      <a:gd name="T60" fmla="*/ 6 w 98"/>
                      <a:gd name="T61" fmla="*/ 28 h 123"/>
                      <a:gd name="T62" fmla="*/ 23 w 98"/>
                      <a:gd name="T63" fmla="*/ 29 h 123"/>
                      <a:gd name="T64" fmla="*/ 19 w 98"/>
                      <a:gd name="T65" fmla="*/ 45 h 123"/>
                      <a:gd name="T66" fmla="*/ 41 w 98"/>
                      <a:gd name="T67" fmla="*/ 43 h 123"/>
                      <a:gd name="T68" fmla="*/ 41 w 98"/>
                      <a:gd name="T69" fmla="*/ 43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123"/>
                      <a:gd name="T107" fmla="*/ 98 w 98"/>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123">
                        <a:moveTo>
                          <a:pt x="23" y="64"/>
                        </a:moveTo>
                        <a:lnTo>
                          <a:pt x="27" y="64"/>
                        </a:lnTo>
                        <a:lnTo>
                          <a:pt x="28" y="66"/>
                        </a:lnTo>
                        <a:lnTo>
                          <a:pt x="33" y="67"/>
                        </a:lnTo>
                        <a:lnTo>
                          <a:pt x="38" y="65"/>
                        </a:lnTo>
                        <a:lnTo>
                          <a:pt x="39" y="62"/>
                        </a:lnTo>
                        <a:lnTo>
                          <a:pt x="45" y="61"/>
                        </a:lnTo>
                        <a:lnTo>
                          <a:pt x="47" y="61"/>
                        </a:lnTo>
                        <a:lnTo>
                          <a:pt x="58" y="72"/>
                        </a:lnTo>
                        <a:lnTo>
                          <a:pt x="61" y="77"/>
                        </a:lnTo>
                        <a:lnTo>
                          <a:pt x="62" y="89"/>
                        </a:lnTo>
                        <a:lnTo>
                          <a:pt x="65" y="93"/>
                        </a:lnTo>
                        <a:lnTo>
                          <a:pt x="68" y="93"/>
                        </a:lnTo>
                        <a:lnTo>
                          <a:pt x="71" y="99"/>
                        </a:lnTo>
                        <a:lnTo>
                          <a:pt x="71" y="103"/>
                        </a:lnTo>
                        <a:lnTo>
                          <a:pt x="71" y="115"/>
                        </a:lnTo>
                        <a:lnTo>
                          <a:pt x="68" y="118"/>
                        </a:lnTo>
                        <a:lnTo>
                          <a:pt x="70" y="120"/>
                        </a:lnTo>
                        <a:lnTo>
                          <a:pt x="77" y="122"/>
                        </a:lnTo>
                        <a:lnTo>
                          <a:pt x="80" y="121"/>
                        </a:lnTo>
                        <a:lnTo>
                          <a:pt x="80" y="118"/>
                        </a:lnTo>
                        <a:lnTo>
                          <a:pt x="83" y="116"/>
                        </a:lnTo>
                        <a:lnTo>
                          <a:pt x="88" y="115"/>
                        </a:lnTo>
                        <a:lnTo>
                          <a:pt x="92" y="116"/>
                        </a:lnTo>
                        <a:lnTo>
                          <a:pt x="97" y="112"/>
                        </a:lnTo>
                        <a:lnTo>
                          <a:pt x="97" y="104"/>
                        </a:lnTo>
                        <a:lnTo>
                          <a:pt x="93" y="90"/>
                        </a:lnTo>
                        <a:lnTo>
                          <a:pt x="88" y="86"/>
                        </a:lnTo>
                        <a:lnTo>
                          <a:pt x="87" y="86"/>
                        </a:lnTo>
                        <a:lnTo>
                          <a:pt x="85" y="82"/>
                        </a:lnTo>
                        <a:lnTo>
                          <a:pt x="83" y="75"/>
                        </a:lnTo>
                        <a:lnTo>
                          <a:pt x="77" y="72"/>
                        </a:lnTo>
                        <a:lnTo>
                          <a:pt x="67" y="61"/>
                        </a:lnTo>
                        <a:lnTo>
                          <a:pt x="66" y="56"/>
                        </a:lnTo>
                        <a:lnTo>
                          <a:pt x="51" y="47"/>
                        </a:lnTo>
                        <a:lnTo>
                          <a:pt x="53" y="42"/>
                        </a:lnTo>
                        <a:lnTo>
                          <a:pt x="58" y="42"/>
                        </a:lnTo>
                        <a:lnTo>
                          <a:pt x="62" y="39"/>
                        </a:lnTo>
                        <a:lnTo>
                          <a:pt x="62" y="36"/>
                        </a:lnTo>
                        <a:lnTo>
                          <a:pt x="56" y="27"/>
                        </a:lnTo>
                        <a:lnTo>
                          <a:pt x="54" y="24"/>
                        </a:lnTo>
                        <a:lnTo>
                          <a:pt x="40" y="24"/>
                        </a:lnTo>
                        <a:lnTo>
                          <a:pt x="36" y="20"/>
                        </a:lnTo>
                        <a:lnTo>
                          <a:pt x="37" y="15"/>
                        </a:lnTo>
                        <a:lnTo>
                          <a:pt x="36" y="13"/>
                        </a:lnTo>
                        <a:lnTo>
                          <a:pt x="27" y="1"/>
                        </a:lnTo>
                        <a:lnTo>
                          <a:pt x="22" y="0"/>
                        </a:lnTo>
                        <a:lnTo>
                          <a:pt x="19" y="2"/>
                        </a:lnTo>
                        <a:lnTo>
                          <a:pt x="19" y="10"/>
                        </a:lnTo>
                        <a:lnTo>
                          <a:pt x="21" y="14"/>
                        </a:lnTo>
                        <a:lnTo>
                          <a:pt x="20" y="17"/>
                        </a:lnTo>
                        <a:lnTo>
                          <a:pt x="15" y="19"/>
                        </a:lnTo>
                        <a:lnTo>
                          <a:pt x="13" y="13"/>
                        </a:lnTo>
                        <a:lnTo>
                          <a:pt x="12" y="15"/>
                        </a:lnTo>
                        <a:lnTo>
                          <a:pt x="6" y="20"/>
                        </a:lnTo>
                        <a:lnTo>
                          <a:pt x="6" y="24"/>
                        </a:lnTo>
                        <a:lnTo>
                          <a:pt x="2" y="24"/>
                        </a:lnTo>
                        <a:lnTo>
                          <a:pt x="0" y="27"/>
                        </a:lnTo>
                        <a:lnTo>
                          <a:pt x="0" y="31"/>
                        </a:lnTo>
                        <a:lnTo>
                          <a:pt x="1" y="31"/>
                        </a:lnTo>
                        <a:lnTo>
                          <a:pt x="5" y="33"/>
                        </a:lnTo>
                        <a:lnTo>
                          <a:pt x="6" y="40"/>
                        </a:lnTo>
                        <a:lnTo>
                          <a:pt x="6" y="41"/>
                        </a:lnTo>
                        <a:lnTo>
                          <a:pt x="13" y="43"/>
                        </a:lnTo>
                        <a:lnTo>
                          <a:pt x="13" y="56"/>
                        </a:lnTo>
                        <a:lnTo>
                          <a:pt x="9" y="67"/>
                        </a:lnTo>
                        <a:lnTo>
                          <a:pt x="10" y="72"/>
                        </a:lnTo>
                        <a:lnTo>
                          <a:pt x="23" y="64"/>
                        </a:lnTo>
                      </a:path>
                    </a:pathLst>
                  </a:custGeom>
                  <a:grpFill/>
                  <a:ln w="9144">
                    <a:solidFill>
                      <a:schemeClr val="bg2">
                        <a:lumMod val="90000"/>
                      </a:schemeClr>
                    </a:solidFill>
                    <a:round/>
                    <a:headEnd/>
                    <a:tailEnd/>
                  </a:ln>
                </p:spPr>
                <p:txBody>
                  <a:bodyPr/>
                  <a:lstStyle/>
                  <a:p>
                    <a:endParaRPr lang="nb-NO"/>
                  </a:p>
                </p:txBody>
              </p:sp>
              <p:sp>
                <p:nvSpPr>
                  <p:cNvPr id="373" name="Freeform 78"/>
                  <p:cNvSpPr>
                    <a:spLocks/>
                  </p:cNvSpPr>
                  <p:nvPr/>
                </p:nvSpPr>
                <p:spPr bwMode="gray">
                  <a:xfrm>
                    <a:off x="3366" y="1510"/>
                    <a:ext cx="583" cy="285"/>
                  </a:xfrm>
                  <a:custGeom>
                    <a:avLst/>
                    <a:gdLst>
                      <a:gd name="T0" fmla="*/ 572 w 552"/>
                      <a:gd name="T1" fmla="*/ 5 h 295"/>
                      <a:gd name="T2" fmla="*/ 578 w 552"/>
                      <a:gd name="T3" fmla="*/ 21 h 295"/>
                      <a:gd name="T4" fmla="*/ 604 w 552"/>
                      <a:gd name="T5" fmla="*/ 24 h 295"/>
                      <a:gd name="T6" fmla="*/ 627 w 552"/>
                      <a:gd name="T7" fmla="*/ 25 h 295"/>
                      <a:gd name="T8" fmla="*/ 628 w 552"/>
                      <a:gd name="T9" fmla="*/ 34 h 295"/>
                      <a:gd name="T10" fmla="*/ 710 w 552"/>
                      <a:gd name="T11" fmla="*/ 18 h 295"/>
                      <a:gd name="T12" fmla="*/ 789 w 552"/>
                      <a:gd name="T13" fmla="*/ 74 h 295"/>
                      <a:gd name="T14" fmla="*/ 843 w 552"/>
                      <a:gd name="T15" fmla="*/ 76 h 295"/>
                      <a:gd name="T16" fmla="*/ 939 w 552"/>
                      <a:gd name="T17" fmla="*/ 91 h 295"/>
                      <a:gd name="T18" fmla="*/ 921 w 552"/>
                      <a:gd name="T19" fmla="*/ 111 h 295"/>
                      <a:gd name="T20" fmla="*/ 890 w 552"/>
                      <a:gd name="T21" fmla="*/ 128 h 295"/>
                      <a:gd name="T22" fmla="*/ 846 w 552"/>
                      <a:gd name="T23" fmla="*/ 136 h 295"/>
                      <a:gd name="T24" fmla="*/ 812 w 552"/>
                      <a:gd name="T25" fmla="*/ 156 h 295"/>
                      <a:gd name="T26" fmla="*/ 793 w 552"/>
                      <a:gd name="T27" fmla="*/ 171 h 295"/>
                      <a:gd name="T28" fmla="*/ 791 w 552"/>
                      <a:gd name="T29" fmla="*/ 193 h 295"/>
                      <a:gd name="T30" fmla="*/ 673 w 552"/>
                      <a:gd name="T31" fmla="*/ 185 h 295"/>
                      <a:gd name="T32" fmla="*/ 627 w 552"/>
                      <a:gd name="T33" fmla="*/ 190 h 295"/>
                      <a:gd name="T34" fmla="*/ 568 w 552"/>
                      <a:gd name="T35" fmla="*/ 192 h 295"/>
                      <a:gd name="T36" fmla="*/ 533 w 552"/>
                      <a:gd name="T37" fmla="*/ 203 h 295"/>
                      <a:gd name="T38" fmla="*/ 469 w 552"/>
                      <a:gd name="T39" fmla="*/ 199 h 295"/>
                      <a:gd name="T40" fmla="*/ 462 w 552"/>
                      <a:gd name="T41" fmla="*/ 185 h 295"/>
                      <a:gd name="T42" fmla="*/ 414 w 552"/>
                      <a:gd name="T43" fmla="*/ 175 h 295"/>
                      <a:gd name="T44" fmla="*/ 351 w 552"/>
                      <a:gd name="T45" fmla="*/ 173 h 295"/>
                      <a:gd name="T46" fmla="*/ 295 w 552"/>
                      <a:gd name="T47" fmla="*/ 151 h 295"/>
                      <a:gd name="T48" fmla="*/ 237 w 552"/>
                      <a:gd name="T49" fmla="*/ 156 h 295"/>
                      <a:gd name="T50" fmla="*/ 221 w 552"/>
                      <a:gd name="T51" fmla="*/ 193 h 295"/>
                      <a:gd name="T52" fmla="*/ 187 w 552"/>
                      <a:gd name="T53" fmla="*/ 195 h 295"/>
                      <a:gd name="T54" fmla="*/ 138 w 552"/>
                      <a:gd name="T55" fmla="*/ 199 h 295"/>
                      <a:gd name="T56" fmla="*/ 124 w 552"/>
                      <a:gd name="T57" fmla="*/ 185 h 295"/>
                      <a:gd name="T58" fmla="*/ 105 w 552"/>
                      <a:gd name="T59" fmla="*/ 173 h 295"/>
                      <a:gd name="T60" fmla="*/ 93 w 552"/>
                      <a:gd name="T61" fmla="*/ 162 h 295"/>
                      <a:gd name="T62" fmla="*/ 127 w 552"/>
                      <a:gd name="T63" fmla="*/ 156 h 295"/>
                      <a:gd name="T64" fmla="*/ 164 w 552"/>
                      <a:gd name="T65" fmla="*/ 153 h 295"/>
                      <a:gd name="T66" fmla="*/ 187 w 552"/>
                      <a:gd name="T67" fmla="*/ 152 h 295"/>
                      <a:gd name="T68" fmla="*/ 174 w 552"/>
                      <a:gd name="T69" fmla="*/ 145 h 295"/>
                      <a:gd name="T70" fmla="*/ 155 w 552"/>
                      <a:gd name="T71" fmla="*/ 132 h 295"/>
                      <a:gd name="T72" fmla="*/ 104 w 552"/>
                      <a:gd name="T73" fmla="*/ 126 h 295"/>
                      <a:gd name="T74" fmla="*/ 51 w 552"/>
                      <a:gd name="T75" fmla="*/ 140 h 295"/>
                      <a:gd name="T76" fmla="*/ 48 w 552"/>
                      <a:gd name="T77" fmla="*/ 124 h 295"/>
                      <a:gd name="T78" fmla="*/ 0 w 552"/>
                      <a:gd name="T79" fmla="*/ 109 h 295"/>
                      <a:gd name="T80" fmla="*/ 6 w 552"/>
                      <a:gd name="T81" fmla="*/ 88 h 295"/>
                      <a:gd name="T82" fmla="*/ 54 w 552"/>
                      <a:gd name="T83" fmla="*/ 86 h 295"/>
                      <a:gd name="T84" fmla="*/ 84 w 552"/>
                      <a:gd name="T85" fmla="*/ 66 h 295"/>
                      <a:gd name="T86" fmla="*/ 124 w 552"/>
                      <a:gd name="T87" fmla="*/ 60 h 295"/>
                      <a:gd name="T88" fmla="*/ 177 w 552"/>
                      <a:gd name="T89" fmla="*/ 70 h 295"/>
                      <a:gd name="T90" fmla="*/ 193 w 552"/>
                      <a:gd name="T91" fmla="*/ 70 h 295"/>
                      <a:gd name="T92" fmla="*/ 260 w 552"/>
                      <a:gd name="T93" fmla="*/ 70 h 295"/>
                      <a:gd name="T94" fmla="*/ 315 w 552"/>
                      <a:gd name="T95" fmla="*/ 73 h 295"/>
                      <a:gd name="T96" fmla="*/ 352 w 552"/>
                      <a:gd name="T97" fmla="*/ 65 h 295"/>
                      <a:gd name="T98" fmla="*/ 338 w 552"/>
                      <a:gd name="T99" fmla="*/ 52 h 295"/>
                      <a:gd name="T100" fmla="*/ 369 w 552"/>
                      <a:gd name="T101" fmla="*/ 39 h 295"/>
                      <a:gd name="T102" fmla="*/ 340 w 552"/>
                      <a:gd name="T103" fmla="*/ 33 h 295"/>
                      <a:gd name="T104" fmla="*/ 398 w 552"/>
                      <a:gd name="T105" fmla="*/ 18 h 295"/>
                      <a:gd name="T106" fmla="*/ 504 w 552"/>
                      <a:gd name="T107" fmla="*/ 10 h 2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2"/>
                      <a:gd name="T163" fmla="*/ 0 h 295"/>
                      <a:gd name="T164" fmla="*/ 552 w 552"/>
                      <a:gd name="T165" fmla="*/ 295 h 2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2" h="295">
                        <a:moveTo>
                          <a:pt x="293" y="10"/>
                        </a:moveTo>
                        <a:lnTo>
                          <a:pt x="294" y="5"/>
                        </a:lnTo>
                        <a:lnTo>
                          <a:pt x="305" y="0"/>
                        </a:lnTo>
                        <a:lnTo>
                          <a:pt x="331" y="5"/>
                        </a:lnTo>
                        <a:lnTo>
                          <a:pt x="332" y="15"/>
                        </a:lnTo>
                        <a:lnTo>
                          <a:pt x="335" y="18"/>
                        </a:lnTo>
                        <a:lnTo>
                          <a:pt x="332" y="27"/>
                        </a:lnTo>
                        <a:lnTo>
                          <a:pt x="334" y="31"/>
                        </a:lnTo>
                        <a:lnTo>
                          <a:pt x="346" y="29"/>
                        </a:lnTo>
                        <a:lnTo>
                          <a:pt x="346" y="25"/>
                        </a:lnTo>
                        <a:lnTo>
                          <a:pt x="351" y="31"/>
                        </a:lnTo>
                        <a:lnTo>
                          <a:pt x="350" y="34"/>
                        </a:lnTo>
                        <a:lnTo>
                          <a:pt x="354" y="35"/>
                        </a:lnTo>
                        <a:lnTo>
                          <a:pt x="352" y="31"/>
                        </a:lnTo>
                        <a:lnTo>
                          <a:pt x="354" y="31"/>
                        </a:lnTo>
                        <a:lnTo>
                          <a:pt x="363" y="35"/>
                        </a:lnTo>
                        <a:lnTo>
                          <a:pt x="367" y="33"/>
                        </a:lnTo>
                        <a:lnTo>
                          <a:pt x="368" y="36"/>
                        </a:lnTo>
                        <a:lnTo>
                          <a:pt x="363" y="41"/>
                        </a:lnTo>
                        <a:lnTo>
                          <a:pt x="364" y="44"/>
                        </a:lnTo>
                        <a:lnTo>
                          <a:pt x="379" y="44"/>
                        </a:lnTo>
                        <a:lnTo>
                          <a:pt x="394" y="30"/>
                        </a:lnTo>
                        <a:lnTo>
                          <a:pt x="410" y="24"/>
                        </a:lnTo>
                        <a:lnTo>
                          <a:pt x="411" y="28"/>
                        </a:lnTo>
                        <a:lnTo>
                          <a:pt x="406" y="30"/>
                        </a:lnTo>
                        <a:lnTo>
                          <a:pt x="407" y="34"/>
                        </a:lnTo>
                        <a:lnTo>
                          <a:pt x="425" y="50"/>
                        </a:lnTo>
                        <a:lnTo>
                          <a:pt x="455" y="105"/>
                        </a:lnTo>
                        <a:lnTo>
                          <a:pt x="464" y="94"/>
                        </a:lnTo>
                        <a:lnTo>
                          <a:pt x="470" y="99"/>
                        </a:lnTo>
                        <a:lnTo>
                          <a:pt x="473" y="106"/>
                        </a:lnTo>
                        <a:lnTo>
                          <a:pt x="489" y="107"/>
                        </a:lnTo>
                        <a:lnTo>
                          <a:pt x="502" y="100"/>
                        </a:lnTo>
                        <a:lnTo>
                          <a:pt x="525" y="128"/>
                        </a:lnTo>
                        <a:lnTo>
                          <a:pt x="539" y="133"/>
                        </a:lnTo>
                        <a:lnTo>
                          <a:pt x="544" y="127"/>
                        </a:lnTo>
                        <a:lnTo>
                          <a:pt x="551" y="140"/>
                        </a:lnTo>
                        <a:lnTo>
                          <a:pt x="549" y="146"/>
                        </a:lnTo>
                        <a:lnTo>
                          <a:pt x="543" y="155"/>
                        </a:lnTo>
                        <a:lnTo>
                          <a:pt x="534" y="156"/>
                        </a:lnTo>
                        <a:lnTo>
                          <a:pt x="530" y="168"/>
                        </a:lnTo>
                        <a:lnTo>
                          <a:pt x="530" y="182"/>
                        </a:lnTo>
                        <a:lnTo>
                          <a:pt x="520" y="187"/>
                        </a:lnTo>
                        <a:lnTo>
                          <a:pt x="516" y="182"/>
                        </a:lnTo>
                        <a:lnTo>
                          <a:pt x="507" y="184"/>
                        </a:lnTo>
                        <a:lnTo>
                          <a:pt x="500" y="181"/>
                        </a:lnTo>
                        <a:lnTo>
                          <a:pt x="495" y="181"/>
                        </a:lnTo>
                        <a:lnTo>
                          <a:pt x="490" y="192"/>
                        </a:lnTo>
                        <a:lnTo>
                          <a:pt x="485" y="205"/>
                        </a:lnTo>
                        <a:lnTo>
                          <a:pt x="484" y="209"/>
                        </a:lnTo>
                        <a:lnTo>
                          <a:pt x="486" y="217"/>
                        </a:lnTo>
                        <a:lnTo>
                          <a:pt x="470" y="219"/>
                        </a:lnTo>
                        <a:lnTo>
                          <a:pt x="464" y="222"/>
                        </a:lnTo>
                        <a:lnTo>
                          <a:pt x="454" y="225"/>
                        </a:lnTo>
                        <a:lnTo>
                          <a:pt x="457" y="231"/>
                        </a:lnTo>
                        <a:lnTo>
                          <a:pt x="459" y="241"/>
                        </a:lnTo>
                        <a:lnTo>
                          <a:pt x="463" y="253"/>
                        </a:lnTo>
                        <a:lnTo>
                          <a:pt x="463" y="258"/>
                        </a:lnTo>
                        <a:lnTo>
                          <a:pt x="460" y="260"/>
                        </a:lnTo>
                        <a:lnTo>
                          <a:pt x="457" y="272"/>
                        </a:lnTo>
                        <a:lnTo>
                          <a:pt x="447" y="269"/>
                        </a:lnTo>
                        <a:lnTo>
                          <a:pt x="443" y="264"/>
                        </a:lnTo>
                        <a:lnTo>
                          <a:pt x="414" y="259"/>
                        </a:lnTo>
                        <a:lnTo>
                          <a:pt x="390" y="262"/>
                        </a:lnTo>
                        <a:lnTo>
                          <a:pt x="381" y="259"/>
                        </a:lnTo>
                        <a:lnTo>
                          <a:pt x="374" y="255"/>
                        </a:lnTo>
                        <a:lnTo>
                          <a:pt x="366" y="259"/>
                        </a:lnTo>
                        <a:lnTo>
                          <a:pt x="363" y="269"/>
                        </a:lnTo>
                        <a:lnTo>
                          <a:pt x="350" y="264"/>
                        </a:lnTo>
                        <a:lnTo>
                          <a:pt x="338" y="262"/>
                        </a:lnTo>
                        <a:lnTo>
                          <a:pt x="332" y="264"/>
                        </a:lnTo>
                        <a:lnTo>
                          <a:pt x="329" y="271"/>
                        </a:lnTo>
                        <a:lnTo>
                          <a:pt x="326" y="277"/>
                        </a:lnTo>
                        <a:lnTo>
                          <a:pt x="323" y="277"/>
                        </a:lnTo>
                        <a:lnTo>
                          <a:pt x="319" y="281"/>
                        </a:lnTo>
                        <a:lnTo>
                          <a:pt x="310" y="286"/>
                        </a:lnTo>
                        <a:lnTo>
                          <a:pt x="301" y="294"/>
                        </a:lnTo>
                        <a:lnTo>
                          <a:pt x="290" y="291"/>
                        </a:lnTo>
                        <a:lnTo>
                          <a:pt x="275" y="292"/>
                        </a:lnTo>
                        <a:lnTo>
                          <a:pt x="272" y="280"/>
                        </a:lnTo>
                        <a:lnTo>
                          <a:pt x="264" y="279"/>
                        </a:lnTo>
                        <a:lnTo>
                          <a:pt x="264" y="271"/>
                        </a:lnTo>
                        <a:lnTo>
                          <a:pt x="266" y="271"/>
                        </a:lnTo>
                        <a:lnTo>
                          <a:pt x="266" y="261"/>
                        </a:lnTo>
                        <a:lnTo>
                          <a:pt x="261" y="262"/>
                        </a:lnTo>
                        <a:lnTo>
                          <a:pt x="258" y="253"/>
                        </a:lnTo>
                        <a:lnTo>
                          <a:pt x="249" y="246"/>
                        </a:lnTo>
                        <a:lnTo>
                          <a:pt x="239" y="247"/>
                        </a:lnTo>
                        <a:lnTo>
                          <a:pt x="229" y="248"/>
                        </a:lnTo>
                        <a:lnTo>
                          <a:pt x="220" y="249"/>
                        </a:lnTo>
                        <a:lnTo>
                          <a:pt x="209" y="250"/>
                        </a:lnTo>
                        <a:lnTo>
                          <a:pt x="203" y="244"/>
                        </a:lnTo>
                        <a:lnTo>
                          <a:pt x="197" y="236"/>
                        </a:lnTo>
                        <a:lnTo>
                          <a:pt x="189" y="229"/>
                        </a:lnTo>
                        <a:lnTo>
                          <a:pt x="183" y="222"/>
                        </a:lnTo>
                        <a:lnTo>
                          <a:pt x="170" y="213"/>
                        </a:lnTo>
                        <a:lnTo>
                          <a:pt x="162" y="210"/>
                        </a:lnTo>
                        <a:lnTo>
                          <a:pt x="154" y="213"/>
                        </a:lnTo>
                        <a:lnTo>
                          <a:pt x="144" y="216"/>
                        </a:lnTo>
                        <a:lnTo>
                          <a:pt x="136" y="219"/>
                        </a:lnTo>
                        <a:lnTo>
                          <a:pt x="127" y="222"/>
                        </a:lnTo>
                        <a:lnTo>
                          <a:pt x="127" y="239"/>
                        </a:lnTo>
                        <a:lnTo>
                          <a:pt x="127" y="256"/>
                        </a:lnTo>
                        <a:lnTo>
                          <a:pt x="128" y="273"/>
                        </a:lnTo>
                        <a:lnTo>
                          <a:pt x="128" y="289"/>
                        </a:lnTo>
                        <a:lnTo>
                          <a:pt x="123" y="291"/>
                        </a:lnTo>
                        <a:lnTo>
                          <a:pt x="117" y="289"/>
                        </a:lnTo>
                        <a:lnTo>
                          <a:pt x="109" y="275"/>
                        </a:lnTo>
                        <a:lnTo>
                          <a:pt x="102" y="270"/>
                        </a:lnTo>
                        <a:lnTo>
                          <a:pt x="87" y="275"/>
                        </a:lnTo>
                        <a:lnTo>
                          <a:pt x="80" y="281"/>
                        </a:lnTo>
                        <a:lnTo>
                          <a:pt x="80" y="272"/>
                        </a:lnTo>
                        <a:lnTo>
                          <a:pt x="82" y="270"/>
                        </a:lnTo>
                        <a:lnTo>
                          <a:pt x="83" y="265"/>
                        </a:lnTo>
                        <a:lnTo>
                          <a:pt x="72" y="261"/>
                        </a:lnTo>
                        <a:lnTo>
                          <a:pt x="69" y="257"/>
                        </a:lnTo>
                        <a:lnTo>
                          <a:pt x="65" y="257"/>
                        </a:lnTo>
                        <a:lnTo>
                          <a:pt x="63" y="248"/>
                        </a:lnTo>
                        <a:lnTo>
                          <a:pt x="61" y="243"/>
                        </a:lnTo>
                        <a:lnTo>
                          <a:pt x="56" y="238"/>
                        </a:lnTo>
                        <a:lnTo>
                          <a:pt x="52" y="235"/>
                        </a:lnTo>
                        <a:lnTo>
                          <a:pt x="49" y="231"/>
                        </a:lnTo>
                        <a:lnTo>
                          <a:pt x="54" y="229"/>
                        </a:lnTo>
                        <a:lnTo>
                          <a:pt x="67" y="231"/>
                        </a:lnTo>
                        <a:lnTo>
                          <a:pt x="64" y="222"/>
                        </a:lnTo>
                        <a:lnTo>
                          <a:pt x="66" y="219"/>
                        </a:lnTo>
                        <a:lnTo>
                          <a:pt x="74" y="219"/>
                        </a:lnTo>
                        <a:lnTo>
                          <a:pt x="76" y="214"/>
                        </a:lnTo>
                        <a:lnTo>
                          <a:pt x="81" y="214"/>
                        </a:lnTo>
                        <a:lnTo>
                          <a:pt x="88" y="218"/>
                        </a:lnTo>
                        <a:lnTo>
                          <a:pt x="95" y="216"/>
                        </a:lnTo>
                        <a:lnTo>
                          <a:pt x="105" y="220"/>
                        </a:lnTo>
                        <a:lnTo>
                          <a:pt x="110" y="220"/>
                        </a:lnTo>
                        <a:lnTo>
                          <a:pt x="111" y="218"/>
                        </a:lnTo>
                        <a:lnTo>
                          <a:pt x="109" y="215"/>
                        </a:lnTo>
                        <a:lnTo>
                          <a:pt x="112" y="215"/>
                        </a:lnTo>
                        <a:lnTo>
                          <a:pt x="110" y="212"/>
                        </a:lnTo>
                        <a:lnTo>
                          <a:pt x="103" y="204"/>
                        </a:lnTo>
                        <a:lnTo>
                          <a:pt x="101" y="204"/>
                        </a:lnTo>
                        <a:lnTo>
                          <a:pt x="99" y="200"/>
                        </a:lnTo>
                        <a:lnTo>
                          <a:pt x="97" y="195"/>
                        </a:lnTo>
                        <a:lnTo>
                          <a:pt x="91" y="189"/>
                        </a:lnTo>
                        <a:lnTo>
                          <a:pt x="90" y="187"/>
                        </a:lnTo>
                        <a:lnTo>
                          <a:pt x="83" y="181"/>
                        </a:lnTo>
                        <a:lnTo>
                          <a:pt x="72" y="182"/>
                        </a:lnTo>
                        <a:lnTo>
                          <a:pt x="71" y="181"/>
                        </a:lnTo>
                        <a:lnTo>
                          <a:pt x="60" y="178"/>
                        </a:lnTo>
                        <a:lnTo>
                          <a:pt x="52" y="187"/>
                        </a:lnTo>
                        <a:lnTo>
                          <a:pt x="27" y="192"/>
                        </a:lnTo>
                        <a:lnTo>
                          <a:pt x="34" y="196"/>
                        </a:lnTo>
                        <a:lnTo>
                          <a:pt x="29" y="197"/>
                        </a:lnTo>
                        <a:lnTo>
                          <a:pt x="19" y="191"/>
                        </a:lnTo>
                        <a:lnTo>
                          <a:pt x="21" y="188"/>
                        </a:lnTo>
                        <a:lnTo>
                          <a:pt x="28" y="188"/>
                        </a:lnTo>
                        <a:lnTo>
                          <a:pt x="27" y="174"/>
                        </a:lnTo>
                        <a:lnTo>
                          <a:pt x="21" y="166"/>
                        </a:lnTo>
                        <a:lnTo>
                          <a:pt x="11" y="168"/>
                        </a:lnTo>
                        <a:lnTo>
                          <a:pt x="6" y="156"/>
                        </a:lnTo>
                        <a:lnTo>
                          <a:pt x="0" y="154"/>
                        </a:lnTo>
                        <a:lnTo>
                          <a:pt x="3" y="143"/>
                        </a:lnTo>
                        <a:lnTo>
                          <a:pt x="7" y="140"/>
                        </a:lnTo>
                        <a:lnTo>
                          <a:pt x="3" y="134"/>
                        </a:lnTo>
                        <a:lnTo>
                          <a:pt x="6" y="124"/>
                        </a:lnTo>
                        <a:lnTo>
                          <a:pt x="11" y="119"/>
                        </a:lnTo>
                        <a:lnTo>
                          <a:pt x="13" y="110"/>
                        </a:lnTo>
                        <a:lnTo>
                          <a:pt x="25" y="125"/>
                        </a:lnTo>
                        <a:lnTo>
                          <a:pt x="31" y="121"/>
                        </a:lnTo>
                        <a:lnTo>
                          <a:pt x="27" y="108"/>
                        </a:lnTo>
                        <a:lnTo>
                          <a:pt x="36" y="103"/>
                        </a:lnTo>
                        <a:lnTo>
                          <a:pt x="38" y="97"/>
                        </a:lnTo>
                        <a:lnTo>
                          <a:pt x="49" y="93"/>
                        </a:lnTo>
                        <a:lnTo>
                          <a:pt x="54" y="86"/>
                        </a:lnTo>
                        <a:lnTo>
                          <a:pt x="63" y="84"/>
                        </a:lnTo>
                        <a:lnTo>
                          <a:pt x="69" y="89"/>
                        </a:lnTo>
                        <a:lnTo>
                          <a:pt x="72" y="84"/>
                        </a:lnTo>
                        <a:lnTo>
                          <a:pt x="78" y="84"/>
                        </a:lnTo>
                        <a:lnTo>
                          <a:pt x="81" y="89"/>
                        </a:lnTo>
                        <a:lnTo>
                          <a:pt x="94" y="89"/>
                        </a:lnTo>
                        <a:lnTo>
                          <a:pt x="103" y="99"/>
                        </a:lnTo>
                        <a:lnTo>
                          <a:pt x="108" y="109"/>
                        </a:lnTo>
                        <a:lnTo>
                          <a:pt x="109" y="109"/>
                        </a:lnTo>
                        <a:lnTo>
                          <a:pt x="108" y="100"/>
                        </a:lnTo>
                        <a:lnTo>
                          <a:pt x="112" y="99"/>
                        </a:lnTo>
                        <a:lnTo>
                          <a:pt x="123" y="109"/>
                        </a:lnTo>
                        <a:lnTo>
                          <a:pt x="137" y="99"/>
                        </a:lnTo>
                        <a:lnTo>
                          <a:pt x="148" y="102"/>
                        </a:lnTo>
                        <a:lnTo>
                          <a:pt x="151" y="99"/>
                        </a:lnTo>
                        <a:lnTo>
                          <a:pt x="157" y="97"/>
                        </a:lnTo>
                        <a:lnTo>
                          <a:pt x="165" y="108"/>
                        </a:lnTo>
                        <a:lnTo>
                          <a:pt x="174" y="110"/>
                        </a:lnTo>
                        <a:lnTo>
                          <a:pt x="183" y="104"/>
                        </a:lnTo>
                        <a:lnTo>
                          <a:pt x="196" y="107"/>
                        </a:lnTo>
                        <a:lnTo>
                          <a:pt x="202" y="105"/>
                        </a:lnTo>
                        <a:lnTo>
                          <a:pt x="205" y="93"/>
                        </a:lnTo>
                        <a:lnTo>
                          <a:pt x="204" y="92"/>
                        </a:lnTo>
                        <a:lnTo>
                          <a:pt x="197" y="91"/>
                        </a:lnTo>
                        <a:lnTo>
                          <a:pt x="188" y="85"/>
                        </a:lnTo>
                        <a:lnTo>
                          <a:pt x="183" y="78"/>
                        </a:lnTo>
                        <a:lnTo>
                          <a:pt x="196" y="72"/>
                        </a:lnTo>
                        <a:lnTo>
                          <a:pt x="197" y="68"/>
                        </a:lnTo>
                        <a:lnTo>
                          <a:pt x="191" y="61"/>
                        </a:lnTo>
                        <a:lnTo>
                          <a:pt x="197" y="57"/>
                        </a:lnTo>
                        <a:lnTo>
                          <a:pt x="212" y="54"/>
                        </a:lnTo>
                        <a:lnTo>
                          <a:pt x="199" y="49"/>
                        </a:lnTo>
                        <a:lnTo>
                          <a:pt x="198" y="45"/>
                        </a:lnTo>
                        <a:lnTo>
                          <a:pt x="203" y="43"/>
                        </a:lnTo>
                        <a:lnTo>
                          <a:pt x="197" y="43"/>
                        </a:lnTo>
                        <a:lnTo>
                          <a:pt x="198" y="38"/>
                        </a:lnTo>
                        <a:lnTo>
                          <a:pt x="196" y="34"/>
                        </a:lnTo>
                        <a:lnTo>
                          <a:pt x="216" y="36"/>
                        </a:lnTo>
                        <a:lnTo>
                          <a:pt x="231" y="28"/>
                        </a:lnTo>
                        <a:lnTo>
                          <a:pt x="237" y="30"/>
                        </a:lnTo>
                        <a:lnTo>
                          <a:pt x="247" y="24"/>
                        </a:lnTo>
                        <a:lnTo>
                          <a:pt x="255" y="19"/>
                        </a:lnTo>
                        <a:lnTo>
                          <a:pt x="293" y="10"/>
                        </a:lnTo>
                      </a:path>
                    </a:pathLst>
                  </a:custGeom>
                  <a:grpFill/>
                  <a:ln w="9144">
                    <a:solidFill>
                      <a:schemeClr val="bg2">
                        <a:lumMod val="90000"/>
                      </a:schemeClr>
                    </a:solidFill>
                    <a:round/>
                    <a:headEnd/>
                    <a:tailEnd/>
                  </a:ln>
                </p:spPr>
                <p:txBody>
                  <a:bodyPr/>
                  <a:lstStyle/>
                  <a:p>
                    <a:endParaRPr lang="nb-NO"/>
                  </a:p>
                </p:txBody>
              </p:sp>
              <p:sp>
                <p:nvSpPr>
                  <p:cNvPr id="374" name="Freeform 79"/>
                  <p:cNvSpPr>
                    <a:spLocks/>
                  </p:cNvSpPr>
                  <p:nvPr/>
                </p:nvSpPr>
                <p:spPr bwMode="gray">
                  <a:xfrm>
                    <a:off x="3755" y="1556"/>
                    <a:ext cx="878" cy="559"/>
                  </a:xfrm>
                  <a:custGeom>
                    <a:avLst/>
                    <a:gdLst>
                      <a:gd name="T0" fmla="*/ 928 w 832"/>
                      <a:gd name="T1" fmla="*/ 368 h 581"/>
                      <a:gd name="T2" fmla="*/ 880 w 832"/>
                      <a:gd name="T3" fmla="*/ 381 h 581"/>
                      <a:gd name="T4" fmla="*/ 847 w 832"/>
                      <a:gd name="T5" fmla="*/ 394 h 581"/>
                      <a:gd name="T6" fmla="*/ 809 w 832"/>
                      <a:gd name="T7" fmla="*/ 379 h 581"/>
                      <a:gd name="T8" fmla="*/ 767 w 832"/>
                      <a:gd name="T9" fmla="*/ 373 h 581"/>
                      <a:gd name="T10" fmla="*/ 703 w 832"/>
                      <a:gd name="T11" fmla="*/ 370 h 581"/>
                      <a:gd name="T12" fmla="*/ 656 w 832"/>
                      <a:gd name="T13" fmla="*/ 371 h 581"/>
                      <a:gd name="T14" fmla="*/ 642 w 832"/>
                      <a:gd name="T15" fmla="*/ 379 h 581"/>
                      <a:gd name="T16" fmla="*/ 603 w 832"/>
                      <a:gd name="T17" fmla="*/ 367 h 581"/>
                      <a:gd name="T18" fmla="*/ 560 w 832"/>
                      <a:gd name="T19" fmla="*/ 352 h 581"/>
                      <a:gd name="T20" fmla="*/ 569 w 832"/>
                      <a:gd name="T21" fmla="*/ 316 h 581"/>
                      <a:gd name="T22" fmla="*/ 529 w 832"/>
                      <a:gd name="T23" fmla="*/ 306 h 581"/>
                      <a:gd name="T24" fmla="*/ 422 w 832"/>
                      <a:gd name="T25" fmla="*/ 318 h 581"/>
                      <a:gd name="T26" fmla="*/ 355 w 832"/>
                      <a:gd name="T27" fmla="*/ 322 h 581"/>
                      <a:gd name="T28" fmla="*/ 317 w 832"/>
                      <a:gd name="T29" fmla="*/ 318 h 581"/>
                      <a:gd name="T30" fmla="*/ 269 w 832"/>
                      <a:gd name="T31" fmla="*/ 313 h 581"/>
                      <a:gd name="T32" fmla="*/ 240 w 832"/>
                      <a:gd name="T33" fmla="*/ 302 h 581"/>
                      <a:gd name="T34" fmla="*/ 173 w 832"/>
                      <a:gd name="T35" fmla="*/ 292 h 581"/>
                      <a:gd name="T36" fmla="*/ 118 w 832"/>
                      <a:gd name="T37" fmla="*/ 279 h 581"/>
                      <a:gd name="T38" fmla="*/ 132 w 832"/>
                      <a:gd name="T39" fmla="*/ 267 h 581"/>
                      <a:gd name="T40" fmla="*/ 125 w 832"/>
                      <a:gd name="T41" fmla="*/ 254 h 581"/>
                      <a:gd name="T42" fmla="*/ 149 w 832"/>
                      <a:gd name="T43" fmla="*/ 242 h 581"/>
                      <a:gd name="T44" fmla="*/ 139 w 832"/>
                      <a:gd name="T45" fmla="*/ 231 h 581"/>
                      <a:gd name="T46" fmla="*/ 68 w 832"/>
                      <a:gd name="T47" fmla="*/ 230 h 581"/>
                      <a:gd name="T48" fmla="*/ 42 w 832"/>
                      <a:gd name="T49" fmla="*/ 221 h 581"/>
                      <a:gd name="T50" fmla="*/ 25 w 832"/>
                      <a:gd name="T51" fmla="*/ 205 h 581"/>
                      <a:gd name="T52" fmla="*/ 2 w 832"/>
                      <a:gd name="T53" fmla="*/ 185 h 581"/>
                      <a:gd name="T54" fmla="*/ 62 w 832"/>
                      <a:gd name="T55" fmla="*/ 178 h 581"/>
                      <a:gd name="T56" fmla="*/ 157 w 832"/>
                      <a:gd name="T57" fmla="*/ 145 h 581"/>
                      <a:gd name="T58" fmla="*/ 175 w 832"/>
                      <a:gd name="T59" fmla="*/ 116 h 581"/>
                      <a:gd name="T60" fmla="*/ 240 w 832"/>
                      <a:gd name="T61" fmla="*/ 93 h 581"/>
                      <a:gd name="T62" fmla="*/ 310 w 832"/>
                      <a:gd name="T63" fmla="*/ 67 h 581"/>
                      <a:gd name="T64" fmla="*/ 363 w 832"/>
                      <a:gd name="T65" fmla="*/ 80 h 581"/>
                      <a:gd name="T66" fmla="*/ 447 w 832"/>
                      <a:gd name="T67" fmla="*/ 119 h 581"/>
                      <a:gd name="T68" fmla="*/ 670 w 832"/>
                      <a:gd name="T69" fmla="*/ 157 h 581"/>
                      <a:gd name="T70" fmla="*/ 808 w 832"/>
                      <a:gd name="T71" fmla="*/ 152 h 581"/>
                      <a:gd name="T72" fmla="*/ 899 w 832"/>
                      <a:gd name="T73" fmla="*/ 119 h 581"/>
                      <a:gd name="T74" fmla="*/ 1004 w 832"/>
                      <a:gd name="T75" fmla="*/ 99 h 581"/>
                      <a:gd name="T76" fmla="*/ 1047 w 832"/>
                      <a:gd name="T77" fmla="*/ 83 h 581"/>
                      <a:gd name="T78" fmla="*/ 978 w 832"/>
                      <a:gd name="T79" fmla="*/ 68 h 581"/>
                      <a:gd name="T80" fmla="*/ 1092 w 832"/>
                      <a:gd name="T81" fmla="*/ 13 h 581"/>
                      <a:gd name="T82" fmla="*/ 1208 w 832"/>
                      <a:gd name="T83" fmla="*/ 12 h 581"/>
                      <a:gd name="T84" fmla="*/ 1324 w 832"/>
                      <a:gd name="T85" fmla="*/ 67 h 581"/>
                      <a:gd name="T86" fmla="*/ 1399 w 832"/>
                      <a:gd name="T87" fmla="*/ 105 h 581"/>
                      <a:gd name="T88" fmla="*/ 1342 w 832"/>
                      <a:gd name="T89" fmla="*/ 140 h 581"/>
                      <a:gd name="T90" fmla="*/ 1289 w 832"/>
                      <a:gd name="T91" fmla="*/ 158 h 581"/>
                      <a:gd name="T92" fmla="*/ 1191 w 832"/>
                      <a:gd name="T93" fmla="*/ 177 h 581"/>
                      <a:gd name="T94" fmla="*/ 1107 w 832"/>
                      <a:gd name="T95" fmla="*/ 197 h 581"/>
                      <a:gd name="T96" fmla="*/ 1129 w 832"/>
                      <a:gd name="T97" fmla="*/ 177 h 581"/>
                      <a:gd name="T98" fmla="*/ 1047 w 832"/>
                      <a:gd name="T99" fmla="*/ 193 h 581"/>
                      <a:gd name="T100" fmla="*/ 1056 w 832"/>
                      <a:gd name="T101" fmla="*/ 215 h 581"/>
                      <a:gd name="T102" fmla="*/ 1142 w 832"/>
                      <a:gd name="T103" fmla="*/ 215 h 581"/>
                      <a:gd name="T104" fmla="*/ 1099 w 832"/>
                      <a:gd name="T105" fmla="*/ 224 h 581"/>
                      <a:gd name="T106" fmla="*/ 1083 w 832"/>
                      <a:gd name="T107" fmla="*/ 232 h 581"/>
                      <a:gd name="T108" fmla="*/ 1109 w 832"/>
                      <a:gd name="T109" fmla="*/ 270 h 581"/>
                      <a:gd name="T110" fmla="*/ 1096 w 832"/>
                      <a:gd name="T111" fmla="*/ 277 h 581"/>
                      <a:gd name="T112" fmla="*/ 1087 w 832"/>
                      <a:gd name="T113" fmla="*/ 292 h 581"/>
                      <a:gd name="T114" fmla="*/ 1122 w 832"/>
                      <a:gd name="T115" fmla="*/ 301 h 581"/>
                      <a:gd name="T116" fmla="*/ 1096 w 832"/>
                      <a:gd name="T117" fmla="*/ 316 h 581"/>
                      <a:gd name="T118" fmla="*/ 1064 w 832"/>
                      <a:gd name="T119" fmla="*/ 340 h 581"/>
                      <a:gd name="T120" fmla="*/ 1030 w 832"/>
                      <a:gd name="T121" fmla="*/ 352 h 581"/>
                      <a:gd name="T122" fmla="*/ 1007 w 832"/>
                      <a:gd name="T123" fmla="*/ 361 h 581"/>
                      <a:gd name="T124" fmla="*/ 955 w 832"/>
                      <a:gd name="T125" fmla="*/ 368 h 5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32"/>
                      <a:gd name="T190" fmla="*/ 0 h 581"/>
                      <a:gd name="T191" fmla="*/ 832 w 832"/>
                      <a:gd name="T192" fmla="*/ 581 h 5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32" h="581">
                        <a:moveTo>
                          <a:pt x="555" y="547"/>
                        </a:moveTo>
                        <a:lnTo>
                          <a:pt x="553" y="545"/>
                        </a:lnTo>
                        <a:lnTo>
                          <a:pt x="552" y="545"/>
                        </a:lnTo>
                        <a:lnTo>
                          <a:pt x="553" y="547"/>
                        </a:lnTo>
                        <a:lnTo>
                          <a:pt x="548" y="549"/>
                        </a:lnTo>
                        <a:lnTo>
                          <a:pt x="547" y="546"/>
                        </a:lnTo>
                        <a:lnTo>
                          <a:pt x="542" y="542"/>
                        </a:lnTo>
                        <a:lnTo>
                          <a:pt x="541" y="550"/>
                        </a:lnTo>
                        <a:lnTo>
                          <a:pt x="540" y="550"/>
                        </a:lnTo>
                        <a:lnTo>
                          <a:pt x="535" y="545"/>
                        </a:lnTo>
                        <a:lnTo>
                          <a:pt x="534" y="555"/>
                        </a:lnTo>
                        <a:lnTo>
                          <a:pt x="523" y="558"/>
                        </a:lnTo>
                        <a:lnTo>
                          <a:pt x="518" y="558"/>
                        </a:lnTo>
                        <a:lnTo>
                          <a:pt x="515" y="560"/>
                        </a:lnTo>
                        <a:lnTo>
                          <a:pt x="507" y="561"/>
                        </a:lnTo>
                        <a:lnTo>
                          <a:pt x="501" y="563"/>
                        </a:lnTo>
                        <a:lnTo>
                          <a:pt x="498" y="563"/>
                        </a:lnTo>
                        <a:lnTo>
                          <a:pt x="496" y="570"/>
                        </a:lnTo>
                        <a:lnTo>
                          <a:pt x="498" y="575"/>
                        </a:lnTo>
                        <a:lnTo>
                          <a:pt x="498" y="578"/>
                        </a:lnTo>
                        <a:lnTo>
                          <a:pt x="495" y="580"/>
                        </a:lnTo>
                        <a:lnTo>
                          <a:pt x="492" y="578"/>
                        </a:lnTo>
                        <a:lnTo>
                          <a:pt x="488" y="570"/>
                        </a:lnTo>
                        <a:lnTo>
                          <a:pt x="489" y="562"/>
                        </a:lnTo>
                        <a:lnTo>
                          <a:pt x="489" y="560"/>
                        </a:lnTo>
                        <a:lnTo>
                          <a:pt x="482" y="563"/>
                        </a:lnTo>
                        <a:lnTo>
                          <a:pt x="481" y="561"/>
                        </a:lnTo>
                        <a:lnTo>
                          <a:pt x="473" y="558"/>
                        </a:lnTo>
                        <a:lnTo>
                          <a:pt x="470" y="561"/>
                        </a:lnTo>
                        <a:lnTo>
                          <a:pt x="470" y="562"/>
                        </a:lnTo>
                        <a:lnTo>
                          <a:pt x="469" y="560"/>
                        </a:lnTo>
                        <a:lnTo>
                          <a:pt x="465" y="561"/>
                        </a:lnTo>
                        <a:lnTo>
                          <a:pt x="457" y="560"/>
                        </a:lnTo>
                        <a:lnTo>
                          <a:pt x="450" y="556"/>
                        </a:lnTo>
                        <a:lnTo>
                          <a:pt x="448" y="549"/>
                        </a:lnTo>
                        <a:lnTo>
                          <a:pt x="449" y="545"/>
                        </a:lnTo>
                        <a:lnTo>
                          <a:pt x="448" y="543"/>
                        </a:lnTo>
                        <a:lnTo>
                          <a:pt x="439" y="542"/>
                        </a:lnTo>
                        <a:lnTo>
                          <a:pt x="429" y="537"/>
                        </a:lnTo>
                        <a:lnTo>
                          <a:pt x="418" y="543"/>
                        </a:lnTo>
                        <a:lnTo>
                          <a:pt x="415" y="543"/>
                        </a:lnTo>
                        <a:lnTo>
                          <a:pt x="410" y="545"/>
                        </a:lnTo>
                        <a:lnTo>
                          <a:pt x="409" y="545"/>
                        </a:lnTo>
                        <a:lnTo>
                          <a:pt x="406" y="545"/>
                        </a:lnTo>
                        <a:lnTo>
                          <a:pt x="404" y="545"/>
                        </a:lnTo>
                        <a:lnTo>
                          <a:pt x="400" y="546"/>
                        </a:lnTo>
                        <a:lnTo>
                          <a:pt x="392" y="544"/>
                        </a:lnTo>
                        <a:lnTo>
                          <a:pt x="388" y="547"/>
                        </a:lnTo>
                        <a:lnTo>
                          <a:pt x="383" y="546"/>
                        </a:lnTo>
                        <a:lnTo>
                          <a:pt x="380" y="548"/>
                        </a:lnTo>
                        <a:lnTo>
                          <a:pt x="380" y="556"/>
                        </a:lnTo>
                        <a:lnTo>
                          <a:pt x="382" y="560"/>
                        </a:lnTo>
                        <a:lnTo>
                          <a:pt x="381" y="563"/>
                        </a:lnTo>
                        <a:lnTo>
                          <a:pt x="376" y="565"/>
                        </a:lnTo>
                        <a:lnTo>
                          <a:pt x="374" y="559"/>
                        </a:lnTo>
                        <a:lnTo>
                          <a:pt x="374" y="557"/>
                        </a:lnTo>
                        <a:lnTo>
                          <a:pt x="370" y="557"/>
                        </a:lnTo>
                        <a:lnTo>
                          <a:pt x="368" y="560"/>
                        </a:lnTo>
                        <a:lnTo>
                          <a:pt x="362" y="561"/>
                        </a:lnTo>
                        <a:lnTo>
                          <a:pt x="357" y="556"/>
                        </a:lnTo>
                        <a:lnTo>
                          <a:pt x="357" y="553"/>
                        </a:lnTo>
                        <a:lnTo>
                          <a:pt x="349" y="551"/>
                        </a:lnTo>
                        <a:lnTo>
                          <a:pt x="352" y="539"/>
                        </a:lnTo>
                        <a:lnTo>
                          <a:pt x="344" y="536"/>
                        </a:lnTo>
                        <a:lnTo>
                          <a:pt x="343" y="524"/>
                        </a:lnTo>
                        <a:lnTo>
                          <a:pt x="336" y="523"/>
                        </a:lnTo>
                        <a:lnTo>
                          <a:pt x="327" y="529"/>
                        </a:lnTo>
                        <a:lnTo>
                          <a:pt x="326" y="528"/>
                        </a:lnTo>
                        <a:lnTo>
                          <a:pt x="328" y="523"/>
                        </a:lnTo>
                        <a:lnTo>
                          <a:pt x="328" y="518"/>
                        </a:lnTo>
                        <a:lnTo>
                          <a:pt x="330" y="509"/>
                        </a:lnTo>
                        <a:lnTo>
                          <a:pt x="337" y="500"/>
                        </a:lnTo>
                        <a:lnTo>
                          <a:pt x="340" y="493"/>
                        </a:lnTo>
                        <a:lnTo>
                          <a:pt x="341" y="484"/>
                        </a:lnTo>
                        <a:lnTo>
                          <a:pt x="339" y="472"/>
                        </a:lnTo>
                        <a:lnTo>
                          <a:pt x="335" y="472"/>
                        </a:lnTo>
                        <a:lnTo>
                          <a:pt x="333" y="464"/>
                        </a:lnTo>
                        <a:lnTo>
                          <a:pt x="329" y="461"/>
                        </a:lnTo>
                        <a:lnTo>
                          <a:pt x="326" y="460"/>
                        </a:lnTo>
                        <a:lnTo>
                          <a:pt x="322" y="462"/>
                        </a:lnTo>
                        <a:lnTo>
                          <a:pt x="321" y="458"/>
                        </a:lnTo>
                        <a:lnTo>
                          <a:pt x="319" y="458"/>
                        </a:lnTo>
                        <a:lnTo>
                          <a:pt x="308" y="457"/>
                        </a:lnTo>
                        <a:lnTo>
                          <a:pt x="309" y="449"/>
                        </a:lnTo>
                        <a:lnTo>
                          <a:pt x="306" y="449"/>
                        </a:lnTo>
                        <a:lnTo>
                          <a:pt x="306" y="444"/>
                        </a:lnTo>
                        <a:lnTo>
                          <a:pt x="303" y="441"/>
                        </a:lnTo>
                        <a:lnTo>
                          <a:pt x="294" y="445"/>
                        </a:lnTo>
                        <a:lnTo>
                          <a:pt x="284" y="444"/>
                        </a:lnTo>
                        <a:lnTo>
                          <a:pt x="264" y="461"/>
                        </a:lnTo>
                        <a:lnTo>
                          <a:pt x="246" y="468"/>
                        </a:lnTo>
                        <a:lnTo>
                          <a:pt x="241" y="464"/>
                        </a:lnTo>
                        <a:lnTo>
                          <a:pt x="237" y="464"/>
                        </a:lnTo>
                        <a:lnTo>
                          <a:pt x="230" y="464"/>
                        </a:lnTo>
                        <a:lnTo>
                          <a:pt x="227" y="460"/>
                        </a:lnTo>
                        <a:lnTo>
                          <a:pt x="221" y="460"/>
                        </a:lnTo>
                        <a:lnTo>
                          <a:pt x="215" y="464"/>
                        </a:lnTo>
                        <a:lnTo>
                          <a:pt x="207" y="474"/>
                        </a:lnTo>
                        <a:lnTo>
                          <a:pt x="205" y="473"/>
                        </a:lnTo>
                        <a:lnTo>
                          <a:pt x="206" y="466"/>
                        </a:lnTo>
                        <a:lnTo>
                          <a:pt x="205" y="464"/>
                        </a:lnTo>
                        <a:lnTo>
                          <a:pt x="196" y="465"/>
                        </a:lnTo>
                        <a:lnTo>
                          <a:pt x="193" y="465"/>
                        </a:lnTo>
                        <a:lnTo>
                          <a:pt x="192" y="468"/>
                        </a:lnTo>
                        <a:lnTo>
                          <a:pt x="185" y="468"/>
                        </a:lnTo>
                        <a:lnTo>
                          <a:pt x="176" y="464"/>
                        </a:lnTo>
                        <a:lnTo>
                          <a:pt x="175" y="465"/>
                        </a:lnTo>
                        <a:lnTo>
                          <a:pt x="169" y="464"/>
                        </a:lnTo>
                        <a:lnTo>
                          <a:pt x="166" y="465"/>
                        </a:lnTo>
                        <a:lnTo>
                          <a:pt x="164" y="461"/>
                        </a:lnTo>
                        <a:lnTo>
                          <a:pt x="160" y="462"/>
                        </a:lnTo>
                        <a:lnTo>
                          <a:pt x="157" y="459"/>
                        </a:lnTo>
                        <a:lnTo>
                          <a:pt x="157" y="455"/>
                        </a:lnTo>
                        <a:lnTo>
                          <a:pt x="151" y="456"/>
                        </a:lnTo>
                        <a:lnTo>
                          <a:pt x="145" y="454"/>
                        </a:lnTo>
                        <a:lnTo>
                          <a:pt x="144" y="451"/>
                        </a:lnTo>
                        <a:lnTo>
                          <a:pt x="143" y="452"/>
                        </a:lnTo>
                        <a:lnTo>
                          <a:pt x="144" y="445"/>
                        </a:lnTo>
                        <a:lnTo>
                          <a:pt x="139" y="444"/>
                        </a:lnTo>
                        <a:lnTo>
                          <a:pt x="134" y="448"/>
                        </a:lnTo>
                        <a:lnTo>
                          <a:pt x="133" y="446"/>
                        </a:lnTo>
                        <a:lnTo>
                          <a:pt x="130" y="441"/>
                        </a:lnTo>
                        <a:lnTo>
                          <a:pt x="118" y="432"/>
                        </a:lnTo>
                        <a:lnTo>
                          <a:pt x="105" y="429"/>
                        </a:lnTo>
                        <a:lnTo>
                          <a:pt x="104" y="433"/>
                        </a:lnTo>
                        <a:lnTo>
                          <a:pt x="100" y="430"/>
                        </a:lnTo>
                        <a:lnTo>
                          <a:pt x="86" y="423"/>
                        </a:lnTo>
                        <a:lnTo>
                          <a:pt x="86" y="420"/>
                        </a:lnTo>
                        <a:lnTo>
                          <a:pt x="81" y="419"/>
                        </a:lnTo>
                        <a:lnTo>
                          <a:pt x="80" y="417"/>
                        </a:lnTo>
                        <a:lnTo>
                          <a:pt x="73" y="418"/>
                        </a:lnTo>
                        <a:lnTo>
                          <a:pt x="73" y="415"/>
                        </a:lnTo>
                        <a:lnTo>
                          <a:pt x="69" y="410"/>
                        </a:lnTo>
                        <a:lnTo>
                          <a:pt x="70" y="403"/>
                        </a:lnTo>
                        <a:lnTo>
                          <a:pt x="65" y="399"/>
                        </a:lnTo>
                        <a:lnTo>
                          <a:pt x="64" y="393"/>
                        </a:lnTo>
                        <a:lnTo>
                          <a:pt x="69" y="392"/>
                        </a:lnTo>
                        <a:lnTo>
                          <a:pt x="73" y="396"/>
                        </a:lnTo>
                        <a:lnTo>
                          <a:pt x="75" y="396"/>
                        </a:lnTo>
                        <a:lnTo>
                          <a:pt x="77" y="392"/>
                        </a:lnTo>
                        <a:lnTo>
                          <a:pt x="78" y="393"/>
                        </a:lnTo>
                        <a:lnTo>
                          <a:pt x="80" y="391"/>
                        </a:lnTo>
                        <a:lnTo>
                          <a:pt x="78" y="387"/>
                        </a:lnTo>
                        <a:lnTo>
                          <a:pt x="78" y="384"/>
                        </a:lnTo>
                        <a:lnTo>
                          <a:pt x="75" y="383"/>
                        </a:lnTo>
                        <a:lnTo>
                          <a:pt x="72" y="380"/>
                        </a:lnTo>
                        <a:lnTo>
                          <a:pt x="73" y="374"/>
                        </a:lnTo>
                        <a:lnTo>
                          <a:pt x="72" y="370"/>
                        </a:lnTo>
                        <a:lnTo>
                          <a:pt x="78" y="370"/>
                        </a:lnTo>
                        <a:lnTo>
                          <a:pt x="80" y="368"/>
                        </a:lnTo>
                        <a:lnTo>
                          <a:pt x="81" y="363"/>
                        </a:lnTo>
                        <a:lnTo>
                          <a:pt x="83" y="363"/>
                        </a:lnTo>
                        <a:lnTo>
                          <a:pt x="83" y="361"/>
                        </a:lnTo>
                        <a:lnTo>
                          <a:pt x="87" y="358"/>
                        </a:lnTo>
                        <a:lnTo>
                          <a:pt x="91" y="345"/>
                        </a:lnTo>
                        <a:lnTo>
                          <a:pt x="89" y="344"/>
                        </a:lnTo>
                        <a:lnTo>
                          <a:pt x="87" y="347"/>
                        </a:lnTo>
                        <a:lnTo>
                          <a:pt x="86" y="343"/>
                        </a:lnTo>
                        <a:lnTo>
                          <a:pt x="83" y="344"/>
                        </a:lnTo>
                        <a:lnTo>
                          <a:pt x="81" y="342"/>
                        </a:lnTo>
                        <a:lnTo>
                          <a:pt x="81" y="339"/>
                        </a:lnTo>
                        <a:lnTo>
                          <a:pt x="76" y="337"/>
                        </a:lnTo>
                        <a:lnTo>
                          <a:pt x="69" y="339"/>
                        </a:lnTo>
                        <a:lnTo>
                          <a:pt x="59" y="346"/>
                        </a:lnTo>
                        <a:lnTo>
                          <a:pt x="54" y="346"/>
                        </a:lnTo>
                        <a:lnTo>
                          <a:pt x="43" y="342"/>
                        </a:lnTo>
                        <a:lnTo>
                          <a:pt x="41" y="340"/>
                        </a:lnTo>
                        <a:lnTo>
                          <a:pt x="40" y="338"/>
                        </a:lnTo>
                        <a:lnTo>
                          <a:pt x="35" y="339"/>
                        </a:lnTo>
                        <a:lnTo>
                          <a:pt x="30" y="335"/>
                        </a:lnTo>
                        <a:lnTo>
                          <a:pt x="32" y="334"/>
                        </a:lnTo>
                        <a:lnTo>
                          <a:pt x="31" y="328"/>
                        </a:lnTo>
                        <a:lnTo>
                          <a:pt x="30" y="326"/>
                        </a:lnTo>
                        <a:lnTo>
                          <a:pt x="27" y="324"/>
                        </a:lnTo>
                        <a:lnTo>
                          <a:pt x="25" y="325"/>
                        </a:lnTo>
                        <a:lnTo>
                          <a:pt x="23" y="320"/>
                        </a:lnTo>
                        <a:lnTo>
                          <a:pt x="14" y="320"/>
                        </a:lnTo>
                        <a:lnTo>
                          <a:pt x="11" y="318"/>
                        </a:lnTo>
                        <a:lnTo>
                          <a:pt x="15" y="315"/>
                        </a:lnTo>
                        <a:lnTo>
                          <a:pt x="19" y="315"/>
                        </a:lnTo>
                        <a:lnTo>
                          <a:pt x="19" y="307"/>
                        </a:lnTo>
                        <a:lnTo>
                          <a:pt x="15" y="301"/>
                        </a:lnTo>
                        <a:lnTo>
                          <a:pt x="15" y="295"/>
                        </a:lnTo>
                        <a:lnTo>
                          <a:pt x="14" y="294"/>
                        </a:lnTo>
                        <a:lnTo>
                          <a:pt x="4" y="294"/>
                        </a:lnTo>
                        <a:lnTo>
                          <a:pt x="1" y="293"/>
                        </a:lnTo>
                        <a:lnTo>
                          <a:pt x="0" y="288"/>
                        </a:lnTo>
                        <a:lnTo>
                          <a:pt x="2" y="274"/>
                        </a:lnTo>
                        <a:lnTo>
                          <a:pt x="2" y="272"/>
                        </a:lnTo>
                        <a:lnTo>
                          <a:pt x="5" y="268"/>
                        </a:lnTo>
                        <a:lnTo>
                          <a:pt x="15" y="263"/>
                        </a:lnTo>
                        <a:lnTo>
                          <a:pt x="17" y="259"/>
                        </a:lnTo>
                        <a:lnTo>
                          <a:pt x="23" y="258"/>
                        </a:lnTo>
                        <a:lnTo>
                          <a:pt x="26" y="258"/>
                        </a:lnTo>
                        <a:lnTo>
                          <a:pt x="27" y="263"/>
                        </a:lnTo>
                        <a:lnTo>
                          <a:pt x="37" y="262"/>
                        </a:lnTo>
                        <a:lnTo>
                          <a:pt x="41" y="259"/>
                        </a:lnTo>
                        <a:lnTo>
                          <a:pt x="45" y="252"/>
                        </a:lnTo>
                        <a:lnTo>
                          <a:pt x="62" y="249"/>
                        </a:lnTo>
                        <a:lnTo>
                          <a:pt x="68" y="241"/>
                        </a:lnTo>
                        <a:lnTo>
                          <a:pt x="89" y="231"/>
                        </a:lnTo>
                        <a:lnTo>
                          <a:pt x="89" y="225"/>
                        </a:lnTo>
                        <a:lnTo>
                          <a:pt x="92" y="213"/>
                        </a:lnTo>
                        <a:lnTo>
                          <a:pt x="95" y="211"/>
                        </a:lnTo>
                        <a:lnTo>
                          <a:pt x="95" y="206"/>
                        </a:lnTo>
                        <a:lnTo>
                          <a:pt x="91" y="194"/>
                        </a:lnTo>
                        <a:lnTo>
                          <a:pt x="89" y="184"/>
                        </a:lnTo>
                        <a:lnTo>
                          <a:pt x="86" y="178"/>
                        </a:lnTo>
                        <a:lnTo>
                          <a:pt x="96" y="175"/>
                        </a:lnTo>
                        <a:lnTo>
                          <a:pt x="102" y="172"/>
                        </a:lnTo>
                        <a:lnTo>
                          <a:pt x="118" y="170"/>
                        </a:lnTo>
                        <a:lnTo>
                          <a:pt x="116" y="162"/>
                        </a:lnTo>
                        <a:lnTo>
                          <a:pt x="117" y="158"/>
                        </a:lnTo>
                        <a:lnTo>
                          <a:pt x="122" y="145"/>
                        </a:lnTo>
                        <a:lnTo>
                          <a:pt x="127" y="134"/>
                        </a:lnTo>
                        <a:lnTo>
                          <a:pt x="132" y="134"/>
                        </a:lnTo>
                        <a:lnTo>
                          <a:pt x="139" y="137"/>
                        </a:lnTo>
                        <a:lnTo>
                          <a:pt x="148" y="135"/>
                        </a:lnTo>
                        <a:lnTo>
                          <a:pt x="152" y="140"/>
                        </a:lnTo>
                        <a:lnTo>
                          <a:pt x="162" y="135"/>
                        </a:lnTo>
                        <a:lnTo>
                          <a:pt x="162" y="121"/>
                        </a:lnTo>
                        <a:lnTo>
                          <a:pt x="166" y="109"/>
                        </a:lnTo>
                        <a:lnTo>
                          <a:pt x="175" y="108"/>
                        </a:lnTo>
                        <a:lnTo>
                          <a:pt x="181" y="99"/>
                        </a:lnTo>
                        <a:lnTo>
                          <a:pt x="187" y="101"/>
                        </a:lnTo>
                        <a:lnTo>
                          <a:pt x="192" y="96"/>
                        </a:lnTo>
                        <a:lnTo>
                          <a:pt x="196" y="107"/>
                        </a:lnTo>
                        <a:lnTo>
                          <a:pt x="203" y="113"/>
                        </a:lnTo>
                        <a:lnTo>
                          <a:pt x="206" y="117"/>
                        </a:lnTo>
                        <a:lnTo>
                          <a:pt x="209" y="121"/>
                        </a:lnTo>
                        <a:lnTo>
                          <a:pt x="212" y="117"/>
                        </a:lnTo>
                        <a:lnTo>
                          <a:pt x="223" y="121"/>
                        </a:lnTo>
                        <a:lnTo>
                          <a:pt x="226" y="126"/>
                        </a:lnTo>
                        <a:lnTo>
                          <a:pt x="233" y="146"/>
                        </a:lnTo>
                        <a:lnTo>
                          <a:pt x="234" y="162"/>
                        </a:lnTo>
                        <a:lnTo>
                          <a:pt x="231" y="169"/>
                        </a:lnTo>
                        <a:lnTo>
                          <a:pt x="253" y="177"/>
                        </a:lnTo>
                        <a:lnTo>
                          <a:pt x="262" y="175"/>
                        </a:lnTo>
                        <a:lnTo>
                          <a:pt x="294" y="189"/>
                        </a:lnTo>
                        <a:lnTo>
                          <a:pt x="303" y="206"/>
                        </a:lnTo>
                        <a:lnTo>
                          <a:pt x="314" y="218"/>
                        </a:lnTo>
                        <a:lnTo>
                          <a:pt x="318" y="219"/>
                        </a:lnTo>
                        <a:lnTo>
                          <a:pt x="368" y="216"/>
                        </a:lnTo>
                        <a:lnTo>
                          <a:pt x="380" y="221"/>
                        </a:lnTo>
                        <a:lnTo>
                          <a:pt x="391" y="230"/>
                        </a:lnTo>
                        <a:lnTo>
                          <a:pt x="409" y="235"/>
                        </a:lnTo>
                        <a:lnTo>
                          <a:pt x="416" y="236"/>
                        </a:lnTo>
                        <a:lnTo>
                          <a:pt x="423" y="239"/>
                        </a:lnTo>
                        <a:lnTo>
                          <a:pt x="444" y="231"/>
                        </a:lnTo>
                        <a:lnTo>
                          <a:pt x="445" y="230"/>
                        </a:lnTo>
                        <a:lnTo>
                          <a:pt x="461" y="224"/>
                        </a:lnTo>
                        <a:lnTo>
                          <a:pt x="472" y="223"/>
                        </a:lnTo>
                        <a:lnTo>
                          <a:pt x="479" y="225"/>
                        </a:lnTo>
                        <a:lnTo>
                          <a:pt x="494" y="222"/>
                        </a:lnTo>
                        <a:lnTo>
                          <a:pt x="520" y="200"/>
                        </a:lnTo>
                        <a:lnTo>
                          <a:pt x="519" y="197"/>
                        </a:lnTo>
                        <a:lnTo>
                          <a:pt x="513" y="189"/>
                        </a:lnTo>
                        <a:lnTo>
                          <a:pt x="520" y="176"/>
                        </a:lnTo>
                        <a:lnTo>
                          <a:pt x="525" y="175"/>
                        </a:lnTo>
                        <a:lnTo>
                          <a:pt x="532" y="179"/>
                        </a:lnTo>
                        <a:lnTo>
                          <a:pt x="542" y="181"/>
                        </a:lnTo>
                        <a:lnTo>
                          <a:pt x="549" y="176"/>
                        </a:lnTo>
                        <a:lnTo>
                          <a:pt x="559" y="166"/>
                        </a:lnTo>
                        <a:lnTo>
                          <a:pt x="564" y="166"/>
                        </a:lnTo>
                        <a:lnTo>
                          <a:pt x="570" y="162"/>
                        </a:lnTo>
                        <a:lnTo>
                          <a:pt x="587" y="145"/>
                        </a:lnTo>
                        <a:lnTo>
                          <a:pt x="606" y="143"/>
                        </a:lnTo>
                        <a:lnTo>
                          <a:pt x="622" y="142"/>
                        </a:lnTo>
                        <a:lnTo>
                          <a:pt x="622" y="140"/>
                        </a:lnTo>
                        <a:lnTo>
                          <a:pt x="619" y="137"/>
                        </a:lnTo>
                        <a:lnTo>
                          <a:pt x="619" y="131"/>
                        </a:lnTo>
                        <a:lnTo>
                          <a:pt x="617" y="129"/>
                        </a:lnTo>
                        <a:lnTo>
                          <a:pt x="610" y="122"/>
                        </a:lnTo>
                        <a:lnTo>
                          <a:pt x="606" y="116"/>
                        </a:lnTo>
                        <a:lnTo>
                          <a:pt x="593" y="124"/>
                        </a:lnTo>
                        <a:lnTo>
                          <a:pt x="588" y="126"/>
                        </a:lnTo>
                        <a:lnTo>
                          <a:pt x="572" y="124"/>
                        </a:lnTo>
                        <a:lnTo>
                          <a:pt x="569" y="115"/>
                        </a:lnTo>
                        <a:lnTo>
                          <a:pt x="568" y="110"/>
                        </a:lnTo>
                        <a:lnTo>
                          <a:pt x="571" y="101"/>
                        </a:lnTo>
                        <a:lnTo>
                          <a:pt x="570" y="93"/>
                        </a:lnTo>
                        <a:lnTo>
                          <a:pt x="580" y="77"/>
                        </a:lnTo>
                        <a:lnTo>
                          <a:pt x="601" y="85"/>
                        </a:lnTo>
                        <a:lnTo>
                          <a:pt x="619" y="74"/>
                        </a:lnTo>
                        <a:lnTo>
                          <a:pt x="629" y="43"/>
                        </a:lnTo>
                        <a:lnTo>
                          <a:pt x="640" y="33"/>
                        </a:lnTo>
                        <a:lnTo>
                          <a:pt x="639" y="23"/>
                        </a:lnTo>
                        <a:lnTo>
                          <a:pt x="630" y="23"/>
                        </a:lnTo>
                        <a:lnTo>
                          <a:pt x="630" y="19"/>
                        </a:lnTo>
                        <a:lnTo>
                          <a:pt x="642" y="7"/>
                        </a:lnTo>
                        <a:lnTo>
                          <a:pt x="650" y="5"/>
                        </a:lnTo>
                        <a:lnTo>
                          <a:pt x="677" y="0"/>
                        </a:lnTo>
                        <a:lnTo>
                          <a:pt x="690" y="8"/>
                        </a:lnTo>
                        <a:lnTo>
                          <a:pt x="706" y="12"/>
                        </a:lnTo>
                        <a:lnTo>
                          <a:pt x="716" y="27"/>
                        </a:lnTo>
                        <a:lnTo>
                          <a:pt x="728" y="58"/>
                        </a:lnTo>
                        <a:lnTo>
                          <a:pt x="731" y="78"/>
                        </a:lnTo>
                        <a:lnTo>
                          <a:pt x="731" y="83"/>
                        </a:lnTo>
                        <a:lnTo>
                          <a:pt x="754" y="87"/>
                        </a:lnTo>
                        <a:lnTo>
                          <a:pt x="758" y="89"/>
                        </a:lnTo>
                        <a:lnTo>
                          <a:pt x="773" y="99"/>
                        </a:lnTo>
                        <a:lnTo>
                          <a:pt x="781" y="123"/>
                        </a:lnTo>
                        <a:lnTo>
                          <a:pt x="795" y="124"/>
                        </a:lnTo>
                        <a:lnTo>
                          <a:pt x="799" y="122"/>
                        </a:lnTo>
                        <a:lnTo>
                          <a:pt x="831" y="108"/>
                        </a:lnTo>
                        <a:lnTo>
                          <a:pt x="830" y="126"/>
                        </a:lnTo>
                        <a:lnTo>
                          <a:pt x="824" y="131"/>
                        </a:lnTo>
                        <a:lnTo>
                          <a:pt x="818" y="154"/>
                        </a:lnTo>
                        <a:lnTo>
                          <a:pt x="808" y="174"/>
                        </a:lnTo>
                        <a:lnTo>
                          <a:pt x="805" y="176"/>
                        </a:lnTo>
                        <a:lnTo>
                          <a:pt x="804" y="175"/>
                        </a:lnTo>
                        <a:lnTo>
                          <a:pt x="792" y="172"/>
                        </a:lnTo>
                        <a:lnTo>
                          <a:pt x="779" y="182"/>
                        </a:lnTo>
                        <a:lnTo>
                          <a:pt x="783" y="193"/>
                        </a:lnTo>
                        <a:lnTo>
                          <a:pt x="783" y="206"/>
                        </a:lnTo>
                        <a:lnTo>
                          <a:pt x="774" y="218"/>
                        </a:lnTo>
                        <a:lnTo>
                          <a:pt x="774" y="222"/>
                        </a:lnTo>
                        <a:lnTo>
                          <a:pt x="772" y="222"/>
                        </a:lnTo>
                        <a:lnTo>
                          <a:pt x="767" y="215"/>
                        </a:lnTo>
                        <a:lnTo>
                          <a:pt x="765" y="217"/>
                        </a:lnTo>
                        <a:lnTo>
                          <a:pt x="760" y="226"/>
                        </a:lnTo>
                        <a:lnTo>
                          <a:pt x="752" y="232"/>
                        </a:lnTo>
                        <a:lnTo>
                          <a:pt x="742" y="233"/>
                        </a:lnTo>
                        <a:lnTo>
                          <a:pt x="740" y="236"/>
                        </a:lnTo>
                        <a:lnTo>
                          <a:pt x="742" y="244"/>
                        </a:lnTo>
                        <a:lnTo>
                          <a:pt x="731" y="244"/>
                        </a:lnTo>
                        <a:lnTo>
                          <a:pt x="723" y="241"/>
                        </a:lnTo>
                        <a:lnTo>
                          <a:pt x="710" y="254"/>
                        </a:lnTo>
                        <a:lnTo>
                          <a:pt x="696" y="261"/>
                        </a:lnTo>
                        <a:lnTo>
                          <a:pt x="689" y="270"/>
                        </a:lnTo>
                        <a:lnTo>
                          <a:pt x="677" y="274"/>
                        </a:lnTo>
                        <a:lnTo>
                          <a:pt x="675" y="272"/>
                        </a:lnTo>
                        <a:lnTo>
                          <a:pt x="662" y="279"/>
                        </a:lnTo>
                        <a:lnTo>
                          <a:pt x="656" y="287"/>
                        </a:lnTo>
                        <a:lnTo>
                          <a:pt x="647" y="291"/>
                        </a:lnTo>
                        <a:lnTo>
                          <a:pt x="646" y="290"/>
                        </a:lnTo>
                        <a:lnTo>
                          <a:pt x="647" y="286"/>
                        </a:lnTo>
                        <a:lnTo>
                          <a:pt x="651" y="286"/>
                        </a:lnTo>
                        <a:lnTo>
                          <a:pt x="653" y="280"/>
                        </a:lnTo>
                        <a:lnTo>
                          <a:pt x="647" y="278"/>
                        </a:lnTo>
                        <a:lnTo>
                          <a:pt x="650" y="276"/>
                        </a:lnTo>
                        <a:lnTo>
                          <a:pt x="650" y="273"/>
                        </a:lnTo>
                        <a:lnTo>
                          <a:pt x="660" y="260"/>
                        </a:lnTo>
                        <a:lnTo>
                          <a:pt x="655" y="250"/>
                        </a:lnTo>
                        <a:lnTo>
                          <a:pt x="654" y="252"/>
                        </a:lnTo>
                        <a:lnTo>
                          <a:pt x="646" y="253"/>
                        </a:lnTo>
                        <a:lnTo>
                          <a:pt x="636" y="266"/>
                        </a:lnTo>
                        <a:lnTo>
                          <a:pt x="623" y="272"/>
                        </a:lnTo>
                        <a:lnTo>
                          <a:pt x="619" y="281"/>
                        </a:lnTo>
                        <a:lnTo>
                          <a:pt x="610" y="285"/>
                        </a:lnTo>
                        <a:lnTo>
                          <a:pt x="603" y="284"/>
                        </a:lnTo>
                        <a:lnTo>
                          <a:pt x="601" y="286"/>
                        </a:lnTo>
                        <a:lnTo>
                          <a:pt x="599" y="291"/>
                        </a:lnTo>
                        <a:lnTo>
                          <a:pt x="598" y="295"/>
                        </a:lnTo>
                        <a:lnTo>
                          <a:pt x="603" y="302"/>
                        </a:lnTo>
                        <a:lnTo>
                          <a:pt x="612" y="307"/>
                        </a:lnTo>
                        <a:lnTo>
                          <a:pt x="617" y="317"/>
                        </a:lnTo>
                        <a:lnTo>
                          <a:pt x="623" y="320"/>
                        </a:lnTo>
                        <a:lnTo>
                          <a:pt x="627" y="319"/>
                        </a:lnTo>
                        <a:lnTo>
                          <a:pt x="635" y="310"/>
                        </a:lnTo>
                        <a:lnTo>
                          <a:pt x="642" y="307"/>
                        </a:lnTo>
                        <a:lnTo>
                          <a:pt x="650" y="313"/>
                        </a:lnTo>
                        <a:lnTo>
                          <a:pt x="658" y="312"/>
                        </a:lnTo>
                        <a:lnTo>
                          <a:pt x="666" y="315"/>
                        </a:lnTo>
                        <a:lnTo>
                          <a:pt x="663" y="321"/>
                        </a:lnTo>
                        <a:lnTo>
                          <a:pt x="661" y="324"/>
                        </a:lnTo>
                        <a:lnTo>
                          <a:pt x="659" y="320"/>
                        </a:lnTo>
                        <a:lnTo>
                          <a:pt x="656" y="321"/>
                        </a:lnTo>
                        <a:lnTo>
                          <a:pt x="652" y="325"/>
                        </a:lnTo>
                        <a:lnTo>
                          <a:pt x="642" y="327"/>
                        </a:lnTo>
                        <a:lnTo>
                          <a:pt x="642" y="331"/>
                        </a:lnTo>
                        <a:lnTo>
                          <a:pt x="639" y="336"/>
                        </a:lnTo>
                        <a:lnTo>
                          <a:pt x="636" y="336"/>
                        </a:lnTo>
                        <a:lnTo>
                          <a:pt x="635" y="334"/>
                        </a:lnTo>
                        <a:lnTo>
                          <a:pt x="633" y="334"/>
                        </a:lnTo>
                        <a:lnTo>
                          <a:pt x="631" y="335"/>
                        </a:lnTo>
                        <a:lnTo>
                          <a:pt x="633" y="338"/>
                        </a:lnTo>
                        <a:lnTo>
                          <a:pt x="632" y="340"/>
                        </a:lnTo>
                        <a:lnTo>
                          <a:pt x="626" y="345"/>
                        </a:lnTo>
                        <a:lnTo>
                          <a:pt x="620" y="356"/>
                        </a:lnTo>
                        <a:lnTo>
                          <a:pt x="620" y="359"/>
                        </a:lnTo>
                        <a:lnTo>
                          <a:pt x="633" y="366"/>
                        </a:lnTo>
                        <a:lnTo>
                          <a:pt x="638" y="374"/>
                        </a:lnTo>
                        <a:lnTo>
                          <a:pt x="642" y="392"/>
                        </a:lnTo>
                        <a:lnTo>
                          <a:pt x="648" y="396"/>
                        </a:lnTo>
                        <a:lnTo>
                          <a:pt x="648" y="400"/>
                        </a:lnTo>
                        <a:lnTo>
                          <a:pt x="656" y="408"/>
                        </a:lnTo>
                        <a:lnTo>
                          <a:pt x="639" y="401"/>
                        </a:lnTo>
                        <a:lnTo>
                          <a:pt x="632" y="403"/>
                        </a:lnTo>
                        <a:lnTo>
                          <a:pt x="632" y="404"/>
                        </a:lnTo>
                        <a:lnTo>
                          <a:pt x="639" y="403"/>
                        </a:lnTo>
                        <a:lnTo>
                          <a:pt x="641" y="407"/>
                        </a:lnTo>
                        <a:lnTo>
                          <a:pt x="646" y="408"/>
                        </a:lnTo>
                        <a:lnTo>
                          <a:pt x="650" y="413"/>
                        </a:lnTo>
                        <a:lnTo>
                          <a:pt x="651" y="413"/>
                        </a:lnTo>
                        <a:lnTo>
                          <a:pt x="656" y="419"/>
                        </a:lnTo>
                        <a:lnTo>
                          <a:pt x="642" y="428"/>
                        </a:lnTo>
                        <a:lnTo>
                          <a:pt x="635" y="428"/>
                        </a:lnTo>
                        <a:lnTo>
                          <a:pt x="635" y="429"/>
                        </a:lnTo>
                        <a:lnTo>
                          <a:pt x="641" y="432"/>
                        </a:lnTo>
                        <a:lnTo>
                          <a:pt x="646" y="429"/>
                        </a:lnTo>
                        <a:lnTo>
                          <a:pt x="651" y="434"/>
                        </a:lnTo>
                        <a:lnTo>
                          <a:pt x="657" y="435"/>
                        </a:lnTo>
                        <a:lnTo>
                          <a:pt x="649" y="441"/>
                        </a:lnTo>
                        <a:lnTo>
                          <a:pt x="654" y="440"/>
                        </a:lnTo>
                        <a:lnTo>
                          <a:pt x="655" y="443"/>
                        </a:lnTo>
                        <a:lnTo>
                          <a:pt x="654" y="445"/>
                        </a:lnTo>
                        <a:lnTo>
                          <a:pt x="649" y="446"/>
                        </a:lnTo>
                        <a:lnTo>
                          <a:pt x="650" y="449"/>
                        </a:lnTo>
                        <a:lnTo>
                          <a:pt x="647" y="462"/>
                        </a:lnTo>
                        <a:lnTo>
                          <a:pt x="646" y="460"/>
                        </a:lnTo>
                        <a:lnTo>
                          <a:pt x="644" y="461"/>
                        </a:lnTo>
                        <a:lnTo>
                          <a:pt x="641" y="465"/>
                        </a:lnTo>
                        <a:lnTo>
                          <a:pt x="637" y="473"/>
                        </a:lnTo>
                        <a:lnTo>
                          <a:pt x="633" y="480"/>
                        </a:lnTo>
                        <a:lnTo>
                          <a:pt x="629" y="486"/>
                        </a:lnTo>
                        <a:lnTo>
                          <a:pt x="627" y="482"/>
                        </a:lnTo>
                        <a:lnTo>
                          <a:pt x="623" y="485"/>
                        </a:lnTo>
                        <a:lnTo>
                          <a:pt x="626" y="489"/>
                        </a:lnTo>
                        <a:lnTo>
                          <a:pt x="622" y="499"/>
                        </a:lnTo>
                        <a:lnTo>
                          <a:pt x="622" y="504"/>
                        </a:lnTo>
                        <a:lnTo>
                          <a:pt x="620" y="502"/>
                        </a:lnTo>
                        <a:lnTo>
                          <a:pt x="619" y="506"/>
                        </a:lnTo>
                        <a:lnTo>
                          <a:pt x="615" y="506"/>
                        </a:lnTo>
                        <a:lnTo>
                          <a:pt x="610" y="515"/>
                        </a:lnTo>
                        <a:lnTo>
                          <a:pt x="604" y="515"/>
                        </a:lnTo>
                        <a:lnTo>
                          <a:pt x="602" y="518"/>
                        </a:lnTo>
                        <a:lnTo>
                          <a:pt x="603" y="520"/>
                        </a:lnTo>
                        <a:lnTo>
                          <a:pt x="603" y="522"/>
                        </a:lnTo>
                        <a:lnTo>
                          <a:pt x="598" y="526"/>
                        </a:lnTo>
                        <a:lnTo>
                          <a:pt x="596" y="528"/>
                        </a:lnTo>
                        <a:lnTo>
                          <a:pt x="596" y="527"/>
                        </a:lnTo>
                        <a:lnTo>
                          <a:pt x="595" y="529"/>
                        </a:lnTo>
                        <a:lnTo>
                          <a:pt x="588" y="531"/>
                        </a:lnTo>
                        <a:lnTo>
                          <a:pt x="580" y="539"/>
                        </a:lnTo>
                        <a:lnTo>
                          <a:pt x="574" y="543"/>
                        </a:lnTo>
                        <a:lnTo>
                          <a:pt x="570" y="542"/>
                        </a:lnTo>
                        <a:lnTo>
                          <a:pt x="568" y="545"/>
                        </a:lnTo>
                        <a:lnTo>
                          <a:pt x="564" y="542"/>
                        </a:lnTo>
                        <a:lnTo>
                          <a:pt x="559" y="545"/>
                        </a:lnTo>
                        <a:lnTo>
                          <a:pt x="558" y="543"/>
                        </a:lnTo>
                        <a:lnTo>
                          <a:pt x="556" y="544"/>
                        </a:lnTo>
                        <a:lnTo>
                          <a:pt x="556" y="546"/>
                        </a:lnTo>
                        <a:lnTo>
                          <a:pt x="555" y="547"/>
                        </a:lnTo>
                      </a:path>
                    </a:pathLst>
                  </a:custGeom>
                  <a:grpFill/>
                  <a:ln w="9144">
                    <a:solidFill>
                      <a:schemeClr val="bg2">
                        <a:lumMod val="90000"/>
                      </a:schemeClr>
                    </a:solidFill>
                    <a:round/>
                    <a:headEnd/>
                    <a:tailEnd/>
                  </a:ln>
                </p:spPr>
                <p:txBody>
                  <a:bodyPr/>
                  <a:lstStyle/>
                  <a:p>
                    <a:endParaRPr lang="nb-NO"/>
                  </a:p>
                </p:txBody>
              </p:sp>
              <p:sp>
                <p:nvSpPr>
                  <p:cNvPr id="375" name="Freeform 80"/>
                  <p:cNvSpPr>
                    <a:spLocks/>
                  </p:cNvSpPr>
                  <p:nvPr/>
                </p:nvSpPr>
                <p:spPr bwMode="gray">
                  <a:xfrm>
                    <a:off x="3086" y="720"/>
                    <a:ext cx="2194" cy="1073"/>
                  </a:xfrm>
                  <a:custGeom>
                    <a:avLst/>
                    <a:gdLst>
                      <a:gd name="T0" fmla="*/ 3276 w 2079"/>
                      <a:gd name="T1" fmla="*/ 265 h 1116"/>
                      <a:gd name="T2" fmla="*/ 2917 w 2079"/>
                      <a:gd name="T3" fmla="*/ 227 h 1116"/>
                      <a:gd name="T4" fmla="*/ 2626 w 2079"/>
                      <a:gd name="T5" fmla="*/ 210 h 1116"/>
                      <a:gd name="T6" fmla="*/ 2368 w 2079"/>
                      <a:gd name="T7" fmla="*/ 204 h 1116"/>
                      <a:gd name="T8" fmla="*/ 2166 w 2079"/>
                      <a:gd name="T9" fmla="*/ 173 h 1116"/>
                      <a:gd name="T10" fmla="*/ 1967 w 2079"/>
                      <a:gd name="T11" fmla="*/ 138 h 1116"/>
                      <a:gd name="T12" fmla="*/ 1826 w 2079"/>
                      <a:gd name="T13" fmla="*/ 176 h 1116"/>
                      <a:gd name="T14" fmla="*/ 1995 w 2079"/>
                      <a:gd name="T15" fmla="*/ 57 h 1116"/>
                      <a:gd name="T16" fmla="*/ 1770 w 2079"/>
                      <a:gd name="T17" fmla="*/ 5 h 1116"/>
                      <a:gd name="T18" fmla="*/ 1607 w 2079"/>
                      <a:gd name="T19" fmla="*/ 64 h 1116"/>
                      <a:gd name="T20" fmla="*/ 1389 w 2079"/>
                      <a:gd name="T21" fmla="*/ 132 h 1116"/>
                      <a:gd name="T22" fmla="*/ 1289 w 2079"/>
                      <a:gd name="T23" fmla="*/ 198 h 1116"/>
                      <a:gd name="T24" fmla="*/ 1289 w 2079"/>
                      <a:gd name="T25" fmla="*/ 227 h 1116"/>
                      <a:gd name="T26" fmla="*/ 1190 w 2079"/>
                      <a:gd name="T27" fmla="*/ 224 h 1116"/>
                      <a:gd name="T28" fmla="*/ 1083 w 2079"/>
                      <a:gd name="T29" fmla="*/ 265 h 1116"/>
                      <a:gd name="T30" fmla="*/ 1169 w 2079"/>
                      <a:gd name="T31" fmla="*/ 303 h 1116"/>
                      <a:gd name="T32" fmla="*/ 994 w 2079"/>
                      <a:gd name="T33" fmla="*/ 338 h 1116"/>
                      <a:gd name="T34" fmla="*/ 1045 w 2079"/>
                      <a:gd name="T35" fmla="*/ 216 h 1116"/>
                      <a:gd name="T36" fmla="*/ 939 w 2079"/>
                      <a:gd name="T37" fmla="*/ 256 h 1116"/>
                      <a:gd name="T38" fmla="*/ 766 w 2079"/>
                      <a:gd name="T39" fmla="*/ 293 h 1116"/>
                      <a:gd name="T40" fmla="*/ 626 w 2079"/>
                      <a:gd name="T41" fmla="*/ 295 h 1116"/>
                      <a:gd name="T42" fmla="*/ 459 w 2079"/>
                      <a:gd name="T43" fmla="*/ 342 h 1116"/>
                      <a:gd name="T44" fmla="*/ 400 w 2079"/>
                      <a:gd name="T45" fmla="*/ 359 h 1116"/>
                      <a:gd name="T46" fmla="*/ 255 w 2079"/>
                      <a:gd name="T47" fmla="*/ 389 h 1116"/>
                      <a:gd name="T48" fmla="*/ 175 w 2079"/>
                      <a:gd name="T49" fmla="*/ 344 h 1116"/>
                      <a:gd name="T50" fmla="*/ 142 w 2079"/>
                      <a:gd name="T51" fmla="*/ 265 h 1116"/>
                      <a:gd name="T52" fmla="*/ 69 w 2079"/>
                      <a:gd name="T53" fmla="*/ 315 h 1116"/>
                      <a:gd name="T54" fmla="*/ 20 w 2079"/>
                      <a:gd name="T55" fmla="*/ 466 h 1116"/>
                      <a:gd name="T56" fmla="*/ 6 w 2079"/>
                      <a:gd name="T57" fmla="*/ 520 h 1116"/>
                      <a:gd name="T58" fmla="*/ 115 w 2079"/>
                      <a:gd name="T59" fmla="*/ 583 h 1116"/>
                      <a:gd name="T60" fmla="*/ 198 w 2079"/>
                      <a:gd name="T61" fmla="*/ 631 h 1116"/>
                      <a:gd name="T62" fmla="*/ 298 w 2079"/>
                      <a:gd name="T63" fmla="*/ 667 h 1116"/>
                      <a:gd name="T64" fmla="*/ 229 w 2079"/>
                      <a:gd name="T65" fmla="*/ 700 h 1116"/>
                      <a:gd name="T66" fmla="*/ 470 w 2079"/>
                      <a:gd name="T67" fmla="*/ 749 h 1116"/>
                      <a:gd name="T68" fmla="*/ 491 w 2079"/>
                      <a:gd name="T69" fmla="*/ 688 h 1116"/>
                      <a:gd name="T70" fmla="*/ 469 w 2079"/>
                      <a:gd name="T71" fmla="*/ 651 h 1116"/>
                      <a:gd name="T72" fmla="*/ 576 w 2079"/>
                      <a:gd name="T73" fmla="*/ 615 h 1116"/>
                      <a:gd name="T74" fmla="*/ 716 w 2079"/>
                      <a:gd name="T75" fmla="*/ 622 h 1116"/>
                      <a:gd name="T76" fmla="*/ 794 w 2079"/>
                      <a:gd name="T77" fmla="*/ 602 h 1116"/>
                      <a:gd name="T78" fmla="*/ 878 w 2079"/>
                      <a:gd name="T79" fmla="*/ 571 h 1116"/>
                      <a:gd name="T80" fmla="*/ 1055 w 2079"/>
                      <a:gd name="T81" fmla="*/ 579 h 1116"/>
                      <a:gd name="T82" fmla="*/ 1150 w 2079"/>
                      <a:gd name="T83" fmla="*/ 576 h 1116"/>
                      <a:gd name="T84" fmla="*/ 1396 w 2079"/>
                      <a:gd name="T85" fmla="*/ 655 h 1116"/>
                      <a:gd name="T86" fmla="*/ 1744 w 2079"/>
                      <a:gd name="T87" fmla="*/ 615 h 1116"/>
                      <a:gd name="T88" fmla="*/ 2115 w 2079"/>
                      <a:gd name="T89" fmla="*/ 645 h 1116"/>
                      <a:gd name="T90" fmla="*/ 2333 w 2079"/>
                      <a:gd name="T91" fmla="*/ 627 h 1116"/>
                      <a:gd name="T92" fmla="*/ 2470 w 2079"/>
                      <a:gd name="T93" fmla="*/ 705 h 1116"/>
                      <a:gd name="T94" fmla="*/ 2443 w 2079"/>
                      <a:gd name="T95" fmla="*/ 727 h 1116"/>
                      <a:gd name="T96" fmla="*/ 2658 w 2079"/>
                      <a:gd name="T97" fmla="*/ 605 h 1116"/>
                      <a:gd name="T98" fmla="*/ 2570 w 2079"/>
                      <a:gd name="T99" fmla="*/ 586 h 1116"/>
                      <a:gd name="T100" fmla="*/ 2640 w 2079"/>
                      <a:gd name="T101" fmla="*/ 518 h 1116"/>
                      <a:gd name="T102" fmla="*/ 2843 w 2079"/>
                      <a:gd name="T103" fmla="*/ 483 h 1116"/>
                      <a:gd name="T104" fmla="*/ 2960 w 2079"/>
                      <a:gd name="T105" fmla="*/ 487 h 1116"/>
                      <a:gd name="T106" fmla="*/ 3163 w 2079"/>
                      <a:gd name="T107" fmla="*/ 444 h 1116"/>
                      <a:gd name="T108" fmla="*/ 3107 w 2079"/>
                      <a:gd name="T109" fmla="*/ 486 h 1116"/>
                      <a:gd name="T110" fmla="*/ 3089 w 2079"/>
                      <a:gd name="T111" fmla="*/ 589 h 1116"/>
                      <a:gd name="T112" fmla="*/ 3166 w 2079"/>
                      <a:gd name="T113" fmla="*/ 547 h 1116"/>
                      <a:gd name="T114" fmla="*/ 3201 w 2079"/>
                      <a:gd name="T115" fmla="*/ 478 h 1116"/>
                      <a:gd name="T116" fmla="*/ 3409 w 2079"/>
                      <a:gd name="T117" fmla="*/ 444 h 1116"/>
                      <a:gd name="T118" fmla="*/ 3524 w 2079"/>
                      <a:gd name="T119" fmla="*/ 392 h 11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79"/>
                      <a:gd name="T181" fmla="*/ 0 h 1116"/>
                      <a:gd name="T182" fmla="*/ 2079 w 2079"/>
                      <a:gd name="T183" fmla="*/ 1116 h 11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79" h="1116">
                        <a:moveTo>
                          <a:pt x="2078" y="425"/>
                        </a:moveTo>
                        <a:lnTo>
                          <a:pt x="2056" y="405"/>
                        </a:lnTo>
                        <a:lnTo>
                          <a:pt x="2023" y="388"/>
                        </a:lnTo>
                        <a:lnTo>
                          <a:pt x="1951" y="381"/>
                        </a:lnTo>
                        <a:lnTo>
                          <a:pt x="1949" y="382"/>
                        </a:lnTo>
                        <a:lnTo>
                          <a:pt x="1949" y="392"/>
                        </a:lnTo>
                        <a:lnTo>
                          <a:pt x="1944" y="398"/>
                        </a:lnTo>
                        <a:lnTo>
                          <a:pt x="1951" y="400"/>
                        </a:lnTo>
                        <a:lnTo>
                          <a:pt x="1957" y="417"/>
                        </a:lnTo>
                        <a:lnTo>
                          <a:pt x="1944" y="431"/>
                        </a:lnTo>
                        <a:lnTo>
                          <a:pt x="1919" y="413"/>
                        </a:lnTo>
                        <a:lnTo>
                          <a:pt x="1918" y="399"/>
                        </a:lnTo>
                        <a:lnTo>
                          <a:pt x="1912" y="391"/>
                        </a:lnTo>
                        <a:lnTo>
                          <a:pt x="1899" y="403"/>
                        </a:lnTo>
                        <a:lnTo>
                          <a:pt x="1865" y="398"/>
                        </a:lnTo>
                        <a:lnTo>
                          <a:pt x="1862" y="391"/>
                        </a:lnTo>
                        <a:lnTo>
                          <a:pt x="1824" y="406"/>
                        </a:lnTo>
                        <a:lnTo>
                          <a:pt x="1824" y="400"/>
                        </a:lnTo>
                        <a:lnTo>
                          <a:pt x="1811" y="393"/>
                        </a:lnTo>
                        <a:lnTo>
                          <a:pt x="1803" y="390"/>
                        </a:lnTo>
                        <a:lnTo>
                          <a:pt x="1807" y="367"/>
                        </a:lnTo>
                        <a:lnTo>
                          <a:pt x="1791" y="344"/>
                        </a:lnTo>
                        <a:lnTo>
                          <a:pt x="1735" y="343"/>
                        </a:lnTo>
                        <a:lnTo>
                          <a:pt x="1706" y="351"/>
                        </a:lnTo>
                        <a:lnTo>
                          <a:pt x="1694" y="343"/>
                        </a:lnTo>
                        <a:lnTo>
                          <a:pt x="1703" y="335"/>
                        </a:lnTo>
                        <a:lnTo>
                          <a:pt x="1693" y="323"/>
                        </a:lnTo>
                        <a:lnTo>
                          <a:pt x="1680" y="326"/>
                        </a:lnTo>
                        <a:lnTo>
                          <a:pt x="1674" y="316"/>
                        </a:lnTo>
                        <a:lnTo>
                          <a:pt x="1658" y="313"/>
                        </a:lnTo>
                        <a:lnTo>
                          <a:pt x="1664" y="303"/>
                        </a:lnTo>
                        <a:lnTo>
                          <a:pt x="1672" y="306"/>
                        </a:lnTo>
                        <a:lnTo>
                          <a:pt x="1668" y="293"/>
                        </a:lnTo>
                        <a:lnTo>
                          <a:pt x="1551" y="262"/>
                        </a:lnTo>
                        <a:lnTo>
                          <a:pt x="1547" y="266"/>
                        </a:lnTo>
                        <a:lnTo>
                          <a:pt x="1551" y="273"/>
                        </a:lnTo>
                        <a:lnTo>
                          <a:pt x="1533" y="298"/>
                        </a:lnTo>
                        <a:lnTo>
                          <a:pt x="1534" y="305"/>
                        </a:lnTo>
                        <a:lnTo>
                          <a:pt x="1533" y="310"/>
                        </a:lnTo>
                        <a:lnTo>
                          <a:pt x="1535" y="323"/>
                        </a:lnTo>
                        <a:lnTo>
                          <a:pt x="1528" y="320"/>
                        </a:lnTo>
                        <a:lnTo>
                          <a:pt x="1508" y="335"/>
                        </a:lnTo>
                        <a:lnTo>
                          <a:pt x="1486" y="320"/>
                        </a:lnTo>
                        <a:lnTo>
                          <a:pt x="1476" y="315"/>
                        </a:lnTo>
                        <a:lnTo>
                          <a:pt x="1449" y="325"/>
                        </a:lnTo>
                        <a:lnTo>
                          <a:pt x="1437" y="300"/>
                        </a:lnTo>
                        <a:lnTo>
                          <a:pt x="1418" y="354"/>
                        </a:lnTo>
                        <a:lnTo>
                          <a:pt x="1413" y="345"/>
                        </a:lnTo>
                        <a:lnTo>
                          <a:pt x="1399" y="341"/>
                        </a:lnTo>
                        <a:lnTo>
                          <a:pt x="1388" y="314"/>
                        </a:lnTo>
                        <a:lnTo>
                          <a:pt x="1384" y="315"/>
                        </a:lnTo>
                        <a:lnTo>
                          <a:pt x="1382" y="303"/>
                        </a:lnTo>
                        <a:lnTo>
                          <a:pt x="1393" y="292"/>
                        </a:lnTo>
                        <a:lnTo>
                          <a:pt x="1395" y="282"/>
                        </a:lnTo>
                        <a:lnTo>
                          <a:pt x="1389" y="273"/>
                        </a:lnTo>
                        <a:lnTo>
                          <a:pt x="1393" y="254"/>
                        </a:lnTo>
                        <a:lnTo>
                          <a:pt x="1374" y="233"/>
                        </a:lnTo>
                        <a:lnTo>
                          <a:pt x="1354" y="235"/>
                        </a:lnTo>
                        <a:lnTo>
                          <a:pt x="1316" y="214"/>
                        </a:lnTo>
                        <a:lnTo>
                          <a:pt x="1315" y="222"/>
                        </a:lnTo>
                        <a:lnTo>
                          <a:pt x="1309" y="219"/>
                        </a:lnTo>
                        <a:lnTo>
                          <a:pt x="1306" y="233"/>
                        </a:lnTo>
                        <a:lnTo>
                          <a:pt x="1310" y="247"/>
                        </a:lnTo>
                        <a:lnTo>
                          <a:pt x="1308" y="252"/>
                        </a:lnTo>
                        <a:lnTo>
                          <a:pt x="1263" y="255"/>
                        </a:lnTo>
                        <a:lnTo>
                          <a:pt x="1244" y="246"/>
                        </a:lnTo>
                        <a:lnTo>
                          <a:pt x="1249" y="232"/>
                        </a:lnTo>
                        <a:lnTo>
                          <a:pt x="1205" y="222"/>
                        </a:lnTo>
                        <a:lnTo>
                          <a:pt x="1176" y="231"/>
                        </a:lnTo>
                        <a:lnTo>
                          <a:pt x="1191" y="247"/>
                        </a:lnTo>
                        <a:lnTo>
                          <a:pt x="1179" y="241"/>
                        </a:lnTo>
                        <a:lnTo>
                          <a:pt x="1172" y="235"/>
                        </a:lnTo>
                        <a:lnTo>
                          <a:pt x="1174" y="225"/>
                        </a:lnTo>
                        <a:lnTo>
                          <a:pt x="1166" y="206"/>
                        </a:lnTo>
                        <a:lnTo>
                          <a:pt x="1166" y="217"/>
                        </a:lnTo>
                        <a:lnTo>
                          <a:pt x="1160" y="222"/>
                        </a:lnTo>
                        <a:lnTo>
                          <a:pt x="1145" y="217"/>
                        </a:lnTo>
                        <a:lnTo>
                          <a:pt x="1147" y="205"/>
                        </a:lnTo>
                        <a:lnTo>
                          <a:pt x="1138" y="212"/>
                        </a:lnTo>
                        <a:lnTo>
                          <a:pt x="1127" y="206"/>
                        </a:lnTo>
                        <a:lnTo>
                          <a:pt x="1120" y="217"/>
                        </a:lnTo>
                        <a:lnTo>
                          <a:pt x="1123" y="226"/>
                        </a:lnTo>
                        <a:lnTo>
                          <a:pt x="1139" y="224"/>
                        </a:lnTo>
                        <a:lnTo>
                          <a:pt x="1123" y="235"/>
                        </a:lnTo>
                        <a:lnTo>
                          <a:pt x="1115" y="230"/>
                        </a:lnTo>
                        <a:lnTo>
                          <a:pt x="1116" y="238"/>
                        </a:lnTo>
                        <a:lnTo>
                          <a:pt x="1094" y="247"/>
                        </a:lnTo>
                        <a:lnTo>
                          <a:pt x="1078" y="246"/>
                        </a:lnTo>
                        <a:lnTo>
                          <a:pt x="1076" y="248"/>
                        </a:lnTo>
                        <a:lnTo>
                          <a:pt x="1077" y="256"/>
                        </a:lnTo>
                        <a:lnTo>
                          <a:pt x="1066" y="261"/>
                        </a:lnTo>
                        <a:lnTo>
                          <a:pt x="1073" y="244"/>
                        </a:lnTo>
                        <a:lnTo>
                          <a:pt x="1088" y="226"/>
                        </a:lnTo>
                        <a:lnTo>
                          <a:pt x="1103" y="227"/>
                        </a:lnTo>
                        <a:lnTo>
                          <a:pt x="1132" y="182"/>
                        </a:lnTo>
                        <a:lnTo>
                          <a:pt x="1171" y="155"/>
                        </a:lnTo>
                        <a:lnTo>
                          <a:pt x="1178" y="140"/>
                        </a:lnTo>
                        <a:lnTo>
                          <a:pt x="1179" y="128"/>
                        </a:lnTo>
                        <a:lnTo>
                          <a:pt x="1175" y="121"/>
                        </a:lnTo>
                        <a:lnTo>
                          <a:pt x="1179" y="113"/>
                        </a:lnTo>
                        <a:lnTo>
                          <a:pt x="1171" y="89"/>
                        </a:lnTo>
                        <a:lnTo>
                          <a:pt x="1166" y="97"/>
                        </a:lnTo>
                        <a:lnTo>
                          <a:pt x="1161" y="89"/>
                        </a:lnTo>
                        <a:lnTo>
                          <a:pt x="1164" y="84"/>
                        </a:lnTo>
                        <a:lnTo>
                          <a:pt x="1141" y="60"/>
                        </a:lnTo>
                        <a:lnTo>
                          <a:pt x="1102" y="58"/>
                        </a:lnTo>
                        <a:lnTo>
                          <a:pt x="1091" y="75"/>
                        </a:lnTo>
                        <a:lnTo>
                          <a:pt x="1075" y="75"/>
                        </a:lnTo>
                        <a:lnTo>
                          <a:pt x="1088" y="58"/>
                        </a:lnTo>
                        <a:lnTo>
                          <a:pt x="1090" y="44"/>
                        </a:lnTo>
                        <a:lnTo>
                          <a:pt x="1069" y="42"/>
                        </a:lnTo>
                        <a:lnTo>
                          <a:pt x="1070" y="35"/>
                        </a:lnTo>
                        <a:lnTo>
                          <a:pt x="1050" y="46"/>
                        </a:lnTo>
                        <a:lnTo>
                          <a:pt x="1075" y="23"/>
                        </a:lnTo>
                        <a:lnTo>
                          <a:pt x="1070" y="10"/>
                        </a:lnTo>
                        <a:lnTo>
                          <a:pt x="1048" y="0"/>
                        </a:lnTo>
                        <a:lnTo>
                          <a:pt x="1033" y="5"/>
                        </a:lnTo>
                        <a:lnTo>
                          <a:pt x="1010" y="38"/>
                        </a:lnTo>
                        <a:lnTo>
                          <a:pt x="1003" y="54"/>
                        </a:lnTo>
                        <a:lnTo>
                          <a:pt x="1010" y="64"/>
                        </a:lnTo>
                        <a:lnTo>
                          <a:pt x="1007" y="70"/>
                        </a:lnTo>
                        <a:lnTo>
                          <a:pt x="976" y="74"/>
                        </a:lnTo>
                        <a:lnTo>
                          <a:pt x="989" y="87"/>
                        </a:lnTo>
                        <a:lnTo>
                          <a:pt x="987" y="101"/>
                        </a:lnTo>
                        <a:lnTo>
                          <a:pt x="973" y="87"/>
                        </a:lnTo>
                        <a:lnTo>
                          <a:pt x="944" y="109"/>
                        </a:lnTo>
                        <a:lnTo>
                          <a:pt x="946" y="103"/>
                        </a:lnTo>
                        <a:lnTo>
                          <a:pt x="943" y="102"/>
                        </a:lnTo>
                        <a:lnTo>
                          <a:pt x="933" y="109"/>
                        </a:lnTo>
                        <a:lnTo>
                          <a:pt x="937" y="96"/>
                        </a:lnTo>
                        <a:lnTo>
                          <a:pt x="934" y="94"/>
                        </a:lnTo>
                        <a:lnTo>
                          <a:pt x="894" y="100"/>
                        </a:lnTo>
                        <a:lnTo>
                          <a:pt x="902" y="110"/>
                        </a:lnTo>
                        <a:lnTo>
                          <a:pt x="845" y="131"/>
                        </a:lnTo>
                        <a:lnTo>
                          <a:pt x="829" y="150"/>
                        </a:lnTo>
                        <a:lnTo>
                          <a:pt x="814" y="150"/>
                        </a:lnTo>
                        <a:lnTo>
                          <a:pt x="817" y="158"/>
                        </a:lnTo>
                        <a:lnTo>
                          <a:pt x="812" y="174"/>
                        </a:lnTo>
                        <a:lnTo>
                          <a:pt x="800" y="165"/>
                        </a:lnTo>
                        <a:lnTo>
                          <a:pt x="797" y="174"/>
                        </a:lnTo>
                        <a:lnTo>
                          <a:pt x="810" y="179"/>
                        </a:lnTo>
                        <a:lnTo>
                          <a:pt x="799" y="188"/>
                        </a:lnTo>
                        <a:lnTo>
                          <a:pt x="810" y="195"/>
                        </a:lnTo>
                        <a:lnTo>
                          <a:pt x="814" y="205"/>
                        </a:lnTo>
                        <a:lnTo>
                          <a:pt x="810" y="205"/>
                        </a:lnTo>
                        <a:lnTo>
                          <a:pt x="811" y="212"/>
                        </a:lnTo>
                        <a:lnTo>
                          <a:pt x="728" y="230"/>
                        </a:lnTo>
                        <a:lnTo>
                          <a:pt x="731" y="233"/>
                        </a:lnTo>
                        <a:lnTo>
                          <a:pt x="725" y="239"/>
                        </a:lnTo>
                        <a:lnTo>
                          <a:pt x="729" y="241"/>
                        </a:lnTo>
                        <a:lnTo>
                          <a:pt x="725" y="246"/>
                        </a:lnTo>
                        <a:lnTo>
                          <a:pt x="734" y="259"/>
                        </a:lnTo>
                        <a:lnTo>
                          <a:pt x="731" y="267"/>
                        </a:lnTo>
                        <a:lnTo>
                          <a:pt x="734" y="280"/>
                        </a:lnTo>
                        <a:lnTo>
                          <a:pt x="752" y="288"/>
                        </a:lnTo>
                        <a:lnTo>
                          <a:pt x="752" y="293"/>
                        </a:lnTo>
                        <a:lnTo>
                          <a:pt x="751" y="297"/>
                        </a:lnTo>
                        <a:lnTo>
                          <a:pt x="768" y="307"/>
                        </a:lnTo>
                        <a:lnTo>
                          <a:pt x="770" y="317"/>
                        </a:lnTo>
                        <a:lnTo>
                          <a:pt x="764" y="332"/>
                        </a:lnTo>
                        <a:lnTo>
                          <a:pt x="771" y="357"/>
                        </a:lnTo>
                        <a:lnTo>
                          <a:pt x="770" y="368"/>
                        </a:lnTo>
                        <a:lnTo>
                          <a:pt x="763" y="371"/>
                        </a:lnTo>
                        <a:lnTo>
                          <a:pt x="764" y="381"/>
                        </a:lnTo>
                        <a:lnTo>
                          <a:pt x="753" y="378"/>
                        </a:lnTo>
                        <a:lnTo>
                          <a:pt x="751" y="372"/>
                        </a:lnTo>
                        <a:lnTo>
                          <a:pt x="751" y="361"/>
                        </a:lnTo>
                        <a:lnTo>
                          <a:pt x="752" y="353"/>
                        </a:lnTo>
                        <a:lnTo>
                          <a:pt x="752" y="335"/>
                        </a:lnTo>
                        <a:lnTo>
                          <a:pt x="761" y="326"/>
                        </a:lnTo>
                        <a:lnTo>
                          <a:pt x="765" y="314"/>
                        </a:lnTo>
                        <a:lnTo>
                          <a:pt x="741" y="311"/>
                        </a:lnTo>
                        <a:lnTo>
                          <a:pt x="711" y="285"/>
                        </a:lnTo>
                        <a:lnTo>
                          <a:pt x="695" y="285"/>
                        </a:lnTo>
                        <a:lnTo>
                          <a:pt x="685" y="297"/>
                        </a:lnTo>
                        <a:lnTo>
                          <a:pt x="695" y="300"/>
                        </a:lnTo>
                        <a:lnTo>
                          <a:pt x="691" y="307"/>
                        </a:lnTo>
                        <a:lnTo>
                          <a:pt x="679" y="313"/>
                        </a:lnTo>
                        <a:lnTo>
                          <a:pt x="672" y="301"/>
                        </a:lnTo>
                        <a:lnTo>
                          <a:pt x="665" y="304"/>
                        </a:lnTo>
                        <a:lnTo>
                          <a:pt x="671" y="319"/>
                        </a:lnTo>
                        <a:lnTo>
                          <a:pt x="695" y="331"/>
                        </a:lnTo>
                        <a:lnTo>
                          <a:pt x="696" y="337"/>
                        </a:lnTo>
                        <a:lnTo>
                          <a:pt x="657" y="328"/>
                        </a:lnTo>
                        <a:lnTo>
                          <a:pt x="655" y="324"/>
                        </a:lnTo>
                        <a:lnTo>
                          <a:pt x="659" y="316"/>
                        </a:lnTo>
                        <a:lnTo>
                          <a:pt x="655" y="300"/>
                        </a:lnTo>
                        <a:lnTo>
                          <a:pt x="661" y="288"/>
                        </a:lnTo>
                        <a:lnTo>
                          <a:pt x="660" y="275"/>
                        </a:lnTo>
                        <a:lnTo>
                          <a:pt x="649" y="262"/>
                        </a:lnTo>
                        <a:lnTo>
                          <a:pt x="653" y="287"/>
                        </a:lnTo>
                        <a:lnTo>
                          <a:pt x="629" y="307"/>
                        </a:lnTo>
                        <a:lnTo>
                          <a:pt x="625" y="319"/>
                        </a:lnTo>
                        <a:lnTo>
                          <a:pt x="642" y="355"/>
                        </a:lnTo>
                        <a:lnTo>
                          <a:pt x="632" y="392"/>
                        </a:lnTo>
                        <a:lnTo>
                          <a:pt x="638" y="404"/>
                        </a:lnTo>
                        <a:lnTo>
                          <a:pt x="635" y="414"/>
                        </a:lnTo>
                        <a:lnTo>
                          <a:pt x="654" y="419"/>
                        </a:lnTo>
                        <a:lnTo>
                          <a:pt x="666" y="413"/>
                        </a:lnTo>
                        <a:lnTo>
                          <a:pt x="688" y="427"/>
                        </a:lnTo>
                        <a:lnTo>
                          <a:pt x="695" y="449"/>
                        </a:lnTo>
                        <a:lnTo>
                          <a:pt x="688" y="453"/>
                        </a:lnTo>
                        <a:lnTo>
                          <a:pt x="688" y="467"/>
                        </a:lnTo>
                        <a:lnTo>
                          <a:pt x="705" y="473"/>
                        </a:lnTo>
                        <a:lnTo>
                          <a:pt x="689" y="475"/>
                        </a:lnTo>
                        <a:lnTo>
                          <a:pt x="682" y="469"/>
                        </a:lnTo>
                        <a:lnTo>
                          <a:pt x="686" y="452"/>
                        </a:lnTo>
                        <a:lnTo>
                          <a:pt x="683" y="449"/>
                        </a:lnTo>
                        <a:lnTo>
                          <a:pt x="684" y="441"/>
                        </a:lnTo>
                        <a:lnTo>
                          <a:pt x="675" y="423"/>
                        </a:lnTo>
                        <a:lnTo>
                          <a:pt x="646" y="432"/>
                        </a:lnTo>
                        <a:lnTo>
                          <a:pt x="642" y="444"/>
                        </a:lnTo>
                        <a:lnTo>
                          <a:pt x="648" y="459"/>
                        </a:lnTo>
                        <a:lnTo>
                          <a:pt x="648" y="470"/>
                        </a:lnTo>
                        <a:lnTo>
                          <a:pt x="638" y="482"/>
                        </a:lnTo>
                        <a:lnTo>
                          <a:pt x="632" y="498"/>
                        </a:lnTo>
                        <a:lnTo>
                          <a:pt x="616" y="508"/>
                        </a:lnTo>
                        <a:lnTo>
                          <a:pt x="616" y="520"/>
                        </a:lnTo>
                        <a:lnTo>
                          <a:pt x="612" y="520"/>
                        </a:lnTo>
                        <a:lnTo>
                          <a:pt x="585" y="514"/>
                        </a:lnTo>
                        <a:lnTo>
                          <a:pt x="580" y="502"/>
                        </a:lnTo>
                        <a:lnTo>
                          <a:pt x="611" y="495"/>
                        </a:lnTo>
                        <a:lnTo>
                          <a:pt x="620" y="473"/>
                        </a:lnTo>
                        <a:lnTo>
                          <a:pt x="626" y="470"/>
                        </a:lnTo>
                        <a:lnTo>
                          <a:pt x="626" y="453"/>
                        </a:lnTo>
                        <a:lnTo>
                          <a:pt x="632" y="443"/>
                        </a:lnTo>
                        <a:lnTo>
                          <a:pt x="631" y="437"/>
                        </a:lnTo>
                        <a:lnTo>
                          <a:pt x="617" y="421"/>
                        </a:lnTo>
                        <a:lnTo>
                          <a:pt x="620" y="389"/>
                        </a:lnTo>
                        <a:lnTo>
                          <a:pt x="617" y="372"/>
                        </a:lnTo>
                        <a:lnTo>
                          <a:pt x="621" y="367"/>
                        </a:lnTo>
                        <a:lnTo>
                          <a:pt x="622" y="348"/>
                        </a:lnTo>
                        <a:lnTo>
                          <a:pt x="619" y="334"/>
                        </a:lnTo>
                        <a:lnTo>
                          <a:pt x="608" y="320"/>
                        </a:lnTo>
                        <a:lnTo>
                          <a:pt x="620" y="289"/>
                        </a:lnTo>
                        <a:lnTo>
                          <a:pt x="620" y="266"/>
                        </a:lnTo>
                        <a:lnTo>
                          <a:pt x="606" y="259"/>
                        </a:lnTo>
                        <a:lnTo>
                          <a:pt x="575" y="257"/>
                        </a:lnTo>
                        <a:lnTo>
                          <a:pt x="569" y="272"/>
                        </a:lnTo>
                        <a:lnTo>
                          <a:pt x="563" y="309"/>
                        </a:lnTo>
                        <a:lnTo>
                          <a:pt x="540" y="331"/>
                        </a:lnTo>
                        <a:lnTo>
                          <a:pt x="539" y="340"/>
                        </a:lnTo>
                        <a:lnTo>
                          <a:pt x="543" y="341"/>
                        </a:lnTo>
                        <a:lnTo>
                          <a:pt x="537" y="350"/>
                        </a:lnTo>
                        <a:lnTo>
                          <a:pt x="549" y="354"/>
                        </a:lnTo>
                        <a:lnTo>
                          <a:pt x="545" y="371"/>
                        </a:lnTo>
                        <a:lnTo>
                          <a:pt x="547" y="379"/>
                        </a:lnTo>
                        <a:lnTo>
                          <a:pt x="542" y="381"/>
                        </a:lnTo>
                        <a:lnTo>
                          <a:pt x="542" y="398"/>
                        </a:lnTo>
                        <a:lnTo>
                          <a:pt x="559" y="402"/>
                        </a:lnTo>
                        <a:lnTo>
                          <a:pt x="564" y="423"/>
                        </a:lnTo>
                        <a:lnTo>
                          <a:pt x="572" y="427"/>
                        </a:lnTo>
                        <a:lnTo>
                          <a:pt x="561" y="451"/>
                        </a:lnTo>
                        <a:lnTo>
                          <a:pt x="543" y="430"/>
                        </a:lnTo>
                        <a:lnTo>
                          <a:pt x="504" y="401"/>
                        </a:lnTo>
                        <a:lnTo>
                          <a:pt x="459" y="390"/>
                        </a:lnTo>
                        <a:lnTo>
                          <a:pt x="453" y="398"/>
                        </a:lnTo>
                        <a:lnTo>
                          <a:pt x="460" y="418"/>
                        </a:lnTo>
                        <a:lnTo>
                          <a:pt x="460" y="426"/>
                        </a:lnTo>
                        <a:lnTo>
                          <a:pt x="447" y="434"/>
                        </a:lnTo>
                        <a:lnTo>
                          <a:pt x="448" y="441"/>
                        </a:lnTo>
                        <a:lnTo>
                          <a:pt x="442" y="447"/>
                        </a:lnTo>
                        <a:lnTo>
                          <a:pt x="437" y="443"/>
                        </a:lnTo>
                        <a:lnTo>
                          <a:pt x="441" y="432"/>
                        </a:lnTo>
                        <a:lnTo>
                          <a:pt x="436" y="422"/>
                        </a:lnTo>
                        <a:lnTo>
                          <a:pt x="423" y="426"/>
                        </a:lnTo>
                        <a:lnTo>
                          <a:pt x="413" y="439"/>
                        </a:lnTo>
                        <a:lnTo>
                          <a:pt x="387" y="439"/>
                        </a:lnTo>
                        <a:lnTo>
                          <a:pt x="381" y="443"/>
                        </a:lnTo>
                        <a:lnTo>
                          <a:pt x="379" y="453"/>
                        </a:lnTo>
                        <a:lnTo>
                          <a:pt x="369" y="451"/>
                        </a:lnTo>
                        <a:lnTo>
                          <a:pt x="367" y="447"/>
                        </a:lnTo>
                        <a:lnTo>
                          <a:pt x="366" y="437"/>
                        </a:lnTo>
                        <a:lnTo>
                          <a:pt x="368" y="431"/>
                        </a:lnTo>
                        <a:lnTo>
                          <a:pt x="374" y="423"/>
                        </a:lnTo>
                        <a:lnTo>
                          <a:pt x="359" y="426"/>
                        </a:lnTo>
                        <a:lnTo>
                          <a:pt x="356" y="431"/>
                        </a:lnTo>
                        <a:lnTo>
                          <a:pt x="357" y="436"/>
                        </a:lnTo>
                        <a:lnTo>
                          <a:pt x="351" y="432"/>
                        </a:lnTo>
                        <a:lnTo>
                          <a:pt x="346" y="438"/>
                        </a:lnTo>
                        <a:lnTo>
                          <a:pt x="348" y="440"/>
                        </a:lnTo>
                        <a:lnTo>
                          <a:pt x="346" y="445"/>
                        </a:lnTo>
                        <a:lnTo>
                          <a:pt x="334" y="442"/>
                        </a:lnTo>
                        <a:lnTo>
                          <a:pt x="286" y="473"/>
                        </a:lnTo>
                        <a:lnTo>
                          <a:pt x="283" y="494"/>
                        </a:lnTo>
                        <a:lnTo>
                          <a:pt x="268" y="506"/>
                        </a:lnTo>
                        <a:lnTo>
                          <a:pt x="266" y="499"/>
                        </a:lnTo>
                        <a:lnTo>
                          <a:pt x="258" y="499"/>
                        </a:lnTo>
                        <a:lnTo>
                          <a:pt x="245" y="475"/>
                        </a:lnTo>
                        <a:lnTo>
                          <a:pt x="268" y="465"/>
                        </a:lnTo>
                        <a:lnTo>
                          <a:pt x="265" y="452"/>
                        </a:lnTo>
                        <a:lnTo>
                          <a:pt x="256" y="442"/>
                        </a:lnTo>
                        <a:lnTo>
                          <a:pt x="221" y="434"/>
                        </a:lnTo>
                        <a:lnTo>
                          <a:pt x="233" y="447"/>
                        </a:lnTo>
                        <a:lnTo>
                          <a:pt x="233" y="467"/>
                        </a:lnTo>
                        <a:lnTo>
                          <a:pt x="229" y="483"/>
                        </a:lnTo>
                        <a:lnTo>
                          <a:pt x="239" y="495"/>
                        </a:lnTo>
                        <a:lnTo>
                          <a:pt x="233" y="519"/>
                        </a:lnTo>
                        <a:lnTo>
                          <a:pt x="233" y="532"/>
                        </a:lnTo>
                        <a:lnTo>
                          <a:pt x="229" y="523"/>
                        </a:lnTo>
                        <a:lnTo>
                          <a:pt x="223" y="526"/>
                        </a:lnTo>
                        <a:lnTo>
                          <a:pt x="226" y="520"/>
                        </a:lnTo>
                        <a:lnTo>
                          <a:pt x="208" y="511"/>
                        </a:lnTo>
                        <a:lnTo>
                          <a:pt x="197" y="526"/>
                        </a:lnTo>
                        <a:lnTo>
                          <a:pt x="175" y="540"/>
                        </a:lnTo>
                        <a:lnTo>
                          <a:pt x="176" y="550"/>
                        </a:lnTo>
                        <a:lnTo>
                          <a:pt x="189" y="577"/>
                        </a:lnTo>
                        <a:lnTo>
                          <a:pt x="135" y="555"/>
                        </a:lnTo>
                        <a:lnTo>
                          <a:pt x="130" y="564"/>
                        </a:lnTo>
                        <a:lnTo>
                          <a:pt x="132" y="570"/>
                        </a:lnTo>
                        <a:lnTo>
                          <a:pt x="141" y="581"/>
                        </a:lnTo>
                        <a:lnTo>
                          <a:pt x="149" y="577"/>
                        </a:lnTo>
                        <a:lnTo>
                          <a:pt x="154" y="596"/>
                        </a:lnTo>
                        <a:lnTo>
                          <a:pt x="144" y="599"/>
                        </a:lnTo>
                        <a:lnTo>
                          <a:pt x="108" y="577"/>
                        </a:lnTo>
                        <a:lnTo>
                          <a:pt x="107" y="565"/>
                        </a:lnTo>
                        <a:lnTo>
                          <a:pt x="100" y="550"/>
                        </a:lnTo>
                        <a:lnTo>
                          <a:pt x="105" y="547"/>
                        </a:lnTo>
                        <a:lnTo>
                          <a:pt x="106" y="532"/>
                        </a:lnTo>
                        <a:lnTo>
                          <a:pt x="77" y="505"/>
                        </a:lnTo>
                        <a:lnTo>
                          <a:pt x="73" y="493"/>
                        </a:lnTo>
                        <a:lnTo>
                          <a:pt x="75" y="488"/>
                        </a:lnTo>
                        <a:lnTo>
                          <a:pt x="89" y="504"/>
                        </a:lnTo>
                        <a:lnTo>
                          <a:pt x="100" y="504"/>
                        </a:lnTo>
                        <a:lnTo>
                          <a:pt x="102" y="509"/>
                        </a:lnTo>
                        <a:lnTo>
                          <a:pt x="161" y="525"/>
                        </a:lnTo>
                        <a:lnTo>
                          <a:pt x="178" y="519"/>
                        </a:lnTo>
                        <a:lnTo>
                          <a:pt x="192" y="501"/>
                        </a:lnTo>
                        <a:lnTo>
                          <a:pt x="196" y="488"/>
                        </a:lnTo>
                        <a:lnTo>
                          <a:pt x="192" y="487"/>
                        </a:lnTo>
                        <a:lnTo>
                          <a:pt x="190" y="472"/>
                        </a:lnTo>
                        <a:lnTo>
                          <a:pt x="121" y="416"/>
                        </a:lnTo>
                        <a:lnTo>
                          <a:pt x="80" y="410"/>
                        </a:lnTo>
                        <a:lnTo>
                          <a:pt x="81" y="405"/>
                        </a:lnTo>
                        <a:lnTo>
                          <a:pt x="69" y="400"/>
                        </a:lnTo>
                        <a:lnTo>
                          <a:pt x="70" y="393"/>
                        </a:lnTo>
                        <a:lnTo>
                          <a:pt x="80" y="400"/>
                        </a:lnTo>
                        <a:lnTo>
                          <a:pt x="83" y="393"/>
                        </a:lnTo>
                        <a:lnTo>
                          <a:pt x="67" y="385"/>
                        </a:lnTo>
                        <a:lnTo>
                          <a:pt x="68" y="391"/>
                        </a:lnTo>
                        <a:lnTo>
                          <a:pt x="64" y="397"/>
                        </a:lnTo>
                        <a:lnTo>
                          <a:pt x="53" y="392"/>
                        </a:lnTo>
                        <a:lnTo>
                          <a:pt x="52" y="400"/>
                        </a:lnTo>
                        <a:lnTo>
                          <a:pt x="44" y="398"/>
                        </a:lnTo>
                        <a:lnTo>
                          <a:pt x="42" y="405"/>
                        </a:lnTo>
                        <a:lnTo>
                          <a:pt x="33" y="411"/>
                        </a:lnTo>
                        <a:lnTo>
                          <a:pt x="28" y="419"/>
                        </a:lnTo>
                        <a:lnTo>
                          <a:pt x="21" y="436"/>
                        </a:lnTo>
                        <a:lnTo>
                          <a:pt x="25" y="451"/>
                        </a:lnTo>
                        <a:lnTo>
                          <a:pt x="33" y="455"/>
                        </a:lnTo>
                        <a:lnTo>
                          <a:pt x="41" y="467"/>
                        </a:lnTo>
                        <a:lnTo>
                          <a:pt x="42" y="472"/>
                        </a:lnTo>
                        <a:lnTo>
                          <a:pt x="31" y="496"/>
                        </a:lnTo>
                        <a:lnTo>
                          <a:pt x="44" y="535"/>
                        </a:lnTo>
                        <a:lnTo>
                          <a:pt x="38" y="551"/>
                        </a:lnTo>
                        <a:lnTo>
                          <a:pt x="38" y="566"/>
                        </a:lnTo>
                        <a:lnTo>
                          <a:pt x="42" y="567"/>
                        </a:lnTo>
                        <a:lnTo>
                          <a:pt x="44" y="576"/>
                        </a:lnTo>
                        <a:lnTo>
                          <a:pt x="49" y="584"/>
                        </a:lnTo>
                        <a:lnTo>
                          <a:pt x="44" y="601"/>
                        </a:lnTo>
                        <a:lnTo>
                          <a:pt x="60" y="621"/>
                        </a:lnTo>
                        <a:lnTo>
                          <a:pt x="60" y="631"/>
                        </a:lnTo>
                        <a:lnTo>
                          <a:pt x="40" y="662"/>
                        </a:lnTo>
                        <a:lnTo>
                          <a:pt x="10" y="692"/>
                        </a:lnTo>
                        <a:lnTo>
                          <a:pt x="22" y="687"/>
                        </a:lnTo>
                        <a:lnTo>
                          <a:pt x="22" y="695"/>
                        </a:lnTo>
                        <a:lnTo>
                          <a:pt x="20" y="692"/>
                        </a:lnTo>
                        <a:lnTo>
                          <a:pt x="21" y="698"/>
                        </a:lnTo>
                        <a:lnTo>
                          <a:pt x="38" y="703"/>
                        </a:lnTo>
                        <a:lnTo>
                          <a:pt x="44" y="709"/>
                        </a:lnTo>
                        <a:lnTo>
                          <a:pt x="14" y="713"/>
                        </a:lnTo>
                        <a:lnTo>
                          <a:pt x="13" y="719"/>
                        </a:lnTo>
                        <a:lnTo>
                          <a:pt x="17" y="723"/>
                        </a:lnTo>
                        <a:lnTo>
                          <a:pt x="11" y="731"/>
                        </a:lnTo>
                        <a:lnTo>
                          <a:pt x="0" y="735"/>
                        </a:lnTo>
                        <a:lnTo>
                          <a:pt x="11" y="762"/>
                        </a:lnTo>
                        <a:lnTo>
                          <a:pt x="6" y="771"/>
                        </a:lnTo>
                        <a:lnTo>
                          <a:pt x="11" y="777"/>
                        </a:lnTo>
                        <a:lnTo>
                          <a:pt x="10" y="786"/>
                        </a:lnTo>
                        <a:lnTo>
                          <a:pt x="17" y="794"/>
                        </a:lnTo>
                        <a:lnTo>
                          <a:pt x="18" y="805"/>
                        </a:lnTo>
                        <a:lnTo>
                          <a:pt x="31" y="809"/>
                        </a:lnTo>
                        <a:lnTo>
                          <a:pt x="34" y="811"/>
                        </a:lnTo>
                        <a:lnTo>
                          <a:pt x="33" y="816"/>
                        </a:lnTo>
                        <a:lnTo>
                          <a:pt x="46" y="812"/>
                        </a:lnTo>
                        <a:lnTo>
                          <a:pt x="54" y="819"/>
                        </a:lnTo>
                        <a:lnTo>
                          <a:pt x="56" y="828"/>
                        </a:lnTo>
                        <a:lnTo>
                          <a:pt x="53" y="837"/>
                        </a:lnTo>
                        <a:lnTo>
                          <a:pt x="66" y="855"/>
                        </a:lnTo>
                        <a:lnTo>
                          <a:pt x="67" y="861"/>
                        </a:lnTo>
                        <a:lnTo>
                          <a:pt x="73" y="860"/>
                        </a:lnTo>
                        <a:lnTo>
                          <a:pt x="79" y="866"/>
                        </a:lnTo>
                        <a:lnTo>
                          <a:pt x="79" y="868"/>
                        </a:lnTo>
                        <a:lnTo>
                          <a:pt x="72" y="875"/>
                        </a:lnTo>
                        <a:lnTo>
                          <a:pt x="62" y="872"/>
                        </a:lnTo>
                        <a:lnTo>
                          <a:pt x="59" y="875"/>
                        </a:lnTo>
                        <a:lnTo>
                          <a:pt x="66" y="898"/>
                        </a:lnTo>
                        <a:lnTo>
                          <a:pt x="93" y="893"/>
                        </a:lnTo>
                        <a:lnTo>
                          <a:pt x="100" y="904"/>
                        </a:lnTo>
                        <a:lnTo>
                          <a:pt x="96" y="907"/>
                        </a:lnTo>
                        <a:lnTo>
                          <a:pt x="99" y="915"/>
                        </a:lnTo>
                        <a:lnTo>
                          <a:pt x="110" y="917"/>
                        </a:lnTo>
                        <a:lnTo>
                          <a:pt x="116" y="934"/>
                        </a:lnTo>
                        <a:lnTo>
                          <a:pt x="131" y="938"/>
                        </a:lnTo>
                        <a:lnTo>
                          <a:pt x="141" y="933"/>
                        </a:lnTo>
                        <a:lnTo>
                          <a:pt x="149" y="944"/>
                        </a:lnTo>
                        <a:lnTo>
                          <a:pt x="154" y="942"/>
                        </a:lnTo>
                        <a:lnTo>
                          <a:pt x="179" y="952"/>
                        </a:lnTo>
                        <a:lnTo>
                          <a:pt x="177" y="954"/>
                        </a:lnTo>
                        <a:lnTo>
                          <a:pt x="179" y="959"/>
                        </a:lnTo>
                        <a:lnTo>
                          <a:pt x="173" y="964"/>
                        </a:lnTo>
                        <a:lnTo>
                          <a:pt x="177" y="968"/>
                        </a:lnTo>
                        <a:lnTo>
                          <a:pt x="173" y="971"/>
                        </a:lnTo>
                        <a:lnTo>
                          <a:pt x="174" y="975"/>
                        </a:lnTo>
                        <a:lnTo>
                          <a:pt x="176" y="979"/>
                        </a:lnTo>
                        <a:lnTo>
                          <a:pt x="173" y="989"/>
                        </a:lnTo>
                        <a:lnTo>
                          <a:pt x="162" y="987"/>
                        </a:lnTo>
                        <a:lnTo>
                          <a:pt x="152" y="997"/>
                        </a:lnTo>
                        <a:lnTo>
                          <a:pt x="153" y="1003"/>
                        </a:lnTo>
                        <a:lnTo>
                          <a:pt x="165" y="1001"/>
                        </a:lnTo>
                        <a:lnTo>
                          <a:pt x="168" y="1004"/>
                        </a:lnTo>
                        <a:lnTo>
                          <a:pt x="157" y="1010"/>
                        </a:lnTo>
                        <a:lnTo>
                          <a:pt x="157" y="1012"/>
                        </a:lnTo>
                        <a:lnTo>
                          <a:pt x="148" y="1012"/>
                        </a:lnTo>
                        <a:lnTo>
                          <a:pt x="147" y="1015"/>
                        </a:lnTo>
                        <a:lnTo>
                          <a:pt x="157" y="1024"/>
                        </a:lnTo>
                        <a:lnTo>
                          <a:pt x="149" y="1026"/>
                        </a:lnTo>
                        <a:lnTo>
                          <a:pt x="142" y="1037"/>
                        </a:lnTo>
                        <a:lnTo>
                          <a:pt x="134" y="1037"/>
                        </a:lnTo>
                        <a:lnTo>
                          <a:pt x="132" y="1041"/>
                        </a:lnTo>
                        <a:lnTo>
                          <a:pt x="141" y="1052"/>
                        </a:lnTo>
                        <a:lnTo>
                          <a:pt x="161" y="1060"/>
                        </a:lnTo>
                        <a:lnTo>
                          <a:pt x="175" y="1073"/>
                        </a:lnTo>
                        <a:lnTo>
                          <a:pt x="184" y="1072"/>
                        </a:lnTo>
                        <a:lnTo>
                          <a:pt x="199" y="1077"/>
                        </a:lnTo>
                        <a:lnTo>
                          <a:pt x="215" y="1079"/>
                        </a:lnTo>
                        <a:lnTo>
                          <a:pt x="230" y="1089"/>
                        </a:lnTo>
                        <a:lnTo>
                          <a:pt x="247" y="1088"/>
                        </a:lnTo>
                        <a:lnTo>
                          <a:pt x="253" y="1092"/>
                        </a:lnTo>
                        <a:lnTo>
                          <a:pt x="253" y="1096"/>
                        </a:lnTo>
                        <a:lnTo>
                          <a:pt x="264" y="1102"/>
                        </a:lnTo>
                        <a:lnTo>
                          <a:pt x="274" y="1108"/>
                        </a:lnTo>
                        <a:lnTo>
                          <a:pt x="276" y="1114"/>
                        </a:lnTo>
                        <a:lnTo>
                          <a:pt x="282" y="1115"/>
                        </a:lnTo>
                        <a:lnTo>
                          <a:pt x="291" y="1104"/>
                        </a:lnTo>
                        <a:lnTo>
                          <a:pt x="279" y="1082"/>
                        </a:lnTo>
                        <a:lnTo>
                          <a:pt x="281" y="1067"/>
                        </a:lnTo>
                        <a:lnTo>
                          <a:pt x="279" y="1071"/>
                        </a:lnTo>
                        <a:lnTo>
                          <a:pt x="268" y="1053"/>
                        </a:lnTo>
                        <a:lnTo>
                          <a:pt x="277" y="1039"/>
                        </a:lnTo>
                        <a:lnTo>
                          <a:pt x="278" y="1031"/>
                        </a:lnTo>
                        <a:lnTo>
                          <a:pt x="280" y="1031"/>
                        </a:lnTo>
                        <a:lnTo>
                          <a:pt x="281" y="1023"/>
                        </a:lnTo>
                        <a:lnTo>
                          <a:pt x="279" y="1020"/>
                        </a:lnTo>
                        <a:lnTo>
                          <a:pt x="285" y="1020"/>
                        </a:lnTo>
                        <a:lnTo>
                          <a:pt x="286" y="1028"/>
                        </a:lnTo>
                        <a:lnTo>
                          <a:pt x="291" y="1028"/>
                        </a:lnTo>
                        <a:lnTo>
                          <a:pt x="295" y="1020"/>
                        </a:lnTo>
                        <a:lnTo>
                          <a:pt x="285" y="1014"/>
                        </a:lnTo>
                        <a:lnTo>
                          <a:pt x="287" y="1011"/>
                        </a:lnTo>
                        <a:lnTo>
                          <a:pt x="294" y="1011"/>
                        </a:lnTo>
                        <a:lnTo>
                          <a:pt x="293" y="997"/>
                        </a:lnTo>
                        <a:lnTo>
                          <a:pt x="287" y="989"/>
                        </a:lnTo>
                        <a:lnTo>
                          <a:pt x="277" y="991"/>
                        </a:lnTo>
                        <a:lnTo>
                          <a:pt x="272" y="979"/>
                        </a:lnTo>
                        <a:lnTo>
                          <a:pt x="266" y="977"/>
                        </a:lnTo>
                        <a:lnTo>
                          <a:pt x="269" y="966"/>
                        </a:lnTo>
                        <a:lnTo>
                          <a:pt x="273" y="963"/>
                        </a:lnTo>
                        <a:lnTo>
                          <a:pt x="269" y="957"/>
                        </a:lnTo>
                        <a:lnTo>
                          <a:pt x="272" y="947"/>
                        </a:lnTo>
                        <a:lnTo>
                          <a:pt x="277" y="942"/>
                        </a:lnTo>
                        <a:lnTo>
                          <a:pt x="279" y="933"/>
                        </a:lnTo>
                        <a:lnTo>
                          <a:pt x="291" y="948"/>
                        </a:lnTo>
                        <a:lnTo>
                          <a:pt x="297" y="944"/>
                        </a:lnTo>
                        <a:lnTo>
                          <a:pt x="293" y="931"/>
                        </a:lnTo>
                        <a:lnTo>
                          <a:pt x="302" y="926"/>
                        </a:lnTo>
                        <a:lnTo>
                          <a:pt x="304" y="920"/>
                        </a:lnTo>
                        <a:lnTo>
                          <a:pt x="315" y="916"/>
                        </a:lnTo>
                        <a:lnTo>
                          <a:pt x="320" y="909"/>
                        </a:lnTo>
                        <a:lnTo>
                          <a:pt x="329" y="907"/>
                        </a:lnTo>
                        <a:lnTo>
                          <a:pt x="335" y="912"/>
                        </a:lnTo>
                        <a:lnTo>
                          <a:pt x="338" y="907"/>
                        </a:lnTo>
                        <a:lnTo>
                          <a:pt x="344" y="907"/>
                        </a:lnTo>
                        <a:lnTo>
                          <a:pt x="347" y="912"/>
                        </a:lnTo>
                        <a:lnTo>
                          <a:pt x="360" y="912"/>
                        </a:lnTo>
                        <a:lnTo>
                          <a:pt x="369" y="922"/>
                        </a:lnTo>
                        <a:lnTo>
                          <a:pt x="374" y="932"/>
                        </a:lnTo>
                        <a:lnTo>
                          <a:pt x="375" y="932"/>
                        </a:lnTo>
                        <a:lnTo>
                          <a:pt x="374" y="923"/>
                        </a:lnTo>
                        <a:lnTo>
                          <a:pt x="378" y="922"/>
                        </a:lnTo>
                        <a:lnTo>
                          <a:pt x="389" y="932"/>
                        </a:lnTo>
                        <a:lnTo>
                          <a:pt x="403" y="922"/>
                        </a:lnTo>
                        <a:lnTo>
                          <a:pt x="414" y="925"/>
                        </a:lnTo>
                        <a:lnTo>
                          <a:pt x="417" y="922"/>
                        </a:lnTo>
                        <a:lnTo>
                          <a:pt x="423" y="920"/>
                        </a:lnTo>
                        <a:lnTo>
                          <a:pt x="431" y="931"/>
                        </a:lnTo>
                        <a:lnTo>
                          <a:pt x="440" y="933"/>
                        </a:lnTo>
                        <a:lnTo>
                          <a:pt x="449" y="927"/>
                        </a:lnTo>
                        <a:lnTo>
                          <a:pt x="462" y="930"/>
                        </a:lnTo>
                        <a:lnTo>
                          <a:pt x="468" y="928"/>
                        </a:lnTo>
                        <a:lnTo>
                          <a:pt x="471" y="916"/>
                        </a:lnTo>
                        <a:lnTo>
                          <a:pt x="470" y="915"/>
                        </a:lnTo>
                        <a:lnTo>
                          <a:pt x="463" y="914"/>
                        </a:lnTo>
                        <a:lnTo>
                          <a:pt x="454" y="908"/>
                        </a:lnTo>
                        <a:lnTo>
                          <a:pt x="449" y="901"/>
                        </a:lnTo>
                        <a:lnTo>
                          <a:pt x="462" y="895"/>
                        </a:lnTo>
                        <a:lnTo>
                          <a:pt x="463" y="891"/>
                        </a:lnTo>
                        <a:lnTo>
                          <a:pt x="457" y="884"/>
                        </a:lnTo>
                        <a:lnTo>
                          <a:pt x="463" y="880"/>
                        </a:lnTo>
                        <a:lnTo>
                          <a:pt x="478" y="877"/>
                        </a:lnTo>
                        <a:lnTo>
                          <a:pt x="465" y="872"/>
                        </a:lnTo>
                        <a:lnTo>
                          <a:pt x="464" y="868"/>
                        </a:lnTo>
                        <a:lnTo>
                          <a:pt x="469" y="866"/>
                        </a:lnTo>
                        <a:lnTo>
                          <a:pt x="463" y="866"/>
                        </a:lnTo>
                        <a:lnTo>
                          <a:pt x="464" y="861"/>
                        </a:lnTo>
                        <a:lnTo>
                          <a:pt x="462" y="857"/>
                        </a:lnTo>
                        <a:lnTo>
                          <a:pt x="482" y="859"/>
                        </a:lnTo>
                        <a:lnTo>
                          <a:pt x="497" y="851"/>
                        </a:lnTo>
                        <a:lnTo>
                          <a:pt x="503" y="853"/>
                        </a:lnTo>
                        <a:lnTo>
                          <a:pt x="513" y="847"/>
                        </a:lnTo>
                        <a:lnTo>
                          <a:pt x="521" y="842"/>
                        </a:lnTo>
                        <a:lnTo>
                          <a:pt x="559" y="833"/>
                        </a:lnTo>
                        <a:lnTo>
                          <a:pt x="560" y="828"/>
                        </a:lnTo>
                        <a:lnTo>
                          <a:pt x="571" y="823"/>
                        </a:lnTo>
                        <a:lnTo>
                          <a:pt x="597" y="828"/>
                        </a:lnTo>
                        <a:lnTo>
                          <a:pt x="598" y="838"/>
                        </a:lnTo>
                        <a:lnTo>
                          <a:pt x="601" y="841"/>
                        </a:lnTo>
                        <a:lnTo>
                          <a:pt x="598" y="850"/>
                        </a:lnTo>
                        <a:lnTo>
                          <a:pt x="600" y="854"/>
                        </a:lnTo>
                        <a:lnTo>
                          <a:pt x="612" y="852"/>
                        </a:lnTo>
                        <a:lnTo>
                          <a:pt x="612" y="848"/>
                        </a:lnTo>
                        <a:lnTo>
                          <a:pt x="617" y="854"/>
                        </a:lnTo>
                        <a:lnTo>
                          <a:pt x="616" y="857"/>
                        </a:lnTo>
                        <a:lnTo>
                          <a:pt x="620" y="858"/>
                        </a:lnTo>
                        <a:lnTo>
                          <a:pt x="618" y="854"/>
                        </a:lnTo>
                        <a:lnTo>
                          <a:pt x="620" y="854"/>
                        </a:lnTo>
                        <a:lnTo>
                          <a:pt x="629" y="858"/>
                        </a:lnTo>
                        <a:lnTo>
                          <a:pt x="633" y="856"/>
                        </a:lnTo>
                        <a:lnTo>
                          <a:pt x="634" y="859"/>
                        </a:lnTo>
                        <a:lnTo>
                          <a:pt x="629" y="864"/>
                        </a:lnTo>
                        <a:lnTo>
                          <a:pt x="630" y="867"/>
                        </a:lnTo>
                        <a:lnTo>
                          <a:pt x="645" y="867"/>
                        </a:lnTo>
                        <a:lnTo>
                          <a:pt x="660" y="853"/>
                        </a:lnTo>
                        <a:lnTo>
                          <a:pt x="676" y="847"/>
                        </a:lnTo>
                        <a:lnTo>
                          <a:pt x="677" y="851"/>
                        </a:lnTo>
                        <a:lnTo>
                          <a:pt x="672" y="853"/>
                        </a:lnTo>
                        <a:lnTo>
                          <a:pt x="673" y="857"/>
                        </a:lnTo>
                        <a:lnTo>
                          <a:pt x="691" y="873"/>
                        </a:lnTo>
                        <a:lnTo>
                          <a:pt x="721" y="928"/>
                        </a:lnTo>
                        <a:lnTo>
                          <a:pt x="730" y="917"/>
                        </a:lnTo>
                        <a:lnTo>
                          <a:pt x="736" y="922"/>
                        </a:lnTo>
                        <a:lnTo>
                          <a:pt x="739" y="929"/>
                        </a:lnTo>
                        <a:lnTo>
                          <a:pt x="755" y="930"/>
                        </a:lnTo>
                        <a:lnTo>
                          <a:pt x="768" y="923"/>
                        </a:lnTo>
                        <a:lnTo>
                          <a:pt x="791" y="951"/>
                        </a:lnTo>
                        <a:lnTo>
                          <a:pt x="805" y="956"/>
                        </a:lnTo>
                        <a:lnTo>
                          <a:pt x="810" y="950"/>
                        </a:lnTo>
                        <a:lnTo>
                          <a:pt x="817" y="962"/>
                        </a:lnTo>
                        <a:lnTo>
                          <a:pt x="815" y="969"/>
                        </a:lnTo>
                        <a:lnTo>
                          <a:pt x="821" y="971"/>
                        </a:lnTo>
                        <a:lnTo>
                          <a:pt x="826" y="966"/>
                        </a:lnTo>
                        <a:lnTo>
                          <a:pt x="833" y="957"/>
                        </a:lnTo>
                        <a:lnTo>
                          <a:pt x="882" y="932"/>
                        </a:lnTo>
                        <a:lnTo>
                          <a:pt x="914" y="936"/>
                        </a:lnTo>
                        <a:lnTo>
                          <a:pt x="922" y="946"/>
                        </a:lnTo>
                        <a:lnTo>
                          <a:pt x="962" y="946"/>
                        </a:lnTo>
                        <a:lnTo>
                          <a:pt x="964" y="944"/>
                        </a:lnTo>
                        <a:lnTo>
                          <a:pt x="964" y="935"/>
                        </a:lnTo>
                        <a:lnTo>
                          <a:pt x="967" y="931"/>
                        </a:lnTo>
                        <a:lnTo>
                          <a:pt x="963" y="915"/>
                        </a:lnTo>
                        <a:lnTo>
                          <a:pt x="981" y="899"/>
                        </a:lnTo>
                        <a:lnTo>
                          <a:pt x="1018" y="913"/>
                        </a:lnTo>
                        <a:lnTo>
                          <a:pt x="1022" y="930"/>
                        </a:lnTo>
                        <a:lnTo>
                          <a:pt x="1032" y="938"/>
                        </a:lnTo>
                        <a:lnTo>
                          <a:pt x="1041" y="939"/>
                        </a:lnTo>
                        <a:lnTo>
                          <a:pt x="1060" y="932"/>
                        </a:lnTo>
                        <a:lnTo>
                          <a:pt x="1068" y="934"/>
                        </a:lnTo>
                        <a:lnTo>
                          <a:pt x="1099" y="949"/>
                        </a:lnTo>
                        <a:lnTo>
                          <a:pt x="1110" y="957"/>
                        </a:lnTo>
                        <a:lnTo>
                          <a:pt x="1139" y="963"/>
                        </a:lnTo>
                        <a:lnTo>
                          <a:pt x="1168" y="955"/>
                        </a:lnTo>
                        <a:lnTo>
                          <a:pt x="1189" y="941"/>
                        </a:lnTo>
                        <a:lnTo>
                          <a:pt x="1205" y="948"/>
                        </a:lnTo>
                        <a:lnTo>
                          <a:pt x="1214" y="947"/>
                        </a:lnTo>
                        <a:lnTo>
                          <a:pt x="1235" y="955"/>
                        </a:lnTo>
                        <a:lnTo>
                          <a:pt x="1253" y="944"/>
                        </a:lnTo>
                        <a:lnTo>
                          <a:pt x="1263" y="913"/>
                        </a:lnTo>
                        <a:lnTo>
                          <a:pt x="1274" y="903"/>
                        </a:lnTo>
                        <a:lnTo>
                          <a:pt x="1273" y="893"/>
                        </a:lnTo>
                        <a:lnTo>
                          <a:pt x="1264" y="893"/>
                        </a:lnTo>
                        <a:lnTo>
                          <a:pt x="1264" y="889"/>
                        </a:lnTo>
                        <a:lnTo>
                          <a:pt x="1276" y="877"/>
                        </a:lnTo>
                        <a:lnTo>
                          <a:pt x="1284" y="875"/>
                        </a:lnTo>
                        <a:lnTo>
                          <a:pt x="1311" y="870"/>
                        </a:lnTo>
                        <a:lnTo>
                          <a:pt x="1324" y="878"/>
                        </a:lnTo>
                        <a:lnTo>
                          <a:pt x="1340" y="882"/>
                        </a:lnTo>
                        <a:lnTo>
                          <a:pt x="1350" y="897"/>
                        </a:lnTo>
                        <a:lnTo>
                          <a:pt x="1362" y="928"/>
                        </a:lnTo>
                        <a:lnTo>
                          <a:pt x="1365" y="948"/>
                        </a:lnTo>
                        <a:lnTo>
                          <a:pt x="1365" y="953"/>
                        </a:lnTo>
                        <a:lnTo>
                          <a:pt x="1388" y="957"/>
                        </a:lnTo>
                        <a:lnTo>
                          <a:pt x="1392" y="959"/>
                        </a:lnTo>
                        <a:lnTo>
                          <a:pt x="1407" y="969"/>
                        </a:lnTo>
                        <a:lnTo>
                          <a:pt x="1415" y="993"/>
                        </a:lnTo>
                        <a:lnTo>
                          <a:pt x="1429" y="994"/>
                        </a:lnTo>
                        <a:lnTo>
                          <a:pt x="1433" y="992"/>
                        </a:lnTo>
                        <a:lnTo>
                          <a:pt x="1465" y="978"/>
                        </a:lnTo>
                        <a:lnTo>
                          <a:pt x="1464" y="996"/>
                        </a:lnTo>
                        <a:lnTo>
                          <a:pt x="1458" y="1001"/>
                        </a:lnTo>
                        <a:lnTo>
                          <a:pt x="1452" y="1024"/>
                        </a:lnTo>
                        <a:lnTo>
                          <a:pt x="1442" y="1044"/>
                        </a:lnTo>
                        <a:lnTo>
                          <a:pt x="1439" y="1046"/>
                        </a:lnTo>
                        <a:lnTo>
                          <a:pt x="1438" y="1045"/>
                        </a:lnTo>
                        <a:lnTo>
                          <a:pt x="1426" y="1042"/>
                        </a:lnTo>
                        <a:lnTo>
                          <a:pt x="1413" y="1052"/>
                        </a:lnTo>
                        <a:lnTo>
                          <a:pt x="1417" y="1063"/>
                        </a:lnTo>
                        <a:lnTo>
                          <a:pt x="1417" y="1076"/>
                        </a:lnTo>
                        <a:lnTo>
                          <a:pt x="1408" y="1088"/>
                        </a:lnTo>
                        <a:lnTo>
                          <a:pt x="1408" y="1092"/>
                        </a:lnTo>
                        <a:lnTo>
                          <a:pt x="1410" y="1095"/>
                        </a:lnTo>
                        <a:lnTo>
                          <a:pt x="1411" y="1094"/>
                        </a:lnTo>
                        <a:lnTo>
                          <a:pt x="1410" y="1092"/>
                        </a:lnTo>
                        <a:lnTo>
                          <a:pt x="1417" y="1092"/>
                        </a:lnTo>
                        <a:lnTo>
                          <a:pt x="1426" y="1076"/>
                        </a:lnTo>
                        <a:lnTo>
                          <a:pt x="1428" y="1082"/>
                        </a:lnTo>
                        <a:lnTo>
                          <a:pt x="1432" y="1079"/>
                        </a:lnTo>
                        <a:lnTo>
                          <a:pt x="1432" y="1086"/>
                        </a:lnTo>
                        <a:lnTo>
                          <a:pt x="1445" y="1090"/>
                        </a:lnTo>
                        <a:lnTo>
                          <a:pt x="1469" y="1076"/>
                        </a:lnTo>
                        <a:lnTo>
                          <a:pt x="1506" y="1031"/>
                        </a:lnTo>
                        <a:lnTo>
                          <a:pt x="1517" y="1008"/>
                        </a:lnTo>
                        <a:lnTo>
                          <a:pt x="1540" y="978"/>
                        </a:lnTo>
                        <a:lnTo>
                          <a:pt x="1545" y="946"/>
                        </a:lnTo>
                        <a:lnTo>
                          <a:pt x="1542" y="931"/>
                        </a:lnTo>
                        <a:lnTo>
                          <a:pt x="1547" y="916"/>
                        </a:lnTo>
                        <a:lnTo>
                          <a:pt x="1556" y="899"/>
                        </a:lnTo>
                        <a:lnTo>
                          <a:pt x="1551" y="894"/>
                        </a:lnTo>
                        <a:lnTo>
                          <a:pt x="1553" y="889"/>
                        </a:lnTo>
                        <a:lnTo>
                          <a:pt x="1551" y="883"/>
                        </a:lnTo>
                        <a:lnTo>
                          <a:pt x="1534" y="876"/>
                        </a:lnTo>
                        <a:lnTo>
                          <a:pt x="1552" y="880"/>
                        </a:lnTo>
                        <a:lnTo>
                          <a:pt x="1554" y="874"/>
                        </a:lnTo>
                        <a:lnTo>
                          <a:pt x="1541" y="863"/>
                        </a:lnTo>
                        <a:lnTo>
                          <a:pt x="1533" y="853"/>
                        </a:lnTo>
                        <a:lnTo>
                          <a:pt x="1518" y="852"/>
                        </a:lnTo>
                        <a:lnTo>
                          <a:pt x="1517" y="863"/>
                        </a:lnTo>
                        <a:lnTo>
                          <a:pt x="1514" y="869"/>
                        </a:lnTo>
                        <a:lnTo>
                          <a:pt x="1516" y="860"/>
                        </a:lnTo>
                        <a:lnTo>
                          <a:pt x="1511" y="866"/>
                        </a:lnTo>
                        <a:lnTo>
                          <a:pt x="1499" y="867"/>
                        </a:lnTo>
                        <a:lnTo>
                          <a:pt x="1504" y="862"/>
                        </a:lnTo>
                        <a:lnTo>
                          <a:pt x="1500" y="856"/>
                        </a:lnTo>
                        <a:lnTo>
                          <a:pt x="1504" y="852"/>
                        </a:lnTo>
                        <a:lnTo>
                          <a:pt x="1498" y="854"/>
                        </a:lnTo>
                        <a:lnTo>
                          <a:pt x="1498" y="860"/>
                        </a:lnTo>
                        <a:lnTo>
                          <a:pt x="1493" y="863"/>
                        </a:lnTo>
                        <a:lnTo>
                          <a:pt x="1492" y="844"/>
                        </a:lnTo>
                        <a:lnTo>
                          <a:pt x="1479" y="846"/>
                        </a:lnTo>
                        <a:lnTo>
                          <a:pt x="1471" y="841"/>
                        </a:lnTo>
                        <a:lnTo>
                          <a:pt x="1472" y="836"/>
                        </a:lnTo>
                        <a:lnTo>
                          <a:pt x="1505" y="808"/>
                        </a:lnTo>
                        <a:lnTo>
                          <a:pt x="1515" y="792"/>
                        </a:lnTo>
                        <a:lnTo>
                          <a:pt x="1541" y="767"/>
                        </a:lnTo>
                        <a:lnTo>
                          <a:pt x="1548" y="754"/>
                        </a:lnTo>
                        <a:lnTo>
                          <a:pt x="1567" y="732"/>
                        </a:lnTo>
                        <a:lnTo>
                          <a:pt x="1578" y="726"/>
                        </a:lnTo>
                        <a:lnTo>
                          <a:pt x="1611" y="724"/>
                        </a:lnTo>
                        <a:lnTo>
                          <a:pt x="1619" y="731"/>
                        </a:lnTo>
                        <a:lnTo>
                          <a:pt x="1623" y="723"/>
                        </a:lnTo>
                        <a:lnTo>
                          <a:pt x="1638" y="729"/>
                        </a:lnTo>
                        <a:lnTo>
                          <a:pt x="1649" y="725"/>
                        </a:lnTo>
                        <a:lnTo>
                          <a:pt x="1653" y="729"/>
                        </a:lnTo>
                        <a:lnTo>
                          <a:pt x="1656" y="729"/>
                        </a:lnTo>
                        <a:lnTo>
                          <a:pt x="1654" y="724"/>
                        </a:lnTo>
                        <a:lnTo>
                          <a:pt x="1660" y="723"/>
                        </a:lnTo>
                        <a:lnTo>
                          <a:pt x="1659" y="718"/>
                        </a:lnTo>
                        <a:lnTo>
                          <a:pt x="1661" y="716"/>
                        </a:lnTo>
                        <a:lnTo>
                          <a:pt x="1684" y="723"/>
                        </a:lnTo>
                        <a:lnTo>
                          <a:pt x="1691" y="720"/>
                        </a:lnTo>
                        <a:lnTo>
                          <a:pt x="1701" y="728"/>
                        </a:lnTo>
                        <a:lnTo>
                          <a:pt x="1687" y="732"/>
                        </a:lnTo>
                        <a:lnTo>
                          <a:pt x="1691" y="739"/>
                        </a:lnTo>
                        <a:lnTo>
                          <a:pt x="1705" y="734"/>
                        </a:lnTo>
                        <a:lnTo>
                          <a:pt x="1710" y="738"/>
                        </a:lnTo>
                        <a:lnTo>
                          <a:pt x="1720" y="730"/>
                        </a:lnTo>
                        <a:lnTo>
                          <a:pt x="1737" y="731"/>
                        </a:lnTo>
                        <a:lnTo>
                          <a:pt x="1741" y="731"/>
                        </a:lnTo>
                        <a:lnTo>
                          <a:pt x="1740" y="726"/>
                        </a:lnTo>
                        <a:lnTo>
                          <a:pt x="1728" y="723"/>
                        </a:lnTo>
                        <a:lnTo>
                          <a:pt x="1729" y="719"/>
                        </a:lnTo>
                        <a:lnTo>
                          <a:pt x="1728" y="713"/>
                        </a:lnTo>
                        <a:lnTo>
                          <a:pt x="1769" y="661"/>
                        </a:lnTo>
                        <a:lnTo>
                          <a:pt x="1794" y="655"/>
                        </a:lnTo>
                        <a:lnTo>
                          <a:pt x="1806" y="660"/>
                        </a:lnTo>
                        <a:lnTo>
                          <a:pt x="1813" y="653"/>
                        </a:lnTo>
                        <a:lnTo>
                          <a:pt x="1806" y="671"/>
                        </a:lnTo>
                        <a:lnTo>
                          <a:pt x="1807" y="677"/>
                        </a:lnTo>
                        <a:lnTo>
                          <a:pt x="1806" y="682"/>
                        </a:lnTo>
                        <a:lnTo>
                          <a:pt x="1814" y="679"/>
                        </a:lnTo>
                        <a:lnTo>
                          <a:pt x="1810" y="692"/>
                        </a:lnTo>
                        <a:lnTo>
                          <a:pt x="1840" y="663"/>
                        </a:lnTo>
                        <a:lnTo>
                          <a:pt x="1845" y="659"/>
                        </a:lnTo>
                        <a:lnTo>
                          <a:pt x="1849" y="665"/>
                        </a:lnTo>
                        <a:lnTo>
                          <a:pt x="1851" y="660"/>
                        </a:lnTo>
                        <a:lnTo>
                          <a:pt x="1848" y="658"/>
                        </a:lnTo>
                        <a:lnTo>
                          <a:pt x="1853" y="639"/>
                        </a:lnTo>
                        <a:lnTo>
                          <a:pt x="1868" y="632"/>
                        </a:lnTo>
                        <a:lnTo>
                          <a:pt x="1875" y="637"/>
                        </a:lnTo>
                        <a:lnTo>
                          <a:pt x="1864" y="645"/>
                        </a:lnTo>
                        <a:lnTo>
                          <a:pt x="1859" y="673"/>
                        </a:lnTo>
                        <a:lnTo>
                          <a:pt x="1856" y="677"/>
                        </a:lnTo>
                        <a:lnTo>
                          <a:pt x="1857" y="684"/>
                        </a:lnTo>
                        <a:lnTo>
                          <a:pt x="1834" y="695"/>
                        </a:lnTo>
                        <a:lnTo>
                          <a:pt x="1831" y="703"/>
                        </a:lnTo>
                        <a:lnTo>
                          <a:pt x="1814" y="721"/>
                        </a:lnTo>
                        <a:lnTo>
                          <a:pt x="1786" y="759"/>
                        </a:lnTo>
                        <a:lnTo>
                          <a:pt x="1772" y="767"/>
                        </a:lnTo>
                        <a:lnTo>
                          <a:pt x="1765" y="766"/>
                        </a:lnTo>
                        <a:lnTo>
                          <a:pt x="1767" y="774"/>
                        </a:lnTo>
                        <a:lnTo>
                          <a:pt x="1763" y="784"/>
                        </a:lnTo>
                        <a:lnTo>
                          <a:pt x="1752" y="794"/>
                        </a:lnTo>
                        <a:lnTo>
                          <a:pt x="1747" y="813"/>
                        </a:lnTo>
                        <a:lnTo>
                          <a:pt x="1748" y="843"/>
                        </a:lnTo>
                        <a:lnTo>
                          <a:pt x="1763" y="927"/>
                        </a:lnTo>
                        <a:lnTo>
                          <a:pt x="1783" y="905"/>
                        </a:lnTo>
                        <a:lnTo>
                          <a:pt x="1787" y="891"/>
                        </a:lnTo>
                        <a:lnTo>
                          <a:pt x="1791" y="883"/>
                        </a:lnTo>
                        <a:lnTo>
                          <a:pt x="1803" y="875"/>
                        </a:lnTo>
                        <a:lnTo>
                          <a:pt x="1807" y="877"/>
                        </a:lnTo>
                        <a:lnTo>
                          <a:pt x="1806" y="858"/>
                        </a:lnTo>
                        <a:lnTo>
                          <a:pt x="1821" y="846"/>
                        </a:lnTo>
                        <a:lnTo>
                          <a:pt x="1829" y="847"/>
                        </a:lnTo>
                        <a:lnTo>
                          <a:pt x="1835" y="843"/>
                        </a:lnTo>
                        <a:lnTo>
                          <a:pt x="1830" y="823"/>
                        </a:lnTo>
                        <a:lnTo>
                          <a:pt x="1833" y="813"/>
                        </a:lnTo>
                        <a:lnTo>
                          <a:pt x="1840" y="807"/>
                        </a:lnTo>
                        <a:lnTo>
                          <a:pt x="1838" y="804"/>
                        </a:lnTo>
                        <a:lnTo>
                          <a:pt x="1838" y="803"/>
                        </a:lnTo>
                        <a:lnTo>
                          <a:pt x="1848" y="798"/>
                        </a:lnTo>
                        <a:lnTo>
                          <a:pt x="1843" y="806"/>
                        </a:lnTo>
                        <a:lnTo>
                          <a:pt x="1848" y="812"/>
                        </a:lnTo>
                        <a:lnTo>
                          <a:pt x="1851" y="804"/>
                        </a:lnTo>
                        <a:lnTo>
                          <a:pt x="1850" y="796"/>
                        </a:lnTo>
                        <a:lnTo>
                          <a:pt x="1844" y="794"/>
                        </a:lnTo>
                        <a:lnTo>
                          <a:pt x="1844" y="782"/>
                        </a:lnTo>
                        <a:lnTo>
                          <a:pt x="1851" y="767"/>
                        </a:lnTo>
                        <a:lnTo>
                          <a:pt x="1843" y="762"/>
                        </a:lnTo>
                        <a:lnTo>
                          <a:pt x="1839" y="768"/>
                        </a:lnTo>
                        <a:lnTo>
                          <a:pt x="1834" y="763"/>
                        </a:lnTo>
                        <a:lnTo>
                          <a:pt x="1838" y="747"/>
                        </a:lnTo>
                        <a:lnTo>
                          <a:pt x="1847" y="732"/>
                        </a:lnTo>
                        <a:lnTo>
                          <a:pt x="1849" y="732"/>
                        </a:lnTo>
                        <a:lnTo>
                          <a:pt x="1856" y="712"/>
                        </a:lnTo>
                        <a:lnTo>
                          <a:pt x="1869" y="707"/>
                        </a:lnTo>
                        <a:lnTo>
                          <a:pt x="1875" y="713"/>
                        </a:lnTo>
                        <a:lnTo>
                          <a:pt x="1876" y="706"/>
                        </a:lnTo>
                        <a:lnTo>
                          <a:pt x="1890" y="694"/>
                        </a:lnTo>
                        <a:lnTo>
                          <a:pt x="1890" y="713"/>
                        </a:lnTo>
                        <a:lnTo>
                          <a:pt x="1902" y="697"/>
                        </a:lnTo>
                        <a:lnTo>
                          <a:pt x="1917" y="691"/>
                        </a:lnTo>
                        <a:lnTo>
                          <a:pt x="1934" y="694"/>
                        </a:lnTo>
                        <a:lnTo>
                          <a:pt x="1947" y="710"/>
                        </a:lnTo>
                        <a:lnTo>
                          <a:pt x="1950" y="696"/>
                        </a:lnTo>
                        <a:lnTo>
                          <a:pt x="1975" y="679"/>
                        </a:lnTo>
                        <a:lnTo>
                          <a:pt x="1975" y="675"/>
                        </a:lnTo>
                        <a:lnTo>
                          <a:pt x="1984" y="669"/>
                        </a:lnTo>
                        <a:lnTo>
                          <a:pt x="1990" y="659"/>
                        </a:lnTo>
                        <a:lnTo>
                          <a:pt x="1995" y="662"/>
                        </a:lnTo>
                        <a:lnTo>
                          <a:pt x="2011" y="652"/>
                        </a:lnTo>
                        <a:lnTo>
                          <a:pt x="2012" y="648"/>
                        </a:lnTo>
                        <a:lnTo>
                          <a:pt x="2041" y="635"/>
                        </a:lnTo>
                        <a:lnTo>
                          <a:pt x="2044" y="635"/>
                        </a:lnTo>
                        <a:lnTo>
                          <a:pt x="2066" y="642"/>
                        </a:lnTo>
                        <a:lnTo>
                          <a:pt x="2072" y="630"/>
                        </a:lnTo>
                        <a:lnTo>
                          <a:pt x="2066" y="622"/>
                        </a:lnTo>
                        <a:lnTo>
                          <a:pt x="2071" y="621"/>
                        </a:lnTo>
                        <a:lnTo>
                          <a:pt x="2063" y="609"/>
                        </a:lnTo>
                        <a:lnTo>
                          <a:pt x="2061" y="593"/>
                        </a:lnTo>
                        <a:lnTo>
                          <a:pt x="2059" y="590"/>
                        </a:lnTo>
                        <a:lnTo>
                          <a:pt x="2056" y="581"/>
                        </a:lnTo>
                        <a:lnTo>
                          <a:pt x="2053" y="585"/>
                        </a:lnTo>
                        <a:lnTo>
                          <a:pt x="2047" y="580"/>
                        </a:lnTo>
                        <a:lnTo>
                          <a:pt x="2044" y="569"/>
                        </a:lnTo>
                        <a:lnTo>
                          <a:pt x="2060" y="574"/>
                        </a:lnTo>
                        <a:lnTo>
                          <a:pt x="2078" y="559"/>
                        </a:lnTo>
                        <a:lnTo>
                          <a:pt x="2078" y="425"/>
                        </a:lnTo>
                      </a:path>
                    </a:pathLst>
                  </a:custGeom>
                  <a:grpFill/>
                  <a:ln w="9144">
                    <a:solidFill>
                      <a:schemeClr val="bg2">
                        <a:lumMod val="90000"/>
                      </a:schemeClr>
                    </a:solidFill>
                    <a:round/>
                    <a:headEnd/>
                    <a:tailEnd/>
                  </a:ln>
                </p:spPr>
                <p:txBody>
                  <a:bodyPr/>
                  <a:lstStyle/>
                  <a:p>
                    <a:endParaRPr lang="nb-NO"/>
                  </a:p>
                </p:txBody>
              </p:sp>
              <p:sp>
                <p:nvSpPr>
                  <p:cNvPr id="376" name="Freeform 81"/>
                  <p:cNvSpPr>
                    <a:spLocks/>
                  </p:cNvSpPr>
                  <p:nvPr/>
                </p:nvSpPr>
                <p:spPr bwMode="gray">
                  <a:xfrm>
                    <a:off x="3014" y="1578"/>
                    <a:ext cx="260" cy="159"/>
                  </a:xfrm>
                  <a:custGeom>
                    <a:avLst/>
                    <a:gdLst>
                      <a:gd name="T0" fmla="*/ 7 w 248"/>
                      <a:gd name="T1" fmla="*/ 62 h 165"/>
                      <a:gd name="T2" fmla="*/ 64 w 248"/>
                      <a:gd name="T3" fmla="*/ 67 h 165"/>
                      <a:gd name="T4" fmla="*/ 104 w 248"/>
                      <a:gd name="T5" fmla="*/ 58 h 165"/>
                      <a:gd name="T6" fmla="*/ 154 w 248"/>
                      <a:gd name="T7" fmla="*/ 64 h 165"/>
                      <a:gd name="T8" fmla="*/ 161 w 248"/>
                      <a:gd name="T9" fmla="*/ 72 h 165"/>
                      <a:gd name="T10" fmla="*/ 173 w 248"/>
                      <a:gd name="T11" fmla="*/ 86 h 165"/>
                      <a:gd name="T12" fmla="*/ 140 w 248"/>
                      <a:gd name="T13" fmla="*/ 94 h 165"/>
                      <a:gd name="T14" fmla="*/ 136 w 248"/>
                      <a:gd name="T15" fmla="*/ 99 h 165"/>
                      <a:gd name="T16" fmla="*/ 161 w 248"/>
                      <a:gd name="T17" fmla="*/ 99 h 165"/>
                      <a:gd name="T18" fmla="*/ 168 w 248"/>
                      <a:gd name="T19" fmla="*/ 93 h 165"/>
                      <a:gd name="T20" fmla="*/ 180 w 248"/>
                      <a:gd name="T21" fmla="*/ 93 h 165"/>
                      <a:gd name="T22" fmla="*/ 186 w 248"/>
                      <a:gd name="T23" fmla="*/ 90 h 165"/>
                      <a:gd name="T24" fmla="*/ 209 w 248"/>
                      <a:gd name="T25" fmla="*/ 84 h 165"/>
                      <a:gd name="T26" fmla="*/ 228 w 248"/>
                      <a:gd name="T27" fmla="*/ 86 h 165"/>
                      <a:gd name="T28" fmla="*/ 218 w 248"/>
                      <a:gd name="T29" fmla="*/ 89 h 165"/>
                      <a:gd name="T30" fmla="*/ 257 w 248"/>
                      <a:gd name="T31" fmla="*/ 91 h 165"/>
                      <a:gd name="T32" fmla="*/ 231 w 248"/>
                      <a:gd name="T33" fmla="*/ 99 h 165"/>
                      <a:gd name="T34" fmla="*/ 253 w 248"/>
                      <a:gd name="T35" fmla="*/ 111 h 165"/>
                      <a:gd name="T36" fmla="*/ 278 w 248"/>
                      <a:gd name="T37" fmla="*/ 109 h 165"/>
                      <a:gd name="T38" fmla="*/ 308 w 248"/>
                      <a:gd name="T39" fmla="*/ 105 h 165"/>
                      <a:gd name="T40" fmla="*/ 304 w 248"/>
                      <a:gd name="T41" fmla="*/ 99 h 165"/>
                      <a:gd name="T42" fmla="*/ 294 w 248"/>
                      <a:gd name="T43" fmla="*/ 101 h 165"/>
                      <a:gd name="T44" fmla="*/ 278 w 248"/>
                      <a:gd name="T45" fmla="*/ 96 h 165"/>
                      <a:gd name="T46" fmla="*/ 277 w 248"/>
                      <a:gd name="T47" fmla="*/ 92 h 165"/>
                      <a:gd name="T48" fmla="*/ 264 w 248"/>
                      <a:gd name="T49" fmla="*/ 90 h 165"/>
                      <a:gd name="T50" fmla="*/ 266 w 248"/>
                      <a:gd name="T51" fmla="*/ 88 h 165"/>
                      <a:gd name="T52" fmla="*/ 272 w 248"/>
                      <a:gd name="T53" fmla="*/ 92 h 165"/>
                      <a:gd name="T54" fmla="*/ 283 w 248"/>
                      <a:gd name="T55" fmla="*/ 93 h 165"/>
                      <a:gd name="T56" fmla="*/ 293 w 248"/>
                      <a:gd name="T57" fmla="*/ 88 h 165"/>
                      <a:gd name="T58" fmla="*/ 322 w 248"/>
                      <a:gd name="T59" fmla="*/ 82 h 165"/>
                      <a:gd name="T60" fmla="*/ 340 w 248"/>
                      <a:gd name="T61" fmla="*/ 78 h 165"/>
                      <a:gd name="T62" fmla="*/ 368 w 248"/>
                      <a:gd name="T63" fmla="*/ 65 h 165"/>
                      <a:gd name="T64" fmla="*/ 389 w 248"/>
                      <a:gd name="T65" fmla="*/ 57 h 165"/>
                      <a:gd name="T66" fmla="*/ 386 w 248"/>
                      <a:gd name="T67" fmla="*/ 50 h 165"/>
                      <a:gd name="T68" fmla="*/ 396 w 248"/>
                      <a:gd name="T69" fmla="*/ 40 h 165"/>
                      <a:gd name="T70" fmla="*/ 335 w 248"/>
                      <a:gd name="T71" fmla="*/ 30 h 165"/>
                      <a:gd name="T72" fmla="*/ 285 w 248"/>
                      <a:gd name="T73" fmla="*/ 14 h 165"/>
                      <a:gd name="T74" fmla="*/ 269 w 248"/>
                      <a:gd name="T75" fmla="*/ 11 h 165"/>
                      <a:gd name="T76" fmla="*/ 198 w 248"/>
                      <a:gd name="T77" fmla="*/ 6 h 165"/>
                      <a:gd name="T78" fmla="*/ 185 w 248"/>
                      <a:gd name="T79" fmla="*/ 14 h 165"/>
                      <a:gd name="T80" fmla="*/ 154 w 248"/>
                      <a:gd name="T81" fmla="*/ 13 h 165"/>
                      <a:gd name="T82" fmla="*/ 122 w 248"/>
                      <a:gd name="T83" fmla="*/ 13 h 165"/>
                      <a:gd name="T84" fmla="*/ 108 w 248"/>
                      <a:gd name="T85" fmla="*/ 13 h 165"/>
                      <a:gd name="T86" fmla="*/ 52 w 248"/>
                      <a:gd name="T87" fmla="*/ 10 h 165"/>
                      <a:gd name="T88" fmla="*/ 37 w 248"/>
                      <a:gd name="T89" fmla="*/ 19 h 165"/>
                      <a:gd name="T90" fmla="*/ 41 w 248"/>
                      <a:gd name="T91" fmla="*/ 32 h 165"/>
                      <a:gd name="T92" fmla="*/ 9 w 248"/>
                      <a:gd name="T93" fmla="*/ 50 h 165"/>
                      <a:gd name="T94" fmla="*/ 6 w 248"/>
                      <a:gd name="T95" fmla="*/ 50 h 1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8"/>
                      <a:gd name="T145" fmla="*/ 0 h 165"/>
                      <a:gd name="T146" fmla="*/ 248 w 248"/>
                      <a:gd name="T147" fmla="*/ 165 h 1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8" h="165">
                        <a:moveTo>
                          <a:pt x="6" y="71"/>
                        </a:moveTo>
                        <a:lnTo>
                          <a:pt x="0" y="86"/>
                        </a:lnTo>
                        <a:lnTo>
                          <a:pt x="7" y="90"/>
                        </a:lnTo>
                        <a:lnTo>
                          <a:pt x="10" y="94"/>
                        </a:lnTo>
                        <a:lnTo>
                          <a:pt x="34" y="93"/>
                        </a:lnTo>
                        <a:lnTo>
                          <a:pt x="40" y="98"/>
                        </a:lnTo>
                        <a:lnTo>
                          <a:pt x="62" y="90"/>
                        </a:lnTo>
                        <a:lnTo>
                          <a:pt x="65" y="84"/>
                        </a:lnTo>
                        <a:lnTo>
                          <a:pt x="74" y="83"/>
                        </a:lnTo>
                        <a:lnTo>
                          <a:pt x="84" y="89"/>
                        </a:lnTo>
                        <a:lnTo>
                          <a:pt x="96" y="92"/>
                        </a:lnTo>
                        <a:lnTo>
                          <a:pt x="98" y="93"/>
                        </a:lnTo>
                        <a:lnTo>
                          <a:pt x="97" y="101"/>
                        </a:lnTo>
                        <a:lnTo>
                          <a:pt x="101" y="105"/>
                        </a:lnTo>
                        <a:lnTo>
                          <a:pt x="103" y="112"/>
                        </a:lnTo>
                        <a:lnTo>
                          <a:pt x="108" y="117"/>
                        </a:lnTo>
                        <a:lnTo>
                          <a:pt x="108" y="124"/>
                        </a:lnTo>
                        <a:lnTo>
                          <a:pt x="95" y="124"/>
                        </a:lnTo>
                        <a:lnTo>
                          <a:pt x="94" y="131"/>
                        </a:lnTo>
                        <a:lnTo>
                          <a:pt x="88" y="137"/>
                        </a:lnTo>
                        <a:lnTo>
                          <a:pt x="88" y="141"/>
                        </a:lnTo>
                        <a:lnTo>
                          <a:pt x="84" y="141"/>
                        </a:lnTo>
                        <a:lnTo>
                          <a:pt x="85" y="144"/>
                        </a:lnTo>
                        <a:lnTo>
                          <a:pt x="87" y="143"/>
                        </a:lnTo>
                        <a:lnTo>
                          <a:pt x="90" y="147"/>
                        </a:lnTo>
                        <a:lnTo>
                          <a:pt x="101" y="144"/>
                        </a:lnTo>
                        <a:lnTo>
                          <a:pt x="104" y="144"/>
                        </a:lnTo>
                        <a:lnTo>
                          <a:pt x="104" y="146"/>
                        </a:lnTo>
                        <a:lnTo>
                          <a:pt x="105" y="136"/>
                        </a:lnTo>
                        <a:lnTo>
                          <a:pt x="107" y="141"/>
                        </a:lnTo>
                        <a:lnTo>
                          <a:pt x="107" y="139"/>
                        </a:lnTo>
                        <a:lnTo>
                          <a:pt x="112" y="136"/>
                        </a:lnTo>
                        <a:lnTo>
                          <a:pt x="115" y="133"/>
                        </a:lnTo>
                        <a:lnTo>
                          <a:pt x="112" y="126"/>
                        </a:lnTo>
                        <a:lnTo>
                          <a:pt x="116" y="130"/>
                        </a:lnTo>
                        <a:lnTo>
                          <a:pt x="120" y="124"/>
                        </a:lnTo>
                        <a:lnTo>
                          <a:pt x="131" y="119"/>
                        </a:lnTo>
                        <a:lnTo>
                          <a:pt x="130" y="121"/>
                        </a:lnTo>
                        <a:lnTo>
                          <a:pt x="133" y="120"/>
                        </a:lnTo>
                        <a:lnTo>
                          <a:pt x="136" y="118"/>
                        </a:lnTo>
                        <a:lnTo>
                          <a:pt x="141" y="124"/>
                        </a:lnTo>
                        <a:lnTo>
                          <a:pt x="132" y="124"/>
                        </a:lnTo>
                        <a:lnTo>
                          <a:pt x="137" y="126"/>
                        </a:lnTo>
                        <a:lnTo>
                          <a:pt x="135" y="128"/>
                        </a:lnTo>
                        <a:lnTo>
                          <a:pt x="144" y="133"/>
                        </a:lnTo>
                        <a:lnTo>
                          <a:pt x="154" y="130"/>
                        </a:lnTo>
                        <a:lnTo>
                          <a:pt x="160" y="132"/>
                        </a:lnTo>
                        <a:lnTo>
                          <a:pt x="161" y="134"/>
                        </a:lnTo>
                        <a:lnTo>
                          <a:pt x="153" y="137"/>
                        </a:lnTo>
                        <a:lnTo>
                          <a:pt x="144" y="144"/>
                        </a:lnTo>
                        <a:lnTo>
                          <a:pt x="157" y="149"/>
                        </a:lnTo>
                        <a:lnTo>
                          <a:pt x="159" y="154"/>
                        </a:lnTo>
                        <a:lnTo>
                          <a:pt x="157" y="161"/>
                        </a:lnTo>
                        <a:lnTo>
                          <a:pt x="164" y="164"/>
                        </a:lnTo>
                        <a:lnTo>
                          <a:pt x="168" y="162"/>
                        </a:lnTo>
                        <a:lnTo>
                          <a:pt x="173" y="158"/>
                        </a:lnTo>
                        <a:lnTo>
                          <a:pt x="178" y="157"/>
                        </a:lnTo>
                        <a:lnTo>
                          <a:pt x="184" y="150"/>
                        </a:lnTo>
                        <a:lnTo>
                          <a:pt x="192" y="152"/>
                        </a:lnTo>
                        <a:lnTo>
                          <a:pt x="197" y="152"/>
                        </a:lnTo>
                        <a:lnTo>
                          <a:pt x="200" y="144"/>
                        </a:lnTo>
                        <a:lnTo>
                          <a:pt x="189" y="144"/>
                        </a:lnTo>
                        <a:lnTo>
                          <a:pt x="186" y="147"/>
                        </a:lnTo>
                        <a:lnTo>
                          <a:pt x="184" y="145"/>
                        </a:lnTo>
                        <a:lnTo>
                          <a:pt x="183" y="146"/>
                        </a:lnTo>
                        <a:lnTo>
                          <a:pt x="178" y="146"/>
                        </a:lnTo>
                        <a:lnTo>
                          <a:pt x="177" y="139"/>
                        </a:lnTo>
                        <a:lnTo>
                          <a:pt x="173" y="140"/>
                        </a:lnTo>
                        <a:lnTo>
                          <a:pt x="173" y="138"/>
                        </a:lnTo>
                        <a:lnTo>
                          <a:pt x="170" y="138"/>
                        </a:lnTo>
                        <a:lnTo>
                          <a:pt x="172" y="134"/>
                        </a:lnTo>
                        <a:lnTo>
                          <a:pt x="167" y="133"/>
                        </a:lnTo>
                        <a:lnTo>
                          <a:pt x="166" y="135"/>
                        </a:lnTo>
                        <a:lnTo>
                          <a:pt x="164" y="131"/>
                        </a:lnTo>
                        <a:lnTo>
                          <a:pt x="161" y="128"/>
                        </a:lnTo>
                        <a:lnTo>
                          <a:pt x="164" y="130"/>
                        </a:lnTo>
                        <a:lnTo>
                          <a:pt x="166" y="127"/>
                        </a:lnTo>
                        <a:lnTo>
                          <a:pt x="167" y="130"/>
                        </a:lnTo>
                        <a:lnTo>
                          <a:pt x="170" y="130"/>
                        </a:lnTo>
                        <a:lnTo>
                          <a:pt x="170" y="133"/>
                        </a:lnTo>
                        <a:lnTo>
                          <a:pt x="174" y="130"/>
                        </a:lnTo>
                        <a:lnTo>
                          <a:pt x="175" y="136"/>
                        </a:lnTo>
                        <a:lnTo>
                          <a:pt x="177" y="136"/>
                        </a:lnTo>
                        <a:lnTo>
                          <a:pt x="176" y="130"/>
                        </a:lnTo>
                        <a:lnTo>
                          <a:pt x="180" y="124"/>
                        </a:lnTo>
                        <a:lnTo>
                          <a:pt x="182" y="127"/>
                        </a:lnTo>
                        <a:lnTo>
                          <a:pt x="188" y="121"/>
                        </a:lnTo>
                        <a:lnTo>
                          <a:pt x="193" y="121"/>
                        </a:lnTo>
                        <a:lnTo>
                          <a:pt x="200" y="118"/>
                        </a:lnTo>
                        <a:lnTo>
                          <a:pt x="202" y="119"/>
                        </a:lnTo>
                        <a:lnTo>
                          <a:pt x="203" y="117"/>
                        </a:lnTo>
                        <a:lnTo>
                          <a:pt x="212" y="112"/>
                        </a:lnTo>
                        <a:lnTo>
                          <a:pt x="221" y="110"/>
                        </a:lnTo>
                        <a:lnTo>
                          <a:pt x="220" y="104"/>
                        </a:lnTo>
                        <a:lnTo>
                          <a:pt x="230" y="94"/>
                        </a:lnTo>
                        <a:lnTo>
                          <a:pt x="241" y="96"/>
                        </a:lnTo>
                        <a:lnTo>
                          <a:pt x="244" y="86"/>
                        </a:lnTo>
                        <a:lnTo>
                          <a:pt x="242" y="82"/>
                        </a:lnTo>
                        <a:lnTo>
                          <a:pt x="241" y="78"/>
                        </a:lnTo>
                        <a:lnTo>
                          <a:pt x="245" y="75"/>
                        </a:lnTo>
                        <a:lnTo>
                          <a:pt x="241" y="71"/>
                        </a:lnTo>
                        <a:lnTo>
                          <a:pt x="247" y="66"/>
                        </a:lnTo>
                        <a:lnTo>
                          <a:pt x="245" y="61"/>
                        </a:lnTo>
                        <a:lnTo>
                          <a:pt x="247" y="59"/>
                        </a:lnTo>
                        <a:lnTo>
                          <a:pt x="222" y="49"/>
                        </a:lnTo>
                        <a:lnTo>
                          <a:pt x="217" y="51"/>
                        </a:lnTo>
                        <a:lnTo>
                          <a:pt x="209" y="40"/>
                        </a:lnTo>
                        <a:lnTo>
                          <a:pt x="199" y="45"/>
                        </a:lnTo>
                        <a:lnTo>
                          <a:pt x="184" y="41"/>
                        </a:lnTo>
                        <a:lnTo>
                          <a:pt x="178" y="24"/>
                        </a:lnTo>
                        <a:lnTo>
                          <a:pt x="167" y="22"/>
                        </a:lnTo>
                        <a:lnTo>
                          <a:pt x="164" y="14"/>
                        </a:lnTo>
                        <a:lnTo>
                          <a:pt x="168" y="11"/>
                        </a:lnTo>
                        <a:lnTo>
                          <a:pt x="161" y="0"/>
                        </a:lnTo>
                        <a:lnTo>
                          <a:pt x="134" y="5"/>
                        </a:lnTo>
                        <a:lnTo>
                          <a:pt x="123" y="6"/>
                        </a:lnTo>
                        <a:lnTo>
                          <a:pt x="119" y="11"/>
                        </a:lnTo>
                        <a:lnTo>
                          <a:pt x="119" y="22"/>
                        </a:lnTo>
                        <a:lnTo>
                          <a:pt x="115" y="24"/>
                        </a:lnTo>
                        <a:lnTo>
                          <a:pt x="112" y="22"/>
                        </a:lnTo>
                        <a:lnTo>
                          <a:pt x="102" y="23"/>
                        </a:lnTo>
                        <a:lnTo>
                          <a:pt x="96" y="17"/>
                        </a:lnTo>
                        <a:lnTo>
                          <a:pt x="93" y="22"/>
                        </a:lnTo>
                        <a:lnTo>
                          <a:pt x="83" y="17"/>
                        </a:lnTo>
                        <a:lnTo>
                          <a:pt x="76" y="22"/>
                        </a:lnTo>
                        <a:lnTo>
                          <a:pt x="74" y="18"/>
                        </a:lnTo>
                        <a:lnTo>
                          <a:pt x="71" y="18"/>
                        </a:lnTo>
                        <a:lnTo>
                          <a:pt x="67" y="14"/>
                        </a:lnTo>
                        <a:lnTo>
                          <a:pt x="51" y="9"/>
                        </a:lnTo>
                        <a:lnTo>
                          <a:pt x="44" y="9"/>
                        </a:lnTo>
                        <a:lnTo>
                          <a:pt x="32" y="10"/>
                        </a:lnTo>
                        <a:lnTo>
                          <a:pt x="28" y="14"/>
                        </a:lnTo>
                        <a:lnTo>
                          <a:pt x="19" y="17"/>
                        </a:lnTo>
                        <a:lnTo>
                          <a:pt x="24" y="29"/>
                        </a:lnTo>
                        <a:lnTo>
                          <a:pt x="26" y="33"/>
                        </a:lnTo>
                        <a:lnTo>
                          <a:pt x="28" y="39"/>
                        </a:lnTo>
                        <a:lnTo>
                          <a:pt x="26" y="43"/>
                        </a:lnTo>
                        <a:lnTo>
                          <a:pt x="13" y="55"/>
                        </a:lnTo>
                        <a:lnTo>
                          <a:pt x="9" y="64"/>
                        </a:lnTo>
                        <a:lnTo>
                          <a:pt x="9" y="71"/>
                        </a:lnTo>
                        <a:lnTo>
                          <a:pt x="6" y="71"/>
                        </a:lnTo>
                      </a:path>
                    </a:pathLst>
                  </a:custGeom>
                  <a:grpFill/>
                  <a:ln w="9144">
                    <a:solidFill>
                      <a:schemeClr val="bg2">
                        <a:lumMod val="90000"/>
                      </a:schemeClr>
                    </a:solidFill>
                    <a:round/>
                    <a:headEnd/>
                    <a:tailEnd/>
                  </a:ln>
                </p:spPr>
                <p:txBody>
                  <a:bodyPr/>
                  <a:lstStyle/>
                  <a:p>
                    <a:endParaRPr lang="nb-NO"/>
                  </a:p>
                </p:txBody>
              </p:sp>
              <p:sp>
                <p:nvSpPr>
                  <p:cNvPr id="377" name="Freeform 82"/>
                  <p:cNvSpPr>
                    <a:spLocks/>
                  </p:cNvSpPr>
                  <p:nvPr/>
                </p:nvSpPr>
                <p:spPr bwMode="gray">
                  <a:xfrm>
                    <a:off x="2924" y="1718"/>
                    <a:ext cx="54" cy="53"/>
                  </a:xfrm>
                  <a:custGeom>
                    <a:avLst/>
                    <a:gdLst>
                      <a:gd name="T0" fmla="*/ 66 w 52"/>
                      <a:gd name="T1" fmla="*/ 7 h 54"/>
                      <a:gd name="T2" fmla="*/ 69 w 52"/>
                      <a:gd name="T3" fmla="*/ 7 h 54"/>
                      <a:gd name="T4" fmla="*/ 71 w 52"/>
                      <a:gd name="T5" fmla="*/ 8 h 54"/>
                      <a:gd name="T6" fmla="*/ 66 w 52"/>
                      <a:gd name="T7" fmla="*/ 16 h 54"/>
                      <a:gd name="T8" fmla="*/ 66 w 52"/>
                      <a:gd name="T9" fmla="*/ 19 h 54"/>
                      <a:gd name="T10" fmla="*/ 74 w 52"/>
                      <a:gd name="T11" fmla="*/ 23 h 54"/>
                      <a:gd name="T12" fmla="*/ 74 w 52"/>
                      <a:gd name="T13" fmla="*/ 25 h 54"/>
                      <a:gd name="T14" fmla="*/ 69 w 52"/>
                      <a:gd name="T15" fmla="*/ 24 h 54"/>
                      <a:gd name="T16" fmla="*/ 68 w 52"/>
                      <a:gd name="T17" fmla="*/ 25 h 54"/>
                      <a:gd name="T18" fmla="*/ 74 w 52"/>
                      <a:gd name="T19" fmla="*/ 27 h 54"/>
                      <a:gd name="T20" fmla="*/ 72 w 52"/>
                      <a:gd name="T21" fmla="*/ 27 h 54"/>
                      <a:gd name="T22" fmla="*/ 65 w 52"/>
                      <a:gd name="T23" fmla="*/ 27 h 54"/>
                      <a:gd name="T24" fmla="*/ 64 w 52"/>
                      <a:gd name="T25" fmla="*/ 27 h 54"/>
                      <a:gd name="T26" fmla="*/ 65 w 52"/>
                      <a:gd name="T27" fmla="*/ 27 h 54"/>
                      <a:gd name="T28" fmla="*/ 65 w 52"/>
                      <a:gd name="T29" fmla="*/ 28 h 54"/>
                      <a:gd name="T30" fmla="*/ 64 w 52"/>
                      <a:gd name="T31" fmla="*/ 28 h 54"/>
                      <a:gd name="T32" fmla="*/ 64 w 52"/>
                      <a:gd name="T33" fmla="*/ 27 h 54"/>
                      <a:gd name="T34" fmla="*/ 62 w 52"/>
                      <a:gd name="T35" fmla="*/ 27 h 54"/>
                      <a:gd name="T36" fmla="*/ 60 w 52"/>
                      <a:gd name="T37" fmla="*/ 30 h 54"/>
                      <a:gd name="T38" fmla="*/ 60 w 52"/>
                      <a:gd name="T39" fmla="*/ 33 h 54"/>
                      <a:gd name="T40" fmla="*/ 55 w 52"/>
                      <a:gd name="T41" fmla="*/ 33 h 54"/>
                      <a:gd name="T42" fmla="*/ 53 w 52"/>
                      <a:gd name="T43" fmla="*/ 36 h 54"/>
                      <a:gd name="T44" fmla="*/ 55 w 52"/>
                      <a:gd name="T45" fmla="*/ 39 h 54"/>
                      <a:gd name="T46" fmla="*/ 57 w 52"/>
                      <a:gd name="T47" fmla="*/ 39 h 54"/>
                      <a:gd name="T48" fmla="*/ 55 w 52"/>
                      <a:gd name="T49" fmla="*/ 43 h 54"/>
                      <a:gd name="T50" fmla="*/ 53 w 52"/>
                      <a:gd name="T51" fmla="*/ 42 h 54"/>
                      <a:gd name="T52" fmla="*/ 53 w 52"/>
                      <a:gd name="T53" fmla="*/ 40 h 54"/>
                      <a:gd name="T54" fmla="*/ 49 w 52"/>
                      <a:gd name="T55" fmla="*/ 40 h 54"/>
                      <a:gd name="T56" fmla="*/ 43 w 52"/>
                      <a:gd name="T57" fmla="*/ 38 h 54"/>
                      <a:gd name="T58" fmla="*/ 41 w 52"/>
                      <a:gd name="T59" fmla="*/ 37 h 54"/>
                      <a:gd name="T60" fmla="*/ 37 w 52"/>
                      <a:gd name="T61" fmla="*/ 36 h 54"/>
                      <a:gd name="T62" fmla="*/ 37 w 52"/>
                      <a:gd name="T63" fmla="*/ 36 h 54"/>
                      <a:gd name="T64" fmla="*/ 36 w 52"/>
                      <a:gd name="T65" fmla="*/ 35 h 54"/>
                      <a:gd name="T66" fmla="*/ 34 w 52"/>
                      <a:gd name="T67" fmla="*/ 36 h 54"/>
                      <a:gd name="T68" fmla="*/ 34 w 52"/>
                      <a:gd name="T69" fmla="*/ 35 h 54"/>
                      <a:gd name="T70" fmla="*/ 34 w 52"/>
                      <a:gd name="T71" fmla="*/ 35 h 54"/>
                      <a:gd name="T72" fmla="*/ 36 w 52"/>
                      <a:gd name="T73" fmla="*/ 33 h 54"/>
                      <a:gd name="T74" fmla="*/ 30 w 52"/>
                      <a:gd name="T75" fmla="*/ 27 h 54"/>
                      <a:gd name="T76" fmla="*/ 30 w 52"/>
                      <a:gd name="T77" fmla="*/ 27 h 54"/>
                      <a:gd name="T78" fmla="*/ 6 w 52"/>
                      <a:gd name="T79" fmla="*/ 20 h 54"/>
                      <a:gd name="T80" fmla="*/ 5 w 52"/>
                      <a:gd name="T81" fmla="*/ 15 h 54"/>
                      <a:gd name="T82" fmla="*/ 3 w 52"/>
                      <a:gd name="T83" fmla="*/ 10 h 54"/>
                      <a:gd name="T84" fmla="*/ 0 w 52"/>
                      <a:gd name="T85" fmla="*/ 8 h 54"/>
                      <a:gd name="T86" fmla="*/ 0 w 52"/>
                      <a:gd name="T87" fmla="*/ 1 h 54"/>
                      <a:gd name="T88" fmla="*/ 3 w 52"/>
                      <a:gd name="T89" fmla="*/ 0 h 54"/>
                      <a:gd name="T90" fmla="*/ 8 w 52"/>
                      <a:gd name="T91" fmla="*/ 6 h 54"/>
                      <a:gd name="T92" fmla="*/ 10 w 52"/>
                      <a:gd name="T93" fmla="*/ 0 h 54"/>
                      <a:gd name="T94" fmla="*/ 23 w 52"/>
                      <a:gd name="T95" fmla="*/ 0 h 54"/>
                      <a:gd name="T96" fmla="*/ 26 w 52"/>
                      <a:gd name="T97" fmla="*/ 0 h 54"/>
                      <a:gd name="T98" fmla="*/ 38 w 52"/>
                      <a:gd name="T99" fmla="*/ 4 h 54"/>
                      <a:gd name="T100" fmla="*/ 43 w 52"/>
                      <a:gd name="T101" fmla="*/ 2 h 54"/>
                      <a:gd name="T102" fmla="*/ 60 w 52"/>
                      <a:gd name="T103" fmla="*/ 3 h 54"/>
                      <a:gd name="T104" fmla="*/ 62 w 52"/>
                      <a:gd name="T105" fmla="*/ 8 h 54"/>
                      <a:gd name="T106" fmla="*/ 66 w 52"/>
                      <a:gd name="T107" fmla="*/ 7 h 54"/>
                      <a:gd name="T108" fmla="*/ 66 w 52"/>
                      <a:gd name="T109" fmla="*/ 7 h 54"/>
                      <a:gd name="T110" fmla="*/ 66 w 52"/>
                      <a:gd name="T111" fmla="*/ 7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
                      <a:gd name="T169" fmla="*/ 0 h 54"/>
                      <a:gd name="T170" fmla="*/ 52 w 52"/>
                      <a:gd name="T171" fmla="*/ 54 h 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 h="54">
                        <a:moveTo>
                          <a:pt x="46" y="7"/>
                        </a:moveTo>
                        <a:lnTo>
                          <a:pt x="48" y="7"/>
                        </a:lnTo>
                        <a:lnTo>
                          <a:pt x="49" y="8"/>
                        </a:lnTo>
                        <a:lnTo>
                          <a:pt x="46" y="16"/>
                        </a:lnTo>
                        <a:lnTo>
                          <a:pt x="46" y="19"/>
                        </a:lnTo>
                        <a:lnTo>
                          <a:pt x="51" y="23"/>
                        </a:lnTo>
                        <a:lnTo>
                          <a:pt x="51" y="25"/>
                        </a:lnTo>
                        <a:lnTo>
                          <a:pt x="48" y="24"/>
                        </a:lnTo>
                        <a:lnTo>
                          <a:pt x="47" y="25"/>
                        </a:lnTo>
                        <a:lnTo>
                          <a:pt x="51" y="30"/>
                        </a:lnTo>
                        <a:lnTo>
                          <a:pt x="50" y="32"/>
                        </a:lnTo>
                        <a:lnTo>
                          <a:pt x="45" y="34"/>
                        </a:lnTo>
                        <a:lnTo>
                          <a:pt x="44" y="34"/>
                        </a:lnTo>
                        <a:lnTo>
                          <a:pt x="45" y="37"/>
                        </a:lnTo>
                        <a:lnTo>
                          <a:pt x="45" y="38"/>
                        </a:lnTo>
                        <a:lnTo>
                          <a:pt x="44" y="38"/>
                        </a:lnTo>
                        <a:lnTo>
                          <a:pt x="44" y="37"/>
                        </a:lnTo>
                        <a:lnTo>
                          <a:pt x="42" y="37"/>
                        </a:lnTo>
                        <a:lnTo>
                          <a:pt x="40" y="40"/>
                        </a:lnTo>
                        <a:lnTo>
                          <a:pt x="40" y="43"/>
                        </a:lnTo>
                        <a:lnTo>
                          <a:pt x="37" y="43"/>
                        </a:lnTo>
                        <a:lnTo>
                          <a:pt x="36" y="46"/>
                        </a:lnTo>
                        <a:lnTo>
                          <a:pt x="37" y="49"/>
                        </a:lnTo>
                        <a:lnTo>
                          <a:pt x="38" y="49"/>
                        </a:lnTo>
                        <a:lnTo>
                          <a:pt x="37" y="53"/>
                        </a:lnTo>
                        <a:lnTo>
                          <a:pt x="36" y="52"/>
                        </a:lnTo>
                        <a:lnTo>
                          <a:pt x="36" y="50"/>
                        </a:lnTo>
                        <a:lnTo>
                          <a:pt x="34" y="50"/>
                        </a:lnTo>
                        <a:lnTo>
                          <a:pt x="31" y="48"/>
                        </a:lnTo>
                        <a:lnTo>
                          <a:pt x="30" y="47"/>
                        </a:lnTo>
                        <a:lnTo>
                          <a:pt x="27" y="46"/>
                        </a:lnTo>
                        <a:lnTo>
                          <a:pt x="26" y="45"/>
                        </a:lnTo>
                        <a:lnTo>
                          <a:pt x="24" y="46"/>
                        </a:lnTo>
                        <a:lnTo>
                          <a:pt x="24" y="45"/>
                        </a:lnTo>
                        <a:lnTo>
                          <a:pt x="26" y="43"/>
                        </a:lnTo>
                        <a:lnTo>
                          <a:pt x="20" y="37"/>
                        </a:lnTo>
                        <a:lnTo>
                          <a:pt x="20" y="35"/>
                        </a:lnTo>
                        <a:lnTo>
                          <a:pt x="6" y="20"/>
                        </a:lnTo>
                        <a:lnTo>
                          <a:pt x="5" y="15"/>
                        </a:lnTo>
                        <a:lnTo>
                          <a:pt x="3" y="10"/>
                        </a:lnTo>
                        <a:lnTo>
                          <a:pt x="0" y="8"/>
                        </a:lnTo>
                        <a:lnTo>
                          <a:pt x="0" y="1"/>
                        </a:lnTo>
                        <a:lnTo>
                          <a:pt x="3" y="0"/>
                        </a:lnTo>
                        <a:lnTo>
                          <a:pt x="8" y="6"/>
                        </a:lnTo>
                        <a:lnTo>
                          <a:pt x="10" y="0"/>
                        </a:lnTo>
                        <a:lnTo>
                          <a:pt x="13" y="0"/>
                        </a:lnTo>
                        <a:lnTo>
                          <a:pt x="16" y="0"/>
                        </a:lnTo>
                        <a:lnTo>
                          <a:pt x="28" y="4"/>
                        </a:lnTo>
                        <a:lnTo>
                          <a:pt x="31" y="2"/>
                        </a:lnTo>
                        <a:lnTo>
                          <a:pt x="40" y="3"/>
                        </a:lnTo>
                        <a:lnTo>
                          <a:pt x="42" y="8"/>
                        </a:lnTo>
                        <a:lnTo>
                          <a:pt x="46" y="7"/>
                        </a:lnTo>
                      </a:path>
                    </a:pathLst>
                  </a:custGeom>
                  <a:grpFill/>
                  <a:ln w="9144">
                    <a:solidFill>
                      <a:schemeClr val="bg2">
                        <a:lumMod val="90000"/>
                      </a:schemeClr>
                    </a:solidFill>
                    <a:round/>
                    <a:headEnd/>
                    <a:tailEnd/>
                  </a:ln>
                </p:spPr>
                <p:txBody>
                  <a:bodyPr/>
                  <a:lstStyle/>
                  <a:p>
                    <a:endParaRPr lang="nb-NO"/>
                  </a:p>
                </p:txBody>
              </p:sp>
              <p:sp>
                <p:nvSpPr>
                  <p:cNvPr id="378" name="Freeform 83"/>
                  <p:cNvSpPr>
                    <a:spLocks/>
                  </p:cNvSpPr>
                  <p:nvPr/>
                </p:nvSpPr>
                <p:spPr bwMode="gray">
                  <a:xfrm>
                    <a:off x="2874" y="2312"/>
                    <a:ext cx="276" cy="244"/>
                  </a:xfrm>
                  <a:custGeom>
                    <a:avLst/>
                    <a:gdLst>
                      <a:gd name="T0" fmla="*/ 456 w 261"/>
                      <a:gd name="T1" fmla="*/ 30 h 254"/>
                      <a:gd name="T2" fmla="*/ 442 w 261"/>
                      <a:gd name="T3" fmla="*/ 14 h 254"/>
                      <a:gd name="T4" fmla="*/ 409 w 261"/>
                      <a:gd name="T5" fmla="*/ 12 h 254"/>
                      <a:gd name="T6" fmla="*/ 374 w 261"/>
                      <a:gd name="T7" fmla="*/ 12 h 254"/>
                      <a:gd name="T8" fmla="*/ 348 w 261"/>
                      <a:gd name="T9" fmla="*/ 5 h 254"/>
                      <a:gd name="T10" fmla="*/ 334 w 261"/>
                      <a:gd name="T11" fmla="*/ 0 h 254"/>
                      <a:gd name="T12" fmla="*/ 308 w 261"/>
                      <a:gd name="T13" fmla="*/ 5 h 254"/>
                      <a:gd name="T14" fmla="*/ 264 w 261"/>
                      <a:gd name="T15" fmla="*/ 10 h 254"/>
                      <a:gd name="T16" fmla="*/ 246 w 261"/>
                      <a:gd name="T17" fmla="*/ 12 h 254"/>
                      <a:gd name="T18" fmla="*/ 202 w 261"/>
                      <a:gd name="T19" fmla="*/ 11 h 254"/>
                      <a:gd name="T20" fmla="*/ 183 w 261"/>
                      <a:gd name="T21" fmla="*/ 3 h 254"/>
                      <a:gd name="T22" fmla="*/ 155 w 261"/>
                      <a:gd name="T23" fmla="*/ 12 h 254"/>
                      <a:gd name="T24" fmla="*/ 136 w 261"/>
                      <a:gd name="T25" fmla="*/ 32 h 254"/>
                      <a:gd name="T26" fmla="*/ 96 w 261"/>
                      <a:gd name="T27" fmla="*/ 67 h 254"/>
                      <a:gd name="T28" fmla="*/ 86 w 261"/>
                      <a:gd name="T29" fmla="*/ 84 h 254"/>
                      <a:gd name="T30" fmla="*/ 50 w 261"/>
                      <a:gd name="T31" fmla="*/ 92 h 254"/>
                      <a:gd name="T32" fmla="*/ 27 w 261"/>
                      <a:gd name="T33" fmla="*/ 93 h 254"/>
                      <a:gd name="T34" fmla="*/ 4 w 261"/>
                      <a:gd name="T35" fmla="*/ 94 h 254"/>
                      <a:gd name="T36" fmla="*/ 0 w 261"/>
                      <a:gd name="T37" fmla="*/ 106 h 254"/>
                      <a:gd name="T38" fmla="*/ 59 w 261"/>
                      <a:gd name="T39" fmla="*/ 102 h 254"/>
                      <a:gd name="T40" fmla="*/ 103 w 261"/>
                      <a:gd name="T41" fmla="*/ 104 h 254"/>
                      <a:gd name="T42" fmla="*/ 129 w 261"/>
                      <a:gd name="T43" fmla="*/ 123 h 254"/>
                      <a:gd name="T44" fmla="*/ 171 w 261"/>
                      <a:gd name="T45" fmla="*/ 111 h 254"/>
                      <a:gd name="T46" fmla="*/ 221 w 261"/>
                      <a:gd name="T47" fmla="*/ 114 h 254"/>
                      <a:gd name="T48" fmla="*/ 225 w 261"/>
                      <a:gd name="T49" fmla="*/ 134 h 254"/>
                      <a:gd name="T50" fmla="*/ 236 w 261"/>
                      <a:gd name="T51" fmla="*/ 151 h 254"/>
                      <a:gd name="T52" fmla="*/ 275 w 261"/>
                      <a:gd name="T53" fmla="*/ 148 h 254"/>
                      <a:gd name="T54" fmla="*/ 291 w 261"/>
                      <a:gd name="T55" fmla="*/ 151 h 254"/>
                      <a:gd name="T56" fmla="*/ 332 w 261"/>
                      <a:gd name="T57" fmla="*/ 156 h 254"/>
                      <a:gd name="T58" fmla="*/ 374 w 261"/>
                      <a:gd name="T59" fmla="*/ 160 h 254"/>
                      <a:gd name="T60" fmla="*/ 406 w 261"/>
                      <a:gd name="T61" fmla="*/ 169 h 254"/>
                      <a:gd name="T62" fmla="*/ 413 w 261"/>
                      <a:gd name="T63" fmla="*/ 159 h 254"/>
                      <a:gd name="T64" fmla="*/ 394 w 261"/>
                      <a:gd name="T65" fmla="*/ 144 h 254"/>
                      <a:gd name="T66" fmla="*/ 394 w 261"/>
                      <a:gd name="T67" fmla="*/ 130 h 254"/>
                      <a:gd name="T68" fmla="*/ 405 w 261"/>
                      <a:gd name="T69" fmla="*/ 125 h 254"/>
                      <a:gd name="T70" fmla="*/ 415 w 261"/>
                      <a:gd name="T71" fmla="*/ 112 h 254"/>
                      <a:gd name="T72" fmla="*/ 407 w 261"/>
                      <a:gd name="T73" fmla="*/ 98 h 254"/>
                      <a:gd name="T74" fmla="*/ 407 w 261"/>
                      <a:gd name="T75" fmla="*/ 86 h 254"/>
                      <a:gd name="T76" fmla="*/ 408 w 261"/>
                      <a:gd name="T77" fmla="*/ 79 h 254"/>
                      <a:gd name="T78" fmla="*/ 398 w 261"/>
                      <a:gd name="T79" fmla="*/ 70 h 254"/>
                      <a:gd name="T80" fmla="*/ 417 w 261"/>
                      <a:gd name="T81" fmla="*/ 53 h 254"/>
                      <a:gd name="T82" fmla="*/ 435 w 261"/>
                      <a:gd name="T83" fmla="*/ 37 h 2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1"/>
                      <a:gd name="T127" fmla="*/ 0 h 254"/>
                      <a:gd name="T128" fmla="*/ 261 w 261"/>
                      <a:gd name="T129" fmla="*/ 254 h 2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1" h="254">
                        <a:moveTo>
                          <a:pt x="249" y="56"/>
                        </a:moveTo>
                        <a:lnTo>
                          <a:pt x="249" y="52"/>
                        </a:lnTo>
                        <a:lnTo>
                          <a:pt x="260" y="42"/>
                        </a:lnTo>
                        <a:lnTo>
                          <a:pt x="254" y="40"/>
                        </a:lnTo>
                        <a:lnTo>
                          <a:pt x="252" y="37"/>
                        </a:lnTo>
                        <a:lnTo>
                          <a:pt x="254" y="24"/>
                        </a:lnTo>
                        <a:lnTo>
                          <a:pt x="252" y="24"/>
                        </a:lnTo>
                        <a:lnTo>
                          <a:pt x="237" y="10"/>
                        </a:lnTo>
                        <a:lnTo>
                          <a:pt x="234" y="13"/>
                        </a:lnTo>
                        <a:lnTo>
                          <a:pt x="225" y="12"/>
                        </a:lnTo>
                        <a:lnTo>
                          <a:pt x="221" y="14"/>
                        </a:lnTo>
                        <a:lnTo>
                          <a:pt x="215" y="12"/>
                        </a:lnTo>
                        <a:lnTo>
                          <a:pt x="208" y="2"/>
                        </a:lnTo>
                        <a:lnTo>
                          <a:pt x="201" y="2"/>
                        </a:lnTo>
                        <a:lnTo>
                          <a:pt x="199" y="5"/>
                        </a:lnTo>
                        <a:lnTo>
                          <a:pt x="196" y="3"/>
                        </a:lnTo>
                        <a:lnTo>
                          <a:pt x="195" y="5"/>
                        </a:lnTo>
                        <a:lnTo>
                          <a:pt x="191" y="0"/>
                        </a:lnTo>
                        <a:lnTo>
                          <a:pt x="180" y="3"/>
                        </a:lnTo>
                        <a:lnTo>
                          <a:pt x="176" y="2"/>
                        </a:lnTo>
                        <a:lnTo>
                          <a:pt x="176" y="5"/>
                        </a:lnTo>
                        <a:lnTo>
                          <a:pt x="171" y="6"/>
                        </a:lnTo>
                        <a:lnTo>
                          <a:pt x="167" y="4"/>
                        </a:lnTo>
                        <a:lnTo>
                          <a:pt x="151" y="10"/>
                        </a:lnTo>
                        <a:lnTo>
                          <a:pt x="144" y="7"/>
                        </a:lnTo>
                        <a:lnTo>
                          <a:pt x="140" y="10"/>
                        </a:lnTo>
                        <a:lnTo>
                          <a:pt x="140" y="13"/>
                        </a:lnTo>
                        <a:lnTo>
                          <a:pt x="138" y="14"/>
                        </a:lnTo>
                        <a:lnTo>
                          <a:pt x="125" y="14"/>
                        </a:lnTo>
                        <a:lnTo>
                          <a:pt x="116" y="11"/>
                        </a:lnTo>
                        <a:lnTo>
                          <a:pt x="114" y="12"/>
                        </a:lnTo>
                        <a:lnTo>
                          <a:pt x="112" y="12"/>
                        </a:lnTo>
                        <a:lnTo>
                          <a:pt x="105" y="3"/>
                        </a:lnTo>
                        <a:lnTo>
                          <a:pt x="97" y="2"/>
                        </a:lnTo>
                        <a:lnTo>
                          <a:pt x="89" y="12"/>
                        </a:lnTo>
                        <a:lnTo>
                          <a:pt x="89" y="21"/>
                        </a:lnTo>
                        <a:lnTo>
                          <a:pt x="87" y="23"/>
                        </a:lnTo>
                        <a:lnTo>
                          <a:pt x="86" y="32"/>
                        </a:lnTo>
                        <a:lnTo>
                          <a:pt x="78" y="46"/>
                        </a:lnTo>
                        <a:lnTo>
                          <a:pt x="74" y="82"/>
                        </a:lnTo>
                        <a:lnTo>
                          <a:pt x="61" y="92"/>
                        </a:lnTo>
                        <a:lnTo>
                          <a:pt x="55" y="101"/>
                        </a:lnTo>
                        <a:lnTo>
                          <a:pt x="53" y="106"/>
                        </a:lnTo>
                        <a:lnTo>
                          <a:pt x="53" y="116"/>
                        </a:lnTo>
                        <a:lnTo>
                          <a:pt x="49" y="126"/>
                        </a:lnTo>
                        <a:lnTo>
                          <a:pt x="35" y="136"/>
                        </a:lnTo>
                        <a:lnTo>
                          <a:pt x="30" y="138"/>
                        </a:lnTo>
                        <a:lnTo>
                          <a:pt x="28" y="137"/>
                        </a:lnTo>
                        <a:lnTo>
                          <a:pt x="26" y="131"/>
                        </a:lnTo>
                        <a:lnTo>
                          <a:pt x="20" y="133"/>
                        </a:lnTo>
                        <a:lnTo>
                          <a:pt x="17" y="138"/>
                        </a:lnTo>
                        <a:lnTo>
                          <a:pt x="13" y="138"/>
                        </a:lnTo>
                        <a:lnTo>
                          <a:pt x="9" y="136"/>
                        </a:lnTo>
                        <a:lnTo>
                          <a:pt x="4" y="140"/>
                        </a:lnTo>
                        <a:lnTo>
                          <a:pt x="2" y="151"/>
                        </a:lnTo>
                        <a:lnTo>
                          <a:pt x="0" y="152"/>
                        </a:lnTo>
                        <a:lnTo>
                          <a:pt x="0" y="157"/>
                        </a:lnTo>
                        <a:lnTo>
                          <a:pt x="13" y="152"/>
                        </a:lnTo>
                        <a:lnTo>
                          <a:pt x="23" y="151"/>
                        </a:lnTo>
                        <a:lnTo>
                          <a:pt x="34" y="151"/>
                        </a:lnTo>
                        <a:lnTo>
                          <a:pt x="43" y="151"/>
                        </a:lnTo>
                        <a:lnTo>
                          <a:pt x="54" y="151"/>
                        </a:lnTo>
                        <a:lnTo>
                          <a:pt x="59" y="155"/>
                        </a:lnTo>
                        <a:lnTo>
                          <a:pt x="63" y="171"/>
                        </a:lnTo>
                        <a:lnTo>
                          <a:pt x="71" y="182"/>
                        </a:lnTo>
                        <a:lnTo>
                          <a:pt x="74" y="183"/>
                        </a:lnTo>
                        <a:lnTo>
                          <a:pt x="87" y="180"/>
                        </a:lnTo>
                        <a:lnTo>
                          <a:pt x="95" y="181"/>
                        </a:lnTo>
                        <a:lnTo>
                          <a:pt x="98" y="167"/>
                        </a:lnTo>
                        <a:lnTo>
                          <a:pt x="115" y="166"/>
                        </a:lnTo>
                        <a:lnTo>
                          <a:pt x="115" y="171"/>
                        </a:lnTo>
                        <a:lnTo>
                          <a:pt x="126" y="171"/>
                        </a:lnTo>
                        <a:lnTo>
                          <a:pt x="128" y="174"/>
                        </a:lnTo>
                        <a:lnTo>
                          <a:pt x="130" y="194"/>
                        </a:lnTo>
                        <a:lnTo>
                          <a:pt x="129" y="201"/>
                        </a:lnTo>
                        <a:lnTo>
                          <a:pt x="132" y="216"/>
                        </a:lnTo>
                        <a:lnTo>
                          <a:pt x="131" y="223"/>
                        </a:lnTo>
                        <a:lnTo>
                          <a:pt x="135" y="226"/>
                        </a:lnTo>
                        <a:lnTo>
                          <a:pt x="139" y="222"/>
                        </a:lnTo>
                        <a:lnTo>
                          <a:pt x="148" y="222"/>
                        </a:lnTo>
                        <a:lnTo>
                          <a:pt x="157" y="221"/>
                        </a:lnTo>
                        <a:lnTo>
                          <a:pt x="160" y="220"/>
                        </a:lnTo>
                        <a:lnTo>
                          <a:pt x="163" y="219"/>
                        </a:lnTo>
                        <a:lnTo>
                          <a:pt x="166" y="226"/>
                        </a:lnTo>
                        <a:lnTo>
                          <a:pt x="175" y="223"/>
                        </a:lnTo>
                        <a:lnTo>
                          <a:pt x="179" y="229"/>
                        </a:lnTo>
                        <a:lnTo>
                          <a:pt x="190" y="234"/>
                        </a:lnTo>
                        <a:lnTo>
                          <a:pt x="203" y="232"/>
                        </a:lnTo>
                        <a:lnTo>
                          <a:pt x="206" y="237"/>
                        </a:lnTo>
                        <a:lnTo>
                          <a:pt x="215" y="239"/>
                        </a:lnTo>
                        <a:lnTo>
                          <a:pt x="220" y="246"/>
                        </a:lnTo>
                        <a:lnTo>
                          <a:pt x="226" y="251"/>
                        </a:lnTo>
                        <a:lnTo>
                          <a:pt x="231" y="251"/>
                        </a:lnTo>
                        <a:lnTo>
                          <a:pt x="234" y="251"/>
                        </a:lnTo>
                        <a:lnTo>
                          <a:pt x="238" y="253"/>
                        </a:lnTo>
                        <a:lnTo>
                          <a:pt x="237" y="238"/>
                        </a:lnTo>
                        <a:lnTo>
                          <a:pt x="227" y="238"/>
                        </a:lnTo>
                        <a:lnTo>
                          <a:pt x="222" y="233"/>
                        </a:lnTo>
                        <a:lnTo>
                          <a:pt x="226" y="214"/>
                        </a:lnTo>
                        <a:lnTo>
                          <a:pt x="227" y="208"/>
                        </a:lnTo>
                        <a:lnTo>
                          <a:pt x="226" y="199"/>
                        </a:lnTo>
                        <a:lnTo>
                          <a:pt x="226" y="194"/>
                        </a:lnTo>
                        <a:lnTo>
                          <a:pt x="227" y="193"/>
                        </a:lnTo>
                        <a:lnTo>
                          <a:pt x="228" y="189"/>
                        </a:lnTo>
                        <a:lnTo>
                          <a:pt x="230" y="187"/>
                        </a:lnTo>
                        <a:lnTo>
                          <a:pt x="249" y="183"/>
                        </a:lnTo>
                        <a:lnTo>
                          <a:pt x="247" y="175"/>
                        </a:lnTo>
                        <a:lnTo>
                          <a:pt x="238" y="168"/>
                        </a:lnTo>
                        <a:lnTo>
                          <a:pt x="233" y="160"/>
                        </a:lnTo>
                        <a:lnTo>
                          <a:pt x="233" y="149"/>
                        </a:lnTo>
                        <a:lnTo>
                          <a:pt x="232" y="146"/>
                        </a:lnTo>
                        <a:lnTo>
                          <a:pt x="230" y="142"/>
                        </a:lnTo>
                        <a:lnTo>
                          <a:pt x="232" y="132"/>
                        </a:lnTo>
                        <a:lnTo>
                          <a:pt x="232" y="130"/>
                        </a:lnTo>
                        <a:lnTo>
                          <a:pt x="230" y="130"/>
                        </a:lnTo>
                        <a:lnTo>
                          <a:pt x="230" y="126"/>
                        </a:lnTo>
                        <a:lnTo>
                          <a:pt x="233" y="118"/>
                        </a:lnTo>
                        <a:lnTo>
                          <a:pt x="232" y="112"/>
                        </a:lnTo>
                        <a:lnTo>
                          <a:pt x="230" y="109"/>
                        </a:lnTo>
                        <a:lnTo>
                          <a:pt x="228" y="105"/>
                        </a:lnTo>
                        <a:lnTo>
                          <a:pt x="232" y="99"/>
                        </a:lnTo>
                        <a:lnTo>
                          <a:pt x="238" y="89"/>
                        </a:lnTo>
                        <a:lnTo>
                          <a:pt x="239" y="78"/>
                        </a:lnTo>
                        <a:lnTo>
                          <a:pt x="239" y="74"/>
                        </a:lnTo>
                        <a:lnTo>
                          <a:pt x="241" y="67"/>
                        </a:lnTo>
                        <a:lnTo>
                          <a:pt x="249" y="56"/>
                        </a:lnTo>
                      </a:path>
                    </a:pathLst>
                  </a:custGeom>
                  <a:grpFill/>
                  <a:ln w="9144">
                    <a:solidFill>
                      <a:schemeClr val="bg2">
                        <a:lumMod val="90000"/>
                      </a:schemeClr>
                    </a:solidFill>
                    <a:round/>
                    <a:headEnd/>
                    <a:tailEnd/>
                  </a:ln>
                </p:spPr>
                <p:txBody>
                  <a:bodyPr/>
                  <a:lstStyle/>
                  <a:p>
                    <a:endParaRPr lang="nb-NO"/>
                  </a:p>
                </p:txBody>
              </p:sp>
              <p:sp>
                <p:nvSpPr>
                  <p:cNvPr id="379" name="Freeform 84"/>
                  <p:cNvSpPr>
                    <a:spLocks/>
                  </p:cNvSpPr>
                  <p:nvPr/>
                </p:nvSpPr>
                <p:spPr bwMode="gray">
                  <a:xfrm>
                    <a:off x="2933" y="2675"/>
                    <a:ext cx="238" cy="189"/>
                  </a:xfrm>
                  <a:custGeom>
                    <a:avLst/>
                    <a:gdLst>
                      <a:gd name="T0" fmla="*/ 30 w 225"/>
                      <a:gd name="T1" fmla="*/ 72 h 196"/>
                      <a:gd name="T2" fmla="*/ 25 w 225"/>
                      <a:gd name="T3" fmla="*/ 68 h 196"/>
                      <a:gd name="T4" fmla="*/ 6 w 225"/>
                      <a:gd name="T5" fmla="*/ 64 h 196"/>
                      <a:gd name="T6" fmla="*/ 0 w 225"/>
                      <a:gd name="T7" fmla="*/ 68 h 196"/>
                      <a:gd name="T8" fmla="*/ 44 w 225"/>
                      <a:gd name="T9" fmla="*/ 105 h 196"/>
                      <a:gd name="T10" fmla="*/ 40 w 225"/>
                      <a:gd name="T11" fmla="*/ 113 h 196"/>
                      <a:gd name="T12" fmla="*/ 30 w 225"/>
                      <a:gd name="T13" fmla="*/ 116 h 196"/>
                      <a:gd name="T14" fmla="*/ 36 w 225"/>
                      <a:gd name="T15" fmla="*/ 119 h 196"/>
                      <a:gd name="T16" fmla="*/ 47 w 225"/>
                      <a:gd name="T17" fmla="*/ 129 h 196"/>
                      <a:gd name="T18" fmla="*/ 50 w 225"/>
                      <a:gd name="T19" fmla="*/ 129 h 196"/>
                      <a:gd name="T20" fmla="*/ 56 w 225"/>
                      <a:gd name="T21" fmla="*/ 132 h 196"/>
                      <a:gd name="T22" fmla="*/ 66 w 225"/>
                      <a:gd name="T23" fmla="*/ 134 h 196"/>
                      <a:gd name="T24" fmla="*/ 84 w 225"/>
                      <a:gd name="T25" fmla="*/ 136 h 196"/>
                      <a:gd name="T26" fmla="*/ 128 w 225"/>
                      <a:gd name="T27" fmla="*/ 132 h 196"/>
                      <a:gd name="T28" fmla="*/ 138 w 225"/>
                      <a:gd name="T29" fmla="*/ 129 h 196"/>
                      <a:gd name="T30" fmla="*/ 160 w 225"/>
                      <a:gd name="T31" fmla="*/ 129 h 196"/>
                      <a:gd name="T32" fmla="*/ 201 w 225"/>
                      <a:gd name="T33" fmla="*/ 130 h 196"/>
                      <a:gd name="T34" fmla="*/ 221 w 225"/>
                      <a:gd name="T35" fmla="*/ 129 h 196"/>
                      <a:gd name="T36" fmla="*/ 222 w 225"/>
                      <a:gd name="T37" fmla="*/ 124 h 196"/>
                      <a:gd name="T38" fmla="*/ 257 w 225"/>
                      <a:gd name="T39" fmla="*/ 122 h 196"/>
                      <a:gd name="T40" fmla="*/ 311 w 225"/>
                      <a:gd name="T41" fmla="*/ 101 h 196"/>
                      <a:gd name="T42" fmla="*/ 360 w 225"/>
                      <a:gd name="T43" fmla="*/ 74 h 196"/>
                      <a:gd name="T44" fmla="*/ 392 w 225"/>
                      <a:gd name="T45" fmla="*/ 50 h 196"/>
                      <a:gd name="T46" fmla="*/ 371 w 225"/>
                      <a:gd name="T47" fmla="*/ 39 h 196"/>
                      <a:gd name="T48" fmla="*/ 363 w 225"/>
                      <a:gd name="T49" fmla="*/ 9 h 196"/>
                      <a:gd name="T50" fmla="*/ 344 w 225"/>
                      <a:gd name="T51" fmla="*/ 2 h 196"/>
                      <a:gd name="T52" fmla="*/ 314 w 225"/>
                      <a:gd name="T53" fmla="*/ 0 h 196"/>
                      <a:gd name="T54" fmla="*/ 281 w 225"/>
                      <a:gd name="T55" fmla="*/ 10 h 196"/>
                      <a:gd name="T56" fmla="*/ 252 w 225"/>
                      <a:gd name="T57" fmla="*/ 16 h 196"/>
                      <a:gd name="T58" fmla="*/ 224 w 225"/>
                      <a:gd name="T59" fmla="*/ 32 h 196"/>
                      <a:gd name="T60" fmla="*/ 199 w 225"/>
                      <a:gd name="T61" fmla="*/ 38 h 196"/>
                      <a:gd name="T62" fmla="*/ 164 w 225"/>
                      <a:gd name="T63" fmla="*/ 36 h 196"/>
                      <a:gd name="T64" fmla="*/ 118 w 225"/>
                      <a:gd name="T65" fmla="*/ 50 h 196"/>
                      <a:gd name="T66" fmla="*/ 99 w 225"/>
                      <a:gd name="T67" fmla="*/ 46 h 196"/>
                      <a:gd name="T68" fmla="*/ 104 w 225"/>
                      <a:gd name="T69" fmla="*/ 37 h 196"/>
                      <a:gd name="T70" fmla="*/ 81 w 225"/>
                      <a:gd name="T71" fmla="*/ 39 h 196"/>
                      <a:gd name="T72" fmla="*/ 81 w 225"/>
                      <a:gd name="T73" fmla="*/ 67 h 196"/>
                      <a:gd name="T74" fmla="*/ 60 w 225"/>
                      <a:gd name="T75" fmla="*/ 72 h 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5"/>
                      <a:gd name="T115" fmla="*/ 0 h 196"/>
                      <a:gd name="T116" fmla="*/ 225 w 225"/>
                      <a:gd name="T117" fmla="*/ 196 h 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5" h="196">
                        <a:moveTo>
                          <a:pt x="35" y="104"/>
                        </a:moveTo>
                        <a:lnTo>
                          <a:pt x="18" y="104"/>
                        </a:lnTo>
                        <a:lnTo>
                          <a:pt x="15" y="100"/>
                        </a:lnTo>
                        <a:lnTo>
                          <a:pt x="15" y="98"/>
                        </a:lnTo>
                        <a:lnTo>
                          <a:pt x="9" y="92"/>
                        </a:lnTo>
                        <a:lnTo>
                          <a:pt x="6" y="92"/>
                        </a:lnTo>
                        <a:lnTo>
                          <a:pt x="3" y="98"/>
                        </a:lnTo>
                        <a:lnTo>
                          <a:pt x="0" y="99"/>
                        </a:lnTo>
                        <a:lnTo>
                          <a:pt x="13" y="130"/>
                        </a:lnTo>
                        <a:lnTo>
                          <a:pt x="25" y="150"/>
                        </a:lnTo>
                        <a:lnTo>
                          <a:pt x="25" y="160"/>
                        </a:lnTo>
                        <a:lnTo>
                          <a:pt x="23" y="163"/>
                        </a:lnTo>
                        <a:lnTo>
                          <a:pt x="20" y="163"/>
                        </a:lnTo>
                        <a:lnTo>
                          <a:pt x="18" y="167"/>
                        </a:lnTo>
                        <a:lnTo>
                          <a:pt x="21" y="169"/>
                        </a:lnTo>
                        <a:lnTo>
                          <a:pt x="21" y="171"/>
                        </a:lnTo>
                        <a:lnTo>
                          <a:pt x="27" y="179"/>
                        </a:lnTo>
                        <a:lnTo>
                          <a:pt x="26" y="185"/>
                        </a:lnTo>
                        <a:lnTo>
                          <a:pt x="27" y="189"/>
                        </a:lnTo>
                        <a:lnTo>
                          <a:pt x="28" y="185"/>
                        </a:lnTo>
                        <a:lnTo>
                          <a:pt x="32" y="185"/>
                        </a:lnTo>
                        <a:lnTo>
                          <a:pt x="32" y="189"/>
                        </a:lnTo>
                        <a:lnTo>
                          <a:pt x="38" y="189"/>
                        </a:lnTo>
                        <a:lnTo>
                          <a:pt x="38" y="193"/>
                        </a:lnTo>
                        <a:lnTo>
                          <a:pt x="41" y="195"/>
                        </a:lnTo>
                        <a:lnTo>
                          <a:pt x="48" y="195"/>
                        </a:lnTo>
                        <a:lnTo>
                          <a:pt x="52" y="192"/>
                        </a:lnTo>
                        <a:lnTo>
                          <a:pt x="73" y="189"/>
                        </a:lnTo>
                        <a:lnTo>
                          <a:pt x="73" y="187"/>
                        </a:lnTo>
                        <a:lnTo>
                          <a:pt x="78" y="185"/>
                        </a:lnTo>
                        <a:lnTo>
                          <a:pt x="83" y="184"/>
                        </a:lnTo>
                        <a:lnTo>
                          <a:pt x="91" y="186"/>
                        </a:lnTo>
                        <a:lnTo>
                          <a:pt x="98" y="183"/>
                        </a:lnTo>
                        <a:lnTo>
                          <a:pt x="115" y="187"/>
                        </a:lnTo>
                        <a:lnTo>
                          <a:pt x="116" y="184"/>
                        </a:lnTo>
                        <a:lnTo>
                          <a:pt x="126" y="185"/>
                        </a:lnTo>
                        <a:lnTo>
                          <a:pt x="125" y="181"/>
                        </a:lnTo>
                        <a:lnTo>
                          <a:pt x="127" y="179"/>
                        </a:lnTo>
                        <a:lnTo>
                          <a:pt x="141" y="179"/>
                        </a:lnTo>
                        <a:lnTo>
                          <a:pt x="147" y="176"/>
                        </a:lnTo>
                        <a:lnTo>
                          <a:pt x="165" y="161"/>
                        </a:lnTo>
                        <a:lnTo>
                          <a:pt x="178" y="145"/>
                        </a:lnTo>
                        <a:lnTo>
                          <a:pt x="186" y="138"/>
                        </a:lnTo>
                        <a:lnTo>
                          <a:pt x="204" y="107"/>
                        </a:lnTo>
                        <a:lnTo>
                          <a:pt x="218" y="95"/>
                        </a:lnTo>
                        <a:lnTo>
                          <a:pt x="224" y="70"/>
                        </a:lnTo>
                        <a:lnTo>
                          <a:pt x="213" y="69"/>
                        </a:lnTo>
                        <a:lnTo>
                          <a:pt x="212" y="56"/>
                        </a:lnTo>
                        <a:lnTo>
                          <a:pt x="211" y="32"/>
                        </a:lnTo>
                        <a:lnTo>
                          <a:pt x="206" y="9"/>
                        </a:lnTo>
                        <a:lnTo>
                          <a:pt x="201" y="4"/>
                        </a:lnTo>
                        <a:lnTo>
                          <a:pt x="196" y="2"/>
                        </a:lnTo>
                        <a:lnTo>
                          <a:pt x="186" y="2"/>
                        </a:lnTo>
                        <a:lnTo>
                          <a:pt x="179" y="0"/>
                        </a:lnTo>
                        <a:lnTo>
                          <a:pt x="176" y="1"/>
                        </a:lnTo>
                        <a:lnTo>
                          <a:pt x="160" y="10"/>
                        </a:lnTo>
                        <a:lnTo>
                          <a:pt x="151" y="17"/>
                        </a:lnTo>
                        <a:lnTo>
                          <a:pt x="144" y="26"/>
                        </a:lnTo>
                        <a:lnTo>
                          <a:pt x="140" y="32"/>
                        </a:lnTo>
                        <a:lnTo>
                          <a:pt x="128" y="42"/>
                        </a:lnTo>
                        <a:lnTo>
                          <a:pt x="123" y="51"/>
                        </a:lnTo>
                        <a:lnTo>
                          <a:pt x="113" y="54"/>
                        </a:lnTo>
                        <a:lnTo>
                          <a:pt x="100" y="50"/>
                        </a:lnTo>
                        <a:lnTo>
                          <a:pt x="94" y="50"/>
                        </a:lnTo>
                        <a:lnTo>
                          <a:pt x="76" y="68"/>
                        </a:lnTo>
                        <a:lnTo>
                          <a:pt x="68" y="71"/>
                        </a:lnTo>
                        <a:lnTo>
                          <a:pt x="58" y="69"/>
                        </a:lnTo>
                        <a:lnTo>
                          <a:pt x="57" y="66"/>
                        </a:lnTo>
                        <a:lnTo>
                          <a:pt x="59" y="59"/>
                        </a:lnTo>
                        <a:lnTo>
                          <a:pt x="59" y="52"/>
                        </a:lnTo>
                        <a:lnTo>
                          <a:pt x="46" y="40"/>
                        </a:lnTo>
                        <a:lnTo>
                          <a:pt x="46" y="56"/>
                        </a:lnTo>
                        <a:lnTo>
                          <a:pt x="46" y="73"/>
                        </a:lnTo>
                        <a:lnTo>
                          <a:pt x="46" y="96"/>
                        </a:lnTo>
                        <a:lnTo>
                          <a:pt x="35" y="104"/>
                        </a:lnTo>
                      </a:path>
                    </a:pathLst>
                  </a:custGeom>
                  <a:grpFill/>
                  <a:ln w="9144">
                    <a:solidFill>
                      <a:schemeClr val="bg2">
                        <a:lumMod val="90000"/>
                      </a:schemeClr>
                    </a:solidFill>
                    <a:round/>
                    <a:headEnd/>
                    <a:tailEnd/>
                  </a:ln>
                </p:spPr>
                <p:txBody>
                  <a:bodyPr/>
                  <a:lstStyle/>
                  <a:p>
                    <a:endParaRPr lang="nb-NO"/>
                  </a:p>
                </p:txBody>
              </p:sp>
              <p:sp>
                <p:nvSpPr>
                  <p:cNvPr id="380" name="Freeform 85"/>
                  <p:cNvSpPr>
                    <a:spLocks/>
                  </p:cNvSpPr>
                  <p:nvPr/>
                </p:nvSpPr>
                <p:spPr bwMode="gray">
                  <a:xfrm>
                    <a:off x="1645" y="2671"/>
                    <a:ext cx="284" cy="511"/>
                  </a:xfrm>
                  <a:custGeom>
                    <a:avLst/>
                    <a:gdLst>
                      <a:gd name="T0" fmla="*/ 29 w 270"/>
                      <a:gd name="T1" fmla="*/ 351 h 532"/>
                      <a:gd name="T2" fmla="*/ 7 w 270"/>
                      <a:gd name="T3" fmla="*/ 332 h 532"/>
                      <a:gd name="T4" fmla="*/ 3 w 270"/>
                      <a:gd name="T5" fmla="*/ 315 h 532"/>
                      <a:gd name="T6" fmla="*/ 25 w 270"/>
                      <a:gd name="T7" fmla="*/ 290 h 532"/>
                      <a:gd name="T8" fmla="*/ 41 w 270"/>
                      <a:gd name="T9" fmla="*/ 262 h 532"/>
                      <a:gd name="T10" fmla="*/ 31 w 270"/>
                      <a:gd name="T11" fmla="*/ 252 h 532"/>
                      <a:gd name="T12" fmla="*/ 45 w 270"/>
                      <a:gd name="T13" fmla="*/ 248 h 532"/>
                      <a:gd name="T14" fmla="*/ 31 w 270"/>
                      <a:gd name="T15" fmla="*/ 238 h 532"/>
                      <a:gd name="T16" fmla="*/ 29 w 270"/>
                      <a:gd name="T17" fmla="*/ 224 h 532"/>
                      <a:gd name="T18" fmla="*/ 31 w 270"/>
                      <a:gd name="T19" fmla="*/ 209 h 532"/>
                      <a:gd name="T20" fmla="*/ 55 w 270"/>
                      <a:gd name="T21" fmla="*/ 177 h 532"/>
                      <a:gd name="T22" fmla="*/ 55 w 270"/>
                      <a:gd name="T23" fmla="*/ 154 h 532"/>
                      <a:gd name="T24" fmla="*/ 70 w 270"/>
                      <a:gd name="T25" fmla="*/ 138 h 532"/>
                      <a:gd name="T26" fmla="*/ 80 w 270"/>
                      <a:gd name="T27" fmla="*/ 119 h 532"/>
                      <a:gd name="T28" fmla="*/ 67 w 270"/>
                      <a:gd name="T29" fmla="*/ 106 h 532"/>
                      <a:gd name="T30" fmla="*/ 64 w 270"/>
                      <a:gd name="T31" fmla="*/ 96 h 532"/>
                      <a:gd name="T32" fmla="*/ 88 w 270"/>
                      <a:gd name="T33" fmla="*/ 63 h 532"/>
                      <a:gd name="T34" fmla="*/ 116 w 270"/>
                      <a:gd name="T35" fmla="*/ 51 h 532"/>
                      <a:gd name="T36" fmla="*/ 114 w 270"/>
                      <a:gd name="T37" fmla="*/ 33 h 532"/>
                      <a:gd name="T38" fmla="*/ 145 w 270"/>
                      <a:gd name="T39" fmla="*/ 12 h 532"/>
                      <a:gd name="T40" fmla="*/ 173 w 270"/>
                      <a:gd name="T41" fmla="*/ 5 h 532"/>
                      <a:gd name="T42" fmla="*/ 211 w 270"/>
                      <a:gd name="T43" fmla="*/ 3 h 532"/>
                      <a:gd name="T44" fmla="*/ 250 w 270"/>
                      <a:gd name="T45" fmla="*/ 9 h 532"/>
                      <a:gd name="T46" fmla="*/ 284 w 270"/>
                      <a:gd name="T47" fmla="*/ 22 h 532"/>
                      <a:gd name="T48" fmla="*/ 354 w 270"/>
                      <a:gd name="T49" fmla="*/ 34 h 532"/>
                      <a:gd name="T50" fmla="*/ 340 w 270"/>
                      <a:gd name="T51" fmla="*/ 51 h 532"/>
                      <a:gd name="T52" fmla="*/ 377 w 270"/>
                      <a:gd name="T53" fmla="*/ 57 h 532"/>
                      <a:gd name="T54" fmla="*/ 426 w 270"/>
                      <a:gd name="T55" fmla="*/ 36 h 532"/>
                      <a:gd name="T56" fmla="*/ 446 w 270"/>
                      <a:gd name="T57" fmla="*/ 45 h 532"/>
                      <a:gd name="T58" fmla="*/ 424 w 270"/>
                      <a:gd name="T59" fmla="*/ 57 h 532"/>
                      <a:gd name="T60" fmla="*/ 358 w 270"/>
                      <a:gd name="T61" fmla="*/ 85 h 532"/>
                      <a:gd name="T62" fmla="*/ 346 w 270"/>
                      <a:gd name="T63" fmla="*/ 104 h 532"/>
                      <a:gd name="T64" fmla="*/ 339 w 270"/>
                      <a:gd name="T65" fmla="*/ 125 h 532"/>
                      <a:gd name="T66" fmla="*/ 356 w 270"/>
                      <a:gd name="T67" fmla="*/ 134 h 532"/>
                      <a:gd name="T68" fmla="*/ 368 w 270"/>
                      <a:gd name="T69" fmla="*/ 150 h 532"/>
                      <a:gd name="T70" fmla="*/ 377 w 270"/>
                      <a:gd name="T71" fmla="*/ 160 h 532"/>
                      <a:gd name="T72" fmla="*/ 348 w 270"/>
                      <a:gd name="T73" fmla="*/ 175 h 532"/>
                      <a:gd name="T74" fmla="*/ 256 w 270"/>
                      <a:gd name="T75" fmla="*/ 182 h 532"/>
                      <a:gd name="T76" fmla="*/ 256 w 270"/>
                      <a:gd name="T77" fmla="*/ 187 h 532"/>
                      <a:gd name="T78" fmla="*/ 252 w 270"/>
                      <a:gd name="T79" fmla="*/ 194 h 532"/>
                      <a:gd name="T80" fmla="*/ 241 w 270"/>
                      <a:gd name="T81" fmla="*/ 206 h 532"/>
                      <a:gd name="T82" fmla="*/ 197 w 270"/>
                      <a:gd name="T83" fmla="*/ 203 h 532"/>
                      <a:gd name="T84" fmla="*/ 191 w 270"/>
                      <a:gd name="T85" fmla="*/ 219 h 532"/>
                      <a:gd name="T86" fmla="*/ 202 w 270"/>
                      <a:gd name="T87" fmla="*/ 223 h 532"/>
                      <a:gd name="T88" fmla="*/ 219 w 270"/>
                      <a:gd name="T89" fmla="*/ 219 h 532"/>
                      <a:gd name="T90" fmla="*/ 219 w 270"/>
                      <a:gd name="T91" fmla="*/ 228 h 532"/>
                      <a:gd name="T92" fmla="*/ 201 w 270"/>
                      <a:gd name="T93" fmla="*/ 224 h 532"/>
                      <a:gd name="T94" fmla="*/ 207 w 270"/>
                      <a:gd name="T95" fmla="*/ 229 h 532"/>
                      <a:gd name="T96" fmla="*/ 187 w 270"/>
                      <a:gd name="T97" fmla="*/ 238 h 532"/>
                      <a:gd name="T98" fmla="*/ 180 w 270"/>
                      <a:gd name="T99" fmla="*/ 256 h 532"/>
                      <a:gd name="T100" fmla="*/ 149 w 270"/>
                      <a:gd name="T101" fmla="*/ 258 h 532"/>
                      <a:gd name="T102" fmla="*/ 140 w 270"/>
                      <a:gd name="T103" fmla="*/ 276 h 532"/>
                      <a:gd name="T104" fmla="*/ 175 w 270"/>
                      <a:gd name="T105" fmla="*/ 284 h 532"/>
                      <a:gd name="T106" fmla="*/ 174 w 270"/>
                      <a:gd name="T107" fmla="*/ 294 h 532"/>
                      <a:gd name="T108" fmla="*/ 164 w 270"/>
                      <a:gd name="T109" fmla="*/ 297 h 532"/>
                      <a:gd name="T110" fmla="*/ 128 w 270"/>
                      <a:gd name="T111" fmla="*/ 313 h 532"/>
                      <a:gd name="T112" fmla="*/ 119 w 270"/>
                      <a:gd name="T113" fmla="*/ 324 h 532"/>
                      <a:gd name="T114" fmla="*/ 114 w 270"/>
                      <a:gd name="T115" fmla="*/ 325 h 532"/>
                      <a:gd name="T116" fmla="*/ 95 w 270"/>
                      <a:gd name="T117" fmla="*/ 337 h 532"/>
                      <a:gd name="T118" fmla="*/ 100 w 270"/>
                      <a:gd name="T119" fmla="*/ 346 h 532"/>
                      <a:gd name="T120" fmla="*/ 116 w 270"/>
                      <a:gd name="T121" fmla="*/ 355 h 5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0"/>
                      <a:gd name="T184" fmla="*/ 0 h 532"/>
                      <a:gd name="T185" fmla="*/ 270 w 270"/>
                      <a:gd name="T186" fmla="*/ 532 h 5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0" h="532">
                        <a:moveTo>
                          <a:pt x="70" y="531"/>
                        </a:moveTo>
                        <a:lnTo>
                          <a:pt x="50" y="526"/>
                        </a:lnTo>
                        <a:lnTo>
                          <a:pt x="19" y="525"/>
                        </a:lnTo>
                        <a:lnTo>
                          <a:pt x="16" y="518"/>
                        </a:lnTo>
                        <a:lnTo>
                          <a:pt x="16" y="497"/>
                        </a:lnTo>
                        <a:lnTo>
                          <a:pt x="7" y="497"/>
                        </a:lnTo>
                        <a:lnTo>
                          <a:pt x="3" y="500"/>
                        </a:lnTo>
                        <a:lnTo>
                          <a:pt x="0" y="486"/>
                        </a:lnTo>
                        <a:lnTo>
                          <a:pt x="3" y="473"/>
                        </a:lnTo>
                        <a:lnTo>
                          <a:pt x="13" y="457"/>
                        </a:lnTo>
                        <a:lnTo>
                          <a:pt x="16" y="448"/>
                        </a:lnTo>
                        <a:lnTo>
                          <a:pt x="15" y="433"/>
                        </a:lnTo>
                        <a:lnTo>
                          <a:pt x="21" y="424"/>
                        </a:lnTo>
                        <a:lnTo>
                          <a:pt x="24" y="414"/>
                        </a:lnTo>
                        <a:lnTo>
                          <a:pt x="25" y="392"/>
                        </a:lnTo>
                        <a:lnTo>
                          <a:pt x="27" y="385"/>
                        </a:lnTo>
                        <a:lnTo>
                          <a:pt x="22" y="380"/>
                        </a:lnTo>
                        <a:lnTo>
                          <a:pt x="20" y="377"/>
                        </a:lnTo>
                        <a:lnTo>
                          <a:pt x="30" y="377"/>
                        </a:lnTo>
                        <a:lnTo>
                          <a:pt x="30" y="375"/>
                        </a:lnTo>
                        <a:lnTo>
                          <a:pt x="27" y="371"/>
                        </a:lnTo>
                        <a:lnTo>
                          <a:pt x="22" y="369"/>
                        </a:lnTo>
                        <a:lnTo>
                          <a:pt x="23" y="361"/>
                        </a:lnTo>
                        <a:lnTo>
                          <a:pt x="20" y="355"/>
                        </a:lnTo>
                        <a:lnTo>
                          <a:pt x="20" y="346"/>
                        </a:lnTo>
                        <a:lnTo>
                          <a:pt x="19" y="344"/>
                        </a:lnTo>
                        <a:lnTo>
                          <a:pt x="19" y="335"/>
                        </a:lnTo>
                        <a:lnTo>
                          <a:pt x="24" y="323"/>
                        </a:lnTo>
                        <a:lnTo>
                          <a:pt x="24" y="321"/>
                        </a:lnTo>
                        <a:lnTo>
                          <a:pt x="20" y="312"/>
                        </a:lnTo>
                        <a:lnTo>
                          <a:pt x="23" y="291"/>
                        </a:lnTo>
                        <a:lnTo>
                          <a:pt x="29" y="272"/>
                        </a:lnTo>
                        <a:lnTo>
                          <a:pt x="33" y="265"/>
                        </a:lnTo>
                        <a:lnTo>
                          <a:pt x="31" y="252"/>
                        </a:lnTo>
                        <a:lnTo>
                          <a:pt x="32" y="233"/>
                        </a:lnTo>
                        <a:lnTo>
                          <a:pt x="33" y="230"/>
                        </a:lnTo>
                        <a:lnTo>
                          <a:pt x="40" y="222"/>
                        </a:lnTo>
                        <a:lnTo>
                          <a:pt x="39" y="208"/>
                        </a:lnTo>
                        <a:lnTo>
                          <a:pt x="43" y="206"/>
                        </a:lnTo>
                        <a:lnTo>
                          <a:pt x="44" y="198"/>
                        </a:lnTo>
                        <a:lnTo>
                          <a:pt x="49" y="190"/>
                        </a:lnTo>
                        <a:lnTo>
                          <a:pt x="48" y="177"/>
                        </a:lnTo>
                        <a:lnTo>
                          <a:pt x="46" y="173"/>
                        </a:lnTo>
                        <a:lnTo>
                          <a:pt x="46" y="167"/>
                        </a:lnTo>
                        <a:lnTo>
                          <a:pt x="41" y="159"/>
                        </a:lnTo>
                        <a:lnTo>
                          <a:pt x="41" y="152"/>
                        </a:lnTo>
                        <a:lnTo>
                          <a:pt x="39" y="151"/>
                        </a:lnTo>
                        <a:lnTo>
                          <a:pt x="39" y="143"/>
                        </a:lnTo>
                        <a:lnTo>
                          <a:pt x="48" y="127"/>
                        </a:lnTo>
                        <a:lnTo>
                          <a:pt x="48" y="114"/>
                        </a:lnTo>
                        <a:lnTo>
                          <a:pt x="53" y="95"/>
                        </a:lnTo>
                        <a:lnTo>
                          <a:pt x="60" y="87"/>
                        </a:lnTo>
                        <a:lnTo>
                          <a:pt x="62" y="81"/>
                        </a:lnTo>
                        <a:lnTo>
                          <a:pt x="70" y="76"/>
                        </a:lnTo>
                        <a:lnTo>
                          <a:pt x="67" y="55"/>
                        </a:lnTo>
                        <a:lnTo>
                          <a:pt x="67" y="52"/>
                        </a:lnTo>
                        <a:lnTo>
                          <a:pt x="68" y="48"/>
                        </a:lnTo>
                        <a:lnTo>
                          <a:pt x="68" y="40"/>
                        </a:lnTo>
                        <a:lnTo>
                          <a:pt x="85" y="33"/>
                        </a:lnTo>
                        <a:lnTo>
                          <a:pt x="87" y="21"/>
                        </a:lnTo>
                        <a:lnTo>
                          <a:pt x="86" y="16"/>
                        </a:lnTo>
                        <a:lnTo>
                          <a:pt x="100" y="0"/>
                        </a:lnTo>
                        <a:lnTo>
                          <a:pt x="104" y="5"/>
                        </a:lnTo>
                        <a:lnTo>
                          <a:pt x="119" y="7"/>
                        </a:lnTo>
                        <a:lnTo>
                          <a:pt x="124" y="14"/>
                        </a:lnTo>
                        <a:lnTo>
                          <a:pt x="127" y="3"/>
                        </a:lnTo>
                        <a:lnTo>
                          <a:pt x="141" y="5"/>
                        </a:lnTo>
                        <a:lnTo>
                          <a:pt x="147" y="7"/>
                        </a:lnTo>
                        <a:lnTo>
                          <a:pt x="150" y="9"/>
                        </a:lnTo>
                        <a:lnTo>
                          <a:pt x="159" y="20"/>
                        </a:lnTo>
                        <a:lnTo>
                          <a:pt x="169" y="27"/>
                        </a:lnTo>
                        <a:lnTo>
                          <a:pt x="172" y="32"/>
                        </a:lnTo>
                        <a:lnTo>
                          <a:pt x="188" y="35"/>
                        </a:lnTo>
                        <a:lnTo>
                          <a:pt x="203" y="45"/>
                        </a:lnTo>
                        <a:lnTo>
                          <a:pt x="213" y="52"/>
                        </a:lnTo>
                        <a:lnTo>
                          <a:pt x="214" y="58"/>
                        </a:lnTo>
                        <a:lnTo>
                          <a:pt x="206" y="73"/>
                        </a:lnTo>
                        <a:lnTo>
                          <a:pt x="205" y="76"/>
                        </a:lnTo>
                        <a:lnTo>
                          <a:pt x="205" y="80"/>
                        </a:lnTo>
                        <a:lnTo>
                          <a:pt x="218" y="81"/>
                        </a:lnTo>
                        <a:lnTo>
                          <a:pt x="227" y="85"/>
                        </a:lnTo>
                        <a:lnTo>
                          <a:pt x="242" y="82"/>
                        </a:lnTo>
                        <a:lnTo>
                          <a:pt x="256" y="70"/>
                        </a:lnTo>
                        <a:lnTo>
                          <a:pt x="257" y="56"/>
                        </a:lnTo>
                        <a:lnTo>
                          <a:pt x="265" y="55"/>
                        </a:lnTo>
                        <a:lnTo>
                          <a:pt x="265" y="57"/>
                        </a:lnTo>
                        <a:lnTo>
                          <a:pt x="269" y="67"/>
                        </a:lnTo>
                        <a:lnTo>
                          <a:pt x="269" y="79"/>
                        </a:lnTo>
                        <a:lnTo>
                          <a:pt x="262" y="84"/>
                        </a:lnTo>
                        <a:lnTo>
                          <a:pt x="256" y="85"/>
                        </a:lnTo>
                        <a:lnTo>
                          <a:pt x="240" y="100"/>
                        </a:lnTo>
                        <a:lnTo>
                          <a:pt x="228" y="116"/>
                        </a:lnTo>
                        <a:lnTo>
                          <a:pt x="216" y="127"/>
                        </a:lnTo>
                        <a:lnTo>
                          <a:pt x="212" y="132"/>
                        </a:lnTo>
                        <a:lnTo>
                          <a:pt x="211" y="146"/>
                        </a:lnTo>
                        <a:lnTo>
                          <a:pt x="209" y="155"/>
                        </a:lnTo>
                        <a:lnTo>
                          <a:pt x="209" y="170"/>
                        </a:lnTo>
                        <a:lnTo>
                          <a:pt x="205" y="177"/>
                        </a:lnTo>
                        <a:lnTo>
                          <a:pt x="204" y="187"/>
                        </a:lnTo>
                        <a:lnTo>
                          <a:pt x="203" y="191"/>
                        </a:lnTo>
                        <a:lnTo>
                          <a:pt x="205" y="197"/>
                        </a:lnTo>
                        <a:lnTo>
                          <a:pt x="214" y="202"/>
                        </a:lnTo>
                        <a:lnTo>
                          <a:pt x="221" y="209"/>
                        </a:lnTo>
                        <a:lnTo>
                          <a:pt x="218" y="218"/>
                        </a:lnTo>
                        <a:lnTo>
                          <a:pt x="222" y="225"/>
                        </a:lnTo>
                        <a:lnTo>
                          <a:pt x="228" y="226"/>
                        </a:lnTo>
                        <a:lnTo>
                          <a:pt x="228" y="235"/>
                        </a:lnTo>
                        <a:lnTo>
                          <a:pt x="227" y="239"/>
                        </a:lnTo>
                        <a:lnTo>
                          <a:pt x="217" y="252"/>
                        </a:lnTo>
                        <a:lnTo>
                          <a:pt x="216" y="258"/>
                        </a:lnTo>
                        <a:lnTo>
                          <a:pt x="210" y="262"/>
                        </a:lnTo>
                        <a:lnTo>
                          <a:pt x="191" y="268"/>
                        </a:lnTo>
                        <a:lnTo>
                          <a:pt x="169" y="272"/>
                        </a:lnTo>
                        <a:lnTo>
                          <a:pt x="155" y="271"/>
                        </a:lnTo>
                        <a:lnTo>
                          <a:pt x="153" y="268"/>
                        </a:lnTo>
                        <a:lnTo>
                          <a:pt x="153" y="276"/>
                        </a:lnTo>
                        <a:lnTo>
                          <a:pt x="155" y="280"/>
                        </a:lnTo>
                        <a:lnTo>
                          <a:pt x="154" y="285"/>
                        </a:lnTo>
                        <a:lnTo>
                          <a:pt x="154" y="287"/>
                        </a:lnTo>
                        <a:lnTo>
                          <a:pt x="152" y="290"/>
                        </a:lnTo>
                        <a:lnTo>
                          <a:pt x="153" y="302"/>
                        </a:lnTo>
                        <a:lnTo>
                          <a:pt x="149" y="306"/>
                        </a:lnTo>
                        <a:lnTo>
                          <a:pt x="145" y="308"/>
                        </a:lnTo>
                        <a:lnTo>
                          <a:pt x="141" y="310"/>
                        </a:lnTo>
                        <a:lnTo>
                          <a:pt x="132" y="309"/>
                        </a:lnTo>
                        <a:lnTo>
                          <a:pt x="119" y="303"/>
                        </a:lnTo>
                        <a:lnTo>
                          <a:pt x="116" y="301"/>
                        </a:lnTo>
                        <a:lnTo>
                          <a:pt x="113" y="305"/>
                        </a:lnTo>
                        <a:lnTo>
                          <a:pt x="115" y="327"/>
                        </a:lnTo>
                        <a:lnTo>
                          <a:pt x="122" y="330"/>
                        </a:lnTo>
                        <a:lnTo>
                          <a:pt x="121" y="332"/>
                        </a:lnTo>
                        <a:lnTo>
                          <a:pt x="122" y="334"/>
                        </a:lnTo>
                        <a:lnTo>
                          <a:pt x="127" y="332"/>
                        </a:lnTo>
                        <a:lnTo>
                          <a:pt x="125" y="329"/>
                        </a:lnTo>
                        <a:lnTo>
                          <a:pt x="132" y="327"/>
                        </a:lnTo>
                        <a:lnTo>
                          <a:pt x="134" y="329"/>
                        </a:lnTo>
                        <a:lnTo>
                          <a:pt x="135" y="336"/>
                        </a:lnTo>
                        <a:lnTo>
                          <a:pt x="132" y="340"/>
                        </a:lnTo>
                        <a:lnTo>
                          <a:pt x="126" y="340"/>
                        </a:lnTo>
                        <a:lnTo>
                          <a:pt x="126" y="337"/>
                        </a:lnTo>
                        <a:lnTo>
                          <a:pt x="121" y="335"/>
                        </a:lnTo>
                        <a:lnTo>
                          <a:pt x="115" y="339"/>
                        </a:lnTo>
                        <a:lnTo>
                          <a:pt x="115" y="340"/>
                        </a:lnTo>
                        <a:lnTo>
                          <a:pt x="125" y="344"/>
                        </a:lnTo>
                        <a:lnTo>
                          <a:pt x="116" y="349"/>
                        </a:lnTo>
                        <a:lnTo>
                          <a:pt x="116" y="351"/>
                        </a:lnTo>
                        <a:lnTo>
                          <a:pt x="113" y="355"/>
                        </a:lnTo>
                        <a:lnTo>
                          <a:pt x="113" y="369"/>
                        </a:lnTo>
                        <a:lnTo>
                          <a:pt x="107" y="377"/>
                        </a:lnTo>
                        <a:lnTo>
                          <a:pt x="108" y="383"/>
                        </a:lnTo>
                        <a:lnTo>
                          <a:pt x="100" y="382"/>
                        </a:lnTo>
                        <a:lnTo>
                          <a:pt x="95" y="385"/>
                        </a:lnTo>
                        <a:lnTo>
                          <a:pt x="90" y="387"/>
                        </a:lnTo>
                        <a:lnTo>
                          <a:pt x="81" y="401"/>
                        </a:lnTo>
                        <a:lnTo>
                          <a:pt x="80" y="405"/>
                        </a:lnTo>
                        <a:lnTo>
                          <a:pt x="84" y="412"/>
                        </a:lnTo>
                        <a:lnTo>
                          <a:pt x="92" y="421"/>
                        </a:lnTo>
                        <a:lnTo>
                          <a:pt x="104" y="423"/>
                        </a:lnTo>
                        <a:lnTo>
                          <a:pt x="106" y="425"/>
                        </a:lnTo>
                        <a:lnTo>
                          <a:pt x="106" y="431"/>
                        </a:lnTo>
                        <a:lnTo>
                          <a:pt x="104" y="435"/>
                        </a:lnTo>
                        <a:lnTo>
                          <a:pt x="105" y="440"/>
                        </a:lnTo>
                        <a:lnTo>
                          <a:pt x="104" y="441"/>
                        </a:lnTo>
                        <a:lnTo>
                          <a:pt x="103" y="444"/>
                        </a:lnTo>
                        <a:lnTo>
                          <a:pt x="99" y="445"/>
                        </a:lnTo>
                        <a:lnTo>
                          <a:pt x="81" y="461"/>
                        </a:lnTo>
                        <a:lnTo>
                          <a:pt x="79" y="466"/>
                        </a:lnTo>
                        <a:lnTo>
                          <a:pt x="78" y="469"/>
                        </a:lnTo>
                        <a:lnTo>
                          <a:pt x="80" y="467"/>
                        </a:lnTo>
                        <a:lnTo>
                          <a:pt x="77" y="481"/>
                        </a:lnTo>
                        <a:lnTo>
                          <a:pt x="71" y="484"/>
                        </a:lnTo>
                        <a:lnTo>
                          <a:pt x="66" y="478"/>
                        </a:lnTo>
                        <a:lnTo>
                          <a:pt x="66" y="482"/>
                        </a:lnTo>
                        <a:lnTo>
                          <a:pt x="68" y="485"/>
                        </a:lnTo>
                        <a:lnTo>
                          <a:pt x="60" y="491"/>
                        </a:lnTo>
                        <a:lnTo>
                          <a:pt x="56" y="504"/>
                        </a:lnTo>
                        <a:lnTo>
                          <a:pt x="58" y="504"/>
                        </a:lnTo>
                        <a:lnTo>
                          <a:pt x="61" y="513"/>
                        </a:lnTo>
                        <a:lnTo>
                          <a:pt x="56" y="515"/>
                        </a:lnTo>
                        <a:lnTo>
                          <a:pt x="61" y="517"/>
                        </a:lnTo>
                        <a:lnTo>
                          <a:pt x="70" y="531"/>
                        </a:lnTo>
                      </a:path>
                    </a:pathLst>
                  </a:custGeom>
                  <a:grpFill/>
                  <a:ln w="9144">
                    <a:solidFill>
                      <a:schemeClr val="bg2">
                        <a:lumMod val="90000"/>
                      </a:schemeClr>
                    </a:solidFill>
                    <a:round/>
                    <a:headEnd/>
                    <a:tailEnd/>
                  </a:ln>
                </p:spPr>
                <p:txBody>
                  <a:bodyPr/>
                  <a:lstStyle/>
                  <a:p>
                    <a:endParaRPr lang="nb-NO"/>
                  </a:p>
                </p:txBody>
              </p:sp>
              <p:sp>
                <p:nvSpPr>
                  <p:cNvPr id="381" name="Freeform 86"/>
                  <p:cNvSpPr>
                    <a:spLocks/>
                  </p:cNvSpPr>
                  <p:nvPr/>
                </p:nvSpPr>
                <p:spPr bwMode="gray">
                  <a:xfrm>
                    <a:off x="1376" y="2146"/>
                    <a:ext cx="57" cy="56"/>
                  </a:xfrm>
                  <a:custGeom>
                    <a:avLst/>
                    <a:gdLst>
                      <a:gd name="T0" fmla="*/ 72 w 54"/>
                      <a:gd name="T1" fmla="*/ 0 h 59"/>
                      <a:gd name="T2" fmla="*/ 55 w 54"/>
                      <a:gd name="T3" fmla="*/ 0 h 59"/>
                      <a:gd name="T4" fmla="*/ 28 w 54"/>
                      <a:gd name="T5" fmla="*/ 0 h 59"/>
                      <a:gd name="T6" fmla="*/ 27 w 54"/>
                      <a:gd name="T7" fmla="*/ 7 h 59"/>
                      <a:gd name="T8" fmla="*/ 19 w 54"/>
                      <a:gd name="T9" fmla="*/ 6 h 59"/>
                      <a:gd name="T10" fmla="*/ 32 w 54"/>
                      <a:gd name="T11" fmla="*/ 9 h 59"/>
                      <a:gd name="T12" fmla="*/ 39 w 54"/>
                      <a:gd name="T13" fmla="*/ 11 h 59"/>
                      <a:gd name="T14" fmla="*/ 39 w 54"/>
                      <a:gd name="T15" fmla="*/ 15 h 59"/>
                      <a:gd name="T16" fmla="*/ 20 w 54"/>
                      <a:gd name="T17" fmla="*/ 16 h 59"/>
                      <a:gd name="T18" fmla="*/ 1 w 54"/>
                      <a:gd name="T19" fmla="*/ 24 h 59"/>
                      <a:gd name="T20" fmla="*/ 1 w 54"/>
                      <a:gd name="T21" fmla="*/ 25 h 59"/>
                      <a:gd name="T22" fmla="*/ 0 w 54"/>
                      <a:gd name="T23" fmla="*/ 28 h 59"/>
                      <a:gd name="T24" fmla="*/ 22 w 54"/>
                      <a:gd name="T25" fmla="*/ 33 h 59"/>
                      <a:gd name="T26" fmla="*/ 52 w 54"/>
                      <a:gd name="T27" fmla="*/ 35 h 59"/>
                      <a:gd name="T28" fmla="*/ 55 w 54"/>
                      <a:gd name="T29" fmla="*/ 33 h 59"/>
                      <a:gd name="T30" fmla="*/ 61 w 54"/>
                      <a:gd name="T31" fmla="*/ 31 h 59"/>
                      <a:gd name="T32" fmla="*/ 64 w 54"/>
                      <a:gd name="T33" fmla="*/ 28 h 59"/>
                      <a:gd name="T34" fmla="*/ 70 w 54"/>
                      <a:gd name="T35" fmla="*/ 27 h 59"/>
                      <a:gd name="T36" fmla="*/ 70 w 54"/>
                      <a:gd name="T37" fmla="*/ 25 h 59"/>
                      <a:gd name="T38" fmla="*/ 89 w 54"/>
                      <a:gd name="T39" fmla="*/ 21 h 59"/>
                      <a:gd name="T40" fmla="*/ 91 w 54"/>
                      <a:gd name="T41" fmla="*/ 19 h 59"/>
                      <a:gd name="T42" fmla="*/ 88 w 54"/>
                      <a:gd name="T43" fmla="*/ 19 h 59"/>
                      <a:gd name="T44" fmla="*/ 84 w 54"/>
                      <a:gd name="T45" fmla="*/ 19 h 59"/>
                      <a:gd name="T46" fmla="*/ 80 w 54"/>
                      <a:gd name="T47" fmla="*/ 18 h 59"/>
                      <a:gd name="T48" fmla="*/ 70 w 54"/>
                      <a:gd name="T49" fmla="*/ 17 h 59"/>
                      <a:gd name="T50" fmla="*/ 72 w 54"/>
                      <a:gd name="T51" fmla="*/ 0 h 59"/>
                      <a:gd name="T52" fmla="*/ 72 w 54"/>
                      <a:gd name="T53" fmla="*/ 0 h 59"/>
                      <a:gd name="T54" fmla="*/ 72 w 54"/>
                      <a:gd name="T55" fmla="*/ 0 h 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59"/>
                      <a:gd name="T86" fmla="*/ 54 w 54"/>
                      <a:gd name="T87" fmla="*/ 59 h 5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59">
                        <a:moveTo>
                          <a:pt x="42" y="0"/>
                        </a:moveTo>
                        <a:lnTo>
                          <a:pt x="32" y="0"/>
                        </a:lnTo>
                        <a:lnTo>
                          <a:pt x="18" y="0"/>
                        </a:lnTo>
                        <a:lnTo>
                          <a:pt x="17" y="7"/>
                        </a:lnTo>
                        <a:lnTo>
                          <a:pt x="9" y="6"/>
                        </a:lnTo>
                        <a:lnTo>
                          <a:pt x="20" y="15"/>
                        </a:lnTo>
                        <a:lnTo>
                          <a:pt x="23" y="21"/>
                        </a:lnTo>
                        <a:lnTo>
                          <a:pt x="23" y="25"/>
                        </a:lnTo>
                        <a:lnTo>
                          <a:pt x="10" y="26"/>
                        </a:lnTo>
                        <a:lnTo>
                          <a:pt x="1" y="39"/>
                        </a:lnTo>
                        <a:lnTo>
                          <a:pt x="1" y="41"/>
                        </a:lnTo>
                        <a:lnTo>
                          <a:pt x="0" y="47"/>
                        </a:lnTo>
                        <a:lnTo>
                          <a:pt x="12" y="55"/>
                        </a:lnTo>
                        <a:lnTo>
                          <a:pt x="30" y="58"/>
                        </a:lnTo>
                        <a:lnTo>
                          <a:pt x="32" y="55"/>
                        </a:lnTo>
                        <a:lnTo>
                          <a:pt x="36" y="53"/>
                        </a:lnTo>
                        <a:lnTo>
                          <a:pt x="38" y="48"/>
                        </a:lnTo>
                        <a:lnTo>
                          <a:pt x="41" y="46"/>
                        </a:lnTo>
                        <a:lnTo>
                          <a:pt x="41" y="41"/>
                        </a:lnTo>
                        <a:lnTo>
                          <a:pt x="52" y="33"/>
                        </a:lnTo>
                        <a:lnTo>
                          <a:pt x="53" y="30"/>
                        </a:lnTo>
                        <a:lnTo>
                          <a:pt x="51" y="29"/>
                        </a:lnTo>
                        <a:lnTo>
                          <a:pt x="49" y="30"/>
                        </a:lnTo>
                        <a:lnTo>
                          <a:pt x="46" y="28"/>
                        </a:lnTo>
                        <a:lnTo>
                          <a:pt x="41" y="27"/>
                        </a:lnTo>
                        <a:lnTo>
                          <a:pt x="42" y="0"/>
                        </a:lnTo>
                      </a:path>
                    </a:pathLst>
                  </a:custGeom>
                  <a:grpFill/>
                  <a:ln w="9144">
                    <a:solidFill>
                      <a:schemeClr val="bg2">
                        <a:lumMod val="90000"/>
                      </a:schemeClr>
                    </a:solidFill>
                    <a:round/>
                    <a:headEnd/>
                    <a:tailEnd/>
                  </a:ln>
                </p:spPr>
                <p:txBody>
                  <a:bodyPr/>
                  <a:lstStyle/>
                  <a:p>
                    <a:endParaRPr lang="nb-NO"/>
                  </a:p>
                </p:txBody>
              </p:sp>
              <p:sp>
                <p:nvSpPr>
                  <p:cNvPr id="382" name="Freeform 87"/>
                  <p:cNvSpPr>
                    <a:spLocks/>
                  </p:cNvSpPr>
                  <p:nvPr/>
                </p:nvSpPr>
                <p:spPr bwMode="gray">
                  <a:xfrm>
                    <a:off x="3014" y="2489"/>
                    <a:ext cx="170" cy="132"/>
                  </a:xfrm>
                  <a:custGeom>
                    <a:avLst/>
                    <a:gdLst>
                      <a:gd name="T0" fmla="*/ 127 w 162"/>
                      <a:gd name="T1" fmla="*/ 77 h 138"/>
                      <a:gd name="T2" fmla="*/ 140 w 162"/>
                      <a:gd name="T3" fmla="*/ 74 h 138"/>
                      <a:gd name="T4" fmla="*/ 150 w 162"/>
                      <a:gd name="T5" fmla="*/ 73 h 138"/>
                      <a:gd name="T6" fmla="*/ 171 w 162"/>
                      <a:gd name="T7" fmla="*/ 66 h 138"/>
                      <a:gd name="T8" fmla="*/ 186 w 162"/>
                      <a:gd name="T9" fmla="*/ 66 h 138"/>
                      <a:gd name="T10" fmla="*/ 196 w 162"/>
                      <a:gd name="T11" fmla="*/ 58 h 138"/>
                      <a:gd name="T12" fmla="*/ 232 w 162"/>
                      <a:gd name="T13" fmla="*/ 54 h 138"/>
                      <a:gd name="T14" fmla="*/ 242 w 162"/>
                      <a:gd name="T15" fmla="*/ 52 h 138"/>
                      <a:gd name="T16" fmla="*/ 243 w 162"/>
                      <a:gd name="T17" fmla="*/ 45 h 138"/>
                      <a:gd name="T18" fmla="*/ 255 w 162"/>
                      <a:gd name="T19" fmla="*/ 39 h 138"/>
                      <a:gd name="T20" fmla="*/ 251 w 162"/>
                      <a:gd name="T21" fmla="*/ 30 h 138"/>
                      <a:gd name="T22" fmla="*/ 261 w 162"/>
                      <a:gd name="T23" fmla="*/ 24 h 138"/>
                      <a:gd name="T24" fmla="*/ 250 w 162"/>
                      <a:gd name="T25" fmla="*/ 11 h 138"/>
                      <a:gd name="T26" fmla="*/ 243 w 162"/>
                      <a:gd name="T27" fmla="*/ 11 h 138"/>
                      <a:gd name="T28" fmla="*/ 208 w 162"/>
                      <a:gd name="T29" fmla="*/ 6 h 138"/>
                      <a:gd name="T30" fmla="*/ 200 w 162"/>
                      <a:gd name="T31" fmla="*/ 8 h 138"/>
                      <a:gd name="T32" fmla="*/ 191 w 162"/>
                      <a:gd name="T33" fmla="*/ 0 h 138"/>
                      <a:gd name="T34" fmla="*/ 157 w 162"/>
                      <a:gd name="T35" fmla="*/ 6 h 138"/>
                      <a:gd name="T36" fmla="*/ 154 w 162"/>
                      <a:gd name="T37" fmla="*/ 11 h 138"/>
                      <a:gd name="T38" fmla="*/ 155 w 162"/>
                      <a:gd name="T39" fmla="*/ 15 h 138"/>
                      <a:gd name="T40" fmla="*/ 147 w 162"/>
                      <a:gd name="T41" fmla="*/ 32 h 138"/>
                      <a:gd name="T42" fmla="*/ 171 w 162"/>
                      <a:gd name="T43" fmla="*/ 35 h 138"/>
                      <a:gd name="T44" fmla="*/ 166 w 162"/>
                      <a:gd name="T45" fmla="*/ 44 h 138"/>
                      <a:gd name="T46" fmla="*/ 154 w 162"/>
                      <a:gd name="T47" fmla="*/ 44 h 138"/>
                      <a:gd name="T48" fmla="*/ 136 w 162"/>
                      <a:gd name="T49" fmla="*/ 36 h 138"/>
                      <a:gd name="T50" fmla="*/ 118 w 162"/>
                      <a:gd name="T51" fmla="*/ 31 h 138"/>
                      <a:gd name="T52" fmla="*/ 77 w 162"/>
                      <a:gd name="T53" fmla="*/ 30 h 138"/>
                      <a:gd name="T54" fmla="*/ 57 w 162"/>
                      <a:gd name="T55" fmla="*/ 28 h 138"/>
                      <a:gd name="T56" fmla="*/ 47 w 162"/>
                      <a:gd name="T57" fmla="*/ 25 h 138"/>
                      <a:gd name="T58" fmla="*/ 43 w 162"/>
                      <a:gd name="T59" fmla="*/ 41 h 138"/>
                      <a:gd name="T60" fmla="*/ 30 w 162"/>
                      <a:gd name="T61" fmla="*/ 43 h 138"/>
                      <a:gd name="T62" fmla="*/ 0 w 162"/>
                      <a:gd name="T63" fmla="*/ 43 h 138"/>
                      <a:gd name="T64" fmla="*/ 1 w 162"/>
                      <a:gd name="T65" fmla="*/ 55 h 138"/>
                      <a:gd name="T66" fmla="*/ 1 w 162"/>
                      <a:gd name="T67" fmla="*/ 74 h 138"/>
                      <a:gd name="T68" fmla="*/ 47 w 162"/>
                      <a:gd name="T69" fmla="*/ 81 h 138"/>
                      <a:gd name="T70" fmla="*/ 70 w 162"/>
                      <a:gd name="T71" fmla="*/ 85 h 138"/>
                      <a:gd name="T72" fmla="*/ 98 w 162"/>
                      <a:gd name="T73" fmla="*/ 87 h 138"/>
                      <a:gd name="T74" fmla="*/ 108 w 162"/>
                      <a:gd name="T75" fmla="*/ 87 h 138"/>
                      <a:gd name="T76" fmla="*/ 112 w 162"/>
                      <a:gd name="T77" fmla="*/ 86 h 1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
                      <a:gd name="T118" fmla="*/ 0 h 138"/>
                      <a:gd name="T119" fmla="*/ 162 w 162"/>
                      <a:gd name="T120" fmla="*/ 138 h 1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 h="138">
                        <a:moveTo>
                          <a:pt x="69" y="134"/>
                        </a:moveTo>
                        <a:lnTo>
                          <a:pt x="79" y="120"/>
                        </a:lnTo>
                        <a:lnTo>
                          <a:pt x="82" y="119"/>
                        </a:lnTo>
                        <a:lnTo>
                          <a:pt x="87" y="116"/>
                        </a:lnTo>
                        <a:lnTo>
                          <a:pt x="92" y="116"/>
                        </a:lnTo>
                        <a:lnTo>
                          <a:pt x="92" y="114"/>
                        </a:lnTo>
                        <a:lnTo>
                          <a:pt x="93" y="108"/>
                        </a:lnTo>
                        <a:lnTo>
                          <a:pt x="106" y="102"/>
                        </a:lnTo>
                        <a:lnTo>
                          <a:pt x="110" y="103"/>
                        </a:lnTo>
                        <a:lnTo>
                          <a:pt x="114" y="102"/>
                        </a:lnTo>
                        <a:lnTo>
                          <a:pt x="111" y="95"/>
                        </a:lnTo>
                        <a:lnTo>
                          <a:pt x="121" y="91"/>
                        </a:lnTo>
                        <a:lnTo>
                          <a:pt x="131" y="88"/>
                        </a:lnTo>
                        <a:lnTo>
                          <a:pt x="144" y="84"/>
                        </a:lnTo>
                        <a:lnTo>
                          <a:pt x="154" y="80"/>
                        </a:lnTo>
                        <a:lnTo>
                          <a:pt x="150" y="80"/>
                        </a:lnTo>
                        <a:lnTo>
                          <a:pt x="148" y="76"/>
                        </a:lnTo>
                        <a:lnTo>
                          <a:pt x="151" y="69"/>
                        </a:lnTo>
                        <a:lnTo>
                          <a:pt x="152" y="62"/>
                        </a:lnTo>
                        <a:lnTo>
                          <a:pt x="158" y="60"/>
                        </a:lnTo>
                        <a:lnTo>
                          <a:pt x="155" y="55"/>
                        </a:lnTo>
                        <a:lnTo>
                          <a:pt x="155" y="47"/>
                        </a:lnTo>
                        <a:lnTo>
                          <a:pt x="157" y="37"/>
                        </a:lnTo>
                        <a:lnTo>
                          <a:pt x="161" y="35"/>
                        </a:lnTo>
                        <a:lnTo>
                          <a:pt x="156" y="22"/>
                        </a:lnTo>
                        <a:lnTo>
                          <a:pt x="154" y="20"/>
                        </a:lnTo>
                        <a:lnTo>
                          <a:pt x="152" y="20"/>
                        </a:lnTo>
                        <a:lnTo>
                          <a:pt x="151" y="18"/>
                        </a:lnTo>
                        <a:lnTo>
                          <a:pt x="135" y="11"/>
                        </a:lnTo>
                        <a:lnTo>
                          <a:pt x="129" y="6"/>
                        </a:lnTo>
                        <a:lnTo>
                          <a:pt x="127" y="5"/>
                        </a:lnTo>
                        <a:lnTo>
                          <a:pt x="124" y="8"/>
                        </a:lnTo>
                        <a:lnTo>
                          <a:pt x="118" y="5"/>
                        </a:lnTo>
                        <a:lnTo>
                          <a:pt x="118" y="0"/>
                        </a:lnTo>
                        <a:lnTo>
                          <a:pt x="99" y="4"/>
                        </a:lnTo>
                        <a:lnTo>
                          <a:pt x="97" y="6"/>
                        </a:lnTo>
                        <a:lnTo>
                          <a:pt x="96" y="10"/>
                        </a:lnTo>
                        <a:lnTo>
                          <a:pt x="95" y="11"/>
                        </a:lnTo>
                        <a:lnTo>
                          <a:pt x="95" y="16"/>
                        </a:lnTo>
                        <a:lnTo>
                          <a:pt x="96" y="25"/>
                        </a:lnTo>
                        <a:lnTo>
                          <a:pt x="95" y="31"/>
                        </a:lnTo>
                        <a:lnTo>
                          <a:pt x="91" y="50"/>
                        </a:lnTo>
                        <a:lnTo>
                          <a:pt x="96" y="55"/>
                        </a:lnTo>
                        <a:lnTo>
                          <a:pt x="106" y="55"/>
                        </a:lnTo>
                        <a:lnTo>
                          <a:pt x="107" y="70"/>
                        </a:lnTo>
                        <a:lnTo>
                          <a:pt x="103" y="68"/>
                        </a:lnTo>
                        <a:lnTo>
                          <a:pt x="100" y="68"/>
                        </a:lnTo>
                        <a:lnTo>
                          <a:pt x="95" y="68"/>
                        </a:lnTo>
                        <a:lnTo>
                          <a:pt x="89" y="63"/>
                        </a:lnTo>
                        <a:lnTo>
                          <a:pt x="84" y="56"/>
                        </a:lnTo>
                        <a:lnTo>
                          <a:pt x="75" y="54"/>
                        </a:lnTo>
                        <a:lnTo>
                          <a:pt x="72" y="49"/>
                        </a:lnTo>
                        <a:lnTo>
                          <a:pt x="59" y="51"/>
                        </a:lnTo>
                        <a:lnTo>
                          <a:pt x="48" y="46"/>
                        </a:lnTo>
                        <a:lnTo>
                          <a:pt x="44" y="40"/>
                        </a:lnTo>
                        <a:lnTo>
                          <a:pt x="35" y="43"/>
                        </a:lnTo>
                        <a:lnTo>
                          <a:pt x="32" y="36"/>
                        </a:lnTo>
                        <a:lnTo>
                          <a:pt x="29" y="37"/>
                        </a:lnTo>
                        <a:lnTo>
                          <a:pt x="29" y="39"/>
                        </a:lnTo>
                        <a:lnTo>
                          <a:pt x="27" y="63"/>
                        </a:lnTo>
                        <a:lnTo>
                          <a:pt x="31" y="66"/>
                        </a:lnTo>
                        <a:lnTo>
                          <a:pt x="20" y="66"/>
                        </a:lnTo>
                        <a:lnTo>
                          <a:pt x="11" y="66"/>
                        </a:lnTo>
                        <a:lnTo>
                          <a:pt x="0" y="66"/>
                        </a:lnTo>
                        <a:lnTo>
                          <a:pt x="0" y="76"/>
                        </a:lnTo>
                        <a:lnTo>
                          <a:pt x="1" y="87"/>
                        </a:lnTo>
                        <a:lnTo>
                          <a:pt x="1" y="100"/>
                        </a:lnTo>
                        <a:lnTo>
                          <a:pt x="1" y="116"/>
                        </a:lnTo>
                        <a:lnTo>
                          <a:pt x="17" y="130"/>
                        </a:lnTo>
                        <a:lnTo>
                          <a:pt x="29" y="127"/>
                        </a:lnTo>
                        <a:lnTo>
                          <a:pt x="40" y="129"/>
                        </a:lnTo>
                        <a:lnTo>
                          <a:pt x="44" y="133"/>
                        </a:lnTo>
                        <a:lnTo>
                          <a:pt x="54" y="135"/>
                        </a:lnTo>
                        <a:lnTo>
                          <a:pt x="61" y="135"/>
                        </a:lnTo>
                        <a:lnTo>
                          <a:pt x="65" y="137"/>
                        </a:lnTo>
                        <a:lnTo>
                          <a:pt x="67" y="136"/>
                        </a:lnTo>
                        <a:lnTo>
                          <a:pt x="69" y="134"/>
                        </a:lnTo>
                      </a:path>
                    </a:pathLst>
                  </a:custGeom>
                  <a:grpFill/>
                  <a:ln w="9144">
                    <a:solidFill>
                      <a:schemeClr val="bg2">
                        <a:lumMod val="90000"/>
                      </a:schemeClr>
                    </a:solidFill>
                    <a:round/>
                    <a:headEnd/>
                    <a:tailEnd/>
                  </a:ln>
                </p:spPr>
                <p:txBody>
                  <a:bodyPr/>
                  <a:lstStyle/>
                  <a:p>
                    <a:endParaRPr lang="nb-NO"/>
                  </a:p>
                </p:txBody>
              </p:sp>
              <p:sp>
                <p:nvSpPr>
                  <p:cNvPr id="383" name="Freeform 88"/>
                  <p:cNvSpPr>
                    <a:spLocks/>
                  </p:cNvSpPr>
                  <p:nvPr/>
                </p:nvSpPr>
                <p:spPr bwMode="gray">
                  <a:xfrm>
                    <a:off x="3344" y="1779"/>
                    <a:ext cx="79" cy="60"/>
                  </a:xfrm>
                  <a:custGeom>
                    <a:avLst/>
                    <a:gdLst>
                      <a:gd name="T0" fmla="*/ 102 w 74"/>
                      <a:gd name="T1" fmla="*/ 43 h 62"/>
                      <a:gd name="T2" fmla="*/ 102 w 74"/>
                      <a:gd name="T3" fmla="*/ 37 h 62"/>
                      <a:gd name="T4" fmla="*/ 104 w 74"/>
                      <a:gd name="T5" fmla="*/ 37 h 62"/>
                      <a:gd name="T6" fmla="*/ 109 w 74"/>
                      <a:gd name="T7" fmla="*/ 39 h 62"/>
                      <a:gd name="T8" fmla="*/ 109 w 74"/>
                      <a:gd name="T9" fmla="*/ 37 h 62"/>
                      <a:gd name="T10" fmla="*/ 116 w 74"/>
                      <a:gd name="T11" fmla="*/ 22 h 62"/>
                      <a:gd name="T12" fmla="*/ 126 w 74"/>
                      <a:gd name="T13" fmla="*/ 18 h 62"/>
                      <a:gd name="T14" fmla="*/ 132 w 74"/>
                      <a:gd name="T15" fmla="*/ 18 h 62"/>
                      <a:gd name="T16" fmla="*/ 140 w 74"/>
                      <a:gd name="T17" fmla="*/ 21 h 62"/>
                      <a:gd name="T18" fmla="*/ 135 w 74"/>
                      <a:gd name="T19" fmla="*/ 15 h 62"/>
                      <a:gd name="T20" fmla="*/ 130 w 74"/>
                      <a:gd name="T21" fmla="*/ 15 h 62"/>
                      <a:gd name="T22" fmla="*/ 118 w 74"/>
                      <a:gd name="T23" fmla="*/ 15 h 62"/>
                      <a:gd name="T24" fmla="*/ 104 w 74"/>
                      <a:gd name="T25" fmla="*/ 9 h 62"/>
                      <a:gd name="T26" fmla="*/ 89 w 74"/>
                      <a:gd name="T27" fmla="*/ 2 h 62"/>
                      <a:gd name="T28" fmla="*/ 73 w 74"/>
                      <a:gd name="T29" fmla="*/ 13 h 62"/>
                      <a:gd name="T30" fmla="*/ 60 w 74"/>
                      <a:gd name="T31" fmla="*/ 12 h 62"/>
                      <a:gd name="T32" fmla="*/ 56 w 74"/>
                      <a:gd name="T33" fmla="*/ 6 h 62"/>
                      <a:gd name="T34" fmla="*/ 35 w 74"/>
                      <a:gd name="T35" fmla="*/ 0 h 62"/>
                      <a:gd name="T36" fmla="*/ 29 w 74"/>
                      <a:gd name="T37" fmla="*/ 5 h 62"/>
                      <a:gd name="T38" fmla="*/ 40 w 74"/>
                      <a:gd name="T39" fmla="*/ 10 h 62"/>
                      <a:gd name="T40" fmla="*/ 43 w 74"/>
                      <a:gd name="T41" fmla="*/ 12 h 62"/>
                      <a:gd name="T42" fmla="*/ 37 w 74"/>
                      <a:gd name="T43" fmla="*/ 14 h 62"/>
                      <a:gd name="T44" fmla="*/ 23 w 74"/>
                      <a:gd name="T45" fmla="*/ 13 h 62"/>
                      <a:gd name="T46" fmla="*/ 5 w 74"/>
                      <a:gd name="T47" fmla="*/ 8 h 62"/>
                      <a:gd name="T48" fmla="*/ 0 w 74"/>
                      <a:gd name="T49" fmla="*/ 11 h 62"/>
                      <a:gd name="T50" fmla="*/ 0 w 74"/>
                      <a:gd name="T51" fmla="*/ 11 h 62"/>
                      <a:gd name="T52" fmla="*/ 2 w 74"/>
                      <a:gd name="T53" fmla="*/ 15 h 62"/>
                      <a:gd name="T54" fmla="*/ 6 w 74"/>
                      <a:gd name="T55" fmla="*/ 15 h 62"/>
                      <a:gd name="T56" fmla="*/ 5 w 74"/>
                      <a:gd name="T57" fmla="*/ 15 h 62"/>
                      <a:gd name="T58" fmla="*/ 22 w 74"/>
                      <a:gd name="T59" fmla="*/ 20 h 62"/>
                      <a:gd name="T60" fmla="*/ 21 w 74"/>
                      <a:gd name="T61" fmla="*/ 24 h 62"/>
                      <a:gd name="T62" fmla="*/ 18 w 74"/>
                      <a:gd name="T63" fmla="*/ 24 h 62"/>
                      <a:gd name="T64" fmla="*/ 19 w 74"/>
                      <a:gd name="T65" fmla="*/ 26 h 62"/>
                      <a:gd name="T66" fmla="*/ 29 w 74"/>
                      <a:gd name="T67" fmla="*/ 31 h 62"/>
                      <a:gd name="T68" fmla="*/ 37 w 74"/>
                      <a:gd name="T69" fmla="*/ 31 h 62"/>
                      <a:gd name="T70" fmla="*/ 33 w 74"/>
                      <a:gd name="T71" fmla="*/ 36 h 62"/>
                      <a:gd name="T72" fmla="*/ 37 w 74"/>
                      <a:gd name="T73" fmla="*/ 36 h 62"/>
                      <a:gd name="T74" fmla="*/ 37 w 74"/>
                      <a:gd name="T75" fmla="*/ 37 h 62"/>
                      <a:gd name="T76" fmla="*/ 33 w 74"/>
                      <a:gd name="T77" fmla="*/ 37 h 62"/>
                      <a:gd name="T78" fmla="*/ 37 w 74"/>
                      <a:gd name="T79" fmla="*/ 40 h 62"/>
                      <a:gd name="T80" fmla="*/ 47 w 74"/>
                      <a:gd name="T81" fmla="*/ 40 h 62"/>
                      <a:gd name="T82" fmla="*/ 57 w 74"/>
                      <a:gd name="T83" fmla="*/ 35 h 62"/>
                      <a:gd name="T84" fmla="*/ 78 w 74"/>
                      <a:gd name="T85" fmla="*/ 31 h 62"/>
                      <a:gd name="T86" fmla="*/ 83 w 74"/>
                      <a:gd name="T87" fmla="*/ 34 h 62"/>
                      <a:gd name="T88" fmla="*/ 85 w 74"/>
                      <a:gd name="T89" fmla="*/ 39 h 62"/>
                      <a:gd name="T90" fmla="*/ 78 w 74"/>
                      <a:gd name="T91" fmla="*/ 40 h 62"/>
                      <a:gd name="T92" fmla="*/ 91 w 74"/>
                      <a:gd name="T93" fmla="*/ 43 h 62"/>
                      <a:gd name="T94" fmla="*/ 102 w 74"/>
                      <a:gd name="T95" fmla="*/ 43 h 62"/>
                      <a:gd name="T96" fmla="*/ 102 w 74"/>
                      <a:gd name="T97" fmla="*/ 43 h 62"/>
                      <a:gd name="T98" fmla="*/ 102 w 74"/>
                      <a:gd name="T99" fmla="*/ 43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62"/>
                      <a:gd name="T152" fmla="*/ 74 w 74"/>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62">
                        <a:moveTo>
                          <a:pt x="53" y="61"/>
                        </a:moveTo>
                        <a:lnTo>
                          <a:pt x="53" y="49"/>
                        </a:lnTo>
                        <a:lnTo>
                          <a:pt x="54" y="48"/>
                        </a:lnTo>
                        <a:lnTo>
                          <a:pt x="57" y="52"/>
                        </a:lnTo>
                        <a:lnTo>
                          <a:pt x="57" y="49"/>
                        </a:lnTo>
                        <a:lnTo>
                          <a:pt x="61" y="32"/>
                        </a:lnTo>
                        <a:lnTo>
                          <a:pt x="66" y="28"/>
                        </a:lnTo>
                        <a:lnTo>
                          <a:pt x="69" y="28"/>
                        </a:lnTo>
                        <a:lnTo>
                          <a:pt x="73" y="31"/>
                        </a:lnTo>
                        <a:lnTo>
                          <a:pt x="70" y="25"/>
                        </a:lnTo>
                        <a:lnTo>
                          <a:pt x="67" y="23"/>
                        </a:lnTo>
                        <a:lnTo>
                          <a:pt x="62" y="24"/>
                        </a:lnTo>
                        <a:lnTo>
                          <a:pt x="54" y="9"/>
                        </a:lnTo>
                        <a:lnTo>
                          <a:pt x="46" y="2"/>
                        </a:lnTo>
                        <a:lnTo>
                          <a:pt x="37" y="13"/>
                        </a:lnTo>
                        <a:lnTo>
                          <a:pt x="31" y="12"/>
                        </a:lnTo>
                        <a:lnTo>
                          <a:pt x="29" y="6"/>
                        </a:lnTo>
                        <a:lnTo>
                          <a:pt x="19" y="0"/>
                        </a:lnTo>
                        <a:lnTo>
                          <a:pt x="16" y="5"/>
                        </a:lnTo>
                        <a:lnTo>
                          <a:pt x="21" y="10"/>
                        </a:lnTo>
                        <a:lnTo>
                          <a:pt x="22" y="12"/>
                        </a:lnTo>
                        <a:lnTo>
                          <a:pt x="20" y="14"/>
                        </a:lnTo>
                        <a:lnTo>
                          <a:pt x="13" y="13"/>
                        </a:lnTo>
                        <a:lnTo>
                          <a:pt x="5" y="8"/>
                        </a:lnTo>
                        <a:lnTo>
                          <a:pt x="0" y="11"/>
                        </a:lnTo>
                        <a:lnTo>
                          <a:pt x="2" y="17"/>
                        </a:lnTo>
                        <a:lnTo>
                          <a:pt x="6" y="17"/>
                        </a:lnTo>
                        <a:lnTo>
                          <a:pt x="5" y="25"/>
                        </a:lnTo>
                        <a:lnTo>
                          <a:pt x="12" y="30"/>
                        </a:lnTo>
                        <a:lnTo>
                          <a:pt x="11" y="34"/>
                        </a:lnTo>
                        <a:lnTo>
                          <a:pt x="8" y="34"/>
                        </a:lnTo>
                        <a:lnTo>
                          <a:pt x="9" y="36"/>
                        </a:lnTo>
                        <a:lnTo>
                          <a:pt x="16" y="41"/>
                        </a:lnTo>
                        <a:lnTo>
                          <a:pt x="20" y="41"/>
                        </a:lnTo>
                        <a:lnTo>
                          <a:pt x="18" y="46"/>
                        </a:lnTo>
                        <a:lnTo>
                          <a:pt x="20" y="47"/>
                        </a:lnTo>
                        <a:lnTo>
                          <a:pt x="20" y="48"/>
                        </a:lnTo>
                        <a:lnTo>
                          <a:pt x="18" y="49"/>
                        </a:lnTo>
                        <a:lnTo>
                          <a:pt x="20" y="54"/>
                        </a:lnTo>
                        <a:lnTo>
                          <a:pt x="24" y="54"/>
                        </a:lnTo>
                        <a:lnTo>
                          <a:pt x="30" y="45"/>
                        </a:lnTo>
                        <a:lnTo>
                          <a:pt x="40" y="41"/>
                        </a:lnTo>
                        <a:lnTo>
                          <a:pt x="43" y="44"/>
                        </a:lnTo>
                        <a:lnTo>
                          <a:pt x="45" y="52"/>
                        </a:lnTo>
                        <a:lnTo>
                          <a:pt x="40" y="55"/>
                        </a:lnTo>
                        <a:lnTo>
                          <a:pt x="48" y="61"/>
                        </a:lnTo>
                        <a:lnTo>
                          <a:pt x="53" y="61"/>
                        </a:lnTo>
                      </a:path>
                    </a:pathLst>
                  </a:custGeom>
                  <a:grpFill/>
                  <a:ln w="9144">
                    <a:solidFill>
                      <a:schemeClr val="bg2">
                        <a:lumMod val="90000"/>
                      </a:schemeClr>
                    </a:solidFill>
                    <a:round/>
                    <a:headEnd/>
                    <a:tailEnd/>
                  </a:ln>
                </p:spPr>
                <p:txBody>
                  <a:bodyPr/>
                  <a:lstStyle/>
                  <a:p>
                    <a:endParaRPr lang="nb-NO"/>
                  </a:p>
                </p:txBody>
              </p:sp>
              <p:sp>
                <p:nvSpPr>
                  <p:cNvPr id="384" name="Freeform 89"/>
                  <p:cNvSpPr>
                    <a:spLocks/>
                  </p:cNvSpPr>
                  <p:nvPr/>
                </p:nvSpPr>
                <p:spPr bwMode="gray">
                  <a:xfrm>
                    <a:off x="1539" y="2364"/>
                    <a:ext cx="81" cy="84"/>
                  </a:xfrm>
                  <a:custGeom>
                    <a:avLst/>
                    <a:gdLst>
                      <a:gd name="T0" fmla="*/ 125 w 77"/>
                      <a:gd name="T1" fmla="*/ 19 h 86"/>
                      <a:gd name="T2" fmla="*/ 108 w 77"/>
                      <a:gd name="T3" fmla="*/ 13 h 86"/>
                      <a:gd name="T4" fmla="*/ 103 w 77"/>
                      <a:gd name="T5" fmla="*/ 16 h 86"/>
                      <a:gd name="T6" fmla="*/ 80 w 77"/>
                      <a:gd name="T7" fmla="*/ 16 h 86"/>
                      <a:gd name="T8" fmla="*/ 76 w 77"/>
                      <a:gd name="T9" fmla="*/ 10 h 86"/>
                      <a:gd name="T10" fmla="*/ 70 w 77"/>
                      <a:gd name="T11" fmla="*/ 9 h 86"/>
                      <a:gd name="T12" fmla="*/ 58 w 77"/>
                      <a:gd name="T13" fmla="*/ 4 h 86"/>
                      <a:gd name="T14" fmla="*/ 45 w 77"/>
                      <a:gd name="T15" fmla="*/ 0 h 86"/>
                      <a:gd name="T16" fmla="*/ 26 w 77"/>
                      <a:gd name="T17" fmla="*/ 6 h 86"/>
                      <a:gd name="T18" fmla="*/ 21 w 77"/>
                      <a:gd name="T19" fmla="*/ 7 h 86"/>
                      <a:gd name="T20" fmla="*/ 20 w 77"/>
                      <a:gd name="T21" fmla="*/ 9 h 86"/>
                      <a:gd name="T22" fmla="*/ 21 w 77"/>
                      <a:gd name="T23" fmla="*/ 16 h 86"/>
                      <a:gd name="T24" fmla="*/ 6 w 77"/>
                      <a:gd name="T25" fmla="*/ 21 h 86"/>
                      <a:gd name="T26" fmla="*/ 4 w 77"/>
                      <a:gd name="T27" fmla="*/ 21 h 86"/>
                      <a:gd name="T28" fmla="*/ 0 w 77"/>
                      <a:gd name="T29" fmla="*/ 22 h 86"/>
                      <a:gd name="T30" fmla="*/ 0 w 77"/>
                      <a:gd name="T31" fmla="*/ 40 h 86"/>
                      <a:gd name="T32" fmla="*/ 7 w 77"/>
                      <a:gd name="T33" fmla="*/ 44 h 86"/>
                      <a:gd name="T34" fmla="*/ 22 w 77"/>
                      <a:gd name="T35" fmla="*/ 37 h 86"/>
                      <a:gd name="T36" fmla="*/ 24 w 77"/>
                      <a:gd name="T37" fmla="*/ 43 h 86"/>
                      <a:gd name="T38" fmla="*/ 22 w 77"/>
                      <a:gd name="T39" fmla="*/ 50 h 86"/>
                      <a:gd name="T40" fmla="*/ 6 w 77"/>
                      <a:gd name="T41" fmla="*/ 54 h 86"/>
                      <a:gd name="T42" fmla="*/ 8 w 77"/>
                      <a:gd name="T43" fmla="*/ 57 h 86"/>
                      <a:gd name="T44" fmla="*/ 3 w 77"/>
                      <a:gd name="T45" fmla="*/ 59 h 86"/>
                      <a:gd name="T46" fmla="*/ 4 w 77"/>
                      <a:gd name="T47" fmla="*/ 61 h 86"/>
                      <a:gd name="T48" fmla="*/ 20 w 77"/>
                      <a:gd name="T49" fmla="*/ 61 h 86"/>
                      <a:gd name="T50" fmla="*/ 21 w 77"/>
                      <a:gd name="T51" fmla="*/ 62 h 86"/>
                      <a:gd name="T52" fmla="*/ 26 w 77"/>
                      <a:gd name="T53" fmla="*/ 62 h 86"/>
                      <a:gd name="T54" fmla="*/ 29 w 77"/>
                      <a:gd name="T55" fmla="*/ 65 h 86"/>
                      <a:gd name="T56" fmla="*/ 37 w 77"/>
                      <a:gd name="T57" fmla="*/ 64 h 86"/>
                      <a:gd name="T58" fmla="*/ 47 w 77"/>
                      <a:gd name="T59" fmla="*/ 62 h 86"/>
                      <a:gd name="T60" fmla="*/ 49 w 77"/>
                      <a:gd name="T61" fmla="*/ 57 h 86"/>
                      <a:gd name="T62" fmla="*/ 53 w 77"/>
                      <a:gd name="T63" fmla="*/ 55 h 86"/>
                      <a:gd name="T64" fmla="*/ 58 w 77"/>
                      <a:gd name="T65" fmla="*/ 55 h 86"/>
                      <a:gd name="T66" fmla="*/ 61 w 77"/>
                      <a:gd name="T67" fmla="*/ 51 h 86"/>
                      <a:gd name="T68" fmla="*/ 94 w 77"/>
                      <a:gd name="T69" fmla="*/ 43 h 86"/>
                      <a:gd name="T70" fmla="*/ 115 w 77"/>
                      <a:gd name="T71" fmla="*/ 31 h 86"/>
                      <a:gd name="T72" fmla="*/ 125 w 77"/>
                      <a:gd name="T73" fmla="*/ 21 h 86"/>
                      <a:gd name="T74" fmla="*/ 126 w 77"/>
                      <a:gd name="T75" fmla="*/ 21 h 86"/>
                      <a:gd name="T76" fmla="*/ 119 w 77"/>
                      <a:gd name="T77" fmla="*/ 21 h 86"/>
                      <a:gd name="T78" fmla="*/ 119 w 77"/>
                      <a:gd name="T79" fmla="*/ 19 h 86"/>
                      <a:gd name="T80" fmla="*/ 125 w 77"/>
                      <a:gd name="T81" fmla="*/ 19 h 86"/>
                      <a:gd name="T82" fmla="*/ 125 w 77"/>
                      <a:gd name="T83" fmla="*/ 19 h 86"/>
                      <a:gd name="T84" fmla="*/ 125 w 77"/>
                      <a:gd name="T85" fmla="*/ 19 h 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86"/>
                      <a:gd name="T131" fmla="*/ 77 w 77"/>
                      <a:gd name="T132" fmla="*/ 86 h 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86">
                        <a:moveTo>
                          <a:pt x="75" y="19"/>
                        </a:moveTo>
                        <a:lnTo>
                          <a:pt x="65" y="13"/>
                        </a:lnTo>
                        <a:lnTo>
                          <a:pt x="62" y="16"/>
                        </a:lnTo>
                        <a:lnTo>
                          <a:pt x="48" y="16"/>
                        </a:lnTo>
                        <a:lnTo>
                          <a:pt x="46" y="10"/>
                        </a:lnTo>
                        <a:lnTo>
                          <a:pt x="43" y="9"/>
                        </a:lnTo>
                        <a:lnTo>
                          <a:pt x="35" y="4"/>
                        </a:lnTo>
                        <a:lnTo>
                          <a:pt x="27" y="0"/>
                        </a:lnTo>
                        <a:lnTo>
                          <a:pt x="16" y="6"/>
                        </a:lnTo>
                        <a:lnTo>
                          <a:pt x="11" y="7"/>
                        </a:lnTo>
                        <a:lnTo>
                          <a:pt x="10" y="9"/>
                        </a:lnTo>
                        <a:lnTo>
                          <a:pt x="11" y="16"/>
                        </a:lnTo>
                        <a:lnTo>
                          <a:pt x="6" y="22"/>
                        </a:lnTo>
                        <a:lnTo>
                          <a:pt x="4" y="27"/>
                        </a:lnTo>
                        <a:lnTo>
                          <a:pt x="0" y="32"/>
                        </a:lnTo>
                        <a:lnTo>
                          <a:pt x="0" y="50"/>
                        </a:lnTo>
                        <a:lnTo>
                          <a:pt x="7" y="54"/>
                        </a:lnTo>
                        <a:lnTo>
                          <a:pt x="12" y="47"/>
                        </a:lnTo>
                        <a:lnTo>
                          <a:pt x="14" y="53"/>
                        </a:lnTo>
                        <a:lnTo>
                          <a:pt x="12" y="60"/>
                        </a:lnTo>
                        <a:lnTo>
                          <a:pt x="6" y="65"/>
                        </a:lnTo>
                        <a:lnTo>
                          <a:pt x="8" y="71"/>
                        </a:lnTo>
                        <a:lnTo>
                          <a:pt x="3" y="74"/>
                        </a:lnTo>
                        <a:lnTo>
                          <a:pt x="4" y="79"/>
                        </a:lnTo>
                        <a:lnTo>
                          <a:pt x="10" y="78"/>
                        </a:lnTo>
                        <a:lnTo>
                          <a:pt x="11" y="80"/>
                        </a:lnTo>
                        <a:lnTo>
                          <a:pt x="16" y="80"/>
                        </a:lnTo>
                        <a:lnTo>
                          <a:pt x="19" y="85"/>
                        </a:lnTo>
                        <a:lnTo>
                          <a:pt x="23" y="84"/>
                        </a:lnTo>
                        <a:lnTo>
                          <a:pt x="28" y="81"/>
                        </a:lnTo>
                        <a:lnTo>
                          <a:pt x="29" y="71"/>
                        </a:lnTo>
                        <a:lnTo>
                          <a:pt x="32" y="66"/>
                        </a:lnTo>
                        <a:lnTo>
                          <a:pt x="35" y="66"/>
                        </a:lnTo>
                        <a:lnTo>
                          <a:pt x="37" y="61"/>
                        </a:lnTo>
                        <a:lnTo>
                          <a:pt x="57" y="53"/>
                        </a:lnTo>
                        <a:lnTo>
                          <a:pt x="69" y="41"/>
                        </a:lnTo>
                        <a:lnTo>
                          <a:pt x="75" y="31"/>
                        </a:lnTo>
                        <a:lnTo>
                          <a:pt x="76" y="31"/>
                        </a:lnTo>
                        <a:lnTo>
                          <a:pt x="71" y="21"/>
                        </a:lnTo>
                        <a:lnTo>
                          <a:pt x="71" y="19"/>
                        </a:lnTo>
                        <a:lnTo>
                          <a:pt x="75" y="19"/>
                        </a:lnTo>
                      </a:path>
                    </a:pathLst>
                  </a:custGeom>
                  <a:grpFill/>
                  <a:ln w="9144">
                    <a:solidFill>
                      <a:schemeClr val="bg2">
                        <a:lumMod val="90000"/>
                      </a:schemeClr>
                    </a:solidFill>
                    <a:round/>
                    <a:headEnd/>
                    <a:tailEnd/>
                  </a:ln>
                </p:spPr>
                <p:txBody>
                  <a:bodyPr/>
                  <a:lstStyle/>
                  <a:p>
                    <a:endParaRPr lang="nb-NO"/>
                  </a:p>
                </p:txBody>
              </p:sp>
              <p:sp>
                <p:nvSpPr>
                  <p:cNvPr id="385" name="Freeform 90"/>
                  <p:cNvSpPr>
                    <a:spLocks/>
                  </p:cNvSpPr>
                  <p:nvPr/>
                </p:nvSpPr>
                <p:spPr bwMode="gray">
                  <a:xfrm>
                    <a:off x="1566" y="2220"/>
                    <a:ext cx="175" cy="217"/>
                  </a:xfrm>
                  <a:custGeom>
                    <a:avLst/>
                    <a:gdLst>
                      <a:gd name="T0" fmla="*/ 212 w 166"/>
                      <a:gd name="T1" fmla="*/ 141 h 226"/>
                      <a:gd name="T2" fmla="*/ 198 w 166"/>
                      <a:gd name="T3" fmla="*/ 148 h 226"/>
                      <a:gd name="T4" fmla="*/ 194 w 166"/>
                      <a:gd name="T5" fmla="*/ 145 h 226"/>
                      <a:gd name="T6" fmla="*/ 201 w 166"/>
                      <a:gd name="T7" fmla="*/ 136 h 226"/>
                      <a:gd name="T8" fmla="*/ 178 w 166"/>
                      <a:gd name="T9" fmla="*/ 134 h 226"/>
                      <a:gd name="T10" fmla="*/ 153 w 166"/>
                      <a:gd name="T11" fmla="*/ 135 h 226"/>
                      <a:gd name="T12" fmla="*/ 131 w 166"/>
                      <a:gd name="T13" fmla="*/ 133 h 226"/>
                      <a:gd name="T14" fmla="*/ 124 w 166"/>
                      <a:gd name="T15" fmla="*/ 128 h 226"/>
                      <a:gd name="T16" fmla="*/ 112 w 166"/>
                      <a:gd name="T17" fmla="*/ 123 h 226"/>
                      <a:gd name="T18" fmla="*/ 96 w 166"/>
                      <a:gd name="T19" fmla="*/ 114 h 226"/>
                      <a:gd name="T20" fmla="*/ 66 w 166"/>
                      <a:gd name="T21" fmla="*/ 109 h 226"/>
                      <a:gd name="T22" fmla="*/ 38 w 166"/>
                      <a:gd name="T23" fmla="*/ 111 h 226"/>
                      <a:gd name="T24" fmla="*/ 28 w 166"/>
                      <a:gd name="T25" fmla="*/ 107 h 226"/>
                      <a:gd name="T26" fmla="*/ 2 w 166"/>
                      <a:gd name="T27" fmla="*/ 101 h 226"/>
                      <a:gd name="T28" fmla="*/ 2 w 166"/>
                      <a:gd name="T29" fmla="*/ 97 h 226"/>
                      <a:gd name="T30" fmla="*/ 6 w 166"/>
                      <a:gd name="T31" fmla="*/ 90 h 226"/>
                      <a:gd name="T32" fmla="*/ 32 w 166"/>
                      <a:gd name="T33" fmla="*/ 84 h 226"/>
                      <a:gd name="T34" fmla="*/ 46 w 166"/>
                      <a:gd name="T35" fmla="*/ 77 h 226"/>
                      <a:gd name="T36" fmla="*/ 34 w 166"/>
                      <a:gd name="T37" fmla="*/ 78 h 226"/>
                      <a:gd name="T38" fmla="*/ 32 w 166"/>
                      <a:gd name="T39" fmla="*/ 63 h 226"/>
                      <a:gd name="T40" fmla="*/ 34 w 166"/>
                      <a:gd name="T41" fmla="*/ 54 h 226"/>
                      <a:gd name="T42" fmla="*/ 24 w 166"/>
                      <a:gd name="T43" fmla="*/ 47 h 226"/>
                      <a:gd name="T44" fmla="*/ 30 w 166"/>
                      <a:gd name="T45" fmla="*/ 44 h 226"/>
                      <a:gd name="T46" fmla="*/ 32 w 166"/>
                      <a:gd name="T47" fmla="*/ 36 h 226"/>
                      <a:gd name="T48" fmla="*/ 50 w 166"/>
                      <a:gd name="T49" fmla="*/ 40 h 226"/>
                      <a:gd name="T50" fmla="*/ 57 w 166"/>
                      <a:gd name="T51" fmla="*/ 32 h 226"/>
                      <a:gd name="T52" fmla="*/ 74 w 166"/>
                      <a:gd name="T53" fmla="*/ 28 h 226"/>
                      <a:gd name="T54" fmla="*/ 90 w 166"/>
                      <a:gd name="T55" fmla="*/ 12 h 226"/>
                      <a:gd name="T56" fmla="*/ 100 w 166"/>
                      <a:gd name="T57" fmla="*/ 12 h 226"/>
                      <a:gd name="T58" fmla="*/ 111 w 166"/>
                      <a:gd name="T59" fmla="*/ 12 h 226"/>
                      <a:gd name="T60" fmla="*/ 131 w 166"/>
                      <a:gd name="T61" fmla="*/ 12 h 226"/>
                      <a:gd name="T62" fmla="*/ 159 w 166"/>
                      <a:gd name="T63" fmla="*/ 3 h 226"/>
                      <a:gd name="T64" fmla="*/ 167 w 166"/>
                      <a:gd name="T65" fmla="*/ 0 h 226"/>
                      <a:gd name="T66" fmla="*/ 179 w 166"/>
                      <a:gd name="T67" fmla="*/ 3 h 226"/>
                      <a:gd name="T68" fmla="*/ 178 w 166"/>
                      <a:gd name="T69" fmla="*/ 8 h 226"/>
                      <a:gd name="T70" fmla="*/ 149 w 166"/>
                      <a:gd name="T71" fmla="*/ 12 h 226"/>
                      <a:gd name="T72" fmla="*/ 136 w 166"/>
                      <a:gd name="T73" fmla="*/ 27 h 226"/>
                      <a:gd name="T74" fmla="*/ 138 w 166"/>
                      <a:gd name="T75" fmla="*/ 31 h 226"/>
                      <a:gd name="T76" fmla="*/ 152 w 166"/>
                      <a:gd name="T77" fmla="*/ 37 h 226"/>
                      <a:gd name="T78" fmla="*/ 160 w 166"/>
                      <a:gd name="T79" fmla="*/ 48 h 226"/>
                      <a:gd name="T80" fmla="*/ 194 w 166"/>
                      <a:gd name="T81" fmla="*/ 49 h 226"/>
                      <a:gd name="T82" fmla="*/ 221 w 166"/>
                      <a:gd name="T83" fmla="*/ 58 h 226"/>
                      <a:gd name="T84" fmla="*/ 247 w 166"/>
                      <a:gd name="T85" fmla="*/ 58 h 226"/>
                      <a:gd name="T86" fmla="*/ 264 w 166"/>
                      <a:gd name="T87" fmla="*/ 57 h 226"/>
                      <a:gd name="T88" fmla="*/ 259 w 166"/>
                      <a:gd name="T89" fmla="*/ 63 h 226"/>
                      <a:gd name="T90" fmla="*/ 259 w 166"/>
                      <a:gd name="T91" fmla="*/ 76 h 226"/>
                      <a:gd name="T92" fmla="*/ 272 w 166"/>
                      <a:gd name="T93" fmla="*/ 82 h 226"/>
                      <a:gd name="T94" fmla="*/ 271 w 166"/>
                      <a:gd name="T95" fmla="*/ 92 h 226"/>
                      <a:gd name="T96" fmla="*/ 274 w 166"/>
                      <a:gd name="T97" fmla="*/ 103 h 226"/>
                      <a:gd name="T98" fmla="*/ 267 w 166"/>
                      <a:gd name="T99" fmla="*/ 95 h 226"/>
                      <a:gd name="T100" fmla="*/ 248 w 166"/>
                      <a:gd name="T101" fmla="*/ 95 h 226"/>
                      <a:gd name="T102" fmla="*/ 212 w 166"/>
                      <a:gd name="T103" fmla="*/ 97 h 226"/>
                      <a:gd name="T104" fmla="*/ 216 w 166"/>
                      <a:gd name="T105" fmla="*/ 105 h 226"/>
                      <a:gd name="T106" fmla="*/ 225 w 166"/>
                      <a:gd name="T107" fmla="*/ 108 h 226"/>
                      <a:gd name="T108" fmla="*/ 208 w 166"/>
                      <a:gd name="T109" fmla="*/ 108 h 226"/>
                      <a:gd name="T110" fmla="*/ 216 w 166"/>
                      <a:gd name="T111" fmla="*/ 118 h 226"/>
                      <a:gd name="T112" fmla="*/ 218 w 166"/>
                      <a:gd name="T113" fmla="*/ 131 h 226"/>
                      <a:gd name="T114" fmla="*/ 218 w 166"/>
                      <a:gd name="T115" fmla="*/ 131 h 2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6"/>
                      <a:gd name="T175" fmla="*/ 0 h 226"/>
                      <a:gd name="T176" fmla="*/ 166 w 166"/>
                      <a:gd name="T177" fmla="*/ 226 h 2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6" h="226">
                        <a:moveTo>
                          <a:pt x="128" y="197"/>
                        </a:moveTo>
                        <a:lnTo>
                          <a:pt x="125" y="211"/>
                        </a:lnTo>
                        <a:lnTo>
                          <a:pt x="123" y="225"/>
                        </a:lnTo>
                        <a:lnTo>
                          <a:pt x="117" y="222"/>
                        </a:lnTo>
                        <a:lnTo>
                          <a:pt x="114" y="220"/>
                        </a:lnTo>
                        <a:lnTo>
                          <a:pt x="114" y="218"/>
                        </a:lnTo>
                        <a:lnTo>
                          <a:pt x="121" y="209"/>
                        </a:lnTo>
                        <a:lnTo>
                          <a:pt x="119" y="204"/>
                        </a:lnTo>
                        <a:lnTo>
                          <a:pt x="108" y="199"/>
                        </a:lnTo>
                        <a:lnTo>
                          <a:pt x="105" y="202"/>
                        </a:lnTo>
                        <a:lnTo>
                          <a:pt x="97" y="199"/>
                        </a:lnTo>
                        <a:lnTo>
                          <a:pt x="91" y="203"/>
                        </a:lnTo>
                        <a:lnTo>
                          <a:pt x="80" y="202"/>
                        </a:lnTo>
                        <a:lnTo>
                          <a:pt x="78" y="199"/>
                        </a:lnTo>
                        <a:lnTo>
                          <a:pt x="78" y="194"/>
                        </a:lnTo>
                        <a:lnTo>
                          <a:pt x="74" y="193"/>
                        </a:lnTo>
                        <a:lnTo>
                          <a:pt x="71" y="185"/>
                        </a:lnTo>
                        <a:lnTo>
                          <a:pt x="66" y="183"/>
                        </a:lnTo>
                        <a:lnTo>
                          <a:pt x="61" y="176"/>
                        </a:lnTo>
                        <a:lnTo>
                          <a:pt x="57" y="172"/>
                        </a:lnTo>
                        <a:lnTo>
                          <a:pt x="50" y="170"/>
                        </a:lnTo>
                        <a:lnTo>
                          <a:pt x="40" y="164"/>
                        </a:lnTo>
                        <a:lnTo>
                          <a:pt x="37" y="167"/>
                        </a:lnTo>
                        <a:lnTo>
                          <a:pt x="23" y="167"/>
                        </a:lnTo>
                        <a:lnTo>
                          <a:pt x="21" y="161"/>
                        </a:lnTo>
                        <a:lnTo>
                          <a:pt x="18" y="160"/>
                        </a:lnTo>
                        <a:lnTo>
                          <a:pt x="10" y="155"/>
                        </a:lnTo>
                        <a:lnTo>
                          <a:pt x="2" y="151"/>
                        </a:lnTo>
                        <a:lnTo>
                          <a:pt x="0" y="146"/>
                        </a:lnTo>
                        <a:lnTo>
                          <a:pt x="2" y="144"/>
                        </a:lnTo>
                        <a:lnTo>
                          <a:pt x="5" y="144"/>
                        </a:lnTo>
                        <a:lnTo>
                          <a:pt x="6" y="135"/>
                        </a:lnTo>
                        <a:lnTo>
                          <a:pt x="18" y="132"/>
                        </a:lnTo>
                        <a:lnTo>
                          <a:pt x="20" y="126"/>
                        </a:lnTo>
                        <a:lnTo>
                          <a:pt x="27" y="116"/>
                        </a:lnTo>
                        <a:lnTo>
                          <a:pt x="27" y="115"/>
                        </a:lnTo>
                        <a:lnTo>
                          <a:pt x="24" y="117"/>
                        </a:lnTo>
                        <a:lnTo>
                          <a:pt x="21" y="116"/>
                        </a:lnTo>
                        <a:lnTo>
                          <a:pt x="23" y="109"/>
                        </a:lnTo>
                        <a:lnTo>
                          <a:pt x="20" y="95"/>
                        </a:lnTo>
                        <a:lnTo>
                          <a:pt x="22" y="92"/>
                        </a:lnTo>
                        <a:lnTo>
                          <a:pt x="21" y="81"/>
                        </a:lnTo>
                        <a:lnTo>
                          <a:pt x="17" y="76"/>
                        </a:lnTo>
                        <a:lnTo>
                          <a:pt x="14" y="70"/>
                        </a:lnTo>
                        <a:lnTo>
                          <a:pt x="17" y="65"/>
                        </a:lnTo>
                        <a:lnTo>
                          <a:pt x="19" y="66"/>
                        </a:lnTo>
                        <a:lnTo>
                          <a:pt x="24" y="60"/>
                        </a:lnTo>
                        <a:lnTo>
                          <a:pt x="20" y="55"/>
                        </a:lnTo>
                        <a:lnTo>
                          <a:pt x="21" y="52"/>
                        </a:lnTo>
                        <a:lnTo>
                          <a:pt x="29" y="60"/>
                        </a:lnTo>
                        <a:lnTo>
                          <a:pt x="29" y="52"/>
                        </a:lnTo>
                        <a:lnTo>
                          <a:pt x="34" y="47"/>
                        </a:lnTo>
                        <a:lnTo>
                          <a:pt x="39" y="41"/>
                        </a:lnTo>
                        <a:lnTo>
                          <a:pt x="44" y="40"/>
                        </a:lnTo>
                        <a:lnTo>
                          <a:pt x="45" y="26"/>
                        </a:lnTo>
                        <a:lnTo>
                          <a:pt x="53" y="19"/>
                        </a:lnTo>
                        <a:lnTo>
                          <a:pt x="58" y="19"/>
                        </a:lnTo>
                        <a:lnTo>
                          <a:pt x="59" y="19"/>
                        </a:lnTo>
                        <a:lnTo>
                          <a:pt x="60" y="22"/>
                        </a:lnTo>
                        <a:lnTo>
                          <a:pt x="65" y="16"/>
                        </a:lnTo>
                        <a:lnTo>
                          <a:pt x="71" y="16"/>
                        </a:lnTo>
                        <a:lnTo>
                          <a:pt x="78" y="14"/>
                        </a:lnTo>
                        <a:lnTo>
                          <a:pt x="91" y="8"/>
                        </a:lnTo>
                        <a:lnTo>
                          <a:pt x="94" y="3"/>
                        </a:lnTo>
                        <a:lnTo>
                          <a:pt x="98" y="3"/>
                        </a:lnTo>
                        <a:lnTo>
                          <a:pt x="98" y="0"/>
                        </a:lnTo>
                        <a:lnTo>
                          <a:pt x="100" y="0"/>
                        </a:lnTo>
                        <a:lnTo>
                          <a:pt x="106" y="3"/>
                        </a:lnTo>
                        <a:lnTo>
                          <a:pt x="107" y="5"/>
                        </a:lnTo>
                        <a:lnTo>
                          <a:pt x="105" y="8"/>
                        </a:lnTo>
                        <a:lnTo>
                          <a:pt x="97" y="10"/>
                        </a:lnTo>
                        <a:lnTo>
                          <a:pt x="87" y="21"/>
                        </a:lnTo>
                        <a:lnTo>
                          <a:pt x="82" y="26"/>
                        </a:lnTo>
                        <a:lnTo>
                          <a:pt x="80" y="38"/>
                        </a:lnTo>
                        <a:lnTo>
                          <a:pt x="77" y="45"/>
                        </a:lnTo>
                        <a:lnTo>
                          <a:pt x="82" y="45"/>
                        </a:lnTo>
                        <a:lnTo>
                          <a:pt x="84" y="51"/>
                        </a:lnTo>
                        <a:lnTo>
                          <a:pt x="90" y="57"/>
                        </a:lnTo>
                        <a:lnTo>
                          <a:pt x="91" y="68"/>
                        </a:lnTo>
                        <a:lnTo>
                          <a:pt x="95" y="72"/>
                        </a:lnTo>
                        <a:lnTo>
                          <a:pt x="104" y="74"/>
                        </a:lnTo>
                        <a:lnTo>
                          <a:pt x="114" y="73"/>
                        </a:lnTo>
                        <a:lnTo>
                          <a:pt x="122" y="75"/>
                        </a:lnTo>
                        <a:lnTo>
                          <a:pt x="131" y="87"/>
                        </a:lnTo>
                        <a:lnTo>
                          <a:pt x="137" y="85"/>
                        </a:lnTo>
                        <a:lnTo>
                          <a:pt x="146" y="87"/>
                        </a:lnTo>
                        <a:lnTo>
                          <a:pt x="153" y="85"/>
                        </a:lnTo>
                        <a:lnTo>
                          <a:pt x="156" y="85"/>
                        </a:lnTo>
                        <a:lnTo>
                          <a:pt x="157" y="88"/>
                        </a:lnTo>
                        <a:lnTo>
                          <a:pt x="153" y="96"/>
                        </a:lnTo>
                        <a:lnTo>
                          <a:pt x="151" y="107"/>
                        </a:lnTo>
                        <a:lnTo>
                          <a:pt x="153" y="114"/>
                        </a:lnTo>
                        <a:lnTo>
                          <a:pt x="157" y="119"/>
                        </a:lnTo>
                        <a:lnTo>
                          <a:pt x="160" y="124"/>
                        </a:lnTo>
                        <a:lnTo>
                          <a:pt x="153" y="131"/>
                        </a:lnTo>
                        <a:lnTo>
                          <a:pt x="159" y="137"/>
                        </a:lnTo>
                        <a:lnTo>
                          <a:pt x="165" y="151"/>
                        </a:lnTo>
                        <a:lnTo>
                          <a:pt x="162" y="154"/>
                        </a:lnTo>
                        <a:lnTo>
                          <a:pt x="161" y="146"/>
                        </a:lnTo>
                        <a:lnTo>
                          <a:pt x="157" y="142"/>
                        </a:lnTo>
                        <a:lnTo>
                          <a:pt x="150" y="144"/>
                        </a:lnTo>
                        <a:lnTo>
                          <a:pt x="147" y="142"/>
                        </a:lnTo>
                        <a:lnTo>
                          <a:pt x="145" y="146"/>
                        </a:lnTo>
                        <a:lnTo>
                          <a:pt x="125" y="145"/>
                        </a:lnTo>
                        <a:lnTo>
                          <a:pt x="125" y="154"/>
                        </a:lnTo>
                        <a:lnTo>
                          <a:pt x="127" y="156"/>
                        </a:lnTo>
                        <a:lnTo>
                          <a:pt x="131" y="154"/>
                        </a:lnTo>
                        <a:lnTo>
                          <a:pt x="133" y="161"/>
                        </a:lnTo>
                        <a:lnTo>
                          <a:pt x="129" y="160"/>
                        </a:lnTo>
                        <a:lnTo>
                          <a:pt x="122" y="161"/>
                        </a:lnTo>
                        <a:lnTo>
                          <a:pt x="122" y="171"/>
                        </a:lnTo>
                        <a:lnTo>
                          <a:pt x="127" y="177"/>
                        </a:lnTo>
                        <a:lnTo>
                          <a:pt x="130" y="185"/>
                        </a:lnTo>
                        <a:lnTo>
                          <a:pt x="128" y="197"/>
                        </a:lnTo>
                      </a:path>
                    </a:pathLst>
                  </a:custGeom>
                  <a:grpFill/>
                  <a:ln w="9144">
                    <a:solidFill>
                      <a:schemeClr val="bg2">
                        <a:lumMod val="90000"/>
                      </a:schemeClr>
                    </a:solidFill>
                    <a:round/>
                    <a:headEnd/>
                    <a:tailEnd/>
                  </a:ln>
                </p:spPr>
                <p:txBody>
                  <a:bodyPr/>
                  <a:lstStyle/>
                  <a:p>
                    <a:endParaRPr lang="nb-NO"/>
                  </a:p>
                </p:txBody>
              </p:sp>
              <p:sp>
                <p:nvSpPr>
                  <p:cNvPr id="386" name="Freeform 91"/>
                  <p:cNvSpPr>
                    <a:spLocks/>
                  </p:cNvSpPr>
                  <p:nvPr/>
                </p:nvSpPr>
                <p:spPr bwMode="gray">
                  <a:xfrm>
                    <a:off x="1640" y="2314"/>
                    <a:ext cx="559" cy="534"/>
                  </a:xfrm>
                  <a:custGeom>
                    <a:avLst/>
                    <a:gdLst>
                      <a:gd name="T0" fmla="*/ 527 w 530"/>
                      <a:gd name="T1" fmla="*/ 347 h 556"/>
                      <a:gd name="T2" fmla="*/ 575 w 530"/>
                      <a:gd name="T3" fmla="*/ 316 h 556"/>
                      <a:gd name="T4" fmla="*/ 582 w 530"/>
                      <a:gd name="T5" fmla="*/ 291 h 556"/>
                      <a:gd name="T6" fmla="*/ 666 w 530"/>
                      <a:gd name="T7" fmla="*/ 263 h 556"/>
                      <a:gd name="T8" fmla="*/ 693 w 530"/>
                      <a:gd name="T9" fmla="*/ 258 h 556"/>
                      <a:gd name="T10" fmla="*/ 756 w 530"/>
                      <a:gd name="T11" fmla="*/ 250 h 556"/>
                      <a:gd name="T12" fmla="*/ 791 w 530"/>
                      <a:gd name="T13" fmla="*/ 213 h 556"/>
                      <a:gd name="T14" fmla="*/ 811 w 530"/>
                      <a:gd name="T15" fmla="*/ 165 h 556"/>
                      <a:gd name="T16" fmla="*/ 868 w 530"/>
                      <a:gd name="T17" fmla="*/ 142 h 556"/>
                      <a:gd name="T18" fmla="*/ 898 w 530"/>
                      <a:gd name="T19" fmla="*/ 99 h 556"/>
                      <a:gd name="T20" fmla="*/ 787 w 530"/>
                      <a:gd name="T21" fmla="*/ 75 h 556"/>
                      <a:gd name="T22" fmla="*/ 687 w 530"/>
                      <a:gd name="T23" fmla="*/ 69 h 556"/>
                      <a:gd name="T24" fmla="*/ 661 w 530"/>
                      <a:gd name="T25" fmla="*/ 62 h 556"/>
                      <a:gd name="T26" fmla="*/ 598 w 530"/>
                      <a:gd name="T27" fmla="*/ 54 h 556"/>
                      <a:gd name="T28" fmla="*/ 564 w 530"/>
                      <a:gd name="T29" fmla="*/ 64 h 556"/>
                      <a:gd name="T30" fmla="*/ 522 w 530"/>
                      <a:gd name="T31" fmla="*/ 63 h 556"/>
                      <a:gd name="T32" fmla="*/ 534 w 530"/>
                      <a:gd name="T33" fmla="*/ 55 h 556"/>
                      <a:gd name="T34" fmla="*/ 552 w 530"/>
                      <a:gd name="T35" fmla="*/ 38 h 556"/>
                      <a:gd name="T36" fmla="*/ 522 w 530"/>
                      <a:gd name="T37" fmla="*/ 12 h 556"/>
                      <a:gd name="T38" fmla="*/ 471 w 530"/>
                      <a:gd name="T39" fmla="*/ 29 h 556"/>
                      <a:gd name="T40" fmla="*/ 421 w 530"/>
                      <a:gd name="T41" fmla="*/ 27 h 556"/>
                      <a:gd name="T42" fmla="*/ 386 w 530"/>
                      <a:gd name="T43" fmla="*/ 30 h 556"/>
                      <a:gd name="T44" fmla="*/ 338 w 530"/>
                      <a:gd name="T45" fmla="*/ 33 h 556"/>
                      <a:gd name="T46" fmla="*/ 333 w 530"/>
                      <a:gd name="T47" fmla="*/ 12 h 556"/>
                      <a:gd name="T48" fmla="*/ 307 w 530"/>
                      <a:gd name="T49" fmla="*/ 1 h 556"/>
                      <a:gd name="T50" fmla="*/ 259 w 530"/>
                      <a:gd name="T51" fmla="*/ 12 h 556"/>
                      <a:gd name="T52" fmla="*/ 212 w 530"/>
                      <a:gd name="T53" fmla="*/ 12 h 556"/>
                      <a:gd name="T54" fmla="*/ 243 w 530"/>
                      <a:gd name="T55" fmla="*/ 28 h 556"/>
                      <a:gd name="T56" fmla="*/ 174 w 530"/>
                      <a:gd name="T57" fmla="*/ 41 h 556"/>
                      <a:gd name="T58" fmla="*/ 136 w 530"/>
                      <a:gd name="T59" fmla="*/ 31 h 556"/>
                      <a:gd name="T60" fmla="*/ 96 w 530"/>
                      <a:gd name="T61" fmla="*/ 38 h 556"/>
                      <a:gd name="T62" fmla="*/ 89 w 530"/>
                      <a:gd name="T63" fmla="*/ 49 h 556"/>
                      <a:gd name="T64" fmla="*/ 90 w 530"/>
                      <a:gd name="T65" fmla="*/ 85 h 556"/>
                      <a:gd name="T66" fmla="*/ 21 w 530"/>
                      <a:gd name="T67" fmla="*/ 101 h 556"/>
                      <a:gd name="T68" fmla="*/ 22 w 530"/>
                      <a:gd name="T69" fmla="*/ 129 h 556"/>
                      <a:gd name="T70" fmla="*/ 62 w 530"/>
                      <a:gd name="T71" fmla="*/ 135 h 556"/>
                      <a:gd name="T72" fmla="*/ 126 w 530"/>
                      <a:gd name="T73" fmla="*/ 147 h 556"/>
                      <a:gd name="T74" fmla="*/ 198 w 530"/>
                      <a:gd name="T75" fmla="*/ 140 h 556"/>
                      <a:gd name="T76" fmla="*/ 244 w 530"/>
                      <a:gd name="T77" fmla="*/ 161 h 556"/>
                      <a:gd name="T78" fmla="*/ 303 w 530"/>
                      <a:gd name="T79" fmla="*/ 171 h 556"/>
                      <a:gd name="T80" fmla="*/ 319 w 530"/>
                      <a:gd name="T81" fmla="*/ 195 h 556"/>
                      <a:gd name="T82" fmla="*/ 375 w 530"/>
                      <a:gd name="T83" fmla="*/ 213 h 556"/>
                      <a:gd name="T84" fmla="*/ 365 w 530"/>
                      <a:gd name="T85" fmla="*/ 234 h 556"/>
                      <a:gd name="T86" fmla="*/ 406 w 530"/>
                      <a:gd name="T87" fmla="*/ 253 h 556"/>
                      <a:gd name="T88" fmla="*/ 431 w 530"/>
                      <a:gd name="T89" fmla="*/ 269 h 556"/>
                      <a:gd name="T90" fmla="*/ 459 w 530"/>
                      <a:gd name="T91" fmla="*/ 285 h 556"/>
                      <a:gd name="T92" fmla="*/ 446 w 530"/>
                      <a:gd name="T93" fmla="*/ 305 h 556"/>
                      <a:gd name="T94" fmla="*/ 390 w 530"/>
                      <a:gd name="T95" fmla="*/ 331 h 556"/>
                      <a:gd name="T96" fmla="*/ 424 w 530"/>
                      <a:gd name="T97" fmla="*/ 339 h 556"/>
                      <a:gd name="T98" fmla="*/ 470 w 530"/>
                      <a:gd name="T99" fmla="*/ 356 h 556"/>
                      <a:gd name="T100" fmla="*/ 473 w 530"/>
                      <a:gd name="T101" fmla="*/ 371 h 5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0"/>
                      <a:gd name="T154" fmla="*/ 0 h 556"/>
                      <a:gd name="T155" fmla="*/ 530 w 530"/>
                      <a:gd name="T156" fmla="*/ 556 h 5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0" h="556">
                        <a:moveTo>
                          <a:pt x="277" y="555"/>
                        </a:moveTo>
                        <a:lnTo>
                          <a:pt x="284" y="549"/>
                        </a:lnTo>
                        <a:lnTo>
                          <a:pt x="289" y="541"/>
                        </a:lnTo>
                        <a:lnTo>
                          <a:pt x="292" y="531"/>
                        </a:lnTo>
                        <a:lnTo>
                          <a:pt x="309" y="518"/>
                        </a:lnTo>
                        <a:lnTo>
                          <a:pt x="319" y="503"/>
                        </a:lnTo>
                        <a:lnTo>
                          <a:pt x="319" y="497"/>
                        </a:lnTo>
                        <a:lnTo>
                          <a:pt x="326" y="486"/>
                        </a:lnTo>
                        <a:lnTo>
                          <a:pt x="332" y="477"/>
                        </a:lnTo>
                        <a:lnTo>
                          <a:pt x="338" y="474"/>
                        </a:lnTo>
                        <a:lnTo>
                          <a:pt x="341" y="469"/>
                        </a:lnTo>
                        <a:lnTo>
                          <a:pt x="343" y="455"/>
                        </a:lnTo>
                        <a:lnTo>
                          <a:pt x="345" y="453"/>
                        </a:lnTo>
                        <a:lnTo>
                          <a:pt x="343" y="449"/>
                        </a:lnTo>
                        <a:lnTo>
                          <a:pt x="341" y="436"/>
                        </a:lnTo>
                        <a:lnTo>
                          <a:pt x="346" y="426"/>
                        </a:lnTo>
                        <a:lnTo>
                          <a:pt x="369" y="406"/>
                        </a:lnTo>
                        <a:lnTo>
                          <a:pt x="377" y="401"/>
                        </a:lnTo>
                        <a:lnTo>
                          <a:pt x="384" y="400"/>
                        </a:lnTo>
                        <a:lnTo>
                          <a:pt x="391" y="394"/>
                        </a:lnTo>
                        <a:lnTo>
                          <a:pt x="397" y="394"/>
                        </a:lnTo>
                        <a:lnTo>
                          <a:pt x="397" y="391"/>
                        </a:lnTo>
                        <a:lnTo>
                          <a:pt x="399" y="389"/>
                        </a:lnTo>
                        <a:lnTo>
                          <a:pt x="401" y="390"/>
                        </a:lnTo>
                        <a:lnTo>
                          <a:pt x="407" y="388"/>
                        </a:lnTo>
                        <a:lnTo>
                          <a:pt x="412" y="389"/>
                        </a:lnTo>
                        <a:lnTo>
                          <a:pt x="415" y="388"/>
                        </a:lnTo>
                        <a:lnTo>
                          <a:pt x="431" y="388"/>
                        </a:lnTo>
                        <a:lnTo>
                          <a:pt x="433" y="383"/>
                        </a:lnTo>
                        <a:lnTo>
                          <a:pt x="444" y="375"/>
                        </a:lnTo>
                        <a:lnTo>
                          <a:pt x="446" y="364"/>
                        </a:lnTo>
                        <a:lnTo>
                          <a:pt x="453" y="354"/>
                        </a:lnTo>
                        <a:lnTo>
                          <a:pt x="458" y="344"/>
                        </a:lnTo>
                        <a:lnTo>
                          <a:pt x="463" y="338"/>
                        </a:lnTo>
                        <a:lnTo>
                          <a:pt x="465" y="320"/>
                        </a:lnTo>
                        <a:lnTo>
                          <a:pt x="470" y="312"/>
                        </a:lnTo>
                        <a:lnTo>
                          <a:pt x="473" y="286"/>
                        </a:lnTo>
                        <a:lnTo>
                          <a:pt x="472" y="268"/>
                        </a:lnTo>
                        <a:lnTo>
                          <a:pt x="473" y="250"/>
                        </a:lnTo>
                        <a:lnTo>
                          <a:pt x="476" y="247"/>
                        </a:lnTo>
                        <a:lnTo>
                          <a:pt x="480" y="247"/>
                        </a:lnTo>
                        <a:lnTo>
                          <a:pt x="484" y="244"/>
                        </a:lnTo>
                        <a:lnTo>
                          <a:pt x="495" y="224"/>
                        </a:lnTo>
                        <a:lnTo>
                          <a:pt x="508" y="214"/>
                        </a:lnTo>
                        <a:lnTo>
                          <a:pt x="510" y="212"/>
                        </a:lnTo>
                        <a:lnTo>
                          <a:pt x="524" y="192"/>
                        </a:lnTo>
                        <a:lnTo>
                          <a:pt x="528" y="180"/>
                        </a:lnTo>
                        <a:lnTo>
                          <a:pt x="529" y="167"/>
                        </a:lnTo>
                        <a:lnTo>
                          <a:pt x="529" y="161"/>
                        </a:lnTo>
                        <a:lnTo>
                          <a:pt x="526" y="148"/>
                        </a:lnTo>
                        <a:lnTo>
                          <a:pt x="521" y="141"/>
                        </a:lnTo>
                        <a:lnTo>
                          <a:pt x="500" y="138"/>
                        </a:lnTo>
                        <a:lnTo>
                          <a:pt x="479" y="120"/>
                        </a:lnTo>
                        <a:lnTo>
                          <a:pt x="468" y="113"/>
                        </a:lnTo>
                        <a:lnTo>
                          <a:pt x="461" y="111"/>
                        </a:lnTo>
                        <a:lnTo>
                          <a:pt x="435" y="111"/>
                        </a:lnTo>
                        <a:lnTo>
                          <a:pt x="414" y="104"/>
                        </a:lnTo>
                        <a:lnTo>
                          <a:pt x="412" y="103"/>
                        </a:lnTo>
                        <a:lnTo>
                          <a:pt x="400" y="107"/>
                        </a:lnTo>
                        <a:lnTo>
                          <a:pt x="403" y="103"/>
                        </a:lnTo>
                        <a:lnTo>
                          <a:pt x="400" y="100"/>
                        </a:lnTo>
                        <a:lnTo>
                          <a:pt x="397" y="100"/>
                        </a:lnTo>
                        <a:lnTo>
                          <a:pt x="399" y="96"/>
                        </a:lnTo>
                        <a:lnTo>
                          <a:pt x="394" y="91"/>
                        </a:lnTo>
                        <a:lnTo>
                          <a:pt x="388" y="94"/>
                        </a:lnTo>
                        <a:lnTo>
                          <a:pt x="386" y="88"/>
                        </a:lnTo>
                        <a:lnTo>
                          <a:pt x="376" y="85"/>
                        </a:lnTo>
                        <a:lnTo>
                          <a:pt x="371" y="84"/>
                        </a:lnTo>
                        <a:lnTo>
                          <a:pt x="364" y="80"/>
                        </a:lnTo>
                        <a:lnTo>
                          <a:pt x="352" y="80"/>
                        </a:lnTo>
                        <a:lnTo>
                          <a:pt x="351" y="80"/>
                        </a:lnTo>
                        <a:lnTo>
                          <a:pt x="345" y="91"/>
                        </a:lnTo>
                        <a:lnTo>
                          <a:pt x="338" y="94"/>
                        </a:lnTo>
                        <a:lnTo>
                          <a:pt x="333" y="104"/>
                        </a:lnTo>
                        <a:lnTo>
                          <a:pt x="332" y="96"/>
                        </a:lnTo>
                        <a:lnTo>
                          <a:pt x="315" y="96"/>
                        </a:lnTo>
                        <a:lnTo>
                          <a:pt x="311" y="97"/>
                        </a:lnTo>
                        <a:lnTo>
                          <a:pt x="306" y="96"/>
                        </a:lnTo>
                        <a:lnTo>
                          <a:pt x="304" y="99"/>
                        </a:lnTo>
                        <a:lnTo>
                          <a:pt x="305" y="95"/>
                        </a:lnTo>
                        <a:lnTo>
                          <a:pt x="312" y="96"/>
                        </a:lnTo>
                        <a:lnTo>
                          <a:pt x="315" y="95"/>
                        </a:lnTo>
                        <a:lnTo>
                          <a:pt x="316" y="88"/>
                        </a:lnTo>
                        <a:lnTo>
                          <a:pt x="311" y="85"/>
                        </a:lnTo>
                        <a:lnTo>
                          <a:pt x="314" y="81"/>
                        </a:lnTo>
                        <a:lnTo>
                          <a:pt x="311" y="82"/>
                        </a:lnTo>
                        <a:lnTo>
                          <a:pt x="309" y="87"/>
                        </a:lnTo>
                        <a:lnTo>
                          <a:pt x="307" y="87"/>
                        </a:lnTo>
                        <a:lnTo>
                          <a:pt x="305" y="77"/>
                        </a:lnTo>
                        <a:lnTo>
                          <a:pt x="323" y="58"/>
                        </a:lnTo>
                        <a:lnTo>
                          <a:pt x="325" y="48"/>
                        </a:lnTo>
                        <a:lnTo>
                          <a:pt x="319" y="46"/>
                        </a:lnTo>
                        <a:lnTo>
                          <a:pt x="314" y="32"/>
                        </a:lnTo>
                        <a:lnTo>
                          <a:pt x="309" y="17"/>
                        </a:lnTo>
                        <a:lnTo>
                          <a:pt x="305" y="14"/>
                        </a:lnTo>
                        <a:lnTo>
                          <a:pt x="303" y="16"/>
                        </a:lnTo>
                        <a:lnTo>
                          <a:pt x="294" y="29"/>
                        </a:lnTo>
                        <a:lnTo>
                          <a:pt x="290" y="36"/>
                        </a:lnTo>
                        <a:lnTo>
                          <a:pt x="283" y="42"/>
                        </a:lnTo>
                        <a:lnTo>
                          <a:pt x="276" y="42"/>
                        </a:lnTo>
                        <a:lnTo>
                          <a:pt x="270" y="44"/>
                        </a:lnTo>
                        <a:lnTo>
                          <a:pt x="265" y="39"/>
                        </a:lnTo>
                        <a:lnTo>
                          <a:pt x="257" y="37"/>
                        </a:lnTo>
                        <a:lnTo>
                          <a:pt x="251" y="39"/>
                        </a:lnTo>
                        <a:lnTo>
                          <a:pt x="246" y="38"/>
                        </a:lnTo>
                        <a:lnTo>
                          <a:pt x="246" y="39"/>
                        </a:lnTo>
                        <a:lnTo>
                          <a:pt x="245" y="45"/>
                        </a:lnTo>
                        <a:lnTo>
                          <a:pt x="237" y="44"/>
                        </a:lnTo>
                        <a:lnTo>
                          <a:pt x="230" y="45"/>
                        </a:lnTo>
                        <a:lnTo>
                          <a:pt x="227" y="44"/>
                        </a:lnTo>
                        <a:lnTo>
                          <a:pt x="222" y="48"/>
                        </a:lnTo>
                        <a:lnTo>
                          <a:pt x="211" y="51"/>
                        </a:lnTo>
                        <a:lnTo>
                          <a:pt x="208" y="54"/>
                        </a:lnTo>
                        <a:lnTo>
                          <a:pt x="201" y="53"/>
                        </a:lnTo>
                        <a:lnTo>
                          <a:pt x="198" y="50"/>
                        </a:lnTo>
                        <a:lnTo>
                          <a:pt x="194" y="46"/>
                        </a:lnTo>
                        <a:lnTo>
                          <a:pt x="193" y="39"/>
                        </a:lnTo>
                        <a:lnTo>
                          <a:pt x="190" y="37"/>
                        </a:lnTo>
                        <a:lnTo>
                          <a:pt x="192" y="22"/>
                        </a:lnTo>
                        <a:lnTo>
                          <a:pt x="195" y="18"/>
                        </a:lnTo>
                        <a:lnTo>
                          <a:pt x="194" y="11"/>
                        </a:lnTo>
                        <a:lnTo>
                          <a:pt x="189" y="10"/>
                        </a:lnTo>
                        <a:lnTo>
                          <a:pt x="189" y="4"/>
                        </a:lnTo>
                        <a:lnTo>
                          <a:pt x="188" y="0"/>
                        </a:lnTo>
                        <a:lnTo>
                          <a:pt x="180" y="1"/>
                        </a:lnTo>
                        <a:lnTo>
                          <a:pt x="180" y="4"/>
                        </a:lnTo>
                        <a:lnTo>
                          <a:pt x="176" y="10"/>
                        </a:lnTo>
                        <a:lnTo>
                          <a:pt x="171" y="10"/>
                        </a:lnTo>
                        <a:lnTo>
                          <a:pt x="165" y="15"/>
                        </a:lnTo>
                        <a:lnTo>
                          <a:pt x="153" y="16"/>
                        </a:lnTo>
                        <a:lnTo>
                          <a:pt x="147" y="18"/>
                        </a:lnTo>
                        <a:lnTo>
                          <a:pt x="142" y="18"/>
                        </a:lnTo>
                        <a:lnTo>
                          <a:pt x="132" y="15"/>
                        </a:lnTo>
                        <a:lnTo>
                          <a:pt x="124" y="13"/>
                        </a:lnTo>
                        <a:lnTo>
                          <a:pt x="125" y="18"/>
                        </a:lnTo>
                        <a:lnTo>
                          <a:pt x="131" y="22"/>
                        </a:lnTo>
                        <a:lnTo>
                          <a:pt x="130" y="29"/>
                        </a:lnTo>
                        <a:lnTo>
                          <a:pt x="132" y="38"/>
                        </a:lnTo>
                        <a:lnTo>
                          <a:pt x="142" y="38"/>
                        </a:lnTo>
                        <a:lnTo>
                          <a:pt x="142" y="40"/>
                        </a:lnTo>
                        <a:lnTo>
                          <a:pt x="134" y="45"/>
                        </a:lnTo>
                        <a:lnTo>
                          <a:pt x="130" y="51"/>
                        </a:lnTo>
                        <a:lnTo>
                          <a:pt x="116" y="57"/>
                        </a:lnTo>
                        <a:lnTo>
                          <a:pt x="111" y="60"/>
                        </a:lnTo>
                        <a:lnTo>
                          <a:pt x="101" y="61"/>
                        </a:lnTo>
                        <a:lnTo>
                          <a:pt x="95" y="53"/>
                        </a:lnTo>
                        <a:lnTo>
                          <a:pt x="92" y="56"/>
                        </a:lnTo>
                        <a:lnTo>
                          <a:pt x="91" y="48"/>
                        </a:lnTo>
                        <a:lnTo>
                          <a:pt x="87" y="44"/>
                        </a:lnTo>
                        <a:lnTo>
                          <a:pt x="80" y="46"/>
                        </a:lnTo>
                        <a:lnTo>
                          <a:pt x="77" y="44"/>
                        </a:lnTo>
                        <a:lnTo>
                          <a:pt x="75" y="48"/>
                        </a:lnTo>
                        <a:lnTo>
                          <a:pt x="55" y="47"/>
                        </a:lnTo>
                        <a:lnTo>
                          <a:pt x="55" y="56"/>
                        </a:lnTo>
                        <a:lnTo>
                          <a:pt x="57" y="58"/>
                        </a:lnTo>
                        <a:lnTo>
                          <a:pt x="61" y="56"/>
                        </a:lnTo>
                        <a:lnTo>
                          <a:pt x="63" y="63"/>
                        </a:lnTo>
                        <a:lnTo>
                          <a:pt x="59" y="62"/>
                        </a:lnTo>
                        <a:lnTo>
                          <a:pt x="52" y="63"/>
                        </a:lnTo>
                        <a:lnTo>
                          <a:pt x="52" y="73"/>
                        </a:lnTo>
                        <a:lnTo>
                          <a:pt x="57" y="79"/>
                        </a:lnTo>
                        <a:lnTo>
                          <a:pt x="60" y="87"/>
                        </a:lnTo>
                        <a:lnTo>
                          <a:pt x="58" y="99"/>
                        </a:lnTo>
                        <a:lnTo>
                          <a:pt x="55" y="113"/>
                        </a:lnTo>
                        <a:lnTo>
                          <a:pt x="53" y="127"/>
                        </a:lnTo>
                        <a:lnTo>
                          <a:pt x="51" y="128"/>
                        </a:lnTo>
                        <a:lnTo>
                          <a:pt x="45" y="128"/>
                        </a:lnTo>
                        <a:lnTo>
                          <a:pt x="30" y="133"/>
                        </a:lnTo>
                        <a:lnTo>
                          <a:pt x="19" y="140"/>
                        </a:lnTo>
                        <a:lnTo>
                          <a:pt x="11" y="151"/>
                        </a:lnTo>
                        <a:lnTo>
                          <a:pt x="10" y="160"/>
                        </a:lnTo>
                        <a:lnTo>
                          <a:pt x="5" y="162"/>
                        </a:lnTo>
                        <a:lnTo>
                          <a:pt x="0" y="173"/>
                        </a:lnTo>
                        <a:lnTo>
                          <a:pt x="4" y="183"/>
                        </a:lnTo>
                        <a:lnTo>
                          <a:pt x="12" y="192"/>
                        </a:lnTo>
                        <a:lnTo>
                          <a:pt x="11" y="199"/>
                        </a:lnTo>
                        <a:lnTo>
                          <a:pt x="20" y="200"/>
                        </a:lnTo>
                        <a:lnTo>
                          <a:pt x="23" y="204"/>
                        </a:lnTo>
                        <a:lnTo>
                          <a:pt x="30" y="206"/>
                        </a:lnTo>
                        <a:lnTo>
                          <a:pt x="37" y="203"/>
                        </a:lnTo>
                        <a:lnTo>
                          <a:pt x="44" y="197"/>
                        </a:lnTo>
                        <a:lnTo>
                          <a:pt x="44" y="218"/>
                        </a:lnTo>
                        <a:lnTo>
                          <a:pt x="49" y="220"/>
                        </a:lnTo>
                        <a:lnTo>
                          <a:pt x="57" y="218"/>
                        </a:lnTo>
                        <a:lnTo>
                          <a:pt x="74" y="220"/>
                        </a:lnTo>
                        <a:lnTo>
                          <a:pt x="85" y="216"/>
                        </a:lnTo>
                        <a:lnTo>
                          <a:pt x="97" y="203"/>
                        </a:lnTo>
                        <a:lnTo>
                          <a:pt x="114" y="201"/>
                        </a:lnTo>
                        <a:lnTo>
                          <a:pt x="116" y="204"/>
                        </a:lnTo>
                        <a:lnTo>
                          <a:pt x="117" y="209"/>
                        </a:lnTo>
                        <a:lnTo>
                          <a:pt x="117" y="216"/>
                        </a:lnTo>
                        <a:lnTo>
                          <a:pt x="115" y="224"/>
                        </a:lnTo>
                        <a:lnTo>
                          <a:pt x="118" y="233"/>
                        </a:lnTo>
                        <a:lnTo>
                          <a:pt x="127" y="239"/>
                        </a:lnTo>
                        <a:lnTo>
                          <a:pt x="143" y="241"/>
                        </a:lnTo>
                        <a:lnTo>
                          <a:pt x="147" y="245"/>
                        </a:lnTo>
                        <a:lnTo>
                          <a:pt x="158" y="249"/>
                        </a:lnTo>
                        <a:lnTo>
                          <a:pt x="164" y="253"/>
                        </a:lnTo>
                        <a:lnTo>
                          <a:pt x="173" y="253"/>
                        </a:lnTo>
                        <a:lnTo>
                          <a:pt x="178" y="256"/>
                        </a:lnTo>
                        <a:lnTo>
                          <a:pt x="181" y="260"/>
                        </a:lnTo>
                        <a:lnTo>
                          <a:pt x="183" y="270"/>
                        </a:lnTo>
                        <a:lnTo>
                          <a:pt x="183" y="277"/>
                        </a:lnTo>
                        <a:lnTo>
                          <a:pt x="181" y="278"/>
                        </a:lnTo>
                        <a:lnTo>
                          <a:pt x="187" y="292"/>
                        </a:lnTo>
                        <a:lnTo>
                          <a:pt x="210" y="295"/>
                        </a:lnTo>
                        <a:lnTo>
                          <a:pt x="209" y="301"/>
                        </a:lnTo>
                        <a:lnTo>
                          <a:pt x="210" y="306"/>
                        </a:lnTo>
                        <a:lnTo>
                          <a:pt x="215" y="308"/>
                        </a:lnTo>
                        <a:lnTo>
                          <a:pt x="220" y="319"/>
                        </a:lnTo>
                        <a:lnTo>
                          <a:pt x="219" y="332"/>
                        </a:lnTo>
                        <a:lnTo>
                          <a:pt x="216" y="340"/>
                        </a:lnTo>
                        <a:lnTo>
                          <a:pt x="216" y="346"/>
                        </a:lnTo>
                        <a:lnTo>
                          <a:pt x="214" y="347"/>
                        </a:lnTo>
                        <a:lnTo>
                          <a:pt x="214" y="350"/>
                        </a:lnTo>
                        <a:lnTo>
                          <a:pt x="216" y="353"/>
                        </a:lnTo>
                        <a:lnTo>
                          <a:pt x="216" y="374"/>
                        </a:lnTo>
                        <a:lnTo>
                          <a:pt x="217" y="376"/>
                        </a:lnTo>
                        <a:lnTo>
                          <a:pt x="228" y="379"/>
                        </a:lnTo>
                        <a:lnTo>
                          <a:pt x="238" y="378"/>
                        </a:lnTo>
                        <a:lnTo>
                          <a:pt x="246" y="380"/>
                        </a:lnTo>
                        <a:lnTo>
                          <a:pt x="247" y="384"/>
                        </a:lnTo>
                        <a:lnTo>
                          <a:pt x="248" y="399"/>
                        </a:lnTo>
                        <a:lnTo>
                          <a:pt x="250" y="402"/>
                        </a:lnTo>
                        <a:lnTo>
                          <a:pt x="254" y="404"/>
                        </a:lnTo>
                        <a:lnTo>
                          <a:pt x="262" y="402"/>
                        </a:lnTo>
                        <a:lnTo>
                          <a:pt x="263" y="404"/>
                        </a:lnTo>
                        <a:lnTo>
                          <a:pt x="265" y="412"/>
                        </a:lnTo>
                        <a:lnTo>
                          <a:pt x="262" y="428"/>
                        </a:lnTo>
                        <a:lnTo>
                          <a:pt x="270" y="427"/>
                        </a:lnTo>
                        <a:lnTo>
                          <a:pt x="270" y="429"/>
                        </a:lnTo>
                        <a:lnTo>
                          <a:pt x="274" y="439"/>
                        </a:lnTo>
                        <a:lnTo>
                          <a:pt x="274" y="451"/>
                        </a:lnTo>
                        <a:lnTo>
                          <a:pt x="267" y="456"/>
                        </a:lnTo>
                        <a:lnTo>
                          <a:pt x="261" y="457"/>
                        </a:lnTo>
                        <a:lnTo>
                          <a:pt x="245" y="472"/>
                        </a:lnTo>
                        <a:lnTo>
                          <a:pt x="233" y="488"/>
                        </a:lnTo>
                        <a:lnTo>
                          <a:pt x="221" y="499"/>
                        </a:lnTo>
                        <a:lnTo>
                          <a:pt x="224" y="499"/>
                        </a:lnTo>
                        <a:lnTo>
                          <a:pt x="229" y="496"/>
                        </a:lnTo>
                        <a:lnTo>
                          <a:pt x="231" y="497"/>
                        </a:lnTo>
                        <a:lnTo>
                          <a:pt x="241" y="506"/>
                        </a:lnTo>
                        <a:lnTo>
                          <a:pt x="242" y="511"/>
                        </a:lnTo>
                        <a:lnTo>
                          <a:pt x="246" y="511"/>
                        </a:lnTo>
                        <a:lnTo>
                          <a:pt x="248" y="508"/>
                        </a:lnTo>
                        <a:lnTo>
                          <a:pt x="254" y="515"/>
                        </a:lnTo>
                        <a:lnTo>
                          <a:pt x="262" y="518"/>
                        </a:lnTo>
                        <a:lnTo>
                          <a:pt x="265" y="523"/>
                        </a:lnTo>
                        <a:lnTo>
                          <a:pt x="272" y="527"/>
                        </a:lnTo>
                        <a:lnTo>
                          <a:pt x="275" y="533"/>
                        </a:lnTo>
                        <a:lnTo>
                          <a:pt x="281" y="539"/>
                        </a:lnTo>
                        <a:lnTo>
                          <a:pt x="277" y="546"/>
                        </a:lnTo>
                        <a:lnTo>
                          <a:pt x="276" y="553"/>
                        </a:lnTo>
                        <a:lnTo>
                          <a:pt x="277" y="555"/>
                        </a:lnTo>
                      </a:path>
                    </a:pathLst>
                  </a:custGeom>
                  <a:grpFill/>
                  <a:ln w="9144">
                    <a:solidFill>
                      <a:schemeClr val="bg2">
                        <a:lumMod val="90000"/>
                      </a:schemeClr>
                    </a:solidFill>
                    <a:round/>
                    <a:headEnd/>
                    <a:tailEnd/>
                  </a:ln>
                </p:spPr>
                <p:txBody>
                  <a:bodyPr/>
                  <a:lstStyle/>
                  <a:p>
                    <a:endParaRPr lang="nb-NO"/>
                  </a:p>
                </p:txBody>
              </p:sp>
              <p:sp>
                <p:nvSpPr>
                  <p:cNvPr id="387" name="Freeform 92"/>
                  <p:cNvSpPr>
                    <a:spLocks/>
                  </p:cNvSpPr>
                  <p:nvPr/>
                </p:nvSpPr>
                <p:spPr bwMode="gray">
                  <a:xfrm>
                    <a:off x="2993" y="1086"/>
                    <a:ext cx="157" cy="319"/>
                  </a:xfrm>
                  <a:custGeom>
                    <a:avLst/>
                    <a:gdLst>
                      <a:gd name="T0" fmla="*/ 30 w 149"/>
                      <a:gd name="T1" fmla="*/ 39 h 332"/>
                      <a:gd name="T2" fmla="*/ 68 w 149"/>
                      <a:gd name="T3" fmla="*/ 53 h 332"/>
                      <a:gd name="T4" fmla="*/ 70 w 149"/>
                      <a:gd name="T5" fmla="*/ 68 h 332"/>
                      <a:gd name="T6" fmla="*/ 78 w 149"/>
                      <a:gd name="T7" fmla="*/ 83 h 332"/>
                      <a:gd name="T8" fmla="*/ 74 w 149"/>
                      <a:gd name="T9" fmla="*/ 90 h 332"/>
                      <a:gd name="T10" fmla="*/ 91 w 149"/>
                      <a:gd name="T11" fmla="*/ 102 h 332"/>
                      <a:gd name="T12" fmla="*/ 110 w 149"/>
                      <a:gd name="T13" fmla="*/ 110 h 332"/>
                      <a:gd name="T14" fmla="*/ 110 w 149"/>
                      <a:gd name="T15" fmla="*/ 117 h 332"/>
                      <a:gd name="T16" fmla="*/ 112 w 149"/>
                      <a:gd name="T17" fmla="*/ 121 h 332"/>
                      <a:gd name="T18" fmla="*/ 96 w 149"/>
                      <a:gd name="T19" fmla="*/ 125 h 332"/>
                      <a:gd name="T20" fmla="*/ 65 w 149"/>
                      <a:gd name="T21" fmla="*/ 142 h 332"/>
                      <a:gd name="T22" fmla="*/ 38 w 149"/>
                      <a:gd name="T23" fmla="*/ 157 h 332"/>
                      <a:gd name="T24" fmla="*/ 23 w 149"/>
                      <a:gd name="T25" fmla="*/ 159 h 332"/>
                      <a:gd name="T26" fmla="*/ 24 w 149"/>
                      <a:gd name="T27" fmla="*/ 161 h 332"/>
                      <a:gd name="T28" fmla="*/ 5 w 149"/>
                      <a:gd name="T29" fmla="*/ 169 h 332"/>
                      <a:gd name="T30" fmla="*/ 7 w 149"/>
                      <a:gd name="T31" fmla="*/ 180 h 332"/>
                      <a:gd name="T32" fmla="*/ 21 w 149"/>
                      <a:gd name="T33" fmla="*/ 191 h 332"/>
                      <a:gd name="T34" fmla="*/ 9 w 149"/>
                      <a:gd name="T35" fmla="*/ 201 h 332"/>
                      <a:gd name="T36" fmla="*/ 21 w 149"/>
                      <a:gd name="T37" fmla="*/ 205 h 332"/>
                      <a:gd name="T38" fmla="*/ 42 w 149"/>
                      <a:gd name="T39" fmla="*/ 211 h 332"/>
                      <a:gd name="T40" fmla="*/ 46 w 149"/>
                      <a:gd name="T41" fmla="*/ 214 h 332"/>
                      <a:gd name="T42" fmla="*/ 51 w 149"/>
                      <a:gd name="T43" fmla="*/ 215 h 332"/>
                      <a:gd name="T44" fmla="*/ 53 w 149"/>
                      <a:gd name="T45" fmla="*/ 222 h 332"/>
                      <a:gd name="T46" fmla="*/ 63 w 149"/>
                      <a:gd name="T47" fmla="*/ 218 h 332"/>
                      <a:gd name="T48" fmla="*/ 86 w 149"/>
                      <a:gd name="T49" fmla="*/ 218 h 332"/>
                      <a:gd name="T50" fmla="*/ 110 w 149"/>
                      <a:gd name="T51" fmla="*/ 213 h 332"/>
                      <a:gd name="T52" fmla="*/ 116 w 149"/>
                      <a:gd name="T53" fmla="*/ 213 h 332"/>
                      <a:gd name="T54" fmla="*/ 122 w 149"/>
                      <a:gd name="T55" fmla="*/ 211 h 332"/>
                      <a:gd name="T56" fmla="*/ 215 w 149"/>
                      <a:gd name="T57" fmla="*/ 188 h 332"/>
                      <a:gd name="T58" fmla="*/ 249 w 149"/>
                      <a:gd name="T59" fmla="*/ 161 h 332"/>
                      <a:gd name="T60" fmla="*/ 232 w 149"/>
                      <a:gd name="T61" fmla="*/ 136 h 332"/>
                      <a:gd name="T62" fmla="*/ 220 w 149"/>
                      <a:gd name="T63" fmla="*/ 125 h 332"/>
                      <a:gd name="T64" fmla="*/ 213 w 149"/>
                      <a:gd name="T65" fmla="*/ 114 h 332"/>
                      <a:gd name="T66" fmla="*/ 200 w 149"/>
                      <a:gd name="T67" fmla="*/ 77 h 332"/>
                      <a:gd name="T68" fmla="*/ 219 w 149"/>
                      <a:gd name="T69" fmla="*/ 58 h 332"/>
                      <a:gd name="T70" fmla="*/ 189 w 149"/>
                      <a:gd name="T71" fmla="*/ 47 h 332"/>
                      <a:gd name="T72" fmla="*/ 197 w 149"/>
                      <a:gd name="T73" fmla="*/ 28 h 332"/>
                      <a:gd name="T74" fmla="*/ 202 w 149"/>
                      <a:gd name="T75" fmla="*/ 14 h 332"/>
                      <a:gd name="T76" fmla="*/ 171 w 149"/>
                      <a:gd name="T77" fmla="*/ 0 h 332"/>
                      <a:gd name="T78" fmla="*/ 125 w 149"/>
                      <a:gd name="T79" fmla="*/ 10 h 332"/>
                      <a:gd name="T80" fmla="*/ 119 w 149"/>
                      <a:gd name="T81" fmla="*/ 29 h 332"/>
                      <a:gd name="T82" fmla="*/ 82 w 149"/>
                      <a:gd name="T83" fmla="*/ 31 h 332"/>
                      <a:gd name="T84" fmla="*/ 44 w 149"/>
                      <a:gd name="T85" fmla="*/ 34 h 332"/>
                      <a:gd name="T86" fmla="*/ 20 w 149"/>
                      <a:gd name="T87" fmla="*/ 17 h 332"/>
                      <a:gd name="T88" fmla="*/ 7 w 149"/>
                      <a:gd name="T89" fmla="*/ 25 h 332"/>
                      <a:gd name="T90" fmla="*/ 0 w 149"/>
                      <a:gd name="T91" fmla="*/ 28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
                      <a:gd name="T139" fmla="*/ 0 h 332"/>
                      <a:gd name="T140" fmla="*/ 149 w 149"/>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 h="332">
                        <a:moveTo>
                          <a:pt x="0" y="38"/>
                        </a:moveTo>
                        <a:lnTo>
                          <a:pt x="19" y="59"/>
                        </a:lnTo>
                        <a:lnTo>
                          <a:pt x="33" y="65"/>
                        </a:lnTo>
                        <a:lnTo>
                          <a:pt x="41" y="78"/>
                        </a:lnTo>
                        <a:lnTo>
                          <a:pt x="40" y="92"/>
                        </a:lnTo>
                        <a:lnTo>
                          <a:pt x="42" y="101"/>
                        </a:lnTo>
                        <a:lnTo>
                          <a:pt x="41" y="107"/>
                        </a:lnTo>
                        <a:lnTo>
                          <a:pt x="46" y="123"/>
                        </a:lnTo>
                        <a:lnTo>
                          <a:pt x="46" y="127"/>
                        </a:lnTo>
                        <a:lnTo>
                          <a:pt x="44" y="135"/>
                        </a:lnTo>
                        <a:lnTo>
                          <a:pt x="48" y="149"/>
                        </a:lnTo>
                        <a:lnTo>
                          <a:pt x="54" y="152"/>
                        </a:lnTo>
                        <a:lnTo>
                          <a:pt x="55" y="154"/>
                        </a:lnTo>
                        <a:lnTo>
                          <a:pt x="65" y="165"/>
                        </a:lnTo>
                        <a:lnTo>
                          <a:pt x="66" y="169"/>
                        </a:lnTo>
                        <a:lnTo>
                          <a:pt x="65" y="175"/>
                        </a:lnTo>
                        <a:lnTo>
                          <a:pt x="67" y="180"/>
                        </a:lnTo>
                        <a:lnTo>
                          <a:pt x="66" y="180"/>
                        </a:lnTo>
                        <a:lnTo>
                          <a:pt x="65" y="185"/>
                        </a:lnTo>
                        <a:lnTo>
                          <a:pt x="57" y="186"/>
                        </a:lnTo>
                        <a:lnTo>
                          <a:pt x="53" y="194"/>
                        </a:lnTo>
                        <a:lnTo>
                          <a:pt x="39" y="211"/>
                        </a:lnTo>
                        <a:lnTo>
                          <a:pt x="30" y="227"/>
                        </a:lnTo>
                        <a:lnTo>
                          <a:pt x="23" y="234"/>
                        </a:lnTo>
                        <a:lnTo>
                          <a:pt x="15" y="234"/>
                        </a:lnTo>
                        <a:lnTo>
                          <a:pt x="13" y="237"/>
                        </a:lnTo>
                        <a:lnTo>
                          <a:pt x="16" y="240"/>
                        </a:lnTo>
                        <a:lnTo>
                          <a:pt x="14" y="240"/>
                        </a:lnTo>
                        <a:lnTo>
                          <a:pt x="11" y="241"/>
                        </a:lnTo>
                        <a:lnTo>
                          <a:pt x="5" y="251"/>
                        </a:lnTo>
                        <a:lnTo>
                          <a:pt x="9" y="262"/>
                        </a:lnTo>
                        <a:lnTo>
                          <a:pt x="7" y="269"/>
                        </a:lnTo>
                        <a:lnTo>
                          <a:pt x="14" y="284"/>
                        </a:lnTo>
                        <a:lnTo>
                          <a:pt x="11" y="284"/>
                        </a:lnTo>
                        <a:lnTo>
                          <a:pt x="11" y="293"/>
                        </a:lnTo>
                        <a:lnTo>
                          <a:pt x="9" y="299"/>
                        </a:lnTo>
                        <a:lnTo>
                          <a:pt x="10" y="305"/>
                        </a:lnTo>
                        <a:lnTo>
                          <a:pt x="11" y="305"/>
                        </a:lnTo>
                        <a:lnTo>
                          <a:pt x="10" y="309"/>
                        </a:lnTo>
                        <a:lnTo>
                          <a:pt x="25" y="314"/>
                        </a:lnTo>
                        <a:lnTo>
                          <a:pt x="25" y="317"/>
                        </a:lnTo>
                        <a:lnTo>
                          <a:pt x="27" y="319"/>
                        </a:lnTo>
                        <a:lnTo>
                          <a:pt x="30" y="317"/>
                        </a:lnTo>
                        <a:lnTo>
                          <a:pt x="30" y="321"/>
                        </a:lnTo>
                        <a:lnTo>
                          <a:pt x="35" y="327"/>
                        </a:lnTo>
                        <a:lnTo>
                          <a:pt x="31" y="331"/>
                        </a:lnTo>
                        <a:lnTo>
                          <a:pt x="36" y="329"/>
                        </a:lnTo>
                        <a:lnTo>
                          <a:pt x="38" y="325"/>
                        </a:lnTo>
                        <a:lnTo>
                          <a:pt x="39" y="328"/>
                        </a:lnTo>
                        <a:lnTo>
                          <a:pt x="51" y="325"/>
                        </a:lnTo>
                        <a:lnTo>
                          <a:pt x="55" y="321"/>
                        </a:lnTo>
                        <a:lnTo>
                          <a:pt x="65" y="318"/>
                        </a:lnTo>
                        <a:lnTo>
                          <a:pt x="67" y="316"/>
                        </a:lnTo>
                        <a:lnTo>
                          <a:pt x="68" y="317"/>
                        </a:lnTo>
                        <a:lnTo>
                          <a:pt x="73" y="316"/>
                        </a:lnTo>
                        <a:lnTo>
                          <a:pt x="72" y="314"/>
                        </a:lnTo>
                        <a:lnTo>
                          <a:pt x="98" y="311"/>
                        </a:lnTo>
                        <a:lnTo>
                          <a:pt x="128" y="281"/>
                        </a:lnTo>
                        <a:lnTo>
                          <a:pt x="148" y="250"/>
                        </a:lnTo>
                        <a:lnTo>
                          <a:pt x="148" y="240"/>
                        </a:lnTo>
                        <a:lnTo>
                          <a:pt x="132" y="220"/>
                        </a:lnTo>
                        <a:lnTo>
                          <a:pt x="137" y="203"/>
                        </a:lnTo>
                        <a:lnTo>
                          <a:pt x="132" y="195"/>
                        </a:lnTo>
                        <a:lnTo>
                          <a:pt x="130" y="186"/>
                        </a:lnTo>
                        <a:lnTo>
                          <a:pt x="126" y="185"/>
                        </a:lnTo>
                        <a:lnTo>
                          <a:pt x="126" y="170"/>
                        </a:lnTo>
                        <a:lnTo>
                          <a:pt x="132" y="154"/>
                        </a:lnTo>
                        <a:lnTo>
                          <a:pt x="119" y="115"/>
                        </a:lnTo>
                        <a:lnTo>
                          <a:pt x="130" y="91"/>
                        </a:lnTo>
                        <a:lnTo>
                          <a:pt x="129" y="86"/>
                        </a:lnTo>
                        <a:lnTo>
                          <a:pt x="121" y="74"/>
                        </a:lnTo>
                        <a:lnTo>
                          <a:pt x="112" y="70"/>
                        </a:lnTo>
                        <a:lnTo>
                          <a:pt x="109" y="55"/>
                        </a:lnTo>
                        <a:lnTo>
                          <a:pt x="116" y="38"/>
                        </a:lnTo>
                        <a:lnTo>
                          <a:pt x="114" y="34"/>
                        </a:lnTo>
                        <a:lnTo>
                          <a:pt x="120" y="24"/>
                        </a:lnTo>
                        <a:lnTo>
                          <a:pt x="118" y="14"/>
                        </a:lnTo>
                        <a:lnTo>
                          <a:pt x="102" y="0"/>
                        </a:lnTo>
                        <a:lnTo>
                          <a:pt x="89" y="4"/>
                        </a:lnTo>
                        <a:lnTo>
                          <a:pt x="75" y="10"/>
                        </a:lnTo>
                        <a:lnTo>
                          <a:pt x="72" y="18"/>
                        </a:lnTo>
                        <a:lnTo>
                          <a:pt x="71" y="41"/>
                        </a:lnTo>
                        <a:lnTo>
                          <a:pt x="55" y="53"/>
                        </a:lnTo>
                        <a:lnTo>
                          <a:pt x="48" y="45"/>
                        </a:lnTo>
                        <a:lnTo>
                          <a:pt x="39" y="53"/>
                        </a:lnTo>
                        <a:lnTo>
                          <a:pt x="26" y="51"/>
                        </a:lnTo>
                        <a:lnTo>
                          <a:pt x="16" y="32"/>
                        </a:lnTo>
                        <a:lnTo>
                          <a:pt x="10" y="27"/>
                        </a:lnTo>
                        <a:lnTo>
                          <a:pt x="6" y="29"/>
                        </a:lnTo>
                        <a:lnTo>
                          <a:pt x="7" y="35"/>
                        </a:lnTo>
                        <a:lnTo>
                          <a:pt x="0" y="38"/>
                        </a:lnTo>
                      </a:path>
                    </a:pathLst>
                  </a:custGeom>
                  <a:grpFill/>
                  <a:ln w="9144">
                    <a:solidFill>
                      <a:schemeClr val="bg2">
                        <a:lumMod val="90000"/>
                      </a:schemeClr>
                    </a:solidFill>
                    <a:round/>
                    <a:headEnd/>
                    <a:tailEnd/>
                  </a:ln>
                </p:spPr>
                <p:txBody>
                  <a:bodyPr/>
                  <a:lstStyle/>
                  <a:p>
                    <a:endParaRPr lang="nb-NO"/>
                  </a:p>
                </p:txBody>
              </p:sp>
              <p:sp>
                <p:nvSpPr>
                  <p:cNvPr id="388" name="Freeform 93"/>
                  <p:cNvSpPr>
                    <a:spLocks/>
                  </p:cNvSpPr>
                  <p:nvPr/>
                </p:nvSpPr>
                <p:spPr bwMode="gray">
                  <a:xfrm>
                    <a:off x="2768" y="1044"/>
                    <a:ext cx="377" cy="408"/>
                  </a:xfrm>
                  <a:custGeom>
                    <a:avLst/>
                    <a:gdLst>
                      <a:gd name="T0" fmla="*/ 3 w 356"/>
                      <a:gd name="T1" fmla="*/ 242 h 424"/>
                      <a:gd name="T2" fmla="*/ 4 w 356"/>
                      <a:gd name="T3" fmla="*/ 233 h 424"/>
                      <a:gd name="T4" fmla="*/ 53 w 356"/>
                      <a:gd name="T5" fmla="*/ 231 h 424"/>
                      <a:gd name="T6" fmla="*/ 56 w 356"/>
                      <a:gd name="T7" fmla="*/ 228 h 424"/>
                      <a:gd name="T8" fmla="*/ 2 w 356"/>
                      <a:gd name="T9" fmla="*/ 225 h 424"/>
                      <a:gd name="T10" fmla="*/ 30 w 356"/>
                      <a:gd name="T11" fmla="*/ 214 h 424"/>
                      <a:gd name="T12" fmla="*/ 24 w 356"/>
                      <a:gd name="T13" fmla="*/ 211 h 424"/>
                      <a:gd name="T14" fmla="*/ 36 w 356"/>
                      <a:gd name="T15" fmla="*/ 205 h 424"/>
                      <a:gd name="T16" fmla="*/ 53 w 356"/>
                      <a:gd name="T17" fmla="*/ 197 h 424"/>
                      <a:gd name="T18" fmla="*/ 74 w 356"/>
                      <a:gd name="T19" fmla="*/ 190 h 424"/>
                      <a:gd name="T20" fmla="*/ 104 w 356"/>
                      <a:gd name="T21" fmla="*/ 186 h 424"/>
                      <a:gd name="T22" fmla="*/ 127 w 356"/>
                      <a:gd name="T23" fmla="*/ 184 h 424"/>
                      <a:gd name="T24" fmla="*/ 126 w 356"/>
                      <a:gd name="T25" fmla="*/ 183 h 424"/>
                      <a:gd name="T26" fmla="*/ 123 w 356"/>
                      <a:gd name="T27" fmla="*/ 170 h 424"/>
                      <a:gd name="T28" fmla="*/ 167 w 356"/>
                      <a:gd name="T29" fmla="*/ 148 h 424"/>
                      <a:gd name="T30" fmla="*/ 187 w 356"/>
                      <a:gd name="T31" fmla="*/ 142 h 424"/>
                      <a:gd name="T32" fmla="*/ 183 w 356"/>
                      <a:gd name="T33" fmla="*/ 130 h 424"/>
                      <a:gd name="T34" fmla="*/ 208 w 356"/>
                      <a:gd name="T35" fmla="*/ 116 h 424"/>
                      <a:gd name="T36" fmla="*/ 222 w 356"/>
                      <a:gd name="T37" fmla="*/ 106 h 424"/>
                      <a:gd name="T38" fmla="*/ 263 w 356"/>
                      <a:gd name="T39" fmla="*/ 91 h 424"/>
                      <a:gd name="T40" fmla="*/ 263 w 356"/>
                      <a:gd name="T41" fmla="*/ 82 h 424"/>
                      <a:gd name="T42" fmla="*/ 273 w 356"/>
                      <a:gd name="T43" fmla="*/ 78 h 424"/>
                      <a:gd name="T44" fmla="*/ 302 w 356"/>
                      <a:gd name="T45" fmla="*/ 71 h 424"/>
                      <a:gd name="T46" fmla="*/ 309 w 356"/>
                      <a:gd name="T47" fmla="*/ 64 h 424"/>
                      <a:gd name="T48" fmla="*/ 321 w 356"/>
                      <a:gd name="T49" fmla="*/ 45 h 424"/>
                      <a:gd name="T50" fmla="*/ 335 w 356"/>
                      <a:gd name="T51" fmla="*/ 43 h 424"/>
                      <a:gd name="T52" fmla="*/ 354 w 356"/>
                      <a:gd name="T53" fmla="*/ 36 h 424"/>
                      <a:gd name="T54" fmla="*/ 379 w 356"/>
                      <a:gd name="T55" fmla="*/ 40 h 424"/>
                      <a:gd name="T56" fmla="*/ 398 w 356"/>
                      <a:gd name="T57" fmla="*/ 33 h 424"/>
                      <a:gd name="T58" fmla="*/ 406 w 356"/>
                      <a:gd name="T59" fmla="*/ 29 h 424"/>
                      <a:gd name="T60" fmla="*/ 430 w 356"/>
                      <a:gd name="T61" fmla="*/ 30 h 424"/>
                      <a:gd name="T62" fmla="*/ 475 w 356"/>
                      <a:gd name="T63" fmla="*/ 13 h 424"/>
                      <a:gd name="T64" fmla="*/ 505 w 356"/>
                      <a:gd name="T65" fmla="*/ 12 h 424"/>
                      <a:gd name="T66" fmla="*/ 521 w 356"/>
                      <a:gd name="T67" fmla="*/ 7 h 424"/>
                      <a:gd name="T68" fmla="*/ 535 w 356"/>
                      <a:gd name="T69" fmla="*/ 13 h 424"/>
                      <a:gd name="T70" fmla="*/ 558 w 356"/>
                      <a:gd name="T71" fmla="*/ 13 h 424"/>
                      <a:gd name="T72" fmla="*/ 585 w 356"/>
                      <a:gd name="T73" fmla="*/ 10 h 424"/>
                      <a:gd name="T74" fmla="*/ 628 w 356"/>
                      <a:gd name="T75" fmla="*/ 22 h 424"/>
                      <a:gd name="T76" fmla="*/ 626 w 356"/>
                      <a:gd name="T77" fmla="*/ 36 h 424"/>
                      <a:gd name="T78" fmla="*/ 578 w 356"/>
                      <a:gd name="T79" fmla="*/ 53 h 424"/>
                      <a:gd name="T80" fmla="*/ 505 w 356"/>
                      <a:gd name="T81" fmla="*/ 41 h 424"/>
                      <a:gd name="T82" fmla="*/ 403 w 356"/>
                      <a:gd name="T83" fmla="*/ 52 h 424"/>
                      <a:gd name="T84" fmla="*/ 366 w 356"/>
                      <a:gd name="T85" fmla="*/ 60 h 424"/>
                      <a:gd name="T86" fmla="*/ 319 w 356"/>
                      <a:gd name="T87" fmla="*/ 77 h 424"/>
                      <a:gd name="T88" fmla="*/ 277 w 356"/>
                      <a:gd name="T89" fmla="*/ 101 h 424"/>
                      <a:gd name="T90" fmla="*/ 227 w 356"/>
                      <a:gd name="T91" fmla="*/ 147 h 424"/>
                      <a:gd name="T92" fmla="*/ 176 w 356"/>
                      <a:gd name="T93" fmla="*/ 179 h 424"/>
                      <a:gd name="T94" fmla="*/ 186 w 356"/>
                      <a:gd name="T95" fmla="*/ 223 h 424"/>
                      <a:gd name="T96" fmla="*/ 177 w 356"/>
                      <a:gd name="T97" fmla="*/ 245 h 424"/>
                      <a:gd name="T98" fmla="*/ 158 w 356"/>
                      <a:gd name="T99" fmla="*/ 271 h 424"/>
                      <a:gd name="T100" fmla="*/ 138 w 356"/>
                      <a:gd name="T101" fmla="*/ 266 h 424"/>
                      <a:gd name="T102" fmla="*/ 129 w 356"/>
                      <a:gd name="T103" fmla="*/ 261 h 424"/>
                      <a:gd name="T104" fmla="*/ 110 w 356"/>
                      <a:gd name="T105" fmla="*/ 270 h 424"/>
                      <a:gd name="T106" fmla="*/ 53 w 356"/>
                      <a:gd name="T107" fmla="*/ 286 h 424"/>
                      <a:gd name="T108" fmla="*/ 38 w 356"/>
                      <a:gd name="T109" fmla="*/ 284 h 424"/>
                      <a:gd name="T110" fmla="*/ 28 w 356"/>
                      <a:gd name="T111" fmla="*/ 265 h 424"/>
                      <a:gd name="T112" fmla="*/ 8 w 356"/>
                      <a:gd name="T113" fmla="*/ 258 h 424"/>
                      <a:gd name="T114" fmla="*/ 36 w 356"/>
                      <a:gd name="T115" fmla="*/ 243 h 424"/>
                      <a:gd name="T116" fmla="*/ 21 w 356"/>
                      <a:gd name="T117" fmla="*/ 251 h 4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424"/>
                      <a:gd name="T179" fmla="*/ 356 w 356"/>
                      <a:gd name="T180" fmla="*/ 424 h 4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424">
                        <a:moveTo>
                          <a:pt x="11" y="368"/>
                        </a:moveTo>
                        <a:lnTo>
                          <a:pt x="9" y="362"/>
                        </a:lnTo>
                        <a:lnTo>
                          <a:pt x="6" y="366"/>
                        </a:lnTo>
                        <a:lnTo>
                          <a:pt x="3" y="360"/>
                        </a:lnTo>
                        <a:lnTo>
                          <a:pt x="11" y="352"/>
                        </a:lnTo>
                        <a:lnTo>
                          <a:pt x="3" y="354"/>
                        </a:lnTo>
                        <a:lnTo>
                          <a:pt x="0" y="348"/>
                        </a:lnTo>
                        <a:lnTo>
                          <a:pt x="6" y="351"/>
                        </a:lnTo>
                        <a:lnTo>
                          <a:pt x="6" y="346"/>
                        </a:lnTo>
                        <a:lnTo>
                          <a:pt x="2" y="346"/>
                        </a:lnTo>
                        <a:lnTo>
                          <a:pt x="2" y="344"/>
                        </a:lnTo>
                        <a:lnTo>
                          <a:pt x="4" y="341"/>
                        </a:lnTo>
                        <a:lnTo>
                          <a:pt x="24" y="339"/>
                        </a:lnTo>
                        <a:lnTo>
                          <a:pt x="26" y="341"/>
                        </a:lnTo>
                        <a:lnTo>
                          <a:pt x="27" y="346"/>
                        </a:lnTo>
                        <a:lnTo>
                          <a:pt x="30" y="344"/>
                        </a:lnTo>
                        <a:lnTo>
                          <a:pt x="28" y="342"/>
                        </a:lnTo>
                        <a:lnTo>
                          <a:pt x="30" y="339"/>
                        </a:lnTo>
                        <a:lnTo>
                          <a:pt x="36" y="337"/>
                        </a:lnTo>
                        <a:lnTo>
                          <a:pt x="37" y="335"/>
                        </a:lnTo>
                        <a:lnTo>
                          <a:pt x="33" y="336"/>
                        </a:lnTo>
                        <a:lnTo>
                          <a:pt x="35" y="327"/>
                        </a:lnTo>
                        <a:lnTo>
                          <a:pt x="32" y="328"/>
                        </a:lnTo>
                        <a:lnTo>
                          <a:pt x="32" y="335"/>
                        </a:lnTo>
                        <a:lnTo>
                          <a:pt x="28" y="337"/>
                        </a:lnTo>
                        <a:lnTo>
                          <a:pt x="21" y="337"/>
                        </a:lnTo>
                        <a:lnTo>
                          <a:pt x="21" y="331"/>
                        </a:lnTo>
                        <a:lnTo>
                          <a:pt x="18" y="338"/>
                        </a:lnTo>
                        <a:lnTo>
                          <a:pt x="3" y="339"/>
                        </a:lnTo>
                        <a:lnTo>
                          <a:pt x="2" y="332"/>
                        </a:lnTo>
                        <a:lnTo>
                          <a:pt x="5" y="328"/>
                        </a:lnTo>
                        <a:lnTo>
                          <a:pt x="5" y="325"/>
                        </a:lnTo>
                        <a:lnTo>
                          <a:pt x="1" y="321"/>
                        </a:lnTo>
                        <a:lnTo>
                          <a:pt x="6" y="319"/>
                        </a:lnTo>
                        <a:lnTo>
                          <a:pt x="14" y="318"/>
                        </a:lnTo>
                        <a:lnTo>
                          <a:pt x="18" y="314"/>
                        </a:lnTo>
                        <a:lnTo>
                          <a:pt x="4" y="317"/>
                        </a:lnTo>
                        <a:lnTo>
                          <a:pt x="3" y="311"/>
                        </a:lnTo>
                        <a:lnTo>
                          <a:pt x="8" y="312"/>
                        </a:lnTo>
                        <a:lnTo>
                          <a:pt x="8" y="310"/>
                        </a:lnTo>
                        <a:lnTo>
                          <a:pt x="14" y="309"/>
                        </a:lnTo>
                        <a:lnTo>
                          <a:pt x="14" y="310"/>
                        </a:lnTo>
                        <a:lnTo>
                          <a:pt x="19" y="304"/>
                        </a:lnTo>
                        <a:lnTo>
                          <a:pt x="22" y="309"/>
                        </a:lnTo>
                        <a:lnTo>
                          <a:pt x="21" y="304"/>
                        </a:lnTo>
                        <a:lnTo>
                          <a:pt x="23" y="300"/>
                        </a:lnTo>
                        <a:lnTo>
                          <a:pt x="20" y="301"/>
                        </a:lnTo>
                        <a:lnTo>
                          <a:pt x="21" y="300"/>
                        </a:lnTo>
                        <a:lnTo>
                          <a:pt x="19" y="298"/>
                        </a:lnTo>
                        <a:lnTo>
                          <a:pt x="35" y="298"/>
                        </a:lnTo>
                        <a:lnTo>
                          <a:pt x="34" y="296"/>
                        </a:lnTo>
                        <a:lnTo>
                          <a:pt x="37" y="294"/>
                        </a:lnTo>
                        <a:lnTo>
                          <a:pt x="28" y="292"/>
                        </a:lnTo>
                        <a:lnTo>
                          <a:pt x="30" y="290"/>
                        </a:lnTo>
                        <a:lnTo>
                          <a:pt x="27" y="289"/>
                        </a:lnTo>
                        <a:lnTo>
                          <a:pt x="30" y="286"/>
                        </a:lnTo>
                        <a:lnTo>
                          <a:pt x="34" y="287"/>
                        </a:lnTo>
                        <a:lnTo>
                          <a:pt x="36" y="285"/>
                        </a:lnTo>
                        <a:lnTo>
                          <a:pt x="37" y="280"/>
                        </a:lnTo>
                        <a:lnTo>
                          <a:pt x="42" y="279"/>
                        </a:lnTo>
                        <a:lnTo>
                          <a:pt x="43" y="276"/>
                        </a:lnTo>
                        <a:lnTo>
                          <a:pt x="46" y="278"/>
                        </a:lnTo>
                        <a:lnTo>
                          <a:pt x="46" y="275"/>
                        </a:lnTo>
                        <a:lnTo>
                          <a:pt x="50" y="271"/>
                        </a:lnTo>
                        <a:lnTo>
                          <a:pt x="57" y="269"/>
                        </a:lnTo>
                        <a:lnTo>
                          <a:pt x="59" y="274"/>
                        </a:lnTo>
                        <a:lnTo>
                          <a:pt x="61" y="272"/>
                        </a:lnTo>
                        <a:lnTo>
                          <a:pt x="60" y="268"/>
                        </a:lnTo>
                        <a:lnTo>
                          <a:pt x="65" y="265"/>
                        </a:lnTo>
                        <a:lnTo>
                          <a:pt x="68" y="272"/>
                        </a:lnTo>
                        <a:lnTo>
                          <a:pt x="70" y="272"/>
                        </a:lnTo>
                        <a:lnTo>
                          <a:pt x="72" y="270"/>
                        </a:lnTo>
                        <a:lnTo>
                          <a:pt x="78" y="268"/>
                        </a:lnTo>
                        <a:lnTo>
                          <a:pt x="78" y="265"/>
                        </a:lnTo>
                        <a:lnTo>
                          <a:pt x="87" y="259"/>
                        </a:lnTo>
                        <a:lnTo>
                          <a:pt x="88" y="258"/>
                        </a:lnTo>
                        <a:lnTo>
                          <a:pt x="87" y="257"/>
                        </a:lnTo>
                        <a:lnTo>
                          <a:pt x="71" y="268"/>
                        </a:lnTo>
                        <a:lnTo>
                          <a:pt x="68" y="264"/>
                        </a:lnTo>
                        <a:lnTo>
                          <a:pt x="69" y="260"/>
                        </a:lnTo>
                        <a:lnTo>
                          <a:pt x="67" y="262"/>
                        </a:lnTo>
                        <a:lnTo>
                          <a:pt x="65" y="258"/>
                        </a:lnTo>
                        <a:lnTo>
                          <a:pt x="70" y="255"/>
                        </a:lnTo>
                        <a:lnTo>
                          <a:pt x="70" y="250"/>
                        </a:lnTo>
                        <a:lnTo>
                          <a:pt x="81" y="235"/>
                        </a:lnTo>
                        <a:lnTo>
                          <a:pt x="88" y="237"/>
                        </a:lnTo>
                        <a:lnTo>
                          <a:pt x="88" y="231"/>
                        </a:lnTo>
                        <a:lnTo>
                          <a:pt x="87" y="230"/>
                        </a:lnTo>
                        <a:lnTo>
                          <a:pt x="88" y="224"/>
                        </a:lnTo>
                        <a:lnTo>
                          <a:pt x="94" y="217"/>
                        </a:lnTo>
                        <a:lnTo>
                          <a:pt x="102" y="216"/>
                        </a:lnTo>
                        <a:lnTo>
                          <a:pt x="101" y="211"/>
                        </a:lnTo>
                        <a:lnTo>
                          <a:pt x="97" y="213"/>
                        </a:lnTo>
                        <a:lnTo>
                          <a:pt x="100" y="208"/>
                        </a:lnTo>
                        <a:lnTo>
                          <a:pt x="100" y="204"/>
                        </a:lnTo>
                        <a:lnTo>
                          <a:pt x="106" y="210"/>
                        </a:lnTo>
                        <a:lnTo>
                          <a:pt x="102" y="201"/>
                        </a:lnTo>
                        <a:lnTo>
                          <a:pt x="106" y="200"/>
                        </a:lnTo>
                        <a:lnTo>
                          <a:pt x="107" y="192"/>
                        </a:lnTo>
                        <a:lnTo>
                          <a:pt x="112" y="194"/>
                        </a:lnTo>
                        <a:lnTo>
                          <a:pt x="110" y="188"/>
                        </a:lnTo>
                        <a:lnTo>
                          <a:pt x="103" y="191"/>
                        </a:lnTo>
                        <a:lnTo>
                          <a:pt x="110" y="182"/>
                        </a:lnTo>
                        <a:lnTo>
                          <a:pt x="115" y="181"/>
                        </a:lnTo>
                        <a:lnTo>
                          <a:pt x="116" y="178"/>
                        </a:lnTo>
                        <a:lnTo>
                          <a:pt x="113" y="179"/>
                        </a:lnTo>
                        <a:lnTo>
                          <a:pt x="112" y="173"/>
                        </a:lnTo>
                        <a:lnTo>
                          <a:pt x="117" y="171"/>
                        </a:lnTo>
                        <a:lnTo>
                          <a:pt x="113" y="170"/>
                        </a:lnTo>
                        <a:lnTo>
                          <a:pt x="114" y="167"/>
                        </a:lnTo>
                        <a:lnTo>
                          <a:pt x="121" y="162"/>
                        </a:lnTo>
                        <a:lnTo>
                          <a:pt x="119" y="159"/>
                        </a:lnTo>
                        <a:lnTo>
                          <a:pt x="121" y="156"/>
                        </a:lnTo>
                        <a:lnTo>
                          <a:pt x="126" y="155"/>
                        </a:lnTo>
                        <a:lnTo>
                          <a:pt x="129" y="149"/>
                        </a:lnTo>
                        <a:lnTo>
                          <a:pt x="128" y="144"/>
                        </a:lnTo>
                        <a:lnTo>
                          <a:pt x="133" y="139"/>
                        </a:lnTo>
                        <a:lnTo>
                          <a:pt x="136" y="135"/>
                        </a:lnTo>
                        <a:lnTo>
                          <a:pt x="142" y="140"/>
                        </a:lnTo>
                        <a:lnTo>
                          <a:pt x="148" y="134"/>
                        </a:lnTo>
                        <a:lnTo>
                          <a:pt x="140" y="134"/>
                        </a:lnTo>
                        <a:lnTo>
                          <a:pt x="144" y="131"/>
                        </a:lnTo>
                        <a:lnTo>
                          <a:pt x="143" y="129"/>
                        </a:lnTo>
                        <a:lnTo>
                          <a:pt x="145" y="128"/>
                        </a:lnTo>
                        <a:lnTo>
                          <a:pt x="142" y="125"/>
                        </a:lnTo>
                        <a:lnTo>
                          <a:pt x="148" y="120"/>
                        </a:lnTo>
                        <a:lnTo>
                          <a:pt x="145" y="118"/>
                        </a:lnTo>
                        <a:lnTo>
                          <a:pt x="149" y="114"/>
                        </a:lnTo>
                        <a:lnTo>
                          <a:pt x="150" y="114"/>
                        </a:lnTo>
                        <a:lnTo>
                          <a:pt x="153" y="123"/>
                        </a:lnTo>
                        <a:lnTo>
                          <a:pt x="156" y="121"/>
                        </a:lnTo>
                        <a:lnTo>
                          <a:pt x="154" y="114"/>
                        </a:lnTo>
                        <a:lnTo>
                          <a:pt x="156" y="113"/>
                        </a:lnTo>
                        <a:lnTo>
                          <a:pt x="154" y="109"/>
                        </a:lnTo>
                        <a:lnTo>
                          <a:pt x="154" y="107"/>
                        </a:lnTo>
                        <a:lnTo>
                          <a:pt x="158" y="105"/>
                        </a:lnTo>
                        <a:lnTo>
                          <a:pt x="168" y="109"/>
                        </a:lnTo>
                        <a:lnTo>
                          <a:pt x="170" y="105"/>
                        </a:lnTo>
                        <a:lnTo>
                          <a:pt x="157" y="102"/>
                        </a:lnTo>
                        <a:lnTo>
                          <a:pt x="160" y="98"/>
                        </a:lnTo>
                        <a:lnTo>
                          <a:pt x="170" y="96"/>
                        </a:lnTo>
                        <a:lnTo>
                          <a:pt x="171" y="95"/>
                        </a:lnTo>
                        <a:lnTo>
                          <a:pt x="169" y="93"/>
                        </a:lnTo>
                        <a:lnTo>
                          <a:pt x="174" y="94"/>
                        </a:lnTo>
                        <a:lnTo>
                          <a:pt x="173" y="89"/>
                        </a:lnTo>
                        <a:lnTo>
                          <a:pt x="172" y="88"/>
                        </a:lnTo>
                        <a:lnTo>
                          <a:pt x="171" y="83"/>
                        </a:lnTo>
                        <a:lnTo>
                          <a:pt x="180" y="77"/>
                        </a:lnTo>
                        <a:lnTo>
                          <a:pt x="178" y="72"/>
                        </a:lnTo>
                        <a:lnTo>
                          <a:pt x="181" y="65"/>
                        </a:lnTo>
                        <a:lnTo>
                          <a:pt x="182" y="67"/>
                        </a:lnTo>
                        <a:lnTo>
                          <a:pt x="181" y="71"/>
                        </a:lnTo>
                        <a:lnTo>
                          <a:pt x="187" y="73"/>
                        </a:lnTo>
                        <a:lnTo>
                          <a:pt x="189" y="71"/>
                        </a:lnTo>
                        <a:lnTo>
                          <a:pt x="184" y="64"/>
                        </a:lnTo>
                        <a:lnTo>
                          <a:pt x="188" y="63"/>
                        </a:lnTo>
                        <a:lnTo>
                          <a:pt x="197" y="75"/>
                        </a:lnTo>
                        <a:lnTo>
                          <a:pt x="196" y="70"/>
                        </a:lnTo>
                        <a:lnTo>
                          <a:pt x="191" y="65"/>
                        </a:lnTo>
                        <a:lnTo>
                          <a:pt x="191" y="59"/>
                        </a:lnTo>
                        <a:lnTo>
                          <a:pt x="194" y="54"/>
                        </a:lnTo>
                        <a:lnTo>
                          <a:pt x="198" y="53"/>
                        </a:lnTo>
                        <a:lnTo>
                          <a:pt x="199" y="66"/>
                        </a:lnTo>
                        <a:lnTo>
                          <a:pt x="202" y="56"/>
                        </a:lnTo>
                        <a:lnTo>
                          <a:pt x="208" y="48"/>
                        </a:lnTo>
                        <a:lnTo>
                          <a:pt x="208" y="63"/>
                        </a:lnTo>
                        <a:lnTo>
                          <a:pt x="206" y="71"/>
                        </a:lnTo>
                        <a:lnTo>
                          <a:pt x="213" y="60"/>
                        </a:lnTo>
                        <a:lnTo>
                          <a:pt x="212" y="54"/>
                        </a:lnTo>
                        <a:lnTo>
                          <a:pt x="214" y="51"/>
                        </a:lnTo>
                        <a:lnTo>
                          <a:pt x="218" y="48"/>
                        </a:lnTo>
                        <a:lnTo>
                          <a:pt x="217" y="51"/>
                        </a:lnTo>
                        <a:lnTo>
                          <a:pt x="218" y="53"/>
                        </a:lnTo>
                        <a:lnTo>
                          <a:pt x="223" y="48"/>
                        </a:lnTo>
                        <a:lnTo>
                          <a:pt x="222" y="44"/>
                        </a:lnTo>
                        <a:lnTo>
                          <a:pt x="231" y="57"/>
                        </a:lnTo>
                        <a:lnTo>
                          <a:pt x="231" y="43"/>
                        </a:lnTo>
                        <a:lnTo>
                          <a:pt x="225" y="40"/>
                        </a:lnTo>
                        <a:lnTo>
                          <a:pt x="225" y="33"/>
                        </a:lnTo>
                        <a:lnTo>
                          <a:pt x="229" y="39"/>
                        </a:lnTo>
                        <a:lnTo>
                          <a:pt x="231" y="33"/>
                        </a:lnTo>
                        <a:lnTo>
                          <a:pt x="237" y="40"/>
                        </a:lnTo>
                        <a:lnTo>
                          <a:pt x="238" y="40"/>
                        </a:lnTo>
                        <a:lnTo>
                          <a:pt x="238" y="37"/>
                        </a:lnTo>
                        <a:lnTo>
                          <a:pt x="245" y="38"/>
                        </a:lnTo>
                        <a:lnTo>
                          <a:pt x="243" y="41"/>
                        </a:lnTo>
                        <a:lnTo>
                          <a:pt x="249" y="46"/>
                        </a:lnTo>
                        <a:lnTo>
                          <a:pt x="250" y="36"/>
                        </a:lnTo>
                        <a:lnTo>
                          <a:pt x="257" y="27"/>
                        </a:lnTo>
                        <a:lnTo>
                          <a:pt x="263" y="27"/>
                        </a:lnTo>
                        <a:lnTo>
                          <a:pt x="263" y="24"/>
                        </a:lnTo>
                        <a:lnTo>
                          <a:pt x="267" y="19"/>
                        </a:lnTo>
                        <a:lnTo>
                          <a:pt x="263" y="12"/>
                        </a:lnTo>
                        <a:lnTo>
                          <a:pt x="267" y="13"/>
                        </a:lnTo>
                        <a:lnTo>
                          <a:pt x="267" y="7"/>
                        </a:lnTo>
                        <a:lnTo>
                          <a:pt x="272" y="5"/>
                        </a:lnTo>
                        <a:lnTo>
                          <a:pt x="276" y="13"/>
                        </a:lnTo>
                        <a:lnTo>
                          <a:pt x="284" y="12"/>
                        </a:lnTo>
                        <a:lnTo>
                          <a:pt x="275" y="27"/>
                        </a:lnTo>
                        <a:lnTo>
                          <a:pt x="274" y="34"/>
                        </a:lnTo>
                        <a:lnTo>
                          <a:pt x="272" y="40"/>
                        </a:lnTo>
                        <a:lnTo>
                          <a:pt x="272" y="44"/>
                        </a:lnTo>
                        <a:lnTo>
                          <a:pt x="273" y="43"/>
                        </a:lnTo>
                        <a:lnTo>
                          <a:pt x="295" y="7"/>
                        </a:lnTo>
                        <a:lnTo>
                          <a:pt x="296" y="16"/>
                        </a:lnTo>
                        <a:lnTo>
                          <a:pt x="293" y="18"/>
                        </a:lnTo>
                        <a:lnTo>
                          <a:pt x="296" y="21"/>
                        </a:lnTo>
                        <a:lnTo>
                          <a:pt x="295" y="30"/>
                        </a:lnTo>
                        <a:lnTo>
                          <a:pt x="301" y="27"/>
                        </a:lnTo>
                        <a:lnTo>
                          <a:pt x="301" y="23"/>
                        </a:lnTo>
                        <a:lnTo>
                          <a:pt x="304" y="20"/>
                        </a:lnTo>
                        <a:lnTo>
                          <a:pt x="308" y="0"/>
                        </a:lnTo>
                        <a:lnTo>
                          <a:pt x="320" y="5"/>
                        </a:lnTo>
                        <a:lnTo>
                          <a:pt x="319" y="13"/>
                        </a:lnTo>
                        <a:lnTo>
                          <a:pt x="312" y="14"/>
                        </a:lnTo>
                        <a:lnTo>
                          <a:pt x="314" y="17"/>
                        </a:lnTo>
                        <a:lnTo>
                          <a:pt x="311" y="20"/>
                        </a:lnTo>
                        <a:lnTo>
                          <a:pt x="318" y="20"/>
                        </a:lnTo>
                        <a:lnTo>
                          <a:pt x="314" y="27"/>
                        </a:lnTo>
                        <a:lnTo>
                          <a:pt x="322" y="26"/>
                        </a:lnTo>
                        <a:lnTo>
                          <a:pt x="322" y="14"/>
                        </a:lnTo>
                        <a:lnTo>
                          <a:pt x="330" y="10"/>
                        </a:lnTo>
                        <a:lnTo>
                          <a:pt x="332" y="18"/>
                        </a:lnTo>
                        <a:lnTo>
                          <a:pt x="341" y="16"/>
                        </a:lnTo>
                        <a:lnTo>
                          <a:pt x="346" y="20"/>
                        </a:lnTo>
                        <a:lnTo>
                          <a:pt x="344" y="22"/>
                        </a:lnTo>
                        <a:lnTo>
                          <a:pt x="354" y="29"/>
                        </a:lnTo>
                        <a:lnTo>
                          <a:pt x="355" y="32"/>
                        </a:lnTo>
                        <a:lnTo>
                          <a:pt x="341" y="43"/>
                        </a:lnTo>
                        <a:lnTo>
                          <a:pt x="323" y="40"/>
                        </a:lnTo>
                        <a:lnTo>
                          <a:pt x="340" y="51"/>
                        </a:lnTo>
                        <a:lnTo>
                          <a:pt x="335" y="59"/>
                        </a:lnTo>
                        <a:lnTo>
                          <a:pt x="344" y="57"/>
                        </a:lnTo>
                        <a:lnTo>
                          <a:pt x="353" y="54"/>
                        </a:lnTo>
                        <a:lnTo>
                          <a:pt x="352" y="62"/>
                        </a:lnTo>
                        <a:lnTo>
                          <a:pt x="344" y="60"/>
                        </a:lnTo>
                        <a:lnTo>
                          <a:pt x="342" y="67"/>
                        </a:lnTo>
                        <a:lnTo>
                          <a:pt x="333" y="73"/>
                        </a:lnTo>
                        <a:lnTo>
                          <a:pt x="328" y="81"/>
                        </a:lnTo>
                        <a:lnTo>
                          <a:pt x="326" y="77"/>
                        </a:lnTo>
                        <a:lnTo>
                          <a:pt x="332" y="67"/>
                        </a:lnTo>
                        <a:lnTo>
                          <a:pt x="330" y="57"/>
                        </a:lnTo>
                        <a:lnTo>
                          <a:pt x="314" y="43"/>
                        </a:lnTo>
                        <a:lnTo>
                          <a:pt x="301" y="47"/>
                        </a:lnTo>
                        <a:lnTo>
                          <a:pt x="287" y="53"/>
                        </a:lnTo>
                        <a:lnTo>
                          <a:pt x="284" y="61"/>
                        </a:lnTo>
                        <a:lnTo>
                          <a:pt x="283" y="84"/>
                        </a:lnTo>
                        <a:lnTo>
                          <a:pt x="267" y="96"/>
                        </a:lnTo>
                        <a:lnTo>
                          <a:pt x="260" y="88"/>
                        </a:lnTo>
                        <a:lnTo>
                          <a:pt x="251" y="96"/>
                        </a:lnTo>
                        <a:lnTo>
                          <a:pt x="238" y="94"/>
                        </a:lnTo>
                        <a:lnTo>
                          <a:pt x="228" y="75"/>
                        </a:lnTo>
                        <a:lnTo>
                          <a:pt x="222" y="70"/>
                        </a:lnTo>
                        <a:lnTo>
                          <a:pt x="218" y="72"/>
                        </a:lnTo>
                        <a:lnTo>
                          <a:pt x="219" y="78"/>
                        </a:lnTo>
                        <a:lnTo>
                          <a:pt x="212" y="81"/>
                        </a:lnTo>
                        <a:lnTo>
                          <a:pt x="205" y="81"/>
                        </a:lnTo>
                        <a:lnTo>
                          <a:pt x="207" y="88"/>
                        </a:lnTo>
                        <a:lnTo>
                          <a:pt x="203" y="98"/>
                        </a:lnTo>
                        <a:lnTo>
                          <a:pt x="206" y="102"/>
                        </a:lnTo>
                        <a:lnTo>
                          <a:pt x="204" y="105"/>
                        </a:lnTo>
                        <a:lnTo>
                          <a:pt x="182" y="102"/>
                        </a:lnTo>
                        <a:lnTo>
                          <a:pt x="179" y="105"/>
                        </a:lnTo>
                        <a:lnTo>
                          <a:pt x="179" y="113"/>
                        </a:lnTo>
                        <a:lnTo>
                          <a:pt x="175" y="122"/>
                        </a:lnTo>
                        <a:lnTo>
                          <a:pt x="169" y="117"/>
                        </a:lnTo>
                        <a:lnTo>
                          <a:pt x="160" y="125"/>
                        </a:lnTo>
                        <a:lnTo>
                          <a:pt x="158" y="132"/>
                        </a:lnTo>
                        <a:lnTo>
                          <a:pt x="153" y="142"/>
                        </a:lnTo>
                        <a:lnTo>
                          <a:pt x="156" y="148"/>
                        </a:lnTo>
                        <a:lnTo>
                          <a:pt x="155" y="154"/>
                        </a:lnTo>
                        <a:lnTo>
                          <a:pt x="142" y="170"/>
                        </a:lnTo>
                        <a:lnTo>
                          <a:pt x="140" y="183"/>
                        </a:lnTo>
                        <a:lnTo>
                          <a:pt x="131" y="187"/>
                        </a:lnTo>
                        <a:lnTo>
                          <a:pt x="131" y="203"/>
                        </a:lnTo>
                        <a:lnTo>
                          <a:pt x="128" y="216"/>
                        </a:lnTo>
                        <a:lnTo>
                          <a:pt x="119" y="233"/>
                        </a:lnTo>
                        <a:lnTo>
                          <a:pt x="126" y="242"/>
                        </a:lnTo>
                        <a:lnTo>
                          <a:pt x="124" y="250"/>
                        </a:lnTo>
                        <a:lnTo>
                          <a:pt x="122" y="253"/>
                        </a:lnTo>
                        <a:lnTo>
                          <a:pt x="109" y="254"/>
                        </a:lnTo>
                        <a:lnTo>
                          <a:pt x="99" y="264"/>
                        </a:lnTo>
                        <a:lnTo>
                          <a:pt x="96" y="272"/>
                        </a:lnTo>
                        <a:lnTo>
                          <a:pt x="100" y="282"/>
                        </a:lnTo>
                        <a:lnTo>
                          <a:pt x="96" y="296"/>
                        </a:lnTo>
                        <a:lnTo>
                          <a:pt x="98" y="304"/>
                        </a:lnTo>
                        <a:lnTo>
                          <a:pt x="98" y="320"/>
                        </a:lnTo>
                        <a:lnTo>
                          <a:pt x="105" y="327"/>
                        </a:lnTo>
                        <a:lnTo>
                          <a:pt x="106" y="333"/>
                        </a:lnTo>
                        <a:lnTo>
                          <a:pt x="104" y="337"/>
                        </a:lnTo>
                        <a:lnTo>
                          <a:pt x="98" y="343"/>
                        </a:lnTo>
                        <a:lnTo>
                          <a:pt x="100" y="346"/>
                        </a:lnTo>
                        <a:lnTo>
                          <a:pt x="102" y="354"/>
                        </a:lnTo>
                        <a:lnTo>
                          <a:pt x="100" y="361"/>
                        </a:lnTo>
                        <a:lnTo>
                          <a:pt x="101" y="368"/>
                        </a:lnTo>
                        <a:lnTo>
                          <a:pt x="93" y="373"/>
                        </a:lnTo>
                        <a:lnTo>
                          <a:pt x="93" y="375"/>
                        </a:lnTo>
                        <a:lnTo>
                          <a:pt x="89" y="381"/>
                        </a:lnTo>
                        <a:lnTo>
                          <a:pt x="91" y="389"/>
                        </a:lnTo>
                        <a:lnTo>
                          <a:pt x="89" y="398"/>
                        </a:lnTo>
                        <a:lnTo>
                          <a:pt x="87" y="400"/>
                        </a:lnTo>
                        <a:lnTo>
                          <a:pt x="86" y="397"/>
                        </a:lnTo>
                        <a:lnTo>
                          <a:pt x="85" y="401"/>
                        </a:lnTo>
                        <a:lnTo>
                          <a:pt x="85" y="394"/>
                        </a:lnTo>
                        <a:lnTo>
                          <a:pt x="82" y="392"/>
                        </a:lnTo>
                        <a:lnTo>
                          <a:pt x="78" y="391"/>
                        </a:lnTo>
                        <a:lnTo>
                          <a:pt x="76" y="378"/>
                        </a:lnTo>
                        <a:lnTo>
                          <a:pt x="78" y="374"/>
                        </a:lnTo>
                        <a:lnTo>
                          <a:pt x="77" y="373"/>
                        </a:lnTo>
                        <a:lnTo>
                          <a:pt x="74" y="374"/>
                        </a:lnTo>
                        <a:lnTo>
                          <a:pt x="75" y="382"/>
                        </a:lnTo>
                        <a:lnTo>
                          <a:pt x="73" y="383"/>
                        </a:lnTo>
                        <a:lnTo>
                          <a:pt x="72" y="378"/>
                        </a:lnTo>
                        <a:lnTo>
                          <a:pt x="71" y="383"/>
                        </a:lnTo>
                        <a:lnTo>
                          <a:pt x="73" y="389"/>
                        </a:lnTo>
                        <a:lnTo>
                          <a:pt x="71" y="395"/>
                        </a:lnTo>
                        <a:lnTo>
                          <a:pt x="62" y="394"/>
                        </a:lnTo>
                        <a:lnTo>
                          <a:pt x="62" y="396"/>
                        </a:lnTo>
                        <a:lnTo>
                          <a:pt x="56" y="406"/>
                        </a:lnTo>
                        <a:lnTo>
                          <a:pt x="44" y="419"/>
                        </a:lnTo>
                        <a:lnTo>
                          <a:pt x="41" y="416"/>
                        </a:lnTo>
                        <a:lnTo>
                          <a:pt x="37" y="421"/>
                        </a:lnTo>
                        <a:lnTo>
                          <a:pt x="34" y="423"/>
                        </a:lnTo>
                        <a:lnTo>
                          <a:pt x="30" y="421"/>
                        </a:lnTo>
                        <a:lnTo>
                          <a:pt x="32" y="420"/>
                        </a:lnTo>
                        <a:lnTo>
                          <a:pt x="28" y="419"/>
                        </a:lnTo>
                        <a:lnTo>
                          <a:pt x="27" y="421"/>
                        </a:lnTo>
                        <a:lnTo>
                          <a:pt x="24" y="421"/>
                        </a:lnTo>
                        <a:lnTo>
                          <a:pt x="24" y="413"/>
                        </a:lnTo>
                        <a:lnTo>
                          <a:pt x="22" y="417"/>
                        </a:lnTo>
                        <a:lnTo>
                          <a:pt x="19" y="416"/>
                        </a:lnTo>
                        <a:lnTo>
                          <a:pt x="7" y="405"/>
                        </a:lnTo>
                        <a:lnTo>
                          <a:pt x="9" y="396"/>
                        </a:lnTo>
                        <a:lnTo>
                          <a:pt x="14" y="399"/>
                        </a:lnTo>
                        <a:lnTo>
                          <a:pt x="14" y="395"/>
                        </a:lnTo>
                        <a:lnTo>
                          <a:pt x="17" y="390"/>
                        </a:lnTo>
                        <a:lnTo>
                          <a:pt x="17" y="387"/>
                        </a:lnTo>
                        <a:lnTo>
                          <a:pt x="16" y="387"/>
                        </a:lnTo>
                        <a:lnTo>
                          <a:pt x="19" y="383"/>
                        </a:lnTo>
                        <a:lnTo>
                          <a:pt x="6" y="388"/>
                        </a:lnTo>
                        <a:lnTo>
                          <a:pt x="4" y="385"/>
                        </a:lnTo>
                        <a:lnTo>
                          <a:pt x="8" y="379"/>
                        </a:lnTo>
                        <a:lnTo>
                          <a:pt x="13" y="379"/>
                        </a:lnTo>
                        <a:lnTo>
                          <a:pt x="19" y="375"/>
                        </a:lnTo>
                        <a:lnTo>
                          <a:pt x="11" y="374"/>
                        </a:lnTo>
                        <a:lnTo>
                          <a:pt x="18" y="367"/>
                        </a:lnTo>
                        <a:lnTo>
                          <a:pt x="17" y="364"/>
                        </a:lnTo>
                        <a:lnTo>
                          <a:pt x="21" y="358"/>
                        </a:lnTo>
                        <a:lnTo>
                          <a:pt x="23" y="360"/>
                        </a:lnTo>
                        <a:lnTo>
                          <a:pt x="24" y="357"/>
                        </a:lnTo>
                        <a:lnTo>
                          <a:pt x="28" y="355"/>
                        </a:lnTo>
                        <a:lnTo>
                          <a:pt x="21" y="353"/>
                        </a:lnTo>
                        <a:lnTo>
                          <a:pt x="19" y="355"/>
                        </a:lnTo>
                        <a:lnTo>
                          <a:pt x="11" y="368"/>
                        </a:lnTo>
                      </a:path>
                    </a:pathLst>
                  </a:custGeom>
                  <a:grpFill/>
                  <a:ln w="9144">
                    <a:solidFill>
                      <a:schemeClr val="bg2">
                        <a:lumMod val="90000"/>
                      </a:schemeClr>
                    </a:solidFill>
                    <a:round/>
                    <a:headEnd/>
                    <a:tailEnd/>
                  </a:ln>
                </p:spPr>
                <p:txBody>
                  <a:bodyPr/>
                  <a:lstStyle/>
                  <a:p>
                    <a:endParaRPr lang="nb-NO"/>
                  </a:p>
                </p:txBody>
              </p:sp>
              <p:sp>
                <p:nvSpPr>
                  <p:cNvPr id="389" name="Freeform 94"/>
                  <p:cNvSpPr>
                    <a:spLocks/>
                  </p:cNvSpPr>
                  <p:nvPr/>
                </p:nvSpPr>
                <p:spPr bwMode="gray">
                  <a:xfrm>
                    <a:off x="3430" y="2030"/>
                    <a:ext cx="78" cy="52"/>
                  </a:xfrm>
                  <a:custGeom>
                    <a:avLst/>
                    <a:gdLst>
                      <a:gd name="T0" fmla="*/ 92 w 74"/>
                      <a:gd name="T1" fmla="*/ 36 h 54"/>
                      <a:gd name="T2" fmla="*/ 74 w 74"/>
                      <a:gd name="T3" fmla="*/ 36 h 54"/>
                      <a:gd name="T4" fmla="*/ 57 w 74"/>
                      <a:gd name="T5" fmla="*/ 35 h 54"/>
                      <a:gd name="T6" fmla="*/ 40 w 74"/>
                      <a:gd name="T7" fmla="*/ 34 h 54"/>
                      <a:gd name="T8" fmla="*/ 24 w 74"/>
                      <a:gd name="T9" fmla="*/ 33 h 54"/>
                      <a:gd name="T10" fmla="*/ 9 w 74"/>
                      <a:gd name="T11" fmla="*/ 24 h 54"/>
                      <a:gd name="T12" fmla="*/ 1 w 74"/>
                      <a:gd name="T13" fmla="*/ 17 h 54"/>
                      <a:gd name="T14" fmla="*/ 0 w 74"/>
                      <a:gd name="T15" fmla="*/ 13 h 54"/>
                      <a:gd name="T16" fmla="*/ 6 w 74"/>
                      <a:gd name="T17" fmla="*/ 13 h 54"/>
                      <a:gd name="T18" fmla="*/ 5 w 74"/>
                      <a:gd name="T19" fmla="*/ 17 h 54"/>
                      <a:gd name="T20" fmla="*/ 9 w 74"/>
                      <a:gd name="T21" fmla="*/ 17 h 54"/>
                      <a:gd name="T22" fmla="*/ 21 w 74"/>
                      <a:gd name="T23" fmla="*/ 21 h 54"/>
                      <a:gd name="T24" fmla="*/ 28 w 74"/>
                      <a:gd name="T25" fmla="*/ 21 h 54"/>
                      <a:gd name="T26" fmla="*/ 36 w 74"/>
                      <a:gd name="T27" fmla="*/ 18 h 54"/>
                      <a:gd name="T28" fmla="*/ 66 w 74"/>
                      <a:gd name="T29" fmla="*/ 20 h 54"/>
                      <a:gd name="T30" fmla="*/ 81 w 74"/>
                      <a:gd name="T31" fmla="*/ 17 h 54"/>
                      <a:gd name="T32" fmla="*/ 78 w 74"/>
                      <a:gd name="T33" fmla="*/ 15 h 54"/>
                      <a:gd name="T34" fmla="*/ 82 w 74"/>
                      <a:gd name="T35" fmla="*/ 14 h 54"/>
                      <a:gd name="T36" fmla="*/ 83 w 74"/>
                      <a:gd name="T37" fmla="*/ 13 h 54"/>
                      <a:gd name="T38" fmla="*/ 101 w 74"/>
                      <a:gd name="T39" fmla="*/ 12 h 54"/>
                      <a:gd name="T40" fmla="*/ 116 w 74"/>
                      <a:gd name="T41" fmla="*/ 0 h 54"/>
                      <a:gd name="T42" fmla="*/ 117 w 74"/>
                      <a:gd name="T43" fmla="*/ 5 h 54"/>
                      <a:gd name="T44" fmla="*/ 120 w 74"/>
                      <a:gd name="T45" fmla="*/ 6 h 54"/>
                      <a:gd name="T46" fmla="*/ 123 w 74"/>
                      <a:gd name="T47" fmla="*/ 13 h 54"/>
                      <a:gd name="T48" fmla="*/ 116 w 74"/>
                      <a:gd name="T49" fmla="*/ 13 h 54"/>
                      <a:gd name="T50" fmla="*/ 106 w 74"/>
                      <a:gd name="T51" fmla="*/ 13 h 54"/>
                      <a:gd name="T52" fmla="*/ 112 w 74"/>
                      <a:gd name="T53" fmla="*/ 15 h 54"/>
                      <a:gd name="T54" fmla="*/ 116 w 74"/>
                      <a:gd name="T55" fmla="*/ 20 h 54"/>
                      <a:gd name="T56" fmla="*/ 101 w 74"/>
                      <a:gd name="T57" fmla="*/ 23 h 54"/>
                      <a:gd name="T58" fmla="*/ 97 w 74"/>
                      <a:gd name="T59" fmla="*/ 31 h 54"/>
                      <a:gd name="T60" fmla="*/ 96 w 74"/>
                      <a:gd name="T61" fmla="*/ 36 h 54"/>
                      <a:gd name="T62" fmla="*/ 92 w 74"/>
                      <a:gd name="T63" fmla="*/ 36 h 54"/>
                      <a:gd name="T64" fmla="*/ 92 w 74"/>
                      <a:gd name="T65" fmla="*/ 36 h 54"/>
                      <a:gd name="T66" fmla="*/ 92 w 74"/>
                      <a:gd name="T67" fmla="*/ 3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54"/>
                      <a:gd name="T104" fmla="*/ 74 w 74"/>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54">
                        <a:moveTo>
                          <a:pt x="55" y="53"/>
                        </a:moveTo>
                        <a:lnTo>
                          <a:pt x="44" y="52"/>
                        </a:lnTo>
                        <a:lnTo>
                          <a:pt x="34" y="50"/>
                        </a:lnTo>
                        <a:lnTo>
                          <a:pt x="24" y="48"/>
                        </a:lnTo>
                        <a:lnTo>
                          <a:pt x="14" y="46"/>
                        </a:lnTo>
                        <a:lnTo>
                          <a:pt x="9" y="34"/>
                        </a:lnTo>
                        <a:lnTo>
                          <a:pt x="1" y="27"/>
                        </a:lnTo>
                        <a:lnTo>
                          <a:pt x="0" y="23"/>
                        </a:lnTo>
                        <a:lnTo>
                          <a:pt x="6" y="21"/>
                        </a:lnTo>
                        <a:lnTo>
                          <a:pt x="5" y="27"/>
                        </a:lnTo>
                        <a:lnTo>
                          <a:pt x="9" y="27"/>
                        </a:lnTo>
                        <a:lnTo>
                          <a:pt x="11" y="31"/>
                        </a:lnTo>
                        <a:lnTo>
                          <a:pt x="18" y="31"/>
                        </a:lnTo>
                        <a:lnTo>
                          <a:pt x="22" y="28"/>
                        </a:lnTo>
                        <a:lnTo>
                          <a:pt x="40" y="30"/>
                        </a:lnTo>
                        <a:lnTo>
                          <a:pt x="47" y="27"/>
                        </a:lnTo>
                        <a:lnTo>
                          <a:pt x="46" y="25"/>
                        </a:lnTo>
                        <a:lnTo>
                          <a:pt x="48" y="24"/>
                        </a:lnTo>
                        <a:lnTo>
                          <a:pt x="49" y="20"/>
                        </a:lnTo>
                        <a:lnTo>
                          <a:pt x="60" y="12"/>
                        </a:lnTo>
                        <a:lnTo>
                          <a:pt x="68" y="0"/>
                        </a:lnTo>
                        <a:lnTo>
                          <a:pt x="69" y="5"/>
                        </a:lnTo>
                        <a:lnTo>
                          <a:pt x="71" y="6"/>
                        </a:lnTo>
                        <a:lnTo>
                          <a:pt x="73" y="18"/>
                        </a:lnTo>
                        <a:lnTo>
                          <a:pt x="68" y="18"/>
                        </a:lnTo>
                        <a:lnTo>
                          <a:pt x="63" y="18"/>
                        </a:lnTo>
                        <a:lnTo>
                          <a:pt x="66" y="25"/>
                        </a:lnTo>
                        <a:lnTo>
                          <a:pt x="68" y="30"/>
                        </a:lnTo>
                        <a:lnTo>
                          <a:pt x="60" y="33"/>
                        </a:lnTo>
                        <a:lnTo>
                          <a:pt x="58" y="43"/>
                        </a:lnTo>
                        <a:lnTo>
                          <a:pt x="57" y="52"/>
                        </a:lnTo>
                        <a:lnTo>
                          <a:pt x="55" y="53"/>
                        </a:lnTo>
                      </a:path>
                    </a:pathLst>
                  </a:custGeom>
                  <a:grpFill/>
                  <a:ln w="9144">
                    <a:solidFill>
                      <a:schemeClr val="bg2">
                        <a:lumMod val="90000"/>
                      </a:schemeClr>
                    </a:solidFill>
                    <a:round/>
                    <a:headEnd/>
                    <a:tailEnd/>
                  </a:ln>
                </p:spPr>
                <p:txBody>
                  <a:bodyPr/>
                  <a:lstStyle/>
                  <a:p>
                    <a:endParaRPr lang="nb-NO"/>
                  </a:p>
                </p:txBody>
              </p:sp>
              <p:sp>
                <p:nvSpPr>
                  <p:cNvPr id="390" name="Freeform 95"/>
                  <p:cNvSpPr>
                    <a:spLocks/>
                  </p:cNvSpPr>
                  <p:nvPr/>
                </p:nvSpPr>
                <p:spPr bwMode="gray">
                  <a:xfrm>
                    <a:off x="3445" y="2048"/>
                    <a:ext cx="111" cy="116"/>
                  </a:xfrm>
                  <a:custGeom>
                    <a:avLst/>
                    <a:gdLst>
                      <a:gd name="T0" fmla="*/ 77 w 106"/>
                      <a:gd name="T1" fmla="*/ 26 h 122"/>
                      <a:gd name="T2" fmla="*/ 75 w 106"/>
                      <a:gd name="T3" fmla="*/ 30 h 122"/>
                      <a:gd name="T4" fmla="*/ 71 w 106"/>
                      <a:gd name="T5" fmla="*/ 34 h 122"/>
                      <a:gd name="T6" fmla="*/ 68 w 106"/>
                      <a:gd name="T7" fmla="*/ 40 h 122"/>
                      <a:gd name="T8" fmla="*/ 65 w 106"/>
                      <a:gd name="T9" fmla="*/ 44 h 122"/>
                      <a:gd name="T10" fmla="*/ 48 w 106"/>
                      <a:gd name="T11" fmla="*/ 46 h 122"/>
                      <a:gd name="T12" fmla="*/ 30 w 106"/>
                      <a:gd name="T13" fmla="*/ 48 h 122"/>
                      <a:gd name="T14" fmla="*/ 10 w 106"/>
                      <a:gd name="T15" fmla="*/ 50 h 122"/>
                      <a:gd name="T16" fmla="*/ 0 w 106"/>
                      <a:gd name="T17" fmla="*/ 53 h 122"/>
                      <a:gd name="T18" fmla="*/ 7 w 106"/>
                      <a:gd name="T19" fmla="*/ 63 h 122"/>
                      <a:gd name="T20" fmla="*/ 23 w 106"/>
                      <a:gd name="T21" fmla="*/ 73 h 122"/>
                      <a:gd name="T22" fmla="*/ 44 w 106"/>
                      <a:gd name="T23" fmla="*/ 69 h 122"/>
                      <a:gd name="T24" fmla="*/ 63 w 106"/>
                      <a:gd name="T25" fmla="*/ 70 h 122"/>
                      <a:gd name="T26" fmla="*/ 68 w 106"/>
                      <a:gd name="T27" fmla="*/ 68 h 122"/>
                      <a:gd name="T28" fmla="*/ 68 w 106"/>
                      <a:gd name="T29" fmla="*/ 65 h 122"/>
                      <a:gd name="T30" fmla="*/ 75 w 106"/>
                      <a:gd name="T31" fmla="*/ 63 h 122"/>
                      <a:gd name="T32" fmla="*/ 93 w 106"/>
                      <a:gd name="T33" fmla="*/ 62 h 122"/>
                      <a:gd name="T34" fmla="*/ 101 w 106"/>
                      <a:gd name="T35" fmla="*/ 56 h 122"/>
                      <a:gd name="T36" fmla="*/ 109 w 106"/>
                      <a:gd name="T37" fmla="*/ 53 h 122"/>
                      <a:gd name="T38" fmla="*/ 124 w 106"/>
                      <a:gd name="T39" fmla="*/ 52 h 122"/>
                      <a:gd name="T40" fmla="*/ 123 w 106"/>
                      <a:gd name="T41" fmla="*/ 44 h 122"/>
                      <a:gd name="T42" fmla="*/ 129 w 106"/>
                      <a:gd name="T43" fmla="*/ 41 h 122"/>
                      <a:gd name="T44" fmla="*/ 131 w 106"/>
                      <a:gd name="T45" fmla="*/ 39 h 122"/>
                      <a:gd name="T46" fmla="*/ 135 w 106"/>
                      <a:gd name="T47" fmla="*/ 41 h 122"/>
                      <a:gd name="T48" fmla="*/ 139 w 106"/>
                      <a:gd name="T49" fmla="*/ 41 h 122"/>
                      <a:gd name="T50" fmla="*/ 148 w 106"/>
                      <a:gd name="T51" fmla="*/ 34 h 122"/>
                      <a:gd name="T52" fmla="*/ 162 w 106"/>
                      <a:gd name="T53" fmla="*/ 27 h 122"/>
                      <a:gd name="T54" fmla="*/ 167 w 106"/>
                      <a:gd name="T55" fmla="*/ 23 h 122"/>
                      <a:gd name="T56" fmla="*/ 155 w 106"/>
                      <a:gd name="T57" fmla="*/ 21 h 122"/>
                      <a:gd name="T58" fmla="*/ 142 w 106"/>
                      <a:gd name="T59" fmla="*/ 10 h 122"/>
                      <a:gd name="T60" fmla="*/ 121 w 106"/>
                      <a:gd name="T61" fmla="*/ 10 h 122"/>
                      <a:gd name="T62" fmla="*/ 104 w 106"/>
                      <a:gd name="T63" fmla="*/ 10 h 122"/>
                      <a:gd name="T64" fmla="*/ 93 w 106"/>
                      <a:gd name="T65" fmla="*/ 3 h 122"/>
                      <a:gd name="T66" fmla="*/ 93 w 106"/>
                      <a:gd name="T67" fmla="*/ 0 h 122"/>
                      <a:gd name="T68" fmla="*/ 87 w 106"/>
                      <a:gd name="T69" fmla="*/ 0 h 122"/>
                      <a:gd name="T70" fmla="*/ 77 w 106"/>
                      <a:gd name="T71" fmla="*/ 0 h 122"/>
                      <a:gd name="T72" fmla="*/ 83 w 106"/>
                      <a:gd name="T73" fmla="*/ 7 h 122"/>
                      <a:gd name="T74" fmla="*/ 87 w 106"/>
                      <a:gd name="T75" fmla="*/ 10 h 122"/>
                      <a:gd name="T76" fmla="*/ 72 w 106"/>
                      <a:gd name="T77" fmla="*/ 10 h 122"/>
                      <a:gd name="T78" fmla="*/ 69 w 106"/>
                      <a:gd name="T79" fmla="*/ 15 h 122"/>
                      <a:gd name="T80" fmla="*/ 68 w 106"/>
                      <a:gd name="T81" fmla="*/ 22 h 122"/>
                      <a:gd name="T82" fmla="*/ 77 w 106"/>
                      <a:gd name="T83" fmla="*/ 26 h 122"/>
                      <a:gd name="T84" fmla="*/ 77 w 106"/>
                      <a:gd name="T85" fmla="*/ 26 h 122"/>
                      <a:gd name="T86" fmla="*/ 77 w 106"/>
                      <a:gd name="T87" fmla="*/ 26 h 1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6"/>
                      <a:gd name="T133" fmla="*/ 0 h 122"/>
                      <a:gd name="T134" fmla="*/ 106 w 106"/>
                      <a:gd name="T135" fmla="*/ 122 h 1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6" h="122">
                        <a:moveTo>
                          <a:pt x="49" y="43"/>
                        </a:moveTo>
                        <a:lnTo>
                          <a:pt x="48" y="50"/>
                        </a:lnTo>
                        <a:lnTo>
                          <a:pt x="45" y="57"/>
                        </a:lnTo>
                        <a:lnTo>
                          <a:pt x="43" y="66"/>
                        </a:lnTo>
                        <a:lnTo>
                          <a:pt x="41" y="73"/>
                        </a:lnTo>
                        <a:lnTo>
                          <a:pt x="30" y="76"/>
                        </a:lnTo>
                        <a:lnTo>
                          <a:pt x="20" y="80"/>
                        </a:lnTo>
                        <a:lnTo>
                          <a:pt x="10" y="83"/>
                        </a:lnTo>
                        <a:lnTo>
                          <a:pt x="0" y="87"/>
                        </a:lnTo>
                        <a:lnTo>
                          <a:pt x="7" y="104"/>
                        </a:lnTo>
                        <a:lnTo>
                          <a:pt x="13" y="121"/>
                        </a:lnTo>
                        <a:lnTo>
                          <a:pt x="28" y="115"/>
                        </a:lnTo>
                        <a:lnTo>
                          <a:pt x="40" y="116"/>
                        </a:lnTo>
                        <a:lnTo>
                          <a:pt x="43" y="112"/>
                        </a:lnTo>
                        <a:lnTo>
                          <a:pt x="43" y="107"/>
                        </a:lnTo>
                        <a:lnTo>
                          <a:pt x="48" y="104"/>
                        </a:lnTo>
                        <a:lnTo>
                          <a:pt x="59" y="101"/>
                        </a:lnTo>
                        <a:lnTo>
                          <a:pt x="64" y="91"/>
                        </a:lnTo>
                        <a:lnTo>
                          <a:pt x="69" y="88"/>
                        </a:lnTo>
                        <a:lnTo>
                          <a:pt x="78" y="86"/>
                        </a:lnTo>
                        <a:lnTo>
                          <a:pt x="77" y="72"/>
                        </a:lnTo>
                        <a:lnTo>
                          <a:pt x="81" y="67"/>
                        </a:lnTo>
                        <a:lnTo>
                          <a:pt x="83" y="64"/>
                        </a:lnTo>
                        <a:lnTo>
                          <a:pt x="85" y="67"/>
                        </a:lnTo>
                        <a:lnTo>
                          <a:pt x="88" y="67"/>
                        </a:lnTo>
                        <a:lnTo>
                          <a:pt x="93" y="57"/>
                        </a:lnTo>
                        <a:lnTo>
                          <a:pt x="102" y="45"/>
                        </a:lnTo>
                        <a:lnTo>
                          <a:pt x="105" y="36"/>
                        </a:lnTo>
                        <a:lnTo>
                          <a:pt x="97" y="32"/>
                        </a:lnTo>
                        <a:lnTo>
                          <a:pt x="90" y="20"/>
                        </a:lnTo>
                        <a:lnTo>
                          <a:pt x="76" y="16"/>
                        </a:lnTo>
                        <a:lnTo>
                          <a:pt x="66" y="11"/>
                        </a:lnTo>
                        <a:lnTo>
                          <a:pt x="59" y="3"/>
                        </a:lnTo>
                        <a:lnTo>
                          <a:pt x="59" y="0"/>
                        </a:lnTo>
                        <a:lnTo>
                          <a:pt x="54" y="0"/>
                        </a:lnTo>
                        <a:lnTo>
                          <a:pt x="49" y="0"/>
                        </a:lnTo>
                        <a:lnTo>
                          <a:pt x="52" y="7"/>
                        </a:lnTo>
                        <a:lnTo>
                          <a:pt x="54" y="12"/>
                        </a:lnTo>
                        <a:lnTo>
                          <a:pt x="46" y="15"/>
                        </a:lnTo>
                        <a:lnTo>
                          <a:pt x="44" y="25"/>
                        </a:lnTo>
                        <a:lnTo>
                          <a:pt x="43" y="34"/>
                        </a:lnTo>
                        <a:lnTo>
                          <a:pt x="49" y="43"/>
                        </a:lnTo>
                      </a:path>
                    </a:pathLst>
                  </a:custGeom>
                  <a:grpFill/>
                  <a:ln w="9144">
                    <a:solidFill>
                      <a:schemeClr val="bg2">
                        <a:lumMod val="90000"/>
                      </a:schemeClr>
                    </a:solidFill>
                    <a:round/>
                    <a:headEnd/>
                    <a:tailEnd/>
                  </a:ln>
                </p:spPr>
                <p:txBody>
                  <a:bodyPr/>
                  <a:lstStyle/>
                  <a:p>
                    <a:endParaRPr lang="nb-NO"/>
                  </a:p>
                </p:txBody>
              </p:sp>
              <p:sp>
                <p:nvSpPr>
                  <p:cNvPr id="391" name="Freeform 96"/>
                  <p:cNvSpPr>
                    <a:spLocks/>
                  </p:cNvSpPr>
                  <p:nvPr/>
                </p:nvSpPr>
                <p:spPr bwMode="gray">
                  <a:xfrm>
                    <a:off x="3310" y="2131"/>
                    <a:ext cx="150" cy="87"/>
                  </a:xfrm>
                  <a:custGeom>
                    <a:avLst/>
                    <a:gdLst>
                      <a:gd name="T0" fmla="*/ 236 w 141"/>
                      <a:gd name="T1" fmla="*/ 0 h 90"/>
                      <a:gd name="T2" fmla="*/ 213 w 141"/>
                      <a:gd name="T3" fmla="*/ 2 h 90"/>
                      <a:gd name="T4" fmla="*/ 196 w 141"/>
                      <a:gd name="T5" fmla="*/ 4 h 90"/>
                      <a:gd name="T6" fmla="*/ 174 w 141"/>
                      <a:gd name="T7" fmla="*/ 8 h 90"/>
                      <a:gd name="T8" fmla="*/ 154 w 141"/>
                      <a:gd name="T9" fmla="*/ 10 h 90"/>
                      <a:gd name="T10" fmla="*/ 139 w 141"/>
                      <a:gd name="T11" fmla="*/ 14 h 90"/>
                      <a:gd name="T12" fmla="*/ 124 w 141"/>
                      <a:gd name="T13" fmla="*/ 19 h 90"/>
                      <a:gd name="T14" fmla="*/ 107 w 141"/>
                      <a:gd name="T15" fmla="*/ 28 h 90"/>
                      <a:gd name="T16" fmla="*/ 93 w 141"/>
                      <a:gd name="T17" fmla="*/ 36 h 90"/>
                      <a:gd name="T18" fmla="*/ 93 w 141"/>
                      <a:gd name="T19" fmla="*/ 22 h 90"/>
                      <a:gd name="T20" fmla="*/ 68 w 141"/>
                      <a:gd name="T21" fmla="*/ 18 h 90"/>
                      <a:gd name="T22" fmla="*/ 46 w 141"/>
                      <a:gd name="T23" fmla="*/ 14 h 90"/>
                      <a:gd name="T24" fmla="*/ 20 w 141"/>
                      <a:gd name="T25" fmla="*/ 18 h 90"/>
                      <a:gd name="T26" fmla="*/ 4 w 141"/>
                      <a:gd name="T27" fmla="*/ 22 h 90"/>
                      <a:gd name="T28" fmla="*/ 3 w 141"/>
                      <a:gd name="T29" fmla="*/ 25 h 90"/>
                      <a:gd name="T30" fmla="*/ 0 w 141"/>
                      <a:gd name="T31" fmla="*/ 26 h 90"/>
                      <a:gd name="T32" fmla="*/ 1 w 141"/>
                      <a:gd name="T33" fmla="*/ 34 h 90"/>
                      <a:gd name="T34" fmla="*/ 0 w 141"/>
                      <a:gd name="T35" fmla="*/ 35 h 90"/>
                      <a:gd name="T36" fmla="*/ 0 w 141"/>
                      <a:gd name="T37" fmla="*/ 38 h 90"/>
                      <a:gd name="T38" fmla="*/ 0 w 141"/>
                      <a:gd name="T39" fmla="*/ 38 h 90"/>
                      <a:gd name="T40" fmla="*/ 2 w 141"/>
                      <a:gd name="T41" fmla="*/ 40 h 90"/>
                      <a:gd name="T42" fmla="*/ 5 w 141"/>
                      <a:gd name="T43" fmla="*/ 49 h 90"/>
                      <a:gd name="T44" fmla="*/ 7 w 141"/>
                      <a:gd name="T45" fmla="*/ 52 h 90"/>
                      <a:gd name="T46" fmla="*/ 18 w 141"/>
                      <a:gd name="T47" fmla="*/ 59 h 90"/>
                      <a:gd name="T48" fmla="*/ 21 w 141"/>
                      <a:gd name="T49" fmla="*/ 63 h 90"/>
                      <a:gd name="T50" fmla="*/ 30 w 141"/>
                      <a:gd name="T51" fmla="*/ 64 h 90"/>
                      <a:gd name="T52" fmla="*/ 55 w 141"/>
                      <a:gd name="T53" fmla="*/ 63 h 90"/>
                      <a:gd name="T54" fmla="*/ 72 w 141"/>
                      <a:gd name="T55" fmla="*/ 60 h 90"/>
                      <a:gd name="T56" fmla="*/ 81 w 141"/>
                      <a:gd name="T57" fmla="*/ 57 h 90"/>
                      <a:gd name="T58" fmla="*/ 105 w 141"/>
                      <a:gd name="T59" fmla="*/ 57 h 90"/>
                      <a:gd name="T60" fmla="*/ 117 w 141"/>
                      <a:gd name="T61" fmla="*/ 55 h 90"/>
                      <a:gd name="T62" fmla="*/ 132 w 141"/>
                      <a:gd name="T63" fmla="*/ 51 h 90"/>
                      <a:gd name="T64" fmla="*/ 148 w 141"/>
                      <a:gd name="T65" fmla="*/ 51 h 90"/>
                      <a:gd name="T66" fmla="*/ 153 w 141"/>
                      <a:gd name="T67" fmla="*/ 49 h 90"/>
                      <a:gd name="T68" fmla="*/ 163 w 141"/>
                      <a:gd name="T69" fmla="*/ 44 h 90"/>
                      <a:gd name="T70" fmla="*/ 174 w 141"/>
                      <a:gd name="T71" fmla="*/ 42 h 90"/>
                      <a:gd name="T72" fmla="*/ 216 w 141"/>
                      <a:gd name="T73" fmla="*/ 38 h 90"/>
                      <a:gd name="T74" fmla="*/ 227 w 141"/>
                      <a:gd name="T75" fmla="*/ 37 h 90"/>
                      <a:gd name="T76" fmla="*/ 240 w 141"/>
                      <a:gd name="T77" fmla="*/ 36 h 90"/>
                      <a:gd name="T78" fmla="*/ 240 w 141"/>
                      <a:gd name="T79" fmla="*/ 34 h 90"/>
                      <a:gd name="T80" fmla="*/ 243 w 141"/>
                      <a:gd name="T81" fmla="*/ 29 h 90"/>
                      <a:gd name="T82" fmla="*/ 261 w 141"/>
                      <a:gd name="T83" fmla="*/ 24 h 90"/>
                      <a:gd name="T84" fmla="*/ 249 w 141"/>
                      <a:gd name="T85" fmla="*/ 14 h 90"/>
                      <a:gd name="T86" fmla="*/ 236 w 141"/>
                      <a:gd name="T87" fmla="*/ 0 h 90"/>
                      <a:gd name="T88" fmla="*/ 236 w 141"/>
                      <a:gd name="T89" fmla="*/ 0 h 90"/>
                      <a:gd name="T90" fmla="*/ 236 w 141"/>
                      <a:gd name="T91" fmla="*/ 0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1"/>
                      <a:gd name="T139" fmla="*/ 0 h 90"/>
                      <a:gd name="T140" fmla="*/ 141 w 141"/>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1" h="90">
                        <a:moveTo>
                          <a:pt x="127" y="0"/>
                        </a:moveTo>
                        <a:lnTo>
                          <a:pt x="115" y="2"/>
                        </a:lnTo>
                        <a:lnTo>
                          <a:pt x="105" y="4"/>
                        </a:lnTo>
                        <a:lnTo>
                          <a:pt x="94" y="8"/>
                        </a:lnTo>
                        <a:lnTo>
                          <a:pt x="83" y="10"/>
                        </a:lnTo>
                        <a:lnTo>
                          <a:pt x="75" y="20"/>
                        </a:lnTo>
                        <a:lnTo>
                          <a:pt x="67" y="29"/>
                        </a:lnTo>
                        <a:lnTo>
                          <a:pt x="58" y="38"/>
                        </a:lnTo>
                        <a:lnTo>
                          <a:pt x="50" y="48"/>
                        </a:lnTo>
                        <a:lnTo>
                          <a:pt x="50" y="32"/>
                        </a:lnTo>
                        <a:lnTo>
                          <a:pt x="37" y="28"/>
                        </a:lnTo>
                        <a:lnTo>
                          <a:pt x="24" y="23"/>
                        </a:lnTo>
                        <a:lnTo>
                          <a:pt x="10" y="28"/>
                        </a:lnTo>
                        <a:lnTo>
                          <a:pt x="4" y="32"/>
                        </a:lnTo>
                        <a:lnTo>
                          <a:pt x="3" y="35"/>
                        </a:lnTo>
                        <a:lnTo>
                          <a:pt x="0" y="36"/>
                        </a:lnTo>
                        <a:lnTo>
                          <a:pt x="1" y="44"/>
                        </a:lnTo>
                        <a:lnTo>
                          <a:pt x="0" y="45"/>
                        </a:lnTo>
                        <a:lnTo>
                          <a:pt x="0" y="51"/>
                        </a:lnTo>
                        <a:lnTo>
                          <a:pt x="0" y="52"/>
                        </a:lnTo>
                        <a:lnTo>
                          <a:pt x="2" y="55"/>
                        </a:lnTo>
                        <a:lnTo>
                          <a:pt x="5" y="69"/>
                        </a:lnTo>
                        <a:lnTo>
                          <a:pt x="7" y="72"/>
                        </a:lnTo>
                        <a:lnTo>
                          <a:pt x="8" y="82"/>
                        </a:lnTo>
                        <a:lnTo>
                          <a:pt x="11" y="88"/>
                        </a:lnTo>
                        <a:lnTo>
                          <a:pt x="17" y="89"/>
                        </a:lnTo>
                        <a:lnTo>
                          <a:pt x="30" y="87"/>
                        </a:lnTo>
                        <a:lnTo>
                          <a:pt x="39" y="83"/>
                        </a:lnTo>
                        <a:lnTo>
                          <a:pt x="43" y="79"/>
                        </a:lnTo>
                        <a:lnTo>
                          <a:pt x="56" y="78"/>
                        </a:lnTo>
                        <a:lnTo>
                          <a:pt x="63" y="76"/>
                        </a:lnTo>
                        <a:lnTo>
                          <a:pt x="71" y="71"/>
                        </a:lnTo>
                        <a:lnTo>
                          <a:pt x="80" y="71"/>
                        </a:lnTo>
                        <a:lnTo>
                          <a:pt x="82" y="69"/>
                        </a:lnTo>
                        <a:lnTo>
                          <a:pt x="87" y="63"/>
                        </a:lnTo>
                        <a:lnTo>
                          <a:pt x="94" y="60"/>
                        </a:lnTo>
                        <a:lnTo>
                          <a:pt x="117" y="52"/>
                        </a:lnTo>
                        <a:lnTo>
                          <a:pt x="122" y="49"/>
                        </a:lnTo>
                        <a:lnTo>
                          <a:pt x="129" y="48"/>
                        </a:lnTo>
                        <a:lnTo>
                          <a:pt x="129" y="44"/>
                        </a:lnTo>
                        <a:lnTo>
                          <a:pt x="131" y="39"/>
                        </a:lnTo>
                        <a:lnTo>
                          <a:pt x="140" y="34"/>
                        </a:lnTo>
                        <a:lnTo>
                          <a:pt x="134" y="17"/>
                        </a:lnTo>
                        <a:lnTo>
                          <a:pt x="127" y="0"/>
                        </a:lnTo>
                      </a:path>
                    </a:pathLst>
                  </a:custGeom>
                  <a:grpFill/>
                  <a:ln w="9144">
                    <a:solidFill>
                      <a:schemeClr val="bg2">
                        <a:lumMod val="90000"/>
                      </a:schemeClr>
                    </a:solidFill>
                    <a:round/>
                    <a:headEnd/>
                    <a:tailEnd/>
                  </a:ln>
                </p:spPr>
                <p:txBody>
                  <a:bodyPr/>
                  <a:lstStyle/>
                  <a:p>
                    <a:endParaRPr lang="nb-NO"/>
                  </a:p>
                </p:txBody>
              </p:sp>
              <p:sp>
                <p:nvSpPr>
                  <p:cNvPr id="392" name="Freeform 97"/>
                  <p:cNvSpPr>
                    <a:spLocks/>
                  </p:cNvSpPr>
                  <p:nvPr/>
                </p:nvSpPr>
                <p:spPr bwMode="gray">
                  <a:xfrm>
                    <a:off x="3123" y="2517"/>
                    <a:ext cx="154" cy="226"/>
                  </a:xfrm>
                  <a:custGeom>
                    <a:avLst/>
                    <a:gdLst>
                      <a:gd name="T0" fmla="*/ 115 w 145"/>
                      <a:gd name="T1" fmla="*/ 18 h 235"/>
                      <a:gd name="T2" fmla="*/ 139 w 145"/>
                      <a:gd name="T3" fmla="*/ 13 h 235"/>
                      <a:gd name="T4" fmla="*/ 158 w 145"/>
                      <a:gd name="T5" fmla="*/ 13 h 235"/>
                      <a:gd name="T6" fmla="*/ 188 w 145"/>
                      <a:gd name="T7" fmla="*/ 13 h 235"/>
                      <a:gd name="T8" fmla="*/ 205 w 145"/>
                      <a:gd name="T9" fmla="*/ 11 h 235"/>
                      <a:gd name="T10" fmla="*/ 223 w 145"/>
                      <a:gd name="T11" fmla="*/ 13 h 235"/>
                      <a:gd name="T12" fmla="*/ 257 w 145"/>
                      <a:gd name="T13" fmla="*/ 3 h 235"/>
                      <a:gd name="T14" fmla="*/ 259 w 145"/>
                      <a:gd name="T15" fmla="*/ 3 h 235"/>
                      <a:gd name="T16" fmla="*/ 262 w 145"/>
                      <a:gd name="T17" fmla="*/ 8 h 235"/>
                      <a:gd name="T18" fmla="*/ 255 w 145"/>
                      <a:gd name="T19" fmla="*/ 23 h 235"/>
                      <a:gd name="T20" fmla="*/ 255 w 145"/>
                      <a:gd name="T21" fmla="*/ 27 h 235"/>
                      <a:gd name="T22" fmla="*/ 259 w 145"/>
                      <a:gd name="T23" fmla="*/ 35 h 235"/>
                      <a:gd name="T24" fmla="*/ 257 w 145"/>
                      <a:gd name="T25" fmla="*/ 37 h 235"/>
                      <a:gd name="T26" fmla="*/ 262 w 145"/>
                      <a:gd name="T27" fmla="*/ 38 h 235"/>
                      <a:gd name="T28" fmla="*/ 257 w 145"/>
                      <a:gd name="T29" fmla="*/ 46 h 235"/>
                      <a:gd name="T30" fmla="*/ 244 w 145"/>
                      <a:gd name="T31" fmla="*/ 53 h 235"/>
                      <a:gd name="T32" fmla="*/ 239 w 145"/>
                      <a:gd name="T33" fmla="*/ 56 h 235"/>
                      <a:gd name="T34" fmla="*/ 224 w 145"/>
                      <a:gd name="T35" fmla="*/ 60 h 235"/>
                      <a:gd name="T36" fmla="*/ 200 w 145"/>
                      <a:gd name="T37" fmla="*/ 63 h 235"/>
                      <a:gd name="T38" fmla="*/ 168 w 145"/>
                      <a:gd name="T39" fmla="*/ 71 h 235"/>
                      <a:gd name="T40" fmla="*/ 158 w 145"/>
                      <a:gd name="T41" fmla="*/ 75 h 235"/>
                      <a:gd name="T42" fmla="*/ 151 w 145"/>
                      <a:gd name="T43" fmla="*/ 80 h 235"/>
                      <a:gd name="T44" fmla="*/ 148 w 145"/>
                      <a:gd name="T45" fmla="*/ 79 h 235"/>
                      <a:gd name="T46" fmla="*/ 119 w 145"/>
                      <a:gd name="T47" fmla="*/ 89 h 235"/>
                      <a:gd name="T48" fmla="*/ 114 w 145"/>
                      <a:gd name="T49" fmla="*/ 97 h 235"/>
                      <a:gd name="T50" fmla="*/ 122 w 145"/>
                      <a:gd name="T51" fmla="*/ 101 h 235"/>
                      <a:gd name="T52" fmla="*/ 131 w 145"/>
                      <a:gd name="T53" fmla="*/ 113 h 235"/>
                      <a:gd name="T54" fmla="*/ 131 w 145"/>
                      <a:gd name="T55" fmla="*/ 123 h 235"/>
                      <a:gd name="T56" fmla="*/ 129 w 145"/>
                      <a:gd name="T57" fmla="*/ 133 h 235"/>
                      <a:gd name="T58" fmla="*/ 131 w 145"/>
                      <a:gd name="T59" fmla="*/ 133 h 235"/>
                      <a:gd name="T60" fmla="*/ 115 w 145"/>
                      <a:gd name="T61" fmla="*/ 138 h 235"/>
                      <a:gd name="T62" fmla="*/ 67 w 145"/>
                      <a:gd name="T63" fmla="*/ 146 h 235"/>
                      <a:gd name="T64" fmla="*/ 65 w 145"/>
                      <a:gd name="T65" fmla="*/ 154 h 235"/>
                      <a:gd name="T66" fmla="*/ 69 w 145"/>
                      <a:gd name="T67" fmla="*/ 158 h 235"/>
                      <a:gd name="T68" fmla="*/ 48 w 145"/>
                      <a:gd name="T69" fmla="*/ 149 h 235"/>
                      <a:gd name="T70" fmla="*/ 35 w 145"/>
                      <a:gd name="T71" fmla="*/ 117 h 235"/>
                      <a:gd name="T72" fmla="*/ 50 w 145"/>
                      <a:gd name="T73" fmla="*/ 108 h 235"/>
                      <a:gd name="T74" fmla="*/ 65 w 145"/>
                      <a:gd name="T75" fmla="*/ 81 h 235"/>
                      <a:gd name="T76" fmla="*/ 71 w 145"/>
                      <a:gd name="T77" fmla="*/ 66 h 235"/>
                      <a:gd name="T78" fmla="*/ 63 w 145"/>
                      <a:gd name="T79" fmla="*/ 57 h 235"/>
                      <a:gd name="T80" fmla="*/ 3 w 145"/>
                      <a:gd name="T81" fmla="*/ 53 h 235"/>
                      <a:gd name="T82" fmla="*/ 0 w 145"/>
                      <a:gd name="T83" fmla="*/ 44 h 235"/>
                      <a:gd name="T84" fmla="*/ 35 w 145"/>
                      <a:gd name="T85" fmla="*/ 38 h 235"/>
                      <a:gd name="T86" fmla="*/ 79 w 145"/>
                      <a:gd name="T87" fmla="*/ 34 h 235"/>
                      <a:gd name="T88" fmla="*/ 107 w 145"/>
                      <a:gd name="T89" fmla="*/ 37 h 235"/>
                      <a:gd name="T90" fmla="*/ 114 w 145"/>
                      <a:gd name="T91" fmla="*/ 46 h 235"/>
                      <a:gd name="T92" fmla="*/ 108 w 145"/>
                      <a:gd name="T93" fmla="*/ 55 h 235"/>
                      <a:gd name="T94" fmla="*/ 123 w 145"/>
                      <a:gd name="T95" fmla="*/ 62 h 235"/>
                      <a:gd name="T96" fmla="*/ 131 w 145"/>
                      <a:gd name="T97" fmla="*/ 60 h 235"/>
                      <a:gd name="T98" fmla="*/ 130 w 145"/>
                      <a:gd name="T99" fmla="*/ 55 h 235"/>
                      <a:gd name="T100" fmla="*/ 146 w 145"/>
                      <a:gd name="T101" fmla="*/ 47 h 235"/>
                      <a:gd name="T102" fmla="*/ 146 w 145"/>
                      <a:gd name="T103" fmla="*/ 41 h 235"/>
                      <a:gd name="T104" fmla="*/ 119 w 145"/>
                      <a:gd name="T105" fmla="*/ 30 h 235"/>
                      <a:gd name="T106" fmla="*/ 119 w 145"/>
                      <a:gd name="T107" fmla="*/ 30 h 2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5"/>
                      <a:gd name="T163" fmla="*/ 0 h 235"/>
                      <a:gd name="T164" fmla="*/ 145 w 145"/>
                      <a:gd name="T165" fmla="*/ 235 h 2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5" h="235">
                        <a:moveTo>
                          <a:pt x="65" y="42"/>
                        </a:moveTo>
                        <a:lnTo>
                          <a:pt x="63" y="28"/>
                        </a:lnTo>
                        <a:lnTo>
                          <a:pt x="67" y="16"/>
                        </a:lnTo>
                        <a:lnTo>
                          <a:pt x="76" y="16"/>
                        </a:lnTo>
                        <a:lnTo>
                          <a:pt x="81" y="14"/>
                        </a:lnTo>
                        <a:lnTo>
                          <a:pt x="87" y="18"/>
                        </a:lnTo>
                        <a:lnTo>
                          <a:pt x="93" y="16"/>
                        </a:lnTo>
                        <a:lnTo>
                          <a:pt x="103" y="16"/>
                        </a:lnTo>
                        <a:lnTo>
                          <a:pt x="107" y="12"/>
                        </a:lnTo>
                        <a:lnTo>
                          <a:pt x="113" y="11"/>
                        </a:lnTo>
                        <a:lnTo>
                          <a:pt x="116" y="13"/>
                        </a:lnTo>
                        <a:lnTo>
                          <a:pt x="121" y="13"/>
                        </a:lnTo>
                        <a:lnTo>
                          <a:pt x="134" y="7"/>
                        </a:lnTo>
                        <a:lnTo>
                          <a:pt x="141" y="3"/>
                        </a:lnTo>
                        <a:lnTo>
                          <a:pt x="141" y="0"/>
                        </a:lnTo>
                        <a:lnTo>
                          <a:pt x="142" y="3"/>
                        </a:lnTo>
                        <a:lnTo>
                          <a:pt x="144" y="4"/>
                        </a:lnTo>
                        <a:lnTo>
                          <a:pt x="144" y="8"/>
                        </a:lnTo>
                        <a:lnTo>
                          <a:pt x="139" y="19"/>
                        </a:lnTo>
                        <a:lnTo>
                          <a:pt x="140" y="33"/>
                        </a:lnTo>
                        <a:lnTo>
                          <a:pt x="139" y="35"/>
                        </a:lnTo>
                        <a:lnTo>
                          <a:pt x="140" y="37"/>
                        </a:lnTo>
                        <a:lnTo>
                          <a:pt x="140" y="52"/>
                        </a:lnTo>
                        <a:lnTo>
                          <a:pt x="142" y="52"/>
                        </a:lnTo>
                        <a:lnTo>
                          <a:pt x="143" y="53"/>
                        </a:lnTo>
                        <a:lnTo>
                          <a:pt x="141" y="56"/>
                        </a:lnTo>
                        <a:lnTo>
                          <a:pt x="144" y="56"/>
                        </a:lnTo>
                        <a:lnTo>
                          <a:pt x="144" y="58"/>
                        </a:lnTo>
                        <a:lnTo>
                          <a:pt x="139" y="66"/>
                        </a:lnTo>
                        <a:lnTo>
                          <a:pt x="141" y="67"/>
                        </a:lnTo>
                        <a:lnTo>
                          <a:pt x="141" y="70"/>
                        </a:lnTo>
                        <a:lnTo>
                          <a:pt x="134" y="78"/>
                        </a:lnTo>
                        <a:lnTo>
                          <a:pt x="129" y="80"/>
                        </a:lnTo>
                        <a:lnTo>
                          <a:pt x="131" y="82"/>
                        </a:lnTo>
                        <a:lnTo>
                          <a:pt x="129" y="85"/>
                        </a:lnTo>
                        <a:lnTo>
                          <a:pt x="122" y="88"/>
                        </a:lnTo>
                        <a:lnTo>
                          <a:pt x="121" y="92"/>
                        </a:lnTo>
                        <a:lnTo>
                          <a:pt x="109" y="94"/>
                        </a:lnTo>
                        <a:lnTo>
                          <a:pt x="99" y="99"/>
                        </a:lnTo>
                        <a:lnTo>
                          <a:pt x="92" y="105"/>
                        </a:lnTo>
                        <a:lnTo>
                          <a:pt x="91" y="107"/>
                        </a:lnTo>
                        <a:lnTo>
                          <a:pt x="87" y="110"/>
                        </a:lnTo>
                        <a:lnTo>
                          <a:pt x="89" y="110"/>
                        </a:lnTo>
                        <a:lnTo>
                          <a:pt x="83" y="118"/>
                        </a:lnTo>
                        <a:lnTo>
                          <a:pt x="82" y="118"/>
                        </a:lnTo>
                        <a:lnTo>
                          <a:pt x="81" y="115"/>
                        </a:lnTo>
                        <a:lnTo>
                          <a:pt x="79" y="118"/>
                        </a:lnTo>
                        <a:lnTo>
                          <a:pt x="65" y="132"/>
                        </a:lnTo>
                        <a:lnTo>
                          <a:pt x="62" y="133"/>
                        </a:lnTo>
                        <a:lnTo>
                          <a:pt x="62" y="142"/>
                        </a:lnTo>
                        <a:lnTo>
                          <a:pt x="67" y="147"/>
                        </a:lnTo>
                        <a:lnTo>
                          <a:pt x="67" y="148"/>
                        </a:lnTo>
                        <a:lnTo>
                          <a:pt x="71" y="167"/>
                        </a:lnTo>
                        <a:lnTo>
                          <a:pt x="72" y="166"/>
                        </a:lnTo>
                        <a:lnTo>
                          <a:pt x="73" y="166"/>
                        </a:lnTo>
                        <a:lnTo>
                          <a:pt x="72" y="181"/>
                        </a:lnTo>
                        <a:lnTo>
                          <a:pt x="69" y="193"/>
                        </a:lnTo>
                        <a:lnTo>
                          <a:pt x="70" y="195"/>
                        </a:lnTo>
                        <a:lnTo>
                          <a:pt x="72" y="191"/>
                        </a:lnTo>
                        <a:lnTo>
                          <a:pt x="72" y="195"/>
                        </a:lnTo>
                        <a:lnTo>
                          <a:pt x="67" y="202"/>
                        </a:lnTo>
                        <a:lnTo>
                          <a:pt x="63" y="205"/>
                        </a:lnTo>
                        <a:lnTo>
                          <a:pt x="47" y="211"/>
                        </a:lnTo>
                        <a:lnTo>
                          <a:pt x="37" y="216"/>
                        </a:lnTo>
                        <a:lnTo>
                          <a:pt x="33" y="223"/>
                        </a:lnTo>
                        <a:lnTo>
                          <a:pt x="36" y="227"/>
                        </a:lnTo>
                        <a:lnTo>
                          <a:pt x="38" y="224"/>
                        </a:lnTo>
                        <a:lnTo>
                          <a:pt x="38" y="234"/>
                        </a:lnTo>
                        <a:lnTo>
                          <a:pt x="27" y="233"/>
                        </a:lnTo>
                        <a:lnTo>
                          <a:pt x="26" y="220"/>
                        </a:lnTo>
                        <a:lnTo>
                          <a:pt x="25" y="196"/>
                        </a:lnTo>
                        <a:lnTo>
                          <a:pt x="20" y="173"/>
                        </a:lnTo>
                        <a:lnTo>
                          <a:pt x="21" y="165"/>
                        </a:lnTo>
                        <a:lnTo>
                          <a:pt x="27" y="159"/>
                        </a:lnTo>
                        <a:lnTo>
                          <a:pt x="38" y="134"/>
                        </a:lnTo>
                        <a:lnTo>
                          <a:pt x="36" y="119"/>
                        </a:lnTo>
                        <a:lnTo>
                          <a:pt x="39" y="110"/>
                        </a:lnTo>
                        <a:lnTo>
                          <a:pt x="39" y="98"/>
                        </a:lnTo>
                        <a:lnTo>
                          <a:pt x="37" y="86"/>
                        </a:lnTo>
                        <a:lnTo>
                          <a:pt x="35" y="84"/>
                        </a:lnTo>
                        <a:lnTo>
                          <a:pt x="18" y="77"/>
                        </a:lnTo>
                        <a:lnTo>
                          <a:pt x="3" y="77"/>
                        </a:lnTo>
                        <a:lnTo>
                          <a:pt x="3" y="71"/>
                        </a:lnTo>
                        <a:lnTo>
                          <a:pt x="0" y="64"/>
                        </a:lnTo>
                        <a:lnTo>
                          <a:pt x="10" y="60"/>
                        </a:lnTo>
                        <a:lnTo>
                          <a:pt x="20" y="57"/>
                        </a:lnTo>
                        <a:lnTo>
                          <a:pt x="33" y="53"/>
                        </a:lnTo>
                        <a:lnTo>
                          <a:pt x="43" y="49"/>
                        </a:lnTo>
                        <a:lnTo>
                          <a:pt x="49" y="57"/>
                        </a:lnTo>
                        <a:lnTo>
                          <a:pt x="58" y="56"/>
                        </a:lnTo>
                        <a:lnTo>
                          <a:pt x="60" y="57"/>
                        </a:lnTo>
                        <a:lnTo>
                          <a:pt x="62" y="67"/>
                        </a:lnTo>
                        <a:lnTo>
                          <a:pt x="58" y="76"/>
                        </a:lnTo>
                        <a:lnTo>
                          <a:pt x="59" y="80"/>
                        </a:lnTo>
                        <a:lnTo>
                          <a:pt x="69" y="89"/>
                        </a:lnTo>
                        <a:lnTo>
                          <a:pt x="68" y="92"/>
                        </a:lnTo>
                        <a:lnTo>
                          <a:pt x="71" y="92"/>
                        </a:lnTo>
                        <a:lnTo>
                          <a:pt x="72" y="88"/>
                        </a:lnTo>
                        <a:lnTo>
                          <a:pt x="70" y="85"/>
                        </a:lnTo>
                        <a:lnTo>
                          <a:pt x="71" y="80"/>
                        </a:lnTo>
                        <a:lnTo>
                          <a:pt x="78" y="77"/>
                        </a:lnTo>
                        <a:lnTo>
                          <a:pt x="79" y="69"/>
                        </a:lnTo>
                        <a:lnTo>
                          <a:pt x="78" y="66"/>
                        </a:lnTo>
                        <a:lnTo>
                          <a:pt x="79" y="61"/>
                        </a:lnTo>
                        <a:lnTo>
                          <a:pt x="78" y="57"/>
                        </a:lnTo>
                        <a:lnTo>
                          <a:pt x="65" y="42"/>
                        </a:lnTo>
                      </a:path>
                    </a:pathLst>
                  </a:custGeom>
                  <a:grpFill/>
                  <a:ln w="9144">
                    <a:solidFill>
                      <a:schemeClr val="bg2">
                        <a:lumMod val="90000"/>
                      </a:schemeClr>
                    </a:solidFill>
                    <a:round/>
                    <a:headEnd/>
                    <a:tailEnd/>
                  </a:ln>
                </p:spPr>
                <p:txBody>
                  <a:bodyPr/>
                  <a:lstStyle/>
                  <a:p>
                    <a:endParaRPr lang="nb-NO"/>
                  </a:p>
                </p:txBody>
              </p:sp>
              <p:sp>
                <p:nvSpPr>
                  <p:cNvPr id="393" name="Freeform 98"/>
                  <p:cNvSpPr>
                    <a:spLocks/>
                  </p:cNvSpPr>
                  <p:nvPr/>
                </p:nvSpPr>
                <p:spPr bwMode="gray">
                  <a:xfrm>
                    <a:off x="3168" y="2504"/>
                    <a:ext cx="46" cy="103"/>
                  </a:xfrm>
                  <a:custGeom>
                    <a:avLst/>
                    <a:gdLst>
                      <a:gd name="T0" fmla="*/ 55 w 43"/>
                      <a:gd name="T1" fmla="*/ 44 h 106"/>
                      <a:gd name="T2" fmla="*/ 55 w 43"/>
                      <a:gd name="T3" fmla="*/ 45 h 106"/>
                      <a:gd name="T4" fmla="*/ 59 w 43"/>
                      <a:gd name="T5" fmla="*/ 46 h 106"/>
                      <a:gd name="T6" fmla="*/ 64 w 43"/>
                      <a:gd name="T7" fmla="*/ 50 h 106"/>
                      <a:gd name="T8" fmla="*/ 55 w 43"/>
                      <a:gd name="T9" fmla="*/ 48 h 106"/>
                      <a:gd name="T10" fmla="*/ 52 w 43"/>
                      <a:gd name="T11" fmla="*/ 49 h 106"/>
                      <a:gd name="T12" fmla="*/ 46 w 43"/>
                      <a:gd name="T13" fmla="*/ 48 h 106"/>
                      <a:gd name="T14" fmla="*/ 48 w 43"/>
                      <a:gd name="T15" fmla="*/ 45 h 106"/>
                      <a:gd name="T16" fmla="*/ 42 w 43"/>
                      <a:gd name="T17" fmla="*/ 44 h 106"/>
                      <a:gd name="T18" fmla="*/ 39 w 43"/>
                      <a:gd name="T19" fmla="*/ 35 h 106"/>
                      <a:gd name="T20" fmla="*/ 30 w 43"/>
                      <a:gd name="T21" fmla="*/ 29 h 106"/>
                      <a:gd name="T22" fmla="*/ 39 w 43"/>
                      <a:gd name="T23" fmla="*/ 21 h 106"/>
                      <a:gd name="T24" fmla="*/ 39 w 43"/>
                      <a:gd name="T25" fmla="*/ 13 h 106"/>
                      <a:gd name="T26" fmla="*/ 28 w 43"/>
                      <a:gd name="T27" fmla="*/ 7 h 106"/>
                      <a:gd name="T28" fmla="*/ 30 w 43"/>
                      <a:gd name="T29" fmla="*/ 2 h 106"/>
                      <a:gd name="T30" fmla="*/ 26 w 43"/>
                      <a:gd name="T31" fmla="*/ 2 h 106"/>
                      <a:gd name="T32" fmla="*/ 20 w 43"/>
                      <a:gd name="T33" fmla="*/ 2 h 106"/>
                      <a:gd name="T34" fmla="*/ 3 w 43"/>
                      <a:gd name="T35" fmla="*/ 0 h 106"/>
                      <a:gd name="T36" fmla="*/ 4 w 43"/>
                      <a:gd name="T37" fmla="*/ 2 h 106"/>
                      <a:gd name="T38" fmla="*/ 6 w 43"/>
                      <a:gd name="T39" fmla="*/ 2 h 106"/>
                      <a:gd name="T40" fmla="*/ 18 w 43"/>
                      <a:gd name="T41" fmla="*/ 4 h 106"/>
                      <a:gd name="T42" fmla="*/ 24 w 43"/>
                      <a:gd name="T43" fmla="*/ 17 h 106"/>
                      <a:gd name="T44" fmla="*/ 19 w 43"/>
                      <a:gd name="T45" fmla="*/ 17 h 106"/>
                      <a:gd name="T46" fmla="*/ 7 w 43"/>
                      <a:gd name="T47" fmla="*/ 19 h 106"/>
                      <a:gd name="T48" fmla="*/ 7 w 43"/>
                      <a:gd name="T49" fmla="*/ 27 h 106"/>
                      <a:gd name="T50" fmla="*/ 20 w 43"/>
                      <a:gd name="T51" fmla="*/ 32 h 106"/>
                      <a:gd name="T52" fmla="*/ 4 w 43"/>
                      <a:gd name="T53" fmla="*/ 34 h 106"/>
                      <a:gd name="T54" fmla="*/ 3 w 43"/>
                      <a:gd name="T55" fmla="*/ 41 h 106"/>
                      <a:gd name="T56" fmla="*/ 0 w 43"/>
                      <a:gd name="T57" fmla="*/ 45 h 106"/>
                      <a:gd name="T58" fmla="*/ 2 w 43"/>
                      <a:gd name="T59" fmla="*/ 47 h 106"/>
                      <a:gd name="T60" fmla="*/ 6 w 43"/>
                      <a:gd name="T61" fmla="*/ 47 h 106"/>
                      <a:gd name="T62" fmla="*/ 22 w 43"/>
                      <a:gd name="T63" fmla="*/ 51 h 106"/>
                      <a:gd name="T64" fmla="*/ 42 w 43"/>
                      <a:gd name="T65" fmla="*/ 51 h 106"/>
                      <a:gd name="T66" fmla="*/ 46 w 43"/>
                      <a:gd name="T67" fmla="*/ 51 h 106"/>
                      <a:gd name="T68" fmla="*/ 49 w 43"/>
                      <a:gd name="T69" fmla="*/ 60 h 106"/>
                      <a:gd name="T70" fmla="*/ 42 w 43"/>
                      <a:gd name="T71" fmla="*/ 68 h 106"/>
                      <a:gd name="T72" fmla="*/ 45 w 43"/>
                      <a:gd name="T73" fmla="*/ 71 h 106"/>
                      <a:gd name="T74" fmla="*/ 63 w 43"/>
                      <a:gd name="T75" fmla="*/ 77 h 106"/>
                      <a:gd name="T76" fmla="*/ 60 w 43"/>
                      <a:gd name="T77" fmla="*/ 79 h 106"/>
                      <a:gd name="T78" fmla="*/ 67 w 43"/>
                      <a:gd name="T79" fmla="*/ 79 h 106"/>
                      <a:gd name="T80" fmla="*/ 68 w 43"/>
                      <a:gd name="T81" fmla="*/ 76 h 106"/>
                      <a:gd name="T82" fmla="*/ 64 w 43"/>
                      <a:gd name="T83" fmla="*/ 74 h 106"/>
                      <a:gd name="T84" fmla="*/ 67 w 43"/>
                      <a:gd name="T85" fmla="*/ 71 h 106"/>
                      <a:gd name="T86" fmla="*/ 80 w 43"/>
                      <a:gd name="T87" fmla="*/ 69 h 106"/>
                      <a:gd name="T88" fmla="*/ 82 w 43"/>
                      <a:gd name="T89" fmla="*/ 62 h 106"/>
                      <a:gd name="T90" fmla="*/ 80 w 43"/>
                      <a:gd name="T91" fmla="*/ 59 h 106"/>
                      <a:gd name="T92" fmla="*/ 82 w 43"/>
                      <a:gd name="T93" fmla="*/ 54 h 106"/>
                      <a:gd name="T94" fmla="*/ 80 w 43"/>
                      <a:gd name="T95" fmla="*/ 51 h 106"/>
                      <a:gd name="T96" fmla="*/ 55 w 43"/>
                      <a:gd name="T97" fmla="*/ 44 h 106"/>
                      <a:gd name="T98" fmla="*/ 55 w 43"/>
                      <a:gd name="T99" fmla="*/ 44 h 106"/>
                      <a:gd name="T100" fmla="*/ 55 w 43"/>
                      <a:gd name="T101" fmla="*/ 44 h 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
                      <a:gd name="T154" fmla="*/ 0 h 106"/>
                      <a:gd name="T155" fmla="*/ 43 w 43"/>
                      <a:gd name="T156" fmla="*/ 106 h 1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 h="106">
                        <a:moveTo>
                          <a:pt x="28" y="55"/>
                        </a:moveTo>
                        <a:lnTo>
                          <a:pt x="28" y="58"/>
                        </a:lnTo>
                        <a:lnTo>
                          <a:pt x="30" y="59"/>
                        </a:lnTo>
                        <a:lnTo>
                          <a:pt x="33" y="68"/>
                        </a:lnTo>
                        <a:lnTo>
                          <a:pt x="28" y="63"/>
                        </a:lnTo>
                        <a:lnTo>
                          <a:pt x="27" y="66"/>
                        </a:lnTo>
                        <a:lnTo>
                          <a:pt x="23" y="64"/>
                        </a:lnTo>
                        <a:lnTo>
                          <a:pt x="24" y="58"/>
                        </a:lnTo>
                        <a:lnTo>
                          <a:pt x="21" y="56"/>
                        </a:lnTo>
                        <a:lnTo>
                          <a:pt x="20" y="45"/>
                        </a:lnTo>
                        <a:lnTo>
                          <a:pt x="16" y="39"/>
                        </a:lnTo>
                        <a:lnTo>
                          <a:pt x="20" y="31"/>
                        </a:lnTo>
                        <a:lnTo>
                          <a:pt x="20" y="13"/>
                        </a:lnTo>
                        <a:lnTo>
                          <a:pt x="15" y="7"/>
                        </a:lnTo>
                        <a:lnTo>
                          <a:pt x="16" y="2"/>
                        </a:lnTo>
                        <a:lnTo>
                          <a:pt x="14" y="2"/>
                        </a:lnTo>
                        <a:lnTo>
                          <a:pt x="10" y="2"/>
                        </a:lnTo>
                        <a:lnTo>
                          <a:pt x="3" y="0"/>
                        </a:lnTo>
                        <a:lnTo>
                          <a:pt x="4" y="2"/>
                        </a:lnTo>
                        <a:lnTo>
                          <a:pt x="6" y="2"/>
                        </a:lnTo>
                        <a:lnTo>
                          <a:pt x="8" y="4"/>
                        </a:lnTo>
                        <a:lnTo>
                          <a:pt x="13" y="17"/>
                        </a:lnTo>
                        <a:lnTo>
                          <a:pt x="9" y="19"/>
                        </a:lnTo>
                        <a:lnTo>
                          <a:pt x="7" y="29"/>
                        </a:lnTo>
                        <a:lnTo>
                          <a:pt x="7" y="37"/>
                        </a:lnTo>
                        <a:lnTo>
                          <a:pt x="10" y="42"/>
                        </a:lnTo>
                        <a:lnTo>
                          <a:pt x="4" y="44"/>
                        </a:lnTo>
                        <a:lnTo>
                          <a:pt x="3" y="51"/>
                        </a:lnTo>
                        <a:lnTo>
                          <a:pt x="0" y="58"/>
                        </a:lnTo>
                        <a:lnTo>
                          <a:pt x="2" y="62"/>
                        </a:lnTo>
                        <a:lnTo>
                          <a:pt x="6" y="62"/>
                        </a:lnTo>
                        <a:lnTo>
                          <a:pt x="12" y="70"/>
                        </a:lnTo>
                        <a:lnTo>
                          <a:pt x="21" y="69"/>
                        </a:lnTo>
                        <a:lnTo>
                          <a:pt x="23" y="70"/>
                        </a:lnTo>
                        <a:lnTo>
                          <a:pt x="25" y="80"/>
                        </a:lnTo>
                        <a:lnTo>
                          <a:pt x="21" y="89"/>
                        </a:lnTo>
                        <a:lnTo>
                          <a:pt x="22" y="93"/>
                        </a:lnTo>
                        <a:lnTo>
                          <a:pt x="32" y="102"/>
                        </a:lnTo>
                        <a:lnTo>
                          <a:pt x="31" y="105"/>
                        </a:lnTo>
                        <a:lnTo>
                          <a:pt x="34" y="105"/>
                        </a:lnTo>
                        <a:lnTo>
                          <a:pt x="35" y="101"/>
                        </a:lnTo>
                        <a:lnTo>
                          <a:pt x="33" y="98"/>
                        </a:lnTo>
                        <a:lnTo>
                          <a:pt x="34" y="93"/>
                        </a:lnTo>
                        <a:lnTo>
                          <a:pt x="41" y="90"/>
                        </a:lnTo>
                        <a:lnTo>
                          <a:pt x="42" y="82"/>
                        </a:lnTo>
                        <a:lnTo>
                          <a:pt x="41" y="79"/>
                        </a:lnTo>
                        <a:lnTo>
                          <a:pt x="42" y="74"/>
                        </a:lnTo>
                        <a:lnTo>
                          <a:pt x="41" y="70"/>
                        </a:lnTo>
                        <a:lnTo>
                          <a:pt x="28" y="55"/>
                        </a:lnTo>
                      </a:path>
                    </a:pathLst>
                  </a:custGeom>
                  <a:grpFill/>
                  <a:ln w="9144">
                    <a:solidFill>
                      <a:schemeClr val="bg2">
                        <a:lumMod val="90000"/>
                      </a:schemeClr>
                    </a:solidFill>
                    <a:round/>
                    <a:headEnd/>
                    <a:tailEnd/>
                  </a:ln>
                </p:spPr>
                <p:txBody>
                  <a:bodyPr/>
                  <a:lstStyle/>
                  <a:p>
                    <a:endParaRPr lang="nb-NO"/>
                  </a:p>
                </p:txBody>
              </p:sp>
              <p:sp>
                <p:nvSpPr>
                  <p:cNvPr id="394" name="Freeform 99"/>
                  <p:cNvSpPr>
                    <a:spLocks/>
                  </p:cNvSpPr>
                  <p:nvPr/>
                </p:nvSpPr>
                <p:spPr bwMode="gray">
                  <a:xfrm>
                    <a:off x="3186" y="2322"/>
                    <a:ext cx="115" cy="122"/>
                  </a:xfrm>
                  <a:custGeom>
                    <a:avLst/>
                    <a:gdLst>
                      <a:gd name="T0" fmla="*/ 4 w 109"/>
                      <a:gd name="T1" fmla="*/ 55 h 126"/>
                      <a:gd name="T2" fmla="*/ 1 w 109"/>
                      <a:gd name="T3" fmla="*/ 52 h 126"/>
                      <a:gd name="T4" fmla="*/ 4 w 109"/>
                      <a:gd name="T5" fmla="*/ 49 h 126"/>
                      <a:gd name="T6" fmla="*/ 6 w 109"/>
                      <a:gd name="T7" fmla="*/ 49 h 126"/>
                      <a:gd name="T8" fmla="*/ 8 w 109"/>
                      <a:gd name="T9" fmla="*/ 48 h 126"/>
                      <a:gd name="T10" fmla="*/ 22 w 109"/>
                      <a:gd name="T11" fmla="*/ 46 h 126"/>
                      <a:gd name="T12" fmla="*/ 22 w 109"/>
                      <a:gd name="T13" fmla="*/ 46 h 126"/>
                      <a:gd name="T14" fmla="*/ 9 w 109"/>
                      <a:gd name="T15" fmla="*/ 46 h 126"/>
                      <a:gd name="T16" fmla="*/ 6 w 109"/>
                      <a:gd name="T17" fmla="*/ 46 h 126"/>
                      <a:gd name="T18" fmla="*/ 5 w 109"/>
                      <a:gd name="T19" fmla="*/ 46 h 126"/>
                      <a:gd name="T20" fmla="*/ 3 w 109"/>
                      <a:gd name="T21" fmla="*/ 46 h 126"/>
                      <a:gd name="T22" fmla="*/ 1 w 109"/>
                      <a:gd name="T23" fmla="*/ 45 h 126"/>
                      <a:gd name="T24" fmla="*/ 0 w 109"/>
                      <a:gd name="T25" fmla="*/ 45 h 126"/>
                      <a:gd name="T26" fmla="*/ 0 w 109"/>
                      <a:gd name="T27" fmla="*/ 42 h 126"/>
                      <a:gd name="T28" fmla="*/ 0 w 109"/>
                      <a:gd name="T29" fmla="*/ 42 h 126"/>
                      <a:gd name="T30" fmla="*/ 24 w 109"/>
                      <a:gd name="T31" fmla="*/ 31 h 126"/>
                      <a:gd name="T32" fmla="*/ 24 w 109"/>
                      <a:gd name="T33" fmla="*/ 23 h 126"/>
                      <a:gd name="T34" fmla="*/ 24 w 109"/>
                      <a:gd name="T35" fmla="*/ 15 h 126"/>
                      <a:gd name="T36" fmla="*/ 7 w 109"/>
                      <a:gd name="T37" fmla="*/ 15 h 126"/>
                      <a:gd name="T38" fmla="*/ 5 w 109"/>
                      <a:gd name="T39" fmla="*/ 8 h 126"/>
                      <a:gd name="T40" fmla="*/ 0 w 109"/>
                      <a:gd name="T41" fmla="*/ 6 h 126"/>
                      <a:gd name="T42" fmla="*/ 6 w 109"/>
                      <a:gd name="T43" fmla="*/ 0 h 126"/>
                      <a:gd name="T44" fmla="*/ 44 w 109"/>
                      <a:gd name="T45" fmla="*/ 0 h 126"/>
                      <a:gd name="T46" fmla="*/ 62 w 109"/>
                      <a:gd name="T47" fmla="*/ 1 h 126"/>
                      <a:gd name="T48" fmla="*/ 90 w 109"/>
                      <a:gd name="T49" fmla="*/ 10 h 126"/>
                      <a:gd name="T50" fmla="*/ 116 w 109"/>
                      <a:gd name="T51" fmla="*/ 14 h 126"/>
                      <a:gd name="T52" fmla="*/ 124 w 109"/>
                      <a:gd name="T53" fmla="*/ 14 h 126"/>
                      <a:gd name="T54" fmla="*/ 135 w 109"/>
                      <a:gd name="T55" fmla="*/ 12 h 126"/>
                      <a:gd name="T56" fmla="*/ 142 w 109"/>
                      <a:gd name="T57" fmla="*/ 7 h 126"/>
                      <a:gd name="T58" fmla="*/ 158 w 109"/>
                      <a:gd name="T59" fmla="*/ 5 h 126"/>
                      <a:gd name="T60" fmla="*/ 174 w 109"/>
                      <a:gd name="T61" fmla="*/ 9 h 126"/>
                      <a:gd name="T62" fmla="*/ 185 w 109"/>
                      <a:gd name="T63" fmla="*/ 9 h 126"/>
                      <a:gd name="T64" fmla="*/ 175 w 109"/>
                      <a:gd name="T65" fmla="*/ 15 h 126"/>
                      <a:gd name="T66" fmla="*/ 162 w 109"/>
                      <a:gd name="T67" fmla="*/ 15 h 126"/>
                      <a:gd name="T68" fmla="*/ 162 w 109"/>
                      <a:gd name="T69" fmla="*/ 26 h 126"/>
                      <a:gd name="T70" fmla="*/ 162 w 109"/>
                      <a:gd name="T71" fmla="*/ 38 h 126"/>
                      <a:gd name="T72" fmla="*/ 162 w 109"/>
                      <a:gd name="T73" fmla="*/ 44 h 126"/>
                      <a:gd name="T74" fmla="*/ 162 w 109"/>
                      <a:gd name="T75" fmla="*/ 53 h 126"/>
                      <a:gd name="T76" fmla="*/ 176 w 109"/>
                      <a:gd name="T77" fmla="*/ 62 h 126"/>
                      <a:gd name="T78" fmla="*/ 171 w 109"/>
                      <a:gd name="T79" fmla="*/ 64 h 126"/>
                      <a:gd name="T80" fmla="*/ 165 w 109"/>
                      <a:gd name="T81" fmla="*/ 65 h 126"/>
                      <a:gd name="T82" fmla="*/ 159 w 109"/>
                      <a:gd name="T83" fmla="*/ 68 h 126"/>
                      <a:gd name="T84" fmla="*/ 151 w 109"/>
                      <a:gd name="T85" fmla="*/ 70 h 126"/>
                      <a:gd name="T86" fmla="*/ 149 w 109"/>
                      <a:gd name="T87" fmla="*/ 71 h 126"/>
                      <a:gd name="T88" fmla="*/ 134 w 109"/>
                      <a:gd name="T89" fmla="*/ 87 h 126"/>
                      <a:gd name="T90" fmla="*/ 124 w 109"/>
                      <a:gd name="T91" fmla="*/ 91 h 126"/>
                      <a:gd name="T92" fmla="*/ 92 w 109"/>
                      <a:gd name="T93" fmla="*/ 81 h 126"/>
                      <a:gd name="T94" fmla="*/ 87 w 109"/>
                      <a:gd name="T95" fmla="*/ 74 h 126"/>
                      <a:gd name="T96" fmla="*/ 4 w 109"/>
                      <a:gd name="T97" fmla="*/ 55 h 126"/>
                      <a:gd name="T98" fmla="*/ 4 w 109"/>
                      <a:gd name="T99" fmla="*/ 55 h 126"/>
                      <a:gd name="T100" fmla="*/ 4 w 109"/>
                      <a:gd name="T101" fmla="*/ 55 h 126"/>
                      <a:gd name="T102" fmla="*/ 4 w 109"/>
                      <a:gd name="T103" fmla="*/ 55 h 1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
                      <a:gd name="T157" fmla="*/ 0 h 126"/>
                      <a:gd name="T158" fmla="*/ 109 w 109"/>
                      <a:gd name="T159" fmla="*/ 126 h 1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 h="126">
                        <a:moveTo>
                          <a:pt x="4" y="75"/>
                        </a:moveTo>
                        <a:lnTo>
                          <a:pt x="1" y="72"/>
                        </a:lnTo>
                        <a:lnTo>
                          <a:pt x="4" y="69"/>
                        </a:lnTo>
                        <a:lnTo>
                          <a:pt x="6" y="69"/>
                        </a:lnTo>
                        <a:lnTo>
                          <a:pt x="8" y="68"/>
                        </a:lnTo>
                        <a:lnTo>
                          <a:pt x="12" y="66"/>
                        </a:lnTo>
                        <a:lnTo>
                          <a:pt x="12" y="65"/>
                        </a:lnTo>
                        <a:lnTo>
                          <a:pt x="9" y="65"/>
                        </a:lnTo>
                        <a:lnTo>
                          <a:pt x="6" y="65"/>
                        </a:lnTo>
                        <a:lnTo>
                          <a:pt x="5" y="66"/>
                        </a:lnTo>
                        <a:lnTo>
                          <a:pt x="3" y="66"/>
                        </a:lnTo>
                        <a:lnTo>
                          <a:pt x="1" y="64"/>
                        </a:lnTo>
                        <a:lnTo>
                          <a:pt x="0" y="63"/>
                        </a:lnTo>
                        <a:lnTo>
                          <a:pt x="0" y="58"/>
                        </a:lnTo>
                        <a:lnTo>
                          <a:pt x="14" y="41"/>
                        </a:lnTo>
                        <a:lnTo>
                          <a:pt x="14" y="33"/>
                        </a:lnTo>
                        <a:lnTo>
                          <a:pt x="14" y="23"/>
                        </a:lnTo>
                        <a:lnTo>
                          <a:pt x="7" y="19"/>
                        </a:lnTo>
                        <a:lnTo>
                          <a:pt x="5" y="8"/>
                        </a:lnTo>
                        <a:lnTo>
                          <a:pt x="0" y="6"/>
                        </a:lnTo>
                        <a:lnTo>
                          <a:pt x="6" y="0"/>
                        </a:lnTo>
                        <a:lnTo>
                          <a:pt x="26" y="0"/>
                        </a:lnTo>
                        <a:lnTo>
                          <a:pt x="37" y="1"/>
                        </a:lnTo>
                        <a:lnTo>
                          <a:pt x="53" y="10"/>
                        </a:lnTo>
                        <a:lnTo>
                          <a:pt x="68" y="14"/>
                        </a:lnTo>
                        <a:lnTo>
                          <a:pt x="73" y="14"/>
                        </a:lnTo>
                        <a:lnTo>
                          <a:pt x="79" y="12"/>
                        </a:lnTo>
                        <a:lnTo>
                          <a:pt x="83" y="7"/>
                        </a:lnTo>
                        <a:lnTo>
                          <a:pt x="93" y="5"/>
                        </a:lnTo>
                        <a:lnTo>
                          <a:pt x="101" y="9"/>
                        </a:lnTo>
                        <a:lnTo>
                          <a:pt x="108" y="9"/>
                        </a:lnTo>
                        <a:lnTo>
                          <a:pt x="102" y="18"/>
                        </a:lnTo>
                        <a:lnTo>
                          <a:pt x="95" y="23"/>
                        </a:lnTo>
                        <a:lnTo>
                          <a:pt x="95" y="36"/>
                        </a:lnTo>
                        <a:lnTo>
                          <a:pt x="95" y="49"/>
                        </a:lnTo>
                        <a:lnTo>
                          <a:pt x="95" y="62"/>
                        </a:lnTo>
                        <a:lnTo>
                          <a:pt x="95" y="73"/>
                        </a:lnTo>
                        <a:lnTo>
                          <a:pt x="103" y="84"/>
                        </a:lnTo>
                        <a:lnTo>
                          <a:pt x="100" y="88"/>
                        </a:lnTo>
                        <a:lnTo>
                          <a:pt x="96" y="89"/>
                        </a:lnTo>
                        <a:lnTo>
                          <a:pt x="94" y="94"/>
                        </a:lnTo>
                        <a:lnTo>
                          <a:pt x="89" y="96"/>
                        </a:lnTo>
                        <a:lnTo>
                          <a:pt x="87" y="98"/>
                        </a:lnTo>
                        <a:lnTo>
                          <a:pt x="78" y="120"/>
                        </a:lnTo>
                        <a:lnTo>
                          <a:pt x="73" y="125"/>
                        </a:lnTo>
                        <a:lnTo>
                          <a:pt x="54" y="112"/>
                        </a:lnTo>
                        <a:lnTo>
                          <a:pt x="51" y="103"/>
                        </a:lnTo>
                        <a:lnTo>
                          <a:pt x="4" y="75"/>
                        </a:lnTo>
                      </a:path>
                    </a:pathLst>
                  </a:custGeom>
                  <a:grpFill/>
                  <a:ln w="9144">
                    <a:solidFill>
                      <a:schemeClr val="bg2">
                        <a:lumMod val="90000"/>
                      </a:schemeClr>
                    </a:solidFill>
                    <a:round/>
                    <a:headEnd/>
                    <a:tailEnd/>
                  </a:ln>
                </p:spPr>
                <p:txBody>
                  <a:bodyPr/>
                  <a:lstStyle/>
                  <a:p>
                    <a:endParaRPr lang="nb-NO"/>
                  </a:p>
                </p:txBody>
              </p:sp>
              <p:sp>
                <p:nvSpPr>
                  <p:cNvPr id="395" name="Freeform 100"/>
                  <p:cNvSpPr>
                    <a:spLocks/>
                  </p:cNvSpPr>
                  <p:nvPr/>
                </p:nvSpPr>
                <p:spPr bwMode="gray">
                  <a:xfrm>
                    <a:off x="3121" y="2394"/>
                    <a:ext cx="156" cy="141"/>
                  </a:xfrm>
                  <a:custGeom>
                    <a:avLst/>
                    <a:gdLst>
                      <a:gd name="T0" fmla="*/ 22 w 147"/>
                      <a:gd name="T1" fmla="*/ 57 h 147"/>
                      <a:gd name="T2" fmla="*/ 8 w 147"/>
                      <a:gd name="T3" fmla="*/ 51 h 147"/>
                      <a:gd name="T4" fmla="*/ 2 w 147"/>
                      <a:gd name="T5" fmla="*/ 47 h 147"/>
                      <a:gd name="T6" fmla="*/ 3 w 147"/>
                      <a:gd name="T7" fmla="*/ 37 h 147"/>
                      <a:gd name="T8" fmla="*/ 0 w 147"/>
                      <a:gd name="T9" fmla="*/ 31 h 147"/>
                      <a:gd name="T10" fmla="*/ 25 w 147"/>
                      <a:gd name="T11" fmla="*/ 20 h 147"/>
                      <a:gd name="T12" fmla="*/ 22 w 147"/>
                      <a:gd name="T13" fmla="*/ 13 h 147"/>
                      <a:gd name="T14" fmla="*/ 29 w 147"/>
                      <a:gd name="T15" fmla="*/ 12 h 147"/>
                      <a:gd name="T16" fmla="*/ 54 w 147"/>
                      <a:gd name="T17" fmla="*/ 0 h 147"/>
                      <a:gd name="T18" fmla="*/ 54 w 147"/>
                      <a:gd name="T19" fmla="*/ 6 h 147"/>
                      <a:gd name="T20" fmla="*/ 51 w 147"/>
                      <a:gd name="T21" fmla="*/ 12 h 147"/>
                      <a:gd name="T22" fmla="*/ 53 w 147"/>
                      <a:gd name="T23" fmla="*/ 12 h 147"/>
                      <a:gd name="T24" fmla="*/ 57 w 147"/>
                      <a:gd name="T25" fmla="*/ 13 h 147"/>
                      <a:gd name="T26" fmla="*/ 63 w 147"/>
                      <a:gd name="T27" fmla="*/ 12 h 147"/>
                      <a:gd name="T28" fmla="*/ 64 w 147"/>
                      <a:gd name="T29" fmla="*/ 12 h 147"/>
                      <a:gd name="T30" fmla="*/ 71 w 147"/>
                      <a:gd name="T31" fmla="*/ 12 h 147"/>
                      <a:gd name="T32" fmla="*/ 76 w 147"/>
                      <a:gd name="T33" fmla="*/ 12 h 147"/>
                      <a:gd name="T34" fmla="*/ 80 w 147"/>
                      <a:gd name="T35" fmla="*/ 16 h 147"/>
                      <a:gd name="T36" fmla="*/ 81 w 147"/>
                      <a:gd name="T37" fmla="*/ 13 h 147"/>
                      <a:gd name="T38" fmla="*/ 86 w 147"/>
                      <a:gd name="T39" fmla="*/ 12 h 147"/>
                      <a:gd name="T40" fmla="*/ 91 w 147"/>
                      <a:gd name="T41" fmla="*/ 12 h 147"/>
                      <a:gd name="T42" fmla="*/ 102 w 147"/>
                      <a:gd name="T43" fmla="*/ 12 h 147"/>
                      <a:gd name="T44" fmla="*/ 100 w 147"/>
                      <a:gd name="T45" fmla="*/ 12 h 147"/>
                      <a:gd name="T46" fmla="*/ 90 w 147"/>
                      <a:gd name="T47" fmla="*/ 12 h 147"/>
                      <a:gd name="T48" fmla="*/ 94 w 147"/>
                      <a:gd name="T49" fmla="*/ 12 h 147"/>
                      <a:gd name="T50" fmla="*/ 94 w 147"/>
                      <a:gd name="T51" fmla="*/ 11 h 147"/>
                      <a:gd name="T52" fmla="*/ 100 w 147"/>
                      <a:gd name="T53" fmla="*/ 10 h 147"/>
                      <a:gd name="T54" fmla="*/ 102 w 147"/>
                      <a:gd name="T55" fmla="*/ 7 h 147"/>
                      <a:gd name="T56" fmla="*/ 103 w 147"/>
                      <a:gd name="T57" fmla="*/ 4 h 147"/>
                      <a:gd name="T58" fmla="*/ 108 w 147"/>
                      <a:gd name="T59" fmla="*/ 3 h 147"/>
                      <a:gd name="T60" fmla="*/ 108 w 147"/>
                      <a:gd name="T61" fmla="*/ 1 h 147"/>
                      <a:gd name="T62" fmla="*/ 112 w 147"/>
                      <a:gd name="T63" fmla="*/ 0 h 147"/>
                      <a:gd name="T64" fmla="*/ 203 w 147"/>
                      <a:gd name="T65" fmla="*/ 26 h 147"/>
                      <a:gd name="T66" fmla="*/ 227 w 147"/>
                      <a:gd name="T67" fmla="*/ 45 h 147"/>
                      <a:gd name="T68" fmla="*/ 242 w 147"/>
                      <a:gd name="T69" fmla="*/ 55 h 147"/>
                      <a:gd name="T70" fmla="*/ 241 w 147"/>
                      <a:gd name="T71" fmla="*/ 61 h 147"/>
                      <a:gd name="T72" fmla="*/ 239 w 147"/>
                      <a:gd name="T73" fmla="*/ 64 h 147"/>
                      <a:gd name="T74" fmla="*/ 242 w 147"/>
                      <a:gd name="T75" fmla="*/ 70 h 147"/>
                      <a:gd name="T76" fmla="*/ 246 w 147"/>
                      <a:gd name="T77" fmla="*/ 74 h 147"/>
                      <a:gd name="T78" fmla="*/ 264 w 147"/>
                      <a:gd name="T79" fmla="*/ 84 h 147"/>
                      <a:gd name="T80" fmla="*/ 254 w 147"/>
                      <a:gd name="T81" fmla="*/ 89 h 147"/>
                      <a:gd name="T82" fmla="*/ 219 w 147"/>
                      <a:gd name="T83" fmla="*/ 93 h 147"/>
                      <a:gd name="T84" fmla="*/ 203 w 147"/>
                      <a:gd name="T85" fmla="*/ 93 h 147"/>
                      <a:gd name="T86" fmla="*/ 178 w 147"/>
                      <a:gd name="T87" fmla="*/ 95 h 147"/>
                      <a:gd name="T88" fmla="*/ 157 w 147"/>
                      <a:gd name="T89" fmla="*/ 94 h 147"/>
                      <a:gd name="T90" fmla="*/ 131 w 147"/>
                      <a:gd name="T91" fmla="*/ 95 h 147"/>
                      <a:gd name="T92" fmla="*/ 117 w 147"/>
                      <a:gd name="T93" fmla="*/ 80 h 147"/>
                      <a:gd name="T94" fmla="*/ 106 w 147"/>
                      <a:gd name="T95" fmla="*/ 77 h 147"/>
                      <a:gd name="T96" fmla="*/ 102 w 147"/>
                      <a:gd name="T97" fmla="*/ 77 h 147"/>
                      <a:gd name="T98" fmla="*/ 81 w 147"/>
                      <a:gd name="T99" fmla="*/ 76 h 147"/>
                      <a:gd name="T100" fmla="*/ 41 w 147"/>
                      <a:gd name="T101" fmla="*/ 68 h 147"/>
                      <a:gd name="T102" fmla="*/ 37 w 147"/>
                      <a:gd name="T103" fmla="*/ 67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
                      <a:gd name="T157" fmla="*/ 0 h 147"/>
                      <a:gd name="T158" fmla="*/ 147 w 147"/>
                      <a:gd name="T159" fmla="*/ 147 h 1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 h="147">
                        <a:moveTo>
                          <a:pt x="21" y="102"/>
                        </a:moveTo>
                        <a:lnTo>
                          <a:pt x="12" y="86"/>
                        </a:lnTo>
                        <a:lnTo>
                          <a:pt x="12" y="81"/>
                        </a:lnTo>
                        <a:lnTo>
                          <a:pt x="8" y="76"/>
                        </a:lnTo>
                        <a:lnTo>
                          <a:pt x="3" y="73"/>
                        </a:lnTo>
                        <a:lnTo>
                          <a:pt x="2" y="70"/>
                        </a:lnTo>
                        <a:lnTo>
                          <a:pt x="4" y="67"/>
                        </a:lnTo>
                        <a:lnTo>
                          <a:pt x="3" y="57"/>
                        </a:lnTo>
                        <a:lnTo>
                          <a:pt x="1" y="54"/>
                        </a:lnTo>
                        <a:lnTo>
                          <a:pt x="0" y="46"/>
                        </a:lnTo>
                        <a:lnTo>
                          <a:pt x="7" y="44"/>
                        </a:lnTo>
                        <a:lnTo>
                          <a:pt x="15" y="30"/>
                        </a:lnTo>
                        <a:lnTo>
                          <a:pt x="15" y="26"/>
                        </a:lnTo>
                        <a:lnTo>
                          <a:pt x="12" y="23"/>
                        </a:lnTo>
                        <a:lnTo>
                          <a:pt x="14" y="19"/>
                        </a:lnTo>
                        <a:lnTo>
                          <a:pt x="17" y="13"/>
                        </a:lnTo>
                        <a:lnTo>
                          <a:pt x="11" y="0"/>
                        </a:lnTo>
                        <a:lnTo>
                          <a:pt x="30" y="0"/>
                        </a:lnTo>
                        <a:lnTo>
                          <a:pt x="30" y="1"/>
                        </a:lnTo>
                        <a:lnTo>
                          <a:pt x="30" y="6"/>
                        </a:lnTo>
                        <a:lnTo>
                          <a:pt x="28" y="9"/>
                        </a:lnTo>
                        <a:lnTo>
                          <a:pt x="28" y="15"/>
                        </a:lnTo>
                        <a:lnTo>
                          <a:pt x="30" y="20"/>
                        </a:lnTo>
                        <a:lnTo>
                          <a:pt x="29" y="22"/>
                        </a:lnTo>
                        <a:lnTo>
                          <a:pt x="30" y="24"/>
                        </a:lnTo>
                        <a:lnTo>
                          <a:pt x="32" y="23"/>
                        </a:lnTo>
                        <a:lnTo>
                          <a:pt x="33" y="21"/>
                        </a:lnTo>
                        <a:lnTo>
                          <a:pt x="35" y="21"/>
                        </a:lnTo>
                        <a:lnTo>
                          <a:pt x="35" y="19"/>
                        </a:lnTo>
                        <a:lnTo>
                          <a:pt x="36" y="17"/>
                        </a:lnTo>
                        <a:lnTo>
                          <a:pt x="37" y="17"/>
                        </a:lnTo>
                        <a:lnTo>
                          <a:pt x="39" y="20"/>
                        </a:lnTo>
                        <a:lnTo>
                          <a:pt x="41" y="22"/>
                        </a:lnTo>
                        <a:lnTo>
                          <a:pt x="42" y="20"/>
                        </a:lnTo>
                        <a:lnTo>
                          <a:pt x="43" y="21"/>
                        </a:lnTo>
                        <a:lnTo>
                          <a:pt x="44" y="26"/>
                        </a:lnTo>
                        <a:lnTo>
                          <a:pt x="45" y="25"/>
                        </a:lnTo>
                        <a:lnTo>
                          <a:pt x="45" y="23"/>
                        </a:lnTo>
                        <a:lnTo>
                          <a:pt x="46" y="20"/>
                        </a:lnTo>
                        <a:lnTo>
                          <a:pt x="48" y="20"/>
                        </a:lnTo>
                        <a:lnTo>
                          <a:pt x="50" y="20"/>
                        </a:lnTo>
                        <a:lnTo>
                          <a:pt x="51" y="20"/>
                        </a:lnTo>
                        <a:lnTo>
                          <a:pt x="53" y="19"/>
                        </a:lnTo>
                        <a:lnTo>
                          <a:pt x="56" y="17"/>
                        </a:lnTo>
                        <a:lnTo>
                          <a:pt x="56" y="16"/>
                        </a:lnTo>
                        <a:lnTo>
                          <a:pt x="55" y="15"/>
                        </a:lnTo>
                        <a:lnTo>
                          <a:pt x="52" y="16"/>
                        </a:lnTo>
                        <a:lnTo>
                          <a:pt x="50" y="15"/>
                        </a:lnTo>
                        <a:lnTo>
                          <a:pt x="50" y="14"/>
                        </a:lnTo>
                        <a:lnTo>
                          <a:pt x="52" y="12"/>
                        </a:lnTo>
                        <a:lnTo>
                          <a:pt x="52" y="11"/>
                        </a:lnTo>
                        <a:lnTo>
                          <a:pt x="55" y="11"/>
                        </a:lnTo>
                        <a:lnTo>
                          <a:pt x="55" y="10"/>
                        </a:lnTo>
                        <a:lnTo>
                          <a:pt x="56" y="8"/>
                        </a:lnTo>
                        <a:lnTo>
                          <a:pt x="56" y="7"/>
                        </a:lnTo>
                        <a:lnTo>
                          <a:pt x="57" y="7"/>
                        </a:lnTo>
                        <a:lnTo>
                          <a:pt x="57" y="4"/>
                        </a:lnTo>
                        <a:lnTo>
                          <a:pt x="58" y="5"/>
                        </a:lnTo>
                        <a:lnTo>
                          <a:pt x="59" y="3"/>
                        </a:lnTo>
                        <a:lnTo>
                          <a:pt x="58" y="2"/>
                        </a:lnTo>
                        <a:lnTo>
                          <a:pt x="59" y="1"/>
                        </a:lnTo>
                        <a:lnTo>
                          <a:pt x="62" y="0"/>
                        </a:lnTo>
                        <a:lnTo>
                          <a:pt x="109" y="28"/>
                        </a:lnTo>
                        <a:lnTo>
                          <a:pt x="112" y="37"/>
                        </a:lnTo>
                        <a:lnTo>
                          <a:pt x="131" y="50"/>
                        </a:lnTo>
                        <a:lnTo>
                          <a:pt x="125" y="68"/>
                        </a:lnTo>
                        <a:lnTo>
                          <a:pt x="125" y="71"/>
                        </a:lnTo>
                        <a:lnTo>
                          <a:pt x="134" y="83"/>
                        </a:lnTo>
                        <a:lnTo>
                          <a:pt x="132" y="91"/>
                        </a:lnTo>
                        <a:lnTo>
                          <a:pt x="133" y="93"/>
                        </a:lnTo>
                        <a:lnTo>
                          <a:pt x="133" y="97"/>
                        </a:lnTo>
                        <a:lnTo>
                          <a:pt x="131" y="97"/>
                        </a:lnTo>
                        <a:lnTo>
                          <a:pt x="130" y="99"/>
                        </a:lnTo>
                        <a:lnTo>
                          <a:pt x="134" y="105"/>
                        </a:lnTo>
                        <a:lnTo>
                          <a:pt x="133" y="107"/>
                        </a:lnTo>
                        <a:lnTo>
                          <a:pt x="136" y="112"/>
                        </a:lnTo>
                        <a:lnTo>
                          <a:pt x="139" y="123"/>
                        </a:lnTo>
                        <a:lnTo>
                          <a:pt x="146" y="128"/>
                        </a:lnTo>
                        <a:lnTo>
                          <a:pt x="146" y="131"/>
                        </a:lnTo>
                        <a:lnTo>
                          <a:pt x="139" y="135"/>
                        </a:lnTo>
                        <a:lnTo>
                          <a:pt x="126" y="141"/>
                        </a:lnTo>
                        <a:lnTo>
                          <a:pt x="121" y="141"/>
                        </a:lnTo>
                        <a:lnTo>
                          <a:pt x="118" y="139"/>
                        </a:lnTo>
                        <a:lnTo>
                          <a:pt x="112" y="140"/>
                        </a:lnTo>
                        <a:lnTo>
                          <a:pt x="108" y="144"/>
                        </a:lnTo>
                        <a:lnTo>
                          <a:pt x="98" y="144"/>
                        </a:lnTo>
                        <a:lnTo>
                          <a:pt x="92" y="146"/>
                        </a:lnTo>
                        <a:lnTo>
                          <a:pt x="86" y="142"/>
                        </a:lnTo>
                        <a:lnTo>
                          <a:pt x="81" y="144"/>
                        </a:lnTo>
                        <a:lnTo>
                          <a:pt x="72" y="144"/>
                        </a:lnTo>
                        <a:lnTo>
                          <a:pt x="68" y="138"/>
                        </a:lnTo>
                        <a:lnTo>
                          <a:pt x="65" y="122"/>
                        </a:lnTo>
                        <a:lnTo>
                          <a:pt x="62" y="117"/>
                        </a:lnTo>
                        <a:lnTo>
                          <a:pt x="58" y="117"/>
                        </a:lnTo>
                        <a:lnTo>
                          <a:pt x="56" y="117"/>
                        </a:lnTo>
                        <a:lnTo>
                          <a:pt x="52" y="117"/>
                        </a:lnTo>
                        <a:lnTo>
                          <a:pt x="45" y="115"/>
                        </a:lnTo>
                        <a:lnTo>
                          <a:pt x="29" y="108"/>
                        </a:lnTo>
                        <a:lnTo>
                          <a:pt x="23" y="103"/>
                        </a:lnTo>
                        <a:lnTo>
                          <a:pt x="21" y="102"/>
                        </a:lnTo>
                      </a:path>
                    </a:pathLst>
                  </a:custGeom>
                  <a:grpFill/>
                  <a:ln w="9144">
                    <a:solidFill>
                      <a:schemeClr val="bg2">
                        <a:lumMod val="90000"/>
                      </a:schemeClr>
                    </a:solidFill>
                    <a:round/>
                    <a:headEnd/>
                    <a:tailEnd/>
                  </a:ln>
                </p:spPr>
                <p:txBody>
                  <a:bodyPr/>
                  <a:lstStyle/>
                  <a:p>
                    <a:endParaRPr lang="nb-NO"/>
                  </a:p>
                </p:txBody>
              </p:sp>
              <p:sp>
                <p:nvSpPr>
                  <p:cNvPr id="396" name="Freeform 101"/>
                  <p:cNvSpPr>
                    <a:spLocks/>
                  </p:cNvSpPr>
                  <p:nvPr/>
                </p:nvSpPr>
                <p:spPr bwMode="gray">
                  <a:xfrm>
                    <a:off x="2866" y="2458"/>
                    <a:ext cx="181" cy="163"/>
                  </a:xfrm>
                  <a:custGeom>
                    <a:avLst/>
                    <a:gdLst>
                      <a:gd name="T0" fmla="*/ 126 w 172"/>
                      <a:gd name="T1" fmla="*/ 104 h 170"/>
                      <a:gd name="T2" fmla="*/ 75 w 172"/>
                      <a:gd name="T3" fmla="*/ 104 h 170"/>
                      <a:gd name="T4" fmla="*/ 35 w 172"/>
                      <a:gd name="T5" fmla="*/ 101 h 170"/>
                      <a:gd name="T6" fmla="*/ 25 w 172"/>
                      <a:gd name="T7" fmla="*/ 100 h 170"/>
                      <a:gd name="T8" fmla="*/ 5 w 172"/>
                      <a:gd name="T9" fmla="*/ 102 h 170"/>
                      <a:gd name="T10" fmla="*/ 0 w 172"/>
                      <a:gd name="T11" fmla="*/ 98 h 170"/>
                      <a:gd name="T12" fmla="*/ 1 w 172"/>
                      <a:gd name="T13" fmla="*/ 92 h 170"/>
                      <a:gd name="T14" fmla="*/ 5 w 172"/>
                      <a:gd name="T15" fmla="*/ 85 h 170"/>
                      <a:gd name="T16" fmla="*/ 22 w 172"/>
                      <a:gd name="T17" fmla="*/ 67 h 170"/>
                      <a:gd name="T18" fmla="*/ 26 w 172"/>
                      <a:gd name="T19" fmla="*/ 63 h 170"/>
                      <a:gd name="T20" fmla="*/ 43 w 172"/>
                      <a:gd name="T21" fmla="*/ 58 h 170"/>
                      <a:gd name="T22" fmla="*/ 47 w 172"/>
                      <a:gd name="T23" fmla="*/ 47 h 170"/>
                      <a:gd name="T24" fmla="*/ 47 w 172"/>
                      <a:gd name="T25" fmla="*/ 44 h 170"/>
                      <a:gd name="T26" fmla="*/ 29 w 172"/>
                      <a:gd name="T27" fmla="*/ 31 h 170"/>
                      <a:gd name="T28" fmla="*/ 35 w 172"/>
                      <a:gd name="T29" fmla="*/ 23 h 170"/>
                      <a:gd name="T30" fmla="*/ 9 w 172"/>
                      <a:gd name="T31" fmla="*/ 6 h 170"/>
                      <a:gd name="T32" fmla="*/ 54 w 172"/>
                      <a:gd name="T33" fmla="*/ 0 h 170"/>
                      <a:gd name="T34" fmla="*/ 87 w 172"/>
                      <a:gd name="T35" fmla="*/ 0 h 170"/>
                      <a:gd name="T36" fmla="*/ 114 w 172"/>
                      <a:gd name="T37" fmla="*/ 4 h 170"/>
                      <a:gd name="T38" fmla="*/ 133 w 172"/>
                      <a:gd name="T39" fmla="*/ 21 h 170"/>
                      <a:gd name="T40" fmla="*/ 160 w 172"/>
                      <a:gd name="T41" fmla="*/ 19 h 170"/>
                      <a:gd name="T42" fmla="*/ 179 w 172"/>
                      <a:gd name="T43" fmla="*/ 12 h 170"/>
                      <a:gd name="T44" fmla="*/ 206 w 172"/>
                      <a:gd name="T45" fmla="*/ 12 h 170"/>
                      <a:gd name="T46" fmla="*/ 228 w 172"/>
                      <a:gd name="T47" fmla="*/ 13 h 170"/>
                      <a:gd name="T48" fmla="*/ 229 w 172"/>
                      <a:gd name="T49" fmla="*/ 33 h 170"/>
                      <a:gd name="T50" fmla="*/ 233 w 172"/>
                      <a:gd name="T51" fmla="*/ 48 h 170"/>
                      <a:gd name="T52" fmla="*/ 248 w 172"/>
                      <a:gd name="T53" fmla="*/ 47 h 170"/>
                      <a:gd name="T54" fmla="*/ 277 w 172"/>
                      <a:gd name="T55" fmla="*/ 46 h 170"/>
                      <a:gd name="T56" fmla="*/ 281 w 172"/>
                      <a:gd name="T57" fmla="*/ 47 h 170"/>
                      <a:gd name="T58" fmla="*/ 284 w 172"/>
                      <a:gd name="T59" fmla="*/ 64 h 170"/>
                      <a:gd name="T60" fmla="*/ 252 w 172"/>
                      <a:gd name="T61" fmla="*/ 64 h 170"/>
                      <a:gd name="T62" fmla="*/ 233 w 172"/>
                      <a:gd name="T63" fmla="*/ 72 h 170"/>
                      <a:gd name="T64" fmla="*/ 236 w 172"/>
                      <a:gd name="T65" fmla="*/ 87 h 170"/>
                      <a:gd name="T66" fmla="*/ 262 w 172"/>
                      <a:gd name="T67" fmla="*/ 106 h 170"/>
                      <a:gd name="T68" fmla="*/ 188 w 172"/>
                      <a:gd name="T69" fmla="*/ 108 h 170"/>
                      <a:gd name="T70" fmla="*/ 162 w 172"/>
                      <a:gd name="T71" fmla="*/ 108 h 170"/>
                      <a:gd name="T72" fmla="*/ 152 w 172"/>
                      <a:gd name="T73" fmla="*/ 104 h 1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2"/>
                      <a:gd name="T112" fmla="*/ 0 h 170"/>
                      <a:gd name="T113" fmla="*/ 172 w 172"/>
                      <a:gd name="T114" fmla="*/ 170 h 1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2" h="170">
                        <a:moveTo>
                          <a:pt x="91" y="159"/>
                        </a:moveTo>
                        <a:lnTo>
                          <a:pt x="76" y="159"/>
                        </a:lnTo>
                        <a:lnTo>
                          <a:pt x="60" y="159"/>
                        </a:lnTo>
                        <a:lnTo>
                          <a:pt x="45" y="159"/>
                        </a:lnTo>
                        <a:lnTo>
                          <a:pt x="30" y="159"/>
                        </a:lnTo>
                        <a:lnTo>
                          <a:pt x="22" y="153"/>
                        </a:lnTo>
                        <a:lnTo>
                          <a:pt x="19" y="152"/>
                        </a:lnTo>
                        <a:lnTo>
                          <a:pt x="15" y="152"/>
                        </a:lnTo>
                        <a:lnTo>
                          <a:pt x="8" y="156"/>
                        </a:lnTo>
                        <a:lnTo>
                          <a:pt x="5" y="155"/>
                        </a:lnTo>
                        <a:lnTo>
                          <a:pt x="0" y="158"/>
                        </a:lnTo>
                        <a:lnTo>
                          <a:pt x="0" y="149"/>
                        </a:lnTo>
                        <a:lnTo>
                          <a:pt x="1" y="151"/>
                        </a:lnTo>
                        <a:lnTo>
                          <a:pt x="1" y="139"/>
                        </a:lnTo>
                        <a:lnTo>
                          <a:pt x="3" y="137"/>
                        </a:lnTo>
                        <a:lnTo>
                          <a:pt x="5" y="129"/>
                        </a:lnTo>
                        <a:lnTo>
                          <a:pt x="10" y="108"/>
                        </a:lnTo>
                        <a:lnTo>
                          <a:pt x="12" y="102"/>
                        </a:lnTo>
                        <a:lnTo>
                          <a:pt x="16" y="100"/>
                        </a:lnTo>
                        <a:lnTo>
                          <a:pt x="16" y="96"/>
                        </a:lnTo>
                        <a:lnTo>
                          <a:pt x="22" y="94"/>
                        </a:lnTo>
                        <a:lnTo>
                          <a:pt x="26" y="88"/>
                        </a:lnTo>
                        <a:lnTo>
                          <a:pt x="28" y="82"/>
                        </a:lnTo>
                        <a:lnTo>
                          <a:pt x="28" y="71"/>
                        </a:lnTo>
                        <a:lnTo>
                          <a:pt x="30" y="69"/>
                        </a:lnTo>
                        <a:lnTo>
                          <a:pt x="28" y="66"/>
                        </a:lnTo>
                        <a:lnTo>
                          <a:pt x="23" y="58"/>
                        </a:lnTo>
                        <a:lnTo>
                          <a:pt x="19" y="46"/>
                        </a:lnTo>
                        <a:lnTo>
                          <a:pt x="22" y="41"/>
                        </a:lnTo>
                        <a:lnTo>
                          <a:pt x="22" y="33"/>
                        </a:lnTo>
                        <a:lnTo>
                          <a:pt x="16" y="17"/>
                        </a:lnTo>
                        <a:lnTo>
                          <a:pt x="9" y="6"/>
                        </a:lnTo>
                        <a:lnTo>
                          <a:pt x="22" y="1"/>
                        </a:lnTo>
                        <a:lnTo>
                          <a:pt x="32" y="0"/>
                        </a:lnTo>
                        <a:lnTo>
                          <a:pt x="43" y="0"/>
                        </a:lnTo>
                        <a:lnTo>
                          <a:pt x="52" y="0"/>
                        </a:lnTo>
                        <a:lnTo>
                          <a:pt x="63" y="0"/>
                        </a:lnTo>
                        <a:lnTo>
                          <a:pt x="68" y="4"/>
                        </a:lnTo>
                        <a:lnTo>
                          <a:pt x="72" y="20"/>
                        </a:lnTo>
                        <a:lnTo>
                          <a:pt x="80" y="31"/>
                        </a:lnTo>
                        <a:lnTo>
                          <a:pt x="83" y="32"/>
                        </a:lnTo>
                        <a:lnTo>
                          <a:pt x="96" y="29"/>
                        </a:lnTo>
                        <a:lnTo>
                          <a:pt x="104" y="30"/>
                        </a:lnTo>
                        <a:lnTo>
                          <a:pt x="107" y="16"/>
                        </a:lnTo>
                        <a:lnTo>
                          <a:pt x="124" y="15"/>
                        </a:lnTo>
                        <a:lnTo>
                          <a:pt x="124" y="20"/>
                        </a:lnTo>
                        <a:lnTo>
                          <a:pt x="135" y="20"/>
                        </a:lnTo>
                        <a:lnTo>
                          <a:pt x="137" y="23"/>
                        </a:lnTo>
                        <a:lnTo>
                          <a:pt x="139" y="43"/>
                        </a:lnTo>
                        <a:lnTo>
                          <a:pt x="138" y="50"/>
                        </a:lnTo>
                        <a:lnTo>
                          <a:pt x="141" y="65"/>
                        </a:lnTo>
                        <a:lnTo>
                          <a:pt x="140" y="72"/>
                        </a:lnTo>
                        <a:lnTo>
                          <a:pt x="144" y="75"/>
                        </a:lnTo>
                        <a:lnTo>
                          <a:pt x="148" y="71"/>
                        </a:lnTo>
                        <a:lnTo>
                          <a:pt x="157" y="71"/>
                        </a:lnTo>
                        <a:lnTo>
                          <a:pt x="166" y="70"/>
                        </a:lnTo>
                        <a:lnTo>
                          <a:pt x="169" y="69"/>
                        </a:lnTo>
                        <a:lnTo>
                          <a:pt x="169" y="71"/>
                        </a:lnTo>
                        <a:lnTo>
                          <a:pt x="167" y="95"/>
                        </a:lnTo>
                        <a:lnTo>
                          <a:pt x="171" y="98"/>
                        </a:lnTo>
                        <a:lnTo>
                          <a:pt x="160" y="98"/>
                        </a:lnTo>
                        <a:lnTo>
                          <a:pt x="151" y="98"/>
                        </a:lnTo>
                        <a:lnTo>
                          <a:pt x="140" y="98"/>
                        </a:lnTo>
                        <a:lnTo>
                          <a:pt x="140" y="108"/>
                        </a:lnTo>
                        <a:lnTo>
                          <a:pt x="141" y="119"/>
                        </a:lnTo>
                        <a:lnTo>
                          <a:pt x="141" y="132"/>
                        </a:lnTo>
                        <a:lnTo>
                          <a:pt x="141" y="148"/>
                        </a:lnTo>
                        <a:lnTo>
                          <a:pt x="157" y="162"/>
                        </a:lnTo>
                        <a:lnTo>
                          <a:pt x="132" y="169"/>
                        </a:lnTo>
                        <a:lnTo>
                          <a:pt x="113" y="164"/>
                        </a:lnTo>
                        <a:lnTo>
                          <a:pt x="100" y="165"/>
                        </a:lnTo>
                        <a:lnTo>
                          <a:pt x="97" y="164"/>
                        </a:lnTo>
                        <a:lnTo>
                          <a:pt x="91" y="159"/>
                        </a:lnTo>
                      </a:path>
                    </a:pathLst>
                  </a:custGeom>
                  <a:grpFill/>
                  <a:ln w="9144">
                    <a:solidFill>
                      <a:schemeClr val="bg2">
                        <a:lumMod val="90000"/>
                      </a:schemeClr>
                    </a:solidFill>
                    <a:round/>
                    <a:headEnd/>
                    <a:tailEnd/>
                  </a:ln>
                </p:spPr>
                <p:txBody>
                  <a:bodyPr/>
                  <a:lstStyle/>
                  <a:p>
                    <a:endParaRPr lang="nb-NO"/>
                  </a:p>
                </p:txBody>
              </p:sp>
              <p:sp>
                <p:nvSpPr>
                  <p:cNvPr id="397" name="Freeform 102"/>
                  <p:cNvSpPr>
                    <a:spLocks/>
                  </p:cNvSpPr>
                  <p:nvPr/>
                </p:nvSpPr>
                <p:spPr bwMode="gray">
                  <a:xfrm>
                    <a:off x="3059" y="2586"/>
                    <a:ext cx="113" cy="99"/>
                  </a:xfrm>
                  <a:custGeom>
                    <a:avLst/>
                    <a:gdLst>
                      <a:gd name="T0" fmla="*/ 43 w 107"/>
                      <a:gd name="T1" fmla="*/ 22 h 103"/>
                      <a:gd name="T2" fmla="*/ 51 w 107"/>
                      <a:gd name="T3" fmla="*/ 20 h 103"/>
                      <a:gd name="T4" fmla="*/ 60 w 107"/>
                      <a:gd name="T5" fmla="*/ 14 h 103"/>
                      <a:gd name="T6" fmla="*/ 67 w 107"/>
                      <a:gd name="T7" fmla="*/ 12 h 103"/>
                      <a:gd name="T8" fmla="*/ 68 w 107"/>
                      <a:gd name="T9" fmla="*/ 12 h 103"/>
                      <a:gd name="T10" fmla="*/ 79 w 107"/>
                      <a:gd name="T11" fmla="*/ 12 h 103"/>
                      <a:gd name="T12" fmla="*/ 84 w 107"/>
                      <a:gd name="T13" fmla="*/ 12 h 103"/>
                      <a:gd name="T14" fmla="*/ 88 w 107"/>
                      <a:gd name="T15" fmla="*/ 12 h 103"/>
                      <a:gd name="T16" fmla="*/ 83 w 107"/>
                      <a:gd name="T17" fmla="*/ 12 h 103"/>
                      <a:gd name="T18" fmla="*/ 83 w 107"/>
                      <a:gd name="T19" fmla="*/ 12 h 103"/>
                      <a:gd name="T20" fmla="*/ 84 w 107"/>
                      <a:gd name="T21" fmla="*/ 6 h 103"/>
                      <a:gd name="T22" fmla="*/ 107 w 107"/>
                      <a:gd name="T23" fmla="*/ 0 h 103"/>
                      <a:gd name="T24" fmla="*/ 114 w 107"/>
                      <a:gd name="T25" fmla="*/ 1 h 103"/>
                      <a:gd name="T26" fmla="*/ 120 w 107"/>
                      <a:gd name="T27" fmla="*/ 0 h 103"/>
                      <a:gd name="T28" fmla="*/ 120 w 107"/>
                      <a:gd name="T29" fmla="*/ 6 h 103"/>
                      <a:gd name="T30" fmla="*/ 147 w 107"/>
                      <a:gd name="T31" fmla="*/ 6 h 103"/>
                      <a:gd name="T32" fmla="*/ 176 w 107"/>
                      <a:gd name="T33" fmla="*/ 12 h 103"/>
                      <a:gd name="T34" fmla="*/ 181 w 107"/>
                      <a:gd name="T35" fmla="*/ 12 h 103"/>
                      <a:gd name="T36" fmla="*/ 183 w 107"/>
                      <a:gd name="T37" fmla="*/ 17 h 103"/>
                      <a:gd name="T38" fmla="*/ 183 w 107"/>
                      <a:gd name="T39" fmla="*/ 28 h 103"/>
                      <a:gd name="T40" fmla="*/ 177 w 107"/>
                      <a:gd name="T41" fmla="*/ 33 h 103"/>
                      <a:gd name="T42" fmla="*/ 182 w 107"/>
                      <a:gd name="T43" fmla="*/ 43 h 103"/>
                      <a:gd name="T44" fmla="*/ 163 w 107"/>
                      <a:gd name="T45" fmla="*/ 60 h 103"/>
                      <a:gd name="T46" fmla="*/ 151 w 107"/>
                      <a:gd name="T47" fmla="*/ 63 h 103"/>
                      <a:gd name="T48" fmla="*/ 150 w 107"/>
                      <a:gd name="T49" fmla="*/ 69 h 103"/>
                      <a:gd name="T50" fmla="*/ 142 w 107"/>
                      <a:gd name="T51" fmla="*/ 65 h 103"/>
                      <a:gd name="T52" fmla="*/ 133 w 107"/>
                      <a:gd name="T53" fmla="*/ 63 h 103"/>
                      <a:gd name="T54" fmla="*/ 115 w 107"/>
                      <a:gd name="T55" fmla="*/ 63 h 103"/>
                      <a:gd name="T56" fmla="*/ 103 w 107"/>
                      <a:gd name="T57" fmla="*/ 62 h 103"/>
                      <a:gd name="T58" fmla="*/ 98 w 107"/>
                      <a:gd name="T59" fmla="*/ 63 h 103"/>
                      <a:gd name="T60" fmla="*/ 84 w 107"/>
                      <a:gd name="T61" fmla="*/ 60 h 103"/>
                      <a:gd name="T62" fmla="*/ 72 w 107"/>
                      <a:gd name="T63" fmla="*/ 60 h 103"/>
                      <a:gd name="T64" fmla="*/ 63 w 107"/>
                      <a:gd name="T65" fmla="*/ 58 h 103"/>
                      <a:gd name="T66" fmla="*/ 60 w 107"/>
                      <a:gd name="T67" fmla="*/ 48 h 103"/>
                      <a:gd name="T68" fmla="*/ 39 w 107"/>
                      <a:gd name="T69" fmla="*/ 42 h 103"/>
                      <a:gd name="T70" fmla="*/ 33 w 107"/>
                      <a:gd name="T71" fmla="*/ 42 h 103"/>
                      <a:gd name="T72" fmla="*/ 22 w 107"/>
                      <a:gd name="T73" fmla="*/ 36 h 103"/>
                      <a:gd name="T74" fmla="*/ 6 w 107"/>
                      <a:gd name="T75" fmla="*/ 30 h 103"/>
                      <a:gd name="T76" fmla="*/ 1 w 107"/>
                      <a:gd name="T77" fmla="*/ 25 h 103"/>
                      <a:gd name="T78" fmla="*/ 0 w 107"/>
                      <a:gd name="T79" fmla="*/ 21 h 103"/>
                      <a:gd name="T80" fmla="*/ 20 w 107"/>
                      <a:gd name="T81" fmla="*/ 23 h 103"/>
                      <a:gd name="T82" fmla="*/ 27 w 107"/>
                      <a:gd name="T83" fmla="*/ 23 h 103"/>
                      <a:gd name="T84" fmla="*/ 35 w 107"/>
                      <a:gd name="T85" fmla="*/ 25 h 103"/>
                      <a:gd name="T86" fmla="*/ 39 w 107"/>
                      <a:gd name="T87" fmla="*/ 24 h 103"/>
                      <a:gd name="T88" fmla="*/ 43 w 107"/>
                      <a:gd name="T89" fmla="*/ 22 h 103"/>
                      <a:gd name="T90" fmla="*/ 43 w 107"/>
                      <a:gd name="T91" fmla="*/ 22 h 103"/>
                      <a:gd name="T92" fmla="*/ 43 w 107"/>
                      <a:gd name="T93" fmla="*/ 22 h 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7"/>
                      <a:gd name="T142" fmla="*/ 0 h 103"/>
                      <a:gd name="T143" fmla="*/ 107 w 107"/>
                      <a:gd name="T144" fmla="*/ 103 h 1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7" h="103">
                        <a:moveTo>
                          <a:pt x="25" y="32"/>
                        </a:moveTo>
                        <a:lnTo>
                          <a:pt x="29" y="30"/>
                        </a:lnTo>
                        <a:lnTo>
                          <a:pt x="35" y="24"/>
                        </a:lnTo>
                        <a:lnTo>
                          <a:pt x="39" y="21"/>
                        </a:lnTo>
                        <a:lnTo>
                          <a:pt x="40" y="19"/>
                        </a:lnTo>
                        <a:lnTo>
                          <a:pt x="45" y="17"/>
                        </a:lnTo>
                        <a:lnTo>
                          <a:pt x="49" y="17"/>
                        </a:lnTo>
                        <a:lnTo>
                          <a:pt x="51" y="15"/>
                        </a:lnTo>
                        <a:lnTo>
                          <a:pt x="48" y="14"/>
                        </a:lnTo>
                        <a:lnTo>
                          <a:pt x="48" y="12"/>
                        </a:lnTo>
                        <a:lnTo>
                          <a:pt x="49" y="6"/>
                        </a:lnTo>
                        <a:lnTo>
                          <a:pt x="62" y="0"/>
                        </a:lnTo>
                        <a:lnTo>
                          <a:pt x="66" y="1"/>
                        </a:lnTo>
                        <a:lnTo>
                          <a:pt x="70" y="0"/>
                        </a:lnTo>
                        <a:lnTo>
                          <a:pt x="70" y="6"/>
                        </a:lnTo>
                        <a:lnTo>
                          <a:pt x="85" y="6"/>
                        </a:lnTo>
                        <a:lnTo>
                          <a:pt x="102" y="13"/>
                        </a:lnTo>
                        <a:lnTo>
                          <a:pt x="104" y="15"/>
                        </a:lnTo>
                        <a:lnTo>
                          <a:pt x="106" y="27"/>
                        </a:lnTo>
                        <a:lnTo>
                          <a:pt x="106" y="39"/>
                        </a:lnTo>
                        <a:lnTo>
                          <a:pt x="103" y="48"/>
                        </a:lnTo>
                        <a:lnTo>
                          <a:pt x="105" y="63"/>
                        </a:lnTo>
                        <a:lnTo>
                          <a:pt x="94" y="88"/>
                        </a:lnTo>
                        <a:lnTo>
                          <a:pt x="88" y="94"/>
                        </a:lnTo>
                        <a:lnTo>
                          <a:pt x="87" y="102"/>
                        </a:lnTo>
                        <a:lnTo>
                          <a:pt x="82" y="97"/>
                        </a:lnTo>
                        <a:lnTo>
                          <a:pt x="77" y="95"/>
                        </a:lnTo>
                        <a:lnTo>
                          <a:pt x="67" y="95"/>
                        </a:lnTo>
                        <a:lnTo>
                          <a:pt x="60" y="93"/>
                        </a:lnTo>
                        <a:lnTo>
                          <a:pt x="57" y="94"/>
                        </a:lnTo>
                        <a:lnTo>
                          <a:pt x="49" y="89"/>
                        </a:lnTo>
                        <a:lnTo>
                          <a:pt x="42" y="89"/>
                        </a:lnTo>
                        <a:lnTo>
                          <a:pt x="37" y="85"/>
                        </a:lnTo>
                        <a:lnTo>
                          <a:pt x="35" y="71"/>
                        </a:lnTo>
                        <a:lnTo>
                          <a:pt x="23" y="62"/>
                        </a:lnTo>
                        <a:lnTo>
                          <a:pt x="20" y="62"/>
                        </a:lnTo>
                        <a:lnTo>
                          <a:pt x="12" y="54"/>
                        </a:lnTo>
                        <a:lnTo>
                          <a:pt x="6" y="42"/>
                        </a:lnTo>
                        <a:lnTo>
                          <a:pt x="1" y="35"/>
                        </a:lnTo>
                        <a:lnTo>
                          <a:pt x="0" y="31"/>
                        </a:lnTo>
                        <a:lnTo>
                          <a:pt x="10" y="33"/>
                        </a:lnTo>
                        <a:lnTo>
                          <a:pt x="17" y="33"/>
                        </a:lnTo>
                        <a:lnTo>
                          <a:pt x="21" y="35"/>
                        </a:lnTo>
                        <a:lnTo>
                          <a:pt x="23" y="34"/>
                        </a:lnTo>
                        <a:lnTo>
                          <a:pt x="25" y="32"/>
                        </a:lnTo>
                      </a:path>
                    </a:pathLst>
                  </a:custGeom>
                  <a:grpFill/>
                  <a:ln w="9144">
                    <a:solidFill>
                      <a:schemeClr val="bg2">
                        <a:lumMod val="90000"/>
                      </a:schemeClr>
                    </a:solidFill>
                    <a:round/>
                    <a:headEnd/>
                    <a:tailEnd/>
                  </a:ln>
                </p:spPr>
                <p:txBody>
                  <a:bodyPr/>
                  <a:lstStyle/>
                  <a:p>
                    <a:endParaRPr lang="nb-NO"/>
                  </a:p>
                </p:txBody>
              </p:sp>
              <p:sp>
                <p:nvSpPr>
                  <p:cNvPr id="398" name="Freeform 103"/>
                  <p:cNvSpPr>
                    <a:spLocks/>
                  </p:cNvSpPr>
                  <p:nvPr/>
                </p:nvSpPr>
                <p:spPr bwMode="gray">
                  <a:xfrm>
                    <a:off x="2981" y="2615"/>
                    <a:ext cx="140" cy="129"/>
                  </a:xfrm>
                  <a:custGeom>
                    <a:avLst/>
                    <a:gdLst>
                      <a:gd name="T0" fmla="*/ 253 w 131"/>
                      <a:gd name="T1" fmla="*/ 41 h 135"/>
                      <a:gd name="T2" fmla="*/ 237 w 131"/>
                      <a:gd name="T3" fmla="*/ 38 h 135"/>
                      <a:gd name="T4" fmla="*/ 223 w 131"/>
                      <a:gd name="T5" fmla="*/ 38 h 135"/>
                      <a:gd name="T6" fmla="*/ 215 w 131"/>
                      <a:gd name="T7" fmla="*/ 35 h 135"/>
                      <a:gd name="T8" fmla="*/ 209 w 131"/>
                      <a:gd name="T9" fmla="*/ 27 h 135"/>
                      <a:gd name="T10" fmla="*/ 188 w 131"/>
                      <a:gd name="T11" fmla="*/ 22 h 135"/>
                      <a:gd name="T12" fmla="*/ 180 w 131"/>
                      <a:gd name="T13" fmla="*/ 22 h 135"/>
                      <a:gd name="T14" fmla="*/ 166 w 131"/>
                      <a:gd name="T15" fmla="*/ 14 h 135"/>
                      <a:gd name="T16" fmla="*/ 154 w 131"/>
                      <a:gd name="T17" fmla="*/ 11 h 135"/>
                      <a:gd name="T18" fmla="*/ 144 w 131"/>
                      <a:gd name="T19" fmla="*/ 5 h 135"/>
                      <a:gd name="T20" fmla="*/ 142 w 131"/>
                      <a:gd name="T21" fmla="*/ 1 h 135"/>
                      <a:gd name="T22" fmla="*/ 135 w 131"/>
                      <a:gd name="T23" fmla="*/ 0 h 135"/>
                      <a:gd name="T24" fmla="*/ 126 w 131"/>
                      <a:gd name="T25" fmla="*/ 3 h 135"/>
                      <a:gd name="T26" fmla="*/ 113 w 131"/>
                      <a:gd name="T27" fmla="*/ 5 h 135"/>
                      <a:gd name="T28" fmla="*/ 100 w 131"/>
                      <a:gd name="T29" fmla="*/ 11 h 135"/>
                      <a:gd name="T30" fmla="*/ 94 w 131"/>
                      <a:gd name="T31" fmla="*/ 6 h 135"/>
                      <a:gd name="T32" fmla="*/ 79 w 131"/>
                      <a:gd name="T33" fmla="*/ 5 h 135"/>
                      <a:gd name="T34" fmla="*/ 26 w 131"/>
                      <a:gd name="T35" fmla="*/ 11 h 135"/>
                      <a:gd name="T36" fmla="*/ 26 w 131"/>
                      <a:gd name="T37" fmla="*/ 15 h 135"/>
                      <a:gd name="T38" fmla="*/ 26 w 131"/>
                      <a:gd name="T39" fmla="*/ 23 h 135"/>
                      <a:gd name="T40" fmla="*/ 26 w 131"/>
                      <a:gd name="T41" fmla="*/ 29 h 135"/>
                      <a:gd name="T42" fmla="*/ 26 w 131"/>
                      <a:gd name="T43" fmla="*/ 39 h 135"/>
                      <a:gd name="T44" fmla="*/ 2 w 131"/>
                      <a:gd name="T45" fmla="*/ 39 h 135"/>
                      <a:gd name="T46" fmla="*/ 1 w 131"/>
                      <a:gd name="T47" fmla="*/ 40 h 135"/>
                      <a:gd name="T48" fmla="*/ 1 w 131"/>
                      <a:gd name="T49" fmla="*/ 52 h 135"/>
                      <a:gd name="T50" fmla="*/ 0 w 131"/>
                      <a:gd name="T51" fmla="*/ 66 h 135"/>
                      <a:gd name="T52" fmla="*/ 24 w 131"/>
                      <a:gd name="T53" fmla="*/ 73 h 135"/>
                      <a:gd name="T54" fmla="*/ 24 w 131"/>
                      <a:gd name="T55" fmla="*/ 77 h 135"/>
                      <a:gd name="T56" fmla="*/ 21 w 131"/>
                      <a:gd name="T57" fmla="*/ 82 h 135"/>
                      <a:gd name="T58" fmla="*/ 22 w 131"/>
                      <a:gd name="T59" fmla="*/ 84 h 135"/>
                      <a:gd name="T60" fmla="*/ 44 w 131"/>
                      <a:gd name="T61" fmla="*/ 85 h 135"/>
                      <a:gd name="T62" fmla="*/ 57 w 131"/>
                      <a:gd name="T63" fmla="*/ 83 h 135"/>
                      <a:gd name="T64" fmla="*/ 94 w 131"/>
                      <a:gd name="T65" fmla="*/ 72 h 135"/>
                      <a:gd name="T66" fmla="*/ 106 w 131"/>
                      <a:gd name="T67" fmla="*/ 72 h 135"/>
                      <a:gd name="T68" fmla="*/ 130 w 131"/>
                      <a:gd name="T69" fmla="*/ 74 h 135"/>
                      <a:gd name="T70" fmla="*/ 149 w 131"/>
                      <a:gd name="T71" fmla="*/ 72 h 135"/>
                      <a:gd name="T72" fmla="*/ 159 w 131"/>
                      <a:gd name="T73" fmla="*/ 67 h 135"/>
                      <a:gd name="T74" fmla="*/ 182 w 131"/>
                      <a:gd name="T75" fmla="*/ 60 h 135"/>
                      <a:gd name="T76" fmla="*/ 190 w 131"/>
                      <a:gd name="T77" fmla="*/ 56 h 135"/>
                      <a:gd name="T78" fmla="*/ 203 w 131"/>
                      <a:gd name="T79" fmla="*/ 51 h 135"/>
                      <a:gd name="T80" fmla="*/ 222 w 131"/>
                      <a:gd name="T81" fmla="*/ 47 h 135"/>
                      <a:gd name="T82" fmla="*/ 253 w 131"/>
                      <a:gd name="T83" fmla="*/ 41 h 135"/>
                      <a:gd name="T84" fmla="*/ 253 w 131"/>
                      <a:gd name="T85" fmla="*/ 41 h 135"/>
                      <a:gd name="T86" fmla="*/ 253 w 131"/>
                      <a:gd name="T87" fmla="*/ 41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1"/>
                      <a:gd name="T133" fmla="*/ 0 h 135"/>
                      <a:gd name="T134" fmla="*/ 131 w 131"/>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1" h="135">
                        <a:moveTo>
                          <a:pt x="130" y="64"/>
                        </a:moveTo>
                        <a:lnTo>
                          <a:pt x="122" y="59"/>
                        </a:lnTo>
                        <a:lnTo>
                          <a:pt x="115" y="59"/>
                        </a:lnTo>
                        <a:lnTo>
                          <a:pt x="110" y="55"/>
                        </a:lnTo>
                        <a:lnTo>
                          <a:pt x="108" y="41"/>
                        </a:lnTo>
                        <a:lnTo>
                          <a:pt x="96" y="32"/>
                        </a:lnTo>
                        <a:lnTo>
                          <a:pt x="93" y="32"/>
                        </a:lnTo>
                        <a:lnTo>
                          <a:pt x="85" y="24"/>
                        </a:lnTo>
                        <a:lnTo>
                          <a:pt x="79" y="12"/>
                        </a:lnTo>
                        <a:lnTo>
                          <a:pt x="74" y="5"/>
                        </a:lnTo>
                        <a:lnTo>
                          <a:pt x="73" y="1"/>
                        </a:lnTo>
                        <a:lnTo>
                          <a:pt x="69" y="0"/>
                        </a:lnTo>
                        <a:lnTo>
                          <a:pt x="65" y="3"/>
                        </a:lnTo>
                        <a:lnTo>
                          <a:pt x="58" y="5"/>
                        </a:lnTo>
                        <a:lnTo>
                          <a:pt x="51" y="13"/>
                        </a:lnTo>
                        <a:lnTo>
                          <a:pt x="48" y="6"/>
                        </a:lnTo>
                        <a:lnTo>
                          <a:pt x="41" y="5"/>
                        </a:lnTo>
                        <a:lnTo>
                          <a:pt x="14" y="11"/>
                        </a:lnTo>
                        <a:lnTo>
                          <a:pt x="14" y="25"/>
                        </a:lnTo>
                        <a:lnTo>
                          <a:pt x="14" y="34"/>
                        </a:lnTo>
                        <a:lnTo>
                          <a:pt x="14" y="46"/>
                        </a:lnTo>
                        <a:lnTo>
                          <a:pt x="14" y="61"/>
                        </a:lnTo>
                        <a:lnTo>
                          <a:pt x="2" y="61"/>
                        </a:lnTo>
                        <a:lnTo>
                          <a:pt x="1" y="62"/>
                        </a:lnTo>
                        <a:lnTo>
                          <a:pt x="1" y="82"/>
                        </a:lnTo>
                        <a:lnTo>
                          <a:pt x="0" y="103"/>
                        </a:lnTo>
                        <a:lnTo>
                          <a:pt x="13" y="115"/>
                        </a:lnTo>
                        <a:lnTo>
                          <a:pt x="13" y="122"/>
                        </a:lnTo>
                        <a:lnTo>
                          <a:pt x="11" y="129"/>
                        </a:lnTo>
                        <a:lnTo>
                          <a:pt x="12" y="132"/>
                        </a:lnTo>
                        <a:lnTo>
                          <a:pt x="22" y="134"/>
                        </a:lnTo>
                        <a:lnTo>
                          <a:pt x="30" y="131"/>
                        </a:lnTo>
                        <a:lnTo>
                          <a:pt x="48" y="113"/>
                        </a:lnTo>
                        <a:lnTo>
                          <a:pt x="54" y="113"/>
                        </a:lnTo>
                        <a:lnTo>
                          <a:pt x="67" y="117"/>
                        </a:lnTo>
                        <a:lnTo>
                          <a:pt x="77" y="114"/>
                        </a:lnTo>
                        <a:lnTo>
                          <a:pt x="82" y="105"/>
                        </a:lnTo>
                        <a:lnTo>
                          <a:pt x="94" y="95"/>
                        </a:lnTo>
                        <a:lnTo>
                          <a:pt x="98" y="89"/>
                        </a:lnTo>
                        <a:lnTo>
                          <a:pt x="105" y="80"/>
                        </a:lnTo>
                        <a:lnTo>
                          <a:pt x="114" y="73"/>
                        </a:lnTo>
                        <a:lnTo>
                          <a:pt x="130" y="64"/>
                        </a:lnTo>
                      </a:path>
                    </a:pathLst>
                  </a:custGeom>
                  <a:grpFill/>
                  <a:ln w="9144">
                    <a:solidFill>
                      <a:schemeClr val="bg2">
                        <a:lumMod val="90000"/>
                      </a:schemeClr>
                    </a:solidFill>
                    <a:round/>
                    <a:headEnd/>
                    <a:tailEnd/>
                  </a:ln>
                </p:spPr>
                <p:txBody>
                  <a:bodyPr/>
                  <a:lstStyle/>
                  <a:p>
                    <a:endParaRPr lang="nb-NO"/>
                  </a:p>
                </p:txBody>
              </p:sp>
              <p:sp>
                <p:nvSpPr>
                  <p:cNvPr id="399" name="Freeform 104"/>
                  <p:cNvSpPr>
                    <a:spLocks/>
                  </p:cNvSpPr>
                  <p:nvPr/>
                </p:nvSpPr>
                <p:spPr bwMode="gray">
                  <a:xfrm>
                    <a:off x="2866" y="2603"/>
                    <a:ext cx="194" cy="173"/>
                  </a:xfrm>
                  <a:custGeom>
                    <a:avLst/>
                    <a:gdLst>
                      <a:gd name="T0" fmla="*/ 146 w 185"/>
                      <a:gd name="T1" fmla="*/ 7 h 180"/>
                      <a:gd name="T2" fmla="*/ 122 w 185"/>
                      <a:gd name="T3" fmla="*/ 7 h 180"/>
                      <a:gd name="T4" fmla="*/ 96 w 185"/>
                      <a:gd name="T5" fmla="*/ 7 h 180"/>
                      <a:gd name="T6" fmla="*/ 71 w 185"/>
                      <a:gd name="T7" fmla="*/ 7 h 180"/>
                      <a:gd name="T8" fmla="*/ 49 w 185"/>
                      <a:gd name="T9" fmla="*/ 7 h 180"/>
                      <a:gd name="T10" fmla="*/ 33 w 185"/>
                      <a:gd name="T11" fmla="*/ 1 h 180"/>
                      <a:gd name="T12" fmla="*/ 29 w 185"/>
                      <a:gd name="T13" fmla="*/ 0 h 180"/>
                      <a:gd name="T14" fmla="*/ 25 w 185"/>
                      <a:gd name="T15" fmla="*/ 0 h 180"/>
                      <a:gd name="T16" fmla="*/ 8 w 185"/>
                      <a:gd name="T17" fmla="*/ 4 h 180"/>
                      <a:gd name="T18" fmla="*/ 5 w 185"/>
                      <a:gd name="T19" fmla="*/ 3 h 180"/>
                      <a:gd name="T20" fmla="*/ 0 w 185"/>
                      <a:gd name="T21" fmla="*/ 6 h 180"/>
                      <a:gd name="T22" fmla="*/ 1 w 185"/>
                      <a:gd name="T23" fmla="*/ 12 h 180"/>
                      <a:gd name="T24" fmla="*/ 23 w 185"/>
                      <a:gd name="T25" fmla="*/ 27 h 180"/>
                      <a:gd name="T26" fmla="*/ 37 w 185"/>
                      <a:gd name="T27" fmla="*/ 39 h 180"/>
                      <a:gd name="T28" fmla="*/ 59 w 185"/>
                      <a:gd name="T29" fmla="*/ 56 h 180"/>
                      <a:gd name="T30" fmla="*/ 59 w 185"/>
                      <a:gd name="T31" fmla="*/ 72 h 180"/>
                      <a:gd name="T32" fmla="*/ 68 w 185"/>
                      <a:gd name="T33" fmla="*/ 81 h 180"/>
                      <a:gd name="T34" fmla="*/ 68 w 185"/>
                      <a:gd name="T35" fmla="*/ 87 h 180"/>
                      <a:gd name="T36" fmla="*/ 77 w 185"/>
                      <a:gd name="T37" fmla="*/ 104 h 180"/>
                      <a:gd name="T38" fmla="*/ 89 w 185"/>
                      <a:gd name="T39" fmla="*/ 111 h 180"/>
                      <a:gd name="T40" fmla="*/ 104 w 185"/>
                      <a:gd name="T41" fmla="*/ 117 h 180"/>
                      <a:gd name="T42" fmla="*/ 109 w 185"/>
                      <a:gd name="T43" fmla="*/ 116 h 180"/>
                      <a:gd name="T44" fmla="*/ 114 w 185"/>
                      <a:gd name="T45" fmla="*/ 112 h 180"/>
                      <a:gd name="T46" fmla="*/ 120 w 185"/>
                      <a:gd name="T47" fmla="*/ 112 h 180"/>
                      <a:gd name="T48" fmla="*/ 128 w 185"/>
                      <a:gd name="T49" fmla="*/ 116 h 180"/>
                      <a:gd name="T50" fmla="*/ 128 w 185"/>
                      <a:gd name="T51" fmla="*/ 117 h 180"/>
                      <a:gd name="T52" fmla="*/ 133 w 185"/>
                      <a:gd name="T53" fmla="*/ 121 h 180"/>
                      <a:gd name="T54" fmla="*/ 160 w 185"/>
                      <a:gd name="T55" fmla="*/ 121 h 180"/>
                      <a:gd name="T56" fmla="*/ 179 w 185"/>
                      <a:gd name="T57" fmla="*/ 115 h 180"/>
                      <a:gd name="T58" fmla="*/ 179 w 185"/>
                      <a:gd name="T59" fmla="*/ 99 h 180"/>
                      <a:gd name="T60" fmla="*/ 179 w 185"/>
                      <a:gd name="T61" fmla="*/ 87 h 180"/>
                      <a:gd name="T62" fmla="*/ 179 w 185"/>
                      <a:gd name="T63" fmla="*/ 78 h 180"/>
                      <a:gd name="T64" fmla="*/ 180 w 185"/>
                      <a:gd name="T65" fmla="*/ 63 h 180"/>
                      <a:gd name="T66" fmla="*/ 180 w 185"/>
                      <a:gd name="T67" fmla="*/ 50 h 180"/>
                      <a:gd name="T68" fmla="*/ 181 w 185"/>
                      <a:gd name="T69" fmla="*/ 50 h 180"/>
                      <a:gd name="T70" fmla="*/ 200 w 185"/>
                      <a:gd name="T71" fmla="*/ 50 h 180"/>
                      <a:gd name="T72" fmla="*/ 200 w 185"/>
                      <a:gd name="T73" fmla="*/ 38 h 180"/>
                      <a:gd name="T74" fmla="*/ 200 w 185"/>
                      <a:gd name="T75" fmla="*/ 32 h 180"/>
                      <a:gd name="T76" fmla="*/ 200 w 185"/>
                      <a:gd name="T77" fmla="*/ 27 h 180"/>
                      <a:gd name="T78" fmla="*/ 200 w 185"/>
                      <a:gd name="T79" fmla="*/ 13 h 180"/>
                      <a:gd name="T80" fmla="*/ 244 w 185"/>
                      <a:gd name="T81" fmla="*/ 12 h 180"/>
                      <a:gd name="T82" fmla="*/ 256 w 185"/>
                      <a:gd name="T83" fmla="*/ 12 h 180"/>
                      <a:gd name="T84" fmla="*/ 262 w 185"/>
                      <a:gd name="T85" fmla="*/ 15 h 180"/>
                      <a:gd name="T86" fmla="*/ 271 w 185"/>
                      <a:gd name="T87" fmla="*/ 12 h 180"/>
                      <a:gd name="T88" fmla="*/ 283 w 185"/>
                      <a:gd name="T89" fmla="*/ 12 h 180"/>
                      <a:gd name="T90" fmla="*/ 290 w 185"/>
                      <a:gd name="T91" fmla="*/ 12 h 180"/>
                      <a:gd name="T92" fmla="*/ 295 w 185"/>
                      <a:gd name="T93" fmla="*/ 12 h 180"/>
                      <a:gd name="T94" fmla="*/ 290 w 185"/>
                      <a:gd name="T95" fmla="*/ 9 h 180"/>
                      <a:gd name="T96" fmla="*/ 271 w 185"/>
                      <a:gd name="T97" fmla="*/ 7 h 180"/>
                      <a:gd name="T98" fmla="*/ 253 w 185"/>
                      <a:gd name="T99" fmla="*/ 10 h 180"/>
                      <a:gd name="T100" fmla="*/ 212 w 185"/>
                      <a:gd name="T101" fmla="*/ 12 h 180"/>
                      <a:gd name="T102" fmla="*/ 181 w 185"/>
                      <a:gd name="T103" fmla="*/ 12 h 180"/>
                      <a:gd name="T104" fmla="*/ 160 w 185"/>
                      <a:gd name="T105" fmla="*/ 12 h 180"/>
                      <a:gd name="T106" fmla="*/ 156 w 185"/>
                      <a:gd name="T107" fmla="*/ 12 h 180"/>
                      <a:gd name="T108" fmla="*/ 146 w 185"/>
                      <a:gd name="T109" fmla="*/ 7 h 180"/>
                      <a:gd name="T110" fmla="*/ 146 w 185"/>
                      <a:gd name="T111" fmla="*/ 7 h 180"/>
                      <a:gd name="T112" fmla="*/ 146 w 185"/>
                      <a:gd name="T113" fmla="*/ 7 h 1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5"/>
                      <a:gd name="T172" fmla="*/ 0 h 180"/>
                      <a:gd name="T173" fmla="*/ 185 w 185"/>
                      <a:gd name="T174" fmla="*/ 180 h 1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5" h="180">
                        <a:moveTo>
                          <a:pt x="91" y="7"/>
                        </a:moveTo>
                        <a:lnTo>
                          <a:pt x="76" y="7"/>
                        </a:lnTo>
                        <a:lnTo>
                          <a:pt x="60" y="7"/>
                        </a:lnTo>
                        <a:lnTo>
                          <a:pt x="45" y="7"/>
                        </a:lnTo>
                        <a:lnTo>
                          <a:pt x="30" y="7"/>
                        </a:lnTo>
                        <a:lnTo>
                          <a:pt x="22" y="1"/>
                        </a:lnTo>
                        <a:lnTo>
                          <a:pt x="19" y="0"/>
                        </a:lnTo>
                        <a:lnTo>
                          <a:pt x="15" y="0"/>
                        </a:lnTo>
                        <a:lnTo>
                          <a:pt x="8" y="4"/>
                        </a:lnTo>
                        <a:lnTo>
                          <a:pt x="5" y="3"/>
                        </a:lnTo>
                        <a:lnTo>
                          <a:pt x="0" y="6"/>
                        </a:lnTo>
                        <a:lnTo>
                          <a:pt x="1" y="18"/>
                        </a:lnTo>
                        <a:lnTo>
                          <a:pt x="13" y="37"/>
                        </a:lnTo>
                        <a:lnTo>
                          <a:pt x="24" y="59"/>
                        </a:lnTo>
                        <a:lnTo>
                          <a:pt x="37" y="83"/>
                        </a:lnTo>
                        <a:lnTo>
                          <a:pt x="37" y="106"/>
                        </a:lnTo>
                        <a:lnTo>
                          <a:pt x="43" y="119"/>
                        </a:lnTo>
                        <a:lnTo>
                          <a:pt x="43" y="130"/>
                        </a:lnTo>
                        <a:lnTo>
                          <a:pt x="48" y="155"/>
                        </a:lnTo>
                        <a:lnTo>
                          <a:pt x="55" y="165"/>
                        </a:lnTo>
                        <a:lnTo>
                          <a:pt x="65" y="174"/>
                        </a:lnTo>
                        <a:lnTo>
                          <a:pt x="68" y="173"/>
                        </a:lnTo>
                        <a:lnTo>
                          <a:pt x="71" y="167"/>
                        </a:lnTo>
                        <a:lnTo>
                          <a:pt x="74" y="167"/>
                        </a:lnTo>
                        <a:lnTo>
                          <a:pt x="80" y="173"/>
                        </a:lnTo>
                        <a:lnTo>
                          <a:pt x="80" y="175"/>
                        </a:lnTo>
                        <a:lnTo>
                          <a:pt x="83" y="179"/>
                        </a:lnTo>
                        <a:lnTo>
                          <a:pt x="100" y="179"/>
                        </a:lnTo>
                        <a:lnTo>
                          <a:pt x="111" y="171"/>
                        </a:lnTo>
                        <a:lnTo>
                          <a:pt x="111" y="148"/>
                        </a:lnTo>
                        <a:lnTo>
                          <a:pt x="111" y="131"/>
                        </a:lnTo>
                        <a:lnTo>
                          <a:pt x="111" y="115"/>
                        </a:lnTo>
                        <a:lnTo>
                          <a:pt x="112" y="94"/>
                        </a:lnTo>
                        <a:lnTo>
                          <a:pt x="112" y="74"/>
                        </a:lnTo>
                        <a:lnTo>
                          <a:pt x="113" y="73"/>
                        </a:lnTo>
                        <a:lnTo>
                          <a:pt x="125" y="73"/>
                        </a:lnTo>
                        <a:lnTo>
                          <a:pt x="125" y="58"/>
                        </a:lnTo>
                        <a:lnTo>
                          <a:pt x="125" y="46"/>
                        </a:lnTo>
                        <a:lnTo>
                          <a:pt x="125" y="37"/>
                        </a:lnTo>
                        <a:lnTo>
                          <a:pt x="125" y="23"/>
                        </a:lnTo>
                        <a:lnTo>
                          <a:pt x="152" y="17"/>
                        </a:lnTo>
                        <a:lnTo>
                          <a:pt x="159" y="18"/>
                        </a:lnTo>
                        <a:lnTo>
                          <a:pt x="162" y="25"/>
                        </a:lnTo>
                        <a:lnTo>
                          <a:pt x="169" y="17"/>
                        </a:lnTo>
                        <a:lnTo>
                          <a:pt x="176" y="15"/>
                        </a:lnTo>
                        <a:lnTo>
                          <a:pt x="180" y="12"/>
                        </a:lnTo>
                        <a:lnTo>
                          <a:pt x="184" y="13"/>
                        </a:lnTo>
                        <a:lnTo>
                          <a:pt x="180" y="9"/>
                        </a:lnTo>
                        <a:lnTo>
                          <a:pt x="169" y="7"/>
                        </a:lnTo>
                        <a:lnTo>
                          <a:pt x="157" y="10"/>
                        </a:lnTo>
                        <a:lnTo>
                          <a:pt x="132" y="17"/>
                        </a:lnTo>
                        <a:lnTo>
                          <a:pt x="113" y="12"/>
                        </a:lnTo>
                        <a:lnTo>
                          <a:pt x="100" y="13"/>
                        </a:lnTo>
                        <a:lnTo>
                          <a:pt x="97" y="12"/>
                        </a:lnTo>
                        <a:lnTo>
                          <a:pt x="91" y="7"/>
                        </a:lnTo>
                      </a:path>
                    </a:pathLst>
                  </a:custGeom>
                  <a:grpFill/>
                  <a:ln w="9144">
                    <a:solidFill>
                      <a:schemeClr val="bg2">
                        <a:lumMod val="90000"/>
                      </a:schemeClr>
                    </a:solidFill>
                    <a:round/>
                    <a:headEnd/>
                    <a:tailEnd/>
                  </a:ln>
                </p:spPr>
                <p:txBody>
                  <a:bodyPr/>
                  <a:lstStyle/>
                  <a:p>
                    <a:endParaRPr lang="nb-NO"/>
                  </a:p>
                </p:txBody>
              </p:sp>
              <p:sp>
                <p:nvSpPr>
                  <p:cNvPr id="400" name="Freeform 105"/>
                  <p:cNvSpPr>
                    <a:spLocks/>
                  </p:cNvSpPr>
                  <p:nvPr/>
                </p:nvSpPr>
                <p:spPr bwMode="gray">
                  <a:xfrm>
                    <a:off x="2700" y="2067"/>
                    <a:ext cx="229" cy="161"/>
                  </a:xfrm>
                  <a:custGeom>
                    <a:avLst/>
                    <a:gdLst>
                      <a:gd name="T0" fmla="*/ 98 w 216"/>
                      <a:gd name="T1" fmla="*/ 50 h 168"/>
                      <a:gd name="T2" fmla="*/ 98 w 216"/>
                      <a:gd name="T3" fmla="*/ 63 h 168"/>
                      <a:gd name="T4" fmla="*/ 91 w 216"/>
                      <a:gd name="T5" fmla="*/ 72 h 168"/>
                      <a:gd name="T6" fmla="*/ 55 w 216"/>
                      <a:gd name="T7" fmla="*/ 78 h 168"/>
                      <a:gd name="T8" fmla="*/ 20 w 216"/>
                      <a:gd name="T9" fmla="*/ 80 h 168"/>
                      <a:gd name="T10" fmla="*/ 0 w 216"/>
                      <a:gd name="T11" fmla="*/ 84 h 168"/>
                      <a:gd name="T12" fmla="*/ 3 w 216"/>
                      <a:gd name="T13" fmla="*/ 89 h 168"/>
                      <a:gd name="T14" fmla="*/ 29 w 216"/>
                      <a:gd name="T15" fmla="*/ 101 h 168"/>
                      <a:gd name="T16" fmla="*/ 43 w 216"/>
                      <a:gd name="T17" fmla="*/ 101 h 168"/>
                      <a:gd name="T18" fmla="*/ 54 w 216"/>
                      <a:gd name="T19" fmla="*/ 103 h 168"/>
                      <a:gd name="T20" fmla="*/ 51 w 216"/>
                      <a:gd name="T21" fmla="*/ 104 h 168"/>
                      <a:gd name="T22" fmla="*/ 58 w 216"/>
                      <a:gd name="T23" fmla="*/ 107 h 168"/>
                      <a:gd name="T24" fmla="*/ 65 w 216"/>
                      <a:gd name="T25" fmla="*/ 103 h 168"/>
                      <a:gd name="T26" fmla="*/ 85 w 216"/>
                      <a:gd name="T27" fmla="*/ 103 h 168"/>
                      <a:gd name="T28" fmla="*/ 98 w 216"/>
                      <a:gd name="T29" fmla="*/ 95 h 168"/>
                      <a:gd name="T30" fmla="*/ 135 w 216"/>
                      <a:gd name="T31" fmla="*/ 91 h 168"/>
                      <a:gd name="T32" fmla="*/ 165 w 216"/>
                      <a:gd name="T33" fmla="*/ 99 h 168"/>
                      <a:gd name="T34" fmla="*/ 181 w 216"/>
                      <a:gd name="T35" fmla="*/ 95 h 168"/>
                      <a:gd name="T36" fmla="*/ 207 w 216"/>
                      <a:gd name="T37" fmla="*/ 99 h 168"/>
                      <a:gd name="T38" fmla="*/ 229 w 216"/>
                      <a:gd name="T39" fmla="*/ 100 h 168"/>
                      <a:gd name="T40" fmla="*/ 280 w 216"/>
                      <a:gd name="T41" fmla="*/ 95 h 168"/>
                      <a:gd name="T42" fmla="*/ 307 w 216"/>
                      <a:gd name="T43" fmla="*/ 94 h 168"/>
                      <a:gd name="T44" fmla="*/ 317 w 216"/>
                      <a:gd name="T45" fmla="*/ 91 h 168"/>
                      <a:gd name="T46" fmla="*/ 322 w 216"/>
                      <a:gd name="T47" fmla="*/ 86 h 168"/>
                      <a:gd name="T48" fmla="*/ 330 w 216"/>
                      <a:gd name="T49" fmla="*/ 83 h 168"/>
                      <a:gd name="T50" fmla="*/ 372 w 216"/>
                      <a:gd name="T51" fmla="*/ 63 h 168"/>
                      <a:gd name="T52" fmla="*/ 380 w 216"/>
                      <a:gd name="T53" fmla="*/ 34 h 168"/>
                      <a:gd name="T54" fmla="*/ 372 w 216"/>
                      <a:gd name="T55" fmla="*/ 28 h 168"/>
                      <a:gd name="T56" fmla="*/ 362 w 216"/>
                      <a:gd name="T57" fmla="*/ 7 h 168"/>
                      <a:gd name="T58" fmla="*/ 351 w 216"/>
                      <a:gd name="T59" fmla="*/ 6 h 168"/>
                      <a:gd name="T60" fmla="*/ 284 w 216"/>
                      <a:gd name="T61" fmla="*/ 0 h 168"/>
                      <a:gd name="T62" fmla="*/ 260 w 216"/>
                      <a:gd name="T63" fmla="*/ 10 h 168"/>
                      <a:gd name="T64" fmla="*/ 236 w 216"/>
                      <a:gd name="T65" fmla="*/ 11 h 168"/>
                      <a:gd name="T66" fmla="*/ 214 w 216"/>
                      <a:gd name="T67" fmla="*/ 17 h 168"/>
                      <a:gd name="T68" fmla="*/ 189 w 216"/>
                      <a:gd name="T69" fmla="*/ 25 h 168"/>
                      <a:gd name="T70" fmla="*/ 161 w 216"/>
                      <a:gd name="T71" fmla="*/ 31 h 168"/>
                      <a:gd name="T72" fmla="*/ 135 w 216"/>
                      <a:gd name="T73" fmla="*/ 39 h 168"/>
                      <a:gd name="T74" fmla="*/ 98 w 216"/>
                      <a:gd name="T75" fmla="*/ 42 h 168"/>
                      <a:gd name="T76" fmla="*/ 98 w 216"/>
                      <a:gd name="T77" fmla="*/ 42 h 1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6"/>
                      <a:gd name="T118" fmla="*/ 0 h 168"/>
                      <a:gd name="T119" fmla="*/ 216 w 216"/>
                      <a:gd name="T120" fmla="*/ 168 h 1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6" h="168">
                        <a:moveTo>
                          <a:pt x="55" y="64"/>
                        </a:moveTo>
                        <a:lnTo>
                          <a:pt x="55" y="76"/>
                        </a:lnTo>
                        <a:lnTo>
                          <a:pt x="55" y="87"/>
                        </a:lnTo>
                        <a:lnTo>
                          <a:pt x="55" y="97"/>
                        </a:lnTo>
                        <a:lnTo>
                          <a:pt x="55" y="108"/>
                        </a:lnTo>
                        <a:lnTo>
                          <a:pt x="51" y="110"/>
                        </a:lnTo>
                        <a:lnTo>
                          <a:pt x="46" y="118"/>
                        </a:lnTo>
                        <a:lnTo>
                          <a:pt x="31" y="118"/>
                        </a:lnTo>
                        <a:lnTo>
                          <a:pt x="16" y="118"/>
                        </a:lnTo>
                        <a:lnTo>
                          <a:pt x="10" y="122"/>
                        </a:lnTo>
                        <a:lnTo>
                          <a:pt x="1" y="122"/>
                        </a:lnTo>
                        <a:lnTo>
                          <a:pt x="0" y="129"/>
                        </a:lnTo>
                        <a:lnTo>
                          <a:pt x="2" y="131"/>
                        </a:lnTo>
                        <a:lnTo>
                          <a:pt x="3" y="136"/>
                        </a:lnTo>
                        <a:lnTo>
                          <a:pt x="11" y="143"/>
                        </a:lnTo>
                        <a:lnTo>
                          <a:pt x="17" y="154"/>
                        </a:lnTo>
                        <a:lnTo>
                          <a:pt x="22" y="156"/>
                        </a:lnTo>
                        <a:lnTo>
                          <a:pt x="24" y="154"/>
                        </a:lnTo>
                        <a:lnTo>
                          <a:pt x="28" y="155"/>
                        </a:lnTo>
                        <a:lnTo>
                          <a:pt x="30" y="158"/>
                        </a:lnTo>
                        <a:lnTo>
                          <a:pt x="28" y="159"/>
                        </a:lnTo>
                        <a:lnTo>
                          <a:pt x="28" y="160"/>
                        </a:lnTo>
                        <a:lnTo>
                          <a:pt x="30" y="165"/>
                        </a:lnTo>
                        <a:lnTo>
                          <a:pt x="33" y="164"/>
                        </a:lnTo>
                        <a:lnTo>
                          <a:pt x="30" y="160"/>
                        </a:lnTo>
                        <a:lnTo>
                          <a:pt x="37" y="159"/>
                        </a:lnTo>
                        <a:lnTo>
                          <a:pt x="48" y="167"/>
                        </a:lnTo>
                        <a:lnTo>
                          <a:pt x="47" y="158"/>
                        </a:lnTo>
                        <a:lnTo>
                          <a:pt x="52" y="153"/>
                        </a:lnTo>
                        <a:lnTo>
                          <a:pt x="55" y="144"/>
                        </a:lnTo>
                        <a:lnTo>
                          <a:pt x="63" y="140"/>
                        </a:lnTo>
                        <a:lnTo>
                          <a:pt x="75" y="139"/>
                        </a:lnTo>
                        <a:lnTo>
                          <a:pt x="84" y="144"/>
                        </a:lnTo>
                        <a:lnTo>
                          <a:pt x="92" y="151"/>
                        </a:lnTo>
                        <a:lnTo>
                          <a:pt x="95" y="151"/>
                        </a:lnTo>
                        <a:lnTo>
                          <a:pt x="101" y="146"/>
                        </a:lnTo>
                        <a:lnTo>
                          <a:pt x="106" y="146"/>
                        </a:lnTo>
                        <a:lnTo>
                          <a:pt x="116" y="151"/>
                        </a:lnTo>
                        <a:lnTo>
                          <a:pt x="125" y="153"/>
                        </a:lnTo>
                        <a:lnTo>
                          <a:pt x="127" y="153"/>
                        </a:lnTo>
                        <a:lnTo>
                          <a:pt x="137" y="146"/>
                        </a:lnTo>
                        <a:lnTo>
                          <a:pt x="156" y="145"/>
                        </a:lnTo>
                        <a:lnTo>
                          <a:pt x="166" y="148"/>
                        </a:lnTo>
                        <a:lnTo>
                          <a:pt x="171" y="143"/>
                        </a:lnTo>
                        <a:lnTo>
                          <a:pt x="175" y="143"/>
                        </a:lnTo>
                        <a:lnTo>
                          <a:pt x="177" y="139"/>
                        </a:lnTo>
                        <a:lnTo>
                          <a:pt x="182" y="138"/>
                        </a:lnTo>
                        <a:lnTo>
                          <a:pt x="180" y="131"/>
                        </a:lnTo>
                        <a:lnTo>
                          <a:pt x="180" y="129"/>
                        </a:lnTo>
                        <a:lnTo>
                          <a:pt x="183" y="127"/>
                        </a:lnTo>
                        <a:lnTo>
                          <a:pt x="184" y="121"/>
                        </a:lnTo>
                        <a:lnTo>
                          <a:pt x="207" y="96"/>
                        </a:lnTo>
                        <a:lnTo>
                          <a:pt x="208" y="71"/>
                        </a:lnTo>
                        <a:lnTo>
                          <a:pt x="212" y="52"/>
                        </a:lnTo>
                        <a:lnTo>
                          <a:pt x="215" y="46"/>
                        </a:lnTo>
                        <a:lnTo>
                          <a:pt x="207" y="40"/>
                        </a:lnTo>
                        <a:lnTo>
                          <a:pt x="202" y="30"/>
                        </a:lnTo>
                        <a:lnTo>
                          <a:pt x="202" y="7"/>
                        </a:lnTo>
                        <a:lnTo>
                          <a:pt x="198" y="9"/>
                        </a:lnTo>
                        <a:lnTo>
                          <a:pt x="195" y="6"/>
                        </a:lnTo>
                        <a:lnTo>
                          <a:pt x="187" y="1"/>
                        </a:lnTo>
                        <a:lnTo>
                          <a:pt x="158" y="0"/>
                        </a:lnTo>
                        <a:lnTo>
                          <a:pt x="151" y="6"/>
                        </a:lnTo>
                        <a:lnTo>
                          <a:pt x="145" y="10"/>
                        </a:lnTo>
                        <a:lnTo>
                          <a:pt x="138" y="14"/>
                        </a:lnTo>
                        <a:lnTo>
                          <a:pt x="132" y="18"/>
                        </a:lnTo>
                        <a:lnTo>
                          <a:pt x="125" y="22"/>
                        </a:lnTo>
                        <a:lnTo>
                          <a:pt x="119" y="27"/>
                        </a:lnTo>
                        <a:lnTo>
                          <a:pt x="112" y="31"/>
                        </a:lnTo>
                        <a:lnTo>
                          <a:pt x="105" y="35"/>
                        </a:lnTo>
                        <a:lnTo>
                          <a:pt x="98" y="41"/>
                        </a:lnTo>
                        <a:lnTo>
                          <a:pt x="90" y="47"/>
                        </a:lnTo>
                        <a:lnTo>
                          <a:pt x="83" y="53"/>
                        </a:lnTo>
                        <a:lnTo>
                          <a:pt x="75" y="60"/>
                        </a:lnTo>
                        <a:lnTo>
                          <a:pt x="64" y="62"/>
                        </a:lnTo>
                        <a:lnTo>
                          <a:pt x="55" y="64"/>
                        </a:lnTo>
                      </a:path>
                    </a:pathLst>
                  </a:custGeom>
                  <a:grpFill/>
                  <a:ln w="9144">
                    <a:solidFill>
                      <a:schemeClr val="bg2">
                        <a:lumMod val="90000"/>
                      </a:schemeClr>
                    </a:solidFill>
                    <a:round/>
                    <a:headEnd/>
                    <a:tailEnd/>
                  </a:ln>
                </p:spPr>
                <p:txBody>
                  <a:bodyPr/>
                  <a:lstStyle/>
                  <a:p>
                    <a:endParaRPr lang="nb-NO"/>
                  </a:p>
                </p:txBody>
              </p:sp>
              <p:sp>
                <p:nvSpPr>
                  <p:cNvPr id="401" name="Freeform 106"/>
                  <p:cNvSpPr>
                    <a:spLocks/>
                  </p:cNvSpPr>
                  <p:nvPr/>
                </p:nvSpPr>
                <p:spPr bwMode="gray">
                  <a:xfrm>
                    <a:off x="4577" y="2387"/>
                    <a:ext cx="150" cy="114"/>
                  </a:xfrm>
                  <a:custGeom>
                    <a:avLst/>
                    <a:gdLst>
                      <a:gd name="T0" fmla="*/ 239 w 142"/>
                      <a:gd name="T1" fmla="*/ 41 h 119"/>
                      <a:gd name="T2" fmla="*/ 238 w 142"/>
                      <a:gd name="T3" fmla="*/ 56 h 119"/>
                      <a:gd name="T4" fmla="*/ 243 w 142"/>
                      <a:gd name="T5" fmla="*/ 77 h 119"/>
                      <a:gd name="T6" fmla="*/ 213 w 142"/>
                      <a:gd name="T7" fmla="*/ 68 h 119"/>
                      <a:gd name="T8" fmla="*/ 194 w 142"/>
                      <a:gd name="T9" fmla="*/ 69 h 119"/>
                      <a:gd name="T10" fmla="*/ 189 w 142"/>
                      <a:gd name="T11" fmla="*/ 69 h 119"/>
                      <a:gd name="T12" fmla="*/ 182 w 142"/>
                      <a:gd name="T13" fmla="*/ 71 h 119"/>
                      <a:gd name="T14" fmla="*/ 165 w 142"/>
                      <a:gd name="T15" fmla="*/ 65 h 119"/>
                      <a:gd name="T16" fmla="*/ 182 w 142"/>
                      <a:gd name="T17" fmla="*/ 62 h 119"/>
                      <a:gd name="T18" fmla="*/ 191 w 142"/>
                      <a:gd name="T19" fmla="*/ 62 h 119"/>
                      <a:gd name="T20" fmla="*/ 189 w 142"/>
                      <a:gd name="T21" fmla="*/ 59 h 119"/>
                      <a:gd name="T22" fmla="*/ 182 w 142"/>
                      <a:gd name="T23" fmla="*/ 57 h 119"/>
                      <a:gd name="T24" fmla="*/ 179 w 142"/>
                      <a:gd name="T25" fmla="*/ 52 h 119"/>
                      <a:gd name="T26" fmla="*/ 167 w 142"/>
                      <a:gd name="T27" fmla="*/ 45 h 119"/>
                      <a:gd name="T28" fmla="*/ 158 w 142"/>
                      <a:gd name="T29" fmla="*/ 43 h 119"/>
                      <a:gd name="T30" fmla="*/ 96 w 142"/>
                      <a:gd name="T31" fmla="*/ 35 h 119"/>
                      <a:gd name="T32" fmla="*/ 88 w 142"/>
                      <a:gd name="T33" fmla="*/ 32 h 119"/>
                      <a:gd name="T34" fmla="*/ 81 w 142"/>
                      <a:gd name="T35" fmla="*/ 33 h 119"/>
                      <a:gd name="T36" fmla="*/ 68 w 142"/>
                      <a:gd name="T37" fmla="*/ 25 h 119"/>
                      <a:gd name="T38" fmla="*/ 55 w 142"/>
                      <a:gd name="T39" fmla="*/ 33 h 119"/>
                      <a:gd name="T40" fmla="*/ 43 w 142"/>
                      <a:gd name="T41" fmla="*/ 27 h 119"/>
                      <a:gd name="T42" fmla="*/ 31 w 142"/>
                      <a:gd name="T43" fmla="*/ 25 h 119"/>
                      <a:gd name="T44" fmla="*/ 24 w 142"/>
                      <a:gd name="T45" fmla="*/ 22 h 119"/>
                      <a:gd name="T46" fmla="*/ 41 w 142"/>
                      <a:gd name="T47" fmla="*/ 22 h 119"/>
                      <a:gd name="T48" fmla="*/ 61 w 142"/>
                      <a:gd name="T49" fmla="*/ 19 h 119"/>
                      <a:gd name="T50" fmla="*/ 68 w 142"/>
                      <a:gd name="T51" fmla="*/ 13 h 119"/>
                      <a:gd name="T52" fmla="*/ 31 w 142"/>
                      <a:gd name="T53" fmla="*/ 17 h 119"/>
                      <a:gd name="T54" fmla="*/ 21 w 142"/>
                      <a:gd name="T55" fmla="*/ 11 h 119"/>
                      <a:gd name="T56" fmla="*/ 4 w 142"/>
                      <a:gd name="T57" fmla="*/ 11 h 119"/>
                      <a:gd name="T58" fmla="*/ 4 w 142"/>
                      <a:gd name="T59" fmla="*/ 6 h 119"/>
                      <a:gd name="T60" fmla="*/ 26 w 142"/>
                      <a:gd name="T61" fmla="*/ 1 h 119"/>
                      <a:gd name="T62" fmla="*/ 45 w 142"/>
                      <a:gd name="T63" fmla="*/ 1 h 119"/>
                      <a:gd name="T64" fmla="*/ 71 w 142"/>
                      <a:gd name="T65" fmla="*/ 5 h 119"/>
                      <a:gd name="T66" fmla="*/ 72 w 142"/>
                      <a:gd name="T67" fmla="*/ 12 h 119"/>
                      <a:gd name="T68" fmla="*/ 83 w 142"/>
                      <a:gd name="T69" fmla="*/ 23 h 119"/>
                      <a:gd name="T70" fmla="*/ 86 w 142"/>
                      <a:gd name="T71" fmla="*/ 20 h 119"/>
                      <a:gd name="T72" fmla="*/ 100 w 142"/>
                      <a:gd name="T73" fmla="*/ 27 h 119"/>
                      <a:gd name="T74" fmla="*/ 113 w 142"/>
                      <a:gd name="T75" fmla="*/ 26 h 119"/>
                      <a:gd name="T76" fmla="*/ 127 w 142"/>
                      <a:gd name="T77" fmla="*/ 15 h 119"/>
                      <a:gd name="T78" fmla="*/ 148 w 142"/>
                      <a:gd name="T79" fmla="*/ 12 h 119"/>
                      <a:gd name="T80" fmla="*/ 163 w 142"/>
                      <a:gd name="T81" fmla="*/ 11 h 119"/>
                      <a:gd name="T82" fmla="*/ 224 w 142"/>
                      <a:gd name="T83" fmla="*/ 17 h 119"/>
                      <a:gd name="T84" fmla="*/ 239 w 142"/>
                      <a:gd name="T85" fmla="*/ 20 h 119"/>
                      <a:gd name="T86" fmla="*/ 239 w 142"/>
                      <a:gd name="T87" fmla="*/ 20 h 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
                      <a:gd name="T133" fmla="*/ 0 h 119"/>
                      <a:gd name="T134" fmla="*/ 142 w 142"/>
                      <a:gd name="T135" fmla="*/ 119 h 1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 h="119">
                        <a:moveTo>
                          <a:pt x="138" y="30"/>
                        </a:moveTo>
                        <a:lnTo>
                          <a:pt x="138" y="62"/>
                        </a:lnTo>
                        <a:lnTo>
                          <a:pt x="138" y="80"/>
                        </a:lnTo>
                        <a:lnTo>
                          <a:pt x="137" y="86"/>
                        </a:lnTo>
                        <a:lnTo>
                          <a:pt x="139" y="91"/>
                        </a:lnTo>
                        <a:lnTo>
                          <a:pt x="141" y="118"/>
                        </a:lnTo>
                        <a:lnTo>
                          <a:pt x="136" y="116"/>
                        </a:lnTo>
                        <a:lnTo>
                          <a:pt x="123" y="104"/>
                        </a:lnTo>
                        <a:lnTo>
                          <a:pt x="117" y="105"/>
                        </a:lnTo>
                        <a:lnTo>
                          <a:pt x="113" y="105"/>
                        </a:lnTo>
                        <a:lnTo>
                          <a:pt x="111" y="106"/>
                        </a:lnTo>
                        <a:lnTo>
                          <a:pt x="109" y="105"/>
                        </a:lnTo>
                        <a:lnTo>
                          <a:pt x="108" y="108"/>
                        </a:lnTo>
                        <a:lnTo>
                          <a:pt x="105" y="107"/>
                        </a:lnTo>
                        <a:lnTo>
                          <a:pt x="94" y="109"/>
                        </a:lnTo>
                        <a:lnTo>
                          <a:pt x="96" y="100"/>
                        </a:lnTo>
                        <a:lnTo>
                          <a:pt x="101" y="96"/>
                        </a:lnTo>
                        <a:lnTo>
                          <a:pt x="105" y="95"/>
                        </a:lnTo>
                        <a:lnTo>
                          <a:pt x="110" y="97"/>
                        </a:lnTo>
                        <a:lnTo>
                          <a:pt x="110" y="96"/>
                        </a:lnTo>
                        <a:lnTo>
                          <a:pt x="107" y="93"/>
                        </a:lnTo>
                        <a:lnTo>
                          <a:pt x="109" y="92"/>
                        </a:lnTo>
                        <a:lnTo>
                          <a:pt x="104" y="89"/>
                        </a:lnTo>
                        <a:lnTo>
                          <a:pt x="105" y="89"/>
                        </a:lnTo>
                        <a:lnTo>
                          <a:pt x="106" y="84"/>
                        </a:lnTo>
                        <a:lnTo>
                          <a:pt x="103" y="79"/>
                        </a:lnTo>
                        <a:lnTo>
                          <a:pt x="102" y="73"/>
                        </a:lnTo>
                        <a:lnTo>
                          <a:pt x="97" y="68"/>
                        </a:lnTo>
                        <a:lnTo>
                          <a:pt x="95" y="68"/>
                        </a:lnTo>
                        <a:lnTo>
                          <a:pt x="92" y="65"/>
                        </a:lnTo>
                        <a:lnTo>
                          <a:pt x="77" y="59"/>
                        </a:lnTo>
                        <a:lnTo>
                          <a:pt x="56" y="55"/>
                        </a:lnTo>
                        <a:lnTo>
                          <a:pt x="53" y="52"/>
                        </a:lnTo>
                        <a:lnTo>
                          <a:pt x="51" y="49"/>
                        </a:lnTo>
                        <a:lnTo>
                          <a:pt x="47" y="49"/>
                        </a:lnTo>
                        <a:lnTo>
                          <a:pt x="47" y="51"/>
                        </a:lnTo>
                        <a:lnTo>
                          <a:pt x="39" y="44"/>
                        </a:lnTo>
                        <a:lnTo>
                          <a:pt x="40" y="35"/>
                        </a:lnTo>
                        <a:lnTo>
                          <a:pt x="34" y="49"/>
                        </a:lnTo>
                        <a:lnTo>
                          <a:pt x="32" y="51"/>
                        </a:lnTo>
                        <a:lnTo>
                          <a:pt x="26" y="51"/>
                        </a:lnTo>
                        <a:lnTo>
                          <a:pt x="25" y="40"/>
                        </a:lnTo>
                        <a:lnTo>
                          <a:pt x="24" y="40"/>
                        </a:lnTo>
                        <a:lnTo>
                          <a:pt x="19" y="36"/>
                        </a:lnTo>
                        <a:lnTo>
                          <a:pt x="14" y="35"/>
                        </a:lnTo>
                        <a:lnTo>
                          <a:pt x="14" y="32"/>
                        </a:lnTo>
                        <a:lnTo>
                          <a:pt x="16" y="31"/>
                        </a:lnTo>
                        <a:lnTo>
                          <a:pt x="24" y="32"/>
                        </a:lnTo>
                        <a:lnTo>
                          <a:pt x="31" y="28"/>
                        </a:lnTo>
                        <a:lnTo>
                          <a:pt x="36" y="29"/>
                        </a:lnTo>
                        <a:lnTo>
                          <a:pt x="39" y="28"/>
                        </a:lnTo>
                        <a:lnTo>
                          <a:pt x="40" y="23"/>
                        </a:lnTo>
                        <a:lnTo>
                          <a:pt x="27" y="27"/>
                        </a:lnTo>
                        <a:lnTo>
                          <a:pt x="19" y="27"/>
                        </a:lnTo>
                        <a:lnTo>
                          <a:pt x="15" y="24"/>
                        </a:lnTo>
                        <a:lnTo>
                          <a:pt x="11" y="16"/>
                        </a:lnTo>
                        <a:lnTo>
                          <a:pt x="5" y="15"/>
                        </a:lnTo>
                        <a:lnTo>
                          <a:pt x="4" y="16"/>
                        </a:lnTo>
                        <a:lnTo>
                          <a:pt x="0" y="14"/>
                        </a:lnTo>
                        <a:lnTo>
                          <a:pt x="4" y="6"/>
                        </a:lnTo>
                        <a:lnTo>
                          <a:pt x="12" y="4"/>
                        </a:lnTo>
                        <a:lnTo>
                          <a:pt x="16" y="1"/>
                        </a:lnTo>
                        <a:lnTo>
                          <a:pt x="19" y="0"/>
                        </a:lnTo>
                        <a:lnTo>
                          <a:pt x="26" y="1"/>
                        </a:lnTo>
                        <a:lnTo>
                          <a:pt x="33" y="5"/>
                        </a:lnTo>
                        <a:lnTo>
                          <a:pt x="41" y="5"/>
                        </a:lnTo>
                        <a:lnTo>
                          <a:pt x="44" y="11"/>
                        </a:lnTo>
                        <a:lnTo>
                          <a:pt x="42" y="22"/>
                        </a:lnTo>
                        <a:lnTo>
                          <a:pt x="45" y="28"/>
                        </a:lnTo>
                        <a:lnTo>
                          <a:pt x="48" y="33"/>
                        </a:lnTo>
                        <a:lnTo>
                          <a:pt x="48" y="29"/>
                        </a:lnTo>
                        <a:lnTo>
                          <a:pt x="50" y="30"/>
                        </a:lnTo>
                        <a:lnTo>
                          <a:pt x="54" y="38"/>
                        </a:lnTo>
                        <a:lnTo>
                          <a:pt x="58" y="40"/>
                        </a:lnTo>
                        <a:lnTo>
                          <a:pt x="64" y="40"/>
                        </a:lnTo>
                        <a:lnTo>
                          <a:pt x="65" y="37"/>
                        </a:lnTo>
                        <a:lnTo>
                          <a:pt x="73" y="29"/>
                        </a:lnTo>
                        <a:lnTo>
                          <a:pt x="74" y="25"/>
                        </a:lnTo>
                        <a:lnTo>
                          <a:pt x="83" y="24"/>
                        </a:lnTo>
                        <a:lnTo>
                          <a:pt x="86" y="22"/>
                        </a:lnTo>
                        <a:lnTo>
                          <a:pt x="86" y="19"/>
                        </a:lnTo>
                        <a:lnTo>
                          <a:pt x="94" y="14"/>
                        </a:lnTo>
                        <a:lnTo>
                          <a:pt x="119" y="25"/>
                        </a:lnTo>
                        <a:lnTo>
                          <a:pt x="129" y="27"/>
                        </a:lnTo>
                        <a:lnTo>
                          <a:pt x="135" y="30"/>
                        </a:lnTo>
                        <a:lnTo>
                          <a:pt x="138" y="30"/>
                        </a:lnTo>
                      </a:path>
                    </a:pathLst>
                  </a:custGeom>
                  <a:grpFill/>
                  <a:ln w="9144">
                    <a:solidFill>
                      <a:schemeClr val="bg2">
                        <a:lumMod val="90000"/>
                      </a:schemeClr>
                    </a:solidFill>
                    <a:round/>
                    <a:headEnd/>
                    <a:tailEnd/>
                  </a:ln>
                </p:spPr>
                <p:txBody>
                  <a:bodyPr/>
                  <a:lstStyle/>
                  <a:p>
                    <a:endParaRPr lang="nb-NO"/>
                  </a:p>
                </p:txBody>
              </p:sp>
              <p:sp>
                <p:nvSpPr>
                  <p:cNvPr id="402" name="Freeform 107"/>
                  <p:cNvSpPr>
                    <a:spLocks/>
                  </p:cNvSpPr>
                  <p:nvPr/>
                </p:nvSpPr>
                <p:spPr bwMode="gray">
                  <a:xfrm>
                    <a:off x="4721" y="2416"/>
                    <a:ext cx="144" cy="106"/>
                  </a:xfrm>
                  <a:custGeom>
                    <a:avLst/>
                    <a:gdLst>
                      <a:gd name="T0" fmla="*/ 1 w 136"/>
                      <a:gd name="T1" fmla="*/ 0 h 111"/>
                      <a:gd name="T2" fmla="*/ 1 w 136"/>
                      <a:gd name="T3" fmla="*/ 22 h 111"/>
                      <a:gd name="T4" fmla="*/ 1 w 136"/>
                      <a:gd name="T5" fmla="*/ 31 h 111"/>
                      <a:gd name="T6" fmla="*/ 0 w 136"/>
                      <a:gd name="T7" fmla="*/ 35 h 111"/>
                      <a:gd name="T8" fmla="*/ 2 w 136"/>
                      <a:gd name="T9" fmla="*/ 39 h 111"/>
                      <a:gd name="T10" fmla="*/ 4 w 136"/>
                      <a:gd name="T11" fmla="*/ 55 h 111"/>
                      <a:gd name="T12" fmla="*/ 44 w 136"/>
                      <a:gd name="T13" fmla="*/ 56 h 111"/>
                      <a:gd name="T14" fmla="*/ 56 w 136"/>
                      <a:gd name="T15" fmla="*/ 53 h 111"/>
                      <a:gd name="T16" fmla="*/ 50 w 136"/>
                      <a:gd name="T17" fmla="*/ 50 h 111"/>
                      <a:gd name="T18" fmla="*/ 59 w 136"/>
                      <a:gd name="T19" fmla="*/ 49 h 111"/>
                      <a:gd name="T20" fmla="*/ 61 w 136"/>
                      <a:gd name="T21" fmla="*/ 47 h 111"/>
                      <a:gd name="T22" fmla="*/ 70 w 136"/>
                      <a:gd name="T23" fmla="*/ 47 h 111"/>
                      <a:gd name="T24" fmla="*/ 69 w 136"/>
                      <a:gd name="T25" fmla="*/ 43 h 111"/>
                      <a:gd name="T26" fmla="*/ 77 w 136"/>
                      <a:gd name="T27" fmla="*/ 44 h 111"/>
                      <a:gd name="T28" fmla="*/ 85 w 136"/>
                      <a:gd name="T29" fmla="*/ 42 h 111"/>
                      <a:gd name="T30" fmla="*/ 127 w 136"/>
                      <a:gd name="T31" fmla="*/ 49 h 111"/>
                      <a:gd name="T32" fmla="*/ 137 w 136"/>
                      <a:gd name="T33" fmla="*/ 54 h 111"/>
                      <a:gd name="T34" fmla="*/ 145 w 136"/>
                      <a:gd name="T35" fmla="*/ 55 h 111"/>
                      <a:gd name="T36" fmla="*/ 145 w 136"/>
                      <a:gd name="T37" fmla="*/ 56 h 111"/>
                      <a:gd name="T38" fmla="*/ 163 w 136"/>
                      <a:gd name="T39" fmla="*/ 64 h 111"/>
                      <a:gd name="T40" fmla="*/ 217 w 136"/>
                      <a:gd name="T41" fmla="*/ 67 h 111"/>
                      <a:gd name="T42" fmla="*/ 218 w 136"/>
                      <a:gd name="T43" fmla="*/ 69 h 111"/>
                      <a:gd name="T44" fmla="*/ 227 w 136"/>
                      <a:gd name="T45" fmla="*/ 69 h 111"/>
                      <a:gd name="T46" fmla="*/ 233 w 136"/>
                      <a:gd name="T47" fmla="*/ 68 h 111"/>
                      <a:gd name="T48" fmla="*/ 227 w 136"/>
                      <a:gd name="T49" fmla="*/ 66 h 111"/>
                      <a:gd name="T50" fmla="*/ 235 w 136"/>
                      <a:gd name="T51" fmla="*/ 66 h 111"/>
                      <a:gd name="T52" fmla="*/ 239 w 136"/>
                      <a:gd name="T53" fmla="*/ 66 h 111"/>
                      <a:gd name="T54" fmla="*/ 236 w 136"/>
                      <a:gd name="T55" fmla="*/ 65 h 111"/>
                      <a:gd name="T56" fmla="*/ 227 w 136"/>
                      <a:gd name="T57" fmla="*/ 65 h 111"/>
                      <a:gd name="T58" fmla="*/ 214 w 136"/>
                      <a:gd name="T59" fmla="*/ 63 h 111"/>
                      <a:gd name="T60" fmla="*/ 218 w 136"/>
                      <a:gd name="T61" fmla="*/ 61 h 111"/>
                      <a:gd name="T62" fmla="*/ 199 w 136"/>
                      <a:gd name="T63" fmla="*/ 59 h 111"/>
                      <a:gd name="T64" fmla="*/ 199 w 136"/>
                      <a:gd name="T65" fmla="*/ 55 h 111"/>
                      <a:gd name="T66" fmla="*/ 198 w 136"/>
                      <a:gd name="T67" fmla="*/ 54 h 111"/>
                      <a:gd name="T68" fmla="*/ 187 w 136"/>
                      <a:gd name="T69" fmla="*/ 55 h 111"/>
                      <a:gd name="T70" fmla="*/ 184 w 136"/>
                      <a:gd name="T71" fmla="*/ 53 h 111"/>
                      <a:gd name="T72" fmla="*/ 176 w 136"/>
                      <a:gd name="T73" fmla="*/ 50 h 111"/>
                      <a:gd name="T74" fmla="*/ 176 w 136"/>
                      <a:gd name="T75" fmla="*/ 48 h 111"/>
                      <a:gd name="T76" fmla="*/ 170 w 136"/>
                      <a:gd name="T77" fmla="*/ 47 h 111"/>
                      <a:gd name="T78" fmla="*/ 154 w 136"/>
                      <a:gd name="T79" fmla="*/ 42 h 111"/>
                      <a:gd name="T80" fmla="*/ 146 w 136"/>
                      <a:gd name="T81" fmla="*/ 37 h 111"/>
                      <a:gd name="T82" fmla="*/ 149 w 136"/>
                      <a:gd name="T83" fmla="*/ 35 h 111"/>
                      <a:gd name="T84" fmla="*/ 167 w 136"/>
                      <a:gd name="T85" fmla="*/ 35 h 111"/>
                      <a:gd name="T86" fmla="*/ 167 w 136"/>
                      <a:gd name="T87" fmla="*/ 33 h 111"/>
                      <a:gd name="T88" fmla="*/ 161 w 136"/>
                      <a:gd name="T89" fmla="*/ 30 h 111"/>
                      <a:gd name="T90" fmla="*/ 119 w 136"/>
                      <a:gd name="T91" fmla="*/ 26 h 111"/>
                      <a:gd name="T92" fmla="*/ 119 w 136"/>
                      <a:gd name="T93" fmla="*/ 23 h 111"/>
                      <a:gd name="T94" fmla="*/ 110 w 136"/>
                      <a:gd name="T95" fmla="*/ 17 h 111"/>
                      <a:gd name="T96" fmla="*/ 88 w 136"/>
                      <a:gd name="T97" fmla="*/ 11 h 111"/>
                      <a:gd name="T98" fmla="*/ 83 w 136"/>
                      <a:gd name="T99" fmla="*/ 11 h 111"/>
                      <a:gd name="T100" fmla="*/ 36 w 136"/>
                      <a:gd name="T101" fmla="*/ 8 h 111"/>
                      <a:gd name="T102" fmla="*/ 1 w 136"/>
                      <a:gd name="T103" fmla="*/ 0 h 111"/>
                      <a:gd name="T104" fmla="*/ 1 w 136"/>
                      <a:gd name="T105" fmla="*/ 0 h 111"/>
                      <a:gd name="T106" fmla="*/ 1 w 136"/>
                      <a:gd name="T107" fmla="*/ 0 h 1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6"/>
                      <a:gd name="T163" fmla="*/ 0 h 111"/>
                      <a:gd name="T164" fmla="*/ 136 w 136"/>
                      <a:gd name="T165" fmla="*/ 111 h 1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6" h="111">
                        <a:moveTo>
                          <a:pt x="1" y="0"/>
                        </a:moveTo>
                        <a:lnTo>
                          <a:pt x="1" y="32"/>
                        </a:lnTo>
                        <a:lnTo>
                          <a:pt x="1" y="50"/>
                        </a:lnTo>
                        <a:lnTo>
                          <a:pt x="0" y="56"/>
                        </a:lnTo>
                        <a:lnTo>
                          <a:pt x="2" y="61"/>
                        </a:lnTo>
                        <a:lnTo>
                          <a:pt x="4" y="88"/>
                        </a:lnTo>
                        <a:lnTo>
                          <a:pt x="25" y="90"/>
                        </a:lnTo>
                        <a:lnTo>
                          <a:pt x="32" y="86"/>
                        </a:lnTo>
                        <a:lnTo>
                          <a:pt x="28" y="79"/>
                        </a:lnTo>
                        <a:lnTo>
                          <a:pt x="34" y="76"/>
                        </a:lnTo>
                        <a:lnTo>
                          <a:pt x="35" y="74"/>
                        </a:lnTo>
                        <a:lnTo>
                          <a:pt x="40" y="73"/>
                        </a:lnTo>
                        <a:lnTo>
                          <a:pt x="39" y="67"/>
                        </a:lnTo>
                        <a:lnTo>
                          <a:pt x="43" y="69"/>
                        </a:lnTo>
                        <a:lnTo>
                          <a:pt x="48" y="66"/>
                        </a:lnTo>
                        <a:lnTo>
                          <a:pt x="72" y="76"/>
                        </a:lnTo>
                        <a:lnTo>
                          <a:pt x="77" y="87"/>
                        </a:lnTo>
                        <a:lnTo>
                          <a:pt x="82" y="88"/>
                        </a:lnTo>
                        <a:lnTo>
                          <a:pt x="82" y="90"/>
                        </a:lnTo>
                        <a:lnTo>
                          <a:pt x="92" y="101"/>
                        </a:lnTo>
                        <a:lnTo>
                          <a:pt x="122" y="106"/>
                        </a:lnTo>
                        <a:lnTo>
                          <a:pt x="123" y="109"/>
                        </a:lnTo>
                        <a:lnTo>
                          <a:pt x="128" y="110"/>
                        </a:lnTo>
                        <a:lnTo>
                          <a:pt x="131" y="107"/>
                        </a:lnTo>
                        <a:lnTo>
                          <a:pt x="128" y="105"/>
                        </a:lnTo>
                        <a:lnTo>
                          <a:pt x="133" y="105"/>
                        </a:lnTo>
                        <a:lnTo>
                          <a:pt x="135" y="104"/>
                        </a:lnTo>
                        <a:lnTo>
                          <a:pt x="134" y="103"/>
                        </a:lnTo>
                        <a:lnTo>
                          <a:pt x="128" y="103"/>
                        </a:lnTo>
                        <a:lnTo>
                          <a:pt x="121" y="99"/>
                        </a:lnTo>
                        <a:lnTo>
                          <a:pt x="123" y="96"/>
                        </a:lnTo>
                        <a:lnTo>
                          <a:pt x="113" y="93"/>
                        </a:lnTo>
                        <a:lnTo>
                          <a:pt x="113" y="88"/>
                        </a:lnTo>
                        <a:lnTo>
                          <a:pt x="112" y="87"/>
                        </a:lnTo>
                        <a:lnTo>
                          <a:pt x="106" y="88"/>
                        </a:lnTo>
                        <a:lnTo>
                          <a:pt x="104" y="86"/>
                        </a:lnTo>
                        <a:lnTo>
                          <a:pt x="99" y="79"/>
                        </a:lnTo>
                        <a:lnTo>
                          <a:pt x="99" y="75"/>
                        </a:lnTo>
                        <a:lnTo>
                          <a:pt x="96" y="74"/>
                        </a:lnTo>
                        <a:lnTo>
                          <a:pt x="87" y="66"/>
                        </a:lnTo>
                        <a:lnTo>
                          <a:pt x="83" y="59"/>
                        </a:lnTo>
                        <a:lnTo>
                          <a:pt x="84" y="56"/>
                        </a:lnTo>
                        <a:lnTo>
                          <a:pt x="94" y="56"/>
                        </a:lnTo>
                        <a:lnTo>
                          <a:pt x="94" y="53"/>
                        </a:lnTo>
                        <a:lnTo>
                          <a:pt x="91" y="47"/>
                        </a:lnTo>
                        <a:lnTo>
                          <a:pt x="67" y="39"/>
                        </a:lnTo>
                        <a:lnTo>
                          <a:pt x="67" y="33"/>
                        </a:lnTo>
                        <a:lnTo>
                          <a:pt x="62" y="27"/>
                        </a:lnTo>
                        <a:lnTo>
                          <a:pt x="50" y="20"/>
                        </a:lnTo>
                        <a:lnTo>
                          <a:pt x="47" y="15"/>
                        </a:lnTo>
                        <a:lnTo>
                          <a:pt x="21" y="8"/>
                        </a:lnTo>
                        <a:lnTo>
                          <a:pt x="1" y="0"/>
                        </a:lnTo>
                      </a:path>
                    </a:pathLst>
                  </a:custGeom>
                  <a:grpFill/>
                  <a:ln w="9144">
                    <a:solidFill>
                      <a:schemeClr val="bg2">
                        <a:lumMod val="90000"/>
                      </a:schemeClr>
                    </a:solidFill>
                    <a:round/>
                    <a:headEnd/>
                    <a:tailEnd/>
                  </a:ln>
                </p:spPr>
                <p:txBody>
                  <a:bodyPr/>
                  <a:lstStyle/>
                  <a:p>
                    <a:endParaRPr lang="nb-NO"/>
                  </a:p>
                </p:txBody>
              </p:sp>
              <p:sp>
                <p:nvSpPr>
                  <p:cNvPr id="403" name="Freeform 108"/>
                  <p:cNvSpPr>
                    <a:spLocks/>
                  </p:cNvSpPr>
                  <p:nvPr/>
                </p:nvSpPr>
                <p:spPr bwMode="gray">
                  <a:xfrm>
                    <a:off x="4134" y="2294"/>
                    <a:ext cx="61" cy="69"/>
                  </a:xfrm>
                  <a:custGeom>
                    <a:avLst/>
                    <a:gdLst>
                      <a:gd name="T0" fmla="*/ 55 w 57"/>
                      <a:gd name="T1" fmla="*/ 7 h 72"/>
                      <a:gd name="T2" fmla="*/ 60 w 57"/>
                      <a:gd name="T3" fmla="*/ 7 h 72"/>
                      <a:gd name="T4" fmla="*/ 78 w 57"/>
                      <a:gd name="T5" fmla="*/ 11 h 72"/>
                      <a:gd name="T6" fmla="*/ 89 w 57"/>
                      <a:gd name="T7" fmla="*/ 13 h 72"/>
                      <a:gd name="T8" fmla="*/ 89 w 57"/>
                      <a:gd name="T9" fmla="*/ 32 h 72"/>
                      <a:gd name="T10" fmla="*/ 93 w 57"/>
                      <a:gd name="T11" fmla="*/ 33 h 72"/>
                      <a:gd name="T12" fmla="*/ 101 w 57"/>
                      <a:gd name="T13" fmla="*/ 35 h 72"/>
                      <a:gd name="T14" fmla="*/ 109 w 57"/>
                      <a:gd name="T15" fmla="*/ 43 h 72"/>
                      <a:gd name="T16" fmla="*/ 108 w 57"/>
                      <a:gd name="T17" fmla="*/ 47 h 72"/>
                      <a:gd name="T18" fmla="*/ 95 w 57"/>
                      <a:gd name="T19" fmla="*/ 45 h 72"/>
                      <a:gd name="T20" fmla="*/ 89 w 57"/>
                      <a:gd name="T21" fmla="*/ 47 h 72"/>
                      <a:gd name="T22" fmla="*/ 56 w 57"/>
                      <a:gd name="T23" fmla="*/ 39 h 72"/>
                      <a:gd name="T24" fmla="*/ 32 w 57"/>
                      <a:gd name="T25" fmla="*/ 33 h 72"/>
                      <a:gd name="T26" fmla="*/ 30 w 57"/>
                      <a:gd name="T27" fmla="*/ 30 h 72"/>
                      <a:gd name="T28" fmla="*/ 19 w 57"/>
                      <a:gd name="T29" fmla="*/ 26 h 72"/>
                      <a:gd name="T30" fmla="*/ 18 w 57"/>
                      <a:gd name="T31" fmla="*/ 22 h 72"/>
                      <a:gd name="T32" fmla="*/ 18 w 57"/>
                      <a:gd name="T33" fmla="*/ 16 h 72"/>
                      <a:gd name="T34" fmla="*/ 4 w 57"/>
                      <a:gd name="T35" fmla="*/ 12 h 72"/>
                      <a:gd name="T36" fmla="*/ 2 w 57"/>
                      <a:gd name="T37" fmla="*/ 3 h 72"/>
                      <a:gd name="T38" fmla="*/ 0 w 57"/>
                      <a:gd name="T39" fmla="*/ 0 h 72"/>
                      <a:gd name="T40" fmla="*/ 22 w 57"/>
                      <a:gd name="T41" fmla="*/ 3 h 72"/>
                      <a:gd name="T42" fmla="*/ 28 w 57"/>
                      <a:gd name="T43" fmla="*/ 7 h 72"/>
                      <a:gd name="T44" fmla="*/ 28 w 57"/>
                      <a:gd name="T45" fmla="*/ 11 h 72"/>
                      <a:gd name="T46" fmla="*/ 42 w 57"/>
                      <a:gd name="T47" fmla="*/ 10 h 72"/>
                      <a:gd name="T48" fmla="*/ 52 w 57"/>
                      <a:gd name="T49" fmla="*/ 10 h 72"/>
                      <a:gd name="T50" fmla="*/ 55 w 57"/>
                      <a:gd name="T51" fmla="*/ 7 h 72"/>
                      <a:gd name="T52" fmla="*/ 55 w 57"/>
                      <a:gd name="T53" fmla="*/ 7 h 72"/>
                      <a:gd name="T54" fmla="*/ 55 w 57"/>
                      <a:gd name="T55" fmla="*/ 7 h 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72"/>
                      <a:gd name="T86" fmla="*/ 57 w 57"/>
                      <a:gd name="T87" fmla="*/ 72 h 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72">
                        <a:moveTo>
                          <a:pt x="28" y="7"/>
                        </a:moveTo>
                        <a:lnTo>
                          <a:pt x="31" y="7"/>
                        </a:lnTo>
                        <a:lnTo>
                          <a:pt x="40" y="15"/>
                        </a:lnTo>
                        <a:lnTo>
                          <a:pt x="46" y="23"/>
                        </a:lnTo>
                        <a:lnTo>
                          <a:pt x="46" y="48"/>
                        </a:lnTo>
                        <a:lnTo>
                          <a:pt x="47" y="51"/>
                        </a:lnTo>
                        <a:lnTo>
                          <a:pt x="51" y="55"/>
                        </a:lnTo>
                        <a:lnTo>
                          <a:pt x="56" y="65"/>
                        </a:lnTo>
                        <a:lnTo>
                          <a:pt x="55" y="71"/>
                        </a:lnTo>
                        <a:lnTo>
                          <a:pt x="49" y="68"/>
                        </a:lnTo>
                        <a:lnTo>
                          <a:pt x="46" y="71"/>
                        </a:lnTo>
                        <a:lnTo>
                          <a:pt x="29" y="60"/>
                        </a:lnTo>
                        <a:lnTo>
                          <a:pt x="17" y="51"/>
                        </a:lnTo>
                        <a:lnTo>
                          <a:pt x="16" y="45"/>
                        </a:lnTo>
                        <a:lnTo>
                          <a:pt x="9" y="36"/>
                        </a:lnTo>
                        <a:lnTo>
                          <a:pt x="8" y="32"/>
                        </a:lnTo>
                        <a:lnTo>
                          <a:pt x="8" y="26"/>
                        </a:lnTo>
                        <a:lnTo>
                          <a:pt x="4" y="22"/>
                        </a:lnTo>
                        <a:lnTo>
                          <a:pt x="2" y="3"/>
                        </a:lnTo>
                        <a:lnTo>
                          <a:pt x="0" y="0"/>
                        </a:lnTo>
                        <a:lnTo>
                          <a:pt x="12" y="3"/>
                        </a:lnTo>
                        <a:lnTo>
                          <a:pt x="15" y="7"/>
                        </a:lnTo>
                        <a:lnTo>
                          <a:pt x="15" y="14"/>
                        </a:lnTo>
                        <a:lnTo>
                          <a:pt x="21" y="10"/>
                        </a:lnTo>
                        <a:lnTo>
                          <a:pt x="27" y="10"/>
                        </a:lnTo>
                        <a:lnTo>
                          <a:pt x="28" y="7"/>
                        </a:lnTo>
                      </a:path>
                    </a:pathLst>
                  </a:custGeom>
                  <a:grpFill/>
                  <a:ln w="9144">
                    <a:solidFill>
                      <a:schemeClr val="bg2">
                        <a:lumMod val="90000"/>
                      </a:schemeClr>
                    </a:solidFill>
                    <a:round/>
                    <a:headEnd/>
                    <a:tailEnd/>
                  </a:ln>
                </p:spPr>
                <p:txBody>
                  <a:bodyPr/>
                  <a:lstStyle/>
                  <a:p>
                    <a:endParaRPr lang="nb-NO"/>
                  </a:p>
                </p:txBody>
              </p:sp>
              <p:sp>
                <p:nvSpPr>
                  <p:cNvPr id="404" name="Freeform 109"/>
                  <p:cNvSpPr>
                    <a:spLocks/>
                  </p:cNvSpPr>
                  <p:nvPr/>
                </p:nvSpPr>
                <p:spPr bwMode="gray">
                  <a:xfrm>
                    <a:off x="4270" y="2291"/>
                    <a:ext cx="141" cy="79"/>
                  </a:xfrm>
                  <a:custGeom>
                    <a:avLst/>
                    <a:gdLst>
                      <a:gd name="T0" fmla="*/ 124 w 133"/>
                      <a:gd name="T1" fmla="*/ 29 h 82"/>
                      <a:gd name="T2" fmla="*/ 127 w 133"/>
                      <a:gd name="T3" fmla="*/ 21 h 82"/>
                      <a:gd name="T4" fmla="*/ 136 w 133"/>
                      <a:gd name="T5" fmla="*/ 24 h 82"/>
                      <a:gd name="T6" fmla="*/ 142 w 133"/>
                      <a:gd name="T7" fmla="*/ 21 h 82"/>
                      <a:gd name="T8" fmla="*/ 144 w 133"/>
                      <a:gd name="T9" fmla="*/ 13 h 82"/>
                      <a:gd name="T10" fmla="*/ 144 w 133"/>
                      <a:gd name="T11" fmla="*/ 13 h 82"/>
                      <a:gd name="T12" fmla="*/ 175 w 133"/>
                      <a:gd name="T13" fmla="*/ 0 h 82"/>
                      <a:gd name="T14" fmla="*/ 182 w 133"/>
                      <a:gd name="T15" fmla="*/ 0 h 82"/>
                      <a:gd name="T16" fmla="*/ 189 w 133"/>
                      <a:gd name="T17" fmla="*/ 4 h 82"/>
                      <a:gd name="T18" fmla="*/ 197 w 133"/>
                      <a:gd name="T19" fmla="*/ 13 h 82"/>
                      <a:gd name="T20" fmla="*/ 206 w 133"/>
                      <a:gd name="T21" fmla="*/ 13 h 82"/>
                      <a:gd name="T22" fmla="*/ 231 w 133"/>
                      <a:gd name="T23" fmla="*/ 13 h 82"/>
                      <a:gd name="T24" fmla="*/ 222 w 133"/>
                      <a:gd name="T25" fmla="*/ 18 h 82"/>
                      <a:gd name="T26" fmla="*/ 214 w 133"/>
                      <a:gd name="T27" fmla="*/ 21 h 82"/>
                      <a:gd name="T28" fmla="*/ 206 w 133"/>
                      <a:gd name="T29" fmla="*/ 27 h 82"/>
                      <a:gd name="T30" fmla="*/ 197 w 133"/>
                      <a:gd name="T31" fmla="*/ 28 h 82"/>
                      <a:gd name="T32" fmla="*/ 152 w 133"/>
                      <a:gd name="T33" fmla="*/ 25 h 82"/>
                      <a:gd name="T34" fmla="*/ 131 w 133"/>
                      <a:gd name="T35" fmla="*/ 38 h 82"/>
                      <a:gd name="T36" fmla="*/ 121 w 133"/>
                      <a:gd name="T37" fmla="*/ 50 h 82"/>
                      <a:gd name="T38" fmla="*/ 92 w 133"/>
                      <a:gd name="T39" fmla="*/ 54 h 82"/>
                      <a:gd name="T40" fmla="*/ 80 w 133"/>
                      <a:gd name="T41" fmla="*/ 51 h 82"/>
                      <a:gd name="T42" fmla="*/ 51 w 133"/>
                      <a:gd name="T43" fmla="*/ 56 h 82"/>
                      <a:gd name="T44" fmla="*/ 31 w 133"/>
                      <a:gd name="T45" fmla="*/ 56 h 82"/>
                      <a:gd name="T46" fmla="*/ 19 w 133"/>
                      <a:gd name="T47" fmla="*/ 56 h 82"/>
                      <a:gd name="T48" fmla="*/ 1 w 133"/>
                      <a:gd name="T49" fmla="*/ 48 h 82"/>
                      <a:gd name="T50" fmla="*/ 1 w 133"/>
                      <a:gd name="T51" fmla="*/ 45 h 82"/>
                      <a:gd name="T52" fmla="*/ 7 w 133"/>
                      <a:gd name="T53" fmla="*/ 48 h 82"/>
                      <a:gd name="T54" fmla="*/ 35 w 133"/>
                      <a:gd name="T55" fmla="*/ 50 h 82"/>
                      <a:gd name="T56" fmla="*/ 39 w 133"/>
                      <a:gd name="T57" fmla="*/ 42 h 82"/>
                      <a:gd name="T58" fmla="*/ 46 w 133"/>
                      <a:gd name="T59" fmla="*/ 40 h 82"/>
                      <a:gd name="T60" fmla="*/ 81 w 133"/>
                      <a:gd name="T61" fmla="*/ 36 h 82"/>
                      <a:gd name="T62" fmla="*/ 108 w 133"/>
                      <a:gd name="T63" fmla="*/ 22 h 82"/>
                      <a:gd name="T64" fmla="*/ 108 w 133"/>
                      <a:gd name="T65" fmla="*/ 22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82"/>
                      <a:gd name="T101" fmla="*/ 133 w 133"/>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82">
                        <a:moveTo>
                          <a:pt x="60" y="32"/>
                        </a:moveTo>
                        <a:lnTo>
                          <a:pt x="69" y="39"/>
                        </a:lnTo>
                        <a:lnTo>
                          <a:pt x="71" y="37"/>
                        </a:lnTo>
                        <a:lnTo>
                          <a:pt x="71" y="31"/>
                        </a:lnTo>
                        <a:lnTo>
                          <a:pt x="73" y="29"/>
                        </a:lnTo>
                        <a:lnTo>
                          <a:pt x="76" y="34"/>
                        </a:lnTo>
                        <a:lnTo>
                          <a:pt x="79" y="34"/>
                        </a:lnTo>
                        <a:lnTo>
                          <a:pt x="79" y="31"/>
                        </a:lnTo>
                        <a:lnTo>
                          <a:pt x="77" y="27"/>
                        </a:lnTo>
                        <a:lnTo>
                          <a:pt x="81" y="23"/>
                        </a:lnTo>
                        <a:lnTo>
                          <a:pt x="80" y="21"/>
                        </a:lnTo>
                        <a:lnTo>
                          <a:pt x="81" y="20"/>
                        </a:lnTo>
                        <a:lnTo>
                          <a:pt x="84" y="19"/>
                        </a:lnTo>
                        <a:lnTo>
                          <a:pt x="98" y="0"/>
                        </a:lnTo>
                        <a:lnTo>
                          <a:pt x="98" y="5"/>
                        </a:lnTo>
                        <a:lnTo>
                          <a:pt x="102" y="0"/>
                        </a:lnTo>
                        <a:lnTo>
                          <a:pt x="104" y="0"/>
                        </a:lnTo>
                        <a:lnTo>
                          <a:pt x="105" y="4"/>
                        </a:lnTo>
                        <a:lnTo>
                          <a:pt x="110" y="6"/>
                        </a:lnTo>
                        <a:lnTo>
                          <a:pt x="110" y="14"/>
                        </a:lnTo>
                        <a:lnTo>
                          <a:pt x="115" y="13"/>
                        </a:lnTo>
                        <a:lnTo>
                          <a:pt x="115" y="17"/>
                        </a:lnTo>
                        <a:lnTo>
                          <a:pt x="119" y="16"/>
                        </a:lnTo>
                        <a:lnTo>
                          <a:pt x="129" y="21"/>
                        </a:lnTo>
                        <a:lnTo>
                          <a:pt x="132" y="23"/>
                        </a:lnTo>
                        <a:lnTo>
                          <a:pt x="124" y="28"/>
                        </a:lnTo>
                        <a:lnTo>
                          <a:pt x="118" y="28"/>
                        </a:lnTo>
                        <a:lnTo>
                          <a:pt x="119" y="31"/>
                        </a:lnTo>
                        <a:lnTo>
                          <a:pt x="122" y="34"/>
                        </a:lnTo>
                        <a:lnTo>
                          <a:pt x="115" y="37"/>
                        </a:lnTo>
                        <a:lnTo>
                          <a:pt x="111" y="35"/>
                        </a:lnTo>
                        <a:lnTo>
                          <a:pt x="110" y="38"/>
                        </a:lnTo>
                        <a:lnTo>
                          <a:pt x="103" y="35"/>
                        </a:lnTo>
                        <a:lnTo>
                          <a:pt x="85" y="35"/>
                        </a:lnTo>
                        <a:lnTo>
                          <a:pt x="81" y="49"/>
                        </a:lnTo>
                        <a:lnTo>
                          <a:pt x="73" y="56"/>
                        </a:lnTo>
                        <a:lnTo>
                          <a:pt x="70" y="68"/>
                        </a:lnTo>
                        <a:lnTo>
                          <a:pt x="68" y="71"/>
                        </a:lnTo>
                        <a:lnTo>
                          <a:pt x="63" y="74"/>
                        </a:lnTo>
                        <a:lnTo>
                          <a:pt x="52" y="77"/>
                        </a:lnTo>
                        <a:lnTo>
                          <a:pt x="46" y="75"/>
                        </a:lnTo>
                        <a:lnTo>
                          <a:pt x="44" y="73"/>
                        </a:lnTo>
                        <a:lnTo>
                          <a:pt x="37" y="73"/>
                        </a:lnTo>
                        <a:lnTo>
                          <a:pt x="28" y="81"/>
                        </a:lnTo>
                        <a:lnTo>
                          <a:pt x="22" y="81"/>
                        </a:lnTo>
                        <a:lnTo>
                          <a:pt x="18" y="80"/>
                        </a:lnTo>
                        <a:lnTo>
                          <a:pt x="13" y="81"/>
                        </a:lnTo>
                        <a:lnTo>
                          <a:pt x="9" y="80"/>
                        </a:lnTo>
                        <a:lnTo>
                          <a:pt x="6" y="79"/>
                        </a:lnTo>
                        <a:lnTo>
                          <a:pt x="1" y="69"/>
                        </a:lnTo>
                        <a:lnTo>
                          <a:pt x="0" y="66"/>
                        </a:lnTo>
                        <a:lnTo>
                          <a:pt x="1" y="65"/>
                        </a:lnTo>
                        <a:lnTo>
                          <a:pt x="3" y="68"/>
                        </a:lnTo>
                        <a:lnTo>
                          <a:pt x="7" y="69"/>
                        </a:lnTo>
                        <a:lnTo>
                          <a:pt x="11" y="69"/>
                        </a:lnTo>
                        <a:lnTo>
                          <a:pt x="20" y="71"/>
                        </a:lnTo>
                        <a:lnTo>
                          <a:pt x="23" y="65"/>
                        </a:lnTo>
                        <a:lnTo>
                          <a:pt x="22" y="62"/>
                        </a:lnTo>
                        <a:lnTo>
                          <a:pt x="25" y="62"/>
                        </a:lnTo>
                        <a:lnTo>
                          <a:pt x="25" y="59"/>
                        </a:lnTo>
                        <a:lnTo>
                          <a:pt x="27" y="55"/>
                        </a:lnTo>
                        <a:lnTo>
                          <a:pt x="45" y="52"/>
                        </a:lnTo>
                        <a:lnTo>
                          <a:pt x="57" y="38"/>
                        </a:lnTo>
                        <a:lnTo>
                          <a:pt x="60" y="32"/>
                        </a:lnTo>
                      </a:path>
                    </a:pathLst>
                  </a:custGeom>
                  <a:grpFill/>
                  <a:ln w="9144">
                    <a:solidFill>
                      <a:schemeClr val="bg2">
                        <a:lumMod val="90000"/>
                      </a:schemeClr>
                    </a:solidFill>
                    <a:round/>
                    <a:headEnd/>
                    <a:tailEnd/>
                  </a:ln>
                </p:spPr>
                <p:txBody>
                  <a:bodyPr/>
                  <a:lstStyle/>
                  <a:p>
                    <a:endParaRPr lang="nb-NO"/>
                  </a:p>
                </p:txBody>
              </p:sp>
              <p:sp>
                <p:nvSpPr>
                  <p:cNvPr id="405" name="Freeform 110"/>
                  <p:cNvSpPr>
                    <a:spLocks/>
                  </p:cNvSpPr>
                  <p:nvPr/>
                </p:nvSpPr>
                <p:spPr bwMode="gray">
                  <a:xfrm>
                    <a:off x="4261" y="2325"/>
                    <a:ext cx="144" cy="112"/>
                  </a:xfrm>
                  <a:custGeom>
                    <a:avLst/>
                    <a:gdLst>
                      <a:gd name="T0" fmla="*/ 205 w 136"/>
                      <a:gd name="T1" fmla="*/ 4 h 116"/>
                      <a:gd name="T2" fmla="*/ 214 w 136"/>
                      <a:gd name="T3" fmla="*/ 9 h 116"/>
                      <a:gd name="T4" fmla="*/ 206 w 136"/>
                      <a:gd name="T5" fmla="*/ 14 h 116"/>
                      <a:gd name="T6" fmla="*/ 214 w 136"/>
                      <a:gd name="T7" fmla="*/ 23 h 116"/>
                      <a:gd name="T8" fmla="*/ 230 w 136"/>
                      <a:gd name="T9" fmla="*/ 35 h 116"/>
                      <a:gd name="T10" fmla="*/ 218 w 136"/>
                      <a:gd name="T11" fmla="*/ 33 h 116"/>
                      <a:gd name="T12" fmla="*/ 214 w 136"/>
                      <a:gd name="T13" fmla="*/ 36 h 116"/>
                      <a:gd name="T14" fmla="*/ 205 w 136"/>
                      <a:gd name="T15" fmla="*/ 45 h 116"/>
                      <a:gd name="T16" fmla="*/ 191 w 136"/>
                      <a:gd name="T17" fmla="*/ 54 h 116"/>
                      <a:gd name="T18" fmla="*/ 180 w 136"/>
                      <a:gd name="T19" fmla="*/ 60 h 116"/>
                      <a:gd name="T20" fmla="*/ 186 w 136"/>
                      <a:gd name="T21" fmla="*/ 63 h 116"/>
                      <a:gd name="T22" fmla="*/ 178 w 136"/>
                      <a:gd name="T23" fmla="*/ 66 h 116"/>
                      <a:gd name="T24" fmla="*/ 142 w 136"/>
                      <a:gd name="T25" fmla="*/ 81 h 116"/>
                      <a:gd name="T26" fmla="*/ 134 w 136"/>
                      <a:gd name="T27" fmla="*/ 75 h 116"/>
                      <a:gd name="T28" fmla="*/ 129 w 136"/>
                      <a:gd name="T29" fmla="*/ 73 h 116"/>
                      <a:gd name="T30" fmla="*/ 113 w 136"/>
                      <a:gd name="T31" fmla="*/ 71 h 116"/>
                      <a:gd name="T32" fmla="*/ 97 w 136"/>
                      <a:gd name="T33" fmla="*/ 70 h 116"/>
                      <a:gd name="T34" fmla="*/ 87 w 136"/>
                      <a:gd name="T35" fmla="*/ 74 h 116"/>
                      <a:gd name="T36" fmla="*/ 69 w 136"/>
                      <a:gd name="T37" fmla="*/ 74 h 116"/>
                      <a:gd name="T38" fmla="*/ 59 w 136"/>
                      <a:gd name="T39" fmla="*/ 70 h 116"/>
                      <a:gd name="T40" fmla="*/ 52 w 136"/>
                      <a:gd name="T41" fmla="*/ 70 h 116"/>
                      <a:gd name="T42" fmla="*/ 34 w 136"/>
                      <a:gd name="T43" fmla="*/ 69 h 116"/>
                      <a:gd name="T44" fmla="*/ 23 w 136"/>
                      <a:gd name="T45" fmla="*/ 60 h 116"/>
                      <a:gd name="T46" fmla="*/ 23 w 136"/>
                      <a:gd name="T47" fmla="*/ 54 h 116"/>
                      <a:gd name="T48" fmla="*/ 3 w 136"/>
                      <a:gd name="T49" fmla="*/ 45 h 116"/>
                      <a:gd name="T50" fmla="*/ 2 w 136"/>
                      <a:gd name="T51" fmla="*/ 40 h 116"/>
                      <a:gd name="T52" fmla="*/ 0 w 136"/>
                      <a:gd name="T53" fmla="*/ 33 h 116"/>
                      <a:gd name="T54" fmla="*/ 8 w 136"/>
                      <a:gd name="T55" fmla="*/ 21 h 116"/>
                      <a:gd name="T56" fmla="*/ 19 w 136"/>
                      <a:gd name="T57" fmla="*/ 24 h 116"/>
                      <a:gd name="T58" fmla="*/ 28 w 136"/>
                      <a:gd name="T59" fmla="*/ 34 h 116"/>
                      <a:gd name="T60" fmla="*/ 47 w 136"/>
                      <a:gd name="T61" fmla="*/ 34 h 116"/>
                      <a:gd name="T62" fmla="*/ 62 w 136"/>
                      <a:gd name="T63" fmla="*/ 34 h 116"/>
                      <a:gd name="T64" fmla="*/ 92 w 136"/>
                      <a:gd name="T65" fmla="*/ 28 h 116"/>
                      <a:gd name="T66" fmla="*/ 107 w 136"/>
                      <a:gd name="T67" fmla="*/ 32 h 116"/>
                      <a:gd name="T68" fmla="*/ 134 w 136"/>
                      <a:gd name="T69" fmla="*/ 26 h 116"/>
                      <a:gd name="T70" fmla="*/ 144 w 136"/>
                      <a:gd name="T71" fmla="*/ 14 h 116"/>
                      <a:gd name="T72" fmla="*/ 164 w 136"/>
                      <a:gd name="T73" fmla="*/ 0 h 116"/>
                      <a:gd name="T74" fmla="*/ 209 w 136"/>
                      <a:gd name="T75" fmla="*/ 3 h 116"/>
                      <a:gd name="T76" fmla="*/ 209 w 136"/>
                      <a:gd name="T77" fmla="*/ 3 h 1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6"/>
                      <a:gd name="T118" fmla="*/ 0 h 116"/>
                      <a:gd name="T119" fmla="*/ 136 w 136"/>
                      <a:gd name="T120" fmla="*/ 116 h 1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6" h="116">
                        <a:moveTo>
                          <a:pt x="118" y="3"/>
                        </a:moveTo>
                        <a:lnTo>
                          <a:pt x="115" y="4"/>
                        </a:lnTo>
                        <a:lnTo>
                          <a:pt x="121" y="6"/>
                        </a:lnTo>
                        <a:lnTo>
                          <a:pt x="121" y="9"/>
                        </a:lnTo>
                        <a:lnTo>
                          <a:pt x="112" y="11"/>
                        </a:lnTo>
                        <a:lnTo>
                          <a:pt x="116" y="18"/>
                        </a:lnTo>
                        <a:lnTo>
                          <a:pt x="123" y="27"/>
                        </a:lnTo>
                        <a:lnTo>
                          <a:pt x="121" y="33"/>
                        </a:lnTo>
                        <a:lnTo>
                          <a:pt x="135" y="46"/>
                        </a:lnTo>
                        <a:lnTo>
                          <a:pt x="129" y="47"/>
                        </a:lnTo>
                        <a:lnTo>
                          <a:pt x="126" y="47"/>
                        </a:lnTo>
                        <a:lnTo>
                          <a:pt x="123" y="44"/>
                        </a:lnTo>
                        <a:lnTo>
                          <a:pt x="123" y="48"/>
                        </a:lnTo>
                        <a:lnTo>
                          <a:pt x="121" y="50"/>
                        </a:lnTo>
                        <a:lnTo>
                          <a:pt x="118" y="53"/>
                        </a:lnTo>
                        <a:lnTo>
                          <a:pt x="115" y="65"/>
                        </a:lnTo>
                        <a:lnTo>
                          <a:pt x="111" y="75"/>
                        </a:lnTo>
                        <a:lnTo>
                          <a:pt x="108" y="75"/>
                        </a:lnTo>
                        <a:lnTo>
                          <a:pt x="100" y="83"/>
                        </a:lnTo>
                        <a:lnTo>
                          <a:pt x="102" y="84"/>
                        </a:lnTo>
                        <a:lnTo>
                          <a:pt x="102" y="88"/>
                        </a:lnTo>
                        <a:lnTo>
                          <a:pt x="105" y="89"/>
                        </a:lnTo>
                        <a:lnTo>
                          <a:pt x="103" y="94"/>
                        </a:lnTo>
                        <a:lnTo>
                          <a:pt x="101" y="94"/>
                        </a:lnTo>
                        <a:lnTo>
                          <a:pt x="96" y="107"/>
                        </a:lnTo>
                        <a:lnTo>
                          <a:pt x="80" y="115"/>
                        </a:lnTo>
                        <a:lnTo>
                          <a:pt x="78" y="115"/>
                        </a:lnTo>
                        <a:lnTo>
                          <a:pt x="76" y="107"/>
                        </a:lnTo>
                        <a:lnTo>
                          <a:pt x="74" y="106"/>
                        </a:lnTo>
                        <a:lnTo>
                          <a:pt x="73" y="104"/>
                        </a:lnTo>
                        <a:lnTo>
                          <a:pt x="65" y="105"/>
                        </a:lnTo>
                        <a:lnTo>
                          <a:pt x="64" y="102"/>
                        </a:lnTo>
                        <a:lnTo>
                          <a:pt x="60" y="102"/>
                        </a:lnTo>
                        <a:lnTo>
                          <a:pt x="55" y="100"/>
                        </a:lnTo>
                        <a:lnTo>
                          <a:pt x="55" y="102"/>
                        </a:lnTo>
                        <a:lnTo>
                          <a:pt x="49" y="105"/>
                        </a:lnTo>
                        <a:lnTo>
                          <a:pt x="47" y="105"/>
                        </a:lnTo>
                        <a:lnTo>
                          <a:pt x="39" y="106"/>
                        </a:lnTo>
                        <a:lnTo>
                          <a:pt x="37" y="96"/>
                        </a:lnTo>
                        <a:lnTo>
                          <a:pt x="34" y="99"/>
                        </a:lnTo>
                        <a:lnTo>
                          <a:pt x="33" y="98"/>
                        </a:lnTo>
                        <a:lnTo>
                          <a:pt x="29" y="100"/>
                        </a:lnTo>
                        <a:lnTo>
                          <a:pt x="23" y="100"/>
                        </a:lnTo>
                        <a:lnTo>
                          <a:pt x="20" y="98"/>
                        </a:lnTo>
                        <a:lnTo>
                          <a:pt x="17" y="99"/>
                        </a:lnTo>
                        <a:lnTo>
                          <a:pt x="13" y="84"/>
                        </a:lnTo>
                        <a:lnTo>
                          <a:pt x="14" y="79"/>
                        </a:lnTo>
                        <a:lnTo>
                          <a:pt x="13" y="75"/>
                        </a:lnTo>
                        <a:lnTo>
                          <a:pt x="9" y="68"/>
                        </a:lnTo>
                        <a:lnTo>
                          <a:pt x="3" y="65"/>
                        </a:lnTo>
                        <a:lnTo>
                          <a:pt x="2" y="62"/>
                        </a:lnTo>
                        <a:lnTo>
                          <a:pt x="2" y="57"/>
                        </a:lnTo>
                        <a:lnTo>
                          <a:pt x="0" y="52"/>
                        </a:lnTo>
                        <a:lnTo>
                          <a:pt x="0" y="44"/>
                        </a:lnTo>
                        <a:lnTo>
                          <a:pt x="2" y="36"/>
                        </a:lnTo>
                        <a:lnTo>
                          <a:pt x="8" y="31"/>
                        </a:lnTo>
                        <a:lnTo>
                          <a:pt x="9" y="34"/>
                        </a:lnTo>
                        <a:lnTo>
                          <a:pt x="14" y="44"/>
                        </a:lnTo>
                        <a:lnTo>
                          <a:pt x="17" y="45"/>
                        </a:lnTo>
                        <a:lnTo>
                          <a:pt x="21" y="46"/>
                        </a:lnTo>
                        <a:lnTo>
                          <a:pt x="26" y="45"/>
                        </a:lnTo>
                        <a:lnTo>
                          <a:pt x="30" y="46"/>
                        </a:lnTo>
                        <a:lnTo>
                          <a:pt x="36" y="46"/>
                        </a:lnTo>
                        <a:lnTo>
                          <a:pt x="45" y="38"/>
                        </a:lnTo>
                        <a:lnTo>
                          <a:pt x="52" y="38"/>
                        </a:lnTo>
                        <a:lnTo>
                          <a:pt x="54" y="40"/>
                        </a:lnTo>
                        <a:lnTo>
                          <a:pt x="60" y="42"/>
                        </a:lnTo>
                        <a:lnTo>
                          <a:pt x="71" y="39"/>
                        </a:lnTo>
                        <a:lnTo>
                          <a:pt x="76" y="36"/>
                        </a:lnTo>
                        <a:lnTo>
                          <a:pt x="78" y="33"/>
                        </a:lnTo>
                        <a:lnTo>
                          <a:pt x="81" y="21"/>
                        </a:lnTo>
                        <a:lnTo>
                          <a:pt x="89" y="14"/>
                        </a:lnTo>
                        <a:lnTo>
                          <a:pt x="93" y="0"/>
                        </a:lnTo>
                        <a:lnTo>
                          <a:pt x="111" y="0"/>
                        </a:lnTo>
                        <a:lnTo>
                          <a:pt x="118" y="3"/>
                        </a:lnTo>
                      </a:path>
                    </a:pathLst>
                  </a:custGeom>
                  <a:grpFill/>
                  <a:ln w="9144">
                    <a:solidFill>
                      <a:schemeClr val="bg2">
                        <a:lumMod val="90000"/>
                      </a:schemeClr>
                    </a:solidFill>
                    <a:round/>
                    <a:headEnd/>
                    <a:tailEnd/>
                  </a:ln>
                </p:spPr>
                <p:txBody>
                  <a:bodyPr/>
                  <a:lstStyle/>
                  <a:p>
                    <a:endParaRPr lang="nb-NO"/>
                  </a:p>
                </p:txBody>
              </p:sp>
              <p:sp>
                <p:nvSpPr>
                  <p:cNvPr id="406" name="Freeform 111"/>
                  <p:cNvSpPr>
                    <a:spLocks/>
                  </p:cNvSpPr>
                  <p:nvPr/>
                </p:nvSpPr>
                <p:spPr bwMode="gray">
                  <a:xfrm>
                    <a:off x="4333" y="2316"/>
                    <a:ext cx="20" cy="13"/>
                  </a:xfrm>
                  <a:custGeom>
                    <a:avLst/>
                    <a:gdLst>
                      <a:gd name="T0" fmla="*/ 0 w 20"/>
                      <a:gd name="T1" fmla="*/ 3 h 15"/>
                      <a:gd name="T2" fmla="*/ 9 w 20"/>
                      <a:gd name="T3" fmla="*/ 3 h 15"/>
                      <a:gd name="T4" fmla="*/ 11 w 20"/>
                      <a:gd name="T5" fmla="*/ 3 h 15"/>
                      <a:gd name="T6" fmla="*/ 11 w 20"/>
                      <a:gd name="T7" fmla="*/ 3 h 15"/>
                      <a:gd name="T8" fmla="*/ 13 w 20"/>
                      <a:gd name="T9" fmla="*/ 3 h 15"/>
                      <a:gd name="T10" fmla="*/ 16 w 20"/>
                      <a:gd name="T11" fmla="*/ 3 h 15"/>
                      <a:gd name="T12" fmla="*/ 19 w 20"/>
                      <a:gd name="T13" fmla="*/ 3 h 15"/>
                      <a:gd name="T14" fmla="*/ 19 w 20"/>
                      <a:gd name="T15" fmla="*/ 3 h 15"/>
                      <a:gd name="T16" fmla="*/ 17 w 20"/>
                      <a:gd name="T17" fmla="*/ 2 h 15"/>
                      <a:gd name="T18" fmla="*/ 13 w 20"/>
                      <a:gd name="T19" fmla="*/ 2 h 15"/>
                      <a:gd name="T20" fmla="*/ 13 w 20"/>
                      <a:gd name="T21" fmla="*/ 0 h 15"/>
                      <a:gd name="T22" fmla="*/ 6 w 20"/>
                      <a:gd name="T23" fmla="*/ 3 h 15"/>
                      <a:gd name="T24" fmla="*/ 0 w 20"/>
                      <a:gd name="T25" fmla="*/ 3 h 15"/>
                      <a:gd name="T26" fmla="*/ 0 w 20"/>
                      <a:gd name="T27" fmla="*/ 3 h 15"/>
                      <a:gd name="T28" fmla="*/ 0 w 20"/>
                      <a:gd name="T29" fmla="*/ 3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5"/>
                      <a:gd name="T47" fmla="*/ 20 w 20"/>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5">
                        <a:moveTo>
                          <a:pt x="0" y="7"/>
                        </a:moveTo>
                        <a:lnTo>
                          <a:pt x="9" y="14"/>
                        </a:lnTo>
                        <a:lnTo>
                          <a:pt x="11" y="12"/>
                        </a:lnTo>
                        <a:lnTo>
                          <a:pt x="11" y="6"/>
                        </a:lnTo>
                        <a:lnTo>
                          <a:pt x="13" y="4"/>
                        </a:lnTo>
                        <a:lnTo>
                          <a:pt x="16" y="9"/>
                        </a:lnTo>
                        <a:lnTo>
                          <a:pt x="19" y="9"/>
                        </a:lnTo>
                        <a:lnTo>
                          <a:pt x="19" y="6"/>
                        </a:lnTo>
                        <a:lnTo>
                          <a:pt x="17" y="2"/>
                        </a:lnTo>
                        <a:lnTo>
                          <a:pt x="13" y="2"/>
                        </a:lnTo>
                        <a:lnTo>
                          <a:pt x="13" y="0"/>
                        </a:lnTo>
                        <a:lnTo>
                          <a:pt x="6" y="6"/>
                        </a:lnTo>
                        <a:lnTo>
                          <a:pt x="0" y="7"/>
                        </a:lnTo>
                      </a:path>
                    </a:pathLst>
                  </a:custGeom>
                  <a:grpFill/>
                  <a:ln w="9144">
                    <a:solidFill>
                      <a:schemeClr val="bg2">
                        <a:lumMod val="90000"/>
                      </a:schemeClr>
                    </a:solidFill>
                    <a:round/>
                    <a:headEnd/>
                    <a:tailEnd/>
                  </a:ln>
                </p:spPr>
                <p:txBody>
                  <a:bodyPr/>
                  <a:lstStyle/>
                  <a:p>
                    <a:endParaRPr lang="nb-NO"/>
                  </a:p>
                </p:txBody>
              </p:sp>
              <p:sp>
                <p:nvSpPr>
                  <p:cNvPr id="407" name="Freeform 112"/>
                  <p:cNvSpPr>
                    <a:spLocks/>
                  </p:cNvSpPr>
                  <p:nvPr/>
                </p:nvSpPr>
                <p:spPr bwMode="gray">
                  <a:xfrm>
                    <a:off x="4188" y="2245"/>
                    <a:ext cx="4" cy="7"/>
                  </a:xfrm>
                  <a:custGeom>
                    <a:avLst/>
                    <a:gdLst>
                      <a:gd name="T0" fmla="*/ 1 w 4"/>
                      <a:gd name="T1" fmla="*/ 0 h 7"/>
                      <a:gd name="T2" fmla="*/ 3 w 4"/>
                      <a:gd name="T3" fmla="*/ 6 h 7"/>
                      <a:gd name="T4" fmla="*/ 0 w 4"/>
                      <a:gd name="T5" fmla="*/ 2 h 7"/>
                      <a:gd name="T6" fmla="*/ 1 w 4"/>
                      <a:gd name="T7" fmla="*/ 0 h 7"/>
                      <a:gd name="T8" fmla="*/ 1 w 4"/>
                      <a:gd name="T9" fmla="*/ 0 h 7"/>
                      <a:gd name="T10" fmla="*/ 1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1" y="0"/>
                        </a:moveTo>
                        <a:lnTo>
                          <a:pt x="3" y="6"/>
                        </a:lnTo>
                        <a:lnTo>
                          <a:pt x="0" y="2"/>
                        </a:lnTo>
                        <a:lnTo>
                          <a:pt x="1" y="0"/>
                        </a:lnTo>
                      </a:path>
                    </a:pathLst>
                  </a:custGeom>
                  <a:grpFill/>
                  <a:ln w="9144">
                    <a:solidFill>
                      <a:schemeClr val="bg2">
                        <a:lumMod val="90000"/>
                      </a:schemeClr>
                    </a:solidFill>
                    <a:round/>
                    <a:headEnd/>
                    <a:tailEnd/>
                  </a:ln>
                </p:spPr>
                <p:txBody>
                  <a:bodyPr/>
                  <a:lstStyle/>
                  <a:p>
                    <a:endParaRPr lang="nb-NO"/>
                  </a:p>
                </p:txBody>
              </p:sp>
              <p:sp>
                <p:nvSpPr>
                  <p:cNvPr id="408" name="Freeform 113"/>
                  <p:cNvSpPr>
                    <a:spLocks/>
                  </p:cNvSpPr>
                  <p:nvPr/>
                </p:nvSpPr>
                <p:spPr bwMode="gray">
                  <a:xfrm>
                    <a:off x="4164" y="2072"/>
                    <a:ext cx="104" cy="200"/>
                  </a:xfrm>
                  <a:custGeom>
                    <a:avLst/>
                    <a:gdLst>
                      <a:gd name="T0" fmla="*/ 124 w 98"/>
                      <a:gd name="T1" fmla="*/ 18 h 207"/>
                      <a:gd name="T2" fmla="*/ 110 w 98"/>
                      <a:gd name="T3" fmla="*/ 27 h 207"/>
                      <a:gd name="T4" fmla="*/ 91 w 98"/>
                      <a:gd name="T5" fmla="*/ 36 h 207"/>
                      <a:gd name="T6" fmla="*/ 86 w 98"/>
                      <a:gd name="T7" fmla="*/ 47 h 207"/>
                      <a:gd name="T8" fmla="*/ 103 w 98"/>
                      <a:gd name="T9" fmla="*/ 58 h 207"/>
                      <a:gd name="T10" fmla="*/ 134 w 98"/>
                      <a:gd name="T11" fmla="*/ 69 h 207"/>
                      <a:gd name="T12" fmla="*/ 145 w 98"/>
                      <a:gd name="T13" fmla="*/ 72 h 207"/>
                      <a:gd name="T14" fmla="*/ 151 w 98"/>
                      <a:gd name="T15" fmla="*/ 75 h 207"/>
                      <a:gd name="T16" fmla="*/ 169 w 98"/>
                      <a:gd name="T17" fmla="*/ 89 h 207"/>
                      <a:gd name="T18" fmla="*/ 177 w 98"/>
                      <a:gd name="T19" fmla="*/ 106 h 207"/>
                      <a:gd name="T20" fmla="*/ 169 w 98"/>
                      <a:gd name="T21" fmla="*/ 109 h 207"/>
                      <a:gd name="T22" fmla="*/ 167 w 98"/>
                      <a:gd name="T23" fmla="*/ 120 h 207"/>
                      <a:gd name="T24" fmla="*/ 141 w 98"/>
                      <a:gd name="T25" fmla="*/ 125 h 207"/>
                      <a:gd name="T26" fmla="*/ 112 w 98"/>
                      <a:gd name="T27" fmla="*/ 128 h 207"/>
                      <a:gd name="T28" fmla="*/ 103 w 98"/>
                      <a:gd name="T29" fmla="*/ 132 h 207"/>
                      <a:gd name="T30" fmla="*/ 106 w 98"/>
                      <a:gd name="T31" fmla="*/ 137 h 207"/>
                      <a:gd name="T32" fmla="*/ 96 w 98"/>
                      <a:gd name="T33" fmla="*/ 137 h 207"/>
                      <a:gd name="T34" fmla="*/ 86 w 98"/>
                      <a:gd name="T35" fmla="*/ 140 h 207"/>
                      <a:gd name="T36" fmla="*/ 64 w 98"/>
                      <a:gd name="T37" fmla="*/ 147 h 207"/>
                      <a:gd name="T38" fmla="*/ 67 w 98"/>
                      <a:gd name="T39" fmla="*/ 144 h 207"/>
                      <a:gd name="T40" fmla="*/ 64 w 98"/>
                      <a:gd name="T41" fmla="*/ 135 h 207"/>
                      <a:gd name="T42" fmla="*/ 59 w 98"/>
                      <a:gd name="T43" fmla="*/ 129 h 207"/>
                      <a:gd name="T44" fmla="*/ 64 w 98"/>
                      <a:gd name="T45" fmla="*/ 126 h 207"/>
                      <a:gd name="T46" fmla="*/ 76 w 98"/>
                      <a:gd name="T47" fmla="*/ 124 h 207"/>
                      <a:gd name="T48" fmla="*/ 91 w 98"/>
                      <a:gd name="T49" fmla="*/ 116 h 207"/>
                      <a:gd name="T50" fmla="*/ 103 w 98"/>
                      <a:gd name="T51" fmla="*/ 114 h 207"/>
                      <a:gd name="T52" fmla="*/ 123 w 98"/>
                      <a:gd name="T53" fmla="*/ 109 h 207"/>
                      <a:gd name="T54" fmla="*/ 129 w 98"/>
                      <a:gd name="T55" fmla="*/ 109 h 207"/>
                      <a:gd name="T56" fmla="*/ 126 w 98"/>
                      <a:gd name="T57" fmla="*/ 93 h 207"/>
                      <a:gd name="T58" fmla="*/ 126 w 98"/>
                      <a:gd name="T59" fmla="*/ 80 h 207"/>
                      <a:gd name="T60" fmla="*/ 110 w 98"/>
                      <a:gd name="T61" fmla="*/ 67 h 207"/>
                      <a:gd name="T62" fmla="*/ 106 w 98"/>
                      <a:gd name="T63" fmla="*/ 65 h 207"/>
                      <a:gd name="T64" fmla="*/ 90 w 98"/>
                      <a:gd name="T65" fmla="*/ 58 h 207"/>
                      <a:gd name="T66" fmla="*/ 71 w 98"/>
                      <a:gd name="T67" fmla="*/ 45 h 207"/>
                      <a:gd name="T68" fmla="*/ 48 w 98"/>
                      <a:gd name="T69" fmla="*/ 37 h 207"/>
                      <a:gd name="T70" fmla="*/ 63 w 98"/>
                      <a:gd name="T71" fmla="*/ 36 h 207"/>
                      <a:gd name="T72" fmla="*/ 53 w 98"/>
                      <a:gd name="T73" fmla="*/ 26 h 207"/>
                      <a:gd name="T74" fmla="*/ 23 w 98"/>
                      <a:gd name="T75" fmla="*/ 23 h 207"/>
                      <a:gd name="T76" fmla="*/ 20 w 98"/>
                      <a:gd name="T77" fmla="*/ 14 h 207"/>
                      <a:gd name="T78" fmla="*/ 0 w 98"/>
                      <a:gd name="T79" fmla="*/ 10 h 207"/>
                      <a:gd name="T80" fmla="*/ 22 w 98"/>
                      <a:gd name="T81" fmla="*/ 9 h 207"/>
                      <a:gd name="T82" fmla="*/ 31 w 98"/>
                      <a:gd name="T83" fmla="*/ 8 h 207"/>
                      <a:gd name="T84" fmla="*/ 39 w 98"/>
                      <a:gd name="T85" fmla="*/ 8 h 207"/>
                      <a:gd name="T86" fmla="*/ 54 w 98"/>
                      <a:gd name="T87" fmla="*/ 6 h 207"/>
                      <a:gd name="T88" fmla="*/ 91 w 98"/>
                      <a:gd name="T89" fmla="*/ 5 h 207"/>
                      <a:gd name="T90" fmla="*/ 110 w 98"/>
                      <a:gd name="T91" fmla="*/ 8 h 207"/>
                      <a:gd name="T92" fmla="*/ 112 w 98"/>
                      <a:gd name="T93" fmla="*/ 14 h 207"/>
                      <a:gd name="T94" fmla="*/ 140 w 98"/>
                      <a:gd name="T95" fmla="*/ 14 h 207"/>
                      <a:gd name="T96" fmla="*/ 140 w 98"/>
                      <a:gd name="T97" fmla="*/ 14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8"/>
                      <a:gd name="T148" fmla="*/ 0 h 207"/>
                      <a:gd name="T149" fmla="*/ 98 w 98"/>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8" h="207">
                        <a:moveTo>
                          <a:pt x="77" y="24"/>
                        </a:moveTo>
                        <a:lnTo>
                          <a:pt x="69" y="28"/>
                        </a:lnTo>
                        <a:lnTo>
                          <a:pt x="69" y="30"/>
                        </a:lnTo>
                        <a:lnTo>
                          <a:pt x="61" y="37"/>
                        </a:lnTo>
                        <a:lnTo>
                          <a:pt x="59" y="41"/>
                        </a:lnTo>
                        <a:lnTo>
                          <a:pt x="51" y="49"/>
                        </a:lnTo>
                        <a:lnTo>
                          <a:pt x="47" y="60"/>
                        </a:lnTo>
                        <a:lnTo>
                          <a:pt x="48" y="67"/>
                        </a:lnTo>
                        <a:lnTo>
                          <a:pt x="55" y="74"/>
                        </a:lnTo>
                        <a:lnTo>
                          <a:pt x="57" y="81"/>
                        </a:lnTo>
                        <a:lnTo>
                          <a:pt x="65" y="89"/>
                        </a:lnTo>
                        <a:lnTo>
                          <a:pt x="74" y="98"/>
                        </a:lnTo>
                        <a:lnTo>
                          <a:pt x="78" y="98"/>
                        </a:lnTo>
                        <a:lnTo>
                          <a:pt x="80" y="102"/>
                        </a:lnTo>
                        <a:lnTo>
                          <a:pt x="82" y="101"/>
                        </a:lnTo>
                        <a:lnTo>
                          <a:pt x="84" y="106"/>
                        </a:lnTo>
                        <a:lnTo>
                          <a:pt x="89" y="112"/>
                        </a:lnTo>
                        <a:lnTo>
                          <a:pt x="93" y="125"/>
                        </a:lnTo>
                        <a:lnTo>
                          <a:pt x="96" y="147"/>
                        </a:lnTo>
                        <a:lnTo>
                          <a:pt x="97" y="150"/>
                        </a:lnTo>
                        <a:lnTo>
                          <a:pt x="94" y="153"/>
                        </a:lnTo>
                        <a:lnTo>
                          <a:pt x="93" y="153"/>
                        </a:lnTo>
                        <a:lnTo>
                          <a:pt x="94" y="163"/>
                        </a:lnTo>
                        <a:lnTo>
                          <a:pt x="91" y="168"/>
                        </a:lnTo>
                        <a:lnTo>
                          <a:pt x="80" y="173"/>
                        </a:lnTo>
                        <a:lnTo>
                          <a:pt x="78" y="177"/>
                        </a:lnTo>
                        <a:lnTo>
                          <a:pt x="69" y="180"/>
                        </a:lnTo>
                        <a:lnTo>
                          <a:pt x="62" y="180"/>
                        </a:lnTo>
                        <a:lnTo>
                          <a:pt x="61" y="185"/>
                        </a:lnTo>
                        <a:lnTo>
                          <a:pt x="57" y="187"/>
                        </a:lnTo>
                        <a:lnTo>
                          <a:pt x="59" y="190"/>
                        </a:lnTo>
                        <a:lnTo>
                          <a:pt x="58" y="192"/>
                        </a:lnTo>
                        <a:lnTo>
                          <a:pt x="51" y="187"/>
                        </a:lnTo>
                        <a:lnTo>
                          <a:pt x="53" y="193"/>
                        </a:lnTo>
                        <a:lnTo>
                          <a:pt x="53" y="194"/>
                        </a:lnTo>
                        <a:lnTo>
                          <a:pt x="48" y="197"/>
                        </a:lnTo>
                        <a:lnTo>
                          <a:pt x="39" y="206"/>
                        </a:lnTo>
                        <a:lnTo>
                          <a:pt x="36" y="206"/>
                        </a:lnTo>
                        <a:lnTo>
                          <a:pt x="36" y="204"/>
                        </a:lnTo>
                        <a:lnTo>
                          <a:pt x="37" y="203"/>
                        </a:lnTo>
                        <a:lnTo>
                          <a:pt x="36" y="194"/>
                        </a:lnTo>
                        <a:lnTo>
                          <a:pt x="36" y="190"/>
                        </a:lnTo>
                        <a:lnTo>
                          <a:pt x="39" y="185"/>
                        </a:lnTo>
                        <a:lnTo>
                          <a:pt x="33" y="183"/>
                        </a:lnTo>
                        <a:lnTo>
                          <a:pt x="31" y="179"/>
                        </a:lnTo>
                        <a:lnTo>
                          <a:pt x="36" y="178"/>
                        </a:lnTo>
                        <a:lnTo>
                          <a:pt x="38" y="174"/>
                        </a:lnTo>
                        <a:lnTo>
                          <a:pt x="42" y="175"/>
                        </a:lnTo>
                        <a:lnTo>
                          <a:pt x="50" y="171"/>
                        </a:lnTo>
                        <a:lnTo>
                          <a:pt x="51" y="163"/>
                        </a:lnTo>
                        <a:lnTo>
                          <a:pt x="57" y="161"/>
                        </a:lnTo>
                        <a:lnTo>
                          <a:pt x="57" y="160"/>
                        </a:lnTo>
                        <a:lnTo>
                          <a:pt x="64" y="158"/>
                        </a:lnTo>
                        <a:lnTo>
                          <a:pt x="68" y="154"/>
                        </a:lnTo>
                        <a:lnTo>
                          <a:pt x="70" y="155"/>
                        </a:lnTo>
                        <a:lnTo>
                          <a:pt x="71" y="153"/>
                        </a:lnTo>
                        <a:lnTo>
                          <a:pt x="72" y="137"/>
                        </a:lnTo>
                        <a:lnTo>
                          <a:pt x="70" y="130"/>
                        </a:lnTo>
                        <a:lnTo>
                          <a:pt x="70" y="121"/>
                        </a:lnTo>
                        <a:lnTo>
                          <a:pt x="70" y="113"/>
                        </a:lnTo>
                        <a:lnTo>
                          <a:pt x="66" y="99"/>
                        </a:lnTo>
                        <a:lnTo>
                          <a:pt x="61" y="95"/>
                        </a:lnTo>
                        <a:lnTo>
                          <a:pt x="60" y="95"/>
                        </a:lnTo>
                        <a:lnTo>
                          <a:pt x="58" y="91"/>
                        </a:lnTo>
                        <a:lnTo>
                          <a:pt x="56" y="84"/>
                        </a:lnTo>
                        <a:lnTo>
                          <a:pt x="50" y="81"/>
                        </a:lnTo>
                        <a:lnTo>
                          <a:pt x="40" y="70"/>
                        </a:lnTo>
                        <a:lnTo>
                          <a:pt x="39" y="65"/>
                        </a:lnTo>
                        <a:lnTo>
                          <a:pt x="24" y="56"/>
                        </a:lnTo>
                        <a:lnTo>
                          <a:pt x="26" y="51"/>
                        </a:lnTo>
                        <a:lnTo>
                          <a:pt x="31" y="51"/>
                        </a:lnTo>
                        <a:lnTo>
                          <a:pt x="35" y="48"/>
                        </a:lnTo>
                        <a:lnTo>
                          <a:pt x="35" y="45"/>
                        </a:lnTo>
                        <a:lnTo>
                          <a:pt x="29" y="36"/>
                        </a:lnTo>
                        <a:lnTo>
                          <a:pt x="27" y="33"/>
                        </a:lnTo>
                        <a:lnTo>
                          <a:pt x="13" y="33"/>
                        </a:lnTo>
                        <a:lnTo>
                          <a:pt x="9" y="29"/>
                        </a:lnTo>
                        <a:lnTo>
                          <a:pt x="10" y="24"/>
                        </a:lnTo>
                        <a:lnTo>
                          <a:pt x="9" y="22"/>
                        </a:lnTo>
                        <a:lnTo>
                          <a:pt x="0" y="10"/>
                        </a:lnTo>
                        <a:lnTo>
                          <a:pt x="4" y="7"/>
                        </a:lnTo>
                        <a:lnTo>
                          <a:pt x="12" y="9"/>
                        </a:lnTo>
                        <a:lnTo>
                          <a:pt x="16" y="8"/>
                        </a:lnTo>
                        <a:lnTo>
                          <a:pt x="18" y="8"/>
                        </a:lnTo>
                        <a:lnTo>
                          <a:pt x="21" y="8"/>
                        </a:lnTo>
                        <a:lnTo>
                          <a:pt x="22" y="8"/>
                        </a:lnTo>
                        <a:lnTo>
                          <a:pt x="27" y="6"/>
                        </a:lnTo>
                        <a:lnTo>
                          <a:pt x="30" y="6"/>
                        </a:lnTo>
                        <a:lnTo>
                          <a:pt x="41" y="0"/>
                        </a:lnTo>
                        <a:lnTo>
                          <a:pt x="51" y="5"/>
                        </a:lnTo>
                        <a:lnTo>
                          <a:pt x="60" y="6"/>
                        </a:lnTo>
                        <a:lnTo>
                          <a:pt x="61" y="8"/>
                        </a:lnTo>
                        <a:lnTo>
                          <a:pt x="60" y="12"/>
                        </a:lnTo>
                        <a:lnTo>
                          <a:pt x="62" y="19"/>
                        </a:lnTo>
                        <a:lnTo>
                          <a:pt x="69" y="23"/>
                        </a:lnTo>
                        <a:lnTo>
                          <a:pt x="77" y="24"/>
                        </a:lnTo>
                      </a:path>
                    </a:pathLst>
                  </a:custGeom>
                  <a:grpFill/>
                  <a:ln w="9144">
                    <a:solidFill>
                      <a:schemeClr val="bg2">
                        <a:lumMod val="90000"/>
                      </a:schemeClr>
                    </a:solidFill>
                    <a:round/>
                    <a:headEnd/>
                    <a:tailEnd/>
                  </a:ln>
                </p:spPr>
                <p:txBody>
                  <a:bodyPr/>
                  <a:lstStyle/>
                  <a:p>
                    <a:endParaRPr lang="nb-NO"/>
                  </a:p>
                </p:txBody>
              </p:sp>
              <p:sp>
                <p:nvSpPr>
                  <p:cNvPr id="409" name="Freeform 114"/>
                  <p:cNvSpPr>
                    <a:spLocks/>
                  </p:cNvSpPr>
                  <p:nvPr/>
                </p:nvSpPr>
                <p:spPr bwMode="gray">
                  <a:xfrm>
                    <a:off x="4022" y="1998"/>
                    <a:ext cx="129" cy="253"/>
                  </a:xfrm>
                  <a:custGeom>
                    <a:avLst/>
                    <a:gdLst>
                      <a:gd name="T0" fmla="*/ 148 w 122"/>
                      <a:gd name="T1" fmla="*/ 182 h 262"/>
                      <a:gd name="T2" fmla="*/ 148 w 122"/>
                      <a:gd name="T3" fmla="*/ 167 h 262"/>
                      <a:gd name="T4" fmla="*/ 153 w 122"/>
                      <a:gd name="T5" fmla="*/ 165 h 262"/>
                      <a:gd name="T6" fmla="*/ 144 w 122"/>
                      <a:gd name="T7" fmla="*/ 149 h 262"/>
                      <a:gd name="T8" fmla="*/ 131 w 122"/>
                      <a:gd name="T9" fmla="*/ 138 h 262"/>
                      <a:gd name="T10" fmla="*/ 121 w 122"/>
                      <a:gd name="T11" fmla="*/ 120 h 262"/>
                      <a:gd name="T12" fmla="*/ 111 w 122"/>
                      <a:gd name="T13" fmla="*/ 118 h 262"/>
                      <a:gd name="T14" fmla="*/ 103 w 122"/>
                      <a:gd name="T15" fmla="*/ 120 h 262"/>
                      <a:gd name="T16" fmla="*/ 74 w 122"/>
                      <a:gd name="T17" fmla="*/ 129 h 262"/>
                      <a:gd name="T18" fmla="*/ 60 w 122"/>
                      <a:gd name="T19" fmla="*/ 129 h 262"/>
                      <a:gd name="T20" fmla="*/ 53 w 122"/>
                      <a:gd name="T21" fmla="*/ 127 h 262"/>
                      <a:gd name="T22" fmla="*/ 48 w 122"/>
                      <a:gd name="T23" fmla="*/ 127 h 262"/>
                      <a:gd name="T24" fmla="*/ 50 w 122"/>
                      <a:gd name="T25" fmla="*/ 104 h 262"/>
                      <a:gd name="T26" fmla="*/ 37 w 122"/>
                      <a:gd name="T27" fmla="*/ 98 h 262"/>
                      <a:gd name="T28" fmla="*/ 29 w 122"/>
                      <a:gd name="T29" fmla="*/ 95 h 262"/>
                      <a:gd name="T30" fmla="*/ 35 w 122"/>
                      <a:gd name="T31" fmla="*/ 94 h 262"/>
                      <a:gd name="T32" fmla="*/ 31 w 122"/>
                      <a:gd name="T33" fmla="*/ 90 h 262"/>
                      <a:gd name="T34" fmla="*/ 19 w 122"/>
                      <a:gd name="T35" fmla="*/ 85 h 262"/>
                      <a:gd name="T36" fmla="*/ 0 w 122"/>
                      <a:gd name="T37" fmla="*/ 77 h 262"/>
                      <a:gd name="T38" fmla="*/ 1 w 122"/>
                      <a:gd name="T39" fmla="*/ 72 h 262"/>
                      <a:gd name="T40" fmla="*/ 5 w 122"/>
                      <a:gd name="T41" fmla="*/ 67 h 262"/>
                      <a:gd name="T42" fmla="*/ 19 w 122"/>
                      <a:gd name="T43" fmla="*/ 60 h 262"/>
                      <a:gd name="T44" fmla="*/ 24 w 122"/>
                      <a:gd name="T45" fmla="*/ 57 h 262"/>
                      <a:gd name="T46" fmla="*/ 27 w 122"/>
                      <a:gd name="T47" fmla="*/ 47 h 262"/>
                      <a:gd name="T48" fmla="*/ 48 w 122"/>
                      <a:gd name="T49" fmla="*/ 46 h 262"/>
                      <a:gd name="T50" fmla="*/ 57 w 122"/>
                      <a:gd name="T51" fmla="*/ 34 h 262"/>
                      <a:gd name="T52" fmla="*/ 67 w 122"/>
                      <a:gd name="T53" fmla="*/ 21 h 262"/>
                      <a:gd name="T54" fmla="*/ 84 w 122"/>
                      <a:gd name="T55" fmla="*/ 14 h 262"/>
                      <a:gd name="T56" fmla="*/ 105 w 122"/>
                      <a:gd name="T57" fmla="*/ 14 h 262"/>
                      <a:gd name="T58" fmla="*/ 115 w 122"/>
                      <a:gd name="T59" fmla="*/ 9 h 262"/>
                      <a:gd name="T60" fmla="*/ 121 w 122"/>
                      <a:gd name="T61" fmla="*/ 2 h 262"/>
                      <a:gd name="T62" fmla="*/ 132 w 122"/>
                      <a:gd name="T63" fmla="*/ 1 h 262"/>
                      <a:gd name="T64" fmla="*/ 144 w 122"/>
                      <a:gd name="T65" fmla="*/ 12 h 262"/>
                      <a:gd name="T66" fmla="*/ 153 w 122"/>
                      <a:gd name="T67" fmla="*/ 14 h 262"/>
                      <a:gd name="T68" fmla="*/ 147 w 122"/>
                      <a:gd name="T69" fmla="*/ 30 h 262"/>
                      <a:gd name="T70" fmla="*/ 131 w 122"/>
                      <a:gd name="T71" fmla="*/ 40 h 262"/>
                      <a:gd name="T72" fmla="*/ 128 w 122"/>
                      <a:gd name="T73" fmla="*/ 48 h 262"/>
                      <a:gd name="T74" fmla="*/ 145 w 122"/>
                      <a:gd name="T75" fmla="*/ 43 h 262"/>
                      <a:gd name="T76" fmla="*/ 160 w 122"/>
                      <a:gd name="T77" fmla="*/ 54 h 262"/>
                      <a:gd name="T78" fmla="*/ 169 w 122"/>
                      <a:gd name="T79" fmla="*/ 64 h 262"/>
                      <a:gd name="T80" fmla="*/ 181 w 122"/>
                      <a:gd name="T81" fmla="*/ 68 h 262"/>
                      <a:gd name="T82" fmla="*/ 201 w 122"/>
                      <a:gd name="T83" fmla="*/ 70 h 262"/>
                      <a:gd name="T84" fmla="*/ 211 w 122"/>
                      <a:gd name="T85" fmla="*/ 68 h 262"/>
                      <a:gd name="T86" fmla="*/ 210 w 122"/>
                      <a:gd name="T87" fmla="*/ 71 h 262"/>
                      <a:gd name="T88" fmla="*/ 200 w 122"/>
                      <a:gd name="T89" fmla="*/ 77 h 262"/>
                      <a:gd name="T90" fmla="*/ 189 w 122"/>
                      <a:gd name="T91" fmla="*/ 80 h 262"/>
                      <a:gd name="T92" fmla="*/ 173 w 122"/>
                      <a:gd name="T93" fmla="*/ 86 h 262"/>
                      <a:gd name="T94" fmla="*/ 139 w 122"/>
                      <a:gd name="T95" fmla="*/ 93 h 262"/>
                      <a:gd name="T96" fmla="*/ 131 w 122"/>
                      <a:gd name="T97" fmla="*/ 102 h 262"/>
                      <a:gd name="T98" fmla="*/ 135 w 122"/>
                      <a:gd name="T99" fmla="*/ 112 h 262"/>
                      <a:gd name="T100" fmla="*/ 151 w 122"/>
                      <a:gd name="T101" fmla="*/ 123 h 262"/>
                      <a:gd name="T102" fmla="*/ 156 w 122"/>
                      <a:gd name="T103" fmla="*/ 126 h 262"/>
                      <a:gd name="T104" fmla="*/ 148 w 122"/>
                      <a:gd name="T105" fmla="*/ 132 h 262"/>
                      <a:gd name="T106" fmla="*/ 143 w 122"/>
                      <a:gd name="T107" fmla="*/ 139 h 262"/>
                      <a:gd name="T108" fmla="*/ 160 w 122"/>
                      <a:gd name="T109" fmla="*/ 147 h 262"/>
                      <a:gd name="T110" fmla="*/ 174 w 122"/>
                      <a:gd name="T111" fmla="*/ 167 h 262"/>
                      <a:gd name="T112" fmla="*/ 160 w 122"/>
                      <a:gd name="T113" fmla="*/ 177 h 262"/>
                      <a:gd name="T114" fmla="*/ 153 w 122"/>
                      <a:gd name="T115" fmla="*/ 183 h 2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262"/>
                      <a:gd name="T176" fmla="*/ 122 w 122"/>
                      <a:gd name="T177" fmla="*/ 262 h 2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262">
                        <a:moveTo>
                          <a:pt x="88" y="261"/>
                        </a:moveTo>
                        <a:lnTo>
                          <a:pt x="85" y="258"/>
                        </a:lnTo>
                        <a:lnTo>
                          <a:pt x="90" y="239"/>
                        </a:lnTo>
                        <a:lnTo>
                          <a:pt x="85" y="237"/>
                        </a:lnTo>
                        <a:lnTo>
                          <a:pt x="85" y="235"/>
                        </a:lnTo>
                        <a:lnTo>
                          <a:pt x="88" y="235"/>
                        </a:lnTo>
                        <a:lnTo>
                          <a:pt x="86" y="222"/>
                        </a:lnTo>
                        <a:lnTo>
                          <a:pt x="82" y="211"/>
                        </a:lnTo>
                        <a:lnTo>
                          <a:pt x="81" y="214"/>
                        </a:lnTo>
                        <a:lnTo>
                          <a:pt x="75" y="195"/>
                        </a:lnTo>
                        <a:lnTo>
                          <a:pt x="74" y="173"/>
                        </a:lnTo>
                        <a:lnTo>
                          <a:pt x="69" y="170"/>
                        </a:lnTo>
                        <a:lnTo>
                          <a:pt x="65" y="166"/>
                        </a:lnTo>
                        <a:lnTo>
                          <a:pt x="63" y="167"/>
                        </a:lnTo>
                        <a:lnTo>
                          <a:pt x="61" y="159"/>
                        </a:lnTo>
                        <a:lnTo>
                          <a:pt x="59" y="170"/>
                        </a:lnTo>
                        <a:lnTo>
                          <a:pt x="52" y="174"/>
                        </a:lnTo>
                        <a:lnTo>
                          <a:pt x="42" y="183"/>
                        </a:lnTo>
                        <a:lnTo>
                          <a:pt x="38" y="181"/>
                        </a:lnTo>
                        <a:lnTo>
                          <a:pt x="35" y="183"/>
                        </a:lnTo>
                        <a:lnTo>
                          <a:pt x="31" y="182"/>
                        </a:lnTo>
                        <a:lnTo>
                          <a:pt x="30" y="180"/>
                        </a:lnTo>
                        <a:lnTo>
                          <a:pt x="31" y="178"/>
                        </a:lnTo>
                        <a:lnTo>
                          <a:pt x="27" y="180"/>
                        </a:lnTo>
                        <a:lnTo>
                          <a:pt x="31" y="163"/>
                        </a:lnTo>
                        <a:lnTo>
                          <a:pt x="28" y="148"/>
                        </a:lnTo>
                        <a:lnTo>
                          <a:pt x="22" y="136"/>
                        </a:lnTo>
                        <a:lnTo>
                          <a:pt x="22" y="140"/>
                        </a:lnTo>
                        <a:lnTo>
                          <a:pt x="19" y="138"/>
                        </a:lnTo>
                        <a:lnTo>
                          <a:pt x="18" y="134"/>
                        </a:lnTo>
                        <a:lnTo>
                          <a:pt x="18" y="133"/>
                        </a:lnTo>
                        <a:lnTo>
                          <a:pt x="21" y="133"/>
                        </a:lnTo>
                        <a:lnTo>
                          <a:pt x="19" y="132"/>
                        </a:lnTo>
                        <a:lnTo>
                          <a:pt x="19" y="127"/>
                        </a:lnTo>
                        <a:lnTo>
                          <a:pt x="9" y="123"/>
                        </a:lnTo>
                        <a:lnTo>
                          <a:pt x="9" y="120"/>
                        </a:lnTo>
                        <a:lnTo>
                          <a:pt x="3" y="117"/>
                        </a:lnTo>
                        <a:lnTo>
                          <a:pt x="0" y="110"/>
                        </a:lnTo>
                        <a:lnTo>
                          <a:pt x="0" y="103"/>
                        </a:lnTo>
                        <a:lnTo>
                          <a:pt x="1" y="103"/>
                        </a:lnTo>
                        <a:lnTo>
                          <a:pt x="5" y="103"/>
                        </a:lnTo>
                        <a:lnTo>
                          <a:pt x="5" y="95"/>
                        </a:lnTo>
                        <a:lnTo>
                          <a:pt x="11" y="92"/>
                        </a:lnTo>
                        <a:lnTo>
                          <a:pt x="9" y="85"/>
                        </a:lnTo>
                        <a:lnTo>
                          <a:pt x="11" y="81"/>
                        </a:lnTo>
                        <a:lnTo>
                          <a:pt x="14" y="80"/>
                        </a:lnTo>
                        <a:lnTo>
                          <a:pt x="14" y="69"/>
                        </a:lnTo>
                        <a:lnTo>
                          <a:pt x="17" y="67"/>
                        </a:lnTo>
                        <a:lnTo>
                          <a:pt x="25" y="67"/>
                        </a:lnTo>
                        <a:lnTo>
                          <a:pt x="27" y="66"/>
                        </a:lnTo>
                        <a:lnTo>
                          <a:pt x="32" y="51"/>
                        </a:lnTo>
                        <a:lnTo>
                          <a:pt x="33" y="46"/>
                        </a:lnTo>
                        <a:lnTo>
                          <a:pt x="40" y="38"/>
                        </a:lnTo>
                        <a:lnTo>
                          <a:pt x="39" y="31"/>
                        </a:lnTo>
                        <a:lnTo>
                          <a:pt x="41" y="28"/>
                        </a:lnTo>
                        <a:lnTo>
                          <a:pt x="48" y="22"/>
                        </a:lnTo>
                        <a:lnTo>
                          <a:pt x="53" y="17"/>
                        </a:lnTo>
                        <a:lnTo>
                          <a:pt x="60" y="15"/>
                        </a:lnTo>
                        <a:lnTo>
                          <a:pt x="64" y="16"/>
                        </a:lnTo>
                        <a:lnTo>
                          <a:pt x="66" y="9"/>
                        </a:lnTo>
                        <a:lnTo>
                          <a:pt x="69" y="4"/>
                        </a:lnTo>
                        <a:lnTo>
                          <a:pt x="69" y="2"/>
                        </a:lnTo>
                        <a:lnTo>
                          <a:pt x="73" y="0"/>
                        </a:lnTo>
                        <a:lnTo>
                          <a:pt x="76" y="1"/>
                        </a:lnTo>
                        <a:lnTo>
                          <a:pt x="80" y="4"/>
                        </a:lnTo>
                        <a:lnTo>
                          <a:pt x="82" y="12"/>
                        </a:lnTo>
                        <a:lnTo>
                          <a:pt x="86" y="12"/>
                        </a:lnTo>
                        <a:lnTo>
                          <a:pt x="88" y="24"/>
                        </a:lnTo>
                        <a:lnTo>
                          <a:pt x="87" y="33"/>
                        </a:lnTo>
                        <a:lnTo>
                          <a:pt x="84" y="40"/>
                        </a:lnTo>
                        <a:lnTo>
                          <a:pt x="77" y="49"/>
                        </a:lnTo>
                        <a:lnTo>
                          <a:pt x="75" y="58"/>
                        </a:lnTo>
                        <a:lnTo>
                          <a:pt x="75" y="63"/>
                        </a:lnTo>
                        <a:lnTo>
                          <a:pt x="73" y="68"/>
                        </a:lnTo>
                        <a:lnTo>
                          <a:pt x="74" y="69"/>
                        </a:lnTo>
                        <a:lnTo>
                          <a:pt x="83" y="63"/>
                        </a:lnTo>
                        <a:lnTo>
                          <a:pt x="90" y="64"/>
                        </a:lnTo>
                        <a:lnTo>
                          <a:pt x="91" y="76"/>
                        </a:lnTo>
                        <a:lnTo>
                          <a:pt x="99" y="79"/>
                        </a:lnTo>
                        <a:lnTo>
                          <a:pt x="96" y="91"/>
                        </a:lnTo>
                        <a:lnTo>
                          <a:pt x="104" y="93"/>
                        </a:lnTo>
                        <a:lnTo>
                          <a:pt x="104" y="96"/>
                        </a:lnTo>
                        <a:lnTo>
                          <a:pt x="109" y="101"/>
                        </a:lnTo>
                        <a:lnTo>
                          <a:pt x="115" y="100"/>
                        </a:lnTo>
                        <a:lnTo>
                          <a:pt x="117" y="97"/>
                        </a:lnTo>
                        <a:lnTo>
                          <a:pt x="121" y="97"/>
                        </a:lnTo>
                        <a:lnTo>
                          <a:pt x="121" y="99"/>
                        </a:lnTo>
                        <a:lnTo>
                          <a:pt x="120" y="101"/>
                        </a:lnTo>
                        <a:lnTo>
                          <a:pt x="114" y="106"/>
                        </a:lnTo>
                        <a:lnTo>
                          <a:pt x="114" y="110"/>
                        </a:lnTo>
                        <a:lnTo>
                          <a:pt x="110" y="110"/>
                        </a:lnTo>
                        <a:lnTo>
                          <a:pt x="108" y="113"/>
                        </a:lnTo>
                        <a:lnTo>
                          <a:pt x="104" y="119"/>
                        </a:lnTo>
                        <a:lnTo>
                          <a:pt x="99" y="121"/>
                        </a:lnTo>
                        <a:lnTo>
                          <a:pt x="90" y="128"/>
                        </a:lnTo>
                        <a:lnTo>
                          <a:pt x="79" y="131"/>
                        </a:lnTo>
                        <a:lnTo>
                          <a:pt x="75" y="140"/>
                        </a:lnTo>
                        <a:lnTo>
                          <a:pt x="75" y="145"/>
                        </a:lnTo>
                        <a:lnTo>
                          <a:pt x="73" y="147"/>
                        </a:lnTo>
                        <a:lnTo>
                          <a:pt x="77" y="158"/>
                        </a:lnTo>
                        <a:lnTo>
                          <a:pt x="84" y="165"/>
                        </a:lnTo>
                        <a:lnTo>
                          <a:pt x="86" y="175"/>
                        </a:lnTo>
                        <a:lnTo>
                          <a:pt x="88" y="175"/>
                        </a:lnTo>
                        <a:lnTo>
                          <a:pt x="90" y="178"/>
                        </a:lnTo>
                        <a:lnTo>
                          <a:pt x="86" y="182"/>
                        </a:lnTo>
                        <a:lnTo>
                          <a:pt x="85" y="187"/>
                        </a:lnTo>
                        <a:lnTo>
                          <a:pt x="81" y="193"/>
                        </a:lnTo>
                        <a:lnTo>
                          <a:pt x="81" y="196"/>
                        </a:lnTo>
                        <a:lnTo>
                          <a:pt x="83" y="200"/>
                        </a:lnTo>
                        <a:lnTo>
                          <a:pt x="91" y="208"/>
                        </a:lnTo>
                        <a:lnTo>
                          <a:pt x="94" y="221"/>
                        </a:lnTo>
                        <a:lnTo>
                          <a:pt x="100" y="237"/>
                        </a:lnTo>
                        <a:lnTo>
                          <a:pt x="96" y="247"/>
                        </a:lnTo>
                        <a:lnTo>
                          <a:pt x="91" y="251"/>
                        </a:lnTo>
                        <a:lnTo>
                          <a:pt x="88" y="261"/>
                        </a:lnTo>
                      </a:path>
                    </a:pathLst>
                  </a:custGeom>
                  <a:grpFill/>
                  <a:ln w="9144">
                    <a:solidFill>
                      <a:schemeClr val="bg2">
                        <a:lumMod val="90000"/>
                      </a:schemeClr>
                    </a:solidFill>
                    <a:round/>
                    <a:headEnd/>
                    <a:tailEnd/>
                  </a:ln>
                </p:spPr>
                <p:txBody>
                  <a:bodyPr/>
                  <a:lstStyle/>
                  <a:p>
                    <a:endParaRPr lang="nb-NO"/>
                  </a:p>
                </p:txBody>
              </p:sp>
              <p:sp>
                <p:nvSpPr>
                  <p:cNvPr id="410" name="Freeform 115"/>
                  <p:cNvSpPr>
                    <a:spLocks/>
                  </p:cNvSpPr>
                  <p:nvPr/>
                </p:nvSpPr>
                <p:spPr bwMode="gray">
                  <a:xfrm>
                    <a:off x="4165" y="2188"/>
                    <a:ext cx="76" cy="58"/>
                  </a:xfrm>
                  <a:custGeom>
                    <a:avLst/>
                    <a:gdLst>
                      <a:gd name="T0" fmla="*/ 119 w 72"/>
                      <a:gd name="T1" fmla="*/ 0 h 59"/>
                      <a:gd name="T2" fmla="*/ 119 w 72"/>
                      <a:gd name="T3" fmla="*/ 9 h 59"/>
                      <a:gd name="T4" fmla="*/ 121 w 72"/>
                      <a:gd name="T5" fmla="*/ 16 h 59"/>
                      <a:gd name="T6" fmla="*/ 120 w 72"/>
                      <a:gd name="T7" fmla="*/ 29 h 59"/>
                      <a:gd name="T8" fmla="*/ 119 w 72"/>
                      <a:gd name="T9" fmla="*/ 29 h 59"/>
                      <a:gd name="T10" fmla="*/ 115 w 72"/>
                      <a:gd name="T11" fmla="*/ 29 h 59"/>
                      <a:gd name="T12" fmla="*/ 108 w 72"/>
                      <a:gd name="T13" fmla="*/ 29 h 59"/>
                      <a:gd name="T14" fmla="*/ 95 w 72"/>
                      <a:gd name="T15" fmla="*/ 29 h 59"/>
                      <a:gd name="T16" fmla="*/ 95 w 72"/>
                      <a:gd name="T17" fmla="*/ 30 h 59"/>
                      <a:gd name="T18" fmla="*/ 85 w 72"/>
                      <a:gd name="T19" fmla="*/ 32 h 59"/>
                      <a:gd name="T20" fmla="*/ 84 w 72"/>
                      <a:gd name="T21" fmla="*/ 40 h 59"/>
                      <a:gd name="T22" fmla="*/ 70 w 72"/>
                      <a:gd name="T23" fmla="*/ 44 h 59"/>
                      <a:gd name="T24" fmla="*/ 63 w 72"/>
                      <a:gd name="T25" fmla="*/ 43 h 59"/>
                      <a:gd name="T26" fmla="*/ 60 w 72"/>
                      <a:gd name="T27" fmla="*/ 47 h 59"/>
                      <a:gd name="T28" fmla="*/ 52 w 72"/>
                      <a:gd name="T29" fmla="*/ 48 h 59"/>
                      <a:gd name="T30" fmla="*/ 46 w 72"/>
                      <a:gd name="T31" fmla="*/ 47 h 59"/>
                      <a:gd name="T32" fmla="*/ 28 w 72"/>
                      <a:gd name="T33" fmla="*/ 47 h 59"/>
                      <a:gd name="T34" fmla="*/ 30 w 72"/>
                      <a:gd name="T35" fmla="*/ 40 h 59"/>
                      <a:gd name="T36" fmla="*/ 27 w 72"/>
                      <a:gd name="T37" fmla="*/ 40 h 59"/>
                      <a:gd name="T38" fmla="*/ 23 w 72"/>
                      <a:gd name="T39" fmla="*/ 43 h 59"/>
                      <a:gd name="T40" fmla="*/ 21 w 72"/>
                      <a:gd name="T41" fmla="*/ 35 h 59"/>
                      <a:gd name="T42" fmla="*/ 19 w 72"/>
                      <a:gd name="T43" fmla="*/ 32 h 59"/>
                      <a:gd name="T44" fmla="*/ 8 w 72"/>
                      <a:gd name="T45" fmla="*/ 29 h 59"/>
                      <a:gd name="T46" fmla="*/ 3 w 72"/>
                      <a:gd name="T47" fmla="*/ 29 h 59"/>
                      <a:gd name="T48" fmla="*/ 0 w 72"/>
                      <a:gd name="T49" fmla="*/ 22 h 59"/>
                      <a:gd name="T50" fmla="*/ 1 w 72"/>
                      <a:gd name="T51" fmla="*/ 16 h 59"/>
                      <a:gd name="T52" fmla="*/ 4 w 72"/>
                      <a:gd name="T53" fmla="*/ 13 h 59"/>
                      <a:gd name="T54" fmla="*/ 23 w 72"/>
                      <a:gd name="T55" fmla="*/ 4 h 59"/>
                      <a:gd name="T56" fmla="*/ 41 w 72"/>
                      <a:gd name="T57" fmla="*/ 6 h 59"/>
                      <a:gd name="T58" fmla="*/ 60 w 72"/>
                      <a:gd name="T59" fmla="*/ 4 h 59"/>
                      <a:gd name="T60" fmla="*/ 63 w 72"/>
                      <a:gd name="T61" fmla="*/ 7 h 59"/>
                      <a:gd name="T62" fmla="*/ 68 w 72"/>
                      <a:gd name="T63" fmla="*/ 6 h 59"/>
                      <a:gd name="T64" fmla="*/ 72 w 72"/>
                      <a:gd name="T65" fmla="*/ 8 h 59"/>
                      <a:gd name="T66" fmla="*/ 84 w 72"/>
                      <a:gd name="T67" fmla="*/ 10 h 59"/>
                      <a:gd name="T68" fmla="*/ 89 w 72"/>
                      <a:gd name="T69" fmla="*/ 9 h 59"/>
                      <a:gd name="T70" fmla="*/ 89 w 72"/>
                      <a:gd name="T71" fmla="*/ 6 h 59"/>
                      <a:gd name="T72" fmla="*/ 94 w 72"/>
                      <a:gd name="T73" fmla="*/ 4 h 59"/>
                      <a:gd name="T74" fmla="*/ 102 w 72"/>
                      <a:gd name="T75" fmla="*/ 3 h 59"/>
                      <a:gd name="T76" fmla="*/ 110 w 72"/>
                      <a:gd name="T77" fmla="*/ 4 h 59"/>
                      <a:gd name="T78" fmla="*/ 119 w 72"/>
                      <a:gd name="T79" fmla="*/ 0 h 59"/>
                      <a:gd name="T80" fmla="*/ 119 w 72"/>
                      <a:gd name="T81" fmla="*/ 0 h 59"/>
                      <a:gd name="T82" fmla="*/ 119 w 72"/>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2"/>
                      <a:gd name="T127" fmla="*/ 0 h 59"/>
                      <a:gd name="T128" fmla="*/ 72 w 72"/>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2" h="59">
                        <a:moveTo>
                          <a:pt x="69" y="0"/>
                        </a:moveTo>
                        <a:lnTo>
                          <a:pt x="69" y="9"/>
                        </a:lnTo>
                        <a:lnTo>
                          <a:pt x="71" y="16"/>
                        </a:lnTo>
                        <a:lnTo>
                          <a:pt x="70" y="32"/>
                        </a:lnTo>
                        <a:lnTo>
                          <a:pt x="69" y="34"/>
                        </a:lnTo>
                        <a:lnTo>
                          <a:pt x="67" y="33"/>
                        </a:lnTo>
                        <a:lnTo>
                          <a:pt x="63" y="37"/>
                        </a:lnTo>
                        <a:lnTo>
                          <a:pt x="56" y="39"/>
                        </a:lnTo>
                        <a:lnTo>
                          <a:pt x="56" y="40"/>
                        </a:lnTo>
                        <a:lnTo>
                          <a:pt x="50" y="42"/>
                        </a:lnTo>
                        <a:lnTo>
                          <a:pt x="49" y="50"/>
                        </a:lnTo>
                        <a:lnTo>
                          <a:pt x="41" y="54"/>
                        </a:lnTo>
                        <a:lnTo>
                          <a:pt x="37" y="53"/>
                        </a:lnTo>
                        <a:lnTo>
                          <a:pt x="35" y="57"/>
                        </a:lnTo>
                        <a:lnTo>
                          <a:pt x="30" y="58"/>
                        </a:lnTo>
                        <a:lnTo>
                          <a:pt x="27" y="57"/>
                        </a:lnTo>
                        <a:lnTo>
                          <a:pt x="18" y="57"/>
                        </a:lnTo>
                        <a:lnTo>
                          <a:pt x="19" y="50"/>
                        </a:lnTo>
                        <a:lnTo>
                          <a:pt x="17" y="50"/>
                        </a:lnTo>
                        <a:lnTo>
                          <a:pt x="13" y="53"/>
                        </a:lnTo>
                        <a:lnTo>
                          <a:pt x="11" y="45"/>
                        </a:lnTo>
                        <a:lnTo>
                          <a:pt x="9" y="42"/>
                        </a:lnTo>
                        <a:lnTo>
                          <a:pt x="8" y="35"/>
                        </a:lnTo>
                        <a:lnTo>
                          <a:pt x="3" y="29"/>
                        </a:lnTo>
                        <a:lnTo>
                          <a:pt x="0" y="22"/>
                        </a:lnTo>
                        <a:lnTo>
                          <a:pt x="1" y="16"/>
                        </a:lnTo>
                        <a:lnTo>
                          <a:pt x="4" y="13"/>
                        </a:lnTo>
                        <a:lnTo>
                          <a:pt x="13" y="4"/>
                        </a:lnTo>
                        <a:lnTo>
                          <a:pt x="24" y="6"/>
                        </a:lnTo>
                        <a:lnTo>
                          <a:pt x="35" y="4"/>
                        </a:lnTo>
                        <a:lnTo>
                          <a:pt x="37" y="7"/>
                        </a:lnTo>
                        <a:lnTo>
                          <a:pt x="40" y="6"/>
                        </a:lnTo>
                        <a:lnTo>
                          <a:pt x="42" y="8"/>
                        </a:lnTo>
                        <a:lnTo>
                          <a:pt x="49" y="10"/>
                        </a:lnTo>
                        <a:lnTo>
                          <a:pt x="52" y="9"/>
                        </a:lnTo>
                        <a:lnTo>
                          <a:pt x="52" y="6"/>
                        </a:lnTo>
                        <a:lnTo>
                          <a:pt x="55" y="4"/>
                        </a:lnTo>
                        <a:lnTo>
                          <a:pt x="60" y="3"/>
                        </a:lnTo>
                        <a:lnTo>
                          <a:pt x="64" y="4"/>
                        </a:lnTo>
                        <a:lnTo>
                          <a:pt x="69" y="0"/>
                        </a:lnTo>
                      </a:path>
                    </a:pathLst>
                  </a:custGeom>
                  <a:grpFill/>
                  <a:ln w="9144">
                    <a:solidFill>
                      <a:schemeClr val="bg2">
                        <a:lumMod val="90000"/>
                      </a:schemeClr>
                    </a:solidFill>
                    <a:round/>
                    <a:headEnd/>
                    <a:tailEnd/>
                  </a:ln>
                </p:spPr>
                <p:txBody>
                  <a:bodyPr/>
                  <a:lstStyle/>
                  <a:p>
                    <a:endParaRPr lang="nb-NO"/>
                  </a:p>
                </p:txBody>
              </p:sp>
              <p:sp>
                <p:nvSpPr>
                  <p:cNvPr id="411" name="Freeform 116"/>
                  <p:cNvSpPr>
                    <a:spLocks/>
                  </p:cNvSpPr>
                  <p:nvPr/>
                </p:nvSpPr>
                <p:spPr bwMode="gray">
                  <a:xfrm>
                    <a:off x="3847" y="1969"/>
                    <a:ext cx="117" cy="58"/>
                  </a:xfrm>
                  <a:custGeom>
                    <a:avLst/>
                    <a:gdLst>
                      <a:gd name="T0" fmla="*/ 197 w 110"/>
                      <a:gd name="T1" fmla="*/ 29 h 61"/>
                      <a:gd name="T2" fmla="*/ 197 w 110"/>
                      <a:gd name="T3" fmla="*/ 26 h 61"/>
                      <a:gd name="T4" fmla="*/ 200 w 110"/>
                      <a:gd name="T5" fmla="*/ 23 h 61"/>
                      <a:gd name="T6" fmla="*/ 196 w 110"/>
                      <a:gd name="T7" fmla="*/ 23 h 61"/>
                      <a:gd name="T8" fmla="*/ 195 w 110"/>
                      <a:gd name="T9" fmla="*/ 24 h 61"/>
                      <a:gd name="T10" fmla="*/ 179 w 110"/>
                      <a:gd name="T11" fmla="*/ 24 h 61"/>
                      <a:gd name="T12" fmla="*/ 164 w 110"/>
                      <a:gd name="T13" fmla="*/ 22 h 61"/>
                      <a:gd name="T14" fmla="*/ 163 w 110"/>
                      <a:gd name="T15" fmla="*/ 23 h 61"/>
                      <a:gd name="T16" fmla="*/ 149 w 110"/>
                      <a:gd name="T17" fmla="*/ 22 h 61"/>
                      <a:gd name="T18" fmla="*/ 145 w 110"/>
                      <a:gd name="T19" fmla="*/ 23 h 61"/>
                      <a:gd name="T20" fmla="*/ 140 w 110"/>
                      <a:gd name="T21" fmla="*/ 21 h 61"/>
                      <a:gd name="T22" fmla="*/ 135 w 110"/>
                      <a:gd name="T23" fmla="*/ 21 h 61"/>
                      <a:gd name="T24" fmla="*/ 128 w 110"/>
                      <a:gd name="T25" fmla="*/ 20 h 61"/>
                      <a:gd name="T26" fmla="*/ 128 w 110"/>
                      <a:gd name="T27" fmla="*/ 16 h 61"/>
                      <a:gd name="T28" fmla="*/ 117 w 110"/>
                      <a:gd name="T29" fmla="*/ 17 h 61"/>
                      <a:gd name="T30" fmla="*/ 106 w 110"/>
                      <a:gd name="T31" fmla="*/ 15 h 61"/>
                      <a:gd name="T32" fmla="*/ 105 w 110"/>
                      <a:gd name="T33" fmla="*/ 12 h 61"/>
                      <a:gd name="T34" fmla="*/ 103 w 110"/>
                      <a:gd name="T35" fmla="*/ 13 h 61"/>
                      <a:gd name="T36" fmla="*/ 105 w 110"/>
                      <a:gd name="T37" fmla="*/ 10 h 61"/>
                      <a:gd name="T38" fmla="*/ 94 w 110"/>
                      <a:gd name="T39" fmla="*/ 10 h 61"/>
                      <a:gd name="T40" fmla="*/ 86 w 110"/>
                      <a:gd name="T41" fmla="*/ 10 h 61"/>
                      <a:gd name="T42" fmla="*/ 83 w 110"/>
                      <a:gd name="T43" fmla="*/ 10 h 61"/>
                      <a:gd name="T44" fmla="*/ 78 w 110"/>
                      <a:gd name="T45" fmla="*/ 10 h 61"/>
                      <a:gd name="T46" fmla="*/ 55 w 110"/>
                      <a:gd name="T47" fmla="*/ 3 h 61"/>
                      <a:gd name="T48" fmla="*/ 30 w 110"/>
                      <a:gd name="T49" fmla="*/ 0 h 61"/>
                      <a:gd name="T50" fmla="*/ 28 w 110"/>
                      <a:gd name="T51" fmla="*/ 4 h 61"/>
                      <a:gd name="T52" fmla="*/ 22 w 110"/>
                      <a:gd name="T53" fmla="*/ 1 h 61"/>
                      <a:gd name="T54" fmla="*/ 19 w 110"/>
                      <a:gd name="T55" fmla="*/ 1 h 61"/>
                      <a:gd name="T56" fmla="*/ 3 w 110"/>
                      <a:gd name="T57" fmla="*/ 8 h 61"/>
                      <a:gd name="T58" fmla="*/ 3 w 110"/>
                      <a:gd name="T59" fmla="*/ 10 h 61"/>
                      <a:gd name="T60" fmla="*/ 0 w 110"/>
                      <a:gd name="T61" fmla="*/ 10 h 61"/>
                      <a:gd name="T62" fmla="*/ 0 w 110"/>
                      <a:gd name="T63" fmla="*/ 14 h 61"/>
                      <a:gd name="T64" fmla="*/ 2 w 110"/>
                      <a:gd name="T65" fmla="*/ 14 h 61"/>
                      <a:gd name="T66" fmla="*/ 6 w 110"/>
                      <a:gd name="T67" fmla="*/ 18 h 61"/>
                      <a:gd name="T68" fmla="*/ 7 w 110"/>
                      <a:gd name="T69" fmla="*/ 17 h 61"/>
                      <a:gd name="T70" fmla="*/ 20 w 110"/>
                      <a:gd name="T71" fmla="*/ 18 h 61"/>
                      <a:gd name="T72" fmla="*/ 36 w 110"/>
                      <a:gd name="T73" fmla="*/ 23 h 61"/>
                      <a:gd name="T74" fmla="*/ 60 w 110"/>
                      <a:gd name="T75" fmla="*/ 25 h 61"/>
                      <a:gd name="T76" fmla="*/ 67 w 110"/>
                      <a:gd name="T77" fmla="*/ 27 h 61"/>
                      <a:gd name="T78" fmla="*/ 106 w 110"/>
                      <a:gd name="T79" fmla="*/ 28 h 61"/>
                      <a:gd name="T80" fmla="*/ 120 w 110"/>
                      <a:gd name="T81" fmla="*/ 32 h 61"/>
                      <a:gd name="T82" fmla="*/ 176 w 110"/>
                      <a:gd name="T83" fmla="*/ 36 h 61"/>
                      <a:gd name="T84" fmla="*/ 199 w 110"/>
                      <a:gd name="T85" fmla="*/ 36 h 61"/>
                      <a:gd name="T86" fmla="*/ 201 w 110"/>
                      <a:gd name="T87" fmla="*/ 32 h 61"/>
                      <a:gd name="T88" fmla="*/ 196 w 110"/>
                      <a:gd name="T89" fmla="*/ 30 h 61"/>
                      <a:gd name="T90" fmla="*/ 197 w 110"/>
                      <a:gd name="T91" fmla="*/ 29 h 61"/>
                      <a:gd name="T92" fmla="*/ 197 w 110"/>
                      <a:gd name="T93" fmla="*/ 29 h 61"/>
                      <a:gd name="T94" fmla="*/ 197 w 110"/>
                      <a:gd name="T95" fmla="*/ 29 h 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0"/>
                      <a:gd name="T145" fmla="*/ 0 h 61"/>
                      <a:gd name="T146" fmla="*/ 110 w 110"/>
                      <a:gd name="T147" fmla="*/ 61 h 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0" h="61">
                        <a:moveTo>
                          <a:pt x="106" y="48"/>
                        </a:moveTo>
                        <a:lnTo>
                          <a:pt x="106" y="42"/>
                        </a:lnTo>
                        <a:lnTo>
                          <a:pt x="108" y="36"/>
                        </a:lnTo>
                        <a:lnTo>
                          <a:pt x="105" y="36"/>
                        </a:lnTo>
                        <a:lnTo>
                          <a:pt x="104" y="39"/>
                        </a:lnTo>
                        <a:lnTo>
                          <a:pt x="97" y="39"/>
                        </a:lnTo>
                        <a:lnTo>
                          <a:pt x="88" y="35"/>
                        </a:lnTo>
                        <a:lnTo>
                          <a:pt x="87" y="36"/>
                        </a:lnTo>
                        <a:lnTo>
                          <a:pt x="81" y="35"/>
                        </a:lnTo>
                        <a:lnTo>
                          <a:pt x="78" y="36"/>
                        </a:lnTo>
                        <a:lnTo>
                          <a:pt x="76" y="32"/>
                        </a:lnTo>
                        <a:lnTo>
                          <a:pt x="72" y="33"/>
                        </a:lnTo>
                        <a:lnTo>
                          <a:pt x="69" y="30"/>
                        </a:lnTo>
                        <a:lnTo>
                          <a:pt x="69" y="26"/>
                        </a:lnTo>
                        <a:lnTo>
                          <a:pt x="63" y="27"/>
                        </a:lnTo>
                        <a:lnTo>
                          <a:pt x="57" y="25"/>
                        </a:lnTo>
                        <a:lnTo>
                          <a:pt x="56" y="22"/>
                        </a:lnTo>
                        <a:lnTo>
                          <a:pt x="55" y="23"/>
                        </a:lnTo>
                        <a:lnTo>
                          <a:pt x="56" y="16"/>
                        </a:lnTo>
                        <a:lnTo>
                          <a:pt x="51" y="15"/>
                        </a:lnTo>
                        <a:lnTo>
                          <a:pt x="46" y="19"/>
                        </a:lnTo>
                        <a:lnTo>
                          <a:pt x="45" y="17"/>
                        </a:lnTo>
                        <a:lnTo>
                          <a:pt x="42" y="12"/>
                        </a:lnTo>
                        <a:lnTo>
                          <a:pt x="30" y="3"/>
                        </a:lnTo>
                        <a:lnTo>
                          <a:pt x="17" y="0"/>
                        </a:lnTo>
                        <a:lnTo>
                          <a:pt x="16" y="4"/>
                        </a:lnTo>
                        <a:lnTo>
                          <a:pt x="12" y="1"/>
                        </a:lnTo>
                        <a:lnTo>
                          <a:pt x="9" y="1"/>
                        </a:lnTo>
                        <a:lnTo>
                          <a:pt x="3" y="8"/>
                        </a:lnTo>
                        <a:lnTo>
                          <a:pt x="3" y="16"/>
                        </a:lnTo>
                        <a:lnTo>
                          <a:pt x="0" y="20"/>
                        </a:lnTo>
                        <a:lnTo>
                          <a:pt x="0" y="24"/>
                        </a:lnTo>
                        <a:lnTo>
                          <a:pt x="2" y="24"/>
                        </a:lnTo>
                        <a:lnTo>
                          <a:pt x="6" y="28"/>
                        </a:lnTo>
                        <a:lnTo>
                          <a:pt x="7" y="27"/>
                        </a:lnTo>
                        <a:lnTo>
                          <a:pt x="10" y="28"/>
                        </a:lnTo>
                        <a:lnTo>
                          <a:pt x="20" y="36"/>
                        </a:lnTo>
                        <a:lnTo>
                          <a:pt x="33" y="41"/>
                        </a:lnTo>
                        <a:lnTo>
                          <a:pt x="36" y="45"/>
                        </a:lnTo>
                        <a:lnTo>
                          <a:pt x="57" y="46"/>
                        </a:lnTo>
                        <a:lnTo>
                          <a:pt x="65" y="53"/>
                        </a:lnTo>
                        <a:lnTo>
                          <a:pt x="95" y="60"/>
                        </a:lnTo>
                        <a:lnTo>
                          <a:pt x="107" y="60"/>
                        </a:lnTo>
                        <a:lnTo>
                          <a:pt x="109" y="54"/>
                        </a:lnTo>
                        <a:lnTo>
                          <a:pt x="105" y="51"/>
                        </a:lnTo>
                        <a:lnTo>
                          <a:pt x="106" y="48"/>
                        </a:lnTo>
                      </a:path>
                    </a:pathLst>
                  </a:custGeom>
                  <a:grpFill/>
                  <a:ln w="9144">
                    <a:solidFill>
                      <a:schemeClr val="bg2">
                        <a:lumMod val="90000"/>
                      </a:schemeClr>
                    </a:solidFill>
                    <a:round/>
                    <a:headEnd/>
                    <a:tailEnd/>
                  </a:ln>
                </p:spPr>
                <p:txBody>
                  <a:bodyPr/>
                  <a:lstStyle/>
                  <a:p>
                    <a:endParaRPr lang="nb-NO"/>
                  </a:p>
                </p:txBody>
              </p:sp>
              <p:sp>
                <p:nvSpPr>
                  <p:cNvPr id="412" name="Freeform 117"/>
                  <p:cNvSpPr>
                    <a:spLocks/>
                  </p:cNvSpPr>
                  <p:nvPr/>
                </p:nvSpPr>
                <p:spPr bwMode="gray">
                  <a:xfrm>
                    <a:off x="3971" y="1998"/>
                    <a:ext cx="50" cy="24"/>
                  </a:xfrm>
                  <a:custGeom>
                    <a:avLst/>
                    <a:gdLst>
                      <a:gd name="T0" fmla="*/ 77 w 47"/>
                      <a:gd name="T1" fmla="*/ 8 h 25"/>
                      <a:gd name="T2" fmla="*/ 67 w 47"/>
                      <a:gd name="T3" fmla="*/ 4 h 25"/>
                      <a:gd name="T4" fmla="*/ 59 w 47"/>
                      <a:gd name="T5" fmla="*/ 4 h 25"/>
                      <a:gd name="T6" fmla="*/ 47 w 47"/>
                      <a:gd name="T7" fmla="*/ 4 h 25"/>
                      <a:gd name="T8" fmla="*/ 40 w 47"/>
                      <a:gd name="T9" fmla="*/ 0 h 25"/>
                      <a:gd name="T10" fmla="*/ 28 w 47"/>
                      <a:gd name="T11" fmla="*/ 0 h 25"/>
                      <a:gd name="T12" fmla="*/ 20 w 47"/>
                      <a:gd name="T13" fmla="*/ 4 h 25"/>
                      <a:gd name="T14" fmla="*/ 2 w 47"/>
                      <a:gd name="T15" fmla="*/ 12 h 25"/>
                      <a:gd name="T16" fmla="*/ 0 w 47"/>
                      <a:gd name="T17" fmla="*/ 12 h 25"/>
                      <a:gd name="T18" fmla="*/ 2 w 47"/>
                      <a:gd name="T19" fmla="*/ 12 h 25"/>
                      <a:gd name="T20" fmla="*/ 22 w 47"/>
                      <a:gd name="T21" fmla="*/ 14 h 25"/>
                      <a:gd name="T22" fmla="*/ 83 w 47"/>
                      <a:gd name="T23" fmla="*/ 12 h 25"/>
                      <a:gd name="T24" fmla="*/ 86 w 47"/>
                      <a:gd name="T25" fmla="*/ 12 h 25"/>
                      <a:gd name="T26" fmla="*/ 86 w 47"/>
                      <a:gd name="T27" fmla="*/ 12 h 25"/>
                      <a:gd name="T28" fmla="*/ 77 w 47"/>
                      <a:gd name="T29" fmla="*/ 12 h 25"/>
                      <a:gd name="T30" fmla="*/ 77 w 47"/>
                      <a:gd name="T31" fmla="*/ 8 h 25"/>
                      <a:gd name="T32" fmla="*/ 77 w 47"/>
                      <a:gd name="T33" fmla="*/ 8 h 25"/>
                      <a:gd name="T34" fmla="*/ 77 w 47"/>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
                      <a:gd name="T56" fmla="*/ 47 w 47"/>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
                        <a:moveTo>
                          <a:pt x="41" y="8"/>
                        </a:moveTo>
                        <a:lnTo>
                          <a:pt x="36" y="4"/>
                        </a:lnTo>
                        <a:lnTo>
                          <a:pt x="32" y="4"/>
                        </a:lnTo>
                        <a:lnTo>
                          <a:pt x="25" y="4"/>
                        </a:lnTo>
                        <a:lnTo>
                          <a:pt x="22" y="0"/>
                        </a:lnTo>
                        <a:lnTo>
                          <a:pt x="16" y="0"/>
                        </a:lnTo>
                        <a:lnTo>
                          <a:pt x="10" y="4"/>
                        </a:lnTo>
                        <a:lnTo>
                          <a:pt x="2" y="14"/>
                        </a:lnTo>
                        <a:lnTo>
                          <a:pt x="0" y="17"/>
                        </a:lnTo>
                        <a:lnTo>
                          <a:pt x="2" y="22"/>
                        </a:lnTo>
                        <a:lnTo>
                          <a:pt x="12" y="24"/>
                        </a:lnTo>
                        <a:lnTo>
                          <a:pt x="45" y="21"/>
                        </a:lnTo>
                        <a:lnTo>
                          <a:pt x="46" y="20"/>
                        </a:lnTo>
                        <a:lnTo>
                          <a:pt x="46" y="14"/>
                        </a:lnTo>
                        <a:lnTo>
                          <a:pt x="41" y="12"/>
                        </a:lnTo>
                        <a:lnTo>
                          <a:pt x="41" y="8"/>
                        </a:lnTo>
                      </a:path>
                    </a:pathLst>
                  </a:custGeom>
                  <a:grpFill/>
                  <a:ln w="9144">
                    <a:solidFill>
                      <a:schemeClr val="bg2">
                        <a:lumMod val="90000"/>
                      </a:schemeClr>
                    </a:solidFill>
                    <a:round/>
                    <a:headEnd/>
                    <a:tailEnd/>
                  </a:ln>
                </p:spPr>
                <p:txBody>
                  <a:bodyPr/>
                  <a:lstStyle/>
                  <a:p>
                    <a:endParaRPr lang="nb-NO"/>
                  </a:p>
                </p:txBody>
              </p:sp>
              <p:sp>
                <p:nvSpPr>
                  <p:cNvPr id="413" name="Freeform 118"/>
                  <p:cNvSpPr>
                    <a:spLocks/>
                  </p:cNvSpPr>
                  <p:nvPr/>
                </p:nvSpPr>
                <p:spPr bwMode="gray">
                  <a:xfrm>
                    <a:off x="3956" y="2023"/>
                    <a:ext cx="71" cy="82"/>
                  </a:xfrm>
                  <a:custGeom>
                    <a:avLst/>
                    <a:gdLst>
                      <a:gd name="T0" fmla="*/ 109 w 67"/>
                      <a:gd name="T1" fmla="*/ 59 h 85"/>
                      <a:gd name="T2" fmla="*/ 109 w 67"/>
                      <a:gd name="T3" fmla="*/ 54 h 85"/>
                      <a:gd name="T4" fmla="*/ 111 w 67"/>
                      <a:gd name="T5" fmla="*/ 54 h 85"/>
                      <a:gd name="T6" fmla="*/ 118 w 67"/>
                      <a:gd name="T7" fmla="*/ 54 h 85"/>
                      <a:gd name="T8" fmla="*/ 118 w 67"/>
                      <a:gd name="T9" fmla="*/ 49 h 85"/>
                      <a:gd name="T10" fmla="*/ 112 w 67"/>
                      <a:gd name="T11" fmla="*/ 38 h 85"/>
                      <a:gd name="T12" fmla="*/ 106 w 67"/>
                      <a:gd name="T13" fmla="*/ 32 h 85"/>
                      <a:gd name="T14" fmla="*/ 103 w 67"/>
                      <a:gd name="T15" fmla="*/ 32 h 85"/>
                      <a:gd name="T16" fmla="*/ 100 w 67"/>
                      <a:gd name="T17" fmla="*/ 33 h 85"/>
                      <a:gd name="T18" fmla="*/ 94 w 67"/>
                      <a:gd name="T19" fmla="*/ 37 h 85"/>
                      <a:gd name="T20" fmla="*/ 87 w 67"/>
                      <a:gd name="T21" fmla="*/ 36 h 85"/>
                      <a:gd name="T22" fmla="*/ 84 w 67"/>
                      <a:gd name="T23" fmla="*/ 35 h 85"/>
                      <a:gd name="T24" fmla="*/ 81 w 67"/>
                      <a:gd name="T25" fmla="*/ 30 h 85"/>
                      <a:gd name="T26" fmla="*/ 81 w 67"/>
                      <a:gd name="T27" fmla="*/ 28 h 85"/>
                      <a:gd name="T28" fmla="*/ 96 w 67"/>
                      <a:gd name="T29" fmla="*/ 22 h 85"/>
                      <a:gd name="T30" fmla="*/ 109 w 67"/>
                      <a:gd name="T31" fmla="*/ 14 h 85"/>
                      <a:gd name="T32" fmla="*/ 92 w 67"/>
                      <a:gd name="T33" fmla="*/ 14 h 85"/>
                      <a:gd name="T34" fmla="*/ 54 w 67"/>
                      <a:gd name="T35" fmla="*/ 14 h 85"/>
                      <a:gd name="T36" fmla="*/ 48 w 67"/>
                      <a:gd name="T37" fmla="*/ 14 h 85"/>
                      <a:gd name="T38" fmla="*/ 40 w 67"/>
                      <a:gd name="T39" fmla="*/ 5 h 85"/>
                      <a:gd name="T40" fmla="*/ 36 w 67"/>
                      <a:gd name="T41" fmla="*/ 9 h 85"/>
                      <a:gd name="T42" fmla="*/ 32 w 67"/>
                      <a:gd name="T43" fmla="*/ 7 h 85"/>
                      <a:gd name="T44" fmla="*/ 28 w 67"/>
                      <a:gd name="T45" fmla="*/ 8 h 85"/>
                      <a:gd name="T46" fmla="*/ 25 w 67"/>
                      <a:gd name="T47" fmla="*/ 3 h 85"/>
                      <a:gd name="T48" fmla="*/ 24 w 67"/>
                      <a:gd name="T49" fmla="*/ 2 h 85"/>
                      <a:gd name="T50" fmla="*/ 23 w 67"/>
                      <a:gd name="T51" fmla="*/ 6 h 85"/>
                      <a:gd name="T52" fmla="*/ 8 w 67"/>
                      <a:gd name="T53" fmla="*/ 0 h 85"/>
                      <a:gd name="T54" fmla="*/ 4 w 67"/>
                      <a:gd name="T55" fmla="*/ 10 h 85"/>
                      <a:gd name="T56" fmla="*/ 6 w 67"/>
                      <a:gd name="T57" fmla="*/ 14 h 85"/>
                      <a:gd name="T58" fmla="*/ 20 w 67"/>
                      <a:gd name="T59" fmla="*/ 14 h 85"/>
                      <a:gd name="T60" fmla="*/ 21 w 67"/>
                      <a:gd name="T61" fmla="*/ 14 h 85"/>
                      <a:gd name="T62" fmla="*/ 7 w 67"/>
                      <a:gd name="T63" fmla="*/ 14 h 85"/>
                      <a:gd name="T64" fmla="*/ 6 w 67"/>
                      <a:gd name="T65" fmla="*/ 14 h 85"/>
                      <a:gd name="T66" fmla="*/ 2 w 67"/>
                      <a:gd name="T67" fmla="*/ 14 h 85"/>
                      <a:gd name="T68" fmla="*/ 0 w 67"/>
                      <a:gd name="T69" fmla="*/ 16 h 85"/>
                      <a:gd name="T70" fmla="*/ 19 w 67"/>
                      <a:gd name="T71" fmla="*/ 24 h 85"/>
                      <a:gd name="T72" fmla="*/ 8 w 67"/>
                      <a:gd name="T73" fmla="*/ 33 h 85"/>
                      <a:gd name="T74" fmla="*/ 21 w 67"/>
                      <a:gd name="T75" fmla="*/ 36 h 85"/>
                      <a:gd name="T76" fmla="*/ 21 w 67"/>
                      <a:gd name="T77" fmla="*/ 40 h 85"/>
                      <a:gd name="T78" fmla="*/ 23 w 67"/>
                      <a:gd name="T79" fmla="*/ 41 h 85"/>
                      <a:gd name="T80" fmla="*/ 25 w 67"/>
                      <a:gd name="T81" fmla="*/ 52 h 85"/>
                      <a:gd name="T82" fmla="*/ 42 w 67"/>
                      <a:gd name="T83" fmla="*/ 50 h 85"/>
                      <a:gd name="T84" fmla="*/ 45 w 67"/>
                      <a:gd name="T85" fmla="*/ 51 h 85"/>
                      <a:gd name="T86" fmla="*/ 52 w 67"/>
                      <a:gd name="T87" fmla="*/ 47 h 85"/>
                      <a:gd name="T88" fmla="*/ 60 w 67"/>
                      <a:gd name="T89" fmla="*/ 50 h 85"/>
                      <a:gd name="T90" fmla="*/ 68 w 67"/>
                      <a:gd name="T91" fmla="*/ 45 h 85"/>
                      <a:gd name="T92" fmla="*/ 68 w 67"/>
                      <a:gd name="T93" fmla="*/ 40 h 85"/>
                      <a:gd name="T94" fmla="*/ 73 w 67"/>
                      <a:gd name="T95" fmla="*/ 38 h 85"/>
                      <a:gd name="T96" fmla="*/ 81 w 67"/>
                      <a:gd name="T97" fmla="*/ 40 h 85"/>
                      <a:gd name="T98" fmla="*/ 91 w 67"/>
                      <a:gd name="T99" fmla="*/ 39 h 85"/>
                      <a:gd name="T100" fmla="*/ 94 w 67"/>
                      <a:gd name="T101" fmla="*/ 40 h 85"/>
                      <a:gd name="T102" fmla="*/ 100 w 67"/>
                      <a:gd name="T103" fmla="*/ 45 h 85"/>
                      <a:gd name="T104" fmla="*/ 106 w 67"/>
                      <a:gd name="T105" fmla="*/ 57 h 85"/>
                      <a:gd name="T106" fmla="*/ 109 w 67"/>
                      <a:gd name="T107" fmla="*/ 59 h 85"/>
                      <a:gd name="T108" fmla="*/ 109 w 67"/>
                      <a:gd name="T109" fmla="*/ 59 h 85"/>
                      <a:gd name="T110" fmla="*/ 109 w 67"/>
                      <a:gd name="T111" fmla="*/ 59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
                      <a:gd name="T169" fmla="*/ 0 h 85"/>
                      <a:gd name="T170" fmla="*/ 67 w 67"/>
                      <a:gd name="T171" fmla="*/ 85 h 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 h="85">
                        <a:moveTo>
                          <a:pt x="61" y="84"/>
                        </a:moveTo>
                        <a:lnTo>
                          <a:pt x="61" y="77"/>
                        </a:lnTo>
                        <a:lnTo>
                          <a:pt x="62" y="77"/>
                        </a:lnTo>
                        <a:lnTo>
                          <a:pt x="66" y="77"/>
                        </a:lnTo>
                        <a:lnTo>
                          <a:pt x="66" y="69"/>
                        </a:lnTo>
                        <a:lnTo>
                          <a:pt x="63" y="54"/>
                        </a:lnTo>
                        <a:lnTo>
                          <a:pt x="59" y="42"/>
                        </a:lnTo>
                        <a:lnTo>
                          <a:pt x="58" y="42"/>
                        </a:lnTo>
                        <a:lnTo>
                          <a:pt x="56" y="45"/>
                        </a:lnTo>
                        <a:lnTo>
                          <a:pt x="53" y="53"/>
                        </a:lnTo>
                        <a:lnTo>
                          <a:pt x="49" y="50"/>
                        </a:lnTo>
                        <a:lnTo>
                          <a:pt x="47" y="48"/>
                        </a:lnTo>
                        <a:lnTo>
                          <a:pt x="45" y="40"/>
                        </a:lnTo>
                        <a:lnTo>
                          <a:pt x="45" y="38"/>
                        </a:lnTo>
                        <a:lnTo>
                          <a:pt x="54" y="32"/>
                        </a:lnTo>
                        <a:lnTo>
                          <a:pt x="61" y="22"/>
                        </a:lnTo>
                        <a:lnTo>
                          <a:pt x="52" y="19"/>
                        </a:lnTo>
                        <a:lnTo>
                          <a:pt x="30" y="19"/>
                        </a:lnTo>
                        <a:lnTo>
                          <a:pt x="26" y="16"/>
                        </a:lnTo>
                        <a:lnTo>
                          <a:pt x="23" y="5"/>
                        </a:lnTo>
                        <a:lnTo>
                          <a:pt x="21" y="9"/>
                        </a:lnTo>
                        <a:lnTo>
                          <a:pt x="19" y="7"/>
                        </a:lnTo>
                        <a:lnTo>
                          <a:pt x="17" y="8"/>
                        </a:lnTo>
                        <a:lnTo>
                          <a:pt x="15" y="3"/>
                        </a:lnTo>
                        <a:lnTo>
                          <a:pt x="14" y="2"/>
                        </a:lnTo>
                        <a:lnTo>
                          <a:pt x="13" y="6"/>
                        </a:lnTo>
                        <a:lnTo>
                          <a:pt x="8" y="0"/>
                        </a:lnTo>
                        <a:lnTo>
                          <a:pt x="4" y="10"/>
                        </a:lnTo>
                        <a:lnTo>
                          <a:pt x="6" y="14"/>
                        </a:lnTo>
                        <a:lnTo>
                          <a:pt x="10" y="16"/>
                        </a:lnTo>
                        <a:lnTo>
                          <a:pt x="11" y="19"/>
                        </a:lnTo>
                        <a:lnTo>
                          <a:pt x="7" y="20"/>
                        </a:lnTo>
                        <a:lnTo>
                          <a:pt x="6" y="21"/>
                        </a:lnTo>
                        <a:lnTo>
                          <a:pt x="2" y="23"/>
                        </a:lnTo>
                        <a:lnTo>
                          <a:pt x="0" y="26"/>
                        </a:lnTo>
                        <a:lnTo>
                          <a:pt x="9" y="34"/>
                        </a:lnTo>
                        <a:lnTo>
                          <a:pt x="8" y="44"/>
                        </a:lnTo>
                        <a:lnTo>
                          <a:pt x="11" y="51"/>
                        </a:lnTo>
                        <a:lnTo>
                          <a:pt x="11" y="58"/>
                        </a:lnTo>
                        <a:lnTo>
                          <a:pt x="13" y="60"/>
                        </a:lnTo>
                        <a:lnTo>
                          <a:pt x="15" y="74"/>
                        </a:lnTo>
                        <a:lnTo>
                          <a:pt x="24" y="71"/>
                        </a:lnTo>
                        <a:lnTo>
                          <a:pt x="25" y="72"/>
                        </a:lnTo>
                        <a:lnTo>
                          <a:pt x="29" y="67"/>
                        </a:lnTo>
                        <a:lnTo>
                          <a:pt x="34" y="71"/>
                        </a:lnTo>
                        <a:lnTo>
                          <a:pt x="38" y="65"/>
                        </a:lnTo>
                        <a:lnTo>
                          <a:pt x="38" y="59"/>
                        </a:lnTo>
                        <a:lnTo>
                          <a:pt x="41" y="54"/>
                        </a:lnTo>
                        <a:lnTo>
                          <a:pt x="45" y="59"/>
                        </a:lnTo>
                        <a:lnTo>
                          <a:pt x="51" y="57"/>
                        </a:lnTo>
                        <a:lnTo>
                          <a:pt x="53" y="59"/>
                        </a:lnTo>
                        <a:lnTo>
                          <a:pt x="56" y="65"/>
                        </a:lnTo>
                        <a:lnTo>
                          <a:pt x="59" y="81"/>
                        </a:lnTo>
                        <a:lnTo>
                          <a:pt x="61" y="84"/>
                        </a:lnTo>
                      </a:path>
                    </a:pathLst>
                  </a:custGeom>
                  <a:grpFill/>
                  <a:ln w="9144">
                    <a:solidFill>
                      <a:schemeClr val="bg2">
                        <a:lumMod val="90000"/>
                      </a:schemeClr>
                    </a:solidFill>
                    <a:round/>
                    <a:headEnd/>
                    <a:tailEnd/>
                  </a:ln>
                </p:spPr>
                <p:txBody>
                  <a:bodyPr/>
                  <a:lstStyle/>
                  <a:p>
                    <a:endParaRPr lang="nb-NO"/>
                  </a:p>
                </p:txBody>
              </p:sp>
              <p:sp>
                <p:nvSpPr>
                  <p:cNvPr id="414" name="Freeform 119"/>
                  <p:cNvSpPr>
                    <a:spLocks/>
                  </p:cNvSpPr>
                  <p:nvPr/>
                </p:nvSpPr>
                <p:spPr bwMode="gray">
                  <a:xfrm>
                    <a:off x="3674" y="1879"/>
                    <a:ext cx="422" cy="399"/>
                  </a:xfrm>
                  <a:custGeom>
                    <a:avLst/>
                    <a:gdLst>
                      <a:gd name="T0" fmla="*/ 37 w 399"/>
                      <a:gd name="T1" fmla="*/ 146 h 413"/>
                      <a:gd name="T2" fmla="*/ 41 w 399"/>
                      <a:gd name="T3" fmla="*/ 149 h 413"/>
                      <a:gd name="T4" fmla="*/ 54 w 399"/>
                      <a:gd name="T5" fmla="*/ 166 h 413"/>
                      <a:gd name="T6" fmla="*/ 99 w 399"/>
                      <a:gd name="T7" fmla="*/ 151 h 413"/>
                      <a:gd name="T8" fmla="*/ 103 w 399"/>
                      <a:gd name="T9" fmla="*/ 157 h 413"/>
                      <a:gd name="T10" fmla="*/ 108 w 399"/>
                      <a:gd name="T11" fmla="*/ 178 h 413"/>
                      <a:gd name="T12" fmla="*/ 118 w 399"/>
                      <a:gd name="T13" fmla="*/ 201 h 413"/>
                      <a:gd name="T14" fmla="*/ 136 w 399"/>
                      <a:gd name="T15" fmla="*/ 220 h 413"/>
                      <a:gd name="T16" fmla="*/ 166 w 399"/>
                      <a:gd name="T17" fmla="*/ 251 h 413"/>
                      <a:gd name="T18" fmla="*/ 238 w 399"/>
                      <a:gd name="T19" fmla="*/ 289 h 413"/>
                      <a:gd name="T20" fmla="*/ 278 w 399"/>
                      <a:gd name="T21" fmla="*/ 270 h 413"/>
                      <a:gd name="T22" fmla="*/ 290 w 399"/>
                      <a:gd name="T23" fmla="*/ 238 h 413"/>
                      <a:gd name="T24" fmla="*/ 299 w 399"/>
                      <a:gd name="T25" fmla="*/ 216 h 413"/>
                      <a:gd name="T26" fmla="*/ 326 w 399"/>
                      <a:gd name="T27" fmla="*/ 211 h 413"/>
                      <a:gd name="T28" fmla="*/ 420 w 399"/>
                      <a:gd name="T29" fmla="*/ 178 h 413"/>
                      <a:gd name="T30" fmla="*/ 467 w 399"/>
                      <a:gd name="T31" fmla="*/ 157 h 413"/>
                      <a:gd name="T32" fmla="*/ 488 w 399"/>
                      <a:gd name="T33" fmla="*/ 156 h 413"/>
                      <a:gd name="T34" fmla="*/ 488 w 399"/>
                      <a:gd name="T35" fmla="*/ 142 h 413"/>
                      <a:gd name="T36" fmla="*/ 481 w 399"/>
                      <a:gd name="T37" fmla="*/ 120 h 413"/>
                      <a:gd name="T38" fmla="*/ 479 w 399"/>
                      <a:gd name="T39" fmla="*/ 113 h 413"/>
                      <a:gd name="T40" fmla="*/ 497 w 399"/>
                      <a:gd name="T41" fmla="*/ 112 h 413"/>
                      <a:gd name="T42" fmla="*/ 520 w 399"/>
                      <a:gd name="T43" fmla="*/ 120 h 413"/>
                      <a:gd name="T44" fmla="*/ 548 w 399"/>
                      <a:gd name="T45" fmla="*/ 134 h 413"/>
                      <a:gd name="T46" fmla="*/ 571 w 399"/>
                      <a:gd name="T47" fmla="*/ 136 h 413"/>
                      <a:gd name="T48" fmla="*/ 591 w 399"/>
                      <a:gd name="T49" fmla="*/ 147 h 413"/>
                      <a:gd name="T50" fmla="*/ 621 w 399"/>
                      <a:gd name="T51" fmla="*/ 135 h 413"/>
                      <a:gd name="T52" fmla="*/ 644 w 399"/>
                      <a:gd name="T53" fmla="*/ 109 h 413"/>
                      <a:gd name="T54" fmla="*/ 690 w 399"/>
                      <a:gd name="T55" fmla="*/ 98 h 413"/>
                      <a:gd name="T56" fmla="*/ 692 w 399"/>
                      <a:gd name="T57" fmla="*/ 86 h 413"/>
                      <a:gd name="T58" fmla="*/ 663 w 399"/>
                      <a:gd name="T59" fmla="*/ 73 h 413"/>
                      <a:gd name="T60" fmla="*/ 566 w 399"/>
                      <a:gd name="T61" fmla="*/ 96 h 413"/>
                      <a:gd name="T62" fmla="*/ 494 w 399"/>
                      <a:gd name="T63" fmla="*/ 102 h 413"/>
                      <a:gd name="T64" fmla="*/ 491 w 399"/>
                      <a:gd name="T65" fmla="*/ 91 h 413"/>
                      <a:gd name="T66" fmla="*/ 480 w 399"/>
                      <a:gd name="T67" fmla="*/ 103 h 413"/>
                      <a:gd name="T68" fmla="*/ 350 w 399"/>
                      <a:gd name="T69" fmla="*/ 97 h 413"/>
                      <a:gd name="T70" fmla="*/ 298 w 399"/>
                      <a:gd name="T71" fmla="*/ 85 h 413"/>
                      <a:gd name="T72" fmla="*/ 292 w 399"/>
                      <a:gd name="T73" fmla="*/ 71 h 413"/>
                      <a:gd name="T74" fmla="*/ 275 w 399"/>
                      <a:gd name="T75" fmla="*/ 59 h 413"/>
                      <a:gd name="T76" fmla="*/ 254 w 399"/>
                      <a:gd name="T77" fmla="*/ 46 h 413"/>
                      <a:gd name="T78" fmla="*/ 265 w 399"/>
                      <a:gd name="T79" fmla="*/ 41 h 413"/>
                      <a:gd name="T80" fmla="*/ 269 w 399"/>
                      <a:gd name="T81" fmla="*/ 35 h 413"/>
                      <a:gd name="T82" fmla="*/ 269 w 399"/>
                      <a:gd name="T83" fmla="*/ 23 h 413"/>
                      <a:gd name="T84" fmla="*/ 285 w 399"/>
                      <a:gd name="T85" fmla="*/ 14 h 413"/>
                      <a:gd name="T86" fmla="*/ 278 w 399"/>
                      <a:gd name="T87" fmla="*/ 7 h 413"/>
                      <a:gd name="T88" fmla="*/ 237 w 399"/>
                      <a:gd name="T89" fmla="*/ 9 h 413"/>
                      <a:gd name="T90" fmla="*/ 194 w 399"/>
                      <a:gd name="T91" fmla="*/ 14 h 413"/>
                      <a:gd name="T92" fmla="*/ 135 w 399"/>
                      <a:gd name="T93" fmla="*/ 16 h 413"/>
                      <a:gd name="T94" fmla="*/ 145 w 399"/>
                      <a:gd name="T95" fmla="*/ 30 h 413"/>
                      <a:gd name="T96" fmla="*/ 157 w 399"/>
                      <a:gd name="T97" fmla="*/ 40 h 413"/>
                      <a:gd name="T98" fmla="*/ 153 w 399"/>
                      <a:gd name="T99" fmla="*/ 51 h 413"/>
                      <a:gd name="T100" fmla="*/ 148 w 399"/>
                      <a:gd name="T101" fmla="*/ 59 h 413"/>
                      <a:gd name="T102" fmla="*/ 102 w 399"/>
                      <a:gd name="T103" fmla="*/ 83 h 413"/>
                      <a:gd name="T104" fmla="*/ 35 w 399"/>
                      <a:gd name="T105" fmla="*/ 100 h 413"/>
                      <a:gd name="T106" fmla="*/ 60 w 399"/>
                      <a:gd name="T107" fmla="*/ 116 h 413"/>
                      <a:gd name="T108" fmla="*/ 62 w 399"/>
                      <a:gd name="T109" fmla="*/ 130 h 413"/>
                      <a:gd name="T110" fmla="*/ 21 w 399"/>
                      <a:gd name="T111" fmla="*/ 130 h 413"/>
                      <a:gd name="T112" fmla="*/ 0 w 399"/>
                      <a:gd name="T113" fmla="*/ 137 h 4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9"/>
                      <a:gd name="T172" fmla="*/ 0 h 413"/>
                      <a:gd name="T173" fmla="*/ 399 w 399"/>
                      <a:gd name="T174" fmla="*/ 413 h 4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9" h="413">
                        <a:moveTo>
                          <a:pt x="0" y="194"/>
                        </a:moveTo>
                        <a:lnTo>
                          <a:pt x="2" y="194"/>
                        </a:lnTo>
                        <a:lnTo>
                          <a:pt x="7" y="201"/>
                        </a:lnTo>
                        <a:lnTo>
                          <a:pt x="12" y="204"/>
                        </a:lnTo>
                        <a:lnTo>
                          <a:pt x="22" y="205"/>
                        </a:lnTo>
                        <a:lnTo>
                          <a:pt x="28" y="202"/>
                        </a:lnTo>
                        <a:lnTo>
                          <a:pt x="30" y="201"/>
                        </a:lnTo>
                        <a:lnTo>
                          <a:pt x="31" y="202"/>
                        </a:lnTo>
                        <a:lnTo>
                          <a:pt x="29" y="207"/>
                        </a:lnTo>
                        <a:lnTo>
                          <a:pt x="24" y="210"/>
                        </a:lnTo>
                        <a:lnTo>
                          <a:pt x="15" y="213"/>
                        </a:lnTo>
                        <a:lnTo>
                          <a:pt x="13" y="210"/>
                        </a:lnTo>
                        <a:lnTo>
                          <a:pt x="12" y="212"/>
                        </a:lnTo>
                        <a:lnTo>
                          <a:pt x="13" y="216"/>
                        </a:lnTo>
                        <a:lnTo>
                          <a:pt x="31" y="234"/>
                        </a:lnTo>
                        <a:lnTo>
                          <a:pt x="42" y="234"/>
                        </a:lnTo>
                        <a:lnTo>
                          <a:pt x="51" y="230"/>
                        </a:lnTo>
                        <a:lnTo>
                          <a:pt x="54" y="224"/>
                        </a:lnTo>
                        <a:lnTo>
                          <a:pt x="56" y="210"/>
                        </a:lnTo>
                        <a:lnTo>
                          <a:pt x="57" y="213"/>
                        </a:lnTo>
                        <a:lnTo>
                          <a:pt x="64" y="213"/>
                        </a:lnTo>
                        <a:lnTo>
                          <a:pt x="63" y="215"/>
                        </a:lnTo>
                        <a:lnTo>
                          <a:pt x="60" y="215"/>
                        </a:lnTo>
                        <a:lnTo>
                          <a:pt x="59" y="217"/>
                        </a:lnTo>
                        <a:lnTo>
                          <a:pt x="59" y="221"/>
                        </a:lnTo>
                        <a:lnTo>
                          <a:pt x="62" y="223"/>
                        </a:lnTo>
                        <a:lnTo>
                          <a:pt x="60" y="228"/>
                        </a:lnTo>
                        <a:lnTo>
                          <a:pt x="62" y="230"/>
                        </a:lnTo>
                        <a:lnTo>
                          <a:pt x="64" y="240"/>
                        </a:lnTo>
                        <a:lnTo>
                          <a:pt x="61" y="250"/>
                        </a:lnTo>
                        <a:lnTo>
                          <a:pt x="63" y="260"/>
                        </a:lnTo>
                        <a:lnTo>
                          <a:pt x="65" y="259"/>
                        </a:lnTo>
                        <a:lnTo>
                          <a:pt x="65" y="260"/>
                        </a:lnTo>
                        <a:lnTo>
                          <a:pt x="64" y="270"/>
                        </a:lnTo>
                        <a:lnTo>
                          <a:pt x="68" y="284"/>
                        </a:lnTo>
                        <a:lnTo>
                          <a:pt x="69" y="296"/>
                        </a:lnTo>
                        <a:lnTo>
                          <a:pt x="75" y="306"/>
                        </a:lnTo>
                        <a:lnTo>
                          <a:pt x="77" y="310"/>
                        </a:lnTo>
                        <a:lnTo>
                          <a:pt x="80" y="310"/>
                        </a:lnTo>
                        <a:lnTo>
                          <a:pt x="78" y="312"/>
                        </a:lnTo>
                        <a:lnTo>
                          <a:pt x="80" y="318"/>
                        </a:lnTo>
                        <a:lnTo>
                          <a:pt x="84" y="322"/>
                        </a:lnTo>
                        <a:lnTo>
                          <a:pt x="90" y="337"/>
                        </a:lnTo>
                        <a:lnTo>
                          <a:pt x="95" y="354"/>
                        </a:lnTo>
                        <a:lnTo>
                          <a:pt x="104" y="366"/>
                        </a:lnTo>
                        <a:lnTo>
                          <a:pt x="117" y="400"/>
                        </a:lnTo>
                        <a:lnTo>
                          <a:pt x="126" y="412"/>
                        </a:lnTo>
                        <a:lnTo>
                          <a:pt x="130" y="412"/>
                        </a:lnTo>
                        <a:lnTo>
                          <a:pt x="136" y="407"/>
                        </a:lnTo>
                        <a:lnTo>
                          <a:pt x="138" y="400"/>
                        </a:lnTo>
                        <a:lnTo>
                          <a:pt x="147" y="395"/>
                        </a:lnTo>
                        <a:lnTo>
                          <a:pt x="147" y="392"/>
                        </a:lnTo>
                        <a:lnTo>
                          <a:pt x="152" y="382"/>
                        </a:lnTo>
                        <a:lnTo>
                          <a:pt x="159" y="382"/>
                        </a:lnTo>
                        <a:lnTo>
                          <a:pt x="159" y="363"/>
                        </a:lnTo>
                        <a:lnTo>
                          <a:pt x="166" y="343"/>
                        </a:lnTo>
                        <a:lnTo>
                          <a:pt x="165" y="339"/>
                        </a:lnTo>
                        <a:lnTo>
                          <a:pt x="163" y="336"/>
                        </a:lnTo>
                        <a:lnTo>
                          <a:pt x="165" y="336"/>
                        </a:lnTo>
                        <a:lnTo>
                          <a:pt x="162" y="329"/>
                        </a:lnTo>
                        <a:lnTo>
                          <a:pt x="164" y="323"/>
                        </a:lnTo>
                        <a:lnTo>
                          <a:pt x="162" y="313"/>
                        </a:lnTo>
                        <a:lnTo>
                          <a:pt x="166" y="306"/>
                        </a:lnTo>
                        <a:lnTo>
                          <a:pt x="171" y="305"/>
                        </a:lnTo>
                        <a:lnTo>
                          <a:pt x="173" y="306"/>
                        </a:lnTo>
                        <a:lnTo>
                          <a:pt x="175" y="306"/>
                        </a:lnTo>
                        <a:lnTo>
                          <a:pt x="177" y="303"/>
                        </a:lnTo>
                        <a:lnTo>
                          <a:pt x="178" y="299"/>
                        </a:lnTo>
                        <a:lnTo>
                          <a:pt x="186" y="298"/>
                        </a:lnTo>
                        <a:lnTo>
                          <a:pt x="191" y="296"/>
                        </a:lnTo>
                        <a:lnTo>
                          <a:pt x="194" y="289"/>
                        </a:lnTo>
                        <a:lnTo>
                          <a:pt x="218" y="270"/>
                        </a:lnTo>
                        <a:lnTo>
                          <a:pt x="229" y="256"/>
                        </a:lnTo>
                        <a:lnTo>
                          <a:pt x="240" y="250"/>
                        </a:lnTo>
                        <a:lnTo>
                          <a:pt x="247" y="248"/>
                        </a:lnTo>
                        <a:lnTo>
                          <a:pt x="257" y="236"/>
                        </a:lnTo>
                        <a:lnTo>
                          <a:pt x="255" y="230"/>
                        </a:lnTo>
                        <a:lnTo>
                          <a:pt x="257" y="226"/>
                        </a:lnTo>
                        <a:lnTo>
                          <a:pt x="268" y="221"/>
                        </a:lnTo>
                        <a:lnTo>
                          <a:pt x="272" y="215"/>
                        </a:lnTo>
                        <a:lnTo>
                          <a:pt x="272" y="221"/>
                        </a:lnTo>
                        <a:lnTo>
                          <a:pt x="275" y="224"/>
                        </a:lnTo>
                        <a:lnTo>
                          <a:pt x="279" y="223"/>
                        </a:lnTo>
                        <a:lnTo>
                          <a:pt x="279" y="220"/>
                        </a:lnTo>
                        <a:lnTo>
                          <a:pt x="281" y="223"/>
                        </a:lnTo>
                        <a:lnTo>
                          <a:pt x="283" y="223"/>
                        </a:lnTo>
                        <a:lnTo>
                          <a:pt x="281" y="209"/>
                        </a:lnTo>
                        <a:lnTo>
                          <a:pt x="279" y="207"/>
                        </a:lnTo>
                        <a:lnTo>
                          <a:pt x="279" y="200"/>
                        </a:lnTo>
                        <a:lnTo>
                          <a:pt x="276" y="193"/>
                        </a:lnTo>
                        <a:lnTo>
                          <a:pt x="277" y="183"/>
                        </a:lnTo>
                        <a:lnTo>
                          <a:pt x="268" y="175"/>
                        </a:lnTo>
                        <a:lnTo>
                          <a:pt x="270" y="172"/>
                        </a:lnTo>
                        <a:lnTo>
                          <a:pt x="274" y="170"/>
                        </a:lnTo>
                        <a:lnTo>
                          <a:pt x="275" y="169"/>
                        </a:lnTo>
                        <a:lnTo>
                          <a:pt x="279" y="168"/>
                        </a:lnTo>
                        <a:lnTo>
                          <a:pt x="278" y="165"/>
                        </a:lnTo>
                        <a:lnTo>
                          <a:pt x="274" y="163"/>
                        </a:lnTo>
                        <a:lnTo>
                          <a:pt x="272" y="159"/>
                        </a:lnTo>
                        <a:lnTo>
                          <a:pt x="276" y="149"/>
                        </a:lnTo>
                        <a:lnTo>
                          <a:pt x="281" y="155"/>
                        </a:lnTo>
                        <a:lnTo>
                          <a:pt x="282" y="151"/>
                        </a:lnTo>
                        <a:lnTo>
                          <a:pt x="283" y="152"/>
                        </a:lnTo>
                        <a:lnTo>
                          <a:pt x="285" y="157"/>
                        </a:lnTo>
                        <a:lnTo>
                          <a:pt x="287" y="156"/>
                        </a:lnTo>
                        <a:lnTo>
                          <a:pt x="289" y="158"/>
                        </a:lnTo>
                        <a:lnTo>
                          <a:pt x="291" y="154"/>
                        </a:lnTo>
                        <a:lnTo>
                          <a:pt x="294" y="165"/>
                        </a:lnTo>
                        <a:lnTo>
                          <a:pt x="298" y="168"/>
                        </a:lnTo>
                        <a:lnTo>
                          <a:pt x="320" y="168"/>
                        </a:lnTo>
                        <a:lnTo>
                          <a:pt x="329" y="171"/>
                        </a:lnTo>
                        <a:lnTo>
                          <a:pt x="322" y="181"/>
                        </a:lnTo>
                        <a:lnTo>
                          <a:pt x="313" y="187"/>
                        </a:lnTo>
                        <a:lnTo>
                          <a:pt x="313" y="189"/>
                        </a:lnTo>
                        <a:lnTo>
                          <a:pt x="315" y="197"/>
                        </a:lnTo>
                        <a:lnTo>
                          <a:pt x="317" y="199"/>
                        </a:lnTo>
                        <a:lnTo>
                          <a:pt x="321" y="202"/>
                        </a:lnTo>
                        <a:lnTo>
                          <a:pt x="324" y="194"/>
                        </a:lnTo>
                        <a:lnTo>
                          <a:pt x="326" y="191"/>
                        </a:lnTo>
                        <a:lnTo>
                          <a:pt x="327" y="191"/>
                        </a:lnTo>
                        <a:lnTo>
                          <a:pt x="331" y="203"/>
                        </a:lnTo>
                        <a:lnTo>
                          <a:pt x="334" y="218"/>
                        </a:lnTo>
                        <a:lnTo>
                          <a:pt x="340" y="215"/>
                        </a:lnTo>
                        <a:lnTo>
                          <a:pt x="338" y="208"/>
                        </a:lnTo>
                        <a:lnTo>
                          <a:pt x="340" y="204"/>
                        </a:lnTo>
                        <a:lnTo>
                          <a:pt x="343" y="203"/>
                        </a:lnTo>
                        <a:lnTo>
                          <a:pt x="343" y="192"/>
                        </a:lnTo>
                        <a:lnTo>
                          <a:pt x="346" y="190"/>
                        </a:lnTo>
                        <a:lnTo>
                          <a:pt x="354" y="190"/>
                        </a:lnTo>
                        <a:lnTo>
                          <a:pt x="356" y="189"/>
                        </a:lnTo>
                        <a:lnTo>
                          <a:pt x="361" y="174"/>
                        </a:lnTo>
                        <a:lnTo>
                          <a:pt x="362" y="169"/>
                        </a:lnTo>
                        <a:lnTo>
                          <a:pt x="369" y="161"/>
                        </a:lnTo>
                        <a:lnTo>
                          <a:pt x="368" y="154"/>
                        </a:lnTo>
                        <a:lnTo>
                          <a:pt x="370" y="151"/>
                        </a:lnTo>
                        <a:lnTo>
                          <a:pt x="377" y="145"/>
                        </a:lnTo>
                        <a:lnTo>
                          <a:pt x="382" y="140"/>
                        </a:lnTo>
                        <a:lnTo>
                          <a:pt x="389" y="138"/>
                        </a:lnTo>
                        <a:lnTo>
                          <a:pt x="393" y="139"/>
                        </a:lnTo>
                        <a:lnTo>
                          <a:pt x="395" y="132"/>
                        </a:lnTo>
                        <a:lnTo>
                          <a:pt x="398" y="127"/>
                        </a:lnTo>
                        <a:lnTo>
                          <a:pt x="398" y="125"/>
                        </a:lnTo>
                        <a:lnTo>
                          <a:pt x="397" y="121"/>
                        </a:lnTo>
                        <a:lnTo>
                          <a:pt x="395" y="121"/>
                        </a:lnTo>
                        <a:lnTo>
                          <a:pt x="384" y="120"/>
                        </a:lnTo>
                        <a:lnTo>
                          <a:pt x="385" y="112"/>
                        </a:lnTo>
                        <a:lnTo>
                          <a:pt x="382" y="112"/>
                        </a:lnTo>
                        <a:lnTo>
                          <a:pt x="382" y="107"/>
                        </a:lnTo>
                        <a:lnTo>
                          <a:pt x="379" y="104"/>
                        </a:lnTo>
                        <a:lnTo>
                          <a:pt x="370" y="108"/>
                        </a:lnTo>
                        <a:lnTo>
                          <a:pt x="360" y="107"/>
                        </a:lnTo>
                        <a:lnTo>
                          <a:pt x="340" y="124"/>
                        </a:lnTo>
                        <a:lnTo>
                          <a:pt x="322" y="131"/>
                        </a:lnTo>
                        <a:lnTo>
                          <a:pt x="322" y="135"/>
                        </a:lnTo>
                        <a:lnTo>
                          <a:pt x="327" y="137"/>
                        </a:lnTo>
                        <a:lnTo>
                          <a:pt x="327" y="143"/>
                        </a:lnTo>
                        <a:lnTo>
                          <a:pt x="326" y="144"/>
                        </a:lnTo>
                        <a:lnTo>
                          <a:pt x="293" y="147"/>
                        </a:lnTo>
                        <a:lnTo>
                          <a:pt x="283" y="145"/>
                        </a:lnTo>
                        <a:lnTo>
                          <a:pt x="281" y="140"/>
                        </a:lnTo>
                        <a:lnTo>
                          <a:pt x="283" y="137"/>
                        </a:lnTo>
                        <a:lnTo>
                          <a:pt x="281" y="136"/>
                        </a:lnTo>
                        <a:lnTo>
                          <a:pt x="282" y="129"/>
                        </a:lnTo>
                        <a:lnTo>
                          <a:pt x="281" y="127"/>
                        </a:lnTo>
                        <a:lnTo>
                          <a:pt x="272" y="128"/>
                        </a:lnTo>
                        <a:lnTo>
                          <a:pt x="270" y="134"/>
                        </a:lnTo>
                        <a:lnTo>
                          <a:pt x="270" y="140"/>
                        </a:lnTo>
                        <a:lnTo>
                          <a:pt x="269" y="143"/>
                        </a:lnTo>
                        <a:lnTo>
                          <a:pt x="273" y="146"/>
                        </a:lnTo>
                        <a:lnTo>
                          <a:pt x="271" y="152"/>
                        </a:lnTo>
                        <a:lnTo>
                          <a:pt x="259" y="152"/>
                        </a:lnTo>
                        <a:lnTo>
                          <a:pt x="229" y="145"/>
                        </a:lnTo>
                        <a:lnTo>
                          <a:pt x="221" y="138"/>
                        </a:lnTo>
                        <a:lnTo>
                          <a:pt x="200" y="137"/>
                        </a:lnTo>
                        <a:lnTo>
                          <a:pt x="197" y="133"/>
                        </a:lnTo>
                        <a:lnTo>
                          <a:pt x="184" y="128"/>
                        </a:lnTo>
                        <a:lnTo>
                          <a:pt x="174" y="120"/>
                        </a:lnTo>
                        <a:lnTo>
                          <a:pt x="171" y="119"/>
                        </a:lnTo>
                        <a:lnTo>
                          <a:pt x="170" y="120"/>
                        </a:lnTo>
                        <a:lnTo>
                          <a:pt x="166" y="116"/>
                        </a:lnTo>
                        <a:lnTo>
                          <a:pt x="164" y="116"/>
                        </a:lnTo>
                        <a:lnTo>
                          <a:pt x="164" y="112"/>
                        </a:lnTo>
                        <a:lnTo>
                          <a:pt x="167" y="108"/>
                        </a:lnTo>
                        <a:lnTo>
                          <a:pt x="167" y="100"/>
                        </a:lnTo>
                        <a:lnTo>
                          <a:pt x="173" y="93"/>
                        </a:lnTo>
                        <a:lnTo>
                          <a:pt x="176" y="93"/>
                        </a:lnTo>
                        <a:lnTo>
                          <a:pt x="162" y="86"/>
                        </a:lnTo>
                        <a:lnTo>
                          <a:pt x="162" y="83"/>
                        </a:lnTo>
                        <a:lnTo>
                          <a:pt x="157" y="82"/>
                        </a:lnTo>
                        <a:lnTo>
                          <a:pt x="156" y="80"/>
                        </a:lnTo>
                        <a:lnTo>
                          <a:pt x="149" y="81"/>
                        </a:lnTo>
                        <a:lnTo>
                          <a:pt x="149" y="78"/>
                        </a:lnTo>
                        <a:lnTo>
                          <a:pt x="145" y="73"/>
                        </a:lnTo>
                        <a:lnTo>
                          <a:pt x="146" y="66"/>
                        </a:lnTo>
                        <a:lnTo>
                          <a:pt x="141" y="62"/>
                        </a:lnTo>
                        <a:lnTo>
                          <a:pt x="140" y="56"/>
                        </a:lnTo>
                        <a:lnTo>
                          <a:pt x="145" y="55"/>
                        </a:lnTo>
                        <a:lnTo>
                          <a:pt x="149" y="59"/>
                        </a:lnTo>
                        <a:lnTo>
                          <a:pt x="151" y="59"/>
                        </a:lnTo>
                        <a:lnTo>
                          <a:pt x="153" y="55"/>
                        </a:lnTo>
                        <a:lnTo>
                          <a:pt x="154" y="56"/>
                        </a:lnTo>
                        <a:lnTo>
                          <a:pt x="156" y="54"/>
                        </a:lnTo>
                        <a:lnTo>
                          <a:pt x="154" y="50"/>
                        </a:lnTo>
                        <a:lnTo>
                          <a:pt x="154" y="47"/>
                        </a:lnTo>
                        <a:lnTo>
                          <a:pt x="151" y="46"/>
                        </a:lnTo>
                        <a:lnTo>
                          <a:pt x="148" y="43"/>
                        </a:lnTo>
                        <a:lnTo>
                          <a:pt x="149" y="37"/>
                        </a:lnTo>
                        <a:lnTo>
                          <a:pt x="148" y="33"/>
                        </a:lnTo>
                        <a:lnTo>
                          <a:pt x="154" y="33"/>
                        </a:lnTo>
                        <a:lnTo>
                          <a:pt x="156" y="31"/>
                        </a:lnTo>
                        <a:lnTo>
                          <a:pt x="157" y="26"/>
                        </a:lnTo>
                        <a:lnTo>
                          <a:pt x="159" y="26"/>
                        </a:lnTo>
                        <a:lnTo>
                          <a:pt x="159" y="24"/>
                        </a:lnTo>
                        <a:lnTo>
                          <a:pt x="163" y="21"/>
                        </a:lnTo>
                        <a:lnTo>
                          <a:pt x="167" y="8"/>
                        </a:lnTo>
                        <a:lnTo>
                          <a:pt x="165" y="7"/>
                        </a:lnTo>
                        <a:lnTo>
                          <a:pt x="163" y="10"/>
                        </a:lnTo>
                        <a:lnTo>
                          <a:pt x="162" y="6"/>
                        </a:lnTo>
                        <a:lnTo>
                          <a:pt x="159" y="7"/>
                        </a:lnTo>
                        <a:lnTo>
                          <a:pt x="157" y="5"/>
                        </a:lnTo>
                        <a:lnTo>
                          <a:pt x="157" y="2"/>
                        </a:lnTo>
                        <a:lnTo>
                          <a:pt x="152" y="0"/>
                        </a:lnTo>
                        <a:lnTo>
                          <a:pt x="145" y="2"/>
                        </a:lnTo>
                        <a:lnTo>
                          <a:pt x="135" y="9"/>
                        </a:lnTo>
                        <a:lnTo>
                          <a:pt x="130" y="9"/>
                        </a:lnTo>
                        <a:lnTo>
                          <a:pt x="122" y="15"/>
                        </a:lnTo>
                        <a:lnTo>
                          <a:pt x="121" y="21"/>
                        </a:lnTo>
                        <a:lnTo>
                          <a:pt x="114" y="20"/>
                        </a:lnTo>
                        <a:lnTo>
                          <a:pt x="111" y="23"/>
                        </a:lnTo>
                        <a:lnTo>
                          <a:pt x="107" y="21"/>
                        </a:lnTo>
                        <a:lnTo>
                          <a:pt x="102" y="23"/>
                        </a:lnTo>
                        <a:lnTo>
                          <a:pt x="85" y="18"/>
                        </a:lnTo>
                        <a:lnTo>
                          <a:pt x="80" y="21"/>
                        </a:lnTo>
                        <a:lnTo>
                          <a:pt x="77" y="26"/>
                        </a:lnTo>
                        <a:lnTo>
                          <a:pt x="81" y="28"/>
                        </a:lnTo>
                        <a:lnTo>
                          <a:pt x="78" y="31"/>
                        </a:lnTo>
                        <a:lnTo>
                          <a:pt x="83" y="33"/>
                        </a:lnTo>
                        <a:lnTo>
                          <a:pt x="81" y="37"/>
                        </a:lnTo>
                        <a:lnTo>
                          <a:pt x="83" y="40"/>
                        </a:lnTo>
                        <a:lnTo>
                          <a:pt x="80" y="45"/>
                        </a:lnTo>
                        <a:lnTo>
                          <a:pt x="85" y="50"/>
                        </a:lnTo>
                        <a:lnTo>
                          <a:pt x="85" y="52"/>
                        </a:lnTo>
                        <a:lnTo>
                          <a:pt x="90" y="52"/>
                        </a:lnTo>
                        <a:lnTo>
                          <a:pt x="90" y="57"/>
                        </a:lnTo>
                        <a:lnTo>
                          <a:pt x="98" y="58"/>
                        </a:lnTo>
                        <a:lnTo>
                          <a:pt x="99" y="63"/>
                        </a:lnTo>
                        <a:lnTo>
                          <a:pt x="98" y="64"/>
                        </a:lnTo>
                        <a:lnTo>
                          <a:pt x="90" y="66"/>
                        </a:lnTo>
                        <a:lnTo>
                          <a:pt x="88" y="71"/>
                        </a:lnTo>
                        <a:lnTo>
                          <a:pt x="90" y="74"/>
                        </a:lnTo>
                        <a:lnTo>
                          <a:pt x="88" y="77"/>
                        </a:lnTo>
                        <a:lnTo>
                          <a:pt x="91" y="80"/>
                        </a:lnTo>
                        <a:lnTo>
                          <a:pt x="89" y="80"/>
                        </a:lnTo>
                        <a:lnTo>
                          <a:pt x="85" y="83"/>
                        </a:lnTo>
                        <a:lnTo>
                          <a:pt x="78" y="92"/>
                        </a:lnTo>
                        <a:lnTo>
                          <a:pt x="77" y="96"/>
                        </a:lnTo>
                        <a:lnTo>
                          <a:pt x="72" y="98"/>
                        </a:lnTo>
                        <a:lnTo>
                          <a:pt x="65" y="112"/>
                        </a:lnTo>
                        <a:lnTo>
                          <a:pt x="58" y="117"/>
                        </a:lnTo>
                        <a:lnTo>
                          <a:pt x="50" y="127"/>
                        </a:lnTo>
                        <a:lnTo>
                          <a:pt x="42" y="128"/>
                        </a:lnTo>
                        <a:lnTo>
                          <a:pt x="37" y="132"/>
                        </a:lnTo>
                        <a:lnTo>
                          <a:pt x="33" y="127"/>
                        </a:lnTo>
                        <a:lnTo>
                          <a:pt x="21" y="141"/>
                        </a:lnTo>
                        <a:lnTo>
                          <a:pt x="20" y="148"/>
                        </a:lnTo>
                        <a:lnTo>
                          <a:pt x="29" y="151"/>
                        </a:lnTo>
                        <a:lnTo>
                          <a:pt x="28" y="160"/>
                        </a:lnTo>
                        <a:lnTo>
                          <a:pt x="31" y="162"/>
                        </a:lnTo>
                        <a:lnTo>
                          <a:pt x="35" y="162"/>
                        </a:lnTo>
                        <a:lnTo>
                          <a:pt x="35" y="168"/>
                        </a:lnTo>
                        <a:lnTo>
                          <a:pt x="41" y="175"/>
                        </a:lnTo>
                        <a:lnTo>
                          <a:pt x="40" y="181"/>
                        </a:lnTo>
                        <a:lnTo>
                          <a:pt x="42" y="182"/>
                        </a:lnTo>
                        <a:lnTo>
                          <a:pt x="36" y="184"/>
                        </a:lnTo>
                        <a:lnTo>
                          <a:pt x="33" y="181"/>
                        </a:lnTo>
                        <a:lnTo>
                          <a:pt x="27" y="185"/>
                        </a:lnTo>
                        <a:lnTo>
                          <a:pt x="23" y="185"/>
                        </a:lnTo>
                        <a:lnTo>
                          <a:pt x="21" y="183"/>
                        </a:lnTo>
                        <a:lnTo>
                          <a:pt x="11" y="184"/>
                        </a:lnTo>
                        <a:lnTo>
                          <a:pt x="10" y="182"/>
                        </a:lnTo>
                        <a:lnTo>
                          <a:pt x="10" y="188"/>
                        </a:lnTo>
                        <a:lnTo>
                          <a:pt x="2" y="188"/>
                        </a:lnTo>
                        <a:lnTo>
                          <a:pt x="0" y="192"/>
                        </a:lnTo>
                        <a:lnTo>
                          <a:pt x="0" y="194"/>
                        </a:lnTo>
                      </a:path>
                    </a:pathLst>
                  </a:custGeom>
                  <a:grpFill/>
                  <a:ln w="9144">
                    <a:solidFill>
                      <a:schemeClr val="bg2">
                        <a:lumMod val="90000"/>
                      </a:schemeClr>
                    </a:solidFill>
                    <a:round/>
                    <a:headEnd/>
                    <a:tailEnd/>
                  </a:ln>
                </p:spPr>
                <p:txBody>
                  <a:bodyPr/>
                  <a:lstStyle/>
                  <a:p>
                    <a:endParaRPr lang="nb-NO"/>
                  </a:p>
                </p:txBody>
              </p:sp>
              <p:sp>
                <p:nvSpPr>
                  <p:cNvPr id="415" name="Freeform 120"/>
                  <p:cNvSpPr>
                    <a:spLocks/>
                  </p:cNvSpPr>
                  <p:nvPr/>
                </p:nvSpPr>
                <p:spPr bwMode="gray">
                  <a:xfrm>
                    <a:off x="4507" y="1839"/>
                    <a:ext cx="52" cy="69"/>
                  </a:xfrm>
                  <a:custGeom>
                    <a:avLst/>
                    <a:gdLst>
                      <a:gd name="T0" fmla="*/ 16 w 48"/>
                      <a:gd name="T1" fmla="*/ 11 h 72"/>
                      <a:gd name="T2" fmla="*/ 5 w 48"/>
                      <a:gd name="T3" fmla="*/ 11 h 72"/>
                      <a:gd name="T4" fmla="*/ 17 w 48"/>
                      <a:gd name="T5" fmla="*/ 11 h 72"/>
                      <a:gd name="T6" fmla="*/ 22 w 48"/>
                      <a:gd name="T7" fmla="*/ 11 h 72"/>
                      <a:gd name="T8" fmla="*/ 20 w 48"/>
                      <a:gd name="T9" fmla="*/ 14 h 72"/>
                      <a:gd name="T10" fmla="*/ 24 w 48"/>
                      <a:gd name="T11" fmla="*/ 19 h 72"/>
                      <a:gd name="T12" fmla="*/ 18 w 48"/>
                      <a:gd name="T13" fmla="*/ 17 h 72"/>
                      <a:gd name="T14" fmla="*/ 0 w 48"/>
                      <a:gd name="T15" fmla="*/ 20 h 72"/>
                      <a:gd name="T16" fmla="*/ 0 w 48"/>
                      <a:gd name="T17" fmla="*/ 23 h 72"/>
                      <a:gd name="T18" fmla="*/ 2 w 48"/>
                      <a:gd name="T19" fmla="*/ 25 h 72"/>
                      <a:gd name="T20" fmla="*/ 3 w 48"/>
                      <a:gd name="T21" fmla="*/ 24 h 72"/>
                      <a:gd name="T22" fmla="*/ 3 w 48"/>
                      <a:gd name="T23" fmla="*/ 22 h 72"/>
                      <a:gd name="T24" fmla="*/ 5 w 48"/>
                      <a:gd name="T25" fmla="*/ 22 h 72"/>
                      <a:gd name="T26" fmla="*/ 16 w 48"/>
                      <a:gd name="T27" fmla="*/ 28 h 72"/>
                      <a:gd name="T28" fmla="*/ 20 w 48"/>
                      <a:gd name="T29" fmla="*/ 31 h 72"/>
                      <a:gd name="T30" fmla="*/ 16 w 48"/>
                      <a:gd name="T31" fmla="*/ 33 h 72"/>
                      <a:gd name="T32" fmla="*/ 17 w 48"/>
                      <a:gd name="T33" fmla="*/ 33 h 72"/>
                      <a:gd name="T34" fmla="*/ 2 w 48"/>
                      <a:gd name="T35" fmla="*/ 40 h 72"/>
                      <a:gd name="T36" fmla="*/ 3 w 48"/>
                      <a:gd name="T37" fmla="*/ 42 h 72"/>
                      <a:gd name="T38" fmla="*/ 5 w 48"/>
                      <a:gd name="T39" fmla="*/ 41 h 72"/>
                      <a:gd name="T40" fmla="*/ 16 w 48"/>
                      <a:gd name="T41" fmla="*/ 41 h 72"/>
                      <a:gd name="T42" fmla="*/ 5 w 48"/>
                      <a:gd name="T43" fmla="*/ 44 h 72"/>
                      <a:gd name="T44" fmla="*/ 3 w 48"/>
                      <a:gd name="T45" fmla="*/ 44 h 72"/>
                      <a:gd name="T46" fmla="*/ 2 w 48"/>
                      <a:gd name="T47" fmla="*/ 46 h 72"/>
                      <a:gd name="T48" fmla="*/ 2 w 48"/>
                      <a:gd name="T49" fmla="*/ 47 h 72"/>
                      <a:gd name="T50" fmla="*/ 5 w 48"/>
                      <a:gd name="T51" fmla="*/ 45 h 72"/>
                      <a:gd name="T52" fmla="*/ 5 w 48"/>
                      <a:gd name="T53" fmla="*/ 46 h 72"/>
                      <a:gd name="T54" fmla="*/ 20 w 48"/>
                      <a:gd name="T55" fmla="*/ 44 h 72"/>
                      <a:gd name="T56" fmla="*/ 22 w 48"/>
                      <a:gd name="T57" fmla="*/ 45 h 72"/>
                      <a:gd name="T58" fmla="*/ 38 w 48"/>
                      <a:gd name="T59" fmla="*/ 42 h 72"/>
                      <a:gd name="T60" fmla="*/ 32 w 48"/>
                      <a:gd name="T61" fmla="*/ 44 h 72"/>
                      <a:gd name="T62" fmla="*/ 38 w 48"/>
                      <a:gd name="T63" fmla="*/ 44 h 72"/>
                      <a:gd name="T64" fmla="*/ 38 w 48"/>
                      <a:gd name="T65" fmla="*/ 44 h 72"/>
                      <a:gd name="T66" fmla="*/ 42 w 48"/>
                      <a:gd name="T67" fmla="*/ 41 h 72"/>
                      <a:gd name="T68" fmla="*/ 46 w 48"/>
                      <a:gd name="T69" fmla="*/ 44 h 72"/>
                      <a:gd name="T70" fmla="*/ 50 w 48"/>
                      <a:gd name="T71" fmla="*/ 41 h 72"/>
                      <a:gd name="T72" fmla="*/ 47 w 48"/>
                      <a:gd name="T73" fmla="*/ 40 h 72"/>
                      <a:gd name="T74" fmla="*/ 54 w 48"/>
                      <a:gd name="T75" fmla="*/ 39 h 72"/>
                      <a:gd name="T76" fmla="*/ 65 w 48"/>
                      <a:gd name="T77" fmla="*/ 40 h 72"/>
                      <a:gd name="T78" fmla="*/ 70 w 48"/>
                      <a:gd name="T79" fmla="*/ 41 h 72"/>
                      <a:gd name="T80" fmla="*/ 74 w 48"/>
                      <a:gd name="T81" fmla="*/ 38 h 72"/>
                      <a:gd name="T82" fmla="*/ 87 w 48"/>
                      <a:gd name="T83" fmla="*/ 38 h 72"/>
                      <a:gd name="T84" fmla="*/ 100 w 48"/>
                      <a:gd name="T85" fmla="*/ 34 h 72"/>
                      <a:gd name="T86" fmla="*/ 104 w 48"/>
                      <a:gd name="T87" fmla="*/ 29 h 72"/>
                      <a:gd name="T88" fmla="*/ 102 w 48"/>
                      <a:gd name="T89" fmla="*/ 29 h 72"/>
                      <a:gd name="T90" fmla="*/ 102 w 48"/>
                      <a:gd name="T91" fmla="*/ 18 h 72"/>
                      <a:gd name="T92" fmla="*/ 100 w 48"/>
                      <a:gd name="T93" fmla="*/ 11 h 72"/>
                      <a:gd name="T94" fmla="*/ 72 w 48"/>
                      <a:gd name="T95" fmla="*/ 0 h 72"/>
                      <a:gd name="T96" fmla="*/ 51 w 48"/>
                      <a:gd name="T97" fmla="*/ 6 h 72"/>
                      <a:gd name="T98" fmla="*/ 35 w 48"/>
                      <a:gd name="T99" fmla="*/ 6 h 72"/>
                      <a:gd name="T100" fmla="*/ 16 w 48"/>
                      <a:gd name="T101" fmla="*/ 11 h 72"/>
                      <a:gd name="T102" fmla="*/ 16 w 48"/>
                      <a:gd name="T103" fmla="*/ 11 h 72"/>
                      <a:gd name="T104" fmla="*/ 16 w 48"/>
                      <a:gd name="T105" fmla="*/ 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
                      <a:gd name="T160" fmla="*/ 0 h 72"/>
                      <a:gd name="T161" fmla="*/ 48 w 48"/>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 h="72">
                        <a:moveTo>
                          <a:pt x="6" y="13"/>
                        </a:moveTo>
                        <a:lnTo>
                          <a:pt x="5" y="14"/>
                        </a:lnTo>
                        <a:lnTo>
                          <a:pt x="7" y="19"/>
                        </a:lnTo>
                        <a:lnTo>
                          <a:pt x="10" y="21"/>
                        </a:lnTo>
                        <a:lnTo>
                          <a:pt x="9" y="24"/>
                        </a:lnTo>
                        <a:lnTo>
                          <a:pt x="11" y="29"/>
                        </a:lnTo>
                        <a:lnTo>
                          <a:pt x="8" y="27"/>
                        </a:lnTo>
                        <a:lnTo>
                          <a:pt x="0" y="30"/>
                        </a:lnTo>
                        <a:lnTo>
                          <a:pt x="0" y="33"/>
                        </a:lnTo>
                        <a:lnTo>
                          <a:pt x="2" y="35"/>
                        </a:lnTo>
                        <a:lnTo>
                          <a:pt x="3" y="34"/>
                        </a:lnTo>
                        <a:lnTo>
                          <a:pt x="3" y="32"/>
                        </a:lnTo>
                        <a:lnTo>
                          <a:pt x="5" y="32"/>
                        </a:lnTo>
                        <a:lnTo>
                          <a:pt x="6" y="41"/>
                        </a:lnTo>
                        <a:lnTo>
                          <a:pt x="9" y="46"/>
                        </a:lnTo>
                        <a:lnTo>
                          <a:pt x="6" y="50"/>
                        </a:lnTo>
                        <a:lnTo>
                          <a:pt x="7" y="51"/>
                        </a:lnTo>
                        <a:lnTo>
                          <a:pt x="2" y="61"/>
                        </a:lnTo>
                        <a:lnTo>
                          <a:pt x="3" y="64"/>
                        </a:lnTo>
                        <a:lnTo>
                          <a:pt x="5" y="62"/>
                        </a:lnTo>
                        <a:lnTo>
                          <a:pt x="6" y="63"/>
                        </a:lnTo>
                        <a:lnTo>
                          <a:pt x="5" y="66"/>
                        </a:lnTo>
                        <a:lnTo>
                          <a:pt x="3" y="66"/>
                        </a:lnTo>
                        <a:lnTo>
                          <a:pt x="2" y="70"/>
                        </a:lnTo>
                        <a:lnTo>
                          <a:pt x="2" y="71"/>
                        </a:lnTo>
                        <a:lnTo>
                          <a:pt x="5" y="68"/>
                        </a:lnTo>
                        <a:lnTo>
                          <a:pt x="5" y="70"/>
                        </a:lnTo>
                        <a:lnTo>
                          <a:pt x="9" y="66"/>
                        </a:lnTo>
                        <a:lnTo>
                          <a:pt x="10" y="68"/>
                        </a:lnTo>
                        <a:lnTo>
                          <a:pt x="17" y="64"/>
                        </a:lnTo>
                        <a:lnTo>
                          <a:pt x="15" y="66"/>
                        </a:lnTo>
                        <a:lnTo>
                          <a:pt x="17" y="67"/>
                        </a:lnTo>
                        <a:lnTo>
                          <a:pt x="17" y="66"/>
                        </a:lnTo>
                        <a:lnTo>
                          <a:pt x="18" y="62"/>
                        </a:lnTo>
                        <a:lnTo>
                          <a:pt x="20" y="66"/>
                        </a:lnTo>
                        <a:lnTo>
                          <a:pt x="22" y="62"/>
                        </a:lnTo>
                        <a:lnTo>
                          <a:pt x="21" y="61"/>
                        </a:lnTo>
                        <a:lnTo>
                          <a:pt x="24" y="60"/>
                        </a:lnTo>
                        <a:lnTo>
                          <a:pt x="29" y="61"/>
                        </a:lnTo>
                        <a:lnTo>
                          <a:pt x="31" y="62"/>
                        </a:lnTo>
                        <a:lnTo>
                          <a:pt x="33" y="58"/>
                        </a:lnTo>
                        <a:lnTo>
                          <a:pt x="39" y="58"/>
                        </a:lnTo>
                        <a:lnTo>
                          <a:pt x="44" y="53"/>
                        </a:lnTo>
                        <a:lnTo>
                          <a:pt x="47" y="42"/>
                        </a:lnTo>
                        <a:lnTo>
                          <a:pt x="46" y="42"/>
                        </a:lnTo>
                        <a:lnTo>
                          <a:pt x="46" y="28"/>
                        </a:lnTo>
                        <a:lnTo>
                          <a:pt x="44" y="18"/>
                        </a:lnTo>
                        <a:lnTo>
                          <a:pt x="32" y="0"/>
                        </a:lnTo>
                        <a:lnTo>
                          <a:pt x="23" y="6"/>
                        </a:lnTo>
                        <a:lnTo>
                          <a:pt x="16" y="6"/>
                        </a:lnTo>
                        <a:lnTo>
                          <a:pt x="6" y="13"/>
                        </a:lnTo>
                      </a:path>
                    </a:pathLst>
                  </a:custGeom>
                  <a:grpFill/>
                  <a:ln w="9144">
                    <a:solidFill>
                      <a:schemeClr val="bg2">
                        <a:lumMod val="90000"/>
                      </a:schemeClr>
                    </a:solidFill>
                    <a:round/>
                    <a:headEnd/>
                    <a:tailEnd/>
                  </a:ln>
                </p:spPr>
                <p:txBody>
                  <a:bodyPr/>
                  <a:lstStyle/>
                  <a:p>
                    <a:endParaRPr lang="nb-NO"/>
                  </a:p>
                </p:txBody>
              </p:sp>
              <p:sp>
                <p:nvSpPr>
                  <p:cNvPr id="416" name="Freeform 121"/>
                  <p:cNvSpPr>
                    <a:spLocks/>
                  </p:cNvSpPr>
                  <p:nvPr/>
                </p:nvSpPr>
                <p:spPr bwMode="gray">
                  <a:xfrm>
                    <a:off x="4483" y="1763"/>
                    <a:ext cx="92" cy="89"/>
                  </a:xfrm>
                  <a:custGeom>
                    <a:avLst/>
                    <a:gdLst>
                      <a:gd name="T0" fmla="*/ 0 w 88"/>
                      <a:gd name="T1" fmla="*/ 32 h 94"/>
                      <a:gd name="T2" fmla="*/ 3 w 88"/>
                      <a:gd name="T3" fmla="*/ 36 h 94"/>
                      <a:gd name="T4" fmla="*/ 7 w 88"/>
                      <a:gd name="T5" fmla="*/ 35 h 94"/>
                      <a:gd name="T6" fmla="*/ 25 w 88"/>
                      <a:gd name="T7" fmla="*/ 37 h 94"/>
                      <a:gd name="T8" fmla="*/ 21 w 88"/>
                      <a:gd name="T9" fmla="*/ 43 h 94"/>
                      <a:gd name="T10" fmla="*/ 23 w 88"/>
                      <a:gd name="T11" fmla="*/ 45 h 94"/>
                      <a:gd name="T12" fmla="*/ 24 w 88"/>
                      <a:gd name="T13" fmla="*/ 45 h 94"/>
                      <a:gd name="T14" fmla="*/ 8 w 88"/>
                      <a:gd name="T15" fmla="*/ 46 h 94"/>
                      <a:gd name="T16" fmla="*/ 6 w 88"/>
                      <a:gd name="T17" fmla="*/ 51 h 94"/>
                      <a:gd name="T18" fmla="*/ 21 w 88"/>
                      <a:gd name="T19" fmla="*/ 50 h 94"/>
                      <a:gd name="T20" fmla="*/ 9 w 88"/>
                      <a:gd name="T21" fmla="*/ 52 h 94"/>
                      <a:gd name="T22" fmla="*/ 23 w 88"/>
                      <a:gd name="T23" fmla="*/ 54 h 94"/>
                      <a:gd name="T24" fmla="*/ 27 w 88"/>
                      <a:gd name="T25" fmla="*/ 53 h 94"/>
                      <a:gd name="T26" fmla="*/ 27 w 88"/>
                      <a:gd name="T27" fmla="*/ 52 h 94"/>
                      <a:gd name="T28" fmla="*/ 35 w 88"/>
                      <a:gd name="T29" fmla="*/ 53 h 94"/>
                      <a:gd name="T30" fmla="*/ 41 w 88"/>
                      <a:gd name="T31" fmla="*/ 52 h 94"/>
                      <a:gd name="T32" fmla="*/ 47 w 88"/>
                      <a:gd name="T33" fmla="*/ 53 h 94"/>
                      <a:gd name="T34" fmla="*/ 62 w 88"/>
                      <a:gd name="T35" fmla="*/ 49 h 94"/>
                      <a:gd name="T36" fmla="*/ 73 w 88"/>
                      <a:gd name="T37" fmla="*/ 49 h 94"/>
                      <a:gd name="T38" fmla="*/ 89 w 88"/>
                      <a:gd name="T39" fmla="*/ 45 h 94"/>
                      <a:gd name="T40" fmla="*/ 71 w 88"/>
                      <a:gd name="T41" fmla="*/ 41 h 94"/>
                      <a:gd name="T42" fmla="*/ 65 w 88"/>
                      <a:gd name="T43" fmla="*/ 40 h 94"/>
                      <a:gd name="T44" fmla="*/ 67 w 88"/>
                      <a:gd name="T45" fmla="*/ 33 h 94"/>
                      <a:gd name="T46" fmla="*/ 77 w 88"/>
                      <a:gd name="T47" fmla="*/ 31 h 94"/>
                      <a:gd name="T48" fmla="*/ 89 w 88"/>
                      <a:gd name="T49" fmla="*/ 30 h 94"/>
                      <a:gd name="T50" fmla="*/ 99 w 88"/>
                      <a:gd name="T51" fmla="*/ 26 h 94"/>
                      <a:gd name="T52" fmla="*/ 116 w 88"/>
                      <a:gd name="T53" fmla="*/ 22 h 94"/>
                      <a:gd name="T54" fmla="*/ 116 w 88"/>
                      <a:gd name="T55" fmla="*/ 14 h 94"/>
                      <a:gd name="T56" fmla="*/ 122 w 88"/>
                      <a:gd name="T57" fmla="*/ 9 h 94"/>
                      <a:gd name="T58" fmla="*/ 130 w 88"/>
                      <a:gd name="T59" fmla="*/ 9 h 94"/>
                      <a:gd name="T60" fmla="*/ 136 w 88"/>
                      <a:gd name="T61" fmla="*/ 9 h 94"/>
                      <a:gd name="T62" fmla="*/ 136 w 88"/>
                      <a:gd name="T63" fmla="*/ 9 h 94"/>
                      <a:gd name="T64" fmla="*/ 132 w 88"/>
                      <a:gd name="T65" fmla="*/ 7 h 94"/>
                      <a:gd name="T66" fmla="*/ 130 w 88"/>
                      <a:gd name="T67" fmla="*/ 7 h 94"/>
                      <a:gd name="T68" fmla="*/ 122 w 88"/>
                      <a:gd name="T69" fmla="*/ 0 h 94"/>
                      <a:gd name="T70" fmla="*/ 119 w 88"/>
                      <a:gd name="T71" fmla="*/ 2 h 94"/>
                      <a:gd name="T72" fmla="*/ 111 w 88"/>
                      <a:gd name="T73" fmla="*/ 9 h 94"/>
                      <a:gd name="T74" fmla="*/ 98 w 88"/>
                      <a:gd name="T75" fmla="*/ 9 h 94"/>
                      <a:gd name="T76" fmla="*/ 82 w 88"/>
                      <a:gd name="T77" fmla="*/ 9 h 94"/>
                      <a:gd name="T78" fmla="*/ 79 w 88"/>
                      <a:gd name="T79" fmla="*/ 11 h 94"/>
                      <a:gd name="T80" fmla="*/ 82 w 88"/>
                      <a:gd name="T81" fmla="*/ 18 h 94"/>
                      <a:gd name="T82" fmla="*/ 65 w 88"/>
                      <a:gd name="T83" fmla="*/ 18 h 94"/>
                      <a:gd name="T84" fmla="*/ 54 w 88"/>
                      <a:gd name="T85" fmla="*/ 16 h 94"/>
                      <a:gd name="T86" fmla="*/ 31 w 88"/>
                      <a:gd name="T87" fmla="*/ 23 h 94"/>
                      <a:gd name="T88" fmla="*/ 7 w 88"/>
                      <a:gd name="T89" fmla="*/ 27 h 94"/>
                      <a:gd name="T90" fmla="*/ 0 w 88"/>
                      <a:gd name="T91" fmla="*/ 32 h 94"/>
                      <a:gd name="T92" fmla="*/ 0 w 88"/>
                      <a:gd name="T93" fmla="*/ 32 h 94"/>
                      <a:gd name="T94" fmla="*/ 0 w 88"/>
                      <a:gd name="T95" fmla="*/ 32 h 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94"/>
                      <a:gd name="T146" fmla="*/ 88 w 88"/>
                      <a:gd name="T147" fmla="*/ 94 h 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94">
                        <a:moveTo>
                          <a:pt x="0" y="55"/>
                        </a:moveTo>
                        <a:lnTo>
                          <a:pt x="3" y="61"/>
                        </a:lnTo>
                        <a:lnTo>
                          <a:pt x="7" y="59"/>
                        </a:lnTo>
                        <a:lnTo>
                          <a:pt x="15" y="62"/>
                        </a:lnTo>
                        <a:lnTo>
                          <a:pt x="11" y="75"/>
                        </a:lnTo>
                        <a:lnTo>
                          <a:pt x="13" y="77"/>
                        </a:lnTo>
                        <a:lnTo>
                          <a:pt x="14" y="77"/>
                        </a:lnTo>
                        <a:lnTo>
                          <a:pt x="8" y="80"/>
                        </a:lnTo>
                        <a:lnTo>
                          <a:pt x="6" y="88"/>
                        </a:lnTo>
                        <a:lnTo>
                          <a:pt x="11" y="87"/>
                        </a:lnTo>
                        <a:lnTo>
                          <a:pt x="9" y="89"/>
                        </a:lnTo>
                        <a:lnTo>
                          <a:pt x="13" y="93"/>
                        </a:lnTo>
                        <a:lnTo>
                          <a:pt x="17" y="92"/>
                        </a:lnTo>
                        <a:lnTo>
                          <a:pt x="17" y="89"/>
                        </a:lnTo>
                        <a:lnTo>
                          <a:pt x="24" y="92"/>
                        </a:lnTo>
                        <a:lnTo>
                          <a:pt x="27" y="90"/>
                        </a:lnTo>
                        <a:lnTo>
                          <a:pt x="30" y="92"/>
                        </a:lnTo>
                        <a:lnTo>
                          <a:pt x="40" y="85"/>
                        </a:lnTo>
                        <a:lnTo>
                          <a:pt x="47" y="85"/>
                        </a:lnTo>
                        <a:lnTo>
                          <a:pt x="56" y="79"/>
                        </a:lnTo>
                        <a:lnTo>
                          <a:pt x="46" y="69"/>
                        </a:lnTo>
                        <a:lnTo>
                          <a:pt x="42" y="68"/>
                        </a:lnTo>
                        <a:lnTo>
                          <a:pt x="43" y="56"/>
                        </a:lnTo>
                        <a:lnTo>
                          <a:pt x="50" y="53"/>
                        </a:lnTo>
                        <a:lnTo>
                          <a:pt x="56" y="52"/>
                        </a:lnTo>
                        <a:lnTo>
                          <a:pt x="64" y="45"/>
                        </a:lnTo>
                        <a:lnTo>
                          <a:pt x="74" y="37"/>
                        </a:lnTo>
                        <a:lnTo>
                          <a:pt x="74" y="24"/>
                        </a:lnTo>
                        <a:lnTo>
                          <a:pt x="78" y="18"/>
                        </a:lnTo>
                        <a:lnTo>
                          <a:pt x="83" y="12"/>
                        </a:lnTo>
                        <a:lnTo>
                          <a:pt x="87" y="12"/>
                        </a:lnTo>
                        <a:lnTo>
                          <a:pt x="87" y="10"/>
                        </a:lnTo>
                        <a:lnTo>
                          <a:pt x="85" y="7"/>
                        </a:lnTo>
                        <a:lnTo>
                          <a:pt x="83" y="7"/>
                        </a:lnTo>
                        <a:lnTo>
                          <a:pt x="78" y="0"/>
                        </a:lnTo>
                        <a:lnTo>
                          <a:pt x="76" y="2"/>
                        </a:lnTo>
                        <a:lnTo>
                          <a:pt x="71" y="11"/>
                        </a:lnTo>
                        <a:lnTo>
                          <a:pt x="63" y="17"/>
                        </a:lnTo>
                        <a:lnTo>
                          <a:pt x="53" y="18"/>
                        </a:lnTo>
                        <a:lnTo>
                          <a:pt x="51" y="21"/>
                        </a:lnTo>
                        <a:lnTo>
                          <a:pt x="53" y="29"/>
                        </a:lnTo>
                        <a:lnTo>
                          <a:pt x="42" y="29"/>
                        </a:lnTo>
                        <a:lnTo>
                          <a:pt x="34" y="26"/>
                        </a:lnTo>
                        <a:lnTo>
                          <a:pt x="21" y="39"/>
                        </a:lnTo>
                        <a:lnTo>
                          <a:pt x="7" y="46"/>
                        </a:lnTo>
                        <a:lnTo>
                          <a:pt x="0" y="55"/>
                        </a:lnTo>
                      </a:path>
                    </a:pathLst>
                  </a:custGeom>
                  <a:grpFill/>
                  <a:ln w="9144">
                    <a:solidFill>
                      <a:schemeClr val="bg2">
                        <a:lumMod val="90000"/>
                      </a:schemeClr>
                    </a:solidFill>
                    <a:round/>
                    <a:headEnd/>
                    <a:tailEnd/>
                  </a:ln>
                </p:spPr>
                <p:txBody>
                  <a:bodyPr/>
                  <a:lstStyle/>
                  <a:p>
                    <a:endParaRPr lang="nb-NO"/>
                  </a:p>
                </p:txBody>
              </p:sp>
              <p:sp>
                <p:nvSpPr>
                  <p:cNvPr id="417" name="Freeform 122"/>
                  <p:cNvSpPr>
                    <a:spLocks/>
                  </p:cNvSpPr>
                  <p:nvPr/>
                </p:nvSpPr>
                <p:spPr bwMode="gray">
                  <a:xfrm>
                    <a:off x="3692" y="1756"/>
                    <a:ext cx="157" cy="69"/>
                  </a:xfrm>
                  <a:custGeom>
                    <a:avLst/>
                    <a:gdLst>
                      <a:gd name="T0" fmla="*/ 31 w 150"/>
                      <a:gd name="T1" fmla="*/ 11 h 72"/>
                      <a:gd name="T2" fmla="*/ 35 w 150"/>
                      <a:gd name="T3" fmla="*/ 9 h 72"/>
                      <a:gd name="T4" fmla="*/ 47 w 150"/>
                      <a:gd name="T5" fmla="*/ 7 h 72"/>
                      <a:gd name="T6" fmla="*/ 66 w 150"/>
                      <a:gd name="T7" fmla="*/ 9 h 72"/>
                      <a:gd name="T8" fmla="*/ 88 w 150"/>
                      <a:gd name="T9" fmla="*/ 11 h 72"/>
                      <a:gd name="T10" fmla="*/ 92 w 150"/>
                      <a:gd name="T11" fmla="*/ 4 h 72"/>
                      <a:gd name="T12" fmla="*/ 104 w 150"/>
                      <a:gd name="T13" fmla="*/ 0 h 72"/>
                      <a:gd name="T14" fmla="*/ 115 w 150"/>
                      <a:gd name="T15" fmla="*/ 4 h 72"/>
                      <a:gd name="T16" fmla="*/ 130 w 150"/>
                      <a:gd name="T17" fmla="*/ 7 h 72"/>
                      <a:gd name="T18" fmla="*/ 166 w 150"/>
                      <a:gd name="T19" fmla="*/ 4 h 72"/>
                      <a:gd name="T20" fmla="*/ 214 w 150"/>
                      <a:gd name="T21" fmla="*/ 9 h 72"/>
                      <a:gd name="T22" fmla="*/ 218 w 150"/>
                      <a:gd name="T23" fmla="*/ 11 h 72"/>
                      <a:gd name="T24" fmla="*/ 235 w 150"/>
                      <a:gd name="T25" fmla="*/ 11 h 72"/>
                      <a:gd name="T26" fmla="*/ 235 w 150"/>
                      <a:gd name="T27" fmla="*/ 13 h 72"/>
                      <a:gd name="T28" fmla="*/ 203 w 150"/>
                      <a:gd name="T29" fmla="*/ 23 h 72"/>
                      <a:gd name="T30" fmla="*/ 194 w 150"/>
                      <a:gd name="T31" fmla="*/ 28 h 72"/>
                      <a:gd name="T32" fmla="*/ 165 w 150"/>
                      <a:gd name="T33" fmla="*/ 30 h 72"/>
                      <a:gd name="T34" fmla="*/ 159 w 150"/>
                      <a:gd name="T35" fmla="*/ 33 h 72"/>
                      <a:gd name="T36" fmla="*/ 154 w 150"/>
                      <a:gd name="T37" fmla="*/ 35 h 72"/>
                      <a:gd name="T38" fmla="*/ 137 w 150"/>
                      <a:gd name="T39" fmla="*/ 35 h 72"/>
                      <a:gd name="T40" fmla="*/ 136 w 150"/>
                      <a:gd name="T41" fmla="*/ 33 h 72"/>
                      <a:gd name="T42" fmla="*/ 131 w 150"/>
                      <a:gd name="T43" fmla="*/ 33 h 72"/>
                      <a:gd name="T44" fmla="*/ 122 w 150"/>
                      <a:gd name="T45" fmla="*/ 33 h 72"/>
                      <a:gd name="T46" fmla="*/ 119 w 150"/>
                      <a:gd name="T47" fmla="*/ 35 h 72"/>
                      <a:gd name="T48" fmla="*/ 102 w 150"/>
                      <a:gd name="T49" fmla="*/ 39 h 72"/>
                      <a:gd name="T50" fmla="*/ 97 w 150"/>
                      <a:gd name="T51" fmla="*/ 42 h 72"/>
                      <a:gd name="T52" fmla="*/ 97 w 150"/>
                      <a:gd name="T53" fmla="*/ 44 h 72"/>
                      <a:gd name="T54" fmla="*/ 92 w 150"/>
                      <a:gd name="T55" fmla="*/ 43 h 72"/>
                      <a:gd name="T56" fmla="*/ 91 w 150"/>
                      <a:gd name="T57" fmla="*/ 46 h 72"/>
                      <a:gd name="T58" fmla="*/ 75 w 150"/>
                      <a:gd name="T59" fmla="*/ 46 h 72"/>
                      <a:gd name="T60" fmla="*/ 63 w 150"/>
                      <a:gd name="T61" fmla="*/ 47 h 72"/>
                      <a:gd name="T62" fmla="*/ 54 w 150"/>
                      <a:gd name="T63" fmla="*/ 47 h 72"/>
                      <a:gd name="T64" fmla="*/ 53 w 150"/>
                      <a:gd name="T65" fmla="*/ 45 h 72"/>
                      <a:gd name="T66" fmla="*/ 47 w 150"/>
                      <a:gd name="T67" fmla="*/ 43 h 72"/>
                      <a:gd name="T68" fmla="*/ 31 w 150"/>
                      <a:gd name="T69" fmla="*/ 45 h 72"/>
                      <a:gd name="T70" fmla="*/ 27 w 150"/>
                      <a:gd name="T71" fmla="*/ 43 h 72"/>
                      <a:gd name="T72" fmla="*/ 1 w 150"/>
                      <a:gd name="T73" fmla="*/ 44 h 72"/>
                      <a:gd name="T74" fmla="*/ 0 w 150"/>
                      <a:gd name="T75" fmla="*/ 43 h 72"/>
                      <a:gd name="T76" fmla="*/ 0 w 150"/>
                      <a:gd name="T77" fmla="*/ 38 h 72"/>
                      <a:gd name="T78" fmla="*/ 5 w 150"/>
                      <a:gd name="T79" fmla="*/ 37 h 72"/>
                      <a:gd name="T80" fmla="*/ 21 w 150"/>
                      <a:gd name="T81" fmla="*/ 37 h 72"/>
                      <a:gd name="T82" fmla="*/ 27 w 150"/>
                      <a:gd name="T83" fmla="*/ 38 h 72"/>
                      <a:gd name="T84" fmla="*/ 33 w 150"/>
                      <a:gd name="T85" fmla="*/ 35 h 72"/>
                      <a:gd name="T86" fmla="*/ 55 w 150"/>
                      <a:gd name="T87" fmla="*/ 35 h 72"/>
                      <a:gd name="T88" fmla="*/ 63 w 150"/>
                      <a:gd name="T89" fmla="*/ 33 h 72"/>
                      <a:gd name="T90" fmla="*/ 70 w 150"/>
                      <a:gd name="T91" fmla="*/ 32 h 72"/>
                      <a:gd name="T92" fmla="*/ 83 w 150"/>
                      <a:gd name="T93" fmla="*/ 29 h 72"/>
                      <a:gd name="T94" fmla="*/ 63 w 150"/>
                      <a:gd name="T95" fmla="*/ 27 h 72"/>
                      <a:gd name="T96" fmla="*/ 55 w 150"/>
                      <a:gd name="T97" fmla="*/ 26 h 72"/>
                      <a:gd name="T98" fmla="*/ 55 w 150"/>
                      <a:gd name="T99" fmla="*/ 24 h 72"/>
                      <a:gd name="T100" fmla="*/ 51 w 150"/>
                      <a:gd name="T101" fmla="*/ 21 h 72"/>
                      <a:gd name="T102" fmla="*/ 43 w 150"/>
                      <a:gd name="T103" fmla="*/ 27 h 72"/>
                      <a:gd name="T104" fmla="*/ 31 w 150"/>
                      <a:gd name="T105" fmla="*/ 26 h 72"/>
                      <a:gd name="T106" fmla="*/ 28 w 150"/>
                      <a:gd name="T107" fmla="*/ 22 h 72"/>
                      <a:gd name="T108" fmla="*/ 23 w 150"/>
                      <a:gd name="T109" fmla="*/ 21 h 72"/>
                      <a:gd name="T110" fmla="*/ 24 w 150"/>
                      <a:gd name="T111" fmla="*/ 20 h 72"/>
                      <a:gd name="T112" fmla="*/ 39 w 150"/>
                      <a:gd name="T113" fmla="*/ 11 h 72"/>
                      <a:gd name="T114" fmla="*/ 39 w 150"/>
                      <a:gd name="T115" fmla="*/ 11 h 72"/>
                      <a:gd name="T116" fmla="*/ 31 w 150"/>
                      <a:gd name="T117" fmla="*/ 11 h 72"/>
                      <a:gd name="T118" fmla="*/ 31 w 150"/>
                      <a:gd name="T119" fmla="*/ 11 h 72"/>
                      <a:gd name="T120" fmla="*/ 31 w 150"/>
                      <a:gd name="T121" fmla="*/ 11 h 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0"/>
                      <a:gd name="T184" fmla="*/ 0 h 72"/>
                      <a:gd name="T185" fmla="*/ 150 w 150"/>
                      <a:gd name="T186" fmla="*/ 72 h 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0" h="72">
                        <a:moveTo>
                          <a:pt x="21" y="16"/>
                        </a:moveTo>
                        <a:lnTo>
                          <a:pt x="24" y="9"/>
                        </a:lnTo>
                        <a:lnTo>
                          <a:pt x="30" y="7"/>
                        </a:lnTo>
                        <a:lnTo>
                          <a:pt x="42" y="9"/>
                        </a:lnTo>
                        <a:lnTo>
                          <a:pt x="55" y="14"/>
                        </a:lnTo>
                        <a:lnTo>
                          <a:pt x="58" y="4"/>
                        </a:lnTo>
                        <a:lnTo>
                          <a:pt x="66" y="0"/>
                        </a:lnTo>
                        <a:lnTo>
                          <a:pt x="73" y="4"/>
                        </a:lnTo>
                        <a:lnTo>
                          <a:pt x="82" y="7"/>
                        </a:lnTo>
                        <a:lnTo>
                          <a:pt x="106" y="4"/>
                        </a:lnTo>
                        <a:lnTo>
                          <a:pt x="135" y="9"/>
                        </a:lnTo>
                        <a:lnTo>
                          <a:pt x="139" y="14"/>
                        </a:lnTo>
                        <a:lnTo>
                          <a:pt x="149" y="17"/>
                        </a:lnTo>
                        <a:lnTo>
                          <a:pt x="149" y="23"/>
                        </a:lnTo>
                        <a:lnTo>
                          <a:pt x="128" y="33"/>
                        </a:lnTo>
                        <a:lnTo>
                          <a:pt x="122" y="41"/>
                        </a:lnTo>
                        <a:lnTo>
                          <a:pt x="105" y="44"/>
                        </a:lnTo>
                        <a:lnTo>
                          <a:pt x="101" y="51"/>
                        </a:lnTo>
                        <a:lnTo>
                          <a:pt x="97" y="54"/>
                        </a:lnTo>
                        <a:lnTo>
                          <a:pt x="87" y="55"/>
                        </a:lnTo>
                        <a:lnTo>
                          <a:pt x="86" y="50"/>
                        </a:lnTo>
                        <a:lnTo>
                          <a:pt x="83" y="50"/>
                        </a:lnTo>
                        <a:lnTo>
                          <a:pt x="77" y="51"/>
                        </a:lnTo>
                        <a:lnTo>
                          <a:pt x="75" y="55"/>
                        </a:lnTo>
                        <a:lnTo>
                          <a:pt x="65" y="60"/>
                        </a:lnTo>
                        <a:lnTo>
                          <a:pt x="62" y="64"/>
                        </a:lnTo>
                        <a:lnTo>
                          <a:pt x="62" y="66"/>
                        </a:lnTo>
                        <a:lnTo>
                          <a:pt x="58" y="65"/>
                        </a:lnTo>
                        <a:lnTo>
                          <a:pt x="57" y="70"/>
                        </a:lnTo>
                        <a:lnTo>
                          <a:pt x="48" y="70"/>
                        </a:lnTo>
                        <a:lnTo>
                          <a:pt x="40" y="71"/>
                        </a:lnTo>
                        <a:lnTo>
                          <a:pt x="34" y="71"/>
                        </a:lnTo>
                        <a:lnTo>
                          <a:pt x="33" y="68"/>
                        </a:lnTo>
                        <a:lnTo>
                          <a:pt x="30" y="65"/>
                        </a:lnTo>
                        <a:lnTo>
                          <a:pt x="21" y="68"/>
                        </a:lnTo>
                        <a:lnTo>
                          <a:pt x="17" y="65"/>
                        </a:lnTo>
                        <a:lnTo>
                          <a:pt x="1" y="66"/>
                        </a:lnTo>
                        <a:lnTo>
                          <a:pt x="0" y="65"/>
                        </a:lnTo>
                        <a:lnTo>
                          <a:pt x="0" y="58"/>
                        </a:lnTo>
                        <a:lnTo>
                          <a:pt x="5" y="57"/>
                        </a:lnTo>
                        <a:lnTo>
                          <a:pt x="11" y="57"/>
                        </a:lnTo>
                        <a:lnTo>
                          <a:pt x="17" y="58"/>
                        </a:lnTo>
                        <a:lnTo>
                          <a:pt x="23" y="54"/>
                        </a:lnTo>
                        <a:lnTo>
                          <a:pt x="35" y="55"/>
                        </a:lnTo>
                        <a:lnTo>
                          <a:pt x="40" y="50"/>
                        </a:lnTo>
                        <a:lnTo>
                          <a:pt x="45" y="49"/>
                        </a:lnTo>
                        <a:lnTo>
                          <a:pt x="52" y="43"/>
                        </a:lnTo>
                        <a:lnTo>
                          <a:pt x="40" y="39"/>
                        </a:lnTo>
                        <a:lnTo>
                          <a:pt x="35" y="36"/>
                        </a:lnTo>
                        <a:lnTo>
                          <a:pt x="35" y="34"/>
                        </a:lnTo>
                        <a:lnTo>
                          <a:pt x="32" y="31"/>
                        </a:lnTo>
                        <a:lnTo>
                          <a:pt x="28" y="39"/>
                        </a:lnTo>
                        <a:lnTo>
                          <a:pt x="21" y="36"/>
                        </a:lnTo>
                        <a:lnTo>
                          <a:pt x="18" y="32"/>
                        </a:lnTo>
                        <a:lnTo>
                          <a:pt x="13" y="31"/>
                        </a:lnTo>
                        <a:lnTo>
                          <a:pt x="14" y="30"/>
                        </a:lnTo>
                        <a:lnTo>
                          <a:pt x="26" y="20"/>
                        </a:lnTo>
                        <a:lnTo>
                          <a:pt x="26" y="17"/>
                        </a:lnTo>
                        <a:lnTo>
                          <a:pt x="21" y="16"/>
                        </a:lnTo>
                      </a:path>
                    </a:pathLst>
                  </a:custGeom>
                  <a:grpFill/>
                  <a:ln w="9144">
                    <a:solidFill>
                      <a:schemeClr val="bg2">
                        <a:lumMod val="90000"/>
                      </a:schemeClr>
                    </a:solidFill>
                    <a:round/>
                    <a:headEnd/>
                    <a:tailEnd/>
                  </a:ln>
                </p:spPr>
                <p:txBody>
                  <a:bodyPr/>
                  <a:lstStyle/>
                  <a:p>
                    <a:endParaRPr lang="nb-NO"/>
                  </a:p>
                </p:txBody>
              </p:sp>
              <p:sp>
                <p:nvSpPr>
                  <p:cNvPr id="418" name="Freeform 123"/>
                  <p:cNvSpPr>
                    <a:spLocks/>
                  </p:cNvSpPr>
                  <p:nvPr/>
                </p:nvSpPr>
                <p:spPr bwMode="gray">
                  <a:xfrm>
                    <a:off x="3566" y="1839"/>
                    <a:ext cx="206" cy="143"/>
                  </a:xfrm>
                  <a:custGeom>
                    <a:avLst/>
                    <a:gdLst>
                      <a:gd name="T0" fmla="*/ 8 w 195"/>
                      <a:gd name="T1" fmla="*/ 41 h 149"/>
                      <a:gd name="T2" fmla="*/ 6 w 195"/>
                      <a:gd name="T3" fmla="*/ 47 h 149"/>
                      <a:gd name="T4" fmla="*/ 0 w 195"/>
                      <a:gd name="T5" fmla="*/ 50 h 149"/>
                      <a:gd name="T6" fmla="*/ 3 w 195"/>
                      <a:gd name="T7" fmla="*/ 54 h 149"/>
                      <a:gd name="T8" fmla="*/ 1 w 195"/>
                      <a:gd name="T9" fmla="*/ 61 h 149"/>
                      <a:gd name="T10" fmla="*/ 3 w 195"/>
                      <a:gd name="T11" fmla="*/ 74 h 149"/>
                      <a:gd name="T12" fmla="*/ 23 w 195"/>
                      <a:gd name="T13" fmla="*/ 77 h 149"/>
                      <a:gd name="T14" fmla="*/ 25 w 195"/>
                      <a:gd name="T15" fmla="*/ 85 h 149"/>
                      <a:gd name="T16" fmla="*/ 7 w 195"/>
                      <a:gd name="T17" fmla="*/ 95 h 149"/>
                      <a:gd name="T18" fmla="*/ 68 w 195"/>
                      <a:gd name="T19" fmla="*/ 98 h 149"/>
                      <a:gd name="T20" fmla="*/ 91 w 195"/>
                      <a:gd name="T21" fmla="*/ 97 h 149"/>
                      <a:gd name="T22" fmla="*/ 133 w 195"/>
                      <a:gd name="T23" fmla="*/ 95 h 149"/>
                      <a:gd name="T24" fmla="*/ 137 w 195"/>
                      <a:gd name="T25" fmla="*/ 91 h 149"/>
                      <a:gd name="T26" fmla="*/ 147 w 195"/>
                      <a:gd name="T27" fmla="*/ 79 h 149"/>
                      <a:gd name="T28" fmla="*/ 172 w 195"/>
                      <a:gd name="T29" fmla="*/ 77 h 149"/>
                      <a:gd name="T30" fmla="*/ 181 w 195"/>
                      <a:gd name="T31" fmla="*/ 74 h 149"/>
                      <a:gd name="T32" fmla="*/ 186 w 195"/>
                      <a:gd name="T33" fmla="*/ 74 h 149"/>
                      <a:gd name="T34" fmla="*/ 196 w 195"/>
                      <a:gd name="T35" fmla="*/ 76 h 149"/>
                      <a:gd name="T36" fmla="*/ 206 w 195"/>
                      <a:gd name="T37" fmla="*/ 67 h 149"/>
                      <a:gd name="T38" fmla="*/ 214 w 195"/>
                      <a:gd name="T39" fmla="*/ 60 h 149"/>
                      <a:gd name="T40" fmla="*/ 231 w 195"/>
                      <a:gd name="T41" fmla="*/ 58 h 149"/>
                      <a:gd name="T42" fmla="*/ 224 w 195"/>
                      <a:gd name="T43" fmla="*/ 52 h 149"/>
                      <a:gd name="T44" fmla="*/ 239 w 195"/>
                      <a:gd name="T45" fmla="*/ 51 h 149"/>
                      <a:gd name="T46" fmla="*/ 251 w 195"/>
                      <a:gd name="T47" fmla="*/ 47 h 149"/>
                      <a:gd name="T48" fmla="*/ 264 w 195"/>
                      <a:gd name="T49" fmla="*/ 38 h 149"/>
                      <a:gd name="T50" fmla="*/ 263 w 195"/>
                      <a:gd name="T51" fmla="*/ 31 h 149"/>
                      <a:gd name="T52" fmla="*/ 255 w 195"/>
                      <a:gd name="T53" fmla="*/ 28 h 149"/>
                      <a:gd name="T54" fmla="*/ 269 w 195"/>
                      <a:gd name="T55" fmla="*/ 25 h 149"/>
                      <a:gd name="T56" fmla="*/ 285 w 195"/>
                      <a:gd name="T57" fmla="*/ 18 h 149"/>
                      <a:gd name="T58" fmla="*/ 321 w 195"/>
                      <a:gd name="T59" fmla="*/ 18 h 149"/>
                      <a:gd name="T60" fmla="*/ 330 w 195"/>
                      <a:gd name="T61" fmla="*/ 14 h 149"/>
                      <a:gd name="T62" fmla="*/ 336 w 195"/>
                      <a:gd name="T63" fmla="*/ 12 h 149"/>
                      <a:gd name="T64" fmla="*/ 313 w 195"/>
                      <a:gd name="T65" fmla="*/ 12 h 149"/>
                      <a:gd name="T66" fmla="*/ 307 w 195"/>
                      <a:gd name="T67" fmla="*/ 12 h 149"/>
                      <a:gd name="T68" fmla="*/ 264 w 195"/>
                      <a:gd name="T69" fmla="*/ 21 h 149"/>
                      <a:gd name="T70" fmla="*/ 263 w 195"/>
                      <a:gd name="T71" fmla="*/ 10 h 149"/>
                      <a:gd name="T72" fmla="*/ 255 w 195"/>
                      <a:gd name="T73" fmla="*/ 4 h 149"/>
                      <a:gd name="T74" fmla="*/ 241 w 195"/>
                      <a:gd name="T75" fmla="*/ 1 h 149"/>
                      <a:gd name="T76" fmla="*/ 230 w 195"/>
                      <a:gd name="T77" fmla="*/ 12 h 149"/>
                      <a:gd name="T78" fmla="*/ 213 w 195"/>
                      <a:gd name="T79" fmla="*/ 12 h 149"/>
                      <a:gd name="T80" fmla="*/ 211 w 195"/>
                      <a:gd name="T81" fmla="*/ 12 h 149"/>
                      <a:gd name="T82" fmla="*/ 200 w 195"/>
                      <a:gd name="T83" fmla="*/ 12 h 149"/>
                      <a:gd name="T84" fmla="*/ 171 w 195"/>
                      <a:gd name="T85" fmla="*/ 12 h 149"/>
                      <a:gd name="T86" fmla="*/ 134 w 195"/>
                      <a:gd name="T87" fmla="*/ 12 h 149"/>
                      <a:gd name="T88" fmla="*/ 119 w 195"/>
                      <a:gd name="T89" fmla="*/ 12 h 149"/>
                      <a:gd name="T90" fmla="*/ 104 w 195"/>
                      <a:gd name="T91" fmla="*/ 12 h 149"/>
                      <a:gd name="T92" fmla="*/ 95 w 195"/>
                      <a:gd name="T93" fmla="*/ 27 h 149"/>
                      <a:gd name="T94" fmla="*/ 61 w 195"/>
                      <a:gd name="T95" fmla="*/ 31 h 149"/>
                      <a:gd name="T96" fmla="*/ 60 w 195"/>
                      <a:gd name="T97" fmla="*/ 34 h 149"/>
                      <a:gd name="T98" fmla="*/ 41 w 195"/>
                      <a:gd name="T99" fmla="*/ 36 h 149"/>
                      <a:gd name="T100" fmla="*/ 24 w 195"/>
                      <a:gd name="T101" fmla="*/ 34 h 149"/>
                      <a:gd name="T102" fmla="*/ 20 w 195"/>
                      <a:gd name="T103" fmla="*/ 32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5"/>
                      <a:gd name="T157" fmla="*/ 0 h 149"/>
                      <a:gd name="T158" fmla="*/ 195 w 195"/>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5" h="149">
                        <a:moveTo>
                          <a:pt x="10" y="48"/>
                        </a:moveTo>
                        <a:lnTo>
                          <a:pt x="8" y="61"/>
                        </a:lnTo>
                        <a:lnTo>
                          <a:pt x="6" y="66"/>
                        </a:lnTo>
                        <a:lnTo>
                          <a:pt x="6" y="70"/>
                        </a:lnTo>
                        <a:lnTo>
                          <a:pt x="0" y="72"/>
                        </a:lnTo>
                        <a:lnTo>
                          <a:pt x="0" y="75"/>
                        </a:lnTo>
                        <a:lnTo>
                          <a:pt x="0" y="80"/>
                        </a:lnTo>
                        <a:lnTo>
                          <a:pt x="3" y="80"/>
                        </a:lnTo>
                        <a:lnTo>
                          <a:pt x="3" y="83"/>
                        </a:lnTo>
                        <a:lnTo>
                          <a:pt x="1" y="93"/>
                        </a:lnTo>
                        <a:lnTo>
                          <a:pt x="3" y="99"/>
                        </a:lnTo>
                        <a:lnTo>
                          <a:pt x="3" y="111"/>
                        </a:lnTo>
                        <a:lnTo>
                          <a:pt x="7" y="114"/>
                        </a:lnTo>
                        <a:lnTo>
                          <a:pt x="13" y="115"/>
                        </a:lnTo>
                        <a:lnTo>
                          <a:pt x="16" y="121"/>
                        </a:lnTo>
                        <a:lnTo>
                          <a:pt x="15" y="129"/>
                        </a:lnTo>
                        <a:lnTo>
                          <a:pt x="9" y="135"/>
                        </a:lnTo>
                        <a:lnTo>
                          <a:pt x="7" y="142"/>
                        </a:lnTo>
                        <a:lnTo>
                          <a:pt x="27" y="148"/>
                        </a:lnTo>
                        <a:lnTo>
                          <a:pt x="40" y="147"/>
                        </a:lnTo>
                        <a:lnTo>
                          <a:pt x="48" y="148"/>
                        </a:lnTo>
                        <a:lnTo>
                          <a:pt x="53" y="146"/>
                        </a:lnTo>
                        <a:lnTo>
                          <a:pt x="62" y="146"/>
                        </a:lnTo>
                        <a:lnTo>
                          <a:pt x="77" y="142"/>
                        </a:lnTo>
                        <a:lnTo>
                          <a:pt x="79" y="140"/>
                        </a:lnTo>
                        <a:lnTo>
                          <a:pt x="79" y="137"/>
                        </a:lnTo>
                        <a:lnTo>
                          <a:pt x="80" y="125"/>
                        </a:lnTo>
                        <a:lnTo>
                          <a:pt x="85" y="119"/>
                        </a:lnTo>
                        <a:lnTo>
                          <a:pt x="99" y="119"/>
                        </a:lnTo>
                        <a:lnTo>
                          <a:pt x="99" y="117"/>
                        </a:lnTo>
                        <a:lnTo>
                          <a:pt x="97" y="115"/>
                        </a:lnTo>
                        <a:lnTo>
                          <a:pt x="104" y="112"/>
                        </a:lnTo>
                        <a:lnTo>
                          <a:pt x="109" y="113"/>
                        </a:lnTo>
                        <a:lnTo>
                          <a:pt x="108" y="112"/>
                        </a:lnTo>
                        <a:lnTo>
                          <a:pt x="110" y="111"/>
                        </a:lnTo>
                        <a:lnTo>
                          <a:pt x="114" y="114"/>
                        </a:lnTo>
                        <a:lnTo>
                          <a:pt x="120" y="109"/>
                        </a:lnTo>
                        <a:lnTo>
                          <a:pt x="119" y="101"/>
                        </a:lnTo>
                        <a:lnTo>
                          <a:pt x="121" y="98"/>
                        </a:lnTo>
                        <a:lnTo>
                          <a:pt x="124" y="90"/>
                        </a:lnTo>
                        <a:lnTo>
                          <a:pt x="129" y="90"/>
                        </a:lnTo>
                        <a:lnTo>
                          <a:pt x="134" y="86"/>
                        </a:lnTo>
                        <a:lnTo>
                          <a:pt x="132" y="80"/>
                        </a:lnTo>
                        <a:lnTo>
                          <a:pt x="129" y="78"/>
                        </a:lnTo>
                        <a:lnTo>
                          <a:pt x="129" y="75"/>
                        </a:lnTo>
                        <a:lnTo>
                          <a:pt x="138" y="76"/>
                        </a:lnTo>
                        <a:lnTo>
                          <a:pt x="143" y="75"/>
                        </a:lnTo>
                        <a:lnTo>
                          <a:pt x="145" y="70"/>
                        </a:lnTo>
                        <a:lnTo>
                          <a:pt x="144" y="67"/>
                        </a:lnTo>
                        <a:lnTo>
                          <a:pt x="152" y="58"/>
                        </a:lnTo>
                        <a:lnTo>
                          <a:pt x="152" y="51"/>
                        </a:lnTo>
                        <a:lnTo>
                          <a:pt x="151" y="45"/>
                        </a:lnTo>
                        <a:lnTo>
                          <a:pt x="146" y="41"/>
                        </a:lnTo>
                        <a:lnTo>
                          <a:pt x="147" y="40"/>
                        </a:lnTo>
                        <a:lnTo>
                          <a:pt x="152" y="35"/>
                        </a:lnTo>
                        <a:lnTo>
                          <a:pt x="155" y="35"/>
                        </a:lnTo>
                        <a:lnTo>
                          <a:pt x="159" y="32"/>
                        </a:lnTo>
                        <a:lnTo>
                          <a:pt x="165" y="28"/>
                        </a:lnTo>
                        <a:lnTo>
                          <a:pt x="180" y="27"/>
                        </a:lnTo>
                        <a:lnTo>
                          <a:pt x="186" y="28"/>
                        </a:lnTo>
                        <a:lnTo>
                          <a:pt x="193" y="26"/>
                        </a:lnTo>
                        <a:lnTo>
                          <a:pt x="190" y="24"/>
                        </a:lnTo>
                        <a:lnTo>
                          <a:pt x="194" y="21"/>
                        </a:lnTo>
                        <a:lnTo>
                          <a:pt x="194" y="19"/>
                        </a:lnTo>
                        <a:lnTo>
                          <a:pt x="190" y="19"/>
                        </a:lnTo>
                        <a:lnTo>
                          <a:pt x="181" y="22"/>
                        </a:lnTo>
                        <a:lnTo>
                          <a:pt x="180" y="18"/>
                        </a:lnTo>
                        <a:lnTo>
                          <a:pt x="177" y="17"/>
                        </a:lnTo>
                        <a:lnTo>
                          <a:pt x="166" y="26"/>
                        </a:lnTo>
                        <a:lnTo>
                          <a:pt x="152" y="31"/>
                        </a:lnTo>
                        <a:lnTo>
                          <a:pt x="149" y="24"/>
                        </a:lnTo>
                        <a:lnTo>
                          <a:pt x="151" y="10"/>
                        </a:lnTo>
                        <a:lnTo>
                          <a:pt x="146" y="10"/>
                        </a:lnTo>
                        <a:lnTo>
                          <a:pt x="147" y="4"/>
                        </a:lnTo>
                        <a:lnTo>
                          <a:pt x="142" y="0"/>
                        </a:lnTo>
                        <a:lnTo>
                          <a:pt x="139" y="1"/>
                        </a:lnTo>
                        <a:lnTo>
                          <a:pt x="132" y="10"/>
                        </a:lnTo>
                        <a:lnTo>
                          <a:pt x="133" y="13"/>
                        </a:lnTo>
                        <a:lnTo>
                          <a:pt x="132" y="17"/>
                        </a:lnTo>
                        <a:lnTo>
                          <a:pt x="123" y="15"/>
                        </a:lnTo>
                        <a:lnTo>
                          <a:pt x="120" y="18"/>
                        </a:lnTo>
                        <a:lnTo>
                          <a:pt x="121" y="22"/>
                        </a:lnTo>
                        <a:lnTo>
                          <a:pt x="120" y="24"/>
                        </a:lnTo>
                        <a:lnTo>
                          <a:pt x="115" y="21"/>
                        </a:lnTo>
                        <a:lnTo>
                          <a:pt x="103" y="26"/>
                        </a:lnTo>
                        <a:lnTo>
                          <a:pt x="98" y="21"/>
                        </a:lnTo>
                        <a:lnTo>
                          <a:pt x="81" y="19"/>
                        </a:lnTo>
                        <a:lnTo>
                          <a:pt x="78" y="19"/>
                        </a:lnTo>
                        <a:lnTo>
                          <a:pt x="71" y="17"/>
                        </a:lnTo>
                        <a:lnTo>
                          <a:pt x="69" y="17"/>
                        </a:lnTo>
                        <a:lnTo>
                          <a:pt x="68" y="21"/>
                        </a:lnTo>
                        <a:lnTo>
                          <a:pt x="60" y="21"/>
                        </a:lnTo>
                        <a:lnTo>
                          <a:pt x="57" y="25"/>
                        </a:lnTo>
                        <a:lnTo>
                          <a:pt x="55" y="37"/>
                        </a:lnTo>
                        <a:lnTo>
                          <a:pt x="44" y="44"/>
                        </a:lnTo>
                        <a:lnTo>
                          <a:pt x="36" y="45"/>
                        </a:lnTo>
                        <a:lnTo>
                          <a:pt x="37" y="47"/>
                        </a:lnTo>
                        <a:lnTo>
                          <a:pt x="35" y="52"/>
                        </a:lnTo>
                        <a:lnTo>
                          <a:pt x="31" y="55"/>
                        </a:lnTo>
                        <a:lnTo>
                          <a:pt x="24" y="55"/>
                        </a:lnTo>
                        <a:lnTo>
                          <a:pt x="20" y="51"/>
                        </a:lnTo>
                        <a:lnTo>
                          <a:pt x="14" y="51"/>
                        </a:lnTo>
                        <a:lnTo>
                          <a:pt x="10" y="48"/>
                        </a:lnTo>
                      </a:path>
                    </a:pathLst>
                  </a:custGeom>
                  <a:grpFill/>
                  <a:ln w="9144">
                    <a:solidFill>
                      <a:schemeClr val="bg2">
                        <a:lumMod val="90000"/>
                      </a:schemeClr>
                    </a:solidFill>
                    <a:round/>
                    <a:headEnd/>
                    <a:tailEnd/>
                  </a:ln>
                </p:spPr>
                <p:txBody>
                  <a:bodyPr/>
                  <a:lstStyle/>
                  <a:p>
                    <a:endParaRPr lang="nb-NO"/>
                  </a:p>
                </p:txBody>
              </p:sp>
              <p:sp>
                <p:nvSpPr>
                  <p:cNvPr id="419" name="Freeform 124"/>
                  <p:cNvSpPr>
                    <a:spLocks/>
                  </p:cNvSpPr>
                  <p:nvPr/>
                </p:nvSpPr>
                <p:spPr bwMode="gray">
                  <a:xfrm>
                    <a:off x="3663" y="1794"/>
                    <a:ext cx="112" cy="75"/>
                  </a:xfrm>
                  <a:custGeom>
                    <a:avLst/>
                    <a:gdLst>
                      <a:gd name="T0" fmla="*/ 137 w 107"/>
                      <a:gd name="T1" fmla="*/ 25 h 79"/>
                      <a:gd name="T2" fmla="*/ 143 w 107"/>
                      <a:gd name="T3" fmla="*/ 28 h 79"/>
                      <a:gd name="T4" fmla="*/ 161 w 107"/>
                      <a:gd name="T5" fmla="*/ 28 h 79"/>
                      <a:gd name="T6" fmla="*/ 166 w 107"/>
                      <a:gd name="T7" fmla="*/ 36 h 79"/>
                      <a:gd name="T8" fmla="*/ 161 w 107"/>
                      <a:gd name="T9" fmla="*/ 41 h 79"/>
                      <a:gd name="T10" fmla="*/ 156 w 107"/>
                      <a:gd name="T11" fmla="*/ 40 h 79"/>
                      <a:gd name="T12" fmla="*/ 138 w 107"/>
                      <a:gd name="T13" fmla="*/ 39 h 79"/>
                      <a:gd name="T14" fmla="*/ 117 w 107"/>
                      <a:gd name="T15" fmla="*/ 44 h 79"/>
                      <a:gd name="T16" fmla="*/ 91 w 107"/>
                      <a:gd name="T17" fmla="*/ 43 h 79"/>
                      <a:gd name="T18" fmla="*/ 87 w 107"/>
                      <a:gd name="T19" fmla="*/ 34 h 79"/>
                      <a:gd name="T20" fmla="*/ 79 w 107"/>
                      <a:gd name="T21" fmla="*/ 28 h 79"/>
                      <a:gd name="T22" fmla="*/ 63 w 107"/>
                      <a:gd name="T23" fmla="*/ 34 h 79"/>
                      <a:gd name="T24" fmla="*/ 63 w 107"/>
                      <a:gd name="T25" fmla="*/ 39 h 79"/>
                      <a:gd name="T26" fmla="*/ 43 w 107"/>
                      <a:gd name="T27" fmla="*/ 39 h 79"/>
                      <a:gd name="T28" fmla="*/ 43 w 107"/>
                      <a:gd name="T29" fmla="*/ 43 h 79"/>
                      <a:gd name="T30" fmla="*/ 21 w 107"/>
                      <a:gd name="T31" fmla="*/ 44 h 79"/>
                      <a:gd name="T32" fmla="*/ 7 w 107"/>
                      <a:gd name="T33" fmla="*/ 40 h 79"/>
                      <a:gd name="T34" fmla="*/ 8 w 107"/>
                      <a:gd name="T35" fmla="*/ 36 h 79"/>
                      <a:gd name="T36" fmla="*/ 10 w 107"/>
                      <a:gd name="T37" fmla="*/ 26 h 79"/>
                      <a:gd name="T38" fmla="*/ 5 w 107"/>
                      <a:gd name="T39" fmla="*/ 23 h 79"/>
                      <a:gd name="T40" fmla="*/ 3 w 107"/>
                      <a:gd name="T41" fmla="*/ 20 h 79"/>
                      <a:gd name="T42" fmla="*/ 27 w 107"/>
                      <a:gd name="T43" fmla="*/ 16 h 79"/>
                      <a:gd name="T44" fmla="*/ 41 w 107"/>
                      <a:gd name="T45" fmla="*/ 9 h 79"/>
                      <a:gd name="T46" fmla="*/ 43 w 107"/>
                      <a:gd name="T47" fmla="*/ 7 h 79"/>
                      <a:gd name="T48" fmla="*/ 69 w 107"/>
                      <a:gd name="T49" fmla="*/ 0 h 79"/>
                      <a:gd name="T50" fmla="*/ 73 w 107"/>
                      <a:gd name="T51" fmla="*/ 6 h 79"/>
                      <a:gd name="T52" fmla="*/ 69 w 107"/>
                      <a:gd name="T53" fmla="*/ 9 h 79"/>
                      <a:gd name="T54" fmla="*/ 79 w 107"/>
                      <a:gd name="T55" fmla="*/ 9 h 79"/>
                      <a:gd name="T56" fmla="*/ 60 w 107"/>
                      <a:gd name="T57" fmla="*/ 9 h 79"/>
                      <a:gd name="T58" fmla="*/ 41 w 107"/>
                      <a:gd name="T59" fmla="*/ 9 h 79"/>
                      <a:gd name="T60" fmla="*/ 43 w 107"/>
                      <a:gd name="T61" fmla="*/ 17 h 79"/>
                      <a:gd name="T62" fmla="*/ 75 w 107"/>
                      <a:gd name="T63" fmla="*/ 19 h 79"/>
                      <a:gd name="T64" fmla="*/ 95 w 107"/>
                      <a:gd name="T65" fmla="*/ 19 h 79"/>
                      <a:gd name="T66" fmla="*/ 105 w 107"/>
                      <a:gd name="T67" fmla="*/ 20 h 79"/>
                      <a:gd name="T68" fmla="*/ 132 w 107"/>
                      <a:gd name="T69" fmla="*/ 20 h 79"/>
                      <a:gd name="T70" fmla="*/ 140 w 107"/>
                      <a:gd name="T71" fmla="*/ 17 h 79"/>
                      <a:gd name="T72" fmla="*/ 140 w 107"/>
                      <a:gd name="T73" fmla="*/ 17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7"/>
                      <a:gd name="T112" fmla="*/ 0 h 79"/>
                      <a:gd name="T113" fmla="*/ 107 w 107"/>
                      <a:gd name="T114" fmla="*/ 79 h 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7" h="79">
                        <a:moveTo>
                          <a:pt x="89" y="27"/>
                        </a:moveTo>
                        <a:lnTo>
                          <a:pt x="87" y="41"/>
                        </a:lnTo>
                        <a:lnTo>
                          <a:pt x="88" y="46"/>
                        </a:lnTo>
                        <a:lnTo>
                          <a:pt x="91" y="47"/>
                        </a:lnTo>
                        <a:lnTo>
                          <a:pt x="101" y="47"/>
                        </a:lnTo>
                        <a:lnTo>
                          <a:pt x="102" y="48"/>
                        </a:lnTo>
                        <a:lnTo>
                          <a:pt x="102" y="54"/>
                        </a:lnTo>
                        <a:lnTo>
                          <a:pt x="106" y="60"/>
                        </a:lnTo>
                        <a:lnTo>
                          <a:pt x="106" y="68"/>
                        </a:lnTo>
                        <a:lnTo>
                          <a:pt x="102" y="68"/>
                        </a:lnTo>
                        <a:lnTo>
                          <a:pt x="102" y="66"/>
                        </a:lnTo>
                        <a:lnTo>
                          <a:pt x="98" y="66"/>
                        </a:lnTo>
                        <a:lnTo>
                          <a:pt x="89" y="69"/>
                        </a:lnTo>
                        <a:lnTo>
                          <a:pt x="88" y="65"/>
                        </a:lnTo>
                        <a:lnTo>
                          <a:pt x="85" y="64"/>
                        </a:lnTo>
                        <a:lnTo>
                          <a:pt x="74" y="73"/>
                        </a:lnTo>
                        <a:lnTo>
                          <a:pt x="60" y="78"/>
                        </a:lnTo>
                        <a:lnTo>
                          <a:pt x="57" y="71"/>
                        </a:lnTo>
                        <a:lnTo>
                          <a:pt x="59" y="57"/>
                        </a:lnTo>
                        <a:lnTo>
                          <a:pt x="54" y="57"/>
                        </a:lnTo>
                        <a:lnTo>
                          <a:pt x="55" y="51"/>
                        </a:lnTo>
                        <a:lnTo>
                          <a:pt x="50" y="47"/>
                        </a:lnTo>
                        <a:lnTo>
                          <a:pt x="47" y="48"/>
                        </a:lnTo>
                        <a:lnTo>
                          <a:pt x="40" y="57"/>
                        </a:lnTo>
                        <a:lnTo>
                          <a:pt x="41" y="60"/>
                        </a:lnTo>
                        <a:lnTo>
                          <a:pt x="40" y="64"/>
                        </a:lnTo>
                        <a:lnTo>
                          <a:pt x="31" y="62"/>
                        </a:lnTo>
                        <a:lnTo>
                          <a:pt x="28" y="65"/>
                        </a:lnTo>
                        <a:lnTo>
                          <a:pt x="29" y="69"/>
                        </a:lnTo>
                        <a:lnTo>
                          <a:pt x="28" y="71"/>
                        </a:lnTo>
                        <a:lnTo>
                          <a:pt x="23" y="68"/>
                        </a:lnTo>
                        <a:lnTo>
                          <a:pt x="11" y="73"/>
                        </a:lnTo>
                        <a:lnTo>
                          <a:pt x="6" y="68"/>
                        </a:lnTo>
                        <a:lnTo>
                          <a:pt x="7" y="66"/>
                        </a:lnTo>
                        <a:lnTo>
                          <a:pt x="6" y="64"/>
                        </a:lnTo>
                        <a:lnTo>
                          <a:pt x="8" y="60"/>
                        </a:lnTo>
                        <a:lnTo>
                          <a:pt x="14" y="52"/>
                        </a:lnTo>
                        <a:lnTo>
                          <a:pt x="10" y="43"/>
                        </a:lnTo>
                        <a:lnTo>
                          <a:pt x="11" y="38"/>
                        </a:lnTo>
                        <a:lnTo>
                          <a:pt x="5" y="37"/>
                        </a:lnTo>
                        <a:lnTo>
                          <a:pt x="0" y="32"/>
                        </a:lnTo>
                        <a:lnTo>
                          <a:pt x="3" y="31"/>
                        </a:lnTo>
                        <a:lnTo>
                          <a:pt x="3" y="26"/>
                        </a:lnTo>
                        <a:lnTo>
                          <a:pt x="17" y="26"/>
                        </a:lnTo>
                        <a:lnTo>
                          <a:pt x="20" y="19"/>
                        </a:lnTo>
                        <a:lnTo>
                          <a:pt x="27" y="16"/>
                        </a:lnTo>
                        <a:lnTo>
                          <a:pt x="26" y="10"/>
                        </a:lnTo>
                        <a:lnTo>
                          <a:pt x="28" y="7"/>
                        </a:lnTo>
                        <a:lnTo>
                          <a:pt x="33" y="7"/>
                        </a:lnTo>
                        <a:lnTo>
                          <a:pt x="44" y="0"/>
                        </a:lnTo>
                        <a:lnTo>
                          <a:pt x="45" y="0"/>
                        </a:lnTo>
                        <a:lnTo>
                          <a:pt x="47" y="6"/>
                        </a:lnTo>
                        <a:lnTo>
                          <a:pt x="43" y="10"/>
                        </a:lnTo>
                        <a:lnTo>
                          <a:pt x="44" y="14"/>
                        </a:lnTo>
                        <a:lnTo>
                          <a:pt x="45" y="16"/>
                        </a:lnTo>
                        <a:lnTo>
                          <a:pt x="50" y="15"/>
                        </a:lnTo>
                        <a:lnTo>
                          <a:pt x="44" y="19"/>
                        </a:lnTo>
                        <a:lnTo>
                          <a:pt x="38" y="18"/>
                        </a:lnTo>
                        <a:lnTo>
                          <a:pt x="32" y="18"/>
                        </a:lnTo>
                        <a:lnTo>
                          <a:pt x="27" y="19"/>
                        </a:lnTo>
                        <a:lnTo>
                          <a:pt x="27" y="26"/>
                        </a:lnTo>
                        <a:lnTo>
                          <a:pt x="28" y="27"/>
                        </a:lnTo>
                        <a:lnTo>
                          <a:pt x="44" y="26"/>
                        </a:lnTo>
                        <a:lnTo>
                          <a:pt x="48" y="29"/>
                        </a:lnTo>
                        <a:lnTo>
                          <a:pt x="57" y="26"/>
                        </a:lnTo>
                        <a:lnTo>
                          <a:pt x="60" y="29"/>
                        </a:lnTo>
                        <a:lnTo>
                          <a:pt x="61" y="32"/>
                        </a:lnTo>
                        <a:lnTo>
                          <a:pt x="67" y="32"/>
                        </a:lnTo>
                        <a:lnTo>
                          <a:pt x="75" y="31"/>
                        </a:lnTo>
                        <a:lnTo>
                          <a:pt x="84" y="31"/>
                        </a:lnTo>
                        <a:lnTo>
                          <a:pt x="85" y="26"/>
                        </a:lnTo>
                        <a:lnTo>
                          <a:pt x="89" y="27"/>
                        </a:lnTo>
                      </a:path>
                    </a:pathLst>
                  </a:custGeom>
                  <a:grpFill/>
                  <a:ln w="9144">
                    <a:solidFill>
                      <a:schemeClr val="bg2">
                        <a:lumMod val="90000"/>
                      </a:schemeClr>
                    </a:solidFill>
                    <a:round/>
                    <a:headEnd/>
                    <a:tailEnd/>
                  </a:ln>
                </p:spPr>
                <p:txBody>
                  <a:bodyPr/>
                  <a:lstStyle/>
                  <a:p>
                    <a:endParaRPr lang="nb-NO"/>
                  </a:p>
                </p:txBody>
              </p:sp>
              <p:sp>
                <p:nvSpPr>
                  <p:cNvPr id="420" name="Freeform 125"/>
                  <p:cNvSpPr>
                    <a:spLocks/>
                  </p:cNvSpPr>
                  <p:nvPr/>
                </p:nvSpPr>
                <p:spPr bwMode="gray">
                  <a:xfrm>
                    <a:off x="3450" y="1764"/>
                    <a:ext cx="204" cy="128"/>
                  </a:xfrm>
                  <a:custGeom>
                    <a:avLst/>
                    <a:gdLst>
                      <a:gd name="T0" fmla="*/ 50 w 193"/>
                      <a:gd name="T1" fmla="*/ 60 h 134"/>
                      <a:gd name="T2" fmla="*/ 92 w 193"/>
                      <a:gd name="T3" fmla="*/ 53 h 134"/>
                      <a:gd name="T4" fmla="*/ 111 w 193"/>
                      <a:gd name="T5" fmla="*/ 51 h 134"/>
                      <a:gd name="T6" fmla="*/ 144 w 193"/>
                      <a:gd name="T7" fmla="*/ 57 h 134"/>
                      <a:gd name="T8" fmla="*/ 166 w 193"/>
                      <a:gd name="T9" fmla="*/ 63 h 134"/>
                      <a:gd name="T10" fmla="*/ 205 w 193"/>
                      <a:gd name="T11" fmla="*/ 70 h 134"/>
                      <a:gd name="T12" fmla="*/ 207 w 193"/>
                      <a:gd name="T13" fmla="*/ 80 h 134"/>
                      <a:gd name="T14" fmla="*/ 224 w 193"/>
                      <a:gd name="T15" fmla="*/ 81 h 134"/>
                      <a:gd name="T16" fmla="*/ 242 w 193"/>
                      <a:gd name="T17" fmla="*/ 84 h 134"/>
                      <a:gd name="T18" fmla="*/ 254 w 193"/>
                      <a:gd name="T19" fmla="*/ 79 h 134"/>
                      <a:gd name="T20" fmla="*/ 267 w 193"/>
                      <a:gd name="T21" fmla="*/ 77 h 134"/>
                      <a:gd name="T22" fmla="*/ 289 w 193"/>
                      <a:gd name="T23" fmla="*/ 66 h 134"/>
                      <a:gd name="T24" fmla="*/ 309 w 193"/>
                      <a:gd name="T25" fmla="*/ 63 h 134"/>
                      <a:gd name="T26" fmla="*/ 313 w 193"/>
                      <a:gd name="T27" fmla="*/ 60 h 134"/>
                      <a:gd name="T28" fmla="*/ 331 w 193"/>
                      <a:gd name="T29" fmla="*/ 62 h 134"/>
                      <a:gd name="T30" fmla="*/ 334 w 193"/>
                      <a:gd name="T31" fmla="*/ 54 h 134"/>
                      <a:gd name="T32" fmla="*/ 315 w 193"/>
                      <a:gd name="T33" fmla="*/ 50 h 134"/>
                      <a:gd name="T34" fmla="*/ 285 w 193"/>
                      <a:gd name="T35" fmla="*/ 45 h 134"/>
                      <a:gd name="T36" fmla="*/ 258 w 193"/>
                      <a:gd name="T37" fmla="*/ 39 h 134"/>
                      <a:gd name="T38" fmla="*/ 236 w 193"/>
                      <a:gd name="T39" fmla="*/ 30 h 134"/>
                      <a:gd name="T40" fmla="*/ 226 w 193"/>
                      <a:gd name="T41" fmla="*/ 25 h 134"/>
                      <a:gd name="T42" fmla="*/ 215 w 193"/>
                      <a:gd name="T43" fmla="*/ 16 h 134"/>
                      <a:gd name="T44" fmla="*/ 181 w 193"/>
                      <a:gd name="T45" fmla="*/ 16 h 134"/>
                      <a:gd name="T46" fmla="*/ 180 w 193"/>
                      <a:gd name="T47" fmla="*/ 11 h 134"/>
                      <a:gd name="T48" fmla="*/ 175 w 193"/>
                      <a:gd name="T49" fmla="*/ 11 h 134"/>
                      <a:gd name="T50" fmla="*/ 161 w 193"/>
                      <a:gd name="T51" fmla="*/ 9 h 134"/>
                      <a:gd name="T52" fmla="*/ 141 w 193"/>
                      <a:gd name="T53" fmla="*/ 3 h 134"/>
                      <a:gd name="T54" fmla="*/ 141 w 193"/>
                      <a:gd name="T55" fmla="*/ 8 h 134"/>
                      <a:gd name="T56" fmla="*/ 129 w 193"/>
                      <a:gd name="T57" fmla="*/ 7 h 134"/>
                      <a:gd name="T58" fmla="*/ 113 w 193"/>
                      <a:gd name="T59" fmla="*/ 11 h 134"/>
                      <a:gd name="T60" fmla="*/ 105 w 193"/>
                      <a:gd name="T61" fmla="*/ 11 h 134"/>
                      <a:gd name="T62" fmla="*/ 106 w 193"/>
                      <a:gd name="T63" fmla="*/ 18 h 134"/>
                      <a:gd name="T64" fmla="*/ 75 w 193"/>
                      <a:gd name="T65" fmla="*/ 18 h 134"/>
                      <a:gd name="T66" fmla="*/ 51 w 193"/>
                      <a:gd name="T67" fmla="*/ 11 h 134"/>
                      <a:gd name="T68" fmla="*/ 7 w 193"/>
                      <a:gd name="T69" fmla="*/ 11 h 134"/>
                      <a:gd name="T70" fmla="*/ 0 w 193"/>
                      <a:gd name="T71" fmla="*/ 11 h 134"/>
                      <a:gd name="T72" fmla="*/ 5 w 193"/>
                      <a:gd name="T73" fmla="*/ 20 h 134"/>
                      <a:gd name="T74" fmla="*/ 6 w 193"/>
                      <a:gd name="T75" fmla="*/ 11 h 134"/>
                      <a:gd name="T76" fmla="*/ 29 w 193"/>
                      <a:gd name="T77" fmla="*/ 11 h 134"/>
                      <a:gd name="T78" fmla="*/ 54 w 193"/>
                      <a:gd name="T79" fmla="*/ 21 h 134"/>
                      <a:gd name="T80" fmla="*/ 41 w 193"/>
                      <a:gd name="T81" fmla="*/ 25 h 134"/>
                      <a:gd name="T82" fmla="*/ 43 w 193"/>
                      <a:gd name="T83" fmla="*/ 26 h 134"/>
                      <a:gd name="T84" fmla="*/ 6 w 193"/>
                      <a:gd name="T85" fmla="*/ 23 h 134"/>
                      <a:gd name="T86" fmla="*/ 4 w 193"/>
                      <a:gd name="T87" fmla="*/ 29 h 134"/>
                      <a:gd name="T88" fmla="*/ 23 w 193"/>
                      <a:gd name="T89" fmla="*/ 31 h 134"/>
                      <a:gd name="T90" fmla="*/ 33 w 193"/>
                      <a:gd name="T91" fmla="*/ 35 h 134"/>
                      <a:gd name="T92" fmla="*/ 23 w 193"/>
                      <a:gd name="T93" fmla="*/ 35 h 134"/>
                      <a:gd name="T94" fmla="*/ 22 w 193"/>
                      <a:gd name="T95" fmla="*/ 40 h 134"/>
                      <a:gd name="T96" fmla="*/ 31 w 193"/>
                      <a:gd name="T97" fmla="*/ 50 h 134"/>
                      <a:gd name="T98" fmla="*/ 33 w 193"/>
                      <a:gd name="T99" fmla="*/ 60 h 1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3"/>
                      <a:gd name="T151" fmla="*/ 0 h 134"/>
                      <a:gd name="T152" fmla="*/ 193 w 193"/>
                      <a:gd name="T153" fmla="*/ 134 h 1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3" h="134">
                        <a:moveTo>
                          <a:pt x="20" y="95"/>
                        </a:moveTo>
                        <a:lnTo>
                          <a:pt x="28" y="95"/>
                        </a:lnTo>
                        <a:lnTo>
                          <a:pt x="40" y="84"/>
                        </a:lnTo>
                        <a:lnTo>
                          <a:pt x="53" y="84"/>
                        </a:lnTo>
                        <a:lnTo>
                          <a:pt x="54" y="81"/>
                        </a:lnTo>
                        <a:lnTo>
                          <a:pt x="63" y="81"/>
                        </a:lnTo>
                        <a:lnTo>
                          <a:pt x="69" y="87"/>
                        </a:lnTo>
                        <a:lnTo>
                          <a:pt x="82" y="91"/>
                        </a:lnTo>
                        <a:lnTo>
                          <a:pt x="92" y="93"/>
                        </a:lnTo>
                        <a:lnTo>
                          <a:pt x="96" y="99"/>
                        </a:lnTo>
                        <a:lnTo>
                          <a:pt x="111" y="110"/>
                        </a:lnTo>
                        <a:lnTo>
                          <a:pt x="118" y="110"/>
                        </a:lnTo>
                        <a:lnTo>
                          <a:pt x="120" y="123"/>
                        </a:lnTo>
                        <a:lnTo>
                          <a:pt x="119" y="126"/>
                        </a:lnTo>
                        <a:lnTo>
                          <a:pt x="123" y="129"/>
                        </a:lnTo>
                        <a:lnTo>
                          <a:pt x="129" y="129"/>
                        </a:lnTo>
                        <a:lnTo>
                          <a:pt x="133" y="133"/>
                        </a:lnTo>
                        <a:lnTo>
                          <a:pt x="140" y="133"/>
                        </a:lnTo>
                        <a:lnTo>
                          <a:pt x="144" y="130"/>
                        </a:lnTo>
                        <a:lnTo>
                          <a:pt x="146" y="125"/>
                        </a:lnTo>
                        <a:lnTo>
                          <a:pt x="145" y="123"/>
                        </a:lnTo>
                        <a:lnTo>
                          <a:pt x="153" y="122"/>
                        </a:lnTo>
                        <a:lnTo>
                          <a:pt x="164" y="115"/>
                        </a:lnTo>
                        <a:lnTo>
                          <a:pt x="166" y="103"/>
                        </a:lnTo>
                        <a:lnTo>
                          <a:pt x="169" y="99"/>
                        </a:lnTo>
                        <a:lnTo>
                          <a:pt x="177" y="99"/>
                        </a:lnTo>
                        <a:lnTo>
                          <a:pt x="178" y="95"/>
                        </a:lnTo>
                        <a:lnTo>
                          <a:pt x="180" y="95"/>
                        </a:lnTo>
                        <a:lnTo>
                          <a:pt x="187" y="97"/>
                        </a:lnTo>
                        <a:lnTo>
                          <a:pt x="190" y="97"/>
                        </a:lnTo>
                        <a:lnTo>
                          <a:pt x="190" y="89"/>
                        </a:lnTo>
                        <a:lnTo>
                          <a:pt x="192" y="86"/>
                        </a:lnTo>
                        <a:lnTo>
                          <a:pt x="190" y="85"/>
                        </a:lnTo>
                        <a:lnTo>
                          <a:pt x="181" y="79"/>
                        </a:lnTo>
                        <a:lnTo>
                          <a:pt x="176" y="81"/>
                        </a:lnTo>
                        <a:lnTo>
                          <a:pt x="164" y="70"/>
                        </a:lnTo>
                        <a:lnTo>
                          <a:pt x="157" y="68"/>
                        </a:lnTo>
                        <a:lnTo>
                          <a:pt x="149" y="61"/>
                        </a:lnTo>
                        <a:lnTo>
                          <a:pt x="138" y="54"/>
                        </a:lnTo>
                        <a:lnTo>
                          <a:pt x="135" y="48"/>
                        </a:lnTo>
                        <a:lnTo>
                          <a:pt x="135" y="41"/>
                        </a:lnTo>
                        <a:lnTo>
                          <a:pt x="130" y="38"/>
                        </a:lnTo>
                        <a:lnTo>
                          <a:pt x="128" y="31"/>
                        </a:lnTo>
                        <a:lnTo>
                          <a:pt x="124" y="26"/>
                        </a:lnTo>
                        <a:lnTo>
                          <a:pt x="119" y="30"/>
                        </a:lnTo>
                        <a:lnTo>
                          <a:pt x="104" y="26"/>
                        </a:lnTo>
                        <a:lnTo>
                          <a:pt x="103" y="24"/>
                        </a:lnTo>
                        <a:lnTo>
                          <a:pt x="103" y="19"/>
                        </a:lnTo>
                        <a:lnTo>
                          <a:pt x="105" y="18"/>
                        </a:lnTo>
                        <a:lnTo>
                          <a:pt x="101" y="15"/>
                        </a:lnTo>
                        <a:lnTo>
                          <a:pt x="101" y="10"/>
                        </a:lnTo>
                        <a:lnTo>
                          <a:pt x="92" y="9"/>
                        </a:lnTo>
                        <a:lnTo>
                          <a:pt x="83" y="0"/>
                        </a:lnTo>
                        <a:lnTo>
                          <a:pt x="81" y="3"/>
                        </a:lnTo>
                        <a:lnTo>
                          <a:pt x="77" y="3"/>
                        </a:lnTo>
                        <a:lnTo>
                          <a:pt x="81" y="8"/>
                        </a:lnTo>
                        <a:lnTo>
                          <a:pt x="76" y="6"/>
                        </a:lnTo>
                        <a:lnTo>
                          <a:pt x="74" y="7"/>
                        </a:lnTo>
                        <a:lnTo>
                          <a:pt x="73" y="10"/>
                        </a:lnTo>
                        <a:lnTo>
                          <a:pt x="65" y="12"/>
                        </a:lnTo>
                        <a:lnTo>
                          <a:pt x="61" y="16"/>
                        </a:lnTo>
                        <a:lnTo>
                          <a:pt x="60" y="18"/>
                        </a:lnTo>
                        <a:lnTo>
                          <a:pt x="63" y="28"/>
                        </a:lnTo>
                        <a:lnTo>
                          <a:pt x="61" y="28"/>
                        </a:lnTo>
                        <a:lnTo>
                          <a:pt x="48" y="26"/>
                        </a:lnTo>
                        <a:lnTo>
                          <a:pt x="43" y="28"/>
                        </a:lnTo>
                        <a:lnTo>
                          <a:pt x="37" y="26"/>
                        </a:lnTo>
                        <a:lnTo>
                          <a:pt x="29" y="12"/>
                        </a:lnTo>
                        <a:lnTo>
                          <a:pt x="22" y="7"/>
                        </a:lnTo>
                        <a:lnTo>
                          <a:pt x="7" y="12"/>
                        </a:lnTo>
                        <a:lnTo>
                          <a:pt x="0" y="18"/>
                        </a:lnTo>
                        <a:lnTo>
                          <a:pt x="2" y="23"/>
                        </a:lnTo>
                        <a:lnTo>
                          <a:pt x="5" y="30"/>
                        </a:lnTo>
                        <a:lnTo>
                          <a:pt x="4" y="21"/>
                        </a:lnTo>
                        <a:lnTo>
                          <a:pt x="6" y="18"/>
                        </a:lnTo>
                        <a:lnTo>
                          <a:pt x="14" y="15"/>
                        </a:lnTo>
                        <a:lnTo>
                          <a:pt x="18" y="15"/>
                        </a:lnTo>
                        <a:lnTo>
                          <a:pt x="21" y="23"/>
                        </a:lnTo>
                        <a:lnTo>
                          <a:pt x="31" y="31"/>
                        </a:lnTo>
                        <a:lnTo>
                          <a:pt x="28" y="36"/>
                        </a:lnTo>
                        <a:lnTo>
                          <a:pt x="24" y="37"/>
                        </a:lnTo>
                        <a:lnTo>
                          <a:pt x="27" y="39"/>
                        </a:lnTo>
                        <a:lnTo>
                          <a:pt x="25" y="40"/>
                        </a:lnTo>
                        <a:lnTo>
                          <a:pt x="8" y="38"/>
                        </a:lnTo>
                        <a:lnTo>
                          <a:pt x="6" y="33"/>
                        </a:lnTo>
                        <a:lnTo>
                          <a:pt x="6" y="39"/>
                        </a:lnTo>
                        <a:lnTo>
                          <a:pt x="4" y="46"/>
                        </a:lnTo>
                        <a:lnTo>
                          <a:pt x="5" y="53"/>
                        </a:lnTo>
                        <a:lnTo>
                          <a:pt x="13" y="50"/>
                        </a:lnTo>
                        <a:lnTo>
                          <a:pt x="19" y="52"/>
                        </a:lnTo>
                        <a:lnTo>
                          <a:pt x="20" y="55"/>
                        </a:lnTo>
                        <a:lnTo>
                          <a:pt x="15" y="52"/>
                        </a:lnTo>
                        <a:lnTo>
                          <a:pt x="13" y="55"/>
                        </a:lnTo>
                        <a:lnTo>
                          <a:pt x="20" y="58"/>
                        </a:lnTo>
                        <a:lnTo>
                          <a:pt x="12" y="63"/>
                        </a:lnTo>
                        <a:lnTo>
                          <a:pt x="21" y="69"/>
                        </a:lnTo>
                        <a:lnTo>
                          <a:pt x="19" y="78"/>
                        </a:lnTo>
                        <a:lnTo>
                          <a:pt x="20" y="95"/>
                        </a:lnTo>
                      </a:path>
                    </a:pathLst>
                  </a:custGeom>
                  <a:grpFill/>
                  <a:ln w="9144">
                    <a:solidFill>
                      <a:schemeClr val="bg2">
                        <a:lumMod val="90000"/>
                      </a:schemeClr>
                    </a:solidFill>
                    <a:round/>
                    <a:headEnd/>
                    <a:tailEnd/>
                  </a:ln>
                </p:spPr>
                <p:txBody>
                  <a:bodyPr/>
                  <a:lstStyle/>
                  <a:p>
                    <a:endParaRPr lang="nb-NO"/>
                  </a:p>
                </p:txBody>
              </p:sp>
              <p:sp>
                <p:nvSpPr>
                  <p:cNvPr id="421" name="Freeform 126"/>
                  <p:cNvSpPr>
                    <a:spLocks/>
                  </p:cNvSpPr>
                  <p:nvPr/>
                </p:nvSpPr>
                <p:spPr bwMode="gray">
                  <a:xfrm>
                    <a:off x="3571" y="1863"/>
                    <a:ext cx="241" cy="203"/>
                  </a:xfrm>
                  <a:custGeom>
                    <a:avLst/>
                    <a:gdLst>
                      <a:gd name="T0" fmla="*/ 58 w 229"/>
                      <a:gd name="T1" fmla="*/ 87 h 210"/>
                      <a:gd name="T2" fmla="*/ 94 w 229"/>
                      <a:gd name="T3" fmla="*/ 86 h 210"/>
                      <a:gd name="T4" fmla="*/ 124 w 229"/>
                      <a:gd name="T5" fmla="*/ 79 h 210"/>
                      <a:gd name="T6" fmla="*/ 156 w 229"/>
                      <a:gd name="T7" fmla="*/ 67 h 210"/>
                      <a:gd name="T8" fmla="*/ 164 w 229"/>
                      <a:gd name="T9" fmla="*/ 62 h 210"/>
                      <a:gd name="T10" fmla="*/ 175 w 229"/>
                      <a:gd name="T11" fmla="*/ 61 h 210"/>
                      <a:gd name="T12" fmla="*/ 190 w 229"/>
                      <a:gd name="T13" fmla="*/ 55 h 210"/>
                      <a:gd name="T14" fmla="*/ 206 w 229"/>
                      <a:gd name="T15" fmla="*/ 44 h 210"/>
                      <a:gd name="T16" fmla="*/ 206 w 229"/>
                      <a:gd name="T17" fmla="*/ 38 h 210"/>
                      <a:gd name="T18" fmla="*/ 229 w 229"/>
                      <a:gd name="T19" fmla="*/ 37 h 210"/>
                      <a:gd name="T20" fmla="*/ 245 w 229"/>
                      <a:gd name="T21" fmla="*/ 22 h 210"/>
                      <a:gd name="T22" fmla="*/ 236 w 229"/>
                      <a:gd name="T23" fmla="*/ 14 h 210"/>
                      <a:gd name="T24" fmla="*/ 250 w 229"/>
                      <a:gd name="T25" fmla="*/ 9 h 210"/>
                      <a:gd name="T26" fmla="*/ 292 w 229"/>
                      <a:gd name="T27" fmla="*/ 1 h 210"/>
                      <a:gd name="T28" fmla="*/ 328 w 229"/>
                      <a:gd name="T29" fmla="*/ 0 h 210"/>
                      <a:gd name="T30" fmla="*/ 340 w 229"/>
                      <a:gd name="T31" fmla="*/ 6 h 210"/>
                      <a:gd name="T32" fmla="*/ 340 w 229"/>
                      <a:gd name="T33" fmla="*/ 14 h 210"/>
                      <a:gd name="T34" fmla="*/ 358 w 229"/>
                      <a:gd name="T35" fmla="*/ 14 h 210"/>
                      <a:gd name="T36" fmla="*/ 367 w 229"/>
                      <a:gd name="T37" fmla="*/ 22 h 210"/>
                      <a:gd name="T38" fmla="*/ 349 w 229"/>
                      <a:gd name="T39" fmla="*/ 30 h 210"/>
                      <a:gd name="T40" fmla="*/ 305 w 229"/>
                      <a:gd name="T41" fmla="*/ 25 h 210"/>
                      <a:gd name="T42" fmla="*/ 297 w 229"/>
                      <a:gd name="T43" fmla="*/ 35 h 210"/>
                      <a:gd name="T44" fmla="*/ 297 w 229"/>
                      <a:gd name="T45" fmla="*/ 39 h 210"/>
                      <a:gd name="T46" fmla="*/ 305 w 229"/>
                      <a:gd name="T47" fmla="*/ 47 h 210"/>
                      <a:gd name="T48" fmla="*/ 313 w 229"/>
                      <a:gd name="T49" fmla="*/ 54 h 210"/>
                      <a:gd name="T50" fmla="*/ 326 w 229"/>
                      <a:gd name="T51" fmla="*/ 59 h 210"/>
                      <a:gd name="T52" fmla="*/ 313 w 229"/>
                      <a:gd name="T53" fmla="*/ 65 h 210"/>
                      <a:gd name="T54" fmla="*/ 312 w 229"/>
                      <a:gd name="T55" fmla="*/ 69 h 210"/>
                      <a:gd name="T56" fmla="*/ 292 w 229"/>
                      <a:gd name="T57" fmla="*/ 81 h 210"/>
                      <a:gd name="T58" fmla="*/ 261 w 229"/>
                      <a:gd name="T59" fmla="*/ 96 h 210"/>
                      <a:gd name="T60" fmla="*/ 225 w 229"/>
                      <a:gd name="T61" fmla="*/ 106 h 210"/>
                      <a:gd name="T62" fmla="*/ 196 w 229"/>
                      <a:gd name="T63" fmla="*/ 119 h 210"/>
                      <a:gd name="T64" fmla="*/ 215 w 229"/>
                      <a:gd name="T65" fmla="*/ 127 h 210"/>
                      <a:gd name="T66" fmla="*/ 230 w 229"/>
                      <a:gd name="T67" fmla="*/ 137 h 210"/>
                      <a:gd name="T68" fmla="*/ 224 w 229"/>
                      <a:gd name="T69" fmla="*/ 144 h 210"/>
                      <a:gd name="T70" fmla="*/ 202 w 229"/>
                      <a:gd name="T71" fmla="*/ 145 h 210"/>
                      <a:gd name="T72" fmla="*/ 181 w 229"/>
                      <a:gd name="T73" fmla="*/ 142 h 210"/>
                      <a:gd name="T74" fmla="*/ 163 w 229"/>
                      <a:gd name="T75" fmla="*/ 150 h 210"/>
                      <a:gd name="T76" fmla="*/ 148 w 229"/>
                      <a:gd name="T77" fmla="*/ 145 h 210"/>
                      <a:gd name="T78" fmla="*/ 130 w 229"/>
                      <a:gd name="T79" fmla="*/ 132 h 210"/>
                      <a:gd name="T80" fmla="*/ 93 w 229"/>
                      <a:gd name="T81" fmla="*/ 131 h 210"/>
                      <a:gd name="T82" fmla="*/ 73 w 229"/>
                      <a:gd name="T83" fmla="*/ 131 h 210"/>
                      <a:gd name="T84" fmla="*/ 35 w 229"/>
                      <a:gd name="T85" fmla="*/ 132 h 210"/>
                      <a:gd name="T86" fmla="*/ 22 w 229"/>
                      <a:gd name="T87" fmla="*/ 135 h 210"/>
                      <a:gd name="T88" fmla="*/ 29 w 229"/>
                      <a:gd name="T89" fmla="*/ 120 h 210"/>
                      <a:gd name="T90" fmla="*/ 54 w 229"/>
                      <a:gd name="T91" fmla="*/ 112 h 210"/>
                      <a:gd name="T92" fmla="*/ 21 w 229"/>
                      <a:gd name="T93" fmla="*/ 96 h 210"/>
                      <a:gd name="T94" fmla="*/ 2 w 229"/>
                      <a:gd name="T95" fmla="*/ 83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10"/>
                      <a:gd name="T146" fmla="*/ 229 w 229"/>
                      <a:gd name="T147" fmla="*/ 210 h 2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10">
                        <a:moveTo>
                          <a:pt x="2" y="116"/>
                        </a:moveTo>
                        <a:lnTo>
                          <a:pt x="22" y="122"/>
                        </a:lnTo>
                        <a:lnTo>
                          <a:pt x="35" y="121"/>
                        </a:lnTo>
                        <a:lnTo>
                          <a:pt x="43" y="122"/>
                        </a:lnTo>
                        <a:lnTo>
                          <a:pt x="48" y="120"/>
                        </a:lnTo>
                        <a:lnTo>
                          <a:pt x="57" y="120"/>
                        </a:lnTo>
                        <a:lnTo>
                          <a:pt x="72" y="116"/>
                        </a:lnTo>
                        <a:lnTo>
                          <a:pt x="74" y="114"/>
                        </a:lnTo>
                        <a:lnTo>
                          <a:pt x="74" y="111"/>
                        </a:lnTo>
                        <a:lnTo>
                          <a:pt x="75" y="99"/>
                        </a:lnTo>
                        <a:lnTo>
                          <a:pt x="80" y="93"/>
                        </a:lnTo>
                        <a:lnTo>
                          <a:pt x="94" y="93"/>
                        </a:lnTo>
                        <a:lnTo>
                          <a:pt x="94" y="91"/>
                        </a:lnTo>
                        <a:lnTo>
                          <a:pt x="92" y="89"/>
                        </a:lnTo>
                        <a:lnTo>
                          <a:pt x="99" y="86"/>
                        </a:lnTo>
                        <a:lnTo>
                          <a:pt x="104" y="87"/>
                        </a:lnTo>
                        <a:lnTo>
                          <a:pt x="103" y="86"/>
                        </a:lnTo>
                        <a:lnTo>
                          <a:pt x="105" y="85"/>
                        </a:lnTo>
                        <a:lnTo>
                          <a:pt x="109" y="88"/>
                        </a:lnTo>
                        <a:lnTo>
                          <a:pt x="115" y="83"/>
                        </a:lnTo>
                        <a:lnTo>
                          <a:pt x="114" y="75"/>
                        </a:lnTo>
                        <a:lnTo>
                          <a:pt x="116" y="72"/>
                        </a:lnTo>
                        <a:lnTo>
                          <a:pt x="119" y="64"/>
                        </a:lnTo>
                        <a:lnTo>
                          <a:pt x="124" y="64"/>
                        </a:lnTo>
                        <a:lnTo>
                          <a:pt x="129" y="60"/>
                        </a:lnTo>
                        <a:lnTo>
                          <a:pt x="127" y="54"/>
                        </a:lnTo>
                        <a:lnTo>
                          <a:pt x="124" y="52"/>
                        </a:lnTo>
                        <a:lnTo>
                          <a:pt x="124" y="49"/>
                        </a:lnTo>
                        <a:lnTo>
                          <a:pt x="133" y="50"/>
                        </a:lnTo>
                        <a:lnTo>
                          <a:pt x="138" y="49"/>
                        </a:lnTo>
                        <a:lnTo>
                          <a:pt x="140" y="44"/>
                        </a:lnTo>
                        <a:lnTo>
                          <a:pt x="139" y="41"/>
                        </a:lnTo>
                        <a:lnTo>
                          <a:pt x="147" y="32"/>
                        </a:lnTo>
                        <a:lnTo>
                          <a:pt x="147" y="25"/>
                        </a:lnTo>
                        <a:lnTo>
                          <a:pt x="146" y="19"/>
                        </a:lnTo>
                        <a:lnTo>
                          <a:pt x="141" y="15"/>
                        </a:lnTo>
                        <a:lnTo>
                          <a:pt x="142" y="14"/>
                        </a:lnTo>
                        <a:lnTo>
                          <a:pt x="147" y="9"/>
                        </a:lnTo>
                        <a:lnTo>
                          <a:pt x="150" y="9"/>
                        </a:lnTo>
                        <a:lnTo>
                          <a:pt x="154" y="6"/>
                        </a:lnTo>
                        <a:lnTo>
                          <a:pt x="160" y="2"/>
                        </a:lnTo>
                        <a:lnTo>
                          <a:pt x="175" y="1"/>
                        </a:lnTo>
                        <a:lnTo>
                          <a:pt x="181" y="2"/>
                        </a:lnTo>
                        <a:lnTo>
                          <a:pt x="188" y="0"/>
                        </a:lnTo>
                        <a:lnTo>
                          <a:pt x="197" y="0"/>
                        </a:lnTo>
                        <a:lnTo>
                          <a:pt x="199" y="5"/>
                        </a:lnTo>
                        <a:lnTo>
                          <a:pt x="201" y="4"/>
                        </a:lnTo>
                        <a:lnTo>
                          <a:pt x="204" y="6"/>
                        </a:lnTo>
                        <a:lnTo>
                          <a:pt x="205" y="8"/>
                        </a:lnTo>
                        <a:lnTo>
                          <a:pt x="206" y="14"/>
                        </a:lnTo>
                        <a:lnTo>
                          <a:pt x="204" y="15"/>
                        </a:lnTo>
                        <a:lnTo>
                          <a:pt x="209" y="19"/>
                        </a:lnTo>
                        <a:lnTo>
                          <a:pt x="214" y="18"/>
                        </a:lnTo>
                        <a:lnTo>
                          <a:pt x="215" y="20"/>
                        </a:lnTo>
                        <a:lnTo>
                          <a:pt x="217" y="22"/>
                        </a:lnTo>
                        <a:lnTo>
                          <a:pt x="228" y="26"/>
                        </a:lnTo>
                        <a:lnTo>
                          <a:pt x="220" y="32"/>
                        </a:lnTo>
                        <a:lnTo>
                          <a:pt x="219" y="38"/>
                        </a:lnTo>
                        <a:lnTo>
                          <a:pt x="212" y="37"/>
                        </a:lnTo>
                        <a:lnTo>
                          <a:pt x="209" y="40"/>
                        </a:lnTo>
                        <a:lnTo>
                          <a:pt x="205" y="38"/>
                        </a:lnTo>
                        <a:lnTo>
                          <a:pt x="200" y="40"/>
                        </a:lnTo>
                        <a:lnTo>
                          <a:pt x="183" y="35"/>
                        </a:lnTo>
                        <a:lnTo>
                          <a:pt x="178" y="38"/>
                        </a:lnTo>
                        <a:lnTo>
                          <a:pt x="175" y="43"/>
                        </a:lnTo>
                        <a:lnTo>
                          <a:pt x="179" y="45"/>
                        </a:lnTo>
                        <a:lnTo>
                          <a:pt x="176" y="48"/>
                        </a:lnTo>
                        <a:lnTo>
                          <a:pt x="181" y="50"/>
                        </a:lnTo>
                        <a:lnTo>
                          <a:pt x="179" y="54"/>
                        </a:lnTo>
                        <a:lnTo>
                          <a:pt x="181" y="57"/>
                        </a:lnTo>
                        <a:lnTo>
                          <a:pt x="178" y="62"/>
                        </a:lnTo>
                        <a:lnTo>
                          <a:pt x="183" y="67"/>
                        </a:lnTo>
                        <a:lnTo>
                          <a:pt x="183" y="69"/>
                        </a:lnTo>
                        <a:lnTo>
                          <a:pt x="188" y="69"/>
                        </a:lnTo>
                        <a:lnTo>
                          <a:pt x="188" y="74"/>
                        </a:lnTo>
                        <a:lnTo>
                          <a:pt x="196" y="75"/>
                        </a:lnTo>
                        <a:lnTo>
                          <a:pt x="197" y="80"/>
                        </a:lnTo>
                        <a:lnTo>
                          <a:pt x="196" y="81"/>
                        </a:lnTo>
                        <a:lnTo>
                          <a:pt x="188" y="83"/>
                        </a:lnTo>
                        <a:lnTo>
                          <a:pt x="186" y="88"/>
                        </a:lnTo>
                        <a:lnTo>
                          <a:pt x="188" y="91"/>
                        </a:lnTo>
                        <a:lnTo>
                          <a:pt x="186" y="94"/>
                        </a:lnTo>
                        <a:lnTo>
                          <a:pt x="189" y="97"/>
                        </a:lnTo>
                        <a:lnTo>
                          <a:pt x="187" y="97"/>
                        </a:lnTo>
                        <a:lnTo>
                          <a:pt x="183" y="100"/>
                        </a:lnTo>
                        <a:lnTo>
                          <a:pt x="176" y="109"/>
                        </a:lnTo>
                        <a:lnTo>
                          <a:pt x="175" y="113"/>
                        </a:lnTo>
                        <a:lnTo>
                          <a:pt x="170" y="115"/>
                        </a:lnTo>
                        <a:lnTo>
                          <a:pt x="163" y="129"/>
                        </a:lnTo>
                        <a:lnTo>
                          <a:pt x="156" y="134"/>
                        </a:lnTo>
                        <a:lnTo>
                          <a:pt x="148" y="144"/>
                        </a:lnTo>
                        <a:lnTo>
                          <a:pt x="140" y="145"/>
                        </a:lnTo>
                        <a:lnTo>
                          <a:pt x="135" y="149"/>
                        </a:lnTo>
                        <a:lnTo>
                          <a:pt x="131" y="144"/>
                        </a:lnTo>
                        <a:lnTo>
                          <a:pt x="119" y="158"/>
                        </a:lnTo>
                        <a:lnTo>
                          <a:pt x="118" y="165"/>
                        </a:lnTo>
                        <a:lnTo>
                          <a:pt x="127" y="168"/>
                        </a:lnTo>
                        <a:lnTo>
                          <a:pt x="126" y="177"/>
                        </a:lnTo>
                        <a:lnTo>
                          <a:pt x="129" y="179"/>
                        </a:lnTo>
                        <a:lnTo>
                          <a:pt x="133" y="179"/>
                        </a:lnTo>
                        <a:lnTo>
                          <a:pt x="133" y="185"/>
                        </a:lnTo>
                        <a:lnTo>
                          <a:pt x="139" y="192"/>
                        </a:lnTo>
                        <a:lnTo>
                          <a:pt x="138" y="198"/>
                        </a:lnTo>
                        <a:lnTo>
                          <a:pt x="140" y="199"/>
                        </a:lnTo>
                        <a:lnTo>
                          <a:pt x="134" y="201"/>
                        </a:lnTo>
                        <a:lnTo>
                          <a:pt x="131" y="198"/>
                        </a:lnTo>
                        <a:lnTo>
                          <a:pt x="125" y="202"/>
                        </a:lnTo>
                        <a:lnTo>
                          <a:pt x="121" y="202"/>
                        </a:lnTo>
                        <a:lnTo>
                          <a:pt x="119" y="200"/>
                        </a:lnTo>
                        <a:lnTo>
                          <a:pt x="109" y="201"/>
                        </a:lnTo>
                        <a:lnTo>
                          <a:pt x="108" y="199"/>
                        </a:lnTo>
                        <a:lnTo>
                          <a:pt x="108" y="205"/>
                        </a:lnTo>
                        <a:lnTo>
                          <a:pt x="100" y="205"/>
                        </a:lnTo>
                        <a:lnTo>
                          <a:pt x="98" y="209"/>
                        </a:lnTo>
                        <a:lnTo>
                          <a:pt x="98" y="208"/>
                        </a:lnTo>
                        <a:lnTo>
                          <a:pt x="90" y="206"/>
                        </a:lnTo>
                        <a:lnTo>
                          <a:pt x="89" y="204"/>
                        </a:lnTo>
                        <a:lnTo>
                          <a:pt x="84" y="193"/>
                        </a:lnTo>
                        <a:lnTo>
                          <a:pt x="79" y="192"/>
                        </a:lnTo>
                        <a:lnTo>
                          <a:pt x="78" y="186"/>
                        </a:lnTo>
                        <a:lnTo>
                          <a:pt x="76" y="184"/>
                        </a:lnTo>
                        <a:lnTo>
                          <a:pt x="72" y="183"/>
                        </a:lnTo>
                        <a:lnTo>
                          <a:pt x="56" y="185"/>
                        </a:lnTo>
                        <a:lnTo>
                          <a:pt x="51" y="184"/>
                        </a:lnTo>
                        <a:lnTo>
                          <a:pt x="50" y="187"/>
                        </a:lnTo>
                        <a:lnTo>
                          <a:pt x="44" y="184"/>
                        </a:lnTo>
                        <a:lnTo>
                          <a:pt x="37" y="184"/>
                        </a:lnTo>
                        <a:lnTo>
                          <a:pt x="31" y="186"/>
                        </a:lnTo>
                        <a:lnTo>
                          <a:pt x="22" y="186"/>
                        </a:lnTo>
                        <a:lnTo>
                          <a:pt x="18" y="187"/>
                        </a:lnTo>
                        <a:lnTo>
                          <a:pt x="17" y="186"/>
                        </a:lnTo>
                        <a:lnTo>
                          <a:pt x="12" y="189"/>
                        </a:lnTo>
                        <a:lnTo>
                          <a:pt x="11" y="187"/>
                        </a:lnTo>
                        <a:lnTo>
                          <a:pt x="14" y="173"/>
                        </a:lnTo>
                        <a:lnTo>
                          <a:pt x="19" y="168"/>
                        </a:lnTo>
                        <a:lnTo>
                          <a:pt x="29" y="164"/>
                        </a:lnTo>
                        <a:lnTo>
                          <a:pt x="32" y="161"/>
                        </a:lnTo>
                        <a:lnTo>
                          <a:pt x="32" y="157"/>
                        </a:lnTo>
                        <a:lnTo>
                          <a:pt x="27" y="155"/>
                        </a:lnTo>
                        <a:lnTo>
                          <a:pt x="26" y="141"/>
                        </a:lnTo>
                        <a:lnTo>
                          <a:pt x="11" y="134"/>
                        </a:lnTo>
                        <a:lnTo>
                          <a:pt x="5" y="122"/>
                        </a:lnTo>
                        <a:lnTo>
                          <a:pt x="0" y="117"/>
                        </a:lnTo>
                        <a:lnTo>
                          <a:pt x="2" y="116"/>
                        </a:lnTo>
                      </a:path>
                    </a:pathLst>
                  </a:custGeom>
                  <a:grpFill/>
                  <a:ln w="9144">
                    <a:solidFill>
                      <a:schemeClr val="bg2">
                        <a:lumMod val="90000"/>
                      </a:schemeClr>
                    </a:solidFill>
                    <a:round/>
                    <a:headEnd/>
                    <a:tailEnd/>
                  </a:ln>
                </p:spPr>
                <p:txBody>
                  <a:bodyPr/>
                  <a:lstStyle/>
                  <a:p>
                    <a:endParaRPr lang="nb-NO"/>
                  </a:p>
                </p:txBody>
              </p:sp>
              <p:sp>
                <p:nvSpPr>
                  <p:cNvPr id="422" name="Freeform 127"/>
                  <p:cNvSpPr>
                    <a:spLocks/>
                  </p:cNvSpPr>
                  <p:nvPr/>
                </p:nvSpPr>
                <p:spPr bwMode="gray">
                  <a:xfrm>
                    <a:off x="3331" y="1816"/>
                    <a:ext cx="275" cy="229"/>
                  </a:xfrm>
                  <a:custGeom>
                    <a:avLst/>
                    <a:gdLst>
                      <a:gd name="T0" fmla="*/ 424 w 260"/>
                      <a:gd name="T1" fmla="*/ 152 h 238"/>
                      <a:gd name="T2" fmla="*/ 452 w 260"/>
                      <a:gd name="T3" fmla="*/ 146 h 238"/>
                      <a:gd name="T4" fmla="*/ 455 w 260"/>
                      <a:gd name="T5" fmla="*/ 140 h 238"/>
                      <a:gd name="T6" fmla="*/ 442 w 260"/>
                      <a:gd name="T7" fmla="*/ 130 h 238"/>
                      <a:gd name="T8" fmla="*/ 407 w 260"/>
                      <a:gd name="T9" fmla="*/ 116 h 238"/>
                      <a:gd name="T10" fmla="*/ 404 w 260"/>
                      <a:gd name="T11" fmla="*/ 113 h 238"/>
                      <a:gd name="T12" fmla="*/ 414 w 260"/>
                      <a:gd name="T13" fmla="*/ 104 h 238"/>
                      <a:gd name="T14" fmla="*/ 411 w 260"/>
                      <a:gd name="T15" fmla="*/ 95 h 238"/>
                      <a:gd name="T16" fmla="*/ 393 w 260"/>
                      <a:gd name="T17" fmla="*/ 91 h 238"/>
                      <a:gd name="T18" fmla="*/ 390 w 260"/>
                      <a:gd name="T19" fmla="*/ 80 h 238"/>
                      <a:gd name="T20" fmla="*/ 393 w 260"/>
                      <a:gd name="T21" fmla="*/ 71 h 238"/>
                      <a:gd name="T22" fmla="*/ 389 w 260"/>
                      <a:gd name="T23" fmla="*/ 67 h 238"/>
                      <a:gd name="T24" fmla="*/ 400 w 260"/>
                      <a:gd name="T25" fmla="*/ 64 h 238"/>
                      <a:gd name="T26" fmla="*/ 405 w 260"/>
                      <a:gd name="T27" fmla="*/ 58 h 238"/>
                      <a:gd name="T28" fmla="*/ 408 w 260"/>
                      <a:gd name="T29" fmla="*/ 48 h 238"/>
                      <a:gd name="T30" fmla="*/ 391 w 260"/>
                      <a:gd name="T31" fmla="*/ 37 h 238"/>
                      <a:gd name="T32" fmla="*/ 362 w 260"/>
                      <a:gd name="T33" fmla="*/ 29 h 238"/>
                      <a:gd name="T34" fmla="*/ 318 w 260"/>
                      <a:gd name="T35" fmla="*/ 23 h 238"/>
                      <a:gd name="T36" fmla="*/ 293 w 260"/>
                      <a:gd name="T37" fmla="*/ 17 h 238"/>
                      <a:gd name="T38" fmla="*/ 268 w 260"/>
                      <a:gd name="T39" fmla="*/ 20 h 238"/>
                      <a:gd name="T40" fmla="*/ 234 w 260"/>
                      <a:gd name="T41" fmla="*/ 30 h 238"/>
                      <a:gd name="T42" fmla="*/ 220 w 260"/>
                      <a:gd name="T43" fmla="*/ 35 h 238"/>
                      <a:gd name="T44" fmla="*/ 155 w 260"/>
                      <a:gd name="T45" fmla="*/ 34 h 238"/>
                      <a:gd name="T46" fmla="*/ 132 w 260"/>
                      <a:gd name="T47" fmla="*/ 30 h 238"/>
                      <a:gd name="T48" fmla="*/ 114 w 260"/>
                      <a:gd name="T49" fmla="*/ 13 h 238"/>
                      <a:gd name="T50" fmla="*/ 91 w 260"/>
                      <a:gd name="T51" fmla="*/ 13 h 238"/>
                      <a:gd name="T52" fmla="*/ 96 w 260"/>
                      <a:gd name="T53" fmla="*/ 6 h 238"/>
                      <a:gd name="T54" fmla="*/ 74 w 260"/>
                      <a:gd name="T55" fmla="*/ 7 h 238"/>
                      <a:gd name="T56" fmla="*/ 56 w 260"/>
                      <a:gd name="T57" fmla="*/ 13 h 238"/>
                      <a:gd name="T58" fmla="*/ 43 w 260"/>
                      <a:gd name="T59" fmla="*/ 13 h 238"/>
                      <a:gd name="T60" fmla="*/ 19 w 260"/>
                      <a:gd name="T61" fmla="*/ 2 h 238"/>
                      <a:gd name="T62" fmla="*/ 4 w 260"/>
                      <a:gd name="T63" fmla="*/ 6 h 238"/>
                      <a:gd name="T64" fmla="*/ 2 w 260"/>
                      <a:gd name="T65" fmla="*/ 13 h 238"/>
                      <a:gd name="T66" fmla="*/ 19 w 260"/>
                      <a:gd name="T67" fmla="*/ 30 h 238"/>
                      <a:gd name="T68" fmla="*/ 20 w 260"/>
                      <a:gd name="T69" fmla="*/ 35 h 238"/>
                      <a:gd name="T70" fmla="*/ 29 w 260"/>
                      <a:gd name="T71" fmla="*/ 45 h 238"/>
                      <a:gd name="T72" fmla="*/ 53 w 260"/>
                      <a:gd name="T73" fmla="*/ 48 h 238"/>
                      <a:gd name="T74" fmla="*/ 50 w 260"/>
                      <a:gd name="T75" fmla="*/ 54 h 238"/>
                      <a:gd name="T76" fmla="*/ 40 w 260"/>
                      <a:gd name="T77" fmla="*/ 61 h 238"/>
                      <a:gd name="T78" fmla="*/ 27 w 260"/>
                      <a:gd name="T79" fmla="*/ 67 h 238"/>
                      <a:gd name="T80" fmla="*/ 36 w 260"/>
                      <a:gd name="T81" fmla="*/ 71 h 238"/>
                      <a:gd name="T82" fmla="*/ 45 w 260"/>
                      <a:gd name="T83" fmla="*/ 78 h 238"/>
                      <a:gd name="T84" fmla="*/ 86 w 260"/>
                      <a:gd name="T85" fmla="*/ 92 h 238"/>
                      <a:gd name="T86" fmla="*/ 89 w 260"/>
                      <a:gd name="T87" fmla="*/ 102 h 238"/>
                      <a:gd name="T88" fmla="*/ 105 w 260"/>
                      <a:gd name="T89" fmla="*/ 111 h 238"/>
                      <a:gd name="T90" fmla="*/ 110 w 260"/>
                      <a:gd name="T91" fmla="*/ 109 h 238"/>
                      <a:gd name="T92" fmla="*/ 112 w 260"/>
                      <a:gd name="T93" fmla="*/ 105 h 238"/>
                      <a:gd name="T94" fmla="*/ 121 w 260"/>
                      <a:gd name="T95" fmla="*/ 109 h 238"/>
                      <a:gd name="T96" fmla="*/ 136 w 260"/>
                      <a:gd name="T97" fmla="*/ 110 h 238"/>
                      <a:gd name="T98" fmla="*/ 147 w 260"/>
                      <a:gd name="T99" fmla="*/ 115 h 238"/>
                      <a:gd name="T100" fmla="*/ 152 w 260"/>
                      <a:gd name="T101" fmla="*/ 120 h 238"/>
                      <a:gd name="T102" fmla="*/ 176 w 260"/>
                      <a:gd name="T103" fmla="*/ 133 h 238"/>
                      <a:gd name="T104" fmla="*/ 205 w 260"/>
                      <a:gd name="T105" fmla="*/ 140 h 238"/>
                      <a:gd name="T106" fmla="*/ 221 w 260"/>
                      <a:gd name="T107" fmla="*/ 144 h 238"/>
                      <a:gd name="T108" fmla="*/ 234 w 260"/>
                      <a:gd name="T109" fmla="*/ 145 h 238"/>
                      <a:gd name="T110" fmla="*/ 267 w 260"/>
                      <a:gd name="T111" fmla="*/ 145 h 238"/>
                      <a:gd name="T112" fmla="*/ 294 w 260"/>
                      <a:gd name="T113" fmla="*/ 140 h 238"/>
                      <a:gd name="T114" fmla="*/ 315 w 260"/>
                      <a:gd name="T115" fmla="*/ 156 h 238"/>
                      <a:gd name="T116" fmla="*/ 355 w 260"/>
                      <a:gd name="T117" fmla="*/ 159 h 238"/>
                      <a:gd name="T118" fmla="*/ 370 w 260"/>
                      <a:gd name="T119" fmla="*/ 159 h 238"/>
                      <a:gd name="T120" fmla="*/ 389 w 260"/>
                      <a:gd name="T121" fmla="*/ 159 h 238"/>
                      <a:gd name="T122" fmla="*/ 416 w 260"/>
                      <a:gd name="T123" fmla="*/ 161 h 238"/>
                      <a:gd name="T124" fmla="*/ 416 w 260"/>
                      <a:gd name="T125" fmla="*/ 161 h 2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
                      <a:gd name="T190" fmla="*/ 0 h 238"/>
                      <a:gd name="T191" fmla="*/ 260 w 260"/>
                      <a:gd name="T192" fmla="*/ 238 h 2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 h="238">
                        <a:moveTo>
                          <a:pt x="238" y="237"/>
                        </a:moveTo>
                        <a:lnTo>
                          <a:pt x="241" y="223"/>
                        </a:lnTo>
                        <a:lnTo>
                          <a:pt x="246" y="218"/>
                        </a:lnTo>
                        <a:lnTo>
                          <a:pt x="256" y="214"/>
                        </a:lnTo>
                        <a:lnTo>
                          <a:pt x="259" y="211"/>
                        </a:lnTo>
                        <a:lnTo>
                          <a:pt x="259" y="207"/>
                        </a:lnTo>
                        <a:lnTo>
                          <a:pt x="254" y="205"/>
                        </a:lnTo>
                        <a:lnTo>
                          <a:pt x="253" y="191"/>
                        </a:lnTo>
                        <a:lnTo>
                          <a:pt x="238" y="184"/>
                        </a:lnTo>
                        <a:lnTo>
                          <a:pt x="232" y="172"/>
                        </a:lnTo>
                        <a:lnTo>
                          <a:pt x="227" y="167"/>
                        </a:lnTo>
                        <a:lnTo>
                          <a:pt x="229" y="166"/>
                        </a:lnTo>
                        <a:lnTo>
                          <a:pt x="231" y="159"/>
                        </a:lnTo>
                        <a:lnTo>
                          <a:pt x="237" y="153"/>
                        </a:lnTo>
                        <a:lnTo>
                          <a:pt x="238" y="145"/>
                        </a:lnTo>
                        <a:lnTo>
                          <a:pt x="235" y="139"/>
                        </a:lnTo>
                        <a:lnTo>
                          <a:pt x="229" y="138"/>
                        </a:lnTo>
                        <a:lnTo>
                          <a:pt x="225" y="135"/>
                        </a:lnTo>
                        <a:lnTo>
                          <a:pt x="225" y="123"/>
                        </a:lnTo>
                        <a:lnTo>
                          <a:pt x="223" y="117"/>
                        </a:lnTo>
                        <a:lnTo>
                          <a:pt x="225" y="107"/>
                        </a:lnTo>
                        <a:lnTo>
                          <a:pt x="225" y="104"/>
                        </a:lnTo>
                        <a:lnTo>
                          <a:pt x="222" y="104"/>
                        </a:lnTo>
                        <a:lnTo>
                          <a:pt x="222" y="99"/>
                        </a:lnTo>
                        <a:lnTo>
                          <a:pt x="222" y="96"/>
                        </a:lnTo>
                        <a:lnTo>
                          <a:pt x="228" y="94"/>
                        </a:lnTo>
                        <a:lnTo>
                          <a:pt x="228" y="90"/>
                        </a:lnTo>
                        <a:lnTo>
                          <a:pt x="230" y="85"/>
                        </a:lnTo>
                        <a:lnTo>
                          <a:pt x="232" y="72"/>
                        </a:lnTo>
                        <a:lnTo>
                          <a:pt x="233" y="69"/>
                        </a:lnTo>
                        <a:lnTo>
                          <a:pt x="231" y="56"/>
                        </a:lnTo>
                        <a:lnTo>
                          <a:pt x="224" y="56"/>
                        </a:lnTo>
                        <a:lnTo>
                          <a:pt x="209" y="45"/>
                        </a:lnTo>
                        <a:lnTo>
                          <a:pt x="205" y="39"/>
                        </a:lnTo>
                        <a:lnTo>
                          <a:pt x="195" y="37"/>
                        </a:lnTo>
                        <a:lnTo>
                          <a:pt x="182" y="33"/>
                        </a:lnTo>
                        <a:lnTo>
                          <a:pt x="176" y="27"/>
                        </a:lnTo>
                        <a:lnTo>
                          <a:pt x="167" y="27"/>
                        </a:lnTo>
                        <a:lnTo>
                          <a:pt x="166" y="30"/>
                        </a:lnTo>
                        <a:lnTo>
                          <a:pt x="153" y="30"/>
                        </a:lnTo>
                        <a:lnTo>
                          <a:pt x="141" y="41"/>
                        </a:lnTo>
                        <a:lnTo>
                          <a:pt x="133" y="41"/>
                        </a:lnTo>
                        <a:lnTo>
                          <a:pt x="135" y="50"/>
                        </a:lnTo>
                        <a:lnTo>
                          <a:pt x="125" y="51"/>
                        </a:lnTo>
                        <a:lnTo>
                          <a:pt x="102" y="56"/>
                        </a:lnTo>
                        <a:lnTo>
                          <a:pt x="89" y="50"/>
                        </a:lnTo>
                        <a:lnTo>
                          <a:pt x="82" y="42"/>
                        </a:lnTo>
                        <a:lnTo>
                          <a:pt x="76" y="42"/>
                        </a:lnTo>
                        <a:lnTo>
                          <a:pt x="67" y="38"/>
                        </a:lnTo>
                        <a:lnTo>
                          <a:pt x="65" y="23"/>
                        </a:lnTo>
                        <a:lnTo>
                          <a:pt x="60" y="23"/>
                        </a:lnTo>
                        <a:lnTo>
                          <a:pt x="52" y="17"/>
                        </a:lnTo>
                        <a:lnTo>
                          <a:pt x="57" y="14"/>
                        </a:lnTo>
                        <a:lnTo>
                          <a:pt x="55" y="6"/>
                        </a:lnTo>
                        <a:lnTo>
                          <a:pt x="52" y="3"/>
                        </a:lnTo>
                        <a:lnTo>
                          <a:pt x="42" y="7"/>
                        </a:lnTo>
                        <a:lnTo>
                          <a:pt x="36" y="16"/>
                        </a:lnTo>
                        <a:lnTo>
                          <a:pt x="32" y="16"/>
                        </a:lnTo>
                        <a:lnTo>
                          <a:pt x="27" y="17"/>
                        </a:lnTo>
                        <a:lnTo>
                          <a:pt x="25" y="16"/>
                        </a:lnTo>
                        <a:lnTo>
                          <a:pt x="18" y="15"/>
                        </a:lnTo>
                        <a:lnTo>
                          <a:pt x="9" y="2"/>
                        </a:lnTo>
                        <a:lnTo>
                          <a:pt x="6" y="0"/>
                        </a:lnTo>
                        <a:lnTo>
                          <a:pt x="4" y="6"/>
                        </a:lnTo>
                        <a:lnTo>
                          <a:pt x="0" y="8"/>
                        </a:lnTo>
                        <a:lnTo>
                          <a:pt x="2" y="15"/>
                        </a:lnTo>
                        <a:lnTo>
                          <a:pt x="2" y="34"/>
                        </a:lnTo>
                        <a:lnTo>
                          <a:pt x="9" y="41"/>
                        </a:lnTo>
                        <a:lnTo>
                          <a:pt x="9" y="45"/>
                        </a:lnTo>
                        <a:lnTo>
                          <a:pt x="10" y="52"/>
                        </a:lnTo>
                        <a:lnTo>
                          <a:pt x="16" y="59"/>
                        </a:lnTo>
                        <a:lnTo>
                          <a:pt x="18" y="65"/>
                        </a:lnTo>
                        <a:lnTo>
                          <a:pt x="20" y="68"/>
                        </a:lnTo>
                        <a:lnTo>
                          <a:pt x="30" y="69"/>
                        </a:lnTo>
                        <a:lnTo>
                          <a:pt x="27" y="74"/>
                        </a:lnTo>
                        <a:lnTo>
                          <a:pt x="28" y="78"/>
                        </a:lnTo>
                        <a:lnTo>
                          <a:pt x="23" y="86"/>
                        </a:lnTo>
                        <a:lnTo>
                          <a:pt x="23" y="89"/>
                        </a:lnTo>
                        <a:lnTo>
                          <a:pt x="20" y="91"/>
                        </a:lnTo>
                        <a:lnTo>
                          <a:pt x="17" y="99"/>
                        </a:lnTo>
                        <a:lnTo>
                          <a:pt x="17" y="103"/>
                        </a:lnTo>
                        <a:lnTo>
                          <a:pt x="21" y="104"/>
                        </a:lnTo>
                        <a:lnTo>
                          <a:pt x="25" y="111"/>
                        </a:lnTo>
                        <a:lnTo>
                          <a:pt x="26" y="114"/>
                        </a:lnTo>
                        <a:lnTo>
                          <a:pt x="44" y="125"/>
                        </a:lnTo>
                        <a:lnTo>
                          <a:pt x="49" y="136"/>
                        </a:lnTo>
                        <a:lnTo>
                          <a:pt x="47" y="147"/>
                        </a:lnTo>
                        <a:lnTo>
                          <a:pt x="51" y="149"/>
                        </a:lnTo>
                        <a:lnTo>
                          <a:pt x="52" y="155"/>
                        </a:lnTo>
                        <a:lnTo>
                          <a:pt x="60" y="163"/>
                        </a:lnTo>
                        <a:lnTo>
                          <a:pt x="60" y="160"/>
                        </a:lnTo>
                        <a:lnTo>
                          <a:pt x="62" y="160"/>
                        </a:lnTo>
                        <a:lnTo>
                          <a:pt x="62" y="154"/>
                        </a:lnTo>
                        <a:lnTo>
                          <a:pt x="64" y="154"/>
                        </a:lnTo>
                        <a:lnTo>
                          <a:pt x="67" y="156"/>
                        </a:lnTo>
                        <a:lnTo>
                          <a:pt x="69" y="160"/>
                        </a:lnTo>
                        <a:lnTo>
                          <a:pt x="73" y="164"/>
                        </a:lnTo>
                        <a:lnTo>
                          <a:pt x="78" y="161"/>
                        </a:lnTo>
                        <a:lnTo>
                          <a:pt x="79" y="162"/>
                        </a:lnTo>
                        <a:lnTo>
                          <a:pt x="84" y="169"/>
                        </a:lnTo>
                        <a:lnTo>
                          <a:pt x="85" y="171"/>
                        </a:lnTo>
                        <a:lnTo>
                          <a:pt x="87" y="176"/>
                        </a:lnTo>
                        <a:lnTo>
                          <a:pt x="93" y="180"/>
                        </a:lnTo>
                        <a:lnTo>
                          <a:pt x="100" y="195"/>
                        </a:lnTo>
                        <a:lnTo>
                          <a:pt x="113" y="201"/>
                        </a:lnTo>
                        <a:lnTo>
                          <a:pt x="117" y="207"/>
                        </a:lnTo>
                        <a:lnTo>
                          <a:pt x="126" y="211"/>
                        </a:lnTo>
                        <a:lnTo>
                          <a:pt x="126" y="212"/>
                        </a:lnTo>
                        <a:lnTo>
                          <a:pt x="128" y="214"/>
                        </a:lnTo>
                        <a:lnTo>
                          <a:pt x="133" y="213"/>
                        </a:lnTo>
                        <a:lnTo>
                          <a:pt x="142" y="218"/>
                        </a:lnTo>
                        <a:lnTo>
                          <a:pt x="152" y="213"/>
                        </a:lnTo>
                        <a:lnTo>
                          <a:pt x="155" y="211"/>
                        </a:lnTo>
                        <a:lnTo>
                          <a:pt x="168" y="207"/>
                        </a:lnTo>
                        <a:lnTo>
                          <a:pt x="173" y="211"/>
                        </a:lnTo>
                        <a:lnTo>
                          <a:pt x="180" y="229"/>
                        </a:lnTo>
                        <a:lnTo>
                          <a:pt x="197" y="230"/>
                        </a:lnTo>
                        <a:lnTo>
                          <a:pt x="203" y="234"/>
                        </a:lnTo>
                        <a:lnTo>
                          <a:pt x="205" y="232"/>
                        </a:lnTo>
                        <a:lnTo>
                          <a:pt x="212" y="234"/>
                        </a:lnTo>
                        <a:lnTo>
                          <a:pt x="221" y="235"/>
                        </a:lnTo>
                        <a:lnTo>
                          <a:pt x="222" y="234"/>
                        </a:lnTo>
                        <a:lnTo>
                          <a:pt x="229" y="236"/>
                        </a:lnTo>
                        <a:lnTo>
                          <a:pt x="238" y="237"/>
                        </a:lnTo>
                      </a:path>
                    </a:pathLst>
                  </a:custGeom>
                  <a:grpFill/>
                  <a:ln w="9144">
                    <a:solidFill>
                      <a:schemeClr val="bg2">
                        <a:lumMod val="90000"/>
                      </a:schemeClr>
                    </a:solidFill>
                    <a:round/>
                    <a:headEnd/>
                    <a:tailEnd/>
                  </a:ln>
                </p:spPr>
                <p:txBody>
                  <a:bodyPr/>
                  <a:lstStyle/>
                  <a:p>
                    <a:endParaRPr lang="nb-NO"/>
                  </a:p>
                </p:txBody>
              </p:sp>
              <p:sp>
                <p:nvSpPr>
                  <p:cNvPr id="423" name="Freeform 128"/>
                  <p:cNvSpPr>
                    <a:spLocks/>
                  </p:cNvSpPr>
                  <p:nvPr/>
                </p:nvSpPr>
                <p:spPr bwMode="gray">
                  <a:xfrm>
                    <a:off x="3320" y="1790"/>
                    <a:ext cx="46" cy="43"/>
                  </a:xfrm>
                  <a:custGeom>
                    <a:avLst/>
                    <a:gdLst>
                      <a:gd name="T0" fmla="*/ 30 w 44"/>
                      <a:gd name="T1" fmla="*/ 19 h 45"/>
                      <a:gd name="T2" fmla="*/ 33 w 44"/>
                      <a:gd name="T3" fmla="*/ 18 h 45"/>
                      <a:gd name="T4" fmla="*/ 41 w 44"/>
                      <a:gd name="T5" fmla="*/ 22 h 45"/>
                      <a:gd name="T6" fmla="*/ 51 w 44"/>
                      <a:gd name="T7" fmla="*/ 22 h 45"/>
                      <a:gd name="T8" fmla="*/ 56 w 44"/>
                      <a:gd name="T9" fmla="*/ 25 h 45"/>
                      <a:gd name="T10" fmla="*/ 56 w 44"/>
                      <a:gd name="T11" fmla="*/ 28 h 45"/>
                      <a:gd name="T12" fmla="*/ 59 w 44"/>
                      <a:gd name="T13" fmla="*/ 28 h 45"/>
                      <a:gd name="T14" fmla="*/ 67 w 44"/>
                      <a:gd name="T15" fmla="*/ 28 h 45"/>
                      <a:gd name="T16" fmla="*/ 63 w 44"/>
                      <a:gd name="T17" fmla="*/ 25 h 45"/>
                      <a:gd name="T18" fmla="*/ 67 w 44"/>
                      <a:gd name="T19" fmla="*/ 25 h 45"/>
                      <a:gd name="T20" fmla="*/ 67 w 44"/>
                      <a:gd name="T21" fmla="*/ 24 h 45"/>
                      <a:gd name="T22" fmla="*/ 63 w 44"/>
                      <a:gd name="T23" fmla="*/ 24 h 45"/>
                      <a:gd name="T24" fmla="*/ 67 w 44"/>
                      <a:gd name="T25" fmla="*/ 20 h 45"/>
                      <a:gd name="T26" fmla="*/ 60 w 44"/>
                      <a:gd name="T27" fmla="*/ 20 h 45"/>
                      <a:gd name="T28" fmla="*/ 51 w 44"/>
                      <a:gd name="T29" fmla="*/ 15 h 45"/>
                      <a:gd name="T30" fmla="*/ 49 w 44"/>
                      <a:gd name="T31" fmla="*/ 13 h 45"/>
                      <a:gd name="T32" fmla="*/ 54 w 44"/>
                      <a:gd name="T33" fmla="*/ 13 h 45"/>
                      <a:gd name="T34" fmla="*/ 55 w 44"/>
                      <a:gd name="T35" fmla="*/ 11 h 45"/>
                      <a:gd name="T36" fmla="*/ 43 w 44"/>
                      <a:gd name="T37" fmla="*/ 11 h 45"/>
                      <a:gd name="T38" fmla="*/ 45 w 44"/>
                      <a:gd name="T39" fmla="*/ 6 h 45"/>
                      <a:gd name="T40" fmla="*/ 37 w 44"/>
                      <a:gd name="T41" fmla="*/ 6 h 45"/>
                      <a:gd name="T42" fmla="*/ 33 w 44"/>
                      <a:gd name="T43" fmla="*/ 0 h 45"/>
                      <a:gd name="T44" fmla="*/ 33 w 44"/>
                      <a:gd name="T45" fmla="*/ 0 h 45"/>
                      <a:gd name="T46" fmla="*/ 0 w 44"/>
                      <a:gd name="T47" fmla="*/ 4 h 45"/>
                      <a:gd name="T48" fmla="*/ 2 w 44"/>
                      <a:gd name="T49" fmla="*/ 6 h 45"/>
                      <a:gd name="T50" fmla="*/ 4 w 44"/>
                      <a:gd name="T51" fmla="*/ 9 h 45"/>
                      <a:gd name="T52" fmla="*/ 6 w 44"/>
                      <a:gd name="T53" fmla="*/ 11 h 45"/>
                      <a:gd name="T54" fmla="*/ 7 w 44"/>
                      <a:gd name="T55" fmla="*/ 11 h 45"/>
                      <a:gd name="T56" fmla="*/ 27 w 44"/>
                      <a:gd name="T57" fmla="*/ 17 h 45"/>
                      <a:gd name="T58" fmla="*/ 30 w 44"/>
                      <a:gd name="T59" fmla="*/ 19 h 45"/>
                      <a:gd name="T60" fmla="*/ 30 w 44"/>
                      <a:gd name="T61" fmla="*/ 19 h 45"/>
                      <a:gd name="T62" fmla="*/ 30 w 44"/>
                      <a:gd name="T63" fmla="*/ 19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
                      <a:gd name="T97" fmla="*/ 0 h 45"/>
                      <a:gd name="T98" fmla="*/ 44 w 44"/>
                      <a:gd name="T99" fmla="*/ 45 h 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 h="45">
                        <a:moveTo>
                          <a:pt x="20" y="29"/>
                        </a:moveTo>
                        <a:lnTo>
                          <a:pt x="23" y="28"/>
                        </a:lnTo>
                        <a:lnTo>
                          <a:pt x="27" y="32"/>
                        </a:lnTo>
                        <a:lnTo>
                          <a:pt x="32" y="32"/>
                        </a:lnTo>
                        <a:lnTo>
                          <a:pt x="36" y="37"/>
                        </a:lnTo>
                        <a:lnTo>
                          <a:pt x="36" y="43"/>
                        </a:lnTo>
                        <a:lnTo>
                          <a:pt x="38" y="44"/>
                        </a:lnTo>
                        <a:lnTo>
                          <a:pt x="43" y="43"/>
                        </a:lnTo>
                        <a:lnTo>
                          <a:pt x="41" y="38"/>
                        </a:lnTo>
                        <a:lnTo>
                          <a:pt x="43" y="37"/>
                        </a:lnTo>
                        <a:lnTo>
                          <a:pt x="43" y="36"/>
                        </a:lnTo>
                        <a:lnTo>
                          <a:pt x="41" y="35"/>
                        </a:lnTo>
                        <a:lnTo>
                          <a:pt x="43" y="30"/>
                        </a:lnTo>
                        <a:lnTo>
                          <a:pt x="39" y="30"/>
                        </a:lnTo>
                        <a:lnTo>
                          <a:pt x="32" y="25"/>
                        </a:lnTo>
                        <a:lnTo>
                          <a:pt x="31" y="23"/>
                        </a:lnTo>
                        <a:lnTo>
                          <a:pt x="34" y="23"/>
                        </a:lnTo>
                        <a:lnTo>
                          <a:pt x="35" y="19"/>
                        </a:lnTo>
                        <a:lnTo>
                          <a:pt x="28" y="14"/>
                        </a:lnTo>
                        <a:lnTo>
                          <a:pt x="29" y="6"/>
                        </a:lnTo>
                        <a:lnTo>
                          <a:pt x="25" y="6"/>
                        </a:lnTo>
                        <a:lnTo>
                          <a:pt x="23" y="0"/>
                        </a:lnTo>
                        <a:lnTo>
                          <a:pt x="0" y="4"/>
                        </a:lnTo>
                        <a:lnTo>
                          <a:pt x="2" y="6"/>
                        </a:lnTo>
                        <a:lnTo>
                          <a:pt x="4" y="9"/>
                        </a:lnTo>
                        <a:lnTo>
                          <a:pt x="6" y="17"/>
                        </a:lnTo>
                        <a:lnTo>
                          <a:pt x="7" y="20"/>
                        </a:lnTo>
                        <a:lnTo>
                          <a:pt x="17" y="27"/>
                        </a:lnTo>
                        <a:lnTo>
                          <a:pt x="20" y="29"/>
                        </a:lnTo>
                      </a:path>
                    </a:pathLst>
                  </a:custGeom>
                  <a:grpFill/>
                  <a:ln w="9144">
                    <a:solidFill>
                      <a:schemeClr val="bg2">
                        <a:lumMod val="90000"/>
                      </a:schemeClr>
                    </a:solidFill>
                    <a:round/>
                    <a:headEnd/>
                    <a:tailEnd/>
                  </a:ln>
                </p:spPr>
                <p:txBody>
                  <a:bodyPr/>
                  <a:lstStyle/>
                  <a:p>
                    <a:endParaRPr lang="nb-NO"/>
                  </a:p>
                </p:txBody>
              </p:sp>
              <p:sp>
                <p:nvSpPr>
                  <p:cNvPr id="424" name="Freeform 129"/>
                  <p:cNvSpPr>
                    <a:spLocks/>
                  </p:cNvSpPr>
                  <p:nvPr/>
                </p:nvSpPr>
                <p:spPr bwMode="gray">
                  <a:xfrm>
                    <a:off x="3340" y="1817"/>
                    <a:ext cx="19" cy="15"/>
                  </a:xfrm>
                  <a:custGeom>
                    <a:avLst/>
                    <a:gdLst>
                      <a:gd name="T0" fmla="*/ 0 w 17"/>
                      <a:gd name="T1" fmla="*/ 1 h 16"/>
                      <a:gd name="T2" fmla="*/ 3 w 17"/>
                      <a:gd name="T3" fmla="*/ 0 h 16"/>
                      <a:gd name="T4" fmla="*/ 21 w 17"/>
                      <a:gd name="T5" fmla="*/ 4 h 16"/>
                      <a:gd name="T6" fmla="*/ 36 w 17"/>
                      <a:gd name="T7" fmla="*/ 4 h 16"/>
                      <a:gd name="T8" fmla="*/ 49 w 17"/>
                      <a:gd name="T9" fmla="*/ 8 h 16"/>
                      <a:gd name="T10" fmla="*/ 49 w 17"/>
                      <a:gd name="T11" fmla="*/ 8 h 16"/>
                      <a:gd name="T12" fmla="*/ 26 w 17"/>
                      <a:gd name="T13" fmla="*/ 8 h 16"/>
                      <a:gd name="T14" fmla="*/ 0 w 17"/>
                      <a:gd name="T15" fmla="*/ 1 h 16"/>
                      <a:gd name="T16" fmla="*/ 0 w 17"/>
                      <a:gd name="T17" fmla="*/ 1 h 16"/>
                      <a:gd name="T18" fmla="*/ 0 w 17"/>
                      <a:gd name="T19" fmla="*/ 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6"/>
                      <a:gd name="T32" fmla="*/ 17 w 1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6">
                        <a:moveTo>
                          <a:pt x="0" y="1"/>
                        </a:moveTo>
                        <a:lnTo>
                          <a:pt x="3" y="0"/>
                        </a:lnTo>
                        <a:lnTo>
                          <a:pt x="7" y="4"/>
                        </a:lnTo>
                        <a:lnTo>
                          <a:pt x="12" y="4"/>
                        </a:lnTo>
                        <a:lnTo>
                          <a:pt x="16" y="9"/>
                        </a:lnTo>
                        <a:lnTo>
                          <a:pt x="16" y="15"/>
                        </a:lnTo>
                        <a:lnTo>
                          <a:pt x="9" y="14"/>
                        </a:lnTo>
                        <a:lnTo>
                          <a:pt x="0" y="1"/>
                        </a:lnTo>
                      </a:path>
                    </a:pathLst>
                  </a:custGeom>
                  <a:grpFill/>
                  <a:ln w="9144">
                    <a:solidFill>
                      <a:schemeClr val="bg2">
                        <a:lumMod val="90000"/>
                      </a:schemeClr>
                    </a:solidFill>
                    <a:round/>
                    <a:headEnd/>
                    <a:tailEnd/>
                  </a:ln>
                </p:spPr>
                <p:txBody>
                  <a:bodyPr/>
                  <a:lstStyle/>
                  <a:p>
                    <a:endParaRPr lang="nb-NO"/>
                  </a:p>
                </p:txBody>
              </p:sp>
              <p:sp>
                <p:nvSpPr>
                  <p:cNvPr id="425" name="Freeform 131"/>
                  <p:cNvSpPr>
                    <a:spLocks/>
                  </p:cNvSpPr>
                  <p:nvPr/>
                </p:nvSpPr>
                <p:spPr bwMode="gray">
                  <a:xfrm>
                    <a:off x="3367" y="1972"/>
                    <a:ext cx="27" cy="23"/>
                  </a:xfrm>
                  <a:custGeom>
                    <a:avLst/>
                    <a:gdLst>
                      <a:gd name="T0" fmla="*/ 52 w 25"/>
                      <a:gd name="T1" fmla="*/ 11 h 25"/>
                      <a:gd name="T2" fmla="*/ 42 w 25"/>
                      <a:gd name="T3" fmla="*/ 6 h 25"/>
                      <a:gd name="T4" fmla="*/ 33 w 25"/>
                      <a:gd name="T5" fmla="*/ 6 h 25"/>
                      <a:gd name="T6" fmla="*/ 49 w 25"/>
                      <a:gd name="T7" fmla="*/ 6 h 25"/>
                      <a:gd name="T8" fmla="*/ 39 w 25"/>
                      <a:gd name="T9" fmla="*/ 1 h 25"/>
                      <a:gd name="T10" fmla="*/ 27 w 25"/>
                      <a:gd name="T11" fmla="*/ 0 h 25"/>
                      <a:gd name="T12" fmla="*/ 21 w 25"/>
                      <a:gd name="T13" fmla="*/ 1 h 25"/>
                      <a:gd name="T14" fmla="*/ 4 w 25"/>
                      <a:gd name="T15" fmla="*/ 6 h 25"/>
                      <a:gd name="T16" fmla="*/ 0 w 25"/>
                      <a:gd name="T17" fmla="*/ 6 h 25"/>
                      <a:gd name="T18" fmla="*/ 23 w 25"/>
                      <a:gd name="T19" fmla="*/ 7 h 25"/>
                      <a:gd name="T20" fmla="*/ 33 w 25"/>
                      <a:gd name="T21" fmla="*/ 11 h 25"/>
                      <a:gd name="T22" fmla="*/ 52 w 25"/>
                      <a:gd name="T23" fmla="*/ 11 h 25"/>
                      <a:gd name="T24" fmla="*/ 52 w 25"/>
                      <a:gd name="T25" fmla="*/ 11 h 25"/>
                      <a:gd name="T26" fmla="*/ 52 w 25"/>
                      <a:gd name="T27" fmla="*/ 11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5"/>
                      <a:gd name="T44" fmla="*/ 25 w 2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5">
                        <a:moveTo>
                          <a:pt x="24" y="24"/>
                        </a:moveTo>
                        <a:lnTo>
                          <a:pt x="19" y="13"/>
                        </a:lnTo>
                        <a:lnTo>
                          <a:pt x="16" y="11"/>
                        </a:lnTo>
                        <a:lnTo>
                          <a:pt x="23" y="6"/>
                        </a:lnTo>
                        <a:lnTo>
                          <a:pt x="18" y="1"/>
                        </a:lnTo>
                        <a:lnTo>
                          <a:pt x="13" y="0"/>
                        </a:lnTo>
                        <a:lnTo>
                          <a:pt x="10" y="1"/>
                        </a:lnTo>
                        <a:lnTo>
                          <a:pt x="4" y="10"/>
                        </a:lnTo>
                        <a:lnTo>
                          <a:pt x="0" y="15"/>
                        </a:lnTo>
                        <a:lnTo>
                          <a:pt x="11" y="17"/>
                        </a:lnTo>
                        <a:lnTo>
                          <a:pt x="16" y="24"/>
                        </a:lnTo>
                        <a:lnTo>
                          <a:pt x="24" y="24"/>
                        </a:lnTo>
                      </a:path>
                    </a:pathLst>
                  </a:custGeom>
                  <a:grpFill/>
                  <a:ln w="9144">
                    <a:solidFill>
                      <a:schemeClr val="bg2">
                        <a:lumMod val="90000"/>
                      </a:schemeClr>
                    </a:solidFill>
                    <a:round/>
                    <a:headEnd/>
                    <a:tailEnd/>
                  </a:ln>
                </p:spPr>
                <p:txBody>
                  <a:bodyPr/>
                  <a:lstStyle/>
                  <a:p>
                    <a:endParaRPr lang="nb-NO"/>
                  </a:p>
                </p:txBody>
              </p:sp>
              <p:sp>
                <p:nvSpPr>
                  <p:cNvPr id="426" name="Freeform 132"/>
                  <p:cNvSpPr>
                    <a:spLocks/>
                  </p:cNvSpPr>
                  <p:nvPr/>
                </p:nvSpPr>
                <p:spPr bwMode="gray">
                  <a:xfrm>
                    <a:off x="3501" y="2028"/>
                    <a:ext cx="7" cy="9"/>
                  </a:xfrm>
                  <a:custGeom>
                    <a:avLst/>
                    <a:gdLst>
                      <a:gd name="T0" fmla="*/ 17 w 6"/>
                      <a:gd name="T1" fmla="*/ 8 h 9"/>
                      <a:gd name="T2" fmla="*/ 1 w 6"/>
                      <a:gd name="T3" fmla="*/ 7 h 9"/>
                      <a:gd name="T4" fmla="*/ 0 w 6"/>
                      <a:gd name="T5" fmla="*/ 2 h 9"/>
                      <a:gd name="T6" fmla="*/ 2 w 6"/>
                      <a:gd name="T7" fmla="*/ 0 h 9"/>
                      <a:gd name="T8" fmla="*/ 23 w 6"/>
                      <a:gd name="T9" fmla="*/ 0 h 9"/>
                      <a:gd name="T10" fmla="*/ 17 w 6"/>
                      <a:gd name="T11" fmla="*/ 8 h 9"/>
                      <a:gd name="T12" fmla="*/ 17 w 6"/>
                      <a:gd name="T13" fmla="*/ 8 h 9"/>
                      <a:gd name="T14" fmla="*/ 17 w 6"/>
                      <a:gd name="T15" fmla="*/ 8 h 9"/>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9"/>
                      <a:gd name="T26" fmla="*/ 6 w 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9">
                        <a:moveTo>
                          <a:pt x="3" y="8"/>
                        </a:moveTo>
                        <a:lnTo>
                          <a:pt x="1" y="7"/>
                        </a:lnTo>
                        <a:lnTo>
                          <a:pt x="0" y="2"/>
                        </a:lnTo>
                        <a:lnTo>
                          <a:pt x="2" y="0"/>
                        </a:lnTo>
                        <a:lnTo>
                          <a:pt x="5" y="0"/>
                        </a:lnTo>
                        <a:lnTo>
                          <a:pt x="3" y="8"/>
                        </a:lnTo>
                      </a:path>
                    </a:pathLst>
                  </a:custGeom>
                  <a:grpFill/>
                  <a:ln w="9144">
                    <a:solidFill>
                      <a:schemeClr val="bg2">
                        <a:lumMod val="90000"/>
                      </a:schemeClr>
                    </a:solidFill>
                    <a:round/>
                    <a:headEnd/>
                    <a:tailEnd/>
                  </a:ln>
                </p:spPr>
                <p:txBody>
                  <a:bodyPr/>
                  <a:lstStyle/>
                  <a:p>
                    <a:endParaRPr lang="nb-NO"/>
                  </a:p>
                </p:txBody>
              </p:sp>
              <p:sp>
                <p:nvSpPr>
                  <p:cNvPr id="427" name="Freeform 133"/>
                  <p:cNvSpPr>
                    <a:spLocks/>
                  </p:cNvSpPr>
                  <p:nvPr/>
                </p:nvSpPr>
                <p:spPr bwMode="gray">
                  <a:xfrm>
                    <a:off x="3425" y="2029"/>
                    <a:ext cx="15" cy="24"/>
                  </a:xfrm>
                  <a:custGeom>
                    <a:avLst/>
                    <a:gdLst>
                      <a:gd name="T0" fmla="*/ 18 w 13"/>
                      <a:gd name="T1" fmla="*/ 14 h 25"/>
                      <a:gd name="T2" fmla="*/ 43 w 13"/>
                      <a:gd name="T3" fmla="*/ 12 h 25"/>
                      <a:gd name="T4" fmla="*/ 50 w 13"/>
                      <a:gd name="T5" fmla="*/ 12 h 25"/>
                      <a:gd name="T6" fmla="*/ 48 w 13"/>
                      <a:gd name="T7" fmla="*/ 10 h 25"/>
                      <a:gd name="T8" fmla="*/ 50 w 13"/>
                      <a:gd name="T9" fmla="*/ 4 h 25"/>
                      <a:gd name="T10" fmla="*/ 24 w 13"/>
                      <a:gd name="T11" fmla="*/ 0 h 25"/>
                      <a:gd name="T12" fmla="*/ 0 w 13"/>
                      <a:gd name="T13" fmla="*/ 10 h 25"/>
                      <a:gd name="T14" fmla="*/ 2 w 13"/>
                      <a:gd name="T15" fmla="*/ 12 h 25"/>
                      <a:gd name="T16" fmla="*/ 18 w 13"/>
                      <a:gd name="T17" fmla="*/ 14 h 25"/>
                      <a:gd name="T18" fmla="*/ 18 w 13"/>
                      <a:gd name="T19" fmla="*/ 14 h 25"/>
                      <a:gd name="T20" fmla="*/ 18 w 13"/>
                      <a:gd name="T21" fmla="*/ 1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25"/>
                      <a:gd name="T35" fmla="*/ 13 w 13"/>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25">
                        <a:moveTo>
                          <a:pt x="4" y="24"/>
                        </a:moveTo>
                        <a:lnTo>
                          <a:pt x="10" y="22"/>
                        </a:lnTo>
                        <a:lnTo>
                          <a:pt x="12" y="17"/>
                        </a:lnTo>
                        <a:lnTo>
                          <a:pt x="11" y="10"/>
                        </a:lnTo>
                        <a:lnTo>
                          <a:pt x="12" y="4"/>
                        </a:lnTo>
                        <a:lnTo>
                          <a:pt x="6" y="0"/>
                        </a:lnTo>
                        <a:lnTo>
                          <a:pt x="0" y="10"/>
                        </a:lnTo>
                        <a:lnTo>
                          <a:pt x="2" y="21"/>
                        </a:lnTo>
                        <a:lnTo>
                          <a:pt x="4" y="24"/>
                        </a:lnTo>
                      </a:path>
                    </a:pathLst>
                  </a:custGeom>
                  <a:grpFill/>
                  <a:ln w="9144">
                    <a:solidFill>
                      <a:schemeClr val="bg2">
                        <a:lumMod val="90000"/>
                      </a:schemeClr>
                    </a:solidFill>
                    <a:round/>
                    <a:headEnd/>
                    <a:tailEnd/>
                  </a:ln>
                </p:spPr>
                <p:txBody>
                  <a:bodyPr/>
                  <a:lstStyle/>
                  <a:p>
                    <a:endParaRPr lang="nb-NO"/>
                  </a:p>
                </p:txBody>
              </p:sp>
              <p:sp>
                <p:nvSpPr>
                  <p:cNvPr id="428" name="Freeform 134"/>
                  <p:cNvSpPr>
                    <a:spLocks/>
                  </p:cNvSpPr>
                  <p:nvPr/>
                </p:nvSpPr>
                <p:spPr bwMode="gray">
                  <a:xfrm>
                    <a:off x="3197" y="1922"/>
                    <a:ext cx="64" cy="64"/>
                  </a:xfrm>
                  <a:custGeom>
                    <a:avLst/>
                    <a:gdLst>
                      <a:gd name="T0" fmla="*/ 2 w 59"/>
                      <a:gd name="T1" fmla="*/ 45 h 66"/>
                      <a:gd name="T2" fmla="*/ 3 w 59"/>
                      <a:gd name="T3" fmla="*/ 46 h 66"/>
                      <a:gd name="T4" fmla="*/ 39 w 59"/>
                      <a:gd name="T5" fmla="*/ 47 h 66"/>
                      <a:gd name="T6" fmla="*/ 47 w 59"/>
                      <a:gd name="T7" fmla="*/ 45 h 66"/>
                      <a:gd name="T8" fmla="*/ 59 w 59"/>
                      <a:gd name="T9" fmla="*/ 41 h 66"/>
                      <a:gd name="T10" fmla="*/ 78 w 59"/>
                      <a:gd name="T11" fmla="*/ 40 h 66"/>
                      <a:gd name="T12" fmla="*/ 85 w 59"/>
                      <a:gd name="T13" fmla="*/ 36 h 66"/>
                      <a:gd name="T14" fmla="*/ 99 w 59"/>
                      <a:gd name="T15" fmla="*/ 32 h 66"/>
                      <a:gd name="T16" fmla="*/ 64 w 59"/>
                      <a:gd name="T17" fmla="*/ 18 h 66"/>
                      <a:gd name="T18" fmla="*/ 126 w 59"/>
                      <a:gd name="T19" fmla="*/ 16 h 66"/>
                      <a:gd name="T20" fmla="*/ 130 w 59"/>
                      <a:gd name="T21" fmla="*/ 16 h 66"/>
                      <a:gd name="T22" fmla="*/ 117 w 59"/>
                      <a:gd name="T23" fmla="*/ 0 h 66"/>
                      <a:gd name="T24" fmla="*/ 117 w 59"/>
                      <a:gd name="T25" fmla="*/ 0 h 66"/>
                      <a:gd name="T26" fmla="*/ 51 w 59"/>
                      <a:gd name="T27" fmla="*/ 16 h 66"/>
                      <a:gd name="T28" fmla="*/ 43 w 59"/>
                      <a:gd name="T29" fmla="*/ 15 h 66"/>
                      <a:gd name="T30" fmla="*/ 28 w 59"/>
                      <a:gd name="T31" fmla="*/ 9 h 66"/>
                      <a:gd name="T32" fmla="*/ 20 w 59"/>
                      <a:gd name="T33" fmla="*/ 10 h 66"/>
                      <a:gd name="T34" fmla="*/ 20 w 59"/>
                      <a:gd name="T35" fmla="*/ 14 h 66"/>
                      <a:gd name="T36" fmla="*/ 18 w 59"/>
                      <a:gd name="T37" fmla="*/ 12 h 66"/>
                      <a:gd name="T38" fmla="*/ 4 w 59"/>
                      <a:gd name="T39" fmla="*/ 12 h 66"/>
                      <a:gd name="T40" fmla="*/ 1 w 59"/>
                      <a:gd name="T41" fmla="*/ 16 h 66"/>
                      <a:gd name="T42" fmla="*/ 1 w 59"/>
                      <a:gd name="T43" fmla="*/ 16 h 66"/>
                      <a:gd name="T44" fmla="*/ 4 w 59"/>
                      <a:gd name="T45" fmla="*/ 16 h 66"/>
                      <a:gd name="T46" fmla="*/ 3 w 59"/>
                      <a:gd name="T47" fmla="*/ 16 h 66"/>
                      <a:gd name="T48" fmla="*/ 0 w 59"/>
                      <a:gd name="T49" fmla="*/ 20 h 66"/>
                      <a:gd name="T50" fmla="*/ 1 w 59"/>
                      <a:gd name="T51" fmla="*/ 22 h 66"/>
                      <a:gd name="T52" fmla="*/ 17 w 59"/>
                      <a:gd name="T53" fmla="*/ 18 h 66"/>
                      <a:gd name="T54" fmla="*/ 18 w 59"/>
                      <a:gd name="T55" fmla="*/ 18 h 66"/>
                      <a:gd name="T56" fmla="*/ 18 w 59"/>
                      <a:gd name="T57" fmla="*/ 25 h 66"/>
                      <a:gd name="T58" fmla="*/ 4 w 59"/>
                      <a:gd name="T59" fmla="*/ 33 h 66"/>
                      <a:gd name="T60" fmla="*/ 2 w 59"/>
                      <a:gd name="T61" fmla="*/ 45 h 66"/>
                      <a:gd name="T62" fmla="*/ 2 w 59"/>
                      <a:gd name="T63" fmla="*/ 45 h 66"/>
                      <a:gd name="T64" fmla="*/ 2 w 59"/>
                      <a:gd name="T65" fmla="*/ 45 h 66"/>
                      <a:gd name="T66" fmla="*/ 2 w 59"/>
                      <a:gd name="T67" fmla="*/ 45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
                      <a:gd name="T103" fmla="*/ 0 h 66"/>
                      <a:gd name="T104" fmla="*/ 59 w 59"/>
                      <a:gd name="T105" fmla="*/ 66 h 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 h="66">
                        <a:moveTo>
                          <a:pt x="2" y="61"/>
                        </a:moveTo>
                        <a:lnTo>
                          <a:pt x="3" y="63"/>
                        </a:lnTo>
                        <a:lnTo>
                          <a:pt x="17" y="65"/>
                        </a:lnTo>
                        <a:lnTo>
                          <a:pt x="21" y="61"/>
                        </a:lnTo>
                        <a:lnTo>
                          <a:pt x="26" y="54"/>
                        </a:lnTo>
                        <a:lnTo>
                          <a:pt x="35" y="52"/>
                        </a:lnTo>
                        <a:lnTo>
                          <a:pt x="38" y="46"/>
                        </a:lnTo>
                        <a:lnTo>
                          <a:pt x="43" y="42"/>
                        </a:lnTo>
                        <a:lnTo>
                          <a:pt x="28" y="28"/>
                        </a:lnTo>
                        <a:lnTo>
                          <a:pt x="55" y="22"/>
                        </a:lnTo>
                        <a:lnTo>
                          <a:pt x="58" y="19"/>
                        </a:lnTo>
                        <a:lnTo>
                          <a:pt x="52" y="0"/>
                        </a:lnTo>
                        <a:lnTo>
                          <a:pt x="23" y="16"/>
                        </a:lnTo>
                        <a:lnTo>
                          <a:pt x="19" y="15"/>
                        </a:lnTo>
                        <a:lnTo>
                          <a:pt x="13" y="9"/>
                        </a:lnTo>
                        <a:lnTo>
                          <a:pt x="9" y="10"/>
                        </a:lnTo>
                        <a:lnTo>
                          <a:pt x="9" y="14"/>
                        </a:lnTo>
                        <a:lnTo>
                          <a:pt x="8" y="12"/>
                        </a:lnTo>
                        <a:lnTo>
                          <a:pt x="4" y="12"/>
                        </a:lnTo>
                        <a:lnTo>
                          <a:pt x="1" y="18"/>
                        </a:lnTo>
                        <a:lnTo>
                          <a:pt x="1" y="23"/>
                        </a:lnTo>
                        <a:lnTo>
                          <a:pt x="4" y="24"/>
                        </a:lnTo>
                        <a:lnTo>
                          <a:pt x="3" y="26"/>
                        </a:lnTo>
                        <a:lnTo>
                          <a:pt x="0" y="30"/>
                        </a:lnTo>
                        <a:lnTo>
                          <a:pt x="1" y="32"/>
                        </a:lnTo>
                        <a:lnTo>
                          <a:pt x="7" y="28"/>
                        </a:lnTo>
                        <a:lnTo>
                          <a:pt x="8" y="28"/>
                        </a:lnTo>
                        <a:lnTo>
                          <a:pt x="8" y="35"/>
                        </a:lnTo>
                        <a:lnTo>
                          <a:pt x="4" y="43"/>
                        </a:lnTo>
                        <a:lnTo>
                          <a:pt x="2" y="61"/>
                        </a:lnTo>
                      </a:path>
                    </a:pathLst>
                  </a:custGeom>
                  <a:grpFill/>
                  <a:ln w="9144">
                    <a:solidFill>
                      <a:schemeClr val="bg2">
                        <a:lumMod val="90000"/>
                      </a:schemeClr>
                    </a:solidFill>
                    <a:round/>
                    <a:headEnd/>
                    <a:tailEnd/>
                  </a:ln>
                </p:spPr>
                <p:txBody>
                  <a:bodyPr/>
                  <a:lstStyle/>
                  <a:p>
                    <a:endParaRPr lang="nb-NO"/>
                  </a:p>
                </p:txBody>
              </p:sp>
              <p:sp>
                <p:nvSpPr>
                  <p:cNvPr id="429" name="Freeform 135"/>
                  <p:cNvSpPr>
                    <a:spLocks/>
                  </p:cNvSpPr>
                  <p:nvPr/>
                </p:nvSpPr>
                <p:spPr bwMode="gray">
                  <a:xfrm>
                    <a:off x="3074" y="1778"/>
                    <a:ext cx="267" cy="105"/>
                  </a:xfrm>
                  <a:custGeom>
                    <a:avLst/>
                    <a:gdLst>
                      <a:gd name="T0" fmla="*/ 395 w 254"/>
                      <a:gd name="T1" fmla="*/ 22 h 110"/>
                      <a:gd name="T2" fmla="*/ 390 w 254"/>
                      <a:gd name="T3" fmla="*/ 11 h 110"/>
                      <a:gd name="T4" fmla="*/ 385 w 254"/>
                      <a:gd name="T5" fmla="*/ 11 h 110"/>
                      <a:gd name="T6" fmla="*/ 362 w 254"/>
                      <a:gd name="T7" fmla="*/ 9 h 110"/>
                      <a:gd name="T8" fmla="*/ 343 w 254"/>
                      <a:gd name="T9" fmla="*/ 8 h 110"/>
                      <a:gd name="T10" fmla="*/ 295 w 254"/>
                      <a:gd name="T11" fmla="*/ 11 h 110"/>
                      <a:gd name="T12" fmla="*/ 258 w 254"/>
                      <a:gd name="T13" fmla="*/ 11 h 110"/>
                      <a:gd name="T14" fmla="*/ 240 w 254"/>
                      <a:gd name="T15" fmla="*/ 11 h 110"/>
                      <a:gd name="T16" fmla="*/ 222 w 254"/>
                      <a:gd name="T17" fmla="*/ 5 h 110"/>
                      <a:gd name="T18" fmla="*/ 211 w 254"/>
                      <a:gd name="T19" fmla="*/ 7 h 110"/>
                      <a:gd name="T20" fmla="*/ 201 w 254"/>
                      <a:gd name="T21" fmla="*/ 0 h 110"/>
                      <a:gd name="T22" fmla="*/ 164 w 254"/>
                      <a:gd name="T23" fmla="*/ 0 h 110"/>
                      <a:gd name="T24" fmla="*/ 115 w 254"/>
                      <a:gd name="T25" fmla="*/ 11 h 110"/>
                      <a:gd name="T26" fmla="*/ 65 w 254"/>
                      <a:gd name="T27" fmla="*/ 11 h 110"/>
                      <a:gd name="T28" fmla="*/ 85 w 254"/>
                      <a:gd name="T29" fmla="*/ 14 h 110"/>
                      <a:gd name="T30" fmla="*/ 62 w 254"/>
                      <a:gd name="T31" fmla="*/ 16 h 110"/>
                      <a:gd name="T32" fmla="*/ 61 w 254"/>
                      <a:gd name="T33" fmla="*/ 19 h 110"/>
                      <a:gd name="T34" fmla="*/ 40 w 254"/>
                      <a:gd name="T35" fmla="*/ 17 h 110"/>
                      <a:gd name="T36" fmla="*/ 34 w 254"/>
                      <a:gd name="T37" fmla="*/ 21 h 110"/>
                      <a:gd name="T38" fmla="*/ 9 w 254"/>
                      <a:gd name="T39" fmla="*/ 19 h 110"/>
                      <a:gd name="T40" fmla="*/ 1 w 254"/>
                      <a:gd name="T41" fmla="*/ 26 h 110"/>
                      <a:gd name="T42" fmla="*/ 20 w 254"/>
                      <a:gd name="T43" fmla="*/ 29 h 110"/>
                      <a:gd name="T44" fmla="*/ 22 w 254"/>
                      <a:gd name="T45" fmla="*/ 35 h 110"/>
                      <a:gd name="T46" fmla="*/ 25 w 254"/>
                      <a:gd name="T47" fmla="*/ 41 h 110"/>
                      <a:gd name="T48" fmla="*/ 5 w 254"/>
                      <a:gd name="T49" fmla="*/ 38 h 110"/>
                      <a:gd name="T50" fmla="*/ 2 w 254"/>
                      <a:gd name="T51" fmla="*/ 42 h 110"/>
                      <a:gd name="T52" fmla="*/ 25 w 254"/>
                      <a:gd name="T53" fmla="*/ 47 h 110"/>
                      <a:gd name="T54" fmla="*/ 25 w 254"/>
                      <a:gd name="T55" fmla="*/ 49 h 110"/>
                      <a:gd name="T56" fmla="*/ 26 w 254"/>
                      <a:gd name="T57" fmla="*/ 51 h 110"/>
                      <a:gd name="T58" fmla="*/ 27 w 254"/>
                      <a:gd name="T59" fmla="*/ 55 h 110"/>
                      <a:gd name="T60" fmla="*/ 48 w 254"/>
                      <a:gd name="T61" fmla="*/ 54 h 110"/>
                      <a:gd name="T62" fmla="*/ 29 w 254"/>
                      <a:gd name="T63" fmla="*/ 59 h 110"/>
                      <a:gd name="T64" fmla="*/ 44 w 254"/>
                      <a:gd name="T65" fmla="*/ 58 h 110"/>
                      <a:gd name="T66" fmla="*/ 50 w 254"/>
                      <a:gd name="T67" fmla="*/ 57 h 110"/>
                      <a:gd name="T68" fmla="*/ 62 w 254"/>
                      <a:gd name="T69" fmla="*/ 60 h 110"/>
                      <a:gd name="T70" fmla="*/ 67 w 254"/>
                      <a:gd name="T71" fmla="*/ 59 h 110"/>
                      <a:gd name="T72" fmla="*/ 71 w 254"/>
                      <a:gd name="T73" fmla="*/ 64 h 110"/>
                      <a:gd name="T74" fmla="*/ 99 w 254"/>
                      <a:gd name="T75" fmla="*/ 63 h 110"/>
                      <a:gd name="T76" fmla="*/ 109 w 254"/>
                      <a:gd name="T77" fmla="*/ 56 h 110"/>
                      <a:gd name="T78" fmla="*/ 143 w 254"/>
                      <a:gd name="T79" fmla="*/ 65 h 110"/>
                      <a:gd name="T80" fmla="*/ 176 w 254"/>
                      <a:gd name="T81" fmla="*/ 63 h 110"/>
                      <a:gd name="T82" fmla="*/ 191 w 254"/>
                      <a:gd name="T83" fmla="*/ 57 h 110"/>
                      <a:gd name="T84" fmla="*/ 212 w 254"/>
                      <a:gd name="T85" fmla="*/ 60 h 110"/>
                      <a:gd name="T86" fmla="*/ 221 w 254"/>
                      <a:gd name="T87" fmla="*/ 57 h 110"/>
                      <a:gd name="T88" fmla="*/ 221 w 254"/>
                      <a:gd name="T89" fmla="*/ 61 h 110"/>
                      <a:gd name="T90" fmla="*/ 222 w 254"/>
                      <a:gd name="T91" fmla="*/ 69 h 110"/>
                      <a:gd name="T92" fmla="*/ 228 w 254"/>
                      <a:gd name="T93" fmla="*/ 66 h 110"/>
                      <a:gd name="T94" fmla="*/ 237 w 254"/>
                      <a:gd name="T95" fmla="*/ 64 h 110"/>
                      <a:gd name="T96" fmla="*/ 234 w 254"/>
                      <a:gd name="T97" fmla="*/ 57 h 110"/>
                      <a:gd name="T98" fmla="*/ 244 w 254"/>
                      <a:gd name="T99" fmla="*/ 59 h 110"/>
                      <a:gd name="T100" fmla="*/ 272 w 254"/>
                      <a:gd name="T101" fmla="*/ 56 h 110"/>
                      <a:gd name="T102" fmla="*/ 293 w 254"/>
                      <a:gd name="T103" fmla="*/ 59 h 110"/>
                      <a:gd name="T104" fmla="*/ 349 w 254"/>
                      <a:gd name="T105" fmla="*/ 54 h 110"/>
                      <a:gd name="T106" fmla="*/ 362 w 254"/>
                      <a:gd name="T107" fmla="*/ 53 h 110"/>
                      <a:gd name="T108" fmla="*/ 376 w 254"/>
                      <a:gd name="T109" fmla="*/ 51 h 110"/>
                      <a:gd name="T110" fmla="*/ 405 w 254"/>
                      <a:gd name="T111" fmla="*/ 51 h 110"/>
                      <a:gd name="T112" fmla="*/ 414 w 254"/>
                      <a:gd name="T113" fmla="*/ 53 h 110"/>
                      <a:gd name="T114" fmla="*/ 417 w 254"/>
                      <a:gd name="T115" fmla="*/ 51 h 110"/>
                      <a:gd name="T116" fmla="*/ 406 w 254"/>
                      <a:gd name="T117" fmla="*/ 34 h 110"/>
                      <a:gd name="T118" fmla="*/ 409 w 254"/>
                      <a:gd name="T119" fmla="*/ 29 h 110"/>
                      <a:gd name="T120" fmla="*/ 411 w 254"/>
                      <a:gd name="T121" fmla="*/ 26 h 1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4"/>
                      <a:gd name="T184" fmla="*/ 0 h 110"/>
                      <a:gd name="T185" fmla="*/ 254 w 254"/>
                      <a:gd name="T186" fmla="*/ 110 h 1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4" h="110">
                        <a:moveTo>
                          <a:pt x="250" y="39"/>
                        </a:moveTo>
                        <a:lnTo>
                          <a:pt x="240" y="32"/>
                        </a:lnTo>
                        <a:lnTo>
                          <a:pt x="239" y="29"/>
                        </a:lnTo>
                        <a:lnTo>
                          <a:pt x="237" y="21"/>
                        </a:lnTo>
                        <a:lnTo>
                          <a:pt x="235" y="18"/>
                        </a:lnTo>
                        <a:lnTo>
                          <a:pt x="233" y="16"/>
                        </a:lnTo>
                        <a:lnTo>
                          <a:pt x="225" y="8"/>
                        </a:lnTo>
                        <a:lnTo>
                          <a:pt x="220" y="9"/>
                        </a:lnTo>
                        <a:lnTo>
                          <a:pt x="209" y="8"/>
                        </a:lnTo>
                        <a:lnTo>
                          <a:pt x="208" y="8"/>
                        </a:lnTo>
                        <a:lnTo>
                          <a:pt x="192" y="19"/>
                        </a:lnTo>
                        <a:lnTo>
                          <a:pt x="179" y="16"/>
                        </a:lnTo>
                        <a:lnTo>
                          <a:pt x="161" y="20"/>
                        </a:lnTo>
                        <a:lnTo>
                          <a:pt x="157" y="18"/>
                        </a:lnTo>
                        <a:lnTo>
                          <a:pt x="154" y="19"/>
                        </a:lnTo>
                        <a:lnTo>
                          <a:pt x="145" y="15"/>
                        </a:lnTo>
                        <a:lnTo>
                          <a:pt x="139" y="13"/>
                        </a:lnTo>
                        <a:lnTo>
                          <a:pt x="135" y="5"/>
                        </a:lnTo>
                        <a:lnTo>
                          <a:pt x="132" y="8"/>
                        </a:lnTo>
                        <a:lnTo>
                          <a:pt x="128" y="7"/>
                        </a:lnTo>
                        <a:lnTo>
                          <a:pt x="125" y="5"/>
                        </a:lnTo>
                        <a:lnTo>
                          <a:pt x="122" y="0"/>
                        </a:lnTo>
                        <a:lnTo>
                          <a:pt x="118" y="1"/>
                        </a:lnTo>
                        <a:lnTo>
                          <a:pt x="99" y="0"/>
                        </a:lnTo>
                        <a:lnTo>
                          <a:pt x="86" y="6"/>
                        </a:lnTo>
                        <a:lnTo>
                          <a:pt x="69" y="18"/>
                        </a:lnTo>
                        <a:lnTo>
                          <a:pt x="43" y="15"/>
                        </a:lnTo>
                        <a:lnTo>
                          <a:pt x="40" y="19"/>
                        </a:lnTo>
                        <a:lnTo>
                          <a:pt x="43" y="21"/>
                        </a:lnTo>
                        <a:lnTo>
                          <a:pt x="51" y="24"/>
                        </a:lnTo>
                        <a:lnTo>
                          <a:pt x="40" y="24"/>
                        </a:lnTo>
                        <a:lnTo>
                          <a:pt x="38" y="26"/>
                        </a:lnTo>
                        <a:lnTo>
                          <a:pt x="40" y="29"/>
                        </a:lnTo>
                        <a:lnTo>
                          <a:pt x="37" y="29"/>
                        </a:lnTo>
                        <a:lnTo>
                          <a:pt x="25" y="29"/>
                        </a:lnTo>
                        <a:lnTo>
                          <a:pt x="25" y="27"/>
                        </a:lnTo>
                        <a:lnTo>
                          <a:pt x="22" y="27"/>
                        </a:lnTo>
                        <a:lnTo>
                          <a:pt x="22" y="31"/>
                        </a:lnTo>
                        <a:lnTo>
                          <a:pt x="16" y="28"/>
                        </a:lnTo>
                        <a:lnTo>
                          <a:pt x="9" y="29"/>
                        </a:lnTo>
                        <a:lnTo>
                          <a:pt x="3" y="36"/>
                        </a:lnTo>
                        <a:lnTo>
                          <a:pt x="1" y="39"/>
                        </a:lnTo>
                        <a:lnTo>
                          <a:pt x="0" y="45"/>
                        </a:lnTo>
                        <a:lnTo>
                          <a:pt x="10" y="45"/>
                        </a:lnTo>
                        <a:lnTo>
                          <a:pt x="8" y="50"/>
                        </a:lnTo>
                        <a:lnTo>
                          <a:pt x="12" y="56"/>
                        </a:lnTo>
                        <a:lnTo>
                          <a:pt x="9" y="60"/>
                        </a:lnTo>
                        <a:lnTo>
                          <a:pt x="15" y="64"/>
                        </a:lnTo>
                        <a:lnTo>
                          <a:pt x="7" y="64"/>
                        </a:lnTo>
                        <a:lnTo>
                          <a:pt x="5" y="60"/>
                        </a:lnTo>
                        <a:lnTo>
                          <a:pt x="4" y="64"/>
                        </a:lnTo>
                        <a:lnTo>
                          <a:pt x="2" y="66"/>
                        </a:lnTo>
                        <a:lnTo>
                          <a:pt x="15" y="71"/>
                        </a:lnTo>
                        <a:lnTo>
                          <a:pt x="15" y="73"/>
                        </a:lnTo>
                        <a:lnTo>
                          <a:pt x="14" y="76"/>
                        </a:lnTo>
                        <a:lnTo>
                          <a:pt x="15" y="78"/>
                        </a:lnTo>
                        <a:lnTo>
                          <a:pt x="18" y="77"/>
                        </a:lnTo>
                        <a:lnTo>
                          <a:pt x="16" y="81"/>
                        </a:lnTo>
                        <a:lnTo>
                          <a:pt x="19" y="84"/>
                        </a:lnTo>
                        <a:lnTo>
                          <a:pt x="17" y="88"/>
                        </a:lnTo>
                        <a:lnTo>
                          <a:pt x="17" y="89"/>
                        </a:lnTo>
                        <a:lnTo>
                          <a:pt x="29" y="87"/>
                        </a:lnTo>
                        <a:lnTo>
                          <a:pt x="31" y="88"/>
                        </a:lnTo>
                        <a:lnTo>
                          <a:pt x="19" y="93"/>
                        </a:lnTo>
                        <a:lnTo>
                          <a:pt x="18" y="95"/>
                        </a:lnTo>
                        <a:lnTo>
                          <a:pt x="27" y="92"/>
                        </a:lnTo>
                        <a:lnTo>
                          <a:pt x="27" y="95"/>
                        </a:lnTo>
                        <a:lnTo>
                          <a:pt x="30" y="91"/>
                        </a:lnTo>
                        <a:lnTo>
                          <a:pt x="34" y="91"/>
                        </a:lnTo>
                        <a:lnTo>
                          <a:pt x="38" y="95"/>
                        </a:lnTo>
                        <a:lnTo>
                          <a:pt x="38" y="93"/>
                        </a:lnTo>
                        <a:lnTo>
                          <a:pt x="41" y="94"/>
                        </a:lnTo>
                        <a:lnTo>
                          <a:pt x="42" y="98"/>
                        </a:lnTo>
                        <a:lnTo>
                          <a:pt x="44" y="101"/>
                        </a:lnTo>
                        <a:lnTo>
                          <a:pt x="52" y="103"/>
                        </a:lnTo>
                        <a:lnTo>
                          <a:pt x="60" y="100"/>
                        </a:lnTo>
                        <a:lnTo>
                          <a:pt x="62" y="91"/>
                        </a:lnTo>
                        <a:lnTo>
                          <a:pt x="66" y="90"/>
                        </a:lnTo>
                        <a:lnTo>
                          <a:pt x="80" y="96"/>
                        </a:lnTo>
                        <a:lnTo>
                          <a:pt x="87" y="103"/>
                        </a:lnTo>
                        <a:lnTo>
                          <a:pt x="92" y="104"/>
                        </a:lnTo>
                        <a:lnTo>
                          <a:pt x="107" y="100"/>
                        </a:lnTo>
                        <a:lnTo>
                          <a:pt x="113" y="93"/>
                        </a:lnTo>
                        <a:lnTo>
                          <a:pt x="116" y="91"/>
                        </a:lnTo>
                        <a:lnTo>
                          <a:pt x="127" y="96"/>
                        </a:lnTo>
                        <a:lnTo>
                          <a:pt x="129" y="95"/>
                        </a:lnTo>
                        <a:lnTo>
                          <a:pt x="130" y="93"/>
                        </a:lnTo>
                        <a:lnTo>
                          <a:pt x="134" y="91"/>
                        </a:lnTo>
                        <a:lnTo>
                          <a:pt x="137" y="93"/>
                        </a:lnTo>
                        <a:lnTo>
                          <a:pt x="134" y="96"/>
                        </a:lnTo>
                        <a:lnTo>
                          <a:pt x="132" y="109"/>
                        </a:lnTo>
                        <a:lnTo>
                          <a:pt x="135" y="109"/>
                        </a:lnTo>
                        <a:lnTo>
                          <a:pt x="136" y="108"/>
                        </a:lnTo>
                        <a:lnTo>
                          <a:pt x="138" y="104"/>
                        </a:lnTo>
                        <a:lnTo>
                          <a:pt x="139" y="102"/>
                        </a:lnTo>
                        <a:lnTo>
                          <a:pt x="144" y="101"/>
                        </a:lnTo>
                        <a:lnTo>
                          <a:pt x="141" y="96"/>
                        </a:lnTo>
                        <a:lnTo>
                          <a:pt x="143" y="91"/>
                        </a:lnTo>
                        <a:lnTo>
                          <a:pt x="147" y="93"/>
                        </a:lnTo>
                        <a:lnTo>
                          <a:pt x="148" y="94"/>
                        </a:lnTo>
                        <a:lnTo>
                          <a:pt x="153" y="94"/>
                        </a:lnTo>
                        <a:lnTo>
                          <a:pt x="166" y="89"/>
                        </a:lnTo>
                        <a:lnTo>
                          <a:pt x="171" y="93"/>
                        </a:lnTo>
                        <a:lnTo>
                          <a:pt x="177" y="94"/>
                        </a:lnTo>
                        <a:lnTo>
                          <a:pt x="198" y="87"/>
                        </a:lnTo>
                        <a:lnTo>
                          <a:pt x="212" y="87"/>
                        </a:lnTo>
                        <a:lnTo>
                          <a:pt x="217" y="82"/>
                        </a:lnTo>
                        <a:lnTo>
                          <a:pt x="220" y="86"/>
                        </a:lnTo>
                        <a:lnTo>
                          <a:pt x="221" y="87"/>
                        </a:lnTo>
                        <a:lnTo>
                          <a:pt x="228" y="80"/>
                        </a:lnTo>
                        <a:lnTo>
                          <a:pt x="233" y="82"/>
                        </a:lnTo>
                        <a:lnTo>
                          <a:pt x="245" y="82"/>
                        </a:lnTo>
                        <a:lnTo>
                          <a:pt x="248" y="85"/>
                        </a:lnTo>
                        <a:lnTo>
                          <a:pt x="251" y="86"/>
                        </a:lnTo>
                        <a:lnTo>
                          <a:pt x="253" y="84"/>
                        </a:lnTo>
                        <a:lnTo>
                          <a:pt x="253" y="80"/>
                        </a:lnTo>
                        <a:lnTo>
                          <a:pt x="246" y="73"/>
                        </a:lnTo>
                        <a:lnTo>
                          <a:pt x="246" y="54"/>
                        </a:lnTo>
                        <a:lnTo>
                          <a:pt x="244" y="47"/>
                        </a:lnTo>
                        <a:lnTo>
                          <a:pt x="248" y="45"/>
                        </a:lnTo>
                        <a:lnTo>
                          <a:pt x="250" y="39"/>
                        </a:lnTo>
                      </a:path>
                    </a:pathLst>
                  </a:custGeom>
                  <a:grpFill/>
                  <a:ln w="9144">
                    <a:solidFill>
                      <a:schemeClr val="bg2">
                        <a:lumMod val="90000"/>
                      </a:schemeClr>
                    </a:solidFill>
                    <a:round/>
                    <a:headEnd/>
                    <a:tailEnd/>
                  </a:ln>
                </p:spPr>
                <p:txBody>
                  <a:bodyPr/>
                  <a:lstStyle/>
                  <a:p>
                    <a:endParaRPr lang="nb-NO"/>
                  </a:p>
                </p:txBody>
              </p:sp>
              <p:sp>
                <p:nvSpPr>
                  <p:cNvPr id="430" name="Freeform 136"/>
                  <p:cNvSpPr>
                    <a:spLocks/>
                  </p:cNvSpPr>
                  <p:nvPr/>
                </p:nvSpPr>
                <p:spPr bwMode="gray">
                  <a:xfrm>
                    <a:off x="3207" y="1856"/>
                    <a:ext cx="101" cy="83"/>
                  </a:xfrm>
                  <a:custGeom>
                    <a:avLst/>
                    <a:gdLst>
                      <a:gd name="T0" fmla="*/ 157 w 96"/>
                      <a:gd name="T1" fmla="*/ 5 h 85"/>
                      <a:gd name="T2" fmla="*/ 156 w 96"/>
                      <a:gd name="T3" fmla="*/ 4 h 85"/>
                      <a:gd name="T4" fmla="*/ 152 w 96"/>
                      <a:gd name="T5" fmla="*/ 0 h 85"/>
                      <a:gd name="T6" fmla="*/ 142 w 96"/>
                      <a:gd name="T7" fmla="*/ 5 h 85"/>
                      <a:gd name="T8" fmla="*/ 120 w 96"/>
                      <a:gd name="T9" fmla="*/ 5 h 85"/>
                      <a:gd name="T10" fmla="*/ 85 w 96"/>
                      <a:gd name="T11" fmla="*/ 12 h 85"/>
                      <a:gd name="T12" fmla="*/ 74 w 96"/>
                      <a:gd name="T13" fmla="*/ 11 h 85"/>
                      <a:gd name="T14" fmla="*/ 66 w 96"/>
                      <a:gd name="T15" fmla="*/ 7 h 85"/>
                      <a:gd name="T16" fmla="*/ 45 w 96"/>
                      <a:gd name="T17" fmla="*/ 12 h 85"/>
                      <a:gd name="T18" fmla="*/ 35 w 96"/>
                      <a:gd name="T19" fmla="*/ 12 h 85"/>
                      <a:gd name="T20" fmla="*/ 33 w 96"/>
                      <a:gd name="T21" fmla="*/ 11 h 85"/>
                      <a:gd name="T22" fmla="*/ 27 w 96"/>
                      <a:gd name="T23" fmla="*/ 9 h 85"/>
                      <a:gd name="T24" fmla="*/ 25 w 96"/>
                      <a:gd name="T25" fmla="*/ 14 h 85"/>
                      <a:gd name="T26" fmla="*/ 28 w 96"/>
                      <a:gd name="T27" fmla="*/ 19 h 85"/>
                      <a:gd name="T28" fmla="*/ 23 w 96"/>
                      <a:gd name="T29" fmla="*/ 20 h 85"/>
                      <a:gd name="T30" fmla="*/ 22 w 96"/>
                      <a:gd name="T31" fmla="*/ 21 h 85"/>
                      <a:gd name="T32" fmla="*/ 20 w 96"/>
                      <a:gd name="T33" fmla="*/ 21 h 85"/>
                      <a:gd name="T34" fmla="*/ 9 w 96"/>
                      <a:gd name="T35" fmla="*/ 21 h 85"/>
                      <a:gd name="T36" fmla="*/ 6 w 96"/>
                      <a:gd name="T37" fmla="*/ 21 h 85"/>
                      <a:gd name="T38" fmla="*/ 5 w 96"/>
                      <a:gd name="T39" fmla="*/ 21 h 85"/>
                      <a:gd name="T40" fmla="*/ 8 w 96"/>
                      <a:gd name="T41" fmla="*/ 24 h 85"/>
                      <a:gd name="T42" fmla="*/ 8 w 96"/>
                      <a:gd name="T43" fmla="*/ 35 h 85"/>
                      <a:gd name="T44" fmla="*/ 24 w 96"/>
                      <a:gd name="T45" fmla="*/ 35 h 85"/>
                      <a:gd name="T46" fmla="*/ 23 w 96"/>
                      <a:gd name="T47" fmla="*/ 37 h 85"/>
                      <a:gd name="T48" fmla="*/ 26 w 96"/>
                      <a:gd name="T49" fmla="*/ 39 h 85"/>
                      <a:gd name="T50" fmla="*/ 27 w 96"/>
                      <a:gd name="T51" fmla="*/ 43 h 85"/>
                      <a:gd name="T52" fmla="*/ 22 w 96"/>
                      <a:gd name="T53" fmla="*/ 47 h 85"/>
                      <a:gd name="T54" fmla="*/ 23 w 96"/>
                      <a:gd name="T55" fmla="*/ 50 h 85"/>
                      <a:gd name="T56" fmla="*/ 8 w 96"/>
                      <a:gd name="T57" fmla="*/ 50 h 85"/>
                      <a:gd name="T58" fmla="*/ 7 w 96"/>
                      <a:gd name="T59" fmla="*/ 52 h 85"/>
                      <a:gd name="T60" fmla="*/ 8 w 96"/>
                      <a:gd name="T61" fmla="*/ 53 h 85"/>
                      <a:gd name="T62" fmla="*/ 1 w 96"/>
                      <a:gd name="T63" fmla="*/ 56 h 85"/>
                      <a:gd name="T64" fmla="*/ 0 w 96"/>
                      <a:gd name="T65" fmla="*/ 60 h 85"/>
                      <a:gd name="T66" fmla="*/ 4 w 96"/>
                      <a:gd name="T67" fmla="*/ 60 h 85"/>
                      <a:gd name="T68" fmla="*/ 20 w 96"/>
                      <a:gd name="T69" fmla="*/ 63 h 85"/>
                      <a:gd name="T70" fmla="*/ 24 w 96"/>
                      <a:gd name="T71" fmla="*/ 64 h 85"/>
                      <a:gd name="T72" fmla="*/ 70 w 96"/>
                      <a:gd name="T73" fmla="*/ 55 h 85"/>
                      <a:gd name="T74" fmla="*/ 126 w 96"/>
                      <a:gd name="T75" fmla="*/ 38 h 85"/>
                      <a:gd name="T76" fmla="*/ 132 w 96"/>
                      <a:gd name="T77" fmla="*/ 32 h 85"/>
                      <a:gd name="T78" fmla="*/ 133 w 96"/>
                      <a:gd name="T79" fmla="*/ 16 h 85"/>
                      <a:gd name="T80" fmla="*/ 147 w 96"/>
                      <a:gd name="T81" fmla="*/ 13 h 85"/>
                      <a:gd name="T82" fmla="*/ 155 w 96"/>
                      <a:gd name="T83" fmla="*/ 6 h 85"/>
                      <a:gd name="T84" fmla="*/ 157 w 96"/>
                      <a:gd name="T85" fmla="*/ 5 h 85"/>
                      <a:gd name="T86" fmla="*/ 157 w 96"/>
                      <a:gd name="T87" fmla="*/ 5 h 85"/>
                      <a:gd name="T88" fmla="*/ 157 w 96"/>
                      <a:gd name="T89" fmla="*/ 5 h 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6"/>
                      <a:gd name="T136" fmla="*/ 0 h 85"/>
                      <a:gd name="T137" fmla="*/ 96 w 96"/>
                      <a:gd name="T138" fmla="*/ 85 h 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6" h="85">
                        <a:moveTo>
                          <a:pt x="95" y="5"/>
                        </a:moveTo>
                        <a:lnTo>
                          <a:pt x="94" y="4"/>
                        </a:lnTo>
                        <a:lnTo>
                          <a:pt x="91" y="0"/>
                        </a:lnTo>
                        <a:lnTo>
                          <a:pt x="86" y="5"/>
                        </a:lnTo>
                        <a:lnTo>
                          <a:pt x="72" y="5"/>
                        </a:lnTo>
                        <a:lnTo>
                          <a:pt x="51" y="12"/>
                        </a:lnTo>
                        <a:lnTo>
                          <a:pt x="45" y="11"/>
                        </a:lnTo>
                        <a:lnTo>
                          <a:pt x="40" y="7"/>
                        </a:lnTo>
                        <a:lnTo>
                          <a:pt x="27" y="12"/>
                        </a:lnTo>
                        <a:lnTo>
                          <a:pt x="22" y="12"/>
                        </a:lnTo>
                        <a:lnTo>
                          <a:pt x="21" y="11"/>
                        </a:lnTo>
                        <a:lnTo>
                          <a:pt x="17" y="9"/>
                        </a:lnTo>
                        <a:lnTo>
                          <a:pt x="15" y="14"/>
                        </a:lnTo>
                        <a:lnTo>
                          <a:pt x="18" y="19"/>
                        </a:lnTo>
                        <a:lnTo>
                          <a:pt x="13" y="20"/>
                        </a:lnTo>
                        <a:lnTo>
                          <a:pt x="12" y="22"/>
                        </a:lnTo>
                        <a:lnTo>
                          <a:pt x="10" y="26"/>
                        </a:lnTo>
                        <a:lnTo>
                          <a:pt x="9" y="27"/>
                        </a:lnTo>
                        <a:lnTo>
                          <a:pt x="6" y="27"/>
                        </a:lnTo>
                        <a:lnTo>
                          <a:pt x="5" y="30"/>
                        </a:lnTo>
                        <a:lnTo>
                          <a:pt x="8" y="34"/>
                        </a:lnTo>
                        <a:lnTo>
                          <a:pt x="8" y="45"/>
                        </a:lnTo>
                        <a:lnTo>
                          <a:pt x="14" y="45"/>
                        </a:lnTo>
                        <a:lnTo>
                          <a:pt x="13" y="47"/>
                        </a:lnTo>
                        <a:lnTo>
                          <a:pt x="16" y="49"/>
                        </a:lnTo>
                        <a:lnTo>
                          <a:pt x="17" y="53"/>
                        </a:lnTo>
                        <a:lnTo>
                          <a:pt x="12" y="57"/>
                        </a:lnTo>
                        <a:lnTo>
                          <a:pt x="13" y="60"/>
                        </a:lnTo>
                        <a:lnTo>
                          <a:pt x="8" y="60"/>
                        </a:lnTo>
                        <a:lnTo>
                          <a:pt x="7" y="62"/>
                        </a:lnTo>
                        <a:lnTo>
                          <a:pt x="8" y="64"/>
                        </a:lnTo>
                        <a:lnTo>
                          <a:pt x="1" y="69"/>
                        </a:lnTo>
                        <a:lnTo>
                          <a:pt x="0" y="78"/>
                        </a:lnTo>
                        <a:lnTo>
                          <a:pt x="4" y="77"/>
                        </a:lnTo>
                        <a:lnTo>
                          <a:pt x="10" y="83"/>
                        </a:lnTo>
                        <a:lnTo>
                          <a:pt x="14" y="84"/>
                        </a:lnTo>
                        <a:lnTo>
                          <a:pt x="43" y="68"/>
                        </a:lnTo>
                        <a:lnTo>
                          <a:pt x="76" y="48"/>
                        </a:lnTo>
                        <a:lnTo>
                          <a:pt x="79" y="42"/>
                        </a:lnTo>
                        <a:lnTo>
                          <a:pt x="80" y="16"/>
                        </a:lnTo>
                        <a:lnTo>
                          <a:pt x="88" y="13"/>
                        </a:lnTo>
                        <a:lnTo>
                          <a:pt x="93" y="6"/>
                        </a:lnTo>
                        <a:lnTo>
                          <a:pt x="95" y="5"/>
                        </a:lnTo>
                      </a:path>
                    </a:pathLst>
                  </a:custGeom>
                  <a:grpFill/>
                  <a:ln w="9144">
                    <a:solidFill>
                      <a:schemeClr val="bg2">
                        <a:lumMod val="90000"/>
                      </a:schemeClr>
                    </a:solidFill>
                    <a:round/>
                    <a:headEnd/>
                    <a:tailEnd/>
                  </a:ln>
                </p:spPr>
                <p:txBody>
                  <a:bodyPr/>
                  <a:lstStyle/>
                  <a:p>
                    <a:endParaRPr lang="nb-NO"/>
                  </a:p>
                </p:txBody>
              </p:sp>
              <p:sp>
                <p:nvSpPr>
                  <p:cNvPr id="431" name="Freeform 137"/>
                  <p:cNvSpPr>
                    <a:spLocks/>
                  </p:cNvSpPr>
                  <p:nvPr/>
                </p:nvSpPr>
                <p:spPr bwMode="gray">
                  <a:xfrm>
                    <a:off x="3200" y="1900"/>
                    <a:ext cx="26" cy="27"/>
                  </a:xfrm>
                  <a:custGeom>
                    <a:avLst/>
                    <a:gdLst>
                      <a:gd name="T0" fmla="*/ 0 w 24"/>
                      <a:gd name="T1" fmla="*/ 16 h 28"/>
                      <a:gd name="T2" fmla="*/ 20 w 24"/>
                      <a:gd name="T3" fmla="*/ 6 h 28"/>
                      <a:gd name="T4" fmla="*/ 30 w 24"/>
                      <a:gd name="T5" fmla="*/ 2 h 28"/>
                      <a:gd name="T6" fmla="*/ 30 w 24"/>
                      <a:gd name="T7" fmla="*/ 0 h 28"/>
                      <a:gd name="T8" fmla="*/ 46 w 24"/>
                      <a:gd name="T9" fmla="*/ 0 h 28"/>
                      <a:gd name="T10" fmla="*/ 43 w 24"/>
                      <a:gd name="T11" fmla="*/ 2 h 28"/>
                      <a:gd name="T12" fmla="*/ 50 w 24"/>
                      <a:gd name="T13" fmla="*/ 4 h 28"/>
                      <a:gd name="T14" fmla="*/ 51 w 24"/>
                      <a:gd name="T15" fmla="*/ 8 h 28"/>
                      <a:gd name="T16" fmla="*/ 42 w 24"/>
                      <a:gd name="T17" fmla="*/ 12 h 28"/>
                      <a:gd name="T18" fmla="*/ 43 w 24"/>
                      <a:gd name="T19" fmla="*/ 14 h 28"/>
                      <a:gd name="T20" fmla="*/ 30 w 24"/>
                      <a:gd name="T21" fmla="*/ 14 h 28"/>
                      <a:gd name="T22" fmla="*/ 28 w 24"/>
                      <a:gd name="T23" fmla="*/ 14 h 28"/>
                      <a:gd name="T24" fmla="*/ 30 w 24"/>
                      <a:gd name="T25" fmla="*/ 14 h 28"/>
                      <a:gd name="T26" fmla="*/ 17 w 24"/>
                      <a:gd name="T27" fmla="*/ 14 h 28"/>
                      <a:gd name="T28" fmla="*/ 16 w 24"/>
                      <a:gd name="T29" fmla="*/ 14 h 28"/>
                      <a:gd name="T30" fmla="*/ 16 w 24"/>
                      <a:gd name="T31" fmla="*/ 17 h 28"/>
                      <a:gd name="T32" fmla="*/ 0 w 24"/>
                      <a:gd name="T33" fmla="*/ 16 h 28"/>
                      <a:gd name="T34" fmla="*/ 0 w 24"/>
                      <a:gd name="T35" fmla="*/ 16 h 28"/>
                      <a:gd name="T36" fmla="*/ 0 w 24"/>
                      <a:gd name="T37" fmla="*/ 16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8"/>
                      <a:gd name="T59" fmla="*/ 24 w 24"/>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8">
                        <a:moveTo>
                          <a:pt x="0" y="26"/>
                        </a:moveTo>
                        <a:lnTo>
                          <a:pt x="9" y="6"/>
                        </a:lnTo>
                        <a:lnTo>
                          <a:pt x="14" y="2"/>
                        </a:lnTo>
                        <a:lnTo>
                          <a:pt x="14" y="0"/>
                        </a:lnTo>
                        <a:lnTo>
                          <a:pt x="20" y="0"/>
                        </a:lnTo>
                        <a:lnTo>
                          <a:pt x="19" y="2"/>
                        </a:lnTo>
                        <a:lnTo>
                          <a:pt x="22" y="4"/>
                        </a:lnTo>
                        <a:lnTo>
                          <a:pt x="23" y="8"/>
                        </a:lnTo>
                        <a:lnTo>
                          <a:pt x="18" y="12"/>
                        </a:lnTo>
                        <a:lnTo>
                          <a:pt x="19" y="15"/>
                        </a:lnTo>
                        <a:lnTo>
                          <a:pt x="14" y="15"/>
                        </a:lnTo>
                        <a:lnTo>
                          <a:pt x="13" y="17"/>
                        </a:lnTo>
                        <a:lnTo>
                          <a:pt x="14" y="19"/>
                        </a:lnTo>
                        <a:lnTo>
                          <a:pt x="7" y="24"/>
                        </a:lnTo>
                        <a:lnTo>
                          <a:pt x="6" y="24"/>
                        </a:lnTo>
                        <a:lnTo>
                          <a:pt x="6" y="27"/>
                        </a:lnTo>
                        <a:lnTo>
                          <a:pt x="0" y="26"/>
                        </a:lnTo>
                      </a:path>
                    </a:pathLst>
                  </a:custGeom>
                  <a:grpFill/>
                  <a:ln w="9144">
                    <a:solidFill>
                      <a:schemeClr val="bg2">
                        <a:lumMod val="90000"/>
                      </a:schemeClr>
                    </a:solidFill>
                    <a:round/>
                    <a:headEnd/>
                    <a:tailEnd/>
                  </a:ln>
                </p:spPr>
                <p:txBody>
                  <a:bodyPr/>
                  <a:lstStyle/>
                  <a:p>
                    <a:endParaRPr lang="nb-NO"/>
                  </a:p>
                </p:txBody>
              </p:sp>
              <p:sp>
                <p:nvSpPr>
                  <p:cNvPr id="432" name="Freeform 138"/>
                  <p:cNvSpPr>
                    <a:spLocks/>
                  </p:cNvSpPr>
                  <p:nvPr/>
                </p:nvSpPr>
                <p:spPr bwMode="gray">
                  <a:xfrm>
                    <a:off x="3270" y="1750"/>
                    <a:ext cx="99" cy="45"/>
                  </a:xfrm>
                  <a:custGeom>
                    <a:avLst/>
                    <a:gdLst>
                      <a:gd name="T0" fmla="*/ 0 w 93"/>
                      <a:gd name="T1" fmla="*/ 1 h 46"/>
                      <a:gd name="T2" fmla="*/ 19 w 93"/>
                      <a:gd name="T3" fmla="*/ 0 h 46"/>
                      <a:gd name="T4" fmla="*/ 46 w 93"/>
                      <a:gd name="T5" fmla="*/ 5 h 46"/>
                      <a:gd name="T6" fmla="*/ 76 w 93"/>
                      <a:gd name="T7" fmla="*/ 7 h 46"/>
                      <a:gd name="T8" fmla="*/ 104 w 93"/>
                      <a:gd name="T9" fmla="*/ 17 h 46"/>
                      <a:gd name="T10" fmla="*/ 135 w 93"/>
                      <a:gd name="T11" fmla="*/ 16 h 46"/>
                      <a:gd name="T12" fmla="*/ 145 w 93"/>
                      <a:gd name="T13" fmla="*/ 20 h 46"/>
                      <a:gd name="T14" fmla="*/ 145 w 93"/>
                      <a:gd name="T15" fmla="*/ 23 h 46"/>
                      <a:gd name="T16" fmla="*/ 166 w 93"/>
                      <a:gd name="T17" fmla="*/ 23 h 46"/>
                      <a:gd name="T18" fmla="*/ 162 w 93"/>
                      <a:gd name="T19" fmla="*/ 25 h 46"/>
                      <a:gd name="T20" fmla="*/ 171 w 93"/>
                      <a:gd name="T21" fmla="*/ 30 h 46"/>
                      <a:gd name="T22" fmla="*/ 172 w 93"/>
                      <a:gd name="T23" fmla="*/ 32 h 46"/>
                      <a:gd name="T24" fmla="*/ 168 w 93"/>
                      <a:gd name="T25" fmla="*/ 34 h 46"/>
                      <a:gd name="T26" fmla="*/ 154 w 93"/>
                      <a:gd name="T27" fmla="*/ 33 h 46"/>
                      <a:gd name="T28" fmla="*/ 139 w 93"/>
                      <a:gd name="T29" fmla="*/ 28 h 46"/>
                      <a:gd name="T30" fmla="*/ 131 w 93"/>
                      <a:gd name="T31" fmla="*/ 31 h 46"/>
                      <a:gd name="T32" fmla="*/ 87 w 93"/>
                      <a:gd name="T33" fmla="*/ 35 h 46"/>
                      <a:gd name="T34" fmla="*/ 73 w 93"/>
                      <a:gd name="T35" fmla="*/ 27 h 46"/>
                      <a:gd name="T36" fmla="*/ 63 w 93"/>
                      <a:gd name="T37" fmla="*/ 28 h 46"/>
                      <a:gd name="T38" fmla="*/ 43 w 93"/>
                      <a:gd name="T39" fmla="*/ 27 h 46"/>
                      <a:gd name="T40" fmla="*/ 40 w 93"/>
                      <a:gd name="T41" fmla="*/ 27 h 46"/>
                      <a:gd name="T42" fmla="*/ 46 w 93"/>
                      <a:gd name="T43" fmla="*/ 24 h 46"/>
                      <a:gd name="T44" fmla="*/ 46 w 93"/>
                      <a:gd name="T45" fmla="*/ 23 h 46"/>
                      <a:gd name="T46" fmla="*/ 36 w 93"/>
                      <a:gd name="T47" fmla="*/ 14 h 46"/>
                      <a:gd name="T48" fmla="*/ 24 w 93"/>
                      <a:gd name="T49" fmla="*/ 10 h 46"/>
                      <a:gd name="T50" fmla="*/ 6 w 93"/>
                      <a:gd name="T51" fmla="*/ 7 h 46"/>
                      <a:gd name="T52" fmla="*/ 0 w 93"/>
                      <a:gd name="T53" fmla="*/ 1 h 46"/>
                      <a:gd name="T54" fmla="*/ 0 w 93"/>
                      <a:gd name="T55" fmla="*/ 1 h 46"/>
                      <a:gd name="T56" fmla="*/ 0 w 93"/>
                      <a:gd name="T57" fmla="*/ 1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
                      <a:gd name="T88" fmla="*/ 0 h 46"/>
                      <a:gd name="T89" fmla="*/ 93 w 93"/>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 h="46">
                        <a:moveTo>
                          <a:pt x="0" y="1"/>
                        </a:moveTo>
                        <a:lnTo>
                          <a:pt x="9" y="0"/>
                        </a:lnTo>
                        <a:lnTo>
                          <a:pt x="24" y="5"/>
                        </a:lnTo>
                        <a:lnTo>
                          <a:pt x="40" y="7"/>
                        </a:lnTo>
                        <a:lnTo>
                          <a:pt x="55" y="17"/>
                        </a:lnTo>
                        <a:lnTo>
                          <a:pt x="72" y="16"/>
                        </a:lnTo>
                        <a:lnTo>
                          <a:pt x="78" y="20"/>
                        </a:lnTo>
                        <a:lnTo>
                          <a:pt x="78" y="24"/>
                        </a:lnTo>
                        <a:lnTo>
                          <a:pt x="89" y="30"/>
                        </a:lnTo>
                        <a:lnTo>
                          <a:pt x="86" y="35"/>
                        </a:lnTo>
                        <a:lnTo>
                          <a:pt x="91" y="40"/>
                        </a:lnTo>
                        <a:lnTo>
                          <a:pt x="92" y="42"/>
                        </a:lnTo>
                        <a:lnTo>
                          <a:pt x="90" y="44"/>
                        </a:lnTo>
                        <a:lnTo>
                          <a:pt x="83" y="43"/>
                        </a:lnTo>
                        <a:lnTo>
                          <a:pt x="75" y="38"/>
                        </a:lnTo>
                        <a:lnTo>
                          <a:pt x="70" y="41"/>
                        </a:lnTo>
                        <a:lnTo>
                          <a:pt x="47" y="45"/>
                        </a:lnTo>
                        <a:lnTo>
                          <a:pt x="39" y="37"/>
                        </a:lnTo>
                        <a:lnTo>
                          <a:pt x="34" y="38"/>
                        </a:lnTo>
                        <a:lnTo>
                          <a:pt x="23" y="37"/>
                        </a:lnTo>
                        <a:lnTo>
                          <a:pt x="22" y="37"/>
                        </a:lnTo>
                        <a:lnTo>
                          <a:pt x="24" y="34"/>
                        </a:lnTo>
                        <a:lnTo>
                          <a:pt x="24" y="29"/>
                        </a:lnTo>
                        <a:lnTo>
                          <a:pt x="20" y="14"/>
                        </a:lnTo>
                        <a:lnTo>
                          <a:pt x="14" y="10"/>
                        </a:lnTo>
                        <a:lnTo>
                          <a:pt x="6" y="7"/>
                        </a:lnTo>
                        <a:lnTo>
                          <a:pt x="0" y="1"/>
                        </a:lnTo>
                      </a:path>
                    </a:pathLst>
                  </a:custGeom>
                  <a:grpFill/>
                  <a:ln w="9144">
                    <a:solidFill>
                      <a:schemeClr val="bg2">
                        <a:lumMod val="90000"/>
                      </a:schemeClr>
                    </a:solidFill>
                    <a:round/>
                    <a:headEnd/>
                    <a:tailEnd/>
                  </a:ln>
                </p:spPr>
                <p:txBody>
                  <a:bodyPr/>
                  <a:lstStyle/>
                  <a:p>
                    <a:endParaRPr lang="nb-NO"/>
                  </a:p>
                </p:txBody>
              </p:sp>
              <p:sp>
                <p:nvSpPr>
                  <p:cNvPr id="433" name="Freeform 139"/>
                  <p:cNvSpPr>
                    <a:spLocks/>
                  </p:cNvSpPr>
                  <p:nvPr/>
                </p:nvSpPr>
                <p:spPr bwMode="gray">
                  <a:xfrm>
                    <a:off x="3072" y="1778"/>
                    <a:ext cx="46" cy="35"/>
                  </a:xfrm>
                  <a:custGeom>
                    <a:avLst/>
                    <a:gdLst>
                      <a:gd name="T0" fmla="*/ 52 w 43"/>
                      <a:gd name="T1" fmla="*/ 2 h 36"/>
                      <a:gd name="T2" fmla="*/ 39 w 43"/>
                      <a:gd name="T3" fmla="*/ 3 h 36"/>
                      <a:gd name="T4" fmla="*/ 30 w 43"/>
                      <a:gd name="T5" fmla="*/ 0 h 36"/>
                      <a:gd name="T6" fmla="*/ 4 w 43"/>
                      <a:gd name="T7" fmla="*/ 5 h 36"/>
                      <a:gd name="T8" fmla="*/ 18 w 43"/>
                      <a:gd name="T9" fmla="*/ 8 h 36"/>
                      <a:gd name="T10" fmla="*/ 18 w 43"/>
                      <a:gd name="T11" fmla="*/ 11 h 36"/>
                      <a:gd name="T12" fmla="*/ 4 w 43"/>
                      <a:gd name="T13" fmla="*/ 13 h 36"/>
                      <a:gd name="T14" fmla="*/ 3 w 43"/>
                      <a:gd name="T15" fmla="*/ 18 h 36"/>
                      <a:gd name="T16" fmla="*/ 0 w 43"/>
                      <a:gd name="T17" fmla="*/ 18 h 36"/>
                      <a:gd name="T18" fmla="*/ 3 w 43"/>
                      <a:gd name="T19" fmla="*/ 18 h 36"/>
                      <a:gd name="T20" fmla="*/ 21 w 43"/>
                      <a:gd name="T21" fmla="*/ 18 h 36"/>
                      <a:gd name="T22" fmla="*/ 3 w 43"/>
                      <a:gd name="T23" fmla="*/ 20 h 36"/>
                      <a:gd name="T24" fmla="*/ 3 w 43"/>
                      <a:gd name="T25" fmla="*/ 25 h 36"/>
                      <a:gd name="T26" fmla="*/ 42 w 43"/>
                      <a:gd name="T27" fmla="*/ 18 h 36"/>
                      <a:gd name="T28" fmla="*/ 78 w 43"/>
                      <a:gd name="T29" fmla="*/ 18 h 36"/>
                      <a:gd name="T30" fmla="*/ 82 w 43"/>
                      <a:gd name="T31" fmla="*/ 15 h 36"/>
                      <a:gd name="T32" fmla="*/ 59 w 43"/>
                      <a:gd name="T33" fmla="*/ 8 h 36"/>
                      <a:gd name="T34" fmla="*/ 55 w 43"/>
                      <a:gd name="T35" fmla="*/ 7 h 36"/>
                      <a:gd name="T36" fmla="*/ 52 w 43"/>
                      <a:gd name="T37" fmla="*/ 2 h 36"/>
                      <a:gd name="T38" fmla="*/ 52 w 43"/>
                      <a:gd name="T39" fmla="*/ 2 h 36"/>
                      <a:gd name="T40" fmla="*/ 52 w 43"/>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36"/>
                      <a:gd name="T65" fmla="*/ 43 w 43"/>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36">
                        <a:moveTo>
                          <a:pt x="27" y="2"/>
                        </a:moveTo>
                        <a:lnTo>
                          <a:pt x="20" y="3"/>
                        </a:lnTo>
                        <a:lnTo>
                          <a:pt x="16" y="0"/>
                        </a:lnTo>
                        <a:lnTo>
                          <a:pt x="4" y="5"/>
                        </a:lnTo>
                        <a:lnTo>
                          <a:pt x="8" y="8"/>
                        </a:lnTo>
                        <a:lnTo>
                          <a:pt x="8" y="11"/>
                        </a:lnTo>
                        <a:lnTo>
                          <a:pt x="4" y="13"/>
                        </a:lnTo>
                        <a:lnTo>
                          <a:pt x="3" y="20"/>
                        </a:lnTo>
                        <a:lnTo>
                          <a:pt x="0" y="24"/>
                        </a:lnTo>
                        <a:lnTo>
                          <a:pt x="3" y="26"/>
                        </a:lnTo>
                        <a:lnTo>
                          <a:pt x="11" y="25"/>
                        </a:lnTo>
                        <a:lnTo>
                          <a:pt x="3" y="30"/>
                        </a:lnTo>
                        <a:lnTo>
                          <a:pt x="3" y="35"/>
                        </a:lnTo>
                        <a:lnTo>
                          <a:pt x="21" y="19"/>
                        </a:lnTo>
                        <a:lnTo>
                          <a:pt x="40" y="18"/>
                        </a:lnTo>
                        <a:lnTo>
                          <a:pt x="42" y="15"/>
                        </a:lnTo>
                        <a:lnTo>
                          <a:pt x="30" y="8"/>
                        </a:lnTo>
                        <a:lnTo>
                          <a:pt x="28" y="7"/>
                        </a:lnTo>
                        <a:lnTo>
                          <a:pt x="27" y="2"/>
                        </a:lnTo>
                      </a:path>
                    </a:pathLst>
                  </a:custGeom>
                  <a:grpFill/>
                  <a:ln w="9144">
                    <a:solidFill>
                      <a:schemeClr val="bg2">
                        <a:lumMod val="90000"/>
                      </a:schemeClr>
                    </a:solidFill>
                    <a:round/>
                    <a:headEnd/>
                    <a:tailEnd/>
                  </a:ln>
                </p:spPr>
                <p:txBody>
                  <a:bodyPr/>
                  <a:lstStyle/>
                  <a:p>
                    <a:endParaRPr lang="nb-NO"/>
                  </a:p>
                </p:txBody>
              </p:sp>
              <p:sp>
                <p:nvSpPr>
                  <p:cNvPr id="434" name="Freeform 140"/>
                  <p:cNvSpPr>
                    <a:spLocks/>
                  </p:cNvSpPr>
                  <p:nvPr/>
                </p:nvSpPr>
                <p:spPr bwMode="gray">
                  <a:xfrm>
                    <a:off x="2987" y="1783"/>
                    <a:ext cx="95" cy="69"/>
                  </a:xfrm>
                  <a:custGeom>
                    <a:avLst/>
                    <a:gdLst>
                      <a:gd name="T0" fmla="*/ 21 w 89"/>
                      <a:gd name="T1" fmla="*/ 12 h 73"/>
                      <a:gd name="T2" fmla="*/ 35 w 89"/>
                      <a:gd name="T3" fmla="*/ 9 h 73"/>
                      <a:gd name="T4" fmla="*/ 62 w 89"/>
                      <a:gd name="T5" fmla="*/ 9 h 73"/>
                      <a:gd name="T6" fmla="*/ 111 w 89"/>
                      <a:gd name="T7" fmla="*/ 3 h 73"/>
                      <a:gd name="T8" fmla="*/ 149 w 89"/>
                      <a:gd name="T9" fmla="*/ 8 h 73"/>
                      <a:gd name="T10" fmla="*/ 156 w 89"/>
                      <a:gd name="T11" fmla="*/ 0 h 73"/>
                      <a:gd name="T12" fmla="*/ 169 w 89"/>
                      <a:gd name="T13" fmla="*/ 3 h 73"/>
                      <a:gd name="T14" fmla="*/ 161 w 89"/>
                      <a:gd name="T15" fmla="*/ 8 h 73"/>
                      <a:gd name="T16" fmla="*/ 153 w 89"/>
                      <a:gd name="T17" fmla="*/ 9 h 73"/>
                      <a:gd name="T18" fmla="*/ 122 w 89"/>
                      <a:gd name="T19" fmla="*/ 9 h 73"/>
                      <a:gd name="T20" fmla="*/ 91 w 89"/>
                      <a:gd name="T21" fmla="*/ 11 h 73"/>
                      <a:gd name="T22" fmla="*/ 108 w 89"/>
                      <a:gd name="T23" fmla="*/ 18 h 73"/>
                      <a:gd name="T24" fmla="*/ 95 w 89"/>
                      <a:gd name="T25" fmla="*/ 17 h 73"/>
                      <a:gd name="T26" fmla="*/ 97 w 89"/>
                      <a:gd name="T27" fmla="*/ 20 h 73"/>
                      <a:gd name="T28" fmla="*/ 85 w 89"/>
                      <a:gd name="T29" fmla="*/ 17 h 73"/>
                      <a:gd name="T30" fmla="*/ 89 w 89"/>
                      <a:gd name="T31" fmla="*/ 20 h 73"/>
                      <a:gd name="T32" fmla="*/ 69 w 89"/>
                      <a:gd name="T33" fmla="*/ 14 h 73"/>
                      <a:gd name="T34" fmla="*/ 65 w 89"/>
                      <a:gd name="T35" fmla="*/ 12 h 73"/>
                      <a:gd name="T36" fmla="*/ 83 w 89"/>
                      <a:gd name="T37" fmla="*/ 26 h 73"/>
                      <a:gd name="T38" fmla="*/ 78 w 89"/>
                      <a:gd name="T39" fmla="*/ 25 h 73"/>
                      <a:gd name="T40" fmla="*/ 74 w 89"/>
                      <a:gd name="T41" fmla="*/ 27 h 73"/>
                      <a:gd name="T42" fmla="*/ 83 w 89"/>
                      <a:gd name="T43" fmla="*/ 32 h 73"/>
                      <a:gd name="T44" fmla="*/ 101 w 89"/>
                      <a:gd name="T45" fmla="*/ 37 h 73"/>
                      <a:gd name="T46" fmla="*/ 90 w 89"/>
                      <a:gd name="T47" fmla="*/ 39 h 73"/>
                      <a:gd name="T48" fmla="*/ 74 w 89"/>
                      <a:gd name="T49" fmla="*/ 39 h 73"/>
                      <a:gd name="T50" fmla="*/ 79 w 89"/>
                      <a:gd name="T51" fmla="*/ 37 h 73"/>
                      <a:gd name="T52" fmla="*/ 62 w 89"/>
                      <a:gd name="T53" fmla="*/ 35 h 73"/>
                      <a:gd name="T54" fmla="*/ 25 w 89"/>
                      <a:gd name="T55" fmla="*/ 35 h 73"/>
                      <a:gd name="T56" fmla="*/ 22 w 89"/>
                      <a:gd name="T57" fmla="*/ 29 h 73"/>
                      <a:gd name="T58" fmla="*/ 18 w 89"/>
                      <a:gd name="T59" fmla="*/ 27 h 73"/>
                      <a:gd name="T60" fmla="*/ 0 w 89"/>
                      <a:gd name="T61" fmla="*/ 22 h 73"/>
                      <a:gd name="T62" fmla="*/ 0 w 89"/>
                      <a:gd name="T63" fmla="*/ 22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73"/>
                      <a:gd name="T98" fmla="*/ 89 w 89"/>
                      <a:gd name="T99" fmla="*/ 73 h 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73">
                        <a:moveTo>
                          <a:pt x="0" y="37"/>
                        </a:moveTo>
                        <a:lnTo>
                          <a:pt x="11" y="22"/>
                        </a:lnTo>
                        <a:lnTo>
                          <a:pt x="11" y="17"/>
                        </a:lnTo>
                        <a:lnTo>
                          <a:pt x="19" y="15"/>
                        </a:lnTo>
                        <a:lnTo>
                          <a:pt x="27" y="11"/>
                        </a:lnTo>
                        <a:lnTo>
                          <a:pt x="33" y="11"/>
                        </a:lnTo>
                        <a:lnTo>
                          <a:pt x="38" y="7"/>
                        </a:lnTo>
                        <a:lnTo>
                          <a:pt x="58" y="3"/>
                        </a:lnTo>
                        <a:lnTo>
                          <a:pt x="72" y="9"/>
                        </a:lnTo>
                        <a:lnTo>
                          <a:pt x="78" y="8"/>
                        </a:lnTo>
                        <a:lnTo>
                          <a:pt x="80" y="4"/>
                        </a:lnTo>
                        <a:lnTo>
                          <a:pt x="81" y="0"/>
                        </a:lnTo>
                        <a:lnTo>
                          <a:pt x="84" y="0"/>
                        </a:lnTo>
                        <a:lnTo>
                          <a:pt x="88" y="3"/>
                        </a:lnTo>
                        <a:lnTo>
                          <a:pt x="88" y="6"/>
                        </a:lnTo>
                        <a:lnTo>
                          <a:pt x="84" y="8"/>
                        </a:lnTo>
                        <a:lnTo>
                          <a:pt x="83" y="15"/>
                        </a:lnTo>
                        <a:lnTo>
                          <a:pt x="80" y="19"/>
                        </a:lnTo>
                        <a:lnTo>
                          <a:pt x="66" y="14"/>
                        </a:lnTo>
                        <a:lnTo>
                          <a:pt x="63" y="16"/>
                        </a:lnTo>
                        <a:lnTo>
                          <a:pt x="58" y="15"/>
                        </a:lnTo>
                        <a:lnTo>
                          <a:pt x="48" y="21"/>
                        </a:lnTo>
                        <a:lnTo>
                          <a:pt x="53" y="24"/>
                        </a:lnTo>
                        <a:lnTo>
                          <a:pt x="56" y="29"/>
                        </a:lnTo>
                        <a:lnTo>
                          <a:pt x="50" y="26"/>
                        </a:lnTo>
                        <a:lnTo>
                          <a:pt x="49" y="27"/>
                        </a:lnTo>
                        <a:lnTo>
                          <a:pt x="51" y="30"/>
                        </a:lnTo>
                        <a:lnTo>
                          <a:pt x="51" y="33"/>
                        </a:lnTo>
                        <a:lnTo>
                          <a:pt x="49" y="28"/>
                        </a:lnTo>
                        <a:lnTo>
                          <a:pt x="45" y="27"/>
                        </a:lnTo>
                        <a:lnTo>
                          <a:pt x="48" y="32"/>
                        </a:lnTo>
                        <a:lnTo>
                          <a:pt x="46" y="33"/>
                        </a:lnTo>
                        <a:lnTo>
                          <a:pt x="43" y="27"/>
                        </a:lnTo>
                        <a:lnTo>
                          <a:pt x="36" y="24"/>
                        </a:lnTo>
                        <a:lnTo>
                          <a:pt x="37" y="21"/>
                        </a:lnTo>
                        <a:lnTo>
                          <a:pt x="34" y="22"/>
                        </a:lnTo>
                        <a:lnTo>
                          <a:pt x="34" y="32"/>
                        </a:lnTo>
                        <a:lnTo>
                          <a:pt x="43" y="47"/>
                        </a:lnTo>
                        <a:lnTo>
                          <a:pt x="41" y="48"/>
                        </a:lnTo>
                        <a:lnTo>
                          <a:pt x="40" y="44"/>
                        </a:lnTo>
                        <a:lnTo>
                          <a:pt x="37" y="43"/>
                        </a:lnTo>
                        <a:lnTo>
                          <a:pt x="38" y="49"/>
                        </a:lnTo>
                        <a:lnTo>
                          <a:pt x="32" y="50"/>
                        </a:lnTo>
                        <a:lnTo>
                          <a:pt x="43" y="56"/>
                        </a:lnTo>
                        <a:lnTo>
                          <a:pt x="44" y="58"/>
                        </a:lnTo>
                        <a:lnTo>
                          <a:pt x="52" y="63"/>
                        </a:lnTo>
                        <a:lnTo>
                          <a:pt x="53" y="72"/>
                        </a:lnTo>
                        <a:lnTo>
                          <a:pt x="47" y="68"/>
                        </a:lnTo>
                        <a:lnTo>
                          <a:pt x="41" y="68"/>
                        </a:lnTo>
                        <a:lnTo>
                          <a:pt x="38" y="67"/>
                        </a:lnTo>
                        <a:lnTo>
                          <a:pt x="41" y="66"/>
                        </a:lnTo>
                        <a:lnTo>
                          <a:pt x="41" y="64"/>
                        </a:lnTo>
                        <a:lnTo>
                          <a:pt x="35" y="59"/>
                        </a:lnTo>
                        <a:lnTo>
                          <a:pt x="33" y="61"/>
                        </a:lnTo>
                        <a:lnTo>
                          <a:pt x="16" y="59"/>
                        </a:lnTo>
                        <a:lnTo>
                          <a:pt x="14" y="61"/>
                        </a:lnTo>
                        <a:lnTo>
                          <a:pt x="8" y="51"/>
                        </a:lnTo>
                        <a:lnTo>
                          <a:pt x="12" y="51"/>
                        </a:lnTo>
                        <a:lnTo>
                          <a:pt x="12" y="49"/>
                        </a:lnTo>
                        <a:lnTo>
                          <a:pt x="8" y="48"/>
                        </a:lnTo>
                        <a:lnTo>
                          <a:pt x="8" y="50"/>
                        </a:lnTo>
                        <a:lnTo>
                          <a:pt x="0" y="37"/>
                        </a:lnTo>
                      </a:path>
                    </a:pathLst>
                  </a:custGeom>
                  <a:grpFill/>
                  <a:ln w="9144">
                    <a:solidFill>
                      <a:schemeClr val="bg2">
                        <a:lumMod val="90000"/>
                      </a:schemeClr>
                    </a:solidFill>
                    <a:round/>
                    <a:headEnd/>
                    <a:tailEnd/>
                  </a:ln>
                </p:spPr>
                <p:txBody>
                  <a:bodyPr/>
                  <a:lstStyle/>
                  <a:p>
                    <a:endParaRPr lang="nb-NO"/>
                  </a:p>
                </p:txBody>
              </p:sp>
              <p:sp>
                <p:nvSpPr>
                  <p:cNvPr id="435" name="Freeform 141"/>
                  <p:cNvSpPr>
                    <a:spLocks/>
                  </p:cNvSpPr>
                  <p:nvPr/>
                </p:nvSpPr>
                <p:spPr bwMode="gray">
                  <a:xfrm>
                    <a:off x="3018" y="1740"/>
                    <a:ext cx="93" cy="53"/>
                  </a:xfrm>
                  <a:custGeom>
                    <a:avLst/>
                    <a:gdLst>
                      <a:gd name="T0" fmla="*/ 18 w 87"/>
                      <a:gd name="T1" fmla="*/ 36 h 55"/>
                      <a:gd name="T2" fmla="*/ 6 w 87"/>
                      <a:gd name="T3" fmla="*/ 30 h 55"/>
                      <a:gd name="T4" fmla="*/ 1 w 87"/>
                      <a:gd name="T5" fmla="*/ 25 h 55"/>
                      <a:gd name="T6" fmla="*/ 1 w 87"/>
                      <a:gd name="T7" fmla="*/ 21 h 55"/>
                      <a:gd name="T8" fmla="*/ 6 w 87"/>
                      <a:gd name="T9" fmla="*/ 13 h 55"/>
                      <a:gd name="T10" fmla="*/ 1 w 87"/>
                      <a:gd name="T11" fmla="*/ 13 h 55"/>
                      <a:gd name="T12" fmla="*/ 0 w 87"/>
                      <a:gd name="T13" fmla="*/ 8 h 55"/>
                      <a:gd name="T14" fmla="*/ 1 w 87"/>
                      <a:gd name="T15" fmla="*/ 3 h 55"/>
                      <a:gd name="T16" fmla="*/ 5 w 87"/>
                      <a:gd name="T17" fmla="*/ 0 h 55"/>
                      <a:gd name="T18" fmla="*/ 18 w 87"/>
                      <a:gd name="T19" fmla="*/ 2 h 55"/>
                      <a:gd name="T20" fmla="*/ 6 w 87"/>
                      <a:gd name="T21" fmla="*/ 6 h 55"/>
                      <a:gd name="T22" fmla="*/ 19 w 87"/>
                      <a:gd name="T23" fmla="*/ 8 h 55"/>
                      <a:gd name="T24" fmla="*/ 82 w 87"/>
                      <a:gd name="T25" fmla="*/ 10 h 55"/>
                      <a:gd name="T26" fmla="*/ 122 w 87"/>
                      <a:gd name="T27" fmla="*/ 2 h 55"/>
                      <a:gd name="T28" fmla="*/ 134 w 87"/>
                      <a:gd name="T29" fmla="*/ 2 h 55"/>
                      <a:gd name="T30" fmla="*/ 149 w 87"/>
                      <a:gd name="T31" fmla="*/ 6 h 55"/>
                      <a:gd name="T32" fmla="*/ 159 w 87"/>
                      <a:gd name="T33" fmla="*/ 9 h 55"/>
                      <a:gd name="T34" fmla="*/ 167 w 87"/>
                      <a:gd name="T35" fmla="*/ 8 h 55"/>
                      <a:gd name="T36" fmla="*/ 165 w 87"/>
                      <a:gd name="T37" fmla="*/ 13 h 55"/>
                      <a:gd name="T38" fmla="*/ 156 w 87"/>
                      <a:gd name="T39" fmla="*/ 13 h 55"/>
                      <a:gd name="T40" fmla="*/ 148 w 87"/>
                      <a:gd name="T41" fmla="*/ 13 h 55"/>
                      <a:gd name="T42" fmla="*/ 148 w 87"/>
                      <a:gd name="T43" fmla="*/ 17 h 55"/>
                      <a:gd name="T44" fmla="*/ 138 w 87"/>
                      <a:gd name="T45" fmla="*/ 22 h 55"/>
                      <a:gd name="T46" fmla="*/ 149 w 87"/>
                      <a:gd name="T47" fmla="*/ 31 h 55"/>
                      <a:gd name="T48" fmla="*/ 137 w 87"/>
                      <a:gd name="T49" fmla="*/ 32 h 55"/>
                      <a:gd name="T50" fmla="*/ 129 w 87"/>
                      <a:gd name="T51" fmla="*/ 30 h 55"/>
                      <a:gd name="T52" fmla="*/ 106 w 87"/>
                      <a:gd name="T53" fmla="*/ 33 h 55"/>
                      <a:gd name="T54" fmla="*/ 100 w 87"/>
                      <a:gd name="T55" fmla="*/ 33 h 55"/>
                      <a:gd name="T56" fmla="*/ 96 w 87"/>
                      <a:gd name="T57" fmla="*/ 35 h 55"/>
                      <a:gd name="T58" fmla="*/ 94 w 87"/>
                      <a:gd name="T59" fmla="*/ 37 h 55"/>
                      <a:gd name="T60" fmla="*/ 82 w 87"/>
                      <a:gd name="T61" fmla="*/ 37 h 55"/>
                      <a:gd name="T62" fmla="*/ 53 w 87"/>
                      <a:gd name="T63" fmla="*/ 34 h 55"/>
                      <a:gd name="T64" fmla="*/ 18 w 87"/>
                      <a:gd name="T65" fmla="*/ 36 h 55"/>
                      <a:gd name="T66" fmla="*/ 18 w 87"/>
                      <a:gd name="T67" fmla="*/ 36 h 55"/>
                      <a:gd name="T68" fmla="*/ 18 w 87"/>
                      <a:gd name="T69" fmla="*/ 36 h 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7"/>
                      <a:gd name="T106" fmla="*/ 0 h 55"/>
                      <a:gd name="T107" fmla="*/ 87 w 87"/>
                      <a:gd name="T108" fmla="*/ 55 h 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7" h="55">
                        <a:moveTo>
                          <a:pt x="8" y="52"/>
                        </a:moveTo>
                        <a:lnTo>
                          <a:pt x="6" y="40"/>
                        </a:lnTo>
                        <a:lnTo>
                          <a:pt x="1" y="35"/>
                        </a:lnTo>
                        <a:lnTo>
                          <a:pt x="1" y="31"/>
                        </a:lnTo>
                        <a:lnTo>
                          <a:pt x="6" y="21"/>
                        </a:lnTo>
                        <a:lnTo>
                          <a:pt x="1" y="13"/>
                        </a:lnTo>
                        <a:lnTo>
                          <a:pt x="0" y="8"/>
                        </a:lnTo>
                        <a:lnTo>
                          <a:pt x="1" y="3"/>
                        </a:lnTo>
                        <a:lnTo>
                          <a:pt x="5" y="0"/>
                        </a:lnTo>
                        <a:lnTo>
                          <a:pt x="8" y="2"/>
                        </a:lnTo>
                        <a:lnTo>
                          <a:pt x="6" y="6"/>
                        </a:lnTo>
                        <a:lnTo>
                          <a:pt x="9" y="8"/>
                        </a:lnTo>
                        <a:lnTo>
                          <a:pt x="42" y="10"/>
                        </a:lnTo>
                        <a:lnTo>
                          <a:pt x="63" y="2"/>
                        </a:lnTo>
                        <a:lnTo>
                          <a:pt x="68" y="2"/>
                        </a:lnTo>
                        <a:lnTo>
                          <a:pt x="77" y="6"/>
                        </a:lnTo>
                        <a:lnTo>
                          <a:pt x="82" y="9"/>
                        </a:lnTo>
                        <a:lnTo>
                          <a:pt x="86" y="8"/>
                        </a:lnTo>
                        <a:lnTo>
                          <a:pt x="84" y="15"/>
                        </a:lnTo>
                        <a:lnTo>
                          <a:pt x="80" y="15"/>
                        </a:lnTo>
                        <a:lnTo>
                          <a:pt x="76" y="20"/>
                        </a:lnTo>
                        <a:lnTo>
                          <a:pt x="76" y="27"/>
                        </a:lnTo>
                        <a:lnTo>
                          <a:pt x="71" y="32"/>
                        </a:lnTo>
                        <a:lnTo>
                          <a:pt x="77" y="42"/>
                        </a:lnTo>
                        <a:lnTo>
                          <a:pt x="70" y="43"/>
                        </a:lnTo>
                        <a:lnTo>
                          <a:pt x="66" y="40"/>
                        </a:lnTo>
                        <a:lnTo>
                          <a:pt x="54" y="45"/>
                        </a:lnTo>
                        <a:lnTo>
                          <a:pt x="51" y="45"/>
                        </a:lnTo>
                        <a:lnTo>
                          <a:pt x="50" y="49"/>
                        </a:lnTo>
                        <a:lnTo>
                          <a:pt x="48" y="53"/>
                        </a:lnTo>
                        <a:lnTo>
                          <a:pt x="42" y="54"/>
                        </a:lnTo>
                        <a:lnTo>
                          <a:pt x="28" y="48"/>
                        </a:lnTo>
                        <a:lnTo>
                          <a:pt x="8" y="52"/>
                        </a:lnTo>
                      </a:path>
                    </a:pathLst>
                  </a:custGeom>
                  <a:grpFill/>
                  <a:ln w="9144">
                    <a:solidFill>
                      <a:schemeClr val="bg2">
                        <a:lumMod val="90000"/>
                      </a:schemeClr>
                    </a:solidFill>
                    <a:round/>
                    <a:headEnd/>
                    <a:tailEnd/>
                  </a:ln>
                </p:spPr>
                <p:txBody>
                  <a:bodyPr/>
                  <a:lstStyle/>
                  <a:p>
                    <a:endParaRPr lang="nb-NO"/>
                  </a:p>
                </p:txBody>
              </p:sp>
              <p:sp>
                <p:nvSpPr>
                  <p:cNvPr id="436" name="Freeform 142"/>
                  <p:cNvSpPr>
                    <a:spLocks/>
                  </p:cNvSpPr>
                  <p:nvPr/>
                </p:nvSpPr>
                <p:spPr bwMode="gray">
                  <a:xfrm>
                    <a:off x="2929" y="1657"/>
                    <a:ext cx="96" cy="54"/>
                  </a:xfrm>
                  <a:custGeom>
                    <a:avLst/>
                    <a:gdLst>
                      <a:gd name="T0" fmla="*/ 139 w 92"/>
                      <a:gd name="T1" fmla="*/ 11 h 56"/>
                      <a:gd name="T2" fmla="*/ 135 w 92"/>
                      <a:gd name="T3" fmla="*/ 7 h 56"/>
                      <a:gd name="T4" fmla="*/ 125 w 92"/>
                      <a:gd name="T5" fmla="*/ 3 h 56"/>
                      <a:gd name="T6" fmla="*/ 97 w 92"/>
                      <a:gd name="T7" fmla="*/ 0 h 56"/>
                      <a:gd name="T8" fmla="*/ 91 w 92"/>
                      <a:gd name="T9" fmla="*/ 2 h 56"/>
                      <a:gd name="T10" fmla="*/ 87 w 92"/>
                      <a:gd name="T11" fmla="*/ 5 h 56"/>
                      <a:gd name="T12" fmla="*/ 79 w 92"/>
                      <a:gd name="T13" fmla="*/ 8 h 56"/>
                      <a:gd name="T14" fmla="*/ 71 w 92"/>
                      <a:gd name="T15" fmla="*/ 6 h 56"/>
                      <a:gd name="T16" fmla="*/ 57 w 92"/>
                      <a:gd name="T17" fmla="*/ 10 h 56"/>
                      <a:gd name="T18" fmla="*/ 49 w 92"/>
                      <a:gd name="T19" fmla="*/ 14 h 56"/>
                      <a:gd name="T20" fmla="*/ 33 w 92"/>
                      <a:gd name="T21" fmla="*/ 14 h 56"/>
                      <a:gd name="T22" fmla="*/ 25 w 92"/>
                      <a:gd name="T23" fmla="*/ 9 h 56"/>
                      <a:gd name="T24" fmla="*/ 23 w 92"/>
                      <a:gd name="T25" fmla="*/ 14 h 56"/>
                      <a:gd name="T26" fmla="*/ 7 w 92"/>
                      <a:gd name="T27" fmla="*/ 14 h 56"/>
                      <a:gd name="T28" fmla="*/ 6 w 92"/>
                      <a:gd name="T29" fmla="*/ 14 h 56"/>
                      <a:gd name="T30" fmla="*/ 8 w 92"/>
                      <a:gd name="T31" fmla="*/ 14 h 56"/>
                      <a:gd name="T32" fmla="*/ 5 w 92"/>
                      <a:gd name="T33" fmla="*/ 15 h 56"/>
                      <a:gd name="T34" fmla="*/ 5 w 92"/>
                      <a:gd name="T35" fmla="*/ 19 h 56"/>
                      <a:gd name="T36" fmla="*/ 0 w 92"/>
                      <a:gd name="T37" fmla="*/ 24 h 56"/>
                      <a:gd name="T38" fmla="*/ 3 w 92"/>
                      <a:gd name="T39" fmla="*/ 25 h 56"/>
                      <a:gd name="T40" fmla="*/ 8 w 92"/>
                      <a:gd name="T41" fmla="*/ 31 h 56"/>
                      <a:gd name="T42" fmla="*/ 29 w 92"/>
                      <a:gd name="T43" fmla="*/ 36 h 56"/>
                      <a:gd name="T44" fmla="*/ 35 w 92"/>
                      <a:gd name="T45" fmla="*/ 38 h 56"/>
                      <a:gd name="T46" fmla="*/ 57 w 92"/>
                      <a:gd name="T47" fmla="*/ 37 h 56"/>
                      <a:gd name="T48" fmla="*/ 71 w 92"/>
                      <a:gd name="T49" fmla="*/ 34 h 56"/>
                      <a:gd name="T50" fmla="*/ 83 w 92"/>
                      <a:gd name="T51" fmla="*/ 33 h 56"/>
                      <a:gd name="T52" fmla="*/ 86 w 92"/>
                      <a:gd name="T53" fmla="*/ 35 h 56"/>
                      <a:gd name="T54" fmla="*/ 103 w 92"/>
                      <a:gd name="T55" fmla="*/ 33 h 56"/>
                      <a:gd name="T56" fmla="*/ 120 w 92"/>
                      <a:gd name="T57" fmla="*/ 16 h 56"/>
                      <a:gd name="T58" fmla="*/ 122 w 92"/>
                      <a:gd name="T59" fmla="*/ 14 h 56"/>
                      <a:gd name="T60" fmla="*/ 139 w 92"/>
                      <a:gd name="T61" fmla="*/ 11 h 56"/>
                      <a:gd name="T62" fmla="*/ 139 w 92"/>
                      <a:gd name="T63" fmla="*/ 11 h 56"/>
                      <a:gd name="T64" fmla="*/ 139 w 92"/>
                      <a:gd name="T65" fmla="*/ 11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56"/>
                      <a:gd name="T101" fmla="*/ 92 w 92"/>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56">
                        <a:moveTo>
                          <a:pt x="91" y="11"/>
                        </a:moveTo>
                        <a:lnTo>
                          <a:pt x="88" y="7"/>
                        </a:lnTo>
                        <a:lnTo>
                          <a:pt x="81" y="3"/>
                        </a:lnTo>
                        <a:lnTo>
                          <a:pt x="63" y="0"/>
                        </a:lnTo>
                        <a:lnTo>
                          <a:pt x="59" y="2"/>
                        </a:lnTo>
                        <a:lnTo>
                          <a:pt x="57" y="5"/>
                        </a:lnTo>
                        <a:lnTo>
                          <a:pt x="52" y="8"/>
                        </a:lnTo>
                        <a:lnTo>
                          <a:pt x="47" y="6"/>
                        </a:lnTo>
                        <a:lnTo>
                          <a:pt x="37" y="10"/>
                        </a:lnTo>
                        <a:lnTo>
                          <a:pt x="32" y="15"/>
                        </a:lnTo>
                        <a:lnTo>
                          <a:pt x="23" y="16"/>
                        </a:lnTo>
                        <a:lnTo>
                          <a:pt x="15" y="9"/>
                        </a:lnTo>
                        <a:lnTo>
                          <a:pt x="13" y="16"/>
                        </a:lnTo>
                        <a:lnTo>
                          <a:pt x="7" y="16"/>
                        </a:lnTo>
                        <a:lnTo>
                          <a:pt x="6" y="18"/>
                        </a:lnTo>
                        <a:lnTo>
                          <a:pt x="8" y="21"/>
                        </a:lnTo>
                        <a:lnTo>
                          <a:pt x="5" y="25"/>
                        </a:lnTo>
                        <a:lnTo>
                          <a:pt x="5" y="29"/>
                        </a:lnTo>
                        <a:lnTo>
                          <a:pt x="0" y="34"/>
                        </a:lnTo>
                        <a:lnTo>
                          <a:pt x="3" y="35"/>
                        </a:lnTo>
                        <a:lnTo>
                          <a:pt x="8" y="41"/>
                        </a:lnTo>
                        <a:lnTo>
                          <a:pt x="19" y="51"/>
                        </a:lnTo>
                        <a:lnTo>
                          <a:pt x="25" y="55"/>
                        </a:lnTo>
                        <a:lnTo>
                          <a:pt x="37" y="52"/>
                        </a:lnTo>
                        <a:lnTo>
                          <a:pt x="47" y="47"/>
                        </a:lnTo>
                        <a:lnTo>
                          <a:pt x="55" y="45"/>
                        </a:lnTo>
                        <a:lnTo>
                          <a:pt x="56" y="48"/>
                        </a:lnTo>
                        <a:lnTo>
                          <a:pt x="68" y="44"/>
                        </a:lnTo>
                        <a:lnTo>
                          <a:pt x="78" y="26"/>
                        </a:lnTo>
                        <a:lnTo>
                          <a:pt x="80" y="19"/>
                        </a:lnTo>
                        <a:lnTo>
                          <a:pt x="91" y="11"/>
                        </a:lnTo>
                      </a:path>
                    </a:pathLst>
                  </a:custGeom>
                  <a:grpFill/>
                  <a:ln w="9144">
                    <a:solidFill>
                      <a:schemeClr val="bg2">
                        <a:lumMod val="90000"/>
                      </a:schemeClr>
                    </a:solidFill>
                    <a:round/>
                    <a:headEnd/>
                    <a:tailEnd/>
                  </a:ln>
                </p:spPr>
                <p:txBody>
                  <a:bodyPr/>
                  <a:lstStyle/>
                  <a:p>
                    <a:endParaRPr lang="nb-NO"/>
                  </a:p>
                </p:txBody>
              </p:sp>
              <p:sp>
                <p:nvSpPr>
                  <p:cNvPr id="437" name="Freeform 143"/>
                  <p:cNvSpPr>
                    <a:spLocks/>
                  </p:cNvSpPr>
                  <p:nvPr/>
                </p:nvSpPr>
                <p:spPr bwMode="gray">
                  <a:xfrm>
                    <a:off x="2891" y="1690"/>
                    <a:ext cx="48" cy="29"/>
                  </a:xfrm>
                  <a:custGeom>
                    <a:avLst/>
                    <a:gdLst>
                      <a:gd name="T0" fmla="*/ 2 w 45"/>
                      <a:gd name="T1" fmla="*/ 16 h 30"/>
                      <a:gd name="T2" fmla="*/ 23 w 45"/>
                      <a:gd name="T3" fmla="*/ 17 h 30"/>
                      <a:gd name="T4" fmla="*/ 29 w 45"/>
                      <a:gd name="T5" fmla="*/ 15 h 30"/>
                      <a:gd name="T6" fmla="*/ 35 w 45"/>
                      <a:gd name="T7" fmla="*/ 18 h 30"/>
                      <a:gd name="T8" fmla="*/ 37 w 45"/>
                      <a:gd name="T9" fmla="*/ 17 h 30"/>
                      <a:gd name="T10" fmla="*/ 47 w 45"/>
                      <a:gd name="T11" fmla="*/ 19 h 30"/>
                      <a:gd name="T12" fmla="*/ 48 w 45"/>
                      <a:gd name="T13" fmla="*/ 19 h 30"/>
                      <a:gd name="T14" fmla="*/ 48 w 45"/>
                      <a:gd name="T15" fmla="*/ 15 h 30"/>
                      <a:gd name="T16" fmla="*/ 58 w 45"/>
                      <a:gd name="T17" fmla="*/ 15 h 30"/>
                      <a:gd name="T18" fmla="*/ 58 w 45"/>
                      <a:gd name="T19" fmla="*/ 15 h 30"/>
                      <a:gd name="T20" fmla="*/ 54 w 45"/>
                      <a:gd name="T21" fmla="*/ 14 h 30"/>
                      <a:gd name="T22" fmla="*/ 54 w 45"/>
                      <a:gd name="T23" fmla="*/ 11 h 30"/>
                      <a:gd name="T24" fmla="*/ 74 w 45"/>
                      <a:gd name="T25" fmla="*/ 9 h 30"/>
                      <a:gd name="T26" fmla="*/ 75 w 45"/>
                      <a:gd name="T27" fmla="*/ 5 h 30"/>
                      <a:gd name="T28" fmla="*/ 80 w 45"/>
                      <a:gd name="T29" fmla="*/ 7 h 30"/>
                      <a:gd name="T30" fmla="*/ 84 w 45"/>
                      <a:gd name="T31" fmla="*/ 7 h 30"/>
                      <a:gd name="T32" fmla="*/ 75 w 45"/>
                      <a:gd name="T33" fmla="*/ 1 h 30"/>
                      <a:gd name="T34" fmla="*/ 69 w 45"/>
                      <a:gd name="T35" fmla="*/ 0 h 30"/>
                      <a:gd name="T36" fmla="*/ 65 w 45"/>
                      <a:gd name="T37" fmla="*/ 2 h 30"/>
                      <a:gd name="T38" fmla="*/ 35 w 45"/>
                      <a:gd name="T39" fmla="*/ 3 h 30"/>
                      <a:gd name="T40" fmla="*/ 25 w 45"/>
                      <a:gd name="T41" fmla="*/ 8 h 30"/>
                      <a:gd name="T42" fmla="*/ 4 w 45"/>
                      <a:gd name="T43" fmla="*/ 7 h 30"/>
                      <a:gd name="T44" fmla="*/ 0 w 45"/>
                      <a:gd name="T45" fmla="*/ 11 h 30"/>
                      <a:gd name="T46" fmla="*/ 2 w 45"/>
                      <a:gd name="T47" fmla="*/ 11 h 30"/>
                      <a:gd name="T48" fmla="*/ 2 w 45"/>
                      <a:gd name="T49" fmla="*/ 15 h 30"/>
                      <a:gd name="T50" fmla="*/ 3 w 45"/>
                      <a:gd name="T51" fmla="*/ 15 h 30"/>
                      <a:gd name="T52" fmla="*/ 7 w 45"/>
                      <a:gd name="T53" fmla="*/ 15 h 30"/>
                      <a:gd name="T54" fmla="*/ 4 w 45"/>
                      <a:gd name="T55" fmla="*/ 16 h 30"/>
                      <a:gd name="T56" fmla="*/ 2 w 45"/>
                      <a:gd name="T57" fmla="*/ 16 h 30"/>
                      <a:gd name="T58" fmla="*/ 2 w 45"/>
                      <a:gd name="T59" fmla="*/ 16 h 30"/>
                      <a:gd name="T60" fmla="*/ 2 w 45"/>
                      <a:gd name="T61" fmla="*/ 16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5"/>
                      <a:gd name="T94" fmla="*/ 0 h 30"/>
                      <a:gd name="T95" fmla="*/ 45 w 45"/>
                      <a:gd name="T96" fmla="*/ 30 h 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5" h="30">
                        <a:moveTo>
                          <a:pt x="2" y="26"/>
                        </a:moveTo>
                        <a:lnTo>
                          <a:pt x="13" y="27"/>
                        </a:lnTo>
                        <a:lnTo>
                          <a:pt x="16" y="24"/>
                        </a:lnTo>
                        <a:lnTo>
                          <a:pt x="19" y="28"/>
                        </a:lnTo>
                        <a:lnTo>
                          <a:pt x="20" y="27"/>
                        </a:lnTo>
                        <a:lnTo>
                          <a:pt x="24" y="29"/>
                        </a:lnTo>
                        <a:lnTo>
                          <a:pt x="25" y="29"/>
                        </a:lnTo>
                        <a:lnTo>
                          <a:pt x="25" y="24"/>
                        </a:lnTo>
                        <a:lnTo>
                          <a:pt x="31" y="18"/>
                        </a:lnTo>
                        <a:lnTo>
                          <a:pt x="31" y="16"/>
                        </a:lnTo>
                        <a:lnTo>
                          <a:pt x="29" y="14"/>
                        </a:lnTo>
                        <a:lnTo>
                          <a:pt x="29" y="11"/>
                        </a:lnTo>
                        <a:lnTo>
                          <a:pt x="38" y="9"/>
                        </a:lnTo>
                        <a:lnTo>
                          <a:pt x="39" y="5"/>
                        </a:lnTo>
                        <a:lnTo>
                          <a:pt x="42" y="7"/>
                        </a:lnTo>
                        <a:lnTo>
                          <a:pt x="44" y="7"/>
                        </a:lnTo>
                        <a:lnTo>
                          <a:pt x="39" y="1"/>
                        </a:lnTo>
                        <a:lnTo>
                          <a:pt x="36" y="0"/>
                        </a:lnTo>
                        <a:lnTo>
                          <a:pt x="34" y="2"/>
                        </a:lnTo>
                        <a:lnTo>
                          <a:pt x="19" y="3"/>
                        </a:lnTo>
                        <a:lnTo>
                          <a:pt x="14" y="8"/>
                        </a:lnTo>
                        <a:lnTo>
                          <a:pt x="4" y="7"/>
                        </a:lnTo>
                        <a:lnTo>
                          <a:pt x="0" y="11"/>
                        </a:lnTo>
                        <a:lnTo>
                          <a:pt x="2" y="11"/>
                        </a:lnTo>
                        <a:lnTo>
                          <a:pt x="2" y="16"/>
                        </a:lnTo>
                        <a:lnTo>
                          <a:pt x="3" y="19"/>
                        </a:lnTo>
                        <a:lnTo>
                          <a:pt x="7" y="24"/>
                        </a:lnTo>
                        <a:lnTo>
                          <a:pt x="4" y="26"/>
                        </a:lnTo>
                        <a:lnTo>
                          <a:pt x="2" y="26"/>
                        </a:lnTo>
                      </a:path>
                    </a:pathLst>
                  </a:custGeom>
                  <a:grpFill/>
                  <a:ln w="9144">
                    <a:solidFill>
                      <a:schemeClr val="bg2">
                        <a:lumMod val="90000"/>
                      </a:schemeClr>
                    </a:solidFill>
                    <a:round/>
                    <a:headEnd/>
                    <a:tailEnd/>
                  </a:ln>
                </p:spPr>
                <p:txBody>
                  <a:bodyPr/>
                  <a:lstStyle/>
                  <a:p>
                    <a:endParaRPr lang="nb-NO"/>
                  </a:p>
                </p:txBody>
              </p:sp>
              <p:sp>
                <p:nvSpPr>
                  <p:cNvPr id="438" name="Freeform 144"/>
                  <p:cNvSpPr>
                    <a:spLocks/>
                  </p:cNvSpPr>
                  <p:nvPr/>
                </p:nvSpPr>
                <p:spPr bwMode="gray">
                  <a:xfrm>
                    <a:off x="2941" y="1638"/>
                    <a:ext cx="80" cy="36"/>
                  </a:xfrm>
                  <a:custGeom>
                    <a:avLst/>
                    <a:gdLst>
                      <a:gd name="T0" fmla="*/ 103 w 77"/>
                      <a:gd name="T1" fmla="*/ 14 h 38"/>
                      <a:gd name="T2" fmla="*/ 75 w 77"/>
                      <a:gd name="T3" fmla="*/ 11 h 38"/>
                      <a:gd name="T4" fmla="*/ 69 w 77"/>
                      <a:gd name="T5" fmla="*/ 13 h 38"/>
                      <a:gd name="T6" fmla="*/ 66 w 77"/>
                      <a:gd name="T7" fmla="*/ 16 h 38"/>
                      <a:gd name="T8" fmla="*/ 61 w 77"/>
                      <a:gd name="T9" fmla="*/ 18 h 38"/>
                      <a:gd name="T10" fmla="*/ 53 w 77"/>
                      <a:gd name="T11" fmla="*/ 17 h 38"/>
                      <a:gd name="T12" fmla="*/ 36 w 77"/>
                      <a:gd name="T13" fmla="*/ 19 h 38"/>
                      <a:gd name="T14" fmla="*/ 31 w 77"/>
                      <a:gd name="T15" fmla="*/ 22 h 38"/>
                      <a:gd name="T16" fmla="*/ 12 w 77"/>
                      <a:gd name="T17" fmla="*/ 22 h 38"/>
                      <a:gd name="T18" fmla="*/ 4 w 77"/>
                      <a:gd name="T19" fmla="*/ 19 h 38"/>
                      <a:gd name="T20" fmla="*/ 0 w 77"/>
                      <a:gd name="T21" fmla="*/ 11 h 38"/>
                      <a:gd name="T22" fmla="*/ 4 w 77"/>
                      <a:gd name="T23" fmla="*/ 9 h 38"/>
                      <a:gd name="T24" fmla="*/ 10 w 77"/>
                      <a:gd name="T25" fmla="*/ 9 h 38"/>
                      <a:gd name="T26" fmla="*/ 12 w 77"/>
                      <a:gd name="T27" fmla="*/ 9 h 38"/>
                      <a:gd name="T28" fmla="*/ 26 w 77"/>
                      <a:gd name="T29" fmla="*/ 9 h 38"/>
                      <a:gd name="T30" fmla="*/ 28 w 77"/>
                      <a:gd name="T31" fmla="*/ 7 h 38"/>
                      <a:gd name="T32" fmla="*/ 37 w 77"/>
                      <a:gd name="T33" fmla="*/ 0 h 38"/>
                      <a:gd name="T34" fmla="*/ 39 w 77"/>
                      <a:gd name="T35" fmla="*/ 1 h 38"/>
                      <a:gd name="T36" fmla="*/ 49 w 77"/>
                      <a:gd name="T37" fmla="*/ 0 h 38"/>
                      <a:gd name="T38" fmla="*/ 60 w 77"/>
                      <a:gd name="T39" fmla="*/ 7 h 38"/>
                      <a:gd name="T40" fmla="*/ 66 w 77"/>
                      <a:gd name="T41" fmla="*/ 3 h 38"/>
                      <a:gd name="T42" fmla="*/ 78 w 77"/>
                      <a:gd name="T43" fmla="*/ 5 h 38"/>
                      <a:gd name="T44" fmla="*/ 89 w 77"/>
                      <a:gd name="T45" fmla="*/ 2 h 38"/>
                      <a:gd name="T46" fmla="*/ 111 w 77"/>
                      <a:gd name="T47" fmla="*/ 9 h 38"/>
                      <a:gd name="T48" fmla="*/ 103 w 77"/>
                      <a:gd name="T49" fmla="*/ 14 h 38"/>
                      <a:gd name="T50" fmla="*/ 103 w 77"/>
                      <a:gd name="T51" fmla="*/ 14 h 38"/>
                      <a:gd name="T52" fmla="*/ 103 w 77"/>
                      <a:gd name="T53" fmla="*/ 14 h 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7"/>
                      <a:gd name="T82" fmla="*/ 0 h 38"/>
                      <a:gd name="T83" fmla="*/ 77 w 77"/>
                      <a:gd name="T84" fmla="*/ 38 h 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7" h="38">
                        <a:moveTo>
                          <a:pt x="70" y="24"/>
                        </a:moveTo>
                        <a:lnTo>
                          <a:pt x="52" y="21"/>
                        </a:lnTo>
                        <a:lnTo>
                          <a:pt x="48" y="23"/>
                        </a:lnTo>
                        <a:lnTo>
                          <a:pt x="46" y="26"/>
                        </a:lnTo>
                        <a:lnTo>
                          <a:pt x="41" y="29"/>
                        </a:lnTo>
                        <a:lnTo>
                          <a:pt x="36" y="27"/>
                        </a:lnTo>
                        <a:lnTo>
                          <a:pt x="26" y="31"/>
                        </a:lnTo>
                        <a:lnTo>
                          <a:pt x="21" y="36"/>
                        </a:lnTo>
                        <a:lnTo>
                          <a:pt x="12" y="37"/>
                        </a:lnTo>
                        <a:lnTo>
                          <a:pt x="4" y="30"/>
                        </a:lnTo>
                        <a:lnTo>
                          <a:pt x="0" y="21"/>
                        </a:lnTo>
                        <a:lnTo>
                          <a:pt x="4" y="16"/>
                        </a:lnTo>
                        <a:lnTo>
                          <a:pt x="10" y="16"/>
                        </a:lnTo>
                        <a:lnTo>
                          <a:pt x="12" y="15"/>
                        </a:lnTo>
                        <a:lnTo>
                          <a:pt x="16" y="10"/>
                        </a:lnTo>
                        <a:lnTo>
                          <a:pt x="18" y="7"/>
                        </a:lnTo>
                        <a:lnTo>
                          <a:pt x="27" y="0"/>
                        </a:lnTo>
                        <a:lnTo>
                          <a:pt x="29" y="1"/>
                        </a:lnTo>
                        <a:lnTo>
                          <a:pt x="34" y="0"/>
                        </a:lnTo>
                        <a:lnTo>
                          <a:pt x="40" y="7"/>
                        </a:lnTo>
                        <a:lnTo>
                          <a:pt x="46" y="3"/>
                        </a:lnTo>
                        <a:lnTo>
                          <a:pt x="54" y="5"/>
                        </a:lnTo>
                        <a:lnTo>
                          <a:pt x="61" y="2"/>
                        </a:lnTo>
                        <a:lnTo>
                          <a:pt x="76" y="9"/>
                        </a:lnTo>
                        <a:lnTo>
                          <a:pt x="70" y="24"/>
                        </a:lnTo>
                      </a:path>
                    </a:pathLst>
                  </a:custGeom>
                  <a:grpFill/>
                  <a:ln w="9144">
                    <a:solidFill>
                      <a:schemeClr val="bg2">
                        <a:lumMod val="90000"/>
                      </a:schemeClr>
                    </a:solidFill>
                    <a:round/>
                    <a:headEnd/>
                    <a:tailEnd/>
                  </a:ln>
                </p:spPr>
                <p:txBody>
                  <a:bodyPr/>
                  <a:lstStyle/>
                  <a:p>
                    <a:endParaRPr lang="nb-NO"/>
                  </a:p>
                </p:txBody>
              </p:sp>
              <p:sp>
                <p:nvSpPr>
                  <p:cNvPr id="439" name="Freeform 145"/>
                  <p:cNvSpPr>
                    <a:spLocks/>
                  </p:cNvSpPr>
                  <p:nvPr/>
                </p:nvSpPr>
                <p:spPr bwMode="gray">
                  <a:xfrm>
                    <a:off x="2868" y="1607"/>
                    <a:ext cx="101" cy="51"/>
                  </a:xfrm>
                  <a:custGeom>
                    <a:avLst/>
                    <a:gdLst>
                      <a:gd name="T0" fmla="*/ 157 w 96"/>
                      <a:gd name="T1" fmla="*/ 16 h 55"/>
                      <a:gd name="T2" fmla="*/ 149 w 96"/>
                      <a:gd name="T3" fmla="*/ 15 h 55"/>
                      <a:gd name="T4" fmla="*/ 141 w 96"/>
                      <a:gd name="T5" fmla="*/ 12 h 55"/>
                      <a:gd name="T6" fmla="*/ 133 w 96"/>
                      <a:gd name="T7" fmla="*/ 11 h 55"/>
                      <a:gd name="T8" fmla="*/ 132 w 96"/>
                      <a:gd name="T9" fmla="*/ 7 h 55"/>
                      <a:gd name="T10" fmla="*/ 114 w 96"/>
                      <a:gd name="T11" fmla="*/ 6 h 55"/>
                      <a:gd name="T12" fmla="*/ 115 w 96"/>
                      <a:gd name="T13" fmla="*/ 7 h 55"/>
                      <a:gd name="T14" fmla="*/ 109 w 96"/>
                      <a:gd name="T15" fmla="*/ 10 h 55"/>
                      <a:gd name="T16" fmla="*/ 98 w 96"/>
                      <a:gd name="T17" fmla="*/ 6 h 55"/>
                      <a:gd name="T18" fmla="*/ 99 w 96"/>
                      <a:gd name="T19" fmla="*/ 6 h 55"/>
                      <a:gd name="T20" fmla="*/ 93 w 96"/>
                      <a:gd name="T21" fmla="*/ 6 h 55"/>
                      <a:gd name="T22" fmla="*/ 81 w 96"/>
                      <a:gd name="T23" fmla="*/ 6 h 55"/>
                      <a:gd name="T24" fmla="*/ 73 w 96"/>
                      <a:gd name="T25" fmla="*/ 2 h 55"/>
                      <a:gd name="T26" fmla="*/ 67 w 96"/>
                      <a:gd name="T27" fmla="*/ 6 h 55"/>
                      <a:gd name="T28" fmla="*/ 64 w 96"/>
                      <a:gd name="T29" fmla="*/ 6 h 55"/>
                      <a:gd name="T30" fmla="*/ 54 w 96"/>
                      <a:gd name="T31" fmla="*/ 0 h 55"/>
                      <a:gd name="T32" fmla="*/ 52 w 96"/>
                      <a:gd name="T33" fmla="*/ 6 h 55"/>
                      <a:gd name="T34" fmla="*/ 7 w 96"/>
                      <a:gd name="T35" fmla="*/ 6 h 55"/>
                      <a:gd name="T36" fmla="*/ 6 w 96"/>
                      <a:gd name="T37" fmla="*/ 10 h 55"/>
                      <a:gd name="T38" fmla="*/ 1 w 96"/>
                      <a:gd name="T39" fmla="*/ 6 h 55"/>
                      <a:gd name="T40" fmla="*/ 0 w 96"/>
                      <a:gd name="T41" fmla="*/ 10 h 55"/>
                      <a:gd name="T42" fmla="*/ 6 w 96"/>
                      <a:gd name="T43" fmla="*/ 12 h 55"/>
                      <a:gd name="T44" fmla="*/ 7 w 96"/>
                      <a:gd name="T45" fmla="*/ 15 h 55"/>
                      <a:gd name="T46" fmla="*/ 9 w 96"/>
                      <a:gd name="T47" fmla="*/ 17 h 55"/>
                      <a:gd name="T48" fmla="*/ 43 w 96"/>
                      <a:gd name="T49" fmla="*/ 23 h 55"/>
                      <a:gd name="T50" fmla="*/ 52 w 96"/>
                      <a:gd name="T51" fmla="*/ 25 h 55"/>
                      <a:gd name="T52" fmla="*/ 61 w 96"/>
                      <a:gd name="T53" fmla="*/ 25 h 55"/>
                      <a:gd name="T54" fmla="*/ 67 w 96"/>
                      <a:gd name="T55" fmla="*/ 23 h 55"/>
                      <a:gd name="T56" fmla="*/ 70 w 96"/>
                      <a:gd name="T57" fmla="*/ 20 h 55"/>
                      <a:gd name="T58" fmla="*/ 86 w 96"/>
                      <a:gd name="T59" fmla="*/ 21 h 55"/>
                      <a:gd name="T60" fmla="*/ 94 w 96"/>
                      <a:gd name="T61" fmla="*/ 23 h 55"/>
                      <a:gd name="T62" fmla="*/ 109 w 96"/>
                      <a:gd name="T63" fmla="*/ 23 h 55"/>
                      <a:gd name="T64" fmla="*/ 114 w 96"/>
                      <a:gd name="T65" fmla="*/ 26 h 55"/>
                      <a:gd name="T66" fmla="*/ 120 w 96"/>
                      <a:gd name="T67" fmla="*/ 23 h 55"/>
                      <a:gd name="T68" fmla="*/ 128 w 96"/>
                      <a:gd name="T69" fmla="*/ 23 h 55"/>
                      <a:gd name="T70" fmla="*/ 133 w 96"/>
                      <a:gd name="T71" fmla="*/ 23 h 55"/>
                      <a:gd name="T72" fmla="*/ 140 w 96"/>
                      <a:gd name="T73" fmla="*/ 20 h 55"/>
                      <a:gd name="T74" fmla="*/ 142 w 96"/>
                      <a:gd name="T75" fmla="*/ 19 h 55"/>
                      <a:gd name="T76" fmla="*/ 157 w 96"/>
                      <a:gd name="T77" fmla="*/ 16 h 55"/>
                      <a:gd name="T78" fmla="*/ 157 w 96"/>
                      <a:gd name="T79" fmla="*/ 16 h 55"/>
                      <a:gd name="T80" fmla="*/ 157 w 96"/>
                      <a:gd name="T81" fmla="*/ 1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55"/>
                      <a:gd name="T125" fmla="*/ 96 w 96"/>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55">
                        <a:moveTo>
                          <a:pt x="95" y="33"/>
                        </a:moveTo>
                        <a:lnTo>
                          <a:pt x="90" y="31"/>
                        </a:lnTo>
                        <a:lnTo>
                          <a:pt x="85" y="24"/>
                        </a:lnTo>
                        <a:lnTo>
                          <a:pt x="80" y="22"/>
                        </a:lnTo>
                        <a:lnTo>
                          <a:pt x="79" y="17"/>
                        </a:lnTo>
                        <a:lnTo>
                          <a:pt x="68" y="15"/>
                        </a:lnTo>
                        <a:lnTo>
                          <a:pt x="69" y="17"/>
                        </a:lnTo>
                        <a:lnTo>
                          <a:pt x="66" y="20"/>
                        </a:lnTo>
                        <a:lnTo>
                          <a:pt x="59" y="14"/>
                        </a:lnTo>
                        <a:lnTo>
                          <a:pt x="60" y="10"/>
                        </a:lnTo>
                        <a:lnTo>
                          <a:pt x="56" y="8"/>
                        </a:lnTo>
                        <a:lnTo>
                          <a:pt x="48" y="7"/>
                        </a:lnTo>
                        <a:lnTo>
                          <a:pt x="44" y="2"/>
                        </a:lnTo>
                        <a:lnTo>
                          <a:pt x="41" y="7"/>
                        </a:lnTo>
                        <a:lnTo>
                          <a:pt x="39" y="6"/>
                        </a:lnTo>
                        <a:lnTo>
                          <a:pt x="32" y="0"/>
                        </a:lnTo>
                        <a:lnTo>
                          <a:pt x="31" y="6"/>
                        </a:lnTo>
                        <a:lnTo>
                          <a:pt x="7" y="16"/>
                        </a:lnTo>
                        <a:lnTo>
                          <a:pt x="6" y="20"/>
                        </a:lnTo>
                        <a:lnTo>
                          <a:pt x="1" y="16"/>
                        </a:lnTo>
                        <a:lnTo>
                          <a:pt x="0" y="20"/>
                        </a:lnTo>
                        <a:lnTo>
                          <a:pt x="6" y="24"/>
                        </a:lnTo>
                        <a:lnTo>
                          <a:pt x="7" y="31"/>
                        </a:lnTo>
                        <a:lnTo>
                          <a:pt x="9" y="34"/>
                        </a:lnTo>
                        <a:lnTo>
                          <a:pt x="26" y="49"/>
                        </a:lnTo>
                        <a:lnTo>
                          <a:pt x="31" y="52"/>
                        </a:lnTo>
                        <a:lnTo>
                          <a:pt x="37" y="52"/>
                        </a:lnTo>
                        <a:lnTo>
                          <a:pt x="41" y="49"/>
                        </a:lnTo>
                        <a:lnTo>
                          <a:pt x="43" y="44"/>
                        </a:lnTo>
                        <a:lnTo>
                          <a:pt x="52" y="45"/>
                        </a:lnTo>
                        <a:lnTo>
                          <a:pt x="57" y="49"/>
                        </a:lnTo>
                        <a:lnTo>
                          <a:pt x="66" y="48"/>
                        </a:lnTo>
                        <a:lnTo>
                          <a:pt x="68" y="54"/>
                        </a:lnTo>
                        <a:lnTo>
                          <a:pt x="72" y="49"/>
                        </a:lnTo>
                        <a:lnTo>
                          <a:pt x="78" y="49"/>
                        </a:lnTo>
                        <a:lnTo>
                          <a:pt x="80" y="48"/>
                        </a:lnTo>
                        <a:lnTo>
                          <a:pt x="84" y="43"/>
                        </a:lnTo>
                        <a:lnTo>
                          <a:pt x="86" y="40"/>
                        </a:lnTo>
                        <a:lnTo>
                          <a:pt x="95" y="33"/>
                        </a:lnTo>
                      </a:path>
                    </a:pathLst>
                  </a:custGeom>
                  <a:grpFill/>
                  <a:ln w="9144">
                    <a:solidFill>
                      <a:schemeClr val="bg2">
                        <a:lumMod val="90000"/>
                      </a:schemeClr>
                    </a:solidFill>
                    <a:round/>
                    <a:headEnd/>
                    <a:tailEnd/>
                  </a:ln>
                </p:spPr>
                <p:txBody>
                  <a:bodyPr/>
                  <a:lstStyle/>
                  <a:p>
                    <a:endParaRPr lang="nb-NO"/>
                  </a:p>
                </p:txBody>
              </p:sp>
              <p:sp>
                <p:nvSpPr>
                  <p:cNvPr id="440" name="Freeform 146"/>
                  <p:cNvSpPr>
                    <a:spLocks/>
                  </p:cNvSpPr>
                  <p:nvPr/>
                </p:nvSpPr>
                <p:spPr bwMode="gray">
                  <a:xfrm>
                    <a:off x="2834" y="1648"/>
                    <a:ext cx="110" cy="51"/>
                  </a:xfrm>
                  <a:custGeom>
                    <a:avLst/>
                    <a:gdLst>
                      <a:gd name="T0" fmla="*/ 91 w 105"/>
                      <a:gd name="T1" fmla="*/ 35 h 53"/>
                      <a:gd name="T2" fmla="*/ 63 w 105"/>
                      <a:gd name="T3" fmla="*/ 33 h 53"/>
                      <a:gd name="T4" fmla="*/ 59 w 105"/>
                      <a:gd name="T5" fmla="*/ 32 h 53"/>
                      <a:gd name="T6" fmla="*/ 56 w 105"/>
                      <a:gd name="T7" fmla="*/ 29 h 53"/>
                      <a:gd name="T8" fmla="*/ 26 w 105"/>
                      <a:gd name="T9" fmla="*/ 32 h 53"/>
                      <a:gd name="T10" fmla="*/ 22 w 105"/>
                      <a:gd name="T11" fmla="*/ 31 h 53"/>
                      <a:gd name="T12" fmla="*/ 2 w 105"/>
                      <a:gd name="T13" fmla="*/ 30 h 53"/>
                      <a:gd name="T14" fmla="*/ 0 w 105"/>
                      <a:gd name="T15" fmla="*/ 28 h 53"/>
                      <a:gd name="T16" fmla="*/ 2 w 105"/>
                      <a:gd name="T17" fmla="*/ 23 h 53"/>
                      <a:gd name="T18" fmla="*/ 0 w 105"/>
                      <a:gd name="T19" fmla="*/ 21 h 53"/>
                      <a:gd name="T20" fmla="*/ 5 w 105"/>
                      <a:gd name="T21" fmla="*/ 21 h 53"/>
                      <a:gd name="T22" fmla="*/ 10 w 105"/>
                      <a:gd name="T23" fmla="*/ 24 h 53"/>
                      <a:gd name="T24" fmla="*/ 24 w 105"/>
                      <a:gd name="T25" fmla="*/ 21 h 53"/>
                      <a:gd name="T26" fmla="*/ 36 w 105"/>
                      <a:gd name="T27" fmla="*/ 22 h 53"/>
                      <a:gd name="T28" fmla="*/ 60 w 105"/>
                      <a:gd name="T29" fmla="*/ 16 h 53"/>
                      <a:gd name="T30" fmla="*/ 69 w 105"/>
                      <a:gd name="T31" fmla="*/ 18 h 53"/>
                      <a:gd name="T32" fmla="*/ 71 w 105"/>
                      <a:gd name="T33" fmla="*/ 20 h 53"/>
                      <a:gd name="T34" fmla="*/ 74 w 105"/>
                      <a:gd name="T35" fmla="*/ 19 h 53"/>
                      <a:gd name="T36" fmla="*/ 71 w 105"/>
                      <a:gd name="T37" fmla="*/ 13 h 53"/>
                      <a:gd name="T38" fmla="*/ 72 w 105"/>
                      <a:gd name="T39" fmla="*/ 13 h 53"/>
                      <a:gd name="T40" fmla="*/ 82 w 105"/>
                      <a:gd name="T41" fmla="*/ 13 h 53"/>
                      <a:gd name="T42" fmla="*/ 86 w 105"/>
                      <a:gd name="T43" fmla="*/ 9 h 53"/>
                      <a:gd name="T44" fmla="*/ 91 w 105"/>
                      <a:gd name="T45" fmla="*/ 7 h 53"/>
                      <a:gd name="T46" fmla="*/ 92 w 105"/>
                      <a:gd name="T47" fmla="*/ 5 h 53"/>
                      <a:gd name="T48" fmla="*/ 100 w 105"/>
                      <a:gd name="T49" fmla="*/ 8 h 53"/>
                      <a:gd name="T50" fmla="*/ 110 w 105"/>
                      <a:gd name="T51" fmla="*/ 8 h 53"/>
                      <a:gd name="T52" fmla="*/ 116 w 105"/>
                      <a:gd name="T53" fmla="*/ 5 h 53"/>
                      <a:gd name="T54" fmla="*/ 120 w 105"/>
                      <a:gd name="T55" fmla="*/ 0 h 53"/>
                      <a:gd name="T56" fmla="*/ 134 w 105"/>
                      <a:gd name="T57" fmla="*/ 1 h 53"/>
                      <a:gd name="T58" fmla="*/ 141 w 105"/>
                      <a:gd name="T59" fmla="*/ 5 h 53"/>
                      <a:gd name="T60" fmla="*/ 156 w 105"/>
                      <a:gd name="T61" fmla="*/ 4 h 53"/>
                      <a:gd name="T62" fmla="*/ 159 w 105"/>
                      <a:gd name="T63" fmla="*/ 10 h 53"/>
                      <a:gd name="T64" fmla="*/ 166 w 105"/>
                      <a:gd name="T65" fmla="*/ 13 h 53"/>
                      <a:gd name="T66" fmla="*/ 162 w 105"/>
                      <a:gd name="T67" fmla="*/ 16 h 53"/>
                      <a:gd name="T68" fmla="*/ 154 w 105"/>
                      <a:gd name="T69" fmla="*/ 16 h 53"/>
                      <a:gd name="T70" fmla="*/ 152 w 105"/>
                      <a:gd name="T71" fmla="*/ 18 h 53"/>
                      <a:gd name="T72" fmla="*/ 155 w 105"/>
                      <a:gd name="T73" fmla="*/ 21 h 53"/>
                      <a:gd name="T74" fmla="*/ 149 w 105"/>
                      <a:gd name="T75" fmla="*/ 25 h 53"/>
                      <a:gd name="T76" fmla="*/ 149 w 105"/>
                      <a:gd name="T77" fmla="*/ 29 h 53"/>
                      <a:gd name="T78" fmla="*/ 141 w 105"/>
                      <a:gd name="T79" fmla="*/ 31 h 53"/>
                      <a:gd name="T80" fmla="*/ 138 w 105"/>
                      <a:gd name="T81" fmla="*/ 32 h 53"/>
                      <a:gd name="T82" fmla="*/ 115 w 105"/>
                      <a:gd name="T83" fmla="*/ 33 h 53"/>
                      <a:gd name="T84" fmla="*/ 106 w 105"/>
                      <a:gd name="T85" fmla="*/ 35 h 53"/>
                      <a:gd name="T86" fmla="*/ 91 w 105"/>
                      <a:gd name="T87" fmla="*/ 35 h 53"/>
                      <a:gd name="T88" fmla="*/ 91 w 105"/>
                      <a:gd name="T89" fmla="*/ 35 h 53"/>
                      <a:gd name="T90" fmla="*/ 91 w 105"/>
                      <a:gd name="T91" fmla="*/ 35 h 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5"/>
                      <a:gd name="T139" fmla="*/ 0 h 53"/>
                      <a:gd name="T140" fmla="*/ 105 w 105"/>
                      <a:gd name="T141" fmla="*/ 53 h 5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5" h="53">
                        <a:moveTo>
                          <a:pt x="57" y="51"/>
                        </a:moveTo>
                        <a:lnTo>
                          <a:pt x="40" y="47"/>
                        </a:lnTo>
                        <a:lnTo>
                          <a:pt x="37" y="45"/>
                        </a:lnTo>
                        <a:lnTo>
                          <a:pt x="35" y="39"/>
                        </a:lnTo>
                        <a:lnTo>
                          <a:pt x="16" y="45"/>
                        </a:lnTo>
                        <a:lnTo>
                          <a:pt x="12" y="44"/>
                        </a:lnTo>
                        <a:lnTo>
                          <a:pt x="2" y="41"/>
                        </a:lnTo>
                        <a:lnTo>
                          <a:pt x="0" y="38"/>
                        </a:lnTo>
                        <a:lnTo>
                          <a:pt x="2" y="33"/>
                        </a:lnTo>
                        <a:lnTo>
                          <a:pt x="0" y="31"/>
                        </a:lnTo>
                        <a:lnTo>
                          <a:pt x="5" y="31"/>
                        </a:lnTo>
                        <a:lnTo>
                          <a:pt x="10" y="34"/>
                        </a:lnTo>
                        <a:lnTo>
                          <a:pt x="14" y="31"/>
                        </a:lnTo>
                        <a:lnTo>
                          <a:pt x="24" y="32"/>
                        </a:lnTo>
                        <a:lnTo>
                          <a:pt x="38" y="26"/>
                        </a:lnTo>
                        <a:lnTo>
                          <a:pt x="44" y="28"/>
                        </a:lnTo>
                        <a:lnTo>
                          <a:pt x="45" y="30"/>
                        </a:lnTo>
                        <a:lnTo>
                          <a:pt x="47" y="29"/>
                        </a:lnTo>
                        <a:lnTo>
                          <a:pt x="45" y="19"/>
                        </a:lnTo>
                        <a:lnTo>
                          <a:pt x="46" y="16"/>
                        </a:lnTo>
                        <a:lnTo>
                          <a:pt x="51" y="14"/>
                        </a:lnTo>
                        <a:lnTo>
                          <a:pt x="53" y="9"/>
                        </a:lnTo>
                        <a:lnTo>
                          <a:pt x="57" y="7"/>
                        </a:lnTo>
                        <a:lnTo>
                          <a:pt x="58" y="5"/>
                        </a:lnTo>
                        <a:lnTo>
                          <a:pt x="63" y="8"/>
                        </a:lnTo>
                        <a:lnTo>
                          <a:pt x="69" y="8"/>
                        </a:lnTo>
                        <a:lnTo>
                          <a:pt x="73" y="5"/>
                        </a:lnTo>
                        <a:lnTo>
                          <a:pt x="75" y="0"/>
                        </a:lnTo>
                        <a:lnTo>
                          <a:pt x="84" y="1"/>
                        </a:lnTo>
                        <a:lnTo>
                          <a:pt x="89" y="5"/>
                        </a:lnTo>
                        <a:lnTo>
                          <a:pt x="98" y="4"/>
                        </a:lnTo>
                        <a:lnTo>
                          <a:pt x="100" y="10"/>
                        </a:lnTo>
                        <a:lnTo>
                          <a:pt x="104" y="19"/>
                        </a:lnTo>
                        <a:lnTo>
                          <a:pt x="102" y="26"/>
                        </a:lnTo>
                        <a:lnTo>
                          <a:pt x="96" y="26"/>
                        </a:lnTo>
                        <a:lnTo>
                          <a:pt x="95" y="28"/>
                        </a:lnTo>
                        <a:lnTo>
                          <a:pt x="97" y="31"/>
                        </a:lnTo>
                        <a:lnTo>
                          <a:pt x="94" y="35"/>
                        </a:lnTo>
                        <a:lnTo>
                          <a:pt x="94" y="39"/>
                        </a:lnTo>
                        <a:lnTo>
                          <a:pt x="89" y="44"/>
                        </a:lnTo>
                        <a:lnTo>
                          <a:pt x="87" y="46"/>
                        </a:lnTo>
                        <a:lnTo>
                          <a:pt x="72" y="47"/>
                        </a:lnTo>
                        <a:lnTo>
                          <a:pt x="67" y="52"/>
                        </a:lnTo>
                        <a:lnTo>
                          <a:pt x="57" y="51"/>
                        </a:lnTo>
                      </a:path>
                    </a:pathLst>
                  </a:custGeom>
                  <a:grpFill/>
                  <a:ln w="9144">
                    <a:solidFill>
                      <a:schemeClr val="bg2">
                        <a:lumMod val="90000"/>
                      </a:schemeClr>
                    </a:solidFill>
                    <a:round/>
                    <a:headEnd/>
                    <a:tailEnd/>
                  </a:ln>
                </p:spPr>
                <p:txBody>
                  <a:bodyPr/>
                  <a:lstStyle/>
                  <a:p>
                    <a:endParaRPr lang="nb-NO"/>
                  </a:p>
                </p:txBody>
              </p:sp>
              <p:sp>
                <p:nvSpPr>
                  <p:cNvPr id="441" name="Freeform 147"/>
                  <p:cNvSpPr>
                    <a:spLocks/>
                  </p:cNvSpPr>
                  <p:nvPr/>
                </p:nvSpPr>
                <p:spPr bwMode="gray">
                  <a:xfrm>
                    <a:off x="2834" y="1679"/>
                    <a:ext cx="5" cy="9"/>
                  </a:xfrm>
                  <a:custGeom>
                    <a:avLst/>
                    <a:gdLst>
                      <a:gd name="T0" fmla="*/ 2 w 5"/>
                      <a:gd name="T1" fmla="*/ 8 h 9"/>
                      <a:gd name="T2" fmla="*/ 4 w 5"/>
                      <a:gd name="T3" fmla="*/ 3 h 9"/>
                      <a:gd name="T4" fmla="*/ 2 w 5"/>
                      <a:gd name="T5" fmla="*/ 0 h 9"/>
                      <a:gd name="T6" fmla="*/ 0 w 5"/>
                      <a:gd name="T7" fmla="*/ 5 h 9"/>
                      <a:gd name="T8" fmla="*/ 2 w 5"/>
                      <a:gd name="T9" fmla="*/ 8 h 9"/>
                      <a:gd name="T10" fmla="*/ 2 w 5"/>
                      <a:gd name="T11" fmla="*/ 8 h 9"/>
                      <a:gd name="T12" fmla="*/ 2 w 5"/>
                      <a:gd name="T13" fmla="*/ 8 h 9"/>
                      <a:gd name="T14" fmla="*/ 0 60000 65536"/>
                      <a:gd name="T15" fmla="*/ 0 60000 65536"/>
                      <a:gd name="T16" fmla="*/ 0 60000 65536"/>
                      <a:gd name="T17" fmla="*/ 0 60000 65536"/>
                      <a:gd name="T18" fmla="*/ 0 60000 65536"/>
                      <a:gd name="T19" fmla="*/ 0 60000 65536"/>
                      <a:gd name="T20" fmla="*/ 0 60000 65536"/>
                      <a:gd name="T21" fmla="*/ 0 w 5"/>
                      <a:gd name="T22" fmla="*/ 0 h 9"/>
                      <a:gd name="T23" fmla="*/ 5 w 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
                        <a:moveTo>
                          <a:pt x="2" y="8"/>
                        </a:moveTo>
                        <a:lnTo>
                          <a:pt x="4" y="3"/>
                        </a:lnTo>
                        <a:lnTo>
                          <a:pt x="2" y="0"/>
                        </a:lnTo>
                        <a:lnTo>
                          <a:pt x="0" y="5"/>
                        </a:lnTo>
                        <a:lnTo>
                          <a:pt x="2" y="8"/>
                        </a:lnTo>
                      </a:path>
                    </a:pathLst>
                  </a:custGeom>
                  <a:grpFill/>
                  <a:ln w="9144">
                    <a:solidFill>
                      <a:schemeClr val="bg2">
                        <a:lumMod val="90000"/>
                      </a:schemeClr>
                    </a:solidFill>
                    <a:round/>
                    <a:headEnd/>
                    <a:tailEnd/>
                  </a:ln>
                </p:spPr>
                <p:txBody>
                  <a:bodyPr/>
                  <a:lstStyle/>
                  <a:p>
                    <a:endParaRPr lang="nb-NO"/>
                  </a:p>
                </p:txBody>
              </p:sp>
              <p:sp>
                <p:nvSpPr>
                  <p:cNvPr id="442" name="Freeform 148"/>
                  <p:cNvSpPr>
                    <a:spLocks/>
                  </p:cNvSpPr>
                  <p:nvPr/>
                </p:nvSpPr>
                <p:spPr bwMode="gray">
                  <a:xfrm>
                    <a:off x="2795" y="1685"/>
                    <a:ext cx="170" cy="164"/>
                  </a:xfrm>
                  <a:custGeom>
                    <a:avLst/>
                    <a:gdLst>
                      <a:gd name="T0" fmla="*/ 33 w 161"/>
                      <a:gd name="T1" fmla="*/ 42 h 170"/>
                      <a:gd name="T2" fmla="*/ 51 w 161"/>
                      <a:gd name="T3" fmla="*/ 37 h 170"/>
                      <a:gd name="T4" fmla="*/ 81 w 161"/>
                      <a:gd name="T5" fmla="*/ 41 h 170"/>
                      <a:gd name="T6" fmla="*/ 103 w 161"/>
                      <a:gd name="T7" fmla="*/ 61 h 170"/>
                      <a:gd name="T8" fmla="*/ 111 w 161"/>
                      <a:gd name="T9" fmla="*/ 62 h 170"/>
                      <a:gd name="T10" fmla="*/ 120 w 161"/>
                      <a:gd name="T11" fmla="*/ 67 h 170"/>
                      <a:gd name="T12" fmla="*/ 148 w 161"/>
                      <a:gd name="T13" fmla="*/ 78 h 170"/>
                      <a:gd name="T14" fmla="*/ 174 w 161"/>
                      <a:gd name="T15" fmla="*/ 82 h 170"/>
                      <a:gd name="T16" fmla="*/ 178 w 161"/>
                      <a:gd name="T17" fmla="*/ 86 h 170"/>
                      <a:gd name="T18" fmla="*/ 194 w 161"/>
                      <a:gd name="T19" fmla="*/ 90 h 170"/>
                      <a:gd name="T20" fmla="*/ 208 w 161"/>
                      <a:gd name="T21" fmla="*/ 92 h 170"/>
                      <a:gd name="T22" fmla="*/ 215 w 161"/>
                      <a:gd name="T23" fmla="*/ 109 h 170"/>
                      <a:gd name="T24" fmla="*/ 213 w 161"/>
                      <a:gd name="T25" fmla="*/ 115 h 170"/>
                      <a:gd name="T26" fmla="*/ 218 w 161"/>
                      <a:gd name="T27" fmla="*/ 118 h 170"/>
                      <a:gd name="T28" fmla="*/ 230 w 161"/>
                      <a:gd name="T29" fmla="*/ 112 h 170"/>
                      <a:gd name="T30" fmla="*/ 244 w 161"/>
                      <a:gd name="T31" fmla="*/ 105 h 170"/>
                      <a:gd name="T32" fmla="*/ 228 w 161"/>
                      <a:gd name="T33" fmla="*/ 95 h 170"/>
                      <a:gd name="T34" fmla="*/ 238 w 161"/>
                      <a:gd name="T35" fmla="*/ 90 h 170"/>
                      <a:gd name="T36" fmla="*/ 261 w 161"/>
                      <a:gd name="T37" fmla="*/ 90 h 170"/>
                      <a:gd name="T38" fmla="*/ 272 w 161"/>
                      <a:gd name="T39" fmla="*/ 94 h 170"/>
                      <a:gd name="T40" fmla="*/ 261 w 161"/>
                      <a:gd name="T41" fmla="*/ 84 h 170"/>
                      <a:gd name="T42" fmla="*/ 215 w 161"/>
                      <a:gd name="T43" fmla="*/ 72 h 170"/>
                      <a:gd name="T44" fmla="*/ 222 w 161"/>
                      <a:gd name="T45" fmla="*/ 69 h 170"/>
                      <a:gd name="T46" fmla="*/ 199 w 161"/>
                      <a:gd name="T47" fmla="*/ 68 h 170"/>
                      <a:gd name="T48" fmla="*/ 187 w 161"/>
                      <a:gd name="T49" fmla="*/ 66 h 170"/>
                      <a:gd name="T50" fmla="*/ 159 w 161"/>
                      <a:gd name="T51" fmla="*/ 47 h 170"/>
                      <a:gd name="T52" fmla="*/ 131 w 161"/>
                      <a:gd name="T53" fmla="*/ 37 h 170"/>
                      <a:gd name="T54" fmla="*/ 134 w 161"/>
                      <a:gd name="T55" fmla="*/ 32 h 170"/>
                      <a:gd name="T56" fmla="*/ 131 w 161"/>
                      <a:gd name="T57" fmla="*/ 29 h 170"/>
                      <a:gd name="T58" fmla="*/ 154 w 161"/>
                      <a:gd name="T59" fmla="*/ 17 h 170"/>
                      <a:gd name="T60" fmla="*/ 164 w 161"/>
                      <a:gd name="T61" fmla="*/ 21 h 170"/>
                      <a:gd name="T62" fmla="*/ 163 w 161"/>
                      <a:gd name="T63" fmla="*/ 14 h 170"/>
                      <a:gd name="T64" fmla="*/ 159 w 161"/>
                      <a:gd name="T65" fmla="*/ 14 h 170"/>
                      <a:gd name="T66" fmla="*/ 164 w 161"/>
                      <a:gd name="T67" fmla="*/ 12 h 170"/>
                      <a:gd name="T68" fmla="*/ 128 w 161"/>
                      <a:gd name="T69" fmla="*/ 6 h 170"/>
                      <a:gd name="T70" fmla="*/ 93 w 161"/>
                      <a:gd name="T71" fmla="*/ 6 h 170"/>
                      <a:gd name="T72" fmla="*/ 84 w 161"/>
                      <a:gd name="T73" fmla="*/ 9 h 170"/>
                      <a:gd name="T74" fmla="*/ 80 w 161"/>
                      <a:gd name="T75" fmla="*/ 14 h 170"/>
                      <a:gd name="T76" fmla="*/ 52 w 161"/>
                      <a:gd name="T77" fmla="*/ 14 h 170"/>
                      <a:gd name="T78" fmla="*/ 39 w 161"/>
                      <a:gd name="T79" fmla="*/ 14 h 170"/>
                      <a:gd name="T80" fmla="*/ 4 w 161"/>
                      <a:gd name="T81" fmla="*/ 14 h 170"/>
                      <a:gd name="T82" fmla="*/ 4 w 161"/>
                      <a:gd name="T83" fmla="*/ 25 h 170"/>
                      <a:gd name="T84" fmla="*/ 0 w 161"/>
                      <a:gd name="T85" fmla="*/ 32 h 170"/>
                      <a:gd name="T86" fmla="*/ 3 w 161"/>
                      <a:gd name="T87" fmla="*/ 36 h 170"/>
                      <a:gd name="T88" fmla="*/ 21 w 161"/>
                      <a:gd name="T89" fmla="*/ 39 h 170"/>
                      <a:gd name="T90" fmla="*/ 22 w 161"/>
                      <a:gd name="T91" fmla="*/ 44 h 1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1"/>
                      <a:gd name="T139" fmla="*/ 0 h 170"/>
                      <a:gd name="T140" fmla="*/ 161 w 161"/>
                      <a:gd name="T141" fmla="*/ 170 h 1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1" h="170">
                        <a:moveTo>
                          <a:pt x="12" y="64"/>
                        </a:moveTo>
                        <a:lnTo>
                          <a:pt x="20" y="62"/>
                        </a:lnTo>
                        <a:lnTo>
                          <a:pt x="24" y="54"/>
                        </a:lnTo>
                        <a:lnTo>
                          <a:pt x="29" y="52"/>
                        </a:lnTo>
                        <a:lnTo>
                          <a:pt x="33" y="53"/>
                        </a:lnTo>
                        <a:lnTo>
                          <a:pt x="47" y="61"/>
                        </a:lnTo>
                        <a:lnTo>
                          <a:pt x="53" y="78"/>
                        </a:lnTo>
                        <a:lnTo>
                          <a:pt x="60" y="87"/>
                        </a:lnTo>
                        <a:lnTo>
                          <a:pt x="61" y="89"/>
                        </a:lnTo>
                        <a:lnTo>
                          <a:pt x="64" y="88"/>
                        </a:lnTo>
                        <a:lnTo>
                          <a:pt x="67" y="90"/>
                        </a:lnTo>
                        <a:lnTo>
                          <a:pt x="70" y="96"/>
                        </a:lnTo>
                        <a:lnTo>
                          <a:pt x="72" y="96"/>
                        </a:lnTo>
                        <a:lnTo>
                          <a:pt x="86" y="111"/>
                        </a:lnTo>
                        <a:lnTo>
                          <a:pt x="96" y="111"/>
                        </a:lnTo>
                        <a:lnTo>
                          <a:pt x="101" y="117"/>
                        </a:lnTo>
                        <a:lnTo>
                          <a:pt x="104" y="119"/>
                        </a:lnTo>
                        <a:lnTo>
                          <a:pt x="104" y="122"/>
                        </a:lnTo>
                        <a:lnTo>
                          <a:pt x="111" y="121"/>
                        </a:lnTo>
                        <a:lnTo>
                          <a:pt x="113" y="129"/>
                        </a:lnTo>
                        <a:lnTo>
                          <a:pt x="118" y="133"/>
                        </a:lnTo>
                        <a:lnTo>
                          <a:pt x="121" y="131"/>
                        </a:lnTo>
                        <a:lnTo>
                          <a:pt x="129" y="153"/>
                        </a:lnTo>
                        <a:lnTo>
                          <a:pt x="125" y="156"/>
                        </a:lnTo>
                        <a:lnTo>
                          <a:pt x="125" y="159"/>
                        </a:lnTo>
                        <a:lnTo>
                          <a:pt x="123" y="164"/>
                        </a:lnTo>
                        <a:lnTo>
                          <a:pt x="123" y="169"/>
                        </a:lnTo>
                        <a:lnTo>
                          <a:pt x="127" y="169"/>
                        </a:lnTo>
                        <a:lnTo>
                          <a:pt x="130" y="163"/>
                        </a:lnTo>
                        <a:lnTo>
                          <a:pt x="134" y="160"/>
                        </a:lnTo>
                        <a:lnTo>
                          <a:pt x="135" y="152"/>
                        </a:lnTo>
                        <a:lnTo>
                          <a:pt x="142" y="150"/>
                        </a:lnTo>
                        <a:lnTo>
                          <a:pt x="141" y="143"/>
                        </a:lnTo>
                        <a:lnTo>
                          <a:pt x="133" y="136"/>
                        </a:lnTo>
                        <a:lnTo>
                          <a:pt x="135" y="130"/>
                        </a:lnTo>
                        <a:lnTo>
                          <a:pt x="137" y="127"/>
                        </a:lnTo>
                        <a:lnTo>
                          <a:pt x="143" y="123"/>
                        </a:lnTo>
                        <a:lnTo>
                          <a:pt x="152" y="128"/>
                        </a:lnTo>
                        <a:lnTo>
                          <a:pt x="156" y="134"/>
                        </a:lnTo>
                        <a:lnTo>
                          <a:pt x="158" y="135"/>
                        </a:lnTo>
                        <a:lnTo>
                          <a:pt x="160" y="131"/>
                        </a:lnTo>
                        <a:lnTo>
                          <a:pt x="152" y="119"/>
                        </a:lnTo>
                        <a:lnTo>
                          <a:pt x="126" y="107"/>
                        </a:lnTo>
                        <a:lnTo>
                          <a:pt x="125" y="104"/>
                        </a:lnTo>
                        <a:lnTo>
                          <a:pt x="129" y="101"/>
                        </a:lnTo>
                        <a:lnTo>
                          <a:pt x="129" y="100"/>
                        </a:lnTo>
                        <a:lnTo>
                          <a:pt x="126" y="97"/>
                        </a:lnTo>
                        <a:lnTo>
                          <a:pt x="116" y="98"/>
                        </a:lnTo>
                        <a:lnTo>
                          <a:pt x="116" y="100"/>
                        </a:lnTo>
                        <a:lnTo>
                          <a:pt x="109" y="95"/>
                        </a:lnTo>
                        <a:lnTo>
                          <a:pt x="101" y="87"/>
                        </a:lnTo>
                        <a:lnTo>
                          <a:pt x="93" y="67"/>
                        </a:lnTo>
                        <a:lnTo>
                          <a:pt x="78" y="57"/>
                        </a:lnTo>
                        <a:lnTo>
                          <a:pt x="76" y="53"/>
                        </a:lnTo>
                        <a:lnTo>
                          <a:pt x="76" y="48"/>
                        </a:lnTo>
                        <a:lnTo>
                          <a:pt x="78" y="43"/>
                        </a:lnTo>
                        <a:lnTo>
                          <a:pt x="78" y="41"/>
                        </a:lnTo>
                        <a:lnTo>
                          <a:pt x="76" y="39"/>
                        </a:lnTo>
                        <a:lnTo>
                          <a:pt x="76" y="33"/>
                        </a:lnTo>
                        <a:lnTo>
                          <a:pt x="89" y="27"/>
                        </a:lnTo>
                        <a:lnTo>
                          <a:pt x="95" y="27"/>
                        </a:lnTo>
                        <a:lnTo>
                          <a:pt x="95" y="31"/>
                        </a:lnTo>
                        <a:lnTo>
                          <a:pt x="98" y="29"/>
                        </a:lnTo>
                        <a:lnTo>
                          <a:pt x="94" y="24"/>
                        </a:lnTo>
                        <a:lnTo>
                          <a:pt x="93" y="21"/>
                        </a:lnTo>
                        <a:lnTo>
                          <a:pt x="93" y="16"/>
                        </a:lnTo>
                        <a:lnTo>
                          <a:pt x="91" y="16"/>
                        </a:lnTo>
                        <a:lnTo>
                          <a:pt x="95" y="12"/>
                        </a:lnTo>
                        <a:lnTo>
                          <a:pt x="78" y="8"/>
                        </a:lnTo>
                        <a:lnTo>
                          <a:pt x="75" y="6"/>
                        </a:lnTo>
                        <a:lnTo>
                          <a:pt x="73" y="0"/>
                        </a:lnTo>
                        <a:lnTo>
                          <a:pt x="54" y="6"/>
                        </a:lnTo>
                        <a:lnTo>
                          <a:pt x="50" y="5"/>
                        </a:lnTo>
                        <a:lnTo>
                          <a:pt x="49" y="9"/>
                        </a:lnTo>
                        <a:lnTo>
                          <a:pt x="46" y="10"/>
                        </a:lnTo>
                        <a:lnTo>
                          <a:pt x="46" y="15"/>
                        </a:lnTo>
                        <a:lnTo>
                          <a:pt x="35" y="13"/>
                        </a:lnTo>
                        <a:lnTo>
                          <a:pt x="30" y="23"/>
                        </a:lnTo>
                        <a:lnTo>
                          <a:pt x="24" y="18"/>
                        </a:lnTo>
                        <a:lnTo>
                          <a:pt x="23" y="14"/>
                        </a:lnTo>
                        <a:lnTo>
                          <a:pt x="15" y="22"/>
                        </a:lnTo>
                        <a:lnTo>
                          <a:pt x="4" y="24"/>
                        </a:lnTo>
                        <a:lnTo>
                          <a:pt x="1" y="26"/>
                        </a:lnTo>
                        <a:lnTo>
                          <a:pt x="4" y="35"/>
                        </a:lnTo>
                        <a:lnTo>
                          <a:pt x="1" y="40"/>
                        </a:lnTo>
                        <a:lnTo>
                          <a:pt x="0" y="42"/>
                        </a:lnTo>
                        <a:lnTo>
                          <a:pt x="3" y="44"/>
                        </a:lnTo>
                        <a:lnTo>
                          <a:pt x="3" y="51"/>
                        </a:lnTo>
                        <a:lnTo>
                          <a:pt x="6" y="56"/>
                        </a:lnTo>
                        <a:lnTo>
                          <a:pt x="11" y="56"/>
                        </a:lnTo>
                        <a:lnTo>
                          <a:pt x="12" y="64"/>
                        </a:lnTo>
                      </a:path>
                    </a:pathLst>
                  </a:custGeom>
                  <a:grpFill/>
                  <a:ln w="9144">
                    <a:solidFill>
                      <a:schemeClr val="bg2">
                        <a:lumMod val="90000"/>
                      </a:schemeClr>
                    </a:solidFill>
                    <a:round/>
                    <a:headEnd/>
                    <a:tailEnd/>
                  </a:ln>
                </p:spPr>
                <p:txBody>
                  <a:bodyPr/>
                  <a:lstStyle/>
                  <a:p>
                    <a:endParaRPr lang="nb-NO"/>
                  </a:p>
                </p:txBody>
              </p:sp>
              <p:sp>
                <p:nvSpPr>
                  <p:cNvPr id="443" name="Freeform 149"/>
                  <p:cNvSpPr>
                    <a:spLocks/>
                  </p:cNvSpPr>
                  <p:nvPr/>
                </p:nvSpPr>
                <p:spPr bwMode="gray">
                  <a:xfrm>
                    <a:off x="2892" y="1695"/>
                    <a:ext cx="86" cy="68"/>
                  </a:xfrm>
                  <a:custGeom>
                    <a:avLst/>
                    <a:gdLst>
                      <a:gd name="T0" fmla="*/ 147 w 80"/>
                      <a:gd name="T1" fmla="*/ 13 h 70"/>
                      <a:gd name="T2" fmla="*/ 120 w 80"/>
                      <a:gd name="T3" fmla="*/ 16 h 70"/>
                      <a:gd name="T4" fmla="*/ 110 w 80"/>
                      <a:gd name="T5" fmla="*/ 12 h 70"/>
                      <a:gd name="T6" fmla="*/ 87 w 80"/>
                      <a:gd name="T7" fmla="*/ 2 h 70"/>
                      <a:gd name="T8" fmla="*/ 82 w 80"/>
                      <a:gd name="T9" fmla="*/ 2 h 70"/>
                      <a:gd name="T10" fmla="*/ 76 w 80"/>
                      <a:gd name="T11" fmla="*/ 0 h 70"/>
                      <a:gd name="T12" fmla="*/ 74 w 80"/>
                      <a:gd name="T13" fmla="*/ 4 h 70"/>
                      <a:gd name="T14" fmla="*/ 55 w 80"/>
                      <a:gd name="T15" fmla="*/ 6 h 70"/>
                      <a:gd name="T16" fmla="*/ 55 w 80"/>
                      <a:gd name="T17" fmla="*/ 9 h 70"/>
                      <a:gd name="T18" fmla="*/ 59 w 80"/>
                      <a:gd name="T19" fmla="*/ 11 h 70"/>
                      <a:gd name="T20" fmla="*/ 59 w 80"/>
                      <a:gd name="T21" fmla="*/ 13 h 70"/>
                      <a:gd name="T22" fmla="*/ 47 w 80"/>
                      <a:gd name="T23" fmla="*/ 17 h 70"/>
                      <a:gd name="T24" fmla="*/ 47 w 80"/>
                      <a:gd name="T25" fmla="*/ 17 h 70"/>
                      <a:gd name="T26" fmla="*/ 46 w 80"/>
                      <a:gd name="T27" fmla="*/ 17 h 70"/>
                      <a:gd name="T28" fmla="*/ 37 w 80"/>
                      <a:gd name="T29" fmla="*/ 17 h 70"/>
                      <a:gd name="T30" fmla="*/ 34 w 80"/>
                      <a:gd name="T31" fmla="*/ 17 h 70"/>
                      <a:gd name="T32" fmla="*/ 28 w 80"/>
                      <a:gd name="T33" fmla="*/ 17 h 70"/>
                      <a:gd name="T34" fmla="*/ 22 w 80"/>
                      <a:gd name="T35" fmla="*/ 17 h 70"/>
                      <a:gd name="T36" fmla="*/ 0 w 80"/>
                      <a:gd name="T37" fmla="*/ 17 h 70"/>
                      <a:gd name="T38" fmla="*/ 0 w 80"/>
                      <a:gd name="T39" fmla="*/ 17 h 70"/>
                      <a:gd name="T40" fmla="*/ 1 w 80"/>
                      <a:gd name="T41" fmla="*/ 17 h 70"/>
                      <a:gd name="T42" fmla="*/ 4 w 80"/>
                      <a:gd name="T43" fmla="*/ 23 h 70"/>
                      <a:gd name="T44" fmla="*/ 6 w 80"/>
                      <a:gd name="T45" fmla="*/ 24 h 70"/>
                      <a:gd name="T46" fmla="*/ 22 w 80"/>
                      <a:gd name="T47" fmla="*/ 17 h 70"/>
                      <a:gd name="T48" fmla="*/ 28 w 80"/>
                      <a:gd name="T49" fmla="*/ 17 h 70"/>
                      <a:gd name="T50" fmla="*/ 37 w 80"/>
                      <a:gd name="T51" fmla="*/ 20 h 70"/>
                      <a:gd name="T52" fmla="*/ 43 w 80"/>
                      <a:gd name="T53" fmla="*/ 29 h 70"/>
                      <a:gd name="T54" fmla="*/ 51 w 80"/>
                      <a:gd name="T55" fmla="*/ 34 h 70"/>
                      <a:gd name="T56" fmla="*/ 47 w 80"/>
                      <a:gd name="T57" fmla="*/ 34 h 70"/>
                      <a:gd name="T58" fmla="*/ 46 w 80"/>
                      <a:gd name="T59" fmla="*/ 36 h 70"/>
                      <a:gd name="T60" fmla="*/ 66 w 80"/>
                      <a:gd name="T61" fmla="*/ 44 h 70"/>
                      <a:gd name="T62" fmla="*/ 68 w 80"/>
                      <a:gd name="T63" fmla="*/ 45 h 70"/>
                      <a:gd name="T64" fmla="*/ 94 w 80"/>
                      <a:gd name="T65" fmla="*/ 46 h 70"/>
                      <a:gd name="T66" fmla="*/ 111 w 80"/>
                      <a:gd name="T67" fmla="*/ 50 h 70"/>
                      <a:gd name="T68" fmla="*/ 111 w 80"/>
                      <a:gd name="T69" fmla="*/ 50 h 70"/>
                      <a:gd name="T70" fmla="*/ 114 w 80"/>
                      <a:gd name="T71" fmla="*/ 49 h 70"/>
                      <a:gd name="T72" fmla="*/ 103 w 80"/>
                      <a:gd name="T73" fmla="*/ 46 h 70"/>
                      <a:gd name="T74" fmla="*/ 103 w 80"/>
                      <a:gd name="T75" fmla="*/ 45 h 70"/>
                      <a:gd name="T76" fmla="*/ 74 w 80"/>
                      <a:gd name="T77" fmla="*/ 34 h 70"/>
                      <a:gd name="T78" fmla="*/ 73 w 80"/>
                      <a:gd name="T79" fmla="*/ 29 h 70"/>
                      <a:gd name="T80" fmla="*/ 68 w 80"/>
                      <a:gd name="T81" fmla="*/ 24 h 70"/>
                      <a:gd name="T82" fmla="*/ 61 w 80"/>
                      <a:gd name="T83" fmla="*/ 22 h 70"/>
                      <a:gd name="T84" fmla="*/ 61 w 80"/>
                      <a:gd name="T85" fmla="*/ 17 h 70"/>
                      <a:gd name="T86" fmla="*/ 68 w 80"/>
                      <a:gd name="T87" fmla="*/ 17 h 70"/>
                      <a:gd name="T88" fmla="*/ 78 w 80"/>
                      <a:gd name="T89" fmla="*/ 20 h 70"/>
                      <a:gd name="T90" fmla="*/ 82 w 80"/>
                      <a:gd name="T91" fmla="*/ 17 h 70"/>
                      <a:gd name="T92" fmla="*/ 88 w 80"/>
                      <a:gd name="T93" fmla="*/ 17 h 70"/>
                      <a:gd name="T94" fmla="*/ 95 w 80"/>
                      <a:gd name="T95" fmla="*/ 17 h 70"/>
                      <a:gd name="T96" fmla="*/ 119 w 80"/>
                      <a:gd name="T97" fmla="*/ 18 h 70"/>
                      <a:gd name="T98" fmla="*/ 127 w 80"/>
                      <a:gd name="T99" fmla="*/ 17 h 70"/>
                      <a:gd name="T100" fmla="*/ 145 w 80"/>
                      <a:gd name="T101" fmla="*/ 17 h 70"/>
                      <a:gd name="T102" fmla="*/ 148 w 80"/>
                      <a:gd name="T103" fmla="*/ 22 h 70"/>
                      <a:gd name="T104" fmla="*/ 158 w 80"/>
                      <a:gd name="T105" fmla="*/ 21 h 70"/>
                      <a:gd name="T106" fmla="*/ 159 w 80"/>
                      <a:gd name="T107" fmla="*/ 17 h 70"/>
                      <a:gd name="T108" fmla="*/ 162 w 80"/>
                      <a:gd name="T109" fmla="*/ 17 h 70"/>
                      <a:gd name="T110" fmla="*/ 153 w 80"/>
                      <a:gd name="T111" fmla="*/ 17 h 70"/>
                      <a:gd name="T112" fmla="*/ 153 w 80"/>
                      <a:gd name="T113" fmla="*/ 17 h 70"/>
                      <a:gd name="T114" fmla="*/ 148 w 80"/>
                      <a:gd name="T115" fmla="*/ 17 h 70"/>
                      <a:gd name="T116" fmla="*/ 148 w 80"/>
                      <a:gd name="T117" fmla="*/ 14 h 70"/>
                      <a:gd name="T118" fmla="*/ 147 w 80"/>
                      <a:gd name="T119" fmla="*/ 13 h 70"/>
                      <a:gd name="T120" fmla="*/ 147 w 80"/>
                      <a:gd name="T121" fmla="*/ 13 h 70"/>
                      <a:gd name="T122" fmla="*/ 147 w 80"/>
                      <a:gd name="T123" fmla="*/ 13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70"/>
                      <a:gd name="T188" fmla="*/ 80 w 8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70">
                        <a:moveTo>
                          <a:pt x="71" y="13"/>
                        </a:moveTo>
                        <a:lnTo>
                          <a:pt x="59" y="16"/>
                        </a:lnTo>
                        <a:lnTo>
                          <a:pt x="53" y="12"/>
                        </a:lnTo>
                        <a:lnTo>
                          <a:pt x="42" y="2"/>
                        </a:lnTo>
                        <a:lnTo>
                          <a:pt x="40" y="2"/>
                        </a:lnTo>
                        <a:lnTo>
                          <a:pt x="37" y="0"/>
                        </a:lnTo>
                        <a:lnTo>
                          <a:pt x="36" y="4"/>
                        </a:lnTo>
                        <a:lnTo>
                          <a:pt x="27" y="6"/>
                        </a:lnTo>
                        <a:lnTo>
                          <a:pt x="27" y="9"/>
                        </a:lnTo>
                        <a:lnTo>
                          <a:pt x="29" y="11"/>
                        </a:lnTo>
                        <a:lnTo>
                          <a:pt x="29" y="13"/>
                        </a:lnTo>
                        <a:lnTo>
                          <a:pt x="23" y="19"/>
                        </a:lnTo>
                        <a:lnTo>
                          <a:pt x="23" y="24"/>
                        </a:lnTo>
                        <a:lnTo>
                          <a:pt x="22" y="24"/>
                        </a:lnTo>
                        <a:lnTo>
                          <a:pt x="18" y="22"/>
                        </a:lnTo>
                        <a:lnTo>
                          <a:pt x="17" y="23"/>
                        </a:lnTo>
                        <a:lnTo>
                          <a:pt x="14" y="19"/>
                        </a:lnTo>
                        <a:lnTo>
                          <a:pt x="11" y="22"/>
                        </a:lnTo>
                        <a:lnTo>
                          <a:pt x="0" y="21"/>
                        </a:lnTo>
                        <a:lnTo>
                          <a:pt x="1" y="27"/>
                        </a:lnTo>
                        <a:lnTo>
                          <a:pt x="4" y="33"/>
                        </a:lnTo>
                        <a:lnTo>
                          <a:pt x="6" y="34"/>
                        </a:lnTo>
                        <a:lnTo>
                          <a:pt x="11" y="24"/>
                        </a:lnTo>
                        <a:lnTo>
                          <a:pt x="14" y="25"/>
                        </a:lnTo>
                        <a:lnTo>
                          <a:pt x="18" y="30"/>
                        </a:lnTo>
                        <a:lnTo>
                          <a:pt x="20" y="39"/>
                        </a:lnTo>
                        <a:lnTo>
                          <a:pt x="25" y="44"/>
                        </a:lnTo>
                        <a:lnTo>
                          <a:pt x="23" y="44"/>
                        </a:lnTo>
                        <a:lnTo>
                          <a:pt x="22" y="46"/>
                        </a:lnTo>
                        <a:lnTo>
                          <a:pt x="32" y="56"/>
                        </a:lnTo>
                        <a:lnTo>
                          <a:pt x="33" y="59"/>
                        </a:lnTo>
                        <a:lnTo>
                          <a:pt x="45" y="61"/>
                        </a:lnTo>
                        <a:lnTo>
                          <a:pt x="54" y="69"/>
                        </a:lnTo>
                        <a:lnTo>
                          <a:pt x="56" y="67"/>
                        </a:lnTo>
                        <a:lnTo>
                          <a:pt x="50" y="61"/>
                        </a:lnTo>
                        <a:lnTo>
                          <a:pt x="50" y="59"/>
                        </a:lnTo>
                        <a:lnTo>
                          <a:pt x="36" y="44"/>
                        </a:lnTo>
                        <a:lnTo>
                          <a:pt x="35" y="39"/>
                        </a:lnTo>
                        <a:lnTo>
                          <a:pt x="33" y="34"/>
                        </a:lnTo>
                        <a:lnTo>
                          <a:pt x="30" y="32"/>
                        </a:lnTo>
                        <a:lnTo>
                          <a:pt x="30" y="25"/>
                        </a:lnTo>
                        <a:lnTo>
                          <a:pt x="33" y="24"/>
                        </a:lnTo>
                        <a:lnTo>
                          <a:pt x="38" y="30"/>
                        </a:lnTo>
                        <a:lnTo>
                          <a:pt x="40" y="24"/>
                        </a:lnTo>
                        <a:lnTo>
                          <a:pt x="43" y="24"/>
                        </a:lnTo>
                        <a:lnTo>
                          <a:pt x="46" y="24"/>
                        </a:lnTo>
                        <a:lnTo>
                          <a:pt x="58" y="28"/>
                        </a:lnTo>
                        <a:lnTo>
                          <a:pt x="61" y="26"/>
                        </a:lnTo>
                        <a:lnTo>
                          <a:pt x="70" y="27"/>
                        </a:lnTo>
                        <a:lnTo>
                          <a:pt x="72" y="32"/>
                        </a:lnTo>
                        <a:lnTo>
                          <a:pt x="76" y="31"/>
                        </a:lnTo>
                        <a:lnTo>
                          <a:pt x="77" y="25"/>
                        </a:lnTo>
                        <a:lnTo>
                          <a:pt x="79" y="24"/>
                        </a:lnTo>
                        <a:lnTo>
                          <a:pt x="74" y="22"/>
                        </a:lnTo>
                        <a:lnTo>
                          <a:pt x="74" y="19"/>
                        </a:lnTo>
                        <a:lnTo>
                          <a:pt x="72" y="19"/>
                        </a:lnTo>
                        <a:lnTo>
                          <a:pt x="72" y="14"/>
                        </a:lnTo>
                        <a:lnTo>
                          <a:pt x="71" y="13"/>
                        </a:lnTo>
                      </a:path>
                    </a:pathLst>
                  </a:custGeom>
                  <a:grpFill/>
                  <a:ln w="9144">
                    <a:solidFill>
                      <a:schemeClr val="bg2">
                        <a:lumMod val="90000"/>
                      </a:schemeClr>
                    </a:solidFill>
                    <a:round/>
                    <a:headEnd/>
                    <a:tailEnd/>
                  </a:ln>
                </p:spPr>
                <p:txBody>
                  <a:bodyPr/>
                  <a:lstStyle/>
                  <a:p>
                    <a:endParaRPr lang="nb-NO"/>
                  </a:p>
                </p:txBody>
              </p:sp>
              <p:sp>
                <p:nvSpPr>
                  <p:cNvPr id="444" name="Freeform 150"/>
                  <p:cNvSpPr>
                    <a:spLocks/>
                  </p:cNvSpPr>
                  <p:nvPr/>
                </p:nvSpPr>
                <p:spPr bwMode="gray">
                  <a:xfrm>
                    <a:off x="3034" y="1408"/>
                    <a:ext cx="70" cy="54"/>
                  </a:xfrm>
                  <a:custGeom>
                    <a:avLst/>
                    <a:gdLst>
                      <a:gd name="T0" fmla="*/ 22 w 67"/>
                      <a:gd name="T1" fmla="*/ 34 h 56"/>
                      <a:gd name="T2" fmla="*/ 25 w 67"/>
                      <a:gd name="T3" fmla="*/ 25 h 56"/>
                      <a:gd name="T4" fmla="*/ 22 w 67"/>
                      <a:gd name="T5" fmla="*/ 24 h 56"/>
                      <a:gd name="T6" fmla="*/ 8 w 67"/>
                      <a:gd name="T7" fmla="*/ 28 h 56"/>
                      <a:gd name="T8" fmla="*/ 4 w 67"/>
                      <a:gd name="T9" fmla="*/ 25 h 56"/>
                      <a:gd name="T10" fmla="*/ 0 w 67"/>
                      <a:gd name="T11" fmla="*/ 17 h 56"/>
                      <a:gd name="T12" fmla="*/ 5 w 67"/>
                      <a:gd name="T13" fmla="*/ 14 h 56"/>
                      <a:gd name="T14" fmla="*/ 0 w 67"/>
                      <a:gd name="T15" fmla="*/ 14 h 56"/>
                      <a:gd name="T16" fmla="*/ 0 w 67"/>
                      <a:gd name="T17" fmla="*/ 13 h 56"/>
                      <a:gd name="T18" fmla="*/ 23 w 67"/>
                      <a:gd name="T19" fmla="*/ 5 h 56"/>
                      <a:gd name="T20" fmla="*/ 29 w 67"/>
                      <a:gd name="T21" fmla="*/ 7 h 56"/>
                      <a:gd name="T22" fmla="*/ 29 w 67"/>
                      <a:gd name="T23" fmla="*/ 3 h 56"/>
                      <a:gd name="T24" fmla="*/ 38 w 67"/>
                      <a:gd name="T25" fmla="*/ 4 h 56"/>
                      <a:gd name="T26" fmla="*/ 46 w 67"/>
                      <a:gd name="T27" fmla="*/ 0 h 56"/>
                      <a:gd name="T28" fmla="*/ 75 w 67"/>
                      <a:gd name="T29" fmla="*/ 7 h 56"/>
                      <a:gd name="T30" fmla="*/ 93 w 67"/>
                      <a:gd name="T31" fmla="*/ 7 h 56"/>
                      <a:gd name="T32" fmla="*/ 96 w 67"/>
                      <a:gd name="T33" fmla="*/ 7 h 56"/>
                      <a:gd name="T34" fmla="*/ 96 w 67"/>
                      <a:gd name="T35" fmla="*/ 3 h 56"/>
                      <a:gd name="T36" fmla="*/ 101 w 67"/>
                      <a:gd name="T37" fmla="*/ 7 h 56"/>
                      <a:gd name="T38" fmla="*/ 93 w 67"/>
                      <a:gd name="T39" fmla="*/ 14 h 56"/>
                      <a:gd name="T40" fmla="*/ 75 w 67"/>
                      <a:gd name="T41" fmla="*/ 14 h 56"/>
                      <a:gd name="T42" fmla="*/ 93 w 67"/>
                      <a:gd name="T43" fmla="*/ 34 h 56"/>
                      <a:gd name="T44" fmla="*/ 85 w 67"/>
                      <a:gd name="T45" fmla="*/ 38 h 56"/>
                      <a:gd name="T46" fmla="*/ 85 w 67"/>
                      <a:gd name="T47" fmla="*/ 38 h 56"/>
                      <a:gd name="T48" fmla="*/ 66 w 67"/>
                      <a:gd name="T49" fmla="*/ 38 h 56"/>
                      <a:gd name="T50" fmla="*/ 56 w 67"/>
                      <a:gd name="T51" fmla="*/ 34 h 56"/>
                      <a:gd name="T52" fmla="*/ 36 w 67"/>
                      <a:gd name="T53" fmla="*/ 32 h 56"/>
                      <a:gd name="T54" fmla="*/ 22 w 67"/>
                      <a:gd name="T55" fmla="*/ 34 h 56"/>
                      <a:gd name="T56" fmla="*/ 22 w 67"/>
                      <a:gd name="T57" fmla="*/ 34 h 56"/>
                      <a:gd name="T58" fmla="*/ 22 w 67"/>
                      <a:gd name="T59" fmla="*/ 34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
                      <a:gd name="T91" fmla="*/ 0 h 56"/>
                      <a:gd name="T92" fmla="*/ 67 w 67"/>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 h="56">
                        <a:moveTo>
                          <a:pt x="12" y="46"/>
                        </a:moveTo>
                        <a:lnTo>
                          <a:pt x="15" y="35"/>
                        </a:lnTo>
                        <a:lnTo>
                          <a:pt x="12" y="34"/>
                        </a:lnTo>
                        <a:lnTo>
                          <a:pt x="8" y="38"/>
                        </a:lnTo>
                        <a:lnTo>
                          <a:pt x="4" y="35"/>
                        </a:lnTo>
                        <a:lnTo>
                          <a:pt x="0" y="27"/>
                        </a:lnTo>
                        <a:lnTo>
                          <a:pt x="5" y="24"/>
                        </a:lnTo>
                        <a:lnTo>
                          <a:pt x="0" y="23"/>
                        </a:lnTo>
                        <a:lnTo>
                          <a:pt x="0" y="13"/>
                        </a:lnTo>
                        <a:lnTo>
                          <a:pt x="13" y="5"/>
                        </a:lnTo>
                        <a:lnTo>
                          <a:pt x="19" y="7"/>
                        </a:lnTo>
                        <a:lnTo>
                          <a:pt x="19" y="3"/>
                        </a:lnTo>
                        <a:lnTo>
                          <a:pt x="26" y="4"/>
                        </a:lnTo>
                        <a:lnTo>
                          <a:pt x="30" y="0"/>
                        </a:lnTo>
                        <a:lnTo>
                          <a:pt x="49" y="7"/>
                        </a:lnTo>
                        <a:lnTo>
                          <a:pt x="60" y="7"/>
                        </a:lnTo>
                        <a:lnTo>
                          <a:pt x="62" y="7"/>
                        </a:lnTo>
                        <a:lnTo>
                          <a:pt x="62" y="3"/>
                        </a:lnTo>
                        <a:lnTo>
                          <a:pt x="66" y="7"/>
                        </a:lnTo>
                        <a:lnTo>
                          <a:pt x="60" y="15"/>
                        </a:lnTo>
                        <a:lnTo>
                          <a:pt x="49" y="19"/>
                        </a:lnTo>
                        <a:lnTo>
                          <a:pt x="60" y="46"/>
                        </a:lnTo>
                        <a:lnTo>
                          <a:pt x="55" y="55"/>
                        </a:lnTo>
                        <a:lnTo>
                          <a:pt x="43" y="55"/>
                        </a:lnTo>
                        <a:lnTo>
                          <a:pt x="36" y="46"/>
                        </a:lnTo>
                        <a:lnTo>
                          <a:pt x="25" y="43"/>
                        </a:lnTo>
                        <a:lnTo>
                          <a:pt x="12" y="46"/>
                        </a:lnTo>
                      </a:path>
                    </a:pathLst>
                  </a:custGeom>
                  <a:grpFill/>
                  <a:ln w="9144">
                    <a:solidFill>
                      <a:schemeClr val="bg2">
                        <a:lumMod val="90000"/>
                      </a:schemeClr>
                    </a:solidFill>
                    <a:round/>
                    <a:headEnd/>
                    <a:tailEnd/>
                  </a:ln>
                </p:spPr>
                <p:txBody>
                  <a:bodyPr/>
                  <a:lstStyle/>
                  <a:p>
                    <a:endParaRPr lang="nb-NO"/>
                  </a:p>
                </p:txBody>
              </p:sp>
              <p:sp>
                <p:nvSpPr>
                  <p:cNvPr id="445" name="Freeform 151"/>
                  <p:cNvSpPr>
                    <a:spLocks/>
                  </p:cNvSpPr>
                  <p:nvPr/>
                </p:nvSpPr>
                <p:spPr bwMode="gray">
                  <a:xfrm>
                    <a:off x="2902" y="1525"/>
                    <a:ext cx="143" cy="122"/>
                  </a:xfrm>
                  <a:custGeom>
                    <a:avLst/>
                    <a:gdLst>
                      <a:gd name="T0" fmla="*/ 0 w 136"/>
                      <a:gd name="T1" fmla="*/ 15 h 127"/>
                      <a:gd name="T2" fmla="*/ 2 w 136"/>
                      <a:gd name="T3" fmla="*/ 21 h 127"/>
                      <a:gd name="T4" fmla="*/ 2 w 136"/>
                      <a:gd name="T5" fmla="*/ 26 h 127"/>
                      <a:gd name="T6" fmla="*/ 0 w 136"/>
                      <a:gd name="T7" fmla="*/ 31 h 127"/>
                      <a:gd name="T8" fmla="*/ 3 w 136"/>
                      <a:gd name="T9" fmla="*/ 33 h 127"/>
                      <a:gd name="T10" fmla="*/ 4 w 136"/>
                      <a:gd name="T11" fmla="*/ 43 h 127"/>
                      <a:gd name="T12" fmla="*/ 6 w 136"/>
                      <a:gd name="T13" fmla="*/ 49 h 127"/>
                      <a:gd name="T14" fmla="*/ 20 w 136"/>
                      <a:gd name="T15" fmla="*/ 53 h 127"/>
                      <a:gd name="T16" fmla="*/ 8 w 136"/>
                      <a:gd name="T17" fmla="*/ 60 h 127"/>
                      <a:gd name="T18" fmla="*/ 20 w 136"/>
                      <a:gd name="T19" fmla="*/ 61 h 127"/>
                      <a:gd name="T20" fmla="*/ 23 w 136"/>
                      <a:gd name="T21" fmla="*/ 58 h 127"/>
                      <a:gd name="T22" fmla="*/ 27 w 136"/>
                      <a:gd name="T23" fmla="*/ 61 h 127"/>
                      <a:gd name="T24" fmla="*/ 40 w 136"/>
                      <a:gd name="T25" fmla="*/ 61 h 127"/>
                      <a:gd name="T26" fmla="*/ 48 w 136"/>
                      <a:gd name="T27" fmla="*/ 62 h 127"/>
                      <a:gd name="T28" fmla="*/ 46 w 136"/>
                      <a:gd name="T29" fmla="*/ 65 h 127"/>
                      <a:gd name="T30" fmla="*/ 58 w 136"/>
                      <a:gd name="T31" fmla="*/ 70 h 127"/>
                      <a:gd name="T32" fmla="*/ 62 w 136"/>
                      <a:gd name="T33" fmla="*/ 67 h 127"/>
                      <a:gd name="T34" fmla="*/ 61 w 136"/>
                      <a:gd name="T35" fmla="*/ 66 h 127"/>
                      <a:gd name="T36" fmla="*/ 80 w 136"/>
                      <a:gd name="T37" fmla="*/ 67 h 127"/>
                      <a:gd name="T38" fmla="*/ 82 w 136"/>
                      <a:gd name="T39" fmla="*/ 71 h 127"/>
                      <a:gd name="T40" fmla="*/ 89 w 136"/>
                      <a:gd name="T41" fmla="*/ 73 h 127"/>
                      <a:gd name="T42" fmla="*/ 98 w 136"/>
                      <a:gd name="T43" fmla="*/ 77 h 127"/>
                      <a:gd name="T44" fmla="*/ 105 w 136"/>
                      <a:gd name="T45" fmla="*/ 79 h 127"/>
                      <a:gd name="T46" fmla="*/ 109 w 136"/>
                      <a:gd name="T47" fmla="*/ 79 h 127"/>
                      <a:gd name="T48" fmla="*/ 117 w 136"/>
                      <a:gd name="T49" fmla="*/ 79 h 127"/>
                      <a:gd name="T50" fmla="*/ 127 w 136"/>
                      <a:gd name="T51" fmla="*/ 83 h 127"/>
                      <a:gd name="T52" fmla="*/ 136 w 136"/>
                      <a:gd name="T53" fmla="*/ 80 h 127"/>
                      <a:gd name="T54" fmla="*/ 150 w 136"/>
                      <a:gd name="T55" fmla="*/ 82 h 127"/>
                      <a:gd name="T56" fmla="*/ 162 w 136"/>
                      <a:gd name="T57" fmla="*/ 80 h 127"/>
                      <a:gd name="T58" fmla="*/ 186 w 136"/>
                      <a:gd name="T59" fmla="*/ 84 h 127"/>
                      <a:gd name="T60" fmla="*/ 191 w 136"/>
                      <a:gd name="T61" fmla="*/ 84 h 127"/>
                      <a:gd name="T62" fmla="*/ 191 w 136"/>
                      <a:gd name="T63" fmla="*/ 80 h 127"/>
                      <a:gd name="T64" fmla="*/ 198 w 136"/>
                      <a:gd name="T65" fmla="*/ 74 h 127"/>
                      <a:gd name="T66" fmla="*/ 220 w 136"/>
                      <a:gd name="T67" fmla="*/ 65 h 127"/>
                      <a:gd name="T68" fmla="*/ 222 w 136"/>
                      <a:gd name="T69" fmla="*/ 62 h 127"/>
                      <a:gd name="T70" fmla="*/ 220 w 136"/>
                      <a:gd name="T71" fmla="*/ 59 h 127"/>
                      <a:gd name="T72" fmla="*/ 217 w 136"/>
                      <a:gd name="T73" fmla="*/ 57 h 127"/>
                      <a:gd name="T74" fmla="*/ 208 w 136"/>
                      <a:gd name="T75" fmla="*/ 49 h 127"/>
                      <a:gd name="T76" fmla="*/ 211 w 136"/>
                      <a:gd name="T77" fmla="*/ 43 h 127"/>
                      <a:gd name="T78" fmla="*/ 203 w 136"/>
                      <a:gd name="T79" fmla="*/ 38 h 127"/>
                      <a:gd name="T80" fmla="*/ 219 w 136"/>
                      <a:gd name="T81" fmla="*/ 32 h 127"/>
                      <a:gd name="T82" fmla="*/ 219 w 136"/>
                      <a:gd name="T83" fmla="*/ 29 h 127"/>
                      <a:gd name="T84" fmla="*/ 210 w 136"/>
                      <a:gd name="T85" fmla="*/ 12 h 127"/>
                      <a:gd name="T86" fmla="*/ 208 w 136"/>
                      <a:gd name="T87" fmla="*/ 12 h 127"/>
                      <a:gd name="T88" fmla="*/ 193 w 136"/>
                      <a:gd name="T89" fmla="*/ 10 h 127"/>
                      <a:gd name="T90" fmla="*/ 154 w 136"/>
                      <a:gd name="T91" fmla="*/ 12 h 127"/>
                      <a:gd name="T92" fmla="*/ 121 w 136"/>
                      <a:gd name="T93" fmla="*/ 9 h 127"/>
                      <a:gd name="T94" fmla="*/ 104 w 136"/>
                      <a:gd name="T95" fmla="*/ 12 h 127"/>
                      <a:gd name="T96" fmla="*/ 95 w 136"/>
                      <a:gd name="T97" fmla="*/ 5 h 127"/>
                      <a:gd name="T98" fmla="*/ 104 w 136"/>
                      <a:gd name="T99" fmla="*/ 5 h 127"/>
                      <a:gd name="T100" fmla="*/ 100 w 136"/>
                      <a:gd name="T101" fmla="*/ 2 h 127"/>
                      <a:gd name="T102" fmla="*/ 88 w 136"/>
                      <a:gd name="T103" fmla="*/ 0 h 127"/>
                      <a:gd name="T104" fmla="*/ 68 w 136"/>
                      <a:gd name="T105" fmla="*/ 2 h 127"/>
                      <a:gd name="T106" fmla="*/ 40 w 136"/>
                      <a:gd name="T107" fmla="*/ 12 h 127"/>
                      <a:gd name="T108" fmla="*/ 3 w 136"/>
                      <a:gd name="T109" fmla="*/ 12 h 127"/>
                      <a:gd name="T110" fmla="*/ 1 w 136"/>
                      <a:gd name="T111" fmla="*/ 13 h 127"/>
                      <a:gd name="T112" fmla="*/ 4 w 136"/>
                      <a:gd name="T113" fmla="*/ 14 h 127"/>
                      <a:gd name="T114" fmla="*/ 4 w 136"/>
                      <a:gd name="T115" fmla="*/ 17 h 127"/>
                      <a:gd name="T116" fmla="*/ 0 w 136"/>
                      <a:gd name="T117" fmla="*/ 15 h 127"/>
                      <a:gd name="T118" fmla="*/ 0 w 136"/>
                      <a:gd name="T119" fmla="*/ 15 h 127"/>
                      <a:gd name="T120" fmla="*/ 0 w 136"/>
                      <a:gd name="T121" fmla="*/ 15 h 1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6"/>
                      <a:gd name="T184" fmla="*/ 0 h 127"/>
                      <a:gd name="T185" fmla="*/ 136 w 136"/>
                      <a:gd name="T186" fmla="*/ 127 h 1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6" h="127">
                        <a:moveTo>
                          <a:pt x="0" y="25"/>
                        </a:moveTo>
                        <a:lnTo>
                          <a:pt x="2" y="31"/>
                        </a:lnTo>
                        <a:lnTo>
                          <a:pt x="2" y="36"/>
                        </a:lnTo>
                        <a:lnTo>
                          <a:pt x="0" y="45"/>
                        </a:lnTo>
                        <a:lnTo>
                          <a:pt x="3" y="49"/>
                        </a:lnTo>
                        <a:lnTo>
                          <a:pt x="4" y="63"/>
                        </a:lnTo>
                        <a:lnTo>
                          <a:pt x="6" y="72"/>
                        </a:lnTo>
                        <a:lnTo>
                          <a:pt x="10" y="78"/>
                        </a:lnTo>
                        <a:lnTo>
                          <a:pt x="8" y="90"/>
                        </a:lnTo>
                        <a:lnTo>
                          <a:pt x="10" y="91"/>
                        </a:lnTo>
                        <a:lnTo>
                          <a:pt x="13" y="86"/>
                        </a:lnTo>
                        <a:lnTo>
                          <a:pt x="17" y="91"/>
                        </a:lnTo>
                        <a:lnTo>
                          <a:pt x="25" y="92"/>
                        </a:lnTo>
                        <a:lnTo>
                          <a:pt x="29" y="94"/>
                        </a:lnTo>
                        <a:lnTo>
                          <a:pt x="28" y="98"/>
                        </a:lnTo>
                        <a:lnTo>
                          <a:pt x="35" y="104"/>
                        </a:lnTo>
                        <a:lnTo>
                          <a:pt x="38" y="101"/>
                        </a:lnTo>
                        <a:lnTo>
                          <a:pt x="37" y="99"/>
                        </a:lnTo>
                        <a:lnTo>
                          <a:pt x="48" y="101"/>
                        </a:lnTo>
                        <a:lnTo>
                          <a:pt x="49" y="106"/>
                        </a:lnTo>
                        <a:lnTo>
                          <a:pt x="54" y="108"/>
                        </a:lnTo>
                        <a:lnTo>
                          <a:pt x="59" y="115"/>
                        </a:lnTo>
                        <a:lnTo>
                          <a:pt x="64" y="117"/>
                        </a:lnTo>
                        <a:lnTo>
                          <a:pt x="66" y="118"/>
                        </a:lnTo>
                        <a:lnTo>
                          <a:pt x="71" y="117"/>
                        </a:lnTo>
                        <a:lnTo>
                          <a:pt x="77" y="124"/>
                        </a:lnTo>
                        <a:lnTo>
                          <a:pt x="83" y="120"/>
                        </a:lnTo>
                        <a:lnTo>
                          <a:pt x="91" y="122"/>
                        </a:lnTo>
                        <a:lnTo>
                          <a:pt x="98" y="119"/>
                        </a:lnTo>
                        <a:lnTo>
                          <a:pt x="113" y="126"/>
                        </a:lnTo>
                        <a:lnTo>
                          <a:pt x="116" y="126"/>
                        </a:lnTo>
                        <a:lnTo>
                          <a:pt x="116" y="119"/>
                        </a:lnTo>
                        <a:lnTo>
                          <a:pt x="120" y="110"/>
                        </a:lnTo>
                        <a:lnTo>
                          <a:pt x="133" y="98"/>
                        </a:lnTo>
                        <a:lnTo>
                          <a:pt x="135" y="94"/>
                        </a:lnTo>
                        <a:lnTo>
                          <a:pt x="133" y="88"/>
                        </a:lnTo>
                        <a:lnTo>
                          <a:pt x="131" y="84"/>
                        </a:lnTo>
                        <a:lnTo>
                          <a:pt x="126" y="72"/>
                        </a:lnTo>
                        <a:lnTo>
                          <a:pt x="128" y="63"/>
                        </a:lnTo>
                        <a:lnTo>
                          <a:pt x="123" y="58"/>
                        </a:lnTo>
                        <a:lnTo>
                          <a:pt x="132" y="47"/>
                        </a:lnTo>
                        <a:lnTo>
                          <a:pt x="132" y="40"/>
                        </a:lnTo>
                        <a:lnTo>
                          <a:pt x="127" y="19"/>
                        </a:lnTo>
                        <a:lnTo>
                          <a:pt x="126" y="16"/>
                        </a:lnTo>
                        <a:lnTo>
                          <a:pt x="117" y="10"/>
                        </a:lnTo>
                        <a:lnTo>
                          <a:pt x="93" y="13"/>
                        </a:lnTo>
                        <a:lnTo>
                          <a:pt x="73" y="9"/>
                        </a:lnTo>
                        <a:lnTo>
                          <a:pt x="63" y="13"/>
                        </a:lnTo>
                        <a:lnTo>
                          <a:pt x="58" y="5"/>
                        </a:lnTo>
                        <a:lnTo>
                          <a:pt x="63" y="5"/>
                        </a:lnTo>
                        <a:lnTo>
                          <a:pt x="61" y="2"/>
                        </a:lnTo>
                        <a:lnTo>
                          <a:pt x="53" y="0"/>
                        </a:lnTo>
                        <a:lnTo>
                          <a:pt x="42" y="2"/>
                        </a:lnTo>
                        <a:lnTo>
                          <a:pt x="25" y="13"/>
                        </a:lnTo>
                        <a:lnTo>
                          <a:pt x="3" y="21"/>
                        </a:lnTo>
                        <a:lnTo>
                          <a:pt x="1" y="23"/>
                        </a:lnTo>
                        <a:lnTo>
                          <a:pt x="4" y="24"/>
                        </a:lnTo>
                        <a:lnTo>
                          <a:pt x="4" y="27"/>
                        </a:lnTo>
                        <a:lnTo>
                          <a:pt x="0" y="25"/>
                        </a:lnTo>
                      </a:path>
                    </a:pathLst>
                  </a:custGeom>
                  <a:grpFill/>
                  <a:ln w="9144">
                    <a:solidFill>
                      <a:schemeClr val="bg2">
                        <a:lumMod val="90000"/>
                      </a:schemeClr>
                    </a:solidFill>
                    <a:round/>
                    <a:headEnd/>
                    <a:tailEnd/>
                  </a:ln>
                </p:spPr>
                <p:txBody>
                  <a:bodyPr/>
                  <a:lstStyle/>
                  <a:p>
                    <a:endParaRPr lang="nb-NO"/>
                  </a:p>
                </p:txBody>
              </p:sp>
              <p:sp>
                <p:nvSpPr>
                  <p:cNvPr id="446" name="Freeform 152"/>
                  <p:cNvSpPr>
                    <a:spLocks/>
                  </p:cNvSpPr>
                  <p:nvPr/>
                </p:nvSpPr>
                <p:spPr bwMode="gray">
                  <a:xfrm>
                    <a:off x="2997" y="1449"/>
                    <a:ext cx="108" cy="56"/>
                  </a:xfrm>
                  <a:custGeom>
                    <a:avLst/>
                    <a:gdLst>
                      <a:gd name="T0" fmla="*/ 128 w 103"/>
                      <a:gd name="T1" fmla="*/ 35 h 59"/>
                      <a:gd name="T2" fmla="*/ 136 w 103"/>
                      <a:gd name="T3" fmla="*/ 32 h 59"/>
                      <a:gd name="T4" fmla="*/ 146 w 103"/>
                      <a:gd name="T5" fmla="*/ 33 h 59"/>
                      <a:gd name="T6" fmla="*/ 156 w 103"/>
                      <a:gd name="T7" fmla="*/ 28 h 59"/>
                      <a:gd name="T8" fmla="*/ 164 w 103"/>
                      <a:gd name="T9" fmla="*/ 27 h 59"/>
                      <a:gd name="T10" fmla="*/ 163 w 103"/>
                      <a:gd name="T11" fmla="*/ 22 h 59"/>
                      <a:gd name="T12" fmla="*/ 152 w 103"/>
                      <a:gd name="T13" fmla="*/ 18 h 59"/>
                      <a:gd name="T14" fmla="*/ 153 w 103"/>
                      <a:gd name="T15" fmla="*/ 9 h 59"/>
                      <a:gd name="T16" fmla="*/ 145 w 103"/>
                      <a:gd name="T17" fmla="*/ 9 h 59"/>
                      <a:gd name="T18" fmla="*/ 145 w 103"/>
                      <a:gd name="T19" fmla="*/ 9 h 59"/>
                      <a:gd name="T20" fmla="*/ 126 w 103"/>
                      <a:gd name="T21" fmla="*/ 9 h 59"/>
                      <a:gd name="T22" fmla="*/ 114 w 103"/>
                      <a:gd name="T23" fmla="*/ 3 h 59"/>
                      <a:gd name="T24" fmla="*/ 95 w 103"/>
                      <a:gd name="T25" fmla="*/ 0 h 59"/>
                      <a:gd name="T26" fmla="*/ 74 w 103"/>
                      <a:gd name="T27" fmla="*/ 3 h 59"/>
                      <a:gd name="T28" fmla="*/ 74 w 103"/>
                      <a:gd name="T29" fmla="*/ 5 h 59"/>
                      <a:gd name="T30" fmla="*/ 74 w 103"/>
                      <a:gd name="T31" fmla="*/ 10 h 59"/>
                      <a:gd name="T32" fmla="*/ 70 w 103"/>
                      <a:gd name="T33" fmla="*/ 18 h 59"/>
                      <a:gd name="T34" fmla="*/ 68 w 103"/>
                      <a:gd name="T35" fmla="*/ 16 h 59"/>
                      <a:gd name="T36" fmla="*/ 61 w 103"/>
                      <a:gd name="T37" fmla="*/ 17 h 59"/>
                      <a:gd name="T38" fmla="*/ 55 w 103"/>
                      <a:gd name="T39" fmla="*/ 15 h 59"/>
                      <a:gd name="T40" fmla="*/ 52 w 103"/>
                      <a:gd name="T41" fmla="*/ 9 h 59"/>
                      <a:gd name="T42" fmla="*/ 51 w 103"/>
                      <a:gd name="T43" fmla="*/ 11 h 59"/>
                      <a:gd name="T44" fmla="*/ 35 w 103"/>
                      <a:gd name="T45" fmla="*/ 8 h 59"/>
                      <a:gd name="T46" fmla="*/ 21 w 103"/>
                      <a:gd name="T47" fmla="*/ 9 h 59"/>
                      <a:gd name="T48" fmla="*/ 2 w 103"/>
                      <a:gd name="T49" fmla="*/ 21 h 59"/>
                      <a:gd name="T50" fmla="*/ 0 w 103"/>
                      <a:gd name="T51" fmla="*/ 27 h 59"/>
                      <a:gd name="T52" fmla="*/ 1 w 103"/>
                      <a:gd name="T53" fmla="*/ 28 h 59"/>
                      <a:gd name="T54" fmla="*/ 3 w 103"/>
                      <a:gd name="T55" fmla="*/ 28 h 59"/>
                      <a:gd name="T56" fmla="*/ 7 w 103"/>
                      <a:gd name="T57" fmla="*/ 26 h 59"/>
                      <a:gd name="T58" fmla="*/ 26 w 103"/>
                      <a:gd name="T59" fmla="*/ 24 h 59"/>
                      <a:gd name="T60" fmla="*/ 62 w 103"/>
                      <a:gd name="T61" fmla="*/ 24 h 59"/>
                      <a:gd name="T62" fmla="*/ 74 w 103"/>
                      <a:gd name="T63" fmla="*/ 26 h 59"/>
                      <a:gd name="T64" fmla="*/ 89 w 103"/>
                      <a:gd name="T65" fmla="*/ 24 h 59"/>
                      <a:gd name="T66" fmla="*/ 94 w 103"/>
                      <a:gd name="T67" fmla="*/ 27 h 59"/>
                      <a:gd name="T68" fmla="*/ 103 w 103"/>
                      <a:gd name="T69" fmla="*/ 27 h 59"/>
                      <a:gd name="T70" fmla="*/ 128 w 103"/>
                      <a:gd name="T71" fmla="*/ 35 h 59"/>
                      <a:gd name="T72" fmla="*/ 128 w 103"/>
                      <a:gd name="T73" fmla="*/ 35 h 59"/>
                      <a:gd name="T74" fmla="*/ 128 w 103"/>
                      <a:gd name="T75" fmla="*/ 35 h 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
                      <a:gd name="T115" fmla="*/ 0 h 59"/>
                      <a:gd name="T116" fmla="*/ 103 w 103"/>
                      <a:gd name="T117" fmla="*/ 59 h 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 h="59">
                        <a:moveTo>
                          <a:pt x="80" y="58"/>
                        </a:moveTo>
                        <a:lnTo>
                          <a:pt x="85" y="54"/>
                        </a:lnTo>
                        <a:lnTo>
                          <a:pt x="91" y="55"/>
                        </a:lnTo>
                        <a:lnTo>
                          <a:pt x="97" y="47"/>
                        </a:lnTo>
                        <a:lnTo>
                          <a:pt x="102" y="46"/>
                        </a:lnTo>
                        <a:lnTo>
                          <a:pt x="101" y="36"/>
                        </a:lnTo>
                        <a:lnTo>
                          <a:pt x="94" y="28"/>
                        </a:lnTo>
                        <a:lnTo>
                          <a:pt x="95" y="18"/>
                        </a:lnTo>
                        <a:lnTo>
                          <a:pt x="90" y="12"/>
                        </a:lnTo>
                        <a:lnTo>
                          <a:pt x="78" y="12"/>
                        </a:lnTo>
                        <a:lnTo>
                          <a:pt x="71" y="3"/>
                        </a:lnTo>
                        <a:lnTo>
                          <a:pt x="60" y="0"/>
                        </a:lnTo>
                        <a:lnTo>
                          <a:pt x="47" y="3"/>
                        </a:lnTo>
                        <a:lnTo>
                          <a:pt x="47" y="5"/>
                        </a:lnTo>
                        <a:lnTo>
                          <a:pt x="47" y="20"/>
                        </a:lnTo>
                        <a:lnTo>
                          <a:pt x="44" y="28"/>
                        </a:lnTo>
                        <a:lnTo>
                          <a:pt x="43" y="26"/>
                        </a:lnTo>
                        <a:lnTo>
                          <a:pt x="38" y="27"/>
                        </a:lnTo>
                        <a:lnTo>
                          <a:pt x="34" y="25"/>
                        </a:lnTo>
                        <a:lnTo>
                          <a:pt x="32" y="19"/>
                        </a:lnTo>
                        <a:lnTo>
                          <a:pt x="31" y="21"/>
                        </a:lnTo>
                        <a:lnTo>
                          <a:pt x="23" y="8"/>
                        </a:lnTo>
                        <a:lnTo>
                          <a:pt x="11" y="13"/>
                        </a:lnTo>
                        <a:lnTo>
                          <a:pt x="2" y="34"/>
                        </a:lnTo>
                        <a:lnTo>
                          <a:pt x="0" y="45"/>
                        </a:lnTo>
                        <a:lnTo>
                          <a:pt x="1" y="48"/>
                        </a:lnTo>
                        <a:lnTo>
                          <a:pt x="3" y="48"/>
                        </a:lnTo>
                        <a:lnTo>
                          <a:pt x="7" y="44"/>
                        </a:lnTo>
                        <a:lnTo>
                          <a:pt x="16" y="39"/>
                        </a:lnTo>
                        <a:lnTo>
                          <a:pt x="39" y="40"/>
                        </a:lnTo>
                        <a:lnTo>
                          <a:pt x="47" y="43"/>
                        </a:lnTo>
                        <a:lnTo>
                          <a:pt x="55" y="39"/>
                        </a:lnTo>
                        <a:lnTo>
                          <a:pt x="59" y="45"/>
                        </a:lnTo>
                        <a:lnTo>
                          <a:pt x="64" y="46"/>
                        </a:lnTo>
                        <a:lnTo>
                          <a:pt x="80" y="58"/>
                        </a:lnTo>
                      </a:path>
                    </a:pathLst>
                  </a:custGeom>
                  <a:grpFill/>
                  <a:ln w="9144">
                    <a:solidFill>
                      <a:schemeClr val="bg2">
                        <a:lumMod val="90000"/>
                      </a:schemeClr>
                    </a:solidFill>
                    <a:round/>
                    <a:headEnd/>
                    <a:tailEnd/>
                  </a:ln>
                </p:spPr>
                <p:txBody>
                  <a:bodyPr/>
                  <a:lstStyle/>
                  <a:p>
                    <a:endParaRPr lang="nb-NO"/>
                  </a:p>
                </p:txBody>
              </p:sp>
              <p:sp>
                <p:nvSpPr>
                  <p:cNvPr id="447" name="Freeform 153"/>
                  <p:cNvSpPr>
                    <a:spLocks/>
                  </p:cNvSpPr>
                  <p:nvPr/>
                </p:nvSpPr>
                <p:spPr bwMode="gray">
                  <a:xfrm>
                    <a:off x="2998" y="1486"/>
                    <a:ext cx="86" cy="58"/>
                  </a:xfrm>
                  <a:custGeom>
                    <a:avLst/>
                    <a:gdLst>
                      <a:gd name="T0" fmla="*/ 99 w 81"/>
                      <a:gd name="T1" fmla="*/ 42 h 60"/>
                      <a:gd name="T2" fmla="*/ 96 w 81"/>
                      <a:gd name="T3" fmla="*/ 40 h 60"/>
                      <a:gd name="T4" fmla="*/ 108 w 81"/>
                      <a:gd name="T5" fmla="*/ 38 h 60"/>
                      <a:gd name="T6" fmla="*/ 120 w 81"/>
                      <a:gd name="T7" fmla="*/ 39 h 60"/>
                      <a:gd name="T8" fmla="*/ 115 w 81"/>
                      <a:gd name="T9" fmla="*/ 37 h 60"/>
                      <a:gd name="T10" fmla="*/ 120 w 81"/>
                      <a:gd name="T11" fmla="*/ 33 h 60"/>
                      <a:gd name="T12" fmla="*/ 122 w 81"/>
                      <a:gd name="T13" fmla="*/ 25 h 60"/>
                      <a:gd name="T14" fmla="*/ 141 w 81"/>
                      <a:gd name="T15" fmla="*/ 21 h 60"/>
                      <a:gd name="T16" fmla="*/ 147 w 81"/>
                      <a:gd name="T17" fmla="*/ 17 h 60"/>
                      <a:gd name="T18" fmla="*/ 138 w 81"/>
                      <a:gd name="T19" fmla="*/ 17 h 60"/>
                      <a:gd name="T20" fmla="*/ 138 w 81"/>
                      <a:gd name="T21" fmla="*/ 15 h 60"/>
                      <a:gd name="T22" fmla="*/ 143 w 81"/>
                      <a:gd name="T23" fmla="*/ 15 h 60"/>
                      <a:gd name="T24" fmla="*/ 143 w 81"/>
                      <a:gd name="T25" fmla="*/ 15 h 60"/>
                      <a:gd name="T26" fmla="*/ 115 w 81"/>
                      <a:gd name="T27" fmla="*/ 7 h 60"/>
                      <a:gd name="T28" fmla="*/ 106 w 81"/>
                      <a:gd name="T29" fmla="*/ 6 h 60"/>
                      <a:gd name="T30" fmla="*/ 99 w 81"/>
                      <a:gd name="T31" fmla="*/ 0 h 60"/>
                      <a:gd name="T32" fmla="*/ 84 w 81"/>
                      <a:gd name="T33" fmla="*/ 4 h 60"/>
                      <a:gd name="T34" fmla="*/ 69 w 81"/>
                      <a:gd name="T35" fmla="*/ 1 h 60"/>
                      <a:gd name="T36" fmla="*/ 25 w 81"/>
                      <a:gd name="T37" fmla="*/ 0 h 60"/>
                      <a:gd name="T38" fmla="*/ 6 w 81"/>
                      <a:gd name="T39" fmla="*/ 5 h 60"/>
                      <a:gd name="T40" fmla="*/ 2 w 81"/>
                      <a:gd name="T41" fmla="*/ 9 h 60"/>
                      <a:gd name="T42" fmla="*/ 0 w 81"/>
                      <a:gd name="T43" fmla="*/ 9 h 60"/>
                      <a:gd name="T44" fmla="*/ 5 w 81"/>
                      <a:gd name="T45" fmla="*/ 19 h 60"/>
                      <a:gd name="T46" fmla="*/ 41 w 81"/>
                      <a:gd name="T47" fmla="*/ 24 h 60"/>
                      <a:gd name="T48" fmla="*/ 48 w 81"/>
                      <a:gd name="T49" fmla="*/ 29 h 60"/>
                      <a:gd name="T50" fmla="*/ 47 w 81"/>
                      <a:gd name="T51" fmla="*/ 33 h 60"/>
                      <a:gd name="T52" fmla="*/ 47 w 81"/>
                      <a:gd name="T53" fmla="*/ 37 h 60"/>
                      <a:gd name="T54" fmla="*/ 61 w 81"/>
                      <a:gd name="T55" fmla="*/ 40 h 60"/>
                      <a:gd name="T56" fmla="*/ 63 w 81"/>
                      <a:gd name="T57" fmla="*/ 42 h 60"/>
                      <a:gd name="T58" fmla="*/ 99 w 81"/>
                      <a:gd name="T59" fmla="*/ 42 h 60"/>
                      <a:gd name="T60" fmla="*/ 99 w 81"/>
                      <a:gd name="T61" fmla="*/ 42 h 60"/>
                      <a:gd name="T62" fmla="*/ 99 w 81"/>
                      <a:gd name="T63" fmla="*/ 42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1"/>
                      <a:gd name="T97" fmla="*/ 0 h 60"/>
                      <a:gd name="T98" fmla="*/ 81 w 81"/>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1" h="60">
                        <a:moveTo>
                          <a:pt x="54" y="59"/>
                        </a:moveTo>
                        <a:lnTo>
                          <a:pt x="53" y="55"/>
                        </a:lnTo>
                        <a:lnTo>
                          <a:pt x="59" y="52"/>
                        </a:lnTo>
                        <a:lnTo>
                          <a:pt x="66" y="54"/>
                        </a:lnTo>
                        <a:lnTo>
                          <a:pt x="63" y="49"/>
                        </a:lnTo>
                        <a:lnTo>
                          <a:pt x="66" y="43"/>
                        </a:lnTo>
                        <a:lnTo>
                          <a:pt x="67" y="35"/>
                        </a:lnTo>
                        <a:lnTo>
                          <a:pt x="78" y="31"/>
                        </a:lnTo>
                        <a:lnTo>
                          <a:pt x="80" y="27"/>
                        </a:lnTo>
                        <a:lnTo>
                          <a:pt x="75" y="27"/>
                        </a:lnTo>
                        <a:lnTo>
                          <a:pt x="75" y="22"/>
                        </a:lnTo>
                        <a:lnTo>
                          <a:pt x="79" y="20"/>
                        </a:lnTo>
                        <a:lnTo>
                          <a:pt x="79" y="19"/>
                        </a:lnTo>
                        <a:lnTo>
                          <a:pt x="63" y="7"/>
                        </a:lnTo>
                        <a:lnTo>
                          <a:pt x="58" y="6"/>
                        </a:lnTo>
                        <a:lnTo>
                          <a:pt x="54" y="0"/>
                        </a:lnTo>
                        <a:lnTo>
                          <a:pt x="46" y="4"/>
                        </a:lnTo>
                        <a:lnTo>
                          <a:pt x="38" y="1"/>
                        </a:lnTo>
                        <a:lnTo>
                          <a:pt x="15" y="0"/>
                        </a:lnTo>
                        <a:lnTo>
                          <a:pt x="6" y="5"/>
                        </a:lnTo>
                        <a:lnTo>
                          <a:pt x="2" y="9"/>
                        </a:lnTo>
                        <a:lnTo>
                          <a:pt x="0" y="9"/>
                        </a:lnTo>
                        <a:lnTo>
                          <a:pt x="5" y="29"/>
                        </a:lnTo>
                        <a:lnTo>
                          <a:pt x="23" y="34"/>
                        </a:lnTo>
                        <a:lnTo>
                          <a:pt x="26" y="39"/>
                        </a:lnTo>
                        <a:lnTo>
                          <a:pt x="25" y="43"/>
                        </a:lnTo>
                        <a:lnTo>
                          <a:pt x="25" y="50"/>
                        </a:lnTo>
                        <a:lnTo>
                          <a:pt x="34" y="56"/>
                        </a:lnTo>
                        <a:lnTo>
                          <a:pt x="35" y="59"/>
                        </a:lnTo>
                        <a:lnTo>
                          <a:pt x="54" y="59"/>
                        </a:lnTo>
                      </a:path>
                    </a:pathLst>
                  </a:custGeom>
                  <a:grpFill/>
                  <a:ln w="9144">
                    <a:solidFill>
                      <a:schemeClr val="bg2">
                        <a:lumMod val="90000"/>
                      </a:schemeClr>
                    </a:solidFill>
                    <a:round/>
                    <a:headEnd/>
                    <a:tailEnd/>
                  </a:ln>
                </p:spPr>
                <p:txBody>
                  <a:bodyPr/>
                  <a:lstStyle/>
                  <a:p>
                    <a:endParaRPr lang="nb-NO"/>
                  </a:p>
                </p:txBody>
              </p:sp>
              <p:sp>
                <p:nvSpPr>
                  <p:cNvPr id="448" name="Freeform 154"/>
                  <p:cNvSpPr>
                    <a:spLocks/>
                  </p:cNvSpPr>
                  <p:nvPr/>
                </p:nvSpPr>
                <p:spPr bwMode="gray">
                  <a:xfrm>
                    <a:off x="2978" y="1505"/>
                    <a:ext cx="49" cy="33"/>
                  </a:xfrm>
                  <a:custGeom>
                    <a:avLst/>
                    <a:gdLst>
                      <a:gd name="T0" fmla="*/ 0 w 46"/>
                      <a:gd name="T1" fmla="*/ 19 h 34"/>
                      <a:gd name="T2" fmla="*/ 37 w 46"/>
                      <a:gd name="T3" fmla="*/ 23 h 34"/>
                      <a:gd name="T4" fmla="*/ 82 w 46"/>
                      <a:gd name="T5" fmla="*/ 20 h 34"/>
                      <a:gd name="T6" fmla="*/ 82 w 46"/>
                      <a:gd name="T7" fmla="*/ 17 h 34"/>
                      <a:gd name="T8" fmla="*/ 85 w 46"/>
                      <a:gd name="T9" fmla="*/ 17 h 34"/>
                      <a:gd name="T10" fmla="*/ 80 w 46"/>
                      <a:gd name="T11" fmla="*/ 14 h 34"/>
                      <a:gd name="T12" fmla="*/ 46 w 46"/>
                      <a:gd name="T13" fmla="*/ 9 h 34"/>
                      <a:gd name="T14" fmla="*/ 43 w 46"/>
                      <a:gd name="T15" fmla="*/ 17 h 34"/>
                      <a:gd name="T16" fmla="*/ 24 w 46"/>
                      <a:gd name="T17" fmla="*/ 15 h 34"/>
                      <a:gd name="T18" fmla="*/ 37 w 46"/>
                      <a:gd name="T19" fmla="*/ 7 h 34"/>
                      <a:gd name="T20" fmla="*/ 39 w 46"/>
                      <a:gd name="T21" fmla="*/ 0 h 34"/>
                      <a:gd name="T22" fmla="*/ 28 w 46"/>
                      <a:gd name="T23" fmla="*/ 10 h 34"/>
                      <a:gd name="T24" fmla="*/ 22 w 46"/>
                      <a:gd name="T25" fmla="*/ 17 h 34"/>
                      <a:gd name="T26" fmla="*/ 6 w 46"/>
                      <a:gd name="T27" fmla="*/ 17 h 34"/>
                      <a:gd name="T28" fmla="*/ 4 w 46"/>
                      <a:gd name="T29" fmla="*/ 17 h 34"/>
                      <a:gd name="T30" fmla="*/ 0 w 46"/>
                      <a:gd name="T31" fmla="*/ 19 h 34"/>
                      <a:gd name="T32" fmla="*/ 0 w 46"/>
                      <a:gd name="T33" fmla="*/ 19 h 34"/>
                      <a:gd name="T34" fmla="*/ 0 w 46"/>
                      <a:gd name="T35" fmla="*/ 19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4"/>
                      <a:gd name="T56" fmla="*/ 46 w 4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4">
                        <a:moveTo>
                          <a:pt x="0" y="29"/>
                        </a:moveTo>
                        <a:lnTo>
                          <a:pt x="20" y="33"/>
                        </a:lnTo>
                        <a:lnTo>
                          <a:pt x="44" y="30"/>
                        </a:lnTo>
                        <a:lnTo>
                          <a:pt x="44" y="23"/>
                        </a:lnTo>
                        <a:lnTo>
                          <a:pt x="45" y="19"/>
                        </a:lnTo>
                        <a:lnTo>
                          <a:pt x="42" y="14"/>
                        </a:lnTo>
                        <a:lnTo>
                          <a:pt x="24" y="9"/>
                        </a:lnTo>
                        <a:lnTo>
                          <a:pt x="23" y="18"/>
                        </a:lnTo>
                        <a:lnTo>
                          <a:pt x="14" y="15"/>
                        </a:lnTo>
                        <a:lnTo>
                          <a:pt x="20" y="7"/>
                        </a:lnTo>
                        <a:lnTo>
                          <a:pt x="21" y="0"/>
                        </a:lnTo>
                        <a:lnTo>
                          <a:pt x="16" y="10"/>
                        </a:lnTo>
                        <a:lnTo>
                          <a:pt x="12" y="17"/>
                        </a:lnTo>
                        <a:lnTo>
                          <a:pt x="6" y="17"/>
                        </a:lnTo>
                        <a:lnTo>
                          <a:pt x="4" y="25"/>
                        </a:lnTo>
                        <a:lnTo>
                          <a:pt x="0" y="29"/>
                        </a:lnTo>
                      </a:path>
                    </a:pathLst>
                  </a:custGeom>
                  <a:grpFill/>
                  <a:ln w="9144">
                    <a:solidFill>
                      <a:schemeClr val="bg2">
                        <a:lumMod val="90000"/>
                      </a:schemeClr>
                    </a:solidFill>
                    <a:round/>
                    <a:headEnd/>
                    <a:tailEnd/>
                  </a:ln>
                </p:spPr>
                <p:txBody>
                  <a:bodyPr/>
                  <a:lstStyle/>
                  <a:p>
                    <a:endParaRPr lang="nb-NO"/>
                  </a:p>
                </p:txBody>
              </p:sp>
              <p:sp>
                <p:nvSpPr>
                  <p:cNvPr id="449" name="Freeform 155"/>
                  <p:cNvSpPr>
                    <a:spLocks/>
                  </p:cNvSpPr>
                  <p:nvPr/>
                </p:nvSpPr>
                <p:spPr bwMode="gray">
                  <a:xfrm>
                    <a:off x="2568" y="1749"/>
                    <a:ext cx="181" cy="130"/>
                  </a:xfrm>
                  <a:custGeom>
                    <a:avLst/>
                    <a:gdLst>
                      <a:gd name="T0" fmla="*/ 41 w 172"/>
                      <a:gd name="T1" fmla="*/ 74 h 135"/>
                      <a:gd name="T2" fmla="*/ 45 w 172"/>
                      <a:gd name="T3" fmla="*/ 64 h 135"/>
                      <a:gd name="T4" fmla="*/ 45 w 172"/>
                      <a:gd name="T5" fmla="*/ 51 h 135"/>
                      <a:gd name="T6" fmla="*/ 54 w 172"/>
                      <a:gd name="T7" fmla="*/ 42 h 135"/>
                      <a:gd name="T8" fmla="*/ 66 w 172"/>
                      <a:gd name="T9" fmla="*/ 32 h 135"/>
                      <a:gd name="T10" fmla="*/ 63 w 172"/>
                      <a:gd name="T11" fmla="*/ 24 h 135"/>
                      <a:gd name="T12" fmla="*/ 27 w 172"/>
                      <a:gd name="T13" fmla="*/ 23 h 135"/>
                      <a:gd name="T14" fmla="*/ 9 w 172"/>
                      <a:gd name="T15" fmla="*/ 22 h 135"/>
                      <a:gd name="T16" fmla="*/ 6 w 172"/>
                      <a:gd name="T17" fmla="*/ 21 h 135"/>
                      <a:gd name="T18" fmla="*/ 6 w 172"/>
                      <a:gd name="T19" fmla="*/ 16 h 135"/>
                      <a:gd name="T20" fmla="*/ 5 w 172"/>
                      <a:gd name="T21" fmla="*/ 13 h 135"/>
                      <a:gd name="T22" fmla="*/ 3 w 172"/>
                      <a:gd name="T23" fmla="*/ 13 h 135"/>
                      <a:gd name="T24" fmla="*/ 0 w 172"/>
                      <a:gd name="T25" fmla="*/ 13 h 135"/>
                      <a:gd name="T26" fmla="*/ 21 w 172"/>
                      <a:gd name="T27" fmla="*/ 7 h 135"/>
                      <a:gd name="T28" fmla="*/ 31 w 172"/>
                      <a:gd name="T29" fmla="*/ 0 h 135"/>
                      <a:gd name="T30" fmla="*/ 73 w 172"/>
                      <a:gd name="T31" fmla="*/ 1 h 135"/>
                      <a:gd name="T32" fmla="*/ 125 w 172"/>
                      <a:gd name="T33" fmla="*/ 4 h 135"/>
                      <a:gd name="T34" fmla="*/ 179 w 172"/>
                      <a:gd name="T35" fmla="*/ 11 h 135"/>
                      <a:gd name="T36" fmla="*/ 221 w 172"/>
                      <a:gd name="T37" fmla="*/ 13 h 135"/>
                      <a:gd name="T38" fmla="*/ 240 w 172"/>
                      <a:gd name="T39" fmla="*/ 13 h 135"/>
                      <a:gd name="T40" fmla="*/ 249 w 172"/>
                      <a:gd name="T41" fmla="*/ 13 h 135"/>
                      <a:gd name="T42" fmla="*/ 281 w 172"/>
                      <a:gd name="T43" fmla="*/ 14 h 135"/>
                      <a:gd name="T44" fmla="*/ 281 w 172"/>
                      <a:gd name="T45" fmla="*/ 18 h 135"/>
                      <a:gd name="T46" fmla="*/ 280 w 172"/>
                      <a:gd name="T47" fmla="*/ 25 h 135"/>
                      <a:gd name="T48" fmla="*/ 233 w 172"/>
                      <a:gd name="T49" fmla="*/ 34 h 135"/>
                      <a:gd name="T50" fmla="*/ 204 w 172"/>
                      <a:gd name="T51" fmla="*/ 51 h 135"/>
                      <a:gd name="T52" fmla="*/ 206 w 172"/>
                      <a:gd name="T53" fmla="*/ 58 h 135"/>
                      <a:gd name="T54" fmla="*/ 214 w 172"/>
                      <a:gd name="T55" fmla="*/ 63 h 135"/>
                      <a:gd name="T56" fmla="*/ 193 w 172"/>
                      <a:gd name="T57" fmla="*/ 71 h 135"/>
                      <a:gd name="T58" fmla="*/ 181 w 172"/>
                      <a:gd name="T59" fmla="*/ 76 h 135"/>
                      <a:gd name="T60" fmla="*/ 164 w 172"/>
                      <a:gd name="T61" fmla="*/ 84 h 135"/>
                      <a:gd name="T62" fmla="*/ 107 w 172"/>
                      <a:gd name="T63" fmla="*/ 87 h 135"/>
                      <a:gd name="T64" fmla="*/ 87 w 172"/>
                      <a:gd name="T65" fmla="*/ 91 h 135"/>
                      <a:gd name="T66" fmla="*/ 66 w 172"/>
                      <a:gd name="T67" fmla="*/ 83 h 135"/>
                      <a:gd name="T68" fmla="*/ 52 w 172"/>
                      <a:gd name="T69" fmla="*/ 79 h 135"/>
                      <a:gd name="T70" fmla="*/ 43 w 172"/>
                      <a:gd name="T71" fmla="*/ 80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2"/>
                      <a:gd name="T109" fmla="*/ 0 h 135"/>
                      <a:gd name="T110" fmla="*/ 172 w 172"/>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2" h="135">
                        <a:moveTo>
                          <a:pt x="26" y="116"/>
                        </a:moveTo>
                        <a:lnTo>
                          <a:pt x="25" y="108"/>
                        </a:lnTo>
                        <a:lnTo>
                          <a:pt x="32" y="101"/>
                        </a:lnTo>
                        <a:lnTo>
                          <a:pt x="27" y="93"/>
                        </a:lnTo>
                        <a:lnTo>
                          <a:pt x="31" y="84"/>
                        </a:lnTo>
                        <a:lnTo>
                          <a:pt x="27" y="74"/>
                        </a:lnTo>
                        <a:lnTo>
                          <a:pt x="34" y="69"/>
                        </a:lnTo>
                        <a:lnTo>
                          <a:pt x="32" y="62"/>
                        </a:lnTo>
                        <a:lnTo>
                          <a:pt x="35" y="49"/>
                        </a:lnTo>
                        <a:lnTo>
                          <a:pt x="40" y="44"/>
                        </a:lnTo>
                        <a:lnTo>
                          <a:pt x="41" y="38"/>
                        </a:lnTo>
                        <a:lnTo>
                          <a:pt x="38" y="34"/>
                        </a:lnTo>
                        <a:lnTo>
                          <a:pt x="18" y="34"/>
                        </a:lnTo>
                        <a:lnTo>
                          <a:pt x="17" y="33"/>
                        </a:lnTo>
                        <a:lnTo>
                          <a:pt x="16" y="30"/>
                        </a:lnTo>
                        <a:lnTo>
                          <a:pt x="9" y="32"/>
                        </a:lnTo>
                        <a:lnTo>
                          <a:pt x="6" y="35"/>
                        </a:lnTo>
                        <a:lnTo>
                          <a:pt x="6" y="31"/>
                        </a:lnTo>
                        <a:lnTo>
                          <a:pt x="9" y="25"/>
                        </a:lnTo>
                        <a:lnTo>
                          <a:pt x="6" y="26"/>
                        </a:lnTo>
                        <a:lnTo>
                          <a:pt x="7" y="24"/>
                        </a:lnTo>
                        <a:lnTo>
                          <a:pt x="5" y="22"/>
                        </a:lnTo>
                        <a:lnTo>
                          <a:pt x="6" y="20"/>
                        </a:lnTo>
                        <a:lnTo>
                          <a:pt x="3" y="19"/>
                        </a:lnTo>
                        <a:lnTo>
                          <a:pt x="3" y="17"/>
                        </a:lnTo>
                        <a:lnTo>
                          <a:pt x="0" y="14"/>
                        </a:lnTo>
                        <a:lnTo>
                          <a:pt x="4" y="8"/>
                        </a:lnTo>
                        <a:lnTo>
                          <a:pt x="11" y="7"/>
                        </a:lnTo>
                        <a:lnTo>
                          <a:pt x="16" y="1"/>
                        </a:lnTo>
                        <a:lnTo>
                          <a:pt x="20" y="0"/>
                        </a:lnTo>
                        <a:lnTo>
                          <a:pt x="32" y="2"/>
                        </a:lnTo>
                        <a:lnTo>
                          <a:pt x="44" y="1"/>
                        </a:lnTo>
                        <a:lnTo>
                          <a:pt x="64" y="5"/>
                        </a:lnTo>
                        <a:lnTo>
                          <a:pt x="75" y="4"/>
                        </a:lnTo>
                        <a:lnTo>
                          <a:pt x="101" y="5"/>
                        </a:lnTo>
                        <a:lnTo>
                          <a:pt x="107" y="11"/>
                        </a:lnTo>
                        <a:lnTo>
                          <a:pt x="116" y="16"/>
                        </a:lnTo>
                        <a:lnTo>
                          <a:pt x="133" y="20"/>
                        </a:lnTo>
                        <a:lnTo>
                          <a:pt x="139" y="17"/>
                        </a:lnTo>
                        <a:lnTo>
                          <a:pt x="144" y="21"/>
                        </a:lnTo>
                        <a:lnTo>
                          <a:pt x="147" y="23"/>
                        </a:lnTo>
                        <a:lnTo>
                          <a:pt x="149" y="22"/>
                        </a:lnTo>
                        <a:lnTo>
                          <a:pt x="154" y="25"/>
                        </a:lnTo>
                        <a:lnTo>
                          <a:pt x="169" y="24"/>
                        </a:lnTo>
                        <a:lnTo>
                          <a:pt x="171" y="26"/>
                        </a:lnTo>
                        <a:lnTo>
                          <a:pt x="169" y="28"/>
                        </a:lnTo>
                        <a:lnTo>
                          <a:pt x="170" y="32"/>
                        </a:lnTo>
                        <a:lnTo>
                          <a:pt x="168" y="35"/>
                        </a:lnTo>
                        <a:lnTo>
                          <a:pt x="155" y="44"/>
                        </a:lnTo>
                        <a:lnTo>
                          <a:pt x="140" y="49"/>
                        </a:lnTo>
                        <a:lnTo>
                          <a:pt x="137" y="53"/>
                        </a:lnTo>
                        <a:lnTo>
                          <a:pt x="123" y="74"/>
                        </a:lnTo>
                        <a:lnTo>
                          <a:pt x="122" y="78"/>
                        </a:lnTo>
                        <a:lnTo>
                          <a:pt x="124" y="84"/>
                        </a:lnTo>
                        <a:lnTo>
                          <a:pt x="129" y="88"/>
                        </a:lnTo>
                        <a:lnTo>
                          <a:pt x="128" y="91"/>
                        </a:lnTo>
                        <a:lnTo>
                          <a:pt x="120" y="97"/>
                        </a:lnTo>
                        <a:lnTo>
                          <a:pt x="116" y="104"/>
                        </a:lnTo>
                        <a:lnTo>
                          <a:pt x="116" y="109"/>
                        </a:lnTo>
                        <a:lnTo>
                          <a:pt x="108" y="110"/>
                        </a:lnTo>
                        <a:lnTo>
                          <a:pt x="102" y="114"/>
                        </a:lnTo>
                        <a:lnTo>
                          <a:pt x="99" y="122"/>
                        </a:lnTo>
                        <a:lnTo>
                          <a:pt x="67" y="124"/>
                        </a:lnTo>
                        <a:lnTo>
                          <a:pt x="64" y="126"/>
                        </a:lnTo>
                        <a:lnTo>
                          <a:pt x="58" y="128"/>
                        </a:lnTo>
                        <a:lnTo>
                          <a:pt x="52" y="134"/>
                        </a:lnTo>
                        <a:lnTo>
                          <a:pt x="44" y="132"/>
                        </a:lnTo>
                        <a:lnTo>
                          <a:pt x="40" y="120"/>
                        </a:lnTo>
                        <a:lnTo>
                          <a:pt x="37" y="118"/>
                        </a:lnTo>
                        <a:lnTo>
                          <a:pt x="31" y="115"/>
                        </a:lnTo>
                        <a:lnTo>
                          <a:pt x="26" y="116"/>
                        </a:lnTo>
                      </a:path>
                    </a:pathLst>
                  </a:custGeom>
                  <a:grpFill/>
                  <a:ln w="9144">
                    <a:solidFill>
                      <a:schemeClr val="bg2">
                        <a:lumMod val="90000"/>
                      </a:schemeClr>
                    </a:solidFill>
                    <a:round/>
                    <a:headEnd/>
                    <a:tailEnd/>
                  </a:ln>
                </p:spPr>
                <p:txBody>
                  <a:bodyPr/>
                  <a:lstStyle/>
                  <a:p>
                    <a:endParaRPr lang="nb-NO"/>
                  </a:p>
                </p:txBody>
              </p:sp>
              <p:sp>
                <p:nvSpPr>
                  <p:cNvPr id="450" name="Freeform 156"/>
                  <p:cNvSpPr>
                    <a:spLocks/>
                  </p:cNvSpPr>
                  <p:nvPr/>
                </p:nvSpPr>
                <p:spPr bwMode="gray">
                  <a:xfrm>
                    <a:off x="2632" y="1607"/>
                    <a:ext cx="183" cy="168"/>
                  </a:xfrm>
                  <a:custGeom>
                    <a:avLst/>
                    <a:gdLst>
                      <a:gd name="T0" fmla="*/ 154 w 173"/>
                      <a:gd name="T1" fmla="*/ 4 h 174"/>
                      <a:gd name="T2" fmla="*/ 152 w 173"/>
                      <a:gd name="T3" fmla="*/ 14 h 174"/>
                      <a:gd name="T4" fmla="*/ 121 w 173"/>
                      <a:gd name="T5" fmla="*/ 19 h 174"/>
                      <a:gd name="T6" fmla="*/ 125 w 173"/>
                      <a:gd name="T7" fmla="*/ 24 h 174"/>
                      <a:gd name="T8" fmla="*/ 88 w 173"/>
                      <a:gd name="T9" fmla="*/ 26 h 174"/>
                      <a:gd name="T10" fmla="*/ 83 w 173"/>
                      <a:gd name="T11" fmla="*/ 20 h 174"/>
                      <a:gd name="T12" fmla="*/ 78 w 173"/>
                      <a:gd name="T13" fmla="*/ 36 h 174"/>
                      <a:gd name="T14" fmla="*/ 79 w 173"/>
                      <a:gd name="T15" fmla="*/ 37 h 174"/>
                      <a:gd name="T16" fmla="*/ 53 w 173"/>
                      <a:gd name="T17" fmla="*/ 38 h 174"/>
                      <a:gd name="T18" fmla="*/ 30 w 173"/>
                      <a:gd name="T19" fmla="*/ 35 h 174"/>
                      <a:gd name="T20" fmla="*/ 1 w 173"/>
                      <a:gd name="T21" fmla="*/ 38 h 174"/>
                      <a:gd name="T22" fmla="*/ 6 w 173"/>
                      <a:gd name="T23" fmla="*/ 40 h 174"/>
                      <a:gd name="T24" fmla="*/ 6 w 173"/>
                      <a:gd name="T25" fmla="*/ 42 h 174"/>
                      <a:gd name="T26" fmla="*/ 6 w 173"/>
                      <a:gd name="T27" fmla="*/ 49 h 174"/>
                      <a:gd name="T28" fmla="*/ 38 w 173"/>
                      <a:gd name="T29" fmla="*/ 53 h 174"/>
                      <a:gd name="T30" fmla="*/ 54 w 173"/>
                      <a:gd name="T31" fmla="*/ 56 h 174"/>
                      <a:gd name="T32" fmla="*/ 62 w 173"/>
                      <a:gd name="T33" fmla="*/ 58 h 174"/>
                      <a:gd name="T34" fmla="*/ 70 w 173"/>
                      <a:gd name="T35" fmla="*/ 66 h 174"/>
                      <a:gd name="T36" fmla="*/ 89 w 173"/>
                      <a:gd name="T37" fmla="*/ 74 h 174"/>
                      <a:gd name="T38" fmla="*/ 96 w 173"/>
                      <a:gd name="T39" fmla="*/ 81 h 174"/>
                      <a:gd name="T40" fmla="*/ 89 w 173"/>
                      <a:gd name="T41" fmla="*/ 80 h 174"/>
                      <a:gd name="T42" fmla="*/ 89 w 173"/>
                      <a:gd name="T43" fmla="*/ 92 h 174"/>
                      <a:gd name="T44" fmla="*/ 81 w 173"/>
                      <a:gd name="T45" fmla="*/ 106 h 174"/>
                      <a:gd name="T46" fmla="*/ 70 w 173"/>
                      <a:gd name="T47" fmla="*/ 108 h 174"/>
                      <a:gd name="T48" fmla="*/ 96 w 173"/>
                      <a:gd name="T49" fmla="*/ 116 h 174"/>
                      <a:gd name="T50" fmla="*/ 138 w 173"/>
                      <a:gd name="T51" fmla="*/ 117 h 174"/>
                      <a:gd name="T52" fmla="*/ 151 w 173"/>
                      <a:gd name="T53" fmla="*/ 119 h 174"/>
                      <a:gd name="T54" fmla="*/ 163 w 173"/>
                      <a:gd name="T55" fmla="*/ 122 h 174"/>
                      <a:gd name="T56" fmla="*/ 186 w 173"/>
                      <a:gd name="T57" fmla="*/ 116 h 174"/>
                      <a:gd name="T58" fmla="*/ 211 w 173"/>
                      <a:gd name="T59" fmla="*/ 106 h 174"/>
                      <a:gd name="T60" fmla="*/ 234 w 173"/>
                      <a:gd name="T61" fmla="*/ 108 h 174"/>
                      <a:gd name="T62" fmla="*/ 268 w 173"/>
                      <a:gd name="T63" fmla="*/ 111 h 174"/>
                      <a:gd name="T64" fmla="*/ 291 w 173"/>
                      <a:gd name="T65" fmla="*/ 102 h 174"/>
                      <a:gd name="T66" fmla="*/ 281 w 173"/>
                      <a:gd name="T67" fmla="*/ 97 h 174"/>
                      <a:gd name="T68" fmla="*/ 275 w 173"/>
                      <a:gd name="T69" fmla="*/ 89 h 174"/>
                      <a:gd name="T70" fmla="*/ 272 w 173"/>
                      <a:gd name="T71" fmla="*/ 86 h 174"/>
                      <a:gd name="T72" fmla="*/ 272 w 173"/>
                      <a:gd name="T73" fmla="*/ 76 h 174"/>
                      <a:gd name="T74" fmla="*/ 275 w 173"/>
                      <a:gd name="T75" fmla="*/ 72 h 174"/>
                      <a:gd name="T76" fmla="*/ 272 w 173"/>
                      <a:gd name="T77" fmla="*/ 68 h 174"/>
                      <a:gd name="T78" fmla="*/ 253 w 173"/>
                      <a:gd name="T79" fmla="*/ 71 h 174"/>
                      <a:gd name="T80" fmla="*/ 266 w 173"/>
                      <a:gd name="T81" fmla="*/ 58 h 174"/>
                      <a:gd name="T82" fmla="*/ 275 w 173"/>
                      <a:gd name="T83" fmla="*/ 54 h 174"/>
                      <a:gd name="T84" fmla="*/ 291 w 173"/>
                      <a:gd name="T85" fmla="*/ 52 h 174"/>
                      <a:gd name="T86" fmla="*/ 295 w 173"/>
                      <a:gd name="T87" fmla="*/ 38 h 174"/>
                      <a:gd name="T88" fmla="*/ 270 w 173"/>
                      <a:gd name="T89" fmla="*/ 30 h 174"/>
                      <a:gd name="T90" fmla="*/ 248 w 173"/>
                      <a:gd name="T91" fmla="*/ 21 h 174"/>
                      <a:gd name="T92" fmla="*/ 228 w 173"/>
                      <a:gd name="T93" fmla="*/ 18 h 174"/>
                      <a:gd name="T94" fmla="*/ 223 w 173"/>
                      <a:gd name="T95" fmla="*/ 14 h 174"/>
                      <a:gd name="T96" fmla="*/ 211 w 173"/>
                      <a:gd name="T97" fmla="*/ 14 h 174"/>
                      <a:gd name="T98" fmla="*/ 189 w 173"/>
                      <a:gd name="T99" fmla="*/ 7 h 174"/>
                      <a:gd name="T100" fmla="*/ 179 w 173"/>
                      <a:gd name="T101" fmla="*/ 0 h 174"/>
                      <a:gd name="T102" fmla="*/ 179 w 173"/>
                      <a:gd name="T103" fmla="*/ 0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3"/>
                      <a:gd name="T157" fmla="*/ 0 h 174"/>
                      <a:gd name="T158" fmla="*/ 173 w 173"/>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3" h="174">
                        <a:moveTo>
                          <a:pt x="102" y="0"/>
                        </a:moveTo>
                        <a:lnTo>
                          <a:pt x="88" y="4"/>
                        </a:lnTo>
                        <a:lnTo>
                          <a:pt x="88" y="8"/>
                        </a:lnTo>
                        <a:lnTo>
                          <a:pt x="87" y="18"/>
                        </a:lnTo>
                        <a:lnTo>
                          <a:pt x="80" y="25"/>
                        </a:lnTo>
                        <a:lnTo>
                          <a:pt x="69" y="29"/>
                        </a:lnTo>
                        <a:lnTo>
                          <a:pt x="67" y="33"/>
                        </a:lnTo>
                        <a:lnTo>
                          <a:pt x="72" y="34"/>
                        </a:lnTo>
                        <a:lnTo>
                          <a:pt x="62" y="37"/>
                        </a:lnTo>
                        <a:lnTo>
                          <a:pt x="50" y="36"/>
                        </a:lnTo>
                        <a:lnTo>
                          <a:pt x="47" y="33"/>
                        </a:lnTo>
                        <a:lnTo>
                          <a:pt x="47" y="30"/>
                        </a:lnTo>
                        <a:lnTo>
                          <a:pt x="39" y="29"/>
                        </a:lnTo>
                        <a:lnTo>
                          <a:pt x="44" y="49"/>
                        </a:lnTo>
                        <a:lnTo>
                          <a:pt x="46" y="50"/>
                        </a:lnTo>
                        <a:lnTo>
                          <a:pt x="45" y="51"/>
                        </a:lnTo>
                        <a:lnTo>
                          <a:pt x="40" y="50"/>
                        </a:lnTo>
                        <a:lnTo>
                          <a:pt x="30" y="53"/>
                        </a:lnTo>
                        <a:lnTo>
                          <a:pt x="24" y="48"/>
                        </a:lnTo>
                        <a:lnTo>
                          <a:pt x="18" y="47"/>
                        </a:lnTo>
                        <a:lnTo>
                          <a:pt x="16" y="49"/>
                        </a:lnTo>
                        <a:lnTo>
                          <a:pt x="1" y="54"/>
                        </a:lnTo>
                        <a:lnTo>
                          <a:pt x="0" y="57"/>
                        </a:lnTo>
                        <a:lnTo>
                          <a:pt x="6" y="57"/>
                        </a:lnTo>
                        <a:lnTo>
                          <a:pt x="3" y="60"/>
                        </a:lnTo>
                        <a:lnTo>
                          <a:pt x="6" y="62"/>
                        </a:lnTo>
                        <a:lnTo>
                          <a:pt x="1" y="63"/>
                        </a:lnTo>
                        <a:lnTo>
                          <a:pt x="6" y="69"/>
                        </a:lnTo>
                        <a:lnTo>
                          <a:pt x="11" y="67"/>
                        </a:lnTo>
                        <a:lnTo>
                          <a:pt x="22" y="74"/>
                        </a:lnTo>
                        <a:lnTo>
                          <a:pt x="31" y="74"/>
                        </a:lnTo>
                        <a:lnTo>
                          <a:pt x="31" y="78"/>
                        </a:lnTo>
                        <a:lnTo>
                          <a:pt x="41" y="80"/>
                        </a:lnTo>
                        <a:lnTo>
                          <a:pt x="36" y="81"/>
                        </a:lnTo>
                        <a:lnTo>
                          <a:pt x="37" y="88"/>
                        </a:lnTo>
                        <a:lnTo>
                          <a:pt x="40" y="94"/>
                        </a:lnTo>
                        <a:lnTo>
                          <a:pt x="49" y="97"/>
                        </a:lnTo>
                        <a:lnTo>
                          <a:pt x="51" y="105"/>
                        </a:lnTo>
                        <a:lnTo>
                          <a:pt x="49" y="109"/>
                        </a:lnTo>
                        <a:lnTo>
                          <a:pt x="55" y="115"/>
                        </a:lnTo>
                        <a:lnTo>
                          <a:pt x="55" y="118"/>
                        </a:lnTo>
                        <a:lnTo>
                          <a:pt x="51" y="113"/>
                        </a:lnTo>
                        <a:lnTo>
                          <a:pt x="49" y="128"/>
                        </a:lnTo>
                        <a:lnTo>
                          <a:pt x="51" y="129"/>
                        </a:lnTo>
                        <a:lnTo>
                          <a:pt x="48" y="135"/>
                        </a:lnTo>
                        <a:lnTo>
                          <a:pt x="46" y="150"/>
                        </a:lnTo>
                        <a:lnTo>
                          <a:pt x="45" y="153"/>
                        </a:lnTo>
                        <a:lnTo>
                          <a:pt x="40" y="153"/>
                        </a:lnTo>
                        <a:lnTo>
                          <a:pt x="46" y="159"/>
                        </a:lnTo>
                        <a:lnTo>
                          <a:pt x="55" y="164"/>
                        </a:lnTo>
                        <a:lnTo>
                          <a:pt x="72" y="168"/>
                        </a:lnTo>
                        <a:lnTo>
                          <a:pt x="78" y="165"/>
                        </a:lnTo>
                        <a:lnTo>
                          <a:pt x="83" y="169"/>
                        </a:lnTo>
                        <a:lnTo>
                          <a:pt x="86" y="169"/>
                        </a:lnTo>
                        <a:lnTo>
                          <a:pt x="88" y="170"/>
                        </a:lnTo>
                        <a:lnTo>
                          <a:pt x="93" y="173"/>
                        </a:lnTo>
                        <a:lnTo>
                          <a:pt x="108" y="172"/>
                        </a:lnTo>
                        <a:lnTo>
                          <a:pt x="106" y="164"/>
                        </a:lnTo>
                        <a:lnTo>
                          <a:pt x="109" y="157"/>
                        </a:lnTo>
                        <a:lnTo>
                          <a:pt x="120" y="151"/>
                        </a:lnTo>
                        <a:lnTo>
                          <a:pt x="128" y="153"/>
                        </a:lnTo>
                        <a:lnTo>
                          <a:pt x="133" y="153"/>
                        </a:lnTo>
                        <a:lnTo>
                          <a:pt x="148" y="159"/>
                        </a:lnTo>
                        <a:lnTo>
                          <a:pt x="153" y="157"/>
                        </a:lnTo>
                        <a:lnTo>
                          <a:pt x="161" y="148"/>
                        </a:lnTo>
                        <a:lnTo>
                          <a:pt x="166" y="146"/>
                        </a:lnTo>
                        <a:lnTo>
                          <a:pt x="165" y="138"/>
                        </a:lnTo>
                        <a:lnTo>
                          <a:pt x="160" y="138"/>
                        </a:lnTo>
                        <a:lnTo>
                          <a:pt x="157" y="133"/>
                        </a:lnTo>
                        <a:lnTo>
                          <a:pt x="157" y="126"/>
                        </a:lnTo>
                        <a:lnTo>
                          <a:pt x="154" y="124"/>
                        </a:lnTo>
                        <a:lnTo>
                          <a:pt x="155" y="122"/>
                        </a:lnTo>
                        <a:lnTo>
                          <a:pt x="158" y="117"/>
                        </a:lnTo>
                        <a:lnTo>
                          <a:pt x="155" y="108"/>
                        </a:lnTo>
                        <a:lnTo>
                          <a:pt x="158" y="106"/>
                        </a:lnTo>
                        <a:lnTo>
                          <a:pt x="157" y="103"/>
                        </a:lnTo>
                        <a:lnTo>
                          <a:pt x="155" y="103"/>
                        </a:lnTo>
                        <a:lnTo>
                          <a:pt x="155" y="96"/>
                        </a:lnTo>
                        <a:lnTo>
                          <a:pt x="149" y="96"/>
                        </a:lnTo>
                        <a:lnTo>
                          <a:pt x="145" y="101"/>
                        </a:lnTo>
                        <a:lnTo>
                          <a:pt x="144" y="95"/>
                        </a:lnTo>
                        <a:lnTo>
                          <a:pt x="151" y="82"/>
                        </a:lnTo>
                        <a:lnTo>
                          <a:pt x="157" y="77"/>
                        </a:lnTo>
                        <a:lnTo>
                          <a:pt x="157" y="76"/>
                        </a:lnTo>
                        <a:lnTo>
                          <a:pt x="157" y="74"/>
                        </a:lnTo>
                        <a:lnTo>
                          <a:pt x="166" y="72"/>
                        </a:lnTo>
                        <a:lnTo>
                          <a:pt x="165" y="62"/>
                        </a:lnTo>
                        <a:lnTo>
                          <a:pt x="168" y="53"/>
                        </a:lnTo>
                        <a:lnTo>
                          <a:pt x="172" y="44"/>
                        </a:lnTo>
                        <a:lnTo>
                          <a:pt x="154" y="40"/>
                        </a:lnTo>
                        <a:lnTo>
                          <a:pt x="148" y="32"/>
                        </a:lnTo>
                        <a:lnTo>
                          <a:pt x="141" y="31"/>
                        </a:lnTo>
                        <a:lnTo>
                          <a:pt x="136" y="31"/>
                        </a:lnTo>
                        <a:lnTo>
                          <a:pt x="130" y="28"/>
                        </a:lnTo>
                        <a:lnTo>
                          <a:pt x="130" y="20"/>
                        </a:lnTo>
                        <a:lnTo>
                          <a:pt x="127" y="24"/>
                        </a:lnTo>
                        <a:lnTo>
                          <a:pt x="121" y="23"/>
                        </a:lnTo>
                        <a:lnTo>
                          <a:pt x="120" y="15"/>
                        </a:lnTo>
                        <a:lnTo>
                          <a:pt x="110" y="12"/>
                        </a:lnTo>
                        <a:lnTo>
                          <a:pt x="108" y="7"/>
                        </a:lnTo>
                        <a:lnTo>
                          <a:pt x="102" y="7"/>
                        </a:lnTo>
                        <a:lnTo>
                          <a:pt x="102" y="0"/>
                        </a:lnTo>
                      </a:path>
                    </a:pathLst>
                  </a:custGeom>
                  <a:grpFill/>
                  <a:ln w="9144">
                    <a:solidFill>
                      <a:schemeClr val="bg2">
                        <a:lumMod val="90000"/>
                      </a:schemeClr>
                    </a:solidFill>
                    <a:round/>
                    <a:headEnd/>
                    <a:tailEnd/>
                  </a:ln>
                </p:spPr>
                <p:txBody>
                  <a:bodyPr/>
                  <a:lstStyle/>
                  <a:p>
                    <a:endParaRPr lang="nb-NO"/>
                  </a:p>
                </p:txBody>
              </p:sp>
              <p:sp>
                <p:nvSpPr>
                  <p:cNvPr id="451" name="Freeform 157"/>
                  <p:cNvSpPr>
                    <a:spLocks/>
                  </p:cNvSpPr>
                  <p:nvPr/>
                </p:nvSpPr>
                <p:spPr bwMode="gray">
                  <a:xfrm>
                    <a:off x="2565" y="1778"/>
                    <a:ext cx="46" cy="85"/>
                  </a:xfrm>
                  <a:custGeom>
                    <a:avLst/>
                    <a:gdLst>
                      <a:gd name="T0" fmla="*/ 8 w 44"/>
                      <a:gd name="T1" fmla="*/ 5 h 89"/>
                      <a:gd name="T2" fmla="*/ 21 w 44"/>
                      <a:gd name="T3" fmla="*/ 2 h 89"/>
                      <a:gd name="T4" fmla="*/ 28 w 44"/>
                      <a:gd name="T5" fmla="*/ 0 h 89"/>
                      <a:gd name="T6" fmla="*/ 29 w 44"/>
                      <a:gd name="T7" fmla="*/ 3 h 89"/>
                      <a:gd name="T8" fmla="*/ 30 w 44"/>
                      <a:gd name="T9" fmla="*/ 4 h 89"/>
                      <a:gd name="T10" fmla="*/ 62 w 44"/>
                      <a:gd name="T11" fmla="*/ 4 h 89"/>
                      <a:gd name="T12" fmla="*/ 67 w 44"/>
                      <a:gd name="T13" fmla="*/ 8 h 89"/>
                      <a:gd name="T14" fmla="*/ 65 w 44"/>
                      <a:gd name="T15" fmla="*/ 11 h 89"/>
                      <a:gd name="T16" fmla="*/ 57 w 44"/>
                      <a:gd name="T17" fmla="*/ 11 h 89"/>
                      <a:gd name="T18" fmla="*/ 54 w 44"/>
                      <a:gd name="T19" fmla="*/ 22 h 89"/>
                      <a:gd name="T20" fmla="*/ 56 w 44"/>
                      <a:gd name="T21" fmla="*/ 26 h 89"/>
                      <a:gd name="T22" fmla="*/ 45 w 44"/>
                      <a:gd name="T23" fmla="*/ 28 h 89"/>
                      <a:gd name="T24" fmla="*/ 53 w 44"/>
                      <a:gd name="T25" fmla="*/ 34 h 89"/>
                      <a:gd name="T26" fmla="*/ 45 w 44"/>
                      <a:gd name="T27" fmla="*/ 40 h 89"/>
                      <a:gd name="T28" fmla="*/ 54 w 44"/>
                      <a:gd name="T29" fmla="*/ 45 h 89"/>
                      <a:gd name="T30" fmla="*/ 41 w 44"/>
                      <a:gd name="T31" fmla="*/ 49 h 89"/>
                      <a:gd name="T32" fmla="*/ 43 w 44"/>
                      <a:gd name="T33" fmla="*/ 53 h 89"/>
                      <a:gd name="T34" fmla="*/ 32 w 44"/>
                      <a:gd name="T35" fmla="*/ 55 h 89"/>
                      <a:gd name="T36" fmla="*/ 8 w 44"/>
                      <a:gd name="T37" fmla="*/ 55 h 89"/>
                      <a:gd name="T38" fmla="*/ 10 w 44"/>
                      <a:gd name="T39" fmla="*/ 40 h 89"/>
                      <a:gd name="T40" fmla="*/ 5 w 44"/>
                      <a:gd name="T41" fmla="*/ 41 h 89"/>
                      <a:gd name="T42" fmla="*/ 3 w 44"/>
                      <a:gd name="T43" fmla="*/ 38 h 89"/>
                      <a:gd name="T44" fmla="*/ 0 w 44"/>
                      <a:gd name="T45" fmla="*/ 37 h 89"/>
                      <a:gd name="T46" fmla="*/ 1 w 44"/>
                      <a:gd name="T47" fmla="*/ 31 h 89"/>
                      <a:gd name="T48" fmla="*/ 7 w 44"/>
                      <a:gd name="T49" fmla="*/ 25 h 89"/>
                      <a:gd name="T50" fmla="*/ 21 w 44"/>
                      <a:gd name="T51" fmla="*/ 11 h 89"/>
                      <a:gd name="T52" fmla="*/ 8 w 44"/>
                      <a:gd name="T53" fmla="*/ 5 h 89"/>
                      <a:gd name="T54" fmla="*/ 8 w 44"/>
                      <a:gd name="T55" fmla="*/ 5 h 89"/>
                      <a:gd name="T56" fmla="*/ 8 w 44"/>
                      <a:gd name="T57" fmla="*/ 5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89"/>
                      <a:gd name="T89" fmla="*/ 44 w 44"/>
                      <a:gd name="T90" fmla="*/ 89 h 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89">
                        <a:moveTo>
                          <a:pt x="8" y="5"/>
                        </a:moveTo>
                        <a:lnTo>
                          <a:pt x="11" y="2"/>
                        </a:lnTo>
                        <a:lnTo>
                          <a:pt x="18" y="0"/>
                        </a:lnTo>
                        <a:lnTo>
                          <a:pt x="19" y="3"/>
                        </a:lnTo>
                        <a:lnTo>
                          <a:pt x="20" y="4"/>
                        </a:lnTo>
                        <a:lnTo>
                          <a:pt x="40" y="4"/>
                        </a:lnTo>
                        <a:lnTo>
                          <a:pt x="43" y="8"/>
                        </a:lnTo>
                        <a:lnTo>
                          <a:pt x="42" y="14"/>
                        </a:lnTo>
                        <a:lnTo>
                          <a:pt x="37" y="19"/>
                        </a:lnTo>
                        <a:lnTo>
                          <a:pt x="34" y="32"/>
                        </a:lnTo>
                        <a:lnTo>
                          <a:pt x="36" y="39"/>
                        </a:lnTo>
                        <a:lnTo>
                          <a:pt x="29" y="44"/>
                        </a:lnTo>
                        <a:lnTo>
                          <a:pt x="33" y="54"/>
                        </a:lnTo>
                        <a:lnTo>
                          <a:pt x="29" y="63"/>
                        </a:lnTo>
                        <a:lnTo>
                          <a:pt x="34" y="71"/>
                        </a:lnTo>
                        <a:lnTo>
                          <a:pt x="27" y="78"/>
                        </a:lnTo>
                        <a:lnTo>
                          <a:pt x="28" y="86"/>
                        </a:lnTo>
                        <a:lnTo>
                          <a:pt x="22" y="88"/>
                        </a:lnTo>
                        <a:lnTo>
                          <a:pt x="8" y="88"/>
                        </a:lnTo>
                        <a:lnTo>
                          <a:pt x="10" y="63"/>
                        </a:lnTo>
                        <a:lnTo>
                          <a:pt x="5" y="64"/>
                        </a:lnTo>
                        <a:lnTo>
                          <a:pt x="3" y="60"/>
                        </a:lnTo>
                        <a:lnTo>
                          <a:pt x="0" y="59"/>
                        </a:lnTo>
                        <a:lnTo>
                          <a:pt x="1" y="50"/>
                        </a:lnTo>
                        <a:lnTo>
                          <a:pt x="7" y="38"/>
                        </a:lnTo>
                        <a:lnTo>
                          <a:pt x="11" y="20"/>
                        </a:lnTo>
                        <a:lnTo>
                          <a:pt x="8" y="5"/>
                        </a:lnTo>
                      </a:path>
                    </a:pathLst>
                  </a:custGeom>
                  <a:grpFill/>
                  <a:ln w="9144">
                    <a:solidFill>
                      <a:schemeClr val="bg2">
                        <a:lumMod val="90000"/>
                      </a:schemeClr>
                    </a:solidFill>
                    <a:round/>
                    <a:headEnd/>
                    <a:tailEnd/>
                  </a:ln>
                </p:spPr>
                <p:txBody>
                  <a:bodyPr/>
                  <a:lstStyle/>
                  <a:p>
                    <a:endParaRPr lang="nb-NO"/>
                  </a:p>
                </p:txBody>
              </p:sp>
              <p:sp>
                <p:nvSpPr>
                  <p:cNvPr id="452" name="Freeform 158"/>
                  <p:cNvSpPr>
                    <a:spLocks/>
                  </p:cNvSpPr>
                  <p:nvPr/>
                </p:nvSpPr>
                <p:spPr bwMode="gray">
                  <a:xfrm>
                    <a:off x="2780" y="1626"/>
                    <a:ext cx="9" cy="13"/>
                  </a:xfrm>
                  <a:custGeom>
                    <a:avLst/>
                    <a:gdLst>
                      <a:gd name="T0" fmla="*/ 8 w 9"/>
                      <a:gd name="T1" fmla="*/ 7 h 14"/>
                      <a:gd name="T2" fmla="*/ 8 w 9"/>
                      <a:gd name="T3" fmla="*/ 7 h 14"/>
                      <a:gd name="T4" fmla="*/ 7 w 9"/>
                      <a:gd name="T5" fmla="*/ 6 h 14"/>
                      <a:gd name="T6" fmla="*/ 7 w 9"/>
                      <a:gd name="T7" fmla="*/ 2 h 14"/>
                      <a:gd name="T8" fmla="*/ 5 w 9"/>
                      <a:gd name="T9" fmla="*/ 0 h 14"/>
                      <a:gd name="T10" fmla="*/ 1 w 9"/>
                      <a:gd name="T11" fmla="*/ 2 h 14"/>
                      <a:gd name="T12" fmla="*/ 0 w 9"/>
                      <a:gd name="T13" fmla="*/ 6 h 14"/>
                      <a:gd name="T14" fmla="*/ 1 w 9"/>
                      <a:gd name="T15" fmla="*/ 7 h 14"/>
                      <a:gd name="T16" fmla="*/ 8 w 9"/>
                      <a:gd name="T17" fmla="*/ 7 h 14"/>
                      <a:gd name="T18" fmla="*/ 8 w 9"/>
                      <a:gd name="T19" fmla="*/ 7 h 14"/>
                      <a:gd name="T20" fmla="*/ 8 w 9"/>
                      <a:gd name="T21" fmla="*/ 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4"/>
                      <a:gd name="T35" fmla="*/ 9 w 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4">
                        <a:moveTo>
                          <a:pt x="8" y="13"/>
                        </a:moveTo>
                        <a:lnTo>
                          <a:pt x="8" y="8"/>
                        </a:lnTo>
                        <a:lnTo>
                          <a:pt x="7" y="6"/>
                        </a:lnTo>
                        <a:lnTo>
                          <a:pt x="7" y="2"/>
                        </a:lnTo>
                        <a:lnTo>
                          <a:pt x="5" y="0"/>
                        </a:lnTo>
                        <a:lnTo>
                          <a:pt x="1" y="2"/>
                        </a:lnTo>
                        <a:lnTo>
                          <a:pt x="0" y="6"/>
                        </a:lnTo>
                        <a:lnTo>
                          <a:pt x="1" y="12"/>
                        </a:lnTo>
                        <a:lnTo>
                          <a:pt x="8" y="13"/>
                        </a:lnTo>
                      </a:path>
                    </a:pathLst>
                  </a:custGeom>
                  <a:grpFill/>
                  <a:ln w="9144">
                    <a:solidFill>
                      <a:schemeClr val="bg2">
                        <a:lumMod val="90000"/>
                      </a:schemeClr>
                    </a:solidFill>
                    <a:round/>
                    <a:headEnd/>
                    <a:tailEnd/>
                  </a:ln>
                </p:spPr>
                <p:txBody>
                  <a:bodyPr/>
                  <a:lstStyle/>
                  <a:p>
                    <a:endParaRPr lang="nb-NO"/>
                  </a:p>
                </p:txBody>
              </p:sp>
              <p:sp>
                <p:nvSpPr>
                  <p:cNvPr id="453" name="Freeform 159"/>
                  <p:cNvSpPr>
                    <a:spLocks/>
                  </p:cNvSpPr>
                  <p:nvPr/>
                </p:nvSpPr>
                <p:spPr bwMode="gray">
                  <a:xfrm>
                    <a:off x="2783" y="1674"/>
                    <a:ext cx="65" cy="35"/>
                  </a:xfrm>
                  <a:custGeom>
                    <a:avLst/>
                    <a:gdLst>
                      <a:gd name="T0" fmla="*/ 112 w 61"/>
                      <a:gd name="T1" fmla="*/ 16 h 36"/>
                      <a:gd name="T2" fmla="*/ 93 w 61"/>
                      <a:gd name="T3" fmla="*/ 13 h 36"/>
                      <a:gd name="T4" fmla="*/ 91 w 61"/>
                      <a:gd name="T5" fmla="*/ 10 h 36"/>
                      <a:gd name="T6" fmla="*/ 93 w 61"/>
                      <a:gd name="T7" fmla="*/ 5 h 36"/>
                      <a:gd name="T8" fmla="*/ 91 w 61"/>
                      <a:gd name="T9" fmla="*/ 3 h 36"/>
                      <a:gd name="T10" fmla="*/ 75 w 61"/>
                      <a:gd name="T11" fmla="*/ 0 h 36"/>
                      <a:gd name="T12" fmla="*/ 46 w 61"/>
                      <a:gd name="T13" fmla="*/ 3 h 36"/>
                      <a:gd name="T14" fmla="*/ 42 w 61"/>
                      <a:gd name="T15" fmla="*/ 1 h 36"/>
                      <a:gd name="T16" fmla="*/ 23 w 61"/>
                      <a:gd name="T17" fmla="*/ 3 h 36"/>
                      <a:gd name="T18" fmla="*/ 23 w 61"/>
                      <a:gd name="T19" fmla="*/ 5 h 36"/>
                      <a:gd name="T20" fmla="*/ 23 w 61"/>
                      <a:gd name="T21" fmla="*/ 6 h 36"/>
                      <a:gd name="T22" fmla="*/ 7 w 61"/>
                      <a:gd name="T23" fmla="*/ 11 h 36"/>
                      <a:gd name="T24" fmla="*/ 0 w 61"/>
                      <a:gd name="T25" fmla="*/ 18 h 36"/>
                      <a:gd name="T26" fmla="*/ 1 w 61"/>
                      <a:gd name="T27" fmla="*/ 20 h 36"/>
                      <a:gd name="T28" fmla="*/ 5 w 61"/>
                      <a:gd name="T29" fmla="*/ 18 h 36"/>
                      <a:gd name="T30" fmla="*/ 21 w 61"/>
                      <a:gd name="T31" fmla="*/ 18 h 36"/>
                      <a:gd name="T32" fmla="*/ 21 w 61"/>
                      <a:gd name="T33" fmla="*/ 22 h 36"/>
                      <a:gd name="T34" fmla="*/ 23 w 61"/>
                      <a:gd name="T35" fmla="*/ 22 h 36"/>
                      <a:gd name="T36" fmla="*/ 25 w 61"/>
                      <a:gd name="T37" fmla="*/ 25 h 36"/>
                      <a:gd name="T38" fmla="*/ 48 w 61"/>
                      <a:gd name="T39" fmla="*/ 23 h 36"/>
                      <a:gd name="T40" fmla="*/ 62 w 61"/>
                      <a:gd name="T41" fmla="*/ 18 h 36"/>
                      <a:gd name="T42" fmla="*/ 63 w 61"/>
                      <a:gd name="T43" fmla="*/ 19 h 36"/>
                      <a:gd name="T44" fmla="*/ 76 w 61"/>
                      <a:gd name="T45" fmla="*/ 24 h 36"/>
                      <a:gd name="T46" fmla="*/ 85 w 61"/>
                      <a:gd name="T47" fmla="*/ 18 h 36"/>
                      <a:gd name="T48" fmla="*/ 105 w 61"/>
                      <a:gd name="T49" fmla="*/ 18 h 36"/>
                      <a:gd name="T50" fmla="*/ 105 w 61"/>
                      <a:gd name="T51" fmla="*/ 18 h 36"/>
                      <a:gd name="T52" fmla="*/ 111 w 61"/>
                      <a:gd name="T53" fmla="*/ 18 h 36"/>
                      <a:gd name="T54" fmla="*/ 112 w 61"/>
                      <a:gd name="T55" fmla="*/ 16 h 36"/>
                      <a:gd name="T56" fmla="*/ 112 w 61"/>
                      <a:gd name="T57" fmla="*/ 16 h 36"/>
                      <a:gd name="T58" fmla="*/ 112 w 61"/>
                      <a:gd name="T59" fmla="*/ 1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36"/>
                      <a:gd name="T92" fmla="*/ 61 w 61"/>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36">
                        <a:moveTo>
                          <a:pt x="60" y="16"/>
                        </a:moveTo>
                        <a:lnTo>
                          <a:pt x="50" y="13"/>
                        </a:lnTo>
                        <a:lnTo>
                          <a:pt x="48" y="10"/>
                        </a:lnTo>
                        <a:lnTo>
                          <a:pt x="50" y="5"/>
                        </a:lnTo>
                        <a:lnTo>
                          <a:pt x="48" y="3"/>
                        </a:lnTo>
                        <a:lnTo>
                          <a:pt x="39" y="0"/>
                        </a:lnTo>
                        <a:lnTo>
                          <a:pt x="24" y="3"/>
                        </a:lnTo>
                        <a:lnTo>
                          <a:pt x="22" y="1"/>
                        </a:lnTo>
                        <a:lnTo>
                          <a:pt x="13" y="3"/>
                        </a:lnTo>
                        <a:lnTo>
                          <a:pt x="13" y="5"/>
                        </a:lnTo>
                        <a:lnTo>
                          <a:pt x="13" y="6"/>
                        </a:lnTo>
                        <a:lnTo>
                          <a:pt x="7" y="11"/>
                        </a:lnTo>
                        <a:lnTo>
                          <a:pt x="0" y="24"/>
                        </a:lnTo>
                        <a:lnTo>
                          <a:pt x="1" y="30"/>
                        </a:lnTo>
                        <a:lnTo>
                          <a:pt x="5" y="25"/>
                        </a:lnTo>
                        <a:lnTo>
                          <a:pt x="11" y="25"/>
                        </a:lnTo>
                        <a:lnTo>
                          <a:pt x="11" y="32"/>
                        </a:lnTo>
                        <a:lnTo>
                          <a:pt x="13" y="32"/>
                        </a:lnTo>
                        <a:lnTo>
                          <a:pt x="14" y="35"/>
                        </a:lnTo>
                        <a:lnTo>
                          <a:pt x="25" y="33"/>
                        </a:lnTo>
                        <a:lnTo>
                          <a:pt x="33" y="25"/>
                        </a:lnTo>
                        <a:lnTo>
                          <a:pt x="34" y="29"/>
                        </a:lnTo>
                        <a:lnTo>
                          <a:pt x="40" y="34"/>
                        </a:lnTo>
                        <a:lnTo>
                          <a:pt x="45" y="24"/>
                        </a:lnTo>
                        <a:lnTo>
                          <a:pt x="56" y="26"/>
                        </a:lnTo>
                        <a:lnTo>
                          <a:pt x="56" y="21"/>
                        </a:lnTo>
                        <a:lnTo>
                          <a:pt x="59" y="20"/>
                        </a:lnTo>
                        <a:lnTo>
                          <a:pt x="60" y="16"/>
                        </a:lnTo>
                      </a:path>
                    </a:pathLst>
                  </a:custGeom>
                  <a:grpFill/>
                  <a:ln w="9144">
                    <a:solidFill>
                      <a:schemeClr val="bg2">
                        <a:lumMod val="90000"/>
                      </a:schemeClr>
                    </a:solidFill>
                    <a:round/>
                    <a:headEnd/>
                    <a:tailEnd/>
                  </a:ln>
                </p:spPr>
                <p:txBody>
                  <a:bodyPr/>
                  <a:lstStyle/>
                  <a:p>
                    <a:endParaRPr lang="nb-NO"/>
                  </a:p>
                </p:txBody>
              </p:sp>
              <p:sp>
                <p:nvSpPr>
                  <p:cNvPr id="454" name="Freeform 160"/>
                  <p:cNvSpPr>
                    <a:spLocks/>
                  </p:cNvSpPr>
                  <p:nvPr/>
                </p:nvSpPr>
                <p:spPr bwMode="gray">
                  <a:xfrm>
                    <a:off x="2740" y="1600"/>
                    <a:ext cx="49" cy="38"/>
                  </a:xfrm>
                  <a:custGeom>
                    <a:avLst/>
                    <a:gdLst>
                      <a:gd name="T0" fmla="*/ 40 w 47"/>
                      <a:gd name="T1" fmla="*/ 23 h 40"/>
                      <a:gd name="T2" fmla="*/ 40 w 47"/>
                      <a:gd name="T3" fmla="*/ 18 h 40"/>
                      <a:gd name="T4" fmla="*/ 35 w 47"/>
                      <a:gd name="T5" fmla="*/ 20 h 40"/>
                      <a:gd name="T6" fmla="*/ 29 w 47"/>
                      <a:gd name="T7" fmla="*/ 20 h 40"/>
                      <a:gd name="T8" fmla="*/ 28 w 47"/>
                      <a:gd name="T9" fmla="*/ 13 h 40"/>
                      <a:gd name="T10" fmla="*/ 8 w 47"/>
                      <a:gd name="T11" fmla="*/ 10 h 40"/>
                      <a:gd name="T12" fmla="*/ 6 w 47"/>
                      <a:gd name="T13" fmla="*/ 10 h 40"/>
                      <a:gd name="T14" fmla="*/ 0 w 47"/>
                      <a:gd name="T15" fmla="*/ 10 h 40"/>
                      <a:gd name="T16" fmla="*/ 0 w 47"/>
                      <a:gd name="T17" fmla="*/ 8 h 40"/>
                      <a:gd name="T18" fmla="*/ 10 w 47"/>
                      <a:gd name="T19" fmla="*/ 2 h 40"/>
                      <a:gd name="T20" fmla="*/ 23 w 47"/>
                      <a:gd name="T21" fmla="*/ 4 h 40"/>
                      <a:gd name="T22" fmla="*/ 35 w 47"/>
                      <a:gd name="T23" fmla="*/ 0 h 40"/>
                      <a:gd name="T24" fmla="*/ 46 w 47"/>
                      <a:gd name="T25" fmla="*/ 1 h 40"/>
                      <a:gd name="T26" fmla="*/ 58 w 47"/>
                      <a:gd name="T27" fmla="*/ 5 h 40"/>
                      <a:gd name="T28" fmla="*/ 58 w 47"/>
                      <a:gd name="T29" fmla="*/ 10 h 40"/>
                      <a:gd name="T30" fmla="*/ 63 w 47"/>
                      <a:gd name="T31" fmla="*/ 10 h 40"/>
                      <a:gd name="T32" fmla="*/ 69 w 47"/>
                      <a:gd name="T33" fmla="*/ 11 h 40"/>
                      <a:gd name="T34" fmla="*/ 65 w 47"/>
                      <a:gd name="T35" fmla="*/ 17 h 40"/>
                      <a:gd name="T36" fmla="*/ 59 w 47"/>
                      <a:gd name="T37" fmla="*/ 19 h 40"/>
                      <a:gd name="T38" fmla="*/ 58 w 47"/>
                      <a:gd name="T39" fmla="*/ 21 h 40"/>
                      <a:gd name="T40" fmla="*/ 59 w 47"/>
                      <a:gd name="T41" fmla="*/ 24 h 40"/>
                      <a:gd name="T42" fmla="*/ 52 w 47"/>
                      <a:gd name="T43" fmla="*/ 24 h 40"/>
                      <a:gd name="T44" fmla="*/ 40 w 47"/>
                      <a:gd name="T45" fmla="*/ 23 h 40"/>
                      <a:gd name="T46" fmla="*/ 40 w 47"/>
                      <a:gd name="T47" fmla="*/ 23 h 40"/>
                      <a:gd name="T48" fmla="*/ 40 w 47"/>
                      <a:gd name="T49" fmla="*/ 23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40"/>
                      <a:gd name="T77" fmla="*/ 47 w 47"/>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40">
                        <a:moveTo>
                          <a:pt x="28" y="36"/>
                        </a:moveTo>
                        <a:lnTo>
                          <a:pt x="28" y="28"/>
                        </a:lnTo>
                        <a:lnTo>
                          <a:pt x="25" y="32"/>
                        </a:lnTo>
                        <a:lnTo>
                          <a:pt x="19" y="31"/>
                        </a:lnTo>
                        <a:lnTo>
                          <a:pt x="18" y="23"/>
                        </a:lnTo>
                        <a:lnTo>
                          <a:pt x="8" y="20"/>
                        </a:lnTo>
                        <a:lnTo>
                          <a:pt x="6" y="15"/>
                        </a:lnTo>
                        <a:lnTo>
                          <a:pt x="0" y="15"/>
                        </a:lnTo>
                        <a:lnTo>
                          <a:pt x="0" y="8"/>
                        </a:lnTo>
                        <a:lnTo>
                          <a:pt x="10" y="2"/>
                        </a:lnTo>
                        <a:lnTo>
                          <a:pt x="13" y="4"/>
                        </a:lnTo>
                        <a:lnTo>
                          <a:pt x="25" y="0"/>
                        </a:lnTo>
                        <a:lnTo>
                          <a:pt x="31" y="1"/>
                        </a:lnTo>
                        <a:lnTo>
                          <a:pt x="38" y="5"/>
                        </a:lnTo>
                        <a:lnTo>
                          <a:pt x="38" y="14"/>
                        </a:lnTo>
                        <a:lnTo>
                          <a:pt x="42" y="15"/>
                        </a:lnTo>
                        <a:lnTo>
                          <a:pt x="46" y="21"/>
                        </a:lnTo>
                        <a:lnTo>
                          <a:pt x="43" y="27"/>
                        </a:lnTo>
                        <a:lnTo>
                          <a:pt x="39" y="29"/>
                        </a:lnTo>
                        <a:lnTo>
                          <a:pt x="38" y="33"/>
                        </a:lnTo>
                        <a:lnTo>
                          <a:pt x="39" y="39"/>
                        </a:lnTo>
                        <a:lnTo>
                          <a:pt x="34" y="39"/>
                        </a:lnTo>
                        <a:lnTo>
                          <a:pt x="28" y="36"/>
                        </a:lnTo>
                      </a:path>
                    </a:pathLst>
                  </a:custGeom>
                  <a:grpFill/>
                  <a:ln w="9144">
                    <a:solidFill>
                      <a:schemeClr val="bg2">
                        <a:lumMod val="90000"/>
                      </a:schemeClr>
                    </a:solidFill>
                    <a:round/>
                    <a:headEnd/>
                    <a:tailEnd/>
                  </a:ln>
                </p:spPr>
                <p:txBody>
                  <a:bodyPr/>
                  <a:lstStyle/>
                  <a:p>
                    <a:endParaRPr lang="nb-NO"/>
                  </a:p>
                </p:txBody>
              </p:sp>
              <p:sp>
                <p:nvSpPr>
                  <p:cNvPr id="455" name="Freeform 161"/>
                  <p:cNvSpPr>
                    <a:spLocks/>
                  </p:cNvSpPr>
                  <p:nvPr/>
                </p:nvSpPr>
                <p:spPr bwMode="gray">
                  <a:xfrm>
                    <a:off x="2750" y="1556"/>
                    <a:ext cx="51" cy="59"/>
                  </a:xfrm>
                  <a:custGeom>
                    <a:avLst/>
                    <a:gdLst>
                      <a:gd name="T0" fmla="*/ 71 w 49"/>
                      <a:gd name="T1" fmla="*/ 5 h 61"/>
                      <a:gd name="T2" fmla="*/ 62 w 49"/>
                      <a:gd name="T3" fmla="*/ 0 h 61"/>
                      <a:gd name="T4" fmla="*/ 45 w 49"/>
                      <a:gd name="T5" fmla="*/ 2 h 61"/>
                      <a:gd name="T6" fmla="*/ 36 w 49"/>
                      <a:gd name="T7" fmla="*/ 5 h 61"/>
                      <a:gd name="T8" fmla="*/ 34 w 49"/>
                      <a:gd name="T9" fmla="*/ 13 h 61"/>
                      <a:gd name="T10" fmla="*/ 37 w 49"/>
                      <a:gd name="T11" fmla="*/ 13 h 61"/>
                      <a:gd name="T12" fmla="*/ 37 w 49"/>
                      <a:gd name="T13" fmla="*/ 15 h 61"/>
                      <a:gd name="T14" fmla="*/ 34 w 49"/>
                      <a:gd name="T15" fmla="*/ 15 h 61"/>
                      <a:gd name="T16" fmla="*/ 34 w 49"/>
                      <a:gd name="T17" fmla="*/ 17 h 61"/>
                      <a:gd name="T18" fmla="*/ 29 w 49"/>
                      <a:gd name="T19" fmla="*/ 15 h 61"/>
                      <a:gd name="T20" fmla="*/ 29 w 49"/>
                      <a:gd name="T21" fmla="*/ 15 h 61"/>
                      <a:gd name="T22" fmla="*/ 32 w 49"/>
                      <a:gd name="T23" fmla="*/ 15 h 61"/>
                      <a:gd name="T24" fmla="*/ 29 w 49"/>
                      <a:gd name="T25" fmla="*/ 13 h 61"/>
                      <a:gd name="T26" fmla="*/ 27 w 49"/>
                      <a:gd name="T27" fmla="*/ 13 h 61"/>
                      <a:gd name="T28" fmla="*/ 25 w 49"/>
                      <a:gd name="T29" fmla="*/ 17 h 61"/>
                      <a:gd name="T30" fmla="*/ 9 w 49"/>
                      <a:gd name="T31" fmla="*/ 25 h 61"/>
                      <a:gd name="T32" fmla="*/ 9 w 49"/>
                      <a:gd name="T33" fmla="*/ 27 h 61"/>
                      <a:gd name="T34" fmla="*/ 10 w 49"/>
                      <a:gd name="T35" fmla="*/ 29 h 61"/>
                      <a:gd name="T36" fmla="*/ 28 w 49"/>
                      <a:gd name="T37" fmla="*/ 29 h 61"/>
                      <a:gd name="T38" fmla="*/ 5 w 49"/>
                      <a:gd name="T39" fmla="*/ 34 h 61"/>
                      <a:gd name="T40" fmla="*/ 4 w 49"/>
                      <a:gd name="T41" fmla="*/ 35 h 61"/>
                      <a:gd name="T42" fmla="*/ 0 w 49"/>
                      <a:gd name="T43" fmla="*/ 36 h 61"/>
                      <a:gd name="T44" fmla="*/ 3 w 49"/>
                      <a:gd name="T45" fmla="*/ 37 h 61"/>
                      <a:gd name="T46" fmla="*/ 25 w 49"/>
                      <a:gd name="T47" fmla="*/ 35 h 61"/>
                      <a:gd name="T48" fmla="*/ 31 w 49"/>
                      <a:gd name="T49" fmla="*/ 35 h 61"/>
                      <a:gd name="T50" fmla="*/ 39 w 49"/>
                      <a:gd name="T51" fmla="*/ 37 h 61"/>
                      <a:gd name="T52" fmla="*/ 39 w 49"/>
                      <a:gd name="T53" fmla="*/ 42 h 61"/>
                      <a:gd name="T54" fmla="*/ 47 w 49"/>
                      <a:gd name="T55" fmla="*/ 42 h 61"/>
                      <a:gd name="T56" fmla="*/ 47 w 49"/>
                      <a:gd name="T57" fmla="*/ 39 h 61"/>
                      <a:gd name="T58" fmla="*/ 49 w 49"/>
                      <a:gd name="T59" fmla="*/ 37 h 61"/>
                      <a:gd name="T60" fmla="*/ 47 w 49"/>
                      <a:gd name="T61" fmla="*/ 24 h 61"/>
                      <a:gd name="T62" fmla="*/ 59 w 49"/>
                      <a:gd name="T63" fmla="*/ 25 h 61"/>
                      <a:gd name="T64" fmla="*/ 62 w 49"/>
                      <a:gd name="T65" fmla="*/ 20 h 61"/>
                      <a:gd name="T66" fmla="*/ 68 w 49"/>
                      <a:gd name="T67" fmla="*/ 16 h 61"/>
                      <a:gd name="T68" fmla="*/ 68 w 49"/>
                      <a:gd name="T69" fmla="*/ 15 h 61"/>
                      <a:gd name="T70" fmla="*/ 62 w 49"/>
                      <a:gd name="T71" fmla="*/ 15 h 61"/>
                      <a:gd name="T72" fmla="*/ 61 w 49"/>
                      <a:gd name="T73" fmla="*/ 15 h 61"/>
                      <a:gd name="T74" fmla="*/ 66 w 49"/>
                      <a:gd name="T75" fmla="*/ 15 h 61"/>
                      <a:gd name="T76" fmla="*/ 71 w 49"/>
                      <a:gd name="T77" fmla="*/ 5 h 61"/>
                      <a:gd name="T78" fmla="*/ 71 w 49"/>
                      <a:gd name="T79" fmla="*/ 5 h 61"/>
                      <a:gd name="T80" fmla="*/ 71 w 49"/>
                      <a:gd name="T81" fmla="*/ 5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61"/>
                      <a:gd name="T125" fmla="*/ 49 w 49"/>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61">
                        <a:moveTo>
                          <a:pt x="48" y="5"/>
                        </a:moveTo>
                        <a:lnTo>
                          <a:pt x="42" y="0"/>
                        </a:lnTo>
                        <a:lnTo>
                          <a:pt x="31" y="2"/>
                        </a:lnTo>
                        <a:lnTo>
                          <a:pt x="26" y="5"/>
                        </a:lnTo>
                        <a:lnTo>
                          <a:pt x="24" y="13"/>
                        </a:lnTo>
                        <a:lnTo>
                          <a:pt x="27" y="13"/>
                        </a:lnTo>
                        <a:lnTo>
                          <a:pt x="27" y="19"/>
                        </a:lnTo>
                        <a:lnTo>
                          <a:pt x="24" y="21"/>
                        </a:lnTo>
                        <a:lnTo>
                          <a:pt x="24" y="27"/>
                        </a:lnTo>
                        <a:lnTo>
                          <a:pt x="19" y="24"/>
                        </a:lnTo>
                        <a:lnTo>
                          <a:pt x="19" y="19"/>
                        </a:lnTo>
                        <a:lnTo>
                          <a:pt x="22" y="16"/>
                        </a:lnTo>
                        <a:lnTo>
                          <a:pt x="19" y="13"/>
                        </a:lnTo>
                        <a:lnTo>
                          <a:pt x="17" y="13"/>
                        </a:lnTo>
                        <a:lnTo>
                          <a:pt x="15" y="27"/>
                        </a:lnTo>
                        <a:lnTo>
                          <a:pt x="9" y="35"/>
                        </a:lnTo>
                        <a:lnTo>
                          <a:pt x="9" y="37"/>
                        </a:lnTo>
                        <a:lnTo>
                          <a:pt x="10" y="39"/>
                        </a:lnTo>
                        <a:lnTo>
                          <a:pt x="18" y="39"/>
                        </a:lnTo>
                        <a:lnTo>
                          <a:pt x="5" y="44"/>
                        </a:lnTo>
                        <a:lnTo>
                          <a:pt x="4" y="46"/>
                        </a:lnTo>
                        <a:lnTo>
                          <a:pt x="0" y="47"/>
                        </a:lnTo>
                        <a:lnTo>
                          <a:pt x="3" y="49"/>
                        </a:lnTo>
                        <a:lnTo>
                          <a:pt x="15" y="45"/>
                        </a:lnTo>
                        <a:lnTo>
                          <a:pt x="21" y="46"/>
                        </a:lnTo>
                        <a:lnTo>
                          <a:pt x="28" y="50"/>
                        </a:lnTo>
                        <a:lnTo>
                          <a:pt x="28" y="59"/>
                        </a:lnTo>
                        <a:lnTo>
                          <a:pt x="32" y="60"/>
                        </a:lnTo>
                        <a:lnTo>
                          <a:pt x="32" y="53"/>
                        </a:lnTo>
                        <a:lnTo>
                          <a:pt x="33" y="50"/>
                        </a:lnTo>
                        <a:lnTo>
                          <a:pt x="32" y="34"/>
                        </a:lnTo>
                        <a:lnTo>
                          <a:pt x="39" y="35"/>
                        </a:lnTo>
                        <a:lnTo>
                          <a:pt x="42" y="30"/>
                        </a:lnTo>
                        <a:lnTo>
                          <a:pt x="46" y="26"/>
                        </a:lnTo>
                        <a:lnTo>
                          <a:pt x="46" y="23"/>
                        </a:lnTo>
                        <a:lnTo>
                          <a:pt x="42" y="21"/>
                        </a:lnTo>
                        <a:lnTo>
                          <a:pt x="41" y="19"/>
                        </a:lnTo>
                        <a:lnTo>
                          <a:pt x="45" y="15"/>
                        </a:lnTo>
                        <a:lnTo>
                          <a:pt x="48" y="5"/>
                        </a:lnTo>
                      </a:path>
                    </a:pathLst>
                  </a:custGeom>
                  <a:grpFill/>
                  <a:ln w="9144">
                    <a:solidFill>
                      <a:schemeClr val="bg2">
                        <a:lumMod val="90000"/>
                      </a:schemeClr>
                    </a:solidFill>
                    <a:round/>
                    <a:headEnd/>
                    <a:tailEnd/>
                  </a:ln>
                </p:spPr>
                <p:txBody>
                  <a:bodyPr/>
                  <a:lstStyle/>
                  <a:p>
                    <a:endParaRPr lang="nb-NO"/>
                  </a:p>
                </p:txBody>
              </p:sp>
              <p:sp>
                <p:nvSpPr>
                  <p:cNvPr id="456" name="Freeform 162"/>
                  <p:cNvSpPr>
                    <a:spLocks/>
                  </p:cNvSpPr>
                  <p:nvPr/>
                </p:nvSpPr>
                <p:spPr bwMode="gray">
                  <a:xfrm>
                    <a:off x="2783" y="1523"/>
                    <a:ext cx="129" cy="158"/>
                  </a:xfrm>
                  <a:custGeom>
                    <a:avLst/>
                    <a:gdLst>
                      <a:gd name="T0" fmla="*/ 183 w 122"/>
                      <a:gd name="T1" fmla="*/ 89 h 165"/>
                      <a:gd name="T2" fmla="*/ 173 w 122"/>
                      <a:gd name="T3" fmla="*/ 94 h 165"/>
                      <a:gd name="T4" fmla="*/ 162 w 122"/>
                      <a:gd name="T5" fmla="*/ 97 h 165"/>
                      <a:gd name="T6" fmla="*/ 162 w 122"/>
                      <a:gd name="T7" fmla="*/ 104 h 165"/>
                      <a:gd name="T8" fmla="*/ 151 w 122"/>
                      <a:gd name="T9" fmla="*/ 101 h 165"/>
                      <a:gd name="T10" fmla="*/ 109 w 122"/>
                      <a:gd name="T11" fmla="*/ 104 h 165"/>
                      <a:gd name="T12" fmla="*/ 92 w 122"/>
                      <a:gd name="T13" fmla="*/ 104 h 165"/>
                      <a:gd name="T14" fmla="*/ 67 w 122"/>
                      <a:gd name="T15" fmla="*/ 102 h 165"/>
                      <a:gd name="T16" fmla="*/ 37 w 122"/>
                      <a:gd name="T17" fmla="*/ 103 h 165"/>
                      <a:gd name="T18" fmla="*/ 41 w 122"/>
                      <a:gd name="T19" fmla="*/ 91 h 165"/>
                      <a:gd name="T20" fmla="*/ 20 w 122"/>
                      <a:gd name="T21" fmla="*/ 82 h 165"/>
                      <a:gd name="T22" fmla="*/ 4 w 122"/>
                      <a:gd name="T23" fmla="*/ 74 h 165"/>
                      <a:gd name="T24" fmla="*/ 3 w 122"/>
                      <a:gd name="T25" fmla="*/ 70 h 165"/>
                      <a:gd name="T26" fmla="*/ 4 w 122"/>
                      <a:gd name="T27" fmla="*/ 65 h 165"/>
                      <a:gd name="T28" fmla="*/ 0 w 122"/>
                      <a:gd name="T29" fmla="*/ 56 h 165"/>
                      <a:gd name="T30" fmla="*/ 0 w 122"/>
                      <a:gd name="T31" fmla="*/ 44 h 165"/>
                      <a:gd name="T32" fmla="*/ 20 w 122"/>
                      <a:gd name="T33" fmla="*/ 42 h 165"/>
                      <a:gd name="T34" fmla="*/ 24 w 122"/>
                      <a:gd name="T35" fmla="*/ 37 h 165"/>
                      <a:gd name="T36" fmla="*/ 19 w 122"/>
                      <a:gd name="T37" fmla="*/ 34 h 165"/>
                      <a:gd name="T38" fmla="*/ 26 w 122"/>
                      <a:gd name="T39" fmla="*/ 27 h 165"/>
                      <a:gd name="T40" fmla="*/ 26 w 122"/>
                      <a:gd name="T41" fmla="*/ 24 h 165"/>
                      <a:gd name="T42" fmla="*/ 41 w 122"/>
                      <a:gd name="T43" fmla="*/ 19 h 165"/>
                      <a:gd name="T44" fmla="*/ 53 w 122"/>
                      <a:gd name="T45" fmla="*/ 24 h 165"/>
                      <a:gd name="T46" fmla="*/ 56 w 122"/>
                      <a:gd name="T47" fmla="*/ 21 h 165"/>
                      <a:gd name="T48" fmla="*/ 62 w 122"/>
                      <a:gd name="T49" fmla="*/ 26 h 165"/>
                      <a:gd name="T50" fmla="*/ 62 w 122"/>
                      <a:gd name="T51" fmla="*/ 17 h 165"/>
                      <a:gd name="T52" fmla="*/ 67 w 122"/>
                      <a:gd name="T53" fmla="*/ 13 h 165"/>
                      <a:gd name="T54" fmla="*/ 67 w 122"/>
                      <a:gd name="T55" fmla="*/ 11 h 165"/>
                      <a:gd name="T56" fmla="*/ 70 w 122"/>
                      <a:gd name="T57" fmla="*/ 11 h 165"/>
                      <a:gd name="T58" fmla="*/ 63 w 122"/>
                      <a:gd name="T59" fmla="*/ 0 h 165"/>
                      <a:gd name="T60" fmla="*/ 81 w 122"/>
                      <a:gd name="T61" fmla="*/ 3 h 165"/>
                      <a:gd name="T62" fmla="*/ 94 w 122"/>
                      <a:gd name="T63" fmla="*/ 7 h 165"/>
                      <a:gd name="T64" fmla="*/ 96 w 122"/>
                      <a:gd name="T65" fmla="*/ 11 h 165"/>
                      <a:gd name="T66" fmla="*/ 108 w 122"/>
                      <a:gd name="T67" fmla="*/ 11 h 165"/>
                      <a:gd name="T68" fmla="*/ 112 w 122"/>
                      <a:gd name="T69" fmla="*/ 13 h 165"/>
                      <a:gd name="T70" fmla="*/ 128 w 122"/>
                      <a:gd name="T71" fmla="*/ 11 h 165"/>
                      <a:gd name="T72" fmla="*/ 144 w 122"/>
                      <a:gd name="T73" fmla="*/ 11 h 165"/>
                      <a:gd name="T74" fmla="*/ 155 w 122"/>
                      <a:gd name="T75" fmla="*/ 11 h 165"/>
                      <a:gd name="T76" fmla="*/ 152 w 122"/>
                      <a:gd name="T77" fmla="*/ 11 h 165"/>
                      <a:gd name="T78" fmla="*/ 171 w 122"/>
                      <a:gd name="T79" fmla="*/ 11 h 165"/>
                      <a:gd name="T80" fmla="*/ 183 w 122"/>
                      <a:gd name="T81" fmla="*/ 16 h 165"/>
                      <a:gd name="T82" fmla="*/ 198 w 122"/>
                      <a:gd name="T83" fmla="*/ 23 h 165"/>
                      <a:gd name="T84" fmla="*/ 194 w 122"/>
                      <a:gd name="T85" fmla="*/ 31 h 165"/>
                      <a:gd name="T86" fmla="*/ 201 w 122"/>
                      <a:gd name="T87" fmla="*/ 42 h 165"/>
                      <a:gd name="T88" fmla="*/ 211 w 122"/>
                      <a:gd name="T89" fmla="*/ 52 h 165"/>
                      <a:gd name="T90" fmla="*/ 195 w 122"/>
                      <a:gd name="T91" fmla="*/ 56 h 165"/>
                      <a:gd name="T92" fmla="*/ 152 w 122"/>
                      <a:gd name="T93" fmla="*/ 67 h 165"/>
                      <a:gd name="T94" fmla="*/ 143 w 122"/>
                      <a:gd name="T95" fmla="*/ 67 h 165"/>
                      <a:gd name="T96" fmla="*/ 151 w 122"/>
                      <a:gd name="T97" fmla="*/ 72 h 165"/>
                      <a:gd name="T98" fmla="*/ 155 w 122"/>
                      <a:gd name="T99" fmla="*/ 78 h 165"/>
                      <a:gd name="T100" fmla="*/ 184 w 122"/>
                      <a:gd name="T101" fmla="*/ 88 h 1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2"/>
                      <a:gd name="T154" fmla="*/ 0 h 165"/>
                      <a:gd name="T155" fmla="*/ 122 w 122"/>
                      <a:gd name="T156" fmla="*/ 165 h 1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2" h="165">
                        <a:moveTo>
                          <a:pt x="106" y="135"/>
                        </a:moveTo>
                        <a:lnTo>
                          <a:pt x="105" y="137"/>
                        </a:lnTo>
                        <a:lnTo>
                          <a:pt x="101" y="139"/>
                        </a:lnTo>
                        <a:lnTo>
                          <a:pt x="99" y="144"/>
                        </a:lnTo>
                        <a:lnTo>
                          <a:pt x="94" y="146"/>
                        </a:lnTo>
                        <a:lnTo>
                          <a:pt x="93" y="149"/>
                        </a:lnTo>
                        <a:lnTo>
                          <a:pt x="95" y="159"/>
                        </a:lnTo>
                        <a:lnTo>
                          <a:pt x="93" y="160"/>
                        </a:lnTo>
                        <a:lnTo>
                          <a:pt x="92" y="158"/>
                        </a:lnTo>
                        <a:lnTo>
                          <a:pt x="86" y="156"/>
                        </a:lnTo>
                        <a:lnTo>
                          <a:pt x="72" y="162"/>
                        </a:lnTo>
                        <a:lnTo>
                          <a:pt x="62" y="161"/>
                        </a:lnTo>
                        <a:lnTo>
                          <a:pt x="58" y="164"/>
                        </a:lnTo>
                        <a:lnTo>
                          <a:pt x="53" y="161"/>
                        </a:lnTo>
                        <a:lnTo>
                          <a:pt x="48" y="161"/>
                        </a:lnTo>
                        <a:lnTo>
                          <a:pt x="39" y="158"/>
                        </a:lnTo>
                        <a:lnTo>
                          <a:pt x="24" y="161"/>
                        </a:lnTo>
                        <a:lnTo>
                          <a:pt x="22" y="159"/>
                        </a:lnTo>
                        <a:lnTo>
                          <a:pt x="21" y="149"/>
                        </a:lnTo>
                        <a:lnTo>
                          <a:pt x="24" y="140"/>
                        </a:lnTo>
                        <a:lnTo>
                          <a:pt x="28" y="131"/>
                        </a:lnTo>
                        <a:lnTo>
                          <a:pt x="10" y="127"/>
                        </a:lnTo>
                        <a:lnTo>
                          <a:pt x="4" y="119"/>
                        </a:lnTo>
                        <a:lnTo>
                          <a:pt x="4" y="114"/>
                        </a:lnTo>
                        <a:lnTo>
                          <a:pt x="3" y="112"/>
                        </a:lnTo>
                        <a:lnTo>
                          <a:pt x="3" y="108"/>
                        </a:lnTo>
                        <a:lnTo>
                          <a:pt x="1" y="106"/>
                        </a:lnTo>
                        <a:lnTo>
                          <a:pt x="4" y="100"/>
                        </a:lnTo>
                        <a:lnTo>
                          <a:pt x="0" y="94"/>
                        </a:lnTo>
                        <a:lnTo>
                          <a:pt x="0" y="87"/>
                        </a:lnTo>
                        <a:lnTo>
                          <a:pt x="1" y="84"/>
                        </a:lnTo>
                        <a:lnTo>
                          <a:pt x="0" y="68"/>
                        </a:lnTo>
                        <a:lnTo>
                          <a:pt x="7" y="69"/>
                        </a:lnTo>
                        <a:lnTo>
                          <a:pt x="10" y="64"/>
                        </a:lnTo>
                        <a:lnTo>
                          <a:pt x="14" y="60"/>
                        </a:lnTo>
                        <a:lnTo>
                          <a:pt x="14" y="57"/>
                        </a:lnTo>
                        <a:lnTo>
                          <a:pt x="10" y="55"/>
                        </a:lnTo>
                        <a:lnTo>
                          <a:pt x="9" y="53"/>
                        </a:lnTo>
                        <a:lnTo>
                          <a:pt x="13" y="49"/>
                        </a:lnTo>
                        <a:lnTo>
                          <a:pt x="16" y="39"/>
                        </a:lnTo>
                        <a:lnTo>
                          <a:pt x="19" y="38"/>
                        </a:lnTo>
                        <a:lnTo>
                          <a:pt x="16" y="34"/>
                        </a:lnTo>
                        <a:lnTo>
                          <a:pt x="18" y="30"/>
                        </a:lnTo>
                        <a:lnTo>
                          <a:pt x="24" y="29"/>
                        </a:lnTo>
                        <a:lnTo>
                          <a:pt x="28" y="30"/>
                        </a:lnTo>
                        <a:lnTo>
                          <a:pt x="30" y="34"/>
                        </a:lnTo>
                        <a:lnTo>
                          <a:pt x="32" y="34"/>
                        </a:lnTo>
                        <a:lnTo>
                          <a:pt x="32" y="31"/>
                        </a:lnTo>
                        <a:lnTo>
                          <a:pt x="34" y="32"/>
                        </a:lnTo>
                        <a:lnTo>
                          <a:pt x="36" y="37"/>
                        </a:lnTo>
                        <a:lnTo>
                          <a:pt x="35" y="32"/>
                        </a:lnTo>
                        <a:lnTo>
                          <a:pt x="36" y="27"/>
                        </a:lnTo>
                        <a:lnTo>
                          <a:pt x="42" y="25"/>
                        </a:lnTo>
                        <a:lnTo>
                          <a:pt x="39" y="23"/>
                        </a:lnTo>
                        <a:lnTo>
                          <a:pt x="40" y="20"/>
                        </a:lnTo>
                        <a:lnTo>
                          <a:pt x="39" y="15"/>
                        </a:lnTo>
                        <a:lnTo>
                          <a:pt x="37" y="14"/>
                        </a:lnTo>
                        <a:lnTo>
                          <a:pt x="40" y="11"/>
                        </a:lnTo>
                        <a:lnTo>
                          <a:pt x="37" y="4"/>
                        </a:lnTo>
                        <a:lnTo>
                          <a:pt x="37" y="0"/>
                        </a:lnTo>
                        <a:lnTo>
                          <a:pt x="48" y="1"/>
                        </a:lnTo>
                        <a:lnTo>
                          <a:pt x="46" y="3"/>
                        </a:lnTo>
                        <a:lnTo>
                          <a:pt x="53" y="4"/>
                        </a:lnTo>
                        <a:lnTo>
                          <a:pt x="54" y="7"/>
                        </a:lnTo>
                        <a:lnTo>
                          <a:pt x="52" y="11"/>
                        </a:lnTo>
                        <a:lnTo>
                          <a:pt x="55" y="13"/>
                        </a:lnTo>
                        <a:lnTo>
                          <a:pt x="57" y="12"/>
                        </a:lnTo>
                        <a:lnTo>
                          <a:pt x="61" y="15"/>
                        </a:lnTo>
                        <a:lnTo>
                          <a:pt x="68" y="14"/>
                        </a:lnTo>
                        <a:lnTo>
                          <a:pt x="64" y="23"/>
                        </a:lnTo>
                        <a:lnTo>
                          <a:pt x="74" y="23"/>
                        </a:lnTo>
                        <a:lnTo>
                          <a:pt x="73" y="21"/>
                        </a:lnTo>
                        <a:lnTo>
                          <a:pt x="77" y="18"/>
                        </a:lnTo>
                        <a:lnTo>
                          <a:pt x="82" y="17"/>
                        </a:lnTo>
                        <a:lnTo>
                          <a:pt x="82" y="19"/>
                        </a:lnTo>
                        <a:lnTo>
                          <a:pt x="89" y="11"/>
                        </a:lnTo>
                        <a:lnTo>
                          <a:pt x="91" y="12"/>
                        </a:lnTo>
                        <a:lnTo>
                          <a:pt x="87" y="16"/>
                        </a:lnTo>
                        <a:lnTo>
                          <a:pt x="94" y="13"/>
                        </a:lnTo>
                        <a:lnTo>
                          <a:pt x="98" y="18"/>
                        </a:lnTo>
                        <a:lnTo>
                          <a:pt x="103" y="19"/>
                        </a:lnTo>
                        <a:lnTo>
                          <a:pt x="105" y="26"/>
                        </a:lnTo>
                        <a:lnTo>
                          <a:pt x="111" y="27"/>
                        </a:lnTo>
                        <a:lnTo>
                          <a:pt x="113" y="33"/>
                        </a:lnTo>
                        <a:lnTo>
                          <a:pt x="113" y="38"/>
                        </a:lnTo>
                        <a:lnTo>
                          <a:pt x="111" y="47"/>
                        </a:lnTo>
                        <a:lnTo>
                          <a:pt x="114" y="51"/>
                        </a:lnTo>
                        <a:lnTo>
                          <a:pt x="115" y="65"/>
                        </a:lnTo>
                        <a:lnTo>
                          <a:pt x="117" y="74"/>
                        </a:lnTo>
                        <a:lnTo>
                          <a:pt x="121" y="80"/>
                        </a:lnTo>
                        <a:lnTo>
                          <a:pt x="119" y="92"/>
                        </a:lnTo>
                        <a:lnTo>
                          <a:pt x="112" y="86"/>
                        </a:lnTo>
                        <a:lnTo>
                          <a:pt x="111" y="92"/>
                        </a:lnTo>
                        <a:lnTo>
                          <a:pt x="87" y="102"/>
                        </a:lnTo>
                        <a:lnTo>
                          <a:pt x="86" y="106"/>
                        </a:lnTo>
                        <a:lnTo>
                          <a:pt x="81" y="102"/>
                        </a:lnTo>
                        <a:lnTo>
                          <a:pt x="80" y="106"/>
                        </a:lnTo>
                        <a:lnTo>
                          <a:pt x="86" y="110"/>
                        </a:lnTo>
                        <a:lnTo>
                          <a:pt x="87" y="117"/>
                        </a:lnTo>
                        <a:lnTo>
                          <a:pt x="89" y="120"/>
                        </a:lnTo>
                        <a:lnTo>
                          <a:pt x="106" y="135"/>
                        </a:lnTo>
                      </a:path>
                    </a:pathLst>
                  </a:custGeom>
                  <a:grpFill/>
                  <a:ln w="9144">
                    <a:solidFill>
                      <a:schemeClr val="bg2">
                        <a:lumMod val="90000"/>
                      </a:schemeClr>
                    </a:solidFill>
                    <a:round/>
                    <a:headEnd/>
                    <a:tailEnd/>
                  </a:ln>
                </p:spPr>
                <p:txBody>
                  <a:bodyPr/>
                  <a:lstStyle/>
                  <a:p>
                    <a:endParaRPr lang="nb-NO"/>
                  </a:p>
                </p:txBody>
              </p:sp>
              <p:sp>
                <p:nvSpPr>
                  <p:cNvPr id="457" name="Freeform 163"/>
                  <p:cNvSpPr>
                    <a:spLocks/>
                  </p:cNvSpPr>
                  <p:nvPr/>
                </p:nvSpPr>
                <p:spPr bwMode="gray">
                  <a:xfrm>
                    <a:off x="2856" y="1123"/>
                    <a:ext cx="189" cy="390"/>
                  </a:xfrm>
                  <a:custGeom>
                    <a:avLst/>
                    <a:gdLst>
                      <a:gd name="T0" fmla="*/ 321 w 178"/>
                      <a:gd name="T1" fmla="*/ 77 h 407"/>
                      <a:gd name="T2" fmla="*/ 298 w 178"/>
                      <a:gd name="T3" fmla="*/ 77 h 407"/>
                      <a:gd name="T4" fmla="*/ 276 w 178"/>
                      <a:gd name="T5" fmla="*/ 80 h 407"/>
                      <a:gd name="T6" fmla="*/ 255 w 178"/>
                      <a:gd name="T7" fmla="*/ 85 h 407"/>
                      <a:gd name="T8" fmla="*/ 259 w 178"/>
                      <a:gd name="T9" fmla="*/ 104 h 407"/>
                      <a:gd name="T10" fmla="*/ 254 w 178"/>
                      <a:gd name="T11" fmla="*/ 105 h 407"/>
                      <a:gd name="T12" fmla="*/ 206 w 178"/>
                      <a:gd name="T13" fmla="*/ 121 h 407"/>
                      <a:gd name="T14" fmla="*/ 187 w 178"/>
                      <a:gd name="T15" fmla="*/ 130 h 407"/>
                      <a:gd name="T16" fmla="*/ 178 w 178"/>
                      <a:gd name="T17" fmla="*/ 136 h 407"/>
                      <a:gd name="T18" fmla="*/ 167 w 178"/>
                      <a:gd name="T19" fmla="*/ 140 h 407"/>
                      <a:gd name="T20" fmla="*/ 152 w 178"/>
                      <a:gd name="T21" fmla="*/ 145 h 407"/>
                      <a:gd name="T22" fmla="*/ 156 w 178"/>
                      <a:gd name="T23" fmla="*/ 158 h 407"/>
                      <a:gd name="T24" fmla="*/ 150 w 178"/>
                      <a:gd name="T25" fmla="*/ 172 h 407"/>
                      <a:gd name="T26" fmla="*/ 152 w 178"/>
                      <a:gd name="T27" fmla="*/ 179 h 407"/>
                      <a:gd name="T28" fmla="*/ 141 w 178"/>
                      <a:gd name="T29" fmla="*/ 185 h 407"/>
                      <a:gd name="T30" fmla="*/ 161 w 178"/>
                      <a:gd name="T31" fmla="*/ 179 h 407"/>
                      <a:gd name="T32" fmla="*/ 182 w 178"/>
                      <a:gd name="T33" fmla="*/ 183 h 407"/>
                      <a:gd name="T34" fmla="*/ 182 w 178"/>
                      <a:gd name="T35" fmla="*/ 195 h 407"/>
                      <a:gd name="T36" fmla="*/ 150 w 178"/>
                      <a:gd name="T37" fmla="*/ 196 h 407"/>
                      <a:gd name="T38" fmla="*/ 131 w 178"/>
                      <a:gd name="T39" fmla="*/ 198 h 407"/>
                      <a:gd name="T40" fmla="*/ 183 w 178"/>
                      <a:gd name="T41" fmla="*/ 200 h 407"/>
                      <a:gd name="T42" fmla="*/ 178 w 178"/>
                      <a:gd name="T43" fmla="*/ 203 h 407"/>
                      <a:gd name="T44" fmla="*/ 161 w 178"/>
                      <a:gd name="T45" fmla="*/ 204 h 407"/>
                      <a:gd name="T46" fmla="*/ 144 w 178"/>
                      <a:gd name="T47" fmla="*/ 212 h 407"/>
                      <a:gd name="T48" fmla="*/ 140 w 178"/>
                      <a:gd name="T49" fmla="*/ 213 h 407"/>
                      <a:gd name="T50" fmla="*/ 130 w 178"/>
                      <a:gd name="T51" fmla="*/ 214 h 407"/>
                      <a:gd name="T52" fmla="*/ 133 w 178"/>
                      <a:gd name="T53" fmla="*/ 223 h 407"/>
                      <a:gd name="T54" fmla="*/ 136 w 178"/>
                      <a:gd name="T55" fmla="*/ 232 h 407"/>
                      <a:gd name="T56" fmla="*/ 118 w 178"/>
                      <a:gd name="T57" fmla="*/ 253 h 407"/>
                      <a:gd name="T58" fmla="*/ 83 w 178"/>
                      <a:gd name="T59" fmla="*/ 254 h 407"/>
                      <a:gd name="T60" fmla="*/ 73 w 178"/>
                      <a:gd name="T61" fmla="*/ 264 h 407"/>
                      <a:gd name="T62" fmla="*/ 33 w 178"/>
                      <a:gd name="T63" fmla="*/ 253 h 407"/>
                      <a:gd name="T64" fmla="*/ 44 w 178"/>
                      <a:gd name="T65" fmla="*/ 249 h 407"/>
                      <a:gd name="T66" fmla="*/ 22 w 178"/>
                      <a:gd name="T67" fmla="*/ 233 h 407"/>
                      <a:gd name="T68" fmla="*/ 8 w 178"/>
                      <a:gd name="T69" fmla="*/ 227 h 407"/>
                      <a:gd name="T70" fmla="*/ 6 w 178"/>
                      <a:gd name="T71" fmla="*/ 219 h 407"/>
                      <a:gd name="T72" fmla="*/ 3 w 178"/>
                      <a:gd name="T73" fmla="*/ 219 h 407"/>
                      <a:gd name="T74" fmla="*/ 0 w 178"/>
                      <a:gd name="T75" fmla="*/ 206 h 407"/>
                      <a:gd name="T76" fmla="*/ 3 w 178"/>
                      <a:gd name="T77" fmla="*/ 206 h 407"/>
                      <a:gd name="T78" fmla="*/ 8 w 178"/>
                      <a:gd name="T79" fmla="*/ 201 h 407"/>
                      <a:gd name="T80" fmla="*/ 20 w 178"/>
                      <a:gd name="T81" fmla="*/ 191 h 407"/>
                      <a:gd name="T82" fmla="*/ 33 w 178"/>
                      <a:gd name="T83" fmla="*/ 179 h 407"/>
                      <a:gd name="T84" fmla="*/ 37 w 178"/>
                      <a:gd name="T85" fmla="*/ 167 h 407"/>
                      <a:gd name="T86" fmla="*/ 25 w 178"/>
                      <a:gd name="T87" fmla="*/ 156 h 407"/>
                      <a:gd name="T88" fmla="*/ 29 w 178"/>
                      <a:gd name="T89" fmla="*/ 131 h 407"/>
                      <a:gd name="T90" fmla="*/ 48 w 178"/>
                      <a:gd name="T91" fmla="*/ 113 h 407"/>
                      <a:gd name="T92" fmla="*/ 79 w 178"/>
                      <a:gd name="T93" fmla="*/ 105 h 407"/>
                      <a:gd name="T94" fmla="*/ 88 w 178"/>
                      <a:gd name="T95" fmla="*/ 80 h 407"/>
                      <a:gd name="T96" fmla="*/ 108 w 178"/>
                      <a:gd name="T97" fmla="*/ 57 h 407"/>
                      <a:gd name="T98" fmla="*/ 128 w 178"/>
                      <a:gd name="T99" fmla="*/ 40 h 407"/>
                      <a:gd name="T100" fmla="*/ 157 w 178"/>
                      <a:gd name="T101" fmla="*/ 25 h 407"/>
                      <a:gd name="T102" fmla="*/ 176 w 178"/>
                      <a:gd name="T103" fmla="*/ 14 h 407"/>
                      <a:gd name="T104" fmla="*/ 225 w 178"/>
                      <a:gd name="T105" fmla="*/ 11 h 407"/>
                      <a:gd name="T106" fmla="*/ 224 w 178"/>
                      <a:gd name="T107" fmla="*/ 0 h 407"/>
                      <a:gd name="T108" fmla="*/ 295 w 178"/>
                      <a:gd name="T109" fmla="*/ 17 h 407"/>
                      <a:gd name="T110" fmla="*/ 311 w 178"/>
                      <a:gd name="T111" fmla="*/ 41 h 407"/>
                      <a:gd name="T112" fmla="*/ 321 w 178"/>
                      <a:gd name="T113" fmla="*/ 57 h 407"/>
                      <a:gd name="T114" fmla="*/ 324 w 178"/>
                      <a:gd name="T115" fmla="*/ 73 h 4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8"/>
                      <a:gd name="T175" fmla="*/ 0 h 407"/>
                      <a:gd name="T176" fmla="*/ 178 w 178"/>
                      <a:gd name="T177" fmla="*/ 407 h 4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8" h="407">
                        <a:moveTo>
                          <a:pt x="177" y="111"/>
                        </a:moveTo>
                        <a:lnTo>
                          <a:pt x="177" y="114"/>
                        </a:lnTo>
                        <a:lnTo>
                          <a:pt x="175" y="117"/>
                        </a:lnTo>
                        <a:lnTo>
                          <a:pt x="172" y="114"/>
                        </a:lnTo>
                        <a:lnTo>
                          <a:pt x="165" y="114"/>
                        </a:lnTo>
                        <a:lnTo>
                          <a:pt x="164" y="117"/>
                        </a:lnTo>
                        <a:lnTo>
                          <a:pt x="155" y="113"/>
                        </a:lnTo>
                        <a:lnTo>
                          <a:pt x="152" y="117"/>
                        </a:lnTo>
                        <a:lnTo>
                          <a:pt x="152" y="122"/>
                        </a:lnTo>
                        <a:lnTo>
                          <a:pt x="147" y="117"/>
                        </a:lnTo>
                        <a:lnTo>
                          <a:pt x="149" y="124"/>
                        </a:lnTo>
                        <a:lnTo>
                          <a:pt x="140" y="130"/>
                        </a:lnTo>
                        <a:lnTo>
                          <a:pt x="142" y="137"/>
                        </a:lnTo>
                        <a:lnTo>
                          <a:pt x="136" y="148"/>
                        </a:lnTo>
                        <a:lnTo>
                          <a:pt x="142" y="160"/>
                        </a:lnTo>
                        <a:lnTo>
                          <a:pt x="140" y="164"/>
                        </a:lnTo>
                        <a:lnTo>
                          <a:pt x="140" y="159"/>
                        </a:lnTo>
                        <a:lnTo>
                          <a:pt x="139" y="161"/>
                        </a:lnTo>
                        <a:lnTo>
                          <a:pt x="127" y="180"/>
                        </a:lnTo>
                        <a:lnTo>
                          <a:pt x="115" y="188"/>
                        </a:lnTo>
                        <a:lnTo>
                          <a:pt x="114" y="186"/>
                        </a:lnTo>
                        <a:lnTo>
                          <a:pt x="108" y="194"/>
                        </a:lnTo>
                        <a:lnTo>
                          <a:pt x="104" y="194"/>
                        </a:lnTo>
                        <a:lnTo>
                          <a:pt x="102" y="199"/>
                        </a:lnTo>
                        <a:lnTo>
                          <a:pt x="98" y="204"/>
                        </a:lnTo>
                        <a:lnTo>
                          <a:pt x="99" y="205"/>
                        </a:lnTo>
                        <a:lnTo>
                          <a:pt x="98" y="208"/>
                        </a:lnTo>
                        <a:lnTo>
                          <a:pt x="93" y="210"/>
                        </a:lnTo>
                        <a:lnTo>
                          <a:pt x="91" y="205"/>
                        </a:lnTo>
                        <a:lnTo>
                          <a:pt x="91" y="215"/>
                        </a:lnTo>
                        <a:lnTo>
                          <a:pt x="88" y="220"/>
                        </a:lnTo>
                        <a:lnTo>
                          <a:pt x="85" y="217"/>
                        </a:lnTo>
                        <a:lnTo>
                          <a:pt x="84" y="221"/>
                        </a:lnTo>
                        <a:lnTo>
                          <a:pt x="87" y="225"/>
                        </a:lnTo>
                        <a:lnTo>
                          <a:pt x="85" y="236"/>
                        </a:lnTo>
                        <a:lnTo>
                          <a:pt x="85" y="242"/>
                        </a:lnTo>
                        <a:lnTo>
                          <a:pt x="82" y="240"/>
                        </a:lnTo>
                        <a:lnTo>
                          <a:pt x="80" y="246"/>
                        </a:lnTo>
                        <a:lnTo>
                          <a:pt x="83" y="265"/>
                        </a:lnTo>
                        <a:lnTo>
                          <a:pt x="82" y="270"/>
                        </a:lnTo>
                        <a:lnTo>
                          <a:pt x="84" y="270"/>
                        </a:lnTo>
                        <a:lnTo>
                          <a:pt x="84" y="275"/>
                        </a:lnTo>
                        <a:lnTo>
                          <a:pt x="71" y="283"/>
                        </a:lnTo>
                        <a:lnTo>
                          <a:pt x="70" y="285"/>
                        </a:lnTo>
                        <a:lnTo>
                          <a:pt x="78" y="283"/>
                        </a:lnTo>
                        <a:lnTo>
                          <a:pt x="83" y="279"/>
                        </a:lnTo>
                        <a:lnTo>
                          <a:pt x="87" y="271"/>
                        </a:lnTo>
                        <a:lnTo>
                          <a:pt x="89" y="274"/>
                        </a:lnTo>
                        <a:lnTo>
                          <a:pt x="93" y="273"/>
                        </a:lnTo>
                        <a:lnTo>
                          <a:pt x="94" y="278"/>
                        </a:lnTo>
                        <a:lnTo>
                          <a:pt x="100" y="280"/>
                        </a:lnTo>
                        <a:lnTo>
                          <a:pt x="98" y="281"/>
                        </a:lnTo>
                        <a:lnTo>
                          <a:pt x="105" y="291"/>
                        </a:lnTo>
                        <a:lnTo>
                          <a:pt x="100" y="301"/>
                        </a:lnTo>
                        <a:lnTo>
                          <a:pt x="91" y="305"/>
                        </a:lnTo>
                        <a:lnTo>
                          <a:pt x="88" y="301"/>
                        </a:lnTo>
                        <a:lnTo>
                          <a:pt x="83" y="302"/>
                        </a:lnTo>
                        <a:lnTo>
                          <a:pt x="80" y="300"/>
                        </a:lnTo>
                        <a:lnTo>
                          <a:pt x="70" y="302"/>
                        </a:lnTo>
                        <a:lnTo>
                          <a:pt x="72" y="304"/>
                        </a:lnTo>
                        <a:lnTo>
                          <a:pt x="81" y="305"/>
                        </a:lnTo>
                        <a:lnTo>
                          <a:pt x="84" y="308"/>
                        </a:lnTo>
                        <a:lnTo>
                          <a:pt x="101" y="306"/>
                        </a:lnTo>
                        <a:lnTo>
                          <a:pt x="99" y="309"/>
                        </a:lnTo>
                        <a:lnTo>
                          <a:pt x="97" y="308"/>
                        </a:lnTo>
                        <a:lnTo>
                          <a:pt x="98" y="311"/>
                        </a:lnTo>
                        <a:lnTo>
                          <a:pt x="91" y="317"/>
                        </a:lnTo>
                        <a:lnTo>
                          <a:pt x="89" y="318"/>
                        </a:lnTo>
                        <a:lnTo>
                          <a:pt x="89" y="314"/>
                        </a:lnTo>
                        <a:lnTo>
                          <a:pt x="87" y="313"/>
                        </a:lnTo>
                        <a:lnTo>
                          <a:pt x="86" y="319"/>
                        </a:lnTo>
                        <a:lnTo>
                          <a:pt x="79" y="324"/>
                        </a:lnTo>
                        <a:lnTo>
                          <a:pt x="70" y="324"/>
                        </a:lnTo>
                        <a:lnTo>
                          <a:pt x="68" y="325"/>
                        </a:lnTo>
                        <a:lnTo>
                          <a:pt x="77" y="327"/>
                        </a:lnTo>
                        <a:lnTo>
                          <a:pt x="77" y="328"/>
                        </a:lnTo>
                        <a:lnTo>
                          <a:pt x="72" y="329"/>
                        </a:lnTo>
                        <a:lnTo>
                          <a:pt x="71" y="329"/>
                        </a:lnTo>
                        <a:lnTo>
                          <a:pt x="76" y="334"/>
                        </a:lnTo>
                        <a:lnTo>
                          <a:pt x="76" y="343"/>
                        </a:lnTo>
                        <a:lnTo>
                          <a:pt x="73" y="343"/>
                        </a:lnTo>
                        <a:lnTo>
                          <a:pt x="74" y="348"/>
                        </a:lnTo>
                        <a:lnTo>
                          <a:pt x="73" y="352"/>
                        </a:lnTo>
                        <a:lnTo>
                          <a:pt x="74" y="356"/>
                        </a:lnTo>
                        <a:lnTo>
                          <a:pt x="71" y="361"/>
                        </a:lnTo>
                        <a:lnTo>
                          <a:pt x="71" y="374"/>
                        </a:lnTo>
                        <a:lnTo>
                          <a:pt x="65" y="388"/>
                        </a:lnTo>
                        <a:lnTo>
                          <a:pt x="51" y="387"/>
                        </a:lnTo>
                        <a:lnTo>
                          <a:pt x="47" y="391"/>
                        </a:lnTo>
                        <a:lnTo>
                          <a:pt x="45" y="390"/>
                        </a:lnTo>
                        <a:lnTo>
                          <a:pt x="42" y="396"/>
                        </a:lnTo>
                        <a:lnTo>
                          <a:pt x="43" y="401"/>
                        </a:lnTo>
                        <a:lnTo>
                          <a:pt x="40" y="406"/>
                        </a:lnTo>
                        <a:lnTo>
                          <a:pt x="23" y="406"/>
                        </a:lnTo>
                        <a:lnTo>
                          <a:pt x="25" y="400"/>
                        </a:lnTo>
                        <a:lnTo>
                          <a:pt x="19" y="387"/>
                        </a:lnTo>
                        <a:lnTo>
                          <a:pt x="23" y="386"/>
                        </a:lnTo>
                        <a:lnTo>
                          <a:pt x="20" y="382"/>
                        </a:lnTo>
                        <a:lnTo>
                          <a:pt x="24" y="381"/>
                        </a:lnTo>
                        <a:lnTo>
                          <a:pt x="24" y="378"/>
                        </a:lnTo>
                        <a:lnTo>
                          <a:pt x="16" y="368"/>
                        </a:lnTo>
                        <a:lnTo>
                          <a:pt x="12" y="358"/>
                        </a:lnTo>
                        <a:lnTo>
                          <a:pt x="10" y="358"/>
                        </a:lnTo>
                        <a:lnTo>
                          <a:pt x="11" y="346"/>
                        </a:lnTo>
                        <a:lnTo>
                          <a:pt x="8" y="347"/>
                        </a:lnTo>
                        <a:lnTo>
                          <a:pt x="8" y="340"/>
                        </a:lnTo>
                        <a:lnTo>
                          <a:pt x="4" y="339"/>
                        </a:lnTo>
                        <a:lnTo>
                          <a:pt x="6" y="335"/>
                        </a:lnTo>
                        <a:lnTo>
                          <a:pt x="5" y="335"/>
                        </a:lnTo>
                        <a:lnTo>
                          <a:pt x="6" y="332"/>
                        </a:lnTo>
                        <a:lnTo>
                          <a:pt x="3" y="335"/>
                        </a:lnTo>
                        <a:lnTo>
                          <a:pt x="3" y="332"/>
                        </a:lnTo>
                        <a:lnTo>
                          <a:pt x="2" y="329"/>
                        </a:lnTo>
                        <a:lnTo>
                          <a:pt x="0" y="316"/>
                        </a:lnTo>
                        <a:lnTo>
                          <a:pt x="2" y="313"/>
                        </a:lnTo>
                        <a:lnTo>
                          <a:pt x="2" y="320"/>
                        </a:lnTo>
                        <a:lnTo>
                          <a:pt x="3" y="316"/>
                        </a:lnTo>
                        <a:lnTo>
                          <a:pt x="4" y="319"/>
                        </a:lnTo>
                        <a:lnTo>
                          <a:pt x="6" y="317"/>
                        </a:lnTo>
                        <a:lnTo>
                          <a:pt x="8" y="308"/>
                        </a:lnTo>
                        <a:lnTo>
                          <a:pt x="6" y="300"/>
                        </a:lnTo>
                        <a:lnTo>
                          <a:pt x="10" y="294"/>
                        </a:lnTo>
                        <a:lnTo>
                          <a:pt x="10" y="292"/>
                        </a:lnTo>
                        <a:lnTo>
                          <a:pt x="18" y="287"/>
                        </a:lnTo>
                        <a:lnTo>
                          <a:pt x="17" y="280"/>
                        </a:lnTo>
                        <a:lnTo>
                          <a:pt x="19" y="273"/>
                        </a:lnTo>
                        <a:lnTo>
                          <a:pt x="17" y="265"/>
                        </a:lnTo>
                        <a:lnTo>
                          <a:pt x="15" y="262"/>
                        </a:lnTo>
                        <a:lnTo>
                          <a:pt x="21" y="256"/>
                        </a:lnTo>
                        <a:lnTo>
                          <a:pt x="23" y="252"/>
                        </a:lnTo>
                        <a:lnTo>
                          <a:pt x="22" y="246"/>
                        </a:lnTo>
                        <a:lnTo>
                          <a:pt x="15" y="239"/>
                        </a:lnTo>
                        <a:lnTo>
                          <a:pt x="15" y="223"/>
                        </a:lnTo>
                        <a:lnTo>
                          <a:pt x="13" y="215"/>
                        </a:lnTo>
                        <a:lnTo>
                          <a:pt x="17" y="201"/>
                        </a:lnTo>
                        <a:lnTo>
                          <a:pt x="13" y="191"/>
                        </a:lnTo>
                        <a:lnTo>
                          <a:pt x="16" y="183"/>
                        </a:lnTo>
                        <a:lnTo>
                          <a:pt x="26" y="173"/>
                        </a:lnTo>
                        <a:lnTo>
                          <a:pt x="39" y="172"/>
                        </a:lnTo>
                        <a:lnTo>
                          <a:pt x="41" y="169"/>
                        </a:lnTo>
                        <a:lnTo>
                          <a:pt x="43" y="161"/>
                        </a:lnTo>
                        <a:lnTo>
                          <a:pt x="36" y="152"/>
                        </a:lnTo>
                        <a:lnTo>
                          <a:pt x="45" y="135"/>
                        </a:lnTo>
                        <a:lnTo>
                          <a:pt x="48" y="122"/>
                        </a:lnTo>
                        <a:lnTo>
                          <a:pt x="48" y="106"/>
                        </a:lnTo>
                        <a:lnTo>
                          <a:pt x="57" y="102"/>
                        </a:lnTo>
                        <a:lnTo>
                          <a:pt x="59" y="89"/>
                        </a:lnTo>
                        <a:lnTo>
                          <a:pt x="72" y="73"/>
                        </a:lnTo>
                        <a:lnTo>
                          <a:pt x="73" y="67"/>
                        </a:lnTo>
                        <a:lnTo>
                          <a:pt x="70" y="61"/>
                        </a:lnTo>
                        <a:lnTo>
                          <a:pt x="75" y="51"/>
                        </a:lnTo>
                        <a:lnTo>
                          <a:pt x="77" y="44"/>
                        </a:lnTo>
                        <a:lnTo>
                          <a:pt x="86" y="36"/>
                        </a:lnTo>
                        <a:lnTo>
                          <a:pt x="92" y="41"/>
                        </a:lnTo>
                        <a:lnTo>
                          <a:pt x="96" y="32"/>
                        </a:lnTo>
                        <a:lnTo>
                          <a:pt x="96" y="24"/>
                        </a:lnTo>
                        <a:lnTo>
                          <a:pt x="99" y="21"/>
                        </a:lnTo>
                        <a:lnTo>
                          <a:pt x="121" y="24"/>
                        </a:lnTo>
                        <a:lnTo>
                          <a:pt x="123" y="21"/>
                        </a:lnTo>
                        <a:lnTo>
                          <a:pt x="120" y="17"/>
                        </a:lnTo>
                        <a:lnTo>
                          <a:pt x="124" y="7"/>
                        </a:lnTo>
                        <a:lnTo>
                          <a:pt x="122" y="0"/>
                        </a:lnTo>
                        <a:lnTo>
                          <a:pt x="129" y="0"/>
                        </a:lnTo>
                        <a:lnTo>
                          <a:pt x="148" y="21"/>
                        </a:lnTo>
                        <a:lnTo>
                          <a:pt x="162" y="27"/>
                        </a:lnTo>
                        <a:lnTo>
                          <a:pt x="170" y="40"/>
                        </a:lnTo>
                        <a:lnTo>
                          <a:pt x="169" y="54"/>
                        </a:lnTo>
                        <a:lnTo>
                          <a:pt x="171" y="63"/>
                        </a:lnTo>
                        <a:lnTo>
                          <a:pt x="170" y="69"/>
                        </a:lnTo>
                        <a:lnTo>
                          <a:pt x="175" y="85"/>
                        </a:lnTo>
                        <a:lnTo>
                          <a:pt x="175" y="89"/>
                        </a:lnTo>
                        <a:lnTo>
                          <a:pt x="173" y="97"/>
                        </a:lnTo>
                        <a:lnTo>
                          <a:pt x="177" y="111"/>
                        </a:lnTo>
                      </a:path>
                    </a:pathLst>
                  </a:custGeom>
                  <a:grpFill/>
                  <a:ln w="9144">
                    <a:solidFill>
                      <a:schemeClr val="bg2">
                        <a:lumMod val="90000"/>
                      </a:schemeClr>
                    </a:solidFill>
                    <a:round/>
                    <a:headEnd/>
                    <a:tailEnd/>
                  </a:ln>
                </p:spPr>
                <p:txBody>
                  <a:bodyPr/>
                  <a:lstStyle/>
                  <a:p>
                    <a:endParaRPr lang="nb-NO"/>
                  </a:p>
                </p:txBody>
              </p:sp>
              <p:sp>
                <p:nvSpPr>
                  <p:cNvPr id="458" name="Freeform 164"/>
                  <p:cNvSpPr>
                    <a:spLocks/>
                  </p:cNvSpPr>
                  <p:nvPr/>
                </p:nvSpPr>
                <p:spPr bwMode="gray">
                  <a:xfrm>
                    <a:off x="2814" y="1458"/>
                    <a:ext cx="41" cy="67"/>
                  </a:xfrm>
                  <a:custGeom>
                    <a:avLst/>
                    <a:gdLst>
                      <a:gd name="T0" fmla="*/ 9 w 39"/>
                      <a:gd name="T1" fmla="*/ 44 h 70"/>
                      <a:gd name="T2" fmla="*/ 30 w 39"/>
                      <a:gd name="T3" fmla="*/ 45 h 70"/>
                      <a:gd name="T4" fmla="*/ 34 w 39"/>
                      <a:gd name="T5" fmla="*/ 45 h 70"/>
                      <a:gd name="T6" fmla="*/ 29 w 39"/>
                      <a:gd name="T7" fmla="*/ 42 h 70"/>
                      <a:gd name="T8" fmla="*/ 30 w 39"/>
                      <a:gd name="T9" fmla="*/ 40 h 70"/>
                      <a:gd name="T10" fmla="*/ 30 w 39"/>
                      <a:gd name="T11" fmla="*/ 34 h 70"/>
                      <a:gd name="T12" fmla="*/ 36 w 39"/>
                      <a:gd name="T13" fmla="*/ 33 h 70"/>
                      <a:gd name="T14" fmla="*/ 30 w 39"/>
                      <a:gd name="T15" fmla="*/ 32 h 70"/>
                      <a:gd name="T16" fmla="*/ 42 w 39"/>
                      <a:gd name="T17" fmla="*/ 32 h 70"/>
                      <a:gd name="T18" fmla="*/ 40 w 39"/>
                      <a:gd name="T19" fmla="*/ 30 h 70"/>
                      <a:gd name="T20" fmla="*/ 50 w 39"/>
                      <a:gd name="T21" fmla="*/ 29 h 70"/>
                      <a:gd name="T22" fmla="*/ 50 w 39"/>
                      <a:gd name="T23" fmla="*/ 26 h 70"/>
                      <a:gd name="T24" fmla="*/ 55 w 39"/>
                      <a:gd name="T25" fmla="*/ 27 h 70"/>
                      <a:gd name="T26" fmla="*/ 62 w 39"/>
                      <a:gd name="T27" fmla="*/ 25 h 70"/>
                      <a:gd name="T28" fmla="*/ 62 w 39"/>
                      <a:gd name="T29" fmla="*/ 21 h 70"/>
                      <a:gd name="T30" fmla="*/ 46 w 39"/>
                      <a:gd name="T31" fmla="*/ 22 h 70"/>
                      <a:gd name="T32" fmla="*/ 46 w 39"/>
                      <a:gd name="T33" fmla="*/ 19 h 70"/>
                      <a:gd name="T34" fmla="*/ 50 w 39"/>
                      <a:gd name="T35" fmla="*/ 17 h 70"/>
                      <a:gd name="T36" fmla="*/ 44 w 39"/>
                      <a:gd name="T37" fmla="*/ 17 h 70"/>
                      <a:gd name="T38" fmla="*/ 48 w 39"/>
                      <a:gd name="T39" fmla="*/ 16 h 70"/>
                      <a:gd name="T40" fmla="*/ 50 w 39"/>
                      <a:gd name="T41" fmla="*/ 11 h 70"/>
                      <a:gd name="T42" fmla="*/ 55 w 39"/>
                      <a:gd name="T43" fmla="*/ 11 h 70"/>
                      <a:gd name="T44" fmla="*/ 52 w 39"/>
                      <a:gd name="T45" fmla="*/ 5 h 70"/>
                      <a:gd name="T46" fmla="*/ 53 w 39"/>
                      <a:gd name="T47" fmla="*/ 0 h 70"/>
                      <a:gd name="T48" fmla="*/ 40 w 39"/>
                      <a:gd name="T49" fmla="*/ 4 h 70"/>
                      <a:gd name="T50" fmla="*/ 28 w 39"/>
                      <a:gd name="T51" fmla="*/ 11 h 70"/>
                      <a:gd name="T52" fmla="*/ 8 w 39"/>
                      <a:gd name="T53" fmla="*/ 11 h 70"/>
                      <a:gd name="T54" fmla="*/ 4 w 39"/>
                      <a:gd name="T55" fmla="*/ 11 h 70"/>
                      <a:gd name="T56" fmla="*/ 0 w 39"/>
                      <a:gd name="T57" fmla="*/ 23 h 70"/>
                      <a:gd name="T58" fmla="*/ 1 w 39"/>
                      <a:gd name="T59" fmla="*/ 34 h 70"/>
                      <a:gd name="T60" fmla="*/ 6 w 39"/>
                      <a:gd name="T61" fmla="*/ 34 h 70"/>
                      <a:gd name="T62" fmla="*/ 8 w 39"/>
                      <a:gd name="T63" fmla="*/ 38 h 70"/>
                      <a:gd name="T64" fmla="*/ 9 w 39"/>
                      <a:gd name="T65" fmla="*/ 44 h 70"/>
                      <a:gd name="T66" fmla="*/ 9 w 39"/>
                      <a:gd name="T67" fmla="*/ 44 h 70"/>
                      <a:gd name="T68" fmla="*/ 9 w 39"/>
                      <a:gd name="T69" fmla="*/ 44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
                      <a:gd name="T106" fmla="*/ 0 h 70"/>
                      <a:gd name="T107" fmla="*/ 39 w 39"/>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 h="70">
                        <a:moveTo>
                          <a:pt x="9" y="68"/>
                        </a:moveTo>
                        <a:lnTo>
                          <a:pt x="20" y="69"/>
                        </a:lnTo>
                        <a:lnTo>
                          <a:pt x="22" y="69"/>
                        </a:lnTo>
                        <a:lnTo>
                          <a:pt x="19" y="65"/>
                        </a:lnTo>
                        <a:lnTo>
                          <a:pt x="20" y="61"/>
                        </a:lnTo>
                        <a:lnTo>
                          <a:pt x="20" y="54"/>
                        </a:lnTo>
                        <a:lnTo>
                          <a:pt x="23" y="52"/>
                        </a:lnTo>
                        <a:lnTo>
                          <a:pt x="20" y="50"/>
                        </a:lnTo>
                        <a:lnTo>
                          <a:pt x="26" y="50"/>
                        </a:lnTo>
                        <a:lnTo>
                          <a:pt x="25" y="46"/>
                        </a:lnTo>
                        <a:lnTo>
                          <a:pt x="30" y="44"/>
                        </a:lnTo>
                        <a:lnTo>
                          <a:pt x="30" y="38"/>
                        </a:lnTo>
                        <a:lnTo>
                          <a:pt x="33" y="40"/>
                        </a:lnTo>
                        <a:lnTo>
                          <a:pt x="38" y="35"/>
                        </a:lnTo>
                        <a:lnTo>
                          <a:pt x="38" y="31"/>
                        </a:lnTo>
                        <a:lnTo>
                          <a:pt x="28" y="32"/>
                        </a:lnTo>
                        <a:lnTo>
                          <a:pt x="28" y="29"/>
                        </a:lnTo>
                        <a:lnTo>
                          <a:pt x="30" y="27"/>
                        </a:lnTo>
                        <a:lnTo>
                          <a:pt x="27" y="27"/>
                        </a:lnTo>
                        <a:lnTo>
                          <a:pt x="29" y="26"/>
                        </a:lnTo>
                        <a:lnTo>
                          <a:pt x="30" y="17"/>
                        </a:lnTo>
                        <a:lnTo>
                          <a:pt x="33" y="11"/>
                        </a:lnTo>
                        <a:lnTo>
                          <a:pt x="31" y="5"/>
                        </a:lnTo>
                        <a:lnTo>
                          <a:pt x="32" y="0"/>
                        </a:lnTo>
                        <a:lnTo>
                          <a:pt x="25" y="4"/>
                        </a:lnTo>
                        <a:lnTo>
                          <a:pt x="18" y="13"/>
                        </a:lnTo>
                        <a:lnTo>
                          <a:pt x="8" y="16"/>
                        </a:lnTo>
                        <a:lnTo>
                          <a:pt x="4" y="20"/>
                        </a:lnTo>
                        <a:lnTo>
                          <a:pt x="0" y="33"/>
                        </a:lnTo>
                        <a:lnTo>
                          <a:pt x="1" y="54"/>
                        </a:lnTo>
                        <a:lnTo>
                          <a:pt x="6" y="54"/>
                        </a:lnTo>
                        <a:lnTo>
                          <a:pt x="8" y="59"/>
                        </a:lnTo>
                        <a:lnTo>
                          <a:pt x="9" y="68"/>
                        </a:lnTo>
                      </a:path>
                    </a:pathLst>
                  </a:custGeom>
                  <a:grpFill/>
                  <a:ln w="9144">
                    <a:solidFill>
                      <a:schemeClr val="bg2">
                        <a:lumMod val="90000"/>
                      </a:schemeClr>
                    </a:solidFill>
                    <a:round/>
                    <a:headEnd/>
                    <a:tailEnd/>
                  </a:ln>
                </p:spPr>
                <p:txBody>
                  <a:bodyPr/>
                  <a:lstStyle/>
                  <a:p>
                    <a:endParaRPr lang="nb-NO"/>
                  </a:p>
                </p:txBody>
              </p:sp>
              <p:sp>
                <p:nvSpPr>
                  <p:cNvPr id="459" name="Freeform 165"/>
                  <p:cNvSpPr>
                    <a:spLocks/>
                  </p:cNvSpPr>
                  <p:nvPr/>
                </p:nvSpPr>
                <p:spPr bwMode="gray">
                  <a:xfrm>
                    <a:off x="2804" y="1857"/>
                    <a:ext cx="58" cy="112"/>
                  </a:xfrm>
                  <a:custGeom>
                    <a:avLst/>
                    <a:gdLst>
                      <a:gd name="T0" fmla="*/ 30 w 55"/>
                      <a:gd name="T1" fmla="*/ 6 h 115"/>
                      <a:gd name="T2" fmla="*/ 23 w 55"/>
                      <a:gd name="T3" fmla="*/ 13 h 115"/>
                      <a:gd name="T4" fmla="*/ 25 w 55"/>
                      <a:gd name="T5" fmla="*/ 15 h 115"/>
                      <a:gd name="T6" fmla="*/ 23 w 55"/>
                      <a:gd name="T7" fmla="*/ 19 h 115"/>
                      <a:gd name="T8" fmla="*/ 25 w 55"/>
                      <a:gd name="T9" fmla="*/ 26 h 115"/>
                      <a:gd name="T10" fmla="*/ 23 w 55"/>
                      <a:gd name="T11" fmla="*/ 36 h 115"/>
                      <a:gd name="T12" fmla="*/ 0 w 55"/>
                      <a:gd name="T13" fmla="*/ 46 h 115"/>
                      <a:gd name="T14" fmla="*/ 4 w 55"/>
                      <a:gd name="T15" fmla="*/ 52 h 115"/>
                      <a:gd name="T16" fmla="*/ 9 w 55"/>
                      <a:gd name="T17" fmla="*/ 53 h 115"/>
                      <a:gd name="T18" fmla="*/ 22 w 55"/>
                      <a:gd name="T19" fmla="*/ 56 h 115"/>
                      <a:gd name="T20" fmla="*/ 22 w 55"/>
                      <a:gd name="T21" fmla="*/ 60 h 115"/>
                      <a:gd name="T22" fmla="*/ 36 w 55"/>
                      <a:gd name="T23" fmla="*/ 67 h 115"/>
                      <a:gd name="T24" fmla="*/ 46 w 55"/>
                      <a:gd name="T25" fmla="*/ 87 h 115"/>
                      <a:gd name="T26" fmla="*/ 58 w 55"/>
                      <a:gd name="T27" fmla="*/ 85 h 115"/>
                      <a:gd name="T28" fmla="*/ 62 w 55"/>
                      <a:gd name="T29" fmla="*/ 83 h 115"/>
                      <a:gd name="T30" fmla="*/ 61 w 55"/>
                      <a:gd name="T31" fmla="*/ 76 h 115"/>
                      <a:gd name="T32" fmla="*/ 62 w 55"/>
                      <a:gd name="T33" fmla="*/ 74 h 115"/>
                      <a:gd name="T34" fmla="*/ 90 w 55"/>
                      <a:gd name="T35" fmla="*/ 62 h 115"/>
                      <a:gd name="T36" fmla="*/ 91 w 55"/>
                      <a:gd name="T37" fmla="*/ 59 h 115"/>
                      <a:gd name="T38" fmla="*/ 91 w 55"/>
                      <a:gd name="T39" fmla="*/ 53 h 115"/>
                      <a:gd name="T40" fmla="*/ 85 w 55"/>
                      <a:gd name="T41" fmla="*/ 53 h 115"/>
                      <a:gd name="T42" fmla="*/ 81 w 55"/>
                      <a:gd name="T43" fmla="*/ 49 h 115"/>
                      <a:gd name="T44" fmla="*/ 75 w 55"/>
                      <a:gd name="T45" fmla="*/ 50 h 115"/>
                      <a:gd name="T46" fmla="*/ 71 w 55"/>
                      <a:gd name="T47" fmla="*/ 49 h 115"/>
                      <a:gd name="T48" fmla="*/ 62 w 55"/>
                      <a:gd name="T49" fmla="*/ 49 h 115"/>
                      <a:gd name="T50" fmla="*/ 59 w 55"/>
                      <a:gd name="T51" fmla="*/ 48 h 115"/>
                      <a:gd name="T52" fmla="*/ 58 w 55"/>
                      <a:gd name="T53" fmla="*/ 46 h 115"/>
                      <a:gd name="T54" fmla="*/ 58 w 55"/>
                      <a:gd name="T55" fmla="*/ 44 h 115"/>
                      <a:gd name="T56" fmla="*/ 62 w 55"/>
                      <a:gd name="T57" fmla="*/ 44 h 115"/>
                      <a:gd name="T58" fmla="*/ 62 w 55"/>
                      <a:gd name="T59" fmla="*/ 41 h 115"/>
                      <a:gd name="T60" fmla="*/ 82 w 55"/>
                      <a:gd name="T61" fmla="*/ 33 h 115"/>
                      <a:gd name="T62" fmla="*/ 88 w 55"/>
                      <a:gd name="T63" fmla="*/ 25 h 115"/>
                      <a:gd name="T64" fmla="*/ 85 w 55"/>
                      <a:gd name="T65" fmla="*/ 19 h 115"/>
                      <a:gd name="T66" fmla="*/ 77 w 55"/>
                      <a:gd name="T67" fmla="*/ 19 h 115"/>
                      <a:gd name="T68" fmla="*/ 71 w 55"/>
                      <a:gd name="T69" fmla="*/ 19 h 115"/>
                      <a:gd name="T70" fmla="*/ 75 w 55"/>
                      <a:gd name="T71" fmla="*/ 17 h 115"/>
                      <a:gd name="T72" fmla="*/ 82 w 55"/>
                      <a:gd name="T73" fmla="*/ 13 h 115"/>
                      <a:gd name="T74" fmla="*/ 88 w 55"/>
                      <a:gd name="T75" fmla="*/ 8 h 115"/>
                      <a:gd name="T76" fmla="*/ 85 w 55"/>
                      <a:gd name="T77" fmla="*/ 5 h 115"/>
                      <a:gd name="T78" fmla="*/ 71 w 55"/>
                      <a:gd name="T79" fmla="*/ 10 h 115"/>
                      <a:gd name="T80" fmla="*/ 65 w 55"/>
                      <a:gd name="T81" fmla="*/ 8 h 115"/>
                      <a:gd name="T82" fmla="*/ 65 w 55"/>
                      <a:gd name="T83" fmla="*/ 5 h 115"/>
                      <a:gd name="T84" fmla="*/ 65 w 55"/>
                      <a:gd name="T85" fmla="*/ 2 h 115"/>
                      <a:gd name="T86" fmla="*/ 55 w 55"/>
                      <a:gd name="T87" fmla="*/ 0 h 115"/>
                      <a:gd name="T88" fmla="*/ 44 w 55"/>
                      <a:gd name="T89" fmla="*/ 2 h 115"/>
                      <a:gd name="T90" fmla="*/ 30 w 55"/>
                      <a:gd name="T91" fmla="*/ 6 h 115"/>
                      <a:gd name="T92" fmla="*/ 30 w 55"/>
                      <a:gd name="T93" fmla="*/ 6 h 115"/>
                      <a:gd name="T94" fmla="*/ 30 w 55"/>
                      <a:gd name="T95" fmla="*/ 6 h 1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
                      <a:gd name="T145" fmla="*/ 0 h 115"/>
                      <a:gd name="T146" fmla="*/ 55 w 55"/>
                      <a:gd name="T147" fmla="*/ 115 h 1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 h="115">
                        <a:moveTo>
                          <a:pt x="19" y="6"/>
                        </a:moveTo>
                        <a:lnTo>
                          <a:pt x="13" y="13"/>
                        </a:lnTo>
                        <a:lnTo>
                          <a:pt x="15" y="15"/>
                        </a:lnTo>
                        <a:lnTo>
                          <a:pt x="13" y="25"/>
                        </a:lnTo>
                        <a:lnTo>
                          <a:pt x="15" y="36"/>
                        </a:lnTo>
                        <a:lnTo>
                          <a:pt x="13" y="46"/>
                        </a:lnTo>
                        <a:lnTo>
                          <a:pt x="0" y="56"/>
                        </a:lnTo>
                        <a:lnTo>
                          <a:pt x="4" y="68"/>
                        </a:lnTo>
                        <a:lnTo>
                          <a:pt x="9" y="70"/>
                        </a:lnTo>
                        <a:lnTo>
                          <a:pt x="12" y="76"/>
                        </a:lnTo>
                        <a:lnTo>
                          <a:pt x="12" y="80"/>
                        </a:lnTo>
                        <a:lnTo>
                          <a:pt x="22" y="87"/>
                        </a:lnTo>
                        <a:lnTo>
                          <a:pt x="27" y="114"/>
                        </a:lnTo>
                        <a:lnTo>
                          <a:pt x="34" y="111"/>
                        </a:lnTo>
                        <a:lnTo>
                          <a:pt x="37" y="107"/>
                        </a:lnTo>
                        <a:lnTo>
                          <a:pt x="36" y="97"/>
                        </a:lnTo>
                        <a:lnTo>
                          <a:pt x="37" y="94"/>
                        </a:lnTo>
                        <a:lnTo>
                          <a:pt x="53" y="82"/>
                        </a:lnTo>
                        <a:lnTo>
                          <a:pt x="54" y="79"/>
                        </a:lnTo>
                        <a:lnTo>
                          <a:pt x="54" y="70"/>
                        </a:lnTo>
                        <a:lnTo>
                          <a:pt x="50" y="69"/>
                        </a:lnTo>
                        <a:lnTo>
                          <a:pt x="47" y="62"/>
                        </a:lnTo>
                        <a:lnTo>
                          <a:pt x="44" y="63"/>
                        </a:lnTo>
                        <a:lnTo>
                          <a:pt x="42" y="61"/>
                        </a:lnTo>
                        <a:lnTo>
                          <a:pt x="37" y="61"/>
                        </a:lnTo>
                        <a:lnTo>
                          <a:pt x="35" y="59"/>
                        </a:lnTo>
                        <a:lnTo>
                          <a:pt x="34" y="56"/>
                        </a:lnTo>
                        <a:lnTo>
                          <a:pt x="34" y="54"/>
                        </a:lnTo>
                        <a:lnTo>
                          <a:pt x="37" y="54"/>
                        </a:lnTo>
                        <a:lnTo>
                          <a:pt x="37" y="51"/>
                        </a:lnTo>
                        <a:lnTo>
                          <a:pt x="48" y="43"/>
                        </a:lnTo>
                        <a:lnTo>
                          <a:pt x="52" y="35"/>
                        </a:lnTo>
                        <a:lnTo>
                          <a:pt x="50" y="29"/>
                        </a:lnTo>
                        <a:lnTo>
                          <a:pt x="45" y="25"/>
                        </a:lnTo>
                        <a:lnTo>
                          <a:pt x="42" y="20"/>
                        </a:lnTo>
                        <a:lnTo>
                          <a:pt x="44" y="17"/>
                        </a:lnTo>
                        <a:lnTo>
                          <a:pt x="48" y="13"/>
                        </a:lnTo>
                        <a:lnTo>
                          <a:pt x="52" y="8"/>
                        </a:lnTo>
                        <a:lnTo>
                          <a:pt x="50" y="5"/>
                        </a:lnTo>
                        <a:lnTo>
                          <a:pt x="42" y="10"/>
                        </a:lnTo>
                        <a:lnTo>
                          <a:pt x="39" y="8"/>
                        </a:lnTo>
                        <a:lnTo>
                          <a:pt x="39" y="5"/>
                        </a:lnTo>
                        <a:lnTo>
                          <a:pt x="39" y="2"/>
                        </a:lnTo>
                        <a:lnTo>
                          <a:pt x="32" y="0"/>
                        </a:lnTo>
                        <a:lnTo>
                          <a:pt x="26" y="2"/>
                        </a:lnTo>
                        <a:lnTo>
                          <a:pt x="19" y="6"/>
                        </a:lnTo>
                      </a:path>
                    </a:pathLst>
                  </a:custGeom>
                  <a:grpFill/>
                  <a:ln w="9144">
                    <a:solidFill>
                      <a:schemeClr val="bg2">
                        <a:lumMod val="90000"/>
                      </a:schemeClr>
                    </a:solidFill>
                    <a:round/>
                    <a:headEnd/>
                    <a:tailEnd/>
                  </a:ln>
                </p:spPr>
                <p:txBody>
                  <a:bodyPr/>
                  <a:lstStyle/>
                  <a:p>
                    <a:endParaRPr lang="nb-NO"/>
                  </a:p>
                </p:txBody>
              </p:sp>
              <p:sp>
                <p:nvSpPr>
                  <p:cNvPr id="460" name="Freeform 166"/>
                  <p:cNvSpPr>
                    <a:spLocks/>
                  </p:cNvSpPr>
                  <p:nvPr/>
                </p:nvSpPr>
                <p:spPr bwMode="gray">
                  <a:xfrm>
                    <a:off x="3222" y="2144"/>
                    <a:ext cx="95" cy="76"/>
                  </a:xfrm>
                  <a:custGeom>
                    <a:avLst/>
                    <a:gdLst>
                      <a:gd name="T0" fmla="*/ 46 w 90"/>
                      <a:gd name="T1" fmla="*/ 0 h 80"/>
                      <a:gd name="T2" fmla="*/ 43 w 90"/>
                      <a:gd name="T3" fmla="*/ 7 h 80"/>
                      <a:gd name="T4" fmla="*/ 24 w 90"/>
                      <a:gd name="T5" fmla="*/ 10 h 80"/>
                      <a:gd name="T6" fmla="*/ 21 w 90"/>
                      <a:gd name="T7" fmla="*/ 10 h 80"/>
                      <a:gd name="T8" fmla="*/ 7 w 90"/>
                      <a:gd name="T9" fmla="*/ 10 h 80"/>
                      <a:gd name="T10" fmla="*/ 0 w 90"/>
                      <a:gd name="T11" fmla="*/ 26 h 80"/>
                      <a:gd name="T12" fmla="*/ 0 w 90"/>
                      <a:gd name="T13" fmla="*/ 31 h 80"/>
                      <a:gd name="T14" fmla="*/ 6 w 90"/>
                      <a:gd name="T15" fmla="*/ 32 h 80"/>
                      <a:gd name="T16" fmla="*/ 8 w 90"/>
                      <a:gd name="T17" fmla="*/ 30 h 80"/>
                      <a:gd name="T18" fmla="*/ 20 w 90"/>
                      <a:gd name="T19" fmla="*/ 30 h 80"/>
                      <a:gd name="T20" fmla="*/ 23 w 90"/>
                      <a:gd name="T21" fmla="*/ 33 h 80"/>
                      <a:gd name="T22" fmla="*/ 30 w 90"/>
                      <a:gd name="T23" fmla="*/ 27 h 80"/>
                      <a:gd name="T24" fmla="*/ 39 w 90"/>
                      <a:gd name="T25" fmla="*/ 28 h 80"/>
                      <a:gd name="T26" fmla="*/ 43 w 90"/>
                      <a:gd name="T27" fmla="*/ 30 h 80"/>
                      <a:gd name="T28" fmla="*/ 55 w 90"/>
                      <a:gd name="T29" fmla="*/ 30 h 80"/>
                      <a:gd name="T30" fmla="*/ 57 w 90"/>
                      <a:gd name="T31" fmla="*/ 29 h 80"/>
                      <a:gd name="T32" fmla="*/ 61 w 90"/>
                      <a:gd name="T33" fmla="*/ 30 h 80"/>
                      <a:gd name="T34" fmla="*/ 68 w 90"/>
                      <a:gd name="T35" fmla="*/ 29 h 80"/>
                      <a:gd name="T36" fmla="*/ 79 w 90"/>
                      <a:gd name="T37" fmla="*/ 30 h 80"/>
                      <a:gd name="T38" fmla="*/ 84 w 90"/>
                      <a:gd name="T39" fmla="*/ 30 h 80"/>
                      <a:gd name="T40" fmla="*/ 98 w 90"/>
                      <a:gd name="T41" fmla="*/ 33 h 80"/>
                      <a:gd name="T42" fmla="*/ 108 w 90"/>
                      <a:gd name="T43" fmla="*/ 38 h 80"/>
                      <a:gd name="T44" fmla="*/ 120 w 90"/>
                      <a:gd name="T45" fmla="*/ 42 h 80"/>
                      <a:gd name="T46" fmla="*/ 126 w 90"/>
                      <a:gd name="T47" fmla="*/ 44 h 80"/>
                      <a:gd name="T48" fmla="*/ 137 w 90"/>
                      <a:gd name="T49" fmla="*/ 47 h 80"/>
                      <a:gd name="T50" fmla="*/ 154 w 90"/>
                      <a:gd name="T51" fmla="*/ 44 h 80"/>
                      <a:gd name="T52" fmla="*/ 140 w 90"/>
                      <a:gd name="T53" fmla="*/ 42 h 80"/>
                      <a:gd name="T54" fmla="*/ 133 w 90"/>
                      <a:gd name="T55" fmla="*/ 38 h 80"/>
                      <a:gd name="T56" fmla="*/ 130 w 90"/>
                      <a:gd name="T57" fmla="*/ 38 h 80"/>
                      <a:gd name="T58" fmla="*/ 127 w 90"/>
                      <a:gd name="T59" fmla="*/ 36 h 80"/>
                      <a:gd name="T60" fmla="*/ 120 w 90"/>
                      <a:gd name="T61" fmla="*/ 35 h 80"/>
                      <a:gd name="T62" fmla="*/ 114 w 90"/>
                      <a:gd name="T63" fmla="*/ 29 h 80"/>
                      <a:gd name="T64" fmla="*/ 99 w 90"/>
                      <a:gd name="T65" fmla="*/ 28 h 80"/>
                      <a:gd name="T66" fmla="*/ 93 w 90"/>
                      <a:gd name="T67" fmla="*/ 26 h 80"/>
                      <a:gd name="T68" fmla="*/ 86 w 90"/>
                      <a:gd name="T69" fmla="*/ 26 h 80"/>
                      <a:gd name="T70" fmla="*/ 83 w 90"/>
                      <a:gd name="T71" fmla="*/ 25 h 80"/>
                      <a:gd name="T72" fmla="*/ 83 w 90"/>
                      <a:gd name="T73" fmla="*/ 24 h 80"/>
                      <a:gd name="T74" fmla="*/ 80 w 90"/>
                      <a:gd name="T75" fmla="*/ 23 h 80"/>
                      <a:gd name="T76" fmla="*/ 79 w 90"/>
                      <a:gd name="T77" fmla="*/ 24 h 80"/>
                      <a:gd name="T78" fmla="*/ 79 w 90"/>
                      <a:gd name="T79" fmla="*/ 25 h 80"/>
                      <a:gd name="T80" fmla="*/ 76 w 90"/>
                      <a:gd name="T81" fmla="*/ 25 h 80"/>
                      <a:gd name="T82" fmla="*/ 72 w 90"/>
                      <a:gd name="T83" fmla="*/ 22 h 80"/>
                      <a:gd name="T84" fmla="*/ 66 w 90"/>
                      <a:gd name="T85" fmla="*/ 22 h 80"/>
                      <a:gd name="T86" fmla="*/ 61 w 90"/>
                      <a:gd name="T87" fmla="*/ 19 h 80"/>
                      <a:gd name="T88" fmla="*/ 55 w 90"/>
                      <a:gd name="T89" fmla="*/ 7 h 80"/>
                      <a:gd name="T90" fmla="*/ 46 w 90"/>
                      <a:gd name="T91" fmla="*/ 0 h 80"/>
                      <a:gd name="T92" fmla="*/ 46 w 90"/>
                      <a:gd name="T93" fmla="*/ 0 h 80"/>
                      <a:gd name="T94" fmla="*/ 46 w 90"/>
                      <a:gd name="T95" fmla="*/ 0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80"/>
                      <a:gd name="T146" fmla="*/ 90 w 90"/>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80">
                        <a:moveTo>
                          <a:pt x="27" y="0"/>
                        </a:moveTo>
                        <a:lnTo>
                          <a:pt x="25" y="7"/>
                        </a:lnTo>
                        <a:lnTo>
                          <a:pt x="14" y="10"/>
                        </a:lnTo>
                        <a:lnTo>
                          <a:pt x="11" y="13"/>
                        </a:lnTo>
                        <a:lnTo>
                          <a:pt x="7" y="14"/>
                        </a:lnTo>
                        <a:lnTo>
                          <a:pt x="0" y="44"/>
                        </a:lnTo>
                        <a:lnTo>
                          <a:pt x="0" y="53"/>
                        </a:lnTo>
                        <a:lnTo>
                          <a:pt x="6" y="54"/>
                        </a:lnTo>
                        <a:lnTo>
                          <a:pt x="8" y="51"/>
                        </a:lnTo>
                        <a:lnTo>
                          <a:pt x="10" y="51"/>
                        </a:lnTo>
                        <a:lnTo>
                          <a:pt x="13" y="55"/>
                        </a:lnTo>
                        <a:lnTo>
                          <a:pt x="19" y="45"/>
                        </a:lnTo>
                        <a:lnTo>
                          <a:pt x="23" y="48"/>
                        </a:lnTo>
                        <a:lnTo>
                          <a:pt x="25" y="51"/>
                        </a:lnTo>
                        <a:lnTo>
                          <a:pt x="32" y="51"/>
                        </a:lnTo>
                        <a:lnTo>
                          <a:pt x="33" y="49"/>
                        </a:lnTo>
                        <a:lnTo>
                          <a:pt x="36" y="51"/>
                        </a:lnTo>
                        <a:lnTo>
                          <a:pt x="40" y="50"/>
                        </a:lnTo>
                        <a:lnTo>
                          <a:pt x="45" y="51"/>
                        </a:lnTo>
                        <a:lnTo>
                          <a:pt x="49" y="51"/>
                        </a:lnTo>
                        <a:lnTo>
                          <a:pt x="57" y="55"/>
                        </a:lnTo>
                        <a:lnTo>
                          <a:pt x="63" y="63"/>
                        </a:lnTo>
                        <a:lnTo>
                          <a:pt x="70" y="69"/>
                        </a:lnTo>
                        <a:lnTo>
                          <a:pt x="73" y="73"/>
                        </a:lnTo>
                        <a:lnTo>
                          <a:pt x="80" y="79"/>
                        </a:lnTo>
                        <a:lnTo>
                          <a:pt x="89" y="73"/>
                        </a:lnTo>
                        <a:lnTo>
                          <a:pt x="81" y="69"/>
                        </a:lnTo>
                        <a:lnTo>
                          <a:pt x="77" y="63"/>
                        </a:lnTo>
                        <a:lnTo>
                          <a:pt x="76" y="62"/>
                        </a:lnTo>
                        <a:lnTo>
                          <a:pt x="74" y="59"/>
                        </a:lnTo>
                        <a:lnTo>
                          <a:pt x="70" y="58"/>
                        </a:lnTo>
                        <a:lnTo>
                          <a:pt x="66" y="49"/>
                        </a:lnTo>
                        <a:lnTo>
                          <a:pt x="58" y="47"/>
                        </a:lnTo>
                        <a:lnTo>
                          <a:pt x="54" y="43"/>
                        </a:lnTo>
                        <a:lnTo>
                          <a:pt x="50" y="44"/>
                        </a:lnTo>
                        <a:lnTo>
                          <a:pt x="48" y="41"/>
                        </a:lnTo>
                        <a:lnTo>
                          <a:pt x="48" y="38"/>
                        </a:lnTo>
                        <a:lnTo>
                          <a:pt x="46" y="36"/>
                        </a:lnTo>
                        <a:lnTo>
                          <a:pt x="45" y="38"/>
                        </a:lnTo>
                        <a:lnTo>
                          <a:pt x="45" y="41"/>
                        </a:lnTo>
                        <a:lnTo>
                          <a:pt x="44" y="41"/>
                        </a:lnTo>
                        <a:lnTo>
                          <a:pt x="42" y="35"/>
                        </a:lnTo>
                        <a:lnTo>
                          <a:pt x="39" y="34"/>
                        </a:lnTo>
                        <a:lnTo>
                          <a:pt x="36" y="29"/>
                        </a:lnTo>
                        <a:lnTo>
                          <a:pt x="32" y="7"/>
                        </a:lnTo>
                        <a:lnTo>
                          <a:pt x="27" y="0"/>
                        </a:lnTo>
                      </a:path>
                    </a:pathLst>
                  </a:custGeom>
                  <a:grpFill/>
                  <a:ln w="9144">
                    <a:solidFill>
                      <a:schemeClr val="bg2">
                        <a:lumMod val="90000"/>
                      </a:schemeClr>
                    </a:solidFill>
                    <a:round/>
                    <a:headEnd/>
                    <a:tailEnd/>
                  </a:ln>
                </p:spPr>
                <p:txBody>
                  <a:bodyPr/>
                  <a:lstStyle/>
                  <a:p>
                    <a:endParaRPr lang="nb-NO"/>
                  </a:p>
                </p:txBody>
              </p:sp>
              <p:sp>
                <p:nvSpPr>
                  <p:cNvPr id="461" name="Freeform 167"/>
                  <p:cNvSpPr>
                    <a:spLocks/>
                  </p:cNvSpPr>
                  <p:nvPr/>
                </p:nvSpPr>
                <p:spPr bwMode="gray">
                  <a:xfrm>
                    <a:off x="3300" y="2214"/>
                    <a:ext cx="21" cy="27"/>
                  </a:xfrm>
                  <a:custGeom>
                    <a:avLst/>
                    <a:gdLst>
                      <a:gd name="T0" fmla="*/ 16 w 21"/>
                      <a:gd name="T1" fmla="*/ 0 h 28"/>
                      <a:gd name="T2" fmla="*/ 7 w 21"/>
                      <a:gd name="T3" fmla="*/ 6 h 28"/>
                      <a:gd name="T4" fmla="*/ 4 w 21"/>
                      <a:gd name="T5" fmla="*/ 8 h 28"/>
                      <a:gd name="T6" fmla="*/ 3 w 21"/>
                      <a:gd name="T7" fmla="*/ 14 h 28"/>
                      <a:gd name="T8" fmla="*/ 0 w 21"/>
                      <a:gd name="T9" fmla="*/ 14 h 28"/>
                      <a:gd name="T10" fmla="*/ 1 w 21"/>
                      <a:gd name="T11" fmla="*/ 16 h 28"/>
                      <a:gd name="T12" fmla="*/ 8 w 21"/>
                      <a:gd name="T13" fmla="*/ 17 h 28"/>
                      <a:gd name="T14" fmla="*/ 11 w 21"/>
                      <a:gd name="T15" fmla="*/ 14 h 28"/>
                      <a:gd name="T16" fmla="*/ 14 w 21"/>
                      <a:gd name="T17" fmla="*/ 17 h 28"/>
                      <a:gd name="T18" fmla="*/ 19 w 21"/>
                      <a:gd name="T19" fmla="*/ 14 h 28"/>
                      <a:gd name="T20" fmla="*/ 17 w 21"/>
                      <a:gd name="T21" fmla="*/ 14 h 28"/>
                      <a:gd name="T22" fmla="*/ 11 w 21"/>
                      <a:gd name="T23" fmla="*/ 14 h 28"/>
                      <a:gd name="T24" fmla="*/ 9 w 21"/>
                      <a:gd name="T25" fmla="*/ 14 h 28"/>
                      <a:gd name="T26" fmla="*/ 11 w 21"/>
                      <a:gd name="T27" fmla="*/ 14 h 28"/>
                      <a:gd name="T28" fmla="*/ 13 w 21"/>
                      <a:gd name="T29" fmla="*/ 14 h 28"/>
                      <a:gd name="T30" fmla="*/ 20 w 21"/>
                      <a:gd name="T31" fmla="*/ 12 h 28"/>
                      <a:gd name="T32" fmla="*/ 19 w 21"/>
                      <a:gd name="T33" fmla="*/ 6 h 28"/>
                      <a:gd name="T34" fmla="*/ 16 w 21"/>
                      <a:gd name="T35" fmla="*/ 0 h 28"/>
                      <a:gd name="T36" fmla="*/ 16 w 21"/>
                      <a:gd name="T37" fmla="*/ 0 h 28"/>
                      <a:gd name="T38" fmla="*/ 16 w 21"/>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28"/>
                      <a:gd name="T62" fmla="*/ 21 w 21"/>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28">
                        <a:moveTo>
                          <a:pt x="16" y="0"/>
                        </a:moveTo>
                        <a:lnTo>
                          <a:pt x="7" y="6"/>
                        </a:lnTo>
                        <a:lnTo>
                          <a:pt x="4" y="8"/>
                        </a:lnTo>
                        <a:lnTo>
                          <a:pt x="3" y="16"/>
                        </a:lnTo>
                        <a:lnTo>
                          <a:pt x="0" y="23"/>
                        </a:lnTo>
                        <a:lnTo>
                          <a:pt x="1" y="26"/>
                        </a:lnTo>
                        <a:lnTo>
                          <a:pt x="8" y="27"/>
                        </a:lnTo>
                        <a:lnTo>
                          <a:pt x="11" y="24"/>
                        </a:lnTo>
                        <a:lnTo>
                          <a:pt x="14" y="27"/>
                        </a:lnTo>
                        <a:lnTo>
                          <a:pt x="19" y="19"/>
                        </a:lnTo>
                        <a:lnTo>
                          <a:pt x="17" y="17"/>
                        </a:lnTo>
                        <a:lnTo>
                          <a:pt x="11" y="19"/>
                        </a:lnTo>
                        <a:lnTo>
                          <a:pt x="9" y="18"/>
                        </a:lnTo>
                        <a:lnTo>
                          <a:pt x="11" y="17"/>
                        </a:lnTo>
                        <a:lnTo>
                          <a:pt x="13" y="15"/>
                        </a:lnTo>
                        <a:lnTo>
                          <a:pt x="20" y="12"/>
                        </a:lnTo>
                        <a:lnTo>
                          <a:pt x="19" y="6"/>
                        </a:lnTo>
                        <a:lnTo>
                          <a:pt x="16" y="0"/>
                        </a:lnTo>
                      </a:path>
                    </a:pathLst>
                  </a:custGeom>
                  <a:grpFill/>
                  <a:ln w="9144">
                    <a:solidFill>
                      <a:schemeClr val="bg2">
                        <a:lumMod val="90000"/>
                      </a:schemeClr>
                    </a:solidFill>
                    <a:round/>
                    <a:headEnd/>
                    <a:tailEnd/>
                  </a:ln>
                </p:spPr>
                <p:txBody>
                  <a:bodyPr/>
                  <a:lstStyle/>
                  <a:p>
                    <a:endParaRPr lang="nb-NO"/>
                  </a:p>
                </p:txBody>
              </p:sp>
              <p:sp>
                <p:nvSpPr>
                  <p:cNvPr id="462" name="Freeform 168"/>
                  <p:cNvSpPr>
                    <a:spLocks/>
                  </p:cNvSpPr>
                  <p:nvPr/>
                </p:nvSpPr>
                <p:spPr bwMode="gray">
                  <a:xfrm>
                    <a:off x="2738" y="2199"/>
                    <a:ext cx="168" cy="129"/>
                  </a:xfrm>
                  <a:custGeom>
                    <a:avLst/>
                    <a:gdLst>
                      <a:gd name="T0" fmla="*/ 33 w 159"/>
                      <a:gd name="T1" fmla="*/ 70 h 134"/>
                      <a:gd name="T2" fmla="*/ 51 w 159"/>
                      <a:gd name="T3" fmla="*/ 76 h 134"/>
                      <a:gd name="T4" fmla="*/ 61 w 159"/>
                      <a:gd name="T5" fmla="*/ 81 h 134"/>
                      <a:gd name="T6" fmla="*/ 61 w 159"/>
                      <a:gd name="T7" fmla="*/ 86 h 134"/>
                      <a:gd name="T8" fmla="*/ 76 w 159"/>
                      <a:gd name="T9" fmla="*/ 89 h 134"/>
                      <a:gd name="T10" fmla="*/ 82 w 159"/>
                      <a:gd name="T11" fmla="*/ 90 h 134"/>
                      <a:gd name="T12" fmla="*/ 95 w 159"/>
                      <a:gd name="T13" fmla="*/ 89 h 134"/>
                      <a:gd name="T14" fmla="*/ 113 w 159"/>
                      <a:gd name="T15" fmla="*/ 88 h 134"/>
                      <a:gd name="T16" fmla="*/ 127 w 159"/>
                      <a:gd name="T17" fmla="*/ 85 h 134"/>
                      <a:gd name="T18" fmla="*/ 141 w 159"/>
                      <a:gd name="T19" fmla="*/ 81 h 134"/>
                      <a:gd name="T20" fmla="*/ 149 w 159"/>
                      <a:gd name="T21" fmla="*/ 70 h 134"/>
                      <a:gd name="T22" fmla="*/ 157 w 159"/>
                      <a:gd name="T23" fmla="*/ 65 h 134"/>
                      <a:gd name="T24" fmla="*/ 193 w 159"/>
                      <a:gd name="T25" fmla="*/ 69 h 134"/>
                      <a:gd name="T26" fmla="*/ 216 w 159"/>
                      <a:gd name="T27" fmla="*/ 59 h 134"/>
                      <a:gd name="T28" fmla="*/ 237 w 159"/>
                      <a:gd name="T29" fmla="*/ 48 h 134"/>
                      <a:gd name="T30" fmla="*/ 251 w 159"/>
                      <a:gd name="T31" fmla="*/ 30 h 134"/>
                      <a:gd name="T32" fmla="*/ 274 w 159"/>
                      <a:gd name="T33" fmla="*/ 21 h 134"/>
                      <a:gd name="T34" fmla="*/ 265 w 159"/>
                      <a:gd name="T35" fmla="*/ 13 h 134"/>
                      <a:gd name="T36" fmla="*/ 253 w 159"/>
                      <a:gd name="T37" fmla="*/ 0 h 134"/>
                      <a:gd name="T38" fmla="*/ 241 w 159"/>
                      <a:gd name="T39" fmla="*/ 5 h 134"/>
                      <a:gd name="T40" fmla="*/ 225 w 159"/>
                      <a:gd name="T41" fmla="*/ 10 h 134"/>
                      <a:gd name="T42" fmla="*/ 175 w 159"/>
                      <a:gd name="T43" fmla="*/ 8 h 134"/>
                      <a:gd name="T44" fmla="*/ 154 w 159"/>
                      <a:gd name="T45" fmla="*/ 13 h 134"/>
                      <a:gd name="T46" fmla="*/ 120 w 159"/>
                      <a:gd name="T47" fmla="*/ 8 h 134"/>
                      <a:gd name="T48" fmla="*/ 102 w 159"/>
                      <a:gd name="T49" fmla="*/ 13 h 134"/>
                      <a:gd name="T50" fmla="*/ 83 w 159"/>
                      <a:gd name="T51" fmla="*/ 6 h 134"/>
                      <a:gd name="T52" fmla="*/ 48 w 159"/>
                      <a:gd name="T53" fmla="*/ 2 h 134"/>
                      <a:gd name="T54" fmla="*/ 26 w 159"/>
                      <a:gd name="T55" fmla="*/ 13 h 134"/>
                      <a:gd name="T56" fmla="*/ 22 w 159"/>
                      <a:gd name="T57" fmla="*/ 19 h 134"/>
                      <a:gd name="T58" fmla="*/ 23 w 159"/>
                      <a:gd name="T59" fmla="*/ 29 h 134"/>
                      <a:gd name="T60" fmla="*/ 21 w 159"/>
                      <a:gd name="T61" fmla="*/ 34 h 134"/>
                      <a:gd name="T62" fmla="*/ 21 w 159"/>
                      <a:gd name="T63" fmla="*/ 37 h 134"/>
                      <a:gd name="T64" fmla="*/ 5 w 159"/>
                      <a:gd name="T65" fmla="*/ 46 h 134"/>
                      <a:gd name="T66" fmla="*/ 0 w 159"/>
                      <a:gd name="T67" fmla="*/ 64 h 134"/>
                      <a:gd name="T68" fmla="*/ 1 w 159"/>
                      <a:gd name="T69" fmla="*/ 71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134"/>
                      <a:gd name="T107" fmla="*/ 159 w 159"/>
                      <a:gd name="T108" fmla="*/ 134 h 1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134">
                        <a:moveTo>
                          <a:pt x="1" y="104"/>
                        </a:moveTo>
                        <a:lnTo>
                          <a:pt x="20" y="103"/>
                        </a:lnTo>
                        <a:lnTo>
                          <a:pt x="28" y="108"/>
                        </a:lnTo>
                        <a:lnTo>
                          <a:pt x="29" y="111"/>
                        </a:lnTo>
                        <a:lnTo>
                          <a:pt x="33" y="116"/>
                        </a:lnTo>
                        <a:lnTo>
                          <a:pt x="36" y="117"/>
                        </a:lnTo>
                        <a:lnTo>
                          <a:pt x="35" y="117"/>
                        </a:lnTo>
                        <a:lnTo>
                          <a:pt x="36" y="125"/>
                        </a:lnTo>
                        <a:lnTo>
                          <a:pt x="41" y="130"/>
                        </a:lnTo>
                        <a:lnTo>
                          <a:pt x="44" y="131"/>
                        </a:lnTo>
                        <a:lnTo>
                          <a:pt x="46" y="130"/>
                        </a:lnTo>
                        <a:lnTo>
                          <a:pt x="47" y="133"/>
                        </a:lnTo>
                        <a:lnTo>
                          <a:pt x="50" y="130"/>
                        </a:lnTo>
                        <a:lnTo>
                          <a:pt x="55" y="130"/>
                        </a:lnTo>
                        <a:lnTo>
                          <a:pt x="59" y="127"/>
                        </a:lnTo>
                        <a:lnTo>
                          <a:pt x="65" y="129"/>
                        </a:lnTo>
                        <a:lnTo>
                          <a:pt x="73" y="129"/>
                        </a:lnTo>
                        <a:lnTo>
                          <a:pt x="74" y="124"/>
                        </a:lnTo>
                        <a:lnTo>
                          <a:pt x="76" y="127"/>
                        </a:lnTo>
                        <a:lnTo>
                          <a:pt x="81" y="117"/>
                        </a:lnTo>
                        <a:lnTo>
                          <a:pt x="82" y="111"/>
                        </a:lnTo>
                        <a:lnTo>
                          <a:pt x="86" y="103"/>
                        </a:lnTo>
                        <a:lnTo>
                          <a:pt x="91" y="101"/>
                        </a:lnTo>
                        <a:lnTo>
                          <a:pt x="91" y="96"/>
                        </a:lnTo>
                        <a:lnTo>
                          <a:pt x="105" y="96"/>
                        </a:lnTo>
                        <a:lnTo>
                          <a:pt x="112" y="102"/>
                        </a:lnTo>
                        <a:lnTo>
                          <a:pt x="117" y="101"/>
                        </a:lnTo>
                        <a:lnTo>
                          <a:pt x="125" y="85"/>
                        </a:lnTo>
                        <a:lnTo>
                          <a:pt x="129" y="75"/>
                        </a:lnTo>
                        <a:lnTo>
                          <a:pt x="136" y="69"/>
                        </a:lnTo>
                        <a:lnTo>
                          <a:pt x="139" y="55"/>
                        </a:lnTo>
                        <a:lnTo>
                          <a:pt x="145" y="40"/>
                        </a:lnTo>
                        <a:lnTo>
                          <a:pt x="148" y="37"/>
                        </a:lnTo>
                        <a:lnTo>
                          <a:pt x="158" y="31"/>
                        </a:lnTo>
                        <a:lnTo>
                          <a:pt x="157" y="23"/>
                        </a:lnTo>
                        <a:lnTo>
                          <a:pt x="153" y="19"/>
                        </a:lnTo>
                        <a:lnTo>
                          <a:pt x="153" y="11"/>
                        </a:lnTo>
                        <a:lnTo>
                          <a:pt x="146" y="0"/>
                        </a:lnTo>
                        <a:lnTo>
                          <a:pt x="141" y="1"/>
                        </a:lnTo>
                        <a:lnTo>
                          <a:pt x="139" y="5"/>
                        </a:lnTo>
                        <a:lnTo>
                          <a:pt x="135" y="5"/>
                        </a:lnTo>
                        <a:lnTo>
                          <a:pt x="130" y="10"/>
                        </a:lnTo>
                        <a:lnTo>
                          <a:pt x="120" y="7"/>
                        </a:lnTo>
                        <a:lnTo>
                          <a:pt x="101" y="8"/>
                        </a:lnTo>
                        <a:lnTo>
                          <a:pt x="91" y="15"/>
                        </a:lnTo>
                        <a:lnTo>
                          <a:pt x="89" y="15"/>
                        </a:lnTo>
                        <a:lnTo>
                          <a:pt x="80" y="13"/>
                        </a:lnTo>
                        <a:lnTo>
                          <a:pt x="70" y="8"/>
                        </a:lnTo>
                        <a:lnTo>
                          <a:pt x="65" y="8"/>
                        </a:lnTo>
                        <a:lnTo>
                          <a:pt x="59" y="13"/>
                        </a:lnTo>
                        <a:lnTo>
                          <a:pt x="56" y="13"/>
                        </a:lnTo>
                        <a:lnTo>
                          <a:pt x="48" y="6"/>
                        </a:lnTo>
                        <a:lnTo>
                          <a:pt x="39" y="1"/>
                        </a:lnTo>
                        <a:lnTo>
                          <a:pt x="27" y="2"/>
                        </a:lnTo>
                        <a:lnTo>
                          <a:pt x="19" y="6"/>
                        </a:lnTo>
                        <a:lnTo>
                          <a:pt x="16" y="15"/>
                        </a:lnTo>
                        <a:lnTo>
                          <a:pt x="11" y="20"/>
                        </a:lnTo>
                        <a:lnTo>
                          <a:pt x="12" y="29"/>
                        </a:lnTo>
                        <a:lnTo>
                          <a:pt x="10" y="34"/>
                        </a:lnTo>
                        <a:lnTo>
                          <a:pt x="13" y="39"/>
                        </a:lnTo>
                        <a:lnTo>
                          <a:pt x="14" y="47"/>
                        </a:lnTo>
                        <a:lnTo>
                          <a:pt x="11" y="49"/>
                        </a:lnTo>
                        <a:lnTo>
                          <a:pt x="12" y="53"/>
                        </a:lnTo>
                        <a:lnTo>
                          <a:pt x="11" y="55"/>
                        </a:lnTo>
                        <a:lnTo>
                          <a:pt x="6" y="60"/>
                        </a:lnTo>
                        <a:lnTo>
                          <a:pt x="5" y="66"/>
                        </a:lnTo>
                        <a:lnTo>
                          <a:pt x="1" y="74"/>
                        </a:lnTo>
                        <a:lnTo>
                          <a:pt x="0" y="94"/>
                        </a:lnTo>
                        <a:lnTo>
                          <a:pt x="1" y="104"/>
                        </a:lnTo>
                      </a:path>
                    </a:pathLst>
                  </a:custGeom>
                  <a:grpFill/>
                  <a:ln w="9144">
                    <a:solidFill>
                      <a:schemeClr val="bg2">
                        <a:lumMod val="90000"/>
                      </a:schemeClr>
                    </a:solidFill>
                    <a:round/>
                    <a:headEnd/>
                    <a:tailEnd/>
                  </a:ln>
                </p:spPr>
                <p:txBody>
                  <a:bodyPr/>
                  <a:lstStyle/>
                  <a:p>
                    <a:endParaRPr lang="nb-NO"/>
                  </a:p>
                </p:txBody>
              </p:sp>
              <p:sp>
                <p:nvSpPr>
                  <p:cNvPr id="463" name="Freeform 169"/>
                  <p:cNvSpPr>
                    <a:spLocks/>
                  </p:cNvSpPr>
                  <p:nvPr/>
                </p:nvSpPr>
                <p:spPr bwMode="gray">
                  <a:xfrm>
                    <a:off x="2818" y="2210"/>
                    <a:ext cx="112" cy="150"/>
                  </a:xfrm>
                  <a:custGeom>
                    <a:avLst/>
                    <a:gdLst>
                      <a:gd name="T0" fmla="*/ 67 w 106"/>
                      <a:gd name="T1" fmla="*/ 94 h 157"/>
                      <a:gd name="T2" fmla="*/ 90 w 106"/>
                      <a:gd name="T3" fmla="*/ 93 h 157"/>
                      <a:gd name="T4" fmla="*/ 114 w 106"/>
                      <a:gd name="T5" fmla="*/ 94 h 157"/>
                      <a:gd name="T6" fmla="*/ 147 w 106"/>
                      <a:gd name="T7" fmla="*/ 94 h 157"/>
                      <a:gd name="T8" fmla="*/ 167 w 106"/>
                      <a:gd name="T9" fmla="*/ 96 h 157"/>
                      <a:gd name="T10" fmla="*/ 180 w 106"/>
                      <a:gd name="T11" fmla="*/ 98 h 157"/>
                      <a:gd name="T12" fmla="*/ 182 w 106"/>
                      <a:gd name="T13" fmla="*/ 96 h 157"/>
                      <a:gd name="T14" fmla="*/ 182 w 106"/>
                      <a:gd name="T15" fmla="*/ 89 h 157"/>
                      <a:gd name="T16" fmla="*/ 180 w 106"/>
                      <a:gd name="T17" fmla="*/ 89 h 157"/>
                      <a:gd name="T18" fmla="*/ 163 w 106"/>
                      <a:gd name="T19" fmla="*/ 84 h 157"/>
                      <a:gd name="T20" fmla="*/ 145 w 106"/>
                      <a:gd name="T21" fmla="*/ 72 h 157"/>
                      <a:gd name="T22" fmla="*/ 142 w 106"/>
                      <a:gd name="T23" fmla="*/ 63 h 157"/>
                      <a:gd name="T24" fmla="*/ 153 w 106"/>
                      <a:gd name="T25" fmla="*/ 58 h 157"/>
                      <a:gd name="T26" fmla="*/ 164 w 106"/>
                      <a:gd name="T27" fmla="*/ 50 h 157"/>
                      <a:gd name="T28" fmla="*/ 154 w 106"/>
                      <a:gd name="T29" fmla="*/ 39 h 157"/>
                      <a:gd name="T30" fmla="*/ 153 w 106"/>
                      <a:gd name="T31" fmla="*/ 37 h 157"/>
                      <a:gd name="T32" fmla="*/ 139 w 106"/>
                      <a:gd name="T33" fmla="*/ 35 h 157"/>
                      <a:gd name="T34" fmla="*/ 133 w 106"/>
                      <a:gd name="T35" fmla="*/ 31 h 157"/>
                      <a:gd name="T36" fmla="*/ 133 w 106"/>
                      <a:gd name="T37" fmla="*/ 29 h 157"/>
                      <a:gd name="T38" fmla="*/ 137 w 106"/>
                      <a:gd name="T39" fmla="*/ 28 h 157"/>
                      <a:gd name="T40" fmla="*/ 158 w 106"/>
                      <a:gd name="T41" fmla="*/ 28 h 157"/>
                      <a:gd name="T42" fmla="*/ 163 w 106"/>
                      <a:gd name="T43" fmla="*/ 27 h 157"/>
                      <a:gd name="T44" fmla="*/ 162 w 106"/>
                      <a:gd name="T45" fmla="*/ 26 h 157"/>
                      <a:gd name="T46" fmla="*/ 150 w 106"/>
                      <a:gd name="T47" fmla="*/ 19 h 157"/>
                      <a:gd name="T48" fmla="*/ 153 w 106"/>
                      <a:gd name="T49" fmla="*/ 11 h 157"/>
                      <a:gd name="T50" fmla="*/ 147 w 106"/>
                      <a:gd name="T51" fmla="*/ 4 h 157"/>
                      <a:gd name="T52" fmla="*/ 141 w 106"/>
                      <a:gd name="T53" fmla="*/ 2 h 157"/>
                      <a:gd name="T54" fmla="*/ 141 w 106"/>
                      <a:gd name="T55" fmla="*/ 0 h 157"/>
                      <a:gd name="T56" fmla="*/ 133 w 106"/>
                      <a:gd name="T57" fmla="*/ 0 h 157"/>
                      <a:gd name="T58" fmla="*/ 133 w 106"/>
                      <a:gd name="T59" fmla="*/ 8 h 157"/>
                      <a:gd name="T60" fmla="*/ 141 w 106"/>
                      <a:gd name="T61" fmla="*/ 11 h 157"/>
                      <a:gd name="T62" fmla="*/ 142 w 106"/>
                      <a:gd name="T63" fmla="*/ 11 h 157"/>
                      <a:gd name="T64" fmla="*/ 125 w 106"/>
                      <a:gd name="T65" fmla="*/ 16 h 157"/>
                      <a:gd name="T66" fmla="*/ 119 w 106"/>
                      <a:gd name="T67" fmla="*/ 19 h 157"/>
                      <a:gd name="T68" fmla="*/ 110 w 106"/>
                      <a:gd name="T69" fmla="*/ 28 h 157"/>
                      <a:gd name="T70" fmla="*/ 104 w 106"/>
                      <a:gd name="T71" fmla="*/ 37 h 157"/>
                      <a:gd name="T72" fmla="*/ 92 w 106"/>
                      <a:gd name="T73" fmla="*/ 41 h 157"/>
                      <a:gd name="T74" fmla="*/ 85 w 106"/>
                      <a:gd name="T75" fmla="*/ 48 h 157"/>
                      <a:gd name="T76" fmla="*/ 71 w 106"/>
                      <a:gd name="T77" fmla="*/ 57 h 157"/>
                      <a:gd name="T78" fmla="*/ 61 w 106"/>
                      <a:gd name="T79" fmla="*/ 57 h 157"/>
                      <a:gd name="T80" fmla="*/ 51 w 106"/>
                      <a:gd name="T81" fmla="*/ 54 h 157"/>
                      <a:gd name="T82" fmla="*/ 25 w 106"/>
                      <a:gd name="T83" fmla="*/ 54 h 157"/>
                      <a:gd name="T84" fmla="*/ 25 w 106"/>
                      <a:gd name="T85" fmla="*/ 57 h 157"/>
                      <a:gd name="T86" fmla="*/ 20 w 106"/>
                      <a:gd name="T87" fmla="*/ 58 h 157"/>
                      <a:gd name="T88" fmla="*/ 6 w 106"/>
                      <a:gd name="T89" fmla="*/ 64 h 157"/>
                      <a:gd name="T90" fmla="*/ 5 w 106"/>
                      <a:gd name="T91" fmla="*/ 67 h 157"/>
                      <a:gd name="T92" fmla="*/ 0 w 106"/>
                      <a:gd name="T93" fmla="*/ 73 h 157"/>
                      <a:gd name="T94" fmla="*/ 2 w 106"/>
                      <a:gd name="T95" fmla="*/ 75 h 157"/>
                      <a:gd name="T96" fmla="*/ 6 w 106"/>
                      <a:gd name="T97" fmla="*/ 75 h 157"/>
                      <a:gd name="T98" fmla="*/ 7 w 106"/>
                      <a:gd name="T99" fmla="*/ 78 h 157"/>
                      <a:gd name="T100" fmla="*/ 23 w 106"/>
                      <a:gd name="T101" fmla="*/ 79 h 157"/>
                      <a:gd name="T102" fmla="*/ 27 w 106"/>
                      <a:gd name="T103" fmla="*/ 78 h 157"/>
                      <a:gd name="T104" fmla="*/ 25 w 106"/>
                      <a:gd name="T105" fmla="*/ 82 h 157"/>
                      <a:gd name="T106" fmla="*/ 27 w 106"/>
                      <a:gd name="T107" fmla="*/ 83 h 157"/>
                      <a:gd name="T108" fmla="*/ 35 w 106"/>
                      <a:gd name="T109" fmla="*/ 86 h 157"/>
                      <a:gd name="T110" fmla="*/ 29 w 106"/>
                      <a:gd name="T111" fmla="*/ 94 h 157"/>
                      <a:gd name="T112" fmla="*/ 67 w 106"/>
                      <a:gd name="T113" fmla="*/ 94 h 157"/>
                      <a:gd name="T114" fmla="*/ 67 w 106"/>
                      <a:gd name="T115" fmla="*/ 94 h 157"/>
                      <a:gd name="T116" fmla="*/ 67 w 106"/>
                      <a:gd name="T117" fmla="*/ 94 h 1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157"/>
                      <a:gd name="T179" fmla="*/ 106 w 106"/>
                      <a:gd name="T180" fmla="*/ 157 h 1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157">
                        <a:moveTo>
                          <a:pt x="39" y="148"/>
                        </a:moveTo>
                        <a:lnTo>
                          <a:pt x="52" y="147"/>
                        </a:lnTo>
                        <a:lnTo>
                          <a:pt x="66" y="148"/>
                        </a:lnTo>
                        <a:lnTo>
                          <a:pt x="85" y="148"/>
                        </a:lnTo>
                        <a:lnTo>
                          <a:pt x="97" y="152"/>
                        </a:lnTo>
                        <a:lnTo>
                          <a:pt x="103" y="156"/>
                        </a:lnTo>
                        <a:lnTo>
                          <a:pt x="105" y="153"/>
                        </a:lnTo>
                        <a:lnTo>
                          <a:pt x="105" y="140"/>
                        </a:lnTo>
                        <a:lnTo>
                          <a:pt x="103" y="140"/>
                        </a:lnTo>
                        <a:lnTo>
                          <a:pt x="94" y="132"/>
                        </a:lnTo>
                        <a:lnTo>
                          <a:pt x="83" y="113"/>
                        </a:lnTo>
                        <a:lnTo>
                          <a:pt x="82" y="99"/>
                        </a:lnTo>
                        <a:lnTo>
                          <a:pt x="88" y="92"/>
                        </a:lnTo>
                        <a:lnTo>
                          <a:pt x="95" y="78"/>
                        </a:lnTo>
                        <a:lnTo>
                          <a:pt x="89" y="61"/>
                        </a:lnTo>
                        <a:lnTo>
                          <a:pt x="88" y="58"/>
                        </a:lnTo>
                        <a:lnTo>
                          <a:pt x="80" y="55"/>
                        </a:lnTo>
                        <a:lnTo>
                          <a:pt x="77" y="49"/>
                        </a:lnTo>
                        <a:lnTo>
                          <a:pt x="77" y="45"/>
                        </a:lnTo>
                        <a:lnTo>
                          <a:pt x="79" y="43"/>
                        </a:lnTo>
                        <a:lnTo>
                          <a:pt x="92" y="44"/>
                        </a:lnTo>
                        <a:lnTo>
                          <a:pt x="94" y="42"/>
                        </a:lnTo>
                        <a:lnTo>
                          <a:pt x="93" y="39"/>
                        </a:lnTo>
                        <a:lnTo>
                          <a:pt x="87" y="29"/>
                        </a:lnTo>
                        <a:lnTo>
                          <a:pt x="88" y="16"/>
                        </a:lnTo>
                        <a:lnTo>
                          <a:pt x="85" y="4"/>
                        </a:lnTo>
                        <a:lnTo>
                          <a:pt x="81" y="2"/>
                        </a:lnTo>
                        <a:lnTo>
                          <a:pt x="81" y="0"/>
                        </a:lnTo>
                        <a:lnTo>
                          <a:pt x="77" y="0"/>
                        </a:lnTo>
                        <a:lnTo>
                          <a:pt x="77" y="8"/>
                        </a:lnTo>
                        <a:lnTo>
                          <a:pt x="81" y="12"/>
                        </a:lnTo>
                        <a:lnTo>
                          <a:pt x="82" y="20"/>
                        </a:lnTo>
                        <a:lnTo>
                          <a:pt x="72" y="26"/>
                        </a:lnTo>
                        <a:lnTo>
                          <a:pt x="69" y="29"/>
                        </a:lnTo>
                        <a:lnTo>
                          <a:pt x="63" y="44"/>
                        </a:lnTo>
                        <a:lnTo>
                          <a:pt x="60" y="58"/>
                        </a:lnTo>
                        <a:lnTo>
                          <a:pt x="53" y="64"/>
                        </a:lnTo>
                        <a:lnTo>
                          <a:pt x="49" y="74"/>
                        </a:lnTo>
                        <a:lnTo>
                          <a:pt x="41" y="90"/>
                        </a:lnTo>
                        <a:lnTo>
                          <a:pt x="36" y="91"/>
                        </a:lnTo>
                        <a:lnTo>
                          <a:pt x="29" y="85"/>
                        </a:lnTo>
                        <a:lnTo>
                          <a:pt x="15" y="85"/>
                        </a:lnTo>
                        <a:lnTo>
                          <a:pt x="15" y="90"/>
                        </a:lnTo>
                        <a:lnTo>
                          <a:pt x="10" y="92"/>
                        </a:lnTo>
                        <a:lnTo>
                          <a:pt x="6" y="100"/>
                        </a:lnTo>
                        <a:lnTo>
                          <a:pt x="5" y="106"/>
                        </a:lnTo>
                        <a:lnTo>
                          <a:pt x="0" y="116"/>
                        </a:lnTo>
                        <a:lnTo>
                          <a:pt x="2" y="118"/>
                        </a:lnTo>
                        <a:lnTo>
                          <a:pt x="6" y="118"/>
                        </a:lnTo>
                        <a:lnTo>
                          <a:pt x="7" y="123"/>
                        </a:lnTo>
                        <a:lnTo>
                          <a:pt x="13" y="125"/>
                        </a:lnTo>
                        <a:lnTo>
                          <a:pt x="17" y="124"/>
                        </a:lnTo>
                        <a:lnTo>
                          <a:pt x="15" y="129"/>
                        </a:lnTo>
                        <a:lnTo>
                          <a:pt x="17" y="131"/>
                        </a:lnTo>
                        <a:lnTo>
                          <a:pt x="21" y="135"/>
                        </a:lnTo>
                        <a:lnTo>
                          <a:pt x="18" y="148"/>
                        </a:lnTo>
                        <a:lnTo>
                          <a:pt x="39" y="148"/>
                        </a:lnTo>
                      </a:path>
                    </a:pathLst>
                  </a:custGeom>
                  <a:grpFill/>
                  <a:ln w="9144">
                    <a:solidFill>
                      <a:schemeClr val="bg2">
                        <a:lumMod val="90000"/>
                      </a:schemeClr>
                    </a:solidFill>
                    <a:round/>
                    <a:headEnd/>
                    <a:tailEnd/>
                  </a:ln>
                </p:spPr>
                <p:txBody>
                  <a:bodyPr/>
                  <a:lstStyle/>
                  <a:p>
                    <a:endParaRPr lang="nb-NO"/>
                  </a:p>
                </p:txBody>
              </p:sp>
              <p:sp>
                <p:nvSpPr>
                  <p:cNvPr id="464" name="Freeform 170"/>
                  <p:cNvSpPr>
                    <a:spLocks/>
                  </p:cNvSpPr>
                  <p:nvPr/>
                </p:nvSpPr>
                <p:spPr bwMode="gray">
                  <a:xfrm>
                    <a:off x="3114" y="2394"/>
                    <a:ext cx="29" cy="24"/>
                  </a:xfrm>
                  <a:custGeom>
                    <a:avLst/>
                    <a:gdLst>
                      <a:gd name="T0" fmla="*/ 41 w 27"/>
                      <a:gd name="T1" fmla="*/ 0 h 24"/>
                      <a:gd name="T2" fmla="*/ 33 w 27"/>
                      <a:gd name="T3" fmla="*/ 1 h 24"/>
                      <a:gd name="T4" fmla="*/ 27 w 27"/>
                      <a:gd name="T5" fmla="*/ 5 h 24"/>
                      <a:gd name="T6" fmla="*/ 20 w 27"/>
                      <a:gd name="T7" fmla="*/ 3 h 24"/>
                      <a:gd name="T8" fmla="*/ 4 w 27"/>
                      <a:gd name="T9" fmla="*/ 13 h 24"/>
                      <a:gd name="T10" fmla="*/ 0 w 27"/>
                      <a:gd name="T11" fmla="*/ 19 h 24"/>
                      <a:gd name="T12" fmla="*/ 2 w 27"/>
                      <a:gd name="T13" fmla="*/ 23 h 24"/>
                      <a:gd name="T14" fmla="*/ 4 w 27"/>
                      <a:gd name="T15" fmla="*/ 20 h 24"/>
                      <a:gd name="T16" fmla="*/ 5 w 27"/>
                      <a:gd name="T17" fmla="*/ 20 h 24"/>
                      <a:gd name="T18" fmla="*/ 17 w 27"/>
                      <a:gd name="T19" fmla="*/ 23 h 24"/>
                      <a:gd name="T20" fmla="*/ 25 w 27"/>
                      <a:gd name="T21" fmla="*/ 23 h 24"/>
                      <a:gd name="T22" fmla="*/ 27 w 27"/>
                      <a:gd name="T23" fmla="*/ 19 h 24"/>
                      <a:gd name="T24" fmla="*/ 44 w 27"/>
                      <a:gd name="T25" fmla="*/ 17 h 24"/>
                      <a:gd name="T26" fmla="*/ 47 w 27"/>
                      <a:gd name="T27" fmla="*/ 19 h 24"/>
                      <a:gd name="T28" fmla="*/ 53 w 27"/>
                      <a:gd name="T29" fmla="*/ 13 h 24"/>
                      <a:gd name="T30" fmla="*/ 41 w 27"/>
                      <a:gd name="T31" fmla="*/ 0 h 24"/>
                      <a:gd name="T32" fmla="*/ 41 w 27"/>
                      <a:gd name="T33" fmla="*/ 0 h 24"/>
                      <a:gd name="T34" fmla="*/ 41 w 27"/>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24"/>
                      <a:gd name="T56" fmla="*/ 27 w 27"/>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24">
                        <a:moveTo>
                          <a:pt x="20" y="0"/>
                        </a:moveTo>
                        <a:lnTo>
                          <a:pt x="17" y="1"/>
                        </a:lnTo>
                        <a:lnTo>
                          <a:pt x="14" y="5"/>
                        </a:lnTo>
                        <a:lnTo>
                          <a:pt x="10" y="3"/>
                        </a:lnTo>
                        <a:lnTo>
                          <a:pt x="4" y="13"/>
                        </a:lnTo>
                        <a:lnTo>
                          <a:pt x="0" y="19"/>
                        </a:lnTo>
                        <a:lnTo>
                          <a:pt x="2" y="23"/>
                        </a:lnTo>
                        <a:lnTo>
                          <a:pt x="4" y="20"/>
                        </a:lnTo>
                        <a:lnTo>
                          <a:pt x="5" y="20"/>
                        </a:lnTo>
                        <a:lnTo>
                          <a:pt x="7" y="23"/>
                        </a:lnTo>
                        <a:lnTo>
                          <a:pt x="13" y="23"/>
                        </a:lnTo>
                        <a:lnTo>
                          <a:pt x="14" y="19"/>
                        </a:lnTo>
                        <a:lnTo>
                          <a:pt x="21" y="17"/>
                        </a:lnTo>
                        <a:lnTo>
                          <a:pt x="23" y="19"/>
                        </a:lnTo>
                        <a:lnTo>
                          <a:pt x="26" y="13"/>
                        </a:lnTo>
                        <a:lnTo>
                          <a:pt x="20" y="0"/>
                        </a:lnTo>
                      </a:path>
                    </a:pathLst>
                  </a:custGeom>
                  <a:grpFill/>
                  <a:ln w="9144">
                    <a:solidFill>
                      <a:schemeClr val="bg2">
                        <a:lumMod val="90000"/>
                      </a:schemeClr>
                    </a:solidFill>
                    <a:round/>
                    <a:headEnd/>
                    <a:tailEnd/>
                  </a:ln>
                </p:spPr>
                <p:txBody>
                  <a:bodyPr/>
                  <a:lstStyle/>
                  <a:p>
                    <a:endParaRPr lang="nb-NO"/>
                  </a:p>
                </p:txBody>
              </p:sp>
              <p:sp>
                <p:nvSpPr>
                  <p:cNvPr id="465" name="Freeform 171"/>
                  <p:cNvSpPr>
                    <a:spLocks/>
                  </p:cNvSpPr>
                  <p:nvPr/>
                </p:nvSpPr>
                <p:spPr bwMode="gray">
                  <a:xfrm>
                    <a:off x="2905" y="2237"/>
                    <a:ext cx="189" cy="108"/>
                  </a:xfrm>
                  <a:custGeom>
                    <a:avLst/>
                    <a:gdLst>
                      <a:gd name="T0" fmla="*/ 282 w 180"/>
                      <a:gd name="T1" fmla="*/ 51 h 113"/>
                      <a:gd name="T2" fmla="*/ 272 w 180"/>
                      <a:gd name="T3" fmla="*/ 52 h 113"/>
                      <a:gd name="T4" fmla="*/ 264 w 180"/>
                      <a:gd name="T5" fmla="*/ 50 h 113"/>
                      <a:gd name="T6" fmla="*/ 239 w 180"/>
                      <a:gd name="T7" fmla="*/ 51 h 113"/>
                      <a:gd name="T8" fmla="*/ 231 w 180"/>
                      <a:gd name="T9" fmla="*/ 53 h 113"/>
                      <a:gd name="T10" fmla="*/ 198 w 180"/>
                      <a:gd name="T11" fmla="*/ 55 h 113"/>
                      <a:gd name="T12" fmla="*/ 181 w 180"/>
                      <a:gd name="T13" fmla="*/ 55 h 113"/>
                      <a:gd name="T14" fmla="*/ 177 w 180"/>
                      <a:gd name="T15" fmla="*/ 58 h 113"/>
                      <a:gd name="T16" fmla="*/ 142 w 180"/>
                      <a:gd name="T17" fmla="*/ 56 h 113"/>
                      <a:gd name="T18" fmla="*/ 135 w 180"/>
                      <a:gd name="T19" fmla="*/ 57 h 113"/>
                      <a:gd name="T20" fmla="*/ 111 w 180"/>
                      <a:gd name="T21" fmla="*/ 51 h 113"/>
                      <a:gd name="T22" fmla="*/ 97 w 180"/>
                      <a:gd name="T23" fmla="*/ 64 h 113"/>
                      <a:gd name="T24" fmla="*/ 78 w 180"/>
                      <a:gd name="T25" fmla="*/ 67 h 113"/>
                      <a:gd name="T26" fmla="*/ 55 w 180"/>
                      <a:gd name="T27" fmla="*/ 65 h 113"/>
                      <a:gd name="T28" fmla="*/ 35 w 180"/>
                      <a:gd name="T29" fmla="*/ 71 h 113"/>
                      <a:gd name="T30" fmla="*/ 22 w 180"/>
                      <a:gd name="T31" fmla="*/ 67 h 113"/>
                      <a:gd name="T32" fmla="*/ 0 w 180"/>
                      <a:gd name="T33" fmla="*/ 46 h 113"/>
                      <a:gd name="T34" fmla="*/ 23 w 180"/>
                      <a:gd name="T35" fmla="*/ 31 h 113"/>
                      <a:gd name="T36" fmla="*/ 44 w 180"/>
                      <a:gd name="T37" fmla="*/ 30 h 113"/>
                      <a:gd name="T38" fmla="*/ 54 w 180"/>
                      <a:gd name="T39" fmla="*/ 30 h 113"/>
                      <a:gd name="T40" fmla="*/ 95 w 180"/>
                      <a:gd name="T41" fmla="*/ 27 h 113"/>
                      <a:gd name="T42" fmla="*/ 101 w 180"/>
                      <a:gd name="T43" fmla="*/ 20 h 113"/>
                      <a:gd name="T44" fmla="*/ 131 w 180"/>
                      <a:gd name="T45" fmla="*/ 17 h 113"/>
                      <a:gd name="T46" fmla="*/ 144 w 180"/>
                      <a:gd name="T47" fmla="*/ 12 h 113"/>
                      <a:gd name="T48" fmla="*/ 161 w 180"/>
                      <a:gd name="T49" fmla="*/ 10 h 113"/>
                      <a:gd name="T50" fmla="*/ 167 w 180"/>
                      <a:gd name="T51" fmla="*/ 3 h 113"/>
                      <a:gd name="T52" fmla="*/ 203 w 180"/>
                      <a:gd name="T53" fmla="*/ 11 h 113"/>
                      <a:gd name="T54" fmla="*/ 203 w 180"/>
                      <a:gd name="T55" fmla="*/ 20 h 113"/>
                      <a:gd name="T56" fmla="*/ 215 w 180"/>
                      <a:gd name="T57" fmla="*/ 23 h 113"/>
                      <a:gd name="T58" fmla="*/ 231 w 180"/>
                      <a:gd name="T59" fmla="*/ 25 h 113"/>
                      <a:gd name="T60" fmla="*/ 240 w 180"/>
                      <a:gd name="T61" fmla="*/ 30 h 113"/>
                      <a:gd name="T62" fmla="*/ 272 w 180"/>
                      <a:gd name="T63" fmla="*/ 44 h 113"/>
                      <a:gd name="T64" fmla="*/ 291 w 180"/>
                      <a:gd name="T65" fmla="*/ 51 h 113"/>
                      <a:gd name="T66" fmla="*/ 291 w 180"/>
                      <a:gd name="T67" fmla="*/ 51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0"/>
                      <a:gd name="T103" fmla="*/ 0 h 113"/>
                      <a:gd name="T104" fmla="*/ 180 w 180"/>
                      <a:gd name="T105" fmla="*/ 113 h 1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0" h="113">
                        <a:moveTo>
                          <a:pt x="179" y="80"/>
                        </a:moveTo>
                        <a:lnTo>
                          <a:pt x="172" y="80"/>
                        </a:lnTo>
                        <a:lnTo>
                          <a:pt x="170" y="83"/>
                        </a:lnTo>
                        <a:lnTo>
                          <a:pt x="167" y="81"/>
                        </a:lnTo>
                        <a:lnTo>
                          <a:pt x="166" y="83"/>
                        </a:lnTo>
                        <a:lnTo>
                          <a:pt x="162" y="78"/>
                        </a:lnTo>
                        <a:lnTo>
                          <a:pt x="151" y="81"/>
                        </a:lnTo>
                        <a:lnTo>
                          <a:pt x="147" y="80"/>
                        </a:lnTo>
                        <a:lnTo>
                          <a:pt x="147" y="83"/>
                        </a:lnTo>
                        <a:lnTo>
                          <a:pt x="142" y="84"/>
                        </a:lnTo>
                        <a:lnTo>
                          <a:pt x="138" y="82"/>
                        </a:lnTo>
                        <a:lnTo>
                          <a:pt x="122" y="88"/>
                        </a:lnTo>
                        <a:lnTo>
                          <a:pt x="115" y="85"/>
                        </a:lnTo>
                        <a:lnTo>
                          <a:pt x="111" y="88"/>
                        </a:lnTo>
                        <a:lnTo>
                          <a:pt x="111" y="91"/>
                        </a:lnTo>
                        <a:lnTo>
                          <a:pt x="109" y="92"/>
                        </a:lnTo>
                        <a:lnTo>
                          <a:pt x="96" y="92"/>
                        </a:lnTo>
                        <a:lnTo>
                          <a:pt x="87" y="89"/>
                        </a:lnTo>
                        <a:lnTo>
                          <a:pt x="85" y="90"/>
                        </a:lnTo>
                        <a:lnTo>
                          <a:pt x="83" y="90"/>
                        </a:lnTo>
                        <a:lnTo>
                          <a:pt x="76" y="81"/>
                        </a:lnTo>
                        <a:lnTo>
                          <a:pt x="68" y="80"/>
                        </a:lnTo>
                        <a:lnTo>
                          <a:pt x="60" y="90"/>
                        </a:lnTo>
                        <a:lnTo>
                          <a:pt x="60" y="99"/>
                        </a:lnTo>
                        <a:lnTo>
                          <a:pt x="58" y="101"/>
                        </a:lnTo>
                        <a:lnTo>
                          <a:pt x="48" y="104"/>
                        </a:lnTo>
                        <a:lnTo>
                          <a:pt x="40" y="101"/>
                        </a:lnTo>
                        <a:lnTo>
                          <a:pt x="34" y="102"/>
                        </a:lnTo>
                        <a:lnTo>
                          <a:pt x="29" y="105"/>
                        </a:lnTo>
                        <a:lnTo>
                          <a:pt x="23" y="112"/>
                        </a:lnTo>
                        <a:lnTo>
                          <a:pt x="21" y="112"/>
                        </a:lnTo>
                        <a:lnTo>
                          <a:pt x="12" y="104"/>
                        </a:lnTo>
                        <a:lnTo>
                          <a:pt x="1" y="85"/>
                        </a:lnTo>
                        <a:lnTo>
                          <a:pt x="0" y="71"/>
                        </a:lnTo>
                        <a:lnTo>
                          <a:pt x="6" y="64"/>
                        </a:lnTo>
                        <a:lnTo>
                          <a:pt x="13" y="50"/>
                        </a:lnTo>
                        <a:lnTo>
                          <a:pt x="21" y="49"/>
                        </a:lnTo>
                        <a:lnTo>
                          <a:pt x="27" y="47"/>
                        </a:lnTo>
                        <a:lnTo>
                          <a:pt x="29" y="44"/>
                        </a:lnTo>
                        <a:lnTo>
                          <a:pt x="33" y="48"/>
                        </a:lnTo>
                        <a:lnTo>
                          <a:pt x="45" y="42"/>
                        </a:lnTo>
                        <a:lnTo>
                          <a:pt x="58" y="41"/>
                        </a:lnTo>
                        <a:lnTo>
                          <a:pt x="64" y="34"/>
                        </a:lnTo>
                        <a:lnTo>
                          <a:pt x="62" y="30"/>
                        </a:lnTo>
                        <a:lnTo>
                          <a:pt x="62" y="29"/>
                        </a:lnTo>
                        <a:lnTo>
                          <a:pt x="81" y="27"/>
                        </a:lnTo>
                        <a:lnTo>
                          <a:pt x="84" y="23"/>
                        </a:lnTo>
                        <a:lnTo>
                          <a:pt x="88" y="22"/>
                        </a:lnTo>
                        <a:lnTo>
                          <a:pt x="90" y="18"/>
                        </a:lnTo>
                        <a:lnTo>
                          <a:pt x="99" y="10"/>
                        </a:lnTo>
                        <a:lnTo>
                          <a:pt x="99" y="7"/>
                        </a:lnTo>
                        <a:lnTo>
                          <a:pt x="102" y="3"/>
                        </a:lnTo>
                        <a:lnTo>
                          <a:pt x="113" y="0"/>
                        </a:lnTo>
                        <a:lnTo>
                          <a:pt x="124" y="14"/>
                        </a:lnTo>
                        <a:lnTo>
                          <a:pt x="125" y="17"/>
                        </a:lnTo>
                        <a:lnTo>
                          <a:pt x="124" y="30"/>
                        </a:lnTo>
                        <a:lnTo>
                          <a:pt x="127" y="32"/>
                        </a:lnTo>
                        <a:lnTo>
                          <a:pt x="132" y="33"/>
                        </a:lnTo>
                        <a:lnTo>
                          <a:pt x="134" y="37"/>
                        </a:lnTo>
                        <a:lnTo>
                          <a:pt x="142" y="38"/>
                        </a:lnTo>
                        <a:lnTo>
                          <a:pt x="146" y="42"/>
                        </a:lnTo>
                        <a:lnTo>
                          <a:pt x="148" y="48"/>
                        </a:lnTo>
                        <a:lnTo>
                          <a:pt x="162" y="58"/>
                        </a:lnTo>
                        <a:lnTo>
                          <a:pt x="167" y="69"/>
                        </a:lnTo>
                        <a:lnTo>
                          <a:pt x="176" y="74"/>
                        </a:lnTo>
                        <a:lnTo>
                          <a:pt x="179" y="80"/>
                        </a:lnTo>
                      </a:path>
                    </a:pathLst>
                  </a:custGeom>
                  <a:grpFill/>
                  <a:ln w="9144">
                    <a:solidFill>
                      <a:schemeClr val="bg2">
                        <a:lumMod val="90000"/>
                      </a:schemeClr>
                    </a:solidFill>
                    <a:round/>
                    <a:headEnd/>
                    <a:tailEnd/>
                  </a:ln>
                </p:spPr>
                <p:txBody>
                  <a:bodyPr/>
                  <a:lstStyle/>
                  <a:p>
                    <a:endParaRPr lang="nb-NO"/>
                  </a:p>
                </p:txBody>
              </p:sp>
              <p:sp>
                <p:nvSpPr>
                  <p:cNvPr id="466" name="Freeform 172"/>
                  <p:cNvSpPr>
                    <a:spLocks/>
                  </p:cNvSpPr>
                  <p:nvPr/>
                </p:nvSpPr>
                <p:spPr bwMode="gray">
                  <a:xfrm>
                    <a:off x="2870" y="2440"/>
                    <a:ext cx="15" cy="19"/>
                  </a:xfrm>
                  <a:custGeom>
                    <a:avLst/>
                    <a:gdLst>
                      <a:gd name="T0" fmla="*/ 4 w 14"/>
                      <a:gd name="T1" fmla="*/ 10 h 20"/>
                      <a:gd name="T2" fmla="*/ 3 w 14"/>
                      <a:gd name="T3" fmla="*/ 10 h 20"/>
                      <a:gd name="T4" fmla="*/ 1 w 14"/>
                      <a:gd name="T5" fmla="*/ 10 h 20"/>
                      <a:gd name="T6" fmla="*/ 0 w 14"/>
                      <a:gd name="T7" fmla="*/ 8 h 20"/>
                      <a:gd name="T8" fmla="*/ 6 w 14"/>
                      <a:gd name="T9" fmla="*/ 4 h 20"/>
                      <a:gd name="T10" fmla="*/ 17 w 14"/>
                      <a:gd name="T11" fmla="*/ 1 h 20"/>
                      <a:gd name="T12" fmla="*/ 20 w 14"/>
                      <a:gd name="T13" fmla="*/ 0 h 20"/>
                      <a:gd name="T14" fmla="*/ 23 w 14"/>
                      <a:gd name="T15" fmla="*/ 0 h 20"/>
                      <a:gd name="T16" fmla="*/ 25 w 14"/>
                      <a:gd name="T17" fmla="*/ 3 h 20"/>
                      <a:gd name="T18" fmla="*/ 18 w 14"/>
                      <a:gd name="T19" fmla="*/ 7 h 20"/>
                      <a:gd name="T20" fmla="*/ 6 w 14"/>
                      <a:gd name="T21" fmla="*/ 10 h 20"/>
                      <a:gd name="T22" fmla="*/ 4 w 14"/>
                      <a:gd name="T23" fmla="*/ 10 h 20"/>
                      <a:gd name="T24" fmla="*/ 4 w 14"/>
                      <a:gd name="T25" fmla="*/ 10 h 20"/>
                      <a:gd name="T26" fmla="*/ 4 w 14"/>
                      <a:gd name="T27" fmla="*/ 1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0"/>
                      <a:gd name="T44" fmla="*/ 14 w 14"/>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0">
                        <a:moveTo>
                          <a:pt x="4" y="19"/>
                        </a:moveTo>
                        <a:lnTo>
                          <a:pt x="3" y="17"/>
                        </a:lnTo>
                        <a:lnTo>
                          <a:pt x="1" y="10"/>
                        </a:lnTo>
                        <a:lnTo>
                          <a:pt x="0" y="8"/>
                        </a:lnTo>
                        <a:lnTo>
                          <a:pt x="6" y="4"/>
                        </a:lnTo>
                        <a:lnTo>
                          <a:pt x="7" y="1"/>
                        </a:lnTo>
                        <a:lnTo>
                          <a:pt x="10" y="0"/>
                        </a:lnTo>
                        <a:lnTo>
                          <a:pt x="12" y="0"/>
                        </a:lnTo>
                        <a:lnTo>
                          <a:pt x="13" y="3"/>
                        </a:lnTo>
                        <a:lnTo>
                          <a:pt x="8" y="7"/>
                        </a:lnTo>
                        <a:lnTo>
                          <a:pt x="6" y="18"/>
                        </a:lnTo>
                        <a:lnTo>
                          <a:pt x="4" y="19"/>
                        </a:lnTo>
                      </a:path>
                    </a:pathLst>
                  </a:custGeom>
                  <a:grpFill/>
                  <a:ln w="9144">
                    <a:solidFill>
                      <a:schemeClr val="bg2">
                        <a:lumMod val="90000"/>
                      </a:schemeClr>
                    </a:solidFill>
                    <a:round/>
                    <a:headEnd/>
                    <a:tailEnd/>
                  </a:ln>
                </p:spPr>
                <p:txBody>
                  <a:bodyPr/>
                  <a:lstStyle/>
                  <a:p>
                    <a:endParaRPr lang="nb-NO"/>
                  </a:p>
                </p:txBody>
              </p:sp>
              <p:sp>
                <p:nvSpPr>
                  <p:cNvPr id="467" name="Freeform 173"/>
                  <p:cNvSpPr>
                    <a:spLocks/>
                  </p:cNvSpPr>
                  <p:nvPr/>
                </p:nvSpPr>
                <p:spPr bwMode="gray">
                  <a:xfrm>
                    <a:off x="2824" y="2351"/>
                    <a:ext cx="81" cy="84"/>
                  </a:xfrm>
                  <a:custGeom>
                    <a:avLst/>
                    <a:gdLst>
                      <a:gd name="T0" fmla="*/ 64 w 76"/>
                      <a:gd name="T1" fmla="*/ 1 h 87"/>
                      <a:gd name="T2" fmla="*/ 62 w 76"/>
                      <a:gd name="T3" fmla="*/ 5 h 87"/>
                      <a:gd name="T4" fmla="*/ 64 w 76"/>
                      <a:gd name="T5" fmla="*/ 14 h 87"/>
                      <a:gd name="T6" fmla="*/ 31 w 76"/>
                      <a:gd name="T7" fmla="*/ 14 h 87"/>
                      <a:gd name="T8" fmla="*/ 20 w 76"/>
                      <a:gd name="T9" fmla="*/ 14 h 87"/>
                      <a:gd name="T10" fmla="*/ 20 w 76"/>
                      <a:gd name="T11" fmla="*/ 14 h 87"/>
                      <a:gd name="T12" fmla="*/ 18 w 76"/>
                      <a:gd name="T13" fmla="*/ 14 h 87"/>
                      <a:gd name="T14" fmla="*/ 27 w 76"/>
                      <a:gd name="T15" fmla="*/ 20 h 87"/>
                      <a:gd name="T16" fmla="*/ 20 w 76"/>
                      <a:gd name="T17" fmla="*/ 21 h 87"/>
                      <a:gd name="T18" fmla="*/ 7 w 76"/>
                      <a:gd name="T19" fmla="*/ 18 h 87"/>
                      <a:gd name="T20" fmla="*/ 6 w 76"/>
                      <a:gd name="T21" fmla="*/ 28 h 87"/>
                      <a:gd name="T22" fmla="*/ 2 w 76"/>
                      <a:gd name="T23" fmla="*/ 31 h 87"/>
                      <a:gd name="T24" fmla="*/ 0 w 76"/>
                      <a:gd name="T25" fmla="*/ 32 h 87"/>
                      <a:gd name="T26" fmla="*/ 2 w 76"/>
                      <a:gd name="T27" fmla="*/ 34 h 87"/>
                      <a:gd name="T28" fmla="*/ 7 w 76"/>
                      <a:gd name="T29" fmla="*/ 40 h 87"/>
                      <a:gd name="T30" fmla="*/ 27 w 76"/>
                      <a:gd name="T31" fmla="*/ 48 h 87"/>
                      <a:gd name="T32" fmla="*/ 56 w 76"/>
                      <a:gd name="T33" fmla="*/ 58 h 87"/>
                      <a:gd name="T34" fmla="*/ 58 w 76"/>
                      <a:gd name="T35" fmla="*/ 61 h 87"/>
                      <a:gd name="T36" fmla="*/ 64 w 76"/>
                      <a:gd name="T37" fmla="*/ 57 h 87"/>
                      <a:gd name="T38" fmla="*/ 75 w 76"/>
                      <a:gd name="T39" fmla="*/ 56 h 87"/>
                      <a:gd name="T40" fmla="*/ 76 w 76"/>
                      <a:gd name="T41" fmla="*/ 56 h 87"/>
                      <a:gd name="T42" fmla="*/ 70 w 76"/>
                      <a:gd name="T43" fmla="*/ 52 h 87"/>
                      <a:gd name="T44" fmla="*/ 75 w 76"/>
                      <a:gd name="T45" fmla="*/ 46 h 87"/>
                      <a:gd name="T46" fmla="*/ 91 w 76"/>
                      <a:gd name="T47" fmla="*/ 42 h 87"/>
                      <a:gd name="T48" fmla="*/ 98 w 76"/>
                      <a:gd name="T49" fmla="*/ 40 h 87"/>
                      <a:gd name="T50" fmla="*/ 109 w 76"/>
                      <a:gd name="T51" fmla="*/ 42 h 87"/>
                      <a:gd name="T52" fmla="*/ 118 w 76"/>
                      <a:gd name="T53" fmla="*/ 42 h 87"/>
                      <a:gd name="T54" fmla="*/ 126 w 76"/>
                      <a:gd name="T55" fmla="*/ 45 h 87"/>
                      <a:gd name="T56" fmla="*/ 134 w 76"/>
                      <a:gd name="T57" fmla="*/ 42 h 87"/>
                      <a:gd name="T58" fmla="*/ 141 w 76"/>
                      <a:gd name="T59" fmla="*/ 32 h 87"/>
                      <a:gd name="T60" fmla="*/ 134 w 76"/>
                      <a:gd name="T61" fmla="*/ 22 h 87"/>
                      <a:gd name="T62" fmla="*/ 134 w 76"/>
                      <a:gd name="T63" fmla="*/ 17 h 87"/>
                      <a:gd name="T64" fmla="*/ 142 w 76"/>
                      <a:gd name="T65" fmla="*/ 14 h 87"/>
                      <a:gd name="T66" fmla="*/ 142 w 76"/>
                      <a:gd name="T67" fmla="*/ 14 h 87"/>
                      <a:gd name="T68" fmla="*/ 137 w 76"/>
                      <a:gd name="T69" fmla="*/ 12 h 87"/>
                      <a:gd name="T70" fmla="*/ 124 w 76"/>
                      <a:gd name="T71" fmla="*/ 9 h 87"/>
                      <a:gd name="T72" fmla="*/ 116 w 76"/>
                      <a:gd name="T73" fmla="*/ 14 h 87"/>
                      <a:gd name="T74" fmla="*/ 113 w 76"/>
                      <a:gd name="T75" fmla="*/ 14 h 87"/>
                      <a:gd name="T76" fmla="*/ 113 w 76"/>
                      <a:gd name="T77" fmla="*/ 6 h 87"/>
                      <a:gd name="T78" fmla="*/ 116 w 76"/>
                      <a:gd name="T79" fmla="*/ 1 h 87"/>
                      <a:gd name="T80" fmla="*/ 87 w 76"/>
                      <a:gd name="T81" fmla="*/ 0 h 87"/>
                      <a:gd name="T82" fmla="*/ 64 w 76"/>
                      <a:gd name="T83" fmla="*/ 1 h 87"/>
                      <a:gd name="T84" fmla="*/ 64 w 76"/>
                      <a:gd name="T85" fmla="*/ 1 h 87"/>
                      <a:gd name="T86" fmla="*/ 64 w 76"/>
                      <a:gd name="T87" fmla="*/ 1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
                      <a:gd name="T133" fmla="*/ 0 h 87"/>
                      <a:gd name="T134" fmla="*/ 76 w 76"/>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 h="87">
                        <a:moveTo>
                          <a:pt x="34" y="1"/>
                        </a:moveTo>
                        <a:lnTo>
                          <a:pt x="33" y="5"/>
                        </a:lnTo>
                        <a:lnTo>
                          <a:pt x="34" y="17"/>
                        </a:lnTo>
                        <a:lnTo>
                          <a:pt x="17" y="17"/>
                        </a:lnTo>
                        <a:lnTo>
                          <a:pt x="10" y="19"/>
                        </a:lnTo>
                        <a:lnTo>
                          <a:pt x="10" y="23"/>
                        </a:lnTo>
                        <a:lnTo>
                          <a:pt x="8" y="24"/>
                        </a:lnTo>
                        <a:lnTo>
                          <a:pt x="15" y="30"/>
                        </a:lnTo>
                        <a:lnTo>
                          <a:pt x="10" y="31"/>
                        </a:lnTo>
                        <a:lnTo>
                          <a:pt x="7" y="28"/>
                        </a:lnTo>
                        <a:lnTo>
                          <a:pt x="6" y="38"/>
                        </a:lnTo>
                        <a:lnTo>
                          <a:pt x="2" y="41"/>
                        </a:lnTo>
                        <a:lnTo>
                          <a:pt x="0" y="42"/>
                        </a:lnTo>
                        <a:lnTo>
                          <a:pt x="2" y="45"/>
                        </a:lnTo>
                        <a:lnTo>
                          <a:pt x="7" y="58"/>
                        </a:lnTo>
                        <a:lnTo>
                          <a:pt x="15" y="68"/>
                        </a:lnTo>
                        <a:lnTo>
                          <a:pt x="30" y="81"/>
                        </a:lnTo>
                        <a:lnTo>
                          <a:pt x="31" y="86"/>
                        </a:lnTo>
                        <a:lnTo>
                          <a:pt x="34" y="80"/>
                        </a:lnTo>
                        <a:lnTo>
                          <a:pt x="39" y="79"/>
                        </a:lnTo>
                        <a:lnTo>
                          <a:pt x="40" y="78"/>
                        </a:lnTo>
                        <a:lnTo>
                          <a:pt x="37" y="72"/>
                        </a:lnTo>
                        <a:lnTo>
                          <a:pt x="39" y="66"/>
                        </a:lnTo>
                        <a:lnTo>
                          <a:pt x="48" y="61"/>
                        </a:lnTo>
                        <a:lnTo>
                          <a:pt x="52" y="57"/>
                        </a:lnTo>
                        <a:lnTo>
                          <a:pt x="57" y="61"/>
                        </a:lnTo>
                        <a:lnTo>
                          <a:pt x="63" y="61"/>
                        </a:lnTo>
                        <a:lnTo>
                          <a:pt x="67" y="65"/>
                        </a:lnTo>
                        <a:lnTo>
                          <a:pt x="71" y="62"/>
                        </a:lnTo>
                        <a:lnTo>
                          <a:pt x="74" y="42"/>
                        </a:lnTo>
                        <a:lnTo>
                          <a:pt x="71" y="32"/>
                        </a:lnTo>
                        <a:lnTo>
                          <a:pt x="71" y="27"/>
                        </a:lnTo>
                        <a:lnTo>
                          <a:pt x="75" y="20"/>
                        </a:lnTo>
                        <a:lnTo>
                          <a:pt x="75" y="16"/>
                        </a:lnTo>
                        <a:lnTo>
                          <a:pt x="73" y="12"/>
                        </a:lnTo>
                        <a:lnTo>
                          <a:pt x="65" y="9"/>
                        </a:lnTo>
                        <a:lnTo>
                          <a:pt x="61" y="17"/>
                        </a:lnTo>
                        <a:lnTo>
                          <a:pt x="60" y="15"/>
                        </a:lnTo>
                        <a:lnTo>
                          <a:pt x="60" y="6"/>
                        </a:lnTo>
                        <a:lnTo>
                          <a:pt x="61" y="1"/>
                        </a:lnTo>
                        <a:lnTo>
                          <a:pt x="47" y="0"/>
                        </a:lnTo>
                        <a:lnTo>
                          <a:pt x="34" y="1"/>
                        </a:lnTo>
                      </a:path>
                    </a:pathLst>
                  </a:custGeom>
                  <a:grpFill/>
                  <a:ln w="9144">
                    <a:solidFill>
                      <a:schemeClr val="bg2">
                        <a:lumMod val="90000"/>
                      </a:schemeClr>
                    </a:solidFill>
                    <a:round/>
                    <a:headEnd/>
                    <a:tailEnd/>
                  </a:ln>
                </p:spPr>
                <p:txBody>
                  <a:bodyPr/>
                  <a:lstStyle/>
                  <a:p>
                    <a:endParaRPr lang="nb-NO"/>
                  </a:p>
                </p:txBody>
              </p:sp>
              <p:sp>
                <p:nvSpPr>
                  <p:cNvPr id="468" name="Freeform 174"/>
                  <p:cNvSpPr>
                    <a:spLocks/>
                  </p:cNvSpPr>
                  <p:nvPr/>
                </p:nvSpPr>
                <p:spPr bwMode="gray">
                  <a:xfrm>
                    <a:off x="2856" y="2333"/>
                    <a:ext cx="111" cy="116"/>
                  </a:xfrm>
                  <a:custGeom>
                    <a:avLst/>
                    <a:gdLst>
                      <a:gd name="T0" fmla="*/ 181 w 105"/>
                      <a:gd name="T1" fmla="*/ 0 h 119"/>
                      <a:gd name="T2" fmla="*/ 163 w 105"/>
                      <a:gd name="T3" fmla="*/ 3 h 119"/>
                      <a:gd name="T4" fmla="*/ 149 w 105"/>
                      <a:gd name="T5" fmla="*/ 0 h 119"/>
                      <a:gd name="T6" fmla="*/ 140 w 105"/>
                      <a:gd name="T7" fmla="*/ 1 h 119"/>
                      <a:gd name="T8" fmla="*/ 131 w 105"/>
                      <a:gd name="T9" fmla="*/ 4 h 119"/>
                      <a:gd name="T10" fmla="*/ 119 w 105"/>
                      <a:gd name="T11" fmla="*/ 11 h 119"/>
                      <a:gd name="T12" fmla="*/ 119 w 105"/>
                      <a:gd name="T13" fmla="*/ 19 h 119"/>
                      <a:gd name="T14" fmla="*/ 117 w 105"/>
                      <a:gd name="T15" fmla="*/ 19 h 119"/>
                      <a:gd name="T16" fmla="*/ 106 w 105"/>
                      <a:gd name="T17" fmla="*/ 19 h 119"/>
                      <a:gd name="T18" fmla="*/ 85 w 105"/>
                      <a:gd name="T19" fmla="*/ 19 h 119"/>
                      <a:gd name="T20" fmla="*/ 53 w 105"/>
                      <a:gd name="T21" fmla="*/ 19 h 119"/>
                      <a:gd name="T22" fmla="*/ 51 w 105"/>
                      <a:gd name="T23" fmla="*/ 19 h 119"/>
                      <a:gd name="T24" fmla="*/ 51 w 105"/>
                      <a:gd name="T25" fmla="*/ 23 h 119"/>
                      <a:gd name="T26" fmla="*/ 53 w 105"/>
                      <a:gd name="T27" fmla="*/ 25 h 119"/>
                      <a:gd name="T28" fmla="*/ 59 w 105"/>
                      <a:gd name="T29" fmla="*/ 19 h 119"/>
                      <a:gd name="T30" fmla="*/ 74 w 105"/>
                      <a:gd name="T31" fmla="*/ 20 h 119"/>
                      <a:gd name="T32" fmla="*/ 78 w 105"/>
                      <a:gd name="T33" fmla="*/ 24 h 119"/>
                      <a:gd name="T34" fmla="*/ 78 w 105"/>
                      <a:gd name="T35" fmla="*/ 28 h 119"/>
                      <a:gd name="T36" fmla="*/ 70 w 105"/>
                      <a:gd name="T37" fmla="*/ 35 h 119"/>
                      <a:gd name="T38" fmla="*/ 70 w 105"/>
                      <a:gd name="T39" fmla="*/ 40 h 119"/>
                      <a:gd name="T40" fmla="*/ 75 w 105"/>
                      <a:gd name="T41" fmla="*/ 49 h 119"/>
                      <a:gd name="T42" fmla="*/ 70 w 105"/>
                      <a:gd name="T43" fmla="*/ 60 h 119"/>
                      <a:gd name="T44" fmla="*/ 62 w 105"/>
                      <a:gd name="T45" fmla="*/ 63 h 119"/>
                      <a:gd name="T46" fmla="*/ 56 w 105"/>
                      <a:gd name="T47" fmla="*/ 59 h 119"/>
                      <a:gd name="T48" fmla="*/ 45 w 105"/>
                      <a:gd name="T49" fmla="*/ 59 h 119"/>
                      <a:gd name="T50" fmla="*/ 35 w 105"/>
                      <a:gd name="T51" fmla="*/ 57 h 119"/>
                      <a:gd name="T52" fmla="*/ 27 w 105"/>
                      <a:gd name="T53" fmla="*/ 59 h 119"/>
                      <a:gd name="T54" fmla="*/ 8 w 105"/>
                      <a:gd name="T55" fmla="*/ 64 h 119"/>
                      <a:gd name="T56" fmla="*/ 6 w 105"/>
                      <a:gd name="T57" fmla="*/ 70 h 119"/>
                      <a:gd name="T58" fmla="*/ 19 w 105"/>
                      <a:gd name="T59" fmla="*/ 76 h 119"/>
                      <a:gd name="T60" fmla="*/ 8 w 105"/>
                      <a:gd name="T61" fmla="*/ 77 h 119"/>
                      <a:gd name="T62" fmla="*/ 3 w 105"/>
                      <a:gd name="T63" fmla="*/ 78 h 119"/>
                      <a:gd name="T64" fmla="*/ 0 w 105"/>
                      <a:gd name="T65" fmla="*/ 82 h 119"/>
                      <a:gd name="T66" fmla="*/ 4 w 105"/>
                      <a:gd name="T67" fmla="*/ 83 h 119"/>
                      <a:gd name="T68" fmla="*/ 19 w 105"/>
                      <a:gd name="T69" fmla="*/ 87 h 119"/>
                      <a:gd name="T70" fmla="*/ 23 w 105"/>
                      <a:gd name="T71" fmla="*/ 91 h 119"/>
                      <a:gd name="T72" fmla="*/ 31 w 105"/>
                      <a:gd name="T73" fmla="*/ 89 h 119"/>
                      <a:gd name="T74" fmla="*/ 33 w 105"/>
                      <a:gd name="T75" fmla="*/ 87 h 119"/>
                      <a:gd name="T76" fmla="*/ 39 w 105"/>
                      <a:gd name="T77" fmla="*/ 86 h 119"/>
                      <a:gd name="T78" fmla="*/ 43 w 105"/>
                      <a:gd name="T79" fmla="*/ 86 h 119"/>
                      <a:gd name="T80" fmla="*/ 45 w 105"/>
                      <a:gd name="T81" fmla="*/ 88 h 119"/>
                      <a:gd name="T82" fmla="*/ 53 w 105"/>
                      <a:gd name="T83" fmla="*/ 89 h 119"/>
                      <a:gd name="T84" fmla="*/ 59 w 105"/>
                      <a:gd name="T85" fmla="*/ 89 h 119"/>
                      <a:gd name="T86" fmla="*/ 63 w 105"/>
                      <a:gd name="T87" fmla="*/ 86 h 119"/>
                      <a:gd name="T88" fmla="*/ 75 w 105"/>
                      <a:gd name="T89" fmla="*/ 85 h 119"/>
                      <a:gd name="T90" fmla="*/ 79 w 105"/>
                      <a:gd name="T91" fmla="*/ 89 h 119"/>
                      <a:gd name="T92" fmla="*/ 82 w 105"/>
                      <a:gd name="T93" fmla="*/ 89 h 119"/>
                      <a:gd name="T94" fmla="*/ 90 w 105"/>
                      <a:gd name="T95" fmla="*/ 88 h 119"/>
                      <a:gd name="T96" fmla="*/ 115 w 105"/>
                      <a:gd name="T97" fmla="*/ 81 h 119"/>
                      <a:gd name="T98" fmla="*/ 122 w 105"/>
                      <a:gd name="T99" fmla="*/ 73 h 119"/>
                      <a:gd name="T100" fmla="*/ 122 w 105"/>
                      <a:gd name="T101" fmla="*/ 63 h 119"/>
                      <a:gd name="T102" fmla="*/ 125 w 105"/>
                      <a:gd name="T103" fmla="*/ 58 h 119"/>
                      <a:gd name="T104" fmla="*/ 136 w 105"/>
                      <a:gd name="T105" fmla="*/ 54 h 119"/>
                      <a:gd name="T106" fmla="*/ 158 w 105"/>
                      <a:gd name="T107" fmla="*/ 49 h 119"/>
                      <a:gd name="T108" fmla="*/ 165 w 105"/>
                      <a:gd name="T109" fmla="*/ 19 h 119"/>
                      <a:gd name="T110" fmla="*/ 180 w 105"/>
                      <a:gd name="T111" fmla="*/ 9 h 119"/>
                      <a:gd name="T112" fmla="*/ 181 w 105"/>
                      <a:gd name="T113" fmla="*/ 0 h 119"/>
                      <a:gd name="T114" fmla="*/ 181 w 105"/>
                      <a:gd name="T115" fmla="*/ 0 h 119"/>
                      <a:gd name="T116" fmla="*/ 181 w 105"/>
                      <a:gd name="T117" fmla="*/ 0 h 1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
                      <a:gd name="T178" fmla="*/ 0 h 119"/>
                      <a:gd name="T179" fmla="*/ 105 w 105"/>
                      <a:gd name="T180" fmla="*/ 119 h 1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 h="119">
                        <a:moveTo>
                          <a:pt x="104" y="0"/>
                        </a:moveTo>
                        <a:lnTo>
                          <a:pt x="94" y="3"/>
                        </a:lnTo>
                        <a:lnTo>
                          <a:pt x="86" y="0"/>
                        </a:lnTo>
                        <a:lnTo>
                          <a:pt x="80" y="1"/>
                        </a:lnTo>
                        <a:lnTo>
                          <a:pt x="75" y="4"/>
                        </a:lnTo>
                        <a:lnTo>
                          <a:pt x="69" y="11"/>
                        </a:lnTo>
                        <a:lnTo>
                          <a:pt x="69" y="24"/>
                        </a:lnTo>
                        <a:lnTo>
                          <a:pt x="67" y="27"/>
                        </a:lnTo>
                        <a:lnTo>
                          <a:pt x="61" y="23"/>
                        </a:lnTo>
                        <a:lnTo>
                          <a:pt x="49" y="19"/>
                        </a:lnTo>
                        <a:lnTo>
                          <a:pt x="30" y="19"/>
                        </a:lnTo>
                        <a:lnTo>
                          <a:pt x="29" y="24"/>
                        </a:lnTo>
                        <a:lnTo>
                          <a:pt x="29" y="33"/>
                        </a:lnTo>
                        <a:lnTo>
                          <a:pt x="30" y="35"/>
                        </a:lnTo>
                        <a:lnTo>
                          <a:pt x="34" y="27"/>
                        </a:lnTo>
                        <a:lnTo>
                          <a:pt x="42" y="30"/>
                        </a:lnTo>
                        <a:lnTo>
                          <a:pt x="44" y="34"/>
                        </a:lnTo>
                        <a:lnTo>
                          <a:pt x="44" y="38"/>
                        </a:lnTo>
                        <a:lnTo>
                          <a:pt x="40" y="45"/>
                        </a:lnTo>
                        <a:lnTo>
                          <a:pt x="40" y="50"/>
                        </a:lnTo>
                        <a:lnTo>
                          <a:pt x="43" y="60"/>
                        </a:lnTo>
                        <a:lnTo>
                          <a:pt x="40" y="80"/>
                        </a:lnTo>
                        <a:lnTo>
                          <a:pt x="36" y="83"/>
                        </a:lnTo>
                        <a:lnTo>
                          <a:pt x="32" y="79"/>
                        </a:lnTo>
                        <a:lnTo>
                          <a:pt x="26" y="79"/>
                        </a:lnTo>
                        <a:lnTo>
                          <a:pt x="21" y="75"/>
                        </a:lnTo>
                        <a:lnTo>
                          <a:pt x="17" y="79"/>
                        </a:lnTo>
                        <a:lnTo>
                          <a:pt x="8" y="84"/>
                        </a:lnTo>
                        <a:lnTo>
                          <a:pt x="6" y="90"/>
                        </a:lnTo>
                        <a:lnTo>
                          <a:pt x="9" y="96"/>
                        </a:lnTo>
                        <a:lnTo>
                          <a:pt x="8" y="97"/>
                        </a:lnTo>
                        <a:lnTo>
                          <a:pt x="3" y="98"/>
                        </a:lnTo>
                        <a:lnTo>
                          <a:pt x="0" y="104"/>
                        </a:lnTo>
                        <a:lnTo>
                          <a:pt x="4" y="105"/>
                        </a:lnTo>
                        <a:lnTo>
                          <a:pt x="9" y="111"/>
                        </a:lnTo>
                        <a:lnTo>
                          <a:pt x="13" y="118"/>
                        </a:lnTo>
                        <a:lnTo>
                          <a:pt x="19" y="114"/>
                        </a:lnTo>
                        <a:lnTo>
                          <a:pt x="20" y="111"/>
                        </a:lnTo>
                        <a:lnTo>
                          <a:pt x="23" y="110"/>
                        </a:lnTo>
                        <a:lnTo>
                          <a:pt x="25" y="110"/>
                        </a:lnTo>
                        <a:lnTo>
                          <a:pt x="26" y="113"/>
                        </a:lnTo>
                        <a:lnTo>
                          <a:pt x="30" y="115"/>
                        </a:lnTo>
                        <a:lnTo>
                          <a:pt x="34" y="115"/>
                        </a:lnTo>
                        <a:lnTo>
                          <a:pt x="37" y="110"/>
                        </a:lnTo>
                        <a:lnTo>
                          <a:pt x="43" y="108"/>
                        </a:lnTo>
                        <a:lnTo>
                          <a:pt x="45" y="114"/>
                        </a:lnTo>
                        <a:lnTo>
                          <a:pt x="47" y="115"/>
                        </a:lnTo>
                        <a:lnTo>
                          <a:pt x="52" y="113"/>
                        </a:lnTo>
                        <a:lnTo>
                          <a:pt x="66" y="103"/>
                        </a:lnTo>
                        <a:lnTo>
                          <a:pt x="70" y="93"/>
                        </a:lnTo>
                        <a:lnTo>
                          <a:pt x="70" y="83"/>
                        </a:lnTo>
                        <a:lnTo>
                          <a:pt x="72" y="78"/>
                        </a:lnTo>
                        <a:lnTo>
                          <a:pt x="78" y="69"/>
                        </a:lnTo>
                        <a:lnTo>
                          <a:pt x="91" y="59"/>
                        </a:lnTo>
                        <a:lnTo>
                          <a:pt x="95" y="23"/>
                        </a:lnTo>
                        <a:lnTo>
                          <a:pt x="103" y="9"/>
                        </a:lnTo>
                        <a:lnTo>
                          <a:pt x="104" y="0"/>
                        </a:lnTo>
                      </a:path>
                    </a:pathLst>
                  </a:custGeom>
                  <a:grpFill/>
                  <a:ln w="9144">
                    <a:solidFill>
                      <a:schemeClr val="bg2">
                        <a:lumMod val="90000"/>
                      </a:schemeClr>
                    </a:solidFill>
                    <a:round/>
                    <a:headEnd/>
                    <a:tailEnd/>
                  </a:ln>
                </p:spPr>
                <p:txBody>
                  <a:bodyPr/>
                  <a:lstStyle/>
                  <a:p>
                    <a:endParaRPr lang="nb-NO"/>
                  </a:p>
                </p:txBody>
              </p:sp>
              <p:sp>
                <p:nvSpPr>
                  <p:cNvPr id="469" name="Freeform 175"/>
                  <p:cNvSpPr>
                    <a:spLocks/>
                  </p:cNvSpPr>
                  <p:nvPr/>
                </p:nvSpPr>
                <p:spPr bwMode="gray">
                  <a:xfrm>
                    <a:off x="3118" y="2411"/>
                    <a:ext cx="23" cy="29"/>
                  </a:xfrm>
                  <a:custGeom>
                    <a:avLst/>
                    <a:gdLst>
                      <a:gd name="T0" fmla="*/ 5 w 23"/>
                      <a:gd name="T1" fmla="*/ 18 h 30"/>
                      <a:gd name="T2" fmla="*/ 3 w 23"/>
                      <a:gd name="T3" fmla="*/ 15 h 30"/>
                      <a:gd name="T4" fmla="*/ 3 w 23"/>
                      <a:gd name="T5" fmla="*/ 15 h 30"/>
                      <a:gd name="T6" fmla="*/ 2 w 23"/>
                      <a:gd name="T7" fmla="*/ 9 h 30"/>
                      <a:gd name="T8" fmla="*/ 0 w 23"/>
                      <a:gd name="T9" fmla="*/ 6 h 30"/>
                      <a:gd name="T10" fmla="*/ 2 w 23"/>
                      <a:gd name="T11" fmla="*/ 3 h 30"/>
                      <a:gd name="T12" fmla="*/ 3 w 23"/>
                      <a:gd name="T13" fmla="*/ 3 h 30"/>
                      <a:gd name="T14" fmla="*/ 5 w 23"/>
                      <a:gd name="T15" fmla="*/ 6 h 30"/>
                      <a:gd name="T16" fmla="*/ 11 w 23"/>
                      <a:gd name="T17" fmla="*/ 6 h 30"/>
                      <a:gd name="T18" fmla="*/ 12 w 23"/>
                      <a:gd name="T19" fmla="*/ 2 h 30"/>
                      <a:gd name="T20" fmla="*/ 19 w 23"/>
                      <a:gd name="T21" fmla="*/ 0 h 30"/>
                      <a:gd name="T22" fmla="*/ 21 w 23"/>
                      <a:gd name="T23" fmla="*/ 2 h 30"/>
                      <a:gd name="T24" fmla="*/ 19 w 23"/>
                      <a:gd name="T25" fmla="*/ 6 h 30"/>
                      <a:gd name="T26" fmla="*/ 22 w 23"/>
                      <a:gd name="T27" fmla="*/ 9 h 30"/>
                      <a:gd name="T28" fmla="*/ 22 w 23"/>
                      <a:gd name="T29" fmla="*/ 13 h 30"/>
                      <a:gd name="T30" fmla="*/ 14 w 23"/>
                      <a:gd name="T31" fmla="*/ 17 h 30"/>
                      <a:gd name="T32" fmla="*/ 7 w 23"/>
                      <a:gd name="T33" fmla="*/ 19 h 30"/>
                      <a:gd name="T34" fmla="*/ 5 w 23"/>
                      <a:gd name="T35" fmla="*/ 18 h 30"/>
                      <a:gd name="T36" fmla="*/ 5 w 23"/>
                      <a:gd name="T37" fmla="*/ 18 h 30"/>
                      <a:gd name="T38" fmla="*/ 5 w 23"/>
                      <a:gd name="T39" fmla="*/ 18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30"/>
                      <a:gd name="T62" fmla="*/ 23 w 23"/>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30">
                        <a:moveTo>
                          <a:pt x="5" y="28"/>
                        </a:moveTo>
                        <a:lnTo>
                          <a:pt x="3" y="21"/>
                        </a:lnTo>
                        <a:lnTo>
                          <a:pt x="3" y="15"/>
                        </a:lnTo>
                        <a:lnTo>
                          <a:pt x="2" y="9"/>
                        </a:lnTo>
                        <a:lnTo>
                          <a:pt x="0" y="6"/>
                        </a:lnTo>
                        <a:lnTo>
                          <a:pt x="2" y="3"/>
                        </a:lnTo>
                        <a:lnTo>
                          <a:pt x="3" y="3"/>
                        </a:lnTo>
                        <a:lnTo>
                          <a:pt x="5" y="6"/>
                        </a:lnTo>
                        <a:lnTo>
                          <a:pt x="11" y="6"/>
                        </a:lnTo>
                        <a:lnTo>
                          <a:pt x="12" y="2"/>
                        </a:lnTo>
                        <a:lnTo>
                          <a:pt x="19" y="0"/>
                        </a:lnTo>
                        <a:lnTo>
                          <a:pt x="21" y="2"/>
                        </a:lnTo>
                        <a:lnTo>
                          <a:pt x="19" y="6"/>
                        </a:lnTo>
                        <a:lnTo>
                          <a:pt x="22" y="9"/>
                        </a:lnTo>
                        <a:lnTo>
                          <a:pt x="22" y="13"/>
                        </a:lnTo>
                        <a:lnTo>
                          <a:pt x="14" y="27"/>
                        </a:lnTo>
                        <a:lnTo>
                          <a:pt x="7" y="29"/>
                        </a:lnTo>
                        <a:lnTo>
                          <a:pt x="5" y="28"/>
                        </a:lnTo>
                      </a:path>
                    </a:pathLst>
                  </a:custGeom>
                  <a:grpFill/>
                  <a:ln w="9144">
                    <a:solidFill>
                      <a:schemeClr val="bg2">
                        <a:lumMod val="90000"/>
                      </a:schemeClr>
                    </a:solidFill>
                    <a:round/>
                    <a:headEnd/>
                    <a:tailEnd/>
                  </a:ln>
                </p:spPr>
                <p:txBody>
                  <a:bodyPr/>
                  <a:lstStyle/>
                  <a:p>
                    <a:endParaRPr lang="nb-NO"/>
                  </a:p>
                </p:txBody>
              </p:sp>
              <p:sp>
                <p:nvSpPr>
                  <p:cNvPr id="470" name="Freeform 176"/>
                  <p:cNvSpPr>
                    <a:spLocks/>
                  </p:cNvSpPr>
                  <p:nvPr/>
                </p:nvSpPr>
                <p:spPr bwMode="gray">
                  <a:xfrm>
                    <a:off x="2870" y="2440"/>
                    <a:ext cx="15" cy="19"/>
                  </a:xfrm>
                  <a:custGeom>
                    <a:avLst/>
                    <a:gdLst>
                      <a:gd name="T0" fmla="*/ 4 w 14"/>
                      <a:gd name="T1" fmla="*/ 10 h 20"/>
                      <a:gd name="T2" fmla="*/ 3 w 14"/>
                      <a:gd name="T3" fmla="*/ 10 h 20"/>
                      <a:gd name="T4" fmla="*/ 1 w 14"/>
                      <a:gd name="T5" fmla="*/ 10 h 20"/>
                      <a:gd name="T6" fmla="*/ 0 w 14"/>
                      <a:gd name="T7" fmla="*/ 8 h 20"/>
                      <a:gd name="T8" fmla="*/ 6 w 14"/>
                      <a:gd name="T9" fmla="*/ 4 h 20"/>
                      <a:gd name="T10" fmla="*/ 17 w 14"/>
                      <a:gd name="T11" fmla="*/ 1 h 20"/>
                      <a:gd name="T12" fmla="*/ 20 w 14"/>
                      <a:gd name="T13" fmla="*/ 0 h 20"/>
                      <a:gd name="T14" fmla="*/ 23 w 14"/>
                      <a:gd name="T15" fmla="*/ 0 h 20"/>
                      <a:gd name="T16" fmla="*/ 25 w 14"/>
                      <a:gd name="T17" fmla="*/ 3 h 20"/>
                      <a:gd name="T18" fmla="*/ 18 w 14"/>
                      <a:gd name="T19" fmla="*/ 7 h 20"/>
                      <a:gd name="T20" fmla="*/ 6 w 14"/>
                      <a:gd name="T21" fmla="*/ 10 h 20"/>
                      <a:gd name="T22" fmla="*/ 4 w 14"/>
                      <a:gd name="T23" fmla="*/ 10 h 20"/>
                      <a:gd name="T24" fmla="*/ 4 w 14"/>
                      <a:gd name="T25" fmla="*/ 10 h 20"/>
                      <a:gd name="T26" fmla="*/ 4 w 14"/>
                      <a:gd name="T27" fmla="*/ 1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0"/>
                      <a:gd name="T44" fmla="*/ 14 w 14"/>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0">
                        <a:moveTo>
                          <a:pt x="4" y="19"/>
                        </a:moveTo>
                        <a:lnTo>
                          <a:pt x="3" y="17"/>
                        </a:lnTo>
                        <a:lnTo>
                          <a:pt x="1" y="10"/>
                        </a:lnTo>
                        <a:lnTo>
                          <a:pt x="0" y="8"/>
                        </a:lnTo>
                        <a:lnTo>
                          <a:pt x="6" y="4"/>
                        </a:lnTo>
                        <a:lnTo>
                          <a:pt x="7" y="1"/>
                        </a:lnTo>
                        <a:lnTo>
                          <a:pt x="10" y="0"/>
                        </a:lnTo>
                        <a:lnTo>
                          <a:pt x="12" y="0"/>
                        </a:lnTo>
                        <a:lnTo>
                          <a:pt x="13" y="3"/>
                        </a:lnTo>
                        <a:lnTo>
                          <a:pt x="8" y="7"/>
                        </a:lnTo>
                        <a:lnTo>
                          <a:pt x="6" y="18"/>
                        </a:lnTo>
                        <a:lnTo>
                          <a:pt x="4" y="19"/>
                        </a:lnTo>
                      </a:path>
                    </a:pathLst>
                  </a:custGeom>
                  <a:grpFill/>
                  <a:ln w="9144">
                    <a:solidFill>
                      <a:schemeClr val="bg2">
                        <a:lumMod val="90000"/>
                      </a:schemeClr>
                    </a:solidFill>
                    <a:round/>
                    <a:headEnd/>
                    <a:tailEnd/>
                  </a:ln>
                </p:spPr>
                <p:txBody>
                  <a:bodyPr/>
                  <a:lstStyle/>
                  <a:p>
                    <a:endParaRPr lang="nb-NO"/>
                  </a:p>
                </p:txBody>
              </p:sp>
              <p:sp>
                <p:nvSpPr>
                  <p:cNvPr id="471" name="Freeform 177"/>
                  <p:cNvSpPr>
                    <a:spLocks/>
                  </p:cNvSpPr>
                  <p:nvPr/>
                </p:nvSpPr>
                <p:spPr bwMode="gray">
                  <a:xfrm>
                    <a:off x="2833" y="2352"/>
                    <a:ext cx="28" cy="18"/>
                  </a:xfrm>
                  <a:custGeom>
                    <a:avLst/>
                    <a:gdLst>
                      <a:gd name="T0" fmla="*/ 36 w 27"/>
                      <a:gd name="T1" fmla="*/ 0 h 19"/>
                      <a:gd name="T2" fmla="*/ 5 w 27"/>
                      <a:gd name="T3" fmla="*/ 0 h 19"/>
                      <a:gd name="T4" fmla="*/ 2 w 27"/>
                      <a:gd name="T5" fmla="*/ 9 h 19"/>
                      <a:gd name="T6" fmla="*/ 0 w 27"/>
                      <a:gd name="T7" fmla="*/ 9 h 19"/>
                      <a:gd name="T8" fmla="*/ 2 w 27"/>
                      <a:gd name="T9" fmla="*/ 9 h 19"/>
                      <a:gd name="T10" fmla="*/ 2 w 27"/>
                      <a:gd name="T11" fmla="*/ 9 h 19"/>
                      <a:gd name="T12" fmla="*/ 9 w 27"/>
                      <a:gd name="T13" fmla="*/ 9 h 19"/>
                      <a:gd name="T14" fmla="*/ 36 w 27"/>
                      <a:gd name="T15" fmla="*/ 9 h 19"/>
                      <a:gd name="T16" fmla="*/ 35 w 27"/>
                      <a:gd name="T17" fmla="*/ 4 h 19"/>
                      <a:gd name="T18" fmla="*/ 36 w 27"/>
                      <a:gd name="T19" fmla="*/ 0 h 19"/>
                      <a:gd name="T20" fmla="*/ 36 w 27"/>
                      <a:gd name="T21" fmla="*/ 0 h 19"/>
                      <a:gd name="T22" fmla="*/ 36 w 2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9"/>
                      <a:gd name="T38" fmla="*/ 27 w 2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9">
                        <a:moveTo>
                          <a:pt x="26" y="0"/>
                        </a:moveTo>
                        <a:lnTo>
                          <a:pt x="5" y="0"/>
                        </a:lnTo>
                        <a:lnTo>
                          <a:pt x="2" y="10"/>
                        </a:lnTo>
                        <a:lnTo>
                          <a:pt x="0" y="15"/>
                        </a:lnTo>
                        <a:lnTo>
                          <a:pt x="2" y="16"/>
                        </a:lnTo>
                        <a:lnTo>
                          <a:pt x="2" y="18"/>
                        </a:lnTo>
                        <a:lnTo>
                          <a:pt x="9" y="16"/>
                        </a:lnTo>
                        <a:lnTo>
                          <a:pt x="26" y="16"/>
                        </a:lnTo>
                        <a:lnTo>
                          <a:pt x="25" y="4"/>
                        </a:lnTo>
                        <a:lnTo>
                          <a:pt x="26" y="0"/>
                        </a:lnTo>
                      </a:path>
                    </a:pathLst>
                  </a:custGeom>
                  <a:grpFill/>
                  <a:ln w="9144">
                    <a:solidFill>
                      <a:schemeClr val="bg2">
                        <a:lumMod val="90000"/>
                      </a:schemeClr>
                    </a:solidFill>
                    <a:round/>
                    <a:headEnd/>
                    <a:tailEnd/>
                  </a:ln>
                </p:spPr>
                <p:txBody>
                  <a:bodyPr/>
                  <a:lstStyle/>
                  <a:p>
                    <a:endParaRPr lang="nb-NO"/>
                  </a:p>
                </p:txBody>
              </p:sp>
              <p:sp>
                <p:nvSpPr>
                  <p:cNvPr id="472" name="Freeform 178"/>
                  <p:cNvSpPr>
                    <a:spLocks/>
                  </p:cNvSpPr>
                  <p:nvPr/>
                </p:nvSpPr>
                <p:spPr bwMode="gray">
                  <a:xfrm>
                    <a:off x="3089" y="2767"/>
                    <a:ext cx="33" cy="32"/>
                  </a:xfrm>
                  <a:custGeom>
                    <a:avLst/>
                    <a:gdLst>
                      <a:gd name="T0" fmla="*/ 55 w 31"/>
                      <a:gd name="T1" fmla="*/ 12 h 33"/>
                      <a:gd name="T2" fmla="*/ 55 w 31"/>
                      <a:gd name="T3" fmla="*/ 14 h 33"/>
                      <a:gd name="T4" fmla="*/ 46 w 31"/>
                      <a:gd name="T5" fmla="*/ 16 h 33"/>
                      <a:gd name="T6" fmla="*/ 30 w 31"/>
                      <a:gd name="T7" fmla="*/ 17 h 33"/>
                      <a:gd name="T8" fmla="*/ 22 w 31"/>
                      <a:gd name="T9" fmla="*/ 22 h 33"/>
                      <a:gd name="T10" fmla="*/ 19 w 31"/>
                      <a:gd name="T11" fmla="*/ 22 h 33"/>
                      <a:gd name="T12" fmla="*/ 4 w 31"/>
                      <a:gd name="T13" fmla="*/ 17 h 33"/>
                      <a:gd name="T14" fmla="*/ 0 w 31"/>
                      <a:gd name="T15" fmla="*/ 16 h 33"/>
                      <a:gd name="T16" fmla="*/ 5 w 31"/>
                      <a:gd name="T17" fmla="*/ 6 h 33"/>
                      <a:gd name="T18" fmla="*/ 28 w 31"/>
                      <a:gd name="T19" fmla="*/ 0 h 33"/>
                      <a:gd name="T20" fmla="*/ 36 w 31"/>
                      <a:gd name="T21" fmla="*/ 0 h 33"/>
                      <a:gd name="T22" fmla="*/ 43 w 31"/>
                      <a:gd name="T23" fmla="*/ 1 h 33"/>
                      <a:gd name="T24" fmla="*/ 55 w 31"/>
                      <a:gd name="T25" fmla="*/ 12 h 33"/>
                      <a:gd name="T26" fmla="*/ 55 w 31"/>
                      <a:gd name="T27" fmla="*/ 12 h 33"/>
                      <a:gd name="T28" fmla="*/ 55 w 31"/>
                      <a:gd name="T29" fmla="*/ 1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33"/>
                      <a:gd name="T47" fmla="*/ 31 w 31"/>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33">
                        <a:moveTo>
                          <a:pt x="30" y="12"/>
                        </a:moveTo>
                        <a:lnTo>
                          <a:pt x="30" y="14"/>
                        </a:lnTo>
                        <a:lnTo>
                          <a:pt x="24" y="24"/>
                        </a:lnTo>
                        <a:lnTo>
                          <a:pt x="17" y="27"/>
                        </a:lnTo>
                        <a:lnTo>
                          <a:pt x="12" y="32"/>
                        </a:lnTo>
                        <a:lnTo>
                          <a:pt x="9" y="32"/>
                        </a:lnTo>
                        <a:lnTo>
                          <a:pt x="4" y="27"/>
                        </a:lnTo>
                        <a:lnTo>
                          <a:pt x="0" y="18"/>
                        </a:lnTo>
                        <a:lnTo>
                          <a:pt x="5" y="6"/>
                        </a:lnTo>
                        <a:lnTo>
                          <a:pt x="16" y="0"/>
                        </a:lnTo>
                        <a:lnTo>
                          <a:pt x="20" y="0"/>
                        </a:lnTo>
                        <a:lnTo>
                          <a:pt x="23" y="1"/>
                        </a:lnTo>
                        <a:lnTo>
                          <a:pt x="30" y="12"/>
                        </a:lnTo>
                      </a:path>
                    </a:pathLst>
                  </a:custGeom>
                  <a:grpFill/>
                  <a:ln w="9144">
                    <a:solidFill>
                      <a:schemeClr val="bg2">
                        <a:lumMod val="90000"/>
                      </a:schemeClr>
                    </a:solidFill>
                    <a:round/>
                    <a:headEnd/>
                    <a:tailEnd/>
                  </a:ln>
                </p:spPr>
                <p:txBody>
                  <a:bodyPr/>
                  <a:lstStyle/>
                  <a:p>
                    <a:endParaRPr lang="nb-NO"/>
                  </a:p>
                </p:txBody>
              </p:sp>
              <p:sp>
                <p:nvSpPr>
                  <p:cNvPr id="473" name="Freeform 179"/>
                  <p:cNvSpPr>
                    <a:spLocks/>
                  </p:cNvSpPr>
                  <p:nvPr/>
                </p:nvSpPr>
                <p:spPr bwMode="gray">
                  <a:xfrm>
                    <a:off x="3140" y="2727"/>
                    <a:ext cx="19" cy="22"/>
                  </a:xfrm>
                  <a:custGeom>
                    <a:avLst/>
                    <a:gdLst>
                      <a:gd name="T0" fmla="*/ 27 w 18"/>
                      <a:gd name="T1" fmla="*/ 11 h 23"/>
                      <a:gd name="T2" fmla="*/ 26 w 18"/>
                      <a:gd name="T3" fmla="*/ 2 h 23"/>
                      <a:gd name="T4" fmla="*/ 25 w 18"/>
                      <a:gd name="T5" fmla="*/ 3 h 23"/>
                      <a:gd name="T6" fmla="*/ 8 w 18"/>
                      <a:gd name="T7" fmla="*/ 0 h 23"/>
                      <a:gd name="T8" fmla="*/ 6 w 18"/>
                      <a:gd name="T9" fmla="*/ 2 h 23"/>
                      <a:gd name="T10" fmla="*/ 0 w 18"/>
                      <a:gd name="T11" fmla="*/ 11 h 23"/>
                      <a:gd name="T12" fmla="*/ 3 w 18"/>
                      <a:gd name="T13" fmla="*/ 11 h 23"/>
                      <a:gd name="T14" fmla="*/ 19 w 18"/>
                      <a:gd name="T15" fmla="*/ 12 h 23"/>
                      <a:gd name="T16" fmla="*/ 22 w 18"/>
                      <a:gd name="T17" fmla="*/ 12 h 23"/>
                      <a:gd name="T18" fmla="*/ 27 w 18"/>
                      <a:gd name="T19" fmla="*/ 11 h 23"/>
                      <a:gd name="T20" fmla="*/ 27 w 18"/>
                      <a:gd name="T21" fmla="*/ 11 h 23"/>
                      <a:gd name="T22" fmla="*/ 27 w 18"/>
                      <a:gd name="T23" fmla="*/ 11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17" y="15"/>
                        </a:moveTo>
                        <a:lnTo>
                          <a:pt x="16" y="2"/>
                        </a:lnTo>
                        <a:lnTo>
                          <a:pt x="15" y="3"/>
                        </a:lnTo>
                        <a:lnTo>
                          <a:pt x="8" y="0"/>
                        </a:lnTo>
                        <a:lnTo>
                          <a:pt x="6" y="2"/>
                        </a:lnTo>
                        <a:lnTo>
                          <a:pt x="0" y="13"/>
                        </a:lnTo>
                        <a:lnTo>
                          <a:pt x="3" y="21"/>
                        </a:lnTo>
                        <a:lnTo>
                          <a:pt x="9" y="22"/>
                        </a:lnTo>
                        <a:lnTo>
                          <a:pt x="12" y="22"/>
                        </a:lnTo>
                        <a:lnTo>
                          <a:pt x="17" y="15"/>
                        </a:lnTo>
                      </a:path>
                    </a:pathLst>
                  </a:custGeom>
                  <a:grpFill/>
                  <a:ln w="9144">
                    <a:solidFill>
                      <a:schemeClr val="bg2">
                        <a:lumMod val="90000"/>
                      </a:schemeClr>
                    </a:solidFill>
                    <a:round/>
                    <a:headEnd/>
                    <a:tailEnd/>
                  </a:ln>
                </p:spPr>
                <p:txBody>
                  <a:bodyPr/>
                  <a:lstStyle/>
                  <a:p>
                    <a:endParaRPr lang="nb-NO"/>
                  </a:p>
                </p:txBody>
              </p:sp>
              <p:sp>
                <p:nvSpPr>
                  <p:cNvPr id="474" name="Freeform 180"/>
                  <p:cNvSpPr>
                    <a:spLocks/>
                  </p:cNvSpPr>
                  <p:nvPr/>
                </p:nvSpPr>
                <p:spPr bwMode="gray">
                  <a:xfrm>
                    <a:off x="2575" y="2241"/>
                    <a:ext cx="90" cy="85"/>
                  </a:xfrm>
                  <a:custGeom>
                    <a:avLst/>
                    <a:gdLst>
                      <a:gd name="T0" fmla="*/ 5 w 85"/>
                      <a:gd name="T1" fmla="*/ 11 h 89"/>
                      <a:gd name="T2" fmla="*/ 20 w 85"/>
                      <a:gd name="T3" fmla="*/ 11 h 89"/>
                      <a:gd name="T4" fmla="*/ 21 w 85"/>
                      <a:gd name="T5" fmla="*/ 14 h 89"/>
                      <a:gd name="T6" fmla="*/ 21 w 85"/>
                      <a:gd name="T7" fmla="*/ 18 h 89"/>
                      <a:gd name="T8" fmla="*/ 19 w 85"/>
                      <a:gd name="T9" fmla="*/ 22 h 89"/>
                      <a:gd name="T10" fmla="*/ 4 w 85"/>
                      <a:gd name="T11" fmla="*/ 23 h 89"/>
                      <a:gd name="T12" fmla="*/ 8 w 85"/>
                      <a:gd name="T13" fmla="*/ 25 h 89"/>
                      <a:gd name="T14" fmla="*/ 1 w 85"/>
                      <a:gd name="T15" fmla="*/ 28 h 89"/>
                      <a:gd name="T16" fmla="*/ 4 w 85"/>
                      <a:gd name="T17" fmla="*/ 31 h 89"/>
                      <a:gd name="T18" fmla="*/ 0 w 85"/>
                      <a:gd name="T19" fmla="*/ 37 h 89"/>
                      <a:gd name="T20" fmla="*/ 22 w 85"/>
                      <a:gd name="T21" fmla="*/ 42 h 89"/>
                      <a:gd name="T22" fmla="*/ 26 w 85"/>
                      <a:gd name="T23" fmla="*/ 47 h 89"/>
                      <a:gd name="T24" fmla="*/ 23 w 85"/>
                      <a:gd name="T25" fmla="*/ 54 h 89"/>
                      <a:gd name="T26" fmla="*/ 58 w 85"/>
                      <a:gd name="T27" fmla="*/ 51 h 89"/>
                      <a:gd name="T28" fmla="*/ 113 w 85"/>
                      <a:gd name="T29" fmla="*/ 49 h 89"/>
                      <a:gd name="T30" fmla="*/ 137 w 85"/>
                      <a:gd name="T31" fmla="*/ 49 h 89"/>
                      <a:gd name="T32" fmla="*/ 141 w 85"/>
                      <a:gd name="T33" fmla="*/ 45 h 89"/>
                      <a:gd name="T34" fmla="*/ 129 w 85"/>
                      <a:gd name="T35" fmla="*/ 37 h 89"/>
                      <a:gd name="T36" fmla="*/ 137 w 85"/>
                      <a:gd name="T37" fmla="*/ 31 h 89"/>
                      <a:gd name="T38" fmla="*/ 149 w 85"/>
                      <a:gd name="T39" fmla="*/ 23 h 89"/>
                      <a:gd name="T40" fmla="*/ 141 w 85"/>
                      <a:gd name="T41" fmla="*/ 13 h 89"/>
                      <a:gd name="T42" fmla="*/ 144 w 85"/>
                      <a:gd name="T43" fmla="*/ 11 h 89"/>
                      <a:gd name="T44" fmla="*/ 129 w 85"/>
                      <a:gd name="T45" fmla="*/ 11 h 89"/>
                      <a:gd name="T46" fmla="*/ 119 w 85"/>
                      <a:gd name="T47" fmla="*/ 10 h 89"/>
                      <a:gd name="T48" fmla="*/ 101 w 85"/>
                      <a:gd name="T49" fmla="*/ 11 h 89"/>
                      <a:gd name="T50" fmla="*/ 93 w 85"/>
                      <a:gd name="T51" fmla="*/ 11 h 89"/>
                      <a:gd name="T52" fmla="*/ 80 w 85"/>
                      <a:gd name="T53" fmla="*/ 5 h 89"/>
                      <a:gd name="T54" fmla="*/ 73 w 85"/>
                      <a:gd name="T55" fmla="*/ 4 h 89"/>
                      <a:gd name="T56" fmla="*/ 61 w 85"/>
                      <a:gd name="T57" fmla="*/ 7 h 89"/>
                      <a:gd name="T58" fmla="*/ 55 w 85"/>
                      <a:gd name="T59" fmla="*/ 0 h 89"/>
                      <a:gd name="T60" fmla="*/ 52 w 85"/>
                      <a:gd name="T61" fmla="*/ 3 h 89"/>
                      <a:gd name="T62" fmla="*/ 44 w 85"/>
                      <a:gd name="T63" fmla="*/ 5 h 89"/>
                      <a:gd name="T64" fmla="*/ 36 w 85"/>
                      <a:gd name="T65" fmla="*/ 9 h 89"/>
                      <a:gd name="T66" fmla="*/ 26 w 85"/>
                      <a:gd name="T67" fmla="*/ 7 h 89"/>
                      <a:gd name="T68" fmla="*/ 8 w 85"/>
                      <a:gd name="T69" fmla="*/ 8 h 89"/>
                      <a:gd name="T70" fmla="*/ 8 w 85"/>
                      <a:gd name="T71" fmla="*/ 8 h 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89"/>
                      <a:gd name="T110" fmla="*/ 85 w 85"/>
                      <a:gd name="T111" fmla="*/ 89 h 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89">
                        <a:moveTo>
                          <a:pt x="8" y="8"/>
                        </a:moveTo>
                        <a:lnTo>
                          <a:pt x="5" y="11"/>
                        </a:lnTo>
                        <a:lnTo>
                          <a:pt x="5" y="18"/>
                        </a:lnTo>
                        <a:lnTo>
                          <a:pt x="10" y="19"/>
                        </a:lnTo>
                        <a:lnTo>
                          <a:pt x="9" y="23"/>
                        </a:lnTo>
                        <a:lnTo>
                          <a:pt x="11" y="24"/>
                        </a:lnTo>
                        <a:lnTo>
                          <a:pt x="9" y="27"/>
                        </a:lnTo>
                        <a:lnTo>
                          <a:pt x="11" y="28"/>
                        </a:lnTo>
                        <a:lnTo>
                          <a:pt x="12" y="34"/>
                        </a:lnTo>
                        <a:lnTo>
                          <a:pt x="9" y="32"/>
                        </a:lnTo>
                        <a:lnTo>
                          <a:pt x="4" y="32"/>
                        </a:lnTo>
                        <a:lnTo>
                          <a:pt x="4" y="34"/>
                        </a:lnTo>
                        <a:lnTo>
                          <a:pt x="8" y="35"/>
                        </a:lnTo>
                        <a:lnTo>
                          <a:pt x="8" y="37"/>
                        </a:lnTo>
                        <a:lnTo>
                          <a:pt x="5" y="44"/>
                        </a:lnTo>
                        <a:lnTo>
                          <a:pt x="1" y="44"/>
                        </a:lnTo>
                        <a:lnTo>
                          <a:pt x="2" y="48"/>
                        </a:lnTo>
                        <a:lnTo>
                          <a:pt x="4" y="50"/>
                        </a:lnTo>
                        <a:lnTo>
                          <a:pt x="3" y="54"/>
                        </a:lnTo>
                        <a:lnTo>
                          <a:pt x="0" y="59"/>
                        </a:lnTo>
                        <a:lnTo>
                          <a:pt x="9" y="61"/>
                        </a:lnTo>
                        <a:lnTo>
                          <a:pt x="12" y="66"/>
                        </a:lnTo>
                        <a:lnTo>
                          <a:pt x="16" y="67"/>
                        </a:lnTo>
                        <a:lnTo>
                          <a:pt x="16" y="74"/>
                        </a:lnTo>
                        <a:lnTo>
                          <a:pt x="13" y="78"/>
                        </a:lnTo>
                        <a:lnTo>
                          <a:pt x="13" y="87"/>
                        </a:lnTo>
                        <a:lnTo>
                          <a:pt x="18" y="88"/>
                        </a:lnTo>
                        <a:lnTo>
                          <a:pt x="33" y="81"/>
                        </a:lnTo>
                        <a:lnTo>
                          <a:pt x="51" y="77"/>
                        </a:lnTo>
                        <a:lnTo>
                          <a:pt x="64" y="76"/>
                        </a:lnTo>
                        <a:lnTo>
                          <a:pt x="75" y="78"/>
                        </a:lnTo>
                        <a:lnTo>
                          <a:pt x="77" y="76"/>
                        </a:lnTo>
                        <a:lnTo>
                          <a:pt x="80" y="76"/>
                        </a:lnTo>
                        <a:lnTo>
                          <a:pt x="79" y="71"/>
                        </a:lnTo>
                        <a:lnTo>
                          <a:pt x="77" y="68"/>
                        </a:lnTo>
                        <a:lnTo>
                          <a:pt x="73" y="58"/>
                        </a:lnTo>
                        <a:lnTo>
                          <a:pt x="73" y="53"/>
                        </a:lnTo>
                        <a:lnTo>
                          <a:pt x="77" y="49"/>
                        </a:lnTo>
                        <a:lnTo>
                          <a:pt x="79" y="38"/>
                        </a:lnTo>
                        <a:lnTo>
                          <a:pt x="84" y="34"/>
                        </a:lnTo>
                        <a:lnTo>
                          <a:pt x="81" y="23"/>
                        </a:lnTo>
                        <a:lnTo>
                          <a:pt x="79" y="23"/>
                        </a:lnTo>
                        <a:lnTo>
                          <a:pt x="81" y="20"/>
                        </a:lnTo>
                        <a:lnTo>
                          <a:pt x="81" y="18"/>
                        </a:lnTo>
                        <a:lnTo>
                          <a:pt x="78" y="18"/>
                        </a:lnTo>
                        <a:lnTo>
                          <a:pt x="73" y="11"/>
                        </a:lnTo>
                        <a:lnTo>
                          <a:pt x="72" y="12"/>
                        </a:lnTo>
                        <a:lnTo>
                          <a:pt x="67" y="10"/>
                        </a:lnTo>
                        <a:lnTo>
                          <a:pt x="59" y="13"/>
                        </a:lnTo>
                        <a:lnTo>
                          <a:pt x="57" y="16"/>
                        </a:lnTo>
                        <a:lnTo>
                          <a:pt x="54" y="13"/>
                        </a:lnTo>
                        <a:lnTo>
                          <a:pt x="53" y="14"/>
                        </a:lnTo>
                        <a:lnTo>
                          <a:pt x="49" y="12"/>
                        </a:lnTo>
                        <a:lnTo>
                          <a:pt x="45" y="5"/>
                        </a:lnTo>
                        <a:lnTo>
                          <a:pt x="43" y="6"/>
                        </a:lnTo>
                        <a:lnTo>
                          <a:pt x="41" y="4"/>
                        </a:lnTo>
                        <a:lnTo>
                          <a:pt x="38" y="4"/>
                        </a:lnTo>
                        <a:lnTo>
                          <a:pt x="35" y="7"/>
                        </a:lnTo>
                        <a:lnTo>
                          <a:pt x="32" y="7"/>
                        </a:lnTo>
                        <a:lnTo>
                          <a:pt x="31" y="0"/>
                        </a:lnTo>
                        <a:lnTo>
                          <a:pt x="29" y="2"/>
                        </a:lnTo>
                        <a:lnTo>
                          <a:pt x="29" y="3"/>
                        </a:lnTo>
                        <a:lnTo>
                          <a:pt x="26" y="2"/>
                        </a:lnTo>
                        <a:lnTo>
                          <a:pt x="25" y="5"/>
                        </a:lnTo>
                        <a:lnTo>
                          <a:pt x="21" y="5"/>
                        </a:lnTo>
                        <a:lnTo>
                          <a:pt x="21" y="9"/>
                        </a:lnTo>
                        <a:lnTo>
                          <a:pt x="18" y="6"/>
                        </a:lnTo>
                        <a:lnTo>
                          <a:pt x="16" y="7"/>
                        </a:lnTo>
                        <a:lnTo>
                          <a:pt x="13" y="4"/>
                        </a:lnTo>
                        <a:lnTo>
                          <a:pt x="8" y="8"/>
                        </a:lnTo>
                      </a:path>
                    </a:pathLst>
                  </a:custGeom>
                  <a:grpFill/>
                  <a:ln w="9144">
                    <a:solidFill>
                      <a:schemeClr val="bg2">
                        <a:lumMod val="90000"/>
                      </a:schemeClr>
                    </a:solidFill>
                    <a:round/>
                    <a:headEnd/>
                    <a:tailEnd/>
                  </a:ln>
                </p:spPr>
                <p:txBody>
                  <a:bodyPr/>
                  <a:lstStyle/>
                  <a:p>
                    <a:endParaRPr lang="nb-NO"/>
                  </a:p>
                </p:txBody>
              </p:sp>
              <p:sp>
                <p:nvSpPr>
                  <p:cNvPr id="475" name="Freeform 181"/>
                  <p:cNvSpPr>
                    <a:spLocks/>
                  </p:cNvSpPr>
                  <p:nvPr/>
                </p:nvSpPr>
                <p:spPr bwMode="gray">
                  <a:xfrm>
                    <a:off x="2710" y="2220"/>
                    <a:ext cx="44" cy="81"/>
                  </a:xfrm>
                  <a:custGeom>
                    <a:avLst/>
                    <a:gdLst>
                      <a:gd name="T0" fmla="*/ 27 w 42"/>
                      <a:gd name="T1" fmla="*/ 51 h 85"/>
                      <a:gd name="T2" fmla="*/ 25 w 42"/>
                      <a:gd name="T3" fmla="*/ 51 h 85"/>
                      <a:gd name="T4" fmla="*/ 24 w 42"/>
                      <a:gd name="T5" fmla="*/ 49 h 85"/>
                      <a:gd name="T6" fmla="*/ 24 w 42"/>
                      <a:gd name="T7" fmla="*/ 45 h 85"/>
                      <a:gd name="T8" fmla="*/ 24 w 42"/>
                      <a:gd name="T9" fmla="*/ 31 h 85"/>
                      <a:gd name="T10" fmla="*/ 7 w 42"/>
                      <a:gd name="T11" fmla="*/ 22 h 85"/>
                      <a:gd name="T12" fmla="*/ 5 w 42"/>
                      <a:gd name="T13" fmla="*/ 21 h 85"/>
                      <a:gd name="T14" fmla="*/ 0 w 42"/>
                      <a:gd name="T15" fmla="*/ 17 h 85"/>
                      <a:gd name="T16" fmla="*/ 2 w 42"/>
                      <a:gd name="T17" fmla="*/ 10 h 85"/>
                      <a:gd name="T18" fmla="*/ 9 w 42"/>
                      <a:gd name="T19" fmla="*/ 10 h 85"/>
                      <a:gd name="T20" fmla="*/ 28 w 42"/>
                      <a:gd name="T21" fmla="*/ 10 h 85"/>
                      <a:gd name="T22" fmla="*/ 31 w 42"/>
                      <a:gd name="T23" fmla="*/ 6 h 85"/>
                      <a:gd name="T24" fmla="*/ 36 w 42"/>
                      <a:gd name="T25" fmla="*/ 5 h 85"/>
                      <a:gd name="T26" fmla="*/ 31 w 42"/>
                      <a:gd name="T27" fmla="*/ 1 h 85"/>
                      <a:gd name="T28" fmla="*/ 44 w 42"/>
                      <a:gd name="T29" fmla="*/ 0 h 85"/>
                      <a:gd name="T30" fmla="*/ 62 w 42"/>
                      <a:gd name="T31" fmla="*/ 8 h 85"/>
                      <a:gd name="T32" fmla="*/ 59 w 42"/>
                      <a:gd name="T33" fmla="*/ 10 h 85"/>
                      <a:gd name="T34" fmla="*/ 63 w 42"/>
                      <a:gd name="T35" fmla="*/ 10 h 85"/>
                      <a:gd name="T36" fmla="*/ 65 w 42"/>
                      <a:gd name="T37" fmla="*/ 16 h 85"/>
                      <a:gd name="T38" fmla="*/ 60 w 42"/>
                      <a:gd name="T39" fmla="*/ 18 h 85"/>
                      <a:gd name="T40" fmla="*/ 62 w 42"/>
                      <a:gd name="T41" fmla="*/ 21 h 85"/>
                      <a:gd name="T42" fmla="*/ 60 w 42"/>
                      <a:gd name="T43" fmla="*/ 22 h 85"/>
                      <a:gd name="T44" fmla="*/ 53 w 42"/>
                      <a:gd name="T45" fmla="*/ 25 h 85"/>
                      <a:gd name="T46" fmla="*/ 52 w 42"/>
                      <a:gd name="T47" fmla="*/ 28 h 85"/>
                      <a:gd name="T48" fmla="*/ 44 w 42"/>
                      <a:gd name="T49" fmla="*/ 33 h 85"/>
                      <a:gd name="T50" fmla="*/ 42 w 42"/>
                      <a:gd name="T51" fmla="*/ 46 h 85"/>
                      <a:gd name="T52" fmla="*/ 44 w 42"/>
                      <a:gd name="T53" fmla="*/ 51 h 85"/>
                      <a:gd name="T54" fmla="*/ 27 w 42"/>
                      <a:gd name="T55" fmla="*/ 51 h 85"/>
                      <a:gd name="T56" fmla="*/ 27 w 42"/>
                      <a:gd name="T57" fmla="*/ 51 h 85"/>
                      <a:gd name="T58" fmla="*/ 27 w 42"/>
                      <a:gd name="T59" fmla="*/ 51 h 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85"/>
                      <a:gd name="T92" fmla="*/ 42 w 42"/>
                      <a:gd name="T93" fmla="*/ 85 h 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85">
                        <a:moveTo>
                          <a:pt x="17" y="84"/>
                        </a:moveTo>
                        <a:lnTo>
                          <a:pt x="15" y="83"/>
                        </a:lnTo>
                        <a:lnTo>
                          <a:pt x="14" y="79"/>
                        </a:lnTo>
                        <a:lnTo>
                          <a:pt x="14" y="71"/>
                        </a:lnTo>
                        <a:lnTo>
                          <a:pt x="14" y="51"/>
                        </a:lnTo>
                        <a:lnTo>
                          <a:pt x="7" y="34"/>
                        </a:lnTo>
                        <a:lnTo>
                          <a:pt x="5" y="31"/>
                        </a:lnTo>
                        <a:lnTo>
                          <a:pt x="0" y="27"/>
                        </a:lnTo>
                        <a:lnTo>
                          <a:pt x="2" y="19"/>
                        </a:lnTo>
                        <a:lnTo>
                          <a:pt x="9" y="12"/>
                        </a:lnTo>
                        <a:lnTo>
                          <a:pt x="18" y="12"/>
                        </a:lnTo>
                        <a:lnTo>
                          <a:pt x="21" y="6"/>
                        </a:lnTo>
                        <a:lnTo>
                          <a:pt x="24" y="5"/>
                        </a:lnTo>
                        <a:lnTo>
                          <a:pt x="21" y="1"/>
                        </a:lnTo>
                        <a:lnTo>
                          <a:pt x="28" y="0"/>
                        </a:lnTo>
                        <a:lnTo>
                          <a:pt x="39" y="8"/>
                        </a:lnTo>
                        <a:lnTo>
                          <a:pt x="37" y="13"/>
                        </a:lnTo>
                        <a:lnTo>
                          <a:pt x="40" y="18"/>
                        </a:lnTo>
                        <a:lnTo>
                          <a:pt x="41" y="26"/>
                        </a:lnTo>
                        <a:lnTo>
                          <a:pt x="38" y="28"/>
                        </a:lnTo>
                        <a:lnTo>
                          <a:pt x="39" y="32"/>
                        </a:lnTo>
                        <a:lnTo>
                          <a:pt x="38" y="34"/>
                        </a:lnTo>
                        <a:lnTo>
                          <a:pt x="33" y="39"/>
                        </a:lnTo>
                        <a:lnTo>
                          <a:pt x="32" y="45"/>
                        </a:lnTo>
                        <a:lnTo>
                          <a:pt x="28" y="53"/>
                        </a:lnTo>
                        <a:lnTo>
                          <a:pt x="27" y="73"/>
                        </a:lnTo>
                        <a:lnTo>
                          <a:pt x="28" y="83"/>
                        </a:lnTo>
                        <a:lnTo>
                          <a:pt x="17" y="84"/>
                        </a:lnTo>
                      </a:path>
                    </a:pathLst>
                  </a:custGeom>
                  <a:grpFill/>
                  <a:ln w="9144">
                    <a:solidFill>
                      <a:schemeClr val="bg2">
                        <a:lumMod val="90000"/>
                      </a:schemeClr>
                    </a:solidFill>
                    <a:round/>
                    <a:headEnd/>
                    <a:tailEnd/>
                  </a:ln>
                </p:spPr>
                <p:txBody>
                  <a:bodyPr/>
                  <a:lstStyle/>
                  <a:p>
                    <a:endParaRPr lang="nb-NO"/>
                  </a:p>
                </p:txBody>
              </p:sp>
              <p:sp>
                <p:nvSpPr>
                  <p:cNvPr id="476" name="Freeform 182"/>
                  <p:cNvSpPr>
                    <a:spLocks/>
                  </p:cNvSpPr>
                  <p:nvPr/>
                </p:nvSpPr>
                <p:spPr bwMode="gray">
                  <a:xfrm>
                    <a:off x="2535" y="2271"/>
                    <a:ext cx="58" cy="54"/>
                  </a:xfrm>
                  <a:custGeom>
                    <a:avLst/>
                    <a:gdLst>
                      <a:gd name="T0" fmla="*/ 0 w 55"/>
                      <a:gd name="T1" fmla="*/ 11 h 57"/>
                      <a:gd name="T2" fmla="*/ 2 w 55"/>
                      <a:gd name="T3" fmla="*/ 9 h 57"/>
                      <a:gd name="T4" fmla="*/ 22 w 55"/>
                      <a:gd name="T5" fmla="*/ 9 h 57"/>
                      <a:gd name="T6" fmla="*/ 20 w 55"/>
                      <a:gd name="T7" fmla="*/ 6 h 57"/>
                      <a:gd name="T8" fmla="*/ 25 w 55"/>
                      <a:gd name="T9" fmla="*/ 4 h 57"/>
                      <a:gd name="T10" fmla="*/ 25 w 55"/>
                      <a:gd name="T11" fmla="*/ 2 h 57"/>
                      <a:gd name="T12" fmla="*/ 27 w 55"/>
                      <a:gd name="T13" fmla="*/ 0 h 57"/>
                      <a:gd name="T14" fmla="*/ 30 w 55"/>
                      <a:gd name="T15" fmla="*/ 1 h 57"/>
                      <a:gd name="T16" fmla="*/ 36 w 55"/>
                      <a:gd name="T17" fmla="*/ 0 h 57"/>
                      <a:gd name="T18" fmla="*/ 44 w 55"/>
                      <a:gd name="T19" fmla="*/ 3 h 57"/>
                      <a:gd name="T20" fmla="*/ 46 w 55"/>
                      <a:gd name="T21" fmla="*/ 9 h 57"/>
                      <a:gd name="T22" fmla="*/ 44 w 55"/>
                      <a:gd name="T23" fmla="*/ 9 h 57"/>
                      <a:gd name="T24" fmla="*/ 49 w 55"/>
                      <a:gd name="T25" fmla="*/ 9 h 57"/>
                      <a:gd name="T26" fmla="*/ 55 w 55"/>
                      <a:gd name="T27" fmla="*/ 9 h 57"/>
                      <a:gd name="T28" fmla="*/ 58 w 55"/>
                      <a:gd name="T29" fmla="*/ 9 h 57"/>
                      <a:gd name="T30" fmla="*/ 61 w 55"/>
                      <a:gd name="T31" fmla="*/ 9 h 57"/>
                      <a:gd name="T32" fmla="*/ 65 w 55"/>
                      <a:gd name="T33" fmla="*/ 9 h 57"/>
                      <a:gd name="T34" fmla="*/ 67 w 55"/>
                      <a:gd name="T35" fmla="*/ 9 h 57"/>
                      <a:gd name="T36" fmla="*/ 71 w 55"/>
                      <a:gd name="T37" fmla="*/ 9 h 57"/>
                      <a:gd name="T38" fmla="*/ 69 w 55"/>
                      <a:gd name="T39" fmla="*/ 13 h 57"/>
                      <a:gd name="T40" fmla="*/ 64 w 55"/>
                      <a:gd name="T41" fmla="*/ 18 h 57"/>
                      <a:gd name="T42" fmla="*/ 81 w 55"/>
                      <a:gd name="T43" fmla="*/ 19 h 57"/>
                      <a:gd name="T44" fmla="*/ 85 w 55"/>
                      <a:gd name="T45" fmla="*/ 21 h 57"/>
                      <a:gd name="T46" fmla="*/ 91 w 55"/>
                      <a:gd name="T47" fmla="*/ 22 h 57"/>
                      <a:gd name="T48" fmla="*/ 91 w 55"/>
                      <a:gd name="T49" fmla="*/ 25 h 57"/>
                      <a:gd name="T50" fmla="*/ 86 w 55"/>
                      <a:gd name="T51" fmla="*/ 27 h 57"/>
                      <a:gd name="T52" fmla="*/ 86 w 55"/>
                      <a:gd name="T53" fmla="*/ 33 h 57"/>
                      <a:gd name="T54" fmla="*/ 67 w 55"/>
                      <a:gd name="T55" fmla="*/ 31 h 57"/>
                      <a:gd name="T56" fmla="*/ 49 w 55"/>
                      <a:gd name="T57" fmla="*/ 27 h 57"/>
                      <a:gd name="T58" fmla="*/ 25 w 55"/>
                      <a:gd name="T59" fmla="*/ 20 h 57"/>
                      <a:gd name="T60" fmla="*/ 7 w 55"/>
                      <a:gd name="T61" fmla="*/ 18 h 57"/>
                      <a:gd name="T62" fmla="*/ 0 w 55"/>
                      <a:gd name="T63" fmla="*/ 11 h 57"/>
                      <a:gd name="T64" fmla="*/ 0 w 55"/>
                      <a:gd name="T65" fmla="*/ 11 h 57"/>
                      <a:gd name="T66" fmla="*/ 0 w 55"/>
                      <a:gd name="T67" fmla="*/ 11 h 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57"/>
                      <a:gd name="T104" fmla="*/ 55 w 55"/>
                      <a:gd name="T105" fmla="*/ 57 h 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57">
                        <a:moveTo>
                          <a:pt x="0" y="21"/>
                        </a:moveTo>
                        <a:lnTo>
                          <a:pt x="2" y="16"/>
                        </a:lnTo>
                        <a:lnTo>
                          <a:pt x="12" y="10"/>
                        </a:lnTo>
                        <a:lnTo>
                          <a:pt x="10" y="6"/>
                        </a:lnTo>
                        <a:lnTo>
                          <a:pt x="15" y="4"/>
                        </a:lnTo>
                        <a:lnTo>
                          <a:pt x="15" y="2"/>
                        </a:lnTo>
                        <a:lnTo>
                          <a:pt x="17" y="0"/>
                        </a:lnTo>
                        <a:lnTo>
                          <a:pt x="19" y="1"/>
                        </a:lnTo>
                        <a:lnTo>
                          <a:pt x="22" y="0"/>
                        </a:lnTo>
                        <a:lnTo>
                          <a:pt x="26" y="3"/>
                        </a:lnTo>
                        <a:lnTo>
                          <a:pt x="27" y="10"/>
                        </a:lnTo>
                        <a:lnTo>
                          <a:pt x="26" y="16"/>
                        </a:lnTo>
                        <a:lnTo>
                          <a:pt x="28" y="15"/>
                        </a:lnTo>
                        <a:lnTo>
                          <a:pt x="32" y="18"/>
                        </a:lnTo>
                        <a:lnTo>
                          <a:pt x="34" y="17"/>
                        </a:lnTo>
                        <a:lnTo>
                          <a:pt x="36" y="12"/>
                        </a:lnTo>
                        <a:lnTo>
                          <a:pt x="39" y="13"/>
                        </a:lnTo>
                        <a:lnTo>
                          <a:pt x="40" y="17"/>
                        </a:lnTo>
                        <a:lnTo>
                          <a:pt x="42" y="19"/>
                        </a:lnTo>
                        <a:lnTo>
                          <a:pt x="41" y="23"/>
                        </a:lnTo>
                        <a:lnTo>
                          <a:pt x="38" y="28"/>
                        </a:lnTo>
                        <a:lnTo>
                          <a:pt x="47" y="30"/>
                        </a:lnTo>
                        <a:lnTo>
                          <a:pt x="50" y="35"/>
                        </a:lnTo>
                        <a:lnTo>
                          <a:pt x="54" y="36"/>
                        </a:lnTo>
                        <a:lnTo>
                          <a:pt x="54" y="43"/>
                        </a:lnTo>
                        <a:lnTo>
                          <a:pt x="51" y="47"/>
                        </a:lnTo>
                        <a:lnTo>
                          <a:pt x="51" y="56"/>
                        </a:lnTo>
                        <a:lnTo>
                          <a:pt x="40" y="53"/>
                        </a:lnTo>
                        <a:lnTo>
                          <a:pt x="28" y="46"/>
                        </a:lnTo>
                        <a:lnTo>
                          <a:pt x="15" y="33"/>
                        </a:lnTo>
                        <a:lnTo>
                          <a:pt x="7" y="29"/>
                        </a:lnTo>
                        <a:lnTo>
                          <a:pt x="0" y="21"/>
                        </a:lnTo>
                      </a:path>
                    </a:pathLst>
                  </a:custGeom>
                  <a:grpFill/>
                  <a:ln w="9144">
                    <a:solidFill>
                      <a:schemeClr val="bg2">
                        <a:lumMod val="90000"/>
                      </a:schemeClr>
                    </a:solidFill>
                    <a:round/>
                    <a:headEnd/>
                    <a:tailEnd/>
                  </a:ln>
                </p:spPr>
                <p:txBody>
                  <a:bodyPr/>
                  <a:lstStyle/>
                  <a:p>
                    <a:endParaRPr lang="nb-NO"/>
                  </a:p>
                </p:txBody>
              </p:sp>
              <p:sp>
                <p:nvSpPr>
                  <p:cNvPr id="477" name="Freeform 183"/>
                  <p:cNvSpPr>
                    <a:spLocks/>
                  </p:cNvSpPr>
                  <p:nvPr/>
                </p:nvSpPr>
                <p:spPr bwMode="gray">
                  <a:xfrm>
                    <a:off x="2696" y="2238"/>
                    <a:ext cx="33" cy="66"/>
                  </a:xfrm>
                  <a:custGeom>
                    <a:avLst/>
                    <a:gdLst>
                      <a:gd name="T0" fmla="*/ 76 w 30"/>
                      <a:gd name="T1" fmla="*/ 42 h 69"/>
                      <a:gd name="T2" fmla="*/ 50 w 30"/>
                      <a:gd name="T3" fmla="*/ 44 h 69"/>
                      <a:gd name="T4" fmla="*/ 37 w 30"/>
                      <a:gd name="T5" fmla="*/ 41 h 69"/>
                      <a:gd name="T6" fmla="*/ 28 w 30"/>
                      <a:gd name="T7" fmla="*/ 37 h 69"/>
                      <a:gd name="T8" fmla="*/ 25 w 30"/>
                      <a:gd name="T9" fmla="*/ 13 h 69"/>
                      <a:gd name="T10" fmla="*/ 17 w 30"/>
                      <a:gd name="T11" fmla="*/ 11 h 69"/>
                      <a:gd name="T12" fmla="*/ 0 w 30"/>
                      <a:gd name="T13" fmla="*/ 5 h 69"/>
                      <a:gd name="T14" fmla="*/ 2 w 30"/>
                      <a:gd name="T15" fmla="*/ 2 h 69"/>
                      <a:gd name="T16" fmla="*/ 1 w 30"/>
                      <a:gd name="T17" fmla="*/ 1 h 69"/>
                      <a:gd name="T18" fmla="*/ 0 w 30"/>
                      <a:gd name="T19" fmla="*/ 0 h 69"/>
                      <a:gd name="T20" fmla="*/ 15 w 30"/>
                      <a:gd name="T21" fmla="*/ 0 h 69"/>
                      <a:gd name="T22" fmla="*/ 23 w 30"/>
                      <a:gd name="T23" fmla="*/ 1 h 69"/>
                      <a:gd name="T24" fmla="*/ 37 w 30"/>
                      <a:gd name="T25" fmla="*/ 0 h 69"/>
                      <a:gd name="T26" fmla="*/ 31 w 30"/>
                      <a:gd name="T27" fmla="*/ 8 h 69"/>
                      <a:gd name="T28" fmla="*/ 45 w 30"/>
                      <a:gd name="T29" fmla="*/ 11 h 69"/>
                      <a:gd name="T30" fmla="*/ 50 w 30"/>
                      <a:gd name="T31" fmla="*/ 11 h 69"/>
                      <a:gd name="T32" fmla="*/ 69 w 30"/>
                      <a:gd name="T33" fmla="*/ 22 h 69"/>
                      <a:gd name="T34" fmla="*/ 69 w 30"/>
                      <a:gd name="T35" fmla="*/ 33 h 69"/>
                      <a:gd name="T36" fmla="*/ 69 w 30"/>
                      <a:gd name="T37" fmla="*/ 39 h 69"/>
                      <a:gd name="T38" fmla="*/ 70 w 30"/>
                      <a:gd name="T39" fmla="*/ 41 h 69"/>
                      <a:gd name="T40" fmla="*/ 76 w 30"/>
                      <a:gd name="T41" fmla="*/ 42 h 69"/>
                      <a:gd name="T42" fmla="*/ 76 w 30"/>
                      <a:gd name="T43" fmla="*/ 42 h 69"/>
                      <a:gd name="T44" fmla="*/ 76 w 30"/>
                      <a:gd name="T45" fmla="*/ 42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69"/>
                      <a:gd name="T71" fmla="*/ 30 w 30"/>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69">
                        <a:moveTo>
                          <a:pt x="29" y="65"/>
                        </a:moveTo>
                        <a:lnTo>
                          <a:pt x="19" y="68"/>
                        </a:lnTo>
                        <a:lnTo>
                          <a:pt x="14" y="63"/>
                        </a:lnTo>
                        <a:lnTo>
                          <a:pt x="11" y="57"/>
                        </a:lnTo>
                        <a:lnTo>
                          <a:pt x="10" y="23"/>
                        </a:lnTo>
                        <a:lnTo>
                          <a:pt x="6" y="12"/>
                        </a:lnTo>
                        <a:lnTo>
                          <a:pt x="0" y="5"/>
                        </a:lnTo>
                        <a:lnTo>
                          <a:pt x="2" y="2"/>
                        </a:lnTo>
                        <a:lnTo>
                          <a:pt x="1" y="1"/>
                        </a:lnTo>
                        <a:lnTo>
                          <a:pt x="0" y="0"/>
                        </a:lnTo>
                        <a:lnTo>
                          <a:pt x="5" y="0"/>
                        </a:lnTo>
                        <a:lnTo>
                          <a:pt x="9" y="1"/>
                        </a:lnTo>
                        <a:lnTo>
                          <a:pt x="14" y="0"/>
                        </a:lnTo>
                        <a:lnTo>
                          <a:pt x="12" y="8"/>
                        </a:lnTo>
                        <a:lnTo>
                          <a:pt x="17" y="12"/>
                        </a:lnTo>
                        <a:lnTo>
                          <a:pt x="19" y="15"/>
                        </a:lnTo>
                        <a:lnTo>
                          <a:pt x="26" y="32"/>
                        </a:lnTo>
                        <a:lnTo>
                          <a:pt x="26" y="52"/>
                        </a:lnTo>
                        <a:lnTo>
                          <a:pt x="26" y="60"/>
                        </a:lnTo>
                        <a:lnTo>
                          <a:pt x="27" y="64"/>
                        </a:lnTo>
                        <a:lnTo>
                          <a:pt x="29" y="65"/>
                        </a:lnTo>
                      </a:path>
                    </a:pathLst>
                  </a:custGeom>
                  <a:grpFill/>
                  <a:ln w="9144">
                    <a:solidFill>
                      <a:schemeClr val="bg2">
                        <a:lumMod val="90000"/>
                      </a:schemeClr>
                    </a:solidFill>
                    <a:round/>
                    <a:headEnd/>
                    <a:tailEnd/>
                  </a:ln>
                </p:spPr>
                <p:txBody>
                  <a:bodyPr/>
                  <a:lstStyle/>
                  <a:p>
                    <a:endParaRPr lang="nb-NO"/>
                  </a:p>
                </p:txBody>
              </p:sp>
              <p:sp>
                <p:nvSpPr>
                  <p:cNvPr id="478" name="Freeform 184"/>
                  <p:cNvSpPr>
                    <a:spLocks/>
                  </p:cNvSpPr>
                  <p:nvPr/>
                </p:nvSpPr>
                <p:spPr bwMode="gray">
                  <a:xfrm>
                    <a:off x="2484" y="2215"/>
                    <a:ext cx="105" cy="73"/>
                  </a:xfrm>
                  <a:custGeom>
                    <a:avLst/>
                    <a:gdLst>
                      <a:gd name="T0" fmla="*/ 44 w 100"/>
                      <a:gd name="T1" fmla="*/ 1 h 77"/>
                      <a:gd name="T2" fmla="*/ 47 w 100"/>
                      <a:gd name="T3" fmla="*/ 3 h 77"/>
                      <a:gd name="T4" fmla="*/ 82 w 100"/>
                      <a:gd name="T5" fmla="*/ 4 h 77"/>
                      <a:gd name="T6" fmla="*/ 82 w 100"/>
                      <a:gd name="T7" fmla="*/ 9 h 77"/>
                      <a:gd name="T8" fmla="*/ 91 w 100"/>
                      <a:gd name="T9" fmla="*/ 7 h 77"/>
                      <a:gd name="T10" fmla="*/ 105 w 100"/>
                      <a:gd name="T11" fmla="*/ 6 h 77"/>
                      <a:gd name="T12" fmla="*/ 118 w 100"/>
                      <a:gd name="T13" fmla="*/ 7 h 77"/>
                      <a:gd name="T14" fmla="*/ 124 w 100"/>
                      <a:gd name="T15" fmla="*/ 3 h 77"/>
                      <a:gd name="T16" fmla="*/ 131 w 100"/>
                      <a:gd name="T17" fmla="*/ 7 h 77"/>
                      <a:gd name="T18" fmla="*/ 137 w 100"/>
                      <a:gd name="T19" fmla="*/ 9 h 77"/>
                      <a:gd name="T20" fmla="*/ 138 w 100"/>
                      <a:gd name="T21" fmla="*/ 9 h 77"/>
                      <a:gd name="T22" fmla="*/ 148 w 100"/>
                      <a:gd name="T23" fmla="*/ 9 h 77"/>
                      <a:gd name="T24" fmla="*/ 138 w 100"/>
                      <a:gd name="T25" fmla="*/ 13 h 77"/>
                      <a:gd name="T26" fmla="*/ 144 w 100"/>
                      <a:gd name="T27" fmla="*/ 13 h 77"/>
                      <a:gd name="T28" fmla="*/ 148 w 100"/>
                      <a:gd name="T29" fmla="*/ 19 h 77"/>
                      <a:gd name="T30" fmla="*/ 151 w 100"/>
                      <a:gd name="T31" fmla="*/ 23 h 77"/>
                      <a:gd name="T32" fmla="*/ 159 w 100"/>
                      <a:gd name="T33" fmla="*/ 27 h 77"/>
                      <a:gd name="T34" fmla="*/ 160 w 100"/>
                      <a:gd name="T35" fmla="*/ 30 h 77"/>
                      <a:gd name="T36" fmla="*/ 160 w 100"/>
                      <a:gd name="T37" fmla="*/ 32 h 77"/>
                      <a:gd name="T38" fmla="*/ 156 w 100"/>
                      <a:gd name="T39" fmla="*/ 35 h 77"/>
                      <a:gd name="T40" fmla="*/ 149 w 100"/>
                      <a:gd name="T41" fmla="*/ 36 h 77"/>
                      <a:gd name="T42" fmla="*/ 155 w 100"/>
                      <a:gd name="T43" fmla="*/ 38 h 77"/>
                      <a:gd name="T44" fmla="*/ 144 w 100"/>
                      <a:gd name="T45" fmla="*/ 42 h 77"/>
                      <a:gd name="T46" fmla="*/ 135 w 100"/>
                      <a:gd name="T47" fmla="*/ 44 h 77"/>
                      <a:gd name="T48" fmla="*/ 125 w 100"/>
                      <a:gd name="T49" fmla="*/ 43 h 77"/>
                      <a:gd name="T50" fmla="*/ 124 w 100"/>
                      <a:gd name="T51" fmla="*/ 40 h 77"/>
                      <a:gd name="T52" fmla="*/ 117 w 100"/>
                      <a:gd name="T53" fmla="*/ 34 h 77"/>
                      <a:gd name="T54" fmla="*/ 107 w 100"/>
                      <a:gd name="T55" fmla="*/ 34 h 77"/>
                      <a:gd name="T56" fmla="*/ 105 w 100"/>
                      <a:gd name="T57" fmla="*/ 34 h 77"/>
                      <a:gd name="T58" fmla="*/ 96 w 100"/>
                      <a:gd name="T59" fmla="*/ 33 h 77"/>
                      <a:gd name="T60" fmla="*/ 100 w 100"/>
                      <a:gd name="T61" fmla="*/ 30 h 77"/>
                      <a:gd name="T62" fmla="*/ 96 w 100"/>
                      <a:gd name="T63" fmla="*/ 27 h 77"/>
                      <a:gd name="T64" fmla="*/ 91 w 100"/>
                      <a:gd name="T65" fmla="*/ 25 h 77"/>
                      <a:gd name="T66" fmla="*/ 57 w 100"/>
                      <a:gd name="T67" fmla="*/ 23 h 77"/>
                      <a:gd name="T68" fmla="*/ 46 w 100"/>
                      <a:gd name="T69" fmla="*/ 29 h 77"/>
                      <a:gd name="T70" fmla="*/ 28 w 100"/>
                      <a:gd name="T71" fmla="*/ 26 h 77"/>
                      <a:gd name="T72" fmla="*/ 20 w 100"/>
                      <a:gd name="T73" fmla="*/ 22 h 77"/>
                      <a:gd name="T74" fmla="*/ 4 w 100"/>
                      <a:gd name="T75" fmla="*/ 18 h 77"/>
                      <a:gd name="T76" fmla="*/ 0 w 100"/>
                      <a:gd name="T77" fmla="*/ 17 h 77"/>
                      <a:gd name="T78" fmla="*/ 2 w 100"/>
                      <a:gd name="T79" fmla="*/ 13 h 77"/>
                      <a:gd name="T80" fmla="*/ 28 w 100"/>
                      <a:gd name="T81" fmla="*/ 9 h 77"/>
                      <a:gd name="T82" fmla="*/ 26 w 100"/>
                      <a:gd name="T83" fmla="*/ 8 h 77"/>
                      <a:gd name="T84" fmla="*/ 28 w 100"/>
                      <a:gd name="T85" fmla="*/ 0 h 77"/>
                      <a:gd name="T86" fmla="*/ 28 w 100"/>
                      <a:gd name="T87" fmla="*/ 0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
                      <a:gd name="T133" fmla="*/ 0 h 77"/>
                      <a:gd name="T134" fmla="*/ 100 w 100"/>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 h="77">
                        <a:moveTo>
                          <a:pt x="18" y="0"/>
                        </a:moveTo>
                        <a:lnTo>
                          <a:pt x="27" y="1"/>
                        </a:lnTo>
                        <a:lnTo>
                          <a:pt x="27" y="3"/>
                        </a:lnTo>
                        <a:lnTo>
                          <a:pt x="29" y="3"/>
                        </a:lnTo>
                        <a:lnTo>
                          <a:pt x="37" y="5"/>
                        </a:lnTo>
                        <a:lnTo>
                          <a:pt x="50" y="4"/>
                        </a:lnTo>
                        <a:lnTo>
                          <a:pt x="49" y="8"/>
                        </a:lnTo>
                        <a:lnTo>
                          <a:pt x="50" y="9"/>
                        </a:lnTo>
                        <a:lnTo>
                          <a:pt x="51" y="10"/>
                        </a:lnTo>
                        <a:lnTo>
                          <a:pt x="56" y="7"/>
                        </a:lnTo>
                        <a:lnTo>
                          <a:pt x="59" y="11"/>
                        </a:lnTo>
                        <a:lnTo>
                          <a:pt x="64" y="6"/>
                        </a:lnTo>
                        <a:lnTo>
                          <a:pt x="72" y="10"/>
                        </a:lnTo>
                        <a:lnTo>
                          <a:pt x="72" y="7"/>
                        </a:lnTo>
                        <a:lnTo>
                          <a:pt x="76" y="5"/>
                        </a:lnTo>
                        <a:lnTo>
                          <a:pt x="76" y="3"/>
                        </a:lnTo>
                        <a:lnTo>
                          <a:pt x="81" y="3"/>
                        </a:lnTo>
                        <a:lnTo>
                          <a:pt x="81" y="7"/>
                        </a:lnTo>
                        <a:lnTo>
                          <a:pt x="82" y="8"/>
                        </a:lnTo>
                        <a:lnTo>
                          <a:pt x="84" y="11"/>
                        </a:lnTo>
                        <a:lnTo>
                          <a:pt x="84" y="15"/>
                        </a:lnTo>
                        <a:lnTo>
                          <a:pt x="85" y="14"/>
                        </a:lnTo>
                        <a:lnTo>
                          <a:pt x="86" y="16"/>
                        </a:lnTo>
                        <a:lnTo>
                          <a:pt x="90" y="18"/>
                        </a:lnTo>
                        <a:lnTo>
                          <a:pt x="90" y="20"/>
                        </a:lnTo>
                        <a:lnTo>
                          <a:pt x="85" y="23"/>
                        </a:lnTo>
                        <a:lnTo>
                          <a:pt x="85" y="24"/>
                        </a:lnTo>
                        <a:lnTo>
                          <a:pt x="88" y="23"/>
                        </a:lnTo>
                        <a:lnTo>
                          <a:pt x="90" y="23"/>
                        </a:lnTo>
                        <a:lnTo>
                          <a:pt x="90" y="30"/>
                        </a:lnTo>
                        <a:lnTo>
                          <a:pt x="95" y="35"/>
                        </a:lnTo>
                        <a:lnTo>
                          <a:pt x="92" y="38"/>
                        </a:lnTo>
                        <a:lnTo>
                          <a:pt x="92" y="45"/>
                        </a:lnTo>
                        <a:lnTo>
                          <a:pt x="97" y="46"/>
                        </a:lnTo>
                        <a:lnTo>
                          <a:pt x="96" y="50"/>
                        </a:lnTo>
                        <a:lnTo>
                          <a:pt x="98" y="51"/>
                        </a:lnTo>
                        <a:lnTo>
                          <a:pt x="96" y="54"/>
                        </a:lnTo>
                        <a:lnTo>
                          <a:pt x="98" y="55"/>
                        </a:lnTo>
                        <a:lnTo>
                          <a:pt x="99" y="61"/>
                        </a:lnTo>
                        <a:lnTo>
                          <a:pt x="96" y="59"/>
                        </a:lnTo>
                        <a:lnTo>
                          <a:pt x="91" y="59"/>
                        </a:lnTo>
                        <a:lnTo>
                          <a:pt x="91" y="61"/>
                        </a:lnTo>
                        <a:lnTo>
                          <a:pt x="95" y="62"/>
                        </a:lnTo>
                        <a:lnTo>
                          <a:pt x="95" y="64"/>
                        </a:lnTo>
                        <a:lnTo>
                          <a:pt x="92" y="71"/>
                        </a:lnTo>
                        <a:lnTo>
                          <a:pt x="88" y="71"/>
                        </a:lnTo>
                        <a:lnTo>
                          <a:pt x="85" y="70"/>
                        </a:lnTo>
                        <a:lnTo>
                          <a:pt x="83" y="75"/>
                        </a:lnTo>
                        <a:lnTo>
                          <a:pt x="81" y="76"/>
                        </a:lnTo>
                        <a:lnTo>
                          <a:pt x="77" y="73"/>
                        </a:lnTo>
                        <a:lnTo>
                          <a:pt x="75" y="74"/>
                        </a:lnTo>
                        <a:lnTo>
                          <a:pt x="76" y="68"/>
                        </a:lnTo>
                        <a:lnTo>
                          <a:pt x="75" y="61"/>
                        </a:lnTo>
                        <a:lnTo>
                          <a:pt x="71" y="58"/>
                        </a:lnTo>
                        <a:lnTo>
                          <a:pt x="68" y="59"/>
                        </a:lnTo>
                        <a:lnTo>
                          <a:pt x="66" y="58"/>
                        </a:lnTo>
                        <a:lnTo>
                          <a:pt x="64" y="60"/>
                        </a:lnTo>
                        <a:lnTo>
                          <a:pt x="64" y="58"/>
                        </a:lnTo>
                        <a:lnTo>
                          <a:pt x="58" y="61"/>
                        </a:lnTo>
                        <a:lnTo>
                          <a:pt x="59" y="56"/>
                        </a:lnTo>
                        <a:lnTo>
                          <a:pt x="62" y="55"/>
                        </a:lnTo>
                        <a:lnTo>
                          <a:pt x="61" y="52"/>
                        </a:lnTo>
                        <a:lnTo>
                          <a:pt x="59" y="50"/>
                        </a:lnTo>
                        <a:lnTo>
                          <a:pt x="59" y="46"/>
                        </a:lnTo>
                        <a:lnTo>
                          <a:pt x="57" y="46"/>
                        </a:lnTo>
                        <a:lnTo>
                          <a:pt x="56" y="43"/>
                        </a:lnTo>
                        <a:lnTo>
                          <a:pt x="51" y="38"/>
                        </a:lnTo>
                        <a:lnTo>
                          <a:pt x="35" y="39"/>
                        </a:lnTo>
                        <a:lnTo>
                          <a:pt x="34" y="44"/>
                        </a:lnTo>
                        <a:lnTo>
                          <a:pt x="28" y="50"/>
                        </a:lnTo>
                        <a:lnTo>
                          <a:pt x="24" y="50"/>
                        </a:lnTo>
                        <a:lnTo>
                          <a:pt x="18" y="45"/>
                        </a:lnTo>
                        <a:lnTo>
                          <a:pt x="16" y="39"/>
                        </a:lnTo>
                        <a:lnTo>
                          <a:pt x="10" y="36"/>
                        </a:lnTo>
                        <a:lnTo>
                          <a:pt x="7" y="30"/>
                        </a:lnTo>
                        <a:lnTo>
                          <a:pt x="4" y="29"/>
                        </a:lnTo>
                        <a:lnTo>
                          <a:pt x="3" y="25"/>
                        </a:lnTo>
                        <a:lnTo>
                          <a:pt x="0" y="27"/>
                        </a:lnTo>
                        <a:lnTo>
                          <a:pt x="0" y="24"/>
                        </a:lnTo>
                        <a:lnTo>
                          <a:pt x="2" y="23"/>
                        </a:lnTo>
                        <a:lnTo>
                          <a:pt x="6" y="16"/>
                        </a:lnTo>
                        <a:lnTo>
                          <a:pt x="18" y="14"/>
                        </a:lnTo>
                        <a:lnTo>
                          <a:pt x="18" y="10"/>
                        </a:lnTo>
                        <a:lnTo>
                          <a:pt x="16" y="8"/>
                        </a:lnTo>
                        <a:lnTo>
                          <a:pt x="18" y="5"/>
                        </a:lnTo>
                        <a:lnTo>
                          <a:pt x="18" y="0"/>
                        </a:lnTo>
                      </a:path>
                    </a:pathLst>
                  </a:custGeom>
                  <a:grpFill/>
                  <a:ln w="9144">
                    <a:solidFill>
                      <a:schemeClr val="bg2">
                        <a:lumMod val="90000"/>
                      </a:schemeClr>
                    </a:solidFill>
                    <a:round/>
                    <a:headEnd/>
                    <a:tailEnd/>
                  </a:ln>
                </p:spPr>
                <p:txBody>
                  <a:bodyPr/>
                  <a:lstStyle/>
                  <a:p>
                    <a:endParaRPr lang="nb-NO"/>
                  </a:p>
                </p:txBody>
              </p:sp>
              <p:sp>
                <p:nvSpPr>
                  <p:cNvPr id="479" name="Freeform 185"/>
                  <p:cNvSpPr>
                    <a:spLocks/>
                  </p:cNvSpPr>
                  <p:nvPr/>
                </p:nvSpPr>
                <p:spPr bwMode="gray">
                  <a:xfrm>
                    <a:off x="2653" y="2238"/>
                    <a:ext cx="66" cy="84"/>
                  </a:xfrm>
                  <a:custGeom>
                    <a:avLst/>
                    <a:gdLst>
                      <a:gd name="T0" fmla="*/ 113 w 62"/>
                      <a:gd name="T1" fmla="*/ 43 h 88"/>
                      <a:gd name="T2" fmla="*/ 105 w 62"/>
                      <a:gd name="T3" fmla="*/ 40 h 88"/>
                      <a:gd name="T4" fmla="*/ 99 w 62"/>
                      <a:gd name="T5" fmla="*/ 36 h 88"/>
                      <a:gd name="T6" fmla="*/ 98 w 62"/>
                      <a:gd name="T7" fmla="*/ 13 h 88"/>
                      <a:gd name="T8" fmla="*/ 88 w 62"/>
                      <a:gd name="T9" fmla="*/ 11 h 88"/>
                      <a:gd name="T10" fmla="*/ 78 w 62"/>
                      <a:gd name="T11" fmla="*/ 5 h 88"/>
                      <a:gd name="T12" fmla="*/ 82 w 62"/>
                      <a:gd name="T13" fmla="*/ 2 h 88"/>
                      <a:gd name="T14" fmla="*/ 81 w 62"/>
                      <a:gd name="T15" fmla="*/ 1 h 88"/>
                      <a:gd name="T16" fmla="*/ 78 w 62"/>
                      <a:gd name="T17" fmla="*/ 0 h 88"/>
                      <a:gd name="T18" fmla="*/ 59 w 62"/>
                      <a:gd name="T19" fmla="*/ 1 h 88"/>
                      <a:gd name="T20" fmla="*/ 5 w 62"/>
                      <a:gd name="T21" fmla="*/ 0 h 88"/>
                      <a:gd name="T22" fmla="*/ 4 w 62"/>
                      <a:gd name="T23" fmla="*/ 5 h 88"/>
                      <a:gd name="T24" fmla="*/ 6 w 62"/>
                      <a:gd name="T25" fmla="*/ 8 h 88"/>
                      <a:gd name="T26" fmla="*/ 18 w 62"/>
                      <a:gd name="T27" fmla="*/ 11 h 88"/>
                      <a:gd name="T28" fmla="*/ 18 w 62"/>
                      <a:gd name="T29" fmla="*/ 13 h 88"/>
                      <a:gd name="T30" fmla="*/ 6 w 62"/>
                      <a:gd name="T31" fmla="*/ 16 h 88"/>
                      <a:gd name="T32" fmla="*/ 18 w 62"/>
                      <a:gd name="T33" fmla="*/ 16 h 88"/>
                      <a:gd name="T34" fmla="*/ 21 w 62"/>
                      <a:gd name="T35" fmla="*/ 25 h 88"/>
                      <a:gd name="T36" fmla="*/ 6 w 62"/>
                      <a:gd name="T37" fmla="*/ 27 h 88"/>
                      <a:gd name="T38" fmla="*/ 4 w 62"/>
                      <a:gd name="T39" fmla="*/ 32 h 88"/>
                      <a:gd name="T40" fmla="*/ 0 w 62"/>
                      <a:gd name="T41" fmla="*/ 35 h 88"/>
                      <a:gd name="T42" fmla="*/ 0 w 62"/>
                      <a:gd name="T43" fmla="*/ 39 h 88"/>
                      <a:gd name="T44" fmla="*/ 4 w 62"/>
                      <a:gd name="T45" fmla="*/ 45 h 88"/>
                      <a:gd name="T46" fmla="*/ 6 w 62"/>
                      <a:gd name="T47" fmla="*/ 47 h 88"/>
                      <a:gd name="T48" fmla="*/ 7 w 62"/>
                      <a:gd name="T49" fmla="*/ 50 h 88"/>
                      <a:gd name="T50" fmla="*/ 4 w 62"/>
                      <a:gd name="T51" fmla="*/ 50 h 88"/>
                      <a:gd name="T52" fmla="*/ 2 w 62"/>
                      <a:gd name="T53" fmla="*/ 51 h 88"/>
                      <a:gd name="T54" fmla="*/ 30 w 62"/>
                      <a:gd name="T55" fmla="*/ 54 h 88"/>
                      <a:gd name="T56" fmla="*/ 46 w 62"/>
                      <a:gd name="T57" fmla="*/ 51 h 88"/>
                      <a:gd name="T58" fmla="*/ 63 w 62"/>
                      <a:gd name="T59" fmla="*/ 50 h 88"/>
                      <a:gd name="T60" fmla="*/ 86 w 62"/>
                      <a:gd name="T61" fmla="*/ 47 h 88"/>
                      <a:gd name="T62" fmla="*/ 87 w 62"/>
                      <a:gd name="T63" fmla="*/ 46 h 88"/>
                      <a:gd name="T64" fmla="*/ 109 w 62"/>
                      <a:gd name="T65" fmla="*/ 46 h 88"/>
                      <a:gd name="T66" fmla="*/ 113 w 62"/>
                      <a:gd name="T67" fmla="*/ 43 h 88"/>
                      <a:gd name="T68" fmla="*/ 113 w 62"/>
                      <a:gd name="T69" fmla="*/ 43 h 88"/>
                      <a:gd name="T70" fmla="*/ 113 w 62"/>
                      <a:gd name="T71" fmla="*/ 43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88"/>
                      <a:gd name="T110" fmla="*/ 62 w 62"/>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88">
                        <a:moveTo>
                          <a:pt x="61" y="68"/>
                        </a:moveTo>
                        <a:lnTo>
                          <a:pt x="56" y="63"/>
                        </a:lnTo>
                        <a:lnTo>
                          <a:pt x="53" y="57"/>
                        </a:lnTo>
                        <a:lnTo>
                          <a:pt x="52" y="23"/>
                        </a:lnTo>
                        <a:lnTo>
                          <a:pt x="48" y="12"/>
                        </a:lnTo>
                        <a:lnTo>
                          <a:pt x="42" y="5"/>
                        </a:lnTo>
                        <a:lnTo>
                          <a:pt x="44" y="2"/>
                        </a:lnTo>
                        <a:lnTo>
                          <a:pt x="43" y="1"/>
                        </a:lnTo>
                        <a:lnTo>
                          <a:pt x="42" y="0"/>
                        </a:lnTo>
                        <a:lnTo>
                          <a:pt x="32" y="1"/>
                        </a:lnTo>
                        <a:lnTo>
                          <a:pt x="5" y="0"/>
                        </a:lnTo>
                        <a:lnTo>
                          <a:pt x="4" y="5"/>
                        </a:lnTo>
                        <a:lnTo>
                          <a:pt x="6" y="8"/>
                        </a:lnTo>
                        <a:lnTo>
                          <a:pt x="8" y="21"/>
                        </a:lnTo>
                        <a:lnTo>
                          <a:pt x="8" y="23"/>
                        </a:lnTo>
                        <a:lnTo>
                          <a:pt x="6" y="26"/>
                        </a:lnTo>
                        <a:lnTo>
                          <a:pt x="8" y="26"/>
                        </a:lnTo>
                        <a:lnTo>
                          <a:pt x="11" y="37"/>
                        </a:lnTo>
                        <a:lnTo>
                          <a:pt x="6" y="41"/>
                        </a:lnTo>
                        <a:lnTo>
                          <a:pt x="4" y="52"/>
                        </a:lnTo>
                        <a:lnTo>
                          <a:pt x="0" y="56"/>
                        </a:lnTo>
                        <a:lnTo>
                          <a:pt x="0" y="61"/>
                        </a:lnTo>
                        <a:lnTo>
                          <a:pt x="4" y="71"/>
                        </a:lnTo>
                        <a:lnTo>
                          <a:pt x="6" y="74"/>
                        </a:lnTo>
                        <a:lnTo>
                          <a:pt x="7" y="79"/>
                        </a:lnTo>
                        <a:lnTo>
                          <a:pt x="4" y="79"/>
                        </a:lnTo>
                        <a:lnTo>
                          <a:pt x="2" y="81"/>
                        </a:lnTo>
                        <a:lnTo>
                          <a:pt x="17" y="87"/>
                        </a:lnTo>
                        <a:lnTo>
                          <a:pt x="24" y="82"/>
                        </a:lnTo>
                        <a:lnTo>
                          <a:pt x="34" y="79"/>
                        </a:lnTo>
                        <a:lnTo>
                          <a:pt x="46" y="73"/>
                        </a:lnTo>
                        <a:lnTo>
                          <a:pt x="47" y="72"/>
                        </a:lnTo>
                        <a:lnTo>
                          <a:pt x="58" y="72"/>
                        </a:lnTo>
                        <a:lnTo>
                          <a:pt x="61" y="68"/>
                        </a:lnTo>
                      </a:path>
                    </a:pathLst>
                  </a:custGeom>
                  <a:grpFill/>
                  <a:ln w="9144">
                    <a:solidFill>
                      <a:schemeClr val="bg2">
                        <a:lumMod val="90000"/>
                      </a:schemeClr>
                    </a:solidFill>
                    <a:round/>
                    <a:headEnd/>
                    <a:tailEnd/>
                  </a:ln>
                </p:spPr>
                <p:txBody>
                  <a:bodyPr/>
                  <a:lstStyle/>
                  <a:p>
                    <a:endParaRPr lang="nb-NO"/>
                  </a:p>
                </p:txBody>
              </p:sp>
              <p:sp>
                <p:nvSpPr>
                  <p:cNvPr id="480" name="Freeform 186"/>
                  <p:cNvSpPr>
                    <a:spLocks/>
                  </p:cNvSpPr>
                  <p:nvPr/>
                </p:nvSpPr>
                <p:spPr bwMode="gray">
                  <a:xfrm>
                    <a:off x="2459" y="2199"/>
                    <a:ext cx="44" cy="13"/>
                  </a:xfrm>
                  <a:custGeom>
                    <a:avLst/>
                    <a:gdLst>
                      <a:gd name="T0" fmla="*/ 3 w 42"/>
                      <a:gd name="T1" fmla="*/ 4 h 13"/>
                      <a:gd name="T2" fmla="*/ 27 w 42"/>
                      <a:gd name="T3" fmla="*/ 4 h 13"/>
                      <a:gd name="T4" fmla="*/ 29 w 42"/>
                      <a:gd name="T5" fmla="*/ 1 h 13"/>
                      <a:gd name="T6" fmla="*/ 36 w 42"/>
                      <a:gd name="T7" fmla="*/ 0 h 13"/>
                      <a:gd name="T8" fmla="*/ 54 w 42"/>
                      <a:gd name="T9" fmla="*/ 5 h 13"/>
                      <a:gd name="T10" fmla="*/ 65 w 42"/>
                      <a:gd name="T11" fmla="*/ 5 h 13"/>
                      <a:gd name="T12" fmla="*/ 65 w 42"/>
                      <a:gd name="T13" fmla="*/ 7 h 13"/>
                      <a:gd name="T14" fmla="*/ 56 w 42"/>
                      <a:gd name="T15" fmla="*/ 9 h 13"/>
                      <a:gd name="T16" fmla="*/ 34 w 42"/>
                      <a:gd name="T17" fmla="*/ 5 h 13"/>
                      <a:gd name="T18" fmla="*/ 29 w 42"/>
                      <a:gd name="T19" fmla="*/ 7 h 13"/>
                      <a:gd name="T20" fmla="*/ 24 w 42"/>
                      <a:gd name="T21" fmla="*/ 7 h 13"/>
                      <a:gd name="T22" fmla="*/ 23 w 42"/>
                      <a:gd name="T23" fmla="*/ 9 h 13"/>
                      <a:gd name="T24" fmla="*/ 1 w 42"/>
                      <a:gd name="T25" fmla="*/ 11 h 13"/>
                      <a:gd name="T26" fmla="*/ 0 w 42"/>
                      <a:gd name="T27" fmla="*/ 12 h 13"/>
                      <a:gd name="T28" fmla="*/ 0 w 42"/>
                      <a:gd name="T29" fmla="*/ 7 h 13"/>
                      <a:gd name="T30" fmla="*/ 3 w 42"/>
                      <a:gd name="T31" fmla="*/ 5 h 13"/>
                      <a:gd name="T32" fmla="*/ 3 w 42"/>
                      <a:gd name="T33" fmla="*/ 4 h 13"/>
                      <a:gd name="T34" fmla="*/ 3 w 42"/>
                      <a:gd name="T35" fmla="*/ 4 h 13"/>
                      <a:gd name="T36" fmla="*/ 3 w 42"/>
                      <a:gd name="T37" fmla="*/ 4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13"/>
                      <a:gd name="T59" fmla="*/ 42 w 42"/>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13">
                        <a:moveTo>
                          <a:pt x="3" y="4"/>
                        </a:moveTo>
                        <a:lnTo>
                          <a:pt x="17" y="4"/>
                        </a:lnTo>
                        <a:lnTo>
                          <a:pt x="19" y="1"/>
                        </a:lnTo>
                        <a:lnTo>
                          <a:pt x="24" y="0"/>
                        </a:lnTo>
                        <a:lnTo>
                          <a:pt x="34" y="5"/>
                        </a:lnTo>
                        <a:lnTo>
                          <a:pt x="41" y="5"/>
                        </a:lnTo>
                        <a:lnTo>
                          <a:pt x="41" y="7"/>
                        </a:lnTo>
                        <a:lnTo>
                          <a:pt x="35" y="9"/>
                        </a:lnTo>
                        <a:lnTo>
                          <a:pt x="23" y="5"/>
                        </a:lnTo>
                        <a:lnTo>
                          <a:pt x="19" y="7"/>
                        </a:lnTo>
                        <a:lnTo>
                          <a:pt x="14" y="7"/>
                        </a:lnTo>
                        <a:lnTo>
                          <a:pt x="13" y="9"/>
                        </a:lnTo>
                        <a:lnTo>
                          <a:pt x="1" y="11"/>
                        </a:lnTo>
                        <a:lnTo>
                          <a:pt x="0" y="12"/>
                        </a:lnTo>
                        <a:lnTo>
                          <a:pt x="0" y="7"/>
                        </a:lnTo>
                        <a:lnTo>
                          <a:pt x="3" y="5"/>
                        </a:lnTo>
                        <a:lnTo>
                          <a:pt x="3" y="4"/>
                        </a:lnTo>
                      </a:path>
                    </a:pathLst>
                  </a:custGeom>
                  <a:grpFill/>
                  <a:ln w="9144">
                    <a:solidFill>
                      <a:schemeClr val="bg2">
                        <a:lumMod val="90000"/>
                      </a:schemeClr>
                    </a:solidFill>
                    <a:round/>
                    <a:headEnd/>
                    <a:tailEnd/>
                  </a:ln>
                </p:spPr>
                <p:txBody>
                  <a:bodyPr/>
                  <a:lstStyle/>
                  <a:p>
                    <a:endParaRPr lang="nb-NO"/>
                  </a:p>
                </p:txBody>
              </p:sp>
              <p:sp>
                <p:nvSpPr>
                  <p:cNvPr id="481" name="Freeform 187"/>
                  <p:cNvSpPr>
                    <a:spLocks/>
                  </p:cNvSpPr>
                  <p:nvPr/>
                </p:nvSpPr>
                <p:spPr bwMode="gray">
                  <a:xfrm>
                    <a:off x="2460" y="2215"/>
                    <a:ext cx="44" cy="24"/>
                  </a:xfrm>
                  <a:custGeom>
                    <a:avLst/>
                    <a:gdLst>
                      <a:gd name="T0" fmla="*/ 34 w 42"/>
                      <a:gd name="T1" fmla="*/ 14 h 25"/>
                      <a:gd name="T2" fmla="*/ 38 w 42"/>
                      <a:gd name="T3" fmla="*/ 13 h 25"/>
                      <a:gd name="T4" fmla="*/ 46 w 42"/>
                      <a:gd name="T5" fmla="*/ 12 h 25"/>
                      <a:gd name="T6" fmla="*/ 65 w 42"/>
                      <a:gd name="T7" fmla="*/ 12 h 25"/>
                      <a:gd name="T8" fmla="*/ 65 w 42"/>
                      <a:gd name="T9" fmla="*/ 10 h 25"/>
                      <a:gd name="T10" fmla="*/ 62 w 42"/>
                      <a:gd name="T11" fmla="*/ 8 h 25"/>
                      <a:gd name="T12" fmla="*/ 65 w 42"/>
                      <a:gd name="T13" fmla="*/ 5 h 25"/>
                      <a:gd name="T14" fmla="*/ 65 w 42"/>
                      <a:gd name="T15" fmla="*/ 0 h 25"/>
                      <a:gd name="T16" fmla="*/ 32 w 42"/>
                      <a:gd name="T17" fmla="*/ 0 h 25"/>
                      <a:gd name="T18" fmla="*/ 24 w 42"/>
                      <a:gd name="T19" fmla="*/ 4 h 25"/>
                      <a:gd name="T20" fmla="*/ 6 w 42"/>
                      <a:gd name="T21" fmla="*/ 3 h 25"/>
                      <a:gd name="T22" fmla="*/ 3 w 42"/>
                      <a:gd name="T23" fmla="*/ 5 h 25"/>
                      <a:gd name="T24" fmla="*/ 0 w 42"/>
                      <a:gd name="T25" fmla="*/ 5 h 25"/>
                      <a:gd name="T26" fmla="*/ 0 w 42"/>
                      <a:gd name="T27" fmla="*/ 7 h 25"/>
                      <a:gd name="T28" fmla="*/ 5 w 42"/>
                      <a:gd name="T29" fmla="*/ 8 h 25"/>
                      <a:gd name="T30" fmla="*/ 7 w 42"/>
                      <a:gd name="T31" fmla="*/ 12 h 25"/>
                      <a:gd name="T32" fmla="*/ 21 w 42"/>
                      <a:gd name="T33" fmla="*/ 12 h 25"/>
                      <a:gd name="T34" fmla="*/ 22 w 42"/>
                      <a:gd name="T35" fmla="*/ 12 h 25"/>
                      <a:gd name="T36" fmla="*/ 38 w 42"/>
                      <a:gd name="T37" fmla="*/ 11 h 25"/>
                      <a:gd name="T38" fmla="*/ 38 w 42"/>
                      <a:gd name="T39" fmla="*/ 12 h 25"/>
                      <a:gd name="T40" fmla="*/ 27 w 42"/>
                      <a:gd name="T41" fmla="*/ 12 h 25"/>
                      <a:gd name="T42" fmla="*/ 28 w 42"/>
                      <a:gd name="T43" fmla="*/ 12 h 25"/>
                      <a:gd name="T44" fmla="*/ 29 w 42"/>
                      <a:gd name="T45" fmla="*/ 13 h 25"/>
                      <a:gd name="T46" fmla="*/ 34 w 42"/>
                      <a:gd name="T47" fmla="*/ 13 h 25"/>
                      <a:gd name="T48" fmla="*/ 34 w 42"/>
                      <a:gd name="T49" fmla="*/ 14 h 25"/>
                      <a:gd name="T50" fmla="*/ 34 w 42"/>
                      <a:gd name="T51" fmla="*/ 14 h 25"/>
                      <a:gd name="T52" fmla="*/ 34 w 42"/>
                      <a:gd name="T53" fmla="*/ 14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25"/>
                      <a:gd name="T83" fmla="*/ 42 w 42"/>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25">
                        <a:moveTo>
                          <a:pt x="23" y="24"/>
                        </a:moveTo>
                        <a:lnTo>
                          <a:pt x="25" y="23"/>
                        </a:lnTo>
                        <a:lnTo>
                          <a:pt x="29" y="16"/>
                        </a:lnTo>
                        <a:lnTo>
                          <a:pt x="41" y="14"/>
                        </a:lnTo>
                        <a:lnTo>
                          <a:pt x="41" y="10"/>
                        </a:lnTo>
                        <a:lnTo>
                          <a:pt x="39" y="8"/>
                        </a:lnTo>
                        <a:lnTo>
                          <a:pt x="41" y="5"/>
                        </a:lnTo>
                        <a:lnTo>
                          <a:pt x="41" y="0"/>
                        </a:lnTo>
                        <a:lnTo>
                          <a:pt x="22" y="0"/>
                        </a:lnTo>
                        <a:lnTo>
                          <a:pt x="14" y="4"/>
                        </a:lnTo>
                        <a:lnTo>
                          <a:pt x="6" y="3"/>
                        </a:lnTo>
                        <a:lnTo>
                          <a:pt x="3" y="5"/>
                        </a:lnTo>
                        <a:lnTo>
                          <a:pt x="0" y="5"/>
                        </a:lnTo>
                        <a:lnTo>
                          <a:pt x="0" y="7"/>
                        </a:lnTo>
                        <a:lnTo>
                          <a:pt x="5" y="8"/>
                        </a:lnTo>
                        <a:lnTo>
                          <a:pt x="7" y="12"/>
                        </a:lnTo>
                        <a:lnTo>
                          <a:pt x="11" y="12"/>
                        </a:lnTo>
                        <a:lnTo>
                          <a:pt x="12" y="14"/>
                        </a:lnTo>
                        <a:lnTo>
                          <a:pt x="25" y="11"/>
                        </a:lnTo>
                        <a:lnTo>
                          <a:pt x="25" y="12"/>
                        </a:lnTo>
                        <a:lnTo>
                          <a:pt x="17" y="15"/>
                        </a:lnTo>
                        <a:lnTo>
                          <a:pt x="18" y="22"/>
                        </a:lnTo>
                        <a:lnTo>
                          <a:pt x="19" y="23"/>
                        </a:lnTo>
                        <a:lnTo>
                          <a:pt x="23" y="23"/>
                        </a:lnTo>
                        <a:lnTo>
                          <a:pt x="23" y="24"/>
                        </a:lnTo>
                      </a:path>
                    </a:pathLst>
                  </a:custGeom>
                  <a:grpFill/>
                  <a:ln w="9144">
                    <a:solidFill>
                      <a:schemeClr val="bg2">
                        <a:lumMod val="90000"/>
                      </a:schemeClr>
                    </a:solidFill>
                    <a:round/>
                    <a:headEnd/>
                    <a:tailEnd/>
                  </a:ln>
                </p:spPr>
                <p:txBody>
                  <a:bodyPr/>
                  <a:lstStyle/>
                  <a:p>
                    <a:endParaRPr lang="nb-NO"/>
                  </a:p>
                </p:txBody>
              </p:sp>
              <p:sp>
                <p:nvSpPr>
                  <p:cNvPr id="482" name="Freeform 188"/>
                  <p:cNvSpPr>
                    <a:spLocks/>
                  </p:cNvSpPr>
                  <p:nvPr/>
                </p:nvSpPr>
                <p:spPr bwMode="gray">
                  <a:xfrm>
                    <a:off x="2509" y="2252"/>
                    <a:ext cx="43" cy="39"/>
                  </a:xfrm>
                  <a:custGeom>
                    <a:avLst/>
                    <a:gdLst>
                      <a:gd name="T0" fmla="*/ 39 w 41"/>
                      <a:gd name="T1" fmla="*/ 20 h 42"/>
                      <a:gd name="T2" fmla="*/ 43 w 41"/>
                      <a:gd name="T3" fmla="*/ 18 h 42"/>
                      <a:gd name="T4" fmla="*/ 59 w 41"/>
                      <a:gd name="T5" fmla="*/ 15 h 42"/>
                      <a:gd name="T6" fmla="*/ 56 w 41"/>
                      <a:gd name="T7" fmla="*/ 13 h 42"/>
                      <a:gd name="T8" fmla="*/ 64 w 41"/>
                      <a:gd name="T9" fmla="*/ 12 h 42"/>
                      <a:gd name="T10" fmla="*/ 64 w 41"/>
                      <a:gd name="T11" fmla="*/ 11 h 42"/>
                      <a:gd name="T12" fmla="*/ 64 w 41"/>
                      <a:gd name="T13" fmla="*/ 10 h 42"/>
                      <a:gd name="T14" fmla="*/ 55 w 41"/>
                      <a:gd name="T15" fmla="*/ 12 h 42"/>
                      <a:gd name="T16" fmla="*/ 56 w 41"/>
                      <a:gd name="T17" fmla="*/ 8 h 42"/>
                      <a:gd name="T18" fmla="*/ 61 w 41"/>
                      <a:gd name="T19" fmla="*/ 7 h 42"/>
                      <a:gd name="T20" fmla="*/ 59 w 41"/>
                      <a:gd name="T21" fmla="*/ 6 h 42"/>
                      <a:gd name="T22" fmla="*/ 56 w 41"/>
                      <a:gd name="T23" fmla="*/ 6 h 42"/>
                      <a:gd name="T24" fmla="*/ 56 w 41"/>
                      <a:gd name="T25" fmla="*/ 6 h 42"/>
                      <a:gd name="T26" fmla="*/ 53 w 41"/>
                      <a:gd name="T27" fmla="*/ 6 h 42"/>
                      <a:gd name="T28" fmla="*/ 52 w 41"/>
                      <a:gd name="T29" fmla="*/ 5 h 42"/>
                      <a:gd name="T30" fmla="*/ 43 w 41"/>
                      <a:gd name="T31" fmla="*/ 0 h 42"/>
                      <a:gd name="T32" fmla="*/ 21 w 41"/>
                      <a:gd name="T33" fmla="*/ 1 h 42"/>
                      <a:gd name="T34" fmla="*/ 10 w 41"/>
                      <a:gd name="T35" fmla="*/ 6 h 42"/>
                      <a:gd name="T36" fmla="*/ 4 w 41"/>
                      <a:gd name="T37" fmla="*/ 6 h 42"/>
                      <a:gd name="T38" fmla="*/ 0 w 41"/>
                      <a:gd name="T39" fmla="*/ 6 h 42"/>
                      <a:gd name="T40" fmla="*/ 0 w 41"/>
                      <a:gd name="T41" fmla="*/ 9 h 42"/>
                      <a:gd name="T42" fmla="*/ 3 w 41"/>
                      <a:gd name="T43" fmla="*/ 11 h 42"/>
                      <a:gd name="T44" fmla="*/ 0 w 41"/>
                      <a:gd name="T45" fmla="*/ 11 h 42"/>
                      <a:gd name="T46" fmla="*/ 0 w 41"/>
                      <a:gd name="T47" fmla="*/ 12 h 42"/>
                      <a:gd name="T48" fmla="*/ 4 w 41"/>
                      <a:gd name="T49" fmla="*/ 13 h 42"/>
                      <a:gd name="T50" fmla="*/ 4 w 41"/>
                      <a:gd name="T51" fmla="*/ 15 h 42"/>
                      <a:gd name="T52" fmla="*/ 21 w 41"/>
                      <a:gd name="T53" fmla="*/ 17 h 42"/>
                      <a:gd name="T54" fmla="*/ 22 w 41"/>
                      <a:gd name="T55" fmla="*/ 18 h 42"/>
                      <a:gd name="T56" fmla="*/ 39 w 41"/>
                      <a:gd name="T57" fmla="*/ 20 h 42"/>
                      <a:gd name="T58" fmla="*/ 39 w 41"/>
                      <a:gd name="T59" fmla="*/ 20 h 42"/>
                      <a:gd name="T60" fmla="*/ 39 w 41"/>
                      <a:gd name="T61" fmla="*/ 20 h 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42"/>
                      <a:gd name="T95" fmla="*/ 41 w 41"/>
                      <a:gd name="T96" fmla="*/ 42 h 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42">
                        <a:moveTo>
                          <a:pt x="25" y="41"/>
                        </a:moveTo>
                        <a:lnTo>
                          <a:pt x="27" y="36"/>
                        </a:lnTo>
                        <a:lnTo>
                          <a:pt x="37" y="30"/>
                        </a:lnTo>
                        <a:lnTo>
                          <a:pt x="35" y="26"/>
                        </a:lnTo>
                        <a:lnTo>
                          <a:pt x="40" y="24"/>
                        </a:lnTo>
                        <a:lnTo>
                          <a:pt x="40" y="22"/>
                        </a:lnTo>
                        <a:lnTo>
                          <a:pt x="40" y="20"/>
                        </a:lnTo>
                        <a:lnTo>
                          <a:pt x="34" y="23"/>
                        </a:lnTo>
                        <a:lnTo>
                          <a:pt x="35" y="18"/>
                        </a:lnTo>
                        <a:lnTo>
                          <a:pt x="38" y="17"/>
                        </a:lnTo>
                        <a:lnTo>
                          <a:pt x="37" y="14"/>
                        </a:lnTo>
                        <a:lnTo>
                          <a:pt x="35" y="12"/>
                        </a:lnTo>
                        <a:lnTo>
                          <a:pt x="35" y="8"/>
                        </a:lnTo>
                        <a:lnTo>
                          <a:pt x="33" y="8"/>
                        </a:lnTo>
                        <a:lnTo>
                          <a:pt x="32" y="5"/>
                        </a:lnTo>
                        <a:lnTo>
                          <a:pt x="27" y="0"/>
                        </a:lnTo>
                        <a:lnTo>
                          <a:pt x="11" y="1"/>
                        </a:lnTo>
                        <a:lnTo>
                          <a:pt x="10" y="6"/>
                        </a:lnTo>
                        <a:lnTo>
                          <a:pt x="4" y="12"/>
                        </a:lnTo>
                        <a:lnTo>
                          <a:pt x="0" y="12"/>
                        </a:lnTo>
                        <a:lnTo>
                          <a:pt x="0" y="19"/>
                        </a:lnTo>
                        <a:lnTo>
                          <a:pt x="3" y="21"/>
                        </a:lnTo>
                        <a:lnTo>
                          <a:pt x="0" y="21"/>
                        </a:lnTo>
                        <a:lnTo>
                          <a:pt x="0" y="23"/>
                        </a:lnTo>
                        <a:lnTo>
                          <a:pt x="4" y="26"/>
                        </a:lnTo>
                        <a:lnTo>
                          <a:pt x="4" y="29"/>
                        </a:lnTo>
                        <a:lnTo>
                          <a:pt x="11" y="33"/>
                        </a:lnTo>
                        <a:lnTo>
                          <a:pt x="12" y="36"/>
                        </a:lnTo>
                        <a:lnTo>
                          <a:pt x="25" y="41"/>
                        </a:lnTo>
                      </a:path>
                    </a:pathLst>
                  </a:custGeom>
                  <a:grpFill/>
                  <a:ln w="9144">
                    <a:solidFill>
                      <a:schemeClr val="bg2">
                        <a:lumMod val="90000"/>
                      </a:schemeClr>
                    </a:solidFill>
                    <a:round/>
                    <a:headEnd/>
                    <a:tailEnd/>
                  </a:ln>
                </p:spPr>
                <p:txBody>
                  <a:bodyPr/>
                  <a:lstStyle/>
                  <a:p>
                    <a:endParaRPr lang="nb-NO"/>
                  </a:p>
                </p:txBody>
              </p:sp>
              <p:sp>
                <p:nvSpPr>
                  <p:cNvPr id="483" name="Freeform 189"/>
                  <p:cNvSpPr>
                    <a:spLocks/>
                  </p:cNvSpPr>
                  <p:nvPr/>
                </p:nvSpPr>
                <p:spPr bwMode="gray">
                  <a:xfrm>
                    <a:off x="2447" y="2161"/>
                    <a:ext cx="90" cy="59"/>
                  </a:xfrm>
                  <a:custGeom>
                    <a:avLst/>
                    <a:gdLst>
                      <a:gd name="T0" fmla="*/ 22 w 86"/>
                      <a:gd name="T1" fmla="*/ 42 h 61"/>
                      <a:gd name="T2" fmla="*/ 21 w 86"/>
                      <a:gd name="T3" fmla="*/ 38 h 61"/>
                      <a:gd name="T4" fmla="*/ 22 w 86"/>
                      <a:gd name="T5" fmla="*/ 37 h 61"/>
                      <a:gd name="T6" fmla="*/ 35 w 86"/>
                      <a:gd name="T7" fmla="*/ 36 h 61"/>
                      <a:gd name="T8" fmla="*/ 37 w 86"/>
                      <a:gd name="T9" fmla="*/ 35 h 61"/>
                      <a:gd name="T10" fmla="*/ 47 w 86"/>
                      <a:gd name="T11" fmla="*/ 35 h 61"/>
                      <a:gd name="T12" fmla="*/ 54 w 86"/>
                      <a:gd name="T13" fmla="*/ 34 h 61"/>
                      <a:gd name="T14" fmla="*/ 72 w 86"/>
                      <a:gd name="T15" fmla="*/ 36 h 61"/>
                      <a:gd name="T16" fmla="*/ 82 w 86"/>
                      <a:gd name="T17" fmla="*/ 35 h 61"/>
                      <a:gd name="T18" fmla="*/ 82 w 86"/>
                      <a:gd name="T19" fmla="*/ 34 h 61"/>
                      <a:gd name="T20" fmla="*/ 70 w 86"/>
                      <a:gd name="T21" fmla="*/ 34 h 61"/>
                      <a:gd name="T22" fmla="*/ 55 w 86"/>
                      <a:gd name="T23" fmla="*/ 29 h 61"/>
                      <a:gd name="T24" fmla="*/ 47 w 86"/>
                      <a:gd name="T25" fmla="*/ 30 h 61"/>
                      <a:gd name="T26" fmla="*/ 43 w 86"/>
                      <a:gd name="T27" fmla="*/ 33 h 61"/>
                      <a:gd name="T28" fmla="*/ 24 w 86"/>
                      <a:gd name="T29" fmla="*/ 33 h 61"/>
                      <a:gd name="T30" fmla="*/ 4 w 86"/>
                      <a:gd name="T31" fmla="*/ 17 h 61"/>
                      <a:gd name="T32" fmla="*/ 1 w 86"/>
                      <a:gd name="T33" fmla="*/ 18 h 61"/>
                      <a:gd name="T34" fmla="*/ 0 w 86"/>
                      <a:gd name="T35" fmla="*/ 16 h 61"/>
                      <a:gd name="T36" fmla="*/ 4 w 86"/>
                      <a:gd name="T37" fmla="*/ 15 h 61"/>
                      <a:gd name="T38" fmla="*/ 9 w 86"/>
                      <a:gd name="T39" fmla="*/ 15 h 61"/>
                      <a:gd name="T40" fmla="*/ 24 w 86"/>
                      <a:gd name="T41" fmla="*/ 13 h 61"/>
                      <a:gd name="T42" fmla="*/ 25 w 86"/>
                      <a:gd name="T43" fmla="*/ 8 h 61"/>
                      <a:gd name="T44" fmla="*/ 27 w 86"/>
                      <a:gd name="T45" fmla="*/ 2 h 61"/>
                      <a:gd name="T46" fmla="*/ 39 w 86"/>
                      <a:gd name="T47" fmla="*/ 2 h 61"/>
                      <a:gd name="T48" fmla="*/ 54 w 86"/>
                      <a:gd name="T49" fmla="*/ 0 h 61"/>
                      <a:gd name="T50" fmla="*/ 69 w 86"/>
                      <a:gd name="T51" fmla="*/ 0 h 61"/>
                      <a:gd name="T52" fmla="*/ 80 w 86"/>
                      <a:gd name="T53" fmla="*/ 7 h 61"/>
                      <a:gd name="T54" fmla="*/ 89 w 86"/>
                      <a:gd name="T55" fmla="*/ 7 h 61"/>
                      <a:gd name="T56" fmla="*/ 93 w 86"/>
                      <a:gd name="T57" fmla="*/ 13 h 61"/>
                      <a:gd name="T58" fmla="*/ 98 w 86"/>
                      <a:gd name="T59" fmla="*/ 15 h 61"/>
                      <a:gd name="T60" fmla="*/ 102 w 86"/>
                      <a:gd name="T61" fmla="*/ 15 h 61"/>
                      <a:gd name="T62" fmla="*/ 100 w 86"/>
                      <a:gd name="T63" fmla="*/ 15 h 61"/>
                      <a:gd name="T64" fmla="*/ 115 w 86"/>
                      <a:gd name="T65" fmla="*/ 16 h 61"/>
                      <a:gd name="T66" fmla="*/ 118 w 86"/>
                      <a:gd name="T67" fmla="*/ 22 h 61"/>
                      <a:gd name="T68" fmla="*/ 122 w 86"/>
                      <a:gd name="T69" fmla="*/ 23 h 61"/>
                      <a:gd name="T70" fmla="*/ 122 w 86"/>
                      <a:gd name="T71" fmla="*/ 28 h 61"/>
                      <a:gd name="T72" fmla="*/ 122 w 86"/>
                      <a:gd name="T73" fmla="*/ 31 h 61"/>
                      <a:gd name="T74" fmla="*/ 123 w 86"/>
                      <a:gd name="T75" fmla="*/ 35 h 61"/>
                      <a:gd name="T76" fmla="*/ 129 w 86"/>
                      <a:gd name="T77" fmla="*/ 35 h 61"/>
                      <a:gd name="T78" fmla="*/ 134 w 86"/>
                      <a:gd name="T79" fmla="*/ 38 h 61"/>
                      <a:gd name="T80" fmla="*/ 134 w 86"/>
                      <a:gd name="T81" fmla="*/ 42 h 61"/>
                      <a:gd name="T82" fmla="*/ 113 w 86"/>
                      <a:gd name="T83" fmla="*/ 42 h 61"/>
                      <a:gd name="T84" fmla="*/ 100 w 86"/>
                      <a:gd name="T85" fmla="*/ 41 h 61"/>
                      <a:gd name="T86" fmla="*/ 97 w 86"/>
                      <a:gd name="T87" fmla="*/ 41 h 61"/>
                      <a:gd name="T88" fmla="*/ 97 w 86"/>
                      <a:gd name="T89" fmla="*/ 40 h 61"/>
                      <a:gd name="T90" fmla="*/ 84 w 86"/>
                      <a:gd name="T91" fmla="*/ 40 h 61"/>
                      <a:gd name="T92" fmla="*/ 54 w 86"/>
                      <a:gd name="T93" fmla="*/ 40 h 61"/>
                      <a:gd name="T94" fmla="*/ 39 w 86"/>
                      <a:gd name="T95" fmla="*/ 42 h 61"/>
                      <a:gd name="T96" fmla="*/ 28 w 86"/>
                      <a:gd name="T97" fmla="*/ 41 h 61"/>
                      <a:gd name="T98" fmla="*/ 25 w 86"/>
                      <a:gd name="T99" fmla="*/ 42 h 61"/>
                      <a:gd name="T100" fmla="*/ 22 w 86"/>
                      <a:gd name="T101" fmla="*/ 42 h 61"/>
                      <a:gd name="T102" fmla="*/ 22 w 86"/>
                      <a:gd name="T103" fmla="*/ 42 h 61"/>
                      <a:gd name="T104" fmla="*/ 22 w 86"/>
                      <a:gd name="T105" fmla="*/ 42 h 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
                      <a:gd name="T160" fmla="*/ 0 h 61"/>
                      <a:gd name="T161" fmla="*/ 86 w 86"/>
                      <a:gd name="T162" fmla="*/ 61 h 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 h="61">
                        <a:moveTo>
                          <a:pt x="12" y="60"/>
                        </a:moveTo>
                        <a:lnTo>
                          <a:pt x="11" y="51"/>
                        </a:lnTo>
                        <a:lnTo>
                          <a:pt x="12" y="50"/>
                        </a:lnTo>
                        <a:lnTo>
                          <a:pt x="24" y="48"/>
                        </a:lnTo>
                        <a:lnTo>
                          <a:pt x="25" y="46"/>
                        </a:lnTo>
                        <a:lnTo>
                          <a:pt x="30" y="46"/>
                        </a:lnTo>
                        <a:lnTo>
                          <a:pt x="34" y="44"/>
                        </a:lnTo>
                        <a:lnTo>
                          <a:pt x="46" y="48"/>
                        </a:lnTo>
                        <a:lnTo>
                          <a:pt x="52" y="46"/>
                        </a:lnTo>
                        <a:lnTo>
                          <a:pt x="52" y="44"/>
                        </a:lnTo>
                        <a:lnTo>
                          <a:pt x="45" y="44"/>
                        </a:lnTo>
                        <a:lnTo>
                          <a:pt x="35" y="39"/>
                        </a:lnTo>
                        <a:lnTo>
                          <a:pt x="30" y="40"/>
                        </a:lnTo>
                        <a:lnTo>
                          <a:pt x="28" y="43"/>
                        </a:lnTo>
                        <a:lnTo>
                          <a:pt x="14" y="43"/>
                        </a:lnTo>
                        <a:lnTo>
                          <a:pt x="4" y="27"/>
                        </a:lnTo>
                        <a:lnTo>
                          <a:pt x="1" y="28"/>
                        </a:lnTo>
                        <a:lnTo>
                          <a:pt x="0" y="26"/>
                        </a:lnTo>
                        <a:lnTo>
                          <a:pt x="4" y="25"/>
                        </a:lnTo>
                        <a:lnTo>
                          <a:pt x="9" y="20"/>
                        </a:lnTo>
                        <a:lnTo>
                          <a:pt x="14" y="13"/>
                        </a:lnTo>
                        <a:lnTo>
                          <a:pt x="15" y="8"/>
                        </a:lnTo>
                        <a:lnTo>
                          <a:pt x="17" y="2"/>
                        </a:lnTo>
                        <a:lnTo>
                          <a:pt x="26" y="2"/>
                        </a:lnTo>
                        <a:lnTo>
                          <a:pt x="34" y="0"/>
                        </a:lnTo>
                        <a:lnTo>
                          <a:pt x="44" y="0"/>
                        </a:lnTo>
                        <a:lnTo>
                          <a:pt x="51" y="7"/>
                        </a:lnTo>
                        <a:lnTo>
                          <a:pt x="56" y="7"/>
                        </a:lnTo>
                        <a:lnTo>
                          <a:pt x="59" y="13"/>
                        </a:lnTo>
                        <a:lnTo>
                          <a:pt x="63" y="16"/>
                        </a:lnTo>
                        <a:lnTo>
                          <a:pt x="65" y="19"/>
                        </a:lnTo>
                        <a:lnTo>
                          <a:pt x="64" y="20"/>
                        </a:lnTo>
                        <a:lnTo>
                          <a:pt x="73" y="26"/>
                        </a:lnTo>
                        <a:lnTo>
                          <a:pt x="75" y="32"/>
                        </a:lnTo>
                        <a:lnTo>
                          <a:pt x="77" y="33"/>
                        </a:lnTo>
                        <a:lnTo>
                          <a:pt x="77" y="38"/>
                        </a:lnTo>
                        <a:lnTo>
                          <a:pt x="77" y="41"/>
                        </a:lnTo>
                        <a:lnTo>
                          <a:pt x="78" y="46"/>
                        </a:lnTo>
                        <a:lnTo>
                          <a:pt x="82" y="46"/>
                        </a:lnTo>
                        <a:lnTo>
                          <a:pt x="85" y="51"/>
                        </a:lnTo>
                        <a:lnTo>
                          <a:pt x="85" y="59"/>
                        </a:lnTo>
                        <a:lnTo>
                          <a:pt x="72" y="60"/>
                        </a:lnTo>
                        <a:lnTo>
                          <a:pt x="64" y="58"/>
                        </a:lnTo>
                        <a:lnTo>
                          <a:pt x="62" y="58"/>
                        </a:lnTo>
                        <a:lnTo>
                          <a:pt x="62" y="56"/>
                        </a:lnTo>
                        <a:lnTo>
                          <a:pt x="53" y="55"/>
                        </a:lnTo>
                        <a:lnTo>
                          <a:pt x="34" y="55"/>
                        </a:lnTo>
                        <a:lnTo>
                          <a:pt x="26" y="59"/>
                        </a:lnTo>
                        <a:lnTo>
                          <a:pt x="18" y="58"/>
                        </a:lnTo>
                        <a:lnTo>
                          <a:pt x="15" y="60"/>
                        </a:lnTo>
                        <a:lnTo>
                          <a:pt x="12" y="60"/>
                        </a:lnTo>
                      </a:path>
                    </a:pathLst>
                  </a:custGeom>
                  <a:grpFill/>
                  <a:ln w="9144">
                    <a:solidFill>
                      <a:schemeClr val="bg2">
                        <a:lumMod val="90000"/>
                      </a:schemeClr>
                    </a:solidFill>
                    <a:round/>
                    <a:headEnd/>
                    <a:tailEnd/>
                  </a:ln>
                </p:spPr>
                <p:txBody>
                  <a:bodyPr/>
                  <a:lstStyle/>
                  <a:p>
                    <a:endParaRPr lang="nb-NO"/>
                  </a:p>
                </p:txBody>
              </p:sp>
              <p:sp>
                <p:nvSpPr>
                  <p:cNvPr id="484" name="Freeform 190"/>
                  <p:cNvSpPr>
                    <a:spLocks/>
                  </p:cNvSpPr>
                  <p:nvPr/>
                </p:nvSpPr>
                <p:spPr bwMode="gray">
                  <a:xfrm>
                    <a:off x="2551" y="1516"/>
                    <a:ext cx="64" cy="85"/>
                  </a:xfrm>
                  <a:custGeom>
                    <a:avLst/>
                    <a:gdLst>
                      <a:gd name="T0" fmla="*/ 127 w 59"/>
                      <a:gd name="T1" fmla="*/ 21 h 87"/>
                      <a:gd name="T2" fmla="*/ 126 w 59"/>
                      <a:gd name="T3" fmla="*/ 21 h 87"/>
                      <a:gd name="T4" fmla="*/ 116 w 59"/>
                      <a:gd name="T5" fmla="*/ 19 h 87"/>
                      <a:gd name="T6" fmla="*/ 100 w 59"/>
                      <a:gd name="T7" fmla="*/ 21 h 87"/>
                      <a:gd name="T8" fmla="*/ 88 w 59"/>
                      <a:gd name="T9" fmla="*/ 21 h 87"/>
                      <a:gd name="T10" fmla="*/ 81 w 59"/>
                      <a:gd name="T11" fmla="*/ 21 h 87"/>
                      <a:gd name="T12" fmla="*/ 78 w 59"/>
                      <a:gd name="T13" fmla="*/ 21 h 87"/>
                      <a:gd name="T14" fmla="*/ 71 w 59"/>
                      <a:gd name="T15" fmla="*/ 18 h 87"/>
                      <a:gd name="T16" fmla="*/ 77 w 59"/>
                      <a:gd name="T17" fmla="*/ 17 h 87"/>
                      <a:gd name="T18" fmla="*/ 77 w 59"/>
                      <a:gd name="T19" fmla="*/ 13 h 87"/>
                      <a:gd name="T20" fmla="*/ 81 w 59"/>
                      <a:gd name="T21" fmla="*/ 13 h 87"/>
                      <a:gd name="T22" fmla="*/ 85 w 59"/>
                      <a:gd name="T23" fmla="*/ 7 h 87"/>
                      <a:gd name="T24" fmla="*/ 84 w 59"/>
                      <a:gd name="T25" fmla="*/ 0 h 87"/>
                      <a:gd name="T26" fmla="*/ 65 w 59"/>
                      <a:gd name="T27" fmla="*/ 3 h 87"/>
                      <a:gd name="T28" fmla="*/ 47 w 59"/>
                      <a:gd name="T29" fmla="*/ 14 h 87"/>
                      <a:gd name="T30" fmla="*/ 65 w 59"/>
                      <a:gd name="T31" fmla="*/ 15 h 87"/>
                      <a:gd name="T32" fmla="*/ 64 w 59"/>
                      <a:gd name="T33" fmla="*/ 18 h 87"/>
                      <a:gd name="T34" fmla="*/ 54 w 59"/>
                      <a:gd name="T35" fmla="*/ 21 h 87"/>
                      <a:gd name="T36" fmla="*/ 54 w 59"/>
                      <a:gd name="T37" fmla="*/ 21 h 87"/>
                      <a:gd name="T38" fmla="*/ 20 w 59"/>
                      <a:gd name="T39" fmla="*/ 21 h 87"/>
                      <a:gd name="T40" fmla="*/ 16 w 59"/>
                      <a:gd name="T41" fmla="*/ 21 h 87"/>
                      <a:gd name="T42" fmla="*/ 17 w 59"/>
                      <a:gd name="T43" fmla="*/ 21 h 87"/>
                      <a:gd name="T44" fmla="*/ 3 w 59"/>
                      <a:gd name="T45" fmla="*/ 21 h 87"/>
                      <a:gd name="T46" fmla="*/ 24 w 59"/>
                      <a:gd name="T47" fmla="*/ 24 h 87"/>
                      <a:gd name="T48" fmla="*/ 4 w 59"/>
                      <a:gd name="T49" fmla="*/ 29 h 87"/>
                      <a:gd name="T50" fmla="*/ 17 w 59"/>
                      <a:gd name="T51" fmla="*/ 35 h 87"/>
                      <a:gd name="T52" fmla="*/ 43 w 59"/>
                      <a:gd name="T53" fmla="*/ 38 h 87"/>
                      <a:gd name="T54" fmla="*/ 28 w 59"/>
                      <a:gd name="T55" fmla="*/ 42 h 87"/>
                      <a:gd name="T56" fmla="*/ 24 w 59"/>
                      <a:gd name="T57" fmla="*/ 47 h 87"/>
                      <a:gd name="T58" fmla="*/ 18 w 59"/>
                      <a:gd name="T59" fmla="*/ 52 h 87"/>
                      <a:gd name="T60" fmla="*/ 39 w 59"/>
                      <a:gd name="T61" fmla="*/ 50 h 87"/>
                      <a:gd name="T62" fmla="*/ 46 w 59"/>
                      <a:gd name="T63" fmla="*/ 46 h 87"/>
                      <a:gd name="T64" fmla="*/ 46 w 59"/>
                      <a:gd name="T65" fmla="*/ 49 h 87"/>
                      <a:gd name="T66" fmla="*/ 50 w 59"/>
                      <a:gd name="T67" fmla="*/ 50 h 87"/>
                      <a:gd name="T68" fmla="*/ 24 w 59"/>
                      <a:gd name="T69" fmla="*/ 52 h 87"/>
                      <a:gd name="T70" fmla="*/ 17 w 59"/>
                      <a:gd name="T71" fmla="*/ 57 h 87"/>
                      <a:gd name="T72" fmla="*/ 1 w 59"/>
                      <a:gd name="T73" fmla="*/ 57 h 87"/>
                      <a:gd name="T74" fmla="*/ 0 w 59"/>
                      <a:gd name="T75" fmla="*/ 58 h 87"/>
                      <a:gd name="T76" fmla="*/ 17 w 59"/>
                      <a:gd name="T77" fmla="*/ 59 h 87"/>
                      <a:gd name="T78" fmla="*/ 1 w 59"/>
                      <a:gd name="T79" fmla="*/ 61 h 87"/>
                      <a:gd name="T80" fmla="*/ 20 w 59"/>
                      <a:gd name="T81" fmla="*/ 61 h 87"/>
                      <a:gd name="T82" fmla="*/ 4 w 59"/>
                      <a:gd name="T83" fmla="*/ 64 h 87"/>
                      <a:gd name="T84" fmla="*/ 24 w 59"/>
                      <a:gd name="T85" fmla="*/ 63 h 87"/>
                      <a:gd name="T86" fmla="*/ 24 w 59"/>
                      <a:gd name="T87" fmla="*/ 64 h 87"/>
                      <a:gd name="T88" fmla="*/ 18 w 59"/>
                      <a:gd name="T89" fmla="*/ 64 h 87"/>
                      <a:gd name="T90" fmla="*/ 18 w 59"/>
                      <a:gd name="T91" fmla="*/ 66 h 87"/>
                      <a:gd name="T92" fmla="*/ 33 w 59"/>
                      <a:gd name="T93" fmla="*/ 66 h 87"/>
                      <a:gd name="T94" fmla="*/ 59 w 59"/>
                      <a:gd name="T95" fmla="*/ 63 h 87"/>
                      <a:gd name="T96" fmla="*/ 59 w 59"/>
                      <a:gd name="T97" fmla="*/ 62 h 87"/>
                      <a:gd name="T98" fmla="*/ 60 w 59"/>
                      <a:gd name="T99" fmla="*/ 60 h 87"/>
                      <a:gd name="T100" fmla="*/ 65 w 59"/>
                      <a:gd name="T101" fmla="*/ 61 h 87"/>
                      <a:gd name="T102" fmla="*/ 78 w 59"/>
                      <a:gd name="T103" fmla="*/ 60 h 87"/>
                      <a:gd name="T104" fmla="*/ 85 w 59"/>
                      <a:gd name="T105" fmla="*/ 58 h 87"/>
                      <a:gd name="T106" fmla="*/ 119 w 59"/>
                      <a:gd name="T107" fmla="*/ 57 h 87"/>
                      <a:gd name="T108" fmla="*/ 119 w 59"/>
                      <a:gd name="T109" fmla="*/ 56 h 87"/>
                      <a:gd name="T110" fmla="*/ 130 w 59"/>
                      <a:gd name="T111" fmla="*/ 44 h 87"/>
                      <a:gd name="T112" fmla="*/ 127 w 59"/>
                      <a:gd name="T113" fmla="*/ 34 h 87"/>
                      <a:gd name="T114" fmla="*/ 130 w 59"/>
                      <a:gd name="T115" fmla="*/ 30 h 87"/>
                      <a:gd name="T116" fmla="*/ 121 w 59"/>
                      <a:gd name="T117" fmla="*/ 22 h 87"/>
                      <a:gd name="T118" fmla="*/ 127 w 59"/>
                      <a:gd name="T119" fmla="*/ 21 h 87"/>
                      <a:gd name="T120" fmla="*/ 127 w 59"/>
                      <a:gd name="T121" fmla="*/ 21 h 87"/>
                      <a:gd name="T122" fmla="*/ 127 w 59"/>
                      <a:gd name="T123" fmla="*/ 21 h 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
                      <a:gd name="T187" fmla="*/ 0 h 87"/>
                      <a:gd name="T188" fmla="*/ 59 w 59"/>
                      <a:gd name="T189" fmla="*/ 87 h 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 h="87">
                        <a:moveTo>
                          <a:pt x="56" y="30"/>
                        </a:moveTo>
                        <a:lnTo>
                          <a:pt x="55" y="23"/>
                        </a:lnTo>
                        <a:lnTo>
                          <a:pt x="51" y="19"/>
                        </a:lnTo>
                        <a:lnTo>
                          <a:pt x="44" y="21"/>
                        </a:lnTo>
                        <a:lnTo>
                          <a:pt x="39" y="27"/>
                        </a:lnTo>
                        <a:lnTo>
                          <a:pt x="36" y="25"/>
                        </a:lnTo>
                        <a:lnTo>
                          <a:pt x="35" y="21"/>
                        </a:lnTo>
                        <a:lnTo>
                          <a:pt x="31" y="18"/>
                        </a:lnTo>
                        <a:lnTo>
                          <a:pt x="34" y="17"/>
                        </a:lnTo>
                        <a:lnTo>
                          <a:pt x="34" y="13"/>
                        </a:lnTo>
                        <a:lnTo>
                          <a:pt x="36" y="13"/>
                        </a:lnTo>
                        <a:lnTo>
                          <a:pt x="38" y="7"/>
                        </a:lnTo>
                        <a:lnTo>
                          <a:pt x="37" y="0"/>
                        </a:lnTo>
                        <a:lnTo>
                          <a:pt x="29" y="3"/>
                        </a:lnTo>
                        <a:lnTo>
                          <a:pt x="21" y="14"/>
                        </a:lnTo>
                        <a:lnTo>
                          <a:pt x="29" y="15"/>
                        </a:lnTo>
                        <a:lnTo>
                          <a:pt x="28" y="18"/>
                        </a:lnTo>
                        <a:lnTo>
                          <a:pt x="24" y="21"/>
                        </a:lnTo>
                        <a:lnTo>
                          <a:pt x="24" y="24"/>
                        </a:lnTo>
                        <a:lnTo>
                          <a:pt x="9" y="22"/>
                        </a:lnTo>
                        <a:lnTo>
                          <a:pt x="6" y="27"/>
                        </a:lnTo>
                        <a:lnTo>
                          <a:pt x="7" y="30"/>
                        </a:lnTo>
                        <a:lnTo>
                          <a:pt x="3" y="30"/>
                        </a:lnTo>
                        <a:lnTo>
                          <a:pt x="11" y="34"/>
                        </a:lnTo>
                        <a:lnTo>
                          <a:pt x="4" y="39"/>
                        </a:lnTo>
                        <a:lnTo>
                          <a:pt x="7" y="45"/>
                        </a:lnTo>
                        <a:lnTo>
                          <a:pt x="19" y="48"/>
                        </a:lnTo>
                        <a:lnTo>
                          <a:pt x="13" y="52"/>
                        </a:lnTo>
                        <a:lnTo>
                          <a:pt x="11" y="57"/>
                        </a:lnTo>
                        <a:lnTo>
                          <a:pt x="8" y="62"/>
                        </a:lnTo>
                        <a:lnTo>
                          <a:pt x="17" y="60"/>
                        </a:lnTo>
                        <a:lnTo>
                          <a:pt x="20" y="56"/>
                        </a:lnTo>
                        <a:lnTo>
                          <a:pt x="20" y="59"/>
                        </a:lnTo>
                        <a:lnTo>
                          <a:pt x="22" y="60"/>
                        </a:lnTo>
                        <a:lnTo>
                          <a:pt x="11" y="62"/>
                        </a:lnTo>
                        <a:lnTo>
                          <a:pt x="7" y="69"/>
                        </a:lnTo>
                        <a:lnTo>
                          <a:pt x="1" y="70"/>
                        </a:lnTo>
                        <a:lnTo>
                          <a:pt x="0" y="72"/>
                        </a:lnTo>
                        <a:lnTo>
                          <a:pt x="7" y="73"/>
                        </a:lnTo>
                        <a:lnTo>
                          <a:pt x="1" y="78"/>
                        </a:lnTo>
                        <a:lnTo>
                          <a:pt x="9" y="78"/>
                        </a:lnTo>
                        <a:lnTo>
                          <a:pt x="4" y="83"/>
                        </a:lnTo>
                        <a:lnTo>
                          <a:pt x="11" y="81"/>
                        </a:lnTo>
                        <a:lnTo>
                          <a:pt x="11" y="83"/>
                        </a:lnTo>
                        <a:lnTo>
                          <a:pt x="8" y="84"/>
                        </a:lnTo>
                        <a:lnTo>
                          <a:pt x="8" y="86"/>
                        </a:lnTo>
                        <a:lnTo>
                          <a:pt x="15" y="86"/>
                        </a:lnTo>
                        <a:lnTo>
                          <a:pt x="26" y="81"/>
                        </a:lnTo>
                        <a:lnTo>
                          <a:pt x="26" y="80"/>
                        </a:lnTo>
                        <a:lnTo>
                          <a:pt x="27" y="76"/>
                        </a:lnTo>
                        <a:lnTo>
                          <a:pt x="29" y="78"/>
                        </a:lnTo>
                        <a:lnTo>
                          <a:pt x="35" y="76"/>
                        </a:lnTo>
                        <a:lnTo>
                          <a:pt x="38" y="72"/>
                        </a:lnTo>
                        <a:lnTo>
                          <a:pt x="53" y="70"/>
                        </a:lnTo>
                        <a:lnTo>
                          <a:pt x="53" y="67"/>
                        </a:lnTo>
                        <a:lnTo>
                          <a:pt x="58" y="54"/>
                        </a:lnTo>
                        <a:lnTo>
                          <a:pt x="56" y="44"/>
                        </a:lnTo>
                        <a:lnTo>
                          <a:pt x="58" y="40"/>
                        </a:lnTo>
                        <a:lnTo>
                          <a:pt x="54" y="32"/>
                        </a:lnTo>
                        <a:lnTo>
                          <a:pt x="56" y="30"/>
                        </a:lnTo>
                      </a:path>
                    </a:pathLst>
                  </a:custGeom>
                  <a:grpFill/>
                  <a:ln w="9144">
                    <a:solidFill>
                      <a:schemeClr val="bg2">
                        <a:lumMod val="90000"/>
                      </a:schemeClr>
                    </a:solidFill>
                    <a:round/>
                    <a:headEnd/>
                    <a:tailEnd/>
                  </a:ln>
                </p:spPr>
                <p:txBody>
                  <a:bodyPr/>
                  <a:lstStyle/>
                  <a:p>
                    <a:endParaRPr lang="nb-NO"/>
                  </a:p>
                </p:txBody>
              </p:sp>
              <p:sp>
                <p:nvSpPr>
                  <p:cNvPr id="485" name="Freeform 191"/>
                  <p:cNvSpPr>
                    <a:spLocks/>
                  </p:cNvSpPr>
                  <p:nvPr/>
                </p:nvSpPr>
                <p:spPr bwMode="gray">
                  <a:xfrm>
                    <a:off x="1632" y="2118"/>
                    <a:ext cx="40" cy="27"/>
                  </a:xfrm>
                  <a:custGeom>
                    <a:avLst/>
                    <a:gdLst>
                      <a:gd name="T0" fmla="*/ 46 w 39"/>
                      <a:gd name="T1" fmla="*/ 17 h 28"/>
                      <a:gd name="T2" fmla="*/ 47 w 39"/>
                      <a:gd name="T3" fmla="*/ 14 h 28"/>
                      <a:gd name="T4" fmla="*/ 46 w 39"/>
                      <a:gd name="T5" fmla="*/ 14 h 28"/>
                      <a:gd name="T6" fmla="*/ 47 w 39"/>
                      <a:gd name="T7" fmla="*/ 14 h 28"/>
                      <a:gd name="T8" fmla="*/ 48 w 39"/>
                      <a:gd name="T9" fmla="*/ 11 h 28"/>
                      <a:gd name="T10" fmla="*/ 46 w 39"/>
                      <a:gd name="T11" fmla="*/ 2 h 28"/>
                      <a:gd name="T12" fmla="*/ 39 w 39"/>
                      <a:gd name="T13" fmla="*/ 3 h 28"/>
                      <a:gd name="T14" fmla="*/ 19 w 39"/>
                      <a:gd name="T15" fmla="*/ 0 h 28"/>
                      <a:gd name="T16" fmla="*/ 13 w 39"/>
                      <a:gd name="T17" fmla="*/ 3 h 28"/>
                      <a:gd name="T18" fmla="*/ 15 w 39"/>
                      <a:gd name="T19" fmla="*/ 5 h 28"/>
                      <a:gd name="T20" fmla="*/ 32 w 39"/>
                      <a:gd name="T21" fmla="*/ 7 h 28"/>
                      <a:gd name="T22" fmla="*/ 32 w 39"/>
                      <a:gd name="T23" fmla="*/ 14 h 28"/>
                      <a:gd name="T24" fmla="*/ 38 w 39"/>
                      <a:gd name="T25" fmla="*/ 14 h 28"/>
                      <a:gd name="T26" fmla="*/ 37 w 39"/>
                      <a:gd name="T27" fmla="*/ 14 h 28"/>
                      <a:gd name="T28" fmla="*/ 16 w 39"/>
                      <a:gd name="T29" fmla="*/ 14 h 28"/>
                      <a:gd name="T30" fmla="*/ 1 w 39"/>
                      <a:gd name="T31" fmla="*/ 14 h 28"/>
                      <a:gd name="T32" fmla="*/ 0 w 39"/>
                      <a:gd name="T33" fmla="*/ 14 h 28"/>
                      <a:gd name="T34" fmla="*/ 7 w 39"/>
                      <a:gd name="T35" fmla="*/ 17 h 28"/>
                      <a:gd name="T36" fmla="*/ 11 w 39"/>
                      <a:gd name="T37" fmla="*/ 15 h 28"/>
                      <a:gd name="T38" fmla="*/ 32 w 39"/>
                      <a:gd name="T39" fmla="*/ 17 h 28"/>
                      <a:gd name="T40" fmla="*/ 41 w 39"/>
                      <a:gd name="T41" fmla="*/ 16 h 28"/>
                      <a:gd name="T42" fmla="*/ 46 w 39"/>
                      <a:gd name="T43" fmla="*/ 17 h 28"/>
                      <a:gd name="T44" fmla="*/ 46 w 39"/>
                      <a:gd name="T45" fmla="*/ 17 h 28"/>
                      <a:gd name="T46" fmla="*/ 46 w 39"/>
                      <a:gd name="T47" fmla="*/ 17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8"/>
                      <a:gd name="T74" fmla="*/ 39 w 39"/>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8">
                        <a:moveTo>
                          <a:pt x="36" y="27"/>
                        </a:moveTo>
                        <a:lnTo>
                          <a:pt x="37" y="24"/>
                        </a:lnTo>
                        <a:lnTo>
                          <a:pt x="36" y="19"/>
                        </a:lnTo>
                        <a:lnTo>
                          <a:pt x="37" y="17"/>
                        </a:lnTo>
                        <a:lnTo>
                          <a:pt x="38" y="11"/>
                        </a:lnTo>
                        <a:lnTo>
                          <a:pt x="36" y="2"/>
                        </a:lnTo>
                        <a:lnTo>
                          <a:pt x="29" y="3"/>
                        </a:lnTo>
                        <a:lnTo>
                          <a:pt x="19" y="0"/>
                        </a:lnTo>
                        <a:lnTo>
                          <a:pt x="13" y="3"/>
                        </a:lnTo>
                        <a:lnTo>
                          <a:pt x="15" y="5"/>
                        </a:lnTo>
                        <a:lnTo>
                          <a:pt x="22" y="7"/>
                        </a:lnTo>
                        <a:lnTo>
                          <a:pt x="22" y="15"/>
                        </a:lnTo>
                        <a:lnTo>
                          <a:pt x="28" y="18"/>
                        </a:lnTo>
                        <a:lnTo>
                          <a:pt x="27" y="20"/>
                        </a:lnTo>
                        <a:lnTo>
                          <a:pt x="16" y="21"/>
                        </a:lnTo>
                        <a:lnTo>
                          <a:pt x="1" y="20"/>
                        </a:lnTo>
                        <a:lnTo>
                          <a:pt x="0" y="22"/>
                        </a:lnTo>
                        <a:lnTo>
                          <a:pt x="7" y="27"/>
                        </a:lnTo>
                        <a:lnTo>
                          <a:pt x="11" y="25"/>
                        </a:lnTo>
                        <a:lnTo>
                          <a:pt x="22" y="27"/>
                        </a:lnTo>
                        <a:lnTo>
                          <a:pt x="31" y="26"/>
                        </a:lnTo>
                        <a:lnTo>
                          <a:pt x="36" y="27"/>
                        </a:lnTo>
                      </a:path>
                    </a:pathLst>
                  </a:custGeom>
                  <a:grpFill/>
                  <a:ln w="9144">
                    <a:solidFill>
                      <a:schemeClr val="bg2">
                        <a:lumMod val="90000"/>
                      </a:schemeClr>
                    </a:solidFill>
                    <a:round/>
                    <a:headEnd/>
                    <a:tailEnd/>
                  </a:ln>
                </p:spPr>
                <p:txBody>
                  <a:bodyPr/>
                  <a:lstStyle/>
                  <a:p>
                    <a:endParaRPr lang="nb-NO"/>
                  </a:p>
                </p:txBody>
              </p:sp>
              <p:sp>
                <p:nvSpPr>
                  <p:cNvPr id="486" name="Freeform 192"/>
                  <p:cNvSpPr>
                    <a:spLocks/>
                  </p:cNvSpPr>
                  <p:nvPr/>
                </p:nvSpPr>
                <p:spPr bwMode="gray">
                  <a:xfrm>
                    <a:off x="1670" y="2118"/>
                    <a:ext cx="49" cy="34"/>
                  </a:xfrm>
                  <a:custGeom>
                    <a:avLst/>
                    <a:gdLst>
                      <a:gd name="T0" fmla="*/ 0 w 47"/>
                      <a:gd name="T1" fmla="*/ 26 h 34"/>
                      <a:gd name="T2" fmla="*/ 1 w 47"/>
                      <a:gd name="T3" fmla="*/ 30 h 34"/>
                      <a:gd name="T4" fmla="*/ 4 w 47"/>
                      <a:gd name="T5" fmla="*/ 33 h 34"/>
                      <a:gd name="T6" fmla="*/ 24 w 47"/>
                      <a:gd name="T7" fmla="*/ 22 h 34"/>
                      <a:gd name="T8" fmla="*/ 25 w 47"/>
                      <a:gd name="T9" fmla="*/ 22 h 34"/>
                      <a:gd name="T10" fmla="*/ 26 w 47"/>
                      <a:gd name="T11" fmla="*/ 25 h 34"/>
                      <a:gd name="T12" fmla="*/ 35 w 47"/>
                      <a:gd name="T13" fmla="*/ 22 h 34"/>
                      <a:gd name="T14" fmla="*/ 44 w 47"/>
                      <a:gd name="T15" fmla="*/ 21 h 34"/>
                      <a:gd name="T16" fmla="*/ 66 w 47"/>
                      <a:gd name="T17" fmla="*/ 24 h 34"/>
                      <a:gd name="T18" fmla="*/ 69 w 47"/>
                      <a:gd name="T19" fmla="*/ 17 h 34"/>
                      <a:gd name="T20" fmla="*/ 62 w 47"/>
                      <a:gd name="T21" fmla="*/ 13 h 34"/>
                      <a:gd name="T22" fmla="*/ 46 w 47"/>
                      <a:gd name="T23" fmla="*/ 12 h 34"/>
                      <a:gd name="T24" fmla="*/ 54 w 47"/>
                      <a:gd name="T25" fmla="*/ 9 h 34"/>
                      <a:gd name="T26" fmla="*/ 54 w 47"/>
                      <a:gd name="T27" fmla="*/ 8 h 34"/>
                      <a:gd name="T28" fmla="*/ 38 w 47"/>
                      <a:gd name="T29" fmla="*/ 8 h 34"/>
                      <a:gd name="T30" fmla="*/ 35 w 47"/>
                      <a:gd name="T31" fmla="*/ 3 h 34"/>
                      <a:gd name="T32" fmla="*/ 24 w 47"/>
                      <a:gd name="T33" fmla="*/ 0 h 34"/>
                      <a:gd name="T34" fmla="*/ 1 w 47"/>
                      <a:gd name="T35" fmla="*/ 0 h 34"/>
                      <a:gd name="T36" fmla="*/ 0 w 47"/>
                      <a:gd name="T37" fmla="*/ 1 h 34"/>
                      <a:gd name="T38" fmla="*/ 2 w 47"/>
                      <a:gd name="T39" fmla="*/ 10 h 34"/>
                      <a:gd name="T40" fmla="*/ 1 w 47"/>
                      <a:gd name="T41" fmla="*/ 16 h 34"/>
                      <a:gd name="T42" fmla="*/ 0 w 47"/>
                      <a:gd name="T43" fmla="*/ 18 h 34"/>
                      <a:gd name="T44" fmla="*/ 1 w 47"/>
                      <a:gd name="T45" fmla="*/ 23 h 34"/>
                      <a:gd name="T46" fmla="*/ 0 w 47"/>
                      <a:gd name="T47" fmla="*/ 26 h 34"/>
                      <a:gd name="T48" fmla="*/ 0 w 47"/>
                      <a:gd name="T49" fmla="*/ 26 h 34"/>
                      <a:gd name="T50" fmla="*/ 0 w 47"/>
                      <a:gd name="T51" fmla="*/ 26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34"/>
                      <a:gd name="T80" fmla="*/ 47 w 47"/>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34">
                        <a:moveTo>
                          <a:pt x="0" y="26"/>
                        </a:moveTo>
                        <a:lnTo>
                          <a:pt x="1" y="30"/>
                        </a:lnTo>
                        <a:lnTo>
                          <a:pt x="4" y="33"/>
                        </a:lnTo>
                        <a:lnTo>
                          <a:pt x="14" y="22"/>
                        </a:lnTo>
                        <a:lnTo>
                          <a:pt x="15" y="22"/>
                        </a:lnTo>
                        <a:lnTo>
                          <a:pt x="16" y="25"/>
                        </a:lnTo>
                        <a:lnTo>
                          <a:pt x="25" y="22"/>
                        </a:lnTo>
                        <a:lnTo>
                          <a:pt x="30" y="21"/>
                        </a:lnTo>
                        <a:lnTo>
                          <a:pt x="44" y="24"/>
                        </a:lnTo>
                        <a:lnTo>
                          <a:pt x="46" y="17"/>
                        </a:lnTo>
                        <a:lnTo>
                          <a:pt x="41" y="13"/>
                        </a:lnTo>
                        <a:lnTo>
                          <a:pt x="31" y="12"/>
                        </a:lnTo>
                        <a:lnTo>
                          <a:pt x="35" y="9"/>
                        </a:lnTo>
                        <a:lnTo>
                          <a:pt x="35" y="8"/>
                        </a:lnTo>
                        <a:lnTo>
                          <a:pt x="27" y="8"/>
                        </a:lnTo>
                        <a:lnTo>
                          <a:pt x="25" y="3"/>
                        </a:lnTo>
                        <a:lnTo>
                          <a:pt x="14" y="0"/>
                        </a:lnTo>
                        <a:lnTo>
                          <a:pt x="1" y="0"/>
                        </a:lnTo>
                        <a:lnTo>
                          <a:pt x="0" y="1"/>
                        </a:lnTo>
                        <a:lnTo>
                          <a:pt x="2" y="10"/>
                        </a:lnTo>
                        <a:lnTo>
                          <a:pt x="1" y="16"/>
                        </a:lnTo>
                        <a:lnTo>
                          <a:pt x="0" y="18"/>
                        </a:lnTo>
                        <a:lnTo>
                          <a:pt x="1" y="23"/>
                        </a:lnTo>
                        <a:lnTo>
                          <a:pt x="0" y="26"/>
                        </a:lnTo>
                      </a:path>
                    </a:pathLst>
                  </a:custGeom>
                  <a:grpFill/>
                  <a:ln w="9144">
                    <a:solidFill>
                      <a:schemeClr val="bg2">
                        <a:lumMod val="90000"/>
                      </a:schemeClr>
                    </a:solidFill>
                    <a:round/>
                    <a:headEnd/>
                    <a:tailEnd/>
                  </a:ln>
                </p:spPr>
                <p:txBody>
                  <a:bodyPr/>
                  <a:lstStyle/>
                  <a:p>
                    <a:endParaRPr lang="nb-NO"/>
                  </a:p>
                </p:txBody>
              </p:sp>
              <p:sp>
                <p:nvSpPr>
                  <p:cNvPr id="487" name="Freeform 193"/>
                  <p:cNvSpPr>
                    <a:spLocks/>
                  </p:cNvSpPr>
                  <p:nvPr/>
                </p:nvSpPr>
                <p:spPr bwMode="gray">
                  <a:xfrm>
                    <a:off x="1509" y="2257"/>
                    <a:ext cx="84" cy="32"/>
                  </a:xfrm>
                  <a:custGeom>
                    <a:avLst/>
                    <a:gdLst>
                      <a:gd name="T0" fmla="*/ 127 w 79"/>
                      <a:gd name="T1" fmla="*/ 18 h 34"/>
                      <a:gd name="T2" fmla="*/ 130 w 79"/>
                      <a:gd name="T3" fmla="*/ 15 h 34"/>
                      <a:gd name="T4" fmla="*/ 136 w 79"/>
                      <a:gd name="T5" fmla="*/ 16 h 34"/>
                      <a:gd name="T6" fmla="*/ 145 w 79"/>
                      <a:gd name="T7" fmla="*/ 11 h 34"/>
                      <a:gd name="T8" fmla="*/ 137 w 79"/>
                      <a:gd name="T9" fmla="*/ 8 h 34"/>
                      <a:gd name="T10" fmla="*/ 138 w 79"/>
                      <a:gd name="T11" fmla="*/ 8 h 34"/>
                      <a:gd name="T12" fmla="*/ 120 w 79"/>
                      <a:gd name="T13" fmla="*/ 3 h 34"/>
                      <a:gd name="T14" fmla="*/ 94 w 79"/>
                      <a:gd name="T15" fmla="*/ 0 h 34"/>
                      <a:gd name="T16" fmla="*/ 82 w 79"/>
                      <a:gd name="T17" fmla="*/ 1 h 34"/>
                      <a:gd name="T18" fmla="*/ 79 w 79"/>
                      <a:gd name="T19" fmla="*/ 6 h 34"/>
                      <a:gd name="T20" fmla="*/ 74 w 79"/>
                      <a:gd name="T21" fmla="*/ 7 h 34"/>
                      <a:gd name="T22" fmla="*/ 74 w 79"/>
                      <a:gd name="T23" fmla="*/ 5 h 34"/>
                      <a:gd name="T24" fmla="*/ 70 w 79"/>
                      <a:gd name="T25" fmla="*/ 5 h 34"/>
                      <a:gd name="T26" fmla="*/ 46 w 79"/>
                      <a:gd name="T27" fmla="*/ 8 h 34"/>
                      <a:gd name="T28" fmla="*/ 28 w 79"/>
                      <a:gd name="T29" fmla="*/ 8 h 34"/>
                      <a:gd name="T30" fmla="*/ 20 w 79"/>
                      <a:gd name="T31" fmla="*/ 8 h 34"/>
                      <a:gd name="T32" fmla="*/ 18 w 79"/>
                      <a:gd name="T33" fmla="*/ 2 h 34"/>
                      <a:gd name="T34" fmla="*/ 5 w 79"/>
                      <a:gd name="T35" fmla="*/ 0 h 34"/>
                      <a:gd name="T36" fmla="*/ 2 w 79"/>
                      <a:gd name="T37" fmla="*/ 0 h 34"/>
                      <a:gd name="T38" fmla="*/ 1 w 79"/>
                      <a:gd name="T39" fmla="*/ 2 h 34"/>
                      <a:gd name="T40" fmla="*/ 1 w 79"/>
                      <a:gd name="T41" fmla="*/ 5 h 34"/>
                      <a:gd name="T42" fmla="*/ 3 w 79"/>
                      <a:gd name="T43" fmla="*/ 7 h 34"/>
                      <a:gd name="T44" fmla="*/ 1 w 79"/>
                      <a:gd name="T45" fmla="*/ 8 h 34"/>
                      <a:gd name="T46" fmla="*/ 0 w 79"/>
                      <a:gd name="T47" fmla="*/ 8 h 34"/>
                      <a:gd name="T48" fmla="*/ 1 w 79"/>
                      <a:gd name="T49" fmla="*/ 10 h 34"/>
                      <a:gd name="T50" fmla="*/ 2 w 79"/>
                      <a:gd name="T51" fmla="*/ 8 h 34"/>
                      <a:gd name="T52" fmla="*/ 28 w 79"/>
                      <a:gd name="T53" fmla="*/ 9 h 34"/>
                      <a:gd name="T54" fmla="*/ 40 w 79"/>
                      <a:gd name="T55" fmla="*/ 16 h 34"/>
                      <a:gd name="T56" fmla="*/ 49 w 79"/>
                      <a:gd name="T57" fmla="*/ 15 h 34"/>
                      <a:gd name="T58" fmla="*/ 52 w 79"/>
                      <a:gd name="T59" fmla="*/ 19 h 34"/>
                      <a:gd name="T60" fmla="*/ 58 w 79"/>
                      <a:gd name="T61" fmla="*/ 19 h 34"/>
                      <a:gd name="T62" fmla="*/ 70 w 79"/>
                      <a:gd name="T63" fmla="*/ 16 h 34"/>
                      <a:gd name="T64" fmla="*/ 60 w 79"/>
                      <a:gd name="T65" fmla="*/ 12 h 34"/>
                      <a:gd name="T66" fmla="*/ 60 w 79"/>
                      <a:gd name="T67" fmla="*/ 9 h 34"/>
                      <a:gd name="T68" fmla="*/ 74 w 79"/>
                      <a:gd name="T69" fmla="*/ 8 h 34"/>
                      <a:gd name="T70" fmla="*/ 84 w 79"/>
                      <a:gd name="T71" fmla="*/ 8 h 34"/>
                      <a:gd name="T72" fmla="*/ 93 w 79"/>
                      <a:gd name="T73" fmla="*/ 8 h 34"/>
                      <a:gd name="T74" fmla="*/ 108 w 79"/>
                      <a:gd name="T75" fmla="*/ 8 h 34"/>
                      <a:gd name="T76" fmla="*/ 113 w 79"/>
                      <a:gd name="T77" fmla="*/ 8 h 34"/>
                      <a:gd name="T78" fmla="*/ 120 w 79"/>
                      <a:gd name="T79" fmla="*/ 8 h 34"/>
                      <a:gd name="T80" fmla="*/ 121 w 79"/>
                      <a:gd name="T81" fmla="*/ 8 h 34"/>
                      <a:gd name="T82" fmla="*/ 115 w 79"/>
                      <a:gd name="T83" fmla="*/ 9 h 34"/>
                      <a:gd name="T84" fmla="*/ 115 w 79"/>
                      <a:gd name="T85" fmla="*/ 12 h 34"/>
                      <a:gd name="T86" fmla="*/ 119 w 79"/>
                      <a:gd name="T87" fmla="*/ 16 h 34"/>
                      <a:gd name="T88" fmla="*/ 127 w 79"/>
                      <a:gd name="T89" fmla="*/ 18 h 34"/>
                      <a:gd name="T90" fmla="*/ 127 w 79"/>
                      <a:gd name="T91" fmla="*/ 18 h 34"/>
                      <a:gd name="T92" fmla="*/ 127 w 79"/>
                      <a:gd name="T93" fmla="*/ 18 h 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
                      <a:gd name="T142" fmla="*/ 0 h 34"/>
                      <a:gd name="T143" fmla="*/ 79 w 79"/>
                      <a:gd name="T144" fmla="*/ 34 h 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 h="34">
                        <a:moveTo>
                          <a:pt x="68" y="31"/>
                        </a:moveTo>
                        <a:lnTo>
                          <a:pt x="71" y="26"/>
                        </a:lnTo>
                        <a:lnTo>
                          <a:pt x="73" y="27"/>
                        </a:lnTo>
                        <a:lnTo>
                          <a:pt x="78" y="21"/>
                        </a:lnTo>
                        <a:lnTo>
                          <a:pt x="74" y="16"/>
                        </a:lnTo>
                        <a:lnTo>
                          <a:pt x="75" y="13"/>
                        </a:lnTo>
                        <a:lnTo>
                          <a:pt x="65" y="3"/>
                        </a:lnTo>
                        <a:lnTo>
                          <a:pt x="51" y="0"/>
                        </a:lnTo>
                        <a:lnTo>
                          <a:pt x="44" y="1"/>
                        </a:lnTo>
                        <a:lnTo>
                          <a:pt x="43" y="6"/>
                        </a:lnTo>
                        <a:lnTo>
                          <a:pt x="40" y="7"/>
                        </a:lnTo>
                        <a:lnTo>
                          <a:pt x="40" y="5"/>
                        </a:lnTo>
                        <a:lnTo>
                          <a:pt x="38" y="5"/>
                        </a:lnTo>
                        <a:lnTo>
                          <a:pt x="24" y="9"/>
                        </a:lnTo>
                        <a:lnTo>
                          <a:pt x="16" y="8"/>
                        </a:lnTo>
                        <a:lnTo>
                          <a:pt x="10" y="8"/>
                        </a:lnTo>
                        <a:lnTo>
                          <a:pt x="8" y="2"/>
                        </a:lnTo>
                        <a:lnTo>
                          <a:pt x="5" y="0"/>
                        </a:lnTo>
                        <a:lnTo>
                          <a:pt x="2" y="0"/>
                        </a:lnTo>
                        <a:lnTo>
                          <a:pt x="1" y="2"/>
                        </a:lnTo>
                        <a:lnTo>
                          <a:pt x="1" y="5"/>
                        </a:lnTo>
                        <a:lnTo>
                          <a:pt x="3" y="7"/>
                        </a:lnTo>
                        <a:lnTo>
                          <a:pt x="1" y="15"/>
                        </a:lnTo>
                        <a:lnTo>
                          <a:pt x="0" y="17"/>
                        </a:lnTo>
                        <a:lnTo>
                          <a:pt x="1" y="20"/>
                        </a:lnTo>
                        <a:lnTo>
                          <a:pt x="2" y="17"/>
                        </a:lnTo>
                        <a:lnTo>
                          <a:pt x="16" y="19"/>
                        </a:lnTo>
                        <a:lnTo>
                          <a:pt x="22" y="27"/>
                        </a:lnTo>
                        <a:lnTo>
                          <a:pt x="26" y="25"/>
                        </a:lnTo>
                        <a:lnTo>
                          <a:pt x="28" y="33"/>
                        </a:lnTo>
                        <a:lnTo>
                          <a:pt x="32" y="33"/>
                        </a:lnTo>
                        <a:lnTo>
                          <a:pt x="38" y="28"/>
                        </a:lnTo>
                        <a:lnTo>
                          <a:pt x="33" y="22"/>
                        </a:lnTo>
                        <a:lnTo>
                          <a:pt x="33" y="19"/>
                        </a:lnTo>
                        <a:lnTo>
                          <a:pt x="40" y="16"/>
                        </a:lnTo>
                        <a:lnTo>
                          <a:pt x="46" y="9"/>
                        </a:lnTo>
                        <a:lnTo>
                          <a:pt x="50" y="8"/>
                        </a:lnTo>
                        <a:lnTo>
                          <a:pt x="59" y="12"/>
                        </a:lnTo>
                        <a:lnTo>
                          <a:pt x="61" y="16"/>
                        </a:lnTo>
                        <a:lnTo>
                          <a:pt x="65" y="15"/>
                        </a:lnTo>
                        <a:lnTo>
                          <a:pt x="66" y="16"/>
                        </a:lnTo>
                        <a:lnTo>
                          <a:pt x="63" y="19"/>
                        </a:lnTo>
                        <a:lnTo>
                          <a:pt x="63" y="22"/>
                        </a:lnTo>
                        <a:lnTo>
                          <a:pt x="64" y="27"/>
                        </a:lnTo>
                        <a:lnTo>
                          <a:pt x="68" y="31"/>
                        </a:lnTo>
                      </a:path>
                    </a:pathLst>
                  </a:custGeom>
                  <a:grpFill/>
                  <a:ln w="9144">
                    <a:solidFill>
                      <a:schemeClr val="bg2">
                        <a:lumMod val="90000"/>
                      </a:schemeClr>
                    </a:solidFill>
                    <a:round/>
                    <a:headEnd/>
                    <a:tailEnd/>
                  </a:ln>
                </p:spPr>
                <p:txBody>
                  <a:bodyPr/>
                  <a:lstStyle/>
                  <a:p>
                    <a:endParaRPr lang="nb-NO"/>
                  </a:p>
                </p:txBody>
              </p:sp>
              <p:sp>
                <p:nvSpPr>
                  <p:cNvPr id="488" name="Freeform 194"/>
                  <p:cNvSpPr>
                    <a:spLocks/>
                  </p:cNvSpPr>
                  <p:nvPr/>
                </p:nvSpPr>
                <p:spPr bwMode="gray">
                  <a:xfrm>
                    <a:off x="1407" y="2191"/>
                    <a:ext cx="35" cy="20"/>
                  </a:xfrm>
                  <a:custGeom>
                    <a:avLst/>
                    <a:gdLst>
                      <a:gd name="T0" fmla="*/ 0 w 33"/>
                      <a:gd name="T1" fmla="*/ 10 h 20"/>
                      <a:gd name="T2" fmla="*/ 2 w 33"/>
                      <a:gd name="T3" fmla="*/ 7 h 20"/>
                      <a:gd name="T4" fmla="*/ 6 w 33"/>
                      <a:gd name="T5" fmla="*/ 5 h 20"/>
                      <a:gd name="T6" fmla="*/ 8 w 33"/>
                      <a:gd name="T7" fmla="*/ 0 h 20"/>
                      <a:gd name="T8" fmla="*/ 23 w 33"/>
                      <a:gd name="T9" fmla="*/ 1 h 20"/>
                      <a:gd name="T10" fmla="*/ 37 w 33"/>
                      <a:gd name="T11" fmla="*/ 8 h 20"/>
                      <a:gd name="T12" fmla="*/ 48 w 33"/>
                      <a:gd name="T13" fmla="*/ 7 h 20"/>
                      <a:gd name="T14" fmla="*/ 54 w 33"/>
                      <a:gd name="T15" fmla="*/ 8 h 20"/>
                      <a:gd name="T16" fmla="*/ 55 w 33"/>
                      <a:gd name="T17" fmla="*/ 10 h 20"/>
                      <a:gd name="T18" fmla="*/ 57 w 33"/>
                      <a:gd name="T19" fmla="*/ 15 h 20"/>
                      <a:gd name="T20" fmla="*/ 46 w 33"/>
                      <a:gd name="T21" fmla="*/ 19 h 20"/>
                      <a:gd name="T22" fmla="*/ 33 w 33"/>
                      <a:gd name="T23" fmla="*/ 18 h 20"/>
                      <a:gd name="T24" fmla="*/ 5 w 33"/>
                      <a:gd name="T25" fmla="*/ 13 h 20"/>
                      <a:gd name="T26" fmla="*/ 0 w 33"/>
                      <a:gd name="T27" fmla="*/ 10 h 20"/>
                      <a:gd name="T28" fmla="*/ 0 w 33"/>
                      <a:gd name="T29" fmla="*/ 10 h 20"/>
                      <a:gd name="T30" fmla="*/ 0 w 33"/>
                      <a:gd name="T31" fmla="*/ 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20"/>
                      <a:gd name="T50" fmla="*/ 33 w 33"/>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20">
                        <a:moveTo>
                          <a:pt x="0" y="10"/>
                        </a:moveTo>
                        <a:lnTo>
                          <a:pt x="2" y="7"/>
                        </a:lnTo>
                        <a:lnTo>
                          <a:pt x="6" y="5"/>
                        </a:lnTo>
                        <a:lnTo>
                          <a:pt x="8" y="0"/>
                        </a:lnTo>
                        <a:lnTo>
                          <a:pt x="13" y="1"/>
                        </a:lnTo>
                        <a:lnTo>
                          <a:pt x="21" y="8"/>
                        </a:lnTo>
                        <a:lnTo>
                          <a:pt x="26" y="7"/>
                        </a:lnTo>
                        <a:lnTo>
                          <a:pt x="30" y="8"/>
                        </a:lnTo>
                        <a:lnTo>
                          <a:pt x="31" y="10"/>
                        </a:lnTo>
                        <a:lnTo>
                          <a:pt x="32" y="15"/>
                        </a:lnTo>
                        <a:lnTo>
                          <a:pt x="25" y="19"/>
                        </a:lnTo>
                        <a:lnTo>
                          <a:pt x="19" y="18"/>
                        </a:lnTo>
                        <a:lnTo>
                          <a:pt x="5" y="13"/>
                        </a:lnTo>
                        <a:lnTo>
                          <a:pt x="0" y="10"/>
                        </a:lnTo>
                      </a:path>
                    </a:pathLst>
                  </a:custGeom>
                  <a:grpFill/>
                  <a:ln w="9144">
                    <a:solidFill>
                      <a:schemeClr val="bg2">
                        <a:lumMod val="90000"/>
                      </a:schemeClr>
                    </a:solidFill>
                    <a:round/>
                    <a:headEnd/>
                    <a:tailEnd/>
                  </a:ln>
                </p:spPr>
                <p:txBody>
                  <a:bodyPr/>
                  <a:lstStyle/>
                  <a:p>
                    <a:endParaRPr lang="nb-NO"/>
                  </a:p>
                </p:txBody>
              </p:sp>
              <p:sp>
                <p:nvSpPr>
                  <p:cNvPr id="489" name="Freeform 195"/>
                  <p:cNvSpPr>
                    <a:spLocks/>
                  </p:cNvSpPr>
                  <p:nvPr/>
                </p:nvSpPr>
                <p:spPr bwMode="gray">
                  <a:xfrm>
                    <a:off x="1443" y="2184"/>
                    <a:ext cx="62" cy="58"/>
                  </a:xfrm>
                  <a:custGeom>
                    <a:avLst/>
                    <a:gdLst>
                      <a:gd name="T0" fmla="*/ 38 w 59"/>
                      <a:gd name="T1" fmla="*/ 40 h 60"/>
                      <a:gd name="T2" fmla="*/ 42 w 59"/>
                      <a:gd name="T3" fmla="*/ 39 h 60"/>
                      <a:gd name="T4" fmla="*/ 59 w 59"/>
                      <a:gd name="T5" fmla="*/ 40 h 60"/>
                      <a:gd name="T6" fmla="*/ 65 w 59"/>
                      <a:gd name="T7" fmla="*/ 40 h 60"/>
                      <a:gd name="T8" fmla="*/ 75 w 59"/>
                      <a:gd name="T9" fmla="*/ 42 h 60"/>
                      <a:gd name="T10" fmla="*/ 87 w 59"/>
                      <a:gd name="T11" fmla="*/ 41 h 60"/>
                      <a:gd name="T12" fmla="*/ 85 w 59"/>
                      <a:gd name="T13" fmla="*/ 37 h 60"/>
                      <a:gd name="T14" fmla="*/ 86 w 59"/>
                      <a:gd name="T15" fmla="*/ 35 h 60"/>
                      <a:gd name="T16" fmla="*/ 89 w 59"/>
                      <a:gd name="T17" fmla="*/ 15 h 60"/>
                      <a:gd name="T18" fmla="*/ 94 w 59"/>
                      <a:gd name="T19" fmla="*/ 11 h 60"/>
                      <a:gd name="T20" fmla="*/ 95 w 59"/>
                      <a:gd name="T21" fmla="*/ 0 h 60"/>
                      <a:gd name="T22" fmla="*/ 90 w 59"/>
                      <a:gd name="T23" fmla="*/ 0 h 60"/>
                      <a:gd name="T24" fmla="*/ 71 w 59"/>
                      <a:gd name="T25" fmla="*/ 6 h 60"/>
                      <a:gd name="T26" fmla="*/ 65 w 59"/>
                      <a:gd name="T27" fmla="*/ 6 h 60"/>
                      <a:gd name="T28" fmla="*/ 60 w 59"/>
                      <a:gd name="T29" fmla="*/ 3 h 60"/>
                      <a:gd name="T30" fmla="*/ 54 w 59"/>
                      <a:gd name="T31" fmla="*/ 11 h 60"/>
                      <a:gd name="T32" fmla="*/ 50 w 59"/>
                      <a:gd name="T33" fmla="*/ 11 h 60"/>
                      <a:gd name="T34" fmla="*/ 38 w 59"/>
                      <a:gd name="T35" fmla="*/ 15 h 60"/>
                      <a:gd name="T36" fmla="*/ 29 w 59"/>
                      <a:gd name="T37" fmla="*/ 14 h 60"/>
                      <a:gd name="T38" fmla="*/ 27 w 59"/>
                      <a:gd name="T39" fmla="*/ 15 h 60"/>
                      <a:gd name="T40" fmla="*/ 21 w 59"/>
                      <a:gd name="T41" fmla="*/ 15 h 60"/>
                      <a:gd name="T42" fmla="*/ 20 w 59"/>
                      <a:gd name="T43" fmla="*/ 15 h 60"/>
                      <a:gd name="T44" fmla="*/ 6 w 59"/>
                      <a:gd name="T45" fmla="*/ 18 h 60"/>
                      <a:gd name="T46" fmla="*/ 3 w 59"/>
                      <a:gd name="T47" fmla="*/ 18 h 60"/>
                      <a:gd name="T48" fmla="*/ 0 w 59"/>
                      <a:gd name="T49" fmla="*/ 18 h 60"/>
                      <a:gd name="T50" fmla="*/ 0 w 59"/>
                      <a:gd name="T51" fmla="*/ 20 h 60"/>
                      <a:gd name="T52" fmla="*/ 38 w 59"/>
                      <a:gd name="T53" fmla="*/ 40 h 60"/>
                      <a:gd name="T54" fmla="*/ 38 w 59"/>
                      <a:gd name="T55" fmla="*/ 40 h 60"/>
                      <a:gd name="T56" fmla="*/ 38 w 59"/>
                      <a:gd name="T57" fmla="*/ 4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24" y="55"/>
                        </a:moveTo>
                        <a:lnTo>
                          <a:pt x="26" y="54"/>
                        </a:lnTo>
                        <a:lnTo>
                          <a:pt x="36" y="56"/>
                        </a:lnTo>
                        <a:lnTo>
                          <a:pt x="40" y="56"/>
                        </a:lnTo>
                        <a:lnTo>
                          <a:pt x="46" y="59"/>
                        </a:lnTo>
                        <a:lnTo>
                          <a:pt x="53" y="58"/>
                        </a:lnTo>
                        <a:lnTo>
                          <a:pt x="51" y="50"/>
                        </a:lnTo>
                        <a:lnTo>
                          <a:pt x="52" y="45"/>
                        </a:lnTo>
                        <a:lnTo>
                          <a:pt x="54" y="21"/>
                        </a:lnTo>
                        <a:lnTo>
                          <a:pt x="57" y="11"/>
                        </a:lnTo>
                        <a:lnTo>
                          <a:pt x="58" y="0"/>
                        </a:lnTo>
                        <a:lnTo>
                          <a:pt x="55" y="0"/>
                        </a:lnTo>
                        <a:lnTo>
                          <a:pt x="44" y="6"/>
                        </a:lnTo>
                        <a:lnTo>
                          <a:pt x="40" y="6"/>
                        </a:lnTo>
                        <a:lnTo>
                          <a:pt x="37" y="3"/>
                        </a:lnTo>
                        <a:lnTo>
                          <a:pt x="33" y="11"/>
                        </a:lnTo>
                        <a:lnTo>
                          <a:pt x="30" y="11"/>
                        </a:lnTo>
                        <a:lnTo>
                          <a:pt x="24" y="16"/>
                        </a:lnTo>
                        <a:lnTo>
                          <a:pt x="19" y="14"/>
                        </a:lnTo>
                        <a:lnTo>
                          <a:pt x="17" y="18"/>
                        </a:lnTo>
                        <a:lnTo>
                          <a:pt x="11" y="18"/>
                        </a:lnTo>
                        <a:lnTo>
                          <a:pt x="10" y="24"/>
                        </a:lnTo>
                        <a:lnTo>
                          <a:pt x="6" y="28"/>
                        </a:lnTo>
                        <a:lnTo>
                          <a:pt x="3" y="28"/>
                        </a:lnTo>
                        <a:lnTo>
                          <a:pt x="0" y="28"/>
                        </a:lnTo>
                        <a:lnTo>
                          <a:pt x="0" y="30"/>
                        </a:lnTo>
                        <a:lnTo>
                          <a:pt x="24" y="55"/>
                        </a:lnTo>
                      </a:path>
                    </a:pathLst>
                  </a:custGeom>
                  <a:grpFill/>
                  <a:ln w="9144">
                    <a:solidFill>
                      <a:schemeClr val="bg2">
                        <a:lumMod val="90000"/>
                      </a:schemeClr>
                    </a:solidFill>
                    <a:round/>
                    <a:headEnd/>
                    <a:tailEnd/>
                  </a:ln>
                </p:spPr>
                <p:txBody>
                  <a:bodyPr/>
                  <a:lstStyle/>
                  <a:p>
                    <a:endParaRPr lang="nb-NO"/>
                  </a:p>
                </p:txBody>
              </p:sp>
              <p:sp>
                <p:nvSpPr>
                  <p:cNvPr id="490" name="Freeform 196"/>
                  <p:cNvSpPr>
                    <a:spLocks/>
                  </p:cNvSpPr>
                  <p:nvPr/>
                </p:nvSpPr>
                <p:spPr bwMode="gray">
                  <a:xfrm>
                    <a:off x="1416" y="2171"/>
                    <a:ext cx="89" cy="41"/>
                  </a:xfrm>
                  <a:custGeom>
                    <a:avLst/>
                    <a:gdLst>
                      <a:gd name="T0" fmla="*/ 133 w 85"/>
                      <a:gd name="T1" fmla="*/ 13 h 42"/>
                      <a:gd name="T2" fmla="*/ 129 w 85"/>
                      <a:gd name="T3" fmla="*/ 13 h 42"/>
                      <a:gd name="T4" fmla="*/ 111 w 85"/>
                      <a:gd name="T5" fmla="*/ 19 h 42"/>
                      <a:gd name="T6" fmla="*/ 104 w 85"/>
                      <a:gd name="T7" fmla="*/ 19 h 42"/>
                      <a:gd name="T8" fmla="*/ 99 w 85"/>
                      <a:gd name="T9" fmla="*/ 16 h 42"/>
                      <a:gd name="T10" fmla="*/ 93 w 85"/>
                      <a:gd name="T11" fmla="*/ 21 h 42"/>
                      <a:gd name="T12" fmla="*/ 89 w 85"/>
                      <a:gd name="T13" fmla="*/ 21 h 42"/>
                      <a:gd name="T14" fmla="*/ 79 w 85"/>
                      <a:gd name="T15" fmla="*/ 21 h 42"/>
                      <a:gd name="T16" fmla="*/ 70 w 85"/>
                      <a:gd name="T17" fmla="*/ 21 h 42"/>
                      <a:gd name="T18" fmla="*/ 67 w 85"/>
                      <a:gd name="T19" fmla="*/ 21 h 42"/>
                      <a:gd name="T20" fmla="*/ 58 w 85"/>
                      <a:gd name="T21" fmla="*/ 21 h 42"/>
                      <a:gd name="T22" fmla="*/ 57 w 85"/>
                      <a:gd name="T23" fmla="*/ 27 h 42"/>
                      <a:gd name="T24" fmla="*/ 52 w 85"/>
                      <a:gd name="T25" fmla="*/ 31 h 42"/>
                      <a:gd name="T26" fmla="*/ 46 w 85"/>
                      <a:gd name="T27" fmla="*/ 31 h 42"/>
                      <a:gd name="T28" fmla="*/ 40 w 85"/>
                      <a:gd name="T29" fmla="*/ 27 h 42"/>
                      <a:gd name="T30" fmla="*/ 36 w 85"/>
                      <a:gd name="T31" fmla="*/ 26 h 42"/>
                      <a:gd name="T32" fmla="*/ 34 w 85"/>
                      <a:gd name="T33" fmla="*/ 21 h 42"/>
                      <a:gd name="T34" fmla="*/ 32 w 85"/>
                      <a:gd name="T35" fmla="*/ 21 h 42"/>
                      <a:gd name="T36" fmla="*/ 28 w 85"/>
                      <a:gd name="T37" fmla="*/ 21 h 42"/>
                      <a:gd name="T38" fmla="*/ 23 w 85"/>
                      <a:gd name="T39" fmla="*/ 21 h 42"/>
                      <a:gd name="T40" fmla="*/ 5 w 85"/>
                      <a:gd name="T41" fmla="*/ 21 h 42"/>
                      <a:gd name="T42" fmla="*/ 0 w 85"/>
                      <a:gd name="T43" fmla="*/ 21 h 42"/>
                      <a:gd name="T44" fmla="*/ 3 w 85"/>
                      <a:gd name="T45" fmla="*/ 19 h 42"/>
                      <a:gd name="T46" fmla="*/ 3 w 85"/>
                      <a:gd name="T47" fmla="*/ 14 h 42"/>
                      <a:gd name="T48" fmla="*/ 24 w 85"/>
                      <a:gd name="T49" fmla="*/ 6 h 42"/>
                      <a:gd name="T50" fmla="*/ 25 w 85"/>
                      <a:gd name="T51" fmla="*/ 3 h 42"/>
                      <a:gd name="T52" fmla="*/ 36 w 85"/>
                      <a:gd name="T53" fmla="*/ 2 h 42"/>
                      <a:gd name="T54" fmla="*/ 57 w 85"/>
                      <a:gd name="T55" fmla="*/ 3 h 42"/>
                      <a:gd name="T56" fmla="*/ 79 w 85"/>
                      <a:gd name="T57" fmla="*/ 0 h 42"/>
                      <a:gd name="T58" fmla="*/ 83 w 85"/>
                      <a:gd name="T59" fmla="*/ 2 h 42"/>
                      <a:gd name="T60" fmla="*/ 93 w 85"/>
                      <a:gd name="T61" fmla="*/ 1 h 42"/>
                      <a:gd name="T62" fmla="*/ 114 w 85"/>
                      <a:gd name="T63" fmla="*/ 4 h 42"/>
                      <a:gd name="T64" fmla="*/ 129 w 85"/>
                      <a:gd name="T65" fmla="*/ 10 h 42"/>
                      <a:gd name="T66" fmla="*/ 133 w 85"/>
                      <a:gd name="T67" fmla="*/ 13 h 42"/>
                      <a:gd name="T68" fmla="*/ 133 w 85"/>
                      <a:gd name="T69" fmla="*/ 13 h 42"/>
                      <a:gd name="T70" fmla="*/ 133 w 85"/>
                      <a:gd name="T71" fmla="*/ 13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42"/>
                      <a:gd name="T110" fmla="*/ 85 w 85"/>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42">
                        <a:moveTo>
                          <a:pt x="84" y="13"/>
                        </a:moveTo>
                        <a:lnTo>
                          <a:pt x="81" y="13"/>
                        </a:lnTo>
                        <a:lnTo>
                          <a:pt x="70" y="19"/>
                        </a:lnTo>
                        <a:lnTo>
                          <a:pt x="66" y="19"/>
                        </a:lnTo>
                        <a:lnTo>
                          <a:pt x="63" y="16"/>
                        </a:lnTo>
                        <a:lnTo>
                          <a:pt x="59" y="24"/>
                        </a:lnTo>
                        <a:lnTo>
                          <a:pt x="56" y="24"/>
                        </a:lnTo>
                        <a:lnTo>
                          <a:pt x="50" y="29"/>
                        </a:lnTo>
                        <a:lnTo>
                          <a:pt x="45" y="27"/>
                        </a:lnTo>
                        <a:lnTo>
                          <a:pt x="43" y="31"/>
                        </a:lnTo>
                        <a:lnTo>
                          <a:pt x="37" y="31"/>
                        </a:lnTo>
                        <a:lnTo>
                          <a:pt x="36" y="37"/>
                        </a:lnTo>
                        <a:lnTo>
                          <a:pt x="32" y="41"/>
                        </a:lnTo>
                        <a:lnTo>
                          <a:pt x="29" y="41"/>
                        </a:lnTo>
                        <a:lnTo>
                          <a:pt x="26" y="37"/>
                        </a:lnTo>
                        <a:lnTo>
                          <a:pt x="24" y="36"/>
                        </a:lnTo>
                        <a:lnTo>
                          <a:pt x="23" y="31"/>
                        </a:lnTo>
                        <a:lnTo>
                          <a:pt x="22" y="29"/>
                        </a:lnTo>
                        <a:lnTo>
                          <a:pt x="18" y="28"/>
                        </a:lnTo>
                        <a:lnTo>
                          <a:pt x="13" y="29"/>
                        </a:lnTo>
                        <a:lnTo>
                          <a:pt x="5" y="22"/>
                        </a:lnTo>
                        <a:lnTo>
                          <a:pt x="0" y="21"/>
                        </a:lnTo>
                        <a:lnTo>
                          <a:pt x="3" y="19"/>
                        </a:lnTo>
                        <a:lnTo>
                          <a:pt x="3" y="14"/>
                        </a:lnTo>
                        <a:lnTo>
                          <a:pt x="14" y="6"/>
                        </a:lnTo>
                        <a:lnTo>
                          <a:pt x="15" y="3"/>
                        </a:lnTo>
                        <a:lnTo>
                          <a:pt x="24" y="2"/>
                        </a:lnTo>
                        <a:lnTo>
                          <a:pt x="36" y="3"/>
                        </a:lnTo>
                        <a:lnTo>
                          <a:pt x="50" y="0"/>
                        </a:lnTo>
                        <a:lnTo>
                          <a:pt x="52" y="2"/>
                        </a:lnTo>
                        <a:lnTo>
                          <a:pt x="59" y="1"/>
                        </a:lnTo>
                        <a:lnTo>
                          <a:pt x="72" y="4"/>
                        </a:lnTo>
                        <a:lnTo>
                          <a:pt x="81" y="10"/>
                        </a:lnTo>
                        <a:lnTo>
                          <a:pt x="84" y="13"/>
                        </a:lnTo>
                      </a:path>
                    </a:pathLst>
                  </a:custGeom>
                  <a:grpFill/>
                  <a:ln w="9144">
                    <a:solidFill>
                      <a:schemeClr val="bg2">
                        <a:lumMod val="90000"/>
                      </a:schemeClr>
                    </a:solidFill>
                    <a:round/>
                    <a:headEnd/>
                    <a:tailEnd/>
                  </a:ln>
                </p:spPr>
                <p:txBody>
                  <a:bodyPr/>
                  <a:lstStyle/>
                  <a:p>
                    <a:endParaRPr lang="nb-NO"/>
                  </a:p>
                </p:txBody>
              </p:sp>
              <p:sp>
                <p:nvSpPr>
                  <p:cNvPr id="491" name="Freeform 197"/>
                  <p:cNvSpPr>
                    <a:spLocks/>
                  </p:cNvSpPr>
                  <p:nvPr/>
                </p:nvSpPr>
                <p:spPr bwMode="gray">
                  <a:xfrm>
                    <a:off x="1467" y="2236"/>
                    <a:ext cx="47" cy="39"/>
                  </a:xfrm>
                  <a:custGeom>
                    <a:avLst/>
                    <a:gdLst>
                      <a:gd name="T0" fmla="*/ 60 w 45"/>
                      <a:gd name="T1" fmla="*/ 29 h 40"/>
                      <a:gd name="T2" fmla="*/ 61 w 45"/>
                      <a:gd name="T3" fmla="*/ 27 h 40"/>
                      <a:gd name="T4" fmla="*/ 64 w 45"/>
                      <a:gd name="T5" fmla="*/ 20 h 40"/>
                      <a:gd name="T6" fmla="*/ 61 w 45"/>
                      <a:gd name="T7" fmla="*/ 20 h 40"/>
                      <a:gd name="T8" fmla="*/ 61 w 45"/>
                      <a:gd name="T9" fmla="*/ 20 h 40"/>
                      <a:gd name="T10" fmla="*/ 63 w 45"/>
                      <a:gd name="T11" fmla="*/ 20 h 40"/>
                      <a:gd name="T12" fmla="*/ 67 w 45"/>
                      <a:gd name="T13" fmla="*/ 20 h 40"/>
                      <a:gd name="T14" fmla="*/ 55 w 45"/>
                      <a:gd name="T15" fmla="*/ 14 h 40"/>
                      <a:gd name="T16" fmla="*/ 46 w 45"/>
                      <a:gd name="T17" fmla="*/ 4 h 40"/>
                      <a:gd name="T18" fmla="*/ 33 w 45"/>
                      <a:gd name="T19" fmla="*/ 5 h 40"/>
                      <a:gd name="T20" fmla="*/ 27 w 45"/>
                      <a:gd name="T21" fmla="*/ 2 h 40"/>
                      <a:gd name="T22" fmla="*/ 23 w 45"/>
                      <a:gd name="T23" fmla="*/ 2 h 40"/>
                      <a:gd name="T24" fmla="*/ 3 w 45"/>
                      <a:gd name="T25" fmla="*/ 0 h 40"/>
                      <a:gd name="T26" fmla="*/ 1 w 45"/>
                      <a:gd name="T27" fmla="*/ 1 h 40"/>
                      <a:gd name="T28" fmla="*/ 0 w 45"/>
                      <a:gd name="T29" fmla="*/ 10 h 40"/>
                      <a:gd name="T30" fmla="*/ 2 w 45"/>
                      <a:gd name="T31" fmla="*/ 16 h 40"/>
                      <a:gd name="T32" fmla="*/ 11 w 45"/>
                      <a:gd name="T33" fmla="*/ 20 h 40"/>
                      <a:gd name="T34" fmla="*/ 11 w 45"/>
                      <a:gd name="T35" fmla="*/ 17 h 40"/>
                      <a:gd name="T36" fmla="*/ 9 w 45"/>
                      <a:gd name="T37" fmla="*/ 15 h 40"/>
                      <a:gd name="T38" fmla="*/ 23 w 45"/>
                      <a:gd name="T39" fmla="*/ 15 h 40"/>
                      <a:gd name="T40" fmla="*/ 29 w 45"/>
                      <a:gd name="T41" fmla="*/ 20 h 40"/>
                      <a:gd name="T42" fmla="*/ 44 w 45"/>
                      <a:gd name="T43" fmla="*/ 20 h 40"/>
                      <a:gd name="T44" fmla="*/ 46 w 45"/>
                      <a:gd name="T45" fmla="*/ 26 h 40"/>
                      <a:gd name="T46" fmla="*/ 54 w 45"/>
                      <a:gd name="T47" fmla="*/ 28 h 40"/>
                      <a:gd name="T48" fmla="*/ 52 w 45"/>
                      <a:gd name="T49" fmla="*/ 24 h 40"/>
                      <a:gd name="T50" fmla="*/ 55 w 45"/>
                      <a:gd name="T51" fmla="*/ 24 h 40"/>
                      <a:gd name="T52" fmla="*/ 60 w 45"/>
                      <a:gd name="T53" fmla="*/ 29 h 40"/>
                      <a:gd name="T54" fmla="*/ 60 w 45"/>
                      <a:gd name="T55" fmla="*/ 29 h 40"/>
                      <a:gd name="T56" fmla="*/ 60 w 45"/>
                      <a:gd name="T57" fmla="*/ 29 h 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
                      <a:gd name="T88" fmla="*/ 0 h 40"/>
                      <a:gd name="T89" fmla="*/ 45 w 45"/>
                      <a:gd name="T90" fmla="*/ 40 h 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 h="40">
                        <a:moveTo>
                          <a:pt x="39" y="39"/>
                        </a:moveTo>
                        <a:lnTo>
                          <a:pt x="40" y="37"/>
                        </a:lnTo>
                        <a:lnTo>
                          <a:pt x="42" y="29"/>
                        </a:lnTo>
                        <a:lnTo>
                          <a:pt x="40" y="27"/>
                        </a:lnTo>
                        <a:lnTo>
                          <a:pt x="40" y="24"/>
                        </a:lnTo>
                        <a:lnTo>
                          <a:pt x="41" y="22"/>
                        </a:lnTo>
                        <a:lnTo>
                          <a:pt x="44" y="22"/>
                        </a:lnTo>
                        <a:lnTo>
                          <a:pt x="35" y="14"/>
                        </a:lnTo>
                        <a:lnTo>
                          <a:pt x="30" y="4"/>
                        </a:lnTo>
                        <a:lnTo>
                          <a:pt x="23" y="5"/>
                        </a:lnTo>
                        <a:lnTo>
                          <a:pt x="17" y="2"/>
                        </a:lnTo>
                        <a:lnTo>
                          <a:pt x="13" y="2"/>
                        </a:lnTo>
                        <a:lnTo>
                          <a:pt x="3" y="0"/>
                        </a:lnTo>
                        <a:lnTo>
                          <a:pt x="1" y="1"/>
                        </a:lnTo>
                        <a:lnTo>
                          <a:pt x="0" y="10"/>
                        </a:lnTo>
                        <a:lnTo>
                          <a:pt x="2" y="16"/>
                        </a:lnTo>
                        <a:lnTo>
                          <a:pt x="11" y="21"/>
                        </a:lnTo>
                        <a:lnTo>
                          <a:pt x="11" y="17"/>
                        </a:lnTo>
                        <a:lnTo>
                          <a:pt x="9" y="15"/>
                        </a:lnTo>
                        <a:lnTo>
                          <a:pt x="13" y="15"/>
                        </a:lnTo>
                        <a:lnTo>
                          <a:pt x="19" y="23"/>
                        </a:lnTo>
                        <a:lnTo>
                          <a:pt x="29" y="28"/>
                        </a:lnTo>
                        <a:lnTo>
                          <a:pt x="30" y="36"/>
                        </a:lnTo>
                        <a:lnTo>
                          <a:pt x="34" y="38"/>
                        </a:lnTo>
                        <a:lnTo>
                          <a:pt x="33" y="34"/>
                        </a:lnTo>
                        <a:lnTo>
                          <a:pt x="35" y="34"/>
                        </a:lnTo>
                        <a:lnTo>
                          <a:pt x="39" y="39"/>
                        </a:lnTo>
                      </a:path>
                    </a:pathLst>
                  </a:custGeom>
                  <a:grpFill/>
                  <a:ln w="9144">
                    <a:solidFill>
                      <a:schemeClr val="bg2">
                        <a:lumMod val="90000"/>
                      </a:schemeClr>
                    </a:solidFill>
                    <a:round/>
                    <a:headEnd/>
                    <a:tailEnd/>
                  </a:ln>
                </p:spPr>
                <p:txBody>
                  <a:bodyPr/>
                  <a:lstStyle/>
                  <a:p>
                    <a:endParaRPr lang="nb-NO"/>
                  </a:p>
                </p:txBody>
              </p:sp>
              <p:sp>
                <p:nvSpPr>
                  <p:cNvPr id="492" name="Freeform 198"/>
                  <p:cNvSpPr>
                    <a:spLocks/>
                  </p:cNvSpPr>
                  <p:nvPr/>
                </p:nvSpPr>
                <p:spPr bwMode="gray">
                  <a:xfrm>
                    <a:off x="1419" y="2139"/>
                    <a:ext cx="16" cy="34"/>
                  </a:xfrm>
                  <a:custGeom>
                    <a:avLst/>
                    <a:gdLst>
                      <a:gd name="T0" fmla="*/ 5 w 16"/>
                      <a:gd name="T1" fmla="*/ 21 h 36"/>
                      <a:gd name="T2" fmla="*/ 0 w 16"/>
                      <a:gd name="T3" fmla="*/ 20 h 36"/>
                      <a:gd name="T4" fmla="*/ 1 w 16"/>
                      <a:gd name="T5" fmla="*/ 7 h 36"/>
                      <a:gd name="T6" fmla="*/ 5 w 16"/>
                      <a:gd name="T7" fmla="*/ 7 h 36"/>
                      <a:gd name="T8" fmla="*/ 9 w 16"/>
                      <a:gd name="T9" fmla="*/ 1 h 36"/>
                      <a:gd name="T10" fmla="*/ 11 w 16"/>
                      <a:gd name="T11" fmla="*/ 0 h 36"/>
                      <a:gd name="T12" fmla="*/ 15 w 16"/>
                      <a:gd name="T13" fmla="*/ 3 h 36"/>
                      <a:gd name="T14" fmla="*/ 13 w 16"/>
                      <a:gd name="T15" fmla="*/ 9 h 36"/>
                      <a:gd name="T16" fmla="*/ 13 w 16"/>
                      <a:gd name="T17" fmla="*/ 11 h 36"/>
                      <a:gd name="T18" fmla="*/ 11 w 16"/>
                      <a:gd name="T19" fmla="*/ 16 h 36"/>
                      <a:gd name="T20" fmla="*/ 5 w 16"/>
                      <a:gd name="T21" fmla="*/ 19 h 36"/>
                      <a:gd name="T22" fmla="*/ 5 w 16"/>
                      <a:gd name="T23" fmla="*/ 21 h 36"/>
                      <a:gd name="T24" fmla="*/ 5 w 16"/>
                      <a:gd name="T25" fmla="*/ 21 h 36"/>
                      <a:gd name="T26" fmla="*/ 5 w 16"/>
                      <a:gd name="T27" fmla="*/ 21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36"/>
                      <a:gd name="T44" fmla="*/ 16 w 16"/>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36">
                        <a:moveTo>
                          <a:pt x="5" y="35"/>
                        </a:moveTo>
                        <a:lnTo>
                          <a:pt x="0" y="34"/>
                        </a:lnTo>
                        <a:lnTo>
                          <a:pt x="1" y="7"/>
                        </a:lnTo>
                        <a:lnTo>
                          <a:pt x="5" y="7"/>
                        </a:lnTo>
                        <a:lnTo>
                          <a:pt x="9" y="1"/>
                        </a:lnTo>
                        <a:lnTo>
                          <a:pt x="11" y="0"/>
                        </a:lnTo>
                        <a:lnTo>
                          <a:pt x="15" y="3"/>
                        </a:lnTo>
                        <a:lnTo>
                          <a:pt x="13" y="9"/>
                        </a:lnTo>
                        <a:lnTo>
                          <a:pt x="13" y="21"/>
                        </a:lnTo>
                        <a:lnTo>
                          <a:pt x="11" y="26"/>
                        </a:lnTo>
                        <a:lnTo>
                          <a:pt x="5" y="32"/>
                        </a:lnTo>
                        <a:lnTo>
                          <a:pt x="5" y="35"/>
                        </a:lnTo>
                      </a:path>
                    </a:pathLst>
                  </a:custGeom>
                  <a:grpFill/>
                  <a:ln w="9144">
                    <a:solidFill>
                      <a:schemeClr val="bg2">
                        <a:lumMod val="90000"/>
                      </a:schemeClr>
                    </a:solidFill>
                    <a:round/>
                    <a:headEnd/>
                    <a:tailEnd/>
                  </a:ln>
                </p:spPr>
                <p:txBody>
                  <a:bodyPr/>
                  <a:lstStyle/>
                  <a:p>
                    <a:endParaRPr lang="nb-NO"/>
                  </a:p>
                </p:txBody>
              </p:sp>
              <p:sp>
                <p:nvSpPr>
                  <p:cNvPr id="493" name="Freeform 199"/>
                  <p:cNvSpPr>
                    <a:spLocks/>
                  </p:cNvSpPr>
                  <p:nvPr/>
                </p:nvSpPr>
                <p:spPr bwMode="gray">
                  <a:xfrm>
                    <a:off x="1646" y="2222"/>
                    <a:ext cx="197" cy="151"/>
                  </a:xfrm>
                  <a:custGeom>
                    <a:avLst/>
                    <a:gdLst>
                      <a:gd name="T0" fmla="*/ 36 w 186"/>
                      <a:gd name="T1" fmla="*/ 8 h 157"/>
                      <a:gd name="T2" fmla="*/ 40 w 186"/>
                      <a:gd name="T3" fmla="*/ 13 h 157"/>
                      <a:gd name="T4" fmla="*/ 30 w 186"/>
                      <a:gd name="T5" fmla="*/ 25 h 157"/>
                      <a:gd name="T6" fmla="*/ 42 w 186"/>
                      <a:gd name="T7" fmla="*/ 31 h 157"/>
                      <a:gd name="T8" fmla="*/ 55 w 186"/>
                      <a:gd name="T9" fmla="*/ 29 h 157"/>
                      <a:gd name="T10" fmla="*/ 47 w 186"/>
                      <a:gd name="T11" fmla="*/ 14 h 157"/>
                      <a:gd name="T12" fmla="*/ 61 w 186"/>
                      <a:gd name="T13" fmla="*/ 13 h 157"/>
                      <a:gd name="T14" fmla="*/ 85 w 186"/>
                      <a:gd name="T15" fmla="*/ 7 h 157"/>
                      <a:gd name="T16" fmla="*/ 78 w 186"/>
                      <a:gd name="T17" fmla="*/ 1 h 157"/>
                      <a:gd name="T18" fmla="*/ 85 w 186"/>
                      <a:gd name="T19" fmla="*/ 1 h 157"/>
                      <a:gd name="T20" fmla="*/ 120 w 186"/>
                      <a:gd name="T21" fmla="*/ 13 h 157"/>
                      <a:gd name="T22" fmla="*/ 129 w 186"/>
                      <a:gd name="T23" fmla="*/ 13 h 157"/>
                      <a:gd name="T24" fmla="*/ 186 w 186"/>
                      <a:gd name="T25" fmla="*/ 18 h 157"/>
                      <a:gd name="T26" fmla="*/ 210 w 186"/>
                      <a:gd name="T27" fmla="*/ 18 h 157"/>
                      <a:gd name="T28" fmla="*/ 232 w 186"/>
                      <a:gd name="T29" fmla="*/ 13 h 157"/>
                      <a:gd name="T30" fmla="*/ 220 w 186"/>
                      <a:gd name="T31" fmla="*/ 13 h 157"/>
                      <a:gd name="T32" fmla="*/ 273 w 186"/>
                      <a:gd name="T33" fmla="*/ 13 h 157"/>
                      <a:gd name="T34" fmla="*/ 253 w 186"/>
                      <a:gd name="T35" fmla="*/ 13 h 157"/>
                      <a:gd name="T36" fmla="*/ 261 w 186"/>
                      <a:gd name="T37" fmla="*/ 18 h 157"/>
                      <a:gd name="T38" fmla="*/ 283 w 186"/>
                      <a:gd name="T39" fmla="*/ 23 h 157"/>
                      <a:gd name="T40" fmla="*/ 303 w 186"/>
                      <a:gd name="T41" fmla="*/ 33 h 157"/>
                      <a:gd name="T42" fmla="*/ 301 w 186"/>
                      <a:gd name="T43" fmla="*/ 35 h 157"/>
                      <a:gd name="T44" fmla="*/ 319 w 186"/>
                      <a:gd name="T45" fmla="*/ 34 h 157"/>
                      <a:gd name="T46" fmla="*/ 324 w 186"/>
                      <a:gd name="T47" fmla="*/ 37 h 157"/>
                      <a:gd name="T48" fmla="*/ 303 w 186"/>
                      <a:gd name="T49" fmla="*/ 47 h 157"/>
                      <a:gd name="T50" fmla="*/ 297 w 186"/>
                      <a:gd name="T51" fmla="*/ 52 h 157"/>
                      <a:gd name="T52" fmla="*/ 292 w 186"/>
                      <a:gd name="T53" fmla="*/ 57 h 157"/>
                      <a:gd name="T54" fmla="*/ 306 w 186"/>
                      <a:gd name="T55" fmla="*/ 64 h 157"/>
                      <a:gd name="T56" fmla="*/ 301 w 186"/>
                      <a:gd name="T57" fmla="*/ 71 h 157"/>
                      <a:gd name="T58" fmla="*/ 280 w 186"/>
                      <a:gd name="T59" fmla="*/ 75 h 157"/>
                      <a:gd name="T60" fmla="*/ 248 w 186"/>
                      <a:gd name="T61" fmla="*/ 77 h 157"/>
                      <a:gd name="T62" fmla="*/ 221 w 186"/>
                      <a:gd name="T63" fmla="*/ 75 h 157"/>
                      <a:gd name="T64" fmla="*/ 209 w 186"/>
                      <a:gd name="T65" fmla="*/ 77 h 157"/>
                      <a:gd name="T66" fmla="*/ 219 w 186"/>
                      <a:gd name="T67" fmla="*/ 84 h 157"/>
                      <a:gd name="T68" fmla="*/ 239 w 186"/>
                      <a:gd name="T69" fmla="*/ 89 h 157"/>
                      <a:gd name="T70" fmla="*/ 226 w 186"/>
                      <a:gd name="T71" fmla="*/ 95 h 157"/>
                      <a:gd name="T72" fmla="*/ 194 w 186"/>
                      <a:gd name="T73" fmla="*/ 103 h 157"/>
                      <a:gd name="T74" fmla="*/ 167 w 186"/>
                      <a:gd name="T75" fmla="*/ 105 h 157"/>
                      <a:gd name="T76" fmla="*/ 145 w 186"/>
                      <a:gd name="T77" fmla="*/ 90 h 157"/>
                      <a:gd name="T78" fmla="*/ 148 w 186"/>
                      <a:gd name="T79" fmla="*/ 82 h 157"/>
                      <a:gd name="T80" fmla="*/ 135 w 186"/>
                      <a:gd name="T81" fmla="*/ 76 h 157"/>
                      <a:gd name="T82" fmla="*/ 135 w 186"/>
                      <a:gd name="T83" fmla="*/ 63 h 157"/>
                      <a:gd name="T84" fmla="*/ 141 w 186"/>
                      <a:gd name="T85" fmla="*/ 56 h 157"/>
                      <a:gd name="T86" fmla="*/ 122 w 186"/>
                      <a:gd name="T87" fmla="*/ 57 h 157"/>
                      <a:gd name="T88" fmla="*/ 95 w 186"/>
                      <a:gd name="T89" fmla="*/ 57 h 157"/>
                      <a:gd name="T90" fmla="*/ 65 w 186"/>
                      <a:gd name="T91" fmla="*/ 48 h 157"/>
                      <a:gd name="T92" fmla="*/ 30 w 186"/>
                      <a:gd name="T93" fmla="*/ 47 h 157"/>
                      <a:gd name="T94" fmla="*/ 23 w 186"/>
                      <a:gd name="T95" fmla="*/ 36 h 157"/>
                      <a:gd name="T96" fmla="*/ 5 w 186"/>
                      <a:gd name="T97" fmla="*/ 30 h 157"/>
                      <a:gd name="T98" fmla="*/ 3 w 186"/>
                      <a:gd name="T99" fmla="*/ 25 h 157"/>
                      <a:gd name="T100" fmla="*/ 20 w 186"/>
                      <a:gd name="T101" fmla="*/ 13 h 157"/>
                      <a:gd name="T102" fmla="*/ 50 w 186"/>
                      <a:gd name="T103" fmla="*/ 5 h 157"/>
                      <a:gd name="T104" fmla="*/ 50 w 186"/>
                      <a:gd name="T105" fmla="*/ 5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6"/>
                      <a:gd name="T160" fmla="*/ 0 h 157"/>
                      <a:gd name="T161" fmla="*/ 186 w 186"/>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6" h="157">
                        <a:moveTo>
                          <a:pt x="28" y="5"/>
                        </a:moveTo>
                        <a:lnTo>
                          <a:pt x="21" y="8"/>
                        </a:lnTo>
                        <a:lnTo>
                          <a:pt x="24" y="21"/>
                        </a:lnTo>
                        <a:lnTo>
                          <a:pt x="23" y="23"/>
                        </a:lnTo>
                        <a:lnTo>
                          <a:pt x="18" y="29"/>
                        </a:lnTo>
                        <a:lnTo>
                          <a:pt x="18" y="35"/>
                        </a:lnTo>
                        <a:lnTo>
                          <a:pt x="22" y="38"/>
                        </a:lnTo>
                        <a:lnTo>
                          <a:pt x="24" y="44"/>
                        </a:lnTo>
                        <a:lnTo>
                          <a:pt x="29" y="43"/>
                        </a:lnTo>
                        <a:lnTo>
                          <a:pt x="31" y="39"/>
                        </a:lnTo>
                        <a:lnTo>
                          <a:pt x="31" y="32"/>
                        </a:lnTo>
                        <a:lnTo>
                          <a:pt x="26" y="24"/>
                        </a:lnTo>
                        <a:lnTo>
                          <a:pt x="26" y="19"/>
                        </a:lnTo>
                        <a:lnTo>
                          <a:pt x="35" y="13"/>
                        </a:lnTo>
                        <a:lnTo>
                          <a:pt x="49" y="10"/>
                        </a:lnTo>
                        <a:lnTo>
                          <a:pt x="48" y="7"/>
                        </a:lnTo>
                        <a:lnTo>
                          <a:pt x="42" y="6"/>
                        </a:lnTo>
                        <a:lnTo>
                          <a:pt x="44" y="1"/>
                        </a:lnTo>
                        <a:lnTo>
                          <a:pt x="46" y="0"/>
                        </a:lnTo>
                        <a:lnTo>
                          <a:pt x="48" y="1"/>
                        </a:lnTo>
                        <a:lnTo>
                          <a:pt x="51" y="10"/>
                        </a:lnTo>
                        <a:lnTo>
                          <a:pt x="68" y="14"/>
                        </a:lnTo>
                        <a:lnTo>
                          <a:pt x="70" y="22"/>
                        </a:lnTo>
                        <a:lnTo>
                          <a:pt x="73" y="23"/>
                        </a:lnTo>
                        <a:lnTo>
                          <a:pt x="98" y="22"/>
                        </a:lnTo>
                        <a:lnTo>
                          <a:pt x="105" y="28"/>
                        </a:lnTo>
                        <a:lnTo>
                          <a:pt x="111" y="28"/>
                        </a:lnTo>
                        <a:lnTo>
                          <a:pt x="119" y="28"/>
                        </a:lnTo>
                        <a:lnTo>
                          <a:pt x="123" y="24"/>
                        </a:lnTo>
                        <a:lnTo>
                          <a:pt x="130" y="23"/>
                        </a:lnTo>
                        <a:lnTo>
                          <a:pt x="130" y="22"/>
                        </a:lnTo>
                        <a:lnTo>
                          <a:pt x="124" y="22"/>
                        </a:lnTo>
                        <a:lnTo>
                          <a:pt x="125" y="21"/>
                        </a:lnTo>
                        <a:lnTo>
                          <a:pt x="154" y="22"/>
                        </a:lnTo>
                        <a:lnTo>
                          <a:pt x="149" y="23"/>
                        </a:lnTo>
                        <a:lnTo>
                          <a:pt x="143" y="23"/>
                        </a:lnTo>
                        <a:lnTo>
                          <a:pt x="142" y="24"/>
                        </a:lnTo>
                        <a:lnTo>
                          <a:pt x="146" y="28"/>
                        </a:lnTo>
                        <a:lnTo>
                          <a:pt x="151" y="32"/>
                        </a:lnTo>
                        <a:lnTo>
                          <a:pt x="159" y="33"/>
                        </a:lnTo>
                        <a:lnTo>
                          <a:pt x="168" y="39"/>
                        </a:lnTo>
                        <a:lnTo>
                          <a:pt x="171" y="48"/>
                        </a:lnTo>
                        <a:lnTo>
                          <a:pt x="168" y="50"/>
                        </a:lnTo>
                        <a:lnTo>
                          <a:pt x="169" y="51"/>
                        </a:lnTo>
                        <a:lnTo>
                          <a:pt x="174" y="52"/>
                        </a:lnTo>
                        <a:lnTo>
                          <a:pt x="179" y="50"/>
                        </a:lnTo>
                        <a:lnTo>
                          <a:pt x="185" y="53"/>
                        </a:lnTo>
                        <a:lnTo>
                          <a:pt x="183" y="56"/>
                        </a:lnTo>
                        <a:lnTo>
                          <a:pt x="171" y="62"/>
                        </a:lnTo>
                        <a:lnTo>
                          <a:pt x="171" y="69"/>
                        </a:lnTo>
                        <a:lnTo>
                          <a:pt x="175" y="70"/>
                        </a:lnTo>
                        <a:lnTo>
                          <a:pt x="167" y="76"/>
                        </a:lnTo>
                        <a:lnTo>
                          <a:pt x="167" y="79"/>
                        </a:lnTo>
                        <a:lnTo>
                          <a:pt x="164" y="84"/>
                        </a:lnTo>
                        <a:lnTo>
                          <a:pt x="164" y="85"/>
                        </a:lnTo>
                        <a:lnTo>
                          <a:pt x="173" y="96"/>
                        </a:lnTo>
                        <a:lnTo>
                          <a:pt x="173" y="99"/>
                        </a:lnTo>
                        <a:lnTo>
                          <a:pt x="169" y="105"/>
                        </a:lnTo>
                        <a:lnTo>
                          <a:pt x="164" y="105"/>
                        </a:lnTo>
                        <a:lnTo>
                          <a:pt x="158" y="110"/>
                        </a:lnTo>
                        <a:lnTo>
                          <a:pt x="146" y="111"/>
                        </a:lnTo>
                        <a:lnTo>
                          <a:pt x="140" y="113"/>
                        </a:lnTo>
                        <a:lnTo>
                          <a:pt x="135" y="113"/>
                        </a:lnTo>
                        <a:lnTo>
                          <a:pt x="125" y="110"/>
                        </a:lnTo>
                        <a:lnTo>
                          <a:pt x="117" y="108"/>
                        </a:lnTo>
                        <a:lnTo>
                          <a:pt x="118" y="113"/>
                        </a:lnTo>
                        <a:lnTo>
                          <a:pt x="124" y="117"/>
                        </a:lnTo>
                        <a:lnTo>
                          <a:pt x="123" y="124"/>
                        </a:lnTo>
                        <a:lnTo>
                          <a:pt x="125" y="133"/>
                        </a:lnTo>
                        <a:lnTo>
                          <a:pt x="135" y="133"/>
                        </a:lnTo>
                        <a:lnTo>
                          <a:pt x="135" y="135"/>
                        </a:lnTo>
                        <a:lnTo>
                          <a:pt x="127" y="140"/>
                        </a:lnTo>
                        <a:lnTo>
                          <a:pt x="123" y="146"/>
                        </a:lnTo>
                        <a:lnTo>
                          <a:pt x="109" y="152"/>
                        </a:lnTo>
                        <a:lnTo>
                          <a:pt x="104" y="155"/>
                        </a:lnTo>
                        <a:lnTo>
                          <a:pt x="94" y="156"/>
                        </a:lnTo>
                        <a:lnTo>
                          <a:pt x="88" y="148"/>
                        </a:lnTo>
                        <a:lnTo>
                          <a:pt x="82" y="134"/>
                        </a:lnTo>
                        <a:lnTo>
                          <a:pt x="76" y="128"/>
                        </a:lnTo>
                        <a:lnTo>
                          <a:pt x="83" y="121"/>
                        </a:lnTo>
                        <a:lnTo>
                          <a:pt x="80" y="116"/>
                        </a:lnTo>
                        <a:lnTo>
                          <a:pt x="76" y="111"/>
                        </a:lnTo>
                        <a:lnTo>
                          <a:pt x="74" y="104"/>
                        </a:lnTo>
                        <a:lnTo>
                          <a:pt x="76" y="93"/>
                        </a:lnTo>
                        <a:lnTo>
                          <a:pt x="80" y="85"/>
                        </a:lnTo>
                        <a:lnTo>
                          <a:pt x="79" y="82"/>
                        </a:lnTo>
                        <a:lnTo>
                          <a:pt x="76" y="82"/>
                        </a:lnTo>
                        <a:lnTo>
                          <a:pt x="69" y="84"/>
                        </a:lnTo>
                        <a:lnTo>
                          <a:pt x="60" y="82"/>
                        </a:lnTo>
                        <a:lnTo>
                          <a:pt x="54" y="84"/>
                        </a:lnTo>
                        <a:lnTo>
                          <a:pt x="45" y="72"/>
                        </a:lnTo>
                        <a:lnTo>
                          <a:pt x="37" y="70"/>
                        </a:lnTo>
                        <a:lnTo>
                          <a:pt x="27" y="71"/>
                        </a:lnTo>
                        <a:lnTo>
                          <a:pt x="18" y="69"/>
                        </a:lnTo>
                        <a:lnTo>
                          <a:pt x="14" y="65"/>
                        </a:lnTo>
                        <a:lnTo>
                          <a:pt x="13" y="54"/>
                        </a:lnTo>
                        <a:lnTo>
                          <a:pt x="7" y="48"/>
                        </a:lnTo>
                        <a:lnTo>
                          <a:pt x="5" y="42"/>
                        </a:lnTo>
                        <a:lnTo>
                          <a:pt x="0" y="42"/>
                        </a:lnTo>
                        <a:lnTo>
                          <a:pt x="3" y="35"/>
                        </a:lnTo>
                        <a:lnTo>
                          <a:pt x="5" y="23"/>
                        </a:lnTo>
                        <a:lnTo>
                          <a:pt x="10" y="18"/>
                        </a:lnTo>
                        <a:lnTo>
                          <a:pt x="20" y="7"/>
                        </a:lnTo>
                        <a:lnTo>
                          <a:pt x="28" y="5"/>
                        </a:lnTo>
                      </a:path>
                    </a:pathLst>
                  </a:custGeom>
                  <a:grpFill/>
                  <a:ln w="9144">
                    <a:solidFill>
                      <a:schemeClr val="bg2">
                        <a:lumMod val="90000"/>
                      </a:schemeClr>
                    </a:solidFill>
                    <a:round/>
                    <a:headEnd/>
                    <a:tailEnd/>
                  </a:ln>
                </p:spPr>
                <p:txBody>
                  <a:bodyPr/>
                  <a:lstStyle/>
                  <a:p>
                    <a:endParaRPr lang="nb-NO"/>
                  </a:p>
                </p:txBody>
              </p:sp>
              <p:sp>
                <p:nvSpPr>
                  <p:cNvPr id="494" name="Freeform 200"/>
                  <p:cNvSpPr>
                    <a:spLocks/>
                  </p:cNvSpPr>
                  <p:nvPr/>
                </p:nvSpPr>
                <p:spPr bwMode="gray">
                  <a:xfrm>
                    <a:off x="1865" y="2305"/>
                    <a:ext cx="61" cy="52"/>
                  </a:xfrm>
                  <a:custGeom>
                    <a:avLst/>
                    <a:gdLst>
                      <a:gd name="T0" fmla="*/ 101 w 57"/>
                      <a:gd name="T1" fmla="*/ 27 h 55"/>
                      <a:gd name="T2" fmla="*/ 83 w 57"/>
                      <a:gd name="T3" fmla="*/ 26 h 55"/>
                      <a:gd name="T4" fmla="*/ 73 w 57"/>
                      <a:gd name="T5" fmla="*/ 27 h 55"/>
                      <a:gd name="T6" fmla="*/ 63 w 57"/>
                      <a:gd name="T7" fmla="*/ 26 h 55"/>
                      <a:gd name="T8" fmla="*/ 63 w 57"/>
                      <a:gd name="T9" fmla="*/ 27 h 55"/>
                      <a:gd name="T10" fmla="*/ 60 w 57"/>
                      <a:gd name="T11" fmla="*/ 31 h 55"/>
                      <a:gd name="T12" fmla="*/ 46 w 57"/>
                      <a:gd name="T13" fmla="*/ 30 h 55"/>
                      <a:gd name="T14" fmla="*/ 30 w 57"/>
                      <a:gd name="T15" fmla="*/ 26 h 55"/>
                      <a:gd name="T16" fmla="*/ 22 w 57"/>
                      <a:gd name="T17" fmla="*/ 21 h 55"/>
                      <a:gd name="T18" fmla="*/ 18 w 57"/>
                      <a:gd name="T19" fmla="*/ 20 h 55"/>
                      <a:gd name="T20" fmla="*/ 0 w 57"/>
                      <a:gd name="T21" fmla="*/ 15 h 55"/>
                      <a:gd name="T22" fmla="*/ 2 w 57"/>
                      <a:gd name="T23" fmla="*/ 9 h 55"/>
                      <a:gd name="T24" fmla="*/ 20 w 57"/>
                      <a:gd name="T25" fmla="*/ 9 h 55"/>
                      <a:gd name="T26" fmla="*/ 22 w 57"/>
                      <a:gd name="T27" fmla="*/ 9 h 55"/>
                      <a:gd name="T28" fmla="*/ 20 w 57"/>
                      <a:gd name="T29" fmla="*/ 6 h 55"/>
                      <a:gd name="T30" fmla="*/ 28 w 57"/>
                      <a:gd name="T31" fmla="*/ 1 h 55"/>
                      <a:gd name="T32" fmla="*/ 30 w 57"/>
                      <a:gd name="T33" fmla="*/ 0 h 55"/>
                      <a:gd name="T34" fmla="*/ 48 w 57"/>
                      <a:gd name="T35" fmla="*/ 1 h 55"/>
                      <a:gd name="T36" fmla="*/ 87 w 57"/>
                      <a:gd name="T37" fmla="*/ 0 h 55"/>
                      <a:gd name="T38" fmla="*/ 109 w 57"/>
                      <a:gd name="T39" fmla="*/ 2 h 55"/>
                      <a:gd name="T40" fmla="*/ 109 w 57"/>
                      <a:gd name="T41" fmla="*/ 5 h 55"/>
                      <a:gd name="T42" fmla="*/ 101 w 57"/>
                      <a:gd name="T43" fmla="*/ 9 h 55"/>
                      <a:gd name="T44" fmla="*/ 101 w 57"/>
                      <a:gd name="T45" fmla="*/ 12 h 55"/>
                      <a:gd name="T46" fmla="*/ 109 w 57"/>
                      <a:gd name="T47" fmla="*/ 19 h 55"/>
                      <a:gd name="T48" fmla="*/ 108 w 57"/>
                      <a:gd name="T49" fmla="*/ 26 h 55"/>
                      <a:gd name="T50" fmla="*/ 101 w 57"/>
                      <a:gd name="T51" fmla="*/ 27 h 55"/>
                      <a:gd name="T52" fmla="*/ 101 w 57"/>
                      <a:gd name="T53" fmla="*/ 27 h 55"/>
                      <a:gd name="T54" fmla="*/ 101 w 57"/>
                      <a:gd name="T55" fmla="*/ 27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55"/>
                      <a:gd name="T86" fmla="*/ 57 w 57"/>
                      <a:gd name="T87" fmla="*/ 55 h 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55">
                        <a:moveTo>
                          <a:pt x="51" y="48"/>
                        </a:moveTo>
                        <a:lnTo>
                          <a:pt x="43" y="46"/>
                        </a:lnTo>
                        <a:lnTo>
                          <a:pt x="37" y="48"/>
                        </a:lnTo>
                        <a:lnTo>
                          <a:pt x="32" y="47"/>
                        </a:lnTo>
                        <a:lnTo>
                          <a:pt x="32" y="48"/>
                        </a:lnTo>
                        <a:lnTo>
                          <a:pt x="31" y="54"/>
                        </a:lnTo>
                        <a:lnTo>
                          <a:pt x="23" y="53"/>
                        </a:lnTo>
                        <a:lnTo>
                          <a:pt x="16" y="47"/>
                        </a:lnTo>
                        <a:lnTo>
                          <a:pt x="12" y="35"/>
                        </a:lnTo>
                        <a:lnTo>
                          <a:pt x="8" y="34"/>
                        </a:lnTo>
                        <a:lnTo>
                          <a:pt x="0" y="25"/>
                        </a:lnTo>
                        <a:lnTo>
                          <a:pt x="2" y="14"/>
                        </a:lnTo>
                        <a:lnTo>
                          <a:pt x="10" y="12"/>
                        </a:lnTo>
                        <a:lnTo>
                          <a:pt x="12" y="9"/>
                        </a:lnTo>
                        <a:lnTo>
                          <a:pt x="10" y="6"/>
                        </a:lnTo>
                        <a:lnTo>
                          <a:pt x="15" y="1"/>
                        </a:lnTo>
                        <a:lnTo>
                          <a:pt x="16" y="0"/>
                        </a:lnTo>
                        <a:lnTo>
                          <a:pt x="24" y="1"/>
                        </a:lnTo>
                        <a:lnTo>
                          <a:pt x="44" y="0"/>
                        </a:lnTo>
                        <a:lnTo>
                          <a:pt x="56" y="2"/>
                        </a:lnTo>
                        <a:lnTo>
                          <a:pt x="56" y="5"/>
                        </a:lnTo>
                        <a:lnTo>
                          <a:pt x="51" y="12"/>
                        </a:lnTo>
                        <a:lnTo>
                          <a:pt x="51" y="22"/>
                        </a:lnTo>
                        <a:lnTo>
                          <a:pt x="56" y="31"/>
                        </a:lnTo>
                        <a:lnTo>
                          <a:pt x="55" y="45"/>
                        </a:lnTo>
                        <a:lnTo>
                          <a:pt x="51" y="48"/>
                        </a:lnTo>
                      </a:path>
                    </a:pathLst>
                  </a:custGeom>
                  <a:grpFill/>
                  <a:ln w="9144">
                    <a:solidFill>
                      <a:schemeClr val="bg2">
                        <a:lumMod val="90000"/>
                      </a:schemeClr>
                    </a:solidFill>
                    <a:round/>
                    <a:headEnd/>
                    <a:tailEnd/>
                  </a:ln>
                </p:spPr>
                <p:txBody>
                  <a:bodyPr/>
                  <a:lstStyle/>
                  <a:p>
                    <a:endParaRPr lang="nb-NO"/>
                  </a:p>
                </p:txBody>
              </p:sp>
              <p:sp>
                <p:nvSpPr>
                  <p:cNvPr id="495" name="Freeform 201"/>
                  <p:cNvSpPr>
                    <a:spLocks/>
                  </p:cNvSpPr>
                  <p:nvPr/>
                </p:nvSpPr>
                <p:spPr bwMode="gray">
                  <a:xfrm>
                    <a:off x="1820" y="2274"/>
                    <a:ext cx="71" cy="92"/>
                  </a:xfrm>
                  <a:custGeom>
                    <a:avLst/>
                    <a:gdLst>
                      <a:gd name="T0" fmla="*/ 118 w 67"/>
                      <a:gd name="T1" fmla="*/ 51 h 97"/>
                      <a:gd name="T2" fmla="*/ 106 w 67"/>
                      <a:gd name="T3" fmla="*/ 52 h 97"/>
                      <a:gd name="T4" fmla="*/ 100 w 67"/>
                      <a:gd name="T5" fmla="*/ 51 h 97"/>
                      <a:gd name="T6" fmla="*/ 91 w 67"/>
                      <a:gd name="T7" fmla="*/ 53 h 97"/>
                      <a:gd name="T8" fmla="*/ 72 w 67"/>
                      <a:gd name="T9" fmla="*/ 55 h 97"/>
                      <a:gd name="T10" fmla="*/ 65 w 67"/>
                      <a:gd name="T11" fmla="*/ 57 h 97"/>
                      <a:gd name="T12" fmla="*/ 54 w 67"/>
                      <a:gd name="T13" fmla="*/ 56 h 97"/>
                      <a:gd name="T14" fmla="*/ 49 w 67"/>
                      <a:gd name="T15" fmla="*/ 55 h 97"/>
                      <a:gd name="T16" fmla="*/ 40 w 67"/>
                      <a:gd name="T17" fmla="*/ 52 h 97"/>
                      <a:gd name="T18" fmla="*/ 38 w 67"/>
                      <a:gd name="T19" fmla="*/ 47 h 97"/>
                      <a:gd name="T20" fmla="*/ 32 w 67"/>
                      <a:gd name="T21" fmla="*/ 46 h 97"/>
                      <a:gd name="T22" fmla="*/ 36 w 67"/>
                      <a:gd name="T23" fmla="*/ 38 h 97"/>
                      <a:gd name="T24" fmla="*/ 42 w 67"/>
                      <a:gd name="T25" fmla="*/ 36 h 97"/>
                      <a:gd name="T26" fmla="*/ 40 w 67"/>
                      <a:gd name="T27" fmla="*/ 31 h 97"/>
                      <a:gd name="T28" fmla="*/ 30 w 67"/>
                      <a:gd name="T29" fmla="*/ 30 h 97"/>
                      <a:gd name="T30" fmla="*/ 30 w 67"/>
                      <a:gd name="T31" fmla="*/ 27 h 97"/>
                      <a:gd name="T32" fmla="*/ 28 w 67"/>
                      <a:gd name="T33" fmla="*/ 25 h 97"/>
                      <a:gd name="T34" fmla="*/ 19 w 67"/>
                      <a:gd name="T35" fmla="*/ 26 h 97"/>
                      <a:gd name="T36" fmla="*/ 0 w 67"/>
                      <a:gd name="T37" fmla="*/ 20 h 97"/>
                      <a:gd name="T38" fmla="*/ 0 w 67"/>
                      <a:gd name="T39" fmla="*/ 20 h 97"/>
                      <a:gd name="T40" fmla="*/ 3 w 67"/>
                      <a:gd name="T41" fmla="*/ 16 h 97"/>
                      <a:gd name="T42" fmla="*/ 3 w 67"/>
                      <a:gd name="T43" fmla="*/ 13 h 97"/>
                      <a:gd name="T44" fmla="*/ 21 w 67"/>
                      <a:gd name="T45" fmla="*/ 9 h 97"/>
                      <a:gd name="T46" fmla="*/ 7 w 67"/>
                      <a:gd name="T47" fmla="*/ 9 h 97"/>
                      <a:gd name="T48" fmla="*/ 7 w 67"/>
                      <a:gd name="T49" fmla="*/ 9 h 97"/>
                      <a:gd name="T50" fmla="*/ 32 w 67"/>
                      <a:gd name="T51" fmla="*/ 3 h 97"/>
                      <a:gd name="T52" fmla="*/ 36 w 67"/>
                      <a:gd name="T53" fmla="*/ 0 h 97"/>
                      <a:gd name="T54" fmla="*/ 42 w 67"/>
                      <a:gd name="T55" fmla="*/ 0 h 97"/>
                      <a:gd name="T56" fmla="*/ 61 w 67"/>
                      <a:gd name="T57" fmla="*/ 9 h 97"/>
                      <a:gd name="T58" fmla="*/ 65 w 67"/>
                      <a:gd name="T59" fmla="*/ 9 h 97"/>
                      <a:gd name="T60" fmla="*/ 68 w 67"/>
                      <a:gd name="T61" fmla="*/ 10 h 97"/>
                      <a:gd name="T62" fmla="*/ 69 w 67"/>
                      <a:gd name="T63" fmla="*/ 12 h 97"/>
                      <a:gd name="T64" fmla="*/ 79 w 67"/>
                      <a:gd name="T65" fmla="*/ 12 h 97"/>
                      <a:gd name="T66" fmla="*/ 86 w 67"/>
                      <a:gd name="T67" fmla="*/ 13 h 97"/>
                      <a:gd name="T68" fmla="*/ 100 w 67"/>
                      <a:gd name="T69" fmla="*/ 19 h 97"/>
                      <a:gd name="T70" fmla="*/ 103 w 67"/>
                      <a:gd name="T71" fmla="*/ 21 h 97"/>
                      <a:gd name="T72" fmla="*/ 94 w 67"/>
                      <a:gd name="T73" fmla="*/ 24 h 97"/>
                      <a:gd name="T74" fmla="*/ 97 w 67"/>
                      <a:gd name="T75" fmla="*/ 25 h 97"/>
                      <a:gd name="T76" fmla="*/ 94 w 67"/>
                      <a:gd name="T77" fmla="*/ 27 h 97"/>
                      <a:gd name="T78" fmla="*/ 81 w 67"/>
                      <a:gd name="T79" fmla="*/ 28 h 97"/>
                      <a:gd name="T80" fmla="*/ 77 w 67"/>
                      <a:gd name="T81" fmla="*/ 34 h 97"/>
                      <a:gd name="T82" fmla="*/ 91 w 67"/>
                      <a:gd name="T83" fmla="*/ 40 h 97"/>
                      <a:gd name="T84" fmla="*/ 97 w 67"/>
                      <a:gd name="T85" fmla="*/ 40 h 97"/>
                      <a:gd name="T86" fmla="*/ 106 w 67"/>
                      <a:gd name="T87" fmla="*/ 46 h 97"/>
                      <a:gd name="T88" fmla="*/ 118 w 67"/>
                      <a:gd name="T89" fmla="*/ 51 h 97"/>
                      <a:gd name="T90" fmla="*/ 118 w 67"/>
                      <a:gd name="T91" fmla="*/ 51 h 97"/>
                      <a:gd name="T92" fmla="*/ 118 w 67"/>
                      <a:gd name="T93" fmla="*/ 51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7"/>
                      <a:gd name="T142" fmla="*/ 0 h 97"/>
                      <a:gd name="T143" fmla="*/ 67 w 67"/>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7" h="97">
                        <a:moveTo>
                          <a:pt x="66" y="86"/>
                        </a:moveTo>
                        <a:lnTo>
                          <a:pt x="59" y="87"/>
                        </a:lnTo>
                        <a:lnTo>
                          <a:pt x="56" y="86"/>
                        </a:lnTo>
                        <a:lnTo>
                          <a:pt x="51" y="90"/>
                        </a:lnTo>
                        <a:lnTo>
                          <a:pt x="40" y="93"/>
                        </a:lnTo>
                        <a:lnTo>
                          <a:pt x="37" y="96"/>
                        </a:lnTo>
                        <a:lnTo>
                          <a:pt x="30" y="95"/>
                        </a:lnTo>
                        <a:lnTo>
                          <a:pt x="27" y="92"/>
                        </a:lnTo>
                        <a:lnTo>
                          <a:pt x="23" y="88"/>
                        </a:lnTo>
                        <a:lnTo>
                          <a:pt x="22" y="81"/>
                        </a:lnTo>
                        <a:lnTo>
                          <a:pt x="19" y="79"/>
                        </a:lnTo>
                        <a:lnTo>
                          <a:pt x="21" y="64"/>
                        </a:lnTo>
                        <a:lnTo>
                          <a:pt x="24" y="60"/>
                        </a:lnTo>
                        <a:lnTo>
                          <a:pt x="23" y="53"/>
                        </a:lnTo>
                        <a:lnTo>
                          <a:pt x="18" y="52"/>
                        </a:lnTo>
                        <a:lnTo>
                          <a:pt x="18" y="46"/>
                        </a:lnTo>
                        <a:lnTo>
                          <a:pt x="17" y="42"/>
                        </a:lnTo>
                        <a:lnTo>
                          <a:pt x="9" y="43"/>
                        </a:lnTo>
                        <a:lnTo>
                          <a:pt x="0" y="32"/>
                        </a:lnTo>
                        <a:lnTo>
                          <a:pt x="0" y="31"/>
                        </a:lnTo>
                        <a:lnTo>
                          <a:pt x="3" y="26"/>
                        </a:lnTo>
                        <a:lnTo>
                          <a:pt x="3" y="23"/>
                        </a:lnTo>
                        <a:lnTo>
                          <a:pt x="11" y="17"/>
                        </a:lnTo>
                        <a:lnTo>
                          <a:pt x="7" y="16"/>
                        </a:lnTo>
                        <a:lnTo>
                          <a:pt x="7" y="9"/>
                        </a:lnTo>
                        <a:lnTo>
                          <a:pt x="19" y="3"/>
                        </a:lnTo>
                        <a:lnTo>
                          <a:pt x="21" y="0"/>
                        </a:lnTo>
                        <a:lnTo>
                          <a:pt x="24" y="0"/>
                        </a:lnTo>
                        <a:lnTo>
                          <a:pt x="35" y="10"/>
                        </a:lnTo>
                        <a:lnTo>
                          <a:pt x="37" y="13"/>
                        </a:lnTo>
                        <a:lnTo>
                          <a:pt x="38" y="20"/>
                        </a:lnTo>
                        <a:lnTo>
                          <a:pt x="39" y="22"/>
                        </a:lnTo>
                        <a:lnTo>
                          <a:pt x="44" y="22"/>
                        </a:lnTo>
                        <a:lnTo>
                          <a:pt x="48" y="23"/>
                        </a:lnTo>
                        <a:lnTo>
                          <a:pt x="56" y="30"/>
                        </a:lnTo>
                        <a:lnTo>
                          <a:pt x="58" y="34"/>
                        </a:lnTo>
                        <a:lnTo>
                          <a:pt x="53" y="39"/>
                        </a:lnTo>
                        <a:lnTo>
                          <a:pt x="55" y="42"/>
                        </a:lnTo>
                        <a:lnTo>
                          <a:pt x="53" y="45"/>
                        </a:lnTo>
                        <a:lnTo>
                          <a:pt x="45" y="47"/>
                        </a:lnTo>
                        <a:lnTo>
                          <a:pt x="43" y="58"/>
                        </a:lnTo>
                        <a:lnTo>
                          <a:pt x="51" y="67"/>
                        </a:lnTo>
                        <a:lnTo>
                          <a:pt x="55" y="68"/>
                        </a:lnTo>
                        <a:lnTo>
                          <a:pt x="59" y="80"/>
                        </a:lnTo>
                        <a:lnTo>
                          <a:pt x="66" y="86"/>
                        </a:lnTo>
                      </a:path>
                    </a:pathLst>
                  </a:custGeom>
                  <a:grpFill/>
                  <a:ln w="9144">
                    <a:solidFill>
                      <a:schemeClr val="bg2">
                        <a:lumMod val="90000"/>
                      </a:schemeClr>
                    </a:solidFill>
                    <a:round/>
                    <a:headEnd/>
                    <a:tailEnd/>
                  </a:ln>
                </p:spPr>
                <p:txBody>
                  <a:bodyPr/>
                  <a:lstStyle/>
                  <a:p>
                    <a:endParaRPr lang="nb-NO"/>
                  </a:p>
                </p:txBody>
              </p:sp>
              <p:sp>
                <p:nvSpPr>
                  <p:cNvPr id="496" name="Freeform 202"/>
                  <p:cNvSpPr>
                    <a:spLocks/>
                  </p:cNvSpPr>
                  <p:nvPr/>
                </p:nvSpPr>
                <p:spPr bwMode="gray">
                  <a:xfrm>
                    <a:off x="1533" y="2383"/>
                    <a:ext cx="181" cy="240"/>
                  </a:xfrm>
                  <a:custGeom>
                    <a:avLst/>
                    <a:gdLst>
                      <a:gd name="T0" fmla="*/ 249 w 172"/>
                      <a:gd name="T1" fmla="*/ 170 h 249"/>
                      <a:gd name="T2" fmla="*/ 265 w 172"/>
                      <a:gd name="T3" fmla="*/ 166 h 249"/>
                      <a:gd name="T4" fmla="*/ 277 w 172"/>
                      <a:gd name="T5" fmla="*/ 155 h 249"/>
                      <a:gd name="T6" fmla="*/ 268 w 172"/>
                      <a:gd name="T7" fmla="*/ 149 h 249"/>
                      <a:gd name="T8" fmla="*/ 275 w 172"/>
                      <a:gd name="T9" fmla="*/ 143 h 249"/>
                      <a:gd name="T10" fmla="*/ 277 w 172"/>
                      <a:gd name="T11" fmla="*/ 136 h 249"/>
                      <a:gd name="T12" fmla="*/ 284 w 172"/>
                      <a:gd name="T13" fmla="*/ 116 h 249"/>
                      <a:gd name="T14" fmla="*/ 250 w 172"/>
                      <a:gd name="T15" fmla="*/ 103 h 249"/>
                      <a:gd name="T16" fmla="*/ 241 w 172"/>
                      <a:gd name="T17" fmla="*/ 87 h 249"/>
                      <a:gd name="T18" fmla="*/ 218 w 172"/>
                      <a:gd name="T19" fmla="*/ 93 h 249"/>
                      <a:gd name="T20" fmla="*/ 202 w 172"/>
                      <a:gd name="T21" fmla="*/ 89 h 249"/>
                      <a:gd name="T22" fmla="*/ 188 w 172"/>
                      <a:gd name="T23" fmla="*/ 84 h 249"/>
                      <a:gd name="T24" fmla="*/ 168 w 172"/>
                      <a:gd name="T25" fmla="*/ 69 h 249"/>
                      <a:gd name="T26" fmla="*/ 184 w 172"/>
                      <a:gd name="T27" fmla="*/ 61 h 249"/>
                      <a:gd name="T28" fmla="*/ 200 w 172"/>
                      <a:gd name="T29" fmla="*/ 48 h 249"/>
                      <a:gd name="T30" fmla="*/ 242 w 172"/>
                      <a:gd name="T31" fmla="*/ 38 h 249"/>
                      <a:gd name="T32" fmla="*/ 255 w 172"/>
                      <a:gd name="T33" fmla="*/ 38 h 249"/>
                      <a:gd name="T34" fmla="*/ 241 w 172"/>
                      <a:gd name="T35" fmla="*/ 35 h 249"/>
                      <a:gd name="T36" fmla="*/ 253 w 172"/>
                      <a:gd name="T37" fmla="*/ 29 h 249"/>
                      <a:gd name="T38" fmla="*/ 230 w 172"/>
                      <a:gd name="T39" fmla="*/ 19 h 249"/>
                      <a:gd name="T40" fmla="*/ 214 w 172"/>
                      <a:gd name="T41" fmla="*/ 19 h 249"/>
                      <a:gd name="T42" fmla="*/ 184 w 172"/>
                      <a:gd name="T43" fmla="*/ 22 h 249"/>
                      <a:gd name="T44" fmla="*/ 182 w 172"/>
                      <a:gd name="T45" fmla="*/ 14 h 249"/>
                      <a:gd name="T46" fmla="*/ 170 w 172"/>
                      <a:gd name="T47" fmla="*/ 13 h 249"/>
                      <a:gd name="T48" fmla="*/ 154 w 172"/>
                      <a:gd name="T49" fmla="*/ 6 h 249"/>
                      <a:gd name="T50" fmla="*/ 134 w 172"/>
                      <a:gd name="T51" fmla="*/ 0 h 249"/>
                      <a:gd name="T52" fmla="*/ 127 w 172"/>
                      <a:gd name="T53" fmla="*/ 2 h 249"/>
                      <a:gd name="T54" fmla="*/ 134 w 172"/>
                      <a:gd name="T55" fmla="*/ 12 h 249"/>
                      <a:gd name="T56" fmla="*/ 104 w 172"/>
                      <a:gd name="T57" fmla="*/ 24 h 249"/>
                      <a:gd name="T58" fmla="*/ 67 w 172"/>
                      <a:gd name="T59" fmla="*/ 34 h 249"/>
                      <a:gd name="T60" fmla="*/ 58 w 172"/>
                      <a:gd name="T61" fmla="*/ 36 h 249"/>
                      <a:gd name="T62" fmla="*/ 49 w 172"/>
                      <a:gd name="T63" fmla="*/ 45 h 249"/>
                      <a:gd name="T64" fmla="*/ 35 w 172"/>
                      <a:gd name="T65" fmla="*/ 41 h 249"/>
                      <a:gd name="T66" fmla="*/ 26 w 172"/>
                      <a:gd name="T67" fmla="*/ 40 h 249"/>
                      <a:gd name="T68" fmla="*/ 9 w 172"/>
                      <a:gd name="T69" fmla="*/ 38 h 249"/>
                      <a:gd name="T70" fmla="*/ 22 w 172"/>
                      <a:gd name="T71" fmla="*/ 33 h 249"/>
                      <a:gd name="T72" fmla="*/ 2 w 172"/>
                      <a:gd name="T73" fmla="*/ 50 h 249"/>
                      <a:gd name="T74" fmla="*/ 2 w 172"/>
                      <a:gd name="T75" fmla="*/ 55 h 249"/>
                      <a:gd name="T76" fmla="*/ 33 w 172"/>
                      <a:gd name="T77" fmla="*/ 67 h 249"/>
                      <a:gd name="T78" fmla="*/ 55 w 172"/>
                      <a:gd name="T79" fmla="*/ 78 h 249"/>
                      <a:gd name="T80" fmla="*/ 77 w 172"/>
                      <a:gd name="T81" fmla="*/ 100 h 249"/>
                      <a:gd name="T82" fmla="*/ 89 w 172"/>
                      <a:gd name="T83" fmla="*/ 110 h 249"/>
                      <a:gd name="T84" fmla="*/ 108 w 172"/>
                      <a:gd name="T85" fmla="*/ 124 h 249"/>
                      <a:gd name="T86" fmla="*/ 108 w 172"/>
                      <a:gd name="T87" fmla="*/ 131 h 249"/>
                      <a:gd name="T88" fmla="*/ 137 w 172"/>
                      <a:gd name="T89" fmla="*/ 144 h 249"/>
                      <a:gd name="T90" fmla="*/ 203 w 172"/>
                      <a:gd name="T91" fmla="*/ 158 h 249"/>
                      <a:gd name="T92" fmla="*/ 230 w 172"/>
                      <a:gd name="T93" fmla="*/ 169 h 249"/>
                      <a:gd name="T94" fmla="*/ 241 w 172"/>
                      <a:gd name="T95" fmla="*/ 172 h 2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2"/>
                      <a:gd name="T145" fmla="*/ 0 h 249"/>
                      <a:gd name="T146" fmla="*/ 172 w 172"/>
                      <a:gd name="T147" fmla="*/ 249 h 2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2" h="249">
                        <a:moveTo>
                          <a:pt x="145" y="248"/>
                        </a:moveTo>
                        <a:lnTo>
                          <a:pt x="149" y="246"/>
                        </a:lnTo>
                        <a:lnTo>
                          <a:pt x="155" y="246"/>
                        </a:lnTo>
                        <a:lnTo>
                          <a:pt x="159" y="239"/>
                        </a:lnTo>
                        <a:lnTo>
                          <a:pt x="158" y="236"/>
                        </a:lnTo>
                        <a:lnTo>
                          <a:pt x="166" y="225"/>
                        </a:lnTo>
                        <a:lnTo>
                          <a:pt x="166" y="220"/>
                        </a:lnTo>
                        <a:lnTo>
                          <a:pt x="162" y="216"/>
                        </a:lnTo>
                        <a:lnTo>
                          <a:pt x="162" y="210"/>
                        </a:lnTo>
                        <a:lnTo>
                          <a:pt x="164" y="206"/>
                        </a:lnTo>
                        <a:lnTo>
                          <a:pt x="162" y="199"/>
                        </a:lnTo>
                        <a:lnTo>
                          <a:pt x="166" y="196"/>
                        </a:lnTo>
                        <a:lnTo>
                          <a:pt x="166" y="173"/>
                        </a:lnTo>
                        <a:lnTo>
                          <a:pt x="171" y="168"/>
                        </a:lnTo>
                        <a:lnTo>
                          <a:pt x="158" y="146"/>
                        </a:lnTo>
                        <a:lnTo>
                          <a:pt x="150" y="148"/>
                        </a:lnTo>
                        <a:lnTo>
                          <a:pt x="145" y="146"/>
                        </a:lnTo>
                        <a:lnTo>
                          <a:pt x="145" y="125"/>
                        </a:lnTo>
                        <a:lnTo>
                          <a:pt x="138" y="131"/>
                        </a:lnTo>
                        <a:lnTo>
                          <a:pt x="131" y="134"/>
                        </a:lnTo>
                        <a:lnTo>
                          <a:pt x="124" y="132"/>
                        </a:lnTo>
                        <a:lnTo>
                          <a:pt x="121" y="128"/>
                        </a:lnTo>
                        <a:lnTo>
                          <a:pt x="112" y="127"/>
                        </a:lnTo>
                        <a:lnTo>
                          <a:pt x="113" y="120"/>
                        </a:lnTo>
                        <a:lnTo>
                          <a:pt x="105" y="111"/>
                        </a:lnTo>
                        <a:lnTo>
                          <a:pt x="101" y="101"/>
                        </a:lnTo>
                        <a:lnTo>
                          <a:pt x="106" y="90"/>
                        </a:lnTo>
                        <a:lnTo>
                          <a:pt x="111" y="88"/>
                        </a:lnTo>
                        <a:lnTo>
                          <a:pt x="112" y="79"/>
                        </a:lnTo>
                        <a:lnTo>
                          <a:pt x="120" y="68"/>
                        </a:lnTo>
                        <a:lnTo>
                          <a:pt x="131" y="61"/>
                        </a:lnTo>
                        <a:lnTo>
                          <a:pt x="146" y="56"/>
                        </a:lnTo>
                        <a:lnTo>
                          <a:pt x="152" y="56"/>
                        </a:lnTo>
                        <a:lnTo>
                          <a:pt x="154" y="55"/>
                        </a:lnTo>
                        <a:lnTo>
                          <a:pt x="148" y="52"/>
                        </a:lnTo>
                        <a:lnTo>
                          <a:pt x="145" y="50"/>
                        </a:lnTo>
                        <a:lnTo>
                          <a:pt x="145" y="48"/>
                        </a:lnTo>
                        <a:lnTo>
                          <a:pt x="152" y="39"/>
                        </a:lnTo>
                        <a:lnTo>
                          <a:pt x="150" y="34"/>
                        </a:lnTo>
                        <a:lnTo>
                          <a:pt x="139" y="29"/>
                        </a:lnTo>
                        <a:lnTo>
                          <a:pt x="136" y="32"/>
                        </a:lnTo>
                        <a:lnTo>
                          <a:pt x="128" y="29"/>
                        </a:lnTo>
                        <a:lnTo>
                          <a:pt x="122" y="33"/>
                        </a:lnTo>
                        <a:lnTo>
                          <a:pt x="111" y="32"/>
                        </a:lnTo>
                        <a:lnTo>
                          <a:pt x="109" y="29"/>
                        </a:lnTo>
                        <a:lnTo>
                          <a:pt x="109" y="24"/>
                        </a:lnTo>
                        <a:lnTo>
                          <a:pt x="105" y="23"/>
                        </a:lnTo>
                        <a:lnTo>
                          <a:pt x="102" y="15"/>
                        </a:lnTo>
                        <a:lnTo>
                          <a:pt x="97" y="13"/>
                        </a:lnTo>
                        <a:lnTo>
                          <a:pt x="92" y="6"/>
                        </a:lnTo>
                        <a:lnTo>
                          <a:pt x="88" y="2"/>
                        </a:lnTo>
                        <a:lnTo>
                          <a:pt x="81" y="0"/>
                        </a:lnTo>
                        <a:lnTo>
                          <a:pt x="77" y="0"/>
                        </a:lnTo>
                        <a:lnTo>
                          <a:pt x="77" y="2"/>
                        </a:lnTo>
                        <a:lnTo>
                          <a:pt x="82" y="12"/>
                        </a:lnTo>
                        <a:lnTo>
                          <a:pt x="81" y="12"/>
                        </a:lnTo>
                        <a:lnTo>
                          <a:pt x="75" y="22"/>
                        </a:lnTo>
                        <a:lnTo>
                          <a:pt x="63" y="34"/>
                        </a:lnTo>
                        <a:lnTo>
                          <a:pt x="43" y="42"/>
                        </a:lnTo>
                        <a:lnTo>
                          <a:pt x="41" y="47"/>
                        </a:lnTo>
                        <a:lnTo>
                          <a:pt x="38" y="47"/>
                        </a:lnTo>
                        <a:lnTo>
                          <a:pt x="35" y="52"/>
                        </a:lnTo>
                        <a:lnTo>
                          <a:pt x="34" y="62"/>
                        </a:lnTo>
                        <a:lnTo>
                          <a:pt x="29" y="65"/>
                        </a:lnTo>
                        <a:lnTo>
                          <a:pt x="25" y="66"/>
                        </a:lnTo>
                        <a:lnTo>
                          <a:pt x="22" y="61"/>
                        </a:lnTo>
                        <a:lnTo>
                          <a:pt x="17" y="61"/>
                        </a:lnTo>
                        <a:lnTo>
                          <a:pt x="16" y="59"/>
                        </a:lnTo>
                        <a:lnTo>
                          <a:pt x="10" y="60"/>
                        </a:lnTo>
                        <a:lnTo>
                          <a:pt x="9" y="55"/>
                        </a:lnTo>
                        <a:lnTo>
                          <a:pt x="14" y="52"/>
                        </a:lnTo>
                        <a:lnTo>
                          <a:pt x="12" y="46"/>
                        </a:lnTo>
                        <a:lnTo>
                          <a:pt x="0" y="59"/>
                        </a:lnTo>
                        <a:lnTo>
                          <a:pt x="2" y="71"/>
                        </a:lnTo>
                        <a:lnTo>
                          <a:pt x="5" y="74"/>
                        </a:lnTo>
                        <a:lnTo>
                          <a:pt x="2" y="79"/>
                        </a:lnTo>
                        <a:lnTo>
                          <a:pt x="17" y="91"/>
                        </a:lnTo>
                        <a:lnTo>
                          <a:pt x="21" y="96"/>
                        </a:lnTo>
                        <a:lnTo>
                          <a:pt x="25" y="104"/>
                        </a:lnTo>
                        <a:lnTo>
                          <a:pt x="33" y="112"/>
                        </a:lnTo>
                        <a:lnTo>
                          <a:pt x="41" y="136"/>
                        </a:lnTo>
                        <a:lnTo>
                          <a:pt x="46" y="144"/>
                        </a:lnTo>
                        <a:lnTo>
                          <a:pt x="49" y="154"/>
                        </a:lnTo>
                        <a:lnTo>
                          <a:pt x="54" y="159"/>
                        </a:lnTo>
                        <a:lnTo>
                          <a:pt x="63" y="176"/>
                        </a:lnTo>
                        <a:lnTo>
                          <a:pt x="65" y="179"/>
                        </a:lnTo>
                        <a:lnTo>
                          <a:pt x="68" y="186"/>
                        </a:lnTo>
                        <a:lnTo>
                          <a:pt x="65" y="189"/>
                        </a:lnTo>
                        <a:lnTo>
                          <a:pt x="67" y="193"/>
                        </a:lnTo>
                        <a:lnTo>
                          <a:pt x="82" y="209"/>
                        </a:lnTo>
                        <a:lnTo>
                          <a:pt x="101" y="220"/>
                        </a:lnTo>
                        <a:lnTo>
                          <a:pt x="122" y="228"/>
                        </a:lnTo>
                        <a:lnTo>
                          <a:pt x="130" y="234"/>
                        </a:lnTo>
                        <a:lnTo>
                          <a:pt x="139" y="244"/>
                        </a:lnTo>
                        <a:lnTo>
                          <a:pt x="145" y="248"/>
                        </a:lnTo>
                      </a:path>
                    </a:pathLst>
                  </a:custGeom>
                  <a:grpFill/>
                  <a:ln w="9144">
                    <a:solidFill>
                      <a:schemeClr val="bg2">
                        <a:lumMod val="90000"/>
                      </a:schemeClr>
                    </a:solidFill>
                    <a:round/>
                    <a:headEnd/>
                    <a:tailEnd/>
                  </a:ln>
                </p:spPr>
                <p:txBody>
                  <a:bodyPr/>
                  <a:lstStyle/>
                  <a:p>
                    <a:endParaRPr lang="nb-NO"/>
                  </a:p>
                </p:txBody>
              </p:sp>
              <p:sp>
                <p:nvSpPr>
                  <p:cNvPr id="497" name="Freeform 203"/>
                  <p:cNvSpPr>
                    <a:spLocks/>
                  </p:cNvSpPr>
                  <p:nvPr/>
                </p:nvSpPr>
                <p:spPr bwMode="gray">
                  <a:xfrm>
                    <a:off x="1800" y="2636"/>
                    <a:ext cx="120" cy="118"/>
                  </a:xfrm>
                  <a:custGeom>
                    <a:avLst/>
                    <a:gdLst>
                      <a:gd name="T0" fmla="*/ 0 w 114"/>
                      <a:gd name="T1" fmla="*/ 30 h 123"/>
                      <a:gd name="T2" fmla="*/ 5 w 114"/>
                      <a:gd name="T3" fmla="*/ 21 h 123"/>
                      <a:gd name="T4" fmla="*/ 4 w 114"/>
                      <a:gd name="T5" fmla="*/ 12 h 123"/>
                      <a:gd name="T6" fmla="*/ 9 w 114"/>
                      <a:gd name="T7" fmla="*/ 12 h 123"/>
                      <a:gd name="T8" fmla="*/ 20 w 114"/>
                      <a:gd name="T9" fmla="*/ 7 h 123"/>
                      <a:gd name="T10" fmla="*/ 61 w 114"/>
                      <a:gd name="T11" fmla="*/ 0 h 123"/>
                      <a:gd name="T12" fmla="*/ 81 w 114"/>
                      <a:gd name="T13" fmla="*/ 0 h 123"/>
                      <a:gd name="T14" fmla="*/ 89 w 114"/>
                      <a:gd name="T15" fmla="*/ 3 h 123"/>
                      <a:gd name="T16" fmla="*/ 103 w 114"/>
                      <a:gd name="T17" fmla="*/ 12 h 123"/>
                      <a:gd name="T18" fmla="*/ 103 w 114"/>
                      <a:gd name="T19" fmla="*/ 12 h 123"/>
                      <a:gd name="T20" fmla="*/ 107 w 114"/>
                      <a:gd name="T21" fmla="*/ 12 h 123"/>
                      <a:gd name="T22" fmla="*/ 107 w 114"/>
                      <a:gd name="T23" fmla="*/ 27 h 123"/>
                      <a:gd name="T24" fmla="*/ 108 w 114"/>
                      <a:gd name="T25" fmla="*/ 28 h 123"/>
                      <a:gd name="T26" fmla="*/ 126 w 114"/>
                      <a:gd name="T27" fmla="*/ 30 h 123"/>
                      <a:gd name="T28" fmla="*/ 145 w 114"/>
                      <a:gd name="T29" fmla="*/ 29 h 123"/>
                      <a:gd name="T30" fmla="*/ 156 w 114"/>
                      <a:gd name="T31" fmla="*/ 30 h 123"/>
                      <a:gd name="T32" fmla="*/ 159 w 114"/>
                      <a:gd name="T33" fmla="*/ 32 h 123"/>
                      <a:gd name="T34" fmla="*/ 161 w 114"/>
                      <a:gd name="T35" fmla="*/ 43 h 123"/>
                      <a:gd name="T36" fmla="*/ 163 w 114"/>
                      <a:gd name="T37" fmla="*/ 45 h 123"/>
                      <a:gd name="T38" fmla="*/ 171 w 114"/>
                      <a:gd name="T39" fmla="*/ 46 h 123"/>
                      <a:gd name="T40" fmla="*/ 183 w 114"/>
                      <a:gd name="T41" fmla="*/ 45 h 123"/>
                      <a:gd name="T42" fmla="*/ 185 w 114"/>
                      <a:gd name="T43" fmla="*/ 46 h 123"/>
                      <a:gd name="T44" fmla="*/ 189 w 114"/>
                      <a:gd name="T45" fmla="*/ 51 h 123"/>
                      <a:gd name="T46" fmla="*/ 183 w 114"/>
                      <a:gd name="T47" fmla="*/ 61 h 123"/>
                      <a:gd name="T48" fmla="*/ 182 w 114"/>
                      <a:gd name="T49" fmla="*/ 71 h 123"/>
                      <a:gd name="T50" fmla="*/ 159 w 114"/>
                      <a:gd name="T51" fmla="*/ 79 h 123"/>
                      <a:gd name="T52" fmla="*/ 133 w 114"/>
                      <a:gd name="T53" fmla="*/ 80 h 123"/>
                      <a:gd name="T54" fmla="*/ 119 w 114"/>
                      <a:gd name="T55" fmla="*/ 78 h 123"/>
                      <a:gd name="T56" fmla="*/ 97 w 114"/>
                      <a:gd name="T57" fmla="*/ 77 h 123"/>
                      <a:gd name="T58" fmla="*/ 97 w 114"/>
                      <a:gd name="T59" fmla="*/ 75 h 123"/>
                      <a:gd name="T60" fmla="*/ 98 w 114"/>
                      <a:gd name="T61" fmla="*/ 74 h 123"/>
                      <a:gd name="T62" fmla="*/ 113 w 114"/>
                      <a:gd name="T63" fmla="*/ 62 h 123"/>
                      <a:gd name="T64" fmla="*/ 109 w 114"/>
                      <a:gd name="T65" fmla="*/ 59 h 123"/>
                      <a:gd name="T66" fmla="*/ 93 w 114"/>
                      <a:gd name="T67" fmla="*/ 55 h 123"/>
                      <a:gd name="T68" fmla="*/ 67 w 114"/>
                      <a:gd name="T69" fmla="*/ 48 h 123"/>
                      <a:gd name="T70" fmla="*/ 41 w 114"/>
                      <a:gd name="T71" fmla="*/ 46 h 123"/>
                      <a:gd name="T72" fmla="*/ 35 w 114"/>
                      <a:gd name="T73" fmla="*/ 43 h 123"/>
                      <a:gd name="T74" fmla="*/ 22 w 114"/>
                      <a:gd name="T75" fmla="*/ 37 h 123"/>
                      <a:gd name="T76" fmla="*/ 3 w 114"/>
                      <a:gd name="T77" fmla="*/ 31 h 123"/>
                      <a:gd name="T78" fmla="*/ 0 w 114"/>
                      <a:gd name="T79" fmla="*/ 30 h 123"/>
                      <a:gd name="T80" fmla="*/ 0 w 114"/>
                      <a:gd name="T81" fmla="*/ 30 h 123"/>
                      <a:gd name="T82" fmla="*/ 0 w 114"/>
                      <a:gd name="T83" fmla="*/ 30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
                      <a:gd name="T127" fmla="*/ 0 h 123"/>
                      <a:gd name="T128" fmla="*/ 114 w 114"/>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 h="123">
                        <a:moveTo>
                          <a:pt x="0" y="44"/>
                        </a:moveTo>
                        <a:lnTo>
                          <a:pt x="5" y="31"/>
                        </a:lnTo>
                        <a:lnTo>
                          <a:pt x="4" y="21"/>
                        </a:lnTo>
                        <a:lnTo>
                          <a:pt x="9" y="12"/>
                        </a:lnTo>
                        <a:lnTo>
                          <a:pt x="10" y="7"/>
                        </a:lnTo>
                        <a:lnTo>
                          <a:pt x="37" y="0"/>
                        </a:lnTo>
                        <a:lnTo>
                          <a:pt x="48" y="0"/>
                        </a:lnTo>
                        <a:lnTo>
                          <a:pt x="54" y="3"/>
                        </a:lnTo>
                        <a:lnTo>
                          <a:pt x="62" y="12"/>
                        </a:lnTo>
                        <a:lnTo>
                          <a:pt x="62" y="15"/>
                        </a:lnTo>
                        <a:lnTo>
                          <a:pt x="64" y="18"/>
                        </a:lnTo>
                        <a:lnTo>
                          <a:pt x="64" y="39"/>
                        </a:lnTo>
                        <a:lnTo>
                          <a:pt x="65" y="41"/>
                        </a:lnTo>
                        <a:lnTo>
                          <a:pt x="76" y="44"/>
                        </a:lnTo>
                        <a:lnTo>
                          <a:pt x="86" y="43"/>
                        </a:lnTo>
                        <a:lnTo>
                          <a:pt x="94" y="45"/>
                        </a:lnTo>
                        <a:lnTo>
                          <a:pt x="95" y="49"/>
                        </a:lnTo>
                        <a:lnTo>
                          <a:pt x="96" y="64"/>
                        </a:lnTo>
                        <a:lnTo>
                          <a:pt x="98" y="67"/>
                        </a:lnTo>
                        <a:lnTo>
                          <a:pt x="102" y="69"/>
                        </a:lnTo>
                        <a:lnTo>
                          <a:pt x="110" y="67"/>
                        </a:lnTo>
                        <a:lnTo>
                          <a:pt x="111" y="69"/>
                        </a:lnTo>
                        <a:lnTo>
                          <a:pt x="113" y="77"/>
                        </a:lnTo>
                        <a:lnTo>
                          <a:pt x="110" y="93"/>
                        </a:lnTo>
                        <a:lnTo>
                          <a:pt x="109" y="107"/>
                        </a:lnTo>
                        <a:lnTo>
                          <a:pt x="95" y="119"/>
                        </a:lnTo>
                        <a:lnTo>
                          <a:pt x="80" y="122"/>
                        </a:lnTo>
                        <a:lnTo>
                          <a:pt x="71" y="118"/>
                        </a:lnTo>
                        <a:lnTo>
                          <a:pt x="58" y="117"/>
                        </a:lnTo>
                        <a:lnTo>
                          <a:pt x="58" y="113"/>
                        </a:lnTo>
                        <a:lnTo>
                          <a:pt x="59" y="110"/>
                        </a:lnTo>
                        <a:lnTo>
                          <a:pt x="67" y="95"/>
                        </a:lnTo>
                        <a:lnTo>
                          <a:pt x="66" y="89"/>
                        </a:lnTo>
                        <a:lnTo>
                          <a:pt x="56" y="82"/>
                        </a:lnTo>
                        <a:lnTo>
                          <a:pt x="41" y="72"/>
                        </a:lnTo>
                        <a:lnTo>
                          <a:pt x="25" y="69"/>
                        </a:lnTo>
                        <a:lnTo>
                          <a:pt x="22" y="64"/>
                        </a:lnTo>
                        <a:lnTo>
                          <a:pt x="12" y="57"/>
                        </a:lnTo>
                        <a:lnTo>
                          <a:pt x="3" y="46"/>
                        </a:lnTo>
                        <a:lnTo>
                          <a:pt x="0" y="44"/>
                        </a:lnTo>
                      </a:path>
                    </a:pathLst>
                  </a:custGeom>
                  <a:grpFill/>
                  <a:ln w="9144">
                    <a:solidFill>
                      <a:schemeClr val="bg2">
                        <a:lumMod val="90000"/>
                      </a:schemeClr>
                    </a:solidFill>
                    <a:round/>
                    <a:headEnd/>
                    <a:tailEnd/>
                  </a:ln>
                </p:spPr>
                <p:txBody>
                  <a:bodyPr/>
                  <a:lstStyle/>
                  <a:p>
                    <a:endParaRPr lang="nb-NO"/>
                  </a:p>
                </p:txBody>
              </p:sp>
              <p:sp>
                <p:nvSpPr>
                  <p:cNvPr id="498" name="Freeform 204"/>
                  <p:cNvSpPr>
                    <a:spLocks/>
                  </p:cNvSpPr>
                  <p:nvPr/>
                </p:nvSpPr>
                <p:spPr bwMode="gray">
                  <a:xfrm>
                    <a:off x="1919" y="2309"/>
                    <a:ext cx="42" cy="47"/>
                  </a:xfrm>
                  <a:custGeom>
                    <a:avLst/>
                    <a:gdLst>
                      <a:gd name="T0" fmla="*/ 80 w 39"/>
                      <a:gd name="T1" fmla="*/ 11 h 50"/>
                      <a:gd name="T2" fmla="*/ 80 w 39"/>
                      <a:gd name="T3" fmla="*/ 8 h 50"/>
                      <a:gd name="T4" fmla="*/ 75 w 39"/>
                      <a:gd name="T5" fmla="*/ 8 h 50"/>
                      <a:gd name="T6" fmla="*/ 48 w 39"/>
                      <a:gd name="T7" fmla="*/ 7 h 50"/>
                      <a:gd name="T8" fmla="*/ 19 w 39"/>
                      <a:gd name="T9" fmla="*/ 0 h 50"/>
                      <a:gd name="T10" fmla="*/ 5 w 39"/>
                      <a:gd name="T11" fmla="*/ 1 h 50"/>
                      <a:gd name="T12" fmla="*/ 0 w 39"/>
                      <a:gd name="T13" fmla="*/ 8 h 50"/>
                      <a:gd name="T14" fmla="*/ 0 w 39"/>
                      <a:gd name="T15" fmla="*/ 8 h 50"/>
                      <a:gd name="T16" fmla="*/ 5 w 39"/>
                      <a:gd name="T17" fmla="*/ 16 h 50"/>
                      <a:gd name="T18" fmla="*/ 4 w 39"/>
                      <a:gd name="T19" fmla="*/ 23 h 50"/>
                      <a:gd name="T20" fmla="*/ 0 w 39"/>
                      <a:gd name="T21" fmla="*/ 24 h 50"/>
                      <a:gd name="T22" fmla="*/ 5 w 39"/>
                      <a:gd name="T23" fmla="*/ 26 h 50"/>
                      <a:gd name="T24" fmla="*/ 22 w 39"/>
                      <a:gd name="T25" fmla="*/ 25 h 50"/>
                      <a:gd name="T26" fmla="*/ 37 w 39"/>
                      <a:gd name="T27" fmla="*/ 25 h 50"/>
                      <a:gd name="T28" fmla="*/ 52 w 39"/>
                      <a:gd name="T29" fmla="*/ 23 h 50"/>
                      <a:gd name="T30" fmla="*/ 60 w 39"/>
                      <a:gd name="T31" fmla="*/ 19 h 50"/>
                      <a:gd name="T32" fmla="*/ 80 w 39"/>
                      <a:gd name="T33" fmla="*/ 11 h 50"/>
                      <a:gd name="T34" fmla="*/ 80 w 39"/>
                      <a:gd name="T35" fmla="*/ 11 h 50"/>
                      <a:gd name="T36" fmla="*/ 80 w 39"/>
                      <a:gd name="T37" fmla="*/ 11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50"/>
                      <a:gd name="T59" fmla="*/ 39 w 39"/>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50">
                        <a:moveTo>
                          <a:pt x="38" y="21"/>
                        </a:moveTo>
                        <a:lnTo>
                          <a:pt x="38" y="18"/>
                        </a:lnTo>
                        <a:lnTo>
                          <a:pt x="36" y="16"/>
                        </a:lnTo>
                        <a:lnTo>
                          <a:pt x="23" y="7"/>
                        </a:lnTo>
                        <a:lnTo>
                          <a:pt x="9" y="0"/>
                        </a:lnTo>
                        <a:lnTo>
                          <a:pt x="5" y="1"/>
                        </a:lnTo>
                        <a:lnTo>
                          <a:pt x="0" y="8"/>
                        </a:lnTo>
                        <a:lnTo>
                          <a:pt x="0" y="18"/>
                        </a:lnTo>
                        <a:lnTo>
                          <a:pt x="5" y="27"/>
                        </a:lnTo>
                        <a:lnTo>
                          <a:pt x="4" y="41"/>
                        </a:lnTo>
                        <a:lnTo>
                          <a:pt x="0" y="44"/>
                        </a:lnTo>
                        <a:lnTo>
                          <a:pt x="5" y="49"/>
                        </a:lnTo>
                        <a:lnTo>
                          <a:pt x="11" y="47"/>
                        </a:lnTo>
                        <a:lnTo>
                          <a:pt x="18" y="47"/>
                        </a:lnTo>
                        <a:lnTo>
                          <a:pt x="25" y="41"/>
                        </a:lnTo>
                        <a:lnTo>
                          <a:pt x="29" y="34"/>
                        </a:lnTo>
                        <a:lnTo>
                          <a:pt x="38" y="21"/>
                        </a:lnTo>
                      </a:path>
                    </a:pathLst>
                  </a:custGeom>
                  <a:grpFill/>
                  <a:ln w="9144">
                    <a:solidFill>
                      <a:schemeClr val="bg2">
                        <a:lumMod val="90000"/>
                      </a:schemeClr>
                    </a:solidFill>
                    <a:round/>
                    <a:headEnd/>
                    <a:tailEnd/>
                  </a:ln>
                </p:spPr>
                <p:txBody>
                  <a:bodyPr/>
                  <a:lstStyle/>
                  <a:p>
                    <a:endParaRPr lang="nb-NO"/>
                  </a:p>
                </p:txBody>
              </p:sp>
              <p:sp>
                <p:nvSpPr>
                  <p:cNvPr id="499" name="Freeform 205"/>
                  <p:cNvSpPr>
                    <a:spLocks/>
                  </p:cNvSpPr>
                  <p:nvPr/>
                </p:nvSpPr>
                <p:spPr bwMode="gray">
                  <a:xfrm>
                    <a:off x="1860" y="2791"/>
                    <a:ext cx="77" cy="76"/>
                  </a:xfrm>
                  <a:custGeom>
                    <a:avLst/>
                    <a:gdLst>
                      <a:gd name="T0" fmla="*/ 22 w 73"/>
                      <a:gd name="T1" fmla="*/ 3 h 80"/>
                      <a:gd name="T2" fmla="*/ 8 w 73"/>
                      <a:gd name="T3" fmla="*/ 8 h 80"/>
                      <a:gd name="T4" fmla="*/ 7 w 73"/>
                      <a:gd name="T5" fmla="*/ 12 h 80"/>
                      <a:gd name="T6" fmla="*/ 5 w 73"/>
                      <a:gd name="T7" fmla="*/ 20 h 80"/>
                      <a:gd name="T8" fmla="*/ 5 w 73"/>
                      <a:gd name="T9" fmla="*/ 27 h 80"/>
                      <a:gd name="T10" fmla="*/ 1 w 73"/>
                      <a:gd name="T11" fmla="*/ 31 h 80"/>
                      <a:gd name="T12" fmla="*/ 0 w 73"/>
                      <a:gd name="T13" fmla="*/ 38 h 80"/>
                      <a:gd name="T14" fmla="*/ 2 w 73"/>
                      <a:gd name="T15" fmla="*/ 38 h 80"/>
                      <a:gd name="T16" fmla="*/ 7 w 73"/>
                      <a:gd name="T17" fmla="*/ 43 h 80"/>
                      <a:gd name="T18" fmla="*/ 27 w 73"/>
                      <a:gd name="T19" fmla="*/ 43 h 80"/>
                      <a:gd name="T20" fmla="*/ 53 w 73"/>
                      <a:gd name="T21" fmla="*/ 46 h 80"/>
                      <a:gd name="T22" fmla="*/ 68 w 73"/>
                      <a:gd name="T23" fmla="*/ 45 h 80"/>
                      <a:gd name="T24" fmla="*/ 84 w 73"/>
                      <a:gd name="T25" fmla="*/ 47 h 80"/>
                      <a:gd name="T26" fmla="*/ 99 w 73"/>
                      <a:gd name="T27" fmla="*/ 45 h 80"/>
                      <a:gd name="T28" fmla="*/ 116 w 73"/>
                      <a:gd name="T29" fmla="*/ 36 h 80"/>
                      <a:gd name="T30" fmla="*/ 115 w 73"/>
                      <a:gd name="T31" fmla="*/ 34 h 80"/>
                      <a:gd name="T32" fmla="*/ 116 w 73"/>
                      <a:gd name="T33" fmla="*/ 29 h 80"/>
                      <a:gd name="T34" fmla="*/ 122 w 73"/>
                      <a:gd name="T35" fmla="*/ 26 h 80"/>
                      <a:gd name="T36" fmla="*/ 113 w 73"/>
                      <a:gd name="T37" fmla="*/ 23 h 80"/>
                      <a:gd name="T38" fmla="*/ 107 w 73"/>
                      <a:gd name="T39" fmla="*/ 20 h 80"/>
                      <a:gd name="T40" fmla="*/ 95 w 73"/>
                      <a:gd name="T41" fmla="*/ 17 h 80"/>
                      <a:gd name="T42" fmla="*/ 90 w 73"/>
                      <a:gd name="T43" fmla="*/ 12 h 80"/>
                      <a:gd name="T44" fmla="*/ 77 w 73"/>
                      <a:gd name="T45" fmla="*/ 10 h 80"/>
                      <a:gd name="T46" fmla="*/ 65 w 73"/>
                      <a:gd name="T47" fmla="*/ 10 h 80"/>
                      <a:gd name="T48" fmla="*/ 62 w 73"/>
                      <a:gd name="T49" fmla="*/ 10 h 80"/>
                      <a:gd name="T50" fmla="*/ 56 w 73"/>
                      <a:gd name="T51" fmla="*/ 10 h 80"/>
                      <a:gd name="T52" fmla="*/ 55 w 73"/>
                      <a:gd name="T53" fmla="*/ 10 h 80"/>
                      <a:gd name="T54" fmla="*/ 36 w 73"/>
                      <a:gd name="T55" fmla="*/ 1 h 80"/>
                      <a:gd name="T56" fmla="*/ 32 w 73"/>
                      <a:gd name="T57" fmla="*/ 0 h 80"/>
                      <a:gd name="T58" fmla="*/ 25 w 73"/>
                      <a:gd name="T59" fmla="*/ 3 h 80"/>
                      <a:gd name="T60" fmla="*/ 22 w 73"/>
                      <a:gd name="T61" fmla="*/ 3 h 80"/>
                      <a:gd name="T62" fmla="*/ 22 w 73"/>
                      <a:gd name="T63" fmla="*/ 3 h 80"/>
                      <a:gd name="T64" fmla="*/ 22 w 73"/>
                      <a:gd name="T65" fmla="*/ 3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0"/>
                      <a:gd name="T101" fmla="*/ 73 w 7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0">
                        <a:moveTo>
                          <a:pt x="12" y="3"/>
                        </a:moveTo>
                        <a:lnTo>
                          <a:pt x="8" y="8"/>
                        </a:lnTo>
                        <a:lnTo>
                          <a:pt x="7" y="22"/>
                        </a:lnTo>
                        <a:lnTo>
                          <a:pt x="5" y="31"/>
                        </a:lnTo>
                        <a:lnTo>
                          <a:pt x="5" y="46"/>
                        </a:lnTo>
                        <a:lnTo>
                          <a:pt x="1" y="53"/>
                        </a:lnTo>
                        <a:lnTo>
                          <a:pt x="0" y="63"/>
                        </a:lnTo>
                        <a:lnTo>
                          <a:pt x="2" y="63"/>
                        </a:lnTo>
                        <a:lnTo>
                          <a:pt x="7" y="70"/>
                        </a:lnTo>
                        <a:lnTo>
                          <a:pt x="17" y="70"/>
                        </a:lnTo>
                        <a:lnTo>
                          <a:pt x="31" y="77"/>
                        </a:lnTo>
                        <a:lnTo>
                          <a:pt x="40" y="76"/>
                        </a:lnTo>
                        <a:lnTo>
                          <a:pt x="49" y="79"/>
                        </a:lnTo>
                        <a:lnTo>
                          <a:pt x="58" y="74"/>
                        </a:lnTo>
                        <a:lnTo>
                          <a:pt x="68" y="59"/>
                        </a:lnTo>
                        <a:lnTo>
                          <a:pt x="67" y="57"/>
                        </a:lnTo>
                        <a:lnTo>
                          <a:pt x="68" y="50"/>
                        </a:lnTo>
                        <a:lnTo>
                          <a:pt x="72" y="43"/>
                        </a:lnTo>
                        <a:lnTo>
                          <a:pt x="66" y="37"/>
                        </a:lnTo>
                        <a:lnTo>
                          <a:pt x="63" y="31"/>
                        </a:lnTo>
                        <a:lnTo>
                          <a:pt x="56" y="27"/>
                        </a:lnTo>
                        <a:lnTo>
                          <a:pt x="53" y="22"/>
                        </a:lnTo>
                        <a:lnTo>
                          <a:pt x="45" y="19"/>
                        </a:lnTo>
                        <a:lnTo>
                          <a:pt x="39" y="12"/>
                        </a:lnTo>
                        <a:lnTo>
                          <a:pt x="37" y="15"/>
                        </a:lnTo>
                        <a:lnTo>
                          <a:pt x="33" y="15"/>
                        </a:lnTo>
                        <a:lnTo>
                          <a:pt x="32" y="10"/>
                        </a:lnTo>
                        <a:lnTo>
                          <a:pt x="22" y="1"/>
                        </a:lnTo>
                        <a:lnTo>
                          <a:pt x="20" y="0"/>
                        </a:lnTo>
                        <a:lnTo>
                          <a:pt x="15" y="3"/>
                        </a:lnTo>
                        <a:lnTo>
                          <a:pt x="12" y="3"/>
                        </a:lnTo>
                      </a:path>
                    </a:pathLst>
                  </a:custGeom>
                  <a:grpFill/>
                  <a:ln w="9144">
                    <a:solidFill>
                      <a:schemeClr val="bg2">
                        <a:lumMod val="90000"/>
                      </a:schemeClr>
                    </a:solidFill>
                    <a:round/>
                    <a:headEnd/>
                    <a:tailEnd/>
                  </a:ln>
                </p:spPr>
                <p:txBody>
                  <a:bodyPr/>
                  <a:lstStyle/>
                  <a:p>
                    <a:endParaRPr lang="nb-NO"/>
                  </a:p>
                </p:txBody>
              </p:sp>
              <p:sp>
                <p:nvSpPr>
                  <p:cNvPr id="500" name="Freeform 206"/>
                  <p:cNvSpPr>
                    <a:spLocks/>
                  </p:cNvSpPr>
                  <p:nvPr/>
                </p:nvSpPr>
                <p:spPr bwMode="gray">
                  <a:xfrm>
                    <a:off x="1700" y="2506"/>
                    <a:ext cx="172" cy="182"/>
                  </a:xfrm>
                  <a:custGeom>
                    <a:avLst/>
                    <a:gdLst>
                      <a:gd name="T0" fmla="*/ 27 w 164"/>
                      <a:gd name="T1" fmla="*/ 15 h 188"/>
                      <a:gd name="T2" fmla="*/ 64 w 164"/>
                      <a:gd name="T3" fmla="*/ 2 h 188"/>
                      <a:gd name="T4" fmla="*/ 94 w 164"/>
                      <a:gd name="T5" fmla="*/ 3 h 188"/>
                      <a:gd name="T6" fmla="*/ 96 w 164"/>
                      <a:gd name="T7" fmla="*/ 15 h 188"/>
                      <a:gd name="T8" fmla="*/ 98 w 164"/>
                      <a:gd name="T9" fmla="*/ 22 h 188"/>
                      <a:gd name="T10" fmla="*/ 138 w 164"/>
                      <a:gd name="T11" fmla="*/ 30 h 188"/>
                      <a:gd name="T12" fmla="*/ 163 w 164"/>
                      <a:gd name="T13" fmla="*/ 37 h 188"/>
                      <a:gd name="T14" fmla="*/ 188 w 164"/>
                      <a:gd name="T15" fmla="*/ 39 h 188"/>
                      <a:gd name="T16" fmla="*/ 199 w 164"/>
                      <a:gd name="T17" fmla="*/ 43 h 188"/>
                      <a:gd name="T18" fmla="*/ 202 w 164"/>
                      <a:gd name="T19" fmla="*/ 56 h 188"/>
                      <a:gd name="T20" fmla="*/ 209 w 164"/>
                      <a:gd name="T21" fmla="*/ 66 h 188"/>
                      <a:gd name="T22" fmla="*/ 244 w 164"/>
                      <a:gd name="T23" fmla="*/ 72 h 188"/>
                      <a:gd name="T24" fmla="*/ 254 w 164"/>
                      <a:gd name="T25" fmla="*/ 77 h 188"/>
                      <a:gd name="T26" fmla="*/ 262 w 164"/>
                      <a:gd name="T27" fmla="*/ 95 h 188"/>
                      <a:gd name="T28" fmla="*/ 256 w 164"/>
                      <a:gd name="T29" fmla="*/ 105 h 188"/>
                      <a:gd name="T30" fmla="*/ 240 w 164"/>
                      <a:gd name="T31" fmla="*/ 100 h 188"/>
                      <a:gd name="T32" fmla="*/ 212 w 164"/>
                      <a:gd name="T33" fmla="*/ 97 h 188"/>
                      <a:gd name="T34" fmla="*/ 167 w 164"/>
                      <a:gd name="T35" fmla="*/ 106 h 188"/>
                      <a:gd name="T36" fmla="*/ 160 w 164"/>
                      <a:gd name="T37" fmla="*/ 120 h 188"/>
                      <a:gd name="T38" fmla="*/ 144 w 164"/>
                      <a:gd name="T39" fmla="*/ 128 h 188"/>
                      <a:gd name="T40" fmla="*/ 116 w 164"/>
                      <a:gd name="T41" fmla="*/ 133 h 188"/>
                      <a:gd name="T42" fmla="*/ 85 w 164"/>
                      <a:gd name="T43" fmla="*/ 128 h 188"/>
                      <a:gd name="T44" fmla="*/ 55 w 164"/>
                      <a:gd name="T45" fmla="*/ 135 h 188"/>
                      <a:gd name="T46" fmla="*/ 35 w 164"/>
                      <a:gd name="T47" fmla="*/ 134 h 188"/>
                      <a:gd name="T48" fmla="*/ 24 w 164"/>
                      <a:gd name="T49" fmla="*/ 111 h 188"/>
                      <a:gd name="T50" fmla="*/ 22 w 164"/>
                      <a:gd name="T51" fmla="*/ 107 h 188"/>
                      <a:gd name="T52" fmla="*/ 25 w 164"/>
                      <a:gd name="T53" fmla="*/ 103 h 188"/>
                      <a:gd name="T54" fmla="*/ 8 w 164"/>
                      <a:gd name="T55" fmla="*/ 94 h 188"/>
                      <a:gd name="T56" fmla="*/ 1 w 164"/>
                      <a:gd name="T57" fmla="*/ 79 h 188"/>
                      <a:gd name="T58" fmla="*/ 8 w 164"/>
                      <a:gd name="T59" fmla="*/ 70 h 188"/>
                      <a:gd name="T60" fmla="*/ 4 w 164"/>
                      <a:gd name="T61" fmla="*/ 64 h 188"/>
                      <a:gd name="T62" fmla="*/ 6 w 164"/>
                      <a:gd name="T63" fmla="*/ 57 h 188"/>
                      <a:gd name="T64" fmla="*/ 8 w 164"/>
                      <a:gd name="T65" fmla="*/ 47 h 188"/>
                      <a:gd name="T66" fmla="*/ 23 w 164"/>
                      <a:gd name="T67" fmla="*/ 29 h 188"/>
                      <a:gd name="T68" fmla="*/ 0 w 164"/>
                      <a:gd name="T69" fmla="*/ 15 h 1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4"/>
                      <a:gd name="T106" fmla="*/ 0 h 188"/>
                      <a:gd name="T107" fmla="*/ 164 w 164"/>
                      <a:gd name="T108" fmla="*/ 188 h 1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4" h="188">
                        <a:moveTo>
                          <a:pt x="0" y="17"/>
                        </a:moveTo>
                        <a:lnTo>
                          <a:pt x="17" y="19"/>
                        </a:lnTo>
                        <a:lnTo>
                          <a:pt x="28" y="15"/>
                        </a:lnTo>
                        <a:lnTo>
                          <a:pt x="40" y="2"/>
                        </a:lnTo>
                        <a:lnTo>
                          <a:pt x="57" y="0"/>
                        </a:lnTo>
                        <a:lnTo>
                          <a:pt x="59" y="3"/>
                        </a:lnTo>
                        <a:lnTo>
                          <a:pt x="60" y="8"/>
                        </a:lnTo>
                        <a:lnTo>
                          <a:pt x="60" y="15"/>
                        </a:lnTo>
                        <a:lnTo>
                          <a:pt x="58" y="23"/>
                        </a:lnTo>
                        <a:lnTo>
                          <a:pt x="61" y="32"/>
                        </a:lnTo>
                        <a:lnTo>
                          <a:pt x="70" y="38"/>
                        </a:lnTo>
                        <a:lnTo>
                          <a:pt x="86" y="40"/>
                        </a:lnTo>
                        <a:lnTo>
                          <a:pt x="90" y="44"/>
                        </a:lnTo>
                        <a:lnTo>
                          <a:pt x="101" y="48"/>
                        </a:lnTo>
                        <a:lnTo>
                          <a:pt x="107" y="52"/>
                        </a:lnTo>
                        <a:lnTo>
                          <a:pt x="116" y="52"/>
                        </a:lnTo>
                        <a:lnTo>
                          <a:pt x="121" y="55"/>
                        </a:lnTo>
                        <a:lnTo>
                          <a:pt x="124" y="59"/>
                        </a:lnTo>
                        <a:lnTo>
                          <a:pt x="126" y="69"/>
                        </a:lnTo>
                        <a:lnTo>
                          <a:pt x="126" y="76"/>
                        </a:lnTo>
                        <a:lnTo>
                          <a:pt x="124" y="77"/>
                        </a:lnTo>
                        <a:lnTo>
                          <a:pt x="130" y="91"/>
                        </a:lnTo>
                        <a:lnTo>
                          <a:pt x="153" y="94"/>
                        </a:lnTo>
                        <a:lnTo>
                          <a:pt x="152" y="100"/>
                        </a:lnTo>
                        <a:lnTo>
                          <a:pt x="153" y="105"/>
                        </a:lnTo>
                        <a:lnTo>
                          <a:pt x="158" y="107"/>
                        </a:lnTo>
                        <a:lnTo>
                          <a:pt x="163" y="118"/>
                        </a:lnTo>
                        <a:lnTo>
                          <a:pt x="162" y="131"/>
                        </a:lnTo>
                        <a:lnTo>
                          <a:pt x="159" y="139"/>
                        </a:lnTo>
                        <a:lnTo>
                          <a:pt x="159" y="145"/>
                        </a:lnTo>
                        <a:lnTo>
                          <a:pt x="157" y="146"/>
                        </a:lnTo>
                        <a:lnTo>
                          <a:pt x="149" y="137"/>
                        </a:lnTo>
                        <a:lnTo>
                          <a:pt x="143" y="134"/>
                        </a:lnTo>
                        <a:lnTo>
                          <a:pt x="132" y="134"/>
                        </a:lnTo>
                        <a:lnTo>
                          <a:pt x="105" y="141"/>
                        </a:lnTo>
                        <a:lnTo>
                          <a:pt x="104" y="146"/>
                        </a:lnTo>
                        <a:lnTo>
                          <a:pt x="99" y="155"/>
                        </a:lnTo>
                        <a:lnTo>
                          <a:pt x="100" y="165"/>
                        </a:lnTo>
                        <a:lnTo>
                          <a:pt x="95" y="178"/>
                        </a:lnTo>
                        <a:lnTo>
                          <a:pt x="89" y="176"/>
                        </a:lnTo>
                        <a:lnTo>
                          <a:pt x="75" y="174"/>
                        </a:lnTo>
                        <a:lnTo>
                          <a:pt x="72" y="185"/>
                        </a:lnTo>
                        <a:lnTo>
                          <a:pt x="67" y="178"/>
                        </a:lnTo>
                        <a:lnTo>
                          <a:pt x="52" y="176"/>
                        </a:lnTo>
                        <a:lnTo>
                          <a:pt x="48" y="171"/>
                        </a:lnTo>
                        <a:lnTo>
                          <a:pt x="34" y="187"/>
                        </a:lnTo>
                        <a:lnTo>
                          <a:pt x="26" y="187"/>
                        </a:lnTo>
                        <a:lnTo>
                          <a:pt x="23" y="186"/>
                        </a:lnTo>
                        <a:lnTo>
                          <a:pt x="19" y="158"/>
                        </a:lnTo>
                        <a:lnTo>
                          <a:pt x="14" y="154"/>
                        </a:lnTo>
                        <a:lnTo>
                          <a:pt x="14" y="150"/>
                        </a:lnTo>
                        <a:lnTo>
                          <a:pt x="12" y="149"/>
                        </a:lnTo>
                        <a:lnTo>
                          <a:pt x="13" y="144"/>
                        </a:lnTo>
                        <a:lnTo>
                          <a:pt x="15" y="142"/>
                        </a:lnTo>
                        <a:lnTo>
                          <a:pt x="15" y="135"/>
                        </a:lnTo>
                        <a:lnTo>
                          <a:pt x="8" y="129"/>
                        </a:lnTo>
                        <a:lnTo>
                          <a:pt x="6" y="117"/>
                        </a:lnTo>
                        <a:lnTo>
                          <a:pt x="1" y="110"/>
                        </a:lnTo>
                        <a:lnTo>
                          <a:pt x="0" y="107"/>
                        </a:lnTo>
                        <a:lnTo>
                          <a:pt x="8" y="96"/>
                        </a:lnTo>
                        <a:lnTo>
                          <a:pt x="8" y="91"/>
                        </a:lnTo>
                        <a:lnTo>
                          <a:pt x="4" y="87"/>
                        </a:lnTo>
                        <a:lnTo>
                          <a:pt x="4" y="81"/>
                        </a:lnTo>
                        <a:lnTo>
                          <a:pt x="6" y="77"/>
                        </a:lnTo>
                        <a:lnTo>
                          <a:pt x="4" y="70"/>
                        </a:lnTo>
                        <a:lnTo>
                          <a:pt x="8" y="67"/>
                        </a:lnTo>
                        <a:lnTo>
                          <a:pt x="8" y="44"/>
                        </a:lnTo>
                        <a:lnTo>
                          <a:pt x="13" y="39"/>
                        </a:lnTo>
                        <a:lnTo>
                          <a:pt x="0" y="17"/>
                        </a:lnTo>
                      </a:path>
                    </a:pathLst>
                  </a:custGeom>
                  <a:grpFill/>
                  <a:ln w="9144">
                    <a:solidFill>
                      <a:schemeClr val="bg2">
                        <a:lumMod val="90000"/>
                      </a:schemeClr>
                    </a:solidFill>
                    <a:round/>
                    <a:headEnd/>
                    <a:tailEnd/>
                  </a:ln>
                </p:spPr>
                <p:txBody>
                  <a:bodyPr/>
                  <a:lstStyle/>
                  <a:p>
                    <a:endParaRPr lang="nb-NO"/>
                  </a:p>
                </p:txBody>
              </p:sp>
              <p:sp>
                <p:nvSpPr>
                  <p:cNvPr id="501" name="Freeform 207"/>
                  <p:cNvSpPr>
                    <a:spLocks/>
                  </p:cNvSpPr>
                  <p:nvPr/>
                </p:nvSpPr>
                <p:spPr bwMode="gray">
                  <a:xfrm>
                    <a:off x="1800" y="2636"/>
                    <a:ext cx="120" cy="118"/>
                  </a:xfrm>
                  <a:custGeom>
                    <a:avLst/>
                    <a:gdLst>
                      <a:gd name="T0" fmla="*/ 103 w 114"/>
                      <a:gd name="T1" fmla="*/ 12 h 123"/>
                      <a:gd name="T2" fmla="*/ 103 w 114"/>
                      <a:gd name="T3" fmla="*/ 12 h 123"/>
                      <a:gd name="T4" fmla="*/ 107 w 114"/>
                      <a:gd name="T5" fmla="*/ 12 h 123"/>
                      <a:gd name="T6" fmla="*/ 107 w 114"/>
                      <a:gd name="T7" fmla="*/ 27 h 123"/>
                      <a:gd name="T8" fmla="*/ 108 w 114"/>
                      <a:gd name="T9" fmla="*/ 28 h 123"/>
                      <a:gd name="T10" fmla="*/ 126 w 114"/>
                      <a:gd name="T11" fmla="*/ 30 h 123"/>
                      <a:gd name="T12" fmla="*/ 145 w 114"/>
                      <a:gd name="T13" fmla="*/ 29 h 123"/>
                      <a:gd name="T14" fmla="*/ 156 w 114"/>
                      <a:gd name="T15" fmla="*/ 30 h 123"/>
                      <a:gd name="T16" fmla="*/ 159 w 114"/>
                      <a:gd name="T17" fmla="*/ 32 h 123"/>
                      <a:gd name="T18" fmla="*/ 161 w 114"/>
                      <a:gd name="T19" fmla="*/ 43 h 123"/>
                      <a:gd name="T20" fmla="*/ 163 w 114"/>
                      <a:gd name="T21" fmla="*/ 45 h 123"/>
                      <a:gd name="T22" fmla="*/ 171 w 114"/>
                      <a:gd name="T23" fmla="*/ 46 h 123"/>
                      <a:gd name="T24" fmla="*/ 183 w 114"/>
                      <a:gd name="T25" fmla="*/ 45 h 123"/>
                      <a:gd name="T26" fmla="*/ 185 w 114"/>
                      <a:gd name="T27" fmla="*/ 46 h 123"/>
                      <a:gd name="T28" fmla="*/ 189 w 114"/>
                      <a:gd name="T29" fmla="*/ 51 h 123"/>
                      <a:gd name="T30" fmla="*/ 183 w 114"/>
                      <a:gd name="T31" fmla="*/ 61 h 123"/>
                      <a:gd name="T32" fmla="*/ 182 w 114"/>
                      <a:gd name="T33" fmla="*/ 71 h 123"/>
                      <a:gd name="T34" fmla="*/ 159 w 114"/>
                      <a:gd name="T35" fmla="*/ 79 h 123"/>
                      <a:gd name="T36" fmla="*/ 133 w 114"/>
                      <a:gd name="T37" fmla="*/ 80 h 123"/>
                      <a:gd name="T38" fmla="*/ 119 w 114"/>
                      <a:gd name="T39" fmla="*/ 78 h 123"/>
                      <a:gd name="T40" fmla="*/ 97 w 114"/>
                      <a:gd name="T41" fmla="*/ 77 h 123"/>
                      <a:gd name="T42" fmla="*/ 97 w 114"/>
                      <a:gd name="T43" fmla="*/ 75 h 123"/>
                      <a:gd name="T44" fmla="*/ 98 w 114"/>
                      <a:gd name="T45" fmla="*/ 74 h 123"/>
                      <a:gd name="T46" fmla="*/ 113 w 114"/>
                      <a:gd name="T47" fmla="*/ 62 h 123"/>
                      <a:gd name="T48" fmla="*/ 109 w 114"/>
                      <a:gd name="T49" fmla="*/ 59 h 123"/>
                      <a:gd name="T50" fmla="*/ 93 w 114"/>
                      <a:gd name="T51" fmla="*/ 55 h 123"/>
                      <a:gd name="T52" fmla="*/ 67 w 114"/>
                      <a:gd name="T53" fmla="*/ 48 h 123"/>
                      <a:gd name="T54" fmla="*/ 41 w 114"/>
                      <a:gd name="T55" fmla="*/ 46 h 123"/>
                      <a:gd name="T56" fmla="*/ 35 w 114"/>
                      <a:gd name="T57" fmla="*/ 43 h 123"/>
                      <a:gd name="T58" fmla="*/ 22 w 114"/>
                      <a:gd name="T59" fmla="*/ 37 h 123"/>
                      <a:gd name="T60" fmla="*/ 3 w 114"/>
                      <a:gd name="T61" fmla="*/ 31 h 123"/>
                      <a:gd name="T62" fmla="*/ 0 w 114"/>
                      <a:gd name="T63" fmla="*/ 30 h 123"/>
                      <a:gd name="T64" fmla="*/ 5 w 114"/>
                      <a:gd name="T65" fmla="*/ 21 h 123"/>
                      <a:gd name="T66" fmla="*/ 4 w 114"/>
                      <a:gd name="T67" fmla="*/ 12 h 123"/>
                      <a:gd name="T68" fmla="*/ 9 w 114"/>
                      <a:gd name="T69" fmla="*/ 12 h 123"/>
                      <a:gd name="T70" fmla="*/ 20 w 114"/>
                      <a:gd name="T71" fmla="*/ 7 h 123"/>
                      <a:gd name="T72" fmla="*/ 61 w 114"/>
                      <a:gd name="T73" fmla="*/ 0 h 123"/>
                      <a:gd name="T74" fmla="*/ 81 w 114"/>
                      <a:gd name="T75" fmla="*/ 0 h 123"/>
                      <a:gd name="T76" fmla="*/ 89 w 114"/>
                      <a:gd name="T77" fmla="*/ 3 h 123"/>
                      <a:gd name="T78" fmla="*/ 103 w 114"/>
                      <a:gd name="T79" fmla="*/ 12 h 123"/>
                      <a:gd name="T80" fmla="*/ 103 w 114"/>
                      <a:gd name="T81" fmla="*/ 12 h 123"/>
                      <a:gd name="T82" fmla="*/ 103 w 114"/>
                      <a:gd name="T83" fmla="*/ 12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
                      <a:gd name="T127" fmla="*/ 0 h 123"/>
                      <a:gd name="T128" fmla="*/ 114 w 114"/>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 h="123">
                        <a:moveTo>
                          <a:pt x="62" y="12"/>
                        </a:moveTo>
                        <a:lnTo>
                          <a:pt x="62" y="15"/>
                        </a:lnTo>
                        <a:lnTo>
                          <a:pt x="64" y="18"/>
                        </a:lnTo>
                        <a:lnTo>
                          <a:pt x="64" y="39"/>
                        </a:lnTo>
                        <a:lnTo>
                          <a:pt x="65" y="41"/>
                        </a:lnTo>
                        <a:lnTo>
                          <a:pt x="76" y="44"/>
                        </a:lnTo>
                        <a:lnTo>
                          <a:pt x="86" y="43"/>
                        </a:lnTo>
                        <a:lnTo>
                          <a:pt x="94" y="45"/>
                        </a:lnTo>
                        <a:lnTo>
                          <a:pt x="95" y="49"/>
                        </a:lnTo>
                        <a:lnTo>
                          <a:pt x="96" y="64"/>
                        </a:lnTo>
                        <a:lnTo>
                          <a:pt x="98" y="67"/>
                        </a:lnTo>
                        <a:lnTo>
                          <a:pt x="102" y="69"/>
                        </a:lnTo>
                        <a:lnTo>
                          <a:pt x="110" y="67"/>
                        </a:lnTo>
                        <a:lnTo>
                          <a:pt x="111" y="69"/>
                        </a:lnTo>
                        <a:lnTo>
                          <a:pt x="113" y="77"/>
                        </a:lnTo>
                        <a:lnTo>
                          <a:pt x="110" y="93"/>
                        </a:lnTo>
                        <a:lnTo>
                          <a:pt x="109" y="107"/>
                        </a:lnTo>
                        <a:lnTo>
                          <a:pt x="95" y="119"/>
                        </a:lnTo>
                        <a:lnTo>
                          <a:pt x="80" y="122"/>
                        </a:lnTo>
                        <a:lnTo>
                          <a:pt x="71" y="118"/>
                        </a:lnTo>
                        <a:lnTo>
                          <a:pt x="58" y="117"/>
                        </a:lnTo>
                        <a:lnTo>
                          <a:pt x="58" y="113"/>
                        </a:lnTo>
                        <a:lnTo>
                          <a:pt x="59" y="110"/>
                        </a:lnTo>
                        <a:lnTo>
                          <a:pt x="67" y="95"/>
                        </a:lnTo>
                        <a:lnTo>
                          <a:pt x="66" y="89"/>
                        </a:lnTo>
                        <a:lnTo>
                          <a:pt x="56" y="82"/>
                        </a:lnTo>
                        <a:lnTo>
                          <a:pt x="41" y="72"/>
                        </a:lnTo>
                        <a:lnTo>
                          <a:pt x="25" y="69"/>
                        </a:lnTo>
                        <a:lnTo>
                          <a:pt x="22" y="64"/>
                        </a:lnTo>
                        <a:lnTo>
                          <a:pt x="12" y="57"/>
                        </a:lnTo>
                        <a:lnTo>
                          <a:pt x="3" y="46"/>
                        </a:lnTo>
                        <a:lnTo>
                          <a:pt x="0" y="44"/>
                        </a:lnTo>
                        <a:lnTo>
                          <a:pt x="5" y="31"/>
                        </a:lnTo>
                        <a:lnTo>
                          <a:pt x="4" y="21"/>
                        </a:lnTo>
                        <a:lnTo>
                          <a:pt x="9" y="12"/>
                        </a:lnTo>
                        <a:lnTo>
                          <a:pt x="10" y="7"/>
                        </a:lnTo>
                        <a:lnTo>
                          <a:pt x="37" y="0"/>
                        </a:lnTo>
                        <a:lnTo>
                          <a:pt x="48" y="0"/>
                        </a:lnTo>
                        <a:lnTo>
                          <a:pt x="54" y="3"/>
                        </a:lnTo>
                        <a:lnTo>
                          <a:pt x="62" y="12"/>
                        </a:lnTo>
                      </a:path>
                    </a:pathLst>
                  </a:custGeom>
                  <a:grpFill/>
                  <a:ln w="9144">
                    <a:solidFill>
                      <a:schemeClr val="bg2">
                        <a:lumMod val="90000"/>
                      </a:schemeClr>
                    </a:solidFill>
                    <a:round/>
                    <a:headEnd/>
                    <a:tailEnd/>
                  </a:ln>
                </p:spPr>
                <p:txBody>
                  <a:bodyPr/>
                  <a:lstStyle/>
                  <a:p>
                    <a:endParaRPr lang="nb-NO"/>
                  </a:p>
                </p:txBody>
              </p:sp>
              <p:sp>
                <p:nvSpPr>
                  <p:cNvPr id="502" name="Freeform 208"/>
                  <p:cNvSpPr>
                    <a:spLocks/>
                  </p:cNvSpPr>
                  <p:nvPr/>
                </p:nvSpPr>
                <p:spPr bwMode="gray">
                  <a:xfrm>
                    <a:off x="1714" y="3188"/>
                    <a:ext cx="51" cy="55"/>
                  </a:xfrm>
                  <a:custGeom>
                    <a:avLst/>
                    <a:gdLst>
                      <a:gd name="T0" fmla="*/ 1 w 48"/>
                      <a:gd name="T1" fmla="*/ 37 h 57"/>
                      <a:gd name="T2" fmla="*/ 0 w 48"/>
                      <a:gd name="T3" fmla="*/ 0 h 57"/>
                      <a:gd name="T4" fmla="*/ 6 w 48"/>
                      <a:gd name="T5" fmla="*/ 11 h 57"/>
                      <a:gd name="T6" fmla="*/ 5 w 48"/>
                      <a:gd name="T7" fmla="*/ 10 h 57"/>
                      <a:gd name="T8" fmla="*/ 2 w 48"/>
                      <a:gd name="T9" fmla="*/ 13 h 57"/>
                      <a:gd name="T10" fmla="*/ 20 w 48"/>
                      <a:gd name="T11" fmla="*/ 15 h 57"/>
                      <a:gd name="T12" fmla="*/ 63 w 48"/>
                      <a:gd name="T13" fmla="*/ 33 h 57"/>
                      <a:gd name="T14" fmla="*/ 87 w 48"/>
                      <a:gd name="T15" fmla="*/ 35 h 57"/>
                      <a:gd name="T16" fmla="*/ 84 w 48"/>
                      <a:gd name="T17" fmla="*/ 37 h 57"/>
                      <a:gd name="T18" fmla="*/ 79 w 48"/>
                      <a:gd name="T19" fmla="*/ 38 h 57"/>
                      <a:gd name="T20" fmla="*/ 70 w 48"/>
                      <a:gd name="T21" fmla="*/ 37 h 57"/>
                      <a:gd name="T22" fmla="*/ 56 w 48"/>
                      <a:gd name="T23" fmla="*/ 39 h 57"/>
                      <a:gd name="T24" fmla="*/ 7 w 48"/>
                      <a:gd name="T25" fmla="*/ 35 h 57"/>
                      <a:gd name="T26" fmla="*/ 1 w 48"/>
                      <a:gd name="T27" fmla="*/ 37 h 57"/>
                      <a:gd name="T28" fmla="*/ 1 w 48"/>
                      <a:gd name="T29" fmla="*/ 37 h 57"/>
                      <a:gd name="T30" fmla="*/ 1 w 48"/>
                      <a:gd name="T31" fmla="*/ 3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57"/>
                      <a:gd name="T50" fmla="*/ 48 w 48"/>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57">
                        <a:moveTo>
                          <a:pt x="1" y="52"/>
                        </a:moveTo>
                        <a:lnTo>
                          <a:pt x="0" y="0"/>
                        </a:lnTo>
                        <a:lnTo>
                          <a:pt x="6" y="11"/>
                        </a:lnTo>
                        <a:lnTo>
                          <a:pt x="5" y="10"/>
                        </a:lnTo>
                        <a:lnTo>
                          <a:pt x="2" y="13"/>
                        </a:lnTo>
                        <a:lnTo>
                          <a:pt x="10" y="25"/>
                        </a:lnTo>
                        <a:lnTo>
                          <a:pt x="35" y="44"/>
                        </a:lnTo>
                        <a:lnTo>
                          <a:pt x="47" y="48"/>
                        </a:lnTo>
                        <a:lnTo>
                          <a:pt x="46" y="53"/>
                        </a:lnTo>
                        <a:lnTo>
                          <a:pt x="43" y="54"/>
                        </a:lnTo>
                        <a:lnTo>
                          <a:pt x="38" y="53"/>
                        </a:lnTo>
                        <a:lnTo>
                          <a:pt x="31" y="56"/>
                        </a:lnTo>
                        <a:lnTo>
                          <a:pt x="7" y="49"/>
                        </a:lnTo>
                        <a:lnTo>
                          <a:pt x="1" y="52"/>
                        </a:lnTo>
                      </a:path>
                    </a:pathLst>
                  </a:custGeom>
                  <a:grpFill/>
                  <a:ln w="9144">
                    <a:solidFill>
                      <a:schemeClr val="bg2">
                        <a:lumMod val="90000"/>
                      </a:schemeClr>
                    </a:solidFill>
                    <a:round/>
                    <a:headEnd/>
                    <a:tailEnd/>
                  </a:ln>
                </p:spPr>
                <p:txBody>
                  <a:bodyPr/>
                  <a:lstStyle/>
                  <a:p>
                    <a:endParaRPr lang="nb-NO"/>
                  </a:p>
                </p:txBody>
              </p:sp>
              <p:sp>
                <p:nvSpPr>
                  <p:cNvPr id="503" name="Freeform 209"/>
                  <p:cNvSpPr>
                    <a:spLocks/>
                  </p:cNvSpPr>
                  <p:nvPr/>
                </p:nvSpPr>
                <p:spPr bwMode="gray">
                  <a:xfrm>
                    <a:off x="1614" y="2613"/>
                    <a:ext cx="124" cy="602"/>
                  </a:xfrm>
                  <a:custGeom>
                    <a:avLst/>
                    <a:gdLst>
                      <a:gd name="T0" fmla="*/ 172 w 117"/>
                      <a:gd name="T1" fmla="*/ 15 h 627"/>
                      <a:gd name="T2" fmla="*/ 171 w 117"/>
                      <a:gd name="T3" fmla="*/ 28 h 627"/>
                      <a:gd name="T4" fmla="*/ 192 w 117"/>
                      <a:gd name="T5" fmla="*/ 52 h 627"/>
                      <a:gd name="T6" fmla="*/ 174 w 117"/>
                      <a:gd name="T7" fmla="*/ 67 h 627"/>
                      <a:gd name="T8" fmla="*/ 176 w 117"/>
                      <a:gd name="T9" fmla="*/ 92 h 627"/>
                      <a:gd name="T10" fmla="*/ 139 w 117"/>
                      <a:gd name="T11" fmla="*/ 117 h 627"/>
                      <a:gd name="T12" fmla="*/ 125 w 117"/>
                      <a:gd name="T13" fmla="*/ 142 h 627"/>
                      <a:gd name="T14" fmla="*/ 139 w 117"/>
                      <a:gd name="T15" fmla="*/ 159 h 627"/>
                      <a:gd name="T16" fmla="*/ 121 w 117"/>
                      <a:gd name="T17" fmla="*/ 180 h 627"/>
                      <a:gd name="T18" fmla="*/ 108 w 117"/>
                      <a:gd name="T19" fmla="*/ 208 h 627"/>
                      <a:gd name="T20" fmla="*/ 87 w 117"/>
                      <a:gd name="T21" fmla="*/ 248 h 627"/>
                      <a:gd name="T22" fmla="*/ 86 w 117"/>
                      <a:gd name="T23" fmla="*/ 269 h 627"/>
                      <a:gd name="T24" fmla="*/ 91 w 117"/>
                      <a:gd name="T25" fmla="*/ 287 h 627"/>
                      <a:gd name="T26" fmla="*/ 87 w 117"/>
                      <a:gd name="T27" fmla="*/ 292 h 627"/>
                      <a:gd name="T28" fmla="*/ 94 w 117"/>
                      <a:gd name="T29" fmla="*/ 317 h 627"/>
                      <a:gd name="T30" fmla="*/ 76 w 117"/>
                      <a:gd name="T31" fmla="*/ 344 h 627"/>
                      <a:gd name="T32" fmla="*/ 64 w 117"/>
                      <a:gd name="T33" fmla="*/ 372 h 627"/>
                      <a:gd name="T34" fmla="*/ 142 w 117"/>
                      <a:gd name="T35" fmla="*/ 391 h 627"/>
                      <a:gd name="T36" fmla="*/ 148 w 117"/>
                      <a:gd name="T37" fmla="*/ 394 h 627"/>
                      <a:gd name="T38" fmla="*/ 96 w 117"/>
                      <a:gd name="T39" fmla="*/ 417 h 627"/>
                      <a:gd name="T40" fmla="*/ 86 w 117"/>
                      <a:gd name="T41" fmla="*/ 410 h 627"/>
                      <a:gd name="T42" fmla="*/ 86 w 117"/>
                      <a:gd name="T43" fmla="*/ 398 h 627"/>
                      <a:gd name="T44" fmla="*/ 77 w 117"/>
                      <a:gd name="T45" fmla="*/ 393 h 627"/>
                      <a:gd name="T46" fmla="*/ 72 w 117"/>
                      <a:gd name="T47" fmla="*/ 386 h 627"/>
                      <a:gd name="T48" fmla="*/ 58 w 117"/>
                      <a:gd name="T49" fmla="*/ 390 h 627"/>
                      <a:gd name="T50" fmla="*/ 52 w 117"/>
                      <a:gd name="T51" fmla="*/ 384 h 627"/>
                      <a:gd name="T52" fmla="*/ 48 w 117"/>
                      <a:gd name="T53" fmla="*/ 373 h 627"/>
                      <a:gd name="T54" fmla="*/ 40 w 117"/>
                      <a:gd name="T55" fmla="*/ 369 h 627"/>
                      <a:gd name="T56" fmla="*/ 32 w 117"/>
                      <a:gd name="T57" fmla="*/ 357 h 627"/>
                      <a:gd name="T58" fmla="*/ 36 w 117"/>
                      <a:gd name="T59" fmla="*/ 351 h 627"/>
                      <a:gd name="T60" fmla="*/ 34 w 117"/>
                      <a:gd name="T61" fmla="*/ 344 h 627"/>
                      <a:gd name="T62" fmla="*/ 40 w 117"/>
                      <a:gd name="T63" fmla="*/ 339 h 627"/>
                      <a:gd name="T64" fmla="*/ 32 w 117"/>
                      <a:gd name="T65" fmla="*/ 337 h 627"/>
                      <a:gd name="T66" fmla="*/ 45 w 117"/>
                      <a:gd name="T67" fmla="*/ 330 h 627"/>
                      <a:gd name="T68" fmla="*/ 25 w 117"/>
                      <a:gd name="T69" fmla="*/ 325 h 627"/>
                      <a:gd name="T70" fmla="*/ 32 w 117"/>
                      <a:gd name="T71" fmla="*/ 317 h 627"/>
                      <a:gd name="T72" fmla="*/ 2 w 117"/>
                      <a:gd name="T73" fmla="*/ 317 h 627"/>
                      <a:gd name="T74" fmla="*/ 0 w 117"/>
                      <a:gd name="T75" fmla="*/ 318 h 627"/>
                      <a:gd name="T76" fmla="*/ 8 w 117"/>
                      <a:gd name="T77" fmla="*/ 309 h 627"/>
                      <a:gd name="T78" fmla="*/ 32 w 117"/>
                      <a:gd name="T79" fmla="*/ 312 h 627"/>
                      <a:gd name="T80" fmla="*/ 52 w 117"/>
                      <a:gd name="T81" fmla="*/ 311 h 627"/>
                      <a:gd name="T82" fmla="*/ 52 w 117"/>
                      <a:gd name="T83" fmla="*/ 304 h 627"/>
                      <a:gd name="T84" fmla="*/ 57 w 117"/>
                      <a:gd name="T85" fmla="*/ 299 h 627"/>
                      <a:gd name="T86" fmla="*/ 68 w 117"/>
                      <a:gd name="T87" fmla="*/ 300 h 627"/>
                      <a:gd name="T88" fmla="*/ 69 w 117"/>
                      <a:gd name="T89" fmla="*/ 292 h 627"/>
                      <a:gd name="T90" fmla="*/ 61 w 117"/>
                      <a:gd name="T91" fmla="*/ 276 h 627"/>
                      <a:gd name="T92" fmla="*/ 76 w 117"/>
                      <a:gd name="T93" fmla="*/ 265 h 627"/>
                      <a:gd name="T94" fmla="*/ 79 w 117"/>
                      <a:gd name="T95" fmla="*/ 263 h 627"/>
                      <a:gd name="T96" fmla="*/ 81 w 117"/>
                      <a:gd name="T97" fmla="*/ 253 h 627"/>
                      <a:gd name="T98" fmla="*/ 52 w 117"/>
                      <a:gd name="T99" fmla="*/ 255 h 627"/>
                      <a:gd name="T100" fmla="*/ 51 w 117"/>
                      <a:gd name="T101" fmla="*/ 232 h 627"/>
                      <a:gd name="T102" fmla="*/ 51 w 117"/>
                      <a:gd name="T103" fmla="*/ 212 h 627"/>
                      <a:gd name="T104" fmla="*/ 57 w 117"/>
                      <a:gd name="T105" fmla="*/ 200 h 627"/>
                      <a:gd name="T106" fmla="*/ 82 w 117"/>
                      <a:gd name="T107" fmla="*/ 178 h 627"/>
                      <a:gd name="T108" fmla="*/ 98 w 117"/>
                      <a:gd name="T109" fmla="*/ 154 h 627"/>
                      <a:gd name="T110" fmla="*/ 100 w 117"/>
                      <a:gd name="T111" fmla="*/ 125 h 627"/>
                      <a:gd name="T112" fmla="*/ 106 w 117"/>
                      <a:gd name="T113" fmla="*/ 108 h 627"/>
                      <a:gd name="T114" fmla="*/ 118 w 117"/>
                      <a:gd name="T115" fmla="*/ 92 h 627"/>
                      <a:gd name="T116" fmla="*/ 121 w 117"/>
                      <a:gd name="T117" fmla="*/ 56 h 627"/>
                      <a:gd name="T118" fmla="*/ 131 w 117"/>
                      <a:gd name="T119" fmla="*/ 25 h 627"/>
                      <a:gd name="T120" fmla="*/ 147 w 117"/>
                      <a:gd name="T121" fmla="*/ 0 h 6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7"/>
                      <a:gd name="T184" fmla="*/ 0 h 627"/>
                      <a:gd name="T185" fmla="*/ 117 w 117"/>
                      <a:gd name="T186" fmla="*/ 627 h 6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7" h="627">
                        <a:moveTo>
                          <a:pt x="82" y="0"/>
                        </a:moveTo>
                        <a:lnTo>
                          <a:pt x="87" y="7"/>
                        </a:lnTo>
                        <a:lnTo>
                          <a:pt x="89" y="19"/>
                        </a:lnTo>
                        <a:lnTo>
                          <a:pt x="96" y="25"/>
                        </a:lnTo>
                        <a:lnTo>
                          <a:pt x="96" y="32"/>
                        </a:lnTo>
                        <a:lnTo>
                          <a:pt x="94" y="34"/>
                        </a:lnTo>
                        <a:lnTo>
                          <a:pt x="93" y="39"/>
                        </a:lnTo>
                        <a:lnTo>
                          <a:pt x="95" y="40"/>
                        </a:lnTo>
                        <a:lnTo>
                          <a:pt x="95" y="44"/>
                        </a:lnTo>
                        <a:lnTo>
                          <a:pt x="100" y="48"/>
                        </a:lnTo>
                        <a:lnTo>
                          <a:pt x="104" y="76"/>
                        </a:lnTo>
                        <a:lnTo>
                          <a:pt x="107" y="77"/>
                        </a:lnTo>
                        <a:lnTo>
                          <a:pt x="115" y="77"/>
                        </a:lnTo>
                        <a:lnTo>
                          <a:pt x="116" y="82"/>
                        </a:lnTo>
                        <a:lnTo>
                          <a:pt x="114" y="94"/>
                        </a:lnTo>
                        <a:lnTo>
                          <a:pt x="97" y="101"/>
                        </a:lnTo>
                        <a:lnTo>
                          <a:pt x="97" y="109"/>
                        </a:lnTo>
                        <a:lnTo>
                          <a:pt x="96" y="113"/>
                        </a:lnTo>
                        <a:lnTo>
                          <a:pt x="96" y="116"/>
                        </a:lnTo>
                        <a:lnTo>
                          <a:pt x="99" y="137"/>
                        </a:lnTo>
                        <a:lnTo>
                          <a:pt x="91" y="142"/>
                        </a:lnTo>
                        <a:lnTo>
                          <a:pt x="89" y="148"/>
                        </a:lnTo>
                        <a:lnTo>
                          <a:pt x="82" y="156"/>
                        </a:lnTo>
                        <a:lnTo>
                          <a:pt x="77" y="175"/>
                        </a:lnTo>
                        <a:lnTo>
                          <a:pt x="77" y="188"/>
                        </a:lnTo>
                        <a:lnTo>
                          <a:pt x="68" y="204"/>
                        </a:lnTo>
                        <a:lnTo>
                          <a:pt x="68" y="212"/>
                        </a:lnTo>
                        <a:lnTo>
                          <a:pt x="70" y="213"/>
                        </a:lnTo>
                        <a:lnTo>
                          <a:pt x="70" y="220"/>
                        </a:lnTo>
                        <a:lnTo>
                          <a:pt x="75" y="228"/>
                        </a:lnTo>
                        <a:lnTo>
                          <a:pt x="75" y="234"/>
                        </a:lnTo>
                        <a:lnTo>
                          <a:pt x="77" y="238"/>
                        </a:lnTo>
                        <a:lnTo>
                          <a:pt x="78" y="251"/>
                        </a:lnTo>
                        <a:lnTo>
                          <a:pt x="73" y="259"/>
                        </a:lnTo>
                        <a:lnTo>
                          <a:pt x="72" y="267"/>
                        </a:lnTo>
                        <a:lnTo>
                          <a:pt x="68" y="269"/>
                        </a:lnTo>
                        <a:lnTo>
                          <a:pt x="69" y="283"/>
                        </a:lnTo>
                        <a:lnTo>
                          <a:pt x="62" y="291"/>
                        </a:lnTo>
                        <a:lnTo>
                          <a:pt x="61" y="294"/>
                        </a:lnTo>
                        <a:lnTo>
                          <a:pt x="60" y="313"/>
                        </a:lnTo>
                        <a:lnTo>
                          <a:pt x="62" y="326"/>
                        </a:lnTo>
                        <a:lnTo>
                          <a:pt x="58" y="333"/>
                        </a:lnTo>
                        <a:lnTo>
                          <a:pt x="52" y="352"/>
                        </a:lnTo>
                        <a:lnTo>
                          <a:pt x="49" y="373"/>
                        </a:lnTo>
                        <a:lnTo>
                          <a:pt x="53" y="382"/>
                        </a:lnTo>
                        <a:lnTo>
                          <a:pt x="53" y="384"/>
                        </a:lnTo>
                        <a:lnTo>
                          <a:pt x="48" y="396"/>
                        </a:lnTo>
                        <a:lnTo>
                          <a:pt x="48" y="405"/>
                        </a:lnTo>
                        <a:lnTo>
                          <a:pt x="49" y="407"/>
                        </a:lnTo>
                        <a:lnTo>
                          <a:pt x="49" y="416"/>
                        </a:lnTo>
                        <a:lnTo>
                          <a:pt x="52" y="422"/>
                        </a:lnTo>
                        <a:lnTo>
                          <a:pt x="51" y="430"/>
                        </a:lnTo>
                        <a:lnTo>
                          <a:pt x="56" y="432"/>
                        </a:lnTo>
                        <a:lnTo>
                          <a:pt x="59" y="436"/>
                        </a:lnTo>
                        <a:lnTo>
                          <a:pt x="59" y="438"/>
                        </a:lnTo>
                        <a:lnTo>
                          <a:pt x="49" y="438"/>
                        </a:lnTo>
                        <a:lnTo>
                          <a:pt x="51" y="441"/>
                        </a:lnTo>
                        <a:lnTo>
                          <a:pt x="56" y="446"/>
                        </a:lnTo>
                        <a:lnTo>
                          <a:pt x="54" y="453"/>
                        </a:lnTo>
                        <a:lnTo>
                          <a:pt x="53" y="475"/>
                        </a:lnTo>
                        <a:lnTo>
                          <a:pt x="50" y="485"/>
                        </a:lnTo>
                        <a:lnTo>
                          <a:pt x="44" y="494"/>
                        </a:lnTo>
                        <a:lnTo>
                          <a:pt x="45" y="509"/>
                        </a:lnTo>
                        <a:lnTo>
                          <a:pt x="42" y="518"/>
                        </a:lnTo>
                        <a:lnTo>
                          <a:pt x="32" y="534"/>
                        </a:lnTo>
                        <a:lnTo>
                          <a:pt x="29" y="547"/>
                        </a:lnTo>
                        <a:lnTo>
                          <a:pt x="32" y="561"/>
                        </a:lnTo>
                        <a:lnTo>
                          <a:pt x="36" y="558"/>
                        </a:lnTo>
                        <a:lnTo>
                          <a:pt x="45" y="558"/>
                        </a:lnTo>
                        <a:lnTo>
                          <a:pt x="45" y="579"/>
                        </a:lnTo>
                        <a:lnTo>
                          <a:pt x="48" y="586"/>
                        </a:lnTo>
                        <a:lnTo>
                          <a:pt x="79" y="587"/>
                        </a:lnTo>
                        <a:lnTo>
                          <a:pt x="99" y="592"/>
                        </a:lnTo>
                        <a:lnTo>
                          <a:pt x="97" y="593"/>
                        </a:lnTo>
                        <a:lnTo>
                          <a:pt x="87" y="593"/>
                        </a:lnTo>
                        <a:lnTo>
                          <a:pt x="83" y="592"/>
                        </a:lnTo>
                        <a:lnTo>
                          <a:pt x="81" y="595"/>
                        </a:lnTo>
                        <a:lnTo>
                          <a:pt x="66" y="602"/>
                        </a:lnTo>
                        <a:lnTo>
                          <a:pt x="62" y="626"/>
                        </a:lnTo>
                        <a:lnTo>
                          <a:pt x="54" y="626"/>
                        </a:lnTo>
                        <a:lnTo>
                          <a:pt x="47" y="620"/>
                        </a:lnTo>
                        <a:lnTo>
                          <a:pt x="46" y="615"/>
                        </a:lnTo>
                        <a:lnTo>
                          <a:pt x="47" y="615"/>
                        </a:lnTo>
                        <a:lnTo>
                          <a:pt x="48" y="617"/>
                        </a:lnTo>
                        <a:lnTo>
                          <a:pt x="59" y="611"/>
                        </a:lnTo>
                        <a:lnTo>
                          <a:pt x="62" y="605"/>
                        </a:lnTo>
                        <a:lnTo>
                          <a:pt x="56" y="599"/>
                        </a:lnTo>
                        <a:lnTo>
                          <a:pt x="48" y="598"/>
                        </a:lnTo>
                        <a:lnTo>
                          <a:pt x="43" y="600"/>
                        </a:lnTo>
                        <a:lnTo>
                          <a:pt x="43" y="597"/>
                        </a:lnTo>
                        <a:lnTo>
                          <a:pt x="39" y="599"/>
                        </a:lnTo>
                        <a:lnTo>
                          <a:pt x="43" y="591"/>
                        </a:lnTo>
                        <a:lnTo>
                          <a:pt x="40" y="585"/>
                        </a:lnTo>
                        <a:lnTo>
                          <a:pt x="43" y="584"/>
                        </a:lnTo>
                        <a:lnTo>
                          <a:pt x="43" y="581"/>
                        </a:lnTo>
                        <a:lnTo>
                          <a:pt x="40" y="579"/>
                        </a:lnTo>
                        <a:lnTo>
                          <a:pt x="40" y="581"/>
                        </a:lnTo>
                        <a:lnTo>
                          <a:pt x="34" y="579"/>
                        </a:lnTo>
                        <a:lnTo>
                          <a:pt x="35" y="582"/>
                        </a:lnTo>
                        <a:lnTo>
                          <a:pt x="33" y="586"/>
                        </a:lnTo>
                        <a:lnTo>
                          <a:pt x="29" y="577"/>
                        </a:lnTo>
                        <a:lnTo>
                          <a:pt x="32" y="587"/>
                        </a:lnTo>
                        <a:lnTo>
                          <a:pt x="29" y="586"/>
                        </a:lnTo>
                        <a:lnTo>
                          <a:pt x="29" y="577"/>
                        </a:lnTo>
                        <a:lnTo>
                          <a:pt x="27" y="573"/>
                        </a:lnTo>
                        <a:lnTo>
                          <a:pt x="20" y="566"/>
                        </a:lnTo>
                        <a:lnTo>
                          <a:pt x="20" y="562"/>
                        </a:lnTo>
                        <a:lnTo>
                          <a:pt x="26" y="561"/>
                        </a:lnTo>
                        <a:lnTo>
                          <a:pt x="26" y="558"/>
                        </a:lnTo>
                        <a:lnTo>
                          <a:pt x="21" y="558"/>
                        </a:lnTo>
                        <a:lnTo>
                          <a:pt x="20" y="555"/>
                        </a:lnTo>
                        <a:lnTo>
                          <a:pt x="23" y="554"/>
                        </a:lnTo>
                        <a:lnTo>
                          <a:pt x="17" y="551"/>
                        </a:lnTo>
                        <a:lnTo>
                          <a:pt x="14" y="546"/>
                        </a:lnTo>
                        <a:lnTo>
                          <a:pt x="17" y="542"/>
                        </a:lnTo>
                        <a:lnTo>
                          <a:pt x="19" y="536"/>
                        </a:lnTo>
                        <a:lnTo>
                          <a:pt x="25" y="535"/>
                        </a:lnTo>
                        <a:lnTo>
                          <a:pt x="22" y="531"/>
                        </a:lnTo>
                        <a:lnTo>
                          <a:pt x="25" y="525"/>
                        </a:lnTo>
                        <a:lnTo>
                          <a:pt x="21" y="527"/>
                        </a:lnTo>
                        <a:lnTo>
                          <a:pt x="20" y="531"/>
                        </a:lnTo>
                        <a:lnTo>
                          <a:pt x="19" y="531"/>
                        </a:lnTo>
                        <a:lnTo>
                          <a:pt x="17" y="518"/>
                        </a:lnTo>
                        <a:lnTo>
                          <a:pt x="20" y="517"/>
                        </a:lnTo>
                        <a:lnTo>
                          <a:pt x="18" y="515"/>
                        </a:lnTo>
                        <a:lnTo>
                          <a:pt x="19" y="512"/>
                        </a:lnTo>
                        <a:lnTo>
                          <a:pt x="25" y="514"/>
                        </a:lnTo>
                        <a:lnTo>
                          <a:pt x="23" y="509"/>
                        </a:lnTo>
                        <a:lnTo>
                          <a:pt x="17" y="510"/>
                        </a:lnTo>
                        <a:lnTo>
                          <a:pt x="14" y="501"/>
                        </a:lnTo>
                        <a:lnTo>
                          <a:pt x="17" y="501"/>
                        </a:lnTo>
                        <a:lnTo>
                          <a:pt x="19" y="506"/>
                        </a:lnTo>
                        <a:lnTo>
                          <a:pt x="20" y="502"/>
                        </a:lnTo>
                        <a:lnTo>
                          <a:pt x="28" y="504"/>
                        </a:lnTo>
                        <a:lnTo>
                          <a:pt x="26" y="498"/>
                        </a:lnTo>
                        <a:lnTo>
                          <a:pt x="25" y="496"/>
                        </a:lnTo>
                        <a:lnTo>
                          <a:pt x="20" y="497"/>
                        </a:lnTo>
                        <a:lnTo>
                          <a:pt x="20" y="494"/>
                        </a:lnTo>
                        <a:lnTo>
                          <a:pt x="21" y="493"/>
                        </a:lnTo>
                        <a:lnTo>
                          <a:pt x="15" y="490"/>
                        </a:lnTo>
                        <a:lnTo>
                          <a:pt x="21" y="486"/>
                        </a:lnTo>
                        <a:lnTo>
                          <a:pt x="20" y="484"/>
                        </a:lnTo>
                        <a:lnTo>
                          <a:pt x="22" y="481"/>
                        </a:lnTo>
                        <a:lnTo>
                          <a:pt x="19" y="477"/>
                        </a:lnTo>
                        <a:lnTo>
                          <a:pt x="14" y="476"/>
                        </a:lnTo>
                        <a:lnTo>
                          <a:pt x="13" y="478"/>
                        </a:lnTo>
                        <a:lnTo>
                          <a:pt x="6" y="473"/>
                        </a:lnTo>
                        <a:lnTo>
                          <a:pt x="2" y="476"/>
                        </a:lnTo>
                        <a:lnTo>
                          <a:pt x="4" y="478"/>
                        </a:lnTo>
                        <a:lnTo>
                          <a:pt x="4" y="480"/>
                        </a:lnTo>
                        <a:lnTo>
                          <a:pt x="1" y="480"/>
                        </a:lnTo>
                        <a:lnTo>
                          <a:pt x="0" y="478"/>
                        </a:lnTo>
                        <a:lnTo>
                          <a:pt x="1" y="473"/>
                        </a:lnTo>
                        <a:lnTo>
                          <a:pt x="12" y="466"/>
                        </a:lnTo>
                        <a:lnTo>
                          <a:pt x="12" y="464"/>
                        </a:lnTo>
                        <a:lnTo>
                          <a:pt x="8" y="463"/>
                        </a:lnTo>
                        <a:lnTo>
                          <a:pt x="7" y="460"/>
                        </a:lnTo>
                        <a:lnTo>
                          <a:pt x="19" y="460"/>
                        </a:lnTo>
                        <a:lnTo>
                          <a:pt x="20" y="465"/>
                        </a:lnTo>
                        <a:lnTo>
                          <a:pt x="19" y="469"/>
                        </a:lnTo>
                        <a:lnTo>
                          <a:pt x="22" y="470"/>
                        </a:lnTo>
                        <a:lnTo>
                          <a:pt x="24" y="467"/>
                        </a:lnTo>
                        <a:lnTo>
                          <a:pt x="24" y="472"/>
                        </a:lnTo>
                        <a:lnTo>
                          <a:pt x="29" y="467"/>
                        </a:lnTo>
                        <a:lnTo>
                          <a:pt x="27" y="466"/>
                        </a:lnTo>
                        <a:lnTo>
                          <a:pt x="28" y="459"/>
                        </a:lnTo>
                        <a:lnTo>
                          <a:pt x="32" y="458"/>
                        </a:lnTo>
                        <a:lnTo>
                          <a:pt x="29" y="456"/>
                        </a:lnTo>
                        <a:lnTo>
                          <a:pt x="33" y="453"/>
                        </a:lnTo>
                        <a:lnTo>
                          <a:pt x="28" y="455"/>
                        </a:lnTo>
                        <a:lnTo>
                          <a:pt x="29" y="452"/>
                        </a:lnTo>
                        <a:lnTo>
                          <a:pt x="32" y="449"/>
                        </a:lnTo>
                        <a:lnTo>
                          <a:pt x="33" y="451"/>
                        </a:lnTo>
                        <a:lnTo>
                          <a:pt x="36" y="453"/>
                        </a:lnTo>
                        <a:lnTo>
                          <a:pt x="38" y="452"/>
                        </a:lnTo>
                        <a:lnTo>
                          <a:pt x="38" y="450"/>
                        </a:lnTo>
                        <a:lnTo>
                          <a:pt x="31" y="448"/>
                        </a:lnTo>
                        <a:lnTo>
                          <a:pt x="31" y="443"/>
                        </a:lnTo>
                        <a:lnTo>
                          <a:pt x="36" y="442"/>
                        </a:lnTo>
                        <a:lnTo>
                          <a:pt x="39" y="438"/>
                        </a:lnTo>
                        <a:lnTo>
                          <a:pt x="39" y="432"/>
                        </a:lnTo>
                        <a:lnTo>
                          <a:pt x="32" y="426"/>
                        </a:lnTo>
                        <a:lnTo>
                          <a:pt x="36" y="419"/>
                        </a:lnTo>
                        <a:lnTo>
                          <a:pt x="35" y="414"/>
                        </a:lnTo>
                        <a:lnTo>
                          <a:pt x="39" y="405"/>
                        </a:lnTo>
                        <a:lnTo>
                          <a:pt x="38" y="400"/>
                        </a:lnTo>
                        <a:lnTo>
                          <a:pt x="40" y="397"/>
                        </a:lnTo>
                        <a:lnTo>
                          <a:pt x="42" y="397"/>
                        </a:lnTo>
                        <a:lnTo>
                          <a:pt x="39" y="394"/>
                        </a:lnTo>
                        <a:lnTo>
                          <a:pt x="40" y="391"/>
                        </a:lnTo>
                        <a:lnTo>
                          <a:pt x="43" y="392"/>
                        </a:lnTo>
                        <a:lnTo>
                          <a:pt x="44" y="395"/>
                        </a:lnTo>
                        <a:lnTo>
                          <a:pt x="43" y="388"/>
                        </a:lnTo>
                        <a:lnTo>
                          <a:pt x="38" y="386"/>
                        </a:lnTo>
                        <a:lnTo>
                          <a:pt x="39" y="384"/>
                        </a:lnTo>
                        <a:lnTo>
                          <a:pt x="45" y="380"/>
                        </a:lnTo>
                        <a:lnTo>
                          <a:pt x="42" y="381"/>
                        </a:lnTo>
                        <a:lnTo>
                          <a:pt x="35" y="377"/>
                        </a:lnTo>
                        <a:lnTo>
                          <a:pt x="32" y="382"/>
                        </a:lnTo>
                        <a:lnTo>
                          <a:pt x="29" y="382"/>
                        </a:lnTo>
                        <a:lnTo>
                          <a:pt x="26" y="382"/>
                        </a:lnTo>
                        <a:lnTo>
                          <a:pt x="23" y="375"/>
                        </a:lnTo>
                        <a:lnTo>
                          <a:pt x="26" y="349"/>
                        </a:lnTo>
                        <a:lnTo>
                          <a:pt x="28" y="348"/>
                        </a:lnTo>
                        <a:lnTo>
                          <a:pt x="31" y="342"/>
                        </a:lnTo>
                        <a:lnTo>
                          <a:pt x="31" y="335"/>
                        </a:lnTo>
                        <a:lnTo>
                          <a:pt x="27" y="326"/>
                        </a:lnTo>
                        <a:lnTo>
                          <a:pt x="28" y="319"/>
                        </a:lnTo>
                        <a:lnTo>
                          <a:pt x="27" y="313"/>
                        </a:lnTo>
                        <a:lnTo>
                          <a:pt x="27" y="303"/>
                        </a:lnTo>
                        <a:lnTo>
                          <a:pt x="29" y="301"/>
                        </a:lnTo>
                        <a:lnTo>
                          <a:pt x="32" y="301"/>
                        </a:lnTo>
                        <a:lnTo>
                          <a:pt x="32" y="293"/>
                        </a:lnTo>
                        <a:lnTo>
                          <a:pt x="35" y="293"/>
                        </a:lnTo>
                        <a:lnTo>
                          <a:pt x="42" y="274"/>
                        </a:lnTo>
                        <a:lnTo>
                          <a:pt x="46" y="267"/>
                        </a:lnTo>
                        <a:lnTo>
                          <a:pt x="52" y="246"/>
                        </a:lnTo>
                        <a:lnTo>
                          <a:pt x="53" y="244"/>
                        </a:lnTo>
                        <a:lnTo>
                          <a:pt x="53" y="236"/>
                        </a:lnTo>
                        <a:lnTo>
                          <a:pt x="55" y="230"/>
                        </a:lnTo>
                        <a:lnTo>
                          <a:pt x="55" y="223"/>
                        </a:lnTo>
                        <a:lnTo>
                          <a:pt x="53" y="196"/>
                        </a:lnTo>
                        <a:lnTo>
                          <a:pt x="53" y="189"/>
                        </a:lnTo>
                        <a:lnTo>
                          <a:pt x="56" y="187"/>
                        </a:lnTo>
                        <a:lnTo>
                          <a:pt x="58" y="182"/>
                        </a:lnTo>
                        <a:lnTo>
                          <a:pt x="54" y="172"/>
                        </a:lnTo>
                        <a:lnTo>
                          <a:pt x="55" y="168"/>
                        </a:lnTo>
                        <a:lnTo>
                          <a:pt x="59" y="164"/>
                        </a:lnTo>
                        <a:lnTo>
                          <a:pt x="61" y="150"/>
                        </a:lnTo>
                        <a:lnTo>
                          <a:pt x="63" y="146"/>
                        </a:lnTo>
                        <a:lnTo>
                          <a:pt x="63" y="142"/>
                        </a:lnTo>
                        <a:lnTo>
                          <a:pt x="66" y="137"/>
                        </a:lnTo>
                        <a:lnTo>
                          <a:pt x="66" y="121"/>
                        </a:lnTo>
                        <a:lnTo>
                          <a:pt x="68" y="113"/>
                        </a:lnTo>
                        <a:lnTo>
                          <a:pt x="69" y="87"/>
                        </a:lnTo>
                        <a:lnTo>
                          <a:pt x="68" y="84"/>
                        </a:lnTo>
                        <a:lnTo>
                          <a:pt x="72" y="77"/>
                        </a:lnTo>
                        <a:lnTo>
                          <a:pt x="75" y="58"/>
                        </a:lnTo>
                        <a:lnTo>
                          <a:pt x="73" y="48"/>
                        </a:lnTo>
                        <a:lnTo>
                          <a:pt x="73" y="35"/>
                        </a:lnTo>
                        <a:lnTo>
                          <a:pt x="68" y="9"/>
                        </a:lnTo>
                        <a:lnTo>
                          <a:pt x="72" y="7"/>
                        </a:lnTo>
                        <a:lnTo>
                          <a:pt x="78" y="7"/>
                        </a:lnTo>
                        <a:lnTo>
                          <a:pt x="82" y="0"/>
                        </a:lnTo>
                      </a:path>
                    </a:pathLst>
                  </a:custGeom>
                  <a:grpFill/>
                  <a:ln w="9144">
                    <a:solidFill>
                      <a:schemeClr val="bg2">
                        <a:lumMod val="90000"/>
                      </a:schemeClr>
                    </a:solidFill>
                    <a:round/>
                    <a:headEnd/>
                    <a:tailEnd/>
                  </a:ln>
                </p:spPr>
                <p:txBody>
                  <a:bodyPr/>
                  <a:lstStyle/>
                  <a:p>
                    <a:endParaRPr lang="nb-NO"/>
                  </a:p>
                </p:txBody>
              </p:sp>
              <p:sp>
                <p:nvSpPr>
                  <p:cNvPr id="504" name="Freeform 210"/>
                  <p:cNvSpPr>
                    <a:spLocks/>
                  </p:cNvSpPr>
                  <p:nvPr/>
                </p:nvSpPr>
                <p:spPr bwMode="gray">
                  <a:xfrm>
                    <a:off x="1677" y="3184"/>
                    <a:ext cx="40" cy="58"/>
                  </a:xfrm>
                  <a:custGeom>
                    <a:avLst/>
                    <a:gdLst>
                      <a:gd name="T0" fmla="*/ 61 w 38"/>
                      <a:gd name="T1" fmla="*/ 46 h 59"/>
                      <a:gd name="T2" fmla="*/ 51 w 38"/>
                      <a:gd name="T3" fmla="*/ 48 h 59"/>
                      <a:gd name="T4" fmla="*/ 39 w 38"/>
                      <a:gd name="T5" fmla="*/ 45 h 59"/>
                      <a:gd name="T6" fmla="*/ 5 w 38"/>
                      <a:gd name="T7" fmla="*/ 44 h 59"/>
                      <a:gd name="T8" fmla="*/ 4 w 38"/>
                      <a:gd name="T9" fmla="*/ 42 h 59"/>
                      <a:gd name="T10" fmla="*/ 7 w 38"/>
                      <a:gd name="T11" fmla="*/ 41 h 59"/>
                      <a:gd name="T12" fmla="*/ 0 w 38"/>
                      <a:gd name="T13" fmla="*/ 41 h 59"/>
                      <a:gd name="T14" fmla="*/ 0 w 38"/>
                      <a:gd name="T15" fmla="*/ 37 h 59"/>
                      <a:gd name="T16" fmla="*/ 8 w 38"/>
                      <a:gd name="T17" fmla="*/ 34 h 59"/>
                      <a:gd name="T18" fmla="*/ 4 w 38"/>
                      <a:gd name="T19" fmla="*/ 29 h 59"/>
                      <a:gd name="T20" fmla="*/ 25 w 38"/>
                      <a:gd name="T21" fmla="*/ 36 h 59"/>
                      <a:gd name="T22" fmla="*/ 27 w 38"/>
                      <a:gd name="T23" fmla="*/ 35 h 59"/>
                      <a:gd name="T24" fmla="*/ 24 w 38"/>
                      <a:gd name="T25" fmla="*/ 32 h 59"/>
                      <a:gd name="T26" fmla="*/ 26 w 38"/>
                      <a:gd name="T27" fmla="*/ 31 h 59"/>
                      <a:gd name="T28" fmla="*/ 29 w 38"/>
                      <a:gd name="T29" fmla="*/ 35 h 59"/>
                      <a:gd name="T30" fmla="*/ 29 w 38"/>
                      <a:gd name="T31" fmla="*/ 32 h 59"/>
                      <a:gd name="T32" fmla="*/ 39 w 38"/>
                      <a:gd name="T33" fmla="*/ 35 h 59"/>
                      <a:gd name="T34" fmla="*/ 43 w 38"/>
                      <a:gd name="T35" fmla="*/ 34 h 59"/>
                      <a:gd name="T36" fmla="*/ 28 w 38"/>
                      <a:gd name="T37" fmla="*/ 29 h 59"/>
                      <a:gd name="T38" fmla="*/ 26 w 38"/>
                      <a:gd name="T39" fmla="*/ 29 h 59"/>
                      <a:gd name="T40" fmla="*/ 43 w 38"/>
                      <a:gd name="T41" fmla="*/ 25 h 59"/>
                      <a:gd name="T42" fmla="*/ 45 w 38"/>
                      <a:gd name="T43" fmla="*/ 21 h 59"/>
                      <a:gd name="T44" fmla="*/ 39 w 38"/>
                      <a:gd name="T45" fmla="*/ 20 h 59"/>
                      <a:gd name="T46" fmla="*/ 26 w 38"/>
                      <a:gd name="T47" fmla="*/ 22 h 59"/>
                      <a:gd name="T48" fmla="*/ 21 w 38"/>
                      <a:gd name="T49" fmla="*/ 20 h 59"/>
                      <a:gd name="T50" fmla="*/ 21 w 38"/>
                      <a:gd name="T51" fmla="*/ 13 h 59"/>
                      <a:gd name="T52" fmla="*/ 26 w 38"/>
                      <a:gd name="T53" fmla="*/ 13 h 59"/>
                      <a:gd name="T54" fmla="*/ 26 w 38"/>
                      <a:gd name="T55" fmla="*/ 12 h 59"/>
                      <a:gd name="T56" fmla="*/ 24 w 38"/>
                      <a:gd name="T57" fmla="*/ 8 h 59"/>
                      <a:gd name="T58" fmla="*/ 21 w 38"/>
                      <a:gd name="T59" fmla="*/ 7 h 59"/>
                      <a:gd name="T60" fmla="*/ 33 w 38"/>
                      <a:gd name="T61" fmla="*/ 6 h 59"/>
                      <a:gd name="T62" fmla="*/ 37 w 38"/>
                      <a:gd name="T63" fmla="*/ 1 h 59"/>
                      <a:gd name="T64" fmla="*/ 43 w 38"/>
                      <a:gd name="T65" fmla="*/ 0 h 59"/>
                      <a:gd name="T66" fmla="*/ 45 w 38"/>
                      <a:gd name="T67" fmla="*/ 4 h 59"/>
                      <a:gd name="T68" fmla="*/ 58 w 38"/>
                      <a:gd name="T69" fmla="*/ 3 h 59"/>
                      <a:gd name="T70" fmla="*/ 60 w 38"/>
                      <a:gd name="T71" fmla="*/ 4 h 59"/>
                      <a:gd name="T72" fmla="*/ 61 w 38"/>
                      <a:gd name="T73" fmla="*/ 46 h 59"/>
                      <a:gd name="T74" fmla="*/ 61 w 38"/>
                      <a:gd name="T75" fmla="*/ 46 h 59"/>
                      <a:gd name="T76" fmla="*/ 61 w 38"/>
                      <a:gd name="T77" fmla="*/ 46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
                      <a:gd name="T118" fmla="*/ 0 h 59"/>
                      <a:gd name="T119" fmla="*/ 38 w 38"/>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 h="59">
                        <a:moveTo>
                          <a:pt x="37" y="56"/>
                        </a:moveTo>
                        <a:lnTo>
                          <a:pt x="30" y="58"/>
                        </a:lnTo>
                        <a:lnTo>
                          <a:pt x="24" y="55"/>
                        </a:lnTo>
                        <a:lnTo>
                          <a:pt x="5" y="54"/>
                        </a:lnTo>
                        <a:lnTo>
                          <a:pt x="4" y="52"/>
                        </a:lnTo>
                        <a:lnTo>
                          <a:pt x="7" y="51"/>
                        </a:lnTo>
                        <a:lnTo>
                          <a:pt x="0" y="51"/>
                        </a:lnTo>
                        <a:lnTo>
                          <a:pt x="0" y="47"/>
                        </a:lnTo>
                        <a:lnTo>
                          <a:pt x="8" y="44"/>
                        </a:lnTo>
                        <a:lnTo>
                          <a:pt x="4" y="37"/>
                        </a:lnTo>
                        <a:lnTo>
                          <a:pt x="15" y="46"/>
                        </a:lnTo>
                        <a:lnTo>
                          <a:pt x="17" y="45"/>
                        </a:lnTo>
                        <a:lnTo>
                          <a:pt x="14" y="42"/>
                        </a:lnTo>
                        <a:lnTo>
                          <a:pt x="16" y="41"/>
                        </a:lnTo>
                        <a:lnTo>
                          <a:pt x="19" y="45"/>
                        </a:lnTo>
                        <a:lnTo>
                          <a:pt x="19" y="42"/>
                        </a:lnTo>
                        <a:lnTo>
                          <a:pt x="24" y="45"/>
                        </a:lnTo>
                        <a:lnTo>
                          <a:pt x="26" y="44"/>
                        </a:lnTo>
                        <a:lnTo>
                          <a:pt x="18" y="39"/>
                        </a:lnTo>
                        <a:lnTo>
                          <a:pt x="16" y="31"/>
                        </a:lnTo>
                        <a:lnTo>
                          <a:pt x="26" y="25"/>
                        </a:lnTo>
                        <a:lnTo>
                          <a:pt x="27" y="21"/>
                        </a:lnTo>
                        <a:lnTo>
                          <a:pt x="24" y="20"/>
                        </a:lnTo>
                        <a:lnTo>
                          <a:pt x="16" y="22"/>
                        </a:lnTo>
                        <a:lnTo>
                          <a:pt x="11" y="20"/>
                        </a:lnTo>
                        <a:lnTo>
                          <a:pt x="11" y="13"/>
                        </a:lnTo>
                        <a:lnTo>
                          <a:pt x="16" y="13"/>
                        </a:lnTo>
                        <a:lnTo>
                          <a:pt x="16" y="12"/>
                        </a:lnTo>
                        <a:lnTo>
                          <a:pt x="14" y="8"/>
                        </a:lnTo>
                        <a:lnTo>
                          <a:pt x="11" y="7"/>
                        </a:lnTo>
                        <a:lnTo>
                          <a:pt x="21" y="6"/>
                        </a:lnTo>
                        <a:lnTo>
                          <a:pt x="23" y="1"/>
                        </a:lnTo>
                        <a:lnTo>
                          <a:pt x="26" y="0"/>
                        </a:lnTo>
                        <a:lnTo>
                          <a:pt x="27" y="4"/>
                        </a:lnTo>
                        <a:lnTo>
                          <a:pt x="35" y="3"/>
                        </a:lnTo>
                        <a:lnTo>
                          <a:pt x="36" y="4"/>
                        </a:lnTo>
                        <a:lnTo>
                          <a:pt x="37" y="56"/>
                        </a:lnTo>
                      </a:path>
                    </a:pathLst>
                  </a:custGeom>
                  <a:grpFill/>
                  <a:ln w="9144">
                    <a:solidFill>
                      <a:schemeClr val="bg2">
                        <a:lumMod val="90000"/>
                      </a:schemeClr>
                    </a:solidFill>
                    <a:round/>
                    <a:headEnd/>
                    <a:tailEnd/>
                  </a:ln>
                </p:spPr>
                <p:txBody>
                  <a:bodyPr/>
                  <a:lstStyle/>
                  <a:p>
                    <a:endParaRPr lang="nb-NO"/>
                  </a:p>
                </p:txBody>
              </p:sp>
              <p:sp>
                <p:nvSpPr>
                  <p:cNvPr id="505" name="Freeform 211"/>
                  <p:cNvSpPr>
                    <a:spLocks/>
                  </p:cNvSpPr>
                  <p:nvPr/>
                </p:nvSpPr>
                <p:spPr bwMode="gray">
                  <a:xfrm>
                    <a:off x="3079" y="1657"/>
                    <a:ext cx="49" cy="57"/>
                  </a:xfrm>
                  <a:custGeom>
                    <a:avLst/>
                    <a:gdLst>
                      <a:gd name="T0" fmla="*/ 32 w 47"/>
                      <a:gd name="T1" fmla="*/ 37 h 59"/>
                      <a:gd name="T2" fmla="*/ 32 w 47"/>
                      <a:gd name="T3" fmla="*/ 41 h 59"/>
                      <a:gd name="T4" fmla="*/ 36 w 47"/>
                      <a:gd name="T5" fmla="*/ 41 h 59"/>
                      <a:gd name="T6" fmla="*/ 36 w 47"/>
                      <a:gd name="T7" fmla="*/ 39 h 59"/>
                      <a:gd name="T8" fmla="*/ 48 w 47"/>
                      <a:gd name="T9" fmla="*/ 36 h 59"/>
                      <a:gd name="T10" fmla="*/ 50 w 47"/>
                      <a:gd name="T11" fmla="*/ 31 h 59"/>
                      <a:gd name="T12" fmla="*/ 69 w 47"/>
                      <a:gd name="T13" fmla="*/ 31 h 59"/>
                      <a:gd name="T14" fmla="*/ 69 w 47"/>
                      <a:gd name="T15" fmla="*/ 24 h 59"/>
                      <a:gd name="T16" fmla="*/ 62 w 47"/>
                      <a:gd name="T17" fmla="*/ 19 h 59"/>
                      <a:gd name="T18" fmla="*/ 59 w 47"/>
                      <a:gd name="T19" fmla="*/ 14 h 59"/>
                      <a:gd name="T20" fmla="*/ 54 w 47"/>
                      <a:gd name="T21" fmla="*/ 14 h 59"/>
                      <a:gd name="T22" fmla="*/ 56 w 47"/>
                      <a:gd name="T23" fmla="*/ 10 h 59"/>
                      <a:gd name="T24" fmla="*/ 52 w 47"/>
                      <a:gd name="T25" fmla="*/ 9 h 59"/>
                      <a:gd name="T26" fmla="*/ 32 w 47"/>
                      <a:gd name="T27" fmla="*/ 6 h 59"/>
                      <a:gd name="T28" fmla="*/ 22 w 47"/>
                      <a:gd name="T29" fmla="*/ 0 h 59"/>
                      <a:gd name="T30" fmla="*/ 3 w 47"/>
                      <a:gd name="T31" fmla="*/ 1 h 59"/>
                      <a:gd name="T32" fmla="*/ 0 w 47"/>
                      <a:gd name="T33" fmla="*/ 7 h 59"/>
                      <a:gd name="T34" fmla="*/ 2 w 47"/>
                      <a:gd name="T35" fmla="*/ 6 h 59"/>
                      <a:gd name="T36" fmla="*/ 11 w 47"/>
                      <a:gd name="T37" fmla="*/ 14 h 59"/>
                      <a:gd name="T38" fmla="*/ 22 w 47"/>
                      <a:gd name="T39" fmla="*/ 14 h 59"/>
                      <a:gd name="T40" fmla="*/ 31 w 47"/>
                      <a:gd name="T41" fmla="*/ 25 h 59"/>
                      <a:gd name="T42" fmla="*/ 32 w 47"/>
                      <a:gd name="T43" fmla="*/ 37 h 59"/>
                      <a:gd name="T44" fmla="*/ 32 w 47"/>
                      <a:gd name="T45" fmla="*/ 37 h 59"/>
                      <a:gd name="T46" fmla="*/ 32 w 47"/>
                      <a:gd name="T47" fmla="*/ 37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59"/>
                      <a:gd name="T74" fmla="*/ 47 w 47"/>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59">
                        <a:moveTo>
                          <a:pt x="22" y="51"/>
                        </a:moveTo>
                        <a:lnTo>
                          <a:pt x="22" y="58"/>
                        </a:lnTo>
                        <a:lnTo>
                          <a:pt x="26" y="58"/>
                        </a:lnTo>
                        <a:lnTo>
                          <a:pt x="26" y="54"/>
                        </a:lnTo>
                        <a:lnTo>
                          <a:pt x="32" y="48"/>
                        </a:lnTo>
                        <a:lnTo>
                          <a:pt x="33" y="41"/>
                        </a:lnTo>
                        <a:lnTo>
                          <a:pt x="46" y="41"/>
                        </a:lnTo>
                        <a:lnTo>
                          <a:pt x="46" y="34"/>
                        </a:lnTo>
                        <a:lnTo>
                          <a:pt x="41" y="29"/>
                        </a:lnTo>
                        <a:lnTo>
                          <a:pt x="39" y="22"/>
                        </a:lnTo>
                        <a:lnTo>
                          <a:pt x="35" y="18"/>
                        </a:lnTo>
                        <a:lnTo>
                          <a:pt x="36" y="10"/>
                        </a:lnTo>
                        <a:lnTo>
                          <a:pt x="34" y="9"/>
                        </a:lnTo>
                        <a:lnTo>
                          <a:pt x="22" y="6"/>
                        </a:lnTo>
                        <a:lnTo>
                          <a:pt x="12" y="0"/>
                        </a:lnTo>
                        <a:lnTo>
                          <a:pt x="3" y="1"/>
                        </a:lnTo>
                        <a:lnTo>
                          <a:pt x="0" y="7"/>
                        </a:lnTo>
                        <a:lnTo>
                          <a:pt x="2" y="6"/>
                        </a:lnTo>
                        <a:lnTo>
                          <a:pt x="11" y="15"/>
                        </a:lnTo>
                        <a:lnTo>
                          <a:pt x="12" y="19"/>
                        </a:lnTo>
                        <a:lnTo>
                          <a:pt x="21" y="35"/>
                        </a:lnTo>
                        <a:lnTo>
                          <a:pt x="22" y="51"/>
                        </a:lnTo>
                      </a:path>
                    </a:pathLst>
                  </a:custGeom>
                  <a:grpFill/>
                  <a:ln w="9144">
                    <a:solidFill>
                      <a:schemeClr val="bg2">
                        <a:lumMod val="90000"/>
                      </a:schemeClr>
                    </a:solidFill>
                    <a:round/>
                    <a:headEnd/>
                    <a:tailEnd/>
                  </a:ln>
                </p:spPr>
                <p:txBody>
                  <a:bodyPr/>
                  <a:lstStyle/>
                  <a:p>
                    <a:endParaRPr lang="nb-NO"/>
                  </a:p>
                </p:txBody>
              </p:sp>
              <p:sp>
                <p:nvSpPr>
                  <p:cNvPr id="506" name="Freeform 212"/>
                  <p:cNvSpPr>
                    <a:spLocks/>
                  </p:cNvSpPr>
                  <p:nvPr/>
                </p:nvSpPr>
                <p:spPr bwMode="gray">
                  <a:xfrm>
                    <a:off x="2987" y="1663"/>
                    <a:ext cx="139" cy="87"/>
                  </a:xfrm>
                  <a:custGeom>
                    <a:avLst/>
                    <a:gdLst>
                      <a:gd name="T0" fmla="*/ 195 w 131"/>
                      <a:gd name="T1" fmla="*/ 19 h 90"/>
                      <a:gd name="T2" fmla="*/ 179 w 131"/>
                      <a:gd name="T3" fmla="*/ 13 h 90"/>
                      <a:gd name="T4" fmla="*/ 178 w 131"/>
                      <a:gd name="T5" fmla="*/ 9 h 90"/>
                      <a:gd name="T6" fmla="*/ 160 w 131"/>
                      <a:gd name="T7" fmla="*/ 0 h 90"/>
                      <a:gd name="T8" fmla="*/ 158 w 131"/>
                      <a:gd name="T9" fmla="*/ 1 h 90"/>
                      <a:gd name="T10" fmla="*/ 117 w 131"/>
                      <a:gd name="T11" fmla="*/ 9 h 90"/>
                      <a:gd name="T12" fmla="*/ 107 w 131"/>
                      <a:gd name="T13" fmla="*/ 4 h 90"/>
                      <a:gd name="T14" fmla="*/ 63 w 131"/>
                      <a:gd name="T15" fmla="*/ 5 h 90"/>
                      <a:gd name="T16" fmla="*/ 44 w 131"/>
                      <a:gd name="T17" fmla="*/ 13 h 90"/>
                      <a:gd name="T18" fmla="*/ 39 w 131"/>
                      <a:gd name="T19" fmla="*/ 14 h 90"/>
                      <a:gd name="T20" fmla="*/ 22 w 131"/>
                      <a:gd name="T21" fmla="*/ 28 h 90"/>
                      <a:gd name="T22" fmla="*/ 0 w 131"/>
                      <a:gd name="T23" fmla="*/ 32 h 90"/>
                      <a:gd name="T24" fmla="*/ 7 w 131"/>
                      <a:gd name="T25" fmla="*/ 36 h 90"/>
                      <a:gd name="T26" fmla="*/ 22 w 131"/>
                      <a:gd name="T27" fmla="*/ 41 h 90"/>
                      <a:gd name="T28" fmla="*/ 27 w 131"/>
                      <a:gd name="T29" fmla="*/ 42 h 90"/>
                      <a:gd name="T30" fmla="*/ 29 w 131"/>
                      <a:gd name="T31" fmla="*/ 46 h 90"/>
                      <a:gd name="T32" fmla="*/ 51 w 131"/>
                      <a:gd name="T33" fmla="*/ 52 h 90"/>
                      <a:gd name="T34" fmla="*/ 57 w 131"/>
                      <a:gd name="T35" fmla="*/ 50 h 90"/>
                      <a:gd name="T36" fmla="*/ 59 w 131"/>
                      <a:gd name="T37" fmla="*/ 52 h 90"/>
                      <a:gd name="T38" fmla="*/ 56 w 131"/>
                      <a:gd name="T39" fmla="*/ 55 h 90"/>
                      <a:gd name="T40" fmla="*/ 59 w 131"/>
                      <a:gd name="T41" fmla="*/ 57 h 90"/>
                      <a:gd name="T42" fmla="*/ 63 w 131"/>
                      <a:gd name="T43" fmla="*/ 57 h 90"/>
                      <a:gd name="T44" fmla="*/ 68 w 131"/>
                      <a:gd name="T45" fmla="*/ 59 h 90"/>
                      <a:gd name="T46" fmla="*/ 64 w 131"/>
                      <a:gd name="T47" fmla="*/ 61 h 90"/>
                      <a:gd name="T48" fmla="*/ 71 w 131"/>
                      <a:gd name="T49" fmla="*/ 63 h 90"/>
                      <a:gd name="T50" fmla="*/ 131 w 131"/>
                      <a:gd name="T51" fmla="*/ 64 h 90"/>
                      <a:gd name="T52" fmla="*/ 169 w 131"/>
                      <a:gd name="T53" fmla="*/ 59 h 90"/>
                      <a:gd name="T54" fmla="*/ 178 w 131"/>
                      <a:gd name="T55" fmla="*/ 59 h 90"/>
                      <a:gd name="T56" fmla="*/ 194 w 131"/>
                      <a:gd name="T57" fmla="*/ 61 h 90"/>
                      <a:gd name="T58" fmla="*/ 203 w 131"/>
                      <a:gd name="T59" fmla="*/ 63 h 90"/>
                      <a:gd name="T60" fmla="*/ 210 w 131"/>
                      <a:gd name="T61" fmla="*/ 63 h 90"/>
                      <a:gd name="T62" fmla="*/ 210 w 131"/>
                      <a:gd name="T63" fmla="*/ 57 h 90"/>
                      <a:gd name="T64" fmla="*/ 215 w 131"/>
                      <a:gd name="T65" fmla="*/ 44 h 90"/>
                      <a:gd name="T66" fmla="*/ 219 w 131"/>
                      <a:gd name="T67" fmla="*/ 44 h 90"/>
                      <a:gd name="T68" fmla="*/ 219 w 131"/>
                      <a:gd name="T69" fmla="*/ 48 h 90"/>
                      <a:gd name="T70" fmla="*/ 214 w 131"/>
                      <a:gd name="T71" fmla="*/ 52 h 90"/>
                      <a:gd name="T72" fmla="*/ 215 w 131"/>
                      <a:gd name="T73" fmla="*/ 54 h 90"/>
                      <a:gd name="T74" fmla="*/ 232 w 131"/>
                      <a:gd name="T75" fmla="*/ 48 h 90"/>
                      <a:gd name="T76" fmla="*/ 233 w 131"/>
                      <a:gd name="T77" fmla="*/ 46 h 90"/>
                      <a:gd name="T78" fmla="*/ 234 w 131"/>
                      <a:gd name="T79" fmla="*/ 44 h 90"/>
                      <a:gd name="T80" fmla="*/ 233 w 131"/>
                      <a:gd name="T81" fmla="*/ 40 h 90"/>
                      <a:gd name="T82" fmla="*/ 228 w 131"/>
                      <a:gd name="T83" fmla="*/ 40 h 90"/>
                      <a:gd name="T84" fmla="*/ 207 w 131"/>
                      <a:gd name="T85" fmla="*/ 41 h 90"/>
                      <a:gd name="T86" fmla="*/ 203 w 131"/>
                      <a:gd name="T87" fmla="*/ 39 h 90"/>
                      <a:gd name="T88" fmla="*/ 201 w 131"/>
                      <a:gd name="T89" fmla="*/ 40 h 90"/>
                      <a:gd name="T90" fmla="*/ 198 w 131"/>
                      <a:gd name="T91" fmla="*/ 38 h 90"/>
                      <a:gd name="T92" fmla="*/ 198 w 131"/>
                      <a:gd name="T93" fmla="*/ 35 h 90"/>
                      <a:gd name="T94" fmla="*/ 195 w 131"/>
                      <a:gd name="T95" fmla="*/ 19 h 90"/>
                      <a:gd name="T96" fmla="*/ 195 w 131"/>
                      <a:gd name="T97" fmla="*/ 19 h 90"/>
                      <a:gd name="T98" fmla="*/ 195 w 131"/>
                      <a:gd name="T99" fmla="*/ 19 h 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
                      <a:gd name="T151" fmla="*/ 0 h 90"/>
                      <a:gd name="T152" fmla="*/ 131 w 131"/>
                      <a:gd name="T153" fmla="*/ 90 h 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 h="90">
                        <a:moveTo>
                          <a:pt x="108" y="29"/>
                        </a:moveTo>
                        <a:lnTo>
                          <a:pt x="99" y="13"/>
                        </a:lnTo>
                        <a:lnTo>
                          <a:pt x="98" y="9"/>
                        </a:lnTo>
                        <a:lnTo>
                          <a:pt x="89" y="0"/>
                        </a:lnTo>
                        <a:lnTo>
                          <a:pt x="87" y="1"/>
                        </a:lnTo>
                        <a:lnTo>
                          <a:pt x="65" y="9"/>
                        </a:lnTo>
                        <a:lnTo>
                          <a:pt x="59" y="4"/>
                        </a:lnTo>
                        <a:lnTo>
                          <a:pt x="35" y="5"/>
                        </a:lnTo>
                        <a:lnTo>
                          <a:pt x="24" y="13"/>
                        </a:lnTo>
                        <a:lnTo>
                          <a:pt x="22" y="20"/>
                        </a:lnTo>
                        <a:lnTo>
                          <a:pt x="12" y="38"/>
                        </a:lnTo>
                        <a:lnTo>
                          <a:pt x="0" y="42"/>
                        </a:lnTo>
                        <a:lnTo>
                          <a:pt x="7" y="47"/>
                        </a:lnTo>
                        <a:lnTo>
                          <a:pt x="12" y="58"/>
                        </a:lnTo>
                        <a:lnTo>
                          <a:pt x="16" y="60"/>
                        </a:lnTo>
                        <a:lnTo>
                          <a:pt x="17" y="66"/>
                        </a:lnTo>
                        <a:lnTo>
                          <a:pt x="28" y="72"/>
                        </a:lnTo>
                        <a:lnTo>
                          <a:pt x="32" y="70"/>
                        </a:lnTo>
                        <a:lnTo>
                          <a:pt x="33" y="72"/>
                        </a:lnTo>
                        <a:lnTo>
                          <a:pt x="31" y="75"/>
                        </a:lnTo>
                        <a:lnTo>
                          <a:pt x="33" y="79"/>
                        </a:lnTo>
                        <a:lnTo>
                          <a:pt x="35" y="79"/>
                        </a:lnTo>
                        <a:lnTo>
                          <a:pt x="38" y="81"/>
                        </a:lnTo>
                        <a:lnTo>
                          <a:pt x="36" y="85"/>
                        </a:lnTo>
                        <a:lnTo>
                          <a:pt x="39" y="87"/>
                        </a:lnTo>
                        <a:lnTo>
                          <a:pt x="72" y="89"/>
                        </a:lnTo>
                        <a:lnTo>
                          <a:pt x="93" y="81"/>
                        </a:lnTo>
                        <a:lnTo>
                          <a:pt x="98" y="81"/>
                        </a:lnTo>
                        <a:lnTo>
                          <a:pt x="107" y="85"/>
                        </a:lnTo>
                        <a:lnTo>
                          <a:pt x="112" y="88"/>
                        </a:lnTo>
                        <a:lnTo>
                          <a:pt x="116" y="87"/>
                        </a:lnTo>
                        <a:lnTo>
                          <a:pt x="116" y="78"/>
                        </a:lnTo>
                        <a:lnTo>
                          <a:pt x="119" y="64"/>
                        </a:lnTo>
                        <a:lnTo>
                          <a:pt x="121" y="64"/>
                        </a:lnTo>
                        <a:lnTo>
                          <a:pt x="121" y="68"/>
                        </a:lnTo>
                        <a:lnTo>
                          <a:pt x="118" y="72"/>
                        </a:lnTo>
                        <a:lnTo>
                          <a:pt x="119" y="74"/>
                        </a:lnTo>
                        <a:lnTo>
                          <a:pt x="128" y="68"/>
                        </a:lnTo>
                        <a:lnTo>
                          <a:pt x="129" y="66"/>
                        </a:lnTo>
                        <a:lnTo>
                          <a:pt x="130" y="63"/>
                        </a:lnTo>
                        <a:lnTo>
                          <a:pt x="129" y="55"/>
                        </a:lnTo>
                        <a:lnTo>
                          <a:pt x="126" y="55"/>
                        </a:lnTo>
                        <a:lnTo>
                          <a:pt x="115" y="58"/>
                        </a:lnTo>
                        <a:lnTo>
                          <a:pt x="112" y="54"/>
                        </a:lnTo>
                        <a:lnTo>
                          <a:pt x="110" y="55"/>
                        </a:lnTo>
                        <a:lnTo>
                          <a:pt x="109" y="52"/>
                        </a:lnTo>
                        <a:lnTo>
                          <a:pt x="109" y="45"/>
                        </a:lnTo>
                        <a:lnTo>
                          <a:pt x="108" y="29"/>
                        </a:lnTo>
                      </a:path>
                    </a:pathLst>
                  </a:custGeom>
                  <a:grpFill/>
                  <a:ln w="9144">
                    <a:solidFill>
                      <a:schemeClr val="bg2">
                        <a:lumMod val="90000"/>
                      </a:schemeClr>
                    </a:solidFill>
                    <a:round/>
                    <a:headEnd/>
                    <a:tailEnd/>
                  </a:ln>
                </p:spPr>
                <p:txBody>
                  <a:bodyPr/>
                  <a:lstStyle/>
                  <a:p>
                    <a:endParaRPr lang="nb-NO"/>
                  </a:p>
                </p:txBody>
              </p:sp>
              <p:sp>
                <p:nvSpPr>
                  <p:cNvPr id="507" name="Freeform 213"/>
                  <p:cNvSpPr>
                    <a:spLocks/>
                  </p:cNvSpPr>
                  <p:nvPr/>
                </p:nvSpPr>
                <p:spPr bwMode="gray">
                  <a:xfrm>
                    <a:off x="2583" y="1514"/>
                    <a:ext cx="38" cy="32"/>
                  </a:xfrm>
                  <a:custGeom>
                    <a:avLst/>
                    <a:gdLst>
                      <a:gd name="T0" fmla="*/ 43 w 36"/>
                      <a:gd name="T1" fmla="*/ 22 h 33"/>
                      <a:gd name="T2" fmla="*/ 49 w 36"/>
                      <a:gd name="T3" fmla="*/ 20 h 33"/>
                      <a:gd name="T4" fmla="*/ 50 w 36"/>
                      <a:gd name="T5" fmla="*/ 17 h 33"/>
                      <a:gd name="T6" fmla="*/ 55 w 36"/>
                      <a:gd name="T7" fmla="*/ 16 h 33"/>
                      <a:gd name="T8" fmla="*/ 60 w 36"/>
                      <a:gd name="T9" fmla="*/ 16 h 33"/>
                      <a:gd name="T10" fmla="*/ 55 w 36"/>
                      <a:gd name="T11" fmla="*/ 16 h 33"/>
                      <a:gd name="T12" fmla="*/ 60 w 36"/>
                      <a:gd name="T13" fmla="*/ 16 h 33"/>
                      <a:gd name="T14" fmla="*/ 60 w 36"/>
                      <a:gd name="T15" fmla="*/ 16 h 33"/>
                      <a:gd name="T16" fmla="*/ 55 w 36"/>
                      <a:gd name="T17" fmla="*/ 16 h 33"/>
                      <a:gd name="T18" fmla="*/ 49 w 36"/>
                      <a:gd name="T19" fmla="*/ 16 h 33"/>
                      <a:gd name="T20" fmla="*/ 52 w 36"/>
                      <a:gd name="T21" fmla="*/ 14 h 33"/>
                      <a:gd name="T22" fmla="*/ 52 w 36"/>
                      <a:gd name="T23" fmla="*/ 9 h 33"/>
                      <a:gd name="T24" fmla="*/ 43 w 36"/>
                      <a:gd name="T25" fmla="*/ 4 h 33"/>
                      <a:gd name="T26" fmla="*/ 37 w 36"/>
                      <a:gd name="T27" fmla="*/ 2 h 33"/>
                      <a:gd name="T28" fmla="*/ 22 w 36"/>
                      <a:gd name="T29" fmla="*/ 7 h 33"/>
                      <a:gd name="T30" fmla="*/ 21 w 36"/>
                      <a:gd name="T31" fmla="*/ 6 h 33"/>
                      <a:gd name="T32" fmla="*/ 24 w 36"/>
                      <a:gd name="T33" fmla="*/ 3 h 33"/>
                      <a:gd name="T34" fmla="*/ 21 w 36"/>
                      <a:gd name="T35" fmla="*/ 1 h 33"/>
                      <a:gd name="T36" fmla="*/ 19 w 36"/>
                      <a:gd name="T37" fmla="*/ 0 h 33"/>
                      <a:gd name="T38" fmla="*/ 8 w 36"/>
                      <a:gd name="T39" fmla="*/ 4 h 33"/>
                      <a:gd name="T40" fmla="*/ 8 w 36"/>
                      <a:gd name="T41" fmla="*/ 8 h 33"/>
                      <a:gd name="T42" fmla="*/ 7 w 36"/>
                      <a:gd name="T43" fmla="*/ 9 h 33"/>
                      <a:gd name="T44" fmla="*/ 5 w 36"/>
                      <a:gd name="T45" fmla="*/ 15 h 33"/>
                      <a:gd name="T46" fmla="*/ 3 w 36"/>
                      <a:gd name="T47" fmla="*/ 15 h 33"/>
                      <a:gd name="T48" fmla="*/ 3 w 36"/>
                      <a:gd name="T49" fmla="*/ 16 h 33"/>
                      <a:gd name="T50" fmla="*/ 0 w 36"/>
                      <a:gd name="T51" fmla="*/ 16 h 33"/>
                      <a:gd name="T52" fmla="*/ 4 w 36"/>
                      <a:gd name="T53" fmla="*/ 16 h 33"/>
                      <a:gd name="T54" fmla="*/ 5 w 36"/>
                      <a:gd name="T55" fmla="*/ 17 h 33"/>
                      <a:gd name="T56" fmla="*/ 8 w 36"/>
                      <a:gd name="T57" fmla="*/ 19 h 33"/>
                      <a:gd name="T58" fmla="*/ 23 w 36"/>
                      <a:gd name="T59" fmla="*/ 16 h 33"/>
                      <a:gd name="T60" fmla="*/ 32 w 36"/>
                      <a:gd name="T61" fmla="*/ 16 h 33"/>
                      <a:gd name="T62" fmla="*/ 41 w 36"/>
                      <a:gd name="T63" fmla="*/ 16 h 33"/>
                      <a:gd name="T64" fmla="*/ 43 w 36"/>
                      <a:gd name="T65" fmla="*/ 22 h 33"/>
                      <a:gd name="T66" fmla="*/ 43 w 36"/>
                      <a:gd name="T67" fmla="*/ 22 h 33"/>
                      <a:gd name="T68" fmla="*/ 43 w 36"/>
                      <a:gd name="T69" fmla="*/ 22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
                      <a:gd name="T106" fmla="*/ 0 h 33"/>
                      <a:gd name="T107" fmla="*/ 36 w 36"/>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 h="33">
                        <a:moveTo>
                          <a:pt x="25" y="32"/>
                        </a:moveTo>
                        <a:lnTo>
                          <a:pt x="28" y="30"/>
                        </a:lnTo>
                        <a:lnTo>
                          <a:pt x="29" y="27"/>
                        </a:lnTo>
                        <a:lnTo>
                          <a:pt x="32" y="26"/>
                        </a:lnTo>
                        <a:lnTo>
                          <a:pt x="35" y="24"/>
                        </a:lnTo>
                        <a:lnTo>
                          <a:pt x="32" y="20"/>
                        </a:lnTo>
                        <a:lnTo>
                          <a:pt x="35" y="23"/>
                        </a:lnTo>
                        <a:lnTo>
                          <a:pt x="35" y="20"/>
                        </a:lnTo>
                        <a:lnTo>
                          <a:pt x="32" y="16"/>
                        </a:lnTo>
                        <a:lnTo>
                          <a:pt x="28" y="17"/>
                        </a:lnTo>
                        <a:lnTo>
                          <a:pt x="30" y="14"/>
                        </a:lnTo>
                        <a:lnTo>
                          <a:pt x="30" y="9"/>
                        </a:lnTo>
                        <a:lnTo>
                          <a:pt x="25" y="4"/>
                        </a:lnTo>
                        <a:lnTo>
                          <a:pt x="22" y="2"/>
                        </a:lnTo>
                        <a:lnTo>
                          <a:pt x="12" y="7"/>
                        </a:lnTo>
                        <a:lnTo>
                          <a:pt x="11" y="6"/>
                        </a:lnTo>
                        <a:lnTo>
                          <a:pt x="14" y="3"/>
                        </a:lnTo>
                        <a:lnTo>
                          <a:pt x="11" y="1"/>
                        </a:lnTo>
                        <a:lnTo>
                          <a:pt x="9" y="0"/>
                        </a:lnTo>
                        <a:lnTo>
                          <a:pt x="8" y="4"/>
                        </a:lnTo>
                        <a:lnTo>
                          <a:pt x="8" y="8"/>
                        </a:lnTo>
                        <a:lnTo>
                          <a:pt x="7" y="9"/>
                        </a:lnTo>
                        <a:lnTo>
                          <a:pt x="5" y="15"/>
                        </a:lnTo>
                        <a:lnTo>
                          <a:pt x="3" y="15"/>
                        </a:lnTo>
                        <a:lnTo>
                          <a:pt x="3" y="19"/>
                        </a:lnTo>
                        <a:lnTo>
                          <a:pt x="0" y="20"/>
                        </a:lnTo>
                        <a:lnTo>
                          <a:pt x="4" y="23"/>
                        </a:lnTo>
                        <a:lnTo>
                          <a:pt x="5" y="27"/>
                        </a:lnTo>
                        <a:lnTo>
                          <a:pt x="8" y="29"/>
                        </a:lnTo>
                        <a:lnTo>
                          <a:pt x="13" y="23"/>
                        </a:lnTo>
                        <a:lnTo>
                          <a:pt x="20" y="21"/>
                        </a:lnTo>
                        <a:lnTo>
                          <a:pt x="24" y="25"/>
                        </a:lnTo>
                        <a:lnTo>
                          <a:pt x="25" y="32"/>
                        </a:lnTo>
                      </a:path>
                    </a:pathLst>
                  </a:custGeom>
                  <a:grpFill/>
                  <a:ln w="9144">
                    <a:solidFill>
                      <a:schemeClr val="bg2">
                        <a:lumMod val="90000"/>
                      </a:schemeClr>
                    </a:solidFill>
                    <a:round/>
                    <a:headEnd/>
                    <a:tailEnd/>
                  </a:ln>
                </p:spPr>
                <p:txBody>
                  <a:bodyPr/>
                  <a:lstStyle/>
                  <a:p>
                    <a:endParaRPr lang="nb-NO"/>
                  </a:p>
                </p:txBody>
              </p:sp>
              <p:sp>
                <p:nvSpPr>
                  <p:cNvPr id="508" name="Freeform 214"/>
                  <p:cNvSpPr>
                    <a:spLocks/>
                  </p:cNvSpPr>
                  <p:nvPr/>
                </p:nvSpPr>
                <p:spPr bwMode="gray">
                  <a:xfrm>
                    <a:off x="2830" y="1925"/>
                    <a:ext cx="227" cy="200"/>
                  </a:xfrm>
                  <a:custGeom>
                    <a:avLst/>
                    <a:gdLst>
                      <a:gd name="T0" fmla="*/ 296 w 217"/>
                      <a:gd name="T1" fmla="*/ 135 h 208"/>
                      <a:gd name="T2" fmla="*/ 252 w 217"/>
                      <a:gd name="T3" fmla="*/ 126 h 208"/>
                      <a:gd name="T4" fmla="*/ 209 w 217"/>
                      <a:gd name="T5" fmla="*/ 115 h 208"/>
                      <a:gd name="T6" fmla="*/ 168 w 217"/>
                      <a:gd name="T7" fmla="*/ 106 h 208"/>
                      <a:gd name="T8" fmla="*/ 126 w 217"/>
                      <a:gd name="T9" fmla="*/ 104 h 208"/>
                      <a:gd name="T10" fmla="*/ 115 w 217"/>
                      <a:gd name="T11" fmla="*/ 104 h 208"/>
                      <a:gd name="T12" fmla="*/ 56 w 217"/>
                      <a:gd name="T13" fmla="*/ 100 h 208"/>
                      <a:gd name="T14" fmla="*/ 32 w 217"/>
                      <a:gd name="T15" fmla="*/ 89 h 208"/>
                      <a:gd name="T16" fmla="*/ 21 w 217"/>
                      <a:gd name="T17" fmla="*/ 86 h 208"/>
                      <a:gd name="T18" fmla="*/ 2 w 217"/>
                      <a:gd name="T19" fmla="*/ 73 h 208"/>
                      <a:gd name="T20" fmla="*/ 7 w 217"/>
                      <a:gd name="T21" fmla="*/ 70 h 208"/>
                      <a:gd name="T22" fmla="*/ 5 w 217"/>
                      <a:gd name="T23" fmla="*/ 39 h 208"/>
                      <a:gd name="T24" fmla="*/ 1 w 217"/>
                      <a:gd name="T25" fmla="*/ 32 h 208"/>
                      <a:gd name="T26" fmla="*/ 10 w 217"/>
                      <a:gd name="T27" fmla="*/ 30 h 208"/>
                      <a:gd name="T28" fmla="*/ 22 w 217"/>
                      <a:gd name="T29" fmla="*/ 17 h 208"/>
                      <a:gd name="T30" fmla="*/ 45 w 217"/>
                      <a:gd name="T31" fmla="*/ 12 h 208"/>
                      <a:gd name="T32" fmla="*/ 47 w 217"/>
                      <a:gd name="T33" fmla="*/ 0 h 208"/>
                      <a:gd name="T34" fmla="*/ 84 w 217"/>
                      <a:gd name="T35" fmla="*/ 4 h 208"/>
                      <a:gd name="T36" fmla="*/ 126 w 217"/>
                      <a:gd name="T37" fmla="*/ 12 h 208"/>
                      <a:gd name="T38" fmla="*/ 130 w 217"/>
                      <a:gd name="T39" fmla="*/ 13 h 208"/>
                      <a:gd name="T40" fmla="*/ 145 w 217"/>
                      <a:gd name="T41" fmla="*/ 19 h 208"/>
                      <a:gd name="T42" fmla="*/ 191 w 217"/>
                      <a:gd name="T43" fmla="*/ 28 h 208"/>
                      <a:gd name="T44" fmla="*/ 207 w 217"/>
                      <a:gd name="T45" fmla="*/ 32 h 208"/>
                      <a:gd name="T46" fmla="*/ 227 w 217"/>
                      <a:gd name="T47" fmla="*/ 29 h 208"/>
                      <a:gd name="T48" fmla="*/ 228 w 217"/>
                      <a:gd name="T49" fmla="*/ 14 h 208"/>
                      <a:gd name="T50" fmla="*/ 250 w 217"/>
                      <a:gd name="T51" fmla="*/ 5 h 208"/>
                      <a:gd name="T52" fmla="*/ 291 w 217"/>
                      <a:gd name="T53" fmla="*/ 7 h 208"/>
                      <a:gd name="T54" fmla="*/ 293 w 217"/>
                      <a:gd name="T55" fmla="*/ 12 h 208"/>
                      <a:gd name="T56" fmla="*/ 314 w 217"/>
                      <a:gd name="T57" fmla="*/ 13 h 208"/>
                      <a:gd name="T58" fmla="*/ 338 w 217"/>
                      <a:gd name="T59" fmla="*/ 14 h 208"/>
                      <a:gd name="T60" fmla="*/ 333 w 217"/>
                      <a:gd name="T61" fmla="*/ 17 h 208"/>
                      <a:gd name="T62" fmla="*/ 331 w 217"/>
                      <a:gd name="T63" fmla="*/ 33 h 208"/>
                      <a:gd name="T64" fmla="*/ 334 w 217"/>
                      <a:gd name="T65" fmla="*/ 38 h 208"/>
                      <a:gd name="T66" fmla="*/ 338 w 217"/>
                      <a:gd name="T67" fmla="*/ 44 h 208"/>
                      <a:gd name="T68" fmla="*/ 338 w 217"/>
                      <a:gd name="T69" fmla="*/ 61 h 208"/>
                      <a:gd name="T70" fmla="*/ 338 w 217"/>
                      <a:gd name="T71" fmla="*/ 80 h 208"/>
                      <a:gd name="T72" fmla="*/ 338 w 217"/>
                      <a:gd name="T73" fmla="*/ 97 h 208"/>
                      <a:gd name="T74" fmla="*/ 338 w 217"/>
                      <a:gd name="T75" fmla="*/ 114 h 208"/>
                      <a:gd name="T76" fmla="*/ 338 w 217"/>
                      <a:gd name="T77" fmla="*/ 134 h 208"/>
                      <a:gd name="T78" fmla="*/ 318 w 217"/>
                      <a:gd name="T79" fmla="*/ 139 h 208"/>
                      <a:gd name="T80" fmla="*/ 318 w 217"/>
                      <a:gd name="T81" fmla="*/ 139 h 2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7"/>
                      <a:gd name="T124" fmla="*/ 0 h 208"/>
                      <a:gd name="T125" fmla="*/ 217 w 217"/>
                      <a:gd name="T126" fmla="*/ 208 h 2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7" h="208">
                        <a:moveTo>
                          <a:pt x="203" y="207"/>
                        </a:moveTo>
                        <a:lnTo>
                          <a:pt x="189" y="200"/>
                        </a:lnTo>
                        <a:lnTo>
                          <a:pt x="175" y="193"/>
                        </a:lnTo>
                        <a:lnTo>
                          <a:pt x="161" y="186"/>
                        </a:lnTo>
                        <a:lnTo>
                          <a:pt x="148" y="178"/>
                        </a:lnTo>
                        <a:lnTo>
                          <a:pt x="134" y="171"/>
                        </a:lnTo>
                        <a:lnTo>
                          <a:pt x="121" y="163"/>
                        </a:lnTo>
                        <a:lnTo>
                          <a:pt x="108" y="157"/>
                        </a:lnTo>
                        <a:lnTo>
                          <a:pt x="94" y="150"/>
                        </a:lnTo>
                        <a:lnTo>
                          <a:pt x="80" y="154"/>
                        </a:lnTo>
                        <a:lnTo>
                          <a:pt x="76" y="156"/>
                        </a:lnTo>
                        <a:lnTo>
                          <a:pt x="73" y="153"/>
                        </a:lnTo>
                        <a:lnTo>
                          <a:pt x="65" y="148"/>
                        </a:lnTo>
                        <a:lnTo>
                          <a:pt x="36" y="147"/>
                        </a:lnTo>
                        <a:lnTo>
                          <a:pt x="29" y="136"/>
                        </a:lnTo>
                        <a:lnTo>
                          <a:pt x="22" y="132"/>
                        </a:lnTo>
                        <a:lnTo>
                          <a:pt x="15" y="131"/>
                        </a:lnTo>
                        <a:lnTo>
                          <a:pt x="11" y="128"/>
                        </a:lnTo>
                        <a:lnTo>
                          <a:pt x="10" y="120"/>
                        </a:lnTo>
                        <a:lnTo>
                          <a:pt x="2" y="107"/>
                        </a:lnTo>
                        <a:lnTo>
                          <a:pt x="2" y="105"/>
                        </a:lnTo>
                        <a:lnTo>
                          <a:pt x="7" y="104"/>
                        </a:lnTo>
                        <a:lnTo>
                          <a:pt x="8" y="83"/>
                        </a:lnTo>
                        <a:lnTo>
                          <a:pt x="5" y="59"/>
                        </a:lnTo>
                        <a:lnTo>
                          <a:pt x="0" y="51"/>
                        </a:lnTo>
                        <a:lnTo>
                          <a:pt x="1" y="46"/>
                        </a:lnTo>
                        <a:lnTo>
                          <a:pt x="3" y="44"/>
                        </a:lnTo>
                        <a:lnTo>
                          <a:pt x="10" y="41"/>
                        </a:lnTo>
                        <a:lnTo>
                          <a:pt x="13" y="37"/>
                        </a:lnTo>
                        <a:lnTo>
                          <a:pt x="12" y="27"/>
                        </a:lnTo>
                        <a:lnTo>
                          <a:pt x="13" y="24"/>
                        </a:lnTo>
                        <a:lnTo>
                          <a:pt x="29" y="12"/>
                        </a:lnTo>
                        <a:lnTo>
                          <a:pt x="30" y="9"/>
                        </a:lnTo>
                        <a:lnTo>
                          <a:pt x="30" y="0"/>
                        </a:lnTo>
                        <a:lnTo>
                          <a:pt x="43" y="5"/>
                        </a:lnTo>
                        <a:lnTo>
                          <a:pt x="53" y="4"/>
                        </a:lnTo>
                        <a:lnTo>
                          <a:pt x="62" y="5"/>
                        </a:lnTo>
                        <a:lnTo>
                          <a:pt x="80" y="12"/>
                        </a:lnTo>
                        <a:lnTo>
                          <a:pt x="82" y="15"/>
                        </a:lnTo>
                        <a:lnTo>
                          <a:pt x="83" y="20"/>
                        </a:lnTo>
                        <a:lnTo>
                          <a:pt x="89" y="27"/>
                        </a:lnTo>
                        <a:lnTo>
                          <a:pt x="93" y="29"/>
                        </a:lnTo>
                        <a:lnTo>
                          <a:pt x="114" y="33"/>
                        </a:lnTo>
                        <a:lnTo>
                          <a:pt x="122" y="38"/>
                        </a:lnTo>
                        <a:lnTo>
                          <a:pt x="128" y="43"/>
                        </a:lnTo>
                        <a:lnTo>
                          <a:pt x="132" y="45"/>
                        </a:lnTo>
                        <a:lnTo>
                          <a:pt x="139" y="43"/>
                        </a:lnTo>
                        <a:lnTo>
                          <a:pt x="144" y="39"/>
                        </a:lnTo>
                        <a:lnTo>
                          <a:pt x="147" y="32"/>
                        </a:lnTo>
                        <a:lnTo>
                          <a:pt x="145" y="24"/>
                        </a:lnTo>
                        <a:lnTo>
                          <a:pt x="145" y="17"/>
                        </a:lnTo>
                        <a:lnTo>
                          <a:pt x="159" y="5"/>
                        </a:lnTo>
                        <a:lnTo>
                          <a:pt x="174" y="4"/>
                        </a:lnTo>
                        <a:lnTo>
                          <a:pt x="185" y="7"/>
                        </a:lnTo>
                        <a:lnTo>
                          <a:pt x="187" y="8"/>
                        </a:lnTo>
                        <a:lnTo>
                          <a:pt x="187" y="12"/>
                        </a:lnTo>
                        <a:lnTo>
                          <a:pt x="190" y="16"/>
                        </a:lnTo>
                        <a:lnTo>
                          <a:pt x="199" y="16"/>
                        </a:lnTo>
                        <a:lnTo>
                          <a:pt x="213" y="19"/>
                        </a:lnTo>
                        <a:lnTo>
                          <a:pt x="216" y="24"/>
                        </a:lnTo>
                        <a:lnTo>
                          <a:pt x="215" y="24"/>
                        </a:lnTo>
                        <a:lnTo>
                          <a:pt x="212" y="27"/>
                        </a:lnTo>
                        <a:lnTo>
                          <a:pt x="214" y="44"/>
                        </a:lnTo>
                        <a:lnTo>
                          <a:pt x="210" y="48"/>
                        </a:lnTo>
                        <a:lnTo>
                          <a:pt x="210" y="53"/>
                        </a:lnTo>
                        <a:lnTo>
                          <a:pt x="213" y="57"/>
                        </a:lnTo>
                        <a:lnTo>
                          <a:pt x="212" y="59"/>
                        </a:lnTo>
                        <a:lnTo>
                          <a:pt x="216" y="64"/>
                        </a:lnTo>
                        <a:lnTo>
                          <a:pt x="216" y="77"/>
                        </a:lnTo>
                        <a:lnTo>
                          <a:pt x="216" y="90"/>
                        </a:lnTo>
                        <a:lnTo>
                          <a:pt x="216" y="105"/>
                        </a:lnTo>
                        <a:lnTo>
                          <a:pt x="216" y="118"/>
                        </a:lnTo>
                        <a:lnTo>
                          <a:pt x="216" y="131"/>
                        </a:lnTo>
                        <a:lnTo>
                          <a:pt x="216" y="144"/>
                        </a:lnTo>
                        <a:lnTo>
                          <a:pt x="216" y="157"/>
                        </a:lnTo>
                        <a:lnTo>
                          <a:pt x="216" y="170"/>
                        </a:lnTo>
                        <a:lnTo>
                          <a:pt x="216" y="183"/>
                        </a:lnTo>
                        <a:lnTo>
                          <a:pt x="216" y="198"/>
                        </a:lnTo>
                        <a:lnTo>
                          <a:pt x="203" y="198"/>
                        </a:lnTo>
                        <a:lnTo>
                          <a:pt x="203" y="207"/>
                        </a:lnTo>
                      </a:path>
                    </a:pathLst>
                  </a:custGeom>
                  <a:grpFill/>
                  <a:ln w="9144">
                    <a:solidFill>
                      <a:schemeClr val="bg2">
                        <a:lumMod val="90000"/>
                      </a:schemeClr>
                    </a:solidFill>
                    <a:round/>
                    <a:headEnd/>
                    <a:tailEnd/>
                  </a:ln>
                </p:spPr>
                <p:txBody>
                  <a:bodyPr/>
                  <a:lstStyle/>
                  <a:p>
                    <a:endParaRPr lang="nb-NO"/>
                  </a:p>
                </p:txBody>
              </p:sp>
              <p:sp>
                <p:nvSpPr>
                  <p:cNvPr id="509" name="Freeform 215"/>
                  <p:cNvSpPr>
                    <a:spLocks/>
                  </p:cNvSpPr>
                  <p:nvPr/>
                </p:nvSpPr>
                <p:spPr bwMode="gray">
                  <a:xfrm>
                    <a:off x="2891" y="2069"/>
                    <a:ext cx="154" cy="217"/>
                  </a:xfrm>
                  <a:custGeom>
                    <a:avLst/>
                    <a:gdLst>
                      <a:gd name="T0" fmla="*/ 247 w 146"/>
                      <a:gd name="T1" fmla="*/ 50 h 225"/>
                      <a:gd name="T2" fmla="*/ 247 w 146"/>
                      <a:gd name="T3" fmla="*/ 67 h 225"/>
                      <a:gd name="T4" fmla="*/ 222 w 146"/>
                      <a:gd name="T5" fmla="*/ 77 h 225"/>
                      <a:gd name="T6" fmla="*/ 208 w 146"/>
                      <a:gd name="T7" fmla="*/ 89 h 225"/>
                      <a:gd name="T8" fmla="*/ 199 w 146"/>
                      <a:gd name="T9" fmla="*/ 94 h 225"/>
                      <a:gd name="T10" fmla="*/ 197 w 146"/>
                      <a:gd name="T11" fmla="*/ 103 h 225"/>
                      <a:gd name="T12" fmla="*/ 208 w 146"/>
                      <a:gd name="T13" fmla="*/ 105 h 225"/>
                      <a:gd name="T14" fmla="*/ 219 w 146"/>
                      <a:gd name="T15" fmla="*/ 120 h 225"/>
                      <a:gd name="T16" fmla="*/ 217 w 146"/>
                      <a:gd name="T17" fmla="*/ 121 h 225"/>
                      <a:gd name="T18" fmla="*/ 194 w 146"/>
                      <a:gd name="T19" fmla="*/ 126 h 225"/>
                      <a:gd name="T20" fmla="*/ 177 w 146"/>
                      <a:gd name="T21" fmla="*/ 134 h 225"/>
                      <a:gd name="T22" fmla="*/ 167 w 146"/>
                      <a:gd name="T23" fmla="*/ 137 h 225"/>
                      <a:gd name="T24" fmla="*/ 129 w 146"/>
                      <a:gd name="T25" fmla="*/ 142 h 225"/>
                      <a:gd name="T26" fmla="*/ 133 w 146"/>
                      <a:gd name="T27" fmla="*/ 145 h 225"/>
                      <a:gd name="T28" fmla="*/ 100 w 146"/>
                      <a:gd name="T29" fmla="*/ 150 h 225"/>
                      <a:gd name="T30" fmla="*/ 73 w 146"/>
                      <a:gd name="T31" fmla="*/ 152 h 225"/>
                      <a:gd name="T32" fmla="*/ 59 w 146"/>
                      <a:gd name="T33" fmla="*/ 155 h 225"/>
                      <a:gd name="T34" fmla="*/ 34 w 146"/>
                      <a:gd name="T35" fmla="*/ 144 h 225"/>
                      <a:gd name="T36" fmla="*/ 22 w 146"/>
                      <a:gd name="T37" fmla="*/ 140 h 225"/>
                      <a:gd name="T38" fmla="*/ 9 w 146"/>
                      <a:gd name="T39" fmla="*/ 133 h 225"/>
                      <a:gd name="T40" fmla="*/ 40 w 146"/>
                      <a:gd name="T41" fmla="*/ 132 h 225"/>
                      <a:gd name="T42" fmla="*/ 42 w 146"/>
                      <a:gd name="T43" fmla="*/ 129 h 225"/>
                      <a:gd name="T44" fmla="*/ 32 w 146"/>
                      <a:gd name="T45" fmla="*/ 113 h 225"/>
                      <a:gd name="T46" fmla="*/ 23 w 146"/>
                      <a:gd name="T47" fmla="*/ 103 h 225"/>
                      <a:gd name="T48" fmla="*/ 9 w 146"/>
                      <a:gd name="T49" fmla="*/ 102 h 225"/>
                      <a:gd name="T50" fmla="*/ 0 w 146"/>
                      <a:gd name="T51" fmla="*/ 89 h 225"/>
                      <a:gd name="T52" fmla="*/ 3 w 146"/>
                      <a:gd name="T53" fmla="*/ 87 h 225"/>
                      <a:gd name="T54" fmla="*/ 46 w 146"/>
                      <a:gd name="T55" fmla="*/ 65 h 225"/>
                      <a:gd name="T56" fmla="*/ 55 w 146"/>
                      <a:gd name="T57" fmla="*/ 35 h 225"/>
                      <a:gd name="T58" fmla="*/ 46 w 146"/>
                      <a:gd name="T59" fmla="*/ 27 h 225"/>
                      <a:gd name="T60" fmla="*/ 36 w 146"/>
                      <a:gd name="T61" fmla="*/ 4 h 225"/>
                      <a:gd name="T62" fmla="*/ 85 w 146"/>
                      <a:gd name="T63" fmla="*/ 7 h 225"/>
                      <a:gd name="T64" fmla="*/ 129 w 146"/>
                      <a:gd name="T65" fmla="*/ 14 h 225"/>
                      <a:gd name="T66" fmla="*/ 176 w 146"/>
                      <a:gd name="T67" fmla="*/ 26 h 225"/>
                      <a:gd name="T68" fmla="*/ 223 w 146"/>
                      <a:gd name="T69" fmla="*/ 36 h 225"/>
                      <a:gd name="T70" fmla="*/ 247 w 146"/>
                      <a:gd name="T71" fmla="*/ 39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225"/>
                      <a:gd name="T110" fmla="*/ 146 w 146"/>
                      <a:gd name="T111" fmla="*/ 225 h 2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225">
                        <a:moveTo>
                          <a:pt x="145" y="57"/>
                        </a:moveTo>
                        <a:lnTo>
                          <a:pt x="145" y="70"/>
                        </a:lnTo>
                        <a:lnTo>
                          <a:pt x="145" y="84"/>
                        </a:lnTo>
                        <a:lnTo>
                          <a:pt x="145" y="96"/>
                        </a:lnTo>
                        <a:lnTo>
                          <a:pt x="145" y="109"/>
                        </a:lnTo>
                        <a:lnTo>
                          <a:pt x="130" y="110"/>
                        </a:lnTo>
                        <a:lnTo>
                          <a:pt x="128" y="118"/>
                        </a:lnTo>
                        <a:lnTo>
                          <a:pt x="122" y="127"/>
                        </a:lnTo>
                        <a:lnTo>
                          <a:pt x="122" y="132"/>
                        </a:lnTo>
                        <a:lnTo>
                          <a:pt x="117" y="135"/>
                        </a:lnTo>
                        <a:lnTo>
                          <a:pt x="117" y="142"/>
                        </a:lnTo>
                        <a:lnTo>
                          <a:pt x="116" y="148"/>
                        </a:lnTo>
                        <a:lnTo>
                          <a:pt x="116" y="152"/>
                        </a:lnTo>
                        <a:lnTo>
                          <a:pt x="122" y="150"/>
                        </a:lnTo>
                        <a:lnTo>
                          <a:pt x="123" y="158"/>
                        </a:lnTo>
                        <a:lnTo>
                          <a:pt x="129" y="172"/>
                        </a:lnTo>
                        <a:lnTo>
                          <a:pt x="129" y="174"/>
                        </a:lnTo>
                        <a:lnTo>
                          <a:pt x="127" y="174"/>
                        </a:lnTo>
                        <a:lnTo>
                          <a:pt x="116" y="177"/>
                        </a:lnTo>
                        <a:lnTo>
                          <a:pt x="113" y="181"/>
                        </a:lnTo>
                        <a:lnTo>
                          <a:pt x="113" y="184"/>
                        </a:lnTo>
                        <a:lnTo>
                          <a:pt x="104" y="192"/>
                        </a:lnTo>
                        <a:lnTo>
                          <a:pt x="102" y="196"/>
                        </a:lnTo>
                        <a:lnTo>
                          <a:pt x="98" y="197"/>
                        </a:lnTo>
                        <a:lnTo>
                          <a:pt x="95" y="201"/>
                        </a:lnTo>
                        <a:lnTo>
                          <a:pt x="76" y="203"/>
                        </a:lnTo>
                        <a:lnTo>
                          <a:pt x="76" y="204"/>
                        </a:lnTo>
                        <a:lnTo>
                          <a:pt x="78" y="208"/>
                        </a:lnTo>
                        <a:lnTo>
                          <a:pt x="72" y="215"/>
                        </a:lnTo>
                        <a:lnTo>
                          <a:pt x="59" y="216"/>
                        </a:lnTo>
                        <a:lnTo>
                          <a:pt x="47" y="222"/>
                        </a:lnTo>
                        <a:lnTo>
                          <a:pt x="43" y="218"/>
                        </a:lnTo>
                        <a:lnTo>
                          <a:pt x="41" y="221"/>
                        </a:lnTo>
                        <a:lnTo>
                          <a:pt x="35" y="223"/>
                        </a:lnTo>
                        <a:lnTo>
                          <a:pt x="27" y="224"/>
                        </a:lnTo>
                        <a:lnTo>
                          <a:pt x="21" y="207"/>
                        </a:lnTo>
                        <a:lnTo>
                          <a:pt x="20" y="204"/>
                        </a:lnTo>
                        <a:lnTo>
                          <a:pt x="12" y="201"/>
                        </a:lnTo>
                        <a:lnTo>
                          <a:pt x="9" y="195"/>
                        </a:lnTo>
                        <a:lnTo>
                          <a:pt x="9" y="191"/>
                        </a:lnTo>
                        <a:lnTo>
                          <a:pt x="11" y="189"/>
                        </a:lnTo>
                        <a:lnTo>
                          <a:pt x="24" y="190"/>
                        </a:lnTo>
                        <a:lnTo>
                          <a:pt x="26" y="188"/>
                        </a:lnTo>
                        <a:lnTo>
                          <a:pt x="25" y="185"/>
                        </a:lnTo>
                        <a:lnTo>
                          <a:pt x="19" y="175"/>
                        </a:lnTo>
                        <a:lnTo>
                          <a:pt x="20" y="162"/>
                        </a:lnTo>
                        <a:lnTo>
                          <a:pt x="17" y="150"/>
                        </a:lnTo>
                        <a:lnTo>
                          <a:pt x="13" y="148"/>
                        </a:lnTo>
                        <a:lnTo>
                          <a:pt x="13" y="146"/>
                        </a:lnTo>
                        <a:lnTo>
                          <a:pt x="9" y="146"/>
                        </a:lnTo>
                        <a:lnTo>
                          <a:pt x="2" y="135"/>
                        </a:lnTo>
                        <a:lnTo>
                          <a:pt x="0" y="128"/>
                        </a:lnTo>
                        <a:lnTo>
                          <a:pt x="0" y="126"/>
                        </a:lnTo>
                        <a:lnTo>
                          <a:pt x="3" y="124"/>
                        </a:lnTo>
                        <a:lnTo>
                          <a:pt x="4" y="118"/>
                        </a:lnTo>
                        <a:lnTo>
                          <a:pt x="27" y="93"/>
                        </a:lnTo>
                        <a:lnTo>
                          <a:pt x="28" y="68"/>
                        </a:lnTo>
                        <a:lnTo>
                          <a:pt x="32" y="49"/>
                        </a:lnTo>
                        <a:lnTo>
                          <a:pt x="35" y="43"/>
                        </a:lnTo>
                        <a:lnTo>
                          <a:pt x="27" y="37"/>
                        </a:lnTo>
                        <a:lnTo>
                          <a:pt x="22" y="27"/>
                        </a:lnTo>
                        <a:lnTo>
                          <a:pt x="22" y="4"/>
                        </a:lnTo>
                        <a:lnTo>
                          <a:pt x="36" y="0"/>
                        </a:lnTo>
                        <a:lnTo>
                          <a:pt x="50" y="7"/>
                        </a:lnTo>
                        <a:lnTo>
                          <a:pt x="63" y="13"/>
                        </a:lnTo>
                        <a:lnTo>
                          <a:pt x="76" y="21"/>
                        </a:lnTo>
                        <a:lnTo>
                          <a:pt x="90" y="28"/>
                        </a:lnTo>
                        <a:lnTo>
                          <a:pt x="103" y="36"/>
                        </a:lnTo>
                        <a:lnTo>
                          <a:pt x="117" y="43"/>
                        </a:lnTo>
                        <a:lnTo>
                          <a:pt x="131" y="50"/>
                        </a:lnTo>
                        <a:lnTo>
                          <a:pt x="145" y="57"/>
                        </a:lnTo>
                      </a:path>
                    </a:pathLst>
                  </a:custGeom>
                  <a:grpFill/>
                  <a:ln w="9144">
                    <a:solidFill>
                      <a:schemeClr val="bg2">
                        <a:lumMod val="90000"/>
                      </a:schemeClr>
                    </a:solidFill>
                    <a:round/>
                    <a:headEnd/>
                    <a:tailEnd/>
                  </a:ln>
                </p:spPr>
                <p:txBody>
                  <a:bodyPr/>
                  <a:lstStyle/>
                  <a:p>
                    <a:endParaRPr lang="nb-NO"/>
                  </a:p>
                </p:txBody>
              </p:sp>
              <p:sp>
                <p:nvSpPr>
                  <p:cNvPr id="510" name="Freeform 216"/>
                  <p:cNvSpPr>
                    <a:spLocks/>
                  </p:cNvSpPr>
                  <p:nvPr/>
                </p:nvSpPr>
                <p:spPr bwMode="gray">
                  <a:xfrm>
                    <a:off x="2513" y="1880"/>
                    <a:ext cx="173" cy="127"/>
                  </a:xfrm>
                  <a:custGeom>
                    <a:avLst/>
                    <a:gdLst>
                      <a:gd name="T0" fmla="*/ 80 w 163"/>
                      <a:gd name="T1" fmla="*/ 96 h 131"/>
                      <a:gd name="T2" fmla="*/ 25 w 163"/>
                      <a:gd name="T3" fmla="*/ 96 h 131"/>
                      <a:gd name="T4" fmla="*/ 1 w 163"/>
                      <a:gd name="T5" fmla="*/ 93 h 131"/>
                      <a:gd name="T6" fmla="*/ 47 w 163"/>
                      <a:gd name="T7" fmla="*/ 86 h 131"/>
                      <a:gd name="T8" fmla="*/ 72 w 163"/>
                      <a:gd name="T9" fmla="*/ 75 h 131"/>
                      <a:gd name="T10" fmla="*/ 80 w 163"/>
                      <a:gd name="T11" fmla="*/ 66 h 131"/>
                      <a:gd name="T12" fmla="*/ 79 w 163"/>
                      <a:gd name="T13" fmla="*/ 53 h 131"/>
                      <a:gd name="T14" fmla="*/ 91 w 163"/>
                      <a:gd name="T15" fmla="*/ 46 h 131"/>
                      <a:gd name="T16" fmla="*/ 113 w 163"/>
                      <a:gd name="T17" fmla="*/ 34 h 131"/>
                      <a:gd name="T18" fmla="*/ 157 w 163"/>
                      <a:gd name="T19" fmla="*/ 20 h 131"/>
                      <a:gd name="T20" fmla="*/ 177 w 163"/>
                      <a:gd name="T21" fmla="*/ 2 h 131"/>
                      <a:gd name="T22" fmla="*/ 200 w 163"/>
                      <a:gd name="T23" fmla="*/ 9 h 131"/>
                      <a:gd name="T24" fmla="*/ 246 w 163"/>
                      <a:gd name="T25" fmla="*/ 10 h 131"/>
                      <a:gd name="T26" fmla="*/ 259 w 163"/>
                      <a:gd name="T27" fmla="*/ 14 h 131"/>
                      <a:gd name="T28" fmla="*/ 267 w 163"/>
                      <a:gd name="T29" fmla="*/ 15 h 131"/>
                      <a:gd name="T30" fmla="*/ 275 w 163"/>
                      <a:gd name="T31" fmla="*/ 16 h 131"/>
                      <a:gd name="T32" fmla="*/ 275 w 163"/>
                      <a:gd name="T33" fmla="*/ 16 h 131"/>
                      <a:gd name="T34" fmla="*/ 277 w 163"/>
                      <a:gd name="T35" fmla="*/ 20 h 131"/>
                      <a:gd name="T36" fmla="*/ 278 w 163"/>
                      <a:gd name="T37" fmla="*/ 28 h 131"/>
                      <a:gd name="T38" fmla="*/ 281 w 163"/>
                      <a:gd name="T39" fmla="*/ 37 h 131"/>
                      <a:gd name="T40" fmla="*/ 294 w 163"/>
                      <a:gd name="T41" fmla="*/ 41 h 131"/>
                      <a:gd name="T42" fmla="*/ 289 w 163"/>
                      <a:gd name="T43" fmla="*/ 45 h 131"/>
                      <a:gd name="T44" fmla="*/ 246 w 163"/>
                      <a:gd name="T45" fmla="*/ 47 h 131"/>
                      <a:gd name="T46" fmla="*/ 225 w 163"/>
                      <a:gd name="T47" fmla="*/ 51 h 131"/>
                      <a:gd name="T48" fmla="*/ 226 w 163"/>
                      <a:gd name="T49" fmla="*/ 56 h 131"/>
                      <a:gd name="T50" fmla="*/ 228 w 163"/>
                      <a:gd name="T51" fmla="*/ 59 h 131"/>
                      <a:gd name="T52" fmla="*/ 189 w 163"/>
                      <a:gd name="T53" fmla="*/ 68 h 131"/>
                      <a:gd name="T54" fmla="*/ 158 w 163"/>
                      <a:gd name="T55" fmla="*/ 71 h 131"/>
                      <a:gd name="T56" fmla="*/ 143 w 163"/>
                      <a:gd name="T57" fmla="*/ 73 h 131"/>
                      <a:gd name="T58" fmla="*/ 129 w 163"/>
                      <a:gd name="T59" fmla="*/ 76 h 131"/>
                      <a:gd name="T60" fmla="*/ 108 w 163"/>
                      <a:gd name="T61" fmla="*/ 83 h 131"/>
                      <a:gd name="T62" fmla="*/ 108 w 163"/>
                      <a:gd name="T63" fmla="*/ 96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31"/>
                      <a:gd name="T98" fmla="*/ 163 w 163"/>
                      <a:gd name="T99" fmla="*/ 131 h 1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31">
                        <a:moveTo>
                          <a:pt x="59" y="130"/>
                        </a:moveTo>
                        <a:lnTo>
                          <a:pt x="44" y="130"/>
                        </a:lnTo>
                        <a:lnTo>
                          <a:pt x="30" y="130"/>
                        </a:lnTo>
                        <a:lnTo>
                          <a:pt x="15" y="130"/>
                        </a:lnTo>
                        <a:lnTo>
                          <a:pt x="0" y="130"/>
                        </a:lnTo>
                        <a:lnTo>
                          <a:pt x="1" y="127"/>
                        </a:lnTo>
                        <a:lnTo>
                          <a:pt x="19" y="123"/>
                        </a:lnTo>
                        <a:lnTo>
                          <a:pt x="25" y="117"/>
                        </a:lnTo>
                        <a:lnTo>
                          <a:pt x="37" y="108"/>
                        </a:lnTo>
                        <a:lnTo>
                          <a:pt x="40" y="102"/>
                        </a:lnTo>
                        <a:lnTo>
                          <a:pt x="44" y="94"/>
                        </a:lnTo>
                        <a:lnTo>
                          <a:pt x="44" y="89"/>
                        </a:lnTo>
                        <a:lnTo>
                          <a:pt x="42" y="85"/>
                        </a:lnTo>
                        <a:lnTo>
                          <a:pt x="43" y="73"/>
                        </a:lnTo>
                        <a:lnTo>
                          <a:pt x="47" y="65"/>
                        </a:lnTo>
                        <a:lnTo>
                          <a:pt x="51" y="63"/>
                        </a:lnTo>
                        <a:lnTo>
                          <a:pt x="53" y="55"/>
                        </a:lnTo>
                        <a:lnTo>
                          <a:pt x="62" y="44"/>
                        </a:lnTo>
                        <a:lnTo>
                          <a:pt x="77" y="36"/>
                        </a:lnTo>
                        <a:lnTo>
                          <a:pt x="86" y="30"/>
                        </a:lnTo>
                        <a:lnTo>
                          <a:pt x="89" y="22"/>
                        </a:lnTo>
                        <a:lnTo>
                          <a:pt x="97" y="2"/>
                        </a:lnTo>
                        <a:lnTo>
                          <a:pt x="103" y="0"/>
                        </a:lnTo>
                        <a:lnTo>
                          <a:pt x="109" y="9"/>
                        </a:lnTo>
                        <a:lnTo>
                          <a:pt x="117" y="14"/>
                        </a:lnTo>
                        <a:lnTo>
                          <a:pt x="136" y="10"/>
                        </a:lnTo>
                        <a:lnTo>
                          <a:pt x="142" y="14"/>
                        </a:lnTo>
                        <a:lnTo>
                          <a:pt x="143" y="14"/>
                        </a:lnTo>
                        <a:lnTo>
                          <a:pt x="149" y="14"/>
                        </a:lnTo>
                        <a:lnTo>
                          <a:pt x="147" y="15"/>
                        </a:lnTo>
                        <a:lnTo>
                          <a:pt x="147" y="16"/>
                        </a:lnTo>
                        <a:lnTo>
                          <a:pt x="152" y="19"/>
                        </a:lnTo>
                        <a:lnTo>
                          <a:pt x="151" y="20"/>
                        </a:lnTo>
                        <a:lnTo>
                          <a:pt x="152" y="22"/>
                        </a:lnTo>
                        <a:lnTo>
                          <a:pt x="152" y="24"/>
                        </a:lnTo>
                        <a:lnTo>
                          <a:pt x="153" y="30"/>
                        </a:lnTo>
                        <a:lnTo>
                          <a:pt x="152" y="35"/>
                        </a:lnTo>
                        <a:lnTo>
                          <a:pt x="154" y="38"/>
                        </a:lnTo>
                        <a:lnTo>
                          <a:pt x="153" y="42"/>
                        </a:lnTo>
                        <a:lnTo>
                          <a:pt x="155" y="47"/>
                        </a:lnTo>
                        <a:lnTo>
                          <a:pt x="157" y="51"/>
                        </a:lnTo>
                        <a:lnTo>
                          <a:pt x="162" y="54"/>
                        </a:lnTo>
                        <a:lnTo>
                          <a:pt x="159" y="57"/>
                        </a:lnTo>
                        <a:lnTo>
                          <a:pt x="159" y="62"/>
                        </a:lnTo>
                        <a:lnTo>
                          <a:pt x="136" y="62"/>
                        </a:lnTo>
                        <a:lnTo>
                          <a:pt x="136" y="66"/>
                        </a:lnTo>
                        <a:lnTo>
                          <a:pt x="124" y="69"/>
                        </a:lnTo>
                        <a:lnTo>
                          <a:pt x="123" y="71"/>
                        </a:lnTo>
                        <a:lnTo>
                          <a:pt x="125" y="71"/>
                        </a:lnTo>
                        <a:lnTo>
                          <a:pt x="124" y="76"/>
                        </a:lnTo>
                        <a:lnTo>
                          <a:pt x="126" y="78"/>
                        </a:lnTo>
                        <a:lnTo>
                          <a:pt x="126" y="79"/>
                        </a:lnTo>
                        <a:lnTo>
                          <a:pt x="110" y="86"/>
                        </a:lnTo>
                        <a:lnTo>
                          <a:pt x="104" y="92"/>
                        </a:lnTo>
                        <a:lnTo>
                          <a:pt x="100" y="95"/>
                        </a:lnTo>
                        <a:lnTo>
                          <a:pt x="87" y="97"/>
                        </a:lnTo>
                        <a:lnTo>
                          <a:pt x="86" y="100"/>
                        </a:lnTo>
                        <a:lnTo>
                          <a:pt x="79" y="100"/>
                        </a:lnTo>
                        <a:lnTo>
                          <a:pt x="73" y="104"/>
                        </a:lnTo>
                        <a:lnTo>
                          <a:pt x="71" y="104"/>
                        </a:lnTo>
                        <a:lnTo>
                          <a:pt x="65" y="108"/>
                        </a:lnTo>
                        <a:lnTo>
                          <a:pt x="59" y="113"/>
                        </a:lnTo>
                        <a:lnTo>
                          <a:pt x="59" y="130"/>
                        </a:lnTo>
                      </a:path>
                    </a:pathLst>
                  </a:custGeom>
                  <a:grpFill/>
                  <a:ln w="9144">
                    <a:solidFill>
                      <a:schemeClr val="bg2">
                        <a:lumMod val="90000"/>
                      </a:schemeClr>
                    </a:solidFill>
                    <a:round/>
                    <a:headEnd/>
                    <a:tailEnd/>
                  </a:ln>
                </p:spPr>
                <p:txBody>
                  <a:bodyPr/>
                  <a:lstStyle/>
                  <a:p>
                    <a:endParaRPr lang="nb-NO"/>
                  </a:p>
                </p:txBody>
              </p:sp>
              <p:sp>
                <p:nvSpPr>
                  <p:cNvPr id="511" name="Freeform 217"/>
                  <p:cNvSpPr>
                    <a:spLocks/>
                  </p:cNvSpPr>
                  <p:nvPr/>
                </p:nvSpPr>
                <p:spPr bwMode="gray">
                  <a:xfrm>
                    <a:off x="2457" y="2013"/>
                    <a:ext cx="172" cy="174"/>
                  </a:xfrm>
                  <a:custGeom>
                    <a:avLst/>
                    <a:gdLst>
                      <a:gd name="T0" fmla="*/ 174 w 164"/>
                      <a:gd name="T1" fmla="*/ 109 h 182"/>
                      <a:gd name="T2" fmla="*/ 223 w 164"/>
                      <a:gd name="T3" fmla="*/ 110 h 182"/>
                      <a:gd name="T4" fmla="*/ 253 w 164"/>
                      <a:gd name="T5" fmla="*/ 102 h 182"/>
                      <a:gd name="T6" fmla="*/ 241 w 164"/>
                      <a:gd name="T7" fmla="*/ 92 h 182"/>
                      <a:gd name="T8" fmla="*/ 234 w 164"/>
                      <a:gd name="T9" fmla="*/ 72 h 182"/>
                      <a:gd name="T10" fmla="*/ 230 w 164"/>
                      <a:gd name="T11" fmla="*/ 52 h 182"/>
                      <a:gd name="T12" fmla="*/ 227 w 164"/>
                      <a:gd name="T13" fmla="*/ 32 h 182"/>
                      <a:gd name="T14" fmla="*/ 242 w 164"/>
                      <a:gd name="T15" fmla="*/ 24 h 182"/>
                      <a:gd name="T16" fmla="*/ 242 w 164"/>
                      <a:gd name="T17" fmla="*/ 15 h 182"/>
                      <a:gd name="T18" fmla="*/ 200 w 164"/>
                      <a:gd name="T19" fmla="*/ 8 h 182"/>
                      <a:gd name="T20" fmla="*/ 180 w 164"/>
                      <a:gd name="T21" fmla="*/ 11 h 182"/>
                      <a:gd name="T22" fmla="*/ 146 w 164"/>
                      <a:gd name="T23" fmla="*/ 11 h 182"/>
                      <a:gd name="T24" fmla="*/ 111 w 164"/>
                      <a:gd name="T25" fmla="*/ 11 h 182"/>
                      <a:gd name="T26" fmla="*/ 111 w 164"/>
                      <a:gd name="T27" fmla="*/ 28 h 182"/>
                      <a:gd name="T28" fmla="*/ 90 w 164"/>
                      <a:gd name="T29" fmla="*/ 39 h 182"/>
                      <a:gd name="T30" fmla="*/ 86 w 164"/>
                      <a:gd name="T31" fmla="*/ 48 h 182"/>
                      <a:gd name="T32" fmla="*/ 67 w 164"/>
                      <a:gd name="T33" fmla="*/ 55 h 182"/>
                      <a:gd name="T34" fmla="*/ 26 w 164"/>
                      <a:gd name="T35" fmla="*/ 55 h 182"/>
                      <a:gd name="T36" fmla="*/ 0 w 164"/>
                      <a:gd name="T37" fmla="*/ 59 h 182"/>
                      <a:gd name="T38" fmla="*/ 5 w 164"/>
                      <a:gd name="T39" fmla="*/ 63 h 182"/>
                      <a:gd name="T40" fmla="*/ 10 w 164"/>
                      <a:gd name="T41" fmla="*/ 66 h 182"/>
                      <a:gd name="T42" fmla="*/ 10 w 164"/>
                      <a:gd name="T43" fmla="*/ 71 h 182"/>
                      <a:gd name="T44" fmla="*/ 22 w 164"/>
                      <a:gd name="T45" fmla="*/ 78 h 182"/>
                      <a:gd name="T46" fmla="*/ 22 w 164"/>
                      <a:gd name="T47" fmla="*/ 90 h 182"/>
                      <a:gd name="T48" fmla="*/ 8 w 164"/>
                      <a:gd name="T49" fmla="*/ 100 h 182"/>
                      <a:gd name="T50" fmla="*/ 39 w 164"/>
                      <a:gd name="T51" fmla="*/ 98 h 182"/>
                      <a:gd name="T52" fmla="*/ 67 w 164"/>
                      <a:gd name="T53" fmla="*/ 103 h 182"/>
                      <a:gd name="T54" fmla="*/ 81 w 164"/>
                      <a:gd name="T55" fmla="*/ 108 h 182"/>
                      <a:gd name="T56" fmla="*/ 90 w 164"/>
                      <a:gd name="T57" fmla="*/ 111 h 182"/>
                      <a:gd name="T58" fmla="*/ 103 w 164"/>
                      <a:gd name="T59" fmla="*/ 115 h 182"/>
                      <a:gd name="T60" fmla="*/ 121 w 164"/>
                      <a:gd name="T61" fmla="*/ 106 h 182"/>
                      <a:gd name="T62" fmla="*/ 132 w 164"/>
                      <a:gd name="T63" fmla="*/ 112 h 182"/>
                      <a:gd name="T64" fmla="*/ 148 w 164"/>
                      <a:gd name="T65" fmla="*/ 109 h 182"/>
                      <a:gd name="T66" fmla="*/ 148 w 164"/>
                      <a:gd name="T67" fmla="*/ 109 h 1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182"/>
                      <a:gd name="T104" fmla="*/ 164 w 164"/>
                      <a:gd name="T105" fmla="*/ 182 h 1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182">
                        <a:moveTo>
                          <a:pt x="92" y="171"/>
                        </a:moveTo>
                        <a:lnTo>
                          <a:pt x="108" y="171"/>
                        </a:lnTo>
                        <a:lnTo>
                          <a:pt x="123" y="171"/>
                        </a:lnTo>
                        <a:lnTo>
                          <a:pt x="139" y="172"/>
                        </a:lnTo>
                        <a:lnTo>
                          <a:pt x="154" y="172"/>
                        </a:lnTo>
                        <a:lnTo>
                          <a:pt x="157" y="160"/>
                        </a:lnTo>
                        <a:lnTo>
                          <a:pt x="151" y="159"/>
                        </a:lnTo>
                        <a:lnTo>
                          <a:pt x="150" y="143"/>
                        </a:lnTo>
                        <a:lnTo>
                          <a:pt x="149" y="129"/>
                        </a:lnTo>
                        <a:lnTo>
                          <a:pt x="146" y="113"/>
                        </a:lnTo>
                        <a:lnTo>
                          <a:pt x="145" y="98"/>
                        </a:lnTo>
                        <a:lnTo>
                          <a:pt x="143" y="82"/>
                        </a:lnTo>
                        <a:lnTo>
                          <a:pt x="142" y="66"/>
                        </a:lnTo>
                        <a:lnTo>
                          <a:pt x="140" y="51"/>
                        </a:lnTo>
                        <a:lnTo>
                          <a:pt x="139" y="34"/>
                        </a:lnTo>
                        <a:lnTo>
                          <a:pt x="151" y="34"/>
                        </a:lnTo>
                        <a:lnTo>
                          <a:pt x="163" y="34"/>
                        </a:lnTo>
                        <a:lnTo>
                          <a:pt x="151" y="25"/>
                        </a:lnTo>
                        <a:lnTo>
                          <a:pt x="138" y="17"/>
                        </a:lnTo>
                        <a:lnTo>
                          <a:pt x="125" y="8"/>
                        </a:lnTo>
                        <a:lnTo>
                          <a:pt x="113" y="0"/>
                        </a:lnTo>
                        <a:lnTo>
                          <a:pt x="112" y="18"/>
                        </a:lnTo>
                        <a:lnTo>
                          <a:pt x="101" y="18"/>
                        </a:lnTo>
                        <a:lnTo>
                          <a:pt x="91" y="18"/>
                        </a:lnTo>
                        <a:lnTo>
                          <a:pt x="80" y="18"/>
                        </a:lnTo>
                        <a:lnTo>
                          <a:pt x="69" y="18"/>
                        </a:lnTo>
                        <a:lnTo>
                          <a:pt x="69" y="30"/>
                        </a:lnTo>
                        <a:lnTo>
                          <a:pt x="69" y="43"/>
                        </a:lnTo>
                        <a:lnTo>
                          <a:pt x="69" y="56"/>
                        </a:lnTo>
                        <a:lnTo>
                          <a:pt x="56" y="61"/>
                        </a:lnTo>
                        <a:lnTo>
                          <a:pt x="53" y="64"/>
                        </a:lnTo>
                        <a:lnTo>
                          <a:pt x="53" y="75"/>
                        </a:lnTo>
                        <a:lnTo>
                          <a:pt x="54" y="87"/>
                        </a:lnTo>
                        <a:lnTo>
                          <a:pt x="42" y="87"/>
                        </a:lnTo>
                        <a:lnTo>
                          <a:pt x="29" y="87"/>
                        </a:lnTo>
                        <a:lnTo>
                          <a:pt x="16" y="87"/>
                        </a:lnTo>
                        <a:lnTo>
                          <a:pt x="3" y="87"/>
                        </a:lnTo>
                        <a:lnTo>
                          <a:pt x="0" y="93"/>
                        </a:lnTo>
                        <a:lnTo>
                          <a:pt x="2" y="92"/>
                        </a:lnTo>
                        <a:lnTo>
                          <a:pt x="5" y="98"/>
                        </a:lnTo>
                        <a:lnTo>
                          <a:pt x="7" y="98"/>
                        </a:lnTo>
                        <a:lnTo>
                          <a:pt x="10" y="103"/>
                        </a:lnTo>
                        <a:lnTo>
                          <a:pt x="11" y="109"/>
                        </a:lnTo>
                        <a:lnTo>
                          <a:pt x="10" y="111"/>
                        </a:lnTo>
                        <a:lnTo>
                          <a:pt x="6" y="117"/>
                        </a:lnTo>
                        <a:lnTo>
                          <a:pt x="12" y="123"/>
                        </a:lnTo>
                        <a:lnTo>
                          <a:pt x="12" y="130"/>
                        </a:lnTo>
                        <a:lnTo>
                          <a:pt x="12" y="141"/>
                        </a:lnTo>
                        <a:lnTo>
                          <a:pt x="6" y="163"/>
                        </a:lnTo>
                        <a:lnTo>
                          <a:pt x="8" y="157"/>
                        </a:lnTo>
                        <a:lnTo>
                          <a:pt x="17" y="157"/>
                        </a:lnTo>
                        <a:lnTo>
                          <a:pt x="25" y="155"/>
                        </a:lnTo>
                        <a:lnTo>
                          <a:pt x="35" y="155"/>
                        </a:lnTo>
                        <a:lnTo>
                          <a:pt x="42" y="162"/>
                        </a:lnTo>
                        <a:lnTo>
                          <a:pt x="47" y="162"/>
                        </a:lnTo>
                        <a:lnTo>
                          <a:pt x="50" y="168"/>
                        </a:lnTo>
                        <a:lnTo>
                          <a:pt x="54" y="171"/>
                        </a:lnTo>
                        <a:lnTo>
                          <a:pt x="56" y="174"/>
                        </a:lnTo>
                        <a:lnTo>
                          <a:pt x="55" y="175"/>
                        </a:lnTo>
                        <a:lnTo>
                          <a:pt x="64" y="181"/>
                        </a:lnTo>
                        <a:lnTo>
                          <a:pt x="71" y="175"/>
                        </a:lnTo>
                        <a:lnTo>
                          <a:pt x="75" y="166"/>
                        </a:lnTo>
                        <a:lnTo>
                          <a:pt x="78" y="167"/>
                        </a:lnTo>
                        <a:lnTo>
                          <a:pt x="82" y="175"/>
                        </a:lnTo>
                        <a:lnTo>
                          <a:pt x="85" y="175"/>
                        </a:lnTo>
                        <a:lnTo>
                          <a:pt x="92" y="171"/>
                        </a:lnTo>
                      </a:path>
                    </a:pathLst>
                  </a:custGeom>
                  <a:grpFill/>
                  <a:ln w="9144">
                    <a:solidFill>
                      <a:schemeClr val="bg2">
                        <a:lumMod val="90000"/>
                      </a:schemeClr>
                    </a:solidFill>
                    <a:round/>
                    <a:headEnd/>
                    <a:tailEnd/>
                  </a:ln>
                </p:spPr>
                <p:txBody>
                  <a:bodyPr/>
                  <a:lstStyle/>
                  <a:p>
                    <a:endParaRPr lang="nb-NO"/>
                  </a:p>
                </p:txBody>
              </p:sp>
              <p:sp>
                <p:nvSpPr>
                  <p:cNvPr id="512" name="Freeform 218"/>
                  <p:cNvSpPr>
                    <a:spLocks/>
                  </p:cNvSpPr>
                  <p:nvPr/>
                </p:nvSpPr>
                <p:spPr bwMode="gray">
                  <a:xfrm>
                    <a:off x="2457" y="2006"/>
                    <a:ext cx="121" cy="97"/>
                  </a:xfrm>
                  <a:custGeom>
                    <a:avLst/>
                    <a:gdLst>
                      <a:gd name="T0" fmla="*/ 203 w 114"/>
                      <a:gd name="T1" fmla="*/ 15 h 101"/>
                      <a:gd name="T2" fmla="*/ 183 w 114"/>
                      <a:gd name="T3" fmla="*/ 15 h 101"/>
                      <a:gd name="T4" fmla="*/ 167 w 114"/>
                      <a:gd name="T5" fmla="*/ 15 h 101"/>
                      <a:gd name="T6" fmla="*/ 145 w 114"/>
                      <a:gd name="T7" fmla="*/ 15 h 101"/>
                      <a:gd name="T8" fmla="*/ 124 w 114"/>
                      <a:gd name="T9" fmla="*/ 15 h 101"/>
                      <a:gd name="T10" fmla="*/ 124 w 114"/>
                      <a:gd name="T11" fmla="*/ 27 h 101"/>
                      <a:gd name="T12" fmla="*/ 124 w 114"/>
                      <a:gd name="T13" fmla="*/ 33 h 101"/>
                      <a:gd name="T14" fmla="*/ 124 w 114"/>
                      <a:gd name="T15" fmla="*/ 43 h 101"/>
                      <a:gd name="T16" fmla="*/ 102 w 114"/>
                      <a:gd name="T17" fmla="*/ 46 h 101"/>
                      <a:gd name="T18" fmla="*/ 96 w 114"/>
                      <a:gd name="T19" fmla="*/ 48 h 101"/>
                      <a:gd name="T20" fmla="*/ 96 w 114"/>
                      <a:gd name="T21" fmla="*/ 55 h 101"/>
                      <a:gd name="T22" fmla="*/ 98 w 114"/>
                      <a:gd name="T23" fmla="*/ 62 h 101"/>
                      <a:gd name="T24" fmla="*/ 77 w 114"/>
                      <a:gd name="T25" fmla="*/ 62 h 101"/>
                      <a:gd name="T26" fmla="*/ 53 w 114"/>
                      <a:gd name="T27" fmla="*/ 62 h 101"/>
                      <a:gd name="T28" fmla="*/ 27 w 114"/>
                      <a:gd name="T29" fmla="*/ 62 h 101"/>
                      <a:gd name="T30" fmla="*/ 3 w 114"/>
                      <a:gd name="T31" fmla="*/ 62 h 101"/>
                      <a:gd name="T32" fmla="*/ 0 w 114"/>
                      <a:gd name="T33" fmla="*/ 67 h 101"/>
                      <a:gd name="T34" fmla="*/ 1 w 114"/>
                      <a:gd name="T35" fmla="*/ 59 h 101"/>
                      <a:gd name="T36" fmla="*/ 3 w 114"/>
                      <a:gd name="T37" fmla="*/ 55 h 101"/>
                      <a:gd name="T38" fmla="*/ 7 w 114"/>
                      <a:gd name="T39" fmla="*/ 54 h 101"/>
                      <a:gd name="T40" fmla="*/ 22 w 114"/>
                      <a:gd name="T41" fmla="*/ 48 h 101"/>
                      <a:gd name="T42" fmla="*/ 22 w 114"/>
                      <a:gd name="T43" fmla="*/ 47 h 101"/>
                      <a:gd name="T44" fmla="*/ 31 w 114"/>
                      <a:gd name="T45" fmla="*/ 37 h 101"/>
                      <a:gd name="T46" fmla="*/ 53 w 114"/>
                      <a:gd name="T47" fmla="*/ 28 h 101"/>
                      <a:gd name="T48" fmla="*/ 61 w 114"/>
                      <a:gd name="T49" fmla="*/ 14 h 101"/>
                      <a:gd name="T50" fmla="*/ 67 w 114"/>
                      <a:gd name="T51" fmla="*/ 12 h 101"/>
                      <a:gd name="T52" fmla="*/ 85 w 114"/>
                      <a:gd name="T53" fmla="*/ 12 h 101"/>
                      <a:gd name="T54" fmla="*/ 90 w 114"/>
                      <a:gd name="T55" fmla="*/ 8 h 101"/>
                      <a:gd name="T56" fmla="*/ 98 w 114"/>
                      <a:gd name="T57" fmla="*/ 0 h 101"/>
                      <a:gd name="T58" fmla="*/ 124 w 114"/>
                      <a:gd name="T59" fmla="*/ 0 h 101"/>
                      <a:gd name="T60" fmla="*/ 152 w 114"/>
                      <a:gd name="T61" fmla="*/ 0 h 101"/>
                      <a:gd name="T62" fmla="*/ 178 w 114"/>
                      <a:gd name="T63" fmla="*/ 0 h 101"/>
                      <a:gd name="T64" fmla="*/ 205 w 114"/>
                      <a:gd name="T65" fmla="*/ 0 h 101"/>
                      <a:gd name="T66" fmla="*/ 205 w 114"/>
                      <a:gd name="T67" fmla="*/ 7 h 101"/>
                      <a:gd name="T68" fmla="*/ 203 w 114"/>
                      <a:gd name="T69" fmla="*/ 15 h 101"/>
                      <a:gd name="T70" fmla="*/ 203 w 114"/>
                      <a:gd name="T71" fmla="*/ 15 h 101"/>
                      <a:gd name="T72" fmla="*/ 203 w 114"/>
                      <a:gd name="T73" fmla="*/ 15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4"/>
                      <a:gd name="T112" fmla="*/ 0 h 101"/>
                      <a:gd name="T113" fmla="*/ 114 w 114"/>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4" h="101">
                        <a:moveTo>
                          <a:pt x="112" y="25"/>
                        </a:moveTo>
                        <a:lnTo>
                          <a:pt x="101" y="25"/>
                        </a:lnTo>
                        <a:lnTo>
                          <a:pt x="91" y="25"/>
                        </a:lnTo>
                        <a:lnTo>
                          <a:pt x="80" y="25"/>
                        </a:lnTo>
                        <a:lnTo>
                          <a:pt x="69" y="25"/>
                        </a:lnTo>
                        <a:lnTo>
                          <a:pt x="69" y="37"/>
                        </a:lnTo>
                        <a:lnTo>
                          <a:pt x="69" y="50"/>
                        </a:lnTo>
                        <a:lnTo>
                          <a:pt x="69" y="63"/>
                        </a:lnTo>
                        <a:lnTo>
                          <a:pt x="56" y="68"/>
                        </a:lnTo>
                        <a:lnTo>
                          <a:pt x="53" y="71"/>
                        </a:lnTo>
                        <a:lnTo>
                          <a:pt x="53" y="82"/>
                        </a:lnTo>
                        <a:lnTo>
                          <a:pt x="54" y="94"/>
                        </a:lnTo>
                        <a:lnTo>
                          <a:pt x="42" y="94"/>
                        </a:lnTo>
                        <a:lnTo>
                          <a:pt x="29" y="94"/>
                        </a:lnTo>
                        <a:lnTo>
                          <a:pt x="16" y="94"/>
                        </a:lnTo>
                        <a:lnTo>
                          <a:pt x="3" y="94"/>
                        </a:lnTo>
                        <a:lnTo>
                          <a:pt x="0" y="100"/>
                        </a:lnTo>
                        <a:lnTo>
                          <a:pt x="1" y="89"/>
                        </a:lnTo>
                        <a:lnTo>
                          <a:pt x="3" y="82"/>
                        </a:lnTo>
                        <a:lnTo>
                          <a:pt x="7" y="80"/>
                        </a:lnTo>
                        <a:lnTo>
                          <a:pt x="12" y="71"/>
                        </a:lnTo>
                        <a:lnTo>
                          <a:pt x="12" y="69"/>
                        </a:lnTo>
                        <a:lnTo>
                          <a:pt x="18" y="57"/>
                        </a:lnTo>
                        <a:lnTo>
                          <a:pt x="29" y="40"/>
                        </a:lnTo>
                        <a:lnTo>
                          <a:pt x="34" y="24"/>
                        </a:lnTo>
                        <a:lnTo>
                          <a:pt x="37" y="20"/>
                        </a:lnTo>
                        <a:lnTo>
                          <a:pt x="47" y="14"/>
                        </a:lnTo>
                        <a:lnTo>
                          <a:pt x="50" y="8"/>
                        </a:lnTo>
                        <a:lnTo>
                          <a:pt x="54" y="0"/>
                        </a:lnTo>
                        <a:lnTo>
                          <a:pt x="69" y="0"/>
                        </a:lnTo>
                        <a:lnTo>
                          <a:pt x="84" y="0"/>
                        </a:lnTo>
                        <a:lnTo>
                          <a:pt x="98" y="0"/>
                        </a:lnTo>
                        <a:lnTo>
                          <a:pt x="113" y="0"/>
                        </a:lnTo>
                        <a:lnTo>
                          <a:pt x="113" y="7"/>
                        </a:lnTo>
                        <a:lnTo>
                          <a:pt x="112" y="25"/>
                        </a:lnTo>
                      </a:path>
                    </a:pathLst>
                  </a:custGeom>
                  <a:grpFill/>
                  <a:ln w="9144">
                    <a:solidFill>
                      <a:schemeClr val="bg2">
                        <a:lumMod val="90000"/>
                      </a:schemeClr>
                    </a:solidFill>
                    <a:round/>
                    <a:headEnd/>
                    <a:tailEnd/>
                  </a:ln>
                </p:spPr>
                <p:txBody>
                  <a:bodyPr/>
                  <a:lstStyle/>
                  <a:p>
                    <a:endParaRPr lang="nb-NO"/>
                  </a:p>
                </p:txBody>
              </p:sp>
              <p:sp>
                <p:nvSpPr>
                  <p:cNvPr id="513" name="Freeform 219"/>
                  <p:cNvSpPr>
                    <a:spLocks/>
                  </p:cNvSpPr>
                  <p:nvPr/>
                </p:nvSpPr>
                <p:spPr bwMode="gray">
                  <a:xfrm>
                    <a:off x="2575" y="1861"/>
                    <a:ext cx="293" cy="271"/>
                  </a:xfrm>
                  <a:custGeom>
                    <a:avLst/>
                    <a:gdLst>
                      <a:gd name="T0" fmla="*/ 22 w 277"/>
                      <a:gd name="T1" fmla="*/ 115 h 281"/>
                      <a:gd name="T2" fmla="*/ 66 w 277"/>
                      <a:gd name="T3" fmla="*/ 127 h 281"/>
                      <a:gd name="T4" fmla="*/ 105 w 277"/>
                      <a:gd name="T5" fmla="*/ 138 h 281"/>
                      <a:gd name="T6" fmla="*/ 143 w 277"/>
                      <a:gd name="T7" fmla="*/ 147 h 281"/>
                      <a:gd name="T8" fmla="*/ 176 w 277"/>
                      <a:gd name="T9" fmla="*/ 158 h 281"/>
                      <a:gd name="T10" fmla="*/ 212 w 277"/>
                      <a:gd name="T11" fmla="*/ 167 h 281"/>
                      <a:gd name="T12" fmla="*/ 233 w 277"/>
                      <a:gd name="T13" fmla="*/ 176 h 281"/>
                      <a:gd name="T14" fmla="*/ 248 w 277"/>
                      <a:gd name="T15" fmla="*/ 181 h 281"/>
                      <a:gd name="T16" fmla="*/ 262 w 277"/>
                      <a:gd name="T17" fmla="*/ 184 h 281"/>
                      <a:gd name="T18" fmla="*/ 282 w 277"/>
                      <a:gd name="T19" fmla="*/ 190 h 281"/>
                      <a:gd name="T20" fmla="*/ 283 w 277"/>
                      <a:gd name="T21" fmla="*/ 195 h 281"/>
                      <a:gd name="T22" fmla="*/ 321 w 277"/>
                      <a:gd name="T23" fmla="*/ 192 h 281"/>
                      <a:gd name="T24" fmla="*/ 352 w 277"/>
                      <a:gd name="T25" fmla="*/ 185 h 281"/>
                      <a:gd name="T26" fmla="*/ 381 w 277"/>
                      <a:gd name="T27" fmla="*/ 176 h 281"/>
                      <a:gd name="T28" fmla="*/ 405 w 277"/>
                      <a:gd name="T29" fmla="*/ 170 h 281"/>
                      <a:gd name="T30" fmla="*/ 428 w 277"/>
                      <a:gd name="T31" fmla="*/ 164 h 281"/>
                      <a:gd name="T32" fmla="*/ 452 w 277"/>
                      <a:gd name="T33" fmla="*/ 158 h 281"/>
                      <a:gd name="T34" fmla="*/ 471 w 277"/>
                      <a:gd name="T35" fmla="*/ 152 h 281"/>
                      <a:gd name="T36" fmla="*/ 471 w 277"/>
                      <a:gd name="T37" fmla="*/ 141 h 281"/>
                      <a:gd name="T38" fmla="*/ 451 w 277"/>
                      <a:gd name="T39" fmla="*/ 137 h 281"/>
                      <a:gd name="T40" fmla="*/ 437 w 277"/>
                      <a:gd name="T41" fmla="*/ 129 h 281"/>
                      <a:gd name="T42" fmla="*/ 427 w 277"/>
                      <a:gd name="T43" fmla="*/ 119 h 281"/>
                      <a:gd name="T44" fmla="*/ 434 w 277"/>
                      <a:gd name="T45" fmla="*/ 104 h 281"/>
                      <a:gd name="T46" fmla="*/ 421 w 277"/>
                      <a:gd name="T47" fmla="*/ 82 h 281"/>
                      <a:gd name="T48" fmla="*/ 428 w 277"/>
                      <a:gd name="T49" fmla="*/ 77 h 281"/>
                      <a:gd name="T50" fmla="*/ 403 w 277"/>
                      <a:gd name="T51" fmla="*/ 54 h 281"/>
                      <a:gd name="T52" fmla="*/ 393 w 277"/>
                      <a:gd name="T53" fmla="*/ 46 h 281"/>
                      <a:gd name="T54" fmla="*/ 381 w 277"/>
                      <a:gd name="T55" fmla="*/ 37 h 281"/>
                      <a:gd name="T56" fmla="*/ 406 w 277"/>
                      <a:gd name="T57" fmla="*/ 22 h 281"/>
                      <a:gd name="T58" fmla="*/ 406 w 277"/>
                      <a:gd name="T59" fmla="*/ 11 h 281"/>
                      <a:gd name="T60" fmla="*/ 411 w 277"/>
                      <a:gd name="T61" fmla="*/ 2 h 281"/>
                      <a:gd name="T62" fmla="*/ 381 w 277"/>
                      <a:gd name="T63" fmla="*/ 1 h 281"/>
                      <a:gd name="T64" fmla="*/ 355 w 277"/>
                      <a:gd name="T65" fmla="*/ 0 h 281"/>
                      <a:gd name="T66" fmla="*/ 331 w 277"/>
                      <a:gd name="T67" fmla="*/ 7 h 281"/>
                      <a:gd name="T68" fmla="*/ 299 w 277"/>
                      <a:gd name="T69" fmla="*/ 3 h 281"/>
                      <a:gd name="T70" fmla="*/ 277 w 277"/>
                      <a:gd name="T71" fmla="*/ 4 h 281"/>
                      <a:gd name="T72" fmla="*/ 235 w 277"/>
                      <a:gd name="T73" fmla="*/ 9 h 281"/>
                      <a:gd name="T74" fmla="*/ 210 w 277"/>
                      <a:gd name="T75" fmla="*/ 14 h 281"/>
                      <a:gd name="T76" fmla="*/ 186 w 277"/>
                      <a:gd name="T77" fmla="*/ 14 h 281"/>
                      <a:gd name="T78" fmla="*/ 157 w 277"/>
                      <a:gd name="T79" fmla="*/ 24 h 281"/>
                      <a:gd name="T80" fmla="*/ 154 w 277"/>
                      <a:gd name="T81" fmla="*/ 26 h 281"/>
                      <a:gd name="T82" fmla="*/ 161 w 277"/>
                      <a:gd name="T83" fmla="*/ 30 h 281"/>
                      <a:gd name="T84" fmla="*/ 163 w 277"/>
                      <a:gd name="T85" fmla="*/ 33 h 281"/>
                      <a:gd name="T86" fmla="*/ 163 w 277"/>
                      <a:gd name="T87" fmla="*/ 38 h 281"/>
                      <a:gd name="T88" fmla="*/ 164 w 277"/>
                      <a:gd name="T89" fmla="*/ 42 h 281"/>
                      <a:gd name="T90" fmla="*/ 172 w 277"/>
                      <a:gd name="T91" fmla="*/ 50 h 281"/>
                      <a:gd name="T92" fmla="*/ 176 w 277"/>
                      <a:gd name="T93" fmla="*/ 54 h 281"/>
                      <a:gd name="T94" fmla="*/ 135 w 277"/>
                      <a:gd name="T95" fmla="*/ 58 h 281"/>
                      <a:gd name="T96" fmla="*/ 114 w 277"/>
                      <a:gd name="T97" fmla="*/ 62 h 281"/>
                      <a:gd name="T98" fmla="*/ 116 w 277"/>
                      <a:gd name="T99" fmla="*/ 64 h 281"/>
                      <a:gd name="T100" fmla="*/ 117 w 277"/>
                      <a:gd name="T101" fmla="*/ 68 h 281"/>
                      <a:gd name="T102" fmla="*/ 89 w 277"/>
                      <a:gd name="T103" fmla="*/ 74 h 281"/>
                      <a:gd name="T104" fmla="*/ 71 w 277"/>
                      <a:gd name="T105" fmla="*/ 80 h 281"/>
                      <a:gd name="T106" fmla="*/ 48 w 277"/>
                      <a:gd name="T107" fmla="*/ 84 h 281"/>
                      <a:gd name="T108" fmla="*/ 24 w 277"/>
                      <a:gd name="T109" fmla="*/ 87 h 281"/>
                      <a:gd name="T110" fmla="*/ 6 w 277"/>
                      <a:gd name="T111" fmla="*/ 89 h 281"/>
                      <a:gd name="T112" fmla="*/ 0 w 277"/>
                      <a:gd name="T113" fmla="*/ 105 h 281"/>
                      <a:gd name="T114" fmla="*/ 0 w 277"/>
                      <a:gd name="T115" fmla="*/ 110 h 2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7"/>
                      <a:gd name="T175" fmla="*/ 0 h 281"/>
                      <a:gd name="T176" fmla="*/ 277 w 277"/>
                      <a:gd name="T177" fmla="*/ 281 h 2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7" h="281">
                        <a:moveTo>
                          <a:pt x="0" y="157"/>
                        </a:moveTo>
                        <a:lnTo>
                          <a:pt x="12" y="165"/>
                        </a:lnTo>
                        <a:lnTo>
                          <a:pt x="25" y="174"/>
                        </a:lnTo>
                        <a:lnTo>
                          <a:pt x="38" y="182"/>
                        </a:lnTo>
                        <a:lnTo>
                          <a:pt x="50" y="191"/>
                        </a:lnTo>
                        <a:lnTo>
                          <a:pt x="60" y="198"/>
                        </a:lnTo>
                        <a:lnTo>
                          <a:pt x="70" y="206"/>
                        </a:lnTo>
                        <a:lnTo>
                          <a:pt x="81" y="212"/>
                        </a:lnTo>
                        <a:lnTo>
                          <a:pt x="91" y="220"/>
                        </a:lnTo>
                        <a:lnTo>
                          <a:pt x="100" y="227"/>
                        </a:lnTo>
                        <a:lnTo>
                          <a:pt x="111" y="234"/>
                        </a:lnTo>
                        <a:lnTo>
                          <a:pt x="121" y="240"/>
                        </a:lnTo>
                        <a:lnTo>
                          <a:pt x="132" y="247"/>
                        </a:lnTo>
                        <a:lnTo>
                          <a:pt x="132" y="253"/>
                        </a:lnTo>
                        <a:lnTo>
                          <a:pt x="139" y="255"/>
                        </a:lnTo>
                        <a:lnTo>
                          <a:pt x="141" y="260"/>
                        </a:lnTo>
                        <a:lnTo>
                          <a:pt x="148" y="261"/>
                        </a:lnTo>
                        <a:lnTo>
                          <a:pt x="149" y="264"/>
                        </a:lnTo>
                        <a:lnTo>
                          <a:pt x="160" y="268"/>
                        </a:lnTo>
                        <a:lnTo>
                          <a:pt x="161" y="273"/>
                        </a:lnTo>
                        <a:lnTo>
                          <a:pt x="160" y="277"/>
                        </a:lnTo>
                        <a:lnTo>
                          <a:pt x="162" y="280"/>
                        </a:lnTo>
                        <a:lnTo>
                          <a:pt x="173" y="277"/>
                        </a:lnTo>
                        <a:lnTo>
                          <a:pt x="182" y="275"/>
                        </a:lnTo>
                        <a:lnTo>
                          <a:pt x="193" y="273"/>
                        </a:lnTo>
                        <a:lnTo>
                          <a:pt x="201" y="266"/>
                        </a:lnTo>
                        <a:lnTo>
                          <a:pt x="208" y="260"/>
                        </a:lnTo>
                        <a:lnTo>
                          <a:pt x="216" y="254"/>
                        </a:lnTo>
                        <a:lnTo>
                          <a:pt x="223" y="248"/>
                        </a:lnTo>
                        <a:lnTo>
                          <a:pt x="230" y="244"/>
                        </a:lnTo>
                        <a:lnTo>
                          <a:pt x="237" y="240"/>
                        </a:lnTo>
                        <a:lnTo>
                          <a:pt x="243" y="235"/>
                        </a:lnTo>
                        <a:lnTo>
                          <a:pt x="250" y="231"/>
                        </a:lnTo>
                        <a:lnTo>
                          <a:pt x="256" y="227"/>
                        </a:lnTo>
                        <a:lnTo>
                          <a:pt x="263" y="223"/>
                        </a:lnTo>
                        <a:lnTo>
                          <a:pt x="269" y="219"/>
                        </a:lnTo>
                        <a:lnTo>
                          <a:pt x="276" y="213"/>
                        </a:lnTo>
                        <a:lnTo>
                          <a:pt x="269" y="202"/>
                        </a:lnTo>
                        <a:lnTo>
                          <a:pt x="262" y="198"/>
                        </a:lnTo>
                        <a:lnTo>
                          <a:pt x="255" y="197"/>
                        </a:lnTo>
                        <a:lnTo>
                          <a:pt x="251" y="194"/>
                        </a:lnTo>
                        <a:lnTo>
                          <a:pt x="250" y="186"/>
                        </a:lnTo>
                        <a:lnTo>
                          <a:pt x="242" y="173"/>
                        </a:lnTo>
                        <a:lnTo>
                          <a:pt x="242" y="171"/>
                        </a:lnTo>
                        <a:lnTo>
                          <a:pt x="247" y="170"/>
                        </a:lnTo>
                        <a:lnTo>
                          <a:pt x="248" y="149"/>
                        </a:lnTo>
                        <a:lnTo>
                          <a:pt x="245" y="125"/>
                        </a:lnTo>
                        <a:lnTo>
                          <a:pt x="240" y="117"/>
                        </a:lnTo>
                        <a:lnTo>
                          <a:pt x="241" y="112"/>
                        </a:lnTo>
                        <a:lnTo>
                          <a:pt x="243" y="110"/>
                        </a:lnTo>
                        <a:lnTo>
                          <a:pt x="238" y="83"/>
                        </a:lnTo>
                        <a:lnTo>
                          <a:pt x="228" y="76"/>
                        </a:lnTo>
                        <a:lnTo>
                          <a:pt x="228" y="72"/>
                        </a:lnTo>
                        <a:lnTo>
                          <a:pt x="225" y="66"/>
                        </a:lnTo>
                        <a:lnTo>
                          <a:pt x="220" y="64"/>
                        </a:lnTo>
                        <a:lnTo>
                          <a:pt x="216" y="52"/>
                        </a:lnTo>
                        <a:lnTo>
                          <a:pt x="229" y="42"/>
                        </a:lnTo>
                        <a:lnTo>
                          <a:pt x="231" y="32"/>
                        </a:lnTo>
                        <a:lnTo>
                          <a:pt x="229" y="21"/>
                        </a:lnTo>
                        <a:lnTo>
                          <a:pt x="231" y="11"/>
                        </a:lnTo>
                        <a:lnTo>
                          <a:pt x="229" y="9"/>
                        </a:lnTo>
                        <a:lnTo>
                          <a:pt x="235" y="2"/>
                        </a:lnTo>
                        <a:lnTo>
                          <a:pt x="223" y="3"/>
                        </a:lnTo>
                        <a:lnTo>
                          <a:pt x="216" y="1"/>
                        </a:lnTo>
                        <a:lnTo>
                          <a:pt x="211" y="2"/>
                        </a:lnTo>
                        <a:lnTo>
                          <a:pt x="203" y="0"/>
                        </a:lnTo>
                        <a:lnTo>
                          <a:pt x="201" y="2"/>
                        </a:lnTo>
                        <a:lnTo>
                          <a:pt x="189" y="7"/>
                        </a:lnTo>
                        <a:lnTo>
                          <a:pt x="183" y="3"/>
                        </a:lnTo>
                        <a:lnTo>
                          <a:pt x="171" y="3"/>
                        </a:lnTo>
                        <a:lnTo>
                          <a:pt x="165" y="6"/>
                        </a:lnTo>
                        <a:lnTo>
                          <a:pt x="158" y="4"/>
                        </a:lnTo>
                        <a:lnTo>
                          <a:pt x="154" y="8"/>
                        </a:lnTo>
                        <a:lnTo>
                          <a:pt x="134" y="9"/>
                        </a:lnTo>
                        <a:lnTo>
                          <a:pt x="122" y="16"/>
                        </a:lnTo>
                        <a:lnTo>
                          <a:pt x="120" y="17"/>
                        </a:lnTo>
                        <a:lnTo>
                          <a:pt x="118" y="20"/>
                        </a:lnTo>
                        <a:lnTo>
                          <a:pt x="106" y="22"/>
                        </a:lnTo>
                        <a:lnTo>
                          <a:pt x="99" y="30"/>
                        </a:lnTo>
                        <a:lnTo>
                          <a:pt x="90" y="34"/>
                        </a:lnTo>
                        <a:lnTo>
                          <a:pt x="88" y="35"/>
                        </a:lnTo>
                        <a:lnTo>
                          <a:pt x="88" y="36"/>
                        </a:lnTo>
                        <a:lnTo>
                          <a:pt x="93" y="39"/>
                        </a:lnTo>
                        <a:lnTo>
                          <a:pt x="92" y="40"/>
                        </a:lnTo>
                        <a:lnTo>
                          <a:pt x="93" y="42"/>
                        </a:lnTo>
                        <a:lnTo>
                          <a:pt x="93" y="44"/>
                        </a:lnTo>
                        <a:lnTo>
                          <a:pt x="94" y="50"/>
                        </a:lnTo>
                        <a:lnTo>
                          <a:pt x="93" y="55"/>
                        </a:lnTo>
                        <a:lnTo>
                          <a:pt x="95" y="58"/>
                        </a:lnTo>
                        <a:lnTo>
                          <a:pt x="94" y="62"/>
                        </a:lnTo>
                        <a:lnTo>
                          <a:pt x="96" y="67"/>
                        </a:lnTo>
                        <a:lnTo>
                          <a:pt x="98" y="71"/>
                        </a:lnTo>
                        <a:lnTo>
                          <a:pt x="103" y="74"/>
                        </a:lnTo>
                        <a:lnTo>
                          <a:pt x="100" y="77"/>
                        </a:lnTo>
                        <a:lnTo>
                          <a:pt x="100" y="82"/>
                        </a:lnTo>
                        <a:lnTo>
                          <a:pt x="77" y="82"/>
                        </a:lnTo>
                        <a:lnTo>
                          <a:pt x="77" y="86"/>
                        </a:lnTo>
                        <a:lnTo>
                          <a:pt x="65" y="89"/>
                        </a:lnTo>
                        <a:lnTo>
                          <a:pt x="64" y="91"/>
                        </a:lnTo>
                        <a:lnTo>
                          <a:pt x="66" y="91"/>
                        </a:lnTo>
                        <a:lnTo>
                          <a:pt x="65" y="96"/>
                        </a:lnTo>
                        <a:lnTo>
                          <a:pt x="67" y="98"/>
                        </a:lnTo>
                        <a:lnTo>
                          <a:pt x="67" y="99"/>
                        </a:lnTo>
                        <a:lnTo>
                          <a:pt x="51" y="106"/>
                        </a:lnTo>
                        <a:lnTo>
                          <a:pt x="45" y="112"/>
                        </a:lnTo>
                        <a:lnTo>
                          <a:pt x="41" y="115"/>
                        </a:lnTo>
                        <a:lnTo>
                          <a:pt x="28" y="117"/>
                        </a:lnTo>
                        <a:lnTo>
                          <a:pt x="27" y="120"/>
                        </a:lnTo>
                        <a:lnTo>
                          <a:pt x="20" y="120"/>
                        </a:lnTo>
                        <a:lnTo>
                          <a:pt x="14" y="124"/>
                        </a:lnTo>
                        <a:lnTo>
                          <a:pt x="12" y="124"/>
                        </a:lnTo>
                        <a:lnTo>
                          <a:pt x="6" y="128"/>
                        </a:lnTo>
                        <a:lnTo>
                          <a:pt x="0" y="133"/>
                        </a:lnTo>
                        <a:lnTo>
                          <a:pt x="0" y="150"/>
                        </a:lnTo>
                        <a:lnTo>
                          <a:pt x="0" y="157"/>
                        </a:lnTo>
                      </a:path>
                    </a:pathLst>
                  </a:custGeom>
                  <a:grpFill/>
                  <a:ln w="9144">
                    <a:solidFill>
                      <a:schemeClr val="bg2">
                        <a:lumMod val="90000"/>
                      </a:schemeClr>
                    </a:solidFill>
                    <a:round/>
                    <a:headEnd/>
                    <a:tailEnd/>
                  </a:ln>
                </p:spPr>
                <p:txBody>
                  <a:bodyPr/>
                  <a:lstStyle/>
                  <a:p>
                    <a:endParaRPr lang="nb-NO"/>
                  </a:p>
                </p:txBody>
              </p:sp>
              <p:sp>
                <p:nvSpPr>
                  <p:cNvPr id="514" name="Freeform 220"/>
                  <p:cNvSpPr>
                    <a:spLocks/>
                  </p:cNvSpPr>
                  <p:nvPr/>
                </p:nvSpPr>
                <p:spPr bwMode="gray">
                  <a:xfrm>
                    <a:off x="2523" y="2046"/>
                    <a:ext cx="237" cy="205"/>
                  </a:xfrm>
                  <a:custGeom>
                    <a:avLst/>
                    <a:gdLst>
                      <a:gd name="T0" fmla="*/ 82 w 223"/>
                      <a:gd name="T1" fmla="*/ 93 h 213"/>
                      <a:gd name="T2" fmla="*/ 138 w 223"/>
                      <a:gd name="T3" fmla="*/ 94 h 213"/>
                      <a:gd name="T4" fmla="*/ 170 w 223"/>
                      <a:gd name="T5" fmla="*/ 86 h 213"/>
                      <a:gd name="T6" fmla="*/ 157 w 223"/>
                      <a:gd name="T7" fmla="*/ 75 h 213"/>
                      <a:gd name="T8" fmla="*/ 150 w 223"/>
                      <a:gd name="T9" fmla="*/ 54 h 213"/>
                      <a:gd name="T10" fmla="*/ 146 w 223"/>
                      <a:gd name="T11" fmla="*/ 33 h 213"/>
                      <a:gd name="T12" fmla="*/ 139 w 223"/>
                      <a:gd name="T13" fmla="*/ 13 h 213"/>
                      <a:gd name="T14" fmla="*/ 159 w 223"/>
                      <a:gd name="T15" fmla="*/ 0 h 213"/>
                      <a:gd name="T16" fmla="*/ 200 w 223"/>
                      <a:gd name="T17" fmla="*/ 7 h 213"/>
                      <a:gd name="T18" fmla="*/ 238 w 223"/>
                      <a:gd name="T19" fmla="*/ 13 h 213"/>
                      <a:gd name="T20" fmla="*/ 273 w 223"/>
                      <a:gd name="T21" fmla="*/ 26 h 213"/>
                      <a:gd name="T22" fmla="*/ 312 w 223"/>
                      <a:gd name="T23" fmla="*/ 34 h 213"/>
                      <a:gd name="T24" fmla="*/ 332 w 223"/>
                      <a:gd name="T25" fmla="*/ 42 h 213"/>
                      <a:gd name="T26" fmla="*/ 348 w 223"/>
                      <a:gd name="T27" fmla="*/ 48 h 213"/>
                      <a:gd name="T28" fmla="*/ 363 w 223"/>
                      <a:gd name="T29" fmla="*/ 50 h 213"/>
                      <a:gd name="T30" fmla="*/ 386 w 223"/>
                      <a:gd name="T31" fmla="*/ 56 h 213"/>
                      <a:gd name="T32" fmla="*/ 388 w 223"/>
                      <a:gd name="T33" fmla="*/ 61 h 213"/>
                      <a:gd name="T34" fmla="*/ 409 w 223"/>
                      <a:gd name="T35" fmla="*/ 66 h 213"/>
                      <a:gd name="T36" fmla="*/ 409 w 223"/>
                      <a:gd name="T37" fmla="*/ 82 h 213"/>
                      <a:gd name="T38" fmla="*/ 404 w 223"/>
                      <a:gd name="T39" fmla="*/ 90 h 213"/>
                      <a:gd name="T40" fmla="*/ 363 w 223"/>
                      <a:gd name="T41" fmla="*/ 95 h 213"/>
                      <a:gd name="T42" fmla="*/ 325 w 223"/>
                      <a:gd name="T43" fmla="*/ 99 h 213"/>
                      <a:gd name="T44" fmla="*/ 284 w 223"/>
                      <a:gd name="T45" fmla="*/ 100 h 213"/>
                      <a:gd name="T46" fmla="*/ 209 w 223"/>
                      <a:gd name="T47" fmla="*/ 116 h 213"/>
                      <a:gd name="T48" fmla="*/ 177 w 223"/>
                      <a:gd name="T49" fmla="*/ 132 h 213"/>
                      <a:gd name="T50" fmla="*/ 174 w 223"/>
                      <a:gd name="T51" fmla="*/ 141 h 213"/>
                      <a:gd name="T52" fmla="*/ 166 w 223"/>
                      <a:gd name="T53" fmla="*/ 141 h 213"/>
                      <a:gd name="T54" fmla="*/ 155 w 223"/>
                      <a:gd name="T55" fmla="*/ 143 h 213"/>
                      <a:gd name="T56" fmla="*/ 147 w 223"/>
                      <a:gd name="T57" fmla="*/ 138 h 213"/>
                      <a:gd name="T58" fmla="*/ 145 w 223"/>
                      <a:gd name="T59" fmla="*/ 141 h 213"/>
                      <a:gd name="T60" fmla="*/ 137 w 223"/>
                      <a:gd name="T61" fmla="*/ 141 h 213"/>
                      <a:gd name="T62" fmla="*/ 129 w 223"/>
                      <a:gd name="T63" fmla="*/ 144 h 213"/>
                      <a:gd name="T64" fmla="*/ 120 w 223"/>
                      <a:gd name="T65" fmla="*/ 143 h 213"/>
                      <a:gd name="T66" fmla="*/ 106 w 223"/>
                      <a:gd name="T67" fmla="*/ 143 h 213"/>
                      <a:gd name="T68" fmla="*/ 95 w 223"/>
                      <a:gd name="T69" fmla="*/ 136 h 213"/>
                      <a:gd name="T70" fmla="*/ 87 w 223"/>
                      <a:gd name="T71" fmla="*/ 136 h 213"/>
                      <a:gd name="T72" fmla="*/ 95 w 223"/>
                      <a:gd name="T73" fmla="*/ 134 h 213"/>
                      <a:gd name="T74" fmla="*/ 88 w 223"/>
                      <a:gd name="T75" fmla="*/ 131 h 213"/>
                      <a:gd name="T76" fmla="*/ 84 w 223"/>
                      <a:gd name="T77" fmla="*/ 131 h 213"/>
                      <a:gd name="T78" fmla="*/ 82 w 223"/>
                      <a:gd name="T79" fmla="*/ 126 h 213"/>
                      <a:gd name="T80" fmla="*/ 79 w 223"/>
                      <a:gd name="T81" fmla="*/ 122 h 213"/>
                      <a:gd name="T82" fmla="*/ 70 w 223"/>
                      <a:gd name="T83" fmla="*/ 123 h 213"/>
                      <a:gd name="T84" fmla="*/ 62 w 223"/>
                      <a:gd name="T85" fmla="*/ 127 h 213"/>
                      <a:gd name="T86" fmla="*/ 38 w 223"/>
                      <a:gd name="T87" fmla="*/ 128 h 213"/>
                      <a:gd name="T88" fmla="*/ 23 w 223"/>
                      <a:gd name="T89" fmla="*/ 127 h 213"/>
                      <a:gd name="T90" fmla="*/ 21 w 223"/>
                      <a:gd name="T91" fmla="*/ 126 h 213"/>
                      <a:gd name="T92" fmla="*/ 22 w 223"/>
                      <a:gd name="T93" fmla="*/ 117 h 213"/>
                      <a:gd name="T94" fmla="*/ 5 w 223"/>
                      <a:gd name="T95" fmla="*/ 114 h 213"/>
                      <a:gd name="T96" fmla="*/ 4 w 223"/>
                      <a:gd name="T97" fmla="*/ 108 h 213"/>
                      <a:gd name="T98" fmla="*/ 2 w 223"/>
                      <a:gd name="T99" fmla="*/ 104 h 213"/>
                      <a:gd name="T100" fmla="*/ 7 w 223"/>
                      <a:gd name="T101" fmla="*/ 96 h 213"/>
                      <a:gd name="T102" fmla="*/ 24 w 223"/>
                      <a:gd name="T103" fmla="*/ 90 h 213"/>
                      <a:gd name="T104" fmla="*/ 38 w 223"/>
                      <a:gd name="T105" fmla="*/ 96 h 213"/>
                      <a:gd name="T106" fmla="*/ 52 w 223"/>
                      <a:gd name="T107" fmla="*/ 93 h 2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3"/>
                      <a:gd name="T163" fmla="*/ 0 h 213"/>
                      <a:gd name="T164" fmla="*/ 223 w 223"/>
                      <a:gd name="T165" fmla="*/ 213 h 2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3" h="213">
                        <a:moveTo>
                          <a:pt x="28" y="137"/>
                        </a:moveTo>
                        <a:lnTo>
                          <a:pt x="44" y="137"/>
                        </a:lnTo>
                        <a:lnTo>
                          <a:pt x="59" y="137"/>
                        </a:lnTo>
                        <a:lnTo>
                          <a:pt x="75" y="138"/>
                        </a:lnTo>
                        <a:lnTo>
                          <a:pt x="90" y="138"/>
                        </a:lnTo>
                        <a:lnTo>
                          <a:pt x="93" y="126"/>
                        </a:lnTo>
                        <a:lnTo>
                          <a:pt x="87" y="125"/>
                        </a:lnTo>
                        <a:lnTo>
                          <a:pt x="86" y="109"/>
                        </a:lnTo>
                        <a:lnTo>
                          <a:pt x="85" y="95"/>
                        </a:lnTo>
                        <a:lnTo>
                          <a:pt x="82" y="79"/>
                        </a:lnTo>
                        <a:lnTo>
                          <a:pt x="81" y="64"/>
                        </a:lnTo>
                        <a:lnTo>
                          <a:pt x="79" y="48"/>
                        </a:lnTo>
                        <a:lnTo>
                          <a:pt x="78" y="32"/>
                        </a:lnTo>
                        <a:lnTo>
                          <a:pt x="76" y="17"/>
                        </a:lnTo>
                        <a:lnTo>
                          <a:pt x="75" y="0"/>
                        </a:lnTo>
                        <a:lnTo>
                          <a:pt x="87" y="0"/>
                        </a:lnTo>
                        <a:lnTo>
                          <a:pt x="99" y="0"/>
                        </a:lnTo>
                        <a:lnTo>
                          <a:pt x="109" y="7"/>
                        </a:lnTo>
                        <a:lnTo>
                          <a:pt x="119" y="15"/>
                        </a:lnTo>
                        <a:lnTo>
                          <a:pt x="130" y="21"/>
                        </a:lnTo>
                        <a:lnTo>
                          <a:pt x="140" y="29"/>
                        </a:lnTo>
                        <a:lnTo>
                          <a:pt x="149" y="36"/>
                        </a:lnTo>
                        <a:lnTo>
                          <a:pt x="160" y="43"/>
                        </a:lnTo>
                        <a:lnTo>
                          <a:pt x="170" y="49"/>
                        </a:lnTo>
                        <a:lnTo>
                          <a:pt x="181" y="56"/>
                        </a:lnTo>
                        <a:lnTo>
                          <a:pt x="181" y="62"/>
                        </a:lnTo>
                        <a:lnTo>
                          <a:pt x="188" y="64"/>
                        </a:lnTo>
                        <a:lnTo>
                          <a:pt x="190" y="69"/>
                        </a:lnTo>
                        <a:lnTo>
                          <a:pt x="197" y="70"/>
                        </a:lnTo>
                        <a:lnTo>
                          <a:pt x="198" y="73"/>
                        </a:lnTo>
                        <a:lnTo>
                          <a:pt x="209" y="77"/>
                        </a:lnTo>
                        <a:lnTo>
                          <a:pt x="210" y="82"/>
                        </a:lnTo>
                        <a:lnTo>
                          <a:pt x="209" y="86"/>
                        </a:lnTo>
                        <a:lnTo>
                          <a:pt x="211" y="89"/>
                        </a:lnTo>
                        <a:lnTo>
                          <a:pt x="222" y="86"/>
                        </a:lnTo>
                        <a:lnTo>
                          <a:pt x="222" y="98"/>
                        </a:lnTo>
                        <a:lnTo>
                          <a:pt x="222" y="109"/>
                        </a:lnTo>
                        <a:lnTo>
                          <a:pt x="222" y="119"/>
                        </a:lnTo>
                        <a:lnTo>
                          <a:pt x="222" y="130"/>
                        </a:lnTo>
                        <a:lnTo>
                          <a:pt x="218" y="132"/>
                        </a:lnTo>
                        <a:lnTo>
                          <a:pt x="213" y="140"/>
                        </a:lnTo>
                        <a:lnTo>
                          <a:pt x="198" y="140"/>
                        </a:lnTo>
                        <a:lnTo>
                          <a:pt x="183" y="140"/>
                        </a:lnTo>
                        <a:lnTo>
                          <a:pt x="177" y="144"/>
                        </a:lnTo>
                        <a:lnTo>
                          <a:pt x="168" y="144"/>
                        </a:lnTo>
                        <a:lnTo>
                          <a:pt x="154" y="147"/>
                        </a:lnTo>
                        <a:lnTo>
                          <a:pt x="132" y="164"/>
                        </a:lnTo>
                        <a:lnTo>
                          <a:pt x="113" y="170"/>
                        </a:lnTo>
                        <a:lnTo>
                          <a:pt x="108" y="182"/>
                        </a:lnTo>
                        <a:lnTo>
                          <a:pt x="97" y="193"/>
                        </a:lnTo>
                        <a:lnTo>
                          <a:pt x="94" y="200"/>
                        </a:lnTo>
                        <a:lnTo>
                          <a:pt x="94" y="208"/>
                        </a:lnTo>
                        <a:lnTo>
                          <a:pt x="92" y="209"/>
                        </a:lnTo>
                        <a:lnTo>
                          <a:pt x="90" y="207"/>
                        </a:lnTo>
                        <a:lnTo>
                          <a:pt x="87" y="207"/>
                        </a:lnTo>
                        <a:lnTo>
                          <a:pt x="84" y="210"/>
                        </a:lnTo>
                        <a:lnTo>
                          <a:pt x="81" y="210"/>
                        </a:lnTo>
                        <a:lnTo>
                          <a:pt x="80" y="203"/>
                        </a:lnTo>
                        <a:lnTo>
                          <a:pt x="78" y="205"/>
                        </a:lnTo>
                        <a:lnTo>
                          <a:pt x="78" y="206"/>
                        </a:lnTo>
                        <a:lnTo>
                          <a:pt x="75" y="205"/>
                        </a:lnTo>
                        <a:lnTo>
                          <a:pt x="74" y="208"/>
                        </a:lnTo>
                        <a:lnTo>
                          <a:pt x="70" y="208"/>
                        </a:lnTo>
                        <a:lnTo>
                          <a:pt x="70" y="212"/>
                        </a:lnTo>
                        <a:lnTo>
                          <a:pt x="67" y="209"/>
                        </a:lnTo>
                        <a:lnTo>
                          <a:pt x="65" y="210"/>
                        </a:lnTo>
                        <a:lnTo>
                          <a:pt x="62" y="207"/>
                        </a:lnTo>
                        <a:lnTo>
                          <a:pt x="57" y="211"/>
                        </a:lnTo>
                        <a:lnTo>
                          <a:pt x="52" y="206"/>
                        </a:lnTo>
                        <a:lnTo>
                          <a:pt x="52" y="199"/>
                        </a:lnTo>
                        <a:lnTo>
                          <a:pt x="50" y="199"/>
                        </a:lnTo>
                        <a:lnTo>
                          <a:pt x="47" y="200"/>
                        </a:lnTo>
                        <a:lnTo>
                          <a:pt x="47" y="199"/>
                        </a:lnTo>
                        <a:lnTo>
                          <a:pt x="52" y="196"/>
                        </a:lnTo>
                        <a:lnTo>
                          <a:pt x="52" y="194"/>
                        </a:lnTo>
                        <a:lnTo>
                          <a:pt x="48" y="192"/>
                        </a:lnTo>
                        <a:lnTo>
                          <a:pt x="47" y="190"/>
                        </a:lnTo>
                        <a:lnTo>
                          <a:pt x="46" y="191"/>
                        </a:lnTo>
                        <a:lnTo>
                          <a:pt x="46" y="187"/>
                        </a:lnTo>
                        <a:lnTo>
                          <a:pt x="44" y="184"/>
                        </a:lnTo>
                        <a:lnTo>
                          <a:pt x="43" y="183"/>
                        </a:lnTo>
                        <a:lnTo>
                          <a:pt x="43" y="179"/>
                        </a:lnTo>
                        <a:lnTo>
                          <a:pt x="38" y="179"/>
                        </a:lnTo>
                        <a:lnTo>
                          <a:pt x="38" y="181"/>
                        </a:lnTo>
                        <a:lnTo>
                          <a:pt x="34" y="183"/>
                        </a:lnTo>
                        <a:lnTo>
                          <a:pt x="34" y="186"/>
                        </a:lnTo>
                        <a:lnTo>
                          <a:pt x="26" y="182"/>
                        </a:lnTo>
                        <a:lnTo>
                          <a:pt x="21" y="187"/>
                        </a:lnTo>
                        <a:lnTo>
                          <a:pt x="18" y="183"/>
                        </a:lnTo>
                        <a:lnTo>
                          <a:pt x="13" y="186"/>
                        </a:lnTo>
                        <a:lnTo>
                          <a:pt x="12" y="185"/>
                        </a:lnTo>
                        <a:lnTo>
                          <a:pt x="11" y="184"/>
                        </a:lnTo>
                        <a:lnTo>
                          <a:pt x="12" y="180"/>
                        </a:lnTo>
                        <a:lnTo>
                          <a:pt x="12" y="172"/>
                        </a:lnTo>
                        <a:lnTo>
                          <a:pt x="9" y="167"/>
                        </a:lnTo>
                        <a:lnTo>
                          <a:pt x="5" y="167"/>
                        </a:lnTo>
                        <a:lnTo>
                          <a:pt x="4" y="162"/>
                        </a:lnTo>
                        <a:lnTo>
                          <a:pt x="4" y="159"/>
                        </a:lnTo>
                        <a:lnTo>
                          <a:pt x="4" y="154"/>
                        </a:lnTo>
                        <a:lnTo>
                          <a:pt x="2" y="153"/>
                        </a:lnTo>
                        <a:lnTo>
                          <a:pt x="0" y="147"/>
                        </a:lnTo>
                        <a:lnTo>
                          <a:pt x="7" y="141"/>
                        </a:lnTo>
                        <a:lnTo>
                          <a:pt x="11" y="132"/>
                        </a:lnTo>
                        <a:lnTo>
                          <a:pt x="14" y="133"/>
                        </a:lnTo>
                        <a:lnTo>
                          <a:pt x="18" y="141"/>
                        </a:lnTo>
                        <a:lnTo>
                          <a:pt x="21" y="141"/>
                        </a:lnTo>
                        <a:lnTo>
                          <a:pt x="28" y="137"/>
                        </a:lnTo>
                      </a:path>
                    </a:pathLst>
                  </a:custGeom>
                  <a:grpFill/>
                  <a:ln w="9144">
                    <a:solidFill>
                      <a:schemeClr val="bg2">
                        <a:lumMod val="90000"/>
                      </a:schemeClr>
                    </a:solidFill>
                    <a:round/>
                    <a:headEnd/>
                    <a:tailEnd/>
                  </a:ln>
                </p:spPr>
                <p:txBody>
                  <a:bodyPr/>
                  <a:lstStyle/>
                  <a:p>
                    <a:endParaRPr lang="nb-NO"/>
                  </a:p>
                </p:txBody>
              </p:sp>
              <p:sp>
                <p:nvSpPr>
                  <p:cNvPr id="515" name="Freeform 221"/>
                  <p:cNvSpPr>
                    <a:spLocks/>
                  </p:cNvSpPr>
                  <p:nvPr/>
                </p:nvSpPr>
                <p:spPr bwMode="gray">
                  <a:xfrm>
                    <a:off x="2623" y="2184"/>
                    <a:ext cx="109" cy="75"/>
                  </a:xfrm>
                  <a:custGeom>
                    <a:avLst/>
                    <a:gdLst>
                      <a:gd name="T0" fmla="*/ 58 w 104"/>
                      <a:gd name="T1" fmla="*/ 53 h 78"/>
                      <a:gd name="T2" fmla="*/ 55 w 104"/>
                      <a:gd name="T3" fmla="*/ 44 h 78"/>
                      <a:gd name="T4" fmla="*/ 52 w 104"/>
                      <a:gd name="T5" fmla="*/ 41 h 78"/>
                      <a:gd name="T6" fmla="*/ 53 w 104"/>
                      <a:gd name="T7" fmla="*/ 37 h 78"/>
                      <a:gd name="T8" fmla="*/ 95 w 104"/>
                      <a:gd name="T9" fmla="*/ 38 h 78"/>
                      <a:gd name="T10" fmla="*/ 112 w 104"/>
                      <a:gd name="T11" fmla="*/ 37 h 78"/>
                      <a:gd name="T12" fmla="*/ 121 w 104"/>
                      <a:gd name="T13" fmla="*/ 37 h 78"/>
                      <a:gd name="T14" fmla="*/ 127 w 104"/>
                      <a:gd name="T15" fmla="*/ 38 h 78"/>
                      <a:gd name="T16" fmla="*/ 134 w 104"/>
                      <a:gd name="T17" fmla="*/ 37 h 78"/>
                      <a:gd name="T18" fmla="*/ 146 w 104"/>
                      <a:gd name="T19" fmla="*/ 34 h 78"/>
                      <a:gd name="T20" fmla="*/ 160 w 104"/>
                      <a:gd name="T21" fmla="*/ 34 h 78"/>
                      <a:gd name="T22" fmla="*/ 165 w 104"/>
                      <a:gd name="T23" fmla="*/ 31 h 78"/>
                      <a:gd name="T24" fmla="*/ 161 w 104"/>
                      <a:gd name="T25" fmla="*/ 28 h 78"/>
                      <a:gd name="T26" fmla="*/ 161 w 104"/>
                      <a:gd name="T27" fmla="*/ 27 h 78"/>
                      <a:gd name="T28" fmla="*/ 165 w 104"/>
                      <a:gd name="T29" fmla="*/ 26 h 78"/>
                      <a:gd name="T30" fmla="*/ 161 w 104"/>
                      <a:gd name="T31" fmla="*/ 23 h 78"/>
                      <a:gd name="T32" fmla="*/ 155 w 104"/>
                      <a:gd name="T33" fmla="*/ 22 h 78"/>
                      <a:gd name="T34" fmla="*/ 153 w 104"/>
                      <a:gd name="T35" fmla="*/ 24 h 78"/>
                      <a:gd name="T36" fmla="*/ 144 w 104"/>
                      <a:gd name="T37" fmla="*/ 22 h 78"/>
                      <a:gd name="T38" fmla="*/ 134 w 104"/>
                      <a:gd name="T39" fmla="*/ 12 h 78"/>
                      <a:gd name="T40" fmla="*/ 122 w 104"/>
                      <a:gd name="T41" fmla="*/ 12 h 78"/>
                      <a:gd name="T42" fmla="*/ 121 w 104"/>
                      <a:gd name="T43" fmla="*/ 9 h 78"/>
                      <a:gd name="T44" fmla="*/ 117 w 104"/>
                      <a:gd name="T45" fmla="*/ 7 h 78"/>
                      <a:gd name="T46" fmla="*/ 119 w 104"/>
                      <a:gd name="T47" fmla="*/ 0 h 78"/>
                      <a:gd name="T48" fmla="*/ 95 w 104"/>
                      <a:gd name="T49" fmla="*/ 3 h 78"/>
                      <a:gd name="T50" fmla="*/ 61 w 104"/>
                      <a:gd name="T51" fmla="*/ 12 h 78"/>
                      <a:gd name="T52" fmla="*/ 29 w 104"/>
                      <a:gd name="T53" fmla="*/ 16 h 78"/>
                      <a:gd name="T54" fmla="*/ 24 w 104"/>
                      <a:gd name="T55" fmla="*/ 28 h 78"/>
                      <a:gd name="T56" fmla="*/ 3 w 104"/>
                      <a:gd name="T57" fmla="*/ 34 h 78"/>
                      <a:gd name="T58" fmla="*/ 0 w 104"/>
                      <a:gd name="T59" fmla="*/ 37 h 78"/>
                      <a:gd name="T60" fmla="*/ 0 w 104"/>
                      <a:gd name="T61" fmla="*/ 44 h 78"/>
                      <a:gd name="T62" fmla="*/ 4 w 104"/>
                      <a:gd name="T63" fmla="*/ 49 h 78"/>
                      <a:gd name="T64" fmla="*/ 8 w 104"/>
                      <a:gd name="T65" fmla="*/ 50 h 78"/>
                      <a:gd name="T66" fmla="*/ 9 w 104"/>
                      <a:gd name="T67" fmla="*/ 49 h 78"/>
                      <a:gd name="T68" fmla="*/ 22 w 104"/>
                      <a:gd name="T69" fmla="*/ 51 h 78"/>
                      <a:gd name="T70" fmla="*/ 24 w 104"/>
                      <a:gd name="T71" fmla="*/ 49 h 78"/>
                      <a:gd name="T72" fmla="*/ 32 w 104"/>
                      <a:gd name="T73" fmla="*/ 47 h 78"/>
                      <a:gd name="T74" fmla="*/ 42 w 104"/>
                      <a:gd name="T75" fmla="*/ 49 h 78"/>
                      <a:gd name="T76" fmla="*/ 44 w 104"/>
                      <a:gd name="T77" fmla="*/ 48 h 78"/>
                      <a:gd name="T78" fmla="*/ 53 w 104"/>
                      <a:gd name="T79" fmla="*/ 53 h 78"/>
                      <a:gd name="T80" fmla="*/ 58 w 104"/>
                      <a:gd name="T81" fmla="*/ 53 h 78"/>
                      <a:gd name="T82" fmla="*/ 58 w 104"/>
                      <a:gd name="T83" fmla="*/ 53 h 78"/>
                      <a:gd name="T84" fmla="*/ 58 w 104"/>
                      <a:gd name="T85" fmla="*/ 53 h 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
                      <a:gd name="T130" fmla="*/ 0 h 78"/>
                      <a:gd name="T131" fmla="*/ 104 w 104"/>
                      <a:gd name="T132" fmla="*/ 78 h 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 h="78">
                        <a:moveTo>
                          <a:pt x="36" y="77"/>
                        </a:moveTo>
                        <a:lnTo>
                          <a:pt x="34" y="64"/>
                        </a:lnTo>
                        <a:lnTo>
                          <a:pt x="32" y="61"/>
                        </a:lnTo>
                        <a:lnTo>
                          <a:pt x="33" y="56"/>
                        </a:lnTo>
                        <a:lnTo>
                          <a:pt x="60" y="57"/>
                        </a:lnTo>
                        <a:lnTo>
                          <a:pt x="70" y="56"/>
                        </a:lnTo>
                        <a:lnTo>
                          <a:pt x="75" y="56"/>
                        </a:lnTo>
                        <a:lnTo>
                          <a:pt x="79" y="57"/>
                        </a:lnTo>
                        <a:lnTo>
                          <a:pt x="84" y="56"/>
                        </a:lnTo>
                        <a:lnTo>
                          <a:pt x="91" y="49"/>
                        </a:lnTo>
                        <a:lnTo>
                          <a:pt x="100" y="49"/>
                        </a:lnTo>
                        <a:lnTo>
                          <a:pt x="103" y="43"/>
                        </a:lnTo>
                        <a:lnTo>
                          <a:pt x="101" y="38"/>
                        </a:lnTo>
                        <a:lnTo>
                          <a:pt x="101" y="37"/>
                        </a:lnTo>
                        <a:lnTo>
                          <a:pt x="103" y="36"/>
                        </a:lnTo>
                        <a:lnTo>
                          <a:pt x="101" y="33"/>
                        </a:lnTo>
                        <a:lnTo>
                          <a:pt x="97" y="32"/>
                        </a:lnTo>
                        <a:lnTo>
                          <a:pt x="95" y="34"/>
                        </a:lnTo>
                        <a:lnTo>
                          <a:pt x="90" y="32"/>
                        </a:lnTo>
                        <a:lnTo>
                          <a:pt x="84" y="21"/>
                        </a:lnTo>
                        <a:lnTo>
                          <a:pt x="76" y="14"/>
                        </a:lnTo>
                        <a:lnTo>
                          <a:pt x="75" y="9"/>
                        </a:lnTo>
                        <a:lnTo>
                          <a:pt x="73" y="7"/>
                        </a:lnTo>
                        <a:lnTo>
                          <a:pt x="74" y="0"/>
                        </a:lnTo>
                        <a:lnTo>
                          <a:pt x="60" y="3"/>
                        </a:lnTo>
                        <a:lnTo>
                          <a:pt x="38" y="20"/>
                        </a:lnTo>
                        <a:lnTo>
                          <a:pt x="19" y="26"/>
                        </a:lnTo>
                        <a:lnTo>
                          <a:pt x="14" y="38"/>
                        </a:lnTo>
                        <a:lnTo>
                          <a:pt x="3" y="49"/>
                        </a:lnTo>
                        <a:lnTo>
                          <a:pt x="0" y="56"/>
                        </a:lnTo>
                        <a:lnTo>
                          <a:pt x="0" y="64"/>
                        </a:lnTo>
                        <a:lnTo>
                          <a:pt x="4" y="71"/>
                        </a:lnTo>
                        <a:lnTo>
                          <a:pt x="8" y="73"/>
                        </a:lnTo>
                        <a:lnTo>
                          <a:pt x="9" y="72"/>
                        </a:lnTo>
                        <a:lnTo>
                          <a:pt x="12" y="75"/>
                        </a:lnTo>
                        <a:lnTo>
                          <a:pt x="14" y="72"/>
                        </a:lnTo>
                        <a:lnTo>
                          <a:pt x="22" y="69"/>
                        </a:lnTo>
                        <a:lnTo>
                          <a:pt x="27" y="71"/>
                        </a:lnTo>
                        <a:lnTo>
                          <a:pt x="28" y="70"/>
                        </a:lnTo>
                        <a:lnTo>
                          <a:pt x="33" y="77"/>
                        </a:lnTo>
                        <a:lnTo>
                          <a:pt x="36" y="77"/>
                        </a:lnTo>
                      </a:path>
                    </a:pathLst>
                  </a:custGeom>
                  <a:grpFill/>
                  <a:ln w="9144">
                    <a:solidFill>
                      <a:schemeClr val="bg2">
                        <a:lumMod val="90000"/>
                      </a:schemeClr>
                    </a:solidFill>
                    <a:round/>
                    <a:headEnd/>
                    <a:tailEnd/>
                  </a:ln>
                </p:spPr>
                <p:txBody>
                  <a:bodyPr/>
                  <a:lstStyle/>
                  <a:p>
                    <a:endParaRPr lang="nb-NO"/>
                  </a:p>
                </p:txBody>
              </p:sp>
              <p:sp>
                <p:nvSpPr>
                  <p:cNvPr id="516" name="Freeform 222"/>
                  <p:cNvSpPr>
                    <a:spLocks/>
                  </p:cNvSpPr>
                  <p:nvPr/>
                </p:nvSpPr>
                <p:spPr bwMode="gray">
                  <a:xfrm>
                    <a:off x="3126" y="2328"/>
                    <a:ext cx="75" cy="72"/>
                  </a:xfrm>
                  <a:custGeom>
                    <a:avLst/>
                    <a:gdLst>
                      <a:gd name="T0" fmla="*/ 11 w 72"/>
                      <a:gd name="T1" fmla="*/ 28 h 75"/>
                      <a:gd name="T2" fmla="*/ 11 w 72"/>
                      <a:gd name="T3" fmla="*/ 29 h 75"/>
                      <a:gd name="T4" fmla="*/ 23 w 72"/>
                      <a:gd name="T5" fmla="*/ 29 h 75"/>
                      <a:gd name="T6" fmla="*/ 28 w 72"/>
                      <a:gd name="T7" fmla="*/ 25 h 75"/>
                      <a:gd name="T8" fmla="*/ 32 w 72"/>
                      <a:gd name="T9" fmla="*/ 23 h 75"/>
                      <a:gd name="T10" fmla="*/ 33 w 72"/>
                      <a:gd name="T11" fmla="*/ 20 h 75"/>
                      <a:gd name="T12" fmla="*/ 32 w 72"/>
                      <a:gd name="T13" fmla="*/ 15 h 75"/>
                      <a:gd name="T14" fmla="*/ 32 w 72"/>
                      <a:gd name="T15" fmla="*/ 15 h 75"/>
                      <a:gd name="T16" fmla="*/ 26 w 72"/>
                      <a:gd name="T17" fmla="*/ 13 h 75"/>
                      <a:gd name="T18" fmla="*/ 24 w 72"/>
                      <a:gd name="T19" fmla="*/ 12 h 75"/>
                      <a:gd name="T20" fmla="*/ 26 w 72"/>
                      <a:gd name="T21" fmla="*/ 7 h 75"/>
                      <a:gd name="T22" fmla="*/ 28 w 72"/>
                      <a:gd name="T23" fmla="*/ 4 h 75"/>
                      <a:gd name="T24" fmla="*/ 44 w 72"/>
                      <a:gd name="T25" fmla="*/ 4 h 75"/>
                      <a:gd name="T26" fmla="*/ 46 w 72"/>
                      <a:gd name="T27" fmla="*/ 7 h 75"/>
                      <a:gd name="T28" fmla="*/ 62 w 72"/>
                      <a:gd name="T29" fmla="*/ 4 h 75"/>
                      <a:gd name="T30" fmla="*/ 76 w 72"/>
                      <a:gd name="T31" fmla="*/ 4 h 75"/>
                      <a:gd name="T32" fmla="*/ 85 w 72"/>
                      <a:gd name="T33" fmla="*/ 0 h 75"/>
                      <a:gd name="T34" fmla="*/ 94 w 72"/>
                      <a:gd name="T35" fmla="*/ 2 h 75"/>
                      <a:gd name="T36" fmla="*/ 97 w 72"/>
                      <a:gd name="T37" fmla="*/ 12 h 75"/>
                      <a:gd name="T38" fmla="*/ 106 w 72"/>
                      <a:gd name="T39" fmla="*/ 12 h 75"/>
                      <a:gd name="T40" fmla="*/ 106 w 72"/>
                      <a:gd name="T41" fmla="*/ 17 h 75"/>
                      <a:gd name="T42" fmla="*/ 106 w 72"/>
                      <a:gd name="T43" fmla="*/ 25 h 75"/>
                      <a:gd name="T44" fmla="*/ 85 w 72"/>
                      <a:gd name="T45" fmla="*/ 34 h 75"/>
                      <a:gd name="T46" fmla="*/ 85 w 72"/>
                      <a:gd name="T47" fmla="*/ 34 h 75"/>
                      <a:gd name="T48" fmla="*/ 85 w 72"/>
                      <a:gd name="T49" fmla="*/ 34 h 75"/>
                      <a:gd name="T50" fmla="*/ 82 w 72"/>
                      <a:gd name="T51" fmla="*/ 34 h 75"/>
                      <a:gd name="T52" fmla="*/ 81 w 72"/>
                      <a:gd name="T53" fmla="*/ 34 h 75"/>
                      <a:gd name="T54" fmla="*/ 75 w 72"/>
                      <a:gd name="T55" fmla="*/ 34 h 75"/>
                      <a:gd name="T56" fmla="*/ 72 w 72"/>
                      <a:gd name="T57" fmla="*/ 34 h 75"/>
                      <a:gd name="T58" fmla="*/ 67 w 72"/>
                      <a:gd name="T59" fmla="*/ 36 h 75"/>
                      <a:gd name="T60" fmla="*/ 64 w 72"/>
                      <a:gd name="T61" fmla="*/ 35 h 75"/>
                      <a:gd name="T62" fmla="*/ 61 w 72"/>
                      <a:gd name="T63" fmla="*/ 35 h 75"/>
                      <a:gd name="T64" fmla="*/ 59 w 72"/>
                      <a:gd name="T65" fmla="*/ 34 h 75"/>
                      <a:gd name="T66" fmla="*/ 58 w 72"/>
                      <a:gd name="T67" fmla="*/ 36 h 75"/>
                      <a:gd name="T68" fmla="*/ 58 w 72"/>
                      <a:gd name="T69" fmla="*/ 36 h 75"/>
                      <a:gd name="T70" fmla="*/ 57 w 72"/>
                      <a:gd name="T71" fmla="*/ 35 h 75"/>
                      <a:gd name="T72" fmla="*/ 54 w 72"/>
                      <a:gd name="T73" fmla="*/ 37 h 75"/>
                      <a:gd name="T74" fmla="*/ 50 w 72"/>
                      <a:gd name="T75" fmla="*/ 37 h 75"/>
                      <a:gd name="T76" fmla="*/ 44 w 72"/>
                      <a:gd name="T77" fmla="*/ 37 h 75"/>
                      <a:gd name="T78" fmla="*/ 44 w 72"/>
                      <a:gd name="T79" fmla="*/ 39 h 75"/>
                      <a:gd name="T80" fmla="*/ 44 w 72"/>
                      <a:gd name="T81" fmla="*/ 40 h 75"/>
                      <a:gd name="T82" fmla="*/ 38 w 72"/>
                      <a:gd name="T83" fmla="*/ 45 h 75"/>
                      <a:gd name="T84" fmla="*/ 42 w 72"/>
                      <a:gd name="T85" fmla="*/ 46 h 75"/>
                      <a:gd name="T86" fmla="*/ 10 w 72"/>
                      <a:gd name="T87" fmla="*/ 46 h 75"/>
                      <a:gd name="T88" fmla="*/ 7 w 72"/>
                      <a:gd name="T89" fmla="*/ 47 h 75"/>
                      <a:gd name="T90" fmla="*/ 4 w 72"/>
                      <a:gd name="T91" fmla="*/ 50 h 75"/>
                      <a:gd name="T92" fmla="*/ 0 w 72"/>
                      <a:gd name="T93" fmla="*/ 48 h 75"/>
                      <a:gd name="T94" fmla="*/ 1 w 72"/>
                      <a:gd name="T95" fmla="*/ 41 h 75"/>
                      <a:gd name="T96" fmla="*/ 1 w 72"/>
                      <a:gd name="T97" fmla="*/ 37 h 75"/>
                      <a:gd name="T98" fmla="*/ 3 w 72"/>
                      <a:gd name="T99" fmla="*/ 33 h 75"/>
                      <a:gd name="T100" fmla="*/ 11 w 72"/>
                      <a:gd name="T101" fmla="*/ 28 h 75"/>
                      <a:gd name="T102" fmla="*/ 11 w 72"/>
                      <a:gd name="T103" fmla="*/ 28 h 75"/>
                      <a:gd name="T104" fmla="*/ 11 w 72"/>
                      <a:gd name="T105" fmla="*/ 28 h 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5"/>
                      <a:gd name="T161" fmla="*/ 72 w 72"/>
                      <a:gd name="T162" fmla="*/ 75 h 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5">
                        <a:moveTo>
                          <a:pt x="11" y="39"/>
                        </a:moveTo>
                        <a:lnTo>
                          <a:pt x="11" y="41"/>
                        </a:lnTo>
                        <a:lnTo>
                          <a:pt x="13" y="41"/>
                        </a:lnTo>
                        <a:lnTo>
                          <a:pt x="18" y="35"/>
                        </a:lnTo>
                        <a:lnTo>
                          <a:pt x="22" y="33"/>
                        </a:lnTo>
                        <a:lnTo>
                          <a:pt x="23" y="30"/>
                        </a:lnTo>
                        <a:lnTo>
                          <a:pt x="22" y="25"/>
                        </a:lnTo>
                        <a:lnTo>
                          <a:pt x="16" y="23"/>
                        </a:lnTo>
                        <a:lnTo>
                          <a:pt x="14" y="20"/>
                        </a:lnTo>
                        <a:lnTo>
                          <a:pt x="16" y="7"/>
                        </a:lnTo>
                        <a:lnTo>
                          <a:pt x="18" y="4"/>
                        </a:lnTo>
                        <a:lnTo>
                          <a:pt x="30" y="4"/>
                        </a:lnTo>
                        <a:lnTo>
                          <a:pt x="31" y="7"/>
                        </a:lnTo>
                        <a:lnTo>
                          <a:pt x="42" y="4"/>
                        </a:lnTo>
                        <a:lnTo>
                          <a:pt x="51" y="4"/>
                        </a:lnTo>
                        <a:lnTo>
                          <a:pt x="57" y="0"/>
                        </a:lnTo>
                        <a:lnTo>
                          <a:pt x="62" y="2"/>
                        </a:lnTo>
                        <a:lnTo>
                          <a:pt x="64" y="13"/>
                        </a:lnTo>
                        <a:lnTo>
                          <a:pt x="71" y="17"/>
                        </a:lnTo>
                        <a:lnTo>
                          <a:pt x="71" y="27"/>
                        </a:lnTo>
                        <a:lnTo>
                          <a:pt x="71" y="35"/>
                        </a:lnTo>
                        <a:lnTo>
                          <a:pt x="57" y="52"/>
                        </a:lnTo>
                        <a:lnTo>
                          <a:pt x="55" y="52"/>
                        </a:lnTo>
                        <a:lnTo>
                          <a:pt x="54" y="52"/>
                        </a:lnTo>
                        <a:lnTo>
                          <a:pt x="50" y="51"/>
                        </a:lnTo>
                        <a:lnTo>
                          <a:pt x="48" y="51"/>
                        </a:lnTo>
                        <a:lnTo>
                          <a:pt x="45" y="55"/>
                        </a:lnTo>
                        <a:lnTo>
                          <a:pt x="43" y="54"/>
                        </a:lnTo>
                        <a:lnTo>
                          <a:pt x="41" y="54"/>
                        </a:lnTo>
                        <a:lnTo>
                          <a:pt x="39" y="52"/>
                        </a:lnTo>
                        <a:lnTo>
                          <a:pt x="38" y="55"/>
                        </a:lnTo>
                        <a:lnTo>
                          <a:pt x="37" y="54"/>
                        </a:lnTo>
                        <a:lnTo>
                          <a:pt x="35" y="57"/>
                        </a:lnTo>
                        <a:lnTo>
                          <a:pt x="33" y="57"/>
                        </a:lnTo>
                        <a:lnTo>
                          <a:pt x="30" y="57"/>
                        </a:lnTo>
                        <a:lnTo>
                          <a:pt x="30" y="59"/>
                        </a:lnTo>
                        <a:lnTo>
                          <a:pt x="30" y="60"/>
                        </a:lnTo>
                        <a:lnTo>
                          <a:pt x="27" y="67"/>
                        </a:lnTo>
                        <a:lnTo>
                          <a:pt x="29" y="69"/>
                        </a:lnTo>
                        <a:lnTo>
                          <a:pt x="10" y="69"/>
                        </a:lnTo>
                        <a:lnTo>
                          <a:pt x="7" y="70"/>
                        </a:lnTo>
                        <a:lnTo>
                          <a:pt x="4" y="74"/>
                        </a:lnTo>
                        <a:lnTo>
                          <a:pt x="0" y="72"/>
                        </a:lnTo>
                        <a:lnTo>
                          <a:pt x="1" y="61"/>
                        </a:lnTo>
                        <a:lnTo>
                          <a:pt x="1" y="57"/>
                        </a:lnTo>
                        <a:lnTo>
                          <a:pt x="3" y="50"/>
                        </a:lnTo>
                        <a:lnTo>
                          <a:pt x="11" y="39"/>
                        </a:lnTo>
                      </a:path>
                    </a:pathLst>
                  </a:custGeom>
                  <a:grpFill/>
                  <a:ln w="9144">
                    <a:solidFill>
                      <a:schemeClr val="bg2">
                        <a:lumMod val="90000"/>
                      </a:schemeClr>
                    </a:solidFill>
                    <a:round/>
                    <a:headEnd/>
                    <a:tailEnd/>
                  </a:ln>
                </p:spPr>
                <p:txBody>
                  <a:bodyPr/>
                  <a:lstStyle/>
                  <a:p>
                    <a:endParaRPr lang="nb-NO"/>
                  </a:p>
                </p:txBody>
              </p:sp>
              <p:sp>
                <p:nvSpPr>
                  <p:cNvPr id="517" name="Freeform 223"/>
                  <p:cNvSpPr>
                    <a:spLocks/>
                  </p:cNvSpPr>
                  <p:nvPr/>
                </p:nvSpPr>
                <p:spPr bwMode="gray">
                  <a:xfrm>
                    <a:off x="3014" y="2073"/>
                    <a:ext cx="237" cy="262"/>
                  </a:xfrm>
                  <a:custGeom>
                    <a:avLst/>
                    <a:gdLst>
                      <a:gd name="T0" fmla="*/ 47 w 226"/>
                      <a:gd name="T1" fmla="*/ 44 h 273"/>
                      <a:gd name="T2" fmla="*/ 47 w 226"/>
                      <a:gd name="T3" fmla="*/ 60 h 273"/>
                      <a:gd name="T4" fmla="*/ 24 w 226"/>
                      <a:gd name="T5" fmla="*/ 71 h 273"/>
                      <a:gd name="T6" fmla="*/ 6 w 226"/>
                      <a:gd name="T7" fmla="*/ 81 h 273"/>
                      <a:gd name="T8" fmla="*/ 1 w 226"/>
                      <a:gd name="T9" fmla="*/ 87 h 273"/>
                      <a:gd name="T10" fmla="*/ 0 w 226"/>
                      <a:gd name="T11" fmla="*/ 95 h 273"/>
                      <a:gd name="T12" fmla="*/ 6 w 226"/>
                      <a:gd name="T13" fmla="*/ 97 h 273"/>
                      <a:gd name="T14" fmla="*/ 23 w 226"/>
                      <a:gd name="T15" fmla="*/ 111 h 273"/>
                      <a:gd name="T16" fmla="*/ 21 w 226"/>
                      <a:gd name="T17" fmla="*/ 112 h 273"/>
                      <a:gd name="T18" fmla="*/ 35 w 226"/>
                      <a:gd name="T19" fmla="*/ 124 h 273"/>
                      <a:gd name="T20" fmla="*/ 39 w 226"/>
                      <a:gd name="T21" fmla="*/ 134 h 273"/>
                      <a:gd name="T22" fmla="*/ 52 w 226"/>
                      <a:gd name="T23" fmla="*/ 137 h 273"/>
                      <a:gd name="T24" fmla="*/ 70 w 226"/>
                      <a:gd name="T25" fmla="*/ 140 h 273"/>
                      <a:gd name="T26" fmla="*/ 96 w 226"/>
                      <a:gd name="T27" fmla="*/ 152 h 273"/>
                      <a:gd name="T28" fmla="*/ 120 w 226"/>
                      <a:gd name="T29" fmla="*/ 162 h 273"/>
                      <a:gd name="T30" fmla="*/ 134 w 226"/>
                      <a:gd name="T31" fmla="*/ 172 h 273"/>
                      <a:gd name="T32" fmla="*/ 152 w 226"/>
                      <a:gd name="T33" fmla="*/ 172 h 273"/>
                      <a:gd name="T34" fmla="*/ 171 w 226"/>
                      <a:gd name="T35" fmla="*/ 172 h 273"/>
                      <a:gd name="T36" fmla="*/ 198 w 226"/>
                      <a:gd name="T37" fmla="*/ 179 h 273"/>
                      <a:gd name="T38" fmla="*/ 220 w 226"/>
                      <a:gd name="T39" fmla="*/ 179 h 273"/>
                      <a:gd name="T40" fmla="*/ 240 w 226"/>
                      <a:gd name="T41" fmla="*/ 179 h 273"/>
                      <a:gd name="T42" fmla="*/ 264 w 226"/>
                      <a:gd name="T43" fmla="*/ 176 h 273"/>
                      <a:gd name="T44" fmla="*/ 306 w 226"/>
                      <a:gd name="T45" fmla="*/ 172 h 273"/>
                      <a:gd name="T46" fmla="*/ 290 w 226"/>
                      <a:gd name="T47" fmla="*/ 163 h 273"/>
                      <a:gd name="T48" fmla="*/ 266 w 226"/>
                      <a:gd name="T49" fmla="*/ 149 h 273"/>
                      <a:gd name="T50" fmla="*/ 242 w 226"/>
                      <a:gd name="T51" fmla="*/ 141 h 273"/>
                      <a:gd name="T52" fmla="*/ 246 w 226"/>
                      <a:gd name="T53" fmla="*/ 137 h 273"/>
                      <a:gd name="T54" fmla="*/ 265 w 226"/>
                      <a:gd name="T55" fmla="*/ 135 h 273"/>
                      <a:gd name="T56" fmla="*/ 270 w 226"/>
                      <a:gd name="T57" fmla="*/ 118 h 273"/>
                      <a:gd name="T58" fmla="*/ 284 w 226"/>
                      <a:gd name="T59" fmla="*/ 113 h 273"/>
                      <a:gd name="T60" fmla="*/ 302 w 226"/>
                      <a:gd name="T61" fmla="*/ 99 h 273"/>
                      <a:gd name="T62" fmla="*/ 319 w 226"/>
                      <a:gd name="T63" fmla="*/ 86 h 273"/>
                      <a:gd name="T64" fmla="*/ 319 w 226"/>
                      <a:gd name="T65" fmla="*/ 77 h 273"/>
                      <a:gd name="T66" fmla="*/ 337 w 226"/>
                      <a:gd name="T67" fmla="*/ 58 h 273"/>
                      <a:gd name="T68" fmla="*/ 359 w 226"/>
                      <a:gd name="T69" fmla="*/ 54 h 273"/>
                      <a:gd name="T70" fmla="*/ 361 w 226"/>
                      <a:gd name="T71" fmla="*/ 48 h 273"/>
                      <a:gd name="T72" fmla="*/ 351 w 226"/>
                      <a:gd name="T73" fmla="*/ 44 h 273"/>
                      <a:gd name="T74" fmla="*/ 338 w 226"/>
                      <a:gd name="T75" fmla="*/ 41 h 273"/>
                      <a:gd name="T76" fmla="*/ 335 w 226"/>
                      <a:gd name="T77" fmla="*/ 19 h 273"/>
                      <a:gd name="T78" fmla="*/ 324 w 226"/>
                      <a:gd name="T79" fmla="*/ 12 h 273"/>
                      <a:gd name="T80" fmla="*/ 304 w 226"/>
                      <a:gd name="T81" fmla="*/ 5 h 273"/>
                      <a:gd name="T82" fmla="*/ 290 w 226"/>
                      <a:gd name="T83" fmla="*/ 5 h 273"/>
                      <a:gd name="T84" fmla="*/ 279 w 226"/>
                      <a:gd name="T85" fmla="*/ 11 h 273"/>
                      <a:gd name="T86" fmla="*/ 264 w 226"/>
                      <a:gd name="T87" fmla="*/ 12 h 273"/>
                      <a:gd name="T88" fmla="*/ 246 w 226"/>
                      <a:gd name="T89" fmla="*/ 12 h 273"/>
                      <a:gd name="T90" fmla="*/ 208 w 226"/>
                      <a:gd name="T91" fmla="*/ 12 h 273"/>
                      <a:gd name="T92" fmla="*/ 208 w 226"/>
                      <a:gd name="T93" fmla="*/ 12 h 273"/>
                      <a:gd name="T94" fmla="*/ 189 w 226"/>
                      <a:gd name="T95" fmla="*/ 12 h 273"/>
                      <a:gd name="T96" fmla="*/ 155 w 226"/>
                      <a:gd name="T97" fmla="*/ 12 h 273"/>
                      <a:gd name="T98" fmla="*/ 121 w 226"/>
                      <a:gd name="T99" fmla="*/ 12 h 273"/>
                      <a:gd name="T100" fmla="*/ 86 w 226"/>
                      <a:gd name="T101" fmla="*/ 12 h 273"/>
                      <a:gd name="T102" fmla="*/ 67 w 226"/>
                      <a:gd name="T103" fmla="*/ 19 h 273"/>
                      <a:gd name="T104" fmla="*/ 47 w 226"/>
                      <a:gd name="T105" fmla="*/ 30 h 273"/>
                      <a:gd name="T106" fmla="*/ 47 w 226"/>
                      <a:gd name="T107" fmla="*/ 35 h 2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6"/>
                      <a:gd name="T163" fmla="*/ 0 h 273"/>
                      <a:gd name="T164" fmla="*/ 226 w 226"/>
                      <a:gd name="T165" fmla="*/ 273 h 2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6" h="273">
                        <a:moveTo>
                          <a:pt x="29" y="53"/>
                        </a:moveTo>
                        <a:lnTo>
                          <a:pt x="29" y="66"/>
                        </a:lnTo>
                        <a:lnTo>
                          <a:pt x="29" y="80"/>
                        </a:lnTo>
                        <a:lnTo>
                          <a:pt x="29" y="92"/>
                        </a:lnTo>
                        <a:lnTo>
                          <a:pt x="29" y="105"/>
                        </a:lnTo>
                        <a:lnTo>
                          <a:pt x="14" y="106"/>
                        </a:lnTo>
                        <a:lnTo>
                          <a:pt x="12" y="114"/>
                        </a:lnTo>
                        <a:lnTo>
                          <a:pt x="6" y="123"/>
                        </a:lnTo>
                        <a:lnTo>
                          <a:pt x="6" y="128"/>
                        </a:lnTo>
                        <a:lnTo>
                          <a:pt x="1" y="131"/>
                        </a:lnTo>
                        <a:lnTo>
                          <a:pt x="1" y="138"/>
                        </a:lnTo>
                        <a:lnTo>
                          <a:pt x="0" y="144"/>
                        </a:lnTo>
                        <a:lnTo>
                          <a:pt x="0" y="148"/>
                        </a:lnTo>
                        <a:lnTo>
                          <a:pt x="6" y="146"/>
                        </a:lnTo>
                        <a:lnTo>
                          <a:pt x="7" y="154"/>
                        </a:lnTo>
                        <a:lnTo>
                          <a:pt x="13" y="168"/>
                        </a:lnTo>
                        <a:lnTo>
                          <a:pt x="13" y="170"/>
                        </a:lnTo>
                        <a:lnTo>
                          <a:pt x="11" y="170"/>
                        </a:lnTo>
                        <a:lnTo>
                          <a:pt x="22" y="184"/>
                        </a:lnTo>
                        <a:lnTo>
                          <a:pt x="23" y="187"/>
                        </a:lnTo>
                        <a:lnTo>
                          <a:pt x="22" y="200"/>
                        </a:lnTo>
                        <a:lnTo>
                          <a:pt x="25" y="202"/>
                        </a:lnTo>
                        <a:lnTo>
                          <a:pt x="30" y="203"/>
                        </a:lnTo>
                        <a:lnTo>
                          <a:pt x="32" y="207"/>
                        </a:lnTo>
                        <a:lnTo>
                          <a:pt x="40" y="208"/>
                        </a:lnTo>
                        <a:lnTo>
                          <a:pt x="44" y="212"/>
                        </a:lnTo>
                        <a:lnTo>
                          <a:pt x="46" y="218"/>
                        </a:lnTo>
                        <a:lnTo>
                          <a:pt x="60" y="228"/>
                        </a:lnTo>
                        <a:lnTo>
                          <a:pt x="65" y="239"/>
                        </a:lnTo>
                        <a:lnTo>
                          <a:pt x="74" y="244"/>
                        </a:lnTo>
                        <a:lnTo>
                          <a:pt x="77" y="250"/>
                        </a:lnTo>
                        <a:lnTo>
                          <a:pt x="84" y="260"/>
                        </a:lnTo>
                        <a:lnTo>
                          <a:pt x="90" y="262"/>
                        </a:lnTo>
                        <a:lnTo>
                          <a:pt x="94" y="260"/>
                        </a:lnTo>
                        <a:lnTo>
                          <a:pt x="103" y="261"/>
                        </a:lnTo>
                        <a:lnTo>
                          <a:pt x="106" y="258"/>
                        </a:lnTo>
                        <a:lnTo>
                          <a:pt x="121" y="272"/>
                        </a:lnTo>
                        <a:lnTo>
                          <a:pt x="123" y="272"/>
                        </a:lnTo>
                        <a:lnTo>
                          <a:pt x="125" y="269"/>
                        </a:lnTo>
                        <a:lnTo>
                          <a:pt x="137" y="269"/>
                        </a:lnTo>
                        <a:lnTo>
                          <a:pt x="138" y="272"/>
                        </a:lnTo>
                        <a:lnTo>
                          <a:pt x="149" y="269"/>
                        </a:lnTo>
                        <a:lnTo>
                          <a:pt x="158" y="269"/>
                        </a:lnTo>
                        <a:lnTo>
                          <a:pt x="164" y="265"/>
                        </a:lnTo>
                        <a:lnTo>
                          <a:pt x="170" y="259"/>
                        </a:lnTo>
                        <a:lnTo>
                          <a:pt x="190" y="259"/>
                        </a:lnTo>
                        <a:lnTo>
                          <a:pt x="190" y="248"/>
                        </a:lnTo>
                        <a:lnTo>
                          <a:pt x="180" y="245"/>
                        </a:lnTo>
                        <a:lnTo>
                          <a:pt x="174" y="231"/>
                        </a:lnTo>
                        <a:lnTo>
                          <a:pt x="166" y="225"/>
                        </a:lnTo>
                        <a:lnTo>
                          <a:pt x="163" y="218"/>
                        </a:lnTo>
                        <a:lnTo>
                          <a:pt x="151" y="213"/>
                        </a:lnTo>
                        <a:lnTo>
                          <a:pt x="154" y="211"/>
                        </a:lnTo>
                        <a:lnTo>
                          <a:pt x="154" y="207"/>
                        </a:lnTo>
                        <a:lnTo>
                          <a:pt x="162" y="207"/>
                        </a:lnTo>
                        <a:lnTo>
                          <a:pt x="165" y="204"/>
                        </a:lnTo>
                        <a:lnTo>
                          <a:pt x="168" y="178"/>
                        </a:lnTo>
                        <a:lnTo>
                          <a:pt x="170" y="174"/>
                        </a:lnTo>
                        <a:lnTo>
                          <a:pt x="177" y="171"/>
                        </a:lnTo>
                        <a:lnTo>
                          <a:pt x="179" y="161"/>
                        </a:lnTo>
                        <a:lnTo>
                          <a:pt x="187" y="149"/>
                        </a:lnTo>
                        <a:lnTo>
                          <a:pt x="194" y="144"/>
                        </a:lnTo>
                        <a:lnTo>
                          <a:pt x="198" y="130"/>
                        </a:lnTo>
                        <a:lnTo>
                          <a:pt x="198" y="126"/>
                        </a:lnTo>
                        <a:lnTo>
                          <a:pt x="198" y="117"/>
                        </a:lnTo>
                        <a:lnTo>
                          <a:pt x="205" y="87"/>
                        </a:lnTo>
                        <a:lnTo>
                          <a:pt x="209" y="86"/>
                        </a:lnTo>
                        <a:lnTo>
                          <a:pt x="212" y="83"/>
                        </a:lnTo>
                        <a:lnTo>
                          <a:pt x="223" y="80"/>
                        </a:lnTo>
                        <a:lnTo>
                          <a:pt x="225" y="73"/>
                        </a:lnTo>
                        <a:lnTo>
                          <a:pt x="224" y="71"/>
                        </a:lnTo>
                        <a:lnTo>
                          <a:pt x="220" y="71"/>
                        </a:lnTo>
                        <a:lnTo>
                          <a:pt x="218" y="66"/>
                        </a:lnTo>
                        <a:lnTo>
                          <a:pt x="213" y="64"/>
                        </a:lnTo>
                        <a:lnTo>
                          <a:pt x="210" y="61"/>
                        </a:lnTo>
                        <a:lnTo>
                          <a:pt x="207" y="48"/>
                        </a:lnTo>
                        <a:lnTo>
                          <a:pt x="208" y="29"/>
                        </a:lnTo>
                        <a:lnTo>
                          <a:pt x="203" y="23"/>
                        </a:lnTo>
                        <a:lnTo>
                          <a:pt x="202" y="16"/>
                        </a:lnTo>
                        <a:lnTo>
                          <a:pt x="195" y="7"/>
                        </a:lnTo>
                        <a:lnTo>
                          <a:pt x="189" y="5"/>
                        </a:lnTo>
                        <a:lnTo>
                          <a:pt x="185" y="0"/>
                        </a:lnTo>
                        <a:lnTo>
                          <a:pt x="180" y="5"/>
                        </a:lnTo>
                        <a:lnTo>
                          <a:pt x="177" y="4"/>
                        </a:lnTo>
                        <a:lnTo>
                          <a:pt x="174" y="11"/>
                        </a:lnTo>
                        <a:lnTo>
                          <a:pt x="166" y="13"/>
                        </a:lnTo>
                        <a:lnTo>
                          <a:pt x="164" y="19"/>
                        </a:lnTo>
                        <a:lnTo>
                          <a:pt x="158" y="20"/>
                        </a:lnTo>
                        <a:lnTo>
                          <a:pt x="154" y="16"/>
                        </a:lnTo>
                        <a:lnTo>
                          <a:pt x="142" y="16"/>
                        </a:lnTo>
                        <a:lnTo>
                          <a:pt x="129" y="16"/>
                        </a:lnTo>
                        <a:lnTo>
                          <a:pt x="130" y="14"/>
                        </a:lnTo>
                        <a:lnTo>
                          <a:pt x="129" y="13"/>
                        </a:lnTo>
                        <a:lnTo>
                          <a:pt x="128" y="16"/>
                        </a:lnTo>
                        <a:lnTo>
                          <a:pt x="117" y="16"/>
                        </a:lnTo>
                        <a:lnTo>
                          <a:pt x="106" y="16"/>
                        </a:lnTo>
                        <a:lnTo>
                          <a:pt x="96" y="16"/>
                        </a:lnTo>
                        <a:lnTo>
                          <a:pt x="85" y="16"/>
                        </a:lnTo>
                        <a:lnTo>
                          <a:pt x="75" y="16"/>
                        </a:lnTo>
                        <a:lnTo>
                          <a:pt x="64" y="16"/>
                        </a:lnTo>
                        <a:lnTo>
                          <a:pt x="53" y="16"/>
                        </a:lnTo>
                        <a:lnTo>
                          <a:pt x="42" y="16"/>
                        </a:lnTo>
                        <a:lnTo>
                          <a:pt x="42" y="29"/>
                        </a:lnTo>
                        <a:lnTo>
                          <a:pt x="42" y="44"/>
                        </a:lnTo>
                        <a:lnTo>
                          <a:pt x="29" y="44"/>
                        </a:lnTo>
                        <a:lnTo>
                          <a:pt x="29" y="53"/>
                        </a:lnTo>
                      </a:path>
                    </a:pathLst>
                  </a:custGeom>
                  <a:grpFill/>
                  <a:ln w="9144">
                    <a:solidFill>
                      <a:schemeClr val="bg2">
                        <a:lumMod val="90000"/>
                      </a:schemeClr>
                    </a:solidFill>
                    <a:round/>
                    <a:headEnd/>
                    <a:tailEnd/>
                  </a:ln>
                </p:spPr>
                <p:txBody>
                  <a:bodyPr/>
                  <a:lstStyle/>
                  <a:p>
                    <a:endParaRPr lang="nb-NO"/>
                  </a:p>
                </p:txBody>
              </p:sp>
              <p:sp>
                <p:nvSpPr>
                  <p:cNvPr id="518" name="Freeform 224"/>
                  <p:cNvSpPr>
                    <a:spLocks/>
                  </p:cNvSpPr>
                  <p:nvPr/>
                </p:nvSpPr>
                <p:spPr bwMode="gray">
                  <a:xfrm>
                    <a:off x="3286" y="2226"/>
                    <a:ext cx="149" cy="178"/>
                  </a:xfrm>
                  <a:custGeom>
                    <a:avLst/>
                    <a:gdLst>
                      <a:gd name="T0" fmla="*/ 146 w 141"/>
                      <a:gd name="T1" fmla="*/ 46 h 185"/>
                      <a:gd name="T2" fmla="*/ 115 w 141"/>
                      <a:gd name="T3" fmla="*/ 58 h 185"/>
                      <a:gd name="T4" fmla="*/ 68 w 141"/>
                      <a:gd name="T5" fmla="*/ 64 h 185"/>
                      <a:gd name="T6" fmla="*/ 45 w 141"/>
                      <a:gd name="T7" fmla="*/ 70 h 185"/>
                      <a:gd name="T8" fmla="*/ 26 w 141"/>
                      <a:gd name="T9" fmla="*/ 72 h 185"/>
                      <a:gd name="T10" fmla="*/ 7 w 141"/>
                      <a:gd name="T11" fmla="*/ 81 h 185"/>
                      <a:gd name="T12" fmla="*/ 0 w 141"/>
                      <a:gd name="T13" fmla="*/ 92 h 185"/>
                      <a:gd name="T14" fmla="*/ 0 w 141"/>
                      <a:gd name="T15" fmla="*/ 110 h 185"/>
                      <a:gd name="T16" fmla="*/ 8 w 141"/>
                      <a:gd name="T17" fmla="*/ 125 h 185"/>
                      <a:gd name="T18" fmla="*/ 39 w 141"/>
                      <a:gd name="T19" fmla="*/ 111 h 185"/>
                      <a:gd name="T20" fmla="*/ 60 w 141"/>
                      <a:gd name="T21" fmla="*/ 105 h 185"/>
                      <a:gd name="T22" fmla="*/ 116 w 141"/>
                      <a:gd name="T23" fmla="*/ 89 h 185"/>
                      <a:gd name="T24" fmla="*/ 157 w 141"/>
                      <a:gd name="T25" fmla="*/ 73 h 185"/>
                      <a:gd name="T26" fmla="*/ 188 w 141"/>
                      <a:gd name="T27" fmla="*/ 59 h 185"/>
                      <a:gd name="T28" fmla="*/ 210 w 141"/>
                      <a:gd name="T29" fmla="*/ 39 h 185"/>
                      <a:gd name="T30" fmla="*/ 215 w 141"/>
                      <a:gd name="T31" fmla="*/ 35 h 185"/>
                      <a:gd name="T32" fmla="*/ 236 w 141"/>
                      <a:gd name="T33" fmla="*/ 13 h 185"/>
                      <a:gd name="T34" fmla="*/ 240 w 141"/>
                      <a:gd name="T35" fmla="*/ 13 h 185"/>
                      <a:gd name="T36" fmla="*/ 238 w 141"/>
                      <a:gd name="T37" fmla="*/ 13 h 185"/>
                      <a:gd name="T38" fmla="*/ 237 w 141"/>
                      <a:gd name="T39" fmla="*/ 8 h 185"/>
                      <a:gd name="T40" fmla="*/ 225 w 141"/>
                      <a:gd name="T41" fmla="*/ 0 h 185"/>
                      <a:gd name="T42" fmla="*/ 193 w 141"/>
                      <a:gd name="T43" fmla="*/ 8 h 185"/>
                      <a:gd name="T44" fmla="*/ 180 w 141"/>
                      <a:gd name="T45" fmla="*/ 9 h 185"/>
                      <a:gd name="T46" fmla="*/ 152 w 141"/>
                      <a:gd name="T47" fmla="*/ 11 h 185"/>
                      <a:gd name="T48" fmla="*/ 113 w 141"/>
                      <a:gd name="T49" fmla="*/ 13 h 185"/>
                      <a:gd name="T50" fmla="*/ 82 w 141"/>
                      <a:gd name="T51" fmla="*/ 13 h 185"/>
                      <a:gd name="T52" fmla="*/ 54 w 141"/>
                      <a:gd name="T53" fmla="*/ 6 h 185"/>
                      <a:gd name="T54" fmla="*/ 43 w 141"/>
                      <a:gd name="T55" fmla="*/ 13 h 185"/>
                      <a:gd name="T56" fmla="*/ 60 w 141"/>
                      <a:gd name="T57" fmla="*/ 23 h 185"/>
                      <a:gd name="T58" fmla="*/ 90 w 141"/>
                      <a:gd name="T59" fmla="*/ 30 h 185"/>
                      <a:gd name="T60" fmla="*/ 126 w 141"/>
                      <a:gd name="T61" fmla="*/ 34 h 185"/>
                      <a:gd name="T62" fmla="*/ 166 w 141"/>
                      <a:gd name="T63" fmla="*/ 36 h 185"/>
                      <a:gd name="T64" fmla="*/ 163 w 141"/>
                      <a:gd name="T65" fmla="*/ 38 h 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
                      <a:gd name="T100" fmla="*/ 0 h 185"/>
                      <a:gd name="T101" fmla="*/ 141 w 141"/>
                      <a:gd name="T102" fmla="*/ 185 h 1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 h="185">
                        <a:moveTo>
                          <a:pt x="94" y="57"/>
                        </a:moveTo>
                        <a:lnTo>
                          <a:pt x="84" y="66"/>
                        </a:lnTo>
                        <a:lnTo>
                          <a:pt x="75" y="75"/>
                        </a:lnTo>
                        <a:lnTo>
                          <a:pt x="66" y="85"/>
                        </a:lnTo>
                        <a:lnTo>
                          <a:pt x="56" y="94"/>
                        </a:lnTo>
                        <a:lnTo>
                          <a:pt x="40" y="94"/>
                        </a:lnTo>
                        <a:lnTo>
                          <a:pt x="32" y="98"/>
                        </a:lnTo>
                        <a:lnTo>
                          <a:pt x="26" y="103"/>
                        </a:lnTo>
                        <a:lnTo>
                          <a:pt x="18" y="106"/>
                        </a:lnTo>
                        <a:lnTo>
                          <a:pt x="16" y="106"/>
                        </a:lnTo>
                        <a:lnTo>
                          <a:pt x="13" y="109"/>
                        </a:lnTo>
                        <a:lnTo>
                          <a:pt x="7" y="118"/>
                        </a:lnTo>
                        <a:lnTo>
                          <a:pt x="0" y="123"/>
                        </a:lnTo>
                        <a:lnTo>
                          <a:pt x="0" y="136"/>
                        </a:lnTo>
                        <a:lnTo>
                          <a:pt x="0" y="149"/>
                        </a:lnTo>
                        <a:lnTo>
                          <a:pt x="0" y="162"/>
                        </a:lnTo>
                        <a:lnTo>
                          <a:pt x="0" y="173"/>
                        </a:lnTo>
                        <a:lnTo>
                          <a:pt x="8" y="184"/>
                        </a:lnTo>
                        <a:lnTo>
                          <a:pt x="21" y="169"/>
                        </a:lnTo>
                        <a:lnTo>
                          <a:pt x="23" y="163"/>
                        </a:lnTo>
                        <a:lnTo>
                          <a:pt x="26" y="163"/>
                        </a:lnTo>
                        <a:lnTo>
                          <a:pt x="35" y="154"/>
                        </a:lnTo>
                        <a:lnTo>
                          <a:pt x="55" y="137"/>
                        </a:lnTo>
                        <a:lnTo>
                          <a:pt x="67" y="131"/>
                        </a:lnTo>
                        <a:lnTo>
                          <a:pt x="75" y="122"/>
                        </a:lnTo>
                        <a:lnTo>
                          <a:pt x="91" y="107"/>
                        </a:lnTo>
                        <a:lnTo>
                          <a:pt x="98" y="94"/>
                        </a:lnTo>
                        <a:lnTo>
                          <a:pt x="108" y="86"/>
                        </a:lnTo>
                        <a:lnTo>
                          <a:pt x="112" y="74"/>
                        </a:lnTo>
                        <a:lnTo>
                          <a:pt x="120" y="59"/>
                        </a:lnTo>
                        <a:lnTo>
                          <a:pt x="121" y="54"/>
                        </a:lnTo>
                        <a:lnTo>
                          <a:pt x="124" y="51"/>
                        </a:lnTo>
                        <a:lnTo>
                          <a:pt x="131" y="39"/>
                        </a:lnTo>
                        <a:lnTo>
                          <a:pt x="135" y="23"/>
                        </a:lnTo>
                        <a:lnTo>
                          <a:pt x="140" y="22"/>
                        </a:lnTo>
                        <a:lnTo>
                          <a:pt x="138" y="20"/>
                        </a:lnTo>
                        <a:lnTo>
                          <a:pt x="136" y="20"/>
                        </a:lnTo>
                        <a:lnTo>
                          <a:pt x="137" y="19"/>
                        </a:lnTo>
                        <a:lnTo>
                          <a:pt x="138" y="12"/>
                        </a:lnTo>
                        <a:lnTo>
                          <a:pt x="136" y="8"/>
                        </a:lnTo>
                        <a:lnTo>
                          <a:pt x="138" y="2"/>
                        </a:lnTo>
                        <a:lnTo>
                          <a:pt x="130" y="0"/>
                        </a:lnTo>
                        <a:lnTo>
                          <a:pt x="124" y="5"/>
                        </a:lnTo>
                        <a:lnTo>
                          <a:pt x="112" y="8"/>
                        </a:lnTo>
                        <a:lnTo>
                          <a:pt x="108" y="10"/>
                        </a:lnTo>
                        <a:lnTo>
                          <a:pt x="103" y="9"/>
                        </a:lnTo>
                        <a:lnTo>
                          <a:pt x="98" y="11"/>
                        </a:lnTo>
                        <a:lnTo>
                          <a:pt x="87" y="11"/>
                        </a:lnTo>
                        <a:lnTo>
                          <a:pt x="76" y="17"/>
                        </a:lnTo>
                        <a:lnTo>
                          <a:pt x="65" y="15"/>
                        </a:lnTo>
                        <a:lnTo>
                          <a:pt x="55" y="20"/>
                        </a:lnTo>
                        <a:lnTo>
                          <a:pt x="47" y="20"/>
                        </a:lnTo>
                        <a:lnTo>
                          <a:pt x="41" y="18"/>
                        </a:lnTo>
                        <a:lnTo>
                          <a:pt x="31" y="6"/>
                        </a:lnTo>
                        <a:lnTo>
                          <a:pt x="26" y="14"/>
                        </a:lnTo>
                        <a:lnTo>
                          <a:pt x="25" y="17"/>
                        </a:lnTo>
                        <a:lnTo>
                          <a:pt x="26" y="22"/>
                        </a:lnTo>
                        <a:lnTo>
                          <a:pt x="35" y="33"/>
                        </a:lnTo>
                        <a:lnTo>
                          <a:pt x="41" y="38"/>
                        </a:lnTo>
                        <a:lnTo>
                          <a:pt x="52" y="41"/>
                        </a:lnTo>
                        <a:lnTo>
                          <a:pt x="63" y="46"/>
                        </a:lnTo>
                        <a:lnTo>
                          <a:pt x="73" y="49"/>
                        </a:lnTo>
                        <a:lnTo>
                          <a:pt x="83" y="53"/>
                        </a:lnTo>
                        <a:lnTo>
                          <a:pt x="96" y="53"/>
                        </a:lnTo>
                        <a:lnTo>
                          <a:pt x="94" y="57"/>
                        </a:lnTo>
                      </a:path>
                    </a:pathLst>
                  </a:custGeom>
                  <a:grpFill/>
                  <a:ln w="9144">
                    <a:solidFill>
                      <a:schemeClr val="bg2">
                        <a:lumMod val="90000"/>
                      </a:schemeClr>
                    </a:solidFill>
                    <a:round/>
                    <a:headEnd/>
                    <a:tailEnd/>
                  </a:ln>
                </p:spPr>
                <p:txBody>
                  <a:bodyPr/>
                  <a:lstStyle/>
                  <a:p>
                    <a:endParaRPr lang="nb-NO"/>
                  </a:p>
                </p:txBody>
              </p:sp>
              <p:sp>
                <p:nvSpPr>
                  <p:cNvPr id="519" name="Freeform 225"/>
                  <p:cNvSpPr>
                    <a:spLocks/>
                  </p:cNvSpPr>
                  <p:nvPr/>
                </p:nvSpPr>
                <p:spPr bwMode="gray">
                  <a:xfrm>
                    <a:off x="3172" y="2186"/>
                    <a:ext cx="216" cy="150"/>
                  </a:xfrm>
                  <a:custGeom>
                    <a:avLst/>
                    <a:gdLst>
                      <a:gd name="T0" fmla="*/ 323 w 205"/>
                      <a:gd name="T1" fmla="*/ 73 h 156"/>
                      <a:gd name="T2" fmla="*/ 292 w 205"/>
                      <a:gd name="T3" fmla="*/ 85 h 156"/>
                      <a:gd name="T4" fmla="*/ 249 w 205"/>
                      <a:gd name="T5" fmla="*/ 91 h 156"/>
                      <a:gd name="T6" fmla="*/ 225 w 205"/>
                      <a:gd name="T7" fmla="*/ 97 h 156"/>
                      <a:gd name="T8" fmla="*/ 210 w 205"/>
                      <a:gd name="T9" fmla="*/ 100 h 156"/>
                      <a:gd name="T10" fmla="*/ 192 w 205"/>
                      <a:gd name="T11" fmla="*/ 101 h 156"/>
                      <a:gd name="T12" fmla="*/ 161 w 205"/>
                      <a:gd name="T13" fmla="*/ 101 h 156"/>
                      <a:gd name="T14" fmla="*/ 145 w 205"/>
                      <a:gd name="T15" fmla="*/ 105 h 156"/>
                      <a:gd name="T16" fmla="*/ 112 w 205"/>
                      <a:gd name="T17" fmla="*/ 102 h 156"/>
                      <a:gd name="T18" fmla="*/ 65 w 205"/>
                      <a:gd name="T19" fmla="*/ 96 h 156"/>
                      <a:gd name="T20" fmla="*/ 50 w 205"/>
                      <a:gd name="T21" fmla="*/ 86 h 156"/>
                      <a:gd name="T22" fmla="*/ 25 w 205"/>
                      <a:gd name="T23" fmla="*/ 73 h 156"/>
                      <a:gd name="T24" fmla="*/ 0 w 205"/>
                      <a:gd name="T25" fmla="*/ 63 h 156"/>
                      <a:gd name="T26" fmla="*/ 3 w 205"/>
                      <a:gd name="T27" fmla="*/ 61 h 156"/>
                      <a:gd name="T28" fmla="*/ 24 w 205"/>
                      <a:gd name="T29" fmla="*/ 59 h 156"/>
                      <a:gd name="T30" fmla="*/ 27 w 205"/>
                      <a:gd name="T31" fmla="*/ 40 h 156"/>
                      <a:gd name="T32" fmla="*/ 44 w 205"/>
                      <a:gd name="T33" fmla="*/ 36 h 156"/>
                      <a:gd name="T34" fmla="*/ 60 w 205"/>
                      <a:gd name="T35" fmla="*/ 21 h 156"/>
                      <a:gd name="T36" fmla="*/ 80 w 205"/>
                      <a:gd name="T37" fmla="*/ 12 h 156"/>
                      <a:gd name="T38" fmla="*/ 89 w 205"/>
                      <a:gd name="T39" fmla="*/ 9 h 156"/>
                      <a:gd name="T40" fmla="*/ 96 w 205"/>
                      <a:gd name="T41" fmla="*/ 6 h 156"/>
                      <a:gd name="T42" fmla="*/ 112 w 205"/>
                      <a:gd name="T43" fmla="*/ 0 h 156"/>
                      <a:gd name="T44" fmla="*/ 122 w 205"/>
                      <a:gd name="T45" fmla="*/ 6 h 156"/>
                      <a:gd name="T46" fmla="*/ 136 w 205"/>
                      <a:gd name="T47" fmla="*/ 4 h 156"/>
                      <a:gd name="T48" fmla="*/ 146 w 205"/>
                      <a:gd name="T49" fmla="*/ 5 h 156"/>
                      <a:gd name="T50" fmla="*/ 161 w 205"/>
                      <a:gd name="T51" fmla="*/ 6 h 156"/>
                      <a:gd name="T52" fmla="*/ 186 w 205"/>
                      <a:gd name="T53" fmla="*/ 12 h 156"/>
                      <a:gd name="T54" fmla="*/ 202 w 205"/>
                      <a:gd name="T55" fmla="*/ 18 h 156"/>
                      <a:gd name="T56" fmla="*/ 210 w 205"/>
                      <a:gd name="T57" fmla="*/ 26 h 156"/>
                      <a:gd name="T58" fmla="*/ 202 w 205"/>
                      <a:gd name="T59" fmla="*/ 35 h 156"/>
                      <a:gd name="T60" fmla="*/ 215 w 205"/>
                      <a:gd name="T61" fmla="*/ 37 h 156"/>
                      <a:gd name="T62" fmla="*/ 225 w 205"/>
                      <a:gd name="T63" fmla="*/ 37 h 156"/>
                      <a:gd name="T64" fmla="*/ 225 w 205"/>
                      <a:gd name="T65" fmla="*/ 43 h 156"/>
                      <a:gd name="T66" fmla="*/ 250 w 205"/>
                      <a:gd name="T67" fmla="*/ 54 h 156"/>
                      <a:gd name="T68" fmla="*/ 289 w 205"/>
                      <a:gd name="T69" fmla="*/ 59 h 156"/>
                      <a:gd name="T70" fmla="*/ 322 w 205"/>
                      <a:gd name="T71" fmla="*/ 63 h 156"/>
                      <a:gd name="T72" fmla="*/ 340 w 205"/>
                      <a:gd name="T73" fmla="*/ 66 h 156"/>
                      <a:gd name="T74" fmla="*/ 340 w 205"/>
                      <a:gd name="T75" fmla="*/ 66 h 1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5"/>
                      <a:gd name="T115" fmla="*/ 0 h 156"/>
                      <a:gd name="T116" fmla="*/ 205 w 205"/>
                      <a:gd name="T117" fmla="*/ 156 h 1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5" h="156">
                        <a:moveTo>
                          <a:pt x="202" y="98"/>
                        </a:moveTo>
                        <a:lnTo>
                          <a:pt x="192" y="107"/>
                        </a:lnTo>
                        <a:lnTo>
                          <a:pt x="183" y="116"/>
                        </a:lnTo>
                        <a:lnTo>
                          <a:pt x="174" y="126"/>
                        </a:lnTo>
                        <a:lnTo>
                          <a:pt x="164" y="135"/>
                        </a:lnTo>
                        <a:lnTo>
                          <a:pt x="148" y="135"/>
                        </a:lnTo>
                        <a:lnTo>
                          <a:pt x="140" y="139"/>
                        </a:lnTo>
                        <a:lnTo>
                          <a:pt x="134" y="144"/>
                        </a:lnTo>
                        <a:lnTo>
                          <a:pt x="126" y="147"/>
                        </a:lnTo>
                        <a:lnTo>
                          <a:pt x="124" y="147"/>
                        </a:lnTo>
                        <a:lnTo>
                          <a:pt x="121" y="150"/>
                        </a:lnTo>
                        <a:lnTo>
                          <a:pt x="114" y="150"/>
                        </a:lnTo>
                        <a:lnTo>
                          <a:pt x="106" y="146"/>
                        </a:lnTo>
                        <a:lnTo>
                          <a:pt x="96" y="148"/>
                        </a:lnTo>
                        <a:lnTo>
                          <a:pt x="92" y="153"/>
                        </a:lnTo>
                        <a:lnTo>
                          <a:pt x="86" y="155"/>
                        </a:lnTo>
                        <a:lnTo>
                          <a:pt x="81" y="155"/>
                        </a:lnTo>
                        <a:lnTo>
                          <a:pt x="66" y="151"/>
                        </a:lnTo>
                        <a:lnTo>
                          <a:pt x="50" y="142"/>
                        </a:lnTo>
                        <a:lnTo>
                          <a:pt x="39" y="141"/>
                        </a:lnTo>
                        <a:lnTo>
                          <a:pt x="39" y="130"/>
                        </a:lnTo>
                        <a:lnTo>
                          <a:pt x="29" y="127"/>
                        </a:lnTo>
                        <a:lnTo>
                          <a:pt x="23" y="113"/>
                        </a:lnTo>
                        <a:lnTo>
                          <a:pt x="15" y="107"/>
                        </a:lnTo>
                        <a:lnTo>
                          <a:pt x="12" y="100"/>
                        </a:lnTo>
                        <a:lnTo>
                          <a:pt x="0" y="95"/>
                        </a:lnTo>
                        <a:lnTo>
                          <a:pt x="3" y="93"/>
                        </a:lnTo>
                        <a:lnTo>
                          <a:pt x="3" y="89"/>
                        </a:lnTo>
                        <a:lnTo>
                          <a:pt x="11" y="89"/>
                        </a:lnTo>
                        <a:lnTo>
                          <a:pt x="14" y="86"/>
                        </a:lnTo>
                        <a:lnTo>
                          <a:pt x="17" y="60"/>
                        </a:lnTo>
                        <a:lnTo>
                          <a:pt x="19" y="56"/>
                        </a:lnTo>
                        <a:lnTo>
                          <a:pt x="26" y="53"/>
                        </a:lnTo>
                        <a:lnTo>
                          <a:pt x="28" y="43"/>
                        </a:lnTo>
                        <a:lnTo>
                          <a:pt x="36" y="31"/>
                        </a:lnTo>
                        <a:lnTo>
                          <a:pt x="43" y="26"/>
                        </a:lnTo>
                        <a:lnTo>
                          <a:pt x="47" y="12"/>
                        </a:lnTo>
                        <a:lnTo>
                          <a:pt x="47" y="8"/>
                        </a:lnTo>
                        <a:lnTo>
                          <a:pt x="53" y="9"/>
                        </a:lnTo>
                        <a:lnTo>
                          <a:pt x="55" y="6"/>
                        </a:lnTo>
                        <a:lnTo>
                          <a:pt x="57" y="6"/>
                        </a:lnTo>
                        <a:lnTo>
                          <a:pt x="60" y="10"/>
                        </a:lnTo>
                        <a:lnTo>
                          <a:pt x="66" y="0"/>
                        </a:lnTo>
                        <a:lnTo>
                          <a:pt x="70" y="3"/>
                        </a:lnTo>
                        <a:lnTo>
                          <a:pt x="72" y="6"/>
                        </a:lnTo>
                        <a:lnTo>
                          <a:pt x="79" y="6"/>
                        </a:lnTo>
                        <a:lnTo>
                          <a:pt x="80" y="4"/>
                        </a:lnTo>
                        <a:lnTo>
                          <a:pt x="83" y="6"/>
                        </a:lnTo>
                        <a:lnTo>
                          <a:pt x="87" y="5"/>
                        </a:lnTo>
                        <a:lnTo>
                          <a:pt x="92" y="6"/>
                        </a:lnTo>
                        <a:lnTo>
                          <a:pt x="96" y="6"/>
                        </a:lnTo>
                        <a:lnTo>
                          <a:pt x="104" y="10"/>
                        </a:lnTo>
                        <a:lnTo>
                          <a:pt x="110" y="18"/>
                        </a:lnTo>
                        <a:lnTo>
                          <a:pt x="117" y="24"/>
                        </a:lnTo>
                        <a:lnTo>
                          <a:pt x="120" y="28"/>
                        </a:lnTo>
                        <a:lnTo>
                          <a:pt x="127" y="34"/>
                        </a:lnTo>
                        <a:lnTo>
                          <a:pt x="124" y="36"/>
                        </a:lnTo>
                        <a:lnTo>
                          <a:pt x="123" y="44"/>
                        </a:lnTo>
                        <a:lnTo>
                          <a:pt x="120" y="51"/>
                        </a:lnTo>
                        <a:lnTo>
                          <a:pt x="121" y="54"/>
                        </a:lnTo>
                        <a:lnTo>
                          <a:pt x="128" y="55"/>
                        </a:lnTo>
                        <a:lnTo>
                          <a:pt x="131" y="52"/>
                        </a:lnTo>
                        <a:lnTo>
                          <a:pt x="134" y="55"/>
                        </a:lnTo>
                        <a:lnTo>
                          <a:pt x="133" y="58"/>
                        </a:lnTo>
                        <a:lnTo>
                          <a:pt x="134" y="63"/>
                        </a:lnTo>
                        <a:lnTo>
                          <a:pt x="143" y="74"/>
                        </a:lnTo>
                        <a:lnTo>
                          <a:pt x="149" y="79"/>
                        </a:lnTo>
                        <a:lnTo>
                          <a:pt x="160" y="82"/>
                        </a:lnTo>
                        <a:lnTo>
                          <a:pt x="171" y="87"/>
                        </a:lnTo>
                        <a:lnTo>
                          <a:pt x="181" y="90"/>
                        </a:lnTo>
                        <a:lnTo>
                          <a:pt x="191" y="94"/>
                        </a:lnTo>
                        <a:lnTo>
                          <a:pt x="204" y="94"/>
                        </a:lnTo>
                        <a:lnTo>
                          <a:pt x="202" y="98"/>
                        </a:lnTo>
                      </a:path>
                    </a:pathLst>
                  </a:custGeom>
                  <a:grpFill/>
                  <a:ln w="9144">
                    <a:solidFill>
                      <a:schemeClr val="bg2">
                        <a:lumMod val="90000"/>
                      </a:schemeClr>
                    </a:solidFill>
                    <a:round/>
                    <a:headEnd/>
                    <a:tailEnd/>
                  </a:ln>
                </p:spPr>
                <p:txBody>
                  <a:bodyPr/>
                  <a:lstStyle/>
                  <a:p>
                    <a:endParaRPr lang="nb-NO"/>
                  </a:p>
                </p:txBody>
              </p:sp>
              <p:sp>
                <p:nvSpPr>
                  <p:cNvPr id="520" name="Freeform 226"/>
                  <p:cNvSpPr>
                    <a:spLocks/>
                  </p:cNvSpPr>
                  <p:nvPr/>
                </p:nvSpPr>
                <p:spPr bwMode="gray">
                  <a:xfrm>
                    <a:off x="3194" y="1941"/>
                    <a:ext cx="303" cy="237"/>
                  </a:xfrm>
                  <a:custGeom>
                    <a:avLst/>
                    <a:gdLst>
                      <a:gd name="T0" fmla="*/ 462 w 287"/>
                      <a:gd name="T1" fmla="*/ 96 h 247"/>
                      <a:gd name="T2" fmla="*/ 424 w 287"/>
                      <a:gd name="T3" fmla="*/ 94 h 247"/>
                      <a:gd name="T4" fmla="*/ 399 w 287"/>
                      <a:gd name="T5" fmla="*/ 83 h 247"/>
                      <a:gd name="T6" fmla="*/ 382 w 287"/>
                      <a:gd name="T7" fmla="*/ 77 h 247"/>
                      <a:gd name="T8" fmla="*/ 374 w 287"/>
                      <a:gd name="T9" fmla="*/ 72 h 247"/>
                      <a:gd name="T10" fmla="*/ 362 w 287"/>
                      <a:gd name="T11" fmla="*/ 64 h 247"/>
                      <a:gd name="T12" fmla="*/ 359 w 287"/>
                      <a:gd name="T13" fmla="*/ 57 h 247"/>
                      <a:gd name="T14" fmla="*/ 342 w 287"/>
                      <a:gd name="T15" fmla="*/ 51 h 247"/>
                      <a:gd name="T16" fmla="*/ 332 w 287"/>
                      <a:gd name="T17" fmla="*/ 43 h 247"/>
                      <a:gd name="T18" fmla="*/ 309 w 287"/>
                      <a:gd name="T19" fmla="*/ 36 h 247"/>
                      <a:gd name="T20" fmla="*/ 282 w 287"/>
                      <a:gd name="T21" fmla="*/ 32 h 247"/>
                      <a:gd name="T22" fmla="*/ 213 w 287"/>
                      <a:gd name="T23" fmla="*/ 27 h 247"/>
                      <a:gd name="T24" fmla="*/ 197 w 287"/>
                      <a:gd name="T25" fmla="*/ 16 h 247"/>
                      <a:gd name="T26" fmla="*/ 168 w 287"/>
                      <a:gd name="T27" fmla="*/ 12 h 247"/>
                      <a:gd name="T28" fmla="*/ 105 w 287"/>
                      <a:gd name="T29" fmla="*/ 0 h 247"/>
                      <a:gd name="T30" fmla="*/ 54 w 287"/>
                      <a:gd name="T31" fmla="*/ 9 h 247"/>
                      <a:gd name="T32" fmla="*/ 71 w 287"/>
                      <a:gd name="T33" fmla="*/ 17 h 247"/>
                      <a:gd name="T34" fmla="*/ 51 w 287"/>
                      <a:gd name="T35" fmla="*/ 25 h 247"/>
                      <a:gd name="T36" fmla="*/ 33 w 287"/>
                      <a:gd name="T37" fmla="*/ 31 h 247"/>
                      <a:gd name="T38" fmla="*/ 5 w 287"/>
                      <a:gd name="T39" fmla="*/ 29 h 247"/>
                      <a:gd name="T40" fmla="*/ 0 w 287"/>
                      <a:gd name="T41" fmla="*/ 42 h 247"/>
                      <a:gd name="T42" fmla="*/ 8 w 287"/>
                      <a:gd name="T43" fmla="*/ 42 h 247"/>
                      <a:gd name="T44" fmla="*/ 37 w 287"/>
                      <a:gd name="T45" fmla="*/ 57 h 247"/>
                      <a:gd name="T46" fmla="*/ 57 w 287"/>
                      <a:gd name="T47" fmla="*/ 68 h 247"/>
                      <a:gd name="T48" fmla="*/ 64 w 287"/>
                      <a:gd name="T49" fmla="*/ 80 h 247"/>
                      <a:gd name="T50" fmla="*/ 89 w 287"/>
                      <a:gd name="T51" fmla="*/ 83 h 247"/>
                      <a:gd name="T52" fmla="*/ 103 w 287"/>
                      <a:gd name="T53" fmla="*/ 103 h 247"/>
                      <a:gd name="T54" fmla="*/ 134 w 287"/>
                      <a:gd name="T55" fmla="*/ 120 h 247"/>
                      <a:gd name="T56" fmla="*/ 154 w 287"/>
                      <a:gd name="T57" fmla="*/ 133 h 247"/>
                      <a:gd name="T58" fmla="*/ 177 w 287"/>
                      <a:gd name="T59" fmla="*/ 145 h 247"/>
                      <a:gd name="T60" fmla="*/ 188 w 287"/>
                      <a:gd name="T61" fmla="*/ 152 h 247"/>
                      <a:gd name="T62" fmla="*/ 194 w 287"/>
                      <a:gd name="T63" fmla="*/ 154 h 247"/>
                      <a:gd name="T64" fmla="*/ 206 w 287"/>
                      <a:gd name="T65" fmla="*/ 150 h 247"/>
                      <a:gd name="T66" fmla="*/ 253 w 287"/>
                      <a:gd name="T67" fmla="*/ 150 h 247"/>
                      <a:gd name="T68" fmla="*/ 274 w 287"/>
                      <a:gd name="T69" fmla="*/ 163 h 247"/>
                      <a:gd name="T70" fmla="*/ 304 w 287"/>
                      <a:gd name="T71" fmla="*/ 151 h 247"/>
                      <a:gd name="T72" fmla="*/ 333 w 287"/>
                      <a:gd name="T73" fmla="*/ 138 h 247"/>
                      <a:gd name="T74" fmla="*/ 372 w 287"/>
                      <a:gd name="T75" fmla="*/ 133 h 247"/>
                      <a:gd name="T76" fmla="*/ 406 w 287"/>
                      <a:gd name="T77" fmla="*/ 130 h 247"/>
                      <a:gd name="T78" fmla="*/ 442 w 287"/>
                      <a:gd name="T79" fmla="*/ 126 h 247"/>
                      <a:gd name="T80" fmla="*/ 476 w 287"/>
                      <a:gd name="T81" fmla="*/ 122 h 247"/>
                      <a:gd name="T82" fmla="*/ 488 w 287"/>
                      <a:gd name="T83" fmla="*/ 110 h 247"/>
                      <a:gd name="T84" fmla="*/ 493 w 287"/>
                      <a:gd name="T85" fmla="*/ 102 h 247"/>
                      <a:gd name="T86" fmla="*/ 476 w 287"/>
                      <a:gd name="T87" fmla="*/ 97 h 247"/>
                      <a:gd name="T88" fmla="*/ 476 w 287"/>
                      <a:gd name="T89" fmla="*/ 97 h 2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247"/>
                      <a:gd name="T137" fmla="*/ 287 w 287"/>
                      <a:gd name="T138" fmla="*/ 247 h 2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247">
                        <a:moveTo>
                          <a:pt x="278" y="146"/>
                        </a:moveTo>
                        <a:lnTo>
                          <a:pt x="267" y="145"/>
                        </a:lnTo>
                        <a:lnTo>
                          <a:pt x="257" y="143"/>
                        </a:lnTo>
                        <a:lnTo>
                          <a:pt x="247" y="141"/>
                        </a:lnTo>
                        <a:lnTo>
                          <a:pt x="237" y="139"/>
                        </a:lnTo>
                        <a:lnTo>
                          <a:pt x="232" y="127"/>
                        </a:lnTo>
                        <a:lnTo>
                          <a:pt x="224" y="120"/>
                        </a:lnTo>
                        <a:lnTo>
                          <a:pt x="223" y="116"/>
                        </a:lnTo>
                        <a:lnTo>
                          <a:pt x="221" y="113"/>
                        </a:lnTo>
                        <a:lnTo>
                          <a:pt x="217" y="108"/>
                        </a:lnTo>
                        <a:lnTo>
                          <a:pt x="216" y="104"/>
                        </a:lnTo>
                        <a:lnTo>
                          <a:pt x="211" y="97"/>
                        </a:lnTo>
                        <a:lnTo>
                          <a:pt x="212" y="91"/>
                        </a:lnTo>
                        <a:lnTo>
                          <a:pt x="209" y="86"/>
                        </a:lnTo>
                        <a:lnTo>
                          <a:pt x="209" y="83"/>
                        </a:lnTo>
                        <a:lnTo>
                          <a:pt x="199" y="77"/>
                        </a:lnTo>
                        <a:lnTo>
                          <a:pt x="199" y="73"/>
                        </a:lnTo>
                        <a:lnTo>
                          <a:pt x="192" y="65"/>
                        </a:lnTo>
                        <a:lnTo>
                          <a:pt x="188" y="56"/>
                        </a:lnTo>
                        <a:lnTo>
                          <a:pt x="180" y="56"/>
                        </a:lnTo>
                        <a:lnTo>
                          <a:pt x="175" y="49"/>
                        </a:lnTo>
                        <a:lnTo>
                          <a:pt x="164" y="47"/>
                        </a:lnTo>
                        <a:lnTo>
                          <a:pt x="139" y="45"/>
                        </a:lnTo>
                        <a:lnTo>
                          <a:pt x="123" y="38"/>
                        </a:lnTo>
                        <a:lnTo>
                          <a:pt x="122" y="27"/>
                        </a:lnTo>
                        <a:lnTo>
                          <a:pt x="115" y="26"/>
                        </a:lnTo>
                        <a:lnTo>
                          <a:pt x="111" y="20"/>
                        </a:lnTo>
                        <a:lnTo>
                          <a:pt x="98" y="16"/>
                        </a:lnTo>
                        <a:lnTo>
                          <a:pt x="82" y="4"/>
                        </a:lnTo>
                        <a:lnTo>
                          <a:pt x="61" y="0"/>
                        </a:lnTo>
                        <a:lnTo>
                          <a:pt x="58" y="3"/>
                        </a:lnTo>
                        <a:lnTo>
                          <a:pt x="31" y="9"/>
                        </a:lnTo>
                        <a:lnTo>
                          <a:pt x="46" y="23"/>
                        </a:lnTo>
                        <a:lnTo>
                          <a:pt x="41" y="27"/>
                        </a:lnTo>
                        <a:lnTo>
                          <a:pt x="38" y="33"/>
                        </a:lnTo>
                        <a:lnTo>
                          <a:pt x="29" y="35"/>
                        </a:lnTo>
                        <a:lnTo>
                          <a:pt x="24" y="42"/>
                        </a:lnTo>
                        <a:lnTo>
                          <a:pt x="20" y="46"/>
                        </a:lnTo>
                        <a:lnTo>
                          <a:pt x="6" y="44"/>
                        </a:lnTo>
                        <a:lnTo>
                          <a:pt x="5" y="42"/>
                        </a:lnTo>
                        <a:lnTo>
                          <a:pt x="3" y="56"/>
                        </a:lnTo>
                        <a:lnTo>
                          <a:pt x="0" y="63"/>
                        </a:lnTo>
                        <a:lnTo>
                          <a:pt x="2" y="62"/>
                        </a:lnTo>
                        <a:lnTo>
                          <a:pt x="8" y="63"/>
                        </a:lnTo>
                        <a:lnTo>
                          <a:pt x="15" y="77"/>
                        </a:lnTo>
                        <a:lnTo>
                          <a:pt x="22" y="85"/>
                        </a:lnTo>
                        <a:lnTo>
                          <a:pt x="27" y="96"/>
                        </a:lnTo>
                        <a:lnTo>
                          <a:pt x="33" y="103"/>
                        </a:lnTo>
                        <a:lnTo>
                          <a:pt x="35" y="113"/>
                        </a:lnTo>
                        <a:lnTo>
                          <a:pt x="38" y="120"/>
                        </a:lnTo>
                        <a:lnTo>
                          <a:pt x="44" y="121"/>
                        </a:lnTo>
                        <a:lnTo>
                          <a:pt x="52" y="127"/>
                        </a:lnTo>
                        <a:lnTo>
                          <a:pt x="61" y="147"/>
                        </a:lnTo>
                        <a:lnTo>
                          <a:pt x="60" y="155"/>
                        </a:lnTo>
                        <a:lnTo>
                          <a:pt x="64" y="173"/>
                        </a:lnTo>
                        <a:lnTo>
                          <a:pt x="78" y="182"/>
                        </a:lnTo>
                        <a:lnTo>
                          <a:pt x="86" y="191"/>
                        </a:lnTo>
                        <a:lnTo>
                          <a:pt x="89" y="201"/>
                        </a:lnTo>
                        <a:lnTo>
                          <a:pt x="95" y="212"/>
                        </a:lnTo>
                        <a:lnTo>
                          <a:pt x="103" y="218"/>
                        </a:lnTo>
                        <a:lnTo>
                          <a:pt x="105" y="223"/>
                        </a:lnTo>
                        <a:lnTo>
                          <a:pt x="110" y="230"/>
                        </a:lnTo>
                        <a:lnTo>
                          <a:pt x="110" y="234"/>
                        </a:lnTo>
                        <a:lnTo>
                          <a:pt x="113" y="233"/>
                        </a:lnTo>
                        <a:lnTo>
                          <a:pt x="114" y="230"/>
                        </a:lnTo>
                        <a:lnTo>
                          <a:pt x="120" y="226"/>
                        </a:lnTo>
                        <a:lnTo>
                          <a:pt x="134" y="221"/>
                        </a:lnTo>
                        <a:lnTo>
                          <a:pt x="147" y="226"/>
                        </a:lnTo>
                        <a:lnTo>
                          <a:pt x="160" y="230"/>
                        </a:lnTo>
                        <a:lnTo>
                          <a:pt x="160" y="246"/>
                        </a:lnTo>
                        <a:lnTo>
                          <a:pt x="168" y="236"/>
                        </a:lnTo>
                        <a:lnTo>
                          <a:pt x="177" y="227"/>
                        </a:lnTo>
                        <a:lnTo>
                          <a:pt x="185" y="218"/>
                        </a:lnTo>
                        <a:lnTo>
                          <a:pt x="193" y="208"/>
                        </a:lnTo>
                        <a:lnTo>
                          <a:pt x="204" y="206"/>
                        </a:lnTo>
                        <a:lnTo>
                          <a:pt x="215" y="202"/>
                        </a:lnTo>
                        <a:lnTo>
                          <a:pt x="225" y="200"/>
                        </a:lnTo>
                        <a:lnTo>
                          <a:pt x="237" y="198"/>
                        </a:lnTo>
                        <a:lnTo>
                          <a:pt x="247" y="194"/>
                        </a:lnTo>
                        <a:lnTo>
                          <a:pt x="257" y="191"/>
                        </a:lnTo>
                        <a:lnTo>
                          <a:pt x="267" y="187"/>
                        </a:lnTo>
                        <a:lnTo>
                          <a:pt x="278" y="184"/>
                        </a:lnTo>
                        <a:lnTo>
                          <a:pt x="280" y="177"/>
                        </a:lnTo>
                        <a:lnTo>
                          <a:pt x="282" y="168"/>
                        </a:lnTo>
                        <a:lnTo>
                          <a:pt x="285" y="161"/>
                        </a:lnTo>
                        <a:lnTo>
                          <a:pt x="286" y="154"/>
                        </a:lnTo>
                        <a:lnTo>
                          <a:pt x="280" y="145"/>
                        </a:lnTo>
                        <a:lnTo>
                          <a:pt x="278" y="146"/>
                        </a:lnTo>
                      </a:path>
                    </a:pathLst>
                  </a:custGeom>
                  <a:grpFill/>
                  <a:ln w="9144">
                    <a:solidFill>
                      <a:schemeClr val="bg2">
                        <a:lumMod val="90000"/>
                      </a:schemeClr>
                    </a:solidFill>
                    <a:round/>
                    <a:headEnd/>
                    <a:tailEnd/>
                  </a:ln>
                </p:spPr>
                <p:txBody>
                  <a:bodyPr/>
                  <a:lstStyle/>
                  <a:p>
                    <a:endParaRPr lang="nb-NO"/>
                  </a:p>
                </p:txBody>
              </p:sp>
              <p:sp>
                <p:nvSpPr>
                  <p:cNvPr id="521" name="Freeform 227"/>
                  <p:cNvSpPr>
                    <a:spLocks/>
                  </p:cNvSpPr>
                  <p:nvPr/>
                </p:nvSpPr>
                <p:spPr bwMode="gray">
                  <a:xfrm>
                    <a:off x="3500" y="1712"/>
                    <a:ext cx="247" cy="147"/>
                  </a:xfrm>
                  <a:custGeom>
                    <a:avLst/>
                    <a:gdLst>
                      <a:gd name="T0" fmla="*/ 193 w 234"/>
                      <a:gd name="T1" fmla="*/ 27 h 153"/>
                      <a:gd name="T2" fmla="*/ 159 w 234"/>
                      <a:gd name="T3" fmla="*/ 28 h 153"/>
                      <a:gd name="T4" fmla="*/ 131 w 234"/>
                      <a:gd name="T5" fmla="*/ 24 h 153"/>
                      <a:gd name="T6" fmla="*/ 107 w 234"/>
                      <a:gd name="T7" fmla="*/ 12 h 153"/>
                      <a:gd name="T8" fmla="*/ 74 w 234"/>
                      <a:gd name="T9" fmla="*/ 3 h 153"/>
                      <a:gd name="T10" fmla="*/ 48 w 234"/>
                      <a:gd name="T11" fmla="*/ 3 h 153"/>
                      <a:gd name="T12" fmla="*/ 19 w 234"/>
                      <a:gd name="T13" fmla="*/ 9 h 153"/>
                      <a:gd name="T14" fmla="*/ 0 w 234"/>
                      <a:gd name="T15" fmla="*/ 19 h 153"/>
                      <a:gd name="T16" fmla="*/ 1 w 234"/>
                      <a:gd name="T17" fmla="*/ 43 h 153"/>
                      <a:gd name="T18" fmla="*/ 24 w 234"/>
                      <a:gd name="T19" fmla="*/ 55 h 153"/>
                      <a:gd name="T20" fmla="*/ 23 w 234"/>
                      <a:gd name="T21" fmla="*/ 48 h 153"/>
                      <a:gd name="T22" fmla="*/ 29 w 234"/>
                      <a:gd name="T23" fmla="*/ 44 h 153"/>
                      <a:gd name="T24" fmla="*/ 48 w 234"/>
                      <a:gd name="T25" fmla="*/ 40 h 153"/>
                      <a:gd name="T26" fmla="*/ 58 w 234"/>
                      <a:gd name="T27" fmla="*/ 41 h 153"/>
                      <a:gd name="T28" fmla="*/ 58 w 234"/>
                      <a:gd name="T29" fmla="*/ 37 h 153"/>
                      <a:gd name="T30" fmla="*/ 79 w 234"/>
                      <a:gd name="T31" fmla="*/ 42 h 153"/>
                      <a:gd name="T32" fmla="*/ 93 w 234"/>
                      <a:gd name="T33" fmla="*/ 46 h 153"/>
                      <a:gd name="T34" fmla="*/ 96 w 234"/>
                      <a:gd name="T35" fmla="*/ 49 h 153"/>
                      <a:gd name="T36" fmla="*/ 98 w 234"/>
                      <a:gd name="T37" fmla="*/ 53 h 153"/>
                      <a:gd name="T38" fmla="*/ 133 w 234"/>
                      <a:gd name="T39" fmla="*/ 53 h 153"/>
                      <a:gd name="T40" fmla="*/ 143 w 234"/>
                      <a:gd name="T41" fmla="*/ 61 h 153"/>
                      <a:gd name="T42" fmla="*/ 151 w 234"/>
                      <a:gd name="T43" fmla="*/ 68 h 153"/>
                      <a:gd name="T44" fmla="*/ 175 w 234"/>
                      <a:gd name="T45" fmla="*/ 77 h 153"/>
                      <a:gd name="T46" fmla="*/ 203 w 234"/>
                      <a:gd name="T47" fmla="*/ 83 h 153"/>
                      <a:gd name="T48" fmla="*/ 229 w 234"/>
                      <a:gd name="T49" fmla="*/ 88 h 153"/>
                      <a:gd name="T50" fmla="*/ 251 w 234"/>
                      <a:gd name="T51" fmla="*/ 94 h 153"/>
                      <a:gd name="T52" fmla="*/ 245 w 234"/>
                      <a:gd name="T53" fmla="*/ 101 h 153"/>
                      <a:gd name="T54" fmla="*/ 277 w 234"/>
                      <a:gd name="T55" fmla="*/ 101 h 153"/>
                      <a:gd name="T56" fmla="*/ 280 w 234"/>
                      <a:gd name="T57" fmla="*/ 97 h 153"/>
                      <a:gd name="T58" fmla="*/ 282 w 234"/>
                      <a:gd name="T59" fmla="*/ 85 h 153"/>
                      <a:gd name="T60" fmla="*/ 273 w 234"/>
                      <a:gd name="T61" fmla="*/ 81 h 153"/>
                      <a:gd name="T62" fmla="*/ 269 w 234"/>
                      <a:gd name="T63" fmla="*/ 77 h 153"/>
                      <a:gd name="T64" fmla="*/ 296 w 234"/>
                      <a:gd name="T65" fmla="*/ 74 h 153"/>
                      <a:gd name="T66" fmla="*/ 312 w 234"/>
                      <a:gd name="T67" fmla="*/ 67 h 153"/>
                      <a:gd name="T68" fmla="*/ 314 w 234"/>
                      <a:gd name="T69" fmla="*/ 61 h 153"/>
                      <a:gd name="T70" fmla="*/ 340 w 234"/>
                      <a:gd name="T71" fmla="*/ 57 h 153"/>
                      <a:gd name="T72" fmla="*/ 344 w 234"/>
                      <a:gd name="T73" fmla="*/ 60 h 153"/>
                      <a:gd name="T74" fmla="*/ 340 w 234"/>
                      <a:gd name="T75" fmla="*/ 65 h 153"/>
                      <a:gd name="T76" fmla="*/ 352 w 234"/>
                      <a:gd name="T77" fmla="*/ 66 h 153"/>
                      <a:gd name="T78" fmla="*/ 379 w 234"/>
                      <a:gd name="T79" fmla="*/ 63 h 153"/>
                      <a:gd name="T80" fmla="*/ 400 w 234"/>
                      <a:gd name="T81" fmla="*/ 59 h 153"/>
                      <a:gd name="T82" fmla="*/ 373 w 234"/>
                      <a:gd name="T83" fmla="*/ 55 h 153"/>
                      <a:gd name="T84" fmla="*/ 366 w 234"/>
                      <a:gd name="T85" fmla="*/ 51 h 153"/>
                      <a:gd name="T86" fmla="*/ 347 w 234"/>
                      <a:gd name="T87" fmla="*/ 55 h 153"/>
                      <a:gd name="T88" fmla="*/ 334 w 234"/>
                      <a:gd name="T89" fmla="*/ 51 h 153"/>
                      <a:gd name="T90" fmla="*/ 357 w 234"/>
                      <a:gd name="T91" fmla="*/ 44 h 153"/>
                      <a:gd name="T92" fmla="*/ 347 w 234"/>
                      <a:gd name="T93" fmla="*/ 41 h 153"/>
                      <a:gd name="T94" fmla="*/ 338 w 234"/>
                      <a:gd name="T95" fmla="*/ 45 h 153"/>
                      <a:gd name="T96" fmla="*/ 315 w 234"/>
                      <a:gd name="T97" fmla="*/ 51 h 153"/>
                      <a:gd name="T98" fmla="*/ 281 w 234"/>
                      <a:gd name="T99" fmla="*/ 55 h 153"/>
                      <a:gd name="T100" fmla="*/ 251 w 234"/>
                      <a:gd name="T101" fmla="*/ 47 h 153"/>
                      <a:gd name="T102" fmla="*/ 238 w 234"/>
                      <a:gd name="T103" fmla="*/ 41 h 153"/>
                      <a:gd name="T104" fmla="*/ 240 w 234"/>
                      <a:gd name="T105" fmla="*/ 34 h 153"/>
                      <a:gd name="T106" fmla="*/ 226 w 234"/>
                      <a:gd name="T107" fmla="*/ 30 h 153"/>
                      <a:gd name="T108" fmla="*/ 209 w 234"/>
                      <a:gd name="T109" fmla="*/ 26 h 1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4"/>
                      <a:gd name="T166" fmla="*/ 0 h 153"/>
                      <a:gd name="T167" fmla="*/ 234 w 234"/>
                      <a:gd name="T168" fmla="*/ 153 h 1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4" h="153">
                        <a:moveTo>
                          <a:pt x="122" y="36"/>
                        </a:moveTo>
                        <a:lnTo>
                          <a:pt x="112" y="37"/>
                        </a:lnTo>
                        <a:lnTo>
                          <a:pt x="102" y="38"/>
                        </a:lnTo>
                        <a:lnTo>
                          <a:pt x="93" y="39"/>
                        </a:lnTo>
                        <a:lnTo>
                          <a:pt x="82" y="40"/>
                        </a:lnTo>
                        <a:lnTo>
                          <a:pt x="76" y="34"/>
                        </a:lnTo>
                        <a:lnTo>
                          <a:pt x="70" y="26"/>
                        </a:lnTo>
                        <a:lnTo>
                          <a:pt x="62" y="19"/>
                        </a:lnTo>
                        <a:lnTo>
                          <a:pt x="56" y="12"/>
                        </a:lnTo>
                        <a:lnTo>
                          <a:pt x="43" y="3"/>
                        </a:lnTo>
                        <a:lnTo>
                          <a:pt x="35" y="0"/>
                        </a:lnTo>
                        <a:lnTo>
                          <a:pt x="27" y="3"/>
                        </a:lnTo>
                        <a:lnTo>
                          <a:pt x="17" y="6"/>
                        </a:lnTo>
                        <a:lnTo>
                          <a:pt x="9" y="9"/>
                        </a:lnTo>
                        <a:lnTo>
                          <a:pt x="0" y="12"/>
                        </a:lnTo>
                        <a:lnTo>
                          <a:pt x="0" y="29"/>
                        </a:lnTo>
                        <a:lnTo>
                          <a:pt x="0" y="46"/>
                        </a:lnTo>
                        <a:lnTo>
                          <a:pt x="1" y="63"/>
                        </a:lnTo>
                        <a:lnTo>
                          <a:pt x="1" y="79"/>
                        </a:lnTo>
                        <a:lnTo>
                          <a:pt x="14" y="81"/>
                        </a:lnTo>
                        <a:lnTo>
                          <a:pt x="16" y="81"/>
                        </a:lnTo>
                        <a:lnTo>
                          <a:pt x="13" y="71"/>
                        </a:lnTo>
                        <a:lnTo>
                          <a:pt x="14" y="69"/>
                        </a:lnTo>
                        <a:lnTo>
                          <a:pt x="18" y="65"/>
                        </a:lnTo>
                        <a:lnTo>
                          <a:pt x="26" y="63"/>
                        </a:lnTo>
                        <a:lnTo>
                          <a:pt x="27" y="60"/>
                        </a:lnTo>
                        <a:lnTo>
                          <a:pt x="29" y="59"/>
                        </a:lnTo>
                        <a:lnTo>
                          <a:pt x="34" y="61"/>
                        </a:lnTo>
                        <a:lnTo>
                          <a:pt x="30" y="56"/>
                        </a:lnTo>
                        <a:lnTo>
                          <a:pt x="34" y="56"/>
                        </a:lnTo>
                        <a:lnTo>
                          <a:pt x="36" y="53"/>
                        </a:lnTo>
                        <a:lnTo>
                          <a:pt x="45" y="62"/>
                        </a:lnTo>
                        <a:lnTo>
                          <a:pt x="54" y="63"/>
                        </a:lnTo>
                        <a:lnTo>
                          <a:pt x="54" y="68"/>
                        </a:lnTo>
                        <a:lnTo>
                          <a:pt x="58" y="71"/>
                        </a:lnTo>
                        <a:lnTo>
                          <a:pt x="56" y="72"/>
                        </a:lnTo>
                        <a:lnTo>
                          <a:pt x="56" y="77"/>
                        </a:lnTo>
                        <a:lnTo>
                          <a:pt x="57" y="79"/>
                        </a:lnTo>
                        <a:lnTo>
                          <a:pt x="72" y="83"/>
                        </a:lnTo>
                        <a:lnTo>
                          <a:pt x="77" y="79"/>
                        </a:lnTo>
                        <a:lnTo>
                          <a:pt x="81" y="84"/>
                        </a:lnTo>
                        <a:lnTo>
                          <a:pt x="83" y="91"/>
                        </a:lnTo>
                        <a:lnTo>
                          <a:pt x="88" y="94"/>
                        </a:lnTo>
                        <a:lnTo>
                          <a:pt x="88" y="101"/>
                        </a:lnTo>
                        <a:lnTo>
                          <a:pt x="91" y="107"/>
                        </a:lnTo>
                        <a:lnTo>
                          <a:pt x="102" y="114"/>
                        </a:lnTo>
                        <a:lnTo>
                          <a:pt x="110" y="121"/>
                        </a:lnTo>
                        <a:lnTo>
                          <a:pt x="117" y="123"/>
                        </a:lnTo>
                        <a:lnTo>
                          <a:pt x="129" y="134"/>
                        </a:lnTo>
                        <a:lnTo>
                          <a:pt x="134" y="132"/>
                        </a:lnTo>
                        <a:lnTo>
                          <a:pt x="143" y="138"/>
                        </a:lnTo>
                        <a:lnTo>
                          <a:pt x="145" y="139"/>
                        </a:lnTo>
                        <a:lnTo>
                          <a:pt x="143" y="142"/>
                        </a:lnTo>
                        <a:lnTo>
                          <a:pt x="143" y="150"/>
                        </a:lnTo>
                        <a:lnTo>
                          <a:pt x="160" y="152"/>
                        </a:lnTo>
                        <a:lnTo>
                          <a:pt x="161" y="150"/>
                        </a:lnTo>
                        <a:lnTo>
                          <a:pt x="160" y="148"/>
                        </a:lnTo>
                        <a:lnTo>
                          <a:pt x="162" y="144"/>
                        </a:lnTo>
                        <a:lnTo>
                          <a:pt x="168" y="136"/>
                        </a:lnTo>
                        <a:lnTo>
                          <a:pt x="164" y="127"/>
                        </a:lnTo>
                        <a:lnTo>
                          <a:pt x="165" y="122"/>
                        </a:lnTo>
                        <a:lnTo>
                          <a:pt x="159" y="121"/>
                        </a:lnTo>
                        <a:lnTo>
                          <a:pt x="154" y="116"/>
                        </a:lnTo>
                        <a:lnTo>
                          <a:pt x="157" y="115"/>
                        </a:lnTo>
                        <a:lnTo>
                          <a:pt x="157" y="110"/>
                        </a:lnTo>
                        <a:lnTo>
                          <a:pt x="171" y="110"/>
                        </a:lnTo>
                        <a:lnTo>
                          <a:pt x="174" y="103"/>
                        </a:lnTo>
                        <a:lnTo>
                          <a:pt x="181" y="100"/>
                        </a:lnTo>
                        <a:lnTo>
                          <a:pt x="180" y="94"/>
                        </a:lnTo>
                        <a:lnTo>
                          <a:pt x="182" y="91"/>
                        </a:lnTo>
                        <a:lnTo>
                          <a:pt x="187" y="91"/>
                        </a:lnTo>
                        <a:lnTo>
                          <a:pt x="198" y="84"/>
                        </a:lnTo>
                        <a:lnTo>
                          <a:pt x="199" y="84"/>
                        </a:lnTo>
                        <a:lnTo>
                          <a:pt x="201" y="90"/>
                        </a:lnTo>
                        <a:lnTo>
                          <a:pt x="197" y="94"/>
                        </a:lnTo>
                        <a:lnTo>
                          <a:pt x="198" y="98"/>
                        </a:lnTo>
                        <a:lnTo>
                          <a:pt x="199" y="100"/>
                        </a:lnTo>
                        <a:lnTo>
                          <a:pt x="204" y="99"/>
                        </a:lnTo>
                        <a:lnTo>
                          <a:pt x="216" y="100"/>
                        </a:lnTo>
                        <a:lnTo>
                          <a:pt x="221" y="95"/>
                        </a:lnTo>
                        <a:lnTo>
                          <a:pt x="226" y="94"/>
                        </a:lnTo>
                        <a:lnTo>
                          <a:pt x="233" y="88"/>
                        </a:lnTo>
                        <a:lnTo>
                          <a:pt x="221" y="84"/>
                        </a:lnTo>
                        <a:lnTo>
                          <a:pt x="216" y="81"/>
                        </a:lnTo>
                        <a:lnTo>
                          <a:pt x="216" y="79"/>
                        </a:lnTo>
                        <a:lnTo>
                          <a:pt x="213" y="76"/>
                        </a:lnTo>
                        <a:lnTo>
                          <a:pt x="209" y="84"/>
                        </a:lnTo>
                        <a:lnTo>
                          <a:pt x="202" y="81"/>
                        </a:lnTo>
                        <a:lnTo>
                          <a:pt x="199" y="77"/>
                        </a:lnTo>
                        <a:lnTo>
                          <a:pt x="194" y="76"/>
                        </a:lnTo>
                        <a:lnTo>
                          <a:pt x="195" y="75"/>
                        </a:lnTo>
                        <a:lnTo>
                          <a:pt x="207" y="65"/>
                        </a:lnTo>
                        <a:lnTo>
                          <a:pt x="207" y="62"/>
                        </a:lnTo>
                        <a:lnTo>
                          <a:pt x="202" y="61"/>
                        </a:lnTo>
                        <a:lnTo>
                          <a:pt x="199" y="67"/>
                        </a:lnTo>
                        <a:lnTo>
                          <a:pt x="196" y="67"/>
                        </a:lnTo>
                        <a:lnTo>
                          <a:pt x="192" y="71"/>
                        </a:lnTo>
                        <a:lnTo>
                          <a:pt x="183" y="76"/>
                        </a:lnTo>
                        <a:lnTo>
                          <a:pt x="174" y="84"/>
                        </a:lnTo>
                        <a:lnTo>
                          <a:pt x="163" y="81"/>
                        </a:lnTo>
                        <a:lnTo>
                          <a:pt x="148" y="82"/>
                        </a:lnTo>
                        <a:lnTo>
                          <a:pt x="145" y="70"/>
                        </a:lnTo>
                        <a:lnTo>
                          <a:pt x="137" y="69"/>
                        </a:lnTo>
                        <a:lnTo>
                          <a:pt x="137" y="61"/>
                        </a:lnTo>
                        <a:lnTo>
                          <a:pt x="139" y="61"/>
                        </a:lnTo>
                        <a:lnTo>
                          <a:pt x="139" y="51"/>
                        </a:lnTo>
                        <a:lnTo>
                          <a:pt x="134" y="52"/>
                        </a:lnTo>
                        <a:lnTo>
                          <a:pt x="131" y="43"/>
                        </a:lnTo>
                        <a:lnTo>
                          <a:pt x="122" y="36"/>
                        </a:lnTo>
                      </a:path>
                    </a:pathLst>
                  </a:custGeom>
                  <a:grpFill/>
                  <a:ln w="9144">
                    <a:solidFill>
                      <a:schemeClr val="bg2">
                        <a:lumMod val="90000"/>
                      </a:schemeClr>
                    </a:solidFill>
                    <a:round/>
                    <a:headEnd/>
                    <a:tailEnd/>
                  </a:ln>
                </p:spPr>
                <p:txBody>
                  <a:bodyPr/>
                  <a:lstStyle/>
                  <a:p>
                    <a:endParaRPr lang="nb-NO"/>
                  </a:p>
                </p:txBody>
              </p:sp>
              <p:sp>
                <p:nvSpPr>
                  <p:cNvPr id="522" name="Freeform 228"/>
                  <p:cNvSpPr>
                    <a:spLocks/>
                  </p:cNvSpPr>
                  <p:nvPr/>
                </p:nvSpPr>
                <p:spPr bwMode="gray">
                  <a:xfrm>
                    <a:off x="4562" y="2530"/>
                    <a:ext cx="7" cy="7"/>
                  </a:xfrm>
                  <a:custGeom>
                    <a:avLst/>
                    <a:gdLst>
                      <a:gd name="T0" fmla="*/ 1 w 7"/>
                      <a:gd name="T1" fmla="*/ 6 h 7"/>
                      <a:gd name="T2" fmla="*/ 0 w 7"/>
                      <a:gd name="T3" fmla="*/ 4 h 7"/>
                      <a:gd name="T4" fmla="*/ 3 w 7"/>
                      <a:gd name="T5" fmla="*/ 0 h 7"/>
                      <a:gd name="T6" fmla="*/ 6 w 7"/>
                      <a:gd name="T7" fmla="*/ 6 h 7"/>
                      <a:gd name="T8" fmla="*/ 1 w 7"/>
                      <a:gd name="T9" fmla="*/ 6 h 7"/>
                      <a:gd name="T10" fmla="*/ 1 w 7"/>
                      <a:gd name="T11" fmla="*/ 6 h 7"/>
                      <a:gd name="T12" fmla="*/ 1 w 7"/>
                      <a:gd name="T13" fmla="*/ 6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6"/>
                        </a:moveTo>
                        <a:lnTo>
                          <a:pt x="0" y="4"/>
                        </a:lnTo>
                        <a:lnTo>
                          <a:pt x="3" y="0"/>
                        </a:lnTo>
                        <a:lnTo>
                          <a:pt x="6" y="6"/>
                        </a:lnTo>
                        <a:lnTo>
                          <a:pt x="1" y="6"/>
                        </a:lnTo>
                      </a:path>
                    </a:pathLst>
                  </a:custGeom>
                  <a:grpFill/>
                  <a:ln w="9144">
                    <a:solidFill>
                      <a:schemeClr val="bg2">
                        <a:lumMod val="90000"/>
                      </a:schemeClr>
                    </a:solidFill>
                    <a:round/>
                    <a:headEnd/>
                    <a:tailEnd/>
                  </a:ln>
                </p:spPr>
                <p:txBody>
                  <a:bodyPr/>
                  <a:lstStyle/>
                  <a:p>
                    <a:endParaRPr lang="nb-NO"/>
                  </a:p>
                </p:txBody>
              </p:sp>
              <p:sp>
                <p:nvSpPr>
                  <p:cNvPr id="523" name="Freeform 229"/>
                  <p:cNvSpPr>
                    <a:spLocks/>
                  </p:cNvSpPr>
                  <p:nvPr/>
                </p:nvSpPr>
                <p:spPr bwMode="gray">
                  <a:xfrm>
                    <a:off x="4566" y="2528"/>
                    <a:ext cx="17" cy="10"/>
                  </a:xfrm>
                  <a:custGeom>
                    <a:avLst/>
                    <a:gdLst>
                      <a:gd name="T0" fmla="*/ 0 w 16"/>
                      <a:gd name="T1" fmla="*/ 0 h 10"/>
                      <a:gd name="T2" fmla="*/ 5 w 16"/>
                      <a:gd name="T3" fmla="*/ 2 h 10"/>
                      <a:gd name="T4" fmla="*/ 20 w 16"/>
                      <a:gd name="T5" fmla="*/ 2 h 10"/>
                      <a:gd name="T6" fmla="*/ 22 w 16"/>
                      <a:gd name="T7" fmla="*/ 0 h 10"/>
                      <a:gd name="T8" fmla="*/ 25 w 16"/>
                      <a:gd name="T9" fmla="*/ 2 h 10"/>
                      <a:gd name="T10" fmla="*/ 25 w 16"/>
                      <a:gd name="T11" fmla="*/ 4 h 10"/>
                      <a:gd name="T12" fmla="*/ 24 w 16"/>
                      <a:gd name="T13" fmla="*/ 7 h 10"/>
                      <a:gd name="T14" fmla="*/ 18 w 16"/>
                      <a:gd name="T15" fmla="*/ 9 h 10"/>
                      <a:gd name="T16" fmla="*/ 2 w 16"/>
                      <a:gd name="T17" fmla="*/ 5 h 10"/>
                      <a:gd name="T18" fmla="*/ 0 w 16"/>
                      <a:gd name="T19" fmla="*/ 0 h 10"/>
                      <a:gd name="T20" fmla="*/ 0 w 16"/>
                      <a:gd name="T21" fmla="*/ 0 h 10"/>
                      <a:gd name="T22" fmla="*/ 0 w 16"/>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0"/>
                      <a:gd name="T38" fmla="*/ 16 w 1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0">
                        <a:moveTo>
                          <a:pt x="0" y="0"/>
                        </a:moveTo>
                        <a:lnTo>
                          <a:pt x="5" y="2"/>
                        </a:lnTo>
                        <a:lnTo>
                          <a:pt x="10" y="2"/>
                        </a:lnTo>
                        <a:lnTo>
                          <a:pt x="12" y="0"/>
                        </a:lnTo>
                        <a:lnTo>
                          <a:pt x="15" y="2"/>
                        </a:lnTo>
                        <a:lnTo>
                          <a:pt x="15" y="4"/>
                        </a:lnTo>
                        <a:lnTo>
                          <a:pt x="14" y="7"/>
                        </a:lnTo>
                        <a:lnTo>
                          <a:pt x="8" y="9"/>
                        </a:lnTo>
                        <a:lnTo>
                          <a:pt x="2" y="5"/>
                        </a:lnTo>
                        <a:lnTo>
                          <a:pt x="0" y="0"/>
                        </a:lnTo>
                      </a:path>
                    </a:pathLst>
                  </a:custGeom>
                  <a:grpFill/>
                  <a:ln w="9144">
                    <a:solidFill>
                      <a:schemeClr val="bg2">
                        <a:lumMod val="90000"/>
                      </a:schemeClr>
                    </a:solidFill>
                    <a:round/>
                    <a:headEnd/>
                    <a:tailEnd/>
                  </a:ln>
                </p:spPr>
                <p:txBody>
                  <a:bodyPr/>
                  <a:lstStyle/>
                  <a:p>
                    <a:endParaRPr lang="nb-NO"/>
                  </a:p>
                </p:txBody>
              </p:sp>
              <p:sp>
                <p:nvSpPr>
                  <p:cNvPr id="524" name="Freeform 230"/>
                  <p:cNvSpPr>
                    <a:spLocks/>
                  </p:cNvSpPr>
                  <p:nvPr/>
                </p:nvSpPr>
                <p:spPr bwMode="gray">
                  <a:xfrm>
                    <a:off x="4694" y="2597"/>
                    <a:ext cx="11" cy="6"/>
                  </a:xfrm>
                  <a:custGeom>
                    <a:avLst/>
                    <a:gdLst>
                      <a:gd name="T0" fmla="*/ 35 w 9"/>
                      <a:gd name="T1" fmla="*/ 0 h 6"/>
                      <a:gd name="T2" fmla="*/ 60 w 9"/>
                      <a:gd name="T3" fmla="*/ 2 h 6"/>
                      <a:gd name="T4" fmla="*/ 1 w 9"/>
                      <a:gd name="T5" fmla="*/ 5 h 6"/>
                      <a:gd name="T6" fmla="*/ 0 w 9"/>
                      <a:gd name="T7" fmla="*/ 3 h 6"/>
                      <a:gd name="T8" fmla="*/ 35 w 9"/>
                      <a:gd name="T9" fmla="*/ 0 h 6"/>
                      <a:gd name="T10" fmla="*/ 35 w 9"/>
                      <a:gd name="T11" fmla="*/ 0 h 6"/>
                      <a:gd name="T12" fmla="*/ 35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5" y="0"/>
                        </a:moveTo>
                        <a:lnTo>
                          <a:pt x="8" y="2"/>
                        </a:lnTo>
                        <a:lnTo>
                          <a:pt x="1" y="5"/>
                        </a:lnTo>
                        <a:lnTo>
                          <a:pt x="0" y="3"/>
                        </a:lnTo>
                        <a:lnTo>
                          <a:pt x="5" y="0"/>
                        </a:lnTo>
                      </a:path>
                    </a:pathLst>
                  </a:custGeom>
                  <a:grpFill/>
                  <a:ln w="9144">
                    <a:solidFill>
                      <a:schemeClr val="bg2">
                        <a:lumMod val="90000"/>
                      </a:schemeClr>
                    </a:solidFill>
                    <a:round/>
                    <a:headEnd/>
                    <a:tailEnd/>
                  </a:ln>
                </p:spPr>
                <p:txBody>
                  <a:bodyPr/>
                  <a:lstStyle/>
                  <a:p>
                    <a:endParaRPr lang="nb-NO"/>
                  </a:p>
                </p:txBody>
              </p:sp>
              <p:sp>
                <p:nvSpPr>
                  <p:cNvPr id="525" name="Freeform 231"/>
                  <p:cNvSpPr>
                    <a:spLocks/>
                  </p:cNvSpPr>
                  <p:nvPr/>
                </p:nvSpPr>
                <p:spPr bwMode="gray">
                  <a:xfrm>
                    <a:off x="4891" y="2714"/>
                    <a:ext cx="6" cy="13"/>
                  </a:xfrm>
                  <a:custGeom>
                    <a:avLst/>
                    <a:gdLst>
                      <a:gd name="T0" fmla="*/ 2 w 5"/>
                      <a:gd name="T1" fmla="*/ 0 h 14"/>
                      <a:gd name="T2" fmla="*/ 24 w 5"/>
                      <a:gd name="T3" fmla="*/ 3 h 14"/>
                      <a:gd name="T4" fmla="*/ 24 w 5"/>
                      <a:gd name="T5" fmla="*/ 7 h 14"/>
                      <a:gd name="T6" fmla="*/ 0 w 5"/>
                      <a:gd name="T7" fmla="*/ 7 h 14"/>
                      <a:gd name="T8" fmla="*/ 0 w 5"/>
                      <a:gd name="T9" fmla="*/ 7 h 14"/>
                      <a:gd name="T10" fmla="*/ 2 w 5"/>
                      <a:gd name="T11" fmla="*/ 3 h 14"/>
                      <a:gd name="T12" fmla="*/ 2 w 5"/>
                      <a:gd name="T13" fmla="*/ 0 h 14"/>
                      <a:gd name="T14" fmla="*/ 2 w 5"/>
                      <a:gd name="T15" fmla="*/ 0 h 14"/>
                      <a:gd name="T16" fmla="*/ 2 w 5"/>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2" y="0"/>
                        </a:moveTo>
                        <a:lnTo>
                          <a:pt x="4" y="3"/>
                        </a:lnTo>
                        <a:lnTo>
                          <a:pt x="4" y="7"/>
                        </a:lnTo>
                        <a:lnTo>
                          <a:pt x="0" y="13"/>
                        </a:lnTo>
                        <a:lnTo>
                          <a:pt x="0" y="7"/>
                        </a:lnTo>
                        <a:lnTo>
                          <a:pt x="2" y="3"/>
                        </a:lnTo>
                        <a:lnTo>
                          <a:pt x="2" y="0"/>
                        </a:lnTo>
                      </a:path>
                    </a:pathLst>
                  </a:custGeom>
                  <a:grpFill/>
                  <a:ln w="9144">
                    <a:solidFill>
                      <a:schemeClr val="bg2">
                        <a:lumMod val="90000"/>
                      </a:schemeClr>
                    </a:solidFill>
                    <a:round/>
                    <a:headEnd/>
                    <a:tailEnd/>
                  </a:ln>
                </p:spPr>
                <p:txBody>
                  <a:bodyPr/>
                  <a:lstStyle/>
                  <a:p>
                    <a:endParaRPr lang="nb-NO"/>
                  </a:p>
                </p:txBody>
              </p:sp>
              <p:sp>
                <p:nvSpPr>
                  <p:cNvPr id="526" name="Freeform 232"/>
                  <p:cNvSpPr>
                    <a:spLocks/>
                  </p:cNvSpPr>
                  <p:nvPr/>
                </p:nvSpPr>
                <p:spPr bwMode="gray">
                  <a:xfrm>
                    <a:off x="4899" y="2751"/>
                    <a:ext cx="2" cy="5"/>
                  </a:xfrm>
                  <a:custGeom>
                    <a:avLst/>
                    <a:gdLst>
                      <a:gd name="T0" fmla="*/ 0 w 2"/>
                      <a:gd name="T1" fmla="*/ 0 h 5"/>
                      <a:gd name="T2" fmla="*/ 1 w 2"/>
                      <a:gd name="T3" fmla="*/ 1 h 5"/>
                      <a:gd name="T4" fmla="*/ 0 w 2"/>
                      <a:gd name="T5" fmla="*/ 4 h 5"/>
                      <a:gd name="T6" fmla="*/ 0 w 2"/>
                      <a:gd name="T7" fmla="*/ 0 h 5"/>
                      <a:gd name="T8" fmla="*/ 0 w 2"/>
                      <a:gd name="T9" fmla="*/ 0 h 5"/>
                      <a:gd name="T10" fmla="*/ 0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0"/>
                        </a:moveTo>
                        <a:lnTo>
                          <a:pt x="1" y="1"/>
                        </a:lnTo>
                        <a:lnTo>
                          <a:pt x="0" y="4"/>
                        </a:lnTo>
                        <a:lnTo>
                          <a:pt x="0" y="0"/>
                        </a:lnTo>
                      </a:path>
                    </a:pathLst>
                  </a:custGeom>
                  <a:grpFill/>
                  <a:ln w="9144">
                    <a:solidFill>
                      <a:schemeClr val="bg2">
                        <a:lumMod val="90000"/>
                      </a:schemeClr>
                    </a:solidFill>
                    <a:round/>
                    <a:headEnd/>
                    <a:tailEnd/>
                  </a:ln>
                </p:spPr>
                <p:txBody>
                  <a:bodyPr/>
                  <a:lstStyle/>
                  <a:p>
                    <a:endParaRPr lang="nb-NO"/>
                  </a:p>
                </p:txBody>
              </p:sp>
              <p:sp>
                <p:nvSpPr>
                  <p:cNvPr id="527" name="Freeform 233"/>
                  <p:cNvSpPr>
                    <a:spLocks/>
                  </p:cNvSpPr>
                  <p:nvPr/>
                </p:nvSpPr>
                <p:spPr bwMode="gray">
                  <a:xfrm>
                    <a:off x="4656" y="2877"/>
                    <a:ext cx="24" cy="9"/>
                  </a:xfrm>
                  <a:custGeom>
                    <a:avLst/>
                    <a:gdLst>
                      <a:gd name="T0" fmla="*/ 0 w 22"/>
                      <a:gd name="T1" fmla="*/ 4 h 9"/>
                      <a:gd name="T2" fmla="*/ 25 w 22"/>
                      <a:gd name="T3" fmla="*/ 0 h 9"/>
                      <a:gd name="T4" fmla="*/ 49 w 22"/>
                      <a:gd name="T5" fmla="*/ 5 h 9"/>
                      <a:gd name="T6" fmla="*/ 35 w 22"/>
                      <a:gd name="T7" fmla="*/ 5 h 9"/>
                      <a:gd name="T8" fmla="*/ 29 w 22"/>
                      <a:gd name="T9" fmla="*/ 8 h 9"/>
                      <a:gd name="T10" fmla="*/ 5 w 22"/>
                      <a:gd name="T11" fmla="*/ 7 h 9"/>
                      <a:gd name="T12" fmla="*/ 2 w 22"/>
                      <a:gd name="T13" fmla="*/ 7 h 9"/>
                      <a:gd name="T14" fmla="*/ 0 w 22"/>
                      <a:gd name="T15" fmla="*/ 4 h 9"/>
                      <a:gd name="T16" fmla="*/ 0 w 22"/>
                      <a:gd name="T17" fmla="*/ 4 h 9"/>
                      <a:gd name="T18" fmla="*/ 0 w 22"/>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9"/>
                      <a:gd name="T32" fmla="*/ 22 w 2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9">
                        <a:moveTo>
                          <a:pt x="0" y="4"/>
                        </a:moveTo>
                        <a:lnTo>
                          <a:pt x="11" y="0"/>
                        </a:lnTo>
                        <a:lnTo>
                          <a:pt x="21" y="5"/>
                        </a:lnTo>
                        <a:lnTo>
                          <a:pt x="15" y="5"/>
                        </a:lnTo>
                        <a:lnTo>
                          <a:pt x="13" y="8"/>
                        </a:lnTo>
                        <a:lnTo>
                          <a:pt x="5" y="7"/>
                        </a:lnTo>
                        <a:lnTo>
                          <a:pt x="2" y="7"/>
                        </a:lnTo>
                        <a:lnTo>
                          <a:pt x="0" y="4"/>
                        </a:lnTo>
                      </a:path>
                    </a:pathLst>
                  </a:custGeom>
                  <a:grpFill/>
                  <a:ln w="9144">
                    <a:solidFill>
                      <a:schemeClr val="bg2">
                        <a:lumMod val="90000"/>
                      </a:schemeClr>
                    </a:solidFill>
                    <a:round/>
                    <a:headEnd/>
                    <a:tailEnd/>
                  </a:ln>
                </p:spPr>
                <p:txBody>
                  <a:bodyPr/>
                  <a:lstStyle/>
                  <a:p>
                    <a:endParaRPr lang="nb-NO"/>
                  </a:p>
                </p:txBody>
              </p:sp>
              <p:sp>
                <p:nvSpPr>
                  <p:cNvPr id="528" name="Freeform 234"/>
                  <p:cNvSpPr>
                    <a:spLocks/>
                  </p:cNvSpPr>
                  <p:nvPr/>
                </p:nvSpPr>
                <p:spPr bwMode="gray">
                  <a:xfrm>
                    <a:off x="4775" y="2961"/>
                    <a:ext cx="53" cy="52"/>
                  </a:xfrm>
                  <a:custGeom>
                    <a:avLst/>
                    <a:gdLst>
                      <a:gd name="T0" fmla="*/ 1 w 51"/>
                      <a:gd name="T1" fmla="*/ 0 h 55"/>
                      <a:gd name="T2" fmla="*/ 5 w 51"/>
                      <a:gd name="T3" fmla="*/ 2 h 55"/>
                      <a:gd name="T4" fmla="*/ 11 w 51"/>
                      <a:gd name="T5" fmla="*/ 4 h 55"/>
                      <a:gd name="T6" fmla="*/ 27 w 51"/>
                      <a:gd name="T7" fmla="*/ 8 h 55"/>
                      <a:gd name="T8" fmla="*/ 35 w 51"/>
                      <a:gd name="T9" fmla="*/ 8 h 55"/>
                      <a:gd name="T10" fmla="*/ 55 w 51"/>
                      <a:gd name="T11" fmla="*/ 6 h 55"/>
                      <a:gd name="T12" fmla="*/ 59 w 51"/>
                      <a:gd name="T13" fmla="*/ 2 h 55"/>
                      <a:gd name="T14" fmla="*/ 63 w 51"/>
                      <a:gd name="T15" fmla="*/ 4 h 55"/>
                      <a:gd name="T16" fmla="*/ 64 w 51"/>
                      <a:gd name="T17" fmla="*/ 2 h 55"/>
                      <a:gd name="T18" fmla="*/ 67 w 51"/>
                      <a:gd name="T19" fmla="*/ 2 h 55"/>
                      <a:gd name="T20" fmla="*/ 68 w 51"/>
                      <a:gd name="T21" fmla="*/ 5 h 55"/>
                      <a:gd name="T22" fmla="*/ 71 w 51"/>
                      <a:gd name="T23" fmla="*/ 9 h 55"/>
                      <a:gd name="T24" fmla="*/ 73 w 51"/>
                      <a:gd name="T25" fmla="*/ 18 h 55"/>
                      <a:gd name="T26" fmla="*/ 71 w 51"/>
                      <a:gd name="T27" fmla="*/ 13 h 55"/>
                      <a:gd name="T28" fmla="*/ 67 w 51"/>
                      <a:gd name="T29" fmla="*/ 18 h 55"/>
                      <a:gd name="T30" fmla="*/ 64 w 51"/>
                      <a:gd name="T31" fmla="*/ 23 h 55"/>
                      <a:gd name="T32" fmla="*/ 57 w 51"/>
                      <a:gd name="T33" fmla="*/ 23 h 55"/>
                      <a:gd name="T34" fmla="*/ 53 w 51"/>
                      <a:gd name="T35" fmla="*/ 26 h 55"/>
                      <a:gd name="T36" fmla="*/ 47 w 51"/>
                      <a:gd name="T37" fmla="*/ 26 h 55"/>
                      <a:gd name="T38" fmla="*/ 43 w 51"/>
                      <a:gd name="T39" fmla="*/ 26 h 55"/>
                      <a:gd name="T40" fmla="*/ 43 w 51"/>
                      <a:gd name="T41" fmla="*/ 29 h 55"/>
                      <a:gd name="T42" fmla="*/ 41 w 51"/>
                      <a:gd name="T43" fmla="*/ 31 h 55"/>
                      <a:gd name="T44" fmla="*/ 28 w 51"/>
                      <a:gd name="T45" fmla="*/ 29 h 55"/>
                      <a:gd name="T46" fmla="*/ 27 w 51"/>
                      <a:gd name="T47" fmla="*/ 28 h 55"/>
                      <a:gd name="T48" fmla="*/ 30 w 51"/>
                      <a:gd name="T49" fmla="*/ 27 h 55"/>
                      <a:gd name="T50" fmla="*/ 25 w 51"/>
                      <a:gd name="T51" fmla="*/ 26 h 55"/>
                      <a:gd name="T52" fmla="*/ 9 w 51"/>
                      <a:gd name="T53" fmla="*/ 22 h 55"/>
                      <a:gd name="T54" fmla="*/ 6 w 51"/>
                      <a:gd name="T55" fmla="*/ 17 h 55"/>
                      <a:gd name="T56" fmla="*/ 9 w 51"/>
                      <a:gd name="T57" fmla="*/ 19 h 55"/>
                      <a:gd name="T58" fmla="*/ 11 w 51"/>
                      <a:gd name="T59" fmla="*/ 18 h 55"/>
                      <a:gd name="T60" fmla="*/ 6 w 51"/>
                      <a:gd name="T61" fmla="*/ 13 h 55"/>
                      <a:gd name="T62" fmla="*/ 0 w 51"/>
                      <a:gd name="T63" fmla="*/ 9 h 55"/>
                      <a:gd name="T64" fmla="*/ 1 w 51"/>
                      <a:gd name="T65" fmla="*/ 0 h 55"/>
                      <a:gd name="T66" fmla="*/ 1 w 51"/>
                      <a:gd name="T67" fmla="*/ 0 h 55"/>
                      <a:gd name="T68" fmla="*/ 1 w 51"/>
                      <a:gd name="T69" fmla="*/ 0 h 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
                      <a:gd name="T106" fmla="*/ 0 h 55"/>
                      <a:gd name="T107" fmla="*/ 51 w 51"/>
                      <a:gd name="T108" fmla="*/ 55 h 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 h="55">
                        <a:moveTo>
                          <a:pt x="1" y="0"/>
                        </a:moveTo>
                        <a:lnTo>
                          <a:pt x="5" y="2"/>
                        </a:lnTo>
                        <a:lnTo>
                          <a:pt x="11" y="4"/>
                        </a:lnTo>
                        <a:lnTo>
                          <a:pt x="17" y="8"/>
                        </a:lnTo>
                        <a:lnTo>
                          <a:pt x="25" y="8"/>
                        </a:lnTo>
                        <a:lnTo>
                          <a:pt x="37" y="6"/>
                        </a:lnTo>
                        <a:lnTo>
                          <a:pt x="39" y="2"/>
                        </a:lnTo>
                        <a:lnTo>
                          <a:pt x="43" y="4"/>
                        </a:lnTo>
                        <a:lnTo>
                          <a:pt x="44" y="2"/>
                        </a:lnTo>
                        <a:lnTo>
                          <a:pt x="46" y="2"/>
                        </a:lnTo>
                        <a:lnTo>
                          <a:pt x="47" y="5"/>
                        </a:lnTo>
                        <a:lnTo>
                          <a:pt x="49" y="11"/>
                        </a:lnTo>
                        <a:lnTo>
                          <a:pt x="50" y="30"/>
                        </a:lnTo>
                        <a:lnTo>
                          <a:pt x="49" y="23"/>
                        </a:lnTo>
                        <a:lnTo>
                          <a:pt x="46" y="29"/>
                        </a:lnTo>
                        <a:lnTo>
                          <a:pt x="44" y="39"/>
                        </a:lnTo>
                        <a:lnTo>
                          <a:pt x="38" y="39"/>
                        </a:lnTo>
                        <a:lnTo>
                          <a:pt x="36" y="47"/>
                        </a:lnTo>
                        <a:lnTo>
                          <a:pt x="33" y="45"/>
                        </a:lnTo>
                        <a:lnTo>
                          <a:pt x="31" y="46"/>
                        </a:lnTo>
                        <a:lnTo>
                          <a:pt x="31" y="52"/>
                        </a:lnTo>
                        <a:lnTo>
                          <a:pt x="30" y="54"/>
                        </a:lnTo>
                        <a:lnTo>
                          <a:pt x="18" y="52"/>
                        </a:lnTo>
                        <a:lnTo>
                          <a:pt x="17" y="50"/>
                        </a:lnTo>
                        <a:lnTo>
                          <a:pt x="20" y="48"/>
                        </a:lnTo>
                        <a:lnTo>
                          <a:pt x="15" y="47"/>
                        </a:lnTo>
                        <a:lnTo>
                          <a:pt x="9" y="38"/>
                        </a:lnTo>
                        <a:lnTo>
                          <a:pt x="6" y="27"/>
                        </a:lnTo>
                        <a:lnTo>
                          <a:pt x="9" y="32"/>
                        </a:lnTo>
                        <a:lnTo>
                          <a:pt x="11" y="29"/>
                        </a:lnTo>
                        <a:lnTo>
                          <a:pt x="6" y="23"/>
                        </a:lnTo>
                        <a:lnTo>
                          <a:pt x="0" y="9"/>
                        </a:lnTo>
                        <a:lnTo>
                          <a:pt x="1" y="0"/>
                        </a:lnTo>
                      </a:path>
                    </a:pathLst>
                  </a:custGeom>
                  <a:grpFill/>
                  <a:ln w="9144">
                    <a:solidFill>
                      <a:schemeClr val="bg2">
                        <a:lumMod val="90000"/>
                      </a:schemeClr>
                    </a:solidFill>
                    <a:round/>
                    <a:headEnd/>
                    <a:tailEnd/>
                  </a:ln>
                </p:spPr>
                <p:txBody>
                  <a:bodyPr/>
                  <a:lstStyle/>
                  <a:p>
                    <a:endParaRPr lang="nb-NO"/>
                  </a:p>
                </p:txBody>
              </p:sp>
              <p:sp>
                <p:nvSpPr>
                  <p:cNvPr id="529" name="Freeform 235"/>
                  <p:cNvSpPr>
                    <a:spLocks/>
                  </p:cNvSpPr>
                  <p:nvPr/>
                </p:nvSpPr>
                <p:spPr bwMode="gray">
                  <a:xfrm>
                    <a:off x="4992" y="3002"/>
                    <a:ext cx="110" cy="110"/>
                  </a:xfrm>
                  <a:custGeom>
                    <a:avLst/>
                    <a:gdLst>
                      <a:gd name="T0" fmla="*/ 122 w 105"/>
                      <a:gd name="T1" fmla="*/ 5 h 115"/>
                      <a:gd name="T2" fmla="*/ 132 w 105"/>
                      <a:gd name="T3" fmla="*/ 3 h 115"/>
                      <a:gd name="T4" fmla="*/ 140 w 105"/>
                      <a:gd name="T5" fmla="*/ 11 h 115"/>
                      <a:gd name="T6" fmla="*/ 156 w 105"/>
                      <a:gd name="T7" fmla="*/ 7 h 115"/>
                      <a:gd name="T8" fmla="*/ 156 w 105"/>
                      <a:gd name="T9" fmla="*/ 8 h 115"/>
                      <a:gd name="T10" fmla="*/ 159 w 105"/>
                      <a:gd name="T11" fmla="*/ 11 h 115"/>
                      <a:gd name="T12" fmla="*/ 166 w 105"/>
                      <a:gd name="T13" fmla="*/ 10 h 115"/>
                      <a:gd name="T14" fmla="*/ 166 w 105"/>
                      <a:gd name="T15" fmla="*/ 11 h 115"/>
                      <a:gd name="T16" fmla="*/ 166 w 105"/>
                      <a:gd name="T17" fmla="*/ 13 h 115"/>
                      <a:gd name="T18" fmla="*/ 135 w 105"/>
                      <a:gd name="T19" fmla="*/ 30 h 115"/>
                      <a:gd name="T20" fmla="*/ 140 w 105"/>
                      <a:gd name="T21" fmla="*/ 37 h 115"/>
                      <a:gd name="T22" fmla="*/ 126 w 105"/>
                      <a:gd name="T23" fmla="*/ 37 h 115"/>
                      <a:gd name="T24" fmla="*/ 122 w 105"/>
                      <a:gd name="T25" fmla="*/ 39 h 115"/>
                      <a:gd name="T26" fmla="*/ 106 w 105"/>
                      <a:gd name="T27" fmla="*/ 41 h 115"/>
                      <a:gd name="T28" fmla="*/ 91 w 105"/>
                      <a:gd name="T29" fmla="*/ 62 h 115"/>
                      <a:gd name="T30" fmla="*/ 86 w 105"/>
                      <a:gd name="T31" fmla="*/ 67 h 115"/>
                      <a:gd name="T32" fmla="*/ 66 w 105"/>
                      <a:gd name="T33" fmla="*/ 72 h 115"/>
                      <a:gd name="T34" fmla="*/ 52 w 105"/>
                      <a:gd name="T35" fmla="*/ 72 h 115"/>
                      <a:gd name="T36" fmla="*/ 36 w 105"/>
                      <a:gd name="T37" fmla="*/ 70 h 115"/>
                      <a:gd name="T38" fmla="*/ 26 w 105"/>
                      <a:gd name="T39" fmla="*/ 67 h 115"/>
                      <a:gd name="T40" fmla="*/ 2 w 105"/>
                      <a:gd name="T41" fmla="*/ 67 h 115"/>
                      <a:gd name="T42" fmla="*/ 1 w 105"/>
                      <a:gd name="T43" fmla="*/ 67 h 115"/>
                      <a:gd name="T44" fmla="*/ 0 w 105"/>
                      <a:gd name="T45" fmla="*/ 65 h 115"/>
                      <a:gd name="T46" fmla="*/ 5 w 105"/>
                      <a:gd name="T47" fmla="*/ 61 h 115"/>
                      <a:gd name="T48" fmla="*/ 5 w 105"/>
                      <a:gd name="T49" fmla="*/ 59 h 115"/>
                      <a:gd name="T50" fmla="*/ 5 w 105"/>
                      <a:gd name="T51" fmla="*/ 56 h 115"/>
                      <a:gd name="T52" fmla="*/ 10 w 105"/>
                      <a:gd name="T53" fmla="*/ 55 h 115"/>
                      <a:gd name="T54" fmla="*/ 8 w 105"/>
                      <a:gd name="T55" fmla="*/ 52 h 115"/>
                      <a:gd name="T56" fmla="*/ 22 w 105"/>
                      <a:gd name="T57" fmla="*/ 53 h 115"/>
                      <a:gd name="T58" fmla="*/ 28 w 105"/>
                      <a:gd name="T59" fmla="*/ 47 h 115"/>
                      <a:gd name="T60" fmla="*/ 54 w 105"/>
                      <a:gd name="T61" fmla="*/ 39 h 115"/>
                      <a:gd name="T62" fmla="*/ 100 w 105"/>
                      <a:gd name="T63" fmla="*/ 24 h 115"/>
                      <a:gd name="T64" fmla="*/ 116 w 105"/>
                      <a:gd name="T65" fmla="*/ 11 h 115"/>
                      <a:gd name="T66" fmla="*/ 120 w 105"/>
                      <a:gd name="T67" fmla="*/ 8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5"/>
                      <a:gd name="T103" fmla="*/ 0 h 115"/>
                      <a:gd name="T104" fmla="*/ 105 w 105"/>
                      <a:gd name="T105" fmla="*/ 115 h 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5" h="115">
                        <a:moveTo>
                          <a:pt x="75" y="8"/>
                        </a:moveTo>
                        <a:lnTo>
                          <a:pt x="76" y="5"/>
                        </a:lnTo>
                        <a:lnTo>
                          <a:pt x="82" y="0"/>
                        </a:lnTo>
                        <a:lnTo>
                          <a:pt x="83" y="3"/>
                        </a:lnTo>
                        <a:lnTo>
                          <a:pt x="87" y="5"/>
                        </a:lnTo>
                        <a:lnTo>
                          <a:pt x="88" y="11"/>
                        </a:lnTo>
                        <a:lnTo>
                          <a:pt x="90" y="13"/>
                        </a:lnTo>
                        <a:lnTo>
                          <a:pt x="98" y="7"/>
                        </a:lnTo>
                        <a:lnTo>
                          <a:pt x="100" y="7"/>
                        </a:lnTo>
                        <a:lnTo>
                          <a:pt x="98" y="8"/>
                        </a:lnTo>
                        <a:lnTo>
                          <a:pt x="98" y="13"/>
                        </a:lnTo>
                        <a:lnTo>
                          <a:pt x="100" y="12"/>
                        </a:lnTo>
                        <a:lnTo>
                          <a:pt x="101" y="8"/>
                        </a:lnTo>
                        <a:lnTo>
                          <a:pt x="104" y="10"/>
                        </a:lnTo>
                        <a:lnTo>
                          <a:pt x="102" y="12"/>
                        </a:lnTo>
                        <a:lnTo>
                          <a:pt x="104" y="14"/>
                        </a:lnTo>
                        <a:lnTo>
                          <a:pt x="103" y="17"/>
                        </a:lnTo>
                        <a:lnTo>
                          <a:pt x="104" y="23"/>
                        </a:lnTo>
                        <a:lnTo>
                          <a:pt x="91" y="41"/>
                        </a:lnTo>
                        <a:lnTo>
                          <a:pt x="85" y="47"/>
                        </a:lnTo>
                        <a:lnTo>
                          <a:pt x="84" y="56"/>
                        </a:lnTo>
                        <a:lnTo>
                          <a:pt x="88" y="58"/>
                        </a:lnTo>
                        <a:lnTo>
                          <a:pt x="88" y="61"/>
                        </a:lnTo>
                        <a:lnTo>
                          <a:pt x="79" y="58"/>
                        </a:lnTo>
                        <a:lnTo>
                          <a:pt x="78" y="61"/>
                        </a:lnTo>
                        <a:lnTo>
                          <a:pt x="76" y="60"/>
                        </a:lnTo>
                        <a:lnTo>
                          <a:pt x="70" y="65"/>
                        </a:lnTo>
                        <a:lnTo>
                          <a:pt x="67" y="63"/>
                        </a:lnTo>
                        <a:lnTo>
                          <a:pt x="63" y="82"/>
                        </a:lnTo>
                        <a:lnTo>
                          <a:pt x="57" y="96"/>
                        </a:lnTo>
                        <a:lnTo>
                          <a:pt x="57" y="101"/>
                        </a:lnTo>
                        <a:lnTo>
                          <a:pt x="53" y="103"/>
                        </a:lnTo>
                        <a:lnTo>
                          <a:pt x="46" y="107"/>
                        </a:lnTo>
                        <a:lnTo>
                          <a:pt x="42" y="112"/>
                        </a:lnTo>
                        <a:lnTo>
                          <a:pt x="34" y="114"/>
                        </a:lnTo>
                        <a:lnTo>
                          <a:pt x="32" y="112"/>
                        </a:lnTo>
                        <a:lnTo>
                          <a:pt x="25" y="113"/>
                        </a:lnTo>
                        <a:lnTo>
                          <a:pt x="24" y="109"/>
                        </a:lnTo>
                        <a:lnTo>
                          <a:pt x="18" y="108"/>
                        </a:lnTo>
                        <a:lnTo>
                          <a:pt x="16" y="104"/>
                        </a:lnTo>
                        <a:lnTo>
                          <a:pt x="9" y="106"/>
                        </a:lnTo>
                        <a:lnTo>
                          <a:pt x="2" y="104"/>
                        </a:lnTo>
                        <a:lnTo>
                          <a:pt x="5" y="100"/>
                        </a:lnTo>
                        <a:lnTo>
                          <a:pt x="1" y="103"/>
                        </a:lnTo>
                        <a:lnTo>
                          <a:pt x="3" y="99"/>
                        </a:lnTo>
                        <a:lnTo>
                          <a:pt x="0" y="100"/>
                        </a:lnTo>
                        <a:lnTo>
                          <a:pt x="0" y="99"/>
                        </a:lnTo>
                        <a:lnTo>
                          <a:pt x="5" y="95"/>
                        </a:lnTo>
                        <a:lnTo>
                          <a:pt x="4" y="94"/>
                        </a:lnTo>
                        <a:lnTo>
                          <a:pt x="5" y="92"/>
                        </a:lnTo>
                        <a:lnTo>
                          <a:pt x="3" y="90"/>
                        </a:lnTo>
                        <a:lnTo>
                          <a:pt x="5" y="89"/>
                        </a:lnTo>
                        <a:lnTo>
                          <a:pt x="4" y="87"/>
                        </a:lnTo>
                        <a:lnTo>
                          <a:pt x="10" y="87"/>
                        </a:lnTo>
                        <a:lnTo>
                          <a:pt x="7" y="86"/>
                        </a:lnTo>
                        <a:lnTo>
                          <a:pt x="8" y="81"/>
                        </a:lnTo>
                        <a:lnTo>
                          <a:pt x="10" y="79"/>
                        </a:lnTo>
                        <a:lnTo>
                          <a:pt x="12" y="82"/>
                        </a:lnTo>
                        <a:lnTo>
                          <a:pt x="13" y="78"/>
                        </a:lnTo>
                        <a:lnTo>
                          <a:pt x="18" y="73"/>
                        </a:lnTo>
                        <a:lnTo>
                          <a:pt x="22" y="65"/>
                        </a:lnTo>
                        <a:lnTo>
                          <a:pt x="34" y="60"/>
                        </a:lnTo>
                        <a:lnTo>
                          <a:pt x="59" y="41"/>
                        </a:lnTo>
                        <a:lnTo>
                          <a:pt x="63" y="35"/>
                        </a:lnTo>
                        <a:lnTo>
                          <a:pt x="66" y="23"/>
                        </a:lnTo>
                        <a:lnTo>
                          <a:pt x="73" y="18"/>
                        </a:lnTo>
                        <a:lnTo>
                          <a:pt x="75" y="8"/>
                        </a:lnTo>
                      </a:path>
                    </a:pathLst>
                  </a:custGeom>
                  <a:grpFill/>
                  <a:ln w="9144">
                    <a:solidFill>
                      <a:schemeClr val="bg2">
                        <a:lumMod val="90000"/>
                      </a:schemeClr>
                    </a:solidFill>
                    <a:round/>
                    <a:headEnd/>
                    <a:tailEnd/>
                  </a:ln>
                </p:spPr>
                <p:txBody>
                  <a:bodyPr/>
                  <a:lstStyle/>
                  <a:p>
                    <a:endParaRPr lang="nb-NO"/>
                  </a:p>
                </p:txBody>
              </p:sp>
              <p:sp>
                <p:nvSpPr>
                  <p:cNvPr id="530" name="Freeform 236"/>
                  <p:cNvSpPr>
                    <a:spLocks/>
                  </p:cNvSpPr>
                  <p:nvPr/>
                </p:nvSpPr>
                <p:spPr bwMode="gray">
                  <a:xfrm>
                    <a:off x="5079" y="2901"/>
                    <a:ext cx="85" cy="118"/>
                  </a:xfrm>
                  <a:custGeom>
                    <a:avLst/>
                    <a:gdLst>
                      <a:gd name="T0" fmla="*/ 4 w 79"/>
                      <a:gd name="T1" fmla="*/ 0 h 123"/>
                      <a:gd name="T2" fmla="*/ 19 w 79"/>
                      <a:gd name="T3" fmla="*/ 6 h 123"/>
                      <a:gd name="T4" fmla="*/ 32 w 79"/>
                      <a:gd name="T5" fmla="*/ 8 h 123"/>
                      <a:gd name="T6" fmla="*/ 34 w 79"/>
                      <a:gd name="T7" fmla="*/ 12 h 123"/>
                      <a:gd name="T8" fmla="*/ 52 w 79"/>
                      <a:gd name="T9" fmla="*/ 13 h 123"/>
                      <a:gd name="T10" fmla="*/ 46 w 79"/>
                      <a:gd name="T11" fmla="*/ 13 h 123"/>
                      <a:gd name="T12" fmla="*/ 56 w 79"/>
                      <a:gd name="T13" fmla="*/ 28 h 123"/>
                      <a:gd name="T14" fmla="*/ 73 w 79"/>
                      <a:gd name="T15" fmla="*/ 30 h 123"/>
                      <a:gd name="T16" fmla="*/ 76 w 79"/>
                      <a:gd name="T17" fmla="*/ 27 h 123"/>
                      <a:gd name="T18" fmla="*/ 76 w 79"/>
                      <a:gd name="T19" fmla="*/ 24 h 123"/>
                      <a:gd name="T20" fmla="*/ 91 w 79"/>
                      <a:gd name="T21" fmla="*/ 34 h 123"/>
                      <a:gd name="T22" fmla="*/ 128 w 79"/>
                      <a:gd name="T23" fmla="*/ 38 h 123"/>
                      <a:gd name="T24" fmla="*/ 162 w 79"/>
                      <a:gd name="T25" fmla="*/ 35 h 123"/>
                      <a:gd name="T26" fmla="*/ 147 w 79"/>
                      <a:gd name="T27" fmla="*/ 47 h 123"/>
                      <a:gd name="T28" fmla="*/ 146 w 79"/>
                      <a:gd name="T29" fmla="*/ 54 h 123"/>
                      <a:gd name="T30" fmla="*/ 138 w 79"/>
                      <a:gd name="T31" fmla="*/ 51 h 123"/>
                      <a:gd name="T32" fmla="*/ 117 w 79"/>
                      <a:gd name="T33" fmla="*/ 56 h 123"/>
                      <a:gd name="T34" fmla="*/ 119 w 79"/>
                      <a:gd name="T35" fmla="*/ 59 h 123"/>
                      <a:gd name="T36" fmla="*/ 87 w 79"/>
                      <a:gd name="T37" fmla="*/ 78 h 123"/>
                      <a:gd name="T38" fmla="*/ 75 w 79"/>
                      <a:gd name="T39" fmla="*/ 80 h 123"/>
                      <a:gd name="T40" fmla="*/ 57 w 79"/>
                      <a:gd name="T41" fmla="*/ 79 h 123"/>
                      <a:gd name="T42" fmla="*/ 56 w 79"/>
                      <a:gd name="T43" fmla="*/ 76 h 123"/>
                      <a:gd name="T44" fmla="*/ 71 w 79"/>
                      <a:gd name="T45" fmla="*/ 66 h 123"/>
                      <a:gd name="T46" fmla="*/ 61 w 79"/>
                      <a:gd name="T47" fmla="*/ 60 h 123"/>
                      <a:gd name="T48" fmla="*/ 30 w 79"/>
                      <a:gd name="T49" fmla="*/ 55 h 123"/>
                      <a:gd name="T50" fmla="*/ 34 w 79"/>
                      <a:gd name="T51" fmla="*/ 51 h 123"/>
                      <a:gd name="T52" fmla="*/ 56 w 79"/>
                      <a:gd name="T53" fmla="*/ 40 h 123"/>
                      <a:gd name="T54" fmla="*/ 60 w 79"/>
                      <a:gd name="T55" fmla="*/ 32 h 123"/>
                      <a:gd name="T56" fmla="*/ 57 w 79"/>
                      <a:gd name="T57" fmla="*/ 28 h 123"/>
                      <a:gd name="T58" fmla="*/ 46 w 79"/>
                      <a:gd name="T59" fmla="*/ 26 h 123"/>
                      <a:gd name="T60" fmla="*/ 46 w 79"/>
                      <a:gd name="T61" fmla="*/ 26 h 123"/>
                      <a:gd name="T62" fmla="*/ 45 w 79"/>
                      <a:gd name="T63" fmla="*/ 22 h 123"/>
                      <a:gd name="T64" fmla="*/ 40 w 79"/>
                      <a:gd name="T65" fmla="*/ 18 h 123"/>
                      <a:gd name="T66" fmla="*/ 20 w 79"/>
                      <a:gd name="T67" fmla="*/ 12 h 123"/>
                      <a:gd name="T68" fmla="*/ 22 w 79"/>
                      <a:gd name="T69" fmla="*/ 12 h 123"/>
                      <a:gd name="T70" fmla="*/ 17 w 79"/>
                      <a:gd name="T71" fmla="*/ 12 h 123"/>
                      <a:gd name="T72" fmla="*/ 0 w 79"/>
                      <a:gd name="T73" fmla="*/ 0 h 123"/>
                      <a:gd name="T74" fmla="*/ 2 w 79"/>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
                      <a:gd name="T115" fmla="*/ 0 h 123"/>
                      <a:gd name="T116" fmla="*/ 79 w 79"/>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 h="123">
                        <a:moveTo>
                          <a:pt x="2" y="0"/>
                        </a:moveTo>
                        <a:lnTo>
                          <a:pt x="4" y="0"/>
                        </a:lnTo>
                        <a:lnTo>
                          <a:pt x="6" y="8"/>
                        </a:lnTo>
                        <a:lnTo>
                          <a:pt x="9" y="6"/>
                        </a:lnTo>
                        <a:lnTo>
                          <a:pt x="9" y="8"/>
                        </a:lnTo>
                        <a:lnTo>
                          <a:pt x="16" y="8"/>
                        </a:lnTo>
                        <a:lnTo>
                          <a:pt x="19" y="10"/>
                        </a:lnTo>
                        <a:lnTo>
                          <a:pt x="17" y="12"/>
                        </a:lnTo>
                        <a:lnTo>
                          <a:pt x="21" y="14"/>
                        </a:lnTo>
                        <a:lnTo>
                          <a:pt x="25" y="23"/>
                        </a:lnTo>
                        <a:lnTo>
                          <a:pt x="21" y="21"/>
                        </a:lnTo>
                        <a:lnTo>
                          <a:pt x="22" y="23"/>
                        </a:lnTo>
                        <a:lnTo>
                          <a:pt x="29" y="33"/>
                        </a:lnTo>
                        <a:lnTo>
                          <a:pt x="27" y="40"/>
                        </a:lnTo>
                        <a:lnTo>
                          <a:pt x="34" y="41"/>
                        </a:lnTo>
                        <a:lnTo>
                          <a:pt x="35" y="45"/>
                        </a:lnTo>
                        <a:lnTo>
                          <a:pt x="37" y="46"/>
                        </a:lnTo>
                        <a:lnTo>
                          <a:pt x="37" y="38"/>
                        </a:lnTo>
                        <a:lnTo>
                          <a:pt x="36" y="34"/>
                        </a:lnTo>
                        <a:lnTo>
                          <a:pt x="37" y="34"/>
                        </a:lnTo>
                        <a:lnTo>
                          <a:pt x="41" y="36"/>
                        </a:lnTo>
                        <a:lnTo>
                          <a:pt x="44" y="53"/>
                        </a:lnTo>
                        <a:lnTo>
                          <a:pt x="60" y="57"/>
                        </a:lnTo>
                        <a:lnTo>
                          <a:pt x="62" y="58"/>
                        </a:lnTo>
                        <a:lnTo>
                          <a:pt x="73" y="50"/>
                        </a:lnTo>
                        <a:lnTo>
                          <a:pt x="78" y="54"/>
                        </a:lnTo>
                        <a:lnTo>
                          <a:pt x="76" y="68"/>
                        </a:lnTo>
                        <a:lnTo>
                          <a:pt x="71" y="70"/>
                        </a:lnTo>
                        <a:lnTo>
                          <a:pt x="71" y="78"/>
                        </a:lnTo>
                        <a:lnTo>
                          <a:pt x="70" y="81"/>
                        </a:lnTo>
                        <a:lnTo>
                          <a:pt x="70" y="77"/>
                        </a:lnTo>
                        <a:lnTo>
                          <a:pt x="67" y="76"/>
                        </a:lnTo>
                        <a:lnTo>
                          <a:pt x="60" y="79"/>
                        </a:lnTo>
                        <a:lnTo>
                          <a:pt x="56" y="84"/>
                        </a:lnTo>
                        <a:lnTo>
                          <a:pt x="59" y="89"/>
                        </a:lnTo>
                        <a:lnTo>
                          <a:pt x="58" y="90"/>
                        </a:lnTo>
                        <a:lnTo>
                          <a:pt x="54" y="101"/>
                        </a:lnTo>
                        <a:lnTo>
                          <a:pt x="42" y="118"/>
                        </a:lnTo>
                        <a:lnTo>
                          <a:pt x="38" y="121"/>
                        </a:lnTo>
                        <a:lnTo>
                          <a:pt x="36" y="122"/>
                        </a:lnTo>
                        <a:lnTo>
                          <a:pt x="33" y="119"/>
                        </a:lnTo>
                        <a:lnTo>
                          <a:pt x="28" y="119"/>
                        </a:lnTo>
                        <a:lnTo>
                          <a:pt x="27" y="117"/>
                        </a:lnTo>
                        <a:lnTo>
                          <a:pt x="27" y="114"/>
                        </a:lnTo>
                        <a:lnTo>
                          <a:pt x="33" y="105"/>
                        </a:lnTo>
                        <a:lnTo>
                          <a:pt x="34" y="100"/>
                        </a:lnTo>
                        <a:lnTo>
                          <a:pt x="34" y="96"/>
                        </a:lnTo>
                        <a:lnTo>
                          <a:pt x="30" y="92"/>
                        </a:lnTo>
                        <a:lnTo>
                          <a:pt x="24" y="90"/>
                        </a:lnTo>
                        <a:lnTo>
                          <a:pt x="15" y="83"/>
                        </a:lnTo>
                        <a:lnTo>
                          <a:pt x="15" y="80"/>
                        </a:lnTo>
                        <a:lnTo>
                          <a:pt x="17" y="76"/>
                        </a:lnTo>
                        <a:lnTo>
                          <a:pt x="25" y="73"/>
                        </a:lnTo>
                        <a:lnTo>
                          <a:pt x="27" y="60"/>
                        </a:lnTo>
                        <a:lnTo>
                          <a:pt x="29" y="60"/>
                        </a:lnTo>
                        <a:lnTo>
                          <a:pt x="29" y="48"/>
                        </a:lnTo>
                        <a:lnTo>
                          <a:pt x="25" y="44"/>
                        </a:lnTo>
                        <a:lnTo>
                          <a:pt x="28" y="41"/>
                        </a:lnTo>
                        <a:lnTo>
                          <a:pt x="24" y="41"/>
                        </a:lnTo>
                        <a:lnTo>
                          <a:pt x="22" y="36"/>
                        </a:lnTo>
                        <a:lnTo>
                          <a:pt x="21" y="33"/>
                        </a:lnTo>
                        <a:lnTo>
                          <a:pt x="22" y="36"/>
                        </a:lnTo>
                        <a:lnTo>
                          <a:pt x="23" y="32"/>
                        </a:lnTo>
                        <a:lnTo>
                          <a:pt x="21" y="32"/>
                        </a:lnTo>
                        <a:lnTo>
                          <a:pt x="22" y="28"/>
                        </a:lnTo>
                        <a:lnTo>
                          <a:pt x="19" y="28"/>
                        </a:lnTo>
                        <a:lnTo>
                          <a:pt x="19" y="32"/>
                        </a:lnTo>
                        <a:lnTo>
                          <a:pt x="10" y="20"/>
                        </a:lnTo>
                        <a:lnTo>
                          <a:pt x="9" y="17"/>
                        </a:lnTo>
                        <a:lnTo>
                          <a:pt x="11" y="14"/>
                        </a:lnTo>
                        <a:lnTo>
                          <a:pt x="8" y="16"/>
                        </a:lnTo>
                        <a:lnTo>
                          <a:pt x="7" y="14"/>
                        </a:lnTo>
                        <a:lnTo>
                          <a:pt x="6" y="8"/>
                        </a:lnTo>
                        <a:lnTo>
                          <a:pt x="0" y="0"/>
                        </a:lnTo>
                        <a:lnTo>
                          <a:pt x="2" y="0"/>
                        </a:lnTo>
                      </a:path>
                    </a:pathLst>
                  </a:custGeom>
                  <a:grpFill/>
                  <a:ln w="9144">
                    <a:solidFill>
                      <a:schemeClr val="bg2">
                        <a:lumMod val="90000"/>
                      </a:schemeClr>
                    </a:solidFill>
                    <a:round/>
                    <a:headEnd/>
                    <a:tailEnd/>
                  </a:ln>
                </p:spPr>
                <p:txBody>
                  <a:bodyPr/>
                  <a:lstStyle/>
                  <a:p>
                    <a:endParaRPr lang="nb-NO"/>
                  </a:p>
                </p:txBody>
              </p:sp>
              <p:sp>
                <p:nvSpPr>
                  <p:cNvPr id="531" name="Freeform 237"/>
                  <p:cNvSpPr>
                    <a:spLocks/>
                  </p:cNvSpPr>
                  <p:nvPr/>
                </p:nvSpPr>
                <p:spPr bwMode="gray">
                  <a:xfrm>
                    <a:off x="4322" y="2521"/>
                    <a:ext cx="579" cy="414"/>
                  </a:xfrm>
                  <a:custGeom>
                    <a:avLst/>
                    <a:gdLst>
                      <a:gd name="T0" fmla="*/ 98 w 549"/>
                      <a:gd name="T1" fmla="*/ 239 h 431"/>
                      <a:gd name="T2" fmla="*/ 144 w 549"/>
                      <a:gd name="T3" fmla="*/ 233 h 431"/>
                      <a:gd name="T4" fmla="*/ 249 w 549"/>
                      <a:gd name="T5" fmla="*/ 219 h 431"/>
                      <a:gd name="T6" fmla="*/ 427 w 549"/>
                      <a:gd name="T7" fmla="*/ 204 h 431"/>
                      <a:gd name="T8" fmla="*/ 486 w 549"/>
                      <a:gd name="T9" fmla="*/ 213 h 431"/>
                      <a:gd name="T10" fmla="*/ 506 w 549"/>
                      <a:gd name="T11" fmla="*/ 234 h 431"/>
                      <a:gd name="T12" fmla="*/ 535 w 549"/>
                      <a:gd name="T13" fmla="*/ 231 h 431"/>
                      <a:gd name="T14" fmla="*/ 567 w 549"/>
                      <a:gd name="T15" fmla="*/ 213 h 431"/>
                      <a:gd name="T16" fmla="*/ 552 w 549"/>
                      <a:gd name="T17" fmla="*/ 238 h 431"/>
                      <a:gd name="T18" fmla="*/ 587 w 549"/>
                      <a:gd name="T19" fmla="*/ 238 h 431"/>
                      <a:gd name="T20" fmla="*/ 613 w 549"/>
                      <a:gd name="T21" fmla="*/ 255 h 431"/>
                      <a:gd name="T22" fmla="*/ 654 w 549"/>
                      <a:gd name="T23" fmla="*/ 279 h 431"/>
                      <a:gd name="T24" fmla="*/ 728 w 549"/>
                      <a:gd name="T25" fmla="*/ 278 h 431"/>
                      <a:gd name="T26" fmla="*/ 730 w 549"/>
                      <a:gd name="T27" fmla="*/ 278 h 431"/>
                      <a:gd name="T28" fmla="*/ 766 w 549"/>
                      <a:gd name="T29" fmla="*/ 284 h 431"/>
                      <a:gd name="T30" fmla="*/ 798 w 549"/>
                      <a:gd name="T31" fmla="*/ 276 h 431"/>
                      <a:gd name="T32" fmla="*/ 852 w 549"/>
                      <a:gd name="T33" fmla="*/ 269 h 431"/>
                      <a:gd name="T34" fmla="*/ 876 w 549"/>
                      <a:gd name="T35" fmla="*/ 233 h 431"/>
                      <a:gd name="T36" fmla="*/ 900 w 549"/>
                      <a:gd name="T37" fmla="*/ 216 h 431"/>
                      <a:gd name="T38" fmla="*/ 927 w 549"/>
                      <a:gd name="T39" fmla="*/ 189 h 431"/>
                      <a:gd name="T40" fmla="*/ 923 w 549"/>
                      <a:gd name="T41" fmla="*/ 150 h 431"/>
                      <a:gd name="T42" fmla="*/ 910 w 549"/>
                      <a:gd name="T43" fmla="*/ 136 h 431"/>
                      <a:gd name="T44" fmla="*/ 864 w 549"/>
                      <a:gd name="T45" fmla="*/ 110 h 431"/>
                      <a:gd name="T46" fmla="*/ 852 w 549"/>
                      <a:gd name="T47" fmla="*/ 110 h 431"/>
                      <a:gd name="T48" fmla="*/ 821 w 549"/>
                      <a:gd name="T49" fmla="*/ 94 h 431"/>
                      <a:gd name="T50" fmla="*/ 809 w 549"/>
                      <a:gd name="T51" fmla="*/ 85 h 431"/>
                      <a:gd name="T52" fmla="*/ 768 w 549"/>
                      <a:gd name="T53" fmla="*/ 78 h 431"/>
                      <a:gd name="T54" fmla="*/ 755 w 549"/>
                      <a:gd name="T55" fmla="*/ 59 h 431"/>
                      <a:gd name="T56" fmla="*/ 727 w 549"/>
                      <a:gd name="T57" fmla="*/ 33 h 431"/>
                      <a:gd name="T58" fmla="*/ 690 w 549"/>
                      <a:gd name="T59" fmla="*/ 12 h 431"/>
                      <a:gd name="T60" fmla="*/ 672 w 549"/>
                      <a:gd name="T61" fmla="*/ 4 h 431"/>
                      <a:gd name="T62" fmla="*/ 656 w 549"/>
                      <a:gd name="T63" fmla="*/ 16 h 431"/>
                      <a:gd name="T64" fmla="*/ 648 w 549"/>
                      <a:gd name="T65" fmla="*/ 55 h 431"/>
                      <a:gd name="T66" fmla="*/ 557 w 549"/>
                      <a:gd name="T67" fmla="*/ 49 h 431"/>
                      <a:gd name="T68" fmla="*/ 522 w 549"/>
                      <a:gd name="T69" fmla="*/ 39 h 431"/>
                      <a:gd name="T70" fmla="*/ 530 w 549"/>
                      <a:gd name="T71" fmla="*/ 23 h 431"/>
                      <a:gd name="T72" fmla="*/ 551 w 549"/>
                      <a:gd name="T73" fmla="*/ 13 h 431"/>
                      <a:gd name="T74" fmla="*/ 527 w 549"/>
                      <a:gd name="T75" fmla="*/ 16 h 431"/>
                      <a:gd name="T76" fmla="*/ 506 w 549"/>
                      <a:gd name="T77" fmla="*/ 12 h 431"/>
                      <a:gd name="T78" fmla="*/ 457 w 549"/>
                      <a:gd name="T79" fmla="*/ 12 h 431"/>
                      <a:gd name="T80" fmla="*/ 430 w 549"/>
                      <a:gd name="T81" fmla="*/ 9 h 431"/>
                      <a:gd name="T82" fmla="*/ 448 w 549"/>
                      <a:gd name="T83" fmla="*/ 12 h 431"/>
                      <a:gd name="T84" fmla="*/ 409 w 549"/>
                      <a:gd name="T85" fmla="*/ 18 h 431"/>
                      <a:gd name="T86" fmla="*/ 394 w 549"/>
                      <a:gd name="T87" fmla="*/ 28 h 431"/>
                      <a:gd name="T88" fmla="*/ 383 w 549"/>
                      <a:gd name="T89" fmla="*/ 37 h 431"/>
                      <a:gd name="T90" fmla="*/ 344 w 549"/>
                      <a:gd name="T91" fmla="*/ 40 h 431"/>
                      <a:gd name="T92" fmla="*/ 313 w 549"/>
                      <a:gd name="T93" fmla="*/ 30 h 431"/>
                      <a:gd name="T94" fmla="*/ 293 w 549"/>
                      <a:gd name="T95" fmla="*/ 32 h 431"/>
                      <a:gd name="T96" fmla="*/ 277 w 549"/>
                      <a:gd name="T97" fmla="*/ 41 h 431"/>
                      <a:gd name="T98" fmla="*/ 262 w 549"/>
                      <a:gd name="T99" fmla="*/ 47 h 431"/>
                      <a:gd name="T100" fmla="*/ 246 w 549"/>
                      <a:gd name="T101" fmla="*/ 51 h 431"/>
                      <a:gd name="T102" fmla="*/ 236 w 549"/>
                      <a:gd name="T103" fmla="*/ 59 h 431"/>
                      <a:gd name="T104" fmla="*/ 209 w 549"/>
                      <a:gd name="T105" fmla="*/ 68 h 431"/>
                      <a:gd name="T106" fmla="*/ 135 w 549"/>
                      <a:gd name="T107" fmla="*/ 86 h 431"/>
                      <a:gd name="T108" fmla="*/ 52 w 549"/>
                      <a:gd name="T109" fmla="*/ 102 h 431"/>
                      <a:gd name="T110" fmla="*/ 21 w 549"/>
                      <a:gd name="T111" fmla="*/ 105 h 431"/>
                      <a:gd name="T112" fmla="*/ 2 w 549"/>
                      <a:gd name="T113" fmla="*/ 126 h 431"/>
                      <a:gd name="T114" fmla="*/ 21 w 549"/>
                      <a:gd name="T115" fmla="*/ 150 h 431"/>
                      <a:gd name="T116" fmla="*/ 8 w 549"/>
                      <a:gd name="T117" fmla="*/ 151 h 431"/>
                      <a:gd name="T118" fmla="*/ 0 w 549"/>
                      <a:gd name="T119" fmla="*/ 149 h 431"/>
                      <a:gd name="T120" fmla="*/ 40 w 549"/>
                      <a:gd name="T121" fmla="*/ 191 h 431"/>
                      <a:gd name="T122" fmla="*/ 42 w 549"/>
                      <a:gd name="T123" fmla="*/ 225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9"/>
                      <a:gd name="T187" fmla="*/ 0 h 431"/>
                      <a:gd name="T188" fmla="*/ 549 w 549"/>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9" h="431">
                        <a:moveTo>
                          <a:pt x="25" y="336"/>
                        </a:moveTo>
                        <a:lnTo>
                          <a:pt x="25" y="346"/>
                        </a:lnTo>
                        <a:lnTo>
                          <a:pt x="32" y="347"/>
                        </a:lnTo>
                        <a:lnTo>
                          <a:pt x="40" y="356"/>
                        </a:lnTo>
                        <a:lnTo>
                          <a:pt x="46" y="359"/>
                        </a:lnTo>
                        <a:lnTo>
                          <a:pt x="58" y="359"/>
                        </a:lnTo>
                        <a:lnTo>
                          <a:pt x="59" y="361"/>
                        </a:lnTo>
                        <a:lnTo>
                          <a:pt x="64" y="361"/>
                        </a:lnTo>
                        <a:lnTo>
                          <a:pt x="64" y="358"/>
                        </a:lnTo>
                        <a:lnTo>
                          <a:pt x="69" y="359"/>
                        </a:lnTo>
                        <a:lnTo>
                          <a:pt x="77" y="350"/>
                        </a:lnTo>
                        <a:lnTo>
                          <a:pt x="85" y="349"/>
                        </a:lnTo>
                        <a:lnTo>
                          <a:pt x="88" y="345"/>
                        </a:lnTo>
                        <a:lnTo>
                          <a:pt x="93" y="341"/>
                        </a:lnTo>
                        <a:lnTo>
                          <a:pt x="120" y="339"/>
                        </a:lnTo>
                        <a:lnTo>
                          <a:pt x="122" y="342"/>
                        </a:lnTo>
                        <a:lnTo>
                          <a:pt x="142" y="339"/>
                        </a:lnTo>
                        <a:lnTo>
                          <a:pt x="147" y="327"/>
                        </a:lnTo>
                        <a:lnTo>
                          <a:pt x="175" y="314"/>
                        </a:lnTo>
                        <a:lnTo>
                          <a:pt x="187" y="315"/>
                        </a:lnTo>
                        <a:lnTo>
                          <a:pt x="202" y="312"/>
                        </a:lnTo>
                        <a:lnTo>
                          <a:pt x="217" y="304"/>
                        </a:lnTo>
                        <a:lnTo>
                          <a:pt x="241" y="304"/>
                        </a:lnTo>
                        <a:lnTo>
                          <a:pt x="251" y="305"/>
                        </a:lnTo>
                        <a:lnTo>
                          <a:pt x="260" y="311"/>
                        </a:lnTo>
                        <a:lnTo>
                          <a:pt x="264" y="310"/>
                        </a:lnTo>
                        <a:lnTo>
                          <a:pt x="274" y="315"/>
                        </a:lnTo>
                        <a:lnTo>
                          <a:pt x="274" y="312"/>
                        </a:lnTo>
                        <a:lnTo>
                          <a:pt x="281" y="318"/>
                        </a:lnTo>
                        <a:lnTo>
                          <a:pt x="286" y="320"/>
                        </a:lnTo>
                        <a:lnTo>
                          <a:pt x="284" y="326"/>
                        </a:lnTo>
                        <a:lnTo>
                          <a:pt x="289" y="329"/>
                        </a:lnTo>
                        <a:lnTo>
                          <a:pt x="292" y="330"/>
                        </a:lnTo>
                        <a:lnTo>
                          <a:pt x="302" y="347"/>
                        </a:lnTo>
                        <a:lnTo>
                          <a:pt x="302" y="354"/>
                        </a:lnTo>
                        <a:lnTo>
                          <a:pt x="298" y="350"/>
                        </a:lnTo>
                        <a:lnTo>
                          <a:pt x="298" y="353"/>
                        </a:lnTo>
                        <a:lnTo>
                          <a:pt x="310" y="360"/>
                        </a:lnTo>
                        <a:lnTo>
                          <a:pt x="310" y="355"/>
                        </a:lnTo>
                        <a:lnTo>
                          <a:pt x="309" y="355"/>
                        </a:lnTo>
                        <a:lnTo>
                          <a:pt x="309" y="353"/>
                        </a:lnTo>
                        <a:lnTo>
                          <a:pt x="315" y="347"/>
                        </a:lnTo>
                        <a:lnTo>
                          <a:pt x="315" y="344"/>
                        </a:lnTo>
                        <a:lnTo>
                          <a:pt x="322" y="339"/>
                        </a:lnTo>
                        <a:lnTo>
                          <a:pt x="326" y="339"/>
                        </a:lnTo>
                        <a:lnTo>
                          <a:pt x="330" y="329"/>
                        </a:lnTo>
                        <a:lnTo>
                          <a:pt x="333" y="326"/>
                        </a:lnTo>
                        <a:lnTo>
                          <a:pt x="334" y="319"/>
                        </a:lnTo>
                        <a:lnTo>
                          <a:pt x="337" y="329"/>
                        </a:lnTo>
                        <a:lnTo>
                          <a:pt x="336" y="329"/>
                        </a:lnTo>
                        <a:lnTo>
                          <a:pt x="336" y="335"/>
                        </a:lnTo>
                        <a:lnTo>
                          <a:pt x="330" y="346"/>
                        </a:lnTo>
                        <a:lnTo>
                          <a:pt x="330" y="357"/>
                        </a:lnTo>
                        <a:lnTo>
                          <a:pt x="323" y="358"/>
                        </a:lnTo>
                        <a:lnTo>
                          <a:pt x="322" y="363"/>
                        </a:lnTo>
                        <a:lnTo>
                          <a:pt x="323" y="365"/>
                        </a:lnTo>
                        <a:lnTo>
                          <a:pt x="333" y="363"/>
                        </a:lnTo>
                        <a:lnTo>
                          <a:pt x="336" y="352"/>
                        </a:lnTo>
                        <a:lnTo>
                          <a:pt x="338" y="347"/>
                        </a:lnTo>
                        <a:lnTo>
                          <a:pt x="345" y="355"/>
                        </a:lnTo>
                        <a:lnTo>
                          <a:pt x="343" y="364"/>
                        </a:lnTo>
                        <a:lnTo>
                          <a:pt x="339" y="370"/>
                        </a:lnTo>
                        <a:lnTo>
                          <a:pt x="344" y="371"/>
                        </a:lnTo>
                        <a:lnTo>
                          <a:pt x="355" y="367"/>
                        </a:lnTo>
                        <a:lnTo>
                          <a:pt x="354" y="372"/>
                        </a:lnTo>
                        <a:lnTo>
                          <a:pt x="359" y="380"/>
                        </a:lnTo>
                        <a:lnTo>
                          <a:pt x="362" y="387"/>
                        </a:lnTo>
                        <a:lnTo>
                          <a:pt x="361" y="394"/>
                        </a:lnTo>
                        <a:lnTo>
                          <a:pt x="363" y="401"/>
                        </a:lnTo>
                        <a:lnTo>
                          <a:pt x="370" y="409"/>
                        </a:lnTo>
                        <a:lnTo>
                          <a:pt x="379" y="411"/>
                        </a:lnTo>
                        <a:lnTo>
                          <a:pt x="385" y="416"/>
                        </a:lnTo>
                        <a:lnTo>
                          <a:pt x="389" y="415"/>
                        </a:lnTo>
                        <a:lnTo>
                          <a:pt x="398" y="417"/>
                        </a:lnTo>
                        <a:lnTo>
                          <a:pt x="411" y="424"/>
                        </a:lnTo>
                        <a:lnTo>
                          <a:pt x="418" y="422"/>
                        </a:lnTo>
                        <a:lnTo>
                          <a:pt x="423" y="416"/>
                        </a:lnTo>
                        <a:lnTo>
                          <a:pt x="428" y="415"/>
                        </a:lnTo>
                        <a:lnTo>
                          <a:pt x="425" y="412"/>
                        </a:lnTo>
                        <a:lnTo>
                          <a:pt x="431" y="408"/>
                        </a:lnTo>
                        <a:lnTo>
                          <a:pt x="433" y="410"/>
                        </a:lnTo>
                        <a:lnTo>
                          <a:pt x="434" y="413"/>
                        </a:lnTo>
                        <a:lnTo>
                          <a:pt x="433" y="415"/>
                        </a:lnTo>
                        <a:lnTo>
                          <a:pt x="429" y="415"/>
                        </a:lnTo>
                        <a:lnTo>
                          <a:pt x="431" y="416"/>
                        </a:lnTo>
                        <a:lnTo>
                          <a:pt x="434" y="418"/>
                        </a:lnTo>
                        <a:lnTo>
                          <a:pt x="438" y="415"/>
                        </a:lnTo>
                        <a:lnTo>
                          <a:pt x="440" y="416"/>
                        </a:lnTo>
                        <a:lnTo>
                          <a:pt x="440" y="420"/>
                        </a:lnTo>
                        <a:lnTo>
                          <a:pt x="449" y="426"/>
                        </a:lnTo>
                        <a:lnTo>
                          <a:pt x="452" y="430"/>
                        </a:lnTo>
                        <a:lnTo>
                          <a:pt x="454" y="424"/>
                        </a:lnTo>
                        <a:lnTo>
                          <a:pt x="451" y="427"/>
                        </a:lnTo>
                        <a:lnTo>
                          <a:pt x="451" y="423"/>
                        </a:lnTo>
                        <a:lnTo>
                          <a:pt x="458" y="423"/>
                        </a:lnTo>
                        <a:lnTo>
                          <a:pt x="469" y="412"/>
                        </a:lnTo>
                        <a:lnTo>
                          <a:pt x="475" y="409"/>
                        </a:lnTo>
                        <a:lnTo>
                          <a:pt x="492" y="408"/>
                        </a:lnTo>
                        <a:lnTo>
                          <a:pt x="497" y="405"/>
                        </a:lnTo>
                        <a:lnTo>
                          <a:pt x="497" y="403"/>
                        </a:lnTo>
                        <a:lnTo>
                          <a:pt x="500" y="403"/>
                        </a:lnTo>
                        <a:lnTo>
                          <a:pt x="500" y="402"/>
                        </a:lnTo>
                        <a:lnTo>
                          <a:pt x="500" y="394"/>
                        </a:lnTo>
                        <a:lnTo>
                          <a:pt x="503" y="383"/>
                        </a:lnTo>
                        <a:lnTo>
                          <a:pt x="504" y="373"/>
                        </a:lnTo>
                        <a:lnTo>
                          <a:pt x="508" y="362"/>
                        </a:lnTo>
                        <a:lnTo>
                          <a:pt x="510" y="364"/>
                        </a:lnTo>
                        <a:lnTo>
                          <a:pt x="514" y="349"/>
                        </a:lnTo>
                        <a:lnTo>
                          <a:pt x="517" y="341"/>
                        </a:lnTo>
                        <a:lnTo>
                          <a:pt x="516" y="336"/>
                        </a:lnTo>
                        <a:lnTo>
                          <a:pt x="521" y="333"/>
                        </a:lnTo>
                        <a:lnTo>
                          <a:pt x="525" y="326"/>
                        </a:lnTo>
                        <a:lnTo>
                          <a:pt x="529" y="323"/>
                        </a:lnTo>
                        <a:lnTo>
                          <a:pt x="528" y="323"/>
                        </a:lnTo>
                        <a:lnTo>
                          <a:pt x="534" y="318"/>
                        </a:lnTo>
                        <a:lnTo>
                          <a:pt x="534" y="315"/>
                        </a:lnTo>
                        <a:lnTo>
                          <a:pt x="537" y="310"/>
                        </a:lnTo>
                        <a:lnTo>
                          <a:pt x="540" y="300"/>
                        </a:lnTo>
                        <a:lnTo>
                          <a:pt x="541" y="288"/>
                        </a:lnTo>
                        <a:lnTo>
                          <a:pt x="544" y="283"/>
                        </a:lnTo>
                        <a:lnTo>
                          <a:pt x="548" y="260"/>
                        </a:lnTo>
                        <a:lnTo>
                          <a:pt x="548" y="253"/>
                        </a:lnTo>
                        <a:lnTo>
                          <a:pt x="542" y="236"/>
                        </a:lnTo>
                        <a:lnTo>
                          <a:pt x="542" y="234"/>
                        </a:lnTo>
                        <a:lnTo>
                          <a:pt x="543" y="235"/>
                        </a:lnTo>
                        <a:lnTo>
                          <a:pt x="541" y="223"/>
                        </a:lnTo>
                        <a:lnTo>
                          <a:pt x="542" y="216"/>
                        </a:lnTo>
                        <a:lnTo>
                          <a:pt x="540" y="217"/>
                        </a:lnTo>
                        <a:lnTo>
                          <a:pt x="537" y="208"/>
                        </a:lnTo>
                        <a:lnTo>
                          <a:pt x="534" y="206"/>
                        </a:lnTo>
                        <a:lnTo>
                          <a:pt x="535" y="204"/>
                        </a:lnTo>
                        <a:lnTo>
                          <a:pt x="531" y="199"/>
                        </a:lnTo>
                        <a:lnTo>
                          <a:pt x="527" y="196"/>
                        </a:lnTo>
                        <a:lnTo>
                          <a:pt x="523" y="190"/>
                        </a:lnTo>
                        <a:lnTo>
                          <a:pt x="519" y="189"/>
                        </a:lnTo>
                        <a:lnTo>
                          <a:pt x="512" y="182"/>
                        </a:lnTo>
                        <a:lnTo>
                          <a:pt x="508" y="164"/>
                        </a:lnTo>
                        <a:lnTo>
                          <a:pt x="507" y="164"/>
                        </a:lnTo>
                        <a:lnTo>
                          <a:pt x="507" y="168"/>
                        </a:lnTo>
                        <a:lnTo>
                          <a:pt x="501" y="163"/>
                        </a:lnTo>
                        <a:lnTo>
                          <a:pt x="501" y="161"/>
                        </a:lnTo>
                        <a:lnTo>
                          <a:pt x="500" y="162"/>
                        </a:lnTo>
                        <a:lnTo>
                          <a:pt x="500" y="166"/>
                        </a:lnTo>
                        <a:lnTo>
                          <a:pt x="496" y="167"/>
                        </a:lnTo>
                        <a:lnTo>
                          <a:pt x="494" y="160"/>
                        </a:lnTo>
                        <a:lnTo>
                          <a:pt x="493" y="151"/>
                        </a:lnTo>
                        <a:lnTo>
                          <a:pt x="492" y="151"/>
                        </a:lnTo>
                        <a:lnTo>
                          <a:pt x="487" y="142"/>
                        </a:lnTo>
                        <a:lnTo>
                          <a:pt x="483" y="140"/>
                        </a:lnTo>
                        <a:lnTo>
                          <a:pt x="483" y="137"/>
                        </a:lnTo>
                        <a:lnTo>
                          <a:pt x="485" y="138"/>
                        </a:lnTo>
                        <a:lnTo>
                          <a:pt x="485" y="135"/>
                        </a:lnTo>
                        <a:lnTo>
                          <a:pt x="480" y="131"/>
                        </a:lnTo>
                        <a:lnTo>
                          <a:pt x="478" y="132"/>
                        </a:lnTo>
                        <a:lnTo>
                          <a:pt x="475" y="128"/>
                        </a:lnTo>
                        <a:lnTo>
                          <a:pt x="471" y="126"/>
                        </a:lnTo>
                        <a:lnTo>
                          <a:pt x="468" y="127"/>
                        </a:lnTo>
                        <a:lnTo>
                          <a:pt x="466" y="120"/>
                        </a:lnTo>
                        <a:lnTo>
                          <a:pt x="463" y="122"/>
                        </a:lnTo>
                        <a:lnTo>
                          <a:pt x="459" y="120"/>
                        </a:lnTo>
                        <a:lnTo>
                          <a:pt x="451" y="116"/>
                        </a:lnTo>
                        <a:lnTo>
                          <a:pt x="451" y="110"/>
                        </a:lnTo>
                        <a:lnTo>
                          <a:pt x="451" y="111"/>
                        </a:lnTo>
                        <a:lnTo>
                          <a:pt x="451" y="110"/>
                        </a:lnTo>
                        <a:lnTo>
                          <a:pt x="447" y="108"/>
                        </a:lnTo>
                        <a:lnTo>
                          <a:pt x="447" y="97"/>
                        </a:lnTo>
                        <a:lnTo>
                          <a:pt x="444" y="87"/>
                        </a:lnTo>
                        <a:lnTo>
                          <a:pt x="443" y="87"/>
                        </a:lnTo>
                        <a:lnTo>
                          <a:pt x="439" y="81"/>
                        </a:lnTo>
                        <a:lnTo>
                          <a:pt x="435" y="68"/>
                        </a:lnTo>
                        <a:lnTo>
                          <a:pt x="436" y="59"/>
                        </a:lnTo>
                        <a:lnTo>
                          <a:pt x="428" y="53"/>
                        </a:lnTo>
                        <a:lnTo>
                          <a:pt x="427" y="49"/>
                        </a:lnTo>
                        <a:lnTo>
                          <a:pt x="425" y="49"/>
                        </a:lnTo>
                        <a:lnTo>
                          <a:pt x="419" y="52"/>
                        </a:lnTo>
                        <a:lnTo>
                          <a:pt x="415" y="49"/>
                        </a:lnTo>
                        <a:lnTo>
                          <a:pt x="410" y="26"/>
                        </a:lnTo>
                        <a:lnTo>
                          <a:pt x="406" y="22"/>
                        </a:lnTo>
                        <a:lnTo>
                          <a:pt x="406" y="17"/>
                        </a:lnTo>
                        <a:lnTo>
                          <a:pt x="403" y="17"/>
                        </a:lnTo>
                        <a:lnTo>
                          <a:pt x="402" y="15"/>
                        </a:lnTo>
                        <a:lnTo>
                          <a:pt x="401" y="4"/>
                        </a:lnTo>
                        <a:lnTo>
                          <a:pt x="401" y="0"/>
                        </a:lnTo>
                        <a:lnTo>
                          <a:pt x="400" y="0"/>
                        </a:lnTo>
                        <a:lnTo>
                          <a:pt x="394" y="4"/>
                        </a:lnTo>
                        <a:lnTo>
                          <a:pt x="394" y="8"/>
                        </a:lnTo>
                        <a:lnTo>
                          <a:pt x="391" y="11"/>
                        </a:lnTo>
                        <a:lnTo>
                          <a:pt x="390" y="18"/>
                        </a:lnTo>
                        <a:lnTo>
                          <a:pt x="386" y="19"/>
                        </a:lnTo>
                        <a:lnTo>
                          <a:pt x="386" y="24"/>
                        </a:lnTo>
                        <a:lnTo>
                          <a:pt x="386" y="26"/>
                        </a:lnTo>
                        <a:lnTo>
                          <a:pt x="387" y="27"/>
                        </a:lnTo>
                        <a:lnTo>
                          <a:pt x="386" y="35"/>
                        </a:lnTo>
                        <a:lnTo>
                          <a:pt x="384" y="41"/>
                        </a:lnTo>
                        <a:lnTo>
                          <a:pt x="384" y="53"/>
                        </a:lnTo>
                        <a:lnTo>
                          <a:pt x="386" y="60"/>
                        </a:lnTo>
                        <a:lnTo>
                          <a:pt x="380" y="82"/>
                        </a:lnTo>
                        <a:lnTo>
                          <a:pt x="375" y="95"/>
                        </a:lnTo>
                        <a:lnTo>
                          <a:pt x="365" y="98"/>
                        </a:lnTo>
                        <a:lnTo>
                          <a:pt x="354" y="91"/>
                        </a:lnTo>
                        <a:lnTo>
                          <a:pt x="349" y="85"/>
                        </a:lnTo>
                        <a:lnTo>
                          <a:pt x="338" y="82"/>
                        </a:lnTo>
                        <a:lnTo>
                          <a:pt x="327" y="73"/>
                        </a:lnTo>
                        <a:lnTo>
                          <a:pt x="317" y="72"/>
                        </a:lnTo>
                        <a:lnTo>
                          <a:pt x="315" y="73"/>
                        </a:lnTo>
                        <a:lnTo>
                          <a:pt x="315" y="65"/>
                        </a:lnTo>
                        <a:lnTo>
                          <a:pt x="309" y="62"/>
                        </a:lnTo>
                        <a:lnTo>
                          <a:pt x="307" y="62"/>
                        </a:lnTo>
                        <a:lnTo>
                          <a:pt x="305" y="59"/>
                        </a:lnTo>
                        <a:lnTo>
                          <a:pt x="310" y="41"/>
                        </a:lnTo>
                        <a:lnTo>
                          <a:pt x="308" y="41"/>
                        </a:lnTo>
                        <a:lnTo>
                          <a:pt x="309" y="35"/>
                        </a:lnTo>
                        <a:lnTo>
                          <a:pt x="312" y="38"/>
                        </a:lnTo>
                        <a:lnTo>
                          <a:pt x="311" y="35"/>
                        </a:lnTo>
                        <a:lnTo>
                          <a:pt x="312" y="33"/>
                        </a:lnTo>
                        <a:lnTo>
                          <a:pt x="313" y="35"/>
                        </a:lnTo>
                        <a:lnTo>
                          <a:pt x="316" y="34"/>
                        </a:lnTo>
                        <a:lnTo>
                          <a:pt x="317" y="32"/>
                        </a:lnTo>
                        <a:lnTo>
                          <a:pt x="316" y="31"/>
                        </a:lnTo>
                        <a:lnTo>
                          <a:pt x="318" y="28"/>
                        </a:lnTo>
                        <a:lnTo>
                          <a:pt x="322" y="23"/>
                        </a:lnTo>
                        <a:lnTo>
                          <a:pt x="321" y="22"/>
                        </a:lnTo>
                        <a:lnTo>
                          <a:pt x="316" y="23"/>
                        </a:lnTo>
                        <a:lnTo>
                          <a:pt x="315" y="18"/>
                        </a:lnTo>
                        <a:lnTo>
                          <a:pt x="312" y="19"/>
                        </a:lnTo>
                        <a:lnTo>
                          <a:pt x="311" y="25"/>
                        </a:lnTo>
                        <a:lnTo>
                          <a:pt x="309" y="26"/>
                        </a:lnTo>
                        <a:lnTo>
                          <a:pt x="309" y="20"/>
                        </a:lnTo>
                        <a:lnTo>
                          <a:pt x="308" y="21"/>
                        </a:lnTo>
                        <a:lnTo>
                          <a:pt x="307" y="20"/>
                        </a:lnTo>
                        <a:lnTo>
                          <a:pt x="309" y="18"/>
                        </a:lnTo>
                        <a:lnTo>
                          <a:pt x="302" y="19"/>
                        </a:lnTo>
                        <a:lnTo>
                          <a:pt x="298" y="22"/>
                        </a:lnTo>
                        <a:lnTo>
                          <a:pt x="292" y="19"/>
                        </a:lnTo>
                        <a:lnTo>
                          <a:pt x="284" y="19"/>
                        </a:lnTo>
                        <a:lnTo>
                          <a:pt x="278" y="17"/>
                        </a:lnTo>
                        <a:lnTo>
                          <a:pt x="278" y="15"/>
                        </a:lnTo>
                        <a:lnTo>
                          <a:pt x="276" y="17"/>
                        </a:lnTo>
                        <a:lnTo>
                          <a:pt x="269" y="15"/>
                        </a:lnTo>
                        <a:lnTo>
                          <a:pt x="266" y="10"/>
                        </a:lnTo>
                        <a:lnTo>
                          <a:pt x="264" y="12"/>
                        </a:lnTo>
                        <a:lnTo>
                          <a:pt x="258" y="7"/>
                        </a:lnTo>
                        <a:lnTo>
                          <a:pt x="256" y="11"/>
                        </a:lnTo>
                        <a:lnTo>
                          <a:pt x="255" y="7"/>
                        </a:lnTo>
                        <a:lnTo>
                          <a:pt x="253" y="9"/>
                        </a:lnTo>
                        <a:lnTo>
                          <a:pt x="251" y="9"/>
                        </a:lnTo>
                        <a:lnTo>
                          <a:pt x="254" y="10"/>
                        </a:lnTo>
                        <a:lnTo>
                          <a:pt x="256" y="12"/>
                        </a:lnTo>
                        <a:lnTo>
                          <a:pt x="261" y="12"/>
                        </a:lnTo>
                        <a:lnTo>
                          <a:pt x="263" y="14"/>
                        </a:lnTo>
                        <a:lnTo>
                          <a:pt x="263" y="19"/>
                        </a:lnTo>
                        <a:lnTo>
                          <a:pt x="256" y="22"/>
                        </a:lnTo>
                        <a:lnTo>
                          <a:pt x="246" y="22"/>
                        </a:lnTo>
                        <a:lnTo>
                          <a:pt x="244" y="23"/>
                        </a:lnTo>
                        <a:lnTo>
                          <a:pt x="242" y="22"/>
                        </a:lnTo>
                        <a:lnTo>
                          <a:pt x="240" y="25"/>
                        </a:lnTo>
                        <a:lnTo>
                          <a:pt x="241" y="28"/>
                        </a:lnTo>
                        <a:lnTo>
                          <a:pt x="236" y="25"/>
                        </a:lnTo>
                        <a:lnTo>
                          <a:pt x="236" y="27"/>
                        </a:lnTo>
                        <a:lnTo>
                          <a:pt x="231" y="28"/>
                        </a:lnTo>
                        <a:lnTo>
                          <a:pt x="229" y="35"/>
                        </a:lnTo>
                        <a:lnTo>
                          <a:pt x="232" y="34"/>
                        </a:lnTo>
                        <a:lnTo>
                          <a:pt x="232" y="38"/>
                        </a:lnTo>
                        <a:lnTo>
                          <a:pt x="229" y="39"/>
                        </a:lnTo>
                        <a:lnTo>
                          <a:pt x="226" y="39"/>
                        </a:lnTo>
                        <a:lnTo>
                          <a:pt x="222" y="46"/>
                        </a:lnTo>
                        <a:lnTo>
                          <a:pt x="220" y="47"/>
                        </a:lnTo>
                        <a:lnTo>
                          <a:pt x="219" y="50"/>
                        </a:lnTo>
                        <a:lnTo>
                          <a:pt x="225" y="57"/>
                        </a:lnTo>
                        <a:lnTo>
                          <a:pt x="223" y="58"/>
                        </a:lnTo>
                        <a:lnTo>
                          <a:pt x="223" y="62"/>
                        </a:lnTo>
                        <a:lnTo>
                          <a:pt x="216" y="57"/>
                        </a:lnTo>
                        <a:lnTo>
                          <a:pt x="208" y="57"/>
                        </a:lnTo>
                        <a:lnTo>
                          <a:pt x="207" y="59"/>
                        </a:lnTo>
                        <a:lnTo>
                          <a:pt x="202" y="60"/>
                        </a:lnTo>
                        <a:lnTo>
                          <a:pt x="199" y="68"/>
                        </a:lnTo>
                        <a:lnTo>
                          <a:pt x="201" y="65"/>
                        </a:lnTo>
                        <a:lnTo>
                          <a:pt x="202" y="55"/>
                        </a:lnTo>
                        <a:lnTo>
                          <a:pt x="194" y="47"/>
                        </a:lnTo>
                        <a:lnTo>
                          <a:pt x="186" y="42"/>
                        </a:lnTo>
                        <a:lnTo>
                          <a:pt x="184" y="42"/>
                        </a:lnTo>
                        <a:lnTo>
                          <a:pt x="183" y="45"/>
                        </a:lnTo>
                        <a:lnTo>
                          <a:pt x="178" y="48"/>
                        </a:lnTo>
                        <a:lnTo>
                          <a:pt x="178" y="46"/>
                        </a:lnTo>
                        <a:lnTo>
                          <a:pt x="175" y="49"/>
                        </a:lnTo>
                        <a:lnTo>
                          <a:pt x="174" y="45"/>
                        </a:lnTo>
                        <a:lnTo>
                          <a:pt x="173" y="47"/>
                        </a:lnTo>
                        <a:lnTo>
                          <a:pt x="174" y="49"/>
                        </a:lnTo>
                        <a:lnTo>
                          <a:pt x="173" y="53"/>
                        </a:lnTo>
                        <a:lnTo>
                          <a:pt x="169" y="54"/>
                        </a:lnTo>
                        <a:lnTo>
                          <a:pt x="169" y="53"/>
                        </a:lnTo>
                        <a:lnTo>
                          <a:pt x="161" y="54"/>
                        </a:lnTo>
                        <a:lnTo>
                          <a:pt x="163" y="61"/>
                        </a:lnTo>
                        <a:lnTo>
                          <a:pt x="159" y="60"/>
                        </a:lnTo>
                        <a:lnTo>
                          <a:pt x="158" y="62"/>
                        </a:lnTo>
                        <a:lnTo>
                          <a:pt x="159" y="65"/>
                        </a:lnTo>
                        <a:lnTo>
                          <a:pt x="155" y="65"/>
                        </a:lnTo>
                        <a:lnTo>
                          <a:pt x="153" y="66"/>
                        </a:lnTo>
                        <a:lnTo>
                          <a:pt x="154" y="70"/>
                        </a:lnTo>
                        <a:lnTo>
                          <a:pt x="151" y="74"/>
                        </a:lnTo>
                        <a:lnTo>
                          <a:pt x="151" y="78"/>
                        </a:lnTo>
                        <a:lnTo>
                          <a:pt x="153" y="79"/>
                        </a:lnTo>
                        <a:lnTo>
                          <a:pt x="152" y="81"/>
                        </a:lnTo>
                        <a:lnTo>
                          <a:pt x="147" y="81"/>
                        </a:lnTo>
                        <a:lnTo>
                          <a:pt x="145" y="76"/>
                        </a:lnTo>
                        <a:lnTo>
                          <a:pt x="140" y="75"/>
                        </a:lnTo>
                        <a:lnTo>
                          <a:pt x="139" y="76"/>
                        </a:lnTo>
                        <a:lnTo>
                          <a:pt x="138" y="81"/>
                        </a:lnTo>
                        <a:lnTo>
                          <a:pt x="142" y="85"/>
                        </a:lnTo>
                        <a:lnTo>
                          <a:pt x="143" y="89"/>
                        </a:lnTo>
                        <a:lnTo>
                          <a:pt x="139" y="89"/>
                        </a:lnTo>
                        <a:lnTo>
                          <a:pt x="138" y="95"/>
                        </a:lnTo>
                        <a:lnTo>
                          <a:pt x="130" y="79"/>
                        </a:lnTo>
                        <a:lnTo>
                          <a:pt x="129" y="83"/>
                        </a:lnTo>
                        <a:lnTo>
                          <a:pt x="123" y="88"/>
                        </a:lnTo>
                        <a:lnTo>
                          <a:pt x="120" y="94"/>
                        </a:lnTo>
                        <a:lnTo>
                          <a:pt x="123" y="102"/>
                        </a:lnTo>
                        <a:lnTo>
                          <a:pt x="117" y="108"/>
                        </a:lnTo>
                        <a:lnTo>
                          <a:pt x="115" y="108"/>
                        </a:lnTo>
                        <a:lnTo>
                          <a:pt x="112" y="118"/>
                        </a:lnTo>
                        <a:lnTo>
                          <a:pt x="105" y="124"/>
                        </a:lnTo>
                        <a:lnTo>
                          <a:pt x="85" y="130"/>
                        </a:lnTo>
                        <a:lnTo>
                          <a:pt x="79" y="129"/>
                        </a:lnTo>
                        <a:lnTo>
                          <a:pt x="73" y="134"/>
                        </a:lnTo>
                        <a:lnTo>
                          <a:pt x="66" y="135"/>
                        </a:lnTo>
                        <a:lnTo>
                          <a:pt x="59" y="139"/>
                        </a:lnTo>
                        <a:lnTo>
                          <a:pt x="48" y="138"/>
                        </a:lnTo>
                        <a:lnTo>
                          <a:pt x="36" y="145"/>
                        </a:lnTo>
                        <a:lnTo>
                          <a:pt x="30" y="153"/>
                        </a:lnTo>
                        <a:lnTo>
                          <a:pt x="24" y="154"/>
                        </a:lnTo>
                        <a:lnTo>
                          <a:pt x="17" y="158"/>
                        </a:lnTo>
                        <a:lnTo>
                          <a:pt x="12" y="167"/>
                        </a:lnTo>
                        <a:lnTo>
                          <a:pt x="10" y="167"/>
                        </a:lnTo>
                        <a:lnTo>
                          <a:pt x="10" y="163"/>
                        </a:lnTo>
                        <a:lnTo>
                          <a:pt x="11" y="156"/>
                        </a:lnTo>
                        <a:lnTo>
                          <a:pt x="9" y="157"/>
                        </a:lnTo>
                        <a:lnTo>
                          <a:pt x="6" y="164"/>
                        </a:lnTo>
                        <a:lnTo>
                          <a:pt x="5" y="170"/>
                        </a:lnTo>
                        <a:lnTo>
                          <a:pt x="7" y="172"/>
                        </a:lnTo>
                        <a:lnTo>
                          <a:pt x="7" y="179"/>
                        </a:lnTo>
                        <a:lnTo>
                          <a:pt x="2" y="188"/>
                        </a:lnTo>
                        <a:lnTo>
                          <a:pt x="2" y="195"/>
                        </a:lnTo>
                        <a:lnTo>
                          <a:pt x="8" y="210"/>
                        </a:lnTo>
                        <a:lnTo>
                          <a:pt x="8" y="211"/>
                        </a:lnTo>
                        <a:lnTo>
                          <a:pt x="13" y="216"/>
                        </a:lnTo>
                        <a:lnTo>
                          <a:pt x="13" y="219"/>
                        </a:lnTo>
                        <a:lnTo>
                          <a:pt x="11" y="225"/>
                        </a:lnTo>
                        <a:lnTo>
                          <a:pt x="9" y="225"/>
                        </a:lnTo>
                        <a:lnTo>
                          <a:pt x="8" y="219"/>
                        </a:lnTo>
                        <a:lnTo>
                          <a:pt x="7" y="220"/>
                        </a:lnTo>
                        <a:lnTo>
                          <a:pt x="3" y="212"/>
                        </a:lnTo>
                        <a:lnTo>
                          <a:pt x="8" y="226"/>
                        </a:lnTo>
                        <a:lnTo>
                          <a:pt x="5" y="227"/>
                        </a:lnTo>
                        <a:lnTo>
                          <a:pt x="4" y="226"/>
                        </a:lnTo>
                        <a:lnTo>
                          <a:pt x="3" y="223"/>
                        </a:lnTo>
                        <a:lnTo>
                          <a:pt x="0" y="220"/>
                        </a:lnTo>
                        <a:lnTo>
                          <a:pt x="0" y="222"/>
                        </a:lnTo>
                        <a:lnTo>
                          <a:pt x="4" y="230"/>
                        </a:lnTo>
                        <a:lnTo>
                          <a:pt x="9" y="234"/>
                        </a:lnTo>
                        <a:lnTo>
                          <a:pt x="13" y="243"/>
                        </a:lnTo>
                        <a:lnTo>
                          <a:pt x="13" y="249"/>
                        </a:lnTo>
                        <a:lnTo>
                          <a:pt x="23" y="267"/>
                        </a:lnTo>
                        <a:lnTo>
                          <a:pt x="24" y="285"/>
                        </a:lnTo>
                        <a:lnTo>
                          <a:pt x="35" y="306"/>
                        </a:lnTo>
                        <a:lnTo>
                          <a:pt x="35" y="318"/>
                        </a:lnTo>
                        <a:lnTo>
                          <a:pt x="33" y="323"/>
                        </a:lnTo>
                        <a:lnTo>
                          <a:pt x="35" y="329"/>
                        </a:lnTo>
                        <a:lnTo>
                          <a:pt x="31" y="336"/>
                        </a:lnTo>
                        <a:lnTo>
                          <a:pt x="25" y="336"/>
                        </a:lnTo>
                      </a:path>
                    </a:pathLst>
                  </a:custGeom>
                  <a:grpFill/>
                  <a:ln w="9144">
                    <a:solidFill>
                      <a:schemeClr val="bg2">
                        <a:lumMod val="90000"/>
                      </a:schemeClr>
                    </a:solidFill>
                    <a:round/>
                    <a:headEnd/>
                    <a:tailEnd/>
                  </a:ln>
                </p:spPr>
                <p:txBody>
                  <a:bodyPr/>
                  <a:lstStyle/>
                  <a:p>
                    <a:endParaRPr lang="nb-NO"/>
                  </a:p>
                </p:txBody>
              </p:sp>
              <p:sp>
                <p:nvSpPr>
                  <p:cNvPr id="532" name="Freeform 238"/>
                  <p:cNvSpPr>
                    <a:spLocks/>
                  </p:cNvSpPr>
                  <p:nvPr/>
                </p:nvSpPr>
                <p:spPr bwMode="gray">
                  <a:xfrm>
                    <a:off x="4209" y="2459"/>
                    <a:ext cx="134" cy="38"/>
                  </a:xfrm>
                  <a:custGeom>
                    <a:avLst/>
                    <a:gdLst>
                      <a:gd name="T0" fmla="*/ 168 w 126"/>
                      <a:gd name="T1" fmla="*/ 21 h 39"/>
                      <a:gd name="T2" fmla="*/ 163 w 126"/>
                      <a:gd name="T3" fmla="*/ 23 h 39"/>
                      <a:gd name="T4" fmla="*/ 147 w 126"/>
                      <a:gd name="T5" fmla="*/ 20 h 39"/>
                      <a:gd name="T6" fmla="*/ 137 w 126"/>
                      <a:gd name="T7" fmla="*/ 20 h 39"/>
                      <a:gd name="T8" fmla="*/ 110 w 126"/>
                      <a:gd name="T9" fmla="*/ 19 h 39"/>
                      <a:gd name="T10" fmla="*/ 84 w 126"/>
                      <a:gd name="T11" fmla="*/ 19 h 39"/>
                      <a:gd name="T12" fmla="*/ 78 w 126"/>
                      <a:gd name="T13" fmla="*/ 19 h 39"/>
                      <a:gd name="T14" fmla="*/ 56 w 126"/>
                      <a:gd name="T15" fmla="*/ 19 h 39"/>
                      <a:gd name="T16" fmla="*/ 40 w 126"/>
                      <a:gd name="T17" fmla="*/ 19 h 39"/>
                      <a:gd name="T18" fmla="*/ 26 w 126"/>
                      <a:gd name="T19" fmla="*/ 17 h 39"/>
                      <a:gd name="T20" fmla="*/ 32 w 126"/>
                      <a:gd name="T21" fmla="*/ 14 h 39"/>
                      <a:gd name="T22" fmla="*/ 1 w 126"/>
                      <a:gd name="T23" fmla="*/ 11 h 39"/>
                      <a:gd name="T24" fmla="*/ 0 w 126"/>
                      <a:gd name="T25" fmla="*/ 8 h 39"/>
                      <a:gd name="T26" fmla="*/ 1 w 126"/>
                      <a:gd name="T27" fmla="*/ 9 h 39"/>
                      <a:gd name="T28" fmla="*/ 5 w 126"/>
                      <a:gd name="T29" fmla="*/ 9 h 39"/>
                      <a:gd name="T30" fmla="*/ 20 w 126"/>
                      <a:gd name="T31" fmla="*/ 1 h 39"/>
                      <a:gd name="T32" fmla="*/ 22 w 126"/>
                      <a:gd name="T33" fmla="*/ 0 h 39"/>
                      <a:gd name="T34" fmla="*/ 38 w 126"/>
                      <a:gd name="T35" fmla="*/ 1 h 39"/>
                      <a:gd name="T36" fmla="*/ 49 w 126"/>
                      <a:gd name="T37" fmla="*/ 0 h 39"/>
                      <a:gd name="T38" fmla="*/ 53 w 126"/>
                      <a:gd name="T39" fmla="*/ 3 h 39"/>
                      <a:gd name="T40" fmla="*/ 74 w 126"/>
                      <a:gd name="T41" fmla="*/ 4 h 39"/>
                      <a:gd name="T42" fmla="*/ 83 w 126"/>
                      <a:gd name="T43" fmla="*/ 11 h 39"/>
                      <a:gd name="T44" fmla="*/ 87 w 126"/>
                      <a:gd name="T45" fmla="*/ 11 h 39"/>
                      <a:gd name="T46" fmla="*/ 106 w 126"/>
                      <a:gd name="T47" fmla="*/ 11 h 39"/>
                      <a:gd name="T48" fmla="*/ 124 w 126"/>
                      <a:gd name="T49" fmla="*/ 14 h 39"/>
                      <a:gd name="T50" fmla="*/ 128 w 126"/>
                      <a:gd name="T51" fmla="*/ 13 h 39"/>
                      <a:gd name="T52" fmla="*/ 136 w 126"/>
                      <a:gd name="T53" fmla="*/ 8 h 39"/>
                      <a:gd name="T54" fmla="*/ 140 w 126"/>
                      <a:gd name="T55" fmla="*/ 6 h 39"/>
                      <a:gd name="T56" fmla="*/ 146 w 126"/>
                      <a:gd name="T57" fmla="*/ 9 h 39"/>
                      <a:gd name="T58" fmla="*/ 154 w 126"/>
                      <a:gd name="T59" fmla="*/ 9 h 39"/>
                      <a:gd name="T60" fmla="*/ 168 w 126"/>
                      <a:gd name="T61" fmla="*/ 12 h 39"/>
                      <a:gd name="T62" fmla="*/ 179 w 126"/>
                      <a:gd name="T63" fmla="*/ 14 h 39"/>
                      <a:gd name="T64" fmla="*/ 186 w 126"/>
                      <a:gd name="T65" fmla="*/ 18 h 39"/>
                      <a:gd name="T66" fmla="*/ 188 w 126"/>
                      <a:gd name="T67" fmla="*/ 19 h 39"/>
                      <a:gd name="T68" fmla="*/ 192 w 126"/>
                      <a:gd name="T69" fmla="*/ 19 h 39"/>
                      <a:gd name="T70" fmla="*/ 217 w 126"/>
                      <a:gd name="T71" fmla="*/ 19 h 39"/>
                      <a:gd name="T72" fmla="*/ 228 w 126"/>
                      <a:gd name="T73" fmla="*/ 19 h 39"/>
                      <a:gd name="T74" fmla="*/ 227 w 126"/>
                      <a:gd name="T75" fmla="*/ 24 h 39"/>
                      <a:gd name="T76" fmla="*/ 231 w 126"/>
                      <a:gd name="T77" fmla="*/ 28 h 39"/>
                      <a:gd name="T78" fmla="*/ 227 w 126"/>
                      <a:gd name="T79" fmla="*/ 27 h 39"/>
                      <a:gd name="T80" fmla="*/ 198 w 126"/>
                      <a:gd name="T81" fmla="*/ 22 h 39"/>
                      <a:gd name="T82" fmla="*/ 185 w 126"/>
                      <a:gd name="T83" fmla="*/ 24 h 39"/>
                      <a:gd name="T84" fmla="*/ 168 w 126"/>
                      <a:gd name="T85" fmla="*/ 21 h 39"/>
                      <a:gd name="T86" fmla="*/ 168 w 126"/>
                      <a:gd name="T87" fmla="*/ 21 h 39"/>
                      <a:gd name="T88" fmla="*/ 168 w 126"/>
                      <a:gd name="T89" fmla="*/ 21 h 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6"/>
                      <a:gd name="T136" fmla="*/ 0 h 39"/>
                      <a:gd name="T137" fmla="*/ 126 w 126"/>
                      <a:gd name="T138" fmla="*/ 39 h 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6" h="39">
                        <a:moveTo>
                          <a:pt x="91" y="31"/>
                        </a:moveTo>
                        <a:lnTo>
                          <a:pt x="87" y="33"/>
                        </a:lnTo>
                        <a:lnTo>
                          <a:pt x="80" y="30"/>
                        </a:lnTo>
                        <a:lnTo>
                          <a:pt x="74" y="30"/>
                        </a:lnTo>
                        <a:lnTo>
                          <a:pt x="59" y="24"/>
                        </a:lnTo>
                        <a:lnTo>
                          <a:pt x="46" y="23"/>
                        </a:lnTo>
                        <a:lnTo>
                          <a:pt x="42" y="25"/>
                        </a:lnTo>
                        <a:lnTo>
                          <a:pt x="31" y="22"/>
                        </a:lnTo>
                        <a:lnTo>
                          <a:pt x="22" y="21"/>
                        </a:lnTo>
                        <a:lnTo>
                          <a:pt x="15" y="17"/>
                        </a:lnTo>
                        <a:lnTo>
                          <a:pt x="18" y="14"/>
                        </a:lnTo>
                        <a:lnTo>
                          <a:pt x="1" y="11"/>
                        </a:lnTo>
                        <a:lnTo>
                          <a:pt x="0" y="8"/>
                        </a:lnTo>
                        <a:lnTo>
                          <a:pt x="1" y="9"/>
                        </a:lnTo>
                        <a:lnTo>
                          <a:pt x="5" y="9"/>
                        </a:lnTo>
                        <a:lnTo>
                          <a:pt x="10" y="1"/>
                        </a:lnTo>
                        <a:lnTo>
                          <a:pt x="12" y="0"/>
                        </a:lnTo>
                        <a:lnTo>
                          <a:pt x="21" y="1"/>
                        </a:lnTo>
                        <a:lnTo>
                          <a:pt x="26" y="0"/>
                        </a:lnTo>
                        <a:lnTo>
                          <a:pt x="29" y="3"/>
                        </a:lnTo>
                        <a:lnTo>
                          <a:pt x="40" y="4"/>
                        </a:lnTo>
                        <a:lnTo>
                          <a:pt x="45" y="11"/>
                        </a:lnTo>
                        <a:lnTo>
                          <a:pt x="47" y="11"/>
                        </a:lnTo>
                        <a:lnTo>
                          <a:pt x="57" y="11"/>
                        </a:lnTo>
                        <a:lnTo>
                          <a:pt x="67" y="14"/>
                        </a:lnTo>
                        <a:lnTo>
                          <a:pt x="69" y="13"/>
                        </a:lnTo>
                        <a:lnTo>
                          <a:pt x="73" y="8"/>
                        </a:lnTo>
                        <a:lnTo>
                          <a:pt x="76" y="6"/>
                        </a:lnTo>
                        <a:lnTo>
                          <a:pt x="79" y="9"/>
                        </a:lnTo>
                        <a:lnTo>
                          <a:pt x="83" y="9"/>
                        </a:lnTo>
                        <a:lnTo>
                          <a:pt x="91" y="12"/>
                        </a:lnTo>
                        <a:lnTo>
                          <a:pt x="97" y="14"/>
                        </a:lnTo>
                        <a:lnTo>
                          <a:pt x="101" y="18"/>
                        </a:lnTo>
                        <a:lnTo>
                          <a:pt x="102" y="22"/>
                        </a:lnTo>
                        <a:lnTo>
                          <a:pt x="104" y="24"/>
                        </a:lnTo>
                        <a:lnTo>
                          <a:pt x="118" y="23"/>
                        </a:lnTo>
                        <a:lnTo>
                          <a:pt x="123" y="25"/>
                        </a:lnTo>
                        <a:lnTo>
                          <a:pt x="122" y="34"/>
                        </a:lnTo>
                        <a:lnTo>
                          <a:pt x="125" y="38"/>
                        </a:lnTo>
                        <a:lnTo>
                          <a:pt x="122" y="37"/>
                        </a:lnTo>
                        <a:lnTo>
                          <a:pt x="107" y="32"/>
                        </a:lnTo>
                        <a:lnTo>
                          <a:pt x="100" y="34"/>
                        </a:lnTo>
                        <a:lnTo>
                          <a:pt x="91" y="31"/>
                        </a:lnTo>
                      </a:path>
                    </a:pathLst>
                  </a:custGeom>
                  <a:grpFill/>
                  <a:ln w="9144">
                    <a:solidFill>
                      <a:schemeClr val="bg2">
                        <a:lumMod val="90000"/>
                      </a:schemeClr>
                    </a:solidFill>
                    <a:round/>
                    <a:headEnd/>
                    <a:tailEnd/>
                  </a:ln>
                </p:spPr>
                <p:txBody>
                  <a:bodyPr/>
                  <a:lstStyle/>
                  <a:p>
                    <a:endParaRPr lang="nb-NO"/>
                  </a:p>
                </p:txBody>
              </p:sp>
              <p:sp>
                <p:nvSpPr>
                  <p:cNvPr id="533" name="Freeform 239"/>
                  <p:cNvSpPr>
                    <a:spLocks/>
                  </p:cNvSpPr>
                  <p:nvPr/>
                </p:nvSpPr>
                <p:spPr bwMode="gray">
                  <a:xfrm>
                    <a:off x="4363" y="2424"/>
                    <a:ext cx="5" cy="11"/>
                  </a:xfrm>
                  <a:custGeom>
                    <a:avLst/>
                    <a:gdLst>
                      <a:gd name="T0" fmla="*/ 1 w 4"/>
                      <a:gd name="T1" fmla="*/ 0 h 11"/>
                      <a:gd name="T2" fmla="*/ 31 w 4"/>
                      <a:gd name="T3" fmla="*/ 9 h 11"/>
                      <a:gd name="T4" fmla="*/ 0 w 4"/>
                      <a:gd name="T5" fmla="*/ 10 h 11"/>
                      <a:gd name="T6" fmla="*/ 0 w 4"/>
                      <a:gd name="T7" fmla="*/ 4 h 11"/>
                      <a:gd name="T8" fmla="*/ 1 w 4"/>
                      <a:gd name="T9" fmla="*/ 0 h 11"/>
                      <a:gd name="T10" fmla="*/ 1 w 4"/>
                      <a:gd name="T11" fmla="*/ 0 h 11"/>
                      <a:gd name="T12" fmla="*/ 1 w 4"/>
                      <a:gd name="T13" fmla="*/ 0 h 11"/>
                      <a:gd name="T14" fmla="*/ 0 60000 65536"/>
                      <a:gd name="T15" fmla="*/ 0 60000 65536"/>
                      <a:gd name="T16" fmla="*/ 0 60000 65536"/>
                      <a:gd name="T17" fmla="*/ 0 60000 65536"/>
                      <a:gd name="T18" fmla="*/ 0 60000 65536"/>
                      <a:gd name="T19" fmla="*/ 0 60000 65536"/>
                      <a:gd name="T20" fmla="*/ 0 60000 65536"/>
                      <a:gd name="T21" fmla="*/ 0 w 4"/>
                      <a:gd name="T22" fmla="*/ 0 h 11"/>
                      <a:gd name="T23" fmla="*/ 4 w 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1">
                        <a:moveTo>
                          <a:pt x="1" y="0"/>
                        </a:moveTo>
                        <a:lnTo>
                          <a:pt x="3" y="9"/>
                        </a:lnTo>
                        <a:lnTo>
                          <a:pt x="0" y="10"/>
                        </a:lnTo>
                        <a:lnTo>
                          <a:pt x="0" y="4"/>
                        </a:lnTo>
                        <a:lnTo>
                          <a:pt x="1" y="0"/>
                        </a:lnTo>
                      </a:path>
                    </a:pathLst>
                  </a:custGeom>
                  <a:grpFill/>
                  <a:ln w="9144">
                    <a:solidFill>
                      <a:schemeClr val="bg2">
                        <a:lumMod val="90000"/>
                      </a:schemeClr>
                    </a:solidFill>
                    <a:round/>
                    <a:headEnd/>
                    <a:tailEnd/>
                  </a:ln>
                </p:spPr>
                <p:txBody>
                  <a:bodyPr/>
                  <a:lstStyle/>
                  <a:p>
                    <a:endParaRPr lang="nb-NO"/>
                  </a:p>
                </p:txBody>
              </p:sp>
              <p:sp>
                <p:nvSpPr>
                  <p:cNvPr id="534" name="Freeform 240"/>
                  <p:cNvSpPr>
                    <a:spLocks/>
                  </p:cNvSpPr>
                  <p:nvPr/>
                </p:nvSpPr>
                <p:spPr bwMode="gray">
                  <a:xfrm>
                    <a:off x="4424" y="2205"/>
                    <a:ext cx="18" cy="18"/>
                  </a:xfrm>
                  <a:custGeom>
                    <a:avLst/>
                    <a:gdLst>
                      <a:gd name="T0" fmla="*/ 0 w 16"/>
                      <a:gd name="T1" fmla="*/ 1 h 19"/>
                      <a:gd name="T2" fmla="*/ 28 w 16"/>
                      <a:gd name="T3" fmla="*/ 0 h 19"/>
                      <a:gd name="T4" fmla="*/ 47 w 16"/>
                      <a:gd name="T5" fmla="*/ 5 h 19"/>
                      <a:gd name="T6" fmla="*/ 48 w 16"/>
                      <a:gd name="T7" fmla="*/ 9 h 19"/>
                      <a:gd name="T8" fmla="*/ 47 w 16"/>
                      <a:gd name="T9" fmla="*/ 9 h 19"/>
                      <a:gd name="T10" fmla="*/ 34 w 16"/>
                      <a:gd name="T11" fmla="*/ 9 h 19"/>
                      <a:gd name="T12" fmla="*/ 25 w 16"/>
                      <a:gd name="T13" fmla="*/ 9 h 19"/>
                      <a:gd name="T14" fmla="*/ 15 w 16"/>
                      <a:gd name="T15" fmla="*/ 5 h 19"/>
                      <a:gd name="T16" fmla="*/ 0 w 16"/>
                      <a:gd name="T17" fmla="*/ 1 h 19"/>
                      <a:gd name="T18" fmla="*/ 0 w 16"/>
                      <a:gd name="T19" fmla="*/ 1 h 19"/>
                      <a:gd name="T20" fmla="*/ 0 w 16"/>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1"/>
                        </a:moveTo>
                        <a:lnTo>
                          <a:pt x="9" y="0"/>
                        </a:lnTo>
                        <a:lnTo>
                          <a:pt x="14" y="5"/>
                        </a:lnTo>
                        <a:lnTo>
                          <a:pt x="15" y="13"/>
                        </a:lnTo>
                        <a:lnTo>
                          <a:pt x="14" y="15"/>
                        </a:lnTo>
                        <a:lnTo>
                          <a:pt x="11" y="18"/>
                        </a:lnTo>
                        <a:lnTo>
                          <a:pt x="8" y="15"/>
                        </a:lnTo>
                        <a:lnTo>
                          <a:pt x="4" y="5"/>
                        </a:lnTo>
                        <a:lnTo>
                          <a:pt x="0" y="1"/>
                        </a:lnTo>
                      </a:path>
                    </a:pathLst>
                  </a:custGeom>
                  <a:grpFill/>
                  <a:ln w="9144">
                    <a:solidFill>
                      <a:schemeClr val="bg2">
                        <a:lumMod val="90000"/>
                      </a:schemeClr>
                    </a:solidFill>
                    <a:round/>
                    <a:headEnd/>
                    <a:tailEnd/>
                  </a:ln>
                </p:spPr>
                <p:txBody>
                  <a:bodyPr/>
                  <a:lstStyle/>
                  <a:p>
                    <a:endParaRPr lang="nb-NO"/>
                  </a:p>
                </p:txBody>
              </p:sp>
              <p:sp>
                <p:nvSpPr>
                  <p:cNvPr id="535" name="Freeform 241"/>
                  <p:cNvSpPr>
                    <a:spLocks/>
                  </p:cNvSpPr>
                  <p:nvPr/>
                </p:nvSpPr>
                <p:spPr bwMode="gray">
                  <a:xfrm>
                    <a:off x="4417" y="2136"/>
                    <a:ext cx="60" cy="83"/>
                  </a:xfrm>
                  <a:custGeom>
                    <a:avLst/>
                    <a:gdLst>
                      <a:gd name="T0" fmla="*/ 44 w 58"/>
                      <a:gd name="T1" fmla="*/ 5 h 86"/>
                      <a:gd name="T2" fmla="*/ 41 w 58"/>
                      <a:gd name="T3" fmla="*/ 14 h 86"/>
                      <a:gd name="T4" fmla="*/ 46 w 58"/>
                      <a:gd name="T5" fmla="*/ 14 h 86"/>
                      <a:gd name="T6" fmla="*/ 35 w 58"/>
                      <a:gd name="T7" fmla="*/ 29 h 86"/>
                      <a:gd name="T8" fmla="*/ 31 w 58"/>
                      <a:gd name="T9" fmla="*/ 35 h 86"/>
                      <a:gd name="T10" fmla="*/ 34 w 58"/>
                      <a:gd name="T11" fmla="*/ 41 h 86"/>
                      <a:gd name="T12" fmla="*/ 40 w 58"/>
                      <a:gd name="T13" fmla="*/ 46 h 86"/>
                      <a:gd name="T14" fmla="*/ 43 w 58"/>
                      <a:gd name="T15" fmla="*/ 43 h 86"/>
                      <a:gd name="T16" fmla="*/ 62 w 58"/>
                      <a:gd name="T17" fmla="*/ 43 h 86"/>
                      <a:gd name="T18" fmla="*/ 68 w 58"/>
                      <a:gd name="T19" fmla="*/ 47 h 86"/>
                      <a:gd name="T20" fmla="*/ 74 w 58"/>
                      <a:gd name="T21" fmla="*/ 48 h 86"/>
                      <a:gd name="T22" fmla="*/ 70 w 58"/>
                      <a:gd name="T23" fmla="*/ 51 h 86"/>
                      <a:gd name="T24" fmla="*/ 76 w 58"/>
                      <a:gd name="T25" fmla="*/ 53 h 86"/>
                      <a:gd name="T26" fmla="*/ 79 w 58"/>
                      <a:gd name="T27" fmla="*/ 56 h 86"/>
                      <a:gd name="T28" fmla="*/ 74 w 58"/>
                      <a:gd name="T29" fmla="*/ 57 h 86"/>
                      <a:gd name="T30" fmla="*/ 72 w 58"/>
                      <a:gd name="T31" fmla="*/ 57 h 86"/>
                      <a:gd name="T32" fmla="*/ 65 w 58"/>
                      <a:gd name="T33" fmla="*/ 52 h 86"/>
                      <a:gd name="T34" fmla="*/ 48 w 58"/>
                      <a:gd name="T35" fmla="*/ 46 h 86"/>
                      <a:gd name="T36" fmla="*/ 39 w 58"/>
                      <a:gd name="T37" fmla="*/ 46 h 86"/>
                      <a:gd name="T38" fmla="*/ 30 w 58"/>
                      <a:gd name="T39" fmla="*/ 50 h 86"/>
                      <a:gd name="T40" fmla="*/ 14 w 58"/>
                      <a:gd name="T41" fmla="*/ 47 h 86"/>
                      <a:gd name="T42" fmla="*/ 12 w 58"/>
                      <a:gd name="T43" fmla="*/ 43 h 86"/>
                      <a:gd name="T44" fmla="*/ 12 w 58"/>
                      <a:gd name="T45" fmla="*/ 39 h 86"/>
                      <a:gd name="T46" fmla="*/ 7 w 58"/>
                      <a:gd name="T47" fmla="*/ 39 h 86"/>
                      <a:gd name="T48" fmla="*/ 4 w 58"/>
                      <a:gd name="T49" fmla="*/ 36 h 86"/>
                      <a:gd name="T50" fmla="*/ 2 w 58"/>
                      <a:gd name="T51" fmla="*/ 23 h 86"/>
                      <a:gd name="T52" fmla="*/ 8 w 58"/>
                      <a:gd name="T53" fmla="*/ 26 h 86"/>
                      <a:gd name="T54" fmla="*/ 11 w 58"/>
                      <a:gd name="T55" fmla="*/ 3 h 86"/>
                      <a:gd name="T56" fmla="*/ 30 w 58"/>
                      <a:gd name="T57" fmla="*/ 2 h 86"/>
                      <a:gd name="T58" fmla="*/ 40 w 58"/>
                      <a:gd name="T59" fmla="*/ 5 h 86"/>
                      <a:gd name="T60" fmla="*/ 41 w 58"/>
                      <a:gd name="T61" fmla="*/ 2 h 86"/>
                      <a:gd name="T62" fmla="*/ 43 w 58"/>
                      <a:gd name="T63" fmla="*/ 4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86"/>
                      <a:gd name="T98" fmla="*/ 58 w 58"/>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86">
                        <a:moveTo>
                          <a:pt x="33" y="4"/>
                        </a:moveTo>
                        <a:lnTo>
                          <a:pt x="34" y="5"/>
                        </a:lnTo>
                        <a:lnTo>
                          <a:pt x="32" y="9"/>
                        </a:lnTo>
                        <a:lnTo>
                          <a:pt x="31" y="16"/>
                        </a:lnTo>
                        <a:lnTo>
                          <a:pt x="35" y="22"/>
                        </a:lnTo>
                        <a:lnTo>
                          <a:pt x="35" y="24"/>
                        </a:lnTo>
                        <a:lnTo>
                          <a:pt x="31" y="36"/>
                        </a:lnTo>
                        <a:lnTo>
                          <a:pt x="25" y="39"/>
                        </a:lnTo>
                        <a:lnTo>
                          <a:pt x="23" y="46"/>
                        </a:lnTo>
                        <a:lnTo>
                          <a:pt x="21" y="47"/>
                        </a:lnTo>
                        <a:lnTo>
                          <a:pt x="24" y="55"/>
                        </a:lnTo>
                        <a:lnTo>
                          <a:pt x="24" y="59"/>
                        </a:lnTo>
                        <a:lnTo>
                          <a:pt x="26" y="63"/>
                        </a:lnTo>
                        <a:lnTo>
                          <a:pt x="30" y="66"/>
                        </a:lnTo>
                        <a:lnTo>
                          <a:pt x="33" y="66"/>
                        </a:lnTo>
                        <a:lnTo>
                          <a:pt x="33" y="63"/>
                        </a:lnTo>
                        <a:lnTo>
                          <a:pt x="39" y="60"/>
                        </a:lnTo>
                        <a:lnTo>
                          <a:pt x="43" y="63"/>
                        </a:lnTo>
                        <a:lnTo>
                          <a:pt x="45" y="68"/>
                        </a:lnTo>
                        <a:lnTo>
                          <a:pt x="48" y="67"/>
                        </a:lnTo>
                        <a:lnTo>
                          <a:pt x="47" y="64"/>
                        </a:lnTo>
                        <a:lnTo>
                          <a:pt x="54" y="68"/>
                        </a:lnTo>
                        <a:lnTo>
                          <a:pt x="55" y="68"/>
                        </a:lnTo>
                        <a:lnTo>
                          <a:pt x="50" y="71"/>
                        </a:lnTo>
                        <a:lnTo>
                          <a:pt x="51" y="73"/>
                        </a:lnTo>
                        <a:lnTo>
                          <a:pt x="55" y="74"/>
                        </a:lnTo>
                        <a:lnTo>
                          <a:pt x="54" y="78"/>
                        </a:lnTo>
                        <a:lnTo>
                          <a:pt x="57" y="79"/>
                        </a:lnTo>
                        <a:lnTo>
                          <a:pt x="56" y="85"/>
                        </a:lnTo>
                        <a:lnTo>
                          <a:pt x="54" y="81"/>
                        </a:lnTo>
                        <a:lnTo>
                          <a:pt x="56" y="80"/>
                        </a:lnTo>
                        <a:lnTo>
                          <a:pt x="52" y="80"/>
                        </a:lnTo>
                        <a:lnTo>
                          <a:pt x="48" y="78"/>
                        </a:lnTo>
                        <a:lnTo>
                          <a:pt x="45" y="73"/>
                        </a:lnTo>
                        <a:lnTo>
                          <a:pt x="39" y="67"/>
                        </a:lnTo>
                        <a:lnTo>
                          <a:pt x="36" y="66"/>
                        </a:lnTo>
                        <a:lnTo>
                          <a:pt x="39" y="77"/>
                        </a:lnTo>
                        <a:lnTo>
                          <a:pt x="29" y="66"/>
                        </a:lnTo>
                        <a:lnTo>
                          <a:pt x="23" y="66"/>
                        </a:lnTo>
                        <a:lnTo>
                          <a:pt x="20" y="70"/>
                        </a:lnTo>
                        <a:lnTo>
                          <a:pt x="19" y="71"/>
                        </a:lnTo>
                        <a:lnTo>
                          <a:pt x="14" y="67"/>
                        </a:lnTo>
                        <a:lnTo>
                          <a:pt x="13" y="68"/>
                        </a:lnTo>
                        <a:lnTo>
                          <a:pt x="12" y="63"/>
                        </a:lnTo>
                        <a:lnTo>
                          <a:pt x="15" y="56"/>
                        </a:lnTo>
                        <a:lnTo>
                          <a:pt x="12" y="55"/>
                        </a:lnTo>
                        <a:lnTo>
                          <a:pt x="10" y="59"/>
                        </a:lnTo>
                        <a:lnTo>
                          <a:pt x="7" y="55"/>
                        </a:lnTo>
                        <a:lnTo>
                          <a:pt x="6" y="54"/>
                        </a:lnTo>
                        <a:lnTo>
                          <a:pt x="4" y="50"/>
                        </a:lnTo>
                        <a:lnTo>
                          <a:pt x="0" y="34"/>
                        </a:lnTo>
                        <a:lnTo>
                          <a:pt x="2" y="33"/>
                        </a:lnTo>
                        <a:lnTo>
                          <a:pt x="4" y="37"/>
                        </a:lnTo>
                        <a:lnTo>
                          <a:pt x="8" y="36"/>
                        </a:lnTo>
                        <a:lnTo>
                          <a:pt x="8" y="10"/>
                        </a:lnTo>
                        <a:lnTo>
                          <a:pt x="11" y="3"/>
                        </a:lnTo>
                        <a:lnTo>
                          <a:pt x="13" y="0"/>
                        </a:lnTo>
                        <a:lnTo>
                          <a:pt x="20" y="2"/>
                        </a:lnTo>
                        <a:lnTo>
                          <a:pt x="24" y="5"/>
                        </a:lnTo>
                        <a:lnTo>
                          <a:pt x="30" y="5"/>
                        </a:lnTo>
                        <a:lnTo>
                          <a:pt x="30" y="2"/>
                        </a:lnTo>
                        <a:lnTo>
                          <a:pt x="31" y="2"/>
                        </a:lnTo>
                        <a:lnTo>
                          <a:pt x="33" y="4"/>
                        </a:lnTo>
                      </a:path>
                    </a:pathLst>
                  </a:custGeom>
                  <a:grpFill/>
                  <a:ln w="9144">
                    <a:solidFill>
                      <a:schemeClr val="bg2">
                        <a:lumMod val="90000"/>
                      </a:schemeClr>
                    </a:solidFill>
                    <a:round/>
                    <a:headEnd/>
                    <a:tailEnd/>
                  </a:ln>
                </p:spPr>
                <p:txBody>
                  <a:bodyPr/>
                  <a:lstStyle/>
                  <a:p>
                    <a:endParaRPr lang="nb-NO"/>
                  </a:p>
                </p:txBody>
              </p:sp>
              <p:sp>
                <p:nvSpPr>
                  <p:cNvPr id="536" name="Freeform 242"/>
                  <p:cNvSpPr>
                    <a:spLocks/>
                  </p:cNvSpPr>
                  <p:nvPr/>
                </p:nvSpPr>
                <p:spPr bwMode="gray">
                  <a:xfrm>
                    <a:off x="4465" y="2218"/>
                    <a:ext cx="12" cy="10"/>
                  </a:xfrm>
                  <a:custGeom>
                    <a:avLst/>
                    <a:gdLst>
                      <a:gd name="T0" fmla="*/ 1 w 12"/>
                      <a:gd name="T1" fmla="*/ 0 h 11"/>
                      <a:gd name="T2" fmla="*/ 10 w 12"/>
                      <a:gd name="T3" fmla="*/ 5 h 11"/>
                      <a:gd name="T4" fmla="*/ 11 w 12"/>
                      <a:gd name="T5" fmla="*/ 5 h 11"/>
                      <a:gd name="T6" fmla="*/ 7 w 12"/>
                      <a:gd name="T7" fmla="*/ 5 h 11"/>
                      <a:gd name="T8" fmla="*/ 4 w 12"/>
                      <a:gd name="T9" fmla="*/ 5 h 11"/>
                      <a:gd name="T10" fmla="*/ 0 w 12"/>
                      <a:gd name="T11" fmla="*/ 5 h 11"/>
                      <a:gd name="T12" fmla="*/ 1 w 12"/>
                      <a:gd name="T13" fmla="*/ 0 h 11"/>
                      <a:gd name="T14" fmla="*/ 1 w 12"/>
                      <a:gd name="T15" fmla="*/ 0 h 11"/>
                      <a:gd name="T16" fmla="*/ 1 w 1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1"/>
                      <a:gd name="T29" fmla="*/ 12 w 1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1">
                        <a:moveTo>
                          <a:pt x="1" y="0"/>
                        </a:moveTo>
                        <a:lnTo>
                          <a:pt x="10" y="7"/>
                        </a:lnTo>
                        <a:lnTo>
                          <a:pt x="11" y="10"/>
                        </a:lnTo>
                        <a:lnTo>
                          <a:pt x="7" y="9"/>
                        </a:lnTo>
                        <a:lnTo>
                          <a:pt x="4" y="5"/>
                        </a:lnTo>
                        <a:lnTo>
                          <a:pt x="0" y="8"/>
                        </a:lnTo>
                        <a:lnTo>
                          <a:pt x="1" y="0"/>
                        </a:lnTo>
                      </a:path>
                    </a:pathLst>
                  </a:custGeom>
                  <a:grpFill/>
                  <a:ln w="9144">
                    <a:solidFill>
                      <a:schemeClr val="bg2">
                        <a:lumMod val="90000"/>
                      </a:schemeClr>
                    </a:solidFill>
                    <a:round/>
                    <a:headEnd/>
                    <a:tailEnd/>
                  </a:ln>
                </p:spPr>
                <p:txBody>
                  <a:bodyPr/>
                  <a:lstStyle/>
                  <a:p>
                    <a:endParaRPr lang="nb-NO"/>
                  </a:p>
                </p:txBody>
              </p:sp>
              <p:sp>
                <p:nvSpPr>
                  <p:cNvPr id="537" name="Freeform 243"/>
                  <p:cNvSpPr>
                    <a:spLocks/>
                  </p:cNvSpPr>
                  <p:nvPr/>
                </p:nvSpPr>
                <p:spPr bwMode="gray">
                  <a:xfrm>
                    <a:off x="4482" y="2218"/>
                    <a:ext cx="21" cy="20"/>
                  </a:xfrm>
                  <a:custGeom>
                    <a:avLst/>
                    <a:gdLst>
                      <a:gd name="T0" fmla="*/ 0 w 21"/>
                      <a:gd name="T1" fmla="*/ 0 h 21"/>
                      <a:gd name="T2" fmla="*/ 9 w 21"/>
                      <a:gd name="T3" fmla="*/ 0 h 21"/>
                      <a:gd name="T4" fmla="*/ 12 w 21"/>
                      <a:gd name="T5" fmla="*/ 1 h 21"/>
                      <a:gd name="T6" fmla="*/ 16 w 21"/>
                      <a:gd name="T7" fmla="*/ 5 h 21"/>
                      <a:gd name="T8" fmla="*/ 16 w 21"/>
                      <a:gd name="T9" fmla="*/ 10 h 21"/>
                      <a:gd name="T10" fmla="*/ 20 w 21"/>
                      <a:gd name="T11" fmla="*/ 10 h 21"/>
                      <a:gd name="T12" fmla="*/ 12 w 21"/>
                      <a:gd name="T13" fmla="*/ 10 h 21"/>
                      <a:gd name="T14" fmla="*/ 8 w 21"/>
                      <a:gd name="T15" fmla="*/ 10 h 21"/>
                      <a:gd name="T16" fmla="*/ 8 w 21"/>
                      <a:gd name="T17" fmla="*/ 10 h 21"/>
                      <a:gd name="T18" fmla="*/ 3 w 21"/>
                      <a:gd name="T19" fmla="*/ 7 h 21"/>
                      <a:gd name="T20" fmla="*/ 0 w 21"/>
                      <a:gd name="T21" fmla="*/ 0 h 21"/>
                      <a:gd name="T22" fmla="*/ 0 w 21"/>
                      <a:gd name="T23" fmla="*/ 0 h 21"/>
                      <a:gd name="T24" fmla="*/ 0 w 2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1"/>
                      <a:gd name="T41" fmla="*/ 21 w 21"/>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1">
                        <a:moveTo>
                          <a:pt x="0" y="0"/>
                        </a:moveTo>
                        <a:lnTo>
                          <a:pt x="9" y="0"/>
                        </a:lnTo>
                        <a:lnTo>
                          <a:pt x="12" y="1"/>
                        </a:lnTo>
                        <a:lnTo>
                          <a:pt x="16" y="5"/>
                        </a:lnTo>
                        <a:lnTo>
                          <a:pt x="16" y="13"/>
                        </a:lnTo>
                        <a:lnTo>
                          <a:pt x="20" y="20"/>
                        </a:lnTo>
                        <a:lnTo>
                          <a:pt x="12" y="20"/>
                        </a:lnTo>
                        <a:lnTo>
                          <a:pt x="8" y="15"/>
                        </a:lnTo>
                        <a:lnTo>
                          <a:pt x="8" y="11"/>
                        </a:lnTo>
                        <a:lnTo>
                          <a:pt x="3" y="7"/>
                        </a:lnTo>
                        <a:lnTo>
                          <a:pt x="0" y="0"/>
                        </a:lnTo>
                      </a:path>
                    </a:pathLst>
                  </a:custGeom>
                  <a:grpFill/>
                  <a:ln w="9144">
                    <a:solidFill>
                      <a:schemeClr val="bg2">
                        <a:lumMod val="90000"/>
                      </a:schemeClr>
                    </a:solidFill>
                    <a:round/>
                    <a:headEnd/>
                    <a:tailEnd/>
                  </a:ln>
                </p:spPr>
                <p:txBody>
                  <a:bodyPr/>
                  <a:lstStyle/>
                  <a:p>
                    <a:endParaRPr lang="nb-NO"/>
                  </a:p>
                </p:txBody>
              </p:sp>
              <p:sp>
                <p:nvSpPr>
                  <p:cNvPr id="538" name="Freeform 244"/>
                  <p:cNvSpPr>
                    <a:spLocks/>
                  </p:cNvSpPr>
                  <p:nvPr/>
                </p:nvSpPr>
                <p:spPr bwMode="gray">
                  <a:xfrm>
                    <a:off x="4448" y="2226"/>
                    <a:ext cx="16" cy="21"/>
                  </a:xfrm>
                  <a:custGeom>
                    <a:avLst/>
                    <a:gdLst>
                      <a:gd name="T0" fmla="*/ 0 w 16"/>
                      <a:gd name="T1" fmla="*/ 0 h 21"/>
                      <a:gd name="T2" fmla="*/ 2 w 16"/>
                      <a:gd name="T3" fmla="*/ 1 h 21"/>
                      <a:gd name="T4" fmla="*/ 6 w 16"/>
                      <a:gd name="T5" fmla="*/ 4 h 21"/>
                      <a:gd name="T6" fmla="*/ 15 w 16"/>
                      <a:gd name="T7" fmla="*/ 5 h 21"/>
                      <a:gd name="T8" fmla="*/ 14 w 16"/>
                      <a:gd name="T9" fmla="*/ 11 h 21"/>
                      <a:gd name="T10" fmla="*/ 9 w 16"/>
                      <a:gd name="T11" fmla="*/ 17 h 21"/>
                      <a:gd name="T12" fmla="*/ 2 w 16"/>
                      <a:gd name="T13" fmla="*/ 18 h 21"/>
                      <a:gd name="T14" fmla="*/ 1 w 16"/>
                      <a:gd name="T15" fmla="*/ 20 h 21"/>
                      <a:gd name="T16" fmla="*/ 0 w 16"/>
                      <a:gd name="T17" fmla="*/ 15 h 21"/>
                      <a:gd name="T18" fmla="*/ 1 w 16"/>
                      <a:gd name="T19" fmla="*/ 4 h 21"/>
                      <a:gd name="T20" fmla="*/ 0 w 16"/>
                      <a:gd name="T21" fmla="*/ 0 h 21"/>
                      <a:gd name="T22" fmla="*/ 0 w 16"/>
                      <a:gd name="T23" fmla="*/ 0 h 21"/>
                      <a:gd name="T24" fmla="*/ 0 w 16"/>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1"/>
                      <a:gd name="T41" fmla="*/ 16 w 16"/>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1">
                        <a:moveTo>
                          <a:pt x="0" y="0"/>
                        </a:moveTo>
                        <a:lnTo>
                          <a:pt x="2" y="1"/>
                        </a:lnTo>
                        <a:lnTo>
                          <a:pt x="6" y="4"/>
                        </a:lnTo>
                        <a:lnTo>
                          <a:pt x="15" y="5"/>
                        </a:lnTo>
                        <a:lnTo>
                          <a:pt x="14" y="11"/>
                        </a:lnTo>
                        <a:lnTo>
                          <a:pt x="9" y="17"/>
                        </a:lnTo>
                        <a:lnTo>
                          <a:pt x="2" y="18"/>
                        </a:lnTo>
                        <a:lnTo>
                          <a:pt x="1" y="20"/>
                        </a:lnTo>
                        <a:lnTo>
                          <a:pt x="0" y="15"/>
                        </a:lnTo>
                        <a:lnTo>
                          <a:pt x="1" y="4"/>
                        </a:lnTo>
                        <a:lnTo>
                          <a:pt x="0" y="0"/>
                        </a:lnTo>
                      </a:path>
                    </a:pathLst>
                  </a:custGeom>
                  <a:grpFill/>
                  <a:ln w="9144">
                    <a:solidFill>
                      <a:schemeClr val="bg2">
                        <a:lumMod val="90000"/>
                      </a:schemeClr>
                    </a:solidFill>
                    <a:round/>
                    <a:headEnd/>
                    <a:tailEnd/>
                  </a:ln>
                </p:spPr>
                <p:txBody>
                  <a:bodyPr/>
                  <a:lstStyle/>
                  <a:p>
                    <a:endParaRPr lang="nb-NO"/>
                  </a:p>
                </p:txBody>
              </p:sp>
              <p:sp>
                <p:nvSpPr>
                  <p:cNvPr id="539" name="Freeform 245"/>
                  <p:cNvSpPr>
                    <a:spLocks/>
                  </p:cNvSpPr>
                  <p:nvPr/>
                </p:nvSpPr>
                <p:spPr bwMode="gray">
                  <a:xfrm>
                    <a:off x="4454" y="2239"/>
                    <a:ext cx="17" cy="26"/>
                  </a:xfrm>
                  <a:custGeom>
                    <a:avLst/>
                    <a:gdLst>
                      <a:gd name="T0" fmla="*/ 7 w 16"/>
                      <a:gd name="T1" fmla="*/ 2 h 27"/>
                      <a:gd name="T2" fmla="*/ 20 w 16"/>
                      <a:gd name="T3" fmla="*/ 0 h 27"/>
                      <a:gd name="T4" fmla="*/ 24 w 16"/>
                      <a:gd name="T5" fmla="*/ 1 h 27"/>
                      <a:gd name="T6" fmla="*/ 25 w 16"/>
                      <a:gd name="T7" fmla="*/ 4 h 27"/>
                      <a:gd name="T8" fmla="*/ 21 w 16"/>
                      <a:gd name="T9" fmla="*/ 13 h 27"/>
                      <a:gd name="T10" fmla="*/ 21 w 16"/>
                      <a:gd name="T11" fmla="*/ 15 h 27"/>
                      <a:gd name="T12" fmla="*/ 18 w 16"/>
                      <a:gd name="T13" fmla="*/ 16 h 27"/>
                      <a:gd name="T14" fmla="*/ 0 w 16"/>
                      <a:gd name="T15" fmla="*/ 13 h 27"/>
                      <a:gd name="T16" fmla="*/ 1 w 16"/>
                      <a:gd name="T17" fmla="*/ 13 h 27"/>
                      <a:gd name="T18" fmla="*/ 5 w 16"/>
                      <a:gd name="T19" fmla="*/ 12 h 27"/>
                      <a:gd name="T20" fmla="*/ 7 w 16"/>
                      <a:gd name="T21" fmla="*/ 2 h 27"/>
                      <a:gd name="T22" fmla="*/ 7 w 16"/>
                      <a:gd name="T23" fmla="*/ 2 h 27"/>
                      <a:gd name="T24" fmla="*/ 7 w 16"/>
                      <a:gd name="T25" fmla="*/ 2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7"/>
                      <a:gd name="T41" fmla="*/ 16 w 16"/>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7">
                        <a:moveTo>
                          <a:pt x="7" y="2"/>
                        </a:moveTo>
                        <a:lnTo>
                          <a:pt x="10" y="0"/>
                        </a:lnTo>
                        <a:lnTo>
                          <a:pt x="14" y="1"/>
                        </a:lnTo>
                        <a:lnTo>
                          <a:pt x="15" y="4"/>
                        </a:lnTo>
                        <a:lnTo>
                          <a:pt x="11" y="15"/>
                        </a:lnTo>
                        <a:lnTo>
                          <a:pt x="11" y="25"/>
                        </a:lnTo>
                        <a:lnTo>
                          <a:pt x="8" y="26"/>
                        </a:lnTo>
                        <a:lnTo>
                          <a:pt x="0" y="17"/>
                        </a:lnTo>
                        <a:lnTo>
                          <a:pt x="1" y="14"/>
                        </a:lnTo>
                        <a:lnTo>
                          <a:pt x="5" y="12"/>
                        </a:lnTo>
                        <a:lnTo>
                          <a:pt x="7" y="2"/>
                        </a:lnTo>
                      </a:path>
                    </a:pathLst>
                  </a:custGeom>
                  <a:grpFill/>
                  <a:ln w="9144">
                    <a:solidFill>
                      <a:schemeClr val="bg2">
                        <a:lumMod val="90000"/>
                      </a:schemeClr>
                    </a:solidFill>
                    <a:round/>
                    <a:headEnd/>
                    <a:tailEnd/>
                  </a:ln>
                </p:spPr>
                <p:txBody>
                  <a:bodyPr/>
                  <a:lstStyle/>
                  <a:p>
                    <a:endParaRPr lang="nb-NO"/>
                  </a:p>
                </p:txBody>
              </p:sp>
              <p:sp>
                <p:nvSpPr>
                  <p:cNvPr id="540" name="Freeform 246"/>
                  <p:cNvSpPr>
                    <a:spLocks/>
                  </p:cNvSpPr>
                  <p:nvPr/>
                </p:nvSpPr>
                <p:spPr bwMode="gray">
                  <a:xfrm>
                    <a:off x="4482" y="2232"/>
                    <a:ext cx="12" cy="20"/>
                  </a:xfrm>
                  <a:custGeom>
                    <a:avLst/>
                    <a:gdLst>
                      <a:gd name="T0" fmla="*/ 0 w 13"/>
                      <a:gd name="T1" fmla="*/ 0 h 20"/>
                      <a:gd name="T2" fmla="*/ 1 w 13"/>
                      <a:gd name="T3" fmla="*/ 2 h 20"/>
                      <a:gd name="T4" fmla="*/ 6 w 13"/>
                      <a:gd name="T5" fmla="*/ 2 h 20"/>
                      <a:gd name="T6" fmla="*/ 6 w 13"/>
                      <a:gd name="T7" fmla="*/ 4 h 20"/>
                      <a:gd name="T8" fmla="*/ 6 w 13"/>
                      <a:gd name="T9" fmla="*/ 11 h 20"/>
                      <a:gd name="T10" fmla="*/ 6 w 13"/>
                      <a:gd name="T11" fmla="*/ 17 h 20"/>
                      <a:gd name="T12" fmla="*/ 6 w 13"/>
                      <a:gd name="T13" fmla="*/ 17 h 20"/>
                      <a:gd name="T14" fmla="*/ 6 w 13"/>
                      <a:gd name="T15" fmla="*/ 19 h 20"/>
                      <a:gd name="T16" fmla="*/ 6 w 13"/>
                      <a:gd name="T17" fmla="*/ 17 h 20"/>
                      <a:gd name="T18" fmla="*/ 4 w 13"/>
                      <a:gd name="T19" fmla="*/ 7 h 20"/>
                      <a:gd name="T20" fmla="*/ 2 w 13"/>
                      <a:gd name="T21" fmla="*/ 8 h 20"/>
                      <a:gd name="T22" fmla="*/ 0 w 13"/>
                      <a:gd name="T23" fmla="*/ 0 h 20"/>
                      <a:gd name="T24" fmla="*/ 0 w 13"/>
                      <a:gd name="T25" fmla="*/ 0 h 20"/>
                      <a:gd name="T26" fmla="*/ 0 w 13"/>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20"/>
                      <a:gd name="T44" fmla="*/ 13 w 13"/>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20">
                        <a:moveTo>
                          <a:pt x="0" y="0"/>
                        </a:moveTo>
                        <a:lnTo>
                          <a:pt x="1" y="2"/>
                        </a:lnTo>
                        <a:lnTo>
                          <a:pt x="7" y="2"/>
                        </a:lnTo>
                        <a:lnTo>
                          <a:pt x="9" y="4"/>
                        </a:lnTo>
                        <a:lnTo>
                          <a:pt x="9" y="11"/>
                        </a:lnTo>
                        <a:lnTo>
                          <a:pt x="12" y="17"/>
                        </a:lnTo>
                        <a:lnTo>
                          <a:pt x="9" y="17"/>
                        </a:lnTo>
                        <a:lnTo>
                          <a:pt x="9" y="19"/>
                        </a:lnTo>
                        <a:lnTo>
                          <a:pt x="6" y="17"/>
                        </a:lnTo>
                        <a:lnTo>
                          <a:pt x="4" y="7"/>
                        </a:lnTo>
                        <a:lnTo>
                          <a:pt x="2" y="8"/>
                        </a:lnTo>
                        <a:lnTo>
                          <a:pt x="0" y="0"/>
                        </a:lnTo>
                      </a:path>
                    </a:pathLst>
                  </a:custGeom>
                  <a:grpFill/>
                  <a:ln w="9144">
                    <a:solidFill>
                      <a:schemeClr val="bg2">
                        <a:lumMod val="90000"/>
                      </a:schemeClr>
                    </a:solidFill>
                    <a:round/>
                    <a:headEnd/>
                    <a:tailEnd/>
                  </a:ln>
                </p:spPr>
                <p:txBody>
                  <a:bodyPr/>
                  <a:lstStyle/>
                  <a:p>
                    <a:endParaRPr lang="nb-NO"/>
                  </a:p>
                </p:txBody>
              </p:sp>
              <p:sp>
                <p:nvSpPr>
                  <p:cNvPr id="541" name="Freeform 247"/>
                  <p:cNvSpPr>
                    <a:spLocks/>
                  </p:cNvSpPr>
                  <p:nvPr/>
                </p:nvSpPr>
                <p:spPr bwMode="gray">
                  <a:xfrm>
                    <a:off x="4467" y="2236"/>
                    <a:ext cx="9" cy="24"/>
                  </a:xfrm>
                  <a:custGeom>
                    <a:avLst/>
                    <a:gdLst>
                      <a:gd name="T0" fmla="*/ 8 w 9"/>
                      <a:gd name="T1" fmla="*/ 0 h 25"/>
                      <a:gd name="T2" fmla="*/ 8 w 9"/>
                      <a:gd name="T3" fmla="*/ 10 h 25"/>
                      <a:gd name="T4" fmla="*/ 6 w 9"/>
                      <a:gd name="T5" fmla="*/ 12 h 25"/>
                      <a:gd name="T6" fmla="*/ 0 w 9"/>
                      <a:gd name="T7" fmla="*/ 14 h 25"/>
                      <a:gd name="T8" fmla="*/ 0 w 9"/>
                      <a:gd name="T9" fmla="*/ 12 h 25"/>
                      <a:gd name="T10" fmla="*/ 8 w 9"/>
                      <a:gd name="T11" fmla="*/ 0 h 25"/>
                      <a:gd name="T12" fmla="*/ 8 w 9"/>
                      <a:gd name="T13" fmla="*/ 0 h 25"/>
                      <a:gd name="T14" fmla="*/ 8 w 9"/>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5"/>
                      <a:gd name="T26" fmla="*/ 9 w 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5">
                        <a:moveTo>
                          <a:pt x="8" y="0"/>
                        </a:moveTo>
                        <a:lnTo>
                          <a:pt x="8" y="10"/>
                        </a:lnTo>
                        <a:lnTo>
                          <a:pt x="6" y="14"/>
                        </a:lnTo>
                        <a:lnTo>
                          <a:pt x="0" y="24"/>
                        </a:lnTo>
                        <a:lnTo>
                          <a:pt x="0" y="18"/>
                        </a:lnTo>
                        <a:lnTo>
                          <a:pt x="8" y="0"/>
                        </a:lnTo>
                      </a:path>
                    </a:pathLst>
                  </a:custGeom>
                  <a:grpFill/>
                  <a:ln w="9144">
                    <a:solidFill>
                      <a:schemeClr val="bg2">
                        <a:lumMod val="90000"/>
                      </a:schemeClr>
                    </a:solidFill>
                    <a:round/>
                    <a:headEnd/>
                    <a:tailEnd/>
                  </a:ln>
                </p:spPr>
                <p:txBody>
                  <a:bodyPr/>
                  <a:lstStyle/>
                  <a:p>
                    <a:endParaRPr lang="nb-NO"/>
                  </a:p>
                </p:txBody>
              </p:sp>
              <p:sp>
                <p:nvSpPr>
                  <p:cNvPr id="542" name="Freeform 248"/>
                  <p:cNvSpPr>
                    <a:spLocks/>
                  </p:cNvSpPr>
                  <p:nvPr/>
                </p:nvSpPr>
                <p:spPr bwMode="gray">
                  <a:xfrm>
                    <a:off x="4473" y="2250"/>
                    <a:ext cx="12" cy="8"/>
                  </a:xfrm>
                  <a:custGeom>
                    <a:avLst/>
                    <a:gdLst>
                      <a:gd name="T0" fmla="*/ 0 w 11"/>
                      <a:gd name="T1" fmla="*/ 4 h 9"/>
                      <a:gd name="T2" fmla="*/ 5 w 11"/>
                      <a:gd name="T3" fmla="*/ 0 h 9"/>
                      <a:gd name="T4" fmla="*/ 23 w 11"/>
                      <a:gd name="T5" fmla="*/ 1 h 9"/>
                      <a:gd name="T6" fmla="*/ 21 w 11"/>
                      <a:gd name="T7" fmla="*/ 4 h 9"/>
                      <a:gd name="T8" fmla="*/ 2 w 11"/>
                      <a:gd name="T9" fmla="*/ 4 h 9"/>
                      <a:gd name="T10" fmla="*/ 0 w 11"/>
                      <a:gd name="T11" fmla="*/ 4 h 9"/>
                      <a:gd name="T12" fmla="*/ 0 w 11"/>
                      <a:gd name="T13" fmla="*/ 4 h 9"/>
                      <a:gd name="T14" fmla="*/ 0 w 11"/>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9"/>
                      <a:gd name="T26" fmla="*/ 11 w 1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9">
                        <a:moveTo>
                          <a:pt x="0" y="4"/>
                        </a:moveTo>
                        <a:lnTo>
                          <a:pt x="5" y="0"/>
                        </a:lnTo>
                        <a:lnTo>
                          <a:pt x="10" y="1"/>
                        </a:lnTo>
                        <a:lnTo>
                          <a:pt x="9" y="7"/>
                        </a:lnTo>
                        <a:lnTo>
                          <a:pt x="2" y="8"/>
                        </a:lnTo>
                        <a:lnTo>
                          <a:pt x="0" y="4"/>
                        </a:lnTo>
                      </a:path>
                    </a:pathLst>
                  </a:custGeom>
                  <a:grpFill/>
                  <a:ln w="9144">
                    <a:solidFill>
                      <a:schemeClr val="bg2">
                        <a:lumMod val="90000"/>
                      </a:schemeClr>
                    </a:solidFill>
                    <a:round/>
                    <a:headEnd/>
                    <a:tailEnd/>
                  </a:ln>
                </p:spPr>
                <p:txBody>
                  <a:bodyPr/>
                  <a:lstStyle/>
                  <a:p>
                    <a:endParaRPr lang="nb-NO"/>
                  </a:p>
                </p:txBody>
              </p:sp>
              <p:sp>
                <p:nvSpPr>
                  <p:cNvPr id="543" name="Freeform 249"/>
                  <p:cNvSpPr>
                    <a:spLocks/>
                  </p:cNvSpPr>
                  <p:nvPr/>
                </p:nvSpPr>
                <p:spPr bwMode="gray">
                  <a:xfrm>
                    <a:off x="4448" y="2254"/>
                    <a:ext cx="66" cy="56"/>
                  </a:xfrm>
                  <a:custGeom>
                    <a:avLst/>
                    <a:gdLst>
                      <a:gd name="T0" fmla="*/ 65 w 64"/>
                      <a:gd name="T1" fmla="*/ 1 h 58"/>
                      <a:gd name="T2" fmla="*/ 69 w 64"/>
                      <a:gd name="T3" fmla="*/ 0 h 58"/>
                      <a:gd name="T4" fmla="*/ 78 w 64"/>
                      <a:gd name="T5" fmla="*/ 9 h 58"/>
                      <a:gd name="T6" fmla="*/ 79 w 64"/>
                      <a:gd name="T7" fmla="*/ 13 h 58"/>
                      <a:gd name="T8" fmla="*/ 77 w 64"/>
                      <a:gd name="T9" fmla="*/ 14 h 58"/>
                      <a:gd name="T10" fmla="*/ 79 w 64"/>
                      <a:gd name="T11" fmla="*/ 14 h 58"/>
                      <a:gd name="T12" fmla="*/ 84 w 64"/>
                      <a:gd name="T13" fmla="*/ 21 h 58"/>
                      <a:gd name="T14" fmla="*/ 84 w 64"/>
                      <a:gd name="T15" fmla="*/ 26 h 58"/>
                      <a:gd name="T16" fmla="*/ 79 w 64"/>
                      <a:gd name="T17" fmla="*/ 30 h 58"/>
                      <a:gd name="T18" fmla="*/ 79 w 64"/>
                      <a:gd name="T19" fmla="*/ 34 h 58"/>
                      <a:gd name="T20" fmla="*/ 77 w 64"/>
                      <a:gd name="T21" fmla="*/ 34 h 58"/>
                      <a:gd name="T22" fmla="*/ 76 w 64"/>
                      <a:gd name="T23" fmla="*/ 28 h 58"/>
                      <a:gd name="T24" fmla="*/ 74 w 64"/>
                      <a:gd name="T25" fmla="*/ 24 h 58"/>
                      <a:gd name="T26" fmla="*/ 72 w 64"/>
                      <a:gd name="T27" fmla="*/ 25 h 58"/>
                      <a:gd name="T28" fmla="*/ 67 w 64"/>
                      <a:gd name="T29" fmla="*/ 30 h 58"/>
                      <a:gd name="T30" fmla="*/ 65 w 64"/>
                      <a:gd name="T31" fmla="*/ 33 h 58"/>
                      <a:gd name="T32" fmla="*/ 71 w 64"/>
                      <a:gd name="T33" fmla="*/ 37 h 58"/>
                      <a:gd name="T34" fmla="*/ 67 w 64"/>
                      <a:gd name="T35" fmla="*/ 40 h 58"/>
                      <a:gd name="T36" fmla="*/ 64 w 64"/>
                      <a:gd name="T37" fmla="*/ 39 h 58"/>
                      <a:gd name="T38" fmla="*/ 62 w 64"/>
                      <a:gd name="T39" fmla="*/ 37 h 58"/>
                      <a:gd name="T40" fmla="*/ 51 w 64"/>
                      <a:gd name="T41" fmla="*/ 38 h 58"/>
                      <a:gd name="T42" fmla="*/ 43 w 64"/>
                      <a:gd name="T43" fmla="*/ 36 h 58"/>
                      <a:gd name="T44" fmla="*/ 41 w 64"/>
                      <a:gd name="T45" fmla="*/ 35 h 58"/>
                      <a:gd name="T46" fmla="*/ 37 w 64"/>
                      <a:gd name="T47" fmla="*/ 28 h 58"/>
                      <a:gd name="T48" fmla="*/ 41 w 64"/>
                      <a:gd name="T49" fmla="*/ 22 h 58"/>
                      <a:gd name="T50" fmla="*/ 34 w 64"/>
                      <a:gd name="T51" fmla="*/ 17 h 58"/>
                      <a:gd name="T52" fmla="*/ 31 w 64"/>
                      <a:gd name="T53" fmla="*/ 17 h 58"/>
                      <a:gd name="T54" fmla="*/ 29 w 64"/>
                      <a:gd name="T55" fmla="*/ 21 h 58"/>
                      <a:gd name="T56" fmla="*/ 27 w 64"/>
                      <a:gd name="T57" fmla="*/ 20 h 58"/>
                      <a:gd name="T58" fmla="*/ 27 w 64"/>
                      <a:gd name="T59" fmla="*/ 19 h 58"/>
                      <a:gd name="T60" fmla="*/ 12 w 64"/>
                      <a:gd name="T61" fmla="*/ 23 h 58"/>
                      <a:gd name="T62" fmla="*/ 11 w 64"/>
                      <a:gd name="T63" fmla="*/ 18 h 58"/>
                      <a:gd name="T64" fmla="*/ 10 w 64"/>
                      <a:gd name="T65" fmla="*/ 18 h 58"/>
                      <a:gd name="T66" fmla="*/ 6 w 64"/>
                      <a:gd name="T67" fmla="*/ 21 h 58"/>
                      <a:gd name="T68" fmla="*/ 4 w 64"/>
                      <a:gd name="T69" fmla="*/ 29 h 58"/>
                      <a:gd name="T70" fmla="*/ 1 w 64"/>
                      <a:gd name="T71" fmla="*/ 29 h 58"/>
                      <a:gd name="T72" fmla="*/ 0 w 64"/>
                      <a:gd name="T73" fmla="*/ 26 h 58"/>
                      <a:gd name="T74" fmla="*/ 2 w 64"/>
                      <a:gd name="T75" fmla="*/ 17 h 58"/>
                      <a:gd name="T76" fmla="*/ 5 w 64"/>
                      <a:gd name="T77" fmla="*/ 14 h 58"/>
                      <a:gd name="T78" fmla="*/ 12 w 64"/>
                      <a:gd name="T79" fmla="*/ 14 h 58"/>
                      <a:gd name="T80" fmla="*/ 13 w 64"/>
                      <a:gd name="T81" fmla="*/ 14 h 58"/>
                      <a:gd name="T82" fmla="*/ 29 w 64"/>
                      <a:gd name="T83" fmla="*/ 14 h 58"/>
                      <a:gd name="T84" fmla="*/ 34 w 64"/>
                      <a:gd name="T85" fmla="*/ 14 h 58"/>
                      <a:gd name="T86" fmla="*/ 35 w 64"/>
                      <a:gd name="T87" fmla="*/ 14 h 58"/>
                      <a:gd name="T88" fmla="*/ 34 w 64"/>
                      <a:gd name="T89" fmla="*/ 14 h 58"/>
                      <a:gd name="T90" fmla="*/ 38 w 64"/>
                      <a:gd name="T91" fmla="*/ 14 h 58"/>
                      <a:gd name="T92" fmla="*/ 42 w 64"/>
                      <a:gd name="T93" fmla="*/ 14 h 58"/>
                      <a:gd name="T94" fmla="*/ 44 w 64"/>
                      <a:gd name="T95" fmla="*/ 14 h 58"/>
                      <a:gd name="T96" fmla="*/ 45 w 64"/>
                      <a:gd name="T97" fmla="*/ 14 h 58"/>
                      <a:gd name="T98" fmla="*/ 49 w 64"/>
                      <a:gd name="T99" fmla="*/ 11 h 58"/>
                      <a:gd name="T100" fmla="*/ 53 w 64"/>
                      <a:gd name="T101" fmla="*/ 12 h 58"/>
                      <a:gd name="T102" fmla="*/ 67 w 64"/>
                      <a:gd name="T103" fmla="*/ 11 h 58"/>
                      <a:gd name="T104" fmla="*/ 65 w 64"/>
                      <a:gd name="T105" fmla="*/ 1 h 58"/>
                      <a:gd name="T106" fmla="*/ 65 w 64"/>
                      <a:gd name="T107" fmla="*/ 1 h 58"/>
                      <a:gd name="T108" fmla="*/ 65 w 64"/>
                      <a:gd name="T109" fmla="*/ 1 h 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
                      <a:gd name="T166" fmla="*/ 0 h 58"/>
                      <a:gd name="T167" fmla="*/ 64 w 64"/>
                      <a:gd name="T168" fmla="*/ 58 h 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 h="58">
                        <a:moveTo>
                          <a:pt x="47" y="1"/>
                        </a:moveTo>
                        <a:lnTo>
                          <a:pt x="49" y="0"/>
                        </a:lnTo>
                        <a:lnTo>
                          <a:pt x="58" y="9"/>
                        </a:lnTo>
                        <a:lnTo>
                          <a:pt x="59" y="13"/>
                        </a:lnTo>
                        <a:lnTo>
                          <a:pt x="57" y="17"/>
                        </a:lnTo>
                        <a:lnTo>
                          <a:pt x="59" y="18"/>
                        </a:lnTo>
                        <a:lnTo>
                          <a:pt x="63" y="31"/>
                        </a:lnTo>
                        <a:lnTo>
                          <a:pt x="63" y="36"/>
                        </a:lnTo>
                        <a:lnTo>
                          <a:pt x="59" y="40"/>
                        </a:lnTo>
                        <a:lnTo>
                          <a:pt x="59" y="46"/>
                        </a:lnTo>
                        <a:lnTo>
                          <a:pt x="57" y="45"/>
                        </a:lnTo>
                        <a:lnTo>
                          <a:pt x="56" y="38"/>
                        </a:lnTo>
                        <a:lnTo>
                          <a:pt x="54" y="34"/>
                        </a:lnTo>
                        <a:lnTo>
                          <a:pt x="52" y="35"/>
                        </a:lnTo>
                        <a:lnTo>
                          <a:pt x="48" y="40"/>
                        </a:lnTo>
                        <a:lnTo>
                          <a:pt x="47" y="44"/>
                        </a:lnTo>
                        <a:lnTo>
                          <a:pt x="51" y="51"/>
                        </a:lnTo>
                        <a:lnTo>
                          <a:pt x="48" y="57"/>
                        </a:lnTo>
                        <a:lnTo>
                          <a:pt x="46" y="56"/>
                        </a:lnTo>
                        <a:lnTo>
                          <a:pt x="45" y="52"/>
                        </a:lnTo>
                        <a:lnTo>
                          <a:pt x="40" y="53"/>
                        </a:lnTo>
                        <a:lnTo>
                          <a:pt x="33" y="50"/>
                        </a:lnTo>
                        <a:lnTo>
                          <a:pt x="31" y="47"/>
                        </a:lnTo>
                        <a:lnTo>
                          <a:pt x="27" y="38"/>
                        </a:lnTo>
                        <a:lnTo>
                          <a:pt x="31" y="32"/>
                        </a:lnTo>
                        <a:lnTo>
                          <a:pt x="24" y="27"/>
                        </a:lnTo>
                        <a:lnTo>
                          <a:pt x="21" y="27"/>
                        </a:lnTo>
                        <a:lnTo>
                          <a:pt x="19" y="31"/>
                        </a:lnTo>
                        <a:lnTo>
                          <a:pt x="17" y="30"/>
                        </a:lnTo>
                        <a:lnTo>
                          <a:pt x="17" y="29"/>
                        </a:lnTo>
                        <a:lnTo>
                          <a:pt x="12" y="33"/>
                        </a:lnTo>
                        <a:lnTo>
                          <a:pt x="11" y="28"/>
                        </a:lnTo>
                        <a:lnTo>
                          <a:pt x="10" y="28"/>
                        </a:lnTo>
                        <a:lnTo>
                          <a:pt x="6" y="31"/>
                        </a:lnTo>
                        <a:lnTo>
                          <a:pt x="4" y="39"/>
                        </a:lnTo>
                        <a:lnTo>
                          <a:pt x="1" y="39"/>
                        </a:lnTo>
                        <a:lnTo>
                          <a:pt x="0" y="36"/>
                        </a:lnTo>
                        <a:lnTo>
                          <a:pt x="2" y="27"/>
                        </a:lnTo>
                        <a:lnTo>
                          <a:pt x="5" y="24"/>
                        </a:lnTo>
                        <a:lnTo>
                          <a:pt x="12" y="22"/>
                        </a:lnTo>
                        <a:lnTo>
                          <a:pt x="13" y="20"/>
                        </a:lnTo>
                        <a:lnTo>
                          <a:pt x="19" y="15"/>
                        </a:lnTo>
                        <a:lnTo>
                          <a:pt x="24" y="17"/>
                        </a:lnTo>
                        <a:lnTo>
                          <a:pt x="25" y="20"/>
                        </a:lnTo>
                        <a:lnTo>
                          <a:pt x="24" y="24"/>
                        </a:lnTo>
                        <a:lnTo>
                          <a:pt x="28" y="22"/>
                        </a:lnTo>
                        <a:lnTo>
                          <a:pt x="32" y="18"/>
                        </a:lnTo>
                        <a:lnTo>
                          <a:pt x="34" y="17"/>
                        </a:lnTo>
                        <a:lnTo>
                          <a:pt x="35" y="17"/>
                        </a:lnTo>
                        <a:lnTo>
                          <a:pt x="39" y="11"/>
                        </a:lnTo>
                        <a:lnTo>
                          <a:pt x="41" y="12"/>
                        </a:lnTo>
                        <a:lnTo>
                          <a:pt x="48" y="11"/>
                        </a:lnTo>
                        <a:lnTo>
                          <a:pt x="47" y="1"/>
                        </a:lnTo>
                      </a:path>
                    </a:pathLst>
                  </a:custGeom>
                  <a:grpFill/>
                  <a:ln w="9144">
                    <a:solidFill>
                      <a:schemeClr val="bg2">
                        <a:lumMod val="90000"/>
                      </a:schemeClr>
                    </a:solidFill>
                    <a:round/>
                    <a:headEnd/>
                    <a:tailEnd/>
                  </a:ln>
                </p:spPr>
                <p:txBody>
                  <a:bodyPr/>
                  <a:lstStyle/>
                  <a:p>
                    <a:endParaRPr lang="nb-NO"/>
                  </a:p>
                </p:txBody>
              </p:sp>
              <p:sp>
                <p:nvSpPr>
                  <p:cNvPr id="544" name="Freeform 250"/>
                  <p:cNvSpPr>
                    <a:spLocks/>
                  </p:cNvSpPr>
                  <p:nvPr/>
                </p:nvSpPr>
                <p:spPr bwMode="gray">
                  <a:xfrm>
                    <a:off x="4856" y="2502"/>
                    <a:ext cx="10" cy="6"/>
                  </a:xfrm>
                  <a:custGeom>
                    <a:avLst/>
                    <a:gdLst>
                      <a:gd name="T0" fmla="*/ 0 w 8"/>
                      <a:gd name="T1" fmla="*/ 0 h 6"/>
                      <a:gd name="T2" fmla="*/ 56 w 8"/>
                      <a:gd name="T3" fmla="*/ 3 h 6"/>
                      <a:gd name="T4" fmla="*/ 70 w 8"/>
                      <a:gd name="T5" fmla="*/ 5 h 6"/>
                      <a:gd name="T6" fmla="*/ 0 w 8"/>
                      <a:gd name="T7" fmla="*/ 4 h 6"/>
                      <a:gd name="T8" fmla="*/ 0 w 8"/>
                      <a:gd name="T9" fmla="*/ 0 h 6"/>
                      <a:gd name="T10" fmla="*/ 0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6" y="3"/>
                        </a:lnTo>
                        <a:lnTo>
                          <a:pt x="7" y="5"/>
                        </a:lnTo>
                        <a:lnTo>
                          <a:pt x="0" y="4"/>
                        </a:lnTo>
                        <a:lnTo>
                          <a:pt x="0" y="0"/>
                        </a:lnTo>
                      </a:path>
                    </a:pathLst>
                  </a:custGeom>
                  <a:grpFill/>
                  <a:ln w="9144">
                    <a:solidFill>
                      <a:schemeClr val="bg2">
                        <a:lumMod val="90000"/>
                      </a:schemeClr>
                    </a:solidFill>
                    <a:round/>
                    <a:headEnd/>
                    <a:tailEnd/>
                  </a:ln>
                </p:spPr>
                <p:txBody>
                  <a:bodyPr/>
                  <a:lstStyle/>
                  <a:p>
                    <a:endParaRPr lang="nb-NO"/>
                  </a:p>
                </p:txBody>
              </p:sp>
              <p:sp>
                <p:nvSpPr>
                  <p:cNvPr id="545" name="Freeform 251"/>
                  <p:cNvSpPr>
                    <a:spLocks/>
                  </p:cNvSpPr>
                  <p:nvPr/>
                </p:nvSpPr>
                <p:spPr bwMode="gray">
                  <a:xfrm>
                    <a:off x="4863" y="2508"/>
                    <a:ext cx="7" cy="6"/>
                  </a:xfrm>
                  <a:custGeom>
                    <a:avLst/>
                    <a:gdLst>
                      <a:gd name="T0" fmla="*/ 0 w 7"/>
                      <a:gd name="T1" fmla="*/ 0 h 6"/>
                      <a:gd name="T2" fmla="*/ 3 w 7"/>
                      <a:gd name="T3" fmla="*/ 3 h 6"/>
                      <a:gd name="T4" fmla="*/ 6 w 7"/>
                      <a:gd name="T5" fmla="*/ 3 h 6"/>
                      <a:gd name="T6" fmla="*/ 6 w 7"/>
                      <a:gd name="T7" fmla="*/ 5 h 6"/>
                      <a:gd name="T8" fmla="*/ 3 w 7"/>
                      <a:gd name="T9" fmla="*/ 5 h 6"/>
                      <a:gd name="T10" fmla="*/ 0 w 7"/>
                      <a:gd name="T11" fmla="*/ 0 h 6"/>
                      <a:gd name="T12" fmla="*/ 0 w 7"/>
                      <a:gd name="T13" fmla="*/ 0 h 6"/>
                      <a:gd name="T14" fmla="*/ 0 w 7"/>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0" y="0"/>
                        </a:moveTo>
                        <a:lnTo>
                          <a:pt x="3" y="3"/>
                        </a:lnTo>
                        <a:lnTo>
                          <a:pt x="6" y="3"/>
                        </a:lnTo>
                        <a:lnTo>
                          <a:pt x="6" y="5"/>
                        </a:lnTo>
                        <a:lnTo>
                          <a:pt x="3" y="5"/>
                        </a:lnTo>
                        <a:lnTo>
                          <a:pt x="0" y="0"/>
                        </a:lnTo>
                      </a:path>
                    </a:pathLst>
                  </a:custGeom>
                  <a:grpFill/>
                  <a:ln w="9144">
                    <a:solidFill>
                      <a:schemeClr val="bg2">
                        <a:lumMod val="90000"/>
                      </a:schemeClr>
                    </a:solidFill>
                    <a:round/>
                    <a:headEnd/>
                    <a:tailEnd/>
                  </a:ln>
                </p:spPr>
                <p:txBody>
                  <a:bodyPr/>
                  <a:lstStyle/>
                  <a:p>
                    <a:endParaRPr lang="nb-NO"/>
                  </a:p>
                </p:txBody>
              </p:sp>
              <p:sp>
                <p:nvSpPr>
                  <p:cNvPr id="546" name="Freeform 252"/>
                  <p:cNvSpPr>
                    <a:spLocks/>
                  </p:cNvSpPr>
                  <p:nvPr/>
                </p:nvSpPr>
                <p:spPr bwMode="gray">
                  <a:xfrm>
                    <a:off x="4418" y="2488"/>
                    <a:ext cx="44" cy="11"/>
                  </a:xfrm>
                  <a:custGeom>
                    <a:avLst/>
                    <a:gdLst>
                      <a:gd name="T0" fmla="*/ 2 w 43"/>
                      <a:gd name="T1" fmla="*/ 3 h 13"/>
                      <a:gd name="T2" fmla="*/ 11 w 43"/>
                      <a:gd name="T3" fmla="*/ 2 h 13"/>
                      <a:gd name="T4" fmla="*/ 17 w 43"/>
                      <a:gd name="T5" fmla="*/ 3 h 13"/>
                      <a:gd name="T6" fmla="*/ 21 w 43"/>
                      <a:gd name="T7" fmla="*/ 3 h 13"/>
                      <a:gd name="T8" fmla="*/ 39 w 43"/>
                      <a:gd name="T9" fmla="*/ 3 h 13"/>
                      <a:gd name="T10" fmla="*/ 44 w 43"/>
                      <a:gd name="T11" fmla="*/ 3 h 13"/>
                      <a:gd name="T12" fmla="*/ 50 w 43"/>
                      <a:gd name="T13" fmla="*/ 3 h 13"/>
                      <a:gd name="T14" fmla="*/ 50 w 43"/>
                      <a:gd name="T15" fmla="*/ 0 h 13"/>
                      <a:gd name="T16" fmla="*/ 52 w 43"/>
                      <a:gd name="T17" fmla="*/ 3 h 13"/>
                      <a:gd name="T18" fmla="*/ 46 w 43"/>
                      <a:gd name="T19" fmla="*/ 3 h 13"/>
                      <a:gd name="T20" fmla="*/ 17 w 43"/>
                      <a:gd name="T21" fmla="*/ 3 h 13"/>
                      <a:gd name="T22" fmla="*/ 10 w 43"/>
                      <a:gd name="T23" fmla="*/ 3 h 13"/>
                      <a:gd name="T24" fmla="*/ 1 w 43"/>
                      <a:gd name="T25" fmla="*/ 3 h 13"/>
                      <a:gd name="T26" fmla="*/ 0 w 43"/>
                      <a:gd name="T27" fmla="*/ 3 h 13"/>
                      <a:gd name="T28" fmla="*/ 2 w 43"/>
                      <a:gd name="T29" fmla="*/ 3 h 13"/>
                      <a:gd name="T30" fmla="*/ 2 w 43"/>
                      <a:gd name="T31" fmla="*/ 3 h 13"/>
                      <a:gd name="T32" fmla="*/ 2 w 43"/>
                      <a:gd name="T33" fmla="*/ 3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13"/>
                      <a:gd name="T53" fmla="*/ 43 w 4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13">
                        <a:moveTo>
                          <a:pt x="2" y="5"/>
                        </a:moveTo>
                        <a:lnTo>
                          <a:pt x="11" y="2"/>
                        </a:lnTo>
                        <a:lnTo>
                          <a:pt x="17" y="4"/>
                        </a:lnTo>
                        <a:lnTo>
                          <a:pt x="21" y="7"/>
                        </a:lnTo>
                        <a:lnTo>
                          <a:pt x="29" y="5"/>
                        </a:lnTo>
                        <a:lnTo>
                          <a:pt x="34" y="7"/>
                        </a:lnTo>
                        <a:lnTo>
                          <a:pt x="40" y="3"/>
                        </a:lnTo>
                        <a:lnTo>
                          <a:pt x="40" y="0"/>
                        </a:lnTo>
                        <a:lnTo>
                          <a:pt x="42" y="4"/>
                        </a:lnTo>
                        <a:lnTo>
                          <a:pt x="36" y="9"/>
                        </a:lnTo>
                        <a:lnTo>
                          <a:pt x="17" y="12"/>
                        </a:lnTo>
                        <a:lnTo>
                          <a:pt x="10" y="9"/>
                        </a:lnTo>
                        <a:lnTo>
                          <a:pt x="1" y="9"/>
                        </a:lnTo>
                        <a:lnTo>
                          <a:pt x="0" y="6"/>
                        </a:lnTo>
                        <a:lnTo>
                          <a:pt x="2" y="5"/>
                        </a:lnTo>
                      </a:path>
                    </a:pathLst>
                  </a:custGeom>
                  <a:grpFill/>
                  <a:ln w="9144">
                    <a:solidFill>
                      <a:schemeClr val="bg2">
                        <a:lumMod val="90000"/>
                      </a:schemeClr>
                    </a:solidFill>
                    <a:round/>
                    <a:headEnd/>
                    <a:tailEnd/>
                  </a:ln>
                </p:spPr>
                <p:txBody>
                  <a:bodyPr/>
                  <a:lstStyle/>
                  <a:p>
                    <a:endParaRPr lang="nb-NO"/>
                  </a:p>
                </p:txBody>
              </p:sp>
              <p:sp>
                <p:nvSpPr>
                  <p:cNvPr id="547" name="Freeform 253"/>
                  <p:cNvSpPr>
                    <a:spLocks/>
                  </p:cNvSpPr>
                  <p:nvPr/>
                </p:nvSpPr>
                <p:spPr bwMode="gray">
                  <a:xfrm>
                    <a:off x="4406" y="2501"/>
                    <a:ext cx="28" cy="15"/>
                  </a:xfrm>
                  <a:custGeom>
                    <a:avLst/>
                    <a:gdLst>
                      <a:gd name="T0" fmla="*/ 26 w 26"/>
                      <a:gd name="T1" fmla="*/ 0 h 15"/>
                      <a:gd name="T2" fmla="*/ 45 w 26"/>
                      <a:gd name="T3" fmla="*/ 6 h 15"/>
                      <a:gd name="T4" fmla="*/ 52 w 26"/>
                      <a:gd name="T5" fmla="*/ 12 h 15"/>
                      <a:gd name="T6" fmla="*/ 43 w 26"/>
                      <a:gd name="T7" fmla="*/ 14 h 15"/>
                      <a:gd name="T8" fmla="*/ 34 w 26"/>
                      <a:gd name="T9" fmla="*/ 14 h 15"/>
                      <a:gd name="T10" fmla="*/ 19 w 26"/>
                      <a:gd name="T11" fmla="*/ 7 h 15"/>
                      <a:gd name="T12" fmla="*/ 3 w 26"/>
                      <a:gd name="T13" fmla="*/ 7 h 15"/>
                      <a:gd name="T14" fmla="*/ 0 w 26"/>
                      <a:gd name="T15" fmla="*/ 3 h 15"/>
                      <a:gd name="T16" fmla="*/ 26 w 26"/>
                      <a:gd name="T17" fmla="*/ 0 h 15"/>
                      <a:gd name="T18" fmla="*/ 26 w 26"/>
                      <a:gd name="T19" fmla="*/ 0 h 15"/>
                      <a:gd name="T20" fmla="*/ 26 w 26"/>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5"/>
                      <a:gd name="T35" fmla="*/ 26 w 26"/>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5">
                        <a:moveTo>
                          <a:pt x="13" y="0"/>
                        </a:moveTo>
                        <a:lnTo>
                          <a:pt x="21" y="6"/>
                        </a:lnTo>
                        <a:lnTo>
                          <a:pt x="25" y="12"/>
                        </a:lnTo>
                        <a:lnTo>
                          <a:pt x="20" y="14"/>
                        </a:lnTo>
                        <a:lnTo>
                          <a:pt x="17" y="14"/>
                        </a:lnTo>
                        <a:lnTo>
                          <a:pt x="9" y="7"/>
                        </a:lnTo>
                        <a:lnTo>
                          <a:pt x="3" y="7"/>
                        </a:lnTo>
                        <a:lnTo>
                          <a:pt x="0" y="3"/>
                        </a:lnTo>
                        <a:lnTo>
                          <a:pt x="13" y="0"/>
                        </a:lnTo>
                      </a:path>
                    </a:pathLst>
                  </a:custGeom>
                  <a:grpFill/>
                  <a:ln w="9144">
                    <a:solidFill>
                      <a:schemeClr val="bg2">
                        <a:lumMod val="90000"/>
                      </a:schemeClr>
                    </a:solidFill>
                    <a:round/>
                    <a:headEnd/>
                    <a:tailEnd/>
                  </a:ln>
                </p:spPr>
                <p:txBody>
                  <a:bodyPr/>
                  <a:lstStyle/>
                  <a:p>
                    <a:endParaRPr lang="nb-NO"/>
                  </a:p>
                </p:txBody>
              </p:sp>
              <p:sp>
                <p:nvSpPr>
                  <p:cNvPr id="548" name="Freeform 254"/>
                  <p:cNvSpPr>
                    <a:spLocks/>
                  </p:cNvSpPr>
                  <p:nvPr/>
                </p:nvSpPr>
                <p:spPr bwMode="gray">
                  <a:xfrm>
                    <a:off x="4374" y="2488"/>
                    <a:ext cx="36" cy="13"/>
                  </a:xfrm>
                  <a:custGeom>
                    <a:avLst/>
                    <a:gdLst>
                      <a:gd name="T0" fmla="*/ 3 w 33"/>
                      <a:gd name="T1" fmla="*/ 3 h 15"/>
                      <a:gd name="T2" fmla="*/ 25 w 33"/>
                      <a:gd name="T3" fmla="*/ 3 h 15"/>
                      <a:gd name="T4" fmla="*/ 32 w 33"/>
                      <a:gd name="T5" fmla="*/ 3 h 15"/>
                      <a:gd name="T6" fmla="*/ 45 w 33"/>
                      <a:gd name="T7" fmla="*/ 3 h 15"/>
                      <a:gd name="T8" fmla="*/ 32 w 33"/>
                      <a:gd name="T9" fmla="*/ 3 h 15"/>
                      <a:gd name="T10" fmla="*/ 32 w 33"/>
                      <a:gd name="T11" fmla="*/ 1 h 15"/>
                      <a:gd name="T12" fmla="*/ 35 w 33"/>
                      <a:gd name="T13" fmla="*/ 0 h 15"/>
                      <a:gd name="T14" fmla="*/ 48 w 33"/>
                      <a:gd name="T15" fmla="*/ 3 h 15"/>
                      <a:gd name="T16" fmla="*/ 53 w 33"/>
                      <a:gd name="T17" fmla="*/ 2 h 15"/>
                      <a:gd name="T18" fmla="*/ 58 w 33"/>
                      <a:gd name="T19" fmla="*/ 3 h 15"/>
                      <a:gd name="T20" fmla="*/ 68 w 33"/>
                      <a:gd name="T21" fmla="*/ 2 h 15"/>
                      <a:gd name="T22" fmla="*/ 75 w 33"/>
                      <a:gd name="T23" fmla="*/ 3 h 15"/>
                      <a:gd name="T24" fmla="*/ 68 w 33"/>
                      <a:gd name="T25" fmla="*/ 3 h 15"/>
                      <a:gd name="T26" fmla="*/ 68 w 33"/>
                      <a:gd name="T27" fmla="*/ 3 h 15"/>
                      <a:gd name="T28" fmla="*/ 58 w 33"/>
                      <a:gd name="T29" fmla="*/ 3 h 15"/>
                      <a:gd name="T30" fmla="*/ 53 w 33"/>
                      <a:gd name="T31" fmla="*/ 3 h 15"/>
                      <a:gd name="T32" fmla="*/ 27 w 33"/>
                      <a:gd name="T33" fmla="*/ 3 h 15"/>
                      <a:gd name="T34" fmla="*/ 3 w 33"/>
                      <a:gd name="T35" fmla="*/ 3 h 15"/>
                      <a:gd name="T36" fmla="*/ 1 w 33"/>
                      <a:gd name="T37" fmla="*/ 3 h 15"/>
                      <a:gd name="T38" fmla="*/ 0 w 33"/>
                      <a:gd name="T39" fmla="*/ 3 h 15"/>
                      <a:gd name="T40" fmla="*/ 3 w 33"/>
                      <a:gd name="T41" fmla="*/ 3 h 15"/>
                      <a:gd name="T42" fmla="*/ 3 w 33"/>
                      <a:gd name="T43" fmla="*/ 3 h 15"/>
                      <a:gd name="T44" fmla="*/ 3 w 33"/>
                      <a:gd name="T45" fmla="*/ 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
                      <a:gd name="T70" fmla="*/ 0 h 15"/>
                      <a:gd name="T71" fmla="*/ 33 w 33"/>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 h="15">
                        <a:moveTo>
                          <a:pt x="3" y="5"/>
                        </a:moveTo>
                        <a:lnTo>
                          <a:pt x="11" y="5"/>
                        </a:lnTo>
                        <a:lnTo>
                          <a:pt x="14" y="8"/>
                        </a:lnTo>
                        <a:lnTo>
                          <a:pt x="19" y="7"/>
                        </a:lnTo>
                        <a:lnTo>
                          <a:pt x="14" y="3"/>
                        </a:lnTo>
                        <a:lnTo>
                          <a:pt x="14" y="1"/>
                        </a:lnTo>
                        <a:lnTo>
                          <a:pt x="15" y="0"/>
                        </a:lnTo>
                        <a:lnTo>
                          <a:pt x="20" y="4"/>
                        </a:lnTo>
                        <a:lnTo>
                          <a:pt x="23" y="2"/>
                        </a:lnTo>
                        <a:lnTo>
                          <a:pt x="25" y="6"/>
                        </a:lnTo>
                        <a:lnTo>
                          <a:pt x="28" y="2"/>
                        </a:lnTo>
                        <a:lnTo>
                          <a:pt x="32" y="8"/>
                        </a:lnTo>
                        <a:lnTo>
                          <a:pt x="28" y="8"/>
                        </a:lnTo>
                        <a:lnTo>
                          <a:pt x="28" y="9"/>
                        </a:lnTo>
                        <a:lnTo>
                          <a:pt x="25" y="10"/>
                        </a:lnTo>
                        <a:lnTo>
                          <a:pt x="23" y="8"/>
                        </a:lnTo>
                        <a:lnTo>
                          <a:pt x="12" y="12"/>
                        </a:lnTo>
                        <a:lnTo>
                          <a:pt x="3" y="14"/>
                        </a:lnTo>
                        <a:lnTo>
                          <a:pt x="1" y="12"/>
                        </a:lnTo>
                        <a:lnTo>
                          <a:pt x="0" y="8"/>
                        </a:lnTo>
                        <a:lnTo>
                          <a:pt x="3" y="5"/>
                        </a:lnTo>
                      </a:path>
                    </a:pathLst>
                  </a:custGeom>
                  <a:grpFill/>
                  <a:ln w="9144">
                    <a:solidFill>
                      <a:schemeClr val="bg2">
                        <a:lumMod val="90000"/>
                      </a:schemeClr>
                    </a:solidFill>
                    <a:round/>
                    <a:headEnd/>
                    <a:tailEnd/>
                  </a:ln>
                </p:spPr>
                <p:txBody>
                  <a:bodyPr/>
                  <a:lstStyle/>
                  <a:p>
                    <a:endParaRPr lang="nb-NO"/>
                  </a:p>
                </p:txBody>
              </p:sp>
              <p:sp>
                <p:nvSpPr>
                  <p:cNvPr id="549" name="Freeform 255"/>
                  <p:cNvSpPr>
                    <a:spLocks/>
                  </p:cNvSpPr>
                  <p:nvPr/>
                </p:nvSpPr>
                <p:spPr bwMode="gray">
                  <a:xfrm>
                    <a:off x="4361" y="2490"/>
                    <a:ext cx="13" cy="9"/>
                  </a:xfrm>
                  <a:custGeom>
                    <a:avLst/>
                    <a:gdLst>
                      <a:gd name="T0" fmla="*/ 2 w 12"/>
                      <a:gd name="T1" fmla="*/ 2 h 11"/>
                      <a:gd name="T2" fmla="*/ 5 w 12"/>
                      <a:gd name="T3" fmla="*/ 0 h 11"/>
                      <a:gd name="T4" fmla="*/ 24 w 12"/>
                      <a:gd name="T5" fmla="*/ 1 h 11"/>
                      <a:gd name="T6" fmla="*/ 22 w 12"/>
                      <a:gd name="T7" fmla="*/ 2 h 11"/>
                      <a:gd name="T8" fmla="*/ 0 w 12"/>
                      <a:gd name="T9" fmla="*/ 2 h 11"/>
                      <a:gd name="T10" fmla="*/ 2 w 12"/>
                      <a:gd name="T11" fmla="*/ 2 h 11"/>
                      <a:gd name="T12" fmla="*/ 2 w 12"/>
                      <a:gd name="T13" fmla="*/ 2 h 11"/>
                      <a:gd name="T14" fmla="*/ 2 w 12"/>
                      <a:gd name="T15" fmla="*/ 2 h 11"/>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1"/>
                      <a:gd name="T26" fmla="*/ 12 w 12"/>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1">
                        <a:moveTo>
                          <a:pt x="2" y="3"/>
                        </a:moveTo>
                        <a:lnTo>
                          <a:pt x="5" y="0"/>
                        </a:lnTo>
                        <a:lnTo>
                          <a:pt x="11" y="1"/>
                        </a:lnTo>
                        <a:lnTo>
                          <a:pt x="10" y="10"/>
                        </a:lnTo>
                        <a:lnTo>
                          <a:pt x="0" y="9"/>
                        </a:lnTo>
                        <a:lnTo>
                          <a:pt x="2" y="3"/>
                        </a:lnTo>
                      </a:path>
                    </a:pathLst>
                  </a:custGeom>
                  <a:grpFill/>
                  <a:ln w="9144">
                    <a:solidFill>
                      <a:schemeClr val="bg2">
                        <a:lumMod val="90000"/>
                      </a:schemeClr>
                    </a:solidFill>
                    <a:round/>
                    <a:headEnd/>
                    <a:tailEnd/>
                  </a:ln>
                </p:spPr>
                <p:txBody>
                  <a:bodyPr/>
                  <a:lstStyle/>
                  <a:p>
                    <a:endParaRPr lang="nb-NO"/>
                  </a:p>
                </p:txBody>
              </p:sp>
              <p:sp>
                <p:nvSpPr>
                  <p:cNvPr id="550" name="Freeform 256"/>
                  <p:cNvSpPr>
                    <a:spLocks/>
                  </p:cNvSpPr>
                  <p:nvPr/>
                </p:nvSpPr>
                <p:spPr bwMode="gray">
                  <a:xfrm>
                    <a:off x="4342" y="2488"/>
                    <a:ext cx="17" cy="9"/>
                  </a:xfrm>
                  <a:custGeom>
                    <a:avLst/>
                    <a:gdLst>
                      <a:gd name="T0" fmla="*/ 6 w 16"/>
                      <a:gd name="T1" fmla="*/ 1 h 11"/>
                      <a:gd name="T2" fmla="*/ 21 w 16"/>
                      <a:gd name="T3" fmla="*/ 1 h 11"/>
                      <a:gd name="T4" fmla="*/ 25 w 16"/>
                      <a:gd name="T5" fmla="*/ 2 h 11"/>
                      <a:gd name="T6" fmla="*/ 25 w 16"/>
                      <a:gd name="T7" fmla="*/ 2 h 11"/>
                      <a:gd name="T8" fmla="*/ 21 w 16"/>
                      <a:gd name="T9" fmla="*/ 2 h 11"/>
                      <a:gd name="T10" fmla="*/ 20 w 16"/>
                      <a:gd name="T11" fmla="*/ 2 h 11"/>
                      <a:gd name="T12" fmla="*/ 5 w 16"/>
                      <a:gd name="T13" fmla="*/ 2 h 11"/>
                      <a:gd name="T14" fmla="*/ 0 w 16"/>
                      <a:gd name="T15" fmla="*/ 2 h 11"/>
                      <a:gd name="T16" fmla="*/ 0 w 16"/>
                      <a:gd name="T17" fmla="*/ 0 h 11"/>
                      <a:gd name="T18" fmla="*/ 6 w 16"/>
                      <a:gd name="T19" fmla="*/ 1 h 11"/>
                      <a:gd name="T20" fmla="*/ 6 w 16"/>
                      <a:gd name="T21" fmla="*/ 1 h 11"/>
                      <a:gd name="T22" fmla="*/ 6 w 16"/>
                      <a:gd name="T23" fmla="*/ 1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1"/>
                      <a:gd name="T38" fmla="*/ 16 w 16"/>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1">
                        <a:moveTo>
                          <a:pt x="6" y="1"/>
                        </a:moveTo>
                        <a:lnTo>
                          <a:pt x="11" y="1"/>
                        </a:lnTo>
                        <a:lnTo>
                          <a:pt x="15" y="3"/>
                        </a:lnTo>
                        <a:lnTo>
                          <a:pt x="15" y="5"/>
                        </a:lnTo>
                        <a:lnTo>
                          <a:pt x="11" y="8"/>
                        </a:lnTo>
                        <a:lnTo>
                          <a:pt x="10" y="10"/>
                        </a:lnTo>
                        <a:lnTo>
                          <a:pt x="5" y="5"/>
                        </a:lnTo>
                        <a:lnTo>
                          <a:pt x="0" y="3"/>
                        </a:lnTo>
                        <a:lnTo>
                          <a:pt x="0" y="0"/>
                        </a:lnTo>
                        <a:lnTo>
                          <a:pt x="6" y="1"/>
                        </a:lnTo>
                      </a:path>
                    </a:pathLst>
                  </a:custGeom>
                  <a:grpFill/>
                  <a:ln w="9144">
                    <a:solidFill>
                      <a:schemeClr val="bg2">
                        <a:lumMod val="90000"/>
                      </a:schemeClr>
                    </a:solidFill>
                    <a:round/>
                    <a:headEnd/>
                    <a:tailEnd/>
                  </a:ln>
                </p:spPr>
                <p:txBody>
                  <a:bodyPr/>
                  <a:lstStyle/>
                  <a:p>
                    <a:endParaRPr lang="nb-NO"/>
                  </a:p>
                </p:txBody>
              </p:sp>
              <p:sp>
                <p:nvSpPr>
                  <p:cNvPr id="551" name="Freeform 257"/>
                  <p:cNvSpPr>
                    <a:spLocks/>
                  </p:cNvSpPr>
                  <p:nvPr/>
                </p:nvSpPr>
                <p:spPr bwMode="gray">
                  <a:xfrm>
                    <a:off x="4315" y="2471"/>
                    <a:ext cx="20" cy="6"/>
                  </a:xfrm>
                  <a:custGeom>
                    <a:avLst/>
                    <a:gdLst>
                      <a:gd name="T0" fmla="*/ 0 w 18"/>
                      <a:gd name="T1" fmla="*/ 2 h 6"/>
                      <a:gd name="T2" fmla="*/ 46 w 18"/>
                      <a:gd name="T3" fmla="*/ 0 h 6"/>
                      <a:gd name="T4" fmla="*/ 49 w 18"/>
                      <a:gd name="T5" fmla="*/ 3 h 6"/>
                      <a:gd name="T6" fmla="*/ 24 w 18"/>
                      <a:gd name="T7" fmla="*/ 5 h 6"/>
                      <a:gd name="T8" fmla="*/ 2 w 18"/>
                      <a:gd name="T9" fmla="*/ 4 h 6"/>
                      <a:gd name="T10" fmla="*/ 0 w 18"/>
                      <a:gd name="T11" fmla="*/ 2 h 6"/>
                      <a:gd name="T12" fmla="*/ 0 w 18"/>
                      <a:gd name="T13" fmla="*/ 2 h 6"/>
                      <a:gd name="T14" fmla="*/ 0 w 18"/>
                      <a:gd name="T15" fmla="*/ 2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0" y="2"/>
                        </a:moveTo>
                        <a:lnTo>
                          <a:pt x="16" y="0"/>
                        </a:lnTo>
                        <a:lnTo>
                          <a:pt x="17" y="3"/>
                        </a:lnTo>
                        <a:lnTo>
                          <a:pt x="9" y="5"/>
                        </a:lnTo>
                        <a:lnTo>
                          <a:pt x="2" y="4"/>
                        </a:lnTo>
                        <a:lnTo>
                          <a:pt x="0" y="2"/>
                        </a:lnTo>
                      </a:path>
                    </a:pathLst>
                  </a:custGeom>
                  <a:grpFill/>
                  <a:ln w="9144">
                    <a:solidFill>
                      <a:schemeClr val="bg2">
                        <a:lumMod val="90000"/>
                      </a:schemeClr>
                    </a:solidFill>
                    <a:round/>
                    <a:headEnd/>
                    <a:tailEnd/>
                  </a:ln>
                </p:spPr>
                <p:txBody>
                  <a:bodyPr/>
                  <a:lstStyle/>
                  <a:p>
                    <a:endParaRPr lang="nb-NO"/>
                  </a:p>
                </p:txBody>
              </p:sp>
              <p:sp>
                <p:nvSpPr>
                  <p:cNvPr id="552" name="Freeform 258"/>
                  <p:cNvSpPr>
                    <a:spLocks/>
                  </p:cNvSpPr>
                  <p:nvPr/>
                </p:nvSpPr>
                <p:spPr bwMode="gray">
                  <a:xfrm>
                    <a:off x="4404" y="2358"/>
                    <a:ext cx="90" cy="99"/>
                  </a:xfrm>
                  <a:custGeom>
                    <a:avLst/>
                    <a:gdLst>
                      <a:gd name="T0" fmla="*/ 59 w 85"/>
                      <a:gd name="T1" fmla="*/ 6 h 101"/>
                      <a:gd name="T2" fmla="*/ 83 w 85"/>
                      <a:gd name="T3" fmla="*/ 9 h 101"/>
                      <a:gd name="T4" fmla="*/ 104 w 85"/>
                      <a:gd name="T5" fmla="*/ 11 h 101"/>
                      <a:gd name="T6" fmla="*/ 123 w 85"/>
                      <a:gd name="T7" fmla="*/ 11 h 101"/>
                      <a:gd name="T8" fmla="*/ 149 w 85"/>
                      <a:gd name="T9" fmla="*/ 1 h 101"/>
                      <a:gd name="T10" fmla="*/ 137 w 85"/>
                      <a:gd name="T11" fmla="*/ 16 h 101"/>
                      <a:gd name="T12" fmla="*/ 107 w 85"/>
                      <a:gd name="T13" fmla="*/ 19 h 101"/>
                      <a:gd name="T14" fmla="*/ 73 w 85"/>
                      <a:gd name="T15" fmla="*/ 18 h 101"/>
                      <a:gd name="T16" fmla="*/ 53 w 85"/>
                      <a:gd name="T17" fmla="*/ 18 h 101"/>
                      <a:gd name="T18" fmla="*/ 32 w 85"/>
                      <a:gd name="T19" fmla="*/ 19 h 101"/>
                      <a:gd name="T20" fmla="*/ 28 w 85"/>
                      <a:gd name="T21" fmla="*/ 25 h 101"/>
                      <a:gd name="T22" fmla="*/ 44 w 85"/>
                      <a:gd name="T23" fmla="*/ 33 h 101"/>
                      <a:gd name="T24" fmla="*/ 59 w 85"/>
                      <a:gd name="T25" fmla="*/ 27 h 101"/>
                      <a:gd name="T26" fmla="*/ 74 w 85"/>
                      <a:gd name="T27" fmla="*/ 27 h 101"/>
                      <a:gd name="T28" fmla="*/ 92 w 85"/>
                      <a:gd name="T29" fmla="*/ 25 h 101"/>
                      <a:gd name="T30" fmla="*/ 101 w 85"/>
                      <a:gd name="T31" fmla="*/ 25 h 101"/>
                      <a:gd name="T32" fmla="*/ 109 w 85"/>
                      <a:gd name="T33" fmla="*/ 25 h 101"/>
                      <a:gd name="T34" fmla="*/ 107 w 85"/>
                      <a:gd name="T35" fmla="*/ 28 h 101"/>
                      <a:gd name="T36" fmla="*/ 93 w 85"/>
                      <a:gd name="T37" fmla="*/ 27 h 101"/>
                      <a:gd name="T38" fmla="*/ 66 w 85"/>
                      <a:gd name="T39" fmla="*/ 39 h 101"/>
                      <a:gd name="T40" fmla="*/ 59 w 85"/>
                      <a:gd name="T41" fmla="*/ 40 h 101"/>
                      <a:gd name="T42" fmla="*/ 85 w 85"/>
                      <a:gd name="T43" fmla="*/ 57 h 101"/>
                      <a:gd name="T44" fmla="*/ 80 w 85"/>
                      <a:gd name="T45" fmla="*/ 63 h 101"/>
                      <a:gd name="T46" fmla="*/ 88 w 85"/>
                      <a:gd name="T47" fmla="*/ 67 h 101"/>
                      <a:gd name="T48" fmla="*/ 92 w 85"/>
                      <a:gd name="T49" fmla="*/ 68 h 101"/>
                      <a:gd name="T50" fmla="*/ 73 w 85"/>
                      <a:gd name="T51" fmla="*/ 72 h 101"/>
                      <a:gd name="T52" fmla="*/ 61 w 85"/>
                      <a:gd name="T53" fmla="*/ 69 h 101"/>
                      <a:gd name="T54" fmla="*/ 53 w 85"/>
                      <a:gd name="T55" fmla="*/ 63 h 101"/>
                      <a:gd name="T56" fmla="*/ 53 w 85"/>
                      <a:gd name="T57" fmla="*/ 56 h 101"/>
                      <a:gd name="T58" fmla="*/ 52 w 85"/>
                      <a:gd name="T59" fmla="*/ 49 h 101"/>
                      <a:gd name="T60" fmla="*/ 34 w 85"/>
                      <a:gd name="T61" fmla="*/ 54 h 101"/>
                      <a:gd name="T62" fmla="*/ 34 w 85"/>
                      <a:gd name="T63" fmla="*/ 60 h 101"/>
                      <a:gd name="T64" fmla="*/ 34 w 85"/>
                      <a:gd name="T65" fmla="*/ 73 h 101"/>
                      <a:gd name="T66" fmla="*/ 21 w 85"/>
                      <a:gd name="T67" fmla="*/ 80 h 101"/>
                      <a:gd name="T68" fmla="*/ 7 w 85"/>
                      <a:gd name="T69" fmla="*/ 76 h 101"/>
                      <a:gd name="T70" fmla="*/ 8 w 85"/>
                      <a:gd name="T71" fmla="*/ 61 h 101"/>
                      <a:gd name="T72" fmla="*/ 0 w 85"/>
                      <a:gd name="T73" fmla="*/ 58 h 101"/>
                      <a:gd name="T74" fmla="*/ 7 w 85"/>
                      <a:gd name="T75" fmla="*/ 39 h 101"/>
                      <a:gd name="T76" fmla="*/ 22 w 85"/>
                      <a:gd name="T77" fmla="*/ 25 h 101"/>
                      <a:gd name="T78" fmla="*/ 21 w 85"/>
                      <a:gd name="T79" fmla="*/ 25 h 101"/>
                      <a:gd name="T80" fmla="*/ 25 w 85"/>
                      <a:gd name="T81" fmla="*/ 15 h 101"/>
                      <a:gd name="T82" fmla="*/ 40 w 85"/>
                      <a:gd name="T83" fmla="*/ 12 h 101"/>
                      <a:gd name="T84" fmla="*/ 53 w 85"/>
                      <a:gd name="T85" fmla="*/ 6 h 101"/>
                      <a:gd name="T86" fmla="*/ 53 w 85"/>
                      <a:gd name="T87" fmla="*/ 6 h 1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101"/>
                      <a:gd name="T134" fmla="*/ 85 w 85"/>
                      <a:gd name="T135" fmla="*/ 101 h 1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101">
                        <a:moveTo>
                          <a:pt x="30" y="6"/>
                        </a:moveTo>
                        <a:lnTo>
                          <a:pt x="34" y="6"/>
                        </a:lnTo>
                        <a:lnTo>
                          <a:pt x="36" y="9"/>
                        </a:lnTo>
                        <a:lnTo>
                          <a:pt x="47" y="9"/>
                        </a:lnTo>
                        <a:lnTo>
                          <a:pt x="53" y="12"/>
                        </a:lnTo>
                        <a:lnTo>
                          <a:pt x="59" y="11"/>
                        </a:lnTo>
                        <a:lnTo>
                          <a:pt x="67" y="12"/>
                        </a:lnTo>
                        <a:lnTo>
                          <a:pt x="70" y="11"/>
                        </a:lnTo>
                        <a:lnTo>
                          <a:pt x="82" y="0"/>
                        </a:lnTo>
                        <a:lnTo>
                          <a:pt x="84" y="1"/>
                        </a:lnTo>
                        <a:lnTo>
                          <a:pt x="84" y="5"/>
                        </a:lnTo>
                        <a:lnTo>
                          <a:pt x="77" y="16"/>
                        </a:lnTo>
                        <a:lnTo>
                          <a:pt x="73" y="18"/>
                        </a:lnTo>
                        <a:lnTo>
                          <a:pt x="60" y="19"/>
                        </a:lnTo>
                        <a:lnTo>
                          <a:pt x="53" y="16"/>
                        </a:lnTo>
                        <a:lnTo>
                          <a:pt x="41" y="18"/>
                        </a:lnTo>
                        <a:lnTo>
                          <a:pt x="33" y="16"/>
                        </a:lnTo>
                        <a:lnTo>
                          <a:pt x="30" y="18"/>
                        </a:lnTo>
                        <a:lnTo>
                          <a:pt x="21" y="17"/>
                        </a:lnTo>
                        <a:lnTo>
                          <a:pt x="19" y="19"/>
                        </a:lnTo>
                        <a:lnTo>
                          <a:pt x="17" y="26"/>
                        </a:lnTo>
                        <a:lnTo>
                          <a:pt x="17" y="34"/>
                        </a:lnTo>
                        <a:lnTo>
                          <a:pt x="21" y="37"/>
                        </a:lnTo>
                        <a:lnTo>
                          <a:pt x="25" y="43"/>
                        </a:lnTo>
                        <a:lnTo>
                          <a:pt x="30" y="43"/>
                        </a:lnTo>
                        <a:lnTo>
                          <a:pt x="34" y="37"/>
                        </a:lnTo>
                        <a:lnTo>
                          <a:pt x="36" y="35"/>
                        </a:lnTo>
                        <a:lnTo>
                          <a:pt x="42" y="37"/>
                        </a:lnTo>
                        <a:lnTo>
                          <a:pt x="43" y="34"/>
                        </a:lnTo>
                        <a:lnTo>
                          <a:pt x="52" y="34"/>
                        </a:lnTo>
                        <a:lnTo>
                          <a:pt x="53" y="33"/>
                        </a:lnTo>
                        <a:lnTo>
                          <a:pt x="57" y="31"/>
                        </a:lnTo>
                        <a:lnTo>
                          <a:pt x="60" y="31"/>
                        </a:lnTo>
                        <a:lnTo>
                          <a:pt x="61" y="33"/>
                        </a:lnTo>
                        <a:lnTo>
                          <a:pt x="61" y="36"/>
                        </a:lnTo>
                        <a:lnTo>
                          <a:pt x="60" y="38"/>
                        </a:lnTo>
                        <a:lnTo>
                          <a:pt x="57" y="36"/>
                        </a:lnTo>
                        <a:lnTo>
                          <a:pt x="53" y="37"/>
                        </a:lnTo>
                        <a:lnTo>
                          <a:pt x="46" y="45"/>
                        </a:lnTo>
                        <a:lnTo>
                          <a:pt x="38" y="49"/>
                        </a:lnTo>
                        <a:lnTo>
                          <a:pt x="33" y="48"/>
                        </a:lnTo>
                        <a:lnTo>
                          <a:pt x="34" y="50"/>
                        </a:lnTo>
                        <a:lnTo>
                          <a:pt x="37" y="53"/>
                        </a:lnTo>
                        <a:lnTo>
                          <a:pt x="48" y="67"/>
                        </a:lnTo>
                        <a:lnTo>
                          <a:pt x="45" y="69"/>
                        </a:lnTo>
                        <a:lnTo>
                          <a:pt x="45" y="73"/>
                        </a:lnTo>
                        <a:lnTo>
                          <a:pt x="50" y="77"/>
                        </a:lnTo>
                        <a:lnTo>
                          <a:pt x="50" y="79"/>
                        </a:lnTo>
                        <a:lnTo>
                          <a:pt x="53" y="80"/>
                        </a:lnTo>
                        <a:lnTo>
                          <a:pt x="52" y="82"/>
                        </a:lnTo>
                        <a:lnTo>
                          <a:pt x="45" y="85"/>
                        </a:lnTo>
                        <a:lnTo>
                          <a:pt x="41" y="89"/>
                        </a:lnTo>
                        <a:lnTo>
                          <a:pt x="36" y="89"/>
                        </a:lnTo>
                        <a:lnTo>
                          <a:pt x="35" y="83"/>
                        </a:lnTo>
                        <a:lnTo>
                          <a:pt x="36" y="80"/>
                        </a:lnTo>
                        <a:lnTo>
                          <a:pt x="30" y="73"/>
                        </a:lnTo>
                        <a:lnTo>
                          <a:pt x="28" y="70"/>
                        </a:lnTo>
                        <a:lnTo>
                          <a:pt x="30" y="66"/>
                        </a:lnTo>
                        <a:lnTo>
                          <a:pt x="29" y="61"/>
                        </a:lnTo>
                        <a:lnTo>
                          <a:pt x="29" y="59"/>
                        </a:lnTo>
                        <a:lnTo>
                          <a:pt x="26" y="59"/>
                        </a:lnTo>
                        <a:lnTo>
                          <a:pt x="20" y="64"/>
                        </a:lnTo>
                        <a:lnTo>
                          <a:pt x="19" y="66"/>
                        </a:lnTo>
                        <a:lnTo>
                          <a:pt x="20" y="70"/>
                        </a:lnTo>
                        <a:lnTo>
                          <a:pt x="21" y="88"/>
                        </a:lnTo>
                        <a:lnTo>
                          <a:pt x="20" y="91"/>
                        </a:lnTo>
                        <a:lnTo>
                          <a:pt x="21" y="99"/>
                        </a:lnTo>
                        <a:lnTo>
                          <a:pt x="11" y="100"/>
                        </a:lnTo>
                        <a:lnTo>
                          <a:pt x="8" y="99"/>
                        </a:lnTo>
                        <a:lnTo>
                          <a:pt x="7" y="96"/>
                        </a:lnTo>
                        <a:lnTo>
                          <a:pt x="11" y="79"/>
                        </a:lnTo>
                        <a:lnTo>
                          <a:pt x="8" y="71"/>
                        </a:lnTo>
                        <a:lnTo>
                          <a:pt x="2" y="71"/>
                        </a:lnTo>
                        <a:lnTo>
                          <a:pt x="0" y="68"/>
                        </a:lnTo>
                        <a:lnTo>
                          <a:pt x="0" y="60"/>
                        </a:lnTo>
                        <a:lnTo>
                          <a:pt x="7" y="49"/>
                        </a:lnTo>
                        <a:lnTo>
                          <a:pt x="7" y="41"/>
                        </a:lnTo>
                        <a:lnTo>
                          <a:pt x="12" y="32"/>
                        </a:lnTo>
                        <a:lnTo>
                          <a:pt x="13" y="26"/>
                        </a:lnTo>
                        <a:lnTo>
                          <a:pt x="11" y="25"/>
                        </a:lnTo>
                        <a:lnTo>
                          <a:pt x="14" y="22"/>
                        </a:lnTo>
                        <a:lnTo>
                          <a:pt x="15" y="15"/>
                        </a:lnTo>
                        <a:lnTo>
                          <a:pt x="18" y="11"/>
                        </a:lnTo>
                        <a:lnTo>
                          <a:pt x="23" y="12"/>
                        </a:lnTo>
                        <a:lnTo>
                          <a:pt x="26" y="7"/>
                        </a:lnTo>
                        <a:lnTo>
                          <a:pt x="30" y="6"/>
                        </a:lnTo>
                      </a:path>
                    </a:pathLst>
                  </a:custGeom>
                  <a:grpFill/>
                  <a:ln w="9144">
                    <a:solidFill>
                      <a:schemeClr val="bg2">
                        <a:lumMod val="90000"/>
                      </a:schemeClr>
                    </a:solidFill>
                    <a:round/>
                    <a:headEnd/>
                    <a:tailEnd/>
                  </a:ln>
                </p:spPr>
                <p:txBody>
                  <a:bodyPr/>
                  <a:lstStyle/>
                  <a:p>
                    <a:endParaRPr lang="nb-NO"/>
                  </a:p>
                </p:txBody>
              </p:sp>
              <p:sp>
                <p:nvSpPr>
                  <p:cNvPr id="553" name="Freeform 259"/>
                  <p:cNvSpPr>
                    <a:spLocks/>
                  </p:cNvSpPr>
                  <p:nvPr/>
                </p:nvSpPr>
                <p:spPr bwMode="gray">
                  <a:xfrm>
                    <a:off x="4453" y="2443"/>
                    <a:ext cx="5" cy="11"/>
                  </a:xfrm>
                  <a:custGeom>
                    <a:avLst/>
                    <a:gdLst>
                      <a:gd name="T0" fmla="*/ 0 w 6"/>
                      <a:gd name="T1" fmla="*/ 1 h 11"/>
                      <a:gd name="T2" fmla="*/ 3 w 6"/>
                      <a:gd name="T3" fmla="*/ 0 h 11"/>
                      <a:gd name="T4" fmla="*/ 3 w 6"/>
                      <a:gd name="T5" fmla="*/ 10 h 11"/>
                      <a:gd name="T6" fmla="*/ 0 w 6"/>
                      <a:gd name="T7" fmla="*/ 10 h 11"/>
                      <a:gd name="T8" fmla="*/ 0 w 6"/>
                      <a:gd name="T9" fmla="*/ 1 h 11"/>
                      <a:gd name="T10" fmla="*/ 0 w 6"/>
                      <a:gd name="T11" fmla="*/ 1 h 11"/>
                      <a:gd name="T12" fmla="*/ 0 w 6"/>
                      <a:gd name="T13" fmla="*/ 1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1"/>
                        </a:moveTo>
                        <a:lnTo>
                          <a:pt x="5" y="0"/>
                        </a:lnTo>
                        <a:lnTo>
                          <a:pt x="4" y="10"/>
                        </a:lnTo>
                        <a:lnTo>
                          <a:pt x="0" y="10"/>
                        </a:lnTo>
                        <a:lnTo>
                          <a:pt x="0" y="1"/>
                        </a:lnTo>
                      </a:path>
                    </a:pathLst>
                  </a:custGeom>
                  <a:grpFill/>
                  <a:ln w="9144">
                    <a:solidFill>
                      <a:schemeClr val="bg2">
                        <a:lumMod val="90000"/>
                      </a:schemeClr>
                    </a:solidFill>
                    <a:round/>
                    <a:headEnd/>
                    <a:tailEnd/>
                  </a:ln>
                </p:spPr>
                <p:txBody>
                  <a:bodyPr/>
                  <a:lstStyle/>
                  <a:p>
                    <a:endParaRPr lang="nb-NO"/>
                  </a:p>
                </p:txBody>
              </p:sp>
              <p:sp>
                <p:nvSpPr>
                  <p:cNvPr id="554" name="Freeform 260"/>
                  <p:cNvSpPr>
                    <a:spLocks/>
                  </p:cNvSpPr>
                  <p:nvPr/>
                </p:nvSpPr>
                <p:spPr bwMode="gray">
                  <a:xfrm>
                    <a:off x="4458" y="2438"/>
                    <a:ext cx="8" cy="19"/>
                  </a:xfrm>
                  <a:custGeom>
                    <a:avLst/>
                    <a:gdLst>
                      <a:gd name="T0" fmla="*/ 1 w 8"/>
                      <a:gd name="T1" fmla="*/ 9 h 19"/>
                      <a:gd name="T2" fmla="*/ 4 w 8"/>
                      <a:gd name="T3" fmla="*/ 0 h 19"/>
                      <a:gd name="T4" fmla="*/ 7 w 8"/>
                      <a:gd name="T5" fmla="*/ 6 h 19"/>
                      <a:gd name="T6" fmla="*/ 4 w 8"/>
                      <a:gd name="T7" fmla="*/ 9 h 19"/>
                      <a:gd name="T8" fmla="*/ 6 w 8"/>
                      <a:gd name="T9" fmla="*/ 15 h 19"/>
                      <a:gd name="T10" fmla="*/ 1 w 8"/>
                      <a:gd name="T11" fmla="*/ 18 h 19"/>
                      <a:gd name="T12" fmla="*/ 0 w 8"/>
                      <a:gd name="T13" fmla="*/ 15 h 19"/>
                      <a:gd name="T14" fmla="*/ 1 w 8"/>
                      <a:gd name="T15" fmla="*/ 9 h 19"/>
                      <a:gd name="T16" fmla="*/ 1 w 8"/>
                      <a:gd name="T17" fmla="*/ 9 h 19"/>
                      <a:gd name="T18" fmla="*/ 1 w 8"/>
                      <a:gd name="T19" fmla="*/ 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
                      <a:gd name="T32" fmla="*/ 8 w 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
                        <a:moveTo>
                          <a:pt x="1" y="9"/>
                        </a:moveTo>
                        <a:lnTo>
                          <a:pt x="4" y="0"/>
                        </a:lnTo>
                        <a:lnTo>
                          <a:pt x="7" y="6"/>
                        </a:lnTo>
                        <a:lnTo>
                          <a:pt x="4" y="9"/>
                        </a:lnTo>
                        <a:lnTo>
                          <a:pt x="6" y="15"/>
                        </a:lnTo>
                        <a:lnTo>
                          <a:pt x="1" y="18"/>
                        </a:lnTo>
                        <a:lnTo>
                          <a:pt x="0" y="15"/>
                        </a:lnTo>
                        <a:lnTo>
                          <a:pt x="1" y="9"/>
                        </a:lnTo>
                      </a:path>
                    </a:pathLst>
                  </a:custGeom>
                  <a:grpFill/>
                  <a:ln w="9144">
                    <a:solidFill>
                      <a:schemeClr val="bg2">
                        <a:lumMod val="90000"/>
                      </a:schemeClr>
                    </a:solidFill>
                    <a:round/>
                    <a:headEnd/>
                    <a:tailEnd/>
                  </a:ln>
                </p:spPr>
                <p:txBody>
                  <a:bodyPr/>
                  <a:lstStyle/>
                  <a:p>
                    <a:endParaRPr lang="nb-NO"/>
                  </a:p>
                </p:txBody>
              </p:sp>
              <p:sp>
                <p:nvSpPr>
                  <p:cNvPr id="555" name="Freeform 261"/>
                  <p:cNvSpPr>
                    <a:spLocks/>
                  </p:cNvSpPr>
                  <p:nvPr/>
                </p:nvSpPr>
                <p:spPr bwMode="gray">
                  <a:xfrm>
                    <a:off x="4363" y="2424"/>
                    <a:ext cx="5" cy="11"/>
                  </a:xfrm>
                  <a:custGeom>
                    <a:avLst/>
                    <a:gdLst>
                      <a:gd name="T0" fmla="*/ 1 w 4"/>
                      <a:gd name="T1" fmla="*/ 0 h 11"/>
                      <a:gd name="T2" fmla="*/ 31 w 4"/>
                      <a:gd name="T3" fmla="*/ 9 h 11"/>
                      <a:gd name="T4" fmla="*/ 0 w 4"/>
                      <a:gd name="T5" fmla="*/ 10 h 11"/>
                      <a:gd name="T6" fmla="*/ 0 w 4"/>
                      <a:gd name="T7" fmla="*/ 4 h 11"/>
                      <a:gd name="T8" fmla="*/ 1 w 4"/>
                      <a:gd name="T9" fmla="*/ 0 h 11"/>
                      <a:gd name="T10" fmla="*/ 1 w 4"/>
                      <a:gd name="T11" fmla="*/ 0 h 11"/>
                      <a:gd name="T12" fmla="*/ 1 w 4"/>
                      <a:gd name="T13" fmla="*/ 0 h 11"/>
                      <a:gd name="T14" fmla="*/ 0 60000 65536"/>
                      <a:gd name="T15" fmla="*/ 0 60000 65536"/>
                      <a:gd name="T16" fmla="*/ 0 60000 65536"/>
                      <a:gd name="T17" fmla="*/ 0 60000 65536"/>
                      <a:gd name="T18" fmla="*/ 0 60000 65536"/>
                      <a:gd name="T19" fmla="*/ 0 60000 65536"/>
                      <a:gd name="T20" fmla="*/ 0 60000 65536"/>
                      <a:gd name="T21" fmla="*/ 0 w 4"/>
                      <a:gd name="T22" fmla="*/ 0 h 11"/>
                      <a:gd name="T23" fmla="*/ 4 w 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1">
                        <a:moveTo>
                          <a:pt x="1" y="0"/>
                        </a:moveTo>
                        <a:lnTo>
                          <a:pt x="3" y="9"/>
                        </a:lnTo>
                        <a:lnTo>
                          <a:pt x="0" y="10"/>
                        </a:lnTo>
                        <a:lnTo>
                          <a:pt x="0" y="4"/>
                        </a:lnTo>
                        <a:lnTo>
                          <a:pt x="1" y="0"/>
                        </a:lnTo>
                      </a:path>
                    </a:pathLst>
                  </a:custGeom>
                  <a:grpFill/>
                  <a:ln w="9144">
                    <a:solidFill>
                      <a:schemeClr val="bg2">
                        <a:lumMod val="90000"/>
                      </a:schemeClr>
                    </a:solidFill>
                    <a:round/>
                    <a:headEnd/>
                    <a:tailEnd/>
                  </a:ln>
                </p:spPr>
                <p:txBody>
                  <a:bodyPr/>
                  <a:lstStyle/>
                  <a:p>
                    <a:endParaRPr lang="nb-NO"/>
                  </a:p>
                </p:txBody>
              </p:sp>
              <p:sp>
                <p:nvSpPr>
                  <p:cNvPr id="556" name="Freeform 262"/>
                  <p:cNvSpPr>
                    <a:spLocks/>
                  </p:cNvSpPr>
                  <p:nvPr/>
                </p:nvSpPr>
                <p:spPr bwMode="gray">
                  <a:xfrm>
                    <a:off x="4185" y="2361"/>
                    <a:ext cx="6" cy="4"/>
                  </a:xfrm>
                  <a:custGeom>
                    <a:avLst/>
                    <a:gdLst>
                      <a:gd name="T0" fmla="*/ 5 w 6"/>
                      <a:gd name="T1" fmla="*/ 1 h 4"/>
                      <a:gd name="T2" fmla="*/ 3 w 6"/>
                      <a:gd name="T3" fmla="*/ 0 h 4"/>
                      <a:gd name="T4" fmla="*/ 0 w 6"/>
                      <a:gd name="T5" fmla="*/ 0 h 4"/>
                      <a:gd name="T6" fmla="*/ 0 w 6"/>
                      <a:gd name="T7" fmla="*/ 3 h 4"/>
                      <a:gd name="T8" fmla="*/ 5 w 6"/>
                      <a:gd name="T9" fmla="*/ 1 h 4"/>
                      <a:gd name="T10" fmla="*/ 5 w 6"/>
                      <a:gd name="T11" fmla="*/ 1 h 4"/>
                      <a:gd name="T12" fmla="*/ 5 w 6"/>
                      <a:gd name="T13" fmla="*/ 1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5" y="1"/>
                        </a:moveTo>
                        <a:lnTo>
                          <a:pt x="3" y="0"/>
                        </a:lnTo>
                        <a:lnTo>
                          <a:pt x="0" y="0"/>
                        </a:lnTo>
                        <a:lnTo>
                          <a:pt x="0" y="3"/>
                        </a:lnTo>
                        <a:lnTo>
                          <a:pt x="5" y="1"/>
                        </a:lnTo>
                      </a:path>
                    </a:pathLst>
                  </a:custGeom>
                  <a:grpFill/>
                  <a:ln w="9144">
                    <a:solidFill>
                      <a:schemeClr val="bg2">
                        <a:lumMod val="90000"/>
                      </a:schemeClr>
                    </a:solidFill>
                    <a:round/>
                    <a:headEnd/>
                    <a:tailEnd/>
                  </a:ln>
                </p:spPr>
                <p:txBody>
                  <a:bodyPr/>
                  <a:lstStyle/>
                  <a:p>
                    <a:endParaRPr lang="nb-NO"/>
                  </a:p>
                </p:txBody>
              </p:sp>
              <p:sp>
                <p:nvSpPr>
                  <p:cNvPr id="557" name="Freeform 263"/>
                  <p:cNvSpPr>
                    <a:spLocks/>
                  </p:cNvSpPr>
                  <p:nvPr/>
                </p:nvSpPr>
                <p:spPr bwMode="gray">
                  <a:xfrm>
                    <a:off x="4065" y="2309"/>
                    <a:ext cx="156" cy="150"/>
                  </a:xfrm>
                  <a:custGeom>
                    <a:avLst/>
                    <a:gdLst>
                      <a:gd name="T0" fmla="*/ 7 w 147"/>
                      <a:gd name="T1" fmla="*/ 0 h 156"/>
                      <a:gd name="T2" fmla="*/ 24 w 147"/>
                      <a:gd name="T3" fmla="*/ 4 h 156"/>
                      <a:gd name="T4" fmla="*/ 63 w 147"/>
                      <a:gd name="T5" fmla="*/ 9 h 156"/>
                      <a:gd name="T6" fmla="*/ 86 w 147"/>
                      <a:gd name="T7" fmla="*/ 14 h 156"/>
                      <a:gd name="T8" fmla="*/ 116 w 147"/>
                      <a:gd name="T9" fmla="*/ 26 h 156"/>
                      <a:gd name="T10" fmla="*/ 122 w 147"/>
                      <a:gd name="T11" fmla="*/ 29 h 156"/>
                      <a:gd name="T12" fmla="*/ 137 w 147"/>
                      <a:gd name="T13" fmla="*/ 33 h 156"/>
                      <a:gd name="T14" fmla="*/ 142 w 147"/>
                      <a:gd name="T15" fmla="*/ 31 h 156"/>
                      <a:gd name="T16" fmla="*/ 168 w 147"/>
                      <a:gd name="T17" fmla="*/ 37 h 156"/>
                      <a:gd name="T18" fmla="*/ 172 w 147"/>
                      <a:gd name="T19" fmla="*/ 41 h 156"/>
                      <a:gd name="T20" fmla="*/ 179 w 147"/>
                      <a:gd name="T21" fmla="*/ 41 h 156"/>
                      <a:gd name="T22" fmla="*/ 191 w 147"/>
                      <a:gd name="T23" fmla="*/ 44 h 156"/>
                      <a:gd name="T24" fmla="*/ 190 w 147"/>
                      <a:gd name="T25" fmla="*/ 48 h 156"/>
                      <a:gd name="T26" fmla="*/ 204 w 147"/>
                      <a:gd name="T27" fmla="*/ 49 h 156"/>
                      <a:gd name="T28" fmla="*/ 203 w 147"/>
                      <a:gd name="T29" fmla="*/ 53 h 156"/>
                      <a:gd name="T30" fmla="*/ 202 w 147"/>
                      <a:gd name="T31" fmla="*/ 58 h 156"/>
                      <a:gd name="T32" fmla="*/ 213 w 147"/>
                      <a:gd name="T33" fmla="*/ 61 h 156"/>
                      <a:gd name="T34" fmla="*/ 225 w 147"/>
                      <a:gd name="T35" fmla="*/ 61 h 156"/>
                      <a:gd name="T36" fmla="*/ 235 w 147"/>
                      <a:gd name="T37" fmla="*/ 70 h 156"/>
                      <a:gd name="T38" fmla="*/ 239 w 147"/>
                      <a:gd name="T39" fmla="*/ 73 h 156"/>
                      <a:gd name="T40" fmla="*/ 264 w 147"/>
                      <a:gd name="T41" fmla="*/ 79 h 156"/>
                      <a:gd name="T42" fmla="*/ 261 w 147"/>
                      <a:gd name="T43" fmla="*/ 84 h 156"/>
                      <a:gd name="T44" fmla="*/ 258 w 147"/>
                      <a:gd name="T45" fmla="*/ 104 h 156"/>
                      <a:gd name="T46" fmla="*/ 246 w 147"/>
                      <a:gd name="T47" fmla="*/ 104 h 156"/>
                      <a:gd name="T48" fmla="*/ 233 w 147"/>
                      <a:gd name="T49" fmla="*/ 101 h 156"/>
                      <a:gd name="T50" fmla="*/ 233 w 147"/>
                      <a:gd name="T51" fmla="*/ 104 h 156"/>
                      <a:gd name="T52" fmla="*/ 207 w 147"/>
                      <a:gd name="T53" fmla="*/ 97 h 156"/>
                      <a:gd name="T54" fmla="*/ 170 w 147"/>
                      <a:gd name="T55" fmla="*/ 84 h 156"/>
                      <a:gd name="T56" fmla="*/ 139 w 147"/>
                      <a:gd name="T57" fmla="*/ 68 h 156"/>
                      <a:gd name="T58" fmla="*/ 123 w 147"/>
                      <a:gd name="T59" fmla="*/ 58 h 156"/>
                      <a:gd name="T60" fmla="*/ 110 w 147"/>
                      <a:gd name="T61" fmla="*/ 52 h 156"/>
                      <a:gd name="T62" fmla="*/ 86 w 147"/>
                      <a:gd name="T63" fmla="*/ 36 h 156"/>
                      <a:gd name="T64" fmla="*/ 59 w 147"/>
                      <a:gd name="T65" fmla="*/ 31 h 156"/>
                      <a:gd name="T66" fmla="*/ 54 w 147"/>
                      <a:gd name="T67" fmla="*/ 26 h 156"/>
                      <a:gd name="T68" fmla="*/ 37 w 147"/>
                      <a:gd name="T69" fmla="*/ 16 h 156"/>
                      <a:gd name="T70" fmla="*/ 4 w 147"/>
                      <a:gd name="T71" fmla="*/ 12 h 156"/>
                      <a:gd name="T72" fmla="*/ 0 w 147"/>
                      <a:gd name="T73" fmla="*/ 0 h 156"/>
                      <a:gd name="T74" fmla="*/ 0 w 147"/>
                      <a:gd name="T75" fmla="*/ 0 h 1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7"/>
                      <a:gd name="T115" fmla="*/ 0 h 156"/>
                      <a:gd name="T116" fmla="*/ 147 w 147"/>
                      <a:gd name="T117" fmla="*/ 156 h 1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7" h="156">
                        <a:moveTo>
                          <a:pt x="0" y="0"/>
                        </a:moveTo>
                        <a:lnTo>
                          <a:pt x="7" y="0"/>
                        </a:lnTo>
                        <a:lnTo>
                          <a:pt x="9" y="3"/>
                        </a:lnTo>
                        <a:lnTo>
                          <a:pt x="14" y="4"/>
                        </a:lnTo>
                        <a:lnTo>
                          <a:pt x="32" y="6"/>
                        </a:lnTo>
                        <a:lnTo>
                          <a:pt x="35" y="9"/>
                        </a:lnTo>
                        <a:lnTo>
                          <a:pt x="41" y="20"/>
                        </a:lnTo>
                        <a:lnTo>
                          <a:pt x="48" y="24"/>
                        </a:lnTo>
                        <a:lnTo>
                          <a:pt x="57" y="29"/>
                        </a:lnTo>
                        <a:lnTo>
                          <a:pt x="64" y="36"/>
                        </a:lnTo>
                        <a:lnTo>
                          <a:pt x="65" y="38"/>
                        </a:lnTo>
                        <a:lnTo>
                          <a:pt x="67" y="39"/>
                        </a:lnTo>
                        <a:lnTo>
                          <a:pt x="73" y="45"/>
                        </a:lnTo>
                        <a:lnTo>
                          <a:pt x="75" y="47"/>
                        </a:lnTo>
                        <a:lnTo>
                          <a:pt x="76" y="44"/>
                        </a:lnTo>
                        <a:lnTo>
                          <a:pt x="79" y="44"/>
                        </a:lnTo>
                        <a:lnTo>
                          <a:pt x="83" y="51"/>
                        </a:lnTo>
                        <a:lnTo>
                          <a:pt x="92" y="55"/>
                        </a:lnTo>
                        <a:lnTo>
                          <a:pt x="94" y="60"/>
                        </a:lnTo>
                        <a:lnTo>
                          <a:pt x="95" y="61"/>
                        </a:lnTo>
                        <a:lnTo>
                          <a:pt x="95" y="57"/>
                        </a:lnTo>
                        <a:lnTo>
                          <a:pt x="99" y="61"/>
                        </a:lnTo>
                        <a:lnTo>
                          <a:pt x="106" y="62"/>
                        </a:lnTo>
                        <a:lnTo>
                          <a:pt x="106" y="64"/>
                        </a:lnTo>
                        <a:lnTo>
                          <a:pt x="105" y="65"/>
                        </a:lnTo>
                        <a:lnTo>
                          <a:pt x="105" y="70"/>
                        </a:lnTo>
                        <a:lnTo>
                          <a:pt x="111" y="68"/>
                        </a:lnTo>
                        <a:lnTo>
                          <a:pt x="113" y="71"/>
                        </a:lnTo>
                        <a:lnTo>
                          <a:pt x="115" y="75"/>
                        </a:lnTo>
                        <a:lnTo>
                          <a:pt x="112" y="77"/>
                        </a:lnTo>
                        <a:lnTo>
                          <a:pt x="114" y="79"/>
                        </a:lnTo>
                        <a:lnTo>
                          <a:pt x="111" y="85"/>
                        </a:lnTo>
                        <a:lnTo>
                          <a:pt x="112" y="86"/>
                        </a:lnTo>
                        <a:lnTo>
                          <a:pt x="117" y="89"/>
                        </a:lnTo>
                        <a:lnTo>
                          <a:pt x="120" y="90"/>
                        </a:lnTo>
                        <a:lnTo>
                          <a:pt x="123" y="90"/>
                        </a:lnTo>
                        <a:lnTo>
                          <a:pt x="126" y="101"/>
                        </a:lnTo>
                        <a:lnTo>
                          <a:pt x="130" y="104"/>
                        </a:lnTo>
                        <a:lnTo>
                          <a:pt x="129" y="108"/>
                        </a:lnTo>
                        <a:lnTo>
                          <a:pt x="131" y="108"/>
                        </a:lnTo>
                        <a:lnTo>
                          <a:pt x="141" y="109"/>
                        </a:lnTo>
                        <a:lnTo>
                          <a:pt x="146" y="116"/>
                        </a:lnTo>
                        <a:lnTo>
                          <a:pt x="146" y="118"/>
                        </a:lnTo>
                        <a:lnTo>
                          <a:pt x="144" y="125"/>
                        </a:lnTo>
                        <a:lnTo>
                          <a:pt x="146" y="129"/>
                        </a:lnTo>
                        <a:lnTo>
                          <a:pt x="143" y="154"/>
                        </a:lnTo>
                        <a:lnTo>
                          <a:pt x="137" y="150"/>
                        </a:lnTo>
                        <a:lnTo>
                          <a:pt x="136" y="153"/>
                        </a:lnTo>
                        <a:lnTo>
                          <a:pt x="134" y="154"/>
                        </a:lnTo>
                        <a:lnTo>
                          <a:pt x="129" y="150"/>
                        </a:lnTo>
                        <a:lnTo>
                          <a:pt x="127" y="150"/>
                        </a:lnTo>
                        <a:lnTo>
                          <a:pt x="129" y="154"/>
                        </a:lnTo>
                        <a:lnTo>
                          <a:pt x="128" y="155"/>
                        </a:lnTo>
                        <a:lnTo>
                          <a:pt x="115" y="143"/>
                        </a:lnTo>
                        <a:lnTo>
                          <a:pt x="98" y="132"/>
                        </a:lnTo>
                        <a:lnTo>
                          <a:pt x="94" y="124"/>
                        </a:lnTo>
                        <a:lnTo>
                          <a:pt x="78" y="108"/>
                        </a:lnTo>
                        <a:lnTo>
                          <a:pt x="76" y="101"/>
                        </a:lnTo>
                        <a:lnTo>
                          <a:pt x="72" y="92"/>
                        </a:lnTo>
                        <a:lnTo>
                          <a:pt x="68" y="85"/>
                        </a:lnTo>
                        <a:lnTo>
                          <a:pt x="64" y="79"/>
                        </a:lnTo>
                        <a:lnTo>
                          <a:pt x="61" y="76"/>
                        </a:lnTo>
                        <a:lnTo>
                          <a:pt x="54" y="71"/>
                        </a:lnTo>
                        <a:lnTo>
                          <a:pt x="48" y="53"/>
                        </a:lnTo>
                        <a:lnTo>
                          <a:pt x="44" y="48"/>
                        </a:lnTo>
                        <a:lnTo>
                          <a:pt x="33" y="44"/>
                        </a:lnTo>
                        <a:lnTo>
                          <a:pt x="32" y="36"/>
                        </a:lnTo>
                        <a:lnTo>
                          <a:pt x="30" y="36"/>
                        </a:lnTo>
                        <a:lnTo>
                          <a:pt x="25" y="29"/>
                        </a:lnTo>
                        <a:lnTo>
                          <a:pt x="21" y="26"/>
                        </a:lnTo>
                        <a:lnTo>
                          <a:pt x="18" y="26"/>
                        </a:lnTo>
                        <a:lnTo>
                          <a:pt x="4" y="12"/>
                        </a:lnTo>
                        <a:lnTo>
                          <a:pt x="1" y="5"/>
                        </a:lnTo>
                        <a:lnTo>
                          <a:pt x="0" y="0"/>
                        </a:lnTo>
                      </a:path>
                    </a:pathLst>
                  </a:custGeom>
                  <a:grpFill/>
                  <a:ln w="9144">
                    <a:solidFill>
                      <a:schemeClr val="bg2">
                        <a:lumMod val="90000"/>
                      </a:schemeClr>
                    </a:solidFill>
                    <a:round/>
                    <a:headEnd/>
                    <a:tailEnd/>
                  </a:ln>
                </p:spPr>
                <p:txBody>
                  <a:bodyPr/>
                  <a:lstStyle/>
                  <a:p>
                    <a:endParaRPr lang="nb-NO"/>
                  </a:p>
                </p:txBody>
              </p:sp>
              <p:sp>
                <p:nvSpPr>
                  <p:cNvPr id="558" name="Freeform 264"/>
                  <p:cNvSpPr>
                    <a:spLocks/>
                  </p:cNvSpPr>
                  <p:nvPr/>
                </p:nvSpPr>
                <p:spPr bwMode="gray">
                  <a:xfrm>
                    <a:off x="4207" y="2401"/>
                    <a:ext cx="24" cy="22"/>
                  </a:xfrm>
                  <a:custGeom>
                    <a:avLst/>
                    <a:gdLst>
                      <a:gd name="T0" fmla="*/ 0 w 22"/>
                      <a:gd name="T1" fmla="*/ 5 h 22"/>
                      <a:gd name="T2" fmla="*/ 3 w 22"/>
                      <a:gd name="T3" fmla="*/ 1 h 22"/>
                      <a:gd name="T4" fmla="*/ 17 w 22"/>
                      <a:gd name="T5" fmla="*/ 1 h 22"/>
                      <a:gd name="T6" fmla="*/ 19 w 22"/>
                      <a:gd name="T7" fmla="*/ 3 h 22"/>
                      <a:gd name="T8" fmla="*/ 21 w 22"/>
                      <a:gd name="T9" fmla="*/ 0 h 22"/>
                      <a:gd name="T10" fmla="*/ 27 w 22"/>
                      <a:gd name="T11" fmla="*/ 0 h 22"/>
                      <a:gd name="T12" fmla="*/ 38 w 22"/>
                      <a:gd name="T13" fmla="*/ 12 h 22"/>
                      <a:gd name="T14" fmla="*/ 49 w 22"/>
                      <a:gd name="T15" fmla="*/ 13 h 22"/>
                      <a:gd name="T16" fmla="*/ 49 w 22"/>
                      <a:gd name="T17" fmla="*/ 21 h 22"/>
                      <a:gd name="T18" fmla="*/ 48 w 22"/>
                      <a:gd name="T19" fmla="*/ 21 h 22"/>
                      <a:gd name="T20" fmla="*/ 29 w 22"/>
                      <a:gd name="T21" fmla="*/ 18 h 22"/>
                      <a:gd name="T22" fmla="*/ 21 w 22"/>
                      <a:gd name="T23" fmla="*/ 9 h 22"/>
                      <a:gd name="T24" fmla="*/ 0 w 22"/>
                      <a:gd name="T25" fmla="*/ 5 h 22"/>
                      <a:gd name="T26" fmla="*/ 0 w 22"/>
                      <a:gd name="T27" fmla="*/ 5 h 22"/>
                      <a:gd name="T28" fmla="*/ 0 w 22"/>
                      <a:gd name="T29" fmla="*/ 5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22"/>
                      <a:gd name="T47" fmla="*/ 22 w 22"/>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22">
                        <a:moveTo>
                          <a:pt x="0" y="5"/>
                        </a:moveTo>
                        <a:lnTo>
                          <a:pt x="3" y="1"/>
                        </a:lnTo>
                        <a:lnTo>
                          <a:pt x="7" y="1"/>
                        </a:lnTo>
                        <a:lnTo>
                          <a:pt x="8" y="3"/>
                        </a:lnTo>
                        <a:lnTo>
                          <a:pt x="9" y="0"/>
                        </a:lnTo>
                        <a:lnTo>
                          <a:pt x="12" y="0"/>
                        </a:lnTo>
                        <a:lnTo>
                          <a:pt x="16" y="12"/>
                        </a:lnTo>
                        <a:lnTo>
                          <a:pt x="21" y="13"/>
                        </a:lnTo>
                        <a:lnTo>
                          <a:pt x="21" y="21"/>
                        </a:lnTo>
                        <a:lnTo>
                          <a:pt x="20" y="21"/>
                        </a:lnTo>
                        <a:lnTo>
                          <a:pt x="13" y="18"/>
                        </a:lnTo>
                        <a:lnTo>
                          <a:pt x="9" y="9"/>
                        </a:lnTo>
                        <a:lnTo>
                          <a:pt x="0" y="5"/>
                        </a:lnTo>
                      </a:path>
                    </a:pathLst>
                  </a:custGeom>
                  <a:grpFill/>
                  <a:ln w="9144">
                    <a:solidFill>
                      <a:schemeClr val="bg2">
                        <a:lumMod val="90000"/>
                      </a:schemeClr>
                    </a:solidFill>
                    <a:round/>
                    <a:headEnd/>
                    <a:tailEnd/>
                  </a:ln>
                </p:spPr>
                <p:txBody>
                  <a:bodyPr/>
                  <a:lstStyle/>
                  <a:p>
                    <a:endParaRPr lang="nb-NO"/>
                  </a:p>
                </p:txBody>
              </p:sp>
              <p:sp>
                <p:nvSpPr>
                  <p:cNvPr id="559" name="Freeform 265"/>
                  <p:cNvSpPr>
                    <a:spLocks/>
                  </p:cNvSpPr>
                  <p:nvPr/>
                </p:nvSpPr>
                <p:spPr bwMode="gray">
                  <a:xfrm>
                    <a:off x="4241" y="2414"/>
                    <a:ext cx="12" cy="10"/>
                  </a:xfrm>
                  <a:custGeom>
                    <a:avLst/>
                    <a:gdLst>
                      <a:gd name="T0" fmla="*/ 1 w 10"/>
                      <a:gd name="T1" fmla="*/ 1 h 10"/>
                      <a:gd name="T2" fmla="*/ 24 w 10"/>
                      <a:gd name="T3" fmla="*/ 0 h 10"/>
                      <a:gd name="T4" fmla="*/ 59 w 10"/>
                      <a:gd name="T5" fmla="*/ 4 h 10"/>
                      <a:gd name="T6" fmla="*/ 42 w 10"/>
                      <a:gd name="T7" fmla="*/ 9 h 10"/>
                      <a:gd name="T8" fmla="*/ 1 w 10"/>
                      <a:gd name="T9" fmla="*/ 8 h 10"/>
                      <a:gd name="T10" fmla="*/ 0 w 10"/>
                      <a:gd name="T11" fmla="*/ 5 h 10"/>
                      <a:gd name="T12" fmla="*/ 1 w 10"/>
                      <a:gd name="T13" fmla="*/ 1 h 10"/>
                      <a:gd name="T14" fmla="*/ 1 w 10"/>
                      <a:gd name="T15" fmla="*/ 1 h 10"/>
                      <a:gd name="T16" fmla="*/ 1 w 10"/>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 y="1"/>
                        </a:moveTo>
                        <a:lnTo>
                          <a:pt x="4" y="0"/>
                        </a:lnTo>
                        <a:lnTo>
                          <a:pt x="9" y="4"/>
                        </a:lnTo>
                        <a:lnTo>
                          <a:pt x="7" y="9"/>
                        </a:lnTo>
                        <a:lnTo>
                          <a:pt x="1" y="8"/>
                        </a:lnTo>
                        <a:lnTo>
                          <a:pt x="0" y="5"/>
                        </a:lnTo>
                        <a:lnTo>
                          <a:pt x="1" y="1"/>
                        </a:lnTo>
                      </a:path>
                    </a:pathLst>
                  </a:custGeom>
                  <a:grpFill/>
                  <a:ln w="9144">
                    <a:solidFill>
                      <a:schemeClr val="bg2">
                        <a:lumMod val="90000"/>
                      </a:schemeClr>
                    </a:solidFill>
                    <a:round/>
                    <a:headEnd/>
                    <a:tailEnd/>
                  </a:ln>
                </p:spPr>
                <p:txBody>
                  <a:bodyPr/>
                  <a:lstStyle/>
                  <a:p>
                    <a:endParaRPr lang="nb-NO"/>
                  </a:p>
                </p:txBody>
              </p:sp>
              <p:sp>
                <p:nvSpPr>
                  <p:cNvPr id="560" name="Freeform 266"/>
                  <p:cNvSpPr>
                    <a:spLocks/>
                  </p:cNvSpPr>
                  <p:nvPr/>
                </p:nvSpPr>
                <p:spPr bwMode="gray">
                  <a:xfrm>
                    <a:off x="4256" y="2115"/>
                    <a:ext cx="33" cy="29"/>
                  </a:xfrm>
                  <a:custGeom>
                    <a:avLst/>
                    <a:gdLst>
                      <a:gd name="T0" fmla="*/ 35 w 32"/>
                      <a:gd name="T1" fmla="*/ 2 h 30"/>
                      <a:gd name="T2" fmla="*/ 36 w 32"/>
                      <a:gd name="T3" fmla="*/ 0 h 30"/>
                      <a:gd name="T4" fmla="*/ 40 w 32"/>
                      <a:gd name="T5" fmla="*/ 2 h 30"/>
                      <a:gd name="T6" fmla="*/ 41 w 32"/>
                      <a:gd name="T7" fmla="*/ 7 h 30"/>
                      <a:gd name="T8" fmla="*/ 39 w 32"/>
                      <a:gd name="T9" fmla="*/ 10 h 30"/>
                      <a:gd name="T10" fmla="*/ 34 w 32"/>
                      <a:gd name="T11" fmla="*/ 15 h 30"/>
                      <a:gd name="T12" fmla="*/ 29 w 32"/>
                      <a:gd name="T13" fmla="*/ 15 h 30"/>
                      <a:gd name="T14" fmla="*/ 26 w 32"/>
                      <a:gd name="T15" fmla="*/ 16 h 30"/>
                      <a:gd name="T16" fmla="*/ 14 w 32"/>
                      <a:gd name="T17" fmla="*/ 19 h 30"/>
                      <a:gd name="T18" fmla="*/ 2 w 32"/>
                      <a:gd name="T19" fmla="*/ 15 h 30"/>
                      <a:gd name="T20" fmla="*/ 1 w 32"/>
                      <a:gd name="T21" fmla="*/ 15 h 30"/>
                      <a:gd name="T22" fmla="*/ 0 w 32"/>
                      <a:gd name="T23" fmla="*/ 12 h 30"/>
                      <a:gd name="T24" fmla="*/ 12 w 32"/>
                      <a:gd name="T25" fmla="*/ 3 h 30"/>
                      <a:gd name="T26" fmla="*/ 35 w 32"/>
                      <a:gd name="T27" fmla="*/ 2 h 30"/>
                      <a:gd name="T28" fmla="*/ 35 w 32"/>
                      <a:gd name="T29" fmla="*/ 2 h 30"/>
                      <a:gd name="T30" fmla="*/ 35 w 32"/>
                      <a:gd name="T31" fmla="*/ 2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0"/>
                      <a:gd name="T50" fmla="*/ 32 w 3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0">
                        <a:moveTo>
                          <a:pt x="25" y="2"/>
                        </a:moveTo>
                        <a:lnTo>
                          <a:pt x="26" y="0"/>
                        </a:lnTo>
                        <a:lnTo>
                          <a:pt x="30" y="2"/>
                        </a:lnTo>
                        <a:lnTo>
                          <a:pt x="31" y="7"/>
                        </a:lnTo>
                        <a:lnTo>
                          <a:pt x="29" y="10"/>
                        </a:lnTo>
                        <a:lnTo>
                          <a:pt x="24" y="20"/>
                        </a:lnTo>
                        <a:lnTo>
                          <a:pt x="19" y="25"/>
                        </a:lnTo>
                        <a:lnTo>
                          <a:pt x="16" y="26"/>
                        </a:lnTo>
                        <a:lnTo>
                          <a:pt x="14" y="29"/>
                        </a:lnTo>
                        <a:lnTo>
                          <a:pt x="2" y="25"/>
                        </a:lnTo>
                        <a:lnTo>
                          <a:pt x="1" y="21"/>
                        </a:lnTo>
                        <a:lnTo>
                          <a:pt x="0" y="12"/>
                        </a:lnTo>
                        <a:lnTo>
                          <a:pt x="12" y="3"/>
                        </a:lnTo>
                        <a:lnTo>
                          <a:pt x="25" y="2"/>
                        </a:lnTo>
                      </a:path>
                    </a:pathLst>
                  </a:custGeom>
                  <a:grpFill/>
                  <a:ln w="9144">
                    <a:solidFill>
                      <a:schemeClr val="bg2">
                        <a:lumMod val="90000"/>
                      </a:schemeClr>
                    </a:solidFill>
                    <a:round/>
                    <a:headEnd/>
                    <a:tailEnd/>
                  </a:ln>
                </p:spPr>
                <p:txBody>
                  <a:bodyPr/>
                  <a:lstStyle/>
                  <a:p>
                    <a:endParaRPr lang="nb-NO"/>
                  </a:p>
                </p:txBody>
              </p:sp>
              <p:sp>
                <p:nvSpPr>
                  <p:cNvPr id="561" name="Freeform 267"/>
                  <p:cNvSpPr>
                    <a:spLocks/>
                  </p:cNvSpPr>
                  <p:nvPr/>
                </p:nvSpPr>
                <p:spPr bwMode="gray">
                  <a:xfrm>
                    <a:off x="3999" y="2079"/>
                    <a:ext cx="4" cy="6"/>
                  </a:xfrm>
                  <a:custGeom>
                    <a:avLst/>
                    <a:gdLst>
                      <a:gd name="T0" fmla="*/ 0 w 4"/>
                      <a:gd name="T1" fmla="*/ 1 h 7"/>
                      <a:gd name="T2" fmla="*/ 0 w 4"/>
                      <a:gd name="T3" fmla="*/ 3 h 7"/>
                      <a:gd name="T4" fmla="*/ 2 w 4"/>
                      <a:gd name="T5" fmla="*/ 3 h 7"/>
                      <a:gd name="T6" fmla="*/ 3 w 4"/>
                      <a:gd name="T7" fmla="*/ 2 h 7"/>
                      <a:gd name="T8" fmla="*/ 2 w 4"/>
                      <a:gd name="T9" fmla="*/ 0 h 7"/>
                      <a:gd name="T10" fmla="*/ 0 w 4"/>
                      <a:gd name="T11" fmla="*/ 1 h 7"/>
                      <a:gd name="T12" fmla="*/ 0 w 4"/>
                      <a:gd name="T13" fmla="*/ 1 h 7"/>
                      <a:gd name="T14" fmla="*/ 0 w 4"/>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7"/>
                      <a:gd name="T26" fmla="*/ 4 w 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7">
                        <a:moveTo>
                          <a:pt x="0" y="1"/>
                        </a:moveTo>
                        <a:lnTo>
                          <a:pt x="0" y="5"/>
                        </a:lnTo>
                        <a:lnTo>
                          <a:pt x="2" y="6"/>
                        </a:lnTo>
                        <a:lnTo>
                          <a:pt x="3" y="2"/>
                        </a:lnTo>
                        <a:lnTo>
                          <a:pt x="2" y="0"/>
                        </a:lnTo>
                        <a:lnTo>
                          <a:pt x="0" y="1"/>
                        </a:lnTo>
                      </a:path>
                    </a:pathLst>
                  </a:custGeom>
                  <a:grpFill/>
                  <a:ln w="9144">
                    <a:solidFill>
                      <a:schemeClr val="bg2">
                        <a:lumMod val="90000"/>
                      </a:schemeClr>
                    </a:solidFill>
                    <a:round/>
                    <a:headEnd/>
                    <a:tailEnd/>
                  </a:ln>
                </p:spPr>
                <p:txBody>
                  <a:bodyPr/>
                  <a:lstStyle/>
                  <a:p>
                    <a:endParaRPr lang="nb-NO"/>
                  </a:p>
                </p:txBody>
              </p:sp>
              <p:sp>
                <p:nvSpPr>
                  <p:cNvPr id="562" name="Freeform 268"/>
                  <p:cNvSpPr>
                    <a:spLocks/>
                  </p:cNvSpPr>
                  <p:nvPr/>
                </p:nvSpPr>
                <p:spPr bwMode="gray">
                  <a:xfrm>
                    <a:off x="3841" y="2254"/>
                    <a:ext cx="31" cy="51"/>
                  </a:xfrm>
                  <a:custGeom>
                    <a:avLst/>
                    <a:gdLst>
                      <a:gd name="T0" fmla="*/ 5 w 30"/>
                      <a:gd name="T1" fmla="*/ 0 h 54"/>
                      <a:gd name="T2" fmla="*/ 5 w 30"/>
                      <a:gd name="T3" fmla="*/ 1 h 54"/>
                      <a:gd name="T4" fmla="*/ 9 w 30"/>
                      <a:gd name="T5" fmla="*/ 6 h 54"/>
                      <a:gd name="T6" fmla="*/ 6 w 30"/>
                      <a:gd name="T7" fmla="*/ 6 h 54"/>
                      <a:gd name="T8" fmla="*/ 2 w 30"/>
                      <a:gd name="T9" fmla="*/ 14 h 54"/>
                      <a:gd name="T10" fmla="*/ 0 w 30"/>
                      <a:gd name="T11" fmla="*/ 14 h 54"/>
                      <a:gd name="T12" fmla="*/ 2 w 30"/>
                      <a:gd name="T13" fmla="*/ 24 h 54"/>
                      <a:gd name="T14" fmla="*/ 8 w 30"/>
                      <a:gd name="T15" fmla="*/ 30 h 54"/>
                      <a:gd name="T16" fmla="*/ 25 w 30"/>
                      <a:gd name="T17" fmla="*/ 30 h 54"/>
                      <a:gd name="T18" fmla="*/ 36 w 30"/>
                      <a:gd name="T19" fmla="*/ 26 h 54"/>
                      <a:gd name="T20" fmla="*/ 39 w 30"/>
                      <a:gd name="T21" fmla="*/ 25 h 54"/>
                      <a:gd name="T22" fmla="*/ 39 w 30"/>
                      <a:gd name="T23" fmla="*/ 19 h 54"/>
                      <a:gd name="T24" fmla="*/ 34 w 30"/>
                      <a:gd name="T25" fmla="*/ 9 h 54"/>
                      <a:gd name="T26" fmla="*/ 26 w 30"/>
                      <a:gd name="T27" fmla="*/ 9 h 54"/>
                      <a:gd name="T28" fmla="*/ 10 w 30"/>
                      <a:gd name="T29" fmla="*/ 1 h 54"/>
                      <a:gd name="T30" fmla="*/ 5 w 30"/>
                      <a:gd name="T31" fmla="*/ 0 h 54"/>
                      <a:gd name="T32" fmla="*/ 5 w 30"/>
                      <a:gd name="T33" fmla="*/ 0 h 54"/>
                      <a:gd name="T34" fmla="*/ 5 w 30"/>
                      <a:gd name="T35" fmla="*/ 0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54"/>
                      <a:gd name="T56" fmla="*/ 30 w 30"/>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54">
                        <a:moveTo>
                          <a:pt x="5" y="0"/>
                        </a:moveTo>
                        <a:lnTo>
                          <a:pt x="5" y="1"/>
                        </a:lnTo>
                        <a:lnTo>
                          <a:pt x="9" y="6"/>
                        </a:lnTo>
                        <a:lnTo>
                          <a:pt x="6" y="6"/>
                        </a:lnTo>
                        <a:lnTo>
                          <a:pt x="2" y="24"/>
                        </a:lnTo>
                        <a:lnTo>
                          <a:pt x="0" y="24"/>
                        </a:lnTo>
                        <a:lnTo>
                          <a:pt x="2" y="41"/>
                        </a:lnTo>
                        <a:lnTo>
                          <a:pt x="8" y="53"/>
                        </a:lnTo>
                        <a:lnTo>
                          <a:pt x="15" y="53"/>
                        </a:lnTo>
                        <a:lnTo>
                          <a:pt x="26" y="46"/>
                        </a:lnTo>
                        <a:lnTo>
                          <a:pt x="29" y="43"/>
                        </a:lnTo>
                        <a:lnTo>
                          <a:pt x="29" y="31"/>
                        </a:lnTo>
                        <a:lnTo>
                          <a:pt x="24" y="19"/>
                        </a:lnTo>
                        <a:lnTo>
                          <a:pt x="16" y="9"/>
                        </a:lnTo>
                        <a:lnTo>
                          <a:pt x="10" y="1"/>
                        </a:lnTo>
                        <a:lnTo>
                          <a:pt x="5" y="0"/>
                        </a:lnTo>
                      </a:path>
                    </a:pathLst>
                  </a:custGeom>
                  <a:grpFill/>
                  <a:ln w="9144">
                    <a:solidFill>
                      <a:schemeClr val="bg2">
                        <a:lumMod val="90000"/>
                      </a:schemeClr>
                    </a:solidFill>
                    <a:round/>
                    <a:headEnd/>
                    <a:tailEnd/>
                  </a:ln>
                </p:spPr>
                <p:txBody>
                  <a:bodyPr/>
                  <a:lstStyle/>
                  <a:p>
                    <a:endParaRPr lang="nb-NO"/>
                  </a:p>
                </p:txBody>
              </p:sp>
              <p:sp>
                <p:nvSpPr>
                  <p:cNvPr id="563" name="Freeform 269"/>
                  <p:cNvSpPr>
                    <a:spLocks/>
                  </p:cNvSpPr>
                  <p:nvPr/>
                </p:nvSpPr>
                <p:spPr bwMode="gray">
                  <a:xfrm>
                    <a:off x="4577" y="1789"/>
                    <a:ext cx="162" cy="132"/>
                  </a:xfrm>
                  <a:custGeom>
                    <a:avLst/>
                    <a:gdLst>
                      <a:gd name="T0" fmla="*/ 253 w 153"/>
                      <a:gd name="T1" fmla="*/ 2 h 138"/>
                      <a:gd name="T2" fmla="*/ 264 w 153"/>
                      <a:gd name="T3" fmla="*/ 14 h 138"/>
                      <a:gd name="T4" fmla="*/ 268 w 153"/>
                      <a:gd name="T5" fmla="*/ 28 h 138"/>
                      <a:gd name="T6" fmla="*/ 254 w 153"/>
                      <a:gd name="T7" fmla="*/ 35 h 138"/>
                      <a:gd name="T8" fmla="*/ 245 w 153"/>
                      <a:gd name="T9" fmla="*/ 37 h 138"/>
                      <a:gd name="T10" fmla="*/ 245 w 153"/>
                      <a:gd name="T11" fmla="*/ 51 h 138"/>
                      <a:gd name="T12" fmla="*/ 234 w 153"/>
                      <a:gd name="T13" fmla="*/ 58 h 138"/>
                      <a:gd name="T14" fmla="*/ 239 w 153"/>
                      <a:gd name="T15" fmla="*/ 65 h 138"/>
                      <a:gd name="T16" fmla="*/ 217 w 153"/>
                      <a:gd name="T17" fmla="*/ 73 h 138"/>
                      <a:gd name="T18" fmla="*/ 221 w 153"/>
                      <a:gd name="T19" fmla="*/ 65 h 138"/>
                      <a:gd name="T20" fmla="*/ 211 w 153"/>
                      <a:gd name="T21" fmla="*/ 71 h 138"/>
                      <a:gd name="T22" fmla="*/ 195 w 153"/>
                      <a:gd name="T23" fmla="*/ 76 h 138"/>
                      <a:gd name="T24" fmla="*/ 191 w 153"/>
                      <a:gd name="T25" fmla="*/ 71 h 138"/>
                      <a:gd name="T26" fmla="*/ 177 w 153"/>
                      <a:gd name="T27" fmla="*/ 76 h 138"/>
                      <a:gd name="T28" fmla="*/ 155 w 153"/>
                      <a:gd name="T29" fmla="*/ 74 h 138"/>
                      <a:gd name="T30" fmla="*/ 145 w 153"/>
                      <a:gd name="T31" fmla="*/ 74 h 138"/>
                      <a:gd name="T32" fmla="*/ 142 w 153"/>
                      <a:gd name="T33" fmla="*/ 71 h 138"/>
                      <a:gd name="T34" fmla="*/ 144 w 153"/>
                      <a:gd name="T35" fmla="*/ 77 h 138"/>
                      <a:gd name="T36" fmla="*/ 142 w 153"/>
                      <a:gd name="T37" fmla="*/ 79 h 138"/>
                      <a:gd name="T38" fmla="*/ 122 w 153"/>
                      <a:gd name="T39" fmla="*/ 86 h 138"/>
                      <a:gd name="T40" fmla="*/ 112 w 153"/>
                      <a:gd name="T41" fmla="*/ 86 h 138"/>
                      <a:gd name="T42" fmla="*/ 103 w 153"/>
                      <a:gd name="T43" fmla="*/ 79 h 138"/>
                      <a:gd name="T44" fmla="*/ 109 w 153"/>
                      <a:gd name="T45" fmla="*/ 75 h 138"/>
                      <a:gd name="T46" fmla="*/ 85 w 153"/>
                      <a:gd name="T47" fmla="*/ 74 h 138"/>
                      <a:gd name="T48" fmla="*/ 69 w 153"/>
                      <a:gd name="T49" fmla="*/ 76 h 138"/>
                      <a:gd name="T50" fmla="*/ 36 w 153"/>
                      <a:gd name="T51" fmla="*/ 79 h 138"/>
                      <a:gd name="T52" fmla="*/ 21 w 153"/>
                      <a:gd name="T53" fmla="*/ 81 h 138"/>
                      <a:gd name="T54" fmla="*/ 0 w 153"/>
                      <a:gd name="T55" fmla="*/ 82 h 138"/>
                      <a:gd name="T56" fmla="*/ 6 w 153"/>
                      <a:gd name="T57" fmla="*/ 77 h 138"/>
                      <a:gd name="T58" fmla="*/ 74 w 153"/>
                      <a:gd name="T59" fmla="*/ 67 h 138"/>
                      <a:gd name="T60" fmla="*/ 104 w 153"/>
                      <a:gd name="T61" fmla="*/ 66 h 138"/>
                      <a:gd name="T62" fmla="*/ 123 w 153"/>
                      <a:gd name="T63" fmla="*/ 65 h 138"/>
                      <a:gd name="T64" fmla="*/ 137 w 153"/>
                      <a:gd name="T65" fmla="*/ 54 h 138"/>
                      <a:gd name="T66" fmla="*/ 150 w 153"/>
                      <a:gd name="T67" fmla="*/ 45 h 138"/>
                      <a:gd name="T68" fmla="*/ 154 w 153"/>
                      <a:gd name="T69" fmla="*/ 47 h 138"/>
                      <a:gd name="T70" fmla="*/ 146 w 153"/>
                      <a:gd name="T71" fmla="*/ 53 h 138"/>
                      <a:gd name="T72" fmla="*/ 180 w 153"/>
                      <a:gd name="T73" fmla="*/ 47 h 138"/>
                      <a:gd name="T74" fmla="*/ 202 w 153"/>
                      <a:gd name="T75" fmla="*/ 40 h 138"/>
                      <a:gd name="T76" fmla="*/ 220 w 153"/>
                      <a:gd name="T77" fmla="*/ 24 h 138"/>
                      <a:gd name="T78" fmla="*/ 211 w 153"/>
                      <a:gd name="T79" fmla="*/ 18 h 138"/>
                      <a:gd name="T80" fmla="*/ 218 w 153"/>
                      <a:gd name="T81" fmla="*/ 11 h 138"/>
                      <a:gd name="T82" fmla="*/ 223 w 153"/>
                      <a:gd name="T83" fmla="*/ 8 h 138"/>
                      <a:gd name="T84" fmla="*/ 236 w 153"/>
                      <a:gd name="T85" fmla="*/ 11 h 138"/>
                      <a:gd name="T86" fmla="*/ 247 w 153"/>
                      <a:gd name="T87" fmla="*/ 10 h 138"/>
                      <a:gd name="T88" fmla="*/ 240 w 153"/>
                      <a:gd name="T89" fmla="*/ 7 h 138"/>
                      <a:gd name="T90" fmla="*/ 240 w 153"/>
                      <a:gd name="T91" fmla="*/ 0 h 138"/>
                      <a:gd name="T92" fmla="*/ 247 w 153"/>
                      <a:gd name="T93" fmla="*/ 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3"/>
                      <a:gd name="T142" fmla="*/ 0 h 138"/>
                      <a:gd name="T143" fmla="*/ 153 w 15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3" h="138">
                        <a:moveTo>
                          <a:pt x="139" y="2"/>
                        </a:moveTo>
                        <a:lnTo>
                          <a:pt x="143" y="2"/>
                        </a:lnTo>
                        <a:lnTo>
                          <a:pt x="143" y="13"/>
                        </a:lnTo>
                        <a:lnTo>
                          <a:pt x="149" y="24"/>
                        </a:lnTo>
                        <a:lnTo>
                          <a:pt x="152" y="36"/>
                        </a:lnTo>
                        <a:lnTo>
                          <a:pt x="151" y="43"/>
                        </a:lnTo>
                        <a:lnTo>
                          <a:pt x="147" y="44"/>
                        </a:lnTo>
                        <a:lnTo>
                          <a:pt x="144" y="55"/>
                        </a:lnTo>
                        <a:lnTo>
                          <a:pt x="141" y="55"/>
                        </a:lnTo>
                        <a:lnTo>
                          <a:pt x="138" y="58"/>
                        </a:lnTo>
                        <a:lnTo>
                          <a:pt x="137" y="62"/>
                        </a:lnTo>
                        <a:lnTo>
                          <a:pt x="138" y="78"/>
                        </a:lnTo>
                        <a:lnTo>
                          <a:pt x="136" y="81"/>
                        </a:lnTo>
                        <a:lnTo>
                          <a:pt x="132" y="91"/>
                        </a:lnTo>
                        <a:lnTo>
                          <a:pt x="132" y="96"/>
                        </a:lnTo>
                        <a:lnTo>
                          <a:pt x="135" y="100"/>
                        </a:lnTo>
                        <a:lnTo>
                          <a:pt x="129" y="110"/>
                        </a:lnTo>
                        <a:lnTo>
                          <a:pt x="122" y="113"/>
                        </a:lnTo>
                        <a:lnTo>
                          <a:pt x="123" y="105"/>
                        </a:lnTo>
                        <a:lnTo>
                          <a:pt x="125" y="101"/>
                        </a:lnTo>
                        <a:lnTo>
                          <a:pt x="121" y="101"/>
                        </a:lnTo>
                        <a:lnTo>
                          <a:pt x="120" y="110"/>
                        </a:lnTo>
                        <a:lnTo>
                          <a:pt x="114" y="107"/>
                        </a:lnTo>
                        <a:lnTo>
                          <a:pt x="110" y="118"/>
                        </a:lnTo>
                        <a:lnTo>
                          <a:pt x="108" y="118"/>
                        </a:lnTo>
                        <a:lnTo>
                          <a:pt x="108" y="111"/>
                        </a:lnTo>
                        <a:lnTo>
                          <a:pt x="106" y="111"/>
                        </a:lnTo>
                        <a:lnTo>
                          <a:pt x="100" y="118"/>
                        </a:lnTo>
                        <a:lnTo>
                          <a:pt x="85" y="118"/>
                        </a:lnTo>
                        <a:lnTo>
                          <a:pt x="88" y="116"/>
                        </a:lnTo>
                        <a:lnTo>
                          <a:pt x="83" y="115"/>
                        </a:lnTo>
                        <a:lnTo>
                          <a:pt x="82" y="116"/>
                        </a:lnTo>
                        <a:lnTo>
                          <a:pt x="80" y="114"/>
                        </a:lnTo>
                        <a:lnTo>
                          <a:pt x="80" y="111"/>
                        </a:lnTo>
                        <a:lnTo>
                          <a:pt x="77" y="118"/>
                        </a:lnTo>
                        <a:lnTo>
                          <a:pt x="81" y="121"/>
                        </a:lnTo>
                        <a:lnTo>
                          <a:pt x="81" y="126"/>
                        </a:lnTo>
                        <a:lnTo>
                          <a:pt x="80" y="124"/>
                        </a:lnTo>
                        <a:lnTo>
                          <a:pt x="74" y="126"/>
                        </a:lnTo>
                        <a:lnTo>
                          <a:pt x="69" y="134"/>
                        </a:lnTo>
                        <a:lnTo>
                          <a:pt x="67" y="137"/>
                        </a:lnTo>
                        <a:lnTo>
                          <a:pt x="63" y="134"/>
                        </a:lnTo>
                        <a:lnTo>
                          <a:pt x="58" y="128"/>
                        </a:lnTo>
                        <a:lnTo>
                          <a:pt x="58" y="124"/>
                        </a:lnTo>
                        <a:lnTo>
                          <a:pt x="62" y="118"/>
                        </a:lnTo>
                        <a:lnTo>
                          <a:pt x="61" y="117"/>
                        </a:lnTo>
                        <a:lnTo>
                          <a:pt x="56" y="118"/>
                        </a:lnTo>
                        <a:lnTo>
                          <a:pt x="48" y="116"/>
                        </a:lnTo>
                        <a:lnTo>
                          <a:pt x="40" y="121"/>
                        </a:lnTo>
                        <a:lnTo>
                          <a:pt x="39" y="119"/>
                        </a:lnTo>
                        <a:lnTo>
                          <a:pt x="23" y="125"/>
                        </a:lnTo>
                        <a:lnTo>
                          <a:pt x="21" y="124"/>
                        </a:lnTo>
                        <a:lnTo>
                          <a:pt x="16" y="130"/>
                        </a:lnTo>
                        <a:lnTo>
                          <a:pt x="11" y="127"/>
                        </a:lnTo>
                        <a:lnTo>
                          <a:pt x="5" y="130"/>
                        </a:lnTo>
                        <a:lnTo>
                          <a:pt x="0" y="128"/>
                        </a:lnTo>
                        <a:lnTo>
                          <a:pt x="0" y="123"/>
                        </a:lnTo>
                        <a:lnTo>
                          <a:pt x="6" y="121"/>
                        </a:lnTo>
                        <a:lnTo>
                          <a:pt x="26" y="103"/>
                        </a:lnTo>
                        <a:lnTo>
                          <a:pt x="42" y="103"/>
                        </a:lnTo>
                        <a:lnTo>
                          <a:pt x="59" y="100"/>
                        </a:lnTo>
                        <a:lnTo>
                          <a:pt x="59" y="102"/>
                        </a:lnTo>
                        <a:lnTo>
                          <a:pt x="66" y="103"/>
                        </a:lnTo>
                        <a:lnTo>
                          <a:pt x="70" y="100"/>
                        </a:lnTo>
                        <a:lnTo>
                          <a:pt x="70" y="92"/>
                        </a:lnTo>
                        <a:lnTo>
                          <a:pt x="77" y="84"/>
                        </a:lnTo>
                        <a:lnTo>
                          <a:pt x="80" y="73"/>
                        </a:lnTo>
                        <a:lnTo>
                          <a:pt x="85" y="69"/>
                        </a:lnTo>
                        <a:lnTo>
                          <a:pt x="88" y="70"/>
                        </a:lnTo>
                        <a:lnTo>
                          <a:pt x="87" y="73"/>
                        </a:lnTo>
                        <a:lnTo>
                          <a:pt x="82" y="77"/>
                        </a:lnTo>
                        <a:lnTo>
                          <a:pt x="83" y="82"/>
                        </a:lnTo>
                        <a:lnTo>
                          <a:pt x="88" y="82"/>
                        </a:lnTo>
                        <a:lnTo>
                          <a:pt x="102" y="73"/>
                        </a:lnTo>
                        <a:lnTo>
                          <a:pt x="109" y="63"/>
                        </a:lnTo>
                        <a:lnTo>
                          <a:pt x="114" y="62"/>
                        </a:lnTo>
                        <a:lnTo>
                          <a:pt x="121" y="46"/>
                        </a:lnTo>
                        <a:lnTo>
                          <a:pt x="124" y="34"/>
                        </a:lnTo>
                        <a:lnTo>
                          <a:pt x="124" y="30"/>
                        </a:lnTo>
                        <a:lnTo>
                          <a:pt x="120" y="28"/>
                        </a:lnTo>
                        <a:lnTo>
                          <a:pt x="123" y="23"/>
                        </a:lnTo>
                        <a:lnTo>
                          <a:pt x="123" y="15"/>
                        </a:lnTo>
                        <a:lnTo>
                          <a:pt x="127" y="12"/>
                        </a:lnTo>
                        <a:lnTo>
                          <a:pt x="127" y="8"/>
                        </a:lnTo>
                        <a:lnTo>
                          <a:pt x="130" y="5"/>
                        </a:lnTo>
                        <a:lnTo>
                          <a:pt x="134" y="12"/>
                        </a:lnTo>
                        <a:lnTo>
                          <a:pt x="136" y="9"/>
                        </a:lnTo>
                        <a:lnTo>
                          <a:pt x="139" y="10"/>
                        </a:lnTo>
                        <a:lnTo>
                          <a:pt x="140" y="4"/>
                        </a:lnTo>
                        <a:lnTo>
                          <a:pt x="136" y="7"/>
                        </a:lnTo>
                        <a:lnTo>
                          <a:pt x="135" y="4"/>
                        </a:lnTo>
                        <a:lnTo>
                          <a:pt x="136" y="0"/>
                        </a:lnTo>
                        <a:lnTo>
                          <a:pt x="139" y="2"/>
                        </a:lnTo>
                      </a:path>
                    </a:pathLst>
                  </a:custGeom>
                  <a:grpFill/>
                  <a:ln w="9144">
                    <a:solidFill>
                      <a:schemeClr val="bg2">
                        <a:lumMod val="90000"/>
                      </a:schemeClr>
                    </a:solidFill>
                    <a:round/>
                    <a:headEnd/>
                    <a:tailEnd/>
                  </a:ln>
                </p:spPr>
                <p:txBody>
                  <a:bodyPr/>
                  <a:lstStyle/>
                  <a:p>
                    <a:endParaRPr lang="nb-NO"/>
                  </a:p>
                </p:txBody>
              </p:sp>
              <p:sp>
                <p:nvSpPr>
                  <p:cNvPr id="564" name="Freeform 270"/>
                  <p:cNvSpPr>
                    <a:spLocks/>
                  </p:cNvSpPr>
                  <p:nvPr/>
                </p:nvSpPr>
                <p:spPr bwMode="gray">
                  <a:xfrm>
                    <a:off x="4595" y="1907"/>
                    <a:ext cx="38" cy="26"/>
                  </a:xfrm>
                  <a:custGeom>
                    <a:avLst/>
                    <a:gdLst>
                      <a:gd name="T0" fmla="*/ 39 w 37"/>
                      <a:gd name="T1" fmla="*/ 13 h 27"/>
                      <a:gd name="T2" fmla="*/ 33 w 37"/>
                      <a:gd name="T3" fmla="*/ 13 h 27"/>
                      <a:gd name="T4" fmla="*/ 29 w 37"/>
                      <a:gd name="T5" fmla="*/ 13 h 27"/>
                      <a:gd name="T6" fmla="*/ 16 w 37"/>
                      <a:gd name="T7" fmla="*/ 13 h 27"/>
                      <a:gd name="T8" fmla="*/ 13 w 37"/>
                      <a:gd name="T9" fmla="*/ 15 h 27"/>
                      <a:gd name="T10" fmla="*/ 10 w 37"/>
                      <a:gd name="T11" fmla="*/ 16 h 27"/>
                      <a:gd name="T12" fmla="*/ 7 w 37"/>
                      <a:gd name="T13" fmla="*/ 13 h 27"/>
                      <a:gd name="T14" fmla="*/ 5 w 37"/>
                      <a:gd name="T15" fmla="*/ 13 h 27"/>
                      <a:gd name="T16" fmla="*/ 0 w 37"/>
                      <a:gd name="T17" fmla="*/ 13 h 27"/>
                      <a:gd name="T18" fmla="*/ 10 w 37"/>
                      <a:gd name="T19" fmla="*/ 5 h 27"/>
                      <a:gd name="T20" fmla="*/ 17 w 37"/>
                      <a:gd name="T21" fmla="*/ 5 h 27"/>
                      <a:gd name="T22" fmla="*/ 36 w 37"/>
                      <a:gd name="T23" fmla="*/ 0 h 27"/>
                      <a:gd name="T24" fmla="*/ 43 w 37"/>
                      <a:gd name="T25" fmla="*/ 2 h 27"/>
                      <a:gd name="T26" fmla="*/ 46 w 37"/>
                      <a:gd name="T27" fmla="*/ 8 h 27"/>
                      <a:gd name="T28" fmla="*/ 39 w 37"/>
                      <a:gd name="T29" fmla="*/ 13 h 27"/>
                      <a:gd name="T30" fmla="*/ 39 w 37"/>
                      <a:gd name="T31" fmla="*/ 13 h 27"/>
                      <a:gd name="T32" fmla="*/ 39 w 37"/>
                      <a:gd name="T33" fmla="*/ 13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27"/>
                      <a:gd name="T53" fmla="*/ 37 w 37"/>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27">
                        <a:moveTo>
                          <a:pt x="29" y="17"/>
                        </a:moveTo>
                        <a:lnTo>
                          <a:pt x="23" y="14"/>
                        </a:lnTo>
                        <a:lnTo>
                          <a:pt x="19" y="15"/>
                        </a:lnTo>
                        <a:lnTo>
                          <a:pt x="16" y="17"/>
                        </a:lnTo>
                        <a:lnTo>
                          <a:pt x="13" y="25"/>
                        </a:lnTo>
                        <a:lnTo>
                          <a:pt x="10" y="26"/>
                        </a:lnTo>
                        <a:lnTo>
                          <a:pt x="7" y="23"/>
                        </a:lnTo>
                        <a:lnTo>
                          <a:pt x="5" y="17"/>
                        </a:lnTo>
                        <a:lnTo>
                          <a:pt x="0" y="15"/>
                        </a:lnTo>
                        <a:lnTo>
                          <a:pt x="10" y="5"/>
                        </a:lnTo>
                        <a:lnTo>
                          <a:pt x="17" y="5"/>
                        </a:lnTo>
                        <a:lnTo>
                          <a:pt x="26" y="0"/>
                        </a:lnTo>
                        <a:lnTo>
                          <a:pt x="33" y="2"/>
                        </a:lnTo>
                        <a:lnTo>
                          <a:pt x="36" y="8"/>
                        </a:lnTo>
                        <a:lnTo>
                          <a:pt x="29" y="17"/>
                        </a:lnTo>
                      </a:path>
                    </a:pathLst>
                  </a:custGeom>
                  <a:grpFill/>
                  <a:ln w="9144">
                    <a:solidFill>
                      <a:schemeClr val="bg2">
                        <a:lumMod val="90000"/>
                      </a:schemeClr>
                    </a:solidFill>
                    <a:round/>
                    <a:headEnd/>
                    <a:tailEnd/>
                  </a:ln>
                </p:spPr>
                <p:txBody>
                  <a:bodyPr/>
                  <a:lstStyle/>
                  <a:p>
                    <a:endParaRPr lang="nb-NO"/>
                  </a:p>
                </p:txBody>
              </p:sp>
              <p:sp>
                <p:nvSpPr>
                  <p:cNvPr id="565" name="Freeform 271"/>
                  <p:cNvSpPr>
                    <a:spLocks/>
                  </p:cNvSpPr>
                  <p:nvPr/>
                </p:nvSpPr>
                <p:spPr bwMode="gray">
                  <a:xfrm>
                    <a:off x="4559" y="1913"/>
                    <a:ext cx="34" cy="45"/>
                  </a:xfrm>
                  <a:custGeom>
                    <a:avLst/>
                    <a:gdLst>
                      <a:gd name="T0" fmla="*/ 16 w 33"/>
                      <a:gd name="T1" fmla="*/ 0 h 46"/>
                      <a:gd name="T2" fmla="*/ 13 w 33"/>
                      <a:gd name="T3" fmla="*/ 1 h 46"/>
                      <a:gd name="T4" fmla="*/ 10 w 33"/>
                      <a:gd name="T5" fmla="*/ 4 h 46"/>
                      <a:gd name="T6" fmla="*/ 4 w 33"/>
                      <a:gd name="T7" fmla="*/ 7 h 46"/>
                      <a:gd name="T8" fmla="*/ 0 w 33"/>
                      <a:gd name="T9" fmla="*/ 12 h 46"/>
                      <a:gd name="T10" fmla="*/ 4 w 33"/>
                      <a:gd name="T11" fmla="*/ 15 h 46"/>
                      <a:gd name="T12" fmla="*/ 4 w 33"/>
                      <a:gd name="T13" fmla="*/ 17 h 46"/>
                      <a:gd name="T14" fmla="*/ 2 w 33"/>
                      <a:gd name="T15" fmla="*/ 15 h 46"/>
                      <a:gd name="T16" fmla="*/ 2 w 33"/>
                      <a:gd name="T17" fmla="*/ 21 h 46"/>
                      <a:gd name="T18" fmla="*/ 6 w 33"/>
                      <a:gd name="T19" fmla="*/ 18 h 46"/>
                      <a:gd name="T20" fmla="*/ 9 w 33"/>
                      <a:gd name="T21" fmla="*/ 20 h 46"/>
                      <a:gd name="T22" fmla="*/ 10 w 33"/>
                      <a:gd name="T23" fmla="*/ 18 h 46"/>
                      <a:gd name="T24" fmla="*/ 8 w 33"/>
                      <a:gd name="T25" fmla="*/ 16 h 46"/>
                      <a:gd name="T26" fmla="*/ 8 w 33"/>
                      <a:gd name="T27" fmla="*/ 12 h 46"/>
                      <a:gd name="T28" fmla="*/ 10 w 33"/>
                      <a:gd name="T29" fmla="*/ 12 h 46"/>
                      <a:gd name="T30" fmla="*/ 12 w 33"/>
                      <a:gd name="T31" fmla="*/ 18 h 46"/>
                      <a:gd name="T32" fmla="*/ 13 w 33"/>
                      <a:gd name="T33" fmla="*/ 23 h 46"/>
                      <a:gd name="T34" fmla="*/ 9 w 33"/>
                      <a:gd name="T35" fmla="*/ 23 h 46"/>
                      <a:gd name="T36" fmla="*/ 9 w 33"/>
                      <a:gd name="T37" fmla="*/ 31 h 46"/>
                      <a:gd name="T38" fmla="*/ 13 w 33"/>
                      <a:gd name="T39" fmla="*/ 34 h 46"/>
                      <a:gd name="T40" fmla="*/ 13 w 33"/>
                      <a:gd name="T41" fmla="*/ 26 h 46"/>
                      <a:gd name="T42" fmla="*/ 16 w 33"/>
                      <a:gd name="T43" fmla="*/ 26 h 46"/>
                      <a:gd name="T44" fmla="*/ 15 w 33"/>
                      <a:gd name="T45" fmla="*/ 27 h 46"/>
                      <a:gd name="T46" fmla="*/ 16 w 33"/>
                      <a:gd name="T47" fmla="*/ 35 h 46"/>
                      <a:gd name="T48" fmla="*/ 29 w 33"/>
                      <a:gd name="T49" fmla="*/ 33 h 46"/>
                      <a:gd name="T50" fmla="*/ 32 w 33"/>
                      <a:gd name="T51" fmla="*/ 28 h 46"/>
                      <a:gd name="T52" fmla="*/ 33 w 33"/>
                      <a:gd name="T53" fmla="*/ 29 h 46"/>
                      <a:gd name="T54" fmla="*/ 38 w 33"/>
                      <a:gd name="T55" fmla="*/ 23 h 46"/>
                      <a:gd name="T56" fmla="*/ 42 w 33"/>
                      <a:gd name="T57" fmla="*/ 17 h 46"/>
                      <a:gd name="T58" fmla="*/ 41 w 33"/>
                      <a:gd name="T59" fmla="*/ 12 h 46"/>
                      <a:gd name="T60" fmla="*/ 37 w 33"/>
                      <a:gd name="T61" fmla="*/ 11 h 46"/>
                      <a:gd name="T62" fmla="*/ 37 w 33"/>
                      <a:gd name="T63" fmla="*/ 4 h 46"/>
                      <a:gd name="T64" fmla="*/ 32 w 33"/>
                      <a:gd name="T65" fmla="*/ 4 h 46"/>
                      <a:gd name="T66" fmla="*/ 29 w 33"/>
                      <a:gd name="T67" fmla="*/ 0 h 46"/>
                      <a:gd name="T68" fmla="*/ 16 w 33"/>
                      <a:gd name="T69" fmla="*/ 0 h 46"/>
                      <a:gd name="T70" fmla="*/ 16 w 33"/>
                      <a:gd name="T71" fmla="*/ 0 h 46"/>
                      <a:gd name="T72" fmla="*/ 16 w 33"/>
                      <a:gd name="T73" fmla="*/ 0 h 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46"/>
                      <a:gd name="T113" fmla="*/ 33 w 33"/>
                      <a:gd name="T114" fmla="*/ 46 h 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46">
                        <a:moveTo>
                          <a:pt x="16" y="0"/>
                        </a:moveTo>
                        <a:lnTo>
                          <a:pt x="13" y="1"/>
                        </a:lnTo>
                        <a:lnTo>
                          <a:pt x="10" y="4"/>
                        </a:lnTo>
                        <a:lnTo>
                          <a:pt x="4" y="7"/>
                        </a:lnTo>
                        <a:lnTo>
                          <a:pt x="0" y="12"/>
                        </a:lnTo>
                        <a:lnTo>
                          <a:pt x="4" y="15"/>
                        </a:lnTo>
                        <a:lnTo>
                          <a:pt x="4" y="17"/>
                        </a:lnTo>
                        <a:lnTo>
                          <a:pt x="2" y="15"/>
                        </a:lnTo>
                        <a:lnTo>
                          <a:pt x="2" y="21"/>
                        </a:lnTo>
                        <a:lnTo>
                          <a:pt x="6" y="18"/>
                        </a:lnTo>
                        <a:lnTo>
                          <a:pt x="9" y="20"/>
                        </a:lnTo>
                        <a:lnTo>
                          <a:pt x="10" y="18"/>
                        </a:lnTo>
                        <a:lnTo>
                          <a:pt x="8" y="16"/>
                        </a:lnTo>
                        <a:lnTo>
                          <a:pt x="8" y="12"/>
                        </a:lnTo>
                        <a:lnTo>
                          <a:pt x="10" y="12"/>
                        </a:lnTo>
                        <a:lnTo>
                          <a:pt x="12" y="18"/>
                        </a:lnTo>
                        <a:lnTo>
                          <a:pt x="13" y="24"/>
                        </a:lnTo>
                        <a:lnTo>
                          <a:pt x="9" y="31"/>
                        </a:lnTo>
                        <a:lnTo>
                          <a:pt x="9" y="41"/>
                        </a:lnTo>
                        <a:lnTo>
                          <a:pt x="13" y="44"/>
                        </a:lnTo>
                        <a:lnTo>
                          <a:pt x="13" y="36"/>
                        </a:lnTo>
                        <a:lnTo>
                          <a:pt x="16" y="36"/>
                        </a:lnTo>
                        <a:lnTo>
                          <a:pt x="15" y="37"/>
                        </a:lnTo>
                        <a:lnTo>
                          <a:pt x="16" y="45"/>
                        </a:lnTo>
                        <a:lnTo>
                          <a:pt x="19" y="43"/>
                        </a:lnTo>
                        <a:lnTo>
                          <a:pt x="22" y="38"/>
                        </a:lnTo>
                        <a:lnTo>
                          <a:pt x="23" y="39"/>
                        </a:lnTo>
                        <a:lnTo>
                          <a:pt x="28" y="24"/>
                        </a:lnTo>
                        <a:lnTo>
                          <a:pt x="32" y="17"/>
                        </a:lnTo>
                        <a:lnTo>
                          <a:pt x="31" y="12"/>
                        </a:lnTo>
                        <a:lnTo>
                          <a:pt x="27" y="11"/>
                        </a:lnTo>
                        <a:lnTo>
                          <a:pt x="27" y="4"/>
                        </a:lnTo>
                        <a:lnTo>
                          <a:pt x="22" y="4"/>
                        </a:lnTo>
                        <a:lnTo>
                          <a:pt x="19" y="0"/>
                        </a:lnTo>
                        <a:lnTo>
                          <a:pt x="16" y="0"/>
                        </a:lnTo>
                      </a:path>
                    </a:pathLst>
                  </a:custGeom>
                  <a:grpFill/>
                  <a:ln w="9144">
                    <a:solidFill>
                      <a:schemeClr val="bg2">
                        <a:lumMod val="90000"/>
                      </a:schemeClr>
                    </a:solidFill>
                    <a:round/>
                    <a:headEnd/>
                    <a:tailEnd/>
                  </a:ln>
                </p:spPr>
                <p:txBody>
                  <a:bodyPr/>
                  <a:lstStyle/>
                  <a:p>
                    <a:endParaRPr lang="nb-NO"/>
                  </a:p>
                </p:txBody>
              </p:sp>
              <p:sp>
                <p:nvSpPr>
                  <p:cNvPr id="566" name="Freeform 272"/>
                  <p:cNvSpPr>
                    <a:spLocks/>
                  </p:cNvSpPr>
                  <p:nvPr/>
                </p:nvSpPr>
                <p:spPr bwMode="gray">
                  <a:xfrm>
                    <a:off x="4563" y="1935"/>
                    <a:ext cx="4" cy="7"/>
                  </a:xfrm>
                  <a:custGeom>
                    <a:avLst/>
                    <a:gdLst>
                      <a:gd name="T0" fmla="*/ 1 w 4"/>
                      <a:gd name="T1" fmla="*/ 0 h 7"/>
                      <a:gd name="T2" fmla="*/ 0 w 4"/>
                      <a:gd name="T3" fmla="*/ 6 h 7"/>
                      <a:gd name="T4" fmla="*/ 3 w 4"/>
                      <a:gd name="T5" fmla="*/ 1 h 7"/>
                      <a:gd name="T6" fmla="*/ 1 w 4"/>
                      <a:gd name="T7" fmla="*/ 0 h 7"/>
                      <a:gd name="T8" fmla="*/ 1 w 4"/>
                      <a:gd name="T9" fmla="*/ 0 h 7"/>
                      <a:gd name="T10" fmla="*/ 1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1" y="0"/>
                        </a:moveTo>
                        <a:lnTo>
                          <a:pt x="0" y="6"/>
                        </a:lnTo>
                        <a:lnTo>
                          <a:pt x="3" y="1"/>
                        </a:lnTo>
                        <a:lnTo>
                          <a:pt x="1" y="0"/>
                        </a:lnTo>
                      </a:path>
                    </a:pathLst>
                  </a:custGeom>
                  <a:grpFill/>
                  <a:ln w="9144">
                    <a:solidFill>
                      <a:schemeClr val="bg2">
                        <a:lumMod val="90000"/>
                      </a:schemeClr>
                    </a:solidFill>
                    <a:round/>
                    <a:headEnd/>
                    <a:tailEnd/>
                  </a:ln>
                </p:spPr>
                <p:txBody>
                  <a:bodyPr/>
                  <a:lstStyle/>
                  <a:p>
                    <a:endParaRPr lang="nb-NO"/>
                  </a:p>
                </p:txBody>
              </p:sp>
              <p:sp>
                <p:nvSpPr>
                  <p:cNvPr id="567" name="Freeform 273"/>
                  <p:cNvSpPr>
                    <a:spLocks/>
                  </p:cNvSpPr>
                  <p:nvPr/>
                </p:nvSpPr>
                <p:spPr bwMode="gray">
                  <a:xfrm>
                    <a:off x="4577" y="1961"/>
                    <a:ext cx="2" cy="8"/>
                  </a:xfrm>
                  <a:custGeom>
                    <a:avLst/>
                    <a:gdLst>
                      <a:gd name="T0" fmla="*/ 1 w 2"/>
                      <a:gd name="T1" fmla="*/ 2 h 8"/>
                      <a:gd name="T2" fmla="*/ 1 w 2"/>
                      <a:gd name="T3" fmla="*/ 0 h 8"/>
                      <a:gd name="T4" fmla="*/ 0 w 2"/>
                      <a:gd name="T5" fmla="*/ 2 h 8"/>
                      <a:gd name="T6" fmla="*/ 0 w 2"/>
                      <a:gd name="T7" fmla="*/ 7 h 8"/>
                      <a:gd name="T8" fmla="*/ 1 w 2"/>
                      <a:gd name="T9" fmla="*/ 2 h 8"/>
                      <a:gd name="T10" fmla="*/ 1 w 2"/>
                      <a:gd name="T11" fmla="*/ 2 h 8"/>
                      <a:gd name="T12" fmla="*/ 1 w 2"/>
                      <a:gd name="T13" fmla="*/ 2 h 8"/>
                      <a:gd name="T14" fmla="*/ 0 60000 65536"/>
                      <a:gd name="T15" fmla="*/ 0 60000 65536"/>
                      <a:gd name="T16" fmla="*/ 0 60000 65536"/>
                      <a:gd name="T17" fmla="*/ 0 60000 65536"/>
                      <a:gd name="T18" fmla="*/ 0 60000 65536"/>
                      <a:gd name="T19" fmla="*/ 0 60000 65536"/>
                      <a:gd name="T20" fmla="*/ 0 60000 65536"/>
                      <a:gd name="T21" fmla="*/ 0 w 2"/>
                      <a:gd name="T22" fmla="*/ 0 h 8"/>
                      <a:gd name="T23" fmla="*/ 2 w 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8">
                        <a:moveTo>
                          <a:pt x="1" y="2"/>
                        </a:moveTo>
                        <a:lnTo>
                          <a:pt x="1" y="0"/>
                        </a:lnTo>
                        <a:lnTo>
                          <a:pt x="0" y="2"/>
                        </a:lnTo>
                        <a:lnTo>
                          <a:pt x="0" y="7"/>
                        </a:lnTo>
                        <a:lnTo>
                          <a:pt x="1" y="2"/>
                        </a:lnTo>
                      </a:path>
                    </a:pathLst>
                  </a:custGeom>
                  <a:grpFill/>
                  <a:ln w="9144">
                    <a:solidFill>
                      <a:schemeClr val="bg2">
                        <a:lumMod val="90000"/>
                      </a:schemeClr>
                    </a:solidFill>
                    <a:round/>
                    <a:headEnd/>
                    <a:tailEnd/>
                  </a:ln>
                </p:spPr>
                <p:txBody>
                  <a:bodyPr/>
                  <a:lstStyle/>
                  <a:p>
                    <a:endParaRPr lang="nb-NO"/>
                  </a:p>
                </p:txBody>
              </p:sp>
              <p:sp>
                <p:nvSpPr>
                  <p:cNvPr id="568" name="Freeform 274"/>
                  <p:cNvSpPr>
                    <a:spLocks/>
                  </p:cNvSpPr>
                  <p:nvPr/>
                </p:nvSpPr>
                <p:spPr bwMode="gray">
                  <a:xfrm>
                    <a:off x="4568" y="1967"/>
                    <a:ext cx="4" cy="4"/>
                  </a:xfrm>
                  <a:custGeom>
                    <a:avLst/>
                    <a:gdLst>
                      <a:gd name="T0" fmla="*/ 2 w 4"/>
                      <a:gd name="T1" fmla="*/ 0 h 4"/>
                      <a:gd name="T2" fmla="*/ 0 w 4"/>
                      <a:gd name="T3" fmla="*/ 1 h 4"/>
                      <a:gd name="T4" fmla="*/ 2 w 4"/>
                      <a:gd name="T5" fmla="*/ 3 h 4"/>
                      <a:gd name="T6" fmla="*/ 3 w 4"/>
                      <a:gd name="T7" fmla="*/ 3 h 4"/>
                      <a:gd name="T8" fmla="*/ 3 w 4"/>
                      <a:gd name="T9" fmla="*/ 1 h 4"/>
                      <a:gd name="T10" fmla="*/ 2 w 4"/>
                      <a:gd name="T11" fmla="*/ 0 h 4"/>
                      <a:gd name="T12" fmla="*/ 2 w 4"/>
                      <a:gd name="T13" fmla="*/ 0 h 4"/>
                      <a:gd name="T14" fmla="*/ 2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1"/>
                        </a:lnTo>
                        <a:lnTo>
                          <a:pt x="2" y="3"/>
                        </a:lnTo>
                        <a:lnTo>
                          <a:pt x="3" y="3"/>
                        </a:lnTo>
                        <a:lnTo>
                          <a:pt x="3" y="1"/>
                        </a:lnTo>
                        <a:lnTo>
                          <a:pt x="2" y="0"/>
                        </a:lnTo>
                      </a:path>
                    </a:pathLst>
                  </a:custGeom>
                  <a:grpFill/>
                  <a:ln w="9144">
                    <a:solidFill>
                      <a:schemeClr val="bg2">
                        <a:lumMod val="90000"/>
                      </a:schemeClr>
                    </a:solidFill>
                    <a:round/>
                    <a:headEnd/>
                    <a:tailEnd/>
                  </a:ln>
                </p:spPr>
                <p:txBody>
                  <a:bodyPr/>
                  <a:lstStyle/>
                  <a:p>
                    <a:endParaRPr lang="nb-NO"/>
                  </a:p>
                </p:txBody>
              </p:sp>
              <p:sp>
                <p:nvSpPr>
                  <p:cNvPr id="569" name="Freeform 275"/>
                  <p:cNvSpPr>
                    <a:spLocks/>
                  </p:cNvSpPr>
                  <p:nvPr/>
                </p:nvSpPr>
                <p:spPr bwMode="gray">
                  <a:xfrm>
                    <a:off x="4544" y="1931"/>
                    <a:ext cx="3" cy="4"/>
                  </a:xfrm>
                  <a:custGeom>
                    <a:avLst/>
                    <a:gdLst>
                      <a:gd name="T0" fmla="*/ 2 w 3"/>
                      <a:gd name="T1" fmla="*/ 0 h 4"/>
                      <a:gd name="T2" fmla="*/ 0 w 3"/>
                      <a:gd name="T3" fmla="*/ 2 h 4"/>
                      <a:gd name="T4" fmla="*/ 0 w 3"/>
                      <a:gd name="T5" fmla="*/ 3 h 4"/>
                      <a:gd name="T6" fmla="*/ 2 w 3"/>
                      <a:gd name="T7" fmla="*/ 2 h 4"/>
                      <a:gd name="T8" fmla="*/ 2 w 3"/>
                      <a:gd name="T9" fmla="*/ 0 h 4"/>
                      <a:gd name="T10" fmla="*/ 2 w 3"/>
                      <a:gd name="T11" fmla="*/ 0 h 4"/>
                      <a:gd name="T12" fmla="*/ 2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2" y="0"/>
                        </a:moveTo>
                        <a:lnTo>
                          <a:pt x="0" y="2"/>
                        </a:lnTo>
                        <a:lnTo>
                          <a:pt x="0" y="3"/>
                        </a:lnTo>
                        <a:lnTo>
                          <a:pt x="2" y="2"/>
                        </a:lnTo>
                        <a:lnTo>
                          <a:pt x="2" y="0"/>
                        </a:lnTo>
                      </a:path>
                    </a:pathLst>
                  </a:custGeom>
                  <a:grpFill/>
                  <a:ln w="9144">
                    <a:solidFill>
                      <a:schemeClr val="bg2">
                        <a:lumMod val="90000"/>
                      </a:schemeClr>
                    </a:solidFill>
                    <a:round/>
                    <a:headEnd/>
                    <a:tailEnd/>
                  </a:ln>
                </p:spPr>
                <p:txBody>
                  <a:bodyPr/>
                  <a:lstStyle/>
                  <a:p>
                    <a:endParaRPr lang="nb-NO"/>
                  </a:p>
                </p:txBody>
              </p:sp>
              <p:sp>
                <p:nvSpPr>
                  <p:cNvPr id="570" name="Freeform 276"/>
                  <p:cNvSpPr>
                    <a:spLocks/>
                  </p:cNvSpPr>
                  <p:nvPr/>
                </p:nvSpPr>
                <p:spPr bwMode="gray">
                  <a:xfrm>
                    <a:off x="4549" y="1927"/>
                    <a:ext cx="3" cy="4"/>
                  </a:xfrm>
                  <a:custGeom>
                    <a:avLst/>
                    <a:gdLst>
                      <a:gd name="T0" fmla="*/ 2 w 3"/>
                      <a:gd name="T1" fmla="*/ 1 h 4"/>
                      <a:gd name="T2" fmla="*/ 1 w 3"/>
                      <a:gd name="T3" fmla="*/ 0 h 4"/>
                      <a:gd name="T4" fmla="*/ 0 w 3"/>
                      <a:gd name="T5" fmla="*/ 3 h 4"/>
                      <a:gd name="T6" fmla="*/ 2 w 3"/>
                      <a:gd name="T7" fmla="*/ 1 h 4"/>
                      <a:gd name="T8" fmla="*/ 2 w 3"/>
                      <a:gd name="T9" fmla="*/ 1 h 4"/>
                      <a:gd name="T10" fmla="*/ 2 w 3"/>
                      <a:gd name="T11" fmla="*/ 1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1"/>
                        </a:moveTo>
                        <a:lnTo>
                          <a:pt x="1" y="0"/>
                        </a:lnTo>
                        <a:lnTo>
                          <a:pt x="0" y="3"/>
                        </a:lnTo>
                        <a:lnTo>
                          <a:pt x="2" y="1"/>
                        </a:lnTo>
                      </a:path>
                    </a:pathLst>
                  </a:custGeom>
                  <a:grpFill/>
                  <a:ln w="9144">
                    <a:solidFill>
                      <a:schemeClr val="bg2">
                        <a:lumMod val="90000"/>
                      </a:schemeClr>
                    </a:solidFill>
                    <a:round/>
                    <a:headEnd/>
                    <a:tailEnd/>
                  </a:ln>
                </p:spPr>
                <p:txBody>
                  <a:bodyPr/>
                  <a:lstStyle/>
                  <a:p>
                    <a:endParaRPr lang="nb-NO"/>
                  </a:p>
                </p:txBody>
              </p:sp>
              <p:sp>
                <p:nvSpPr>
                  <p:cNvPr id="571" name="Freeform 277"/>
                  <p:cNvSpPr>
                    <a:spLocks/>
                  </p:cNvSpPr>
                  <p:nvPr/>
                </p:nvSpPr>
                <p:spPr bwMode="gray">
                  <a:xfrm>
                    <a:off x="4560" y="1914"/>
                    <a:ext cx="1" cy="2"/>
                  </a:xfrm>
                  <a:custGeom>
                    <a:avLst/>
                    <a:gdLst>
                      <a:gd name="T0" fmla="*/ 0 w 1"/>
                      <a:gd name="T1" fmla="*/ 0 h 2"/>
                      <a:gd name="T2" fmla="*/ 0 w 1"/>
                      <a:gd name="T3" fmla="*/ 1 h 2"/>
                      <a:gd name="T4" fmla="*/ 0 w 1"/>
                      <a:gd name="T5" fmla="*/ 0 h 2"/>
                      <a:gd name="T6" fmla="*/ 0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0" y="1"/>
                        </a:lnTo>
                        <a:lnTo>
                          <a:pt x="0" y="0"/>
                        </a:lnTo>
                      </a:path>
                    </a:pathLst>
                  </a:custGeom>
                  <a:grpFill/>
                  <a:ln w="9144">
                    <a:solidFill>
                      <a:schemeClr val="bg2">
                        <a:lumMod val="90000"/>
                      </a:schemeClr>
                    </a:solidFill>
                    <a:round/>
                    <a:headEnd/>
                    <a:tailEnd/>
                  </a:ln>
                </p:spPr>
                <p:txBody>
                  <a:bodyPr/>
                  <a:lstStyle/>
                  <a:p>
                    <a:endParaRPr lang="nb-NO"/>
                  </a:p>
                </p:txBody>
              </p:sp>
              <p:sp>
                <p:nvSpPr>
                  <p:cNvPr id="572" name="Freeform 278"/>
                  <p:cNvSpPr>
                    <a:spLocks/>
                  </p:cNvSpPr>
                  <p:nvPr/>
                </p:nvSpPr>
                <p:spPr bwMode="gray">
                  <a:xfrm>
                    <a:off x="4551" y="1908"/>
                    <a:ext cx="4" cy="4"/>
                  </a:xfrm>
                  <a:custGeom>
                    <a:avLst/>
                    <a:gdLst>
                      <a:gd name="T0" fmla="*/ 1 w 3"/>
                      <a:gd name="T1" fmla="*/ 0 h 4"/>
                      <a:gd name="T2" fmla="*/ 0 w 3"/>
                      <a:gd name="T3" fmla="*/ 3 h 4"/>
                      <a:gd name="T4" fmla="*/ 37 w 3"/>
                      <a:gd name="T5" fmla="*/ 2 h 4"/>
                      <a:gd name="T6" fmla="*/ 1 w 3"/>
                      <a:gd name="T7" fmla="*/ 0 h 4"/>
                      <a:gd name="T8" fmla="*/ 1 w 3"/>
                      <a:gd name="T9" fmla="*/ 0 h 4"/>
                      <a:gd name="T10" fmla="*/ 1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1" y="0"/>
                        </a:moveTo>
                        <a:lnTo>
                          <a:pt x="0" y="3"/>
                        </a:lnTo>
                        <a:lnTo>
                          <a:pt x="2" y="2"/>
                        </a:lnTo>
                        <a:lnTo>
                          <a:pt x="1" y="0"/>
                        </a:lnTo>
                      </a:path>
                    </a:pathLst>
                  </a:custGeom>
                  <a:grpFill/>
                  <a:ln w="9144">
                    <a:solidFill>
                      <a:schemeClr val="bg2">
                        <a:lumMod val="90000"/>
                      </a:schemeClr>
                    </a:solidFill>
                    <a:round/>
                    <a:headEnd/>
                    <a:tailEnd/>
                  </a:ln>
                </p:spPr>
                <p:txBody>
                  <a:bodyPr/>
                  <a:lstStyle/>
                  <a:p>
                    <a:endParaRPr lang="nb-NO"/>
                  </a:p>
                </p:txBody>
              </p:sp>
              <p:sp>
                <p:nvSpPr>
                  <p:cNvPr id="573" name="Freeform 279"/>
                  <p:cNvSpPr>
                    <a:spLocks/>
                  </p:cNvSpPr>
                  <p:nvPr/>
                </p:nvSpPr>
                <p:spPr bwMode="gray">
                  <a:xfrm>
                    <a:off x="4554" y="1902"/>
                    <a:ext cx="3" cy="7"/>
                  </a:xfrm>
                  <a:custGeom>
                    <a:avLst/>
                    <a:gdLst>
                      <a:gd name="T0" fmla="*/ 0 w 2"/>
                      <a:gd name="T1" fmla="*/ 0 h 7"/>
                      <a:gd name="T2" fmla="*/ 90 w 2"/>
                      <a:gd name="T3" fmla="*/ 0 h 7"/>
                      <a:gd name="T4" fmla="*/ 90 w 2"/>
                      <a:gd name="T5" fmla="*/ 6 h 7"/>
                      <a:gd name="T6" fmla="*/ 0 w 2"/>
                      <a:gd name="T7" fmla="*/ 0 h 7"/>
                      <a:gd name="T8" fmla="*/ 0 w 2"/>
                      <a:gd name="T9" fmla="*/ 0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1" y="0"/>
                        </a:lnTo>
                        <a:lnTo>
                          <a:pt x="1" y="6"/>
                        </a:lnTo>
                        <a:lnTo>
                          <a:pt x="0" y="0"/>
                        </a:lnTo>
                      </a:path>
                    </a:pathLst>
                  </a:custGeom>
                  <a:grpFill/>
                  <a:ln w="9144">
                    <a:solidFill>
                      <a:schemeClr val="bg2">
                        <a:lumMod val="90000"/>
                      </a:schemeClr>
                    </a:solidFill>
                    <a:round/>
                    <a:headEnd/>
                    <a:tailEnd/>
                  </a:ln>
                </p:spPr>
                <p:txBody>
                  <a:bodyPr/>
                  <a:lstStyle/>
                  <a:p>
                    <a:endParaRPr lang="nb-NO"/>
                  </a:p>
                </p:txBody>
              </p:sp>
              <p:sp>
                <p:nvSpPr>
                  <p:cNvPr id="574" name="Freeform 280"/>
                  <p:cNvSpPr>
                    <a:spLocks/>
                  </p:cNvSpPr>
                  <p:nvPr/>
                </p:nvSpPr>
                <p:spPr bwMode="gray">
                  <a:xfrm>
                    <a:off x="4420" y="2042"/>
                    <a:ext cx="28" cy="47"/>
                  </a:xfrm>
                  <a:custGeom>
                    <a:avLst/>
                    <a:gdLst>
                      <a:gd name="T0" fmla="*/ 40 w 26"/>
                      <a:gd name="T1" fmla="*/ 0 h 50"/>
                      <a:gd name="T2" fmla="*/ 52 w 26"/>
                      <a:gd name="T3" fmla="*/ 4 h 50"/>
                      <a:gd name="T4" fmla="*/ 50 w 26"/>
                      <a:gd name="T5" fmla="*/ 8 h 50"/>
                      <a:gd name="T6" fmla="*/ 40 w 26"/>
                      <a:gd name="T7" fmla="*/ 17 h 50"/>
                      <a:gd name="T8" fmla="*/ 24 w 26"/>
                      <a:gd name="T9" fmla="*/ 23 h 50"/>
                      <a:gd name="T10" fmla="*/ 22 w 26"/>
                      <a:gd name="T11" fmla="*/ 26 h 50"/>
                      <a:gd name="T12" fmla="*/ 17 w 26"/>
                      <a:gd name="T13" fmla="*/ 23 h 50"/>
                      <a:gd name="T14" fmla="*/ 3 w 26"/>
                      <a:gd name="T15" fmla="*/ 21 h 50"/>
                      <a:gd name="T16" fmla="*/ 0 w 26"/>
                      <a:gd name="T17" fmla="*/ 15 h 50"/>
                      <a:gd name="T18" fmla="*/ 3 w 26"/>
                      <a:gd name="T19" fmla="*/ 9 h 50"/>
                      <a:gd name="T20" fmla="*/ 24 w 26"/>
                      <a:gd name="T21" fmla="*/ 4 h 50"/>
                      <a:gd name="T22" fmla="*/ 40 w 26"/>
                      <a:gd name="T23" fmla="*/ 0 h 50"/>
                      <a:gd name="T24" fmla="*/ 40 w 26"/>
                      <a:gd name="T25" fmla="*/ 0 h 50"/>
                      <a:gd name="T26" fmla="*/ 40 w 26"/>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50"/>
                      <a:gd name="T44" fmla="*/ 26 w 26"/>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50">
                        <a:moveTo>
                          <a:pt x="19" y="0"/>
                        </a:moveTo>
                        <a:lnTo>
                          <a:pt x="25" y="4"/>
                        </a:lnTo>
                        <a:lnTo>
                          <a:pt x="24" y="10"/>
                        </a:lnTo>
                        <a:lnTo>
                          <a:pt x="19" y="29"/>
                        </a:lnTo>
                        <a:lnTo>
                          <a:pt x="12" y="42"/>
                        </a:lnTo>
                        <a:lnTo>
                          <a:pt x="11" y="49"/>
                        </a:lnTo>
                        <a:lnTo>
                          <a:pt x="7" y="42"/>
                        </a:lnTo>
                        <a:lnTo>
                          <a:pt x="3" y="38"/>
                        </a:lnTo>
                        <a:lnTo>
                          <a:pt x="0" y="26"/>
                        </a:lnTo>
                        <a:lnTo>
                          <a:pt x="3" y="19"/>
                        </a:lnTo>
                        <a:lnTo>
                          <a:pt x="12" y="4"/>
                        </a:lnTo>
                        <a:lnTo>
                          <a:pt x="19" y="0"/>
                        </a:lnTo>
                      </a:path>
                    </a:pathLst>
                  </a:custGeom>
                  <a:grpFill/>
                  <a:ln w="9144">
                    <a:solidFill>
                      <a:schemeClr val="bg2">
                        <a:lumMod val="90000"/>
                      </a:schemeClr>
                    </a:solidFill>
                    <a:round/>
                    <a:headEnd/>
                    <a:tailEnd/>
                  </a:ln>
                </p:spPr>
                <p:txBody>
                  <a:bodyPr/>
                  <a:lstStyle/>
                  <a:p>
                    <a:endParaRPr lang="nb-NO"/>
                  </a:p>
                </p:txBody>
              </p:sp>
              <p:sp>
                <p:nvSpPr>
                  <p:cNvPr id="575" name="Freeform 281"/>
                  <p:cNvSpPr>
                    <a:spLocks/>
                  </p:cNvSpPr>
                  <p:nvPr/>
                </p:nvSpPr>
                <p:spPr bwMode="gray">
                  <a:xfrm>
                    <a:off x="3436" y="948"/>
                    <a:ext cx="90" cy="121"/>
                  </a:xfrm>
                  <a:custGeom>
                    <a:avLst/>
                    <a:gdLst>
                      <a:gd name="T0" fmla="*/ 55 w 85"/>
                      <a:gd name="T1" fmla="*/ 4 h 127"/>
                      <a:gd name="T2" fmla="*/ 87 w 85"/>
                      <a:gd name="T3" fmla="*/ 0 h 127"/>
                      <a:gd name="T4" fmla="*/ 120 w 85"/>
                      <a:gd name="T5" fmla="*/ 10 h 127"/>
                      <a:gd name="T6" fmla="*/ 107 w 85"/>
                      <a:gd name="T7" fmla="*/ 10 h 127"/>
                      <a:gd name="T8" fmla="*/ 116 w 85"/>
                      <a:gd name="T9" fmla="*/ 10 h 127"/>
                      <a:gd name="T10" fmla="*/ 116 w 85"/>
                      <a:gd name="T11" fmla="*/ 10 h 127"/>
                      <a:gd name="T12" fmla="*/ 113 w 85"/>
                      <a:gd name="T13" fmla="*/ 15 h 127"/>
                      <a:gd name="T14" fmla="*/ 97 w 85"/>
                      <a:gd name="T15" fmla="*/ 19 h 127"/>
                      <a:gd name="T16" fmla="*/ 107 w 85"/>
                      <a:gd name="T17" fmla="*/ 21 h 127"/>
                      <a:gd name="T18" fmla="*/ 95 w 85"/>
                      <a:gd name="T19" fmla="*/ 27 h 127"/>
                      <a:gd name="T20" fmla="*/ 97 w 85"/>
                      <a:gd name="T21" fmla="*/ 34 h 127"/>
                      <a:gd name="T22" fmla="*/ 95 w 85"/>
                      <a:gd name="T23" fmla="*/ 40 h 127"/>
                      <a:gd name="T24" fmla="*/ 98 w 85"/>
                      <a:gd name="T25" fmla="*/ 50 h 127"/>
                      <a:gd name="T26" fmla="*/ 112 w 85"/>
                      <a:gd name="T27" fmla="*/ 61 h 127"/>
                      <a:gd name="T28" fmla="*/ 149 w 85"/>
                      <a:gd name="T29" fmla="*/ 71 h 127"/>
                      <a:gd name="T30" fmla="*/ 138 w 85"/>
                      <a:gd name="T31" fmla="*/ 75 h 127"/>
                      <a:gd name="T32" fmla="*/ 134 w 85"/>
                      <a:gd name="T33" fmla="*/ 78 h 127"/>
                      <a:gd name="T34" fmla="*/ 122 w 85"/>
                      <a:gd name="T35" fmla="*/ 73 h 127"/>
                      <a:gd name="T36" fmla="*/ 123 w 85"/>
                      <a:gd name="T37" fmla="*/ 71 h 127"/>
                      <a:gd name="T38" fmla="*/ 113 w 85"/>
                      <a:gd name="T39" fmla="*/ 73 h 127"/>
                      <a:gd name="T40" fmla="*/ 120 w 85"/>
                      <a:gd name="T41" fmla="*/ 75 h 127"/>
                      <a:gd name="T42" fmla="*/ 95 w 85"/>
                      <a:gd name="T43" fmla="*/ 72 h 127"/>
                      <a:gd name="T44" fmla="*/ 88 w 85"/>
                      <a:gd name="T45" fmla="*/ 75 h 127"/>
                      <a:gd name="T46" fmla="*/ 78 w 85"/>
                      <a:gd name="T47" fmla="*/ 71 h 127"/>
                      <a:gd name="T48" fmla="*/ 56 w 85"/>
                      <a:gd name="T49" fmla="*/ 71 h 127"/>
                      <a:gd name="T50" fmla="*/ 52 w 85"/>
                      <a:gd name="T51" fmla="*/ 65 h 127"/>
                      <a:gd name="T52" fmla="*/ 69 w 85"/>
                      <a:gd name="T53" fmla="*/ 62 h 127"/>
                      <a:gd name="T54" fmla="*/ 50 w 85"/>
                      <a:gd name="T55" fmla="*/ 59 h 127"/>
                      <a:gd name="T56" fmla="*/ 59 w 85"/>
                      <a:gd name="T57" fmla="*/ 53 h 127"/>
                      <a:gd name="T58" fmla="*/ 47 w 85"/>
                      <a:gd name="T59" fmla="*/ 59 h 127"/>
                      <a:gd name="T60" fmla="*/ 47 w 85"/>
                      <a:gd name="T61" fmla="*/ 50 h 127"/>
                      <a:gd name="T62" fmla="*/ 32 w 85"/>
                      <a:gd name="T63" fmla="*/ 53 h 127"/>
                      <a:gd name="T64" fmla="*/ 28 w 85"/>
                      <a:gd name="T65" fmla="*/ 49 h 127"/>
                      <a:gd name="T66" fmla="*/ 26 w 85"/>
                      <a:gd name="T67" fmla="*/ 48 h 127"/>
                      <a:gd name="T68" fmla="*/ 23 w 85"/>
                      <a:gd name="T69" fmla="*/ 52 h 127"/>
                      <a:gd name="T70" fmla="*/ 22 w 85"/>
                      <a:gd name="T71" fmla="*/ 50 h 127"/>
                      <a:gd name="T72" fmla="*/ 8 w 85"/>
                      <a:gd name="T73" fmla="*/ 52 h 127"/>
                      <a:gd name="T74" fmla="*/ 2 w 85"/>
                      <a:gd name="T75" fmla="*/ 50 h 127"/>
                      <a:gd name="T76" fmla="*/ 0 w 85"/>
                      <a:gd name="T77" fmla="*/ 46 h 127"/>
                      <a:gd name="T78" fmla="*/ 1 w 85"/>
                      <a:gd name="T79" fmla="*/ 37 h 127"/>
                      <a:gd name="T80" fmla="*/ 20 w 85"/>
                      <a:gd name="T81" fmla="*/ 36 h 127"/>
                      <a:gd name="T82" fmla="*/ 21 w 85"/>
                      <a:gd name="T83" fmla="*/ 38 h 127"/>
                      <a:gd name="T84" fmla="*/ 24 w 85"/>
                      <a:gd name="T85" fmla="*/ 31 h 127"/>
                      <a:gd name="T86" fmla="*/ 26 w 85"/>
                      <a:gd name="T87" fmla="*/ 31 h 127"/>
                      <a:gd name="T88" fmla="*/ 25 w 85"/>
                      <a:gd name="T89" fmla="*/ 28 h 127"/>
                      <a:gd name="T90" fmla="*/ 36 w 85"/>
                      <a:gd name="T91" fmla="*/ 23 h 127"/>
                      <a:gd name="T92" fmla="*/ 30 w 85"/>
                      <a:gd name="T93" fmla="*/ 25 h 127"/>
                      <a:gd name="T94" fmla="*/ 28 w 85"/>
                      <a:gd name="T95" fmla="*/ 24 h 127"/>
                      <a:gd name="T96" fmla="*/ 32 w 85"/>
                      <a:gd name="T97" fmla="*/ 22 h 127"/>
                      <a:gd name="T98" fmla="*/ 23 w 85"/>
                      <a:gd name="T99" fmla="*/ 21 h 127"/>
                      <a:gd name="T100" fmla="*/ 23 w 85"/>
                      <a:gd name="T101" fmla="*/ 16 h 127"/>
                      <a:gd name="T102" fmla="*/ 44 w 85"/>
                      <a:gd name="T103" fmla="*/ 11 h 127"/>
                      <a:gd name="T104" fmla="*/ 36 w 85"/>
                      <a:gd name="T105" fmla="*/ 10 h 127"/>
                      <a:gd name="T106" fmla="*/ 42 w 85"/>
                      <a:gd name="T107" fmla="*/ 10 h 127"/>
                      <a:gd name="T108" fmla="*/ 38 w 85"/>
                      <a:gd name="T109" fmla="*/ 10 h 127"/>
                      <a:gd name="T110" fmla="*/ 55 w 85"/>
                      <a:gd name="T111" fmla="*/ 4 h 127"/>
                      <a:gd name="T112" fmla="*/ 55 w 85"/>
                      <a:gd name="T113" fmla="*/ 4 h 127"/>
                      <a:gd name="T114" fmla="*/ 55 w 85"/>
                      <a:gd name="T115" fmla="*/ 4 h 1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127"/>
                      <a:gd name="T176" fmla="*/ 85 w 85"/>
                      <a:gd name="T177" fmla="*/ 127 h 1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127">
                        <a:moveTo>
                          <a:pt x="31" y="4"/>
                        </a:moveTo>
                        <a:lnTo>
                          <a:pt x="49" y="0"/>
                        </a:lnTo>
                        <a:lnTo>
                          <a:pt x="68" y="10"/>
                        </a:lnTo>
                        <a:lnTo>
                          <a:pt x="60" y="15"/>
                        </a:lnTo>
                        <a:lnTo>
                          <a:pt x="66" y="17"/>
                        </a:lnTo>
                        <a:lnTo>
                          <a:pt x="66" y="19"/>
                        </a:lnTo>
                        <a:lnTo>
                          <a:pt x="64" y="25"/>
                        </a:lnTo>
                        <a:lnTo>
                          <a:pt x="55" y="29"/>
                        </a:lnTo>
                        <a:lnTo>
                          <a:pt x="60" y="31"/>
                        </a:lnTo>
                        <a:lnTo>
                          <a:pt x="54" y="44"/>
                        </a:lnTo>
                        <a:lnTo>
                          <a:pt x="55" y="56"/>
                        </a:lnTo>
                        <a:lnTo>
                          <a:pt x="54" y="65"/>
                        </a:lnTo>
                        <a:lnTo>
                          <a:pt x="56" y="82"/>
                        </a:lnTo>
                        <a:lnTo>
                          <a:pt x="63" y="98"/>
                        </a:lnTo>
                        <a:lnTo>
                          <a:pt x="84" y="117"/>
                        </a:lnTo>
                        <a:lnTo>
                          <a:pt x="78" y="122"/>
                        </a:lnTo>
                        <a:lnTo>
                          <a:pt x="76" y="126"/>
                        </a:lnTo>
                        <a:lnTo>
                          <a:pt x="69" y="119"/>
                        </a:lnTo>
                        <a:lnTo>
                          <a:pt x="70" y="116"/>
                        </a:lnTo>
                        <a:lnTo>
                          <a:pt x="64" y="119"/>
                        </a:lnTo>
                        <a:lnTo>
                          <a:pt x="68" y="122"/>
                        </a:lnTo>
                        <a:lnTo>
                          <a:pt x="54" y="118"/>
                        </a:lnTo>
                        <a:lnTo>
                          <a:pt x="50" y="123"/>
                        </a:lnTo>
                        <a:lnTo>
                          <a:pt x="44" y="116"/>
                        </a:lnTo>
                        <a:lnTo>
                          <a:pt x="32" y="114"/>
                        </a:lnTo>
                        <a:lnTo>
                          <a:pt x="29" y="105"/>
                        </a:lnTo>
                        <a:lnTo>
                          <a:pt x="39" y="101"/>
                        </a:lnTo>
                        <a:lnTo>
                          <a:pt x="28" y="96"/>
                        </a:lnTo>
                        <a:lnTo>
                          <a:pt x="34" y="86"/>
                        </a:lnTo>
                        <a:lnTo>
                          <a:pt x="26" y="94"/>
                        </a:lnTo>
                        <a:lnTo>
                          <a:pt x="26" y="83"/>
                        </a:lnTo>
                        <a:lnTo>
                          <a:pt x="19" y="87"/>
                        </a:lnTo>
                        <a:lnTo>
                          <a:pt x="17" y="80"/>
                        </a:lnTo>
                        <a:lnTo>
                          <a:pt x="16" y="79"/>
                        </a:lnTo>
                        <a:lnTo>
                          <a:pt x="13" y="85"/>
                        </a:lnTo>
                        <a:lnTo>
                          <a:pt x="12" y="82"/>
                        </a:lnTo>
                        <a:lnTo>
                          <a:pt x="8" y="85"/>
                        </a:lnTo>
                        <a:lnTo>
                          <a:pt x="2" y="82"/>
                        </a:lnTo>
                        <a:lnTo>
                          <a:pt x="0" y="73"/>
                        </a:lnTo>
                        <a:lnTo>
                          <a:pt x="1" y="60"/>
                        </a:lnTo>
                        <a:lnTo>
                          <a:pt x="10" y="58"/>
                        </a:lnTo>
                        <a:lnTo>
                          <a:pt x="11" y="61"/>
                        </a:lnTo>
                        <a:lnTo>
                          <a:pt x="14" y="51"/>
                        </a:lnTo>
                        <a:lnTo>
                          <a:pt x="16" y="51"/>
                        </a:lnTo>
                        <a:lnTo>
                          <a:pt x="15" y="46"/>
                        </a:lnTo>
                        <a:lnTo>
                          <a:pt x="21" y="36"/>
                        </a:lnTo>
                        <a:lnTo>
                          <a:pt x="18" y="39"/>
                        </a:lnTo>
                        <a:lnTo>
                          <a:pt x="17" y="37"/>
                        </a:lnTo>
                        <a:lnTo>
                          <a:pt x="19" y="34"/>
                        </a:lnTo>
                        <a:lnTo>
                          <a:pt x="13" y="31"/>
                        </a:lnTo>
                        <a:lnTo>
                          <a:pt x="13" y="26"/>
                        </a:lnTo>
                        <a:lnTo>
                          <a:pt x="25" y="21"/>
                        </a:lnTo>
                        <a:lnTo>
                          <a:pt x="21" y="19"/>
                        </a:lnTo>
                        <a:lnTo>
                          <a:pt x="24" y="17"/>
                        </a:lnTo>
                        <a:lnTo>
                          <a:pt x="22" y="12"/>
                        </a:lnTo>
                        <a:lnTo>
                          <a:pt x="31" y="4"/>
                        </a:lnTo>
                      </a:path>
                    </a:pathLst>
                  </a:custGeom>
                  <a:grpFill/>
                  <a:ln w="9144">
                    <a:solidFill>
                      <a:schemeClr val="bg2">
                        <a:lumMod val="90000"/>
                      </a:schemeClr>
                    </a:solidFill>
                    <a:round/>
                    <a:headEnd/>
                    <a:tailEnd/>
                  </a:ln>
                </p:spPr>
                <p:txBody>
                  <a:bodyPr/>
                  <a:lstStyle/>
                  <a:p>
                    <a:endParaRPr lang="nb-NO"/>
                  </a:p>
                </p:txBody>
              </p:sp>
              <p:sp>
                <p:nvSpPr>
                  <p:cNvPr id="576" name="Freeform 282"/>
                  <p:cNvSpPr>
                    <a:spLocks/>
                  </p:cNvSpPr>
                  <p:nvPr/>
                </p:nvSpPr>
                <p:spPr bwMode="gray">
                  <a:xfrm>
                    <a:off x="3468" y="764"/>
                    <a:ext cx="222" cy="192"/>
                  </a:xfrm>
                  <a:custGeom>
                    <a:avLst/>
                    <a:gdLst>
                      <a:gd name="T0" fmla="*/ 25 w 211"/>
                      <a:gd name="T1" fmla="*/ 115 h 199"/>
                      <a:gd name="T2" fmla="*/ 25 w 211"/>
                      <a:gd name="T3" fmla="*/ 111 h 199"/>
                      <a:gd name="T4" fmla="*/ 31 w 211"/>
                      <a:gd name="T5" fmla="*/ 106 h 199"/>
                      <a:gd name="T6" fmla="*/ 33 w 211"/>
                      <a:gd name="T7" fmla="*/ 99 h 199"/>
                      <a:gd name="T8" fmla="*/ 43 w 211"/>
                      <a:gd name="T9" fmla="*/ 95 h 199"/>
                      <a:gd name="T10" fmla="*/ 45 w 211"/>
                      <a:gd name="T11" fmla="*/ 87 h 199"/>
                      <a:gd name="T12" fmla="*/ 43 w 211"/>
                      <a:gd name="T13" fmla="*/ 79 h 199"/>
                      <a:gd name="T14" fmla="*/ 45 w 211"/>
                      <a:gd name="T15" fmla="*/ 71 h 199"/>
                      <a:gd name="T16" fmla="*/ 64 w 211"/>
                      <a:gd name="T17" fmla="*/ 72 h 199"/>
                      <a:gd name="T18" fmla="*/ 88 w 211"/>
                      <a:gd name="T19" fmla="*/ 67 h 199"/>
                      <a:gd name="T20" fmla="*/ 93 w 211"/>
                      <a:gd name="T21" fmla="*/ 60 h 199"/>
                      <a:gd name="T22" fmla="*/ 110 w 211"/>
                      <a:gd name="T23" fmla="*/ 54 h 199"/>
                      <a:gd name="T24" fmla="*/ 154 w 211"/>
                      <a:gd name="T25" fmla="*/ 35 h 199"/>
                      <a:gd name="T26" fmla="*/ 154 w 211"/>
                      <a:gd name="T27" fmla="*/ 39 h 199"/>
                      <a:gd name="T28" fmla="*/ 168 w 211"/>
                      <a:gd name="T29" fmla="*/ 35 h 199"/>
                      <a:gd name="T30" fmla="*/ 168 w 211"/>
                      <a:gd name="T31" fmla="*/ 30 h 199"/>
                      <a:gd name="T32" fmla="*/ 193 w 211"/>
                      <a:gd name="T33" fmla="*/ 31 h 199"/>
                      <a:gd name="T34" fmla="*/ 199 w 211"/>
                      <a:gd name="T35" fmla="*/ 34 h 199"/>
                      <a:gd name="T36" fmla="*/ 273 w 211"/>
                      <a:gd name="T37" fmla="*/ 16 h 199"/>
                      <a:gd name="T38" fmla="*/ 273 w 211"/>
                      <a:gd name="T39" fmla="*/ 14 h 199"/>
                      <a:gd name="T40" fmla="*/ 310 w 211"/>
                      <a:gd name="T41" fmla="*/ 0 h 199"/>
                      <a:gd name="T42" fmla="*/ 344 w 211"/>
                      <a:gd name="T43" fmla="*/ 9 h 199"/>
                      <a:gd name="T44" fmla="*/ 343 w 211"/>
                      <a:gd name="T45" fmla="*/ 18 h 199"/>
                      <a:gd name="T46" fmla="*/ 328 w 211"/>
                      <a:gd name="T47" fmla="*/ 33 h 199"/>
                      <a:gd name="T48" fmla="*/ 322 w 211"/>
                      <a:gd name="T49" fmla="*/ 33 h 199"/>
                      <a:gd name="T50" fmla="*/ 267 w 211"/>
                      <a:gd name="T51" fmla="*/ 42 h 199"/>
                      <a:gd name="T52" fmla="*/ 225 w 211"/>
                      <a:gd name="T53" fmla="*/ 51 h 199"/>
                      <a:gd name="T54" fmla="*/ 193 w 211"/>
                      <a:gd name="T55" fmla="*/ 64 h 199"/>
                      <a:gd name="T56" fmla="*/ 155 w 211"/>
                      <a:gd name="T57" fmla="*/ 75 h 199"/>
                      <a:gd name="T58" fmla="*/ 157 w 211"/>
                      <a:gd name="T59" fmla="*/ 81 h 199"/>
                      <a:gd name="T60" fmla="*/ 148 w 211"/>
                      <a:gd name="T61" fmla="*/ 90 h 199"/>
                      <a:gd name="T62" fmla="*/ 141 w 211"/>
                      <a:gd name="T63" fmla="*/ 94 h 199"/>
                      <a:gd name="T64" fmla="*/ 126 w 211"/>
                      <a:gd name="T65" fmla="*/ 95 h 199"/>
                      <a:gd name="T66" fmla="*/ 122 w 211"/>
                      <a:gd name="T67" fmla="*/ 97 h 199"/>
                      <a:gd name="T68" fmla="*/ 103 w 211"/>
                      <a:gd name="T69" fmla="*/ 93 h 199"/>
                      <a:gd name="T70" fmla="*/ 109 w 211"/>
                      <a:gd name="T71" fmla="*/ 107 h 199"/>
                      <a:gd name="T72" fmla="*/ 108 w 211"/>
                      <a:gd name="T73" fmla="*/ 111 h 199"/>
                      <a:gd name="T74" fmla="*/ 104 w 211"/>
                      <a:gd name="T75" fmla="*/ 114 h 199"/>
                      <a:gd name="T76" fmla="*/ 88 w 211"/>
                      <a:gd name="T77" fmla="*/ 105 h 199"/>
                      <a:gd name="T78" fmla="*/ 88 w 211"/>
                      <a:gd name="T79" fmla="*/ 111 h 199"/>
                      <a:gd name="T80" fmla="*/ 95 w 211"/>
                      <a:gd name="T81" fmla="*/ 116 h 199"/>
                      <a:gd name="T82" fmla="*/ 93 w 211"/>
                      <a:gd name="T83" fmla="*/ 122 h 199"/>
                      <a:gd name="T84" fmla="*/ 88 w 211"/>
                      <a:gd name="T85" fmla="*/ 126 h 199"/>
                      <a:gd name="T86" fmla="*/ 73 w 211"/>
                      <a:gd name="T87" fmla="*/ 124 h 199"/>
                      <a:gd name="T88" fmla="*/ 67 w 211"/>
                      <a:gd name="T89" fmla="*/ 139 h 199"/>
                      <a:gd name="T90" fmla="*/ 6 w 211"/>
                      <a:gd name="T91" fmla="*/ 134 h 199"/>
                      <a:gd name="T92" fmla="*/ 9 w 211"/>
                      <a:gd name="T93" fmla="*/ 131 h 199"/>
                      <a:gd name="T94" fmla="*/ 31 w 211"/>
                      <a:gd name="T95" fmla="*/ 123 h 199"/>
                      <a:gd name="T96" fmla="*/ 0 w 211"/>
                      <a:gd name="T97" fmla="*/ 120 h 199"/>
                      <a:gd name="T98" fmla="*/ 0 w 211"/>
                      <a:gd name="T99" fmla="*/ 120 h 1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1"/>
                      <a:gd name="T151" fmla="*/ 0 h 199"/>
                      <a:gd name="T152" fmla="*/ 211 w 211"/>
                      <a:gd name="T153" fmla="*/ 199 h 1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1" h="199">
                        <a:moveTo>
                          <a:pt x="0" y="172"/>
                        </a:moveTo>
                        <a:lnTo>
                          <a:pt x="15" y="164"/>
                        </a:lnTo>
                        <a:lnTo>
                          <a:pt x="13" y="162"/>
                        </a:lnTo>
                        <a:lnTo>
                          <a:pt x="15" y="158"/>
                        </a:lnTo>
                        <a:lnTo>
                          <a:pt x="20" y="154"/>
                        </a:lnTo>
                        <a:lnTo>
                          <a:pt x="20" y="151"/>
                        </a:lnTo>
                        <a:lnTo>
                          <a:pt x="27" y="147"/>
                        </a:lnTo>
                        <a:lnTo>
                          <a:pt x="21" y="142"/>
                        </a:lnTo>
                        <a:lnTo>
                          <a:pt x="32" y="141"/>
                        </a:lnTo>
                        <a:lnTo>
                          <a:pt x="26" y="136"/>
                        </a:lnTo>
                        <a:lnTo>
                          <a:pt x="25" y="129"/>
                        </a:lnTo>
                        <a:lnTo>
                          <a:pt x="27" y="124"/>
                        </a:lnTo>
                        <a:lnTo>
                          <a:pt x="31" y="113"/>
                        </a:lnTo>
                        <a:lnTo>
                          <a:pt x="26" y="113"/>
                        </a:lnTo>
                        <a:lnTo>
                          <a:pt x="25" y="109"/>
                        </a:lnTo>
                        <a:lnTo>
                          <a:pt x="27" y="102"/>
                        </a:lnTo>
                        <a:lnTo>
                          <a:pt x="33" y="107"/>
                        </a:lnTo>
                        <a:lnTo>
                          <a:pt x="39" y="104"/>
                        </a:lnTo>
                        <a:lnTo>
                          <a:pt x="41" y="97"/>
                        </a:lnTo>
                        <a:lnTo>
                          <a:pt x="53" y="96"/>
                        </a:lnTo>
                        <a:lnTo>
                          <a:pt x="57" y="91"/>
                        </a:lnTo>
                        <a:lnTo>
                          <a:pt x="56" y="85"/>
                        </a:lnTo>
                        <a:lnTo>
                          <a:pt x="59" y="80"/>
                        </a:lnTo>
                        <a:lnTo>
                          <a:pt x="67" y="76"/>
                        </a:lnTo>
                        <a:lnTo>
                          <a:pt x="69" y="67"/>
                        </a:lnTo>
                        <a:lnTo>
                          <a:pt x="92" y="48"/>
                        </a:lnTo>
                        <a:lnTo>
                          <a:pt x="95" y="49"/>
                        </a:lnTo>
                        <a:lnTo>
                          <a:pt x="92" y="57"/>
                        </a:lnTo>
                        <a:lnTo>
                          <a:pt x="101" y="52"/>
                        </a:lnTo>
                        <a:lnTo>
                          <a:pt x="101" y="49"/>
                        </a:lnTo>
                        <a:lnTo>
                          <a:pt x="100" y="46"/>
                        </a:lnTo>
                        <a:lnTo>
                          <a:pt x="101" y="40"/>
                        </a:lnTo>
                        <a:lnTo>
                          <a:pt x="101" y="39"/>
                        </a:lnTo>
                        <a:lnTo>
                          <a:pt x="116" y="41"/>
                        </a:lnTo>
                        <a:lnTo>
                          <a:pt x="117" y="46"/>
                        </a:lnTo>
                        <a:lnTo>
                          <a:pt x="120" y="47"/>
                        </a:lnTo>
                        <a:lnTo>
                          <a:pt x="144" y="38"/>
                        </a:lnTo>
                        <a:lnTo>
                          <a:pt x="164" y="26"/>
                        </a:lnTo>
                        <a:lnTo>
                          <a:pt x="165" y="24"/>
                        </a:lnTo>
                        <a:lnTo>
                          <a:pt x="164" y="17"/>
                        </a:lnTo>
                        <a:lnTo>
                          <a:pt x="165" y="14"/>
                        </a:lnTo>
                        <a:lnTo>
                          <a:pt x="186" y="0"/>
                        </a:lnTo>
                        <a:lnTo>
                          <a:pt x="202" y="3"/>
                        </a:lnTo>
                        <a:lnTo>
                          <a:pt x="207" y="9"/>
                        </a:lnTo>
                        <a:lnTo>
                          <a:pt x="210" y="19"/>
                        </a:lnTo>
                        <a:lnTo>
                          <a:pt x="206" y="28"/>
                        </a:lnTo>
                        <a:lnTo>
                          <a:pt x="210" y="28"/>
                        </a:lnTo>
                        <a:lnTo>
                          <a:pt x="198" y="44"/>
                        </a:lnTo>
                        <a:lnTo>
                          <a:pt x="201" y="47"/>
                        </a:lnTo>
                        <a:lnTo>
                          <a:pt x="194" y="45"/>
                        </a:lnTo>
                        <a:lnTo>
                          <a:pt x="181" y="55"/>
                        </a:lnTo>
                        <a:lnTo>
                          <a:pt x="161" y="62"/>
                        </a:lnTo>
                        <a:lnTo>
                          <a:pt x="138" y="78"/>
                        </a:lnTo>
                        <a:lnTo>
                          <a:pt x="135" y="72"/>
                        </a:lnTo>
                        <a:lnTo>
                          <a:pt x="133" y="79"/>
                        </a:lnTo>
                        <a:lnTo>
                          <a:pt x="116" y="91"/>
                        </a:lnTo>
                        <a:lnTo>
                          <a:pt x="106" y="107"/>
                        </a:lnTo>
                        <a:lnTo>
                          <a:pt x="93" y="107"/>
                        </a:lnTo>
                        <a:lnTo>
                          <a:pt x="92" y="111"/>
                        </a:lnTo>
                        <a:lnTo>
                          <a:pt x="95" y="116"/>
                        </a:lnTo>
                        <a:lnTo>
                          <a:pt x="90" y="121"/>
                        </a:lnTo>
                        <a:lnTo>
                          <a:pt x="89" y="128"/>
                        </a:lnTo>
                        <a:lnTo>
                          <a:pt x="79" y="125"/>
                        </a:lnTo>
                        <a:lnTo>
                          <a:pt x="85" y="135"/>
                        </a:lnTo>
                        <a:lnTo>
                          <a:pt x="74" y="129"/>
                        </a:lnTo>
                        <a:lnTo>
                          <a:pt x="76" y="136"/>
                        </a:lnTo>
                        <a:lnTo>
                          <a:pt x="74" y="135"/>
                        </a:lnTo>
                        <a:lnTo>
                          <a:pt x="74" y="140"/>
                        </a:lnTo>
                        <a:lnTo>
                          <a:pt x="71" y="142"/>
                        </a:lnTo>
                        <a:lnTo>
                          <a:pt x="62" y="134"/>
                        </a:lnTo>
                        <a:lnTo>
                          <a:pt x="69" y="151"/>
                        </a:lnTo>
                        <a:lnTo>
                          <a:pt x="66" y="152"/>
                        </a:lnTo>
                        <a:lnTo>
                          <a:pt x="66" y="156"/>
                        </a:lnTo>
                        <a:lnTo>
                          <a:pt x="65" y="158"/>
                        </a:lnTo>
                        <a:lnTo>
                          <a:pt x="62" y="155"/>
                        </a:lnTo>
                        <a:lnTo>
                          <a:pt x="63" y="162"/>
                        </a:lnTo>
                        <a:lnTo>
                          <a:pt x="60" y="162"/>
                        </a:lnTo>
                        <a:lnTo>
                          <a:pt x="53" y="150"/>
                        </a:lnTo>
                        <a:lnTo>
                          <a:pt x="52" y="154"/>
                        </a:lnTo>
                        <a:lnTo>
                          <a:pt x="53" y="158"/>
                        </a:lnTo>
                        <a:lnTo>
                          <a:pt x="49" y="159"/>
                        </a:lnTo>
                        <a:lnTo>
                          <a:pt x="58" y="166"/>
                        </a:lnTo>
                        <a:lnTo>
                          <a:pt x="56" y="167"/>
                        </a:lnTo>
                        <a:lnTo>
                          <a:pt x="56" y="174"/>
                        </a:lnTo>
                        <a:lnTo>
                          <a:pt x="48" y="172"/>
                        </a:lnTo>
                        <a:lnTo>
                          <a:pt x="53" y="180"/>
                        </a:lnTo>
                        <a:lnTo>
                          <a:pt x="50" y="184"/>
                        </a:lnTo>
                        <a:lnTo>
                          <a:pt x="44" y="178"/>
                        </a:lnTo>
                        <a:lnTo>
                          <a:pt x="48" y="189"/>
                        </a:lnTo>
                        <a:lnTo>
                          <a:pt x="41" y="198"/>
                        </a:lnTo>
                        <a:lnTo>
                          <a:pt x="21" y="189"/>
                        </a:lnTo>
                        <a:lnTo>
                          <a:pt x="6" y="192"/>
                        </a:lnTo>
                        <a:lnTo>
                          <a:pt x="10" y="188"/>
                        </a:lnTo>
                        <a:lnTo>
                          <a:pt x="9" y="188"/>
                        </a:lnTo>
                        <a:lnTo>
                          <a:pt x="10" y="184"/>
                        </a:lnTo>
                        <a:lnTo>
                          <a:pt x="20" y="176"/>
                        </a:lnTo>
                        <a:lnTo>
                          <a:pt x="5" y="180"/>
                        </a:lnTo>
                        <a:lnTo>
                          <a:pt x="0" y="172"/>
                        </a:lnTo>
                      </a:path>
                    </a:pathLst>
                  </a:custGeom>
                  <a:grpFill/>
                  <a:ln w="9144">
                    <a:solidFill>
                      <a:schemeClr val="bg2">
                        <a:lumMod val="90000"/>
                      </a:schemeClr>
                    </a:solidFill>
                    <a:round/>
                    <a:headEnd/>
                    <a:tailEnd/>
                  </a:ln>
                </p:spPr>
                <p:txBody>
                  <a:bodyPr/>
                  <a:lstStyle/>
                  <a:p>
                    <a:endParaRPr lang="nb-NO"/>
                  </a:p>
                </p:txBody>
              </p:sp>
              <p:sp>
                <p:nvSpPr>
                  <p:cNvPr id="577" name="Freeform 283"/>
                  <p:cNvSpPr>
                    <a:spLocks/>
                  </p:cNvSpPr>
                  <p:nvPr/>
                </p:nvSpPr>
                <p:spPr bwMode="gray">
                  <a:xfrm>
                    <a:off x="3448" y="1035"/>
                    <a:ext cx="14" cy="19"/>
                  </a:xfrm>
                  <a:custGeom>
                    <a:avLst/>
                    <a:gdLst>
                      <a:gd name="T0" fmla="*/ 0 w 13"/>
                      <a:gd name="T1" fmla="*/ 0 h 19"/>
                      <a:gd name="T2" fmla="*/ 19 w 13"/>
                      <a:gd name="T3" fmla="*/ 0 h 19"/>
                      <a:gd name="T4" fmla="*/ 24 w 13"/>
                      <a:gd name="T5" fmla="*/ 6 h 19"/>
                      <a:gd name="T6" fmla="*/ 24 w 13"/>
                      <a:gd name="T7" fmla="*/ 18 h 19"/>
                      <a:gd name="T8" fmla="*/ 6 w 13"/>
                      <a:gd name="T9" fmla="*/ 5 h 19"/>
                      <a:gd name="T10" fmla="*/ 0 w 13"/>
                      <a:gd name="T11" fmla="*/ 0 h 19"/>
                      <a:gd name="T12" fmla="*/ 0 w 13"/>
                      <a:gd name="T13" fmla="*/ 0 h 19"/>
                      <a:gd name="T14" fmla="*/ 0 w 13"/>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0"/>
                        </a:moveTo>
                        <a:lnTo>
                          <a:pt x="9" y="0"/>
                        </a:lnTo>
                        <a:lnTo>
                          <a:pt x="12" y="6"/>
                        </a:lnTo>
                        <a:lnTo>
                          <a:pt x="12" y="18"/>
                        </a:lnTo>
                        <a:lnTo>
                          <a:pt x="6" y="5"/>
                        </a:lnTo>
                        <a:lnTo>
                          <a:pt x="0" y="0"/>
                        </a:lnTo>
                      </a:path>
                    </a:pathLst>
                  </a:custGeom>
                  <a:grpFill/>
                  <a:ln w="9144">
                    <a:solidFill>
                      <a:schemeClr val="bg2">
                        <a:lumMod val="90000"/>
                      </a:schemeClr>
                    </a:solidFill>
                    <a:round/>
                    <a:headEnd/>
                    <a:tailEnd/>
                  </a:ln>
                </p:spPr>
                <p:txBody>
                  <a:bodyPr/>
                  <a:lstStyle/>
                  <a:p>
                    <a:endParaRPr lang="nb-NO"/>
                  </a:p>
                </p:txBody>
              </p:sp>
              <p:sp>
                <p:nvSpPr>
                  <p:cNvPr id="578" name="Freeform 284"/>
                  <p:cNvSpPr>
                    <a:spLocks/>
                  </p:cNvSpPr>
                  <p:nvPr/>
                </p:nvSpPr>
                <p:spPr bwMode="gray">
                  <a:xfrm>
                    <a:off x="3537" y="1070"/>
                    <a:ext cx="31" cy="31"/>
                  </a:xfrm>
                  <a:custGeom>
                    <a:avLst/>
                    <a:gdLst>
                      <a:gd name="T0" fmla="*/ 4 w 29"/>
                      <a:gd name="T1" fmla="*/ 16 h 32"/>
                      <a:gd name="T2" fmla="*/ 0 w 29"/>
                      <a:gd name="T3" fmla="*/ 9 h 32"/>
                      <a:gd name="T4" fmla="*/ 5 w 29"/>
                      <a:gd name="T5" fmla="*/ 10 h 32"/>
                      <a:gd name="T6" fmla="*/ 2 w 29"/>
                      <a:gd name="T7" fmla="*/ 6 h 32"/>
                      <a:gd name="T8" fmla="*/ 18 w 29"/>
                      <a:gd name="T9" fmla="*/ 0 h 32"/>
                      <a:gd name="T10" fmla="*/ 53 w 29"/>
                      <a:gd name="T11" fmla="*/ 17 h 32"/>
                      <a:gd name="T12" fmla="*/ 50 w 29"/>
                      <a:gd name="T13" fmla="*/ 21 h 32"/>
                      <a:gd name="T14" fmla="*/ 36 w 29"/>
                      <a:gd name="T15" fmla="*/ 20 h 32"/>
                      <a:gd name="T16" fmla="*/ 7 w 29"/>
                      <a:gd name="T17" fmla="*/ 16 h 32"/>
                      <a:gd name="T18" fmla="*/ 20 w 29"/>
                      <a:gd name="T19" fmla="*/ 17 h 32"/>
                      <a:gd name="T20" fmla="*/ 4 w 29"/>
                      <a:gd name="T21" fmla="*/ 16 h 32"/>
                      <a:gd name="T22" fmla="*/ 4 w 29"/>
                      <a:gd name="T23" fmla="*/ 16 h 32"/>
                      <a:gd name="T24" fmla="*/ 4 w 29"/>
                      <a:gd name="T25" fmla="*/ 1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2"/>
                      <a:gd name="T41" fmla="*/ 29 w 29"/>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2">
                        <a:moveTo>
                          <a:pt x="4" y="18"/>
                        </a:moveTo>
                        <a:lnTo>
                          <a:pt x="0" y="9"/>
                        </a:lnTo>
                        <a:lnTo>
                          <a:pt x="5" y="10"/>
                        </a:lnTo>
                        <a:lnTo>
                          <a:pt x="2" y="6"/>
                        </a:lnTo>
                        <a:lnTo>
                          <a:pt x="8" y="0"/>
                        </a:lnTo>
                        <a:lnTo>
                          <a:pt x="28" y="27"/>
                        </a:lnTo>
                        <a:lnTo>
                          <a:pt x="26" y="31"/>
                        </a:lnTo>
                        <a:lnTo>
                          <a:pt x="19" y="30"/>
                        </a:lnTo>
                        <a:lnTo>
                          <a:pt x="7" y="21"/>
                        </a:lnTo>
                        <a:lnTo>
                          <a:pt x="10" y="27"/>
                        </a:lnTo>
                        <a:lnTo>
                          <a:pt x="4" y="18"/>
                        </a:lnTo>
                      </a:path>
                    </a:pathLst>
                  </a:custGeom>
                  <a:grpFill/>
                  <a:ln w="9144">
                    <a:solidFill>
                      <a:schemeClr val="bg2">
                        <a:lumMod val="90000"/>
                      </a:schemeClr>
                    </a:solidFill>
                    <a:round/>
                    <a:headEnd/>
                    <a:tailEnd/>
                  </a:ln>
                </p:spPr>
                <p:txBody>
                  <a:bodyPr/>
                  <a:lstStyle/>
                  <a:p>
                    <a:endParaRPr lang="nb-NO"/>
                  </a:p>
                </p:txBody>
              </p:sp>
              <p:sp>
                <p:nvSpPr>
                  <p:cNvPr id="579" name="Freeform 285"/>
                  <p:cNvSpPr>
                    <a:spLocks/>
                  </p:cNvSpPr>
                  <p:nvPr/>
                </p:nvSpPr>
                <p:spPr bwMode="gray">
                  <a:xfrm>
                    <a:off x="3490" y="2018"/>
                    <a:ext cx="15" cy="6"/>
                  </a:xfrm>
                  <a:custGeom>
                    <a:avLst/>
                    <a:gdLst>
                      <a:gd name="T0" fmla="*/ 50 w 13"/>
                      <a:gd name="T1" fmla="*/ 0 h 6"/>
                      <a:gd name="T2" fmla="*/ 24 w 13"/>
                      <a:gd name="T3" fmla="*/ 0 h 6"/>
                      <a:gd name="T4" fmla="*/ 0 w 13"/>
                      <a:gd name="T5" fmla="*/ 5 h 6"/>
                      <a:gd name="T6" fmla="*/ 24 w 13"/>
                      <a:gd name="T7" fmla="*/ 4 h 6"/>
                      <a:gd name="T8" fmla="*/ 50 w 13"/>
                      <a:gd name="T9" fmla="*/ 0 h 6"/>
                      <a:gd name="T10" fmla="*/ 50 w 13"/>
                      <a:gd name="T11" fmla="*/ 0 h 6"/>
                      <a:gd name="T12" fmla="*/ 50 w 13"/>
                      <a:gd name="T13" fmla="*/ 0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12" y="0"/>
                        </a:moveTo>
                        <a:lnTo>
                          <a:pt x="6" y="0"/>
                        </a:lnTo>
                        <a:lnTo>
                          <a:pt x="0" y="5"/>
                        </a:lnTo>
                        <a:lnTo>
                          <a:pt x="6" y="4"/>
                        </a:lnTo>
                        <a:lnTo>
                          <a:pt x="12" y="0"/>
                        </a:lnTo>
                      </a:path>
                    </a:pathLst>
                  </a:custGeom>
                  <a:grpFill/>
                  <a:ln w="9144">
                    <a:solidFill>
                      <a:schemeClr val="bg2">
                        <a:lumMod val="90000"/>
                      </a:schemeClr>
                    </a:solidFill>
                    <a:round/>
                    <a:headEnd/>
                    <a:tailEnd/>
                  </a:ln>
                </p:spPr>
                <p:txBody>
                  <a:bodyPr/>
                  <a:lstStyle/>
                  <a:p>
                    <a:endParaRPr lang="nb-NO"/>
                  </a:p>
                </p:txBody>
              </p:sp>
              <p:sp>
                <p:nvSpPr>
                  <p:cNvPr id="580" name="Freeform 286"/>
                  <p:cNvSpPr>
                    <a:spLocks/>
                  </p:cNvSpPr>
                  <p:nvPr/>
                </p:nvSpPr>
                <p:spPr bwMode="gray">
                  <a:xfrm>
                    <a:off x="3539" y="2107"/>
                    <a:ext cx="5" cy="8"/>
                  </a:xfrm>
                  <a:custGeom>
                    <a:avLst/>
                    <a:gdLst>
                      <a:gd name="T0" fmla="*/ 0 w 4"/>
                      <a:gd name="T1" fmla="*/ 7 h 8"/>
                      <a:gd name="T2" fmla="*/ 31 w 4"/>
                      <a:gd name="T3" fmla="*/ 3 h 8"/>
                      <a:gd name="T4" fmla="*/ 31 w 4"/>
                      <a:gd name="T5" fmla="*/ 0 h 8"/>
                      <a:gd name="T6" fmla="*/ 0 w 4"/>
                      <a:gd name="T7" fmla="*/ 5 h 8"/>
                      <a:gd name="T8" fmla="*/ 0 w 4"/>
                      <a:gd name="T9" fmla="*/ 7 h 8"/>
                      <a:gd name="T10" fmla="*/ 0 w 4"/>
                      <a:gd name="T11" fmla="*/ 7 h 8"/>
                      <a:gd name="T12" fmla="*/ 0 w 4"/>
                      <a:gd name="T13" fmla="*/ 7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0" y="7"/>
                        </a:moveTo>
                        <a:lnTo>
                          <a:pt x="3" y="3"/>
                        </a:lnTo>
                        <a:lnTo>
                          <a:pt x="3" y="0"/>
                        </a:lnTo>
                        <a:lnTo>
                          <a:pt x="0" y="5"/>
                        </a:lnTo>
                        <a:lnTo>
                          <a:pt x="0" y="7"/>
                        </a:lnTo>
                      </a:path>
                    </a:pathLst>
                  </a:custGeom>
                  <a:grpFill/>
                  <a:ln w="9144">
                    <a:solidFill>
                      <a:schemeClr val="bg2">
                        <a:lumMod val="90000"/>
                      </a:schemeClr>
                    </a:solidFill>
                    <a:round/>
                    <a:headEnd/>
                    <a:tailEnd/>
                  </a:ln>
                </p:spPr>
                <p:txBody>
                  <a:bodyPr/>
                  <a:lstStyle/>
                  <a:p>
                    <a:endParaRPr lang="nb-NO"/>
                  </a:p>
                </p:txBody>
              </p:sp>
              <p:sp>
                <p:nvSpPr>
                  <p:cNvPr id="581" name="Freeform 287"/>
                  <p:cNvSpPr>
                    <a:spLocks/>
                  </p:cNvSpPr>
                  <p:nvPr/>
                </p:nvSpPr>
                <p:spPr bwMode="gray">
                  <a:xfrm>
                    <a:off x="3468" y="2056"/>
                    <a:ext cx="4" cy="3"/>
                  </a:xfrm>
                  <a:custGeom>
                    <a:avLst/>
                    <a:gdLst>
                      <a:gd name="T0" fmla="*/ 0 w 5"/>
                      <a:gd name="T1" fmla="*/ 2 h 3"/>
                      <a:gd name="T2" fmla="*/ 2 w 5"/>
                      <a:gd name="T3" fmla="*/ 2 h 3"/>
                      <a:gd name="T4" fmla="*/ 2 w 5"/>
                      <a:gd name="T5" fmla="*/ 0 h 3"/>
                      <a:gd name="T6" fmla="*/ 0 w 5"/>
                      <a:gd name="T7" fmla="*/ 2 h 3"/>
                      <a:gd name="T8" fmla="*/ 0 w 5"/>
                      <a:gd name="T9" fmla="*/ 2 h 3"/>
                      <a:gd name="T10" fmla="*/ 0 w 5"/>
                      <a:gd name="T11" fmla="*/ 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4" y="2"/>
                        </a:lnTo>
                        <a:lnTo>
                          <a:pt x="2" y="0"/>
                        </a:lnTo>
                        <a:lnTo>
                          <a:pt x="0" y="2"/>
                        </a:lnTo>
                      </a:path>
                    </a:pathLst>
                  </a:custGeom>
                  <a:grpFill/>
                  <a:ln w="9144">
                    <a:solidFill>
                      <a:schemeClr val="bg2">
                        <a:lumMod val="90000"/>
                      </a:schemeClr>
                    </a:solidFill>
                    <a:round/>
                    <a:headEnd/>
                    <a:tailEnd/>
                  </a:ln>
                </p:spPr>
                <p:txBody>
                  <a:bodyPr/>
                  <a:lstStyle/>
                  <a:p>
                    <a:endParaRPr lang="nb-NO"/>
                  </a:p>
                </p:txBody>
              </p:sp>
              <p:sp>
                <p:nvSpPr>
                  <p:cNvPr id="582" name="Freeform 288"/>
                  <p:cNvSpPr>
                    <a:spLocks/>
                  </p:cNvSpPr>
                  <p:nvPr/>
                </p:nvSpPr>
                <p:spPr bwMode="gray">
                  <a:xfrm>
                    <a:off x="3162" y="1884"/>
                    <a:ext cx="35" cy="19"/>
                  </a:xfrm>
                  <a:custGeom>
                    <a:avLst/>
                    <a:gdLst>
                      <a:gd name="T0" fmla="*/ 39 w 33"/>
                      <a:gd name="T1" fmla="*/ 3 h 19"/>
                      <a:gd name="T2" fmla="*/ 57 w 33"/>
                      <a:gd name="T3" fmla="*/ 0 h 19"/>
                      <a:gd name="T4" fmla="*/ 49 w 33"/>
                      <a:gd name="T5" fmla="*/ 5 h 19"/>
                      <a:gd name="T6" fmla="*/ 39 w 33"/>
                      <a:gd name="T7" fmla="*/ 12 h 19"/>
                      <a:gd name="T8" fmla="*/ 22 w 33"/>
                      <a:gd name="T9" fmla="*/ 18 h 19"/>
                      <a:gd name="T10" fmla="*/ 3 w 33"/>
                      <a:gd name="T11" fmla="*/ 16 h 19"/>
                      <a:gd name="T12" fmla="*/ 0 w 33"/>
                      <a:gd name="T13" fmla="*/ 11 h 19"/>
                      <a:gd name="T14" fmla="*/ 20 w 33"/>
                      <a:gd name="T15" fmla="*/ 8 h 19"/>
                      <a:gd name="T16" fmla="*/ 20 w 33"/>
                      <a:gd name="T17" fmla="*/ 5 h 19"/>
                      <a:gd name="T18" fmla="*/ 39 w 33"/>
                      <a:gd name="T19" fmla="*/ 3 h 19"/>
                      <a:gd name="T20" fmla="*/ 39 w 33"/>
                      <a:gd name="T21" fmla="*/ 3 h 19"/>
                      <a:gd name="T22" fmla="*/ 39 w 33"/>
                      <a:gd name="T23" fmla="*/ 3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19"/>
                      <a:gd name="T38" fmla="*/ 33 w 33"/>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19">
                        <a:moveTo>
                          <a:pt x="22" y="3"/>
                        </a:moveTo>
                        <a:lnTo>
                          <a:pt x="32" y="0"/>
                        </a:lnTo>
                        <a:lnTo>
                          <a:pt x="27" y="5"/>
                        </a:lnTo>
                        <a:lnTo>
                          <a:pt x="22" y="12"/>
                        </a:lnTo>
                        <a:lnTo>
                          <a:pt x="12" y="18"/>
                        </a:lnTo>
                        <a:lnTo>
                          <a:pt x="3" y="16"/>
                        </a:lnTo>
                        <a:lnTo>
                          <a:pt x="0" y="11"/>
                        </a:lnTo>
                        <a:lnTo>
                          <a:pt x="10" y="8"/>
                        </a:lnTo>
                        <a:lnTo>
                          <a:pt x="10" y="5"/>
                        </a:lnTo>
                        <a:lnTo>
                          <a:pt x="22" y="3"/>
                        </a:lnTo>
                      </a:path>
                    </a:pathLst>
                  </a:custGeom>
                  <a:grpFill/>
                  <a:ln w="9144">
                    <a:solidFill>
                      <a:schemeClr val="bg2">
                        <a:lumMod val="90000"/>
                      </a:schemeClr>
                    </a:solidFill>
                    <a:round/>
                    <a:headEnd/>
                    <a:tailEnd/>
                  </a:ln>
                </p:spPr>
                <p:txBody>
                  <a:bodyPr/>
                  <a:lstStyle/>
                  <a:p>
                    <a:endParaRPr lang="nb-NO"/>
                  </a:p>
                </p:txBody>
              </p:sp>
              <p:sp>
                <p:nvSpPr>
                  <p:cNvPr id="583" name="Freeform 289"/>
                  <p:cNvSpPr>
                    <a:spLocks/>
                  </p:cNvSpPr>
                  <p:nvPr/>
                </p:nvSpPr>
                <p:spPr bwMode="gray">
                  <a:xfrm>
                    <a:off x="3050" y="1801"/>
                    <a:ext cx="5" cy="4"/>
                  </a:xfrm>
                  <a:custGeom>
                    <a:avLst/>
                    <a:gdLst>
                      <a:gd name="T0" fmla="*/ 3 w 6"/>
                      <a:gd name="T1" fmla="*/ 3 h 4"/>
                      <a:gd name="T2" fmla="*/ 3 w 6"/>
                      <a:gd name="T3" fmla="*/ 3 h 4"/>
                      <a:gd name="T4" fmla="*/ 3 w 6"/>
                      <a:gd name="T5" fmla="*/ 0 h 4"/>
                      <a:gd name="T6" fmla="*/ 0 w 6"/>
                      <a:gd name="T7" fmla="*/ 2 h 4"/>
                      <a:gd name="T8" fmla="*/ 3 w 6"/>
                      <a:gd name="T9" fmla="*/ 3 h 4"/>
                      <a:gd name="T10" fmla="*/ 3 w 6"/>
                      <a:gd name="T11" fmla="*/ 3 h 4"/>
                      <a:gd name="T12" fmla="*/ 3 w 6"/>
                      <a:gd name="T13" fmla="*/ 3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3" y="3"/>
                        </a:moveTo>
                        <a:lnTo>
                          <a:pt x="5" y="3"/>
                        </a:lnTo>
                        <a:lnTo>
                          <a:pt x="4" y="0"/>
                        </a:lnTo>
                        <a:lnTo>
                          <a:pt x="0" y="2"/>
                        </a:lnTo>
                        <a:lnTo>
                          <a:pt x="3" y="3"/>
                        </a:lnTo>
                      </a:path>
                    </a:pathLst>
                  </a:custGeom>
                  <a:grpFill/>
                  <a:ln w="9144">
                    <a:solidFill>
                      <a:schemeClr val="bg2">
                        <a:lumMod val="90000"/>
                      </a:schemeClr>
                    </a:solidFill>
                    <a:round/>
                    <a:headEnd/>
                    <a:tailEnd/>
                  </a:ln>
                </p:spPr>
                <p:txBody>
                  <a:bodyPr/>
                  <a:lstStyle/>
                  <a:p>
                    <a:endParaRPr lang="nb-NO"/>
                  </a:p>
                </p:txBody>
              </p:sp>
              <p:sp>
                <p:nvSpPr>
                  <p:cNvPr id="584" name="Freeform 290"/>
                  <p:cNvSpPr>
                    <a:spLocks/>
                  </p:cNvSpPr>
                  <p:nvPr/>
                </p:nvSpPr>
                <p:spPr bwMode="gray">
                  <a:xfrm>
                    <a:off x="3036" y="1885"/>
                    <a:ext cx="41" cy="13"/>
                  </a:xfrm>
                  <a:custGeom>
                    <a:avLst/>
                    <a:gdLst>
                      <a:gd name="T0" fmla="*/ 30 w 39"/>
                      <a:gd name="T1" fmla="*/ 4 h 13"/>
                      <a:gd name="T2" fmla="*/ 21 w 39"/>
                      <a:gd name="T3" fmla="*/ 5 h 13"/>
                      <a:gd name="T4" fmla="*/ 8 w 39"/>
                      <a:gd name="T5" fmla="*/ 3 h 13"/>
                      <a:gd name="T6" fmla="*/ 7 w 39"/>
                      <a:gd name="T7" fmla="*/ 1 h 13"/>
                      <a:gd name="T8" fmla="*/ 6 w 39"/>
                      <a:gd name="T9" fmla="*/ 2 h 13"/>
                      <a:gd name="T10" fmla="*/ 3 w 39"/>
                      <a:gd name="T11" fmla="*/ 0 h 13"/>
                      <a:gd name="T12" fmla="*/ 3 w 39"/>
                      <a:gd name="T13" fmla="*/ 2 h 13"/>
                      <a:gd name="T14" fmla="*/ 1 w 39"/>
                      <a:gd name="T15" fmla="*/ 2 h 13"/>
                      <a:gd name="T16" fmla="*/ 0 w 39"/>
                      <a:gd name="T17" fmla="*/ 7 h 13"/>
                      <a:gd name="T18" fmla="*/ 23 w 39"/>
                      <a:gd name="T19" fmla="*/ 9 h 13"/>
                      <a:gd name="T20" fmla="*/ 28 w 39"/>
                      <a:gd name="T21" fmla="*/ 12 h 13"/>
                      <a:gd name="T22" fmla="*/ 56 w 39"/>
                      <a:gd name="T23" fmla="*/ 10 h 13"/>
                      <a:gd name="T24" fmla="*/ 58 w 39"/>
                      <a:gd name="T25" fmla="*/ 11 h 13"/>
                      <a:gd name="T26" fmla="*/ 62 w 39"/>
                      <a:gd name="T27" fmla="*/ 6 h 13"/>
                      <a:gd name="T28" fmla="*/ 55 w 39"/>
                      <a:gd name="T29" fmla="*/ 9 h 13"/>
                      <a:gd name="T30" fmla="*/ 48 w 39"/>
                      <a:gd name="T31" fmla="*/ 5 h 13"/>
                      <a:gd name="T32" fmla="*/ 30 w 39"/>
                      <a:gd name="T33" fmla="*/ 4 h 13"/>
                      <a:gd name="T34" fmla="*/ 30 w 39"/>
                      <a:gd name="T35" fmla="*/ 4 h 13"/>
                      <a:gd name="T36" fmla="*/ 30 w 39"/>
                      <a:gd name="T37" fmla="*/ 4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3"/>
                      <a:gd name="T59" fmla="*/ 39 w 3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3">
                        <a:moveTo>
                          <a:pt x="20" y="4"/>
                        </a:moveTo>
                        <a:lnTo>
                          <a:pt x="11" y="5"/>
                        </a:lnTo>
                        <a:lnTo>
                          <a:pt x="8" y="3"/>
                        </a:lnTo>
                        <a:lnTo>
                          <a:pt x="7" y="1"/>
                        </a:lnTo>
                        <a:lnTo>
                          <a:pt x="6" y="2"/>
                        </a:lnTo>
                        <a:lnTo>
                          <a:pt x="3" y="0"/>
                        </a:lnTo>
                        <a:lnTo>
                          <a:pt x="3" y="2"/>
                        </a:lnTo>
                        <a:lnTo>
                          <a:pt x="1" y="2"/>
                        </a:lnTo>
                        <a:lnTo>
                          <a:pt x="0" y="7"/>
                        </a:lnTo>
                        <a:lnTo>
                          <a:pt x="13" y="9"/>
                        </a:lnTo>
                        <a:lnTo>
                          <a:pt x="18" y="12"/>
                        </a:lnTo>
                        <a:lnTo>
                          <a:pt x="34" y="10"/>
                        </a:lnTo>
                        <a:lnTo>
                          <a:pt x="35" y="11"/>
                        </a:lnTo>
                        <a:lnTo>
                          <a:pt x="38" y="6"/>
                        </a:lnTo>
                        <a:lnTo>
                          <a:pt x="33" y="9"/>
                        </a:lnTo>
                        <a:lnTo>
                          <a:pt x="29" y="5"/>
                        </a:lnTo>
                        <a:lnTo>
                          <a:pt x="20" y="4"/>
                        </a:lnTo>
                      </a:path>
                    </a:pathLst>
                  </a:custGeom>
                  <a:grpFill/>
                  <a:ln w="9144">
                    <a:solidFill>
                      <a:schemeClr val="bg2">
                        <a:lumMod val="90000"/>
                      </a:schemeClr>
                    </a:solidFill>
                    <a:round/>
                    <a:headEnd/>
                    <a:tailEnd/>
                  </a:ln>
                </p:spPr>
                <p:txBody>
                  <a:bodyPr/>
                  <a:lstStyle/>
                  <a:p>
                    <a:endParaRPr lang="nb-NO"/>
                  </a:p>
                </p:txBody>
              </p:sp>
              <p:sp>
                <p:nvSpPr>
                  <p:cNvPr id="585" name="Freeform 291"/>
                  <p:cNvSpPr>
                    <a:spLocks/>
                  </p:cNvSpPr>
                  <p:nvPr/>
                </p:nvSpPr>
                <p:spPr bwMode="gray">
                  <a:xfrm>
                    <a:off x="3052" y="1848"/>
                    <a:ext cx="4" cy="4"/>
                  </a:xfrm>
                  <a:custGeom>
                    <a:avLst/>
                    <a:gdLst>
                      <a:gd name="T0" fmla="*/ 3 w 4"/>
                      <a:gd name="T1" fmla="*/ 2 h 5"/>
                      <a:gd name="T2" fmla="*/ 3 w 4"/>
                      <a:gd name="T3" fmla="*/ 1 h 5"/>
                      <a:gd name="T4" fmla="*/ 0 w 4"/>
                      <a:gd name="T5" fmla="*/ 0 h 5"/>
                      <a:gd name="T6" fmla="*/ 3 w 4"/>
                      <a:gd name="T7" fmla="*/ 2 h 5"/>
                      <a:gd name="T8" fmla="*/ 3 w 4"/>
                      <a:gd name="T9" fmla="*/ 2 h 5"/>
                      <a:gd name="T10" fmla="*/ 3 w 4"/>
                      <a:gd name="T11" fmla="*/ 2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3" y="4"/>
                        </a:moveTo>
                        <a:lnTo>
                          <a:pt x="3" y="1"/>
                        </a:lnTo>
                        <a:lnTo>
                          <a:pt x="0" y="0"/>
                        </a:lnTo>
                        <a:lnTo>
                          <a:pt x="3" y="4"/>
                        </a:lnTo>
                      </a:path>
                    </a:pathLst>
                  </a:custGeom>
                  <a:grpFill/>
                  <a:ln w="9144">
                    <a:solidFill>
                      <a:schemeClr val="bg2">
                        <a:lumMod val="90000"/>
                      </a:schemeClr>
                    </a:solidFill>
                    <a:round/>
                    <a:headEnd/>
                    <a:tailEnd/>
                  </a:ln>
                </p:spPr>
                <p:txBody>
                  <a:bodyPr/>
                  <a:lstStyle/>
                  <a:p>
                    <a:endParaRPr lang="nb-NO"/>
                  </a:p>
                </p:txBody>
              </p:sp>
              <p:sp>
                <p:nvSpPr>
                  <p:cNvPr id="586" name="Freeform 292"/>
                  <p:cNvSpPr>
                    <a:spLocks/>
                  </p:cNvSpPr>
                  <p:nvPr/>
                </p:nvSpPr>
                <p:spPr bwMode="gray">
                  <a:xfrm>
                    <a:off x="3000" y="1843"/>
                    <a:ext cx="36" cy="30"/>
                  </a:xfrm>
                  <a:custGeom>
                    <a:avLst/>
                    <a:gdLst>
                      <a:gd name="T0" fmla="*/ 23 w 34"/>
                      <a:gd name="T1" fmla="*/ 0 h 32"/>
                      <a:gd name="T2" fmla="*/ 6 w 34"/>
                      <a:gd name="T3" fmla="*/ 2 h 32"/>
                      <a:gd name="T4" fmla="*/ 4 w 34"/>
                      <a:gd name="T5" fmla="*/ 2 h 32"/>
                      <a:gd name="T6" fmla="*/ 0 w 34"/>
                      <a:gd name="T7" fmla="*/ 8 h 32"/>
                      <a:gd name="T8" fmla="*/ 7 w 34"/>
                      <a:gd name="T9" fmla="*/ 8 h 32"/>
                      <a:gd name="T10" fmla="*/ 7 w 34"/>
                      <a:gd name="T11" fmla="*/ 13 h 32"/>
                      <a:gd name="T12" fmla="*/ 21 w 34"/>
                      <a:gd name="T13" fmla="*/ 14 h 32"/>
                      <a:gd name="T14" fmla="*/ 23 w 34"/>
                      <a:gd name="T15" fmla="*/ 12 h 32"/>
                      <a:gd name="T16" fmla="*/ 26 w 34"/>
                      <a:gd name="T17" fmla="*/ 14 h 32"/>
                      <a:gd name="T18" fmla="*/ 30 w 34"/>
                      <a:gd name="T19" fmla="*/ 17 h 32"/>
                      <a:gd name="T20" fmla="*/ 32 w 34"/>
                      <a:gd name="T21" fmla="*/ 17 h 32"/>
                      <a:gd name="T22" fmla="*/ 34 w 34"/>
                      <a:gd name="T23" fmla="*/ 15 h 32"/>
                      <a:gd name="T24" fmla="*/ 40 w 34"/>
                      <a:gd name="T25" fmla="*/ 14 h 32"/>
                      <a:gd name="T26" fmla="*/ 52 w 34"/>
                      <a:gd name="T27" fmla="*/ 17 h 32"/>
                      <a:gd name="T28" fmla="*/ 47 w 34"/>
                      <a:gd name="T29" fmla="*/ 9 h 32"/>
                      <a:gd name="T30" fmla="*/ 40 w 34"/>
                      <a:gd name="T31" fmla="*/ 8 h 32"/>
                      <a:gd name="T32" fmla="*/ 52 w 34"/>
                      <a:gd name="T33" fmla="*/ 8 h 32"/>
                      <a:gd name="T34" fmla="*/ 58 w 34"/>
                      <a:gd name="T35" fmla="*/ 8 h 32"/>
                      <a:gd name="T36" fmla="*/ 56 w 34"/>
                      <a:gd name="T37" fmla="*/ 8 h 32"/>
                      <a:gd name="T38" fmla="*/ 52 w 34"/>
                      <a:gd name="T39" fmla="*/ 8 h 32"/>
                      <a:gd name="T40" fmla="*/ 52 w 34"/>
                      <a:gd name="T41" fmla="*/ 6 h 32"/>
                      <a:gd name="T42" fmla="*/ 47 w 34"/>
                      <a:gd name="T43" fmla="*/ 5 h 32"/>
                      <a:gd name="T44" fmla="*/ 23 w 34"/>
                      <a:gd name="T45" fmla="*/ 0 h 32"/>
                      <a:gd name="T46" fmla="*/ 23 w 34"/>
                      <a:gd name="T47" fmla="*/ 0 h 32"/>
                      <a:gd name="T48" fmla="*/ 23 w 34"/>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32"/>
                      <a:gd name="T77" fmla="*/ 34 w 34"/>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32">
                        <a:moveTo>
                          <a:pt x="13" y="0"/>
                        </a:moveTo>
                        <a:lnTo>
                          <a:pt x="6" y="2"/>
                        </a:lnTo>
                        <a:lnTo>
                          <a:pt x="4" y="2"/>
                        </a:lnTo>
                        <a:lnTo>
                          <a:pt x="0" y="8"/>
                        </a:lnTo>
                        <a:lnTo>
                          <a:pt x="7" y="17"/>
                        </a:lnTo>
                        <a:lnTo>
                          <a:pt x="7" y="24"/>
                        </a:lnTo>
                        <a:lnTo>
                          <a:pt x="11" y="26"/>
                        </a:lnTo>
                        <a:lnTo>
                          <a:pt x="13" y="22"/>
                        </a:lnTo>
                        <a:lnTo>
                          <a:pt x="16" y="25"/>
                        </a:lnTo>
                        <a:lnTo>
                          <a:pt x="18" y="31"/>
                        </a:lnTo>
                        <a:lnTo>
                          <a:pt x="19" y="31"/>
                        </a:lnTo>
                        <a:lnTo>
                          <a:pt x="20" y="27"/>
                        </a:lnTo>
                        <a:lnTo>
                          <a:pt x="23" y="26"/>
                        </a:lnTo>
                        <a:lnTo>
                          <a:pt x="29" y="31"/>
                        </a:lnTo>
                        <a:lnTo>
                          <a:pt x="26" y="19"/>
                        </a:lnTo>
                        <a:lnTo>
                          <a:pt x="23" y="13"/>
                        </a:lnTo>
                        <a:lnTo>
                          <a:pt x="29" y="17"/>
                        </a:lnTo>
                        <a:lnTo>
                          <a:pt x="33" y="15"/>
                        </a:lnTo>
                        <a:lnTo>
                          <a:pt x="32" y="13"/>
                        </a:lnTo>
                        <a:lnTo>
                          <a:pt x="29" y="11"/>
                        </a:lnTo>
                        <a:lnTo>
                          <a:pt x="29" y="6"/>
                        </a:lnTo>
                        <a:lnTo>
                          <a:pt x="26" y="5"/>
                        </a:lnTo>
                        <a:lnTo>
                          <a:pt x="13" y="0"/>
                        </a:lnTo>
                      </a:path>
                    </a:pathLst>
                  </a:custGeom>
                  <a:grpFill/>
                  <a:ln w="9144">
                    <a:solidFill>
                      <a:schemeClr val="bg2">
                        <a:lumMod val="90000"/>
                      </a:schemeClr>
                    </a:solidFill>
                    <a:round/>
                    <a:headEnd/>
                    <a:tailEnd/>
                  </a:ln>
                </p:spPr>
                <p:txBody>
                  <a:bodyPr/>
                  <a:lstStyle/>
                  <a:p>
                    <a:endParaRPr lang="nb-NO"/>
                  </a:p>
                </p:txBody>
              </p:sp>
              <p:sp>
                <p:nvSpPr>
                  <p:cNvPr id="587" name="Freeform 293"/>
                  <p:cNvSpPr>
                    <a:spLocks/>
                  </p:cNvSpPr>
                  <p:nvPr/>
                </p:nvSpPr>
                <p:spPr bwMode="gray">
                  <a:xfrm>
                    <a:off x="3028" y="1830"/>
                    <a:ext cx="24" cy="19"/>
                  </a:xfrm>
                  <a:custGeom>
                    <a:avLst/>
                    <a:gdLst>
                      <a:gd name="T0" fmla="*/ 32 w 23"/>
                      <a:gd name="T1" fmla="*/ 10 h 20"/>
                      <a:gd name="T2" fmla="*/ 32 w 23"/>
                      <a:gd name="T3" fmla="*/ 10 h 20"/>
                      <a:gd name="T4" fmla="*/ 28 w 23"/>
                      <a:gd name="T5" fmla="*/ 10 h 20"/>
                      <a:gd name="T6" fmla="*/ 25 w 23"/>
                      <a:gd name="T7" fmla="*/ 7 h 20"/>
                      <a:gd name="T8" fmla="*/ 10 w 23"/>
                      <a:gd name="T9" fmla="*/ 5 h 20"/>
                      <a:gd name="T10" fmla="*/ 5 w 23"/>
                      <a:gd name="T11" fmla="*/ 0 h 20"/>
                      <a:gd name="T12" fmla="*/ 0 w 23"/>
                      <a:gd name="T13" fmla="*/ 3 h 20"/>
                      <a:gd name="T14" fmla="*/ 3 w 23"/>
                      <a:gd name="T15" fmla="*/ 3 h 20"/>
                      <a:gd name="T16" fmla="*/ 8 w 23"/>
                      <a:gd name="T17" fmla="*/ 10 h 20"/>
                      <a:gd name="T18" fmla="*/ 26 w 23"/>
                      <a:gd name="T19" fmla="*/ 10 h 20"/>
                      <a:gd name="T20" fmla="*/ 29 w 23"/>
                      <a:gd name="T21" fmla="*/ 10 h 20"/>
                      <a:gd name="T22" fmla="*/ 32 w 23"/>
                      <a:gd name="T23" fmla="*/ 10 h 20"/>
                      <a:gd name="T24" fmla="*/ 32 w 23"/>
                      <a:gd name="T25" fmla="*/ 10 h 20"/>
                      <a:gd name="T26" fmla="*/ 32 w 23"/>
                      <a:gd name="T27" fmla="*/ 10 h 20"/>
                      <a:gd name="T28" fmla="*/ 32 w 23"/>
                      <a:gd name="T29" fmla="*/ 1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20"/>
                      <a:gd name="T47" fmla="*/ 23 w 23"/>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20">
                        <a:moveTo>
                          <a:pt x="22" y="17"/>
                        </a:moveTo>
                        <a:lnTo>
                          <a:pt x="22" y="15"/>
                        </a:lnTo>
                        <a:lnTo>
                          <a:pt x="18" y="14"/>
                        </a:lnTo>
                        <a:lnTo>
                          <a:pt x="15" y="7"/>
                        </a:lnTo>
                        <a:lnTo>
                          <a:pt x="10" y="5"/>
                        </a:lnTo>
                        <a:lnTo>
                          <a:pt x="5" y="0"/>
                        </a:lnTo>
                        <a:lnTo>
                          <a:pt x="0" y="3"/>
                        </a:lnTo>
                        <a:lnTo>
                          <a:pt x="3" y="3"/>
                        </a:lnTo>
                        <a:lnTo>
                          <a:pt x="8" y="10"/>
                        </a:lnTo>
                        <a:lnTo>
                          <a:pt x="16" y="14"/>
                        </a:lnTo>
                        <a:lnTo>
                          <a:pt x="19" y="19"/>
                        </a:lnTo>
                        <a:lnTo>
                          <a:pt x="22" y="19"/>
                        </a:lnTo>
                        <a:lnTo>
                          <a:pt x="22" y="17"/>
                        </a:lnTo>
                      </a:path>
                    </a:pathLst>
                  </a:custGeom>
                  <a:grpFill/>
                  <a:ln w="9144">
                    <a:solidFill>
                      <a:schemeClr val="bg2">
                        <a:lumMod val="90000"/>
                      </a:schemeClr>
                    </a:solidFill>
                    <a:round/>
                    <a:headEnd/>
                    <a:tailEnd/>
                  </a:ln>
                </p:spPr>
                <p:txBody>
                  <a:bodyPr/>
                  <a:lstStyle/>
                  <a:p>
                    <a:endParaRPr lang="nb-NO"/>
                  </a:p>
                </p:txBody>
              </p:sp>
              <p:sp>
                <p:nvSpPr>
                  <p:cNvPr id="588" name="Freeform 294"/>
                  <p:cNvSpPr>
                    <a:spLocks/>
                  </p:cNvSpPr>
                  <p:nvPr/>
                </p:nvSpPr>
                <p:spPr bwMode="gray">
                  <a:xfrm>
                    <a:off x="2905" y="1721"/>
                    <a:ext cx="6" cy="5"/>
                  </a:xfrm>
                  <a:custGeom>
                    <a:avLst/>
                    <a:gdLst>
                      <a:gd name="T0" fmla="*/ 1 w 6"/>
                      <a:gd name="T1" fmla="*/ 0 h 5"/>
                      <a:gd name="T2" fmla="*/ 5 w 6"/>
                      <a:gd name="T3" fmla="*/ 4 h 5"/>
                      <a:gd name="T4" fmla="*/ 0 w 6"/>
                      <a:gd name="T5" fmla="*/ 3 h 5"/>
                      <a:gd name="T6" fmla="*/ 1 w 6"/>
                      <a:gd name="T7" fmla="*/ 0 h 5"/>
                      <a:gd name="T8" fmla="*/ 1 w 6"/>
                      <a:gd name="T9" fmla="*/ 0 h 5"/>
                      <a:gd name="T10" fmla="*/ 1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1" y="0"/>
                        </a:moveTo>
                        <a:lnTo>
                          <a:pt x="5" y="4"/>
                        </a:lnTo>
                        <a:lnTo>
                          <a:pt x="0" y="3"/>
                        </a:lnTo>
                        <a:lnTo>
                          <a:pt x="1" y="0"/>
                        </a:lnTo>
                      </a:path>
                    </a:pathLst>
                  </a:custGeom>
                  <a:grpFill/>
                  <a:ln w="9144">
                    <a:solidFill>
                      <a:schemeClr val="bg2">
                        <a:lumMod val="90000"/>
                      </a:schemeClr>
                    </a:solidFill>
                    <a:round/>
                    <a:headEnd/>
                    <a:tailEnd/>
                  </a:ln>
                </p:spPr>
                <p:txBody>
                  <a:bodyPr/>
                  <a:lstStyle/>
                  <a:p>
                    <a:endParaRPr lang="nb-NO"/>
                  </a:p>
                </p:txBody>
              </p:sp>
              <p:sp>
                <p:nvSpPr>
                  <p:cNvPr id="589" name="Freeform 295"/>
                  <p:cNvSpPr>
                    <a:spLocks/>
                  </p:cNvSpPr>
                  <p:nvPr/>
                </p:nvSpPr>
                <p:spPr bwMode="gray">
                  <a:xfrm>
                    <a:off x="2903" y="1722"/>
                    <a:ext cx="3" cy="10"/>
                  </a:xfrm>
                  <a:custGeom>
                    <a:avLst/>
                    <a:gdLst>
                      <a:gd name="T0" fmla="*/ 1 w 4"/>
                      <a:gd name="T1" fmla="*/ 0 h 10"/>
                      <a:gd name="T2" fmla="*/ 2 w 4"/>
                      <a:gd name="T3" fmla="*/ 9 h 10"/>
                      <a:gd name="T4" fmla="*/ 0 w 4"/>
                      <a:gd name="T5" fmla="*/ 5 h 10"/>
                      <a:gd name="T6" fmla="*/ 1 w 4"/>
                      <a:gd name="T7" fmla="*/ 0 h 10"/>
                      <a:gd name="T8" fmla="*/ 1 w 4"/>
                      <a:gd name="T9" fmla="*/ 0 h 10"/>
                      <a:gd name="T10" fmla="*/ 1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1" y="0"/>
                        </a:moveTo>
                        <a:lnTo>
                          <a:pt x="3" y="9"/>
                        </a:lnTo>
                        <a:lnTo>
                          <a:pt x="0" y="5"/>
                        </a:lnTo>
                        <a:lnTo>
                          <a:pt x="1" y="0"/>
                        </a:lnTo>
                      </a:path>
                    </a:pathLst>
                  </a:custGeom>
                  <a:grpFill/>
                  <a:ln w="9144">
                    <a:solidFill>
                      <a:schemeClr val="bg2">
                        <a:lumMod val="90000"/>
                      </a:schemeClr>
                    </a:solidFill>
                    <a:round/>
                    <a:headEnd/>
                    <a:tailEnd/>
                  </a:ln>
                </p:spPr>
                <p:txBody>
                  <a:bodyPr/>
                  <a:lstStyle/>
                  <a:p>
                    <a:endParaRPr lang="nb-NO"/>
                  </a:p>
                </p:txBody>
              </p:sp>
              <p:sp>
                <p:nvSpPr>
                  <p:cNvPr id="590" name="Freeform 296"/>
                  <p:cNvSpPr>
                    <a:spLocks/>
                  </p:cNvSpPr>
                  <p:nvPr/>
                </p:nvSpPr>
                <p:spPr bwMode="gray">
                  <a:xfrm>
                    <a:off x="2933" y="1754"/>
                    <a:ext cx="9" cy="4"/>
                  </a:xfrm>
                  <a:custGeom>
                    <a:avLst/>
                    <a:gdLst>
                      <a:gd name="T0" fmla="*/ 0 w 7"/>
                      <a:gd name="T1" fmla="*/ 0 h 4"/>
                      <a:gd name="T2" fmla="*/ 76 w 7"/>
                      <a:gd name="T3" fmla="*/ 1 h 4"/>
                      <a:gd name="T4" fmla="*/ 76 w 7"/>
                      <a:gd name="T5" fmla="*/ 3 h 4"/>
                      <a:gd name="T6" fmla="*/ 0 w 7"/>
                      <a:gd name="T7" fmla="*/ 2 h 4"/>
                      <a:gd name="T8" fmla="*/ 0 w 7"/>
                      <a:gd name="T9" fmla="*/ 0 h 4"/>
                      <a:gd name="T10" fmla="*/ 0 w 7"/>
                      <a:gd name="T11" fmla="*/ 0 h 4"/>
                      <a:gd name="T12" fmla="*/ 0 w 7"/>
                      <a:gd name="T13" fmla="*/ 0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0"/>
                        </a:moveTo>
                        <a:lnTo>
                          <a:pt x="6" y="1"/>
                        </a:lnTo>
                        <a:lnTo>
                          <a:pt x="6" y="3"/>
                        </a:lnTo>
                        <a:lnTo>
                          <a:pt x="0" y="2"/>
                        </a:lnTo>
                        <a:lnTo>
                          <a:pt x="0" y="0"/>
                        </a:lnTo>
                      </a:path>
                    </a:pathLst>
                  </a:custGeom>
                  <a:grpFill/>
                  <a:ln w="9144">
                    <a:solidFill>
                      <a:schemeClr val="bg2">
                        <a:lumMod val="90000"/>
                      </a:schemeClr>
                    </a:solidFill>
                    <a:round/>
                    <a:headEnd/>
                    <a:tailEnd/>
                  </a:ln>
                </p:spPr>
                <p:txBody>
                  <a:bodyPr/>
                  <a:lstStyle/>
                  <a:p>
                    <a:endParaRPr lang="nb-NO"/>
                  </a:p>
                </p:txBody>
              </p:sp>
              <p:sp>
                <p:nvSpPr>
                  <p:cNvPr id="591" name="Freeform 297"/>
                  <p:cNvSpPr>
                    <a:spLocks/>
                  </p:cNvSpPr>
                  <p:nvPr/>
                </p:nvSpPr>
                <p:spPr bwMode="gray">
                  <a:xfrm>
                    <a:off x="2876" y="1842"/>
                    <a:ext cx="47" cy="27"/>
                  </a:xfrm>
                  <a:custGeom>
                    <a:avLst/>
                    <a:gdLst>
                      <a:gd name="T0" fmla="*/ 83 w 44"/>
                      <a:gd name="T1" fmla="*/ 0 h 29"/>
                      <a:gd name="T2" fmla="*/ 69 w 44"/>
                      <a:gd name="T3" fmla="*/ 7 h 29"/>
                      <a:gd name="T4" fmla="*/ 76 w 44"/>
                      <a:gd name="T5" fmla="*/ 11 h 29"/>
                      <a:gd name="T6" fmla="*/ 73 w 44"/>
                      <a:gd name="T7" fmla="*/ 14 h 29"/>
                      <a:gd name="T8" fmla="*/ 60 w 44"/>
                      <a:gd name="T9" fmla="*/ 14 h 29"/>
                      <a:gd name="T10" fmla="*/ 49 w 44"/>
                      <a:gd name="T11" fmla="*/ 12 h 29"/>
                      <a:gd name="T12" fmla="*/ 3 w 44"/>
                      <a:gd name="T13" fmla="*/ 7 h 29"/>
                      <a:gd name="T14" fmla="*/ 0 w 44"/>
                      <a:gd name="T15" fmla="*/ 7 h 29"/>
                      <a:gd name="T16" fmla="*/ 4 w 44"/>
                      <a:gd name="T17" fmla="*/ 3 h 29"/>
                      <a:gd name="T18" fmla="*/ 5 w 44"/>
                      <a:gd name="T19" fmla="*/ 4 h 29"/>
                      <a:gd name="T20" fmla="*/ 21 w 44"/>
                      <a:gd name="T21" fmla="*/ 2 h 29"/>
                      <a:gd name="T22" fmla="*/ 32 w 44"/>
                      <a:gd name="T23" fmla="*/ 6 h 29"/>
                      <a:gd name="T24" fmla="*/ 83 w 44"/>
                      <a:gd name="T25" fmla="*/ 0 h 29"/>
                      <a:gd name="T26" fmla="*/ 83 w 44"/>
                      <a:gd name="T27" fmla="*/ 0 h 29"/>
                      <a:gd name="T28" fmla="*/ 83 w 44"/>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29"/>
                      <a:gd name="T47" fmla="*/ 44 w 44"/>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29">
                        <a:moveTo>
                          <a:pt x="43" y="0"/>
                        </a:moveTo>
                        <a:lnTo>
                          <a:pt x="36" y="15"/>
                        </a:lnTo>
                        <a:lnTo>
                          <a:pt x="39" y="22"/>
                        </a:lnTo>
                        <a:lnTo>
                          <a:pt x="37" y="28"/>
                        </a:lnTo>
                        <a:lnTo>
                          <a:pt x="31" y="27"/>
                        </a:lnTo>
                        <a:lnTo>
                          <a:pt x="25" y="23"/>
                        </a:lnTo>
                        <a:lnTo>
                          <a:pt x="3" y="12"/>
                        </a:lnTo>
                        <a:lnTo>
                          <a:pt x="0" y="7"/>
                        </a:lnTo>
                        <a:lnTo>
                          <a:pt x="4" y="3"/>
                        </a:lnTo>
                        <a:lnTo>
                          <a:pt x="5" y="4"/>
                        </a:lnTo>
                        <a:lnTo>
                          <a:pt x="11" y="2"/>
                        </a:lnTo>
                        <a:lnTo>
                          <a:pt x="17" y="6"/>
                        </a:lnTo>
                        <a:lnTo>
                          <a:pt x="43" y="0"/>
                        </a:lnTo>
                      </a:path>
                    </a:pathLst>
                  </a:custGeom>
                  <a:grpFill/>
                  <a:ln w="9144">
                    <a:solidFill>
                      <a:schemeClr val="bg2">
                        <a:lumMod val="90000"/>
                      </a:schemeClr>
                    </a:solidFill>
                    <a:round/>
                    <a:headEnd/>
                    <a:tailEnd/>
                  </a:ln>
                </p:spPr>
                <p:txBody>
                  <a:bodyPr/>
                  <a:lstStyle/>
                  <a:p>
                    <a:endParaRPr lang="nb-NO"/>
                  </a:p>
                </p:txBody>
              </p:sp>
              <p:sp>
                <p:nvSpPr>
                  <p:cNvPr id="592" name="Freeform 298"/>
                  <p:cNvSpPr>
                    <a:spLocks/>
                  </p:cNvSpPr>
                  <p:nvPr/>
                </p:nvSpPr>
                <p:spPr bwMode="gray">
                  <a:xfrm>
                    <a:off x="2817" y="1792"/>
                    <a:ext cx="21" cy="41"/>
                  </a:xfrm>
                  <a:custGeom>
                    <a:avLst/>
                    <a:gdLst>
                      <a:gd name="T0" fmla="*/ 12 w 21"/>
                      <a:gd name="T1" fmla="*/ 0 h 43"/>
                      <a:gd name="T2" fmla="*/ 17 w 21"/>
                      <a:gd name="T3" fmla="*/ 2 h 43"/>
                      <a:gd name="T4" fmla="*/ 20 w 21"/>
                      <a:gd name="T5" fmla="*/ 10 h 43"/>
                      <a:gd name="T6" fmla="*/ 19 w 21"/>
                      <a:gd name="T7" fmla="*/ 23 h 43"/>
                      <a:gd name="T8" fmla="*/ 17 w 21"/>
                      <a:gd name="T9" fmla="*/ 25 h 43"/>
                      <a:gd name="T10" fmla="*/ 14 w 21"/>
                      <a:gd name="T11" fmla="*/ 24 h 43"/>
                      <a:gd name="T12" fmla="*/ 11 w 21"/>
                      <a:gd name="T13" fmla="*/ 26 h 43"/>
                      <a:gd name="T14" fmla="*/ 8 w 21"/>
                      <a:gd name="T15" fmla="*/ 27 h 43"/>
                      <a:gd name="T16" fmla="*/ 3 w 21"/>
                      <a:gd name="T17" fmla="*/ 23 h 43"/>
                      <a:gd name="T18" fmla="*/ 2 w 21"/>
                      <a:gd name="T19" fmla="*/ 22 h 43"/>
                      <a:gd name="T20" fmla="*/ 4 w 21"/>
                      <a:gd name="T21" fmla="*/ 15 h 43"/>
                      <a:gd name="T22" fmla="*/ 3 w 21"/>
                      <a:gd name="T23" fmla="*/ 10 h 43"/>
                      <a:gd name="T24" fmla="*/ 0 w 21"/>
                      <a:gd name="T25" fmla="*/ 10 h 43"/>
                      <a:gd name="T26" fmla="*/ 0 w 21"/>
                      <a:gd name="T27" fmla="*/ 6 h 43"/>
                      <a:gd name="T28" fmla="*/ 5 w 21"/>
                      <a:gd name="T29" fmla="*/ 7 h 43"/>
                      <a:gd name="T30" fmla="*/ 12 w 21"/>
                      <a:gd name="T31" fmla="*/ 0 h 43"/>
                      <a:gd name="T32" fmla="*/ 12 w 21"/>
                      <a:gd name="T33" fmla="*/ 0 h 43"/>
                      <a:gd name="T34" fmla="*/ 12 w 21"/>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43"/>
                      <a:gd name="T56" fmla="*/ 21 w 21"/>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43">
                        <a:moveTo>
                          <a:pt x="12" y="0"/>
                        </a:moveTo>
                        <a:lnTo>
                          <a:pt x="17" y="2"/>
                        </a:lnTo>
                        <a:lnTo>
                          <a:pt x="20" y="10"/>
                        </a:lnTo>
                        <a:lnTo>
                          <a:pt x="19" y="34"/>
                        </a:lnTo>
                        <a:lnTo>
                          <a:pt x="17" y="38"/>
                        </a:lnTo>
                        <a:lnTo>
                          <a:pt x="14" y="36"/>
                        </a:lnTo>
                        <a:lnTo>
                          <a:pt x="11" y="40"/>
                        </a:lnTo>
                        <a:lnTo>
                          <a:pt x="8" y="42"/>
                        </a:lnTo>
                        <a:lnTo>
                          <a:pt x="3" y="35"/>
                        </a:lnTo>
                        <a:lnTo>
                          <a:pt x="2" y="32"/>
                        </a:lnTo>
                        <a:lnTo>
                          <a:pt x="4" y="25"/>
                        </a:lnTo>
                        <a:lnTo>
                          <a:pt x="3" y="15"/>
                        </a:lnTo>
                        <a:lnTo>
                          <a:pt x="0" y="11"/>
                        </a:lnTo>
                        <a:lnTo>
                          <a:pt x="0" y="6"/>
                        </a:lnTo>
                        <a:lnTo>
                          <a:pt x="5" y="7"/>
                        </a:lnTo>
                        <a:lnTo>
                          <a:pt x="12" y="0"/>
                        </a:lnTo>
                      </a:path>
                    </a:pathLst>
                  </a:custGeom>
                  <a:grpFill/>
                  <a:ln w="9144">
                    <a:solidFill>
                      <a:schemeClr val="bg2">
                        <a:lumMod val="90000"/>
                      </a:schemeClr>
                    </a:solidFill>
                    <a:round/>
                    <a:headEnd/>
                    <a:tailEnd/>
                  </a:ln>
                </p:spPr>
                <p:txBody>
                  <a:bodyPr/>
                  <a:lstStyle/>
                  <a:p>
                    <a:endParaRPr lang="nb-NO"/>
                  </a:p>
                </p:txBody>
              </p:sp>
              <p:sp>
                <p:nvSpPr>
                  <p:cNvPr id="593" name="Freeform 299"/>
                  <p:cNvSpPr>
                    <a:spLocks/>
                  </p:cNvSpPr>
                  <p:nvPr/>
                </p:nvSpPr>
                <p:spPr bwMode="gray">
                  <a:xfrm>
                    <a:off x="2821" y="1761"/>
                    <a:ext cx="14" cy="31"/>
                  </a:xfrm>
                  <a:custGeom>
                    <a:avLst/>
                    <a:gdLst>
                      <a:gd name="T0" fmla="*/ 20 w 13"/>
                      <a:gd name="T1" fmla="*/ 0 h 32"/>
                      <a:gd name="T2" fmla="*/ 24 w 13"/>
                      <a:gd name="T3" fmla="*/ 1 h 32"/>
                      <a:gd name="T4" fmla="*/ 24 w 13"/>
                      <a:gd name="T5" fmla="*/ 15 h 32"/>
                      <a:gd name="T6" fmla="*/ 19 w 13"/>
                      <a:gd name="T7" fmla="*/ 21 h 32"/>
                      <a:gd name="T8" fmla="*/ 2 w 13"/>
                      <a:gd name="T9" fmla="*/ 16 h 32"/>
                      <a:gd name="T10" fmla="*/ 0 w 13"/>
                      <a:gd name="T11" fmla="*/ 11 h 32"/>
                      <a:gd name="T12" fmla="*/ 2 w 13"/>
                      <a:gd name="T13" fmla="*/ 9 h 32"/>
                      <a:gd name="T14" fmla="*/ 19 w 13"/>
                      <a:gd name="T15" fmla="*/ 5 h 32"/>
                      <a:gd name="T16" fmla="*/ 20 w 13"/>
                      <a:gd name="T17" fmla="*/ 0 h 32"/>
                      <a:gd name="T18" fmla="*/ 20 w 13"/>
                      <a:gd name="T19" fmla="*/ 0 h 32"/>
                      <a:gd name="T20" fmla="*/ 20 w 13"/>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32"/>
                      <a:gd name="T35" fmla="*/ 13 w 13"/>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32">
                        <a:moveTo>
                          <a:pt x="10" y="0"/>
                        </a:moveTo>
                        <a:lnTo>
                          <a:pt x="12" y="1"/>
                        </a:lnTo>
                        <a:lnTo>
                          <a:pt x="12" y="15"/>
                        </a:lnTo>
                        <a:lnTo>
                          <a:pt x="9" y="31"/>
                        </a:lnTo>
                        <a:lnTo>
                          <a:pt x="2" y="23"/>
                        </a:lnTo>
                        <a:lnTo>
                          <a:pt x="0" y="11"/>
                        </a:lnTo>
                        <a:lnTo>
                          <a:pt x="2" y="9"/>
                        </a:lnTo>
                        <a:lnTo>
                          <a:pt x="9" y="5"/>
                        </a:lnTo>
                        <a:lnTo>
                          <a:pt x="10" y="0"/>
                        </a:lnTo>
                      </a:path>
                    </a:pathLst>
                  </a:custGeom>
                  <a:grpFill/>
                  <a:ln w="9144">
                    <a:solidFill>
                      <a:schemeClr val="bg2">
                        <a:lumMod val="90000"/>
                      </a:schemeClr>
                    </a:solidFill>
                    <a:round/>
                    <a:headEnd/>
                    <a:tailEnd/>
                  </a:ln>
                </p:spPr>
                <p:txBody>
                  <a:bodyPr/>
                  <a:lstStyle/>
                  <a:p>
                    <a:endParaRPr lang="nb-NO"/>
                  </a:p>
                </p:txBody>
              </p:sp>
              <p:sp>
                <p:nvSpPr>
                  <p:cNvPr id="594" name="Freeform 300"/>
                  <p:cNvSpPr>
                    <a:spLocks/>
                  </p:cNvSpPr>
                  <p:nvPr/>
                </p:nvSpPr>
                <p:spPr bwMode="gray">
                  <a:xfrm>
                    <a:off x="2719" y="1770"/>
                    <a:ext cx="6" cy="3"/>
                  </a:xfrm>
                  <a:custGeom>
                    <a:avLst/>
                    <a:gdLst>
                      <a:gd name="T0" fmla="*/ 3 w 6"/>
                      <a:gd name="T1" fmla="*/ 0 h 3"/>
                      <a:gd name="T2" fmla="*/ 5 w 6"/>
                      <a:gd name="T3" fmla="*/ 1 h 3"/>
                      <a:gd name="T4" fmla="*/ 3 w 6"/>
                      <a:gd name="T5" fmla="*/ 2 h 3"/>
                      <a:gd name="T6" fmla="*/ 0 w 6"/>
                      <a:gd name="T7" fmla="*/ 0 h 3"/>
                      <a:gd name="T8" fmla="*/ 3 w 6"/>
                      <a:gd name="T9" fmla="*/ 0 h 3"/>
                      <a:gd name="T10" fmla="*/ 3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0"/>
                        </a:moveTo>
                        <a:lnTo>
                          <a:pt x="5" y="1"/>
                        </a:lnTo>
                        <a:lnTo>
                          <a:pt x="3" y="2"/>
                        </a:lnTo>
                        <a:lnTo>
                          <a:pt x="0" y="0"/>
                        </a:lnTo>
                        <a:lnTo>
                          <a:pt x="3" y="0"/>
                        </a:lnTo>
                      </a:path>
                    </a:pathLst>
                  </a:custGeom>
                  <a:grpFill/>
                  <a:ln w="9144">
                    <a:solidFill>
                      <a:schemeClr val="bg2">
                        <a:lumMod val="90000"/>
                      </a:schemeClr>
                    </a:solidFill>
                    <a:round/>
                    <a:headEnd/>
                    <a:tailEnd/>
                  </a:ln>
                </p:spPr>
                <p:txBody>
                  <a:bodyPr/>
                  <a:lstStyle/>
                  <a:p>
                    <a:endParaRPr lang="nb-NO"/>
                  </a:p>
                </p:txBody>
              </p:sp>
              <p:sp>
                <p:nvSpPr>
                  <p:cNvPr id="595" name="Freeform 301"/>
                  <p:cNvSpPr>
                    <a:spLocks/>
                  </p:cNvSpPr>
                  <p:nvPr/>
                </p:nvSpPr>
                <p:spPr bwMode="gray">
                  <a:xfrm>
                    <a:off x="2767" y="1561"/>
                    <a:ext cx="3" cy="8"/>
                  </a:xfrm>
                  <a:custGeom>
                    <a:avLst/>
                    <a:gdLst>
                      <a:gd name="T0" fmla="*/ 2 w 4"/>
                      <a:gd name="T1" fmla="*/ 0 h 8"/>
                      <a:gd name="T2" fmla="*/ 0 w 4"/>
                      <a:gd name="T3" fmla="*/ 7 h 8"/>
                      <a:gd name="T4" fmla="*/ 2 w 4"/>
                      <a:gd name="T5" fmla="*/ 6 h 8"/>
                      <a:gd name="T6" fmla="*/ 2 w 4"/>
                      <a:gd name="T7" fmla="*/ 0 h 8"/>
                      <a:gd name="T8" fmla="*/ 2 w 4"/>
                      <a:gd name="T9" fmla="*/ 0 h 8"/>
                      <a:gd name="T10" fmla="*/ 2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3" y="0"/>
                        </a:moveTo>
                        <a:lnTo>
                          <a:pt x="0" y="7"/>
                        </a:lnTo>
                        <a:lnTo>
                          <a:pt x="2" y="6"/>
                        </a:lnTo>
                        <a:lnTo>
                          <a:pt x="3" y="0"/>
                        </a:lnTo>
                      </a:path>
                    </a:pathLst>
                  </a:custGeom>
                  <a:grpFill/>
                  <a:ln w="9144">
                    <a:solidFill>
                      <a:schemeClr val="bg2">
                        <a:lumMod val="90000"/>
                      </a:schemeClr>
                    </a:solidFill>
                    <a:round/>
                    <a:headEnd/>
                    <a:tailEnd/>
                  </a:ln>
                </p:spPr>
                <p:txBody>
                  <a:bodyPr/>
                  <a:lstStyle/>
                  <a:p>
                    <a:endParaRPr lang="nb-NO"/>
                  </a:p>
                </p:txBody>
              </p:sp>
              <p:sp>
                <p:nvSpPr>
                  <p:cNvPr id="596" name="Freeform 302"/>
                  <p:cNvSpPr>
                    <a:spLocks/>
                  </p:cNvSpPr>
                  <p:nvPr/>
                </p:nvSpPr>
                <p:spPr bwMode="gray">
                  <a:xfrm>
                    <a:off x="2751" y="1598"/>
                    <a:ext cx="2" cy="4"/>
                  </a:xfrm>
                  <a:custGeom>
                    <a:avLst/>
                    <a:gdLst>
                      <a:gd name="T0" fmla="*/ 0 w 2"/>
                      <a:gd name="T1" fmla="*/ 0 h 4"/>
                      <a:gd name="T2" fmla="*/ 0 w 2"/>
                      <a:gd name="T3" fmla="*/ 3 h 4"/>
                      <a:gd name="T4" fmla="*/ 1 w 2"/>
                      <a:gd name="T5" fmla="*/ 2 h 4"/>
                      <a:gd name="T6" fmla="*/ 0 w 2"/>
                      <a:gd name="T7" fmla="*/ 0 h 4"/>
                      <a:gd name="T8" fmla="*/ 0 w 2"/>
                      <a:gd name="T9" fmla="*/ 0 h 4"/>
                      <a:gd name="T10" fmla="*/ 0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0"/>
                        </a:moveTo>
                        <a:lnTo>
                          <a:pt x="0" y="3"/>
                        </a:lnTo>
                        <a:lnTo>
                          <a:pt x="1" y="2"/>
                        </a:lnTo>
                        <a:lnTo>
                          <a:pt x="0" y="0"/>
                        </a:lnTo>
                      </a:path>
                    </a:pathLst>
                  </a:custGeom>
                  <a:grpFill/>
                  <a:ln w="9144">
                    <a:solidFill>
                      <a:schemeClr val="bg2">
                        <a:lumMod val="90000"/>
                      </a:schemeClr>
                    </a:solidFill>
                    <a:round/>
                    <a:headEnd/>
                    <a:tailEnd/>
                  </a:ln>
                </p:spPr>
                <p:txBody>
                  <a:bodyPr/>
                  <a:lstStyle/>
                  <a:p>
                    <a:endParaRPr lang="nb-NO"/>
                  </a:p>
                </p:txBody>
              </p:sp>
              <p:sp>
                <p:nvSpPr>
                  <p:cNvPr id="597" name="Freeform 303"/>
                  <p:cNvSpPr>
                    <a:spLocks/>
                  </p:cNvSpPr>
                  <p:nvPr/>
                </p:nvSpPr>
                <p:spPr bwMode="gray">
                  <a:xfrm>
                    <a:off x="2855" y="1496"/>
                    <a:ext cx="26" cy="27"/>
                  </a:xfrm>
                  <a:custGeom>
                    <a:avLst/>
                    <a:gdLst>
                      <a:gd name="T0" fmla="*/ 6 w 25"/>
                      <a:gd name="T1" fmla="*/ 3 h 28"/>
                      <a:gd name="T2" fmla="*/ 12 w 25"/>
                      <a:gd name="T3" fmla="*/ 4 h 28"/>
                      <a:gd name="T4" fmla="*/ 11 w 25"/>
                      <a:gd name="T5" fmla="*/ 7 h 28"/>
                      <a:gd name="T6" fmla="*/ 12 w 25"/>
                      <a:gd name="T7" fmla="*/ 11 h 28"/>
                      <a:gd name="T8" fmla="*/ 24 w 25"/>
                      <a:gd name="T9" fmla="*/ 5 h 28"/>
                      <a:gd name="T10" fmla="*/ 25 w 25"/>
                      <a:gd name="T11" fmla="*/ 8 h 28"/>
                      <a:gd name="T12" fmla="*/ 24 w 25"/>
                      <a:gd name="T13" fmla="*/ 10 h 28"/>
                      <a:gd name="T14" fmla="*/ 25 w 25"/>
                      <a:gd name="T15" fmla="*/ 11 h 28"/>
                      <a:gd name="T16" fmla="*/ 26 w 25"/>
                      <a:gd name="T17" fmla="*/ 5 h 28"/>
                      <a:gd name="T18" fmla="*/ 23 w 25"/>
                      <a:gd name="T19" fmla="*/ 3 h 28"/>
                      <a:gd name="T20" fmla="*/ 30 w 25"/>
                      <a:gd name="T21" fmla="*/ 0 h 28"/>
                      <a:gd name="T22" fmla="*/ 32 w 25"/>
                      <a:gd name="T23" fmla="*/ 4 h 28"/>
                      <a:gd name="T24" fmla="*/ 34 w 25"/>
                      <a:gd name="T25" fmla="*/ 11 h 28"/>
                      <a:gd name="T26" fmla="*/ 28 w 25"/>
                      <a:gd name="T27" fmla="*/ 14 h 28"/>
                      <a:gd name="T28" fmla="*/ 30 w 25"/>
                      <a:gd name="T29" fmla="*/ 14 h 28"/>
                      <a:gd name="T30" fmla="*/ 27 w 25"/>
                      <a:gd name="T31" fmla="*/ 14 h 28"/>
                      <a:gd name="T32" fmla="*/ 27 w 25"/>
                      <a:gd name="T33" fmla="*/ 17 h 28"/>
                      <a:gd name="T34" fmla="*/ 11 w 25"/>
                      <a:gd name="T35" fmla="*/ 15 h 28"/>
                      <a:gd name="T36" fmla="*/ 10 w 25"/>
                      <a:gd name="T37" fmla="*/ 14 h 28"/>
                      <a:gd name="T38" fmla="*/ 12 w 25"/>
                      <a:gd name="T39" fmla="*/ 14 h 28"/>
                      <a:gd name="T40" fmla="*/ 5 w 25"/>
                      <a:gd name="T41" fmla="*/ 14 h 28"/>
                      <a:gd name="T42" fmla="*/ 3 w 25"/>
                      <a:gd name="T43" fmla="*/ 14 h 28"/>
                      <a:gd name="T44" fmla="*/ 4 w 25"/>
                      <a:gd name="T45" fmla="*/ 12 h 28"/>
                      <a:gd name="T46" fmla="*/ 0 w 25"/>
                      <a:gd name="T47" fmla="*/ 10 h 28"/>
                      <a:gd name="T48" fmla="*/ 7 w 25"/>
                      <a:gd name="T49" fmla="*/ 6 h 28"/>
                      <a:gd name="T50" fmla="*/ 6 w 25"/>
                      <a:gd name="T51" fmla="*/ 3 h 28"/>
                      <a:gd name="T52" fmla="*/ 6 w 25"/>
                      <a:gd name="T53" fmla="*/ 3 h 28"/>
                      <a:gd name="T54" fmla="*/ 6 w 25"/>
                      <a:gd name="T55" fmla="*/ 3 h 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
                      <a:gd name="T85" fmla="*/ 0 h 28"/>
                      <a:gd name="T86" fmla="*/ 25 w 25"/>
                      <a:gd name="T87" fmla="*/ 28 h 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 h="28">
                        <a:moveTo>
                          <a:pt x="6" y="3"/>
                        </a:moveTo>
                        <a:lnTo>
                          <a:pt x="12" y="4"/>
                        </a:lnTo>
                        <a:lnTo>
                          <a:pt x="11" y="7"/>
                        </a:lnTo>
                        <a:lnTo>
                          <a:pt x="12" y="11"/>
                        </a:lnTo>
                        <a:lnTo>
                          <a:pt x="14" y="5"/>
                        </a:lnTo>
                        <a:lnTo>
                          <a:pt x="15" y="8"/>
                        </a:lnTo>
                        <a:lnTo>
                          <a:pt x="14" y="10"/>
                        </a:lnTo>
                        <a:lnTo>
                          <a:pt x="15" y="11"/>
                        </a:lnTo>
                        <a:lnTo>
                          <a:pt x="16" y="5"/>
                        </a:lnTo>
                        <a:lnTo>
                          <a:pt x="13" y="3"/>
                        </a:lnTo>
                        <a:lnTo>
                          <a:pt x="20" y="0"/>
                        </a:lnTo>
                        <a:lnTo>
                          <a:pt x="22" y="4"/>
                        </a:lnTo>
                        <a:lnTo>
                          <a:pt x="24" y="11"/>
                        </a:lnTo>
                        <a:lnTo>
                          <a:pt x="18" y="14"/>
                        </a:lnTo>
                        <a:lnTo>
                          <a:pt x="20" y="20"/>
                        </a:lnTo>
                        <a:lnTo>
                          <a:pt x="17" y="21"/>
                        </a:lnTo>
                        <a:lnTo>
                          <a:pt x="17" y="27"/>
                        </a:lnTo>
                        <a:lnTo>
                          <a:pt x="11" y="25"/>
                        </a:lnTo>
                        <a:lnTo>
                          <a:pt x="10" y="24"/>
                        </a:lnTo>
                        <a:lnTo>
                          <a:pt x="12" y="23"/>
                        </a:lnTo>
                        <a:lnTo>
                          <a:pt x="5" y="21"/>
                        </a:lnTo>
                        <a:lnTo>
                          <a:pt x="3" y="19"/>
                        </a:lnTo>
                        <a:lnTo>
                          <a:pt x="4" y="12"/>
                        </a:lnTo>
                        <a:lnTo>
                          <a:pt x="0" y="10"/>
                        </a:lnTo>
                        <a:lnTo>
                          <a:pt x="7" y="6"/>
                        </a:lnTo>
                        <a:lnTo>
                          <a:pt x="6" y="3"/>
                        </a:lnTo>
                      </a:path>
                    </a:pathLst>
                  </a:custGeom>
                  <a:grpFill/>
                  <a:ln w="9144">
                    <a:solidFill>
                      <a:schemeClr val="bg2">
                        <a:lumMod val="90000"/>
                      </a:schemeClr>
                    </a:solidFill>
                    <a:round/>
                    <a:headEnd/>
                    <a:tailEnd/>
                  </a:ln>
                </p:spPr>
                <p:txBody>
                  <a:bodyPr/>
                  <a:lstStyle/>
                  <a:p>
                    <a:endParaRPr lang="nb-NO"/>
                  </a:p>
                </p:txBody>
              </p:sp>
              <p:sp>
                <p:nvSpPr>
                  <p:cNvPr id="598" name="Freeform 304"/>
                  <p:cNvSpPr>
                    <a:spLocks/>
                  </p:cNvSpPr>
                  <p:nvPr/>
                </p:nvSpPr>
                <p:spPr bwMode="gray">
                  <a:xfrm>
                    <a:off x="2868" y="1522"/>
                    <a:ext cx="6" cy="10"/>
                  </a:xfrm>
                  <a:custGeom>
                    <a:avLst/>
                    <a:gdLst>
                      <a:gd name="T0" fmla="*/ 1 w 7"/>
                      <a:gd name="T1" fmla="*/ 0 h 10"/>
                      <a:gd name="T2" fmla="*/ 3 w 7"/>
                      <a:gd name="T3" fmla="*/ 3 h 10"/>
                      <a:gd name="T4" fmla="*/ 3 w 7"/>
                      <a:gd name="T5" fmla="*/ 9 h 10"/>
                      <a:gd name="T6" fmla="*/ 0 w 7"/>
                      <a:gd name="T7" fmla="*/ 1 h 10"/>
                      <a:gd name="T8" fmla="*/ 1 w 7"/>
                      <a:gd name="T9" fmla="*/ 0 h 10"/>
                      <a:gd name="T10" fmla="*/ 1 w 7"/>
                      <a:gd name="T11" fmla="*/ 0 h 10"/>
                      <a:gd name="T12" fmla="*/ 1 w 7"/>
                      <a:gd name="T13" fmla="*/ 0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1" y="0"/>
                        </a:moveTo>
                        <a:lnTo>
                          <a:pt x="6" y="3"/>
                        </a:lnTo>
                        <a:lnTo>
                          <a:pt x="3" y="9"/>
                        </a:lnTo>
                        <a:lnTo>
                          <a:pt x="0" y="1"/>
                        </a:lnTo>
                        <a:lnTo>
                          <a:pt x="1" y="0"/>
                        </a:lnTo>
                      </a:path>
                    </a:pathLst>
                  </a:custGeom>
                  <a:grpFill/>
                  <a:ln w="9144">
                    <a:solidFill>
                      <a:schemeClr val="bg2">
                        <a:lumMod val="90000"/>
                      </a:schemeClr>
                    </a:solidFill>
                    <a:round/>
                    <a:headEnd/>
                    <a:tailEnd/>
                  </a:ln>
                </p:spPr>
                <p:txBody>
                  <a:bodyPr/>
                  <a:lstStyle/>
                  <a:p>
                    <a:endParaRPr lang="nb-NO"/>
                  </a:p>
                </p:txBody>
              </p:sp>
              <p:sp>
                <p:nvSpPr>
                  <p:cNvPr id="599" name="Freeform 305"/>
                  <p:cNvSpPr>
                    <a:spLocks/>
                  </p:cNvSpPr>
                  <p:nvPr/>
                </p:nvSpPr>
                <p:spPr bwMode="gray">
                  <a:xfrm>
                    <a:off x="2838" y="1507"/>
                    <a:ext cx="17" cy="14"/>
                  </a:xfrm>
                  <a:custGeom>
                    <a:avLst/>
                    <a:gdLst>
                      <a:gd name="T0" fmla="*/ 3 w 16"/>
                      <a:gd name="T1" fmla="*/ 2 h 14"/>
                      <a:gd name="T2" fmla="*/ 20 w 16"/>
                      <a:gd name="T3" fmla="*/ 2 h 14"/>
                      <a:gd name="T4" fmla="*/ 22 w 16"/>
                      <a:gd name="T5" fmla="*/ 0 h 14"/>
                      <a:gd name="T6" fmla="*/ 25 w 16"/>
                      <a:gd name="T7" fmla="*/ 8 h 14"/>
                      <a:gd name="T8" fmla="*/ 24 w 16"/>
                      <a:gd name="T9" fmla="*/ 13 h 14"/>
                      <a:gd name="T10" fmla="*/ 4 w 16"/>
                      <a:gd name="T11" fmla="*/ 13 h 14"/>
                      <a:gd name="T12" fmla="*/ 6 w 16"/>
                      <a:gd name="T13" fmla="*/ 11 h 14"/>
                      <a:gd name="T14" fmla="*/ 2 w 16"/>
                      <a:gd name="T15" fmla="*/ 9 h 14"/>
                      <a:gd name="T16" fmla="*/ 0 w 16"/>
                      <a:gd name="T17" fmla="*/ 3 h 14"/>
                      <a:gd name="T18" fmla="*/ 3 w 16"/>
                      <a:gd name="T19" fmla="*/ 2 h 14"/>
                      <a:gd name="T20" fmla="*/ 3 w 16"/>
                      <a:gd name="T21" fmla="*/ 2 h 14"/>
                      <a:gd name="T22" fmla="*/ 3 w 16"/>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3" y="2"/>
                        </a:moveTo>
                        <a:lnTo>
                          <a:pt x="10" y="2"/>
                        </a:lnTo>
                        <a:lnTo>
                          <a:pt x="12" y="0"/>
                        </a:lnTo>
                        <a:lnTo>
                          <a:pt x="15" y="8"/>
                        </a:lnTo>
                        <a:lnTo>
                          <a:pt x="14" y="13"/>
                        </a:lnTo>
                        <a:lnTo>
                          <a:pt x="4" y="13"/>
                        </a:lnTo>
                        <a:lnTo>
                          <a:pt x="6" y="11"/>
                        </a:lnTo>
                        <a:lnTo>
                          <a:pt x="2" y="9"/>
                        </a:lnTo>
                        <a:lnTo>
                          <a:pt x="0" y="3"/>
                        </a:lnTo>
                        <a:lnTo>
                          <a:pt x="3" y="2"/>
                        </a:lnTo>
                      </a:path>
                    </a:pathLst>
                  </a:custGeom>
                  <a:grpFill/>
                  <a:ln w="9144">
                    <a:solidFill>
                      <a:schemeClr val="bg2">
                        <a:lumMod val="90000"/>
                      </a:schemeClr>
                    </a:solidFill>
                    <a:round/>
                    <a:headEnd/>
                    <a:tailEnd/>
                  </a:ln>
                </p:spPr>
                <p:txBody>
                  <a:bodyPr/>
                  <a:lstStyle/>
                  <a:p>
                    <a:endParaRPr lang="nb-NO"/>
                  </a:p>
                </p:txBody>
              </p:sp>
              <p:sp>
                <p:nvSpPr>
                  <p:cNvPr id="600" name="Freeform 306"/>
                  <p:cNvSpPr>
                    <a:spLocks/>
                  </p:cNvSpPr>
                  <p:nvPr/>
                </p:nvSpPr>
                <p:spPr bwMode="gray">
                  <a:xfrm>
                    <a:off x="3011" y="1435"/>
                    <a:ext cx="21" cy="18"/>
                  </a:xfrm>
                  <a:custGeom>
                    <a:avLst/>
                    <a:gdLst>
                      <a:gd name="T0" fmla="*/ 26 w 20"/>
                      <a:gd name="T1" fmla="*/ 0 h 19"/>
                      <a:gd name="T2" fmla="*/ 0 w 20"/>
                      <a:gd name="T3" fmla="*/ 3 h 19"/>
                      <a:gd name="T4" fmla="*/ 0 w 20"/>
                      <a:gd name="T5" fmla="*/ 9 h 19"/>
                      <a:gd name="T6" fmla="*/ 3 w 20"/>
                      <a:gd name="T7" fmla="*/ 9 h 19"/>
                      <a:gd name="T8" fmla="*/ 2 w 20"/>
                      <a:gd name="T9" fmla="*/ 9 h 19"/>
                      <a:gd name="T10" fmla="*/ 2 w 20"/>
                      <a:gd name="T11" fmla="*/ 9 h 19"/>
                      <a:gd name="T12" fmla="*/ 6 w 20"/>
                      <a:gd name="T13" fmla="*/ 9 h 19"/>
                      <a:gd name="T14" fmla="*/ 21 w 20"/>
                      <a:gd name="T15" fmla="*/ 9 h 19"/>
                      <a:gd name="T16" fmla="*/ 29 w 20"/>
                      <a:gd name="T17" fmla="*/ 4 h 19"/>
                      <a:gd name="T18" fmla="*/ 26 w 20"/>
                      <a:gd name="T19" fmla="*/ 0 h 19"/>
                      <a:gd name="T20" fmla="*/ 26 w 20"/>
                      <a:gd name="T21" fmla="*/ 0 h 19"/>
                      <a:gd name="T22" fmla="*/ 26 w 20"/>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9"/>
                      <a:gd name="T38" fmla="*/ 20 w 20"/>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9">
                        <a:moveTo>
                          <a:pt x="16" y="0"/>
                        </a:moveTo>
                        <a:lnTo>
                          <a:pt x="0" y="3"/>
                        </a:lnTo>
                        <a:lnTo>
                          <a:pt x="0" y="9"/>
                        </a:lnTo>
                        <a:lnTo>
                          <a:pt x="3" y="11"/>
                        </a:lnTo>
                        <a:lnTo>
                          <a:pt x="2" y="16"/>
                        </a:lnTo>
                        <a:lnTo>
                          <a:pt x="2" y="18"/>
                        </a:lnTo>
                        <a:lnTo>
                          <a:pt x="6" y="9"/>
                        </a:lnTo>
                        <a:lnTo>
                          <a:pt x="11" y="10"/>
                        </a:lnTo>
                        <a:lnTo>
                          <a:pt x="19" y="4"/>
                        </a:lnTo>
                        <a:lnTo>
                          <a:pt x="16" y="0"/>
                        </a:lnTo>
                      </a:path>
                    </a:pathLst>
                  </a:custGeom>
                  <a:grpFill/>
                  <a:ln w="9144">
                    <a:solidFill>
                      <a:schemeClr val="bg2">
                        <a:lumMod val="90000"/>
                      </a:schemeClr>
                    </a:solidFill>
                    <a:round/>
                    <a:headEnd/>
                    <a:tailEnd/>
                  </a:ln>
                </p:spPr>
                <p:txBody>
                  <a:bodyPr/>
                  <a:lstStyle/>
                  <a:p>
                    <a:endParaRPr lang="nb-NO"/>
                  </a:p>
                </p:txBody>
              </p:sp>
              <p:sp>
                <p:nvSpPr>
                  <p:cNvPr id="601" name="Freeform 307"/>
                  <p:cNvSpPr>
                    <a:spLocks/>
                  </p:cNvSpPr>
                  <p:nvPr/>
                </p:nvSpPr>
                <p:spPr bwMode="gray">
                  <a:xfrm>
                    <a:off x="3014" y="1422"/>
                    <a:ext cx="14" cy="11"/>
                  </a:xfrm>
                  <a:custGeom>
                    <a:avLst/>
                    <a:gdLst>
                      <a:gd name="T0" fmla="*/ 11 w 14"/>
                      <a:gd name="T1" fmla="*/ 2 h 11"/>
                      <a:gd name="T2" fmla="*/ 8 w 14"/>
                      <a:gd name="T3" fmla="*/ 0 h 11"/>
                      <a:gd name="T4" fmla="*/ 6 w 14"/>
                      <a:gd name="T5" fmla="*/ 4 h 11"/>
                      <a:gd name="T6" fmla="*/ 0 w 14"/>
                      <a:gd name="T7" fmla="*/ 6 h 11"/>
                      <a:gd name="T8" fmla="*/ 1 w 14"/>
                      <a:gd name="T9" fmla="*/ 8 h 11"/>
                      <a:gd name="T10" fmla="*/ 4 w 14"/>
                      <a:gd name="T11" fmla="*/ 6 h 11"/>
                      <a:gd name="T12" fmla="*/ 6 w 14"/>
                      <a:gd name="T13" fmla="*/ 10 h 11"/>
                      <a:gd name="T14" fmla="*/ 13 w 14"/>
                      <a:gd name="T15" fmla="*/ 7 h 11"/>
                      <a:gd name="T16" fmla="*/ 13 w 14"/>
                      <a:gd name="T17" fmla="*/ 4 h 11"/>
                      <a:gd name="T18" fmla="*/ 11 w 14"/>
                      <a:gd name="T19" fmla="*/ 2 h 11"/>
                      <a:gd name="T20" fmla="*/ 11 w 14"/>
                      <a:gd name="T21" fmla="*/ 2 h 11"/>
                      <a:gd name="T22" fmla="*/ 11 w 14"/>
                      <a:gd name="T23" fmla="*/ 2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1"/>
                      <a:gd name="T38" fmla="*/ 14 w 14"/>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1">
                        <a:moveTo>
                          <a:pt x="11" y="2"/>
                        </a:moveTo>
                        <a:lnTo>
                          <a:pt x="8" y="0"/>
                        </a:lnTo>
                        <a:lnTo>
                          <a:pt x="6" y="4"/>
                        </a:lnTo>
                        <a:lnTo>
                          <a:pt x="0" y="6"/>
                        </a:lnTo>
                        <a:lnTo>
                          <a:pt x="1" y="8"/>
                        </a:lnTo>
                        <a:lnTo>
                          <a:pt x="4" y="6"/>
                        </a:lnTo>
                        <a:lnTo>
                          <a:pt x="6" y="10"/>
                        </a:lnTo>
                        <a:lnTo>
                          <a:pt x="13" y="7"/>
                        </a:lnTo>
                        <a:lnTo>
                          <a:pt x="13" y="4"/>
                        </a:lnTo>
                        <a:lnTo>
                          <a:pt x="11" y="2"/>
                        </a:lnTo>
                      </a:path>
                    </a:pathLst>
                  </a:custGeom>
                  <a:grpFill/>
                  <a:ln w="9144">
                    <a:solidFill>
                      <a:schemeClr val="bg2">
                        <a:lumMod val="90000"/>
                      </a:schemeClr>
                    </a:solidFill>
                    <a:round/>
                    <a:headEnd/>
                    <a:tailEnd/>
                  </a:ln>
                </p:spPr>
                <p:txBody>
                  <a:bodyPr/>
                  <a:lstStyle/>
                  <a:p>
                    <a:endParaRPr lang="nb-NO"/>
                  </a:p>
                </p:txBody>
              </p:sp>
              <p:sp>
                <p:nvSpPr>
                  <p:cNvPr id="602" name="Freeform 308"/>
                  <p:cNvSpPr>
                    <a:spLocks/>
                  </p:cNvSpPr>
                  <p:nvPr/>
                </p:nvSpPr>
                <p:spPr bwMode="gray">
                  <a:xfrm>
                    <a:off x="2903" y="1128"/>
                    <a:ext cx="32" cy="26"/>
                  </a:xfrm>
                  <a:custGeom>
                    <a:avLst/>
                    <a:gdLst>
                      <a:gd name="T0" fmla="*/ 19 w 32"/>
                      <a:gd name="T1" fmla="*/ 0 h 28"/>
                      <a:gd name="T2" fmla="*/ 22 w 32"/>
                      <a:gd name="T3" fmla="*/ 0 h 28"/>
                      <a:gd name="T4" fmla="*/ 24 w 32"/>
                      <a:gd name="T5" fmla="*/ 7 h 28"/>
                      <a:gd name="T6" fmla="*/ 21 w 32"/>
                      <a:gd name="T7" fmla="*/ 7 h 28"/>
                      <a:gd name="T8" fmla="*/ 27 w 32"/>
                      <a:gd name="T9" fmla="*/ 7 h 28"/>
                      <a:gd name="T10" fmla="*/ 27 w 32"/>
                      <a:gd name="T11" fmla="*/ 2 h 28"/>
                      <a:gd name="T12" fmla="*/ 31 w 32"/>
                      <a:gd name="T13" fmla="*/ 7 h 28"/>
                      <a:gd name="T14" fmla="*/ 31 w 32"/>
                      <a:gd name="T15" fmla="*/ 7 h 28"/>
                      <a:gd name="T16" fmla="*/ 24 w 32"/>
                      <a:gd name="T17" fmla="*/ 9 h 28"/>
                      <a:gd name="T18" fmla="*/ 24 w 32"/>
                      <a:gd name="T19" fmla="*/ 7 h 28"/>
                      <a:gd name="T20" fmla="*/ 18 w 32"/>
                      <a:gd name="T21" fmla="*/ 12 h 28"/>
                      <a:gd name="T22" fmla="*/ 18 w 32"/>
                      <a:gd name="T23" fmla="*/ 7 h 28"/>
                      <a:gd name="T24" fmla="*/ 9 w 32"/>
                      <a:gd name="T25" fmla="*/ 14 h 28"/>
                      <a:gd name="T26" fmla="*/ 8 w 32"/>
                      <a:gd name="T27" fmla="*/ 12 h 28"/>
                      <a:gd name="T28" fmla="*/ 0 w 32"/>
                      <a:gd name="T29" fmla="*/ 14 h 28"/>
                      <a:gd name="T30" fmla="*/ 3 w 32"/>
                      <a:gd name="T31" fmla="*/ 11 h 28"/>
                      <a:gd name="T32" fmla="*/ 15 w 32"/>
                      <a:gd name="T33" fmla="*/ 7 h 28"/>
                      <a:gd name="T34" fmla="*/ 19 w 32"/>
                      <a:gd name="T35" fmla="*/ 0 h 28"/>
                      <a:gd name="T36" fmla="*/ 19 w 32"/>
                      <a:gd name="T37" fmla="*/ 0 h 28"/>
                      <a:gd name="T38" fmla="*/ 19 w 32"/>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8"/>
                      <a:gd name="T62" fmla="*/ 32 w 32"/>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8">
                        <a:moveTo>
                          <a:pt x="19" y="0"/>
                        </a:moveTo>
                        <a:lnTo>
                          <a:pt x="22" y="0"/>
                        </a:lnTo>
                        <a:lnTo>
                          <a:pt x="24" y="8"/>
                        </a:lnTo>
                        <a:lnTo>
                          <a:pt x="21" y="13"/>
                        </a:lnTo>
                        <a:lnTo>
                          <a:pt x="27" y="8"/>
                        </a:lnTo>
                        <a:lnTo>
                          <a:pt x="27" y="2"/>
                        </a:lnTo>
                        <a:lnTo>
                          <a:pt x="31" y="7"/>
                        </a:lnTo>
                        <a:lnTo>
                          <a:pt x="31" y="12"/>
                        </a:lnTo>
                        <a:lnTo>
                          <a:pt x="24" y="19"/>
                        </a:lnTo>
                        <a:lnTo>
                          <a:pt x="24" y="16"/>
                        </a:lnTo>
                        <a:lnTo>
                          <a:pt x="18" y="23"/>
                        </a:lnTo>
                        <a:lnTo>
                          <a:pt x="18" y="17"/>
                        </a:lnTo>
                        <a:lnTo>
                          <a:pt x="9" y="27"/>
                        </a:lnTo>
                        <a:lnTo>
                          <a:pt x="8" y="24"/>
                        </a:lnTo>
                        <a:lnTo>
                          <a:pt x="0" y="27"/>
                        </a:lnTo>
                        <a:lnTo>
                          <a:pt x="3" y="21"/>
                        </a:lnTo>
                        <a:lnTo>
                          <a:pt x="15" y="16"/>
                        </a:lnTo>
                        <a:lnTo>
                          <a:pt x="19" y="0"/>
                        </a:lnTo>
                      </a:path>
                    </a:pathLst>
                  </a:custGeom>
                  <a:grpFill/>
                  <a:ln w="9144">
                    <a:solidFill>
                      <a:schemeClr val="bg2">
                        <a:lumMod val="90000"/>
                      </a:schemeClr>
                    </a:solidFill>
                    <a:round/>
                    <a:headEnd/>
                    <a:tailEnd/>
                  </a:ln>
                </p:spPr>
                <p:txBody>
                  <a:bodyPr/>
                  <a:lstStyle/>
                  <a:p>
                    <a:endParaRPr lang="nb-NO"/>
                  </a:p>
                </p:txBody>
              </p:sp>
              <p:sp>
                <p:nvSpPr>
                  <p:cNvPr id="603" name="Freeform 309"/>
                  <p:cNvSpPr>
                    <a:spLocks/>
                  </p:cNvSpPr>
                  <p:nvPr/>
                </p:nvSpPr>
                <p:spPr bwMode="gray">
                  <a:xfrm>
                    <a:off x="2905" y="1127"/>
                    <a:ext cx="13" cy="15"/>
                  </a:xfrm>
                  <a:custGeom>
                    <a:avLst/>
                    <a:gdLst>
                      <a:gd name="T0" fmla="*/ 0 w 13"/>
                      <a:gd name="T1" fmla="*/ 8 h 16"/>
                      <a:gd name="T2" fmla="*/ 6 w 13"/>
                      <a:gd name="T3" fmla="*/ 3 h 16"/>
                      <a:gd name="T4" fmla="*/ 8 w 13"/>
                      <a:gd name="T5" fmla="*/ 6 h 16"/>
                      <a:gd name="T6" fmla="*/ 8 w 13"/>
                      <a:gd name="T7" fmla="*/ 0 h 16"/>
                      <a:gd name="T8" fmla="*/ 12 w 13"/>
                      <a:gd name="T9" fmla="*/ 6 h 16"/>
                      <a:gd name="T10" fmla="*/ 12 w 13"/>
                      <a:gd name="T11" fmla="*/ 8 h 16"/>
                      <a:gd name="T12" fmla="*/ 7 w 13"/>
                      <a:gd name="T13" fmla="*/ 8 h 16"/>
                      <a:gd name="T14" fmla="*/ 6 w 13"/>
                      <a:gd name="T15" fmla="*/ 8 h 16"/>
                      <a:gd name="T16" fmla="*/ 8 w 13"/>
                      <a:gd name="T17" fmla="*/ 8 h 16"/>
                      <a:gd name="T18" fmla="*/ 0 w 13"/>
                      <a:gd name="T19" fmla="*/ 8 h 16"/>
                      <a:gd name="T20" fmla="*/ 0 w 13"/>
                      <a:gd name="T21" fmla="*/ 8 h 16"/>
                      <a:gd name="T22" fmla="*/ 0 w 13"/>
                      <a:gd name="T23" fmla="*/ 8 h 16"/>
                      <a:gd name="T24" fmla="*/ 0 w 13"/>
                      <a:gd name="T25" fmla="*/ 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6"/>
                      <a:gd name="T41" fmla="*/ 13 w 1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6">
                        <a:moveTo>
                          <a:pt x="0" y="11"/>
                        </a:moveTo>
                        <a:lnTo>
                          <a:pt x="6" y="3"/>
                        </a:lnTo>
                        <a:lnTo>
                          <a:pt x="8" y="6"/>
                        </a:lnTo>
                        <a:lnTo>
                          <a:pt x="8" y="0"/>
                        </a:lnTo>
                        <a:lnTo>
                          <a:pt x="12" y="6"/>
                        </a:lnTo>
                        <a:lnTo>
                          <a:pt x="12" y="12"/>
                        </a:lnTo>
                        <a:lnTo>
                          <a:pt x="7" y="15"/>
                        </a:lnTo>
                        <a:lnTo>
                          <a:pt x="6" y="13"/>
                        </a:lnTo>
                        <a:lnTo>
                          <a:pt x="8" y="9"/>
                        </a:lnTo>
                        <a:lnTo>
                          <a:pt x="0" y="14"/>
                        </a:lnTo>
                        <a:lnTo>
                          <a:pt x="0" y="11"/>
                        </a:lnTo>
                      </a:path>
                    </a:pathLst>
                  </a:custGeom>
                  <a:grpFill/>
                  <a:ln w="9144">
                    <a:solidFill>
                      <a:schemeClr val="bg2">
                        <a:lumMod val="90000"/>
                      </a:schemeClr>
                    </a:solidFill>
                    <a:round/>
                    <a:headEnd/>
                    <a:tailEnd/>
                  </a:ln>
                </p:spPr>
                <p:txBody>
                  <a:bodyPr/>
                  <a:lstStyle/>
                  <a:p>
                    <a:endParaRPr lang="nb-NO"/>
                  </a:p>
                </p:txBody>
              </p:sp>
              <p:sp>
                <p:nvSpPr>
                  <p:cNvPr id="604" name="Freeform 310"/>
                  <p:cNvSpPr>
                    <a:spLocks/>
                  </p:cNvSpPr>
                  <p:nvPr/>
                </p:nvSpPr>
                <p:spPr bwMode="gray">
                  <a:xfrm>
                    <a:off x="2921" y="1114"/>
                    <a:ext cx="10" cy="12"/>
                  </a:xfrm>
                  <a:custGeom>
                    <a:avLst/>
                    <a:gdLst>
                      <a:gd name="T0" fmla="*/ 4 w 10"/>
                      <a:gd name="T1" fmla="*/ 4 h 12"/>
                      <a:gd name="T2" fmla="*/ 6 w 10"/>
                      <a:gd name="T3" fmla="*/ 0 h 12"/>
                      <a:gd name="T4" fmla="*/ 9 w 10"/>
                      <a:gd name="T5" fmla="*/ 1 h 12"/>
                      <a:gd name="T6" fmla="*/ 4 w 10"/>
                      <a:gd name="T7" fmla="*/ 11 h 12"/>
                      <a:gd name="T8" fmla="*/ 0 w 10"/>
                      <a:gd name="T9" fmla="*/ 10 h 12"/>
                      <a:gd name="T10" fmla="*/ 4 w 10"/>
                      <a:gd name="T11" fmla="*/ 4 h 12"/>
                      <a:gd name="T12" fmla="*/ 4 w 10"/>
                      <a:gd name="T13" fmla="*/ 4 h 12"/>
                      <a:gd name="T14" fmla="*/ 4 w 10"/>
                      <a:gd name="T15" fmla="*/ 4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4" y="4"/>
                        </a:moveTo>
                        <a:lnTo>
                          <a:pt x="6" y="0"/>
                        </a:lnTo>
                        <a:lnTo>
                          <a:pt x="9" y="1"/>
                        </a:lnTo>
                        <a:lnTo>
                          <a:pt x="4" y="11"/>
                        </a:lnTo>
                        <a:lnTo>
                          <a:pt x="0" y="10"/>
                        </a:lnTo>
                        <a:lnTo>
                          <a:pt x="4" y="4"/>
                        </a:lnTo>
                      </a:path>
                    </a:pathLst>
                  </a:custGeom>
                  <a:grpFill/>
                  <a:ln w="9144">
                    <a:solidFill>
                      <a:schemeClr val="bg2">
                        <a:lumMod val="90000"/>
                      </a:schemeClr>
                    </a:solidFill>
                    <a:round/>
                    <a:headEnd/>
                    <a:tailEnd/>
                  </a:ln>
                </p:spPr>
                <p:txBody>
                  <a:bodyPr/>
                  <a:lstStyle/>
                  <a:p>
                    <a:endParaRPr lang="nb-NO"/>
                  </a:p>
                </p:txBody>
              </p:sp>
              <p:sp>
                <p:nvSpPr>
                  <p:cNvPr id="605" name="Freeform 311"/>
                  <p:cNvSpPr>
                    <a:spLocks/>
                  </p:cNvSpPr>
                  <p:nvPr/>
                </p:nvSpPr>
                <p:spPr bwMode="gray">
                  <a:xfrm>
                    <a:off x="2910" y="1164"/>
                    <a:ext cx="8" cy="8"/>
                  </a:xfrm>
                  <a:custGeom>
                    <a:avLst/>
                    <a:gdLst>
                      <a:gd name="T0" fmla="*/ 2 w 8"/>
                      <a:gd name="T1" fmla="*/ 3 h 8"/>
                      <a:gd name="T2" fmla="*/ 1 w 8"/>
                      <a:gd name="T3" fmla="*/ 0 h 8"/>
                      <a:gd name="T4" fmla="*/ 7 w 8"/>
                      <a:gd name="T5" fmla="*/ 1 h 8"/>
                      <a:gd name="T6" fmla="*/ 2 w 8"/>
                      <a:gd name="T7" fmla="*/ 7 h 8"/>
                      <a:gd name="T8" fmla="*/ 0 w 8"/>
                      <a:gd name="T9" fmla="*/ 7 h 8"/>
                      <a:gd name="T10" fmla="*/ 2 w 8"/>
                      <a:gd name="T11" fmla="*/ 3 h 8"/>
                      <a:gd name="T12" fmla="*/ 2 w 8"/>
                      <a:gd name="T13" fmla="*/ 3 h 8"/>
                      <a:gd name="T14" fmla="*/ 2 w 8"/>
                      <a:gd name="T15" fmla="*/ 3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2" y="3"/>
                        </a:moveTo>
                        <a:lnTo>
                          <a:pt x="1" y="0"/>
                        </a:lnTo>
                        <a:lnTo>
                          <a:pt x="7" y="1"/>
                        </a:lnTo>
                        <a:lnTo>
                          <a:pt x="2" y="7"/>
                        </a:lnTo>
                        <a:lnTo>
                          <a:pt x="0" y="7"/>
                        </a:lnTo>
                        <a:lnTo>
                          <a:pt x="2" y="3"/>
                        </a:lnTo>
                      </a:path>
                    </a:pathLst>
                  </a:custGeom>
                  <a:grpFill/>
                  <a:ln w="9144">
                    <a:solidFill>
                      <a:schemeClr val="bg2">
                        <a:lumMod val="90000"/>
                      </a:schemeClr>
                    </a:solidFill>
                    <a:round/>
                    <a:headEnd/>
                    <a:tailEnd/>
                  </a:ln>
                </p:spPr>
                <p:txBody>
                  <a:bodyPr/>
                  <a:lstStyle/>
                  <a:p>
                    <a:endParaRPr lang="nb-NO"/>
                  </a:p>
                </p:txBody>
              </p:sp>
              <p:sp>
                <p:nvSpPr>
                  <p:cNvPr id="606" name="Freeform 312"/>
                  <p:cNvSpPr>
                    <a:spLocks/>
                  </p:cNvSpPr>
                  <p:nvPr/>
                </p:nvSpPr>
                <p:spPr bwMode="gray">
                  <a:xfrm>
                    <a:off x="2941" y="1104"/>
                    <a:ext cx="16" cy="21"/>
                  </a:xfrm>
                  <a:custGeom>
                    <a:avLst/>
                    <a:gdLst>
                      <a:gd name="T0" fmla="*/ 1 w 16"/>
                      <a:gd name="T1" fmla="*/ 14 h 21"/>
                      <a:gd name="T2" fmla="*/ 0 w 16"/>
                      <a:gd name="T3" fmla="*/ 13 h 21"/>
                      <a:gd name="T4" fmla="*/ 2 w 16"/>
                      <a:gd name="T5" fmla="*/ 12 h 21"/>
                      <a:gd name="T6" fmla="*/ 1 w 16"/>
                      <a:gd name="T7" fmla="*/ 8 h 21"/>
                      <a:gd name="T8" fmla="*/ 9 w 16"/>
                      <a:gd name="T9" fmla="*/ 4 h 21"/>
                      <a:gd name="T10" fmla="*/ 9 w 16"/>
                      <a:gd name="T11" fmla="*/ 2 h 21"/>
                      <a:gd name="T12" fmla="*/ 9 w 16"/>
                      <a:gd name="T13" fmla="*/ 0 h 21"/>
                      <a:gd name="T14" fmla="*/ 12 w 16"/>
                      <a:gd name="T15" fmla="*/ 0 h 21"/>
                      <a:gd name="T16" fmla="*/ 15 w 16"/>
                      <a:gd name="T17" fmla="*/ 8 h 21"/>
                      <a:gd name="T18" fmla="*/ 14 w 16"/>
                      <a:gd name="T19" fmla="*/ 16 h 21"/>
                      <a:gd name="T20" fmla="*/ 0 w 16"/>
                      <a:gd name="T21" fmla="*/ 20 h 21"/>
                      <a:gd name="T22" fmla="*/ 0 w 16"/>
                      <a:gd name="T23" fmla="*/ 18 h 21"/>
                      <a:gd name="T24" fmla="*/ 3 w 16"/>
                      <a:gd name="T25" fmla="*/ 16 h 21"/>
                      <a:gd name="T26" fmla="*/ 1 w 16"/>
                      <a:gd name="T27" fmla="*/ 14 h 21"/>
                      <a:gd name="T28" fmla="*/ 1 w 16"/>
                      <a:gd name="T29" fmla="*/ 14 h 21"/>
                      <a:gd name="T30" fmla="*/ 1 w 16"/>
                      <a:gd name="T31" fmla="*/ 14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1"/>
                      <a:gd name="T50" fmla="*/ 16 w 16"/>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1">
                        <a:moveTo>
                          <a:pt x="1" y="14"/>
                        </a:moveTo>
                        <a:lnTo>
                          <a:pt x="0" y="13"/>
                        </a:lnTo>
                        <a:lnTo>
                          <a:pt x="2" y="12"/>
                        </a:lnTo>
                        <a:lnTo>
                          <a:pt x="1" y="8"/>
                        </a:lnTo>
                        <a:lnTo>
                          <a:pt x="9" y="4"/>
                        </a:lnTo>
                        <a:lnTo>
                          <a:pt x="9" y="2"/>
                        </a:lnTo>
                        <a:lnTo>
                          <a:pt x="9" y="0"/>
                        </a:lnTo>
                        <a:lnTo>
                          <a:pt x="12" y="0"/>
                        </a:lnTo>
                        <a:lnTo>
                          <a:pt x="15" y="8"/>
                        </a:lnTo>
                        <a:lnTo>
                          <a:pt x="14" y="16"/>
                        </a:lnTo>
                        <a:lnTo>
                          <a:pt x="0" y="20"/>
                        </a:lnTo>
                        <a:lnTo>
                          <a:pt x="0" y="18"/>
                        </a:lnTo>
                        <a:lnTo>
                          <a:pt x="3" y="16"/>
                        </a:lnTo>
                        <a:lnTo>
                          <a:pt x="1" y="14"/>
                        </a:lnTo>
                      </a:path>
                    </a:pathLst>
                  </a:custGeom>
                  <a:grpFill/>
                  <a:ln w="9144">
                    <a:solidFill>
                      <a:schemeClr val="bg2">
                        <a:lumMod val="90000"/>
                      </a:schemeClr>
                    </a:solidFill>
                    <a:round/>
                    <a:headEnd/>
                    <a:tailEnd/>
                  </a:ln>
                </p:spPr>
                <p:txBody>
                  <a:bodyPr/>
                  <a:lstStyle/>
                  <a:p>
                    <a:endParaRPr lang="nb-NO"/>
                  </a:p>
                </p:txBody>
              </p:sp>
              <p:sp>
                <p:nvSpPr>
                  <p:cNvPr id="607" name="Freeform 313"/>
                  <p:cNvSpPr>
                    <a:spLocks/>
                  </p:cNvSpPr>
                  <p:nvPr/>
                </p:nvSpPr>
                <p:spPr bwMode="gray">
                  <a:xfrm>
                    <a:off x="2958" y="1094"/>
                    <a:ext cx="13" cy="11"/>
                  </a:xfrm>
                  <a:custGeom>
                    <a:avLst/>
                    <a:gdLst>
                      <a:gd name="T0" fmla="*/ 2 w 13"/>
                      <a:gd name="T1" fmla="*/ 6 h 12"/>
                      <a:gd name="T2" fmla="*/ 8 w 13"/>
                      <a:gd name="T3" fmla="*/ 3 h 12"/>
                      <a:gd name="T4" fmla="*/ 9 w 13"/>
                      <a:gd name="T5" fmla="*/ 0 h 12"/>
                      <a:gd name="T6" fmla="*/ 12 w 13"/>
                      <a:gd name="T7" fmla="*/ 2 h 12"/>
                      <a:gd name="T8" fmla="*/ 10 w 13"/>
                      <a:gd name="T9" fmla="*/ 6 h 12"/>
                      <a:gd name="T10" fmla="*/ 4 w 13"/>
                      <a:gd name="T11" fmla="*/ 6 h 12"/>
                      <a:gd name="T12" fmla="*/ 0 w 13"/>
                      <a:gd name="T13" fmla="*/ 6 h 12"/>
                      <a:gd name="T14" fmla="*/ 2 w 13"/>
                      <a:gd name="T15" fmla="*/ 6 h 12"/>
                      <a:gd name="T16" fmla="*/ 2 w 13"/>
                      <a:gd name="T17" fmla="*/ 6 h 12"/>
                      <a:gd name="T18" fmla="*/ 2 w 13"/>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2"/>
                      <a:gd name="T32" fmla="*/ 13 w 1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2">
                        <a:moveTo>
                          <a:pt x="2" y="6"/>
                        </a:moveTo>
                        <a:lnTo>
                          <a:pt x="8" y="3"/>
                        </a:lnTo>
                        <a:lnTo>
                          <a:pt x="9" y="0"/>
                        </a:lnTo>
                        <a:lnTo>
                          <a:pt x="12" y="2"/>
                        </a:lnTo>
                        <a:lnTo>
                          <a:pt x="10" y="9"/>
                        </a:lnTo>
                        <a:lnTo>
                          <a:pt x="4" y="11"/>
                        </a:lnTo>
                        <a:lnTo>
                          <a:pt x="0" y="11"/>
                        </a:lnTo>
                        <a:lnTo>
                          <a:pt x="2" y="6"/>
                        </a:lnTo>
                      </a:path>
                    </a:pathLst>
                  </a:custGeom>
                  <a:grpFill/>
                  <a:ln w="9144">
                    <a:solidFill>
                      <a:schemeClr val="bg2">
                        <a:lumMod val="90000"/>
                      </a:schemeClr>
                    </a:solidFill>
                    <a:round/>
                    <a:headEnd/>
                    <a:tailEnd/>
                  </a:ln>
                </p:spPr>
                <p:txBody>
                  <a:bodyPr/>
                  <a:lstStyle/>
                  <a:p>
                    <a:endParaRPr lang="nb-NO"/>
                  </a:p>
                </p:txBody>
              </p:sp>
              <p:sp>
                <p:nvSpPr>
                  <p:cNvPr id="608" name="Freeform 314"/>
                  <p:cNvSpPr>
                    <a:spLocks/>
                  </p:cNvSpPr>
                  <p:nvPr/>
                </p:nvSpPr>
                <p:spPr bwMode="gray">
                  <a:xfrm>
                    <a:off x="2968" y="1087"/>
                    <a:ext cx="10" cy="9"/>
                  </a:xfrm>
                  <a:custGeom>
                    <a:avLst/>
                    <a:gdLst>
                      <a:gd name="T0" fmla="*/ 0 w 10"/>
                      <a:gd name="T1" fmla="*/ 0 h 9"/>
                      <a:gd name="T2" fmla="*/ 9 w 10"/>
                      <a:gd name="T3" fmla="*/ 1 h 9"/>
                      <a:gd name="T4" fmla="*/ 5 w 10"/>
                      <a:gd name="T5" fmla="*/ 8 h 9"/>
                      <a:gd name="T6" fmla="*/ 0 w 10"/>
                      <a:gd name="T7" fmla="*/ 4 h 9"/>
                      <a:gd name="T8" fmla="*/ 0 w 10"/>
                      <a:gd name="T9" fmla="*/ 0 h 9"/>
                      <a:gd name="T10" fmla="*/ 0 w 10"/>
                      <a:gd name="T11" fmla="*/ 0 h 9"/>
                      <a:gd name="T12" fmla="*/ 0 w 10"/>
                      <a:gd name="T13" fmla="*/ 0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0" y="0"/>
                        </a:moveTo>
                        <a:lnTo>
                          <a:pt x="9" y="1"/>
                        </a:lnTo>
                        <a:lnTo>
                          <a:pt x="5" y="8"/>
                        </a:lnTo>
                        <a:lnTo>
                          <a:pt x="0" y="4"/>
                        </a:lnTo>
                        <a:lnTo>
                          <a:pt x="0" y="0"/>
                        </a:lnTo>
                      </a:path>
                    </a:pathLst>
                  </a:custGeom>
                  <a:grpFill/>
                  <a:ln w="9144">
                    <a:solidFill>
                      <a:schemeClr val="bg2">
                        <a:lumMod val="90000"/>
                      </a:schemeClr>
                    </a:solidFill>
                    <a:round/>
                    <a:headEnd/>
                    <a:tailEnd/>
                  </a:ln>
                </p:spPr>
                <p:txBody>
                  <a:bodyPr/>
                  <a:lstStyle/>
                  <a:p>
                    <a:endParaRPr lang="nb-NO"/>
                  </a:p>
                </p:txBody>
              </p:sp>
              <p:sp>
                <p:nvSpPr>
                  <p:cNvPr id="609" name="Freeform 315"/>
                  <p:cNvSpPr>
                    <a:spLocks/>
                  </p:cNvSpPr>
                  <p:nvPr/>
                </p:nvSpPr>
                <p:spPr bwMode="gray">
                  <a:xfrm>
                    <a:off x="2978" y="1078"/>
                    <a:ext cx="8" cy="9"/>
                  </a:xfrm>
                  <a:custGeom>
                    <a:avLst/>
                    <a:gdLst>
                      <a:gd name="T0" fmla="*/ 4 w 8"/>
                      <a:gd name="T1" fmla="*/ 3 h 9"/>
                      <a:gd name="T2" fmla="*/ 7 w 8"/>
                      <a:gd name="T3" fmla="*/ 6 h 9"/>
                      <a:gd name="T4" fmla="*/ 3 w 8"/>
                      <a:gd name="T5" fmla="*/ 8 h 9"/>
                      <a:gd name="T6" fmla="*/ 0 w 8"/>
                      <a:gd name="T7" fmla="*/ 0 h 9"/>
                      <a:gd name="T8" fmla="*/ 4 w 8"/>
                      <a:gd name="T9" fmla="*/ 3 h 9"/>
                      <a:gd name="T10" fmla="*/ 4 w 8"/>
                      <a:gd name="T11" fmla="*/ 3 h 9"/>
                      <a:gd name="T12" fmla="*/ 4 w 8"/>
                      <a:gd name="T13" fmla="*/ 3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4" y="3"/>
                        </a:moveTo>
                        <a:lnTo>
                          <a:pt x="7" y="6"/>
                        </a:lnTo>
                        <a:lnTo>
                          <a:pt x="3" y="8"/>
                        </a:lnTo>
                        <a:lnTo>
                          <a:pt x="0" y="0"/>
                        </a:lnTo>
                        <a:lnTo>
                          <a:pt x="4" y="3"/>
                        </a:lnTo>
                      </a:path>
                    </a:pathLst>
                  </a:custGeom>
                  <a:grpFill/>
                  <a:ln w="9144">
                    <a:solidFill>
                      <a:schemeClr val="bg2">
                        <a:lumMod val="90000"/>
                      </a:schemeClr>
                    </a:solidFill>
                    <a:round/>
                    <a:headEnd/>
                    <a:tailEnd/>
                  </a:ln>
                </p:spPr>
                <p:txBody>
                  <a:bodyPr/>
                  <a:lstStyle/>
                  <a:p>
                    <a:endParaRPr lang="nb-NO"/>
                  </a:p>
                </p:txBody>
              </p:sp>
              <p:sp>
                <p:nvSpPr>
                  <p:cNvPr id="610" name="Freeform 316"/>
                  <p:cNvSpPr>
                    <a:spLocks/>
                  </p:cNvSpPr>
                  <p:nvPr/>
                </p:nvSpPr>
                <p:spPr bwMode="gray">
                  <a:xfrm>
                    <a:off x="2990" y="1079"/>
                    <a:ext cx="7" cy="8"/>
                  </a:xfrm>
                  <a:custGeom>
                    <a:avLst/>
                    <a:gdLst>
                      <a:gd name="T0" fmla="*/ 20 w 6"/>
                      <a:gd name="T1" fmla="*/ 0 h 8"/>
                      <a:gd name="T2" fmla="*/ 23 w 6"/>
                      <a:gd name="T3" fmla="*/ 2 h 8"/>
                      <a:gd name="T4" fmla="*/ 23 w 6"/>
                      <a:gd name="T5" fmla="*/ 7 h 8"/>
                      <a:gd name="T6" fmla="*/ 0 w 6"/>
                      <a:gd name="T7" fmla="*/ 5 h 8"/>
                      <a:gd name="T8" fmla="*/ 20 w 6"/>
                      <a:gd name="T9" fmla="*/ 0 h 8"/>
                      <a:gd name="T10" fmla="*/ 20 w 6"/>
                      <a:gd name="T11" fmla="*/ 0 h 8"/>
                      <a:gd name="T12" fmla="*/ 20 w 6"/>
                      <a:gd name="T13" fmla="*/ 0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4" y="0"/>
                        </a:moveTo>
                        <a:lnTo>
                          <a:pt x="5" y="2"/>
                        </a:lnTo>
                        <a:lnTo>
                          <a:pt x="5" y="7"/>
                        </a:lnTo>
                        <a:lnTo>
                          <a:pt x="0" y="5"/>
                        </a:lnTo>
                        <a:lnTo>
                          <a:pt x="4" y="0"/>
                        </a:lnTo>
                      </a:path>
                    </a:pathLst>
                  </a:custGeom>
                  <a:grpFill/>
                  <a:ln w="9144">
                    <a:solidFill>
                      <a:schemeClr val="bg2">
                        <a:lumMod val="90000"/>
                      </a:schemeClr>
                    </a:solidFill>
                    <a:round/>
                    <a:headEnd/>
                    <a:tailEnd/>
                  </a:ln>
                </p:spPr>
                <p:txBody>
                  <a:bodyPr/>
                  <a:lstStyle/>
                  <a:p>
                    <a:endParaRPr lang="nb-NO"/>
                  </a:p>
                </p:txBody>
              </p:sp>
              <p:sp>
                <p:nvSpPr>
                  <p:cNvPr id="611" name="Freeform 317"/>
                  <p:cNvSpPr>
                    <a:spLocks/>
                  </p:cNvSpPr>
                  <p:nvPr/>
                </p:nvSpPr>
                <p:spPr bwMode="gray">
                  <a:xfrm>
                    <a:off x="3019" y="1074"/>
                    <a:ext cx="9" cy="6"/>
                  </a:xfrm>
                  <a:custGeom>
                    <a:avLst/>
                    <a:gdLst>
                      <a:gd name="T0" fmla="*/ 15 w 8"/>
                      <a:gd name="T1" fmla="*/ 5 h 6"/>
                      <a:gd name="T2" fmla="*/ 0 w 8"/>
                      <a:gd name="T3" fmla="*/ 1 h 6"/>
                      <a:gd name="T4" fmla="*/ 17 w 8"/>
                      <a:gd name="T5" fmla="*/ 0 h 6"/>
                      <a:gd name="T6" fmla="*/ 22 w 8"/>
                      <a:gd name="T7" fmla="*/ 4 h 6"/>
                      <a:gd name="T8" fmla="*/ 15 w 8"/>
                      <a:gd name="T9" fmla="*/ 5 h 6"/>
                      <a:gd name="T10" fmla="*/ 15 w 8"/>
                      <a:gd name="T11" fmla="*/ 5 h 6"/>
                      <a:gd name="T12" fmla="*/ 15 w 8"/>
                      <a:gd name="T13" fmla="*/ 5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4" y="5"/>
                        </a:moveTo>
                        <a:lnTo>
                          <a:pt x="0" y="1"/>
                        </a:lnTo>
                        <a:lnTo>
                          <a:pt x="5" y="0"/>
                        </a:lnTo>
                        <a:lnTo>
                          <a:pt x="7" y="4"/>
                        </a:lnTo>
                        <a:lnTo>
                          <a:pt x="4" y="5"/>
                        </a:lnTo>
                      </a:path>
                    </a:pathLst>
                  </a:custGeom>
                  <a:grpFill/>
                  <a:ln w="9144">
                    <a:solidFill>
                      <a:schemeClr val="bg2">
                        <a:lumMod val="90000"/>
                      </a:schemeClr>
                    </a:solidFill>
                    <a:round/>
                    <a:headEnd/>
                    <a:tailEnd/>
                  </a:ln>
                </p:spPr>
                <p:txBody>
                  <a:bodyPr/>
                  <a:lstStyle/>
                  <a:p>
                    <a:endParaRPr lang="nb-NO"/>
                  </a:p>
                </p:txBody>
              </p:sp>
              <p:sp>
                <p:nvSpPr>
                  <p:cNvPr id="612" name="Freeform 318"/>
                  <p:cNvSpPr>
                    <a:spLocks/>
                  </p:cNvSpPr>
                  <p:nvPr/>
                </p:nvSpPr>
                <p:spPr bwMode="gray">
                  <a:xfrm>
                    <a:off x="3014" y="1060"/>
                    <a:ext cx="18" cy="11"/>
                  </a:xfrm>
                  <a:custGeom>
                    <a:avLst/>
                    <a:gdLst>
                      <a:gd name="T0" fmla="*/ 5 w 17"/>
                      <a:gd name="T1" fmla="*/ 3 h 12"/>
                      <a:gd name="T2" fmla="*/ 21 w 17"/>
                      <a:gd name="T3" fmla="*/ 0 h 12"/>
                      <a:gd name="T4" fmla="*/ 26 w 17"/>
                      <a:gd name="T5" fmla="*/ 3 h 12"/>
                      <a:gd name="T6" fmla="*/ 22 w 17"/>
                      <a:gd name="T7" fmla="*/ 6 h 12"/>
                      <a:gd name="T8" fmla="*/ 3 w 17"/>
                      <a:gd name="T9" fmla="*/ 6 h 12"/>
                      <a:gd name="T10" fmla="*/ 0 w 17"/>
                      <a:gd name="T11" fmla="*/ 5 h 12"/>
                      <a:gd name="T12" fmla="*/ 5 w 17"/>
                      <a:gd name="T13" fmla="*/ 3 h 12"/>
                      <a:gd name="T14" fmla="*/ 5 w 17"/>
                      <a:gd name="T15" fmla="*/ 3 h 12"/>
                      <a:gd name="T16" fmla="*/ 5 w 17"/>
                      <a:gd name="T17" fmla="*/ 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5" y="3"/>
                        </a:moveTo>
                        <a:lnTo>
                          <a:pt x="11" y="0"/>
                        </a:lnTo>
                        <a:lnTo>
                          <a:pt x="16" y="3"/>
                        </a:lnTo>
                        <a:lnTo>
                          <a:pt x="12" y="8"/>
                        </a:lnTo>
                        <a:lnTo>
                          <a:pt x="3" y="11"/>
                        </a:lnTo>
                        <a:lnTo>
                          <a:pt x="0" y="5"/>
                        </a:lnTo>
                        <a:lnTo>
                          <a:pt x="5" y="3"/>
                        </a:lnTo>
                      </a:path>
                    </a:pathLst>
                  </a:custGeom>
                  <a:grpFill/>
                  <a:ln w="9144">
                    <a:solidFill>
                      <a:schemeClr val="bg2">
                        <a:lumMod val="90000"/>
                      </a:schemeClr>
                    </a:solidFill>
                    <a:round/>
                    <a:headEnd/>
                    <a:tailEnd/>
                  </a:ln>
                </p:spPr>
                <p:txBody>
                  <a:bodyPr/>
                  <a:lstStyle/>
                  <a:p>
                    <a:endParaRPr lang="nb-NO"/>
                  </a:p>
                </p:txBody>
              </p:sp>
              <p:sp>
                <p:nvSpPr>
                  <p:cNvPr id="613" name="Freeform 319"/>
                  <p:cNvSpPr>
                    <a:spLocks/>
                  </p:cNvSpPr>
                  <p:nvPr/>
                </p:nvSpPr>
                <p:spPr bwMode="gray">
                  <a:xfrm>
                    <a:off x="3028" y="1065"/>
                    <a:ext cx="9" cy="12"/>
                  </a:xfrm>
                  <a:custGeom>
                    <a:avLst/>
                    <a:gdLst>
                      <a:gd name="T0" fmla="*/ 6 w 9"/>
                      <a:gd name="T1" fmla="*/ 9 h 12"/>
                      <a:gd name="T2" fmla="*/ 2 w 9"/>
                      <a:gd name="T3" fmla="*/ 11 h 12"/>
                      <a:gd name="T4" fmla="*/ 0 w 9"/>
                      <a:gd name="T5" fmla="*/ 5 h 12"/>
                      <a:gd name="T6" fmla="*/ 6 w 9"/>
                      <a:gd name="T7" fmla="*/ 0 h 12"/>
                      <a:gd name="T8" fmla="*/ 8 w 9"/>
                      <a:gd name="T9" fmla="*/ 5 h 12"/>
                      <a:gd name="T10" fmla="*/ 6 w 9"/>
                      <a:gd name="T11" fmla="*/ 9 h 12"/>
                      <a:gd name="T12" fmla="*/ 6 w 9"/>
                      <a:gd name="T13" fmla="*/ 9 h 12"/>
                      <a:gd name="T14" fmla="*/ 6 w 9"/>
                      <a:gd name="T15" fmla="*/ 9 h 1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2"/>
                      <a:gd name="T26" fmla="*/ 9 w 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2">
                        <a:moveTo>
                          <a:pt x="6" y="9"/>
                        </a:moveTo>
                        <a:lnTo>
                          <a:pt x="2" y="11"/>
                        </a:lnTo>
                        <a:lnTo>
                          <a:pt x="0" y="5"/>
                        </a:lnTo>
                        <a:lnTo>
                          <a:pt x="6" y="0"/>
                        </a:lnTo>
                        <a:lnTo>
                          <a:pt x="8" y="5"/>
                        </a:lnTo>
                        <a:lnTo>
                          <a:pt x="6" y="9"/>
                        </a:lnTo>
                      </a:path>
                    </a:pathLst>
                  </a:custGeom>
                  <a:grpFill/>
                  <a:ln w="9144">
                    <a:solidFill>
                      <a:schemeClr val="bg2">
                        <a:lumMod val="90000"/>
                      </a:schemeClr>
                    </a:solidFill>
                    <a:round/>
                    <a:headEnd/>
                    <a:tailEnd/>
                  </a:ln>
                </p:spPr>
                <p:txBody>
                  <a:bodyPr/>
                  <a:lstStyle/>
                  <a:p>
                    <a:endParaRPr lang="nb-NO"/>
                  </a:p>
                </p:txBody>
              </p:sp>
              <p:sp>
                <p:nvSpPr>
                  <p:cNvPr id="614" name="Freeform 320"/>
                  <p:cNvSpPr>
                    <a:spLocks/>
                  </p:cNvSpPr>
                  <p:nvPr/>
                </p:nvSpPr>
                <p:spPr bwMode="gray">
                  <a:xfrm>
                    <a:off x="3039" y="1060"/>
                    <a:ext cx="6" cy="9"/>
                  </a:xfrm>
                  <a:custGeom>
                    <a:avLst/>
                    <a:gdLst>
                      <a:gd name="T0" fmla="*/ 2 w 5"/>
                      <a:gd name="T1" fmla="*/ 5 h 10"/>
                      <a:gd name="T2" fmla="*/ 1 w 5"/>
                      <a:gd name="T3" fmla="*/ 5 h 10"/>
                      <a:gd name="T4" fmla="*/ 0 w 5"/>
                      <a:gd name="T5" fmla="*/ 0 h 10"/>
                      <a:gd name="T6" fmla="*/ 20 w 5"/>
                      <a:gd name="T7" fmla="*/ 2 h 10"/>
                      <a:gd name="T8" fmla="*/ 24 w 5"/>
                      <a:gd name="T9" fmla="*/ 5 h 10"/>
                      <a:gd name="T10" fmla="*/ 2 w 5"/>
                      <a:gd name="T11" fmla="*/ 5 h 10"/>
                      <a:gd name="T12" fmla="*/ 2 w 5"/>
                      <a:gd name="T13" fmla="*/ 5 h 10"/>
                      <a:gd name="T14" fmla="*/ 2 w 5"/>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0"/>
                      <a:gd name="T26" fmla="*/ 5 w 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0">
                        <a:moveTo>
                          <a:pt x="2" y="8"/>
                        </a:moveTo>
                        <a:lnTo>
                          <a:pt x="1" y="9"/>
                        </a:lnTo>
                        <a:lnTo>
                          <a:pt x="0" y="0"/>
                        </a:lnTo>
                        <a:lnTo>
                          <a:pt x="3" y="2"/>
                        </a:lnTo>
                        <a:lnTo>
                          <a:pt x="4" y="8"/>
                        </a:lnTo>
                        <a:lnTo>
                          <a:pt x="2" y="8"/>
                        </a:lnTo>
                      </a:path>
                    </a:pathLst>
                  </a:custGeom>
                  <a:grpFill/>
                  <a:ln w="9144">
                    <a:solidFill>
                      <a:schemeClr val="bg2">
                        <a:lumMod val="90000"/>
                      </a:schemeClr>
                    </a:solidFill>
                    <a:round/>
                    <a:headEnd/>
                    <a:tailEnd/>
                  </a:ln>
                </p:spPr>
                <p:txBody>
                  <a:bodyPr/>
                  <a:lstStyle/>
                  <a:p>
                    <a:endParaRPr lang="nb-NO"/>
                  </a:p>
                </p:txBody>
              </p:sp>
              <p:sp>
                <p:nvSpPr>
                  <p:cNvPr id="615" name="Freeform 321"/>
                  <p:cNvSpPr>
                    <a:spLocks/>
                  </p:cNvSpPr>
                  <p:nvPr/>
                </p:nvSpPr>
                <p:spPr bwMode="gray">
                  <a:xfrm>
                    <a:off x="3061" y="1042"/>
                    <a:ext cx="12" cy="9"/>
                  </a:xfrm>
                  <a:custGeom>
                    <a:avLst/>
                    <a:gdLst>
                      <a:gd name="T0" fmla="*/ 17 w 11"/>
                      <a:gd name="T1" fmla="*/ 3 h 9"/>
                      <a:gd name="T2" fmla="*/ 23 w 11"/>
                      <a:gd name="T3" fmla="*/ 8 h 9"/>
                      <a:gd name="T4" fmla="*/ 0 w 11"/>
                      <a:gd name="T5" fmla="*/ 6 h 9"/>
                      <a:gd name="T6" fmla="*/ 4 w 11"/>
                      <a:gd name="T7" fmla="*/ 0 h 9"/>
                      <a:gd name="T8" fmla="*/ 17 w 11"/>
                      <a:gd name="T9" fmla="*/ 3 h 9"/>
                      <a:gd name="T10" fmla="*/ 17 w 11"/>
                      <a:gd name="T11" fmla="*/ 3 h 9"/>
                      <a:gd name="T12" fmla="*/ 17 w 11"/>
                      <a:gd name="T13" fmla="*/ 3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7" y="3"/>
                        </a:moveTo>
                        <a:lnTo>
                          <a:pt x="10" y="8"/>
                        </a:lnTo>
                        <a:lnTo>
                          <a:pt x="0" y="6"/>
                        </a:lnTo>
                        <a:lnTo>
                          <a:pt x="4" y="0"/>
                        </a:lnTo>
                        <a:lnTo>
                          <a:pt x="7" y="3"/>
                        </a:lnTo>
                      </a:path>
                    </a:pathLst>
                  </a:custGeom>
                  <a:grpFill/>
                  <a:ln w="9144">
                    <a:solidFill>
                      <a:schemeClr val="bg2">
                        <a:lumMod val="90000"/>
                      </a:schemeClr>
                    </a:solidFill>
                    <a:round/>
                    <a:headEnd/>
                    <a:tailEnd/>
                  </a:ln>
                </p:spPr>
                <p:txBody>
                  <a:bodyPr/>
                  <a:lstStyle/>
                  <a:p>
                    <a:endParaRPr lang="nb-NO"/>
                  </a:p>
                </p:txBody>
              </p:sp>
              <p:sp>
                <p:nvSpPr>
                  <p:cNvPr id="616" name="Freeform 322"/>
                  <p:cNvSpPr>
                    <a:spLocks/>
                  </p:cNvSpPr>
                  <p:nvPr/>
                </p:nvSpPr>
                <p:spPr bwMode="gray">
                  <a:xfrm>
                    <a:off x="2819" y="1298"/>
                    <a:ext cx="12" cy="7"/>
                  </a:xfrm>
                  <a:custGeom>
                    <a:avLst/>
                    <a:gdLst>
                      <a:gd name="T0" fmla="*/ 0 w 11"/>
                      <a:gd name="T1" fmla="*/ 4 h 8"/>
                      <a:gd name="T2" fmla="*/ 16 w 11"/>
                      <a:gd name="T3" fmla="*/ 0 h 8"/>
                      <a:gd name="T4" fmla="*/ 21 w 11"/>
                      <a:gd name="T5" fmla="*/ 0 h 8"/>
                      <a:gd name="T6" fmla="*/ 23 w 11"/>
                      <a:gd name="T7" fmla="*/ 4 h 8"/>
                      <a:gd name="T8" fmla="*/ 2 w 11"/>
                      <a:gd name="T9" fmla="*/ 4 h 8"/>
                      <a:gd name="T10" fmla="*/ 0 w 11"/>
                      <a:gd name="T11" fmla="*/ 4 h 8"/>
                      <a:gd name="T12" fmla="*/ 0 w 11"/>
                      <a:gd name="T13" fmla="*/ 4 h 8"/>
                      <a:gd name="T14" fmla="*/ 0 w 11"/>
                      <a:gd name="T15" fmla="*/ 4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0" y="4"/>
                        </a:moveTo>
                        <a:lnTo>
                          <a:pt x="6" y="0"/>
                        </a:lnTo>
                        <a:lnTo>
                          <a:pt x="9" y="0"/>
                        </a:lnTo>
                        <a:lnTo>
                          <a:pt x="10" y="4"/>
                        </a:lnTo>
                        <a:lnTo>
                          <a:pt x="2" y="7"/>
                        </a:lnTo>
                        <a:lnTo>
                          <a:pt x="0" y="4"/>
                        </a:lnTo>
                      </a:path>
                    </a:pathLst>
                  </a:custGeom>
                  <a:grpFill/>
                  <a:ln w="9144">
                    <a:solidFill>
                      <a:schemeClr val="bg2">
                        <a:lumMod val="90000"/>
                      </a:schemeClr>
                    </a:solidFill>
                    <a:round/>
                    <a:headEnd/>
                    <a:tailEnd/>
                  </a:ln>
                </p:spPr>
                <p:txBody>
                  <a:bodyPr/>
                  <a:lstStyle/>
                  <a:p>
                    <a:endParaRPr lang="nb-NO"/>
                  </a:p>
                </p:txBody>
              </p:sp>
              <p:sp>
                <p:nvSpPr>
                  <p:cNvPr id="617" name="Freeform 323"/>
                  <p:cNvSpPr>
                    <a:spLocks/>
                  </p:cNvSpPr>
                  <p:nvPr/>
                </p:nvSpPr>
                <p:spPr bwMode="gray">
                  <a:xfrm>
                    <a:off x="2781" y="1336"/>
                    <a:ext cx="4" cy="3"/>
                  </a:xfrm>
                  <a:custGeom>
                    <a:avLst/>
                    <a:gdLst>
                      <a:gd name="T0" fmla="*/ 37 w 3"/>
                      <a:gd name="T1" fmla="*/ 2 h 3"/>
                      <a:gd name="T2" fmla="*/ 37 w 3"/>
                      <a:gd name="T3" fmla="*/ 0 h 3"/>
                      <a:gd name="T4" fmla="*/ 0 w 3"/>
                      <a:gd name="T5" fmla="*/ 0 h 3"/>
                      <a:gd name="T6" fmla="*/ 37 w 3"/>
                      <a:gd name="T7" fmla="*/ 2 h 3"/>
                      <a:gd name="T8" fmla="*/ 37 w 3"/>
                      <a:gd name="T9" fmla="*/ 2 h 3"/>
                      <a:gd name="T10" fmla="*/ 37 w 3"/>
                      <a:gd name="T11" fmla="*/ 2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2" y="2"/>
                        </a:moveTo>
                        <a:lnTo>
                          <a:pt x="2" y="0"/>
                        </a:lnTo>
                        <a:lnTo>
                          <a:pt x="0" y="0"/>
                        </a:lnTo>
                        <a:lnTo>
                          <a:pt x="2" y="2"/>
                        </a:lnTo>
                      </a:path>
                    </a:pathLst>
                  </a:custGeom>
                  <a:grpFill/>
                  <a:ln w="9144">
                    <a:solidFill>
                      <a:schemeClr val="bg2">
                        <a:lumMod val="90000"/>
                      </a:schemeClr>
                    </a:solidFill>
                    <a:round/>
                    <a:headEnd/>
                    <a:tailEnd/>
                  </a:ln>
                </p:spPr>
                <p:txBody>
                  <a:bodyPr/>
                  <a:lstStyle/>
                  <a:p>
                    <a:endParaRPr lang="nb-NO"/>
                  </a:p>
                </p:txBody>
              </p:sp>
              <p:sp>
                <p:nvSpPr>
                  <p:cNvPr id="618" name="Freeform 324"/>
                  <p:cNvSpPr>
                    <a:spLocks/>
                  </p:cNvSpPr>
                  <p:nvPr/>
                </p:nvSpPr>
                <p:spPr bwMode="gray">
                  <a:xfrm>
                    <a:off x="2773" y="1402"/>
                    <a:ext cx="5" cy="5"/>
                  </a:xfrm>
                  <a:custGeom>
                    <a:avLst/>
                    <a:gdLst>
                      <a:gd name="T0" fmla="*/ 287 w 3"/>
                      <a:gd name="T1" fmla="*/ 3 h 6"/>
                      <a:gd name="T2" fmla="*/ 287 w 3"/>
                      <a:gd name="T3" fmla="*/ 2 h 6"/>
                      <a:gd name="T4" fmla="*/ 0 w 3"/>
                      <a:gd name="T5" fmla="*/ 0 h 6"/>
                      <a:gd name="T6" fmla="*/ 0 w 3"/>
                      <a:gd name="T7" fmla="*/ 3 h 6"/>
                      <a:gd name="T8" fmla="*/ 287 w 3"/>
                      <a:gd name="T9" fmla="*/ 3 h 6"/>
                      <a:gd name="T10" fmla="*/ 287 w 3"/>
                      <a:gd name="T11" fmla="*/ 3 h 6"/>
                      <a:gd name="T12" fmla="*/ 287 w 3"/>
                      <a:gd name="T13" fmla="*/ 3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2" y="5"/>
                        </a:moveTo>
                        <a:lnTo>
                          <a:pt x="2" y="2"/>
                        </a:lnTo>
                        <a:lnTo>
                          <a:pt x="0" y="0"/>
                        </a:lnTo>
                        <a:lnTo>
                          <a:pt x="0" y="4"/>
                        </a:lnTo>
                        <a:lnTo>
                          <a:pt x="2" y="5"/>
                        </a:lnTo>
                      </a:path>
                    </a:pathLst>
                  </a:custGeom>
                  <a:grpFill/>
                  <a:ln w="9144">
                    <a:solidFill>
                      <a:schemeClr val="bg2">
                        <a:lumMod val="90000"/>
                      </a:schemeClr>
                    </a:solidFill>
                    <a:round/>
                    <a:headEnd/>
                    <a:tailEnd/>
                  </a:ln>
                </p:spPr>
                <p:txBody>
                  <a:bodyPr/>
                  <a:lstStyle/>
                  <a:p>
                    <a:endParaRPr lang="nb-NO"/>
                  </a:p>
                </p:txBody>
              </p:sp>
              <p:sp>
                <p:nvSpPr>
                  <p:cNvPr id="619" name="Freeform 325"/>
                  <p:cNvSpPr>
                    <a:spLocks/>
                  </p:cNvSpPr>
                  <p:nvPr/>
                </p:nvSpPr>
                <p:spPr bwMode="gray">
                  <a:xfrm>
                    <a:off x="2852" y="1913"/>
                    <a:ext cx="3" cy="3"/>
                  </a:xfrm>
                  <a:custGeom>
                    <a:avLst/>
                    <a:gdLst>
                      <a:gd name="T0" fmla="*/ 2 w 3"/>
                      <a:gd name="T1" fmla="*/ 0 h 3"/>
                      <a:gd name="T2" fmla="*/ 2 w 3"/>
                      <a:gd name="T3" fmla="*/ 2 h 3"/>
                      <a:gd name="T4" fmla="*/ 0 w 3"/>
                      <a:gd name="T5" fmla="*/ 2 h 3"/>
                      <a:gd name="T6" fmla="*/ 0 w 3"/>
                      <a:gd name="T7" fmla="*/ 1 h 3"/>
                      <a:gd name="T8" fmla="*/ 2 w 3"/>
                      <a:gd name="T9" fmla="*/ 0 h 3"/>
                      <a:gd name="T10" fmla="*/ 2 w 3"/>
                      <a:gd name="T11" fmla="*/ 0 h 3"/>
                      <a:gd name="T12" fmla="*/ 2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2" y="0"/>
                        </a:moveTo>
                        <a:lnTo>
                          <a:pt x="2" y="2"/>
                        </a:lnTo>
                        <a:lnTo>
                          <a:pt x="0" y="2"/>
                        </a:lnTo>
                        <a:lnTo>
                          <a:pt x="0" y="1"/>
                        </a:lnTo>
                        <a:lnTo>
                          <a:pt x="2" y="0"/>
                        </a:lnTo>
                      </a:path>
                    </a:pathLst>
                  </a:custGeom>
                  <a:grpFill/>
                  <a:ln w="9144">
                    <a:solidFill>
                      <a:schemeClr val="bg2">
                        <a:lumMod val="90000"/>
                      </a:schemeClr>
                    </a:solidFill>
                    <a:round/>
                    <a:headEnd/>
                    <a:tailEnd/>
                  </a:ln>
                </p:spPr>
                <p:txBody>
                  <a:bodyPr/>
                  <a:lstStyle/>
                  <a:p>
                    <a:endParaRPr lang="nb-NO"/>
                  </a:p>
                </p:txBody>
              </p:sp>
              <p:sp>
                <p:nvSpPr>
                  <p:cNvPr id="620" name="Freeform 326"/>
                  <p:cNvSpPr>
                    <a:spLocks/>
                  </p:cNvSpPr>
                  <p:nvPr/>
                </p:nvSpPr>
                <p:spPr bwMode="gray">
                  <a:xfrm>
                    <a:off x="3271" y="2170"/>
                    <a:ext cx="3" cy="3"/>
                  </a:xfrm>
                  <a:custGeom>
                    <a:avLst/>
                    <a:gdLst>
                      <a:gd name="T0" fmla="*/ 0 w 3"/>
                      <a:gd name="T1" fmla="*/ 0 h 3"/>
                      <a:gd name="T2" fmla="*/ 0 w 3"/>
                      <a:gd name="T3" fmla="*/ 1 h 3"/>
                      <a:gd name="T4" fmla="*/ 2 w 3"/>
                      <a:gd name="T5" fmla="*/ 2 h 3"/>
                      <a:gd name="T6" fmla="*/ 0 w 3"/>
                      <a:gd name="T7" fmla="*/ 0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1"/>
                        </a:lnTo>
                        <a:lnTo>
                          <a:pt x="2" y="2"/>
                        </a:lnTo>
                        <a:lnTo>
                          <a:pt x="0" y="0"/>
                        </a:lnTo>
                      </a:path>
                    </a:pathLst>
                  </a:custGeom>
                  <a:grpFill/>
                  <a:ln w="9144">
                    <a:solidFill>
                      <a:schemeClr val="bg2">
                        <a:lumMod val="90000"/>
                      </a:schemeClr>
                    </a:solidFill>
                    <a:round/>
                    <a:headEnd/>
                    <a:tailEnd/>
                  </a:ln>
                </p:spPr>
                <p:txBody>
                  <a:bodyPr/>
                  <a:lstStyle/>
                  <a:p>
                    <a:endParaRPr lang="nb-NO"/>
                  </a:p>
                </p:txBody>
              </p:sp>
              <p:sp>
                <p:nvSpPr>
                  <p:cNvPr id="621" name="Freeform 327"/>
                  <p:cNvSpPr>
                    <a:spLocks/>
                  </p:cNvSpPr>
                  <p:nvPr/>
                </p:nvSpPr>
                <p:spPr bwMode="gray">
                  <a:xfrm>
                    <a:off x="3270" y="2173"/>
                    <a:ext cx="7" cy="5"/>
                  </a:xfrm>
                  <a:custGeom>
                    <a:avLst/>
                    <a:gdLst>
                      <a:gd name="T0" fmla="*/ 4 w 7"/>
                      <a:gd name="T1" fmla="*/ 2 h 5"/>
                      <a:gd name="T2" fmla="*/ 2 w 7"/>
                      <a:gd name="T3" fmla="*/ 0 h 5"/>
                      <a:gd name="T4" fmla="*/ 0 w 7"/>
                      <a:gd name="T5" fmla="*/ 1 h 5"/>
                      <a:gd name="T6" fmla="*/ 1 w 7"/>
                      <a:gd name="T7" fmla="*/ 1 h 5"/>
                      <a:gd name="T8" fmla="*/ 1 w 7"/>
                      <a:gd name="T9" fmla="*/ 2 h 5"/>
                      <a:gd name="T10" fmla="*/ 1 w 7"/>
                      <a:gd name="T11" fmla="*/ 2 h 5"/>
                      <a:gd name="T12" fmla="*/ 1 w 7"/>
                      <a:gd name="T13" fmla="*/ 4 h 5"/>
                      <a:gd name="T14" fmla="*/ 6 w 7"/>
                      <a:gd name="T15" fmla="*/ 4 h 5"/>
                      <a:gd name="T16" fmla="*/ 4 w 7"/>
                      <a:gd name="T17" fmla="*/ 2 h 5"/>
                      <a:gd name="T18" fmla="*/ 4 w 7"/>
                      <a:gd name="T19" fmla="*/ 2 h 5"/>
                      <a:gd name="T20" fmla="*/ 4 w 7"/>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4" y="2"/>
                        </a:moveTo>
                        <a:lnTo>
                          <a:pt x="2" y="0"/>
                        </a:lnTo>
                        <a:lnTo>
                          <a:pt x="0" y="1"/>
                        </a:lnTo>
                        <a:lnTo>
                          <a:pt x="1" y="1"/>
                        </a:lnTo>
                        <a:lnTo>
                          <a:pt x="1" y="2"/>
                        </a:lnTo>
                        <a:lnTo>
                          <a:pt x="1" y="4"/>
                        </a:lnTo>
                        <a:lnTo>
                          <a:pt x="6" y="4"/>
                        </a:lnTo>
                        <a:lnTo>
                          <a:pt x="4" y="2"/>
                        </a:lnTo>
                      </a:path>
                    </a:pathLst>
                  </a:custGeom>
                  <a:grpFill/>
                  <a:ln w="9144">
                    <a:solidFill>
                      <a:schemeClr val="bg2">
                        <a:lumMod val="90000"/>
                      </a:schemeClr>
                    </a:solidFill>
                    <a:round/>
                    <a:headEnd/>
                    <a:tailEnd/>
                  </a:ln>
                </p:spPr>
                <p:txBody>
                  <a:bodyPr/>
                  <a:lstStyle/>
                  <a:p>
                    <a:endParaRPr lang="nb-NO"/>
                  </a:p>
                </p:txBody>
              </p:sp>
              <p:sp>
                <p:nvSpPr>
                  <p:cNvPr id="622" name="Freeform 328"/>
                  <p:cNvSpPr>
                    <a:spLocks/>
                  </p:cNvSpPr>
                  <p:nvPr/>
                </p:nvSpPr>
                <p:spPr bwMode="gray">
                  <a:xfrm>
                    <a:off x="3269" y="2445"/>
                    <a:ext cx="3" cy="9"/>
                  </a:xfrm>
                  <a:custGeom>
                    <a:avLst/>
                    <a:gdLst>
                      <a:gd name="T0" fmla="*/ 2 w 3"/>
                      <a:gd name="T1" fmla="*/ 4 h 9"/>
                      <a:gd name="T2" fmla="*/ 1 w 3"/>
                      <a:gd name="T3" fmla="*/ 8 h 9"/>
                      <a:gd name="T4" fmla="*/ 0 w 3"/>
                      <a:gd name="T5" fmla="*/ 8 h 9"/>
                      <a:gd name="T6" fmla="*/ 0 w 3"/>
                      <a:gd name="T7" fmla="*/ 0 h 9"/>
                      <a:gd name="T8" fmla="*/ 2 w 3"/>
                      <a:gd name="T9" fmla="*/ 0 h 9"/>
                      <a:gd name="T10" fmla="*/ 2 w 3"/>
                      <a:gd name="T11" fmla="*/ 4 h 9"/>
                      <a:gd name="T12" fmla="*/ 2 w 3"/>
                      <a:gd name="T13" fmla="*/ 4 h 9"/>
                      <a:gd name="T14" fmla="*/ 2 w 3"/>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9"/>
                      <a:gd name="T26" fmla="*/ 3 w 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9">
                        <a:moveTo>
                          <a:pt x="2" y="4"/>
                        </a:moveTo>
                        <a:lnTo>
                          <a:pt x="1" y="8"/>
                        </a:lnTo>
                        <a:lnTo>
                          <a:pt x="0" y="8"/>
                        </a:lnTo>
                        <a:lnTo>
                          <a:pt x="0" y="0"/>
                        </a:lnTo>
                        <a:lnTo>
                          <a:pt x="2" y="0"/>
                        </a:lnTo>
                        <a:lnTo>
                          <a:pt x="2" y="4"/>
                        </a:lnTo>
                      </a:path>
                    </a:pathLst>
                  </a:custGeom>
                  <a:grpFill/>
                  <a:ln w="9144">
                    <a:solidFill>
                      <a:schemeClr val="bg2">
                        <a:lumMod val="90000"/>
                      </a:schemeClr>
                    </a:solidFill>
                    <a:round/>
                    <a:headEnd/>
                    <a:tailEnd/>
                  </a:ln>
                </p:spPr>
                <p:txBody>
                  <a:bodyPr/>
                  <a:lstStyle/>
                  <a:p>
                    <a:endParaRPr lang="nb-NO"/>
                  </a:p>
                </p:txBody>
              </p:sp>
              <p:sp>
                <p:nvSpPr>
                  <p:cNvPr id="623" name="Freeform 329"/>
                  <p:cNvSpPr>
                    <a:spLocks/>
                  </p:cNvSpPr>
                  <p:nvPr/>
                </p:nvSpPr>
                <p:spPr bwMode="gray">
                  <a:xfrm>
                    <a:off x="3263" y="2458"/>
                    <a:ext cx="4" cy="9"/>
                  </a:xfrm>
                  <a:custGeom>
                    <a:avLst/>
                    <a:gdLst>
                      <a:gd name="T0" fmla="*/ 0 w 4"/>
                      <a:gd name="T1" fmla="*/ 0 h 10"/>
                      <a:gd name="T2" fmla="*/ 3 w 4"/>
                      <a:gd name="T3" fmla="*/ 5 h 10"/>
                      <a:gd name="T4" fmla="*/ 0 w 4"/>
                      <a:gd name="T5" fmla="*/ 5 h 10"/>
                      <a:gd name="T6" fmla="*/ 0 w 4"/>
                      <a:gd name="T7" fmla="*/ 0 h 10"/>
                      <a:gd name="T8" fmla="*/ 0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3" y="9"/>
                        </a:lnTo>
                        <a:lnTo>
                          <a:pt x="0" y="6"/>
                        </a:lnTo>
                        <a:lnTo>
                          <a:pt x="0" y="0"/>
                        </a:lnTo>
                      </a:path>
                    </a:pathLst>
                  </a:custGeom>
                  <a:grpFill/>
                  <a:ln w="9144">
                    <a:solidFill>
                      <a:schemeClr val="bg2">
                        <a:lumMod val="90000"/>
                      </a:schemeClr>
                    </a:solidFill>
                    <a:round/>
                    <a:headEnd/>
                    <a:tailEnd/>
                  </a:ln>
                </p:spPr>
                <p:txBody>
                  <a:bodyPr/>
                  <a:lstStyle/>
                  <a:p>
                    <a:endParaRPr lang="nb-NO"/>
                  </a:p>
                </p:txBody>
              </p:sp>
              <p:sp>
                <p:nvSpPr>
                  <p:cNvPr id="624" name="Freeform 330"/>
                  <p:cNvSpPr>
                    <a:spLocks/>
                  </p:cNvSpPr>
                  <p:nvPr/>
                </p:nvSpPr>
                <p:spPr bwMode="gray">
                  <a:xfrm>
                    <a:off x="3317" y="2540"/>
                    <a:ext cx="105" cy="186"/>
                  </a:xfrm>
                  <a:custGeom>
                    <a:avLst/>
                    <a:gdLst>
                      <a:gd name="T0" fmla="*/ 31 w 99"/>
                      <a:gd name="T1" fmla="*/ 37 h 193"/>
                      <a:gd name="T2" fmla="*/ 49 w 99"/>
                      <a:gd name="T3" fmla="*/ 37 h 193"/>
                      <a:gd name="T4" fmla="*/ 54 w 99"/>
                      <a:gd name="T5" fmla="*/ 37 h 193"/>
                      <a:gd name="T6" fmla="*/ 58 w 99"/>
                      <a:gd name="T7" fmla="*/ 35 h 193"/>
                      <a:gd name="T8" fmla="*/ 70 w 99"/>
                      <a:gd name="T9" fmla="*/ 35 h 193"/>
                      <a:gd name="T10" fmla="*/ 85 w 99"/>
                      <a:gd name="T11" fmla="*/ 37 h 193"/>
                      <a:gd name="T12" fmla="*/ 80 w 99"/>
                      <a:gd name="T13" fmla="*/ 34 h 193"/>
                      <a:gd name="T14" fmla="*/ 90 w 99"/>
                      <a:gd name="T15" fmla="*/ 32 h 193"/>
                      <a:gd name="T16" fmla="*/ 99 w 99"/>
                      <a:gd name="T17" fmla="*/ 33 h 193"/>
                      <a:gd name="T18" fmla="*/ 99 w 99"/>
                      <a:gd name="T19" fmla="*/ 26 h 193"/>
                      <a:gd name="T20" fmla="*/ 105 w 99"/>
                      <a:gd name="T21" fmla="*/ 29 h 193"/>
                      <a:gd name="T22" fmla="*/ 117 w 99"/>
                      <a:gd name="T23" fmla="*/ 24 h 193"/>
                      <a:gd name="T24" fmla="*/ 116 w 99"/>
                      <a:gd name="T25" fmla="*/ 16 h 193"/>
                      <a:gd name="T26" fmla="*/ 116 w 99"/>
                      <a:gd name="T27" fmla="*/ 13 h 193"/>
                      <a:gd name="T28" fmla="*/ 118 w 99"/>
                      <a:gd name="T29" fmla="*/ 13 h 193"/>
                      <a:gd name="T30" fmla="*/ 130 w 99"/>
                      <a:gd name="T31" fmla="*/ 13 h 193"/>
                      <a:gd name="T32" fmla="*/ 133 w 99"/>
                      <a:gd name="T33" fmla="*/ 13 h 193"/>
                      <a:gd name="T34" fmla="*/ 133 w 99"/>
                      <a:gd name="T35" fmla="*/ 5 h 193"/>
                      <a:gd name="T36" fmla="*/ 143 w 99"/>
                      <a:gd name="T37" fmla="*/ 0 h 193"/>
                      <a:gd name="T38" fmla="*/ 177 w 99"/>
                      <a:gd name="T39" fmla="*/ 33 h 193"/>
                      <a:gd name="T40" fmla="*/ 169 w 99"/>
                      <a:gd name="T41" fmla="*/ 36 h 193"/>
                      <a:gd name="T42" fmla="*/ 160 w 99"/>
                      <a:gd name="T43" fmla="*/ 33 h 193"/>
                      <a:gd name="T44" fmla="*/ 160 w 99"/>
                      <a:gd name="T45" fmla="*/ 41 h 193"/>
                      <a:gd name="T46" fmla="*/ 148 w 99"/>
                      <a:gd name="T47" fmla="*/ 62 h 193"/>
                      <a:gd name="T48" fmla="*/ 107 w 99"/>
                      <a:gd name="T49" fmla="*/ 117 h 193"/>
                      <a:gd name="T50" fmla="*/ 95 w 99"/>
                      <a:gd name="T51" fmla="*/ 126 h 193"/>
                      <a:gd name="T52" fmla="*/ 70 w 99"/>
                      <a:gd name="T53" fmla="*/ 130 h 193"/>
                      <a:gd name="T54" fmla="*/ 22 w 99"/>
                      <a:gd name="T55" fmla="*/ 126 h 193"/>
                      <a:gd name="T56" fmla="*/ 6 w 99"/>
                      <a:gd name="T57" fmla="*/ 116 h 193"/>
                      <a:gd name="T58" fmla="*/ 5 w 99"/>
                      <a:gd name="T59" fmla="*/ 108 h 193"/>
                      <a:gd name="T60" fmla="*/ 0 w 99"/>
                      <a:gd name="T61" fmla="*/ 95 h 193"/>
                      <a:gd name="T62" fmla="*/ 5 w 99"/>
                      <a:gd name="T63" fmla="*/ 89 h 193"/>
                      <a:gd name="T64" fmla="*/ 20 w 99"/>
                      <a:gd name="T65" fmla="*/ 84 h 193"/>
                      <a:gd name="T66" fmla="*/ 31 w 99"/>
                      <a:gd name="T67" fmla="*/ 71 h 193"/>
                      <a:gd name="T68" fmla="*/ 22 w 99"/>
                      <a:gd name="T69" fmla="*/ 54 h 193"/>
                      <a:gd name="T70" fmla="*/ 27 w 99"/>
                      <a:gd name="T71" fmla="*/ 41 h 193"/>
                      <a:gd name="T72" fmla="*/ 27 w 99"/>
                      <a:gd name="T73" fmla="*/ 38 h 1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
                      <a:gd name="T112" fmla="*/ 0 h 193"/>
                      <a:gd name="T113" fmla="*/ 99 w 99"/>
                      <a:gd name="T114" fmla="*/ 193 h 1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 h="193">
                        <a:moveTo>
                          <a:pt x="16" y="56"/>
                        </a:moveTo>
                        <a:lnTo>
                          <a:pt x="18" y="54"/>
                        </a:lnTo>
                        <a:lnTo>
                          <a:pt x="23" y="55"/>
                        </a:lnTo>
                        <a:lnTo>
                          <a:pt x="27" y="53"/>
                        </a:lnTo>
                        <a:lnTo>
                          <a:pt x="29" y="54"/>
                        </a:lnTo>
                        <a:lnTo>
                          <a:pt x="30" y="53"/>
                        </a:lnTo>
                        <a:lnTo>
                          <a:pt x="31" y="53"/>
                        </a:lnTo>
                        <a:lnTo>
                          <a:pt x="33" y="50"/>
                        </a:lnTo>
                        <a:lnTo>
                          <a:pt x="37" y="50"/>
                        </a:lnTo>
                        <a:lnTo>
                          <a:pt x="39" y="49"/>
                        </a:lnTo>
                        <a:lnTo>
                          <a:pt x="42" y="53"/>
                        </a:lnTo>
                        <a:lnTo>
                          <a:pt x="47" y="53"/>
                        </a:lnTo>
                        <a:lnTo>
                          <a:pt x="44" y="49"/>
                        </a:lnTo>
                        <a:lnTo>
                          <a:pt x="44" y="47"/>
                        </a:lnTo>
                        <a:lnTo>
                          <a:pt x="50" y="43"/>
                        </a:lnTo>
                        <a:lnTo>
                          <a:pt x="51" y="46"/>
                        </a:lnTo>
                        <a:lnTo>
                          <a:pt x="55" y="46"/>
                        </a:lnTo>
                        <a:lnTo>
                          <a:pt x="52" y="41"/>
                        </a:lnTo>
                        <a:lnTo>
                          <a:pt x="55" y="36"/>
                        </a:lnTo>
                        <a:lnTo>
                          <a:pt x="58" y="34"/>
                        </a:lnTo>
                        <a:lnTo>
                          <a:pt x="58" y="39"/>
                        </a:lnTo>
                        <a:lnTo>
                          <a:pt x="61" y="34"/>
                        </a:lnTo>
                        <a:lnTo>
                          <a:pt x="65" y="34"/>
                        </a:lnTo>
                        <a:lnTo>
                          <a:pt x="61" y="31"/>
                        </a:lnTo>
                        <a:lnTo>
                          <a:pt x="64" y="26"/>
                        </a:lnTo>
                        <a:lnTo>
                          <a:pt x="65" y="28"/>
                        </a:lnTo>
                        <a:lnTo>
                          <a:pt x="64" y="20"/>
                        </a:lnTo>
                        <a:lnTo>
                          <a:pt x="65" y="19"/>
                        </a:lnTo>
                        <a:lnTo>
                          <a:pt x="66" y="20"/>
                        </a:lnTo>
                        <a:lnTo>
                          <a:pt x="67" y="22"/>
                        </a:lnTo>
                        <a:lnTo>
                          <a:pt x="72" y="15"/>
                        </a:lnTo>
                        <a:lnTo>
                          <a:pt x="73" y="16"/>
                        </a:lnTo>
                        <a:lnTo>
                          <a:pt x="74" y="15"/>
                        </a:lnTo>
                        <a:lnTo>
                          <a:pt x="76" y="6"/>
                        </a:lnTo>
                        <a:lnTo>
                          <a:pt x="74" y="5"/>
                        </a:lnTo>
                        <a:lnTo>
                          <a:pt x="76" y="5"/>
                        </a:lnTo>
                        <a:lnTo>
                          <a:pt x="80" y="0"/>
                        </a:lnTo>
                        <a:lnTo>
                          <a:pt x="90" y="12"/>
                        </a:lnTo>
                        <a:lnTo>
                          <a:pt x="98" y="45"/>
                        </a:lnTo>
                        <a:lnTo>
                          <a:pt x="95" y="52"/>
                        </a:lnTo>
                        <a:lnTo>
                          <a:pt x="93" y="52"/>
                        </a:lnTo>
                        <a:lnTo>
                          <a:pt x="91" y="45"/>
                        </a:lnTo>
                        <a:lnTo>
                          <a:pt x="89" y="45"/>
                        </a:lnTo>
                        <a:lnTo>
                          <a:pt x="88" y="54"/>
                        </a:lnTo>
                        <a:lnTo>
                          <a:pt x="89" y="61"/>
                        </a:lnTo>
                        <a:lnTo>
                          <a:pt x="85" y="69"/>
                        </a:lnTo>
                        <a:lnTo>
                          <a:pt x="82" y="90"/>
                        </a:lnTo>
                        <a:lnTo>
                          <a:pt x="72" y="121"/>
                        </a:lnTo>
                        <a:lnTo>
                          <a:pt x="59" y="170"/>
                        </a:lnTo>
                        <a:lnTo>
                          <a:pt x="56" y="177"/>
                        </a:lnTo>
                        <a:lnTo>
                          <a:pt x="53" y="183"/>
                        </a:lnTo>
                        <a:lnTo>
                          <a:pt x="48" y="186"/>
                        </a:lnTo>
                        <a:lnTo>
                          <a:pt x="39" y="188"/>
                        </a:lnTo>
                        <a:lnTo>
                          <a:pt x="27" y="192"/>
                        </a:lnTo>
                        <a:lnTo>
                          <a:pt x="12" y="183"/>
                        </a:lnTo>
                        <a:lnTo>
                          <a:pt x="9" y="177"/>
                        </a:lnTo>
                        <a:lnTo>
                          <a:pt x="6" y="168"/>
                        </a:lnTo>
                        <a:lnTo>
                          <a:pt x="7" y="162"/>
                        </a:lnTo>
                        <a:lnTo>
                          <a:pt x="5" y="155"/>
                        </a:lnTo>
                        <a:lnTo>
                          <a:pt x="0" y="149"/>
                        </a:lnTo>
                        <a:lnTo>
                          <a:pt x="0" y="138"/>
                        </a:lnTo>
                        <a:lnTo>
                          <a:pt x="4" y="130"/>
                        </a:lnTo>
                        <a:lnTo>
                          <a:pt x="5" y="128"/>
                        </a:lnTo>
                        <a:lnTo>
                          <a:pt x="7" y="127"/>
                        </a:lnTo>
                        <a:lnTo>
                          <a:pt x="10" y="121"/>
                        </a:lnTo>
                        <a:lnTo>
                          <a:pt x="18" y="107"/>
                        </a:lnTo>
                        <a:lnTo>
                          <a:pt x="18" y="103"/>
                        </a:lnTo>
                        <a:lnTo>
                          <a:pt x="14" y="93"/>
                        </a:lnTo>
                        <a:lnTo>
                          <a:pt x="12" y="78"/>
                        </a:lnTo>
                        <a:lnTo>
                          <a:pt x="10" y="75"/>
                        </a:lnTo>
                        <a:lnTo>
                          <a:pt x="16" y="61"/>
                        </a:lnTo>
                        <a:lnTo>
                          <a:pt x="16" y="56"/>
                        </a:lnTo>
                      </a:path>
                    </a:pathLst>
                  </a:custGeom>
                  <a:grpFill/>
                  <a:ln w="9144">
                    <a:solidFill>
                      <a:schemeClr val="bg2">
                        <a:lumMod val="90000"/>
                      </a:schemeClr>
                    </a:solidFill>
                    <a:round/>
                    <a:headEnd/>
                    <a:tailEnd/>
                  </a:ln>
                </p:spPr>
                <p:txBody>
                  <a:bodyPr/>
                  <a:lstStyle/>
                  <a:p>
                    <a:endParaRPr lang="nb-NO"/>
                  </a:p>
                </p:txBody>
              </p:sp>
              <p:sp>
                <p:nvSpPr>
                  <p:cNvPr id="625" name="Freeform 331"/>
                  <p:cNvSpPr>
                    <a:spLocks/>
                  </p:cNvSpPr>
                  <p:nvPr/>
                </p:nvSpPr>
                <p:spPr bwMode="gray">
                  <a:xfrm>
                    <a:off x="2819" y="2330"/>
                    <a:ext cx="8" cy="9"/>
                  </a:xfrm>
                  <a:custGeom>
                    <a:avLst/>
                    <a:gdLst>
                      <a:gd name="T0" fmla="*/ 22 w 7"/>
                      <a:gd name="T1" fmla="*/ 3 h 9"/>
                      <a:gd name="T2" fmla="*/ 19 w 7"/>
                      <a:gd name="T3" fmla="*/ 8 h 9"/>
                      <a:gd name="T4" fmla="*/ 0 w 7"/>
                      <a:gd name="T5" fmla="*/ 8 h 9"/>
                      <a:gd name="T6" fmla="*/ 2 w 7"/>
                      <a:gd name="T7" fmla="*/ 0 h 9"/>
                      <a:gd name="T8" fmla="*/ 22 w 7"/>
                      <a:gd name="T9" fmla="*/ 3 h 9"/>
                      <a:gd name="T10" fmla="*/ 22 w 7"/>
                      <a:gd name="T11" fmla="*/ 3 h 9"/>
                      <a:gd name="T12" fmla="*/ 22 w 7"/>
                      <a:gd name="T13" fmla="*/ 3 h 9"/>
                      <a:gd name="T14" fmla="*/ 0 60000 65536"/>
                      <a:gd name="T15" fmla="*/ 0 60000 65536"/>
                      <a:gd name="T16" fmla="*/ 0 60000 65536"/>
                      <a:gd name="T17" fmla="*/ 0 60000 65536"/>
                      <a:gd name="T18" fmla="*/ 0 60000 65536"/>
                      <a:gd name="T19" fmla="*/ 0 60000 65536"/>
                      <a:gd name="T20" fmla="*/ 0 60000 65536"/>
                      <a:gd name="T21" fmla="*/ 0 w 7"/>
                      <a:gd name="T22" fmla="*/ 0 h 9"/>
                      <a:gd name="T23" fmla="*/ 7 w 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9">
                        <a:moveTo>
                          <a:pt x="6" y="3"/>
                        </a:moveTo>
                        <a:lnTo>
                          <a:pt x="5" y="8"/>
                        </a:lnTo>
                        <a:lnTo>
                          <a:pt x="0" y="8"/>
                        </a:lnTo>
                        <a:lnTo>
                          <a:pt x="2" y="0"/>
                        </a:lnTo>
                        <a:lnTo>
                          <a:pt x="6" y="3"/>
                        </a:lnTo>
                      </a:path>
                    </a:pathLst>
                  </a:custGeom>
                  <a:grpFill/>
                  <a:ln w="9144">
                    <a:solidFill>
                      <a:schemeClr val="bg2">
                        <a:lumMod val="90000"/>
                      </a:schemeClr>
                    </a:solidFill>
                    <a:round/>
                    <a:headEnd/>
                    <a:tailEnd/>
                  </a:ln>
                </p:spPr>
                <p:txBody>
                  <a:bodyPr/>
                  <a:lstStyle/>
                  <a:p>
                    <a:endParaRPr lang="nb-NO"/>
                  </a:p>
                </p:txBody>
              </p:sp>
              <p:sp>
                <p:nvSpPr>
                  <p:cNvPr id="626" name="Freeform 332"/>
                  <p:cNvSpPr>
                    <a:spLocks/>
                  </p:cNvSpPr>
                  <p:nvPr/>
                </p:nvSpPr>
                <p:spPr bwMode="gray">
                  <a:xfrm>
                    <a:off x="2599" y="1440"/>
                    <a:ext cx="12" cy="18"/>
                  </a:xfrm>
                  <a:custGeom>
                    <a:avLst/>
                    <a:gdLst>
                      <a:gd name="T0" fmla="*/ 10 w 12"/>
                      <a:gd name="T1" fmla="*/ 0 h 18"/>
                      <a:gd name="T2" fmla="*/ 3 w 12"/>
                      <a:gd name="T3" fmla="*/ 4 h 18"/>
                      <a:gd name="T4" fmla="*/ 3 w 12"/>
                      <a:gd name="T5" fmla="*/ 7 h 18"/>
                      <a:gd name="T6" fmla="*/ 0 w 12"/>
                      <a:gd name="T7" fmla="*/ 6 h 18"/>
                      <a:gd name="T8" fmla="*/ 0 w 12"/>
                      <a:gd name="T9" fmla="*/ 17 h 18"/>
                      <a:gd name="T10" fmla="*/ 8 w 12"/>
                      <a:gd name="T11" fmla="*/ 12 h 18"/>
                      <a:gd name="T12" fmla="*/ 8 w 12"/>
                      <a:gd name="T13" fmla="*/ 8 h 18"/>
                      <a:gd name="T14" fmla="*/ 11 w 12"/>
                      <a:gd name="T15" fmla="*/ 5 h 18"/>
                      <a:gd name="T16" fmla="*/ 10 w 12"/>
                      <a:gd name="T17" fmla="*/ 4 h 18"/>
                      <a:gd name="T18" fmla="*/ 10 w 12"/>
                      <a:gd name="T19" fmla="*/ 0 h 18"/>
                      <a:gd name="T20" fmla="*/ 10 w 12"/>
                      <a:gd name="T21" fmla="*/ 0 h 18"/>
                      <a:gd name="T22" fmla="*/ 10 w 12"/>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8"/>
                      <a:gd name="T38" fmla="*/ 12 w 1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8">
                        <a:moveTo>
                          <a:pt x="10" y="0"/>
                        </a:moveTo>
                        <a:lnTo>
                          <a:pt x="3" y="4"/>
                        </a:lnTo>
                        <a:lnTo>
                          <a:pt x="3" y="7"/>
                        </a:lnTo>
                        <a:lnTo>
                          <a:pt x="0" y="6"/>
                        </a:lnTo>
                        <a:lnTo>
                          <a:pt x="0" y="17"/>
                        </a:lnTo>
                        <a:lnTo>
                          <a:pt x="8" y="12"/>
                        </a:lnTo>
                        <a:lnTo>
                          <a:pt x="8" y="8"/>
                        </a:lnTo>
                        <a:lnTo>
                          <a:pt x="11" y="5"/>
                        </a:lnTo>
                        <a:lnTo>
                          <a:pt x="10" y="4"/>
                        </a:lnTo>
                        <a:lnTo>
                          <a:pt x="10" y="0"/>
                        </a:lnTo>
                      </a:path>
                    </a:pathLst>
                  </a:custGeom>
                  <a:grpFill/>
                  <a:ln w="9144">
                    <a:solidFill>
                      <a:schemeClr val="bg2">
                        <a:lumMod val="90000"/>
                      </a:schemeClr>
                    </a:solidFill>
                    <a:round/>
                    <a:headEnd/>
                    <a:tailEnd/>
                  </a:ln>
                </p:spPr>
                <p:txBody>
                  <a:bodyPr/>
                  <a:lstStyle/>
                  <a:p>
                    <a:endParaRPr lang="nb-NO"/>
                  </a:p>
                </p:txBody>
              </p:sp>
              <p:sp>
                <p:nvSpPr>
                  <p:cNvPr id="627" name="Freeform 333"/>
                  <p:cNvSpPr>
                    <a:spLocks/>
                  </p:cNvSpPr>
                  <p:nvPr/>
                </p:nvSpPr>
                <p:spPr bwMode="gray">
                  <a:xfrm>
                    <a:off x="2612" y="1435"/>
                    <a:ext cx="113" cy="196"/>
                  </a:xfrm>
                  <a:custGeom>
                    <a:avLst/>
                    <a:gdLst>
                      <a:gd name="T0" fmla="*/ 96 w 107"/>
                      <a:gd name="T1" fmla="*/ 132 h 203"/>
                      <a:gd name="T2" fmla="*/ 111 w 107"/>
                      <a:gd name="T3" fmla="*/ 129 h 203"/>
                      <a:gd name="T4" fmla="*/ 176 w 107"/>
                      <a:gd name="T5" fmla="*/ 125 h 203"/>
                      <a:gd name="T6" fmla="*/ 156 w 107"/>
                      <a:gd name="T7" fmla="*/ 120 h 203"/>
                      <a:gd name="T8" fmla="*/ 172 w 107"/>
                      <a:gd name="T9" fmla="*/ 115 h 203"/>
                      <a:gd name="T10" fmla="*/ 183 w 107"/>
                      <a:gd name="T11" fmla="*/ 103 h 203"/>
                      <a:gd name="T12" fmla="*/ 155 w 107"/>
                      <a:gd name="T13" fmla="*/ 98 h 203"/>
                      <a:gd name="T14" fmla="*/ 143 w 107"/>
                      <a:gd name="T15" fmla="*/ 98 h 203"/>
                      <a:gd name="T16" fmla="*/ 147 w 107"/>
                      <a:gd name="T17" fmla="*/ 87 h 203"/>
                      <a:gd name="T18" fmla="*/ 114 w 107"/>
                      <a:gd name="T19" fmla="*/ 70 h 203"/>
                      <a:gd name="T20" fmla="*/ 93 w 107"/>
                      <a:gd name="T21" fmla="*/ 50 h 203"/>
                      <a:gd name="T22" fmla="*/ 68 w 107"/>
                      <a:gd name="T23" fmla="*/ 44 h 203"/>
                      <a:gd name="T24" fmla="*/ 80 w 107"/>
                      <a:gd name="T25" fmla="*/ 39 h 203"/>
                      <a:gd name="T26" fmla="*/ 98 w 107"/>
                      <a:gd name="T27" fmla="*/ 23 h 203"/>
                      <a:gd name="T28" fmla="*/ 43 w 107"/>
                      <a:gd name="T29" fmla="*/ 19 h 203"/>
                      <a:gd name="T30" fmla="*/ 52 w 107"/>
                      <a:gd name="T31" fmla="*/ 14 h 203"/>
                      <a:gd name="T32" fmla="*/ 67 w 107"/>
                      <a:gd name="T33" fmla="*/ 9 h 203"/>
                      <a:gd name="T34" fmla="*/ 25 w 107"/>
                      <a:gd name="T35" fmla="*/ 3 h 203"/>
                      <a:gd name="T36" fmla="*/ 20 w 107"/>
                      <a:gd name="T37" fmla="*/ 14 h 203"/>
                      <a:gd name="T38" fmla="*/ 4 w 107"/>
                      <a:gd name="T39" fmla="*/ 14 h 203"/>
                      <a:gd name="T40" fmla="*/ 3 w 107"/>
                      <a:gd name="T41" fmla="*/ 20 h 203"/>
                      <a:gd name="T42" fmla="*/ 6 w 107"/>
                      <a:gd name="T43" fmla="*/ 24 h 203"/>
                      <a:gd name="T44" fmla="*/ 0 w 107"/>
                      <a:gd name="T45" fmla="*/ 36 h 203"/>
                      <a:gd name="T46" fmla="*/ 6 w 107"/>
                      <a:gd name="T47" fmla="*/ 49 h 203"/>
                      <a:gd name="T48" fmla="*/ 7 w 107"/>
                      <a:gd name="T49" fmla="*/ 59 h 203"/>
                      <a:gd name="T50" fmla="*/ 22 w 107"/>
                      <a:gd name="T51" fmla="*/ 42 h 203"/>
                      <a:gd name="T52" fmla="*/ 25 w 107"/>
                      <a:gd name="T53" fmla="*/ 46 h 203"/>
                      <a:gd name="T54" fmla="*/ 26 w 107"/>
                      <a:gd name="T55" fmla="*/ 54 h 203"/>
                      <a:gd name="T56" fmla="*/ 22 w 107"/>
                      <a:gd name="T57" fmla="*/ 66 h 203"/>
                      <a:gd name="T58" fmla="*/ 27 w 107"/>
                      <a:gd name="T59" fmla="*/ 68 h 203"/>
                      <a:gd name="T60" fmla="*/ 71 w 107"/>
                      <a:gd name="T61" fmla="*/ 65 h 203"/>
                      <a:gd name="T62" fmla="*/ 64 w 107"/>
                      <a:gd name="T63" fmla="*/ 80 h 203"/>
                      <a:gd name="T64" fmla="*/ 76 w 107"/>
                      <a:gd name="T65" fmla="*/ 85 h 203"/>
                      <a:gd name="T66" fmla="*/ 72 w 107"/>
                      <a:gd name="T67" fmla="*/ 92 h 203"/>
                      <a:gd name="T68" fmla="*/ 45 w 107"/>
                      <a:gd name="T69" fmla="*/ 97 h 203"/>
                      <a:gd name="T70" fmla="*/ 45 w 107"/>
                      <a:gd name="T71" fmla="*/ 108 h 203"/>
                      <a:gd name="T72" fmla="*/ 37 w 107"/>
                      <a:gd name="T73" fmla="*/ 116 h 203"/>
                      <a:gd name="T74" fmla="*/ 61 w 107"/>
                      <a:gd name="T75" fmla="*/ 121 h 203"/>
                      <a:gd name="T76" fmla="*/ 72 w 107"/>
                      <a:gd name="T77" fmla="*/ 124 h 203"/>
                      <a:gd name="T78" fmla="*/ 7 w 107"/>
                      <a:gd name="T79" fmla="*/ 143 h 203"/>
                      <a:gd name="T80" fmla="*/ 29 w 107"/>
                      <a:gd name="T81" fmla="*/ 138 h 203"/>
                      <a:gd name="T82" fmla="*/ 76 w 107"/>
                      <a:gd name="T83" fmla="*/ 132 h 203"/>
                      <a:gd name="T84" fmla="*/ 84 w 107"/>
                      <a:gd name="T85" fmla="*/ 134 h 2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203"/>
                      <a:gd name="T131" fmla="*/ 107 w 107"/>
                      <a:gd name="T132" fmla="*/ 203 h 20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203">
                        <a:moveTo>
                          <a:pt x="49" y="191"/>
                        </a:moveTo>
                        <a:lnTo>
                          <a:pt x="56" y="188"/>
                        </a:lnTo>
                        <a:lnTo>
                          <a:pt x="56" y="187"/>
                        </a:lnTo>
                        <a:lnTo>
                          <a:pt x="62" y="187"/>
                        </a:lnTo>
                        <a:lnTo>
                          <a:pt x="64" y="186"/>
                        </a:lnTo>
                        <a:lnTo>
                          <a:pt x="64" y="184"/>
                        </a:lnTo>
                        <a:lnTo>
                          <a:pt x="71" y="187"/>
                        </a:lnTo>
                        <a:lnTo>
                          <a:pt x="96" y="182"/>
                        </a:lnTo>
                        <a:lnTo>
                          <a:pt x="102" y="178"/>
                        </a:lnTo>
                        <a:lnTo>
                          <a:pt x="103" y="174"/>
                        </a:lnTo>
                        <a:lnTo>
                          <a:pt x="93" y="173"/>
                        </a:lnTo>
                        <a:lnTo>
                          <a:pt x="91" y="170"/>
                        </a:lnTo>
                        <a:lnTo>
                          <a:pt x="96" y="166"/>
                        </a:lnTo>
                        <a:lnTo>
                          <a:pt x="94" y="165"/>
                        </a:lnTo>
                        <a:lnTo>
                          <a:pt x="99" y="163"/>
                        </a:lnTo>
                        <a:lnTo>
                          <a:pt x="99" y="159"/>
                        </a:lnTo>
                        <a:lnTo>
                          <a:pt x="105" y="156"/>
                        </a:lnTo>
                        <a:lnTo>
                          <a:pt x="106" y="147"/>
                        </a:lnTo>
                        <a:lnTo>
                          <a:pt x="106" y="143"/>
                        </a:lnTo>
                        <a:lnTo>
                          <a:pt x="99" y="138"/>
                        </a:lnTo>
                        <a:lnTo>
                          <a:pt x="90" y="139"/>
                        </a:lnTo>
                        <a:lnTo>
                          <a:pt x="88" y="141"/>
                        </a:lnTo>
                        <a:lnTo>
                          <a:pt x="85" y="140"/>
                        </a:lnTo>
                        <a:lnTo>
                          <a:pt x="83" y="140"/>
                        </a:lnTo>
                        <a:lnTo>
                          <a:pt x="88" y="131"/>
                        </a:lnTo>
                        <a:lnTo>
                          <a:pt x="78" y="121"/>
                        </a:lnTo>
                        <a:lnTo>
                          <a:pt x="85" y="123"/>
                        </a:lnTo>
                        <a:lnTo>
                          <a:pt x="85" y="119"/>
                        </a:lnTo>
                        <a:lnTo>
                          <a:pt x="74" y="103"/>
                        </a:lnTo>
                        <a:lnTo>
                          <a:pt x="66" y="100"/>
                        </a:lnTo>
                        <a:lnTo>
                          <a:pt x="62" y="88"/>
                        </a:lnTo>
                        <a:lnTo>
                          <a:pt x="61" y="78"/>
                        </a:lnTo>
                        <a:lnTo>
                          <a:pt x="54" y="70"/>
                        </a:lnTo>
                        <a:lnTo>
                          <a:pt x="48" y="67"/>
                        </a:lnTo>
                        <a:lnTo>
                          <a:pt x="38" y="68"/>
                        </a:lnTo>
                        <a:lnTo>
                          <a:pt x="40" y="64"/>
                        </a:lnTo>
                        <a:lnTo>
                          <a:pt x="47" y="62"/>
                        </a:lnTo>
                        <a:lnTo>
                          <a:pt x="42" y="56"/>
                        </a:lnTo>
                        <a:lnTo>
                          <a:pt x="46" y="55"/>
                        </a:lnTo>
                        <a:lnTo>
                          <a:pt x="51" y="46"/>
                        </a:lnTo>
                        <a:lnTo>
                          <a:pt x="54" y="37"/>
                        </a:lnTo>
                        <a:lnTo>
                          <a:pt x="57" y="33"/>
                        </a:lnTo>
                        <a:lnTo>
                          <a:pt x="57" y="27"/>
                        </a:lnTo>
                        <a:lnTo>
                          <a:pt x="38" y="25"/>
                        </a:lnTo>
                        <a:lnTo>
                          <a:pt x="25" y="29"/>
                        </a:lnTo>
                        <a:lnTo>
                          <a:pt x="26" y="27"/>
                        </a:lnTo>
                        <a:lnTo>
                          <a:pt x="24" y="26"/>
                        </a:lnTo>
                        <a:lnTo>
                          <a:pt x="30" y="22"/>
                        </a:lnTo>
                        <a:lnTo>
                          <a:pt x="25" y="22"/>
                        </a:lnTo>
                        <a:lnTo>
                          <a:pt x="26" y="20"/>
                        </a:lnTo>
                        <a:lnTo>
                          <a:pt x="39" y="9"/>
                        </a:lnTo>
                        <a:lnTo>
                          <a:pt x="40" y="2"/>
                        </a:lnTo>
                        <a:lnTo>
                          <a:pt x="37" y="0"/>
                        </a:lnTo>
                        <a:lnTo>
                          <a:pt x="15" y="3"/>
                        </a:lnTo>
                        <a:lnTo>
                          <a:pt x="12" y="11"/>
                        </a:lnTo>
                        <a:lnTo>
                          <a:pt x="9" y="11"/>
                        </a:lnTo>
                        <a:lnTo>
                          <a:pt x="10" y="15"/>
                        </a:lnTo>
                        <a:lnTo>
                          <a:pt x="9" y="16"/>
                        </a:lnTo>
                        <a:lnTo>
                          <a:pt x="11" y="19"/>
                        </a:lnTo>
                        <a:lnTo>
                          <a:pt x="4" y="23"/>
                        </a:lnTo>
                        <a:lnTo>
                          <a:pt x="4" y="28"/>
                        </a:lnTo>
                        <a:lnTo>
                          <a:pt x="6" y="29"/>
                        </a:lnTo>
                        <a:lnTo>
                          <a:pt x="3" y="30"/>
                        </a:lnTo>
                        <a:lnTo>
                          <a:pt x="3" y="34"/>
                        </a:lnTo>
                        <a:lnTo>
                          <a:pt x="8" y="33"/>
                        </a:lnTo>
                        <a:lnTo>
                          <a:pt x="6" y="34"/>
                        </a:lnTo>
                        <a:lnTo>
                          <a:pt x="8" y="35"/>
                        </a:lnTo>
                        <a:lnTo>
                          <a:pt x="3" y="49"/>
                        </a:lnTo>
                        <a:lnTo>
                          <a:pt x="0" y="50"/>
                        </a:lnTo>
                        <a:lnTo>
                          <a:pt x="5" y="56"/>
                        </a:lnTo>
                        <a:lnTo>
                          <a:pt x="10" y="52"/>
                        </a:lnTo>
                        <a:lnTo>
                          <a:pt x="6" y="69"/>
                        </a:lnTo>
                        <a:lnTo>
                          <a:pt x="8" y="74"/>
                        </a:lnTo>
                        <a:lnTo>
                          <a:pt x="4" y="84"/>
                        </a:lnTo>
                        <a:lnTo>
                          <a:pt x="7" y="83"/>
                        </a:lnTo>
                        <a:lnTo>
                          <a:pt x="10" y="73"/>
                        </a:lnTo>
                        <a:lnTo>
                          <a:pt x="9" y="67"/>
                        </a:lnTo>
                        <a:lnTo>
                          <a:pt x="12" y="62"/>
                        </a:lnTo>
                        <a:lnTo>
                          <a:pt x="10" y="70"/>
                        </a:lnTo>
                        <a:lnTo>
                          <a:pt x="15" y="69"/>
                        </a:lnTo>
                        <a:lnTo>
                          <a:pt x="15" y="66"/>
                        </a:lnTo>
                        <a:lnTo>
                          <a:pt x="19" y="69"/>
                        </a:lnTo>
                        <a:lnTo>
                          <a:pt x="17" y="70"/>
                        </a:lnTo>
                        <a:lnTo>
                          <a:pt x="16" y="75"/>
                        </a:lnTo>
                        <a:lnTo>
                          <a:pt x="19" y="80"/>
                        </a:lnTo>
                        <a:lnTo>
                          <a:pt x="14" y="93"/>
                        </a:lnTo>
                        <a:lnTo>
                          <a:pt x="12" y="93"/>
                        </a:lnTo>
                        <a:lnTo>
                          <a:pt x="14" y="99"/>
                        </a:lnTo>
                        <a:lnTo>
                          <a:pt x="16" y="99"/>
                        </a:lnTo>
                        <a:lnTo>
                          <a:pt x="17" y="96"/>
                        </a:lnTo>
                        <a:lnTo>
                          <a:pt x="22" y="99"/>
                        </a:lnTo>
                        <a:lnTo>
                          <a:pt x="23" y="96"/>
                        </a:lnTo>
                        <a:lnTo>
                          <a:pt x="41" y="92"/>
                        </a:lnTo>
                        <a:lnTo>
                          <a:pt x="37" y="96"/>
                        </a:lnTo>
                        <a:lnTo>
                          <a:pt x="32" y="104"/>
                        </a:lnTo>
                        <a:lnTo>
                          <a:pt x="38" y="113"/>
                        </a:lnTo>
                        <a:lnTo>
                          <a:pt x="45" y="110"/>
                        </a:lnTo>
                        <a:lnTo>
                          <a:pt x="42" y="119"/>
                        </a:lnTo>
                        <a:lnTo>
                          <a:pt x="44" y="120"/>
                        </a:lnTo>
                        <a:lnTo>
                          <a:pt x="42" y="125"/>
                        </a:lnTo>
                        <a:lnTo>
                          <a:pt x="43" y="127"/>
                        </a:lnTo>
                        <a:lnTo>
                          <a:pt x="42" y="131"/>
                        </a:lnTo>
                        <a:lnTo>
                          <a:pt x="31" y="130"/>
                        </a:lnTo>
                        <a:lnTo>
                          <a:pt x="19" y="140"/>
                        </a:lnTo>
                        <a:lnTo>
                          <a:pt x="26" y="138"/>
                        </a:lnTo>
                        <a:lnTo>
                          <a:pt x="27" y="145"/>
                        </a:lnTo>
                        <a:lnTo>
                          <a:pt x="29" y="147"/>
                        </a:lnTo>
                        <a:lnTo>
                          <a:pt x="26" y="153"/>
                        </a:lnTo>
                        <a:lnTo>
                          <a:pt x="11" y="163"/>
                        </a:lnTo>
                        <a:lnTo>
                          <a:pt x="14" y="167"/>
                        </a:lnTo>
                        <a:lnTo>
                          <a:pt x="22" y="164"/>
                        </a:lnTo>
                        <a:lnTo>
                          <a:pt x="24" y="168"/>
                        </a:lnTo>
                        <a:lnTo>
                          <a:pt x="30" y="166"/>
                        </a:lnTo>
                        <a:lnTo>
                          <a:pt x="36" y="172"/>
                        </a:lnTo>
                        <a:lnTo>
                          <a:pt x="48" y="165"/>
                        </a:lnTo>
                        <a:lnTo>
                          <a:pt x="48" y="166"/>
                        </a:lnTo>
                        <a:lnTo>
                          <a:pt x="42" y="176"/>
                        </a:lnTo>
                        <a:lnTo>
                          <a:pt x="26" y="178"/>
                        </a:lnTo>
                        <a:lnTo>
                          <a:pt x="8" y="199"/>
                        </a:lnTo>
                        <a:lnTo>
                          <a:pt x="7" y="202"/>
                        </a:lnTo>
                        <a:lnTo>
                          <a:pt x="8" y="200"/>
                        </a:lnTo>
                        <a:lnTo>
                          <a:pt x="12" y="202"/>
                        </a:lnTo>
                        <a:lnTo>
                          <a:pt x="18" y="195"/>
                        </a:lnTo>
                        <a:lnTo>
                          <a:pt x="32" y="197"/>
                        </a:lnTo>
                        <a:lnTo>
                          <a:pt x="36" y="188"/>
                        </a:lnTo>
                        <a:lnTo>
                          <a:pt x="44" y="187"/>
                        </a:lnTo>
                        <a:lnTo>
                          <a:pt x="49" y="191"/>
                        </a:lnTo>
                      </a:path>
                    </a:pathLst>
                  </a:custGeom>
                  <a:grpFill/>
                  <a:ln w="9144">
                    <a:solidFill>
                      <a:schemeClr val="bg2">
                        <a:lumMod val="90000"/>
                      </a:schemeClr>
                    </a:solidFill>
                    <a:round/>
                    <a:headEnd/>
                    <a:tailEnd/>
                  </a:ln>
                </p:spPr>
                <p:txBody>
                  <a:bodyPr/>
                  <a:lstStyle/>
                  <a:p>
                    <a:endParaRPr lang="nb-NO"/>
                  </a:p>
                </p:txBody>
              </p:sp>
              <p:sp>
                <p:nvSpPr>
                  <p:cNvPr id="628" name="Freeform 334"/>
                  <p:cNvSpPr>
                    <a:spLocks/>
                  </p:cNvSpPr>
                  <p:nvPr/>
                </p:nvSpPr>
                <p:spPr bwMode="gray">
                  <a:xfrm>
                    <a:off x="2679" y="1615"/>
                    <a:ext cx="7" cy="3"/>
                  </a:xfrm>
                  <a:custGeom>
                    <a:avLst/>
                    <a:gdLst>
                      <a:gd name="T0" fmla="*/ 17 w 6"/>
                      <a:gd name="T1" fmla="*/ 0 h 3"/>
                      <a:gd name="T2" fmla="*/ 0 w 6"/>
                      <a:gd name="T3" fmla="*/ 1 h 3"/>
                      <a:gd name="T4" fmla="*/ 17 w 6"/>
                      <a:gd name="T5" fmla="*/ 2 h 3"/>
                      <a:gd name="T6" fmla="*/ 23 w 6"/>
                      <a:gd name="T7" fmla="*/ 1 h 3"/>
                      <a:gd name="T8" fmla="*/ 17 w 6"/>
                      <a:gd name="T9" fmla="*/ 0 h 3"/>
                      <a:gd name="T10" fmla="*/ 17 w 6"/>
                      <a:gd name="T11" fmla="*/ 0 h 3"/>
                      <a:gd name="T12" fmla="*/ 17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0"/>
                        </a:moveTo>
                        <a:lnTo>
                          <a:pt x="0" y="1"/>
                        </a:lnTo>
                        <a:lnTo>
                          <a:pt x="3" y="2"/>
                        </a:lnTo>
                        <a:lnTo>
                          <a:pt x="5" y="1"/>
                        </a:lnTo>
                        <a:lnTo>
                          <a:pt x="3" y="0"/>
                        </a:lnTo>
                      </a:path>
                    </a:pathLst>
                  </a:custGeom>
                  <a:grpFill/>
                  <a:ln w="9144">
                    <a:solidFill>
                      <a:schemeClr val="bg2">
                        <a:lumMod val="90000"/>
                      </a:schemeClr>
                    </a:solidFill>
                    <a:round/>
                    <a:headEnd/>
                    <a:tailEnd/>
                  </a:ln>
                </p:spPr>
                <p:txBody>
                  <a:bodyPr/>
                  <a:lstStyle/>
                  <a:p>
                    <a:endParaRPr lang="nb-NO"/>
                  </a:p>
                </p:txBody>
              </p:sp>
              <p:sp>
                <p:nvSpPr>
                  <p:cNvPr id="629" name="Freeform 335"/>
                  <p:cNvSpPr>
                    <a:spLocks/>
                  </p:cNvSpPr>
                  <p:nvPr/>
                </p:nvSpPr>
                <p:spPr bwMode="gray">
                  <a:xfrm>
                    <a:off x="2637" y="1558"/>
                    <a:ext cx="6" cy="4"/>
                  </a:xfrm>
                  <a:custGeom>
                    <a:avLst/>
                    <a:gdLst>
                      <a:gd name="T0" fmla="*/ 2 w 5"/>
                      <a:gd name="T1" fmla="*/ 3 h 4"/>
                      <a:gd name="T2" fmla="*/ 24 w 5"/>
                      <a:gd name="T3" fmla="*/ 3 h 4"/>
                      <a:gd name="T4" fmla="*/ 0 w 5"/>
                      <a:gd name="T5" fmla="*/ 0 h 4"/>
                      <a:gd name="T6" fmla="*/ 2 w 5"/>
                      <a:gd name="T7" fmla="*/ 3 h 4"/>
                      <a:gd name="T8" fmla="*/ 2 w 5"/>
                      <a:gd name="T9" fmla="*/ 3 h 4"/>
                      <a:gd name="T10" fmla="*/ 2 w 5"/>
                      <a:gd name="T11" fmla="*/ 3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3"/>
                        </a:moveTo>
                        <a:lnTo>
                          <a:pt x="4" y="3"/>
                        </a:lnTo>
                        <a:lnTo>
                          <a:pt x="0" y="0"/>
                        </a:lnTo>
                        <a:lnTo>
                          <a:pt x="2" y="3"/>
                        </a:lnTo>
                      </a:path>
                    </a:pathLst>
                  </a:custGeom>
                  <a:grpFill/>
                  <a:ln w="9144">
                    <a:solidFill>
                      <a:schemeClr val="bg2">
                        <a:lumMod val="90000"/>
                      </a:schemeClr>
                    </a:solidFill>
                    <a:round/>
                    <a:headEnd/>
                    <a:tailEnd/>
                  </a:ln>
                </p:spPr>
                <p:txBody>
                  <a:bodyPr/>
                  <a:lstStyle/>
                  <a:p>
                    <a:endParaRPr lang="nb-NO"/>
                  </a:p>
                </p:txBody>
              </p:sp>
              <p:sp>
                <p:nvSpPr>
                  <p:cNvPr id="630" name="Freeform 336"/>
                  <p:cNvSpPr>
                    <a:spLocks/>
                  </p:cNvSpPr>
                  <p:nvPr/>
                </p:nvSpPr>
                <p:spPr bwMode="gray">
                  <a:xfrm>
                    <a:off x="2623" y="1506"/>
                    <a:ext cx="3" cy="7"/>
                  </a:xfrm>
                  <a:custGeom>
                    <a:avLst/>
                    <a:gdLst>
                      <a:gd name="T0" fmla="*/ 0 w 3"/>
                      <a:gd name="T1" fmla="*/ 0 h 7"/>
                      <a:gd name="T2" fmla="*/ 0 w 3"/>
                      <a:gd name="T3" fmla="*/ 5 h 7"/>
                      <a:gd name="T4" fmla="*/ 2 w 3"/>
                      <a:gd name="T5" fmla="*/ 6 h 7"/>
                      <a:gd name="T6" fmla="*/ 2 w 3"/>
                      <a:gd name="T7" fmla="*/ 0 h 7"/>
                      <a:gd name="T8" fmla="*/ 0 w 3"/>
                      <a:gd name="T9" fmla="*/ 0 h 7"/>
                      <a:gd name="T10" fmla="*/ 0 w 3"/>
                      <a:gd name="T11" fmla="*/ 0 h 7"/>
                      <a:gd name="T12" fmla="*/ 0 w 3"/>
                      <a:gd name="T13" fmla="*/ 0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0"/>
                        </a:moveTo>
                        <a:lnTo>
                          <a:pt x="0" y="5"/>
                        </a:lnTo>
                        <a:lnTo>
                          <a:pt x="2" y="6"/>
                        </a:lnTo>
                        <a:lnTo>
                          <a:pt x="2" y="0"/>
                        </a:lnTo>
                        <a:lnTo>
                          <a:pt x="0" y="0"/>
                        </a:lnTo>
                      </a:path>
                    </a:pathLst>
                  </a:custGeom>
                  <a:grpFill/>
                  <a:ln w="9144">
                    <a:solidFill>
                      <a:schemeClr val="bg2">
                        <a:lumMod val="90000"/>
                      </a:schemeClr>
                    </a:solidFill>
                    <a:round/>
                    <a:headEnd/>
                    <a:tailEnd/>
                  </a:ln>
                </p:spPr>
                <p:txBody>
                  <a:bodyPr/>
                  <a:lstStyle/>
                  <a:p>
                    <a:endParaRPr lang="nb-NO"/>
                  </a:p>
                </p:txBody>
              </p:sp>
              <p:sp>
                <p:nvSpPr>
                  <p:cNvPr id="631" name="Freeform 337"/>
                  <p:cNvSpPr>
                    <a:spLocks/>
                  </p:cNvSpPr>
                  <p:nvPr/>
                </p:nvSpPr>
                <p:spPr bwMode="gray">
                  <a:xfrm>
                    <a:off x="2615" y="1497"/>
                    <a:ext cx="3" cy="7"/>
                  </a:xfrm>
                  <a:custGeom>
                    <a:avLst/>
                    <a:gdLst>
                      <a:gd name="T0" fmla="*/ 2 w 4"/>
                      <a:gd name="T1" fmla="*/ 0 h 8"/>
                      <a:gd name="T2" fmla="*/ 0 w 4"/>
                      <a:gd name="T3" fmla="*/ 4 h 8"/>
                      <a:gd name="T4" fmla="*/ 2 w 4"/>
                      <a:gd name="T5" fmla="*/ 0 h 8"/>
                      <a:gd name="T6" fmla="*/ 2 w 4"/>
                      <a:gd name="T7" fmla="*/ 0 h 8"/>
                      <a:gd name="T8" fmla="*/ 2 w 4"/>
                      <a:gd name="T9" fmla="*/ 0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0"/>
                        </a:moveTo>
                        <a:lnTo>
                          <a:pt x="0" y="7"/>
                        </a:lnTo>
                        <a:lnTo>
                          <a:pt x="3" y="0"/>
                        </a:lnTo>
                      </a:path>
                    </a:pathLst>
                  </a:custGeom>
                  <a:grpFill/>
                  <a:ln w="9144">
                    <a:solidFill>
                      <a:schemeClr val="bg2">
                        <a:lumMod val="90000"/>
                      </a:schemeClr>
                    </a:solidFill>
                    <a:round/>
                    <a:headEnd/>
                    <a:tailEnd/>
                  </a:ln>
                </p:spPr>
                <p:txBody>
                  <a:bodyPr/>
                  <a:lstStyle/>
                  <a:p>
                    <a:endParaRPr lang="nb-NO"/>
                  </a:p>
                </p:txBody>
              </p:sp>
              <p:sp>
                <p:nvSpPr>
                  <p:cNvPr id="632" name="Freeform 338"/>
                  <p:cNvSpPr>
                    <a:spLocks/>
                  </p:cNvSpPr>
                  <p:nvPr/>
                </p:nvSpPr>
                <p:spPr bwMode="gray">
                  <a:xfrm>
                    <a:off x="2608" y="1484"/>
                    <a:ext cx="10" cy="8"/>
                  </a:xfrm>
                  <a:custGeom>
                    <a:avLst/>
                    <a:gdLst>
                      <a:gd name="T0" fmla="*/ 0 w 9"/>
                      <a:gd name="T1" fmla="*/ 7 h 8"/>
                      <a:gd name="T2" fmla="*/ 22 w 9"/>
                      <a:gd name="T3" fmla="*/ 7 h 8"/>
                      <a:gd name="T4" fmla="*/ 4 w 9"/>
                      <a:gd name="T5" fmla="*/ 0 h 8"/>
                      <a:gd name="T6" fmla="*/ 1 w 9"/>
                      <a:gd name="T7" fmla="*/ 2 h 8"/>
                      <a:gd name="T8" fmla="*/ 4 w 9"/>
                      <a:gd name="T9" fmla="*/ 7 h 8"/>
                      <a:gd name="T10" fmla="*/ 0 w 9"/>
                      <a:gd name="T11" fmla="*/ 7 h 8"/>
                      <a:gd name="T12" fmla="*/ 0 w 9"/>
                      <a:gd name="T13" fmla="*/ 7 h 8"/>
                      <a:gd name="T14" fmla="*/ 0 w 9"/>
                      <a:gd name="T15" fmla="*/ 7 h 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8"/>
                      <a:gd name="T26" fmla="*/ 9 w 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8">
                        <a:moveTo>
                          <a:pt x="0" y="7"/>
                        </a:moveTo>
                        <a:lnTo>
                          <a:pt x="8" y="7"/>
                        </a:lnTo>
                        <a:lnTo>
                          <a:pt x="4" y="0"/>
                        </a:lnTo>
                        <a:lnTo>
                          <a:pt x="1" y="2"/>
                        </a:lnTo>
                        <a:lnTo>
                          <a:pt x="4" y="7"/>
                        </a:lnTo>
                        <a:lnTo>
                          <a:pt x="0" y="7"/>
                        </a:lnTo>
                      </a:path>
                    </a:pathLst>
                  </a:custGeom>
                  <a:grpFill/>
                  <a:ln w="9144">
                    <a:solidFill>
                      <a:schemeClr val="bg2">
                        <a:lumMod val="90000"/>
                      </a:schemeClr>
                    </a:solidFill>
                    <a:round/>
                    <a:headEnd/>
                    <a:tailEnd/>
                  </a:ln>
                </p:spPr>
                <p:txBody>
                  <a:bodyPr/>
                  <a:lstStyle/>
                  <a:p>
                    <a:endParaRPr lang="nb-NO"/>
                  </a:p>
                </p:txBody>
              </p:sp>
              <p:sp>
                <p:nvSpPr>
                  <p:cNvPr id="633" name="Freeform 339"/>
                  <p:cNvSpPr>
                    <a:spLocks/>
                  </p:cNvSpPr>
                  <p:nvPr/>
                </p:nvSpPr>
                <p:spPr bwMode="gray">
                  <a:xfrm>
                    <a:off x="2603" y="1460"/>
                    <a:ext cx="15" cy="15"/>
                  </a:xfrm>
                  <a:custGeom>
                    <a:avLst/>
                    <a:gdLst>
                      <a:gd name="T0" fmla="*/ 5 w 14"/>
                      <a:gd name="T1" fmla="*/ 0 h 16"/>
                      <a:gd name="T2" fmla="*/ 4 w 14"/>
                      <a:gd name="T3" fmla="*/ 5 h 16"/>
                      <a:gd name="T4" fmla="*/ 2 w 14"/>
                      <a:gd name="T5" fmla="*/ 2 h 16"/>
                      <a:gd name="T6" fmla="*/ 0 w 14"/>
                      <a:gd name="T7" fmla="*/ 7 h 16"/>
                      <a:gd name="T8" fmla="*/ 3 w 14"/>
                      <a:gd name="T9" fmla="*/ 8 h 16"/>
                      <a:gd name="T10" fmla="*/ 5 w 14"/>
                      <a:gd name="T11" fmla="*/ 8 h 16"/>
                      <a:gd name="T12" fmla="*/ 23 w 14"/>
                      <a:gd name="T13" fmla="*/ 8 h 16"/>
                      <a:gd name="T14" fmla="*/ 25 w 14"/>
                      <a:gd name="T15" fmla="*/ 8 h 16"/>
                      <a:gd name="T16" fmla="*/ 19 w 14"/>
                      <a:gd name="T17" fmla="*/ 8 h 16"/>
                      <a:gd name="T18" fmla="*/ 5 w 14"/>
                      <a:gd name="T19" fmla="*/ 0 h 16"/>
                      <a:gd name="T20" fmla="*/ 5 w 14"/>
                      <a:gd name="T21" fmla="*/ 0 h 16"/>
                      <a:gd name="T22" fmla="*/ 5 w 14"/>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6"/>
                      <a:gd name="T38" fmla="*/ 14 w 14"/>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6">
                        <a:moveTo>
                          <a:pt x="5" y="0"/>
                        </a:moveTo>
                        <a:lnTo>
                          <a:pt x="4" y="5"/>
                        </a:lnTo>
                        <a:lnTo>
                          <a:pt x="2" y="2"/>
                        </a:lnTo>
                        <a:lnTo>
                          <a:pt x="0" y="7"/>
                        </a:lnTo>
                        <a:lnTo>
                          <a:pt x="3" y="8"/>
                        </a:lnTo>
                        <a:lnTo>
                          <a:pt x="5" y="14"/>
                        </a:lnTo>
                        <a:lnTo>
                          <a:pt x="12" y="15"/>
                        </a:lnTo>
                        <a:lnTo>
                          <a:pt x="13" y="11"/>
                        </a:lnTo>
                        <a:lnTo>
                          <a:pt x="9" y="9"/>
                        </a:lnTo>
                        <a:lnTo>
                          <a:pt x="5" y="0"/>
                        </a:lnTo>
                      </a:path>
                    </a:pathLst>
                  </a:custGeom>
                  <a:grpFill/>
                  <a:ln w="9144">
                    <a:solidFill>
                      <a:schemeClr val="bg2">
                        <a:lumMod val="90000"/>
                      </a:schemeClr>
                    </a:solidFill>
                    <a:round/>
                    <a:headEnd/>
                    <a:tailEnd/>
                  </a:ln>
                </p:spPr>
                <p:txBody>
                  <a:bodyPr/>
                  <a:lstStyle/>
                  <a:p>
                    <a:endParaRPr lang="nb-NO"/>
                  </a:p>
                </p:txBody>
              </p:sp>
              <p:sp>
                <p:nvSpPr>
                  <p:cNvPr id="634" name="Freeform 340"/>
                  <p:cNvSpPr>
                    <a:spLocks/>
                  </p:cNvSpPr>
                  <p:nvPr/>
                </p:nvSpPr>
                <p:spPr bwMode="gray">
                  <a:xfrm>
                    <a:off x="2347" y="1208"/>
                    <a:ext cx="158" cy="99"/>
                  </a:xfrm>
                  <a:custGeom>
                    <a:avLst/>
                    <a:gdLst>
                      <a:gd name="T0" fmla="*/ 76 w 150"/>
                      <a:gd name="T1" fmla="*/ 66 h 102"/>
                      <a:gd name="T2" fmla="*/ 39 w 150"/>
                      <a:gd name="T3" fmla="*/ 61 h 102"/>
                      <a:gd name="T4" fmla="*/ 62 w 150"/>
                      <a:gd name="T5" fmla="*/ 57 h 102"/>
                      <a:gd name="T6" fmla="*/ 54 w 150"/>
                      <a:gd name="T7" fmla="*/ 54 h 102"/>
                      <a:gd name="T8" fmla="*/ 57 w 150"/>
                      <a:gd name="T9" fmla="*/ 49 h 102"/>
                      <a:gd name="T10" fmla="*/ 7 w 150"/>
                      <a:gd name="T11" fmla="*/ 45 h 102"/>
                      <a:gd name="T12" fmla="*/ 37 w 150"/>
                      <a:gd name="T13" fmla="*/ 40 h 102"/>
                      <a:gd name="T14" fmla="*/ 63 w 150"/>
                      <a:gd name="T15" fmla="*/ 35 h 102"/>
                      <a:gd name="T16" fmla="*/ 45 w 150"/>
                      <a:gd name="T17" fmla="*/ 36 h 102"/>
                      <a:gd name="T18" fmla="*/ 53 w 150"/>
                      <a:gd name="T19" fmla="*/ 26 h 102"/>
                      <a:gd name="T20" fmla="*/ 35 w 150"/>
                      <a:gd name="T21" fmla="*/ 21 h 102"/>
                      <a:gd name="T22" fmla="*/ 0 w 150"/>
                      <a:gd name="T23" fmla="*/ 26 h 102"/>
                      <a:gd name="T24" fmla="*/ 7 w 150"/>
                      <a:gd name="T25" fmla="*/ 22 h 102"/>
                      <a:gd name="T26" fmla="*/ 4 w 150"/>
                      <a:gd name="T27" fmla="*/ 17 h 102"/>
                      <a:gd name="T28" fmla="*/ 26 w 150"/>
                      <a:gd name="T29" fmla="*/ 20 h 102"/>
                      <a:gd name="T30" fmla="*/ 26 w 150"/>
                      <a:gd name="T31" fmla="*/ 17 h 102"/>
                      <a:gd name="T32" fmla="*/ 21 w 150"/>
                      <a:gd name="T33" fmla="*/ 17 h 102"/>
                      <a:gd name="T34" fmla="*/ 21 w 150"/>
                      <a:gd name="T35" fmla="*/ 17 h 102"/>
                      <a:gd name="T36" fmla="*/ 23 w 150"/>
                      <a:gd name="T37" fmla="*/ 16 h 102"/>
                      <a:gd name="T38" fmla="*/ 28 w 150"/>
                      <a:gd name="T39" fmla="*/ 15 h 102"/>
                      <a:gd name="T40" fmla="*/ 37 w 150"/>
                      <a:gd name="T41" fmla="*/ 17 h 102"/>
                      <a:gd name="T42" fmla="*/ 45 w 150"/>
                      <a:gd name="T43" fmla="*/ 17 h 102"/>
                      <a:gd name="T44" fmla="*/ 51 w 150"/>
                      <a:gd name="T45" fmla="*/ 17 h 102"/>
                      <a:gd name="T46" fmla="*/ 35 w 150"/>
                      <a:gd name="T47" fmla="*/ 11 h 102"/>
                      <a:gd name="T48" fmla="*/ 47 w 150"/>
                      <a:gd name="T49" fmla="*/ 10 h 102"/>
                      <a:gd name="T50" fmla="*/ 28 w 150"/>
                      <a:gd name="T51" fmla="*/ 7 h 102"/>
                      <a:gd name="T52" fmla="*/ 47 w 150"/>
                      <a:gd name="T53" fmla="*/ 4 h 102"/>
                      <a:gd name="T54" fmla="*/ 68 w 150"/>
                      <a:gd name="T55" fmla="*/ 17 h 102"/>
                      <a:gd name="T56" fmla="*/ 72 w 150"/>
                      <a:gd name="T57" fmla="*/ 17 h 102"/>
                      <a:gd name="T58" fmla="*/ 70 w 150"/>
                      <a:gd name="T59" fmla="*/ 21 h 102"/>
                      <a:gd name="T60" fmla="*/ 72 w 150"/>
                      <a:gd name="T61" fmla="*/ 22 h 102"/>
                      <a:gd name="T62" fmla="*/ 72 w 150"/>
                      <a:gd name="T63" fmla="*/ 27 h 102"/>
                      <a:gd name="T64" fmla="*/ 76 w 150"/>
                      <a:gd name="T65" fmla="*/ 34 h 102"/>
                      <a:gd name="T66" fmla="*/ 84 w 150"/>
                      <a:gd name="T67" fmla="*/ 28 h 102"/>
                      <a:gd name="T68" fmla="*/ 93 w 150"/>
                      <a:gd name="T69" fmla="*/ 24 h 102"/>
                      <a:gd name="T70" fmla="*/ 97 w 150"/>
                      <a:gd name="T71" fmla="*/ 17 h 102"/>
                      <a:gd name="T72" fmla="*/ 97 w 150"/>
                      <a:gd name="T73" fmla="*/ 14 h 102"/>
                      <a:gd name="T74" fmla="*/ 119 w 150"/>
                      <a:gd name="T75" fmla="*/ 17 h 102"/>
                      <a:gd name="T76" fmla="*/ 132 w 150"/>
                      <a:gd name="T77" fmla="*/ 12 h 102"/>
                      <a:gd name="T78" fmla="*/ 147 w 150"/>
                      <a:gd name="T79" fmla="*/ 17 h 102"/>
                      <a:gd name="T80" fmla="*/ 152 w 150"/>
                      <a:gd name="T81" fmla="*/ 13 h 102"/>
                      <a:gd name="T82" fmla="*/ 163 w 150"/>
                      <a:gd name="T83" fmla="*/ 17 h 102"/>
                      <a:gd name="T84" fmla="*/ 185 w 150"/>
                      <a:gd name="T85" fmla="*/ 13 h 102"/>
                      <a:gd name="T86" fmla="*/ 190 w 150"/>
                      <a:gd name="T87" fmla="*/ 0 h 102"/>
                      <a:gd name="T88" fmla="*/ 200 w 150"/>
                      <a:gd name="T89" fmla="*/ 10 h 102"/>
                      <a:gd name="T90" fmla="*/ 226 w 150"/>
                      <a:gd name="T91" fmla="*/ 5 h 102"/>
                      <a:gd name="T92" fmla="*/ 214 w 150"/>
                      <a:gd name="T93" fmla="*/ 15 h 102"/>
                      <a:gd name="T94" fmla="*/ 223 w 150"/>
                      <a:gd name="T95" fmla="*/ 16 h 102"/>
                      <a:gd name="T96" fmla="*/ 223 w 150"/>
                      <a:gd name="T97" fmla="*/ 17 h 102"/>
                      <a:gd name="T98" fmla="*/ 235 w 150"/>
                      <a:gd name="T99" fmla="*/ 21 h 102"/>
                      <a:gd name="T100" fmla="*/ 240 w 150"/>
                      <a:gd name="T101" fmla="*/ 19 h 102"/>
                      <a:gd name="T102" fmla="*/ 245 w 150"/>
                      <a:gd name="T103" fmla="*/ 32 h 102"/>
                      <a:gd name="T104" fmla="*/ 250 w 150"/>
                      <a:gd name="T105" fmla="*/ 34 h 102"/>
                      <a:gd name="T106" fmla="*/ 248 w 150"/>
                      <a:gd name="T107" fmla="*/ 42 h 102"/>
                      <a:gd name="T108" fmla="*/ 228 w 150"/>
                      <a:gd name="T109" fmla="*/ 47 h 102"/>
                      <a:gd name="T110" fmla="*/ 221 w 150"/>
                      <a:gd name="T111" fmla="*/ 55 h 102"/>
                      <a:gd name="T112" fmla="*/ 211 w 150"/>
                      <a:gd name="T113" fmla="*/ 53 h 102"/>
                      <a:gd name="T114" fmla="*/ 171 w 150"/>
                      <a:gd name="T115" fmla="*/ 65 h 102"/>
                      <a:gd name="T116" fmla="*/ 137 w 150"/>
                      <a:gd name="T117" fmla="*/ 75 h 102"/>
                      <a:gd name="T118" fmla="*/ 103 w 150"/>
                      <a:gd name="T119" fmla="*/ 73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0"/>
                      <a:gd name="T181" fmla="*/ 0 h 102"/>
                      <a:gd name="T182" fmla="*/ 150 w 150"/>
                      <a:gd name="T183" fmla="*/ 102 h 1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0" h="102">
                        <a:moveTo>
                          <a:pt x="62" y="97"/>
                        </a:moveTo>
                        <a:lnTo>
                          <a:pt x="45" y="87"/>
                        </a:lnTo>
                        <a:lnTo>
                          <a:pt x="25" y="88"/>
                        </a:lnTo>
                        <a:lnTo>
                          <a:pt x="24" y="81"/>
                        </a:lnTo>
                        <a:lnTo>
                          <a:pt x="28" y="84"/>
                        </a:lnTo>
                        <a:lnTo>
                          <a:pt x="37" y="77"/>
                        </a:lnTo>
                        <a:lnTo>
                          <a:pt x="37" y="72"/>
                        </a:lnTo>
                        <a:lnTo>
                          <a:pt x="32" y="74"/>
                        </a:lnTo>
                        <a:lnTo>
                          <a:pt x="37" y="65"/>
                        </a:lnTo>
                        <a:lnTo>
                          <a:pt x="34" y="68"/>
                        </a:lnTo>
                        <a:lnTo>
                          <a:pt x="27" y="57"/>
                        </a:lnTo>
                        <a:lnTo>
                          <a:pt x="7" y="59"/>
                        </a:lnTo>
                        <a:lnTo>
                          <a:pt x="7" y="56"/>
                        </a:lnTo>
                        <a:lnTo>
                          <a:pt x="23" y="50"/>
                        </a:lnTo>
                        <a:lnTo>
                          <a:pt x="35" y="51"/>
                        </a:lnTo>
                        <a:lnTo>
                          <a:pt x="38" y="45"/>
                        </a:lnTo>
                        <a:lnTo>
                          <a:pt x="35" y="48"/>
                        </a:lnTo>
                        <a:lnTo>
                          <a:pt x="27" y="46"/>
                        </a:lnTo>
                        <a:lnTo>
                          <a:pt x="37" y="37"/>
                        </a:lnTo>
                        <a:lnTo>
                          <a:pt x="31" y="36"/>
                        </a:lnTo>
                        <a:lnTo>
                          <a:pt x="27" y="32"/>
                        </a:lnTo>
                        <a:lnTo>
                          <a:pt x="22" y="31"/>
                        </a:lnTo>
                        <a:lnTo>
                          <a:pt x="11" y="37"/>
                        </a:lnTo>
                        <a:lnTo>
                          <a:pt x="0" y="36"/>
                        </a:lnTo>
                        <a:lnTo>
                          <a:pt x="2" y="31"/>
                        </a:lnTo>
                        <a:lnTo>
                          <a:pt x="7" y="32"/>
                        </a:lnTo>
                        <a:lnTo>
                          <a:pt x="8" y="30"/>
                        </a:lnTo>
                        <a:lnTo>
                          <a:pt x="4" y="25"/>
                        </a:lnTo>
                        <a:lnTo>
                          <a:pt x="11" y="31"/>
                        </a:lnTo>
                        <a:lnTo>
                          <a:pt x="16" y="30"/>
                        </a:lnTo>
                        <a:lnTo>
                          <a:pt x="14" y="28"/>
                        </a:lnTo>
                        <a:lnTo>
                          <a:pt x="16" y="26"/>
                        </a:lnTo>
                        <a:lnTo>
                          <a:pt x="9" y="24"/>
                        </a:lnTo>
                        <a:lnTo>
                          <a:pt x="11" y="23"/>
                        </a:lnTo>
                        <a:lnTo>
                          <a:pt x="8" y="17"/>
                        </a:lnTo>
                        <a:lnTo>
                          <a:pt x="11" y="19"/>
                        </a:lnTo>
                        <a:lnTo>
                          <a:pt x="11" y="15"/>
                        </a:lnTo>
                        <a:lnTo>
                          <a:pt x="13" y="16"/>
                        </a:lnTo>
                        <a:lnTo>
                          <a:pt x="11" y="13"/>
                        </a:lnTo>
                        <a:lnTo>
                          <a:pt x="18" y="15"/>
                        </a:lnTo>
                        <a:lnTo>
                          <a:pt x="19" y="19"/>
                        </a:lnTo>
                        <a:lnTo>
                          <a:pt x="23" y="18"/>
                        </a:lnTo>
                        <a:lnTo>
                          <a:pt x="26" y="24"/>
                        </a:lnTo>
                        <a:lnTo>
                          <a:pt x="27" y="21"/>
                        </a:lnTo>
                        <a:lnTo>
                          <a:pt x="28" y="24"/>
                        </a:lnTo>
                        <a:lnTo>
                          <a:pt x="30" y="20"/>
                        </a:lnTo>
                        <a:lnTo>
                          <a:pt x="28" y="15"/>
                        </a:lnTo>
                        <a:lnTo>
                          <a:pt x="22" y="11"/>
                        </a:lnTo>
                        <a:lnTo>
                          <a:pt x="23" y="9"/>
                        </a:lnTo>
                        <a:lnTo>
                          <a:pt x="28" y="10"/>
                        </a:lnTo>
                        <a:lnTo>
                          <a:pt x="25" y="7"/>
                        </a:lnTo>
                        <a:lnTo>
                          <a:pt x="18" y="7"/>
                        </a:lnTo>
                        <a:lnTo>
                          <a:pt x="18" y="3"/>
                        </a:lnTo>
                        <a:lnTo>
                          <a:pt x="28" y="4"/>
                        </a:lnTo>
                        <a:lnTo>
                          <a:pt x="43" y="18"/>
                        </a:lnTo>
                        <a:lnTo>
                          <a:pt x="41" y="19"/>
                        </a:lnTo>
                        <a:lnTo>
                          <a:pt x="43" y="22"/>
                        </a:lnTo>
                        <a:lnTo>
                          <a:pt x="43" y="26"/>
                        </a:lnTo>
                        <a:lnTo>
                          <a:pt x="41" y="29"/>
                        </a:lnTo>
                        <a:lnTo>
                          <a:pt x="42" y="31"/>
                        </a:lnTo>
                        <a:lnTo>
                          <a:pt x="42" y="34"/>
                        </a:lnTo>
                        <a:lnTo>
                          <a:pt x="43" y="32"/>
                        </a:lnTo>
                        <a:lnTo>
                          <a:pt x="43" y="35"/>
                        </a:lnTo>
                        <a:lnTo>
                          <a:pt x="43" y="37"/>
                        </a:lnTo>
                        <a:lnTo>
                          <a:pt x="45" y="38"/>
                        </a:lnTo>
                        <a:lnTo>
                          <a:pt x="45" y="44"/>
                        </a:lnTo>
                        <a:lnTo>
                          <a:pt x="47" y="39"/>
                        </a:lnTo>
                        <a:lnTo>
                          <a:pt x="50" y="38"/>
                        </a:lnTo>
                        <a:lnTo>
                          <a:pt x="51" y="30"/>
                        </a:lnTo>
                        <a:lnTo>
                          <a:pt x="56" y="34"/>
                        </a:lnTo>
                        <a:lnTo>
                          <a:pt x="57" y="32"/>
                        </a:lnTo>
                        <a:lnTo>
                          <a:pt x="58" y="25"/>
                        </a:lnTo>
                        <a:lnTo>
                          <a:pt x="57" y="15"/>
                        </a:lnTo>
                        <a:lnTo>
                          <a:pt x="58" y="14"/>
                        </a:lnTo>
                        <a:lnTo>
                          <a:pt x="69" y="27"/>
                        </a:lnTo>
                        <a:lnTo>
                          <a:pt x="71" y="23"/>
                        </a:lnTo>
                        <a:lnTo>
                          <a:pt x="70" y="17"/>
                        </a:lnTo>
                        <a:lnTo>
                          <a:pt x="79" y="12"/>
                        </a:lnTo>
                        <a:lnTo>
                          <a:pt x="87" y="30"/>
                        </a:lnTo>
                        <a:lnTo>
                          <a:pt x="88" y="23"/>
                        </a:lnTo>
                        <a:lnTo>
                          <a:pt x="85" y="13"/>
                        </a:lnTo>
                        <a:lnTo>
                          <a:pt x="90" y="13"/>
                        </a:lnTo>
                        <a:lnTo>
                          <a:pt x="93" y="19"/>
                        </a:lnTo>
                        <a:lnTo>
                          <a:pt x="98" y="17"/>
                        </a:lnTo>
                        <a:lnTo>
                          <a:pt x="99" y="12"/>
                        </a:lnTo>
                        <a:lnTo>
                          <a:pt x="110" y="13"/>
                        </a:lnTo>
                        <a:lnTo>
                          <a:pt x="108" y="3"/>
                        </a:lnTo>
                        <a:lnTo>
                          <a:pt x="113" y="0"/>
                        </a:lnTo>
                        <a:lnTo>
                          <a:pt x="119" y="5"/>
                        </a:lnTo>
                        <a:lnTo>
                          <a:pt x="119" y="10"/>
                        </a:lnTo>
                        <a:lnTo>
                          <a:pt x="123" y="12"/>
                        </a:lnTo>
                        <a:lnTo>
                          <a:pt x="135" y="5"/>
                        </a:lnTo>
                        <a:lnTo>
                          <a:pt x="136" y="7"/>
                        </a:lnTo>
                        <a:lnTo>
                          <a:pt x="127" y="15"/>
                        </a:lnTo>
                        <a:lnTo>
                          <a:pt x="129" y="18"/>
                        </a:lnTo>
                        <a:lnTo>
                          <a:pt x="133" y="16"/>
                        </a:lnTo>
                        <a:lnTo>
                          <a:pt x="134" y="21"/>
                        </a:lnTo>
                        <a:lnTo>
                          <a:pt x="133" y="27"/>
                        </a:lnTo>
                        <a:lnTo>
                          <a:pt x="140" y="27"/>
                        </a:lnTo>
                        <a:lnTo>
                          <a:pt x="140" y="31"/>
                        </a:lnTo>
                        <a:lnTo>
                          <a:pt x="143" y="32"/>
                        </a:lnTo>
                        <a:lnTo>
                          <a:pt x="143" y="29"/>
                        </a:lnTo>
                        <a:lnTo>
                          <a:pt x="148" y="37"/>
                        </a:lnTo>
                        <a:lnTo>
                          <a:pt x="145" y="42"/>
                        </a:lnTo>
                        <a:lnTo>
                          <a:pt x="147" y="45"/>
                        </a:lnTo>
                        <a:lnTo>
                          <a:pt x="149" y="44"/>
                        </a:lnTo>
                        <a:lnTo>
                          <a:pt x="149" y="47"/>
                        </a:lnTo>
                        <a:lnTo>
                          <a:pt x="147" y="54"/>
                        </a:lnTo>
                        <a:lnTo>
                          <a:pt x="137" y="61"/>
                        </a:lnTo>
                        <a:lnTo>
                          <a:pt x="136" y="64"/>
                        </a:lnTo>
                        <a:lnTo>
                          <a:pt x="140" y="61"/>
                        </a:lnTo>
                        <a:lnTo>
                          <a:pt x="131" y="75"/>
                        </a:lnTo>
                        <a:lnTo>
                          <a:pt x="125" y="69"/>
                        </a:lnTo>
                        <a:lnTo>
                          <a:pt x="125" y="73"/>
                        </a:lnTo>
                        <a:lnTo>
                          <a:pt x="111" y="84"/>
                        </a:lnTo>
                        <a:lnTo>
                          <a:pt x="102" y="85"/>
                        </a:lnTo>
                        <a:lnTo>
                          <a:pt x="89" y="99"/>
                        </a:lnTo>
                        <a:lnTo>
                          <a:pt x="81" y="101"/>
                        </a:lnTo>
                        <a:lnTo>
                          <a:pt x="62" y="97"/>
                        </a:lnTo>
                      </a:path>
                    </a:pathLst>
                  </a:custGeom>
                  <a:grpFill/>
                  <a:ln w="9144">
                    <a:solidFill>
                      <a:schemeClr val="bg2">
                        <a:lumMod val="90000"/>
                      </a:schemeClr>
                    </a:solidFill>
                    <a:round/>
                    <a:headEnd/>
                    <a:tailEnd/>
                  </a:ln>
                </p:spPr>
                <p:txBody>
                  <a:bodyPr/>
                  <a:lstStyle/>
                  <a:p>
                    <a:endParaRPr lang="nb-NO"/>
                  </a:p>
                </p:txBody>
              </p:sp>
              <p:sp>
                <p:nvSpPr>
                  <p:cNvPr id="635" name="Freeform 341"/>
                  <p:cNvSpPr>
                    <a:spLocks/>
                  </p:cNvSpPr>
                  <p:nvPr/>
                </p:nvSpPr>
                <p:spPr bwMode="gray">
                  <a:xfrm>
                    <a:off x="892" y="890"/>
                    <a:ext cx="153" cy="154"/>
                  </a:xfrm>
                  <a:custGeom>
                    <a:avLst/>
                    <a:gdLst>
                      <a:gd name="T0" fmla="*/ 34 w 146"/>
                      <a:gd name="T1" fmla="*/ 19 h 161"/>
                      <a:gd name="T2" fmla="*/ 46 w 146"/>
                      <a:gd name="T3" fmla="*/ 25 h 161"/>
                      <a:gd name="T4" fmla="*/ 38 w 146"/>
                      <a:gd name="T5" fmla="*/ 30 h 161"/>
                      <a:gd name="T6" fmla="*/ 24 w 146"/>
                      <a:gd name="T7" fmla="*/ 45 h 161"/>
                      <a:gd name="T8" fmla="*/ 28 w 146"/>
                      <a:gd name="T9" fmla="*/ 51 h 161"/>
                      <a:gd name="T10" fmla="*/ 21 w 146"/>
                      <a:gd name="T11" fmla="*/ 52 h 161"/>
                      <a:gd name="T12" fmla="*/ 23 w 146"/>
                      <a:gd name="T13" fmla="*/ 56 h 161"/>
                      <a:gd name="T14" fmla="*/ 21 w 146"/>
                      <a:gd name="T15" fmla="*/ 60 h 161"/>
                      <a:gd name="T16" fmla="*/ 23 w 146"/>
                      <a:gd name="T17" fmla="*/ 61 h 161"/>
                      <a:gd name="T18" fmla="*/ 10 w 146"/>
                      <a:gd name="T19" fmla="*/ 65 h 161"/>
                      <a:gd name="T20" fmla="*/ 7 w 146"/>
                      <a:gd name="T21" fmla="*/ 67 h 161"/>
                      <a:gd name="T22" fmla="*/ 6 w 146"/>
                      <a:gd name="T23" fmla="*/ 68 h 161"/>
                      <a:gd name="T24" fmla="*/ 7 w 146"/>
                      <a:gd name="T25" fmla="*/ 71 h 161"/>
                      <a:gd name="T26" fmla="*/ 3 w 146"/>
                      <a:gd name="T27" fmla="*/ 71 h 161"/>
                      <a:gd name="T28" fmla="*/ 6 w 146"/>
                      <a:gd name="T29" fmla="*/ 73 h 161"/>
                      <a:gd name="T30" fmla="*/ 2 w 146"/>
                      <a:gd name="T31" fmla="*/ 74 h 161"/>
                      <a:gd name="T32" fmla="*/ 4 w 146"/>
                      <a:gd name="T33" fmla="*/ 76 h 161"/>
                      <a:gd name="T34" fmla="*/ 0 w 146"/>
                      <a:gd name="T35" fmla="*/ 79 h 161"/>
                      <a:gd name="T36" fmla="*/ 10 w 146"/>
                      <a:gd name="T37" fmla="*/ 80 h 161"/>
                      <a:gd name="T38" fmla="*/ 26 w 146"/>
                      <a:gd name="T39" fmla="*/ 83 h 161"/>
                      <a:gd name="T40" fmla="*/ 29 w 146"/>
                      <a:gd name="T41" fmla="*/ 81 h 161"/>
                      <a:gd name="T42" fmla="*/ 38 w 146"/>
                      <a:gd name="T43" fmla="*/ 85 h 161"/>
                      <a:gd name="T44" fmla="*/ 59 w 146"/>
                      <a:gd name="T45" fmla="*/ 102 h 161"/>
                      <a:gd name="T46" fmla="*/ 93 w 146"/>
                      <a:gd name="T47" fmla="*/ 92 h 161"/>
                      <a:gd name="T48" fmla="*/ 99 w 146"/>
                      <a:gd name="T49" fmla="*/ 96 h 161"/>
                      <a:gd name="T50" fmla="*/ 115 w 146"/>
                      <a:gd name="T51" fmla="*/ 91 h 161"/>
                      <a:gd name="T52" fmla="*/ 122 w 146"/>
                      <a:gd name="T53" fmla="*/ 85 h 161"/>
                      <a:gd name="T54" fmla="*/ 121 w 146"/>
                      <a:gd name="T55" fmla="*/ 79 h 161"/>
                      <a:gd name="T56" fmla="*/ 125 w 146"/>
                      <a:gd name="T57" fmla="*/ 71 h 161"/>
                      <a:gd name="T58" fmla="*/ 146 w 146"/>
                      <a:gd name="T59" fmla="*/ 68 h 161"/>
                      <a:gd name="T60" fmla="*/ 148 w 146"/>
                      <a:gd name="T61" fmla="*/ 60 h 161"/>
                      <a:gd name="T62" fmla="*/ 153 w 146"/>
                      <a:gd name="T63" fmla="*/ 58 h 161"/>
                      <a:gd name="T64" fmla="*/ 232 w 146"/>
                      <a:gd name="T65" fmla="*/ 35 h 161"/>
                      <a:gd name="T66" fmla="*/ 232 w 146"/>
                      <a:gd name="T67" fmla="*/ 32 h 161"/>
                      <a:gd name="T68" fmla="*/ 185 w 146"/>
                      <a:gd name="T69" fmla="*/ 11 h 161"/>
                      <a:gd name="T70" fmla="*/ 157 w 146"/>
                      <a:gd name="T71" fmla="*/ 11 h 161"/>
                      <a:gd name="T72" fmla="*/ 153 w 146"/>
                      <a:gd name="T73" fmla="*/ 11 h 161"/>
                      <a:gd name="T74" fmla="*/ 155 w 146"/>
                      <a:gd name="T75" fmla="*/ 13 h 161"/>
                      <a:gd name="T76" fmla="*/ 153 w 146"/>
                      <a:gd name="T77" fmla="*/ 18 h 161"/>
                      <a:gd name="T78" fmla="*/ 148 w 146"/>
                      <a:gd name="T79" fmla="*/ 19 h 161"/>
                      <a:gd name="T80" fmla="*/ 148 w 146"/>
                      <a:gd name="T81" fmla="*/ 11 h 161"/>
                      <a:gd name="T82" fmla="*/ 141 w 146"/>
                      <a:gd name="T83" fmla="*/ 11 h 161"/>
                      <a:gd name="T84" fmla="*/ 135 w 146"/>
                      <a:gd name="T85" fmla="*/ 17 h 161"/>
                      <a:gd name="T86" fmla="*/ 134 w 146"/>
                      <a:gd name="T87" fmla="*/ 12 h 161"/>
                      <a:gd name="T88" fmla="*/ 137 w 146"/>
                      <a:gd name="T89" fmla="*/ 11 h 161"/>
                      <a:gd name="T90" fmla="*/ 99 w 146"/>
                      <a:gd name="T91" fmla="*/ 0 h 161"/>
                      <a:gd name="T92" fmla="*/ 62 w 146"/>
                      <a:gd name="T93" fmla="*/ 4 h 161"/>
                      <a:gd name="T94" fmla="*/ 62 w 146"/>
                      <a:gd name="T95" fmla="*/ 11 h 161"/>
                      <a:gd name="T96" fmla="*/ 57 w 146"/>
                      <a:gd name="T97" fmla="*/ 4 h 161"/>
                      <a:gd name="T98" fmla="*/ 27 w 146"/>
                      <a:gd name="T99" fmla="*/ 10 h 161"/>
                      <a:gd name="T100" fmla="*/ 34 w 146"/>
                      <a:gd name="T101" fmla="*/ 11 h 161"/>
                      <a:gd name="T102" fmla="*/ 31 w 146"/>
                      <a:gd name="T103" fmla="*/ 11 h 161"/>
                      <a:gd name="T104" fmla="*/ 34 w 146"/>
                      <a:gd name="T105" fmla="*/ 19 h 161"/>
                      <a:gd name="T106" fmla="*/ 34 w 146"/>
                      <a:gd name="T107" fmla="*/ 19 h 161"/>
                      <a:gd name="T108" fmla="*/ 34 w 146"/>
                      <a:gd name="T109" fmla="*/ 19 h 16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6"/>
                      <a:gd name="T166" fmla="*/ 0 h 161"/>
                      <a:gd name="T167" fmla="*/ 146 w 146"/>
                      <a:gd name="T168" fmla="*/ 161 h 16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6" h="161">
                        <a:moveTo>
                          <a:pt x="23" y="29"/>
                        </a:moveTo>
                        <a:lnTo>
                          <a:pt x="29" y="36"/>
                        </a:lnTo>
                        <a:lnTo>
                          <a:pt x="25" y="47"/>
                        </a:lnTo>
                        <a:lnTo>
                          <a:pt x="14" y="70"/>
                        </a:lnTo>
                        <a:lnTo>
                          <a:pt x="18" y="78"/>
                        </a:lnTo>
                        <a:lnTo>
                          <a:pt x="11" y="80"/>
                        </a:lnTo>
                        <a:lnTo>
                          <a:pt x="13" y="88"/>
                        </a:lnTo>
                        <a:lnTo>
                          <a:pt x="11" y="94"/>
                        </a:lnTo>
                        <a:lnTo>
                          <a:pt x="13" y="95"/>
                        </a:lnTo>
                        <a:lnTo>
                          <a:pt x="10" y="100"/>
                        </a:lnTo>
                        <a:lnTo>
                          <a:pt x="7" y="103"/>
                        </a:lnTo>
                        <a:lnTo>
                          <a:pt x="6" y="106"/>
                        </a:lnTo>
                        <a:lnTo>
                          <a:pt x="7" y="110"/>
                        </a:lnTo>
                        <a:lnTo>
                          <a:pt x="3" y="111"/>
                        </a:lnTo>
                        <a:lnTo>
                          <a:pt x="6" y="114"/>
                        </a:lnTo>
                        <a:lnTo>
                          <a:pt x="2" y="116"/>
                        </a:lnTo>
                        <a:lnTo>
                          <a:pt x="4" y="119"/>
                        </a:lnTo>
                        <a:lnTo>
                          <a:pt x="0" y="123"/>
                        </a:lnTo>
                        <a:lnTo>
                          <a:pt x="10" y="125"/>
                        </a:lnTo>
                        <a:lnTo>
                          <a:pt x="16" y="130"/>
                        </a:lnTo>
                        <a:lnTo>
                          <a:pt x="19" y="127"/>
                        </a:lnTo>
                        <a:lnTo>
                          <a:pt x="25" y="133"/>
                        </a:lnTo>
                        <a:lnTo>
                          <a:pt x="37" y="160"/>
                        </a:lnTo>
                        <a:lnTo>
                          <a:pt x="58" y="143"/>
                        </a:lnTo>
                        <a:lnTo>
                          <a:pt x="62" y="149"/>
                        </a:lnTo>
                        <a:lnTo>
                          <a:pt x="72" y="142"/>
                        </a:lnTo>
                        <a:lnTo>
                          <a:pt x="76" y="133"/>
                        </a:lnTo>
                        <a:lnTo>
                          <a:pt x="75" y="124"/>
                        </a:lnTo>
                        <a:lnTo>
                          <a:pt x="78" y="110"/>
                        </a:lnTo>
                        <a:lnTo>
                          <a:pt x="91" y="106"/>
                        </a:lnTo>
                        <a:lnTo>
                          <a:pt x="93" y="94"/>
                        </a:lnTo>
                        <a:lnTo>
                          <a:pt x="95" y="91"/>
                        </a:lnTo>
                        <a:lnTo>
                          <a:pt x="145" y="55"/>
                        </a:lnTo>
                        <a:lnTo>
                          <a:pt x="145" y="50"/>
                        </a:lnTo>
                        <a:lnTo>
                          <a:pt x="116" y="17"/>
                        </a:lnTo>
                        <a:lnTo>
                          <a:pt x="98" y="17"/>
                        </a:lnTo>
                        <a:lnTo>
                          <a:pt x="95" y="21"/>
                        </a:lnTo>
                        <a:lnTo>
                          <a:pt x="97" y="23"/>
                        </a:lnTo>
                        <a:lnTo>
                          <a:pt x="95" y="28"/>
                        </a:lnTo>
                        <a:lnTo>
                          <a:pt x="93" y="29"/>
                        </a:lnTo>
                        <a:lnTo>
                          <a:pt x="93" y="19"/>
                        </a:lnTo>
                        <a:lnTo>
                          <a:pt x="89" y="18"/>
                        </a:lnTo>
                        <a:lnTo>
                          <a:pt x="85" y="27"/>
                        </a:lnTo>
                        <a:lnTo>
                          <a:pt x="84" y="22"/>
                        </a:lnTo>
                        <a:lnTo>
                          <a:pt x="86" y="19"/>
                        </a:lnTo>
                        <a:lnTo>
                          <a:pt x="62" y="0"/>
                        </a:lnTo>
                        <a:lnTo>
                          <a:pt x="39" y="4"/>
                        </a:lnTo>
                        <a:lnTo>
                          <a:pt x="39" y="11"/>
                        </a:lnTo>
                        <a:lnTo>
                          <a:pt x="36" y="4"/>
                        </a:lnTo>
                        <a:lnTo>
                          <a:pt x="17" y="10"/>
                        </a:lnTo>
                        <a:lnTo>
                          <a:pt x="23" y="17"/>
                        </a:lnTo>
                        <a:lnTo>
                          <a:pt x="21" y="21"/>
                        </a:lnTo>
                        <a:lnTo>
                          <a:pt x="23" y="29"/>
                        </a:lnTo>
                      </a:path>
                    </a:pathLst>
                  </a:custGeom>
                  <a:grpFill/>
                  <a:ln w="9144">
                    <a:solidFill>
                      <a:schemeClr val="bg2">
                        <a:lumMod val="90000"/>
                      </a:schemeClr>
                    </a:solidFill>
                    <a:round/>
                    <a:headEnd/>
                    <a:tailEnd/>
                  </a:ln>
                </p:spPr>
                <p:txBody>
                  <a:bodyPr/>
                  <a:lstStyle/>
                  <a:p>
                    <a:endParaRPr lang="nb-NO"/>
                  </a:p>
                </p:txBody>
              </p:sp>
              <p:sp>
                <p:nvSpPr>
                  <p:cNvPr id="636" name="Freeform 342"/>
                  <p:cNvSpPr>
                    <a:spLocks/>
                  </p:cNvSpPr>
                  <p:nvPr/>
                </p:nvSpPr>
                <p:spPr bwMode="gray">
                  <a:xfrm>
                    <a:off x="991" y="949"/>
                    <a:ext cx="263" cy="194"/>
                  </a:xfrm>
                  <a:custGeom>
                    <a:avLst/>
                    <a:gdLst>
                      <a:gd name="T0" fmla="*/ 58 w 249"/>
                      <a:gd name="T1" fmla="*/ 106 h 203"/>
                      <a:gd name="T2" fmla="*/ 110 w 249"/>
                      <a:gd name="T3" fmla="*/ 83 h 203"/>
                      <a:gd name="T4" fmla="*/ 156 w 249"/>
                      <a:gd name="T5" fmla="*/ 82 h 203"/>
                      <a:gd name="T6" fmla="*/ 67 w 249"/>
                      <a:gd name="T7" fmla="*/ 75 h 203"/>
                      <a:gd name="T8" fmla="*/ 35 w 249"/>
                      <a:gd name="T9" fmla="*/ 60 h 203"/>
                      <a:gd name="T10" fmla="*/ 68 w 249"/>
                      <a:gd name="T11" fmla="*/ 54 h 203"/>
                      <a:gd name="T12" fmla="*/ 26 w 249"/>
                      <a:gd name="T13" fmla="*/ 52 h 203"/>
                      <a:gd name="T14" fmla="*/ 0 w 249"/>
                      <a:gd name="T15" fmla="*/ 42 h 203"/>
                      <a:gd name="T16" fmla="*/ 21 w 249"/>
                      <a:gd name="T17" fmla="*/ 30 h 203"/>
                      <a:gd name="T18" fmla="*/ 21 w 249"/>
                      <a:gd name="T19" fmla="*/ 23 h 203"/>
                      <a:gd name="T20" fmla="*/ 111 w 249"/>
                      <a:gd name="T21" fmla="*/ 3 h 203"/>
                      <a:gd name="T22" fmla="*/ 99 w 249"/>
                      <a:gd name="T23" fmla="*/ 23 h 203"/>
                      <a:gd name="T24" fmla="*/ 127 w 249"/>
                      <a:gd name="T25" fmla="*/ 18 h 203"/>
                      <a:gd name="T26" fmla="*/ 142 w 249"/>
                      <a:gd name="T27" fmla="*/ 11 h 203"/>
                      <a:gd name="T28" fmla="*/ 165 w 249"/>
                      <a:gd name="T29" fmla="*/ 30 h 203"/>
                      <a:gd name="T30" fmla="*/ 184 w 249"/>
                      <a:gd name="T31" fmla="*/ 30 h 203"/>
                      <a:gd name="T32" fmla="*/ 205 w 249"/>
                      <a:gd name="T33" fmla="*/ 24 h 203"/>
                      <a:gd name="T34" fmla="*/ 215 w 249"/>
                      <a:gd name="T35" fmla="*/ 20 h 203"/>
                      <a:gd name="T36" fmla="*/ 243 w 249"/>
                      <a:gd name="T37" fmla="*/ 25 h 203"/>
                      <a:gd name="T38" fmla="*/ 252 w 249"/>
                      <a:gd name="T39" fmla="*/ 40 h 203"/>
                      <a:gd name="T40" fmla="*/ 256 w 249"/>
                      <a:gd name="T41" fmla="*/ 50 h 203"/>
                      <a:gd name="T42" fmla="*/ 267 w 249"/>
                      <a:gd name="T43" fmla="*/ 39 h 203"/>
                      <a:gd name="T44" fmla="*/ 252 w 249"/>
                      <a:gd name="T45" fmla="*/ 11 h 203"/>
                      <a:gd name="T46" fmla="*/ 260 w 249"/>
                      <a:gd name="T47" fmla="*/ 6 h 203"/>
                      <a:gd name="T48" fmla="*/ 282 w 249"/>
                      <a:gd name="T49" fmla="*/ 9 h 203"/>
                      <a:gd name="T50" fmla="*/ 288 w 249"/>
                      <a:gd name="T51" fmla="*/ 4 h 203"/>
                      <a:gd name="T52" fmla="*/ 323 w 249"/>
                      <a:gd name="T53" fmla="*/ 23 h 203"/>
                      <a:gd name="T54" fmla="*/ 346 w 249"/>
                      <a:gd name="T55" fmla="*/ 55 h 203"/>
                      <a:gd name="T56" fmla="*/ 341 w 249"/>
                      <a:gd name="T57" fmla="*/ 64 h 203"/>
                      <a:gd name="T58" fmla="*/ 400 w 249"/>
                      <a:gd name="T59" fmla="*/ 83 h 203"/>
                      <a:gd name="T60" fmla="*/ 424 w 249"/>
                      <a:gd name="T61" fmla="*/ 88 h 203"/>
                      <a:gd name="T62" fmla="*/ 417 w 249"/>
                      <a:gd name="T63" fmla="*/ 99 h 203"/>
                      <a:gd name="T64" fmla="*/ 412 w 249"/>
                      <a:gd name="T65" fmla="*/ 99 h 203"/>
                      <a:gd name="T66" fmla="*/ 386 w 249"/>
                      <a:gd name="T67" fmla="*/ 97 h 203"/>
                      <a:gd name="T68" fmla="*/ 375 w 249"/>
                      <a:gd name="T69" fmla="*/ 110 h 203"/>
                      <a:gd name="T70" fmla="*/ 401 w 249"/>
                      <a:gd name="T71" fmla="*/ 106 h 203"/>
                      <a:gd name="T72" fmla="*/ 400 w 249"/>
                      <a:gd name="T73" fmla="*/ 110 h 203"/>
                      <a:gd name="T74" fmla="*/ 382 w 249"/>
                      <a:gd name="T75" fmla="*/ 119 h 203"/>
                      <a:gd name="T76" fmla="*/ 331 w 249"/>
                      <a:gd name="T77" fmla="*/ 114 h 203"/>
                      <a:gd name="T78" fmla="*/ 290 w 249"/>
                      <a:gd name="T79" fmla="*/ 104 h 203"/>
                      <a:gd name="T80" fmla="*/ 273 w 249"/>
                      <a:gd name="T81" fmla="*/ 117 h 203"/>
                      <a:gd name="T82" fmla="*/ 224 w 249"/>
                      <a:gd name="T83" fmla="*/ 125 h 203"/>
                      <a:gd name="T84" fmla="*/ 130 w 249"/>
                      <a:gd name="T85" fmla="*/ 123 h 203"/>
                      <a:gd name="T86" fmla="*/ 119 w 249"/>
                      <a:gd name="T87" fmla="*/ 110 h 203"/>
                      <a:gd name="T88" fmla="*/ 96 w 249"/>
                      <a:gd name="T89" fmla="*/ 109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9"/>
                      <a:gd name="T136" fmla="*/ 0 h 203"/>
                      <a:gd name="T137" fmla="*/ 249 w 249"/>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9" h="203">
                        <a:moveTo>
                          <a:pt x="56" y="172"/>
                        </a:moveTo>
                        <a:lnTo>
                          <a:pt x="42" y="172"/>
                        </a:lnTo>
                        <a:lnTo>
                          <a:pt x="34" y="166"/>
                        </a:lnTo>
                        <a:lnTo>
                          <a:pt x="29" y="160"/>
                        </a:lnTo>
                        <a:lnTo>
                          <a:pt x="22" y="144"/>
                        </a:lnTo>
                        <a:lnTo>
                          <a:pt x="63" y="130"/>
                        </a:lnTo>
                        <a:lnTo>
                          <a:pt x="89" y="134"/>
                        </a:lnTo>
                        <a:lnTo>
                          <a:pt x="92" y="131"/>
                        </a:lnTo>
                        <a:lnTo>
                          <a:pt x="91" y="129"/>
                        </a:lnTo>
                        <a:lnTo>
                          <a:pt x="70" y="117"/>
                        </a:lnTo>
                        <a:lnTo>
                          <a:pt x="48" y="123"/>
                        </a:lnTo>
                        <a:lnTo>
                          <a:pt x="39" y="119"/>
                        </a:lnTo>
                        <a:lnTo>
                          <a:pt x="21" y="119"/>
                        </a:lnTo>
                        <a:lnTo>
                          <a:pt x="10" y="103"/>
                        </a:lnTo>
                        <a:lnTo>
                          <a:pt x="21" y="95"/>
                        </a:lnTo>
                        <a:lnTo>
                          <a:pt x="34" y="92"/>
                        </a:lnTo>
                        <a:lnTo>
                          <a:pt x="44" y="89"/>
                        </a:lnTo>
                        <a:lnTo>
                          <a:pt x="40" y="86"/>
                        </a:lnTo>
                        <a:lnTo>
                          <a:pt x="13" y="89"/>
                        </a:lnTo>
                        <a:lnTo>
                          <a:pt x="10" y="85"/>
                        </a:lnTo>
                        <a:lnTo>
                          <a:pt x="16" y="81"/>
                        </a:lnTo>
                        <a:lnTo>
                          <a:pt x="16" y="77"/>
                        </a:lnTo>
                        <a:lnTo>
                          <a:pt x="2" y="77"/>
                        </a:lnTo>
                        <a:lnTo>
                          <a:pt x="0" y="66"/>
                        </a:lnTo>
                        <a:lnTo>
                          <a:pt x="7" y="53"/>
                        </a:lnTo>
                        <a:lnTo>
                          <a:pt x="13" y="51"/>
                        </a:lnTo>
                        <a:lnTo>
                          <a:pt x="11" y="47"/>
                        </a:lnTo>
                        <a:lnTo>
                          <a:pt x="7" y="44"/>
                        </a:lnTo>
                        <a:lnTo>
                          <a:pt x="8" y="37"/>
                        </a:lnTo>
                        <a:lnTo>
                          <a:pt x="11" y="33"/>
                        </a:lnTo>
                        <a:lnTo>
                          <a:pt x="37" y="10"/>
                        </a:lnTo>
                        <a:lnTo>
                          <a:pt x="58" y="0"/>
                        </a:lnTo>
                        <a:lnTo>
                          <a:pt x="64" y="3"/>
                        </a:lnTo>
                        <a:lnTo>
                          <a:pt x="68" y="16"/>
                        </a:lnTo>
                        <a:lnTo>
                          <a:pt x="68" y="23"/>
                        </a:lnTo>
                        <a:lnTo>
                          <a:pt x="58" y="33"/>
                        </a:lnTo>
                        <a:lnTo>
                          <a:pt x="60" y="35"/>
                        </a:lnTo>
                        <a:lnTo>
                          <a:pt x="73" y="30"/>
                        </a:lnTo>
                        <a:lnTo>
                          <a:pt x="74" y="28"/>
                        </a:lnTo>
                        <a:lnTo>
                          <a:pt x="72" y="24"/>
                        </a:lnTo>
                        <a:lnTo>
                          <a:pt x="74" y="19"/>
                        </a:lnTo>
                        <a:lnTo>
                          <a:pt x="82" y="15"/>
                        </a:lnTo>
                        <a:lnTo>
                          <a:pt x="104" y="31"/>
                        </a:lnTo>
                        <a:lnTo>
                          <a:pt x="105" y="35"/>
                        </a:lnTo>
                        <a:lnTo>
                          <a:pt x="96" y="47"/>
                        </a:lnTo>
                        <a:lnTo>
                          <a:pt x="105" y="41"/>
                        </a:lnTo>
                        <a:lnTo>
                          <a:pt x="104" y="45"/>
                        </a:lnTo>
                        <a:lnTo>
                          <a:pt x="107" y="47"/>
                        </a:lnTo>
                        <a:lnTo>
                          <a:pt x="111" y="36"/>
                        </a:lnTo>
                        <a:lnTo>
                          <a:pt x="119" y="40"/>
                        </a:lnTo>
                        <a:lnTo>
                          <a:pt x="119" y="35"/>
                        </a:lnTo>
                        <a:lnTo>
                          <a:pt x="123" y="36"/>
                        </a:lnTo>
                        <a:lnTo>
                          <a:pt x="119" y="30"/>
                        </a:lnTo>
                        <a:lnTo>
                          <a:pt x="125" y="30"/>
                        </a:lnTo>
                        <a:lnTo>
                          <a:pt x="116" y="16"/>
                        </a:lnTo>
                        <a:lnTo>
                          <a:pt x="127" y="21"/>
                        </a:lnTo>
                        <a:lnTo>
                          <a:pt x="141" y="38"/>
                        </a:lnTo>
                        <a:lnTo>
                          <a:pt x="140" y="45"/>
                        </a:lnTo>
                        <a:lnTo>
                          <a:pt x="143" y="59"/>
                        </a:lnTo>
                        <a:lnTo>
                          <a:pt x="146" y="63"/>
                        </a:lnTo>
                        <a:lnTo>
                          <a:pt x="144" y="66"/>
                        </a:lnTo>
                        <a:lnTo>
                          <a:pt x="145" y="72"/>
                        </a:lnTo>
                        <a:lnTo>
                          <a:pt x="148" y="77"/>
                        </a:lnTo>
                        <a:lnTo>
                          <a:pt x="153" y="73"/>
                        </a:lnTo>
                        <a:lnTo>
                          <a:pt x="158" y="64"/>
                        </a:lnTo>
                        <a:lnTo>
                          <a:pt x="155" y="61"/>
                        </a:lnTo>
                        <a:lnTo>
                          <a:pt x="153" y="50"/>
                        </a:lnTo>
                        <a:lnTo>
                          <a:pt x="153" y="41"/>
                        </a:lnTo>
                        <a:lnTo>
                          <a:pt x="146" y="15"/>
                        </a:lnTo>
                        <a:lnTo>
                          <a:pt x="148" y="11"/>
                        </a:lnTo>
                        <a:lnTo>
                          <a:pt x="146" y="9"/>
                        </a:lnTo>
                        <a:lnTo>
                          <a:pt x="151" y="6"/>
                        </a:lnTo>
                        <a:lnTo>
                          <a:pt x="148" y="1"/>
                        </a:lnTo>
                        <a:lnTo>
                          <a:pt x="156" y="2"/>
                        </a:lnTo>
                        <a:lnTo>
                          <a:pt x="164" y="9"/>
                        </a:lnTo>
                        <a:lnTo>
                          <a:pt x="165" y="8"/>
                        </a:lnTo>
                        <a:lnTo>
                          <a:pt x="164" y="3"/>
                        </a:lnTo>
                        <a:lnTo>
                          <a:pt x="167" y="4"/>
                        </a:lnTo>
                        <a:lnTo>
                          <a:pt x="185" y="24"/>
                        </a:lnTo>
                        <a:lnTo>
                          <a:pt x="184" y="29"/>
                        </a:lnTo>
                        <a:lnTo>
                          <a:pt x="187" y="34"/>
                        </a:lnTo>
                        <a:lnTo>
                          <a:pt x="191" y="60"/>
                        </a:lnTo>
                        <a:lnTo>
                          <a:pt x="199" y="79"/>
                        </a:lnTo>
                        <a:lnTo>
                          <a:pt x="200" y="88"/>
                        </a:lnTo>
                        <a:lnTo>
                          <a:pt x="198" y="88"/>
                        </a:lnTo>
                        <a:lnTo>
                          <a:pt x="196" y="97"/>
                        </a:lnTo>
                        <a:lnTo>
                          <a:pt x="198" y="100"/>
                        </a:lnTo>
                        <a:lnTo>
                          <a:pt x="212" y="119"/>
                        </a:lnTo>
                        <a:lnTo>
                          <a:pt x="222" y="118"/>
                        </a:lnTo>
                        <a:lnTo>
                          <a:pt x="232" y="130"/>
                        </a:lnTo>
                        <a:lnTo>
                          <a:pt x="237" y="132"/>
                        </a:lnTo>
                        <a:lnTo>
                          <a:pt x="239" y="138"/>
                        </a:lnTo>
                        <a:lnTo>
                          <a:pt x="246" y="138"/>
                        </a:lnTo>
                        <a:lnTo>
                          <a:pt x="248" y="144"/>
                        </a:lnTo>
                        <a:lnTo>
                          <a:pt x="246" y="157"/>
                        </a:lnTo>
                        <a:lnTo>
                          <a:pt x="241" y="157"/>
                        </a:lnTo>
                        <a:lnTo>
                          <a:pt x="240" y="152"/>
                        </a:lnTo>
                        <a:lnTo>
                          <a:pt x="240" y="146"/>
                        </a:lnTo>
                        <a:lnTo>
                          <a:pt x="237" y="157"/>
                        </a:lnTo>
                        <a:lnTo>
                          <a:pt x="233" y="156"/>
                        </a:lnTo>
                        <a:lnTo>
                          <a:pt x="231" y="147"/>
                        </a:lnTo>
                        <a:lnTo>
                          <a:pt x="223" y="154"/>
                        </a:lnTo>
                        <a:lnTo>
                          <a:pt x="225" y="162"/>
                        </a:lnTo>
                        <a:lnTo>
                          <a:pt x="216" y="162"/>
                        </a:lnTo>
                        <a:lnTo>
                          <a:pt x="217" y="173"/>
                        </a:lnTo>
                        <a:lnTo>
                          <a:pt x="225" y="164"/>
                        </a:lnTo>
                        <a:lnTo>
                          <a:pt x="230" y="163"/>
                        </a:lnTo>
                        <a:lnTo>
                          <a:pt x="233" y="166"/>
                        </a:lnTo>
                        <a:lnTo>
                          <a:pt x="229" y="171"/>
                        </a:lnTo>
                        <a:lnTo>
                          <a:pt x="229" y="175"/>
                        </a:lnTo>
                        <a:lnTo>
                          <a:pt x="232" y="173"/>
                        </a:lnTo>
                        <a:lnTo>
                          <a:pt x="238" y="178"/>
                        </a:lnTo>
                        <a:lnTo>
                          <a:pt x="233" y="184"/>
                        </a:lnTo>
                        <a:lnTo>
                          <a:pt x="222" y="187"/>
                        </a:lnTo>
                        <a:lnTo>
                          <a:pt x="219" y="193"/>
                        </a:lnTo>
                        <a:lnTo>
                          <a:pt x="188" y="185"/>
                        </a:lnTo>
                        <a:lnTo>
                          <a:pt x="191" y="179"/>
                        </a:lnTo>
                        <a:lnTo>
                          <a:pt x="173" y="175"/>
                        </a:lnTo>
                        <a:lnTo>
                          <a:pt x="173" y="167"/>
                        </a:lnTo>
                        <a:lnTo>
                          <a:pt x="168" y="163"/>
                        </a:lnTo>
                        <a:lnTo>
                          <a:pt x="163" y="170"/>
                        </a:lnTo>
                        <a:lnTo>
                          <a:pt x="164" y="175"/>
                        </a:lnTo>
                        <a:lnTo>
                          <a:pt x="158" y="183"/>
                        </a:lnTo>
                        <a:lnTo>
                          <a:pt x="143" y="186"/>
                        </a:lnTo>
                        <a:lnTo>
                          <a:pt x="140" y="191"/>
                        </a:lnTo>
                        <a:lnTo>
                          <a:pt x="129" y="197"/>
                        </a:lnTo>
                        <a:lnTo>
                          <a:pt x="79" y="202"/>
                        </a:lnTo>
                        <a:lnTo>
                          <a:pt x="83" y="200"/>
                        </a:lnTo>
                        <a:lnTo>
                          <a:pt x="75" y="194"/>
                        </a:lnTo>
                        <a:lnTo>
                          <a:pt x="73" y="188"/>
                        </a:lnTo>
                        <a:lnTo>
                          <a:pt x="74" y="180"/>
                        </a:lnTo>
                        <a:lnTo>
                          <a:pt x="69" y="173"/>
                        </a:lnTo>
                        <a:lnTo>
                          <a:pt x="56" y="172"/>
                        </a:lnTo>
                      </a:path>
                    </a:pathLst>
                  </a:custGeom>
                  <a:grpFill/>
                  <a:ln w="9144">
                    <a:solidFill>
                      <a:schemeClr val="bg2">
                        <a:lumMod val="90000"/>
                      </a:schemeClr>
                    </a:solidFill>
                    <a:round/>
                    <a:headEnd/>
                    <a:tailEnd/>
                  </a:ln>
                </p:spPr>
                <p:txBody>
                  <a:bodyPr/>
                  <a:lstStyle/>
                  <a:p>
                    <a:endParaRPr lang="nb-NO"/>
                  </a:p>
                </p:txBody>
              </p:sp>
              <p:sp>
                <p:nvSpPr>
                  <p:cNvPr id="637" name="Freeform 343"/>
                  <p:cNvSpPr>
                    <a:spLocks/>
                  </p:cNvSpPr>
                  <p:nvPr/>
                </p:nvSpPr>
                <p:spPr bwMode="gray">
                  <a:xfrm>
                    <a:off x="1229" y="925"/>
                    <a:ext cx="88" cy="113"/>
                  </a:xfrm>
                  <a:custGeom>
                    <a:avLst/>
                    <a:gdLst>
                      <a:gd name="T0" fmla="*/ 69 w 82"/>
                      <a:gd name="T1" fmla="*/ 54 h 119"/>
                      <a:gd name="T2" fmla="*/ 58 w 82"/>
                      <a:gd name="T3" fmla="*/ 48 h 119"/>
                      <a:gd name="T4" fmla="*/ 48 w 82"/>
                      <a:gd name="T5" fmla="*/ 49 h 119"/>
                      <a:gd name="T6" fmla="*/ 45 w 82"/>
                      <a:gd name="T7" fmla="*/ 45 h 119"/>
                      <a:gd name="T8" fmla="*/ 25 w 82"/>
                      <a:gd name="T9" fmla="*/ 46 h 119"/>
                      <a:gd name="T10" fmla="*/ 0 w 82"/>
                      <a:gd name="T11" fmla="*/ 35 h 119"/>
                      <a:gd name="T12" fmla="*/ 0 w 82"/>
                      <a:gd name="T13" fmla="*/ 32 h 119"/>
                      <a:gd name="T14" fmla="*/ 1 w 82"/>
                      <a:gd name="T15" fmla="*/ 27 h 119"/>
                      <a:gd name="T16" fmla="*/ 6 w 82"/>
                      <a:gd name="T17" fmla="*/ 26 h 119"/>
                      <a:gd name="T18" fmla="*/ 29 w 82"/>
                      <a:gd name="T19" fmla="*/ 31 h 119"/>
                      <a:gd name="T20" fmla="*/ 35 w 82"/>
                      <a:gd name="T21" fmla="*/ 35 h 119"/>
                      <a:gd name="T22" fmla="*/ 60 w 82"/>
                      <a:gd name="T23" fmla="*/ 32 h 119"/>
                      <a:gd name="T24" fmla="*/ 58 w 82"/>
                      <a:gd name="T25" fmla="*/ 28 h 119"/>
                      <a:gd name="T26" fmla="*/ 62 w 82"/>
                      <a:gd name="T27" fmla="*/ 29 h 119"/>
                      <a:gd name="T28" fmla="*/ 67 w 82"/>
                      <a:gd name="T29" fmla="*/ 27 h 119"/>
                      <a:gd name="T30" fmla="*/ 56 w 82"/>
                      <a:gd name="T31" fmla="*/ 25 h 119"/>
                      <a:gd name="T32" fmla="*/ 56 w 82"/>
                      <a:gd name="T33" fmla="*/ 21 h 119"/>
                      <a:gd name="T34" fmla="*/ 72 w 82"/>
                      <a:gd name="T35" fmla="*/ 21 h 119"/>
                      <a:gd name="T36" fmla="*/ 58 w 82"/>
                      <a:gd name="T37" fmla="*/ 17 h 119"/>
                      <a:gd name="T38" fmla="*/ 52 w 82"/>
                      <a:gd name="T39" fmla="*/ 20 h 119"/>
                      <a:gd name="T40" fmla="*/ 38 w 82"/>
                      <a:gd name="T41" fmla="*/ 19 h 119"/>
                      <a:gd name="T42" fmla="*/ 29 w 82"/>
                      <a:gd name="T43" fmla="*/ 11 h 119"/>
                      <a:gd name="T44" fmla="*/ 41 w 82"/>
                      <a:gd name="T45" fmla="*/ 9 h 119"/>
                      <a:gd name="T46" fmla="*/ 48 w 82"/>
                      <a:gd name="T47" fmla="*/ 14 h 119"/>
                      <a:gd name="T48" fmla="*/ 47 w 82"/>
                      <a:gd name="T49" fmla="*/ 9 h 119"/>
                      <a:gd name="T50" fmla="*/ 31 w 82"/>
                      <a:gd name="T51" fmla="*/ 9 h 119"/>
                      <a:gd name="T52" fmla="*/ 47 w 82"/>
                      <a:gd name="T53" fmla="*/ 4 h 119"/>
                      <a:gd name="T54" fmla="*/ 60 w 82"/>
                      <a:gd name="T55" fmla="*/ 9 h 119"/>
                      <a:gd name="T56" fmla="*/ 62 w 82"/>
                      <a:gd name="T57" fmla="*/ 6 h 119"/>
                      <a:gd name="T58" fmla="*/ 54 w 82"/>
                      <a:gd name="T59" fmla="*/ 1 h 119"/>
                      <a:gd name="T60" fmla="*/ 60 w 82"/>
                      <a:gd name="T61" fmla="*/ 0 h 119"/>
                      <a:gd name="T62" fmla="*/ 96 w 82"/>
                      <a:gd name="T63" fmla="*/ 9 h 119"/>
                      <a:gd name="T64" fmla="*/ 138 w 82"/>
                      <a:gd name="T65" fmla="*/ 0 h 119"/>
                      <a:gd name="T66" fmla="*/ 143 w 82"/>
                      <a:gd name="T67" fmla="*/ 6 h 119"/>
                      <a:gd name="T68" fmla="*/ 143 w 82"/>
                      <a:gd name="T69" fmla="*/ 9 h 119"/>
                      <a:gd name="T70" fmla="*/ 131 w 82"/>
                      <a:gd name="T71" fmla="*/ 9 h 119"/>
                      <a:gd name="T72" fmla="*/ 140 w 82"/>
                      <a:gd name="T73" fmla="*/ 10 h 119"/>
                      <a:gd name="T74" fmla="*/ 140 w 82"/>
                      <a:gd name="T75" fmla="*/ 16 h 119"/>
                      <a:gd name="T76" fmla="*/ 128 w 82"/>
                      <a:gd name="T77" fmla="*/ 20 h 119"/>
                      <a:gd name="T78" fmla="*/ 111 w 82"/>
                      <a:gd name="T79" fmla="*/ 25 h 119"/>
                      <a:gd name="T80" fmla="*/ 111 w 82"/>
                      <a:gd name="T81" fmla="*/ 28 h 119"/>
                      <a:gd name="T82" fmla="*/ 131 w 82"/>
                      <a:gd name="T83" fmla="*/ 25 h 119"/>
                      <a:gd name="T84" fmla="*/ 143 w 82"/>
                      <a:gd name="T85" fmla="*/ 31 h 119"/>
                      <a:gd name="T86" fmla="*/ 141 w 82"/>
                      <a:gd name="T87" fmla="*/ 36 h 119"/>
                      <a:gd name="T88" fmla="*/ 159 w 82"/>
                      <a:gd name="T89" fmla="*/ 32 h 119"/>
                      <a:gd name="T90" fmla="*/ 163 w 82"/>
                      <a:gd name="T91" fmla="*/ 40 h 119"/>
                      <a:gd name="T92" fmla="*/ 158 w 82"/>
                      <a:gd name="T93" fmla="*/ 44 h 119"/>
                      <a:gd name="T94" fmla="*/ 161 w 82"/>
                      <a:gd name="T95" fmla="*/ 48 h 119"/>
                      <a:gd name="T96" fmla="*/ 159 w 82"/>
                      <a:gd name="T97" fmla="*/ 52 h 119"/>
                      <a:gd name="T98" fmla="*/ 161 w 82"/>
                      <a:gd name="T99" fmla="*/ 53 h 119"/>
                      <a:gd name="T100" fmla="*/ 161 w 82"/>
                      <a:gd name="T101" fmla="*/ 57 h 119"/>
                      <a:gd name="T102" fmla="*/ 140 w 82"/>
                      <a:gd name="T103" fmla="*/ 63 h 119"/>
                      <a:gd name="T104" fmla="*/ 119 w 82"/>
                      <a:gd name="T105" fmla="*/ 62 h 119"/>
                      <a:gd name="T106" fmla="*/ 128 w 82"/>
                      <a:gd name="T107" fmla="*/ 66 h 119"/>
                      <a:gd name="T108" fmla="*/ 111 w 82"/>
                      <a:gd name="T109" fmla="*/ 70 h 119"/>
                      <a:gd name="T110" fmla="*/ 103 w 82"/>
                      <a:gd name="T111" fmla="*/ 68 h 119"/>
                      <a:gd name="T112" fmla="*/ 96 w 82"/>
                      <a:gd name="T113" fmla="*/ 69 h 119"/>
                      <a:gd name="T114" fmla="*/ 83 w 82"/>
                      <a:gd name="T115" fmla="*/ 60 h 119"/>
                      <a:gd name="T116" fmla="*/ 69 w 82"/>
                      <a:gd name="T117" fmla="*/ 54 h 119"/>
                      <a:gd name="T118" fmla="*/ 69 w 82"/>
                      <a:gd name="T119" fmla="*/ 54 h 119"/>
                      <a:gd name="T120" fmla="*/ 69 w 82"/>
                      <a:gd name="T121" fmla="*/ 54 h 1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
                      <a:gd name="T184" fmla="*/ 0 h 119"/>
                      <a:gd name="T185" fmla="*/ 82 w 82"/>
                      <a:gd name="T186" fmla="*/ 119 h 1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 h="119">
                        <a:moveTo>
                          <a:pt x="34" y="91"/>
                        </a:moveTo>
                        <a:lnTo>
                          <a:pt x="29" y="82"/>
                        </a:lnTo>
                        <a:lnTo>
                          <a:pt x="24" y="83"/>
                        </a:lnTo>
                        <a:lnTo>
                          <a:pt x="22" y="76"/>
                        </a:lnTo>
                        <a:lnTo>
                          <a:pt x="13" y="78"/>
                        </a:lnTo>
                        <a:lnTo>
                          <a:pt x="0" y="59"/>
                        </a:lnTo>
                        <a:lnTo>
                          <a:pt x="0" y="54"/>
                        </a:lnTo>
                        <a:lnTo>
                          <a:pt x="1" y="46"/>
                        </a:lnTo>
                        <a:lnTo>
                          <a:pt x="6" y="43"/>
                        </a:lnTo>
                        <a:lnTo>
                          <a:pt x="15" y="53"/>
                        </a:lnTo>
                        <a:lnTo>
                          <a:pt x="18" y="59"/>
                        </a:lnTo>
                        <a:lnTo>
                          <a:pt x="30" y="54"/>
                        </a:lnTo>
                        <a:lnTo>
                          <a:pt x="29" y="47"/>
                        </a:lnTo>
                        <a:lnTo>
                          <a:pt x="31" y="49"/>
                        </a:lnTo>
                        <a:lnTo>
                          <a:pt x="33" y="46"/>
                        </a:lnTo>
                        <a:lnTo>
                          <a:pt x="28" y="41"/>
                        </a:lnTo>
                        <a:lnTo>
                          <a:pt x="28" y="34"/>
                        </a:lnTo>
                        <a:lnTo>
                          <a:pt x="35" y="34"/>
                        </a:lnTo>
                        <a:lnTo>
                          <a:pt x="29" y="27"/>
                        </a:lnTo>
                        <a:lnTo>
                          <a:pt x="26" y="31"/>
                        </a:lnTo>
                        <a:lnTo>
                          <a:pt x="19" y="29"/>
                        </a:lnTo>
                        <a:lnTo>
                          <a:pt x="15" y="21"/>
                        </a:lnTo>
                        <a:lnTo>
                          <a:pt x="20" y="18"/>
                        </a:lnTo>
                        <a:lnTo>
                          <a:pt x="24" y="24"/>
                        </a:lnTo>
                        <a:lnTo>
                          <a:pt x="23" y="17"/>
                        </a:lnTo>
                        <a:lnTo>
                          <a:pt x="16" y="11"/>
                        </a:lnTo>
                        <a:lnTo>
                          <a:pt x="23" y="4"/>
                        </a:lnTo>
                        <a:lnTo>
                          <a:pt x="30" y="9"/>
                        </a:lnTo>
                        <a:lnTo>
                          <a:pt x="31" y="6"/>
                        </a:lnTo>
                        <a:lnTo>
                          <a:pt x="27" y="1"/>
                        </a:lnTo>
                        <a:lnTo>
                          <a:pt x="30" y="0"/>
                        </a:lnTo>
                        <a:lnTo>
                          <a:pt x="47" y="9"/>
                        </a:lnTo>
                        <a:lnTo>
                          <a:pt x="68" y="0"/>
                        </a:lnTo>
                        <a:lnTo>
                          <a:pt x="71" y="6"/>
                        </a:lnTo>
                        <a:lnTo>
                          <a:pt x="71" y="12"/>
                        </a:lnTo>
                        <a:lnTo>
                          <a:pt x="65" y="18"/>
                        </a:lnTo>
                        <a:lnTo>
                          <a:pt x="69" y="20"/>
                        </a:lnTo>
                        <a:lnTo>
                          <a:pt x="69" y="26"/>
                        </a:lnTo>
                        <a:lnTo>
                          <a:pt x="62" y="31"/>
                        </a:lnTo>
                        <a:lnTo>
                          <a:pt x="54" y="41"/>
                        </a:lnTo>
                        <a:lnTo>
                          <a:pt x="54" y="47"/>
                        </a:lnTo>
                        <a:lnTo>
                          <a:pt x="65" y="41"/>
                        </a:lnTo>
                        <a:lnTo>
                          <a:pt x="71" y="53"/>
                        </a:lnTo>
                        <a:lnTo>
                          <a:pt x="70" y="60"/>
                        </a:lnTo>
                        <a:lnTo>
                          <a:pt x="78" y="54"/>
                        </a:lnTo>
                        <a:lnTo>
                          <a:pt x="81" y="66"/>
                        </a:lnTo>
                        <a:lnTo>
                          <a:pt x="77" y="73"/>
                        </a:lnTo>
                        <a:lnTo>
                          <a:pt x="79" y="82"/>
                        </a:lnTo>
                        <a:lnTo>
                          <a:pt x="78" y="87"/>
                        </a:lnTo>
                        <a:lnTo>
                          <a:pt x="79" y="88"/>
                        </a:lnTo>
                        <a:lnTo>
                          <a:pt x="79" y="94"/>
                        </a:lnTo>
                        <a:lnTo>
                          <a:pt x="69" y="104"/>
                        </a:lnTo>
                        <a:lnTo>
                          <a:pt x="58" y="103"/>
                        </a:lnTo>
                        <a:lnTo>
                          <a:pt x="62" y="111"/>
                        </a:lnTo>
                        <a:lnTo>
                          <a:pt x="54" y="118"/>
                        </a:lnTo>
                        <a:lnTo>
                          <a:pt x="50" y="114"/>
                        </a:lnTo>
                        <a:lnTo>
                          <a:pt x="47" y="116"/>
                        </a:lnTo>
                        <a:lnTo>
                          <a:pt x="41" y="99"/>
                        </a:lnTo>
                        <a:lnTo>
                          <a:pt x="34" y="91"/>
                        </a:lnTo>
                      </a:path>
                    </a:pathLst>
                  </a:custGeom>
                  <a:grpFill/>
                  <a:ln w="9144">
                    <a:solidFill>
                      <a:schemeClr val="bg2">
                        <a:lumMod val="90000"/>
                      </a:schemeClr>
                    </a:solidFill>
                    <a:round/>
                    <a:headEnd/>
                    <a:tailEnd/>
                  </a:ln>
                </p:spPr>
                <p:txBody>
                  <a:bodyPr/>
                  <a:lstStyle/>
                  <a:p>
                    <a:endParaRPr lang="nb-NO"/>
                  </a:p>
                </p:txBody>
              </p:sp>
              <p:sp>
                <p:nvSpPr>
                  <p:cNvPr id="638" name="Freeform 344"/>
                  <p:cNvSpPr>
                    <a:spLocks/>
                  </p:cNvSpPr>
                  <p:nvPr/>
                </p:nvSpPr>
                <p:spPr bwMode="gray">
                  <a:xfrm>
                    <a:off x="1272" y="1092"/>
                    <a:ext cx="61" cy="51"/>
                  </a:xfrm>
                  <a:custGeom>
                    <a:avLst/>
                    <a:gdLst>
                      <a:gd name="T0" fmla="*/ 45 w 59"/>
                      <a:gd name="T1" fmla="*/ 9 h 54"/>
                      <a:gd name="T2" fmla="*/ 40 w 59"/>
                      <a:gd name="T3" fmla="*/ 9 h 54"/>
                      <a:gd name="T4" fmla="*/ 40 w 59"/>
                      <a:gd name="T5" fmla="*/ 4 h 54"/>
                      <a:gd name="T6" fmla="*/ 33 w 59"/>
                      <a:gd name="T7" fmla="*/ 0 h 54"/>
                      <a:gd name="T8" fmla="*/ 26 w 59"/>
                      <a:gd name="T9" fmla="*/ 9 h 54"/>
                      <a:gd name="T10" fmla="*/ 28 w 59"/>
                      <a:gd name="T11" fmla="*/ 9 h 54"/>
                      <a:gd name="T12" fmla="*/ 14 w 59"/>
                      <a:gd name="T13" fmla="*/ 9 h 54"/>
                      <a:gd name="T14" fmla="*/ 25 w 59"/>
                      <a:gd name="T15" fmla="*/ 13 h 54"/>
                      <a:gd name="T16" fmla="*/ 12 w 59"/>
                      <a:gd name="T17" fmla="*/ 17 h 54"/>
                      <a:gd name="T18" fmla="*/ 1 w 59"/>
                      <a:gd name="T19" fmla="*/ 19 h 54"/>
                      <a:gd name="T20" fmla="*/ 0 w 59"/>
                      <a:gd name="T21" fmla="*/ 22 h 54"/>
                      <a:gd name="T22" fmla="*/ 6 w 59"/>
                      <a:gd name="T23" fmla="*/ 24 h 54"/>
                      <a:gd name="T24" fmla="*/ 8 w 59"/>
                      <a:gd name="T25" fmla="*/ 22 h 54"/>
                      <a:gd name="T26" fmla="*/ 38 w 59"/>
                      <a:gd name="T27" fmla="*/ 29 h 54"/>
                      <a:gd name="T28" fmla="*/ 61 w 59"/>
                      <a:gd name="T29" fmla="*/ 30 h 54"/>
                      <a:gd name="T30" fmla="*/ 66 w 59"/>
                      <a:gd name="T31" fmla="*/ 27 h 54"/>
                      <a:gd name="T32" fmla="*/ 77 w 59"/>
                      <a:gd name="T33" fmla="*/ 26 h 54"/>
                      <a:gd name="T34" fmla="*/ 80 w 59"/>
                      <a:gd name="T35" fmla="*/ 24 h 54"/>
                      <a:gd name="T36" fmla="*/ 74 w 59"/>
                      <a:gd name="T37" fmla="*/ 25 h 54"/>
                      <a:gd name="T38" fmla="*/ 68 w 59"/>
                      <a:gd name="T39" fmla="*/ 17 h 54"/>
                      <a:gd name="T40" fmla="*/ 45 w 59"/>
                      <a:gd name="T41" fmla="*/ 9 h 54"/>
                      <a:gd name="T42" fmla="*/ 45 w 59"/>
                      <a:gd name="T43" fmla="*/ 9 h 54"/>
                      <a:gd name="T44" fmla="*/ 45 w 59"/>
                      <a:gd name="T45" fmla="*/ 9 h 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
                      <a:gd name="T70" fmla="*/ 0 h 54"/>
                      <a:gd name="T71" fmla="*/ 59 w 59"/>
                      <a:gd name="T72" fmla="*/ 54 h 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 h="54">
                        <a:moveTo>
                          <a:pt x="35" y="13"/>
                        </a:moveTo>
                        <a:lnTo>
                          <a:pt x="30" y="9"/>
                        </a:lnTo>
                        <a:lnTo>
                          <a:pt x="30" y="4"/>
                        </a:lnTo>
                        <a:lnTo>
                          <a:pt x="23" y="0"/>
                        </a:lnTo>
                        <a:lnTo>
                          <a:pt x="16" y="11"/>
                        </a:lnTo>
                        <a:lnTo>
                          <a:pt x="18" y="14"/>
                        </a:lnTo>
                        <a:lnTo>
                          <a:pt x="14" y="14"/>
                        </a:lnTo>
                        <a:lnTo>
                          <a:pt x="15" y="23"/>
                        </a:lnTo>
                        <a:lnTo>
                          <a:pt x="12" y="27"/>
                        </a:lnTo>
                        <a:lnTo>
                          <a:pt x="1" y="31"/>
                        </a:lnTo>
                        <a:lnTo>
                          <a:pt x="0" y="38"/>
                        </a:lnTo>
                        <a:lnTo>
                          <a:pt x="6" y="42"/>
                        </a:lnTo>
                        <a:lnTo>
                          <a:pt x="8" y="38"/>
                        </a:lnTo>
                        <a:lnTo>
                          <a:pt x="28" y="51"/>
                        </a:lnTo>
                        <a:lnTo>
                          <a:pt x="43" y="53"/>
                        </a:lnTo>
                        <a:lnTo>
                          <a:pt x="46" y="49"/>
                        </a:lnTo>
                        <a:lnTo>
                          <a:pt x="56" y="46"/>
                        </a:lnTo>
                        <a:lnTo>
                          <a:pt x="58" y="42"/>
                        </a:lnTo>
                        <a:lnTo>
                          <a:pt x="54" y="43"/>
                        </a:lnTo>
                        <a:lnTo>
                          <a:pt x="48" y="28"/>
                        </a:lnTo>
                        <a:lnTo>
                          <a:pt x="35" y="13"/>
                        </a:lnTo>
                      </a:path>
                    </a:pathLst>
                  </a:custGeom>
                  <a:grpFill/>
                  <a:ln w="9144">
                    <a:solidFill>
                      <a:schemeClr val="bg2">
                        <a:lumMod val="90000"/>
                      </a:schemeClr>
                    </a:solidFill>
                    <a:round/>
                    <a:headEnd/>
                    <a:tailEnd/>
                  </a:ln>
                </p:spPr>
                <p:txBody>
                  <a:bodyPr/>
                  <a:lstStyle/>
                  <a:p>
                    <a:endParaRPr lang="nb-NO"/>
                  </a:p>
                </p:txBody>
              </p:sp>
              <p:sp>
                <p:nvSpPr>
                  <p:cNvPr id="639" name="Freeform 345"/>
                  <p:cNvSpPr>
                    <a:spLocks/>
                  </p:cNvSpPr>
                  <p:nvPr/>
                </p:nvSpPr>
                <p:spPr bwMode="gray">
                  <a:xfrm>
                    <a:off x="1021" y="800"/>
                    <a:ext cx="177" cy="129"/>
                  </a:xfrm>
                  <a:custGeom>
                    <a:avLst/>
                    <a:gdLst>
                      <a:gd name="T0" fmla="*/ 195 w 167"/>
                      <a:gd name="T1" fmla="*/ 13 h 134"/>
                      <a:gd name="T2" fmla="*/ 218 w 167"/>
                      <a:gd name="T3" fmla="*/ 0 h 134"/>
                      <a:gd name="T4" fmla="*/ 218 w 167"/>
                      <a:gd name="T5" fmla="*/ 11 h 134"/>
                      <a:gd name="T6" fmla="*/ 220 w 167"/>
                      <a:gd name="T7" fmla="*/ 14 h 134"/>
                      <a:gd name="T8" fmla="*/ 220 w 167"/>
                      <a:gd name="T9" fmla="*/ 32 h 134"/>
                      <a:gd name="T10" fmla="*/ 236 w 167"/>
                      <a:gd name="T11" fmla="*/ 40 h 134"/>
                      <a:gd name="T12" fmla="*/ 262 w 167"/>
                      <a:gd name="T13" fmla="*/ 46 h 134"/>
                      <a:gd name="T14" fmla="*/ 262 w 167"/>
                      <a:gd name="T15" fmla="*/ 35 h 134"/>
                      <a:gd name="T16" fmla="*/ 294 w 167"/>
                      <a:gd name="T17" fmla="*/ 36 h 134"/>
                      <a:gd name="T18" fmla="*/ 298 w 167"/>
                      <a:gd name="T19" fmla="*/ 49 h 134"/>
                      <a:gd name="T20" fmla="*/ 255 w 167"/>
                      <a:gd name="T21" fmla="*/ 73 h 134"/>
                      <a:gd name="T22" fmla="*/ 244 w 167"/>
                      <a:gd name="T23" fmla="*/ 66 h 134"/>
                      <a:gd name="T24" fmla="*/ 218 w 167"/>
                      <a:gd name="T25" fmla="*/ 71 h 134"/>
                      <a:gd name="T26" fmla="*/ 218 w 167"/>
                      <a:gd name="T27" fmla="*/ 66 h 134"/>
                      <a:gd name="T28" fmla="*/ 171 w 167"/>
                      <a:gd name="T29" fmla="*/ 78 h 134"/>
                      <a:gd name="T30" fmla="*/ 124 w 167"/>
                      <a:gd name="T31" fmla="*/ 90 h 134"/>
                      <a:gd name="T32" fmla="*/ 79 w 167"/>
                      <a:gd name="T33" fmla="*/ 83 h 134"/>
                      <a:gd name="T34" fmla="*/ 106 w 167"/>
                      <a:gd name="T35" fmla="*/ 76 h 134"/>
                      <a:gd name="T36" fmla="*/ 147 w 167"/>
                      <a:gd name="T37" fmla="*/ 71 h 134"/>
                      <a:gd name="T38" fmla="*/ 131 w 167"/>
                      <a:gd name="T39" fmla="*/ 65 h 134"/>
                      <a:gd name="T40" fmla="*/ 119 w 167"/>
                      <a:gd name="T41" fmla="*/ 61 h 134"/>
                      <a:gd name="T42" fmla="*/ 110 w 167"/>
                      <a:gd name="T43" fmla="*/ 64 h 134"/>
                      <a:gd name="T44" fmla="*/ 87 w 167"/>
                      <a:gd name="T45" fmla="*/ 66 h 134"/>
                      <a:gd name="T46" fmla="*/ 92 w 167"/>
                      <a:gd name="T47" fmla="*/ 59 h 134"/>
                      <a:gd name="T48" fmla="*/ 87 w 167"/>
                      <a:gd name="T49" fmla="*/ 55 h 134"/>
                      <a:gd name="T50" fmla="*/ 77 w 167"/>
                      <a:gd name="T51" fmla="*/ 60 h 134"/>
                      <a:gd name="T52" fmla="*/ 68 w 167"/>
                      <a:gd name="T53" fmla="*/ 70 h 134"/>
                      <a:gd name="T54" fmla="*/ 60 w 167"/>
                      <a:gd name="T55" fmla="*/ 64 h 134"/>
                      <a:gd name="T56" fmla="*/ 51 w 167"/>
                      <a:gd name="T57" fmla="*/ 71 h 134"/>
                      <a:gd name="T58" fmla="*/ 36 w 167"/>
                      <a:gd name="T59" fmla="*/ 66 h 134"/>
                      <a:gd name="T60" fmla="*/ 24 w 167"/>
                      <a:gd name="T61" fmla="*/ 66 h 134"/>
                      <a:gd name="T62" fmla="*/ 6 w 167"/>
                      <a:gd name="T63" fmla="*/ 53 h 134"/>
                      <a:gd name="T64" fmla="*/ 61 w 167"/>
                      <a:gd name="T65" fmla="*/ 45 h 134"/>
                      <a:gd name="T66" fmla="*/ 6 w 167"/>
                      <a:gd name="T67" fmla="*/ 51 h 134"/>
                      <a:gd name="T68" fmla="*/ 19 w 167"/>
                      <a:gd name="T69" fmla="*/ 41 h 134"/>
                      <a:gd name="T70" fmla="*/ 25 w 167"/>
                      <a:gd name="T71" fmla="*/ 34 h 134"/>
                      <a:gd name="T72" fmla="*/ 25 w 167"/>
                      <a:gd name="T73" fmla="*/ 30 h 134"/>
                      <a:gd name="T74" fmla="*/ 51 w 167"/>
                      <a:gd name="T75" fmla="*/ 13 h 134"/>
                      <a:gd name="T76" fmla="*/ 84 w 167"/>
                      <a:gd name="T77" fmla="*/ 15 h 134"/>
                      <a:gd name="T78" fmla="*/ 86 w 167"/>
                      <a:gd name="T79" fmla="*/ 26 h 134"/>
                      <a:gd name="T80" fmla="*/ 124 w 167"/>
                      <a:gd name="T81" fmla="*/ 28 h 134"/>
                      <a:gd name="T82" fmla="*/ 134 w 167"/>
                      <a:gd name="T83" fmla="*/ 39 h 134"/>
                      <a:gd name="T84" fmla="*/ 151 w 167"/>
                      <a:gd name="T85" fmla="*/ 42 h 134"/>
                      <a:gd name="T86" fmla="*/ 156 w 167"/>
                      <a:gd name="T87" fmla="*/ 51 h 134"/>
                      <a:gd name="T88" fmla="*/ 214 w 167"/>
                      <a:gd name="T89" fmla="*/ 45 h 134"/>
                      <a:gd name="T90" fmla="*/ 206 w 167"/>
                      <a:gd name="T91" fmla="*/ 33 h 134"/>
                      <a:gd name="T92" fmla="*/ 176 w 167"/>
                      <a:gd name="T93" fmla="*/ 20 h 134"/>
                      <a:gd name="T94" fmla="*/ 185 w 167"/>
                      <a:gd name="T95" fmla="*/ 13 h 134"/>
                      <a:gd name="T96" fmla="*/ 185 w 167"/>
                      <a:gd name="T97" fmla="*/ 13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7"/>
                      <a:gd name="T148" fmla="*/ 0 h 134"/>
                      <a:gd name="T149" fmla="*/ 167 w 167"/>
                      <a:gd name="T150" fmla="*/ 134 h 1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7" h="134">
                        <a:moveTo>
                          <a:pt x="104" y="21"/>
                        </a:moveTo>
                        <a:lnTo>
                          <a:pt x="109" y="18"/>
                        </a:lnTo>
                        <a:lnTo>
                          <a:pt x="113" y="2"/>
                        </a:lnTo>
                        <a:lnTo>
                          <a:pt x="122" y="0"/>
                        </a:lnTo>
                        <a:lnTo>
                          <a:pt x="125" y="6"/>
                        </a:lnTo>
                        <a:lnTo>
                          <a:pt x="122" y="11"/>
                        </a:lnTo>
                        <a:lnTo>
                          <a:pt x="124" y="18"/>
                        </a:lnTo>
                        <a:lnTo>
                          <a:pt x="124" y="24"/>
                        </a:lnTo>
                        <a:lnTo>
                          <a:pt x="130" y="32"/>
                        </a:lnTo>
                        <a:lnTo>
                          <a:pt x="124" y="44"/>
                        </a:lnTo>
                        <a:lnTo>
                          <a:pt x="137" y="49"/>
                        </a:lnTo>
                        <a:lnTo>
                          <a:pt x="132" y="60"/>
                        </a:lnTo>
                        <a:lnTo>
                          <a:pt x="144" y="55"/>
                        </a:lnTo>
                        <a:lnTo>
                          <a:pt x="147" y="66"/>
                        </a:lnTo>
                        <a:lnTo>
                          <a:pt x="149" y="60"/>
                        </a:lnTo>
                        <a:lnTo>
                          <a:pt x="147" y="51"/>
                        </a:lnTo>
                        <a:lnTo>
                          <a:pt x="150" y="46"/>
                        </a:lnTo>
                        <a:lnTo>
                          <a:pt x="164" y="53"/>
                        </a:lnTo>
                        <a:lnTo>
                          <a:pt x="166" y="61"/>
                        </a:lnTo>
                        <a:lnTo>
                          <a:pt x="166" y="70"/>
                        </a:lnTo>
                        <a:lnTo>
                          <a:pt x="157" y="100"/>
                        </a:lnTo>
                        <a:lnTo>
                          <a:pt x="142" y="107"/>
                        </a:lnTo>
                        <a:lnTo>
                          <a:pt x="136" y="103"/>
                        </a:lnTo>
                        <a:lnTo>
                          <a:pt x="136" y="98"/>
                        </a:lnTo>
                        <a:lnTo>
                          <a:pt x="126" y="106"/>
                        </a:lnTo>
                        <a:lnTo>
                          <a:pt x="122" y="104"/>
                        </a:lnTo>
                        <a:lnTo>
                          <a:pt x="124" y="102"/>
                        </a:lnTo>
                        <a:lnTo>
                          <a:pt x="122" y="97"/>
                        </a:lnTo>
                        <a:lnTo>
                          <a:pt x="112" y="108"/>
                        </a:lnTo>
                        <a:lnTo>
                          <a:pt x="95" y="114"/>
                        </a:lnTo>
                        <a:lnTo>
                          <a:pt x="93" y="120"/>
                        </a:lnTo>
                        <a:lnTo>
                          <a:pt x="69" y="133"/>
                        </a:lnTo>
                        <a:lnTo>
                          <a:pt x="51" y="128"/>
                        </a:lnTo>
                        <a:lnTo>
                          <a:pt x="44" y="120"/>
                        </a:lnTo>
                        <a:lnTo>
                          <a:pt x="45" y="116"/>
                        </a:lnTo>
                        <a:lnTo>
                          <a:pt x="59" y="111"/>
                        </a:lnTo>
                        <a:lnTo>
                          <a:pt x="63" y="103"/>
                        </a:lnTo>
                        <a:lnTo>
                          <a:pt x="82" y="104"/>
                        </a:lnTo>
                        <a:lnTo>
                          <a:pt x="91" y="88"/>
                        </a:lnTo>
                        <a:lnTo>
                          <a:pt x="73" y="95"/>
                        </a:lnTo>
                        <a:lnTo>
                          <a:pt x="72" y="90"/>
                        </a:lnTo>
                        <a:lnTo>
                          <a:pt x="67" y="89"/>
                        </a:lnTo>
                        <a:lnTo>
                          <a:pt x="65" y="97"/>
                        </a:lnTo>
                        <a:lnTo>
                          <a:pt x="61" y="94"/>
                        </a:lnTo>
                        <a:lnTo>
                          <a:pt x="51" y="101"/>
                        </a:lnTo>
                        <a:lnTo>
                          <a:pt x="49" y="98"/>
                        </a:lnTo>
                        <a:lnTo>
                          <a:pt x="54" y="93"/>
                        </a:lnTo>
                        <a:lnTo>
                          <a:pt x="52" y="85"/>
                        </a:lnTo>
                        <a:lnTo>
                          <a:pt x="59" y="79"/>
                        </a:lnTo>
                        <a:lnTo>
                          <a:pt x="49" y="80"/>
                        </a:lnTo>
                        <a:lnTo>
                          <a:pt x="47" y="90"/>
                        </a:lnTo>
                        <a:lnTo>
                          <a:pt x="43" y="87"/>
                        </a:lnTo>
                        <a:lnTo>
                          <a:pt x="44" y="98"/>
                        </a:lnTo>
                        <a:lnTo>
                          <a:pt x="38" y="103"/>
                        </a:lnTo>
                        <a:lnTo>
                          <a:pt x="35" y="103"/>
                        </a:lnTo>
                        <a:lnTo>
                          <a:pt x="34" y="94"/>
                        </a:lnTo>
                        <a:lnTo>
                          <a:pt x="28" y="97"/>
                        </a:lnTo>
                        <a:lnTo>
                          <a:pt x="28" y="104"/>
                        </a:lnTo>
                        <a:lnTo>
                          <a:pt x="20" y="99"/>
                        </a:lnTo>
                        <a:lnTo>
                          <a:pt x="21" y="97"/>
                        </a:lnTo>
                        <a:lnTo>
                          <a:pt x="19" y="92"/>
                        </a:lnTo>
                        <a:lnTo>
                          <a:pt x="14" y="97"/>
                        </a:lnTo>
                        <a:lnTo>
                          <a:pt x="0" y="90"/>
                        </a:lnTo>
                        <a:lnTo>
                          <a:pt x="6" y="77"/>
                        </a:lnTo>
                        <a:lnTo>
                          <a:pt x="22" y="77"/>
                        </a:lnTo>
                        <a:lnTo>
                          <a:pt x="35" y="65"/>
                        </a:lnTo>
                        <a:lnTo>
                          <a:pt x="15" y="74"/>
                        </a:lnTo>
                        <a:lnTo>
                          <a:pt x="6" y="74"/>
                        </a:lnTo>
                        <a:lnTo>
                          <a:pt x="6" y="67"/>
                        </a:lnTo>
                        <a:lnTo>
                          <a:pt x="9" y="61"/>
                        </a:lnTo>
                        <a:lnTo>
                          <a:pt x="11" y="56"/>
                        </a:lnTo>
                        <a:lnTo>
                          <a:pt x="15" y="49"/>
                        </a:lnTo>
                        <a:lnTo>
                          <a:pt x="12" y="45"/>
                        </a:lnTo>
                        <a:lnTo>
                          <a:pt x="15" y="40"/>
                        </a:lnTo>
                        <a:lnTo>
                          <a:pt x="23" y="32"/>
                        </a:lnTo>
                        <a:lnTo>
                          <a:pt x="28" y="22"/>
                        </a:lnTo>
                        <a:lnTo>
                          <a:pt x="37" y="19"/>
                        </a:lnTo>
                        <a:lnTo>
                          <a:pt x="47" y="25"/>
                        </a:lnTo>
                        <a:lnTo>
                          <a:pt x="46" y="31"/>
                        </a:lnTo>
                        <a:lnTo>
                          <a:pt x="48" y="36"/>
                        </a:lnTo>
                        <a:lnTo>
                          <a:pt x="64" y="34"/>
                        </a:lnTo>
                        <a:lnTo>
                          <a:pt x="69" y="38"/>
                        </a:lnTo>
                        <a:lnTo>
                          <a:pt x="79" y="53"/>
                        </a:lnTo>
                        <a:lnTo>
                          <a:pt x="75" y="59"/>
                        </a:lnTo>
                        <a:lnTo>
                          <a:pt x="83" y="58"/>
                        </a:lnTo>
                        <a:lnTo>
                          <a:pt x="84" y="62"/>
                        </a:lnTo>
                        <a:lnTo>
                          <a:pt x="83" y="64"/>
                        </a:lnTo>
                        <a:lnTo>
                          <a:pt x="87" y="74"/>
                        </a:lnTo>
                        <a:lnTo>
                          <a:pt x="118" y="74"/>
                        </a:lnTo>
                        <a:lnTo>
                          <a:pt x="119" y="65"/>
                        </a:lnTo>
                        <a:lnTo>
                          <a:pt x="106" y="55"/>
                        </a:lnTo>
                        <a:lnTo>
                          <a:pt x="115" y="47"/>
                        </a:lnTo>
                        <a:lnTo>
                          <a:pt x="112" y="38"/>
                        </a:lnTo>
                        <a:lnTo>
                          <a:pt x="99" y="30"/>
                        </a:lnTo>
                        <a:lnTo>
                          <a:pt x="98" y="24"/>
                        </a:lnTo>
                        <a:lnTo>
                          <a:pt x="104" y="21"/>
                        </a:lnTo>
                      </a:path>
                    </a:pathLst>
                  </a:custGeom>
                  <a:grpFill/>
                  <a:ln w="9144">
                    <a:solidFill>
                      <a:schemeClr val="bg2">
                        <a:lumMod val="90000"/>
                      </a:schemeClr>
                    </a:solidFill>
                    <a:round/>
                    <a:headEnd/>
                    <a:tailEnd/>
                  </a:ln>
                </p:spPr>
                <p:txBody>
                  <a:bodyPr/>
                  <a:lstStyle/>
                  <a:p>
                    <a:endParaRPr lang="nb-NO"/>
                  </a:p>
                </p:txBody>
              </p:sp>
              <p:sp>
                <p:nvSpPr>
                  <p:cNvPr id="640" name="Freeform 346"/>
                  <p:cNvSpPr>
                    <a:spLocks/>
                  </p:cNvSpPr>
                  <p:nvPr/>
                </p:nvSpPr>
                <p:spPr bwMode="gray">
                  <a:xfrm>
                    <a:off x="945" y="759"/>
                    <a:ext cx="108" cy="99"/>
                  </a:xfrm>
                  <a:custGeom>
                    <a:avLst/>
                    <a:gdLst>
                      <a:gd name="T0" fmla="*/ 77 w 101"/>
                      <a:gd name="T1" fmla="*/ 22 h 104"/>
                      <a:gd name="T2" fmla="*/ 112 w 101"/>
                      <a:gd name="T3" fmla="*/ 10 h 104"/>
                      <a:gd name="T4" fmla="*/ 132 w 101"/>
                      <a:gd name="T5" fmla="*/ 10 h 104"/>
                      <a:gd name="T6" fmla="*/ 132 w 101"/>
                      <a:gd name="T7" fmla="*/ 10 h 104"/>
                      <a:gd name="T8" fmla="*/ 135 w 101"/>
                      <a:gd name="T9" fmla="*/ 10 h 104"/>
                      <a:gd name="T10" fmla="*/ 158 w 101"/>
                      <a:gd name="T11" fmla="*/ 10 h 104"/>
                      <a:gd name="T12" fmla="*/ 161 w 101"/>
                      <a:gd name="T13" fmla="*/ 10 h 104"/>
                      <a:gd name="T14" fmla="*/ 153 w 101"/>
                      <a:gd name="T15" fmla="*/ 6 h 104"/>
                      <a:gd name="T16" fmla="*/ 167 w 101"/>
                      <a:gd name="T17" fmla="*/ 0 h 104"/>
                      <a:gd name="T18" fmla="*/ 195 w 101"/>
                      <a:gd name="T19" fmla="*/ 10 h 104"/>
                      <a:gd name="T20" fmla="*/ 172 w 101"/>
                      <a:gd name="T21" fmla="*/ 14 h 104"/>
                      <a:gd name="T22" fmla="*/ 184 w 101"/>
                      <a:gd name="T23" fmla="*/ 23 h 104"/>
                      <a:gd name="T24" fmla="*/ 172 w 101"/>
                      <a:gd name="T25" fmla="*/ 25 h 104"/>
                      <a:gd name="T26" fmla="*/ 184 w 101"/>
                      <a:gd name="T27" fmla="*/ 32 h 104"/>
                      <a:gd name="T28" fmla="*/ 156 w 101"/>
                      <a:gd name="T29" fmla="*/ 38 h 104"/>
                      <a:gd name="T30" fmla="*/ 154 w 101"/>
                      <a:gd name="T31" fmla="*/ 47 h 104"/>
                      <a:gd name="T32" fmla="*/ 143 w 101"/>
                      <a:gd name="T33" fmla="*/ 47 h 104"/>
                      <a:gd name="T34" fmla="*/ 132 w 101"/>
                      <a:gd name="T35" fmla="*/ 42 h 104"/>
                      <a:gd name="T36" fmla="*/ 135 w 101"/>
                      <a:gd name="T37" fmla="*/ 28 h 104"/>
                      <a:gd name="T38" fmla="*/ 121 w 101"/>
                      <a:gd name="T39" fmla="*/ 29 h 104"/>
                      <a:gd name="T40" fmla="*/ 117 w 101"/>
                      <a:gd name="T41" fmla="*/ 32 h 104"/>
                      <a:gd name="T42" fmla="*/ 121 w 101"/>
                      <a:gd name="T43" fmla="*/ 38 h 104"/>
                      <a:gd name="T44" fmla="*/ 106 w 101"/>
                      <a:gd name="T45" fmla="*/ 40 h 104"/>
                      <a:gd name="T46" fmla="*/ 115 w 101"/>
                      <a:gd name="T47" fmla="*/ 45 h 104"/>
                      <a:gd name="T48" fmla="*/ 108 w 101"/>
                      <a:gd name="T49" fmla="*/ 48 h 104"/>
                      <a:gd name="T50" fmla="*/ 105 w 101"/>
                      <a:gd name="T51" fmla="*/ 51 h 104"/>
                      <a:gd name="T52" fmla="*/ 101 w 101"/>
                      <a:gd name="T53" fmla="*/ 52 h 104"/>
                      <a:gd name="T54" fmla="*/ 92 w 101"/>
                      <a:gd name="T55" fmla="*/ 44 h 104"/>
                      <a:gd name="T56" fmla="*/ 86 w 101"/>
                      <a:gd name="T57" fmla="*/ 45 h 104"/>
                      <a:gd name="T58" fmla="*/ 89 w 101"/>
                      <a:gd name="T59" fmla="*/ 49 h 104"/>
                      <a:gd name="T60" fmla="*/ 86 w 101"/>
                      <a:gd name="T61" fmla="*/ 51 h 104"/>
                      <a:gd name="T62" fmla="*/ 80 w 101"/>
                      <a:gd name="T63" fmla="*/ 53 h 104"/>
                      <a:gd name="T64" fmla="*/ 89 w 101"/>
                      <a:gd name="T65" fmla="*/ 57 h 104"/>
                      <a:gd name="T66" fmla="*/ 80 w 101"/>
                      <a:gd name="T67" fmla="*/ 60 h 104"/>
                      <a:gd name="T68" fmla="*/ 73 w 101"/>
                      <a:gd name="T69" fmla="*/ 59 h 104"/>
                      <a:gd name="T70" fmla="*/ 68 w 101"/>
                      <a:gd name="T71" fmla="*/ 63 h 104"/>
                      <a:gd name="T72" fmla="*/ 64 w 101"/>
                      <a:gd name="T73" fmla="*/ 57 h 104"/>
                      <a:gd name="T74" fmla="*/ 56 w 101"/>
                      <a:gd name="T75" fmla="*/ 53 h 104"/>
                      <a:gd name="T76" fmla="*/ 56 w 101"/>
                      <a:gd name="T77" fmla="*/ 49 h 104"/>
                      <a:gd name="T78" fmla="*/ 52 w 101"/>
                      <a:gd name="T79" fmla="*/ 50 h 104"/>
                      <a:gd name="T80" fmla="*/ 47 w 101"/>
                      <a:gd name="T81" fmla="*/ 59 h 104"/>
                      <a:gd name="T82" fmla="*/ 30 w 101"/>
                      <a:gd name="T83" fmla="*/ 55 h 104"/>
                      <a:gd name="T84" fmla="*/ 30 w 101"/>
                      <a:gd name="T85" fmla="*/ 51 h 104"/>
                      <a:gd name="T86" fmla="*/ 6 w 101"/>
                      <a:gd name="T87" fmla="*/ 59 h 104"/>
                      <a:gd name="T88" fmla="*/ 4 w 101"/>
                      <a:gd name="T89" fmla="*/ 57 h 104"/>
                      <a:gd name="T90" fmla="*/ 7 w 101"/>
                      <a:gd name="T91" fmla="*/ 50 h 104"/>
                      <a:gd name="T92" fmla="*/ 1 w 101"/>
                      <a:gd name="T93" fmla="*/ 53 h 104"/>
                      <a:gd name="T94" fmla="*/ 0 w 101"/>
                      <a:gd name="T95" fmla="*/ 50 h 104"/>
                      <a:gd name="T96" fmla="*/ 19 w 101"/>
                      <a:gd name="T97" fmla="*/ 42 h 104"/>
                      <a:gd name="T98" fmla="*/ 36 w 101"/>
                      <a:gd name="T99" fmla="*/ 42 h 104"/>
                      <a:gd name="T100" fmla="*/ 47 w 101"/>
                      <a:gd name="T101" fmla="*/ 35 h 104"/>
                      <a:gd name="T102" fmla="*/ 47 w 101"/>
                      <a:gd name="T103" fmla="*/ 32 h 104"/>
                      <a:gd name="T104" fmla="*/ 68 w 101"/>
                      <a:gd name="T105" fmla="*/ 26 h 104"/>
                      <a:gd name="T106" fmla="*/ 77 w 101"/>
                      <a:gd name="T107" fmla="*/ 22 h 104"/>
                      <a:gd name="T108" fmla="*/ 77 w 101"/>
                      <a:gd name="T109" fmla="*/ 22 h 104"/>
                      <a:gd name="T110" fmla="*/ 77 w 101"/>
                      <a:gd name="T111" fmla="*/ 22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
                      <a:gd name="T169" fmla="*/ 0 h 104"/>
                      <a:gd name="T170" fmla="*/ 101 w 101"/>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 h="104">
                        <a:moveTo>
                          <a:pt x="39" y="33"/>
                        </a:moveTo>
                        <a:lnTo>
                          <a:pt x="57" y="13"/>
                        </a:lnTo>
                        <a:lnTo>
                          <a:pt x="67" y="12"/>
                        </a:lnTo>
                        <a:lnTo>
                          <a:pt x="67" y="19"/>
                        </a:lnTo>
                        <a:lnTo>
                          <a:pt x="69" y="13"/>
                        </a:lnTo>
                        <a:lnTo>
                          <a:pt x="81" y="15"/>
                        </a:lnTo>
                        <a:lnTo>
                          <a:pt x="82" y="11"/>
                        </a:lnTo>
                        <a:lnTo>
                          <a:pt x="78" y="6"/>
                        </a:lnTo>
                        <a:lnTo>
                          <a:pt x="86" y="0"/>
                        </a:lnTo>
                        <a:lnTo>
                          <a:pt x="100" y="17"/>
                        </a:lnTo>
                        <a:lnTo>
                          <a:pt x="88" y="24"/>
                        </a:lnTo>
                        <a:lnTo>
                          <a:pt x="94" y="36"/>
                        </a:lnTo>
                        <a:lnTo>
                          <a:pt x="88" y="40"/>
                        </a:lnTo>
                        <a:lnTo>
                          <a:pt x="94" y="52"/>
                        </a:lnTo>
                        <a:lnTo>
                          <a:pt x="80" y="61"/>
                        </a:lnTo>
                        <a:lnTo>
                          <a:pt x="79" y="76"/>
                        </a:lnTo>
                        <a:lnTo>
                          <a:pt x="73" y="77"/>
                        </a:lnTo>
                        <a:lnTo>
                          <a:pt x="67" y="68"/>
                        </a:lnTo>
                        <a:lnTo>
                          <a:pt x="69" y="45"/>
                        </a:lnTo>
                        <a:lnTo>
                          <a:pt x="62" y="47"/>
                        </a:lnTo>
                        <a:lnTo>
                          <a:pt x="60" y="53"/>
                        </a:lnTo>
                        <a:lnTo>
                          <a:pt x="62" y="61"/>
                        </a:lnTo>
                        <a:lnTo>
                          <a:pt x="54" y="64"/>
                        </a:lnTo>
                        <a:lnTo>
                          <a:pt x="59" y="73"/>
                        </a:lnTo>
                        <a:lnTo>
                          <a:pt x="55" y="78"/>
                        </a:lnTo>
                        <a:lnTo>
                          <a:pt x="53" y="85"/>
                        </a:lnTo>
                        <a:lnTo>
                          <a:pt x="51" y="86"/>
                        </a:lnTo>
                        <a:lnTo>
                          <a:pt x="47" y="71"/>
                        </a:lnTo>
                        <a:lnTo>
                          <a:pt x="44" y="72"/>
                        </a:lnTo>
                        <a:lnTo>
                          <a:pt x="46" y="81"/>
                        </a:lnTo>
                        <a:lnTo>
                          <a:pt x="44" y="84"/>
                        </a:lnTo>
                        <a:lnTo>
                          <a:pt x="41" y="87"/>
                        </a:lnTo>
                        <a:lnTo>
                          <a:pt x="46" y="94"/>
                        </a:lnTo>
                        <a:lnTo>
                          <a:pt x="41" y="99"/>
                        </a:lnTo>
                        <a:lnTo>
                          <a:pt x="37" y="96"/>
                        </a:lnTo>
                        <a:lnTo>
                          <a:pt x="35" y="103"/>
                        </a:lnTo>
                        <a:lnTo>
                          <a:pt x="33" y="92"/>
                        </a:lnTo>
                        <a:lnTo>
                          <a:pt x="29" y="87"/>
                        </a:lnTo>
                        <a:lnTo>
                          <a:pt x="29" y="80"/>
                        </a:lnTo>
                        <a:lnTo>
                          <a:pt x="27" y="83"/>
                        </a:lnTo>
                        <a:lnTo>
                          <a:pt x="24" y="96"/>
                        </a:lnTo>
                        <a:lnTo>
                          <a:pt x="16" y="90"/>
                        </a:lnTo>
                        <a:lnTo>
                          <a:pt x="16" y="84"/>
                        </a:lnTo>
                        <a:lnTo>
                          <a:pt x="6" y="96"/>
                        </a:lnTo>
                        <a:lnTo>
                          <a:pt x="4" y="93"/>
                        </a:lnTo>
                        <a:lnTo>
                          <a:pt x="7" y="83"/>
                        </a:lnTo>
                        <a:lnTo>
                          <a:pt x="1" y="87"/>
                        </a:lnTo>
                        <a:lnTo>
                          <a:pt x="0" y="82"/>
                        </a:lnTo>
                        <a:lnTo>
                          <a:pt x="9" y="68"/>
                        </a:lnTo>
                        <a:lnTo>
                          <a:pt x="19" y="68"/>
                        </a:lnTo>
                        <a:lnTo>
                          <a:pt x="24" y="57"/>
                        </a:lnTo>
                        <a:lnTo>
                          <a:pt x="24" y="52"/>
                        </a:lnTo>
                        <a:lnTo>
                          <a:pt x="35" y="42"/>
                        </a:lnTo>
                        <a:lnTo>
                          <a:pt x="39" y="33"/>
                        </a:lnTo>
                      </a:path>
                    </a:pathLst>
                  </a:custGeom>
                  <a:grpFill/>
                  <a:ln w="9144">
                    <a:solidFill>
                      <a:schemeClr val="bg2">
                        <a:lumMod val="90000"/>
                      </a:schemeClr>
                    </a:solidFill>
                    <a:round/>
                    <a:headEnd/>
                    <a:tailEnd/>
                  </a:ln>
                </p:spPr>
                <p:txBody>
                  <a:bodyPr/>
                  <a:lstStyle/>
                  <a:p>
                    <a:endParaRPr lang="nb-NO"/>
                  </a:p>
                </p:txBody>
              </p:sp>
              <p:sp>
                <p:nvSpPr>
                  <p:cNvPr id="641" name="Freeform 347"/>
                  <p:cNvSpPr>
                    <a:spLocks/>
                  </p:cNvSpPr>
                  <p:nvPr/>
                </p:nvSpPr>
                <p:spPr bwMode="gray">
                  <a:xfrm>
                    <a:off x="1073" y="762"/>
                    <a:ext cx="54" cy="46"/>
                  </a:xfrm>
                  <a:custGeom>
                    <a:avLst/>
                    <a:gdLst>
                      <a:gd name="T0" fmla="*/ 34 w 51"/>
                      <a:gd name="T1" fmla="*/ 5 h 49"/>
                      <a:gd name="T2" fmla="*/ 77 w 51"/>
                      <a:gd name="T3" fmla="*/ 0 h 49"/>
                      <a:gd name="T4" fmla="*/ 88 w 51"/>
                      <a:gd name="T5" fmla="*/ 5 h 49"/>
                      <a:gd name="T6" fmla="*/ 87 w 51"/>
                      <a:gd name="T7" fmla="*/ 8 h 49"/>
                      <a:gd name="T8" fmla="*/ 47 w 51"/>
                      <a:gd name="T9" fmla="*/ 10 h 49"/>
                      <a:gd name="T10" fmla="*/ 52 w 51"/>
                      <a:gd name="T11" fmla="*/ 11 h 49"/>
                      <a:gd name="T12" fmla="*/ 50 w 51"/>
                      <a:gd name="T13" fmla="*/ 15 h 49"/>
                      <a:gd name="T14" fmla="*/ 77 w 51"/>
                      <a:gd name="T15" fmla="*/ 11 h 49"/>
                      <a:gd name="T16" fmla="*/ 78 w 51"/>
                      <a:gd name="T17" fmla="*/ 16 h 49"/>
                      <a:gd name="T18" fmla="*/ 74 w 51"/>
                      <a:gd name="T19" fmla="*/ 21 h 49"/>
                      <a:gd name="T20" fmla="*/ 30 w 51"/>
                      <a:gd name="T21" fmla="*/ 25 h 49"/>
                      <a:gd name="T22" fmla="*/ 2 w 51"/>
                      <a:gd name="T23" fmla="*/ 20 h 49"/>
                      <a:gd name="T24" fmla="*/ 3 w 51"/>
                      <a:gd name="T25" fmla="*/ 18 h 49"/>
                      <a:gd name="T26" fmla="*/ 0 w 51"/>
                      <a:gd name="T27" fmla="*/ 10 h 49"/>
                      <a:gd name="T28" fmla="*/ 2 w 51"/>
                      <a:gd name="T29" fmla="*/ 8 h 49"/>
                      <a:gd name="T30" fmla="*/ 34 w 51"/>
                      <a:gd name="T31" fmla="*/ 5 h 49"/>
                      <a:gd name="T32" fmla="*/ 34 w 51"/>
                      <a:gd name="T33" fmla="*/ 5 h 49"/>
                      <a:gd name="T34" fmla="*/ 34 w 51"/>
                      <a:gd name="T35" fmla="*/ 5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9"/>
                      <a:gd name="T56" fmla="*/ 51 w 51"/>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9">
                        <a:moveTo>
                          <a:pt x="20" y="5"/>
                        </a:moveTo>
                        <a:lnTo>
                          <a:pt x="43" y="0"/>
                        </a:lnTo>
                        <a:lnTo>
                          <a:pt x="50" y="5"/>
                        </a:lnTo>
                        <a:lnTo>
                          <a:pt x="49" y="12"/>
                        </a:lnTo>
                        <a:lnTo>
                          <a:pt x="26" y="20"/>
                        </a:lnTo>
                        <a:lnTo>
                          <a:pt x="29" y="21"/>
                        </a:lnTo>
                        <a:lnTo>
                          <a:pt x="28" y="26"/>
                        </a:lnTo>
                        <a:lnTo>
                          <a:pt x="43" y="21"/>
                        </a:lnTo>
                        <a:lnTo>
                          <a:pt x="44" y="29"/>
                        </a:lnTo>
                        <a:lnTo>
                          <a:pt x="42" y="39"/>
                        </a:lnTo>
                        <a:lnTo>
                          <a:pt x="18" y="48"/>
                        </a:lnTo>
                        <a:lnTo>
                          <a:pt x="2" y="37"/>
                        </a:lnTo>
                        <a:lnTo>
                          <a:pt x="3" y="32"/>
                        </a:lnTo>
                        <a:lnTo>
                          <a:pt x="0" y="20"/>
                        </a:lnTo>
                        <a:lnTo>
                          <a:pt x="2" y="14"/>
                        </a:lnTo>
                        <a:lnTo>
                          <a:pt x="20" y="5"/>
                        </a:lnTo>
                      </a:path>
                    </a:pathLst>
                  </a:custGeom>
                  <a:grpFill/>
                  <a:ln w="9144">
                    <a:solidFill>
                      <a:schemeClr val="bg2">
                        <a:lumMod val="90000"/>
                      </a:schemeClr>
                    </a:solidFill>
                    <a:round/>
                    <a:headEnd/>
                    <a:tailEnd/>
                  </a:ln>
                </p:spPr>
                <p:txBody>
                  <a:bodyPr/>
                  <a:lstStyle/>
                  <a:p>
                    <a:endParaRPr lang="nb-NO"/>
                  </a:p>
                </p:txBody>
              </p:sp>
              <p:sp>
                <p:nvSpPr>
                  <p:cNvPr id="642" name="Freeform 348"/>
                  <p:cNvSpPr>
                    <a:spLocks/>
                  </p:cNvSpPr>
                  <p:nvPr/>
                </p:nvSpPr>
                <p:spPr bwMode="gray">
                  <a:xfrm>
                    <a:off x="1324" y="910"/>
                    <a:ext cx="80" cy="98"/>
                  </a:xfrm>
                  <a:custGeom>
                    <a:avLst/>
                    <a:gdLst>
                      <a:gd name="T0" fmla="*/ 19 w 75"/>
                      <a:gd name="T1" fmla="*/ 5 h 103"/>
                      <a:gd name="T2" fmla="*/ 57 w 75"/>
                      <a:gd name="T3" fmla="*/ 0 h 103"/>
                      <a:gd name="T4" fmla="*/ 84 w 75"/>
                      <a:gd name="T5" fmla="*/ 4 h 103"/>
                      <a:gd name="T6" fmla="*/ 90 w 75"/>
                      <a:gd name="T7" fmla="*/ 10 h 103"/>
                      <a:gd name="T8" fmla="*/ 109 w 75"/>
                      <a:gd name="T9" fmla="*/ 8 h 103"/>
                      <a:gd name="T10" fmla="*/ 141 w 75"/>
                      <a:gd name="T11" fmla="*/ 10 h 103"/>
                      <a:gd name="T12" fmla="*/ 131 w 75"/>
                      <a:gd name="T13" fmla="*/ 19 h 103"/>
                      <a:gd name="T14" fmla="*/ 119 w 75"/>
                      <a:gd name="T15" fmla="*/ 19 h 103"/>
                      <a:gd name="T16" fmla="*/ 123 w 75"/>
                      <a:gd name="T17" fmla="*/ 22 h 103"/>
                      <a:gd name="T18" fmla="*/ 116 w 75"/>
                      <a:gd name="T19" fmla="*/ 26 h 103"/>
                      <a:gd name="T20" fmla="*/ 108 w 75"/>
                      <a:gd name="T21" fmla="*/ 28 h 103"/>
                      <a:gd name="T22" fmla="*/ 112 w 75"/>
                      <a:gd name="T23" fmla="*/ 28 h 103"/>
                      <a:gd name="T24" fmla="*/ 109 w 75"/>
                      <a:gd name="T25" fmla="*/ 31 h 103"/>
                      <a:gd name="T26" fmla="*/ 91 w 75"/>
                      <a:gd name="T27" fmla="*/ 43 h 103"/>
                      <a:gd name="T28" fmla="*/ 62 w 75"/>
                      <a:gd name="T29" fmla="*/ 40 h 103"/>
                      <a:gd name="T30" fmla="*/ 33 w 75"/>
                      <a:gd name="T31" fmla="*/ 42 h 103"/>
                      <a:gd name="T32" fmla="*/ 50 w 75"/>
                      <a:gd name="T33" fmla="*/ 43 h 103"/>
                      <a:gd name="T34" fmla="*/ 57 w 75"/>
                      <a:gd name="T35" fmla="*/ 49 h 103"/>
                      <a:gd name="T36" fmla="*/ 39 w 75"/>
                      <a:gd name="T37" fmla="*/ 60 h 103"/>
                      <a:gd name="T38" fmla="*/ 21 w 75"/>
                      <a:gd name="T39" fmla="*/ 63 h 103"/>
                      <a:gd name="T40" fmla="*/ 7 w 75"/>
                      <a:gd name="T41" fmla="*/ 60 h 103"/>
                      <a:gd name="T42" fmla="*/ 21 w 75"/>
                      <a:gd name="T43" fmla="*/ 58 h 103"/>
                      <a:gd name="T44" fmla="*/ 7 w 75"/>
                      <a:gd name="T45" fmla="*/ 57 h 103"/>
                      <a:gd name="T46" fmla="*/ 7 w 75"/>
                      <a:gd name="T47" fmla="*/ 50 h 103"/>
                      <a:gd name="T48" fmla="*/ 21 w 75"/>
                      <a:gd name="T49" fmla="*/ 47 h 103"/>
                      <a:gd name="T50" fmla="*/ 7 w 75"/>
                      <a:gd name="T51" fmla="*/ 47 h 103"/>
                      <a:gd name="T52" fmla="*/ 2 w 75"/>
                      <a:gd name="T53" fmla="*/ 43 h 103"/>
                      <a:gd name="T54" fmla="*/ 0 w 75"/>
                      <a:gd name="T55" fmla="*/ 37 h 103"/>
                      <a:gd name="T56" fmla="*/ 2 w 75"/>
                      <a:gd name="T57" fmla="*/ 29 h 103"/>
                      <a:gd name="T58" fmla="*/ 0 w 75"/>
                      <a:gd name="T59" fmla="*/ 11 h 103"/>
                      <a:gd name="T60" fmla="*/ 3 w 75"/>
                      <a:gd name="T61" fmla="*/ 10 h 103"/>
                      <a:gd name="T62" fmla="*/ 5 w 75"/>
                      <a:gd name="T63" fmla="*/ 10 h 103"/>
                      <a:gd name="T64" fmla="*/ 5 w 75"/>
                      <a:gd name="T65" fmla="*/ 7 h 103"/>
                      <a:gd name="T66" fmla="*/ 19 w 75"/>
                      <a:gd name="T67" fmla="*/ 5 h 103"/>
                      <a:gd name="T68" fmla="*/ 19 w 75"/>
                      <a:gd name="T69" fmla="*/ 5 h 103"/>
                      <a:gd name="T70" fmla="*/ 19 w 75"/>
                      <a:gd name="T71" fmla="*/ 5 h 1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
                      <a:gd name="T109" fmla="*/ 0 h 103"/>
                      <a:gd name="T110" fmla="*/ 75 w 75"/>
                      <a:gd name="T111" fmla="*/ 103 h 1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 h="103">
                        <a:moveTo>
                          <a:pt x="9" y="5"/>
                        </a:moveTo>
                        <a:lnTo>
                          <a:pt x="30" y="0"/>
                        </a:lnTo>
                        <a:lnTo>
                          <a:pt x="44" y="4"/>
                        </a:lnTo>
                        <a:lnTo>
                          <a:pt x="47" y="11"/>
                        </a:lnTo>
                        <a:lnTo>
                          <a:pt x="57" y="8"/>
                        </a:lnTo>
                        <a:lnTo>
                          <a:pt x="74" y="14"/>
                        </a:lnTo>
                        <a:lnTo>
                          <a:pt x="68" y="29"/>
                        </a:lnTo>
                        <a:lnTo>
                          <a:pt x="63" y="29"/>
                        </a:lnTo>
                        <a:lnTo>
                          <a:pt x="64" y="34"/>
                        </a:lnTo>
                        <a:lnTo>
                          <a:pt x="61" y="43"/>
                        </a:lnTo>
                        <a:lnTo>
                          <a:pt x="56" y="46"/>
                        </a:lnTo>
                        <a:lnTo>
                          <a:pt x="59" y="47"/>
                        </a:lnTo>
                        <a:lnTo>
                          <a:pt x="57" y="51"/>
                        </a:lnTo>
                        <a:lnTo>
                          <a:pt x="48" y="69"/>
                        </a:lnTo>
                        <a:lnTo>
                          <a:pt x="33" y="65"/>
                        </a:lnTo>
                        <a:lnTo>
                          <a:pt x="18" y="68"/>
                        </a:lnTo>
                        <a:lnTo>
                          <a:pt x="26" y="70"/>
                        </a:lnTo>
                        <a:lnTo>
                          <a:pt x="30" y="81"/>
                        </a:lnTo>
                        <a:lnTo>
                          <a:pt x="21" y="98"/>
                        </a:lnTo>
                        <a:lnTo>
                          <a:pt x="11" y="102"/>
                        </a:lnTo>
                        <a:lnTo>
                          <a:pt x="7" y="99"/>
                        </a:lnTo>
                        <a:lnTo>
                          <a:pt x="11" y="95"/>
                        </a:lnTo>
                        <a:lnTo>
                          <a:pt x="7" y="93"/>
                        </a:lnTo>
                        <a:lnTo>
                          <a:pt x="7" y="83"/>
                        </a:lnTo>
                        <a:lnTo>
                          <a:pt x="11" y="76"/>
                        </a:lnTo>
                        <a:lnTo>
                          <a:pt x="7" y="77"/>
                        </a:lnTo>
                        <a:lnTo>
                          <a:pt x="2" y="70"/>
                        </a:lnTo>
                        <a:lnTo>
                          <a:pt x="0" y="60"/>
                        </a:lnTo>
                        <a:lnTo>
                          <a:pt x="2" y="49"/>
                        </a:lnTo>
                        <a:lnTo>
                          <a:pt x="0" y="21"/>
                        </a:lnTo>
                        <a:lnTo>
                          <a:pt x="3" y="19"/>
                        </a:lnTo>
                        <a:lnTo>
                          <a:pt x="5" y="14"/>
                        </a:lnTo>
                        <a:lnTo>
                          <a:pt x="5" y="7"/>
                        </a:lnTo>
                        <a:lnTo>
                          <a:pt x="9" y="5"/>
                        </a:lnTo>
                      </a:path>
                    </a:pathLst>
                  </a:custGeom>
                  <a:grpFill/>
                  <a:ln w="9144">
                    <a:solidFill>
                      <a:schemeClr val="bg2">
                        <a:lumMod val="90000"/>
                      </a:schemeClr>
                    </a:solidFill>
                    <a:round/>
                    <a:headEnd/>
                    <a:tailEnd/>
                  </a:ln>
                </p:spPr>
                <p:txBody>
                  <a:bodyPr/>
                  <a:lstStyle/>
                  <a:p>
                    <a:endParaRPr lang="nb-NO"/>
                  </a:p>
                </p:txBody>
              </p:sp>
              <p:sp>
                <p:nvSpPr>
                  <p:cNvPr id="643" name="Freeform 349"/>
                  <p:cNvSpPr>
                    <a:spLocks/>
                  </p:cNvSpPr>
                  <p:nvPr/>
                </p:nvSpPr>
                <p:spPr bwMode="gray">
                  <a:xfrm>
                    <a:off x="1448" y="1231"/>
                    <a:ext cx="100" cy="82"/>
                  </a:xfrm>
                  <a:custGeom>
                    <a:avLst/>
                    <a:gdLst>
                      <a:gd name="T0" fmla="*/ 29 w 95"/>
                      <a:gd name="T1" fmla="*/ 3 h 86"/>
                      <a:gd name="T2" fmla="*/ 33 w 95"/>
                      <a:gd name="T3" fmla="*/ 0 h 86"/>
                      <a:gd name="T4" fmla="*/ 35 w 95"/>
                      <a:gd name="T5" fmla="*/ 2 h 86"/>
                      <a:gd name="T6" fmla="*/ 43 w 95"/>
                      <a:gd name="T7" fmla="*/ 2 h 86"/>
                      <a:gd name="T8" fmla="*/ 49 w 95"/>
                      <a:gd name="T9" fmla="*/ 9 h 86"/>
                      <a:gd name="T10" fmla="*/ 47 w 95"/>
                      <a:gd name="T11" fmla="*/ 10 h 86"/>
                      <a:gd name="T12" fmla="*/ 49 w 95"/>
                      <a:gd name="T13" fmla="*/ 10 h 86"/>
                      <a:gd name="T14" fmla="*/ 54 w 95"/>
                      <a:gd name="T15" fmla="*/ 10 h 86"/>
                      <a:gd name="T16" fmla="*/ 57 w 95"/>
                      <a:gd name="T17" fmla="*/ 10 h 86"/>
                      <a:gd name="T18" fmla="*/ 60 w 95"/>
                      <a:gd name="T19" fmla="*/ 10 h 86"/>
                      <a:gd name="T20" fmla="*/ 67 w 95"/>
                      <a:gd name="T21" fmla="*/ 10 h 86"/>
                      <a:gd name="T22" fmla="*/ 67 w 95"/>
                      <a:gd name="T23" fmla="*/ 11 h 86"/>
                      <a:gd name="T24" fmla="*/ 85 w 95"/>
                      <a:gd name="T25" fmla="*/ 14 h 86"/>
                      <a:gd name="T26" fmla="*/ 98 w 95"/>
                      <a:gd name="T27" fmla="*/ 23 h 86"/>
                      <a:gd name="T28" fmla="*/ 118 w 95"/>
                      <a:gd name="T29" fmla="*/ 25 h 86"/>
                      <a:gd name="T30" fmla="*/ 124 w 95"/>
                      <a:gd name="T31" fmla="*/ 34 h 86"/>
                      <a:gd name="T32" fmla="*/ 121 w 95"/>
                      <a:gd name="T33" fmla="*/ 36 h 86"/>
                      <a:gd name="T34" fmla="*/ 134 w 95"/>
                      <a:gd name="T35" fmla="*/ 37 h 86"/>
                      <a:gd name="T36" fmla="*/ 140 w 95"/>
                      <a:gd name="T37" fmla="*/ 35 h 86"/>
                      <a:gd name="T38" fmla="*/ 148 w 95"/>
                      <a:gd name="T39" fmla="*/ 38 h 86"/>
                      <a:gd name="T40" fmla="*/ 148 w 95"/>
                      <a:gd name="T41" fmla="*/ 40 h 86"/>
                      <a:gd name="T42" fmla="*/ 156 w 95"/>
                      <a:gd name="T43" fmla="*/ 42 h 86"/>
                      <a:gd name="T44" fmla="*/ 134 w 95"/>
                      <a:gd name="T45" fmla="*/ 47 h 86"/>
                      <a:gd name="T46" fmla="*/ 114 w 95"/>
                      <a:gd name="T47" fmla="*/ 43 h 86"/>
                      <a:gd name="T48" fmla="*/ 108 w 95"/>
                      <a:gd name="T49" fmla="*/ 43 h 86"/>
                      <a:gd name="T50" fmla="*/ 108 w 95"/>
                      <a:gd name="T51" fmla="*/ 39 h 86"/>
                      <a:gd name="T52" fmla="*/ 92 w 95"/>
                      <a:gd name="T53" fmla="*/ 38 h 86"/>
                      <a:gd name="T54" fmla="*/ 94 w 95"/>
                      <a:gd name="T55" fmla="*/ 34 h 86"/>
                      <a:gd name="T56" fmla="*/ 83 w 95"/>
                      <a:gd name="T57" fmla="*/ 35 h 86"/>
                      <a:gd name="T58" fmla="*/ 83 w 95"/>
                      <a:gd name="T59" fmla="*/ 43 h 86"/>
                      <a:gd name="T60" fmla="*/ 64 w 95"/>
                      <a:gd name="T61" fmla="*/ 46 h 86"/>
                      <a:gd name="T62" fmla="*/ 55 w 95"/>
                      <a:gd name="T63" fmla="*/ 51 h 86"/>
                      <a:gd name="T64" fmla="*/ 43 w 95"/>
                      <a:gd name="T65" fmla="*/ 52 h 86"/>
                      <a:gd name="T66" fmla="*/ 39 w 95"/>
                      <a:gd name="T67" fmla="*/ 52 h 86"/>
                      <a:gd name="T68" fmla="*/ 33 w 95"/>
                      <a:gd name="T69" fmla="*/ 50 h 86"/>
                      <a:gd name="T70" fmla="*/ 29 w 95"/>
                      <a:gd name="T71" fmla="*/ 40 h 86"/>
                      <a:gd name="T72" fmla="*/ 29 w 95"/>
                      <a:gd name="T73" fmla="*/ 43 h 86"/>
                      <a:gd name="T74" fmla="*/ 1 w 95"/>
                      <a:gd name="T75" fmla="*/ 47 h 86"/>
                      <a:gd name="T76" fmla="*/ 0 w 95"/>
                      <a:gd name="T77" fmla="*/ 44 h 86"/>
                      <a:gd name="T78" fmla="*/ 2 w 95"/>
                      <a:gd name="T79" fmla="*/ 39 h 86"/>
                      <a:gd name="T80" fmla="*/ 22 w 95"/>
                      <a:gd name="T81" fmla="*/ 34 h 86"/>
                      <a:gd name="T82" fmla="*/ 20 w 95"/>
                      <a:gd name="T83" fmla="*/ 27 h 86"/>
                      <a:gd name="T84" fmla="*/ 23 w 95"/>
                      <a:gd name="T85" fmla="*/ 17 h 86"/>
                      <a:gd name="T86" fmla="*/ 24 w 95"/>
                      <a:gd name="T87" fmla="*/ 10 h 86"/>
                      <a:gd name="T88" fmla="*/ 29 w 95"/>
                      <a:gd name="T89" fmla="*/ 3 h 86"/>
                      <a:gd name="T90" fmla="*/ 29 w 95"/>
                      <a:gd name="T91" fmla="*/ 3 h 86"/>
                      <a:gd name="T92" fmla="*/ 29 w 95"/>
                      <a:gd name="T93" fmla="*/ 3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5"/>
                      <a:gd name="T142" fmla="*/ 0 h 86"/>
                      <a:gd name="T143" fmla="*/ 95 w 95"/>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5" h="86">
                        <a:moveTo>
                          <a:pt x="19" y="3"/>
                        </a:moveTo>
                        <a:lnTo>
                          <a:pt x="21" y="0"/>
                        </a:lnTo>
                        <a:lnTo>
                          <a:pt x="22" y="2"/>
                        </a:lnTo>
                        <a:lnTo>
                          <a:pt x="26" y="2"/>
                        </a:lnTo>
                        <a:lnTo>
                          <a:pt x="29" y="9"/>
                        </a:lnTo>
                        <a:lnTo>
                          <a:pt x="28" y="11"/>
                        </a:lnTo>
                        <a:lnTo>
                          <a:pt x="29" y="20"/>
                        </a:lnTo>
                        <a:lnTo>
                          <a:pt x="32" y="20"/>
                        </a:lnTo>
                        <a:lnTo>
                          <a:pt x="34" y="14"/>
                        </a:lnTo>
                        <a:lnTo>
                          <a:pt x="36" y="14"/>
                        </a:lnTo>
                        <a:lnTo>
                          <a:pt x="41" y="17"/>
                        </a:lnTo>
                        <a:lnTo>
                          <a:pt x="41" y="21"/>
                        </a:lnTo>
                        <a:lnTo>
                          <a:pt x="51" y="24"/>
                        </a:lnTo>
                        <a:lnTo>
                          <a:pt x="59" y="35"/>
                        </a:lnTo>
                        <a:lnTo>
                          <a:pt x="70" y="39"/>
                        </a:lnTo>
                        <a:lnTo>
                          <a:pt x="74" y="55"/>
                        </a:lnTo>
                        <a:lnTo>
                          <a:pt x="73" y="58"/>
                        </a:lnTo>
                        <a:lnTo>
                          <a:pt x="81" y="59"/>
                        </a:lnTo>
                        <a:lnTo>
                          <a:pt x="84" y="56"/>
                        </a:lnTo>
                        <a:lnTo>
                          <a:pt x="89" y="61"/>
                        </a:lnTo>
                        <a:lnTo>
                          <a:pt x="89" y="64"/>
                        </a:lnTo>
                        <a:lnTo>
                          <a:pt x="94" y="67"/>
                        </a:lnTo>
                        <a:lnTo>
                          <a:pt x="81" y="76"/>
                        </a:lnTo>
                        <a:lnTo>
                          <a:pt x="68" y="69"/>
                        </a:lnTo>
                        <a:lnTo>
                          <a:pt x="65" y="69"/>
                        </a:lnTo>
                        <a:lnTo>
                          <a:pt x="65" y="62"/>
                        </a:lnTo>
                        <a:lnTo>
                          <a:pt x="55" y="61"/>
                        </a:lnTo>
                        <a:lnTo>
                          <a:pt x="57" y="55"/>
                        </a:lnTo>
                        <a:lnTo>
                          <a:pt x="49" y="57"/>
                        </a:lnTo>
                        <a:lnTo>
                          <a:pt x="49" y="68"/>
                        </a:lnTo>
                        <a:lnTo>
                          <a:pt x="39" y="73"/>
                        </a:lnTo>
                        <a:lnTo>
                          <a:pt x="33" y="82"/>
                        </a:lnTo>
                        <a:lnTo>
                          <a:pt x="26" y="85"/>
                        </a:lnTo>
                        <a:lnTo>
                          <a:pt x="24" y="85"/>
                        </a:lnTo>
                        <a:lnTo>
                          <a:pt x="21" y="81"/>
                        </a:lnTo>
                        <a:lnTo>
                          <a:pt x="19" y="64"/>
                        </a:lnTo>
                        <a:lnTo>
                          <a:pt x="19" y="69"/>
                        </a:lnTo>
                        <a:lnTo>
                          <a:pt x="1" y="74"/>
                        </a:lnTo>
                        <a:lnTo>
                          <a:pt x="0" y="70"/>
                        </a:lnTo>
                        <a:lnTo>
                          <a:pt x="2" y="63"/>
                        </a:lnTo>
                        <a:lnTo>
                          <a:pt x="12" y="55"/>
                        </a:lnTo>
                        <a:lnTo>
                          <a:pt x="10" y="42"/>
                        </a:lnTo>
                        <a:lnTo>
                          <a:pt x="13" y="27"/>
                        </a:lnTo>
                        <a:lnTo>
                          <a:pt x="14" y="14"/>
                        </a:lnTo>
                        <a:lnTo>
                          <a:pt x="19" y="3"/>
                        </a:lnTo>
                      </a:path>
                    </a:pathLst>
                  </a:custGeom>
                  <a:grpFill/>
                  <a:ln w="9144">
                    <a:solidFill>
                      <a:schemeClr val="bg2">
                        <a:lumMod val="90000"/>
                      </a:schemeClr>
                    </a:solidFill>
                    <a:round/>
                    <a:headEnd/>
                    <a:tailEnd/>
                  </a:ln>
                </p:spPr>
                <p:txBody>
                  <a:bodyPr/>
                  <a:lstStyle/>
                  <a:p>
                    <a:endParaRPr lang="nb-NO"/>
                  </a:p>
                </p:txBody>
              </p:sp>
              <p:sp>
                <p:nvSpPr>
                  <p:cNvPr id="644" name="Freeform 350"/>
                  <p:cNvSpPr>
                    <a:spLocks/>
                  </p:cNvSpPr>
                  <p:nvPr/>
                </p:nvSpPr>
                <p:spPr bwMode="gray">
                  <a:xfrm>
                    <a:off x="1405" y="926"/>
                    <a:ext cx="414" cy="425"/>
                  </a:xfrm>
                  <a:custGeom>
                    <a:avLst/>
                    <a:gdLst>
                      <a:gd name="T0" fmla="*/ 21 w 392"/>
                      <a:gd name="T1" fmla="*/ 27 h 442"/>
                      <a:gd name="T2" fmla="*/ 3 w 392"/>
                      <a:gd name="T3" fmla="*/ 53 h 442"/>
                      <a:gd name="T4" fmla="*/ 4 w 392"/>
                      <a:gd name="T5" fmla="*/ 78 h 442"/>
                      <a:gd name="T6" fmla="*/ 35 w 392"/>
                      <a:gd name="T7" fmla="*/ 101 h 442"/>
                      <a:gd name="T8" fmla="*/ 98 w 392"/>
                      <a:gd name="T9" fmla="*/ 113 h 442"/>
                      <a:gd name="T10" fmla="*/ 197 w 392"/>
                      <a:gd name="T11" fmla="*/ 114 h 442"/>
                      <a:gd name="T12" fmla="*/ 239 w 392"/>
                      <a:gd name="T13" fmla="*/ 113 h 442"/>
                      <a:gd name="T14" fmla="*/ 280 w 392"/>
                      <a:gd name="T15" fmla="*/ 109 h 442"/>
                      <a:gd name="T16" fmla="*/ 337 w 392"/>
                      <a:gd name="T17" fmla="*/ 133 h 442"/>
                      <a:gd name="T18" fmla="*/ 340 w 392"/>
                      <a:gd name="T19" fmla="*/ 141 h 442"/>
                      <a:gd name="T20" fmla="*/ 374 w 392"/>
                      <a:gd name="T21" fmla="*/ 147 h 442"/>
                      <a:gd name="T22" fmla="*/ 417 w 392"/>
                      <a:gd name="T23" fmla="*/ 182 h 442"/>
                      <a:gd name="T24" fmla="*/ 391 w 392"/>
                      <a:gd name="T25" fmla="*/ 219 h 442"/>
                      <a:gd name="T26" fmla="*/ 349 w 392"/>
                      <a:gd name="T27" fmla="*/ 228 h 442"/>
                      <a:gd name="T28" fmla="*/ 281 w 392"/>
                      <a:gd name="T29" fmla="*/ 237 h 442"/>
                      <a:gd name="T30" fmla="*/ 338 w 392"/>
                      <a:gd name="T31" fmla="*/ 243 h 442"/>
                      <a:gd name="T32" fmla="*/ 357 w 392"/>
                      <a:gd name="T33" fmla="*/ 239 h 442"/>
                      <a:gd name="T34" fmla="*/ 377 w 392"/>
                      <a:gd name="T35" fmla="*/ 239 h 442"/>
                      <a:gd name="T36" fmla="*/ 420 w 392"/>
                      <a:gd name="T37" fmla="*/ 257 h 442"/>
                      <a:gd name="T38" fmla="*/ 424 w 392"/>
                      <a:gd name="T39" fmla="*/ 265 h 442"/>
                      <a:gd name="T40" fmla="*/ 476 w 392"/>
                      <a:gd name="T41" fmla="*/ 280 h 442"/>
                      <a:gd name="T42" fmla="*/ 502 w 392"/>
                      <a:gd name="T43" fmla="*/ 287 h 442"/>
                      <a:gd name="T44" fmla="*/ 558 w 392"/>
                      <a:gd name="T45" fmla="*/ 299 h 442"/>
                      <a:gd name="T46" fmla="*/ 524 w 392"/>
                      <a:gd name="T47" fmla="*/ 274 h 442"/>
                      <a:gd name="T48" fmla="*/ 525 w 392"/>
                      <a:gd name="T49" fmla="*/ 265 h 442"/>
                      <a:gd name="T50" fmla="*/ 571 w 392"/>
                      <a:gd name="T51" fmla="*/ 277 h 442"/>
                      <a:gd name="T52" fmla="*/ 596 w 392"/>
                      <a:gd name="T53" fmla="*/ 284 h 442"/>
                      <a:gd name="T54" fmla="*/ 590 w 392"/>
                      <a:gd name="T55" fmla="*/ 270 h 442"/>
                      <a:gd name="T56" fmla="*/ 585 w 392"/>
                      <a:gd name="T57" fmla="*/ 253 h 442"/>
                      <a:gd name="T58" fmla="*/ 583 w 392"/>
                      <a:gd name="T59" fmla="*/ 238 h 442"/>
                      <a:gd name="T60" fmla="*/ 551 w 392"/>
                      <a:gd name="T61" fmla="*/ 237 h 442"/>
                      <a:gd name="T62" fmla="*/ 534 w 392"/>
                      <a:gd name="T63" fmla="*/ 223 h 442"/>
                      <a:gd name="T64" fmla="*/ 520 w 392"/>
                      <a:gd name="T65" fmla="*/ 206 h 442"/>
                      <a:gd name="T66" fmla="*/ 534 w 392"/>
                      <a:gd name="T67" fmla="*/ 202 h 442"/>
                      <a:gd name="T68" fmla="*/ 571 w 392"/>
                      <a:gd name="T69" fmla="*/ 209 h 442"/>
                      <a:gd name="T70" fmla="*/ 602 w 392"/>
                      <a:gd name="T71" fmla="*/ 222 h 442"/>
                      <a:gd name="T72" fmla="*/ 616 w 392"/>
                      <a:gd name="T73" fmla="*/ 230 h 442"/>
                      <a:gd name="T74" fmla="*/ 647 w 392"/>
                      <a:gd name="T75" fmla="*/ 217 h 442"/>
                      <a:gd name="T76" fmla="*/ 657 w 392"/>
                      <a:gd name="T77" fmla="*/ 205 h 442"/>
                      <a:gd name="T78" fmla="*/ 634 w 392"/>
                      <a:gd name="T79" fmla="*/ 191 h 442"/>
                      <a:gd name="T80" fmla="*/ 589 w 392"/>
                      <a:gd name="T81" fmla="*/ 168 h 442"/>
                      <a:gd name="T82" fmla="*/ 548 w 392"/>
                      <a:gd name="T83" fmla="*/ 160 h 442"/>
                      <a:gd name="T84" fmla="*/ 506 w 392"/>
                      <a:gd name="T85" fmla="*/ 136 h 442"/>
                      <a:gd name="T86" fmla="*/ 545 w 392"/>
                      <a:gd name="T87" fmla="*/ 129 h 442"/>
                      <a:gd name="T88" fmla="*/ 542 w 392"/>
                      <a:gd name="T89" fmla="*/ 121 h 442"/>
                      <a:gd name="T90" fmla="*/ 516 w 392"/>
                      <a:gd name="T91" fmla="*/ 111 h 442"/>
                      <a:gd name="T92" fmla="*/ 502 w 392"/>
                      <a:gd name="T93" fmla="*/ 101 h 442"/>
                      <a:gd name="T94" fmla="*/ 451 w 392"/>
                      <a:gd name="T95" fmla="*/ 97 h 442"/>
                      <a:gd name="T96" fmla="*/ 448 w 392"/>
                      <a:gd name="T97" fmla="*/ 80 h 442"/>
                      <a:gd name="T98" fmla="*/ 390 w 392"/>
                      <a:gd name="T99" fmla="*/ 75 h 442"/>
                      <a:gd name="T100" fmla="*/ 361 w 392"/>
                      <a:gd name="T101" fmla="*/ 65 h 442"/>
                      <a:gd name="T102" fmla="*/ 355 w 392"/>
                      <a:gd name="T103" fmla="*/ 49 h 442"/>
                      <a:gd name="T104" fmla="*/ 270 w 392"/>
                      <a:gd name="T105" fmla="*/ 45 h 442"/>
                      <a:gd name="T106" fmla="*/ 232 w 392"/>
                      <a:gd name="T107" fmla="*/ 51 h 442"/>
                      <a:gd name="T108" fmla="*/ 226 w 392"/>
                      <a:gd name="T109" fmla="*/ 35 h 442"/>
                      <a:gd name="T110" fmla="*/ 202 w 392"/>
                      <a:gd name="T111" fmla="*/ 6 h 442"/>
                      <a:gd name="T112" fmla="*/ 146 w 392"/>
                      <a:gd name="T113" fmla="*/ 13 h 442"/>
                      <a:gd name="T114" fmla="*/ 120 w 392"/>
                      <a:gd name="T115" fmla="*/ 22 h 442"/>
                      <a:gd name="T116" fmla="*/ 107 w 392"/>
                      <a:gd name="T117" fmla="*/ 45 h 442"/>
                      <a:gd name="T118" fmla="*/ 124 w 392"/>
                      <a:gd name="T119" fmla="*/ 76 h 442"/>
                      <a:gd name="T120" fmla="*/ 83 w 392"/>
                      <a:gd name="T121" fmla="*/ 86 h 442"/>
                      <a:gd name="T122" fmla="*/ 84 w 392"/>
                      <a:gd name="T123" fmla="*/ 56 h 442"/>
                      <a:gd name="T124" fmla="*/ 120 w 392"/>
                      <a:gd name="T125" fmla="*/ 7 h 4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2"/>
                      <a:gd name="T190" fmla="*/ 0 h 442"/>
                      <a:gd name="T191" fmla="*/ 392 w 392"/>
                      <a:gd name="T192" fmla="*/ 442 h 4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2" h="442">
                        <a:moveTo>
                          <a:pt x="69" y="4"/>
                        </a:moveTo>
                        <a:lnTo>
                          <a:pt x="51" y="0"/>
                        </a:lnTo>
                        <a:lnTo>
                          <a:pt x="36" y="5"/>
                        </a:lnTo>
                        <a:lnTo>
                          <a:pt x="21" y="19"/>
                        </a:lnTo>
                        <a:lnTo>
                          <a:pt x="13" y="33"/>
                        </a:lnTo>
                        <a:lnTo>
                          <a:pt x="11" y="37"/>
                        </a:lnTo>
                        <a:lnTo>
                          <a:pt x="13" y="40"/>
                        </a:lnTo>
                        <a:lnTo>
                          <a:pt x="9" y="42"/>
                        </a:lnTo>
                        <a:lnTo>
                          <a:pt x="9" y="48"/>
                        </a:lnTo>
                        <a:lnTo>
                          <a:pt x="7" y="51"/>
                        </a:lnTo>
                        <a:lnTo>
                          <a:pt x="2" y="67"/>
                        </a:lnTo>
                        <a:lnTo>
                          <a:pt x="3" y="77"/>
                        </a:lnTo>
                        <a:lnTo>
                          <a:pt x="7" y="77"/>
                        </a:lnTo>
                        <a:lnTo>
                          <a:pt x="0" y="86"/>
                        </a:lnTo>
                        <a:lnTo>
                          <a:pt x="4" y="94"/>
                        </a:lnTo>
                        <a:lnTo>
                          <a:pt x="1" y="100"/>
                        </a:lnTo>
                        <a:lnTo>
                          <a:pt x="1" y="109"/>
                        </a:lnTo>
                        <a:lnTo>
                          <a:pt x="4" y="114"/>
                        </a:lnTo>
                        <a:lnTo>
                          <a:pt x="29" y="118"/>
                        </a:lnTo>
                        <a:lnTo>
                          <a:pt x="41" y="128"/>
                        </a:lnTo>
                        <a:lnTo>
                          <a:pt x="26" y="131"/>
                        </a:lnTo>
                        <a:lnTo>
                          <a:pt x="9" y="125"/>
                        </a:lnTo>
                        <a:lnTo>
                          <a:pt x="9" y="132"/>
                        </a:lnTo>
                        <a:lnTo>
                          <a:pt x="21" y="149"/>
                        </a:lnTo>
                        <a:lnTo>
                          <a:pt x="26" y="155"/>
                        </a:lnTo>
                        <a:lnTo>
                          <a:pt x="41" y="156"/>
                        </a:lnTo>
                        <a:lnTo>
                          <a:pt x="46" y="155"/>
                        </a:lnTo>
                        <a:lnTo>
                          <a:pt x="48" y="150"/>
                        </a:lnTo>
                        <a:lnTo>
                          <a:pt x="49" y="157"/>
                        </a:lnTo>
                        <a:lnTo>
                          <a:pt x="57" y="167"/>
                        </a:lnTo>
                        <a:lnTo>
                          <a:pt x="66" y="168"/>
                        </a:lnTo>
                        <a:lnTo>
                          <a:pt x="66" y="166"/>
                        </a:lnTo>
                        <a:lnTo>
                          <a:pt x="90" y="172"/>
                        </a:lnTo>
                        <a:lnTo>
                          <a:pt x="95" y="168"/>
                        </a:lnTo>
                        <a:lnTo>
                          <a:pt x="111" y="175"/>
                        </a:lnTo>
                        <a:lnTo>
                          <a:pt x="115" y="170"/>
                        </a:lnTo>
                        <a:lnTo>
                          <a:pt x="122" y="177"/>
                        </a:lnTo>
                        <a:lnTo>
                          <a:pt x="125" y="177"/>
                        </a:lnTo>
                        <a:lnTo>
                          <a:pt x="123" y="174"/>
                        </a:lnTo>
                        <a:lnTo>
                          <a:pt x="114" y="167"/>
                        </a:lnTo>
                        <a:lnTo>
                          <a:pt x="114" y="163"/>
                        </a:lnTo>
                        <a:lnTo>
                          <a:pt x="138" y="168"/>
                        </a:lnTo>
                        <a:lnTo>
                          <a:pt x="141" y="175"/>
                        </a:lnTo>
                        <a:lnTo>
                          <a:pt x="152" y="172"/>
                        </a:lnTo>
                        <a:lnTo>
                          <a:pt x="154" y="169"/>
                        </a:lnTo>
                        <a:lnTo>
                          <a:pt x="149" y="155"/>
                        </a:lnTo>
                        <a:lnTo>
                          <a:pt x="154" y="152"/>
                        </a:lnTo>
                        <a:lnTo>
                          <a:pt x="162" y="161"/>
                        </a:lnTo>
                        <a:lnTo>
                          <a:pt x="169" y="159"/>
                        </a:lnTo>
                        <a:lnTo>
                          <a:pt x="170" y="175"/>
                        </a:lnTo>
                        <a:lnTo>
                          <a:pt x="179" y="175"/>
                        </a:lnTo>
                        <a:lnTo>
                          <a:pt x="179" y="180"/>
                        </a:lnTo>
                        <a:lnTo>
                          <a:pt x="177" y="182"/>
                        </a:lnTo>
                        <a:lnTo>
                          <a:pt x="195" y="196"/>
                        </a:lnTo>
                        <a:lnTo>
                          <a:pt x="196" y="202"/>
                        </a:lnTo>
                        <a:lnTo>
                          <a:pt x="191" y="206"/>
                        </a:lnTo>
                        <a:lnTo>
                          <a:pt x="183" y="205"/>
                        </a:lnTo>
                        <a:lnTo>
                          <a:pt x="184" y="211"/>
                        </a:lnTo>
                        <a:lnTo>
                          <a:pt x="183" y="220"/>
                        </a:lnTo>
                        <a:lnTo>
                          <a:pt x="197" y="209"/>
                        </a:lnTo>
                        <a:lnTo>
                          <a:pt x="207" y="209"/>
                        </a:lnTo>
                        <a:lnTo>
                          <a:pt x="209" y="210"/>
                        </a:lnTo>
                        <a:lnTo>
                          <a:pt x="207" y="214"/>
                        </a:lnTo>
                        <a:lnTo>
                          <a:pt x="216" y="225"/>
                        </a:lnTo>
                        <a:lnTo>
                          <a:pt x="217" y="224"/>
                        </a:lnTo>
                        <a:lnTo>
                          <a:pt x="216" y="217"/>
                        </a:lnTo>
                        <a:lnTo>
                          <a:pt x="220" y="219"/>
                        </a:lnTo>
                        <a:lnTo>
                          <a:pt x="220" y="228"/>
                        </a:lnTo>
                        <a:lnTo>
                          <a:pt x="222" y="232"/>
                        </a:lnTo>
                        <a:lnTo>
                          <a:pt x="229" y="233"/>
                        </a:lnTo>
                        <a:lnTo>
                          <a:pt x="233" y="239"/>
                        </a:lnTo>
                        <a:lnTo>
                          <a:pt x="241" y="269"/>
                        </a:lnTo>
                        <a:lnTo>
                          <a:pt x="243" y="270"/>
                        </a:lnTo>
                        <a:lnTo>
                          <a:pt x="233" y="280"/>
                        </a:lnTo>
                        <a:lnTo>
                          <a:pt x="233" y="289"/>
                        </a:lnTo>
                        <a:lnTo>
                          <a:pt x="229" y="290"/>
                        </a:lnTo>
                        <a:lnTo>
                          <a:pt x="212" y="308"/>
                        </a:lnTo>
                        <a:lnTo>
                          <a:pt x="225" y="325"/>
                        </a:lnTo>
                        <a:lnTo>
                          <a:pt x="225" y="331"/>
                        </a:lnTo>
                        <a:lnTo>
                          <a:pt x="217" y="328"/>
                        </a:lnTo>
                        <a:lnTo>
                          <a:pt x="210" y="333"/>
                        </a:lnTo>
                        <a:lnTo>
                          <a:pt x="203" y="333"/>
                        </a:lnTo>
                        <a:lnTo>
                          <a:pt x="203" y="337"/>
                        </a:lnTo>
                        <a:lnTo>
                          <a:pt x="201" y="338"/>
                        </a:lnTo>
                        <a:lnTo>
                          <a:pt x="173" y="331"/>
                        </a:lnTo>
                        <a:lnTo>
                          <a:pt x="175" y="334"/>
                        </a:lnTo>
                        <a:lnTo>
                          <a:pt x="172" y="334"/>
                        </a:lnTo>
                        <a:lnTo>
                          <a:pt x="173" y="340"/>
                        </a:lnTo>
                        <a:lnTo>
                          <a:pt x="165" y="346"/>
                        </a:lnTo>
                        <a:lnTo>
                          <a:pt x="163" y="349"/>
                        </a:lnTo>
                        <a:lnTo>
                          <a:pt x="162" y="357"/>
                        </a:lnTo>
                        <a:lnTo>
                          <a:pt x="168" y="365"/>
                        </a:lnTo>
                        <a:lnTo>
                          <a:pt x="182" y="371"/>
                        </a:lnTo>
                        <a:lnTo>
                          <a:pt x="195" y="365"/>
                        </a:lnTo>
                        <a:lnTo>
                          <a:pt x="193" y="360"/>
                        </a:lnTo>
                        <a:lnTo>
                          <a:pt x="196" y="359"/>
                        </a:lnTo>
                        <a:lnTo>
                          <a:pt x="199" y="359"/>
                        </a:lnTo>
                        <a:lnTo>
                          <a:pt x="202" y="362"/>
                        </a:lnTo>
                        <a:lnTo>
                          <a:pt x="211" y="364"/>
                        </a:lnTo>
                        <a:lnTo>
                          <a:pt x="210" y="362"/>
                        </a:lnTo>
                        <a:lnTo>
                          <a:pt x="212" y="362"/>
                        </a:lnTo>
                        <a:lnTo>
                          <a:pt x="207" y="355"/>
                        </a:lnTo>
                        <a:lnTo>
                          <a:pt x="206" y="353"/>
                        </a:lnTo>
                        <a:lnTo>
                          <a:pt x="211" y="350"/>
                        </a:lnTo>
                        <a:lnTo>
                          <a:pt x="211" y="355"/>
                        </a:lnTo>
                        <a:lnTo>
                          <a:pt x="212" y="354"/>
                        </a:lnTo>
                        <a:lnTo>
                          <a:pt x="215" y="358"/>
                        </a:lnTo>
                        <a:lnTo>
                          <a:pt x="219" y="355"/>
                        </a:lnTo>
                        <a:lnTo>
                          <a:pt x="223" y="359"/>
                        </a:lnTo>
                        <a:lnTo>
                          <a:pt x="226" y="358"/>
                        </a:lnTo>
                        <a:lnTo>
                          <a:pt x="227" y="368"/>
                        </a:lnTo>
                        <a:lnTo>
                          <a:pt x="232" y="371"/>
                        </a:lnTo>
                        <a:lnTo>
                          <a:pt x="233" y="378"/>
                        </a:lnTo>
                        <a:lnTo>
                          <a:pt x="244" y="382"/>
                        </a:lnTo>
                        <a:lnTo>
                          <a:pt x="246" y="387"/>
                        </a:lnTo>
                        <a:lnTo>
                          <a:pt x="248" y="381"/>
                        </a:lnTo>
                        <a:lnTo>
                          <a:pt x="253" y="389"/>
                        </a:lnTo>
                        <a:lnTo>
                          <a:pt x="257" y="389"/>
                        </a:lnTo>
                        <a:lnTo>
                          <a:pt x="249" y="394"/>
                        </a:lnTo>
                        <a:lnTo>
                          <a:pt x="246" y="391"/>
                        </a:lnTo>
                        <a:lnTo>
                          <a:pt x="251" y="402"/>
                        </a:lnTo>
                        <a:lnTo>
                          <a:pt x="258" y="408"/>
                        </a:lnTo>
                        <a:lnTo>
                          <a:pt x="271" y="415"/>
                        </a:lnTo>
                        <a:lnTo>
                          <a:pt x="275" y="409"/>
                        </a:lnTo>
                        <a:lnTo>
                          <a:pt x="275" y="414"/>
                        </a:lnTo>
                        <a:lnTo>
                          <a:pt x="277" y="415"/>
                        </a:lnTo>
                        <a:lnTo>
                          <a:pt x="282" y="413"/>
                        </a:lnTo>
                        <a:lnTo>
                          <a:pt x="282" y="418"/>
                        </a:lnTo>
                        <a:lnTo>
                          <a:pt x="285" y="419"/>
                        </a:lnTo>
                        <a:lnTo>
                          <a:pt x="287" y="425"/>
                        </a:lnTo>
                        <a:lnTo>
                          <a:pt x="291" y="427"/>
                        </a:lnTo>
                        <a:lnTo>
                          <a:pt x="292" y="423"/>
                        </a:lnTo>
                        <a:lnTo>
                          <a:pt x="292" y="427"/>
                        </a:lnTo>
                        <a:lnTo>
                          <a:pt x="294" y="428"/>
                        </a:lnTo>
                        <a:lnTo>
                          <a:pt x="306" y="431"/>
                        </a:lnTo>
                        <a:lnTo>
                          <a:pt x="311" y="435"/>
                        </a:lnTo>
                        <a:lnTo>
                          <a:pt x="318" y="434"/>
                        </a:lnTo>
                        <a:lnTo>
                          <a:pt x="323" y="441"/>
                        </a:lnTo>
                        <a:lnTo>
                          <a:pt x="329" y="440"/>
                        </a:lnTo>
                        <a:lnTo>
                          <a:pt x="327" y="435"/>
                        </a:lnTo>
                        <a:lnTo>
                          <a:pt x="327" y="427"/>
                        </a:lnTo>
                        <a:lnTo>
                          <a:pt x="306" y="408"/>
                        </a:lnTo>
                        <a:lnTo>
                          <a:pt x="306" y="405"/>
                        </a:lnTo>
                        <a:lnTo>
                          <a:pt x="304" y="405"/>
                        </a:lnTo>
                        <a:lnTo>
                          <a:pt x="292" y="391"/>
                        </a:lnTo>
                        <a:lnTo>
                          <a:pt x="289" y="386"/>
                        </a:lnTo>
                        <a:lnTo>
                          <a:pt x="293" y="385"/>
                        </a:lnTo>
                        <a:lnTo>
                          <a:pt x="302" y="393"/>
                        </a:lnTo>
                        <a:lnTo>
                          <a:pt x="305" y="394"/>
                        </a:lnTo>
                        <a:lnTo>
                          <a:pt x="305" y="391"/>
                        </a:lnTo>
                        <a:lnTo>
                          <a:pt x="306" y="390"/>
                        </a:lnTo>
                        <a:lnTo>
                          <a:pt x="313" y="399"/>
                        </a:lnTo>
                        <a:lnTo>
                          <a:pt x="318" y="401"/>
                        </a:lnTo>
                        <a:lnTo>
                          <a:pt x="319" y="406"/>
                        </a:lnTo>
                        <a:lnTo>
                          <a:pt x="327" y="407"/>
                        </a:lnTo>
                        <a:lnTo>
                          <a:pt x="330" y="410"/>
                        </a:lnTo>
                        <a:lnTo>
                          <a:pt x="336" y="408"/>
                        </a:lnTo>
                        <a:lnTo>
                          <a:pt x="339" y="413"/>
                        </a:lnTo>
                        <a:lnTo>
                          <a:pt x="341" y="412"/>
                        </a:lnTo>
                        <a:lnTo>
                          <a:pt x="340" y="417"/>
                        </a:lnTo>
                        <a:lnTo>
                          <a:pt x="345" y="421"/>
                        </a:lnTo>
                        <a:lnTo>
                          <a:pt x="346" y="420"/>
                        </a:lnTo>
                        <a:lnTo>
                          <a:pt x="342" y="410"/>
                        </a:lnTo>
                        <a:lnTo>
                          <a:pt x="349" y="412"/>
                        </a:lnTo>
                        <a:lnTo>
                          <a:pt x="350" y="409"/>
                        </a:lnTo>
                        <a:lnTo>
                          <a:pt x="348" y="407"/>
                        </a:lnTo>
                        <a:lnTo>
                          <a:pt x="346" y="408"/>
                        </a:lnTo>
                        <a:lnTo>
                          <a:pt x="342" y="400"/>
                        </a:lnTo>
                        <a:lnTo>
                          <a:pt x="343" y="394"/>
                        </a:lnTo>
                        <a:lnTo>
                          <a:pt x="349" y="399"/>
                        </a:lnTo>
                        <a:lnTo>
                          <a:pt x="348" y="394"/>
                        </a:lnTo>
                        <a:lnTo>
                          <a:pt x="350" y="386"/>
                        </a:lnTo>
                        <a:lnTo>
                          <a:pt x="348" y="376"/>
                        </a:lnTo>
                        <a:lnTo>
                          <a:pt x="340" y="373"/>
                        </a:lnTo>
                        <a:lnTo>
                          <a:pt x="339" y="368"/>
                        </a:lnTo>
                        <a:lnTo>
                          <a:pt x="342" y="367"/>
                        </a:lnTo>
                        <a:lnTo>
                          <a:pt x="343" y="362"/>
                        </a:lnTo>
                        <a:lnTo>
                          <a:pt x="342" y="359"/>
                        </a:lnTo>
                        <a:lnTo>
                          <a:pt x="339" y="360"/>
                        </a:lnTo>
                        <a:lnTo>
                          <a:pt x="338" y="354"/>
                        </a:lnTo>
                        <a:lnTo>
                          <a:pt x="334" y="359"/>
                        </a:lnTo>
                        <a:lnTo>
                          <a:pt x="333" y="350"/>
                        </a:lnTo>
                        <a:lnTo>
                          <a:pt x="324" y="352"/>
                        </a:lnTo>
                        <a:lnTo>
                          <a:pt x="327" y="347"/>
                        </a:lnTo>
                        <a:lnTo>
                          <a:pt x="321" y="347"/>
                        </a:lnTo>
                        <a:lnTo>
                          <a:pt x="319" y="352"/>
                        </a:lnTo>
                        <a:lnTo>
                          <a:pt x="315" y="339"/>
                        </a:lnTo>
                        <a:lnTo>
                          <a:pt x="312" y="339"/>
                        </a:lnTo>
                        <a:lnTo>
                          <a:pt x="313" y="336"/>
                        </a:lnTo>
                        <a:lnTo>
                          <a:pt x="312" y="333"/>
                        </a:lnTo>
                        <a:lnTo>
                          <a:pt x="313" y="333"/>
                        </a:lnTo>
                        <a:lnTo>
                          <a:pt x="311" y="330"/>
                        </a:lnTo>
                        <a:lnTo>
                          <a:pt x="312" y="326"/>
                        </a:lnTo>
                        <a:lnTo>
                          <a:pt x="302" y="326"/>
                        </a:lnTo>
                        <a:lnTo>
                          <a:pt x="302" y="317"/>
                        </a:lnTo>
                        <a:lnTo>
                          <a:pt x="314" y="314"/>
                        </a:lnTo>
                        <a:lnTo>
                          <a:pt x="308" y="307"/>
                        </a:lnTo>
                        <a:lnTo>
                          <a:pt x="301" y="305"/>
                        </a:lnTo>
                        <a:lnTo>
                          <a:pt x="299" y="300"/>
                        </a:lnTo>
                        <a:lnTo>
                          <a:pt x="304" y="300"/>
                        </a:lnTo>
                        <a:lnTo>
                          <a:pt x="302" y="297"/>
                        </a:lnTo>
                        <a:lnTo>
                          <a:pt x="305" y="297"/>
                        </a:lnTo>
                        <a:lnTo>
                          <a:pt x="313" y="303"/>
                        </a:lnTo>
                        <a:lnTo>
                          <a:pt x="311" y="298"/>
                        </a:lnTo>
                        <a:lnTo>
                          <a:pt x="313" y="298"/>
                        </a:lnTo>
                        <a:lnTo>
                          <a:pt x="309" y="296"/>
                        </a:lnTo>
                        <a:lnTo>
                          <a:pt x="311" y="292"/>
                        </a:lnTo>
                        <a:lnTo>
                          <a:pt x="316" y="296"/>
                        </a:lnTo>
                        <a:lnTo>
                          <a:pt x="315" y="302"/>
                        </a:lnTo>
                        <a:lnTo>
                          <a:pt x="330" y="309"/>
                        </a:lnTo>
                        <a:lnTo>
                          <a:pt x="331" y="314"/>
                        </a:lnTo>
                        <a:lnTo>
                          <a:pt x="338" y="313"/>
                        </a:lnTo>
                        <a:lnTo>
                          <a:pt x="337" y="318"/>
                        </a:lnTo>
                        <a:lnTo>
                          <a:pt x="338" y="323"/>
                        </a:lnTo>
                        <a:lnTo>
                          <a:pt x="343" y="332"/>
                        </a:lnTo>
                        <a:lnTo>
                          <a:pt x="348" y="329"/>
                        </a:lnTo>
                        <a:lnTo>
                          <a:pt x="348" y="333"/>
                        </a:lnTo>
                        <a:lnTo>
                          <a:pt x="346" y="337"/>
                        </a:lnTo>
                        <a:lnTo>
                          <a:pt x="348" y="340"/>
                        </a:lnTo>
                        <a:lnTo>
                          <a:pt x="353" y="338"/>
                        </a:lnTo>
                        <a:lnTo>
                          <a:pt x="354" y="344"/>
                        </a:lnTo>
                        <a:lnTo>
                          <a:pt x="357" y="341"/>
                        </a:lnTo>
                        <a:lnTo>
                          <a:pt x="362" y="349"/>
                        </a:lnTo>
                        <a:lnTo>
                          <a:pt x="364" y="337"/>
                        </a:lnTo>
                        <a:lnTo>
                          <a:pt x="366" y="337"/>
                        </a:lnTo>
                        <a:lnTo>
                          <a:pt x="364" y="321"/>
                        </a:lnTo>
                        <a:lnTo>
                          <a:pt x="374" y="327"/>
                        </a:lnTo>
                        <a:lnTo>
                          <a:pt x="375" y="321"/>
                        </a:lnTo>
                        <a:lnTo>
                          <a:pt x="378" y="320"/>
                        </a:lnTo>
                        <a:lnTo>
                          <a:pt x="378" y="313"/>
                        </a:lnTo>
                        <a:lnTo>
                          <a:pt x="382" y="313"/>
                        </a:lnTo>
                        <a:lnTo>
                          <a:pt x="380" y="310"/>
                        </a:lnTo>
                        <a:lnTo>
                          <a:pt x="375" y="310"/>
                        </a:lnTo>
                        <a:lnTo>
                          <a:pt x="380" y="304"/>
                        </a:lnTo>
                        <a:lnTo>
                          <a:pt x="388" y="305"/>
                        </a:lnTo>
                        <a:lnTo>
                          <a:pt x="388" y="303"/>
                        </a:lnTo>
                        <a:lnTo>
                          <a:pt x="387" y="300"/>
                        </a:lnTo>
                        <a:lnTo>
                          <a:pt x="391" y="292"/>
                        </a:lnTo>
                        <a:lnTo>
                          <a:pt x="381" y="280"/>
                        </a:lnTo>
                        <a:lnTo>
                          <a:pt x="366" y="283"/>
                        </a:lnTo>
                        <a:lnTo>
                          <a:pt x="369" y="270"/>
                        </a:lnTo>
                        <a:lnTo>
                          <a:pt x="354" y="272"/>
                        </a:lnTo>
                        <a:lnTo>
                          <a:pt x="353" y="270"/>
                        </a:lnTo>
                        <a:lnTo>
                          <a:pt x="356" y="265"/>
                        </a:lnTo>
                        <a:lnTo>
                          <a:pt x="349" y="252"/>
                        </a:lnTo>
                        <a:lnTo>
                          <a:pt x="341" y="249"/>
                        </a:lnTo>
                        <a:lnTo>
                          <a:pt x="343" y="242"/>
                        </a:lnTo>
                        <a:lnTo>
                          <a:pt x="330" y="248"/>
                        </a:lnTo>
                        <a:lnTo>
                          <a:pt x="326" y="243"/>
                        </a:lnTo>
                        <a:lnTo>
                          <a:pt x="329" y="240"/>
                        </a:lnTo>
                        <a:lnTo>
                          <a:pt x="326" y="236"/>
                        </a:lnTo>
                        <a:lnTo>
                          <a:pt x="317" y="236"/>
                        </a:lnTo>
                        <a:lnTo>
                          <a:pt x="319" y="230"/>
                        </a:lnTo>
                        <a:lnTo>
                          <a:pt x="298" y="222"/>
                        </a:lnTo>
                        <a:lnTo>
                          <a:pt x="306" y="219"/>
                        </a:lnTo>
                        <a:lnTo>
                          <a:pt x="299" y="211"/>
                        </a:lnTo>
                        <a:lnTo>
                          <a:pt x="305" y="207"/>
                        </a:lnTo>
                        <a:lnTo>
                          <a:pt x="294" y="201"/>
                        </a:lnTo>
                        <a:lnTo>
                          <a:pt x="301" y="199"/>
                        </a:lnTo>
                        <a:lnTo>
                          <a:pt x="301" y="196"/>
                        </a:lnTo>
                        <a:lnTo>
                          <a:pt x="310" y="201"/>
                        </a:lnTo>
                        <a:lnTo>
                          <a:pt x="321" y="201"/>
                        </a:lnTo>
                        <a:lnTo>
                          <a:pt x="322" y="196"/>
                        </a:lnTo>
                        <a:lnTo>
                          <a:pt x="315" y="190"/>
                        </a:lnTo>
                        <a:lnTo>
                          <a:pt x="299" y="187"/>
                        </a:lnTo>
                        <a:lnTo>
                          <a:pt x="299" y="190"/>
                        </a:lnTo>
                        <a:lnTo>
                          <a:pt x="292" y="184"/>
                        </a:lnTo>
                        <a:lnTo>
                          <a:pt x="290" y="185"/>
                        </a:lnTo>
                        <a:lnTo>
                          <a:pt x="303" y="177"/>
                        </a:lnTo>
                        <a:lnTo>
                          <a:pt x="313" y="179"/>
                        </a:lnTo>
                        <a:lnTo>
                          <a:pt x="314" y="175"/>
                        </a:lnTo>
                        <a:lnTo>
                          <a:pt x="313" y="171"/>
                        </a:lnTo>
                        <a:lnTo>
                          <a:pt x="304" y="159"/>
                        </a:lnTo>
                        <a:lnTo>
                          <a:pt x="299" y="156"/>
                        </a:lnTo>
                        <a:lnTo>
                          <a:pt x="298" y="161"/>
                        </a:lnTo>
                        <a:lnTo>
                          <a:pt x="298" y="164"/>
                        </a:lnTo>
                        <a:lnTo>
                          <a:pt x="292" y="170"/>
                        </a:lnTo>
                        <a:lnTo>
                          <a:pt x="287" y="170"/>
                        </a:lnTo>
                        <a:lnTo>
                          <a:pt x="292" y="161"/>
                        </a:lnTo>
                        <a:lnTo>
                          <a:pt x="279" y="161"/>
                        </a:lnTo>
                        <a:lnTo>
                          <a:pt x="290" y="155"/>
                        </a:lnTo>
                        <a:lnTo>
                          <a:pt x="292" y="150"/>
                        </a:lnTo>
                        <a:lnTo>
                          <a:pt x="295" y="153"/>
                        </a:lnTo>
                        <a:lnTo>
                          <a:pt x="295" y="144"/>
                        </a:lnTo>
                        <a:lnTo>
                          <a:pt x="281" y="138"/>
                        </a:lnTo>
                        <a:lnTo>
                          <a:pt x="268" y="148"/>
                        </a:lnTo>
                        <a:lnTo>
                          <a:pt x="275" y="135"/>
                        </a:lnTo>
                        <a:lnTo>
                          <a:pt x="262" y="142"/>
                        </a:lnTo>
                        <a:lnTo>
                          <a:pt x="266" y="131"/>
                        </a:lnTo>
                        <a:lnTo>
                          <a:pt x="266" y="126"/>
                        </a:lnTo>
                        <a:lnTo>
                          <a:pt x="255" y="129"/>
                        </a:lnTo>
                        <a:lnTo>
                          <a:pt x="246" y="126"/>
                        </a:lnTo>
                        <a:lnTo>
                          <a:pt x="259" y="121"/>
                        </a:lnTo>
                        <a:lnTo>
                          <a:pt x="260" y="118"/>
                        </a:lnTo>
                        <a:lnTo>
                          <a:pt x="255" y="106"/>
                        </a:lnTo>
                        <a:lnTo>
                          <a:pt x="239" y="98"/>
                        </a:lnTo>
                        <a:lnTo>
                          <a:pt x="234" y="105"/>
                        </a:lnTo>
                        <a:lnTo>
                          <a:pt x="229" y="104"/>
                        </a:lnTo>
                        <a:lnTo>
                          <a:pt x="230" y="114"/>
                        </a:lnTo>
                        <a:lnTo>
                          <a:pt x="224" y="110"/>
                        </a:lnTo>
                        <a:lnTo>
                          <a:pt x="225" y="104"/>
                        </a:lnTo>
                        <a:lnTo>
                          <a:pt x="218" y="108"/>
                        </a:lnTo>
                        <a:lnTo>
                          <a:pt x="226" y="94"/>
                        </a:lnTo>
                        <a:lnTo>
                          <a:pt x="215" y="95"/>
                        </a:lnTo>
                        <a:lnTo>
                          <a:pt x="209" y="102"/>
                        </a:lnTo>
                        <a:lnTo>
                          <a:pt x="210" y="97"/>
                        </a:lnTo>
                        <a:lnTo>
                          <a:pt x="213" y="92"/>
                        </a:lnTo>
                        <a:lnTo>
                          <a:pt x="215" y="87"/>
                        </a:lnTo>
                        <a:lnTo>
                          <a:pt x="215" y="82"/>
                        </a:lnTo>
                        <a:lnTo>
                          <a:pt x="203" y="80"/>
                        </a:lnTo>
                        <a:lnTo>
                          <a:pt x="205" y="75"/>
                        </a:lnTo>
                        <a:lnTo>
                          <a:pt x="205" y="71"/>
                        </a:lnTo>
                        <a:lnTo>
                          <a:pt x="200" y="64"/>
                        </a:lnTo>
                        <a:lnTo>
                          <a:pt x="202" y="62"/>
                        </a:lnTo>
                        <a:lnTo>
                          <a:pt x="196" y="59"/>
                        </a:lnTo>
                        <a:lnTo>
                          <a:pt x="170" y="51"/>
                        </a:lnTo>
                        <a:lnTo>
                          <a:pt x="156" y="60"/>
                        </a:lnTo>
                        <a:lnTo>
                          <a:pt x="156" y="66"/>
                        </a:lnTo>
                        <a:lnTo>
                          <a:pt x="160" y="70"/>
                        </a:lnTo>
                        <a:lnTo>
                          <a:pt x="149" y="74"/>
                        </a:lnTo>
                        <a:lnTo>
                          <a:pt x="145" y="67"/>
                        </a:lnTo>
                        <a:lnTo>
                          <a:pt x="140" y="70"/>
                        </a:lnTo>
                        <a:lnTo>
                          <a:pt x="139" y="62"/>
                        </a:lnTo>
                        <a:lnTo>
                          <a:pt x="135" y="75"/>
                        </a:lnTo>
                        <a:lnTo>
                          <a:pt x="133" y="74"/>
                        </a:lnTo>
                        <a:lnTo>
                          <a:pt x="124" y="87"/>
                        </a:lnTo>
                        <a:lnTo>
                          <a:pt x="123" y="83"/>
                        </a:lnTo>
                        <a:lnTo>
                          <a:pt x="128" y="80"/>
                        </a:lnTo>
                        <a:lnTo>
                          <a:pt x="125" y="78"/>
                        </a:lnTo>
                        <a:lnTo>
                          <a:pt x="131" y="52"/>
                        </a:lnTo>
                        <a:lnTo>
                          <a:pt x="126" y="44"/>
                        </a:lnTo>
                        <a:lnTo>
                          <a:pt x="128" y="36"/>
                        </a:lnTo>
                        <a:lnTo>
                          <a:pt x="117" y="29"/>
                        </a:lnTo>
                        <a:lnTo>
                          <a:pt x="122" y="24"/>
                        </a:lnTo>
                        <a:lnTo>
                          <a:pt x="120" y="12"/>
                        </a:lnTo>
                        <a:lnTo>
                          <a:pt x="116" y="6"/>
                        </a:lnTo>
                        <a:lnTo>
                          <a:pt x="99" y="7"/>
                        </a:lnTo>
                        <a:lnTo>
                          <a:pt x="90" y="13"/>
                        </a:lnTo>
                        <a:lnTo>
                          <a:pt x="84" y="17"/>
                        </a:lnTo>
                        <a:lnTo>
                          <a:pt x="88" y="21"/>
                        </a:lnTo>
                        <a:lnTo>
                          <a:pt x="87" y="25"/>
                        </a:lnTo>
                        <a:lnTo>
                          <a:pt x="84" y="20"/>
                        </a:lnTo>
                        <a:lnTo>
                          <a:pt x="76" y="20"/>
                        </a:lnTo>
                        <a:lnTo>
                          <a:pt x="76" y="23"/>
                        </a:lnTo>
                        <a:lnTo>
                          <a:pt x="78" y="29"/>
                        </a:lnTo>
                        <a:lnTo>
                          <a:pt x="69" y="24"/>
                        </a:lnTo>
                        <a:lnTo>
                          <a:pt x="67" y="29"/>
                        </a:lnTo>
                        <a:lnTo>
                          <a:pt x="70" y="32"/>
                        </a:lnTo>
                        <a:lnTo>
                          <a:pt x="62" y="36"/>
                        </a:lnTo>
                        <a:lnTo>
                          <a:pt x="69" y="44"/>
                        </a:lnTo>
                        <a:lnTo>
                          <a:pt x="60" y="45"/>
                        </a:lnTo>
                        <a:lnTo>
                          <a:pt x="61" y="58"/>
                        </a:lnTo>
                        <a:lnTo>
                          <a:pt x="60" y="61"/>
                        </a:lnTo>
                        <a:lnTo>
                          <a:pt x="62" y="65"/>
                        </a:lnTo>
                        <a:lnTo>
                          <a:pt x="72" y="67"/>
                        </a:lnTo>
                        <a:lnTo>
                          <a:pt x="56" y="85"/>
                        </a:lnTo>
                        <a:lnTo>
                          <a:pt x="65" y="98"/>
                        </a:lnTo>
                        <a:lnTo>
                          <a:pt x="74" y="100"/>
                        </a:lnTo>
                        <a:lnTo>
                          <a:pt x="74" y="104"/>
                        </a:lnTo>
                        <a:lnTo>
                          <a:pt x="72" y="112"/>
                        </a:lnTo>
                        <a:lnTo>
                          <a:pt x="72" y="125"/>
                        </a:lnTo>
                        <a:lnTo>
                          <a:pt x="70" y="129"/>
                        </a:lnTo>
                        <a:lnTo>
                          <a:pt x="69" y="128"/>
                        </a:lnTo>
                        <a:lnTo>
                          <a:pt x="70" y="121"/>
                        </a:lnTo>
                        <a:lnTo>
                          <a:pt x="69" y="120"/>
                        </a:lnTo>
                        <a:lnTo>
                          <a:pt x="48" y="127"/>
                        </a:lnTo>
                        <a:lnTo>
                          <a:pt x="57" y="120"/>
                        </a:lnTo>
                        <a:lnTo>
                          <a:pt x="70" y="116"/>
                        </a:lnTo>
                        <a:lnTo>
                          <a:pt x="68" y="108"/>
                        </a:lnTo>
                        <a:lnTo>
                          <a:pt x="63" y="107"/>
                        </a:lnTo>
                        <a:lnTo>
                          <a:pt x="51" y="89"/>
                        </a:lnTo>
                        <a:lnTo>
                          <a:pt x="49" y="82"/>
                        </a:lnTo>
                        <a:lnTo>
                          <a:pt x="51" y="68"/>
                        </a:lnTo>
                        <a:lnTo>
                          <a:pt x="46" y="57"/>
                        </a:lnTo>
                        <a:lnTo>
                          <a:pt x="46" y="48"/>
                        </a:lnTo>
                        <a:lnTo>
                          <a:pt x="51" y="38"/>
                        </a:lnTo>
                        <a:lnTo>
                          <a:pt x="53" y="31"/>
                        </a:lnTo>
                        <a:lnTo>
                          <a:pt x="70" y="7"/>
                        </a:lnTo>
                        <a:lnTo>
                          <a:pt x="69" y="4"/>
                        </a:lnTo>
                      </a:path>
                    </a:pathLst>
                  </a:custGeom>
                  <a:grpFill/>
                  <a:ln w="9144">
                    <a:solidFill>
                      <a:schemeClr val="bg2">
                        <a:lumMod val="90000"/>
                      </a:schemeClr>
                    </a:solidFill>
                    <a:round/>
                    <a:headEnd/>
                    <a:tailEnd/>
                  </a:ln>
                </p:spPr>
                <p:txBody>
                  <a:bodyPr/>
                  <a:lstStyle/>
                  <a:p>
                    <a:endParaRPr lang="nb-NO"/>
                  </a:p>
                </p:txBody>
              </p:sp>
              <p:sp>
                <p:nvSpPr>
                  <p:cNvPr id="645" name="Freeform 351"/>
                  <p:cNvSpPr>
                    <a:spLocks/>
                  </p:cNvSpPr>
                  <p:nvPr/>
                </p:nvSpPr>
                <p:spPr bwMode="gray">
                  <a:xfrm>
                    <a:off x="1679" y="1324"/>
                    <a:ext cx="10" cy="7"/>
                  </a:xfrm>
                  <a:custGeom>
                    <a:avLst/>
                    <a:gdLst>
                      <a:gd name="T0" fmla="*/ 0 w 9"/>
                      <a:gd name="T1" fmla="*/ 0 h 7"/>
                      <a:gd name="T2" fmla="*/ 22 w 9"/>
                      <a:gd name="T3" fmla="*/ 4 h 7"/>
                      <a:gd name="T4" fmla="*/ 18 w 9"/>
                      <a:gd name="T5" fmla="*/ 6 h 7"/>
                      <a:gd name="T6" fmla="*/ 0 w 9"/>
                      <a:gd name="T7" fmla="*/ 0 h 7"/>
                      <a:gd name="T8" fmla="*/ 0 w 9"/>
                      <a:gd name="T9" fmla="*/ 0 h 7"/>
                      <a:gd name="T10" fmla="*/ 0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0" y="0"/>
                        </a:moveTo>
                        <a:lnTo>
                          <a:pt x="8" y="4"/>
                        </a:lnTo>
                        <a:lnTo>
                          <a:pt x="6" y="6"/>
                        </a:lnTo>
                        <a:lnTo>
                          <a:pt x="0" y="0"/>
                        </a:lnTo>
                      </a:path>
                    </a:pathLst>
                  </a:custGeom>
                  <a:grpFill/>
                  <a:ln w="9144">
                    <a:solidFill>
                      <a:schemeClr val="bg2">
                        <a:lumMod val="90000"/>
                      </a:schemeClr>
                    </a:solidFill>
                    <a:round/>
                    <a:headEnd/>
                    <a:tailEnd/>
                  </a:ln>
                </p:spPr>
                <p:txBody>
                  <a:bodyPr/>
                  <a:lstStyle/>
                  <a:p>
                    <a:endParaRPr lang="nb-NO"/>
                  </a:p>
                </p:txBody>
              </p:sp>
              <p:sp>
                <p:nvSpPr>
                  <p:cNvPr id="646" name="Freeform 352"/>
                  <p:cNvSpPr>
                    <a:spLocks/>
                  </p:cNvSpPr>
                  <p:nvPr/>
                </p:nvSpPr>
                <p:spPr bwMode="gray">
                  <a:xfrm>
                    <a:off x="1481" y="2072"/>
                    <a:ext cx="154" cy="48"/>
                  </a:xfrm>
                  <a:custGeom>
                    <a:avLst/>
                    <a:gdLst>
                      <a:gd name="T0" fmla="*/ 176 w 146"/>
                      <a:gd name="T1" fmla="*/ 12 h 50"/>
                      <a:gd name="T2" fmla="*/ 187 w 146"/>
                      <a:gd name="T3" fmla="*/ 16 h 50"/>
                      <a:gd name="T4" fmla="*/ 205 w 146"/>
                      <a:gd name="T5" fmla="*/ 20 h 50"/>
                      <a:gd name="T6" fmla="*/ 210 w 146"/>
                      <a:gd name="T7" fmla="*/ 20 h 50"/>
                      <a:gd name="T8" fmla="*/ 210 w 146"/>
                      <a:gd name="T9" fmla="*/ 25 h 50"/>
                      <a:gd name="T10" fmla="*/ 230 w 146"/>
                      <a:gd name="T11" fmla="*/ 26 h 50"/>
                      <a:gd name="T12" fmla="*/ 240 w 146"/>
                      <a:gd name="T13" fmla="*/ 29 h 50"/>
                      <a:gd name="T14" fmla="*/ 245 w 146"/>
                      <a:gd name="T15" fmla="*/ 29 h 50"/>
                      <a:gd name="T16" fmla="*/ 247 w 146"/>
                      <a:gd name="T17" fmla="*/ 30 h 50"/>
                      <a:gd name="T18" fmla="*/ 219 w 146"/>
                      <a:gd name="T19" fmla="*/ 33 h 50"/>
                      <a:gd name="T20" fmla="*/ 186 w 146"/>
                      <a:gd name="T21" fmla="*/ 32 h 50"/>
                      <a:gd name="T22" fmla="*/ 167 w 146"/>
                      <a:gd name="T23" fmla="*/ 33 h 50"/>
                      <a:gd name="T24" fmla="*/ 165 w 146"/>
                      <a:gd name="T25" fmla="*/ 32 h 50"/>
                      <a:gd name="T26" fmla="*/ 179 w 146"/>
                      <a:gd name="T27" fmla="*/ 29 h 50"/>
                      <a:gd name="T28" fmla="*/ 179 w 146"/>
                      <a:gd name="T29" fmla="*/ 28 h 50"/>
                      <a:gd name="T30" fmla="*/ 157 w 146"/>
                      <a:gd name="T31" fmla="*/ 26 h 50"/>
                      <a:gd name="T32" fmla="*/ 148 w 146"/>
                      <a:gd name="T33" fmla="*/ 21 h 50"/>
                      <a:gd name="T34" fmla="*/ 142 w 146"/>
                      <a:gd name="T35" fmla="*/ 14 h 50"/>
                      <a:gd name="T36" fmla="*/ 115 w 146"/>
                      <a:gd name="T37" fmla="*/ 12 h 50"/>
                      <a:gd name="T38" fmla="*/ 99 w 146"/>
                      <a:gd name="T39" fmla="*/ 12 h 50"/>
                      <a:gd name="T40" fmla="*/ 64 w 146"/>
                      <a:gd name="T41" fmla="*/ 12 h 50"/>
                      <a:gd name="T42" fmla="*/ 62 w 146"/>
                      <a:gd name="T43" fmla="*/ 11 h 50"/>
                      <a:gd name="T44" fmla="*/ 72 w 146"/>
                      <a:gd name="T45" fmla="*/ 9 h 50"/>
                      <a:gd name="T46" fmla="*/ 65 w 146"/>
                      <a:gd name="T47" fmla="*/ 8 h 50"/>
                      <a:gd name="T48" fmla="*/ 46 w 146"/>
                      <a:gd name="T49" fmla="*/ 8 h 50"/>
                      <a:gd name="T50" fmla="*/ 38 w 146"/>
                      <a:gd name="T51" fmla="*/ 12 h 50"/>
                      <a:gd name="T52" fmla="*/ 25 w 146"/>
                      <a:gd name="T53" fmla="*/ 12 h 50"/>
                      <a:gd name="T54" fmla="*/ 6 w 146"/>
                      <a:gd name="T55" fmla="*/ 12 h 50"/>
                      <a:gd name="T56" fmla="*/ 0 w 146"/>
                      <a:gd name="T57" fmla="*/ 12 h 50"/>
                      <a:gd name="T58" fmla="*/ 6 w 146"/>
                      <a:gd name="T59" fmla="*/ 12 h 50"/>
                      <a:gd name="T60" fmla="*/ 7 w 146"/>
                      <a:gd name="T61" fmla="*/ 9 h 50"/>
                      <a:gd name="T62" fmla="*/ 25 w 146"/>
                      <a:gd name="T63" fmla="*/ 6 h 50"/>
                      <a:gd name="T64" fmla="*/ 55 w 146"/>
                      <a:gd name="T65" fmla="*/ 1 h 50"/>
                      <a:gd name="T66" fmla="*/ 72 w 146"/>
                      <a:gd name="T67" fmla="*/ 0 h 50"/>
                      <a:gd name="T68" fmla="*/ 110 w 146"/>
                      <a:gd name="T69" fmla="*/ 2 h 50"/>
                      <a:gd name="T70" fmla="*/ 123 w 146"/>
                      <a:gd name="T71" fmla="*/ 10 h 50"/>
                      <a:gd name="T72" fmla="*/ 145 w 146"/>
                      <a:gd name="T73" fmla="*/ 11 h 50"/>
                      <a:gd name="T74" fmla="*/ 143 w 146"/>
                      <a:gd name="T75" fmla="*/ 12 h 50"/>
                      <a:gd name="T76" fmla="*/ 153 w 146"/>
                      <a:gd name="T77" fmla="*/ 12 h 50"/>
                      <a:gd name="T78" fmla="*/ 158 w 146"/>
                      <a:gd name="T79" fmla="*/ 12 h 50"/>
                      <a:gd name="T80" fmla="*/ 176 w 146"/>
                      <a:gd name="T81" fmla="*/ 12 h 50"/>
                      <a:gd name="T82" fmla="*/ 176 w 146"/>
                      <a:gd name="T83" fmla="*/ 12 h 50"/>
                      <a:gd name="T84" fmla="*/ 176 w 146"/>
                      <a:gd name="T85" fmla="*/ 12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6"/>
                      <a:gd name="T130" fmla="*/ 0 h 50"/>
                      <a:gd name="T131" fmla="*/ 146 w 146"/>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6" h="50">
                        <a:moveTo>
                          <a:pt x="103" y="22"/>
                        </a:moveTo>
                        <a:lnTo>
                          <a:pt x="110" y="26"/>
                        </a:lnTo>
                        <a:lnTo>
                          <a:pt x="119" y="30"/>
                        </a:lnTo>
                        <a:lnTo>
                          <a:pt x="123" y="30"/>
                        </a:lnTo>
                        <a:lnTo>
                          <a:pt x="123" y="35"/>
                        </a:lnTo>
                        <a:lnTo>
                          <a:pt x="135" y="36"/>
                        </a:lnTo>
                        <a:lnTo>
                          <a:pt x="140" y="41"/>
                        </a:lnTo>
                        <a:lnTo>
                          <a:pt x="144" y="42"/>
                        </a:lnTo>
                        <a:lnTo>
                          <a:pt x="145" y="44"/>
                        </a:lnTo>
                        <a:lnTo>
                          <a:pt x="129" y="49"/>
                        </a:lnTo>
                        <a:lnTo>
                          <a:pt x="109" y="47"/>
                        </a:lnTo>
                        <a:lnTo>
                          <a:pt x="98" y="49"/>
                        </a:lnTo>
                        <a:lnTo>
                          <a:pt x="96" y="48"/>
                        </a:lnTo>
                        <a:lnTo>
                          <a:pt x="105" y="41"/>
                        </a:lnTo>
                        <a:lnTo>
                          <a:pt x="105" y="40"/>
                        </a:lnTo>
                        <a:lnTo>
                          <a:pt x="92" y="36"/>
                        </a:lnTo>
                        <a:lnTo>
                          <a:pt x="86" y="31"/>
                        </a:lnTo>
                        <a:lnTo>
                          <a:pt x="83" y="24"/>
                        </a:lnTo>
                        <a:lnTo>
                          <a:pt x="67" y="22"/>
                        </a:lnTo>
                        <a:lnTo>
                          <a:pt x="58" y="16"/>
                        </a:lnTo>
                        <a:lnTo>
                          <a:pt x="38" y="15"/>
                        </a:lnTo>
                        <a:lnTo>
                          <a:pt x="37" y="11"/>
                        </a:lnTo>
                        <a:lnTo>
                          <a:pt x="42" y="9"/>
                        </a:lnTo>
                        <a:lnTo>
                          <a:pt x="39" y="8"/>
                        </a:lnTo>
                        <a:lnTo>
                          <a:pt x="27" y="8"/>
                        </a:lnTo>
                        <a:lnTo>
                          <a:pt x="23" y="13"/>
                        </a:lnTo>
                        <a:lnTo>
                          <a:pt x="15" y="15"/>
                        </a:lnTo>
                        <a:lnTo>
                          <a:pt x="6" y="21"/>
                        </a:lnTo>
                        <a:lnTo>
                          <a:pt x="0" y="19"/>
                        </a:lnTo>
                        <a:lnTo>
                          <a:pt x="6" y="17"/>
                        </a:lnTo>
                        <a:lnTo>
                          <a:pt x="7" y="9"/>
                        </a:lnTo>
                        <a:lnTo>
                          <a:pt x="15" y="6"/>
                        </a:lnTo>
                        <a:lnTo>
                          <a:pt x="32" y="1"/>
                        </a:lnTo>
                        <a:lnTo>
                          <a:pt x="42" y="0"/>
                        </a:lnTo>
                        <a:lnTo>
                          <a:pt x="64" y="2"/>
                        </a:lnTo>
                        <a:lnTo>
                          <a:pt x="73" y="10"/>
                        </a:lnTo>
                        <a:lnTo>
                          <a:pt x="85" y="11"/>
                        </a:lnTo>
                        <a:lnTo>
                          <a:pt x="84" y="13"/>
                        </a:lnTo>
                        <a:lnTo>
                          <a:pt x="90" y="15"/>
                        </a:lnTo>
                        <a:lnTo>
                          <a:pt x="93" y="18"/>
                        </a:lnTo>
                        <a:lnTo>
                          <a:pt x="103" y="22"/>
                        </a:lnTo>
                      </a:path>
                    </a:pathLst>
                  </a:custGeom>
                  <a:grpFill/>
                  <a:ln w="9144">
                    <a:solidFill>
                      <a:schemeClr val="bg2">
                        <a:lumMod val="90000"/>
                      </a:schemeClr>
                    </a:solidFill>
                    <a:round/>
                    <a:headEnd/>
                    <a:tailEnd/>
                  </a:ln>
                </p:spPr>
                <p:txBody>
                  <a:bodyPr/>
                  <a:lstStyle/>
                  <a:p>
                    <a:endParaRPr lang="nb-NO"/>
                  </a:p>
                </p:txBody>
              </p:sp>
              <p:sp>
                <p:nvSpPr>
                  <p:cNvPr id="647" name="Freeform 353"/>
                  <p:cNvSpPr>
                    <a:spLocks/>
                  </p:cNvSpPr>
                  <p:nvPr/>
                </p:nvSpPr>
                <p:spPr bwMode="gray">
                  <a:xfrm>
                    <a:off x="1569" y="2081"/>
                    <a:ext cx="16" cy="8"/>
                  </a:xfrm>
                  <a:custGeom>
                    <a:avLst/>
                    <a:gdLst>
                      <a:gd name="T0" fmla="*/ 18 w 15"/>
                      <a:gd name="T1" fmla="*/ 4 h 9"/>
                      <a:gd name="T2" fmla="*/ 23 w 15"/>
                      <a:gd name="T3" fmla="*/ 4 h 9"/>
                      <a:gd name="T4" fmla="*/ 25 w 15"/>
                      <a:gd name="T5" fmla="*/ 4 h 9"/>
                      <a:gd name="T6" fmla="*/ 21 w 15"/>
                      <a:gd name="T7" fmla="*/ 4 h 9"/>
                      <a:gd name="T8" fmla="*/ 6 w 15"/>
                      <a:gd name="T9" fmla="*/ 3 h 9"/>
                      <a:gd name="T10" fmla="*/ 1 w 15"/>
                      <a:gd name="T11" fmla="*/ 1 h 9"/>
                      <a:gd name="T12" fmla="*/ 0 w 15"/>
                      <a:gd name="T13" fmla="*/ 0 h 9"/>
                      <a:gd name="T14" fmla="*/ 3 w 15"/>
                      <a:gd name="T15" fmla="*/ 0 h 9"/>
                      <a:gd name="T16" fmla="*/ 18 w 15"/>
                      <a:gd name="T17" fmla="*/ 4 h 9"/>
                      <a:gd name="T18" fmla="*/ 18 w 15"/>
                      <a:gd name="T19" fmla="*/ 4 h 9"/>
                      <a:gd name="T20" fmla="*/ 18 w 15"/>
                      <a:gd name="T21" fmla="*/ 4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9"/>
                      <a:gd name="T35" fmla="*/ 15 w 1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9">
                        <a:moveTo>
                          <a:pt x="8" y="4"/>
                        </a:moveTo>
                        <a:lnTo>
                          <a:pt x="13" y="7"/>
                        </a:lnTo>
                        <a:lnTo>
                          <a:pt x="14" y="8"/>
                        </a:lnTo>
                        <a:lnTo>
                          <a:pt x="11" y="8"/>
                        </a:lnTo>
                        <a:lnTo>
                          <a:pt x="6" y="3"/>
                        </a:lnTo>
                        <a:lnTo>
                          <a:pt x="1" y="1"/>
                        </a:lnTo>
                        <a:lnTo>
                          <a:pt x="0" y="0"/>
                        </a:lnTo>
                        <a:lnTo>
                          <a:pt x="3" y="0"/>
                        </a:lnTo>
                        <a:lnTo>
                          <a:pt x="8" y="4"/>
                        </a:lnTo>
                      </a:path>
                    </a:pathLst>
                  </a:custGeom>
                  <a:grpFill/>
                  <a:ln w="9144">
                    <a:solidFill>
                      <a:schemeClr val="bg2">
                        <a:lumMod val="90000"/>
                      </a:schemeClr>
                    </a:solidFill>
                    <a:round/>
                    <a:headEnd/>
                    <a:tailEnd/>
                  </a:ln>
                </p:spPr>
                <p:txBody>
                  <a:bodyPr/>
                  <a:lstStyle/>
                  <a:p>
                    <a:endParaRPr lang="nb-NO"/>
                  </a:p>
                </p:txBody>
              </p:sp>
              <p:sp>
                <p:nvSpPr>
                  <p:cNvPr id="648" name="Freeform 354"/>
                  <p:cNvSpPr>
                    <a:spLocks/>
                  </p:cNvSpPr>
                  <p:nvPr/>
                </p:nvSpPr>
                <p:spPr bwMode="gray">
                  <a:xfrm>
                    <a:off x="1575" y="2137"/>
                    <a:ext cx="30" cy="12"/>
                  </a:xfrm>
                  <a:custGeom>
                    <a:avLst/>
                    <a:gdLst>
                      <a:gd name="T0" fmla="*/ 26 w 29"/>
                      <a:gd name="T1" fmla="*/ 2 h 12"/>
                      <a:gd name="T2" fmla="*/ 30 w 29"/>
                      <a:gd name="T3" fmla="*/ 5 h 12"/>
                      <a:gd name="T4" fmla="*/ 35 w 29"/>
                      <a:gd name="T5" fmla="*/ 5 h 12"/>
                      <a:gd name="T6" fmla="*/ 38 w 29"/>
                      <a:gd name="T7" fmla="*/ 9 h 12"/>
                      <a:gd name="T8" fmla="*/ 32 w 29"/>
                      <a:gd name="T9" fmla="*/ 8 h 12"/>
                      <a:gd name="T10" fmla="*/ 26 w 29"/>
                      <a:gd name="T11" fmla="*/ 9 h 12"/>
                      <a:gd name="T12" fmla="*/ 26 w 29"/>
                      <a:gd name="T13" fmla="*/ 11 h 12"/>
                      <a:gd name="T14" fmla="*/ 8 w 29"/>
                      <a:gd name="T15" fmla="*/ 9 h 12"/>
                      <a:gd name="T16" fmla="*/ 0 w 29"/>
                      <a:gd name="T17" fmla="*/ 4 h 12"/>
                      <a:gd name="T18" fmla="*/ 6 w 29"/>
                      <a:gd name="T19" fmla="*/ 0 h 12"/>
                      <a:gd name="T20" fmla="*/ 26 w 29"/>
                      <a:gd name="T21" fmla="*/ 2 h 12"/>
                      <a:gd name="T22" fmla="*/ 26 w 29"/>
                      <a:gd name="T23" fmla="*/ 2 h 12"/>
                      <a:gd name="T24" fmla="*/ 26 w 29"/>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16" y="2"/>
                        </a:moveTo>
                        <a:lnTo>
                          <a:pt x="20" y="5"/>
                        </a:lnTo>
                        <a:lnTo>
                          <a:pt x="25" y="5"/>
                        </a:lnTo>
                        <a:lnTo>
                          <a:pt x="28" y="9"/>
                        </a:lnTo>
                        <a:lnTo>
                          <a:pt x="22" y="8"/>
                        </a:lnTo>
                        <a:lnTo>
                          <a:pt x="16" y="9"/>
                        </a:lnTo>
                        <a:lnTo>
                          <a:pt x="16" y="11"/>
                        </a:lnTo>
                        <a:lnTo>
                          <a:pt x="8" y="9"/>
                        </a:lnTo>
                        <a:lnTo>
                          <a:pt x="0" y="4"/>
                        </a:lnTo>
                        <a:lnTo>
                          <a:pt x="6" y="0"/>
                        </a:lnTo>
                        <a:lnTo>
                          <a:pt x="16" y="2"/>
                        </a:lnTo>
                      </a:path>
                    </a:pathLst>
                  </a:custGeom>
                  <a:grpFill/>
                  <a:ln w="9144">
                    <a:solidFill>
                      <a:schemeClr val="bg2">
                        <a:lumMod val="90000"/>
                      </a:schemeClr>
                    </a:solidFill>
                    <a:round/>
                    <a:headEnd/>
                    <a:tailEnd/>
                  </a:ln>
                </p:spPr>
                <p:txBody>
                  <a:bodyPr/>
                  <a:lstStyle/>
                  <a:p>
                    <a:endParaRPr lang="nb-NO"/>
                  </a:p>
                </p:txBody>
              </p:sp>
              <p:sp>
                <p:nvSpPr>
                  <p:cNvPr id="649" name="Freeform 355"/>
                  <p:cNvSpPr>
                    <a:spLocks/>
                  </p:cNvSpPr>
                  <p:nvPr/>
                </p:nvSpPr>
                <p:spPr bwMode="gray">
                  <a:xfrm>
                    <a:off x="1652" y="2116"/>
                    <a:ext cx="4" cy="2"/>
                  </a:xfrm>
                  <a:custGeom>
                    <a:avLst/>
                    <a:gdLst>
                      <a:gd name="T0" fmla="*/ 2 w 4"/>
                      <a:gd name="T1" fmla="*/ 0 h 3"/>
                      <a:gd name="T2" fmla="*/ 3 w 4"/>
                      <a:gd name="T3" fmla="*/ 1 h 3"/>
                      <a:gd name="T4" fmla="*/ 0 w 4"/>
                      <a:gd name="T5" fmla="*/ 1 h 3"/>
                      <a:gd name="T6" fmla="*/ 2 w 4"/>
                      <a:gd name="T7" fmla="*/ 0 h 3"/>
                      <a:gd name="T8" fmla="*/ 2 w 4"/>
                      <a:gd name="T9" fmla="*/ 0 h 3"/>
                      <a:gd name="T10" fmla="*/ 2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0"/>
                        </a:moveTo>
                        <a:lnTo>
                          <a:pt x="3" y="2"/>
                        </a:lnTo>
                        <a:lnTo>
                          <a:pt x="0" y="2"/>
                        </a:lnTo>
                        <a:lnTo>
                          <a:pt x="2" y="0"/>
                        </a:lnTo>
                      </a:path>
                    </a:pathLst>
                  </a:custGeom>
                  <a:grpFill/>
                  <a:ln w="9144">
                    <a:solidFill>
                      <a:schemeClr val="bg2">
                        <a:lumMod val="90000"/>
                      </a:schemeClr>
                    </a:solidFill>
                    <a:round/>
                    <a:headEnd/>
                    <a:tailEnd/>
                  </a:ln>
                </p:spPr>
                <p:txBody>
                  <a:bodyPr/>
                  <a:lstStyle/>
                  <a:p>
                    <a:endParaRPr lang="nb-NO"/>
                  </a:p>
                </p:txBody>
              </p:sp>
              <p:sp>
                <p:nvSpPr>
                  <p:cNvPr id="650" name="Freeform 356"/>
                  <p:cNvSpPr>
                    <a:spLocks/>
                  </p:cNvSpPr>
                  <p:nvPr/>
                </p:nvSpPr>
                <p:spPr bwMode="gray">
                  <a:xfrm>
                    <a:off x="1812" y="2241"/>
                    <a:ext cx="13" cy="11"/>
                  </a:xfrm>
                  <a:custGeom>
                    <a:avLst/>
                    <a:gdLst>
                      <a:gd name="T0" fmla="*/ 12 w 13"/>
                      <a:gd name="T1" fmla="*/ 2 h 11"/>
                      <a:gd name="T2" fmla="*/ 11 w 13"/>
                      <a:gd name="T3" fmla="*/ 4 h 11"/>
                      <a:gd name="T4" fmla="*/ 11 w 13"/>
                      <a:gd name="T5" fmla="*/ 9 h 11"/>
                      <a:gd name="T6" fmla="*/ 10 w 13"/>
                      <a:gd name="T7" fmla="*/ 10 h 11"/>
                      <a:gd name="T8" fmla="*/ 0 w 13"/>
                      <a:gd name="T9" fmla="*/ 10 h 11"/>
                      <a:gd name="T10" fmla="*/ 5 w 13"/>
                      <a:gd name="T11" fmla="*/ 6 h 11"/>
                      <a:gd name="T12" fmla="*/ 5 w 13"/>
                      <a:gd name="T13" fmla="*/ 3 h 11"/>
                      <a:gd name="T14" fmla="*/ 3 w 13"/>
                      <a:gd name="T15" fmla="*/ 2 h 11"/>
                      <a:gd name="T16" fmla="*/ 11 w 13"/>
                      <a:gd name="T17" fmla="*/ 0 h 11"/>
                      <a:gd name="T18" fmla="*/ 12 w 13"/>
                      <a:gd name="T19" fmla="*/ 2 h 11"/>
                      <a:gd name="T20" fmla="*/ 12 w 13"/>
                      <a:gd name="T21" fmla="*/ 2 h 11"/>
                      <a:gd name="T22" fmla="*/ 12 w 13"/>
                      <a:gd name="T23" fmla="*/ 2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1"/>
                      <a:gd name="T38" fmla="*/ 13 w 13"/>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1">
                        <a:moveTo>
                          <a:pt x="12" y="2"/>
                        </a:moveTo>
                        <a:lnTo>
                          <a:pt x="11" y="4"/>
                        </a:lnTo>
                        <a:lnTo>
                          <a:pt x="11" y="9"/>
                        </a:lnTo>
                        <a:lnTo>
                          <a:pt x="10" y="10"/>
                        </a:lnTo>
                        <a:lnTo>
                          <a:pt x="0" y="10"/>
                        </a:lnTo>
                        <a:lnTo>
                          <a:pt x="5" y="6"/>
                        </a:lnTo>
                        <a:lnTo>
                          <a:pt x="5" y="3"/>
                        </a:lnTo>
                        <a:lnTo>
                          <a:pt x="3" y="2"/>
                        </a:lnTo>
                        <a:lnTo>
                          <a:pt x="11" y="0"/>
                        </a:lnTo>
                        <a:lnTo>
                          <a:pt x="12" y="2"/>
                        </a:lnTo>
                      </a:path>
                    </a:pathLst>
                  </a:custGeom>
                  <a:grpFill/>
                  <a:ln w="9144">
                    <a:solidFill>
                      <a:schemeClr val="bg2">
                        <a:lumMod val="90000"/>
                      </a:schemeClr>
                    </a:solidFill>
                    <a:round/>
                    <a:headEnd/>
                    <a:tailEnd/>
                  </a:ln>
                </p:spPr>
                <p:txBody>
                  <a:bodyPr/>
                  <a:lstStyle/>
                  <a:p>
                    <a:endParaRPr lang="nb-NO"/>
                  </a:p>
                </p:txBody>
              </p:sp>
              <p:sp>
                <p:nvSpPr>
                  <p:cNvPr id="651" name="Freeform 357"/>
                  <p:cNvSpPr>
                    <a:spLocks/>
                  </p:cNvSpPr>
                  <p:nvPr/>
                </p:nvSpPr>
                <p:spPr bwMode="gray">
                  <a:xfrm>
                    <a:off x="1072" y="1981"/>
                    <a:ext cx="9" cy="8"/>
                  </a:xfrm>
                  <a:custGeom>
                    <a:avLst/>
                    <a:gdLst>
                      <a:gd name="T0" fmla="*/ 8 w 9"/>
                      <a:gd name="T1" fmla="*/ 4 h 9"/>
                      <a:gd name="T2" fmla="*/ 6 w 9"/>
                      <a:gd name="T3" fmla="*/ 4 h 9"/>
                      <a:gd name="T4" fmla="*/ 0 w 9"/>
                      <a:gd name="T5" fmla="*/ 0 h 9"/>
                      <a:gd name="T6" fmla="*/ 8 w 9"/>
                      <a:gd name="T7" fmla="*/ 4 h 9"/>
                      <a:gd name="T8" fmla="*/ 8 w 9"/>
                      <a:gd name="T9" fmla="*/ 4 h 9"/>
                      <a:gd name="T10" fmla="*/ 8 w 9"/>
                      <a:gd name="T11" fmla="*/ 4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8" y="8"/>
                        </a:moveTo>
                        <a:lnTo>
                          <a:pt x="6" y="8"/>
                        </a:lnTo>
                        <a:lnTo>
                          <a:pt x="0" y="0"/>
                        </a:lnTo>
                        <a:lnTo>
                          <a:pt x="8" y="8"/>
                        </a:lnTo>
                      </a:path>
                    </a:pathLst>
                  </a:custGeom>
                  <a:grpFill/>
                  <a:ln w="9144">
                    <a:solidFill>
                      <a:schemeClr val="bg2">
                        <a:lumMod val="90000"/>
                      </a:schemeClr>
                    </a:solidFill>
                    <a:round/>
                    <a:headEnd/>
                    <a:tailEnd/>
                  </a:ln>
                </p:spPr>
                <p:txBody>
                  <a:bodyPr/>
                  <a:lstStyle/>
                  <a:p>
                    <a:endParaRPr lang="nb-NO"/>
                  </a:p>
                </p:txBody>
              </p:sp>
              <p:sp>
                <p:nvSpPr>
                  <p:cNvPr id="652" name="Freeform 358"/>
                  <p:cNvSpPr>
                    <a:spLocks/>
                  </p:cNvSpPr>
                  <p:nvPr/>
                </p:nvSpPr>
                <p:spPr bwMode="gray">
                  <a:xfrm>
                    <a:off x="1088" y="1985"/>
                    <a:ext cx="5" cy="7"/>
                  </a:xfrm>
                  <a:custGeom>
                    <a:avLst/>
                    <a:gdLst>
                      <a:gd name="T0" fmla="*/ 0 w 5"/>
                      <a:gd name="T1" fmla="*/ 3 h 8"/>
                      <a:gd name="T2" fmla="*/ 1 w 5"/>
                      <a:gd name="T3" fmla="*/ 0 h 8"/>
                      <a:gd name="T4" fmla="*/ 2 w 5"/>
                      <a:gd name="T5" fmla="*/ 1 h 8"/>
                      <a:gd name="T6" fmla="*/ 4 w 5"/>
                      <a:gd name="T7" fmla="*/ 4 h 8"/>
                      <a:gd name="T8" fmla="*/ 0 w 5"/>
                      <a:gd name="T9" fmla="*/ 4 h 8"/>
                      <a:gd name="T10" fmla="*/ 0 w 5"/>
                      <a:gd name="T11" fmla="*/ 3 h 8"/>
                      <a:gd name="T12" fmla="*/ 0 w 5"/>
                      <a:gd name="T13" fmla="*/ 3 h 8"/>
                      <a:gd name="T14" fmla="*/ 0 w 5"/>
                      <a:gd name="T15" fmla="*/ 3 h 8"/>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8"/>
                      <a:gd name="T26" fmla="*/ 5 w 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8">
                        <a:moveTo>
                          <a:pt x="0" y="3"/>
                        </a:moveTo>
                        <a:lnTo>
                          <a:pt x="1" y="0"/>
                        </a:lnTo>
                        <a:lnTo>
                          <a:pt x="2" y="1"/>
                        </a:lnTo>
                        <a:lnTo>
                          <a:pt x="4" y="7"/>
                        </a:lnTo>
                        <a:lnTo>
                          <a:pt x="0" y="6"/>
                        </a:lnTo>
                        <a:lnTo>
                          <a:pt x="0" y="3"/>
                        </a:lnTo>
                      </a:path>
                    </a:pathLst>
                  </a:custGeom>
                  <a:grpFill/>
                  <a:ln w="9144">
                    <a:solidFill>
                      <a:schemeClr val="bg2">
                        <a:lumMod val="90000"/>
                      </a:schemeClr>
                    </a:solidFill>
                    <a:round/>
                    <a:headEnd/>
                    <a:tailEnd/>
                  </a:ln>
                </p:spPr>
                <p:txBody>
                  <a:bodyPr/>
                  <a:lstStyle/>
                  <a:p>
                    <a:endParaRPr lang="nb-NO"/>
                  </a:p>
                </p:txBody>
              </p:sp>
              <p:sp>
                <p:nvSpPr>
                  <p:cNvPr id="653" name="Freeform 359"/>
                  <p:cNvSpPr>
                    <a:spLocks/>
                  </p:cNvSpPr>
                  <p:nvPr/>
                </p:nvSpPr>
                <p:spPr bwMode="gray">
                  <a:xfrm>
                    <a:off x="1301" y="2042"/>
                    <a:ext cx="4" cy="5"/>
                  </a:xfrm>
                  <a:custGeom>
                    <a:avLst/>
                    <a:gdLst>
                      <a:gd name="T0" fmla="*/ 1 w 3"/>
                      <a:gd name="T1" fmla="*/ 0 h 5"/>
                      <a:gd name="T2" fmla="*/ 37 w 3"/>
                      <a:gd name="T3" fmla="*/ 2 h 5"/>
                      <a:gd name="T4" fmla="*/ 1 w 3"/>
                      <a:gd name="T5" fmla="*/ 4 h 5"/>
                      <a:gd name="T6" fmla="*/ 0 w 3"/>
                      <a:gd name="T7" fmla="*/ 2 h 5"/>
                      <a:gd name="T8" fmla="*/ 1 w 3"/>
                      <a:gd name="T9" fmla="*/ 0 h 5"/>
                      <a:gd name="T10" fmla="*/ 1 w 3"/>
                      <a:gd name="T11" fmla="*/ 0 h 5"/>
                      <a:gd name="T12" fmla="*/ 1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1" y="0"/>
                        </a:moveTo>
                        <a:lnTo>
                          <a:pt x="2" y="2"/>
                        </a:lnTo>
                        <a:lnTo>
                          <a:pt x="1" y="4"/>
                        </a:lnTo>
                        <a:lnTo>
                          <a:pt x="0" y="2"/>
                        </a:lnTo>
                        <a:lnTo>
                          <a:pt x="1" y="0"/>
                        </a:lnTo>
                      </a:path>
                    </a:pathLst>
                  </a:custGeom>
                  <a:grpFill/>
                  <a:ln w="9144">
                    <a:solidFill>
                      <a:schemeClr val="bg2">
                        <a:lumMod val="90000"/>
                      </a:schemeClr>
                    </a:solidFill>
                    <a:round/>
                    <a:headEnd/>
                    <a:tailEnd/>
                  </a:ln>
                </p:spPr>
                <p:txBody>
                  <a:bodyPr/>
                  <a:lstStyle/>
                  <a:p>
                    <a:endParaRPr lang="nb-NO"/>
                  </a:p>
                </p:txBody>
              </p:sp>
              <p:sp>
                <p:nvSpPr>
                  <p:cNvPr id="654" name="Freeform 360"/>
                  <p:cNvSpPr>
                    <a:spLocks/>
                  </p:cNvSpPr>
                  <p:nvPr/>
                </p:nvSpPr>
                <p:spPr bwMode="gray">
                  <a:xfrm>
                    <a:off x="1450" y="2109"/>
                    <a:ext cx="5" cy="4"/>
                  </a:xfrm>
                  <a:custGeom>
                    <a:avLst/>
                    <a:gdLst>
                      <a:gd name="T0" fmla="*/ 4 w 5"/>
                      <a:gd name="T1" fmla="*/ 0 h 4"/>
                      <a:gd name="T2" fmla="*/ 3 w 5"/>
                      <a:gd name="T3" fmla="*/ 0 h 4"/>
                      <a:gd name="T4" fmla="*/ 0 w 5"/>
                      <a:gd name="T5" fmla="*/ 3 h 4"/>
                      <a:gd name="T6" fmla="*/ 4 w 5"/>
                      <a:gd name="T7" fmla="*/ 0 h 4"/>
                      <a:gd name="T8" fmla="*/ 4 w 5"/>
                      <a:gd name="T9" fmla="*/ 0 h 4"/>
                      <a:gd name="T10" fmla="*/ 4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4" y="0"/>
                        </a:moveTo>
                        <a:lnTo>
                          <a:pt x="3" y="0"/>
                        </a:lnTo>
                        <a:lnTo>
                          <a:pt x="0" y="3"/>
                        </a:lnTo>
                        <a:lnTo>
                          <a:pt x="4" y="0"/>
                        </a:lnTo>
                      </a:path>
                    </a:pathLst>
                  </a:custGeom>
                  <a:grpFill/>
                  <a:ln w="9144">
                    <a:solidFill>
                      <a:schemeClr val="bg2">
                        <a:lumMod val="90000"/>
                      </a:schemeClr>
                    </a:solidFill>
                    <a:round/>
                    <a:headEnd/>
                    <a:tailEnd/>
                  </a:ln>
                </p:spPr>
                <p:txBody>
                  <a:bodyPr/>
                  <a:lstStyle/>
                  <a:p>
                    <a:endParaRPr lang="nb-NO"/>
                  </a:p>
                </p:txBody>
              </p:sp>
              <p:sp>
                <p:nvSpPr>
                  <p:cNvPr id="655" name="Freeform 361"/>
                  <p:cNvSpPr>
                    <a:spLocks/>
                  </p:cNvSpPr>
                  <p:nvPr/>
                </p:nvSpPr>
                <p:spPr bwMode="gray">
                  <a:xfrm>
                    <a:off x="1986" y="2382"/>
                    <a:ext cx="5" cy="3"/>
                  </a:xfrm>
                  <a:custGeom>
                    <a:avLst/>
                    <a:gdLst>
                      <a:gd name="T0" fmla="*/ 4 w 5"/>
                      <a:gd name="T1" fmla="*/ 1 h 3"/>
                      <a:gd name="T2" fmla="*/ 0 w 5"/>
                      <a:gd name="T3" fmla="*/ 2 h 3"/>
                      <a:gd name="T4" fmla="*/ 3 w 5"/>
                      <a:gd name="T5" fmla="*/ 0 h 3"/>
                      <a:gd name="T6" fmla="*/ 4 w 5"/>
                      <a:gd name="T7" fmla="*/ 0 h 3"/>
                      <a:gd name="T8" fmla="*/ 4 w 5"/>
                      <a:gd name="T9" fmla="*/ 1 h 3"/>
                      <a:gd name="T10" fmla="*/ 4 w 5"/>
                      <a:gd name="T11" fmla="*/ 1 h 3"/>
                      <a:gd name="T12" fmla="*/ 4 w 5"/>
                      <a:gd name="T13" fmla="*/ 1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4" y="1"/>
                        </a:moveTo>
                        <a:lnTo>
                          <a:pt x="0" y="2"/>
                        </a:lnTo>
                        <a:lnTo>
                          <a:pt x="3" y="0"/>
                        </a:lnTo>
                        <a:lnTo>
                          <a:pt x="4" y="0"/>
                        </a:lnTo>
                        <a:lnTo>
                          <a:pt x="4" y="1"/>
                        </a:lnTo>
                      </a:path>
                    </a:pathLst>
                  </a:custGeom>
                  <a:grpFill/>
                  <a:ln w="9144">
                    <a:solidFill>
                      <a:schemeClr val="bg2">
                        <a:lumMod val="90000"/>
                      </a:schemeClr>
                    </a:solidFill>
                    <a:round/>
                    <a:headEnd/>
                    <a:tailEnd/>
                  </a:ln>
                </p:spPr>
                <p:txBody>
                  <a:bodyPr/>
                  <a:lstStyle/>
                  <a:p>
                    <a:endParaRPr lang="nb-NO"/>
                  </a:p>
                </p:txBody>
              </p:sp>
              <p:sp>
                <p:nvSpPr>
                  <p:cNvPr id="656" name="Freeform 362"/>
                  <p:cNvSpPr>
                    <a:spLocks/>
                  </p:cNvSpPr>
                  <p:nvPr/>
                </p:nvSpPr>
                <p:spPr bwMode="gray">
                  <a:xfrm>
                    <a:off x="1973" y="2384"/>
                    <a:ext cx="31" cy="22"/>
                  </a:xfrm>
                  <a:custGeom>
                    <a:avLst/>
                    <a:gdLst>
                      <a:gd name="T0" fmla="*/ 39 w 30"/>
                      <a:gd name="T1" fmla="*/ 3 h 23"/>
                      <a:gd name="T2" fmla="*/ 39 w 30"/>
                      <a:gd name="T3" fmla="*/ 10 h 23"/>
                      <a:gd name="T4" fmla="*/ 30 w 30"/>
                      <a:gd name="T5" fmla="*/ 11 h 23"/>
                      <a:gd name="T6" fmla="*/ 11 w 30"/>
                      <a:gd name="T7" fmla="*/ 12 h 23"/>
                      <a:gd name="T8" fmla="*/ 4 w 30"/>
                      <a:gd name="T9" fmla="*/ 12 h 23"/>
                      <a:gd name="T10" fmla="*/ 1 w 30"/>
                      <a:gd name="T11" fmla="*/ 11 h 23"/>
                      <a:gd name="T12" fmla="*/ 0 w 30"/>
                      <a:gd name="T13" fmla="*/ 5 h 23"/>
                      <a:gd name="T14" fmla="*/ 4 w 30"/>
                      <a:gd name="T15" fmla="*/ 1 h 23"/>
                      <a:gd name="T16" fmla="*/ 26 w 30"/>
                      <a:gd name="T17" fmla="*/ 1 h 23"/>
                      <a:gd name="T18" fmla="*/ 33 w 30"/>
                      <a:gd name="T19" fmla="*/ 0 h 23"/>
                      <a:gd name="T20" fmla="*/ 39 w 30"/>
                      <a:gd name="T21" fmla="*/ 3 h 23"/>
                      <a:gd name="T22" fmla="*/ 39 w 30"/>
                      <a:gd name="T23" fmla="*/ 3 h 23"/>
                      <a:gd name="T24" fmla="*/ 39 w 30"/>
                      <a:gd name="T25" fmla="*/ 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3"/>
                      <a:gd name="T41" fmla="*/ 30 w 30"/>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3">
                        <a:moveTo>
                          <a:pt x="29" y="3"/>
                        </a:moveTo>
                        <a:lnTo>
                          <a:pt x="29" y="10"/>
                        </a:lnTo>
                        <a:lnTo>
                          <a:pt x="20" y="19"/>
                        </a:lnTo>
                        <a:lnTo>
                          <a:pt x="11" y="22"/>
                        </a:lnTo>
                        <a:lnTo>
                          <a:pt x="4" y="22"/>
                        </a:lnTo>
                        <a:lnTo>
                          <a:pt x="1" y="20"/>
                        </a:lnTo>
                        <a:lnTo>
                          <a:pt x="0" y="5"/>
                        </a:lnTo>
                        <a:lnTo>
                          <a:pt x="4" y="1"/>
                        </a:lnTo>
                        <a:lnTo>
                          <a:pt x="16" y="1"/>
                        </a:lnTo>
                        <a:lnTo>
                          <a:pt x="23" y="0"/>
                        </a:lnTo>
                        <a:lnTo>
                          <a:pt x="29" y="3"/>
                        </a:lnTo>
                      </a:path>
                    </a:pathLst>
                  </a:custGeom>
                  <a:grpFill/>
                  <a:ln w="9144">
                    <a:solidFill>
                      <a:schemeClr val="bg2">
                        <a:lumMod val="90000"/>
                      </a:schemeClr>
                    </a:solidFill>
                    <a:round/>
                    <a:headEnd/>
                    <a:tailEnd/>
                  </a:ln>
                </p:spPr>
                <p:txBody>
                  <a:bodyPr/>
                  <a:lstStyle/>
                  <a:p>
                    <a:endParaRPr lang="nb-NO"/>
                  </a:p>
                </p:txBody>
              </p:sp>
              <p:sp>
                <p:nvSpPr>
                  <p:cNvPr id="657" name="Freeform 363"/>
                  <p:cNvSpPr>
                    <a:spLocks/>
                  </p:cNvSpPr>
                  <p:nvPr/>
                </p:nvSpPr>
                <p:spPr bwMode="gray">
                  <a:xfrm>
                    <a:off x="1966" y="2383"/>
                    <a:ext cx="8" cy="9"/>
                  </a:xfrm>
                  <a:custGeom>
                    <a:avLst/>
                    <a:gdLst>
                      <a:gd name="T0" fmla="*/ 7 w 8"/>
                      <a:gd name="T1" fmla="*/ 3 h 10"/>
                      <a:gd name="T2" fmla="*/ 3 w 8"/>
                      <a:gd name="T3" fmla="*/ 5 h 10"/>
                      <a:gd name="T4" fmla="*/ 2 w 8"/>
                      <a:gd name="T5" fmla="*/ 5 h 10"/>
                      <a:gd name="T6" fmla="*/ 0 w 8"/>
                      <a:gd name="T7" fmla="*/ 5 h 10"/>
                      <a:gd name="T8" fmla="*/ 2 w 8"/>
                      <a:gd name="T9" fmla="*/ 0 h 10"/>
                      <a:gd name="T10" fmla="*/ 7 w 8"/>
                      <a:gd name="T11" fmla="*/ 0 h 10"/>
                      <a:gd name="T12" fmla="*/ 5 w 8"/>
                      <a:gd name="T13" fmla="*/ 2 h 10"/>
                      <a:gd name="T14" fmla="*/ 7 w 8"/>
                      <a:gd name="T15" fmla="*/ 2 h 10"/>
                      <a:gd name="T16" fmla="*/ 7 w 8"/>
                      <a:gd name="T17" fmla="*/ 3 h 10"/>
                      <a:gd name="T18" fmla="*/ 7 w 8"/>
                      <a:gd name="T19" fmla="*/ 3 h 10"/>
                      <a:gd name="T20" fmla="*/ 7 w 8"/>
                      <a:gd name="T21" fmla="*/ 3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
                      <a:gd name="T35" fmla="*/ 8 w 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
                        <a:moveTo>
                          <a:pt x="7" y="3"/>
                        </a:moveTo>
                        <a:lnTo>
                          <a:pt x="3" y="8"/>
                        </a:lnTo>
                        <a:lnTo>
                          <a:pt x="2" y="9"/>
                        </a:lnTo>
                        <a:lnTo>
                          <a:pt x="0" y="6"/>
                        </a:lnTo>
                        <a:lnTo>
                          <a:pt x="2" y="0"/>
                        </a:lnTo>
                        <a:lnTo>
                          <a:pt x="7" y="0"/>
                        </a:lnTo>
                        <a:lnTo>
                          <a:pt x="5" y="2"/>
                        </a:lnTo>
                        <a:lnTo>
                          <a:pt x="7" y="2"/>
                        </a:lnTo>
                        <a:lnTo>
                          <a:pt x="7" y="3"/>
                        </a:lnTo>
                      </a:path>
                    </a:pathLst>
                  </a:custGeom>
                  <a:grpFill/>
                  <a:ln w="9144">
                    <a:solidFill>
                      <a:schemeClr val="bg2">
                        <a:lumMod val="90000"/>
                      </a:schemeClr>
                    </a:solidFill>
                    <a:round/>
                    <a:headEnd/>
                    <a:tailEnd/>
                  </a:ln>
                </p:spPr>
                <p:txBody>
                  <a:bodyPr/>
                  <a:lstStyle/>
                  <a:p>
                    <a:endParaRPr lang="nb-NO"/>
                  </a:p>
                </p:txBody>
              </p:sp>
              <p:sp>
                <p:nvSpPr>
                  <p:cNvPr id="658" name="Freeform 364"/>
                  <p:cNvSpPr>
                    <a:spLocks/>
                  </p:cNvSpPr>
                  <p:nvPr/>
                </p:nvSpPr>
                <p:spPr bwMode="gray">
                  <a:xfrm>
                    <a:off x="1719" y="3240"/>
                    <a:ext cx="20" cy="10"/>
                  </a:xfrm>
                  <a:custGeom>
                    <a:avLst/>
                    <a:gdLst>
                      <a:gd name="T0" fmla="*/ 2 w 18"/>
                      <a:gd name="T1" fmla="*/ 2 h 11"/>
                      <a:gd name="T2" fmla="*/ 0 w 18"/>
                      <a:gd name="T3" fmla="*/ 1 h 11"/>
                      <a:gd name="T4" fmla="*/ 20 w 18"/>
                      <a:gd name="T5" fmla="*/ 0 h 11"/>
                      <a:gd name="T6" fmla="*/ 44 w 18"/>
                      <a:gd name="T7" fmla="*/ 1 h 11"/>
                      <a:gd name="T8" fmla="*/ 49 w 18"/>
                      <a:gd name="T9" fmla="*/ 5 h 11"/>
                      <a:gd name="T10" fmla="*/ 44 w 18"/>
                      <a:gd name="T11" fmla="*/ 5 h 11"/>
                      <a:gd name="T12" fmla="*/ 27 w 18"/>
                      <a:gd name="T13" fmla="*/ 5 h 11"/>
                      <a:gd name="T14" fmla="*/ 22 w 18"/>
                      <a:gd name="T15" fmla="*/ 5 h 11"/>
                      <a:gd name="T16" fmla="*/ 4 w 18"/>
                      <a:gd name="T17" fmla="*/ 5 h 11"/>
                      <a:gd name="T18" fmla="*/ 2 w 18"/>
                      <a:gd name="T19" fmla="*/ 2 h 11"/>
                      <a:gd name="T20" fmla="*/ 2 w 18"/>
                      <a:gd name="T21" fmla="*/ 2 h 11"/>
                      <a:gd name="T22" fmla="*/ 2 w 18"/>
                      <a:gd name="T23" fmla="*/ 2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1"/>
                      <a:gd name="T38" fmla="*/ 18 w 18"/>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1">
                        <a:moveTo>
                          <a:pt x="2" y="2"/>
                        </a:moveTo>
                        <a:lnTo>
                          <a:pt x="0" y="1"/>
                        </a:lnTo>
                        <a:lnTo>
                          <a:pt x="7" y="0"/>
                        </a:lnTo>
                        <a:lnTo>
                          <a:pt x="15" y="1"/>
                        </a:lnTo>
                        <a:lnTo>
                          <a:pt x="17" y="6"/>
                        </a:lnTo>
                        <a:lnTo>
                          <a:pt x="15" y="10"/>
                        </a:lnTo>
                        <a:lnTo>
                          <a:pt x="10" y="7"/>
                        </a:lnTo>
                        <a:lnTo>
                          <a:pt x="8" y="9"/>
                        </a:lnTo>
                        <a:lnTo>
                          <a:pt x="4" y="6"/>
                        </a:lnTo>
                        <a:lnTo>
                          <a:pt x="2" y="2"/>
                        </a:lnTo>
                      </a:path>
                    </a:pathLst>
                  </a:custGeom>
                  <a:grpFill/>
                  <a:ln w="9144">
                    <a:solidFill>
                      <a:schemeClr val="bg2">
                        <a:lumMod val="90000"/>
                      </a:schemeClr>
                    </a:solidFill>
                    <a:round/>
                    <a:headEnd/>
                    <a:tailEnd/>
                  </a:ln>
                </p:spPr>
                <p:txBody>
                  <a:bodyPr/>
                  <a:lstStyle/>
                  <a:p>
                    <a:endParaRPr lang="nb-NO"/>
                  </a:p>
                </p:txBody>
              </p:sp>
              <p:sp>
                <p:nvSpPr>
                  <p:cNvPr id="659" name="Freeform 365"/>
                  <p:cNvSpPr>
                    <a:spLocks/>
                  </p:cNvSpPr>
                  <p:nvPr/>
                </p:nvSpPr>
                <p:spPr bwMode="gray">
                  <a:xfrm>
                    <a:off x="1773" y="3235"/>
                    <a:ext cx="13" cy="6"/>
                  </a:xfrm>
                  <a:custGeom>
                    <a:avLst/>
                    <a:gdLst>
                      <a:gd name="T0" fmla="*/ 2 w 14"/>
                      <a:gd name="T1" fmla="*/ 1 h 6"/>
                      <a:gd name="T2" fmla="*/ 7 w 14"/>
                      <a:gd name="T3" fmla="*/ 0 h 6"/>
                      <a:gd name="T4" fmla="*/ 2 w 14"/>
                      <a:gd name="T5" fmla="*/ 5 h 6"/>
                      <a:gd name="T6" fmla="*/ 0 w 14"/>
                      <a:gd name="T7" fmla="*/ 4 h 6"/>
                      <a:gd name="T8" fmla="*/ 2 w 14"/>
                      <a:gd name="T9" fmla="*/ 1 h 6"/>
                      <a:gd name="T10" fmla="*/ 2 w 14"/>
                      <a:gd name="T11" fmla="*/ 1 h 6"/>
                      <a:gd name="T12" fmla="*/ 2 w 14"/>
                      <a:gd name="T13" fmla="*/ 1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2" y="1"/>
                        </a:moveTo>
                        <a:lnTo>
                          <a:pt x="13" y="0"/>
                        </a:lnTo>
                        <a:lnTo>
                          <a:pt x="2" y="5"/>
                        </a:lnTo>
                        <a:lnTo>
                          <a:pt x="0" y="4"/>
                        </a:lnTo>
                        <a:lnTo>
                          <a:pt x="2" y="1"/>
                        </a:lnTo>
                      </a:path>
                    </a:pathLst>
                  </a:custGeom>
                  <a:grpFill/>
                  <a:ln w="9144">
                    <a:solidFill>
                      <a:schemeClr val="bg2">
                        <a:lumMod val="90000"/>
                      </a:schemeClr>
                    </a:solidFill>
                    <a:round/>
                    <a:headEnd/>
                    <a:tailEnd/>
                  </a:ln>
                </p:spPr>
                <p:txBody>
                  <a:bodyPr/>
                  <a:lstStyle/>
                  <a:p>
                    <a:endParaRPr lang="nb-NO"/>
                  </a:p>
                </p:txBody>
              </p:sp>
              <p:sp>
                <p:nvSpPr>
                  <p:cNvPr id="660" name="Freeform 366"/>
                  <p:cNvSpPr>
                    <a:spLocks/>
                  </p:cNvSpPr>
                  <p:nvPr/>
                </p:nvSpPr>
                <p:spPr bwMode="gray">
                  <a:xfrm>
                    <a:off x="1632" y="2980"/>
                    <a:ext cx="13" cy="30"/>
                  </a:xfrm>
                  <a:custGeom>
                    <a:avLst/>
                    <a:gdLst>
                      <a:gd name="T0" fmla="*/ 7 w 14"/>
                      <a:gd name="T1" fmla="*/ 0 h 32"/>
                      <a:gd name="T2" fmla="*/ 7 w 14"/>
                      <a:gd name="T3" fmla="*/ 2 h 32"/>
                      <a:gd name="T4" fmla="*/ 7 w 14"/>
                      <a:gd name="T5" fmla="*/ 2 h 32"/>
                      <a:gd name="T6" fmla="*/ 7 w 14"/>
                      <a:gd name="T7" fmla="*/ 8 h 32"/>
                      <a:gd name="T8" fmla="*/ 7 w 14"/>
                      <a:gd name="T9" fmla="*/ 8 h 32"/>
                      <a:gd name="T10" fmla="*/ 7 w 14"/>
                      <a:gd name="T11" fmla="*/ 10 h 32"/>
                      <a:gd name="T12" fmla="*/ 7 w 14"/>
                      <a:gd name="T13" fmla="*/ 11 h 32"/>
                      <a:gd name="T14" fmla="*/ 7 w 14"/>
                      <a:gd name="T15" fmla="*/ 14 h 32"/>
                      <a:gd name="T16" fmla="*/ 7 w 14"/>
                      <a:gd name="T17" fmla="*/ 14 h 32"/>
                      <a:gd name="T18" fmla="*/ 7 w 14"/>
                      <a:gd name="T19" fmla="*/ 17 h 32"/>
                      <a:gd name="T20" fmla="*/ 2 w 14"/>
                      <a:gd name="T21" fmla="*/ 16 h 32"/>
                      <a:gd name="T22" fmla="*/ 0 w 14"/>
                      <a:gd name="T23" fmla="*/ 14 h 32"/>
                      <a:gd name="T24" fmla="*/ 3 w 14"/>
                      <a:gd name="T25" fmla="*/ 8 h 32"/>
                      <a:gd name="T26" fmla="*/ 4 w 14"/>
                      <a:gd name="T27" fmla="*/ 3 h 32"/>
                      <a:gd name="T28" fmla="*/ 7 w 14"/>
                      <a:gd name="T29" fmla="*/ 0 h 32"/>
                      <a:gd name="T30" fmla="*/ 7 w 14"/>
                      <a:gd name="T31" fmla="*/ 0 h 32"/>
                      <a:gd name="T32" fmla="*/ 7 w 14"/>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32"/>
                      <a:gd name="T53" fmla="*/ 14 w 14"/>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32">
                        <a:moveTo>
                          <a:pt x="7" y="0"/>
                        </a:moveTo>
                        <a:lnTo>
                          <a:pt x="8" y="2"/>
                        </a:lnTo>
                        <a:lnTo>
                          <a:pt x="11" y="2"/>
                        </a:lnTo>
                        <a:lnTo>
                          <a:pt x="13" y="11"/>
                        </a:lnTo>
                        <a:lnTo>
                          <a:pt x="9" y="15"/>
                        </a:lnTo>
                        <a:lnTo>
                          <a:pt x="12" y="20"/>
                        </a:lnTo>
                        <a:lnTo>
                          <a:pt x="10" y="21"/>
                        </a:lnTo>
                        <a:lnTo>
                          <a:pt x="12" y="26"/>
                        </a:lnTo>
                        <a:lnTo>
                          <a:pt x="9" y="26"/>
                        </a:lnTo>
                        <a:lnTo>
                          <a:pt x="9" y="31"/>
                        </a:lnTo>
                        <a:lnTo>
                          <a:pt x="2" y="29"/>
                        </a:lnTo>
                        <a:lnTo>
                          <a:pt x="0" y="26"/>
                        </a:lnTo>
                        <a:lnTo>
                          <a:pt x="3" y="18"/>
                        </a:lnTo>
                        <a:lnTo>
                          <a:pt x="4" y="3"/>
                        </a:lnTo>
                        <a:lnTo>
                          <a:pt x="7" y="0"/>
                        </a:lnTo>
                      </a:path>
                    </a:pathLst>
                  </a:custGeom>
                  <a:grpFill/>
                  <a:ln w="9144">
                    <a:solidFill>
                      <a:schemeClr val="bg2">
                        <a:lumMod val="90000"/>
                      </a:schemeClr>
                    </a:solidFill>
                    <a:round/>
                    <a:headEnd/>
                    <a:tailEnd/>
                  </a:ln>
                </p:spPr>
                <p:txBody>
                  <a:bodyPr/>
                  <a:lstStyle/>
                  <a:p>
                    <a:endParaRPr lang="nb-NO"/>
                  </a:p>
                </p:txBody>
              </p:sp>
              <p:sp>
                <p:nvSpPr>
                  <p:cNvPr id="661" name="Freeform 367"/>
                  <p:cNvSpPr>
                    <a:spLocks/>
                  </p:cNvSpPr>
                  <p:nvPr/>
                </p:nvSpPr>
                <p:spPr bwMode="gray">
                  <a:xfrm>
                    <a:off x="1645" y="3026"/>
                    <a:ext cx="10" cy="11"/>
                  </a:xfrm>
                  <a:custGeom>
                    <a:avLst/>
                    <a:gdLst>
                      <a:gd name="T0" fmla="*/ 6 w 10"/>
                      <a:gd name="T1" fmla="*/ 0 h 12"/>
                      <a:gd name="T2" fmla="*/ 9 w 10"/>
                      <a:gd name="T3" fmla="*/ 4 h 12"/>
                      <a:gd name="T4" fmla="*/ 9 w 10"/>
                      <a:gd name="T5" fmla="*/ 6 h 12"/>
                      <a:gd name="T6" fmla="*/ 3 w 10"/>
                      <a:gd name="T7" fmla="*/ 6 h 12"/>
                      <a:gd name="T8" fmla="*/ 0 w 10"/>
                      <a:gd name="T9" fmla="*/ 5 h 12"/>
                      <a:gd name="T10" fmla="*/ 6 w 10"/>
                      <a:gd name="T11" fmla="*/ 0 h 12"/>
                      <a:gd name="T12" fmla="*/ 6 w 10"/>
                      <a:gd name="T13" fmla="*/ 0 h 12"/>
                      <a:gd name="T14" fmla="*/ 6 w 10"/>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6" y="0"/>
                        </a:moveTo>
                        <a:lnTo>
                          <a:pt x="9" y="4"/>
                        </a:lnTo>
                        <a:lnTo>
                          <a:pt x="9" y="9"/>
                        </a:lnTo>
                        <a:lnTo>
                          <a:pt x="3" y="11"/>
                        </a:lnTo>
                        <a:lnTo>
                          <a:pt x="0" y="5"/>
                        </a:lnTo>
                        <a:lnTo>
                          <a:pt x="6" y="0"/>
                        </a:lnTo>
                      </a:path>
                    </a:pathLst>
                  </a:custGeom>
                  <a:grpFill/>
                  <a:ln w="9144">
                    <a:solidFill>
                      <a:schemeClr val="bg2">
                        <a:lumMod val="90000"/>
                      </a:schemeClr>
                    </a:solidFill>
                    <a:round/>
                    <a:headEnd/>
                    <a:tailEnd/>
                  </a:ln>
                </p:spPr>
                <p:txBody>
                  <a:bodyPr/>
                  <a:lstStyle/>
                  <a:p>
                    <a:endParaRPr lang="nb-NO"/>
                  </a:p>
                </p:txBody>
              </p:sp>
              <p:sp>
                <p:nvSpPr>
                  <p:cNvPr id="662" name="Freeform 368"/>
                  <p:cNvSpPr>
                    <a:spLocks/>
                  </p:cNvSpPr>
                  <p:nvPr/>
                </p:nvSpPr>
                <p:spPr bwMode="gray">
                  <a:xfrm>
                    <a:off x="1633" y="3032"/>
                    <a:ext cx="6" cy="3"/>
                  </a:xfrm>
                  <a:custGeom>
                    <a:avLst/>
                    <a:gdLst>
                      <a:gd name="T0" fmla="*/ 0 w 6"/>
                      <a:gd name="T1" fmla="*/ 0 h 3"/>
                      <a:gd name="T2" fmla="*/ 5 w 6"/>
                      <a:gd name="T3" fmla="*/ 1 h 3"/>
                      <a:gd name="T4" fmla="*/ 2 w 6"/>
                      <a:gd name="T5" fmla="*/ 2 h 3"/>
                      <a:gd name="T6" fmla="*/ 0 w 6"/>
                      <a:gd name="T7" fmla="*/ 0 h 3"/>
                      <a:gd name="T8" fmla="*/ 0 w 6"/>
                      <a:gd name="T9" fmla="*/ 0 h 3"/>
                      <a:gd name="T10" fmla="*/ 0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0"/>
                        </a:moveTo>
                        <a:lnTo>
                          <a:pt x="5" y="1"/>
                        </a:lnTo>
                        <a:lnTo>
                          <a:pt x="2" y="2"/>
                        </a:lnTo>
                        <a:lnTo>
                          <a:pt x="0" y="0"/>
                        </a:lnTo>
                      </a:path>
                    </a:pathLst>
                  </a:custGeom>
                  <a:grpFill/>
                  <a:ln w="9144">
                    <a:solidFill>
                      <a:schemeClr val="bg2">
                        <a:lumMod val="90000"/>
                      </a:schemeClr>
                    </a:solidFill>
                    <a:round/>
                    <a:headEnd/>
                    <a:tailEnd/>
                  </a:ln>
                </p:spPr>
                <p:txBody>
                  <a:bodyPr/>
                  <a:lstStyle/>
                  <a:p>
                    <a:endParaRPr lang="nb-NO"/>
                  </a:p>
                </p:txBody>
              </p:sp>
              <p:sp>
                <p:nvSpPr>
                  <p:cNvPr id="663" name="Freeform 369"/>
                  <p:cNvSpPr>
                    <a:spLocks/>
                  </p:cNvSpPr>
                  <p:nvPr/>
                </p:nvSpPr>
                <p:spPr bwMode="gray">
                  <a:xfrm>
                    <a:off x="1633" y="3037"/>
                    <a:ext cx="6" cy="2"/>
                  </a:xfrm>
                  <a:custGeom>
                    <a:avLst/>
                    <a:gdLst>
                      <a:gd name="T0" fmla="*/ 2 w 6"/>
                      <a:gd name="T1" fmla="*/ 1 h 3"/>
                      <a:gd name="T2" fmla="*/ 0 w 6"/>
                      <a:gd name="T3" fmla="*/ 1 h 3"/>
                      <a:gd name="T4" fmla="*/ 3 w 6"/>
                      <a:gd name="T5" fmla="*/ 0 h 3"/>
                      <a:gd name="T6" fmla="*/ 5 w 6"/>
                      <a:gd name="T7" fmla="*/ 1 h 3"/>
                      <a:gd name="T8" fmla="*/ 2 w 6"/>
                      <a:gd name="T9" fmla="*/ 1 h 3"/>
                      <a:gd name="T10" fmla="*/ 2 w 6"/>
                      <a:gd name="T11" fmla="*/ 1 h 3"/>
                      <a:gd name="T12" fmla="*/ 2 w 6"/>
                      <a:gd name="T13" fmla="*/ 1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2" y="2"/>
                        </a:moveTo>
                        <a:lnTo>
                          <a:pt x="0" y="1"/>
                        </a:lnTo>
                        <a:lnTo>
                          <a:pt x="3" y="0"/>
                        </a:lnTo>
                        <a:lnTo>
                          <a:pt x="5" y="1"/>
                        </a:lnTo>
                        <a:lnTo>
                          <a:pt x="2" y="2"/>
                        </a:lnTo>
                      </a:path>
                    </a:pathLst>
                  </a:custGeom>
                  <a:grpFill/>
                  <a:ln w="9144">
                    <a:solidFill>
                      <a:schemeClr val="bg2">
                        <a:lumMod val="90000"/>
                      </a:schemeClr>
                    </a:solidFill>
                    <a:round/>
                    <a:headEnd/>
                    <a:tailEnd/>
                  </a:ln>
                </p:spPr>
                <p:txBody>
                  <a:bodyPr/>
                  <a:lstStyle/>
                  <a:p>
                    <a:endParaRPr lang="nb-NO"/>
                  </a:p>
                </p:txBody>
              </p:sp>
              <p:sp>
                <p:nvSpPr>
                  <p:cNvPr id="664" name="Freeform 370"/>
                  <p:cNvSpPr>
                    <a:spLocks/>
                  </p:cNvSpPr>
                  <p:nvPr/>
                </p:nvSpPr>
                <p:spPr bwMode="gray">
                  <a:xfrm>
                    <a:off x="1635" y="3039"/>
                    <a:ext cx="6" cy="5"/>
                  </a:xfrm>
                  <a:custGeom>
                    <a:avLst/>
                    <a:gdLst>
                      <a:gd name="T0" fmla="*/ 0 w 6"/>
                      <a:gd name="T1" fmla="*/ 1 h 5"/>
                      <a:gd name="T2" fmla="*/ 4 w 6"/>
                      <a:gd name="T3" fmla="*/ 0 h 5"/>
                      <a:gd name="T4" fmla="*/ 5 w 6"/>
                      <a:gd name="T5" fmla="*/ 4 h 5"/>
                      <a:gd name="T6" fmla="*/ 0 w 6"/>
                      <a:gd name="T7" fmla="*/ 1 h 5"/>
                      <a:gd name="T8" fmla="*/ 0 w 6"/>
                      <a:gd name="T9" fmla="*/ 1 h 5"/>
                      <a:gd name="T10" fmla="*/ 0 w 6"/>
                      <a:gd name="T11" fmla="*/ 1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1"/>
                        </a:moveTo>
                        <a:lnTo>
                          <a:pt x="4" y="0"/>
                        </a:lnTo>
                        <a:lnTo>
                          <a:pt x="5" y="4"/>
                        </a:lnTo>
                        <a:lnTo>
                          <a:pt x="0" y="1"/>
                        </a:lnTo>
                      </a:path>
                    </a:pathLst>
                  </a:custGeom>
                  <a:grpFill/>
                  <a:ln w="9144">
                    <a:solidFill>
                      <a:schemeClr val="bg2">
                        <a:lumMod val="90000"/>
                      </a:schemeClr>
                    </a:solidFill>
                    <a:round/>
                    <a:headEnd/>
                    <a:tailEnd/>
                  </a:ln>
                </p:spPr>
                <p:txBody>
                  <a:bodyPr/>
                  <a:lstStyle/>
                  <a:p>
                    <a:endParaRPr lang="nb-NO"/>
                  </a:p>
                </p:txBody>
              </p:sp>
              <p:sp>
                <p:nvSpPr>
                  <p:cNvPr id="665" name="Freeform 371"/>
                  <p:cNvSpPr>
                    <a:spLocks/>
                  </p:cNvSpPr>
                  <p:nvPr/>
                </p:nvSpPr>
                <p:spPr bwMode="gray">
                  <a:xfrm>
                    <a:off x="1635" y="3041"/>
                    <a:ext cx="5" cy="5"/>
                  </a:xfrm>
                  <a:custGeom>
                    <a:avLst/>
                    <a:gdLst>
                      <a:gd name="T0" fmla="*/ 0 w 4"/>
                      <a:gd name="T1" fmla="*/ 0 h 5"/>
                      <a:gd name="T2" fmla="*/ 31 w 4"/>
                      <a:gd name="T3" fmla="*/ 4 h 5"/>
                      <a:gd name="T4" fmla="*/ 0 w 4"/>
                      <a:gd name="T5" fmla="*/ 0 h 5"/>
                      <a:gd name="T6" fmla="*/ 0 w 4"/>
                      <a:gd name="T7" fmla="*/ 0 h 5"/>
                      <a:gd name="T8" fmla="*/ 0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0"/>
                        </a:moveTo>
                        <a:lnTo>
                          <a:pt x="3" y="4"/>
                        </a:lnTo>
                        <a:lnTo>
                          <a:pt x="0" y="0"/>
                        </a:lnTo>
                      </a:path>
                    </a:pathLst>
                  </a:custGeom>
                  <a:grpFill/>
                  <a:ln w="9144">
                    <a:solidFill>
                      <a:schemeClr val="bg2">
                        <a:lumMod val="90000"/>
                      </a:schemeClr>
                    </a:solidFill>
                    <a:round/>
                    <a:headEnd/>
                    <a:tailEnd/>
                  </a:ln>
                </p:spPr>
                <p:txBody>
                  <a:bodyPr/>
                  <a:lstStyle/>
                  <a:p>
                    <a:endParaRPr lang="nb-NO"/>
                  </a:p>
                </p:txBody>
              </p:sp>
              <p:sp>
                <p:nvSpPr>
                  <p:cNvPr id="666" name="Freeform 372"/>
                  <p:cNvSpPr>
                    <a:spLocks/>
                  </p:cNvSpPr>
                  <p:nvPr/>
                </p:nvSpPr>
                <p:spPr bwMode="gray">
                  <a:xfrm>
                    <a:off x="1639" y="3053"/>
                    <a:ext cx="2" cy="4"/>
                  </a:xfrm>
                  <a:custGeom>
                    <a:avLst/>
                    <a:gdLst>
                      <a:gd name="T0" fmla="*/ 0 w 3"/>
                      <a:gd name="T1" fmla="*/ 0 h 4"/>
                      <a:gd name="T2" fmla="*/ 1 w 3"/>
                      <a:gd name="T3" fmla="*/ 2 h 4"/>
                      <a:gd name="T4" fmla="*/ 0 w 3"/>
                      <a:gd name="T5" fmla="*/ 3 h 4"/>
                      <a:gd name="T6" fmla="*/ 0 w 3"/>
                      <a:gd name="T7" fmla="*/ 0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2" y="2"/>
                        </a:lnTo>
                        <a:lnTo>
                          <a:pt x="0" y="3"/>
                        </a:lnTo>
                        <a:lnTo>
                          <a:pt x="0" y="0"/>
                        </a:lnTo>
                      </a:path>
                    </a:pathLst>
                  </a:custGeom>
                  <a:grpFill/>
                  <a:ln w="9144">
                    <a:solidFill>
                      <a:schemeClr val="bg2">
                        <a:lumMod val="90000"/>
                      </a:schemeClr>
                    </a:solidFill>
                    <a:round/>
                    <a:headEnd/>
                    <a:tailEnd/>
                  </a:ln>
                </p:spPr>
                <p:txBody>
                  <a:bodyPr/>
                  <a:lstStyle/>
                  <a:p>
                    <a:endParaRPr lang="nb-NO"/>
                  </a:p>
                </p:txBody>
              </p:sp>
              <p:sp>
                <p:nvSpPr>
                  <p:cNvPr id="667" name="Freeform 373"/>
                  <p:cNvSpPr>
                    <a:spLocks/>
                  </p:cNvSpPr>
                  <p:nvPr/>
                </p:nvSpPr>
                <p:spPr bwMode="gray">
                  <a:xfrm>
                    <a:off x="1628" y="3086"/>
                    <a:ext cx="5" cy="6"/>
                  </a:xfrm>
                  <a:custGeom>
                    <a:avLst/>
                    <a:gdLst>
                      <a:gd name="T0" fmla="*/ 4 w 5"/>
                      <a:gd name="T1" fmla="*/ 5 h 6"/>
                      <a:gd name="T2" fmla="*/ 0 w 5"/>
                      <a:gd name="T3" fmla="*/ 4 h 6"/>
                      <a:gd name="T4" fmla="*/ 0 w 5"/>
                      <a:gd name="T5" fmla="*/ 2 h 6"/>
                      <a:gd name="T6" fmla="*/ 1 w 5"/>
                      <a:gd name="T7" fmla="*/ 0 h 6"/>
                      <a:gd name="T8" fmla="*/ 4 w 5"/>
                      <a:gd name="T9" fmla="*/ 5 h 6"/>
                      <a:gd name="T10" fmla="*/ 4 w 5"/>
                      <a:gd name="T11" fmla="*/ 5 h 6"/>
                      <a:gd name="T12" fmla="*/ 4 w 5"/>
                      <a:gd name="T13" fmla="*/ 5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4" y="5"/>
                        </a:moveTo>
                        <a:lnTo>
                          <a:pt x="0" y="4"/>
                        </a:lnTo>
                        <a:lnTo>
                          <a:pt x="0" y="2"/>
                        </a:lnTo>
                        <a:lnTo>
                          <a:pt x="1" y="0"/>
                        </a:lnTo>
                        <a:lnTo>
                          <a:pt x="4" y="5"/>
                        </a:lnTo>
                      </a:path>
                    </a:pathLst>
                  </a:custGeom>
                  <a:grpFill/>
                  <a:ln w="9144">
                    <a:solidFill>
                      <a:schemeClr val="bg2">
                        <a:lumMod val="90000"/>
                      </a:schemeClr>
                    </a:solidFill>
                    <a:round/>
                    <a:headEnd/>
                    <a:tailEnd/>
                  </a:ln>
                </p:spPr>
                <p:txBody>
                  <a:bodyPr/>
                  <a:lstStyle/>
                  <a:p>
                    <a:endParaRPr lang="nb-NO"/>
                  </a:p>
                </p:txBody>
              </p:sp>
              <p:sp>
                <p:nvSpPr>
                  <p:cNvPr id="668" name="Freeform 374"/>
                  <p:cNvSpPr>
                    <a:spLocks/>
                  </p:cNvSpPr>
                  <p:nvPr/>
                </p:nvSpPr>
                <p:spPr bwMode="gray">
                  <a:xfrm>
                    <a:off x="1618" y="3088"/>
                    <a:ext cx="5" cy="5"/>
                  </a:xfrm>
                  <a:custGeom>
                    <a:avLst/>
                    <a:gdLst>
                      <a:gd name="T0" fmla="*/ 4 w 5"/>
                      <a:gd name="T1" fmla="*/ 0 h 5"/>
                      <a:gd name="T2" fmla="*/ 3 w 5"/>
                      <a:gd name="T3" fmla="*/ 4 h 5"/>
                      <a:gd name="T4" fmla="*/ 0 w 5"/>
                      <a:gd name="T5" fmla="*/ 4 h 5"/>
                      <a:gd name="T6" fmla="*/ 4 w 5"/>
                      <a:gd name="T7" fmla="*/ 0 h 5"/>
                      <a:gd name="T8" fmla="*/ 4 w 5"/>
                      <a:gd name="T9" fmla="*/ 0 h 5"/>
                      <a:gd name="T10" fmla="*/ 4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4" y="0"/>
                        </a:moveTo>
                        <a:lnTo>
                          <a:pt x="3" y="4"/>
                        </a:lnTo>
                        <a:lnTo>
                          <a:pt x="0" y="4"/>
                        </a:lnTo>
                        <a:lnTo>
                          <a:pt x="4" y="0"/>
                        </a:lnTo>
                      </a:path>
                    </a:pathLst>
                  </a:custGeom>
                  <a:grpFill/>
                  <a:ln w="9144">
                    <a:solidFill>
                      <a:schemeClr val="bg2">
                        <a:lumMod val="90000"/>
                      </a:schemeClr>
                    </a:solidFill>
                    <a:round/>
                    <a:headEnd/>
                    <a:tailEnd/>
                  </a:ln>
                </p:spPr>
                <p:txBody>
                  <a:bodyPr/>
                  <a:lstStyle/>
                  <a:p>
                    <a:endParaRPr lang="nb-NO"/>
                  </a:p>
                </p:txBody>
              </p:sp>
              <p:sp>
                <p:nvSpPr>
                  <p:cNvPr id="669" name="Freeform 375"/>
                  <p:cNvSpPr>
                    <a:spLocks/>
                  </p:cNvSpPr>
                  <p:nvPr/>
                </p:nvSpPr>
                <p:spPr bwMode="gray">
                  <a:xfrm>
                    <a:off x="1620" y="3097"/>
                    <a:ext cx="7" cy="6"/>
                  </a:xfrm>
                  <a:custGeom>
                    <a:avLst/>
                    <a:gdLst>
                      <a:gd name="T0" fmla="*/ 0 w 6"/>
                      <a:gd name="T1" fmla="*/ 0 h 6"/>
                      <a:gd name="T2" fmla="*/ 23 w 6"/>
                      <a:gd name="T3" fmla="*/ 2 h 6"/>
                      <a:gd name="T4" fmla="*/ 23 w 6"/>
                      <a:gd name="T5" fmla="*/ 4 h 6"/>
                      <a:gd name="T6" fmla="*/ 17 w 6"/>
                      <a:gd name="T7" fmla="*/ 5 h 6"/>
                      <a:gd name="T8" fmla="*/ 0 w 6"/>
                      <a:gd name="T9" fmla="*/ 0 h 6"/>
                      <a:gd name="T10" fmla="*/ 0 w 6"/>
                      <a:gd name="T11" fmla="*/ 0 h 6"/>
                      <a:gd name="T12" fmla="*/ 0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0" y="0"/>
                        </a:moveTo>
                        <a:lnTo>
                          <a:pt x="5" y="2"/>
                        </a:lnTo>
                        <a:lnTo>
                          <a:pt x="5" y="4"/>
                        </a:lnTo>
                        <a:lnTo>
                          <a:pt x="3" y="5"/>
                        </a:lnTo>
                        <a:lnTo>
                          <a:pt x="0" y="0"/>
                        </a:lnTo>
                      </a:path>
                    </a:pathLst>
                  </a:custGeom>
                  <a:grpFill/>
                  <a:ln w="9144">
                    <a:solidFill>
                      <a:schemeClr val="bg2">
                        <a:lumMod val="90000"/>
                      </a:schemeClr>
                    </a:solidFill>
                    <a:round/>
                    <a:headEnd/>
                    <a:tailEnd/>
                  </a:ln>
                </p:spPr>
                <p:txBody>
                  <a:bodyPr/>
                  <a:lstStyle/>
                  <a:p>
                    <a:endParaRPr lang="nb-NO"/>
                  </a:p>
                </p:txBody>
              </p:sp>
              <p:sp>
                <p:nvSpPr>
                  <p:cNvPr id="670" name="Freeform 376"/>
                  <p:cNvSpPr>
                    <a:spLocks/>
                  </p:cNvSpPr>
                  <p:nvPr/>
                </p:nvSpPr>
                <p:spPr bwMode="gray">
                  <a:xfrm>
                    <a:off x="1616" y="3096"/>
                    <a:ext cx="6" cy="10"/>
                  </a:xfrm>
                  <a:custGeom>
                    <a:avLst/>
                    <a:gdLst>
                      <a:gd name="T0" fmla="*/ 0 w 6"/>
                      <a:gd name="T1" fmla="*/ 3 h 11"/>
                      <a:gd name="T2" fmla="*/ 0 w 6"/>
                      <a:gd name="T3" fmla="*/ 0 h 11"/>
                      <a:gd name="T4" fmla="*/ 2 w 6"/>
                      <a:gd name="T5" fmla="*/ 0 h 11"/>
                      <a:gd name="T6" fmla="*/ 5 w 6"/>
                      <a:gd name="T7" fmla="*/ 5 h 11"/>
                      <a:gd name="T8" fmla="*/ 0 w 6"/>
                      <a:gd name="T9" fmla="*/ 3 h 11"/>
                      <a:gd name="T10" fmla="*/ 0 w 6"/>
                      <a:gd name="T11" fmla="*/ 3 h 11"/>
                      <a:gd name="T12" fmla="*/ 0 w 6"/>
                      <a:gd name="T13" fmla="*/ 3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3"/>
                        </a:moveTo>
                        <a:lnTo>
                          <a:pt x="0" y="0"/>
                        </a:lnTo>
                        <a:lnTo>
                          <a:pt x="2" y="0"/>
                        </a:lnTo>
                        <a:lnTo>
                          <a:pt x="5" y="10"/>
                        </a:lnTo>
                        <a:lnTo>
                          <a:pt x="0" y="3"/>
                        </a:lnTo>
                      </a:path>
                    </a:pathLst>
                  </a:custGeom>
                  <a:grpFill/>
                  <a:ln w="9144">
                    <a:solidFill>
                      <a:schemeClr val="bg2">
                        <a:lumMod val="90000"/>
                      </a:schemeClr>
                    </a:solidFill>
                    <a:round/>
                    <a:headEnd/>
                    <a:tailEnd/>
                  </a:ln>
                </p:spPr>
                <p:txBody>
                  <a:bodyPr/>
                  <a:lstStyle/>
                  <a:p>
                    <a:endParaRPr lang="nb-NO"/>
                  </a:p>
                </p:txBody>
              </p:sp>
              <p:sp>
                <p:nvSpPr>
                  <p:cNvPr id="671" name="Freeform 377"/>
                  <p:cNvSpPr>
                    <a:spLocks/>
                  </p:cNvSpPr>
                  <p:nvPr/>
                </p:nvSpPr>
                <p:spPr bwMode="gray">
                  <a:xfrm>
                    <a:off x="1623" y="3104"/>
                    <a:ext cx="8" cy="4"/>
                  </a:xfrm>
                  <a:custGeom>
                    <a:avLst/>
                    <a:gdLst>
                      <a:gd name="T0" fmla="*/ 0 w 6"/>
                      <a:gd name="T1" fmla="*/ 0 h 5"/>
                      <a:gd name="T2" fmla="*/ 65 w 6"/>
                      <a:gd name="T3" fmla="*/ 0 h 5"/>
                      <a:gd name="T4" fmla="*/ 87 w 6"/>
                      <a:gd name="T5" fmla="*/ 2 h 5"/>
                      <a:gd name="T6" fmla="*/ 1 w 6"/>
                      <a:gd name="T7" fmla="*/ 2 h 5"/>
                      <a:gd name="T8" fmla="*/ 0 w 6"/>
                      <a:gd name="T9" fmla="*/ 0 h 5"/>
                      <a:gd name="T10" fmla="*/ 0 w 6"/>
                      <a:gd name="T11" fmla="*/ 0 h 5"/>
                      <a:gd name="T12" fmla="*/ 0 w 6"/>
                      <a:gd name="T13" fmla="*/ 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0"/>
                        </a:moveTo>
                        <a:lnTo>
                          <a:pt x="4" y="0"/>
                        </a:lnTo>
                        <a:lnTo>
                          <a:pt x="5" y="4"/>
                        </a:lnTo>
                        <a:lnTo>
                          <a:pt x="1" y="2"/>
                        </a:lnTo>
                        <a:lnTo>
                          <a:pt x="0" y="0"/>
                        </a:lnTo>
                      </a:path>
                    </a:pathLst>
                  </a:custGeom>
                  <a:grpFill/>
                  <a:ln w="9144">
                    <a:solidFill>
                      <a:schemeClr val="bg2">
                        <a:lumMod val="90000"/>
                      </a:schemeClr>
                    </a:solidFill>
                    <a:round/>
                    <a:headEnd/>
                    <a:tailEnd/>
                  </a:ln>
                </p:spPr>
                <p:txBody>
                  <a:bodyPr/>
                  <a:lstStyle/>
                  <a:p>
                    <a:endParaRPr lang="nb-NO"/>
                  </a:p>
                </p:txBody>
              </p:sp>
              <p:sp>
                <p:nvSpPr>
                  <p:cNvPr id="672" name="Freeform 378"/>
                  <p:cNvSpPr>
                    <a:spLocks/>
                  </p:cNvSpPr>
                  <p:nvPr/>
                </p:nvSpPr>
                <p:spPr bwMode="gray">
                  <a:xfrm>
                    <a:off x="1615" y="3104"/>
                    <a:ext cx="5" cy="7"/>
                  </a:xfrm>
                  <a:custGeom>
                    <a:avLst/>
                    <a:gdLst>
                      <a:gd name="T0" fmla="*/ 0 w 4"/>
                      <a:gd name="T1" fmla="*/ 4 h 8"/>
                      <a:gd name="T2" fmla="*/ 0 w 4"/>
                      <a:gd name="T3" fmla="*/ 1 h 8"/>
                      <a:gd name="T4" fmla="*/ 25 w 4"/>
                      <a:gd name="T5" fmla="*/ 0 h 8"/>
                      <a:gd name="T6" fmla="*/ 31 w 4"/>
                      <a:gd name="T7" fmla="*/ 4 h 8"/>
                      <a:gd name="T8" fmla="*/ 1 w 4"/>
                      <a:gd name="T9" fmla="*/ 4 h 8"/>
                      <a:gd name="T10" fmla="*/ 0 w 4"/>
                      <a:gd name="T11" fmla="*/ 4 h 8"/>
                      <a:gd name="T12" fmla="*/ 0 w 4"/>
                      <a:gd name="T13" fmla="*/ 4 h 8"/>
                      <a:gd name="T14" fmla="*/ 0 w 4"/>
                      <a:gd name="T15" fmla="*/ 4 h 8"/>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8"/>
                      <a:gd name="T26" fmla="*/ 4 w 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8">
                        <a:moveTo>
                          <a:pt x="0" y="4"/>
                        </a:moveTo>
                        <a:lnTo>
                          <a:pt x="0" y="1"/>
                        </a:lnTo>
                        <a:lnTo>
                          <a:pt x="2" y="0"/>
                        </a:lnTo>
                        <a:lnTo>
                          <a:pt x="3" y="4"/>
                        </a:lnTo>
                        <a:lnTo>
                          <a:pt x="1" y="7"/>
                        </a:lnTo>
                        <a:lnTo>
                          <a:pt x="0" y="4"/>
                        </a:lnTo>
                      </a:path>
                    </a:pathLst>
                  </a:custGeom>
                  <a:grpFill/>
                  <a:ln w="9144">
                    <a:solidFill>
                      <a:schemeClr val="bg2">
                        <a:lumMod val="90000"/>
                      </a:schemeClr>
                    </a:solidFill>
                    <a:round/>
                    <a:headEnd/>
                    <a:tailEnd/>
                  </a:ln>
                </p:spPr>
                <p:txBody>
                  <a:bodyPr/>
                  <a:lstStyle/>
                  <a:p>
                    <a:endParaRPr lang="nb-NO"/>
                  </a:p>
                </p:txBody>
              </p:sp>
              <p:sp>
                <p:nvSpPr>
                  <p:cNvPr id="673" name="Freeform 379"/>
                  <p:cNvSpPr>
                    <a:spLocks/>
                  </p:cNvSpPr>
                  <p:nvPr/>
                </p:nvSpPr>
                <p:spPr bwMode="gray">
                  <a:xfrm>
                    <a:off x="1620" y="3108"/>
                    <a:ext cx="12" cy="30"/>
                  </a:xfrm>
                  <a:custGeom>
                    <a:avLst/>
                    <a:gdLst>
                      <a:gd name="T0" fmla="*/ 2 w 11"/>
                      <a:gd name="T1" fmla="*/ 7 h 30"/>
                      <a:gd name="T2" fmla="*/ 3 w 11"/>
                      <a:gd name="T3" fmla="*/ 3 h 30"/>
                      <a:gd name="T4" fmla="*/ 16 w 11"/>
                      <a:gd name="T5" fmla="*/ 0 h 30"/>
                      <a:gd name="T6" fmla="*/ 21 w 11"/>
                      <a:gd name="T7" fmla="*/ 5 h 30"/>
                      <a:gd name="T8" fmla="*/ 23 w 11"/>
                      <a:gd name="T9" fmla="*/ 23 h 30"/>
                      <a:gd name="T10" fmla="*/ 21 w 11"/>
                      <a:gd name="T11" fmla="*/ 28 h 30"/>
                      <a:gd name="T12" fmla="*/ 17 w 11"/>
                      <a:gd name="T13" fmla="*/ 29 h 30"/>
                      <a:gd name="T14" fmla="*/ 5 w 11"/>
                      <a:gd name="T15" fmla="*/ 26 h 30"/>
                      <a:gd name="T16" fmla="*/ 16 w 11"/>
                      <a:gd name="T17" fmla="*/ 18 h 30"/>
                      <a:gd name="T18" fmla="*/ 0 w 11"/>
                      <a:gd name="T19" fmla="*/ 12 h 30"/>
                      <a:gd name="T20" fmla="*/ 3 w 11"/>
                      <a:gd name="T21" fmla="*/ 13 h 30"/>
                      <a:gd name="T22" fmla="*/ 4 w 11"/>
                      <a:gd name="T23" fmla="*/ 11 h 30"/>
                      <a:gd name="T24" fmla="*/ 1 w 11"/>
                      <a:gd name="T25" fmla="*/ 9 h 30"/>
                      <a:gd name="T26" fmla="*/ 2 w 11"/>
                      <a:gd name="T27" fmla="*/ 7 h 30"/>
                      <a:gd name="T28" fmla="*/ 2 w 11"/>
                      <a:gd name="T29" fmla="*/ 7 h 30"/>
                      <a:gd name="T30" fmla="*/ 2 w 11"/>
                      <a:gd name="T31" fmla="*/ 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30"/>
                      <a:gd name="T50" fmla="*/ 11 w 11"/>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30">
                        <a:moveTo>
                          <a:pt x="2" y="7"/>
                        </a:moveTo>
                        <a:lnTo>
                          <a:pt x="3" y="3"/>
                        </a:lnTo>
                        <a:lnTo>
                          <a:pt x="6" y="0"/>
                        </a:lnTo>
                        <a:lnTo>
                          <a:pt x="9" y="5"/>
                        </a:lnTo>
                        <a:lnTo>
                          <a:pt x="10" y="23"/>
                        </a:lnTo>
                        <a:lnTo>
                          <a:pt x="9" y="28"/>
                        </a:lnTo>
                        <a:lnTo>
                          <a:pt x="7" y="29"/>
                        </a:lnTo>
                        <a:lnTo>
                          <a:pt x="5" y="26"/>
                        </a:lnTo>
                        <a:lnTo>
                          <a:pt x="6" y="18"/>
                        </a:lnTo>
                        <a:lnTo>
                          <a:pt x="0" y="12"/>
                        </a:lnTo>
                        <a:lnTo>
                          <a:pt x="3" y="13"/>
                        </a:lnTo>
                        <a:lnTo>
                          <a:pt x="4" y="11"/>
                        </a:lnTo>
                        <a:lnTo>
                          <a:pt x="1" y="9"/>
                        </a:lnTo>
                        <a:lnTo>
                          <a:pt x="2" y="7"/>
                        </a:lnTo>
                      </a:path>
                    </a:pathLst>
                  </a:custGeom>
                  <a:grpFill/>
                  <a:ln w="9144">
                    <a:solidFill>
                      <a:schemeClr val="bg2">
                        <a:lumMod val="90000"/>
                      </a:schemeClr>
                    </a:solidFill>
                    <a:round/>
                    <a:headEnd/>
                    <a:tailEnd/>
                  </a:ln>
                </p:spPr>
                <p:txBody>
                  <a:bodyPr/>
                  <a:lstStyle/>
                  <a:p>
                    <a:endParaRPr lang="nb-NO"/>
                  </a:p>
                </p:txBody>
              </p:sp>
              <p:sp>
                <p:nvSpPr>
                  <p:cNvPr id="674" name="Freeform 380"/>
                  <p:cNvSpPr>
                    <a:spLocks/>
                  </p:cNvSpPr>
                  <p:nvPr/>
                </p:nvSpPr>
                <p:spPr bwMode="gray">
                  <a:xfrm>
                    <a:off x="1615" y="3128"/>
                    <a:ext cx="5" cy="6"/>
                  </a:xfrm>
                  <a:custGeom>
                    <a:avLst/>
                    <a:gdLst>
                      <a:gd name="T0" fmla="*/ 0 w 5"/>
                      <a:gd name="T1" fmla="*/ 1 h 6"/>
                      <a:gd name="T2" fmla="*/ 2 w 5"/>
                      <a:gd name="T3" fmla="*/ 0 h 6"/>
                      <a:gd name="T4" fmla="*/ 4 w 5"/>
                      <a:gd name="T5" fmla="*/ 4 h 6"/>
                      <a:gd name="T6" fmla="*/ 1 w 5"/>
                      <a:gd name="T7" fmla="*/ 5 h 6"/>
                      <a:gd name="T8" fmla="*/ 0 w 5"/>
                      <a:gd name="T9" fmla="*/ 1 h 6"/>
                      <a:gd name="T10" fmla="*/ 0 w 5"/>
                      <a:gd name="T11" fmla="*/ 1 h 6"/>
                      <a:gd name="T12" fmla="*/ 0 w 5"/>
                      <a:gd name="T13" fmla="*/ 1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0" y="1"/>
                        </a:moveTo>
                        <a:lnTo>
                          <a:pt x="2" y="0"/>
                        </a:lnTo>
                        <a:lnTo>
                          <a:pt x="4" y="4"/>
                        </a:lnTo>
                        <a:lnTo>
                          <a:pt x="1" y="5"/>
                        </a:lnTo>
                        <a:lnTo>
                          <a:pt x="0" y="1"/>
                        </a:lnTo>
                      </a:path>
                    </a:pathLst>
                  </a:custGeom>
                  <a:grpFill/>
                  <a:ln w="9144">
                    <a:solidFill>
                      <a:schemeClr val="bg2">
                        <a:lumMod val="90000"/>
                      </a:schemeClr>
                    </a:solidFill>
                    <a:round/>
                    <a:headEnd/>
                    <a:tailEnd/>
                  </a:ln>
                </p:spPr>
                <p:txBody>
                  <a:bodyPr/>
                  <a:lstStyle/>
                  <a:p>
                    <a:endParaRPr lang="nb-NO"/>
                  </a:p>
                </p:txBody>
              </p:sp>
              <p:sp>
                <p:nvSpPr>
                  <p:cNvPr id="675" name="Freeform 381"/>
                  <p:cNvSpPr>
                    <a:spLocks/>
                  </p:cNvSpPr>
                  <p:nvPr/>
                </p:nvSpPr>
                <p:spPr bwMode="gray">
                  <a:xfrm>
                    <a:off x="1617" y="3139"/>
                    <a:ext cx="8" cy="7"/>
                  </a:xfrm>
                  <a:custGeom>
                    <a:avLst/>
                    <a:gdLst>
                      <a:gd name="T0" fmla="*/ 0 w 8"/>
                      <a:gd name="T1" fmla="*/ 3 h 8"/>
                      <a:gd name="T2" fmla="*/ 1 w 8"/>
                      <a:gd name="T3" fmla="*/ 0 h 8"/>
                      <a:gd name="T4" fmla="*/ 7 w 8"/>
                      <a:gd name="T5" fmla="*/ 1 h 8"/>
                      <a:gd name="T6" fmla="*/ 6 w 8"/>
                      <a:gd name="T7" fmla="*/ 4 h 8"/>
                      <a:gd name="T8" fmla="*/ 2 w 8"/>
                      <a:gd name="T9" fmla="*/ 4 h 8"/>
                      <a:gd name="T10" fmla="*/ 1 w 8"/>
                      <a:gd name="T11" fmla="*/ 4 h 8"/>
                      <a:gd name="T12" fmla="*/ 0 w 8"/>
                      <a:gd name="T13" fmla="*/ 3 h 8"/>
                      <a:gd name="T14" fmla="*/ 0 w 8"/>
                      <a:gd name="T15" fmla="*/ 3 h 8"/>
                      <a:gd name="T16" fmla="*/ 0 w 8"/>
                      <a:gd name="T17" fmla="*/ 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3"/>
                        </a:moveTo>
                        <a:lnTo>
                          <a:pt x="1" y="0"/>
                        </a:lnTo>
                        <a:lnTo>
                          <a:pt x="7" y="1"/>
                        </a:lnTo>
                        <a:lnTo>
                          <a:pt x="6" y="7"/>
                        </a:lnTo>
                        <a:lnTo>
                          <a:pt x="2" y="5"/>
                        </a:lnTo>
                        <a:lnTo>
                          <a:pt x="1" y="5"/>
                        </a:lnTo>
                        <a:lnTo>
                          <a:pt x="0" y="3"/>
                        </a:lnTo>
                      </a:path>
                    </a:pathLst>
                  </a:custGeom>
                  <a:grpFill/>
                  <a:ln w="9144">
                    <a:solidFill>
                      <a:schemeClr val="bg2">
                        <a:lumMod val="90000"/>
                      </a:schemeClr>
                    </a:solidFill>
                    <a:round/>
                    <a:headEnd/>
                    <a:tailEnd/>
                  </a:ln>
                </p:spPr>
                <p:txBody>
                  <a:bodyPr/>
                  <a:lstStyle/>
                  <a:p>
                    <a:endParaRPr lang="nb-NO"/>
                  </a:p>
                </p:txBody>
              </p:sp>
              <p:sp>
                <p:nvSpPr>
                  <p:cNvPr id="676" name="Freeform 382"/>
                  <p:cNvSpPr>
                    <a:spLocks/>
                  </p:cNvSpPr>
                  <p:nvPr/>
                </p:nvSpPr>
                <p:spPr bwMode="gray">
                  <a:xfrm>
                    <a:off x="1628" y="3143"/>
                    <a:ext cx="8" cy="9"/>
                  </a:xfrm>
                  <a:custGeom>
                    <a:avLst/>
                    <a:gdLst>
                      <a:gd name="T0" fmla="*/ 2 w 8"/>
                      <a:gd name="T1" fmla="*/ 5 h 10"/>
                      <a:gd name="T2" fmla="*/ 1 w 8"/>
                      <a:gd name="T3" fmla="*/ 5 h 10"/>
                      <a:gd name="T4" fmla="*/ 0 w 8"/>
                      <a:gd name="T5" fmla="*/ 0 h 10"/>
                      <a:gd name="T6" fmla="*/ 6 w 8"/>
                      <a:gd name="T7" fmla="*/ 5 h 10"/>
                      <a:gd name="T8" fmla="*/ 7 w 8"/>
                      <a:gd name="T9" fmla="*/ 5 h 10"/>
                      <a:gd name="T10" fmla="*/ 2 w 8"/>
                      <a:gd name="T11" fmla="*/ 5 h 10"/>
                      <a:gd name="T12" fmla="*/ 2 w 8"/>
                      <a:gd name="T13" fmla="*/ 5 h 10"/>
                      <a:gd name="T14" fmla="*/ 2 w 8"/>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0"/>
                      <a:gd name="T26" fmla="*/ 8 w 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0">
                        <a:moveTo>
                          <a:pt x="2" y="7"/>
                        </a:moveTo>
                        <a:lnTo>
                          <a:pt x="1" y="6"/>
                        </a:lnTo>
                        <a:lnTo>
                          <a:pt x="0" y="0"/>
                        </a:lnTo>
                        <a:lnTo>
                          <a:pt x="6" y="5"/>
                        </a:lnTo>
                        <a:lnTo>
                          <a:pt x="7" y="9"/>
                        </a:lnTo>
                        <a:lnTo>
                          <a:pt x="2" y="7"/>
                        </a:lnTo>
                      </a:path>
                    </a:pathLst>
                  </a:custGeom>
                  <a:grpFill/>
                  <a:ln w="9144">
                    <a:solidFill>
                      <a:schemeClr val="bg2">
                        <a:lumMod val="90000"/>
                      </a:schemeClr>
                    </a:solidFill>
                    <a:round/>
                    <a:headEnd/>
                    <a:tailEnd/>
                  </a:ln>
                </p:spPr>
                <p:txBody>
                  <a:bodyPr/>
                  <a:lstStyle/>
                  <a:p>
                    <a:endParaRPr lang="nb-NO"/>
                  </a:p>
                </p:txBody>
              </p:sp>
              <p:sp>
                <p:nvSpPr>
                  <p:cNvPr id="677" name="Freeform 383"/>
                  <p:cNvSpPr>
                    <a:spLocks/>
                  </p:cNvSpPr>
                  <p:nvPr/>
                </p:nvSpPr>
                <p:spPr bwMode="gray">
                  <a:xfrm>
                    <a:off x="1625" y="3149"/>
                    <a:ext cx="8" cy="10"/>
                  </a:xfrm>
                  <a:custGeom>
                    <a:avLst/>
                    <a:gdLst>
                      <a:gd name="T0" fmla="*/ 87 w 6"/>
                      <a:gd name="T1" fmla="*/ 5 h 11"/>
                      <a:gd name="T2" fmla="*/ 49 w 6"/>
                      <a:gd name="T3" fmla="*/ 5 h 11"/>
                      <a:gd name="T4" fmla="*/ 37 w 6"/>
                      <a:gd name="T5" fmla="*/ 5 h 11"/>
                      <a:gd name="T6" fmla="*/ 0 w 6"/>
                      <a:gd name="T7" fmla="*/ 5 h 11"/>
                      <a:gd name="T8" fmla="*/ 0 w 6"/>
                      <a:gd name="T9" fmla="*/ 0 h 11"/>
                      <a:gd name="T10" fmla="*/ 49 w 6"/>
                      <a:gd name="T11" fmla="*/ 2 h 11"/>
                      <a:gd name="T12" fmla="*/ 87 w 6"/>
                      <a:gd name="T13" fmla="*/ 5 h 11"/>
                      <a:gd name="T14" fmla="*/ 87 w 6"/>
                      <a:gd name="T15" fmla="*/ 5 h 11"/>
                      <a:gd name="T16" fmla="*/ 87 w 6"/>
                      <a:gd name="T17" fmla="*/ 5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5" y="5"/>
                        </a:moveTo>
                        <a:lnTo>
                          <a:pt x="3" y="10"/>
                        </a:lnTo>
                        <a:lnTo>
                          <a:pt x="2" y="10"/>
                        </a:lnTo>
                        <a:lnTo>
                          <a:pt x="0" y="5"/>
                        </a:lnTo>
                        <a:lnTo>
                          <a:pt x="0" y="0"/>
                        </a:lnTo>
                        <a:lnTo>
                          <a:pt x="3" y="2"/>
                        </a:lnTo>
                        <a:lnTo>
                          <a:pt x="5" y="5"/>
                        </a:lnTo>
                      </a:path>
                    </a:pathLst>
                  </a:custGeom>
                  <a:grpFill/>
                  <a:ln w="9144">
                    <a:solidFill>
                      <a:schemeClr val="bg2">
                        <a:lumMod val="90000"/>
                      </a:schemeClr>
                    </a:solidFill>
                    <a:round/>
                    <a:headEnd/>
                    <a:tailEnd/>
                  </a:ln>
                </p:spPr>
                <p:txBody>
                  <a:bodyPr/>
                  <a:lstStyle/>
                  <a:p>
                    <a:endParaRPr lang="nb-NO"/>
                  </a:p>
                </p:txBody>
              </p:sp>
              <p:sp>
                <p:nvSpPr>
                  <p:cNvPr id="678" name="Freeform 384"/>
                  <p:cNvSpPr>
                    <a:spLocks/>
                  </p:cNvSpPr>
                  <p:nvPr/>
                </p:nvSpPr>
                <p:spPr bwMode="gray">
                  <a:xfrm>
                    <a:off x="1623" y="3158"/>
                    <a:ext cx="8" cy="7"/>
                  </a:xfrm>
                  <a:custGeom>
                    <a:avLst/>
                    <a:gdLst>
                      <a:gd name="T0" fmla="*/ 0 w 6"/>
                      <a:gd name="T1" fmla="*/ 6 h 7"/>
                      <a:gd name="T2" fmla="*/ 65 w 6"/>
                      <a:gd name="T3" fmla="*/ 0 h 7"/>
                      <a:gd name="T4" fmla="*/ 87 w 6"/>
                      <a:gd name="T5" fmla="*/ 5 h 7"/>
                      <a:gd name="T6" fmla="*/ 0 w 6"/>
                      <a:gd name="T7" fmla="*/ 6 h 7"/>
                      <a:gd name="T8" fmla="*/ 0 w 6"/>
                      <a:gd name="T9" fmla="*/ 6 h 7"/>
                      <a:gd name="T10" fmla="*/ 0 w 6"/>
                      <a:gd name="T11" fmla="*/ 6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0" y="6"/>
                        </a:moveTo>
                        <a:lnTo>
                          <a:pt x="4" y="0"/>
                        </a:lnTo>
                        <a:lnTo>
                          <a:pt x="5" y="5"/>
                        </a:lnTo>
                        <a:lnTo>
                          <a:pt x="0" y="6"/>
                        </a:lnTo>
                      </a:path>
                    </a:pathLst>
                  </a:custGeom>
                  <a:grpFill/>
                  <a:ln w="9144">
                    <a:solidFill>
                      <a:schemeClr val="bg2">
                        <a:lumMod val="90000"/>
                      </a:schemeClr>
                    </a:solidFill>
                    <a:round/>
                    <a:headEnd/>
                    <a:tailEnd/>
                  </a:ln>
                </p:spPr>
                <p:txBody>
                  <a:bodyPr/>
                  <a:lstStyle/>
                  <a:p>
                    <a:endParaRPr lang="nb-NO"/>
                  </a:p>
                </p:txBody>
              </p:sp>
              <p:sp>
                <p:nvSpPr>
                  <p:cNvPr id="679" name="Freeform 385"/>
                  <p:cNvSpPr>
                    <a:spLocks/>
                  </p:cNvSpPr>
                  <p:nvPr/>
                </p:nvSpPr>
                <p:spPr bwMode="gray">
                  <a:xfrm>
                    <a:off x="1622" y="3169"/>
                    <a:ext cx="6" cy="9"/>
                  </a:xfrm>
                  <a:custGeom>
                    <a:avLst/>
                    <a:gdLst>
                      <a:gd name="T0" fmla="*/ 2 w 5"/>
                      <a:gd name="T1" fmla="*/ 2 h 11"/>
                      <a:gd name="T2" fmla="*/ 0 w 5"/>
                      <a:gd name="T3" fmla="*/ 2 h 11"/>
                      <a:gd name="T4" fmla="*/ 0 w 5"/>
                      <a:gd name="T5" fmla="*/ 2 h 11"/>
                      <a:gd name="T6" fmla="*/ 2 w 5"/>
                      <a:gd name="T7" fmla="*/ 0 h 11"/>
                      <a:gd name="T8" fmla="*/ 24 w 5"/>
                      <a:gd name="T9" fmla="*/ 2 h 11"/>
                      <a:gd name="T10" fmla="*/ 2 w 5"/>
                      <a:gd name="T11" fmla="*/ 2 h 11"/>
                      <a:gd name="T12" fmla="*/ 2 w 5"/>
                      <a:gd name="T13" fmla="*/ 2 h 11"/>
                      <a:gd name="T14" fmla="*/ 2 w 5"/>
                      <a:gd name="T15" fmla="*/ 2 h 1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1"/>
                      <a:gd name="T26" fmla="*/ 5 w 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1">
                        <a:moveTo>
                          <a:pt x="2" y="10"/>
                        </a:moveTo>
                        <a:lnTo>
                          <a:pt x="0" y="10"/>
                        </a:lnTo>
                        <a:lnTo>
                          <a:pt x="0" y="6"/>
                        </a:lnTo>
                        <a:lnTo>
                          <a:pt x="2" y="0"/>
                        </a:lnTo>
                        <a:lnTo>
                          <a:pt x="4" y="5"/>
                        </a:lnTo>
                        <a:lnTo>
                          <a:pt x="2" y="10"/>
                        </a:lnTo>
                      </a:path>
                    </a:pathLst>
                  </a:custGeom>
                  <a:grpFill/>
                  <a:ln w="9144">
                    <a:solidFill>
                      <a:schemeClr val="bg2">
                        <a:lumMod val="90000"/>
                      </a:schemeClr>
                    </a:solidFill>
                    <a:round/>
                    <a:headEnd/>
                    <a:tailEnd/>
                  </a:ln>
                </p:spPr>
                <p:txBody>
                  <a:bodyPr/>
                  <a:lstStyle/>
                  <a:p>
                    <a:endParaRPr lang="nb-NO"/>
                  </a:p>
                </p:txBody>
              </p:sp>
              <p:sp>
                <p:nvSpPr>
                  <p:cNvPr id="680" name="Freeform 386"/>
                  <p:cNvSpPr>
                    <a:spLocks/>
                  </p:cNvSpPr>
                  <p:nvPr/>
                </p:nvSpPr>
                <p:spPr bwMode="gray">
                  <a:xfrm>
                    <a:off x="1635" y="3167"/>
                    <a:ext cx="5" cy="7"/>
                  </a:xfrm>
                  <a:custGeom>
                    <a:avLst/>
                    <a:gdLst>
                      <a:gd name="T0" fmla="*/ 0 w 4"/>
                      <a:gd name="T1" fmla="*/ 2 h 8"/>
                      <a:gd name="T2" fmla="*/ 31 w 4"/>
                      <a:gd name="T3" fmla="*/ 4 h 8"/>
                      <a:gd name="T4" fmla="*/ 0 w 4"/>
                      <a:gd name="T5" fmla="*/ 4 h 8"/>
                      <a:gd name="T6" fmla="*/ 0 w 4"/>
                      <a:gd name="T7" fmla="*/ 0 h 8"/>
                      <a:gd name="T8" fmla="*/ 0 w 4"/>
                      <a:gd name="T9" fmla="*/ 2 h 8"/>
                      <a:gd name="T10" fmla="*/ 0 w 4"/>
                      <a:gd name="T11" fmla="*/ 2 h 8"/>
                      <a:gd name="T12" fmla="*/ 0 w 4"/>
                      <a:gd name="T13" fmla="*/ 2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0" y="2"/>
                        </a:moveTo>
                        <a:lnTo>
                          <a:pt x="3" y="7"/>
                        </a:lnTo>
                        <a:lnTo>
                          <a:pt x="0" y="5"/>
                        </a:lnTo>
                        <a:lnTo>
                          <a:pt x="0" y="0"/>
                        </a:lnTo>
                        <a:lnTo>
                          <a:pt x="0" y="2"/>
                        </a:lnTo>
                      </a:path>
                    </a:pathLst>
                  </a:custGeom>
                  <a:grpFill/>
                  <a:ln w="9144">
                    <a:solidFill>
                      <a:schemeClr val="bg2">
                        <a:lumMod val="90000"/>
                      </a:schemeClr>
                    </a:solidFill>
                    <a:round/>
                    <a:headEnd/>
                    <a:tailEnd/>
                  </a:ln>
                </p:spPr>
                <p:txBody>
                  <a:bodyPr/>
                  <a:lstStyle/>
                  <a:p>
                    <a:endParaRPr lang="nb-NO"/>
                  </a:p>
                </p:txBody>
              </p:sp>
              <p:sp>
                <p:nvSpPr>
                  <p:cNvPr id="681" name="Freeform 387"/>
                  <p:cNvSpPr>
                    <a:spLocks/>
                  </p:cNvSpPr>
                  <p:nvPr/>
                </p:nvSpPr>
                <p:spPr bwMode="gray">
                  <a:xfrm>
                    <a:off x="1639" y="3164"/>
                    <a:ext cx="4" cy="7"/>
                  </a:xfrm>
                  <a:custGeom>
                    <a:avLst/>
                    <a:gdLst>
                      <a:gd name="T0" fmla="*/ 2 w 5"/>
                      <a:gd name="T1" fmla="*/ 2 h 7"/>
                      <a:gd name="T2" fmla="*/ 2 w 5"/>
                      <a:gd name="T3" fmla="*/ 6 h 7"/>
                      <a:gd name="T4" fmla="*/ 0 w 5"/>
                      <a:gd name="T5" fmla="*/ 0 h 7"/>
                      <a:gd name="T6" fmla="*/ 2 w 5"/>
                      <a:gd name="T7" fmla="*/ 2 h 7"/>
                      <a:gd name="T8" fmla="*/ 2 w 5"/>
                      <a:gd name="T9" fmla="*/ 2 h 7"/>
                      <a:gd name="T10" fmla="*/ 2 w 5"/>
                      <a:gd name="T11" fmla="*/ 2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3" y="2"/>
                        </a:moveTo>
                        <a:lnTo>
                          <a:pt x="4" y="6"/>
                        </a:lnTo>
                        <a:lnTo>
                          <a:pt x="0" y="0"/>
                        </a:lnTo>
                        <a:lnTo>
                          <a:pt x="3" y="2"/>
                        </a:lnTo>
                      </a:path>
                    </a:pathLst>
                  </a:custGeom>
                  <a:grpFill/>
                  <a:ln w="9144">
                    <a:solidFill>
                      <a:schemeClr val="bg2">
                        <a:lumMod val="90000"/>
                      </a:schemeClr>
                    </a:solidFill>
                    <a:round/>
                    <a:headEnd/>
                    <a:tailEnd/>
                  </a:ln>
                </p:spPr>
                <p:txBody>
                  <a:bodyPr/>
                  <a:lstStyle/>
                  <a:p>
                    <a:endParaRPr lang="nb-NO"/>
                  </a:p>
                </p:txBody>
              </p:sp>
              <p:sp>
                <p:nvSpPr>
                  <p:cNvPr id="682" name="Freeform 388"/>
                  <p:cNvSpPr>
                    <a:spLocks/>
                  </p:cNvSpPr>
                  <p:nvPr/>
                </p:nvSpPr>
                <p:spPr bwMode="gray">
                  <a:xfrm>
                    <a:off x="1642" y="3175"/>
                    <a:ext cx="32" cy="33"/>
                  </a:xfrm>
                  <a:custGeom>
                    <a:avLst/>
                    <a:gdLst>
                      <a:gd name="T0" fmla="*/ 1 w 30"/>
                      <a:gd name="T1" fmla="*/ 4 h 34"/>
                      <a:gd name="T2" fmla="*/ 7 w 30"/>
                      <a:gd name="T3" fmla="*/ 2 h 34"/>
                      <a:gd name="T4" fmla="*/ 19 w 30"/>
                      <a:gd name="T5" fmla="*/ 6 h 34"/>
                      <a:gd name="T6" fmla="*/ 21 w 30"/>
                      <a:gd name="T7" fmla="*/ 0 h 34"/>
                      <a:gd name="T8" fmla="*/ 22 w 30"/>
                      <a:gd name="T9" fmla="*/ 1 h 34"/>
                      <a:gd name="T10" fmla="*/ 25 w 30"/>
                      <a:gd name="T11" fmla="*/ 6 h 34"/>
                      <a:gd name="T12" fmla="*/ 19 w 30"/>
                      <a:gd name="T13" fmla="*/ 13 h 34"/>
                      <a:gd name="T14" fmla="*/ 29 w 30"/>
                      <a:gd name="T15" fmla="*/ 17 h 34"/>
                      <a:gd name="T16" fmla="*/ 42 w 30"/>
                      <a:gd name="T17" fmla="*/ 14 h 34"/>
                      <a:gd name="T18" fmla="*/ 53 w 30"/>
                      <a:gd name="T19" fmla="*/ 15 h 34"/>
                      <a:gd name="T20" fmla="*/ 54 w 30"/>
                      <a:gd name="T21" fmla="*/ 17 h 34"/>
                      <a:gd name="T22" fmla="*/ 29 w 30"/>
                      <a:gd name="T23" fmla="*/ 17 h 34"/>
                      <a:gd name="T24" fmla="*/ 29 w 30"/>
                      <a:gd name="T25" fmla="*/ 23 h 34"/>
                      <a:gd name="T26" fmla="*/ 25 w 30"/>
                      <a:gd name="T27" fmla="*/ 22 h 34"/>
                      <a:gd name="T28" fmla="*/ 6 w 30"/>
                      <a:gd name="T29" fmla="*/ 17 h 34"/>
                      <a:gd name="T30" fmla="*/ 22 w 30"/>
                      <a:gd name="T31" fmla="*/ 17 h 34"/>
                      <a:gd name="T32" fmla="*/ 19 w 30"/>
                      <a:gd name="T33" fmla="*/ 17 h 34"/>
                      <a:gd name="T34" fmla="*/ 18 w 30"/>
                      <a:gd name="T35" fmla="*/ 17 h 34"/>
                      <a:gd name="T36" fmla="*/ 5 w 30"/>
                      <a:gd name="T37" fmla="*/ 17 h 34"/>
                      <a:gd name="T38" fmla="*/ 5 w 30"/>
                      <a:gd name="T39" fmla="*/ 17 h 34"/>
                      <a:gd name="T40" fmla="*/ 0 w 30"/>
                      <a:gd name="T41" fmla="*/ 16 h 34"/>
                      <a:gd name="T42" fmla="*/ 1 w 30"/>
                      <a:gd name="T43" fmla="*/ 4 h 34"/>
                      <a:gd name="T44" fmla="*/ 1 w 30"/>
                      <a:gd name="T45" fmla="*/ 4 h 34"/>
                      <a:gd name="T46" fmla="*/ 1 w 30"/>
                      <a:gd name="T47" fmla="*/ 4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34"/>
                      <a:gd name="T74" fmla="*/ 30 w 3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34">
                        <a:moveTo>
                          <a:pt x="1" y="4"/>
                        </a:moveTo>
                        <a:lnTo>
                          <a:pt x="7" y="2"/>
                        </a:lnTo>
                        <a:lnTo>
                          <a:pt x="9" y="6"/>
                        </a:lnTo>
                        <a:lnTo>
                          <a:pt x="11" y="0"/>
                        </a:lnTo>
                        <a:lnTo>
                          <a:pt x="12" y="1"/>
                        </a:lnTo>
                        <a:lnTo>
                          <a:pt x="14" y="6"/>
                        </a:lnTo>
                        <a:lnTo>
                          <a:pt x="9" y="13"/>
                        </a:lnTo>
                        <a:lnTo>
                          <a:pt x="16" y="20"/>
                        </a:lnTo>
                        <a:lnTo>
                          <a:pt x="22" y="14"/>
                        </a:lnTo>
                        <a:lnTo>
                          <a:pt x="28" y="15"/>
                        </a:lnTo>
                        <a:lnTo>
                          <a:pt x="29" y="19"/>
                        </a:lnTo>
                        <a:lnTo>
                          <a:pt x="16" y="27"/>
                        </a:lnTo>
                        <a:lnTo>
                          <a:pt x="16" y="33"/>
                        </a:lnTo>
                        <a:lnTo>
                          <a:pt x="14" y="32"/>
                        </a:lnTo>
                        <a:lnTo>
                          <a:pt x="6" y="26"/>
                        </a:lnTo>
                        <a:lnTo>
                          <a:pt x="12" y="26"/>
                        </a:lnTo>
                        <a:lnTo>
                          <a:pt x="9" y="21"/>
                        </a:lnTo>
                        <a:lnTo>
                          <a:pt x="8" y="22"/>
                        </a:lnTo>
                        <a:lnTo>
                          <a:pt x="5" y="22"/>
                        </a:lnTo>
                        <a:lnTo>
                          <a:pt x="5" y="21"/>
                        </a:lnTo>
                        <a:lnTo>
                          <a:pt x="0" y="16"/>
                        </a:lnTo>
                        <a:lnTo>
                          <a:pt x="1" y="4"/>
                        </a:lnTo>
                      </a:path>
                    </a:pathLst>
                  </a:custGeom>
                  <a:grpFill/>
                  <a:ln w="9144">
                    <a:solidFill>
                      <a:schemeClr val="bg2">
                        <a:lumMod val="90000"/>
                      </a:schemeClr>
                    </a:solidFill>
                    <a:round/>
                    <a:headEnd/>
                    <a:tailEnd/>
                  </a:ln>
                </p:spPr>
                <p:txBody>
                  <a:bodyPr/>
                  <a:lstStyle/>
                  <a:p>
                    <a:endParaRPr lang="nb-NO"/>
                  </a:p>
                </p:txBody>
              </p:sp>
              <p:sp>
                <p:nvSpPr>
                  <p:cNvPr id="683" name="Freeform 389"/>
                  <p:cNvSpPr>
                    <a:spLocks/>
                  </p:cNvSpPr>
                  <p:nvPr/>
                </p:nvSpPr>
                <p:spPr bwMode="gray">
                  <a:xfrm>
                    <a:off x="1637" y="3184"/>
                    <a:ext cx="5" cy="6"/>
                  </a:xfrm>
                  <a:custGeom>
                    <a:avLst/>
                    <a:gdLst>
                      <a:gd name="T0" fmla="*/ 3 w 5"/>
                      <a:gd name="T1" fmla="*/ 0 h 6"/>
                      <a:gd name="T2" fmla="*/ 4 w 5"/>
                      <a:gd name="T3" fmla="*/ 4 h 6"/>
                      <a:gd name="T4" fmla="*/ 1 w 5"/>
                      <a:gd name="T5" fmla="*/ 5 h 6"/>
                      <a:gd name="T6" fmla="*/ 2 w 5"/>
                      <a:gd name="T7" fmla="*/ 4 h 6"/>
                      <a:gd name="T8" fmla="*/ 1 w 5"/>
                      <a:gd name="T9" fmla="*/ 4 h 6"/>
                      <a:gd name="T10" fmla="*/ 0 w 5"/>
                      <a:gd name="T11" fmla="*/ 1 h 6"/>
                      <a:gd name="T12" fmla="*/ 3 w 5"/>
                      <a:gd name="T13" fmla="*/ 0 h 6"/>
                      <a:gd name="T14" fmla="*/ 3 w 5"/>
                      <a:gd name="T15" fmla="*/ 0 h 6"/>
                      <a:gd name="T16" fmla="*/ 3 w 5"/>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6"/>
                      <a:gd name="T29" fmla="*/ 5 w 5"/>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6">
                        <a:moveTo>
                          <a:pt x="3" y="0"/>
                        </a:moveTo>
                        <a:lnTo>
                          <a:pt x="4" y="4"/>
                        </a:lnTo>
                        <a:lnTo>
                          <a:pt x="1" y="5"/>
                        </a:lnTo>
                        <a:lnTo>
                          <a:pt x="2" y="4"/>
                        </a:lnTo>
                        <a:lnTo>
                          <a:pt x="1" y="4"/>
                        </a:lnTo>
                        <a:lnTo>
                          <a:pt x="0" y="1"/>
                        </a:lnTo>
                        <a:lnTo>
                          <a:pt x="3" y="0"/>
                        </a:lnTo>
                      </a:path>
                    </a:pathLst>
                  </a:custGeom>
                  <a:grpFill/>
                  <a:ln w="9144">
                    <a:solidFill>
                      <a:schemeClr val="bg2">
                        <a:lumMod val="90000"/>
                      </a:schemeClr>
                    </a:solidFill>
                    <a:round/>
                    <a:headEnd/>
                    <a:tailEnd/>
                  </a:ln>
                </p:spPr>
                <p:txBody>
                  <a:bodyPr/>
                  <a:lstStyle/>
                  <a:p>
                    <a:endParaRPr lang="nb-NO"/>
                  </a:p>
                </p:txBody>
              </p:sp>
              <p:sp>
                <p:nvSpPr>
                  <p:cNvPr id="684" name="Freeform 390"/>
                  <p:cNvSpPr>
                    <a:spLocks/>
                  </p:cNvSpPr>
                  <p:nvPr/>
                </p:nvSpPr>
                <p:spPr bwMode="gray">
                  <a:xfrm>
                    <a:off x="1628" y="3191"/>
                    <a:ext cx="22" cy="15"/>
                  </a:xfrm>
                  <a:custGeom>
                    <a:avLst/>
                    <a:gdLst>
                      <a:gd name="T0" fmla="*/ 0 w 21"/>
                      <a:gd name="T1" fmla="*/ 0 h 15"/>
                      <a:gd name="T2" fmla="*/ 30 w 21"/>
                      <a:gd name="T3" fmla="*/ 14 h 15"/>
                      <a:gd name="T4" fmla="*/ 26 w 21"/>
                      <a:gd name="T5" fmla="*/ 13 h 15"/>
                      <a:gd name="T6" fmla="*/ 10 w 21"/>
                      <a:gd name="T7" fmla="*/ 10 h 15"/>
                      <a:gd name="T8" fmla="*/ 1 w 21"/>
                      <a:gd name="T9" fmla="*/ 6 h 15"/>
                      <a:gd name="T10" fmla="*/ 0 w 21"/>
                      <a:gd name="T11" fmla="*/ 0 h 15"/>
                      <a:gd name="T12" fmla="*/ 0 w 21"/>
                      <a:gd name="T13" fmla="*/ 0 h 15"/>
                      <a:gd name="T14" fmla="*/ 0 w 21"/>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5"/>
                      <a:gd name="T26" fmla="*/ 21 w 2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5">
                        <a:moveTo>
                          <a:pt x="0" y="0"/>
                        </a:moveTo>
                        <a:lnTo>
                          <a:pt x="20" y="14"/>
                        </a:lnTo>
                        <a:lnTo>
                          <a:pt x="16" y="13"/>
                        </a:lnTo>
                        <a:lnTo>
                          <a:pt x="10" y="10"/>
                        </a:lnTo>
                        <a:lnTo>
                          <a:pt x="1" y="6"/>
                        </a:lnTo>
                        <a:lnTo>
                          <a:pt x="0" y="0"/>
                        </a:lnTo>
                      </a:path>
                    </a:pathLst>
                  </a:custGeom>
                  <a:grpFill/>
                  <a:ln w="9144">
                    <a:solidFill>
                      <a:schemeClr val="bg2">
                        <a:lumMod val="90000"/>
                      </a:schemeClr>
                    </a:solidFill>
                    <a:round/>
                    <a:headEnd/>
                    <a:tailEnd/>
                  </a:ln>
                </p:spPr>
                <p:txBody>
                  <a:bodyPr/>
                  <a:lstStyle/>
                  <a:p>
                    <a:endParaRPr lang="nb-NO"/>
                  </a:p>
                </p:txBody>
              </p:sp>
              <p:sp>
                <p:nvSpPr>
                  <p:cNvPr id="685" name="Freeform 391"/>
                  <p:cNvSpPr>
                    <a:spLocks/>
                  </p:cNvSpPr>
                  <p:nvPr/>
                </p:nvSpPr>
                <p:spPr bwMode="gray">
                  <a:xfrm>
                    <a:off x="1627" y="3170"/>
                    <a:ext cx="3" cy="8"/>
                  </a:xfrm>
                  <a:custGeom>
                    <a:avLst/>
                    <a:gdLst>
                      <a:gd name="T0" fmla="*/ 90 w 2"/>
                      <a:gd name="T1" fmla="*/ 0 h 10"/>
                      <a:gd name="T2" fmla="*/ 90 w 2"/>
                      <a:gd name="T3" fmla="*/ 2 h 10"/>
                      <a:gd name="T4" fmla="*/ 90 w 2"/>
                      <a:gd name="T5" fmla="*/ 2 h 10"/>
                      <a:gd name="T6" fmla="*/ 0 w 2"/>
                      <a:gd name="T7" fmla="*/ 2 h 10"/>
                      <a:gd name="T8" fmla="*/ 90 w 2"/>
                      <a:gd name="T9" fmla="*/ 0 h 10"/>
                      <a:gd name="T10" fmla="*/ 90 w 2"/>
                      <a:gd name="T11" fmla="*/ 0 h 10"/>
                      <a:gd name="T12" fmla="*/ 90 w 2"/>
                      <a:gd name="T13" fmla="*/ 0 h 10"/>
                      <a:gd name="T14" fmla="*/ 0 60000 65536"/>
                      <a:gd name="T15" fmla="*/ 0 60000 65536"/>
                      <a:gd name="T16" fmla="*/ 0 60000 65536"/>
                      <a:gd name="T17" fmla="*/ 0 60000 65536"/>
                      <a:gd name="T18" fmla="*/ 0 60000 65536"/>
                      <a:gd name="T19" fmla="*/ 0 60000 65536"/>
                      <a:gd name="T20" fmla="*/ 0 60000 65536"/>
                      <a:gd name="T21" fmla="*/ 0 w 2"/>
                      <a:gd name="T22" fmla="*/ 0 h 10"/>
                      <a:gd name="T23" fmla="*/ 2 w 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0">
                        <a:moveTo>
                          <a:pt x="1" y="0"/>
                        </a:moveTo>
                        <a:lnTo>
                          <a:pt x="1" y="7"/>
                        </a:lnTo>
                        <a:lnTo>
                          <a:pt x="1" y="9"/>
                        </a:lnTo>
                        <a:lnTo>
                          <a:pt x="0" y="5"/>
                        </a:lnTo>
                        <a:lnTo>
                          <a:pt x="1" y="0"/>
                        </a:lnTo>
                      </a:path>
                    </a:pathLst>
                  </a:custGeom>
                  <a:grpFill/>
                  <a:ln w="9144">
                    <a:solidFill>
                      <a:schemeClr val="bg2">
                        <a:lumMod val="90000"/>
                      </a:schemeClr>
                    </a:solidFill>
                    <a:round/>
                    <a:headEnd/>
                    <a:tailEnd/>
                  </a:ln>
                </p:spPr>
                <p:txBody>
                  <a:bodyPr/>
                  <a:lstStyle/>
                  <a:p>
                    <a:endParaRPr lang="nb-NO"/>
                  </a:p>
                </p:txBody>
              </p:sp>
              <p:sp>
                <p:nvSpPr>
                  <p:cNvPr id="686" name="Freeform 392"/>
                  <p:cNvSpPr>
                    <a:spLocks/>
                  </p:cNvSpPr>
                  <p:nvPr/>
                </p:nvSpPr>
                <p:spPr bwMode="gray">
                  <a:xfrm>
                    <a:off x="1641" y="3205"/>
                    <a:ext cx="24" cy="17"/>
                  </a:xfrm>
                  <a:custGeom>
                    <a:avLst/>
                    <a:gdLst>
                      <a:gd name="T0" fmla="*/ 1 w 22"/>
                      <a:gd name="T1" fmla="*/ 0 h 18"/>
                      <a:gd name="T2" fmla="*/ 17 w 22"/>
                      <a:gd name="T3" fmla="*/ 4 h 18"/>
                      <a:gd name="T4" fmla="*/ 27 w 22"/>
                      <a:gd name="T5" fmla="*/ 2 h 18"/>
                      <a:gd name="T6" fmla="*/ 29 w 22"/>
                      <a:gd name="T7" fmla="*/ 6 h 18"/>
                      <a:gd name="T8" fmla="*/ 41 w 22"/>
                      <a:gd name="T9" fmla="*/ 5 h 18"/>
                      <a:gd name="T10" fmla="*/ 48 w 22"/>
                      <a:gd name="T11" fmla="*/ 8 h 18"/>
                      <a:gd name="T12" fmla="*/ 49 w 22"/>
                      <a:gd name="T13" fmla="*/ 9 h 18"/>
                      <a:gd name="T14" fmla="*/ 45 w 22"/>
                      <a:gd name="T15" fmla="*/ 9 h 18"/>
                      <a:gd name="T16" fmla="*/ 44 w 22"/>
                      <a:gd name="T17" fmla="*/ 9 h 18"/>
                      <a:gd name="T18" fmla="*/ 35 w 22"/>
                      <a:gd name="T19" fmla="*/ 9 h 18"/>
                      <a:gd name="T20" fmla="*/ 35 w 22"/>
                      <a:gd name="T21" fmla="*/ 9 h 18"/>
                      <a:gd name="T22" fmla="*/ 23 w 22"/>
                      <a:gd name="T23" fmla="*/ 9 h 18"/>
                      <a:gd name="T24" fmla="*/ 27 w 22"/>
                      <a:gd name="T25" fmla="*/ 9 h 18"/>
                      <a:gd name="T26" fmla="*/ 5 w 22"/>
                      <a:gd name="T27" fmla="*/ 9 h 18"/>
                      <a:gd name="T28" fmla="*/ 16 w 22"/>
                      <a:gd name="T29" fmla="*/ 9 h 18"/>
                      <a:gd name="T30" fmla="*/ 3 w 22"/>
                      <a:gd name="T31" fmla="*/ 8 h 18"/>
                      <a:gd name="T32" fmla="*/ 0 w 22"/>
                      <a:gd name="T33" fmla="*/ 1 h 18"/>
                      <a:gd name="T34" fmla="*/ 1 w 22"/>
                      <a:gd name="T35" fmla="*/ 0 h 18"/>
                      <a:gd name="T36" fmla="*/ 1 w 22"/>
                      <a:gd name="T37" fmla="*/ 0 h 18"/>
                      <a:gd name="T38" fmla="*/ 1 w 22"/>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18"/>
                      <a:gd name="T62" fmla="*/ 22 w 22"/>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18">
                        <a:moveTo>
                          <a:pt x="1" y="0"/>
                        </a:moveTo>
                        <a:lnTo>
                          <a:pt x="7" y="4"/>
                        </a:lnTo>
                        <a:lnTo>
                          <a:pt x="12" y="2"/>
                        </a:lnTo>
                        <a:lnTo>
                          <a:pt x="13" y="6"/>
                        </a:lnTo>
                        <a:lnTo>
                          <a:pt x="17" y="5"/>
                        </a:lnTo>
                        <a:lnTo>
                          <a:pt x="20" y="8"/>
                        </a:lnTo>
                        <a:lnTo>
                          <a:pt x="21" y="11"/>
                        </a:lnTo>
                        <a:lnTo>
                          <a:pt x="19" y="11"/>
                        </a:lnTo>
                        <a:lnTo>
                          <a:pt x="18" y="15"/>
                        </a:lnTo>
                        <a:lnTo>
                          <a:pt x="15" y="15"/>
                        </a:lnTo>
                        <a:lnTo>
                          <a:pt x="15" y="17"/>
                        </a:lnTo>
                        <a:lnTo>
                          <a:pt x="10" y="17"/>
                        </a:lnTo>
                        <a:lnTo>
                          <a:pt x="12" y="15"/>
                        </a:lnTo>
                        <a:lnTo>
                          <a:pt x="5" y="13"/>
                        </a:lnTo>
                        <a:lnTo>
                          <a:pt x="6" y="10"/>
                        </a:lnTo>
                        <a:lnTo>
                          <a:pt x="3" y="8"/>
                        </a:lnTo>
                        <a:lnTo>
                          <a:pt x="0" y="1"/>
                        </a:lnTo>
                        <a:lnTo>
                          <a:pt x="1" y="0"/>
                        </a:lnTo>
                      </a:path>
                    </a:pathLst>
                  </a:custGeom>
                  <a:grpFill/>
                  <a:ln w="9144">
                    <a:solidFill>
                      <a:schemeClr val="bg2">
                        <a:lumMod val="90000"/>
                      </a:schemeClr>
                    </a:solidFill>
                    <a:round/>
                    <a:headEnd/>
                    <a:tailEnd/>
                  </a:ln>
                </p:spPr>
                <p:txBody>
                  <a:bodyPr/>
                  <a:lstStyle/>
                  <a:p>
                    <a:endParaRPr lang="nb-NO"/>
                  </a:p>
                </p:txBody>
              </p:sp>
              <p:sp>
                <p:nvSpPr>
                  <p:cNvPr id="687" name="Freeform 393"/>
                  <p:cNvSpPr>
                    <a:spLocks/>
                  </p:cNvSpPr>
                  <p:nvPr/>
                </p:nvSpPr>
                <p:spPr bwMode="gray">
                  <a:xfrm>
                    <a:off x="1664" y="3215"/>
                    <a:ext cx="18" cy="13"/>
                  </a:xfrm>
                  <a:custGeom>
                    <a:avLst/>
                    <a:gdLst>
                      <a:gd name="T0" fmla="*/ 4 w 17"/>
                      <a:gd name="T1" fmla="*/ 0 h 13"/>
                      <a:gd name="T2" fmla="*/ 7 w 17"/>
                      <a:gd name="T3" fmla="*/ 5 h 13"/>
                      <a:gd name="T4" fmla="*/ 8 w 17"/>
                      <a:gd name="T5" fmla="*/ 3 h 13"/>
                      <a:gd name="T6" fmla="*/ 22 w 17"/>
                      <a:gd name="T7" fmla="*/ 4 h 13"/>
                      <a:gd name="T8" fmla="*/ 23 w 17"/>
                      <a:gd name="T9" fmla="*/ 7 h 13"/>
                      <a:gd name="T10" fmla="*/ 25 w 17"/>
                      <a:gd name="T11" fmla="*/ 7 h 13"/>
                      <a:gd name="T12" fmla="*/ 26 w 17"/>
                      <a:gd name="T13" fmla="*/ 10 h 13"/>
                      <a:gd name="T14" fmla="*/ 23 w 17"/>
                      <a:gd name="T15" fmla="*/ 12 h 13"/>
                      <a:gd name="T16" fmla="*/ 7 w 17"/>
                      <a:gd name="T17" fmla="*/ 9 h 13"/>
                      <a:gd name="T18" fmla="*/ 6 w 17"/>
                      <a:gd name="T19" fmla="*/ 10 h 13"/>
                      <a:gd name="T20" fmla="*/ 1 w 17"/>
                      <a:gd name="T21" fmla="*/ 7 h 13"/>
                      <a:gd name="T22" fmla="*/ 0 w 17"/>
                      <a:gd name="T23" fmla="*/ 2 h 13"/>
                      <a:gd name="T24" fmla="*/ 4 w 17"/>
                      <a:gd name="T25" fmla="*/ 0 h 13"/>
                      <a:gd name="T26" fmla="*/ 4 w 17"/>
                      <a:gd name="T27" fmla="*/ 0 h 13"/>
                      <a:gd name="T28" fmla="*/ 4 w 17"/>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3"/>
                      <a:gd name="T47" fmla="*/ 17 w 17"/>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3">
                        <a:moveTo>
                          <a:pt x="4" y="0"/>
                        </a:moveTo>
                        <a:lnTo>
                          <a:pt x="7" y="5"/>
                        </a:lnTo>
                        <a:lnTo>
                          <a:pt x="8" y="3"/>
                        </a:lnTo>
                        <a:lnTo>
                          <a:pt x="12" y="4"/>
                        </a:lnTo>
                        <a:lnTo>
                          <a:pt x="13" y="7"/>
                        </a:lnTo>
                        <a:lnTo>
                          <a:pt x="15" y="7"/>
                        </a:lnTo>
                        <a:lnTo>
                          <a:pt x="16" y="10"/>
                        </a:lnTo>
                        <a:lnTo>
                          <a:pt x="13" y="12"/>
                        </a:lnTo>
                        <a:lnTo>
                          <a:pt x="7" y="9"/>
                        </a:lnTo>
                        <a:lnTo>
                          <a:pt x="6" y="10"/>
                        </a:lnTo>
                        <a:lnTo>
                          <a:pt x="1" y="7"/>
                        </a:lnTo>
                        <a:lnTo>
                          <a:pt x="0" y="2"/>
                        </a:lnTo>
                        <a:lnTo>
                          <a:pt x="4" y="0"/>
                        </a:lnTo>
                      </a:path>
                    </a:pathLst>
                  </a:custGeom>
                  <a:grpFill/>
                  <a:ln w="9144">
                    <a:solidFill>
                      <a:schemeClr val="bg2">
                        <a:lumMod val="90000"/>
                      </a:schemeClr>
                    </a:solidFill>
                    <a:round/>
                    <a:headEnd/>
                    <a:tailEnd/>
                  </a:ln>
                </p:spPr>
                <p:txBody>
                  <a:bodyPr/>
                  <a:lstStyle/>
                  <a:p>
                    <a:endParaRPr lang="nb-NO"/>
                  </a:p>
                </p:txBody>
              </p:sp>
              <p:sp>
                <p:nvSpPr>
                  <p:cNvPr id="688" name="Freeform 394"/>
                  <p:cNvSpPr>
                    <a:spLocks/>
                  </p:cNvSpPr>
                  <p:nvPr/>
                </p:nvSpPr>
                <p:spPr bwMode="gray">
                  <a:xfrm>
                    <a:off x="1683" y="3209"/>
                    <a:ext cx="8" cy="17"/>
                  </a:xfrm>
                  <a:custGeom>
                    <a:avLst/>
                    <a:gdLst>
                      <a:gd name="T0" fmla="*/ 2 w 7"/>
                      <a:gd name="T1" fmla="*/ 0 h 17"/>
                      <a:gd name="T2" fmla="*/ 19 w 7"/>
                      <a:gd name="T3" fmla="*/ 10 h 17"/>
                      <a:gd name="T4" fmla="*/ 2 w 7"/>
                      <a:gd name="T5" fmla="*/ 8 h 17"/>
                      <a:gd name="T6" fmla="*/ 2 w 7"/>
                      <a:gd name="T7" fmla="*/ 10 h 17"/>
                      <a:gd name="T8" fmla="*/ 22 w 7"/>
                      <a:gd name="T9" fmla="*/ 16 h 17"/>
                      <a:gd name="T10" fmla="*/ 0 w 7"/>
                      <a:gd name="T11" fmla="*/ 10 h 17"/>
                      <a:gd name="T12" fmla="*/ 0 w 7"/>
                      <a:gd name="T13" fmla="*/ 7 h 17"/>
                      <a:gd name="T14" fmla="*/ 2 w 7"/>
                      <a:gd name="T15" fmla="*/ 6 h 17"/>
                      <a:gd name="T16" fmla="*/ 2 w 7"/>
                      <a:gd name="T17" fmla="*/ 3 h 17"/>
                      <a:gd name="T18" fmla="*/ 2 w 7"/>
                      <a:gd name="T19" fmla="*/ 0 h 17"/>
                      <a:gd name="T20" fmla="*/ 2 w 7"/>
                      <a:gd name="T21" fmla="*/ 0 h 17"/>
                      <a:gd name="T22" fmla="*/ 2 w 7"/>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7"/>
                      <a:gd name="T38" fmla="*/ 7 w 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7">
                        <a:moveTo>
                          <a:pt x="2" y="0"/>
                        </a:moveTo>
                        <a:lnTo>
                          <a:pt x="5" y="10"/>
                        </a:lnTo>
                        <a:lnTo>
                          <a:pt x="2" y="8"/>
                        </a:lnTo>
                        <a:lnTo>
                          <a:pt x="2" y="10"/>
                        </a:lnTo>
                        <a:lnTo>
                          <a:pt x="6" y="16"/>
                        </a:lnTo>
                        <a:lnTo>
                          <a:pt x="0" y="10"/>
                        </a:lnTo>
                        <a:lnTo>
                          <a:pt x="0" y="7"/>
                        </a:lnTo>
                        <a:lnTo>
                          <a:pt x="2" y="6"/>
                        </a:lnTo>
                        <a:lnTo>
                          <a:pt x="2" y="3"/>
                        </a:lnTo>
                        <a:lnTo>
                          <a:pt x="2" y="0"/>
                        </a:lnTo>
                      </a:path>
                    </a:pathLst>
                  </a:custGeom>
                  <a:grpFill/>
                  <a:ln w="9144">
                    <a:solidFill>
                      <a:schemeClr val="bg2">
                        <a:lumMod val="90000"/>
                      </a:schemeClr>
                    </a:solidFill>
                    <a:round/>
                    <a:headEnd/>
                    <a:tailEnd/>
                  </a:ln>
                </p:spPr>
                <p:txBody>
                  <a:bodyPr/>
                  <a:lstStyle/>
                  <a:p>
                    <a:endParaRPr lang="nb-NO"/>
                  </a:p>
                </p:txBody>
              </p:sp>
              <p:sp>
                <p:nvSpPr>
                  <p:cNvPr id="689" name="Freeform 395"/>
                  <p:cNvSpPr>
                    <a:spLocks/>
                  </p:cNvSpPr>
                  <p:nvPr/>
                </p:nvSpPr>
                <p:spPr bwMode="gray">
                  <a:xfrm>
                    <a:off x="1681" y="3241"/>
                    <a:ext cx="5" cy="3"/>
                  </a:xfrm>
                  <a:custGeom>
                    <a:avLst/>
                    <a:gdLst>
                      <a:gd name="T0" fmla="*/ 0 w 5"/>
                      <a:gd name="T1" fmla="*/ 2 h 4"/>
                      <a:gd name="T2" fmla="*/ 3 w 5"/>
                      <a:gd name="T3" fmla="*/ 0 h 4"/>
                      <a:gd name="T4" fmla="*/ 4 w 5"/>
                      <a:gd name="T5" fmla="*/ 2 h 4"/>
                      <a:gd name="T6" fmla="*/ 0 w 5"/>
                      <a:gd name="T7" fmla="*/ 2 h 4"/>
                      <a:gd name="T8" fmla="*/ 0 w 5"/>
                      <a:gd name="T9" fmla="*/ 2 h 4"/>
                      <a:gd name="T10" fmla="*/ 0 w 5"/>
                      <a:gd name="T11" fmla="*/ 2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3"/>
                        </a:moveTo>
                        <a:lnTo>
                          <a:pt x="3" y="0"/>
                        </a:lnTo>
                        <a:lnTo>
                          <a:pt x="4" y="2"/>
                        </a:lnTo>
                        <a:lnTo>
                          <a:pt x="0" y="3"/>
                        </a:lnTo>
                      </a:path>
                    </a:pathLst>
                  </a:custGeom>
                  <a:grpFill/>
                  <a:ln w="9144">
                    <a:solidFill>
                      <a:schemeClr val="bg2">
                        <a:lumMod val="90000"/>
                      </a:schemeClr>
                    </a:solidFill>
                    <a:round/>
                    <a:headEnd/>
                    <a:tailEnd/>
                  </a:ln>
                </p:spPr>
                <p:txBody>
                  <a:bodyPr/>
                  <a:lstStyle/>
                  <a:p>
                    <a:endParaRPr lang="nb-NO"/>
                  </a:p>
                </p:txBody>
              </p:sp>
              <p:sp>
                <p:nvSpPr>
                  <p:cNvPr id="690" name="Freeform 396"/>
                  <p:cNvSpPr>
                    <a:spLocks/>
                  </p:cNvSpPr>
                  <p:nvPr/>
                </p:nvSpPr>
                <p:spPr bwMode="gray">
                  <a:xfrm>
                    <a:off x="1686" y="3243"/>
                    <a:ext cx="4" cy="6"/>
                  </a:xfrm>
                  <a:custGeom>
                    <a:avLst/>
                    <a:gdLst>
                      <a:gd name="T0" fmla="*/ 3 w 4"/>
                      <a:gd name="T1" fmla="*/ 5 h 6"/>
                      <a:gd name="T2" fmla="*/ 0 w 4"/>
                      <a:gd name="T3" fmla="*/ 0 h 6"/>
                      <a:gd name="T4" fmla="*/ 3 w 4"/>
                      <a:gd name="T5" fmla="*/ 0 h 6"/>
                      <a:gd name="T6" fmla="*/ 3 w 4"/>
                      <a:gd name="T7" fmla="*/ 5 h 6"/>
                      <a:gd name="T8" fmla="*/ 3 w 4"/>
                      <a:gd name="T9" fmla="*/ 5 h 6"/>
                      <a:gd name="T10" fmla="*/ 3 w 4"/>
                      <a:gd name="T11" fmla="*/ 5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3" y="5"/>
                        </a:moveTo>
                        <a:lnTo>
                          <a:pt x="0" y="0"/>
                        </a:lnTo>
                        <a:lnTo>
                          <a:pt x="3" y="0"/>
                        </a:lnTo>
                        <a:lnTo>
                          <a:pt x="3" y="5"/>
                        </a:lnTo>
                      </a:path>
                    </a:pathLst>
                  </a:custGeom>
                  <a:grpFill/>
                  <a:ln w="9144">
                    <a:solidFill>
                      <a:schemeClr val="bg2">
                        <a:lumMod val="90000"/>
                      </a:schemeClr>
                    </a:solidFill>
                    <a:round/>
                    <a:headEnd/>
                    <a:tailEnd/>
                  </a:ln>
                </p:spPr>
                <p:txBody>
                  <a:bodyPr/>
                  <a:lstStyle/>
                  <a:p>
                    <a:endParaRPr lang="nb-NO"/>
                  </a:p>
                </p:txBody>
              </p:sp>
              <p:sp>
                <p:nvSpPr>
                  <p:cNvPr id="691" name="Freeform 397"/>
                  <p:cNvSpPr>
                    <a:spLocks/>
                  </p:cNvSpPr>
                  <p:nvPr/>
                </p:nvSpPr>
                <p:spPr bwMode="gray">
                  <a:xfrm>
                    <a:off x="1697" y="3240"/>
                    <a:ext cx="10" cy="3"/>
                  </a:xfrm>
                  <a:custGeom>
                    <a:avLst/>
                    <a:gdLst>
                      <a:gd name="T0" fmla="*/ 22 w 9"/>
                      <a:gd name="T1" fmla="*/ 1 h 4"/>
                      <a:gd name="T2" fmla="*/ 0 w 9"/>
                      <a:gd name="T3" fmla="*/ 2 h 4"/>
                      <a:gd name="T4" fmla="*/ 0 w 9"/>
                      <a:gd name="T5" fmla="*/ 0 h 4"/>
                      <a:gd name="T6" fmla="*/ 22 w 9"/>
                      <a:gd name="T7" fmla="*/ 1 h 4"/>
                      <a:gd name="T8" fmla="*/ 22 w 9"/>
                      <a:gd name="T9" fmla="*/ 1 h 4"/>
                      <a:gd name="T10" fmla="*/ 22 w 9"/>
                      <a:gd name="T11" fmla="*/ 1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8" y="1"/>
                        </a:moveTo>
                        <a:lnTo>
                          <a:pt x="0" y="3"/>
                        </a:lnTo>
                        <a:lnTo>
                          <a:pt x="0" y="0"/>
                        </a:lnTo>
                        <a:lnTo>
                          <a:pt x="8" y="1"/>
                        </a:lnTo>
                      </a:path>
                    </a:pathLst>
                  </a:custGeom>
                  <a:grpFill/>
                  <a:ln w="9144">
                    <a:solidFill>
                      <a:schemeClr val="bg2">
                        <a:lumMod val="90000"/>
                      </a:schemeClr>
                    </a:solidFill>
                    <a:round/>
                    <a:headEnd/>
                    <a:tailEnd/>
                  </a:ln>
                </p:spPr>
                <p:txBody>
                  <a:bodyPr/>
                  <a:lstStyle/>
                  <a:p>
                    <a:endParaRPr lang="nb-NO"/>
                  </a:p>
                </p:txBody>
              </p:sp>
              <p:sp>
                <p:nvSpPr>
                  <p:cNvPr id="692" name="Freeform 398"/>
                  <p:cNvSpPr>
                    <a:spLocks/>
                  </p:cNvSpPr>
                  <p:nvPr/>
                </p:nvSpPr>
                <p:spPr bwMode="gray">
                  <a:xfrm>
                    <a:off x="1695" y="3241"/>
                    <a:ext cx="30" cy="18"/>
                  </a:xfrm>
                  <a:custGeom>
                    <a:avLst/>
                    <a:gdLst>
                      <a:gd name="T0" fmla="*/ 0 w 28"/>
                      <a:gd name="T1" fmla="*/ 4 h 19"/>
                      <a:gd name="T2" fmla="*/ 44 w 28"/>
                      <a:gd name="T3" fmla="*/ 0 h 19"/>
                      <a:gd name="T4" fmla="*/ 47 w 28"/>
                      <a:gd name="T5" fmla="*/ 3 h 19"/>
                      <a:gd name="T6" fmla="*/ 48 w 28"/>
                      <a:gd name="T7" fmla="*/ 6 h 19"/>
                      <a:gd name="T8" fmla="*/ 48 w 28"/>
                      <a:gd name="T9" fmla="*/ 8 h 19"/>
                      <a:gd name="T10" fmla="*/ 50 w 28"/>
                      <a:gd name="T11" fmla="*/ 9 h 19"/>
                      <a:gd name="T12" fmla="*/ 54 w 28"/>
                      <a:gd name="T13" fmla="*/ 9 h 19"/>
                      <a:gd name="T14" fmla="*/ 45 w 28"/>
                      <a:gd name="T15" fmla="*/ 9 h 19"/>
                      <a:gd name="T16" fmla="*/ 35 w 28"/>
                      <a:gd name="T17" fmla="*/ 9 h 19"/>
                      <a:gd name="T18" fmla="*/ 25 w 28"/>
                      <a:gd name="T19" fmla="*/ 8 h 19"/>
                      <a:gd name="T20" fmla="*/ 19 w 28"/>
                      <a:gd name="T21" fmla="*/ 9 h 19"/>
                      <a:gd name="T22" fmla="*/ 25 w 28"/>
                      <a:gd name="T23" fmla="*/ 9 h 19"/>
                      <a:gd name="T24" fmla="*/ 18 w 28"/>
                      <a:gd name="T25" fmla="*/ 9 h 19"/>
                      <a:gd name="T26" fmla="*/ 5 w 28"/>
                      <a:gd name="T27" fmla="*/ 9 h 19"/>
                      <a:gd name="T28" fmla="*/ 18 w 28"/>
                      <a:gd name="T29" fmla="*/ 5 h 19"/>
                      <a:gd name="T30" fmla="*/ 2 w 28"/>
                      <a:gd name="T31" fmla="*/ 8 h 19"/>
                      <a:gd name="T32" fmla="*/ 0 w 28"/>
                      <a:gd name="T33" fmla="*/ 4 h 19"/>
                      <a:gd name="T34" fmla="*/ 0 w 28"/>
                      <a:gd name="T35" fmla="*/ 4 h 19"/>
                      <a:gd name="T36" fmla="*/ 0 w 28"/>
                      <a:gd name="T37" fmla="*/ 4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19"/>
                      <a:gd name="T59" fmla="*/ 28 w 28"/>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19">
                        <a:moveTo>
                          <a:pt x="0" y="4"/>
                        </a:moveTo>
                        <a:lnTo>
                          <a:pt x="21" y="0"/>
                        </a:lnTo>
                        <a:lnTo>
                          <a:pt x="23" y="3"/>
                        </a:lnTo>
                        <a:lnTo>
                          <a:pt x="24" y="6"/>
                        </a:lnTo>
                        <a:lnTo>
                          <a:pt x="24" y="8"/>
                        </a:lnTo>
                        <a:lnTo>
                          <a:pt x="25" y="10"/>
                        </a:lnTo>
                        <a:lnTo>
                          <a:pt x="27" y="18"/>
                        </a:lnTo>
                        <a:lnTo>
                          <a:pt x="22" y="11"/>
                        </a:lnTo>
                        <a:lnTo>
                          <a:pt x="18" y="12"/>
                        </a:lnTo>
                        <a:lnTo>
                          <a:pt x="13" y="8"/>
                        </a:lnTo>
                        <a:lnTo>
                          <a:pt x="9" y="9"/>
                        </a:lnTo>
                        <a:lnTo>
                          <a:pt x="13" y="14"/>
                        </a:lnTo>
                        <a:lnTo>
                          <a:pt x="8" y="13"/>
                        </a:lnTo>
                        <a:lnTo>
                          <a:pt x="5" y="9"/>
                        </a:lnTo>
                        <a:lnTo>
                          <a:pt x="8" y="5"/>
                        </a:lnTo>
                        <a:lnTo>
                          <a:pt x="2" y="8"/>
                        </a:lnTo>
                        <a:lnTo>
                          <a:pt x="0" y="4"/>
                        </a:lnTo>
                      </a:path>
                    </a:pathLst>
                  </a:custGeom>
                  <a:grpFill/>
                  <a:ln w="9144">
                    <a:solidFill>
                      <a:schemeClr val="bg2">
                        <a:lumMod val="90000"/>
                      </a:schemeClr>
                    </a:solidFill>
                    <a:round/>
                    <a:headEnd/>
                    <a:tailEnd/>
                  </a:ln>
                </p:spPr>
                <p:txBody>
                  <a:bodyPr/>
                  <a:lstStyle/>
                  <a:p>
                    <a:endParaRPr lang="nb-NO"/>
                  </a:p>
                </p:txBody>
              </p:sp>
              <p:sp>
                <p:nvSpPr>
                  <p:cNvPr id="693" name="Freeform 399"/>
                  <p:cNvSpPr>
                    <a:spLocks/>
                  </p:cNvSpPr>
                  <p:nvPr/>
                </p:nvSpPr>
                <p:spPr bwMode="gray">
                  <a:xfrm>
                    <a:off x="2943" y="1760"/>
                    <a:ext cx="22" cy="12"/>
                  </a:xfrm>
                  <a:custGeom>
                    <a:avLst/>
                    <a:gdLst>
                      <a:gd name="T0" fmla="*/ 22 w 19"/>
                      <a:gd name="T1" fmla="*/ 3 h 12"/>
                      <a:gd name="T2" fmla="*/ 19 w 19"/>
                      <a:gd name="T3" fmla="*/ 3 h 12"/>
                      <a:gd name="T4" fmla="*/ 3 w 19"/>
                      <a:gd name="T5" fmla="*/ 1 h 12"/>
                      <a:gd name="T6" fmla="*/ 0 w 19"/>
                      <a:gd name="T7" fmla="*/ 0 h 12"/>
                      <a:gd name="T8" fmla="*/ 0 w 19"/>
                      <a:gd name="T9" fmla="*/ 2 h 12"/>
                      <a:gd name="T10" fmla="*/ 2 w 19"/>
                      <a:gd name="T11" fmla="*/ 3 h 12"/>
                      <a:gd name="T12" fmla="*/ 25 w 19"/>
                      <a:gd name="T13" fmla="*/ 4 h 12"/>
                      <a:gd name="T14" fmla="*/ 45 w 19"/>
                      <a:gd name="T15" fmla="*/ 5 h 12"/>
                      <a:gd name="T16" fmla="*/ 78 w 19"/>
                      <a:gd name="T17" fmla="*/ 11 h 12"/>
                      <a:gd name="T18" fmla="*/ 78 w 19"/>
                      <a:gd name="T19" fmla="*/ 11 h 12"/>
                      <a:gd name="T20" fmla="*/ 78 w 19"/>
                      <a:gd name="T21" fmla="*/ 10 h 12"/>
                      <a:gd name="T22" fmla="*/ 76 w 19"/>
                      <a:gd name="T23" fmla="*/ 9 h 12"/>
                      <a:gd name="T24" fmla="*/ 76 w 19"/>
                      <a:gd name="T25" fmla="*/ 7 h 12"/>
                      <a:gd name="T26" fmla="*/ 66 w 19"/>
                      <a:gd name="T27" fmla="*/ 7 h 12"/>
                      <a:gd name="T28" fmla="*/ 52 w 19"/>
                      <a:gd name="T29" fmla="*/ 5 h 12"/>
                      <a:gd name="T30" fmla="*/ 49 w 19"/>
                      <a:gd name="T31" fmla="*/ 4 h 12"/>
                      <a:gd name="T32" fmla="*/ 34 w 19"/>
                      <a:gd name="T33" fmla="*/ 3 h 12"/>
                      <a:gd name="T34" fmla="*/ 34 w 19"/>
                      <a:gd name="T35" fmla="*/ 3 h 12"/>
                      <a:gd name="T36" fmla="*/ 29 w 19"/>
                      <a:gd name="T37" fmla="*/ 2 h 12"/>
                      <a:gd name="T38" fmla="*/ 22 w 19"/>
                      <a:gd name="T39" fmla="*/ 3 h 12"/>
                      <a:gd name="T40" fmla="*/ 22 w 19"/>
                      <a:gd name="T41" fmla="*/ 3 h 12"/>
                      <a:gd name="T42" fmla="*/ 22 w 19"/>
                      <a:gd name="T43" fmla="*/ 3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12"/>
                      <a:gd name="T68" fmla="*/ 19 w 19"/>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12">
                        <a:moveTo>
                          <a:pt x="5" y="3"/>
                        </a:moveTo>
                        <a:lnTo>
                          <a:pt x="4" y="3"/>
                        </a:lnTo>
                        <a:lnTo>
                          <a:pt x="3" y="1"/>
                        </a:lnTo>
                        <a:lnTo>
                          <a:pt x="0" y="0"/>
                        </a:lnTo>
                        <a:lnTo>
                          <a:pt x="0" y="2"/>
                        </a:lnTo>
                        <a:lnTo>
                          <a:pt x="2" y="3"/>
                        </a:lnTo>
                        <a:lnTo>
                          <a:pt x="6" y="4"/>
                        </a:lnTo>
                        <a:lnTo>
                          <a:pt x="10" y="5"/>
                        </a:lnTo>
                        <a:lnTo>
                          <a:pt x="18" y="11"/>
                        </a:lnTo>
                        <a:lnTo>
                          <a:pt x="18" y="10"/>
                        </a:lnTo>
                        <a:lnTo>
                          <a:pt x="17" y="9"/>
                        </a:lnTo>
                        <a:lnTo>
                          <a:pt x="17" y="7"/>
                        </a:lnTo>
                        <a:lnTo>
                          <a:pt x="15" y="7"/>
                        </a:lnTo>
                        <a:lnTo>
                          <a:pt x="12" y="5"/>
                        </a:lnTo>
                        <a:lnTo>
                          <a:pt x="11" y="4"/>
                        </a:lnTo>
                        <a:lnTo>
                          <a:pt x="8" y="3"/>
                        </a:lnTo>
                        <a:lnTo>
                          <a:pt x="7" y="2"/>
                        </a:lnTo>
                        <a:lnTo>
                          <a:pt x="5" y="3"/>
                        </a:lnTo>
                      </a:path>
                    </a:pathLst>
                  </a:custGeom>
                  <a:grpFill/>
                  <a:ln w="9144">
                    <a:solidFill>
                      <a:schemeClr val="bg2">
                        <a:lumMod val="90000"/>
                      </a:schemeClr>
                    </a:solidFill>
                    <a:round/>
                    <a:headEnd/>
                    <a:tailEnd/>
                  </a:ln>
                </p:spPr>
                <p:txBody>
                  <a:bodyPr/>
                  <a:lstStyle/>
                  <a:p>
                    <a:endParaRPr lang="nb-NO"/>
                  </a:p>
                </p:txBody>
              </p:sp>
              <p:sp>
                <p:nvSpPr>
                  <p:cNvPr id="694" name="Freeform 400"/>
                  <p:cNvSpPr>
                    <a:spLocks/>
                  </p:cNvSpPr>
                  <p:nvPr/>
                </p:nvSpPr>
                <p:spPr bwMode="gray">
                  <a:xfrm>
                    <a:off x="1849" y="1595"/>
                    <a:ext cx="94" cy="101"/>
                  </a:xfrm>
                  <a:custGeom>
                    <a:avLst/>
                    <a:gdLst>
                      <a:gd name="T0" fmla="*/ 120 w 90"/>
                      <a:gd name="T1" fmla="*/ 30 h 106"/>
                      <a:gd name="T2" fmla="*/ 104 w 90"/>
                      <a:gd name="T3" fmla="*/ 29 h 106"/>
                      <a:gd name="T4" fmla="*/ 81 w 90"/>
                      <a:gd name="T5" fmla="*/ 32 h 106"/>
                      <a:gd name="T6" fmla="*/ 81 w 90"/>
                      <a:gd name="T7" fmla="*/ 29 h 106"/>
                      <a:gd name="T8" fmla="*/ 72 w 90"/>
                      <a:gd name="T9" fmla="*/ 27 h 106"/>
                      <a:gd name="T10" fmla="*/ 79 w 90"/>
                      <a:gd name="T11" fmla="*/ 24 h 106"/>
                      <a:gd name="T12" fmla="*/ 67 w 90"/>
                      <a:gd name="T13" fmla="*/ 22 h 106"/>
                      <a:gd name="T14" fmla="*/ 55 w 90"/>
                      <a:gd name="T15" fmla="*/ 27 h 106"/>
                      <a:gd name="T16" fmla="*/ 55 w 90"/>
                      <a:gd name="T17" fmla="*/ 22 h 106"/>
                      <a:gd name="T18" fmla="*/ 64 w 90"/>
                      <a:gd name="T19" fmla="*/ 10 h 106"/>
                      <a:gd name="T20" fmla="*/ 70 w 90"/>
                      <a:gd name="T21" fmla="*/ 10 h 106"/>
                      <a:gd name="T22" fmla="*/ 70 w 90"/>
                      <a:gd name="T23" fmla="*/ 8 h 106"/>
                      <a:gd name="T24" fmla="*/ 75 w 90"/>
                      <a:gd name="T25" fmla="*/ 6 h 106"/>
                      <a:gd name="T26" fmla="*/ 78 w 90"/>
                      <a:gd name="T27" fmla="*/ 0 h 106"/>
                      <a:gd name="T28" fmla="*/ 56 w 90"/>
                      <a:gd name="T29" fmla="*/ 6 h 106"/>
                      <a:gd name="T30" fmla="*/ 50 w 90"/>
                      <a:gd name="T31" fmla="*/ 10 h 106"/>
                      <a:gd name="T32" fmla="*/ 38 w 90"/>
                      <a:gd name="T33" fmla="*/ 11 h 106"/>
                      <a:gd name="T34" fmla="*/ 36 w 90"/>
                      <a:gd name="T35" fmla="*/ 19 h 106"/>
                      <a:gd name="T36" fmla="*/ 33 w 90"/>
                      <a:gd name="T37" fmla="*/ 22 h 106"/>
                      <a:gd name="T38" fmla="*/ 30 w 90"/>
                      <a:gd name="T39" fmla="*/ 28 h 106"/>
                      <a:gd name="T40" fmla="*/ 25 w 90"/>
                      <a:gd name="T41" fmla="*/ 30 h 106"/>
                      <a:gd name="T42" fmla="*/ 27 w 90"/>
                      <a:gd name="T43" fmla="*/ 34 h 106"/>
                      <a:gd name="T44" fmla="*/ 9 w 90"/>
                      <a:gd name="T45" fmla="*/ 39 h 106"/>
                      <a:gd name="T46" fmla="*/ 7 w 90"/>
                      <a:gd name="T47" fmla="*/ 39 h 106"/>
                      <a:gd name="T48" fmla="*/ 10 w 90"/>
                      <a:gd name="T49" fmla="*/ 41 h 106"/>
                      <a:gd name="T50" fmla="*/ 0 w 90"/>
                      <a:gd name="T51" fmla="*/ 49 h 106"/>
                      <a:gd name="T52" fmla="*/ 0 w 90"/>
                      <a:gd name="T53" fmla="*/ 53 h 106"/>
                      <a:gd name="T54" fmla="*/ 27 w 90"/>
                      <a:gd name="T55" fmla="*/ 51 h 106"/>
                      <a:gd name="T56" fmla="*/ 66 w 90"/>
                      <a:gd name="T57" fmla="*/ 51 h 106"/>
                      <a:gd name="T58" fmla="*/ 73 w 90"/>
                      <a:gd name="T59" fmla="*/ 51 h 106"/>
                      <a:gd name="T60" fmla="*/ 79 w 90"/>
                      <a:gd name="T61" fmla="*/ 53 h 106"/>
                      <a:gd name="T62" fmla="*/ 96 w 90"/>
                      <a:gd name="T63" fmla="*/ 53 h 106"/>
                      <a:gd name="T64" fmla="*/ 79 w 90"/>
                      <a:gd name="T65" fmla="*/ 59 h 106"/>
                      <a:gd name="T66" fmla="*/ 72 w 90"/>
                      <a:gd name="T67" fmla="*/ 62 h 106"/>
                      <a:gd name="T68" fmla="*/ 85 w 90"/>
                      <a:gd name="T69" fmla="*/ 60 h 106"/>
                      <a:gd name="T70" fmla="*/ 100 w 90"/>
                      <a:gd name="T71" fmla="*/ 55 h 106"/>
                      <a:gd name="T72" fmla="*/ 110 w 90"/>
                      <a:gd name="T73" fmla="*/ 48 h 106"/>
                      <a:gd name="T74" fmla="*/ 109 w 90"/>
                      <a:gd name="T75" fmla="*/ 62 h 106"/>
                      <a:gd name="T76" fmla="*/ 119 w 90"/>
                      <a:gd name="T77" fmla="*/ 59 h 106"/>
                      <a:gd name="T78" fmla="*/ 119 w 90"/>
                      <a:gd name="T79" fmla="*/ 63 h 106"/>
                      <a:gd name="T80" fmla="*/ 124 w 90"/>
                      <a:gd name="T81" fmla="*/ 63 h 106"/>
                      <a:gd name="T82" fmla="*/ 137 w 90"/>
                      <a:gd name="T83" fmla="*/ 55 h 106"/>
                      <a:gd name="T84" fmla="*/ 137 w 90"/>
                      <a:gd name="T85" fmla="*/ 51 h 106"/>
                      <a:gd name="T86" fmla="*/ 128 w 90"/>
                      <a:gd name="T87" fmla="*/ 53 h 106"/>
                      <a:gd name="T88" fmla="*/ 134 w 90"/>
                      <a:gd name="T89" fmla="*/ 47 h 106"/>
                      <a:gd name="T90" fmla="*/ 120 w 90"/>
                      <a:gd name="T91" fmla="*/ 51 h 106"/>
                      <a:gd name="T92" fmla="*/ 115 w 90"/>
                      <a:gd name="T93" fmla="*/ 50 h 106"/>
                      <a:gd name="T94" fmla="*/ 113 w 90"/>
                      <a:gd name="T95" fmla="*/ 46 h 106"/>
                      <a:gd name="T96" fmla="*/ 128 w 90"/>
                      <a:gd name="T97" fmla="*/ 39 h 106"/>
                      <a:gd name="T98" fmla="*/ 110 w 90"/>
                      <a:gd name="T99" fmla="*/ 42 h 106"/>
                      <a:gd name="T100" fmla="*/ 110 w 90"/>
                      <a:gd name="T101" fmla="*/ 37 h 106"/>
                      <a:gd name="T102" fmla="*/ 123 w 90"/>
                      <a:gd name="T103" fmla="*/ 32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
                      <a:gd name="T157" fmla="*/ 0 h 106"/>
                      <a:gd name="T158" fmla="*/ 90 w 90"/>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 h="106">
                        <a:moveTo>
                          <a:pt x="79" y="52"/>
                        </a:moveTo>
                        <a:lnTo>
                          <a:pt x="78" y="49"/>
                        </a:lnTo>
                        <a:lnTo>
                          <a:pt x="72" y="47"/>
                        </a:lnTo>
                        <a:lnTo>
                          <a:pt x="68" y="48"/>
                        </a:lnTo>
                        <a:lnTo>
                          <a:pt x="65" y="46"/>
                        </a:lnTo>
                        <a:lnTo>
                          <a:pt x="53" y="52"/>
                        </a:lnTo>
                        <a:lnTo>
                          <a:pt x="56" y="45"/>
                        </a:lnTo>
                        <a:lnTo>
                          <a:pt x="53" y="47"/>
                        </a:lnTo>
                        <a:lnTo>
                          <a:pt x="47" y="46"/>
                        </a:lnTo>
                        <a:lnTo>
                          <a:pt x="47" y="43"/>
                        </a:lnTo>
                        <a:lnTo>
                          <a:pt x="44" y="42"/>
                        </a:lnTo>
                        <a:lnTo>
                          <a:pt x="52" y="38"/>
                        </a:lnTo>
                        <a:lnTo>
                          <a:pt x="44" y="36"/>
                        </a:lnTo>
                        <a:lnTo>
                          <a:pt x="44" y="33"/>
                        </a:lnTo>
                        <a:lnTo>
                          <a:pt x="42" y="33"/>
                        </a:lnTo>
                        <a:lnTo>
                          <a:pt x="35" y="43"/>
                        </a:lnTo>
                        <a:lnTo>
                          <a:pt x="34" y="40"/>
                        </a:lnTo>
                        <a:lnTo>
                          <a:pt x="35" y="34"/>
                        </a:lnTo>
                        <a:lnTo>
                          <a:pt x="42" y="22"/>
                        </a:lnTo>
                        <a:lnTo>
                          <a:pt x="42" y="16"/>
                        </a:lnTo>
                        <a:lnTo>
                          <a:pt x="44" y="18"/>
                        </a:lnTo>
                        <a:lnTo>
                          <a:pt x="46" y="17"/>
                        </a:lnTo>
                        <a:lnTo>
                          <a:pt x="48" y="11"/>
                        </a:lnTo>
                        <a:lnTo>
                          <a:pt x="46" y="8"/>
                        </a:lnTo>
                        <a:lnTo>
                          <a:pt x="46" y="7"/>
                        </a:lnTo>
                        <a:lnTo>
                          <a:pt x="49" y="6"/>
                        </a:lnTo>
                        <a:lnTo>
                          <a:pt x="51" y="2"/>
                        </a:lnTo>
                        <a:lnTo>
                          <a:pt x="51" y="0"/>
                        </a:lnTo>
                        <a:lnTo>
                          <a:pt x="42" y="4"/>
                        </a:lnTo>
                        <a:lnTo>
                          <a:pt x="36" y="6"/>
                        </a:lnTo>
                        <a:lnTo>
                          <a:pt x="34" y="12"/>
                        </a:lnTo>
                        <a:lnTo>
                          <a:pt x="32" y="13"/>
                        </a:lnTo>
                        <a:lnTo>
                          <a:pt x="31" y="18"/>
                        </a:lnTo>
                        <a:lnTo>
                          <a:pt x="26" y="21"/>
                        </a:lnTo>
                        <a:lnTo>
                          <a:pt x="29" y="22"/>
                        </a:lnTo>
                        <a:lnTo>
                          <a:pt x="25" y="29"/>
                        </a:lnTo>
                        <a:lnTo>
                          <a:pt x="28" y="32"/>
                        </a:lnTo>
                        <a:lnTo>
                          <a:pt x="23" y="34"/>
                        </a:lnTo>
                        <a:lnTo>
                          <a:pt x="19" y="41"/>
                        </a:lnTo>
                        <a:lnTo>
                          <a:pt x="20" y="46"/>
                        </a:lnTo>
                        <a:lnTo>
                          <a:pt x="16" y="48"/>
                        </a:lnTo>
                        <a:lnTo>
                          <a:pt x="15" y="50"/>
                        </a:lnTo>
                        <a:lnTo>
                          <a:pt x="17" y="52"/>
                        </a:lnTo>
                        <a:lnTo>
                          <a:pt x="17" y="55"/>
                        </a:lnTo>
                        <a:lnTo>
                          <a:pt x="13" y="55"/>
                        </a:lnTo>
                        <a:lnTo>
                          <a:pt x="9" y="63"/>
                        </a:lnTo>
                        <a:lnTo>
                          <a:pt x="8" y="64"/>
                        </a:lnTo>
                        <a:lnTo>
                          <a:pt x="7" y="63"/>
                        </a:lnTo>
                        <a:lnTo>
                          <a:pt x="2" y="66"/>
                        </a:lnTo>
                        <a:lnTo>
                          <a:pt x="10" y="66"/>
                        </a:lnTo>
                        <a:lnTo>
                          <a:pt x="12" y="69"/>
                        </a:lnTo>
                        <a:lnTo>
                          <a:pt x="0" y="79"/>
                        </a:lnTo>
                        <a:lnTo>
                          <a:pt x="0" y="82"/>
                        </a:lnTo>
                        <a:lnTo>
                          <a:pt x="0" y="86"/>
                        </a:lnTo>
                        <a:lnTo>
                          <a:pt x="4" y="87"/>
                        </a:lnTo>
                        <a:lnTo>
                          <a:pt x="17" y="83"/>
                        </a:lnTo>
                        <a:lnTo>
                          <a:pt x="35" y="86"/>
                        </a:lnTo>
                        <a:lnTo>
                          <a:pt x="43" y="84"/>
                        </a:lnTo>
                        <a:lnTo>
                          <a:pt x="48" y="80"/>
                        </a:lnTo>
                        <a:lnTo>
                          <a:pt x="48" y="84"/>
                        </a:lnTo>
                        <a:lnTo>
                          <a:pt x="44" y="87"/>
                        </a:lnTo>
                        <a:lnTo>
                          <a:pt x="52" y="87"/>
                        </a:lnTo>
                        <a:lnTo>
                          <a:pt x="55" y="84"/>
                        </a:lnTo>
                        <a:lnTo>
                          <a:pt x="62" y="86"/>
                        </a:lnTo>
                        <a:lnTo>
                          <a:pt x="56" y="90"/>
                        </a:lnTo>
                        <a:lnTo>
                          <a:pt x="52" y="94"/>
                        </a:lnTo>
                        <a:lnTo>
                          <a:pt x="48" y="96"/>
                        </a:lnTo>
                        <a:lnTo>
                          <a:pt x="47" y="99"/>
                        </a:lnTo>
                        <a:lnTo>
                          <a:pt x="49" y="100"/>
                        </a:lnTo>
                        <a:lnTo>
                          <a:pt x="55" y="97"/>
                        </a:lnTo>
                        <a:lnTo>
                          <a:pt x="62" y="90"/>
                        </a:lnTo>
                        <a:lnTo>
                          <a:pt x="65" y="89"/>
                        </a:lnTo>
                        <a:lnTo>
                          <a:pt x="69" y="77"/>
                        </a:lnTo>
                        <a:lnTo>
                          <a:pt x="72" y="77"/>
                        </a:lnTo>
                        <a:lnTo>
                          <a:pt x="73" y="90"/>
                        </a:lnTo>
                        <a:lnTo>
                          <a:pt x="71" y="100"/>
                        </a:lnTo>
                        <a:lnTo>
                          <a:pt x="72" y="101"/>
                        </a:lnTo>
                        <a:lnTo>
                          <a:pt x="77" y="94"/>
                        </a:lnTo>
                        <a:lnTo>
                          <a:pt x="78" y="94"/>
                        </a:lnTo>
                        <a:lnTo>
                          <a:pt x="77" y="102"/>
                        </a:lnTo>
                        <a:lnTo>
                          <a:pt x="79" y="105"/>
                        </a:lnTo>
                        <a:lnTo>
                          <a:pt x="80" y="102"/>
                        </a:lnTo>
                        <a:lnTo>
                          <a:pt x="84" y="103"/>
                        </a:lnTo>
                        <a:lnTo>
                          <a:pt x="89" y="89"/>
                        </a:lnTo>
                        <a:lnTo>
                          <a:pt x="89" y="82"/>
                        </a:lnTo>
                        <a:lnTo>
                          <a:pt x="84" y="88"/>
                        </a:lnTo>
                        <a:lnTo>
                          <a:pt x="83" y="87"/>
                        </a:lnTo>
                        <a:lnTo>
                          <a:pt x="83" y="82"/>
                        </a:lnTo>
                        <a:lnTo>
                          <a:pt x="87" y="74"/>
                        </a:lnTo>
                        <a:lnTo>
                          <a:pt x="81" y="76"/>
                        </a:lnTo>
                        <a:lnTo>
                          <a:pt x="78" y="84"/>
                        </a:lnTo>
                        <a:lnTo>
                          <a:pt x="77" y="84"/>
                        </a:lnTo>
                        <a:lnTo>
                          <a:pt x="75" y="81"/>
                        </a:lnTo>
                        <a:lnTo>
                          <a:pt x="76" y="76"/>
                        </a:lnTo>
                        <a:lnTo>
                          <a:pt x="73" y="73"/>
                        </a:lnTo>
                        <a:lnTo>
                          <a:pt x="83" y="68"/>
                        </a:lnTo>
                        <a:lnTo>
                          <a:pt x="83" y="63"/>
                        </a:lnTo>
                        <a:lnTo>
                          <a:pt x="77" y="66"/>
                        </a:lnTo>
                        <a:lnTo>
                          <a:pt x="72" y="67"/>
                        </a:lnTo>
                        <a:lnTo>
                          <a:pt x="76" y="61"/>
                        </a:lnTo>
                        <a:lnTo>
                          <a:pt x="72" y="60"/>
                        </a:lnTo>
                        <a:lnTo>
                          <a:pt x="79" y="52"/>
                        </a:lnTo>
                      </a:path>
                    </a:pathLst>
                  </a:custGeom>
                  <a:grpFill/>
                  <a:ln w="9144">
                    <a:solidFill>
                      <a:schemeClr val="bg2">
                        <a:lumMod val="90000"/>
                      </a:schemeClr>
                    </a:solidFill>
                    <a:round/>
                    <a:headEnd/>
                    <a:tailEnd/>
                  </a:ln>
                </p:spPr>
                <p:txBody>
                  <a:bodyPr/>
                  <a:lstStyle/>
                  <a:p>
                    <a:endParaRPr lang="nb-NO"/>
                  </a:p>
                </p:txBody>
              </p:sp>
              <p:sp>
                <p:nvSpPr>
                  <p:cNvPr id="695" name="Freeform 401"/>
                  <p:cNvSpPr>
                    <a:spLocks/>
                  </p:cNvSpPr>
                  <p:nvPr/>
                </p:nvSpPr>
                <p:spPr bwMode="gray">
                  <a:xfrm>
                    <a:off x="1710" y="1740"/>
                    <a:ext cx="4" cy="3"/>
                  </a:xfrm>
                  <a:custGeom>
                    <a:avLst/>
                    <a:gdLst>
                      <a:gd name="T0" fmla="*/ 0 w 4"/>
                      <a:gd name="T1" fmla="*/ 2 h 4"/>
                      <a:gd name="T2" fmla="*/ 0 w 4"/>
                      <a:gd name="T3" fmla="*/ 2 h 4"/>
                      <a:gd name="T4" fmla="*/ 3 w 4"/>
                      <a:gd name="T5" fmla="*/ 2 h 4"/>
                      <a:gd name="T6" fmla="*/ 2 w 4"/>
                      <a:gd name="T7" fmla="*/ 0 h 4"/>
                      <a:gd name="T8" fmla="*/ 0 w 4"/>
                      <a:gd name="T9" fmla="*/ 2 h 4"/>
                      <a:gd name="T10" fmla="*/ 0 w 4"/>
                      <a:gd name="T11" fmla="*/ 2 h 4"/>
                      <a:gd name="T12" fmla="*/ 0 w 4"/>
                      <a:gd name="T13" fmla="*/ 2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0" y="2"/>
                        </a:moveTo>
                        <a:lnTo>
                          <a:pt x="0" y="3"/>
                        </a:lnTo>
                        <a:lnTo>
                          <a:pt x="3" y="3"/>
                        </a:lnTo>
                        <a:lnTo>
                          <a:pt x="2" y="0"/>
                        </a:lnTo>
                        <a:lnTo>
                          <a:pt x="0" y="2"/>
                        </a:lnTo>
                      </a:path>
                    </a:pathLst>
                  </a:custGeom>
                  <a:grpFill/>
                  <a:ln w="9144">
                    <a:solidFill>
                      <a:schemeClr val="bg2">
                        <a:lumMod val="90000"/>
                      </a:schemeClr>
                    </a:solidFill>
                    <a:round/>
                    <a:headEnd/>
                    <a:tailEnd/>
                  </a:ln>
                </p:spPr>
                <p:txBody>
                  <a:bodyPr/>
                  <a:lstStyle/>
                  <a:p>
                    <a:endParaRPr lang="nb-NO"/>
                  </a:p>
                </p:txBody>
              </p:sp>
              <p:sp>
                <p:nvSpPr>
                  <p:cNvPr id="696" name="Freeform 402"/>
                  <p:cNvSpPr>
                    <a:spLocks/>
                  </p:cNvSpPr>
                  <p:nvPr/>
                </p:nvSpPr>
                <p:spPr bwMode="gray">
                  <a:xfrm>
                    <a:off x="1713" y="1739"/>
                    <a:ext cx="2" cy="2"/>
                  </a:xfrm>
                  <a:custGeom>
                    <a:avLst/>
                    <a:gdLst>
                      <a:gd name="T0" fmla="*/ 0 w 2"/>
                      <a:gd name="T1" fmla="*/ 1 h 2"/>
                      <a:gd name="T2" fmla="*/ 0 w 2"/>
                      <a:gd name="T3" fmla="*/ 1 h 2"/>
                      <a:gd name="T4" fmla="*/ 1 w 2"/>
                      <a:gd name="T5" fmla="*/ 0 h 2"/>
                      <a:gd name="T6" fmla="*/ 0 w 2"/>
                      <a:gd name="T7" fmla="*/ 1 h 2"/>
                      <a:gd name="T8" fmla="*/ 0 w 2"/>
                      <a:gd name="T9" fmla="*/ 1 h 2"/>
                      <a:gd name="T10" fmla="*/ 0 w 2"/>
                      <a:gd name="T11" fmla="*/ 1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lnTo>
                          <a:pt x="0" y="1"/>
                        </a:lnTo>
                        <a:lnTo>
                          <a:pt x="1" y="0"/>
                        </a:lnTo>
                        <a:lnTo>
                          <a:pt x="0" y="1"/>
                        </a:lnTo>
                      </a:path>
                    </a:pathLst>
                  </a:custGeom>
                  <a:grpFill/>
                  <a:ln w="9144">
                    <a:solidFill>
                      <a:schemeClr val="bg2">
                        <a:lumMod val="90000"/>
                      </a:schemeClr>
                    </a:solidFill>
                    <a:round/>
                    <a:headEnd/>
                    <a:tailEnd/>
                  </a:ln>
                </p:spPr>
                <p:txBody>
                  <a:bodyPr/>
                  <a:lstStyle/>
                  <a:p>
                    <a:endParaRPr lang="nb-NO"/>
                  </a:p>
                </p:txBody>
              </p:sp>
              <p:sp>
                <p:nvSpPr>
                  <p:cNvPr id="697" name="Freeform 403"/>
                  <p:cNvSpPr>
                    <a:spLocks/>
                  </p:cNvSpPr>
                  <p:nvPr/>
                </p:nvSpPr>
                <p:spPr bwMode="gray">
                  <a:xfrm>
                    <a:off x="1713" y="1743"/>
                    <a:ext cx="4" cy="1"/>
                  </a:xfrm>
                  <a:custGeom>
                    <a:avLst/>
                    <a:gdLst>
                      <a:gd name="T0" fmla="*/ 0 w 3"/>
                      <a:gd name="T1" fmla="*/ 0 h 2"/>
                      <a:gd name="T2" fmla="*/ 1 w 3"/>
                      <a:gd name="T3" fmla="*/ 1 h 2"/>
                      <a:gd name="T4" fmla="*/ 37 w 3"/>
                      <a:gd name="T5" fmla="*/ 0 h 2"/>
                      <a:gd name="T6" fmla="*/ 0 w 3"/>
                      <a:gd name="T7" fmla="*/ 0 h 2"/>
                      <a:gd name="T8" fmla="*/ 0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1" y="1"/>
                        </a:lnTo>
                        <a:lnTo>
                          <a:pt x="2" y="0"/>
                        </a:lnTo>
                        <a:lnTo>
                          <a:pt x="0" y="0"/>
                        </a:lnTo>
                      </a:path>
                    </a:pathLst>
                  </a:custGeom>
                  <a:grpFill/>
                  <a:ln w="9144">
                    <a:solidFill>
                      <a:schemeClr val="bg2">
                        <a:lumMod val="90000"/>
                      </a:schemeClr>
                    </a:solidFill>
                    <a:round/>
                    <a:headEnd/>
                    <a:tailEnd/>
                  </a:ln>
                </p:spPr>
                <p:txBody>
                  <a:bodyPr/>
                  <a:lstStyle/>
                  <a:p>
                    <a:endParaRPr lang="nb-NO"/>
                  </a:p>
                </p:txBody>
              </p:sp>
              <p:sp>
                <p:nvSpPr>
                  <p:cNvPr id="698" name="Freeform 404"/>
                  <p:cNvSpPr>
                    <a:spLocks/>
                  </p:cNvSpPr>
                  <p:nvPr/>
                </p:nvSpPr>
                <p:spPr bwMode="gray">
                  <a:xfrm>
                    <a:off x="1739" y="1729"/>
                    <a:ext cx="5" cy="5"/>
                  </a:xfrm>
                  <a:custGeom>
                    <a:avLst/>
                    <a:gdLst>
                      <a:gd name="T0" fmla="*/ 25 w 4"/>
                      <a:gd name="T1" fmla="*/ 0 h 5"/>
                      <a:gd name="T2" fmla="*/ 0 w 4"/>
                      <a:gd name="T3" fmla="*/ 4 h 5"/>
                      <a:gd name="T4" fmla="*/ 25 w 4"/>
                      <a:gd name="T5" fmla="*/ 2 h 5"/>
                      <a:gd name="T6" fmla="*/ 31 w 4"/>
                      <a:gd name="T7" fmla="*/ 1 h 5"/>
                      <a:gd name="T8" fmla="*/ 25 w 4"/>
                      <a:gd name="T9" fmla="*/ 0 h 5"/>
                      <a:gd name="T10" fmla="*/ 25 w 4"/>
                      <a:gd name="T11" fmla="*/ 0 h 5"/>
                      <a:gd name="T12" fmla="*/ 25 w 4"/>
                      <a:gd name="T13" fmla="*/ 0 h 5"/>
                      <a:gd name="T14" fmla="*/ 0 60000 65536"/>
                      <a:gd name="T15" fmla="*/ 0 60000 65536"/>
                      <a:gd name="T16" fmla="*/ 0 60000 65536"/>
                      <a:gd name="T17" fmla="*/ 0 60000 65536"/>
                      <a:gd name="T18" fmla="*/ 0 60000 65536"/>
                      <a:gd name="T19" fmla="*/ 0 60000 65536"/>
                      <a:gd name="T20" fmla="*/ 0 60000 65536"/>
                      <a:gd name="T21" fmla="*/ 0 w 4"/>
                      <a:gd name="T22" fmla="*/ 0 h 5"/>
                      <a:gd name="T23" fmla="*/ 4 w 4"/>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5">
                        <a:moveTo>
                          <a:pt x="2" y="0"/>
                        </a:moveTo>
                        <a:lnTo>
                          <a:pt x="0" y="4"/>
                        </a:lnTo>
                        <a:lnTo>
                          <a:pt x="2" y="2"/>
                        </a:lnTo>
                        <a:lnTo>
                          <a:pt x="3" y="1"/>
                        </a:lnTo>
                        <a:lnTo>
                          <a:pt x="2" y="0"/>
                        </a:lnTo>
                      </a:path>
                    </a:pathLst>
                  </a:custGeom>
                  <a:grpFill/>
                  <a:ln w="9144">
                    <a:solidFill>
                      <a:schemeClr val="bg2">
                        <a:lumMod val="90000"/>
                      </a:schemeClr>
                    </a:solidFill>
                    <a:round/>
                    <a:headEnd/>
                    <a:tailEnd/>
                  </a:ln>
                </p:spPr>
                <p:txBody>
                  <a:bodyPr/>
                  <a:lstStyle/>
                  <a:p>
                    <a:endParaRPr lang="nb-NO"/>
                  </a:p>
                </p:txBody>
              </p:sp>
              <p:sp>
                <p:nvSpPr>
                  <p:cNvPr id="699" name="Freeform 405"/>
                  <p:cNvSpPr>
                    <a:spLocks/>
                  </p:cNvSpPr>
                  <p:nvPr/>
                </p:nvSpPr>
                <p:spPr bwMode="gray">
                  <a:xfrm>
                    <a:off x="1306" y="1998"/>
                    <a:ext cx="11" cy="10"/>
                  </a:xfrm>
                  <a:custGeom>
                    <a:avLst/>
                    <a:gdLst>
                      <a:gd name="T0" fmla="*/ 2 w 10"/>
                      <a:gd name="T1" fmla="*/ 4 h 10"/>
                      <a:gd name="T2" fmla="*/ 23 w 10"/>
                      <a:gd name="T3" fmla="*/ 0 h 10"/>
                      <a:gd name="T4" fmla="*/ 1 w 10"/>
                      <a:gd name="T5" fmla="*/ 9 h 10"/>
                      <a:gd name="T6" fmla="*/ 0 w 10"/>
                      <a:gd name="T7" fmla="*/ 8 h 10"/>
                      <a:gd name="T8" fmla="*/ 2 w 10"/>
                      <a:gd name="T9" fmla="*/ 4 h 10"/>
                      <a:gd name="T10" fmla="*/ 2 w 10"/>
                      <a:gd name="T11" fmla="*/ 4 h 10"/>
                      <a:gd name="T12" fmla="*/ 2 w 10"/>
                      <a:gd name="T13" fmla="*/ 4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2" y="4"/>
                        </a:moveTo>
                        <a:lnTo>
                          <a:pt x="9" y="0"/>
                        </a:lnTo>
                        <a:lnTo>
                          <a:pt x="1" y="9"/>
                        </a:lnTo>
                        <a:lnTo>
                          <a:pt x="0" y="8"/>
                        </a:lnTo>
                        <a:lnTo>
                          <a:pt x="2" y="4"/>
                        </a:lnTo>
                      </a:path>
                    </a:pathLst>
                  </a:custGeom>
                  <a:grpFill/>
                  <a:ln w="9144">
                    <a:solidFill>
                      <a:schemeClr val="bg2">
                        <a:lumMod val="90000"/>
                      </a:schemeClr>
                    </a:solidFill>
                    <a:round/>
                    <a:headEnd/>
                    <a:tailEnd/>
                  </a:ln>
                </p:spPr>
                <p:txBody>
                  <a:bodyPr/>
                  <a:lstStyle/>
                  <a:p>
                    <a:endParaRPr lang="nb-NO"/>
                  </a:p>
                </p:txBody>
              </p:sp>
              <p:sp>
                <p:nvSpPr>
                  <p:cNvPr id="700" name="Freeform 406"/>
                  <p:cNvSpPr>
                    <a:spLocks/>
                  </p:cNvSpPr>
                  <p:nvPr/>
                </p:nvSpPr>
                <p:spPr bwMode="gray">
                  <a:xfrm>
                    <a:off x="1301" y="2042"/>
                    <a:ext cx="4" cy="5"/>
                  </a:xfrm>
                  <a:custGeom>
                    <a:avLst/>
                    <a:gdLst>
                      <a:gd name="T0" fmla="*/ 1 w 3"/>
                      <a:gd name="T1" fmla="*/ 0 h 5"/>
                      <a:gd name="T2" fmla="*/ 37 w 3"/>
                      <a:gd name="T3" fmla="*/ 2 h 5"/>
                      <a:gd name="T4" fmla="*/ 1 w 3"/>
                      <a:gd name="T5" fmla="*/ 4 h 5"/>
                      <a:gd name="T6" fmla="*/ 0 w 3"/>
                      <a:gd name="T7" fmla="*/ 2 h 5"/>
                      <a:gd name="T8" fmla="*/ 1 w 3"/>
                      <a:gd name="T9" fmla="*/ 0 h 5"/>
                      <a:gd name="T10" fmla="*/ 1 w 3"/>
                      <a:gd name="T11" fmla="*/ 0 h 5"/>
                      <a:gd name="T12" fmla="*/ 1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1" y="0"/>
                        </a:moveTo>
                        <a:lnTo>
                          <a:pt x="2" y="2"/>
                        </a:lnTo>
                        <a:lnTo>
                          <a:pt x="1" y="4"/>
                        </a:lnTo>
                        <a:lnTo>
                          <a:pt x="0" y="2"/>
                        </a:lnTo>
                        <a:lnTo>
                          <a:pt x="1" y="0"/>
                        </a:lnTo>
                      </a:path>
                    </a:pathLst>
                  </a:custGeom>
                  <a:grpFill/>
                  <a:ln w="9144">
                    <a:solidFill>
                      <a:schemeClr val="bg2">
                        <a:lumMod val="90000"/>
                      </a:schemeClr>
                    </a:solidFill>
                    <a:round/>
                    <a:headEnd/>
                    <a:tailEnd/>
                  </a:ln>
                </p:spPr>
                <p:txBody>
                  <a:bodyPr/>
                  <a:lstStyle/>
                  <a:p>
                    <a:endParaRPr lang="nb-NO"/>
                  </a:p>
                </p:txBody>
              </p:sp>
              <p:sp>
                <p:nvSpPr>
                  <p:cNvPr id="701" name="Freeform 407"/>
                  <p:cNvSpPr>
                    <a:spLocks/>
                  </p:cNvSpPr>
                  <p:nvPr/>
                </p:nvSpPr>
                <p:spPr bwMode="gray">
                  <a:xfrm>
                    <a:off x="845" y="1569"/>
                    <a:ext cx="4" cy="7"/>
                  </a:xfrm>
                  <a:custGeom>
                    <a:avLst/>
                    <a:gdLst>
                      <a:gd name="T0" fmla="*/ 1 w 5"/>
                      <a:gd name="T1" fmla="*/ 0 h 8"/>
                      <a:gd name="T2" fmla="*/ 2 w 5"/>
                      <a:gd name="T3" fmla="*/ 4 h 8"/>
                      <a:gd name="T4" fmla="*/ 0 w 5"/>
                      <a:gd name="T5" fmla="*/ 2 h 8"/>
                      <a:gd name="T6" fmla="*/ 1 w 5"/>
                      <a:gd name="T7" fmla="*/ 0 h 8"/>
                      <a:gd name="T8" fmla="*/ 1 w 5"/>
                      <a:gd name="T9" fmla="*/ 0 h 8"/>
                      <a:gd name="T10" fmla="*/ 1 w 5"/>
                      <a:gd name="T11" fmla="*/ 0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0"/>
                        </a:moveTo>
                        <a:lnTo>
                          <a:pt x="4" y="7"/>
                        </a:lnTo>
                        <a:lnTo>
                          <a:pt x="0" y="2"/>
                        </a:lnTo>
                        <a:lnTo>
                          <a:pt x="1" y="0"/>
                        </a:lnTo>
                      </a:path>
                    </a:pathLst>
                  </a:custGeom>
                  <a:grpFill/>
                  <a:ln w="9144">
                    <a:solidFill>
                      <a:schemeClr val="bg2">
                        <a:lumMod val="90000"/>
                      </a:schemeClr>
                    </a:solidFill>
                    <a:round/>
                    <a:headEnd/>
                    <a:tailEnd/>
                  </a:ln>
                </p:spPr>
                <p:txBody>
                  <a:bodyPr/>
                  <a:lstStyle/>
                  <a:p>
                    <a:endParaRPr lang="nb-NO"/>
                  </a:p>
                </p:txBody>
              </p:sp>
              <p:sp>
                <p:nvSpPr>
                  <p:cNvPr id="702" name="Freeform 408"/>
                  <p:cNvSpPr>
                    <a:spLocks/>
                  </p:cNvSpPr>
                  <p:nvPr/>
                </p:nvSpPr>
                <p:spPr bwMode="gray">
                  <a:xfrm>
                    <a:off x="367" y="1196"/>
                    <a:ext cx="9" cy="6"/>
                  </a:xfrm>
                  <a:custGeom>
                    <a:avLst/>
                    <a:gdLst>
                      <a:gd name="T0" fmla="*/ 1 w 8"/>
                      <a:gd name="T1" fmla="*/ 1 h 8"/>
                      <a:gd name="T2" fmla="*/ 15 w 8"/>
                      <a:gd name="T3" fmla="*/ 0 h 8"/>
                      <a:gd name="T4" fmla="*/ 22 w 8"/>
                      <a:gd name="T5" fmla="*/ 2 h 8"/>
                      <a:gd name="T6" fmla="*/ 3 w 8"/>
                      <a:gd name="T7" fmla="*/ 2 h 8"/>
                      <a:gd name="T8" fmla="*/ 0 w 8"/>
                      <a:gd name="T9" fmla="*/ 2 h 8"/>
                      <a:gd name="T10" fmla="*/ 1 w 8"/>
                      <a:gd name="T11" fmla="*/ 1 h 8"/>
                      <a:gd name="T12" fmla="*/ 1 w 8"/>
                      <a:gd name="T13" fmla="*/ 1 h 8"/>
                      <a:gd name="T14" fmla="*/ 1 w 8"/>
                      <a:gd name="T15" fmla="*/ 1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1" y="1"/>
                        </a:moveTo>
                        <a:lnTo>
                          <a:pt x="4" y="0"/>
                        </a:lnTo>
                        <a:lnTo>
                          <a:pt x="7" y="7"/>
                        </a:lnTo>
                        <a:lnTo>
                          <a:pt x="3" y="7"/>
                        </a:lnTo>
                        <a:lnTo>
                          <a:pt x="0" y="3"/>
                        </a:lnTo>
                        <a:lnTo>
                          <a:pt x="1" y="1"/>
                        </a:lnTo>
                      </a:path>
                    </a:pathLst>
                  </a:custGeom>
                  <a:grpFill/>
                  <a:ln w="9144">
                    <a:solidFill>
                      <a:schemeClr val="bg2">
                        <a:lumMod val="90000"/>
                      </a:schemeClr>
                    </a:solidFill>
                    <a:round/>
                    <a:headEnd/>
                    <a:tailEnd/>
                  </a:ln>
                </p:spPr>
                <p:txBody>
                  <a:bodyPr/>
                  <a:lstStyle/>
                  <a:p>
                    <a:endParaRPr lang="nb-NO"/>
                  </a:p>
                </p:txBody>
              </p:sp>
              <p:sp>
                <p:nvSpPr>
                  <p:cNvPr id="703" name="Freeform 409"/>
                  <p:cNvSpPr>
                    <a:spLocks/>
                  </p:cNvSpPr>
                  <p:nvPr/>
                </p:nvSpPr>
                <p:spPr bwMode="gray">
                  <a:xfrm>
                    <a:off x="386" y="1430"/>
                    <a:ext cx="7" cy="6"/>
                  </a:xfrm>
                  <a:custGeom>
                    <a:avLst/>
                    <a:gdLst>
                      <a:gd name="T0" fmla="*/ 112 w 5"/>
                      <a:gd name="T1" fmla="*/ 0 h 7"/>
                      <a:gd name="T2" fmla="*/ 57 w 5"/>
                      <a:gd name="T3" fmla="*/ 3 h 7"/>
                      <a:gd name="T4" fmla="*/ 0 w 5"/>
                      <a:gd name="T5" fmla="*/ 3 h 7"/>
                      <a:gd name="T6" fmla="*/ 0 w 5"/>
                      <a:gd name="T7" fmla="*/ 2 h 7"/>
                      <a:gd name="T8" fmla="*/ 112 w 5"/>
                      <a:gd name="T9" fmla="*/ 0 h 7"/>
                      <a:gd name="T10" fmla="*/ 112 w 5"/>
                      <a:gd name="T11" fmla="*/ 0 h 7"/>
                      <a:gd name="T12" fmla="*/ 112 w 5"/>
                      <a:gd name="T13" fmla="*/ 0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4" y="0"/>
                        </a:moveTo>
                        <a:lnTo>
                          <a:pt x="2" y="5"/>
                        </a:lnTo>
                        <a:lnTo>
                          <a:pt x="0" y="6"/>
                        </a:lnTo>
                        <a:lnTo>
                          <a:pt x="0" y="2"/>
                        </a:lnTo>
                        <a:lnTo>
                          <a:pt x="4" y="0"/>
                        </a:lnTo>
                      </a:path>
                    </a:pathLst>
                  </a:custGeom>
                  <a:grpFill/>
                  <a:ln w="9144">
                    <a:solidFill>
                      <a:schemeClr val="bg2">
                        <a:lumMod val="90000"/>
                      </a:schemeClr>
                    </a:solidFill>
                    <a:round/>
                    <a:headEnd/>
                    <a:tailEnd/>
                  </a:ln>
                </p:spPr>
                <p:txBody>
                  <a:bodyPr/>
                  <a:lstStyle/>
                  <a:p>
                    <a:endParaRPr lang="nb-NO"/>
                  </a:p>
                </p:txBody>
              </p:sp>
              <p:sp>
                <p:nvSpPr>
                  <p:cNvPr id="704" name="Freeform 410"/>
                  <p:cNvSpPr>
                    <a:spLocks/>
                  </p:cNvSpPr>
                  <p:nvPr/>
                </p:nvSpPr>
                <p:spPr bwMode="gray">
                  <a:xfrm>
                    <a:off x="1507" y="1708"/>
                    <a:ext cx="21" cy="8"/>
                  </a:xfrm>
                  <a:custGeom>
                    <a:avLst/>
                    <a:gdLst>
                      <a:gd name="T0" fmla="*/ 24 w 20"/>
                      <a:gd name="T1" fmla="*/ 1 h 9"/>
                      <a:gd name="T2" fmla="*/ 0 w 20"/>
                      <a:gd name="T3" fmla="*/ 1 h 9"/>
                      <a:gd name="T4" fmla="*/ 8 w 20"/>
                      <a:gd name="T5" fmla="*/ 4 h 9"/>
                      <a:gd name="T6" fmla="*/ 26 w 20"/>
                      <a:gd name="T7" fmla="*/ 4 h 9"/>
                      <a:gd name="T8" fmla="*/ 28 w 20"/>
                      <a:gd name="T9" fmla="*/ 4 h 9"/>
                      <a:gd name="T10" fmla="*/ 29 w 20"/>
                      <a:gd name="T11" fmla="*/ 2 h 9"/>
                      <a:gd name="T12" fmla="*/ 28 w 20"/>
                      <a:gd name="T13" fmla="*/ 2 h 9"/>
                      <a:gd name="T14" fmla="*/ 28 w 20"/>
                      <a:gd name="T15" fmla="*/ 4 h 9"/>
                      <a:gd name="T16" fmla="*/ 27 w 20"/>
                      <a:gd name="T17" fmla="*/ 0 h 9"/>
                      <a:gd name="T18" fmla="*/ 24 w 20"/>
                      <a:gd name="T19" fmla="*/ 1 h 9"/>
                      <a:gd name="T20" fmla="*/ 24 w 20"/>
                      <a:gd name="T21" fmla="*/ 1 h 9"/>
                      <a:gd name="T22" fmla="*/ 24 w 20"/>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9"/>
                      <a:gd name="T38" fmla="*/ 20 w 2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9">
                        <a:moveTo>
                          <a:pt x="14" y="1"/>
                        </a:moveTo>
                        <a:lnTo>
                          <a:pt x="0" y="1"/>
                        </a:lnTo>
                        <a:lnTo>
                          <a:pt x="8" y="6"/>
                        </a:lnTo>
                        <a:lnTo>
                          <a:pt x="16" y="8"/>
                        </a:lnTo>
                        <a:lnTo>
                          <a:pt x="18" y="6"/>
                        </a:lnTo>
                        <a:lnTo>
                          <a:pt x="19" y="2"/>
                        </a:lnTo>
                        <a:lnTo>
                          <a:pt x="18" y="2"/>
                        </a:lnTo>
                        <a:lnTo>
                          <a:pt x="18" y="7"/>
                        </a:lnTo>
                        <a:lnTo>
                          <a:pt x="17" y="0"/>
                        </a:lnTo>
                        <a:lnTo>
                          <a:pt x="14" y="1"/>
                        </a:lnTo>
                      </a:path>
                    </a:pathLst>
                  </a:custGeom>
                  <a:grpFill/>
                  <a:ln w="9144">
                    <a:solidFill>
                      <a:schemeClr val="bg2">
                        <a:lumMod val="90000"/>
                      </a:schemeClr>
                    </a:solidFill>
                    <a:round/>
                    <a:headEnd/>
                    <a:tailEnd/>
                  </a:ln>
                </p:spPr>
                <p:txBody>
                  <a:bodyPr/>
                  <a:lstStyle/>
                  <a:p>
                    <a:endParaRPr lang="nb-NO"/>
                  </a:p>
                </p:txBody>
              </p:sp>
              <p:sp>
                <p:nvSpPr>
                  <p:cNvPr id="705" name="Freeform 411"/>
                  <p:cNvSpPr>
                    <a:spLocks/>
                  </p:cNvSpPr>
                  <p:nvPr/>
                </p:nvSpPr>
                <p:spPr bwMode="gray">
                  <a:xfrm>
                    <a:off x="2776" y="1399"/>
                    <a:ext cx="5" cy="4"/>
                  </a:xfrm>
                  <a:custGeom>
                    <a:avLst/>
                    <a:gdLst>
                      <a:gd name="T0" fmla="*/ 2 w 6"/>
                      <a:gd name="T1" fmla="*/ 2 h 5"/>
                      <a:gd name="T2" fmla="*/ 0 w 6"/>
                      <a:gd name="T3" fmla="*/ 2 h 5"/>
                      <a:gd name="T4" fmla="*/ 3 w 6"/>
                      <a:gd name="T5" fmla="*/ 0 h 5"/>
                      <a:gd name="T6" fmla="*/ 2 w 6"/>
                      <a:gd name="T7" fmla="*/ 2 h 5"/>
                      <a:gd name="T8" fmla="*/ 2 w 6"/>
                      <a:gd name="T9" fmla="*/ 2 h 5"/>
                      <a:gd name="T10" fmla="*/ 2 w 6"/>
                      <a:gd name="T11" fmla="*/ 2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2" y="4"/>
                        </a:moveTo>
                        <a:lnTo>
                          <a:pt x="0" y="2"/>
                        </a:lnTo>
                        <a:lnTo>
                          <a:pt x="5" y="0"/>
                        </a:lnTo>
                        <a:lnTo>
                          <a:pt x="2" y="4"/>
                        </a:lnTo>
                      </a:path>
                    </a:pathLst>
                  </a:custGeom>
                  <a:grpFill/>
                  <a:ln w="9144">
                    <a:solidFill>
                      <a:schemeClr val="bg2">
                        <a:lumMod val="90000"/>
                      </a:schemeClr>
                    </a:solidFill>
                    <a:round/>
                    <a:headEnd/>
                    <a:tailEnd/>
                  </a:ln>
                </p:spPr>
                <p:txBody>
                  <a:bodyPr/>
                  <a:lstStyle/>
                  <a:p>
                    <a:endParaRPr lang="nb-NO"/>
                  </a:p>
                </p:txBody>
              </p:sp>
              <p:sp>
                <p:nvSpPr>
                  <p:cNvPr id="706" name="Freeform 412"/>
                  <p:cNvSpPr>
                    <a:spLocks/>
                  </p:cNvSpPr>
                  <p:nvPr/>
                </p:nvSpPr>
                <p:spPr bwMode="auto">
                  <a:xfrm>
                    <a:off x="2772" y="1416"/>
                    <a:ext cx="4" cy="6"/>
                  </a:xfrm>
                  <a:custGeom>
                    <a:avLst/>
                    <a:gdLst>
                      <a:gd name="T0" fmla="*/ 37 w 3"/>
                      <a:gd name="T1" fmla="*/ 24 h 5"/>
                      <a:gd name="T2" fmla="*/ 1 w 3"/>
                      <a:gd name="T3" fmla="*/ 0 h 5"/>
                      <a:gd name="T4" fmla="*/ 0 w 3"/>
                      <a:gd name="T5" fmla="*/ 24 h 5"/>
                      <a:gd name="T6" fmla="*/ 37 w 3"/>
                      <a:gd name="T7" fmla="*/ 24 h 5"/>
                      <a:gd name="T8" fmla="*/ 37 w 3"/>
                      <a:gd name="T9" fmla="*/ 24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4"/>
                        </a:moveTo>
                        <a:lnTo>
                          <a:pt x="1" y="0"/>
                        </a:lnTo>
                        <a:lnTo>
                          <a:pt x="0" y="4"/>
                        </a:lnTo>
                        <a:lnTo>
                          <a:pt x="2" y="4"/>
                        </a:lnTo>
                      </a:path>
                    </a:pathLst>
                  </a:custGeom>
                  <a:grpFill/>
                  <a:ln w="9088">
                    <a:solidFill>
                      <a:schemeClr val="bg2">
                        <a:lumMod val="90000"/>
                      </a:schemeClr>
                    </a:solidFill>
                    <a:round/>
                    <a:headEnd/>
                    <a:tailEnd/>
                  </a:ln>
                </p:spPr>
                <p:txBody>
                  <a:bodyPr/>
                  <a:lstStyle/>
                  <a:p>
                    <a:endParaRPr lang="nb-NO"/>
                  </a:p>
                </p:txBody>
              </p:sp>
            </p:grpSp>
            <p:sp>
              <p:nvSpPr>
                <p:cNvPr id="297" name="Freeform 181"/>
                <p:cNvSpPr>
                  <a:spLocks/>
                </p:cNvSpPr>
                <p:nvPr/>
              </p:nvSpPr>
              <p:spPr bwMode="gray">
                <a:xfrm>
                  <a:off x="4317196" y="3863583"/>
                  <a:ext cx="69850" cy="128587"/>
                </a:xfrm>
                <a:custGeom>
                  <a:avLst/>
                  <a:gdLst>
                    <a:gd name="T0" fmla="*/ 43240 w 42"/>
                    <a:gd name="T1" fmla="*/ 81691 h 85"/>
                    <a:gd name="T2" fmla="*/ 39914 w 42"/>
                    <a:gd name="T3" fmla="*/ 80178 h 85"/>
                    <a:gd name="T4" fmla="*/ 38251 w 42"/>
                    <a:gd name="T5" fmla="*/ 77152 h 85"/>
                    <a:gd name="T6" fmla="*/ 38251 w 42"/>
                    <a:gd name="T7" fmla="*/ 71101 h 85"/>
                    <a:gd name="T8" fmla="*/ 38251 w 42"/>
                    <a:gd name="T9" fmla="*/ 49922 h 85"/>
                    <a:gd name="T10" fmla="*/ 11642 w 42"/>
                    <a:gd name="T11" fmla="*/ 34794 h 85"/>
                    <a:gd name="T12" fmla="*/ 8315 w 42"/>
                    <a:gd name="T13" fmla="*/ 33281 h 85"/>
                    <a:gd name="T14" fmla="*/ 0 w 42"/>
                    <a:gd name="T15" fmla="*/ 27230 h 85"/>
                    <a:gd name="T16" fmla="*/ 3326 w 42"/>
                    <a:gd name="T17" fmla="*/ 15128 h 85"/>
                    <a:gd name="T18" fmla="*/ 14968 w 42"/>
                    <a:gd name="T19" fmla="*/ 15128 h 85"/>
                    <a:gd name="T20" fmla="*/ 44904 w 42"/>
                    <a:gd name="T21" fmla="*/ 15128 h 85"/>
                    <a:gd name="T22" fmla="*/ 49893 w 42"/>
                    <a:gd name="T23" fmla="*/ 9077 h 85"/>
                    <a:gd name="T24" fmla="*/ 56545 w 42"/>
                    <a:gd name="T25" fmla="*/ 7564 h 85"/>
                    <a:gd name="T26" fmla="*/ 49893 w 42"/>
                    <a:gd name="T27" fmla="*/ 1513 h 85"/>
                    <a:gd name="T28" fmla="*/ 69850 w 42"/>
                    <a:gd name="T29" fmla="*/ 0 h 85"/>
                    <a:gd name="T30" fmla="*/ 98123 w 42"/>
                    <a:gd name="T31" fmla="*/ 12102 h 85"/>
                    <a:gd name="T32" fmla="*/ 93133 w 42"/>
                    <a:gd name="T33" fmla="*/ 15128 h 85"/>
                    <a:gd name="T34" fmla="*/ 99786 w 42"/>
                    <a:gd name="T35" fmla="*/ 15128 h 85"/>
                    <a:gd name="T36" fmla="*/ 103112 w 42"/>
                    <a:gd name="T37" fmla="*/ 25717 h 85"/>
                    <a:gd name="T38" fmla="*/ 94796 w 42"/>
                    <a:gd name="T39" fmla="*/ 28743 h 85"/>
                    <a:gd name="T40" fmla="*/ 98123 w 42"/>
                    <a:gd name="T41" fmla="*/ 33281 h 85"/>
                    <a:gd name="T42" fmla="*/ 94796 w 42"/>
                    <a:gd name="T43" fmla="*/ 34794 h 85"/>
                    <a:gd name="T44" fmla="*/ 84818 w 42"/>
                    <a:gd name="T45" fmla="*/ 39332 h 85"/>
                    <a:gd name="T46" fmla="*/ 83155 w 42"/>
                    <a:gd name="T47" fmla="*/ 43871 h 85"/>
                    <a:gd name="T48" fmla="*/ 69850 w 42"/>
                    <a:gd name="T49" fmla="*/ 52948 h 85"/>
                    <a:gd name="T50" fmla="*/ 66524 w 42"/>
                    <a:gd name="T51" fmla="*/ 72614 h 85"/>
                    <a:gd name="T52" fmla="*/ 69850 w 42"/>
                    <a:gd name="T53" fmla="*/ 80178 h 85"/>
                    <a:gd name="T54" fmla="*/ 43240 w 42"/>
                    <a:gd name="T55" fmla="*/ 81691 h 85"/>
                    <a:gd name="T56" fmla="*/ 43240 w 42"/>
                    <a:gd name="T57" fmla="*/ 81691 h 85"/>
                    <a:gd name="T58" fmla="*/ 43240 w 42"/>
                    <a:gd name="T59" fmla="*/ 81691 h 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85"/>
                    <a:gd name="T92" fmla="*/ 42 w 42"/>
                    <a:gd name="T93" fmla="*/ 85 h 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85">
                      <a:moveTo>
                        <a:pt x="17" y="84"/>
                      </a:moveTo>
                      <a:lnTo>
                        <a:pt x="15" y="83"/>
                      </a:lnTo>
                      <a:lnTo>
                        <a:pt x="14" y="79"/>
                      </a:lnTo>
                      <a:lnTo>
                        <a:pt x="14" y="71"/>
                      </a:lnTo>
                      <a:lnTo>
                        <a:pt x="14" y="51"/>
                      </a:lnTo>
                      <a:lnTo>
                        <a:pt x="7" y="34"/>
                      </a:lnTo>
                      <a:lnTo>
                        <a:pt x="5" y="31"/>
                      </a:lnTo>
                      <a:lnTo>
                        <a:pt x="0" y="27"/>
                      </a:lnTo>
                      <a:lnTo>
                        <a:pt x="2" y="19"/>
                      </a:lnTo>
                      <a:lnTo>
                        <a:pt x="9" y="12"/>
                      </a:lnTo>
                      <a:lnTo>
                        <a:pt x="18" y="12"/>
                      </a:lnTo>
                      <a:lnTo>
                        <a:pt x="21" y="6"/>
                      </a:lnTo>
                      <a:lnTo>
                        <a:pt x="24" y="5"/>
                      </a:lnTo>
                      <a:lnTo>
                        <a:pt x="21" y="1"/>
                      </a:lnTo>
                      <a:lnTo>
                        <a:pt x="28" y="0"/>
                      </a:lnTo>
                      <a:lnTo>
                        <a:pt x="39" y="8"/>
                      </a:lnTo>
                      <a:lnTo>
                        <a:pt x="37" y="13"/>
                      </a:lnTo>
                      <a:lnTo>
                        <a:pt x="40" y="18"/>
                      </a:lnTo>
                      <a:lnTo>
                        <a:pt x="41" y="26"/>
                      </a:lnTo>
                      <a:lnTo>
                        <a:pt x="38" y="28"/>
                      </a:lnTo>
                      <a:lnTo>
                        <a:pt x="39" y="32"/>
                      </a:lnTo>
                      <a:lnTo>
                        <a:pt x="38" y="34"/>
                      </a:lnTo>
                      <a:lnTo>
                        <a:pt x="33" y="39"/>
                      </a:lnTo>
                      <a:lnTo>
                        <a:pt x="32" y="45"/>
                      </a:lnTo>
                      <a:lnTo>
                        <a:pt x="28" y="53"/>
                      </a:lnTo>
                      <a:lnTo>
                        <a:pt x="27" y="73"/>
                      </a:lnTo>
                      <a:lnTo>
                        <a:pt x="28" y="83"/>
                      </a:lnTo>
                      <a:lnTo>
                        <a:pt x="17" y="84"/>
                      </a:lnTo>
                    </a:path>
                  </a:pathLst>
                </a:custGeom>
                <a:grpFill/>
                <a:ln w="9144">
                  <a:solidFill>
                    <a:schemeClr val="bg2">
                      <a:lumMod val="90000"/>
                    </a:schemeClr>
                  </a:solidFill>
                  <a:round/>
                  <a:headEnd/>
                  <a:tailEnd/>
                </a:ln>
              </p:spPr>
              <p:txBody>
                <a:bodyPr/>
                <a:lstStyle/>
                <a:p>
                  <a:endParaRPr lang="nb-NO"/>
                </a:p>
              </p:txBody>
            </p:sp>
          </p:grpSp>
          <p:sp>
            <p:nvSpPr>
              <p:cNvPr id="294" name="Freeform 173"/>
              <p:cNvSpPr>
                <a:spLocks/>
              </p:cNvSpPr>
              <p:nvPr/>
            </p:nvSpPr>
            <p:spPr bwMode="gray">
              <a:xfrm>
                <a:off x="4492233" y="4065609"/>
                <a:ext cx="128588" cy="133350"/>
              </a:xfrm>
              <a:custGeom>
                <a:avLst/>
                <a:gdLst>
                  <a:gd name="T0" fmla="*/ 101517 w 76"/>
                  <a:gd name="T1" fmla="*/ 1533 h 87"/>
                  <a:gd name="T2" fmla="*/ 98133 w 76"/>
                  <a:gd name="T3" fmla="*/ 7664 h 87"/>
                  <a:gd name="T4" fmla="*/ 101517 w 76"/>
                  <a:gd name="T5" fmla="*/ 21459 h 87"/>
                  <a:gd name="T6" fmla="*/ 49066 w 76"/>
                  <a:gd name="T7" fmla="*/ 21459 h 87"/>
                  <a:gd name="T8" fmla="*/ 32147 w 76"/>
                  <a:gd name="T9" fmla="*/ 21459 h 87"/>
                  <a:gd name="T10" fmla="*/ 32147 w 76"/>
                  <a:gd name="T11" fmla="*/ 21459 h 87"/>
                  <a:gd name="T12" fmla="*/ 28763 w 76"/>
                  <a:gd name="T13" fmla="*/ 22991 h 87"/>
                  <a:gd name="T14" fmla="*/ 42299 w 76"/>
                  <a:gd name="T15" fmla="*/ 32188 h 87"/>
                  <a:gd name="T16" fmla="*/ 32147 w 76"/>
                  <a:gd name="T17" fmla="*/ 33721 h 87"/>
                  <a:gd name="T18" fmla="*/ 11844 w 76"/>
                  <a:gd name="T19" fmla="*/ 29122 h 87"/>
                  <a:gd name="T20" fmla="*/ 10152 w 76"/>
                  <a:gd name="T21" fmla="*/ 44450 h 87"/>
                  <a:gd name="T22" fmla="*/ 3384 w 76"/>
                  <a:gd name="T23" fmla="*/ 49048 h 87"/>
                  <a:gd name="T24" fmla="*/ 0 w 76"/>
                  <a:gd name="T25" fmla="*/ 50581 h 87"/>
                  <a:gd name="T26" fmla="*/ 3384 w 76"/>
                  <a:gd name="T27" fmla="*/ 53647 h 87"/>
                  <a:gd name="T28" fmla="*/ 11844 w 76"/>
                  <a:gd name="T29" fmla="*/ 62843 h 87"/>
                  <a:gd name="T30" fmla="*/ 42299 w 76"/>
                  <a:gd name="T31" fmla="*/ 76638 h 87"/>
                  <a:gd name="T32" fmla="*/ 89673 w 76"/>
                  <a:gd name="T33" fmla="*/ 91966 h 87"/>
                  <a:gd name="T34" fmla="*/ 91365 w 76"/>
                  <a:gd name="T35" fmla="*/ 96564 h 87"/>
                  <a:gd name="T36" fmla="*/ 101517 w 76"/>
                  <a:gd name="T37" fmla="*/ 90433 h 87"/>
                  <a:gd name="T38" fmla="*/ 118436 w 76"/>
                  <a:gd name="T39" fmla="*/ 88900 h 87"/>
                  <a:gd name="T40" fmla="*/ 120128 w 76"/>
                  <a:gd name="T41" fmla="*/ 88900 h 87"/>
                  <a:gd name="T42" fmla="*/ 111669 w 76"/>
                  <a:gd name="T43" fmla="*/ 82769 h 87"/>
                  <a:gd name="T44" fmla="*/ 118436 w 76"/>
                  <a:gd name="T45" fmla="*/ 73572 h 87"/>
                  <a:gd name="T46" fmla="*/ 143816 w 76"/>
                  <a:gd name="T47" fmla="*/ 65909 h 87"/>
                  <a:gd name="T48" fmla="*/ 155659 w 76"/>
                  <a:gd name="T49" fmla="*/ 62843 h 87"/>
                  <a:gd name="T50" fmla="*/ 172579 w 76"/>
                  <a:gd name="T51" fmla="*/ 65909 h 87"/>
                  <a:gd name="T52" fmla="*/ 187806 w 76"/>
                  <a:gd name="T53" fmla="*/ 65909 h 87"/>
                  <a:gd name="T54" fmla="*/ 199650 w 76"/>
                  <a:gd name="T55" fmla="*/ 72040 h 87"/>
                  <a:gd name="T56" fmla="*/ 213185 w 76"/>
                  <a:gd name="T57" fmla="*/ 67441 h 87"/>
                  <a:gd name="T58" fmla="*/ 223337 w 76"/>
                  <a:gd name="T59" fmla="*/ 50581 h 87"/>
                  <a:gd name="T60" fmla="*/ 213185 w 76"/>
                  <a:gd name="T61" fmla="*/ 35253 h 87"/>
                  <a:gd name="T62" fmla="*/ 213185 w 76"/>
                  <a:gd name="T63" fmla="*/ 27590 h 87"/>
                  <a:gd name="T64" fmla="*/ 225029 w 76"/>
                  <a:gd name="T65" fmla="*/ 21459 h 87"/>
                  <a:gd name="T66" fmla="*/ 225029 w 76"/>
                  <a:gd name="T67" fmla="*/ 21459 h 87"/>
                  <a:gd name="T68" fmla="*/ 218261 w 76"/>
                  <a:gd name="T69" fmla="*/ 18393 h 87"/>
                  <a:gd name="T70" fmla="*/ 196266 w 76"/>
                  <a:gd name="T71" fmla="*/ 13795 h 87"/>
                  <a:gd name="T72" fmla="*/ 184422 w 76"/>
                  <a:gd name="T73" fmla="*/ 21459 h 87"/>
                  <a:gd name="T74" fmla="*/ 179346 w 76"/>
                  <a:gd name="T75" fmla="*/ 21459 h 87"/>
                  <a:gd name="T76" fmla="*/ 179346 w 76"/>
                  <a:gd name="T77" fmla="*/ 9197 h 87"/>
                  <a:gd name="T78" fmla="*/ 184422 w 76"/>
                  <a:gd name="T79" fmla="*/ 1533 h 87"/>
                  <a:gd name="T80" fmla="*/ 138740 w 76"/>
                  <a:gd name="T81" fmla="*/ 0 h 87"/>
                  <a:gd name="T82" fmla="*/ 101517 w 76"/>
                  <a:gd name="T83" fmla="*/ 1533 h 87"/>
                  <a:gd name="T84" fmla="*/ 101517 w 76"/>
                  <a:gd name="T85" fmla="*/ 1533 h 87"/>
                  <a:gd name="T86" fmla="*/ 101517 w 76"/>
                  <a:gd name="T87" fmla="*/ 1533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
                  <a:gd name="T133" fmla="*/ 0 h 87"/>
                  <a:gd name="T134" fmla="*/ 76 w 76"/>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 h="87">
                    <a:moveTo>
                      <a:pt x="34" y="1"/>
                    </a:moveTo>
                    <a:lnTo>
                      <a:pt x="33" y="5"/>
                    </a:lnTo>
                    <a:lnTo>
                      <a:pt x="34" y="17"/>
                    </a:lnTo>
                    <a:lnTo>
                      <a:pt x="17" y="17"/>
                    </a:lnTo>
                    <a:lnTo>
                      <a:pt x="10" y="19"/>
                    </a:lnTo>
                    <a:lnTo>
                      <a:pt x="10" y="23"/>
                    </a:lnTo>
                    <a:lnTo>
                      <a:pt x="8" y="24"/>
                    </a:lnTo>
                    <a:lnTo>
                      <a:pt x="15" y="30"/>
                    </a:lnTo>
                    <a:lnTo>
                      <a:pt x="10" y="31"/>
                    </a:lnTo>
                    <a:lnTo>
                      <a:pt x="7" y="28"/>
                    </a:lnTo>
                    <a:lnTo>
                      <a:pt x="6" y="38"/>
                    </a:lnTo>
                    <a:lnTo>
                      <a:pt x="2" y="41"/>
                    </a:lnTo>
                    <a:lnTo>
                      <a:pt x="0" y="42"/>
                    </a:lnTo>
                    <a:lnTo>
                      <a:pt x="2" y="45"/>
                    </a:lnTo>
                    <a:lnTo>
                      <a:pt x="7" y="58"/>
                    </a:lnTo>
                    <a:lnTo>
                      <a:pt x="15" y="68"/>
                    </a:lnTo>
                    <a:lnTo>
                      <a:pt x="30" y="81"/>
                    </a:lnTo>
                    <a:lnTo>
                      <a:pt x="31" y="86"/>
                    </a:lnTo>
                    <a:lnTo>
                      <a:pt x="34" y="80"/>
                    </a:lnTo>
                    <a:lnTo>
                      <a:pt x="39" y="79"/>
                    </a:lnTo>
                    <a:lnTo>
                      <a:pt x="40" y="78"/>
                    </a:lnTo>
                    <a:lnTo>
                      <a:pt x="37" y="72"/>
                    </a:lnTo>
                    <a:lnTo>
                      <a:pt x="39" y="66"/>
                    </a:lnTo>
                    <a:lnTo>
                      <a:pt x="48" y="61"/>
                    </a:lnTo>
                    <a:lnTo>
                      <a:pt x="52" y="57"/>
                    </a:lnTo>
                    <a:lnTo>
                      <a:pt x="57" y="61"/>
                    </a:lnTo>
                    <a:lnTo>
                      <a:pt x="63" y="61"/>
                    </a:lnTo>
                    <a:lnTo>
                      <a:pt x="67" y="65"/>
                    </a:lnTo>
                    <a:lnTo>
                      <a:pt x="71" y="62"/>
                    </a:lnTo>
                    <a:lnTo>
                      <a:pt x="74" y="42"/>
                    </a:lnTo>
                    <a:lnTo>
                      <a:pt x="71" y="32"/>
                    </a:lnTo>
                    <a:lnTo>
                      <a:pt x="71" y="27"/>
                    </a:lnTo>
                    <a:lnTo>
                      <a:pt x="75" y="20"/>
                    </a:lnTo>
                    <a:lnTo>
                      <a:pt x="75" y="16"/>
                    </a:lnTo>
                    <a:lnTo>
                      <a:pt x="73" y="12"/>
                    </a:lnTo>
                    <a:lnTo>
                      <a:pt x="65" y="9"/>
                    </a:lnTo>
                    <a:lnTo>
                      <a:pt x="61" y="17"/>
                    </a:lnTo>
                    <a:lnTo>
                      <a:pt x="60" y="15"/>
                    </a:lnTo>
                    <a:lnTo>
                      <a:pt x="60" y="6"/>
                    </a:lnTo>
                    <a:lnTo>
                      <a:pt x="61" y="1"/>
                    </a:lnTo>
                    <a:lnTo>
                      <a:pt x="47" y="0"/>
                    </a:lnTo>
                    <a:lnTo>
                      <a:pt x="34" y="1"/>
                    </a:lnTo>
                  </a:path>
                </a:pathLst>
              </a:custGeom>
              <a:grpFill/>
              <a:ln w="9144">
                <a:solidFill>
                  <a:schemeClr val="bg2">
                    <a:lumMod val="90000"/>
                  </a:schemeClr>
                </a:solidFill>
                <a:round/>
                <a:headEnd/>
                <a:tailEnd/>
              </a:ln>
            </p:spPr>
            <p:txBody>
              <a:bodyPr/>
              <a:lstStyle/>
              <a:p>
                <a:endParaRPr lang="nb-NO"/>
              </a:p>
            </p:txBody>
          </p:sp>
          <p:sp>
            <p:nvSpPr>
              <p:cNvPr id="295" name="Freeform 83"/>
              <p:cNvSpPr>
                <a:spLocks/>
              </p:cNvSpPr>
              <p:nvPr/>
            </p:nvSpPr>
            <p:spPr bwMode="gray">
              <a:xfrm>
                <a:off x="4577546" y="4015572"/>
                <a:ext cx="438150" cy="387350"/>
              </a:xfrm>
              <a:custGeom>
                <a:avLst/>
                <a:gdLst>
                  <a:gd name="T0" fmla="*/ 723535 w 261"/>
                  <a:gd name="T1" fmla="*/ 47275 h 254"/>
                  <a:gd name="T2" fmla="*/ 701711 w 261"/>
                  <a:gd name="T3" fmla="*/ 22875 h 254"/>
                  <a:gd name="T4" fmla="*/ 649671 w 261"/>
                  <a:gd name="T5" fmla="*/ 18300 h 254"/>
                  <a:gd name="T6" fmla="*/ 594272 w 261"/>
                  <a:gd name="T7" fmla="*/ 18300 h 254"/>
                  <a:gd name="T8" fmla="*/ 552304 w 261"/>
                  <a:gd name="T9" fmla="*/ 7625 h 254"/>
                  <a:gd name="T10" fmla="*/ 530480 w 261"/>
                  <a:gd name="T11" fmla="*/ 0 h 254"/>
                  <a:gd name="T12" fmla="*/ 488512 w 261"/>
                  <a:gd name="T13" fmla="*/ 7625 h 254"/>
                  <a:gd name="T14" fmla="*/ 419684 w 261"/>
                  <a:gd name="T15" fmla="*/ 15250 h 254"/>
                  <a:gd name="T16" fmla="*/ 391145 w 261"/>
                  <a:gd name="T17" fmla="*/ 18300 h 254"/>
                  <a:gd name="T18" fmla="*/ 320638 w 261"/>
                  <a:gd name="T19" fmla="*/ 16775 h 254"/>
                  <a:gd name="T20" fmla="*/ 290421 w 261"/>
                  <a:gd name="T21" fmla="*/ 4575 h 254"/>
                  <a:gd name="T22" fmla="*/ 246774 w 261"/>
                  <a:gd name="T23" fmla="*/ 18300 h 254"/>
                  <a:gd name="T24" fmla="*/ 216557 w 261"/>
                  <a:gd name="T25" fmla="*/ 50325 h 254"/>
                  <a:gd name="T26" fmla="*/ 152765 w 261"/>
                  <a:gd name="T27" fmla="*/ 106750 h 254"/>
                  <a:gd name="T28" fmla="*/ 135978 w 261"/>
                  <a:gd name="T29" fmla="*/ 132675 h 254"/>
                  <a:gd name="T30" fmla="*/ 78901 w 261"/>
                  <a:gd name="T31" fmla="*/ 146400 h 254"/>
                  <a:gd name="T32" fmla="*/ 43647 w 261"/>
                  <a:gd name="T33" fmla="*/ 147925 h 254"/>
                  <a:gd name="T34" fmla="*/ 6715 w 261"/>
                  <a:gd name="T35" fmla="*/ 149450 h 254"/>
                  <a:gd name="T36" fmla="*/ 0 w 261"/>
                  <a:gd name="T37" fmla="*/ 167750 h 254"/>
                  <a:gd name="T38" fmla="*/ 94009 w 261"/>
                  <a:gd name="T39" fmla="*/ 161650 h 254"/>
                  <a:gd name="T40" fmla="*/ 162837 w 261"/>
                  <a:gd name="T41" fmla="*/ 164700 h 254"/>
                  <a:gd name="T42" fmla="*/ 204806 w 261"/>
                  <a:gd name="T43" fmla="*/ 195200 h 254"/>
                  <a:gd name="T44" fmla="*/ 271955 w 261"/>
                  <a:gd name="T45" fmla="*/ 176900 h 254"/>
                  <a:gd name="T46" fmla="*/ 350856 w 261"/>
                  <a:gd name="T47" fmla="*/ 181475 h 254"/>
                  <a:gd name="T48" fmla="*/ 357571 w 261"/>
                  <a:gd name="T49" fmla="*/ 213500 h 254"/>
                  <a:gd name="T50" fmla="*/ 374358 w 261"/>
                  <a:gd name="T51" fmla="*/ 239425 h 254"/>
                  <a:gd name="T52" fmla="*/ 436471 w 261"/>
                  <a:gd name="T53" fmla="*/ 234850 h 254"/>
                  <a:gd name="T54" fmla="*/ 461652 w 261"/>
                  <a:gd name="T55" fmla="*/ 239425 h 254"/>
                  <a:gd name="T56" fmla="*/ 527123 w 261"/>
                  <a:gd name="T57" fmla="*/ 247050 h 254"/>
                  <a:gd name="T58" fmla="*/ 594272 w 261"/>
                  <a:gd name="T59" fmla="*/ 254675 h 254"/>
                  <a:gd name="T60" fmla="*/ 644634 w 261"/>
                  <a:gd name="T61" fmla="*/ 268400 h 254"/>
                  <a:gd name="T62" fmla="*/ 656386 w 261"/>
                  <a:gd name="T63" fmla="*/ 253150 h 254"/>
                  <a:gd name="T64" fmla="*/ 626168 w 261"/>
                  <a:gd name="T65" fmla="*/ 228750 h 254"/>
                  <a:gd name="T66" fmla="*/ 626168 w 261"/>
                  <a:gd name="T67" fmla="*/ 205875 h 254"/>
                  <a:gd name="T68" fmla="*/ 642956 w 261"/>
                  <a:gd name="T69" fmla="*/ 198250 h 254"/>
                  <a:gd name="T70" fmla="*/ 658064 w 261"/>
                  <a:gd name="T71" fmla="*/ 178425 h 254"/>
                  <a:gd name="T72" fmla="*/ 646313 w 261"/>
                  <a:gd name="T73" fmla="*/ 155550 h 254"/>
                  <a:gd name="T74" fmla="*/ 646313 w 261"/>
                  <a:gd name="T75" fmla="*/ 137250 h 254"/>
                  <a:gd name="T76" fmla="*/ 647992 w 261"/>
                  <a:gd name="T77" fmla="*/ 125050 h 254"/>
                  <a:gd name="T78" fmla="*/ 631205 w 261"/>
                  <a:gd name="T79" fmla="*/ 111325 h 254"/>
                  <a:gd name="T80" fmla="*/ 661422 w 261"/>
                  <a:gd name="T81" fmla="*/ 83875 h 254"/>
                  <a:gd name="T82" fmla="*/ 689960 w 261"/>
                  <a:gd name="T83" fmla="*/ 57950 h 2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1"/>
                  <a:gd name="T127" fmla="*/ 0 h 254"/>
                  <a:gd name="T128" fmla="*/ 261 w 261"/>
                  <a:gd name="T129" fmla="*/ 254 h 2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1" h="254">
                    <a:moveTo>
                      <a:pt x="249" y="56"/>
                    </a:moveTo>
                    <a:lnTo>
                      <a:pt x="249" y="52"/>
                    </a:lnTo>
                    <a:lnTo>
                      <a:pt x="260" y="42"/>
                    </a:lnTo>
                    <a:lnTo>
                      <a:pt x="254" y="40"/>
                    </a:lnTo>
                    <a:lnTo>
                      <a:pt x="252" y="37"/>
                    </a:lnTo>
                    <a:lnTo>
                      <a:pt x="254" y="24"/>
                    </a:lnTo>
                    <a:lnTo>
                      <a:pt x="252" y="24"/>
                    </a:lnTo>
                    <a:lnTo>
                      <a:pt x="237" y="10"/>
                    </a:lnTo>
                    <a:lnTo>
                      <a:pt x="234" y="13"/>
                    </a:lnTo>
                    <a:lnTo>
                      <a:pt x="225" y="12"/>
                    </a:lnTo>
                    <a:lnTo>
                      <a:pt x="221" y="14"/>
                    </a:lnTo>
                    <a:lnTo>
                      <a:pt x="215" y="12"/>
                    </a:lnTo>
                    <a:lnTo>
                      <a:pt x="208" y="2"/>
                    </a:lnTo>
                    <a:lnTo>
                      <a:pt x="201" y="2"/>
                    </a:lnTo>
                    <a:lnTo>
                      <a:pt x="199" y="5"/>
                    </a:lnTo>
                    <a:lnTo>
                      <a:pt x="196" y="3"/>
                    </a:lnTo>
                    <a:lnTo>
                      <a:pt x="195" y="5"/>
                    </a:lnTo>
                    <a:lnTo>
                      <a:pt x="191" y="0"/>
                    </a:lnTo>
                    <a:lnTo>
                      <a:pt x="180" y="3"/>
                    </a:lnTo>
                    <a:lnTo>
                      <a:pt x="176" y="2"/>
                    </a:lnTo>
                    <a:lnTo>
                      <a:pt x="176" y="5"/>
                    </a:lnTo>
                    <a:lnTo>
                      <a:pt x="171" y="6"/>
                    </a:lnTo>
                    <a:lnTo>
                      <a:pt x="167" y="4"/>
                    </a:lnTo>
                    <a:lnTo>
                      <a:pt x="151" y="10"/>
                    </a:lnTo>
                    <a:lnTo>
                      <a:pt x="144" y="7"/>
                    </a:lnTo>
                    <a:lnTo>
                      <a:pt x="140" y="10"/>
                    </a:lnTo>
                    <a:lnTo>
                      <a:pt x="140" y="13"/>
                    </a:lnTo>
                    <a:lnTo>
                      <a:pt x="138" y="14"/>
                    </a:lnTo>
                    <a:lnTo>
                      <a:pt x="125" y="14"/>
                    </a:lnTo>
                    <a:lnTo>
                      <a:pt x="116" y="11"/>
                    </a:lnTo>
                    <a:lnTo>
                      <a:pt x="114" y="12"/>
                    </a:lnTo>
                    <a:lnTo>
                      <a:pt x="112" y="12"/>
                    </a:lnTo>
                    <a:lnTo>
                      <a:pt x="105" y="3"/>
                    </a:lnTo>
                    <a:lnTo>
                      <a:pt x="97" y="2"/>
                    </a:lnTo>
                    <a:lnTo>
                      <a:pt x="89" y="12"/>
                    </a:lnTo>
                    <a:lnTo>
                      <a:pt x="89" y="21"/>
                    </a:lnTo>
                    <a:lnTo>
                      <a:pt x="87" y="23"/>
                    </a:lnTo>
                    <a:lnTo>
                      <a:pt x="86" y="32"/>
                    </a:lnTo>
                    <a:lnTo>
                      <a:pt x="78" y="46"/>
                    </a:lnTo>
                    <a:lnTo>
                      <a:pt x="74" y="82"/>
                    </a:lnTo>
                    <a:lnTo>
                      <a:pt x="61" y="92"/>
                    </a:lnTo>
                    <a:lnTo>
                      <a:pt x="55" y="101"/>
                    </a:lnTo>
                    <a:lnTo>
                      <a:pt x="53" y="106"/>
                    </a:lnTo>
                    <a:lnTo>
                      <a:pt x="53" y="116"/>
                    </a:lnTo>
                    <a:lnTo>
                      <a:pt x="49" y="126"/>
                    </a:lnTo>
                    <a:lnTo>
                      <a:pt x="35" y="136"/>
                    </a:lnTo>
                    <a:lnTo>
                      <a:pt x="30" y="138"/>
                    </a:lnTo>
                    <a:lnTo>
                      <a:pt x="28" y="137"/>
                    </a:lnTo>
                    <a:lnTo>
                      <a:pt x="26" y="131"/>
                    </a:lnTo>
                    <a:lnTo>
                      <a:pt x="20" y="133"/>
                    </a:lnTo>
                    <a:lnTo>
                      <a:pt x="17" y="138"/>
                    </a:lnTo>
                    <a:lnTo>
                      <a:pt x="13" y="138"/>
                    </a:lnTo>
                    <a:lnTo>
                      <a:pt x="9" y="136"/>
                    </a:lnTo>
                    <a:lnTo>
                      <a:pt x="4" y="140"/>
                    </a:lnTo>
                    <a:lnTo>
                      <a:pt x="2" y="151"/>
                    </a:lnTo>
                    <a:lnTo>
                      <a:pt x="0" y="152"/>
                    </a:lnTo>
                    <a:lnTo>
                      <a:pt x="0" y="157"/>
                    </a:lnTo>
                    <a:lnTo>
                      <a:pt x="13" y="152"/>
                    </a:lnTo>
                    <a:lnTo>
                      <a:pt x="23" y="151"/>
                    </a:lnTo>
                    <a:lnTo>
                      <a:pt x="34" y="151"/>
                    </a:lnTo>
                    <a:lnTo>
                      <a:pt x="43" y="151"/>
                    </a:lnTo>
                    <a:lnTo>
                      <a:pt x="54" y="151"/>
                    </a:lnTo>
                    <a:lnTo>
                      <a:pt x="59" y="155"/>
                    </a:lnTo>
                    <a:lnTo>
                      <a:pt x="63" y="171"/>
                    </a:lnTo>
                    <a:lnTo>
                      <a:pt x="71" y="182"/>
                    </a:lnTo>
                    <a:lnTo>
                      <a:pt x="74" y="183"/>
                    </a:lnTo>
                    <a:lnTo>
                      <a:pt x="87" y="180"/>
                    </a:lnTo>
                    <a:lnTo>
                      <a:pt x="95" y="181"/>
                    </a:lnTo>
                    <a:lnTo>
                      <a:pt x="98" y="167"/>
                    </a:lnTo>
                    <a:lnTo>
                      <a:pt x="115" y="166"/>
                    </a:lnTo>
                    <a:lnTo>
                      <a:pt x="115" y="171"/>
                    </a:lnTo>
                    <a:lnTo>
                      <a:pt x="126" y="171"/>
                    </a:lnTo>
                    <a:lnTo>
                      <a:pt x="128" y="174"/>
                    </a:lnTo>
                    <a:lnTo>
                      <a:pt x="130" y="194"/>
                    </a:lnTo>
                    <a:lnTo>
                      <a:pt x="129" y="201"/>
                    </a:lnTo>
                    <a:lnTo>
                      <a:pt x="132" y="216"/>
                    </a:lnTo>
                    <a:lnTo>
                      <a:pt x="131" y="223"/>
                    </a:lnTo>
                    <a:lnTo>
                      <a:pt x="135" y="226"/>
                    </a:lnTo>
                    <a:lnTo>
                      <a:pt x="139" y="222"/>
                    </a:lnTo>
                    <a:lnTo>
                      <a:pt x="148" y="222"/>
                    </a:lnTo>
                    <a:lnTo>
                      <a:pt x="157" y="221"/>
                    </a:lnTo>
                    <a:lnTo>
                      <a:pt x="160" y="220"/>
                    </a:lnTo>
                    <a:lnTo>
                      <a:pt x="163" y="219"/>
                    </a:lnTo>
                    <a:lnTo>
                      <a:pt x="166" y="226"/>
                    </a:lnTo>
                    <a:lnTo>
                      <a:pt x="175" y="223"/>
                    </a:lnTo>
                    <a:lnTo>
                      <a:pt x="179" y="229"/>
                    </a:lnTo>
                    <a:lnTo>
                      <a:pt x="190" y="234"/>
                    </a:lnTo>
                    <a:lnTo>
                      <a:pt x="203" y="232"/>
                    </a:lnTo>
                    <a:lnTo>
                      <a:pt x="206" y="237"/>
                    </a:lnTo>
                    <a:lnTo>
                      <a:pt x="215" y="239"/>
                    </a:lnTo>
                    <a:lnTo>
                      <a:pt x="220" y="246"/>
                    </a:lnTo>
                    <a:lnTo>
                      <a:pt x="226" y="251"/>
                    </a:lnTo>
                    <a:lnTo>
                      <a:pt x="231" y="251"/>
                    </a:lnTo>
                    <a:lnTo>
                      <a:pt x="234" y="251"/>
                    </a:lnTo>
                    <a:lnTo>
                      <a:pt x="238" y="253"/>
                    </a:lnTo>
                    <a:lnTo>
                      <a:pt x="237" y="238"/>
                    </a:lnTo>
                    <a:lnTo>
                      <a:pt x="227" y="238"/>
                    </a:lnTo>
                    <a:lnTo>
                      <a:pt x="222" y="233"/>
                    </a:lnTo>
                    <a:lnTo>
                      <a:pt x="226" y="214"/>
                    </a:lnTo>
                    <a:lnTo>
                      <a:pt x="227" y="208"/>
                    </a:lnTo>
                    <a:lnTo>
                      <a:pt x="226" y="199"/>
                    </a:lnTo>
                    <a:lnTo>
                      <a:pt x="226" y="194"/>
                    </a:lnTo>
                    <a:lnTo>
                      <a:pt x="227" y="193"/>
                    </a:lnTo>
                    <a:lnTo>
                      <a:pt x="228" y="189"/>
                    </a:lnTo>
                    <a:lnTo>
                      <a:pt x="230" y="187"/>
                    </a:lnTo>
                    <a:lnTo>
                      <a:pt x="249" y="183"/>
                    </a:lnTo>
                    <a:lnTo>
                      <a:pt x="247" y="175"/>
                    </a:lnTo>
                    <a:lnTo>
                      <a:pt x="238" y="168"/>
                    </a:lnTo>
                    <a:lnTo>
                      <a:pt x="233" y="160"/>
                    </a:lnTo>
                    <a:lnTo>
                      <a:pt x="233" y="149"/>
                    </a:lnTo>
                    <a:lnTo>
                      <a:pt x="232" y="146"/>
                    </a:lnTo>
                    <a:lnTo>
                      <a:pt x="230" y="142"/>
                    </a:lnTo>
                    <a:lnTo>
                      <a:pt x="232" y="132"/>
                    </a:lnTo>
                    <a:lnTo>
                      <a:pt x="232" y="130"/>
                    </a:lnTo>
                    <a:lnTo>
                      <a:pt x="230" y="130"/>
                    </a:lnTo>
                    <a:lnTo>
                      <a:pt x="230" y="126"/>
                    </a:lnTo>
                    <a:lnTo>
                      <a:pt x="233" y="118"/>
                    </a:lnTo>
                    <a:lnTo>
                      <a:pt x="232" y="112"/>
                    </a:lnTo>
                    <a:lnTo>
                      <a:pt x="230" y="109"/>
                    </a:lnTo>
                    <a:lnTo>
                      <a:pt x="228" y="105"/>
                    </a:lnTo>
                    <a:lnTo>
                      <a:pt x="232" y="99"/>
                    </a:lnTo>
                    <a:lnTo>
                      <a:pt x="238" y="89"/>
                    </a:lnTo>
                    <a:lnTo>
                      <a:pt x="239" y="78"/>
                    </a:lnTo>
                    <a:lnTo>
                      <a:pt x="239" y="74"/>
                    </a:lnTo>
                    <a:lnTo>
                      <a:pt x="241" y="67"/>
                    </a:lnTo>
                    <a:lnTo>
                      <a:pt x="249" y="56"/>
                    </a:lnTo>
                  </a:path>
                </a:pathLst>
              </a:custGeom>
              <a:grpFill/>
              <a:ln w="9144">
                <a:solidFill>
                  <a:schemeClr val="bg2">
                    <a:lumMod val="90000"/>
                  </a:schemeClr>
                </a:solidFill>
                <a:round/>
                <a:headEnd/>
                <a:tailEnd/>
              </a:ln>
            </p:spPr>
            <p:txBody>
              <a:bodyPr/>
              <a:lstStyle/>
              <a:p>
                <a:endParaRPr lang="nb-NO"/>
              </a:p>
            </p:txBody>
          </p:sp>
        </p:grpSp>
        <p:sp>
          <p:nvSpPr>
            <p:cNvPr id="292" name="Freeform 179"/>
            <p:cNvSpPr>
              <a:spLocks/>
            </p:cNvSpPr>
            <p:nvPr/>
          </p:nvSpPr>
          <p:spPr bwMode="gray">
            <a:xfrm>
              <a:off x="4988720" y="4663282"/>
              <a:ext cx="45719" cy="52937"/>
            </a:xfrm>
            <a:custGeom>
              <a:avLst/>
              <a:gdLst>
                <a:gd name="T0" fmla="*/ 66039 w 18"/>
                <a:gd name="T1" fmla="*/ 25318 h 23"/>
                <a:gd name="T2" fmla="*/ 63499 w 18"/>
                <a:gd name="T3" fmla="*/ 4603 h 23"/>
                <a:gd name="T4" fmla="*/ 60959 w 18"/>
                <a:gd name="T5" fmla="*/ 6905 h 23"/>
                <a:gd name="T6" fmla="*/ 20320 w 18"/>
                <a:gd name="T7" fmla="*/ 0 h 23"/>
                <a:gd name="T8" fmla="*/ 15240 w 18"/>
                <a:gd name="T9" fmla="*/ 4603 h 23"/>
                <a:gd name="T10" fmla="*/ 0 w 18"/>
                <a:gd name="T11" fmla="*/ 25318 h 23"/>
                <a:gd name="T12" fmla="*/ 7620 w 18"/>
                <a:gd name="T13" fmla="*/ 27619 h 23"/>
                <a:gd name="T14" fmla="*/ 45719 w 18"/>
                <a:gd name="T15" fmla="*/ 29921 h 23"/>
                <a:gd name="T16" fmla="*/ 53339 w 18"/>
                <a:gd name="T17" fmla="*/ 29921 h 23"/>
                <a:gd name="T18" fmla="*/ 66039 w 18"/>
                <a:gd name="T19" fmla="*/ 25318 h 23"/>
                <a:gd name="T20" fmla="*/ 66039 w 18"/>
                <a:gd name="T21" fmla="*/ 25318 h 23"/>
                <a:gd name="T22" fmla="*/ 66039 w 18"/>
                <a:gd name="T23" fmla="*/ 25318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17" y="15"/>
                  </a:moveTo>
                  <a:lnTo>
                    <a:pt x="16" y="2"/>
                  </a:lnTo>
                  <a:lnTo>
                    <a:pt x="15" y="3"/>
                  </a:lnTo>
                  <a:lnTo>
                    <a:pt x="8" y="0"/>
                  </a:lnTo>
                  <a:lnTo>
                    <a:pt x="6" y="2"/>
                  </a:lnTo>
                  <a:lnTo>
                    <a:pt x="0" y="13"/>
                  </a:lnTo>
                  <a:lnTo>
                    <a:pt x="3" y="21"/>
                  </a:lnTo>
                  <a:lnTo>
                    <a:pt x="9" y="22"/>
                  </a:lnTo>
                  <a:lnTo>
                    <a:pt x="12" y="22"/>
                  </a:lnTo>
                  <a:lnTo>
                    <a:pt x="17" y="15"/>
                  </a:lnTo>
                </a:path>
              </a:pathLst>
            </a:custGeom>
            <a:grpFill/>
            <a:ln w="9144">
              <a:solidFill>
                <a:schemeClr val="bg2">
                  <a:lumMod val="90000"/>
                </a:schemeClr>
              </a:solidFill>
              <a:round/>
              <a:headEnd/>
              <a:tailEnd/>
            </a:ln>
          </p:spPr>
          <p:txBody>
            <a:bodyPr/>
            <a:lstStyle/>
            <a:p>
              <a:endParaRPr lang="nb-NO"/>
            </a:p>
          </p:txBody>
        </p:sp>
      </p:grpSp>
      <p:sp>
        <p:nvSpPr>
          <p:cNvPr id="749" name="TextBox 748"/>
          <p:cNvSpPr txBox="1"/>
          <p:nvPr/>
        </p:nvSpPr>
        <p:spPr>
          <a:xfrm>
            <a:off x="2859890" y="1509899"/>
            <a:ext cx="676995" cy="246221"/>
          </a:xfrm>
          <a:prstGeom prst="rect">
            <a:avLst/>
          </a:prstGeom>
          <a:noFill/>
        </p:spPr>
        <p:txBody>
          <a:bodyPr wrap="square" rtlCol="0">
            <a:spAutoFit/>
          </a:bodyPr>
          <a:lstStyle/>
          <a:p>
            <a:r>
              <a:rPr lang="en-US" sz="1000" b="1" dirty="0" smtClean="0"/>
              <a:t>Europe</a:t>
            </a:r>
            <a:endParaRPr lang="en-US" sz="1000" b="1" dirty="0"/>
          </a:p>
        </p:txBody>
      </p:sp>
      <p:sp>
        <p:nvSpPr>
          <p:cNvPr id="750" name="TextBox 749"/>
          <p:cNvSpPr txBox="1"/>
          <p:nvPr/>
        </p:nvSpPr>
        <p:spPr>
          <a:xfrm>
            <a:off x="4079351" y="4175502"/>
            <a:ext cx="882928" cy="246221"/>
          </a:xfrm>
          <a:prstGeom prst="rect">
            <a:avLst/>
          </a:prstGeom>
          <a:noFill/>
        </p:spPr>
        <p:txBody>
          <a:bodyPr wrap="square" rtlCol="0">
            <a:spAutoFit/>
          </a:bodyPr>
          <a:lstStyle/>
          <a:p>
            <a:pPr algn="ctr"/>
            <a:r>
              <a:rPr lang="en-US" sz="1000" b="1" dirty="0" smtClean="0"/>
              <a:t>Australia</a:t>
            </a:r>
            <a:endParaRPr lang="en-US" sz="1000" b="1" dirty="0"/>
          </a:p>
        </p:txBody>
      </p:sp>
      <p:sp>
        <p:nvSpPr>
          <p:cNvPr id="751" name="TextBox 750"/>
          <p:cNvSpPr txBox="1"/>
          <p:nvPr/>
        </p:nvSpPr>
        <p:spPr>
          <a:xfrm>
            <a:off x="2276745" y="3095382"/>
            <a:ext cx="1488416" cy="246221"/>
          </a:xfrm>
          <a:prstGeom prst="rect">
            <a:avLst/>
          </a:prstGeom>
          <a:noFill/>
        </p:spPr>
        <p:txBody>
          <a:bodyPr wrap="square" rtlCol="0">
            <a:spAutoFit/>
          </a:bodyPr>
          <a:lstStyle/>
          <a:p>
            <a:pPr algn="ctr"/>
            <a:r>
              <a:rPr lang="en-US" sz="1000" b="1" dirty="0" smtClean="0"/>
              <a:t>Middle East / Africa</a:t>
            </a:r>
            <a:endParaRPr lang="en-US" sz="1000" b="1" dirty="0"/>
          </a:p>
        </p:txBody>
      </p:sp>
      <p:sp>
        <p:nvSpPr>
          <p:cNvPr id="755" name="TextBox 754"/>
          <p:cNvSpPr txBox="1"/>
          <p:nvPr/>
        </p:nvSpPr>
        <p:spPr>
          <a:xfrm>
            <a:off x="1115616" y="2924944"/>
            <a:ext cx="873125" cy="246221"/>
          </a:xfrm>
          <a:prstGeom prst="rect">
            <a:avLst/>
          </a:prstGeom>
          <a:noFill/>
        </p:spPr>
        <p:txBody>
          <a:bodyPr wrap="square" rtlCol="0">
            <a:spAutoFit/>
          </a:bodyPr>
          <a:lstStyle/>
          <a:p>
            <a:r>
              <a:rPr lang="en-US" sz="1000" b="1" dirty="0" smtClean="0"/>
              <a:t>Americas</a:t>
            </a:r>
            <a:endParaRPr lang="en-US" sz="1000" b="1" dirty="0"/>
          </a:p>
        </p:txBody>
      </p:sp>
      <p:graphicFrame>
        <p:nvGraphicFramePr>
          <p:cNvPr id="708" name="Object 707"/>
          <p:cNvGraphicFramePr>
            <a:graphicFrameLocks noChangeAspect="1"/>
          </p:cNvGraphicFramePr>
          <p:nvPr>
            <p:custDataLst>
              <p:tags r:id="rId4"/>
            </p:custDataLst>
            <p:extLst>
              <p:ext uri="{D42A27DB-BD31-4B8C-83A1-F6EECF244321}">
                <p14:modId xmlns:p14="http://schemas.microsoft.com/office/powerpoint/2010/main" val="2544710660"/>
              </p:ext>
            </p:extLst>
          </p:nvPr>
        </p:nvGraphicFramePr>
        <p:xfrm>
          <a:off x="2476499" y="1714500"/>
          <a:ext cx="1495456" cy="1000057"/>
        </p:xfrm>
        <a:graphic>
          <a:graphicData uri="http://schemas.openxmlformats.org/presentationml/2006/ole">
            <mc:AlternateContent xmlns:mc="http://schemas.openxmlformats.org/markup-compatibility/2006">
              <mc:Choice xmlns:v="urn:schemas-microsoft-com:vml" Requires="v">
                <p:oleObj spid="_x0000_s191503" name="Chart" r:id="rId47" imgW="1495456" imgH="1000057" progId="MSGraph.Chart.8">
                  <p:embed followColorScheme="full"/>
                </p:oleObj>
              </mc:Choice>
              <mc:Fallback>
                <p:oleObj name="Chart" r:id="rId47" imgW="1495456" imgH="1000057" progId="MSGraph.Chart.8">
                  <p:embed followColorScheme="full"/>
                  <p:pic>
                    <p:nvPicPr>
                      <p:cNvPr id="0" name=""/>
                      <p:cNvPicPr>
                        <a:picLocks noChangeAspect="1" noChangeArrowheads="1"/>
                      </p:cNvPicPr>
                      <p:nvPr/>
                    </p:nvPicPr>
                    <p:blipFill>
                      <a:blip r:embed="rId48"/>
                      <a:srcRect/>
                      <a:stretch>
                        <a:fillRect/>
                      </a:stretch>
                    </p:blipFill>
                    <p:spPr bwMode="auto">
                      <a:xfrm>
                        <a:off x="2476499" y="1714500"/>
                        <a:ext cx="1495456" cy="10000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 name="Rectangle 726"/>
          <p:cNvSpPr/>
          <p:nvPr>
            <p:custDataLst>
              <p:tags r:id="rId5"/>
            </p:custDataLst>
          </p:nvPr>
        </p:nvSpPr>
        <p:spPr bwMode="auto">
          <a:xfrm>
            <a:off x="3298825" y="2727325"/>
            <a:ext cx="490538"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CB4E8554-9CAE-421D-B2B0-C0C375F78E79}" type="datetime'''D''''e''''''''m''''''''''''a''''''''''''''''''''''''''n''d'">
              <a:rPr lang="en-US" sz="1000">
                <a:solidFill>
                  <a:srgbClr val="000000"/>
                </a:solidFill>
                <a:ea typeface="ＭＳ Ｐゴシック"/>
                <a:cs typeface="Arial"/>
              </a:rPr>
              <a:pPr/>
              <a:t>Demand</a:t>
            </a:fld>
            <a:endParaRPr lang="en-US" sz="1000">
              <a:solidFill>
                <a:srgbClr val="000000"/>
              </a:solidFill>
              <a:latin typeface="Arial"/>
              <a:ea typeface="ＭＳ Ｐゴシック"/>
              <a:cs typeface="Arial"/>
              <a:sym typeface="Arial"/>
            </a:endParaRPr>
          </a:p>
        </p:txBody>
      </p:sp>
      <p:sp>
        <p:nvSpPr>
          <p:cNvPr id="721" name="Rectangle 720"/>
          <p:cNvSpPr/>
          <p:nvPr>
            <p:custDataLst>
              <p:tags r:id="rId6"/>
            </p:custDataLst>
          </p:nvPr>
        </p:nvSpPr>
        <p:spPr bwMode="gray">
          <a:xfrm>
            <a:off x="3438525" y="1660525"/>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06BCFA95-9CF3-46AF-A427-5B1A660E5CBD}" type="datetime'6''''''.''''''''''''''''''''''''''''''''''''1'''''">
              <a:rPr lang="en-US" sz="1000" smtClean="0">
                <a:solidFill>
                  <a:srgbClr val="000000"/>
                </a:solidFill>
                <a:ea typeface="ＭＳ Ｐゴシック"/>
                <a:cs typeface="Arial"/>
              </a:rPr>
              <a:pPr algn="ctr">
                <a:spcBef>
                  <a:spcPct val="0"/>
                </a:spcBef>
                <a:spcAft>
                  <a:spcPct val="0"/>
                </a:spcAft>
              </a:pPr>
              <a:t>6.1</a:t>
            </a:fld>
            <a:endParaRPr lang="en-US" sz="1000" dirty="0">
              <a:solidFill>
                <a:srgbClr val="000000"/>
              </a:solidFill>
              <a:latin typeface="Arial"/>
              <a:ea typeface="ＭＳ Ｐゴシック"/>
              <a:cs typeface="Arial"/>
              <a:sym typeface="Arial"/>
            </a:endParaRPr>
          </a:p>
        </p:txBody>
      </p:sp>
      <p:sp>
        <p:nvSpPr>
          <p:cNvPr id="8" name="Rectangle 7"/>
          <p:cNvSpPr/>
          <p:nvPr>
            <p:custDataLst>
              <p:tags r:id="rId7"/>
            </p:custDataLst>
          </p:nvPr>
        </p:nvSpPr>
        <p:spPr bwMode="gray">
          <a:xfrm>
            <a:off x="3438525" y="2209800"/>
            <a:ext cx="209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spcBef>
                <a:spcPct val="0"/>
              </a:spcBef>
              <a:spcAft>
                <a:spcPct val="0"/>
              </a:spcAft>
            </a:pPr>
            <a:fld id="{85ED282B-91CE-4836-BE5C-51A71712F3E3}" type="datetime'''''''''''''5''''''''''''''''''.''''''''''''1'">
              <a:rPr lang="en-US" sz="1000">
                <a:solidFill>
                  <a:srgbClr val="000000"/>
                </a:solidFill>
                <a:latin typeface="Arial"/>
                <a:ea typeface="ＭＳ Ｐゴシック"/>
                <a:cs typeface="Arial"/>
                <a:sym typeface="Arial"/>
              </a:rPr>
              <a:pPr algn="ctr">
                <a:spcBef>
                  <a:spcPct val="0"/>
                </a:spcBef>
                <a:spcAft>
                  <a:spcPct val="0"/>
                </a:spcAft>
              </a:pPr>
              <a:t>5.1</a:t>
            </a:fld>
            <a:endParaRPr lang="en-GB" sz="1000">
              <a:solidFill>
                <a:srgbClr val="000000"/>
              </a:solidFill>
              <a:latin typeface="Arial"/>
              <a:ea typeface="ＭＳ Ｐゴシック"/>
              <a:cs typeface="Arial"/>
              <a:sym typeface="Arial"/>
            </a:endParaRPr>
          </a:p>
        </p:txBody>
      </p:sp>
      <p:sp>
        <p:nvSpPr>
          <p:cNvPr id="710" name="Rectangle 709"/>
          <p:cNvSpPr/>
          <p:nvPr>
            <p:custDataLst>
              <p:tags r:id="rId8"/>
            </p:custDataLst>
          </p:nvPr>
        </p:nvSpPr>
        <p:spPr bwMode="auto">
          <a:xfrm>
            <a:off x="2633662" y="2727325"/>
            <a:ext cx="525462"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5117E7C3-26EA-44F2-95F0-3F67444E853A}" type="datetime'''''A''''''''''''''''''va''''''''ila''''b''''''''''l''''''e'''">
              <a:rPr lang="en-US" sz="1000" smtClean="0">
                <a:solidFill>
                  <a:srgbClr val="000000"/>
                </a:solidFill>
                <a:ea typeface="ＭＳ Ｐゴシック"/>
                <a:cs typeface="Arial"/>
              </a:rPr>
              <a:pPr algn="ctr">
                <a:spcBef>
                  <a:spcPct val="0"/>
                </a:spcBef>
                <a:spcAft>
                  <a:spcPct val="0"/>
                </a:spcAft>
              </a:pPr>
              <a:t>Available</a:t>
            </a:fld>
            <a:endParaRPr lang="en-US" sz="1000">
              <a:solidFill>
                <a:srgbClr val="000000"/>
              </a:solidFill>
              <a:latin typeface="Arial"/>
              <a:ea typeface="ＭＳ Ｐゴシック"/>
              <a:cs typeface="Arial"/>
              <a:sym typeface="Arial"/>
            </a:endParaRPr>
          </a:p>
        </p:txBody>
      </p:sp>
      <p:sp>
        <p:nvSpPr>
          <p:cNvPr id="7" name="Rectangle 6"/>
          <p:cNvSpPr/>
          <p:nvPr>
            <p:custDataLst>
              <p:tags r:id="rId9"/>
            </p:custDataLst>
          </p:nvPr>
        </p:nvSpPr>
        <p:spPr bwMode="gray">
          <a:xfrm>
            <a:off x="2790825" y="1812925"/>
            <a:ext cx="209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B173472C-962E-4137-9682-A3DE5BC21FDC}" type="datetime'''''''''''''4''''''''''''.''''''''9'''''">
              <a:rPr lang="en-US" sz="1000">
                <a:solidFill>
                  <a:srgbClr val="000000"/>
                </a:solidFill>
                <a:latin typeface="Arial"/>
                <a:ea typeface="ＭＳ Ｐゴシック"/>
                <a:cs typeface="Arial"/>
                <a:sym typeface="Arial"/>
              </a:rPr>
              <a:pPr algn="ctr">
                <a:spcBef>
                  <a:spcPct val="0"/>
                </a:spcBef>
                <a:spcAft>
                  <a:spcPct val="0"/>
                </a:spcAft>
              </a:pPr>
              <a:t>4.9</a:t>
            </a:fld>
            <a:endParaRPr lang="en-GB" sz="1000">
              <a:solidFill>
                <a:srgbClr val="000000"/>
              </a:solidFill>
              <a:latin typeface="Arial"/>
              <a:ea typeface="ＭＳ Ｐゴシック"/>
              <a:cs typeface="Arial"/>
              <a:sym typeface="Arial"/>
            </a:endParaRPr>
          </a:p>
        </p:txBody>
      </p:sp>
      <p:graphicFrame>
        <p:nvGraphicFramePr>
          <p:cNvPr id="733" name="Object 732"/>
          <p:cNvGraphicFramePr>
            <a:graphicFrameLocks noChangeAspect="1"/>
          </p:cNvGraphicFramePr>
          <p:nvPr>
            <p:custDataLst>
              <p:tags r:id="rId10"/>
            </p:custDataLst>
            <p:extLst>
              <p:ext uri="{D42A27DB-BD31-4B8C-83A1-F6EECF244321}">
                <p14:modId xmlns:p14="http://schemas.microsoft.com/office/powerpoint/2010/main" val="4099861454"/>
              </p:ext>
            </p:extLst>
          </p:nvPr>
        </p:nvGraphicFramePr>
        <p:xfrm>
          <a:off x="762000" y="2933700"/>
          <a:ext cx="1514365" cy="1000057"/>
        </p:xfrm>
        <a:graphic>
          <a:graphicData uri="http://schemas.openxmlformats.org/presentationml/2006/ole">
            <mc:AlternateContent xmlns:mc="http://schemas.openxmlformats.org/markup-compatibility/2006">
              <mc:Choice xmlns:v="urn:schemas-microsoft-com:vml" Requires="v">
                <p:oleObj spid="_x0000_s191504" name="Chart" r:id="rId49" imgW="1514365" imgH="1000057" progId="MSGraph.Chart.8">
                  <p:embed followColorScheme="full"/>
                </p:oleObj>
              </mc:Choice>
              <mc:Fallback>
                <p:oleObj name="Chart" r:id="rId49" imgW="1514365" imgH="1000057" progId="MSGraph.Chart.8">
                  <p:embed followColorScheme="full"/>
                  <p:pic>
                    <p:nvPicPr>
                      <p:cNvPr id="0" name=""/>
                      <p:cNvPicPr>
                        <a:picLocks noChangeAspect="1" noChangeArrowheads="1"/>
                      </p:cNvPicPr>
                      <p:nvPr/>
                    </p:nvPicPr>
                    <p:blipFill>
                      <a:blip r:embed="rId50"/>
                      <a:srcRect/>
                      <a:stretch>
                        <a:fillRect/>
                      </a:stretch>
                    </p:blipFill>
                    <p:spPr bwMode="auto">
                      <a:xfrm>
                        <a:off x="762000" y="2933700"/>
                        <a:ext cx="1514365" cy="10000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custDataLst>
              <p:tags r:id="rId11"/>
            </p:custDataLst>
          </p:nvPr>
        </p:nvSpPr>
        <p:spPr bwMode="auto">
          <a:xfrm>
            <a:off x="1019175" y="3390900"/>
            <a:ext cx="371475" cy="76200"/>
          </a:xfrm>
          <a:prstGeom prst="rect">
            <a:avLst/>
          </a:prstGeom>
          <a:noFill/>
          <a:ln w="3175">
            <a:solidFill>
              <a:srgbClr val="78A22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custDataLst>
              <p:tags r:id="rId12"/>
            </p:custDataLst>
          </p:nvPr>
        </p:nvCxnSpPr>
        <p:spPr bwMode="gray">
          <a:xfrm>
            <a:off x="1019175" y="3543300"/>
            <a:ext cx="371475" cy="0"/>
          </a:xfrm>
          <a:prstGeom prst="line">
            <a:avLst/>
          </a:prstGeom>
          <a:ln w="12700">
            <a:solidFill>
              <a:srgbClr val="78A22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36" name="Rectangle 735"/>
          <p:cNvSpPr/>
          <p:nvPr>
            <p:custDataLst>
              <p:tags r:id="rId13"/>
            </p:custDataLst>
          </p:nvPr>
        </p:nvSpPr>
        <p:spPr bwMode="auto">
          <a:xfrm>
            <a:off x="1612900" y="3946525"/>
            <a:ext cx="490538"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6E7EEF38-A81B-4784-B247-1D333FD26186}" type="datetime'''D''''e''''''m''''a''''''''''''''''n''''''''d'''''''">
              <a:rPr lang="en-US" sz="1000">
                <a:solidFill>
                  <a:srgbClr val="000000"/>
                </a:solidFill>
                <a:ea typeface="ＭＳ Ｐゴシック"/>
                <a:cs typeface="Arial"/>
              </a:rPr>
              <a:pPr/>
              <a:t>Demand</a:t>
            </a:fld>
            <a:endParaRPr lang="en-US" sz="1000">
              <a:solidFill>
                <a:srgbClr val="000000"/>
              </a:solidFill>
              <a:latin typeface="Arial"/>
              <a:ea typeface="ＭＳ Ｐゴシック"/>
              <a:cs typeface="Arial"/>
              <a:sym typeface="Arial"/>
            </a:endParaRPr>
          </a:p>
        </p:txBody>
      </p:sp>
      <p:sp>
        <p:nvSpPr>
          <p:cNvPr id="734" name="Rectangle 733"/>
          <p:cNvSpPr/>
          <p:nvPr>
            <p:custDataLst>
              <p:tags r:id="rId14"/>
            </p:custDataLst>
          </p:nvPr>
        </p:nvSpPr>
        <p:spPr bwMode="gray">
          <a:xfrm>
            <a:off x="1752600" y="3175000"/>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E0277CE1-E48B-43C1-B2DB-862D4C1649B4}" type="datetime'''''''''''''''''''2''.''''''''''''''''''''''''''''''''''''5'">
              <a:rPr lang="en-US" sz="1000">
                <a:solidFill>
                  <a:srgbClr val="000000"/>
                </a:solidFill>
                <a:ea typeface="ＭＳ Ｐゴシック"/>
                <a:cs typeface="Arial"/>
              </a:rPr>
              <a:pPr/>
              <a:t>2.5</a:t>
            </a:fld>
            <a:endParaRPr lang="en-US" sz="1000">
              <a:solidFill>
                <a:srgbClr val="000000"/>
              </a:solidFill>
              <a:latin typeface="Arial"/>
              <a:ea typeface="ＭＳ Ｐゴシック"/>
              <a:cs typeface="Arial"/>
              <a:sym typeface="Arial"/>
            </a:endParaRPr>
          </a:p>
        </p:txBody>
      </p:sp>
      <p:sp>
        <p:nvSpPr>
          <p:cNvPr id="735" name="Rectangle 734"/>
          <p:cNvSpPr/>
          <p:nvPr>
            <p:custDataLst>
              <p:tags r:id="rId15"/>
            </p:custDataLst>
          </p:nvPr>
        </p:nvSpPr>
        <p:spPr bwMode="auto">
          <a:xfrm>
            <a:off x="942975" y="3946525"/>
            <a:ext cx="525462"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761A75F9-12A6-4E91-8C1A-EE9B4DDD384D}" type="datetime'''''A''v''''''''''''''a''''''''i''''''''''''''la''bl''e'''''''">
              <a:rPr lang="en-US" sz="1000" smtClean="0">
                <a:solidFill>
                  <a:srgbClr val="000000"/>
                </a:solidFill>
                <a:ea typeface="ＭＳ Ｐゴシック"/>
                <a:cs typeface="Arial"/>
              </a:rPr>
              <a:pPr algn="ctr">
                <a:spcBef>
                  <a:spcPct val="0"/>
                </a:spcBef>
                <a:spcAft>
                  <a:spcPct val="0"/>
                </a:spcAft>
              </a:pPr>
              <a:t>Available</a:t>
            </a:fld>
            <a:endParaRPr lang="en-US" sz="1000" dirty="0">
              <a:solidFill>
                <a:srgbClr val="000000"/>
              </a:solidFill>
              <a:latin typeface="Arial"/>
              <a:ea typeface="ＭＳ Ｐゴシック"/>
              <a:cs typeface="Arial"/>
              <a:sym typeface="Arial"/>
            </a:endParaRPr>
          </a:p>
        </p:txBody>
      </p:sp>
      <p:sp>
        <p:nvSpPr>
          <p:cNvPr id="719" name="Rectangle 718"/>
          <p:cNvSpPr/>
          <p:nvPr>
            <p:custDataLst>
              <p:tags r:id="rId16"/>
            </p:custDataLst>
          </p:nvPr>
        </p:nvSpPr>
        <p:spPr bwMode="gray">
          <a:xfrm>
            <a:off x="1100138" y="3213100"/>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42D46FFA-A476-4090-9DD8-DAD1580D6A75}" type="datetime'''2''''''.''''''''''''''''''''3'''''''''''''''''''''">
              <a:rPr lang="en-US" sz="1000">
                <a:solidFill>
                  <a:srgbClr val="000000"/>
                </a:solidFill>
                <a:ea typeface="ＭＳ Ｐゴシック"/>
                <a:cs typeface="Arial"/>
              </a:rPr>
              <a:pPr/>
              <a:t>2.3</a:t>
            </a:fld>
            <a:endParaRPr lang="en-US" sz="1000" dirty="0">
              <a:solidFill>
                <a:srgbClr val="000000"/>
              </a:solidFill>
              <a:latin typeface="Arial"/>
              <a:ea typeface="ＭＳ Ｐゴシック"/>
              <a:cs typeface="Arial"/>
              <a:sym typeface="Arial"/>
            </a:endParaRPr>
          </a:p>
        </p:txBody>
      </p:sp>
      <p:graphicFrame>
        <p:nvGraphicFramePr>
          <p:cNvPr id="739" name="Object 738"/>
          <p:cNvGraphicFramePr>
            <a:graphicFrameLocks noChangeAspect="1"/>
          </p:cNvGraphicFramePr>
          <p:nvPr>
            <p:custDataLst>
              <p:tags r:id="rId17"/>
            </p:custDataLst>
            <p:extLst>
              <p:ext uri="{D42A27DB-BD31-4B8C-83A1-F6EECF244321}">
                <p14:modId xmlns:p14="http://schemas.microsoft.com/office/powerpoint/2010/main" val="1896244629"/>
              </p:ext>
            </p:extLst>
          </p:nvPr>
        </p:nvGraphicFramePr>
        <p:xfrm>
          <a:off x="2286000" y="3086100"/>
          <a:ext cx="1524090" cy="990600"/>
        </p:xfrm>
        <a:graphic>
          <a:graphicData uri="http://schemas.openxmlformats.org/presentationml/2006/ole">
            <mc:AlternateContent xmlns:mc="http://schemas.openxmlformats.org/markup-compatibility/2006">
              <mc:Choice xmlns:v="urn:schemas-microsoft-com:vml" Requires="v">
                <p:oleObj spid="_x0000_s191505" name="Chart" r:id="rId51" imgW="1524090" imgH="990600" progId="MSGraph.Chart.8">
                  <p:embed followColorScheme="full"/>
                </p:oleObj>
              </mc:Choice>
              <mc:Fallback>
                <p:oleObj name="Chart" r:id="rId51" imgW="1524090" imgH="990600" progId="MSGraph.Chart.8">
                  <p:embed followColorScheme="full"/>
                  <p:pic>
                    <p:nvPicPr>
                      <p:cNvPr id="0" name=""/>
                      <p:cNvPicPr>
                        <a:picLocks noChangeAspect="1" noChangeArrowheads="1"/>
                      </p:cNvPicPr>
                      <p:nvPr/>
                    </p:nvPicPr>
                    <p:blipFill>
                      <a:blip r:embed="rId52"/>
                      <a:srcRect/>
                      <a:stretch>
                        <a:fillRect/>
                      </a:stretch>
                    </p:blipFill>
                    <p:spPr bwMode="auto">
                      <a:xfrm>
                        <a:off x="2286000" y="3086100"/>
                        <a:ext cx="152409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32" name="Straight Connector 731"/>
          <p:cNvCxnSpPr/>
          <p:nvPr>
            <p:custDataLst>
              <p:tags r:id="rId18"/>
            </p:custDataLst>
          </p:nvPr>
        </p:nvCxnSpPr>
        <p:spPr bwMode="gray">
          <a:xfrm>
            <a:off x="2552700" y="3629025"/>
            <a:ext cx="361950" cy="0"/>
          </a:xfrm>
          <a:prstGeom prst="line">
            <a:avLst/>
          </a:prstGeom>
          <a:ln w="12700">
            <a:solidFill>
              <a:srgbClr val="78A22F"/>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742" name="Rectangle 741"/>
          <p:cNvSpPr/>
          <p:nvPr>
            <p:custDataLst>
              <p:tags r:id="rId19"/>
            </p:custDataLst>
          </p:nvPr>
        </p:nvSpPr>
        <p:spPr bwMode="auto">
          <a:xfrm>
            <a:off x="3136900" y="4089400"/>
            <a:ext cx="490538"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FE10A1A2-AF80-4A2A-8BC7-F2E8EE4A2C93}" type="datetime'D''e''''''''''''m''''''''''''''''''''''a''''''''''''''nd'''">
              <a:rPr lang="en-US" sz="1000">
                <a:solidFill>
                  <a:srgbClr val="000000"/>
                </a:solidFill>
                <a:ea typeface="ＭＳ Ｐゴシック"/>
                <a:cs typeface="Arial"/>
              </a:rPr>
              <a:pPr/>
              <a:t>Demand</a:t>
            </a:fld>
            <a:endParaRPr lang="en-US" sz="1000" dirty="0">
              <a:solidFill>
                <a:srgbClr val="000000"/>
              </a:solidFill>
              <a:latin typeface="Arial"/>
              <a:ea typeface="ＭＳ Ｐゴシック"/>
              <a:cs typeface="Arial"/>
              <a:sym typeface="Arial"/>
            </a:endParaRPr>
          </a:p>
        </p:txBody>
      </p:sp>
      <p:sp>
        <p:nvSpPr>
          <p:cNvPr id="740" name="Rectangle 739"/>
          <p:cNvSpPr/>
          <p:nvPr>
            <p:custDataLst>
              <p:tags r:id="rId20"/>
            </p:custDataLst>
          </p:nvPr>
        </p:nvSpPr>
        <p:spPr bwMode="gray">
          <a:xfrm>
            <a:off x="3276600" y="3517900"/>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A77702BD-3BBD-4C60-92F9-C4CB228ED5AC}" type="datetime'''''1''''''''''''''''''''''''.''''''''''''''''''''1'''''''''">
              <a:rPr lang="en-US" sz="1000" smtClean="0">
                <a:solidFill>
                  <a:srgbClr val="000000"/>
                </a:solidFill>
                <a:ea typeface="ＭＳ Ｐゴシック"/>
                <a:cs typeface="Arial"/>
              </a:rPr>
              <a:pPr algn="ctr">
                <a:spcBef>
                  <a:spcPct val="0"/>
                </a:spcBef>
                <a:spcAft>
                  <a:spcPct val="0"/>
                </a:spcAft>
              </a:pPr>
              <a:t>1.1</a:t>
            </a:fld>
            <a:endParaRPr lang="en-US" sz="1000">
              <a:solidFill>
                <a:srgbClr val="000000"/>
              </a:solidFill>
              <a:latin typeface="Arial"/>
              <a:ea typeface="ＭＳ Ｐゴシック"/>
              <a:cs typeface="Arial"/>
              <a:sym typeface="Arial"/>
            </a:endParaRPr>
          </a:p>
        </p:txBody>
      </p:sp>
      <p:sp>
        <p:nvSpPr>
          <p:cNvPr id="741" name="Rectangle 740"/>
          <p:cNvSpPr/>
          <p:nvPr>
            <p:custDataLst>
              <p:tags r:id="rId21"/>
            </p:custDataLst>
          </p:nvPr>
        </p:nvSpPr>
        <p:spPr bwMode="auto">
          <a:xfrm>
            <a:off x="2471738" y="4089400"/>
            <a:ext cx="525462"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B3C9EA5D-8F7E-4BFE-989E-02A9C5DA52A8}" type="datetime'A''v''''''''''ail''''''''''ab''''le'''''''''''''''''''''''''">
              <a:rPr lang="en-US" sz="1000" smtClean="0">
                <a:solidFill>
                  <a:srgbClr val="000000"/>
                </a:solidFill>
                <a:ea typeface="ＭＳ Ｐゴシック"/>
                <a:cs typeface="Arial"/>
              </a:rPr>
              <a:pPr algn="ctr">
                <a:spcBef>
                  <a:spcPct val="0"/>
                </a:spcBef>
                <a:spcAft>
                  <a:spcPct val="0"/>
                </a:spcAft>
              </a:pPr>
              <a:t>Available</a:t>
            </a:fld>
            <a:endParaRPr lang="en-US" sz="1000">
              <a:solidFill>
                <a:srgbClr val="000000"/>
              </a:solidFill>
              <a:latin typeface="Arial"/>
              <a:ea typeface="ＭＳ Ｐゴシック"/>
              <a:cs typeface="Arial"/>
              <a:sym typeface="Arial"/>
            </a:endParaRPr>
          </a:p>
        </p:txBody>
      </p:sp>
      <p:sp>
        <p:nvSpPr>
          <p:cNvPr id="757" name="Rectangle 756"/>
          <p:cNvSpPr/>
          <p:nvPr>
            <p:custDataLst>
              <p:tags r:id="rId22"/>
            </p:custDataLst>
          </p:nvPr>
        </p:nvSpPr>
        <p:spPr bwMode="gray">
          <a:xfrm>
            <a:off x="2628900" y="3413125"/>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7AE5AE0E-B6C4-4598-8FAE-D3F924C2500D}" type="datetime'''''1''''''''.''''''''''''''''''''''''''''''''5'''''''''''''">
              <a:rPr lang="en-US" sz="1000" smtClean="0">
                <a:solidFill>
                  <a:srgbClr val="000000"/>
                </a:solidFill>
                <a:ea typeface="ＭＳ Ｐゴシック"/>
                <a:cs typeface="Arial"/>
              </a:rPr>
              <a:pPr algn="ctr">
                <a:spcBef>
                  <a:spcPct val="0"/>
                </a:spcBef>
                <a:spcAft>
                  <a:spcPct val="0"/>
                </a:spcAft>
              </a:pPr>
              <a:t>1.5</a:t>
            </a:fld>
            <a:endParaRPr lang="en-US" sz="1000">
              <a:solidFill>
                <a:srgbClr val="000000"/>
              </a:solidFill>
              <a:latin typeface="Arial"/>
              <a:ea typeface="ＭＳ Ｐゴシック"/>
              <a:cs typeface="Arial"/>
              <a:sym typeface="Arial"/>
            </a:endParaRPr>
          </a:p>
        </p:txBody>
      </p:sp>
      <p:graphicFrame>
        <p:nvGraphicFramePr>
          <p:cNvPr id="745" name="Object 744"/>
          <p:cNvGraphicFramePr>
            <a:graphicFrameLocks noChangeAspect="1"/>
          </p:cNvGraphicFramePr>
          <p:nvPr>
            <p:custDataLst>
              <p:tags r:id="rId23"/>
            </p:custDataLst>
            <p:extLst>
              <p:ext uri="{D42A27DB-BD31-4B8C-83A1-F6EECF244321}">
                <p14:modId xmlns:p14="http://schemas.microsoft.com/office/powerpoint/2010/main" val="3607804366"/>
              </p:ext>
            </p:extLst>
          </p:nvPr>
        </p:nvGraphicFramePr>
        <p:xfrm>
          <a:off x="3771899" y="4191000"/>
          <a:ext cx="1495456" cy="971685"/>
        </p:xfrm>
        <a:graphic>
          <a:graphicData uri="http://schemas.openxmlformats.org/presentationml/2006/ole">
            <mc:AlternateContent xmlns:mc="http://schemas.openxmlformats.org/markup-compatibility/2006">
              <mc:Choice xmlns:v="urn:schemas-microsoft-com:vml" Requires="v">
                <p:oleObj spid="_x0000_s191506" name="Chart" r:id="rId53" imgW="1495456" imgH="971685" progId="MSGraph.Chart.8">
                  <p:embed followColorScheme="full"/>
                </p:oleObj>
              </mc:Choice>
              <mc:Fallback>
                <p:oleObj name="Chart" r:id="rId53" imgW="1495456" imgH="971685" progId="MSGraph.Chart.8">
                  <p:embed followColorScheme="full"/>
                  <p:pic>
                    <p:nvPicPr>
                      <p:cNvPr id="0" name=""/>
                      <p:cNvPicPr>
                        <a:picLocks noChangeAspect="1" noChangeArrowheads="1"/>
                      </p:cNvPicPr>
                      <p:nvPr/>
                    </p:nvPicPr>
                    <p:blipFill>
                      <a:blip r:embed="rId54"/>
                      <a:srcRect/>
                      <a:stretch>
                        <a:fillRect/>
                      </a:stretch>
                    </p:blipFill>
                    <p:spPr bwMode="auto">
                      <a:xfrm>
                        <a:off x="3771899" y="4191000"/>
                        <a:ext cx="1495456" cy="9716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70" name="Straight Connector 769"/>
          <p:cNvCxnSpPr/>
          <p:nvPr>
            <p:custDataLst>
              <p:tags r:id="rId24"/>
            </p:custDataLst>
          </p:nvPr>
        </p:nvCxnSpPr>
        <p:spPr bwMode="gray">
          <a:xfrm>
            <a:off x="4010025" y="4848225"/>
            <a:ext cx="361950" cy="0"/>
          </a:xfrm>
          <a:prstGeom prst="line">
            <a:avLst/>
          </a:prstGeom>
          <a:ln w="12700">
            <a:solidFill>
              <a:srgbClr val="78A22F"/>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747" name="Rectangle 746"/>
          <p:cNvSpPr/>
          <p:nvPr>
            <p:custDataLst>
              <p:tags r:id="rId25"/>
            </p:custDataLst>
          </p:nvPr>
        </p:nvSpPr>
        <p:spPr bwMode="auto">
          <a:xfrm>
            <a:off x="4594225" y="5165725"/>
            <a:ext cx="490538"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C93A0562-B201-4AF1-904D-8B35BC1F094D}" type="datetime'''D''''''''''''''''''''''''''''''e''''''m''''''and'''''''">
              <a:rPr lang="en-US" sz="1000">
                <a:solidFill>
                  <a:srgbClr val="000000"/>
                </a:solidFill>
                <a:ea typeface="ＭＳ Ｐゴシック"/>
                <a:cs typeface="Arial"/>
              </a:rPr>
              <a:pPr/>
              <a:t>Demand</a:t>
            </a:fld>
            <a:endParaRPr lang="en-US" sz="1000">
              <a:solidFill>
                <a:srgbClr val="000000"/>
              </a:solidFill>
              <a:latin typeface="Arial"/>
              <a:ea typeface="ＭＳ Ｐゴシック"/>
              <a:cs typeface="Arial"/>
              <a:sym typeface="Arial"/>
            </a:endParaRPr>
          </a:p>
        </p:txBody>
      </p:sp>
      <p:sp>
        <p:nvSpPr>
          <p:cNvPr id="746" name="Rectangle 745"/>
          <p:cNvSpPr/>
          <p:nvPr>
            <p:custDataLst>
              <p:tags r:id="rId26"/>
            </p:custDataLst>
          </p:nvPr>
        </p:nvSpPr>
        <p:spPr bwMode="gray">
          <a:xfrm>
            <a:off x="4733925" y="4718050"/>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17529D1E-EAD2-4632-BF2D-A6BC062F8910}" type="datetime'''''''''''''''0''''''''''''''.''''''''''3'''">
              <a:rPr lang="en-US" sz="1000" smtClean="0">
                <a:solidFill>
                  <a:srgbClr val="000000"/>
                </a:solidFill>
                <a:ea typeface="ＭＳ Ｐゴシック"/>
                <a:cs typeface="Arial"/>
              </a:rPr>
              <a:pPr algn="ctr">
                <a:spcBef>
                  <a:spcPct val="0"/>
                </a:spcBef>
                <a:spcAft>
                  <a:spcPct val="0"/>
                </a:spcAft>
              </a:pPr>
              <a:t>0.3</a:t>
            </a:fld>
            <a:endParaRPr lang="en-US" sz="1000">
              <a:solidFill>
                <a:srgbClr val="000000"/>
              </a:solidFill>
              <a:latin typeface="Arial"/>
              <a:ea typeface="ＭＳ Ｐゴシック"/>
              <a:cs typeface="Arial"/>
              <a:sym typeface="Arial"/>
            </a:endParaRPr>
          </a:p>
        </p:txBody>
      </p:sp>
      <p:sp>
        <p:nvSpPr>
          <p:cNvPr id="748" name="Rectangle 747"/>
          <p:cNvSpPr/>
          <p:nvPr>
            <p:custDataLst>
              <p:tags r:id="rId27"/>
            </p:custDataLst>
          </p:nvPr>
        </p:nvSpPr>
        <p:spPr bwMode="auto">
          <a:xfrm>
            <a:off x="3929062" y="5165725"/>
            <a:ext cx="525462"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6764CB47-EE2B-428E-AB94-46F489CBEFA1}" type="datetime'''''''A''''''''v''''''''''''''''a''''i''''''''''''''l''''able'">
              <a:rPr lang="en-US" sz="1000" smtClean="0">
                <a:solidFill>
                  <a:srgbClr val="000000"/>
                </a:solidFill>
                <a:ea typeface="ＭＳ Ｐゴシック"/>
                <a:cs typeface="Arial"/>
              </a:rPr>
              <a:pPr algn="ctr">
                <a:spcBef>
                  <a:spcPct val="0"/>
                </a:spcBef>
                <a:spcAft>
                  <a:spcPct val="0"/>
                </a:spcAft>
              </a:pPr>
              <a:t>Available</a:t>
            </a:fld>
            <a:endParaRPr lang="en-US" sz="1000">
              <a:solidFill>
                <a:srgbClr val="000000"/>
              </a:solidFill>
              <a:latin typeface="Arial"/>
              <a:ea typeface="ＭＳ Ｐゴシック"/>
              <a:cs typeface="Arial"/>
              <a:sym typeface="Arial"/>
            </a:endParaRPr>
          </a:p>
        </p:txBody>
      </p:sp>
      <p:sp>
        <p:nvSpPr>
          <p:cNvPr id="707" name="Rectangle 706"/>
          <p:cNvSpPr/>
          <p:nvPr>
            <p:custDataLst>
              <p:tags r:id="rId28"/>
            </p:custDataLst>
          </p:nvPr>
        </p:nvSpPr>
        <p:spPr bwMode="gray">
          <a:xfrm>
            <a:off x="4086225" y="4460875"/>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94A748C7-C2E2-4F1B-8425-6B51E47B3CE4}" type="datetime'''''''''0''''.''''''8'">
              <a:rPr lang="en-US" sz="1000" smtClean="0">
                <a:solidFill>
                  <a:srgbClr val="000000"/>
                </a:solidFill>
                <a:ea typeface="ＭＳ Ｐゴシック"/>
                <a:cs typeface="Arial"/>
              </a:rPr>
              <a:pPr algn="ctr">
                <a:spcBef>
                  <a:spcPct val="0"/>
                </a:spcBef>
                <a:spcAft>
                  <a:spcPct val="0"/>
                </a:spcAft>
              </a:pPr>
              <a:t>0.8</a:t>
            </a:fld>
            <a:endParaRPr lang="en-US" sz="1000">
              <a:solidFill>
                <a:srgbClr val="000000"/>
              </a:solidFill>
              <a:latin typeface="Arial"/>
              <a:ea typeface="ＭＳ Ｐゴシック"/>
              <a:cs typeface="Arial"/>
              <a:sym typeface="Arial"/>
            </a:endParaRPr>
          </a:p>
        </p:txBody>
      </p:sp>
      <p:graphicFrame>
        <p:nvGraphicFramePr>
          <p:cNvPr id="759" name="Object 758"/>
          <p:cNvGraphicFramePr>
            <a:graphicFrameLocks noChangeAspect="1"/>
          </p:cNvGraphicFramePr>
          <p:nvPr>
            <p:custDataLst>
              <p:tags r:id="rId29"/>
            </p:custDataLst>
            <p:extLst>
              <p:ext uri="{D42A27DB-BD31-4B8C-83A1-F6EECF244321}">
                <p14:modId xmlns:p14="http://schemas.microsoft.com/office/powerpoint/2010/main" val="334762874"/>
              </p:ext>
            </p:extLst>
          </p:nvPr>
        </p:nvGraphicFramePr>
        <p:xfrm>
          <a:off x="3771899" y="2933700"/>
          <a:ext cx="1495456" cy="1000057"/>
        </p:xfrm>
        <a:graphic>
          <a:graphicData uri="http://schemas.openxmlformats.org/presentationml/2006/ole">
            <mc:AlternateContent xmlns:mc="http://schemas.openxmlformats.org/markup-compatibility/2006">
              <mc:Choice xmlns:v="urn:schemas-microsoft-com:vml" Requires="v">
                <p:oleObj spid="_x0000_s191507" name="Chart" r:id="rId55" imgW="1495456" imgH="1000057" progId="MSGraph.Chart.8">
                  <p:embed followColorScheme="full"/>
                </p:oleObj>
              </mc:Choice>
              <mc:Fallback>
                <p:oleObj name="Chart" r:id="rId55" imgW="1495456" imgH="1000057" progId="MSGraph.Chart.8">
                  <p:embed followColorScheme="full"/>
                  <p:pic>
                    <p:nvPicPr>
                      <p:cNvPr id="0" name=""/>
                      <p:cNvPicPr>
                        <a:picLocks noChangeAspect="1" noChangeArrowheads="1"/>
                      </p:cNvPicPr>
                      <p:nvPr/>
                    </p:nvPicPr>
                    <p:blipFill>
                      <a:blip r:embed="rId56"/>
                      <a:srcRect/>
                      <a:stretch>
                        <a:fillRect/>
                      </a:stretch>
                    </p:blipFill>
                    <p:spPr bwMode="auto">
                      <a:xfrm>
                        <a:off x="3771899" y="2933700"/>
                        <a:ext cx="1495456" cy="10000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1" name="Rectangle 760"/>
          <p:cNvSpPr/>
          <p:nvPr>
            <p:custDataLst>
              <p:tags r:id="rId30"/>
            </p:custDataLst>
          </p:nvPr>
        </p:nvSpPr>
        <p:spPr bwMode="auto">
          <a:xfrm>
            <a:off x="4594225" y="3946525"/>
            <a:ext cx="490538"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B1E2C1B0-5CA3-4C82-A378-01ADC19855DA}" type="datetime'''D''''''''''e''''''''m''''''an''''d'''''''''''''''">
              <a:rPr lang="en-US" sz="1000">
                <a:solidFill>
                  <a:srgbClr val="000000"/>
                </a:solidFill>
                <a:ea typeface="ＭＳ Ｐゴシック"/>
                <a:cs typeface="Arial"/>
              </a:rPr>
              <a:pPr/>
              <a:t>Demand</a:t>
            </a:fld>
            <a:endParaRPr lang="en-US" sz="1000" dirty="0">
              <a:solidFill>
                <a:srgbClr val="000000"/>
              </a:solidFill>
              <a:latin typeface="Arial"/>
              <a:ea typeface="ＭＳ Ｐゴシック"/>
              <a:cs typeface="Arial"/>
              <a:sym typeface="Arial"/>
            </a:endParaRPr>
          </a:p>
        </p:txBody>
      </p:sp>
      <p:sp>
        <p:nvSpPr>
          <p:cNvPr id="762" name="Rectangle 761"/>
          <p:cNvSpPr/>
          <p:nvPr>
            <p:custDataLst>
              <p:tags r:id="rId31"/>
            </p:custDataLst>
          </p:nvPr>
        </p:nvSpPr>
        <p:spPr bwMode="gray">
          <a:xfrm>
            <a:off x="4733925" y="3556000"/>
            <a:ext cx="2095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nchorCtr="0">
            <a:noAutofit/>
          </a:bodyPr>
          <a:lstStyle/>
          <a:p>
            <a:pPr algn="ctr">
              <a:spcBef>
                <a:spcPct val="0"/>
              </a:spcBef>
              <a:spcAft>
                <a:spcPct val="0"/>
              </a:spcAft>
            </a:pPr>
            <a:fld id="{B4FC650C-E9DF-439A-B9EC-2793F28AE72E}" type="datetime'''''''''''''''''''''''''''''''''0.''''7'">
              <a:rPr lang="en-US" sz="1000" smtClean="0">
                <a:solidFill>
                  <a:srgbClr val="000000"/>
                </a:solidFill>
                <a:ea typeface="ＭＳ Ｐゴシック"/>
                <a:cs typeface="Arial"/>
              </a:rPr>
              <a:pPr algn="ctr">
                <a:spcBef>
                  <a:spcPct val="0"/>
                </a:spcBef>
                <a:spcAft>
                  <a:spcPct val="0"/>
                </a:spcAft>
              </a:pPr>
              <a:t>0.7</a:t>
            </a:fld>
            <a:endParaRPr lang="en-US" sz="1000">
              <a:solidFill>
                <a:srgbClr val="000000"/>
              </a:solidFill>
              <a:latin typeface="Arial"/>
              <a:ea typeface="ＭＳ Ｐゴシック"/>
              <a:cs typeface="Arial"/>
              <a:sym typeface="Arial"/>
            </a:endParaRPr>
          </a:p>
        </p:txBody>
      </p:sp>
      <p:sp>
        <p:nvSpPr>
          <p:cNvPr id="760" name="Rectangle 759"/>
          <p:cNvSpPr/>
          <p:nvPr>
            <p:custDataLst>
              <p:tags r:id="rId32"/>
            </p:custDataLst>
          </p:nvPr>
        </p:nvSpPr>
        <p:spPr bwMode="auto">
          <a:xfrm>
            <a:off x="3929062" y="3946525"/>
            <a:ext cx="525462"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7075728D-508D-4BD7-9920-FDF91AF82F07}" type="datetime'''''''''''A''''v''''''a''i''''''''''''''l''abl''''e'''''''">
              <a:rPr lang="en-US" sz="1000" smtClean="0">
                <a:solidFill>
                  <a:srgbClr val="000000"/>
                </a:solidFill>
                <a:ea typeface="ＭＳ Ｐゴシック"/>
                <a:cs typeface="Arial"/>
              </a:rPr>
              <a:pPr algn="ctr">
                <a:spcBef>
                  <a:spcPct val="0"/>
                </a:spcBef>
                <a:spcAft>
                  <a:spcPct val="0"/>
                </a:spcAft>
              </a:pPr>
              <a:t>Available</a:t>
            </a:fld>
            <a:endParaRPr lang="en-US" sz="1000">
              <a:solidFill>
                <a:srgbClr val="000000"/>
              </a:solidFill>
              <a:latin typeface="Arial"/>
              <a:ea typeface="ＭＳ Ｐゴシック"/>
              <a:cs typeface="Arial"/>
              <a:sym typeface="Arial"/>
            </a:endParaRPr>
          </a:p>
        </p:txBody>
      </p:sp>
      <p:sp>
        <p:nvSpPr>
          <p:cNvPr id="763" name="TextBox 762"/>
          <p:cNvSpPr txBox="1"/>
          <p:nvPr/>
        </p:nvSpPr>
        <p:spPr>
          <a:xfrm>
            <a:off x="4151338" y="3150771"/>
            <a:ext cx="654260" cy="246221"/>
          </a:xfrm>
          <a:prstGeom prst="rect">
            <a:avLst/>
          </a:prstGeom>
          <a:noFill/>
        </p:spPr>
        <p:txBody>
          <a:bodyPr wrap="square" rtlCol="0">
            <a:spAutoFit/>
          </a:bodyPr>
          <a:lstStyle/>
          <a:p>
            <a:pPr algn="ctr"/>
            <a:r>
              <a:rPr lang="en-US" sz="1000" b="1" dirty="0" smtClean="0"/>
              <a:t>Asia</a:t>
            </a:r>
            <a:endParaRPr lang="en-US" sz="1000" b="1" dirty="0"/>
          </a:p>
        </p:txBody>
      </p:sp>
      <p:sp>
        <p:nvSpPr>
          <p:cNvPr id="711" name="Rectangle 3"/>
          <p:cNvSpPr txBox="1"/>
          <p:nvPr/>
        </p:nvSpPr>
        <p:spPr>
          <a:xfrm>
            <a:off x="5335572" y="2043085"/>
            <a:ext cx="3335134" cy="3230590"/>
          </a:xfrm>
          <a:prstGeom prst="rect">
            <a:avLst/>
          </a:prstGeom>
          <a:noFill/>
          <a:ln w="9525">
            <a:noFill/>
            <a:miter lim="800000"/>
            <a:headEnd/>
            <a:tailEnd/>
          </a:ln>
        </p:spPr>
        <p:txBody>
          <a:bodyPr vert="horz" wrap="square" lIns="0" tIns="45720" rIns="0" bIns="45720" numCol="1" anchor="t" anchorCtr="0" compatLnSpc="1">
            <a:prstTxWarp prst="textNoShape">
              <a:avLst/>
            </a:prstTxWarp>
            <a:noAutofit/>
          </a:bodyPr>
          <a:lstStyle>
            <a:lvl1pPr marL="342900" lvl="0" indent="-342900" eaLnBrk="1" hangingPunct="1">
              <a:spcAft>
                <a:spcPts val="600"/>
              </a:spcAft>
              <a:buClr>
                <a:srgbClr val="78A22F"/>
              </a:buClr>
              <a:buSzPct val="75000"/>
              <a:buFont typeface="Wingdings" pitchFamily="2" charset="2"/>
              <a:buChar char=""/>
              <a:defRPr lang="en-US" dirty="0">
                <a:solidFill>
                  <a:srgbClr val="000000"/>
                </a:solidFill>
                <a:latin typeface="Arial" pitchFamily="34" charset="0"/>
                <a:ea typeface="+mj-ea"/>
                <a:cs typeface="Arial" pitchFamily="34" charset="0"/>
              </a:defRPr>
            </a:lvl1pPr>
            <a:lvl2pPr marL="742950" lvl="1" indent="-285750" eaLnBrk="1" hangingPunct="1">
              <a:spcAft>
                <a:spcPts val="600"/>
              </a:spcAft>
              <a:buClr>
                <a:srgbClr val="78A22F"/>
              </a:buClr>
              <a:buSzPct val="75000"/>
              <a:buFont typeface="Arial" charset="0"/>
              <a:buChar char="–"/>
              <a:defRPr lang="en-US" sz="1600" dirty="0">
                <a:solidFill>
                  <a:srgbClr val="000000"/>
                </a:solidFill>
                <a:latin typeface="Arial" pitchFamily="34" charset="0"/>
                <a:ea typeface="+mj-ea"/>
                <a:cs typeface="Arial" pitchFamily="34" charset="0"/>
              </a:defRPr>
            </a:lvl2pPr>
            <a:lvl3pPr marL="1143000" lvl="2" indent="-228600" eaLnBrk="1" hangingPunct="1">
              <a:spcAft>
                <a:spcPts val="600"/>
              </a:spcAft>
              <a:buClr>
                <a:srgbClr val="78A22F"/>
              </a:buClr>
              <a:buSzPct val="75000"/>
              <a:buFont typeface="Arial" charset="0"/>
              <a:buChar char="•"/>
              <a:defRPr lang="en-US" sz="1600" dirty="0">
                <a:solidFill>
                  <a:srgbClr val="000000"/>
                </a:solidFill>
                <a:latin typeface="Arial" pitchFamily="34" charset="0"/>
                <a:ea typeface="+mj-ea"/>
                <a:cs typeface="Arial" pitchFamily="34" charset="0"/>
              </a:defRPr>
            </a:lvl3pPr>
            <a:lvl4pPr marL="1600200" lvl="3" indent="-228600" eaLnBrk="1" hangingPunct="1">
              <a:spcAft>
                <a:spcPts val="600"/>
              </a:spcAft>
              <a:buClr>
                <a:srgbClr val="78A22F"/>
              </a:buClr>
              <a:buSzPct val="75000"/>
              <a:buFont typeface="Arial" charset="0"/>
              <a:buChar char="–"/>
              <a:defRPr lang="en-US" sz="1600" dirty="0">
                <a:solidFill>
                  <a:srgbClr val="000000"/>
                </a:solidFill>
                <a:latin typeface="Arial" pitchFamily="34" charset="0"/>
                <a:ea typeface="+mj-ea"/>
                <a:cs typeface="Arial" pitchFamily="34" charset="0"/>
              </a:defRPr>
            </a:lvl4pPr>
            <a:lvl5pPr marL="2057400" lvl="4" indent="-228600" eaLnBrk="1" hangingPunct="1">
              <a:spcAft>
                <a:spcPts val="600"/>
              </a:spcAft>
              <a:buClr>
                <a:srgbClr val="78A22F"/>
              </a:buClr>
              <a:buSzPct val="75000"/>
              <a:buFont typeface="Arial" charset="0"/>
              <a:buChar char="•"/>
              <a:defRPr lang="nb-NO" sz="1600" dirty="0">
                <a:solidFill>
                  <a:srgbClr val="000000"/>
                </a:solidFill>
                <a:latin typeface="Arial" pitchFamily="34" charset="0"/>
                <a:ea typeface="+mj-ea"/>
                <a:cs typeface="Arial" pitchFamily="34" charset="0"/>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268288" indent="-268288">
              <a:buSzPct val="120000"/>
              <a:buFont typeface="Arial" pitchFamily="34" charset="0"/>
              <a:buChar char="•"/>
            </a:pPr>
            <a:r>
              <a:rPr lang="en-US" sz="1600" dirty="0" err="1" smtClean="0"/>
              <a:t>Yara</a:t>
            </a:r>
            <a:r>
              <a:rPr lang="en-US" sz="1600" dirty="0" smtClean="0"/>
              <a:t>-operated ammonia fleet unrivalled giving scale and flexibility</a:t>
            </a:r>
          </a:p>
          <a:p>
            <a:pPr marL="268288" indent="-268288">
              <a:buSzPct val="120000"/>
              <a:buFont typeface="Arial" pitchFamily="34" charset="0"/>
              <a:buChar char="•"/>
            </a:pPr>
            <a:endParaRPr lang="en-US" sz="1600" dirty="0" smtClean="0"/>
          </a:p>
          <a:p>
            <a:pPr marL="268288" indent="-268288">
              <a:buSzPct val="120000"/>
              <a:buFont typeface="Arial" pitchFamily="34" charset="0"/>
              <a:buChar char="•"/>
            </a:pPr>
            <a:r>
              <a:rPr lang="en-US" sz="1600" dirty="0" smtClean="0"/>
              <a:t>Operate 18 ships</a:t>
            </a:r>
          </a:p>
          <a:p>
            <a:pPr marL="268288" indent="-268288">
              <a:buSzPct val="120000"/>
              <a:buFont typeface="Arial" pitchFamily="34" charset="0"/>
              <a:buChar char="•"/>
            </a:pPr>
            <a:endParaRPr lang="en-US" sz="1600" dirty="0" smtClean="0"/>
          </a:p>
          <a:p>
            <a:pPr marL="268288" indent="-268288">
              <a:buSzPct val="120000"/>
              <a:buFont typeface="Arial" pitchFamily="34" charset="0"/>
              <a:buChar char="•"/>
            </a:pPr>
            <a:r>
              <a:rPr lang="en-US" sz="1600" dirty="0" smtClean="0"/>
              <a:t>Total shipping capacity of ~260 kilotons</a:t>
            </a:r>
          </a:p>
          <a:p>
            <a:pPr marL="268288" indent="-268288">
              <a:buSzPct val="120000"/>
              <a:buFont typeface="Arial" pitchFamily="34" charset="0"/>
              <a:buChar char="•"/>
            </a:pPr>
            <a:endParaRPr lang="en-US" sz="1600" dirty="0" smtClean="0"/>
          </a:p>
          <a:p>
            <a:pPr marL="268288" indent="-268288">
              <a:buSzPct val="120000"/>
              <a:buNone/>
            </a:pPr>
            <a:endParaRPr lang="en-US" sz="1600" dirty="0" smtClean="0"/>
          </a:p>
        </p:txBody>
      </p:sp>
      <p:sp>
        <p:nvSpPr>
          <p:cNvPr id="12" name="Rectangle 11"/>
          <p:cNvSpPr/>
          <p:nvPr>
            <p:custDataLst>
              <p:tags r:id="rId33"/>
            </p:custDataLst>
          </p:nvPr>
        </p:nvSpPr>
        <p:spPr bwMode="auto">
          <a:xfrm>
            <a:off x="931863" y="4632325"/>
            <a:ext cx="179387" cy="133350"/>
          </a:xfrm>
          <a:prstGeom prst="rect">
            <a:avLst/>
          </a:prstGeom>
          <a:noFill/>
          <a:ln w="3175">
            <a:solidFill>
              <a:srgbClr val="78A22F"/>
            </a:solidFill>
            <a:prstDash val="lgDash"/>
          </a:ln>
          <a:extLst>
            <a:ext uri="{909E8E84-426E-40DD-AFC4-6F175D3DCCD1}">
              <a14:hiddenFill xmlns:a14="http://schemas.microsoft.com/office/drawing/2010/main">
                <a:solidFill>
                  <a:srgbClr val="78A22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ectangle 755"/>
          <p:cNvSpPr/>
          <p:nvPr>
            <p:custDataLst>
              <p:tags r:id="rId34"/>
            </p:custDataLst>
          </p:nvPr>
        </p:nvSpPr>
        <p:spPr bwMode="auto">
          <a:xfrm>
            <a:off x="931862" y="5241925"/>
            <a:ext cx="179387" cy="133350"/>
          </a:xfrm>
          <a:prstGeom prst="rect">
            <a:avLst/>
          </a:prstGeom>
          <a:solidFill>
            <a:srgbClr val="FFCF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Rectangle 752"/>
          <p:cNvSpPr/>
          <p:nvPr>
            <p:custDataLst>
              <p:tags r:id="rId35"/>
            </p:custDataLst>
          </p:nvPr>
        </p:nvSpPr>
        <p:spPr bwMode="auto">
          <a:xfrm>
            <a:off x="931862" y="5445125"/>
            <a:ext cx="179387" cy="133350"/>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p:cNvSpPr/>
          <p:nvPr>
            <p:custDataLst>
              <p:tags r:id="rId36"/>
            </p:custDataLst>
          </p:nvPr>
        </p:nvSpPr>
        <p:spPr bwMode="auto">
          <a:xfrm>
            <a:off x="931862" y="5038725"/>
            <a:ext cx="179387" cy="133350"/>
          </a:xfrm>
          <a:prstGeom prst="rect">
            <a:avLst/>
          </a:prstGeom>
          <a:solidFill>
            <a:srgbClr val="78A22F"/>
          </a:solidFill>
          <a:ln w="12700">
            <a:solidFill>
              <a:srgbClr val="78A22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Rectangle 743"/>
          <p:cNvSpPr/>
          <p:nvPr>
            <p:custDataLst>
              <p:tags r:id="rId37"/>
            </p:custDataLst>
          </p:nvPr>
        </p:nvSpPr>
        <p:spPr bwMode="auto">
          <a:xfrm>
            <a:off x="931862" y="4835525"/>
            <a:ext cx="179387" cy="133350"/>
          </a:xfrm>
          <a:prstGeom prst="rect">
            <a:avLst/>
          </a:prstGeom>
          <a:solidFill>
            <a:schemeClr val="accent2"/>
          </a:solidFill>
          <a:ln w="3175" cap="flat" cmpd="sng" algn="ctr">
            <a:noFill/>
            <a:prstDash val="solid"/>
          </a:ln>
          <a:effectLst/>
          <a:extLst>
            <a:ext uri="{91240B29-F687-4F45-9708-019B960494DF}">
              <a14:hiddenLine xmlns:a14="http://schemas.microsoft.com/office/drawing/2010/main" w="3175" cap="flat" cmpd="sng" algn="ctr">
                <a:solidFill>
                  <a:srgbClr val="78A22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custDataLst>
              <p:tags r:id="rId38"/>
            </p:custDataLst>
          </p:nvPr>
        </p:nvSpPr>
        <p:spPr bwMode="auto">
          <a:xfrm>
            <a:off x="1162050" y="4629150"/>
            <a:ext cx="512763"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7C541B9A-C23E-42CF-866E-F30A6FAC7EE0}" type="datetime'''B''''''''A''''''''S''''''''F ''''''''JV'''">
              <a:rPr lang="en-US" sz="1000">
                <a:solidFill>
                  <a:srgbClr val="000000"/>
                </a:solidFill>
                <a:ea typeface="ＭＳ Ｐゴシック"/>
                <a:cs typeface="Arial"/>
              </a:rPr>
              <a:pPr/>
              <a:t>BASF JV</a:t>
            </a:fld>
            <a:endParaRPr lang="en-US" sz="1000">
              <a:solidFill>
                <a:srgbClr val="000000"/>
              </a:solidFill>
              <a:latin typeface="Arial"/>
              <a:ea typeface="ＭＳ Ｐゴシック"/>
              <a:cs typeface="Arial"/>
              <a:sym typeface="Arial"/>
            </a:endParaRPr>
          </a:p>
        </p:txBody>
      </p:sp>
      <p:sp>
        <p:nvSpPr>
          <p:cNvPr id="752" name="Rectangle 751"/>
          <p:cNvSpPr/>
          <p:nvPr>
            <p:custDataLst>
              <p:tags r:id="rId39"/>
            </p:custDataLst>
          </p:nvPr>
        </p:nvSpPr>
        <p:spPr bwMode="auto">
          <a:xfrm>
            <a:off x="1162050" y="5441950"/>
            <a:ext cx="484187"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D92F3B68-3E22-4359-8118-D11D766D4DF9}" type="datetime'''''Up''''''g''''r''''a''''''''''''''d''''''''''e'''''''''''">
              <a:rPr lang="en-US" sz="1000" smtClean="0">
                <a:solidFill>
                  <a:srgbClr val="000000"/>
                </a:solidFill>
                <a:ea typeface="ＭＳ Ｐゴシック"/>
                <a:cs typeface="Arial"/>
              </a:rPr>
              <a:pPr>
                <a:spcBef>
                  <a:spcPct val="0"/>
                </a:spcBef>
                <a:spcAft>
                  <a:spcPct val="0"/>
                </a:spcAft>
              </a:pPr>
              <a:t>Upgrade</a:t>
            </a:fld>
            <a:endParaRPr lang="en-US" sz="1000">
              <a:solidFill>
                <a:srgbClr val="000000"/>
              </a:solidFill>
              <a:latin typeface="Arial"/>
              <a:ea typeface="ＭＳ Ｐゴシック"/>
              <a:cs typeface="Arial"/>
              <a:sym typeface="Arial"/>
            </a:endParaRPr>
          </a:p>
        </p:txBody>
      </p:sp>
      <p:sp>
        <p:nvSpPr>
          <p:cNvPr id="754" name="Rectangle 753"/>
          <p:cNvSpPr/>
          <p:nvPr>
            <p:custDataLst>
              <p:tags r:id="rId40"/>
            </p:custDataLst>
          </p:nvPr>
        </p:nvSpPr>
        <p:spPr bwMode="auto">
          <a:xfrm>
            <a:off x="1162050" y="5238750"/>
            <a:ext cx="79375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A8731EEC-4AFB-48C1-896D-DF2A4F1C67B4}" type="datetime'E''x''''''''''t''er''''''''n''''a''l'' ''s''''a''''''l''''es'">
              <a:rPr lang="en-US" sz="1000" smtClean="0">
                <a:solidFill>
                  <a:srgbClr val="000000"/>
                </a:solidFill>
                <a:ea typeface="ＭＳ Ｐゴシック"/>
                <a:cs typeface="Arial"/>
              </a:rPr>
              <a:pPr>
                <a:spcBef>
                  <a:spcPct val="0"/>
                </a:spcBef>
                <a:spcAft>
                  <a:spcPct val="0"/>
                </a:spcAft>
              </a:pPr>
              <a:t>External sales</a:t>
            </a:fld>
            <a:endParaRPr lang="en-US" sz="1000" dirty="0">
              <a:solidFill>
                <a:srgbClr val="000000"/>
              </a:solidFill>
              <a:latin typeface="Arial"/>
              <a:ea typeface="ＭＳ Ｐゴシック"/>
              <a:cs typeface="Arial"/>
              <a:sym typeface="Arial"/>
            </a:endParaRPr>
          </a:p>
        </p:txBody>
      </p:sp>
      <p:sp>
        <p:nvSpPr>
          <p:cNvPr id="737" name="Rectangle 736"/>
          <p:cNvSpPr/>
          <p:nvPr>
            <p:custDataLst>
              <p:tags r:id="rId41"/>
            </p:custDataLst>
          </p:nvPr>
        </p:nvSpPr>
        <p:spPr bwMode="auto">
          <a:xfrm>
            <a:off x="1162050" y="5035550"/>
            <a:ext cx="890587"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75714649-DD4F-45DA-AA20-538C1A9C396A}" type="datetime'Y''''a''''''''''r''a'' ''''p''''ro''du''''ct''i''o''n'''''''''">
              <a:rPr lang="en-US" sz="1000" smtClean="0">
                <a:solidFill>
                  <a:srgbClr val="000000"/>
                </a:solidFill>
                <a:ea typeface="ＭＳ Ｐゴシック"/>
                <a:cs typeface="Arial"/>
              </a:rPr>
              <a:pPr>
                <a:spcBef>
                  <a:spcPct val="0"/>
                </a:spcBef>
                <a:spcAft>
                  <a:spcPct val="0"/>
                </a:spcAft>
              </a:pPr>
              <a:t>Yara production</a:t>
            </a:fld>
            <a:endParaRPr lang="en-US" sz="1000">
              <a:solidFill>
                <a:srgbClr val="000000"/>
              </a:solidFill>
              <a:latin typeface="Arial"/>
              <a:ea typeface="ＭＳ Ｐゴシック"/>
              <a:cs typeface="Arial"/>
              <a:sym typeface="Arial"/>
            </a:endParaRPr>
          </a:p>
        </p:txBody>
      </p:sp>
      <p:sp>
        <p:nvSpPr>
          <p:cNvPr id="743" name="Rectangle 742"/>
          <p:cNvSpPr/>
          <p:nvPr>
            <p:custDataLst>
              <p:tags r:id="rId42"/>
            </p:custDataLst>
          </p:nvPr>
        </p:nvSpPr>
        <p:spPr bwMode="auto">
          <a:xfrm>
            <a:off x="1162050" y="4832350"/>
            <a:ext cx="1193800"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spcBef>
                <a:spcPct val="0"/>
              </a:spcBef>
              <a:spcAft>
                <a:spcPct val="0"/>
              </a:spcAft>
            </a:pPr>
            <a:fld id="{202C9E6F-B6E9-4D77-A85E-7619ABFC43C7}" type="datetime'M''a''''rk''et''in''g'''' a''''''gr''e''''e''''m''''e''''''nt'">
              <a:rPr lang="en-US" sz="1000" smtClean="0">
                <a:solidFill>
                  <a:srgbClr val="000000"/>
                </a:solidFill>
                <a:ea typeface="ＭＳ Ｐゴシック"/>
                <a:cs typeface="Arial"/>
              </a:rPr>
              <a:pPr>
                <a:spcBef>
                  <a:spcPct val="0"/>
                </a:spcBef>
                <a:spcAft>
                  <a:spcPct val="0"/>
                </a:spcAft>
              </a:pPr>
              <a:t>Marketing agreement</a:t>
            </a:fld>
            <a:endParaRPr lang="en-US" sz="1000" dirty="0">
              <a:solidFill>
                <a:srgbClr val="000000"/>
              </a:solidFill>
              <a:latin typeface="Arial"/>
              <a:ea typeface="ＭＳ Ｐゴシック"/>
              <a:cs typeface="Arial"/>
              <a:sym typeface="Arial"/>
            </a:endParaRPr>
          </a:p>
        </p:txBody>
      </p:sp>
    </p:spTree>
    <p:extLst>
      <p:ext uri="{BB962C8B-B14F-4D97-AF65-F5344CB8AC3E}">
        <p14:creationId xmlns:p14="http://schemas.microsoft.com/office/powerpoint/2010/main" val="2005595837"/>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35980705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2518" name="think-cell Slide" r:id="rId35" imgW="270" imgH="270" progId="TCLayout.ActiveDocument.1">
                  <p:embed/>
                </p:oleObj>
              </mc:Choice>
              <mc:Fallback>
                <p:oleObj name="think-cell Slide" r:id="rId35" imgW="270" imgH="270" progId="TCLayout.ActiveDocument.1">
                  <p:embed/>
                  <p:pic>
                    <p:nvPicPr>
                      <p:cNvPr id="0" name=""/>
                      <p:cNvPicPr/>
                      <p:nvPr/>
                    </p:nvPicPr>
                    <p:blipFill>
                      <a:blip r:embed="rId36"/>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200">
              <a:latin typeface="Arial"/>
              <a:cs typeface="Arial"/>
              <a:sym typeface="Arial"/>
            </a:endParaRPr>
          </a:p>
        </p:txBody>
      </p:sp>
      <p:sp>
        <p:nvSpPr>
          <p:cNvPr id="7" name="Title 6"/>
          <p:cNvSpPr>
            <a:spLocks noGrp="1"/>
          </p:cNvSpPr>
          <p:nvPr>
            <p:ph type="title"/>
          </p:nvPr>
        </p:nvSpPr>
        <p:spPr/>
        <p:txBody>
          <a:bodyPr/>
          <a:lstStyle/>
          <a:p>
            <a:r>
              <a:rPr lang="en-US" dirty="0" smtClean="0"/>
              <a:t/>
            </a:r>
            <a:br>
              <a:rPr lang="en-US" dirty="0" smtClean="0"/>
            </a:br>
            <a:r>
              <a:rPr lang="en-US" dirty="0" smtClean="0"/>
              <a:t/>
            </a:r>
            <a:br>
              <a:rPr lang="en-US" dirty="0" smtClean="0"/>
            </a:br>
            <a:r>
              <a:rPr lang="en-US" dirty="0" smtClean="0"/>
              <a:t>Yara is short on ammonia in Europe</a:t>
            </a:r>
            <a:endParaRPr lang="en-US" sz="1400" dirty="0"/>
          </a:p>
        </p:txBody>
      </p:sp>
      <p:cxnSp>
        <p:nvCxnSpPr>
          <p:cNvPr id="188" name="Straight Connector 187"/>
          <p:cNvCxnSpPr/>
          <p:nvPr>
            <p:custDataLst>
              <p:tags r:id="rId4"/>
            </p:custDataLst>
          </p:nvPr>
        </p:nvCxnSpPr>
        <p:spPr bwMode="auto">
          <a:xfrm>
            <a:off x="6296025" y="5314950"/>
            <a:ext cx="4476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custDataLst>
              <p:tags r:id="rId5"/>
            </p:custDataLst>
          </p:nvPr>
        </p:nvCxnSpPr>
        <p:spPr bwMode="auto">
          <a:xfrm>
            <a:off x="5295900" y="5076825"/>
            <a:ext cx="4476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custDataLst>
              <p:tags r:id="rId6"/>
            </p:custDataLst>
          </p:nvPr>
        </p:nvCxnSpPr>
        <p:spPr bwMode="auto">
          <a:xfrm>
            <a:off x="4286250" y="4286250"/>
            <a:ext cx="4476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7"/>
            </p:custDataLst>
          </p:nvPr>
        </p:nvCxnSpPr>
        <p:spPr bwMode="auto">
          <a:xfrm>
            <a:off x="3286125" y="3152775"/>
            <a:ext cx="4476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custDataLst>
              <p:tags r:id="rId8"/>
            </p:custDataLst>
          </p:nvPr>
        </p:nvCxnSpPr>
        <p:spPr bwMode="auto">
          <a:xfrm>
            <a:off x="2276475" y="3000375"/>
            <a:ext cx="4476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9"/>
            </p:custDataLst>
          </p:nvPr>
        </p:nvCxnSpPr>
        <p:spPr bwMode="auto">
          <a:xfrm>
            <a:off x="1276350" y="2152650"/>
            <a:ext cx="4476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p:cNvGraphicFramePr>
          <p:nvPr>
            <p:custDataLst>
              <p:tags r:id="rId10"/>
            </p:custDataLst>
            <p:extLst>
              <p:ext uri="{D42A27DB-BD31-4B8C-83A1-F6EECF244321}">
                <p14:modId xmlns:p14="http://schemas.microsoft.com/office/powerpoint/2010/main" val="3112038209"/>
              </p:ext>
            </p:extLst>
          </p:nvPr>
        </p:nvGraphicFramePr>
        <p:xfrm>
          <a:off x="381000" y="2019300"/>
          <a:ext cx="7248477" cy="3400357"/>
        </p:xfrm>
        <a:graphic>
          <a:graphicData uri="http://schemas.openxmlformats.org/presentationml/2006/ole">
            <mc:AlternateContent xmlns:mc="http://schemas.openxmlformats.org/markup-compatibility/2006">
              <mc:Choice xmlns:v="urn:schemas-microsoft-com:vml" Requires="v">
                <p:oleObj spid="_x0000_s192519" name="Chart" r:id="rId37" imgW="7248477" imgH="3400357" progId="MSGraph.Chart.8">
                  <p:embed followColorScheme="full"/>
                </p:oleObj>
              </mc:Choice>
              <mc:Fallback>
                <p:oleObj name="Chart" r:id="rId37" imgW="7248477" imgH="3400357" progId="MSGraph.Chart.8">
                  <p:embed followColorScheme="full"/>
                  <p:pic>
                    <p:nvPicPr>
                      <p:cNvPr id="0" name=""/>
                      <p:cNvPicPr/>
                      <p:nvPr/>
                    </p:nvPicPr>
                    <p:blipFill>
                      <a:blip r:embed="rId38"/>
                      <a:stretch>
                        <a:fillRect/>
                      </a:stretch>
                    </p:blipFill>
                    <p:spPr>
                      <a:xfrm>
                        <a:off x="381000" y="2019300"/>
                        <a:ext cx="7248477" cy="3400357"/>
                      </a:xfrm>
                      <a:prstGeom prst="rect">
                        <a:avLst/>
                      </a:prstGeom>
                    </p:spPr>
                  </p:pic>
                </p:oleObj>
              </mc:Fallback>
            </mc:AlternateContent>
          </a:graphicData>
        </a:graphic>
      </p:graphicFrame>
      <p:sp>
        <p:nvSpPr>
          <p:cNvPr id="108" name="Rectangle 107"/>
          <p:cNvSpPr/>
          <p:nvPr>
            <p:custDataLst>
              <p:tags r:id="rId11"/>
            </p:custDataLst>
          </p:nvPr>
        </p:nvSpPr>
        <p:spPr bwMode="auto">
          <a:xfrm>
            <a:off x="4733925" y="4725988"/>
            <a:ext cx="561975" cy="34925"/>
          </a:xfrm>
          <a:prstGeom prst="rect">
            <a:avLst/>
          </a:prstGeom>
          <a:solidFill>
            <a:srgbClr val="FFCF0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custDataLst>
              <p:tags r:id="rId12"/>
            </p:custDataLst>
          </p:nvPr>
        </p:nvCxnSpPr>
        <p:spPr bwMode="auto">
          <a:xfrm flipV="1">
            <a:off x="6019800" y="5238750"/>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custDataLst>
              <p:tags r:id="rId13"/>
            </p:custDataLst>
          </p:nvPr>
        </p:nvSpPr>
        <p:spPr bwMode="auto">
          <a:xfrm>
            <a:off x="3741738" y="5662613"/>
            <a:ext cx="536575"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D1E9CF5D-CDE3-4636-9BFB-3500BBDDE8D4}" type="datetime'''N''''i''''''''''t''r''''''''''a''''''t''''''e''s'''''''''''">
              <a:rPr lang="en-US" sz="1200">
                <a:solidFill>
                  <a:srgbClr val="000000"/>
                </a:solidFill>
              </a:rPr>
              <a:pPr/>
              <a:t>Nitrates</a:t>
            </a:fld>
            <a:endParaRPr lang="en-US" sz="1200">
              <a:solidFill>
                <a:srgbClr val="000000"/>
              </a:solidFill>
              <a:latin typeface="Arial"/>
              <a:sym typeface="Arial"/>
            </a:endParaRPr>
          </a:p>
        </p:txBody>
      </p:sp>
      <p:sp>
        <p:nvSpPr>
          <p:cNvPr id="106" name="Rectangle 105"/>
          <p:cNvSpPr/>
          <p:nvPr>
            <p:custDataLst>
              <p:tags r:id="rId14"/>
            </p:custDataLst>
          </p:nvPr>
        </p:nvSpPr>
        <p:spPr bwMode="gray">
          <a:xfrm>
            <a:off x="3884613" y="3629025"/>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EB43BDF5-3910-4BFB-A68F-10125E5AC046}" type="datetime'2''''''''''''.''''''''''''1'">
              <a:rPr lang="en-US" sz="1200">
                <a:solidFill>
                  <a:srgbClr val="000000"/>
                </a:solidFill>
                <a:latin typeface="Arial"/>
                <a:sym typeface="Arial"/>
              </a:rPr>
              <a:pPr algn="ctr">
                <a:spcBef>
                  <a:spcPct val="0"/>
                </a:spcBef>
                <a:spcAft>
                  <a:spcPct val="0"/>
                </a:spcAft>
              </a:pPr>
              <a:t>2.1</a:t>
            </a:fld>
            <a:endParaRPr lang="en-US" sz="1200">
              <a:solidFill>
                <a:srgbClr val="000000"/>
              </a:solidFill>
              <a:latin typeface="Arial"/>
              <a:sym typeface="Arial"/>
            </a:endParaRPr>
          </a:p>
        </p:txBody>
      </p:sp>
      <p:sp>
        <p:nvSpPr>
          <p:cNvPr id="29" name="Rectangle 28"/>
          <p:cNvSpPr/>
          <p:nvPr>
            <p:custDataLst>
              <p:tags r:id="rId15"/>
            </p:custDataLst>
          </p:nvPr>
        </p:nvSpPr>
        <p:spPr bwMode="auto">
          <a:xfrm>
            <a:off x="2513013" y="5662613"/>
            <a:ext cx="98583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B0FD034B-5CAE-4044-8455-047FE768ACC0}" type="datetime'''''T''''er''t''r''e ''''''N''''''''''''''i''''''''''''trates'">
              <a:rPr lang="en-US" sz="1200">
                <a:solidFill>
                  <a:srgbClr val="000000"/>
                </a:solidFill>
              </a:rPr>
              <a:pPr/>
              <a:t>Tertre Nitrates</a:t>
            </a:fld>
            <a:endParaRPr lang="en-US" sz="1200">
              <a:solidFill>
                <a:srgbClr val="000000"/>
              </a:solidFill>
              <a:latin typeface="Arial"/>
              <a:sym typeface="Arial"/>
            </a:endParaRPr>
          </a:p>
        </p:txBody>
      </p:sp>
      <p:sp>
        <p:nvSpPr>
          <p:cNvPr id="3" name="Rectangle 2"/>
          <p:cNvSpPr/>
          <p:nvPr>
            <p:custDataLst>
              <p:tags r:id="rId16"/>
            </p:custDataLst>
          </p:nvPr>
        </p:nvSpPr>
        <p:spPr bwMode="auto">
          <a:xfrm>
            <a:off x="1647825" y="5662613"/>
            <a:ext cx="7048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A9247E6E-7C4B-406B-995F-66B1D26759D2}" type="datetime'''U''''''''''''''''''rea/''''''U''''A''''''N'">
              <a:rPr lang="en-US" sz="1200">
                <a:solidFill>
                  <a:srgbClr val="000000"/>
                </a:solidFill>
              </a:rPr>
              <a:pPr/>
              <a:t>Urea/UAN</a:t>
            </a:fld>
            <a:endParaRPr lang="en-US" sz="1200" dirty="0">
              <a:solidFill>
                <a:srgbClr val="000000"/>
              </a:solidFill>
              <a:latin typeface="Arial"/>
              <a:sym typeface="Arial"/>
            </a:endParaRPr>
          </a:p>
        </p:txBody>
      </p:sp>
      <p:sp>
        <p:nvSpPr>
          <p:cNvPr id="104" name="Rectangle 103"/>
          <p:cNvSpPr/>
          <p:nvPr>
            <p:custDataLst>
              <p:tags r:id="rId17"/>
            </p:custDataLst>
          </p:nvPr>
        </p:nvSpPr>
        <p:spPr bwMode="gray">
          <a:xfrm>
            <a:off x="1874838" y="2486025"/>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9440341C-0B7B-4032-801A-0947F2067D24}" type="datetime'''''''1''.''''''6'''''''''''''''''">
              <a:rPr lang="en-US" sz="1200">
                <a:solidFill>
                  <a:srgbClr val="000000"/>
                </a:solidFill>
              </a:rPr>
              <a:pPr/>
              <a:t>1.6</a:t>
            </a:fld>
            <a:endParaRPr lang="en-US" sz="1200" dirty="0">
              <a:solidFill>
                <a:srgbClr val="000000"/>
              </a:solidFill>
              <a:latin typeface="Arial"/>
              <a:sym typeface="Arial"/>
            </a:endParaRPr>
          </a:p>
        </p:txBody>
      </p:sp>
      <p:sp>
        <p:nvSpPr>
          <p:cNvPr id="205" name="Rectangle 204"/>
          <p:cNvSpPr/>
          <p:nvPr>
            <p:custDataLst>
              <p:tags r:id="rId18"/>
            </p:custDataLst>
          </p:nvPr>
        </p:nvSpPr>
        <p:spPr bwMode="auto">
          <a:xfrm>
            <a:off x="635000" y="5662613"/>
            <a:ext cx="720725" cy="365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BF6382C3-F874-4AB0-B874-0D248AC38DF4}" type="datetime'''NH''''3'''' ''p''''r''''od''''u''c''t''''''''''i''''''o''n'">
              <a:rPr lang="en-US" sz="1200">
                <a:solidFill>
                  <a:srgbClr val="000000"/>
                </a:solidFill>
                <a:sym typeface="+mn-lt"/>
              </a:rPr>
              <a:pPr/>
              <a:t>NH3 production</a:t>
            </a:fld>
            <a:endParaRPr lang="en-US" sz="1200" dirty="0">
              <a:solidFill>
                <a:srgbClr val="000000"/>
              </a:solidFill>
              <a:sym typeface="+mn-lt"/>
            </a:endParaRPr>
          </a:p>
        </p:txBody>
      </p:sp>
      <p:sp>
        <p:nvSpPr>
          <p:cNvPr id="201" name="Rectangle 200"/>
          <p:cNvSpPr/>
          <p:nvPr>
            <p:custDataLst>
              <p:tags r:id="rId19"/>
            </p:custDataLst>
          </p:nvPr>
        </p:nvSpPr>
        <p:spPr bwMode="auto">
          <a:xfrm>
            <a:off x="5607050" y="5662613"/>
            <a:ext cx="82550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F4BE68E0-5438-4978-AD64-3EC380511470}" type="datetime'''''''IN''''D'' ''o''''''''''''''ff-''''t''''''''ake'''''''">
              <a:rPr lang="en-US" sz="1200">
                <a:solidFill>
                  <a:srgbClr val="000000"/>
                </a:solidFill>
                <a:sym typeface="+mn-lt"/>
              </a:rPr>
              <a:pPr/>
              <a:t>IND off-take</a:t>
            </a:fld>
            <a:endParaRPr lang="en-US" sz="1200" dirty="0">
              <a:solidFill>
                <a:srgbClr val="000000"/>
              </a:solidFill>
              <a:sym typeface="+mn-lt"/>
            </a:endParaRPr>
          </a:p>
        </p:txBody>
      </p:sp>
      <p:sp>
        <p:nvSpPr>
          <p:cNvPr id="17" name="Rectangle 16"/>
          <p:cNvSpPr/>
          <p:nvPr>
            <p:custDataLst>
              <p:tags r:id="rId20"/>
            </p:custDataLst>
          </p:nvPr>
        </p:nvSpPr>
        <p:spPr bwMode="gray">
          <a:xfrm>
            <a:off x="5894388" y="5340350"/>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t"/>
          <a:lstStyle/>
          <a:p>
            <a:pPr algn="ctr">
              <a:spcBef>
                <a:spcPct val="0"/>
              </a:spcBef>
              <a:spcAft>
                <a:spcPct val="0"/>
              </a:spcAft>
            </a:pPr>
            <a:fld id="{578DC7E2-1EAD-4B4D-BC63-45E794EEA318}" type="datetime'''0.''''''''5'''''''''''''''''''''''''''''''''''''''''''">
              <a:rPr lang="en-US" sz="1200">
                <a:solidFill>
                  <a:srgbClr val="000000"/>
                </a:solidFill>
              </a:rPr>
              <a:pPr/>
              <a:t>0.5</a:t>
            </a:fld>
            <a:endParaRPr lang="en-US" sz="1200" dirty="0">
              <a:solidFill>
                <a:srgbClr val="000000"/>
              </a:solidFill>
              <a:sym typeface="+mn-lt"/>
            </a:endParaRPr>
          </a:p>
        </p:txBody>
      </p:sp>
      <p:sp>
        <p:nvSpPr>
          <p:cNvPr id="107" name="Rectangle 106"/>
          <p:cNvSpPr/>
          <p:nvPr>
            <p:custDataLst>
              <p:tags r:id="rId21"/>
            </p:custDataLst>
          </p:nvPr>
        </p:nvSpPr>
        <p:spPr bwMode="gray">
          <a:xfrm>
            <a:off x="4889500" y="4591050"/>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23525B09-75E9-44EE-8335-92FFDC9716AD}" type="datetime'''''''''''''1''''''''''''''''''''''.''''''5'''''''''">
              <a:rPr lang="en-US" sz="1200">
                <a:solidFill>
                  <a:srgbClr val="000000"/>
                </a:solidFill>
              </a:rPr>
              <a:pPr/>
              <a:t>1.5</a:t>
            </a:fld>
            <a:endParaRPr lang="en-US" sz="1200">
              <a:solidFill>
                <a:srgbClr val="000000"/>
              </a:solidFill>
              <a:latin typeface="Arial"/>
              <a:sym typeface="Arial"/>
            </a:endParaRPr>
          </a:p>
        </p:txBody>
      </p:sp>
      <p:sp>
        <p:nvSpPr>
          <p:cNvPr id="14" name="Rectangle 13"/>
          <p:cNvSpPr/>
          <p:nvPr>
            <p:custDataLst>
              <p:tags r:id="rId22"/>
            </p:custDataLst>
          </p:nvPr>
        </p:nvSpPr>
        <p:spPr bwMode="auto">
          <a:xfrm>
            <a:off x="4814888" y="5662613"/>
            <a:ext cx="40163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82D769EE-B4E8-4DA8-B57E-E639A6A1F35E}" type="datetime'''''''''''''''''''''''''N''''''P''''''''''K''''''s'''''''''">
              <a:rPr lang="en-US" sz="1200">
                <a:solidFill>
                  <a:srgbClr val="000000"/>
                </a:solidFill>
              </a:rPr>
              <a:pPr/>
              <a:t>NPKs</a:t>
            </a:fld>
            <a:endParaRPr lang="en-US" sz="1200">
              <a:solidFill>
                <a:srgbClr val="000000"/>
              </a:solidFill>
              <a:latin typeface="Arial"/>
              <a:sym typeface="Arial"/>
            </a:endParaRPr>
          </a:p>
        </p:txBody>
      </p:sp>
      <p:sp>
        <p:nvSpPr>
          <p:cNvPr id="206" name="Rectangle 205"/>
          <p:cNvSpPr/>
          <p:nvPr>
            <p:custDataLst>
              <p:tags r:id="rId23"/>
            </p:custDataLst>
          </p:nvPr>
        </p:nvSpPr>
        <p:spPr bwMode="gray">
          <a:xfrm>
            <a:off x="869950" y="194468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lstStyle/>
          <a:p>
            <a:pPr algn="ctr">
              <a:spcBef>
                <a:spcPct val="0"/>
              </a:spcBef>
              <a:spcAft>
                <a:spcPct val="0"/>
              </a:spcAft>
            </a:pPr>
            <a:fld id="{2EB32CDD-50A6-41F3-9F00-964D7A834E0B}" type="datetime'''''''''''''''''4''''''''''''''''''''''''''''.''''9'''">
              <a:rPr lang="en-US" sz="1200">
                <a:solidFill>
                  <a:srgbClr val="000000"/>
                </a:solidFill>
              </a:rPr>
              <a:pPr/>
              <a:t>4.9</a:t>
            </a:fld>
            <a:endParaRPr lang="en-US" sz="1200" dirty="0">
              <a:solidFill>
                <a:srgbClr val="000000"/>
              </a:solidFill>
              <a:sym typeface="+mn-lt"/>
            </a:endParaRPr>
          </a:p>
        </p:txBody>
      </p:sp>
      <p:sp>
        <p:nvSpPr>
          <p:cNvPr id="2" name="Rectangle 1"/>
          <p:cNvSpPr/>
          <p:nvPr>
            <p:custDataLst>
              <p:tags r:id="rId24"/>
            </p:custDataLst>
          </p:nvPr>
        </p:nvSpPr>
        <p:spPr bwMode="gray">
          <a:xfrm>
            <a:off x="2879725" y="2986088"/>
            <a:ext cx="252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872807E3-94F1-47AB-9448-86BB5F826CE8}" type="datetime'''''''''''''''''''''''''0.''''''''''''''''''''''''3'''''''">
              <a:rPr lang="en-US" sz="1200">
                <a:solidFill>
                  <a:srgbClr val="000000"/>
                </a:solidFill>
                <a:latin typeface="Arial"/>
                <a:sym typeface="Arial"/>
              </a:rPr>
              <a:pPr algn="ctr">
                <a:spcBef>
                  <a:spcPct val="0"/>
                </a:spcBef>
                <a:spcAft>
                  <a:spcPct val="0"/>
                </a:spcAft>
              </a:pPr>
              <a:t>0.3</a:t>
            </a:fld>
            <a:endParaRPr lang="en-US" sz="1200">
              <a:solidFill>
                <a:srgbClr val="000000"/>
              </a:solidFill>
              <a:latin typeface="Arial"/>
              <a:sym typeface="Arial"/>
            </a:endParaRPr>
          </a:p>
        </p:txBody>
      </p:sp>
      <p:sp>
        <p:nvSpPr>
          <p:cNvPr id="199" name="Rectangle 198"/>
          <p:cNvSpPr/>
          <p:nvPr>
            <p:custDataLst>
              <p:tags r:id="rId25"/>
            </p:custDataLst>
          </p:nvPr>
        </p:nvSpPr>
        <p:spPr bwMode="auto">
          <a:xfrm>
            <a:off x="6554788" y="5662613"/>
            <a:ext cx="9413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2387FB5E-44D9-46B9-987F-5D3865D1267B}" type="datetime'''''Sh''''''''''''o''rt ''''''''pos''''i''''''t''io''''''n'">
              <a:rPr lang="en-US" sz="1200">
                <a:solidFill>
                  <a:srgbClr val="000000"/>
                </a:solidFill>
              </a:rPr>
              <a:pPr/>
              <a:t>Short position</a:t>
            </a:fld>
            <a:endParaRPr lang="en-US" sz="1200" dirty="0">
              <a:solidFill>
                <a:srgbClr val="000000"/>
              </a:solidFill>
              <a:sym typeface="+mn-lt"/>
            </a:endParaRPr>
          </a:p>
        </p:txBody>
      </p:sp>
      <p:sp>
        <p:nvSpPr>
          <p:cNvPr id="22" name="Rectangle 21"/>
          <p:cNvSpPr/>
          <p:nvPr>
            <p:custDataLst>
              <p:tags r:id="rId26"/>
            </p:custDataLst>
          </p:nvPr>
        </p:nvSpPr>
        <p:spPr bwMode="gray">
          <a:xfrm>
            <a:off x="6873875" y="5340350"/>
            <a:ext cx="3032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t"/>
          <a:lstStyle/>
          <a:p>
            <a:pPr algn="ctr">
              <a:spcBef>
                <a:spcPct val="0"/>
              </a:spcBef>
              <a:spcAft>
                <a:spcPct val="0"/>
              </a:spcAft>
            </a:pPr>
            <a:fld id="{A964987B-A7D1-4EA9-9A3D-D1689E4CD4AC}" type="datetime'''''''''''''''''-''1''.''''1'''''''''''''">
              <a:rPr lang="en-US" sz="1200">
                <a:solidFill>
                  <a:srgbClr val="000000"/>
                </a:solidFill>
              </a:rPr>
              <a:pPr/>
              <a:t>-1.1</a:t>
            </a:fld>
            <a:endParaRPr lang="en-US" sz="1200" dirty="0">
              <a:solidFill>
                <a:srgbClr val="000000"/>
              </a:solidFill>
              <a:sym typeface="+mn-lt"/>
            </a:endParaRPr>
          </a:p>
        </p:txBody>
      </p:sp>
      <p:sp>
        <p:nvSpPr>
          <p:cNvPr id="127" name="TextBox 126"/>
          <p:cNvSpPr txBox="1"/>
          <p:nvPr/>
        </p:nvSpPr>
        <p:spPr>
          <a:xfrm>
            <a:off x="703268" y="1177007"/>
            <a:ext cx="988412" cy="307777"/>
          </a:xfrm>
          <a:prstGeom prst="rect">
            <a:avLst/>
          </a:prstGeom>
          <a:noFill/>
        </p:spPr>
        <p:txBody>
          <a:bodyPr wrap="none" lIns="0" rtlCol="0">
            <a:spAutoFit/>
          </a:bodyPr>
          <a:lstStyle/>
          <a:p>
            <a:r>
              <a:rPr lang="nb-NO" sz="1400" dirty="0" smtClean="0"/>
              <a:t>Million </a:t>
            </a:r>
            <a:r>
              <a:rPr lang="nb-NO" sz="1400" dirty="0" err="1" smtClean="0"/>
              <a:t>tons</a:t>
            </a:r>
            <a:endParaRPr lang="en-US" sz="1400" dirty="0"/>
          </a:p>
        </p:txBody>
      </p:sp>
      <p:sp>
        <p:nvSpPr>
          <p:cNvPr id="114" name="Rectangle 113"/>
          <p:cNvSpPr/>
          <p:nvPr>
            <p:custDataLst>
              <p:tags r:id="rId27"/>
            </p:custDataLst>
          </p:nvPr>
        </p:nvSpPr>
        <p:spPr bwMode="auto">
          <a:xfrm>
            <a:off x="6878638" y="2452688"/>
            <a:ext cx="250825" cy="187325"/>
          </a:xfrm>
          <a:prstGeom prst="rect">
            <a:avLst/>
          </a:prstGeom>
          <a:solidFill>
            <a:srgbClr val="969696"/>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custDataLst>
              <p:tags r:id="rId28"/>
            </p:custDataLst>
          </p:nvPr>
        </p:nvSpPr>
        <p:spPr bwMode="auto">
          <a:xfrm>
            <a:off x="6878638" y="2716213"/>
            <a:ext cx="250825" cy="187325"/>
          </a:xfrm>
          <a:prstGeom prst="rect">
            <a:avLst/>
          </a:prstGeom>
          <a:solidFill>
            <a:srgbClr val="FFCF0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custDataLst>
              <p:tags r:id="rId29"/>
            </p:custDataLst>
          </p:nvPr>
        </p:nvSpPr>
        <p:spPr bwMode="auto">
          <a:xfrm>
            <a:off x="6878638" y="2189163"/>
            <a:ext cx="250825" cy="187325"/>
          </a:xfrm>
          <a:prstGeom prst="rect">
            <a:avLst/>
          </a:prstGeom>
          <a:solidFill>
            <a:srgbClr val="78A22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custDataLst>
              <p:tags r:id="rId30"/>
            </p:custDataLst>
          </p:nvPr>
        </p:nvSpPr>
        <p:spPr bwMode="auto">
          <a:xfrm>
            <a:off x="7180263" y="2711450"/>
            <a:ext cx="611188"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FFF7514D-88A7-44D1-B945-E7D1273A299C}" type="datetime'''''''Fl''''''''e''xi''''''''''''''b''''l''''''''''''''e'">
              <a:rPr lang="en-US" sz="1400">
                <a:solidFill>
                  <a:srgbClr val="000000"/>
                </a:solidFill>
                <a:sym typeface="+mn-lt"/>
              </a:rPr>
              <a:pPr>
                <a:spcBef>
                  <a:spcPct val="0"/>
                </a:spcBef>
                <a:spcAft>
                  <a:spcPct val="0"/>
                </a:spcAft>
              </a:pPr>
              <a:t>Flexible</a:t>
            </a:fld>
            <a:endParaRPr lang="en-US" sz="1400">
              <a:solidFill>
                <a:srgbClr val="000000"/>
              </a:solidFill>
              <a:sym typeface="+mn-lt"/>
            </a:endParaRPr>
          </a:p>
        </p:txBody>
      </p:sp>
      <p:sp>
        <p:nvSpPr>
          <p:cNvPr id="110" name="Rectangle 109"/>
          <p:cNvSpPr/>
          <p:nvPr>
            <p:custDataLst>
              <p:tags r:id="rId31"/>
            </p:custDataLst>
          </p:nvPr>
        </p:nvSpPr>
        <p:spPr bwMode="auto">
          <a:xfrm>
            <a:off x="7180263" y="2447925"/>
            <a:ext cx="796925"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32323016-098E-4099-A12A-5E2689E482B7}" type="datetime'I''''''n''t''''''eg''''''''''r''''''''''a''''''''''ted'''''''">
              <a:rPr lang="en-US" sz="1400">
                <a:solidFill>
                  <a:srgbClr val="000000"/>
                </a:solidFill>
              </a:rPr>
              <a:pPr/>
              <a:t>Integrated</a:t>
            </a:fld>
            <a:endParaRPr lang="en-US" sz="1400">
              <a:solidFill>
                <a:srgbClr val="000000"/>
              </a:solidFill>
              <a:sym typeface="+mn-lt"/>
            </a:endParaRPr>
          </a:p>
        </p:txBody>
      </p:sp>
      <p:sp>
        <p:nvSpPr>
          <p:cNvPr id="112" name="Rectangle 111"/>
          <p:cNvSpPr/>
          <p:nvPr>
            <p:custDataLst>
              <p:tags r:id="rId32"/>
            </p:custDataLst>
          </p:nvPr>
        </p:nvSpPr>
        <p:spPr bwMode="auto">
          <a:xfrm>
            <a:off x="7180263" y="2184400"/>
            <a:ext cx="720725"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4024ABA7-BC5E-41B4-AD05-1C332E831F1B}" type="datetime'A''''''v''''''''''''ail''''a''''b''l''''''e'''''''''''''''">
              <a:rPr lang="en-US" sz="1400">
                <a:solidFill>
                  <a:srgbClr val="000000"/>
                </a:solidFill>
                <a:sym typeface="+mn-lt"/>
              </a:rPr>
              <a:pPr>
                <a:spcBef>
                  <a:spcPct val="0"/>
                </a:spcBef>
                <a:spcAft>
                  <a:spcPct val="0"/>
                </a:spcAft>
              </a:pPr>
              <a:t>Available</a:t>
            </a:fld>
            <a:endParaRPr lang="en-US" sz="1400">
              <a:solidFill>
                <a:srgbClr val="000000"/>
              </a:solidFill>
              <a:sym typeface="+mn-lt"/>
            </a:endParaRPr>
          </a:p>
        </p:txBody>
      </p:sp>
      <p:sp>
        <p:nvSpPr>
          <p:cNvPr id="4" name="Right Brace 3"/>
          <p:cNvSpPr/>
          <p:nvPr/>
        </p:nvSpPr>
        <p:spPr>
          <a:xfrm rot="16200000">
            <a:off x="3789301" y="-445879"/>
            <a:ext cx="441451" cy="457200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tx1"/>
                </a:solidFill>
              </a:ln>
            </a:endParaRPr>
          </a:p>
        </p:txBody>
      </p:sp>
      <p:sp>
        <p:nvSpPr>
          <p:cNvPr id="37" name="TextBox 36"/>
          <p:cNvSpPr txBox="1"/>
          <p:nvPr/>
        </p:nvSpPr>
        <p:spPr>
          <a:xfrm>
            <a:off x="3491880" y="1249015"/>
            <a:ext cx="1244893" cy="307777"/>
          </a:xfrm>
          <a:prstGeom prst="rect">
            <a:avLst/>
          </a:prstGeom>
          <a:noFill/>
        </p:spPr>
        <p:txBody>
          <a:bodyPr wrap="none" lIns="0" rtlCol="0">
            <a:spAutoFit/>
          </a:bodyPr>
          <a:lstStyle/>
          <a:p>
            <a:pPr algn="ctr"/>
            <a:r>
              <a:rPr lang="nb-NO" sz="1400" b="1" dirty="0" err="1" smtClean="0"/>
              <a:t>Consumption</a:t>
            </a:r>
            <a:endParaRPr lang="en-US" sz="1400" b="1" dirty="0"/>
          </a:p>
        </p:txBody>
      </p:sp>
    </p:spTree>
    <p:extLst>
      <p:ext uri="{BB962C8B-B14F-4D97-AF65-F5344CB8AC3E}">
        <p14:creationId xmlns:p14="http://schemas.microsoft.com/office/powerpoint/2010/main" val="49325160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9860283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66"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400">
              <a:latin typeface="Arial"/>
              <a:cs typeface="Arial"/>
              <a:sym typeface="Arial"/>
            </a:endParaRPr>
          </a:p>
        </p:txBody>
      </p:sp>
      <p:sp>
        <p:nvSpPr>
          <p:cNvPr id="3" name="Title 2"/>
          <p:cNvSpPr>
            <a:spLocks noGrp="1"/>
          </p:cNvSpPr>
          <p:nvPr>
            <p:ph type="title"/>
          </p:nvPr>
        </p:nvSpPr>
        <p:spPr/>
        <p:txBody>
          <a:bodyPr/>
          <a:lstStyle/>
          <a:p>
            <a:r>
              <a:rPr lang="en-US" dirty="0" smtClean="0"/>
              <a:t>Fertilizer portfolio is being driven towards greater product differentiation and profit</a:t>
            </a:r>
            <a:endParaRPr lang="en-US" dirty="0"/>
          </a:p>
        </p:txBody>
      </p:sp>
      <p:sp>
        <p:nvSpPr>
          <p:cNvPr id="4" name="Content Placeholder 3"/>
          <p:cNvSpPr>
            <a:spLocks noGrp="1"/>
          </p:cNvSpPr>
          <p:nvPr>
            <p:ph sz="half" idx="10"/>
          </p:nvPr>
        </p:nvSpPr>
        <p:spPr>
          <a:xfrm>
            <a:off x="4572000" y="1412776"/>
            <a:ext cx="3960000" cy="4536504"/>
          </a:xfrm>
          <a:ln w="28575">
            <a:solidFill>
              <a:schemeClr val="accent2"/>
            </a:solidFill>
          </a:ln>
        </p:spPr>
        <p:txBody>
          <a:bodyPr/>
          <a:lstStyle/>
          <a:p>
            <a:endParaRPr lang="en-GB" sz="400" dirty="0" smtClean="0"/>
          </a:p>
          <a:p>
            <a:r>
              <a:rPr lang="en-GB" dirty="0" smtClean="0"/>
              <a:t>Differentiation improves margins and reduces exposure to commodity price volatility</a:t>
            </a:r>
          </a:p>
          <a:p>
            <a:endParaRPr lang="en-GB" dirty="0"/>
          </a:p>
          <a:p>
            <a:r>
              <a:rPr lang="en-GB" dirty="0" smtClean="0"/>
              <a:t>On-going efforts to further increase differentiation through:</a:t>
            </a:r>
          </a:p>
          <a:p>
            <a:pPr lvl="1"/>
            <a:endParaRPr lang="en-GB" sz="400" dirty="0" smtClean="0"/>
          </a:p>
          <a:p>
            <a:pPr lvl="1"/>
            <a:r>
              <a:rPr lang="en-GB" dirty="0" smtClean="0"/>
              <a:t>Additional </a:t>
            </a:r>
            <a:r>
              <a:rPr lang="en-GB" dirty="0" err="1"/>
              <a:t>Nitrate+S</a:t>
            </a:r>
            <a:r>
              <a:rPr lang="en-GB" dirty="0"/>
              <a:t> and </a:t>
            </a:r>
            <a:r>
              <a:rPr lang="en-GB" dirty="0" err="1" smtClean="0"/>
              <a:t>Urea+S</a:t>
            </a:r>
            <a:endParaRPr lang="en-GB" dirty="0"/>
          </a:p>
          <a:p>
            <a:pPr lvl="1"/>
            <a:r>
              <a:rPr lang="en-GB" dirty="0" smtClean="0"/>
              <a:t>On-going optimization of NPK portfolio towards </a:t>
            </a:r>
            <a:r>
              <a:rPr lang="en-GB" dirty="0"/>
              <a:t>higher </a:t>
            </a:r>
            <a:r>
              <a:rPr lang="en-GB" dirty="0" smtClean="0"/>
              <a:t>value segments</a:t>
            </a:r>
            <a:endParaRPr lang="en-GB" dirty="0"/>
          </a:p>
          <a:p>
            <a:pPr lvl="1"/>
            <a:r>
              <a:rPr lang="en-GB" dirty="0" smtClean="0"/>
              <a:t>Innovation and market growth in high-value </a:t>
            </a:r>
            <a:r>
              <a:rPr lang="en-GB" dirty="0" err="1"/>
              <a:t>fertigation</a:t>
            </a:r>
            <a:r>
              <a:rPr lang="en-GB" dirty="0"/>
              <a:t> </a:t>
            </a:r>
            <a:r>
              <a:rPr lang="en-GB" dirty="0" smtClean="0"/>
              <a:t>markets</a:t>
            </a:r>
            <a:endParaRPr lang="en-GB" dirty="0"/>
          </a:p>
          <a:p>
            <a:pPr lvl="1"/>
            <a:r>
              <a:rPr lang="en-GB" dirty="0"/>
              <a:t>Continued </a:t>
            </a:r>
            <a:r>
              <a:rPr lang="en-GB" dirty="0" err="1"/>
              <a:t>YaraVita</a:t>
            </a:r>
            <a:r>
              <a:rPr lang="en-GB" dirty="0"/>
              <a:t> growth</a:t>
            </a:r>
          </a:p>
        </p:txBody>
      </p:sp>
      <p:graphicFrame>
        <p:nvGraphicFramePr>
          <p:cNvPr id="2" name="Object 1"/>
          <p:cNvGraphicFramePr>
            <a:graphicFrameLocks/>
          </p:cNvGraphicFramePr>
          <p:nvPr>
            <p:custDataLst>
              <p:tags r:id="rId4"/>
            </p:custDataLst>
            <p:extLst>
              <p:ext uri="{D42A27DB-BD31-4B8C-83A1-F6EECF244321}">
                <p14:modId xmlns:p14="http://schemas.microsoft.com/office/powerpoint/2010/main" val="3692207145"/>
              </p:ext>
            </p:extLst>
          </p:nvPr>
        </p:nvGraphicFramePr>
        <p:xfrm>
          <a:off x="762000" y="1600200"/>
          <a:ext cx="3067089" cy="3086100"/>
        </p:xfrm>
        <a:graphic>
          <a:graphicData uri="http://schemas.openxmlformats.org/presentationml/2006/ole">
            <mc:AlternateContent xmlns:mc="http://schemas.openxmlformats.org/markup-compatibility/2006">
              <mc:Choice xmlns:v="urn:schemas-microsoft-com:vml" Requires="v">
                <p:oleObj spid="_x0000_s194567" name="Chart" r:id="rId13" imgW="3067089" imgH="3086100" progId="MSGraph.Chart.8">
                  <p:embed followColorScheme="full"/>
                </p:oleObj>
              </mc:Choice>
              <mc:Fallback>
                <p:oleObj name="Chart" r:id="rId13" imgW="3067089" imgH="3086100" progId="MSGraph.Chart.8">
                  <p:embed followColorScheme="full"/>
                  <p:pic>
                    <p:nvPicPr>
                      <p:cNvPr id="0" name=""/>
                      <p:cNvPicPr/>
                      <p:nvPr/>
                    </p:nvPicPr>
                    <p:blipFill>
                      <a:blip r:embed="rId14"/>
                      <a:stretch>
                        <a:fillRect/>
                      </a:stretch>
                    </p:blipFill>
                    <p:spPr>
                      <a:xfrm>
                        <a:off x="762000" y="1600200"/>
                        <a:ext cx="3067089" cy="3086100"/>
                      </a:xfrm>
                      <a:prstGeom prst="rect">
                        <a:avLst/>
                      </a:prstGeom>
                    </p:spPr>
                  </p:pic>
                </p:oleObj>
              </mc:Fallback>
            </mc:AlternateContent>
          </a:graphicData>
        </a:graphic>
      </p:graphicFrame>
      <p:sp>
        <p:nvSpPr>
          <p:cNvPr id="14" name="Rectangle 13"/>
          <p:cNvSpPr/>
          <p:nvPr>
            <p:custDataLst>
              <p:tags r:id="rId5"/>
            </p:custDataLst>
          </p:nvPr>
        </p:nvSpPr>
        <p:spPr bwMode="gray">
          <a:xfrm>
            <a:off x="2212975" y="4311650"/>
            <a:ext cx="40640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spcBef>
                <a:spcPct val="0"/>
              </a:spcBef>
              <a:spcAft>
                <a:spcPct val="0"/>
              </a:spcAft>
            </a:pPr>
            <a:fld id="{DBCB7143-B606-4FA2-B61F-E0CAFAF14BBD}" type="datetime'''''''''2''''''''''6''''''''''''''%'''''''''''">
              <a:rPr lang="en-US" sz="1400">
                <a:solidFill>
                  <a:schemeClr val="bg1"/>
                </a:solidFill>
              </a:rPr>
              <a:pPr/>
              <a:t>26%</a:t>
            </a:fld>
            <a:endParaRPr lang="en-US" sz="1400" dirty="0">
              <a:solidFill>
                <a:schemeClr val="bg1"/>
              </a:solidFill>
              <a:sym typeface="+mn-lt"/>
            </a:endParaRPr>
          </a:p>
        </p:txBody>
      </p:sp>
      <p:sp>
        <p:nvSpPr>
          <p:cNvPr id="13" name="Rectangle 12"/>
          <p:cNvSpPr/>
          <p:nvPr>
            <p:custDataLst>
              <p:tags r:id="rId6"/>
            </p:custDataLst>
          </p:nvPr>
        </p:nvSpPr>
        <p:spPr bwMode="gray">
          <a:xfrm>
            <a:off x="3151188" y="2493963"/>
            <a:ext cx="40640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spcBef>
                <a:spcPct val="0"/>
              </a:spcBef>
              <a:spcAft>
                <a:spcPct val="0"/>
              </a:spcAft>
            </a:pPr>
            <a:fld id="{E154FD86-0EEC-46F8-B8A2-09CF2A59794B}" type="datetime'3''''''''5''''''''''''''''''''''''''''''''''%'''''''''''">
              <a:rPr lang="en-US" sz="1400">
                <a:solidFill>
                  <a:srgbClr val="000000"/>
                </a:solidFill>
              </a:rPr>
              <a:pPr/>
              <a:t>35%</a:t>
            </a:fld>
            <a:endParaRPr lang="en-US" sz="1400" dirty="0">
              <a:solidFill>
                <a:srgbClr val="000000"/>
              </a:solidFill>
              <a:sym typeface="+mn-lt"/>
            </a:endParaRPr>
          </a:p>
        </p:txBody>
      </p:sp>
      <p:sp>
        <p:nvSpPr>
          <p:cNvPr id="15" name="Rectangle 14"/>
          <p:cNvSpPr/>
          <p:nvPr>
            <p:custDataLst>
              <p:tags r:id="rId7"/>
            </p:custDataLst>
          </p:nvPr>
        </p:nvSpPr>
        <p:spPr bwMode="gray">
          <a:xfrm>
            <a:off x="854075" y="2978150"/>
            <a:ext cx="40640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spcBef>
                <a:spcPct val="0"/>
              </a:spcBef>
              <a:spcAft>
                <a:spcPct val="0"/>
              </a:spcAft>
            </a:pPr>
            <a:fld id="{56F4CB47-436C-47C2-8D9F-83D23FC12EF2}" type="datetime'''''''''''''2''''''''''8''%'''">
              <a:rPr lang="en-US" sz="1400">
                <a:solidFill>
                  <a:srgbClr val="000000"/>
                </a:solidFill>
              </a:rPr>
              <a:pPr/>
              <a:t>28%</a:t>
            </a:fld>
            <a:endParaRPr lang="en-US" sz="1400">
              <a:solidFill>
                <a:srgbClr val="000000"/>
              </a:solidFill>
              <a:sym typeface="+mn-lt"/>
            </a:endParaRPr>
          </a:p>
        </p:txBody>
      </p:sp>
      <p:sp>
        <p:nvSpPr>
          <p:cNvPr id="18" name="Rectangle 17"/>
          <p:cNvSpPr/>
          <p:nvPr>
            <p:custDataLst>
              <p:tags r:id="rId8"/>
            </p:custDataLst>
          </p:nvPr>
        </p:nvSpPr>
        <p:spPr bwMode="gray">
          <a:xfrm>
            <a:off x="1692275" y="1854200"/>
            <a:ext cx="406400" cy="2127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spcBef>
                <a:spcPct val="0"/>
              </a:spcBef>
              <a:spcAft>
                <a:spcPct val="0"/>
              </a:spcAft>
            </a:pPr>
            <a:fld id="{03AFEEC5-93F8-438C-AD85-0D9395B7A59F}" type="datetime'''''''1''''''''0''''''''''''''''''''''''''''''''''''''%'''''''">
              <a:rPr lang="en-US" sz="1400">
                <a:solidFill>
                  <a:srgbClr val="000000"/>
                </a:solidFill>
                <a:latin typeface="Arial"/>
                <a:sym typeface="Arial"/>
              </a:rPr>
              <a:pPr algn="ctr">
                <a:spcBef>
                  <a:spcPct val="0"/>
                </a:spcBef>
                <a:spcAft>
                  <a:spcPct val="0"/>
                </a:spcAft>
              </a:pPr>
              <a:t>10%</a:t>
            </a:fld>
            <a:endParaRPr lang="en-US" sz="1400" dirty="0">
              <a:solidFill>
                <a:srgbClr val="000000"/>
              </a:solidFill>
              <a:latin typeface="Arial"/>
              <a:sym typeface="Arial"/>
            </a:endParaRPr>
          </a:p>
        </p:txBody>
      </p:sp>
      <p:grpSp>
        <p:nvGrpSpPr>
          <p:cNvPr id="40" name="Group 39"/>
          <p:cNvGrpSpPr/>
          <p:nvPr/>
        </p:nvGrpSpPr>
        <p:grpSpPr>
          <a:xfrm>
            <a:off x="869142" y="4749800"/>
            <a:ext cx="3669477" cy="1126465"/>
            <a:chOff x="869142" y="4246751"/>
            <a:chExt cx="3669477" cy="1126465"/>
          </a:xfrm>
        </p:grpSpPr>
        <p:sp>
          <p:nvSpPr>
            <p:cNvPr id="19" name="Rectangle 18"/>
            <p:cNvSpPr/>
            <p:nvPr/>
          </p:nvSpPr>
          <p:spPr>
            <a:xfrm>
              <a:off x="869142" y="4885702"/>
              <a:ext cx="191686" cy="1584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TextBox 20"/>
            <p:cNvSpPr txBox="1"/>
            <p:nvPr/>
          </p:nvSpPr>
          <p:spPr>
            <a:xfrm>
              <a:off x="1115616" y="4246751"/>
              <a:ext cx="3423003" cy="276999"/>
            </a:xfrm>
            <a:prstGeom prst="rect">
              <a:avLst/>
            </a:prstGeom>
            <a:noFill/>
          </p:spPr>
          <p:txBody>
            <a:bodyPr wrap="square" rtlCol="0">
              <a:spAutoFit/>
            </a:bodyPr>
            <a:lstStyle/>
            <a:p>
              <a:r>
                <a:rPr lang="en-US" sz="1200" dirty="0" smtClean="0"/>
                <a:t>Standard products (Urea, UAN and Ammonia)</a:t>
              </a:r>
              <a:endParaRPr lang="en-US" sz="1200" dirty="0"/>
            </a:p>
          </p:txBody>
        </p:sp>
        <p:sp>
          <p:nvSpPr>
            <p:cNvPr id="22" name="TextBox 21"/>
            <p:cNvSpPr txBox="1"/>
            <p:nvPr/>
          </p:nvSpPr>
          <p:spPr>
            <a:xfrm>
              <a:off x="1115616" y="4523750"/>
              <a:ext cx="3423003" cy="276999"/>
            </a:xfrm>
            <a:prstGeom prst="rect">
              <a:avLst/>
            </a:prstGeom>
            <a:noFill/>
          </p:spPr>
          <p:txBody>
            <a:bodyPr wrap="square" rtlCol="0">
              <a:spAutoFit/>
            </a:bodyPr>
            <a:lstStyle/>
            <a:p>
              <a:r>
                <a:rPr lang="en-US" sz="1200" dirty="0" smtClean="0"/>
                <a:t>Differentiated products (CAN, AN)</a:t>
              </a:r>
              <a:endParaRPr lang="en-US" sz="1200" dirty="0"/>
            </a:p>
          </p:txBody>
        </p:sp>
        <p:sp>
          <p:nvSpPr>
            <p:cNvPr id="23" name="TextBox 22"/>
            <p:cNvSpPr txBox="1"/>
            <p:nvPr/>
          </p:nvSpPr>
          <p:spPr>
            <a:xfrm>
              <a:off x="1115616" y="4826412"/>
              <a:ext cx="3423003" cy="276999"/>
            </a:xfrm>
            <a:prstGeom prst="rect">
              <a:avLst/>
            </a:prstGeom>
            <a:noFill/>
          </p:spPr>
          <p:txBody>
            <a:bodyPr wrap="square" rtlCol="0">
              <a:spAutoFit/>
            </a:bodyPr>
            <a:lstStyle/>
            <a:p>
              <a:r>
                <a:rPr lang="en-US" sz="1200" dirty="0" smtClean="0"/>
                <a:t>Specialty (CN, Compound NPK, </a:t>
              </a:r>
              <a:r>
                <a:rPr lang="en-US" sz="1200" dirty="0" err="1"/>
                <a:t>F</a:t>
              </a:r>
              <a:r>
                <a:rPr lang="en-US" sz="1200" dirty="0" err="1" smtClean="0"/>
                <a:t>ertigation</a:t>
              </a:r>
              <a:r>
                <a:rPr lang="en-US" sz="1200" dirty="0" smtClean="0"/>
                <a:t>)</a:t>
              </a:r>
              <a:endParaRPr lang="en-US" sz="1200" dirty="0"/>
            </a:p>
          </p:txBody>
        </p:sp>
        <p:sp>
          <p:nvSpPr>
            <p:cNvPr id="24" name="TextBox 23"/>
            <p:cNvSpPr txBox="1"/>
            <p:nvPr/>
          </p:nvSpPr>
          <p:spPr>
            <a:xfrm>
              <a:off x="1115616" y="5096217"/>
              <a:ext cx="3423003" cy="276999"/>
            </a:xfrm>
            <a:prstGeom prst="rect">
              <a:avLst/>
            </a:prstGeom>
            <a:noFill/>
          </p:spPr>
          <p:txBody>
            <a:bodyPr wrap="square" rtlCol="0">
              <a:spAutoFit/>
            </a:bodyPr>
            <a:lstStyle/>
            <a:p>
              <a:r>
                <a:rPr lang="en-US" sz="1200" dirty="0" smtClean="0"/>
                <a:t>NPK blends</a:t>
              </a:r>
              <a:endParaRPr lang="en-US" sz="1200" dirty="0"/>
            </a:p>
          </p:txBody>
        </p:sp>
        <p:sp>
          <p:nvSpPr>
            <p:cNvPr id="37" name="Rectangle 36"/>
            <p:cNvSpPr/>
            <p:nvPr/>
          </p:nvSpPr>
          <p:spPr>
            <a:xfrm>
              <a:off x="869142" y="4317449"/>
              <a:ext cx="191686" cy="1502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38" name="Rectangle 37"/>
            <p:cNvSpPr/>
            <p:nvPr/>
          </p:nvSpPr>
          <p:spPr>
            <a:xfrm>
              <a:off x="869142" y="4587133"/>
              <a:ext cx="191686" cy="1502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39" name="Rectangle 38"/>
            <p:cNvSpPr/>
            <p:nvPr/>
          </p:nvSpPr>
          <p:spPr>
            <a:xfrm>
              <a:off x="873497" y="5159600"/>
              <a:ext cx="191686" cy="1502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grpSp>
      <p:sp>
        <p:nvSpPr>
          <p:cNvPr id="20" name="Rectangle 7"/>
          <p:cNvSpPr>
            <a:spLocks noChangeArrowheads="1"/>
          </p:cNvSpPr>
          <p:nvPr/>
        </p:nvSpPr>
        <p:spPr bwMode="gray">
          <a:xfrm>
            <a:off x="539552" y="1170796"/>
            <a:ext cx="3814087" cy="241980"/>
          </a:xfrm>
          <a:prstGeom prst="rect">
            <a:avLst/>
          </a:prstGeom>
          <a:solidFill>
            <a:schemeClr val="bg1"/>
          </a:solidFill>
          <a:ln w="9525" algn="ctr">
            <a:noFill/>
            <a:miter lim="800000"/>
            <a:headEnd type="none" w="lg" len="lg"/>
            <a:tailEnd type="none" w="lg" len="lg"/>
          </a:ln>
          <a:effectLst>
            <a:outerShdw dist="25400" dir="5400000" algn="ctr" rotWithShape="0">
              <a:schemeClr val="accent2">
                <a:lumMod val="75000"/>
              </a:schemeClr>
            </a:outerShdw>
          </a:effectLst>
        </p:spPr>
        <p:txBody>
          <a:bodyPr wrap="square" lIns="36000" tIns="36000" rIns="36000" bIns="36000" anchor="b">
            <a:spAutoFit/>
          </a:bodyPr>
          <a:lstStyle/>
          <a:p>
            <a:pPr algn="ctr"/>
            <a:r>
              <a:rPr lang="en-US" sz="1100" b="1" dirty="0" smtClean="0">
                <a:solidFill>
                  <a:schemeClr val="tx1">
                    <a:lumMod val="95000"/>
                    <a:lumOff val="5000"/>
                  </a:schemeClr>
                </a:solidFill>
                <a:latin typeface="+mj-lt"/>
              </a:rPr>
              <a:t>Product portfolio (2012/13 season volume)</a:t>
            </a:r>
            <a:endParaRPr lang="en-US" sz="1100" b="1" dirty="0">
              <a:solidFill>
                <a:schemeClr val="tx1">
                  <a:lumMod val="95000"/>
                  <a:lumOff val="5000"/>
                </a:schemeClr>
              </a:solidFill>
              <a:latin typeface="+mj-lt"/>
            </a:endParaRPr>
          </a:p>
        </p:txBody>
      </p:sp>
    </p:spTree>
    <p:extLst>
      <p:ext uri="{BB962C8B-B14F-4D97-AF65-F5344CB8AC3E}">
        <p14:creationId xmlns:p14="http://schemas.microsoft.com/office/powerpoint/2010/main" val="1208692469"/>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15047648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616"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6" name="Rectangle 5"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000">
              <a:latin typeface="Arial"/>
              <a:cs typeface="Arial"/>
              <a:sym typeface="Arial"/>
            </a:endParaRPr>
          </a:p>
        </p:txBody>
      </p:sp>
      <p:sp>
        <p:nvSpPr>
          <p:cNvPr id="3" name="Title 2"/>
          <p:cNvSpPr>
            <a:spLocks noGrp="1"/>
          </p:cNvSpPr>
          <p:nvPr>
            <p:ph type="title"/>
          </p:nvPr>
        </p:nvSpPr>
        <p:spPr>
          <a:xfrm>
            <a:off x="533400" y="230188"/>
            <a:ext cx="6529387" cy="846137"/>
          </a:xfrm>
        </p:spPr>
        <p:txBody>
          <a:bodyPr/>
          <a:lstStyle/>
          <a:p>
            <a:r>
              <a:rPr lang="en-GB" dirty="0" smtClean="0"/>
              <a:t>Yara’s flexible cost structure gives downside protection</a:t>
            </a:r>
            <a:endParaRPr lang="en-GB" dirty="0"/>
          </a:p>
        </p:txBody>
      </p:sp>
      <p:graphicFrame>
        <p:nvGraphicFramePr>
          <p:cNvPr id="66" name="Object 65"/>
          <p:cNvGraphicFramePr>
            <a:graphicFrameLocks/>
          </p:cNvGraphicFramePr>
          <p:nvPr>
            <p:custDataLst>
              <p:tags r:id="rId4"/>
            </p:custDataLst>
            <p:extLst>
              <p:ext uri="{D42A27DB-BD31-4B8C-83A1-F6EECF244321}">
                <p14:modId xmlns:p14="http://schemas.microsoft.com/office/powerpoint/2010/main" val="3086051186"/>
              </p:ext>
            </p:extLst>
          </p:nvPr>
        </p:nvGraphicFramePr>
        <p:xfrm>
          <a:off x="1181100" y="2247900"/>
          <a:ext cx="1381017" cy="2790843"/>
        </p:xfrm>
        <a:graphic>
          <a:graphicData uri="http://schemas.openxmlformats.org/presentationml/2006/ole">
            <mc:AlternateContent xmlns:mc="http://schemas.openxmlformats.org/markup-compatibility/2006">
              <mc:Choice xmlns:v="urn:schemas-microsoft-com:vml" Requires="v">
                <p:oleObj spid="_x0000_s196617" name="Chart" r:id="rId36" imgW="1381190" imgH="2790757" progId="MSGraph.Chart.8">
                  <p:embed followColorScheme="full"/>
                </p:oleObj>
              </mc:Choice>
              <mc:Fallback>
                <p:oleObj name="Chart" r:id="rId36" imgW="1381190" imgH="2790757" progId="MSGraph.Chart.8">
                  <p:embed followColorScheme="full"/>
                  <p:pic>
                    <p:nvPicPr>
                      <p:cNvPr id="0" name=""/>
                      <p:cNvPicPr/>
                      <p:nvPr/>
                    </p:nvPicPr>
                    <p:blipFill>
                      <a:blip r:embed="rId37"/>
                      <a:stretch>
                        <a:fillRect/>
                      </a:stretch>
                    </p:blipFill>
                    <p:spPr>
                      <a:xfrm>
                        <a:off x="1181100" y="2247900"/>
                        <a:ext cx="1381017" cy="2790843"/>
                      </a:xfrm>
                      <a:prstGeom prst="rect">
                        <a:avLst/>
                      </a:prstGeom>
                    </p:spPr>
                  </p:pic>
                </p:oleObj>
              </mc:Fallback>
            </mc:AlternateContent>
          </a:graphicData>
        </a:graphic>
      </p:graphicFrame>
      <p:sp>
        <p:nvSpPr>
          <p:cNvPr id="77" name="Rectangle 76"/>
          <p:cNvSpPr/>
          <p:nvPr>
            <p:custDataLst>
              <p:tags r:id="rId5"/>
            </p:custDataLst>
          </p:nvPr>
        </p:nvSpPr>
        <p:spPr bwMode="auto">
          <a:xfrm>
            <a:off x="838200" y="3690938"/>
            <a:ext cx="555625"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C5F5F109-348F-43A2-9BBF-14F7FC0AA1A6}" type="datetime'''V''ar''''''''ia''''''''''''b''''''''''le'''''''">
              <a:rPr lang="en-GB" sz="1200" smtClean="0">
                <a:solidFill>
                  <a:srgbClr val="000000"/>
                </a:solidFill>
                <a:sym typeface="+mn-lt"/>
              </a:rPr>
              <a:pPr algn="r">
                <a:spcBef>
                  <a:spcPct val="0"/>
                </a:spcBef>
                <a:spcAft>
                  <a:spcPct val="0"/>
                </a:spcAft>
              </a:pPr>
              <a:t>Variable</a:t>
            </a:fld>
            <a:endParaRPr lang="en-GB" sz="1200">
              <a:solidFill>
                <a:srgbClr val="000000"/>
              </a:solidFill>
              <a:sym typeface="+mn-lt"/>
            </a:endParaRPr>
          </a:p>
        </p:txBody>
      </p:sp>
      <p:sp>
        <p:nvSpPr>
          <p:cNvPr id="76" name="Rectangle 75"/>
          <p:cNvSpPr/>
          <p:nvPr>
            <p:custDataLst>
              <p:tags r:id="rId6"/>
            </p:custDataLst>
          </p:nvPr>
        </p:nvSpPr>
        <p:spPr bwMode="auto">
          <a:xfrm>
            <a:off x="1022350" y="2409825"/>
            <a:ext cx="371475"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E4D51E4E-E1A4-4E75-81B6-BD20D72B1187}" type="datetime'F''i''''''''''''''x''''''''e''''''''''''''''''''''d'''">
              <a:rPr lang="en-GB" sz="1200" smtClean="0">
                <a:solidFill>
                  <a:srgbClr val="000000"/>
                </a:solidFill>
                <a:sym typeface="+mn-lt"/>
              </a:rPr>
              <a:pPr algn="r">
                <a:spcBef>
                  <a:spcPct val="0"/>
                </a:spcBef>
                <a:spcAft>
                  <a:spcPct val="0"/>
                </a:spcAft>
              </a:pPr>
              <a:t>Fixed</a:t>
            </a:fld>
            <a:endParaRPr lang="en-GB" sz="1200">
              <a:solidFill>
                <a:srgbClr val="000000"/>
              </a:solidFill>
              <a:sym typeface="+mn-lt"/>
            </a:endParaRPr>
          </a:p>
        </p:txBody>
      </p:sp>
      <p:sp>
        <p:nvSpPr>
          <p:cNvPr id="73" name="Rectangle 72"/>
          <p:cNvSpPr/>
          <p:nvPr>
            <p:custDataLst>
              <p:tags r:id="rId7"/>
            </p:custDataLst>
          </p:nvPr>
        </p:nvSpPr>
        <p:spPr bwMode="auto">
          <a:xfrm>
            <a:off x="1641475" y="5073650"/>
            <a:ext cx="30003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99A69350-DFEF-42D7-B427-EA7D11B1FB61}" type="datetime'''L''''4''Q'''''''''''''''''''''''''''''''">
              <a:rPr lang="en-US" sz="1200">
                <a:solidFill>
                  <a:srgbClr val="000000"/>
                </a:solidFill>
              </a:rPr>
              <a:pPr/>
              <a:t>L4Q</a:t>
            </a:fld>
            <a:endParaRPr lang="en-GB" sz="1200">
              <a:solidFill>
                <a:srgbClr val="000000"/>
              </a:solidFill>
              <a:sym typeface="+mn-lt"/>
            </a:endParaRPr>
          </a:p>
        </p:txBody>
      </p:sp>
      <p:sp>
        <p:nvSpPr>
          <p:cNvPr id="80" name="Rectangle 79"/>
          <p:cNvSpPr/>
          <p:nvPr>
            <p:custDataLst>
              <p:tags r:id="rId8"/>
            </p:custDataLst>
          </p:nvPr>
        </p:nvSpPr>
        <p:spPr bwMode="gray">
          <a:xfrm>
            <a:off x="1685925" y="2163763"/>
            <a:ext cx="2095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b"/>
          <a:lstStyle/>
          <a:p>
            <a:pPr algn="ctr">
              <a:spcBef>
                <a:spcPct val="0"/>
              </a:spcBef>
              <a:spcAft>
                <a:spcPct val="0"/>
              </a:spcAft>
            </a:pPr>
            <a:fld id="{33CEBC53-888E-4695-B3FF-0E368FCB0A37}" type="datetime'''''''''''''''''''''''7''2'''''">
              <a:rPr lang="en-US" sz="1200">
                <a:solidFill>
                  <a:srgbClr val="000000"/>
                </a:solidFill>
              </a:rPr>
              <a:pPr/>
              <a:t>72</a:t>
            </a:fld>
            <a:endParaRPr lang="en-GB" sz="1200" dirty="0">
              <a:solidFill>
                <a:srgbClr val="000000"/>
              </a:solidFill>
              <a:sym typeface="+mn-lt"/>
            </a:endParaRPr>
          </a:p>
        </p:txBody>
      </p:sp>
      <p:sp>
        <p:nvSpPr>
          <p:cNvPr id="78" name="Rectangle 77"/>
          <p:cNvSpPr/>
          <p:nvPr>
            <p:custDataLst>
              <p:tags r:id="rId9"/>
            </p:custDataLst>
          </p:nvPr>
        </p:nvSpPr>
        <p:spPr bwMode="gray">
          <a:xfrm>
            <a:off x="1685925" y="3690938"/>
            <a:ext cx="20955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A9E2E3B8-4517-4C8A-8FD9-3424AED1A423}" type="datetime'''65'''''''''''''''">
              <a:rPr lang="en-US" sz="1200">
                <a:solidFill>
                  <a:srgbClr val="000000"/>
                </a:solidFill>
              </a:rPr>
              <a:pPr/>
              <a:t>65</a:t>
            </a:fld>
            <a:endParaRPr lang="en-GB" sz="1200" dirty="0">
              <a:solidFill>
                <a:srgbClr val="000000"/>
              </a:solidFill>
              <a:sym typeface="+mn-lt"/>
            </a:endParaRPr>
          </a:p>
        </p:txBody>
      </p:sp>
      <p:sp>
        <p:nvSpPr>
          <p:cNvPr id="173" name="Rectangle 172"/>
          <p:cNvSpPr/>
          <p:nvPr>
            <p:custDataLst>
              <p:tags r:id="rId10"/>
            </p:custDataLst>
          </p:nvPr>
        </p:nvSpPr>
        <p:spPr bwMode="gray">
          <a:xfrm>
            <a:off x="1728788" y="2409825"/>
            <a:ext cx="1254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0638" tIns="0" rIns="20638" bIns="0" rtlCol="0" anchor="ctr"/>
          <a:lstStyle/>
          <a:p>
            <a:pPr algn="ctr">
              <a:spcBef>
                <a:spcPct val="0"/>
              </a:spcBef>
              <a:spcAft>
                <a:spcPct val="0"/>
              </a:spcAft>
            </a:pPr>
            <a:fld id="{41081278-9F0A-4803-B0C5-1F6ACBD0FF6A}" type="datetime'''''''''''''7'''''''''">
              <a:rPr lang="en-US" sz="1200">
                <a:solidFill>
                  <a:srgbClr val="000000"/>
                </a:solidFill>
              </a:rPr>
              <a:pPr/>
              <a:t>7</a:t>
            </a:fld>
            <a:endParaRPr lang="en-GB" sz="1200" dirty="0">
              <a:solidFill>
                <a:srgbClr val="000000"/>
              </a:solidFill>
              <a:latin typeface="Arial"/>
              <a:sym typeface="Arial"/>
            </a:endParaRPr>
          </a:p>
        </p:txBody>
      </p:sp>
      <p:sp>
        <p:nvSpPr>
          <p:cNvPr id="163" name="Rectangle 7"/>
          <p:cNvSpPr>
            <a:spLocks noChangeArrowheads="1"/>
          </p:cNvSpPr>
          <p:nvPr/>
        </p:nvSpPr>
        <p:spPr bwMode="gray">
          <a:xfrm>
            <a:off x="497548" y="1412776"/>
            <a:ext cx="2592240" cy="384721"/>
          </a:xfrm>
          <a:prstGeom prst="rect">
            <a:avLst/>
          </a:prstGeom>
          <a:solidFill>
            <a:schemeClr val="bg1"/>
          </a:solidFill>
          <a:ln w="9525" algn="ctr">
            <a:noFill/>
            <a:miter lim="800000"/>
            <a:headEnd type="none" w="lg" len="lg"/>
            <a:tailEnd type="none" w="lg" len="lg"/>
          </a:ln>
          <a:effectLst>
            <a:outerShdw dist="25400" dir="5400000" algn="ctr" rotWithShape="0">
              <a:schemeClr val="accent2">
                <a:lumMod val="75000"/>
              </a:schemeClr>
            </a:outerShdw>
          </a:effectLst>
        </p:spPr>
        <p:txBody>
          <a:bodyPr wrap="square" tIns="91440" bIns="91440" anchor="b">
            <a:spAutoFit/>
          </a:bodyPr>
          <a:lstStyle/>
          <a:p>
            <a:pPr algn="ctr"/>
            <a:r>
              <a:rPr lang="en-GB" sz="1300" b="1" dirty="0" smtClean="0"/>
              <a:t>Total cost base L4Q, NOK </a:t>
            </a:r>
            <a:r>
              <a:rPr lang="en-GB" sz="1300" b="1" dirty="0" err="1" smtClean="0"/>
              <a:t>bn</a:t>
            </a:r>
            <a:endParaRPr lang="en-GB" sz="1300" b="1" dirty="0"/>
          </a:p>
        </p:txBody>
      </p:sp>
      <p:sp>
        <p:nvSpPr>
          <p:cNvPr id="164" name="Rectangle 7"/>
          <p:cNvSpPr>
            <a:spLocks noChangeArrowheads="1"/>
          </p:cNvSpPr>
          <p:nvPr/>
        </p:nvSpPr>
        <p:spPr bwMode="gray">
          <a:xfrm>
            <a:off x="3989237" y="1412776"/>
            <a:ext cx="4166621" cy="384721"/>
          </a:xfrm>
          <a:prstGeom prst="rect">
            <a:avLst/>
          </a:prstGeom>
          <a:solidFill>
            <a:schemeClr val="bg1"/>
          </a:solidFill>
          <a:ln w="9525" algn="ctr">
            <a:noFill/>
            <a:miter lim="800000"/>
            <a:headEnd type="none" w="lg" len="lg"/>
            <a:tailEnd type="none" w="lg" len="lg"/>
          </a:ln>
          <a:effectLst>
            <a:outerShdw dist="25400" dir="5400000" algn="ctr" rotWithShape="0">
              <a:schemeClr val="accent2">
                <a:lumMod val="75000"/>
              </a:schemeClr>
            </a:outerShdw>
          </a:effectLst>
        </p:spPr>
        <p:txBody>
          <a:bodyPr wrap="square" tIns="91440" bIns="91440" anchor="b">
            <a:spAutoFit/>
          </a:bodyPr>
          <a:lstStyle/>
          <a:p>
            <a:pPr algn="ctr"/>
            <a:r>
              <a:rPr lang="nb-NO" sz="1300" b="1" dirty="0" err="1" smtClean="0"/>
              <a:t>Ammonia</a:t>
            </a:r>
            <a:r>
              <a:rPr lang="nb-NO" sz="1300" b="1" dirty="0" smtClean="0"/>
              <a:t> </a:t>
            </a:r>
            <a:r>
              <a:rPr lang="nb-NO" sz="1300" b="1" dirty="0" err="1" smtClean="0"/>
              <a:t>sourcing</a:t>
            </a:r>
            <a:r>
              <a:rPr lang="nb-NO" sz="1300" b="1" dirty="0" smtClean="0"/>
              <a:t> </a:t>
            </a:r>
            <a:r>
              <a:rPr lang="nb-NO" sz="1300" b="1" dirty="0" err="1" smtClean="0"/>
              <a:t>flexibility</a:t>
            </a:r>
            <a:endParaRPr lang="en-GB" sz="1300" b="1" dirty="0"/>
          </a:p>
        </p:txBody>
      </p:sp>
      <p:sp>
        <p:nvSpPr>
          <p:cNvPr id="165" name="TextBox 164"/>
          <p:cNvSpPr txBox="1"/>
          <p:nvPr/>
        </p:nvSpPr>
        <p:spPr>
          <a:xfrm>
            <a:off x="801130" y="5416550"/>
            <a:ext cx="1536495" cy="507831"/>
          </a:xfrm>
          <a:prstGeom prst="rect">
            <a:avLst/>
          </a:prstGeom>
          <a:noFill/>
        </p:spPr>
        <p:txBody>
          <a:bodyPr wrap="square" rtlCol="0">
            <a:spAutoFit/>
          </a:bodyPr>
          <a:lstStyle/>
          <a:p>
            <a:r>
              <a:rPr lang="en-GB" sz="900" dirty="0" smtClean="0"/>
              <a:t>1. Excluding depreciation, amortization and impairment </a:t>
            </a:r>
            <a:endParaRPr lang="en-GB" sz="900" dirty="0"/>
          </a:p>
        </p:txBody>
      </p:sp>
      <p:cxnSp>
        <p:nvCxnSpPr>
          <p:cNvPr id="29" name="Straight Connector 28"/>
          <p:cNvCxnSpPr/>
          <p:nvPr>
            <p:custDataLst>
              <p:tags r:id="rId11"/>
            </p:custDataLst>
          </p:nvPr>
        </p:nvCxnSpPr>
        <p:spPr bwMode="auto">
          <a:xfrm>
            <a:off x="7315200" y="532447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custDataLst>
              <p:tags r:id="rId12"/>
            </p:custDataLst>
          </p:nvPr>
        </p:nvCxnSpPr>
        <p:spPr bwMode="auto">
          <a:xfrm>
            <a:off x="6762750" y="507682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custDataLst>
              <p:tags r:id="rId13"/>
            </p:custDataLst>
          </p:nvPr>
        </p:nvCxnSpPr>
        <p:spPr bwMode="auto">
          <a:xfrm>
            <a:off x="6210300" y="425767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14"/>
            </p:custDataLst>
          </p:nvPr>
        </p:nvCxnSpPr>
        <p:spPr bwMode="auto">
          <a:xfrm>
            <a:off x="5667375" y="3095625"/>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15"/>
            </p:custDataLst>
          </p:nvPr>
        </p:nvCxnSpPr>
        <p:spPr bwMode="auto">
          <a:xfrm>
            <a:off x="5114925" y="2933700"/>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16"/>
            </p:custDataLst>
          </p:nvPr>
        </p:nvCxnSpPr>
        <p:spPr bwMode="auto">
          <a:xfrm>
            <a:off x="4562475" y="2057400"/>
            <a:ext cx="23812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35" name="Object 34"/>
          <p:cNvGraphicFramePr>
            <a:graphicFrameLocks/>
          </p:cNvGraphicFramePr>
          <p:nvPr>
            <p:custDataLst>
              <p:tags r:id="rId17"/>
            </p:custDataLst>
            <p:extLst>
              <p:ext uri="{D42A27DB-BD31-4B8C-83A1-F6EECF244321}">
                <p14:modId xmlns:p14="http://schemas.microsoft.com/office/powerpoint/2010/main" val="1791861834"/>
              </p:ext>
            </p:extLst>
          </p:nvPr>
        </p:nvGraphicFramePr>
        <p:xfrm>
          <a:off x="4038600" y="1943100"/>
          <a:ext cx="4057667" cy="3476557"/>
        </p:xfrm>
        <a:graphic>
          <a:graphicData uri="http://schemas.openxmlformats.org/presentationml/2006/ole">
            <mc:AlternateContent xmlns:mc="http://schemas.openxmlformats.org/markup-compatibility/2006">
              <mc:Choice xmlns:v="urn:schemas-microsoft-com:vml" Requires="v">
                <p:oleObj spid="_x0000_s196618" name="Chart" r:id="rId38" imgW="4057667" imgH="3476557" progId="MSGraph.Chart.8">
                  <p:embed followColorScheme="full"/>
                </p:oleObj>
              </mc:Choice>
              <mc:Fallback>
                <p:oleObj name="Chart" r:id="rId38" imgW="4057667" imgH="3476557" progId="MSGraph.Chart.8">
                  <p:embed followColorScheme="full"/>
                  <p:pic>
                    <p:nvPicPr>
                      <p:cNvPr id="0" name=""/>
                      <p:cNvPicPr/>
                      <p:nvPr/>
                    </p:nvPicPr>
                    <p:blipFill>
                      <a:blip r:embed="rId39"/>
                      <a:stretch>
                        <a:fillRect/>
                      </a:stretch>
                    </p:blipFill>
                    <p:spPr>
                      <a:xfrm>
                        <a:off x="4038600" y="1943100"/>
                        <a:ext cx="4057667" cy="3476557"/>
                      </a:xfrm>
                      <a:prstGeom prst="rect">
                        <a:avLst/>
                      </a:prstGeom>
                    </p:spPr>
                  </p:pic>
                </p:oleObj>
              </mc:Fallback>
            </mc:AlternateContent>
          </a:graphicData>
        </a:graphic>
      </p:graphicFrame>
      <p:sp>
        <p:nvSpPr>
          <p:cNvPr id="36" name="Rectangle 35"/>
          <p:cNvSpPr/>
          <p:nvPr>
            <p:custDataLst>
              <p:tags r:id="rId18"/>
            </p:custDataLst>
          </p:nvPr>
        </p:nvSpPr>
        <p:spPr bwMode="auto">
          <a:xfrm>
            <a:off x="6448425" y="4716463"/>
            <a:ext cx="314325" cy="34925"/>
          </a:xfrm>
          <a:prstGeom prst="rect">
            <a:avLst/>
          </a:prstGeom>
          <a:solidFill>
            <a:srgbClr val="FFCF0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custDataLst>
              <p:tags r:id="rId19"/>
            </p:custDataLst>
          </p:nvPr>
        </p:nvSpPr>
        <p:spPr bwMode="auto">
          <a:xfrm>
            <a:off x="7486650" y="5441950"/>
            <a:ext cx="447675"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5A49AA0B-92BD-46DE-9BFB-0E846BD6D0D1}" type="datetime'''''S''''hor''''''t ''''pos''''''''i''t''''io''''n'''''''''''">
              <a:rPr lang="en-US" sz="1000">
                <a:solidFill>
                  <a:srgbClr val="000000"/>
                </a:solidFill>
              </a:rPr>
              <a:pPr algn="ctr">
                <a:spcBef>
                  <a:spcPct val="0"/>
                </a:spcBef>
                <a:spcAft>
                  <a:spcPct val="0"/>
                </a:spcAft>
              </a:pPr>
              <a:t>Short position</a:t>
            </a:fld>
            <a:endParaRPr lang="en-US" sz="1000" dirty="0">
              <a:solidFill>
                <a:srgbClr val="000000"/>
              </a:solidFill>
              <a:sym typeface="+mn-lt"/>
            </a:endParaRPr>
          </a:p>
        </p:txBody>
      </p:sp>
      <p:sp>
        <p:nvSpPr>
          <p:cNvPr id="44" name="Rectangle 43"/>
          <p:cNvSpPr/>
          <p:nvPr>
            <p:custDataLst>
              <p:tags r:id="rId20"/>
            </p:custDataLst>
          </p:nvPr>
        </p:nvSpPr>
        <p:spPr bwMode="auto">
          <a:xfrm>
            <a:off x="6942138" y="5441950"/>
            <a:ext cx="433388"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0B038D04-3BCE-4A8E-B70D-435759EA223E}" type="datetime'I''''''''''N''''D ''o''f''''''''''f''-''tak''''''''''''e'">
              <a:rPr lang="en-US" sz="1000">
                <a:solidFill>
                  <a:srgbClr val="000000"/>
                </a:solidFill>
              </a:rPr>
              <a:pPr algn="ctr">
                <a:spcBef>
                  <a:spcPct val="0"/>
                </a:spcBef>
                <a:spcAft>
                  <a:spcPct val="0"/>
                </a:spcAft>
              </a:pPr>
              <a:t>IND off-take</a:t>
            </a:fld>
            <a:endParaRPr lang="en-US" sz="1000" dirty="0">
              <a:solidFill>
                <a:srgbClr val="000000"/>
              </a:solidFill>
              <a:sym typeface="+mn-lt"/>
            </a:endParaRPr>
          </a:p>
        </p:txBody>
      </p:sp>
      <p:sp>
        <p:nvSpPr>
          <p:cNvPr id="47" name="Rectangle 46"/>
          <p:cNvSpPr/>
          <p:nvPr>
            <p:custDataLst>
              <p:tags r:id="rId21"/>
            </p:custDataLst>
          </p:nvPr>
        </p:nvSpPr>
        <p:spPr bwMode="auto">
          <a:xfrm>
            <a:off x="6437313" y="5441950"/>
            <a:ext cx="336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D51AEEAC-3FCF-4F1A-9E3C-7DCA183039D6}" type="datetime'''N''''''P''''''''''''''''K''''''''''s'''''''''''''''''">
              <a:rPr lang="en-US" sz="1000">
                <a:solidFill>
                  <a:srgbClr val="000000"/>
                </a:solidFill>
              </a:rPr>
              <a:pPr algn="ctr">
                <a:spcBef>
                  <a:spcPct val="0"/>
                </a:spcBef>
                <a:spcAft>
                  <a:spcPct val="0"/>
                </a:spcAft>
              </a:pPr>
              <a:t>NPKs</a:t>
            </a:fld>
            <a:endParaRPr lang="en-US" sz="1000">
              <a:solidFill>
                <a:srgbClr val="000000"/>
              </a:solidFill>
              <a:latin typeface="Arial"/>
              <a:sym typeface="Arial"/>
            </a:endParaRPr>
          </a:p>
        </p:txBody>
      </p:sp>
      <p:sp>
        <p:nvSpPr>
          <p:cNvPr id="38" name="Rectangle 37"/>
          <p:cNvSpPr/>
          <p:nvPr>
            <p:custDataLst>
              <p:tags r:id="rId22"/>
            </p:custDataLst>
          </p:nvPr>
        </p:nvSpPr>
        <p:spPr bwMode="auto">
          <a:xfrm>
            <a:off x="5834063" y="5441950"/>
            <a:ext cx="449263"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98F4F346-C1AB-4FFE-93F2-69DD5B601EAD}" type="datetime'''''''N''''i''''''''''tr''a''''''t''e''''''''s'''''''''">
              <a:rPr lang="en-US" sz="1000">
                <a:solidFill>
                  <a:srgbClr val="000000"/>
                </a:solidFill>
              </a:rPr>
              <a:pPr algn="ctr">
                <a:spcBef>
                  <a:spcPct val="0"/>
                </a:spcBef>
                <a:spcAft>
                  <a:spcPct val="0"/>
                </a:spcAft>
              </a:pPr>
              <a:t>Nitrates</a:t>
            </a:fld>
            <a:endParaRPr lang="en-US" sz="1000">
              <a:solidFill>
                <a:srgbClr val="000000"/>
              </a:solidFill>
              <a:latin typeface="Arial"/>
              <a:sym typeface="Arial"/>
            </a:endParaRPr>
          </a:p>
        </p:txBody>
      </p:sp>
      <p:sp>
        <p:nvSpPr>
          <p:cNvPr id="40" name="Rectangle 39"/>
          <p:cNvSpPr/>
          <p:nvPr>
            <p:custDataLst>
              <p:tags r:id="rId23"/>
            </p:custDataLst>
          </p:nvPr>
        </p:nvSpPr>
        <p:spPr bwMode="auto">
          <a:xfrm>
            <a:off x="5286375" y="5441950"/>
            <a:ext cx="449263"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8D5EEA4C-AE28-47CF-A599-4E39DA80B54E}" type="datetime'Te''r''t''''''''re ''''''''''''N''''''itrat''es'''''''''">
              <a:rPr lang="en-US" sz="1000">
                <a:solidFill>
                  <a:srgbClr val="000000"/>
                </a:solidFill>
              </a:rPr>
              <a:pPr algn="ctr">
                <a:spcBef>
                  <a:spcPct val="0"/>
                </a:spcBef>
                <a:spcAft>
                  <a:spcPct val="0"/>
                </a:spcAft>
              </a:pPr>
              <a:t>Tertre Nitrates</a:t>
            </a:fld>
            <a:endParaRPr lang="en-US" sz="1000">
              <a:solidFill>
                <a:srgbClr val="000000"/>
              </a:solidFill>
              <a:latin typeface="Arial"/>
              <a:sym typeface="Arial"/>
            </a:endParaRPr>
          </a:p>
        </p:txBody>
      </p:sp>
      <p:sp>
        <p:nvSpPr>
          <p:cNvPr id="41" name="Rectangle 40"/>
          <p:cNvSpPr/>
          <p:nvPr>
            <p:custDataLst>
              <p:tags r:id="rId24"/>
            </p:custDataLst>
          </p:nvPr>
        </p:nvSpPr>
        <p:spPr bwMode="auto">
          <a:xfrm>
            <a:off x="4662488" y="5441950"/>
            <a:ext cx="59055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785C8D12-5B40-411B-906D-68C9C84D2321}" type="datetime'''''U''r''''e''''''''''''''a/''''''''U''''''''''''''''AN'''">
              <a:rPr lang="en-US" sz="1000">
                <a:solidFill>
                  <a:srgbClr val="000000"/>
                </a:solidFill>
              </a:rPr>
              <a:pPr algn="ctr">
                <a:spcBef>
                  <a:spcPct val="0"/>
                </a:spcBef>
                <a:spcAft>
                  <a:spcPct val="0"/>
                </a:spcAft>
              </a:pPr>
              <a:t>Urea/UAN</a:t>
            </a:fld>
            <a:endParaRPr lang="en-US" sz="1000" dirty="0">
              <a:solidFill>
                <a:srgbClr val="000000"/>
              </a:solidFill>
              <a:latin typeface="Arial"/>
              <a:sym typeface="Arial"/>
            </a:endParaRPr>
          </a:p>
        </p:txBody>
      </p:sp>
      <p:sp>
        <p:nvSpPr>
          <p:cNvPr id="43" name="Rectangle 42"/>
          <p:cNvSpPr/>
          <p:nvPr>
            <p:custDataLst>
              <p:tags r:id="rId25"/>
            </p:custDataLst>
          </p:nvPr>
        </p:nvSpPr>
        <p:spPr bwMode="auto">
          <a:xfrm>
            <a:off x="4105275" y="5441950"/>
            <a:ext cx="601663" cy="304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2EDA9974-A475-4239-9752-EB9503840F7C}" type="datetime'''''''''''NH3 ''''''''''pr''''''''''''od''''uct''''''''ion'''">
              <a:rPr lang="en-US" sz="1000">
                <a:solidFill>
                  <a:srgbClr val="000000"/>
                </a:solidFill>
              </a:rPr>
              <a:pPr algn="ctr">
                <a:spcBef>
                  <a:spcPct val="0"/>
                </a:spcBef>
                <a:spcAft>
                  <a:spcPct val="0"/>
                </a:spcAft>
              </a:pPr>
              <a:t>NH3 production</a:t>
            </a:fld>
            <a:endParaRPr lang="en-US" sz="1000" dirty="0">
              <a:solidFill>
                <a:srgbClr val="000000"/>
              </a:solidFill>
              <a:sym typeface="+mn-lt"/>
            </a:endParaRPr>
          </a:p>
        </p:txBody>
      </p:sp>
      <p:sp>
        <p:nvSpPr>
          <p:cNvPr id="54" name="Rectangle 53"/>
          <p:cNvSpPr/>
          <p:nvPr>
            <p:custDataLst>
              <p:tags r:id="rId26"/>
            </p:custDataLst>
          </p:nvPr>
        </p:nvSpPr>
        <p:spPr bwMode="auto">
          <a:xfrm>
            <a:off x="7070725" y="2114550"/>
            <a:ext cx="179388" cy="133350"/>
          </a:xfrm>
          <a:prstGeom prst="rect">
            <a:avLst/>
          </a:prstGeom>
          <a:solidFill>
            <a:srgbClr val="78A22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custDataLst>
              <p:tags r:id="rId27"/>
            </p:custDataLst>
          </p:nvPr>
        </p:nvSpPr>
        <p:spPr bwMode="auto">
          <a:xfrm>
            <a:off x="7070725" y="2520950"/>
            <a:ext cx="179388" cy="133350"/>
          </a:xfrm>
          <a:prstGeom prst="rect">
            <a:avLst/>
          </a:prstGeom>
          <a:solidFill>
            <a:srgbClr val="FFCF0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custDataLst>
              <p:tags r:id="rId28"/>
            </p:custDataLst>
          </p:nvPr>
        </p:nvSpPr>
        <p:spPr bwMode="auto">
          <a:xfrm>
            <a:off x="7070725" y="2317750"/>
            <a:ext cx="179388" cy="133350"/>
          </a:xfrm>
          <a:prstGeom prst="rect">
            <a:avLst/>
          </a:prstGeom>
          <a:solidFill>
            <a:srgbClr val="969696"/>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custDataLst>
              <p:tags r:id="rId29"/>
            </p:custDataLst>
          </p:nvPr>
        </p:nvSpPr>
        <p:spPr bwMode="auto">
          <a:xfrm>
            <a:off x="7300913" y="2517775"/>
            <a:ext cx="436563"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56501F95-310F-42AC-A392-BF8D316D7931}" type="datetime'F''''l''e''x''''''''''''''''''''''''''''i''''bl''''''''''''e'">
              <a:rPr lang="en-US" sz="1000">
                <a:solidFill>
                  <a:srgbClr val="000000"/>
                </a:solidFill>
              </a:rPr>
              <a:pPr>
                <a:spcBef>
                  <a:spcPct val="0"/>
                </a:spcBef>
                <a:spcAft>
                  <a:spcPct val="0"/>
                </a:spcAft>
              </a:pPr>
              <a:t>Flexible</a:t>
            </a:fld>
            <a:endParaRPr lang="en-US" sz="1000">
              <a:solidFill>
                <a:srgbClr val="000000"/>
              </a:solidFill>
              <a:sym typeface="+mn-lt"/>
            </a:endParaRPr>
          </a:p>
        </p:txBody>
      </p:sp>
      <p:sp>
        <p:nvSpPr>
          <p:cNvPr id="56" name="Rectangle 55"/>
          <p:cNvSpPr/>
          <p:nvPr>
            <p:custDataLst>
              <p:tags r:id="rId30"/>
            </p:custDataLst>
          </p:nvPr>
        </p:nvSpPr>
        <p:spPr bwMode="auto">
          <a:xfrm>
            <a:off x="7300913" y="2314575"/>
            <a:ext cx="660400"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E944FDC9-4631-4730-8219-CDAE911F9EF2}" type="datetime'N''''o''''''''''''n ''''f''lex''''''''''''''''''i''b''le'">
              <a:rPr lang="en-US" sz="1000">
                <a:solidFill>
                  <a:srgbClr val="000000"/>
                </a:solidFill>
              </a:rPr>
              <a:pPr>
                <a:spcBef>
                  <a:spcPct val="0"/>
                </a:spcBef>
                <a:spcAft>
                  <a:spcPct val="0"/>
                </a:spcAft>
              </a:pPr>
              <a:t>Non flexible</a:t>
            </a:fld>
            <a:endParaRPr lang="en-US" sz="1000">
              <a:solidFill>
                <a:srgbClr val="000000"/>
              </a:solidFill>
              <a:sym typeface="+mn-lt"/>
            </a:endParaRPr>
          </a:p>
        </p:txBody>
      </p:sp>
      <p:sp>
        <p:nvSpPr>
          <p:cNvPr id="57" name="Rectangle 56"/>
          <p:cNvSpPr/>
          <p:nvPr>
            <p:custDataLst>
              <p:tags r:id="rId31"/>
            </p:custDataLst>
          </p:nvPr>
        </p:nvSpPr>
        <p:spPr bwMode="auto">
          <a:xfrm>
            <a:off x="7300913" y="2111375"/>
            <a:ext cx="512763" cy="1524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89DC43F2-C2E3-4618-81E6-3171C4ED3DA9}" type="datetime'''''A''''''''''''''''''''''v''''ail''a''b''''''''''''l''''''e'">
              <a:rPr lang="en-US" sz="1000">
                <a:solidFill>
                  <a:srgbClr val="000000"/>
                </a:solidFill>
              </a:rPr>
              <a:pPr>
                <a:spcBef>
                  <a:spcPct val="0"/>
                </a:spcBef>
                <a:spcAft>
                  <a:spcPct val="0"/>
                </a:spcAft>
              </a:pPr>
              <a:t>Available</a:t>
            </a:fld>
            <a:endParaRPr lang="en-US" sz="1000">
              <a:solidFill>
                <a:srgbClr val="000000"/>
              </a:solidFill>
              <a:sym typeface="+mn-lt"/>
            </a:endParaRPr>
          </a:p>
        </p:txBody>
      </p:sp>
    </p:spTree>
    <p:extLst>
      <p:ext uri="{BB962C8B-B14F-4D97-AF65-F5344CB8AC3E}">
        <p14:creationId xmlns:p14="http://schemas.microsoft.com/office/powerpoint/2010/main" val="11005073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1685247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354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11" name="Object 2"/>
          <p:cNvGraphicFramePr>
            <a:graphicFrameLocks noGrp="1" noChangeAspect="1"/>
          </p:cNvGraphicFramePr>
          <p:nvPr>
            <p:ph idx="1"/>
            <p:extLst>
              <p:ext uri="{D42A27DB-BD31-4B8C-83A1-F6EECF244321}">
                <p14:modId xmlns:p14="http://schemas.microsoft.com/office/powerpoint/2010/main" val="2860565040"/>
              </p:ext>
            </p:extLst>
          </p:nvPr>
        </p:nvGraphicFramePr>
        <p:xfrm>
          <a:off x="611560" y="1988840"/>
          <a:ext cx="7920880" cy="4011910"/>
        </p:xfrm>
        <a:graphic>
          <a:graphicData uri="http://schemas.openxmlformats.org/drawingml/2006/chart">
            <c:chart xmlns:c="http://schemas.openxmlformats.org/drawingml/2006/chart" xmlns:r="http://schemas.openxmlformats.org/officeDocument/2006/relationships" r:id="rId7"/>
          </a:graphicData>
        </a:graphic>
      </p:graphicFrame>
      <p:sp>
        <p:nvSpPr>
          <p:cNvPr id="5" name="Title 4"/>
          <p:cNvSpPr>
            <a:spLocks noGrp="1"/>
          </p:cNvSpPr>
          <p:nvPr>
            <p:ph type="title"/>
          </p:nvPr>
        </p:nvSpPr>
        <p:spPr/>
        <p:txBody>
          <a:bodyPr/>
          <a:lstStyle/>
          <a:p>
            <a:r>
              <a:rPr lang="nb-NO" dirty="0" err="1" smtClean="0"/>
              <a:t>Strong</a:t>
            </a:r>
            <a:r>
              <a:rPr lang="nb-NO" dirty="0" smtClean="0"/>
              <a:t> </a:t>
            </a:r>
            <a:r>
              <a:rPr lang="nb-NO" dirty="0" err="1" smtClean="0"/>
              <a:t>financial</a:t>
            </a:r>
            <a:r>
              <a:rPr lang="nb-NO" dirty="0" smtClean="0"/>
              <a:t> </a:t>
            </a:r>
            <a:r>
              <a:rPr lang="nb-NO" dirty="0" err="1" smtClean="0"/>
              <a:t>position</a:t>
            </a:r>
            <a:r>
              <a:rPr lang="nb-NO" dirty="0" smtClean="0"/>
              <a:t> supports </a:t>
            </a:r>
            <a:r>
              <a:rPr lang="nb-NO" dirty="0" err="1" smtClean="0"/>
              <a:t>growth</a:t>
            </a:r>
            <a:endParaRPr lang="en-US" dirty="0"/>
          </a:p>
        </p:txBody>
      </p:sp>
      <p:sp>
        <p:nvSpPr>
          <p:cNvPr id="8" name="Text Box 4"/>
          <p:cNvSpPr txBox="1">
            <a:spLocks noChangeArrowheads="1"/>
          </p:cNvSpPr>
          <p:nvPr/>
        </p:nvSpPr>
        <p:spPr bwMode="auto">
          <a:xfrm>
            <a:off x="1331640" y="1412776"/>
            <a:ext cx="6224041" cy="508000"/>
          </a:xfrm>
          <a:prstGeom prst="rect">
            <a:avLst/>
          </a:prstGeom>
          <a:noFill/>
          <a:ln w="9525">
            <a:noFill/>
            <a:miter lim="800000"/>
            <a:headEnd/>
            <a:tailEnd/>
          </a:ln>
          <a:effectLst/>
        </p:spPr>
        <p:txBody>
          <a:bodyPr lIns="0" tIns="46800" rIns="0" bIns="0" anchor="ctr"/>
          <a:lstStyle/>
          <a:p>
            <a:pPr algn="ctr"/>
            <a:r>
              <a:rPr lang="en-US" sz="1400" b="0" i="0" dirty="0">
                <a:solidFill>
                  <a:srgbClr val="000000"/>
                </a:solidFill>
              </a:rPr>
              <a:t>  </a:t>
            </a:r>
            <a:r>
              <a:rPr lang="en-US" sz="1400" b="1" i="1" dirty="0">
                <a:solidFill>
                  <a:srgbClr val="000000"/>
                </a:solidFill>
              </a:rPr>
              <a:t>Net interest-bearing debt / equity ratio (end of period)</a:t>
            </a:r>
          </a:p>
        </p:txBody>
      </p:sp>
      <p:sp>
        <p:nvSpPr>
          <p:cNvPr id="4" name="TextBox 3"/>
          <p:cNvSpPr txBox="1"/>
          <p:nvPr/>
        </p:nvSpPr>
        <p:spPr>
          <a:xfrm>
            <a:off x="8403530" y="4437112"/>
            <a:ext cx="488950" cy="246221"/>
          </a:xfrm>
          <a:prstGeom prst="rect">
            <a:avLst/>
          </a:prstGeom>
          <a:noFill/>
        </p:spPr>
        <p:txBody>
          <a:bodyPr wrap="square" rtlCol="0">
            <a:spAutoFit/>
          </a:bodyPr>
          <a:lstStyle/>
          <a:p>
            <a:r>
              <a:rPr lang="nb-NO" sz="1000" dirty="0" smtClean="0"/>
              <a:t>OFD</a:t>
            </a:r>
            <a:endParaRPr lang="en-GB" sz="1000" dirty="0"/>
          </a:p>
        </p:txBody>
      </p:sp>
    </p:spTree>
    <p:extLst>
      <p:ext uri="{BB962C8B-B14F-4D97-AF65-F5344CB8AC3E}">
        <p14:creationId xmlns:p14="http://schemas.microsoft.com/office/powerpoint/2010/main" val="3847776743"/>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GB" dirty="0" smtClean="0"/>
              <a:t>Earnings before interest, tax, depreciation and amortization (EBITDA)</a:t>
            </a:r>
            <a:endParaRPr lang="en-US" dirty="0" smtClean="0"/>
          </a:p>
        </p:txBody>
      </p:sp>
      <p:graphicFrame>
        <p:nvGraphicFramePr>
          <p:cNvPr id="12" name="Object 4"/>
          <p:cNvGraphicFramePr>
            <a:graphicFrameLocks noChangeAspect="1"/>
          </p:cNvGraphicFramePr>
          <p:nvPr>
            <p:extLst>
              <p:ext uri="{D42A27DB-BD31-4B8C-83A1-F6EECF244321}">
                <p14:modId xmlns:p14="http://schemas.microsoft.com/office/powerpoint/2010/main" val="797451307"/>
              </p:ext>
            </p:extLst>
          </p:nvPr>
        </p:nvGraphicFramePr>
        <p:xfrm>
          <a:off x="539750" y="1657325"/>
          <a:ext cx="8064500" cy="3571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oup 6"/>
          <p:cNvGraphicFramePr>
            <a:graphicFrameLocks noGrp="1"/>
          </p:cNvGraphicFramePr>
          <p:nvPr>
            <p:extLst>
              <p:ext uri="{D42A27DB-BD31-4B8C-83A1-F6EECF244321}">
                <p14:modId xmlns:p14="http://schemas.microsoft.com/office/powerpoint/2010/main" val="2718919384"/>
              </p:ext>
            </p:extLst>
          </p:nvPr>
        </p:nvGraphicFramePr>
        <p:xfrm>
          <a:off x="539552" y="5260851"/>
          <a:ext cx="7993263" cy="365760"/>
        </p:xfrm>
        <a:graphic>
          <a:graphicData uri="http://schemas.openxmlformats.org/drawingml/2006/table">
            <a:tbl>
              <a:tblPr/>
              <a:tblGrid>
                <a:gridCol w="642317"/>
                <a:gridCol w="1712842"/>
                <a:gridCol w="1926947"/>
                <a:gridCol w="1926947"/>
                <a:gridCol w="1784210"/>
              </a:tblGrid>
              <a:tr h="328389">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rgbClr val="FFFFFF"/>
                          </a:solidFill>
                          <a:effectLst/>
                          <a:latin typeface="Arial" charset="0"/>
                        </a:rPr>
                        <a:t>NOK millions</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47D72"/>
                    </a:solidFill>
                  </a:tcPr>
                </a:tc>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fi-FI" sz="1200" b="0" i="0" u="none" strike="noStrike" cap="none" normalizeH="0" baseline="0" dirty="0" smtClean="0">
                          <a:ln>
                            <a:noFill/>
                          </a:ln>
                          <a:solidFill>
                            <a:srgbClr val="FFFFFF"/>
                          </a:solidFill>
                          <a:effectLst/>
                          <a:latin typeface="Arial" charset="0"/>
                        </a:rPr>
                        <a:t>15,315</a:t>
                      </a:r>
                      <a:endParaRPr kumimoji="0" lang="en-GB" sz="1200" b="0" i="0" u="none" strike="noStrike" cap="none" normalizeH="0" baseline="0" dirty="0" smtClean="0">
                        <a:ln>
                          <a:noFill/>
                        </a:ln>
                        <a:solidFill>
                          <a:srgbClr val="FFFFFF"/>
                        </a:solidFill>
                        <a:effectLst/>
                        <a:latin typeface="Arial" charset="0"/>
                      </a:endParaRPr>
                    </a:p>
                  </a:txBody>
                  <a:tcPr marL="0" marR="0" marT="57150" marB="5715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47D72"/>
                    </a:solidFill>
                  </a:tcPr>
                </a:tc>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rgbClr val="FFFFFF"/>
                          </a:solidFill>
                          <a:effectLst/>
                          <a:latin typeface="Arial" charset="0"/>
                        </a:rPr>
                        <a:t>18,163</a:t>
                      </a:r>
                    </a:p>
                  </a:txBody>
                  <a:tcPr marL="0" marR="0" marT="57150" marB="5715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47D72"/>
                    </a:solidFill>
                  </a:tcPr>
                </a:tc>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rgbClr val="FFFFFF"/>
                          </a:solidFill>
                          <a:effectLst/>
                          <a:latin typeface="Arial" charset="0"/>
                        </a:rPr>
                        <a:t>16,970</a:t>
                      </a:r>
                    </a:p>
                  </a:txBody>
                  <a:tcPr marL="0" marR="0" marT="57150" marB="5715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47D72"/>
                    </a:solidFill>
                  </a:tcPr>
                </a:tc>
                <a:tc>
                  <a:txBody>
                    <a:bodyPr/>
                    <a:lstStyle/>
                    <a:p>
                      <a:pPr marL="0" marR="0" lvl="0" indent="0" algn="l" defTabSz="914400" rtl="0" eaLnBrk="0" fontAlgn="base" latinLnBrk="0" hangingPunct="0">
                        <a:lnSpc>
                          <a:spcPct val="100000"/>
                        </a:lnSpc>
                        <a:spcBef>
                          <a:spcPct val="25000"/>
                        </a:spcBef>
                        <a:spcAft>
                          <a:spcPct val="0"/>
                        </a:spcAft>
                        <a:buClr>
                          <a:schemeClr val="accent1"/>
                        </a:buClr>
                        <a:buSzPct val="75000"/>
                        <a:buFont typeface="Wingdings" pitchFamily="2" charset="2"/>
                        <a:buNone/>
                        <a:tabLst/>
                      </a:pPr>
                      <a:r>
                        <a:rPr kumimoji="0" lang="en-GB" sz="1200" b="0" i="0" u="none" strike="noStrike" cap="none" normalizeH="0" baseline="0" dirty="0" smtClean="0">
                          <a:ln>
                            <a:noFill/>
                          </a:ln>
                          <a:solidFill>
                            <a:srgbClr val="FFFFFF"/>
                          </a:solidFill>
                          <a:effectLst/>
                          <a:latin typeface="Arial" charset="0"/>
                        </a:rPr>
                        <a:t>11,432</a:t>
                      </a:r>
                    </a:p>
                  </a:txBody>
                  <a:tcPr marL="0" marR="0" marT="57150" marB="5715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47D72"/>
                    </a:solidFill>
                  </a:tcPr>
                </a:tc>
              </a:tr>
            </a:tbl>
          </a:graphicData>
        </a:graphic>
      </p:graphicFrame>
      <p:sp>
        <p:nvSpPr>
          <p:cNvPr id="8" name="Text Box 5"/>
          <p:cNvSpPr txBox="1">
            <a:spLocks noChangeArrowheads="1"/>
          </p:cNvSpPr>
          <p:nvPr/>
        </p:nvSpPr>
        <p:spPr bwMode="auto">
          <a:xfrm>
            <a:off x="539552" y="5085184"/>
            <a:ext cx="944562" cy="179387"/>
          </a:xfrm>
          <a:prstGeom prst="rect">
            <a:avLst/>
          </a:prstGeom>
          <a:noFill/>
          <a:ln w="9525">
            <a:noFill/>
            <a:miter lim="800000"/>
            <a:headEnd/>
            <a:tailEnd/>
          </a:ln>
          <a:effectLst/>
        </p:spPr>
        <p:txBody>
          <a:bodyPr lIns="0" tIns="0" rIns="0" bIns="0" anchor="ctr"/>
          <a:lstStyle/>
          <a:p>
            <a:pPr defTabSz="434975">
              <a:lnSpc>
                <a:spcPct val="80000"/>
              </a:lnSpc>
              <a:buClr>
                <a:srgbClr val="C20000"/>
              </a:buClr>
              <a:buSzPct val="90000"/>
              <a:buFont typeface="Monotype Sorts" pitchFamily="2" charset="2"/>
              <a:buNone/>
            </a:pPr>
            <a:r>
              <a:rPr lang="en-GB" sz="1200" b="0" i="0" dirty="0" smtClean="0">
                <a:cs typeface="Times New Roman" pitchFamily="18" charset="0"/>
              </a:rPr>
              <a:t>Annual</a:t>
            </a:r>
            <a:endParaRPr lang="en-GB" sz="1200" b="0" i="0" dirty="0">
              <a:cs typeface="Times New Roman" pitchFamily="18" charset="0"/>
            </a:endParaRPr>
          </a:p>
        </p:txBody>
      </p:sp>
      <p:grpSp>
        <p:nvGrpSpPr>
          <p:cNvPr id="2" name="Group 12"/>
          <p:cNvGrpSpPr/>
          <p:nvPr/>
        </p:nvGrpSpPr>
        <p:grpSpPr>
          <a:xfrm>
            <a:off x="6523038" y="1636713"/>
            <a:ext cx="2009775" cy="423862"/>
            <a:chOff x="3409950" y="2105025"/>
            <a:chExt cx="2009775" cy="423862"/>
          </a:xfrm>
        </p:grpSpPr>
        <p:sp>
          <p:nvSpPr>
            <p:cNvPr id="14" name="TextBox 1"/>
            <p:cNvSpPr txBox="1"/>
            <p:nvPr/>
          </p:nvSpPr>
          <p:spPr>
            <a:xfrm>
              <a:off x="3648075" y="2157412"/>
              <a:ext cx="1771650" cy="371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0" i="0" dirty="0" smtClean="0"/>
                <a:t>EBITDA excluding special items</a:t>
              </a:r>
              <a:endParaRPr lang="en-US" sz="1000" b="0" i="0" dirty="0"/>
            </a:p>
          </p:txBody>
        </p:sp>
        <p:sp>
          <p:nvSpPr>
            <p:cNvPr id="15" name="Rectangle 14"/>
            <p:cNvSpPr/>
            <p:nvPr/>
          </p:nvSpPr>
          <p:spPr bwMode="auto">
            <a:xfrm>
              <a:off x="3409950" y="2105025"/>
              <a:ext cx="276225" cy="371475"/>
            </a:xfrm>
            <a:prstGeom prst="rect">
              <a:avLst/>
            </a:prstGeom>
            <a:noFill/>
            <a:ln w="9525" cap="flat" cmpd="sng" algn="ctr">
              <a:solidFill>
                <a:schemeClr val="tx1"/>
              </a:solidFill>
              <a:prstDash val="dash"/>
              <a:round/>
              <a:headEnd type="none" w="med" len="med"/>
              <a:tailEnd type="none" w="med" len="med"/>
            </a:ln>
            <a:effectLst/>
          </p:spPr>
          <p:txBody>
            <a:bodyPr vert="horz" wrap="square" lIns="72000" tIns="46800" rIns="72000" bIns="46800" numCol="1" rtlCol="0" anchor="t" anchorCtr="0" compatLnSpc="1">
              <a:prstTxWarp prst="textNoShape">
                <a:avLst/>
              </a:prstTxWarp>
              <a:sp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nb-NO" sz="1800" b="1" i="1" u="none" strike="noStrike" cap="none" normalizeH="0" baseline="0" dirty="0" smtClean="0">
                <a:ln>
                  <a:noFill/>
                </a:ln>
                <a:solidFill>
                  <a:schemeClr val="tx1"/>
                </a:solidFill>
                <a:effectLst/>
                <a:latin typeface="Arial" charset="0"/>
                <a:cs typeface="Arial" charset="0"/>
              </a:endParaRPr>
            </a:p>
          </p:txBody>
        </p:sp>
      </p:grpSp>
      <p:sp>
        <p:nvSpPr>
          <p:cNvPr id="9" name="TextBox 8"/>
          <p:cNvSpPr txBox="1"/>
          <p:nvPr>
            <p:custDataLst>
              <p:tags r:id="rId1"/>
            </p:custDataLst>
          </p:nvPr>
        </p:nvSpPr>
        <p:spPr>
          <a:xfrm>
            <a:off x="531402" y="1639833"/>
            <a:ext cx="1096898" cy="276999"/>
          </a:xfrm>
          <a:prstGeom prst="rect">
            <a:avLst/>
          </a:prstGeom>
          <a:noFill/>
        </p:spPr>
        <p:txBody>
          <a:bodyPr wrap="none" lIns="0" rtlCol="0">
            <a:spAutoFit/>
          </a:bodyPr>
          <a:lstStyle/>
          <a:p>
            <a:r>
              <a:rPr lang="nb-NO" sz="1200" b="1" i="1" dirty="0" smtClean="0"/>
              <a:t>NOK millions</a:t>
            </a:r>
            <a:endParaRPr lang="en-US" sz="1200" b="1" i="1" dirty="0"/>
          </a:p>
        </p:txBody>
      </p:sp>
    </p:spTree>
    <p:extLst>
      <p:ext uri="{BB962C8B-B14F-4D97-AF65-F5344CB8AC3E}">
        <p14:creationId xmlns:p14="http://schemas.microsoft.com/office/powerpoint/2010/main" val="3564351167"/>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1026"/>
          <p:cNvGraphicFramePr>
            <a:graphicFrameLocks/>
          </p:cNvGraphicFramePr>
          <p:nvPr>
            <p:extLst>
              <p:ext uri="{D42A27DB-BD31-4B8C-83A1-F6EECF244321}">
                <p14:modId xmlns:p14="http://schemas.microsoft.com/office/powerpoint/2010/main" val="1061772437"/>
              </p:ext>
            </p:extLst>
          </p:nvPr>
        </p:nvGraphicFramePr>
        <p:xfrm>
          <a:off x="539750" y="1700808"/>
          <a:ext cx="7402244"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547843" name="Rectangle 1027"/>
          <p:cNvSpPr>
            <a:spLocks noGrp="1" noChangeArrowheads="1"/>
          </p:cNvSpPr>
          <p:nvPr>
            <p:ph type="title"/>
          </p:nvPr>
        </p:nvSpPr>
        <p:spPr/>
        <p:txBody>
          <a:bodyPr/>
          <a:lstStyle/>
          <a:p>
            <a:r>
              <a:rPr lang="en-GB" dirty="0" smtClean="0"/>
              <a:t>Fertilizer volumes</a:t>
            </a:r>
            <a:endParaRPr lang="en-GB" dirty="0">
              <a:solidFill>
                <a:srgbClr val="FF0000"/>
              </a:solidFill>
            </a:endParaRPr>
          </a:p>
        </p:txBody>
      </p:sp>
      <p:sp>
        <p:nvSpPr>
          <p:cNvPr id="547844" name="Text Box 1028"/>
          <p:cNvSpPr txBox="1">
            <a:spLocks noChangeArrowheads="1"/>
          </p:cNvSpPr>
          <p:nvPr/>
        </p:nvSpPr>
        <p:spPr bwMode="auto">
          <a:xfrm>
            <a:off x="539750" y="1484784"/>
            <a:ext cx="650875" cy="209550"/>
          </a:xfrm>
          <a:prstGeom prst="rect">
            <a:avLst/>
          </a:prstGeom>
          <a:noFill/>
          <a:ln w="9525">
            <a:noFill/>
            <a:miter lim="800000"/>
            <a:headEnd/>
            <a:tailEnd/>
          </a:ln>
          <a:effectLst/>
        </p:spPr>
        <p:txBody>
          <a:bodyPr lIns="0" tIns="0" rIns="0" bIns="0"/>
          <a:lstStyle/>
          <a:p>
            <a:pPr defTabSz="434975">
              <a:lnSpc>
                <a:spcPct val="100000"/>
              </a:lnSpc>
              <a:buClr>
                <a:srgbClr val="C20000"/>
              </a:buClr>
              <a:buSzPct val="90000"/>
              <a:buFont typeface="Monotype Sorts" pitchFamily="2" charset="2"/>
              <a:buNone/>
            </a:pPr>
            <a:r>
              <a:rPr lang="en-GB" sz="1200" b="0" i="0" dirty="0" smtClean="0">
                <a:cs typeface="Times New Roman" pitchFamily="18" charset="0"/>
              </a:rPr>
              <a:t>Kilotons</a:t>
            </a:r>
            <a:endParaRPr lang="en-GB" sz="1200" b="0" i="0" dirty="0">
              <a:cs typeface="Times New Roman" pitchFamily="18" charset="0"/>
            </a:endParaRPr>
          </a:p>
        </p:txBody>
      </p:sp>
      <p:sp>
        <p:nvSpPr>
          <p:cNvPr id="547845" name="Text Box 1029"/>
          <p:cNvSpPr txBox="1">
            <a:spLocks noChangeArrowheads="1"/>
          </p:cNvSpPr>
          <p:nvPr/>
        </p:nvSpPr>
        <p:spPr bwMode="auto">
          <a:xfrm>
            <a:off x="3923928" y="4509120"/>
            <a:ext cx="1328468" cy="179580"/>
          </a:xfrm>
          <a:prstGeom prst="rect">
            <a:avLst/>
          </a:prstGeom>
          <a:noFill/>
          <a:ln w="9525">
            <a:noFill/>
            <a:miter lim="800000"/>
            <a:headEnd/>
            <a:tailEnd/>
          </a:ln>
          <a:effectLst/>
        </p:spPr>
        <p:txBody>
          <a:bodyPr lIns="0" tIns="0" rIns="0" bIns="0"/>
          <a:lstStyle/>
          <a:p>
            <a:pPr algn="ctr" defTabSz="434975">
              <a:lnSpc>
                <a:spcPct val="100000"/>
              </a:lnSpc>
              <a:buClr>
                <a:srgbClr val="C20000"/>
              </a:buClr>
              <a:buSzPct val="90000"/>
              <a:buFont typeface="Monotype Sorts" pitchFamily="2" charset="2"/>
              <a:buNone/>
            </a:pPr>
            <a:r>
              <a:rPr lang="en-GB" sz="1200" b="0" i="0" dirty="0" smtClean="0">
                <a:cs typeface="Times New Roman" pitchFamily="18" charset="0"/>
              </a:rPr>
              <a:t>2010</a:t>
            </a:r>
            <a:endParaRPr lang="en-GB" sz="1200" b="0" i="0" dirty="0">
              <a:cs typeface="Times New Roman" pitchFamily="18" charset="0"/>
            </a:endParaRPr>
          </a:p>
        </p:txBody>
      </p:sp>
      <p:sp>
        <p:nvSpPr>
          <p:cNvPr id="547846" name="Text Box 1030"/>
          <p:cNvSpPr txBox="1">
            <a:spLocks noChangeArrowheads="1"/>
          </p:cNvSpPr>
          <p:nvPr/>
        </p:nvSpPr>
        <p:spPr bwMode="auto">
          <a:xfrm>
            <a:off x="827584" y="4509120"/>
            <a:ext cx="1270479" cy="204578"/>
          </a:xfrm>
          <a:prstGeom prst="rect">
            <a:avLst/>
          </a:prstGeom>
          <a:noFill/>
          <a:ln w="9525">
            <a:noFill/>
            <a:miter lim="800000"/>
            <a:headEnd/>
            <a:tailEnd/>
          </a:ln>
          <a:effectLst/>
        </p:spPr>
        <p:txBody>
          <a:bodyPr lIns="0" tIns="0" rIns="0" bIns="0"/>
          <a:lstStyle/>
          <a:p>
            <a:pPr algn="ctr" defTabSz="434975">
              <a:lnSpc>
                <a:spcPct val="100000"/>
              </a:lnSpc>
              <a:buClr>
                <a:srgbClr val="C20000"/>
              </a:buClr>
              <a:buSzPct val="90000"/>
              <a:buFont typeface="Monotype Sorts" pitchFamily="2" charset="2"/>
              <a:buNone/>
            </a:pPr>
            <a:r>
              <a:rPr lang="en-GB" sz="1200" b="0" i="0" dirty="0" smtClean="0">
                <a:cs typeface="Times New Roman" pitchFamily="18" charset="0"/>
              </a:rPr>
              <a:t>2007</a:t>
            </a:r>
            <a:endParaRPr lang="en-GB" sz="1200" b="0" i="0" dirty="0">
              <a:cs typeface="Times New Roman" pitchFamily="18" charset="0"/>
            </a:endParaRPr>
          </a:p>
        </p:txBody>
      </p:sp>
      <p:sp>
        <p:nvSpPr>
          <p:cNvPr id="547847" name="Rectangle 1031"/>
          <p:cNvSpPr>
            <a:spLocks noChangeArrowheads="1"/>
          </p:cNvSpPr>
          <p:nvPr/>
        </p:nvSpPr>
        <p:spPr bwMode="auto">
          <a:xfrm>
            <a:off x="1763688" y="4509120"/>
            <a:ext cx="1440160" cy="221018"/>
          </a:xfrm>
          <a:prstGeom prst="rect">
            <a:avLst/>
          </a:prstGeom>
          <a:noFill/>
          <a:ln w="9525">
            <a:noFill/>
            <a:miter lim="800000"/>
            <a:headEnd/>
            <a:tailEnd/>
          </a:ln>
          <a:effectLst/>
        </p:spPr>
        <p:txBody>
          <a:bodyPr wrap="square" lIns="0" tIns="0" rIns="0" bIns="36000">
            <a:spAutoFit/>
          </a:bodyPr>
          <a:lstStyle/>
          <a:p>
            <a:pPr algn="ctr">
              <a:lnSpc>
                <a:spcPct val="100000"/>
              </a:lnSpc>
              <a:buClr>
                <a:srgbClr val="C20000"/>
              </a:buClr>
              <a:buSzPct val="90000"/>
              <a:buFont typeface="Monotype Sorts" pitchFamily="2" charset="2"/>
              <a:buNone/>
            </a:pPr>
            <a:r>
              <a:rPr lang="en-GB" sz="1200" b="0" i="0" dirty="0" smtClean="0">
                <a:cs typeface="Times New Roman" pitchFamily="18" charset="0"/>
              </a:rPr>
              <a:t>2008</a:t>
            </a:r>
            <a:endParaRPr lang="en-GB" sz="1200" b="0" i="0" dirty="0">
              <a:cs typeface="Times New Roman" pitchFamily="18" charset="0"/>
            </a:endParaRPr>
          </a:p>
        </p:txBody>
      </p:sp>
      <p:sp>
        <p:nvSpPr>
          <p:cNvPr id="11" name="Rectangle 1031"/>
          <p:cNvSpPr>
            <a:spLocks noChangeArrowheads="1"/>
          </p:cNvSpPr>
          <p:nvPr/>
        </p:nvSpPr>
        <p:spPr bwMode="auto">
          <a:xfrm>
            <a:off x="2915816" y="4509120"/>
            <a:ext cx="1368152" cy="221018"/>
          </a:xfrm>
          <a:prstGeom prst="rect">
            <a:avLst/>
          </a:prstGeom>
          <a:noFill/>
          <a:ln w="9525">
            <a:noFill/>
            <a:miter lim="800000"/>
            <a:headEnd/>
            <a:tailEnd/>
          </a:ln>
          <a:effectLst/>
        </p:spPr>
        <p:txBody>
          <a:bodyPr wrap="square" lIns="0" tIns="0" rIns="0" bIns="36000">
            <a:spAutoFit/>
          </a:bodyPr>
          <a:lstStyle/>
          <a:p>
            <a:pPr algn="ctr">
              <a:lnSpc>
                <a:spcPct val="100000"/>
              </a:lnSpc>
              <a:buClr>
                <a:srgbClr val="C20000"/>
              </a:buClr>
              <a:buSzPct val="90000"/>
              <a:buFont typeface="Monotype Sorts" pitchFamily="2" charset="2"/>
              <a:buNone/>
            </a:pPr>
            <a:r>
              <a:rPr lang="en-GB" sz="1200" b="0" i="0" dirty="0" smtClean="0">
                <a:cs typeface="Times New Roman" pitchFamily="18" charset="0"/>
              </a:rPr>
              <a:t>2009</a:t>
            </a:r>
            <a:endParaRPr lang="en-GB" sz="1200" b="0" i="0" dirty="0">
              <a:cs typeface="Times New Roman" pitchFamily="18" charset="0"/>
            </a:endParaRPr>
          </a:p>
        </p:txBody>
      </p:sp>
      <p:sp>
        <p:nvSpPr>
          <p:cNvPr id="13" name="Rectangle 12"/>
          <p:cNvSpPr/>
          <p:nvPr/>
        </p:nvSpPr>
        <p:spPr>
          <a:xfrm>
            <a:off x="5508104" y="4941168"/>
            <a:ext cx="86409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029"/>
          <p:cNvSpPr txBox="1">
            <a:spLocks noChangeArrowheads="1"/>
          </p:cNvSpPr>
          <p:nvPr/>
        </p:nvSpPr>
        <p:spPr bwMode="auto">
          <a:xfrm>
            <a:off x="5004048" y="4509120"/>
            <a:ext cx="1328468" cy="179580"/>
          </a:xfrm>
          <a:prstGeom prst="rect">
            <a:avLst/>
          </a:prstGeom>
          <a:noFill/>
          <a:ln w="9525">
            <a:noFill/>
            <a:miter lim="800000"/>
            <a:headEnd/>
            <a:tailEnd/>
          </a:ln>
          <a:effectLst/>
        </p:spPr>
        <p:txBody>
          <a:bodyPr lIns="0" tIns="0" rIns="0" bIns="0"/>
          <a:lstStyle/>
          <a:p>
            <a:pPr algn="ctr" defTabSz="434975">
              <a:lnSpc>
                <a:spcPct val="100000"/>
              </a:lnSpc>
              <a:buClr>
                <a:srgbClr val="C20000"/>
              </a:buClr>
              <a:buSzPct val="90000"/>
              <a:buFont typeface="Monotype Sorts" pitchFamily="2" charset="2"/>
              <a:buNone/>
            </a:pPr>
            <a:r>
              <a:rPr lang="en-GB" sz="1200" b="0" i="0" dirty="0" smtClean="0">
                <a:cs typeface="Times New Roman" pitchFamily="18" charset="0"/>
              </a:rPr>
              <a:t>2011</a:t>
            </a:r>
            <a:endParaRPr lang="en-GB" sz="1200" b="0" i="0" dirty="0">
              <a:cs typeface="Times New Roman" pitchFamily="18" charset="0"/>
            </a:endParaRPr>
          </a:p>
        </p:txBody>
      </p:sp>
      <p:sp>
        <p:nvSpPr>
          <p:cNvPr id="14" name="Text Box 1029"/>
          <p:cNvSpPr txBox="1">
            <a:spLocks noChangeArrowheads="1"/>
          </p:cNvSpPr>
          <p:nvPr/>
        </p:nvSpPr>
        <p:spPr bwMode="auto">
          <a:xfrm>
            <a:off x="6084168" y="4521619"/>
            <a:ext cx="1328468" cy="179580"/>
          </a:xfrm>
          <a:prstGeom prst="rect">
            <a:avLst/>
          </a:prstGeom>
          <a:noFill/>
          <a:ln w="9525">
            <a:noFill/>
            <a:miter lim="800000"/>
            <a:headEnd/>
            <a:tailEnd/>
          </a:ln>
          <a:effectLst/>
        </p:spPr>
        <p:txBody>
          <a:bodyPr lIns="0" tIns="0" rIns="0" bIns="0"/>
          <a:lstStyle/>
          <a:p>
            <a:pPr algn="ctr" defTabSz="434975">
              <a:lnSpc>
                <a:spcPct val="100000"/>
              </a:lnSpc>
              <a:buClr>
                <a:srgbClr val="C20000"/>
              </a:buClr>
              <a:buSzPct val="90000"/>
              <a:buFont typeface="Monotype Sorts" pitchFamily="2" charset="2"/>
              <a:buNone/>
            </a:pPr>
            <a:r>
              <a:rPr lang="en-GB" sz="1200" b="0" i="0" dirty="0" smtClean="0">
                <a:cs typeface="Times New Roman" pitchFamily="18" charset="0"/>
              </a:rPr>
              <a:t>2012</a:t>
            </a:r>
            <a:endParaRPr lang="en-GB" sz="1200" b="0" i="0" dirty="0">
              <a:cs typeface="Times New Roman" pitchFamily="18" charset="0"/>
            </a:endParaRPr>
          </a:p>
        </p:txBody>
      </p:sp>
      <p:sp>
        <p:nvSpPr>
          <p:cNvPr id="15" name="Text Box 1029"/>
          <p:cNvSpPr txBox="1">
            <a:spLocks noChangeArrowheads="1"/>
          </p:cNvSpPr>
          <p:nvPr/>
        </p:nvSpPr>
        <p:spPr bwMode="auto">
          <a:xfrm>
            <a:off x="6948264" y="4521619"/>
            <a:ext cx="1328468" cy="179580"/>
          </a:xfrm>
          <a:prstGeom prst="rect">
            <a:avLst/>
          </a:prstGeom>
          <a:noFill/>
          <a:ln w="9525">
            <a:noFill/>
            <a:miter lim="800000"/>
            <a:headEnd/>
            <a:tailEnd/>
          </a:ln>
          <a:effectLst/>
        </p:spPr>
        <p:txBody>
          <a:bodyPr lIns="0" tIns="0" rIns="0" bIns="0"/>
          <a:lstStyle/>
          <a:p>
            <a:pPr algn="ctr" defTabSz="434975">
              <a:lnSpc>
                <a:spcPct val="100000"/>
              </a:lnSpc>
              <a:buClr>
                <a:srgbClr val="C20000"/>
              </a:buClr>
              <a:buSzPct val="90000"/>
              <a:buFont typeface="Monotype Sorts" pitchFamily="2" charset="2"/>
              <a:buNone/>
            </a:pPr>
            <a:r>
              <a:rPr lang="en-GB" sz="1200" b="0" i="0" dirty="0" smtClean="0">
                <a:cs typeface="Times New Roman" pitchFamily="18" charset="0"/>
              </a:rPr>
              <a:t>2013</a:t>
            </a:r>
            <a:endParaRPr lang="en-GB" sz="1200" b="0" i="0" dirty="0">
              <a:cs typeface="Times New Roman" pitchFamily="18" charset="0"/>
            </a:endParaRPr>
          </a:p>
        </p:txBody>
      </p:sp>
    </p:spTree>
    <p:extLst>
      <p:ext uri="{BB962C8B-B14F-4D97-AF65-F5344CB8AC3E}">
        <p14:creationId xmlns:p14="http://schemas.microsoft.com/office/powerpoint/2010/main" val="324810337"/>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GB" dirty="0"/>
              <a:t>Yara 3</a:t>
            </a:r>
            <a:r>
              <a:rPr lang="en-GB" dirty="0" smtClean="0"/>
              <a:t>Q </a:t>
            </a:r>
            <a:r>
              <a:rPr lang="en-GB" dirty="0"/>
              <a:t>fertilizer sales by market and </a:t>
            </a:r>
            <a:r>
              <a:rPr lang="en-GB" dirty="0" smtClean="0"/>
              <a:t>product</a:t>
            </a:r>
            <a:br>
              <a:rPr lang="en-GB" dirty="0" smtClean="0"/>
            </a:br>
            <a:r>
              <a:rPr lang="en-GB" sz="1600" dirty="0">
                <a:solidFill>
                  <a:srgbClr val="000000"/>
                </a:solidFill>
              </a:rPr>
              <a:t>2013: </a:t>
            </a:r>
            <a:r>
              <a:rPr lang="en-GB" sz="1600" dirty="0" smtClean="0">
                <a:solidFill>
                  <a:srgbClr val="000000"/>
                </a:solidFill>
              </a:rPr>
              <a:t>5.9 </a:t>
            </a:r>
            <a:r>
              <a:rPr lang="en-GB" sz="1600" dirty="0">
                <a:solidFill>
                  <a:srgbClr val="000000"/>
                </a:solidFill>
              </a:rPr>
              <a:t>million tons (2012: </a:t>
            </a:r>
            <a:r>
              <a:rPr lang="en-GB" sz="1600" dirty="0" smtClean="0">
                <a:solidFill>
                  <a:srgbClr val="000000"/>
                </a:solidFill>
              </a:rPr>
              <a:t>5.0 </a:t>
            </a:r>
            <a:r>
              <a:rPr lang="en-GB" sz="1600" dirty="0">
                <a:solidFill>
                  <a:srgbClr val="000000"/>
                </a:solidFill>
              </a:rPr>
              <a:t>million tons</a:t>
            </a:r>
            <a:r>
              <a:rPr lang="en-GB" sz="1600" dirty="0" smtClean="0">
                <a:solidFill>
                  <a:srgbClr val="000000"/>
                </a:solidFill>
              </a:rPr>
              <a:t>)</a:t>
            </a:r>
            <a:endParaRPr lang="en-GB" sz="1600" dirty="0"/>
          </a:p>
        </p:txBody>
      </p:sp>
      <p:graphicFrame>
        <p:nvGraphicFramePr>
          <p:cNvPr id="6" name="Object 3"/>
          <p:cNvGraphicFramePr>
            <a:graphicFrameLocks noChangeAspect="1"/>
          </p:cNvGraphicFramePr>
          <p:nvPr>
            <p:extLst>
              <p:ext uri="{D42A27DB-BD31-4B8C-83A1-F6EECF244321}">
                <p14:modId xmlns:p14="http://schemas.microsoft.com/office/powerpoint/2010/main" val="610173552"/>
              </p:ext>
            </p:extLst>
          </p:nvPr>
        </p:nvGraphicFramePr>
        <p:xfrm>
          <a:off x="476250" y="1916832"/>
          <a:ext cx="8128000" cy="2274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2672978568"/>
              </p:ext>
            </p:extLst>
          </p:nvPr>
        </p:nvGraphicFramePr>
        <p:xfrm>
          <a:off x="483707" y="3742660"/>
          <a:ext cx="8120543" cy="2131939"/>
        </p:xfrm>
        <a:graphic>
          <a:graphicData uri="http://schemas.openxmlformats.org/drawingml/2006/chart">
            <c:chart xmlns:c="http://schemas.openxmlformats.org/drawingml/2006/chart" xmlns:r="http://schemas.openxmlformats.org/officeDocument/2006/relationships" r:id="rId4"/>
          </a:graphicData>
        </a:graphic>
      </p:graphicFrame>
      <p:sp>
        <p:nvSpPr>
          <p:cNvPr id="457733" name="Text Box 5"/>
          <p:cNvSpPr txBox="1">
            <a:spLocks noChangeArrowheads="1"/>
          </p:cNvSpPr>
          <p:nvPr/>
        </p:nvSpPr>
        <p:spPr bwMode="auto">
          <a:xfrm>
            <a:off x="539552" y="1835993"/>
            <a:ext cx="4264025" cy="224855"/>
          </a:xfrm>
          <a:prstGeom prst="rect">
            <a:avLst/>
          </a:prstGeom>
          <a:noFill/>
          <a:ln w="9525">
            <a:noFill/>
            <a:miter lim="800000"/>
            <a:headEnd/>
            <a:tailEnd/>
          </a:ln>
          <a:effectLst/>
        </p:spPr>
        <p:txBody>
          <a:bodyPr lIns="0" tIns="0" rIns="0" bIns="0"/>
          <a:lstStyle/>
          <a:p>
            <a:r>
              <a:rPr lang="en-GB" sz="1200" b="1" i="1" dirty="0" smtClean="0">
                <a:solidFill>
                  <a:srgbClr val="000000"/>
                </a:solidFill>
              </a:rPr>
              <a:t>Kilotons</a:t>
            </a:r>
            <a:endParaRPr lang="en-GB" sz="1200" b="1" i="1" dirty="0">
              <a:solidFill>
                <a:srgbClr val="000000"/>
              </a:solidFill>
            </a:endParaRPr>
          </a:p>
        </p:txBody>
      </p:sp>
    </p:spTree>
    <p:extLst>
      <p:ext uri="{BB962C8B-B14F-4D97-AF65-F5344CB8AC3E}">
        <p14:creationId xmlns:p14="http://schemas.microsoft.com/office/powerpoint/2010/main" val="1038252932"/>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16449919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46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1400">
              <a:latin typeface="Arial"/>
              <a:ea typeface="ＭＳ Ｐゴシック"/>
              <a:cs typeface="Arial"/>
              <a:sym typeface="Arial"/>
            </a:endParaRPr>
          </a:p>
        </p:txBody>
      </p:sp>
      <p:graphicFrame>
        <p:nvGraphicFramePr>
          <p:cNvPr id="63" name="Content Placeholder 62"/>
          <p:cNvGraphicFramePr>
            <a:graphicFrameLocks noGrp="1"/>
          </p:cNvGraphicFramePr>
          <p:nvPr>
            <p:ph idx="1"/>
            <p:extLst>
              <p:ext uri="{D42A27DB-BD31-4B8C-83A1-F6EECF244321}">
                <p14:modId xmlns:p14="http://schemas.microsoft.com/office/powerpoint/2010/main" val="366639579"/>
              </p:ext>
            </p:extLst>
          </p:nvPr>
        </p:nvGraphicFramePr>
        <p:xfrm>
          <a:off x="531402" y="1844824"/>
          <a:ext cx="3744217" cy="4033344"/>
        </p:xfrm>
        <a:graphic>
          <a:graphicData uri="http://schemas.openxmlformats.org/drawingml/2006/chart">
            <c:chart xmlns:c="http://schemas.openxmlformats.org/drawingml/2006/chart" xmlns:r="http://schemas.openxmlformats.org/officeDocument/2006/relationships" r:id="rId7"/>
          </a:graphicData>
        </a:graphic>
      </p:graphicFrame>
      <p:sp>
        <p:nvSpPr>
          <p:cNvPr id="3" name="Title 2"/>
          <p:cNvSpPr>
            <a:spLocks noGrp="1"/>
          </p:cNvSpPr>
          <p:nvPr>
            <p:ph type="title"/>
          </p:nvPr>
        </p:nvSpPr>
        <p:spPr/>
        <p:txBody>
          <a:bodyPr/>
          <a:lstStyle/>
          <a:p>
            <a:r>
              <a:rPr lang="en-US" dirty="0" smtClean="0"/>
              <a:t>NPK and nitrate deliveries</a:t>
            </a:r>
            <a:endParaRPr lang="en-US" dirty="0"/>
          </a:p>
        </p:txBody>
      </p:sp>
      <p:sp>
        <p:nvSpPr>
          <p:cNvPr id="9" name="TextBox 8"/>
          <p:cNvSpPr txBox="1"/>
          <p:nvPr/>
        </p:nvSpPr>
        <p:spPr>
          <a:xfrm>
            <a:off x="531402" y="1999873"/>
            <a:ext cx="637354" cy="276999"/>
          </a:xfrm>
          <a:prstGeom prst="rect">
            <a:avLst/>
          </a:prstGeom>
          <a:noFill/>
        </p:spPr>
        <p:txBody>
          <a:bodyPr wrap="none" lIns="0" rtlCol="0">
            <a:spAutoFit/>
          </a:bodyPr>
          <a:lstStyle/>
          <a:p>
            <a:r>
              <a:rPr lang="nb-NO" sz="1200" dirty="0" smtClean="0"/>
              <a:t>Kilotons</a:t>
            </a:r>
            <a:endParaRPr lang="en-US" sz="1200" dirty="0"/>
          </a:p>
        </p:txBody>
      </p:sp>
      <p:graphicFrame>
        <p:nvGraphicFramePr>
          <p:cNvPr id="7" name="Content Placeholder 62"/>
          <p:cNvGraphicFramePr>
            <a:graphicFrameLocks/>
          </p:cNvGraphicFramePr>
          <p:nvPr>
            <p:extLst>
              <p:ext uri="{D42A27DB-BD31-4B8C-83A1-F6EECF244321}">
                <p14:modId xmlns:p14="http://schemas.microsoft.com/office/powerpoint/2010/main" val="4141659677"/>
              </p:ext>
            </p:extLst>
          </p:nvPr>
        </p:nvGraphicFramePr>
        <p:xfrm>
          <a:off x="4787900" y="1566642"/>
          <a:ext cx="3816350" cy="431152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1"/>
          <p:cNvSpPr txBox="1"/>
          <p:nvPr/>
        </p:nvSpPr>
        <p:spPr>
          <a:xfrm>
            <a:off x="1240892" y="1628775"/>
            <a:ext cx="2338048" cy="27818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i="1" dirty="0" smtClean="0"/>
              <a:t>Yara-produced NPK deliveries</a:t>
            </a:r>
            <a:endParaRPr lang="en-US" sz="1200" b="1" i="1" dirty="0"/>
          </a:p>
        </p:txBody>
      </p:sp>
    </p:spTree>
    <p:extLst>
      <p:ext uri="{BB962C8B-B14F-4D97-AF65-F5344CB8AC3E}">
        <p14:creationId xmlns:p14="http://schemas.microsoft.com/office/powerpoint/2010/main" val="103865281"/>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59393682"/>
              </p:ext>
            </p:extLst>
          </p:nvPr>
        </p:nvGraphicFramePr>
        <p:xfrm>
          <a:off x="533400" y="1214438"/>
          <a:ext cx="8077200" cy="478631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b="1" dirty="0" smtClean="0"/>
              <a:t>Yara stocks, including Bunge Brazil from 3Q</a:t>
            </a:r>
            <a:endParaRPr lang="en-US" sz="1600" b="1" dirty="0"/>
          </a:p>
        </p:txBody>
      </p:sp>
      <p:sp>
        <p:nvSpPr>
          <p:cNvPr id="7" name="TextBox 6"/>
          <p:cNvSpPr txBox="1"/>
          <p:nvPr/>
        </p:nvSpPr>
        <p:spPr>
          <a:xfrm>
            <a:off x="1307257" y="2060849"/>
            <a:ext cx="432048" cy="2958309"/>
          </a:xfrm>
          <a:prstGeom prst="rect">
            <a:avLst/>
          </a:prstGeom>
          <a:noFill/>
          <a:ln w="19050">
            <a:solidFill>
              <a:schemeClr val="tx2"/>
            </a:solidFill>
            <a:prstDash val="solid"/>
          </a:ln>
          <a:effectLst/>
        </p:spPr>
        <p:txBody>
          <a:bodyPr/>
          <a:lstStyle/>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p:txBody>
      </p:sp>
      <p:sp>
        <p:nvSpPr>
          <p:cNvPr id="16" name="TextBox 15"/>
          <p:cNvSpPr txBox="1"/>
          <p:nvPr/>
        </p:nvSpPr>
        <p:spPr>
          <a:xfrm>
            <a:off x="2992016" y="2060849"/>
            <a:ext cx="432048" cy="2958309"/>
          </a:xfrm>
          <a:prstGeom prst="rect">
            <a:avLst/>
          </a:prstGeom>
          <a:noFill/>
          <a:ln w="19050">
            <a:solidFill>
              <a:schemeClr val="tx2"/>
            </a:solidFill>
            <a:prstDash val="solid"/>
          </a:ln>
          <a:effectLst/>
        </p:spPr>
        <p:txBody>
          <a:bodyPr/>
          <a:lstStyle/>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p:txBody>
      </p:sp>
      <p:sp>
        <p:nvSpPr>
          <p:cNvPr id="17" name="TextBox 16"/>
          <p:cNvSpPr txBox="1"/>
          <p:nvPr/>
        </p:nvSpPr>
        <p:spPr>
          <a:xfrm>
            <a:off x="4672583" y="2060849"/>
            <a:ext cx="432048" cy="2958309"/>
          </a:xfrm>
          <a:prstGeom prst="rect">
            <a:avLst/>
          </a:prstGeom>
          <a:noFill/>
          <a:ln w="19050">
            <a:solidFill>
              <a:schemeClr val="tx2"/>
            </a:solidFill>
            <a:prstDash val="solid"/>
          </a:ln>
          <a:effectLst/>
        </p:spPr>
        <p:txBody>
          <a:bodyPr/>
          <a:lstStyle/>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p:txBody>
      </p:sp>
      <p:sp>
        <p:nvSpPr>
          <p:cNvPr id="18" name="TextBox 17"/>
          <p:cNvSpPr txBox="1"/>
          <p:nvPr/>
        </p:nvSpPr>
        <p:spPr>
          <a:xfrm>
            <a:off x="6366867" y="2060849"/>
            <a:ext cx="432048" cy="2958309"/>
          </a:xfrm>
          <a:prstGeom prst="rect">
            <a:avLst/>
          </a:prstGeom>
          <a:noFill/>
          <a:ln w="19050">
            <a:solidFill>
              <a:schemeClr val="tx2"/>
            </a:solidFill>
            <a:prstDash val="solid"/>
          </a:ln>
          <a:effectLst/>
        </p:spPr>
        <p:txBody>
          <a:bodyPr/>
          <a:lstStyle/>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p:txBody>
      </p:sp>
      <p:sp>
        <p:nvSpPr>
          <p:cNvPr id="19" name="TextBox 18"/>
          <p:cNvSpPr txBox="1"/>
          <p:nvPr/>
        </p:nvSpPr>
        <p:spPr>
          <a:xfrm>
            <a:off x="8035472" y="2054866"/>
            <a:ext cx="432048" cy="2958310"/>
          </a:xfrm>
          <a:prstGeom prst="rect">
            <a:avLst/>
          </a:prstGeom>
          <a:noFill/>
          <a:ln w="19050">
            <a:solidFill>
              <a:schemeClr val="tx2"/>
            </a:solidFill>
            <a:prstDash val="solid"/>
          </a:ln>
          <a:effectLst/>
        </p:spPr>
        <p:txBody>
          <a:bodyPr/>
          <a:lstStyle/>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a:p>
            <a:pPr>
              <a:defRPr/>
            </a:pPr>
            <a:endParaRPr lang="en-US" b="1" dirty="0"/>
          </a:p>
        </p:txBody>
      </p:sp>
    </p:spTree>
    <p:extLst>
      <p:ext uri="{BB962C8B-B14F-4D97-AF65-F5344CB8AC3E}">
        <p14:creationId xmlns:p14="http://schemas.microsoft.com/office/powerpoint/2010/main" val="200900698"/>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60834100"/>
              </p:ext>
            </p:extLst>
          </p:nvPr>
        </p:nvGraphicFramePr>
        <p:xfrm>
          <a:off x="540901" y="1177769"/>
          <a:ext cx="4038600" cy="4786312"/>
        </p:xfrm>
        <a:graphic>
          <a:graphicData uri="http://schemas.openxmlformats.org/drawingml/2006/chart">
            <c:chart xmlns:c="http://schemas.openxmlformats.org/drawingml/2006/chart" xmlns:r="http://schemas.openxmlformats.org/officeDocument/2006/relationships" r:id="rId3"/>
          </a:graphicData>
        </a:graphic>
      </p:graphicFrame>
      <p:sp>
        <p:nvSpPr>
          <p:cNvPr id="461826" name="Rectangle 2"/>
          <p:cNvSpPr>
            <a:spLocks noGrp="1" noChangeArrowheads="1"/>
          </p:cNvSpPr>
          <p:nvPr>
            <p:ph type="title"/>
          </p:nvPr>
        </p:nvSpPr>
        <p:spPr/>
        <p:txBody>
          <a:bodyPr/>
          <a:lstStyle/>
          <a:p>
            <a:r>
              <a:rPr lang="en-GB" dirty="0" err="1" smtClean="0"/>
              <a:t>Yara</a:t>
            </a:r>
            <a:r>
              <a:rPr lang="en-GB" dirty="0" smtClean="0"/>
              <a:t> </a:t>
            </a:r>
            <a:r>
              <a:rPr lang="en-GB" dirty="0"/>
              <a:t>production volume*</a:t>
            </a:r>
          </a:p>
        </p:txBody>
      </p:sp>
      <p:graphicFrame>
        <p:nvGraphicFramePr>
          <p:cNvPr id="8" name="Content Placeholder 9"/>
          <p:cNvGraphicFramePr>
            <a:graphicFrameLocks noGrp="1"/>
          </p:cNvGraphicFramePr>
          <p:nvPr>
            <p:ph sz="half" idx="4294967295"/>
            <p:extLst>
              <p:ext uri="{D42A27DB-BD31-4B8C-83A1-F6EECF244321}">
                <p14:modId xmlns:p14="http://schemas.microsoft.com/office/powerpoint/2010/main" val="1634919648"/>
              </p:ext>
            </p:extLst>
          </p:nvPr>
        </p:nvGraphicFramePr>
        <p:xfrm>
          <a:off x="4640263" y="1159467"/>
          <a:ext cx="3963987" cy="4607717"/>
        </p:xfrm>
        <a:graphic>
          <a:graphicData uri="http://schemas.openxmlformats.org/drawingml/2006/chart">
            <c:chart xmlns:c="http://schemas.openxmlformats.org/drawingml/2006/chart" xmlns:r="http://schemas.openxmlformats.org/officeDocument/2006/relationships" r:id="rId4"/>
          </a:graphicData>
        </a:graphic>
      </p:graphicFrame>
      <p:sp>
        <p:nvSpPr>
          <p:cNvPr id="461833" name="Rectangle 9"/>
          <p:cNvSpPr>
            <a:spLocks noChangeArrowheads="1"/>
          </p:cNvSpPr>
          <p:nvPr/>
        </p:nvSpPr>
        <p:spPr bwMode="auto">
          <a:xfrm>
            <a:off x="531318" y="5946219"/>
            <a:ext cx="2696251" cy="130805"/>
          </a:xfrm>
          <a:prstGeom prst="rect">
            <a:avLst/>
          </a:prstGeom>
          <a:noFill/>
          <a:ln w="9525">
            <a:noFill/>
            <a:miter lim="800000"/>
            <a:headEnd/>
            <a:tailEnd/>
          </a:ln>
          <a:effectLst/>
        </p:spPr>
        <p:txBody>
          <a:bodyPr wrap="none" lIns="0" tIns="0" rIns="0" bIns="0">
            <a:spAutoFit/>
          </a:bodyPr>
          <a:lstStyle/>
          <a:p>
            <a:pPr>
              <a:buClr>
                <a:srgbClr val="B5B1AA"/>
              </a:buClr>
              <a:buSzPct val="75000"/>
            </a:pPr>
            <a:r>
              <a:rPr lang="en-GB" sz="1000" b="0" i="0" dirty="0">
                <a:cs typeface="Times New Roman" pitchFamily="18" charset="0"/>
              </a:rPr>
              <a:t>* Including share of </a:t>
            </a:r>
            <a:r>
              <a:rPr lang="en-GB" sz="1000" b="0" i="0" dirty="0" smtClean="0">
                <a:cs typeface="Times New Roman" pitchFamily="18" charset="0"/>
              </a:rPr>
              <a:t>equity-accounted </a:t>
            </a:r>
            <a:r>
              <a:rPr lang="en-GB" sz="1000" b="0" i="0" dirty="0">
                <a:cs typeface="Times New Roman" pitchFamily="18" charset="0"/>
              </a:rPr>
              <a:t>investees</a:t>
            </a:r>
          </a:p>
        </p:txBody>
      </p:sp>
      <p:sp>
        <p:nvSpPr>
          <p:cNvPr id="9" name="TextBox 8"/>
          <p:cNvSpPr txBox="1"/>
          <p:nvPr/>
        </p:nvSpPr>
        <p:spPr>
          <a:xfrm>
            <a:off x="611560" y="1369712"/>
            <a:ext cx="4176340" cy="307777"/>
          </a:xfrm>
          <a:prstGeom prst="rect">
            <a:avLst/>
          </a:prstGeom>
          <a:noFill/>
        </p:spPr>
        <p:txBody>
          <a:bodyPr wrap="square" rtlCol="0">
            <a:spAutoFit/>
          </a:bodyPr>
          <a:lstStyle/>
          <a:p>
            <a:pPr algn="ctr"/>
            <a:r>
              <a:rPr lang="en-US" sz="1400" b="1" i="1" dirty="0" smtClean="0"/>
              <a:t>Finished fertilizer and industrial products</a:t>
            </a:r>
            <a:endParaRPr lang="en-US" sz="1400" b="1" i="1" dirty="0"/>
          </a:p>
        </p:txBody>
      </p:sp>
      <p:sp>
        <p:nvSpPr>
          <p:cNvPr id="12" name="Rectangle 11"/>
          <p:cNvSpPr/>
          <p:nvPr/>
        </p:nvSpPr>
        <p:spPr>
          <a:xfrm>
            <a:off x="6228184" y="1364621"/>
            <a:ext cx="1002197" cy="307777"/>
          </a:xfrm>
          <a:prstGeom prst="rect">
            <a:avLst/>
          </a:prstGeom>
        </p:spPr>
        <p:txBody>
          <a:bodyPr wrap="none">
            <a:spAutoFit/>
          </a:bodyPr>
          <a:lstStyle/>
          <a:p>
            <a:pPr algn="ctr"/>
            <a:r>
              <a:rPr lang="en-US" sz="1400" b="1" i="1" dirty="0" smtClean="0"/>
              <a:t>Ammonia</a:t>
            </a:r>
            <a:endParaRPr lang="en-US" sz="1400" b="1" i="1" dirty="0"/>
          </a:p>
        </p:txBody>
      </p:sp>
      <p:sp>
        <p:nvSpPr>
          <p:cNvPr id="17" name="TextBox 16"/>
          <p:cNvSpPr txBox="1"/>
          <p:nvPr/>
        </p:nvSpPr>
        <p:spPr>
          <a:xfrm>
            <a:off x="7540878" y="5232748"/>
            <a:ext cx="415498" cy="215444"/>
          </a:xfrm>
          <a:prstGeom prst="rect">
            <a:avLst/>
          </a:prstGeom>
          <a:noFill/>
        </p:spPr>
        <p:txBody>
          <a:bodyPr wrap="none" rtlCol="0">
            <a:spAutoFit/>
          </a:bodyPr>
          <a:lstStyle/>
          <a:p>
            <a:r>
              <a:rPr lang="en-US" sz="800" b="0" i="0" dirty="0" smtClean="0"/>
              <a:t>2012</a:t>
            </a:r>
            <a:endParaRPr lang="en-US" sz="800" b="0" i="0" dirty="0"/>
          </a:p>
        </p:txBody>
      </p:sp>
      <p:sp>
        <p:nvSpPr>
          <p:cNvPr id="18" name="TextBox 17"/>
          <p:cNvSpPr txBox="1"/>
          <p:nvPr/>
        </p:nvSpPr>
        <p:spPr>
          <a:xfrm>
            <a:off x="5308631" y="5232748"/>
            <a:ext cx="432047" cy="215444"/>
          </a:xfrm>
          <a:prstGeom prst="rect">
            <a:avLst/>
          </a:prstGeom>
          <a:noFill/>
        </p:spPr>
        <p:txBody>
          <a:bodyPr wrap="square" rtlCol="0">
            <a:spAutoFit/>
          </a:bodyPr>
          <a:lstStyle/>
          <a:p>
            <a:r>
              <a:rPr lang="en-US" sz="800" b="0" i="0" dirty="0" smtClean="0"/>
              <a:t>2009</a:t>
            </a:r>
            <a:endParaRPr lang="en-US" sz="800" b="0" i="0" dirty="0"/>
          </a:p>
        </p:txBody>
      </p:sp>
      <p:sp>
        <p:nvSpPr>
          <p:cNvPr id="19" name="TextBox 18"/>
          <p:cNvSpPr txBox="1"/>
          <p:nvPr/>
        </p:nvSpPr>
        <p:spPr>
          <a:xfrm>
            <a:off x="6084168" y="5232748"/>
            <a:ext cx="432048" cy="215444"/>
          </a:xfrm>
          <a:prstGeom prst="rect">
            <a:avLst/>
          </a:prstGeom>
          <a:noFill/>
        </p:spPr>
        <p:txBody>
          <a:bodyPr wrap="square" rtlCol="0">
            <a:spAutoFit/>
          </a:bodyPr>
          <a:lstStyle/>
          <a:p>
            <a:r>
              <a:rPr lang="en-US" sz="800" b="0" i="0" dirty="0" smtClean="0"/>
              <a:t>2010</a:t>
            </a:r>
            <a:endParaRPr lang="en-US" sz="800" b="0" i="0" dirty="0"/>
          </a:p>
        </p:txBody>
      </p:sp>
      <p:sp>
        <p:nvSpPr>
          <p:cNvPr id="20" name="TextBox 19"/>
          <p:cNvSpPr txBox="1"/>
          <p:nvPr/>
        </p:nvSpPr>
        <p:spPr>
          <a:xfrm>
            <a:off x="6801068" y="5232748"/>
            <a:ext cx="415498" cy="215444"/>
          </a:xfrm>
          <a:prstGeom prst="rect">
            <a:avLst/>
          </a:prstGeom>
          <a:noFill/>
        </p:spPr>
        <p:txBody>
          <a:bodyPr wrap="none" rtlCol="0">
            <a:spAutoFit/>
          </a:bodyPr>
          <a:lstStyle/>
          <a:p>
            <a:r>
              <a:rPr lang="en-US" sz="800" b="0" i="0" dirty="0" smtClean="0"/>
              <a:t>2011</a:t>
            </a:r>
            <a:endParaRPr lang="en-US" sz="800" b="0" i="0" dirty="0"/>
          </a:p>
        </p:txBody>
      </p:sp>
    </p:spTree>
    <p:extLst>
      <p:ext uri="{BB962C8B-B14F-4D97-AF65-F5344CB8AC3E}">
        <p14:creationId xmlns:p14="http://schemas.microsoft.com/office/powerpoint/2010/main" val="4049573755"/>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533400" y="230188"/>
            <a:ext cx="8077200" cy="846137"/>
          </a:xfrm>
        </p:spPr>
        <p:txBody>
          <a:bodyPr/>
          <a:lstStyle/>
          <a:p>
            <a:r>
              <a:rPr lang="en-US" dirty="0" smtClean="0"/>
              <a:t>Reduced exposure to oil and European gas</a:t>
            </a:r>
          </a:p>
        </p:txBody>
      </p:sp>
      <p:sp>
        <p:nvSpPr>
          <p:cNvPr id="3077" name="Text Box 5"/>
          <p:cNvSpPr txBox="1">
            <a:spLocks noChangeArrowheads="1"/>
          </p:cNvSpPr>
          <p:nvPr/>
        </p:nvSpPr>
        <p:spPr bwMode="auto">
          <a:xfrm>
            <a:off x="4644008" y="1629569"/>
            <a:ext cx="4102100" cy="309942"/>
          </a:xfrm>
          <a:prstGeom prst="rect">
            <a:avLst/>
          </a:prstGeom>
          <a:noFill/>
          <a:ln w="9525">
            <a:noFill/>
            <a:miter lim="800000"/>
            <a:headEnd/>
            <a:tailEnd/>
          </a:ln>
        </p:spPr>
        <p:txBody>
          <a:bodyPr lIns="71987" tIns="46792" rIns="71987" bIns="46792">
            <a:spAutoFit/>
          </a:bodyPr>
          <a:lstStyle/>
          <a:p>
            <a:pPr algn="ctr" rtl="0">
              <a:spcBef>
                <a:spcPct val="50000"/>
              </a:spcBef>
            </a:pPr>
            <a:r>
              <a:rPr lang="en-US" sz="1400" b="1" i="1" kern="1200" dirty="0" err="1">
                <a:solidFill>
                  <a:srgbClr val="000000"/>
                </a:solidFill>
                <a:latin typeface="Arial"/>
                <a:ea typeface="+mn-ea"/>
                <a:cs typeface="+mn-cs"/>
              </a:rPr>
              <a:t>Yara’s</a:t>
            </a:r>
            <a:r>
              <a:rPr lang="en-US" sz="1400" b="1" i="1" kern="1200" dirty="0">
                <a:solidFill>
                  <a:srgbClr val="000000"/>
                </a:solidFill>
                <a:latin typeface="Arial"/>
                <a:ea typeface="+mn-ea"/>
                <a:cs typeface="+mn-cs"/>
              </a:rPr>
              <a:t> feed-stock contract structure Europe</a:t>
            </a:r>
          </a:p>
        </p:txBody>
      </p:sp>
      <p:sp>
        <p:nvSpPr>
          <p:cNvPr id="3078" name="Text Box 7"/>
          <p:cNvSpPr txBox="1">
            <a:spLocks noChangeArrowheads="1"/>
          </p:cNvSpPr>
          <p:nvPr/>
        </p:nvSpPr>
        <p:spPr bwMode="auto">
          <a:xfrm>
            <a:off x="573497" y="1629569"/>
            <a:ext cx="3892550" cy="309942"/>
          </a:xfrm>
          <a:prstGeom prst="rect">
            <a:avLst/>
          </a:prstGeom>
          <a:noFill/>
          <a:ln w="9525">
            <a:noFill/>
            <a:miter lim="800000"/>
            <a:headEnd/>
            <a:tailEnd/>
          </a:ln>
        </p:spPr>
        <p:txBody>
          <a:bodyPr lIns="71987" tIns="46792" rIns="71987" bIns="46792">
            <a:spAutoFit/>
          </a:bodyPr>
          <a:lstStyle/>
          <a:p>
            <a:pPr algn="ctr" rtl="0">
              <a:spcBef>
                <a:spcPct val="50000"/>
              </a:spcBef>
            </a:pPr>
            <a:r>
              <a:rPr lang="en-US" sz="1400" b="1" i="1" kern="1200" dirty="0" err="1">
                <a:solidFill>
                  <a:srgbClr val="000000"/>
                </a:solidFill>
                <a:latin typeface="Arial"/>
                <a:ea typeface="+mn-ea"/>
                <a:cs typeface="+mn-cs"/>
              </a:rPr>
              <a:t>Yara’s</a:t>
            </a:r>
            <a:r>
              <a:rPr lang="en-US" sz="1400" b="1" i="1" kern="1200" dirty="0">
                <a:solidFill>
                  <a:srgbClr val="000000"/>
                </a:solidFill>
                <a:latin typeface="Arial"/>
                <a:ea typeface="+mn-ea"/>
                <a:cs typeface="+mn-cs"/>
              </a:rPr>
              <a:t> geographic energy exposure</a:t>
            </a:r>
          </a:p>
        </p:txBody>
      </p:sp>
      <p:graphicFrame>
        <p:nvGraphicFramePr>
          <p:cNvPr id="14" name="Object 4"/>
          <p:cNvGraphicFramePr>
            <a:graphicFrameLocks noChangeAspect="1"/>
          </p:cNvGraphicFramePr>
          <p:nvPr/>
        </p:nvGraphicFramePr>
        <p:xfrm>
          <a:off x="5212655" y="2276872"/>
          <a:ext cx="3255268" cy="3465909"/>
        </p:xfrm>
        <a:graphic>
          <a:graphicData uri="http://schemas.openxmlformats.org/drawingml/2006/chart">
            <c:chart xmlns:c="http://schemas.openxmlformats.org/drawingml/2006/chart" xmlns:r="http://schemas.openxmlformats.org/officeDocument/2006/relationships" r:id="rId3"/>
          </a:graphicData>
        </a:graphic>
      </p:graphicFrame>
      <p:sp>
        <p:nvSpPr>
          <p:cNvPr id="3081" name="Line 9"/>
          <p:cNvSpPr>
            <a:spLocks noChangeShapeType="1"/>
          </p:cNvSpPr>
          <p:nvPr/>
        </p:nvSpPr>
        <p:spPr bwMode="auto">
          <a:xfrm>
            <a:off x="5121399" y="4399756"/>
            <a:ext cx="0" cy="609600"/>
          </a:xfrm>
          <a:prstGeom prst="line">
            <a:avLst/>
          </a:prstGeom>
          <a:noFill/>
          <a:ln w="25400">
            <a:solidFill>
              <a:schemeClr val="tx1"/>
            </a:solidFill>
            <a:round/>
            <a:headEnd/>
            <a:tailEnd type="triangle" w="med" len="med"/>
          </a:ln>
        </p:spPr>
        <p:txBody>
          <a:bodyPr lIns="72000" tIns="46800" rIns="72000" bIns="46800">
            <a:spAutoFit/>
          </a:bodyPr>
          <a:lstStyle/>
          <a:p>
            <a:pPr algn="l" rtl="0"/>
            <a:endParaRPr lang="en-US" kern="1200">
              <a:solidFill>
                <a:srgbClr val="000000"/>
              </a:solidFill>
              <a:latin typeface="Arial"/>
              <a:ea typeface="+mn-ea"/>
              <a:cs typeface="+mn-cs"/>
            </a:endParaRPr>
          </a:p>
        </p:txBody>
      </p:sp>
      <p:sp>
        <p:nvSpPr>
          <p:cNvPr id="3082" name="Line 10"/>
          <p:cNvSpPr>
            <a:spLocks noChangeShapeType="1"/>
          </p:cNvSpPr>
          <p:nvPr/>
        </p:nvSpPr>
        <p:spPr bwMode="auto">
          <a:xfrm flipV="1">
            <a:off x="5121399" y="2792705"/>
            <a:ext cx="0" cy="1404000"/>
          </a:xfrm>
          <a:prstGeom prst="line">
            <a:avLst/>
          </a:prstGeom>
          <a:noFill/>
          <a:ln w="25400">
            <a:solidFill>
              <a:schemeClr val="tx1"/>
            </a:solidFill>
            <a:round/>
            <a:headEnd/>
            <a:tailEnd type="triangle" w="med" len="med"/>
          </a:ln>
        </p:spPr>
        <p:txBody>
          <a:bodyPr lIns="72000" tIns="46800" rIns="72000" bIns="46800">
            <a:spAutoFit/>
          </a:bodyPr>
          <a:lstStyle/>
          <a:p>
            <a:pPr algn="l" rtl="0"/>
            <a:endParaRPr lang="en-US" kern="1200">
              <a:solidFill>
                <a:srgbClr val="000000"/>
              </a:solidFill>
              <a:latin typeface="Arial"/>
              <a:ea typeface="+mn-ea"/>
              <a:cs typeface="+mn-cs"/>
            </a:endParaRPr>
          </a:p>
        </p:txBody>
      </p:sp>
      <p:sp>
        <p:nvSpPr>
          <p:cNvPr id="3083" name="Text Box 11"/>
          <p:cNvSpPr txBox="1">
            <a:spLocks noChangeArrowheads="1"/>
          </p:cNvSpPr>
          <p:nvPr/>
        </p:nvSpPr>
        <p:spPr bwMode="auto">
          <a:xfrm>
            <a:off x="4790877" y="2078850"/>
            <a:ext cx="661988" cy="463846"/>
          </a:xfrm>
          <a:prstGeom prst="rect">
            <a:avLst/>
          </a:prstGeom>
          <a:noFill/>
          <a:ln w="9525">
            <a:noFill/>
            <a:miter lim="800000"/>
            <a:headEnd/>
            <a:tailEnd/>
          </a:ln>
        </p:spPr>
        <p:txBody>
          <a:bodyPr lIns="72000" tIns="46800" rIns="72000" bIns="46800">
            <a:spAutoFit/>
          </a:bodyPr>
          <a:lstStyle/>
          <a:p>
            <a:pPr algn="ctr" rtl="0">
              <a:spcBef>
                <a:spcPct val="50000"/>
              </a:spcBef>
            </a:pPr>
            <a:r>
              <a:rPr lang="nb-NO" sz="1200" kern="1200" dirty="0">
                <a:solidFill>
                  <a:srgbClr val="000000"/>
                </a:solidFill>
                <a:latin typeface="Arial"/>
                <a:ea typeface="+mn-ea"/>
                <a:cs typeface="+mn-cs"/>
              </a:rPr>
              <a:t>NAT GAS</a:t>
            </a:r>
            <a:endParaRPr lang="en-GB" sz="1200" kern="1200" dirty="0">
              <a:solidFill>
                <a:srgbClr val="000000"/>
              </a:solidFill>
              <a:latin typeface="Arial"/>
              <a:ea typeface="+mn-ea"/>
              <a:cs typeface="+mn-cs"/>
            </a:endParaRPr>
          </a:p>
        </p:txBody>
      </p:sp>
      <p:sp>
        <p:nvSpPr>
          <p:cNvPr id="3084" name="Text Box 12"/>
          <p:cNvSpPr txBox="1">
            <a:spLocks noChangeArrowheads="1"/>
          </p:cNvSpPr>
          <p:nvPr/>
        </p:nvSpPr>
        <p:spPr bwMode="auto">
          <a:xfrm>
            <a:off x="4788024" y="5066506"/>
            <a:ext cx="658416" cy="463846"/>
          </a:xfrm>
          <a:prstGeom prst="rect">
            <a:avLst/>
          </a:prstGeom>
          <a:noFill/>
          <a:ln w="9525">
            <a:noFill/>
            <a:miter lim="800000"/>
            <a:headEnd/>
            <a:tailEnd/>
          </a:ln>
        </p:spPr>
        <p:txBody>
          <a:bodyPr wrap="square" lIns="72000" tIns="46800" rIns="72000" bIns="46800">
            <a:spAutoFit/>
          </a:bodyPr>
          <a:lstStyle/>
          <a:p>
            <a:pPr algn="ctr" rtl="0">
              <a:spcBef>
                <a:spcPct val="50000"/>
              </a:spcBef>
            </a:pPr>
            <a:r>
              <a:rPr lang="nb-NO" sz="1200" kern="1200" dirty="0">
                <a:solidFill>
                  <a:srgbClr val="000000"/>
                </a:solidFill>
                <a:latin typeface="Arial"/>
                <a:ea typeface="+mn-ea"/>
                <a:cs typeface="+mn-cs"/>
              </a:rPr>
              <a:t>NON GAS</a:t>
            </a:r>
            <a:endParaRPr lang="en-GB" sz="1200" kern="1200" dirty="0">
              <a:solidFill>
                <a:srgbClr val="000000"/>
              </a:solidFill>
              <a:latin typeface="Arial"/>
              <a:ea typeface="+mn-ea"/>
              <a:cs typeface="+mn-cs"/>
            </a:endParaRPr>
          </a:p>
        </p:txBody>
      </p:sp>
      <p:graphicFrame>
        <p:nvGraphicFramePr>
          <p:cNvPr id="18" name="Chart 17"/>
          <p:cNvGraphicFramePr/>
          <p:nvPr/>
        </p:nvGraphicFramePr>
        <p:xfrm>
          <a:off x="539552" y="2132856"/>
          <a:ext cx="3744416" cy="36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1588743"/>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5" name="Rectangle 3"/>
          <p:cNvSpPr>
            <a:spLocks noGrp="1" noChangeArrowheads="1"/>
          </p:cNvSpPr>
          <p:nvPr>
            <p:ph type="title"/>
          </p:nvPr>
        </p:nvSpPr>
        <p:spPr/>
        <p:txBody>
          <a:bodyPr/>
          <a:lstStyle/>
          <a:p>
            <a:r>
              <a:rPr lang="en-GB" dirty="0" err="1" smtClean="0"/>
              <a:t>Yara</a:t>
            </a:r>
            <a:r>
              <a:rPr lang="en-GB" dirty="0" smtClean="0"/>
              <a:t> European gas cost closer to hub price</a:t>
            </a:r>
            <a:endParaRPr lang="en-GB" dirty="0"/>
          </a:p>
        </p:txBody>
      </p:sp>
      <p:sp>
        <p:nvSpPr>
          <p:cNvPr id="494596" name="Text Box 4"/>
          <p:cNvSpPr txBox="1">
            <a:spLocks noChangeArrowheads="1"/>
          </p:cNvSpPr>
          <p:nvPr/>
        </p:nvSpPr>
        <p:spPr bwMode="auto">
          <a:xfrm>
            <a:off x="5120711" y="1412776"/>
            <a:ext cx="3123697" cy="215887"/>
          </a:xfrm>
          <a:prstGeom prst="rect">
            <a:avLst/>
          </a:prstGeom>
          <a:noFill/>
          <a:ln w="9525">
            <a:noFill/>
            <a:miter lim="800000"/>
            <a:headEnd/>
            <a:tailEnd/>
          </a:ln>
          <a:effectLst/>
        </p:spPr>
        <p:txBody>
          <a:bodyPr lIns="0" tIns="0" rIns="0" bIns="0" anchor="ctr"/>
          <a:lstStyle/>
          <a:p>
            <a:pPr algn="ctr" defTabSz="434975">
              <a:lnSpc>
                <a:spcPct val="100000"/>
              </a:lnSpc>
              <a:buClr>
                <a:srgbClr val="C20000"/>
              </a:buClr>
              <a:buSzPct val="90000"/>
              <a:buFont typeface="Monotype Sorts" pitchFamily="2" charset="2"/>
              <a:buNone/>
            </a:pPr>
            <a:r>
              <a:rPr lang="en-GB" sz="1400" b="1" i="1" dirty="0" smtClean="0">
                <a:cs typeface="Times New Roman" pitchFamily="18" charset="0"/>
              </a:rPr>
              <a:t>Spread between </a:t>
            </a:r>
            <a:r>
              <a:rPr lang="en-GB" sz="1400" b="1" i="1" dirty="0" err="1" smtClean="0">
                <a:cs typeface="Times New Roman" pitchFamily="18" charset="0"/>
              </a:rPr>
              <a:t>Yara</a:t>
            </a:r>
            <a:r>
              <a:rPr lang="en-GB" sz="1400" b="1" i="1" dirty="0" smtClean="0">
                <a:cs typeface="Times New Roman" pitchFamily="18" charset="0"/>
              </a:rPr>
              <a:t> and </a:t>
            </a:r>
            <a:r>
              <a:rPr lang="en-GB" sz="1400" b="1" i="1" dirty="0" err="1" smtClean="0">
                <a:cs typeface="Times New Roman" pitchFamily="18" charset="0"/>
              </a:rPr>
              <a:t>Zeebrugge</a:t>
            </a:r>
            <a:endParaRPr lang="en-GB" sz="1400" b="1" i="1" dirty="0">
              <a:cs typeface="Times New Roman" pitchFamily="18" charset="0"/>
            </a:endParaRPr>
          </a:p>
        </p:txBody>
      </p:sp>
      <p:sp>
        <p:nvSpPr>
          <p:cNvPr id="494597" name="Rectangle 5"/>
          <p:cNvSpPr>
            <a:spLocks noChangeArrowheads="1"/>
          </p:cNvSpPr>
          <p:nvPr/>
        </p:nvSpPr>
        <p:spPr bwMode="auto">
          <a:xfrm>
            <a:off x="467544" y="5835919"/>
            <a:ext cx="1893888" cy="241300"/>
          </a:xfrm>
          <a:prstGeom prst="rect">
            <a:avLst/>
          </a:prstGeom>
          <a:noFill/>
          <a:ln w="9525">
            <a:noFill/>
            <a:miter lim="800000"/>
            <a:headEnd/>
            <a:tailEnd/>
          </a:ln>
          <a:effectLst/>
        </p:spPr>
        <p:txBody>
          <a:bodyPr lIns="0" tIns="0" rIns="0" bIns="0" anchor="b"/>
          <a:lstStyle/>
          <a:p>
            <a:pPr algn="r" defTabSz="438150">
              <a:lnSpc>
                <a:spcPct val="100000"/>
              </a:lnSpc>
              <a:buClr>
                <a:srgbClr val="FF0000"/>
              </a:buClr>
              <a:buSzPct val="90000"/>
              <a:buFont typeface="Monotype Sorts" pitchFamily="2" charset="2"/>
              <a:buNone/>
            </a:pPr>
            <a:r>
              <a:rPr lang="en-GB" sz="1000" b="0" i="1" dirty="0"/>
              <a:t>Source: Yara, World Bank, </a:t>
            </a:r>
            <a:r>
              <a:rPr lang="en-GB" sz="1000" b="0" i="1" dirty="0" err="1"/>
              <a:t>Platts</a:t>
            </a:r>
            <a:r>
              <a:rPr lang="en-GB" sz="1000" b="0" i="1" dirty="0"/>
              <a:t> </a:t>
            </a:r>
          </a:p>
        </p:txBody>
      </p:sp>
      <p:sp>
        <p:nvSpPr>
          <p:cNvPr id="494603" name="Text Box 11"/>
          <p:cNvSpPr txBox="1">
            <a:spLocks noChangeArrowheads="1"/>
          </p:cNvSpPr>
          <p:nvPr/>
        </p:nvSpPr>
        <p:spPr bwMode="auto">
          <a:xfrm>
            <a:off x="467544" y="5589240"/>
            <a:ext cx="8059738" cy="346925"/>
          </a:xfrm>
          <a:prstGeom prst="rect">
            <a:avLst/>
          </a:prstGeom>
          <a:noFill/>
          <a:ln w="9525">
            <a:noFill/>
            <a:miter lim="800000"/>
            <a:headEnd/>
            <a:tailEnd/>
          </a:ln>
          <a:effectLst/>
        </p:spPr>
        <p:txBody>
          <a:bodyPr lIns="0" tIns="0" rIns="0" bIns="0" anchor="b"/>
          <a:lstStyle/>
          <a:p>
            <a:r>
              <a:rPr lang="en-GB" sz="1000" b="0" i="0" dirty="0" smtClean="0">
                <a:cs typeface="Times New Roman" pitchFamily="18" charset="0"/>
              </a:rPr>
              <a:t>*</a:t>
            </a:r>
            <a:r>
              <a:rPr lang="en-GB" sz="1000" b="0" i="0" dirty="0">
                <a:cs typeface="Times New Roman" pitchFamily="18" charset="0"/>
              </a:rPr>
              <a:t>Dotted lines denote forward prices as of </a:t>
            </a:r>
            <a:r>
              <a:rPr lang="en-GB" sz="1000" dirty="0">
                <a:cs typeface="Times New Roman" pitchFamily="18" charset="0"/>
              </a:rPr>
              <a:t>8</a:t>
            </a:r>
            <a:r>
              <a:rPr lang="en-GB" sz="1000" b="0" i="0" dirty="0" smtClean="0">
                <a:cs typeface="Times New Roman" pitchFamily="18" charset="0"/>
              </a:rPr>
              <a:t> October 2013</a:t>
            </a:r>
            <a:r>
              <a:rPr lang="en-GB" sz="1000" b="0" i="0" dirty="0" smtClean="0">
                <a:solidFill>
                  <a:srgbClr val="FF0000"/>
                </a:solidFill>
                <a:cs typeface="Times New Roman" pitchFamily="18" charset="0"/>
              </a:rPr>
              <a:t> </a:t>
            </a:r>
            <a:endParaRPr lang="en-GB" sz="1000" b="0" i="0" dirty="0">
              <a:solidFill>
                <a:srgbClr val="FF0000"/>
              </a:solidFill>
              <a:cs typeface="Times New Roman" pitchFamily="18" charset="0"/>
            </a:endParaRPr>
          </a:p>
        </p:txBody>
      </p:sp>
      <p:graphicFrame>
        <p:nvGraphicFramePr>
          <p:cNvPr id="10" name="Object 2"/>
          <p:cNvGraphicFramePr>
            <a:graphicFrameLocks/>
          </p:cNvGraphicFramePr>
          <p:nvPr>
            <p:extLst>
              <p:ext uri="{D42A27DB-BD31-4B8C-83A1-F6EECF244321}">
                <p14:modId xmlns:p14="http://schemas.microsoft.com/office/powerpoint/2010/main" val="1787983005"/>
              </p:ext>
            </p:extLst>
          </p:nvPr>
        </p:nvGraphicFramePr>
        <p:xfrm>
          <a:off x="4787900" y="1520720"/>
          <a:ext cx="3888556" cy="4140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Object 2"/>
          <p:cNvGraphicFramePr>
            <a:graphicFrameLocks/>
          </p:cNvGraphicFramePr>
          <p:nvPr>
            <p:extLst>
              <p:ext uri="{D42A27DB-BD31-4B8C-83A1-F6EECF244321}">
                <p14:modId xmlns:p14="http://schemas.microsoft.com/office/powerpoint/2010/main" val="4125622320"/>
              </p:ext>
            </p:extLst>
          </p:nvPr>
        </p:nvGraphicFramePr>
        <p:xfrm>
          <a:off x="529183" y="1340768"/>
          <a:ext cx="4114826" cy="453000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 Box 4"/>
          <p:cNvSpPr txBox="1">
            <a:spLocks noChangeArrowheads="1"/>
          </p:cNvSpPr>
          <p:nvPr/>
        </p:nvSpPr>
        <p:spPr bwMode="auto">
          <a:xfrm>
            <a:off x="1043608" y="1400188"/>
            <a:ext cx="3123697" cy="215887"/>
          </a:xfrm>
          <a:prstGeom prst="rect">
            <a:avLst/>
          </a:prstGeom>
          <a:noFill/>
          <a:ln w="9525">
            <a:noFill/>
            <a:miter lim="800000"/>
            <a:headEnd/>
            <a:tailEnd/>
          </a:ln>
          <a:effectLst/>
        </p:spPr>
        <p:txBody>
          <a:bodyPr lIns="0" tIns="0" rIns="0" bIns="0" anchor="ctr"/>
          <a:lstStyle/>
          <a:p>
            <a:pPr algn="ctr" defTabSz="434975">
              <a:lnSpc>
                <a:spcPct val="100000"/>
              </a:lnSpc>
              <a:buClr>
                <a:srgbClr val="C20000"/>
              </a:buClr>
              <a:buSzPct val="90000"/>
              <a:buFont typeface="Monotype Sorts" pitchFamily="2" charset="2"/>
              <a:buNone/>
            </a:pPr>
            <a:r>
              <a:rPr lang="en-GB" sz="1400" b="1" i="1" dirty="0" smtClean="0">
                <a:cs typeface="Times New Roman" pitchFamily="18" charset="0"/>
              </a:rPr>
              <a:t>European energy cost</a:t>
            </a:r>
            <a:endParaRPr lang="en-GB" sz="1400" b="1" i="1" dirty="0">
              <a:cs typeface="Times New Roman" pitchFamily="18" charset="0"/>
            </a:endParaRPr>
          </a:p>
        </p:txBody>
      </p:sp>
    </p:spTree>
    <p:extLst>
      <p:ext uri="{BB962C8B-B14F-4D97-AF65-F5344CB8AC3E}">
        <p14:creationId xmlns:p14="http://schemas.microsoft.com/office/powerpoint/2010/main" val="1066556456"/>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Yara WorldMap - Gray Plain.png"/>
          <p:cNvPicPr>
            <a:picLocks noChangeAspect="1"/>
          </p:cNvPicPr>
          <p:nvPr/>
        </p:nvPicPr>
        <p:blipFill rotWithShape="1">
          <a:blip r:embed="rId3" cstate="print">
            <a:extLst>
              <a:ext uri="{28A0092B-C50C-407E-A947-70E740481C1C}">
                <a14:useLocalDpi xmlns:a14="http://schemas.microsoft.com/office/drawing/2010/main" val="0"/>
              </a:ext>
            </a:extLst>
          </a:blip>
          <a:srcRect b="11978"/>
          <a:stretch/>
        </p:blipFill>
        <p:spPr>
          <a:xfrm>
            <a:off x="0" y="654708"/>
            <a:ext cx="9144000" cy="5438588"/>
          </a:xfrm>
          <a:prstGeom prst="rect">
            <a:avLst/>
          </a:prstGeom>
        </p:spPr>
      </p:pic>
      <p:sp>
        <p:nvSpPr>
          <p:cNvPr id="54276" name="Rectangle 414"/>
          <p:cNvSpPr>
            <a:spLocks noGrp="1" noChangeArrowheads="1"/>
          </p:cNvSpPr>
          <p:nvPr>
            <p:ph type="title" idx="4294967295"/>
          </p:nvPr>
        </p:nvSpPr>
        <p:spPr>
          <a:xfrm>
            <a:off x="539750" y="278607"/>
            <a:ext cx="8496746" cy="846137"/>
          </a:xfrm>
        </p:spPr>
        <p:txBody>
          <a:bodyPr/>
          <a:lstStyle/>
          <a:p>
            <a:r>
              <a:rPr lang="en-US" dirty="0" err="1" smtClean="0"/>
              <a:t>Latam</a:t>
            </a:r>
            <a:r>
              <a:rPr lang="en-US" dirty="0" smtClean="0"/>
              <a:t> acquisitions improve geographical balance</a:t>
            </a:r>
            <a:r>
              <a:rPr lang="en-US" sz="2000" dirty="0" smtClean="0"/>
              <a:t/>
            </a:r>
            <a:br>
              <a:rPr lang="en-US" sz="2000" dirty="0" smtClean="0"/>
            </a:br>
            <a:r>
              <a:rPr lang="en-GB" sz="1400" dirty="0" smtClean="0">
                <a:solidFill>
                  <a:srgbClr val="000000"/>
                </a:solidFill>
              </a:rPr>
              <a:t>2012 Fertilizer deliveries, Yara + Bunge Brazil + </a:t>
            </a:r>
            <a:r>
              <a:rPr lang="en-GB" sz="1400" dirty="0" err="1" smtClean="0">
                <a:solidFill>
                  <a:srgbClr val="000000"/>
                </a:solidFill>
              </a:rPr>
              <a:t>Abocol</a:t>
            </a:r>
            <a:r>
              <a:rPr lang="en-GB" sz="1400" dirty="0" smtClean="0">
                <a:solidFill>
                  <a:srgbClr val="000000"/>
                </a:solidFill>
              </a:rPr>
              <a:t> Group</a:t>
            </a:r>
            <a:endParaRPr lang="en-US" sz="1400" dirty="0" smtClean="0"/>
          </a:p>
        </p:txBody>
      </p:sp>
      <p:grpSp>
        <p:nvGrpSpPr>
          <p:cNvPr id="54278" name="Group 487"/>
          <p:cNvGrpSpPr>
            <a:grpSpLocks/>
          </p:cNvGrpSpPr>
          <p:nvPr/>
        </p:nvGrpSpPr>
        <p:grpSpPr bwMode="auto">
          <a:xfrm>
            <a:off x="4029075" y="4076114"/>
            <a:ext cx="1878012" cy="388938"/>
            <a:chOff x="2538" y="2266"/>
            <a:chExt cx="1183" cy="245"/>
          </a:xfrm>
        </p:grpSpPr>
        <p:sp>
          <p:nvSpPr>
            <p:cNvPr id="54296" name="Rectangle 25"/>
            <p:cNvSpPr>
              <a:spLocks/>
            </p:cNvSpPr>
            <p:nvPr/>
          </p:nvSpPr>
          <p:spPr bwMode="auto">
            <a:xfrm>
              <a:off x="2614" y="2435"/>
              <a:ext cx="339" cy="76"/>
            </a:xfrm>
            <a:prstGeom prst="rect">
              <a:avLst/>
            </a:prstGeom>
            <a:solidFill>
              <a:schemeClr val="accent3"/>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sp>
          <p:nvSpPr>
            <p:cNvPr id="54297" name="Line 26"/>
            <p:cNvSpPr>
              <a:spLocks noChangeShapeType="1"/>
            </p:cNvSpPr>
            <p:nvPr/>
          </p:nvSpPr>
          <p:spPr bwMode="auto">
            <a:xfrm>
              <a:off x="2538" y="2510"/>
              <a:ext cx="1138" cy="0"/>
            </a:xfrm>
            <a:prstGeom prst="line">
              <a:avLst/>
            </a:prstGeom>
            <a:noFill/>
            <a:ln w="12700">
              <a:solidFill>
                <a:schemeClr val="tx1"/>
              </a:solidFill>
              <a:miter lim="800000"/>
              <a:headEnd/>
              <a:tailEnd/>
            </a:ln>
          </p:spPr>
          <p:txBody>
            <a:bodyPr lIns="0" tIns="0" rIns="0" bIns="0"/>
            <a:lstStyle/>
            <a:p>
              <a:endParaRPr lang="nb-NO"/>
            </a:p>
          </p:txBody>
        </p:sp>
        <p:sp>
          <p:nvSpPr>
            <p:cNvPr id="54298" name="Rectangle 27"/>
            <p:cNvSpPr>
              <a:spLocks/>
            </p:cNvSpPr>
            <p:nvPr/>
          </p:nvSpPr>
          <p:spPr bwMode="auto">
            <a:xfrm>
              <a:off x="2984" y="2266"/>
              <a:ext cx="737" cy="241"/>
            </a:xfrm>
            <a:prstGeom prst="rect">
              <a:avLst/>
            </a:prstGeom>
            <a:noFill/>
            <a:ln w="12700">
              <a:noFill/>
              <a:miter lim="800000"/>
              <a:headEnd/>
              <a:tailEnd/>
            </a:ln>
          </p:spPr>
          <p:txBody>
            <a:bodyPr lIns="36000" tIns="36000" rIns="36000" bIns="36000"/>
            <a:lstStyle/>
            <a:p>
              <a:pPr>
                <a:lnSpc>
                  <a:spcPct val="85000"/>
                </a:lnSpc>
              </a:pPr>
              <a:r>
                <a:rPr lang="en-US" sz="1200" dirty="0">
                  <a:solidFill>
                    <a:srgbClr val="000000"/>
                  </a:solidFill>
                  <a:ea typeface="ヒラギノ角ゴ ProN W3"/>
                  <a:cs typeface="ヒラギノ角ゴ ProN W3"/>
                  <a:sym typeface="YaraMaxLF-Regular"/>
                </a:rPr>
                <a:t>Africa</a:t>
              </a:r>
            </a:p>
            <a:p>
              <a:pPr>
                <a:lnSpc>
                  <a:spcPct val="85000"/>
                </a:lnSpc>
              </a:pPr>
              <a:r>
                <a:rPr lang="en-US" sz="1200" dirty="0" smtClean="0">
                  <a:solidFill>
                    <a:srgbClr val="000000"/>
                  </a:solidFill>
                  <a:ea typeface="ヒラギノ角ゴ ProN W3"/>
                  <a:cs typeface="ヒラギノ角ゴ ProN W3"/>
                  <a:sym typeface="YaraMaxLF-Regular"/>
                </a:rPr>
                <a:t>1.2 mill</a:t>
              </a:r>
              <a:r>
                <a:rPr lang="en-US" sz="1200" dirty="0">
                  <a:solidFill>
                    <a:srgbClr val="000000"/>
                  </a:solidFill>
                  <a:ea typeface="ヒラギノ角ゴ ProN W3"/>
                  <a:cs typeface="ヒラギノ角ゴ ProN W3"/>
                  <a:sym typeface="YaraMaxLF-Regular"/>
                </a:rPr>
                <a:t>. tons</a:t>
              </a:r>
            </a:p>
          </p:txBody>
        </p:sp>
      </p:grpSp>
      <p:grpSp>
        <p:nvGrpSpPr>
          <p:cNvPr id="54279" name="Group 485"/>
          <p:cNvGrpSpPr>
            <a:grpSpLocks/>
          </p:cNvGrpSpPr>
          <p:nvPr/>
        </p:nvGrpSpPr>
        <p:grpSpPr bwMode="auto">
          <a:xfrm>
            <a:off x="4495800" y="1656764"/>
            <a:ext cx="1814512" cy="1093788"/>
            <a:chOff x="2832" y="742"/>
            <a:chExt cx="1143" cy="689"/>
          </a:xfrm>
        </p:grpSpPr>
        <p:sp>
          <p:nvSpPr>
            <p:cNvPr id="54292" name="Rectangle 15"/>
            <p:cNvSpPr>
              <a:spLocks/>
            </p:cNvSpPr>
            <p:nvPr/>
          </p:nvSpPr>
          <p:spPr bwMode="auto">
            <a:xfrm>
              <a:off x="2874" y="742"/>
              <a:ext cx="339" cy="686"/>
            </a:xfrm>
            <a:prstGeom prst="rect">
              <a:avLst/>
            </a:prstGeom>
            <a:solidFill>
              <a:schemeClr val="accent3"/>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grpSp>
          <p:nvGrpSpPr>
            <p:cNvPr id="54293" name="Group 580"/>
            <p:cNvGrpSpPr>
              <a:grpSpLocks/>
            </p:cNvGrpSpPr>
            <p:nvPr/>
          </p:nvGrpSpPr>
          <p:grpSpPr bwMode="auto">
            <a:xfrm>
              <a:off x="2832" y="1189"/>
              <a:ext cx="1143" cy="242"/>
              <a:chOff x="2832" y="1189"/>
              <a:chExt cx="1143" cy="242"/>
            </a:xfrm>
          </p:grpSpPr>
          <p:sp>
            <p:nvSpPr>
              <p:cNvPr id="54294" name="Line 16"/>
              <p:cNvSpPr>
                <a:spLocks noChangeShapeType="1"/>
              </p:cNvSpPr>
              <p:nvPr/>
            </p:nvSpPr>
            <p:spPr bwMode="auto">
              <a:xfrm>
                <a:off x="2832" y="1431"/>
                <a:ext cx="1036" cy="0"/>
              </a:xfrm>
              <a:prstGeom prst="line">
                <a:avLst/>
              </a:prstGeom>
              <a:noFill/>
              <a:ln w="12700">
                <a:solidFill>
                  <a:schemeClr val="tx1"/>
                </a:solidFill>
                <a:miter lim="800000"/>
                <a:headEnd/>
                <a:tailEnd/>
              </a:ln>
            </p:spPr>
            <p:txBody>
              <a:bodyPr lIns="0" tIns="0" rIns="0" bIns="0"/>
              <a:lstStyle/>
              <a:p>
                <a:endParaRPr lang="nb-NO"/>
              </a:p>
            </p:txBody>
          </p:sp>
          <p:sp>
            <p:nvSpPr>
              <p:cNvPr id="54295" name="Rectangle 17"/>
              <p:cNvSpPr>
                <a:spLocks/>
              </p:cNvSpPr>
              <p:nvPr/>
            </p:nvSpPr>
            <p:spPr bwMode="auto">
              <a:xfrm>
                <a:off x="3238" y="1189"/>
                <a:ext cx="737" cy="242"/>
              </a:xfrm>
              <a:prstGeom prst="rect">
                <a:avLst/>
              </a:prstGeom>
              <a:noFill/>
              <a:ln w="12700">
                <a:noFill/>
                <a:miter lim="800000"/>
                <a:headEnd/>
                <a:tailEnd/>
              </a:ln>
            </p:spPr>
            <p:txBody>
              <a:bodyPr lIns="36000" tIns="36000" rIns="36000" bIns="36000"/>
              <a:lstStyle/>
              <a:p>
                <a:pPr>
                  <a:lnSpc>
                    <a:spcPct val="85000"/>
                  </a:lnSpc>
                </a:pPr>
                <a:r>
                  <a:rPr lang="en-US" sz="1200" dirty="0">
                    <a:solidFill>
                      <a:srgbClr val="000000"/>
                    </a:solidFill>
                    <a:ea typeface="ヒラギノ角ゴ ProN W3"/>
                    <a:cs typeface="ヒラギノ角ゴ ProN W3"/>
                    <a:sym typeface="YaraMaxLF-Regular"/>
                  </a:rPr>
                  <a:t>Europe</a:t>
                </a:r>
              </a:p>
              <a:p>
                <a:pPr>
                  <a:lnSpc>
                    <a:spcPct val="85000"/>
                  </a:lnSpc>
                </a:pPr>
                <a:r>
                  <a:rPr lang="en-US" sz="1200" dirty="0" smtClean="0">
                    <a:ea typeface="ヒラギノ角ゴ ProN W3"/>
                    <a:cs typeface="ヒラギノ角ゴ ProN W3"/>
                    <a:sym typeface="YaraMaxLF-Regular"/>
                  </a:rPr>
                  <a:t>9.6</a:t>
                </a:r>
                <a:r>
                  <a:rPr lang="en-US" sz="1200" dirty="0" smtClean="0">
                    <a:solidFill>
                      <a:srgbClr val="000000"/>
                    </a:solidFill>
                    <a:ea typeface="ヒラギノ角ゴ ProN W3"/>
                    <a:cs typeface="ヒラギノ角ゴ ProN W3"/>
                    <a:sym typeface="YaraMaxLF-Regular"/>
                  </a:rPr>
                  <a:t> mill. </a:t>
                </a:r>
                <a:r>
                  <a:rPr lang="en-US" sz="1200" dirty="0">
                    <a:solidFill>
                      <a:srgbClr val="000000"/>
                    </a:solidFill>
                    <a:ea typeface="ヒラギノ角ゴ ProN W3"/>
                    <a:cs typeface="ヒラギノ角ゴ ProN W3"/>
                    <a:sym typeface="YaraMaxLF-Regular"/>
                  </a:rPr>
                  <a:t>tons</a:t>
                </a:r>
              </a:p>
            </p:txBody>
          </p:sp>
        </p:grpSp>
      </p:grpSp>
      <p:grpSp>
        <p:nvGrpSpPr>
          <p:cNvPr id="54280" name="Group 486"/>
          <p:cNvGrpSpPr>
            <a:grpSpLocks/>
          </p:cNvGrpSpPr>
          <p:nvPr/>
        </p:nvGrpSpPr>
        <p:grpSpPr bwMode="auto">
          <a:xfrm>
            <a:off x="6019800" y="3199814"/>
            <a:ext cx="2076450" cy="395288"/>
            <a:chOff x="3792" y="1714"/>
            <a:chExt cx="1308" cy="249"/>
          </a:xfrm>
        </p:grpSpPr>
        <p:sp>
          <p:nvSpPr>
            <p:cNvPr id="54289" name="Rectangle 20"/>
            <p:cNvSpPr>
              <a:spLocks/>
            </p:cNvSpPr>
            <p:nvPr/>
          </p:nvSpPr>
          <p:spPr bwMode="auto">
            <a:xfrm>
              <a:off x="3861" y="1835"/>
              <a:ext cx="339" cy="128"/>
            </a:xfrm>
            <a:prstGeom prst="rect">
              <a:avLst/>
            </a:prstGeom>
            <a:solidFill>
              <a:schemeClr val="accent3"/>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sp>
          <p:nvSpPr>
            <p:cNvPr id="54290" name="Line 21"/>
            <p:cNvSpPr>
              <a:spLocks noChangeShapeType="1"/>
            </p:cNvSpPr>
            <p:nvPr/>
          </p:nvSpPr>
          <p:spPr bwMode="auto">
            <a:xfrm>
              <a:off x="3792" y="1956"/>
              <a:ext cx="1095" cy="0"/>
            </a:xfrm>
            <a:prstGeom prst="line">
              <a:avLst/>
            </a:prstGeom>
            <a:noFill/>
            <a:ln w="12700">
              <a:solidFill>
                <a:schemeClr val="tx1"/>
              </a:solidFill>
              <a:miter lim="800000"/>
              <a:headEnd/>
              <a:tailEnd/>
            </a:ln>
          </p:spPr>
          <p:txBody>
            <a:bodyPr lIns="0" tIns="0" rIns="0" bIns="0"/>
            <a:lstStyle/>
            <a:p>
              <a:endParaRPr lang="nb-NO"/>
            </a:p>
          </p:txBody>
        </p:sp>
        <p:sp>
          <p:nvSpPr>
            <p:cNvPr id="54291" name="Rectangle 22"/>
            <p:cNvSpPr>
              <a:spLocks/>
            </p:cNvSpPr>
            <p:nvPr/>
          </p:nvSpPr>
          <p:spPr bwMode="auto">
            <a:xfrm>
              <a:off x="4231" y="1714"/>
              <a:ext cx="869" cy="242"/>
            </a:xfrm>
            <a:prstGeom prst="rect">
              <a:avLst/>
            </a:prstGeom>
            <a:noFill/>
            <a:ln w="12700">
              <a:noFill/>
              <a:miter lim="800000"/>
              <a:headEnd/>
              <a:tailEnd/>
            </a:ln>
          </p:spPr>
          <p:txBody>
            <a:bodyPr lIns="36000" tIns="36000" rIns="36000" bIns="36000"/>
            <a:lstStyle/>
            <a:p>
              <a:pPr>
                <a:lnSpc>
                  <a:spcPct val="85000"/>
                </a:lnSpc>
              </a:pPr>
              <a:r>
                <a:rPr lang="en-US" sz="1200" dirty="0" smtClean="0">
                  <a:solidFill>
                    <a:srgbClr val="000000"/>
                  </a:solidFill>
                  <a:ea typeface="ヒラギノ角ゴ ProN W3"/>
                  <a:cs typeface="ヒラギノ角ゴ ProN W3"/>
                  <a:sym typeface="YaraMaxLF-Regular"/>
                </a:rPr>
                <a:t>Asia</a:t>
              </a:r>
              <a:endParaRPr lang="en-US" sz="1200" dirty="0" smtClean="0">
                <a:solidFill>
                  <a:srgbClr val="FF0000"/>
                </a:solidFill>
                <a:ea typeface="ヒラギノ角ゴ ProN W3"/>
                <a:cs typeface="ヒラギノ角ゴ ProN W3"/>
                <a:sym typeface="YaraMaxLF-Regular"/>
              </a:endParaRPr>
            </a:p>
            <a:p>
              <a:pPr>
                <a:lnSpc>
                  <a:spcPct val="85000"/>
                </a:lnSpc>
              </a:pPr>
              <a:r>
                <a:rPr lang="en-US" sz="1200" dirty="0" smtClean="0">
                  <a:solidFill>
                    <a:srgbClr val="000000"/>
                  </a:solidFill>
                  <a:ea typeface="ヒラギノ角ゴ ProN W3"/>
                  <a:cs typeface="ヒラギノ角ゴ ProN W3"/>
                  <a:sym typeface="YaraMaxLF-Regular"/>
                </a:rPr>
                <a:t>1.9 mill. tons</a:t>
              </a:r>
              <a:endParaRPr lang="en-US" sz="1200" dirty="0">
                <a:solidFill>
                  <a:srgbClr val="000000"/>
                </a:solidFill>
                <a:ea typeface="ヒラギノ角ゴ ProN W3"/>
                <a:cs typeface="ヒラギノ角ゴ ProN W3"/>
                <a:sym typeface="YaraMaxLF-Regular"/>
              </a:endParaRPr>
            </a:p>
          </p:txBody>
        </p:sp>
      </p:grpSp>
      <p:grpSp>
        <p:nvGrpSpPr>
          <p:cNvPr id="54281" name="Group 484"/>
          <p:cNvGrpSpPr>
            <a:grpSpLocks/>
          </p:cNvGrpSpPr>
          <p:nvPr/>
        </p:nvGrpSpPr>
        <p:grpSpPr bwMode="auto">
          <a:xfrm>
            <a:off x="1023938" y="2779127"/>
            <a:ext cx="1866900" cy="384175"/>
            <a:chOff x="645" y="1449"/>
            <a:chExt cx="1176" cy="242"/>
          </a:xfrm>
        </p:grpSpPr>
        <p:sp>
          <p:nvSpPr>
            <p:cNvPr id="54286" name="Rectangle 10"/>
            <p:cNvSpPr>
              <a:spLocks/>
            </p:cNvSpPr>
            <p:nvPr/>
          </p:nvSpPr>
          <p:spPr bwMode="auto">
            <a:xfrm>
              <a:off x="714" y="1522"/>
              <a:ext cx="340" cy="169"/>
            </a:xfrm>
            <a:prstGeom prst="rect">
              <a:avLst/>
            </a:prstGeom>
            <a:solidFill>
              <a:schemeClr val="accent3"/>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sp>
          <p:nvSpPr>
            <p:cNvPr id="54287" name="Line 11"/>
            <p:cNvSpPr>
              <a:spLocks noChangeShapeType="1"/>
            </p:cNvSpPr>
            <p:nvPr/>
          </p:nvSpPr>
          <p:spPr bwMode="auto">
            <a:xfrm>
              <a:off x="645" y="1691"/>
              <a:ext cx="1149" cy="0"/>
            </a:xfrm>
            <a:prstGeom prst="line">
              <a:avLst/>
            </a:prstGeom>
            <a:noFill/>
            <a:ln w="12700">
              <a:solidFill>
                <a:schemeClr val="tx1"/>
              </a:solidFill>
              <a:miter lim="800000"/>
              <a:headEnd/>
              <a:tailEnd/>
            </a:ln>
          </p:spPr>
          <p:txBody>
            <a:bodyPr lIns="0" tIns="0" rIns="0" bIns="0"/>
            <a:lstStyle/>
            <a:p>
              <a:endParaRPr lang="nb-NO"/>
            </a:p>
          </p:txBody>
        </p:sp>
        <p:sp>
          <p:nvSpPr>
            <p:cNvPr id="54288" name="Rectangle 12"/>
            <p:cNvSpPr>
              <a:spLocks/>
            </p:cNvSpPr>
            <p:nvPr/>
          </p:nvSpPr>
          <p:spPr bwMode="auto">
            <a:xfrm>
              <a:off x="1084" y="1449"/>
              <a:ext cx="737" cy="241"/>
            </a:xfrm>
            <a:prstGeom prst="rect">
              <a:avLst/>
            </a:prstGeom>
            <a:noFill/>
            <a:ln w="12700">
              <a:noFill/>
              <a:miter lim="800000"/>
              <a:headEnd/>
              <a:tailEnd/>
            </a:ln>
          </p:spPr>
          <p:txBody>
            <a:bodyPr lIns="36000" tIns="36000" rIns="36000" bIns="36000"/>
            <a:lstStyle/>
            <a:p>
              <a:pPr>
                <a:lnSpc>
                  <a:spcPct val="85000"/>
                </a:lnSpc>
              </a:pPr>
              <a:r>
                <a:rPr lang="en-US" sz="1200" dirty="0">
                  <a:solidFill>
                    <a:srgbClr val="000000"/>
                  </a:solidFill>
                  <a:ea typeface="ヒラギノ角ゴ ProN W3"/>
                  <a:cs typeface="ヒラギノ角ゴ ProN W3"/>
                  <a:sym typeface="YaraMaxLF-Regular"/>
                </a:rPr>
                <a:t>North America</a:t>
              </a:r>
            </a:p>
            <a:p>
              <a:pPr>
                <a:lnSpc>
                  <a:spcPct val="85000"/>
                </a:lnSpc>
              </a:pPr>
              <a:r>
                <a:rPr lang="en-US" sz="1200" dirty="0" smtClean="0">
                  <a:solidFill>
                    <a:srgbClr val="000000"/>
                  </a:solidFill>
                  <a:ea typeface="ヒラギノ角ゴ ProN W3"/>
                  <a:cs typeface="ヒラギノ角ゴ ProN W3"/>
                  <a:sym typeface="YaraMaxLF-Regular"/>
                </a:rPr>
                <a:t>3.0 mill. </a:t>
              </a:r>
              <a:r>
                <a:rPr lang="en-US" sz="1200" dirty="0">
                  <a:solidFill>
                    <a:srgbClr val="000000"/>
                  </a:solidFill>
                  <a:ea typeface="ヒラギノ角ゴ ProN W3"/>
                  <a:cs typeface="ヒラギノ角ゴ ProN W3"/>
                  <a:sym typeface="YaraMaxLF-Regular"/>
                </a:rPr>
                <a:t>tons</a:t>
              </a:r>
            </a:p>
          </p:txBody>
        </p:sp>
      </p:grpSp>
      <p:grpSp>
        <p:nvGrpSpPr>
          <p:cNvPr id="54282" name="Group 488"/>
          <p:cNvGrpSpPr>
            <a:grpSpLocks/>
          </p:cNvGrpSpPr>
          <p:nvPr/>
        </p:nvGrpSpPr>
        <p:grpSpPr bwMode="auto">
          <a:xfrm>
            <a:off x="2432050" y="4797152"/>
            <a:ext cx="1814512" cy="442913"/>
            <a:chOff x="1532" y="2727"/>
            <a:chExt cx="1143" cy="279"/>
          </a:xfrm>
        </p:grpSpPr>
        <p:sp>
          <p:nvSpPr>
            <p:cNvPr id="54283" name="Rectangle 30"/>
            <p:cNvSpPr>
              <a:spLocks/>
            </p:cNvSpPr>
            <p:nvPr/>
          </p:nvSpPr>
          <p:spPr bwMode="auto">
            <a:xfrm>
              <a:off x="1551" y="2727"/>
              <a:ext cx="340" cy="279"/>
            </a:xfrm>
            <a:prstGeom prst="rect">
              <a:avLst/>
            </a:prstGeom>
            <a:solidFill>
              <a:schemeClr val="accent3"/>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sp>
          <p:nvSpPr>
            <p:cNvPr id="54284" name="Line 31"/>
            <p:cNvSpPr>
              <a:spLocks noChangeShapeType="1"/>
            </p:cNvSpPr>
            <p:nvPr/>
          </p:nvSpPr>
          <p:spPr bwMode="auto">
            <a:xfrm>
              <a:off x="1532" y="2998"/>
              <a:ext cx="1143" cy="0"/>
            </a:xfrm>
            <a:prstGeom prst="line">
              <a:avLst/>
            </a:prstGeom>
            <a:noFill/>
            <a:ln w="12700">
              <a:solidFill>
                <a:schemeClr val="tx1"/>
              </a:solidFill>
              <a:miter lim="800000"/>
              <a:headEnd/>
              <a:tailEnd/>
            </a:ln>
          </p:spPr>
          <p:txBody>
            <a:bodyPr lIns="0" tIns="0" rIns="0" bIns="0"/>
            <a:lstStyle/>
            <a:p>
              <a:endParaRPr lang="nb-NO"/>
            </a:p>
          </p:txBody>
        </p:sp>
        <p:sp>
          <p:nvSpPr>
            <p:cNvPr id="54285" name="Rectangle 32"/>
            <p:cNvSpPr>
              <a:spLocks/>
            </p:cNvSpPr>
            <p:nvPr/>
          </p:nvSpPr>
          <p:spPr bwMode="auto">
            <a:xfrm>
              <a:off x="1927" y="2762"/>
              <a:ext cx="737" cy="242"/>
            </a:xfrm>
            <a:prstGeom prst="rect">
              <a:avLst/>
            </a:prstGeom>
            <a:noFill/>
            <a:ln w="12700">
              <a:noFill/>
              <a:miter lim="800000"/>
              <a:headEnd/>
              <a:tailEnd/>
            </a:ln>
          </p:spPr>
          <p:txBody>
            <a:bodyPr lIns="36000" tIns="36000" rIns="36000" bIns="36000"/>
            <a:lstStyle/>
            <a:p>
              <a:pPr>
                <a:lnSpc>
                  <a:spcPct val="85000"/>
                </a:lnSpc>
              </a:pPr>
              <a:r>
                <a:rPr lang="en-US" sz="1200" dirty="0">
                  <a:solidFill>
                    <a:srgbClr val="000000"/>
                  </a:solidFill>
                  <a:ea typeface="ヒラギノ角ゴ ProN W3"/>
                  <a:cs typeface="ヒラギノ角ゴ ProN W3"/>
                  <a:sym typeface="YaraMaxLF-Regular"/>
                </a:rPr>
                <a:t>Latin America</a:t>
              </a:r>
            </a:p>
            <a:p>
              <a:pPr>
                <a:lnSpc>
                  <a:spcPct val="85000"/>
                </a:lnSpc>
              </a:pPr>
              <a:r>
                <a:rPr lang="en-US" sz="1200" dirty="0" smtClean="0">
                  <a:solidFill>
                    <a:srgbClr val="000000"/>
                  </a:solidFill>
                  <a:ea typeface="ヒラギノ角ゴ ProN W3"/>
                  <a:cs typeface="ヒラギノ角ゴ ProN W3"/>
                  <a:sym typeface="YaraMaxLF-Regular"/>
                </a:rPr>
                <a:t>4.7 mill</a:t>
              </a:r>
              <a:r>
                <a:rPr lang="en-US" sz="1200" dirty="0">
                  <a:solidFill>
                    <a:srgbClr val="000000"/>
                  </a:solidFill>
                  <a:ea typeface="ヒラギノ角ゴ ProN W3"/>
                  <a:cs typeface="ヒラギノ角ゴ ProN W3"/>
                  <a:sym typeface="YaraMaxLF-Regular"/>
                </a:rPr>
                <a:t>. tons</a:t>
              </a:r>
            </a:p>
          </p:txBody>
        </p:sp>
      </p:grpSp>
      <p:grpSp>
        <p:nvGrpSpPr>
          <p:cNvPr id="443" name="Group 486"/>
          <p:cNvGrpSpPr>
            <a:grpSpLocks/>
          </p:cNvGrpSpPr>
          <p:nvPr/>
        </p:nvGrpSpPr>
        <p:grpSpPr bwMode="auto">
          <a:xfrm>
            <a:off x="6864903" y="4910683"/>
            <a:ext cx="2076451" cy="390525"/>
            <a:chOff x="3792" y="1714"/>
            <a:chExt cx="1308" cy="246"/>
          </a:xfrm>
        </p:grpSpPr>
        <p:sp>
          <p:nvSpPr>
            <p:cNvPr id="444" name="Rectangle 20"/>
            <p:cNvSpPr>
              <a:spLocks/>
            </p:cNvSpPr>
            <p:nvPr/>
          </p:nvSpPr>
          <p:spPr bwMode="auto">
            <a:xfrm>
              <a:off x="3861" y="1917"/>
              <a:ext cx="339" cy="43"/>
            </a:xfrm>
            <a:prstGeom prst="rect">
              <a:avLst/>
            </a:prstGeom>
            <a:solidFill>
              <a:schemeClr val="accent3"/>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sp>
          <p:nvSpPr>
            <p:cNvPr id="445" name="Line 21"/>
            <p:cNvSpPr>
              <a:spLocks noChangeShapeType="1"/>
            </p:cNvSpPr>
            <p:nvPr/>
          </p:nvSpPr>
          <p:spPr bwMode="auto">
            <a:xfrm>
              <a:off x="3792" y="1956"/>
              <a:ext cx="1095" cy="0"/>
            </a:xfrm>
            <a:prstGeom prst="line">
              <a:avLst/>
            </a:prstGeom>
            <a:noFill/>
            <a:ln w="12700">
              <a:solidFill>
                <a:schemeClr val="tx1"/>
              </a:solidFill>
              <a:miter lim="800000"/>
              <a:headEnd/>
              <a:tailEnd/>
            </a:ln>
          </p:spPr>
          <p:txBody>
            <a:bodyPr lIns="0" tIns="0" rIns="0" bIns="0"/>
            <a:lstStyle/>
            <a:p>
              <a:endParaRPr lang="nb-NO"/>
            </a:p>
          </p:txBody>
        </p:sp>
        <p:sp>
          <p:nvSpPr>
            <p:cNvPr id="446" name="Rectangle 22"/>
            <p:cNvSpPr>
              <a:spLocks/>
            </p:cNvSpPr>
            <p:nvPr/>
          </p:nvSpPr>
          <p:spPr bwMode="auto">
            <a:xfrm>
              <a:off x="4231" y="1714"/>
              <a:ext cx="869" cy="242"/>
            </a:xfrm>
            <a:prstGeom prst="rect">
              <a:avLst/>
            </a:prstGeom>
            <a:noFill/>
            <a:ln w="12700">
              <a:noFill/>
              <a:miter lim="800000"/>
              <a:headEnd/>
              <a:tailEnd/>
            </a:ln>
          </p:spPr>
          <p:txBody>
            <a:bodyPr lIns="36000" tIns="36000" rIns="36000" bIns="36000"/>
            <a:lstStyle/>
            <a:p>
              <a:pPr>
                <a:lnSpc>
                  <a:spcPct val="85000"/>
                </a:lnSpc>
              </a:pPr>
              <a:r>
                <a:rPr lang="en-US" sz="1200" dirty="0" smtClean="0">
                  <a:ea typeface="ヒラギノ角ゴ ProN W3"/>
                  <a:cs typeface="ヒラギノ角ゴ ProN W3"/>
                  <a:sym typeface="YaraMaxLF-Regular"/>
                </a:rPr>
                <a:t>Oceania</a:t>
              </a:r>
              <a:endParaRPr lang="en-US" sz="1200" dirty="0">
                <a:ea typeface="ヒラギノ角ゴ ProN W3"/>
                <a:cs typeface="ヒラギノ角ゴ ProN W3"/>
                <a:sym typeface="YaraMaxLF-Regular"/>
              </a:endParaRPr>
            </a:p>
            <a:p>
              <a:pPr>
                <a:lnSpc>
                  <a:spcPct val="85000"/>
                </a:lnSpc>
              </a:pPr>
              <a:r>
                <a:rPr lang="en-US" sz="1200" dirty="0" smtClean="0">
                  <a:solidFill>
                    <a:srgbClr val="000000"/>
                  </a:solidFill>
                  <a:ea typeface="ヒラギノ角ゴ ProN W3"/>
                  <a:cs typeface="ヒラギノ角ゴ ProN W3"/>
                  <a:sym typeface="YaraMaxLF-Regular"/>
                </a:rPr>
                <a:t>0.3 mill</a:t>
              </a:r>
              <a:r>
                <a:rPr lang="en-US" sz="1200" dirty="0">
                  <a:solidFill>
                    <a:srgbClr val="000000"/>
                  </a:solidFill>
                  <a:ea typeface="ヒラギノ角ゴ ProN W3"/>
                  <a:cs typeface="ヒラギノ角ゴ ProN W3"/>
                  <a:sym typeface="YaraMaxLF-Regular"/>
                </a:rPr>
                <a:t>. tons</a:t>
              </a:r>
            </a:p>
          </p:txBody>
        </p:sp>
      </p:grpSp>
      <p:sp>
        <p:nvSpPr>
          <p:cNvPr id="30" name="Rectangle 30"/>
          <p:cNvSpPr>
            <a:spLocks/>
          </p:cNvSpPr>
          <p:nvPr/>
        </p:nvSpPr>
        <p:spPr bwMode="auto">
          <a:xfrm>
            <a:off x="2462212" y="4365411"/>
            <a:ext cx="539750" cy="432014"/>
          </a:xfrm>
          <a:prstGeom prst="rect">
            <a:avLst/>
          </a:prstGeom>
          <a:solidFill>
            <a:srgbClr val="FFC000"/>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sp>
        <p:nvSpPr>
          <p:cNvPr id="31" name="Rectangle 32"/>
          <p:cNvSpPr>
            <a:spLocks/>
          </p:cNvSpPr>
          <p:nvPr/>
        </p:nvSpPr>
        <p:spPr bwMode="auto">
          <a:xfrm>
            <a:off x="3059832" y="4412977"/>
            <a:ext cx="1169987" cy="384175"/>
          </a:xfrm>
          <a:prstGeom prst="rect">
            <a:avLst/>
          </a:prstGeom>
          <a:noFill/>
          <a:ln w="12700">
            <a:noFill/>
            <a:miter lim="800000"/>
            <a:headEnd/>
            <a:tailEnd/>
          </a:ln>
        </p:spPr>
        <p:txBody>
          <a:bodyPr lIns="36000" tIns="36000" rIns="36000" bIns="36000"/>
          <a:lstStyle/>
          <a:p>
            <a:pPr>
              <a:lnSpc>
                <a:spcPct val="85000"/>
              </a:lnSpc>
            </a:pPr>
            <a:r>
              <a:rPr lang="en-US" sz="1000" i="1" dirty="0" smtClean="0">
                <a:solidFill>
                  <a:schemeClr val="accent5"/>
                </a:solidFill>
                <a:ea typeface="ヒラギノ角ゴ ProN W3"/>
                <a:cs typeface="ヒラギノ角ゴ ProN W3"/>
                <a:sym typeface="YaraMaxLF-Regular"/>
              </a:rPr>
              <a:t>Bunge</a:t>
            </a:r>
            <a:endParaRPr lang="en-US" sz="1000" i="1" dirty="0">
              <a:solidFill>
                <a:schemeClr val="accent5"/>
              </a:solidFill>
              <a:ea typeface="ヒラギノ角ゴ ProN W3"/>
              <a:cs typeface="ヒラギノ角ゴ ProN W3"/>
              <a:sym typeface="YaraMaxLF-Regular"/>
            </a:endParaRPr>
          </a:p>
          <a:p>
            <a:pPr>
              <a:lnSpc>
                <a:spcPct val="85000"/>
              </a:lnSpc>
            </a:pPr>
            <a:r>
              <a:rPr lang="en-US" sz="1000" i="1" dirty="0" smtClean="0">
                <a:solidFill>
                  <a:schemeClr val="accent5"/>
                </a:solidFill>
                <a:ea typeface="ヒラギノ角ゴ ProN W3"/>
                <a:cs typeface="ヒラギノ角ゴ ProN W3"/>
                <a:sym typeface="YaraMaxLF-Regular"/>
              </a:rPr>
              <a:t>4.6 mill</a:t>
            </a:r>
            <a:r>
              <a:rPr lang="en-US" sz="1000" i="1" dirty="0">
                <a:solidFill>
                  <a:schemeClr val="accent5"/>
                </a:solidFill>
                <a:ea typeface="ヒラギノ角ゴ ProN W3"/>
                <a:cs typeface="ヒラギノ角ゴ ProN W3"/>
                <a:sym typeface="YaraMaxLF-Regular"/>
              </a:rPr>
              <a:t>. tons</a:t>
            </a:r>
          </a:p>
        </p:txBody>
      </p:sp>
      <p:sp>
        <p:nvSpPr>
          <p:cNvPr id="32" name="Rectangle 30"/>
          <p:cNvSpPr>
            <a:spLocks/>
          </p:cNvSpPr>
          <p:nvPr/>
        </p:nvSpPr>
        <p:spPr bwMode="auto">
          <a:xfrm>
            <a:off x="2462212" y="4222392"/>
            <a:ext cx="539750" cy="135325"/>
          </a:xfrm>
          <a:prstGeom prst="rect">
            <a:avLst/>
          </a:prstGeom>
          <a:solidFill>
            <a:schemeClr val="bg1">
              <a:lumMod val="50000"/>
            </a:schemeClr>
          </a:solidFill>
          <a:ln w="25400">
            <a:noFill/>
            <a:miter lim="800000"/>
            <a:headEnd/>
            <a:tailEnd/>
          </a:ln>
        </p:spPr>
        <p:txBody>
          <a:bodyPr lIns="36000" tIns="18000" rIns="36000" bIns="36000"/>
          <a:lstStyle/>
          <a:p>
            <a:pPr algn="ctr"/>
            <a:endParaRPr lang="nb-NO" sz="1200" b="0" dirty="0">
              <a:solidFill>
                <a:srgbClr val="000000"/>
              </a:solidFill>
              <a:latin typeface="Gill Sans"/>
              <a:ea typeface="ヒラギノ角ゴ ProN W3"/>
              <a:cs typeface="ヒラギノ角ゴ ProN W3"/>
              <a:sym typeface="Gill Sans"/>
            </a:endParaRPr>
          </a:p>
        </p:txBody>
      </p:sp>
      <p:sp>
        <p:nvSpPr>
          <p:cNvPr id="33" name="Rectangle 32"/>
          <p:cNvSpPr>
            <a:spLocks/>
          </p:cNvSpPr>
          <p:nvPr/>
        </p:nvSpPr>
        <p:spPr bwMode="auto">
          <a:xfrm>
            <a:off x="3053328" y="4076114"/>
            <a:ext cx="1169987" cy="288990"/>
          </a:xfrm>
          <a:prstGeom prst="rect">
            <a:avLst/>
          </a:prstGeom>
          <a:noFill/>
          <a:ln w="12700">
            <a:noFill/>
            <a:miter lim="800000"/>
            <a:headEnd/>
            <a:tailEnd/>
          </a:ln>
        </p:spPr>
        <p:txBody>
          <a:bodyPr lIns="36000" tIns="36000" rIns="36000" bIns="36000"/>
          <a:lstStyle/>
          <a:p>
            <a:pPr>
              <a:lnSpc>
                <a:spcPct val="85000"/>
              </a:lnSpc>
            </a:pPr>
            <a:r>
              <a:rPr lang="en-US" sz="900" i="1" dirty="0" smtClean="0">
                <a:solidFill>
                  <a:schemeClr val="bg1">
                    <a:lumMod val="50000"/>
                  </a:schemeClr>
                </a:solidFill>
                <a:ea typeface="ヒラギノ角ゴ ProN W3"/>
                <a:cs typeface="ヒラギノ角ゴ ProN W3"/>
                <a:sym typeface="YaraMaxLF-Regular"/>
              </a:rPr>
              <a:t>OFD</a:t>
            </a:r>
          </a:p>
          <a:p>
            <a:pPr>
              <a:lnSpc>
                <a:spcPct val="85000"/>
              </a:lnSpc>
            </a:pPr>
            <a:r>
              <a:rPr lang="en-US" sz="1000" i="1" dirty="0" smtClean="0">
                <a:solidFill>
                  <a:schemeClr val="bg1">
                    <a:lumMod val="50000"/>
                  </a:schemeClr>
                </a:solidFill>
                <a:ea typeface="ヒラギノ角ゴ ProN W3"/>
                <a:cs typeface="ヒラギノ角ゴ ProN W3"/>
                <a:sym typeface="YaraMaxLF-Regular"/>
              </a:rPr>
              <a:t>1.1 mill</a:t>
            </a:r>
            <a:r>
              <a:rPr lang="en-US" sz="1000" i="1" dirty="0">
                <a:solidFill>
                  <a:schemeClr val="bg1">
                    <a:lumMod val="50000"/>
                  </a:schemeClr>
                </a:solidFill>
                <a:ea typeface="ヒラギノ角ゴ ProN W3"/>
                <a:cs typeface="ヒラギノ角ゴ ProN W3"/>
                <a:sym typeface="YaraMaxLF-Regular"/>
              </a:rPr>
              <a:t>. tons</a:t>
            </a:r>
          </a:p>
        </p:txBody>
      </p:sp>
    </p:spTree>
    <p:extLst>
      <p:ext uri="{BB962C8B-B14F-4D97-AF65-F5344CB8AC3E}">
        <p14:creationId xmlns:p14="http://schemas.microsoft.com/office/powerpoint/2010/main" val="51084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2"/>
          <p:cNvGraphicFramePr>
            <a:graphicFrameLocks/>
          </p:cNvGraphicFramePr>
          <p:nvPr>
            <p:extLst>
              <p:ext uri="{D42A27DB-BD31-4B8C-83A1-F6EECF244321}">
                <p14:modId xmlns:p14="http://schemas.microsoft.com/office/powerpoint/2010/main" val="986829085"/>
              </p:ext>
            </p:extLst>
          </p:nvPr>
        </p:nvGraphicFramePr>
        <p:xfrm>
          <a:off x="481013" y="1828800"/>
          <a:ext cx="7966951" cy="3832447"/>
        </p:xfrm>
        <a:graphic>
          <a:graphicData uri="http://schemas.openxmlformats.org/drawingml/2006/chart">
            <c:chart xmlns:c="http://schemas.openxmlformats.org/drawingml/2006/chart" xmlns:r="http://schemas.openxmlformats.org/officeDocument/2006/relationships" r:id="rId3"/>
          </a:graphicData>
        </a:graphic>
      </p:graphicFrame>
      <p:sp>
        <p:nvSpPr>
          <p:cNvPr id="494595" name="Rectangle 3"/>
          <p:cNvSpPr>
            <a:spLocks noGrp="1" noChangeArrowheads="1"/>
          </p:cNvSpPr>
          <p:nvPr>
            <p:ph type="title"/>
          </p:nvPr>
        </p:nvSpPr>
        <p:spPr/>
        <p:txBody>
          <a:bodyPr/>
          <a:lstStyle/>
          <a:p>
            <a:r>
              <a:rPr lang="en-GB" dirty="0" smtClean="0"/>
              <a:t>Gas &amp; oil cost</a:t>
            </a:r>
            <a:endParaRPr lang="en-GB" dirty="0"/>
          </a:p>
        </p:txBody>
      </p:sp>
      <p:sp>
        <p:nvSpPr>
          <p:cNvPr id="494596" name="Text Box 4"/>
          <p:cNvSpPr txBox="1">
            <a:spLocks noChangeArrowheads="1"/>
          </p:cNvSpPr>
          <p:nvPr/>
        </p:nvSpPr>
        <p:spPr bwMode="auto">
          <a:xfrm>
            <a:off x="539552" y="1772816"/>
            <a:ext cx="1025443" cy="192479"/>
          </a:xfrm>
          <a:prstGeom prst="rect">
            <a:avLst/>
          </a:prstGeom>
          <a:noFill/>
          <a:ln w="9525">
            <a:noFill/>
            <a:miter lim="800000"/>
            <a:headEnd/>
            <a:tailEnd/>
          </a:ln>
          <a:effectLst/>
        </p:spPr>
        <p:txBody>
          <a:bodyPr lIns="0" tIns="0" rIns="0" bIns="0"/>
          <a:lstStyle/>
          <a:p>
            <a:pPr defTabSz="434975">
              <a:lnSpc>
                <a:spcPct val="100000"/>
              </a:lnSpc>
              <a:buClr>
                <a:srgbClr val="C20000"/>
              </a:buClr>
              <a:buSzPct val="90000"/>
              <a:buFont typeface="Monotype Sorts" pitchFamily="2" charset="2"/>
              <a:buNone/>
            </a:pPr>
            <a:r>
              <a:rPr lang="en-GB" sz="1100" b="0" i="0" dirty="0" smtClean="0">
                <a:cs typeface="Times New Roman" pitchFamily="18" charset="0"/>
              </a:rPr>
              <a:t>USD per </a:t>
            </a:r>
            <a:r>
              <a:rPr lang="en-GB" sz="1100" b="0" i="0" dirty="0" err="1" smtClean="0">
                <a:cs typeface="Times New Roman" pitchFamily="18" charset="0"/>
              </a:rPr>
              <a:t>MMBtu</a:t>
            </a:r>
            <a:endParaRPr lang="en-GB" sz="1100" b="0" i="0" dirty="0">
              <a:cs typeface="Times New Roman" pitchFamily="18" charset="0"/>
            </a:endParaRPr>
          </a:p>
        </p:txBody>
      </p:sp>
      <p:sp>
        <p:nvSpPr>
          <p:cNvPr id="494597" name="Rectangle 5"/>
          <p:cNvSpPr>
            <a:spLocks noChangeArrowheads="1"/>
          </p:cNvSpPr>
          <p:nvPr/>
        </p:nvSpPr>
        <p:spPr bwMode="auto">
          <a:xfrm>
            <a:off x="467544" y="5835919"/>
            <a:ext cx="1893888" cy="241300"/>
          </a:xfrm>
          <a:prstGeom prst="rect">
            <a:avLst/>
          </a:prstGeom>
          <a:noFill/>
          <a:ln w="9525">
            <a:noFill/>
            <a:miter lim="800000"/>
            <a:headEnd/>
            <a:tailEnd/>
          </a:ln>
          <a:effectLst/>
        </p:spPr>
        <p:txBody>
          <a:bodyPr lIns="0" tIns="0" rIns="0" bIns="0" anchor="b"/>
          <a:lstStyle/>
          <a:p>
            <a:pPr algn="r" defTabSz="438150">
              <a:lnSpc>
                <a:spcPct val="100000"/>
              </a:lnSpc>
              <a:buClr>
                <a:srgbClr val="FF0000"/>
              </a:buClr>
              <a:buSzPct val="90000"/>
              <a:buFont typeface="Monotype Sorts" pitchFamily="2" charset="2"/>
              <a:buNone/>
            </a:pPr>
            <a:r>
              <a:rPr lang="en-GB" sz="1000" b="0" i="1" dirty="0"/>
              <a:t>Source: Yara, World Bank, </a:t>
            </a:r>
            <a:r>
              <a:rPr lang="en-GB" sz="1000" b="0" i="1" dirty="0" err="1"/>
              <a:t>Platts</a:t>
            </a:r>
            <a:r>
              <a:rPr lang="en-GB" sz="1000" b="0" i="1" dirty="0"/>
              <a:t> </a:t>
            </a:r>
          </a:p>
        </p:txBody>
      </p:sp>
      <p:sp>
        <p:nvSpPr>
          <p:cNvPr id="494599" name="Rectangle 7"/>
          <p:cNvSpPr>
            <a:spLocks noChangeArrowheads="1"/>
          </p:cNvSpPr>
          <p:nvPr/>
        </p:nvSpPr>
        <p:spPr bwMode="auto">
          <a:xfrm>
            <a:off x="550863" y="1495646"/>
            <a:ext cx="8064500" cy="231775"/>
          </a:xfrm>
          <a:prstGeom prst="rect">
            <a:avLst/>
          </a:prstGeom>
          <a:noFill/>
          <a:ln w="9525">
            <a:noFill/>
            <a:miter lim="800000"/>
            <a:headEnd/>
            <a:tailEnd/>
          </a:ln>
          <a:effectLst/>
        </p:spPr>
        <p:txBody>
          <a:bodyPr lIns="0" tIns="0" rIns="0" bIns="0"/>
          <a:lstStyle/>
          <a:p>
            <a:pPr defTabSz="438150">
              <a:lnSpc>
                <a:spcPct val="100000"/>
              </a:lnSpc>
              <a:buClr>
                <a:srgbClr val="FF0000"/>
              </a:buClr>
              <a:buSzPct val="90000"/>
              <a:buFont typeface="Monotype Sorts" pitchFamily="2" charset="2"/>
              <a:buNone/>
            </a:pPr>
            <a:r>
              <a:rPr lang="en-GB" sz="1200" b="0" i="0" dirty="0"/>
              <a:t>Yearly averages </a:t>
            </a:r>
            <a:r>
              <a:rPr lang="en-GB" sz="1200" b="0" i="0" dirty="0" smtClean="0"/>
              <a:t>2009 </a:t>
            </a:r>
            <a:r>
              <a:rPr lang="en-GB" sz="1200" b="0" i="0" dirty="0"/>
              <a:t>– </a:t>
            </a:r>
            <a:r>
              <a:rPr lang="en-GB" sz="1200" b="0" i="0" dirty="0" smtClean="0"/>
              <a:t>2010, </a:t>
            </a:r>
            <a:r>
              <a:rPr lang="en-GB" sz="1200" b="0" i="0" dirty="0"/>
              <a:t>quarterly averages for </a:t>
            </a:r>
            <a:r>
              <a:rPr lang="en-GB" sz="1200" b="0" i="0" dirty="0" smtClean="0"/>
              <a:t>2011-13 with </a:t>
            </a:r>
            <a:r>
              <a:rPr lang="en-GB" sz="1200" b="0" i="0" dirty="0"/>
              <a:t>forward </a:t>
            </a:r>
            <a:r>
              <a:rPr lang="en-GB" sz="1200" b="0" i="0" dirty="0" smtClean="0"/>
              <a:t>prices* </a:t>
            </a:r>
            <a:r>
              <a:rPr lang="en-GB" sz="1200" b="0" i="0" dirty="0"/>
              <a:t>for </a:t>
            </a:r>
            <a:r>
              <a:rPr lang="en-GB" sz="1200" dirty="0"/>
              <a:t>4</a:t>
            </a:r>
            <a:r>
              <a:rPr lang="en-GB" sz="1200" b="0" i="0" dirty="0" smtClean="0"/>
              <a:t>Q13 and 1Q14</a:t>
            </a:r>
            <a:endParaRPr lang="en-GB" sz="1200" b="0" i="0" dirty="0"/>
          </a:p>
        </p:txBody>
      </p:sp>
      <p:sp>
        <p:nvSpPr>
          <p:cNvPr id="494603" name="Text Box 11"/>
          <p:cNvSpPr txBox="1">
            <a:spLocks noChangeArrowheads="1"/>
          </p:cNvSpPr>
          <p:nvPr/>
        </p:nvSpPr>
        <p:spPr bwMode="auto">
          <a:xfrm>
            <a:off x="523875" y="5530347"/>
            <a:ext cx="8059738" cy="346925"/>
          </a:xfrm>
          <a:prstGeom prst="rect">
            <a:avLst/>
          </a:prstGeom>
          <a:noFill/>
          <a:ln w="9525">
            <a:noFill/>
            <a:miter lim="800000"/>
            <a:headEnd/>
            <a:tailEnd/>
          </a:ln>
          <a:effectLst/>
        </p:spPr>
        <p:txBody>
          <a:bodyPr lIns="0" tIns="0" rIns="0" bIns="0" anchor="b"/>
          <a:lstStyle/>
          <a:p>
            <a:r>
              <a:rPr lang="en-GB" sz="1000" b="0" i="0" dirty="0" smtClean="0">
                <a:cs typeface="Times New Roman" pitchFamily="18" charset="0"/>
              </a:rPr>
              <a:t>*</a:t>
            </a:r>
            <a:r>
              <a:rPr lang="en-GB" sz="1000" b="0" i="0" dirty="0">
                <a:cs typeface="Times New Roman" pitchFamily="18" charset="0"/>
              </a:rPr>
              <a:t>Dotted lines denote forward prices as of </a:t>
            </a:r>
            <a:r>
              <a:rPr lang="en-GB" sz="1000" dirty="0">
                <a:cs typeface="Times New Roman" pitchFamily="18" charset="0"/>
              </a:rPr>
              <a:t>8</a:t>
            </a:r>
            <a:r>
              <a:rPr lang="en-GB" sz="1000" b="0" i="0" dirty="0" smtClean="0">
                <a:cs typeface="Times New Roman" pitchFamily="18" charset="0"/>
              </a:rPr>
              <a:t> </a:t>
            </a:r>
            <a:r>
              <a:rPr lang="en-GB" sz="1000" dirty="0" smtClean="0">
                <a:cs typeface="Times New Roman" pitchFamily="18" charset="0"/>
              </a:rPr>
              <a:t>October</a:t>
            </a:r>
            <a:r>
              <a:rPr lang="en-GB" sz="1000" b="0" i="0" dirty="0" smtClean="0">
                <a:cs typeface="Times New Roman" pitchFamily="18" charset="0"/>
              </a:rPr>
              <a:t> 2013</a:t>
            </a:r>
            <a:endParaRPr lang="en-GB" sz="1000" b="0" i="0" dirty="0">
              <a:solidFill>
                <a:srgbClr val="FF0000"/>
              </a:solidFill>
              <a:cs typeface="Times New Roman" pitchFamily="18" charset="0"/>
            </a:endParaRPr>
          </a:p>
        </p:txBody>
      </p:sp>
    </p:spTree>
    <p:extLst>
      <p:ext uri="{BB962C8B-B14F-4D97-AF65-F5344CB8AC3E}">
        <p14:creationId xmlns:p14="http://schemas.microsoft.com/office/powerpoint/2010/main" val="1039926325"/>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GB" dirty="0"/>
              <a:t>Currency </a:t>
            </a:r>
            <a:r>
              <a:rPr lang="en-GB" dirty="0" smtClean="0"/>
              <a:t>exposure affecting P&amp;L </a:t>
            </a:r>
            <a:endParaRPr lang="en-GB" dirty="0"/>
          </a:p>
        </p:txBody>
      </p:sp>
      <p:sp>
        <p:nvSpPr>
          <p:cNvPr id="542723" name="Rectangle 3"/>
          <p:cNvSpPr>
            <a:spLocks noGrp="1" noChangeArrowheads="1"/>
          </p:cNvSpPr>
          <p:nvPr>
            <p:ph type="body" idx="1"/>
          </p:nvPr>
        </p:nvSpPr>
        <p:spPr>
          <a:xfrm>
            <a:off x="538164" y="1371600"/>
            <a:ext cx="8028000" cy="4648200"/>
          </a:xfrm>
        </p:spPr>
        <p:txBody>
          <a:bodyPr/>
          <a:lstStyle/>
          <a:p>
            <a:pPr marL="455613" indent="-455613">
              <a:buClr>
                <a:srgbClr val="7EA823"/>
              </a:buClr>
              <a:buNone/>
            </a:pPr>
            <a:r>
              <a:rPr lang="en-GB" dirty="0" smtClean="0"/>
              <a:t>At the beginning of the fourth quarter 2013</a:t>
            </a:r>
          </a:p>
          <a:p>
            <a:pPr marL="493713">
              <a:spcBef>
                <a:spcPts val="1200"/>
              </a:spcBef>
              <a:buClr>
                <a:srgbClr val="7EA823"/>
              </a:buClr>
              <a:buFont typeface="+mj-lt"/>
              <a:buAutoNum type="arabicPeriod"/>
            </a:pPr>
            <a:r>
              <a:rPr lang="en-GB" dirty="0" smtClean="0"/>
              <a:t>The </a:t>
            </a:r>
            <a:r>
              <a:rPr lang="en-GB" dirty="0"/>
              <a:t>US dollar debt </a:t>
            </a:r>
            <a:r>
              <a:rPr lang="en-GB" dirty="0" smtClean="0"/>
              <a:t>generating </a:t>
            </a:r>
            <a:r>
              <a:rPr lang="en-GB" dirty="0" err="1" smtClean="0"/>
              <a:t>p&amp;l</a:t>
            </a:r>
            <a:r>
              <a:rPr lang="en-GB" dirty="0" smtClean="0"/>
              <a:t> exposure was USD 1,100 million</a:t>
            </a:r>
            <a:endParaRPr lang="en-GB" sz="1400" dirty="0"/>
          </a:p>
          <a:p>
            <a:pPr marL="809625" lvl="2" indent="-266700">
              <a:lnSpc>
                <a:spcPct val="120000"/>
              </a:lnSpc>
              <a:spcBef>
                <a:spcPct val="0"/>
              </a:spcBef>
              <a:spcAft>
                <a:spcPct val="35000"/>
              </a:spcAft>
              <a:buFontTx/>
              <a:buChar char="•"/>
              <a:tabLst>
                <a:tab pos="809625" algn="l"/>
              </a:tabLst>
            </a:pPr>
            <a:r>
              <a:rPr lang="en-GB" sz="1400" dirty="0" smtClean="0"/>
              <a:t>Kept as hedge of future earnings and to finance inventories in emerging markets</a:t>
            </a:r>
          </a:p>
          <a:p>
            <a:pPr marL="809625" lvl="2" indent="-266700">
              <a:lnSpc>
                <a:spcPct val="120000"/>
              </a:lnSpc>
              <a:spcBef>
                <a:spcPct val="0"/>
              </a:spcBef>
              <a:spcAft>
                <a:spcPct val="35000"/>
              </a:spcAft>
              <a:buFontTx/>
              <a:buChar char="•"/>
              <a:tabLst>
                <a:tab pos="809625" algn="l"/>
              </a:tabLst>
            </a:pPr>
            <a:r>
              <a:rPr lang="en-GB" sz="1400" dirty="0" smtClean="0"/>
              <a:t>Around 50% towards EUR and NOK, the rest towards emerging market currencies (mainly BRL)</a:t>
            </a:r>
            <a:endParaRPr lang="en-GB" sz="1400" dirty="0"/>
          </a:p>
          <a:p>
            <a:pPr marL="809625" lvl="2" indent="-266700">
              <a:lnSpc>
                <a:spcPct val="120000"/>
              </a:lnSpc>
              <a:spcBef>
                <a:spcPct val="0"/>
              </a:spcBef>
              <a:buFontTx/>
              <a:buChar char="•"/>
              <a:tabLst>
                <a:tab pos="809625" algn="l"/>
              </a:tabLst>
            </a:pPr>
            <a:r>
              <a:rPr lang="en-GB" sz="1400" dirty="0" smtClean="0"/>
              <a:t>The </a:t>
            </a:r>
            <a:r>
              <a:rPr lang="en-GB" sz="1400" dirty="0"/>
              <a:t>debt level in emerging markets will fluctuate with fertilizer </a:t>
            </a:r>
            <a:r>
              <a:rPr lang="en-GB" sz="1400" dirty="0" smtClean="0"/>
              <a:t>seasons</a:t>
            </a:r>
          </a:p>
          <a:p>
            <a:pPr marL="493713" lvl="1" indent="-342900">
              <a:lnSpc>
                <a:spcPct val="120000"/>
              </a:lnSpc>
              <a:spcBef>
                <a:spcPts val="1200"/>
              </a:spcBef>
              <a:buClr>
                <a:srgbClr val="7EA823"/>
              </a:buClr>
              <a:buFont typeface="+mj-lt"/>
              <a:buAutoNum type="arabicPeriod" startAt="2"/>
              <a:tabLst>
                <a:tab pos="895350" algn="l"/>
              </a:tabLst>
            </a:pPr>
            <a:r>
              <a:rPr lang="en-GB" sz="1800" dirty="0" smtClean="0"/>
              <a:t>Additional </a:t>
            </a:r>
            <a:r>
              <a:rPr lang="en-GB" sz="1800" dirty="0" err="1" smtClean="0"/>
              <a:t>p&amp;l</a:t>
            </a:r>
            <a:r>
              <a:rPr lang="en-GB" sz="1800" dirty="0" smtClean="0"/>
              <a:t> exposure came from internal currency positions vs. NOK</a:t>
            </a:r>
          </a:p>
          <a:p>
            <a:pPr marL="808038" lvl="2" indent="-312738">
              <a:lnSpc>
                <a:spcPct val="120000"/>
              </a:lnSpc>
              <a:spcBef>
                <a:spcPts val="0"/>
              </a:spcBef>
              <a:buClr>
                <a:srgbClr val="7EA823"/>
              </a:buClr>
              <a:tabLst>
                <a:tab pos="895350" algn="l"/>
              </a:tabLst>
            </a:pPr>
            <a:r>
              <a:rPr lang="en-GB" sz="1400" dirty="0" smtClean="0"/>
              <a:t>Payables mainly EUR (460 million) and CAD (500 million)</a:t>
            </a:r>
          </a:p>
          <a:p>
            <a:pPr marL="808038" lvl="2" indent="-312738">
              <a:lnSpc>
                <a:spcPct val="120000"/>
              </a:lnSpc>
              <a:spcBef>
                <a:spcPts val="0"/>
              </a:spcBef>
              <a:buClr>
                <a:srgbClr val="7EA823"/>
              </a:buClr>
              <a:tabLst>
                <a:tab pos="895350" algn="l"/>
              </a:tabLst>
            </a:pPr>
            <a:r>
              <a:rPr lang="en-GB" sz="1400" dirty="0" smtClean="0"/>
              <a:t>Receivables mainly GBP (55 million) and AUD (40 million)</a:t>
            </a:r>
          </a:p>
          <a:p>
            <a:pPr marL="808038" lvl="2" indent="-312738">
              <a:lnSpc>
                <a:spcPct val="120000"/>
              </a:lnSpc>
              <a:spcBef>
                <a:spcPts val="0"/>
              </a:spcBef>
              <a:buClr>
                <a:srgbClr val="7EA823"/>
              </a:buClr>
              <a:tabLst>
                <a:tab pos="895350" algn="l"/>
              </a:tabLst>
            </a:pPr>
            <a:r>
              <a:rPr lang="en-GB" sz="1400" dirty="0" smtClean="0"/>
              <a:t>The effects of these positions correspond to offsetting translation effects in equity and the net economic effect for Yara is neutral</a:t>
            </a:r>
          </a:p>
        </p:txBody>
      </p:sp>
    </p:spTree>
    <p:extLst>
      <p:ext uri="{BB962C8B-B14F-4D97-AF65-F5344CB8AC3E}">
        <p14:creationId xmlns:p14="http://schemas.microsoft.com/office/powerpoint/2010/main" val="192638759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3571683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944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116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633" y="688489"/>
            <a:ext cx="7368776" cy="549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Rectangle 2"/>
          <p:cNvSpPr>
            <a:spLocks noGrp="1" noChangeArrowheads="1"/>
          </p:cNvSpPr>
          <p:nvPr>
            <p:ph type="title"/>
          </p:nvPr>
        </p:nvSpPr>
        <p:spPr>
          <a:xfrm>
            <a:off x="533400" y="0"/>
            <a:ext cx="8069263" cy="846138"/>
          </a:xfrm>
        </p:spPr>
        <p:txBody>
          <a:bodyPr/>
          <a:lstStyle/>
          <a:p>
            <a:r>
              <a:rPr lang="en-US" dirty="0" smtClean="0"/>
              <a:t>China swing scenario</a:t>
            </a:r>
            <a:endParaRPr lang="en-US" dirty="0"/>
          </a:p>
        </p:txBody>
      </p:sp>
      <p:sp>
        <p:nvSpPr>
          <p:cNvPr id="12585" name="Line 297"/>
          <p:cNvSpPr>
            <a:spLocks noChangeShapeType="1"/>
          </p:cNvSpPr>
          <p:nvPr/>
        </p:nvSpPr>
        <p:spPr bwMode="auto">
          <a:xfrm>
            <a:off x="5384535" y="3576439"/>
            <a:ext cx="529836" cy="138500"/>
          </a:xfrm>
          <a:prstGeom prst="line">
            <a:avLst/>
          </a:prstGeom>
          <a:noFill/>
          <a:ln w="38100">
            <a:solidFill>
              <a:schemeClr val="accent1"/>
            </a:solidFill>
            <a:round/>
            <a:headEnd/>
            <a:tailEnd type="triangle" w="med" len="med"/>
          </a:ln>
          <a:effectLst/>
        </p:spPr>
        <p:txBody>
          <a:bodyPr/>
          <a:lstStyle/>
          <a:p>
            <a:endParaRPr lang="nb-NO" b="1"/>
          </a:p>
        </p:txBody>
      </p:sp>
      <p:sp>
        <p:nvSpPr>
          <p:cNvPr id="12593" name="Line 305"/>
          <p:cNvSpPr>
            <a:spLocks noChangeShapeType="1"/>
          </p:cNvSpPr>
          <p:nvPr/>
        </p:nvSpPr>
        <p:spPr bwMode="auto">
          <a:xfrm flipH="1">
            <a:off x="4151883" y="3955302"/>
            <a:ext cx="1711191" cy="769842"/>
          </a:xfrm>
          <a:prstGeom prst="line">
            <a:avLst/>
          </a:prstGeom>
          <a:noFill/>
          <a:ln w="31750">
            <a:solidFill>
              <a:schemeClr val="accent1"/>
            </a:solidFill>
            <a:round/>
            <a:headEnd/>
            <a:tailEnd type="triangle" w="med" len="med"/>
          </a:ln>
          <a:effectLst/>
        </p:spPr>
        <p:txBody>
          <a:bodyPr/>
          <a:lstStyle/>
          <a:p>
            <a:endParaRPr lang="nb-NO" b="1"/>
          </a:p>
        </p:txBody>
      </p:sp>
      <p:sp>
        <p:nvSpPr>
          <p:cNvPr id="12601" name="Text Box 313"/>
          <p:cNvSpPr txBox="1">
            <a:spLocks noChangeArrowheads="1"/>
          </p:cNvSpPr>
          <p:nvPr/>
        </p:nvSpPr>
        <p:spPr bwMode="auto">
          <a:xfrm>
            <a:off x="4860032" y="3437940"/>
            <a:ext cx="567784" cy="276999"/>
          </a:xfrm>
          <a:prstGeom prst="rect">
            <a:avLst/>
          </a:prstGeom>
          <a:noFill/>
          <a:ln w="9525">
            <a:noFill/>
            <a:prstDash val="sysDot"/>
            <a:miter lim="800000"/>
            <a:headEnd/>
            <a:tailEnd/>
          </a:ln>
          <a:effectLst/>
        </p:spPr>
        <p:txBody>
          <a:bodyPr wrap="none">
            <a:spAutoFit/>
          </a:bodyPr>
          <a:lstStyle/>
          <a:p>
            <a:r>
              <a:rPr lang="nb-NO" sz="1200" b="1" dirty="0" smtClean="0">
                <a:solidFill>
                  <a:srgbClr val="0070C0"/>
                </a:solidFill>
                <a:cs typeface="Arial" charset="0"/>
              </a:rPr>
              <a:t>1,650</a:t>
            </a:r>
            <a:endParaRPr lang="en-GB" sz="1200" b="1" dirty="0">
              <a:solidFill>
                <a:srgbClr val="0070C0"/>
              </a:solidFill>
              <a:cs typeface="Arial" charset="0"/>
            </a:endParaRPr>
          </a:p>
        </p:txBody>
      </p:sp>
      <p:sp>
        <p:nvSpPr>
          <p:cNvPr id="12602" name="Text Box 314"/>
          <p:cNvSpPr txBox="1">
            <a:spLocks noChangeArrowheads="1"/>
          </p:cNvSpPr>
          <p:nvPr/>
        </p:nvSpPr>
        <p:spPr bwMode="auto">
          <a:xfrm>
            <a:off x="4716403" y="4058917"/>
            <a:ext cx="287258" cy="276999"/>
          </a:xfrm>
          <a:prstGeom prst="rect">
            <a:avLst/>
          </a:prstGeom>
          <a:noFill/>
          <a:ln w="9525">
            <a:noFill/>
            <a:prstDash val="sysDot"/>
            <a:miter lim="800000"/>
            <a:headEnd/>
            <a:tailEnd/>
          </a:ln>
          <a:effectLst/>
        </p:spPr>
        <p:txBody>
          <a:bodyPr wrap="none">
            <a:spAutoFit/>
          </a:bodyPr>
          <a:lstStyle/>
          <a:p>
            <a:r>
              <a:rPr lang="nb-NO" sz="1200" b="1" dirty="0" err="1" smtClean="0">
                <a:cs typeface="Arial" charset="0"/>
              </a:rPr>
              <a:t>X</a:t>
            </a:r>
            <a:endParaRPr lang="en-GB" sz="1200" b="1" dirty="0">
              <a:cs typeface="Arial" charset="0"/>
            </a:endParaRPr>
          </a:p>
        </p:txBody>
      </p:sp>
      <p:sp>
        <p:nvSpPr>
          <p:cNvPr id="12604" name="AutoShape 316"/>
          <p:cNvSpPr>
            <a:spLocks noChangeArrowheads="1"/>
          </p:cNvSpPr>
          <p:nvPr/>
        </p:nvSpPr>
        <p:spPr bwMode="auto">
          <a:xfrm>
            <a:off x="4972617" y="2160935"/>
            <a:ext cx="4116387" cy="381000"/>
          </a:xfrm>
          <a:prstGeom prst="bevel">
            <a:avLst>
              <a:gd name="adj" fmla="val 12500"/>
            </a:avLst>
          </a:prstGeom>
          <a:noFill/>
          <a:ln w="9525">
            <a:noFill/>
            <a:miter lim="800000"/>
            <a:headEnd/>
            <a:tailEnd/>
          </a:ln>
          <a:effectLst/>
        </p:spPr>
        <p:txBody>
          <a:bodyPr wrap="none" anchor="ctr"/>
          <a:lstStyle/>
          <a:p>
            <a:pPr algn="l">
              <a:lnSpc>
                <a:spcPct val="100000"/>
              </a:lnSpc>
            </a:pPr>
            <a:r>
              <a:rPr lang="nb-NO" sz="1200" b="1" dirty="0" smtClean="0">
                <a:solidFill>
                  <a:srgbClr val="0070C0"/>
                </a:solidFill>
              </a:rPr>
              <a:t>RMB/</a:t>
            </a:r>
            <a:r>
              <a:rPr lang="nb-NO" sz="1200" b="1" dirty="0" err="1" smtClean="0">
                <a:solidFill>
                  <a:srgbClr val="0070C0"/>
                </a:solidFill>
              </a:rPr>
              <a:t>mt</a:t>
            </a:r>
            <a:r>
              <a:rPr lang="nb-NO" sz="1200" b="1" dirty="0" smtClean="0">
                <a:solidFill>
                  <a:srgbClr val="0070C0"/>
                </a:solidFill>
              </a:rPr>
              <a:t> = 6.1 * </a:t>
            </a:r>
            <a:r>
              <a:rPr lang="nb-NO" sz="1200" b="1" dirty="0" smtClean="0"/>
              <a:t>USD/</a:t>
            </a:r>
            <a:r>
              <a:rPr lang="nb-NO" sz="1200" b="1" dirty="0" err="1" smtClean="0"/>
              <a:t>mt</a:t>
            </a:r>
            <a:endParaRPr lang="nb-NO" sz="1200" b="1" dirty="0" smtClean="0"/>
          </a:p>
        </p:txBody>
      </p:sp>
      <p:sp>
        <p:nvSpPr>
          <p:cNvPr id="315" name="Line 289"/>
          <p:cNvSpPr>
            <a:spLocks noChangeShapeType="1"/>
          </p:cNvSpPr>
          <p:nvPr/>
        </p:nvSpPr>
        <p:spPr bwMode="auto">
          <a:xfrm>
            <a:off x="2843807" y="3284984"/>
            <a:ext cx="1382841" cy="1465333"/>
          </a:xfrm>
          <a:prstGeom prst="line">
            <a:avLst/>
          </a:prstGeom>
          <a:noFill/>
          <a:ln w="38100">
            <a:solidFill>
              <a:schemeClr val="accent1"/>
            </a:solidFill>
            <a:round/>
            <a:headEnd/>
            <a:tailEnd type="triangle" w="med" len="med"/>
          </a:ln>
          <a:effectLst/>
        </p:spPr>
        <p:txBody>
          <a:bodyPr/>
          <a:lstStyle/>
          <a:p>
            <a:endParaRPr lang="nb-NO" b="1"/>
          </a:p>
        </p:txBody>
      </p:sp>
      <p:sp>
        <p:nvSpPr>
          <p:cNvPr id="316" name="Text Box 290"/>
          <p:cNvSpPr txBox="1">
            <a:spLocks noChangeArrowheads="1"/>
          </p:cNvSpPr>
          <p:nvPr/>
        </p:nvSpPr>
        <p:spPr bwMode="auto">
          <a:xfrm>
            <a:off x="2663309" y="3038763"/>
            <a:ext cx="439544" cy="276999"/>
          </a:xfrm>
          <a:prstGeom prst="rect">
            <a:avLst/>
          </a:prstGeom>
          <a:noFill/>
          <a:ln w="9525">
            <a:noFill/>
            <a:prstDash val="sysDot"/>
            <a:miter lim="800000"/>
            <a:headEnd/>
            <a:tailEnd/>
          </a:ln>
          <a:effectLst/>
        </p:spPr>
        <p:txBody>
          <a:bodyPr wrap="none">
            <a:spAutoFit/>
          </a:bodyPr>
          <a:lstStyle/>
          <a:p>
            <a:r>
              <a:rPr lang="nb-NO" sz="1200" b="1" dirty="0" smtClean="0">
                <a:cs typeface="Arial" charset="0"/>
              </a:rPr>
              <a:t>301</a:t>
            </a:r>
            <a:endParaRPr lang="en-GB" sz="1200" b="1" dirty="0">
              <a:cs typeface="Arial" charset="0"/>
            </a:endParaRPr>
          </a:p>
        </p:txBody>
      </p:sp>
      <p:sp>
        <p:nvSpPr>
          <p:cNvPr id="321" name="Text Box 290"/>
          <p:cNvSpPr txBox="1">
            <a:spLocks noChangeArrowheads="1"/>
          </p:cNvSpPr>
          <p:nvPr/>
        </p:nvSpPr>
        <p:spPr bwMode="auto">
          <a:xfrm>
            <a:off x="3522586" y="3720669"/>
            <a:ext cx="546945" cy="276999"/>
          </a:xfrm>
          <a:prstGeom prst="rect">
            <a:avLst/>
          </a:prstGeom>
          <a:noFill/>
          <a:ln w="9525">
            <a:noFill/>
            <a:prstDash val="sysDot"/>
            <a:miter lim="800000"/>
            <a:headEnd/>
            <a:tailEnd/>
          </a:ln>
          <a:effectLst/>
        </p:spPr>
        <p:txBody>
          <a:bodyPr wrap="none">
            <a:spAutoFit/>
          </a:bodyPr>
          <a:lstStyle/>
          <a:p>
            <a:r>
              <a:rPr lang="nb-NO" sz="1200" b="1" dirty="0" smtClean="0">
                <a:cs typeface="Arial" charset="0"/>
              </a:rPr>
              <a:t>X+10</a:t>
            </a:r>
            <a:endParaRPr lang="en-GB" sz="1200" b="1" dirty="0">
              <a:cs typeface="Arial" charset="0"/>
            </a:endParaRPr>
          </a:p>
        </p:txBody>
      </p:sp>
      <p:sp>
        <p:nvSpPr>
          <p:cNvPr id="330" name="Text Box 313"/>
          <p:cNvSpPr txBox="1">
            <a:spLocks noChangeArrowheads="1"/>
          </p:cNvSpPr>
          <p:nvPr/>
        </p:nvSpPr>
        <p:spPr bwMode="auto">
          <a:xfrm>
            <a:off x="5652120" y="3708639"/>
            <a:ext cx="987578" cy="276999"/>
          </a:xfrm>
          <a:prstGeom prst="rect">
            <a:avLst/>
          </a:prstGeom>
          <a:noFill/>
          <a:ln w="9525">
            <a:noFill/>
            <a:prstDash val="sysDot"/>
            <a:miter lim="800000"/>
            <a:headEnd/>
            <a:tailEnd/>
          </a:ln>
          <a:effectLst/>
        </p:spPr>
        <p:txBody>
          <a:bodyPr wrap="none">
            <a:spAutoFit/>
          </a:bodyPr>
          <a:lstStyle/>
          <a:p>
            <a:r>
              <a:rPr lang="nb-NO" sz="1200" b="1" dirty="0" smtClean="0">
                <a:solidFill>
                  <a:srgbClr val="0070C0"/>
                </a:solidFill>
                <a:cs typeface="Arial" charset="0"/>
              </a:rPr>
              <a:t>1,900 = </a:t>
            </a:r>
            <a:r>
              <a:rPr lang="nb-NO" sz="1200" b="1" dirty="0" smtClean="0">
                <a:cs typeface="Arial" charset="0"/>
              </a:rPr>
              <a:t>311</a:t>
            </a:r>
            <a:endParaRPr lang="en-GB" sz="1200" b="1" dirty="0">
              <a:cs typeface="Arial" charset="0"/>
            </a:endParaRPr>
          </a:p>
        </p:txBody>
      </p:sp>
      <p:sp>
        <p:nvSpPr>
          <p:cNvPr id="331" name="Text Box 313"/>
          <p:cNvSpPr txBox="1">
            <a:spLocks noChangeArrowheads="1"/>
          </p:cNvSpPr>
          <p:nvPr/>
        </p:nvSpPr>
        <p:spPr bwMode="auto">
          <a:xfrm>
            <a:off x="5521474" y="3358873"/>
            <a:ext cx="683200" cy="246221"/>
          </a:xfrm>
          <a:prstGeom prst="rect">
            <a:avLst/>
          </a:prstGeom>
          <a:noFill/>
          <a:ln w="9525">
            <a:noFill/>
            <a:prstDash val="sysDot"/>
            <a:miter lim="800000"/>
            <a:headEnd/>
            <a:tailEnd/>
          </a:ln>
          <a:effectLst/>
        </p:spPr>
        <p:txBody>
          <a:bodyPr wrap="none">
            <a:spAutoFit/>
          </a:bodyPr>
          <a:lstStyle/>
          <a:p>
            <a:r>
              <a:rPr lang="nb-NO" sz="1000" b="1" dirty="0" smtClean="0">
                <a:solidFill>
                  <a:srgbClr val="0070C0"/>
                </a:solidFill>
                <a:cs typeface="Arial" charset="0"/>
              </a:rPr>
              <a:t>200 + 50</a:t>
            </a:r>
            <a:endParaRPr lang="en-GB" sz="1000" b="1" dirty="0">
              <a:solidFill>
                <a:srgbClr val="0070C0"/>
              </a:solidFill>
              <a:cs typeface="Arial" charset="0"/>
            </a:endParaRPr>
          </a:p>
        </p:txBody>
      </p:sp>
      <p:sp>
        <p:nvSpPr>
          <p:cNvPr id="333" name="Line 297"/>
          <p:cNvSpPr>
            <a:spLocks noChangeShapeType="1"/>
          </p:cNvSpPr>
          <p:nvPr/>
        </p:nvSpPr>
        <p:spPr bwMode="auto">
          <a:xfrm>
            <a:off x="6609304" y="3955303"/>
            <a:ext cx="843015" cy="537112"/>
          </a:xfrm>
          <a:prstGeom prst="line">
            <a:avLst/>
          </a:prstGeom>
          <a:noFill/>
          <a:ln w="38100">
            <a:solidFill>
              <a:schemeClr val="accent4">
                <a:lumMod val="40000"/>
                <a:lumOff val="60000"/>
              </a:schemeClr>
            </a:solidFill>
            <a:round/>
            <a:headEnd/>
            <a:tailEnd type="triangle" w="med" len="med"/>
          </a:ln>
          <a:effectLst/>
        </p:spPr>
        <p:txBody>
          <a:bodyPr/>
          <a:lstStyle/>
          <a:p>
            <a:endParaRPr lang="nb-NO" b="1"/>
          </a:p>
        </p:txBody>
      </p:sp>
      <p:sp>
        <p:nvSpPr>
          <p:cNvPr id="332" name="Text Box 313"/>
          <p:cNvSpPr txBox="1">
            <a:spLocks noChangeArrowheads="1"/>
          </p:cNvSpPr>
          <p:nvPr/>
        </p:nvSpPr>
        <p:spPr bwMode="auto">
          <a:xfrm>
            <a:off x="6104621" y="4261583"/>
            <a:ext cx="1539204" cy="461665"/>
          </a:xfrm>
          <a:prstGeom prst="rect">
            <a:avLst/>
          </a:prstGeom>
          <a:noFill/>
          <a:ln w="9525">
            <a:noFill/>
            <a:prstDash val="sysDot"/>
            <a:miter lim="800000"/>
            <a:headEnd/>
            <a:tailEnd/>
          </a:ln>
          <a:effectLst/>
        </p:spPr>
        <p:txBody>
          <a:bodyPr wrap="none">
            <a:spAutoFit/>
          </a:bodyPr>
          <a:lstStyle/>
          <a:p>
            <a:r>
              <a:rPr lang="nb-NO" sz="1200" b="1" dirty="0" smtClean="0">
                <a:solidFill>
                  <a:srgbClr val="C00000"/>
                </a:solidFill>
                <a:cs typeface="Arial" charset="0"/>
              </a:rPr>
              <a:t>High </a:t>
            </a:r>
            <a:r>
              <a:rPr lang="nb-NO" sz="1200" b="1" dirty="0" err="1" smtClean="0">
                <a:solidFill>
                  <a:srgbClr val="C00000"/>
                </a:solidFill>
                <a:cs typeface="Arial" charset="0"/>
              </a:rPr>
              <a:t>export</a:t>
            </a:r>
            <a:r>
              <a:rPr lang="nb-NO" sz="1200" b="1" dirty="0" smtClean="0">
                <a:solidFill>
                  <a:srgbClr val="C00000"/>
                </a:solidFill>
                <a:cs typeface="Arial" charset="0"/>
              </a:rPr>
              <a:t> </a:t>
            </a:r>
            <a:r>
              <a:rPr lang="nb-NO" sz="1200" b="1" dirty="0" err="1" smtClean="0">
                <a:solidFill>
                  <a:srgbClr val="C00000"/>
                </a:solidFill>
                <a:cs typeface="Arial" charset="0"/>
              </a:rPr>
              <a:t>tax</a:t>
            </a:r>
            <a:r>
              <a:rPr lang="nb-NO" sz="1200" b="1" dirty="0" smtClean="0">
                <a:solidFill>
                  <a:srgbClr val="C00000"/>
                </a:solidFill>
                <a:cs typeface="Arial" charset="0"/>
              </a:rPr>
              <a:t>:</a:t>
            </a:r>
          </a:p>
          <a:p>
            <a:r>
              <a:rPr lang="nb-NO" sz="1200" b="1" dirty="0" smtClean="0">
                <a:solidFill>
                  <a:srgbClr val="C00000"/>
                </a:solidFill>
                <a:cs typeface="Arial" charset="0"/>
              </a:rPr>
              <a:t>2185 (+15%)	 = 358</a:t>
            </a:r>
            <a:endParaRPr lang="en-GB" sz="1200" b="1" dirty="0">
              <a:solidFill>
                <a:srgbClr val="C00000"/>
              </a:solidFill>
              <a:cs typeface="Arial" charset="0"/>
            </a:endParaRPr>
          </a:p>
        </p:txBody>
      </p:sp>
    </p:spTree>
    <p:extLst>
      <p:ext uri="{BB962C8B-B14F-4D97-AF65-F5344CB8AC3E}">
        <p14:creationId xmlns:p14="http://schemas.microsoft.com/office/powerpoint/2010/main" val="863068560"/>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p:cNvGraphicFramePr>
            <a:graphicFrameLocks noChangeAspect="1"/>
          </p:cNvGraphicFramePr>
          <p:nvPr>
            <p:extLst>
              <p:ext uri="{D42A27DB-BD31-4B8C-83A1-F6EECF244321}">
                <p14:modId xmlns:p14="http://schemas.microsoft.com/office/powerpoint/2010/main" val="661320598"/>
              </p:ext>
            </p:extLst>
          </p:nvPr>
        </p:nvGraphicFramePr>
        <p:xfrm>
          <a:off x="530226" y="1682750"/>
          <a:ext cx="7130032" cy="4122514"/>
        </p:xfrm>
        <a:graphic>
          <a:graphicData uri="http://schemas.openxmlformats.org/drawingml/2006/chart">
            <c:chart xmlns:c="http://schemas.openxmlformats.org/drawingml/2006/chart" xmlns:r="http://schemas.openxmlformats.org/officeDocument/2006/relationships" r:id="rId3"/>
          </a:graphicData>
        </a:graphic>
      </p:graphicFrame>
      <p:sp>
        <p:nvSpPr>
          <p:cNvPr id="373767" name="Text Box 7"/>
          <p:cNvSpPr txBox="1">
            <a:spLocks noChangeArrowheads="1"/>
          </p:cNvSpPr>
          <p:nvPr/>
        </p:nvSpPr>
        <p:spPr bwMode="auto">
          <a:xfrm>
            <a:off x="468313" y="5889188"/>
            <a:ext cx="1621772" cy="248402"/>
          </a:xfrm>
          <a:prstGeom prst="rect">
            <a:avLst/>
          </a:prstGeom>
          <a:noFill/>
          <a:ln w="9525">
            <a:noFill/>
            <a:miter lim="800000"/>
            <a:headEnd/>
            <a:tailEnd/>
          </a:ln>
          <a:effectLst/>
        </p:spPr>
        <p:txBody>
          <a:bodyPr wrap="none" lIns="72000" tIns="46800" rIns="72000" bIns="46800">
            <a:spAutoFit/>
          </a:bodyPr>
          <a:lstStyle/>
          <a:p>
            <a:r>
              <a:rPr lang="nb-NO" sz="1000" b="0" i="1" dirty="0"/>
              <a:t>Source: </a:t>
            </a:r>
            <a:r>
              <a:rPr lang="nb-NO" sz="1000" b="0" i="1" dirty="0" err="1" smtClean="0"/>
              <a:t>Fertilizers</a:t>
            </a:r>
            <a:r>
              <a:rPr lang="nb-NO" sz="1000" b="0" i="1" dirty="0" smtClean="0"/>
              <a:t> Europe</a:t>
            </a:r>
            <a:endParaRPr lang="en-GB" sz="1000" b="0" i="1" dirty="0"/>
          </a:p>
        </p:txBody>
      </p:sp>
      <p:sp>
        <p:nvSpPr>
          <p:cNvPr id="10" name="Title 9"/>
          <p:cNvSpPr>
            <a:spLocks noGrp="1"/>
          </p:cNvSpPr>
          <p:nvPr>
            <p:ph type="title"/>
          </p:nvPr>
        </p:nvSpPr>
        <p:spPr/>
        <p:txBody>
          <a:bodyPr/>
          <a:lstStyle/>
          <a:p>
            <a:r>
              <a:rPr lang="en-US" smtClean="0"/>
              <a:t>European producer nitrate stocks</a:t>
            </a:r>
            <a:endParaRPr lang="en-US"/>
          </a:p>
        </p:txBody>
      </p:sp>
    </p:spTree>
    <p:extLst>
      <p:ext uri="{BB962C8B-B14F-4D97-AF65-F5344CB8AC3E}">
        <p14:creationId xmlns:p14="http://schemas.microsoft.com/office/powerpoint/2010/main" val="2880259683"/>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2"/>
          <p:cNvGraphicFramePr>
            <a:graphicFrameLocks noChangeAspect="1"/>
          </p:cNvGraphicFramePr>
          <p:nvPr>
            <p:extLst>
              <p:ext uri="{D42A27DB-BD31-4B8C-83A1-F6EECF244321}">
                <p14:modId xmlns:p14="http://schemas.microsoft.com/office/powerpoint/2010/main" val="1828390549"/>
              </p:ext>
            </p:extLst>
          </p:nvPr>
        </p:nvGraphicFramePr>
        <p:xfrm>
          <a:off x="526211" y="1492370"/>
          <a:ext cx="8039820" cy="4507055"/>
        </p:xfrm>
        <a:graphic>
          <a:graphicData uri="http://schemas.openxmlformats.org/drawingml/2006/chart">
            <c:chart xmlns:c="http://schemas.openxmlformats.org/drawingml/2006/chart" xmlns:r="http://schemas.openxmlformats.org/officeDocument/2006/relationships" r:id="rId3"/>
          </a:graphicData>
        </a:graphic>
      </p:graphicFrame>
      <p:sp>
        <p:nvSpPr>
          <p:cNvPr id="26627" name="Rectangle 3"/>
          <p:cNvSpPr>
            <a:spLocks noChangeArrowheads="1"/>
          </p:cNvSpPr>
          <p:nvPr/>
        </p:nvSpPr>
        <p:spPr bwMode="auto">
          <a:xfrm>
            <a:off x="530226" y="230188"/>
            <a:ext cx="6439918" cy="836612"/>
          </a:xfrm>
          <a:prstGeom prst="rect">
            <a:avLst/>
          </a:prstGeom>
          <a:noFill/>
          <a:ln w="9525">
            <a:noFill/>
            <a:miter lim="800000"/>
            <a:headEnd/>
            <a:tailEnd/>
          </a:ln>
        </p:spPr>
        <p:txBody>
          <a:bodyPr lIns="0" tIns="0" rIns="0" bIns="0" anchor="b"/>
          <a:lstStyle/>
          <a:p>
            <a:pPr>
              <a:lnSpc>
                <a:spcPct val="100000"/>
              </a:lnSpc>
            </a:pPr>
            <a:r>
              <a:rPr lang="en-US" sz="2400" b="0" i="0" dirty="0" smtClean="0">
                <a:solidFill>
                  <a:srgbClr val="7EA831"/>
                </a:solidFill>
                <a:latin typeface="Arial Black" pitchFamily="34" charset="0"/>
              </a:rPr>
              <a:t>Grain consumption growth stronger than population growth</a:t>
            </a:r>
            <a:endParaRPr lang="en-US" sz="2400" b="0" i="0" dirty="0">
              <a:solidFill>
                <a:srgbClr val="7EA831"/>
              </a:solidFill>
              <a:latin typeface="Arial Black" pitchFamily="34" charset="0"/>
            </a:endParaRPr>
          </a:p>
        </p:txBody>
      </p:sp>
      <p:sp>
        <p:nvSpPr>
          <p:cNvPr id="26628" name="Text Box 4"/>
          <p:cNvSpPr txBox="1">
            <a:spLocks noChangeArrowheads="1"/>
          </p:cNvSpPr>
          <p:nvPr/>
        </p:nvSpPr>
        <p:spPr bwMode="auto">
          <a:xfrm>
            <a:off x="469015" y="5916001"/>
            <a:ext cx="3863975" cy="225319"/>
          </a:xfrm>
          <a:prstGeom prst="rect">
            <a:avLst/>
          </a:prstGeom>
          <a:noFill/>
          <a:ln w="9525">
            <a:noFill/>
            <a:miter lim="800000"/>
            <a:headEnd/>
            <a:tailEnd/>
          </a:ln>
        </p:spPr>
        <p:txBody>
          <a:bodyPr lIns="72000" tIns="46800" rIns="72000" bIns="46800">
            <a:spAutoFit/>
          </a:bodyPr>
          <a:lstStyle/>
          <a:p>
            <a:r>
              <a:rPr lang="en-GB" sz="1000" b="0" dirty="0"/>
              <a:t>Source: US Department of </a:t>
            </a:r>
            <a:r>
              <a:rPr lang="en-GB" sz="1000" b="0" dirty="0" smtClean="0"/>
              <a:t>Agriculture, United Nations</a:t>
            </a:r>
            <a:endParaRPr lang="en-GB" sz="1000" b="0" dirty="0"/>
          </a:p>
        </p:txBody>
      </p:sp>
      <p:sp>
        <p:nvSpPr>
          <p:cNvPr id="26630" name="Oval 6"/>
          <p:cNvSpPr>
            <a:spLocks noChangeArrowheads="1"/>
          </p:cNvSpPr>
          <p:nvPr/>
        </p:nvSpPr>
        <p:spPr bwMode="auto">
          <a:xfrm>
            <a:off x="1804889" y="3414939"/>
            <a:ext cx="271463" cy="185738"/>
          </a:xfrm>
          <a:prstGeom prst="ellipse">
            <a:avLst/>
          </a:prstGeom>
          <a:noFill/>
          <a:ln w="28575">
            <a:solidFill>
              <a:schemeClr val="tx1"/>
            </a:solidFill>
            <a:round/>
            <a:headEnd/>
            <a:tailEnd/>
          </a:ln>
        </p:spPr>
        <p:txBody>
          <a:bodyPr lIns="72000" tIns="46800" rIns="72000" bIns="46800" anchor="ctr">
            <a:spAutoFit/>
          </a:bodyPr>
          <a:lstStyle/>
          <a:p>
            <a:endParaRPr lang="nb-NO"/>
          </a:p>
        </p:txBody>
      </p:sp>
      <p:sp>
        <p:nvSpPr>
          <p:cNvPr id="26631" name="Text Box 7"/>
          <p:cNvSpPr txBox="1">
            <a:spLocks noChangeArrowheads="1"/>
          </p:cNvSpPr>
          <p:nvPr/>
        </p:nvSpPr>
        <p:spPr bwMode="auto">
          <a:xfrm>
            <a:off x="1165837" y="2931595"/>
            <a:ext cx="1353076" cy="408446"/>
          </a:xfrm>
          <a:prstGeom prst="rect">
            <a:avLst/>
          </a:prstGeom>
          <a:noFill/>
          <a:ln w="9525">
            <a:noFill/>
            <a:miter lim="800000"/>
            <a:headEnd/>
            <a:tailEnd/>
          </a:ln>
        </p:spPr>
        <p:txBody>
          <a:bodyPr wrap="square" lIns="72000" tIns="46800" rIns="72000" bIns="46800">
            <a:spAutoFit/>
          </a:bodyPr>
          <a:lstStyle/>
          <a:p>
            <a:r>
              <a:rPr lang="en-US" sz="800" b="0" dirty="0" smtClean="0"/>
              <a:t>4</a:t>
            </a:r>
            <a:r>
              <a:rPr lang="en-US" sz="800" b="0" dirty="0"/>
              <a:t>% drop in production, low stocks, demand rationing and spiking prices</a:t>
            </a:r>
          </a:p>
        </p:txBody>
      </p:sp>
      <p:sp>
        <p:nvSpPr>
          <p:cNvPr id="26632" name="Oval 8"/>
          <p:cNvSpPr>
            <a:spLocks noChangeArrowheads="1"/>
          </p:cNvSpPr>
          <p:nvPr/>
        </p:nvSpPr>
        <p:spPr bwMode="auto">
          <a:xfrm>
            <a:off x="2966253" y="2841568"/>
            <a:ext cx="271463" cy="185738"/>
          </a:xfrm>
          <a:prstGeom prst="ellipse">
            <a:avLst/>
          </a:prstGeom>
          <a:noFill/>
          <a:ln w="28575">
            <a:solidFill>
              <a:schemeClr val="tx1"/>
            </a:solidFill>
            <a:round/>
            <a:headEnd/>
            <a:tailEnd/>
          </a:ln>
        </p:spPr>
        <p:txBody>
          <a:bodyPr lIns="72000" tIns="46800" rIns="72000" bIns="46800" anchor="ctr">
            <a:spAutoFit/>
          </a:bodyPr>
          <a:lstStyle/>
          <a:p>
            <a:endParaRPr lang="nb-NO"/>
          </a:p>
        </p:txBody>
      </p:sp>
      <p:sp>
        <p:nvSpPr>
          <p:cNvPr id="26633" name="Text Box 9"/>
          <p:cNvSpPr txBox="1">
            <a:spLocks noChangeArrowheads="1"/>
          </p:cNvSpPr>
          <p:nvPr/>
        </p:nvSpPr>
        <p:spPr bwMode="auto">
          <a:xfrm>
            <a:off x="2163855" y="2626346"/>
            <a:ext cx="1150490" cy="199158"/>
          </a:xfrm>
          <a:prstGeom prst="rect">
            <a:avLst/>
          </a:prstGeom>
          <a:noFill/>
          <a:ln w="9525">
            <a:noFill/>
            <a:miter lim="800000"/>
            <a:headEnd/>
            <a:tailEnd/>
          </a:ln>
        </p:spPr>
        <p:txBody>
          <a:bodyPr wrap="none" lIns="72000" tIns="46800" rIns="72000" bIns="46800">
            <a:spAutoFit/>
          </a:bodyPr>
          <a:lstStyle/>
          <a:p>
            <a:r>
              <a:rPr lang="en-US" sz="800" b="0" dirty="0" smtClean="0"/>
              <a:t>3</a:t>
            </a:r>
            <a:r>
              <a:rPr lang="en-US" sz="800" b="0" dirty="0"/>
              <a:t>% drop in production</a:t>
            </a:r>
          </a:p>
        </p:txBody>
      </p:sp>
      <p:sp>
        <p:nvSpPr>
          <p:cNvPr id="26634" name="Text Box 10"/>
          <p:cNvSpPr txBox="1">
            <a:spLocks noChangeArrowheads="1"/>
          </p:cNvSpPr>
          <p:nvPr/>
        </p:nvSpPr>
        <p:spPr bwMode="auto">
          <a:xfrm>
            <a:off x="3821350" y="2713121"/>
            <a:ext cx="1665050" cy="408446"/>
          </a:xfrm>
          <a:prstGeom prst="rect">
            <a:avLst/>
          </a:prstGeom>
          <a:noFill/>
          <a:ln w="9525">
            <a:noFill/>
            <a:miter lim="800000"/>
            <a:headEnd/>
            <a:tailEnd/>
          </a:ln>
        </p:spPr>
        <p:txBody>
          <a:bodyPr wrap="square" lIns="72000" tIns="46800" rIns="72000" bIns="46800">
            <a:spAutoFit/>
          </a:bodyPr>
          <a:lstStyle/>
          <a:p>
            <a:r>
              <a:rPr lang="en-US" sz="800" b="0" dirty="0" smtClean="0"/>
              <a:t>3</a:t>
            </a:r>
            <a:r>
              <a:rPr lang="en-US" sz="800" b="0" dirty="0"/>
              <a:t>% drop in production, low stocks, demand rationing and spiking prices</a:t>
            </a:r>
          </a:p>
        </p:txBody>
      </p:sp>
      <p:sp>
        <p:nvSpPr>
          <p:cNvPr id="26635" name="Oval 11"/>
          <p:cNvSpPr>
            <a:spLocks noChangeArrowheads="1"/>
          </p:cNvSpPr>
          <p:nvPr/>
        </p:nvSpPr>
        <p:spPr bwMode="auto">
          <a:xfrm>
            <a:off x="3519382" y="2709149"/>
            <a:ext cx="271462" cy="185738"/>
          </a:xfrm>
          <a:prstGeom prst="ellipse">
            <a:avLst/>
          </a:prstGeom>
          <a:noFill/>
          <a:ln w="28575">
            <a:solidFill>
              <a:schemeClr val="tx1"/>
            </a:solidFill>
            <a:round/>
            <a:headEnd/>
            <a:tailEnd/>
          </a:ln>
        </p:spPr>
        <p:txBody>
          <a:bodyPr lIns="72000" tIns="46800" rIns="72000" bIns="46800" anchor="ctr">
            <a:spAutoFit/>
          </a:bodyPr>
          <a:lstStyle/>
          <a:p>
            <a:endParaRPr lang="nb-NO"/>
          </a:p>
        </p:txBody>
      </p:sp>
      <p:sp>
        <p:nvSpPr>
          <p:cNvPr id="13" name="Oval 11"/>
          <p:cNvSpPr>
            <a:spLocks noChangeArrowheads="1"/>
          </p:cNvSpPr>
          <p:nvPr/>
        </p:nvSpPr>
        <p:spPr bwMode="auto">
          <a:xfrm>
            <a:off x="4904096" y="2029036"/>
            <a:ext cx="271462" cy="185738"/>
          </a:xfrm>
          <a:prstGeom prst="ellipse">
            <a:avLst/>
          </a:prstGeom>
          <a:noFill/>
          <a:ln w="28575">
            <a:solidFill>
              <a:schemeClr val="tx1"/>
            </a:solidFill>
            <a:round/>
            <a:headEnd/>
            <a:tailEnd/>
          </a:ln>
        </p:spPr>
        <p:txBody>
          <a:bodyPr lIns="72000" tIns="46800" rIns="72000" bIns="46800" anchor="ctr">
            <a:spAutoFit/>
          </a:bodyPr>
          <a:lstStyle/>
          <a:p>
            <a:endParaRPr lang="nb-NO"/>
          </a:p>
        </p:txBody>
      </p:sp>
      <p:sp>
        <p:nvSpPr>
          <p:cNvPr id="14" name="Text Box 10"/>
          <p:cNvSpPr txBox="1">
            <a:spLocks noChangeArrowheads="1"/>
          </p:cNvSpPr>
          <p:nvPr/>
        </p:nvSpPr>
        <p:spPr bwMode="auto">
          <a:xfrm>
            <a:off x="5174754" y="1888798"/>
            <a:ext cx="1665050" cy="586957"/>
          </a:xfrm>
          <a:prstGeom prst="rect">
            <a:avLst/>
          </a:prstGeom>
          <a:noFill/>
          <a:ln w="9525">
            <a:noFill/>
            <a:miter lim="800000"/>
            <a:headEnd/>
            <a:tailEnd/>
          </a:ln>
        </p:spPr>
        <p:txBody>
          <a:bodyPr wrap="square" lIns="72000" tIns="46800" rIns="72000" bIns="46800">
            <a:spAutoFit/>
          </a:bodyPr>
          <a:lstStyle/>
          <a:p>
            <a:r>
              <a:rPr lang="en-US" sz="800" b="0" dirty="0" smtClean="0"/>
              <a:t>US drought resulting in 2.9% </a:t>
            </a:r>
            <a:r>
              <a:rPr lang="en-US" sz="800" b="0" dirty="0"/>
              <a:t>drop in production, low stocks, demand rationing and spiking prices</a:t>
            </a:r>
          </a:p>
        </p:txBody>
      </p:sp>
    </p:spTree>
    <p:extLst>
      <p:ext uri="{BB962C8B-B14F-4D97-AF65-F5344CB8AC3E}">
        <p14:creationId xmlns:p14="http://schemas.microsoft.com/office/powerpoint/2010/main" val="243986549"/>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838199" y="381000"/>
            <a:ext cx="5721627" cy="846138"/>
          </a:xfrm>
        </p:spPr>
        <p:txBody>
          <a:bodyPr/>
          <a:lstStyle/>
          <a:p>
            <a:r>
              <a:rPr lang="en-US" dirty="0" smtClean="0"/>
              <a:t>Higher meat consumption requires more feed grain</a:t>
            </a:r>
          </a:p>
        </p:txBody>
      </p:sp>
      <p:graphicFrame>
        <p:nvGraphicFramePr>
          <p:cNvPr id="13" name="Object 3"/>
          <p:cNvGraphicFramePr>
            <a:graphicFrameLocks noChangeAspect="1"/>
          </p:cNvGraphicFramePr>
          <p:nvPr/>
        </p:nvGraphicFramePr>
        <p:xfrm>
          <a:off x="165100" y="2111825"/>
          <a:ext cx="5210175" cy="3476625"/>
        </p:xfrm>
        <a:graphic>
          <a:graphicData uri="http://schemas.openxmlformats.org/drawingml/2006/chart">
            <c:chart xmlns:c="http://schemas.openxmlformats.org/drawingml/2006/chart" xmlns:r="http://schemas.openxmlformats.org/officeDocument/2006/relationships" r:id="rId3"/>
          </a:graphicData>
        </a:graphic>
      </p:graphicFrame>
      <p:sp>
        <p:nvSpPr>
          <p:cNvPr id="30725" name="Text Box 4"/>
          <p:cNvSpPr txBox="1">
            <a:spLocks noChangeArrowheads="1"/>
          </p:cNvSpPr>
          <p:nvPr/>
        </p:nvSpPr>
        <p:spPr bwMode="auto">
          <a:xfrm>
            <a:off x="2247900" y="5627004"/>
            <a:ext cx="1126444" cy="251480"/>
          </a:xfrm>
          <a:prstGeom prst="rect">
            <a:avLst/>
          </a:prstGeom>
          <a:noFill/>
          <a:ln w="9525">
            <a:noFill/>
            <a:miter lim="800000"/>
            <a:headEnd/>
            <a:tailEnd/>
          </a:ln>
        </p:spPr>
        <p:txBody>
          <a:bodyPr wrap="none" lIns="72000" tIns="46800" rIns="72000" bIns="46800">
            <a:spAutoFit/>
          </a:bodyPr>
          <a:lstStyle/>
          <a:p>
            <a:r>
              <a:rPr lang="en-US" sz="1200" b="0" i="0" dirty="0"/>
              <a:t>Kg/capita/year</a:t>
            </a:r>
          </a:p>
        </p:txBody>
      </p:sp>
      <p:sp>
        <p:nvSpPr>
          <p:cNvPr id="30726" name="Text Box 5"/>
          <p:cNvSpPr txBox="1">
            <a:spLocks noChangeArrowheads="1"/>
          </p:cNvSpPr>
          <p:nvPr/>
        </p:nvSpPr>
        <p:spPr bwMode="auto">
          <a:xfrm>
            <a:off x="550863" y="5900834"/>
            <a:ext cx="937695" cy="234152"/>
          </a:xfrm>
          <a:prstGeom prst="rect">
            <a:avLst/>
          </a:prstGeom>
          <a:noFill/>
          <a:ln w="9525">
            <a:noFill/>
            <a:miter lim="800000"/>
            <a:headEnd/>
            <a:tailEnd/>
          </a:ln>
        </p:spPr>
        <p:txBody>
          <a:bodyPr lIns="0" tIns="35941" rIns="107950" bIns="35941" anchor="b"/>
          <a:lstStyle/>
          <a:p>
            <a:r>
              <a:rPr lang="en-US" sz="1000" b="0" dirty="0">
                <a:solidFill>
                  <a:srgbClr val="000000"/>
                </a:solidFill>
              </a:rPr>
              <a:t>Source: FAO</a:t>
            </a:r>
          </a:p>
        </p:txBody>
      </p:sp>
      <p:sp>
        <p:nvSpPr>
          <p:cNvPr id="30727" name="Text Box 6"/>
          <p:cNvSpPr txBox="1">
            <a:spLocks noChangeArrowheads="1"/>
          </p:cNvSpPr>
          <p:nvPr/>
        </p:nvSpPr>
        <p:spPr bwMode="auto">
          <a:xfrm>
            <a:off x="733425" y="1626504"/>
            <a:ext cx="3654380" cy="460768"/>
          </a:xfrm>
          <a:prstGeom prst="rect">
            <a:avLst/>
          </a:prstGeom>
          <a:noFill/>
          <a:ln w="9525">
            <a:noFill/>
            <a:miter lim="800000"/>
            <a:headEnd/>
            <a:tailEnd/>
          </a:ln>
        </p:spPr>
        <p:txBody>
          <a:bodyPr wrap="none" lIns="72000" tIns="46800" rIns="72000" bIns="46800">
            <a:spAutoFit/>
          </a:bodyPr>
          <a:lstStyle/>
          <a:p>
            <a:r>
              <a:rPr lang="en-US" sz="1400" i="0" dirty="0"/>
              <a:t>Significant potential for increasing</a:t>
            </a:r>
          </a:p>
          <a:p>
            <a:r>
              <a:rPr lang="en-US" sz="1400" i="0" dirty="0"/>
              <a:t>meat consumption in emerging countries</a:t>
            </a:r>
          </a:p>
        </p:txBody>
      </p:sp>
      <p:graphicFrame>
        <p:nvGraphicFramePr>
          <p:cNvPr id="14" name="Object 7"/>
          <p:cNvGraphicFramePr>
            <a:graphicFrameLocks noChangeAspect="1"/>
          </p:cNvGraphicFramePr>
          <p:nvPr/>
        </p:nvGraphicFramePr>
        <p:xfrm>
          <a:off x="4572329" y="2248585"/>
          <a:ext cx="5057775" cy="3375025"/>
        </p:xfrm>
        <a:graphic>
          <a:graphicData uri="http://schemas.openxmlformats.org/drawingml/2006/chart">
            <c:chart xmlns:c="http://schemas.openxmlformats.org/drawingml/2006/chart" xmlns:r="http://schemas.openxmlformats.org/officeDocument/2006/relationships" r:id="rId4"/>
          </a:graphicData>
        </a:graphic>
      </p:graphicFrame>
      <p:sp>
        <p:nvSpPr>
          <p:cNvPr id="30728" name="Text Box 8"/>
          <p:cNvSpPr txBox="1">
            <a:spLocks noChangeArrowheads="1"/>
          </p:cNvSpPr>
          <p:nvPr/>
        </p:nvSpPr>
        <p:spPr bwMode="auto">
          <a:xfrm>
            <a:off x="5381625" y="5627004"/>
            <a:ext cx="3295650" cy="251480"/>
          </a:xfrm>
          <a:prstGeom prst="rect">
            <a:avLst/>
          </a:prstGeom>
          <a:noFill/>
          <a:ln w="9525">
            <a:noFill/>
            <a:miter lim="800000"/>
            <a:headEnd/>
            <a:tailEnd/>
          </a:ln>
        </p:spPr>
        <p:txBody>
          <a:bodyPr wrap="square" lIns="72000" tIns="46800" rIns="72000" bIns="46800">
            <a:spAutoFit/>
          </a:bodyPr>
          <a:lstStyle/>
          <a:p>
            <a:r>
              <a:rPr lang="en-US" sz="1200" b="0" i="0" dirty="0"/>
              <a:t>Kilograms of grain to produce </a:t>
            </a:r>
            <a:r>
              <a:rPr lang="en-US" sz="1200" b="0" i="0" dirty="0" smtClean="0"/>
              <a:t>1kg of </a:t>
            </a:r>
            <a:r>
              <a:rPr lang="en-US" sz="1200" b="0" i="0" dirty="0"/>
              <a:t>meat</a:t>
            </a:r>
          </a:p>
        </p:txBody>
      </p:sp>
      <p:sp>
        <p:nvSpPr>
          <p:cNvPr id="30729" name="Text Box 9"/>
          <p:cNvSpPr txBox="1">
            <a:spLocks noChangeArrowheads="1"/>
          </p:cNvSpPr>
          <p:nvPr/>
        </p:nvSpPr>
        <p:spPr bwMode="auto">
          <a:xfrm>
            <a:off x="5291468" y="1626504"/>
            <a:ext cx="2847975" cy="460768"/>
          </a:xfrm>
          <a:prstGeom prst="rect">
            <a:avLst/>
          </a:prstGeom>
          <a:noFill/>
          <a:ln w="9525">
            <a:noFill/>
            <a:miter lim="800000"/>
            <a:headEnd/>
            <a:tailEnd/>
          </a:ln>
        </p:spPr>
        <p:txBody>
          <a:bodyPr wrap="square" lIns="72000" tIns="46800" rIns="72000" bIns="46800">
            <a:spAutoFit/>
          </a:bodyPr>
          <a:lstStyle/>
          <a:p>
            <a:r>
              <a:rPr lang="en-US" sz="1400" i="0" dirty="0"/>
              <a:t>Feed grain </a:t>
            </a:r>
            <a:r>
              <a:rPr lang="en-US" sz="1400" i="0" dirty="0" smtClean="0"/>
              <a:t>multipliers for </a:t>
            </a:r>
            <a:r>
              <a:rPr lang="en-US" sz="1400" i="0" dirty="0"/>
              <a:t>meat production</a:t>
            </a:r>
          </a:p>
        </p:txBody>
      </p:sp>
      <p:sp>
        <p:nvSpPr>
          <p:cNvPr id="30730" name="Text Box 10"/>
          <p:cNvSpPr txBox="1">
            <a:spLocks noChangeArrowheads="1"/>
          </p:cNvSpPr>
          <p:nvPr/>
        </p:nvSpPr>
        <p:spPr bwMode="auto">
          <a:xfrm>
            <a:off x="6219825" y="2674254"/>
            <a:ext cx="332958" cy="251480"/>
          </a:xfrm>
          <a:prstGeom prst="rect">
            <a:avLst/>
          </a:prstGeom>
          <a:noFill/>
          <a:ln w="9525">
            <a:noFill/>
            <a:miter lim="800000"/>
            <a:headEnd/>
            <a:tailEnd/>
          </a:ln>
        </p:spPr>
        <p:txBody>
          <a:bodyPr wrap="none" lIns="72000" tIns="46800" rIns="72000" bIns="46800">
            <a:spAutoFit/>
          </a:bodyPr>
          <a:lstStyle/>
          <a:p>
            <a:r>
              <a:rPr lang="en-US" sz="1200" b="0" i="0" dirty="0"/>
              <a:t>2X</a:t>
            </a:r>
          </a:p>
        </p:txBody>
      </p:sp>
      <p:sp>
        <p:nvSpPr>
          <p:cNvPr id="30731" name="Text Box 11"/>
          <p:cNvSpPr txBox="1">
            <a:spLocks noChangeArrowheads="1"/>
          </p:cNvSpPr>
          <p:nvPr/>
        </p:nvSpPr>
        <p:spPr bwMode="auto">
          <a:xfrm>
            <a:off x="6905625" y="3588654"/>
            <a:ext cx="332958" cy="251480"/>
          </a:xfrm>
          <a:prstGeom prst="rect">
            <a:avLst/>
          </a:prstGeom>
          <a:noFill/>
          <a:ln w="9525">
            <a:noFill/>
            <a:miter lim="800000"/>
            <a:headEnd/>
            <a:tailEnd/>
          </a:ln>
        </p:spPr>
        <p:txBody>
          <a:bodyPr wrap="none" lIns="72000" tIns="46800" rIns="72000" bIns="46800">
            <a:spAutoFit/>
          </a:bodyPr>
          <a:lstStyle/>
          <a:p>
            <a:r>
              <a:rPr lang="en-US" sz="1200" b="0" i="0"/>
              <a:t>4X</a:t>
            </a:r>
          </a:p>
        </p:txBody>
      </p:sp>
      <p:sp>
        <p:nvSpPr>
          <p:cNvPr id="30732" name="Text Box 12"/>
          <p:cNvSpPr txBox="1">
            <a:spLocks noChangeArrowheads="1"/>
          </p:cNvSpPr>
          <p:nvPr/>
        </p:nvSpPr>
        <p:spPr bwMode="auto">
          <a:xfrm>
            <a:off x="7943850" y="4522104"/>
            <a:ext cx="332958" cy="251480"/>
          </a:xfrm>
          <a:prstGeom prst="rect">
            <a:avLst/>
          </a:prstGeom>
          <a:noFill/>
          <a:ln w="9525">
            <a:noFill/>
            <a:miter lim="800000"/>
            <a:headEnd/>
            <a:tailEnd/>
          </a:ln>
        </p:spPr>
        <p:txBody>
          <a:bodyPr wrap="none" lIns="72000" tIns="46800" rIns="72000" bIns="46800">
            <a:spAutoFit/>
          </a:bodyPr>
          <a:lstStyle/>
          <a:p>
            <a:r>
              <a:rPr lang="en-US" sz="1200" b="0" i="0" dirty="0"/>
              <a:t>7X</a:t>
            </a:r>
          </a:p>
        </p:txBody>
      </p:sp>
    </p:spTree>
    <p:extLst>
      <p:ext uri="{BB962C8B-B14F-4D97-AF65-F5344CB8AC3E}">
        <p14:creationId xmlns:p14="http://schemas.microsoft.com/office/powerpoint/2010/main" val="2960078983"/>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Large variations in yields across regions</a:t>
            </a:r>
            <a:endParaRPr lang="en-US"/>
          </a:p>
        </p:txBody>
      </p:sp>
      <p:sp>
        <p:nvSpPr>
          <p:cNvPr id="17" name="Rectangle 16"/>
          <p:cNvSpPr/>
          <p:nvPr/>
        </p:nvSpPr>
        <p:spPr>
          <a:xfrm>
            <a:off x="431223" y="5899993"/>
            <a:ext cx="1601721" cy="246221"/>
          </a:xfrm>
          <a:prstGeom prst="rect">
            <a:avLst/>
          </a:prstGeom>
        </p:spPr>
        <p:txBody>
          <a:bodyPr wrap="none">
            <a:spAutoFit/>
          </a:bodyPr>
          <a:lstStyle/>
          <a:p>
            <a:pPr defTabSz="434975">
              <a:lnSpc>
                <a:spcPct val="100000"/>
              </a:lnSpc>
              <a:buClr>
                <a:srgbClr val="FF0000"/>
              </a:buClr>
              <a:buSzPct val="90000"/>
              <a:buFont typeface="Monotype Sorts" pitchFamily="2" charset="2"/>
              <a:buNone/>
            </a:pPr>
            <a:r>
              <a:rPr lang="en-GB" sz="1000" b="0" dirty="0" smtClean="0">
                <a:cs typeface="Times New Roman" pitchFamily="18" charset="0"/>
              </a:rPr>
              <a:t>Source: FAOSTAT. 2010</a:t>
            </a:r>
            <a:endParaRPr lang="en-GB" sz="1000" b="0" dirty="0">
              <a:cs typeface="Times New Roman" pitchFamily="18" charset="0"/>
            </a:endParaRPr>
          </a:p>
        </p:txBody>
      </p:sp>
      <p:graphicFrame>
        <p:nvGraphicFramePr>
          <p:cNvPr id="25" name="Content Placeholder 10"/>
          <p:cNvGraphicFramePr>
            <a:graphicFrameLocks noGrp="1"/>
          </p:cNvGraphicFramePr>
          <p:nvPr>
            <p:ph sz="half" idx="1"/>
          </p:nvPr>
        </p:nvGraphicFramePr>
        <p:xfrm>
          <a:off x="232501" y="1295400"/>
          <a:ext cx="4070350" cy="2352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0"/>
          <p:cNvGraphicFramePr>
            <a:graphicFrameLocks noGrp="1"/>
          </p:cNvGraphicFramePr>
          <p:nvPr>
            <p:ph sz="half" idx="1"/>
          </p:nvPr>
        </p:nvGraphicFramePr>
        <p:xfrm>
          <a:off x="4492625" y="1295400"/>
          <a:ext cx="4070350" cy="2352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ontent Placeholder 10"/>
          <p:cNvGraphicFramePr>
            <a:graphicFrameLocks noGrp="1"/>
          </p:cNvGraphicFramePr>
          <p:nvPr>
            <p:ph sz="half" idx="1"/>
            <p:extLst>
              <p:ext uri="{D42A27DB-BD31-4B8C-83A1-F6EECF244321}">
                <p14:modId xmlns:p14="http://schemas.microsoft.com/office/powerpoint/2010/main" val="1364600939"/>
              </p:ext>
            </p:extLst>
          </p:nvPr>
        </p:nvGraphicFramePr>
        <p:xfrm>
          <a:off x="242026" y="3609975"/>
          <a:ext cx="4070350" cy="23526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ontent Placeholder 10"/>
          <p:cNvGraphicFramePr>
            <a:graphicFrameLocks noGrp="1"/>
          </p:cNvGraphicFramePr>
          <p:nvPr>
            <p:ph sz="half" idx="1"/>
            <p:extLst>
              <p:ext uri="{D42A27DB-BD31-4B8C-83A1-F6EECF244321}">
                <p14:modId xmlns:p14="http://schemas.microsoft.com/office/powerpoint/2010/main" val="615410205"/>
              </p:ext>
            </p:extLst>
          </p:nvPr>
        </p:nvGraphicFramePr>
        <p:xfrm>
          <a:off x="4559300" y="3648075"/>
          <a:ext cx="4070350" cy="23526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52622146"/>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2"/>
          <p:cNvGraphicFramePr>
            <a:graphicFrameLocks noChangeAspect="1"/>
          </p:cNvGraphicFramePr>
          <p:nvPr>
            <p:extLst>
              <p:ext uri="{D42A27DB-BD31-4B8C-83A1-F6EECF244321}">
                <p14:modId xmlns:p14="http://schemas.microsoft.com/office/powerpoint/2010/main" val="556257580"/>
              </p:ext>
            </p:extLst>
          </p:nvPr>
        </p:nvGraphicFramePr>
        <p:xfrm>
          <a:off x="4681609" y="1828800"/>
          <a:ext cx="3766355" cy="4703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3"/>
          <p:cNvGraphicFramePr>
            <a:graphicFrameLocks noChangeAspect="1"/>
          </p:cNvGraphicFramePr>
          <p:nvPr>
            <p:extLst>
              <p:ext uri="{D42A27DB-BD31-4B8C-83A1-F6EECF244321}">
                <p14:modId xmlns:p14="http://schemas.microsoft.com/office/powerpoint/2010/main" val="1459686536"/>
              </p:ext>
            </p:extLst>
          </p:nvPr>
        </p:nvGraphicFramePr>
        <p:xfrm>
          <a:off x="530227" y="1682750"/>
          <a:ext cx="3717924" cy="3565525"/>
        </p:xfrm>
        <a:graphic>
          <a:graphicData uri="http://schemas.openxmlformats.org/drawingml/2006/chart">
            <c:chart xmlns:c="http://schemas.openxmlformats.org/drawingml/2006/chart" xmlns:r="http://schemas.openxmlformats.org/officeDocument/2006/relationships" r:id="rId4"/>
          </a:graphicData>
        </a:graphic>
      </p:graphicFrame>
      <p:sp>
        <p:nvSpPr>
          <p:cNvPr id="373764" name="Text Box 4"/>
          <p:cNvSpPr txBox="1">
            <a:spLocks noChangeArrowheads="1"/>
          </p:cNvSpPr>
          <p:nvPr/>
        </p:nvSpPr>
        <p:spPr bwMode="auto">
          <a:xfrm>
            <a:off x="1140199" y="2302376"/>
            <a:ext cx="462802" cy="225319"/>
          </a:xfrm>
          <a:prstGeom prst="rect">
            <a:avLst/>
          </a:prstGeom>
          <a:noFill/>
          <a:ln w="9525">
            <a:noFill/>
            <a:miter lim="800000"/>
            <a:headEnd/>
            <a:tailEnd/>
          </a:ln>
          <a:effectLst/>
        </p:spPr>
        <p:txBody>
          <a:bodyPr wrap="none" lIns="72000" tIns="46800" rIns="72000" bIns="46800">
            <a:spAutoFit/>
          </a:bodyPr>
          <a:lstStyle/>
          <a:p>
            <a:r>
              <a:rPr lang="en-US" sz="1000" i="0" dirty="0" smtClean="0">
                <a:solidFill>
                  <a:schemeClr val="tx2"/>
                </a:solidFill>
              </a:rPr>
              <a:t>13/14</a:t>
            </a:r>
            <a:endParaRPr lang="en-US" sz="1000" i="0" dirty="0">
              <a:solidFill>
                <a:schemeClr val="tx2"/>
              </a:solidFill>
            </a:endParaRPr>
          </a:p>
        </p:txBody>
      </p:sp>
      <p:sp>
        <p:nvSpPr>
          <p:cNvPr id="373767" name="Text Box 7"/>
          <p:cNvSpPr txBox="1">
            <a:spLocks noChangeArrowheads="1"/>
          </p:cNvSpPr>
          <p:nvPr/>
        </p:nvSpPr>
        <p:spPr bwMode="auto">
          <a:xfrm>
            <a:off x="305609" y="5936813"/>
            <a:ext cx="1538416" cy="225319"/>
          </a:xfrm>
          <a:prstGeom prst="rect">
            <a:avLst/>
          </a:prstGeom>
          <a:noFill/>
          <a:ln w="9525">
            <a:noFill/>
            <a:miter lim="800000"/>
            <a:headEnd/>
            <a:tailEnd/>
          </a:ln>
          <a:effectLst/>
        </p:spPr>
        <p:txBody>
          <a:bodyPr wrap="none" lIns="72000" tIns="46800" rIns="72000" bIns="46800">
            <a:spAutoFit/>
          </a:bodyPr>
          <a:lstStyle/>
          <a:p>
            <a:pPr algn="l"/>
            <a:r>
              <a:rPr lang="nb-NO" sz="1000" b="0" dirty="0"/>
              <a:t>Source: </a:t>
            </a:r>
            <a:r>
              <a:rPr lang="nb-NO" sz="1000" b="0" dirty="0" smtClean="0"/>
              <a:t>BOABC, CFMW</a:t>
            </a:r>
            <a:endParaRPr lang="en-GB" sz="1000" b="0" dirty="0"/>
          </a:p>
        </p:txBody>
      </p:sp>
      <p:sp>
        <p:nvSpPr>
          <p:cNvPr id="9" name="Text Box 6"/>
          <p:cNvSpPr txBox="1">
            <a:spLocks noChangeArrowheads="1"/>
          </p:cNvSpPr>
          <p:nvPr/>
        </p:nvSpPr>
        <p:spPr bwMode="auto">
          <a:xfrm>
            <a:off x="2971800" y="2199392"/>
            <a:ext cx="568325" cy="225319"/>
          </a:xfrm>
          <a:prstGeom prst="rect">
            <a:avLst/>
          </a:prstGeom>
          <a:noFill/>
          <a:ln w="9525">
            <a:noFill/>
            <a:miter lim="800000"/>
            <a:headEnd/>
            <a:tailEnd/>
          </a:ln>
          <a:effectLst/>
        </p:spPr>
        <p:txBody>
          <a:bodyPr wrap="square" lIns="72000" tIns="46800" rIns="72000" bIns="46800">
            <a:spAutoFit/>
          </a:bodyPr>
          <a:lstStyle/>
          <a:p>
            <a:r>
              <a:rPr lang="en-US" sz="1000" i="0" dirty="0" smtClean="0">
                <a:solidFill>
                  <a:srgbClr val="0070C0"/>
                </a:solidFill>
              </a:rPr>
              <a:t>12/13</a:t>
            </a:r>
            <a:endParaRPr lang="en-US" sz="1000" i="0" dirty="0">
              <a:solidFill>
                <a:srgbClr val="0070C0"/>
              </a:solidFill>
            </a:endParaRPr>
          </a:p>
        </p:txBody>
      </p:sp>
      <p:sp>
        <p:nvSpPr>
          <p:cNvPr id="10" name="Title 9"/>
          <p:cNvSpPr>
            <a:spLocks noGrp="1"/>
          </p:cNvSpPr>
          <p:nvPr>
            <p:ph type="title"/>
          </p:nvPr>
        </p:nvSpPr>
        <p:spPr/>
        <p:txBody>
          <a:bodyPr/>
          <a:lstStyle/>
          <a:p>
            <a:r>
              <a:rPr lang="en-US" dirty="0"/>
              <a:t>Chinese urea production and export balance</a:t>
            </a:r>
          </a:p>
        </p:txBody>
      </p:sp>
      <p:sp>
        <p:nvSpPr>
          <p:cNvPr id="11" name="Text Placeholder 20"/>
          <p:cNvSpPr txBox="1">
            <a:spLocks/>
          </p:cNvSpPr>
          <p:nvPr/>
        </p:nvSpPr>
        <p:spPr>
          <a:xfrm>
            <a:off x="638175" y="1541463"/>
            <a:ext cx="4040188" cy="293687"/>
          </a:xfrm>
          <a:prstGeom prst="rect">
            <a:avLst/>
          </a:prstGeom>
        </p:spPr>
        <p:txBody>
          <a:bodyPr/>
          <a:lstStyle/>
          <a:p>
            <a:pPr marL="342900" indent="-342900" algn="ctr">
              <a:spcBef>
                <a:spcPct val="25000"/>
              </a:spcBef>
              <a:buClr>
                <a:schemeClr val="tx1"/>
              </a:buClr>
              <a:buSzPct val="75000"/>
              <a:defRPr/>
            </a:pPr>
            <a:r>
              <a:rPr lang="en-US" sz="1400" kern="0" smtClean="0">
                <a:latin typeface="+mn-lt"/>
                <a:cs typeface="+mn-cs"/>
              </a:rPr>
              <a:t>Chinese urea production</a:t>
            </a:r>
            <a:endParaRPr lang="en-US" sz="1400" kern="0">
              <a:latin typeface="+mn-lt"/>
              <a:cs typeface="+mn-cs"/>
            </a:endParaRPr>
          </a:p>
        </p:txBody>
      </p:sp>
      <p:sp>
        <p:nvSpPr>
          <p:cNvPr id="12" name="Text Placeholder 20"/>
          <p:cNvSpPr txBox="1">
            <a:spLocks/>
          </p:cNvSpPr>
          <p:nvPr/>
        </p:nvSpPr>
        <p:spPr>
          <a:xfrm>
            <a:off x="4924425" y="1541463"/>
            <a:ext cx="4040188" cy="293687"/>
          </a:xfrm>
          <a:prstGeom prst="rect">
            <a:avLst/>
          </a:prstGeom>
        </p:spPr>
        <p:txBody>
          <a:bodyPr/>
          <a:lstStyle/>
          <a:p>
            <a:pPr marL="342900" indent="-342900" algn="ctr">
              <a:spcBef>
                <a:spcPct val="25000"/>
              </a:spcBef>
              <a:buClr>
                <a:schemeClr val="tx1"/>
              </a:buClr>
              <a:buSzPct val="75000"/>
              <a:defRPr/>
            </a:pPr>
            <a:r>
              <a:rPr lang="en-US" sz="1400" kern="0" smtClean="0">
                <a:latin typeface="+mn-lt"/>
                <a:cs typeface="+mn-cs"/>
              </a:rPr>
              <a:t>Domestic urea balance</a:t>
            </a:r>
            <a:endParaRPr lang="en-US" sz="1400" kern="0">
              <a:latin typeface="+mn-lt"/>
              <a:cs typeface="+mn-cs"/>
            </a:endParaRPr>
          </a:p>
        </p:txBody>
      </p:sp>
      <p:sp>
        <p:nvSpPr>
          <p:cNvPr id="14" name="Left Brace 13"/>
          <p:cNvSpPr/>
          <p:nvPr/>
        </p:nvSpPr>
        <p:spPr bwMode="auto">
          <a:xfrm rot="16200000">
            <a:off x="5697921" y="5170171"/>
            <a:ext cx="133354" cy="1280160"/>
          </a:xfrm>
          <a:prstGeom prst="leftBrace">
            <a:avLst/>
          </a:prstGeom>
          <a:noFill/>
          <a:ln w="9525" cap="flat" cmpd="sng" algn="ctr">
            <a:solidFill>
              <a:schemeClr val="tx1"/>
            </a:solidFill>
            <a:prstDash val="solid"/>
            <a:round/>
            <a:headEnd type="none" w="med" len="med"/>
            <a:tailEnd type="none" w="med" len="med"/>
          </a:ln>
          <a:effectLst/>
        </p:spPr>
        <p:txBody>
          <a:bodyPr vert="horz" wrap="square" lIns="72000" tIns="46800" rIns="72000" bIns="46800" numCol="1" rtlCol="0" anchor="t" anchorCtr="0" compatLnSpc="1">
            <a:prstTxWarp prst="textNoShape">
              <a:avLst/>
            </a:prstTxWarp>
            <a:no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1800" b="1" i="1" u="none" strike="noStrike" cap="none" normalizeH="0" baseline="0" smtClean="0">
              <a:ln>
                <a:noFill/>
              </a:ln>
              <a:solidFill>
                <a:schemeClr val="tx1"/>
              </a:solidFill>
              <a:effectLst/>
              <a:latin typeface="Arial" charset="0"/>
              <a:cs typeface="Arial" charset="0"/>
            </a:endParaRPr>
          </a:p>
        </p:txBody>
      </p:sp>
      <p:sp>
        <p:nvSpPr>
          <p:cNvPr id="16" name="Left Brace 15"/>
          <p:cNvSpPr/>
          <p:nvPr/>
        </p:nvSpPr>
        <p:spPr bwMode="auto">
          <a:xfrm rot="16200000">
            <a:off x="7672154" y="5170171"/>
            <a:ext cx="133354" cy="1280160"/>
          </a:xfrm>
          <a:prstGeom prst="leftBrace">
            <a:avLst/>
          </a:prstGeom>
          <a:noFill/>
          <a:ln w="9525" cap="flat" cmpd="sng" algn="ctr">
            <a:solidFill>
              <a:schemeClr val="tx1"/>
            </a:solidFill>
            <a:prstDash val="solid"/>
            <a:round/>
            <a:headEnd type="none" w="med" len="med"/>
            <a:tailEnd type="none" w="med" len="med"/>
          </a:ln>
          <a:effectLst/>
        </p:spPr>
        <p:txBody>
          <a:bodyPr vert="horz" wrap="square" lIns="72000" tIns="46800" rIns="72000" bIns="46800" numCol="1" rtlCol="0" anchor="t" anchorCtr="0" compatLnSpc="1">
            <a:prstTxWarp prst="textNoShape">
              <a:avLst/>
            </a:prstTxWarp>
            <a:no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1800" b="1" i="1" u="none" strike="noStrike" cap="none" normalizeH="0" baseline="0" smtClean="0">
              <a:ln>
                <a:noFill/>
              </a:ln>
              <a:solidFill>
                <a:schemeClr val="tx1"/>
              </a:solidFill>
              <a:effectLst/>
              <a:latin typeface="Arial" charset="0"/>
              <a:cs typeface="Arial" charset="0"/>
            </a:endParaRPr>
          </a:p>
        </p:txBody>
      </p:sp>
      <p:sp>
        <p:nvSpPr>
          <p:cNvPr id="17" name="TextBox 16"/>
          <p:cNvSpPr txBox="1"/>
          <p:nvPr/>
        </p:nvSpPr>
        <p:spPr>
          <a:xfrm>
            <a:off x="5246763" y="5867400"/>
            <a:ext cx="1130439" cy="249299"/>
          </a:xfrm>
          <a:prstGeom prst="rect">
            <a:avLst/>
          </a:prstGeom>
          <a:noFill/>
        </p:spPr>
        <p:txBody>
          <a:bodyPr wrap="none" rtlCol="0">
            <a:spAutoFit/>
          </a:bodyPr>
          <a:lstStyle/>
          <a:p>
            <a:r>
              <a:rPr lang="en-US" sz="1200" b="0" i="0" dirty="0" smtClean="0"/>
              <a:t>Jul-Aug 12/13</a:t>
            </a:r>
            <a:endParaRPr lang="en-US" sz="1200" b="0" i="0" dirty="0"/>
          </a:p>
        </p:txBody>
      </p:sp>
      <p:sp>
        <p:nvSpPr>
          <p:cNvPr id="18" name="TextBox 17"/>
          <p:cNvSpPr txBox="1"/>
          <p:nvPr/>
        </p:nvSpPr>
        <p:spPr>
          <a:xfrm>
            <a:off x="7271462" y="5867400"/>
            <a:ext cx="1130439" cy="249299"/>
          </a:xfrm>
          <a:prstGeom prst="rect">
            <a:avLst/>
          </a:prstGeom>
          <a:noFill/>
        </p:spPr>
        <p:txBody>
          <a:bodyPr wrap="none" rtlCol="0">
            <a:spAutoFit/>
          </a:bodyPr>
          <a:lstStyle/>
          <a:p>
            <a:r>
              <a:rPr lang="en-US" sz="1200" b="0" i="0" dirty="0" smtClean="0"/>
              <a:t>Jul-Aug 13/14</a:t>
            </a:r>
            <a:endParaRPr lang="en-US" sz="1200" b="0" i="0" dirty="0"/>
          </a:p>
        </p:txBody>
      </p:sp>
      <p:cxnSp>
        <p:nvCxnSpPr>
          <p:cNvPr id="20" name="Straight Arrow Connector 19"/>
          <p:cNvCxnSpPr/>
          <p:nvPr/>
        </p:nvCxnSpPr>
        <p:spPr bwMode="auto">
          <a:xfrm>
            <a:off x="6455211" y="2840942"/>
            <a:ext cx="555189" cy="2070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Oval 20"/>
          <p:cNvSpPr/>
          <p:nvPr/>
        </p:nvSpPr>
        <p:spPr bwMode="auto">
          <a:xfrm>
            <a:off x="6679650" y="2527695"/>
            <a:ext cx="483149" cy="313247"/>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12.0%</a:t>
            </a:r>
          </a:p>
        </p:txBody>
      </p:sp>
      <p:sp>
        <p:nvSpPr>
          <p:cNvPr id="23" name="Text Box 4"/>
          <p:cNvSpPr txBox="1">
            <a:spLocks noChangeArrowheads="1"/>
          </p:cNvSpPr>
          <p:nvPr/>
        </p:nvSpPr>
        <p:spPr bwMode="auto">
          <a:xfrm>
            <a:off x="4038600" y="2527695"/>
            <a:ext cx="462801" cy="225319"/>
          </a:xfrm>
          <a:prstGeom prst="rect">
            <a:avLst/>
          </a:prstGeom>
          <a:noFill/>
          <a:ln w="9525">
            <a:noFill/>
            <a:miter lim="800000"/>
            <a:headEnd/>
            <a:tailEnd/>
          </a:ln>
          <a:effectLst/>
        </p:spPr>
        <p:txBody>
          <a:bodyPr wrap="none" lIns="72000" tIns="46800" rIns="72000" bIns="46800">
            <a:spAutoFit/>
          </a:bodyPr>
          <a:lstStyle/>
          <a:p>
            <a:r>
              <a:rPr lang="en-US" sz="1000" i="0" dirty="0" smtClean="0">
                <a:solidFill>
                  <a:schemeClr val="accent6"/>
                </a:solidFill>
              </a:rPr>
              <a:t>11/12</a:t>
            </a:r>
            <a:endParaRPr lang="en-US" sz="1000" i="0" dirty="0">
              <a:solidFill>
                <a:schemeClr val="accent6"/>
              </a:solidFill>
            </a:endParaRPr>
          </a:p>
        </p:txBody>
      </p:sp>
    </p:spTree>
    <p:extLst>
      <p:ext uri="{BB962C8B-B14F-4D97-AF65-F5344CB8AC3E}">
        <p14:creationId xmlns:p14="http://schemas.microsoft.com/office/powerpoint/2010/main" val="148553420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GB"/>
              <a:t>Key value drivers – quarterly averages</a:t>
            </a:r>
            <a:endParaRPr lang="en-US"/>
          </a:p>
        </p:txBody>
      </p:sp>
      <p:graphicFrame>
        <p:nvGraphicFramePr>
          <p:cNvPr id="10" name="Object 3"/>
          <p:cNvGraphicFramePr>
            <a:graphicFrameLocks noChangeAspect="1"/>
          </p:cNvGraphicFramePr>
          <p:nvPr>
            <p:extLst>
              <p:ext uri="{D42A27DB-BD31-4B8C-83A1-F6EECF244321}">
                <p14:modId xmlns:p14="http://schemas.microsoft.com/office/powerpoint/2010/main" val="4202105265"/>
              </p:ext>
            </p:extLst>
          </p:nvPr>
        </p:nvGraphicFramePr>
        <p:xfrm>
          <a:off x="3232150" y="1641475"/>
          <a:ext cx="2752725" cy="2130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411385460"/>
              </p:ext>
            </p:extLst>
          </p:nvPr>
        </p:nvGraphicFramePr>
        <p:xfrm>
          <a:off x="6013450" y="1641475"/>
          <a:ext cx="2678113" cy="2133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3623818819"/>
              </p:ext>
            </p:extLst>
          </p:nvPr>
        </p:nvGraphicFramePr>
        <p:xfrm>
          <a:off x="530225" y="3806825"/>
          <a:ext cx="2678113" cy="2133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Object 6"/>
          <p:cNvGraphicFramePr>
            <a:graphicFrameLocks noChangeAspect="1"/>
          </p:cNvGraphicFramePr>
          <p:nvPr>
            <p:extLst>
              <p:ext uri="{D42A27DB-BD31-4B8C-83A1-F6EECF244321}">
                <p14:modId xmlns:p14="http://schemas.microsoft.com/office/powerpoint/2010/main" val="794574842"/>
              </p:ext>
            </p:extLst>
          </p:nvPr>
        </p:nvGraphicFramePr>
        <p:xfrm>
          <a:off x="530225" y="1641475"/>
          <a:ext cx="2457599" cy="21351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Object 7"/>
          <p:cNvGraphicFramePr>
            <a:graphicFrameLocks noChangeAspect="1"/>
          </p:cNvGraphicFramePr>
          <p:nvPr>
            <p:extLst>
              <p:ext uri="{D42A27DB-BD31-4B8C-83A1-F6EECF244321}">
                <p14:modId xmlns:p14="http://schemas.microsoft.com/office/powerpoint/2010/main" val="3841433681"/>
              </p:ext>
            </p:extLst>
          </p:nvPr>
        </p:nvGraphicFramePr>
        <p:xfrm>
          <a:off x="6013450" y="3806825"/>
          <a:ext cx="2678112" cy="2133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Object 8"/>
          <p:cNvGraphicFramePr>
            <a:graphicFrameLocks noChangeAspect="1"/>
          </p:cNvGraphicFramePr>
          <p:nvPr>
            <p:extLst>
              <p:ext uri="{D42A27DB-BD31-4B8C-83A1-F6EECF244321}">
                <p14:modId xmlns:p14="http://schemas.microsoft.com/office/powerpoint/2010/main" val="2548332166"/>
              </p:ext>
            </p:extLst>
          </p:nvPr>
        </p:nvGraphicFramePr>
        <p:xfrm>
          <a:off x="3232151" y="3806825"/>
          <a:ext cx="2635250" cy="2128838"/>
        </p:xfrm>
        <a:graphic>
          <a:graphicData uri="http://schemas.openxmlformats.org/drawingml/2006/chart">
            <c:chart xmlns:c="http://schemas.openxmlformats.org/drawingml/2006/chart" xmlns:r="http://schemas.openxmlformats.org/officeDocument/2006/relationships" r:id="rId8"/>
          </a:graphicData>
        </a:graphic>
      </p:graphicFrame>
      <p:sp>
        <p:nvSpPr>
          <p:cNvPr id="363529" name="Rectangle 9"/>
          <p:cNvSpPr>
            <a:spLocks noChangeArrowheads="1"/>
          </p:cNvSpPr>
          <p:nvPr/>
        </p:nvSpPr>
        <p:spPr bwMode="auto">
          <a:xfrm>
            <a:off x="524515" y="5934543"/>
            <a:ext cx="6400800" cy="219075"/>
          </a:xfrm>
          <a:prstGeom prst="rect">
            <a:avLst/>
          </a:prstGeom>
          <a:noFill/>
          <a:ln w="9525">
            <a:noFill/>
            <a:miter lim="800000"/>
            <a:headEnd/>
            <a:tailEnd/>
          </a:ln>
          <a:effectLst/>
        </p:spPr>
        <p:txBody>
          <a:bodyPr lIns="0" tIns="0" rIns="0" bIns="0"/>
          <a:lstStyle/>
          <a:p>
            <a:pPr defTabSz="438150">
              <a:lnSpc>
                <a:spcPct val="100000"/>
              </a:lnSpc>
              <a:buClr>
                <a:srgbClr val="FF0000"/>
              </a:buClr>
              <a:buSzPct val="90000"/>
              <a:buFont typeface="Monotype Sorts" pitchFamily="2" charset="2"/>
              <a:buNone/>
            </a:pPr>
            <a:r>
              <a:rPr lang="en-GB" sz="1000" b="0" i="1" dirty="0"/>
              <a:t>Source: </a:t>
            </a:r>
            <a:r>
              <a:rPr lang="en-GB" sz="1000" b="0" i="1" dirty="0" smtClean="0"/>
              <a:t>Fertilizer Market Publications, </a:t>
            </a:r>
            <a:r>
              <a:rPr lang="en-GB" sz="1000" b="0" i="1" dirty="0"/>
              <a:t>CERA, World Bank, </a:t>
            </a:r>
            <a:r>
              <a:rPr lang="en-GB" sz="1000" b="0" i="1" dirty="0" err="1"/>
              <a:t>Norges</a:t>
            </a:r>
            <a:r>
              <a:rPr lang="en-GB" sz="1000" b="0" i="1" dirty="0"/>
              <a:t> Bank</a:t>
            </a:r>
          </a:p>
        </p:txBody>
      </p:sp>
    </p:spTree>
    <p:extLst>
      <p:ext uri="{BB962C8B-B14F-4D97-AF65-F5344CB8AC3E}">
        <p14:creationId xmlns:p14="http://schemas.microsoft.com/office/powerpoint/2010/main" val="1074093049"/>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en-US"/>
              <a:t>10-year fertilizer prices – monthly averages</a:t>
            </a:r>
          </a:p>
        </p:txBody>
      </p:sp>
      <p:sp>
        <p:nvSpPr>
          <p:cNvPr id="367619" name="Rectangle 3"/>
          <p:cNvSpPr>
            <a:spLocks noChangeArrowheads="1"/>
          </p:cNvSpPr>
          <p:nvPr/>
        </p:nvSpPr>
        <p:spPr bwMode="auto">
          <a:xfrm>
            <a:off x="556573" y="5920999"/>
            <a:ext cx="2620963" cy="265113"/>
          </a:xfrm>
          <a:prstGeom prst="rect">
            <a:avLst/>
          </a:prstGeom>
          <a:noFill/>
          <a:ln w="9525">
            <a:noFill/>
            <a:miter lim="800000"/>
            <a:headEnd/>
            <a:tailEnd/>
          </a:ln>
          <a:effectLst/>
        </p:spPr>
        <p:txBody>
          <a:bodyPr lIns="0" tIns="0" rIns="0" bIns="0"/>
          <a:lstStyle/>
          <a:p>
            <a:pPr marL="342900" indent="-342900" defTabSz="438150">
              <a:lnSpc>
                <a:spcPct val="100000"/>
              </a:lnSpc>
              <a:buClr>
                <a:srgbClr val="FF0000"/>
              </a:buClr>
              <a:buSzPct val="90000"/>
              <a:buFont typeface="Monotype Sorts" pitchFamily="2" charset="2"/>
              <a:buNone/>
            </a:pPr>
            <a:r>
              <a:rPr lang="en-GB" sz="1000" b="0" i="1" dirty="0"/>
              <a:t>Source: Average of international publications</a:t>
            </a:r>
          </a:p>
        </p:txBody>
      </p:sp>
      <p:graphicFrame>
        <p:nvGraphicFramePr>
          <p:cNvPr id="9" name="Object 4"/>
          <p:cNvGraphicFramePr>
            <a:graphicFrameLocks/>
          </p:cNvGraphicFramePr>
          <p:nvPr>
            <p:extLst>
              <p:ext uri="{D42A27DB-BD31-4B8C-83A1-F6EECF244321}">
                <p14:modId xmlns:p14="http://schemas.microsoft.com/office/powerpoint/2010/main" val="794980185"/>
              </p:ext>
            </p:extLst>
          </p:nvPr>
        </p:nvGraphicFramePr>
        <p:xfrm>
          <a:off x="539552" y="1528762"/>
          <a:ext cx="3924000" cy="201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Object 5"/>
          <p:cNvGraphicFramePr>
            <a:graphicFrameLocks/>
          </p:cNvGraphicFramePr>
          <p:nvPr>
            <p:extLst>
              <p:ext uri="{D42A27DB-BD31-4B8C-83A1-F6EECF244321}">
                <p14:modId xmlns:p14="http://schemas.microsoft.com/office/powerpoint/2010/main" val="2479452882"/>
              </p:ext>
            </p:extLst>
          </p:nvPr>
        </p:nvGraphicFramePr>
        <p:xfrm>
          <a:off x="4824413" y="1528762"/>
          <a:ext cx="3924000" cy="201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Object 6"/>
          <p:cNvGraphicFramePr>
            <a:graphicFrameLocks/>
          </p:cNvGraphicFramePr>
          <p:nvPr>
            <p:extLst>
              <p:ext uri="{D42A27DB-BD31-4B8C-83A1-F6EECF244321}">
                <p14:modId xmlns:p14="http://schemas.microsoft.com/office/powerpoint/2010/main" val="2033022038"/>
              </p:ext>
            </p:extLst>
          </p:nvPr>
        </p:nvGraphicFramePr>
        <p:xfrm>
          <a:off x="539552" y="3789040"/>
          <a:ext cx="3924000" cy="2016000"/>
        </p:xfrm>
        <a:graphic>
          <a:graphicData uri="http://schemas.openxmlformats.org/drawingml/2006/chart">
            <c:chart xmlns:c="http://schemas.openxmlformats.org/drawingml/2006/chart" xmlns:r="http://schemas.openxmlformats.org/officeDocument/2006/relationships" r:id="rId5"/>
          </a:graphicData>
        </a:graphic>
      </p:graphicFrame>
      <p:sp>
        <p:nvSpPr>
          <p:cNvPr id="367623" name="Rectangle 7"/>
          <p:cNvSpPr>
            <a:spLocks noChangeArrowheads="1"/>
          </p:cNvSpPr>
          <p:nvPr/>
        </p:nvSpPr>
        <p:spPr bwMode="auto">
          <a:xfrm>
            <a:off x="6948264" y="5877272"/>
            <a:ext cx="1601787" cy="153988"/>
          </a:xfrm>
          <a:prstGeom prst="rect">
            <a:avLst/>
          </a:prstGeom>
          <a:noFill/>
          <a:ln w="9525">
            <a:noFill/>
            <a:miter lim="800000"/>
            <a:headEnd/>
            <a:tailEnd/>
          </a:ln>
          <a:effectLst/>
        </p:spPr>
        <p:txBody>
          <a:bodyPr lIns="0" tIns="0" rIns="0" bIns="0"/>
          <a:lstStyle/>
          <a:p>
            <a:pPr marL="342900" indent="-342900" defTabSz="438150">
              <a:lnSpc>
                <a:spcPct val="100000"/>
              </a:lnSpc>
              <a:buClr>
                <a:srgbClr val="FF0000"/>
              </a:buClr>
              <a:buSzPct val="90000"/>
              <a:buFont typeface="Monotype Sorts" pitchFamily="2" charset="2"/>
              <a:buNone/>
            </a:pPr>
            <a:r>
              <a:rPr lang="en-GB" sz="1000" b="0" i="0" dirty="0"/>
              <a:t>Average prices </a:t>
            </a:r>
            <a:r>
              <a:rPr lang="en-GB" sz="1000" b="0" i="0" dirty="0" smtClean="0"/>
              <a:t>2003 </a:t>
            </a:r>
            <a:r>
              <a:rPr lang="en-GB" sz="1000" b="0" i="0" dirty="0"/>
              <a:t>- </a:t>
            </a:r>
            <a:r>
              <a:rPr lang="en-GB" sz="1000" b="0" i="0" dirty="0" smtClean="0"/>
              <a:t>2013</a:t>
            </a:r>
            <a:endParaRPr lang="en-GB" sz="1000" b="0" i="0" dirty="0"/>
          </a:p>
        </p:txBody>
      </p:sp>
      <p:sp>
        <p:nvSpPr>
          <p:cNvPr id="367624" name="Line 8"/>
          <p:cNvSpPr>
            <a:spLocks noChangeShapeType="1"/>
          </p:cNvSpPr>
          <p:nvPr/>
        </p:nvSpPr>
        <p:spPr bwMode="black">
          <a:xfrm>
            <a:off x="6588224" y="5949280"/>
            <a:ext cx="285750" cy="0"/>
          </a:xfrm>
          <a:prstGeom prst="line">
            <a:avLst/>
          </a:prstGeom>
          <a:noFill/>
          <a:ln w="25400">
            <a:solidFill>
              <a:schemeClr val="tx1"/>
            </a:solidFill>
            <a:prstDash val="sysDash"/>
            <a:round/>
            <a:headEnd/>
            <a:tailEnd/>
          </a:ln>
          <a:effectLst/>
        </p:spPr>
        <p:txBody>
          <a:bodyPr wrap="none" lIns="90000" tIns="46800" rIns="90000" bIns="46800" anchor="ctr">
            <a:spAutoFit/>
          </a:bodyPr>
          <a:lstStyle/>
          <a:p>
            <a:endParaRPr lang="nb-NO"/>
          </a:p>
        </p:txBody>
      </p:sp>
      <p:graphicFrame>
        <p:nvGraphicFramePr>
          <p:cNvPr id="12" name="Object 6"/>
          <p:cNvGraphicFramePr>
            <a:graphicFrameLocks/>
          </p:cNvGraphicFramePr>
          <p:nvPr>
            <p:extLst>
              <p:ext uri="{D42A27DB-BD31-4B8C-83A1-F6EECF244321}">
                <p14:modId xmlns:p14="http://schemas.microsoft.com/office/powerpoint/2010/main" val="4024882158"/>
              </p:ext>
            </p:extLst>
          </p:nvPr>
        </p:nvGraphicFramePr>
        <p:xfrm>
          <a:off x="4720025" y="3789040"/>
          <a:ext cx="3924000" cy="2016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10902789"/>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185888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13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Title 2"/>
          <p:cNvSpPr>
            <a:spLocks noGrp="1"/>
          </p:cNvSpPr>
          <p:nvPr>
            <p:ph type="title"/>
          </p:nvPr>
        </p:nvSpPr>
        <p:spPr>
          <a:xfrm>
            <a:off x="533400" y="230188"/>
            <a:ext cx="8077200" cy="846137"/>
          </a:xfrm>
        </p:spPr>
        <p:txBody>
          <a:bodyPr/>
          <a:lstStyle/>
          <a:p>
            <a:r>
              <a:rPr lang="en-US" dirty="0"/>
              <a:t>D</a:t>
            </a:r>
            <a:r>
              <a:rPr lang="en-US" dirty="0" smtClean="0"/>
              <a:t>elivering growth in Latin America: </a:t>
            </a:r>
            <a:br>
              <a:rPr lang="en-US" dirty="0" smtClean="0"/>
            </a:br>
            <a:r>
              <a:rPr lang="en-US" dirty="0" smtClean="0"/>
              <a:t>with Bunge acquisition – and OFD Group </a:t>
            </a:r>
            <a:endParaRPr lang="en-US" dirty="0"/>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799" t="20419" r="20149" b="9634"/>
          <a:stretch/>
        </p:blipFill>
        <p:spPr>
          <a:xfrm>
            <a:off x="3414373" y="1052736"/>
            <a:ext cx="5262083" cy="4608512"/>
          </a:xfrm>
          <a:prstGeom prst="rect">
            <a:avLst/>
          </a:prstGeom>
        </p:spPr>
      </p:pic>
      <p:sp>
        <p:nvSpPr>
          <p:cNvPr id="7" name="Content Placeholder 1"/>
          <p:cNvSpPr>
            <a:spLocks noGrp="1"/>
          </p:cNvSpPr>
          <p:nvPr>
            <p:ph idx="1"/>
          </p:nvPr>
        </p:nvSpPr>
        <p:spPr>
          <a:xfrm>
            <a:off x="683568" y="1268760"/>
            <a:ext cx="2304256" cy="2448272"/>
          </a:xfrm>
        </p:spPr>
        <p:txBody>
          <a:bodyPr/>
          <a:lstStyle/>
          <a:p>
            <a:pPr marL="182563" indent="-182563">
              <a:spcAft>
                <a:spcPts val="300"/>
              </a:spcAft>
            </a:pPr>
            <a:r>
              <a:rPr lang="en-US" sz="1200" dirty="0" smtClean="0">
                <a:solidFill>
                  <a:schemeClr val="tx1"/>
                </a:solidFill>
              </a:rPr>
              <a:t>Value-added N production in Colombia (Abocol)</a:t>
            </a:r>
          </a:p>
          <a:p>
            <a:pPr marL="182563" indent="-182563">
              <a:spcAft>
                <a:spcPts val="300"/>
              </a:spcAft>
            </a:pPr>
            <a:endParaRPr lang="en-US" sz="1200" dirty="0" smtClean="0">
              <a:solidFill>
                <a:schemeClr val="tx1"/>
              </a:solidFill>
            </a:endParaRPr>
          </a:p>
          <a:p>
            <a:pPr marL="182563" indent="-182563">
              <a:spcAft>
                <a:spcPts val="300"/>
              </a:spcAft>
            </a:pPr>
            <a:r>
              <a:rPr lang="en-US" sz="1200" dirty="0" smtClean="0">
                <a:solidFill>
                  <a:schemeClr val="tx1"/>
                </a:solidFill>
              </a:rPr>
              <a:t>Distribution companies across Latin America</a:t>
            </a:r>
          </a:p>
          <a:p>
            <a:pPr>
              <a:spcAft>
                <a:spcPts val="900"/>
              </a:spcAft>
            </a:pPr>
            <a:endParaRPr lang="en-US" sz="1200" b="1" dirty="0" smtClean="0">
              <a:solidFill>
                <a:schemeClr val="tx1"/>
              </a:solidFill>
            </a:endParaRPr>
          </a:p>
          <a:p>
            <a:pPr>
              <a:spcAft>
                <a:spcPts val="900"/>
              </a:spcAft>
            </a:pPr>
            <a:r>
              <a:rPr lang="en-US" sz="1200" b="1" dirty="0" smtClean="0">
                <a:solidFill>
                  <a:schemeClr val="tx1"/>
                </a:solidFill>
              </a:rPr>
              <a:t>FTEs 2012:</a:t>
            </a:r>
            <a:r>
              <a:rPr lang="en-US" sz="1200" dirty="0" smtClean="0">
                <a:solidFill>
                  <a:schemeClr val="tx1"/>
                </a:solidFill>
              </a:rPr>
              <a:t> 959</a:t>
            </a:r>
          </a:p>
          <a:p>
            <a:pPr>
              <a:spcAft>
                <a:spcPts val="300"/>
              </a:spcAft>
            </a:pPr>
            <a:endParaRPr lang="en-US" sz="1200" dirty="0">
              <a:solidFill>
                <a:schemeClr val="tx1"/>
              </a:solidFill>
            </a:endParaRPr>
          </a:p>
          <a:p>
            <a:pPr marL="0" indent="0">
              <a:spcAft>
                <a:spcPts val="300"/>
              </a:spcAft>
              <a:buNone/>
            </a:pPr>
            <a:endParaRPr lang="en-US" sz="1200" dirty="0" smtClean="0">
              <a:solidFill>
                <a:schemeClr val="tx1"/>
              </a:solidFill>
            </a:endParaRPr>
          </a:p>
        </p:txBody>
      </p:sp>
      <p:graphicFrame>
        <p:nvGraphicFramePr>
          <p:cNvPr id="8" name="2 Tabla"/>
          <p:cNvGraphicFramePr>
            <a:graphicFrameLocks noGrp="1"/>
          </p:cNvGraphicFramePr>
          <p:nvPr>
            <p:extLst>
              <p:ext uri="{D42A27DB-BD31-4B8C-83A1-F6EECF244321}">
                <p14:modId xmlns:p14="http://schemas.microsoft.com/office/powerpoint/2010/main" val="2934632827"/>
              </p:ext>
            </p:extLst>
          </p:nvPr>
        </p:nvGraphicFramePr>
        <p:xfrm>
          <a:off x="683568" y="3717032"/>
          <a:ext cx="3328501" cy="1785252"/>
        </p:xfrm>
        <a:graphic>
          <a:graphicData uri="http://schemas.openxmlformats.org/drawingml/2006/table">
            <a:tbl>
              <a:tblPr firstRow="1" bandRow="1">
                <a:tableStyleId>{21E4AEA4-8DFA-4A89-87EB-49C32662AFE0}</a:tableStyleId>
              </a:tblPr>
              <a:tblGrid>
                <a:gridCol w="1631743"/>
                <a:gridCol w="565586"/>
                <a:gridCol w="565586"/>
                <a:gridCol w="565586"/>
              </a:tblGrid>
              <a:tr h="297542">
                <a:tc>
                  <a:txBody>
                    <a:bodyPr/>
                    <a:lstStyle/>
                    <a:p>
                      <a:r>
                        <a:rPr lang="nb-NO" sz="1200" noProof="0" dirty="0" smtClean="0">
                          <a:solidFill>
                            <a:schemeClr val="tx1"/>
                          </a:solidFill>
                          <a:latin typeface="Arial" pitchFamily="34" charset="0"/>
                          <a:cs typeface="Arial" pitchFamily="34" charset="0"/>
                        </a:rPr>
                        <a:t>USD million</a:t>
                      </a:r>
                      <a:endParaRPr lang="en-US" sz="1200" noProof="0" dirty="0">
                        <a:solidFill>
                          <a:schemeClr val="tx1"/>
                        </a:solidFill>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n-US" sz="1200" noProof="0" dirty="0" smtClean="0">
                          <a:solidFill>
                            <a:schemeClr val="tx1"/>
                          </a:solidFill>
                          <a:latin typeface="Arial" pitchFamily="34" charset="0"/>
                          <a:cs typeface="Arial" pitchFamily="34" charset="0"/>
                        </a:rPr>
                        <a:t>2010</a:t>
                      </a:r>
                      <a:endParaRPr lang="en-US" sz="1200" noProof="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noProof="0" dirty="0" smtClean="0">
                          <a:solidFill>
                            <a:schemeClr val="tx1"/>
                          </a:solidFill>
                          <a:latin typeface="Arial" pitchFamily="34" charset="0"/>
                          <a:cs typeface="Arial" pitchFamily="34" charset="0"/>
                        </a:rPr>
                        <a:t>2011</a:t>
                      </a:r>
                      <a:endParaRPr lang="en-US" sz="1200" noProof="0" dirty="0">
                        <a:solidFill>
                          <a:schemeClr val="tx1"/>
                        </a:solidFill>
                        <a:latin typeface="Arial" pitchFamily="34" charset="0"/>
                        <a:cs typeface="Arial"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noProof="0" dirty="0" smtClean="0">
                          <a:solidFill>
                            <a:schemeClr val="tx1"/>
                          </a:solidFill>
                          <a:latin typeface="Arial" pitchFamily="34" charset="0"/>
                          <a:cs typeface="Arial" pitchFamily="34" charset="0"/>
                        </a:rPr>
                        <a:t>2012</a:t>
                      </a:r>
                      <a:endParaRPr lang="en-US" sz="1200" noProof="0" dirty="0">
                        <a:solidFill>
                          <a:schemeClr val="tx1"/>
                        </a:solidFill>
                        <a:latin typeface="Arial" pitchFamily="34" charset="0"/>
                        <a:cs typeface="Arial"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r>
              <a:tr h="297542">
                <a:tc>
                  <a:txBody>
                    <a:bodyPr/>
                    <a:lstStyle/>
                    <a:p>
                      <a:pPr algn="l"/>
                      <a:r>
                        <a:rPr lang="en-US" sz="1200" b="1" baseline="0" noProof="0" dirty="0" smtClean="0">
                          <a:solidFill>
                            <a:schemeClr val="tx1"/>
                          </a:solidFill>
                          <a:latin typeface="Arial" pitchFamily="34" charset="0"/>
                          <a:cs typeface="Arial" pitchFamily="34" charset="0"/>
                        </a:rPr>
                        <a:t>Net Revenues</a:t>
                      </a:r>
                      <a:endParaRPr lang="en-US" sz="1200" b="0" noProof="0" dirty="0">
                        <a:solidFill>
                          <a:schemeClr val="tx1"/>
                        </a:solidFill>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200" noProof="0" dirty="0" smtClean="0">
                          <a:solidFill>
                            <a:schemeClr val="tx1"/>
                          </a:solidFill>
                          <a:latin typeface="Arial" pitchFamily="34" charset="0"/>
                          <a:cs typeface="Arial" pitchFamily="34" charset="0"/>
                        </a:rPr>
                        <a:t>540</a:t>
                      </a:r>
                      <a:endParaRPr lang="en-US" sz="1200" noProof="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200" noProof="0" dirty="0" smtClean="0">
                          <a:solidFill>
                            <a:schemeClr val="tx1"/>
                          </a:solidFill>
                          <a:latin typeface="Arial" pitchFamily="34" charset="0"/>
                          <a:cs typeface="Arial" pitchFamily="34" charset="0"/>
                        </a:rPr>
                        <a:t>820</a:t>
                      </a:r>
                      <a:endParaRPr lang="en-US" sz="1200" noProof="0" dirty="0">
                        <a:solidFill>
                          <a:schemeClr val="tx1"/>
                        </a:solidFill>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200" noProof="0" dirty="0" smtClean="0">
                          <a:solidFill>
                            <a:schemeClr val="tx1"/>
                          </a:solidFill>
                          <a:latin typeface="Arial" pitchFamily="34" charset="0"/>
                          <a:cs typeface="Arial" pitchFamily="34" charset="0"/>
                        </a:rPr>
                        <a:t>796</a:t>
                      </a:r>
                      <a:endParaRPr lang="en-US" sz="1200" noProof="0" dirty="0">
                        <a:solidFill>
                          <a:schemeClr val="tx1"/>
                        </a:solidFill>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solidFill>
                      <a:schemeClr val="bg1"/>
                    </a:solidFill>
                  </a:tcPr>
                </a:tc>
              </a:tr>
              <a:tr h="297542">
                <a:tc>
                  <a:txBody>
                    <a:bodyPr/>
                    <a:lstStyle/>
                    <a:p>
                      <a:pPr algn="l"/>
                      <a:r>
                        <a:rPr lang="en-US" sz="1200" b="1" noProof="0" dirty="0" smtClean="0">
                          <a:solidFill>
                            <a:schemeClr val="tx1"/>
                          </a:solidFill>
                          <a:latin typeface="Arial" pitchFamily="34" charset="0"/>
                          <a:cs typeface="Arial" pitchFamily="34" charset="0"/>
                        </a:rPr>
                        <a:t>EBITDA</a:t>
                      </a:r>
                      <a:endParaRPr lang="en-US" sz="1200" b="0" noProof="0" dirty="0">
                        <a:solidFill>
                          <a:schemeClr val="tx1"/>
                        </a:solidFill>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r"/>
                      <a:r>
                        <a:rPr lang="en-US" sz="1200" noProof="0" dirty="0" smtClean="0">
                          <a:solidFill>
                            <a:schemeClr val="tx1"/>
                          </a:solidFill>
                          <a:latin typeface="Arial" pitchFamily="34" charset="0"/>
                          <a:cs typeface="Arial" pitchFamily="34" charset="0"/>
                        </a:rPr>
                        <a:t>47</a:t>
                      </a:r>
                      <a:endParaRPr lang="en-US" sz="1200" noProof="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r"/>
                      <a:r>
                        <a:rPr lang="en-US" sz="1200" noProof="0" dirty="0" smtClean="0">
                          <a:solidFill>
                            <a:schemeClr val="tx1"/>
                          </a:solidFill>
                          <a:latin typeface="Arial" pitchFamily="34" charset="0"/>
                          <a:cs typeface="Arial" pitchFamily="34" charset="0"/>
                        </a:rPr>
                        <a:t>64</a:t>
                      </a:r>
                    </a:p>
                  </a:txBody>
                  <a:tcPr anchor="ctr">
                    <a:solidFill>
                      <a:schemeClr val="bg1"/>
                    </a:solidFill>
                  </a:tcPr>
                </a:tc>
                <a:tc>
                  <a:txBody>
                    <a:bodyPr/>
                    <a:lstStyle/>
                    <a:p>
                      <a:pPr algn="r"/>
                      <a:r>
                        <a:rPr lang="en-US" sz="1200" noProof="0" dirty="0" smtClean="0">
                          <a:solidFill>
                            <a:schemeClr val="tx1"/>
                          </a:solidFill>
                          <a:latin typeface="Arial" pitchFamily="34" charset="0"/>
                          <a:cs typeface="Arial" pitchFamily="34" charset="0"/>
                        </a:rPr>
                        <a:t>35</a:t>
                      </a:r>
                      <a:endParaRPr lang="en-US" sz="1200" noProof="0" dirty="0">
                        <a:solidFill>
                          <a:schemeClr val="tx1"/>
                        </a:solidFill>
                        <a:latin typeface="Arial" pitchFamily="34" charset="0"/>
                        <a:cs typeface="Arial" pitchFamily="34" charset="0"/>
                      </a:endParaRPr>
                    </a:p>
                  </a:txBody>
                  <a:tcPr anchor="ctr">
                    <a:solidFill>
                      <a:schemeClr val="bg1"/>
                    </a:solidFill>
                  </a:tcPr>
                </a:tc>
              </a:tr>
              <a:tr h="297542">
                <a:tc>
                  <a:txBody>
                    <a:bodyPr/>
                    <a:lstStyle/>
                    <a:p>
                      <a:pPr algn="l"/>
                      <a:endParaRPr lang="en-US" sz="1200" b="0" noProof="0" dirty="0">
                        <a:solidFill>
                          <a:schemeClr val="tx1"/>
                        </a:solidFill>
                        <a:latin typeface="Arial" pitchFamily="34" charset="0"/>
                        <a:cs typeface="Arial" pitchFamily="34" charset="0"/>
                      </a:endParaRPr>
                    </a:p>
                  </a:txBody>
                  <a:tcPr anchor="ctr">
                    <a:lnR w="12700" cap="flat" cmpd="sng" algn="ctr">
                      <a:noFill/>
                      <a:prstDash val="solid"/>
                      <a:round/>
                      <a:headEnd type="none" w="med" len="med"/>
                      <a:tailEnd type="none" w="med" len="med"/>
                    </a:lnR>
                    <a:solidFill>
                      <a:schemeClr val="bg1"/>
                    </a:solidFill>
                  </a:tcPr>
                </a:tc>
                <a:tc>
                  <a:txBody>
                    <a:bodyPr/>
                    <a:lstStyle/>
                    <a:p>
                      <a:pPr algn="r"/>
                      <a:endParaRPr lang="en-US" sz="1200" noProof="0" dirty="0">
                        <a:solidFill>
                          <a:schemeClr val="tx1"/>
                        </a:solidFill>
                        <a:latin typeface="Arial" pitchFamily="34" charset="0"/>
                        <a:cs typeface="Arial" pitchFamily="34" charset="0"/>
                      </a:endParaRPr>
                    </a:p>
                  </a:txBody>
                  <a:tcPr anchor="ctr">
                    <a:lnL w="12700" cap="flat" cmpd="sng" algn="ctr">
                      <a:noFill/>
                      <a:prstDash val="solid"/>
                      <a:round/>
                      <a:headEnd type="none" w="med" len="med"/>
                      <a:tailEnd type="none" w="med" len="med"/>
                    </a:lnL>
                    <a:solidFill>
                      <a:schemeClr val="bg1"/>
                    </a:solidFill>
                  </a:tcPr>
                </a:tc>
                <a:tc>
                  <a:txBody>
                    <a:bodyPr/>
                    <a:lstStyle/>
                    <a:p>
                      <a:pPr algn="r"/>
                      <a:endParaRPr lang="en-US" sz="1200" noProof="0" dirty="0" smtClean="0">
                        <a:solidFill>
                          <a:schemeClr val="tx1"/>
                        </a:solidFill>
                        <a:latin typeface="Arial" pitchFamily="34" charset="0"/>
                        <a:cs typeface="Arial" pitchFamily="34" charset="0"/>
                      </a:endParaRPr>
                    </a:p>
                  </a:txBody>
                  <a:tcPr anchor="ctr">
                    <a:solidFill>
                      <a:schemeClr val="bg1"/>
                    </a:solidFill>
                  </a:tcPr>
                </a:tc>
                <a:tc>
                  <a:txBody>
                    <a:bodyPr/>
                    <a:lstStyle/>
                    <a:p>
                      <a:pPr algn="r"/>
                      <a:endParaRPr lang="en-US" sz="1200" noProof="0" dirty="0">
                        <a:solidFill>
                          <a:schemeClr val="tx1"/>
                        </a:solidFill>
                        <a:latin typeface="Arial" pitchFamily="34" charset="0"/>
                        <a:cs typeface="Arial" pitchFamily="34" charset="0"/>
                      </a:endParaRPr>
                    </a:p>
                  </a:txBody>
                  <a:tcPr anchor="ctr">
                    <a:solidFill>
                      <a:schemeClr val="bg1"/>
                    </a:solidFill>
                  </a:tcPr>
                </a:tc>
              </a:tr>
              <a:tr h="297542">
                <a:tc>
                  <a:txBody>
                    <a:bodyPr/>
                    <a:lstStyle/>
                    <a:p>
                      <a:r>
                        <a:rPr lang="nb-NO" sz="1200" b="1" noProof="0" dirty="0" smtClean="0">
                          <a:solidFill>
                            <a:schemeClr val="tx1"/>
                          </a:solidFill>
                          <a:latin typeface="Arial" pitchFamily="34" charset="0"/>
                          <a:cs typeface="Arial" pitchFamily="34" charset="0"/>
                        </a:rPr>
                        <a:t>K </a:t>
                      </a:r>
                      <a:r>
                        <a:rPr lang="nb-NO" sz="1200" b="1" noProof="0" dirty="0" err="1" smtClean="0">
                          <a:solidFill>
                            <a:schemeClr val="tx1"/>
                          </a:solidFill>
                          <a:latin typeface="Arial" pitchFamily="34" charset="0"/>
                          <a:cs typeface="Arial" pitchFamily="34" charset="0"/>
                        </a:rPr>
                        <a:t>tons</a:t>
                      </a:r>
                      <a:endParaRPr lang="en-US" sz="1200" b="1" noProof="0" dirty="0">
                        <a:solidFill>
                          <a:schemeClr val="tx1"/>
                        </a:solidFill>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noProof="0" dirty="0" smtClean="0">
                          <a:solidFill>
                            <a:schemeClr val="tx1"/>
                          </a:solidFill>
                          <a:latin typeface="Arial" pitchFamily="34" charset="0"/>
                          <a:cs typeface="Arial" pitchFamily="34" charset="0"/>
                        </a:rPr>
                        <a:t>2010</a:t>
                      </a:r>
                      <a:endParaRPr lang="en-US" sz="1200" b="1" noProof="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noProof="0" dirty="0" smtClean="0">
                          <a:solidFill>
                            <a:schemeClr val="tx1"/>
                          </a:solidFill>
                          <a:latin typeface="Arial" pitchFamily="34" charset="0"/>
                          <a:cs typeface="Arial" pitchFamily="34" charset="0"/>
                        </a:rPr>
                        <a:t>2011</a:t>
                      </a:r>
                      <a:endParaRPr lang="en-US" sz="1200" b="1" noProof="0" dirty="0">
                        <a:solidFill>
                          <a:schemeClr val="tx1"/>
                        </a:solidFill>
                        <a:latin typeface="Arial" pitchFamily="34" charset="0"/>
                        <a:cs typeface="Arial"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noProof="0" dirty="0" smtClean="0">
                          <a:solidFill>
                            <a:schemeClr val="tx1"/>
                          </a:solidFill>
                          <a:latin typeface="Arial" pitchFamily="34" charset="0"/>
                          <a:cs typeface="Arial" pitchFamily="34" charset="0"/>
                        </a:rPr>
                        <a:t>2012</a:t>
                      </a:r>
                      <a:endParaRPr lang="en-US" sz="1200" b="1" noProof="0" dirty="0">
                        <a:solidFill>
                          <a:schemeClr val="tx1"/>
                        </a:solidFill>
                        <a:latin typeface="Arial" pitchFamily="34" charset="0"/>
                        <a:cs typeface="Arial"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r>
              <a:tr h="297542">
                <a:tc>
                  <a:txBody>
                    <a:bodyPr/>
                    <a:lstStyle/>
                    <a:p>
                      <a:r>
                        <a:rPr lang="nb-NO" sz="1200" b="1" noProof="0" dirty="0" smtClean="0">
                          <a:solidFill>
                            <a:schemeClr val="tx1"/>
                          </a:solidFill>
                          <a:latin typeface="Arial" pitchFamily="34" charset="0"/>
                          <a:cs typeface="Arial" pitchFamily="34" charset="0"/>
                        </a:rPr>
                        <a:t>Total </a:t>
                      </a:r>
                      <a:r>
                        <a:rPr lang="nb-NO" sz="1200" b="1" noProof="0" dirty="0" err="1" smtClean="0">
                          <a:solidFill>
                            <a:schemeClr val="tx1"/>
                          </a:solidFill>
                          <a:latin typeface="Arial" pitchFamily="34" charset="0"/>
                          <a:cs typeface="Arial" pitchFamily="34" charset="0"/>
                        </a:rPr>
                        <a:t>net</a:t>
                      </a:r>
                      <a:r>
                        <a:rPr lang="nb-NO" sz="1200" b="1" noProof="0" dirty="0" smtClean="0">
                          <a:solidFill>
                            <a:schemeClr val="tx1"/>
                          </a:solidFill>
                          <a:latin typeface="Arial" pitchFamily="34" charset="0"/>
                          <a:cs typeface="Arial" pitchFamily="34" charset="0"/>
                        </a:rPr>
                        <a:t> </a:t>
                      </a:r>
                      <a:r>
                        <a:rPr lang="nb-NO" sz="1200" b="1" noProof="0" dirty="0" err="1" smtClean="0">
                          <a:solidFill>
                            <a:schemeClr val="tx1"/>
                          </a:solidFill>
                          <a:latin typeface="Arial" pitchFamily="34" charset="0"/>
                          <a:cs typeface="Arial" pitchFamily="34" charset="0"/>
                        </a:rPr>
                        <a:t>volumes</a:t>
                      </a:r>
                      <a:endParaRPr lang="en-US" sz="1200" b="1" noProof="0" dirty="0">
                        <a:solidFill>
                          <a:schemeClr val="tx1"/>
                        </a:solidFill>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r>
                        <a:rPr lang="nb-NO" sz="1200" b="0" noProof="0" dirty="0" smtClean="0">
                          <a:solidFill>
                            <a:schemeClr val="tx1"/>
                          </a:solidFill>
                          <a:latin typeface="Arial" pitchFamily="34" charset="0"/>
                          <a:cs typeface="Arial" pitchFamily="34" charset="0"/>
                        </a:rPr>
                        <a:t>1,030</a:t>
                      </a:r>
                      <a:endParaRPr lang="en-US" sz="1200" b="0" noProof="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r"/>
                      <a:r>
                        <a:rPr lang="nb-NO" sz="1200" b="0" noProof="0" dirty="0" smtClean="0">
                          <a:solidFill>
                            <a:schemeClr val="tx1"/>
                          </a:solidFill>
                          <a:latin typeface="Arial" pitchFamily="34" charset="0"/>
                          <a:cs typeface="Arial" pitchFamily="34" charset="0"/>
                        </a:rPr>
                        <a:t>1,261</a:t>
                      </a:r>
                      <a:endParaRPr lang="en-US" sz="1200" b="0" noProof="0" dirty="0">
                        <a:solidFill>
                          <a:schemeClr val="tx1"/>
                        </a:solidFill>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r"/>
                      <a:r>
                        <a:rPr lang="nb-NO" sz="1200" b="0" noProof="0" dirty="0" smtClean="0">
                          <a:solidFill>
                            <a:schemeClr val="tx1"/>
                          </a:solidFill>
                          <a:latin typeface="Arial" pitchFamily="34" charset="0"/>
                          <a:cs typeface="Arial" pitchFamily="34" charset="0"/>
                        </a:rPr>
                        <a:t>1,131</a:t>
                      </a:r>
                      <a:endParaRPr lang="en-US" sz="1200" b="0" noProof="0" dirty="0">
                        <a:solidFill>
                          <a:schemeClr val="tx1"/>
                        </a:solidFill>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solidFill>
                      <a:schemeClr val="bg1"/>
                    </a:solidFill>
                  </a:tcPr>
                </a:tc>
              </a:tr>
            </a:tbl>
          </a:graphicData>
        </a:graphic>
      </p:graphicFrame>
    </p:spTree>
    <p:extLst>
      <p:ext uri="{BB962C8B-B14F-4D97-AF65-F5344CB8AC3E}">
        <p14:creationId xmlns:p14="http://schemas.microsoft.com/office/powerpoint/2010/main" val="290403944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extLst>
              <p:ext uri="{D42A27DB-BD31-4B8C-83A1-F6EECF244321}">
                <p14:modId xmlns:p14="http://schemas.microsoft.com/office/powerpoint/2010/main" val="179508467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81252"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400">
              <a:latin typeface="Arial"/>
              <a:ea typeface="+mj-ea"/>
              <a:cs typeface="Arial"/>
              <a:sym typeface="Arial"/>
            </a:endParaRPr>
          </a:p>
        </p:txBody>
      </p:sp>
      <p:sp>
        <p:nvSpPr>
          <p:cNvPr id="3" name="Title 2"/>
          <p:cNvSpPr>
            <a:spLocks noGrp="1"/>
          </p:cNvSpPr>
          <p:nvPr>
            <p:ph type="title"/>
          </p:nvPr>
        </p:nvSpPr>
        <p:spPr/>
        <p:txBody>
          <a:bodyPr/>
          <a:lstStyle/>
          <a:p>
            <a:r>
              <a:rPr lang="nb-NO" b="1" dirty="0" smtClean="0"/>
              <a:t>Integration and </a:t>
            </a:r>
            <a:r>
              <a:rPr lang="nb-NO" b="1" dirty="0" err="1" smtClean="0"/>
              <a:t>synergy</a:t>
            </a:r>
            <a:r>
              <a:rPr lang="nb-NO" b="1" dirty="0" smtClean="0"/>
              <a:t> </a:t>
            </a:r>
            <a:r>
              <a:rPr lang="nb-NO" b="1" dirty="0" err="1" smtClean="0"/>
              <a:t>harvest</a:t>
            </a:r>
            <a:r>
              <a:rPr lang="nb-NO" b="1" dirty="0" smtClean="0"/>
              <a:t> </a:t>
            </a:r>
            <a:r>
              <a:rPr lang="nb-NO" b="1" dirty="0" err="1" smtClean="0"/>
              <a:t>on</a:t>
            </a:r>
            <a:r>
              <a:rPr lang="nb-NO" b="1" dirty="0" smtClean="0"/>
              <a:t> </a:t>
            </a:r>
            <a:r>
              <a:rPr lang="nb-NO" b="1" dirty="0" err="1" smtClean="0"/>
              <a:t>track</a:t>
            </a:r>
            <a:endParaRPr lang="en-US" b="1" dirty="0"/>
          </a:p>
        </p:txBody>
      </p:sp>
      <p:sp>
        <p:nvSpPr>
          <p:cNvPr id="66" name="Rectangle 65"/>
          <p:cNvSpPr/>
          <p:nvPr/>
        </p:nvSpPr>
        <p:spPr>
          <a:xfrm>
            <a:off x="855514" y="5357826"/>
            <a:ext cx="7460902" cy="6429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smtClean="0">
                <a:solidFill>
                  <a:schemeClr val="bg1"/>
                </a:solidFill>
              </a:rPr>
              <a:t>Legal </a:t>
            </a:r>
            <a:r>
              <a:rPr lang="nb-NO" sz="1600" dirty="0" err="1" smtClean="0">
                <a:solidFill>
                  <a:schemeClr val="bg1"/>
                </a:solidFill>
              </a:rPr>
              <a:t>merge</a:t>
            </a:r>
            <a:r>
              <a:rPr lang="nb-NO" sz="1600" dirty="0" smtClean="0">
                <a:solidFill>
                  <a:schemeClr val="bg1"/>
                </a:solidFill>
              </a:rPr>
              <a:t> </a:t>
            </a:r>
            <a:r>
              <a:rPr lang="nb-NO" sz="1600" dirty="0" err="1" smtClean="0">
                <a:solidFill>
                  <a:schemeClr val="bg1"/>
                </a:solidFill>
              </a:rPr>
              <a:t>effective</a:t>
            </a:r>
            <a:r>
              <a:rPr lang="nb-NO" sz="1600" dirty="0" smtClean="0">
                <a:solidFill>
                  <a:schemeClr val="bg1"/>
                </a:solidFill>
              </a:rPr>
              <a:t> 1 November; joint </a:t>
            </a:r>
            <a:r>
              <a:rPr lang="nb-NO" sz="1600" dirty="0" err="1" smtClean="0">
                <a:solidFill>
                  <a:schemeClr val="bg1"/>
                </a:solidFill>
              </a:rPr>
              <a:t>operation</a:t>
            </a:r>
            <a:r>
              <a:rPr lang="nb-NO" sz="1600" dirty="0" smtClean="0">
                <a:solidFill>
                  <a:schemeClr val="bg1"/>
                </a:solidFill>
              </a:rPr>
              <a:t> </a:t>
            </a:r>
            <a:r>
              <a:rPr lang="nb-NO" sz="1600" dirty="0" err="1" smtClean="0">
                <a:solidFill>
                  <a:schemeClr val="bg1"/>
                </a:solidFill>
              </a:rPr>
              <a:t>running</a:t>
            </a:r>
            <a:r>
              <a:rPr lang="nb-NO" sz="1600" dirty="0" smtClean="0">
                <a:solidFill>
                  <a:schemeClr val="bg1"/>
                </a:solidFill>
              </a:rPr>
              <a:t> </a:t>
            </a:r>
            <a:r>
              <a:rPr lang="nb-NO" sz="1600" dirty="0" err="1" smtClean="0">
                <a:solidFill>
                  <a:schemeClr val="bg1"/>
                </a:solidFill>
              </a:rPr>
              <a:t>well</a:t>
            </a:r>
            <a:r>
              <a:rPr lang="nb-NO" sz="1600" dirty="0" smtClean="0">
                <a:solidFill>
                  <a:schemeClr val="bg1"/>
                </a:solidFill>
              </a:rPr>
              <a:t> and minimum </a:t>
            </a:r>
            <a:r>
              <a:rPr lang="nb-NO" sz="1600" dirty="0" err="1" smtClean="0">
                <a:solidFill>
                  <a:schemeClr val="bg1"/>
                </a:solidFill>
              </a:rPr>
              <a:t>annual</a:t>
            </a:r>
            <a:r>
              <a:rPr lang="nb-NO" sz="1600" dirty="0" smtClean="0">
                <a:solidFill>
                  <a:schemeClr val="bg1"/>
                </a:solidFill>
              </a:rPr>
              <a:t> </a:t>
            </a:r>
            <a:r>
              <a:rPr lang="nb-NO" sz="1600" dirty="0" err="1" smtClean="0">
                <a:solidFill>
                  <a:schemeClr val="bg1"/>
                </a:solidFill>
              </a:rPr>
              <a:t>synergies</a:t>
            </a:r>
            <a:r>
              <a:rPr lang="nb-NO" sz="1600" dirty="0" smtClean="0">
                <a:solidFill>
                  <a:schemeClr val="bg1"/>
                </a:solidFill>
              </a:rPr>
              <a:t> </a:t>
            </a:r>
            <a:r>
              <a:rPr lang="nb-NO" sz="1600" dirty="0" err="1" smtClean="0">
                <a:solidFill>
                  <a:schemeClr val="bg1"/>
                </a:solidFill>
              </a:rPr>
              <a:t>of</a:t>
            </a:r>
            <a:r>
              <a:rPr lang="nb-NO" sz="1600" dirty="0" smtClean="0">
                <a:solidFill>
                  <a:schemeClr val="bg1"/>
                </a:solidFill>
              </a:rPr>
              <a:t> USD 50 million to be </a:t>
            </a:r>
            <a:r>
              <a:rPr lang="nb-NO" sz="1600" dirty="0" err="1" smtClean="0">
                <a:solidFill>
                  <a:schemeClr val="bg1"/>
                </a:solidFill>
              </a:rPr>
              <a:t>realised</a:t>
            </a:r>
            <a:r>
              <a:rPr lang="nb-NO" sz="1600" dirty="0" smtClean="0">
                <a:solidFill>
                  <a:schemeClr val="bg1"/>
                </a:solidFill>
              </a:rPr>
              <a:t> by 2014</a:t>
            </a:r>
            <a:endParaRPr lang="en-US" sz="1600" dirty="0">
              <a:solidFill>
                <a:schemeClr val="bg1"/>
              </a:solidFill>
            </a:endParaRPr>
          </a:p>
        </p:txBody>
      </p:sp>
      <p:graphicFrame>
        <p:nvGraphicFramePr>
          <p:cNvPr id="5" name="Chart 4"/>
          <p:cNvGraphicFramePr/>
          <p:nvPr>
            <p:extLst>
              <p:ext uri="{D42A27DB-BD31-4B8C-83A1-F6EECF244321}">
                <p14:modId xmlns:p14="http://schemas.microsoft.com/office/powerpoint/2010/main" val="1862232604"/>
              </p:ext>
            </p:extLst>
          </p:nvPr>
        </p:nvGraphicFramePr>
        <p:xfrm>
          <a:off x="683568" y="1484784"/>
          <a:ext cx="2808312" cy="3744416"/>
        </p:xfrm>
        <a:graphic>
          <a:graphicData uri="http://schemas.openxmlformats.org/drawingml/2006/chart">
            <c:chart xmlns:c="http://schemas.openxmlformats.org/drawingml/2006/chart" xmlns:r="http://schemas.openxmlformats.org/officeDocument/2006/relationships" r:id="rId9"/>
          </a:graphicData>
        </a:graphic>
      </p:graphicFrame>
      <p:sp>
        <p:nvSpPr>
          <p:cNvPr id="10" name="Rectangular Callout 9"/>
          <p:cNvSpPr/>
          <p:nvPr/>
        </p:nvSpPr>
        <p:spPr>
          <a:xfrm>
            <a:off x="1259632" y="1404065"/>
            <a:ext cx="1656184" cy="584775"/>
          </a:xfrm>
          <a:prstGeom prst="wedgeRectCallout">
            <a:avLst>
              <a:gd name="adj1" fmla="val -2778"/>
              <a:gd name="adj2" fmla="val 70443"/>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dirty="0" smtClean="0">
                <a:solidFill>
                  <a:schemeClr val="tx1"/>
                </a:solidFill>
              </a:rPr>
              <a:t>Total USD 50 million</a:t>
            </a:r>
          </a:p>
        </p:txBody>
      </p:sp>
      <p:graphicFrame>
        <p:nvGraphicFramePr>
          <p:cNvPr id="15" name="Table 14"/>
          <p:cNvGraphicFramePr>
            <a:graphicFrameLocks noGrp="1"/>
          </p:cNvGraphicFramePr>
          <p:nvPr>
            <p:custDataLst>
              <p:tags r:id="rId4"/>
            </p:custDataLst>
            <p:extLst>
              <p:ext uri="{D42A27DB-BD31-4B8C-83A1-F6EECF244321}">
                <p14:modId xmlns:p14="http://schemas.microsoft.com/office/powerpoint/2010/main" val="3083601892"/>
              </p:ext>
            </p:extLst>
          </p:nvPr>
        </p:nvGraphicFramePr>
        <p:xfrm>
          <a:off x="3851920" y="1404064"/>
          <a:ext cx="4464496" cy="3681121"/>
        </p:xfrm>
        <a:graphic>
          <a:graphicData uri="http://schemas.openxmlformats.org/drawingml/2006/table">
            <a:tbl>
              <a:tblPr firstRow="1" bandRow="1">
                <a:tableStyleId>{2D5ABB26-0587-4C30-8999-92F81FD0307C}</a:tableStyleId>
              </a:tblPr>
              <a:tblGrid>
                <a:gridCol w="4464496"/>
              </a:tblGrid>
              <a:tr h="1149196">
                <a:tc>
                  <a:txBody>
                    <a:bodyPr/>
                    <a:lstStyle>
                      <a:lvl1pPr marL="0" algn="l" defTabSz="981334" rtl="0" eaLnBrk="1" latinLnBrk="0" hangingPunct="1">
                        <a:defRPr sz="1800" kern="1200">
                          <a:solidFill>
                            <a:schemeClr val="tx1"/>
                          </a:solidFill>
                          <a:latin typeface="Arial"/>
                        </a:defRPr>
                      </a:lvl1pPr>
                      <a:lvl2pPr marL="490667" algn="l" defTabSz="981334" rtl="0" eaLnBrk="1" latinLnBrk="0" hangingPunct="1">
                        <a:defRPr sz="1900" kern="1200">
                          <a:solidFill>
                            <a:schemeClr val="tx1"/>
                          </a:solidFill>
                          <a:latin typeface="Arial"/>
                        </a:defRPr>
                      </a:lvl2pPr>
                      <a:lvl3pPr marL="981334" algn="l" defTabSz="981334" rtl="0" eaLnBrk="1" latinLnBrk="0" hangingPunct="1">
                        <a:defRPr sz="1900" kern="1200">
                          <a:solidFill>
                            <a:schemeClr val="tx1"/>
                          </a:solidFill>
                          <a:latin typeface="Arial"/>
                        </a:defRPr>
                      </a:lvl3pPr>
                      <a:lvl4pPr marL="1472001" algn="l" defTabSz="981334" rtl="0" eaLnBrk="1" latinLnBrk="0" hangingPunct="1">
                        <a:defRPr sz="1900" kern="1200">
                          <a:solidFill>
                            <a:schemeClr val="tx1"/>
                          </a:solidFill>
                          <a:latin typeface="Arial"/>
                        </a:defRPr>
                      </a:lvl4pPr>
                      <a:lvl5pPr marL="1962668" algn="l" defTabSz="981334" rtl="0" eaLnBrk="1" latinLnBrk="0" hangingPunct="1">
                        <a:defRPr sz="1900" kern="1200">
                          <a:solidFill>
                            <a:schemeClr val="tx1"/>
                          </a:solidFill>
                          <a:latin typeface="Arial"/>
                        </a:defRPr>
                      </a:lvl5pPr>
                      <a:lvl6pPr marL="2453335" algn="l" defTabSz="981334" rtl="0" eaLnBrk="1" latinLnBrk="0" hangingPunct="1">
                        <a:defRPr sz="1900" kern="1200">
                          <a:solidFill>
                            <a:schemeClr val="tx1"/>
                          </a:solidFill>
                          <a:latin typeface="Arial"/>
                        </a:defRPr>
                      </a:lvl6pPr>
                      <a:lvl7pPr marL="2944002" algn="l" defTabSz="981334" rtl="0" eaLnBrk="1" latinLnBrk="0" hangingPunct="1">
                        <a:defRPr sz="1900" kern="1200">
                          <a:solidFill>
                            <a:schemeClr val="tx1"/>
                          </a:solidFill>
                          <a:latin typeface="Arial"/>
                        </a:defRPr>
                      </a:lvl7pPr>
                      <a:lvl8pPr marL="3434669" algn="l" defTabSz="981334" rtl="0" eaLnBrk="1" latinLnBrk="0" hangingPunct="1">
                        <a:defRPr sz="1900" kern="1200">
                          <a:solidFill>
                            <a:schemeClr val="tx1"/>
                          </a:solidFill>
                          <a:latin typeface="Arial"/>
                        </a:defRPr>
                      </a:lvl8pPr>
                      <a:lvl9pPr marL="3925336" algn="l" defTabSz="981334" rtl="0" eaLnBrk="1" latinLnBrk="0" hangingPunct="1">
                        <a:defRPr sz="1900" kern="1200">
                          <a:solidFill>
                            <a:schemeClr val="tx1"/>
                          </a:solidFill>
                          <a:latin typeface="Arial"/>
                        </a:defRPr>
                      </a:lvl9pPr>
                    </a:lstStyle>
                    <a:p>
                      <a:pPr marL="182563" indent="-182563" algn="l" defTabSz="914316" rtl="0" eaLnBrk="1" latinLnBrk="0" hangingPunct="1">
                        <a:lnSpc>
                          <a:spcPct val="100000"/>
                        </a:lnSpc>
                        <a:spcBef>
                          <a:spcPts val="672"/>
                        </a:spcBef>
                        <a:spcAft>
                          <a:spcPts val="0"/>
                        </a:spcAft>
                        <a:buClrTx/>
                        <a:buSzPct val="100000"/>
                        <a:buFont typeface="Verdana"/>
                        <a:buChar char="•"/>
                      </a:pPr>
                      <a:r>
                        <a:rPr lang="en-US" sz="1400" b="1" dirty="0" smtClean="0">
                          <a:solidFill>
                            <a:schemeClr val="tx1"/>
                          </a:solidFill>
                        </a:rPr>
                        <a:t>Operations:</a:t>
                      </a:r>
                      <a:endParaRPr lang="en-US" sz="1400" dirty="0" smtClean="0">
                        <a:solidFill>
                          <a:schemeClr val="tx1"/>
                        </a:solidFill>
                        <a:sym typeface="Wingdings" pitchFamily="2" charset="2"/>
                      </a:endParaRP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Plant  &amp; overhead optimization</a:t>
                      </a: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Storage cost reduction</a:t>
                      </a: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Equipment leasing contracts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rgbClr r="0" g="0" b="0">
                        <a:alpha val="0"/>
                      </a:scrgbClr>
                    </a:solidFill>
                  </a:tcPr>
                </a:tc>
              </a:tr>
              <a:tr h="843975">
                <a:tc>
                  <a:txBody>
                    <a:bodyPr/>
                    <a:lstStyle>
                      <a:lvl1pPr marL="0" algn="l" defTabSz="981334" rtl="0" eaLnBrk="1" latinLnBrk="0" hangingPunct="1">
                        <a:defRPr sz="1800" kern="1200">
                          <a:solidFill>
                            <a:schemeClr val="tx1"/>
                          </a:solidFill>
                          <a:latin typeface="Arial"/>
                        </a:defRPr>
                      </a:lvl1pPr>
                      <a:lvl2pPr marL="490667" algn="l" defTabSz="981334" rtl="0" eaLnBrk="1" latinLnBrk="0" hangingPunct="1">
                        <a:defRPr sz="1900" kern="1200">
                          <a:solidFill>
                            <a:schemeClr val="tx1"/>
                          </a:solidFill>
                          <a:latin typeface="Arial"/>
                        </a:defRPr>
                      </a:lvl2pPr>
                      <a:lvl3pPr marL="981334" algn="l" defTabSz="981334" rtl="0" eaLnBrk="1" latinLnBrk="0" hangingPunct="1">
                        <a:defRPr sz="1900" kern="1200">
                          <a:solidFill>
                            <a:schemeClr val="tx1"/>
                          </a:solidFill>
                          <a:latin typeface="Arial"/>
                        </a:defRPr>
                      </a:lvl3pPr>
                      <a:lvl4pPr marL="1472001" algn="l" defTabSz="981334" rtl="0" eaLnBrk="1" latinLnBrk="0" hangingPunct="1">
                        <a:defRPr sz="1900" kern="1200">
                          <a:solidFill>
                            <a:schemeClr val="tx1"/>
                          </a:solidFill>
                          <a:latin typeface="Arial"/>
                        </a:defRPr>
                      </a:lvl4pPr>
                      <a:lvl5pPr marL="1962668" algn="l" defTabSz="981334" rtl="0" eaLnBrk="1" latinLnBrk="0" hangingPunct="1">
                        <a:defRPr sz="1900" kern="1200">
                          <a:solidFill>
                            <a:schemeClr val="tx1"/>
                          </a:solidFill>
                          <a:latin typeface="Arial"/>
                        </a:defRPr>
                      </a:lvl5pPr>
                      <a:lvl6pPr marL="2453335" algn="l" defTabSz="981334" rtl="0" eaLnBrk="1" latinLnBrk="0" hangingPunct="1">
                        <a:defRPr sz="1900" kern="1200">
                          <a:solidFill>
                            <a:schemeClr val="tx1"/>
                          </a:solidFill>
                          <a:latin typeface="Arial"/>
                        </a:defRPr>
                      </a:lvl6pPr>
                      <a:lvl7pPr marL="2944002" algn="l" defTabSz="981334" rtl="0" eaLnBrk="1" latinLnBrk="0" hangingPunct="1">
                        <a:defRPr sz="1900" kern="1200">
                          <a:solidFill>
                            <a:schemeClr val="tx1"/>
                          </a:solidFill>
                          <a:latin typeface="Arial"/>
                        </a:defRPr>
                      </a:lvl7pPr>
                      <a:lvl8pPr marL="3434669" algn="l" defTabSz="981334" rtl="0" eaLnBrk="1" latinLnBrk="0" hangingPunct="1">
                        <a:defRPr sz="1900" kern="1200">
                          <a:solidFill>
                            <a:schemeClr val="tx1"/>
                          </a:solidFill>
                          <a:latin typeface="Arial"/>
                        </a:defRPr>
                      </a:lvl8pPr>
                      <a:lvl9pPr marL="3925336" algn="l" defTabSz="981334" rtl="0" eaLnBrk="1" latinLnBrk="0" hangingPunct="1">
                        <a:defRPr sz="1900" kern="1200">
                          <a:solidFill>
                            <a:schemeClr val="tx1"/>
                          </a:solidFill>
                          <a:latin typeface="Arial"/>
                        </a:defRPr>
                      </a:lvl9pPr>
                    </a:lstStyle>
                    <a:p>
                      <a:pPr marL="182563" indent="-182563" algn="l" defTabSz="914316" rtl="0" eaLnBrk="1" latinLnBrk="0" hangingPunct="1">
                        <a:lnSpc>
                          <a:spcPct val="100000"/>
                        </a:lnSpc>
                        <a:spcBef>
                          <a:spcPts val="672"/>
                        </a:spcBef>
                        <a:spcAft>
                          <a:spcPts val="0"/>
                        </a:spcAft>
                        <a:buClrTx/>
                        <a:buSzPct val="100000"/>
                        <a:buFont typeface="Verdana"/>
                        <a:buChar char="•"/>
                      </a:pPr>
                      <a:r>
                        <a:rPr lang="en-US" sz="1400" b="1" dirty="0" smtClean="0">
                          <a:solidFill>
                            <a:schemeClr val="tx1"/>
                          </a:solidFill>
                        </a:rPr>
                        <a:t>Local logistics &amp;</a:t>
                      </a:r>
                      <a:r>
                        <a:rPr lang="en-US" sz="1400" b="1" baseline="0" dirty="0" smtClean="0">
                          <a:solidFill>
                            <a:schemeClr val="tx1"/>
                          </a:solidFill>
                        </a:rPr>
                        <a:t> procurement</a:t>
                      </a:r>
                      <a:r>
                        <a:rPr lang="en-US" sz="1400" b="1" dirty="0" smtClean="0">
                          <a:solidFill>
                            <a:schemeClr val="tx1"/>
                          </a:solidFill>
                        </a:rPr>
                        <a:t> :</a:t>
                      </a: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Gains</a:t>
                      </a:r>
                      <a:r>
                        <a:rPr lang="en-US" sz="1200" baseline="0" dirty="0" smtClean="0">
                          <a:solidFill>
                            <a:schemeClr val="tx1"/>
                          </a:solidFill>
                          <a:sym typeface="Wingdings" pitchFamily="2" charset="2"/>
                        </a:rPr>
                        <a:t> in scale</a:t>
                      </a:r>
                      <a:endParaRPr lang="en-US" sz="1200" dirty="0" smtClean="0">
                        <a:solidFill>
                          <a:schemeClr val="tx1"/>
                        </a:solidFill>
                        <a:sym typeface="Wingdings" pitchFamily="2" charset="2"/>
                      </a:endParaRP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Optimization</a:t>
                      </a:r>
                      <a:r>
                        <a:rPr lang="en-US" sz="1200" baseline="0" dirty="0" smtClean="0">
                          <a:solidFill>
                            <a:schemeClr val="tx1"/>
                          </a:solidFill>
                          <a:sym typeface="Wingdings" pitchFamily="2" charset="2"/>
                        </a:rPr>
                        <a:t> of product flows</a:t>
                      </a:r>
                      <a:endParaRPr lang="en-US" sz="1200" dirty="0" smtClean="0">
                        <a:solidFill>
                          <a:schemeClr val="tx1"/>
                        </a:solidFill>
                        <a:sym typeface="Wingdings" pitchFamily="2" charset="2"/>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843975">
                <a:tc>
                  <a:txBody>
                    <a:bodyPr/>
                    <a:lstStyle/>
                    <a:p>
                      <a:pPr marL="182563" indent="-182563" algn="l" defTabSz="914316" rtl="0" eaLnBrk="1" latinLnBrk="0" hangingPunct="1">
                        <a:lnSpc>
                          <a:spcPct val="100000"/>
                        </a:lnSpc>
                        <a:spcBef>
                          <a:spcPts val="672"/>
                        </a:spcBef>
                        <a:spcAft>
                          <a:spcPts val="0"/>
                        </a:spcAft>
                        <a:buClrTx/>
                        <a:buSzPct val="100000"/>
                        <a:buFont typeface="Verdana"/>
                        <a:buChar char="•"/>
                      </a:pPr>
                      <a:r>
                        <a:rPr lang="en-US" sz="1400" b="1" dirty="0" smtClean="0">
                          <a:solidFill>
                            <a:schemeClr val="tx1"/>
                          </a:solidFill>
                        </a:rPr>
                        <a:t>Supply:</a:t>
                      </a: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Maritime</a:t>
                      </a:r>
                      <a:r>
                        <a:rPr lang="en-US" sz="1200" baseline="0" dirty="0" smtClean="0">
                          <a:solidFill>
                            <a:schemeClr val="tx1"/>
                          </a:solidFill>
                          <a:sym typeface="Wingdings" pitchFamily="2" charset="2"/>
                        </a:rPr>
                        <a:t> freight: l</a:t>
                      </a:r>
                      <a:r>
                        <a:rPr lang="en-US" sz="1200" dirty="0" smtClean="0">
                          <a:solidFill>
                            <a:schemeClr val="tx1"/>
                          </a:solidFill>
                          <a:sym typeface="Wingdings" pitchFamily="2" charset="2"/>
                        </a:rPr>
                        <a:t>arger vessels, fewer stops, more FOB</a:t>
                      </a: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Discounts / rebates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43975">
                <a:tc>
                  <a:txBody>
                    <a:bodyPr/>
                    <a:lstStyle/>
                    <a:p>
                      <a:pPr marL="182563" indent="-182563" algn="l" defTabSz="914316" rtl="0" eaLnBrk="1" latinLnBrk="0" hangingPunct="1">
                        <a:lnSpc>
                          <a:spcPct val="100000"/>
                        </a:lnSpc>
                        <a:spcBef>
                          <a:spcPts val="672"/>
                        </a:spcBef>
                        <a:spcAft>
                          <a:spcPts val="0"/>
                        </a:spcAft>
                        <a:buClrTx/>
                        <a:buSzPct val="100000"/>
                        <a:buFont typeface="Verdana"/>
                        <a:buChar char="•"/>
                      </a:pPr>
                      <a:r>
                        <a:rPr lang="en-US" sz="1400" b="1" dirty="0" smtClean="0">
                          <a:solidFill>
                            <a:schemeClr val="tx1"/>
                          </a:solidFill>
                        </a:rPr>
                        <a:t>Other:</a:t>
                      </a: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Commercial optimization</a:t>
                      </a:r>
                    </a:p>
                    <a:p>
                      <a:pPr marL="449263" lvl="1" indent="-182563" algn="l" defTabSz="914316" rtl="0" eaLnBrk="1" latinLnBrk="0" hangingPunct="1">
                        <a:lnSpc>
                          <a:spcPct val="100000"/>
                        </a:lnSpc>
                        <a:spcBef>
                          <a:spcPts val="288"/>
                        </a:spcBef>
                        <a:spcAft>
                          <a:spcPts val="0"/>
                        </a:spcAft>
                        <a:buClrTx/>
                        <a:buSzPct val="100000"/>
                        <a:buFont typeface="Verdana"/>
                        <a:buChar char="-"/>
                      </a:pPr>
                      <a:r>
                        <a:rPr lang="en-US" sz="1200" dirty="0" smtClean="0">
                          <a:solidFill>
                            <a:schemeClr val="tx1"/>
                          </a:solidFill>
                          <a:sym typeface="Wingdings" pitchFamily="2" charset="2"/>
                        </a:rPr>
                        <a:t>IT cost savings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cxnSp>
        <p:nvCxnSpPr>
          <p:cNvPr id="16" name="Straight Connector 15"/>
          <p:cNvCxnSpPr/>
          <p:nvPr/>
        </p:nvCxnSpPr>
        <p:spPr>
          <a:xfrm flipV="1">
            <a:off x="2955801" y="1404065"/>
            <a:ext cx="920011" cy="81400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915816" y="2539093"/>
            <a:ext cx="936104" cy="67388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5801" y="3429000"/>
            <a:ext cx="896119" cy="35553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955801" y="4221088"/>
            <a:ext cx="920011" cy="53681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915816" y="5085184"/>
            <a:ext cx="936104"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68164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Value-added products drive commercial synergies through increased footprint</a:t>
            </a:r>
            <a:endParaRPr lang="en-US" dirty="0"/>
          </a:p>
        </p:txBody>
      </p:sp>
      <p:graphicFrame>
        <p:nvGraphicFramePr>
          <p:cNvPr id="5" name="Content Placeholder 3"/>
          <p:cNvGraphicFramePr>
            <a:graphicFrameLocks noGrp="1"/>
          </p:cNvGraphicFramePr>
          <p:nvPr>
            <p:ph sz="half" idx="1"/>
            <p:extLst>
              <p:ext uri="{D42A27DB-BD31-4B8C-83A1-F6EECF244321}">
                <p14:modId xmlns:p14="http://schemas.microsoft.com/office/powerpoint/2010/main" val="3232738991"/>
              </p:ext>
            </p:extLst>
          </p:nvPr>
        </p:nvGraphicFramePr>
        <p:xfrm>
          <a:off x="533400" y="1628800"/>
          <a:ext cx="3959225" cy="4391000"/>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8"/>
          <p:cNvSpPr>
            <a:spLocks noGrp="1"/>
          </p:cNvSpPr>
          <p:nvPr>
            <p:ph sz="half" idx="10"/>
          </p:nvPr>
        </p:nvSpPr>
        <p:spPr>
          <a:xfrm>
            <a:off x="4932040" y="1510740"/>
            <a:ext cx="3672408" cy="4366532"/>
          </a:xfrm>
          <a:ln w="28575">
            <a:solidFill>
              <a:schemeClr val="accent2"/>
            </a:solidFill>
          </a:ln>
        </p:spPr>
        <p:txBody>
          <a:bodyPr/>
          <a:lstStyle/>
          <a:p>
            <a:endParaRPr lang="en-US" sz="800" dirty="0" smtClean="0"/>
          </a:p>
          <a:p>
            <a:r>
              <a:rPr lang="en-US" dirty="0" smtClean="0"/>
              <a:t>Significant growth track record for Yara </a:t>
            </a:r>
            <a:r>
              <a:rPr lang="en-US" dirty="0"/>
              <a:t>value-added fertilizer </a:t>
            </a:r>
            <a:r>
              <a:rPr lang="en-US" dirty="0" smtClean="0"/>
              <a:t>products exported from our European production facilities to Brazil</a:t>
            </a:r>
          </a:p>
          <a:p>
            <a:endParaRPr lang="en-US" dirty="0" smtClean="0"/>
          </a:p>
          <a:p>
            <a:r>
              <a:rPr lang="en-US" dirty="0" smtClean="0"/>
              <a:t>The enlarged scale of the operation will enable us to extend the reach of our value-added portfolio</a:t>
            </a:r>
          </a:p>
        </p:txBody>
      </p:sp>
      <p:sp>
        <p:nvSpPr>
          <p:cNvPr id="11" name="Rectangle 7"/>
          <p:cNvSpPr>
            <a:spLocks noChangeArrowheads="1"/>
          </p:cNvSpPr>
          <p:nvPr/>
        </p:nvSpPr>
        <p:spPr bwMode="gray">
          <a:xfrm>
            <a:off x="539552" y="1268760"/>
            <a:ext cx="3814087" cy="241980"/>
          </a:xfrm>
          <a:prstGeom prst="rect">
            <a:avLst/>
          </a:prstGeom>
          <a:solidFill>
            <a:schemeClr val="bg1"/>
          </a:solidFill>
          <a:ln w="9525" algn="ctr">
            <a:noFill/>
            <a:miter lim="800000"/>
            <a:headEnd type="none" w="lg" len="lg"/>
            <a:tailEnd type="none" w="lg" len="lg"/>
          </a:ln>
          <a:effectLst>
            <a:outerShdw dist="25400" dir="5400000" algn="ctr" rotWithShape="0">
              <a:schemeClr val="accent2">
                <a:lumMod val="75000"/>
              </a:schemeClr>
            </a:outerShdw>
          </a:effectLst>
        </p:spPr>
        <p:txBody>
          <a:bodyPr wrap="square" lIns="36000" tIns="36000" rIns="36000" bIns="36000" anchor="b">
            <a:spAutoFit/>
          </a:bodyPr>
          <a:lstStyle/>
          <a:p>
            <a:pPr algn="ctr"/>
            <a:r>
              <a:rPr lang="en-US" sz="1100" b="1" dirty="0" smtClean="0">
                <a:solidFill>
                  <a:schemeClr val="tx1">
                    <a:lumMod val="95000"/>
                    <a:lumOff val="5000"/>
                  </a:schemeClr>
                </a:solidFill>
                <a:latin typeface="+mj-lt"/>
              </a:rPr>
              <a:t>Brazil value-added product deliveries (kilotons)</a:t>
            </a:r>
            <a:endParaRPr lang="en-US" sz="1100" b="1" dirty="0">
              <a:solidFill>
                <a:schemeClr val="tx1">
                  <a:lumMod val="95000"/>
                  <a:lumOff val="5000"/>
                </a:schemeClr>
              </a:solidFill>
              <a:latin typeface="+mj-lt"/>
            </a:endParaRPr>
          </a:p>
        </p:txBody>
      </p:sp>
    </p:spTree>
    <p:extLst>
      <p:ext uri="{BB962C8B-B14F-4D97-AF65-F5344CB8AC3E}">
        <p14:creationId xmlns:p14="http://schemas.microsoft.com/office/powerpoint/2010/main" val="416754953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ext uri="{D42A27DB-BD31-4B8C-83A1-F6EECF244321}">
                <p14:modId xmlns:p14="http://schemas.microsoft.com/office/powerpoint/2010/main" val="376132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590" name="think-cell Slide" r:id="rId25" imgW="270" imgH="270" progId="TCLayout.ActiveDocument.1">
                  <p:embed/>
                </p:oleObj>
              </mc:Choice>
              <mc:Fallback>
                <p:oleObj name="think-cell Slide" r:id="rId25" imgW="270" imgH="270" progId="TCLayout.ActiveDocument.1">
                  <p:embed/>
                  <p:pic>
                    <p:nvPicPr>
                      <p:cNvPr id="0" name=""/>
                      <p:cNvPicPr/>
                      <p:nvPr/>
                    </p:nvPicPr>
                    <p:blipFill>
                      <a:blip r:embed="rId26"/>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US" sz="1200">
              <a:latin typeface="Arial"/>
              <a:cs typeface="Arial"/>
              <a:sym typeface="Arial"/>
            </a:endParaRPr>
          </a:p>
        </p:txBody>
      </p:sp>
      <p:pic>
        <p:nvPicPr>
          <p:cNvPr id="29" name="Picture 28" descr="Yara WorldMap - Gray Plain.png"/>
          <p:cNvPicPr>
            <a:picLocks noChangeAspect="1"/>
          </p:cNvPicPr>
          <p:nvPr/>
        </p:nvPicPr>
        <p:blipFill rotWithShape="1">
          <a:blip r:embed="rId27" cstate="print">
            <a:extLst>
              <a:ext uri="{28A0092B-C50C-407E-A947-70E740481C1C}">
                <a14:useLocalDpi xmlns:a14="http://schemas.microsoft.com/office/drawing/2010/main" val="0"/>
              </a:ext>
            </a:extLst>
          </a:blip>
          <a:srcRect b="11978"/>
          <a:stretch/>
        </p:blipFill>
        <p:spPr>
          <a:xfrm>
            <a:off x="0" y="654708"/>
            <a:ext cx="9144000" cy="5438588"/>
          </a:xfrm>
          <a:prstGeom prst="rect">
            <a:avLst/>
          </a:prstGeom>
        </p:spPr>
      </p:pic>
      <p:sp>
        <p:nvSpPr>
          <p:cNvPr id="54276" name="Rectangle 414"/>
          <p:cNvSpPr>
            <a:spLocks noGrp="1" noChangeArrowheads="1"/>
          </p:cNvSpPr>
          <p:nvPr>
            <p:ph type="title" idx="4294967295"/>
          </p:nvPr>
        </p:nvSpPr>
        <p:spPr>
          <a:xfrm>
            <a:off x="539751" y="494631"/>
            <a:ext cx="5544418" cy="846137"/>
          </a:xfrm>
        </p:spPr>
        <p:txBody>
          <a:bodyPr/>
          <a:lstStyle/>
          <a:p>
            <a:r>
              <a:rPr lang="en-US" dirty="0"/>
              <a:t>Bunge: increased scale </a:t>
            </a:r>
            <a:r>
              <a:rPr lang="en-US" dirty="0" smtClean="0"/>
              <a:t>drives maritime logistics savings</a:t>
            </a:r>
            <a:endParaRPr lang="en-US" sz="1600" dirty="0" smtClean="0"/>
          </a:p>
        </p:txBody>
      </p:sp>
      <p:graphicFrame>
        <p:nvGraphicFramePr>
          <p:cNvPr id="2" name="Object 1"/>
          <p:cNvGraphicFramePr>
            <a:graphicFrameLocks/>
          </p:cNvGraphicFramePr>
          <p:nvPr>
            <p:custDataLst>
              <p:tags r:id="rId4"/>
            </p:custDataLst>
            <p:extLst>
              <p:ext uri="{D42A27DB-BD31-4B8C-83A1-F6EECF244321}">
                <p14:modId xmlns:p14="http://schemas.microsoft.com/office/powerpoint/2010/main" val="2910549209"/>
              </p:ext>
            </p:extLst>
          </p:nvPr>
        </p:nvGraphicFramePr>
        <p:xfrm>
          <a:off x="2057400" y="2514600"/>
          <a:ext cx="1381190" cy="2219257"/>
        </p:xfrm>
        <a:graphic>
          <a:graphicData uri="http://schemas.openxmlformats.org/presentationml/2006/ole">
            <mc:AlternateContent xmlns:mc="http://schemas.openxmlformats.org/markup-compatibility/2006">
              <mc:Choice xmlns:v="urn:schemas-microsoft-com:vml" Requires="v">
                <p:oleObj spid="_x0000_s195591" name="Chart" r:id="rId28" imgW="1381190" imgH="2219257" progId="MSGraph.Chart.8">
                  <p:embed followColorScheme="full"/>
                </p:oleObj>
              </mc:Choice>
              <mc:Fallback>
                <p:oleObj name="Chart" r:id="rId28" imgW="1381190" imgH="2219257" progId="MSGraph.Chart.8">
                  <p:embed followColorScheme="full"/>
                  <p:pic>
                    <p:nvPicPr>
                      <p:cNvPr id="0" name=""/>
                      <p:cNvPicPr/>
                      <p:nvPr/>
                    </p:nvPicPr>
                    <p:blipFill>
                      <a:blip r:embed="rId29"/>
                      <a:stretch>
                        <a:fillRect/>
                      </a:stretch>
                    </p:blipFill>
                    <p:spPr>
                      <a:xfrm>
                        <a:off x="2057400" y="2514600"/>
                        <a:ext cx="1381190" cy="2219257"/>
                      </a:xfrm>
                      <a:prstGeom prst="rect">
                        <a:avLst/>
                      </a:prstGeom>
                    </p:spPr>
                  </p:pic>
                </p:oleObj>
              </mc:Fallback>
            </mc:AlternateContent>
          </a:graphicData>
        </a:graphic>
      </p:graphicFrame>
      <p:cxnSp>
        <p:nvCxnSpPr>
          <p:cNvPr id="54349" name="Straight Connector 54348"/>
          <p:cNvCxnSpPr/>
          <p:nvPr>
            <p:custDataLst>
              <p:tags r:id="rId5"/>
            </p:custDataLst>
          </p:nvPr>
        </p:nvCxnSpPr>
        <p:spPr bwMode="auto">
          <a:xfrm flipV="1">
            <a:off x="4102100" y="2635250"/>
            <a:ext cx="0" cy="1997075"/>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54347" name="Straight Connector 54346"/>
          <p:cNvCxnSpPr/>
          <p:nvPr>
            <p:custDataLst>
              <p:tags r:id="rId6"/>
            </p:custDataLst>
          </p:nvPr>
        </p:nvCxnSpPr>
        <p:spPr bwMode="auto">
          <a:xfrm>
            <a:off x="3224213" y="4629150"/>
            <a:ext cx="915988" cy="0"/>
          </a:xfrm>
          <a:prstGeom prst="line">
            <a:avLst/>
          </a:prstGeom>
          <a:ln w="63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4348" name="Straight Connector 54347"/>
          <p:cNvCxnSpPr/>
          <p:nvPr>
            <p:custDataLst>
              <p:tags r:id="rId7"/>
            </p:custDataLst>
          </p:nvPr>
        </p:nvCxnSpPr>
        <p:spPr bwMode="auto">
          <a:xfrm>
            <a:off x="3221038" y="2638425"/>
            <a:ext cx="919163" cy="0"/>
          </a:xfrm>
          <a:prstGeom prst="line">
            <a:avLst/>
          </a:prstGeom>
          <a:ln w="63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4346" name="Oval 54345"/>
          <p:cNvSpPr/>
          <p:nvPr>
            <p:custDataLst>
              <p:tags r:id="rId8"/>
            </p:custDataLst>
          </p:nvPr>
        </p:nvSpPr>
        <p:spPr bwMode="gray">
          <a:xfrm>
            <a:off x="3295650" y="3535363"/>
            <a:ext cx="1612900" cy="273050"/>
          </a:xfrm>
          <a:prstGeom prst="ellipse">
            <a:avLst/>
          </a:prstGeom>
          <a:solidFill>
            <a:srgbClr val="FF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r>
              <a:rPr lang="en-US" sz="1400" b="1" dirty="0" smtClean="0">
                <a:solidFill>
                  <a:srgbClr val="000000"/>
                </a:solidFill>
              </a:rPr>
              <a:t>6 million tons</a:t>
            </a:r>
            <a:endParaRPr lang="en-US" sz="1400" b="1" dirty="0">
              <a:solidFill>
                <a:srgbClr val="000000"/>
              </a:solidFill>
              <a:sym typeface="+mn-lt"/>
            </a:endParaRPr>
          </a:p>
        </p:txBody>
      </p:sp>
      <p:sp>
        <p:nvSpPr>
          <p:cNvPr id="23" name="Rectangle 22"/>
          <p:cNvSpPr/>
          <p:nvPr>
            <p:custDataLst>
              <p:tags r:id="rId9"/>
            </p:custDataLst>
          </p:nvPr>
        </p:nvSpPr>
        <p:spPr bwMode="auto">
          <a:xfrm>
            <a:off x="2822575" y="4768850"/>
            <a:ext cx="450850" cy="365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85DFB0A5-92E5-4B10-8A68-B7EF054B061A}" type="datetime'''''''''Pos''''t'' B''u''n''''''g''''''''''e'''''''''''''''">
              <a:rPr lang="en-US" sz="1200">
                <a:solidFill>
                  <a:srgbClr val="000000"/>
                </a:solidFill>
                <a:sym typeface="+mn-lt"/>
              </a:rPr>
              <a:pPr/>
              <a:t>Post Bunge</a:t>
            </a:fld>
            <a:endParaRPr lang="en-US" sz="1200" dirty="0">
              <a:solidFill>
                <a:srgbClr val="000000"/>
              </a:solidFill>
              <a:sym typeface="+mn-lt"/>
            </a:endParaRPr>
          </a:p>
        </p:txBody>
      </p:sp>
      <p:sp>
        <p:nvSpPr>
          <p:cNvPr id="24" name="Rectangle 23"/>
          <p:cNvSpPr/>
          <p:nvPr>
            <p:custDataLst>
              <p:tags r:id="rId10"/>
            </p:custDataLst>
          </p:nvPr>
        </p:nvSpPr>
        <p:spPr bwMode="auto">
          <a:xfrm>
            <a:off x="2136775" y="4768850"/>
            <a:ext cx="450850" cy="365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Bef>
                <a:spcPct val="0"/>
              </a:spcBef>
              <a:spcAft>
                <a:spcPct val="0"/>
              </a:spcAft>
            </a:pPr>
            <a:fld id="{3BDBC56B-F7CE-4695-984E-B24636C28594}" type="datetime'''''''''''P''''''re B''''''''''''''''''''u''ng''''''e'''">
              <a:rPr lang="en-US" sz="1200">
                <a:solidFill>
                  <a:srgbClr val="000000"/>
                </a:solidFill>
                <a:sym typeface="+mn-lt"/>
              </a:rPr>
              <a:pPr/>
              <a:t>Pre Bunge</a:t>
            </a:fld>
            <a:endParaRPr lang="en-US" sz="1200" dirty="0">
              <a:solidFill>
                <a:srgbClr val="000000"/>
              </a:solidFill>
              <a:sym typeface="+mn-lt"/>
            </a:endParaRPr>
          </a:p>
        </p:txBody>
      </p:sp>
      <p:sp>
        <p:nvSpPr>
          <p:cNvPr id="54314" name="Rectangle 54313"/>
          <p:cNvSpPr/>
          <p:nvPr>
            <p:custDataLst>
              <p:tags r:id="rId11"/>
            </p:custDataLst>
          </p:nvPr>
        </p:nvSpPr>
        <p:spPr bwMode="auto">
          <a:xfrm>
            <a:off x="301625" y="3235325"/>
            <a:ext cx="214313" cy="160338"/>
          </a:xfrm>
          <a:prstGeom prst="rect">
            <a:avLst/>
          </a:prstGeom>
          <a:solidFill>
            <a:schemeClr val="accent1"/>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16" name="Rectangle 54315"/>
          <p:cNvSpPr/>
          <p:nvPr>
            <p:custDataLst>
              <p:tags r:id="rId12"/>
            </p:custDataLst>
          </p:nvPr>
        </p:nvSpPr>
        <p:spPr bwMode="auto">
          <a:xfrm>
            <a:off x="301625" y="3702050"/>
            <a:ext cx="214313" cy="160338"/>
          </a:xfrm>
          <a:prstGeom prst="rect">
            <a:avLst/>
          </a:prstGeom>
          <a:solidFill>
            <a:srgbClr val="FFCF01"/>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19" name="Rectangle 54318"/>
          <p:cNvSpPr/>
          <p:nvPr>
            <p:custDataLst>
              <p:tags r:id="rId13"/>
            </p:custDataLst>
          </p:nvPr>
        </p:nvSpPr>
        <p:spPr bwMode="auto">
          <a:xfrm>
            <a:off x="301625" y="4402138"/>
            <a:ext cx="214313" cy="160338"/>
          </a:xfrm>
          <a:prstGeom prst="rect">
            <a:avLst/>
          </a:prstGeom>
          <a:solidFill>
            <a:srgbClr val="364D6E"/>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18" name="Rectangle 54317"/>
          <p:cNvSpPr/>
          <p:nvPr>
            <p:custDataLst>
              <p:tags r:id="rId14"/>
            </p:custDataLst>
          </p:nvPr>
        </p:nvSpPr>
        <p:spPr bwMode="auto">
          <a:xfrm>
            <a:off x="301625" y="4168775"/>
            <a:ext cx="214313" cy="160338"/>
          </a:xfrm>
          <a:prstGeom prst="rect">
            <a:avLst/>
          </a:prstGeom>
          <a:solidFill>
            <a:srgbClr val="969696"/>
          </a:solidFill>
          <a:ln w="3175" cap="flat" cmpd="sng" algn="ctr">
            <a:noFill/>
            <a:prstDash val="solid"/>
          </a:ln>
          <a:effectLst/>
          <a:extLst>
            <a:ext uri="{91240B29-F687-4F45-9708-019B960494DF}">
              <a14:hiddenLine xmlns:a14="http://schemas.microsoft.com/office/drawing/2010/main" w="317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17" name="Rectangle 54316"/>
          <p:cNvSpPr/>
          <p:nvPr>
            <p:custDataLst>
              <p:tags r:id="rId15"/>
            </p:custDataLst>
          </p:nvPr>
        </p:nvSpPr>
        <p:spPr bwMode="auto">
          <a:xfrm>
            <a:off x="301625" y="3935413"/>
            <a:ext cx="214313" cy="160338"/>
          </a:xfrm>
          <a:prstGeom prst="rect">
            <a:avLst/>
          </a:prstGeom>
          <a:solidFill>
            <a:srgbClr val="78A22F"/>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15" name="Rectangle 54314"/>
          <p:cNvSpPr/>
          <p:nvPr>
            <p:custDataLst>
              <p:tags r:id="rId16"/>
            </p:custDataLst>
          </p:nvPr>
        </p:nvSpPr>
        <p:spPr bwMode="auto">
          <a:xfrm>
            <a:off x="301625" y="3468688"/>
            <a:ext cx="214313" cy="160338"/>
          </a:xfrm>
          <a:prstGeom prst="rect">
            <a:avLst/>
          </a:prstGeom>
          <a:solidFill>
            <a:srgbClr val="C3CFE1"/>
          </a:solidFill>
          <a:ln w="3175" cap="flat" cmpd="sng" algn="ctr">
            <a:noFill/>
            <a:prstDash val="solid"/>
          </a:ln>
          <a:effectLst/>
          <a:extLst>
            <a:ext uri="{91240B29-F687-4F45-9708-019B960494DF}">
              <a14:hiddenLine xmlns:a14="http://schemas.microsoft.com/office/drawing/2010/main" w="317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05" name="Rectangle 54304"/>
          <p:cNvSpPr/>
          <p:nvPr>
            <p:custDataLst>
              <p:tags r:id="rId17"/>
            </p:custDataLst>
          </p:nvPr>
        </p:nvSpPr>
        <p:spPr bwMode="auto">
          <a:xfrm>
            <a:off x="566738" y="4164013"/>
            <a:ext cx="72548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88F2D867-B8E3-4314-A412-2D6EADF86BE2}" type="datetime'''P''''''''''''ho''''''sp''''''h''''''a''''''t''''''e'''">
              <a:rPr lang="en-US" sz="1200">
                <a:solidFill>
                  <a:srgbClr val="000000"/>
                </a:solidFill>
                <a:sym typeface="+mn-lt"/>
              </a:rPr>
              <a:pPr>
                <a:spcBef>
                  <a:spcPct val="0"/>
                </a:spcBef>
                <a:spcAft>
                  <a:spcPct val="0"/>
                </a:spcAft>
              </a:pPr>
              <a:t>Phosphate</a:t>
            </a:fld>
            <a:endParaRPr lang="en-US" sz="1200" dirty="0">
              <a:solidFill>
                <a:srgbClr val="000000"/>
              </a:solidFill>
              <a:sym typeface="+mn-lt"/>
            </a:endParaRPr>
          </a:p>
        </p:txBody>
      </p:sp>
      <p:sp>
        <p:nvSpPr>
          <p:cNvPr id="422" name="Rectangle 421"/>
          <p:cNvSpPr/>
          <p:nvPr>
            <p:custDataLst>
              <p:tags r:id="rId18"/>
            </p:custDataLst>
          </p:nvPr>
        </p:nvSpPr>
        <p:spPr bwMode="auto">
          <a:xfrm>
            <a:off x="566738" y="4397375"/>
            <a:ext cx="34766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980E6F17-ED75-4E26-B7F9-C9E128D7BCD3}" type="datetime'M''O''''''''P'''''''''''''''''''''">
              <a:rPr lang="en-US" sz="1200">
                <a:solidFill>
                  <a:srgbClr val="000000"/>
                </a:solidFill>
                <a:sym typeface="+mn-lt"/>
              </a:rPr>
              <a:pPr>
                <a:spcBef>
                  <a:spcPct val="0"/>
                </a:spcBef>
                <a:spcAft>
                  <a:spcPct val="0"/>
                </a:spcAft>
              </a:pPr>
              <a:t>MOP</a:t>
            </a:fld>
            <a:endParaRPr lang="en-US" sz="1200" dirty="0">
              <a:solidFill>
                <a:srgbClr val="000000"/>
              </a:solidFill>
              <a:sym typeface="+mn-lt"/>
            </a:endParaRPr>
          </a:p>
        </p:txBody>
      </p:sp>
      <p:sp>
        <p:nvSpPr>
          <p:cNvPr id="431" name="Rectangle 430"/>
          <p:cNvSpPr/>
          <p:nvPr>
            <p:custDataLst>
              <p:tags r:id="rId19"/>
            </p:custDataLst>
          </p:nvPr>
        </p:nvSpPr>
        <p:spPr bwMode="auto">
          <a:xfrm>
            <a:off x="566738" y="3930650"/>
            <a:ext cx="3286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E2355F53-58AC-4F2A-BC04-F66D1F639AA0}" type="datetime'''''''U''r''''''''''''''''''''''''''''''e''''a'''''''''">
              <a:rPr lang="en-US" sz="1200">
                <a:solidFill>
                  <a:srgbClr val="000000"/>
                </a:solidFill>
                <a:sym typeface="+mn-lt"/>
              </a:rPr>
              <a:pPr>
                <a:spcBef>
                  <a:spcPct val="0"/>
                </a:spcBef>
                <a:spcAft>
                  <a:spcPct val="0"/>
                </a:spcAft>
              </a:pPr>
              <a:t>Urea</a:t>
            </a:fld>
            <a:endParaRPr lang="en-US" sz="1200" dirty="0">
              <a:solidFill>
                <a:srgbClr val="000000"/>
              </a:solidFill>
              <a:sym typeface="+mn-lt"/>
            </a:endParaRPr>
          </a:p>
        </p:txBody>
      </p:sp>
      <p:sp>
        <p:nvSpPr>
          <p:cNvPr id="430" name="Rectangle 429"/>
          <p:cNvSpPr/>
          <p:nvPr>
            <p:custDataLst>
              <p:tags r:id="rId20"/>
            </p:custDataLst>
          </p:nvPr>
        </p:nvSpPr>
        <p:spPr bwMode="auto">
          <a:xfrm>
            <a:off x="566738" y="3697288"/>
            <a:ext cx="31273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F0B2D14E-3A38-4DAE-9C50-63BE70B6FF9B}" type="datetime'''''N''''P''''''''''''''''K'''''''''''''''''''''''''''''''">
              <a:rPr lang="en-US" sz="1200">
                <a:solidFill>
                  <a:srgbClr val="000000"/>
                </a:solidFill>
                <a:sym typeface="+mn-lt"/>
              </a:rPr>
              <a:pPr>
                <a:spcBef>
                  <a:spcPct val="0"/>
                </a:spcBef>
                <a:spcAft>
                  <a:spcPct val="0"/>
                </a:spcAft>
              </a:pPr>
              <a:t>NPK</a:t>
            </a:fld>
            <a:endParaRPr lang="en-US" sz="1200" dirty="0">
              <a:solidFill>
                <a:srgbClr val="000000"/>
              </a:solidFill>
              <a:sym typeface="+mn-lt"/>
            </a:endParaRPr>
          </a:p>
        </p:txBody>
      </p:sp>
      <p:sp>
        <p:nvSpPr>
          <p:cNvPr id="429" name="Rectangle 428"/>
          <p:cNvSpPr/>
          <p:nvPr>
            <p:custDataLst>
              <p:tags r:id="rId21"/>
            </p:custDataLst>
          </p:nvPr>
        </p:nvSpPr>
        <p:spPr bwMode="auto">
          <a:xfrm>
            <a:off x="566738" y="3463925"/>
            <a:ext cx="566738"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7096331E-26FE-452E-906F-81DCEC395D2D}" type="datetime'''N''''''''''''i''t''r''''''''''''''''a''te''''''''''s'' '">
              <a:rPr lang="en-US" sz="1200">
                <a:solidFill>
                  <a:srgbClr val="000000"/>
                </a:solidFill>
                <a:sym typeface="+mn-lt"/>
              </a:rPr>
              <a:pPr>
                <a:spcBef>
                  <a:spcPct val="0"/>
                </a:spcBef>
                <a:spcAft>
                  <a:spcPct val="0"/>
                </a:spcAft>
              </a:pPr>
              <a:t>Nitrates </a:t>
            </a:fld>
            <a:endParaRPr lang="en-US" sz="1200" dirty="0">
              <a:solidFill>
                <a:srgbClr val="000000"/>
              </a:solidFill>
              <a:sym typeface="+mn-lt"/>
            </a:endParaRPr>
          </a:p>
        </p:txBody>
      </p:sp>
      <p:sp>
        <p:nvSpPr>
          <p:cNvPr id="428" name="Rectangle 427"/>
          <p:cNvSpPr/>
          <p:nvPr>
            <p:custDataLst>
              <p:tags r:id="rId22"/>
            </p:custDataLst>
          </p:nvPr>
        </p:nvSpPr>
        <p:spPr bwMode="auto">
          <a:xfrm>
            <a:off x="566738" y="3230563"/>
            <a:ext cx="38100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E4243532-AD41-4519-93D9-C0C88FAA7BE4}" type="datetime'''O''''''''''''''''''''''''''''t''he''''''''''r'''''''''''''">
              <a:rPr lang="en-US" sz="1200">
                <a:solidFill>
                  <a:srgbClr val="000000"/>
                </a:solidFill>
                <a:sym typeface="+mn-lt"/>
              </a:rPr>
              <a:pPr>
                <a:spcBef>
                  <a:spcPct val="0"/>
                </a:spcBef>
                <a:spcAft>
                  <a:spcPct val="0"/>
                </a:spcAft>
              </a:pPr>
              <a:t>Other</a:t>
            </a:fld>
            <a:endParaRPr lang="en-US" sz="1200" dirty="0">
              <a:solidFill>
                <a:srgbClr val="000000"/>
              </a:solidFill>
              <a:sym typeface="+mn-lt"/>
            </a:endParaRPr>
          </a:p>
        </p:txBody>
      </p:sp>
      <p:sp>
        <p:nvSpPr>
          <p:cNvPr id="54343" name="TextBox 54342"/>
          <p:cNvSpPr txBox="1"/>
          <p:nvPr/>
        </p:nvSpPr>
        <p:spPr>
          <a:xfrm>
            <a:off x="4737100" y="2679700"/>
            <a:ext cx="2931244" cy="646331"/>
          </a:xfrm>
          <a:prstGeom prst="rect">
            <a:avLst/>
          </a:prstGeom>
          <a:noFill/>
        </p:spPr>
        <p:txBody>
          <a:bodyPr wrap="square" rtlCol="0">
            <a:spAutoFit/>
          </a:bodyPr>
          <a:lstStyle/>
          <a:p>
            <a:r>
              <a:rPr lang="en-US" dirty="0" smtClean="0"/>
              <a:t>1 USD/t improvement on shipping = 6 MUSD </a:t>
            </a:r>
            <a:endParaRPr lang="en-US" dirty="0"/>
          </a:p>
        </p:txBody>
      </p:sp>
    </p:spTree>
    <p:extLst>
      <p:ext uri="{BB962C8B-B14F-4D97-AF65-F5344CB8AC3E}">
        <p14:creationId xmlns:p14="http://schemas.microsoft.com/office/powerpoint/2010/main" val="935287456"/>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2254&quot;/&gt;&lt;CPresentation id=&quot;1&quot;&gt;&lt;m_precDefaultNumber&gt;&lt;m_chMinusSymbol&gt;-&lt;/m_chMinusSymbol&gt;&lt;m_chDecimalSymbol17909&gt;.&lt;/m_chDecimalSymbol17909&gt;&lt;m_nGroupingDigits17909 val=&quot;3&quot;/&gt;&lt;m_chGroupingSymbol17909&gt; &lt;/m_chGroupingSymbol17909&gt;&lt;/m_precDefaultNumber&gt;&lt;m_precDefaultPercent&gt;&lt;m_chMinusSymbol&gt;-&lt;/m_chMinusSymbol&gt;&lt;m_nDecimalDigits17909 val=&quot;0&quot;/&gt;&lt;m_chDecimalSymbol17909&gt;.&lt;/m_chDecimalSymbol17909&gt;&lt;m_nGroupingDigits17909 val=&quot;3&quot;/&gt;&lt;m_chGroupingSymbol17909&gt; &lt;/m_chGroupingSymbol17909&gt;&lt;m_strSuffix17909&gt;%&lt;/m_strSuffix17909&gt;&lt;/m_precDefaultPercent&gt;&lt;m_precDefaultDate&gt;&lt;m_strFormatTime&gt;%#m/%#d/%Y&lt;/m_strFormatTime&gt;&lt;/m_precDefaultDate&gt;&lt;m_precDefaultYear/&gt;&lt;m_precDefaultQuarter/&gt;&lt;m_precDefaultMonth/&gt;&lt;m_precDefaultWeek/&gt;&lt;m_precDefaultDay/&gt;&lt;m_mruColor&gt;&lt;m_vecMRU length=&quot;3&quot;&gt;&lt;elem m_fUsage=&quot;3.89071409331223840000E+000&quot;&gt;&lt;m_ppcolschidx val=&quot;0&quot;/&gt;&lt;m_rgb r=&quot;78&quot; g=&quot;a2&quot; b=&quot;2f&quot;/&gt;&lt;m_nBrightness val=&quot;0&quot;/&gt;&lt;/elem&gt;&lt;elem m_fUsage=&quot;3.70399731746426260000E+000&quot;&gt;&lt;m_ppcolschidx val=&quot;0&quot;/&gt;&lt;m_rgb r=&quot;c2&quot; g=&quot;cc&quot; b=&quot;23&quot;/&gt;&lt;m_nBrightness val=&quot;0&quot;/&gt;&lt;/elem&gt;&lt;elem m_fUsage=&quot;2.36771756796213670000E+000&quot;&gt;&lt;m_ppcolschidx val=&quot;0&quot;/&gt;&lt;m_rgb r=&quot;ff&quot; g=&quot;cf&quot; b=&quot;1&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6t5wFcCqUamckMnz5.MI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jjLKq8QZU.5qnu247Cxl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oMrKuUg3T0Gv4U4BHIL9Z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Tt165XYiUEWZqII44n8mh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NsfCI_ZYm0udn._6Qu9zT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jJ3gFQolWkmIx2YmL0chB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wqZcWYUoikG_LkoaQ0IKx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Ft_QM72.7E.uwiGZPTibZ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fS9ywQ9WZ0mNlq1lgXKec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B8GIfFo9C02C59AIPn9yl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S3pLKglT0upo50aZEd7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rSA3WH8L5UCGAxuHgJtUg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nJGJXRmyy0SgpYtkBFcKk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E2VpUd0YzkS6DsVXWCHP5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TvPwlGGPUU2jzJgzwjRxq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3FwduqTeEkGXlQh6YBzWN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TImiSZxKB0GoabUuaZami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Qfu8hpJi.kOVUnnbagWVa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nSWbPcqvokGKDuajtJJpA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VMLrnp5Vn0mwi4o3q2fcW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khmZ1wkmI06_t14lb_Dja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W81eNBuhlEiUUy6Tjo19q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Qo5tAI6ijkqQWEKEeRytp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xXHtrbvNWkCyLRY0sOp_f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A8JbokLeqUWDu5xCD6Fp1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fs.dqOHgUUyWPjohfA0Np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4S9ZWd.09UujeSp7U5KsV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2PH06weEnEeExRsJQTKyB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1_cYkhYW6E60HuCP38aNk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50cHcZQYL0S7ua4pc84Fr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RHHd.kSq0EG.VlE_Aj8S0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1w5LlVJsb026CCRZzfarS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SMssPLk5.kC7e6G9pHuI3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z5l_9ULuhECtc7z78BF5p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Txien850zkm9GpayZoCPV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2cSxa6r.T06X4BUKFqgq_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3cUYWkqqUkGZ9gG2dDdfd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RQxj1o4ts0SYAhYI4NRXY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X1CRlMLZckmhsvf94lKNl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m6dM7dYwrE.euPuHBymZd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5cthkNDB8kmjc4sDx6nLw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FhCG_UfvXEqJ5dCDyGXAy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9NuT0_EX.kuKRBt7sAVwW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FZEtpfZzp0y9KdUCIseMU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o_QpCbCSLkecyDDarlKTH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wKz3DLhmy0WTE9biW2AqL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RkNEtO4HZ0y.GHwixWfHD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D94XW.gq00icsl_fn8rAH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9B1Yn2pm0Uu6nSYbrM9Bm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oy9w8gxK0kaZSazszX.pq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e1CMMZ032ke4VTlo9uGqk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9ElnmNGMWUSnns.Zh0f56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8_CHyajhNky_f2B3TQhVT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X9HpGjTr30q2IVKD1Hcwe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C73hvc5qkiZSyYbTyXGO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pdsRM0HULkCTHREN_.cq4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osnLcY6z806QAm6X294W3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vdi.uXZT.ke6JZjRqXQeQ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RPr5prfQLEGpm4scL.f2d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S15MoK5MWUi5bcyyxkJ0H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vsKtCEtGY0GBnUZx.Wb4r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ZZJuOpejSUS7WirQMzyyu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9wHz03vi1EG9VtzDtnZzH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qXcwRAhTvEK3B19GkQc48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B6JJqhVY5kmza3e1vQ4S6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p__X6j6xkixLBiMFu7Px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5aVxh3KqtkuVlKCmXFJfs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8fl2TZVzUqs7J3BXp1lJ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mKEyE1Lcv06nNA7jAWHrl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0L66lp9c_EWSEFAU.bmys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_jF7vzHK9k.ULirnkBf06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nqBTenYUYEOfNl.FokOo.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si_aprBEIkqgZwA56TC4R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m3stAzNKuEWReTY_RCJ0y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FE5AtEujuk6luXMaJh8_Y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IH9c3E_wLkyfpbRLRT8Rv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ra0wLi9p_kKS2a1X8BwPn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Oe77Zo3zgE.8_duwxRzHU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CkrSE95fGUGAN6Twu3E7o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J8ta5gSmZ0m8U0Vd2GMWr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MepTy0UPAUyrQ2GXwKTG6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NbLl9TSLPU2Ei9Ufu2bbD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qIsAG5Gay0G7ppn.Whwjh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Igi7yQUjkSDRWXrAOtwj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uv3Rm840YkujyJdWb43Qj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c8XbLkCQLEej_4znjW16N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3..BF4g_ZkCk4FAF9HiIx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lmW22gJ__Ui3kQ1QF8Fkz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OX4V1G84kGeVdZBxAZXv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rgg4ggL8n0qZYFWOERIDE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f_FmmHqNXU.CNHciRGO97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MA1n2L2Y0GVMW6NjWvsR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2k06_Q3djU6jElf3FYzvA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3iY6HrbVW0.1s9BydBDSp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Pju3cbGwzk2d9lpsnujJ3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x_wl2OLVe06VayCoYKSqW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1XqQm3kGf0CwZaOQpqGM4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aNAmTk.khUyAi1x1TUo00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ayLHC60dwk2PtGilYHhSG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LxqZXobR5UeNj4tuktVSG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seAJCEeY4EmSKL98ee6ly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lb5Q014YAEC41RXYl3z55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qtaVqt0BfEuqxC.wF3QTY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9vZ8z1UbyUmqtQEoGH5FQ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shpQnG2YF0SmNonKmA.90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y3kvG0dQUqqwrOQJtGVs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quBw8cH5M0.mg_KlGZdMk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UljL3Li_WUSJeRN2dHo7p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X6nY81bnxEqaIgnHpL1IA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lTNJmrn9K0SLGan2VufSp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PH3ADSqnMkuhoyKYUHDAJ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5TzYsSbP.kacE46cQlt6r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70vmItdsSE6MTn7IWNSby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N8yRXG9aNEq3SqSenRWDy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ITo7U7nfrk2CL3jbFR3pt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tPCh1EaDoU.0UeNfS9gQK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skDlXJlCfkmfgTh6ZbNK_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PoolCDNvSUqiWLPD846ba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sgPZ8K_vEu19TwP6Fem7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knaUYirimUOQq8LDHtIOL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bHp.8a5yLECcTiSPGr_Y0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opiJH9LZYU2rBX7Zf.y9S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J9VGt3m7O0KsyvNJQDbgX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vgY8qOBvHEOqzWL2ki1D1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ONVZU.bG90SOmbsxn76J0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dY4mfSvYbUK.vjgnUZqvt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MibCArr9YU2aABdE5gNQy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fiQ4k6KRe0O6rafeJ2Fsi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mad9pLk9Y0.sxXPJXMHiC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2gMJxDl.USgTJ.1bd9pTA"/>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ToIiR9iPt0uw_zAzXMs6w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1znZTERlIESV1ccjbAois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N2iQDR4sSEeE1XJqgvqd2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VknxSHqK00SlbeOiVFGjd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Dr1lcdxjhUWquLDtJrosm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fWJ9f2Gav0iQx4H8b07h6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DJGICZhp40.st8PlB4kjE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om4gGa0HFU6kaAJOuvRB0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uARlizK4c0ytbW3ofg0WW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YKGv8x6SYUq62vVGun_l5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h6__FKHfkanROAmn43Yu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QpSjA6mKNE62l5uJgoLv.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ZRBejSUtq0WHoz97wrFgr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Es7RZO4iNUqBort1nWJ3M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w5zyxAg8zECwsiulGuqu5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6667YK_zyEOPCl99LpsMC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Tdm9tthFf0mwgVK3bRNjn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v42i_BYkFU2nxWORX.1th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SClrIWF_v0SwBrMV2MlKB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F7Lw.LMOCEqw0zi8jNIbh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4YGYMSeO8021Ws_shoUEX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XeQ5lY6dQUyozsUhGoBAA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dsgleuRBa0Skc4fgHn4Ma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grZ2UUaWHkqLHbnI1K6GY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lIixTeDjFE.EP98bEr0.H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beaZl3wKt0.BsCA1AGucn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Ej2h.bmupke3AcrG8Au16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We4UEF_0x0CDEzG8BSpn1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b0siCEfcxUi6_P68ncs3A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deQbRlTt702Tjl9HkMuOk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33QWrVMH5kOHs5Vg5wySK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_uN40cM780OD90CBOnObs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3gCeBB88BE2gaAockl5NR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dwo4zxUYPkm6y44CBCvKmw"/>
</p:tagLst>
</file>

<file path=ppt/tags/tag252.xml><?xml version="1.0" encoding="utf-8"?>
<p:tagLst xmlns:a="http://schemas.openxmlformats.org/drawingml/2006/main" xmlns:r="http://schemas.openxmlformats.org/officeDocument/2006/relationships" xmlns:p="http://schemas.openxmlformats.org/presentationml/2006/main">
  <p:tag name="NAME" val="Rectangl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b6j_8wCotUOLQbk3QzPQ2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mSk4nyu32EGJhLBA1kY8l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C5tzFUfjjkCov7yY_WSBt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7vVzo5p2lUOYDEZtd_3c.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9axRHKrZj0qMcoTM3e.Xz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Bxauwm4ME0CQ6z1kjBDCW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M9CLvwK5SUOiZoP70OTBh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yO2dL2GH1kaw2BVKweTU5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9pQj9EGJwUaHHVqgtFhU5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9gD6Ztnx1EaCj21NZLz1V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0Lr0n6AtbkKQirLvSYa5W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ANOG1E1Pvk2JqJEMRwbkq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3jCQl7fxk0CHt2zVXhAUx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qppRQKEXbkGPxhaLZHd5_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YSc_yzeRkOnZi_QHwLU.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r8dWh6D32EycW4bOsfH3V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Y7VjR16oo02ggljf5Bbx3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IkiIrkGF10OCYNeTCEE4.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_3bDeDeID02klkyha_pMX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U_aB9E9AfUK5pUhDmfMx5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VOlU1pQlEUSn1UI3saAVf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U_WuuFgo8Ua07yMLz6K0a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2I4Ma4sFX0._mB6Buqy25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Yo_p811z5kKuzrIgewt7G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WlSmunYrKUie6guMFpvCe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XOQ6nqekcUmEKug19zv14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zEnLpJVKkECh4NMO6J7Lo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gYszuhoMZUesH6m0MF4vj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NHoCSVetoUGKDuHRmzpH3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ACMT32vK0Ee9BHTXnlVyO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4Iv73zBG4kmUnmQHP0zRz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w1Px_njHHE2wC.rRp1o1X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_7pLKShD3kec5IyHK0GIK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j9CjQ6kxo0e3q158H.Bd6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l3Pl4JDqyky9SdlLot3di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wnD89qa0C0.QhyXlvoqVI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y7mG6A2yIkOP4r4M85WeS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m5eJqpctZECCCobpkyAPA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AeMBZBLquEikbvVC8BlNB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3DkzsdgHNEm6pguBUX4tn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dAiOHKd4C0CLNwphTuGDN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nzZ.He8t50WoGPSKIoWLT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1UKYA9jd_Ey98arYBNEln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c3J9xQzmUEOxw6zHdkrKp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xYBDkdPmku6lB0Cf6vG7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zYzdtWw8H02TGy87.aKRB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SK9QrnTYpkyA_q6AMKOEE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fGC.lUoY9UqZh2.NzPP2R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FCGTmowT70iZjEMOaTvw9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thXAiX9cbEWg2mKdjmMO5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yWFyc87VzUagPeNvQ_H7k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krj6Ir6je0.2FkGQJ5AM6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bGTR0vKj80qtuoidEZ5Ba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S9QS_A782EuYcYZlfOvlQ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5f1Tefcirkmg.kYFe5.Dw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9J6f_vagaEid2Me3Ydwftg"/>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FfKt2GLoSU.tmoel8EOVC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rP_01R_QV0iqprf53fl87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DBbJVrECHUyyaE1EJAqWNQ"/>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q6rFO1XvQ0O60sH4X9uny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IVqJzE8iqEyDVr2i0zY38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Bc9_BjchH0mxD9Zq1tT5tQ"/>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op3QiaCCUU6yJCfW_Pmn_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MdGczoJj4UqKoTVyRy2GU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Ppx9Twm4UinfusqKEkYP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WVkTFF1V9EKSe0ujwSzOd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NRLPs5fOPUerCZ0MiWB1C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tK_rShlIdUO7gaoY__J7m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jvxXe6Kga0axpGen0HHU2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fN2R6c9Uck.yP_zWqPdcd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2TktIyoPnEGSWZYGF9WyJA"/>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t_TId.atH02PPW3dGuaQw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oc6ww4pml0yyY5jlxaUVP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83AtEBxPLEyaLpIWnAhcJ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cd4512w5pEeNHBt2rTYRc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zo9416RWN0q_eB9L_PVt8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2YS9NKe_tkyo9vDO7ofS9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OAPj0DCR80SWOJs8m.Xps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nT5_nzjjgUSqBHOyfGwGP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_8asHwlsaUOBTqXr24hxS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7IKnuoyvwEO1tXlugxgN7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nmsJAlmVkidbIttWK9ep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pIVERwnCWkubbLPgHsVkW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lLs3SQfbfU2Wf0PxrCSl4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UhZhEcVw60ywPR5TDtN7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f6LkcBHihUuqAPql1VYQT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bOnSf6jpXkOyckjJy9KDO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iaar5Hp4EEyDKrNM9xu1O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7fD19Oo10m.odwk8z1gKA"/>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pBNrwGQbm0i_ZWzbQsHhw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8AUu4gjPX0mMXamiVM6Tm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WfKzzLi.a0mSv2Vix_QH1Q"/>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gnuTflfQnkGtbWF.FPkl3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gqRAz8glckKZkhHQZossa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wvADYAEs.UeeYcEkoSqiZ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pmN25xZsIUyAXsxIbD8Gk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KB259J3wHEKJpwmj8Dlnj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nWvhT_lC5EWYa_pyJY7ff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mbnfLfDGmU2wgqkSrHvZo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Z_l2CQUDw0aWuP5qU3Q59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rHwPrbPh4U.szd0pO5F5S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S8AVrT0Vi0e6ABqlx22I.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TqtviHDEEGRFJ3Zlp1row"/>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EiF7kQRpt0uIWIWHH5IfF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IM_6savxAU.Y4_tKvrshJ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mCU92LHLkmkRzf48urGv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Kn.O0JbYzkatGpUv5WoF6w"/>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9GiPAZV7g0CnreCgBhSn.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_I.vs1qmgE2Kv1aM6n3xi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6Al45tmt0a_7xunAgB4H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ckqPWqxu3kqtzxtv3hnJL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rgsI3IuP7Uq2cop9_2nna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b7XDXI5NjUqSF6vIivzSkA"/>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qPqKd_5xtk6MT_fr62VHu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aGS_gALKGUqruZEdz3jFFw"/>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U._72nm2qUm7r1TtJN4HbQ"/>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Q6sAH5zy0aIpLVNeunXmw"/>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M4XHybhNakqB1NEwJq10x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rD1qnyRf5UKgvHRXu0cSLA"/>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_XwN6zf5wUGpdZeSTfzrw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AQUGnIKzY0KfZ.Ll7S1c4g"/>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SOXw4xyllUmWw9RKzbhnr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vSd8rExP40GUSXI2Wn9T7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XK.kXhgXFUyydn3DpVjwow"/>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DGrBIe.hlUiBtApM7NwbI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tPxW2H0ad0.0EoD.jTZMQ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eGjH2kF.E0W_7q3Hghvnp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il6pfk9biESPc0oM.rq3w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Bl4tfLQ8fUG0znpyTIJJk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x6A3uWNVMEq_aY2W7nwkY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AiEo.j_leEuUfTGGx.lzgg"/>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Ak_qmh8K206n0KbMmaE0ig"/>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1Gh.uGQkVUKBundoJG2w.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XeBf3jUAukG1Yvys9CjhAw"/>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rpYJ9FKsK0iGhALqLpYlO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4sanRoY03E6csW7pc3tpP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EtaLYkVfT0Ocs9WnvuVjd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F_.4cw0z5kG6zCqHXXc0H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f_muuLpgvk2z0w9RfV6u8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Vdovurwd_UWOH3XmaVNc.A"/>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uKatitlRuEit0y.RySbCx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0BbVTCrAYEeLxCFO03Gr3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k1NH8YBR4EiUpSkIH1j4fg"/>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7BOEWBqaY0euydLX2lmHK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L2Ym7YufMUifrej3ADzzy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dUgJtrTb60KZ6FTQXVPkG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_IjZ3_WN1kCsh3xDe7aX_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FgO5XOVDlUSuoRGrNHaU1Q"/>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RJ1QnBGA3kiGdoehHkrE8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8r13cm4xU.YGAOjjIdSWA"/>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fOa72itbPkCN51Nc9iKIQ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6Q7lBHNFkKlVuSaeKdBR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WnfJ68mi8ke.vdOvRcfacw"/>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rzhWVqnFI0..uvhR3FS2aw"/>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NiMOOtiP9UunjkAnHzdow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8FH5ic2zY0eFfY91Zcno1w"/>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QtoitHDb.EGYAnpz_S8zU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9dObq8HCq0mFdj4wVTCGVg"/>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WXKbDFT7yUmg.RLYgeNhJ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XBIwwVoovUalSQeC8OUMC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lTAjidWrvkCDqWegUhYBK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rtW0BF.ikWFwnXWK8cMi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Ponmr3GokkmXTji5ckPkv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GkZedKsIM0qRZ9ganedB9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3nZ3qeuUKE.8MXFrz5SCYA"/>
</p:tagLst>
</file>

<file path=ppt/tags/tag49.xml><?xml version="1.0" encoding="utf-8"?>
<p:tagLst xmlns:a="http://schemas.openxmlformats.org/drawingml/2006/main" xmlns:r="http://schemas.openxmlformats.org/officeDocument/2006/relationships" xmlns:p="http://schemas.openxmlformats.org/presentationml/2006/main">
  <p:tag name="BAINBULLETSACTIVATED" val="True"/>
  <p:tag name="SHADEEVENROWS" val="True"/>
  <p:tag name="BAINBULLETSLEVELSFINGERPRINT" val="1635227198"/>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Q2owAMt3kiL96nY8kkQA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68FjDbMK5kentOYWy1Y1q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NM9h7pqo_Eio5RPo4mQZ2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EDjQZRmMMkePtSqPbaeVP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P8kOyjJJgUO.MV.eBJDuT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69.rGi7hR0KB0U_zyW8xX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AIdhzHaUyUCvbFa50EWdw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VmHS5oyfB0qOl63UIP1_U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mAaE0W1B3ECXIRAioOODb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OFbo6rKSxE2PzG1eG65Hc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YikLb8CbU6LuyvIVlcJG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23nTJz7NRU2.th.h.LbPI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XYwN7LwdkuTS0RvLgWJF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93kdzCJiBU.mNgxLHN3tG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MHrqKe4x6kegfFv6mhJOC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DPCjid18x0yUw7kKUo1Xw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eyVG8OLwAEis3tTlK565y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AEmlKOmQlUiVY8QC876Oc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J2zRG7r8C0.d97gy8ez6l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McVahEUZZkeiECJc9Bz.N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VIBSClgnDECjFkuTfT2L8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QfDwqPZKUKy2wkUGEoQc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p8_KHj1S2EKbqx1GRQG2j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J1s17U6dEahTcvOTqzX3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4sLz.f0SKU6m9t4mDL8cT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6xqnQgzoqUuL9mvr8qQ_q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S5fDNdTaPkycf.yyhzan8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U.XCB9Qv1UiYC4j7X.lLa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bvSfEkx4Dk6dzQwSeTI_L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S71HheJ43EaCWNADqcRcF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1MzjcE4wMk6g.PW_CcT4C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nekXWo0xdkSWB8e_wU776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t5CsK380mPVKTJAFN5i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tSMUPMueokGO8qNJMx2ya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bB6XX71pZkOdpH.t1q4K1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SWDIdcBbaUKV5VoN90STJ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iNTl1KurY0CnLblrsWCsG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dDDMU21fw0iYSBI.IQTgB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cx7hfCenAE2FZy_2G3XvB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6vmj46gh10yv1DGIilGba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yUOC_n2WRUe8TkBu7242g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c6NH9sxPTEaEipx8uyQ2G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EWApymmGo0KDo35ddwzbX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8LLkQEXpsk2cEad1KYc2A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CSLNCiN0PUm05Dz.nnl7v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1nR9uOLNrkOEu6kva8Vw_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0cL0GitMp0qL3TXdAWERd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RFLmE8vnpEWvTkwgOY_Tp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8zbr5Du_s0SfrdQtUG8Lo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sUdGhdk7j0CpljCAa_eb5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cp5Xfjd10u1TlA6TSCjjA"/>
</p:tagLst>
</file>

<file path=ppt/theme/theme1.xml><?xml version="1.0" encoding="utf-8"?>
<a:theme xmlns:a="http://schemas.openxmlformats.org/drawingml/2006/main" name="2_Yara">
  <a:themeElements>
    <a:clrScheme name="Yara Green">
      <a:dk1>
        <a:srgbClr val="000000"/>
      </a:dk1>
      <a:lt1>
        <a:srgbClr val="FFFFFF"/>
      </a:lt1>
      <a:dk2>
        <a:srgbClr val="000000"/>
      </a:dk2>
      <a:lt2>
        <a:srgbClr val="EFE9E5"/>
      </a:lt2>
      <a:accent1>
        <a:srgbClr val="E2E477"/>
      </a:accent1>
      <a:accent2>
        <a:srgbClr val="C2CC23"/>
      </a:accent2>
      <a:accent3>
        <a:srgbClr val="78A22F"/>
      </a:accent3>
      <a:accent4>
        <a:srgbClr val="FFCF01"/>
      </a:accent4>
      <a:accent5>
        <a:srgbClr val="F89828"/>
      </a:accent5>
      <a:accent6>
        <a:srgbClr val="78A22F"/>
      </a:accent6>
      <a:hlink>
        <a:srgbClr val="0000FF"/>
      </a:hlink>
      <a:folHlink>
        <a:srgbClr val="800080"/>
      </a:folHlink>
    </a:clrScheme>
    <a:fontScheme name="Yar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Yara</Template>
  <TotalTime>0</TotalTime>
  <Words>5547</Words>
  <Application>Microsoft Office PowerPoint</Application>
  <PresentationFormat>On-screen Show (4:3)</PresentationFormat>
  <Paragraphs>1246</Paragraphs>
  <Slides>59</Slides>
  <Notes>57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2" baseType="lpstr">
      <vt:lpstr>2_Yara</vt:lpstr>
      <vt:lpstr>think-cell Slide</vt:lpstr>
      <vt:lpstr>Chart</vt:lpstr>
      <vt:lpstr>Yara International ASA Torgeir Kvidal, CFO</vt:lpstr>
      <vt:lpstr>Financial highlights</vt:lpstr>
      <vt:lpstr>PowerPoint Presentation</vt:lpstr>
      <vt:lpstr>Fertilizer portfolio is being driven towards greater product differentiation and profit</vt:lpstr>
      <vt:lpstr>Latam acquisitions improve geographical balance 2012 Fertilizer deliveries, Yara + Bunge Brazil + Abocol Group</vt:lpstr>
      <vt:lpstr>Delivering growth in Latin America:  with Bunge acquisition – and OFD Group </vt:lpstr>
      <vt:lpstr>Integration and synergy harvest on track</vt:lpstr>
      <vt:lpstr>Value-added products drive commercial synergies through increased footprint</vt:lpstr>
      <vt:lpstr>Bunge: increased scale drives maritime logistics savings</vt:lpstr>
      <vt:lpstr>Continued strong price incentives necessary to match consumption growth</vt:lpstr>
      <vt:lpstr>Chinese urea production and exports ahead of last year</vt:lpstr>
      <vt:lpstr>India nitrogen consumption outpaces capacity Urea supply &amp; demand 2005-2012</vt:lpstr>
      <vt:lpstr>Projected nitrogen capacity additions outside China in line with historical consumption growth</vt:lpstr>
      <vt:lpstr>Summary of scenario price assumptions</vt:lpstr>
      <vt:lpstr>Earnings scenarios</vt:lpstr>
      <vt:lpstr>Chinese urea prices – the relevant floor prices?</vt:lpstr>
      <vt:lpstr>Flexible structure gives downside protection Costs are ~90% variable, and 90% of nitrate /NPK plants are flexible</vt:lpstr>
      <vt:lpstr>Growth is progressing and pipeline is strong</vt:lpstr>
      <vt:lpstr>Cash return policy 40-45% of net income, minimum 30% dividend</vt:lpstr>
      <vt:lpstr>Maintaining BBB credit rating and ability to execute medium-size M&amp;A</vt:lpstr>
      <vt:lpstr>Prospects 2014</vt:lpstr>
      <vt:lpstr>More information can be found on www.yara.com</vt:lpstr>
      <vt:lpstr>Integrated business model provides scale, flexibility and end-to-end presence</vt:lpstr>
      <vt:lpstr>Targeting continued profitable growth</vt:lpstr>
      <vt:lpstr>Multiple growth options; de-bottlenecking and regional M&amp;A currently most attractive</vt:lpstr>
      <vt:lpstr>Yara sensitivities</vt:lpstr>
      <vt:lpstr>Price and currency assumptions in scenarios</vt:lpstr>
      <vt:lpstr>Simplified P&amp;Ls for scenarios </vt:lpstr>
      <vt:lpstr>Nitrates are more efficient than urea</vt:lpstr>
      <vt:lpstr>Yara’s product portfolio is continuously improved to meet changing customer needs</vt:lpstr>
      <vt:lpstr>YaraVita: a specialty product success story</vt:lpstr>
      <vt:lpstr>YaraVita Procote: Cost effective vehicle for differentiation and better agronomic efficiency</vt:lpstr>
      <vt:lpstr>Yara acquires ZIM crop sensor technology to increase water use efficiency</vt:lpstr>
      <vt:lpstr>We work in a systematic manner to identify the crop segments with highest value potential</vt:lpstr>
      <vt:lpstr>PowerPoint Presentation</vt:lpstr>
      <vt:lpstr>PowerPoint Presentation</vt:lpstr>
      <vt:lpstr>Supply &amp; Trade – global optimization</vt:lpstr>
      <vt:lpstr>Leading global position in ammonia trade</vt:lpstr>
      <vt:lpstr>  Yara is short on ammonia in Europe</vt:lpstr>
      <vt:lpstr>Yara’s flexible cost structure gives downside protection</vt:lpstr>
      <vt:lpstr>Strong financial position supports growth</vt:lpstr>
      <vt:lpstr>Earnings before interest, tax, depreciation and amortization (EBITDA)</vt:lpstr>
      <vt:lpstr>Fertilizer volumes</vt:lpstr>
      <vt:lpstr>Yara 3Q fertilizer sales by market and product 2013: 5.9 million tons (2012: 5.0 million tons)</vt:lpstr>
      <vt:lpstr>NPK and nitrate deliveries</vt:lpstr>
      <vt:lpstr>Yara stocks, including Bunge Brazil from 3Q</vt:lpstr>
      <vt:lpstr>Yara production volume*</vt:lpstr>
      <vt:lpstr>Reduced exposure to oil and European gas</vt:lpstr>
      <vt:lpstr>Yara European gas cost closer to hub price</vt:lpstr>
      <vt:lpstr>Gas &amp; oil cost</vt:lpstr>
      <vt:lpstr>Currency exposure affecting P&amp;L </vt:lpstr>
      <vt:lpstr>China swing scenario</vt:lpstr>
      <vt:lpstr>European producer nitrate stocks</vt:lpstr>
      <vt:lpstr>PowerPoint Presentation</vt:lpstr>
      <vt:lpstr>Higher meat consumption requires more feed grain</vt:lpstr>
      <vt:lpstr>Large variations in yields across regions</vt:lpstr>
      <vt:lpstr>Chinese urea production and export balance</vt:lpstr>
      <vt:lpstr>Key value drivers – quarterly averages</vt:lpstr>
      <vt:lpstr>10-year fertilizer prices – monthly averages</vt:lpstr>
    </vt:vector>
  </TitlesOfParts>
  <Company>Yara International 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Yara International ASA</dc:creator>
  <cp:lastModifiedBy>Yara International ASA User</cp:lastModifiedBy>
  <cp:revision>752</cp:revision>
  <cp:lastPrinted>2013-11-29T12:08:06Z</cp:lastPrinted>
  <dcterms:created xsi:type="dcterms:W3CDTF">2010-11-25T08:32:48Z</dcterms:created>
  <dcterms:modified xsi:type="dcterms:W3CDTF">2013-11-29T12:42:40Z</dcterms:modified>
</cp:coreProperties>
</file>